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png" ContentType="image/png"/>
  <Default Extension="gif" ContentType="image/gif"/>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 id="2147483672" r:id="rId4"/>
  </p:sldMasterIdLst>
  <p:notesMasterIdLst>
    <p:notesMasterId r:id="rId8"/>
  </p:notesMasterIdLst>
  <p:handoutMasterIdLst>
    <p:handoutMasterId r:id="rId88"/>
  </p:handoutMasterIdLst>
  <p:sldIdLst>
    <p:sldId id="1740" r:id="rId5"/>
    <p:sldId id="1741" r:id="rId6"/>
    <p:sldId id="373" r:id="rId7"/>
    <p:sldId id="374" r:id="rId9"/>
    <p:sldId id="265" r:id="rId10"/>
    <p:sldId id="266" r:id="rId11"/>
    <p:sldId id="340" r:id="rId12"/>
    <p:sldId id="410" r:id="rId13"/>
    <p:sldId id="411" r:id="rId14"/>
    <p:sldId id="341" r:id="rId15"/>
    <p:sldId id="412" r:id="rId16"/>
    <p:sldId id="413" r:id="rId17"/>
    <p:sldId id="414" r:id="rId18"/>
    <p:sldId id="433" r:id="rId19"/>
    <p:sldId id="336" r:id="rId20"/>
    <p:sldId id="342" r:id="rId21"/>
    <p:sldId id="269" r:id="rId22"/>
    <p:sldId id="270" r:id="rId23"/>
    <p:sldId id="272" r:id="rId24"/>
    <p:sldId id="434" r:id="rId25"/>
    <p:sldId id="275" r:id="rId26"/>
    <p:sldId id="376" r:id="rId27"/>
    <p:sldId id="347" r:id="rId28"/>
    <p:sldId id="353" r:id="rId29"/>
    <p:sldId id="349" r:id="rId30"/>
    <p:sldId id="276" r:id="rId31"/>
    <p:sldId id="278" r:id="rId32"/>
    <p:sldId id="279" r:id="rId33"/>
    <p:sldId id="1658" r:id="rId34"/>
    <p:sldId id="333" r:id="rId35"/>
    <p:sldId id="280" r:id="rId36"/>
    <p:sldId id="334" r:id="rId37"/>
    <p:sldId id="281" r:id="rId38"/>
    <p:sldId id="335" r:id="rId39"/>
    <p:sldId id="282" r:id="rId40"/>
    <p:sldId id="283" r:id="rId41"/>
    <p:sldId id="284" r:id="rId42"/>
    <p:sldId id="286" r:id="rId43"/>
    <p:sldId id="424" r:id="rId44"/>
    <p:sldId id="321" r:id="rId45"/>
    <p:sldId id="290" r:id="rId46"/>
    <p:sldId id="291" r:id="rId47"/>
    <p:sldId id="292" r:id="rId48"/>
    <p:sldId id="294" r:id="rId49"/>
    <p:sldId id="295" r:id="rId50"/>
    <p:sldId id="296" r:id="rId51"/>
    <p:sldId id="297" r:id="rId52"/>
    <p:sldId id="415" r:id="rId53"/>
    <p:sldId id="359" r:id="rId54"/>
    <p:sldId id="380" r:id="rId55"/>
    <p:sldId id="1670" r:id="rId56"/>
    <p:sldId id="1679" r:id="rId57"/>
    <p:sldId id="1668" r:id="rId58"/>
    <p:sldId id="1669" r:id="rId59"/>
    <p:sldId id="1676" r:id="rId60"/>
    <p:sldId id="436" r:id="rId61"/>
    <p:sldId id="365" r:id="rId62"/>
    <p:sldId id="394" r:id="rId63"/>
    <p:sldId id="395" r:id="rId64"/>
    <p:sldId id="1677" r:id="rId65"/>
    <p:sldId id="1678" r:id="rId66"/>
    <p:sldId id="305" r:id="rId67"/>
    <p:sldId id="416" r:id="rId68"/>
    <p:sldId id="331" r:id="rId69"/>
    <p:sldId id="306" r:id="rId70"/>
    <p:sldId id="419" r:id="rId71"/>
    <p:sldId id="308" r:id="rId72"/>
    <p:sldId id="310" r:id="rId73"/>
    <p:sldId id="422" r:id="rId74"/>
    <p:sldId id="311" r:id="rId75"/>
    <p:sldId id="400" r:id="rId76"/>
    <p:sldId id="370" r:id="rId77"/>
    <p:sldId id="463" r:id="rId78"/>
    <p:sldId id="464" r:id="rId79"/>
    <p:sldId id="465" r:id="rId80"/>
    <p:sldId id="466" r:id="rId81"/>
    <p:sldId id="469" r:id="rId82"/>
    <p:sldId id="470" r:id="rId83"/>
    <p:sldId id="471" r:id="rId84"/>
    <p:sldId id="472" r:id="rId85"/>
    <p:sldId id="550" r:id="rId86"/>
    <p:sldId id="1742" r:id="rId87"/>
  </p:sldIdLst>
  <p:sldSz cx="12192000" cy="6858000"/>
  <p:notesSz cx="6858000" cy="9144000"/>
  <p:defaultTextStyle>
    <a:defPPr>
      <a:defRPr lang="zh-CN"/>
    </a:defPPr>
    <a:lvl1pPr marL="0" lvl="0"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15" userDrawn="1">
          <p15:clr>
            <a:srgbClr val="A4A3A4"/>
          </p15:clr>
        </p15:guide>
        <p15:guide id="2" pos="391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FFFF99"/>
    <a:srgbClr val="FFFFCC"/>
    <a:srgbClr val="015F46"/>
    <a:srgbClr val="0033CC"/>
    <a:srgbClr val="FFCCFF"/>
    <a:srgbClr val="003366"/>
    <a:srgbClr val="0066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4804"/>
    <p:restoredTop sz="94660"/>
  </p:normalViewPr>
  <p:slideViewPr>
    <p:cSldViewPr showGuides="1">
      <p:cViewPr>
        <p:scale>
          <a:sx n="75" d="100"/>
          <a:sy n="75" d="100"/>
        </p:scale>
        <p:origin x="-1866" y="-402"/>
      </p:cViewPr>
      <p:guideLst>
        <p:guide orient="horz" pos="2115"/>
        <p:guide pos="3914"/>
      </p:guideLst>
    </p:cSldViewPr>
  </p:slid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1" Type="http://schemas.openxmlformats.org/officeDocument/2006/relationships/tableStyles" Target="tableStyles.xml"/><Relationship Id="rId90" Type="http://schemas.openxmlformats.org/officeDocument/2006/relationships/viewProps" Target="viewProps.xml"/><Relationship Id="rId9" Type="http://schemas.openxmlformats.org/officeDocument/2006/relationships/slide" Target="slides/slide4.xml"/><Relationship Id="rId89" Type="http://schemas.openxmlformats.org/officeDocument/2006/relationships/presProps" Target="presProps.xml"/><Relationship Id="rId88" Type="http://schemas.openxmlformats.org/officeDocument/2006/relationships/handoutMaster" Target="handoutMasters/handoutMaster1.xml"/><Relationship Id="rId87" Type="http://schemas.openxmlformats.org/officeDocument/2006/relationships/slide" Target="slides/slide82.xml"/><Relationship Id="rId86" Type="http://schemas.openxmlformats.org/officeDocument/2006/relationships/slide" Target="slides/slide81.xml"/><Relationship Id="rId85" Type="http://schemas.openxmlformats.org/officeDocument/2006/relationships/slide" Target="slides/slide80.xml"/><Relationship Id="rId84" Type="http://schemas.openxmlformats.org/officeDocument/2006/relationships/slide" Target="slides/slide79.xml"/><Relationship Id="rId83" Type="http://schemas.openxmlformats.org/officeDocument/2006/relationships/slide" Target="slides/slide78.xml"/><Relationship Id="rId82" Type="http://schemas.openxmlformats.org/officeDocument/2006/relationships/slide" Target="slides/slide77.xml"/><Relationship Id="rId81" Type="http://schemas.openxmlformats.org/officeDocument/2006/relationships/slide" Target="slides/slide76.xml"/><Relationship Id="rId80" Type="http://schemas.openxmlformats.org/officeDocument/2006/relationships/slide" Target="slides/slide75.xml"/><Relationship Id="rId8" Type="http://schemas.openxmlformats.org/officeDocument/2006/relationships/notesMaster" Target="notesMasters/notesMaster1.xml"/><Relationship Id="rId79" Type="http://schemas.openxmlformats.org/officeDocument/2006/relationships/slide" Target="slides/slide74.xml"/><Relationship Id="rId78" Type="http://schemas.openxmlformats.org/officeDocument/2006/relationships/slide" Target="slides/slide73.xml"/><Relationship Id="rId77" Type="http://schemas.openxmlformats.org/officeDocument/2006/relationships/slide" Target="slides/slide72.xml"/><Relationship Id="rId76" Type="http://schemas.openxmlformats.org/officeDocument/2006/relationships/slide" Target="slides/slide71.xml"/><Relationship Id="rId75" Type="http://schemas.openxmlformats.org/officeDocument/2006/relationships/slide" Target="slides/slide70.xml"/><Relationship Id="rId74" Type="http://schemas.openxmlformats.org/officeDocument/2006/relationships/slide" Target="slides/slide69.xml"/><Relationship Id="rId73" Type="http://schemas.openxmlformats.org/officeDocument/2006/relationships/slide" Target="slides/slide68.xml"/><Relationship Id="rId72" Type="http://schemas.openxmlformats.org/officeDocument/2006/relationships/slide" Target="slides/slide67.xml"/><Relationship Id="rId71" Type="http://schemas.openxmlformats.org/officeDocument/2006/relationships/slide" Target="slides/slide66.xml"/><Relationship Id="rId70" Type="http://schemas.openxmlformats.org/officeDocument/2006/relationships/slide" Target="slides/slide65.xml"/><Relationship Id="rId7" Type="http://schemas.openxmlformats.org/officeDocument/2006/relationships/slide" Target="slides/slide3.xml"/><Relationship Id="rId69" Type="http://schemas.openxmlformats.org/officeDocument/2006/relationships/slide" Target="slides/slide64.xml"/><Relationship Id="rId68" Type="http://schemas.openxmlformats.org/officeDocument/2006/relationships/slide" Target="slides/slide63.xml"/><Relationship Id="rId67" Type="http://schemas.openxmlformats.org/officeDocument/2006/relationships/slide" Target="slides/slide62.xml"/><Relationship Id="rId66" Type="http://schemas.openxmlformats.org/officeDocument/2006/relationships/slide" Target="slides/slide61.xml"/><Relationship Id="rId65" Type="http://schemas.openxmlformats.org/officeDocument/2006/relationships/slide" Target="slides/slide60.xml"/><Relationship Id="rId64" Type="http://schemas.openxmlformats.org/officeDocument/2006/relationships/slide" Target="slides/slide59.xml"/><Relationship Id="rId63" Type="http://schemas.openxmlformats.org/officeDocument/2006/relationships/slide" Target="slides/slide58.xml"/><Relationship Id="rId62" Type="http://schemas.openxmlformats.org/officeDocument/2006/relationships/slide" Target="slides/slide57.xml"/><Relationship Id="rId61" Type="http://schemas.openxmlformats.org/officeDocument/2006/relationships/slide" Target="slides/slide56.xml"/><Relationship Id="rId60" Type="http://schemas.openxmlformats.org/officeDocument/2006/relationships/slide" Target="slides/slide55.xml"/><Relationship Id="rId6" Type="http://schemas.openxmlformats.org/officeDocument/2006/relationships/slide" Target="slides/slide2.xml"/><Relationship Id="rId59" Type="http://schemas.openxmlformats.org/officeDocument/2006/relationships/slide" Target="slides/slide54.xml"/><Relationship Id="rId58" Type="http://schemas.openxmlformats.org/officeDocument/2006/relationships/slide" Target="slides/slide53.xml"/><Relationship Id="rId57" Type="http://schemas.openxmlformats.org/officeDocument/2006/relationships/slide" Target="slides/slide52.xml"/><Relationship Id="rId56" Type="http://schemas.openxmlformats.org/officeDocument/2006/relationships/slide" Target="slides/slide51.xml"/><Relationship Id="rId55" Type="http://schemas.openxmlformats.org/officeDocument/2006/relationships/slide" Target="slides/slide50.xml"/><Relationship Id="rId54" Type="http://schemas.openxmlformats.org/officeDocument/2006/relationships/slide" Target="slides/slide49.xml"/><Relationship Id="rId53" Type="http://schemas.openxmlformats.org/officeDocument/2006/relationships/slide" Target="slides/slide48.xml"/><Relationship Id="rId52" Type="http://schemas.openxmlformats.org/officeDocument/2006/relationships/slide" Target="slides/slide47.xml"/><Relationship Id="rId51" Type="http://schemas.openxmlformats.org/officeDocument/2006/relationships/slide" Target="slides/slide46.xml"/><Relationship Id="rId50" Type="http://schemas.openxmlformats.org/officeDocument/2006/relationships/slide" Target="slides/slide45.xml"/><Relationship Id="rId5" Type="http://schemas.openxmlformats.org/officeDocument/2006/relationships/slide" Target="slides/slide1.xml"/><Relationship Id="rId49" Type="http://schemas.openxmlformats.org/officeDocument/2006/relationships/slide" Target="slides/slide44.xml"/><Relationship Id="rId48" Type="http://schemas.openxmlformats.org/officeDocument/2006/relationships/slide" Target="slides/slide43.xml"/><Relationship Id="rId47" Type="http://schemas.openxmlformats.org/officeDocument/2006/relationships/slide" Target="slides/slide42.xml"/><Relationship Id="rId46" Type="http://schemas.openxmlformats.org/officeDocument/2006/relationships/slide" Target="slides/slide41.xml"/><Relationship Id="rId45" Type="http://schemas.openxmlformats.org/officeDocument/2006/relationships/slide" Target="slides/slide40.xml"/><Relationship Id="rId44" Type="http://schemas.openxmlformats.org/officeDocument/2006/relationships/slide" Target="slides/slide39.xml"/><Relationship Id="rId43" Type="http://schemas.openxmlformats.org/officeDocument/2006/relationships/slide" Target="slides/slide38.xml"/><Relationship Id="rId42" Type="http://schemas.openxmlformats.org/officeDocument/2006/relationships/slide" Target="slides/slide37.xml"/><Relationship Id="rId41" Type="http://schemas.openxmlformats.org/officeDocument/2006/relationships/slide" Target="slides/slide36.xml"/><Relationship Id="rId40" Type="http://schemas.openxmlformats.org/officeDocument/2006/relationships/slide" Target="slides/slide35.xml"/><Relationship Id="rId4" Type="http://schemas.openxmlformats.org/officeDocument/2006/relationships/slideMaster" Target="slideMasters/slideMaster3.xml"/><Relationship Id="rId39" Type="http://schemas.openxmlformats.org/officeDocument/2006/relationships/slide" Target="slides/slide34.xml"/><Relationship Id="rId38" Type="http://schemas.openxmlformats.org/officeDocument/2006/relationships/slide" Target="slides/slide33.xml"/><Relationship Id="rId37" Type="http://schemas.openxmlformats.org/officeDocument/2006/relationships/slide" Target="slides/slide32.xml"/><Relationship Id="rId36" Type="http://schemas.openxmlformats.org/officeDocument/2006/relationships/slide" Target="slides/slide31.xml"/><Relationship Id="rId35" Type="http://schemas.openxmlformats.org/officeDocument/2006/relationships/slide" Target="slides/slide30.xml"/><Relationship Id="rId34" Type="http://schemas.openxmlformats.org/officeDocument/2006/relationships/slide" Target="slides/slide29.xml"/><Relationship Id="rId33" Type="http://schemas.openxmlformats.org/officeDocument/2006/relationships/slide" Target="slides/slide28.xml"/><Relationship Id="rId32" Type="http://schemas.openxmlformats.org/officeDocument/2006/relationships/slide" Target="slides/slide27.xml"/><Relationship Id="rId31" Type="http://schemas.openxmlformats.org/officeDocument/2006/relationships/slide" Target="slides/slide26.xml"/><Relationship Id="rId30" Type="http://schemas.openxmlformats.org/officeDocument/2006/relationships/slide" Target="slides/slide25.xml"/><Relationship Id="rId3" Type="http://schemas.openxmlformats.org/officeDocument/2006/relationships/slideMaster" Target="slideMasters/slideMaster2.xml"/><Relationship Id="rId29" Type="http://schemas.openxmlformats.org/officeDocument/2006/relationships/slide" Target="slides/slide24.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5122" name="Rectangle 2"/>
          <p:cNvSpPr>
            <a:spLocks noGrp="1" noChangeArrowheads="1"/>
          </p:cNvSpPr>
          <p:nvPr>
            <p:ph type="hdr" sz="quarter"/>
          </p:nvPr>
        </p:nvSpPr>
        <p:spPr bwMode="auto">
          <a:xfrm>
            <a:off x="0" y="0"/>
            <a:ext cx="2971800" cy="457200"/>
          </a:xfrm>
          <a:prstGeom prst="rect">
            <a:avLst/>
          </a:prstGeom>
          <a:noFill/>
          <a:ln w="9525">
            <a:noFill/>
            <a:miter lim="800000"/>
          </a:ln>
          <a:effectLst/>
        </p:spPr>
        <p:txBody>
          <a:bodyPr vert="horz" wrap="square" lIns="91440" tIns="45720" rIns="91440" bIns="45720" numCol="1" anchor="t" anchorCtr="0" compatLnSpc="1"/>
          <a:lstStyle>
            <a:lvl1pPr>
              <a:defRPr sz="1200" b="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123" name="Rectangle 3"/>
          <p:cNvSpPr>
            <a:spLocks noGrp="1" noChangeArrowheads="1"/>
          </p:cNvSpPr>
          <p:nvPr>
            <p:ph type="dt" idx="1"/>
          </p:nvPr>
        </p:nvSpPr>
        <p:spPr bwMode="auto">
          <a:xfrm>
            <a:off x="3884613" y="0"/>
            <a:ext cx="2971800" cy="457200"/>
          </a:xfrm>
          <a:prstGeom prst="rect">
            <a:avLst/>
          </a:prstGeom>
          <a:noFill/>
          <a:ln w="9525">
            <a:noFill/>
            <a:miter lim="800000"/>
          </a:ln>
          <a:effectLst/>
        </p:spPr>
        <p:txBody>
          <a:bodyPr vert="horz" wrap="square" lIns="91440" tIns="45720" rIns="91440" bIns="45720" numCol="1" anchor="t" anchorCtr="0" compatLnSpc="1"/>
          <a:lstStyle>
            <a:lvl1pPr algn="r">
              <a:defRPr sz="1200" b="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076" name="Rectangle 4"/>
          <p:cNvSpPr>
            <a:spLocks noRot="1" noTextEdit="1"/>
          </p:cNvSpPr>
          <p:nvPr>
            <p:ph type="sldImg"/>
          </p:nvPr>
        </p:nvSpPr>
        <p:spPr>
          <a:xfrm>
            <a:off x="381000" y="685800"/>
            <a:ext cx="6096000" cy="3429000"/>
          </a:xfrm>
          <a:prstGeom prst="rect">
            <a:avLst/>
          </a:prstGeom>
          <a:noFill/>
          <a:ln w="9525" cap="flat" cmpd="sng">
            <a:solidFill>
              <a:srgbClr val="000000"/>
            </a:solidFill>
            <a:prstDash val="solid"/>
            <a:miter/>
            <a:headEnd type="none" w="med" len="med"/>
            <a:tailEnd type="none" w="med" len="med"/>
          </a:ln>
        </p:spPr>
      </p:sp>
      <p:sp>
        <p:nvSpPr>
          <p:cNvPr id="5125" name="Rectangle 5"/>
          <p:cNvSpPr>
            <a:spLocks noGrp="1" noChangeArrowheads="1"/>
          </p:cNvSpPr>
          <p:nvPr>
            <p:ph type="body" sz="quarter" idx="3"/>
          </p:nvPr>
        </p:nvSpPr>
        <p:spPr bwMode="auto">
          <a:xfrm>
            <a:off x="685800" y="4343400"/>
            <a:ext cx="5486400" cy="4114800"/>
          </a:xfrm>
          <a:prstGeom prst="rect">
            <a:avLst/>
          </a:prstGeom>
          <a:noFill/>
          <a:ln w="9525">
            <a:noFill/>
            <a:miter lim="800000"/>
          </a:ln>
          <a:effec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第二级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第三级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第四级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第五级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126" name="Rectangle 6"/>
          <p:cNvSpPr>
            <a:spLocks noGrp="1" noChangeArrowheads="1"/>
          </p:cNvSpPr>
          <p:nvPr>
            <p:ph type="ftr" sz="quarter" idx="4"/>
          </p:nvPr>
        </p:nvSpPr>
        <p:spPr bwMode="auto">
          <a:xfrm>
            <a:off x="0" y="8685213"/>
            <a:ext cx="2971800" cy="457200"/>
          </a:xfrm>
          <a:prstGeom prst="rect">
            <a:avLst/>
          </a:prstGeom>
          <a:noFill/>
          <a:ln w="9525">
            <a:noFill/>
            <a:miter lim="800000"/>
          </a:ln>
          <a:effectLst/>
        </p:spPr>
        <p:txBody>
          <a:bodyPr vert="horz" wrap="square" lIns="91440" tIns="45720" rIns="91440" bIns="45720" numCol="1" anchor="b" anchorCtr="0" compatLnSpc="1"/>
          <a:lstStyle>
            <a:lvl1pPr>
              <a:defRPr sz="1200" b="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127" name="Rectangle 7"/>
          <p:cNvSpPr>
            <a:spLocks noGrp="1" noChangeArrowheads="1"/>
          </p:cNvSpPr>
          <p:nvPr>
            <p:ph type="sldNum" sz="quarter" idx="5"/>
          </p:nvPr>
        </p:nvSpPr>
        <p:spPr bwMode="auto">
          <a:xfrm>
            <a:off x="3884613" y="8685213"/>
            <a:ext cx="2971800" cy="457200"/>
          </a:xfrm>
          <a:prstGeom prst="rect">
            <a:avLst/>
          </a:prstGeom>
          <a:noFill/>
          <a:ln w="9525">
            <a:noFill/>
            <a:miter lim="800000"/>
          </a:ln>
          <a:effectLst/>
        </p:spPr>
        <p:txBody>
          <a:bodyPr vert="horz" wrap="square" lIns="91440" tIns="45720" rIns="91440" bIns="45720" numCol="1" anchor="b" anchorCtr="0" compatLnSpc="1"/>
          <a:p>
            <a:pPr lvl="0" algn="r" eaLnBrk="1" fontAlgn="base" hangingPunct="1">
              <a:buNone/>
            </a:pPr>
            <a:fld id="{9A0DB2DC-4C9A-4742-B13C-FB6460FD3503}" type="slidenum">
              <a:rPr lang="en-US" altLang="zh-CN" sz="1200" b="0" strike="noStrike" noProof="1" dirty="0">
                <a:latin typeface="Arial" panose="020B0604020202020204" pitchFamily="34" charset="0"/>
                <a:ea typeface="宋体" panose="02010600030101010101" pitchFamily="2" charset="-122"/>
                <a:cs typeface="+mn-cs"/>
              </a:rPr>
            </a:fld>
            <a:endParaRPr lang="en-US" altLang="zh-CN" sz="1200" b="0" strike="noStrike" noProof="1"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5" name="幻灯片图像占位符 1"/>
          <p:cNvSpPr>
            <a:spLocks noRot="1" noTextEdit="1"/>
          </p:cNvSpPr>
          <p:nvPr>
            <p:ph type="sldImg"/>
          </p:nvPr>
        </p:nvSpPr>
        <p:spPr/>
      </p:sp>
      <p:sp>
        <p:nvSpPr>
          <p:cNvPr id="11266" name="文本占位符 2"/>
          <p:cNvSpPr/>
          <p:nvPr>
            <p:ph type="body"/>
          </p:nvPr>
        </p:nvSpPr>
        <p:spPr/>
        <p:txBody>
          <a:bodyPr wrap="square" lIns="91440" tIns="45720" rIns="91440" bIns="45720" anchor="t" anchorCtr="0"/>
          <a:p>
            <a:pPr lvl="0"/>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2769" name="幻灯片图像占位符 1"/>
          <p:cNvSpPr>
            <a:spLocks noRot="1" noTextEdit="1"/>
          </p:cNvSpPr>
          <p:nvPr>
            <p:ph type="sldImg"/>
          </p:nvPr>
        </p:nvSpPr>
        <p:spPr/>
      </p:sp>
      <p:sp>
        <p:nvSpPr>
          <p:cNvPr id="32770" name="文本占位符 2"/>
          <p:cNvSpPr/>
          <p:nvPr>
            <p:ph type="body"/>
          </p:nvPr>
        </p:nvSpPr>
        <p:spPr/>
        <p:txBody>
          <a:bodyPr wrap="square" lIns="91440" tIns="45720" rIns="91440" bIns="45720" anchor="t" anchorCtr="0"/>
          <a:p>
            <a:pPr lvl="0"/>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9" Type="http://schemas.openxmlformats.org/officeDocument/2006/relationships/image" Target="../media/image3.png"/><Relationship Id="rId8" Type="http://schemas.openxmlformats.org/officeDocument/2006/relationships/hyperlink" Target="..\&#20316;&#19994;&#31995;&#32479;" TargetMode="External"/><Relationship Id="rId7" Type="http://schemas.openxmlformats.org/officeDocument/2006/relationships/hyperlink" Target="..\&#25945;&#23398;&#35270;&#39057;" TargetMode="External"/><Relationship Id="rId6" Type="http://schemas.openxmlformats.org/officeDocument/2006/relationships/hyperlink" Target="..\&#25945;&#23398;&#22823;&#32434;" TargetMode="External"/><Relationship Id="rId5" Type="http://schemas.openxmlformats.org/officeDocument/2006/relationships/hyperlink" Target="..\&#25945;&#23398;&#26696;&#21015;" TargetMode="External"/><Relationship Id="rId4" Type="http://schemas.openxmlformats.org/officeDocument/2006/relationships/hyperlink" Target="..\CPA&#32771;&#35797;&#39064;" TargetMode="External"/><Relationship Id="rId3" Type="http://schemas.openxmlformats.org/officeDocument/2006/relationships/hyperlink" Target="..\&#20250;&#35745;&#20934;&#21017;" TargetMode="External"/><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image" Target="../media/image3.png"/><Relationship Id="rId8" Type="http://schemas.openxmlformats.org/officeDocument/2006/relationships/hyperlink" Target="..\&#20316;&#19994;&#31995;&#32479;" TargetMode="External"/><Relationship Id="rId7" Type="http://schemas.openxmlformats.org/officeDocument/2006/relationships/hyperlink" Target="..\&#25945;&#23398;&#35270;&#39057;" TargetMode="External"/><Relationship Id="rId6" Type="http://schemas.openxmlformats.org/officeDocument/2006/relationships/hyperlink" Target="..\&#25945;&#23398;&#22823;&#32434;" TargetMode="External"/><Relationship Id="rId5" Type="http://schemas.openxmlformats.org/officeDocument/2006/relationships/hyperlink" Target="..\&#25945;&#23398;&#26696;&#21015;" TargetMode="External"/><Relationship Id="rId4" Type="http://schemas.openxmlformats.org/officeDocument/2006/relationships/hyperlink" Target="..\CPA&#32771;&#35797;&#39064;" TargetMode="External"/><Relationship Id="rId3" Type="http://schemas.openxmlformats.org/officeDocument/2006/relationships/hyperlink" Target="..\&#20250;&#35745;&#20934;&#21017;" TargetMode="External"/><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9" Type="http://schemas.openxmlformats.org/officeDocument/2006/relationships/image" Target="../media/image3.png"/><Relationship Id="rId8" Type="http://schemas.openxmlformats.org/officeDocument/2006/relationships/hyperlink" Target="..\&#20316;&#19994;&#31995;&#32479;" TargetMode="External"/><Relationship Id="rId7" Type="http://schemas.openxmlformats.org/officeDocument/2006/relationships/hyperlink" Target="..\&#25945;&#23398;&#35270;&#39057;" TargetMode="External"/><Relationship Id="rId6" Type="http://schemas.openxmlformats.org/officeDocument/2006/relationships/hyperlink" Target="..\&#25945;&#23398;&#22823;&#32434;" TargetMode="External"/><Relationship Id="rId5" Type="http://schemas.openxmlformats.org/officeDocument/2006/relationships/hyperlink" Target="..\&#25945;&#23398;&#26696;&#21015;" TargetMode="External"/><Relationship Id="rId4" Type="http://schemas.openxmlformats.org/officeDocument/2006/relationships/hyperlink" Target="..\CPA&#32771;&#35797;&#39064;" TargetMode="External"/><Relationship Id="rId3" Type="http://schemas.openxmlformats.org/officeDocument/2006/relationships/hyperlink" Target="..\&#20250;&#35745;&#20934;&#21017;" TargetMode="External"/><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9" Type="http://schemas.openxmlformats.org/officeDocument/2006/relationships/image" Target="../media/image3.png"/><Relationship Id="rId8" Type="http://schemas.openxmlformats.org/officeDocument/2006/relationships/hyperlink" Target="..\&#20316;&#19994;&#31995;&#32479;" TargetMode="External"/><Relationship Id="rId7" Type="http://schemas.openxmlformats.org/officeDocument/2006/relationships/hyperlink" Target="..\&#25945;&#23398;&#35270;&#39057;" TargetMode="External"/><Relationship Id="rId6" Type="http://schemas.openxmlformats.org/officeDocument/2006/relationships/hyperlink" Target="..\&#25945;&#23398;&#22823;&#32434;" TargetMode="External"/><Relationship Id="rId5" Type="http://schemas.openxmlformats.org/officeDocument/2006/relationships/hyperlink" Target="..\&#25945;&#23398;&#26696;&#21015;" TargetMode="External"/><Relationship Id="rId4" Type="http://schemas.openxmlformats.org/officeDocument/2006/relationships/hyperlink" Target="..\CPA&#32771;&#35797;&#39064;" TargetMode="External"/><Relationship Id="rId3" Type="http://schemas.openxmlformats.org/officeDocument/2006/relationships/hyperlink" Target="..\&#20250;&#35745;&#20934;&#21017;" TargetMode="External"/><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sp>
        <p:nvSpPr>
          <p:cNvPr id="2050" name="AutoShape 7"/>
          <p:cNvSpPr/>
          <p:nvPr userDrawn="1"/>
        </p:nvSpPr>
        <p:spPr>
          <a:xfrm>
            <a:off x="914400" y="2393950"/>
            <a:ext cx="10363200" cy="109538"/>
          </a:xfrm>
          <a:custGeom>
            <a:avLst/>
            <a:gdLst/>
            <a:ahLst/>
            <a:cxnLst>
              <a:cxn ang="0">
                <a:pos x="0" y="0"/>
              </a:cxn>
              <a:cxn ang="0">
                <a:pos x="0" y="0"/>
              </a:cxn>
              <a:cxn ang="0">
                <a:pos x="0" y="0"/>
              </a:cxn>
              <a:cxn ang="0">
                <a:pos x="0" y="0"/>
              </a:cxn>
              <a:cxn ang="0">
                <a:pos x="0" y="0"/>
              </a:cxn>
              <a:cxn ang="0">
                <a:pos x="0" y="0"/>
              </a:cxn>
            </a:cxnLst>
            <a:pathLst>
              <a:path w="1000" h="1000" stroke="0">
                <a:moveTo>
                  <a:pt x="0" y="0"/>
                </a:moveTo>
                <a:lnTo>
                  <a:pt x="618" y="0"/>
                </a:lnTo>
                <a:lnTo>
                  <a:pt x="618" y="1000"/>
                </a:lnTo>
                <a:lnTo>
                  <a:pt x="0" y="1000"/>
                </a:lnTo>
                <a:lnTo>
                  <a:pt x="0" y="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sp>
        <p:nvSpPr>
          <p:cNvPr id="2051" name="Rectangle 8"/>
          <p:cNvSpPr/>
          <p:nvPr userDrawn="1"/>
        </p:nvSpPr>
        <p:spPr>
          <a:xfrm>
            <a:off x="0" y="0"/>
            <a:ext cx="12192000" cy="260350"/>
          </a:xfrm>
          <a:prstGeom prst="rect">
            <a:avLst/>
          </a:prstGeom>
          <a:gradFill rotWithShape="1">
            <a:gsLst>
              <a:gs pos="0">
                <a:srgbClr val="003366"/>
              </a:gs>
              <a:gs pos="100000">
                <a:srgbClr val="E7ECF1">
                  <a:alpha val="0"/>
                </a:srgbClr>
              </a:gs>
            </a:gsLst>
            <a:lin ang="0" scaled="1"/>
            <a:tileRect/>
          </a:gradFill>
          <a:ln w="9525">
            <a:noFill/>
          </a:ln>
        </p:spPr>
        <p:txBody>
          <a:bodyPr wrap="none" anchor="ctr" anchorCtr="0"/>
          <a:p>
            <a:pPr lvl="0"/>
            <a:endParaRPr lang="zh-CN" altLang="en-US" dirty="0">
              <a:latin typeface="Arial" panose="020B0604020202020204" pitchFamily="34" charset="0"/>
              <a:ea typeface="宋体" panose="02010600030101010101" pitchFamily="2" charset="-122"/>
            </a:endParaRPr>
          </a:p>
        </p:txBody>
      </p:sp>
      <p:sp>
        <p:nvSpPr>
          <p:cNvPr id="2052" name="AutoShape 9"/>
          <p:cNvSpPr/>
          <p:nvPr userDrawn="1"/>
        </p:nvSpPr>
        <p:spPr>
          <a:xfrm>
            <a:off x="0" y="193675"/>
            <a:ext cx="228600" cy="180975"/>
          </a:xfrm>
          <a:prstGeom prst="roundRect">
            <a:avLst>
              <a:gd name="adj" fmla="val 16667"/>
            </a:avLst>
          </a:prstGeom>
          <a:solidFill>
            <a:srgbClr val="FF99FF">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99FF"/>
            </a:extrusionClr>
          </a:sp3d>
        </p:spPr>
        <p:txBody>
          <a:bodyPr wrap="none" anchor="ctr" anchorCtr="0">
            <a:flatTx/>
          </a:bodyPr>
          <a:p>
            <a:pPr lvl="0"/>
            <a:endParaRPr lang="zh-CN" altLang="en-US" dirty="0">
              <a:latin typeface="Arial" panose="020B0604020202020204" pitchFamily="34" charset="0"/>
              <a:ea typeface="宋体" panose="02010600030101010101" pitchFamily="2" charset="-122"/>
            </a:endParaRPr>
          </a:p>
        </p:txBody>
      </p:sp>
      <p:sp>
        <p:nvSpPr>
          <p:cNvPr id="2053" name="AutoShape 10"/>
          <p:cNvSpPr/>
          <p:nvPr userDrawn="1"/>
        </p:nvSpPr>
        <p:spPr>
          <a:xfrm>
            <a:off x="203200" y="152400"/>
            <a:ext cx="228600" cy="180975"/>
          </a:xfrm>
          <a:prstGeom prst="roundRect">
            <a:avLst>
              <a:gd name="adj" fmla="val 16667"/>
            </a:avLst>
          </a:prstGeom>
          <a:solidFill>
            <a:srgbClr val="00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00FF00"/>
            </a:extrusionClr>
          </a:sp3d>
        </p:spPr>
        <p:txBody>
          <a:bodyPr wrap="none" anchor="ctr" anchorCtr="0">
            <a:flatTx/>
          </a:bodyPr>
          <a:p>
            <a:pPr lvl="0"/>
            <a:endParaRPr lang="zh-CN" altLang="en-US" dirty="0">
              <a:latin typeface="Arial" panose="020B0604020202020204" pitchFamily="34" charset="0"/>
              <a:ea typeface="宋体" panose="02010600030101010101" pitchFamily="2" charset="-122"/>
            </a:endParaRPr>
          </a:p>
        </p:txBody>
      </p:sp>
      <p:sp>
        <p:nvSpPr>
          <p:cNvPr id="2054" name="AutoShape 11"/>
          <p:cNvSpPr/>
          <p:nvPr userDrawn="1"/>
        </p:nvSpPr>
        <p:spPr>
          <a:xfrm>
            <a:off x="103717" y="34925"/>
            <a:ext cx="228600" cy="180975"/>
          </a:xfrm>
          <a:prstGeom prst="roundRect">
            <a:avLst>
              <a:gd name="adj" fmla="val 16667"/>
            </a:avLst>
          </a:prstGeom>
          <a:solidFill>
            <a:srgbClr val="FF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FF00"/>
            </a:extrusionClr>
          </a:sp3d>
        </p:spPr>
        <p:txBody>
          <a:bodyPr wrap="none" anchor="ctr" anchorCtr="0">
            <a:flatTx/>
          </a:bodyPr>
          <a:p>
            <a:pPr lvl="0"/>
            <a:endParaRPr lang="zh-CN" altLang="en-US" dirty="0">
              <a:latin typeface="Arial" panose="020B0604020202020204" pitchFamily="34" charset="0"/>
              <a:ea typeface="宋体" panose="02010600030101010101" pitchFamily="2" charset="-122"/>
            </a:endParaRPr>
          </a:p>
        </p:txBody>
      </p:sp>
      <p:sp>
        <p:nvSpPr>
          <p:cNvPr id="2055" name="AutoShape 12"/>
          <p:cNvSpPr/>
          <p:nvPr userDrawn="1"/>
        </p:nvSpPr>
        <p:spPr>
          <a:xfrm>
            <a:off x="1871133" y="0"/>
            <a:ext cx="287867" cy="188913"/>
          </a:xfrm>
          <a:prstGeom prst="parallelogram">
            <a:avLst>
              <a:gd name="adj" fmla="val 28571"/>
            </a:avLst>
          </a:prstGeom>
          <a:solidFill>
            <a:srgbClr val="FF0066">
              <a:alpha val="70195"/>
            </a:srgbClr>
          </a:solidFill>
          <a:ln w="9525">
            <a:noFill/>
          </a:ln>
        </p:spPr>
        <p:txBody>
          <a:bodyPr wrap="none" anchor="ctr" anchorCtr="0"/>
          <a:p>
            <a:pPr lvl="0"/>
            <a:endParaRPr lang="zh-CN" altLang="en-US" dirty="0">
              <a:latin typeface="Arial" panose="020B0604020202020204" pitchFamily="34" charset="0"/>
              <a:ea typeface="宋体" panose="02010600030101010101" pitchFamily="2" charset="-122"/>
            </a:endParaRPr>
          </a:p>
        </p:txBody>
      </p:sp>
      <p:sp>
        <p:nvSpPr>
          <p:cNvPr id="21" name="Text Box 13"/>
          <p:cNvSpPr txBox="1">
            <a:spLocks noChangeArrowheads="1"/>
          </p:cNvSpPr>
          <p:nvPr userDrawn="1"/>
        </p:nvSpPr>
        <p:spPr bwMode="auto">
          <a:xfrm>
            <a:off x="527051" y="0"/>
            <a:ext cx="4705351" cy="215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b="1">
                <a:solidFill>
                  <a:schemeClr val="tx1"/>
                </a:solidFill>
                <a:latin typeface="Arial" panose="020B0604020202020204" pitchFamily="34" charset="0"/>
                <a:ea typeface="宋体" panose="02010600030101010101" pitchFamily="2" charset="-122"/>
              </a:defRPr>
            </a:lvl1pPr>
            <a:lvl2pPr marL="742950" indent="-285750" eaLnBrk="0" hangingPunct="0">
              <a:defRPr b="1">
                <a:solidFill>
                  <a:schemeClr val="tx1"/>
                </a:solidFill>
                <a:latin typeface="Arial" panose="020B0604020202020204" pitchFamily="34" charset="0"/>
                <a:ea typeface="宋体" panose="02010600030101010101" pitchFamily="2" charset="-122"/>
              </a:defRPr>
            </a:lvl2pPr>
            <a:lvl3pPr marL="1143000" indent="-228600" eaLnBrk="0" hangingPunct="0">
              <a:defRPr b="1">
                <a:solidFill>
                  <a:schemeClr val="tx1"/>
                </a:solidFill>
                <a:latin typeface="Arial" panose="020B0604020202020204" pitchFamily="34" charset="0"/>
                <a:ea typeface="宋体" panose="02010600030101010101" pitchFamily="2" charset="-122"/>
              </a:defRPr>
            </a:lvl3pPr>
            <a:lvl4pPr marL="1600200" indent="-228600" eaLnBrk="0" hangingPunct="0">
              <a:defRPr b="1">
                <a:solidFill>
                  <a:schemeClr val="tx1"/>
                </a:solidFill>
                <a:latin typeface="Arial" panose="020B0604020202020204" pitchFamily="34" charset="0"/>
                <a:ea typeface="宋体" panose="02010600030101010101" pitchFamily="2" charset="-122"/>
              </a:defRPr>
            </a:lvl4pPr>
            <a:lvl5pPr marL="2057400" indent="-228600" eaLnBrk="0" hangingPunct="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defRPr/>
            </a:pPr>
            <a:r>
              <a:rPr kumimoji="0" lang="zh-CN" altLang="en-US" sz="1400" b="1" i="1" u="none" strike="noStrike" kern="1200" cap="none" spc="0" normalizeH="0" baseline="0" noProof="0" smtClean="0">
                <a:ln>
                  <a:noFill/>
                </a:ln>
                <a:solidFill>
                  <a:schemeClr val="bg1"/>
                </a:solidFill>
                <a:effectLst/>
                <a:uLnTx/>
                <a:uFillTx/>
                <a:latin typeface="Arial" panose="020B0604020202020204" pitchFamily="34" charset="0"/>
                <a:ea typeface="黑体" panose="02010609060101010101" pitchFamily="49" charset="-122"/>
                <a:cs typeface="+mn-cs"/>
              </a:rPr>
              <a:t>会计学原理   第五章   </a:t>
            </a:r>
            <a:r>
              <a:rPr kumimoji="0" lang="zh-CN" altLang="en-US" sz="1400" b="1" i="1" u="none" strike="noStrike" kern="1200" cap="none" spc="0" normalizeH="0" baseline="0" noProof="0" smtClean="0">
                <a:ln>
                  <a:noFill/>
                </a:ln>
                <a:solidFill>
                  <a:schemeClr val="bg1"/>
                </a:solidFill>
                <a:effectLst/>
                <a:uLnTx/>
                <a:uFillTx/>
                <a:latin typeface="Arial" panose="020B0604020202020204" pitchFamily="34" charset="0"/>
                <a:ea typeface="楷体_GB2312" pitchFamily="49" charset="-122"/>
                <a:cs typeface="+mn-cs"/>
              </a:rPr>
              <a:t>会计凭证</a:t>
            </a:r>
            <a:endParaRPr kumimoji="0" lang="zh-CN" altLang="en-US" sz="1400" b="1" i="1" u="none" strike="noStrike" kern="1200" cap="none" spc="0" normalizeH="0" baseline="0" noProof="0" smtClean="0">
              <a:ln>
                <a:noFill/>
              </a:ln>
              <a:solidFill>
                <a:schemeClr val="bg1"/>
              </a:solidFill>
              <a:effectLst/>
              <a:uLnTx/>
              <a:uFillTx/>
              <a:latin typeface="Arial" panose="020B0604020202020204" pitchFamily="34" charset="0"/>
              <a:ea typeface="楷体_GB2312" pitchFamily="49" charset="-122"/>
              <a:cs typeface="+mn-cs"/>
            </a:endParaRPr>
          </a:p>
        </p:txBody>
      </p:sp>
      <p:sp>
        <p:nvSpPr>
          <p:cNvPr id="61442" name="Rectangle 2"/>
          <p:cNvSpPr>
            <a:spLocks noGrp="1" noChangeArrowheads="1"/>
          </p:cNvSpPr>
          <p:nvPr>
            <p:ph type="ctrTitle"/>
          </p:nvPr>
        </p:nvSpPr>
        <p:spPr>
          <a:xfrm>
            <a:off x="914400" y="990600"/>
            <a:ext cx="10363200" cy="1371600"/>
          </a:xfrm>
        </p:spPr>
        <p:txBody>
          <a:bodyPr anchor="b"/>
          <a:lstStyle>
            <a:lvl1pPr>
              <a:defRPr sz="3600"/>
            </a:lvl1pPr>
          </a:lstStyle>
          <a:p>
            <a:pPr fontAlgn="base"/>
            <a:r>
              <a:rPr lang="zh-CN" altLang="en-US" strike="noStrike" noProof="1"/>
              <a:t>单击此处编辑母版标题样式</a:t>
            </a:r>
            <a:endParaRPr lang="zh-CN" altLang="en-US" strike="noStrike" noProof="1"/>
          </a:p>
        </p:txBody>
      </p:sp>
      <p:sp>
        <p:nvSpPr>
          <p:cNvPr id="61443" name="Rectangle 3"/>
          <p:cNvSpPr>
            <a:spLocks noGrp="1" noChangeArrowheads="1"/>
          </p:cNvSpPr>
          <p:nvPr>
            <p:ph type="subTitle" idx="1"/>
          </p:nvPr>
        </p:nvSpPr>
        <p:spPr>
          <a:xfrm>
            <a:off x="1930400" y="3429000"/>
            <a:ext cx="9347200" cy="1600200"/>
          </a:xfrm>
        </p:spPr>
        <p:txBody>
          <a:bodyPr/>
          <a:lstStyle>
            <a:lvl1pPr marL="0" indent="0">
              <a:defRPr sz="2200"/>
            </a:lvl1pPr>
          </a:lstStyle>
          <a:p>
            <a:pPr fontAlgn="base"/>
            <a:r>
              <a:rPr lang="zh-CN" altLang="en-US" strike="noStrike" noProof="1"/>
              <a:t>单击此处编辑母版副标题样式</a:t>
            </a:r>
            <a:endParaRPr lang="zh-CN" altLang="en-US" strike="noStrike" noProof="1"/>
          </a:p>
        </p:txBody>
      </p:sp>
      <p:sp>
        <p:nvSpPr>
          <p:cNvPr id="22" name="Rectangle 4"/>
          <p:cNvSpPr>
            <a:spLocks noGrp="1" noChangeArrowheads="1"/>
          </p:cNvSpPr>
          <p:nvPr>
            <p:ph type="dt" sz="half" idx="2"/>
          </p:nvPr>
        </p:nvSpPr>
        <p:spPr bwMode="auto">
          <a:xfrm>
            <a:off x="914400" y="6248400"/>
            <a:ext cx="2540000" cy="457200"/>
          </a:xfrm>
          <a:prstGeom prst="rect">
            <a:avLst/>
          </a:prstGeom>
          <a:noFill/>
          <a:ln w="9525">
            <a:noFill/>
            <a:miter lim="800000"/>
          </a:ln>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23" name="Rectangle 5"/>
          <p:cNvSpPr>
            <a:spLocks noGrp="1" noChangeArrowheads="1"/>
          </p:cNvSpPr>
          <p:nvPr>
            <p:ph type="ftr" sz="quarter" idx="3"/>
          </p:nvPr>
        </p:nvSpPr>
        <p:spPr bwMode="auto">
          <a:xfrm>
            <a:off x="4165600" y="6248400"/>
            <a:ext cx="3860800" cy="457200"/>
          </a:xfrm>
          <a:prstGeom prst="rect">
            <a:avLst/>
          </a:prstGeom>
          <a:noFill/>
          <a:ln w="9525">
            <a:noFill/>
            <a:miter lim="800000"/>
          </a:ln>
        </p:spPr>
        <p:txBody>
          <a:bodyPr vert="horz" wrap="square" lIns="91440" tIns="45720" rIns="91440" bIns="45720" numCol="1" anchor="t" anchorCtr="0" compatLnSpc="1"/>
          <a:lstStyle>
            <a:lvl1pPr>
              <a:defRPr sz="1200" b="0">
                <a:latin typeface="+mn-lt"/>
                <a:ea typeface="宋体" panose="02010600030101010101" pitchFamily="2"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24" name="Rectangle 6"/>
          <p:cNvSpPr>
            <a:spLocks noGrp="1" noChangeArrowheads="1"/>
          </p:cNvSpPr>
          <p:nvPr>
            <p:ph type="sldNum" sz="quarter" idx="4"/>
          </p:nvPr>
        </p:nvSpPr>
        <p:spPr bwMode="auto">
          <a:xfrm>
            <a:off x="8737600" y="6248400"/>
            <a:ext cx="2540000" cy="457200"/>
          </a:xfrm>
          <a:prstGeom prst="rect">
            <a:avLst/>
          </a:prstGeom>
          <a:noFill/>
          <a:ln w="9525">
            <a:noFill/>
            <a:miter lim="800000"/>
          </a:ln>
        </p:spPr>
        <p:txBody>
          <a:bodyPr vert="horz" wrap="square" lIns="91440" tIns="45720" rIns="91440" bIns="45720" numCol="1" anchor="t" anchorCtr="0" compatLnSpc="1"/>
          <a:p>
            <a:pPr algn="r" fontAlgn="base">
              <a:buNone/>
            </a:pPr>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Verdana" panose="020B0604030504040204" pitchFamily="34" charset="0"/>
            </a:endParaRPr>
          </a:p>
        </p:txBody>
      </p:sp>
      <p:pic>
        <p:nvPicPr>
          <p:cNvPr id="2" name="图片 3"/>
          <p:cNvPicPr>
            <a:picLocks noChangeAspect="1"/>
          </p:cNvPicPr>
          <p:nvPr userDrawn="1"/>
        </p:nvPicPr>
        <p:blipFill>
          <a:blip r:embed="rId2"/>
          <a:stretch>
            <a:fillRect/>
          </a:stretch>
        </p:blipFill>
        <p:spPr>
          <a:xfrm>
            <a:off x="8981440" y="0"/>
            <a:ext cx="2453005" cy="340360"/>
          </a:xfrm>
          <a:prstGeom prst="rect">
            <a:avLst/>
          </a:prstGeom>
          <a:noFill/>
          <a:ln w="9525">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65117" y="304800"/>
            <a:ext cx="2669116" cy="5861050"/>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755651" y="304800"/>
            <a:ext cx="7806267" cy="5861050"/>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766233" y="304800"/>
            <a:ext cx="10668000" cy="676275"/>
          </a:xfrm>
        </p:spPr>
        <p:txBody>
          <a:bodyPr/>
          <a:lstStyle/>
          <a:p>
            <a:pPr fontAlgn="base"/>
            <a:r>
              <a:rPr lang="zh-CN" altLang="en-US" strike="noStrike" noProof="1"/>
              <a:t>单击此处编辑母版标题样式</a:t>
            </a:r>
            <a:endParaRPr lang="zh-CN" altLang="en-US" strike="noStrike" noProof="1"/>
          </a:p>
        </p:txBody>
      </p:sp>
      <p:sp>
        <p:nvSpPr>
          <p:cNvPr id="3" name="表格占位符 2"/>
          <p:cNvSpPr>
            <a:spLocks noGrp="1"/>
          </p:cNvSpPr>
          <p:nvPr>
            <p:ph type="tbl" idx="1"/>
          </p:nvPr>
        </p:nvSpPr>
        <p:spPr>
          <a:xfrm>
            <a:off x="755651" y="1196975"/>
            <a:ext cx="10668000" cy="4822825"/>
          </a:xfrm>
        </p:spPr>
        <p:txBody>
          <a:bodyPr vert="horz" wrap="square" lIns="91440" tIns="45720" rIns="91440" bIns="45720" numCol="1" anchor="t" anchorCtr="0" compatLnSpc="1"/>
          <a:lstStyle/>
          <a:p>
            <a:pPr marL="469900" marR="0" lvl="0" indent="-46990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2400" b="1" i="0" u="none" strike="noStrike" kern="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首页">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25400" y="6275388"/>
            <a:ext cx="12217400" cy="582613"/>
          </a:xfrm>
          <a:prstGeom prst="rect">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微软雅黑" panose="020B0503020204020204" charset="-122"/>
              <a:ea typeface="+mn-ea"/>
              <a:cs typeface="+mn-ea"/>
              <a:sym typeface="微软雅黑" panose="020B0503020204020204" charset="-122"/>
            </a:endParaRPr>
          </a:p>
        </p:txBody>
      </p:sp>
      <p:sp>
        <p:nvSpPr>
          <p:cNvPr id="3" name="文本占位符 1"/>
          <p:cNvSpPr txBox="1"/>
          <p:nvPr/>
        </p:nvSpPr>
        <p:spPr bwMode="auto">
          <a:xfrm>
            <a:off x="2424113" y="2052638"/>
            <a:ext cx="4572000" cy="863600"/>
          </a:xfrm>
          <a:prstGeom prst="rect">
            <a:avLst/>
          </a:prstGeom>
          <a:noFill/>
          <a:ln>
            <a:noFill/>
          </a:ln>
        </p:spPr>
        <p:txBody>
          <a:bodyPr/>
          <a:lstStyle>
            <a:lvl1pPr defTabSz="912495">
              <a:defRPr>
                <a:solidFill>
                  <a:schemeClr val="tx1"/>
                </a:solidFill>
                <a:latin typeface="Arial" panose="020B0604020202020204" pitchFamily="34" charset="0"/>
                <a:ea typeface="微软雅黑" panose="020B0503020204020204" charset="-122"/>
              </a:defRPr>
            </a:lvl1pPr>
            <a:lvl2pPr marL="742950" indent="-285750" defTabSz="912495">
              <a:defRPr>
                <a:solidFill>
                  <a:schemeClr val="tx1"/>
                </a:solidFill>
                <a:latin typeface="Arial" panose="020B0604020202020204" pitchFamily="34" charset="0"/>
                <a:ea typeface="微软雅黑" panose="020B0503020204020204" charset="-122"/>
              </a:defRPr>
            </a:lvl2pPr>
            <a:lvl3pPr marL="1143000" indent="-228600" defTabSz="912495">
              <a:defRPr>
                <a:solidFill>
                  <a:schemeClr val="tx1"/>
                </a:solidFill>
                <a:latin typeface="Arial" panose="020B0604020202020204" pitchFamily="34" charset="0"/>
                <a:ea typeface="微软雅黑" panose="020B0503020204020204" charset="-122"/>
              </a:defRPr>
            </a:lvl3pPr>
            <a:lvl4pPr marL="1600200" indent="-228600" defTabSz="912495">
              <a:defRPr>
                <a:solidFill>
                  <a:schemeClr val="tx1"/>
                </a:solidFill>
                <a:latin typeface="Arial" panose="020B0604020202020204" pitchFamily="34" charset="0"/>
                <a:ea typeface="微软雅黑" panose="020B0503020204020204" charset="-122"/>
              </a:defRPr>
            </a:lvl4pPr>
            <a:lvl5pPr marL="2057400" indent="-228600" defTabSz="912495">
              <a:defRPr>
                <a:solidFill>
                  <a:schemeClr val="tx1"/>
                </a:solidFill>
                <a:latin typeface="Arial" panose="020B0604020202020204" pitchFamily="34" charset="0"/>
                <a:ea typeface="微软雅黑" panose="020B0503020204020204" charset="-122"/>
              </a:defRPr>
            </a:lvl5pPr>
            <a:lvl6pPr marL="2514600" indent="-228600" defTabSz="912495"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defTabSz="912495"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defTabSz="912495"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defTabSz="912495"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2495"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4050" b="1" i="0" u="none" strike="noStrike" kern="1200" cap="none" spc="0" normalizeH="0" baseline="0" noProof="0" dirty="0">
                <a:ln>
                  <a:noFill/>
                </a:ln>
                <a:solidFill>
                  <a:srgbClr val="FF0000"/>
                </a:solidFill>
                <a:effectLst/>
                <a:uLnTx/>
                <a:uFillTx/>
                <a:latin typeface="微软雅黑" panose="020B0503020204020204" charset="-122"/>
                <a:ea typeface="微软雅黑" panose="020B0503020204020204" charset="-122"/>
                <a:cs typeface="+mn-cs"/>
                <a:sym typeface="微软雅黑" panose="020B0503020204020204" charset="-122"/>
              </a:rPr>
              <a:t>会计学原理</a:t>
            </a:r>
            <a:endParaRPr kumimoji="0" lang="zh-CN" altLang="en-US" sz="4050" b="1" i="0" u="none" strike="noStrike" kern="1200" cap="none" spc="0" normalizeH="0" baseline="0" noProof="0" dirty="0">
              <a:ln>
                <a:noFill/>
              </a:ln>
              <a:solidFill>
                <a:srgbClr val="FF0000"/>
              </a:solidFill>
              <a:effectLst/>
              <a:uLnTx/>
              <a:uFillTx/>
              <a:latin typeface="微软雅黑" panose="020B0503020204020204" charset="-122"/>
              <a:ea typeface="微软雅黑" panose="020B0503020204020204" charset="-122"/>
              <a:cs typeface="+mn-cs"/>
              <a:sym typeface="微软雅黑" panose="020B0503020204020204" charset="-122"/>
            </a:endParaRPr>
          </a:p>
        </p:txBody>
      </p:sp>
      <p:sp>
        <p:nvSpPr>
          <p:cNvPr id="4" name="页脚占位符 4"/>
          <p:cNvSpPr txBox="1"/>
          <p:nvPr/>
        </p:nvSpPr>
        <p:spPr>
          <a:xfrm>
            <a:off x="4648200" y="6345238"/>
            <a:ext cx="2895600" cy="476250"/>
          </a:xfrm>
          <a:prstGeom prst="rect">
            <a:avLst/>
          </a:prstGeom>
          <a:noFill/>
        </p:spPr>
        <p:txBody>
          <a:bodyPr/>
          <a:lstStyle>
            <a:lvl1pPr marL="228600" indent="-228600" algn="l" defTabSz="913765" rtl="0" eaLnBrk="1" latinLnBrk="0" hangingPunct="1">
              <a:lnSpc>
                <a:spcPct val="90000"/>
              </a:lnSpc>
              <a:spcBef>
                <a:spcPct val="20000"/>
              </a:spcBef>
              <a:buFont typeface="Arial" panose="020B0604020202020204" pitchFamily="34" charset="0"/>
              <a:buChar char="•"/>
              <a:defRPr sz="3200" b="1" kern="1200">
                <a:solidFill>
                  <a:schemeClr val="tx1"/>
                </a:solidFill>
                <a:latin typeface="Arial" panose="020B0604020202020204" pitchFamily="34" charset="0"/>
                <a:ea typeface="宋体" panose="02010600030101010101" pitchFamily="2" charset="-122"/>
                <a:cs typeface="+mn-cs"/>
              </a:defRPr>
            </a:lvl1pPr>
            <a:lvl2pPr marL="742950" indent="-285750" algn="l" defTabSz="913765" rtl="0" eaLnBrk="1" latinLnBrk="0" hangingPunct="1">
              <a:lnSpc>
                <a:spcPct val="90000"/>
              </a:lnSpc>
              <a:spcBef>
                <a:spcPct val="20000"/>
              </a:spcBef>
              <a:buFont typeface="Arial" panose="020B0604020202020204" pitchFamily="34" charset="0"/>
              <a:buChar char="–"/>
              <a:defRPr sz="2800" kern="1200">
                <a:solidFill>
                  <a:schemeClr val="tx1"/>
                </a:solidFill>
                <a:latin typeface="Arial" panose="020B0604020202020204" pitchFamily="34" charset="0"/>
                <a:ea typeface="宋体" panose="02010600030101010101" pitchFamily="2" charset="-122"/>
                <a:cs typeface="+mn-cs"/>
              </a:defRPr>
            </a:lvl2pPr>
            <a:lvl3pPr marL="1143000" indent="-228600" algn="l" defTabSz="913765" rtl="0" eaLnBrk="1" latinLnBrk="0" hangingPunct="1">
              <a:lnSpc>
                <a:spcPct val="90000"/>
              </a:lnSpc>
              <a:spcBef>
                <a:spcPct val="20000"/>
              </a:spcBef>
              <a:buFont typeface="Arial" panose="020B0604020202020204" pitchFamily="34" charset="0"/>
              <a:buChar char="•"/>
              <a:defRPr sz="2400" kern="1200">
                <a:solidFill>
                  <a:schemeClr val="tx1"/>
                </a:solidFill>
                <a:latin typeface="Arial" panose="020B0604020202020204" pitchFamily="34" charset="0"/>
                <a:ea typeface="宋体" panose="02010600030101010101" pitchFamily="2" charset="-122"/>
                <a:cs typeface="+mn-cs"/>
              </a:defRPr>
            </a:lvl3pPr>
            <a:lvl4pPr marL="1600200" indent="-228600" algn="l" defTabSz="913765" rtl="0" eaLnBrk="1" latinLnBrk="0" hangingPunct="1">
              <a:lnSpc>
                <a:spcPct val="90000"/>
              </a:lnSpc>
              <a:spcBef>
                <a:spcPct val="20000"/>
              </a:spcBef>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4pPr>
            <a:lvl5pPr marL="2057400" indent="-228600" algn="l" defTabSz="913765" rtl="0" eaLnBrk="1" latinLnBrk="0" hangingPunct="1">
              <a:lnSpc>
                <a:spcPct val="90000"/>
              </a:lnSpc>
              <a:spcBef>
                <a:spcPct val="20000"/>
              </a:spcBef>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5pPr>
            <a:lvl6pPr marL="2514600" indent="-228600" algn="l" defTabSz="913765"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6pPr>
            <a:lvl7pPr marL="2971800" indent="-228600" algn="l" defTabSz="913765"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7pPr>
            <a:lvl8pPr marL="3429000" indent="-228600" algn="l" defTabSz="913765"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8pPr>
            <a:lvl9pPr marL="3886200" indent="-228600" algn="l" defTabSz="913765"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9pPr>
          </a:lstStyle>
          <a:p>
            <a:pPr marL="228600" marR="0" lvl="0" indent="-228600" algn="l" defTabSz="913765" rtl="0" eaLnBrk="1" fontAlgn="auto" latinLnBrk="0" hangingPunct="1">
              <a:lnSpc>
                <a:spcPct val="90000"/>
              </a:lnSpc>
              <a:spcBef>
                <a:spcPct val="0"/>
              </a:spcBef>
              <a:spcAft>
                <a:spcPts val="0"/>
              </a:spcAft>
              <a:buClrTx/>
              <a:buSzTx/>
              <a:buFontTx/>
              <a:buNone/>
              <a:defRPr/>
            </a:pPr>
            <a:r>
              <a:rPr kumimoji="0" lang="zh-CN" altLang="en-US" sz="1500" b="1" i="0" u="none" strike="noStrike" kern="1200" cap="none" spc="0" normalizeH="0" baseline="0" noProof="0" dirty="0">
                <a:ln>
                  <a:noFill/>
                </a:ln>
                <a:solidFill>
                  <a:schemeClr val="bg1"/>
                </a:solidFill>
                <a:effectLst/>
                <a:uLnTx/>
                <a:uFillTx/>
                <a:latin typeface="微软雅黑" panose="020B0503020204020204" charset="-122"/>
                <a:ea typeface="微软雅黑" panose="020B0503020204020204" charset="-122"/>
                <a:cs typeface="+mn-ea"/>
                <a:sym typeface="微软雅黑" panose="020B0503020204020204" charset="-122"/>
              </a:rPr>
              <a:t> </a:t>
            </a:r>
            <a:endParaRPr kumimoji="0" lang="zh-CN" altLang="en-US" sz="1500" b="1" i="0" u="none" strike="noStrike" kern="1200" cap="none" spc="0" normalizeH="0" baseline="0" noProof="0" dirty="0">
              <a:ln>
                <a:noFill/>
              </a:ln>
              <a:solidFill>
                <a:schemeClr val="bg1"/>
              </a:solidFill>
              <a:effectLst/>
              <a:uLnTx/>
              <a:uFillTx/>
              <a:latin typeface="微软雅黑" panose="020B0503020204020204" charset="-122"/>
              <a:ea typeface="微软雅黑" panose="020B0503020204020204" charset="-122"/>
              <a:cs typeface="+mn-ea"/>
              <a:sym typeface="微软雅黑" panose="020B0503020204020204" charset="-122"/>
            </a:endParaRPr>
          </a:p>
        </p:txBody>
      </p:sp>
      <p:cxnSp>
        <p:nvCxnSpPr>
          <p:cNvPr id="5" name="直接连接符 4"/>
          <p:cNvCxnSpPr/>
          <p:nvPr/>
        </p:nvCxnSpPr>
        <p:spPr>
          <a:xfrm>
            <a:off x="2584450" y="4543425"/>
            <a:ext cx="5973763"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6" name="任意多边形 11"/>
          <p:cNvSpPr/>
          <p:nvPr/>
        </p:nvSpPr>
        <p:spPr>
          <a:xfrm>
            <a:off x="0" y="0"/>
            <a:ext cx="12192000" cy="430213"/>
          </a:xfrm>
          <a:custGeom>
            <a:avLst/>
            <a:gdLst>
              <a:gd name="connsiteX0" fmla="*/ 2126510 w 12191999"/>
              <a:gd name="connsiteY0" fmla="*/ 0 h 430568"/>
              <a:gd name="connsiteX1" fmla="*/ 12191999 w 12191999"/>
              <a:gd name="connsiteY1" fmla="*/ 0 h 430568"/>
              <a:gd name="connsiteX2" fmla="*/ 12191999 w 12191999"/>
              <a:gd name="connsiteY2" fmla="*/ 430568 h 430568"/>
              <a:gd name="connsiteX3" fmla="*/ 1955602 w 12191999"/>
              <a:gd name="connsiteY3" fmla="*/ 430568 h 430568"/>
              <a:gd name="connsiteX4" fmla="*/ 1666531 w 12191999"/>
              <a:gd name="connsiteY4" fmla="*/ 0 h 430568"/>
              <a:gd name="connsiteX5" fmla="*/ 1965444 w 12191999"/>
              <a:gd name="connsiteY5" fmla="*/ 0 h 430568"/>
              <a:gd name="connsiteX6" fmla="*/ 1794536 w 12191999"/>
              <a:gd name="connsiteY6" fmla="*/ 430568 h 430568"/>
              <a:gd name="connsiteX7" fmla="*/ 1495623 w 12191999"/>
              <a:gd name="connsiteY7" fmla="*/ 430568 h 430568"/>
              <a:gd name="connsiteX8" fmla="*/ 1194144 w 12191999"/>
              <a:gd name="connsiteY8" fmla="*/ 0 h 430568"/>
              <a:gd name="connsiteX9" fmla="*/ 1505465 w 12191999"/>
              <a:gd name="connsiteY9" fmla="*/ 0 h 430568"/>
              <a:gd name="connsiteX10" fmla="*/ 1334557 w 12191999"/>
              <a:gd name="connsiteY10" fmla="*/ 430568 h 430568"/>
              <a:gd name="connsiteX11" fmla="*/ 1023236 w 12191999"/>
              <a:gd name="connsiteY11" fmla="*/ 430568 h 430568"/>
              <a:gd name="connsiteX12" fmla="*/ 740057 w 12191999"/>
              <a:gd name="connsiteY12" fmla="*/ 0 h 430568"/>
              <a:gd name="connsiteX13" fmla="*/ 1033078 w 12191999"/>
              <a:gd name="connsiteY13" fmla="*/ 0 h 430568"/>
              <a:gd name="connsiteX14" fmla="*/ 862170 w 12191999"/>
              <a:gd name="connsiteY14" fmla="*/ 430568 h 430568"/>
              <a:gd name="connsiteX15" fmla="*/ 569149 w 12191999"/>
              <a:gd name="connsiteY15" fmla="*/ 430568 h 430568"/>
              <a:gd name="connsiteX16" fmla="*/ 0 w 12191999"/>
              <a:gd name="connsiteY16" fmla="*/ 0 h 430568"/>
              <a:gd name="connsiteX17" fmla="*/ 578991 w 12191999"/>
              <a:gd name="connsiteY17" fmla="*/ 0 h 430568"/>
              <a:gd name="connsiteX18" fmla="*/ 408083 w 12191999"/>
              <a:gd name="connsiteY18" fmla="*/ 430568 h 430568"/>
              <a:gd name="connsiteX19" fmla="*/ 0 w 12191999"/>
              <a:gd name="connsiteY19" fmla="*/ 430568 h 430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191999" h="430568">
                <a:moveTo>
                  <a:pt x="2126510" y="0"/>
                </a:moveTo>
                <a:lnTo>
                  <a:pt x="12191999" y="0"/>
                </a:lnTo>
                <a:lnTo>
                  <a:pt x="12191999" y="430568"/>
                </a:lnTo>
                <a:lnTo>
                  <a:pt x="1955602" y="430568"/>
                </a:lnTo>
                <a:close/>
                <a:moveTo>
                  <a:pt x="1666531" y="0"/>
                </a:moveTo>
                <a:lnTo>
                  <a:pt x="1965444" y="0"/>
                </a:lnTo>
                <a:lnTo>
                  <a:pt x="1794536" y="430568"/>
                </a:lnTo>
                <a:lnTo>
                  <a:pt x="1495623" y="430568"/>
                </a:lnTo>
                <a:close/>
                <a:moveTo>
                  <a:pt x="1194144" y="0"/>
                </a:moveTo>
                <a:lnTo>
                  <a:pt x="1505465" y="0"/>
                </a:lnTo>
                <a:lnTo>
                  <a:pt x="1334557" y="430568"/>
                </a:lnTo>
                <a:lnTo>
                  <a:pt x="1023236" y="430568"/>
                </a:lnTo>
                <a:close/>
                <a:moveTo>
                  <a:pt x="740057" y="0"/>
                </a:moveTo>
                <a:lnTo>
                  <a:pt x="1033078" y="0"/>
                </a:lnTo>
                <a:lnTo>
                  <a:pt x="862170" y="430568"/>
                </a:lnTo>
                <a:lnTo>
                  <a:pt x="569149" y="430568"/>
                </a:lnTo>
                <a:close/>
                <a:moveTo>
                  <a:pt x="0" y="0"/>
                </a:moveTo>
                <a:lnTo>
                  <a:pt x="578991" y="0"/>
                </a:lnTo>
                <a:lnTo>
                  <a:pt x="408083" y="430568"/>
                </a:lnTo>
                <a:lnTo>
                  <a:pt x="0" y="430568"/>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微软雅黑" panose="020B0503020204020204" charset="-122"/>
              <a:ea typeface="+mn-ea"/>
              <a:cs typeface="+mn-ea"/>
              <a:sym typeface="微软雅黑" panose="020B0503020204020204" charset="-122"/>
            </a:endParaRPr>
          </a:p>
        </p:txBody>
      </p:sp>
      <p:sp>
        <p:nvSpPr>
          <p:cNvPr id="7" name="KSO_Shape"/>
          <p:cNvSpPr/>
          <p:nvPr/>
        </p:nvSpPr>
        <p:spPr bwMode="auto">
          <a:xfrm>
            <a:off x="9255125" y="2198688"/>
            <a:ext cx="2519363" cy="1533525"/>
          </a:xfrm>
          <a:custGeom>
            <a:avLst/>
            <a:gdLst>
              <a:gd name="T0" fmla="*/ 1395067 w 3931"/>
              <a:gd name="T1" fmla="*/ 589725 h 2392"/>
              <a:gd name="T2" fmla="*/ 928365 w 3931"/>
              <a:gd name="T3" fmla="*/ 389484 h 2392"/>
              <a:gd name="T4" fmla="*/ 403040 w 3931"/>
              <a:gd name="T5" fmla="*/ 589725 h 2392"/>
              <a:gd name="T6" fmla="*/ 256480 w 3931"/>
              <a:gd name="T7" fmla="*/ 528782 h 2392"/>
              <a:gd name="T8" fmla="*/ 256480 w 3931"/>
              <a:gd name="T9" fmla="*/ 708403 h 2392"/>
              <a:gd name="T10" fmla="*/ 296326 w 3931"/>
              <a:gd name="T11" fmla="*/ 763389 h 2392"/>
              <a:gd name="T12" fmla="*/ 255564 w 3931"/>
              <a:gd name="T13" fmla="*/ 818375 h 2392"/>
              <a:gd name="T14" fmla="*/ 299074 w 3931"/>
              <a:gd name="T15" fmla="*/ 1011742 h 2392"/>
              <a:gd name="T16" fmla="*/ 170834 w 3931"/>
              <a:gd name="T17" fmla="*/ 1011742 h 2392"/>
              <a:gd name="T18" fmla="*/ 214802 w 3931"/>
              <a:gd name="T19" fmla="*/ 817458 h 2392"/>
              <a:gd name="T20" fmla="*/ 179078 w 3931"/>
              <a:gd name="T21" fmla="*/ 763389 h 2392"/>
              <a:gd name="T22" fmla="*/ 213428 w 3931"/>
              <a:gd name="T23" fmla="*/ 709777 h 2392"/>
              <a:gd name="T24" fmla="*/ 213428 w 3931"/>
              <a:gd name="T25" fmla="*/ 510911 h 2392"/>
              <a:gd name="T26" fmla="*/ 0 w 3931"/>
              <a:gd name="T27" fmla="*/ 421559 h 2392"/>
              <a:gd name="T28" fmla="*/ 938899 w 3931"/>
              <a:gd name="T29" fmla="*/ 0 h 2392"/>
              <a:gd name="T30" fmla="*/ 1800397 w 3931"/>
              <a:gd name="T31" fmla="*/ 427058 h 2392"/>
              <a:gd name="T32" fmla="*/ 1395067 w 3931"/>
              <a:gd name="T33" fmla="*/ 589725 h 2392"/>
              <a:gd name="T34" fmla="*/ 917831 w 3931"/>
              <a:gd name="T35" fmla="*/ 491208 h 2392"/>
              <a:gd name="T36" fmla="*/ 1341481 w 3931"/>
              <a:gd name="T37" fmla="*/ 635088 h 2392"/>
              <a:gd name="T38" fmla="*/ 1341481 w 3931"/>
              <a:gd name="T39" fmla="*/ 983791 h 2392"/>
              <a:gd name="T40" fmla="*/ 896306 w 3931"/>
              <a:gd name="T41" fmla="*/ 1096054 h 2392"/>
              <a:gd name="T42" fmla="*/ 503342 w 3931"/>
              <a:gd name="T43" fmla="*/ 983791 h 2392"/>
              <a:gd name="T44" fmla="*/ 503342 w 3931"/>
              <a:gd name="T45" fmla="*/ 635088 h 2392"/>
              <a:gd name="T46" fmla="*/ 917831 w 3931"/>
              <a:gd name="T47" fmla="*/ 491208 h 2392"/>
              <a:gd name="T48" fmla="*/ 912335 w 3931"/>
              <a:gd name="T49" fmla="*/ 1031904 h 2392"/>
              <a:gd name="T50" fmla="*/ 1254003 w 3931"/>
              <a:gd name="T51" fmla="*/ 946675 h 2392"/>
              <a:gd name="T52" fmla="*/ 912335 w 3931"/>
              <a:gd name="T53" fmla="*/ 860989 h 2392"/>
              <a:gd name="T54" fmla="*/ 571126 w 3931"/>
              <a:gd name="T55" fmla="*/ 946675 h 2392"/>
              <a:gd name="T56" fmla="*/ 912335 w 3931"/>
              <a:gd name="T57" fmla="*/ 1031904 h 239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931" h="2392">
                <a:moveTo>
                  <a:pt x="3046" y="1287"/>
                </a:moveTo>
                <a:cubicBezTo>
                  <a:pt x="3046" y="1287"/>
                  <a:pt x="2618" y="850"/>
                  <a:pt x="2027" y="850"/>
                </a:cubicBezTo>
                <a:cubicBezTo>
                  <a:pt x="1450" y="850"/>
                  <a:pt x="880" y="1287"/>
                  <a:pt x="880" y="1287"/>
                </a:cubicBezTo>
                <a:cubicBezTo>
                  <a:pt x="560" y="1154"/>
                  <a:pt x="560" y="1154"/>
                  <a:pt x="560" y="1154"/>
                </a:cubicBezTo>
                <a:cubicBezTo>
                  <a:pt x="560" y="1546"/>
                  <a:pt x="560" y="1546"/>
                  <a:pt x="560" y="1546"/>
                </a:cubicBezTo>
                <a:cubicBezTo>
                  <a:pt x="610" y="1563"/>
                  <a:pt x="647" y="1610"/>
                  <a:pt x="647" y="1666"/>
                </a:cubicBezTo>
                <a:cubicBezTo>
                  <a:pt x="647" y="1723"/>
                  <a:pt x="609" y="1769"/>
                  <a:pt x="558" y="1786"/>
                </a:cubicBezTo>
                <a:cubicBezTo>
                  <a:pt x="653" y="2208"/>
                  <a:pt x="653" y="2208"/>
                  <a:pt x="653" y="2208"/>
                </a:cubicBezTo>
                <a:cubicBezTo>
                  <a:pt x="373" y="2208"/>
                  <a:pt x="373" y="2208"/>
                  <a:pt x="373" y="2208"/>
                </a:cubicBezTo>
                <a:cubicBezTo>
                  <a:pt x="469" y="1784"/>
                  <a:pt x="469" y="1784"/>
                  <a:pt x="469" y="1784"/>
                </a:cubicBezTo>
                <a:cubicBezTo>
                  <a:pt x="423" y="1764"/>
                  <a:pt x="391" y="1719"/>
                  <a:pt x="391" y="1666"/>
                </a:cubicBezTo>
                <a:cubicBezTo>
                  <a:pt x="391" y="1614"/>
                  <a:pt x="422" y="1570"/>
                  <a:pt x="466" y="1549"/>
                </a:cubicBezTo>
                <a:cubicBezTo>
                  <a:pt x="466" y="1115"/>
                  <a:pt x="466" y="1115"/>
                  <a:pt x="466" y="1115"/>
                </a:cubicBezTo>
                <a:cubicBezTo>
                  <a:pt x="0" y="920"/>
                  <a:pt x="0" y="920"/>
                  <a:pt x="0" y="920"/>
                </a:cubicBezTo>
                <a:cubicBezTo>
                  <a:pt x="2050" y="0"/>
                  <a:pt x="2050" y="0"/>
                  <a:pt x="2050" y="0"/>
                </a:cubicBezTo>
                <a:cubicBezTo>
                  <a:pt x="3931" y="932"/>
                  <a:pt x="3931" y="932"/>
                  <a:pt x="3931" y="932"/>
                </a:cubicBezTo>
                <a:lnTo>
                  <a:pt x="3046" y="1287"/>
                </a:lnTo>
                <a:close/>
                <a:moveTo>
                  <a:pt x="2004" y="1072"/>
                </a:moveTo>
                <a:cubicBezTo>
                  <a:pt x="2598" y="1072"/>
                  <a:pt x="2929" y="1386"/>
                  <a:pt x="2929" y="1386"/>
                </a:cubicBezTo>
                <a:cubicBezTo>
                  <a:pt x="2929" y="2147"/>
                  <a:pt x="2929" y="2147"/>
                  <a:pt x="2929" y="2147"/>
                </a:cubicBezTo>
                <a:cubicBezTo>
                  <a:pt x="2929" y="2147"/>
                  <a:pt x="2586" y="2392"/>
                  <a:pt x="1957" y="2392"/>
                </a:cubicBezTo>
                <a:cubicBezTo>
                  <a:pt x="1328" y="2392"/>
                  <a:pt x="1099" y="2147"/>
                  <a:pt x="1099" y="2147"/>
                </a:cubicBezTo>
                <a:cubicBezTo>
                  <a:pt x="1099" y="1386"/>
                  <a:pt x="1099" y="1386"/>
                  <a:pt x="1099" y="1386"/>
                </a:cubicBezTo>
                <a:cubicBezTo>
                  <a:pt x="1099" y="1386"/>
                  <a:pt x="1410" y="1072"/>
                  <a:pt x="2004" y="1072"/>
                </a:cubicBezTo>
                <a:close/>
                <a:moveTo>
                  <a:pt x="1992" y="2252"/>
                </a:moveTo>
                <a:cubicBezTo>
                  <a:pt x="2404" y="2252"/>
                  <a:pt x="2738" y="2168"/>
                  <a:pt x="2738" y="2066"/>
                </a:cubicBezTo>
                <a:cubicBezTo>
                  <a:pt x="2738" y="1963"/>
                  <a:pt x="2404" y="1879"/>
                  <a:pt x="1992" y="1879"/>
                </a:cubicBezTo>
                <a:cubicBezTo>
                  <a:pt x="1581" y="1879"/>
                  <a:pt x="1247" y="1963"/>
                  <a:pt x="1247" y="2066"/>
                </a:cubicBezTo>
                <a:cubicBezTo>
                  <a:pt x="1247" y="2168"/>
                  <a:pt x="1581" y="2252"/>
                  <a:pt x="1992" y="2252"/>
                </a:cubicBezTo>
                <a:close/>
              </a:path>
            </a:pathLst>
          </a:custGeom>
          <a:solidFill>
            <a:srgbClr val="20517C"/>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微软雅黑" panose="020B0503020204020204" charset="-122"/>
              <a:ea typeface="微软雅黑" panose="020B0503020204020204" charset="-122"/>
              <a:cs typeface="+mn-ea"/>
              <a:sym typeface="微软雅黑" panose="020B0503020204020204" charset="-122"/>
            </a:endParaRPr>
          </a:p>
        </p:txBody>
      </p:sp>
      <p:cxnSp>
        <p:nvCxnSpPr>
          <p:cNvPr id="8" name="直接连接符 7"/>
          <p:cNvCxnSpPr/>
          <p:nvPr/>
        </p:nvCxnSpPr>
        <p:spPr>
          <a:xfrm>
            <a:off x="-25400" y="1484313"/>
            <a:ext cx="12217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3876675" y="476250"/>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3876675" y="593725"/>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3876675" y="711200"/>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876675" y="827088"/>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876675" y="944563"/>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3876675" y="1062038"/>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876675" y="1179513"/>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3876675" y="1295400"/>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3876675" y="1412875"/>
            <a:ext cx="8315325" cy="0"/>
          </a:xfrm>
          <a:prstGeom prst="line">
            <a:avLst/>
          </a:prstGeom>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0" y="6140450"/>
            <a:ext cx="12192000" cy="968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微软雅黑" panose="020B0503020204020204" charset="-122"/>
              <a:ea typeface="+mn-ea"/>
              <a:cs typeface="+mn-ea"/>
              <a:sym typeface="微软雅黑" panose="020B0503020204020204" charset="-122"/>
            </a:endParaRPr>
          </a:p>
        </p:txBody>
      </p:sp>
      <p:sp>
        <p:nvSpPr>
          <p:cNvPr id="25" name="内容占位符 24"/>
          <p:cNvSpPr>
            <a:spLocks noGrp="1"/>
          </p:cNvSpPr>
          <p:nvPr>
            <p:ph sz="quarter" idx="10"/>
          </p:nvPr>
        </p:nvSpPr>
        <p:spPr>
          <a:xfrm>
            <a:off x="3728807" y="3626515"/>
            <a:ext cx="8628524" cy="914400"/>
          </a:xfrm>
          <a:prstGeom prst="rect">
            <a:avLst/>
          </a:prstGeom>
        </p:spPr>
        <p:txBody>
          <a:bodyPr/>
          <a:lstStyle>
            <a:lvl1pPr marL="0" indent="0">
              <a:buNone/>
              <a:defRPr sz="3300" b="1">
                <a:solidFill>
                  <a:srgbClr val="C00000"/>
                </a:solidFill>
                <a:latin typeface="+mj-ea"/>
                <a:ea typeface="+mj-ea"/>
              </a:defRPr>
            </a:lvl1pPr>
          </a:lstStyle>
          <a:p>
            <a:pPr lvl="0"/>
            <a:r>
              <a:rPr lang="zh-CN" altLang="en-US" noProof="1"/>
              <a:t>单击此处编辑母版文本样式</a:t>
            </a:r>
            <a:endParaRPr lang="zh-CN" altLang="en-US" noProof="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0-#ppt_w/2"/>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30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par>
                                <p:cTn id="12" presetID="10" presetClass="entr" presetSubtype="0" fill="hold" nodeType="withEffect">
                                  <p:stCondLst>
                                    <p:cond delay="40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500"/>
                                        <p:tgtEl>
                                          <p:spTgt spid="10"/>
                                        </p:tgtEl>
                                      </p:cBhvr>
                                    </p:animEffect>
                                  </p:childTnLst>
                                </p:cTn>
                              </p:par>
                              <p:par>
                                <p:cTn id="15" presetID="10" presetClass="entr" presetSubtype="0" fill="hold" nodeType="withEffect">
                                  <p:stCondLst>
                                    <p:cond delay="50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par>
                                <p:cTn id="18" presetID="10" presetClass="entr" presetSubtype="0" fill="hold" nodeType="withEffect">
                                  <p:stCondLst>
                                    <p:cond delay="60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500"/>
                                        <p:tgtEl>
                                          <p:spTgt spid="12"/>
                                        </p:tgtEl>
                                      </p:cBhvr>
                                    </p:animEffect>
                                  </p:childTnLst>
                                </p:cTn>
                              </p:par>
                              <p:par>
                                <p:cTn id="21" presetID="10" presetClass="entr" presetSubtype="0" fill="hold" nodeType="withEffect">
                                  <p:stCondLst>
                                    <p:cond delay="70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par>
                                <p:cTn id="24" presetID="10" presetClass="entr" presetSubtype="0" fill="hold" nodeType="withEffect">
                                  <p:stCondLst>
                                    <p:cond delay="80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10" presetClass="entr" presetSubtype="0" fill="hold" nodeType="withEffect">
                                  <p:stCondLst>
                                    <p:cond delay="90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par>
                                <p:cTn id="30" presetID="10" presetClass="entr" presetSubtype="0" fill="hold" nodeType="withEffect">
                                  <p:stCondLst>
                                    <p:cond delay="100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par>
                                <p:cTn id="33" presetID="10" presetClass="entr" presetSubtype="0" fill="hold" nodeType="withEffect">
                                  <p:stCondLst>
                                    <p:cond delay="110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childTnLst>
                                </p:cTn>
                              </p:par>
                              <p:par>
                                <p:cTn id="36" presetID="10" presetClass="entr" presetSubtype="0" fill="hold" nodeType="withEffect">
                                  <p:stCondLst>
                                    <p:cond delay="120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500"/>
                                        <p:tgtEl>
                                          <p:spTgt spid="8"/>
                                        </p:tgtEl>
                                      </p:cBhvr>
                                    </p:animEffect>
                                  </p:childTnLst>
                                </p:cTn>
                              </p:par>
                            </p:childTnLst>
                          </p:cTn>
                        </p:par>
                        <p:par>
                          <p:cTn id="39" fill="hold">
                            <p:stCondLst>
                              <p:cond delay="500"/>
                            </p:stCondLst>
                            <p:childTnLst>
                              <p:par>
                                <p:cTn id="40" presetID="22" presetClass="entr" presetSubtype="8" fill="hold" nodeType="afterEffect">
                                  <p:stCondLst>
                                    <p:cond delay="0"/>
                                  </p:stCondLst>
                                  <p:childTnLst>
                                    <p:set>
                                      <p:cBhvr>
                                        <p:cTn id="41" dur="1" fill="hold">
                                          <p:stCondLst>
                                            <p:cond delay="0"/>
                                          </p:stCondLst>
                                        </p:cTn>
                                        <p:tgtEl>
                                          <p:spTgt spid="3">
                                            <p:txEl>
                                              <p:pRg st="0" end="0"/>
                                            </p:txEl>
                                          </p:spTgt>
                                        </p:tgtEl>
                                        <p:attrNameLst>
                                          <p:attrName>style.visibility</p:attrName>
                                        </p:attrNameLst>
                                      </p:cBhvr>
                                      <p:to>
                                        <p:strVal val="visible"/>
                                      </p:to>
                                    </p:set>
                                    <p:animEffect transition="in" filter="wipe(left)">
                                      <p:cBhvr>
                                        <p:cTn id="42" dur="500"/>
                                        <p:tgtEl>
                                          <p:spTgt spid="3">
                                            <p:txEl>
                                              <p:pRg st="0" end="0"/>
                                            </p:txEl>
                                          </p:spTgt>
                                        </p:tgtEl>
                                      </p:cBhvr>
                                    </p:animEffect>
                                  </p:childTnLst>
                                </p:cTn>
                              </p:par>
                              <p:par>
                                <p:cTn id="43" presetID="42" presetClass="entr" presetSubtype="0" fill="hold" nodeType="with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1000"/>
                                        <p:tgtEl>
                                          <p:spTgt spid="7"/>
                                        </p:tgtEl>
                                      </p:cBhvr>
                                    </p:animEffect>
                                    <p:anim calcmode="lin" valueType="num">
                                      <p:cBhvr>
                                        <p:cTn id="46" dur="1000" fill="hold"/>
                                        <p:tgtEl>
                                          <p:spTgt spid="7"/>
                                        </p:tgtEl>
                                        <p:attrNameLst>
                                          <p:attrName>ppt_x</p:attrName>
                                        </p:attrNameLst>
                                      </p:cBhvr>
                                      <p:tavLst>
                                        <p:tav tm="0">
                                          <p:val>
                                            <p:strVal val="#ppt_x"/>
                                          </p:val>
                                        </p:tav>
                                        <p:tav tm="100000">
                                          <p:val>
                                            <p:strVal val="#ppt_x"/>
                                          </p:val>
                                        </p:tav>
                                      </p:tavLst>
                                    </p:anim>
                                    <p:anim calcmode="lin" valueType="num">
                                      <p:cBhvr>
                                        <p:cTn id="47" dur="1000" fill="hold"/>
                                        <p:tgtEl>
                                          <p:spTgt spid="7"/>
                                        </p:tgtEl>
                                        <p:attrNameLst>
                                          <p:attrName>ppt_y</p:attrName>
                                        </p:attrNameLst>
                                      </p:cBhvr>
                                      <p:tavLst>
                                        <p:tav tm="0">
                                          <p:val>
                                            <p:strVal val="#ppt_y+.1"/>
                                          </p:val>
                                        </p:tav>
                                        <p:tav tm="100000">
                                          <p:val>
                                            <p:strVal val="#ppt_y"/>
                                          </p:val>
                                        </p:tav>
                                      </p:tavLst>
                                    </p:anim>
                                  </p:childTnLst>
                                </p:cTn>
                              </p:par>
                            </p:childTnLst>
                          </p:cTn>
                        </p:par>
                        <p:par>
                          <p:cTn id="48" fill="hold">
                            <p:stCondLst>
                              <p:cond delay="1000"/>
                            </p:stCondLst>
                            <p:childTnLst>
                              <p:par>
                                <p:cTn id="49" presetID="22" presetClass="entr" presetSubtype="1" fill="hold" nodeType="after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wipe(up)">
                                      <p:cBhvr>
                                        <p:cTn id="51" dur="500"/>
                                        <p:tgtEl>
                                          <p:spTgt spid="5"/>
                                        </p:tgtEl>
                                      </p:cBhvr>
                                    </p:animEffect>
                                  </p:childTnLst>
                                </p:cTn>
                              </p:par>
                            </p:childTnLst>
                          </p:cTn>
                        </p:par>
                        <p:par>
                          <p:cTn id="52" fill="hold">
                            <p:stCondLst>
                              <p:cond delay="1500"/>
                            </p:stCondLst>
                            <p:childTnLst>
                              <p:par>
                                <p:cTn id="53" presetID="22" presetClass="entr" presetSubtype="1" fill="hold"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up)">
                                      <p:cBhvr>
                                        <p:cTn id="55" dur="500"/>
                                        <p:tgtEl>
                                          <p:spTgt spid="18"/>
                                        </p:tgtEl>
                                      </p:cBhvr>
                                    </p:animEffect>
                                  </p:childTnLst>
                                </p:cTn>
                              </p:par>
                              <p:par>
                                <p:cTn id="56" presetID="22" presetClass="entr" presetSubtype="1" fill="hold" nodeType="withEffect">
                                  <p:stCondLst>
                                    <p:cond delay="150"/>
                                  </p:stCondLst>
                                  <p:childTnLst>
                                    <p:set>
                                      <p:cBhvr>
                                        <p:cTn id="57" dur="1" fill="hold">
                                          <p:stCondLst>
                                            <p:cond delay="0"/>
                                          </p:stCondLst>
                                        </p:cTn>
                                        <p:tgtEl>
                                          <p:spTgt spid="2"/>
                                        </p:tgtEl>
                                        <p:attrNameLst>
                                          <p:attrName>style.visibility</p:attrName>
                                        </p:attrNameLst>
                                      </p:cBhvr>
                                      <p:to>
                                        <p:strVal val="visible"/>
                                      </p:to>
                                    </p:set>
                                    <p:animEffect transition="in" filter="wipe(up)">
                                      <p:cBhvr>
                                        <p:cTn id="58" dur="500"/>
                                        <p:tgtEl>
                                          <p:spTgt spid="2"/>
                                        </p:tgtEl>
                                      </p:cBhvr>
                                    </p:animEffect>
                                  </p:childTnLst>
                                </p:cTn>
                              </p:par>
                            </p:childTnLst>
                          </p:cTn>
                        </p:par>
                        <p:par>
                          <p:cTn id="59" fill="hold">
                            <p:stCondLst>
                              <p:cond delay="2000"/>
                            </p:stCondLst>
                            <p:childTnLst>
                              <p:par>
                                <p:cTn id="60" presetID="10" presetClass="entr" presetSubtype="0" fill="hold" nodeType="afterEffect">
                                  <p:stCondLst>
                                    <p:cond delay="0"/>
                                  </p:stCondLst>
                                  <p:childTnLst>
                                    <p:set>
                                      <p:cBhvr>
                                        <p:cTn id="61" dur="1" fill="hold">
                                          <p:stCondLst>
                                            <p:cond delay="0"/>
                                          </p:stCondLst>
                                        </p:cTn>
                                        <p:tgtEl>
                                          <p:spTgt spid="4"/>
                                        </p:tgtEl>
                                        <p:attrNameLst>
                                          <p:attrName>style.visibility</p:attrName>
                                        </p:attrNameLst>
                                      </p:cBhvr>
                                      <p:to>
                                        <p:strVal val="visible"/>
                                      </p:to>
                                    </p:set>
                                    <p:animEffect transition="in" filter="fade">
                                      <p:cBhvr>
                                        <p:cTn id="6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tmplLst>
          <p:tmpl lvl="1">
            <p:tnLst>
              <p:par>
                <p:cTn presetID="22" presetClass="entr" presetSubtype="8" fill="hold" nodeType="afterEffect">
                  <p:stCondLst>
                    <p:cond delay="0"/>
                  </p:stCondLst>
                  <p:childTnLst>
                    <p:set>
                      <p:cBhvr>
                        <p:cTn dur="1" fill="hold">
                          <p:stCondLst>
                            <p:cond delay="0"/>
                          </p:stCondLst>
                        </p:cTn>
                        <p:tgtEl>
                          <p:spTgt spid="3">
                            <p:txEl>
                              <p:pRg st="0" end="0"/>
                            </p:txEl>
                          </p:spTgt>
                        </p:tgtEl>
                        <p:attrNameLst>
                          <p:attrName>style.visibility</p:attrName>
                        </p:attrNameLst>
                      </p:cBhvr>
                      <p:to>
                        <p:strVal val="visible"/>
                      </p:to>
                    </p:set>
                    <p:animEffect transition="in" filter="wipe(left)">
                      <p:cBhvr>
                        <p:cTn dur="500"/>
                        <p:tgtEl>
                          <p:spTgt spid="3">
                            <p:txEl>
                              <p:pRg st="0" end="0"/>
                            </p:txEl>
                          </p:spTgt>
                        </p:tgtEl>
                      </p:cBhvr>
                    </p:animEffect>
                  </p:childTnLst>
                </p:cTn>
              </p:par>
            </p:tnLst>
          </p:tmpl>
        </p:tmplLst>
      </p:bldP>
      <p:bldP spid="4" grpId="0"/>
      <p:bldP spid="18" grpId="0" animBg="1"/>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内容页2">
    <p:bg>
      <p:bgPr>
        <a:blipFill rotWithShape="0">
          <a:blip r:embed="rId2"/>
          <a:stretch>
            <a:fillRect/>
          </a:stretch>
        </a:blipFill>
        <a:effectLst/>
      </p:bgPr>
    </p:bg>
    <p:spTree>
      <p:nvGrpSpPr>
        <p:cNvPr id="1" name=""/>
        <p:cNvGrpSpPr/>
        <p:nvPr/>
      </p:nvGrpSpPr>
      <p:grpSpPr>
        <a:xfrm>
          <a:off x="0" y="0"/>
          <a:ext cx="0" cy="0"/>
          <a:chOff x="0" y="0"/>
          <a:chExt cx="0" cy="0"/>
        </a:xfrm>
      </p:grpSpPr>
      <p:sp>
        <p:nvSpPr>
          <p:cNvPr id="2050" name="直接连接符 1031"/>
          <p:cNvSpPr/>
          <p:nvPr userDrawn="1"/>
        </p:nvSpPr>
        <p:spPr>
          <a:xfrm flipV="1">
            <a:off x="2489200" y="609600"/>
            <a:ext cx="9702800" cy="0"/>
          </a:xfrm>
          <a:prstGeom prst="line">
            <a:avLst/>
          </a:prstGeom>
          <a:ln w="9525" cap="flat" cmpd="sng">
            <a:solidFill>
              <a:schemeClr val="tx1"/>
            </a:solidFill>
            <a:prstDash val="solid"/>
            <a:headEnd type="none" w="med" len="med"/>
            <a:tailEnd type="none" w="med" len="med"/>
          </a:ln>
        </p:spPr>
      </p:sp>
      <p:sp>
        <p:nvSpPr>
          <p:cNvPr id="2051" name="直接连接符 1032"/>
          <p:cNvSpPr/>
          <p:nvPr userDrawn="1"/>
        </p:nvSpPr>
        <p:spPr>
          <a:xfrm flipV="1">
            <a:off x="0" y="6248400"/>
            <a:ext cx="12192000" cy="12700"/>
          </a:xfrm>
          <a:prstGeom prst="line">
            <a:avLst/>
          </a:prstGeom>
          <a:ln w="9525" cap="flat" cmpd="sng">
            <a:solidFill>
              <a:schemeClr val="tx1"/>
            </a:solidFill>
            <a:prstDash val="solid"/>
            <a:headEnd type="none" w="med" len="med"/>
            <a:tailEnd type="none" w="med" len="med"/>
          </a:ln>
        </p:spPr>
      </p:sp>
      <p:pic>
        <p:nvPicPr>
          <p:cNvPr id="2052" name="图片 3"/>
          <p:cNvPicPr>
            <a:picLocks noChangeAspect="1"/>
          </p:cNvPicPr>
          <p:nvPr userDrawn="1"/>
        </p:nvPicPr>
        <p:blipFill>
          <a:blip r:embed="rId3"/>
          <a:stretch>
            <a:fillRect/>
          </a:stretch>
        </p:blipFill>
        <p:spPr>
          <a:xfrm>
            <a:off x="31750" y="-19050"/>
            <a:ext cx="3722688" cy="628650"/>
          </a:xfrm>
          <a:prstGeom prst="rect">
            <a:avLst/>
          </a:prstGeom>
          <a:noFill/>
          <a:ln w="9525">
            <a:noFill/>
          </a:ln>
        </p:spPr>
      </p:pic>
      <p:sp>
        <p:nvSpPr>
          <p:cNvPr id="10" name="内容占位符 9"/>
          <p:cNvSpPr>
            <a:spLocks noGrp="1"/>
          </p:cNvSpPr>
          <p:nvPr>
            <p:ph sz="quarter" idx="13"/>
          </p:nvPr>
        </p:nvSpPr>
        <p:spPr>
          <a:xfrm>
            <a:off x="1055976" y="939006"/>
            <a:ext cx="10091391" cy="914400"/>
          </a:xfrm>
          <a:prstGeom prst="rect">
            <a:avLst/>
          </a:prstGeom>
        </p:spPr>
        <p:txBody>
          <a:bodyPr/>
          <a:lstStyle>
            <a:lvl1pPr marL="0" indent="0">
              <a:buNone/>
              <a:defRPr sz="3300" b="1">
                <a:solidFill>
                  <a:srgbClr val="C00000"/>
                </a:solidFill>
                <a:latin typeface="+mj-ea"/>
                <a:ea typeface="+mj-ea"/>
              </a:defRPr>
            </a:lvl1pPr>
          </a:lstStyle>
          <a:p>
            <a:pPr lvl="0"/>
            <a:r>
              <a:rPr lang="zh-CN" altLang="en-US" noProof="1"/>
              <a:t>单击此处编辑母版文本样式</a:t>
            </a:r>
            <a:endParaRPr lang="zh-CN" altLang="en-US" noProof="1"/>
          </a:p>
        </p:txBody>
      </p:sp>
      <p:sp>
        <p:nvSpPr>
          <p:cNvPr id="12" name="文本占位符 11"/>
          <p:cNvSpPr>
            <a:spLocks noGrp="1"/>
          </p:cNvSpPr>
          <p:nvPr>
            <p:ph type="body" sz="quarter" idx="14"/>
          </p:nvPr>
        </p:nvSpPr>
        <p:spPr>
          <a:xfrm>
            <a:off x="1055976" y="2188369"/>
            <a:ext cx="10091391" cy="3680416"/>
          </a:xfrm>
          <a:prstGeom prst="rect">
            <a:avLst/>
          </a:prstGeom>
        </p:spPr>
        <p:txBody>
          <a:bodyPr/>
          <a:lstStyle>
            <a:lvl1pPr marL="0" indent="0">
              <a:buNone/>
              <a:defRPr sz="1800" b="1"/>
            </a:lvl1pPr>
          </a:lstStyle>
          <a:p>
            <a:pPr lvl="0"/>
            <a:endParaRPr lang="zh-CN" altLang="en-US" noProof="1"/>
          </a:p>
        </p:txBody>
      </p:sp>
      <p:sp>
        <p:nvSpPr>
          <p:cNvPr id="5" name="日期占位符 1"/>
          <p:cNvSpPr>
            <a:spLocks noGrp="1"/>
          </p:cNvSpPr>
          <p:nvPr>
            <p:ph type="dt" sz="half" idx="2"/>
          </p:nvPr>
        </p:nvSpPr>
        <p:spPr>
          <a:xfrm>
            <a:off x="609600" y="6245225"/>
            <a:ext cx="2844800" cy="476250"/>
          </a:xfrm>
          <a:prstGeom prst="rect">
            <a:avLst/>
          </a:prstGeom>
        </p:spPr>
        <p:txBody>
          <a:bodyPr/>
          <a:lstStyle>
            <a:lvl1pPr eaLnBrk="0" hangingPunct="0">
              <a:buFontTx/>
              <a:buNone/>
              <a:defRPr>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6" name="页脚占位符 2"/>
          <p:cNvSpPr>
            <a:spLocks noGrp="1"/>
          </p:cNvSpPr>
          <p:nvPr>
            <p:ph type="ftr" sz="quarter" idx="3"/>
          </p:nvPr>
        </p:nvSpPr>
        <p:spPr>
          <a:xfrm>
            <a:off x="4508500" y="6318250"/>
            <a:ext cx="2501900" cy="323850"/>
          </a:xfrm>
          <a:prstGeom prst="rect">
            <a:avLst/>
          </a:prstGeom>
        </p:spPr>
        <p:txBody>
          <a:bodyPr/>
          <a:p>
            <a:pPr lvl="0" eaLnBrk="1" hangingPunct="1">
              <a:buNone/>
            </a:pPr>
            <a:r>
              <a:rPr lang="en-US" altLang="en-US" sz="1600" b="1" dirty="0">
                <a:solidFill>
                  <a:schemeClr val="tx2"/>
                </a:solidFill>
                <a:ea typeface="微软雅黑" panose="020B0503020204020204" charset="-122"/>
              </a:rPr>
              <a:t>   </a:t>
            </a:r>
            <a:endParaRPr lang="en-US" altLang="en-US" sz="1600" b="1" dirty="0">
              <a:solidFill>
                <a:schemeClr val="tx2"/>
              </a:solidFill>
            </a:endParaRPr>
          </a:p>
        </p:txBody>
      </p:sp>
      <p:sp>
        <p:nvSpPr>
          <p:cNvPr id="7" name="灯片编号占位符 3"/>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dirty="0"/>
            </a:fld>
            <a:endParaRPr lang="en-US" altLang="zh-CN"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cSld name="空白">
    <p:bg>
      <p:bgPr>
        <a:blipFill rotWithShape="0">
          <a:blip r:embed="rId2"/>
          <a:stretch>
            <a:fillRect/>
          </a:stretch>
        </a:blipFill>
        <a:effectLst/>
      </p:bgPr>
    </p:bg>
    <p:spTree>
      <p:nvGrpSpPr>
        <p:cNvPr id="1" name=""/>
        <p:cNvGrpSpPr/>
        <p:nvPr/>
      </p:nvGrpSpPr>
      <p:grpSpPr>
        <a:xfrm>
          <a:off x="0" y="0"/>
          <a:ext cx="0" cy="0"/>
          <a:chOff x="0" y="0"/>
          <a:chExt cx="0" cy="0"/>
        </a:xfrm>
      </p:grpSpPr>
      <p:sp>
        <p:nvSpPr>
          <p:cNvPr id="3074" name="直接连接符 1031"/>
          <p:cNvSpPr/>
          <p:nvPr userDrawn="1"/>
        </p:nvSpPr>
        <p:spPr>
          <a:xfrm flipV="1">
            <a:off x="2489200" y="609600"/>
            <a:ext cx="9702800" cy="0"/>
          </a:xfrm>
          <a:prstGeom prst="line">
            <a:avLst/>
          </a:prstGeom>
          <a:ln w="9525" cap="flat" cmpd="sng">
            <a:solidFill>
              <a:schemeClr val="tx1"/>
            </a:solidFill>
            <a:prstDash val="solid"/>
            <a:headEnd type="none" w="med" len="med"/>
            <a:tailEnd type="none" w="med" len="med"/>
          </a:ln>
        </p:spPr>
      </p:sp>
      <p:sp>
        <p:nvSpPr>
          <p:cNvPr id="3075" name="直接连接符 1032"/>
          <p:cNvSpPr/>
          <p:nvPr userDrawn="1"/>
        </p:nvSpPr>
        <p:spPr>
          <a:xfrm flipV="1">
            <a:off x="0" y="6248400"/>
            <a:ext cx="12192000" cy="12700"/>
          </a:xfrm>
          <a:prstGeom prst="line">
            <a:avLst/>
          </a:prstGeom>
          <a:ln w="9525" cap="flat" cmpd="sng">
            <a:solidFill>
              <a:schemeClr val="tx1"/>
            </a:solidFill>
            <a:prstDash val="solid"/>
            <a:headEnd type="none" w="med" len="med"/>
            <a:tailEnd type="none" w="med" len="med"/>
          </a:ln>
        </p:spPr>
      </p:sp>
      <p:pic>
        <p:nvPicPr>
          <p:cNvPr id="3076" name="图片 3"/>
          <p:cNvPicPr>
            <a:picLocks noChangeAspect="1"/>
          </p:cNvPicPr>
          <p:nvPr userDrawn="1"/>
        </p:nvPicPr>
        <p:blipFill>
          <a:blip r:embed="rId3"/>
          <a:stretch>
            <a:fillRect/>
          </a:stretch>
        </p:blipFill>
        <p:spPr>
          <a:xfrm>
            <a:off x="31750" y="-19050"/>
            <a:ext cx="3722688" cy="628650"/>
          </a:xfrm>
          <a:prstGeom prst="rect">
            <a:avLst/>
          </a:prstGeom>
          <a:noFill/>
          <a:ln w="9525">
            <a:noFill/>
          </a:ln>
        </p:spPr>
      </p:pic>
      <p:sp>
        <p:nvSpPr>
          <p:cNvPr id="5" name="日期占位符 1"/>
          <p:cNvSpPr>
            <a:spLocks noGrp="1"/>
          </p:cNvSpPr>
          <p:nvPr>
            <p:ph type="dt" sz="half" idx="2"/>
          </p:nvPr>
        </p:nvSpPr>
        <p:spPr>
          <a:xfrm>
            <a:off x="609600" y="6245225"/>
            <a:ext cx="2844800" cy="476250"/>
          </a:xfrm>
          <a:prstGeom prst="rect">
            <a:avLst/>
          </a:prstGeom>
        </p:spPr>
        <p:txBody>
          <a:bodyPr/>
          <a:lstStyle>
            <a:lvl1pPr eaLnBrk="0" hangingPunct="0">
              <a:buFontTx/>
              <a:buNone/>
              <a:defRPr>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6" name="页脚占位符 2"/>
          <p:cNvSpPr>
            <a:spLocks noGrp="1"/>
          </p:cNvSpPr>
          <p:nvPr>
            <p:ph type="ftr" sz="quarter" idx="3"/>
          </p:nvPr>
        </p:nvSpPr>
        <p:spPr>
          <a:xfrm>
            <a:off x="4508500" y="6318250"/>
            <a:ext cx="2501900" cy="323850"/>
          </a:xfrm>
          <a:prstGeom prst="rect">
            <a:avLst/>
          </a:prstGeom>
        </p:spPr>
        <p:txBody>
          <a:bodyPr/>
          <a:p>
            <a:pPr lvl="0" eaLnBrk="1" hangingPunct="1">
              <a:buNone/>
            </a:pPr>
            <a:r>
              <a:rPr lang="en-US" altLang="en-US" sz="1600" b="1" dirty="0">
                <a:solidFill>
                  <a:schemeClr val="tx2"/>
                </a:solidFill>
                <a:ea typeface="微软雅黑" panose="020B0503020204020204" charset="-122"/>
              </a:rPr>
              <a:t>   </a:t>
            </a:r>
            <a:endParaRPr lang="en-US" altLang="en-US" sz="1600" b="1" dirty="0">
              <a:solidFill>
                <a:schemeClr val="tx2"/>
              </a:solidFill>
            </a:endParaRPr>
          </a:p>
        </p:txBody>
      </p:sp>
      <p:sp>
        <p:nvSpPr>
          <p:cNvPr id="7" name="灯片编号占位符 3"/>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dirty="0"/>
            </a:fld>
            <a:endParaRPr lang="en-US" altLang="zh-CN"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bl">
  <p:cSld name="标题和表格">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noProof="1"/>
              <a:t>单击此处编辑母版标题样式</a:t>
            </a:r>
            <a:endParaRPr lang="zh-CN" altLang="en-US" noProof="1"/>
          </a:p>
        </p:txBody>
      </p:sp>
      <p:sp>
        <p:nvSpPr>
          <p:cNvPr id="3" name="表格占位符 2"/>
          <p:cNvSpPr>
            <a:spLocks noGrp="1"/>
          </p:cNvSpPr>
          <p:nvPr>
            <p:ph type="tbl" idx="1"/>
          </p:nvPr>
        </p:nvSpPr>
        <p:spPr>
          <a:xfrm>
            <a:off x="609600" y="1600201"/>
            <a:ext cx="10972800" cy="4525963"/>
          </a:xfrm>
          <a:prstGeom prst="rect">
            <a:avLst/>
          </a:prstGeom>
        </p:spPr>
        <p:txBody>
          <a:bodyPr/>
          <a:lstStyle/>
          <a:p>
            <a:pPr marL="227330" marR="0" lvl="0" indent="-227330" algn="l" defTabSz="913130" rtl="0" eaLnBrk="0" fontAlgn="base" latinLnBrk="0" hangingPunct="0">
              <a:lnSpc>
                <a:spcPct val="90000"/>
              </a:lnSpc>
              <a:spcBef>
                <a:spcPts val="1000"/>
              </a:spcBef>
              <a:spcAft>
                <a:spcPct val="0"/>
              </a:spcAft>
              <a:buClrTx/>
              <a:buSzTx/>
              <a:buFont typeface="Arial" panose="020B0604020202020204" pitchFamily="34" charset="0"/>
              <a:buChar char="•"/>
              <a:defRPr/>
            </a:pPr>
            <a:endParaRPr kumimoji="0" lang="zh-CN" altLang="en-US" sz="2800" b="0" i="0" u="none" strike="noStrike" kern="120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2"/>
          </p:nvPr>
        </p:nvSpPr>
        <p:spPr>
          <a:xfrm>
            <a:off x="609600" y="6245225"/>
            <a:ext cx="2844800" cy="476250"/>
          </a:xfrm>
          <a:prstGeom prst="rect">
            <a:avLst/>
          </a:prstGeom>
        </p:spPr>
        <p:txBody>
          <a:bodyPr/>
          <a:lstStyle>
            <a:lvl1pPr eaLnBrk="0" hangingPunct="0">
              <a:buFontTx/>
              <a:buNone/>
              <a:defRPr>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5" name="页脚占位符 4"/>
          <p:cNvSpPr>
            <a:spLocks noGrp="1"/>
          </p:cNvSpPr>
          <p:nvPr>
            <p:ph type="ftr" sz="quarter" idx="3"/>
          </p:nvPr>
        </p:nvSpPr>
        <p:spPr>
          <a:xfrm>
            <a:off x="4165600" y="6245225"/>
            <a:ext cx="3860800" cy="476250"/>
          </a:xfrm>
          <a:prstGeom prst="rect">
            <a:avLst/>
          </a:prstGeom>
        </p:spPr>
        <p:txBody>
          <a:bodyPr/>
          <a:lstStyle>
            <a:lvl1pPr eaLnBrk="0" hangingPunct="0">
              <a:buFontTx/>
              <a:buNone/>
              <a:defRPr>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charset="-122"/>
                <a:cs typeface="+mn-cs"/>
              </a:rPr>
              <a:t>南京审计学院 </a:t>
            </a:r>
            <a:endPar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6" name="灯片编号占位符 5"/>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dirty="0"/>
            </a:fld>
            <a:endParaRPr lang="en-US" altLang="zh-CN"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cSld name="两栏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noProof="1"/>
              <a:t>单击此处编辑母版标题样式</a:t>
            </a:r>
            <a:endParaRPr lang="zh-CN" altLang="en-US" noProof="1"/>
          </a:p>
        </p:txBody>
      </p:sp>
      <p:sp>
        <p:nvSpPr>
          <p:cNvPr id="3" name="内容占位符 2"/>
          <p:cNvSpPr>
            <a:spLocks noGrp="1"/>
          </p:cNvSpPr>
          <p:nvPr>
            <p:ph sz="half" idx="1"/>
          </p:nvPr>
        </p:nvSpPr>
        <p:spPr>
          <a:xfrm>
            <a:off x="609600" y="1600201"/>
            <a:ext cx="5384800" cy="4525963"/>
          </a:xfrm>
          <a:prstGeom prst="rect">
            <a:avLst/>
          </a:prstGeo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内容占位符 3"/>
          <p:cNvSpPr>
            <a:spLocks noGrp="1"/>
          </p:cNvSpPr>
          <p:nvPr>
            <p:ph sz="half" idx="2"/>
          </p:nvPr>
        </p:nvSpPr>
        <p:spPr>
          <a:xfrm>
            <a:off x="6197600" y="1600201"/>
            <a:ext cx="5384800" cy="4525963"/>
          </a:xfrm>
          <a:prstGeom prst="rect">
            <a:avLst/>
          </a:prstGeo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5" name="日期占位符 4"/>
          <p:cNvSpPr>
            <a:spLocks noGrp="1"/>
          </p:cNvSpPr>
          <p:nvPr>
            <p:ph type="dt" sz="half" idx="12"/>
          </p:nvPr>
        </p:nvSpPr>
        <p:spPr>
          <a:xfrm>
            <a:off x="609600" y="6245225"/>
            <a:ext cx="2844800" cy="476250"/>
          </a:xfrm>
          <a:prstGeom prst="rect">
            <a:avLst/>
          </a:prstGeom>
        </p:spPr>
        <p:txBody>
          <a:bodyPr/>
          <a:lstStyle>
            <a:lvl1pPr eaLnBrk="0" hangingPunct="0">
              <a:buFontTx/>
              <a:buNone/>
              <a:defRPr>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6" name="页脚占位符 5"/>
          <p:cNvSpPr>
            <a:spLocks noGrp="1"/>
          </p:cNvSpPr>
          <p:nvPr>
            <p:ph type="ftr" sz="quarter" idx="3"/>
          </p:nvPr>
        </p:nvSpPr>
        <p:spPr>
          <a:xfrm>
            <a:off x="4165600" y="6245225"/>
            <a:ext cx="3860800" cy="476250"/>
          </a:xfrm>
          <a:prstGeom prst="rect">
            <a:avLst/>
          </a:prstGeom>
        </p:spPr>
        <p:txBody>
          <a:bodyPr/>
          <a:lstStyle>
            <a:lvl1pPr eaLnBrk="0" hangingPunct="0">
              <a:buFontTx/>
              <a:buNone/>
              <a:defRPr>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charset="-122"/>
                <a:cs typeface="+mn-cs"/>
              </a:rPr>
              <a:t>南京审计学院 </a:t>
            </a:r>
            <a:endPar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7" name="灯片编号占位符 6"/>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dirty="0"/>
            </a:fld>
            <a:endParaRPr lang="en-US" altLang="zh-CN"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cSld name="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内容占位符 1"/>
          <p:cNvSpPr>
            <a:spLocks noGrp="1"/>
          </p:cNvSpPr>
          <p:nvPr>
            <p:ph/>
          </p:nvPr>
        </p:nvSpPr>
        <p:spPr>
          <a:xfrm>
            <a:off x="609600" y="274639"/>
            <a:ext cx="10972800" cy="5851525"/>
          </a:xfrm>
          <a:prstGeom prst="rect">
            <a:avLst/>
          </a:prstGeo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3" name="日期占位符 2"/>
          <p:cNvSpPr>
            <a:spLocks noGrp="1"/>
          </p:cNvSpPr>
          <p:nvPr>
            <p:ph type="dt" sz="half" idx="2"/>
          </p:nvPr>
        </p:nvSpPr>
        <p:spPr>
          <a:xfrm>
            <a:off x="609600" y="6245225"/>
            <a:ext cx="2844800" cy="476250"/>
          </a:xfrm>
          <a:prstGeom prst="rect">
            <a:avLst/>
          </a:prstGeom>
        </p:spPr>
        <p:txBody>
          <a:bodyPr/>
          <a:lstStyle>
            <a:lvl1pPr eaLnBrk="0" hangingPunct="0">
              <a:buFontTx/>
              <a:buNone/>
              <a:defRPr>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4" name="页脚占位符 3"/>
          <p:cNvSpPr>
            <a:spLocks noGrp="1"/>
          </p:cNvSpPr>
          <p:nvPr>
            <p:ph type="ftr" sz="quarter" idx="3"/>
          </p:nvPr>
        </p:nvSpPr>
        <p:spPr>
          <a:xfrm>
            <a:off x="4165600" y="6245225"/>
            <a:ext cx="3860800" cy="476250"/>
          </a:xfrm>
          <a:prstGeom prst="rect">
            <a:avLst/>
          </a:prstGeom>
        </p:spPr>
        <p:txBody>
          <a:bodyPr/>
          <a:lstStyle>
            <a:lvl1pPr eaLnBrk="0" hangingPunct="0">
              <a:buFontTx/>
              <a:buNone/>
              <a:defRPr>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charset="-122"/>
                <a:cs typeface="+mn-cs"/>
              </a:rPr>
              <a:t>南京审计学院 </a:t>
            </a:r>
            <a:endPar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5" name="灯片编号占位符 4"/>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dirty="0"/>
            </a:fld>
            <a:endParaRPr lang="en-US" altLang="zh-CN"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内容与标题">
    <p:bg>
      <p:bgPr>
        <a:blipFill rotWithShape="0">
          <a:blip r:embed="rId2"/>
          <a:stretch>
            <a:fillRect/>
          </a:stretch>
        </a:blipFill>
        <a:effectLst/>
      </p:bgPr>
    </p:bg>
    <p:spTree>
      <p:nvGrpSpPr>
        <p:cNvPr id="1" name=""/>
        <p:cNvGrpSpPr/>
        <p:nvPr/>
      </p:nvGrpSpPr>
      <p:grpSpPr>
        <a:xfrm>
          <a:off x="0" y="0"/>
          <a:ext cx="0" cy="0"/>
          <a:chOff x="0" y="0"/>
          <a:chExt cx="0" cy="0"/>
        </a:xfrm>
      </p:grpSpPr>
      <p:cxnSp>
        <p:nvCxnSpPr>
          <p:cNvPr id="2" name="直接连接符 8"/>
          <p:cNvCxnSpPr/>
          <p:nvPr/>
        </p:nvCxnSpPr>
        <p:spPr>
          <a:xfrm>
            <a:off x="2208213" y="981075"/>
            <a:ext cx="9983788"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cxnSp>
        <p:nvCxnSpPr>
          <p:cNvPr id="3" name="直接连接符 9"/>
          <p:cNvCxnSpPr/>
          <p:nvPr/>
        </p:nvCxnSpPr>
        <p:spPr>
          <a:xfrm>
            <a:off x="2208213" y="44450"/>
            <a:ext cx="9983788"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cxnSp>
        <p:nvCxnSpPr>
          <p:cNvPr id="4" name="直接连接符 10"/>
          <p:cNvCxnSpPr/>
          <p:nvPr/>
        </p:nvCxnSpPr>
        <p:spPr>
          <a:xfrm>
            <a:off x="2208213" y="115888"/>
            <a:ext cx="9983788"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sp>
        <p:nvSpPr>
          <p:cNvPr id="5" name="平行四边形 14"/>
          <p:cNvSpPr/>
          <p:nvPr/>
        </p:nvSpPr>
        <p:spPr>
          <a:xfrm>
            <a:off x="2495550" y="0"/>
            <a:ext cx="2663825" cy="179388"/>
          </a:xfrm>
          <a:prstGeom prst="parallelogram">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6" name="任意多边形 15"/>
          <p:cNvSpPr/>
          <p:nvPr/>
        </p:nvSpPr>
        <p:spPr>
          <a:xfrm>
            <a:off x="11857038" y="0"/>
            <a:ext cx="360363" cy="179388"/>
          </a:xfrm>
          <a:custGeom>
            <a:avLst/>
            <a:gdLst>
              <a:gd name="connsiteX0" fmla="*/ 45008 w 360040"/>
              <a:gd name="connsiteY0" fmla="*/ 0 h 180032"/>
              <a:gd name="connsiteX1" fmla="*/ 360040 w 360040"/>
              <a:gd name="connsiteY1" fmla="*/ 0 h 180032"/>
              <a:gd name="connsiteX2" fmla="*/ 360040 w 360040"/>
              <a:gd name="connsiteY2" fmla="*/ 180032 h 180032"/>
              <a:gd name="connsiteX3" fmla="*/ 0 w 360040"/>
              <a:gd name="connsiteY3" fmla="*/ 180032 h 180032"/>
            </a:gdLst>
            <a:ahLst/>
            <a:cxnLst>
              <a:cxn ang="0">
                <a:pos x="connsiteX0" y="connsiteY0"/>
              </a:cxn>
              <a:cxn ang="0">
                <a:pos x="connsiteX1" y="connsiteY1"/>
              </a:cxn>
              <a:cxn ang="0">
                <a:pos x="connsiteX2" y="connsiteY2"/>
              </a:cxn>
              <a:cxn ang="0">
                <a:pos x="connsiteX3" y="connsiteY3"/>
              </a:cxn>
            </a:cxnLst>
            <a:rect l="l" t="t" r="r" b="b"/>
            <a:pathLst>
              <a:path w="360040" h="180032">
                <a:moveTo>
                  <a:pt x="45008" y="0"/>
                </a:moveTo>
                <a:lnTo>
                  <a:pt x="360040" y="0"/>
                </a:lnTo>
                <a:lnTo>
                  <a:pt x="360040"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平行四边形 1"/>
          <p:cNvSpPr/>
          <p:nvPr/>
        </p:nvSpPr>
        <p:spPr>
          <a:xfrm>
            <a:off x="10266363" y="214313"/>
            <a:ext cx="1555750" cy="347663"/>
          </a:xfrm>
          <a:prstGeom prst="parallelogram">
            <a:avLst/>
          </a:prstGeom>
          <a:noFill/>
          <a:ln w="19050">
            <a:solidFill>
              <a:srgbClr val="20517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1350" b="0" i="0" u="none" strike="noStrike" kern="1200" cap="none" spc="0" normalizeH="0" baseline="0" noProof="0" dirty="0">
                <a:ln>
                  <a:noFill/>
                </a:ln>
                <a:solidFill>
                  <a:schemeClr val="lt1"/>
                </a:solidFill>
                <a:effectLst/>
                <a:uLnTx/>
                <a:uFillTx/>
                <a:latin typeface="+mn-lt"/>
                <a:ea typeface="+mn-ea"/>
                <a:cs typeface="+mn-cs"/>
              </a:rPr>
              <a:t> </a:t>
            </a:r>
            <a:endParaRPr kumimoji="0" lang="zh-CN" altLang="en-US" sz="1350" b="0" i="0" u="none" strike="noStrike" kern="1200" cap="none" spc="0" normalizeH="0" baseline="0" noProof="0" dirty="0">
              <a:ln>
                <a:noFill/>
              </a:ln>
              <a:solidFill>
                <a:srgbClr val="20517C"/>
              </a:solidFill>
              <a:effectLst/>
              <a:uLnTx/>
              <a:uFillTx/>
              <a:latin typeface="+mn-lt"/>
              <a:ea typeface="+mn-ea"/>
              <a:cs typeface="+mn-cs"/>
            </a:endParaRPr>
          </a:p>
        </p:txBody>
      </p:sp>
      <p:cxnSp>
        <p:nvCxnSpPr>
          <p:cNvPr id="3" name="直接连接符 97"/>
          <p:cNvCxnSpPr/>
          <p:nvPr/>
        </p:nvCxnSpPr>
        <p:spPr>
          <a:xfrm>
            <a:off x="4943475" y="44450"/>
            <a:ext cx="7561263"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cxnSp>
        <p:nvCxnSpPr>
          <p:cNvPr id="4" name="直接连接符 98"/>
          <p:cNvCxnSpPr/>
          <p:nvPr/>
        </p:nvCxnSpPr>
        <p:spPr>
          <a:xfrm>
            <a:off x="4800600" y="115888"/>
            <a:ext cx="7775575"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sp>
        <p:nvSpPr>
          <p:cNvPr id="5" name="任意多边形 102"/>
          <p:cNvSpPr/>
          <p:nvPr/>
        </p:nvSpPr>
        <p:spPr>
          <a:xfrm>
            <a:off x="2551113" y="0"/>
            <a:ext cx="2498725" cy="179388"/>
          </a:xfrm>
          <a:custGeom>
            <a:avLst/>
            <a:gdLst>
              <a:gd name="connsiteX0" fmla="*/ 2286898 w 2497501"/>
              <a:gd name="connsiteY0" fmla="*/ 0 h 180032"/>
              <a:gd name="connsiteX1" fmla="*/ 2497501 w 2497501"/>
              <a:gd name="connsiteY1" fmla="*/ 0 h 180032"/>
              <a:gd name="connsiteX2" fmla="*/ 2370843 w 2497501"/>
              <a:gd name="connsiteY2" fmla="*/ 180032 h 180032"/>
              <a:gd name="connsiteX3" fmla="*/ 2160240 w 2497501"/>
              <a:gd name="connsiteY3" fmla="*/ 180032 h 180032"/>
              <a:gd name="connsiteX4" fmla="*/ 1854850 w 2497501"/>
              <a:gd name="connsiteY4" fmla="*/ 0 h 180032"/>
              <a:gd name="connsiteX5" fmla="*/ 2065453 w 2497501"/>
              <a:gd name="connsiteY5" fmla="*/ 0 h 180032"/>
              <a:gd name="connsiteX6" fmla="*/ 1938795 w 2497501"/>
              <a:gd name="connsiteY6" fmla="*/ 180032 h 180032"/>
              <a:gd name="connsiteX7" fmla="*/ 1728192 w 2497501"/>
              <a:gd name="connsiteY7" fmla="*/ 180032 h 180032"/>
              <a:gd name="connsiteX8" fmla="*/ 1422802 w 2497501"/>
              <a:gd name="connsiteY8" fmla="*/ 0 h 180032"/>
              <a:gd name="connsiteX9" fmla="*/ 1633405 w 2497501"/>
              <a:gd name="connsiteY9" fmla="*/ 0 h 180032"/>
              <a:gd name="connsiteX10" fmla="*/ 1506747 w 2497501"/>
              <a:gd name="connsiteY10" fmla="*/ 180032 h 180032"/>
              <a:gd name="connsiteX11" fmla="*/ 1296144 w 2497501"/>
              <a:gd name="connsiteY11" fmla="*/ 180032 h 180032"/>
              <a:gd name="connsiteX12" fmla="*/ 990754 w 2497501"/>
              <a:gd name="connsiteY12" fmla="*/ 0 h 180032"/>
              <a:gd name="connsiteX13" fmla="*/ 1201357 w 2497501"/>
              <a:gd name="connsiteY13" fmla="*/ 0 h 180032"/>
              <a:gd name="connsiteX14" fmla="*/ 1074699 w 2497501"/>
              <a:gd name="connsiteY14" fmla="*/ 180032 h 180032"/>
              <a:gd name="connsiteX15" fmla="*/ 864096 w 2497501"/>
              <a:gd name="connsiteY15" fmla="*/ 180032 h 180032"/>
              <a:gd name="connsiteX16" fmla="*/ 558706 w 2497501"/>
              <a:gd name="connsiteY16" fmla="*/ 0 h 180032"/>
              <a:gd name="connsiteX17" fmla="*/ 769309 w 2497501"/>
              <a:gd name="connsiteY17" fmla="*/ 0 h 180032"/>
              <a:gd name="connsiteX18" fmla="*/ 642651 w 2497501"/>
              <a:gd name="connsiteY18" fmla="*/ 180032 h 180032"/>
              <a:gd name="connsiteX19" fmla="*/ 432048 w 2497501"/>
              <a:gd name="connsiteY19" fmla="*/ 180032 h 180032"/>
              <a:gd name="connsiteX20" fmla="*/ 126658 w 2497501"/>
              <a:gd name="connsiteY20" fmla="*/ 0 h 180032"/>
              <a:gd name="connsiteX21" fmla="*/ 337261 w 2497501"/>
              <a:gd name="connsiteY21" fmla="*/ 0 h 180032"/>
              <a:gd name="connsiteX22" fmla="*/ 210603 w 2497501"/>
              <a:gd name="connsiteY22" fmla="*/ 180032 h 180032"/>
              <a:gd name="connsiteX23" fmla="*/ 0 w 2497501"/>
              <a:gd name="connsiteY23" fmla="*/ 180032 h 180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97501" h="180032">
                <a:moveTo>
                  <a:pt x="2286898" y="0"/>
                </a:moveTo>
                <a:lnTo>
                  <a:pt x="2497501" y="0"/>
                </a:lnTo>
                <a:lnTo>
                  <a:pt x="2370843" y="180032"/>
                </a:lnTo>
                <a:lnTo>
                  <a:pt x="2160240" y="180032"/>
                </a:lnTo>
                <a:close/>
                <a:moveTo>
                  <a:pt x="1854850" y="0"/>
                </a:moveTo>
                <a:lnTo>
                  <a:pt x="2065453" y="0"/>
                </a:lnTo>
                <a:lnTo>
                  <a:pt x="1938795" y="180032"/>
                </a:lnTo>
                <a:lnTo>
                  <a:pt x="1728192" y="180032"/>
                </a:lnTo>
                <a:close/>
                <a:moveTo>
                  <a:pt x="1422802" y="0"/>
                </a:moveTo>
                <a:lnTo>
                  <a:pt x="1633405" y="0"/>
                </a:lnTo>
                <a:lnTo>
                  <a:pt x="1506747" y="180032"/>
                </a:lnTo>
                <a:lnTo>
                  <a:pt x="1296144" y="180032"/>
                </a:lnTo>
                <a:close/>
                <a:moveTo>
                  <a:pt x="990754" y="0"/>
                </a:moveTo>
                <a:lnTo>
                  <a:pt x="1201357" y="0"/>
                </a:lnTo>
                <a:lnTo>
                  <a:pt x="1074699" y="180032"/>
                </a:lnTo>
                <a:lnTo>
                  <a:pt x="864096" y="180032"/>
                </a:lnTo>
                <a:close/>
                <a:moveTo>
                  <a:pt x="558706" y="0"/>
                </a:moveTo>
                <a:lnTo>
                  <a:pt x="769309" y="0"/>
                </a:lnTo>
                <a:lnTo>
                  <a:pt x="642651" y="180032"/>
                </a:lnTo>
                <a:lnTo>
                  <a:pt x="432048" y="180032"/>
                </a:lnTo>
                <a:close/>
                <a:moveTo>
                  <a:pt x="126658" y="0"/>
                </a:moveTo>
                <a:lnTo>
                  <a:pt x="337261" y="0"/>
                </a:lnTo>
                <a:lnTo>
                  <a:pt x="210603"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6" name="任意多边形 103"/>
          <p:cNvSpPr/>
          <p:nvPr/>
        </p:nvSpPr>
        <p:spPr>
          <a:xfrm>
            <a:off x="11857038" y="0"/>
            <a:ext cx="360363" cy="179388"/>
          </a:xfrm>
          <a:custGeom>
            <a:avLst/>
            <a:gdLst>
              <a:gd name="connsiteX0" fmla="*/ 45008 w 360040"/>
              <a:gd name="connsiteY0" fmla="*/ 0 h 180032"/>
              <a:gd name="connsiteX1" fmla="*/ 360040 w 360040"/>
              <a:gd name="connsiteY1" fmla="*/ 0 h 180032"/>
              <a:gd name="connsiteX2" fmla="*/ 360040 w 360040"/>
              <a:gd name="connsiteY2" fmla="*/ 180032 h 180032"/>
              <a:gd name="connsiteX3" fmla="*/ 0 w 360040"/>
              <a:gd name="connsiteY3" fmla="*/ 180032 h 180032"/>
            </a:gdLst>
            <a:ahLst/>
            <a:cxnLst>
              <a:cxn ang="0">
                <a:pos x="connsiteX0" y="connsiteY0"/>
              </a:cxn>
              <a:cxn ang="0">
                <a:pos x="connsiteX1" y="connsiteY1"/>
              </a:cxn>
              <a:cxn ang="0">
                <a:pos x="connsiteX2" y="connsiteY2"/>
              </a:cxn>
              <a:cxn ang="0">
                <a:pos x="connsiteX3" y="connsiteY3"/>
              </a:cxn>
            </a:cxnLst>
            <a:rect l="l" t="t" r="r" b="b"/>
            <a:pathLst>
              <a:path w="360040" h="180032">
                <a:moveTo>
                  <a:pt x="45008" y="0"/>
                </a:moveTo>
                <a:lnTo>
                  <a:pt x="360040" y="0"/>
                </a:lnTo>
                <a:lnTo>
                  <a:pt x="360040"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7" name="圆角矩形 86"/>
          <p:cNvSpPr/>
          <p:nvPr/>
        </p:nvSpPr>
        <p:spPr>
          <a:xfrm>
            <a:off x="-4762" y="-387350"/>
            <a:ext cx="1847850" cy="7920038"/>
          </a:xfrm>
          <a:prstGeom prst="roundRect">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white"/>
              </a:solidFill>
              <a:effectLst/>
              <a:uLnTx/>
              <a:uFillTx/>
              <a:latin typeface="+mn-lt"/>
              <a:ea typeface="+mn-ea"/>
              <a:cs typeface="+mn-ea"/>
              <a:sym typeface="+mn-lt"/>
            </a:endParaRPr>
          </a:p>
        </p:txBody>
      </p:sp>
      <p:cxnSp>
        <p:nvCxnSpPr>
          <p:cNvPr id="8" name="直接连接符 116"/>
          <p:cNvCxnSpPr/>
          <p:nvPr/>
        </p:nvCxnSpPr>
        <p:spPr>
          <a:xfrm>
            <a:off x="227013" y="6669088"/>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接连接符 117"/>
          <p:cNvCxnSpPr/>
          <p:nvPr/>
        </p:nvCxnSpPr>
        <p:spPr>
          <a:xfrm>
            <a:off x="227013" y="6597650"/>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118"/>
          <p:cNvCxnSpPr/>
          <p:nvPr/>
        </p:nvCxnSpPr>
        <p:spPr>
          <a:xfrm>
            <a:off x="227013" y="6742113"/>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8203" name="组合 119"/>
          <p:cNvGrpSpPr/>
          <p:nvPr userDrawn="1"/>
        </p:nvGrpSpPr>
        <p:grpSpPr>
          <a:xfrm>
            <a:off x="-101600" y="3373438"/>
            <a:ext cx="1944688" cy="144462"/>
            <a:chOff x="-96688" y="2708920"/>
            <a:chExt cx="1943521" cy="144016"/>
          </a:xfrm>
        </p:grpSpPr>
        <p:cxnSp>
          <p:nvCxnSpPr>
            <p:cNvPr id="12" name="直接连接符 120"/>
            <p:cNvCxnSpPr/>
            <p:nvPr/>
          </p:nvCxnSpPr>
          <p:spPr>
            <a:xfrm flipH="1">
              <a:off x="1199522"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21"/>
            <p:cNvCxnSpPr/>
            <p:nvPr/>
          </p:nvCxnSpPr>
          <p:spPr>
            <a:xfrm flipH="1">
              <a:off x="1270916"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22"/>
            <p:cNvCxnSpPr/>
            <p:nvPr/>
          </p:nvCxnSpPr>
          <p:spPr>
            <a:xfrm flipH="1">
              <a:off x="134389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23"/>
            <p:cNvCxnSpPr/>
            <p:nvPr/>
          </p:nvCxnSpPr>
          <p:spPr>
            <a:xfrm flipH="1">
              <a:off x="1415292"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24"/>
            <p:cNvCxnSpPr/>
            <p:nvPr/>
          </p:nvCxnSpPr>
          <p:spPr>
            <a:xfrm flipH="1">
              <a:off x="1488273"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直接连接符 125"/>
            <p:cNvCxnSpPr/>
            <p:nvPr/>
          </p:nvCxnSpPr>
          <p:spPr>
            <a:xfrm flipH="1">
              <a:off x="155966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直接连接符 126"/>
            <p:cNvCxnSpPr/>
            <p:nvPr/>
          </p:nvCxnSpPr>
          <p:spPr>
            <a:xfrm flipH="1">
              <a:off x="1631063"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27"/>
            <p:cNvCxnSpPr/>
            <p:nvPr/>
          </p:nvCxnSpPr>
          <p:spPr>
            <a:xfrm flipH="1">
              <a:off x="170245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28"/>
            <p:cNvCxnSpPr/>
            <p:nvPr/>
          </p:nvCxnSpPr>
          <p:spPr>
            <a:xfrm flipH="1">
              <a:off x="1120194"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129"/>
            <p:cNvCxnSpPr/>
            <p:nvPr/>
          </p:nvCxnSpPr>
          <p:spPr>
            <a:xfrm flipH="1">
              <a:off x="1055145"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130"/>
            <p:cNvCxnSpPr/>
            <p:nvPr/>
          </p:nvCxnSpPr>
          <p:spPr>
            <a:xfrm flipH="1">
              <a:off x="983751"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174"/>
            <p:cNvCxnSpPr/>
            <p:nvPr/>
          </p:nvCxnSpPr>
          <p:spPr>
            <a:xfrm flipH="1">
              <a:off x="910770"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175"/>
            <p:cNvCxnSpPr/>
            <p:nvPr/>
          </p:nvCxnSpPr>
          <p:spPr>
            <a:xfrm flipH="1">
              <a:off x="1772265" y="2781720"/>
              <a:ext cx="71395" cy="712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176"/>
            <p:cNvCxnSpPr/>
            <p:nvPr/>
          </p:nvCxnSpPr>
          <p:spPr>
            <a:xfrm flipH="1">
              <a:off x="839375"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177"/>
            <p:cNvCxnSpPr/>
            <p:nvPr/>
          </p:nvCxnSpPr>
          <p:spPr>
            <a:xfrm flipH="1">
              <a:off x="767981"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178"/>
            <p:cNvCxnSpPr/>
            <p:nvPr/>
          </p:nvCxnSpPr>
          <p:spPr>
            <a:xfrm flipH="1">
              <a:off x="695000"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179"/>
            <p:cNvCxnSpPr/>
            <p:nvPr/>
          </p:nvCxnSpPr>
          <p:spPr>
            <a:xfrm flipH="1">
              <a:off x="623604"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180"/>
            <p:cNvCxnSpPr/>
            <p:nvPr/>
          </p:nvCxnSpPr>
          <p:spPr>
            <a:xfrm flipH="1">
              <a:off x="550623"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181"/>
            <p:cNvCxnSpPr/>
            <p:nvPr/>
          </p:nvCxnSpPr>
          <p:spPr>
            <a:xfrm flipH="1">
              <a:off x="479229"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182"/>
            <p:cNvCxnSpPr/>
            <p:nvPr/>
          </p:nvCxnSpPr>
          <p:spPr>
            <a:xfrm flipH="1">
              <a:off x="407834"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183"/>
            <p:cNvCxnSpPr/>
            <p:nvPr/>
          </p:nvCxnSpPr>
          <p:spPr>
            <a:xfrm flipH="1">
              <a:off x="334853"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184"/>
            <p:cNvCxnSpPr/>
            <p:nvPr/>
          </p:nvCxnSpPr>
          <p:spPr>
            <a:xfrm flipH="1">
              <a:off x="263459"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185"/>
            <p:cNvCxnSpPr/>
            <p:nvPr/>
          </p:nvCxnSpPr>
          <p:spPr>
            <a:xfrm flipH="1">
              <a:off x="192064"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接连接符 186"/>
            <p:cNvCxnSpPr/>
            <p:nvPr/>
          </p:nvCxnSpPr>
          <p:spPr>
            <a:xfrm flipH="1">
              <a:off x="119082"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187"/>
            <p:cNvCxnSpPr/>
            <p:nvPr/>
          </p:nvCxnSpPr>
          <p:spPr>
            <a:xfrm flipH="1">
              <a:off x="47688"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188"/>
            <p:cNvCxnSpPr/>
            <p:nvPr/>
          </p:nvCxnSpPr>
          <p:spPr>
            <a:xfrm flipH="1">
              <a:off x="-25294"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直接连接符 200"/>
            <p:cNvCxnSpPr/>
            <p:nvPr/>
          </p:nvCxnSpPr>
          <p:spPr>
            <a:xfrm flipH="1">
              <a:off x="-96688"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8204" name="组合 162"/>
          <p:cNvGrpSpPr/>
          <p:nvPr userDrawn="1"/>
        </p:nvGrpSpPr>
        <p:grpSpPr>
          <a:xfrm>
            <a:off x="-541337" y="1084263"/>
            <a:ext cx="2376487" cy="515937"/>
            <a:chOff x="-456728" y="881557"/>
            <a:chExt cx="2376264" cy="515798"/>
          </a:xfrm>
        </p:grpSpPr>
        <p:sp>
          <p:nvSpPr>
            <p:cNvPr id="40" name="六边形 163"/>
            <p:cNvSpPr/>
            <p:nvPr/>
          </p:nvSpPr>
          <p:spPr>
            <a:xfrm rot="5400000">
              <a:off x="206813" y="986280"/>
              <a:ext cx="328524" cy="287311"/>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35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35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41" name="直接连接符 164"/>
            <p:cNvCxnSpPr/>
            <p:nvPr/>
          </p:nvCxnSpPr>
          <p:spPr>
            <a:xfrm>
              <a:off x="551240" y="1156120"/>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2" name="矩形 165"/>
            <p:cNvSpPr/>
            <p:nvPr/>
          </p:nvSpPr>
          <p:spPr>
            <a:xfrm>
              <a:off x="695689" y="881557"/>
              <a:ext cx="1152416" cy="515798"/>
            </a:xfrm>
            <a:prstGeom prst="rect">
              <a:avLst/>
            </a:prstGeom>
            <a:solidFill>
              <a:srgbClr val="BDD19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90" b="1"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43" name="文本框 166"/>
            <p:cNvSpPr txBox="1">
              <a:spLocks noChangeArrowheads="1"/>
            </p:cNvSpPr>
            <p:nvPr/>
          </p:nvSpPr>
          <p:spPr bwMode="auto">
            <a:xfrm>
              <a:off x="622671" y="1022806"/>
              <a:ext cx="1152416" cy="229808"/>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900" b="1" i="0" u="none" strike="noStrike" kern="1200" cap="none" spc="0" normalizeH="0" baseline="0" noProof="0">
                <a:ln>
                  <a:noFill/>
                </a:ln>
                <a:solidFill>
                  <a:srgbClr val="20517C"/>
                </a:solidFill>
                <a:effectLst/>
                <a:uLnTx/>
                <a:uFillTx/>
                <a:latin typeface="Arial" panose="020B0604020202020204" pitchFamily="34" charset="0"/>
                <a:ea typeface="微软雅黑" panose="020B0503020204020204" charset="-122"/>
                <a:cs typeface="+mn-cs"/>
                <a:sym typeface="+mn-lt"/>
              </a:endParaRPr>
            </a:p>
          </p:txBody>
        </p:sp>
        <p:cxnSp>
          <p:nvCxnSpPr>
            <p:cNvPr id="44" name="直接连接符 167"/>
            <p:cNvCxnSpPr/>
            <p:nvPr/>
          </p:nvCxnSpPr>
          <p:spPr>
            <a:xfrm>
              <a:off x="-456728" y="1156120"/>
              <a:ext cx="6476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5" name="文本框 168"/>
          <p:cNvSpPr txBox="1">
            <a:spLocks noChangeArrowheads="1"/>
          </p:cNvSpPr>
          <p:nvPr/>
        </p:nvSpPr>
        <p:spPr bwMode="auto">
          <a:xfrm>
            <a:off x="623888" y="933450"/>
            <a:ext cx="935038" cy="22987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900" b="1" i="0" u="none" strike="noStrike" kern="1200" cap="none" spc="0" normalizeH="0" baseline="0" noProof="0">
              <a:ln>
                <a:noFill/>
              </a:ln>
              <a:solidFill>
                <a:srgbClr val="20517C"/>
              </a:solidFill>
              <a:effectLst/>
              <a:uLnTx/>
              <a:uFillTx/>
              <a:latin typeface="Arial" panose="020B0604020202020204" pitchFamily="34" charset="0"/>
              <a:ea typeface="微软雅黑" panose="020B0503020204020204" charset="-122"/>
              <a:cs typeface="+mn-cs"/>
              <a:sym typeface="+mn-lt"/>
            </a:endParaRPr>
          </a:p>
        </p:txBody>
      </p:sp>
      <p:cxnSp>
        <p:nvCxnSpPr>
          <p:cNvPr id="46" name="直接连接符 169"/>
          <p:cNvCxnSpPr/>
          <p:nvPr/>
        </p:nvCxnSpPr>
        <p:spPr>
          <a:xfrm>
            <a:off x="550863" y="1014413"/>
            <a:ext cx="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7" name="文本框 170"/>
          <p:cNvSpPr txBox="1">
            <a:spLocks noChangeArrowheads="1"/>
          </p:cNvSpPr>
          <p:nvPr/>
        </p:nvSpPr>
        <p:spPr bwMode="auto">
          <a:xfrm>
            <a:off x="623888" y="942975"/>
            <a:ext cx="576263" cy="26606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000000"/>
              </a:solidFill>
              <a:effectLst/>
              <a:uLnTx/>
              <a:uFillTx/>
              <a:latin typeface="Arial" panose="020B0604020202020204" pitchFamily="34" charset="0"/>
              <a:ea typeface="微软雅黑" panose="020B0503020204020204" charset="-122"/>
              <a:cs typeface="+mn-cs"/>
              <a:sym typeface="+mn-lt"/>
            </a:endParaRPr>
          </a:p>
        </p:txBody>
      </p:sp>
      <p:sp>
        <p:nvSpPr>
          <p:cNvPr id="48" name="文本框 171"/>
          <p:cNvSpPr txBox="1">
            <a:spLocks noChangeArrowheads="1"/>
          </p:cNvSpPr>
          <p:nvPr/>
        </p:nvSpPr>
        <p:spPr bwMode="auto">
          <a:xfrm>
            <a:off x="517525" y="1103313"/>
            <a:ext cx="1362075" cy="39751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050" b="0" i="0" u="none" strike="noStrike" kern="1200" cap="none" spc="0" normalizeH="0" baseline="0" noProof="0">
                <a:ln>
                  <a:noFill/>
                </a:ln>
                <a:solidFill>
                  <a:schemeClr val="bg1"/>
                </a:solidFill>
                <a:effectLst/>
                <a:uLnTx/>
                <a:uFillTx/>
                <a:latin typeface="微软雅黑" panose="020B0503020204020204" charset="-122"/>
                <a:ea typeface="微软雅黑" panose="020B0503020204020204" charset="-122"/>
                <a:cs typeface="+mn-cs"/>
                <a:sym typeface="+mn-lt"/>
              </a:rPr>
              <a:t>企业合并</a:t>
            </a:r>
            <a:endParaRPr kumimoji="0" lang="en-US" altLang="zh-CN" sz="1050" b="0" i="0" u="none" strike="noStrike" kern="1200" cap="none" spc="0" normalizeH="0" baseline="0" noProof="0">
              <a:ln>
                <a:noFill/>
              </a:ln>
              <a:solidFill>
                <a:schemeClr val="bg1"/>
              </a:solidFill>
              <a:effectLst/>
              <a:uLnTx/>
              <a:uFillTx/>
              <a:latin typeface="微软雅黑" panose="020B0503020204020204" charset="-122"/>
              <a:ea typeface="微软雅黑" panose="020B0503020204020204" charset="-122"/>
              <a:cs typeface="+mn-cs"/>
              <a:sym typeface="+mn-lt"/>
            </a:endParaRPr>
          </a:p>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050" b="0" i="0" u="none" strike="noStrike" kern="1200" cap="none" spc="0" normalizeH="0" baseline="0" noProof="0">
                <a:ln>
                  <a:noFill/>
                </a:ln>
                <a:solidFill>
                  <a:schemeClr val="bg1"/>
                </a:solidFill>
                <a:effectLst/>
                <a:uLnTx/>
                <a:uFillTx/>
                <a:latin typeface="微软雅黑" panose="020B0503020204020204" charset="-122"/>
                <a:ea typeface="微软雅黑" panose="020B0503020204020204" charset="-122"/>
                <a:cs typeface="+mn-cs"/>
                <a:sym typeface="+mn-lt"/>
              </a:rPr>
              <a:t>概述</a:t>
            </a:r>
            <a:endParaRPr kumimoji="0" lang="en-US" altLang="zh-CN" sz="1050" b="0" i="0" u="none" strike="noStrike" kern="1200" cap="none" spc="0" normalizeH="0" baseline="0" noProof="0">
              <a:ln>
                <a:noFill/>
              </a:ln>
              <a:solidFill>
                <a:schemeClr val="bg1"/>
              </a:solidFill>
              <a:effectLst/>
              <a:uLnTx/>
              <a:uFillTx/>
              <a:latin typeface="微软雅黑" panose="020B0503020204020204" charset="-122"/>
              <a:ea typeface="微软雅黑" panose="020B0503020204020204" charset="-122"/>
              <a:cs typeface="+mn-cs"/>
              <a:sym typeface="+mn-lt"/>
            </a:endParaRPr>
          </a:p>
        </p:txBody>
      </p:sp>
      <p:sp>
        <p:nvSpPr>
          <p:cNvPr id="49" name="文本框 172"/>
          <p:cNvSpPr txBox="1">
            <a:spLocks noChangeArrowheads="1"/>
          </p:cNvSpPr>
          <p:nvPr/>
        </p:nvSpPr>
        <p:spPr bwMode="auto">
          <a:xfrm>
            <a:off x="106363" y="1154113"/>
            <a:ext cx="360363" cy="29908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35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rPr>
              <a:t>1</a:t>
            </a:r>
            <a:endParaRPr kumimoji="0" lang="zh-CN" altLang="en-US" sz="135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50" name="矩形 173"/>
          <p:cNvSpPr/>
          <p:nvPr/>
        </p:nvSpPr>
        <p:spPr>
          <a:xfrm>
            <a:off x="635000" y="1108075"/>
            <a:ext cx="1092200" cy="452438"/>
          </a:xfrm>
          <a:prstGeom prst="rect">
            <a:avLst/>
          </a:prstGeom>
          <a:noFill/>
          <a:ln w="1905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90" b="1" i="0" u="none" strike="noStrike" kern="1200" cap="none" spc="0" normalizeH="0" baseline="0" noProof="0" dirty="0">
              <a:ln>
                <a:noFill/>
              </a:ln>
              <a:solidFill>
                <a:srgbClr val="222222"/>
              </a:solidFill>
              <a:effectLst/>
              <a:uLnTx/>
              <a:uFillTx/>
              <a:latin typeface="+mn-lt"/>
              <a:ea typeface="+mn-ea"/>
              <a:cs typeface="+mn-ea"/>
              <a:sym typeface="+mn-lt"/>
            </a:endParaRPr>
          </a:p>
        </p:txBody>
      </p:sp>
      <p:grpSp>
        <p:nvGrpSpPr>
          <p:cNvPr id="8211" name="组合 189"/>
          <p:cNvGrpSpPr/>
          <p:nvPr userDrawn="1"/>
        </p:nvGrpSpPr>
        <p:grpSpPr>
          <a:xfrm>
            <a:off x="-541337" y="1700213"/>
            <a:ext cx="2376487" cy="720725"/>
            <a:chOff x="-456728" y="1704008"/>
            <a:chExt cx="2376264" cy="720080"/>
          </a:xfrm>
        </p:grpSpPr>
        <p:sp>
          <p:nvSpPr>
            <p:cNvPr id="52" name="六边形 190"/>
            <p:cNvSpPr/>
            <p:nvPr/>
          </p:nvSpPr>
          <p:spPr>
            <a:xfrm rot="5400000">
              <a:off x="206124" y="1937840"/>
              <a:ext cx="329904" cy="287311"/>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35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35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53" name="直接连接符 191"/>
            <p:cNvCxnSpPr/>
            <p:nvPr/>
          </p:nvCxnSpPr>
          <p:spPr>
            <a:xfrm>
              <a:off x="551240" y="2076736"/>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4" name="矩形 192"/>
            <p:cNvSpPr/>
            <p:nvPr/>
          </p:nvSpPr>
          <p:spPr>
            <a:xfrm>
              <a:off x="695689" y="1704008"/>
              <a:ext cx="1152416"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90" b="1" i="0" u="none" strike="noStrike" kern="1200" cap="none" spc="0" normalizeH="0" baseline="0" noProof="0" dirty="0">
                <a:ln>
                  <a:noFill/>
                </a:ln>
                <a:solidFill>
                  <a:srgbClr val="222222"/>
                </a:solidFill>
                <a:effectLst/>
                <a:uLnTx/>
                <a:uFillTx/>
                <a:latin typeface="+mn-lt"/>
                <a:ea typeface="+mn-ea"/>
                <a:cs typeface="+mn-ea"/>
                <a:sym typeface="+mn-lt"/>
              </a:endParaRPr>
            </a:p>
          </p:txBody>
        </p:sp>
        <p:cxnSp>
          <p:nvCxnSpPr>
            <p:cNvPr id="55" name="直接连接符 193"/>
            <p:cNvCxnSpPr/>
            <p:nvPr/>
          </p:nvCxnSpPr>
          <p:spPr>
            <a:xfrm>
              <a:off x="-456728" y="2076736"/>
              <a:ext cx="6476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6" name="文本框 194"/>
          <p:cNvSpPr txBox="1">
            <a:spLocks noChangeArrowheads="1"/>
          </p:cNvSpPr>
          <p:nvPr/>
        </p:nvSpPr>
        <p:spPr bwMode="auto">
          <a:xfrm>
            <a:off x="681038" y="1731963"/>
            <a:ext cx="1079500" cy="55118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050" b="0" i="0" u="none" strike="noStrike" kern="1200" cap="none" spc="0" normalizeH="0" baseline="0" noProof="0">
                <a:ln>
                  <a:noFill/>
                </a:ln>
                <a:solidFill>
                  <a:srgbClr val="222222"/>
                </a:solidFill>
                <a:effectLst/>
                <a:uLnTx/>
                <a:uFillTx/>
                <a:latin typeface="Arial" panose="020B0604020202020204" pitchFamily="34" charset="0"/>
                <a:ea typeface="微软雅黑" panose="020B0503020204020204" charset="-122"/>
                <a:cs typeface="+mn-cs"/>
                <a:sym typeface="+mn-lt"/>
              </a:rPr>
              <a:t>同一控制下企业合并的会计处理</a:t>
            </a:r>
            <a:endParaRPr kumimoji="0" lang="zh-CN" altLang="en-US" sz="1050" b="0" i="0" u="none" strike="noStrike" kern="1200" cap="none" spc="0" normalizeH="0" baseline="0" noProof="0">
              <a:ln>
                <a:noFill/>
              </a:ln>
              <a:solidFill>
                <a:srgbClr val="222222"/>
              </a:solidFill>
              <a:effectLst/>
              <a:uLnTx/>
              <a:uFillTx/>
              <a:latin typeface="Arial" panose="020B0604020202020204" pitchFamily="34" charset="0"/>
              <a:ea typeface="微软雅黑" panose="020B0503020204020204" charset="-122"/>
              <a:cs typeface="+mn-cs"/>
              <a:sym typeface="+mn-lt"/>
            </a:endParaRPr>
          </a:p>
        </p:txBody>
      </p:sp>
      <p:sp>
        <p:nvSpPr>
          <p:cNvPr id="57" name="文本框 195"/>
          <p:cNvSpPr txBox="1">
            <a:spLocks noChangeArrowheads="1"/>
          </p:cNvSpPr>
          <p:nvPr/>
        </p:nvSpPr>
        <p:spPr bwMode="auto">
          <a:xfrm>
            <a:off x="106363" y="1908175"/>
            <a:ext cx="360363" cy="29908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35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rPr>
              <a:t>2</a:t>
            </a:r>
            <a:endParaRPr kumimoji="0" lang="zh-CN" altLang="en-US" sz="135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grpSp>
        <p:nvGrpSpPr>
          <p:cNvPr id="8214" name="组合 196"/>
          <p:cNvGrpSpPr/>
          <p:nvPr userDrawn="1"/>
        </p:nvGrpSpPr>
        <p:grpSpPr>
          <a:xfrm>
            <a:off x="-542925" y="2536825"/>
            <a:ext cx="2376488" cy="719138"/>
            <a:chOff x="-456728" y="1704008"/>
            <a:chExt cx="2376264" cy="720080"/>
          </a:xfrm>
        </p:grpSpPr>
        <p:sp>
          <p:nvSpPr>
            <p:cNvPr id="59" name="六边形 197"/>
            <p:cNvSpPr/>
            <p:nvPr/>
          </p:nvSpPr>
          <p:spPr>
            <a:xfrm rot="5400000">
              <a:off x="206555" y="1937878"/>
              <a:ext cx="329043" cy="287310"/>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35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35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60" name="直接连接符 198"/>
            <p:cNvCxnSpPr/>
            <p:nvPr/>
          </p:nvCxnSpPr>
          <p:spPr>
            <a:xfrm>
              <a:off x="551240" y="2075970"/>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1" name="矩形 199"/>
            <p:cNvSpPr/>
            <p:nvPr/>
          </p:nvSpPr>
          <p:spPr>
            <a:xfrm>
              <a:off x="695688" y="1704008"/>
              <a:ext cx="1152416"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90" b="1" i="0" u="none" strike="noStrike" kern="1200" cap="none" spc="0" normalizeH="0" baseline="0" noProof="0" dirty="0">
                <a:ln>
                  <a:noFill/>
                </a:ln>
                <a:solidFill>
                  <a:srgbClr val="222222"/>
                </a:solidFill>
                <a:effectLst/>
                <a:uLnTx/>
                <a:uFillTx/>
                <a:latin typeface="+mn-lt"/>
                <a:ea typeface="+mn-ea"/>
                <a:cs typeface="+mn-ea"/>
                <a:sym typeface="+mn-lt"/>
              </a:endParaRPr>
            </a:p>
          </p:txBody>
        </p:sp>
        <p:cxnSp>
          <p:nvCxnSpPr>
            <p:cNvPr id="62" name="直接连接符 201"/>
            <p:cNvCxnSpPr/>
            <p:nvPr/>
          </p:nvCxnSpPr>
          <p:spPr>
            <a:xfrm>
              <a:off x="-456728" y="2075970"/>
              <a:ext cx="64763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3" name="文本框 202"/>
          <p:cNvSpPr txBox="1">
            <a:spLocks noChangeArrowheads="1"/>
          </p:cNvSpPr>
          <p:nvPr/>
        </p:nvSpPr>
        <p:spPr bwMode="auto">
          <a:xfrm>
            <a:off x="106363" y="2733675"/>
            <a:ext cx="360363" cy="29908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35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rPr>
              <a:t>3</a:t>
            </a:r>
            <a:endParaRPr kumimoji="0" lang="zh-CN" altLang="en-US" sz="135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64" name="文本框 205"/>
          <p:cNvSpPr txBox="1">
            <a:spLocks noChangeArrowheads="1"/>
          </p:cNvSpPr>
          <p:nvPr/>
        </p:nvSpPr>
        <p:spPr bwMode="auto">
          <a:xfrm>
            <a:off x="619125" y="2555875"/>
            <a:ext cx="1187450" cy="55118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050" b="0" i="0" u="none" strike="noStrike" kern="1200" cap="none" spc="0" normalizeH="0" baseline="0" noProof="0">
                <a:ln>
                  <a:noFill/>
                </a:ln>
                <a:solidFill>
                  <a:srgbClr val="222222"/>
                </a:solidFill>
                <a:effectLst/>
                <a:uLnTx/>
                <a:uFillTx/>
                <a:latin typeface="Arial" panose="020B0604020202020204" pitchFamily="34" charset="0"/>
                <a:ea typeface="微软雅黑" panose="020B0503020204020204" charset="-122"/>
                <a:cs typeface="+mn-cs"/>
                <a:sym typeface="+mn-lt"/>
              </a:rPr>
              <a:t>非同一控制下企业合并的会计处理</a:t>
            </a:r>
            <a:endParaRPr kumimoji="0" lang="zh-CN" altLang="en-US" sz="1050" b="0" i="0" u="none" strike="noStrike" kern="1200" cap="none" spc="0" normalizeH="0" baseline="0" noProof="0">
              <a:ln>
                <a:noFill/>
              </a:ln>
              <a:solidFill>
                <a:srgbClr val="222222"/>
              </a:solidFill>
              <a:effectLst/>
              <a:uLnTx/>
              <a:uFillTx/>
              <a:latin typeface="Arial" panose="020B0604020202020204" pitchFamily="34" charset="0"/>
              <a:ea typeface="微软雅黑" panose="020B0503020204020204" charset="-122"/>
              <a:cs typeface="+mn-cs"/>
              <a:sym typeface="+mn-lt"/>
            </a:endParaRPr>
          </a:p>
        </p:txBody>
      </p:sp>
      <p:cxnSp>
        <p:nvCxnSpPr>
          <p:cNvPr id="65" name="直接连接符 239"/>
          <p:cNvCxnSpPr/>
          <p:nvPr/>
        </p:nvCxnSpPr>
        <p:spPr>
          <a:xfrm>
            <a:off x="227013" y="257175"/>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6" name="直接连接符 240"/>
          <p:cNvCxnSpPr/>
          <p:nvPr/>
        </p:nvCxnSpPr>
        <p:spPr>
          <a:xfrm>
            <a:off x="227013" y="185738"/>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7" name="直接连接符 241"/>
          <p:cNvCxnSpPr/>
          <p:nvPr/>
        </p:nvCxnSpPr>
        <p:spPr>
          <a:xfrm>
            <a:off x="227013" y="328613"/>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68" name="任意多边形 67"/>
          <p:cNvSpPr/>
          <p:nvPr/>
        </p:nvSpPr>
        <p:spPr>
          <a:xfrm>
            <a:off x="4968875" y="620713"/>
            <a:ext cx="7223125" cy="84138"/>
          </a:xfrm>
          <a:custGeom>
            <a:avLst/>
            <a:gdLst>
              <a:gd name="connsiteX0" fmla="*/ 0 w 7223124"/>
              <a:gd name="connsiteY0" fmla="*/ 0 h 84025"/>
              <a:gd name="connsiteX1" fmla="*/ 7223124 w 7223124"/>
              <a:gd name="connsiteY1" fmla="*/ 0 h 84025"/>
              <a:gd name="connsiteX2" fmla="*/ 7223124 w 7223124"/>
              <a:gd name="connsiteY2" fmla="*/ 84025 h 84025"/>
              <a:gd name="connsiteX3" fmla="*/ 0 w 7223124"/>
              <a:gd name="connsiteY3" fmla="*/ 84025 h 84025"/>
            </a:gdLst>
            <a:ahLst/>
            <a:cxnLst>
              <a:cxn ang="0">
                <a:pos x="connsiteX0" y="connsiteY0"/>
              </a:cxn>
              <a:cxn ang="0">
                <a:pos x="connsiteX1" y="connsiteY1"/>
              </a:cxn>
              <a:cxn ang="0">
                <a:pos x="connsiteX2" y="connsiteY2"/>
              </a:cxn>
              <a:cxn ang="0">
                <a:pos x="connsiteX3" y="connsiteY3"/>
              </a:cxn>
            </a:cxnLst>
            <a:rect l="l" t="t" r="r" b="b"/>
            <a:pathLst>
              <a:path w="7223124" h="84025">
                <a:moveTo>
                  <a:pt x="0" y="0"/>
                </a:moveTo>
                <a:lnTo>
                  <a:pt x="7223124" y="0"/>
                </a:lnTo>
                <a:lnTo>
                  <a:pt x="7223124" y="84025"/>
                </a:lnTo>
                <a:lnTo>
                  <a:pt x="0" y="84025"/>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ea"/>
              <a:sym typeface="+mn-lt"/>
            </a:endParaRPr>
          </a:p>
        </p:txBody>
      </p:sp>
      <p:sp>
        <p:nvSpPr>
          <p:cNvPr id="69" name="任意多边形 68"/>
          <p:cNvSpPr/>
          <p:nvPr/>
        </p:nvSpPr>
        <p:spPr>
          <a:xfrm>
            <a:off x="4943475" y="392113"/>
            <a:ext cx="7259638" cy="84138"/>
          </a:xfrm>
          <a:custGeom>
            <a:avLst/>
            <a:gdLst>
              <a:gd name="connsiteX0" fmla="*/ 6841539 w 7258450"/>
              <a:gd name="connsiteY0" fmla="*/ 0 h 84025"/>
              <a:gd name="connsiteX1" fmla="*/ 7258450 w 7258450"/>
              <a:gd name="connsiteY1" fmla="*/ 0 h 84025"/>
              <a:gd name="connsiteX2" fmla="*/ 7258450 w 7258450"/>
              <a:gd name="connsiteY2" fmla="*/ 84025 h 84025"/>
              <a:gd name="connsiteX3" fmla="*/ 6820532 w 7258450"/>
              <a:gd name="connsiteY3" fmla="*/ 84025 h 84025"/>
              <a:gd name="connsiteX4" fmla="*/ 0 w 7258450"/>
              <a:gd name="connsiteY4" fmla="*/ 0 h 84025"/>
              <a:gd name="connsiteX5" fmla="*/ 5373300 w 7258450"/>
              <a:gd name="connsiteY5" fmla="*/ 0 h 84025"/>
              <a:gd name="connsiteX6" fmla="*/ 5352293 w 7258450"/>
              <a:gd name="connsiteY6" fmla="*/ 84025 h 84025"/>
              <a:gd name="connsiteX7" fmla="*/ 0 w 7258450"/>
              <a:gd name="connsiteY7" fmla="*/ 84025 h 84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58450" h="84025">
                <a:moveTo>
                  <a:pt x="6841539" y="0"/>
                </a:moveTo>
                <a:lnTo>
                  <a:pt x="7258450" y="0"/>
                </a:lnTo>
                <a:lnTo>
                  <a:pt x="7258450" y="84025"/>
                </a:lnTo>
                <a:lnTo>
                  <a:pt x="6820532" y="84025"/>
                </a:lnTo>
                <a:close/>
                <a:moveTo>
                  <a:pt x="0" y="0"/>
                </a:moveTo>
                <a:lnTo>
                  <a:pt x="5373300" y="0"/>
                </a:lnTo>
                <a:lnTo>
                  <a:pt x="5352293" y="84025"/>
                </a:lnTo>
                <a:lnTo>
                  <a:pt x="0" y="84025"/>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ea"/>
              <a:sym typeface="+mn-lt"/>
            </a:endParaRPr>
          </a:p>
        </p:txBody>
      </p:sp>
      <p:sp>
        <p:nvSpPr>
          <p:cNvPr id="70" name="文本框 72"/>
          <p:cNvSpPr txBox="1">
            <a:spLocks noChangeArrowheads="1"/>
          </p:cNvSpPr>
          <p:nvPr/>
        </p:nvSpPr>
        <p:spPr bwMode="auto">
          <a:xfrm>
            <a:off x="10631488" y="215900"/>
            <a:ext cx="1171575" cy="28829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0" fontAlgn="base" latinLnBrk="0" hangingPunct="0">
              <a:lnSpc>
                <a:spcPct val="95000"/>
              </a:lnSpc>
              <a:spcBef>
                <a:spcPct val="0"/>
              </a:spcBef>
              <a:spcAft>
                <a:spcPct val="0"/>
              </a:spcAft>
              <a:buClrTx/>
              <a:buSzTx/>
              <a:buFontTx/>
              <a:buNone/>
              <a:defRPr/>
            </a:pPr>
            <a:r>
              <a:rPr kumimoji="0" lang="zh-CN" altLang="en-US" sz="135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返回首页</a:t>
            </a:r>
            <a:endParaRPr kumimoji="0" lang="zh-CN" altLang="en-US" sz="1350" b="0" i="0" u="none" strike="noStrike" kern="1200" cap="none" spc="0" normalizeH="0" baseline="0" noProof="0" dirty="0">
              <a:ln>
                <a:noFill/>
              </a:ln>
              <a:solidFill>
                <a:srgbClr val="20517C"/>
              </a:solidFill>
              <a:effectLst/>
              <a:uLnTx/>
              <a:uFillTx/>
              <a:latin typeface="微软雅黑" panose="020B0503020204020204" charset="-122"/>
              <a:ea typeface="微软雅黑" panose="020B0503020204020204" charset="-122"/>
              <a:cs typeface="+mn-cs"/>
            </a:endParaRPr>
          </a:p>
        </p:txBody>
      </p:sp>
      <p:sp>
        <p:nvSpPr>
          <p:cNvPr id="71" name="KSO_Shape"/>
          <p:cNvSpPr/>
          <p:nvPr/>
        </p:nvSpPr>
        <p:spPr>
          <a:xfrm>
            <a:off x="10394950" y="274638"/>
            <a:ext cx="211138" cy="227013"/>
          </a:xfrm>
          <a:custGeom>
            <a:avLst/>
            <a:gdLst>
              <a:gd name="connsiteX0" fmla="*/ 84274 w 494050"/>
              <a:gd name="connsiteY0" fmla="*/ 98107 h 531069"/>
              <a:gd name="connsiteX1" fmla="*/ 84423 w 494050"/>
              <a:gd name="connsiteY1" fmla="*/ 98165 h 531069"/>
              <a:gd name="connsiteX2" fmla="*/ 83683 w 494050"/>
              <a:gd name="connsiteY2" fmla="*/ 98867 h 531069"/>
              <a:gd name="connsiteX3" fmla="*/ 423146 w 494050"/>
              <a:gd name="connsiteY3" fmla="*/ 0 h 531069"/>
              <a:gd name="connsiteX4" fmla="*/ 395440 w 494050"/>
              <a:gd name="connsiteY4" fmla="*/ 62229 h 531069"/>
              <a:gd name="connsiteX5" fmla="*/ 406255 w 494050"/>
              <a:gd name="connsiteY5" fmla="*/ 71591 h 531069"/>
              <a:gd name="connsiteX6" fmla="*/ 494044 w 494050"/>
              <a:gd name="connsiteY6" fmla="*/ 276386 h 531069"/>
              <a:gd name="connsiteX7" fmla="*/ 493844 w 494050"/>
              <a:gd name="connsiteY7" fmla="*/ 291720 h 531069"/>
              <a:gd name="connsiteX8" fmla="*/ 489376 w 494050"/>
              <a:gd name="connsiteY8" fmla="*/ 331393 h 531069"/>
              <a:gd name="connsiteX9" fmla="*/ 274337 w 494050"/>
              <a:gd name="connsiteY9" fmla="*/ 529541 h 531069"/>
              <a:gd name="connsiteX10" fmla="*/ 20946 w 494050"/>
              <a:gd name="connsiteY10" fmla="*/ 383604 h 531069"/>
              <a:gd name="connsiteX11" fmla="*/ 69840 w 494050"/>
              <a:gd name="connsiteY11" fmla="*/ 111994 h 531069"/>
              <a:gd name="connsiteX12" fmla="*/ 83683 w 494050"/>
              <a:gd name="connsiteY12" fmla="*/ 98867 h 531069"/>
              <a:gd name="connsiteX13" fmla="*/ 82441 w 494050"/>
              <a:gd name="connsiteY13" fmla="*/ 100464 h 531069"/>
              <a:gd name="connsiteX14" fmla="*/ 46275 w 494050"/>
              <a:gd name="connsiteY14" fmla="*/ 342257 h 531069"/>
              <a:gd name="connsiteX15" fmla="*/ 231312 w 494050"/>
              <a:gd name="connsiteY15" fmla="*/ 478390 h 531069"/>
              <a:gd name="connsiteX16" fmla="*/ 425060 w 494050"/>
              <a:gd name="connsiteY16" fmla="*/ 284642 h 531069"/>
              <a:gd name="connsiteX17" fmla="*/ 362655 w 494050"/>
              <a:gd name="connsiteY17" fmla="*/ 142208 h 531069"/>
              <a:gd name="connsiteX18" fmla="*/ 360587 w 494050"/>
              <a:gd name="connsiteY18" fmla="*/ 140509 h 531069"/>
              <a:gd name="connsiteX19" fmla="*/ 336426 w 494050"/>
              <a:gd name="connsiteY19" fmla="*/ 194776 h 531069"/>
              <a:gd name="connsiteX20" fmla="*/ 214880 w 494050"/>
              <a:gd name="connsiteY20" fmla="*/ 23967 h 531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94050" h="531069">
                <a:moveTo>
                  <a:pt x="84274" y="98107"/>
                </a:moveTo>
                <a:cubicBezTo>
                  <a:pt x="84621" y="97719"/>
                  <a:pt x="84687" y="97734"/>
                  <a:pt x="84423" y="98165"/>
                </a:cubicBezTo>
                <a:lnTo>
                  <a:pt x="83683" y="98867"/>
                </a:lnTo>
                <a:close/>
                <a:moveTo>
                  <a:pt x="423146" y="0"/>
                </a:moveTo>
                <a:lnTo>
                  <a:pt x="395440" y="62229"/>
                </a:lnTo>
                <a:lnTo>
                  <a:pt x="406255" y="71591"/>
                </a:lnTo>
                <a:cubicBezTo>
                  <a:pt x="473633" y="133566"/>
                  <a:pt x="493625" y="204832"/>
                  <a:pt x="494044" y="276386"/>
                </a:cubicBezTo>
                <a:cubicBezTo>
                  <a:pt x="494073" y="281497"/>
                  <a:pt x="494003" y="286610"/>
                  <a:pt x="493844" y="291720"/>
                </a:cubicBezTo>
                <a:cubicBezTo>
                  <a:pt x="493432" y="304888"/>
                  <a:pt x="491960" y="318150"/>
                  <a:pt x="489376" y="331393"/>
                </a:cubicBezTo>
                <a:cubicBezTo>
                  <a:pt x="468702" y="437339"/>
                  <a:pt x="381617" y="517584"/>
                  <a:pt x="274337" y="529541"/>
                </a:cubicBezTo>
                <a:cubicBezTo>
                  <a:pt x="167057" y="541499"/>
                  <a:pt x="64440" y="482398"/>
                  <a:pt x="20946" y="383604"/>
                </a:cubicBezTo>
                <a:cubicBezTo>
                  <a:pt x="-19829" y="290984"/>
                  <a:pt x="215" y="183599"/>
                  <a:pt x="69840" y="111994"/>
                </a:cubicBezTo>
                <a:lnTo>
                  <a:pt x="83683" y="98867"/>
                </a:lnTo>
                <a:lnTo>
                  <a:pt x="82441" y="100464"/>
                </a:lnTo>
                <a:cubicBezTo>
                  <a:pt x="70421" y="116975"/>
                  <a:pt x="13101" y="209765"/>
                  <a:pt x="46275" y="342257"/>
                </a:cubicBezTo>
                <a:cubicBezTo>
                  <a:pt x="70805" y="421126"/>
                  <a:pt x="144371" y="478390"/>
                  <a:pt x="231312" y="478390"/>
                </a:cubicBezTo>
                <a:cubicBezTo>
                  <a:pt x="338316" y="478390"/>
                  <a:pt x="425060" y="391646"/>
                  <a:pt x="425060" y="284642"/>
                </a:cubicBezTo>
                <a:cubicBezTo>
                  <a:pt x="425060" y="228319"/>
                  <a:pt x="401027" y="177609"/>
                  <a:pt x="362655" y="142208"/>
                </a:cubicBezTo>
                <a:lnTo>
                  <a:pt x="360587" y="140509"/>
                </a:lnTo>
                <a:lnTo>
                  <a:pt x="336426" y="194776"/>
                </a:lnTo>
                <a:lnTo>
                  <a:pt x="214880" y="23967"/>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rgbClr val="FFFFFF"/>
              </a:solidFill>
              <a:effectLst/>
              <a:uLnTx/>
              <a:uFillTx/>
              <a:latin typeface="+mn-lt"/>
              <a:ea typeface="+mn-ea"/>
              <a:cs typeface="+mn-cs"/>
            </a:endParaRPr>
          </a:p>
        </p:txBody>
      </p:sp>
      <p:sp>
        <p:nvSpPr>
          <p:cNvPr id="72" name="文本框 105">
            <a:hlinkClick r:id="rId3" action="ppaction://hlinkfile"/>
          </p:cNvPr>
          <p:cNvSpPr txBox="1">
            <a:spLocks noChangeArrowheads="1"/>
          </p:cNvSpPr>
          <p:nvPr/>
        </p:nvSpPr>
        <p:spPr bwMode="auto">
          <a:xfrm>
            <a:off x="623888" y="4083050"/>
            <a:ext cx="10080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会计准则</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3" name="文本框 106">
            <a:hlinkClick r:id="rId4" action="ppaction://hlinkfile"/>
          </p:cNvPr>
          <p:cNvSpPr txBox="1">
            <a:spLocks noChangeArrowheads="1"/>
          </p:cNvSpPr>
          <p:nvPr/>
        </p:nvSpPr>
        <p:spPr bwMode="auto">
          <a:xfrm>
            <a:off x="550863" y="3578225"/>
            <a:ext cx="12239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bg1"/>
                </a:solidFill>
                <a:effectLst/>
                <a:uLnTx/>
                <a:uFillTx/>
                <a:latin typeface="微软雅黑" panose="020B0503020204020204" charset="-122"/>
                <a:ea typeface="宋体" panose="02010600030101010101" pitchFamily="2" charset="-122"/>
                <a:cs typeface="+mn-cs"/>
                <a:sym typeface="+mn-lt"/>
              </a:rPr>
              <a:t>CPA</a:t>
            </a: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考试题</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4" name="文本框 107">
            <a:hlinkClick r:id="rId5" action="ppaction://hlinkfile"/>
          </p:cNvPr>
          <p:cNvSpPr txBox="1">
            <a:spLocks noChangeArrowheads="1"/>
          </p:cNvSpPr>
          <p:nvPr/>
        </p:nvSpPr>
        <p:spPr bwMode="auto">
          <a:xfrm>
            <a:off x="623888" y="4614863"/>
            <a:ext cx="10080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教学案列</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5" name="文本框 108">
            <a:hlinkClick r:id="rId6" action="ppaction://hlinkfile"/>
          </p:cNvPr>
          <p:cNvSpPr txBox="1">
            <a:spLocks noChangeArrowheads="1"/>
          </p:cNvSpPr>
          <p:nvPr/>
        </p:nvSpPr>
        <p:spPr bwMode="auto">
          <a:xfrm>
            <a:off x="623888" y="5119688"/>
            <a:ext cx="10080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教学大纲</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6" name="文本框 109">
            <a:hlinkClick r:id="rId7" action="ppaction://hlinkfile"/>
          </p:cNvPr>
          <p:cNvSpPr txBox="1">
            <a:spLocks noChangeArrowheads="1"/>
          </p:cNvSpPr>
          <p:nvPr/>
        </p:nvSpPr>
        <p:spPr bwMode="auto">
          <a:xfrm>
            <a:off x="582613" y="5637213"/>
            <a:ext cx="1081088"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 </a:t>
            </a: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教学视频</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7" name="文本框 110">
            <a:hlinkClick r:id="rId8" action="ppaction://hlinkfile"/>
          </p:cNvPr>
          <p:cNvSpPr txBox="1">
            <a:spLocks noChangeArrowheads="1"/>
          </p:cNvSpPr>
          <p:nvPr/>
        </p:nvSpPr>
        <p:spPr bwMode="auto">
          <a:xfrm>
            <a:off x="623888" y="6165850"/>
            <a:ext cx="1079500"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作业系统</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8230" name="Freeform 9"/>
          <p:cNvSpPr>
            <a:spLocks noEditPoints="1"/>
          </p:cNvSpPr>
          <p:nvPr/>
        </p:nvSpPr>
        <p:spPr>
          <a:xfrm>
            <a:off x="263525" y="4106863"/>
            <a:ext cx="290513" cy="287337"/>
          </a:xfrm>
          <a:custGeom>
            <a:avLst/>
            <a:gdLst/>
            <a:ahLst/>
            <a:cxnLst>
              <a:cxn ang="0">
                <a:pos x="2147483646" y="0"/>
              </a:cxn>
              <a:cxn ang="0">
                <a:pos x="0" y="2147483646"/>
              </a:cxn>
              <a:cxn ang="0">
                <a:pos x="2147483646" y="2147483646"/>
              </a:cxn>
              <a:cxn ang="0">
                <a:pos x="2147483646" y="2147483646"/>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pathLst>
              <a:path w="197" h="196">
                <a:moveTo>
                  <a:pt x="99" y="0"/>
                </a:moveTo>
                <a:cubicBezTo>
                  <a:pt x="44" y="0"/>
                  <a:pt x="0" y="44"/>
                  <a:pt x="0" y="98"/>
                </a:cubicBezTo>
                <a:cubicBezTo>
                  <a:pt x="0" y="152"/>
                  <a:pt x="44" y="196"/>
                  <a:pt x="99" y="196"/>
                </a:cubicBezTo>
                <a:cubicBezTo>
                  <a:pt x="153" y="196"/>
                  <a:pt x="197" y="152"/>
                  <a:pt x="197" y="98"/>
                </a:cubicBezTo>
                <a:cubicBezTo>
                  <a:pt x="197" y="44"/>
                  <a:pt x="153" y="0"/>
                  <a:pt x="99" y="0"/>
                </a:cubicBezTo>
                <a:close/>
                <a:moveTo>
                  <a:pt x="99" y="174"/>
                </a:moveTo>
                <a:cubicBezTo>
                  <a:pt x="57" y="174"/>
                  <a:pt x="23" y="140"/>
                  <a:pt x="23" y="98"/>
                </a:cubicBezTo>
                <a:cubicBezTo>
                  <a:pt x="23" y="56"/>
                  <a:pt x="57" y="22"/>
                  <a:pt x="99" y="22"/>
                </a:cubicBezTo>
                <a:cubicBezTo>
                  <a:pt x="140" y="22"/>
                  <a:pt x="174" y="56"/>
                  <a:pt x="174" y="98"/>
                </a:cubicBezTo>
                <a:cubicBezTo>
                  <a:pt x="174" y="140"/>
                  <a:pt x="140" y="174"/>
                  <a:pt x="99" y="174"/>
                </a:cubicBezTo>
                <a:close/>
                <a:moveTo>
                  <a:pt x="56" y="141"/>
                </a:moveTo>
                <a:cubicBezTo>
                  <a:pt x="115" y="114"/>
                  <a:pt x="115" y="114"/>
                  <a:pt x="115" y="114"/>
                </a:cubicBezTo>
                <a:cubicBezTo>
                  <a:pt x="141" y="55"/>
                  <a:pt x="141" y="55"/>
                  <a:pt x="141" y="55"/>
                </a:cubicBezTo>
                <a:cubicBezTo>
                  <a:pt x="83" y="82"/>
                  <a:pt x="83" y="82"/>
                  <a:pt x="83" y="82"/>
                </a:cubicBezTo>
                <a:lnTo>
                  <a:pt x="56" y="141"/>
                </a:lnTo>
                <a:close/>
                <a:moveTo>
                  <a:pt x="109" y="109"/>
                </a:moveTo>
                <a:cubicBezTo>
                  <a:pt x="66" y="130"/>
                  <a:pt x="66" y="130"/>
                  <a:pt x="66" y="130"/>
                </a:cubicBezTo>
                <a:cubicBezTo>
                  <a:pt x="88" y="87"/>
                  <a:pt x="88" y="87"/>
                  <a:pt x="88" y="87"/>
                </a:cubicBezTo>
                <a:lnTo>
                  <a:pt x="109" y="109"/>
                </a:lnTo>
                <a:close/>
              </a:path>
            </a:pathLst>
          </a:custGeom>
          <a:solidFill>
            <a:srgbClr val="FFFFFF">
              <a:alpha val="100000"/>
            </a:srgbClr>
          </a:solidFill>
          <a:ln w="9525">
            <a:noFill/>
          </a:ln>
        </p:spPr>
        <p:txBody>
          <a:bodyPr/>
          <a:p>
            <a:endParaRPr lang="zh-CN" altLang="en-US" sz="1350"/>
          </a:p>
        </p:txBody>
      </p:sp>
      <p:sp>
        <p:nvSpPr>
          <p:cNvPr id="79" name="KSO_Shape"/>
          <p:cNvSpPr/>
          <p:nvPr/>
        </p:nvSpPr>
        <p:spPr bwMode="auto">
          <a:xfrm>
            <a:off x="263525" y="5116513"/>
            <a:ext cx="287338" cy="290513"/>
          </a:xfrm>
          <a:custGeom>
            <a:avLst/>
            <a:gdLst>
              <a:gd name="T0" fmla="*/ 2147483646 w 5438"/>
              <a:gd name="T1" fmla="*/ 0 h 5494"/>
              <a:gd name="T2" fmla="*/ 0 w 5438"/>
              <a:gd name="T3" fmla="*/ 2147483646 h 5494"/>
              <a:gd name="T4" fmla="*/ 2147483646 w 5438"/>
              <a:gd name="T5" fmla="*/ 2147483646 h 5494"/>
              <a:gd name="T6" fmla="*/ 2147483646 w 5438"/>
              <a:gd name="T7" fmla="*/ 2147483646 h 5494"/>
              <a:gd name="T8" fmla="*/ 2147483646 w 5438"/>
              <a:gd name="T9" fmla="*/ 2147483646 h 5494"/>
              <a:gd name="T10" fmla="*/ 2147483646 w 5438"/>
              <a:gd name="T11" fmla="*/ 2147483646 h 5494"/>
              <a:gd name="T12" fmla="*/ 2147483646 w 5438"/>
              <a:gd name="T13" fmla="*/ 2147483646 h 5494"/>
              <a:gd name="T14" fmla="*/ 2147483646 w 5438"/>
              <a:gd name="T15" fmla="*/ 2147483646 h 5494"/>
              <a:gd name="T16" fmla="*/ 2147483646 w 5438"/>
              <a:gd name="T17" fmla="*/ 2147483646 h 5494"/>
              <a:gd name="T18" fmla="*/ 2147483646 w 5438"/>
              <a:gd name="T19" fmla="*/ 2147483646 h 5494"/>
              <a:gd name="T20" fmla="*/ 2147483646 w 5438"/>
              <a:gd name="T21" fmla="*/ 2147483646 h 5494"/>
              <a:gd name="T22" fmla="*/ 2147483646 w 5438"/>
              <a:gd name="T23" fmla="*/ 2147483646 h 5494"/>
              <a:gd name="T24" fmla="*/ 2147483646 w 5438"/>
              <a:gd name="T25" fmla="*/ 2147483646 h 5494"/>
              <a:gd name="T26" fmla="*/ 2147483646 w 5438"/>
              <a:gd name="T27" fmla="*/ 2147483646 h 5494"/>
              <a:gd name="T28" fmla="*/ 2147483646 w 5438"/>
              <a:gd name="T29" fmla="*/ 2147483646 h 5494"/>
              <a:gd name="T30" fmla="*/ 2147483646 w 5438"/>
              <a:gd name="T31" fmla="*/ 2147483646 h 5494"/>
              <a:gd name="T32" fmla="*/ 2147483646 w 5438"/>
              <a:gd name="T33" fmla="*/ 2147483646 h 5494"/>
              <a:gd name="T34" fmla="*/ 2147483646 w 5438"/>
              <a:gd name="T35" fmla="*/ 2147483646 h 5494"/>
              <a:gd name="T36" fmla="*/ 2147483646 w 5438"/>
              <a:gd name="T37" fmla="*/ 2147483646 h 5494"/>
              <a:gd name="T38" fmla="*/ 2147483646 w 5438"/>
              <a:gd name="T39" fmla="*/ 2147483646 h 5494"/>
              <a:gd name="T40" fmla="*/ 2147483646 w 5438"/>
              <a:gd name="T41" fmla="*/ 2147483646 h 5494"/>
              <a:gd name="T42" fmla="*/ 2147483646 w 5438"/>
              <a:gd name="T43" fmla="*/ 2147483646 h 5494"/>
              <a:gd name="T44" fmla="*/ 2147483646 w 5438"/>
              <a:gd name="T45" fmla="*/ 2147483646 h 5494"/>
              <a:gd name="T46" fmla="*/ 2147483646 w 5438"/>
              <a:gd name="T47" fmla="*/ 2147483646 h 5494"/>
              <a:gd name="T48" fmla="*/ 2147483646 w 5438"/>
              <a:gd name="T49" fmla="*/ 2147483646 h 5494"/>
              <a:gd name="T50" fmla="*/ 2147483646 w 5438"/>
              <a:gd name="T51" fmla="*/ 2147483646 h 5494"/>
              <a:gd name="T52" fmla="*/ 2147483646 w 5438"/>
              <a:gd name="T53" fmla="*/ 2147483646 h 5494"/>
              <a:gd name="T54" fmla="*/ 2147483646 w 5438"/>
              <a:gd name="T55" fmla="*/ 2147483646 h 5494"/>
              <a:gd name="T56" fmla="*/ 2147483646 w 5438"/>
              <a:gd name="T57" fmla="*/ 2147483646 h 5494"/>
              <a:gd name="T58" fmla="*/ 2147483646 w 5438"/>
              <a:gd name="T59" fmla="*/ 2147483646 h 5494"/>
              <a:gd name="T60" fmla="*/ 2147483646 w 5438"/>
              <a:gd name="T61" fmla="*/ 2147483646 h 5494"/>
              <a:gd name="T62" fmla="*/ 2147483646 w 5438"/>
              <a:gd name="T63" fmla="*/ 2147483646 h 5494"/>
              <a:gd name="T64" fmla="*/ 2147483646 w 5438"/>
              <a:gd name="T65" fmla="*/ 2147483646 h 5494"/>
              <a:gd name="T66" fmla="*/ 2147483646 w 5438"/>
              <a:gd name="T67" fmla="*/ 2147483646 h 5494"/>
              <a:gd name="T68" fmla="*/ 2147483646 w 5438"/>
              <a:gd name="T69" fmla="*/ 2147483646 h 5494"/>
              <a:gd name="T70" fmla="*/ 2147483646 w 5438"/>
              <a:gd name="T71" fmla="*/ 2147483646 h 5494"/>
              <a:gd name="T72" fmla="*/ 2147483646 w 5438"/>
              <a:gd name="T73" fmla="*/ 2147483646 h 5494"/>
              <a:gd name="T74" fmla="*/ 2147483646 w 5438"/>
              <a:gd name="T75" fmla="*/ 2147483646 h 5494"/>
              <a:gd name="T76" fmla="*/ 2147483646 w 5438"/>
              <a:gd name="T77" fmla="*/ 2147483646 h 5494"/>
              <a:gd name="T78" fmla="*/ 2147483646 w 5438"/>
              <a:gd name="T79" fmla="*/ 2147483646 h 5494"/>
              <a:gd name="T80" fmla="*/ 2147483646 w 5438"/>
              <a:gd name="T81" fmla="*/ 2147483646 h 5494"/>
              <a:gd name="T82" fmla="*/ 2147483646 w 5438"/>
              <a:gd name="T83" fmla="*/ 2147483646 h 5494"/>
              <a:gd name="T84" fmla="*/ 2147483646 w 5438"/>
              <a:gd name="T85" fmla="*/ 2147483646 h 5494"/>
              <a:gd name="T86" fmla="*/ 2147483646 w 5438"/>
              <a:gd name="T87" fmla="*/ 2147483646 h 5494"/>
              <a:gd name="T88" fmla="*/ 2147483646 w 5438"/>
              <a:gd name="T89" fmla="*/ 2147483646 h 5494"/>
              <a:gd name="T90" fmla="*/ 2147483646 w 5438"/>
              <a:gd name="T91" fmla="*/ 2147483646 h 5494"/>
              <a:gd name="T92" fmla="*/ 2147483646 w 5438"/>
              <a:gd name="T93" fmla="*/ 2147483646 h 5494"/>
              <a:gd name="T94" fmla="*/ 2147483646 w 5438"/>
              <a:gd name="T95" fmla="*/ 2147483646 h 5494"/>
              <a:gd name="T96" fmla="*/ 2147483646 w 5438"/>
              <a:gd name="T97" fmla="*/ 2147483646 h 5494"/>
              <a:gd name="T98" fmla="*/ 2147483646 w 5438"/>
              <a:gd name="T99" fmla="*/ 2147483646 h 5494"/>
              <a:gd name="T100" fmla="*/ 2147483646 w 5438"/>
              <a:gd name="T101" fmla="*/ 2147483646 h 5494"/>
              <a:gd name="T102" fmla="*/ 2147483646 w 5438"/>
              <a:gd name="T103" fmla="*/ 2147483646 h 5494"/>
              <a:gd name="T104" fmla="*/ 2147483646 w 5438"/>
              <a:gd name="T105" fmla="*/ 2147483646 h 5494"/>
              <a:gd name="T106" fmla="*/ 2147483646 w 5438"/>
              <a:gd name="T107" fmla="*/ 2147483646 h 5494"/>
              <a:gd name="T108" fmla="*/ 2147483646 w 5438"/>
              <a:gd name="T109" fmla="*/ 2147483646 h 5494"/>
              <a:gd name="T110" fmla="*/ 2147483646 w 5438"/>
              <a:gd name="T111" fmla="*/ 2147483646 h 5494"/>
              <a:gd name="T112" fmla="*/ 2147483646 w 5438"/>
              <a:gd name="T113" fmla="*/ 2147483646 h 5494"/>
              <a:gd name="T114" fmla="*/ 2147483646 w 5438"/>
              <a:gd name="T115" fmla="*/ 2147483646 h 5494"/>
              <a:gd name="T116" fmla="*/ 2147483646 w 5438"/>
              <a:gd name="T117" fmla="*/ 2147483646 h 5494"/>
              <a:gd name="T118" fmla="*/ 2147483646 w 5438"/>
              <a:gd name="T119" fmla="*/ 2147483646 h 54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438" h="5494">
                <a:moveTo>
                  <a:pt x="2825" y="454"/>
                </a:moveTo>
                <a:lnTo>
                  <a:pt x="2825" y="0"/>
                </a:lnTo>
                <a:lnTo>
                  <a:pt x="2514" y="0"/>
                </a:lnTo>
                <a:lnTo>
                  <a:pt x="2514" y="454"/>
                </a:lnTo>
                <a:lnTo>
                  <a:pt x="0" y="454"/>
                </a:lnTo>
                <a:lnTo>
                  <a:pt x="0" y="1259"/>
                </a:lnTo>
                <a:lnTo>
                  <a:pt x="276" y="1259"/>
                </a:lnTo>
                <a:lnTo>
                  <a:pt x="276" y="4295"/>
                </a:lnTo>
                <a:lnTo>
                  <a:pt x="2197" y="4295"/>
                </a:lnTo>
                <a:lnTo>
                  <a:pt x="1028" y="5252"/>
                </a:lnTo>
                <a:lnTo>
                  <a:pt x="1225" y="5494"/>
                </a:lnTo>
                <a:lnTo>
                  <a:pt x="2689" y="4295"/>
                </a:lnTo>
                <a:lnTo>
                  <a:pt x="2699" y="4295"/>
                </a:lnTo>
                <a:lnTo>
                  <a:pt x="4163" y="5494"/>
                </a:lnTo>
                <a:lnTo>
                  <a:pt x="4360" y="5252"/>
                </a:lnTo>
                <a:lnTo>
                  <a:pt x="3192" y="4295"/>
                </a:lnTo>
                <a:lnTo>
                  <a:pt x="5105" y="4295"/>
                </a:lnTo>
                <a:lnTo>
                  <a:pt x="5105" y="1259"/>
                </a:lnTo>
                <a:lnTo>
                  <a:pt x="5438" y="1259"/>
                </a:lnTo>
                <a:lnTo>
                  <a:pt x="5438" y="454"/>
                </a:lnTo>
                <a:lnTo>
                  <a:pt x="2825" y="454"/>
                </a:lnTo>
                <a:close/>
                <a:moveTo>
                  <a:pt x="4793" y="3983"/>
                </a:moveTo>
                <a:lnTo>
                  <a:pt x="587" y="3983"/>
                </a:lnTo>
                <a:lnTo>
                  <a:pt x="587" y="1259"/>
                </a:lnTo>
                <a:lnTo>
                  <a:pt x="4793" y="1259"/>
                </a:lnTo>
                <a:lnTo>
                  <a:pt x="4793" y="3983"/>
                </a:lnTo>
                <a:close/>
                <a:moveTo>
                  <a:pt x="1611" y="3281"/>
                </a:moveTo>
                <a:lnTo>
                  <a:pt x="1611" y="2471"/>
                </a:lnTo>
                <a:lnTo>
                  <a:pt x="2422" y="2471"/>
                </a:lnTo>
                <a:lnTo>
                  <a:pt x="2420" y="2429"/>
                </a:lnTo>
                <a:lnTo>
                  <a:pt x="2417" y="2388"/>
                </a:lnTo>
                <a:lnTo>
                  <a:pt x="2412" y="2347"/>
                </a:lnTo>
                <a:lnTo>
                  <a:pt x="2405" y="2308"/>
                </a:lnTo>
                <a:lnTo>
                  <a:pt x="2396" y="2268"/>
                </a:lnTo>
                <a:lnTo>
                  <a:pt x="2385" y="2230"/>
                </a:lnTo>
                <a:lnTo>
                  <a:pt x="2373" y="2192"/>
                </a:lnTo>
                <a:lnTo>
                  <a:pt x="2358" y="2156"/>
                </a:lnTo>
                <a:lnTo>
                  <a:pt x="2341" y="2120"/>
                </a:lnTo>
                <a:lnTo>
                  <a:pt x="2324" y="2085"/>
                </a:lnTo>
                <a:lnTo>
                  <a:pt x="2304" y="2051"/>
                </a:lnTo>
                <a:lnTo>
                  <a:pt x="2284" y="2018"/>
                </a:lnTo>
                <a:lnTo>
                  <a:pt x="2260" y="1986"/>
                </a:lnTo>
                <a:lnTo>
                  <a:pt x="2237" y="1956"/>
                </a:lnTo>
                <a:lnTo>
                  <a:pt x="2210" y="1926"/>
                </a:lnTo>
                <a:lnTo>
                  <a:pt x="2184" y="1898"/>
                </a:lnTo>
                <a:lnTo>
                  <a:pt x="2156" y="1871"/>
                </a:lnTo>
                <a:lnTo>
                  <a:pt x="2126" y="1846"/>
                </a:lnTo>
                <a:lnTo>
                  <a:pt x="2096" y="1822"/>
                </a:lnTo>
                <a:lnTo>
                  <a:pt x="2064" y="1799"/>
                </a:lnTo>
                <a:lnTo>
                  <a:pt x="2031" y="1778"/>
                </a:lnTo>
                <a:lnTo>
                  <a:pt x="1997" y="1759"/>
                </a:lnTo>
                <a:lnTo>
                  <a:pt x="1962" y="1741"/>
                </a:lnTo>
                <a:lnTo>
                  <a:pt x="1926" y="1724"/>
                </a:lnTo>
                <a:lnTo>
                  <a:pt x="1890" y="1710"/>
                </a:lnTo>
                <a:lnTo>
                  <a:pt x="1852" y="1697"/>
                </a:lnTo>
                <a:lnTo>
                  <a:pt x="1814" y="1686"/>
                </a:lnTo>
                <a:lnTo>
                  <a:pt x="1774" y="1677"/>
                </a:lnTo>
                <a:lnTo>
                  <a:pt x="1735" y="1670"/>
                </a:lnTo>
                <a:lnTo>
                  <a:pt x="1694" y="1665"/>
                </a:lnTo>
                <a:lnTo>
                  <a:pt x="1653" y="1662"/>
                </a:lnTo>
                <a:lnTo>
                  <a:pt x="1611" y="1660"/>
                </a:lnTo>
                <a:lnTo>
                  <a:pt x="1569" y="1662"/>
                </a:lnTo>
                <a:lnTo>
                  <a:pt x="1528" y="1665"/>
                </a:lnTo>
                <a:lnTo>
                  <a:pt x="1487" y="1670"/>
                </a:lnTo>
                <a:lnTo>
                  <a:pt x="1448" y="1677"/>
                </a:lnTo>
                <a:lnTo>
                  <a:pt x="1408" y="1686"/>
                </a:lnTo>
                <a:lnTo>
                  <a:pt x="1369" y="1697"/>
                </a:lnTo>
                <a:lnTo>
                  <a:pt x="1332" y="1710"/>
                </a:lnTo>
                <a:lnTo>
                  <a:pt x="1295" y="1724"/>
                </a:lnTo>
                <a:lnTo>
                  <a:pt x="1260" y="1741"/>
                </a:lnTo>
                <a:lnTo>
                  <a:pt x="1224" y="1759"/>
                </a:lnTo>
                <a:lnTo>
                  <a:pt x="1191" y="1778"/>
                </a:lnTo>
                <a:lnTo>
                  <a:pt x="1157" y="1799"/>
                </a:lnTo>
                <a:lnTo>
                  <a:pt x="1126" y="1822"/>
                </a:lnTo>
                <a:lnTo>
                  <a:pt x="1096" y="1846"/>
                </a:lnTo>
                <a:lnTo>
                  <a:pt x="1066" y="1871"/>
                </a:lnTo>
                <a:lnTo>
                  <a:pt x="1038" y="1898"/>
                </a:lnTo>
                <a:lnTo>
                  <a:pt x="1011" y="1926"/>
                </a:lnTo>
                <a:lnTo>
                  <a:pt x="986" y="1956"/>
                </a:lnTo>
                <a:lnTo>
                  <a:pt x="962" y="1986"/>
                </a:lnTo>
                <a:lnTo>
                  <a:pt x="939" y="2018"/>
                </a:lnTo>
                <a:lnTo>
                  <a:pt x="918" y="2051"/>
                </a:lnTo>
                <a:lnTo>
                  <a:pt x="899" y="2085"/>
                </a:lnTo>
                <a:lnTo>
                  <a:pt x="881" y="2120"/>
                </a:lnTo>
                <a:lnTo>
                  <a:pt x="864" y="2156"/>
                </a:lnTo>
                <a:lnTo>
                  <a:pt x="850" y="2192"/>
                </a:lnTo>
                <a:lnTo>
                  <a:pt x="837" y="2230"/>
                </a:lnTo>
                <a:lnTo>
                  <a:pt x="826" y="2268"/>
                </a:lnTo>
                <a:lnTo>
                  <a:pt x="817" y="2308"/>
                </a:lnTo>
                <a:lnTo>
                  <a:pt x="809" y="2347"/>
                </a:lnTo>
                <a:lnTo>
                  <a:pt x="804" y="2388"/>
                </a:lnTo>
                <a:lnTo>
                  <a:pt x="801" y="2429"/>
                </a:lnTo>
                <a:lnTo>
                  <a:pt x="800" y="2471"/>
                </a:lnTo>
                <a:lnTo>
                  <a:pt x="801" y="2513"/>
                </a:lnTo>
                <a:lnTo>
                  <a:pt x="804" y="2554"/>
                </a:lnTo>
                <a:lnTo>
                  <a:pt x="809" y="2595"/>
                </a:lnTo>
                <a:lnTo>
                  <a:pt x="817" y="2634"/>
                </a:lnTo>
                <a:lnTo>
                  <a:pt x="826" y="2674"/>
                </a:lnTo>
                <a:lnTo>
                  <a:pt x="837" y="2712"/>
                </a:lnTo>
                <a:lnTo>
                  <a:pt x="850" y="2750"/>
                </a:lnTo>
                <a:lnTo>
                  <a:pt x="864" y="2786"/>
                </a:lnTo>
                <a:lnTo>
                  <a:pt x="881" y="2822"/>
                </a:lnTo>
                <a:lnTo>
                  <a:pt x="899" y="2857"/>
                </a:lnTo>
                <a:lnTo>
                  <a:pt x="918" y="2891"/>
                </a:lnTo>
                <a:lnTo>
                  <a:pt x="939" y="2924"/>
                </a:lnTo>
                <a:lnTo>
                  <a:pt x="962" y="2956"/>
                </a:lnTo>
                <a:lnTo>
                  <a:pt x="986" y="2986"/>
                </a:lnTo>
                <a:lnTo>
                  <a:pt x="1011" y="3016"/>
                </a:lnTo>
                <a:lnTo>
                  <a:pt x="1038" y="3044"/>
                </a:lnTo>
                <a:lnTo>
                  <a:pt x="1066" y="3070"/>
                </a:lnTo>
                <a:lnTo>
                  <a:pt x="1096" y="3097"/>
                </a:lnTo>
                <a:lnTo>
                  <a:pt x="1126" y="3120"/>
                </a:lnTo>
                <a:lnTo>
                  <a:pt x="1157" y="3144"/>
                </a:lnTo>
                <a:lnTo>
                  <a:pt x="1191" y="3164"/>
                </a:lnTo>
                <a:lnTo>
                  <a:pt x="1224" y="3184"/>
                </a:lnTo>
                <a:lnTo>
                  <a:pt x="1260" y="3201"/>
                </a:lnTo>
                <a:lnTo>
                  <a:pt x="1295" y="3218"/>
                </a:lnTo>
                <a:lnTo>
                  <a:pt x="1332" y="3233"/>
                </a:lnTo>
                <a:lnTo>
                  <a:pt x="1369" y="3245"/>
                </a:lnTo>
                <a:lnTo>
                  <a:pt x="1408" y="3256"/>
                </a:lnTo>
                <a:lnTo>
                  <a:pt x="1448" y="3265"/>
                </a:lnTo>
                <a:lnTo>
                  <a:pt x="1487" y="3272"/>
                </a:lnTo>
                <a:lnTo>
                  <a:pt x="1528" y="3277"/>
                </a:lnTo>
                <a:lnTo>
                  <a:pt x="1569" y="3280"/>
                </a:lnTo>
                <a:lnTo>
                  <a:pt x="1611" y="3281"/>
                </a:lnTo>
                <a:close/>
                <a:moveTo>
                  <a:pt x="1838" y="3503"/>
                </a:moveTo>
                <a:lnTo>
                  <a:pt x="1838" y="3503"/>
                </a:lnTo>
                <a:lnTo>
                  <a:pt x="1881" y="3502"/>
                </a:lnTo>
                <a:lnTo>
                  <a:pt x="1921" y="3499"/>
                </a:lnTo>
                <a:lnTo>
                  <a:pt x="1962" y="3493"/>
                </a:lnTo>
                <a:lnTo>
                  <a:pt x="2002" y="3486"/>
                </a:lnTo>
                <a:lnTo>
                  <a:pt x="2041" y="3477"/>
                </a:lnTo>
                <a:lnTo>
                  <a:pt x="2080" y="3466"/>
                </a:lnTo>
                <a:lnTo>
                  <a:pt x="2117" y="3453"/>
                </a:lnTo>
                <a:lnTo>
                  <a:pt x="2154" y="3439"/>
                </a:lnTo>
                <a:lnTo>
                  <a:pt x="2190" y="3422"/>
                </a:lnTo>
                <a:lnTo>
                  <a:pt x="2225" y="3404"/>
                </a:lnTo>
                <a:lnTo>
                  <a:pt x="2259" y="3385"/>
                </a:lnTo>
                <a:lnTo>
                  <a:pt x="2292" y="3364"/>
                </a:lnTo>
                <a:lnTo>
                  <a:pt x="2323" y="3341"/>
                </a:lnTo>
                <a:lnTo>
                  <a:pt x="2355" y="3317"/>
                </a:lnTo>
                <a:lnTo>
                  <a:pt x="2384" y="3292"/>
                </a:lnTo>
                <a:lnTo>
                  <a:pt x="2411" y="3265"/>
                </a:lnTo>
                <a:lnTo>
                  <a:pt x="2439" y="3237"/>
                </a:lnTo>
                <a:lnTo>
                  <a:pt x="2464" y="3207"/>
                </a:lnTo>
                <a:lnTo>
                  <a:pt x="2488" y="3177"/>
                </a:lnTo>
                <a:lnTo>
                  <a:pt x="2511" y="3146"/>
                </a:lnTo>
                <a:lnTo>
                  <a:pt x="2532" y="3112"/>
                </a:lnTo>
                <a:lnTo>
                  <a:pt x="2551" y="3079"/>
                </a:lnTo>
                <a:lnTo>
                  <a:pt x="2570" y="3043"/>
                </a:lnTo>
                <a:lnTo>
                  <a:pt x="2586" y="3008"/>
                </a:lnTo>
                <a:lnTo>
                  <a:pt x="2600" y="2971"/>
                </a:lnTo>
                <a:lnTo>
                  <a:pt x="2612" y="2933"/>
                </a:lnTo>
                <a:lnTo>
                  <a:pt x="2623" y="2895"/>
                </a:lnTo>
                <a:lnTo>
                  <a:pt x="2633" y="2855"/>
                </a:lnTo>
                <a:lnTo>
                  <a:pt x="2640" y="2816"/>
                </a:lnTo>
                <a:lnTo>
                  <a:pt x="2645" y="2775"/>
                </a:lnTo>
                <a:lnTo>
                  <a:pt x="2648" y="2734"/>
                </a:lnTo>
                <a:lnTo>
                  <a:pt x="2649" y="2692"/>
                </a:lnTo>
                <a:lnTo>
                  <a:pt x="1838" y="2692"/>
                </a:lnTo>
                <a:lnTo>
                  <a:pt x="1838" y="3503"/>
                </a:lnTo>
                <a:close/>
                <a:moveTo>
                  <a:pt x="4318" y="1839"/>
                </a:moveTo>
                <a:lnTo>
                  <a:pt x="3281" y="1839"/>
                </a:lnTo>
                <a:lnTo>
                  <a:pt x="3281" y="2150"/>
                </a:lnTo>
                <a:lnTo>
                  <a:pt x="4318" y="2150"/>
                </a:lnTo>
                <a:lnTo>
                  <a:pt x="4318" y="1839"/>
                </a:lnTo>
                <a:close/>
                <a:moveTo>
                  <a:pt x="4318" y="2411"/>
                </a:moveTo>
                <a:lnTo>
                  <a:pt x="3281" y="2411"/>
                </a:lnTo>
                <a:lnTo>
                  <a:pt x="3281" y="2723"/>
                </a:lnTo>
                <a:lnTo>
                  <a:pt x="4318" y="2723"/>
                </a:lnTo>
                <a:lnTo>
                  <a:pt x="4318" y="2411"/>
                </a:lnTo>
                <a:close/>
                <a:moveTo>
                  <a:pt x="4318" y="2983"/>
                </a:moveTo>
                <a:lnTo>
                  <a:pt x="3281" y="2983"/>
                </a:lnTo>
                <a:lnTo>
                  <a:pt x="3281" y="3295"/>
                </a:lnTo>
                <a:lnTo>
                  <a:pt x="4318" y="3295"/>
                </a:lnTo>
                <a:lnTo>
                  <a:pt x="4318" y="2983"/>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rgbClr val="FFFFFF"/>
              </a:solidFill>
              <a:effectLst/>
              <a:uLnTx/>
              <a:uFillTx/>
              <a:latin typeface="+mn-lt"/>
              <a:ea typeface="微软雅黑" panose="020B0503020204020204" charset="-122"/>
              <a:cs typeface="+mn-ea"/>
              <a:sym typeface="+mn-lt"/>
            </a:endParaRPr>
          </a:p>
        </p:txBody>
      </p:sp>
      <p:sp>
        <p:nvSpPr>
          <p:cNvPr id="80" name="KSO_Shape"/>
          <p:cNvSpPr/>
          <p:nvPr/>
        </p:nvSpPr>
        <p:spPr>
          <a:xfrm flipH="1">
            <a:off x="263525" y="4665663"/>
            <a:ext cx="287338" cy="203200"/>
          </a:xfrm>
          <a:custGeom>
            <a:avLst/>
            <a:gdLst>
              <a:gd name="connsiteX0" fmla="*/ 7782622 w 7782622"/>
              <a:gd name="connsiteY0" fmla="*/ 1956116 h 5514836"/>
              <a:gd name="connsiteX1" fmla="*/ 1120218 w 7782622"/>
              <a:gd name="connsiteY1" fmla="*/ 1956116 h 5514836"/>
              <a:gd name="connsiteX2" fmla="*/ 4 w 7782622"/>
              <a:gd name="connsiteY2" fmla="*/ 5514836 h 5514836"/>
              <a:gd name="connsiteX3" fmla="*/ 6662408 w 7782622"/>
              <a:gd name="connsiteY3" fmla="*/ 5514836 h 5514836"/>
              <a:gd name="connsiteX4" fmla="*/ 2210075 w 7782622"/>
              <a:gd name="connsiteY4" fmla="*/ 0 h 5514836"/>
              <a:gd name="connsiteX5" fmla="*/ 0 w 7782622"/>
              <a:gd name="connsiteY5" fmla="*/ 0 h 5514836"/>
              <a:gd name="connsiteX6" fmla="*/ 0 w 7782622"/>
              <a:gd name="connsiteY6" fmla="*/ 1356040 h 5514836"/>
              <a:gd name="connsiteX7" fmla="*/ 2 w 7782622"/>
              <a:gd name="connsiteY7" fmla="*/ 1356040 h 5514836"/>
              <a:gd name="connsiteX8" fmla="*/ 2 w 7782622"/>
              <a:gd name="connsiteY8" fmla="*/ 4425111 h 5514836"/>
              <a:gd name="connsiteX9" fmla="*/ 872566 w 7782622"/>
              <a:gd name="connsiteY9" fmla="*/ 1653131 h 5514836"/>
              <a:gd name="connsiteX10" fmla="*/ 6705945 w 7782622"/>
              <a:gd name="connsiteY10" fmla="*/ 1653131 h 5514836"/>
              <a:gd name="connsiteX11" fmla="*/ 6705945 w 7782622"/>
              <a:gd name="connsiteY11" fmla="*/ 984566 h 5514836"/>
              <a:gd name="connsiteX12" fmla="*/ 2611236 w 7782622"/>
              <a:gd name="connsiteY12" fmla="*/ 984566 h 551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82622" h="5514836">
                <a:moveTo>
                  <a:pt x="7782622" y="1956116"/>
                </a:moveTo>
                <a:lnTo>
                  <a:pt x="1120218" y="1956116"/>
                </a:lnTo>
                <a:lnTo>
                  <a:pt x="4" y="5514836"/>
                </a:lnTo>
                <a:lnTo>
                  <a:pt x="6662408" y="5514836"/>
                </a:lnTo>
                <a:close/>
                <a:moveTo>
                  <a:pt x="2210075" y="0"/>
                </a:moveTo>
                <a:lnTo>
                  <a:pt x="0" y="0"/>
                </a:lnTo>
                <a:lnTo>
                  <a:pt x="0" y="1356040"/>
                </a:lnTo>
                <a:lnTo>
                  <a:pt x="2" y="1356040"/>
                </a:lnTo>
                <a:lnTo>
                  <a:pt x="2" y="4425111"/>
                </a:lnTo>
                <a:lnTo>
                  <a:pt x="872566" y="1653131"/>
                </a:lnTo>
                <a:lnTo>
                  <a:pt x="6705945" y="1653131"/>
                </a:lnTo>
                <a:lnTo>
                  <a:pt x="6705945" y="984566"/>
                </a:lnTo>
                <a:lnTo>
                  <a:pt x="2611236" y="98456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rgbClr val="FFFFFF"/>
              </a:solidFill>
              <a:effectLst/>
              <a:uLnTx/>
              <a:uFillTx/>
              <a:latin typeface="+mn-lt"/>
              <a:ea typeface="+mn-ea"/>
              <a:cs typeface="+mn-ea"/>
              <a:sym typeface="+mn-lt"/>
            </a:endParaRPr>
          </a:p>
        </p:txBody>
      </p:sp>
      <p:sp>
        <p:nvSpPr>
          <p:cNvPr id="81" name="KSO_Shape"/>
          <p:cNvSpPr/>
          <p:nvPr/>
        </p:nvSpPr>
        <p:spPr bwMode="auto">
          <a:xfrm flipV="1">
            <a:off x="263525" y="5661025"/>
            <a:ext cx="300038" cy="288925"/>
          </a:xfrm>
          <a:custGeom>
            <a:avLst/>
            <a:gdLst>
              <a:gd name="T0" fmla="*/ 1620166 w 3766"/>
              <a:gd name="T1" fmla="*/ 72220 h 3615"/>
              <a:gd name="T2" fmla="*/ 1800397 w 3766"/>
              <a:gd name="T3" fmla="*/ 252530 h 3615"/>
              <a:gd name="T4" fmla="*/ 1620166 w 3766"/>
              <a:gd name="T5" fmla="*/ 504582 h 3615"/>
              <a:gd name="T6" fmla="*/ 1800397 w 3766"/>
              <a:gd name="T7" fmla="*/ 1405178 h 3615"/>
              <a:gd name="T8" fmla="*/ 1620166 w 3766"/>
              <a:gd name="T9" fmla="*/ 1476919 h 3615"/>
              <a:gd name="T10" fmla="*/ 1800397 w 3766"/>
              <a:gd name="T11" fmla="*/ 1657229 h 3615"/>
              <a:gd name="T12" fmla="*/ 0 w 3766"/>
              <a:gd name="T13" fmla="*/ 1728971 h 3615"/>
              <a:gd name="T14" fmla="*/ 180231 w 3766"/>
              <a:gd name="T15" fmla="*/ 1657229 h 3615"/>
              <a:gd name="T16" fmla="*/ 0 w 3766"/>
              <a:gd name="T17" fmla="*/ 1476919 h 3615"/>
              <a:gd name="T18" fmla="*/ 36333 w 3766"/>
              <a:gd name="T19" fmla="*/ 1405178 h 3615"/>
              <a:gd name="T20" fmla="*/ 216086 w 3766"/>
              <a:gd name="T21" fmla="*/ 468711 h 3615"/>
              <a:gd name="T22" fmla="*/ 0 w 3766"/>
              <a:gd name="T23" fmla="*/ 324272 h 3615"/>
              <a:gd name="T24" fmla="*/ 180231 w 3766"/>
              <a:gd name="T25" fmla="*/ 252530 h 3615"/>
              <a:gd name="T26" fmla="*/ 0 w 3766"/>
              <a:gd name="T27" fmla="*/ 72220 h 3615"/>
              <a:gd name="T28" fmla="*/ 1800397 w 3766"/>
              <a:gd name="T29" fmla="*/ 0 h 3615"/>
              <a:gd name="T30" fmla="*/ 1187994 w 3766"/>
              <a:gd name="T31" fmla="*/ 1657229 h 3615"/>
              <a:gd name="T32" fmla="*/ 1476268 w 3766"/>
              <a:gd name="T33" fmla="*/ 1476919 h 3615"/>
              <a:gd name="T34" fmla="*/ 1187994 w 3766"/>
              <a:gd name="T35" fmla="*/ 1657229 h 3615"/>
              <a:gd name="T36" fmla="*/ 1044096 w 3766"/>
              <a:gd name="T37" fmla="*/ 1657229 h 3615"/>
              <a:gd name="T38" fmla="*/ 756301 w 3766"/>
              <a:gd name="T39" fmla="*/ 1476919 h 3615"/>
              <a:gd name="T40" fmla="*/ 324129 w 3766"/>
              <a:gd name="T41" fmla="*/ 1657229 h 3615"/>
              <a:gd name="T42" fmla="*/ 611925 w 3766"/>
              <a:gd name="T43" fmla="*/ 1476919 h 3615"/>
              <a:gd name="T44" fmla="*/ 324129 w 3766"/>
              <a:gd name="T45" fmla="*/ 1657229 h 3615"/>
              <a:gd name="T46" fmla="*/ 324129 w 3766"/>
              <a:gd name="T47" fmla="*/ 72220 h 3615"/>
              <a:gd name="T48" fmla="*/ 611925 w 3766"/>
              <a:gd name="T49" fmla="*/ 252530 h 3615"/>
              <a:gd name="T50" fmla="*/ 1044096 w 3766"/>
              <a:gd name="T51" fmla="*/ 72220 h 3615"/>
              <a:gd name="T52" fmla="*/ 756301 w 3766"/>
              <a:gd name="T53" fmla="*/ 252530 h 3615"/>
              <a:gd name="T54" fmla="*/ 1044096 w 3766"/>
              <a:gd name="T55" fmla="*/ 72220 h 3615"/>
              <a:gd name="T56" fmla="*/ 1187994 w 3766"/>
              <a:gd name="T57" fmla="*/ 72220 h 3615"/>
              <a:gd name="T58" fmla="*/ 1476268 w 3766"/>
              <a:gd name="T59" fmla="*/ 252530 h 3615"/>
              <a:gd name="T60" fmla="*/ 1512123 w 3766"/>
              <a:gd name="T61" fmla="*/ 504582 h 3615"/>
              <a:gd name="T62" fmla="*/ 503882 w 3766"/>
              <a:gd name="T63" fmla="*/ 324272 h 3615"/>
              <a:gd name="T64" fmla="*/ 324129 w 3766"/>
              <a:gd name="T65" fmla="*/ 1224867 h 3615"/>
              <a:gd name="T66" fmla="*/ 1332370 w 3766"/>
              <a:gd name="T67" fmla="*/ 1405178 h 3615"/>
              <a:gd name="T68" fmla="*/ 1512123 w 3766"/>
              <a:gd name="T69" fmla="*/ 504582 h 3615"/>
              <a:gd name="T70" fmla="*/ 438865 w 3766"/>
              <a:gd name="T71" fmla="*/ 885291 h 3615"/>
              <a:gd name="T72" fmla="*/ 1413163 w 3766"/>
              <a:gd name="T73" fmla="*/ 885291 h 3615"/>
              <a:gd name="T74" fmla="*/ 831357 w 3766"/>
              <a:gd name="T75" fmla="*/ 574889 h 3615"/>
              <a:gd name="T76" fmla="*/ 1176043 w 3766"/>
              <a:gd name="T77" fmla="*/ 858507 h 361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766" h="3615">
                <a:moveTo>
                  <a:pt x="3766" y="151"/>
                </a:moveTo>
                <a:cubicBezTo>
                  <a:pt x="3389" y="151"/>
                  <a:pt x="3389" y="151"/>
                  <a:pt x="3389" y="151"/>
                </a:cubicBezTo>
                <a:cubicBezTo>
                  <a:pt x="3389" y="528"/>
                  <a:pt x="3389" y="528"/>
                  <a:pt x="3389" y="528"/>
                </a:cubicBezTo>
                <a:cubicBezTo>
                  <a:pt x="3766" y="528"/>
                  <a:pt x="3766" y="528"/>
                  <a:pt x="3766" y="528"/>
                </a:cubicBezTo>
                <a:cubicBezTo>
                  <a:pt x="3766" y="678"/>
                  <a:pt x="3766" y="678"/>
                  <a:pt x="3766" y="678"/>
                </a:cubicBezTo>
                <a:cubicBezTo>
                  <a:pt x="3558" y="678"/>
                  <a:pt x="3389" y="847"/>
                  <a:pt x="3389" y="1055"/>
                </a:cubicBezTo>
                <a:cubicBezTo>
                  <a:pt x="3389" y="2561"/>
                  <a:pt x="3389" y="2561"/>
                  <a:pt x="3389" y="2561"/>
                </a:cubicBezTo>
                <a:cubicBezTo>
                  <a:pt x="3389" y="2769"/>
                  <a:pt x="3558" y="2938"/>
                  <a:pt x="3766" y="2938"/>
                </a:cubicBezTo>
                <a:cubicBezTo>
                  <a:pt x="3766" y="3088"/>
                  <a:pt x="3766" y="3088"/>
                  <a:pt x="3766" y="3088"/>
                </a:cubicBezTo>
                <a:cubicBezTo>
                  <a:pt x="3389" y="3088"/>
                  <a:pt x="3389" y="3088"/>
                  <a:pt x="3389" y="3088"/>
                </a:cubicBezTo>
                <a:cubicBezTo>
                  <a:pt x="3389" y="3465"/>
                  <a:pt x="3389" y="3465"/>
                  <a:pt x="3389" y="3465"/>
                </a:cubicBezTo>
                <a:cubicBezTo>
                  <a:pt x="3766" y="3465"/>
                  <a:pt x="3766" y="3465"/>
                  <a:pt x="3766" y="3465"/>
                </a:cubicBezTo>
                <a:cubicBezTo>
                  <a:pt x="3766" y="3615"/>
                  <a:pt x="3766" y="3615"/>
                  <a:pt x="3766" y="3615"/>
                </a:cubicBezTo>
                <a:cubicBezTo>
                  <a:pt x="0" y="3615"/>
                  <a:pt x="0" y="3615"/>
                  <a:pt x="0" y="3615"/>
                </a:cubicBezTo>
                <a:cubicBezTo>
                  <a:pt x="0" y="3465"/>
                  <a:pt x="0" y="3465"/>
                  <a:pt x="0" y="3465"/>
                </a:cubicBezTo>
                <a:cubicBezTo>
                  <a:pt x="377" y="3465"/>
                  <a:pt x="377" y="3465"/>
                  <a:pt x="377" y="3465"/>
                </a:cubicBezTo>
                <a:cubicBezTo>
                  <a:pt x="377" y="3088"/>
                  <a:pt x="377" y="3088"/>
                  <a:pt x="377" y="3088"/>
                </a:cubicBezTo>
                <a:cubicBezTo>
                  <a:pt x="0" y="3088"/>
                  <a:pt x="0" y="3088"/>
                  <a:pt x="0" y="3088"/>
                </a:cubicBezTo>
                <a:cubicBezTo>
                  <a:pt x="0" y="2938"/>
                  <a:pt x="0" y="2938"/>
                  <a:pt x="0" y="2938"/>
                </a:cubicBezTo>
                <a:cubicBezTo>
                  <a:pt x="76" y="2938"/>
                  <a:pt x="76" y="2938"/>
                  <a:pt x="76" y="2938"/>
                </a:cubicBezTo>
                <a:cubicBezTo>
                  <a:pt x="283" y="2938"/>
                  <a:pt x="452" y="2769"/>
                  <a:pt x="452" y="2561"/>
                </a:cubicBezTo>
                <a:cubicBezTo>
                  <a:pt x="452" y="980"/>
                  <a:pt x="452" y="980"/>
                  <a:pt x="452" y="980"/>
                </a:cubicBezTo>
                <a:cubicBezTo>
                  <a:pt x="452" y="772"/>
                  <a:pt x="283" y="678"/>
                  <a:pt x="76" y="678"/>
                </a:cubicBezTo>
                <a:cubicBezTo>
                  <a:pt x="0" y="678"/>
                  <a:pt x="0" y="678"/>
                  <a:pt x="0" y="678"/>
                </a:cubicBezTo>
                <a:cubicBezTo>
                  <a:pt x="0" y="528"/>
                  <a:pt x="0" y="528"/>
                  <a:pt x="0" y="528"/>
                </a:cubicBezTo>
                <a:cubicBezTo>
                  <a:pt x="377" y="528"/>
                  <a:pt x="377" y="528"/>
                  <a:pt x="377" y="528"/>
                </a:cubicBezTo>
                <a:cubicBezTo>
                  <a:pt x="377" y="151"/>
                  <a:pt x="377" y="151"/>
                  <a:pt x="377" y="151"/>
                </a:cubicBezTo>
                <a:cubicBezTo>
                  <a:pt x="0" y="151"/>
                  <a:pt x="0" y="151"/>
                  <a:pt x="0" y="151"/>
                </a:cubicBezTo>
                <a:cubicBezTo>
                  <a:pt x="0" y="0"/>
                  <a:pt x="0" y="0"/>
                  <a:pt x="0" y="0"/>
                </a:cubicBezTo>
                <a:cubicBezTo>
                  <a:pt x="3766" y="0"/>
                  <a:pt x="3766" y="0"/>
                  <a:pt x="3766" y="0"/>
                </a:cubicBezTo>
                <a:lnTo>
                  <a:pt x="3766" y="151"/>
                </a:lnTo>
                <a:close/>
                <a:moveTo>
                  <a:pt x="2485" y="3465"/>
                </a:moveTo>
                <a:cubicBezTo>
                  <a:pt x="3088" y="3465"/>
                  <a:pt x="3088" y="3465"/>
                  <a:pt x="3088" y="3465"/>
                </a:cubicBezTo>
                <a:cubicBezTo>
                  <a:pt x="3088" y="3088"/>
                  <a:pt x="3088" y="3088"/>
                  <a:pt x="3088" y="3088"/>
                </a:cubicBezTo>
                <a:cubicBezTo>
                  <a:pt x="2485" y="3088"/>
                  <a:pt x="2485" y="3088"/>
                  <a:pt x="2485" y="3088"/>
                </a:cubicBezTo>
                <a:lnTo>
                  <a:pt x="2485" y="3465"/>
                </a:lnTo>
                <a:close/>
                <a:moveTo>
                  <a:pt x="1582" y="3465"/>
                </a:moveTo>
                <a:cubicBezTo>
                  <a:pt x="2184" y="3465"/>
                  <a:pt x="2184" y="3465"/>
                  <a:pt x="2184" y="3465"/>
                </a:cubicBezTo>
                <a:cubicBezTo>
                  <a:pt x="2184" y="3088"/>
                  <a:pt x="2184" y="3088"/>
                  <a:pt x="2184" y="3088"/>
                </a:cubicBezTo>
                <a:cubicBezTo>
                  <a:pt x="1582" y="3088"/>
                  <a:pt x="1582" y="3088"/>
                  <a:pt x="1582" y="3088"/>
                </a:cubicBezTo>
                <a:lnTo>
                  <a:pt x="1582" y="3465"/>
                </a:lnTo>
                <a:close/>
                <a:moveTo>
                  <a:pt x="678" y="3465"/>
                </a:moveTo>
                <a:cubicBezTo>
                  <a:pt x="1280" y="3465"/>
                  <a:pt x="1280" y="3465"/>
                  <a:pt x="1280" y="3465"/>
                </a:cubicBezTo>
                <a:cubicBezTo>
                  <a:pt x="1280" y="3088"/>
                  <a:pt x="1280" y="3088"/>
                  <a:pt x="1280" y="3088"/>
                </a:cubicBezTo>
                <a:cubicBezTo>
                  <a:pt x="678" y="3088"/>
                  <a:pt x="678" y="3088"/>
                  <a:pt x="678" y="3088"/>
                </a:cubicBezTo>
                <a:lnTo>
                  <a:pt x="678" y="3465"/>
                </a:lnTo>
                <a:close/>
                <a:moveTo>
                  <a:pt x="1280" y="151"/>
                </a:moveTo>
                <a:cubicBezTo>
                  <a:pt x="678" y="151"/>
                  <a:pt x="678" y="151"/>
                  <a:pt x="678" y="151"/>
                </a:cubicBezTo>
                <a:cubicBezTo>
                  <a:pt x="678" y="528"/>
                  <a:pt x="678" y="528"/>
                  <a:pt x="678" y="528"/>
                </a:cubicBezTo>
                <a:cubicBezTo>
                  <a:pt x="1280" y="528"/>
                  <a:pt x="1280" y="528"/>
                  <a:pt x="1280" y="528"/>
                </a:cubicBezTo>
                <a:lnTo>
                  <a:pt x="1280" y="151"/>
                </a:lnTo>
                <a:close/>
                <a:moveTo>
                  <a:pt x="2184" y="151"/>
                </a:moveTo>
                <a:cubicBezTo>
                  <a:pt x="1582" y="151"/>
                  <a:pt x="1582" y="151"/>
                  <a:pt x="1582" y="151"/>
                </a:cubicBezTo>
                <a:cubicBezTo>
                  <a:pt x="1582" y="528"/>
                  <a:pt x="1582" y="528"/>
                  <a:pt x="1582" y="528"/>
                </a:cubicBezTo>
                <a:cubicBezTo>
                  <a:pt x="2184" y="528"/>
                  <a:pt x="2184" y="528"/>
                  <a:pt x="2184" y="528"/>
                </a:cubicBezTo>
                <a:lnTo>
                  <a:pt x="2184" y="151"/>
                </a:lnTo>
                <a:close/>
                <a:moveTo>
                  <a:pt x="3088" y="151"/>
                </a:moveTo>
                <a:cubicBezTo>
                  <a:pt x="2485" y="151"/>
                  <a:pt x="2485" y="151"/>
                  <a:pt x="2485" y="151"/>
                </a:cubicBezTo>
                <a:cubicBezTo>
                  <a:pt x="2485" y="528"/>
                  <a:pt x="2485" y="528"/>
                  <a:pt x="2485" y="528"/>
                </a:cubicBezTo>
                <a:cubicBezTo>
                  <a:pt x="3088" y="528"/>
                  <a:pt x="3088" y="528"/>
                  <a:pt x="3088" y="528"/>
                </a:cubicBezTo>
                <a:lnTo>
                  <a:pt x="3088" y="151"/>
                </a:lnTo>
                <a:close/>
                <a:moveTo>
                  <a:pt x="3163" y="1055"/>
                </a:moveTo>
                <a:cubicBezTo>
                  <a:pt x="3163" y="847"/>
                  <a:pt x="2995" y="678"/>
                  <a:pt x="2787" y="678"/>
                </a:cubicBezTo>
                <a:cubicBezTo>
                  <a:pt x="1054" y="678"/>
                  <a:pt x="1054" y="678"/>
                  <a:pt x="1054" y="678"/>
                </a:cubicBezTo>
                <a:cubicBezTo>
                  <a:pt x="847" y="678"/>
                  <a:pt x="678" y="772"/>
                  <a:pt x="678" y="980"/>
                </a:cubicBezTo>
                <a:cubicBezTo>
                  <a:pt x="678" y="2561"/>
                  <a:pt x="678" y="2561"/>
                  <a:pt x="678" y="2561"/>
                </a:cubicBezTo>
                <a:cubicBezTo>
                  <a:pt x="678" y="2769"/>
                  <a:pt x="847" y="2938"/>
                  <a:pt x="1054" y="2938"/>
                </a:cubicBezTo>
                <a:cubicBezTo>
                  <a:pt x="2787" y="2938"/>
                  <a:pt x="2787" y="2938"/>
                  <a:pt x="2787" y="2938"/>
                </a:cubicBezTo>
                <a:cubicBezTo>
                  <a:pt x="2995" y="2938"/>
                  <a:pt x="3163" y="2769"/>
                  <a:pt x="3163" y="2561"/>
                </a:cubicBezTo>
                <a:lnTo>
                  <a:pt x="3163" y="1055"/>
                </a:lnTo>
                <a:close/>
                <a:moveTo>
                  <a:pt x="1937" y="2845"/>
                </a:moveTo>
                <a:cubicBezTo>
                  <a:pt x="1374" y="2845"/>
                  <a:pt x="918" y="2414"/>
                  <a:pt x="918" y="1851"/>
                </a:cubicBezTo>
                <a:cubicBezTo>
                  <a:pt x="918" y="1288"/>
                  <a:pt x="1374" y="832"/>
                  <a:pt x="1937" y="832"/>
                </a:cubicBezTo>
                <a:cubicBezTo>
                  <a:pt x="2499" y="832"/>
                  <a:pt x="2956" y="1288"/>
                  <a:pt x="2956" y="1851"/>
                </a:cubicBezTo>
                <a:cubicBezTo>
                  <a:pt x="2956" y="2414"/>
                  <a:pt x="2499" y="2845"/>
                  <a:pt x="1937" y="2845"/>
                </a:cubicBezTo>
                <a:close/>
                <a:moveTo>
                  <a:pt x="1739" y="1202"/>
                </a:moveTo>
                <a:cubicBezTo>
                  <a:pt x="1739" y="2402"/>
                  <a:pt x="1739" y="2402"/>
                  <a:pt x="1739" y="2402"/>
                </a:cubicBezTo>
                <a:cubicBezTo>
                  <a:pt x="2460" y="1795"/>
                  <a:pt x="2460" y="1795"/>
                  <a:pt x="2460" y="1795"/>
                </a:cubicBezTo>
                <a:lnTo>
                  <a:pt x="1739" y="1202"/>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微软雅黑" panose="020B0503020204020204" charset="-122"/>
              <a:cs typeface="+mn-ea"/>
              <a:sym typeface="+mn-lt"/>
            </a:endParaRPr>
          </a:p>
        </p:txBody>
      </p:sp>
      <p:sp>
        <p:nvSpPr>
          <p:cNvPr id="82" name="KSO_Shape"/>
          <p:cNvSpPr/>
          <p:nvPr/>
        </p:nvSpPr>
        <p:spPr bwMode="auto">
          <a:xfrm>
            <a:off x="263525" y="6202363"/>
            <a:ext cx="360363" cy="250825"/>
          </a:xfrm>
          <a:custGeom>
            <a:avLst/>
            <a:gdLst>
              <a:gd name="T0" fmla="*/ 1352369 w 8041"/>
              <a:gd name="T1" fmla="*/ 1071372 h 5610"/>
              <a:gd name="T2" fmla="*/ 913745 w 8041"/>
              <a:gd name="T3" fmla="*/ 1256091 h 5610"/>
              <a:gd name="T4" fmla="*/ 438624 w 8041"/>
              <a:gd name="T5" fmla="*/ 1083462 h 5610"/>
              <a:gd name="T6" fmla="*/ 0 w 8041"/>
              <a:gd name="T7" fmla="*/ 1250270 h 5610"/>
              <a:gd name="T8" fmla="*/ 132774 w 8041"/>
              <a:gd name="T9" fmla="*/ 124266 h 5610"/>
              <a:gd name="T10" fmla="*/ 496391 w 8041"/>
              <a:gd name="T11" fmla="*/ 0 h 5610"/>
              <a:gd name="T12" fmla="*/ 865606 w 8041"/>
              <a:gd name="T13" fmla="*/ 118444 h 5610"/>
              <a:gd name="T14" fmla="*/ 1225416 w 8041"/>
              <a:gd name="T15" fmla="*/ 12091 h 5610"/>
              <a:gd name="T16" fmla="*/ 1558135 w 8041"/>
              <a:gd name="T17" fmla="*/ 66723 h 5610"/>
              <a:gd name="T18" fmla="*/ 1800397 w 8041"/>
              <a:gd name="T19" fmla="*/ 1256091 h 5610"/>
              <a:gd name="T20" fmla="*/ 1352369 w 8041"/>
              <a:gd name="T21" fmla="*/ 1071372 h 5610"/>
              <a:gd name="T22" fmla="*/ 524379 w 8041"/>
              <a:gd name="T23" fmla="*/ 70305 h 5610"/>
              <a:gd name="T24" fmla="*/ 463030 w 8041"/>
              <a:gd name="T25" fmla="*/ 986737 h 5610"/>
              <a:gd name="T26" fmla="*/ 901654 w 8041"/>
              <a:gd name="T27" fmla="*/ 1181532 h 5610"/>
              <a:gd name="T28" fmla="*/ 878368 w 8041"/>
              <a:gd name="T29" fmla="*/ 191436 h 5610"/>
              <a:gd name="T30" fmla="*/ 877249 w 8041"/>
              <a:gd name="T31" fmla="*/ 192108 h 5610"/>
              <a:gd name="T32" fmla="*/ 524379 w 8041"/>
              <a:gd name="T33" fmla="*/ 70305 h 5610"/>
              <a:gd name="T34" fmla="*/ 1507309 w 8041"/>
              <a:gd name="T35" fmla="*/ 128520 h 5610"/>
              <a:gd name="T36" fmla="*/ 1241761 w 8041"/>
              <a:gd name="T37" fmla="*/ 90456 h 5610"/>
              <a:gd name="T38" fmla="*/ 1338039 w 8041"/>
              <a:gd name="T39" fmla="*/ 970392 h 5610"/>
              <a:gd name="T40" fmla="*/ 1694491 w 8041"/>
              <a:gd name="T41" fmla="*/ 1125332 h 5610"/>
              <a:gd name="T42" fmla="*/ 1507309 w 8041"/>
              <a:gd name="T43" fmla="*/ 128520 h 561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8041" h="5610">
                <a:moveTo>
                  <a:pt x="6040" y="4785"/>
                </a:moveTo>
                <a:lnTo>
                  <a:pt x="4081" y="5610"/>
                </a:lnTo>
                <a:lnTo>
                  <a:pt x="1959" y="4839"/>
                </a:lnTo>
                <a:lnTo>
                  <a:pt x="0" y="5584"/>
                </a:lnTo>
                <a:lnTo>
                  <a:pt x="593" y="555"/>
                </a:lnTo>
                <a:lnTo>
                  <a:pt x="2217" y="0"/>
                </a:lnTo>
                <a:lnTo>
                  <a:pt x="3866" y="529"/>
                </a:lnTo>
                <a:lnTo>
                  <a:pt x="5473" y="54"/>
                </a:lnTo>
                <a:lnTo>
                  <a:pt x="6959" y="298"/>
                </a:lnTo>
                <a:lnTo>
                  <a:pt x="8041" y="5610"/>
                </a:lnTo>
                <a:lnTo>
                  <a:pt x="6040" y="4785"/>
                </a:lnTo>
                <a:close/>
                <a:moveTo>
                  <a:pt x="2342" y="314"/>
                </a:moveTo>
                <a:lnTo>
                  <a:pt x="2068" y="4407"/>
                </a:lnTo>
                <a:lnTo>
                  <a:pt x="4027" y="5277"/>
                </a:lnTo>
                <a:lnTo>
                  <a:pt x="3923" y="855"/>
                </a:lnTo>
                <a:lnTo>
                  <a:pt x="3918" y="858"/>
                </a:lnTo>
                <a:lnTo>
                  <a:pt x="2342" y="314"/>
                </a:lnTo>
                <a:close/>
                <a:moveTo>
                  <a:pt x="6732" y="574"/>
                </a:moveTo>
                <a:lnTo>
                  <a:pt x="5546" y="404"/>
                </a:lnTo>
                <a:lnTo>
                  <a:pt x="5976" y="4334"/>
                </a:lnTo>
                <a:lnTo>
                  <a:pt x="7568" y="5026"/>
                </a:lnTo>
                <a:lnTo>
                  <a:pt x="6732" y="574"/>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微软雅黑" panose="020B0503020204020204" charset="-122"/>
              <a:cs typeface="+mn-ea"/>
              <a:sym typeface="+mn-lt"/>
            </a:endParaRPr>
          </a:p>
        </p:txBody>
      </p:sp>
      <p:sp>
        <p:nvSpPr>
          <p:cNvPr id="83" name="KSO_Shape"/>
          <p:cNvSpPr/>
          <p:nvPr/>
        </p:nvSpPr>
        <p:spPr bwMode="auto">
          <a:xfrm>
            <a:off x="263525" y="3573463"/>
            <a:ext cx="338138" cy="287338"/>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rgbClr val="FFFFFF"/>
              </a:solidFill>
              <a:effectLst/>
              <a:uLnTx/>
              <a:uFillTx/>
              <a:latin typeface="+mn-lt"/>
              <a:ea typeface="微软雅黑" panose="020B0503020204020204" charset="-122"/>
              <a:cs typeface="+mn-ea"/>
              <a:sym typeface="+mn-lt"/>
            </a:endParaRPr>
          </a:p>
        </p:txBody>
      </p:sp>
      <p:pic>
        <p:nvPicPr>
          <p:cNvPr id="8236" name="图片 94"/>
          <p:cNvPicPr>
            <a:picLocks noChangeAspect="1"/>
          </p:cNvPicPr>
          <p:nvPr userDrawn="1"/>
        </p:nvPicPr>
        <p:blipFill>
          <a:blip r:embed="rId9"/>
          <a:stretch>
            <a:fillRect/>
          </a:stretch>
        </p:blipFill>
        <p:spPr>
          <a:xfrm>
            <a:off x="2373313" y="33338"/>
            <a:ext cx="2527300" cy="979487"/>
          </a:xfrm>
          <a:prstGeom prst="rect">
            <a:avLst/>
          </a:prstGeom>
          <a:noFill/>
          <a:ln w="9525">
            <a:noFill/>
          </a:ln>
        </p:spPr>
      </p:pic>
      <p:cxnSp>
        <p:nvCxnSpPr>
          <p:cNvPr id="85" name="直接连接符 187"/>
          <p:cNvCxnSpPr/>
          <p:nvPr/>
        </p:nvCxnSpPr>
        <p:spPr>
          <a:xfrm>
            <a:off x="1271588" y="650875"/>
            <a:ext cx="57626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6" name="直接连接符 188"/>
          <p:cNvCxnSpPr/>
          <p:nvPr/>
        </p:nvCxnSpPr>
        <p:spPr>
          <a:xfrm>
            <a:off x="-25400" y="650875"/>
            <a:ext cx="64928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7" name="圆角矩形 189"/>
          <p:cNvSpPr/>
          <p:nvPr/>
        </p:nvSpPr>
        <p:spPr>
          <a:xfrm>
            <a:off x="334963" y="390525"/>
            <a:ext cx="1223963" cy="5715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9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900" b="0"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88" name="文本框 190"/>
          <p:cNvSpPr txBox="1">
            <a:spLocks noChangeArrowheads="1"/>
          </p:cNvSpPr>
          <p:nvPr/>
        </p:nvSpPr>
        <p:spPr bwMode="auto">
          <a:xfrm>
            <a:off x="338138" y="387350"/>
            <a:ext cx="1220788" cy="44132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charset="-122"/>
                <a:cs typeface="+mn-cs"/>
                <a:sym typeface="+mn-lt"/>
              </a:rPr>
              <a:t> 第三章</a:t>
            </a:r>
            <a:endParaRPr kumimoji="0" lang="en-US" altLang="zh-CN" sz="12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charset="-122"/>
              <a:cs typeface="+mn-cs"/>
              <a:sym typeface="+mn-lt"/>
            </a:endParaRPr>
          </a:p>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charset="-122"/>
                <a:cs typeface="+mn-cs"/>
                <a:sym typeface="+mn-lt"/>
              </a:rPr>
              <a:t>企业合并</a:t>
            </a:r>
            <a:endParaRPr kumimoji="0" lang="zh-CN" altLang="en-US" sz="12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charset="-122"/>
              <a:cs typeface="+mn-cs"/>
              <a:sym typeface="+mn-lt"/>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2_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任意多边形 96"/>
          <p:cNvSpPr/>
          <p:nvPr/>
        </p:nvSpPr>
        <p:spPr>
          <a:xfrm>
            <a:off x="4968875" y="692150"/>
            <a:ext cx="7223125" cy="84138"/>
          </a:xfrm>
          <a:custGeom>
            <a:avLst/>
            <a:gdLst>
              <a:gd name="connsiteX0" fmla="*/ 0 w 7223124"/>
              <a:gd name="connsiteY0" fmla="*/ 0 h 84025"/>
              <a:gd name="connsiteX1" fmla="*/ 7223124 w 7223124"/>
              <a:gd name="connsiteY1" fmla="*/ 0 h 84025"/>
              <a:gd name="connsiteX2" fmla="*/ 7223124 w 7223124"/>
              <a:gd name="connsiteY2" fmla="*/ 84025 h 84025"/>
              <a:gd name="connsiteX3" fmla="*/ 0 w 7223124"/>
              <a:gd name="connsiteY3" fmla="*/ 84025 h 84025"/>
            </a:gdLst>
            <a:ahLst/>
            <a:cxnLst>
              <a:cxn ang="0">
                <a:pos x="connsiteX0" y="connsiteY0"/>
              </a:cxn>
              <a:cxn ang="0">
                <a:pos x="connsiteX1" y="connsiteY1"/>
              </a:cxn>
              <a:cxn ang="0">
                <a:pos x="connsiteX2" y="connsiteY2"/>
              </a:cxn>
              <a:cxn ang="0">
                <a:pos x="connsiteX3" y="connsiteY3"/>
              </a:cxn>
            </a:cxnLst>
            <a:rect l="l" t="t" r="r" b="b"/>
            <a:pathLst>
              <a:path w="7223124" h="84025">
                <a:moveTo>
                  <a:pt x="0" y="0"/>
                </a:moveTo>
                <a:lnTo>
                  <a:pt x="7223124" y="0"/>
                </a:lnTo>
                <a:lnTo>
                  <a:pt x="7223124" y="84025"/>
                </a:lnTo>
                <a:lnTo>
                  <a:pt x="0" y="84025"/>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ea"/>
              <a:sym typeface="+mn-lt"/>
            </a:endParaRPr>
          </a:p>
        </p:txBody>
      </p:sp>
      <p:cxnSp>
        <p:nvCxnSpPr>
          <p:cNvPr id="3" name="直接连接符 97"/>
          <p:cNvCxnSpPr/>
          <p:nvPr/>
        </p:nvCxnSpPr>
        <p:spPr>
          <a:xfrm>
            <a:off x="4943475" y="44450"/>
            <a:ext cx="7561263"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cxnSp>
        <p:nvCxnSpPr>
          <p:cNvPr id="4" name="直接连接符 98"/>
          <p:cNvCxnSpPr/>
          <p:nvPr/>
        </p:nvCxnSpPr>
        <p:spPr>
          <a:xfrm>
            <a:off x="4800600" y="115888"/>
            <a:ext cx="7775575"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sp>
        <p:nvSpPr>
          <p:cNvPr id="5" name="任意多边形 102"/>
          <p:cNvSpPr/>
          <p:nvPr/>
        </p:nvSpPr>
        <p:spPr>
          <a:xfrm>
            <a:off x="2551113" y="0"/>
            <a:ext cx="2498725" cy="179388"/>
          </a:xfrm>
          <a:custGeom>
            <a:avLst/>
            <a:gdLst>
              <a:gd name="connsiteX0" fmla="*/ 2286898 w 2497501"/>
              <a:gd name="connsiteY0" fmla="*/ 0 h 180032"/>
              <a:gd name="connsiteX1" fmla="*/ 2497501 w 2497501"/>
              <a:gd name="connsiteY1" fmla="*/ 0 h 180032"/>
              <a:gd name="connsiteX2" fmla="*/ 2370843 w 2497501"/>
              <a:gd name="connsiteY2" fmla="*/ 180032 h 180032"/>
              <a:gd name="connsiteX3" fmla="*/ 2160240 w 2497501"/>
              <a:gd name="connsiteY3" fmla="*/ 180032 h 180032"/>
              <a:gd name="connsiteX4" fmla="*/ 1854850 w 2497501"/>
              <a:gd name="connsiteY4" fmla="*/ 0 h 180032"/>
              <a:gd name="connsiteX5" fmla="*/ 2065453 w 2497501"/>
              <a:gd name="connsiteY5" fmla="*/ 0 h 180032"/>
              <a:gd name="connsiteX6" fmla="*/ 1938795 w 2497501"/>
              <a:gd name="connsiteY6" fmla="*/ 180032 h 180032"/>
              <a:gd name="connsiteX7" fmla="*/ 1728192 w 2497501"/>
              <a:gd name="connsiteY7" fmla="*/ 180032 h 180032"/>
              <a:gd name="connsiteX8" fmla="*/ 1422802 w 2497501"/>
              <a:gd name="connsiteY8" fmla="*/ 0 h 180032"/>
              <a:gd name="connsiteX9" fmla="*/ 1633405 w 2497501"/>
              <a:gd name="connsiteY9" fmla="*/ 0 h 180032"/>
              <a:gd name="connsiteX10" fmla="*/ 1506747 w 2497501"/>
              <a:gd name="connsiteY10" fmla="*/ 180032 h 180032"/>
              <a:gd name="connsiteX11" fmla="*/ 1296144 w 2497501"/>
              <a:gd name="connsiteY11" fmla="*/ 180032 h 180032"/>
              <a:gd name="connsiteX12" fmla="*/ 990754 w 2497501"/>
              <a:gd name="connsiteY12" fmla="*/ 0 h 180032"/>
              <a:gd name="connsiteX13" fmla="*/ 1201357 w 2497501"/>
              <a:gd name="connsiteY13" fmla="*/ 0 h 180032"/>
              <a:gd name="connsiteX14" fmla="*/ 1074699 w 2497501"/>
              <a:gd name="connsiteY14" fmla="*/ 180032 h 180032"/>
              <a:gd name="connsiteX15" fmla="*/ 864096 w 2497501"/>
              <a:gd name="connsiteY15" fmla="*/ 180032 h 180032"/>
              <a:gd name="connsiteX16" fmla="*/ 558706 w 2497501"/>
              <a:gd name="connsiteY16" fmla="*/ 0 h 180032"/>
              <a:gd name="connsiteX17" fmla="*/ 769309 w 2497501"/>
              <a:gd name="connsiteY17" fmla="*/ 0 h 180032"/>
              <a:gd name="connsiteX18" fmla="*/ 642651 w 2497501"/>
              <a:gd name="connsiteY18" fmla="*/ 180032 h 180032"/>
              <a:gd name="connsiteX19" fmla="*/ 432048 w 2497501"/>
              <a:gd name="connsiteY19" fmla="*/ 180032 h 180032"/>
              <a:gd name="connsiteX20" fmla="*/ 126658 w 2497501"/>
              <a:gd name="connsiteY20" fmla="*/ 0 h 180032"/>
              <a:gd name="connsiteX21" fmla="*/ 337261 w 2497501"/>
              <a:gd name="connsiteY21" fmla="*/ 0 h 180032"/>
              <a:gd name="connsiteX22" fmla="*/ 210603 w 2497501"/>
              <a:gd name="connsiteY22" fmla="*/ 180032 h 180032"/>
              <a:gd name="connsiteX23" fmla="*/ 0 w 2497501"/>
              <a:gd name="connsiteY23" fmla="*/ 180032 h 180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97501" h="180032">
                <a:moveTo>
                  <a:pt x="2286898" y="0"/>
                </a:moveTo>
                <a:lnTo>
                  <a:pt x="2497501" y="0"/>
                </a:lnTo>
                <a:lnTo>
                  <a:pt x="2370843" y="180032"/>
                </a:lnTo>
                <a:lnTo>
                  <a:pt x="2160240" y="180032"/>
                </a:lnTo>
                <a:close/>
                <a:moveTo>
                  <a:pt x="1854850" y="0"/>
                </a:moveTo>
                <a:lnTo>
                  <a:pt x="2065453" y="0"/>
                </a:lnTo>
                <a:lnTo>
                  <a:pt x="1938795" y="180032"/>
                </a:lnTo>
                <a:lnTo>
                  <a:pt x="1728192" y="180032"/>
                </a:lnTo>
                <a:close/>
                <a:moveTo>
                  <a:pt x="1422802" y="0"/>
                </a:moveTo>
                <a:lnTo>
                  <a:pt x="1633405" y="0"/>
                </a:lnTo>
                <a:lnTo>
                  <a:pt x="1506747" y="180032"/>
                </a:lnTo>
                <a:lnTo>
                  <a:pt x="1296144" y="180032"/>
                </a:lnTo>
                <a:close/>
                <a:moveTo>
                  <a:pt x="990754" y="0"/>
                </a:moveTo>
                <a:lnTo>
                  <a:pt x="1201357" y="0"/>
                </a:lnTo>
                <a:lnTo>
                  <a:pt x="1074699" y="180032"/>
                </a:lnTo>
                <a:lnTo>
                  <a:pt x="864096" y="180032"/>
                </a:lnTo>
                <a:close/>
                <a:moveTo>
                  <a:pt x="558706" y="0"/>
                </a:moveTo>
                <a:lnTo>
                  <a:pt x="769309" y="0"/>
                </a:lnTo>
                <a:lnTo>
                  <a:pt x="642651" y="180032"/>
                </a:lnTo>
                <a:lnTo>
                  <a:pt x="432048" y="180032"/>
                </a:lnTo>
                <a:close/>
                <a:moveTo>
                  <a:pt x="126658" y="0"/>
                </a:moveTo>
                <a:lnTo>
                  <a:pt x="337261" y="0"/>
                </a:lnTo>
                <a:lnTo>
                  <a:pt x="210603"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6" name="任意多边形 103"/>
          <p:cNvSpPr/>
          <p:nvPr/>
        </p:nvSpPr>
        <p:spPr>
          <a:xfrm>
            <a:off x="11857038" y="0"/>
            <a:ext cx="360363" cy="179388"/>
          </a:xfrm>
          <a:custGeom>
            <a:avLst/>
            <a:gdLst>
              <a:gd name="connsiteX0" fmla="*/ 45008 w 360040"/>
              <a:gd name="connsiteY0" fmla="*/ 0 h 180032"/>
              <a:gd name="connsiteX1" fmla="*/ 360040 w 360040"/>
              <a:gd name="connsiteY1" fmla="*/ 0 h 180032"/>
              <a:gd name="connsiteX2" fmla="*/ 360040 w 360040"/>
              <a:gd name="connsiteY2" fmla="*/ 180032 h 180032"/>
              <a:gd name="connsiteX3" fmla="*/ 0 w 360040"/>
              <a:gd name="connsiteY3" fmla="*/ 180032 h 180032"/>
            </a:gdLst>
            <a:ahLst/>
            <a:cxnLst>
              <a:cxn ang="0">
                <a:pos x="connsiteX0" y="connsiteY0"/>
              </a:cxn>
              <a:cxn ang="0">
                <a:pos x="connsiteX1" y="connsiteY1"/>
              </a:cxn>
              <a:cxn ang="0">
                <a:pos x="connsiteX2" y="connsiteY2"/>
              </a:cxn>
              <a:cxn ang="0">
                <a:pos x="connsiteX3" y="connsiteY3"/>
              </a:cxn>
            </a:cxnLst>
            <a:rect l="l" t="t" r="r" b="b"/>
            <a:pathLst>
              <a:path w="360040" h="180032">
                <a:moveTo>
                  <a:pt x="45008" y="0"/>
                </a:moveTo>
                <a:lnTo>
                  <a:pt x="360040" y="0"/>
                </a:lnTo>
                <a:lnTo>
                  <a:pt x="360040"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7" name="圆角矩形 79"/>
          <p:cNvSpPr/>
          <p:nvPr/>
        </p:nvSpPr>
        <p:spPr>
          <a:xfrm>
            <a:off x="-4762" y="-387350"/>
            <a:ext cx="1847850" cy="7920038"/>
          </a:xfrm>
          <a:prstGeom prst="roundRect">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white"/>
              </a:solidFill>
              <a:effectLst/>
              <a:uLnTx/>
              <a:uFillTx/>
              <a:latin typeface="+mn-lt"/>
              <a:ea typeface="+mn-ea"/>
              <a:cs typeface="+mn-ea"/>
              <a:sym typeface="+mn-lt"/>
            </a:endParaRPr>
          </a:p>
        </p:txBody>
      </p:sp>
      <p:cxnSp>
        <p:nvCxnSpPr>
          <p:cNvPr id="8" name="直接连接符 114"/>
          <p:cNvCxnSpPr/>
          <p:nvPr/>
        </p:nvCxnSpPr>
        <p:spPr>
          <a:xfrm>
            <a:off x="227013" y="6669088"/>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接连接符 115"/>
          <p:cNvCxnSpPr/>
          <p:nvPr/>
        </p:nvCxnSpPr>
        <p:spPr>
          <a:xfrm>
            <a:off x="227013" y="6597650"/>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116"/>
          <p:cNvCxnSpPr/>
          <p:nvPr/>
        </p:nvCxnSpPr>
        <p:spPr>
          <a:xfrm>
            <a:off x="227013" y="6742113"/>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9227" name="组合 117"/>
          <p:cNvGrpSpPr/>
          <p:nvPr userDrawn="1"/>
        </p:nvGrpSpPr>
        <p:grpSpPr>
          <a:xfrm>
            <a:off x="-101600" y="3373438"/>
            <a:ext cx="1944688" cy="144462"/>
            <a:chOff x="-96688" y="2708920"/>
            <a:chExt cx="1943521" cy="144016"/>
          </a:xfrm>
        </p:grpSpPr>
        <p:cxnSp>
          <p:nvCxnSpPr>
            <p:cNvPr id="12" name="直接连接符 118"/>
            <p:cNvCxnSpPr/>
            <p:nvPr/>
          </p:nvCxnSpPr>
          <p:spPr>
            <a:xfrm flipH="1">
              <a:off x="1199522"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19"/>
            <p:cNvCxnSpPr/>
            <p:nvPr/>
          </p:nvCxnSpPr>
          <p:spPr>
            <a:xfrm flipH="1">
              <a:off x="1270916"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20"/>
            <p:cNvCxnSpPr/>
            <p:nvPr/>
          </p:nvCxnSpPr>
          <p:spPr>
            <a:xfrm flipH="1">
              <a:off x="134389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21"/>
            <p:cNvCxnSpPr/>
            <p:nvPr/>
          </p:nvCxnSpPr>
          <p:spPr>
            <a:xfrm flipH="1">
              <a:off x="1415292"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22"/>
            <p:cNvCxnSpPr/>
            <p:nvPr/>
          </p:nvCxnSpPr>
          <p:spPr>
            <a:xfrm flipH="1">
              <a:off x="1488273"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直接连接符 123"/>
            <p:cNvCxnSpPr/>
            <p:nvPr/>
          </p:nvCxnSpPr>
          <p:spPr>
            <a:xfrm flipH="1">
              <a:off x="155966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直接连接符 124"/>
            <p:cNvCxnSpPr/>
            <p:nvPr/>
          </p:nvCxnSpPr>
          <p:spPr>
            <a:xfrm flipH="1">
              <a:off x="1631063"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25"/>
            <p:cNvCxnSpPr/>
            <p:nvPr/>
          </p:nvCxnSpPr>
          <p:spPr>
            <a:xfrm flipH="1">
              <a:off x="170245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26"/>
            <p:cNvCxnSpPr/>
            <p:nvPr/>
          </p:nvCxnSpPr>
          <p:spPr>
            <a:xfrm flipH="1">
              <a:off x="1120194"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127"/>
            <p:cNvCxnSpPr/>
            <p:nvPr/>
          </p:nvCxnSpPr>
          <p:spPr>
            <a:xfrm flipH="1">
              <a:off x="1055145"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128"/>
            <p:cNvCxnSpPr/>
            <p:nvPr/>
          </p:nvCxnSpPr>
          <p:spPr>
            <a:xfrm flipH="1">
              <a:off x="983751"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129"/>
            <p:cNvCxnSpPr/>
            <p:nvPr/>
          </p:nvCxnSpPr>
          <p:spPr>
            <a:xfrm flipH="1">
              <a:off x="910770"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130"/>
            <p:cNvCxnSpPr/>
            <p:nvPr/>
          </p:nvCxnSpPr>
          <p:spPr>
            <a:xfrm flipH="1">
              <a:off x="1772265" y="2781720"/>
              <a:ext cx="71395" cy="712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163"/>
            <p:cNvCxnSpPr/>
            <p:nvPr/>
          </p:nvCxnSpPr>
          <p:spPr>
            <a:xfrm flipH="1">
              <a:off x="839375"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169"/>
            <p:cNvCxnSpPr/>
            <p:nvPr/>
          </p:nvCxnSpPr>
          <p:spPr>
            <a:xfrm flipH="1">
              <a:off x="767981"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171"/>
            <p:cNvCxnSpPr/>
            <p:nvPr/>
          </p:nvCxnSpPr>
          <p:spPr>
            <a:xfrm flipH="1">
              <a:off x="695000"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174"/>
            <p:cNvCxnSpPr/>
            <p:nvPr/>
          </p:nvCxnSpPr>
          <p:spPr>
            <a:xfrm flipH="1">
              <a:off x="623604"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175"/>
            <p:cNvCxnSpPr/>
            <p:nvPr/>
          </p:nvCxnSpPr>
          <p:spPr>
            <a:xfrm flipH="1">
              <a:off x="550623"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176"/>
            <p:cNvCxnSpPr/>
            <p:nvPr/>
          </p:nvCxnSpPr>
          <p:spPr>
            <a:xfrm flipH="1">
              <a:off x="479229"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177"/>
            <p:cNvCxnSpPr/>
            <p:nvPr/>
          </p:nvCxnSpPr>
          <p:spPr>
            <a:xfrm flipH="1">
              <a:off x="407834"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178"/>
            <p:cNvCxnSpPr/>
            <p:nvPr/>
          </p:nvCxnSpPr>
          <p:spPr>
            <a:xfrm flipH="1">
              <a:off x="334853"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179"/>
            <p:cNvCxnSpPr/>
            <p:nvPr/>
          </p:nvCxnSpPr>
          <p:spPr>
            <a:xfrm flipH="1">
              <a:off x="263459"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180"/>
            <p:cNvCxnSpPr/>
            <p:nvPr/>
          </p:nvCxnSpPr>
          <p:spPr>
            <a:xfrm flipH="1">
              <a:off x="192064"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接连接符 181"/>
            <p:cNvCxnSpPr/>
            <p:nvPr/>
          </p:nvCxnSpPr>
          <p:spPr>
            <a:xfrm flipH="1">
              <a:off x="119082"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182"/>
            <p:cNvCxnSpPr/>
            <p:nvPr/>
          </p:nvCxnSpPr>
          <p:spPr>
            <a:xfrm flipH="1">
              <a:off x="47688"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183"/>
            <p:cNvCxnSpPr/>
            <p:nvPr/>
          </p:nvCxnSpPr>
          <p:spPr>
            <a:xfrm flipH="1">
              <a:off x="-25294"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直接连接符 184"/>
            <p:cNvCxnSpPr/>
            <p:nvPr/>
          </p:nvCxnSpPr>
          <p:spPr>
            <a:xfrm flipH="1">
              <a:off x="-96688"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9228" name="组合 89"/>
          <p:cNvGrpSpPr/>
          <p:nvPr userDrawn="1"/>
        </p:nvGrpSpPr>
        <p:grpSpPr>
          <a:xfrm>
            <a:off x="-541337" y="1700213"/>
            <a:ext cx="2376487" cy="720725"/>
            <a:chOff x="-456728" y="1704008"/>
            <a:chExt cx="2376264" cy="720080"/>
          </a:xfrm>
        </p:grpSpPr>
        <p:sp>
          <p:nvSpPr>
            <p:cNvPr id="40" name="六边形 90"/>
            <p:cNvSpPr/>
            <p:nvPr/>
          </p:nvSpPr>
          <p:spPr>
            <a:xfrm rot="5400000">
              <a:off x="206124" y="1937840"/>
              <a:ext cx="329904" cy="287311"/>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35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35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41" name="直接连接符 91"/>
            <p:cNvCxnSpPr/>
            <p:nvPr/>
          </p:nvCxnSpPr>
          <p:spPr>
            <a:xfrm>
              <a:off x="551240" y="2076736"/>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2" name="矩形 92"/>
            <p:cNvSpPr/>
            <p:nvPr/>
          </p:nvSpPr>
          <p:spPr>
            <a:xfrm>
              <a:off x="695689" y="1704008"/>
              <a:ext cx="1152416" cy="720080"/>
            </a:xfrm>
            <a:prstGeom prst="rect">
              <a:avLst/>
            </a:prstGeom>
            <a:solidFill>
              <a:srgbClr val="BDD19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90" b="1" i="0" u="none" strike="noStrike" kern="1200" cap="none" spc="0" normalizeH="0" baseline="0" noProof="0" dirty="0">
                <a:ln>
                  <a:noFill/>
                </a:ln>
                <a:solidFill>
                  <a:srgbClr val="222222"/>
                </a:solidFill>
                <a:effectLst/>
                <a:uLnTx/>
                <a:uFillTx/>
                <a:latin typeface="+mn-lt"/>
                <a:ea typeface="+mn-ea"/>
                <a:cs typeface="+mn-ea"/>
                <a:sym typeface="+mn-lt"/>
              </a:endParaRPr>
            </a:p>
          </p:txBody>
        </p:sp>
        <p:cxnSp>
          <p:nvCxnSpPr>
            <p:cNvPr id="43" name="直接连接符 93"/>
            <p:cNvCxnSpPr/>
            <p:nvPr/>
          </p:nvCxnSpPr>
          <p:spPr>
            <a:xfrm>
              <a:off x="-456728" y="2076736"/>
              <a:ext cx="6476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4" name="文本框 94"/>
          <p:cNvSpPr txBox="1">
            <a:spLocks noChangeArrowheads="1"/>
          </p:cNvSpPr>
          <p:nvPr/>
        </p:nvSpPr>
        <p:spPr bwMode="auto">
          <a:xfrm>
            <a:off x="681038" y="1731963"/>
            <a:ext cx="1079500" cy="551180"/>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05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同一控制下企业合并的会计处理</a:t>
            </a:r>
            <a:endParaRPr kumimoji="0" lang="zh-CN" altLang="en-US" sz="105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45" name="矩形 95"/>
          <p:cNvSpPr/>
          <p:nvPr/>
        </p:nvSpPr>
        <p:spPr>
          <a:xfrm>
            <a:off x="646113" y="1724025"/>
            <a:ext cx="1081088" cy="661988"/>
          </a:xfrm>
          <a:prstGeom prst="rect">
            <a:avLst/>
          </a:prstGeom>
          <a:noFill/>
          <a:ln w="190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90" b="1"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46" name="文本框 131"/>
          <p:cNvSpPr txBox="1">
            <a:spLocks noChangeArrowheads="1"/>
          </p:cNvSpPr>
          <p:nvPr/>
        </p:nvSpPr>
        <p:spPr bwMode="auto">
          <a:xfrm>
            <a:off x="106363" y="1908175"/>
            <a:ext cx="360363" cy="29908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35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rPr>
              <a:t>2</a:t>
            </a:r>
            <a:endParaRPr kumimoji="0" lang="zh-CN" altLang="en-US" sz="135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grpSp>
        <p:nvGrpSpPr>
          <p:cNvPr id="9232" name="组合 132"/>
          <p:cNvGrpSpPr/>
          <p:nvPr userDrawn="1"/>
        </p:nvGrpSpPr>
        <p:grpSpPr>
          <a:xfrm>
            <a:off x="-541337" y="1084263"/>
            <a:ext cx="2376487" cy="515937"/>
            <a:chOff x="-456728" y="881557"/>
            <a:chExt cx="2376264" cy="515798"/>
          </a:xfrm>
        </p:grpSpPr>
        <p:sp>
          <p:nvSpPr>
            <p:cNvPr id="48" name="六边形 133"/>
            <p:cNvSpPr/>
            <p:nvPr/>
          </p:nvSpPr>
          <p:spPr>
            <a:xfrm rot="5400000">
              <a:off x="206813" y="986280"/>
              <a:ext cx="328524" cy="287311"/>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35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35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49" name="直接连接符 134"/>
            <p:cNvCxnSpPr/>
            <p:nvPr/>
          </p:nvCxnSpPr>
          <p:spPr>
            <a:xfrm>
              <a:off x="551240" y="1156120"/>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0" name="矩形 135"/>
            <p:cNvSpPr/>
            <p:nvPr/>
          </p:nvSpPr>
          <p:spPr>
            <a:xfrm>
              <a:off x="695689" y="881557"/>
              <a:ext cx="1152416" cy="5157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90" b="1"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51" name="文本框 136"/>
            <p:cNvSpPr txBox="1">
              <a:spLocks noChangeArrowheads="1"/>
            </p:cNvSpPr>
            <p:nvPr/>
          </p:nvSpPr>
          <p:spPr bwMode="auto">
            <a:xfrm>
              <a:off x="622671" y="1022806"/>
              <a:ext cx="1152416" cy="22980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900" b="1" i="0" u="none" strike="noStrike" kern="1200" cap="none" spc="0" normalizeH="0" baseline="0" noProof="0">
                <a:ln>
                  <a:noFill/>
                </a:ln>
                <a:solidFill>
                  <a:srgbClr val="20517C"/>
                </a:solidFill>
                <a:effectLst/>
                <a:uLnTx/>
                <a:uFillTx/>
                <a:latin typeface="Calibri" panose="020F0502020204030204" pitchFamily="34" charset="0"/>
                <a:ea typeface="宋体" panose="02010600030101010101" pitchFamily="2" charset="-122"/>
                <a:cs typeface="+mn-cs"/>
                <a:sym typeface="+mn-lt"/>
              </a:endParaRPr>
            </a:p>
          </p:txBody>
        </p:sp>
        <p:cxnSp>
          <p:nvCxnSpPr>
            <p:cNvPr id="52" name="直接连接符 137"/>
            <p:cNvCxnSpPr/>
            <p:nvPr/>
          </p:nvCxnSpPr>
          <p:spPr>
            <a:xfrm>
              <a:off x="-456728" y="1156120"/>
              <a:ext cx="6476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3" name="文本框 138"/>
          <p:cNvSpPr txBox="1">
            <a:spLocks noChangeArrowheads="1"/>
          </p:cNvSpPr>
          <p:nvPr/>
        </p:nvSpPr>
        <p:spPr bwMode="auto">
          <a:xfrm>
            <a:off x="623888" y="933450"/>
            <a:ext cx="935038" cy="229870"/>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900" b="1" i="0" u="none" strike="noStrike" kern="1200" cap="none" spc="0" normalizeH="0" baseline="0" noProof="0">
              <a:ln>
                <a:noFill/>
              </a:ln>
              <a:solidFill>
                <a:srgbClr val="20517C"/>
              </a:solidFill>
              <a:effectLst/>
              <a:uLnTx/>
              <a:uFillTx/>
              <a:latin typeface="Calibri" panose="020F0502020204030204" pitchFamily="34" charset="0"/>
              <a:ea typeface="宋体" panose="02010600030101010101" pitchFamily="2" charset="-122"/>
              <a:cs typeface="+mn-cs"/>
              <a:sym typeface="+mn-lt"/>
            </a:endParaRPr>
          </a:p>
        </p:txBody>
      </p:sp>
      <p:sp>
        <p:nvSpPr>
          <p:cNvPr id="54" name="文本框 143"/>
          <p:cNvSpPr txBox="1">
            <a:spLocks noChangeArrowheads="1"/>
          </p:cNvSpPr>
          <p:nvPr/>
        </p:nvSpPr>
        <p:spPr bwMode="auto">
          <a:xfrm>
            <a:off x="623888" y="942975"/>
            <a:ext cx="5762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sym typeface="+mn-lt"/>
            </a:endParaRPr>
          </a:p>
        </p:txBody>
      </p:sp>
      <p:sp>
        <p:nvSpPr>
          <p:cNvPr id="55" name="文本框 145"/>
          <p:cNvSpPr txBox="1">
            <a:spLocks noChangeArrowheads="1"/>
          </p:cNvSpPr>
          <p:nvPr/>
        </p:nvSpPr>
        <p:spPr bwMode="auto">
          <a:xfrm>
            <a:off x="517525" y="1103313"/>
            <a:ext cx="1362075" cy="397510"/>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05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rPr>
              <a:t>企业合并</a:t>
            </a:r>
            <a:endParaRPr kumimoji="0" lang="en-US" altLang="zh-CN" sz="105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endParaRPr>
          </a:p>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05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rPr>
              <a:t>概述</a:t>
            </a:r>
            <a:endParaRPr kumimoji="0" lang="en-US" altLang="zh-CN" sz="105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endParaRPr>
          </a:p>
        </p:txBody>
      </p:sp>
      <p:sp>
        <p:nvSpPr>
          <p:cNvPr id="56" name="文本框 146"/>
          <p:cNvSpPr txBox="1">
            <a:spLocks noChangeArrowheads="1"/>
          </p:cNvSpPr>
          <p:nvPr/>
        </p:nvSpPr>
        <p:spPr bwMode="auto">
          <a:xfrm>
            <a:off x="106363" y="1154113"/>
            <a:ext cx="360363" cy="29908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35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rPr>
              <a:t>1</a:t>
            </a:r>
            <a:endParaRPr kumimoji="0" lang="zh-CN" altLang="en-US" sz="135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grpSp>
        <p:nvGrpSpPr>
          <p:cNvPr id="9237" name="组合 147"/>
          <p:cNvGrpSpPr/>
          <p:nvPr userDrawn="1"/>
        </p:nvGrpSpPr>
        <p:grpSpPr>
          <a:xfrm>
            <a:off x="-542925" y="2536825"/>
            <a:ext cx="2376488" cy="719138"/>
            <a:chOff x="-456728" y="1704008"/>
            <a:chExt cx="2376264" cy="720080"/>
          </a:xfrm>
        </p:grpSpPr>
        <p:sp>
          <p:nvSpPr>
            <p:cNvPr id="58" name="六边形 148"/>
            <p:cNvSpPr/>
            <p:nvPr/>
          </p:nvSpPr>
          <p:spPr>
            <a:xfrm rot="5400000">
              <a:off x="206555" y="1937878"/>
              <a:ext cx="329043" cy="287310"/>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35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35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59" name="直接连接符 149"/>
            <p:cNvCxnSpPr/>
            <p:nvPr/>
          </p:nvCxnSpPr>
          <p:spPr>
            <a:xfrm>
              <a:off x="551240" y="2075970"/>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0" name="矩形 150"/>
            <p:cNvSpPr/>
            <p:nvPr/>
          </p:nvSpPr>
          <p:spPr>
            <a:xfrm>
              <a:off x="695688" y="1704008"/>
              <a:ext cx="1152416"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90" b="1" i="0" u="none" strike="noStrike" kern="1200" cap="none" spc="0" normalizeH="0" baseline="0" noProof="0" dirty="0">
                <a:ln>
                  <a:noFill/>
                </a:ln>
                <a:solidFill>
                  <a:srgbClr val="222222"/>
                </a:solidFill>
                <a:effectLst/>
                <a:uLnTx/>
                <a:uFillTx/>
                <a:latin typeface="+mn-lt"/>
                <a:ea typeface="+mn-ea"/>
                <a:cs typeface="+mn-ea"/>
                <a:sym typeface="+mn-lt"/>
              </a:endParaRPr>
            </a:p>
          </p:txBody>
        </p:sp>
        <p:cxnSp>
          <p:nvCxnSpPr>
            <p:cNvPr id="61" name="直接连接符 151"/>
            <p:cNvCxnSpPr/>
            <p:nvPr/>
          </p:nvCxnSpPr>
          <p:spPr>
            <a:xfrm>
              <a:off x="-456728" y="2075970"/>
              <a:ext cx="64763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2" name="文本框 152"/>
          <p:cNvSpPr txBox="1">
            <a:spLocks noChangeArrowheads="1"/>
          </p:cNvSpPr>
          <p:nvPr/>
        </p:nvSpPr>
        <p:spPr bwMode="auto">
          <a:xfrm>
            <a:off x="106363" y="2733675"/>
            <a:ext cx="360363" cy="29908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35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rPr>
              <a:t>3</a:t>
            </a:r>
            <a:endParaRPr kumimoji="0" lang="zh-CN" altLang="en-US" sz="135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63" name="文本框 153"/>
          <p:cNvSpPr txBox="1">
            <a:spLocks noChangeArrowheads="1"/>
          </p:cNvSpPr>
          <p:nvPr/>
        </p:nvSpPr>
        <p:spPr bwMode="auto">
          <a:xfrm>
            <a:off x="619125" y="2555875"/>
            <a:ext cx="1187450" cy="551180"/>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05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rPr>
              <a:t>非同一控制下企业合并的会计处理</a:t>
            </a:r>
            <a:endParaRPr kumimoji="0" lang="zh-CN" altLang="en-US" sz="105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endParaRPr>
          </a:p>
        </p:txBody>
      </p:sp>
      <p:cxnSp>
        <p:nvCxnSpPr>
          <p:cNvPr id="64" name="直接连接符 154"/>
          <p:cNvCxnSpPr/>
          <p:nvPr/>
        </p:nvCxnSpPr>
        <p:spPr>
          <a:xfrm>
            <a:off x="227013" y="257175"/>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5" name="直接连接符 155"/>
          <p:cNvCxnSpPr/>
          <p:nvPr/>
        </p:nvCxnSpPr>
        <p:spPr>
          <a:xfrm>
            <a:off x="227013" y="185738"/>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6" name="直接连接符 156"/>
          <p:cNvCxnSpPr/>
          <p:nvPr/>
        </p:nvCxnSpPr>
        <p:spPr>
          <a:xfrm>
            <a:off x="227013" y="328613"/>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67" name="文本框 105">
            <a:hlinkClick r:id="rId3" action="ppaction://hlinkfile"/>
          </p:cNvPr>
          <p:cNvSpPr txBox="1">
            <a:spLocks noChangeArrowheads="1"/>
          </p:cNvSpPr>
          <p:nvPr/>
        </p:nvSpPr>
        <p:spPr bwMode="auto">
          <a:xfrm>
            <a:off x="623888" y="4083050"/>
            <a:ext cx="10080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会计准则</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68" name="文本框 106">
            <a:hlinkClick r:id="rId4" action="ppaction://hlinkfile"/>
          </p:cNvPr>
          <p:cNvSpPr txBox="1">
            <a:spLocks noChangeArrowheads="1"/>
          </p:cNvSpPr>
          <p:nvPr/>
        </p:nvSpPr>
        <p:spPr bwMode="auto">
          <a:xfrm>
            <a:off x="550863" y="3578225"/>
            <a:ext cx="12239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bg1"/>
                </a:solidFill>
                <a:effectLst/>
                <a:uLnTx/>
                <a:uFillTx/>
                <a:latin typeface="微软雅黑" panose="020B0503020204020204" charset="-122"/>
                <a:ea typeface="宋体" panose="02010600030101010101" pitchFamily="2" charset="-122"/>
                <a:cs typeface="+mn-cs"/>
                <a:sym typeface="+mn-lt"/>
              </a:rPr>
              <a:t>CPA</a:t>
            </a: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考试题</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69" name="文本框 107">
            <a:hlinkClick r:id="rId5" action="ppaction://hlinkfile"/>
          </p:cNvPr>
          <p:cNvSpPr txBox="1">
            <a:spLocks noChangeArrowheads="1"/>
          </p:cNvSpPr>
          <p:nvPr/>
        </p:nvSpPr>
        <p:spPr bwMode="auto">
          <a:xfrm>
            <a:off x="623888" y="4614863"/>
            <a:ext cx="10080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教学案列</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0" name="文本框 108">
            <a:hlinkClick r:id="rId6" action="ppaction://hlinkfile"/>
          </p:cNvPr>
          <p:cNvSpPr txBox="1">
            <a:spLocks noChangeArrowheads="1"/>
          </p:cNvSpPr>
          <p:nvPr/>
        </p:nvSpPr>
        <p:spPr bwMode="auto">
          <a:xfrm>
            <a:off x="623888" y="5119688"/>
            <a:ext cx="10080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教学大纲</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1" name="文本框 109">
            <a:hlinkClick r:id="rId7" action="ppaction://hlinkfile"/>
          </p:cNvPr>
          <p:cNvSpPr txBox="1">
            <a:spLocks noChangeArrowheads="1"/>
          </p:cNvSpPr>
          <p:nvPr/>
        </p:nvSpPr>
        <p:spPr bwMode="auto">
          <a:xfrm>
            <a:off x="582613" y="5637213"/>
            <a:ext cx="1081088"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 </a:t>
            </a: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教学视频</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2" name="文本框 110">
            <a:hlinkClick r:id="rId8" action="ppaction://hlinkfile"/>
          </p:cNvPr>
          <p:cNvSpPr txBox="1">
            <a:spLocks noChangeArrowheads="1"/>
          </p:cNvSpPr>
          <p:nvPr/>
        </p:nvSpPr>
        <p:spPr bwMode="auto">
          <a:xfrm>
            <a:off x="623888" y="6165850"/>
            <a:ext cx="1079500"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作业系统</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9249" name="Freeform 9"/>
          <p:cNvSpPr>
            <a:spLocks noEditPoints="1"/>
          </p:cNvSpPr>
          <p:nvPr/>
        </p:nvSpPr>
        <p:spPr>
          <a:xfrm>
            <a:off x="263525" y="4106863"/>
            <a:ext cx="290513" cy="287337"/>
          </a:xfrm>
          <a:custGeom>
            <a:avLst/>
            <a:gdLst/>
            <a:ahLst/>
            <a:cxnLst>
              <a:cxn ang="0">
                <a:pos x="2147483646" y="0"/>
              </a:cxn>
              <a:cxn ang="0">
                <a:pos x="0" y="2147483646"/>
              </a:cxn>
              <a:cxn ang="0">
                <a:pos x="2147483646" y="2147483646"/>
              </a:cxn>
              <a:cxn ang="0">
                <a:pos x="2147483646" y="2147483646"/>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pathLst>
              <a:path w="197" h="196">
                <a:moveTo>
                  <a:pt x="99" y="0"/>
                </a:moveTo>
                <a:cubicBezTo>
                  <a:pt x="44" y="0"/>
                  <a:pt x="0" y="44"/>
                  <a:pt x="0" y="98"/>
                </a:cubicBezTo>
                <a:cubicBezTo>
                  <a:pt x="0" y="152"/>
                  <a:pt x="44" y="196"/>
                  <a:pt x="99" y="196"/>
                </a:cubicBezTo>
                <a:cubicBezTo>
                  <a:pt x="153" y="196"/>
                  <a:pt x="197" y="152"/>
                  <a:pt x="197" y="98"/>
                </a:cubicBezTo>
                <a:cubicBezTo>
                  <a:pt x="197" y="44"/>
                  <a:pt x="153" y="0"/>
                  <a:pt x="99" y="0"/>
                </a:cubicBezTo>
                <a:close/>
                <a:moveTo>
                  <a:pt x="99" y="174"/>
                </a:moveTo>
                <a:cubicBezTo>
                  <a:pt x="57" y="174"/>
                  <a:pt x="23" y="140"/>
                  <a:pt x="23" y="98"/>
                </a:cubicBezTo>
                <a:cubicBezTo>
                  <a:pt x="23" y="56"/>
                  <a:pt x="57" y="22"/>
                  <a:pt x="99" y="22"/>
                </a:cubicBezTo>
                <a:cubicBezTo>
                  <a:pt x="140" y="22"/>
                  <a:pt x="174" y="56"/>
                  <a:pt x="174" y="98"/>
                </a:cubicBezTo>
                <a:cubicBezTo>
                  <a:pt x="174" y="140"/>
                  <a:pt x="140" y="174"/>
                  <a:pt x="99" y="174"/>
                </a:cubicBezTo>
                <a:close/>
                <a:moveTo>
                  <a:pt x="56" y="141"/>
                </a:moveTo>
                <a:cubicBezTo>
                  <a:pt x="115" y="114"/>
                  <a:pt x="115" y="114"/>
                  <a:pt x="115" y="114"/>
                </a:cubicBezTo>
                <a:cubicBezTo>
                  <a:pt x="141" y="55"/>
                  <a:pt x="141" y="55"/>
                  <a:pt x="141" y="55"/>
                </a:cubicBezTo>
                <a:cubicBezTo>
                  <a:pt x="83" y="82"/>
                  <a:pt x="83" y="82"/>
                  <a:pt x="83" y="82"/>
                </a:cubicBezTo>
                <a:lnTo>
                  <a:pt x="56" y="141"/>
                </a:lnTo>
                <a:close/>
                <a:moveTo>
                  <a:pt x="109" y="109"/>
                </a:moveTo>
                <a:cubicBezTo>
                  <a:pt x="66" y="130"/>
                  <a:pt x="66" y="130"/>
                  <a:pt x="66" y="130"/>
                </a:cubicBezTo>
                <a:cubicBezTo>
                  <a:pt x="88" y="87"/>
                  <a:pt x="88" y="87"/>
                  <a:pt x="88" y="87"/>
                </a:cubicBezTo>
                <a:lnTo>
                  <a:pt x="109" y="109"/>
                </a:lnTo>
                <a:close/>
              </a:path>
            </a:pathLst>
          </a:custGeom>
          <a:solidFill>
            <a:srgbClr val="FFFFFF">
              <a:alpha val="100000"/>
            </a:srgbClr>
          </a:solidFill>
          <a:ln w="9525">
            <a:noFill/>
          </a:ln>
        </p:spPr>
        <p:txBody>
          <a:bodyPr/>
          <a:p>
            <a:endParaRPr lang="zh-CN" altLang="en-US" sz="1350"/>
          </a:p>
        </p:txBody>
      </p:sp>
      <p:sp>
        <p:nvSpPr>
          <p:cNvPr id="74" name="KSO_Shape"/>
          <p:cNvSpPr/>
          <p:nvPr/>
        </p:nvSpPr>
        <p:spPr bwMode="auto">
          <a:xfrm>
            <a:off x="263525" y="5116513"/>
            <a:ext cx="287338" cy="290513"/>
          </a:xfrm>
          <a:custGeom>
            <a:avLst/>
            <a:gdLst>
              <a:gd name="T0" fmla="*/ 2147483646 w 5438"/>
              <a:gd name="T1" fmla="*/ 0 h 5494"/>
              <a:gd name="T2" fmla="*/ 0 w 5438"/>
              <a:gd name="T3" fmla="*/ 2147483646 h 5494"/>
              <a:gd name="T4" fmla="*/ 2147483646 w 5438"/>
              <a:gd name="T5" fmla="*/ 2147483646 h 5494"/>
              <a:gd name="T6" fmla="*/ 2147483646 w 5438"/>
              <a:gd name="T7" fmla="*/ 2147483646 h 5494"/>
              <a:gd name="T8" fmla="*/ 2147483646 w 5438"/>
              <a:gd name="T9" fmla="*/ 2147483646 h 5494"/>
              <a:gd name="T10" fmla="*/ 2147483646 w 5438"/>
              <a:gd name="T11" fmla="*/ 2147483646 h 5494"/>
              <a:gd name="T12" fmla="*/ 2147483646 w 5438"/>
              <a:gd name="T13" fmla="*/ 2147483646 h 5494"/>
              <a:gd name="T14" fmla="*/ 2147483646 w 5438"/>
              <a:gd name="T15" fmla="*/ 2147483646 h 5494"/>
              <a:gd name="T16" fmla="*/ 2147483646 w 5438"/>
              <a:gd name="T17" fmla="*/ 2147483646 h 5494"/>
              <a:gd name="T18" fmla="*/ 2147483646 w 5438"/>
              <a:gd name="T19" fmla="*/ 2147483646 h 5494"/>
              <a:gd name="T20" fmla="*/ 2147483646 w 5438"/>
              <a:gd name="T21" fmla="*/ 2147483646 h 5494"/>
              <a:gd name="T22" fmla="*/ 2147483646 w 5438"/>
              <a:gd name="T23" fmla="*/ 2147483646 h 5494"/>
              <a:gd name="T24" fmla="*/ 2147483646 w 5438"/>
              <a:gd name="T25" fmla="*/ 2147483646 h 5494"/>
              <a:gd name="T26" fmla="*/ 2147483646 w 5438"/>
              <a:gd name="T27" fmla="*/ 2147483646 h 5494"/>
              <a:gd name="T28" fmla="*/ 2147483646 w 5438"/>
              <a:gd name="T29" fmla="*/ 2147483646 h 5494"/>
              <a:gd name="T30" fmla="*/ 2147483646 w 5438"/>
              <a:gd name="T31" fmla="*/ 2147483646 h 5494"/>
              <a:gd name="T32" fmla="*/ 2147483646 w 5438"/>
              <a:gd name="T33" fmla="*/ 2147483646 h 5494"/>
              <a:gd name="T34" fmla="*/ 2147483646 w 5438"/>
              <a:gd name="T35" fmla="*/ 2147483646 h 5494"/>
              <a:gd name="T36" fmla="*/ 2147483646 w 5438"/>
              <a:gd name="T37" fmla="*/ 2147483646 h 5494"/>
              <a:gd name="T38" fmla="*/ 2147483646 w 5438"/>
              <a:gd name="T39" fmla="*/ 2147483646 h 5494"/>
              <a:gd name="T40" fmla="*/ 2147483646 w 5438"/>
              <a:gd name="T41" fmla="*/ 2147483646 h 5494"/>
              <a:gd name="T42" fmla="*/ 2147483646 w 5438"/>
              <a:gd name="T43" fmla="*/ 2147483646 h 5494"/>
              <a:gd name="T44" fmla="*/ 2147483646 w 5438"/>
              <a:gd name="T45" fmla="*/ 2147483646 h 5494"/>
              <a:gd name="T46" fmla="*/ 2147483646 w 5438"/>
              <a:gd name="T47" fmla="*/ 2147483646 h 5494"/>
              <a:gd name="T48" fmla="*/ 2147483646 w 5438"/>
              <a:gd name="T49" fmla="*/ 2147483646 h 5494"/>
              <a:gd name="T50" fmla="*/ 2147483646 w 5438"/>
              <a:gd name="T51" fmla="*/ 2147483646 h 5494"/>
              <a:gd name="T52" fmla="*/ 2147483646 w 5438"/>
              <a:gd name="T53" fmla="*/ 2147483646 h 5494"/>
              <a:gd name="T54" fmla="*/ 2147483646 w 5438"/>
              <a:gd name="T55" fmla="*/ 2147483646 h 5494"/>
              <a:gd name="T56" fmla="*/ 2147483646 w 5438"/>
              <a:gd name="T57" fmla="*/ 2147483646 h 5494"/>
              <a:gd name="T58" fmla="*/ 2147483646 w 5438"/>
              <a:gd name="T59" fmla="*/ 2147483646 h 5494"/>
              <a:gd name="T60" fmla="*/ 2147483646 w 5438"/>
              <a:gd name="T61" fmla="*/ 2147483646 h 5494"/>
              <a:gd name="T62" fmla="*/ 2147483646 w 5438"/>
              <a:gd name="T63" fmla="*/ 2147483646 h 5494"/>
              <a:gd name="T64" fmla="*/ 2147483646 w 5438"/>
              <a:gd name="T65" fmla="*/ 2147483646 h 5494"/>
              <a:gd name="T66" fmla="*/ 2147483646 w 5438"/>
              <a:gd name="T67" fmla="*/ 2147483646 h 5494"/>
              <a:gd name="T68" fmla="*/ 2147483646 w 5438"/>
              <a:gd name="T69" fmla="*/ 2147483646 h 5494"/>
              <a:gd name="T70" fmla="*/ 2147483646 w 5438"/>
              <a:gd name="T71" fmla="*/ 2147483646 h 5494"/>
              <a:gd name="T72" fmla="*/ 2147483646 w 5438"/>
              <a:gd name="T73" fmla="*/ 2147483646 h 5494"/>
              <a:gd name="T74" fmla="*/ 2147483646 w 5438"/>
              <a:gd name="T75" fmla="*/ 2147483646 h 5494"/>
              <a:gd name="T76" fmla="*/ 2147483646 w 5438"/>
              <a:gd name="T77" fmla="*/ 2147483646 h 5494"/>
              <a:gd name="T78" fmla="*/ 2147483646 w 5438"/>
              <a:gd name="T79" fmla="*/ 2147483646 h 5494"/>
              <a:gd name="T80" fmla="*/ 2147483646 w 5438"/>
              <a:gd name="T81" fmla="*/ 2147483646 h 5494"/>
              <a:gd name="T82" fmla="*/ 2147483646 w 5438"/>
              <a:gd name="T83" fmla="*/ 2147483646 h 5494"/>
              <a:gd name="T84" fmla="*/ 2147483646 w 5438"/>
              <a:gd name="T85" fmla="*/ 2147483646 h 5494"/>
              <a:gd name="T86" fmla="*/ 2147483646 w 5438"/>
              <a:gd name="T87" fmla="*/ 2147483646 h 5494"/>
              <a:gd name="T88" fmla="*/ 2147483646 w 5438"/>
              <a:gd name="T89" fmla="*/ 2147483646 h 5494"/>
              <a:gd name="T90" fmla="*/ 2147483646 w 5438"/>
              <a:gd name="T91" fmla="*/ 2147483646 h 5494"/>
              <a:gd name="T92" fmla="*/ 2147483646 w 5438"/>
              <a:gd name="T93" fmla="*/ 2147483646 h 5494"/>
              <a:gd name="T94" fmla="*/ 2147483646 w 5438"/>
              <a:gd name="T95" fmla="*/ 2147483646 h 5494"/>
              <a:gd name="T96" fmla="*/ 2147483646 w 5438"/>
              <a:gd name="T97" fmla="*/ 2147483646 h 5494"/>
              <a:gd name="T98" fmla="*/ 2147483646 w 5438"/>
              <a:gd name="T99" fmla="*/ 2147483646 h 5494"/>
              <a:gd name="T100" fmla="*/ 2147483646 w 5438"/>
              <a:gd name="T101" fmla="*/ 2147483646 h 5494"/>
              <a:gd name="T102" fmla="*/ 2147483646 w 5438"/>
              <a:gd name="T103" fmla="*/ 2147483646 h 5494"/>
              <a:gd name="T104" fmla="*/ 2147483646 w 5438"/>
              <a:gd name="T105" fmla="*/ 2147483646 h 5494"/>
              <a:gd name="T106" fmla="*/ 2147483646 w 5438"/>
              <a:gd name="T107" fmla="*/ 2147483646 h 5494"/>
              <a:gd name="T108" fmla="*/ 2147483646 w 5438"/>
              <a:gd name="T109" fmla="*/ 2147483646 h 5494"/>
              <a:gd name="T110" fmla="*/ 2147483646 w 5438"/>
              <a:gd name="T111" fmla="*/ 2147483646 h 5494"/>
              <a:gd name="T112" fmla="*/ 2147483646 w 5438"/>
              <a:gd name="T113" fmla="*/ 2147483646 h 5494"/>
              <a:gd name="T114" fmla="*/ 2147483646 w 5438"/>
              <a:gd name="T115" fmla="*/ 2147483646 h 5494"/>
              <a:gd name="T116" fmla="*/ 2147483646 w 5438"/>
              <a:gd name="T117" fmla="*/ 2147483646 h 5494"/>
              <a:gd name="T118" fmla="*/ 2147483646 w 5438"/>
              <a:gd name="T119" fmla="*/ 2147483646 h 54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438" h="5494">
                <a:moveTo>
                  <a:pt x="2825" y="454"/>
                </a:moveTo>
                <a:lnTo>
                  <a:pt x="2825" y="0"/>
                </a:lnTo>
                <a:lnTo>
                  <a:pt x="2514" y="0"/>
                </a:lnTo>
                <a:lnTo>
                  <a:pt x="2514" y="454"/>
                </a:lnTo>
                <a:lnTo>
                  <a:pt x="0" y="454"/>
                </a:lnTo>
                <a:lnTo>
                  <a:pt x="0" y="1259"/>
                </a:lnTo>
                <a:lnTo>
                  <a:pt x="276" y="1259"/>
                </a:lnTo>
                <a:lnTo>
                  <a:pt x="276" y="4295"/>
                </a:lnTo>
                <a:lnTo>
                  <a:pt x="2197" y="4295"/>
                </a:lnTo>
                <a:lnTo>
                  <a:pt x="1028" y="5252"/>
                </a:lnTo>
                <a:lnTo>
                  <a:pt x="1225" y="5494"/>
                </a:lnTo>
                <a:lnTo>
                  <a:pt x="2689" y="4295"/>
                </a:lnTo>
                <a:lnTo>
                  <a:pt x="2699" y="4295"/>
                </a:lnTo>
                <a:lnTo>
                  <a:pt x="4163" y="5494"/>
                </a:lnTo>
                <a:lnTo>
                  <a:pt x="4360" y="5252"/>
                </a:lnTo>
                <a:lnTo>
                  <a:pt x="3192" y="4295"/>
                </a:lnTo>
                <a:lnTo>
                  <a:pt x="5105" y="4295"/>
                </a:lnTo>
                <a:lnTo>
                  <a:pt x="5105" y="1259"/>
                </a:lnTo>
                <a:lnTo>
                  <a:pt x="5438" y="1259"/>
                </a:lnTo>
                <a:lnTo>
                  <a:pt x="5438" y="454"/>
                </a:lnTo>
                <a:lnTo>
                  <a:pt x="2825" y="454"/>
                </a:lnTo>
                <a:close/>
                <a:moveTo>
                  <a:pt x="4793" y="3983"/>
                </a:moveTo>
                <a:lnTo>
                  <a:pt x="587" y="3983"/>
                </a:lnTo>
                <a:lnTo>
                  <a:pt x="587" y="1259"/>
                </a:lnTo>
                <a:lnTo>
                  <a:pt x="4793" y="1259"/>
                </a:lnTo>
                <a:lnTo>
                  <a:pt x="4793" y="3983"/>
                </a:lnTo>
                <a:close/>
                <a:moveTo>
                  <a:pt x="1611" y="3281"/>
                </a:moveTo>
                <a:lnTo>
                  <a:pt x="1611" y="2471"/>
                </a:lnTo>
                <a:lnTo>
                  <a:pt x="2422" y="2471"/>
                </a:lnTo>
                <a:lnTo>
                  <a:pt x="2420" y="2429"/>
                </a:lnTo>
                <a:lnTo>
                  <a:pt x="2417" y="2388"/>
                </a:lnTo>
                <a:lnTo>
                  <a:pt x="2412" y="2347"/>
                </a:lnTo>
                <a:lnTo>
                  <a:pt x="2405" y="2308"/>
                </a:lnTo>
                <a:lnTo>
                  <a:pt x="2396" y="2268"/>
                </a:lnTo>
                <a:lnTo>
                  <a:pt x="2385" y="2230"/>
                </a:lnTo>
                <a:lnTo>
                  <a:pt x="2373" y="2192"/>
                </a:lnTo>
                <a:lnTo>
                  <a:pt x="2358" y="2156"/>
                </a:lnTo>
                <a:lnTo>
                  <a:pt x="2341" y="2120"/>
                </a:lnTo>
                <a:lnTo>
                  <a:pt x="2324" y="2085"/>
                </a:lnTo>
                <a:lnTo>
                  <a:pt x="2304" y="2051"/>
                </a:lnTo>
                <a:lnTo>
                  <a:pt x="2284" y="2018"/>
                </a:lnTo>
                <a:lnTo>
                  <a:pt x="2260" y="1986"/>
                </a:lnTo>
                <a:lnTo>
                  <a:pt x="2237" y="1956"/>
                </a:lnTo>
                <a:lnTo>
                  <a:pt x="2210" y="1926"/>
                </a:lnTo>
                <a:lnTo>
                  <a:pt x="2184" y="1898"/>
                </a:lnTo>
                <a:lnTo>
                  <a:pt x="2156" y="1871"/>
                </a:lnTo>
                <a:lnTo>
                  <a:pt x="2126" y="1846"/>
                </a:lnTo>
                <a:lnTo>
                  <a:pt x="2096" y="1822"/>
                </a:lnTo>
                <a:lnTo>
                  <a:pt x="2064" y="1799"/>
                </a:lnTo>
                <a:lnTo>
                  <a:pt x="2031" y="1778"/>
                </a:lnTo>
                <a:lnTo>
                  <a:pt x="1997" y="1759"/>
                </a:lnTo>
                <a:lnTo>
                  <a:pt x="1962" y="1741"/>
                </a:lnTo>
                <a:lnTo>
                  <a:pt x="1926" y="1724"/>
                </a:lnTo>
                <a:lnTo>
                  <a:pt x="1890" y="1710"/>
                </a:lnTo>
                <a:lnTo>
                  <a:pt x="1852" y="1697"/>
                </a:lnTo>
                <a:lnTo>
                  <a:pt x="1814" y="1686"/>
                </a:lnTo>
                <a:lnTo>
                  <a:pt x="1774" y="1677"/>
                </a:lnTo>
                <a:lnTo>
                  <a:pt x="1735" y="1670"/>
                </a:lnTo>
                <a:lnTo>
                  <a:pt x="1694" y="1665"/>
                </a:lnTo>
                <a:lnTo>
                  <a:pt x="1653" y="1662"/>
                </a:lnTo>
                <a:lnTo>
                  <a:pt x="1611" y="1660"/>
                </a:lnTo>
                <a:lnTo>
                  <a:pt x="1569" y="1662"/>
                </a:lnTo>
                <a:lnTo>
                  <a:pt x="1528" y="1665"/>
                </a:lnTo>
                <a:lnTo>
                  <a:pt x="1487" y="1670"/>
                </a:lnTo>
                <a:lnTo>
                  <a:pt x="1448" y="1677"/>
                </a:lnTo>
                <a:lnTo>
                  <a:pt x="1408" y="1686"/>
                </a:lnTo>
                <a:lnTo>
                  <a:pt x="1369" y="1697"/>
                </a:lnTo>
                <a:lnTo>
                  <a:pt x="1332" y="1710"/>
                </a:lnTo>
                <a:lnTo>
                  <a:pt x="1295" y="1724"/>
                </a:lnTo>
                <a:lnTo>
                  <a:pt x="1260" y="1741"/>
                </a:lnTo>
                <a:lnTo>
                  <a:pt x="1224" y="1759"/>
                </a:lnTo>
                <a:lnTo>
                  <a:pt x="1191" y="1778"/>
                </a:lnTo>
                <a:lnTo>
                  <a:pt x="1157" y="1799"/>
                </a:lnTo>
                <a:lnTo>
                  <a:pt x="1126" y="1822"/>
                </a:lnTo>
                <a:lnTo>
                  <a:pt x="1096" y="1846"/>
                </a:lnTo>
                <a:lnTo>
                  <a:pt x="1066" y="1871"/>
                </a:lnTo>
                <a:lnTo>
                  <a:pt x="1038" y="1898"/>
                </a:lnTo>
                <a:lnTo>
                  <a:pt x="1011" y="1926"/>
                </a:lnTo>
                <a:lnTo>
                  <a:pt x="986" y="1956"/>
                </a:lnTo>
                <a:lnTo>
                  <a:pt x="962" y="1986"/>
                </a:lnTo>
                <a:lnTo>
                  <a:pt x="939" y="2018"/>
                </a:lnTo>
                <a:lnTo>
                  <a:pt x="918" y="2051"/>
                </a:lnTo>
                <a:lnTo>
                  <a:pt x="899" y="2085"/>
                </a:lnTo>
                <a:lnTo>
                  <a:pt x="881" y="2120"/>
                </a:lnTo>
                <a:lnTo>
                  <a:pt x="864" y="2156"/>
                </a:lnTo>
                <a:lnTo>
                  <a:pt x="850" y="2192"/>
                </a:lnTo>
                <a:lnTo>
                  <a:pt x="837" y="2230"/>
                </a:lnTo>
                <a:lnTo>
                  <a:pt x="826" y="2268"/>
                </a:lnTo>
                <a:lnTo>
                  <a:pt x="817" y="2308"/>
                </a:lnTo>
                <a:lnTo>
                  <a:pt x="809" y="2347"/>
                </a:lnTo>
                <a:lnTo>
                  <a:pt x="804" y="2388"/>
                </a:lnTo>
                <a:lnTo>
                  <a:pt x="801" y="2429"/>
                </a:lnTo>
                <a:lnTo>
                  <a:pt x="800" y="2471"/>
                </a:lnTo>
                <a:lnTo>
                  <a:pt x="801" y="2513"/>
                </a:lnTo>
                <a:lnTo>
                  <a:pt x="804" y="2554"/>
                </a:lnTo>
                <a:lnTo>
                  <a:pt x="809" y="2595"/>
                </a:lnTo>
                <a:lnTo>
                  <a:pt x="817" y="2634"/>
                </a:lnTo>
                <a:lnTo>
                  <a:pt x="826" y="2674"/>
                </a:lnTo>
                <a:lnTo>
                  <a:pt x="837" y="2712"/>
                </a:lnTo>
                <a:lnTo>
                  <a:pt x="850" y="2750"/>
                </a:lnTo>
                <a:lnTo>
                  <a:pt x="864" y="2786"/>
                </a:lnTo>
                <a:lnTo>
                  <a:pt x="881" y="2822"/>
                </a:lnTo>
                <a:lnTo>
                  <a:pt x="899" y="2857"/>
                </a:lnTo>
                <a:lnTo>
                  <a:pt x="918" y="2891"/>
                </a:lnTo>
                <a:lnTo>
                  <a:pt x="939" y="2924"/>
                </a:lnTo>
                <a:lnTo>
                  <a:pt x="962" y="2956"/>
                </a:lnTo>
                <a:lnTo>
                  <a:pt x="986" y="2986"/>
                </a:lnTo>
                <a:lnTo>
                  <a:pt x="1011" y="3016"/>
                </a:lnTo>
                <a:lnTo>
                  <a:pt x="1038" y="3044"/>
                </a:lnTo>
                <a:lnTo>
                  <a:pt x="1066" y="3070"/>
                </a:lnTo>
                <a:lnTo>
                  <a:pt x="1096" y="3097"/>
                </a:lnTo>
                <a:lnTo>
                  <a:pt x="1126" y="3120"/>
                </a:lnTo>
                <a:lnTo>
                  <a:pt x="1157" y="3144"/>
                </a:lnTo>
                <a:lnTo>
                  <a:pt x="1191" y="3164"/>
                </a:lnTo>
                <a:lnTo>
                  <a:pt x="1224" y="3184"/>
                </a:lnTo>
                <a:lnTo>
                  <a:pt x="1260" y="3201"/>
                </a:lnTo>
                <a:lnTo>
                  <a:pt x="1295" y="3218"/>
                </a:lnTo>
                <a:lnTo>
                  <a:pt x="1332" y="3233"/>
                </a:lnTo>
                <a:lnTo>
                  <a:pt x="1369" y="3245"/>
                </a:lnTo>
                <a:lnTo>
                  <a:pt x="1408" y="3256"/>
                </a:lnTo>
                <a:lnTo>
                  <a:pt x="1448" y="3265"/>
                </a:lnTo>
                <a:lnTo>
                  <a:pt x="1487" y="3272"/>
                </a:lnTo>
                <a:lnTo>
                  <a:pt x="1528" y="3277"/>
                </a:lnTo>
                <a:lnTo>
                  <a:pt x="1569" y="3280"/>
                </a:lnTo>
                <a:lnTo>
                  <a:pt x="1611" y="3281"/>
                </a:lnTo>
                <a:close/>
                <a:moveTo>
                  <a:pt x="1838" y="3503"/>
                </a:moveTo>
                <a:lnTo>
                  <a:pt x="1838" y="3503"/>
                </a:lnTo>
                <a:lnTo>
                  <a:pt x="1881" y="3502"/>
                </a:lnTo>
                <a:lnTo>
                  <a:pt x="1921" y="3499"/>
                </a:lnTo>
                <a:lnTo>
                  <a:pt x="1962" y="3493"/>
                </a:lnTo>
                <a:lnTo>
                  <a:pt x="2002" y="3486"/>
                </a:lnTo>
                <a:lnTo>
                  <a:pt x="2041" y="3477"/>
                </a:lnTo>
                <a:lnTo>
                  <a:pt x="2080" y="3466"/>
                </a:lnTo>
                <a:lnTo>
                  <a:pt x="2117" y="3453"/>
                </a:lnTo>
                <a:lnTo>
                  <a:pt x="2154" y="3439"/>
                </a:lnTo>
                <a:lnTo>
                  <a:pt x="2190" y="3422"/>
                </a:lnTo>
                <a:lnTo>
                  <a:pt x="2225" y="3404"/>
                </a:lnTo>
                <a:lnTo>
                  <a:pt x="2259" y="3385"/>
                </a:lnTo>
                <a:lnTo>
                  <a:pt x="2292" y="3364"/>
                </a:lnTo>
                <a:lnTo>
                  <a:pt x="2323" y="3341"/>
                </a:lnTo>
                <a:lnTo>
                  <a:pt x="2355" y="3317"/>
                </a:lnTo>
                <a:lnTo>
                  <a:pt x="2384" y="3292"/>
                </a:lnTo>
                <a:lnTo>
                  <a:pt x="2411" y="3265"/>
                </a:lnTo>
                <a:lnTo>
                  <a:pt x="2439" y="3237"/>
                </a:lnTo>
                <a:lnTo>
                  <a:pt x="2464" y="3207"/>
                </a:lnTo>
                <a:lnTo>
                  <a:pt x="2488" y="3177"/>
                </a:lnTo>
                <a:lnTo>
                  <a:pt x="2511" y="3146"/>
                </a:lnTo>
                <a:lnTo>
                  <a:pt x="2532" y="3112"/>
                </a:lnTo>
                <a:lnTo>
                  <a:pt x="2551" y="3079"/>
                </a:lnTo>
                <a:lnTo>
                  <a:pt x="2570" y="3043"/>
                </a:lnTo>
                <a:lnTo>
                  <a:pt x="2586" y="3008"/>
                </a:lnTo>
                <a:lnTo>
                  <a:pt x="2600" y="2971"/>
                </a:lnTo>
                <a:lnTo>
                  <a:pt x="2612" y="2933"/>
                </a:lnTo>
                <a:lnTo>
                  <a:pt x="2623" y="2895"/>
                </a:lnTo>
                <a:lnTo>
                  <a:pt x="2633" y="2855"/>
                </a:lnTo>
                <a:lnTo>
                  <a:pt x="2640" y="2816"/>
                </a:lnTo>
                <a:lnTo>
                  <a:pt x="2645" y="2775"/>
                </a:lnTo>
                <a:lnTo>
                  <a:pt x="2648" y="2734"/>
                </a:lnTo>
                <a:lnTo>
                  <a:pt x="2649" y="2692"/>
                </a:lnTo>
                <a:lnTo>
                  <a:pt x="1838" y="2692"/>
                </a:lnTo>
                <a:lnTo>
                  <a:pt x="1838" y="3503"/>
                </a:lnTo>
                <a:close/>
                <a:moveTo>
                  <a:pt x="4318" y="1839"/>
                </a:moveTo>
                <a:lnTo>
                  <a:pt x="3281" y="1839"/>
                </a:lnTo>
                <a:lnTo>
                  <a:pt x="3281" y="2150"/>
                </a:lnTo>
                <a:lnTo>
                  <a:pt x="4318" y="2150"/>
                </a:lnTo>
                <a:lnTo>
                  <a:pt x="4318" y="1839"/>
                </a:lnTo>
                <a:close/>
                <a:moveTo>
                  <a:pt x="4318" y="2411"/>
                </a:moveTo>
                <a:lnTo>
                  <a:pt x="3281" y="2411"/>
                </a:lnTo>
                <a:lnTo>
                  <a:pt x="3281" y="2723"/>
                </a:lnTo>
                <a:lnTo>
                  <a:pt x="4318" y="2723"/>
                </a:lnTo>
                <a:lnTo>
                  <a:pt x="4318" y="2411"/>
                </a:lnTo>
                <a:close/>
                <a:moveTo>
                  <a:pt x="4318" y="2983"/>
                </a:moveTo>
                <a:lnTo>
                  <a:pt x="3281" y="2983"/>
                </a:lnTo>
                <a:lnTo>
                  <a:pt x="3281" y="3295"/>
                </a:lnTo>
                <a:lnTo>
                  <a:pt x="4318" y="3295"/>
                </a:lnTo>
                <a:lnTo>
                  <a:pt x="4318" y="2983"/>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rgbClr val="FFFFFF"/>
              </a:solidFill>
              <a:effectLst/>
              <a:uLnTx/>
              <a:uFillTx/>
              <a:latin typeface="+mn-lt"/>
              <a:ea typeface="微软雅黑" panose="020B0503020204020204" charset="-122"/>
              <a:cs typeface="+mn-ea"/>
              <a:sym typeface="+mn-lt"/>
            </a:endParaRPr>
          </a:p>
        </p:txBody>
      </p:sp>
      <p:sp>
        <p:nvSpPr>
          <p:cNvPr id="75" name="KSO_Shape"/>
          <p:cNvSpPr/>
          <p:nvPr/>
        </p:nvSpPr>
        <p:spPr>
          <a:xfrm flipH="1">
            <a:off x="263525" y="4665663"/>
            <a:ext cx="287338" cy="203200"/>
          </a:xfrm>
          <a:custGeom>
            <a:avLst/>
            <a:gdLst>
              <a:gd name="connsiteX0" fmla="*/ 7782622 w 7782622"/>
              <a:gd name="connsiteY0" fmla="*/ 1956116 h 5514836"/>
              <a:gd name="connsiteX1" fmla="*/ 1120218 w 7782622"/>
              <a:gd name="connsiteY1" fmla="*/ 1956116 h 5514836"/>
              <a:gd name="connsiteX2" fmla="*/ 4 w 7782622"/>
              <a:gd name="connsiteY2" fmla="*/ 5514836 h 5514836"/>
              <a:gd name="connsiteX3" fmla="*/ 6662408 w 7782622"/>
              <a:gd name="connsiteY3" fmla="*/ 5514836 h 5514836"/>
              <a:gd name="connsiteX4" fmla="*/ 2210075 w 7782622"/>
              <a:gd name="connsiteY4" fmla="*/ 0 h 5514836"/>
              <a:gd name="connsiteX5" fmla="*/ 0 w 7782622"/>
              <a:gd name="connsiteY5" fmla="*/ 0 h 5514836"/>
              <a:gd name="connsiteX6" fmla="*/ 0 w 7782622"/>
              <a:gd name="connsiteY6" fmla="*/ 1356040 h 5514836"/>
              <a:gd name="connsiteX7" fmla="*/ 2 w 7782622"/>
              <a:gd name="connsiteY7" fmla="*/ 1356040 h 5514836"/>
              <a:gd name="connsiteX8" fmla="*/ 2 w 7782622"/>
              <a:gd name="connsiteY8" fmla="*/ 4425111 h 5514836"/>
              <a:gd name="connsiteX9" fmla="*/ 872566 w 7782622"/>
              <a:gd name="connsiteY9" fmla="*/ 1653131 h 5514836"/>
              <a:gd name="connsiteX10" fmla="*/ 6705945 w 7782622"/>
              <a:gd name="connsiteY10" fmla="*/ 1653131 h 5514836"/>
              <a:gd name="connsiteX11" fmla="*/ 6705945 w 7782622"/>
              <a:gd name="connsiteY11" fmla="*/ 984566 h 5514836"/>
              <a:gd name="connsiteX12" fmla="*/ 2611236 w 7782622"/>
              <a:gd name="connsiteY12" fmla="*/ 984566 h 551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82622" h="5514836">
                <a:moveTo>
                  <a:pt x="7782622" y="1956116"/>
                </a:moveTo>
                <a:lnTo>
                  <a:pt x="1120218" y="1956116"/>
                </a:lnTo>
                <a:lnTo>
                  <a:pt x="4" y="5514836"/>
                </a:lnTo>
                <a:lnTo>
                  <a:pt x="6662408" y="5514836"/>
                </a:lnTo>
                <a:close/>
                <a:moveTo>
                  <a:pt x="2210075" y="0"/>
                </a:moveTo>
                <a:lnTo>
                  <a:pt x="0" y="0"/>
                </a:lnTo>
                <a:lnTo>
                  <a:pt x="0" y="1356040"/>
                </a:lnTo>
                <a:lnTo>
                  <a:pt x="2" y="1356040"/>
                </a:lnTo>
                <a:lnTo>
                  <a:pt x="2" y="4425111"/>
                </a:lnTo>
                <a:lnTo>
                  <a:pt x="872566" y="1653131"/>
                </a:lnTo>
                <a:lnTo>
                  <a:pt x="6705945" y="1653131"/>
                </a:lnTo>
                <a:lnTo>
                  <a:pt x="6705945" y="984566"/>
                </a:lnTo>
                <a:lnTo>
                  <a:pt x="2611236" y="98456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rgbClr val="FFFFFF"/>
              </a:solidFill>
              <a:effectLst/>
              <a:uLnTx/>
              <a:uFillTx/>
              <a:latin typeface="+mn-lt"/>
              <a:ea typeface="+mn-ea"/>
              <a:cs typeface="+mn-ea"/>
              <a:sym typeface="+mn-lt"/>
            </a:endParaRPr>
          </a:p>
        </p:txBody>
      </p:sp>
      <p:sp>
        <p:nvSpPr>
          <p:cNvPr id="76" name="KSO_Shape"/>
          <p:cNvSpPr/>
          <p:nvPr/>
        </p:nvSpPr>
        <p:spPr bwMode="auto">
          <a:xfrm flipV="1">
            <a:off x="263525" y="5661025"/>
            <a:ext cx="300038" cy="288925"/>
          </a:xfrm>
          <a:custGeom>
            <a:avLst/>
            <a:gdLst>
              <a:gd name="T0" fmla="*/ 1620166 w 3766"/>
              <a:gd name="T1" fmla="*/ 72220 h 3615"/>
              <a:gd name="T2" fmla="*/ 1800397 w 3766"/>
              <a:gd name="T3" fmla="*/ 252530 h 3615"/>
              <a:gd name="T4" fmla="*/ 1620166 w 3766"/>
              <a:gd name="T5" fmla="*/ 504582 h 3615"/>
              <a:gd name="T6" fmla="*/ 1800397 w 3766"/>
              <a:gd name="T7" fmla="*/ 1405178 h 3615"/>
              <a:gd name="T8" fmla="*/ 1620166 w 3766"/>
              <a:gd name="T9" fmla="*/ 1476919 h 3615"/>
              <a:gd name="T10" fmla="*/ 1800397 w 3766"/>
              <a:gd name="T11" fmla="*/ 1657229 h 3615"/>
              <a:gd name="T12" fmla="*/ 0 w 3766"/>
              <a:gd name="T13" fmla="*/ 1728971 h 3615"/>
              <a:gd name="T14" fmla="*/ 180231 w 3766"/>
              <a:gd name="T15" fmla="*/ 1657229 h 3615"/>
              <a:gd name="T16" fmla="*/ 0 w 3766"/>
              <a:gd name="T17" fmla="*/ 1476919 h 3615"/>
              <a:gd name="T18" fmla="*/ 36333 w 3766"/>
              <a:gd name="T19" fmla="*/ 1405178 h 3615"/>
              <a:gd name="T20" fmla="*/ 216086 w 3766"/>
              <a:gd name="T21" fmla="*/ 468711 h 3615"/>
              <a:gd name="T22" fmla="*/ 0 w 3766"/>
              <a:gd name="T23" fmla="*/ 324272 h 3615"/>
              <a:gd name="T24" fmla="*/ 180231 w 3766"/>
              <a:gd name="T25" fmla="*/ 252530 h 3615"/>
              <a:gd name="T26" fmla="*/ 0 w 3766"/>
              <a:gd name="T27" fmla="*/ 72220 h 3615"/>
              <a:gd name="T28" fmla="*/ 1800397 w 3766"/>
              <a:gd name="T29" fmla="*/ 0 h 3615"/>
              <a:gd name="T30" fmla="*/ 1187994 w 3766"/>
              <a:gd name="T31" fmla="*/ 1657229 h 3615"/>
              <a:gd name="T32" fmla="*/ 1476268 w 3766"/>
              <a:gd name="T33" fmla="*/ 1476919 h 3615"/>
              <a:gd name="T34" fmla="*/ 1187994 w 3766"/>
              <a:gd name="T35" fmla="*/ 1657229 h 3615"/>
              <a:gd name="T36" fmla="*/ 1044096 w 3766"/>
              <a:gd name="T37" fmla="*/ 1657229 h 3615"/>
              <a:gd name="T38" fmla="*/ 756301 w 3766"/>
              <a:gd name="T39" fmla="*/ 1476919 h 3615"/>
              <a:gd name="T40" fmla="*/ 324129 w 3766"/>
              <a:gd name="T41" fmla="*/ 1657229 h 3615"/>
              <a:gd name="T42" fmla="*/ 611925 w 3766"/>
              <a:gd name="T43" fmla="*/ 1476919 h 3615"/>
              <a:gd name="T44" fmla="*/ 324129 w 3766"/>
              <a:gd name="T45" fmla="*/ 1657229 h 3615"/>
              <a:gd name="T46" fmla="*/ 324129 w 3766"/>
              <a:gd name="T47" fmla="*/ 72220 h 3615"/>
              <a:gd name="T48" fmla="*/ 611925 w 3766"/>
              <a:gd name="T49" fmla="*/ 252530 h 3615"/>
              <a:gd name="T50" fmla="*/ 1044096 w 3766"/>
              <a:gd name="T51" fmla="*/ 72220 h 3615"/>
              <a:gd name="T52" fmla="*/ 756301 w 3766"/>
              <a:gd name="T53" fmla="*/ 252530 h 3615"/>
              <a:gd name="T54" fmla="*/ 1044096 w 3766"/>
              <a:gd name="T55" fmla="*/ 72220 h 3615"/>
              <a:gd name="T56" fmla="*/ 1187994 w 3766"/>
              <a:gd name="T57" fmla="*/ 72220 h 3615"/>
              <a:gd name="T58" fmla="*/ 1476268 w 3766"/>
              <a:gd name="T59" fmla="*/ 252530 h 3615"/>
              <a:gd name="T60" fmla="*/ 1512123 w 3766"/>
              <a:gd name="T61" fmla="*/ 504582 h 3615"/>
              <a:gd name="T62" fmla="*/ 503882 w 3766"/>
              <a:gd name="T63" fmla="*/ 324272 h 3615"/>
              <a:gd name="T64" fmla="*/ 324129 w 3766"/>
              <a:gd name="T65" fmla="*/ 1224867 h 3615"/>
              <a:gd name="T66" fmla="*/ 1332370 w 3766"/>
              <a:gd name="T67" fmla="*/ 1405178 h 3615"/>
              <a:gd name="T68" fmla="*/ 1512123 w 3766"/>
              <a:gd name="T69" fmla="*/ 504582 h 3615"/>
              <a:gd name="T70" fmla="*/ 438865 w 3766"/>
              <a:gd name="T71" fmla="*/ 885291 h 3615"/>
              <a:gd name="T72" fmla="*/ 1413163 w 3766"/>
              <a:gd name="T73" fmla="*/ 885291 h 3615"/>
              <a:gd name="T74" fmla="*/ 831357 w 3766"/>
              <a:gd name="T75" fmla="*/ 574889 h 3615"/>
              <a:gd name="T76" fmla="*/ 1176043 w 3766"/>
              <a:gd name="T77" fmla="*/ 858507 h 361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766" h="3615">
                <a:moveTo>
                  <a:pt x="3766" y="151"/>
                </a:moveTo>
                <a:cubicBezTo>
                  <a:pt x="3389" y="151"/>
                  <a:pt x="3389" y="151"/>
                  <a:pt x="3389" y="151"/>
                </a:cubicBezTo>
                <a:cubicBezTo>
                  <a:pt x="3389" y="528"/>
                  <a:pt x="3389" y="528"/>
                  <a:pt x="3389" y="528"/>
                </a:cubicBezTo>
                <a:cubicBezTo>
                  <a:pt x="3766" y="528"/>
                  <a:pt x="3766" y="528"/>
                  <a:pt x="3766" y="528"/>
                </a:cubicBezTo>
                <a:cubicBezTo>
                  <a:pt x="3766" y="678"/>
                  <a:pt x="3766" y="678"/>
                  <a:pt x="3766" y="678"/>
                </a:cubicBezTo>
                <a:cubicBezTo>
                  <a:pt x="3558" y="678"/>
                  <a:pt x="3389" y="847"/>
                  <a:pt x="3389" y="1055"/>
                </a:cubicBezTo>
                <a:cubicBezTo>
                  <a:pt x="3389" y="2561"/>
                  <a:pt x="3389" y="2561"/>
                  <a:pt x="3389" y="2561"/>
                </a:cubicBezTo>
                <a:cubicBezTo>
                  <a:pt x="3389" y="2769"/>
                  <a:pt x="3558" y="2938"/>
                  <a:pt x="3766" y="2938"/>
                </a:cubicBezTo>
                <a:cubicBezTo>
                  <a:pt x="3766" y="3088"/>
                  <a:pt x="3766" y="3088"/>
                  <a:pt x="3766" y="3088"/>
                </a:cubicBezTo>
                <a:cubicBezTo>
                  <a:pt x="3389" y="3088"/>
                  <a:pt x="3389" y="3088"/>
                  <a:pt x="3389" y="3088"/>
                </a:cubicBezTo>
                <a:cubicBezTo>
                  <a:pt x="3389" y="3465"/>
                  <a:pt x="3389" y="3465"/>
                  <a:pt x="3389" y="3465"/>
                </a:cubicBezTo>
                <a:cubicBezTo>
                  <a:pt x="3766" y="3465"/>
                  <a:pt x="3766" y="3465"/>
                  <a:pt x="3766" y="3465"/>
                </a:cubicBezTo>
                <a:cubicBezTo>
                  <a:pt x="3766" y="3615"/>
                  <a:pt x="3766" y="3615"/>
                  <a:pt x="3766" y="3615"/>
                </a:cubicBezTo>
                <a:cubicBezTo>
                  <a:pt x="0" y="3615"/>
                  <a:pt x="0" y="3615"/>
                  <a:pt x="0" y="3615"/>
                </a:cubicBezTo>
                <a:cubicBezTo>
                  <a:pt x="0" y="3465"/>
                  <a:pt x="0" y="3465"/>
                  <a:pt x="0" y="3465"/>
                </a:cubicBezTo>
                <a:cubicBezTo>
                  <a:pt x="377" y="3465"/>
                  <a:pt x="377" y="3465"/>
                  <a:pt x="377" y="3465"/>
                </a:cubicBezTo>
                <a:cubicBezTo>
                  <a:pt x="377" y="3088"/>
                  <a:pt x="377" y="3088"/>
                  <a:pt x="377" y="3088"/>
                </a:cubicBezTo>
                <a:cubicBezTo>
                  <a:pt x="0" y="3088"/>
                  <a:pt x="0" y="3088"/>
                  <a:pt x="0" y="3088"/>
                </a:cubicBezTo>
                <a:cubicBezTo>
                  <a:pt x="0" y="2938"/>
                  <a:pt x="0" y="2938"/>
                  <a:pt x="0" y="2938"/>
                </a:cubicBezTo>
                <a:cubicBezTo>
                  <a:pt x="76" y="2938"/>
                  <a:pt x="76" y="2938"/>
                  <a:pt x="76" y="2938"/>
                </a:cubicBezTo>
                <a:cubicBezTo>
                  <a:pt x="283" y="2938"/>
                  <a:pt x="452" y="2769"/>
                  <a:pt x="452" y="2561"/>
                </a:cubicBezTo>
                <a:cubicBezTo>
                  <a:pt x="452" y="980"/>
                  <a:pt x="452" y="980"/>
                  <a:pt x="452" y="980"/>
                </a:cubicBezTo>
                <a:cubicBezTo>
                  <a:pt x="452" y="772"/>
                  <a:pt x="283" y="678"/>
                  <a:pt x="76" y="678"/>
                </a:cubicBezTo>
                <a:cubicBezTo>
                  <a:pt x="0" y="678"/>
                  <a:pt x="0" y="678"/>
                  <a:pt x="0" y="678"/>
                </a:cubicBezTo>
                <a:cubicBezTo>
                  <a:pt x="0" y="528"/>
                  <a:pt x="0" y="528"/>
                  <a:pt x="0" y="528"/>
                </a:cubicBezTo>
                <a:cubicBezTo>
                  <a:pt x="377" y="528"/>
                  <a:pt x="377" y="528"/>
                  <a:pt x="377" y="528"/>
                </a:cubicBezTo>
                <a:cubicBezTo>
                  <a:pt x="377" y="151"/>
                  <a:pt x="377" y="151"/>
                  <a:pt x="377" y="151"/>
                </a:cubicBezTo>
                <a:cubicBezTo>
                  <a:pt x="0" y="151"/>
                  <a:pt x="0" y="151"/>
                  <a:pt x="0" y="151"/>
                </a:cubicBezTo>
                <a:cubicBezTo>
                  <a:pt x="0" y="0"/>
                  <a:pt x="0" y="0"/>
                  <a:pt x="0" y="0"/>
                </a:cubicBezTo>
                <a:cubicBezTo>
                  <a:pt x="3766" y="0"/>
                  <a:pt x="3766" y="0"/>
                  <a:pt x="3766" y="0"/>
                </a:cubicBezTo>
                <a:lnTo>
                  <a:pt x="3766" y="151"/>
                </a:lnTo>
                <a:close/>
                <a:moveTo>
                  <a:pt x="2485" y="3465"/>
                </a:moveTo>
                <a:cubicBezTo>
                  <a:pt x="3088" y="3465"/>
                  <a:pt x="3088" y="3465"/>
                  <a:pt x="3088" y="3465"/>
                </a:cubicBezTo>
                <a:cubicBezTo>
                  <a:pt x="3088" y="3088"/>
                  <a:pt x="3088" y="3088"/>
                  <a:pt x="3088" y="3088"/>
                </a:cubicBezTo>
                <a:cubicBezTo>
                  <a:pt x="2485" y="3088"/>
                  <a:pt x="2485" y="3088"/>
                  <a:pt x="2485" y="3088"/>
                </a:cubicBezTo>
                <a:lnTo>
                  <a:pt x="2485" y="3465"/>
                </a:lnTo>
                <a:close/>
                <a:moveTo>
                  <a:pt x="1582" y="3465"/>
                </a:moveTo>
                <a:cubicBezTo>
                  <a:pt x="2184" y="3465"/>
                  <a:pt x="2184" y="3465"/>
                  <a:pt x="2184" y="3465"/>
                </a:cubicBezTo>
                <a:cubicBezTo>
                  <a:pt x="2184" y="3088"/>
                  <a:pt x="2184" y="3088"/>
                  <a:pt x="2184" y="3088"/>
                </a:cubicBezTo>
                <a:cubicBezTo>
                  <a:pt x="1582" y="3088"/>
                  <a:pt x="1582" y="3088"/>
                  <a:pt x="1582" y="3088"/>
                </a:cubicBezTo>
                <a:lnTo>
                  <a:pt x="1582" y="3465"/>
                </a:lnTo>
                <a:close/>
                <a:moveTo>
                  <a:pt x="678" y="3465"/>
                </a:moveTo>
                <a:cubicBezTo>
                  <a:pt x="1280" y="3465"/>
                  <a:pt x="1280" y="3465"/>
                  <a:pt x="1280" y="3465"/>
                </a:cubicBezTo>
                <a:cubicBezTo>
                  <a:pt x="1280" y="3088"/>
                  <a:pt x="1280" y="3088"/>
                  <a:pt x="1280" y="3088"/>
                </a:cubicBezTo>
                <a:cubicBezTo>
                  <a:pt x="678" y="3088"/>
                  <a:pt x="678" y="3088"/>
                  <a:pt x="678" y="3088"/>
                </a:cubicBezTo>
                <a:lnTo>
                  <a:pt x="678" y="3465"/>
                </a:lnTo>
                <a:close/>
                <a:moveTo>
                  <a:pt x="1280" y="151"/>
                </a:moveTo>
                <a:cubicBezTo>
                  <a:pt x="678" y="151"/>
                  <a:pt x="678" y="151"/>
                  <a:pt x="678" y="151"/>
                </a:cubicBezTo>
                <a:cubicBezTo>
                  <a:pt x="678" y="528"/>
                  <a:pt x="678" y="528"/>
                  <a:pt x="678" y="528"/>
                </a:cubicBezTo>
                <a:cubicBezTo>
                  <a:pt x="1280" y="528"/>
                  <a:pt x="1280" y="528"/>
                  <a:pt x="1280" y="528"/>
                </a:cubicBezTo>
                <a:lnTo>
                  <a:pt x="1280" y="151"/>
                </a:lnTo>
                <a:close/>
                <a:moveTo>
                  <a:pt x="2184" y="151"/>
                </a:moveTo>
                <a:cubicBezTo>
                  <a:pt x="1582" y="151"/>
                  <a:pt x="1582" y="151"/>
                  <a:pt x="1582" y="151"/>
                </a:cubicBezTo>
                <a:cubicBezTo>
                  <a:pt x="1582" y="528"/>
                  <a:pt x="1582" y="528"/>
                  <a:pt x="1582" y="528"/>
                </a:cubicBezTo>
                <a:cubicBezTo>
                  <a:pt x="2184" y="528"/>
                  <a:pt x="2184" y="528"/>
                  <a:pt x="2184" y="528"/>
                </a:cubicBezTo>
                <a:lnTo>
                  <a:pt x="2184" y="151"/>
                </a:lnTo>
                <a:close/>
                <a:moveTo>
                  <a:pt x="3088" y="151"/>
                </a:moveTo>
                <a:cubicBezTo>
                  <a:pt x="2485" y="151"/>
                  <a:pt x="2485" y="151"/>
                  <a:pt x="2485" y="151"/>
                </a:cubicBezTo>
                <a:cubicBezTo>
                  <a:pt x="2485" y="528"/>
                  <a:pt x="2485" y="528"/>
                  <a:pt x="2485" y="528"/>
                </a:cubicBezTo>
                <a:cubicBezTo>
                  <a:pt x="3088" y="528"/>
                  <a:pt x="3088" y="528"/>
                  <a:pt x="3088" y="528"/>
                </a:cubicBezTo>
                <a:lnTo>
                  <a:pt x="3088" y="151"/>
                </a:lnTo>
                <a:close/>
                <a:moveTo>
                  <a:pt x="3163" y="1055"/>
                </a:moveTo>
                <a:cubicBezTo>
                  <a:pt x="3163" y="847"/>
                  <a:pt x="2995" y="678"/>
                  <a:pt x="2787" y="678"/>
                </a:cubicBezTo>
                <a:cubicBezTo>
                  <a:pt x="1054" y="678"/>
                  <a:pt x="1054" y="678"/>
                  <a:pt x="1054" y="678"/>
                </a:cubicBezTo>
                <a:cubicBezTo>
                  <a:pt x="847" y="678"/>
                  <a:pt x="678" y="772"/>
                  <a:pt x="678" y="980"/>
                </a:cubicBezTo>
                <a:cubicBezTo>
                  <a:pt x="678" y="2561"/>
                  <a:pt x="678" y="2561"/>
                  <a:pt x="678" y="2561"/>
                </a:cubicBezTo>
                <a:cubicBezTo>
                  <a:pt x="678" y="2769"/>
                  <a:pt x="847" y="2938"/>
                  <a:pt x="1054" y="2938"/>
                </a:cubicBezTo>
                <a:cubicBezTo>
                  <a:pt x="2787" y="2938"/>
                  <a:pt x="2787" y="2938"/>
                  <a:pt x="2787" y="2938"/>
                </a:cubicBezTo>
                <a:cubicBezTo>
                  <a:pt x="2995" y="2938"/>
                  <a:pt x="3163" y="2769"/>
                  <a:pt x="3163" y="2561"/>
                </a:cubicBezTo>
                <a:lnTo>
                  <a:pt x="3163" y="1055"/>
                </a:lnTo>
                <a:close/>
                <a:moveTo>
                  <a:pt x="1937" y="2845"/>
                </a:moveTo>
                <a:cubicBezTo>
                  <a:pt x="1374" y="2845"/>
                  <a:pt x="918" y="2414"/>
                  <a:pt x="918" y="1851"/>
                </a:cubicBezTo>
                <a:cubicBezTo>
                  <a:pt x="918" y="1288"/>
                  <a:pt x="1374" y="832"/>
                  <a:pt x="1937" y="832"/>
                </a:cubicBezTo>
                <a:cubicBezTo>
                  <a:pt x="2499" y="832"/>
                  <a:pt x="2956" y="1288"/>
                  <a:pt x="2956" y="1851"/>
                </a:cubicBezTo>
                <a:cubicBezTo>
                  <a:pt x="2956" y="2414"/>
                  <a:pt x="2499" y="2845"/>
                  <a:pt x="1937" y="2845"/>
                </a:cubicBezTo>
                <a:close/>
                <a:moveTo>
                  <a:pt x="1739" y="1202"/>
                </a:moveTo>
                <a:cubicBezTo>
                  <a:pt x="1739" y="2402"/>
                  <a:pt x="1739" y="2402"/>
                  <a:pt x="1739" y="2402"/>
                </a:cubicBezTo>
                <a:cubicBezTo>
                  <a:pt x="2460" y="1795"/>
                  <a:pt x="2460" y="1795"/>
                  <a:pt x="2460" y="1795"/>
                </a:cubicBezTo>
                <a:lnTo>
                  <a:pt x="1739" y="1202"/>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微软雅黑" panose="020B0503020204020204" charset="-122"/>
              <a:cs typeface="+mn-ea"/>
              <a:sym typeface="+mn-lt"/>
            </a:endParaRPr>
          </a:p>
        </p:txBody>
      </p:sp>
      <p:sp>
        <p:nvSpPr>
          <p:cNvPr id="77" name="KSO_Shape"/>
          <p:cNvSpPr/>
          <p:nvPr/>
        </p:nvSpPr>
        <p:spPr bwMode="auto">
          <a:xfrm>
            <a:off x="263525" y="6202363"/>
            <a:ext cx="360363" cy="250825"/>
          </a:xfrm>
          <a:custGeom>
            <a:avLst/>
            <a:gdLst>
              <a:gd name="T0" fmla="*/ 1352369 w 8041"/>
              <a:gd name="T1" fmla="*/ 1071372 h 5610"/>
              <a:gd name="T2" fmla="*/ 913745 w 8041"/>
              <a:gd name="T3" fmla="*/ 1256091 h 5610"/>
              <a:gd name="T4" fmla="*/ 438624 w 8041"/>
              <a:gd name="T5" fmla="*/ 1083462 h 5610"/>
              <a:gd name="T6" fmla="*/ 0 w 8041"/>
              <a:gd name="T7" fmla="*/ 1250270 h 5610"/>
              <a:gd name="T8" fmla="*/ 132774 w 8041"/>
              <a:gd name="T9" fmla="*/ 124266 h 5610"/>
              <a:gd name="T10" fmla="*/ 496391 w 8041"/>
              <a:gd name="T11" fmla="*/ 0 h 5610"/>
              <a:gd name="T12" fmla="*/ 865606 w 8041"/>
              <a:gd name="T13" fmla="*/ 118444 h 5610"/>
              <a:gd name="T14" fmla="*/ 1225416 w 8041"/>
              <a:gd name="T15" fmla="*/ 12091 h 5610"/>
              <a:gd name="T16" fmla="*/ 1558135 w 8041"/>
              <a:gd name="T17" fmla="*/ 66723 h 5610"/>
              <a:gd name="T18" fmla="*/ 1800397 w 8041"/>
              <a:gd name="T19" fmla="*/ 1256091 h 5610"/>
              <a:gd name="T20" fmla="*/ 1352369 w 8041"/>
              <a:gd name="T21" fmla="*/ 1071372 h 5610"/>
              <a:gd name="T22" fmla="*/ 524379 w 8041"/>
              <a:gd name="T23" fmla="*/ 70305 h 5610"/>
              <a:gd name="T24" fmla="*/ 463030 w 8041"/>
              <a:gd name="T25" fmla="*/ 986737 h 5610"/>
              <a:gd name="T26" fmla="*/ 901654 w 8041"/>
              <a:gd name="T27" fmla="*/ 1181532 h 5610"/>
              <a:gd name="T28" fmla="*/ 878368 w 8041"/>
              <a:gd name="T29" fmla="*/ 191436 h 5610"/>
              <a:gd name="T30" fmla="*/ 877249 w 8041"/>
              <a:gd name="T31" fmla="*/ 192108 h 5610"/>
              <a:gd name="T32" fmla="*/ 524379 w 8041"/>
              <a:gd name="T33" fmla="*/ 70305 h 5610"/>
              <a:gd name="T34" fmla="*/ 1507309 w 8041"/>
              <a:gd name="T35" fmla="*/ 128520 h 5610"/>
              <a:gd name="T36" fmla="*/ 1241761 w 8041"/>
              <a:gd name="T37" fmla="*/ 90456 h 5610"/>
              <a:gd name="T38" fmla="*/ 1338039 w 8041"/>
              <a:gd name="T39" fmla="*/ 970392 h 5610"/>
              <a:gd name="T40" fmla="*/ 1694491 w 8041"/>
              <a:gd name="T41" fmla="*/ 1125332 h 5610"/>
              <a:gd name="T42" fmla="*/ 1507309 w 8041"/>
              <a:gd name="T43" fmla="*/ 128520 h 561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8041" h="5610">
                <a:moveTo>
                  <a:pt x="6040" y="4785"/>
                </a:moveTo>
                <a:lnTo>
                  <a:pt x="4081" y="5610"/>
                </a:lnTo>
                <a:lnTo>
                  <a:pt x="1959" y="4839"/>
                </a:lnTo>
                <a:lnTo>
                  <a:pt x="0" y="5584"/>
                </a:lnTo>
                <a:lnTo>
                  <a:pt x="593" y="555"/>
                </a:lnTo>
                <a:lnTo>
                  <a:pt x="2217" y="0"/>
                </a:lnTo>
                <a:lnTo>
                  <a:pt x="3866" y="529"/>
                </a:lnTo>
                <a:lnTo>
                  <a:pt x="5473" y="54"/>
                </a:lnTo>
                <a:lnTo>
                  <a:pt x="6959" y="298"/>
                </a:lnTo>
                <a:lnTo>
                  <a:pt x="8041" y="5610"/>
                </a:lnTo>
                <a:lnTo>
                  <a:pt x="6040" y="4785"/>
                </a:lnTo>
                <a:close/>
                <a:moveTo>
                  <a:pt x="2342" y="314"/>
                </a:moveTo>
                <a:lnTo>
                  <a:pt x="2068" y="4407"/>
                </a:lnTo>
                <a:lnTo>
                  <a:pt x="4027" y="5277"/>
                </a:lnTo>
                <a:lnTo>
                  <a:pt x="3923" y="855"/>
                </a:lnTo>
                <a:lnTo>
                  <a:pt x="3918" y="858"/>
                </a:lnTo>
                <a:lnTo>
                  <a:pt x="2342" y="314"/>
                </a:lnTo>
                <a:close/>
                <a:moveTo>
                  <a:pt x="6732" y="574"/>
                </a:moveTo>
                <a:lnTo>
                  <a:pt x="5546" y="404"/>
                </a:lnTo>
                <a:lnTo>
                  <a:pt x="5976" y="4334"/>
                </a:lnTo>
                <a:lnTo>
                  <a:pt x="7568" y="5026"/>
                </a:lnTo>
                <a:lnTo>
                  <a:pt x="6732" y="574"/>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微软雅黑" panose="020B0503020204020204" charset="-122"/>
              <a:cs typeface="+mn-ea"/>
              <a:sym typeface="+mn-lt"/>
            </a:endParaRPr>
          </a:p>
        </p:txBody>
      </p:sp>
      <p:sp>
        <p:nvSpPr>
          <p:cNvPr id="78" name="KSO_Shape"/>
          <p:cNvSpPr/>
          <p:nvPr/>
        </p:nvSpPr>
        <p:spPr bwMode="auto">
          <a:xfrm>
            <a:off x="263525" y="3573463"/>
            <a:ext cx="338138" cy="287338"/>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rgbClr val="FFFFFF"/>
              </a:solidFill>
              <a:effectLst/>
              <a:uLnTx/>
              <a:uFillTx/>
              <a:latin typeface="+mn-lt"/>
              <a:ea typeface="微软雅黑" panose="020B0503020204020204" charset="-122"/>
              <a:cs typeface="+mn-ea"/>
              <a:sym typeface="+mn-lt"/>
            </a:endParaRPr>
          </a:p>
        </p:txBody>
      </p:sp>
      <p:pic>
        <p:nvPicPr>
          <p:cNvPr id="9255" name="图片 94"/>
          <p:cNvPicPr>
            <a:picLocks noChangeAspect="1"/>
          </p:cNvPicPr>
          <p:nvPr userDrawn="1"/>
        </p:nvPicPr>
        <p:blipFill>
          <a:blip r:embed="rId9"/>
          <a:stretch>
            <a:fillRect/>
          </a:stretch>
        </p:blipFill>
        <p:spPr>
          <a:xfrm>
            <a:off x="2373313" y="33338"/>
            <a:ext cx="2527300" cy="979487"/>
          </a:xfrm>
          <a:prstGeom prst="rect">
            <a:avLst/>
          </a:prstGeom>
          <a:noFill/>
          <a:ln w="9525">
            <a:noFill/>
          </a:ln>
        </p:spPr>
      </p:pic>
      <p:cxnSp>
        <p:nvCxnSpPr>
          <p:cNvPr id="80" name="直接连接符 187"/>
          <p:cNvCxnSpPr/>
          <p:nvPr/>
        </p:nvCxnSpPr>
        <p:spPr>
          <a:xfrm>
            <a:off x="1271588" y="650875"/>
            <a:ext cx="57626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1" name="直接连接符 188"/>
          <p:cNvCxnSpPr/>
          <p:nvPr/>
        </p:nvCxnSpPr>
        <p:spPr>
          <a:xfrm>
            <a:off x="-25400" y="650875"/>
            <a:ext cx="64928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2" name="圆角矩形 189"/>
          <p:cNvSpPr/>
          <p:nvPr/>
        </p:nvSpPr>
        <p:spPr>
          <a:xfrm>
            <a:off x="334963" y="390525"/>
            <a:ext cx="1223963" cy="5715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9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900" b="0"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83" name="文本框 190"/>
          <p:cNvSpPr txBox="1">
            <a:spLocks noChangeArrowheads="1"/>
          </p:cNvSpPr>
          <p:nvPr/>
        </p:nvSpPr>
        <p:spPr bwMode="auto">
          <a:xfrm>
            <a:off x="338138" y="387350"/>
            <a:ext cx="1220788" cy="44132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charset="-122"/>
                <a:cs typeface="+mn-cs"/>
                <a:sym typeface="+mn-lt"/>
              </a:rPr>
              <a:t> 第三章</a:t>
            </a:r>
            <a:endParaRPr kumimoji="0" lang="en-US" altLang="zh-CN" sz="12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charset="-122"/>
              <a:cs typeface="+mn-cs"/>
              <a:sym typeface="+mn-lt"/>
            </a:endParaRPr>
          </a:p>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charset="-122"/>
                <a:cs typeface="+mn-cs"/>
                <a:sym typeface="+mn-lt"/>
              </a:rPr>
              <a:t>企业合并</a:t>
            </a:r>
            <a:endParaRPr kumimoji="0" lang="zh-CN" altLang="en-US" sz="12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charset="-122"/>
              <a:cs typeface="+mn-cs"/>
              <a:sym typeface="+mn-lt"/>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sp>
        <p:nvSpPr>
          <p:cNvPr id="5122" name="AutoShape 7"/>
          <p:cNvSpPr/>
          <p:nvPr/>
        </p:nvSpPr>
        <p:spPr>
          <a:xfrm>
            <a:off x="914400" y="2393950"/>
            <a:ext cx="10363200" cy="109538"/>
          </a:xfrm>
          <a:custGeom>
            <a:avLst/>
            <a:gdLst/>
            <a:ahLst/>
            <a:cxnLst>
              <a:cxn ang="0">
                <a:pos x="0" y="0"/>
              </a:cxn>
              <a:cxn ang="0">
                <a:pos x="4803343" y="0"/>
              </a:cxn>
              <a:cxn ang="0">
                <a:pos x="4803343" y="109538"/>
              </a:cxn>
              <a:cxn ang="0">
                <a:pos x="0" y="109538"/>
              </a:cxn>
              <a:cxn ang="0">
                <a:pos x="0" y="0"/>
              </a:cxn>
              <a:cxn ang="0">
                <a:pos x="0" y="0"/>
              </a:cxn>
              <a:cxn ang="0">
                <a:pos x="7772400" y="0"/>
              </a:cxn>
            </a:cxnLst>
            <a:pathLst>
              <a:path w="1000" h="1000" stroke="0">
                <a:moveTo>
                  <a:pt x="0" y="0"/>
                </a:moveTo>
                <a:lnTo>
                  <a:pt x="618" y="0"/>
                </a:lnTo>
                <a:lnTo>
                  <a:pt x="618" y="1000"/>
                </a:lnTo>
                <a:lnTo>
                  <a:pt x="0" y="1000"/>
                </a:lnTo>
                <a:lnTo>
                  <a:pt x="0" y="0"/>
                </a:lnTo>
                <a:close/>
              </a:path>
              <a:path w="1000" h="1000">
                <a:moveTo>
                  <a:pt x="0" y="0"/>
                </a:moveTo>
                <a:lnTo>
                  <a:pt x="1000" y="0"/>
                </a:lnTo>
              </a:path>
            </a:pathLst>
          </a:custGeom>
          <a:solidFill>
            <a:srgbClr val="20517C"/>
          </a:solidFill>
          <a:ln w="9525" cap="flat" cmpd="sng">
            <a:solidFill>
              <a:srgbClr val="20517C"/>
            </a:solidFill>
            <a:prstDash val="solid"/>
            <a:miter/>
            <a:headEnd type="none" w="med" len="med"/>
            <a:tailEnd type="none" w="med" len="med"/>
          </a:ln>
        </p:spPr>
        <p:txBody>
          <a:bodyPr/>
          <a:p>
            <a:endParaRPr lang="zh-CN" altLang="en-US"/>
          </a:p>
        </p:txBody>
      </p:sp>
      <p:sp>
        <p:nvSpPr>
          <p:cNvPr id="5123" name="Rectangle 8"/>
          <p:cNvSpPr/>
          <p:nvPr userDrawn="1"/>
        </p:nvSpPr>
        <p:spPr>
          <a:xfrm>
            <a:off x="0" y="0"/>
            <a:ext cx="12192000" cy="260350"/>
          </a:xfrm>
          <a:prstGeom prst="rect">
            <a:avLst/>
          </a:prstGeom>
          <a:gradFill rotWithShape="1">
            <a:gsLst>
              <a:gs pos="0">
                <a:srgbClr val="003366"/>
              </a:gs>
              <a:gs pos="100000">
                <a:srgbClr val="E7ECF1">
                  <a:alpha val="0"/>
                </a:srgbClr>
              </a:gs>
            </a:gsLst>
            <a:lin ang="0" scaled="1"/>
            <a:tileRect/>
          </a:gra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5124" name="AutoShape 9"/>
          <p:cNvSpPr/>
          <p:nvPr userDrawn="1"/>
        </p:nvSpPr>
        <p:spPr>
          <a:xfrm>
            <a:off x="0" y="193675"/>
            <a:ext cx="228600" cy="180975"/>
          </a:xfrm>
          <a:prstGeom prst="roundRect">
            <a:avLst>
              <a:gd name="adj" fmla="val 16667"/>
            </a:avLst>
          </a:prstGeom>
          <a:solidFill>
            <a:srgbClr val="FF99FF">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99FF"/>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5125" name="AutoShape 10"/>
          <p:cNvSpPr/>
          <p:nvPr userDrawn="1"/>
        </p:nvSpPr>
        <p:spPr>
          <a:xfrm>
            <a:off x="203200" y="152400"/>
            <a:ext cx="228600" cy="180975"/>
          </a:xfrm>
          <a:prstGeom prst="roundRect">
            <a:avLst>
              <a:gd name="adj" fmla="val 16667"/>
            </a:avLst>
          </a:prstGeom>
          <a:solidFill>
            <a:srgbClr val="00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00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5126" name="AutoShape 11"/>
          <p:cNvSpPr/>
          <p:nvPr userDrawn="1"/>
        </p:nvSpPr>
        <p:spPr>
          <a:xfrm>
            <a:off x="103717" y="34925"/>
            <a:ext cx="228600" cy="180975"/>
          </a:xfrm>
          <a:prstGeom prst="roundRect">
            <a:avLst>
              <a:gd name="adj" fmla="val 16667"/>
            </a:avLst>
          </a:prstGeom>
          <a:solidFill>
            <a:srgbClr val="FF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5127" name="AutoShape 12"/>
          <p:cNvSpPr/>
          <p:nvPr userDrawn="1"/>
        </p:nvSpPr>
        <p:spPr>
          <a:xfrm>
            <a:off x="1871133" y="0"/>
            <a:ext cx="287867" cy="188913"/>
          </a:xfrm>
          <a:prstGeom prst="parallelogram">
            <a:avLst>
              <a:gd name="adj" fmla="val 28571"/>
            </a:avLst>
          </a:prstGeom>
          <a:solidFill>
            <a:srgbClr val="FF0066">
              <a:alpha val="70195"/>
            </a:srgbClr>
          </a:soli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21" name="Text Box 13"/>
          <p:cNvSpPr txBox="1">
            <a:spLocks noChangeArrowheads="1"/>
          </p:cNvSpPr>
          <p:nvPr/>
        </p:nvSpPr>
        <p:spPr bwMode="auto">
          <a:xfrm>
            <a:off x="527051" y="0"/>
            <a:ext cx="4705351" cy="215265"/>
          </a:xfrm>
          <a:prstGeom prst="rect">
            <a:avLst/>
          </a:prstGeom>
          <a:noFill/>
          <a:ln>
            <a:noFill/>
          </a:ln>
          <a:effectLst/>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defRPr/>
            </a:pP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会计学原理   第五章</a:t>
            </a:r>
            <a:r>
              <a:rPr kumimoji="0" lang="en-US" altLang="zh-CN"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   </a:t>
            </a: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rPr>
              <a:t>会计凭证</a:t>
            </a:r>
            <a:endPar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endParaRPr>
          </a:p>
        </p:txBody>
      </p:sp>
      <p:sp>
        <p:nvSpPr>
          <p:cNvPr id="61442" name="Rectangle 2"/>
          <p:cNvSpPr>
            <a:spLocks noGrp="1" noChangeArrowheads="1"/>
          </p:cNvSpPr>
          <p:nvPr>
            <p:ph type="ctrTitle"/>
          </p:nvPr>
        </p:nvSpPr>
        <p:spPr>
          <a:xfrm>
            <a:off x="914400" y="990600"/>
            <a:ext cx="10363200" cy="1371600"/>
          </a:xfrm>
        </p:spPr>
        <p:txBody>
          <a:bodyPr anchor="b"/>
          <a:lstStyle>
            <a:lvl1pPr>
              <a:defRPr sz="3600"/>
            </a:lvl1pPr>
          </a:lstStyle>
          <a:p>
            <a:pPr lvl="0" fontAlgn="base"/>
            <a:r>
              <a:rPr lang="zh-CN" altLang="en-US" strike="noStrike" noProof="0"/>
              <a:t>单击此处编辑母版标题样式</a:t>
            </a:r>
            <a:endParaRPr lang="zh-CN" altLang="en-US" strike="noStrike" noProof="0"/>
          </a:p>
        </p:txBody>
      </p:sp>
      <p:sp>
        <p:nvSpPr>
          <p:cNvPr id="61443" name="Rectangle 3"/>
          <p:cNvSpPr>
            <a:spLocks noGrp="1" noChangeArrowheads="1"/>
          </p:cNvSpPr>
          <p:nvPr>
            <p:ph type="subTitle" idx="1"/>
          </p:nvPr>
        </p:nvSpPr>
        <p:spPr>
          <a:xfrm>
            <a:off x="1930400" y="3429000"/>
            <a:ext cx="9347200" cy="1600200"/>
          </a:xfrm>
        </p:spPr>
        <p:txBody>
          <a:bodyPr/>
          <a:lstStyle>
            <a:lvl1pPr marL="0" indent="0">
              <a:defRPr sz="2200"/>
            </a:lvl1pPr>
          </a:lstStyle>
          <a:p>
            <a:pPr lvl="0" fontAlgn="base"/>
            <a:r>
              <a:rPr lang="zh-CN" altLang="en-US" strike="noStrike" noProof="0"/>
              <a:t>单击此处编辑母版副标题样式</a:t>
            </a:r>
            <a:endParaRPr lang="zh-CN" altLang="en-US" strike="noStrike" noProof="0"/>
          </a:p>
        </p:txBody>
      </p:sp>
      <p:sp>
        <p:nvSpPr>
          <p:cNvPr id="22" name="Rectangle 4"/>
          <p:cNvSpPr>
            <a:spLocks noGrp="1" noChangeArrowheads="1"/>
          </p:cNvSpPr>
          <p:nvPr>
            <p:ph type="dt" sz="half" idx="2"/>
          </p:nvPr>
        </p:nvSpPr>
        <p:spPr bwMode="auto">
          <a:xfrm>
            <a:off x="914400" y="6248400"/>
            <a:ext cx="2540000" cy="457200"/>
          </a:xfrm>
          <a:prstGeom prst="rect">
            <a:avLst/>
          </a:prstGeom>
          <a:noFill/>
          <a:ln>
            <a:noFill/>
          </a:ln>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23" name="Rectangle 5"/>
          <p:cNvSpPr>
            <a:spLocks noGrp="1" noChangeArrowheads="1"/>
          </p:cNvSpPr>
          <p:nvPr>
            <p:ph type="ftr" sz="quarter" idx="3"/>
          </p:nvPr>
        </p:nvSpPr>
        <p:spPr bwMode="auto">
          <a:xfrm>
            <a:off x="4165600" y="6248400"/>
            <a:ext cx="3860800" cy="457200"/>
          </a:xfrm>
          <a:prstGeom prst="rect">
            <a:avLst/>
          </a:prstGeom>
          <a:noFill/>
          <a:ln>
            <a:noFill/>
          </a:ln>
        </p:spPr>
        <p:txBody>
          <a:bodyPr vert="horz" wrap="square" lIns="91440" tIns="45720" rIns="91440" bIns="45720" numCol="1" anchor="t" anchorCtr="0" compatLnSpc="1"/>
          <a:lstStyle>
            <a:lvl1pPr>
              <a:defRPr sz="1200" b="0">
                <a:latin typeface="+mn-lt"/>
                <a:ea typeface="宋体" panose="02010600030101010101" pitchFamily="2"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24" name="Rectangle 6"/>
          <p:cNvSpPr>
            <a:spLocks noGrp="1" noChangeArrowheads="1"/>
          </p:cNvSpPr>
          <p:nvPr>
            <p:ph type="sldNum" sz="quarter" idx="4"/>
          </p:nvPr>
        </p:nvSpPr>
        <p:spPr bwMode="auto">
          <a:xfrm>
            <a:off x="8737600" y="6248400"/>
            <a:ext cx="2540000" cy="457200"/>
          </a:xfrm>
          <a:prstGeom prst="rect">
            <a:avLst/>
          </a:prstGeom>
          <a:noFill/>
          <a:ln>
            <a:noFill/>
          </a:ln>
        </p:spPr>
        <p:txBody>
          <a:bodyPr vert="horz" wrap="square" lIns="91440" tIns="45720" rIns="91440" bIns="45720" numCol="1" anchor="t" anchorCtr="0" compatLnSpc="1"/>
          <a:p>
            <a:pPr algn="r"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Verdana" panose="020B0604030504040204" pitchFamily="34" charset="0"/>
            </a:endParaRPr>
          </a:p>
        </p:txBody>
      </p:sp>
      <p:pic>
        <p:nvPicPr>
          <p:cNvPr id="2" name="图片 1" descr="图片1"/>
          <p:cNvPicPr>
            <a:picLocks noChangeAspect="1"/>
          </p:cNvPicPr>
          <p:nvPr userDrawn="1"/>
        </p:nvPicPr>
        <p:blipFill>
          <a:blip r:embed="rId2"/>
          <a:stretch>
            <a:fillRect/>
          </a:stretch>
        </p:blipFill>
        <p:spPr>
          <a:xfrm>
            <a:off x="10056495" y="-26035"/>
            <a:ext cx="1877695" cy="359410"/>
          </a:xfrm>
          <a:prstGeom prst="rect">
            <a:avLst/>
          </a:prstGeom>
        </p:spPr>
      </p:pic>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首页">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25400" y="6275388"/>
            <a:ext cx="12217400" cy="582613"/>
          </a:xfrm>
          <a:prstGeom prst="rect">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微软雅黑" panose="020B0503020204020204" charset="-122"/>
              <a:ea typeface="+mn-ea"/>
              <a:cs typeface="+mn-ea"/>
              <a:sym typeface="微软雅黑" panose="020B0503020204020204" charset="-122"/>
            </a:endParaRPr>
          </a:p>
        </p:txBody>
      </p:sp>
      <p:sp>
        <p:nvSpPr>
          <p:cNvPr id="3" name="文本占位符 1"/>
          <p:cNvSpPr txBox="1"/>
          <p:nvPr/>
        </p:nvSpPr>
        <p:spPr bwMode="auto">
          <a:xfrm>
            <a:off x="2424113" y="2052638"/>
            <a:ext cx="4572000" cy="863600"/>
          </a:xfrm>
          <a:prstGeom prst="rect">
            <a:avLst/>
          </a:prstGeom>
          <a:noFill/>
          <a:ln>
            <a:noFill/>
          </a:ln>
        </p:spPr>
        <p:txBody>
          <a:bodyPr/>
          <a:lstStyle>
            <a:lvl1pPr defTabSz="912495">
              <a:defRPr>
                <a:solidFill>
                  <a:schemeClr val="tx1"/>
                </a:solidFill>
                <a:latin typeface="Arial" panose="020B0604020202020204" pitchFamily="34" charset="0"/>
                <a:ea typeface="微软雅黑" panose="020B0503020204020204" charset="-122"/>
              </a:defRPr>
            </a:lvl1pPr>
            <a:lvl2pPr marL="742950" indent="-285750" defTabSz="912495">
              <a:defRPr>
                <a:solidFill>
                  <a:schemeClr val="tx1"/>
                </a:solidFill>
                <a:latin typeface="Arial" panose="020B0604020202020204" pitchFamily="34" charset="0"/>
                <a:ea typeface="微软雅黑" panose="020B0503020204020204" charset="-122"/>
              </a:defRPr>
            </a:lvl2pPr>
            <a:lvl3pPr marL="1143000" indent="-228600" defTabSz="912495">
              <a:defRPr>
                <a:solidFill>
                  <a:schemeClr val="tx1"/>
                </a:solidFill>
                <a:latin typeface="Arial" panose="020B0604020202020204" pitchFamily="34" charset="0"/>
                <a:ea typeface="微软雅黑" panose="020B0503020204020204" charset="-122"/>
              </a:defRPr>
            </a:lvl3pPr>
            <a:lvl4pPr marL="1600200" indent="-228600" defTabSz="912495">
              <a:defRPr>
                <a:solidFill>
                  <a:schemeClr val="tx1"/>
                </a:solidFill>
                <a:latin typeface="Arial" panose="020B0604020202020204" pitchFamily="34" charset="0"/>
                <a:ea typeface="微软雅黑" panose="020B0503020204020204" charset="-122"/>
              </a:defRPr>
            </a:lvl4pPr>
            <a:lvl5pPr marL="2057400" indent="-228600" defTabSz="912495">
              <a:defRPr>
                <a:solidFill>
                  <a:schemeClr val="tx1"/>
                </a:solidFill>
                <a:latin typeface="Arial" panose="020B0604020202020204" pitchFamily="34" charset="0"/>
                <a:ea typeface="微软雅黑" panose="020B0503020204020204" charset="-122"/>
              </a:defRPr>
            </a:lvl5pPr>
            <a:lvl6pPr marL="2514600" indent="-228600" defTabSz="912495"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defTabSz="912495"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defTabSz="912495"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defTabSz="912495"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2495"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5400" b="1" i="0" u="none" strike="noStrike" kern="1200" cap="none" spc="0" normalizeH="0" baseline="0" noProof="0" dirty="0">
                <a:ln>
                  <a:noFill/>
                </a:ln>
                <a:solidFill>
                  <a:srgbClr val="FF0000"/>
                </a:solidFill>
                <a:effectLst/>
                <a:uLnTx/>
                <a:uFillTx/>
                <a:latin typeface="微软雅黑" panose="020B0503020204020204" charset="-122"/>
                <a:ea typeface="微软雅黑" panose="020B0503020204020204" charset="-122"/>
                <a:cs typeface="+mn-cs"/>
                <a:sym typeface="微软雅黑" panose="020B0503020204020204" charset="-122"/>
              </a:rPr>
              <a:t>中级财务会计</a:t>
            </a:r>
            <a:endParaRPr kumimoji="0" lang="zh-CN" altLang="en-US" sz="5400" b="1" i="0" u="none" strike="noStrike" kern="1200" cap="none" spc="0" normalizeH="0" baseline="0" noProof="0" dirty="0">
              <a:ln>
                <a:noFill/>
              </a:ln>
              <a:solidFill>
                <a:srgbClr val="FF0000"/>
              </a:solidFill>
              <a:effectLst/>
              <a:uLnTx/>
              <a:uFillTx/>
              <a:latin typeface="微软雅黑" panose="020B0503020204020204" charset="-122"/>
              <a:ea typeface="微软雅黑" panose="020B0503020204020204" charset="-122"/>
              <a:cs typeface="+mn-cs"/>
              <a:sym typeface="微软雅黑" panose="020B0503020204020204" charset="-122"/>
            </a:endParaRPr>
          </a:p>
        </p:txBody>
      </p:sp>
      <p:sp>
        <p:nvSpPr>
          <p:cNvPr id="4" name="页脚占位符 4"/>
          <p:cNvSpPr txBox="1"/>
          <p:nvPr/>
        </p:nvSpPr>
        <p:spPr>
          <a:xfrm>
            <a:off x="4648200" y="6345238"/>
            <a:ext cx="2895600" cy="476250"/>
          </a:xfrm>
          <a:prstGeom prst="rect">
            <a:avLst/>
          </a:prstGeom>
          <a:noFill/>
        </p:spPr>
        <p:txBody>
          <a:bodyPr/>
          <a:lstStyle>
            <a:lvl1pPr marL="228600" indent="-228600" algn="l" defTabSz="913765" rtl="0" eaLnBrk="1" latinLnBrk="0" hangingPunct="1">
              <a:lnSpc>
                <a:spcPct val="90000"/>
              </a:lnSpc>
              <a:spcBef>
                <a:spcPct val="20000"/>
              </a:spcBef>
              <a:buFont typeface="Arial" panose="020B0604020202020204" pitchFamily="34" charset="0"/>
              <a:buChar char="•"/>
              <a:defRPr sz="3200" b="1" kern="1200">
                <a:solidFill>
                  <a:schemeClr val="tx1"/>
                </a:solidFill>
                <a:latin typeface="Arial" panose="020B0604020202020204" pitchFamily="34" charset="0"/>
                <a:ea typeface="宋体" panose="02010600030101010101" pitchFamily="2" charset="-122"/>
                <a:cs typeface="+mn-cs"/>
              </a:defRPr>
            </a:lvl1pPr>
            <a:lvl2pPr marL="742950" indent="-285750" algn="l" defTabSz="913765" rtl="0" eaLnBrk="1" latinLnBrk="0" hangingPunct="1">
              <a:lnSpc>
                <a:spcPct val="90000"/>
              </a:lnSpc>
              <a:spcBef>
                <a:spcPct val="20000"/>
              </a:spcBef>
              <a:buFont typeface="Arial" panose="020B0604020202020204" pitchFamily="34" charset="0"/>
              <a:buChar char="–"/>
              <a:defRPr sz="2800" kern="1200">
                <a:solidFill>
                  <a:schemeClr val="tx1"/>
                </a:solidFill>
                <a:latin typeface="Arial" panose="020B0604020202020204" pitchFamily="34" charset="0"/>
                <a:ea typeface="宋体" panose="02010600030101010101" pitchFamily="2" charset="-122"/>
                <a:cs typeface="+mn-cs"/>
              </a:defRPr>
            </a:lvl2pPr>
            <a:lvl3pPr marL="1143000" indent="-228600" algn="l" defTabSz="913765" rtl="0" eaLnBrk="1" latinLnBrk="0" hangingPunct="1">
              <a:lnSpc>
                <a:spcPct val="90000"/>
              </a:lnSpc>
              <a:spcBef>
                <a:spcPct val="20000"/>
              </a:spcBef>
              <a:buFont typeface="Arial" panose="020B0604020202020204" pitchFamily="34" charset="0"/>
              <a:buChar char="•"/>
              <a:defRPr sz="2400" kern="1200">
                <a:solidFill>
                  <a:schemeClr val="tx1"/>
                </a:solidFill>
                <a:latin typeface="Arial" panose="020B0604020202020204" pitchFamily="34" charset="0"/>
                <a:ea typeface="宋体" panose="02010600030101010101" pitchFamily="2" charset="-122"/>
                <a:cs typeface="+mn-cs"/>
              </a:defRPr>
            </a:lvl3pPr>
            <a:lvl4pPr marL="1600200" indent="-228600" algn="l" defTabSz="913765" rtl="0" eaLnBrk="1" latinLnBrk="0" hangingPunct="1">
              <a:lnSpc>
                <a:spcPct val="90000"/>
              </a:lnSpc>
              <a:spcBef>
                <a:spcPct val="20000"/>
              </a:spcBef>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4pPr>
            <a:lvl5pPr marL="2057400" indent="-228600" algn="l" defTabSz="913765" rtl="0" eaLnBrk="1" latinLnBrk="0" hangingPunct="1">
              <a:lnSpc>
                <a:spcPct val="90000"/>
              </a:lnSpc>
              <a:spcBef>
                <a:spcPct val="20000"/>
              </a:spcBef>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5pPr>
            <a:lvl6pPr marL="2514600" indent="-228600" algn="l" defTabSz="913765"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6pPr>
            <a:lvl7pPr marL="2971800" indent="-228600" algn="l" defTabSz="913765"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7pPr>
            <a:lvl8pPr marL="3429000" indent="-228600" algn="l" defTabSz="913765"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8pPr>
            <a:lvl9pPr marL="3886200" indent="-228600" algn="l" defTabSz="913765"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9pPr>
          </a:lstStyle>
          <a:p>
            <a:pPr marL="228600" marR="0" lvl="0" indent="-228600" algn="l" defTabSz="913765" rtl="0" eaLnBrk="1" fontAlgn="auto" latinLnBrk="0" hangingPunct="1">
              <a:lnSpc>
                <a:spcPct val="90000"/>
              </a:lnSpc>
              <a:spcBef>
                <a:spcPct val="0"/>
              </a:spcBef>
              <a:spcAft>
                <a:spcPts val="0"/>
              </a:spcAft>
              <a:buClrTx/>
              <a:buSzTx/>
              <a:buFontTx/>
              <a:buNone/>
              <a:defRPr/>
            </a:pPr>
            <a:r>
              <a:rPr kumimoji="0" lang="zh-CN" altLang="en-US" sz="2000" b="1" i="0" u="none" strike="noStrike" kern="1200" cap="none" spc="0" normalizeH="0" baseline="0" noProof="0" dirty="0">
                <a:ln>
                  <a:noFill/>
                </a:ln>
                <a:solidFill>
                  <a:schemeClr val="bg1"/>
                </a:solidFill>
                <a:effectLst/>
                <a:uLnTx/>
                <a:uFillTx/>
                <a:latin typeface="微软雅黑" panose="020B0503020204020204" charset="-122"/>
                <a:ea typeface="微软雅黑" panose="020B0503020204020204" charset="-122"/>
                <a:cs typeface="+mn-ea"/>
                <a:sym typeface="微软雅黑" panose="020B0503020204020204" charset="-122"/>
              </a:rPr>
              <a:t> </a:t>
            </a:r>
            <a:endParaRPr kumimoji="0" lang="zh-CN" altLang="en-US" sz="2000" b="1" i="0" u="none" strike="noStrike" kern="1200" cap="none" spc="0" normalizeH="0" baseline="0" noProof="0" dirty="0">
              <a:ln>
                <a:noFill/>
              </a:ln>
              <a:solidFill>
                <a:schemeClr val="bg1"/>
              </a:solidFill>
              <a:effectLst/>
              <a:uLnTx/>
              <a:uFillTx/>
              <a:latin typeface="微软雅黑" panose="020B0503020204020204" charset="-122"/>
              <a:ea typeface="微软雅黑" panose="020B0503020204020204" charset="-122"/>
              <a:cs typeface="+mn-ea"/>
              <a:sym typeface="微软雅黑" panose="020B0503020204020204" charset="-122"/>
            </a:endParaRPr>
          </a:p>
        </p:txBody>
      </p:sp>
      <p:cxnSp>
        <p:nvCxnSpPr>
          <p:cNvPr id="5" name="直接连接符 4"/>
          <p:cNvCxnSpPr/>
          <p:nvPr/>
        </p:nvCxnSpPr>
        <p:spPr>
          <a:xfrm>
            <a:off x="2584450" y="4543425"/>
            <a:ext cx="5973763"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6" name="任意多边形 11"/>
          <p:cNvSpPr/>
          <p:nvPr/>
        </p:nvSpPr>
        <p:spPr>
          <a:xfrm>
            <a:off x="0" y="0"/>
            <a:ext cx="12192000" cy="430213"/>
          </a:xfrm>
          <a:custGeom>
            <a:avLst/>
            <a:gdLst>
              <a:gd name="connsiteX0" fmla="*/ 2126510 w 12191999"/>
              <a:gd name="connsiteY0" fmla="*/ 0 h 430568"/>
              <a:gd name="connsiteX1" fmla="*/ 12191999 w 12191999"/>
              <a:gd name="connsiteY1" fmla="*/ 0 h 430568"/>
              <a:gd name="connsiteX2" fmla="*/ 12191999 w 12191999"/>
              <a:gd name="connsiteY2" fmla="*/ 430568 h 430568"/>
              <a:gd name="connsiteX3" fmla="*/ 1955602 w 12191999"/>
              <a:gd name="connsiteY3" fmla="*/ 430568 h 430568"/>
              <a:gd name="connsiteX4" fmla="*/ 1666531 w 12191999"/>
              <a:gd name="connsiteY4" fmla="*/ 0 h 430568"/>
              <a:gd name="connsiteX5" fmla="*/ 1965444 w 12191999"/>
              <a:gd name="connsiteY5" fmla="*/ 0 h 430568"/>
              <a:gd name="connsiteX6" fmla="*/ 1794536 w 12191999"/>
              <a:gd name="connsiteY6" fmla="*/ 430568 h 430568"/>
              <a:gd name="connsiteX7" fmla="*/ 1495623 w 12191999"/>
              <a:gd name="connsiteY7" fmla="*/ 430568 h 430568"/>
              <a:gd name="connsiteX8" fmla="*/ 1194144 w 12191999"/>
              <a:gd name="connsiteY8" fmla="*/ 0 h 430568"/>
              <a:gd name="connsiteX9" fmla="*/ 1505465 w 12191999"/>
              <a:gd name="connsiteY9" fmla="*/ 0 h 430568"/>
              <a:gd name="connsiteX10" fmla="*/ 1334557 w 12191999"/>
              <a:gd name="connsiteY10" fmla="*/ 430568 h 430568"/>
              <a:gd name="connsiteX11" fmla="*/ 1023236 w 12191999"/>
              <a:gd name="connsiteY11" fmla="*/ 430568 h 430568"/>
              <a:gd name="connsiteX12" fmla="*/ 740057 w 12191999"/>
              <a:gd name="connsiteY12" fmla="*/ 0 h 430568"/>
              <a:gd name="connsiteX13" fmla="*/ 1033078 w 12191999"/>
              <a:gd name="connsiteY13" fmla="*/ 0 h 430568"/>
              <a:gd name="connsiteX14" fmla="*/ 862170 w 12191999"/>
              <a:gd name="connsiteY14" fmla="*/ 430568 h 430568"/>
              <a:gd name="connsiteX15" fmla="*/ 569149 w 12191999"/>
              <a:gd name="connsiteY15" fmla="*/ 430568 h 430568"/>
              <a:gd name="connsiteX16" fmla="*/ 0 w 12191999"/>
              <a:gd name="connsiteY16" fmla="*/ 0 h 430568"/>
              <a:gd name="connsiteX17" fmla="*/ 578991 w 12191999"/>
              <a:gd name="connsiteY17" fmla="*/ 0 h 430568"/>
              <a:gd name="connsiteX18" fmla="*/ 408083 w 12191999"/>
              <a:gd name="connsiteY18" fmla="*/ 430568 h 430568"/>
              <a:gd name="connsiteX19" fmla="*/ 0 w 12191999"/>
              <a:gd name="connsiteY19" fmla="*/ 430568 h 430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191999" h="430568">
                <a:moveTo>
                  <a:pt x="2126510" y="0"/>
                </a:moveTo>
                <a:lnTo>
                  <a:pt x="12191999" y="0"/>
                </a:lnTo>
                <a:lnTo>
                  <a:pt x="12191999" y="430568"/>
                </a:lnTo>
                <a:lnTo>
                  <a:pt x="1955602" y="430568"/>
                </a:lnTo>
                <a:close/>
                <a:moveTo>
                  <a:pt x="1666531" y="0"/>
                </a:moveTo>
                <a:lnTo>
                  <a:pt x="1965444" y="0"/>
                </a:lnTo>
                <a:lnTo>
                  <a:pt x="1794536" y="430568"/>
                </a:lnTo>
                <a:lnTo>
                  <a:pt x="1495623" y="430568"/>
                </a:lnTo>
                <a:close/>
                <a:moveTo>
                  <a:pt x="1194144" y="0"/>
                </a:moveTo>
                <a:lnTo>
                  <a:pt x="1505465" y="0"/>
                </a:lnTo>
                <a:lnTo>
                  <a:pt x="1334557" y="430568"/>
                </a:lnTo>
                <a:lnTo>
                  <a:pt x="1023236" y="430568"/>
                </a:lnTo>
                <a:close/>
                <a:moveTo>
                  <a:pt x="740057" y="0"/>
                </a:moveTo>
                <a:lnTo>
                  <a:pt x="1033078" y="0"/>
                </a:lnTo>
                <a:lnTo>
                  <a:pt x="862170" y="430568"/>
                </a:lnTo>
                <a:lnTo>
                  <a:pt x="569149" y="430568"/>
                </a:lnTo>
                <a:close/>
                <a:moveTo>
                  <a:pt x="0" y="0"/>
                </a:moveTo>
                <a:lnTo>
                  <a:pt x="578991" y="0"/>
                </a:lnTo>
                <a:lnTo>
                  <a:pt x="408083" y="430568"/>
                </a:lnTo>
                <a:lnTo>
                  <a:pt x="0" y="430568"/>
                </a:lnTo>
                <a:close/>
              </a:path>
            </a:pathLst>
          </a:custGeom>
          <a:solidFill>
            <a:srgbClr val="20517C"/>
          </a:solidFill>
          <a:ln>
            <a:solidFill>
              <a:srgbClr val="20517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微软雅黑" panose="020B0503020204020204" charset="-122"/>
              <a:ea typeface="+mn-ea"/>
              <a:cs typeface="+mn-ea"/>
              <a:sym typeface="微软雅黑" panose="020B0503020204020204" charset="-122"/>
            </a:endParaRPr>
          </a:p>
        </p:txBody>
      </p:sp>
      <p:sp>
        <p:nvSpPr>
          <p:cNvPr id="7" name="KSO_Shape"/>
          <p:cNvSpPr/>
          <p:nvPr/>
        </p:nvSpPr>
        <p:spPr bwMode="auto">
          <a:xfrm>
            <a:off x="9255125" y="2198688"/>
            <a:ext cx="2519363" cy="1533525"/>
          </a:xfrm>
          <a:custGeom>
            <a:avLst/>
            <a:gdLst>
              <a:gd name="T0" fmla="*/ 1395067 w 3931"/>
              <a:gd name="T1" fmla="*/ 589725 h 2392"/>
              <a:gd name="T2" fmla="*/ 928365 w 3931"/>
              <a:gd name="T3" fmla="*/ 389484 h 2392"/>
              <a:gd name="T4" fmla="*/ 403040 w 3931"/>
              <a:gd name="T5" fmla="*/ 589725 h 2392"/>
              <a:gd name="T6" fmla="*/ 256480 w 3931"/>
              <a:gd name="T7" fmla="*/ 528782 h 2392"/>
              <a:gd name="T8" fmla="*/ 256480 w 3931"/>
              <a:gd name="T9" fmla="*/ 708403 h 2392"/>
              <a:gd name="T10" fmla="*/ 296326 w 3931"/>
              <a:gd name="T11" fmla="*/ 763389 h 2392"/>
              <a:gd name="T12" fmla="*/ 255564 w 3931"/>
              <a:gd name="T13" fmla="*/ 818375 h 2392"/>
              <a:gd name="T14" fmla="*/ 299074 w 3931"/>
              <a:gd name="T15" fmla="*/ 1011742 h 2392"/>
              <a:gd name="T16" fmla="*/ 170834 w 3931"/>
              <a:gd name="T17" fmla="*/ 1011742 h 2392"/>
              <a:gd name="T18" fmla="*/ 214802 w 3931"/>
              <a:gd name="T19" fmla="*/ 817458 h 2392"/>
              <a:gd name="T20" fmla="*/ 179078 w 3931"/>
              <a:gd name="T21" fmla="*/ 763389 h 2392"/>
              <a:gd name="T22" fmla="*/ 213428 w 3931"/>
              <a:gd name="T23" fmla="*/ 709777 h 2392"/>
              <a:gd name="T24" fmla="*/ 213428 w 3931"/>
              <a:gd name="T25" fmla="*/ 510911 h 2392"/>
              <a:gd name="T26" fmla="*/ 0 w 3931"/>
              <a:gd name="T27" fmla="*/ 421559 h 2392"/>
              <a:gd name="T28" fmla="*/ 938899 w 3931"/>
              <a:gd name="T29" fmla="*/ 0 h 2392"/>
              <a:gd name="T30" fmla="*/ 1800397 w 3931"/>
              <a:gd name="T31" fmla="*/ 427058 h 2392"/>
              <a:gd name="T32" fmla="*/ 1395067 w 3931"/>
              <a:gd name="T33" fmla="*/ 589725 h 2392"/>
              <a:gd name="T34" fmla="*/ 917831 w 3931"/>
              <a:gd name="T35" fmla="*/ 491208 h 2392"/>
              <a:gd name="T36" fmla="*/ 1341481 w 3931"/>
              <a:gd name="T37" fmla="*/ 635088 h 2392"/>
              <a:gd name="T38" fmla="*/ 1341481 w 3931"/>
              <a:gd name="T39" fmla="*/ 983791 h 2392"/>
              <a:gd name="T40" fmla="*/ 896306 w 3931"/>
              <a:gd name="T41" fmla="*/ 1096054 h 2392"/>
              <a:gd name="T42" fmla="*/ 503342 w 3931"/>
              <a:gd name="T43" fmla="*/ 983791 h 2392"/>
              <a:gd name="T44" fmla="*/ 503342 w 3931"/>
              <a:gd name="T45" fmla="*/ 635088 h 2392"/>
              <a:gd name="T46" fmla="*/ 917831 w 3931"/>
              <a:gd name="T47" fmla="*/ 491208 h 2392"/>
              <a:gd name="T48" fmla="*/ 912335 w 3931"/>
              <a:gd name="T49" fmla="*/ 1031904 h 2392"/>
              <a:gd name="T50" fmla="*/ 1254003 w 3931"/>
              <a:gd name="T51" fmla="*/ 946675 h 2392"/>
              <a:gd name="T52" fmla="*/ 912335 w 3931"/>
              <a:gd name="T53" fmla="*/ 860989 h 2392"/>
              <a:gd name="T54" fmla="*/ 571126 w 3931"/>
              <a:gd name="T55" fmla="*/ 946675 h 2392"/>
              <a:gd name="T56" fmla="*/ 912335 w 3931"/>
              <a:gd name="T57" fmla="*/ 1031904 h 239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931" h="2392">
                <a:moveTo>
                  <a:pt x="3046" y="1287"/>
                </a:moveTo>
                <a:cubicBezTo>
                  <a:pt x="3046" y="1287"/>
                  <a:pt x="2618" y="850"/>
                  <a:pt x="2027" y="850"/>
                </a:cubicBezTo>
                <a:cubicBezTo>
                  <a:pt x="1450" y="850"/>
                  <a:pt x="880" y="1287"/>
                  <a:pt x="880" y="1287"/>
                </a:cubicBezTo>
                <a:cubicBezTo>
                  <a:pt x="560" y="1154"/>
                  <a:pt x="560" y="1154"/>
                  <a:pt x="560" y="1154"/>
                </a:cubicBezTo>
                <a:cubicBezTo>
                  <a:pt x="560" y="1546"/>
                  <a:pt x="560" y="1546"/>
                  <a:pt x="560" y="1546"/>
                </a:cubicBezTo>
                <a:cubicBezTo>
                  <a:pt x="610" y="1563"/>
                  <a:pt x="647" y="1610"/>
                  <a:pt x="647" y="1666"/>
                </a:cubicBezTo>
                <a:cubicBezTo>
                  <a:pt x="647" y="1723"/>
                  <a:pt x="609" y="1769"/>
                  <a:pt x="558" y="1786"/>
                </a:cubicBezTo>
                <a:cubicBezTo>
                  <a:pt x="653" y="2208"/>
                  <a:pt x="653" y="2208"/>
                  <a:pt x="653" y="2208"/>
                </a:cubicBezTo>
                <a:cubicBezTo>
                  <a:pt x="373" y="2208"/>
                  <a:pt x="373" y="2208"/>
                  <a:pt x="373" y="2208"/>
                </a:cubicBezTo>
                <a:cubicBezTo>
                  <a:pt x="469" y="1784"/>
                  <a:pt x="469" y="1784"/>
                  <a:pt x="469" y="1784"/>
                </a:cubicBezTo>
                <a:cubicBezTo>
                  <a:pt x="423" y="1764"/>
                  <a:pt x="391" y="1719"/>
                  <a:pt x="391" y="1666"/>
                </a:cubicBezTo>
                <a:cubicBezTo>
                  <a:pt x="391" y="1614"/>
                  <a:pt x="422" y="1570"/>
                  <a:pt x="466" y="1549"/>
                </a:cubicBezTo>
                <a:cubicBezTo>
                  <a:pt x="466" y="1115"/>
                  <a:pt x="466" y="1115"/>
                  <a:pt x="466" y="1115"/>
                </a:cubicBezTo>
                <a:cubicBezTo>
                  <a:pt x="0" y="920"/>
                  <a:pt x="0" y="920"/>
                  <a:pt x="0" y="920"/>
                </a:cubicBezTo>
                <a:cubicBezTo>
                  <a:pt x="2050" y="0"/>
                  <a:pt x="2050" y="0"/>
                  <a:pt x="2050" y="0"/>
                </a:cubicBezTo>
                <a:cubicBezTo>
                  <a:pt x="3931" y="932"/>
                  <a:pt x="3931" y="932"/>
                  <a:pt x="3931" y="932"/>
                </a:cubicBezTo>
                <a:lnTo>
                  <a:pt x="3046" y="1287"/>
                </a:lnTo>
                <a:close/>
                <a:moveTo>
                  <a:pt x="2004" y="1072"/>
                </a:moveTo>
                <a:cubicBezTo>
                  <a:pt x="2598" y="1072"/>
                  <a:pt x="2929" y="1386"/>
                  <a:pt x="2929" y="1386"/>
                </a:cubicBezTo>
                <a:cubicBezTo>
                  <a:pt x="2929" y="2147"/>
                  <a:pt x="2929" y="2147"/>
                  <a:pt x="2929" y="2147"/>
                </a:cubicBezTo>
                <a:cubicBezTo>
                  <a:pt x="2929" y="2147"/>
                  <a:pt x="2586" y="2392"/>
                  <a:pt x="1957" y="2392"/>
                </a:cubicBezTo>
                <a:cubicBezTo>
                  <a:pt x="1328" y="2392"/>
                  <a:pt x="1099" y="2147"/>
                  <a:pt x="1099" y="2147"/>
                </a:cubicBezTo>
                <a:cubicBezTo>
                  <a:pt x="1099" y="1386"/>
                  <a:pt x="1099" y="1386"/>
                  <a:pt x="1099" y="1386"/>
                </a:cubicBezTo>
                <a:cubicBezTo>
                  <a:pt x="1099" y="1386"/>
                  <a:pt x="1410" y="1072"/>
                  <a:pt x="2004" y="1072"/>
                </a:cubicBezTo>
                <a:close/>
                <a:moveTo>
                  <a:pt x="1992" y="2252"/>
                </a:moveTo>
                <a:cubicBezTo>
                  <a:pt x="2404" y="2252"/>
                  <a:pt x="2738" y="2168"/>
                  <a:pt x="2738" y="2066"/>
                </a:cubicBezTo>
                <a:cubicBezTo>
                  <a:pt x="2738" y="1963"/>
                  <a:pt x="2404" y="1879"/>
                  <a:pt x="1992" y="1879"/>
                </a:cubicBezTo>
                <a:cubicBezTo>
                  <a:pt x="1581" y="1879"/>
                  <a:pt x="1247" y="1963"/>
                  <a:pt x="1247" y="2066"/>
                </a:cubicBezTo>
                <a:cubicBezTo>
                  <a:pt x="1247" y="2168"/>
                  <a:pt x="1581" y="2252"/>
                  <a:pt x="1992" y="2252"/>
                </a:cubicBezTo>
                <a:close/>
              </a:path>
            </a:pathLst>
          </a:custGeom>
          <a:solidFill>
            <a:srgbClr val="20517C"/>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微软雅黑" panose="020B0503020204020204" charset="-122"/>
              <a:ea typeface="微软雅黑" panose="020B0503020204020204" charset="-122"/>
              <a:cs typeface="+mn-ea"/>
              <a:sym typeface="微软雅黑" panose="020B0503020204020204" charset="-122"/>
            </a:endParaRPr>
          </a:p>
        </p:txBody>
      </p:sp>
      <p:cxnSp>
        <p:nvCxnSpPr>
          <p:cNvPr id="8" name="直接连接符 7"/>
          <p:cNvCxnSpPr/>
          <p:nvPr/>
        </p:nvCxnSpPr>
        <p:spPr>
          <a:xfrm>
            <a:off x="-25400" y="1484313"/>
            <a:ext cx="12217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3876675" y="476250"/>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3876675" y="593725"/>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3876675" y="711200"/>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876675" y="827088"/>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876675" y="944563"/>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3876675" y="1062038"/>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876675" y="1179513"/>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3876675" y="1295400"/>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3876675" y="1412875"/>
            <a:ext cx="8315325" cy="0"/>
          </a:xfrm>
          <a:prstGeom prst="line">
            <a:avLst/>
          </a:prstGeom>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0" y="6140450"/>
            <a:ext cx="12192000" cy="968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微软雅黑" panose="020B0503020204020204" charset="-122"/>
              <a:ea typeface="+mn-ea"/>
              <a:cs typeface="+mn-ea"/>
              <a:sym typeface="微软雅黑" panose="020B0503020204020204" charset="-122"/>
            </a:endParaRPr>
          </a:p>
        </p:txBody>
      </p:sp>
      <p:pic>
        <p:nvPicPr>
          <p:cNvPr id="1043" name="图片 18"/>
          <p:cNvPicPr>
            <a:picLocks noChangeAspect="1"/>
          </p:cNvPicPr>
          <p:nvPr userDrawn="1"/>
        </p:nvPicPr>
        <p:blipFill>
          <a:blip r:embed="rId3"/>
          <a:stretch>
            <a:fillRect/>
          </a:stretch>
        </p:blipFill>
        <p:spPr>
          <a:xfrm>
            <a:off x="-25400" y="501650"/>
            <a:ext cx="3902075" cy="982663"/>
          </a:xfrm>
          <a:prstGeom prst="rect">
            <a:avLst/>
          </a:prstGeom>
          <a:noFill/>
          <a:ln w="9525">
            <a:noFill/>
          </a:ln>
        </p:spPr>
      </p:pic>
      <p:sp>
        <p:nvSpPr>
          <p:cNvPr id="25" name="内容占位符 24"/>
          <p:cNvSpPr>
            <a:spLocks noGrp="1"/>
          </p:cNvSpPr>
          <p:nvPr>
            <p:ph sz="quarter" idx="10"/>
          </p:nvPr>
        </p:nvSpPr>
        <p:spPr>
          <a:xfrm>
            <a:off x="3728807" y="3626515"/>
            <a:ext cx="8628524" cy="914400"/>
          </a:xfrm>
          <a:prstGeom prst="rect">
            <a:avLst/>
          </a:prstGeom>
        </p:spPr>
        <p:txBody>
          <a:bodyPr/>
          <a:lstStyle>
            <a:lvl1pPr marL="0" indent="0">
              <a:buNone/>
              <a:defRPr sz="4400" b="1">
                <a:solidFill>
                  <a:srgbClr val="C00000"/>
                </a:solidFill>
                <a:latin typeface="+mj-ea"/>
                <a:ea typeface="+mj-ea"/>
              </a:defRPr>
            </a:lvl1pPr>
          </a:lstStyle>
          <a:p>
            <a:pPr lvl="0"/>
            <a:r>
              <a:rPr lang="zh-CN" altLang="en-US" noProof="1"/>
              <a:t>单击此处编辑母版文本样式</a:t>
            </a:r>
            <a:endParaRPr lang="zh-CN" altLang="en-US" noProof="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0-#ppt_w/2"/>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30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par>
                                <p:cTn id="12" presetID="10" presetClass="entr" presetSubtype="0" fill="hold" nodeType="withEffect">
                                  <p:stCondLst>
                                    <p:cond delay="40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500"/>
                                        <p:tgtEl>
                                          <p:spTgt spid="10"/>
                                        </p:tgtEl>
                                      </p:cBhvr>
                                    </p:animEffect>
                                  </p:childTnLst>
                                </p:cTn>
                              </p:par>
                              <p:par>
                                <p:cTn id="15" presetID="10" presetClass="entr" presetSubtype="0" fill="hold" nodeType="withEffect">
                                  <p:stCondLst>
                                    <p:cond delay="50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par>
                                <p:cTn id="18" presetID="10" presetClass="entr" presetSubtype="0" fill="hold" nodeType="withEffect">
                                  <p:stCondLst>
                                    <p:cond delay="60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500"/>
                                        <p:tgtEl>
                                          <p:spTgt spid="12"/>
                                        </p:tgtEl>
                                      </p:cBhvr>
                                    </p:animEffect>
                                  </p:childTnLst>
                                </p:cTn>
                              </p:par>
                              <p:par>
                                <p:cTn id="21" presetID="10" presetClass="entr" presetSubtype="0" fill="hold" nodeType="withEffect">
                                  <p:stCondLst>
                                    <p:cond delay="70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par>
                                <p:cTn id="24" presetID="10" presetClass="entr" presetSubtype="0" fill="hold" nodeType="withEffect">
                                  <p:stCondLst>
                                    <p:cond delay="80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10" presetClass="entr" presetSubtype="0" fill="hold" nodeType="withEffect">
                                  <p:stCondLst>
                                    <p:cond delay="90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par>
                                <p:cTn id="30" presetID="10" presetClass="entr" presetSubtype="0" fill="hold" nodeType="withEffect">
                                  <p:stCondLst>
                                    <p:cond delay="100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par>
                                <p:cTn id="33" presetID="10" presetClass="entr" presetSubtype="0" fill="hold" nodeType="withEffect">
                                  <p:stCondLst>
                                    <p:cond delay="110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childTnLst>
                                </p:cTn>
                              </p:par>
                              <p:par>
                                <p:cTn id="36" presetID="10" presetClass="entr" presetSubtype="0" fill="hold" nodeType="withEffect">
                                  <p:stCondLst>
                                    <p:cond delay="120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500"/>
                                        <p:tgtEl>
                                          <p:spTgt spid="8"/>
                                        </p:tgtEl>
                                      </p:cBhvr>
                                    </p:animEffect>
                                  </p:childTnLst>
                                </p:cTn>
                              </p:par>
                            </p:childTnLst>
                          </p:cTn>
                        </p:par>
                        <p:par>
                          <p:cTn id="39" fill="hold">
                            <p:stCondLst>
                              <p:cond delay="500"/>
                            </p:stCondLst>
                            <p:childTnLst>
                              <p:par>
                                <p:cTn id="40" presetID="22" presetClass="entr" presetSubtype="8" fill="hold" nodeType="afterEffect">
                                  <p:stCondLst>
                                    <p:cond delay="0"/>
                                  </p:stCondLst>
                                  <p:childTnLst>
                                    <p:set>
                                      <p:cBhvr>
                                        <p:cTn id="41" dur="1" fill="hold">
                                          <p:stCondLst>
                                            <p:cond delay="0"/>
                                          </p:stCondLst>
                                        </p:cTn>
                                        <p:tgtEl>
                                          <p:spTgt spid="3">
                                            <p:txEl>
                                              <p:pRg st="0" end="0"/>
                                            </p:txEl>
                                          </p:spTgt>
                                        </p:tgtEl>
                                        <p:attrNameLst>
                                          <p:attrName>style.visibility</p:attrName>
                                        </p:attrNameLst>
                                      </p:cBhvr>
                                      <p:to>
                                        <p:strVal val="visible"/>
                                      </p:to>
                                    </p:set>
                                    <p:animEffect transition="in" filter="wipe(left)">
                                      <p:cBhvr>
                                        <p:cTn id="42" dur="500"/>
                                        <p:tgtEl>
                                          <p:spTgt spid="3">
                                            <p:txEl>
                                              <p:pRg st="0" end="0"/>
                                            </p:txEl>
                                          </p:spTgt>
                                        </p:tgtEl>
                                      </p:cBhvr>
                                    </p:animEffect>
                                  </p:childTnLst>
                                </p:cTn>
                              </p:par>
                              <p:par>
                                <p:cTn id="43" presetID="42" presetClass="entr" presetSubtype="0" fill="hold" nodeType="with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1000"/>
                                        <p:tgtEl>
                                          <p:spTgt spid="7"/>
                                        </p:tgtEl>
                                      </p:cBhvr>
                                    </p:animEffect>
                                    <p:anim calcmode="lin" valueType="num">
                                      <p:cBhvr>
                                        <p:cTn id="46" dur="1000" fill="hold"/>
                                        <p:tgtEl>
                                          <p:spTgt spid="7"/>
                                        </p:tgtEl>
                                        <p:attrNameLst>
                                          <p:attrName>ppt_x</p:attrName>
                                        </p:attrNameLst>
                                      </p:cBhvr>
                                      <p:tavLst>
                                        <p:tav tm="0">
                                          <p:val>
                                            <p:strVal val="#ppt_x"/>
                                          </p:val>
                                        </p:tav>
                                        <p:tav tm="100000">
                                          <p:val>
                                            <p:strVal val="#ppt_x"/>
                                          </p:val>
                                        </p:tav>
                                      </p:tavLst>
                                    </p:anim>
                                    <p:anim calcmode="lin" valueType="num">
                                      <p:cBhvr>
                                        <p:cTn id="47" dur="1000" fill="hold"/>
                                        <p:tgtEl>
                                          <p:spTgt spid="7"/>
                                        </p:tgtEl>
                                        <p:attrNameLst>
                                          <p:attrName>ppt_y</p:attrName>
                                        </p:attrNameLst>
                                      </p:cBhvr>
                                      <p:tavLst>
                                        <p:tav tm="0">
                                          <p:val>
                                            <p:strVal val="#ppt_y+.1"/>
                                          </p:val>
                                        </p:tav>
                                        <p:tav tm="100000">
                                          <p:val>
                                            <p:strVal val="#ppt_y"/>
                                          </p:val>
                                        </p:tav>
                                      </p:tavLst>
                                    </p:anim>
                                  </p:childTnLst>
                                </p:cTn>
                              </p:par>
                            </p:childTnLst>
                          </p:cTn>
                        </p:par>
                        <p:par>
                          <p:cTn id="48" fill="hold">
                            <p:stCondLst>
                              <p:cond delay="1000"/>
                            </p:stCondLst>
                            <p:childTnLst>
                              <p:par>
                                <p:cTn id="49" presetID="22" presetClass="entr" presetSubtype="1" fill="hold" nodeType="after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wipe(up)">
                                      <p:cBhvr>
                                        <p:cTn id="51" dur="500"/>
                                        <p:tgtEl>
                                          <p:spTgt spid="5"/>
                                        </p:tgtEl>
                                      </p:cBhvr>
                                    </p:animEffect>
                                  </p:childTnLst>
                                </p:cTn>
                              </p:par>
                            </p:childTnLst>
                          </p:cTn>
                        </p:par>
                        <p:par>
                          <p:cTn id="52" fill="hold">
                            <p:stCondLst>
                              <p:cond delay="1500"/>
                            </p:stCondLst>
                            <p:childTnLst>
                              <p:par>
                                <p:cTn id="53" presetID="22" presetClass="entr" presetSubtype="1" fill="hold"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up)">
                                      <p:cBhvr>
                                        <p:cTn id="55" dur="500"/>
                                        <p:tgtEl>
                                          <p:spTgt spid="18"/>
                                        </p:tgtEl>
                                      </p:cBhvr>
                                    </p:animEffect>
                                  </p:childTnLst>
                                </p:cTn>
                              </p:par>
                              <p:par>
                                <p:cTn id="56" presetID="22" presetClass="entr" presetSubtype="1" fill="hold" nodeType="withEffect">
                                  <p:stCondLst>
                                    <p:cond delay="150"/>
                                  </p:stCondLst>
                                  <p:childTnLst>
                                    <p:set>
                                      <p:cBhvr>
                                        <p:cTn id="57" dur="1" fill="hold">
                                          <p:stCondLst>
                                            <p:cond delay="0"/>
                                          </p:stCondLst>
                                        </p:cTn>
                                        <p:tgtEl>
                                          <p:spTgt spid="2"/>
                                        </p:tgtEl>
                                        <p:attrNameLst>
                                          <p:attrName>style.visibility</p:attrName>
                                        </p:attrNameLst>
                                      </p:cBhvr>
                                      <p:to>
                                        <p:strVal val="visible"/>
                                      </p:to>
                                    </p:set>
                                    <p:animEffect transition="in" filter="wipe(up)">
                                      <p:cBhvr>
                                        <p:cTn id="58" dur="500"/>
                                        <p:tgtEl>
                                          <p:spTgt spid="2"/>
                                        </p:tgtEl>
                                      </p:cBhvr>
                                    </p:animEffect>
                                  </p:childTnLst>
                                </p:cTn>
                              </p:par>
                            </p:childTnLst>
                          </p:cTn>
                        </p:par>
                        <p:par>
                          <p:cTn id="59" fill="hold">
                            <p:stCondLst>
                              <p:cond delay="2000"/>
                            </p:stCondLst>
                            <p:childTnLst>
                              <p:par>
                                <p:cTn id="60" presetID="10" presetClass="entr" presetSubtype="0" fill="hold" nodeType="afterEffect">
                                  <p:stCondLst>
                                    <p:cond delay="0"/>
                                  </p:stCondLst>
                                  <p:childTnLst>
                                    <p:set>
                                      <p:cBhvr>
                                        <p:cTn id="61" dur="1" fill="hold">
                                          <p:stCondLst>
                                            <p:cond delay="0"/>
                                          </p:stCondLst>
                                        </p:cTn>
                                        <p:tgtEl>
                                          <p:spTgt spid="4"/>
                                        </p:tgtEl>
                                        <p:attrNameLst>
                                          <p:attrName>style.visibility</p:attrName>
                                        </p:attrNameLst>
                                      </p:cBhvr>
                                      <p:to>
                                        <p:strVal val="visible"/>
                                      </p:to>
                                    </p:set>
                                    <p:animEffect transition="in" filter="fade">
                                      <p:cBhvr>
                                        <p:cTn id="6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P spid="4" grpId="0"/>
      <p:bldP spid="18" grpId="0" animBg="1"/>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内容页2">
    <p:bg>
      <p:bgPr>
        <a:blipFill rotWithShape="0">
          <a:blip r:embed="rId2"/>
          <a:stretch>
            <a:fillRect/>
          </a:stretch>
        </a:blipFill>
        <a:effectLst/>
      </p:bgPr>
    </p:bg>
    <p:spTree>
      <p:nvGrpSpPr>
        <p:cNvPr id="1" name=""/>
        <p:cNvGrpSpPr/>
        <p:nvPr/>
      </p:nvGrpSpPr>
      <p:grpSpPr>
        <a:xfrm>
          <a:off x="0" y="0"/>
          <a:ext cx="0" cy="0"/>
          <a:chOff x="0" y="0"/>
          <a:chExt cx="0" cy="0"/>
        </a:xfrm>
      </p:grpSpPr>
      <p:sp>
        <p:nvSpPr>
          <p:cNvPr id="2050" name="直接连接符 1031"/>
          <p:cNvSpPr/>
          <p:nvPr userDrawn="1"/>
        </p:nvSpPr>
        <p:spPr>
          <a:xfrm flipV="1">
            <a:off x="2489200" y="609600"/>
            <a:ext cx="9702800" cy="0"/>
          </a:xfrm>
          <a:prstGeom prst="line">
            <a:avLst/>
          </a:prstGeom>
          <a:ln w="9525" cap="flat" cmpd="sng">
            <a:solidFill>
              <a:schemeClr val="tx1"/>
            </a:solidFill>
            <a:prstDash val="solid"/>
            <a:headEnd type="none" w="med" len="med"/>
            <a:tailEnd type="none" w="med" len="med"/>
          </a:ln>
        </p:spPr>
      </p:sp>
      <p:sp>
        <p:nvSpPr>
          <p:cNvPr id="2051" name="直接连接符 1032"/>
          <p:cNvSpPr/>
          <p:nvPr userDrawn="1"/>
        </p:nvSpPr>
        <p:spPr>
          <a:xfrm flipV="1">
            <a:off x="0" y="6248400"/>
            <a:ext cx="12192000" cy="12700"/>
          </a:xfrm>
          <a:prstGeom prst="line">
            <a:avLst/>
          </a:prstGeom>
          <a:ln w="9525" cap="flat" cmpd="sng">
            <a:solidFill>
              <a:schemeClr val="tx1"/>
            </a:solidFill>
            <a:prstDash val="solid"/>
            <a:headEnd type="none" w="med" len="med"/>
            <a:tailEnd type="none" w="med" len="med"/>
          </a:ln>
        </p:spPr>
      </p:sp>
      <p:pic>
        <p:nvPicPr>
          <p:cNvPr id="2052" name="图片 3"/>
          <p:cNvPicPr>
            <a:picLocks noChangeAspect="1"/>
          </p:cNvPicPr>
          <p:nvPr userDrawn="1"/>
        </p:nvPicPr>
        <p:blipFill>
          <a:blip r:embed="rId3"/>
          <a:stretch>
            <a:fillRect/>
          </a:stretch>
        </p:blipFill>
        <p:spPr>
          <a:xfrm>
            <a:off x="31750" y="-19050"/>
            <a:ext cx="3722688" cy="628650"/>
          </a:xfrm>
          <a:prstGeom prst="rect">
            <a:avLst/>
          </a:prstGeom>
          <a:noFill/>
          <a:ln w="9525">
            <a:noFill/>
          </a:ln>
        </p:spPr>
      </p:pic>
      <p:sp>
        <p:nvSpPr>
          <p:cNvPr id="10" name="内容占位符 9"/>
          <p:cNvSpPr>
            <a:spLocks noGrp="1"/>
          </p:cNvSpPr>
          <p:nvPr>
            <p:ph sz="quarter" idx="13"/>
          </p:nvPr>
        </p:nvSpPr>
        <p:spPr>
          <a:xfrm>
            <a:off x="1055976" y="939006"/>
            <a:ext cx="10091391" cy="914400"/>
          </a:xfrm>
          <a:prstGeom prst="rect">
            <a:avLst/>
          </a:prstGeom>
        </p:spPr>
        <p:txBody>
          <a:bodyPr/>
          <a:lstStyle>
            <a:lvl1pPr marL="0" indent="0">
              <a:buNone/>
              <a:defRPr sz="4400" b="1">
                <a:solidFill>
                  <a:srgbClr val="C00000"/>
                </a:solidFill>
                <a:latin typeface="+mj-ea"/>
                <a:ea typeface="+mj-ea"/>
              </a:defRPr>
            </a:lvl1pPr>
          </a:lstStyle>
          <a:p>
            <a:pPr lvl="0"/>
            <a:r>
              <a:rPr lang="zh-CN" altLang="en-US" noProof="1"/>
              <a:t>单击此处编辑母版文本样式</a:t>
            </a:r>
            <a:endParaRPr lang="zh-CN" altLang="en-US" noProof="1"/>
          </a:p>
        </p:txBody>
      </p:sp>
      <p:sp>
        <p:nvSpPr>
          <p:cNvPr id="12" name="文本占位符 11"/>
          <p:cNvSpPr>
            <a:spLocks noGrp="1"/>
          </p:cNvSpPr>
          <p:nvPr>
            <p:ph type="body" sz="quarter" idx="14"/>
          </p:nvPr>
        </p:nvSpPr>
        <p:spPr>
          <a:xfrm>
            <a:off x="1055976" y="2188369"/>
            <a:ext cx="10091391" cy="3680416"/>
          </a:xfrm>
          <a:prstGeom prst="rect">
            <a:avLst/>
          </a:prstGeom>
        </p:spPr>
        <p:txBody>
          <a:bodyPr/>
          <a:lstStyle>
            <a:lvl1pPr marL="0" indent="0">
              <a:buNone/>
              <a:defRPr sz="2400" b="1"/>
            </a:lvl1pPr>
          </a:lstStyle>
          <a:p>
            <a:pPr lvl="0"/>
            <a:endParaRPr lang="zh-CN" altLang="en-US" noProof="1"/>
          </a:p>
        </p:txBody>
      </p:sp>
      <p:sp>
        <p:nvSpPr>
          <p:cNvPr id="5" name="日期占位符 1"/>
          <p:cNvSpPr>
            <a:spLocks noGrp="1"/>
          </p:cNvSpPr>
          <p:nvPr>
            <p:ph type="dt" sz="half" idx="2"/>
          </p:nvPr>
        </p:nvSpPr>
        <p:spPr>
          <a:xfrm>
            <a:off x="609600" y="6245225"/>
            <a:ext cx="2844800" cy="476250"/>
          </a:xfrm>
          <a:prstGeom prst="rect">
            <a:avLst/>
          </a:prstGeom>
        </p:spPr>
        <p:txBody>
          <a:bodyPr/>
          <a:lstStyle>
            <a:lvl1pPr eaLnBrk="0" hangingPunct="0">
              <a:buFontTx/>
              <a:buNone/>
              <a:defRPr sz="18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6" name="页脚占位符 2"/>
          <p:cNvSpPr>
            <a:spLocks noGrp="1"/>
          </p:cNvSpPr>
          <p:nvPr>
            <p:ph type="ftr" sz="quarter" idx="3"/>
          </p:nvPr>
        </p:nvSpPr>
        <p:spPr>
          <a:xfrm>
            <a:off x="4508500" y="6318250"/>
            <a:ext cx="2501900" cy="323850"/>
          </a:xfrm>
          <a:prstGeom prst="rect">
            <a:avLst/>
          </a:prstGeom>
        </p:spPr>
        <p:txBody>
          <a:bodyPr/>
          <a:p>
            <a:pPr lvl="0" eaLnBrk="1" hangingPunct="1">
              <a:buNone/>
            </a:pPr>
            <a:r>
              <a:rPr lang="en-US" altLang="en-US" sz="1600" b="1" dirty="0">
                <a:solidFill>
                  <a:schemeClr val="tx2"/>
                </a:solidFill>
                <a:ea typeface="微软雅黑" panose="020B0503020204020204" charset="-122"/>
              </a:rPr>
              <a:t>   </a:t>
            </a:r>
            <a:endParaRPr lang="en-US" altLang="en-US" sz="1600" b="1" dirty="0">
              <a:solidFill>
                <a:schemeClr val="tx2"/>
              </a:solidFill>
            </a:endParaRPr>
          </a:p>
        </p:txBody>
      </p:sp>
      <p:sp>
        <p:nvSpPr>
          <p:cNvPr id="7" name="灯片编号占位符 3"/>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sz="1800" dirty="0"/>
            </a:fld>
            <a:endParaRPr lang="en-US" altLang="zh-CN" sz="1800"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cSld name="空白">
    <p:bg>
      <p:bgPr>
        <a:blipFill rotWithShape="0">
          <a:blip r:embed="rId2"/>
          <a:stretch>
            <a:fillRect/>
          </a:stretch>
        </a:blipFill>
        <a:effectLst/>
      </p:bgPr>
    </p:bg>
    <p:spTree>
      <p:nvGrpSpPr>
        <p:cNvPr id="1" name=""/>
        <p:cNvGrpSpPr/>
        <p:nvPr/>
      </p:nvGrpSpPr>
      <p:grpSpPr>
        <a:xfrm>
          <a:off x="0" y="0"/>
          <a:ext cx="0" cy="0"/>
          <a:chOff x="0" y="0"/>
          <a:chExt cx="0" cy="0"/>
        </a:xfrm>
      </p:grpSpPr>
      <p:sp>
        <p:nvSpPr>
          <p:cNvPr id="3074" name="直接连接符 1031"/>
          <p:cNvSpPr/>
          <p:nvPr userDrawn="1"/>
        </p:nvSpPr>
        <p:spPr>
          <a:xfrm flipV="1">
            <a:off x="2489200" y="609600"/>
            <a:ext cx="9702800" cy="0"/>
          </a:xfrm>
          <a:prstGeom prst="line">
            <a:avLst/>
          </a:prstGeom>
          <a:ln w="9525" cap="flat" cmpd="sng">
            <a:solidFill>
              <a:schemeClr val="tx1"/>
            </a:solidFill>
            <a:prstDash val="solid"/>
            <a:headEnd type="none" w="med" len="med"/>
            <a:tailEnd type="none" w="med" len="med"/>
          </a:ln>
        </p:spPr>
      </p:sp>
      <p:sp>
        <p:nvSpPr>
          <p:cNvPr id="3075" name="直接连接符 1032"/>
          <p:cNvSpPr/>
          <p:nvPr userDrawn="1"/>
        </p:nvSpPr>
        <p:spPr>
          <a:xfrm flipV="1">
            <a:off x="0" y="6248400"/>
            <a:ext cx="12192000" cy="12700"/>
          </a:xfrm>
          <a:prstGeom prst="line">
            <a:avLst/>
          </a:prstGeom>
          <a:ln w="9525" cap="flat" cmpd="sng">
            <a:solidFill>
              <a:schemeClr val="tx1"/>
            </a:solidFill>
            <a:prstDash val="solid"/>
            <a:headEnd type="none" w="med" len="med"/>
            <a:tailEnd type="none" w="med" len="med"/>
          </a:ln>
        </p:spPr>
      </p:sp>
      <p:pic>
        <p:nvPicPr>
          <p:cNvPr id="3076" name="图片 3"/>
          <p:cNvPicPr>
            <a:picLocks noChangeAspect="1"/>
          </p:cNvPicPr>
          <p:nvPr userDrawn="1"/>
        </p:nvPicPr>
        <p:blipFill>
          <a:blip r:embed="rId3"/>
          <a:stretch>
            <a:fillRect/>
          </a:stretch>
        </p:blipFill>
        <p:spPr>
          <a:xfrm>
            <a:off x="31750" y="-19050"/>
            <a:ext cx="3722688" cy="628650"/>
          </a:xfrm>
          <a:prstGeom prst="rect">
            <a:avLst/>
          </a:prstGeom>
          <a:noFill/>
          <a:ln w="9525">
            <a:noFill/>
          </a:ln>
        </p:spPr>
      </p:pic>
      <p:sp>
        <p:nvSpPr>
          <p:cNvPr id="5" name="日期占位符 1"/>
          <p:cNvSpPr>
            <a:spLocks noGrp="1"/>
          </p:cNvSpPr>
          <p:nvPr>
            <p:ph type="dt" sz="half" idx="2"/>
          </p:nvPr>
        </p:nvSpPr>
        <p:spPr>
          <a:xfrm>
            <a:off x="609600" y="6245225"/>
            <a:ext cx="2844800" cy="476250"/>
          </a:xfrm>
          <a:prstGeom prst="rect">
            <a:avLst/>
          </a:prstGeom>
        </p:spPr>
        <p:txBody>
          <a:bodyPr/>
          <a:lstStyle>
            <a:lvl1pPr eaLnBrk="0" hangingPunct="0">
              <a:buFontTx/>
              <a:buNone/>
              <a:defRPr sz="18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6" name="页脚占位符 2"/>
          <p:cNvSpPr>
            <a:spLocks noGrp="1"/>
          </p:cNvSpPr>
          <p:nvPr>
            <p:ph type="ftr" sz="quarter" idx="3"/>
          </p:nvPr>
        </p:nvSpPr>
        <p:spPr>
          <a:xfrm>
            <a:off x="4508500" y="6318250"/>
            <a:ext cx="2501900" cy="323850"/>
          </a:xfrm>
          <a:prstGeom prst="rect">
            <a:avLst/>
          </a:prstGeom>
        </p:spPr>
        <p:txBody>
          <a:bodyPr/>
          <a:p>
            <a:pPr lvl="0" eaLnBrk="1" hangingPunct="1">
              <a:buNone/>
            </a:pPr>
            <a:r>
              <a:rPr lang="en-US" altLang="en-US" sz="1600" b="1" dirty="0">
                <a:solidFill>
                  <a:schemeClr val="tx2"/>
                </a:solidFill>
                <a:ea typeface="微软雅黑" panose="020B0503020204020204" charset="-122"/>
              </a:rPr>
              <a:t>   </a:t>
            </a:r>
            <a:endParaRPr lang="en-US" altLang="en-US" sz="1600" b="1" dirty="0">
              <a:solidFill>
                <a:schemeClr val="tx2"/>
              </a:solidFill>
            </a:endParaRPr>
          </a:p>
        </p:txBody>
      </p:sp>
      <p:sp>
        <p:nvSpPr>
          <p:cNvPr id="7" name="灯片编号占位符 3"/>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sz="1800" dirty="0"/>
            </a:fld>
            <a:endParaRPr lang="en-US" altLang="zh-CN" sz="1800"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bl">
  <p:cSld name="标题和表格">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noProof="1"/>
              <a:t>单击此处编辑母版标题样式</a:t>
            </a:r>
            <a:endParaRPr lang="zh-CN" altLang="en-US" noProof="1"/>
          </a:p>
        </p:txBody>
      </p:sp>
      <p:sp>
        <p:nvSpPr>
          <p:cNvPr id="3" name="表格占位符 2"/>
          <p:cNvSpPr>
            <a:spLocks noGrp="1"/>
          </p:cNvSpPr>
          <p:nvPr>
            <p:ph type="tbl" idx="1"/>
          </p:nvPr>
        </p:nvSpPr>
        <p:spPr>
          <a:xfrm>
            <a:off x="609600" y="1600201"/>
            <a:ext cx="10972800" cy="4525963"/>
          </a:xfrm>
          <a:prstGeom prst="rect">
            <a:avLst/>
          </a:prstGeom>
        </p:spPr>
        <p:txBody>
          <a:bodyPr/>
          <a:lstStyle/>
          <a:p>
            <a:pPr marL="227330" marR="0" lvl="0" indent="-227330" algn="l" defTabSz="913130" rtl="0" eaLnBrk="0" fontAlgn="base" latinLnBrk="0" hangingPunct="0">
              <a:lnSpc>
                <a:spcPct val="90000"/>
              </a:lnSpc>
              <a:spcBef>
                <a:spcPts val="1000"/>
              </a:spcBef>
              <a:spcAft>
                <a:spcPct val="0"/>
              </a:spcAft>
              <a:buClrTx/>
              <a:buSzTx/>
              <a:buFont typeface="Arial" panose="020B0604020202020204" pitchFamily="34" charset="0"/>
              <a:buChar char="•"/>
              <a:defRPr/>
            </a:pPr>
            <a:endParaRPr kumimoji="0" lang="zh-CN" altLang="en-US" sz="2800" b="0" i="0" u="none" strike="noStrike" kern="120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2"/>
          </p:nvPr>
        </p:nvSpPr>
        <p:spPr>
          <a:xfrm>
            <a:off x="609600" y="6245225"/>
            <a:ext cx="2844800" cy="476250"/>
          </a:xfrm>
          <a:prstGeom prst="rect">
            <a:avLst/>
          </a:prstGeom>
        </p:spPr>
        <p:txBody>
          <a:bodyPr/>
          <a:lstStyle>
            <a:lvl1pPr eaLnBrk="0" hangingPunct="0">
              <a:buFontTx/>
              <a:buNone/>
              <a:defRPr sz="18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5" name="页脚占位符 4"/>
          <p:cNvSpPr>
            <a:spLocks noGrp="1"/>
          </p:cNvSpPr>
          <p:nvPr>
            <p:ph type="ftr" sz="quarter" idx="3"/>
          </p:nvPr>
        </p:nvSpPr>
        <p:spPr>
          <a:xfrm>
            <a:off x="4165600" y="6245225"/>
            <a:ext cx="3860800" cy="476250"/>
          </a:xfrm>
          <a:prstGeom prst="rect">
            <a:avLst/>
          </a:prstGeom>
        </p:spPr>
        <p:txBody>
          <a:bodyPr/>
          <a:lstStyle>
            <a:lvl1pPr eaLnBrk="0" hangingPunct="0">
              <a:buFontTx/>
              <a:buNone/>
              <a:defRPr sz="18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charset="-122"/>
                <a:cs typeface="+mn-cs"/>
              </a:rPr>
              <a:t>南京审计学院 </a:t>
            </a:r>
            <a:endPar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6" name="灯片编号占位符 5"/>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sz="1800" dirty="0"/>
            </a:fld>
            <a:endParaRPr lang="en-US" altLang="zh-CN" sz="1800"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cSld name="两栏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noProof="1"/>
              <a:t>单击此处编辑母版标题样式</a:t>
            </a:r>
            <a:endParaRPr lang="zh-CN" altLang="en-US" noProof="1"/>
          </a:p>
        </p:txBody>
      </p:sp>
      <p:sp>
        <p:nvSpPr>
          <p:cNvPr id="3" name="内容占位符 2"/>
          <p:cNvSpPr>
            <a:spLocks noGrp="1"/>
          </p:cNvSpPr>
          <p:nvPr>
            <p:ph sz="half" idx="1"/>
          </p:nvPr>
        </p:nvSpPr>
        <p:spPr>
          <a:xfrm>
            <a:off x="609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内容占位符 3"/>
          <p:cNvSpPr>
            <a:spLocks noGrp="1"/>
          </p:cNvSpPr>
          <p:nvPr>
            <p:ph sz="half" idx="2"/>
          </p:nvPr>
        </p:nvSpPr>
        <p:spPr>
          <a:xfrm>
            <a:off x="6197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5" name="日期占位符 4"/>
          <p:cNvSpPr>
            <a:spLocks noGrp="1"/>
          </p:cNvSpPr>
          <p:nvPr>
            <p:ph type="dt" sz="half" idx="12"/>
          </p:nvPr>
        </p:nvSpPr>
        <p:spPr>
          <a:xfrm>
            <a:off x="609600" y="6245225"/>
            <a:ext cx="2844800" cy="476250"/>
          </a:xfrm>
          <a:prstGeom prst="rect">
            <a:avLst/>
          </a:prstGeom>
        </p:spPr>
        <p:txBody>
          <a:bodyPr/>
          <a:lstStyle>
            <a:lvl1pPr eaLnBrk="0" hangingPunct="0">
              <a:buFontTx/>
              <a:buNone/>
              <a:defRPr sz="18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6" name="页脚占位符 5"/>
          <p:cNvSpPr>
            <a:spLocks noGrp="1"/>
          </p:cNvSpPr>
          <p:nvPr>
            <p:ph type="ftr" sz="quarter" idx="3"/>
          </p:nvPr>
        </p:nvSpPr>
        <p:spPr>
          <a:xfrm>
            <a:off x="4165600" y="6245225"/>
            <a:ext cx="3860800" cy="476250"/>
          </a:xfrm>
          <a:prstGeom prst="rect">
            <a:avLst/>
          </a:prstGeom>
        </p:spPr>
        <p:txBody>
          <a:bodyPr/>
          <a:lstStyle>
            <a:lvl1pPr eaLnBrk="0" hangingPunct="0">
              <a:buFontTx/>
              <a:buNone/>
              <a:defRPr sz="18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charset="-122"/>
                <a:cs typeface="+mn-cs"/>
              </a:rPr>
              <a:t>南京审计学院 </a:t>
            </a:r>
            <a:endPar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7" name="灯片编号占位符 6"/>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sz="1800" dirty="0"/>
            </a:fld>
            <a:endParaRPr lang="en-US" altLang="zh-CN" sz="1800"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Only">
  <p:cSld name="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内容占位符 1"/>
          <p:cNvSpPr>
            <a:spLocks noGrp="1"/>
          </p:cNvSpPr>
          <p:nvPr>
            <p:ph/>
          </p:nvPr>
        </p:nvSpPr>
        <p:spPr>
          <a:xfrm>
            <a:off x="609600" y="274639"/>
            <a:ext cx="10972800" cy="5851525"/>
          </a:xfrm>
          <a:prstGeom prst="rect">
            <a:avLst/>
          </a:prstGeo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3" name="日期占位符 2"/>
          <p:cNvSpPr>
            <a:spLocks noGrp="1"/>
          </p:cNvSpPr>
          <p:nvPr>
            <p:ph type="dt" sz="half" idx="2"/>
          </p:nvPr>
        </p:nvSpPr>
        <p:spPr>
          <a:xfrm>
            <a:off x="609600" y="6245225"/>
            <a:ext cx="2844800" cy="476250"/>
          </a:xfrm>
          <a:prstGeom prst="rect">
            <a:avLst/>
          </a:prstGeom>
        </p:spPr>
        <p:txBody>
          <a:bodyPr/>
          <a:lstStyle>
            <a:lvl1pPr eaLnBrk="0" hangingPunct="0">
              <a:buFontTx/>
              <a:buNone/>
              <a:defRPr sz="18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4" name="页脚占位符 3"/>
          <p:cNvSpPr>
            <a:spLocks noGrp="1"/>
          </p:cNvSpPr>
          <p:nvPr>
            <p:ph type="ftr" sz="quarter" idx="3"/>
          </p:nvPr>
        </p:nvSpPr>
        <p:spPr>
          <a:xfrm>
            <a:off x="4165600" y="6245225"/>
            <a:ext cx="3860800" cy="476250"/>
          </a:xfrm>
          <a:prstGeom prst="rect">
            <a:avLst/>
          </a:prstGeom>
        </p:spPr>
        <p:txBody>
          <a:bodyPr/>
          <a:lstStyle>
            <a:lvl1pPr eaLnBrk="0" hangingPunct="0">
              <a:buFontTx/>
              <a:buNone/>
              <a:defRPr sz="18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charset="-122"/>
                <a:cs typeface="+mn-cs"/>
              </a:rPr>
              <a:t>南京审计学院 </a:t>
            </a:r>
            <a:endPar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5" name="灯片编号占位符 4"/>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sz="1800" dirty="0"/>
            </a:fld>
            <a:endParaRPr lang="en-US" altLang="zh-CN" sz="1800"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内容与标题">
    <p:bg>
      <p:bgPr>
        <a:blipFill rotWithShape="0">
          <a:blip r:embed="rId2"/>
          <a:stretch>
            <a:fillRect/>
          </a:stretch>
        </a:blipFill>
        <a:effectLst/>
      </p:bgPr>
    </p:bg>
    <p:spTree>
      <p:nvGrpSpPr>
        <p:cNvPr id="1" name=""/>
        <p:cNvGrpSpPr/>
        <p:nvPr/>
      </p:nvGrpSpPr>
      <p:grpSpPr>
        <a:xfrm>
          <a:off x="0" y="0"/>
          <a:ext cx="0" cy="0"/>
          <a:chOff x="0" y="0"/>
          <a:chExt cx="0" cy="0"/>
        </a:xfrm>
      </p:grpSpPr>
      <p:cxnSp>
        <p:nvCxnSpPr>
          <p:cNvPr id="2" name="直接连接符 8"/>
          <p:cNvCxnSpPr/>
          <p:nvPr/>
        </p:nvCxnSpPr>
        <p:spPr>
          <a:xfrm>
            <a:off x="2208213" y="981075"/>
            <a:ext cx="9983788"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cxnSp>
        <p:nvCxnSpPr>
          <p:cNvPr id="3" name="直接连接符 9"/>
          <p:cNvCxnSpPr/>
          <p:nvPr/>
        </p:nvCxnSpPr>
        <p:spPr>
          <a:xfrm>
            <a:off x="2208213" y="44450"/>
            <a:ext cx="9983788"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cxnSp>
        <p:nvCxnSpPr>
          <p:cNvPr id="4" name="直接连接符 10"/>
          <p:cNvCxnSpPr/>
          <p:nvPr/>
        </p:nvCxnSpPr>
        <p:spPr>
          <a:xfrm>
            <a:off x="2208213" y="115888"/>
            <a:ext cx="9983788"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sp>
        <p:nvSpPr>
          <p:cNvPr id="5" name="平行四边形 14"/>
          <p:cNvSpPr/>
          <p:nvPr/>
        </p:nvSpPr>
        <p:spPr>
          <a:xfrm>
            <a:off x="2495550" y="0"/>
            <a:ext cx="2663825" cy="179388"/>
          </a:xfrm>
          <a:prstGeom prst="parallelogram">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6" name="任意多边形 15"/>
          <p:cNvSpPr/>
          <p:nvPr/>
        </p:nvSpPr>
        <p:spPr>
          <a:xfrm>
            <a:off x="11857038" y="0"/>
            <a:ext cx="360363" cy="179388"/>
          </a:xfrm>
          <a:custGeom>
            <a:avLst/>
            <a:gdLst>
              <a:gd name="connsiteX0" fmla="*/ 45008 w 360040"/>
              <a:gd name="connsiteY0" fmla="*/ 0 h 180032"/>
              <a:gd name="connsiteX1" fmla="*/ 360040 w 360040"/>
              <a:gd name="connsiteY1" fmla="*/ 0 h 180032"/>
              <a:gd name="connsiteX2" fmla="*/ 360040 w 360040"/>
              <a:gd name="connsiteY2" fmla="*/ 180032 h 180032"/>
              <a:gd name="connsiteX3" fmla="*/ 0 w 360040"/>
              <a:gd name="connsiteY3" fmla="*/ 180032 h 180032"/>
            </a:gdLst>
            <a:ahLst/>
            <a:cxnLst>
              <a:cxn ang="0">
                <a:pos x="connsiteX0" y="connsiteY0"/>
              </a:cxn>
              <a:cxn ang="0">
                <a:pos x="connsiteX1" y="connsiteY1"/>
              </a:cxn>
              <a:cxn ang="0">
                <a:pos x="connsiteX2" y="connsiteY2"/>
              </a:cxn>
              <a:cxn ang="0">
                <a:pos x="connsiteX3" y="connsiteY3"/>
              </a:cxn>
            </a:cxnLst>
            <a:rect l="l" t="t" r="r" b="b"/>
            <a:pathLst>
              <a:path w="360040" h="180032">
                <a:moveTo>
                  <a:pt x="45008" y="0"/>
                </a:moveTo>
                <a:lnTo>
                  <a:pt x="360040" y="0"/>
                </a:lnTo>
                <a:lnTo>
                  <a:pt x="360040"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0"/>
            <a:ext cx="10363200" cy="1362075"/>
          </a:xfrm>
        </p:spPr>
        <p:txBody>
          <a:bodyPr anchor="t"/>
          <a:lstStyle>
            <a:lvl1pPr algn="l">
              <a:defRPr sz="4000" b="1" cap="all"/>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平行四边形 1"/>
          <p:cNvSpPr/>
          <p:nvPr/>
        </p:nvSpPr>
        <p:spPr>
          <a:xfrm>
            <a:off x="10266363" y="214313"/>
            <a:ext cx="1555750" cy="347663"/>
          </a:xfrm>
          <a:prstGeom prst="parallelogram">
            <a:avLst/>
          </a:prstGeom>
          <a:noFill/>
          <a:ln w="19050">
            <a:solidFill>
              <a:srgbClr val="20517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1800" b="0" i="0" u="none" strike="noStrike" kern="1200" cap="none" spc="0" normalizeH="0" baseline="0" noProof="0" dirty="0">
                <a:ln>
                  <a:noFill/>
                </a:ln>
                <a:solidFill>
                  <a:schemeClr val="lt1"/>
                </a:solidFill>
                <a:effectLst/>
                <a:uLnTx/>
                <a:uFillTx/>
                <a:latin typeface="+mn-lt"/>
                <a:ea typeface="+mn-ea"/>
                <a:cs typeface="+mn-cs"/>
              </a:rPr>
              <a:t> </a:t>
            </a:r>
            <a:endParaRPr kumimoji="0" lang="zh-CN" altLang="en-US" sz="1800" b="0" i="0" u="none" strike="noStrike" kern="1200" cap="none" spc="0" normalizeH="0" baseline="0" noProof="0" dirty="0">
              <a:ln>
                <a:noFill/>
              </a:ln>
              <a:solidFill>
                <a:srgbClr val="20517C"/>
              </a:solidFill>
              <a:effectLst/>
              <a:uLnTx/>
              <a:uFillTx/>
              <a:latin typeface="+mn-lt"/>
              <a:ea typeface="+mn-ea"/>
              <a:cs typeface="+mn-cs"/>
            </a:endParaRPr>
          </a:p>
        </p:txBody>
      </p:sp>
      <p:cxnSp>
        <p:nvCxnSpPr>
          <p:cNvPr id="3" name="直接连接符 97"/>
          <p:cNvCxnSpPr/>
          <p:nvPr/>
        </p:nvCxnSpPr>
        <p:spPr>
          <a:xfrm>
            <a:off x="4943475" y="44450"/>
            <a:ext cx="7561263"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cxnSp>
        <p:nvCxnSpPr>
          <p:cNvPr id="4" name="直接连接符 98"/>
          <p:cNvCxnSpPr/>
          <p:nvPr/>
        </p:nvCxnSpPr>
        <p:spPr>
          <a:xfrm>
            <a:off x="4800600" y="115888"/>
            <a:ext cx="7775575"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sp>
        <p:nvSpPr>
          <p:cNvPr id="5" name="任意多边形 102"/>
          <p:cNvSpPr/>
          <p:nvPr/>
        </p:nvSpPr>
        <p:spPr>
          <a:xfrm>
            <a:off x="2551113" y="0"/>
            <a:ext cx="2498725" cy="179388"/>
          </a:xfrm>
          <a:custGeom>
            <a:avLst/>
            <a:gdLst>
              <a:gd name="connsiteX0" fmla="*/ 2286898 w 2497501"/>
              <a:gd name="connsiteY0" fmla="*/ 0 h 180032"/>
              <a:gd name="connsiteX1" fmla="*/ 2497501 w 2497501"/>
              <a:gd name="connsiteY1" fmla="*/ 0 h 180032"/>
              <a:gd name="connsiteX2" fmla="*/ 2370843 w 2497501"/>
              <a:gd name="connsiteY2" fmla="*/ 180032 h 180032"/>
              <a:gd name="connsiteX3" fmla="*/ 2160240 w 2497501"/>
              <a:gd name="connsiteY3" fmla="*/ 180032 h 180032"/>
              <a:gd name="connsiteX4" fmla="*/ 1854850 w 2497501"/>
              <a:gd name="connsiteY4" fmla="*/ 0 h 180032"/>
              <a:gd name="connsiteX5" fmla="*/ 2065453 w 2497501"/>
              <a:gd name="connsiteY5" fmla="*/ 0 h 180032"/>
              <a:gd name="connsiteX6" fmla="*/ 1938795 w 2497501"/>
              <a:gd name="connsiteY6" fmla="*/ 180032 h 180032"/>
              <a:gd name="connsiteX7" fmla="*/ 1728192 w 2497501"/>
              <a:gd name="connsiteY7" fmla="*/ 180032 h 180032"/>
              <a:gd name="connsiteX8" fmla="*/ 1422802 w 2497501"/>
              <a:gd name="connsiteY8" fmla="*/ 0 h 180032"/>
              <a:gd name="connsiteX9" fmla="*/ 1633405 w 2497501"/>
              <a:gd name="connsiteY9" fmla="*/ 0 h 180032"/>
              <a:gd name="connsiteX10" fmla="*/ 1506747 w 2497501"/>
              <a:gd name="connsiteY10" fmla="*/ 180032 h 180032"/>
              <a:gd name="connsiteX11" fmla="*/ 1296144 w 2497501"/>
              <a:gd name="connsiteY11" fmla="*/ 180032 h 180032"/>
              <a:gd name="connsiteX12" fmla="*/ 990754 w 2497501"/>
              <a:gd name="connsiteY12" fmla="*/ 0 h 180032"/>
              <a:gd name="connsiteX13" fmla="*/ 1201357 w 2497501"/>
              <a:gd name="connsiteY13" fmla="*/ 0 h 180032"/>
              <a:gd name="connsiteX14" fmla="*/ 1074699 w 2497501"/>
              <a:gd name="connsiteY14" fmla="*/ 180032 h 180032"/>
              <a:gd name="connsiteX15" fmla="*/ 864096 w 2497501"/>
              <a:gd name="connsiteY15" fmla="*/ 180032 h 180032"/>
              <a:gd name="connsiteX16" fmla="*/ 558706 w 2497501"/>
              <a:gd name="connsiteY16" fmla="*/ 0 h 180032"/>
              <a:gd name="connsiteX17" fmla="*/ 769309 w 2497501"/>
              <a:gd name="connsiteY17" fmla="*/ 0 h 180032"/>
              <a:gd name="connsiteX18" fmla="*/ 642651 w 2497501"/>
              <a:gd name="connsiteY18" fmla="*/ 180032 h 180032"/>
              <a:gd name="connsiteX19" fmla="*/ 432048 w 2497501"/>
              <a:gd name="connsiteY19" fmla="*/ 180032 h 180032"/>
              <a:gd name="connsiteX20" fmla="*/ 126658 w 2497501"/>
              <a:gd name="connsiteY20" fmla="*/ 0 h 180032"/>
              <a:gd name="connsiteX21" fmla="*/ 337261 w 2497501"/>
              <a:gd name="connsiteY21" fmla="*/ 0 h 180032"/>
              <a:gd name="connsiteX22" fmla="*/ 210603 w 2497501"/>
              <a:gd name="connsiteY22" fmla="*/ 180032 h 180032"/>
              <a:gd name="connsiteX23" fmla="*/ 0 w 2497501"/>
              <a:gd name="connsiteY23" fmla="*/ 180032 h 180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97501" h="180032">
                <a:moveTo>
                  <a:pt x="2286898" y="0"/>
                </a:moveTo>
                <a:lnTo>
                  <a:pt x="2497501" y="0"/>
                </a:lnTo>
                <a:lnTo>
                  <a:pt x="2370843" y="180032"/>
                </a:lnTo>
                <a:lnTo>
                  <a:pt x="2160240" y="180032"/>
                </a:lnTo>
                <a:close/>
                <a:moveTo>
                  <a:pt x="1854850" y="0"/>
                </a:moveTo>
                <a:lnTo>
                  <a:pt x="2065453" y="0"/>
                </a:lnTo>
                <a:lnTo>
                  <a:pt x="1938795" y="180032"/>
                </a:lnTo>
                <a:lnTo>
                  <a:pt x="1728192" y="180032"/>
                </a:lnTo>
                <a:close/>
                <a:moveTo>
                  <a:pt x="1422802" y="0"/>
                </a:moveTo>
                <a:lnTo>
                  <a:pt x="1633405" y="0"/>
                </a:lnTo>
                <a:lnTo>
                  <a:pt x="1506747" y="180032"/>
                </a:lnTo>
                <a:lnTo>
                  <a:pt x="1296144" y="180032"/>
                </a:lnTo>
                <a:close/>
                <a:moveTo>
                  <a:pt x="990754" y="0"/>
                </a:moveTo>
                <a:lnTo>
                  <a:pt x="1201357" y="0"/>
                </a:lnTo>
                <a:lnTo>
                  <a:pt x="1074699" y="180032"/>
                </a:lnTo>
                <a:lnTo>
                  <a:pt x="864096" y="180032"/>
                </a:lnTo>
                <a:close/>
                <a:moveTo>
                  <a:pt x="558706" y="0"/>
                </a:moveTo>
                <a:lnTo>
                  <a:pt x="769309" y="0"/>
                </a:lnTo>
                <a:lnTo>
                  <a:pt x="642651" y="180032"/>
                </a:lnTo>
                <a:lnTo>
                  <a:pt x="432048" y="180032"/>
                </a:lnTo>
                <a:close/>
                <a:moveTo>
                  <a:pt x="126658" y="0"/>
                </a:moveTo>
                <a:lnTo>
                  <a:pt x="337261" y="0"/>
                </a:lnTo>
                <a:lnTo>
                  <a:pt x="210603"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6" name="任意多边形 103"/>
          <p:cNvSpPr/>
          <p:nvPr/>
        </p:nvSpPr>
        <p:spPr>
          <a:xfrm>
            <a:off x="11857038" y="0"/>
            <a:ext cx="360363" cy="179388"/>
          </a:xfrm>
          <a:custGeom>
            <a:avLst/>
            <a:gdLst>
              <a:gd name="connsiteX0" fmla="*/ 45008 w 360040"/>
              <a:gd name="connsiteY0" fmla="*/ 0 h 180032"/>
              <a:gd name="connsiteX1" fmla="*/ 360040 w 360040"/>
              <a:gd name="connsiteY1" fmla="*/ 0 h 180032"/>
              <a:gd name="connsiteX2" fmla="*/ 360040 w 360040"/>
              <a:gd name="connsiteY2" fmla="*/ 180032 h 180032"/>
              <a:gd name="connsiteX3" fmla="*/ 0 w 360040"/>
              <a:gd name="connsiteY3" fmla="*/ 180032 h 180032"/>
            </a:gdLst>
            <a:ahLst/>
            <a:cxnLst>
              <a:cxn ang="0">
                <a:pos x="connsiteX0" y="connsiteY0"/>
              </a:cxn>
              <a:cxn ang="0">
                <a:pos x="connsiteX1" y="connsiteY1"/>
              </a:cxn>
              <a:cxn ang="0">
                <a:pos x="connsiteX2" y="connsiteY2"/>
              </a:cxn>
              <a:cxn ang="0">
                <a:pos x="connsiteX3" y="connsiteY3"/>
              </a:cxn>
            </a:cxnLst>
            <a:rect l="l" t="t" r="r" b="b"/>
            <a:pathLst>
              <a:path w="360040" h="180032">
                <a:moveTo>
                  <a:pt x="45008" y="0"/>
                </a:moveTo>
                <a:lnTo>
                  <a:pt x="360040" y="0"/>
                </a:lnTo>
                <a:lnTo>
                  <a:pt x="360040"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7" name="圆角矩形 86"/>
          <p:cNvSpPr/>
          <p:nvPr/>
        </p:nvSpPr>
        <p:spPr>
          <a:xfrm>
            <a:off x="-4762" y="-387350"/>
            <a:ext cx="1847850" cy="7920038"/>
          </a:xfrm>
          <a:prstGeom prst="roundRect">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white"/>
              </a:solidFill>
              <a:effectLst/>
              <a:uLnTx/>
              <a:uFillTx/>
              <a:latin typeface="+mn-lt"/>
              <a:ea typeface="+mn-ea"/>
              <a:cs typeface="+mn-ea"/>
              <a:sym typeface="+mn-lt"/>
            </a:endParaRPr>
          </a:p>
        </p:txBody>
      </p:sp>
      <p:cxnSp>
        <p:nvCxnSpPr>
          <p:cNvPr id="8" name="直接连接符 116"/>
          <p:cNvCxnSpPr/>
          <p:nvPr/>
        </p:nvCxnSpPr>
        <p:spPr>
          <a:xfrm>
            <a:off x="227013" y="6669088"/>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接连接符 117"/>
          <p:cNvCxnSpPr/>
          <p:nvPr/>
        </p:nvCxnSpPr>
        <p:spPr>
          <a:xfrm>
            <a:off x="227013" y="6597650"/>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118"/>
          <p:cNvCxnSpPr/>
          <p:nvPr/>
        </p:nvCxnSpPr>
        <p:spPr>
          <a:xfrm>
            <a:off x="227013" y="6742113"/>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8203" name="组合 119"/>
          <p:cNvGrpSpPr/>
          <p:nvPr userDrawn="1"/>
        </p:nvGrpSpPr>
        <p:grpSpPr>
          <a:xfrm>
            <a:off x="-101600" y="3373438"/>
            <a:ext cx="1944688" cy="144462"/>
            <a:chOff x="-96688" y="2708920"/>
            <a:chExt cx="1943521" cy="144016"/>
          </a:xfrm>
        </p:grpSpPr>
        <p:cxnSp>
          <p:nvCxnSpPr>
            <p:cNvPr id="12" name="直接连接符 120"/>
            <p:cNvCxnSpPr/>
            <p:nvPr/>
          </p:nvCxnSpPr>
          <p:spPr>
            <a:xfrm flipH="1">
              <a:off x="1199522"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21"/>
            <p:cNvCxnSpPr/>
            <p:nvPr/>
          </p:nvCxnSpPr>
          <p:spPr>
            <a:xfrm flipH="1">
              <a:off x="1270916"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22"/>
            <p:cNvCxnSpPr/>
            <p:nvPr/>
          </p:nvCxnSpPr>
          <p:spPr>
            <a:xfrm flipH="1">
              <a:off x="134389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23"/>
            <p:cNvCxnSpPr/>
            <p:nvPr/>
          </p:nvCxnSpPr>
          <p:spPr>
            <a:xfrm flipH="1">
              <a:off x="1415292"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24"/>
            <p:cNvCxnSpPr/>
            <p:nvPr/>
          </p:nvCxnSpPr>
          <p:spPr>
            <a:xfrm flipH="1">
              <a:off x="1488273"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直接连接符 125"/>
            <p:cNvCxnSpPr/>
            <p:nvPr/>
          </p:nvCxnSpPr>
          <p:spPr>
            <a:xfrm flipH="1">
              <a:off x="155966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直接连接符 126"/>
            <p:cNvCxnSpPr/>
            <p:nvPr/>
          </p:nvCxnSpPr>
          <p:spPr>
            <a:xfrm flipH="1">
              <a:off x="1631063"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27"/>
            <p:cNvCxnSpPr/>
            <p:nvPr/>
          </p:nvCxnSpPr>
          <p:spPr>
            <a:xfrm flipH="1">
              <a:off x="170245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28"/>
            <p:cNvCxnSpPr/>
            <p:nvPr/>
          </p:nvCxnSpPr>
          <p:spPr>
            <a:xfrm flipH="1">
              <a:off x="1120194"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129"/>
            <p:cNvCxnSpPr/>
            <p:nvPr/>
          </p:nvCxnSpPr>
          <p:spPr>
            <a:xfrm flipH="1">
              <a:off x="1055145"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130"/>
            <p:cNvCxnSpPr/>
            <p:nvPr/>
          </p:nvCxnSpPr>
          <p:spPr>
            <a:xfrm flipH="1">
              <a:off x="983751"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174"/>
            <p:cNvCxnSpPr/>
            <p:nvPr/>
          </p:nvCxnSpPr>
          <p:spPr>
            <a:xfrm flipH="1">
              <a:off x="910770"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175"/>
            <p:cNvCxnSpPr/>
            <p:nvPr/>
          </p:nvCxnSpPr>
          <p:spPr>
            <a:xfrm flipH="1">
              <a:off x="1772265" y="2781720"/>
              <a:ext cx="71395" cy="712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176"/>
            <p:cNvCxnSpPr/>
            <p:nvPr/>
          </p:nvCxnSpPr>
          <p:spPr>
            <a:xfrm flipH="1">
              <a:off x="839375"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177"/>
            <p:cNvCxnSpPr/>
            <p:nvPr/>
          </p:nvCxnSpPr>
          <p:spPr>
            <a:xfrm flipH="1">
              <a:off x="767981"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178"/>
            <p:cNvCxnSpPr/>
            <p:nvPr/>
          </p:nvCxnSpPr>
          <p:spPr>
            <a:xfrm flipH="1">
              <a:off x="695000"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179"/>
            <p:cNvCxnSpPr/>
            <p:nvPr/>
          </p:nvCxnSpPr>
          <p:spPr>
            <a:xfrm flipH="1">
              <a:off x="623604"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180"/>
            <p:cNvCxnSpPr/>
            <p:nvPr/>
          </p:nvCxnSpPr>
          <p:spPr>
            <a:xfrm flipH="1">
              <a:off x="550623"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181"/>
            <p:cNvCxnSpPr/>
            <p:nvPr/>
          </p:nvCxnSpPr>
          <p:spPr>
            <a:xfrm flipH="1">
              <a:off x="479229"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182"/>
            <p:cNvCxnSpPr/>
            <p:nvPr/>
          </p:nvCxnSpPr>
          <p:spPr>
            <a:xfrm flipH="1">
              <a:off x="407834"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183"/>
            <p:cNvCxnSpPr/>
            <p:nvPr/>
          </p:nvCxnSpPr>
          <p:spPr>
            <a:xfrm flipH="1">
              <a:off x="334853"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184"/>
            <p:cNvCxnSpPr/>
            <p:nvPr/>
          </p:nvCxnSpPr>
          <p:spPr>
            <a:xfrm flipH="1">
              <a:off x="263459"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185"/>
            <p:cNvCxnSpPr/>
            <p:nvPr/>
          </p:nvCxnSpPr>
          <p:spPr>
            <a:xfrm flipH="1">
              <a:off x="192064"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接连接符 186"/>
            <p:cNvCxnSpPr/>
            <p:nvPr/>
          </p:nvCxnSpPr>
          <p:spPr>
            <a:xfrm flipH="1">
              <a:off x="119082"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187"/>
            <p:cNvCxnSpPr/>
            <p:nvPr/>
          </p:nvCxnSpPr>
          <p:spPr>
            <a:xfrm flipH="1">
              <a:off x="47688"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188"/>
            <p:cNvCxnSpPr/>
            <p:nvPr/>
          </p:nvCxnSpPr>
          <p:spPr>
            <a:xfrm flipH="1">
              <a:off x="-25294"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直接连接符 200"/>
            <p:cNvCxnSpPr/>
            <p:nvPr/>
          </p:nvCxnSpPr>
          <p:spPr>
            <a:xfrm flipH="1">
              <a:off x="-96688"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8204" name="组合 162"/>
          <p:cNvGrpSpPr/>
          <p:nvPr userDrawn="1"/>
        </p:nvGrpSpPr>
        <p:grpSpPr>
          <a:xfrm>
            <a:off x="-541337" y="1084263"/>
            <a:ext cx="2376487" cy="515937"/>
            <a:chOff x="-456728" y="881557"/>
            <a:chExt cx="2376264" cy="515798"/>
          </a:xfrm>
        </p:grpSpPr>
        <p:sp>
          <p:nvSpPr>
            <p:cNvPr id="40" name="六边形 163"/>
            <p:cNvSpPr/>
            <p:nvPr/>
          </p:nvSpPr>
          <p:spPr>
            <a:xfrm rot="5400000">
              <a:off x="206813" y="986280"/>
              <a:ext cx="328524" cy="287311"/>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80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41" name="直接连接符 164"/>
            <p:cNvCxnSpPr/>
            <p:nvPr/>
          </p:nvCxnSpPr>
          <p:spPr>
            <a:xfrm>
              <a:off x="551240" y="1156120"/>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2" name="矩形 165"/>
            <p:cNvSpPr/>
            <p:nvPr/>
          </p:nvSpPr>
          <p:spPr>
            <a:xfrm>
              <a:off x="695689" y="881557"/>
              <a:ext cx="1152416" cy="515798"/>
            </a:xfrm>
            <a:prstGeom prst="rect">
              <a:avLst/>
            </a:prstGeom>
            <a:solidFill>
              <a:srgbClr val="BDD19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1"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43" name="文本框 166"/>
            <p:cNvSpPr txBox="1">
              <a:spLocks noChangeArrowheads="1"/>
            </p:cNvSpPr>
            <p:nvPr/>
          </p:nvSpPr>
          <p:spPr bwMode="auto">
            <a:xfrm>
              <a:off x="622671" y="1022806"/>
              <a:ext cx="1152416" cy="276151"/>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1" i="0" u="none" strike="noStrike" kern="1200" cap="none" spc="0" normalizeH="0" baseline="0" noProof="0">
                <a:ln>
                  <a:noFill/>
                </a:ln>
                <a:solidFill>
                  <a:srgbClr val="20517C"/>
                </a:solidFill>
                <a:effectLst/>
                <a:uLnTx/>
                <a:uFillTx/>
                <a:latin typeface="Arial" panose="020B0604020202020204" pitchFamily="34" charset="0"/>
                <a:ea typeface="微软雅黑" panose="020B0503020204020204" charset="-122"/>
                <a:cs typeface="+mn-cs"/>
                <a:sym typeface="+mn-lt"/>
              </a:endParaRPr>
            </a:p>
          </p:txBody>
        </p:sp>
        <p:cxnSp>
          <p:nvCxnSpPr>
            <p:cNvPr id="44" name="直接连接符 167"/>
            <p:cNvCxnSpPr/>
            <p:nvPr/>
          </p:nvCxnSpPr>
          <p:spPr>
            <a:xfrm>
              <a:off x="-456728" y="1156120"/>
              <a:ext cx="6476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5" name="文本框 168"/>
          <p:cNvSpPr txBox="1">
            <a:spLocks noChangeArrowheads="1"/>
          </p:cNvSpPr>
          <p:nvPr/>
        </p:nvSpPr>
        <p:spPr bwMode="auto">
          <a:xfrm>
            <a:off x="623888" y="933450"/>
            <a:ext cx="935038" cy="277813"/>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1" i="0" u="none" strike="noStrike" kern="1200" cap="none" spc="0" normalizeH="0" baseline="0" noProof="0">
              <a:ln>
                <a:noFill/>
              </a:ln>
              <a:solidFill>
                <a:srgbClr val="20517C"/>
              </a:solidFill>
              <a:effectLst/>
              <a:uLnTx/>
              <a:uFillTx/>
              <a:latin typeface="Arial" panose="020B0604020202020204" pitchFamily="34" charset="0"/>
              <a:ea typeface="微软雅黑" panose="020B0503020204020204" charset="-122"/>
              <a:cs typeface="+mn-cs"/>
              <a:sym typeface="+mn-lt"/>
            </a:endParaRPr>
          </a:p>
        </p:txBody>
      </p:sp>
      <p:cxnSp>
        <p:nvCxnSpPr>
          <p:cNvPr id="46" name="直接连接符 169"/>
          <p:cNvCxnSpPr/>
          <p:nvPr/>
        </p:nvCxnSpPr>
        <p:spPr>
          <a:xfrm>
            <a:off x="550863" y="1014413"/>
            <a:ext cx="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7" name="文本框 170"/>
          <p:cNvSpPr txBox="1">
            <a:spLocks noChangeArrowheads="1"/>
          </p:cNvSpPr>
          <p:nvPr/>
        </p:nvSpPr>
        <p:spPr bwMode="auto">
          <a:xfrm>
            <a:off x="623888" y="942975"/>
            <a:ext cx="576263" cy="32702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endParaRPr kumimoji="0" lang="zh-CN" altLang="en-US" sz="1600" b="0" i="0" u="none" strike="noStrike" kern="1200" cap="none" spc="0" normalizeH="0" baseline="0" noProof="0">
              <a:ln>
                <a:noFill/>
              </a:ln>
              <a:solidFill>
                <a:srgbClr val="000000"/>
              </a:solidFill>
              <a:effectLst/>
              <a:uLnTx/>
              <a:uFillTx/>
              <a:latin typeface="Arial" panose="020B0604020202020204" pitchFamily="34" charset="0"/>
              <a:ea typeface="微软雅黑" panose="020B0503020204020204" charset="-122"/>
              <a:cs typeface="+mn-cs"/>
              <a:sym typeface="+mn-lt"/>
            </a:endParaRPr>
          </a:p>
        </p:txBody>
      </p:sp>
      <p:sp>
        <p:nvSpPr>
          <p:cNvPr id="48" name="文本框 171"/>
          <p:cNvSpPr txBox="1">
            <a:spLocks noChangeArrowheads="1"/>
          </p:cNvSpPr>
          <p:nvPr/>
        </p:nvSpPr>
        <p:spPr bwMode="auto">
          <a:xfrm>
            <a:off x="517525" y="1103313"/>
            <a:ext cx="1362075" cy="50165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400" b="0" i="0" u="none" strike="noStrike" kern="1200" cap="none" spc="0" normalizeH="0" baseline="0" noProof="0">
                <a:ln>
                  <a:noFill/>
                </a:ln>
                <a:solidFill>
                  <a:schemeClr val="bg1"/>
                </a:solidFill>
                <a:effectLst/>
                <a:uLnTx/>
                <a:uFillTx/>
                <a:latin typeface="微软雅黑" panose="020B0503020204020204" charset="-122"/>
                <a:ea typeface="微软雅黑" panose="020B0503020204020204" charset="-122"/>
                <a:cs typeface="+mn-cs"/>
                <a:sym typeface="+mn-lt"/>
              </a:rPr>
              <a:t>企业合并</a:t>
            </a:r>
            <a:endParaRPr kumimoji="0" lang="en-US" altLang="zh-CN" sz="1400" b="0" i="0" u="none" strike="noStrike" kern="1200" cap="none" spc="0" normalizeH="0" baseline="0" noProof="0">
              <a:ln>
                <a:noFill/>
              </a:ln>
              <a:solidFill>
                <a:schemeClr val="bg1"/>
              </a:solidFill>
              <a:effectLst/>
              <a:uLnTx/>
              <a:uFillTx/>
              <a:latin typeface="微软雅黑" panose="020B0503020204020204" charset="-122"/>
              <a:ea typeface="微软雅黑" panose="020B0503020204020204" charset="-122"/>
              <a:cs typeface="+mn-cs"/>
              <a:sym typeface="+mn-lt"/>
            </a:endParaRPr>
          </a:p>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400" b="0" i="0" u="none" strike="noStrike" kern="1200" cap="none" spc="0" normalizeH="0" baseline="0" noProof="0">
                <a:ln>
                  <a:noFill/>
                </a:ln>
                <a:solidFill>
                  <a:schemeClr val="bg1"/>
                </a:solidFill>
                <a:effectLst/>
                <a:uLnTx/>
                <a:uFillTx/>
                <a:latin typeface="微软雅黑" panose="020B0503020204020204" charset="-122"/>
                <a:ea typeface="微软雅黑" panose="020B0503020204020204" charset="-122"/>
                <a:cs typeface="+mn-cs"/>
                <a:sym typeface="+mn-lt"/>
              </a:rPr>
              <a:t>概述</a:t>
            </a:r>
            <a:endParaRPr kumimoji="0" lang="en-US" altLang="zh-CN" sz="1400" b="0" i="0" u="none" strike="noStrike" kern="1200" cap="none" spc="0" normalizeH="0" baseline="0" noProof="0">
              <a:ln>
                <a:noFill/>
              </a:ln>
              <a:solidFill>
                <a:schemeClr val="bg1"/>
              </a:solidFill>
              <a:effectLst/>
              <a:uLnTx/>
              <a:uFillTx/>
              <a:latin typeface="微软雅黑" panose="020B0503020204020204" charset="-122"/>
              <a:ea typeface="微软雅黑" panose="020B0503020204020204" charset="-122"/>
              <a:cs typeface="+mn-cs"/>
              <a:sym typeface="+mn-lt"/>
            </a:endParaRPr>
          </a:p>
        </p:txBody>
      </p:sp>
      <p:sp>
        <p:nvSpPr>
          <p:cNvPr id="49" name="文本框 172"/>
          <p:cNvSpPr txBox="1">
            <a:spLocks noChangeArrowheads="1"/>
          </p:cNvSpPr>
          <p:nvPr/>
        </p:nvSpPr>
        <p:spPr bwMode="auto">
          <a:xfrm>
            <a:off x="106363" y="1154113"/>
            <a:ext cx="360363" cy="369888"/>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rPr>
              <a:t>1</a:t>
            </a: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50" name="矩形 173"/>
          <p:cNvSpPr/>
          <p:nvPr/>
        </p:nvSpPr>
        <p:spPr>
          <a:xfrm>
            <a:off x="635000" y="1108075"/>
            <a:ext cx="1092200" cy="452438"/>
          </a:xfrm>
          <a:prstGeom prst="rect">
            <a:avLst/>
          </a:prstGeom>
          <a:noFill/>
          <a:ln w="1905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1" i="0" u="none" strike="noStrike" kern="1200" cap="none" spc="0" normalizeH="0" baseline="0" noProof="0" dirty="0">
              <a:ln>
                <a:noFill/>
              </a:ln>
              <a:solidFill>
                <a:srgbClr val="222222"/>
              </a:solidFill>
              <a:effectLst/>
              <a:uLnTx/>
              <a:uFillTx/>
              <a:latin typeface="+mn-lt"/>
              <a:ea typeface="+mn-ea"/>
              <a:cs typeface="+mn-ea"/>
              <a:sym typeface="+mn-lt"/>
            </a:endParaRPr>
          </a:p>
        </p:txBody>
      </p:sp>
      <p:grpSp>
        <p:nvGrpSpPr>
          <p:cNvPr id="8211" name="组合 189"/>
          <p:cNvGrpSpPr/>
          <p:nvPr userDrawn="1"/>
        </p:nvGrpSpPr>
        <p:grpSpPr>
          <a:xfrm>
            <a:off x="-541337" y="1700213"/>
            <a:ext cx="2376487" cy="720725"/>
            <a:chOff x="-456728" y="1704008"/>
            <a:chExt cx="2376264" cy="720080"/>
          </a:xfrm>
        </p:grpSpPr>
        <p:sp>
          <p:nvSpPr>
            <p:cNvPr id="52" name="六边形 190"/>
            <p:cNvSpPr/>
            <p:nvPr/>
          </p:nvSpPr>
          <p:spPr>
            <a:xfrm rot="5400000">
              <a:off x="206124" y="1937840"/>
              <a:ext cx="329904" cy="287311"/>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80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53" name="直接连接符 191"/>
            <p:cNvCxnSpPr/>
            <p:nvPr/>
          </p:nvCxnSpPr>
          <p:spPr>
            <a:xfrm>
              <a:off x="551240" y="2076736"/>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4" name="矩形 192"/>
            <p:cNvSpPr/>
            <p:nvPr/>
          </p:nvSpPr>
          <p:spPr>
            <a:xfrm>
              <a:off x="695689" y="1704008"/>
              <a:ext cx="1152416"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1" i="0" u="none" strike="noStrike" kern="1200" cap="none" spc="0" normalizeH="0" baseline="0" noProof="0" dirty="0">
                <a:ln>
                  <a:noFill/>
                </a:ln>
                <a:solidFill>
                  <a:srgbClr val="222222"/>
                </a:solidFill>
                <a:effectLst/>
                <a:uLnTx/>
                <a:uFillTx/>
                <a:latin typeface="+mn-lt"/>
                <a:ea typeface="+mn-ea"/>
                <a:cs typeface="+mn-ea"/>
                <a:sym typeface="+mn-lt"/>
              </a:endParaRPr>
            </a:p>
          </p:txBody>
        </p:sp>
        <p:cxnSp>
          <p:nvCxnSpPr>
            <p:cNvPr id="55" name="直接连接符 193"/>
            <p:cNvCxnSpPr/>
            <p:nvPr/>
          </p:nvCxnSpPr>
          <p:spPr>
            <a:xfrm>
              <a:off x="-456728" y="2076736"/>
              <a:ext cx="6476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6" name="文本框 194"/>
          <p:cNvSpPr txBox="1">
            <a:spLocks noChangeArrowheads="1"/>
          </p:cNvSpPr>
          <p:nvPr/>
        </p:nvSpPr>
        <p:spPr bwMode="auto">
          <a:xfrm>
            <a:off x="681038" y="1731963"/>
            <a:ext cx="1079500" cy="706438"/>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222222"/>
                </a:solidFill>
                <a:effectLst/>
                <a:uLnTx/>
                <a:uFillTx/>
                <a:latin typeface="Arial" panose="020B0604020202020204" pitchFamily="34" charset="0"/>
                <a:ea typeface="微软雅黑" panose="020B0503020204020204" charset="-122"/>
                <a:cs typeface="+mn-cs"/>
                <a:sym typeface="+mn-lt"/>
              </a:rPr>
              <a:t>同一控制下企业合并的会计处理</a:t>
            </a:r>
            <a:endParaRPr kumimoji="0" lang="zh-CN" altLang="en-US" sz="1400" b="0" i="0" u="none" strike="noStrike" kern="1200" cap="none" spc="0" normalizeH="0" baseline="0" noProof="0">
              <a:ln>
                <a:noFill/>
              </a:ln>
              <a:solidFill>
                <a:srgbClr val="222222"/>
              </a:solidFill>
              <a:effectLst/>
              <a:uLnTx/>
              <a:uFillTx/>
              <a:latin typeface="Arial" panose="020B0604020202020204" pitchFamily="34" charset="0"/>
              <a:ea typeface="微软雅黑" panose="020B0503020204020204" charset="-122"/>
              <a:cs typeface="+mn-cs"/>
              <a:sym typeface="+mn-lt"/>
            </a:endParaRPr>
          </a:p>
        </p:txBody>
      </p:sp>
      <p:sp>
        <p:nvSpPr>
          <p:cNvPr id="57" name="文本框 195"/>
          <p:cNvSpPr txBox="1">
            <a:spLocks noChangeArrowheads="1"/>
          </p:cNvSpPr>
          <p:nvPr/>
        </p:nvSpPr>
        <p:spPr bwMode="auto">
          <a:xfrm>
            <a:off x="106363" y="1908175"/>
            <a:ext cx="360363" cy="36830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rPr>
              <a:t>2</a:t>
            </a: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grpSp>
        <p:nvGrpSpPr>
          <p:cNvPr id="8214" name="组合 196"/>
          <p:cNvGrpSpPr/>
          <p:nvPr userDrawn="1"/>
        </p:nvGrpSpPr>
        <p:grpSpPr>
          <a:xfrm>
            <a:off x="-542925" y="2536825"/>
            <a:ext cx="2376488" cy="719138"/>
            <a:chOff x="-456728" y="1704008"/>
            <a:chExt cx="2376264" cy="720080"/>
          </a:xfrm>
        </p:grpSpPr>
        <p:sp>
          <p:nvSpPr>
            <p:cNvPr id="59" name="六边形 197"/>
            <p:cNvSpPr/>
            <p:nvPr/>
          </p:nvSpPr>
          <p:spPr>
            <a:xfrm rot="5400000">
              <a:off x="206555" y="1937878"/>
              <a:ext cx="329043" cy="287310"/>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80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60" name="直接连接符 198"/>
            <p:cNvCxnSpPr/>
            <p:nvPr/>
          </p:nvCxnSpPr>
          <p:spPr>
            <a:xfrm>
              <a:off x="551240" y="2075970"/>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1" name="矩形 199"/>
            <p:cNvSpPr/>
            <p:nvPr/>
          </p:nvSpPr>
          <p:spPr>
            <a:xfrm>
              <a:off x="695688" y="1704008"/>
              <a:ext cx="1152416"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1" i="0" u="none" strike="noStrike" kern="1200" cap="none" spc="0" normalizeH="0" baseline="0" noProof="0" dirty="0">
                <a:ln>
                  <a:noFill/>
                </a:ln>
                <a:solidFill>
                  <a:srgbClr val="222222"/>
                </a:solidFill>
                <a:effectLst/>
                <a:uLnTx/>
                <a:uFillTx/>
                <a:latin typeface="+mn-lt"/>
                <a:ea typeface="+mn-ea"/>
                <a:cs typeface="+mn-ea"/>
                <a:sym typeface="+mn-lt"/>
              </a:endParaRPr>
            </a:p>
          </p:txBody>
        </p:sp>
        <p:cxnSp>
          <p:nvCxnSpPr>
            <p:cNvPr id="62" name="直接连接符 201"/>
            <p:cNvCxnSpPr/>
            <p:nvPr/>
          </p:nvCxnSpPr>
          <p:spPr>
            <a:xfrm>
              <a:off x="-456728" y="2075970"/>
              <a:ext cx="64763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3" name="文本框 202"/>
          <p:cNvSpPr txBox="1">
            <a:spLocks noChangeArrowheads="1"/>
          </p:cNvSpPr>
          <p:nvPr/>
        </p:nvSpPr>
        <p:spPr bwMode="auto">
          <a:xfrm>
            <a:off x="106363" y="2733675"/>
            <a:ext cx="360363" cy="36830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rPr>
              <a:t>3</a:t>
            </a: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64" name="文本框 205"/>
          <p:cNvSpPr txBox="1">
            <a:spLocks noChangeArrowheads="1"/>
          </p:cNvSpPr>
          <p:nvPr/>
        </p:nvSpPr>
        <p:spPr bwMode="auto">
          <a:xfrm>
            <a:off x="619125" y="2555875"/>
            <a:ext cx="1187450" cy="706438"/>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222222"/>
                </a:solidFill>
                <a:effectLst/>
                <a:uLnTx/>
                <a:uFillTx/>
                <a:latin typeface="Arial" panose="020B0604020202020204" pitchFamily="34" charset="0"/>
                <a:ea typeface="微软雅黑" panose="020B0503020204020204" charset="-122"/>
                <a:cs typeface="+mn-cs"/>
                <a:sym typeface="+mn-lt"/>
              </a:rPr>
              <a:t>非同一控制下企业合并的会计处理</a:t>
            </a:r>
            <a:endParaRPr kumimoji="0" lang="zh-CN" altLang="en-US" sz="1400" b="0" i="0" u="none" strike="noStrike" kern="1200" cap="none" spc="0" normalizeH="0" baseline="0" noProof="0">
              <a:ln>
                <a:noFill/>
              </a:ln>
              <a:solidFill>
                <a:srgbClr val="222222"/>
              </a:solidFill>
              <a:effectLst/>
              <a:uLnTx/>
              <a:uFillTx/>
              <a:latin typeface="Arial" panose="020B0604020202020204" pitchFamily="34" charset="0"/>
              <a:ea typeface="微软雅黑" panose="020B0503020204020204" charset="-122"/>
              <a:cs typeface="+mn-cs"/>
              <a:sym typeface="+mn-lt"/>
            </a:endParaRPr>
          </a:p>
        </p:txBody>
      </p:sp>
      <p:cxnSp>
        <p:nvCxnSpPr>
          <p:cNvPr id="65" name="直接连接符 239"/>
          <p:cNvCxnSpPr/>
          <p:nvPr/>
        </p:nvCxnSpPr>
        <p:spPr>
          <a:xfrm>
            <a:off x="227013" y="257175"/>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6" name="直接连接符 240"/>
          <p:cNvCxnSpPr/>
          <p:nvPr/>
        </p:nvCxnSpPr>
        <p:spPr>
          <a:xfrm>
            <a:off x="227013" y="185738"/>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7" name="直接连接符 241"/>
          <p:cNvCxnSpPr/>
          <p:nvPr/>
        </p:nvCxnSpPr>
        <p:spPr>
          <a:xfrm>
            <a:off x="227013" y="328613"/>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68" name="任意多边形 67"/>
          <p:cNvSpPr/>
          <p:nvPr/>
        </p:nvSpPr>
        <p:spPr>
          <a:xfrm>
            <a:off x="4968875" y="620713"/>
            <a:ext cx="7223125" cy="84138"/>
          </a:xfrm>
          <a:custGeom>
            <a:avLst/>
            <a:gdLst>
              <a:gd name="connsiteX0" fmla="*/ 0 w 7223124"/>
              <a:gd name="connsiteY0" fmla="*/ 0 h 84025"/>
              <a:gd name="connsiteX1" fmla="*/ 7223124 w 7223124"/>
              <a:gd name="connsiteY1" fmla="*/ 0 h 84025"/>
              <a:gd name="connsiteX2" fmla="*/ 7223124 w 7223124"/>
              <a:gd name="connsiteY2" fmla="*/ 84025 h 84025"/>
              <a:gd name="connsiteX3" fmla="*/ 0 w 7223124"/>
              <a:gd name="connsiteY3" fmla="*/ 84025 h 84025"/>
            </a:gdLst>
            <a:ahLst/>
            <a:cxnLst>
              <a:cxn ang="0">
                <a:pos x="connsiteX0" y="connsiteY0"/>
              </a:cxn>
              <a:cxn ang="0">
                <a:pos x="connsiteX1" y="connsiteY1"/>
              </a:cxn>
              <a:cxn ang="0">
                <a:pos x="connsiteX2" y="connsiteY2"/>
              </a:cxn>
              <a:cxn ang="0">
                <a:pos x="connsiteX3" y="connsiteY3"/>
              </a:cxn>
            </a:cxnLst>
            <a:rect l="l" t="t" r="r" b="b"/>
            <a:pathLst>
              <a:path w="7223124" h="84025">
                <a:moveTo>
                  <a:pt x="0" y="0"/>
                </a:moveTo>
                <a:lnTo>
                  <a:pt x="7223124" y="0"/>
                </a:lnTo>
                <a:lnTo>
                  <a:pt x="7223124" y="84025"/>
                </a:lnTo>
                <a:lnTo>
                  <a:pt x="0" y="84025"/>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ea"/>
              <a:sym typeface="+mn-lt"/>
            </a:endParaRPr>
          </a:p>
        </p:txBody>
      </p:sp>
      <p:sp>
        <p:nvSpPr>
          <p:cNvPr id="69" name="任意多边形 68"/>
          <p:cNvSpPr/>
          <p:nvPr/>
        </p:nvSpPr>
        <p:spPr>
          <a:xfrm>
            <a:off x="4943475" y="392113"/>
            <a:ext cx="7259638" cy="84138"/>
          </a:xfrm>
          <a:custGeom>
            <a:avLst/>
            <a:gdLst>
              <a:gd name="connsiteX0" fmla="*/ 6841539 w 7258450"/>
              <a:gd name="connsiteY0" fmla="*/ 0 h 84025"/>
              <a:gd name="connsiteX1" fmla="*/ 7258450 w 7258450"/>
              <a:gd name="connsiteY1" fmla="*/ 0 h 84025"/>
              <a:gd name="connsiteX2" fmla="*/ 7258450 w 7258450"/>
              <a:gd name="connsiteY2" fmla="*/ 84025 h 84025"/>
              <a:gd name="connsiteX3" fmla="*/ 6820532 w 7258450"/>
              <a:gd name="connsiteY3" fmla="*/ 84025 h 84025"/>
              <a:gd name="connsiteX4" fmla="*/ 0 w 7258450"/>
              <a:gd name="connsiteY4" fmla="*/ 0 h 84025"/>
              <a:gd name="connsiteX5" fmla="*/ 5373300 w 7258450"/>
              <a:gd name="connsiteY5" fmla="*/ 0 h 84025"/>
              <a:gd name="connsiteX6" fmla="*/ 5352293 w 7258450"/>
              <a:gd name="connsiteY6" fmla="*/ 84025 h 84025"/>
              <a:gd name="connsiteX7" fmla="*/ 0 w 7258450"/>
              <a:gd name="connsiteY7" fmla="*/ 84025 h 84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58450" h="84025">
                <a:moveTo>
                  <a:pt x="6841539" y="0"/>
                </a:moveTo>
                <a:lnTo>
                  <a:pt x="7258450" y="0"/>
                </a:lnTo>
                <a:lnTo>
                  <a:pt x="7258450" y="84025"/>
                </a:lnTo>
                <a:lnTo>
                  <a:pt x="6820532" y="84025"/>
                </a:lnTo>
                <a:close/>
                <a:moveTo>
                  <a:pt x="0" y="0"/>
                </a:moveTo>
                <a:lnTo>
                  <a:pt x="5373300" y="0"/>
                </a:lnTo>
                <a:lnTo>
                  <a:pt x="5352293" y="84025"/>
                </a:lnTo>
                <a:lnTo>
                  <a:pt x="0" y="84025"/>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ea"/>
              <a:sym typeface="+mn-lt"/>
            </a:endParaRPr>
          </a:p>
        </p:txBody>
      </p:sp>
      <p:sp>
        <p:nvSpPr>
          <p:cNvPr id="70" name="文本框 72"/>
          <p:cNvSpPr txBox="1">
            <a:spLocks noChangeArrowheads="1"/>
          </p:cNvSpPr>
          <p:nvPr/>
        </p:nvSpPr>
        <p:spPr bwMode="auto">
          <a:xfrm>
            <a:off x="10631488" y="215900"/>
            <a:ext cx="1171575" cy="35560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0" fontAlgn="base" latinLnBrk="0" hangingPunct="0">
              <a:lnSpc>
                <a:spcPct val="95000"/>
              </a:lnSpc>
              <a:spcBef>
                <a:spcPct val="0"/>
              </a:spcBef>
              <a:spcAft>
                <a:spcPct val="0"/>
              </a:spcAft>
              <a:buClrTx/>
              <a:buSzTx/>
              <a:buFontTx/>
              <a:buNone/>
              <a:defRPr/>
            </a:pPr>
            <a:r>
              <a:rPr kumimoji="0" lang="zh-CN" altLang="en-US" sz="18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返回首页</a:t>
            </a:r>
            <a:endParaRPr kumimoji="0" lang="zh-CN" altLang="en-US" sz="1800" b="0" i="0" u="none" strike="noStrike" kern="1200" cap="none" spc="0" normalizeH="0" baseline="0" noProof="0" dirty="0">
              <a:ln>
                <a:noFill/>
              </a:ln>
              <a:solidFill>
                <a:srgbClr val="20517C"/>
              </a:solidFill>
              <a:effectLst/>
              <a:uLnTx/>
              <a:uFillTx/>
              <a:latin typeface="微软雅黑" panose="020B0503020204020204" charset="-122"/>
              <a:ea typeface="微软雅黑" panose="020B0503020204020204" charset="-122"/>
              <a:cs typeface="+mn-cs"/>
            </a:endParaRPr>
          </a:p>
        </p:txBody>
      </p:sp>
      <p:sp>
        <p:nvSpPr>
          <p:cNvPr id="71" name="KSO_Shape"/>
          <p:cNvSpPr/>
          <p:nvPr/>
        </p:nvSpPr>
        <p:spPr>
          <a:xfrm>
            <a:off x="10394950" y="274638"/>
            <a:ext cx="211138" cy="227013"/>
          </a:xfrm>
          <a:custGeom>
            <a:avLst/>
            <a:gdLst>
              <a:gd name="connsiteX0" fmla="*/ 84274 w 494050"/>
              <a:gd name="connsiteY0" fmla="*/ 98107 h 531069"/>
              <a:gd name="connsiteX1" fmla="*/ 84423 w 494050"/>
              <a:gd name="connsiteY1" fmla="*/ 98165 h 531069"/>
              <a:gd name="connsiteX2" fmla="*/ 83683 w 494050"/>
              <a:gd name="connsiteY2" fmla="*/ 98867 h 531069"/>
              <a:gd name="connsiteX3" fmla="*/ 423146 w 494050"/>
              <a:gd name="connsiteY3" fmla="*/ 0 h 531069"/>
              <a:gd name="connsiteX4" fmla="*/ 395440 w 494050"/>
              <a:gd name="connsiteY4" fmla="*/ 62229 h 531069"/>
              <a:gd name="connsiteX5" fmla="*/ 406255 w 494050"/>
              <a:gd name="connsiteY5" fmla="*/ 71591 h 531069"/>
              <a:gd name="connsiteX6" fmla="*/ 494044 w 494050"/>
              <a:gd name="connsiteY6" fmla="*/ 276386 h 531069"/>
              <a:gd name="connsiteX7" fmla="*/ 493844 w 494050"/>
              <a:gd name="connsiteY7" fmla="*/ 291720 h 531069"/>
              <a:gd name="connsiteX8" fmla="*/ 489376 w 494050"/>
              <a:gd name="connsiteY8" fmla="*/ 331393 h 531069"/>
              <a:gd name="connsiteX9" fmla="*/ 274337 w 494050"/>
              <a:gd name="connsiteY9" fmla="*/ 529541 h 531069"/>
              <a:gd name="connsiteX10" fmla="*/ 20946 w 494050"/>
              <a:gd name="connsiteY10" fmla="*/ 383604 h 531069"/>
              <a:gd name="connsiteX11" fmla="*/ 69840 w 494050"/>
              <a:gd name="connsiteY11" fmla="*/ 111994 h 531069"/>
              <a:gd name="connsiteX12" fmla="*/ 83683 w 494050"/>
              <a:gd name="connsiteY12" fmla="*/ 98867 h 531069"/>
              <a:gd name="connsiteX13" fmla="*/ 82441 w 494050"/>
              <a:gd name="connsiteY13" fmla="*/ 100464 h 531069"/>
              <a:gd name="connsiteX14" fmla="*/ 46275 w 494050"/>
              <a:gd name="connsiteY14" fmla="*/ 342257 h 531069"/>
              <a:gd name="connsiteX15" fmla="*/ 231312 w 494050"/>
              <a:gd name="connsiteY15" fmla="*/ 478390 h 531069"/>
              <a:gd name="connsiteX16" fmla="*/ 425060 w 494050"/>
              <a:gd name="connsiteY16" fmla="*/ 284642 h 531069"/>
              <a:gd name="connsiteX17" fmla="*/ 362655 w 494050"/>
              <a:gd name="connsiteY17" fmla="*/ 142208 h 531069"/>
              <a:gd name="connsiteX18" fmla="*/ 360587 w 494050"/>
              <a:gd name="connsiteY18" fmla="*/ 140509 h 531069"/>
              <a:gd name="connsiteX19" fmla="*/ 336426 w 494050"/>
              <a:gd name="connsiteY19" fmla="*/ 194776 h 531069"/>
              <a:gd name="connsiteX20" fmla="*/ 214880 w 494050"/>
              <a:gd name="connsiteY20" fmla="*/ 23967 h 531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94050" h="531069">
                <a:moveTo>
                  <a:pt x="84274" y="98107"/>
                </a:moveTo>
                <a:cubicBezTo>
                  <a:pt x="84621" y="97719"/>
                  <a:pt x="84687" y="97734"/>
                  <a:pt x="84423" y="98165"/>
                </a:cubicBezTo>
                <a:lnTo>
                  <a:pt x="83683" y="98867"/>
                </a:lnTo>
                <a:close/>
                <a:moveTo>
                  <a:pt x="423146" y="0"/>
                </a:moveTo>
                <a:lnTo>
                  <a:pt x="395440" y="62229"/>
                </a:lnTo>
                <a:lnTo>
                  <a:pt x="406255" y="71591"/>
                </a:lnTo>
                <a:cubicBezTo>
                  <a:pt x="473633" y="133566"/>
                  <a:pt x="493625" y="204832"/>
                  <a:pt x="494044" y="276386"/>
                </a:cubicBezTo>
                <a:cubicBezTo>
                  <a:pt x="494073" y="281497"/>
                  <a:pt x="494003" y="286610"/>
                  <a:pt x="493844" y="291720"/>
                </a:cubicBezTo>
                <a:cubicBezTo>
                  <a:pt x="493432" y="304888"/>
                  <a:pt x="491960" y="318150"/>
                  <a:pt x="489376" y="331393"/>
                </a:cubicBezTo>
                <a:cubicBezTo>
                  <a:pt x="468702" y="437339"/>
                  <a:pt x="381617" y="517584"/>
                  <a:pt x="274337" y="529541"/>
                </a:cubicBezTo>
                <a:cubicBezTo>
                  <a:pt x="167057" y="541499"/>
                  <a:pt x="64440" y="482398"/>
                  <a:pt x="20946" y="383604"/>
                </a:cubicBezTo>
                <a:cubicBezTo>
                  <a:pt x="-19829" y="290984"/>
                  <a:pt x="215" y="183599"/>
                  <a:pt x="69840" y="111994"/>
                </a:cubicBezTo>
                <a:lnTo>
                  <a:pt x="83683" y="98867"/>
                </a:lnTo>
                <a:lnTo>
                  <a:pt x="82441" y="100464"/>
                </a:lnTo>
                <a:cubicBezTo>
                  <a:pt x="70421" y="116975"/>
                  <a:pt x="13101" y="209765"/>
                  <a:pt x="46275" y="342257"/>
                </a:cubicBezTo>
                <a:cubicBezTo>
                  <a:pt x="70805" y="421126"/>
                  <a:pt x="144371" y="478390"/>
                  <a:pt x="231312" y="478390"/>
                </a:cubicBezTo>
                <a:cubicBezTo>
                  <a:pt x="338316" y="478390"/>
                  <a:pt x="425060" y="391646"/>
                  <a:pt x="425060" y="284642"/>
                </a:cubicBezTo>
                <a:cubicBezTo>
                  <a:pt x="425060" y="228319"/>
                  <a:pt x="401027" y="177609"/>
                  <a:pt x="362655" y="142208"/>
                </a:cubicBezTo>
                <a:lnTo>
                  <a:pt x="360587" y="140509"/>
                </a:lnTo>
                <a:lnTo>
                  <a:pt x="336426" y="194776"/>
                </a:lnTo>
                <a:lnTo>
                  <a:pt x="214880" y="23967"/>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mn-ea"/>
              <a:cs typeface="+mn-cs"/>
            </a:endParaRPr>
          </a:p>
        </p:txBody>
      </p:sp>
      <p:sp>
        <p:nvSpPr>
          <p:cNvPr id="72" name="文本框 105">
            <a:hlinkClick r:id="rId3" action="ppaction://hlinkfile"/>
          </p:cNvPr>
          <p:cNvSpPr txBox="1">
            <a:spLocks noChangeArrowheads="1"/>
          </p:cNvSpPr>
          <p:nvPr/>
        </p:nvSpPr>
        <p:spPr bwMode="auto">
          <a:xfrm>
            <a:off x="623888" y="4083050"/>
            <a:ext cx="1008063" cy="32543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会计准则</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3" name="文本框 106">
            <a:hlinkClick r:id="rId4" action="ppaction://hlinkfile"/>
          </p:cNvPr>
          <p:cNvSpPr txBox="1">
            <a:spLocks noChangeArrowheads="1"/>
          </p:cNvSpPr>
          <p:nvPr/>
        </p:nvSpPr>
        <p:spPr bwMode="auto">
          <a:xfrm>
            <a:off x="550863" y="3578225"/>
            <a:ext cx="1223963" cy="32702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en-US" altLang="zh-CN" sz="1600" b="0" i="0" u="none" strike="noStrike" kern="1200" cap="none" spc="0" normalizeH="0" baseline="0" noProof="0">
                <a:ln>
                  <a:noFill/>
                </a:ln>
                <a:solidFill>
                  <a:schemeClr val="bg1"/>
                </a:solidFill>
                <a:effectLst/>
                <a:uLnTx/>
                <a:uFillTx/>
                <a:latin typeface="微软雅黑" panose="020B0503020204020204" charset="-122"/>
                <a:ea typeface="宋体" panose="02010600030101010101" pitchFamily="2" charset="-122"/>
                <a:cs typeface="+mn-cs"/>
                <a:sym typeface="+mn-lt"/>
              </a:rPr>
              <a:t>CPA</a:t>
            </a: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考试题</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4" name="文本框 107">
            <a:hlinkClick r:id="rId5" action="ppaction://hlinkfile"/>
          </p:cNvPr>
          <p:cNvSpPr txBox="1">
            <a:spLocks noChangeArrowheads="1"/>
          </p:cNvSpPr>
          <p:nvPr/>
        </p:nvSpPr>
        <p:spPr bwMode="auto">
          <a:xfrm>
            <a:off x="623888" y="4614863"/>
            <a:ext cx="1008063" cy="32702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教学案列</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5" name="文本框 108">
            <a:hlinkClick r:id="rId6" action="ppaction://hlinkfile"/>
          </p:cNvPr>
          <p:cNvSpPr txBox="1">
            <a:spLocks noChangeArrowheads="1"/>
          </p:cNvSpPr>
          <p:nvPr/>
        </p:nvSpPr>
        <p:spPr bwMode="auto">
          <a:xfrm>
            <a:off x="623888" y="5119688"/>
            <a:ext cx="1008063" cy="32543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教学大纲</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6" name="文本框 109">
            <a:hlinkClick r:id="rId7" action="ppaction://hlinkfile"/>
          </p:cNvPr>
          <p:cNvSpPr txBox="1">
            <a:spLocks noChangeArrowheads="1"/>
          </p:cNvSpPr>
          <p:nvPr/>
        </p:nvSpPr>
        <p:spPr bwMode="auto">
          <a:xfrm>
            <a:off x="582613" y="5637213"/>
            <a:ext cx="1081088" cy="32702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en-US" altLang="zh-CN"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 </a:t>
            </a: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教学视频</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7" name="文本框 110">
            <a:hlinkClick r:id="rId8" action="ppaction://hlinkfile"/>
          </p:cNvPr>
          <p:cNvSpPr txBox="1">
            <a:spLocks noChangeArrowheads="1"/>
          </p:cNvSpPr>
          <p:nvPr/>
        </p:nvSpPr>
        <p:spPr bwMode="auto">
          <a:xfrm>
            <a:off x="623888" y="6165850"/>
            <a:ext cx="1079500" cy="32543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作业系统</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8" name="Freeform 9"/>
          <p:cNvSpPr>
            <a:spLocks noEditPoints="1" noChangeArrowheads="1"/>
          </p:cNvSpPr>
          <p:nvPr/>
        </p:nvSpPr>
        <p:spPr bwMode="auto">
          <a:xfrm>
            <a:off x="263525" y="4106863"/>
            <a:ext cx="290513" cy="287338"/>
          </a:xfrm>
          <a:custGeom>
            <a:avLst/>
            <a:gdLst>
              <a:gd name="T0" fmla="*/ 99 w 197"/>
              <a:gd name="T1" fmla="*/ 0 h 196"/>
              <a:gd name="T2" fmla="*/ 0 w 197"/>
              <a:gd name="T3" fmla="*/ 98 h 196"/>
              <a:gd name="T4" fmla="*/ 99 w 197"/>
              <a:gd name="T5" fmla="*/ 196 h 196"/>
              <a:gd name="T6" fmla="*/ 197 w 197"/>
              <a:gd name="T7" fmla="*/ 98 h 196"/>
              <a:gd name="T8" fmla="*/ 99 w 197"/>
              <a:gd name="T9" fmla="*/ 0 h 196"/>
              <a:gd name="T10" fmla="*/ 99 w 197"/>
              <a:gd name="T11" fmla="*/ 174 h 196"/>
              <a:gd name="T12" fmla="*/ 23 w 197"/>
              <a:gd name="T13" fmla="*/ 98 h 196"/>
              <a:gd name="T14" fmla="*/ 99 w 197"/>
              <a:gd name="T15" fmla="*/ 22 h 196"/>
              <a:gd name="T16" fmla="*/ 174 w 197"/>
              <a:gd name="T17" fmla="*/ 98 h 196"/>
              <a:gd name="T18" fmla="*/ 99 w 197"/>
              <a:gd name="T19" fmla="*/ 174 h 196"/>
              <a:gd name="T20" fmla="*/ 56 w 197"/>
              <a:gd name="T21" fmla="*/ 141 h 196"/>
              <a:gd name="T22" fmla="*/ 115 w 197"/>
              <a:gd name="T23" fmla="*/ 114 h 196"/>
              <a:gd name="T24" fmla="*/ 141 w 197"/>
              <a:gd name="T25" fmla="*/ 55 h 196"/>
              <a:gd name="T26" fmla="*/ 83 w 197"/>
              <a:gd name="T27" fmla="*/ 82 h 196"/>
              <a:gd name="T28" fmla="*/ 56 w 197"/>
              <a:gd name="T29" fmla="*/ 141 h 196"/>
              <a:gd name="T30" fmla="*/ 109 w 197"/>
              <a:gd name="T31" fmla="*/ 109 h 196"/>
              <a:gd name="T32" fmla="*/ 66 w 197"/>
              <a:gd name="T33" fmla="*/ 130 h 196"/>
              <a:gd name="T34" fmla="*/ 88 w 197"/>
              <a:gd name="T35" fmla="*/ 87 h 196"/>
              <a:gd name="T36" fmla="*/ 109 w 197"/>
              <a:gd name="T37" fmla="*/ 109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7" h="196">
                <a:moveTo>
                  <a:pt x="99" y="0"/>
                </a:moveTo>
                <a:cubicBezTo>
                  <a:pt x="44" y="0"/>
                  <a:pt x="0" y="44"/>
                  <a:pt x="0" y="98"/>
                </a:cubicBezTo>
                <a:cubicBezTo>
                  <a:pt x="0" y="152"/>
                  <a:pt x="44" y="196"/>
                  <a:pt x="99" y="196"/>
                </a:cubicBezTo>
                <a:cubicBezTo>
                  <a:pt x="153" y="196"/>
                  <a:pt x="197" y="152"/>
                  <a:pt x="197" y="98"/>
                </a:cubicBezTo>
                <a:cubicBezTo>
                  <a:pt x="197" y="44"/>
                  <a:pt x="153" y="0"/>
                  <a:pt x="99" y="0"/>
                </a:cubicBezTo>
                <a:close/>
                <a:moveTo>
                  <a:pt x="99" y="174"/>
                </a:moveTo>
                <a:cubicBezTo>
                  <a:pt x="57" y="174"/>
                  <a:pt x="23" y="140"/>
                  <a:pt x="23" y="98"/>
                </a:cubicBezTo>
                <a:cubicBezTo>
                  <a:pt x="23" y="56"/>
                  <a:pt x="57" y="22"/>
                  <a:pt x="99" y="22"/>
                </a:cubicBezTo>
                <a:cubicBezTo>
                  <a:pt x="140" y="22"/>
                  <a:pt x="174" y="56"/>
                  <a:pt x="174" y="98"/>
                </a:cubicBezTo>
                <a:cubicBezTo>
                  <a:pt x="174" y="140"/>
                  <a:pt x="140" y="174"/>
                  <a:pt x="99" y="174"/>
                </a:cubicBezTo>
                <a:close/>
                <a:moveTo>
                  <a:pt x="56" y="141"/>
                </a:moveTo>
                <a:cubicBezTo>
                  <a:pt x="115" y="114"/>
                  <a:pt x="115" y="114"/>
                  <a:pt x="115" y="114"/>
                </a:cubicBezTo>
                <a:cubicBezTo>
                  <a:pt x="141" y="55"/>
                  <a:pt x="141" y="55"/>
                  <a:pt x="141" y="55"/>
                </a:cubicBezTo>
                <a:cubicBezTo>
                  <a:pt x="83" y="82"/>
                  <a:pt x="83" y="82"/>
                  <a:pt x="83" y="82"/>
                </a:cubicBezTo>
                <a:lnTo>
                  <a:pt x="56" y="141"/>
                </a:lnTo>
                <a:close/>
                <a:moveTo>
                  <a:pt x="109" y="109"/>
                </a:moveTo>
                <a:cubicBezTo>
                  <a:pt x="66" y="130"/>
                  <a:pt x="66" y="130"/>
                  <a:pt x="66" y="130"/>
                </a:cubicBezTo>
                <a:cubicBezTo>
                  <a:pt x="88" y="87"/>
                  <a:pt x="88" y="87"/>
                  <a:pt x="88" y="87"/>
                </a:cubicBezTo>
                <a:lnTo>
                  <a:pt x="109" y="109"/>
                </a:lnTo>
                <a:close/>
              </a:path>
            </a:pathLst>
          </a:custGeom>
          <a:solidFill>
            <a:srgbClr val="FFFFFF"/>
          </a:solidFill>
          <a:ln>
            <a:noFill/>
          </a:ln>
        </p:spPr>
        <p:txBody>
          <a:bodyPr/>
          <a:lstStyle>
            <a:lvl1pPr>
              <a:defRPr sz="2000">
                <a:solidFill>
                  <a:schemeClr val="tx1"/>
                </a:solidFill>
                <a:latin typeface="Arial" panose="020B0604020202020204" pitchFamily="34" charset="0"/>
                <a:ea typeface="微软雅黑" panose="020B0503020204020204" charset="-122"/>
              </a:defRPr>
            </a:lvl1pPr>
            <a:lvl2pPr>
              <a:defRPr sz="2000">
                <a:solidFill>
                  <a:schemeClr val="tx1"/>
                </a:solidFill>
                <a:latin typeface="Arial" panose="020B0604020202020204" pitchFamily="34" charset="0"/>
                <a:ea typeface="微软雅黑" panose="020B0503020204020204" charset="-122"/>
              </a:defRPr>
            </a:lvl2pPr>
            <a:lvl3pPr>
              <a:defRPr sz="2000">
                <a:solidFill>
                  <a:schemeClr val="tx1"/>
                </a:solidFill>
                <a:latin typeface="Arial" panose="020B0604020202020204" pitchFamily="34" charset="0"/>
                <a:ea typeface="微软雅黑" panose="020B0503020204020204" charset="-122"/>
              </a:defRPr>
            </a:lvl3pPr>
            <a:lvl4pPr>
              <a:defRPr sz="2000">
                <a:solidFill>
                  <a:schemeClr val="tx1"/>
                </a:solidFill>
                <a:latin typeface="Arial" panose="020B0604020202020204" pitchFamily="34" charset="0"/>
                <a:ea typeface="微软雅黑" panose="020B0503020204020204" charset="-122"/>
              </a:defRPr>
            </a:lvl4pPr>
            <a:lvl5pPr>
              <a:defRPr sz="2000">
                <a:solidFill>
                  <a:schemeClr val="tx1"/>
                </a:solidFill>
                <a:latin typeface="Arial" panose="020B0604020202020204" pitchFamily="34" charset="0"/>
                <a:ea typeface="微软雅黑" panose="020B0503020204020204" charset="-122"/>
              </a:defRPr>
            </a:lvl5pPr>
            <a:lvl6pPr fontAlgn="base">
              <a:spcBef>
                <a:spcPct val="0"/>
              </a:spcBef>
              <a:spcAft>
                <a:spcPct val="0"/>
              </a:spcAft>
              <a:buFont typeface="Arial" panose="020B0604020202020204" pitchFamily="34" charset="0"/>
              <a:defRPr sz="2000">
                <a:solidFill>
                  <a:schemeClr val="tx1"/>
                </a:solidFill>
                <a:latin typeface="Arial" panose="020B0604020202020204" pitchFamily="34" charset="0"/>
                <a:ea typeface="微软雅黑" panose="020B0503020204020204" charset="-122"/>
              </a:defRPr>
            </a:lvl6pPr>
            <a:lvl7pPr fontAlgn="base">
              <a:spcBef>
                <a:spcPct val="0"/>
              </a:spcBef>
              <a:spcAft>
                <a:spcPct val="0"/>
              </a:spcAft>
              <a:buFont typeface="Arial" panose="020B0604020202020204" pitchFamily="34" charset="0"/>
              <a:defRPr sz="2000">
                <a:solidFill>
                  <a:schemeClr val="tx1"/>
                </a:solidFill>
                <a:latin typeface="Arial" panose="020B0604020202020204" pitchFamily="34" charset="0"/>
                <a:ea typeface="微软雅黑" panose="020B0503020204020204" charset="-122"/>
              </a:defRPr>
            </a:lvl7pPr>
            <a:lvl8pPr fontAlgn="base">
              <a:spcBef>
                <a:spcPct val="0"/>
              </a:spcBef>
              <a:spcAft>
                <a:spcPct val="0"/>
              </a:spcAft>
              <a:buFont typeface="Arial" panose="020B0604020202020204" pitchFamily="34" charset="0"/>
              <a:defRPr sz="2000">
                <a:solidFill>
                  <a:schemeClr val="tx1"/>
                </a:solidFill>
                <a:latin typeface="Arial" panose="020B0604020202020204" pitchFamily="34" charset="0"/>
                <a:ea typeface="微软雅黑" panose="020B0503020204020204" charset="-122"/>
              </a:defRPr>
            </a:lvl8pPr>
            <a:lvl9pPr fontAlgn="base">
              <a:spcBef>
                <a:spcPct val="0"/>
              </a:spcBef>
              <a:spcAft>
                <a:spcPct val="0"/>
              </a:spcAft>
              <a:buFont typeface="Arial" panose="020B0604020202020204" pitchFamily="34" charset="0"/>
              <a:defRPr sz="2000">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0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79" name="KSO_Shape"/>
          <p:cNvSpPr/>
          <p:nvPr/>
        </p:nvSpPr>
        <p:spPr bwMode="auto">
          <a:xfrm>
            <a:off x="263525" y="5116513"/>
            <a:ext cx="287338" cy="290513"/>
          </a:xfrm>
          <a:custGeom>
            <a:avLst/>
            <a:gdLst>
              <a:gd name="T0" fmla="*/ 2147483646 w 5438"/>
              <a:gd name="T1" fmla="*/ 0 h 5494"/>
              <a:gd name="T2" fmla="*/ 0 w 5438"/>
              <a:gd name="T3" fmla="*/ 2147483646 h 5494"/>
              <a:gd name="T4" fmla="*/ 2147483646 w 5438"/>
              <a:gd name="T5" fmla="*/ 2147483646 h 5494"/>
              <a:gd name="T6" fmla="*/ 2147483646 w 5438"/>
              <a:gd name="T7" fmla="*/ 2147483646 h 5494"/>
              <a:gd name="T8" fmla="*/ 2147483646 w 5438"/>
              <a:gd name="T9" fmla="*/ 2147483646 h 5494"/>
              <a:gd name="T10" fmla="*/ 2147483646 w 5438"/>
              <a:gd name="T11" fmla="*/ 2147483646 h 5494"/>
              <a:gd name="T12" fmla="*/ 2147483646 w 5438"/>
              <a:gd name="T13" fmla="*/ 2147483646 h 5494"/>
              <a:gd name="T14" fmla="*/ 2147483646 w 5438"/>
              <a:gd name="T15" fmla="*/ 2147483646 h 5494"/>
              <a:gd name="T16" fmla="*/ 2147483646 w 5438"/>
              <a:gd name="T17" fmla="*/ 2147483646 h 5494"/>
              <a:gd name="T18" fmla="*/ 2147483646 w 5438"/>
              <a:gd name="T19" fmla="*/ 2147483646 h 5494"/>
              <a:gd name="T20" fmla="*/ 2147483646 w 5438"/>
              <a:gd name="T21" fmla="*/ 2147483646 h 5494"/>
              <a:gd name="T22" fmla="*/ 2147483646 w 5438"/>
              <a:gd name="T23" fmla="*/ 2147483646 h 5494"/>
              <a:gd name="T24" fmla="*/ 2147483646 w 5438"/>
              <a:gd name="T25" fmla="*/ 2147483646 h 5494"/>
              <a:gd name="T26" fmla="*/ 2147483646 w 5438"/>
              <a:gd name="T27" fmla="*/ 2147483646 h 5494"/>
              <a:gd name="T28" fmla="*/ 2147483646 w 5438"/>
              <a:gd name="T29" fmla="*/ 2147483646 h 5494"/>
              <a:gd name="T30" fmla="*/ 2147483646 w 5438"/>
              <a:gd name="T31" fmla="*/ 2147483646 h 5494"/>
              <a:gd name="T32" fmla="*/ 2147483646 w 5438"/>
              <a:gd name="T33" fmla="*/ 2147483646 h 5494"/>
              <a:gd name="T34" fmla="*/ 2147483646 w 5438"/>
              <a:gd name="T35" fmla="*/ 2147483646 h 5494"/>
              <a:gd name="T36" fmla="*/ 2147483646 w 5438"/>
              <a:gd name="T37" fmla="*/ 2147483646 h 5494"/>
              <a:gd name="T38" fmla="*/ 2147483646 w 5438"/>
              <a:gd name="T39" fmla="*/ 2147483646 h 5494"/>
              <a:gd name="T40" fmla="*/ 2147483646 w 5438"/>
              <a:gd name="T41" fmla="*/ 2147483646 h 5494"/>
              <a:gd name="T42" fmla="*/ 2147483646 w 5438"/>
              <a:gd name="T43" fmla="*/ 2147483646 h 5494"/>
              <a:gd name="T44" fmla="*/ 2147483646 w 5438"/>
              <a:gd name="T45" fmla="*/ 2147483646 h 5494"/>
              <a:gd name="T46" fmla="*/ 2147483646 w 5438"/>
              <a:gd name="T47" fmla="*/ 2147483646 h 5494"/>
              <a:gd name="T48" fmla="*/ 2147483646 w 5438"/>
              <a:gd name="T49" fmla="*/ 2147483646 h 5494"/>
              <a:gd name="T50" fmla="*/ 2147483646 w 5438"/>
              <a:gd name="T51" fmla="*/ 2147483646 h 5494"/>
              <a:gd name="T52" fmla="*/ 2147483646 w 5438"/>
              <a:gd name="T53" fmla="*/ 2147483646 h 5494"/>
              <a:gd name="T54" fmla="*/ 2147483646 w 5438"/>
              <a:gd name="T55" fmla="*/ 2147483646 h 5494"/>
              <a:gd name="T56" fmla="*/ 2147483646 w 5438"/>
              <a:gd name="T57" fmla="*/ 2147483646 h 5494"/>
              <a:gd name="T58" fmla="*/ 2147483646 w 5438"/>
              <a:gd name="T59" fmla="*/ 2147483646 h 5494"/>
              <a:gd name="T60" fmla="*/ 2147483646 w 5438"/>
              <a:gd name="T61" fmla="*/ 2147483646 h 5494"/>
              <a:gd name="T62" fmla="*/ 2147483646 w 5438"/>
              <a:gd name="T63" fmla="*/ 2147483646 h 5494"/>
              <a:gd name="T64" fmla="*/ 2147483646 w 5438"/>
              <a:gd name="T65" fmla="*/ 2147483646 h 5494"/>
              <a:gd name="T66" fmla="*/ 2147483646 w 5438"/>
              <a:gd name="T67" fmla="*/ 2147483646 h 5494"/>
              <a:gd name="T68" fmla="*/ 2147483646 w 5438"/>
              <a:gd name="T69" fmla="*/ 2147483646 h 5494"/>
              <a:gd name="T70" fmla="*/ 2147483646 w 5438"/>
              <a:gd name="T71" fmla="*/ 2147483646 h 5494"/>
              <a:gd name="T72" fmla="*/ 2147483646 w 5438"/>
              <a:gd name="T73" fmla="*/ 2147483646 h 5494"/>
              <a:gd name="T74" fmla="*/ 2147483646 w 5438"/>
              <a:gd name="T75" fmla="*/ 2147483646 h 5494"/>
              <a:gd name="T76" fmla="*/ 2147483646 w 5438"/>
              <a:gd name="T77" fmla="*/ 2147483646 h 5494"/>
              <a:gd name="T78" fmla="*/ 2147483646 w 5438"/>
              <a:gd name="T79" fmla="*/ 2147483646 h 5494"/>
              <a:gd name="T80" fmla="*/ 2147483646 w 5438"/>
              <a:gd name="T81" fmla="*/ 2147483646 h 5494"/>
              <a:gd name="T82" fmla="*/ 2147483646 w 5438"/>
              <a:gd name="T83" fmla="*/ 2147483646 h 5494"/>
              <a:gd name="T84" fmla="*/ 2147483646 w 5438"/>
              <a:gd name="T85" fmla="*/ 2147483646 h 5494"/>
              <a:gd name="T86" fmla="*/ 2147483646 w 5438"/>
              <a:gd name="T87" fmla="*/ 2147483646 h 5494"/>
              <a:gd name="T88" fmla="*/ 2147483646 w 5438"/>
              <a:gd name="T89" fmla="*/ 2147483646 h 5494"/>
              <a:gd name="T90" fmla="*/ 2147483646 w 5438"/>
              <a:gd name="T91" fmla="*/ 2147483646 h 5494"/>
              <a:gd name="T92" fmla="*/ 2147483646 w 5438"/>
              <a:gd name="T93" fmla="*/ 2147483646 h 5494"/>
              <a:gd name="T94" fmla="*/ 2147483646 w 5438"/>
              <a:gd name="T95" fmla="*/ 2147483646 h 5494"/>
              <a:gd name="T96" fmla="*/ 2147483646 w 5438"/>
              <a:gd name="T97" fmla="*/ 2147483646 h 5494"/>
              <a:gd name="T98" fmla="*/ 2147483646 w 5438"/>
              <a:gd name="T99" fmla="*/ 2147483646 h 5494"/>
              <a:gd name="T100" fmla="*/ 2147483646 w 5438"/>
              <a:gd name="T101" fmla="*/ 2147483646 h 5494"/>
              <a:gd name="T102" fmla="*/ 2147483646 w 5438"/>
              <a:gd name="T103" fmla="*/ 2147483646 h 5494"/>
              <a:gd name="T104" fmla="*/ 2147483646 w 5438"/>
              <a:gd name="T105" fmla="*/ 2147483646 h 5494"/>
              <a:gd name="T106" fmla="*/ 2147483646 w 5438"/>
              <a:gd name="T107" fmla="*/ 2147483646 h 5494"/>
              <a:gd name="T108" fmla="*/ 2147483646 w 5438"/>
              <a:gd name="T109" fmla="*/ 2147483646 h 5494"/>
              <a:gd name="T110" fmla="*/ 2147483646 w 5438"/>
              <a:gd name="T111" fmla="*/ 2147483646 h 5494"/>
              <a:gd name="T112" fmla="*/ 2147483646 w 5438"/>
              <a:gd name="T113" fmla="*/ 2147483646 h 5494"/>
              <a:gd name="T114" fmla="*/ 2147483646 w 5438"/>
              <a:gd name="T115" fmla="*/ 2147483646 h 5494"/>
              <a:gd name="T116" fmla="*/ 2147483646 w 5438"/>
              <a:gd name="T117" fmla="*/ 2147483646 h 5494"/>
              <a:gd name="T118" fmla="*/ 2147483646 w 5438"/>
              <a:gd name="T119" fmla="*/ 2147483646 h 54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438" h="5494">
                <a:moveTo>
                  <a:pt x="2825" y="454"/>
                </a:moveTo>
                <a:lnTo>
                  <a:pt x="2825" y="0"/>
                </a:lnTo>
                <a:lnTo>
                  <a:pt x="2514" y="0"/>
                </a:lnTo>
                <a:lnTo>
                  <a:pt x="2514" y="454"/>
                </a:lnTo>
                <a:lnTo>
                  <a:pt x="0" y="454"/>
                </a:lnTo>
                <a:lnTo>
                  <a:pt x="0" y="1259"/>
                </a:lnTo>
                <a:lnTo>
                  <a:pt x="276" y="1259"/>
                </a:lnTo>
                <a:lnTo>
                  <a:pt x="276" y="4295"/>
                </a:lnTo>
                <a:lnTo>
                  <a:pt x="2197" y="4295"/>
                </a:lnTo>
                <a:lnTo>
                  <a:pt x="1028" y="5252"/>
                </a:lnTo>
                <a:lnTo>
                  <a:pt x="1225" y="5494"/>
                </a:lnTo>
                <a:lnTo>
                  <a:pt x="2689" y="4295"/>
                </a:lnTo>
                <a:lnTo>
                  <a:pt x="2699" y="4295"/>
                </a:lnTo>
                <a:lnTo>
                  <a:pt x="4163" y="5494"/>
                </a:lnTo>
                <a:lnTo>
                  <a:pt x="4360" y="5252"/>
                </a:lnTo>
                <a:lnTo>
                  <a:pt x="3192" y="4295"/>
                </a:lnTo>
                <a:lnTo>
                  <a:pt x="5105" y="4295"/>
                </a:lnTo>
                <a:lnTo>
                  <a:pt x="5105" y="1259"/>
                </a:lnTo>
                <a:lnTo>
                  <a:pt x="5438" y="1259"/>
                </a:lnTo>
                <a:lnTo>
                  <a:pt x="5438" y="454"/>
                </a:lnTo>
                <a:lnTo>
                  <a:pt x="2825" y="454"/>
                </a:lnTo>
                <a:close/>
                <a:moveTo>
                  <a:pt x="4793" y="3983"/>
                </a:moveTo>
                <a:lnTo>
                  <a:pt x="587" y="3983"/>
                </a:lnTo>
                <a:lnTo>
                  <a:pt x="587" y="1259"/>
                </a:lnTo>
                <a:lnTo>
                  <a:pt x="4793" y="1259"/>
                </a:lnTo>
                <a:lnTo>
                  <a:pt x="4793" y="3983"/>
                </a:lnTo>
                <a:close/>
                <a:moveTo>
                  <a:pt x="1611" y="3281"/>
                </a:moveTo>
                <a:lnTo>
                  <a:pt x="1611" y="2471"/>
                </a:lnTo>
                <a:lnTo>
                  <a:pt x="2422" y="2471"/>
                </a:lnTo>
                <a:lnTo>
                  <a:pt x="2420" y="2429"/>
                </a:lnTo>
                <a:lnTo>
                  <a:pt x="2417" y="2388"/>
                </a:lnTo>
                <a:lnTo>
                  <a:pt x="2412" y="2347"/>
                </a:lnTo>
                <a:lnTo>
                  <a:pt x="2405" y="2308"/>
                </a:lnTo>
                <a:lnTo>
                  <a:pt x="2396" y="2268"/>
                </a:lnTo>
                <a:lnTo>
                  <a:pt x="2385" y="2230"/>
                </a:lnTo>
                <a:lnTo>
                  <a:pt x="2373" y="2192"/>
                </a:lnTo>
                <a:lnTo>
                  <a:pt x="2358" y="2156"/>
                </a:lnTo>
                <a:lnTo>
                  <a:pt x="2341" y="2120"/>
                </a:lnTo>
                <a:lnTo>
                  <a:pt x="2324" y="2085"/>
                </a:lnTo>
                <a:lnTo>
                  <a:pt x="2304" y="2051"/>
                </a:lnTo>
                <a:lnTo>
                  <a:pt x="2284" y="2018"/>
                </a:lnTo>
                <a:lnTo>
                  <a:pt x="2260" y="1986"/>
                </a:lnTo>
                <a:lnTo>
                  <a:pt x="2237" y="1956"/>
                </a:lnTo>
                <a:lnTo>
                  <a:pt x="2210" y="1926"/>
                </a:lnTo>
                <a:lnTo>
                  <a:pt x="2184" y="1898"/>
                </a:lnTo>
                <a:lnTo>
                  <a:pt x="2156" y="1871"/>
                </a:lnTo>
                <a:lnTo>
                  <a:pt x="2126" y="1846"/>
                </a:lnTo>
                <a:lnTo>
                  <a:pt x="2096" y="1822"/>
                </a:lnTo>
                <a:lnTo>
                  <a:pt x="2064" y="1799"/>
                </a:lnTo>
                <a:lnTo>
                  <a:pt x="2031" y="1778"/>
                </a:lnTo>
                <a:lnTo>
                  <a:pt x="1997" y="1759"/>
                </a:lnTo>
                <a:lnTo>
                  <a:pt x="1962" y="1741"/>
                </a:lnTo>
                <a:lnTo>
                  <a:pt x="1926" y="1724"/>
                </a:lnTo>
                <a:lnTo>
                  <a:pt x="1890" y="1710"/>
                </a:lnTo>
                <a:lnTo>
                  <a:pt x="1852" y="1697"/>
                </a:lnTo>
                <a:lnTo>
                  <a:pt x="1814" y="1686"/>
                </a:lnTo>
                <a:lnTo>
                  <a:pt x="1774" y="1677"/>
                </a:lnTo>
                <a:lnTo>
                  <a:pt x="1735" y="1670"/>
                </a:lnTo>
                <a:lnTo>
                  <a:pt x="1694" y="1665"/>
                </a:lnTo>
                <a:lnTo>
                  <a:pt x="1653" y="1662"/>
                </a:lnTo>
                <a:lnTo>
                  <a:pt x="1611" y="1660"/>
                </a:lnTo>
                <a:lnTo>
                  <a:pt x="1569" y="1662"/>
                </a:lnTo>
                <a:lnTo>
                  <a:pt x="1528" y="1665"/>
                </a:lnTo>
                <a:lnTo>
                  <a:pt x="1487" y="1670"/>
                </a:lnTo>
                <a:lnTo>
                  <a:pt x="1448" y="1677"/>
                </a:lnTo>
                <a:lnTo>
                  <a:pt x="1408" y="1686"/>
                </a:lnTo>
                <a:lnTo>
                  <a:pt x="1369" y="1697"/>
                </a:lnTo>
                <a:lnTo>
                  <a:pt x="1332" y="1710"/>
                </a:lnTo>
                <a:lnTo>
                  <a:pt x="1295" y="1724"/>
                </a:lnTo>
                <a:lnTo>
                  <a:pt x="1260" y="1741"/>
                </a:lnTo>
                <a:lnTo>
                  <a:pt x="1224" y="1759"/>
                </a:lnTo>
                <a:lnTo>
                  <a:pt x="1191" y="1778"/>
                </a:lnTo>
                <a:lnTo>
                  <a:pt x="1157" y="1799"/>
                </a:lnTo>
                <a:lnTo>
                  <a:pt x="1126" y="1822"/>
                </a:lnTo>
                <a:lnTo>
                  <a:pt x="1096" y="1846"/>
                </a:lnTo>
                <a:lnTo>
                  <a:pt x="1066" y="1871"/>
                </a:lnTo>
                <a:lnTo>
                  <a:pt x="1038" y="1898"/>
                </a:lnTo>
                <a:lnTo>
                  <a:pt x="1011" y="1926"/>
                </a:lnTo>
                <a:lnTo>
                  <a:pt x="986" y="1956"/>
                </a:lnTo>
                <a:lnTo>
                  <a:pt x="962" y="1986"/>
                </a:lnTo>
                <a:lnTo>
                  <a:pt x="939" y="2018"/>
                </a:lnTo>
                <a:lnTo>
                  <a:pt x="918" y="2051"/>
                </a:lnTo>
                <a:lnTo>
                  <a:pt x="899" y="2085"/>
                </a:lnTo>
                <a:lnTo>
                  <a:pt x="881" y="2120"/>
                </a:lnTo>
                <a:lnTo>
                  <a:pt x="864" y="2156"/>
                </a:lnTo>
                <a:lnTo>
                  <a:pt x="850" y="2192"/>
                </a:lnTo>
                <a:lnTo>
                  <a:pt x="837" y="2230"/>
                </a:lnTo>
                <a:lnTo>
                  <a:pt x="826" y="2268"/>
                </a:lnTo>
                <a:lnTo>
                  <a:pt x="817" y="2308"/>
                </a:lnTo>
                <a:lnTo>
                  <a:pt x="809" y="2347"/>
                </a:lnTo>
                <a:lnTo>
                  <a:pt x="804" y="2388"/>
                </a:lnTo>
                <a:lnTo>
                  <a:pt x="801" y="2429"/>
                </a:lnTo>
                <a:lnTo>
                  <a:pt x="800" y="2471"/>
                </a:lnTo>
                <a:lnTo>
                  <a:pt x="801" y="2513"/>
                </a:lnTo>
                <a:lnTo>
                  <a:pt x="804" y="2554"/>
                </a:lnTo>
                <a:lnTo>
                  <a:pt x="809" y="2595"/>
                </a:lnTo>
                <a:lnTo>
                  <a:pt x="817" y="2634"/>
                </a:lnTo>
                <a:lnTo>
                  <a:pt x="826" y="2674"/>
                </a:lnTo>
                <a:lnTo>
                  <a:pt x="837" y="2712"/>
                </a:lnTo>
                <a:lnTo>
                  <a:pt x="850" y="2750"/>
                </a:lnTo>
                <a:lnTo>
                  <a:pt x="864" y="2786"/>
                </a:lnTo>
                <a:lnTo>
                  <a:pt x="881" y="2822"/>
                </a:lnTo>
                <a:lnTo>
                  <a:pt x="899" y="2857"/>
                </a:lnTo>
                <a:lnTo>
                  <a:pt x="918" y="2891"/>
                </a:lnTo>
                <a:lnTo>
                  <a:pt x="939" y="2924"/>
                </a:lnTo>
                <a:lnTo>
                  <a:pt x="962" y="2956"/>
                </a:lnTo>
                <a:lnTo>
                  <a:pt x="986" y="2986"/>
                </a:lnTo>
                <a:lnTo>
                  <a:pt x="1011" y="3016"/>
                </a:lnTo>
                <a:lnTo>
                  <a:pt x="1038" y="3044"/>
                </a:lnTo>
                <a:lnTo>
                  <a:pt x="1066" y="3070"/>
                </a:lnTo>
                <a:lnTo>
                  <a:pt x="1096" y="3097"/>
                </a:lnTo>
                <a:lnTo>
                  <a:pt x="1126" y="3120"/>
                </a:lnTo>
                <a:lnTo>
                  <a:pt x="1157" y="3144"/>
                </a:lnTo>
                <a:lnTo>
                  <a:pt x="1191" y="3164"/>
                </a:lnTo>
                <a:lnTo>
                  <a:pt x="1224" y="3184"/>
                </a:lnTo>
                <a:lnTo>
                  <a:pt x="1260" y="3201"/>
                </a:lnTo>
                <a:lnTo>
                  <a:pt x="1295" y="3218"/>
                </a:lnTo>
                <a:lnTo>
                  <a:pt x="1332" y="3233"/>
                </a:lnTo>
                <a:lnTo>
                  <a:pt x="1369" y="3245"/>
                </a:lnTo>
                <a:lnTo>
                  <a:pt x="1408" y="3256"/>
                </a:lnTo>
                <a:lnTo>
                  <a:pt x="1448" y="3265"/>
                </a:lnTo>
                <a:lnTo>
                  <a:pt x="1487" y="3272"/>
                </a:lnTo>
                <a:lnTo>
                  <a:pt x="1528" y="3277"/>
                </a:lnTo>
                <a:lnTo>
                  <a:pt x="1569" y="3280"/>
                </a:lnTo>
                <a:lnTo>
                  <a:pt x="1611" y="3281"/>
                </a:lnTo>
                <a:close/>
                <a:moveTo>
                  <a:pt x="1838" y="3503"/>
                </a:moveTo>
                <a:lnTo>
                  <a:pt x="1838" y="3503"/>
                </a:lnTo>
                <a:lnTo>
                  <a:pt x="1881" y="3502"/>
                </a:lnTo>
                <a:lnTo>
                  <a:pt x="1921" y="3499"/>
                </a:lnTo>
                <a:lnTo>
                  <a:pt x="1962" y="3493"/>
                </a:lnTo>
                <a:lnTo>
                  <a:pt x="2002" y="3486"/>
                </a:lnTo>
                <a:lnTo>
                  <a:pt x="2041" y="3477"/>
                </a:lnTo>
                <a:lnTo>
                  <a:pt x="2080" y="3466"/>
                </a:lnTo>
                <a:lnTo>
                  <a:pt x="2117" y="3453"/>
                </a:lnTo>
                <a:lnTo>
                  <a:pt x="2154" y="3439"/>
                </a:lnTo>
                <a:lnTo>
                  <a:pt x="2190" y="3422"/>
                </a:lnTo>
                <a:lnTo>
                  <a:pt x="2225" y="3404"/>
                </a:lnTo>
                <a:lnTo>
                  <a:pt x="2259" y="3385"/>
                </a:lnTo>
                <a:lnTo>
                  <a:pt x="2292" y="3364"/>
                </a:lnTo>
                <a:lnTo>
                  <a:pt x="2323" y="3341"/>
                </a:lnTo>
                <a:lnTo>
                  <a:pt x="2355" y="3317"/>
                </a:lnTo>
                <a:lnTo>
                  <a:pt x="2384" y="3292"/>
                </a:lnTo>
                <a:lnTo>
                  <a:pt x="2411" y="3265"/>
                </a:lnTo>
                <a:lnTo>
                  <a:pt x="2439" y="3237"/>
                </a:lnTo>
                <a:lnTo>
                  <a:pt x="2464" y="3207"/>
                </a:lnTo>
                <a:lnTo>
                  <a:pt x="2488" y="3177"/>
                </a:lnTo>
                <a:lnTo>
                  <a:pt x="2511" y="3146"/>
                </a:lnTo>
                <a:lnTo>
                  <a:pt x="2532" y="3112"/>
                </a:lnTo>
                <a:lnTo>
                  <a:pt x="2551" y="3079"/>
                </a:lnTo>
                <a:lnTo>
                  <a:pt x="2570" y="3043"/>
                </a:lnTo>
                <a:lnTo>
                  <a:pt x="2586" y="3008"/>
                </a:lnTo>
                <a:lnTo>
                  <a:pt x="2600" y="2971"/>
                </a:lnTo>
                <a:lnTo>
                  <a:pt x="2612" y="2933"/>
                </a:lnTo>
                <a:lnTo>
                  <a:pt x="2623" y="2895"/>
                </a:lnTo>
                <a:lnTo>
                  <a:pt x="2633" y="2855"/>
                </a:lnTo>
                <a:lnTo>
                  <a:pt x="2640" y="2816"/>
                </a:lnTo>
                <a:lnTo>
                  <a:pt x="2645" y="2775"/>
                </a:lnTo>
                <a:lnTo>
                  <a:pt x="2648" y="2734"/>
                </a:lnTo>
                <a:lnTo>
                  <a:pt x="2649" y="2692"/>
                </a:lnTo>
                <a:lnTo>
                  <a:pt x="1838" y="2692"/>
                </a:lnTo>
                <a:lnTo>
                  <a:pt x="1838" y="3503"/>
                </a:lnTo>
                <a:close/>
                <a:moveTo>
                  <a:pt x="4318" y="1839"/>
                </a:moveTo>
                <a:lnTo>
                  <a:pt x="3281" y="1839"/>
                </a:lnTo>
                <a:lnTo>
                  <a:pt x="3281" y="2150"/>
                </a:lnTo>
                <a:lnTo>
                  <a:pt x="4318" y="2150"/>
                </a:lnTo>
                <a:lnTo>
                  <a:pt x="4318" y="1839"/>
                </a:lnTo>
                <a:close/>
                <a:moveTo>
                  <a:pt x="4318" y="2411"/>
                </a:moveTo>
                <a:lnTo>
                  <a:pt x="3281" y="2411"/>
                </a:lnTo>
                <a:lnTo>
                  <a:pt x="3281" y="2723"/>
                </a:lnTo>
                <a:lnTo>
                  <a:pt x="4318" y="2723"/>
                </a:lnTo>
                <a:lnTo>
                  <a:pt x="4318" y="2411"/>
                </a:lnTo>
                <a:close/>
                <a:moveTo>
                  <a:pt x="4318" y="2983"/>
                </a:moveTo>
                <a:lnTo>
                  <a:pt x="3281" y="2983"/>
                </a:lnTo>
                <a:lnTo>
                  <a:pt x="3281" y="3295"/>
                </a:lnTo>
                <a:lnTo>
                  <a:pt x="4318" y="3295"/>
                </a:lnTo>
                <a:lnTo>
                  <a:pt x="4318" y="2983"/>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微软雅黑" panose="020B0503020204020204" charset="-122"/>
              <a:cs typeface="+mn-ea"/>
              <a:sym typeface="+mn-lt"/>
            </a:endParaRPr>
          </a:p>
        </p:txBody>
      </p:sp>
      <p:sp>
        <p:nvSpPr>
          <p:cNvPr id="80" name="KSO_Shape"/>
          <p:cNvSpPr/>
          <p:nvPr/>
        </p:nvSpPr>
        <p:spPr>
          <a:xfrm flipH="1">
            <a:off x="263525" y="4665663"/>
            <a:ext cx="287338" cy="203200"/>
          </a:xfrm>
          <a:custGeom>
            <a:avLst/>
            <a:gdLst>
              <a:gd name="connsiteX0" fmla="*/ 7782622 w 7782622"/>
              <a:gd name="connsiteY0" fmla="*/ 1956116 h 5514836"/>
              <a:gd name="connsiteX1" fmla="*/ 1120218 w 7782622"/>
              <a:gd name="connsiteY1" fmla="*/ 1956116 h 5514836"/>
              <a:gd name="connsiteX2" fmla="*/ 4 w 7782622"/>
              <a:gd name="connsiteY2" fmla="*/ 5514836 h 5514836"/>
              <a:gd name="connsiteX3" fmla="*/ 6662408 w 7782622"/>
              <a:gd name="connsiteY3" fmla="*/ 5514836 h 5514836"/>
              <a:gd name="connsiteX4" fmla="*/ 2210075 w 7782622"/>
              <a:gd name="connsiteY4" fmla="*/ 0 h 5514836"/>
              <a:gd name="connsiteX5" fmla="*/ 0 w 7782622"/>
              <a:gd name="connsiteY5" fmla="*/ 0 h 5514836"/>
              <a:gd name="connsiteX6" fmla="*/ 0 w 7782622"/>
              <a:gd name="connsiteY6" fmla="*/ 1356040 h 5514836"/>
              <a:gd name="connsiteX7" fmla="*/ 2 w 7782622"/>
              <a:gd name="connsiteY7" fmla="*/ 1356040 h 5514836"/>
              <a:gd name="connsiteX8" fmla="*/ 2 w 7782622"/>
              <a:gd name="connsiteY8" fmla="*/ 4425111 h 5514836"/>
              <a:gd name="connsiteX9" fmla="*/ 872566 w 7782622"/>
              <a:gd name="connsiteY9" fmla="*/ 1653131 h 5514836"/>
              <a:gd name="connsiteX10" fmla="*/ 6705945 w 7782622"/>
              <a:gd name="connsiteY10" fmla="*/ 1653131 h 5514836"/>
              <a:gd name="connsiteX11" fmla="*/ 6705945 w 7782622"/>
              <a:gd name="connsiteY11" fmla="*/ 984566 h 5514836"/>
              <a:gd name="connsiteX12" fmla="*/ 2611236 w 7782622"/>
              <a:gd name="connsiteY12" fmla="*/ 984566 h 551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82622" h="5514836">
                <a:moveTo>
                  <a:pt x="7782622" y="1956116"/>
                </a:moveTo>
                <a:lnTo>
                  <a:pt x="1120218" y="1956116"/>
                </a:lnTo>
                <a:lnTo>
                  <a:pt x="4" y="5514836"/>
                </a:lnTo>
                <a:lnTo>
                  <a:pt x="6662408" y="5514836"/>
                </a:lnTo>
                <a:close/>
                <a:moveTo>
                  <a:pt x="2210075" y="0"/>
                </a:moveTo>
                <a:lnTo>
                  <a:pt x="0" y="0"/>
                </a:lnTo>
                <a:lnTo>
                  <a:pt x="0" y="1356040"/>
                </a:lnTo>
                <a:lnTo>
                  <a:pt x="2" y="1356040"/>
                </a:lnTo>
                <a:lnTo>
                  <a:pt x="2" y="4425111"/>
                </a:lnTo>
                <a:lnTo>
                  <a:pt x="872566" y="1653131"/>
                </a:lnTo>
                <a:lnTo>
                  <a:pt x="6705945" y="1653131"/>
                </a:lnTo>
                <a:lnTo>
                  <a:pt x="6705945" y="984566"/>
                </a:lnTo>
                <a:lnTo>
                  <a:pt x="2611236" y="98456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mn-ea"/>
              <a:cs typeface="+mn-ea"/>
              <a:sym typeface="+mn-lt"/>
            </a:endParaRPr>
          </a:p>
        </p:txBody>
      </p:sp>
      <p:sp>
        <p:nvSpPr>
          <p:cNvPr id="81" name="KSO_Shape"/>
          <p:cNvSpPr/>
          <p:nvPr/>
        </p:nvSpPr>
        <p:spPr bwMode="auto">
          <a:xfrm flipV="1">
            <a:off x="263525" y="5661025"/>
            <a:ext cx="300038" cy="288925"/>
          </a:xfrm>
          <a:custGeom>
            <a:avLst/>
            <a:gdLst>
              <a:gd name="T0" fmla="*/ 1620166 w 3766"/>
              <a:gd name="T1" fmla="*/ 72220 h 3615"/>
              <a:gd name="T2" fmla="*/ 1800397 w 3766"/>
              <a:gd name="T3" fmla="*/ 252530 h 3615"/>
              <a:gd name="T4" fmla="*/ 1620166 w 3766"/>
              <a:gd name="T5" fmla="*/ 504582 h 3615"/>
              <a:gd name="T6" fmla="*/ 1800397 w 3766"/>
              <a:gd name="T7" fmla="*/ 1405178 h 3615"/>
              <a:gd name="T8" fmla="*/ 1620166 w 3766"/>
              <a:gd name="T9" fmla="*/ 1476919 h 3615"/>
              <a:gd name="T10" fmla="*/ 1800397 w 3766"/>
              <a:gd name="T11" fmla="*/ 1657229 h 3615"/>
              <a:gd name="T12" fmla="*/ 0 w 3766"/>
              <a:gd name="T13" fmla="*/ 1728971 h 3615"/>
              <a:gd name="T14" fmla="*/ 180231 w 3766"/>
              <a:gd name="T15" fmla="*/ 1657229 h 3615"/>
              <a:gd name="T16" fmla="*/ 0 w 3766"/>
              <a:gd name="T17" fmla="*/ 1476919 h 3615"/>
              <a:gd name="T18" fmla="*/ 36333 w 3766"/>
              <a:gd name="T19" fmla="*/ 1405178 h 3615"/>
              <a:gd name="T20" fmla="*/ 216086 w 3766"/>
              <a:gd name="T21" fmla="*/ 468711 h 3615"/>
              <a:gd name="T22" fmla="*/ 0 w 3766"/>
              <a:gd name="T23" fmla="*/ 324272 h 3615"/>
              <a:gd name="T24" fmla="*/ 180231 w 3766"/>
              <a:gd name="T25" fmla="*/ 252530 h 3615"/>
              <a:gd name="T26" fmla="*/ 0 w 3766"/>
              <a:gd name="T27" fmla="*/ 72220 h 3615"/>
              <a:gd name="T28" fmla="*/ 1800397 w 3766"/>
              <a:gd name="T29" fmla="*/ 0 h 3615"/>
              <a:gd name="T30" fmla="*/ 1187994 w 3766"/>
              <a:gd name="T31" fmla="*/ 1657229 h 3615"/>
              <a:gd name="T32" fmla="*/ 1476268 w 3766"/>
              <a:gd name="T33" fmla="*/ 1476919 h 3615"/>
              <a:gd name="T34" fmla="*/ 1187994 w 3766"/>
              <a:gd name="T35" fmla="*/ 1657229 h 3615"/>
              <a:gd name="T36" fmla="*/ 1044096 w 3766"/>
              <a:gd name="T37" fmla="*/ 1657229 h 3615"/>
              <a:gd name="T38" fmla="*/ 756301 w 3766"/>
              <a:gd name="T39" fmla="*/ 1476919 h 3615"/>
              <a:gd name="T40" fmla="*/ 324129 w 3766"/>
              <a:gd name="T41" fmla="*/ 1657229 h 3615"/>
              <a:gd name="T42" fmla="*/ 611925 w 3766"/>
              <a:gd name="T43" fmla="*/ 1476919 h 3615"/>
              <a:gd name="T44" fmla="*/ 324129 w 3766"/>
              <a:gd name="T45" fmla="*/ 1657229 h 3615"/>
              <a:gd name="T46" fmla="*/ 324129 w 3766"/>
              <a:gd name="T47" fmla="*/ 72220 h 3615"/>
              <a:gd name="T48" fmla="*/ 611925 w 3766"/>
              <a:gd name="T49" fmla="*/ 252530 h 3615"/>
              <a:gd name="T50" fmla="*/ 1044096 w 3766"/>
              <a:gd name="T51" fmla="*/ 72220 h 3615"/>
              <a:gd name="T52" fmla="*/ 756301 w 3766"/>
              <a:gd name="T53" fmla="*/ 252530 h 3615"/>
              <a:gd name="T54" fmla="*/ 1044096 w 3766"/>
              <a:gd name="T55" fmla="*/ 72220 h 3615"/>
              <a:gd name="T56" fmla="*/ 1187994 w 3766"/>
              <a:gd name="T57" fmla="*/ 72220 h 3615"/>
              <a:gd name="T58" fmla="*/ 1476268 w 3766"/>
              <a:gd name="T59" fmla="*/ 252530 h 3615"/>
              <a:gd name="T60" fmla="*/ 1512123 w 3766"/>
              <a:gd name="T61" fmla="*/ 504582 h 3615"/>
              <a:gd name="T62" fmla="*/ 503882 w 3766"/>
              <a:gd name="T63" fmla="*/ 324272 h 3615"/>
              <a:gd name="T64" fmla="*/ 324129 w 3766"/>
              <a:gd name="T65" fmla="*/ 1224867 h 3615"/>
              <a:gd name="T66" fmla="*/ 1332370 w 3766"/>
              <a:gd name="T67" fmla="*/ 1405178 h 3615"/>
              <a:gd name="T68" fmla="*/ 1512123 w 3766"/>
              <a:gd name="T69" fmla="*/ 504582 h 3615"/>
              <a:gd name="T70" fmla="*/ 438865 w 3766"/>
              <a:gd name="T71" fmla="*/ 885291 h 3615"/>
              <a:gd name="T72" fmla="*/ 1413163 w 3766"/>
              <a:gd name="T73" fmla="*/ 885291 h 3615"/>
              <a:gd name="T74" fmla="*/ 831357 w 3766"/>
              <a:gd name="T75" fmla="*/ 574889 h 3615"/>
              <a:gd name="T76" fmla="*/ 1176043 w 3766"/>
              <a:gd name="T77" fmla="*/ 858507 h 361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766" h="3615">
                <a:moveTo>
                  <a:pt x="3766" y="151"/>
                </a:moveTo>
                <a:cubicBezTo>
                  <a:pt x="3389" y="151"/>
                  <a:pt x="3389" y="151"/>
                  <a:pt x="3389" y="151"/>
                </a:cubicBezTo>
                <a:cubicBezTo>
                  <a:pt x="3389" y="528"/>
                  <a:pt x="3389" y="528"/>
                  <a:pt x="3389" y="528"/>
                </a:cubicBezTo>
                <a:cubicBezTo>
                  <a:pt x="3766" y="528"/>
                  <a:pt x="3766" y="528"/>
                  <a:pt x="3766" y="528"/>
                </a:cubicBezTo>
                <a:cubicBezTo>
                  <a:pt x="3766" y="678"/>
                  <a:pt x="3766" y="678"/>
                  <a:pt x="3766" y="678"/>
                </a:cubicBezTo>
                <a:cubicBezTo>
                  <a:pt x="3558" y="678"/>
                  <a:pt x="3389" y="847"/>
                  <a:pt x="3389" y="1055"/>
                </a:cubicBezTo>
                <a:cubicBezTo>
                  <a:pt x="3389" y="2561"/>
                  <a:pt x="3389" y="2561"/>
                  <a:pt x="3389" y="2561"/>
                </a:cubicBezTo>
                <a:cubicBezTo>
                  <a:pt x="3389" y="2769"/>
                  <a:pt x="3558" y="2938"/>
                  <a:pt x="3766" y="2938"/>
                </a:cubicBezTo>
                <a:cubicBezTo>
                  <a:pt x="3766" y="3088"/>
                  <a:pt x="3766" y="3088"/>
                  <a:pt x="3766" y="3088"/>
                </a:cubicBezTo>
                <a:cubicBezTo>
                  <a:pt x="3389" y="3088"/>
                  <a:pt x="3389" y="3088"/>
                  <a:pt x="3389" y="3088"/>
                </a:cubicBezTo>
                <a:cubicBezTo>
                  <a:pt x="3389" y="3465"/>
                  <a:pt x="3389" y="3465"/>
                  <a:pt x="3389" y="3465"/>
                </a:cubicBezTo>
                <a:cubicBezTo>
                  <a:pt x="3766" y="3465"/>
                  <a:pt x="3766" y="3465"/>
                  <a:pt x="3766" y="3465"/>
                </a:cubicBezTo>
                <a:cubicBezTo>
                  <a:pt x="3766" y="3615"/>
                  <a:pt x="3766" y="3615"/>
                  <a:pt x="3766" y="3615"/>
                </a:cubicBezTo>
                <a:cubicBezTo>
                  <a:pt x="0" y="3615"/>
                  <a:pt x="0" y="3615"/>
                  <a:pt x="0" y="3615"/>
                </a:cubicBezTo>
                <a:cubicBezTo>
                  <a:pt x="0" y="3465"/>
                  <a:pt x="0" y="3465"/>
                  <a:pt x="0" y="3465"/>
                </a:cubicBezTo>
                <a:cubicBezTo>
                  <a:pt x="377" y="3465"/>
                  <a:pt x="377" y="3465"/>
                  <a:pt x="377" y="3465"/>
                </a:cubicBezTo>
                <a:cubicBezTo>
                  <a:pt x="377" y="3088"/>
                  <a:pt x="377" y="3088"/>
                  <a:pt x="377" y="3088"/>
                </a:cubicBezTo>
                <a:cubicBezTo>
                  <a:pt x="0" y="3088"/>
                  <a:pt x="0" y="3088"/>
                  <a:pt x="0" y="3088"/>
                </a:cubicBezTo>
                <a:cubicBezTo>
                  <a:pt x="0" y="2938"/>
                  <a:pt x="0" y="2938"/>
                  <a:pt x="0" y="2938"/>
                </a:cubicBezTo>
                <a:cubicBezTo>
                  <a:pt x="76" y="2938"/>
                  <a:pt x="76" y="2938"/>
                  <a:pt x="76" y="2938"/>
                </a:cubicBezTo>
                <a:cubicBezTo>
                  <a:pt x="283" y="2938"/>
                  <a:pt x="452" y="2769"/>
                  <a:pt x="452" y="2561"/>
                </a:cubicBezTo>
                <a:cubicBezTo>
                  <a:pt x="452" y="980"/>
                  <a:pt x="452" y="980"/>
                  <a:pt x="452" y="980"/>
                </a:cubicBezTo>
                <a:cubicBezTo>
                  <a:pt x="452" y="772"/>
                  <a:pt x="283" y="678"/>
                  <a:pt x="76" y="678"/>
                </a:cubicBezTo>
                <a:cubicBezTo>
                  <a:pt x="0" y="678"/>
                  <a:pt x="0" y="678"/>
                  <a:pt x="0" y="678"/>
                </a:cubicBezTo>
                <a:cubicBezTo>
                  <a:pt x="0" y="528"/>
                  <a:pt x="0" y="528"/>
                  <a:pt x="0" y="528"/>
                </a:cubicBezTo>
                <a:cubicBezTo>
                  <a:pt x="377" y="528"/>
                  <a:pt x="377" y="528"/>
                  <a:pt x="377" y="528"/>
                </a:cubicBezTo>
                <a:cubicBezTo>
                  <a:pt x="377" y="151"/>
                  <a:pt x="377" y="151"/>
                  <a:pt x="377" y="151"/>
                </a:cubicBezTo>
                <a:cubicBezTo>
                  <a:pt x="0" y="151"/>
                  <a:pt x="0" y="151"/>
                  <a:pt x="0" y="151"/>
                </a:cubicBezTo>
                <a:cubicBezTo>
                  <a:pt x="0" y="0"/>
                  <a:pt x="0" y="0"/>
                  <a:pt x="0" y="0"/>
                </a:cubicBezTo>
                <a:cubicBezTo>
                  <a:pt x="3766" y="0"/>
                  <a:pt x="3766" y="0"/>
                  <a:pt x="3766" y="0"/>
                </a:cubicBezTo>
                <a:lnTo>
                  <a:pt x="3766" y="151"/>
                </a:lnTo>
                <a:close/>
                <a:moveTo>
                  <a:pt x="2485" y="3465"/>
                </a:moveTo>
                <a:cubicBezTo>
                  <a:pt x="3088" y="3465"/>
                  <a:pt x="3088" y="3465"/>
                  <a:pt x="3088" y="3465"/>
                </a:cubicBezTo>
                <a:cubicBezTo>
                  <a:pt x="3088" y="3088"/>
                  <a:pt x="3088" y="3088"/>
                  <a:pt x="3088" y="3088"/>
                </a:cubicBezTo>
                <a:cubicBezTo>
                  <a:pt x="2485" y="3088"/>
                  <a:pt x="2485" y="3088"/>
                  <a:pt x="2485" y="3088"/>
                </a:cubicBezTo>
                <a:lnTo>
                  <a:pt x="2485" y="3465"/>
                </a:lnTo>
                <a:close/>
                <a:moveTo>
                  <a:pt x="1582" y="3465"/>
                </a:moveTo>
                <a:cubicBezTo>
                  <a:pt x="2184" y="3465"/>
                  <a:pt x="2184" y="3465"/>
                  <a:pt x="2184" y="3465"/>
                </a:cubicBezTo>
                <a:cubicBezTo>
                  <a:pt x="2184" y="3088"/>
                  <a:pt x="2184" y="3088"/>
                  <a:pt x="2184" y="3088"/>
                </a:cubicBezTo>
                <a:cubicBezTo>
                  <a:pt x="1582" y="3088"/>
                  <a:pt x="1582" y="3088"/>
                  <a:pt x="1582" y="3088"/>
                </a:cubicBezTo>
                <a:lnTo>
                  <a:pt x="1582" y="3465"/>
                </a:lnTo>
                <a:close/>
                <a:moveTo>
                  <a:pt x="678" y="3465"/>
                </a:moveTo>
                <a:cubicBezTo>
                  <a:pt x="1280" y="3465"/>
                  <a:pt x="1280" y="3465"/>
                  <a:pt x="1280" y="3465"/>
                </a:cubicBezTo>
                <a:cubicBezTo>
                  <a:pt x="1280" y="3088"/>
                  <a:pt x="1280" y="3088"/>
                  <a:pt x="1280" y="3088"/>
                </a:cubicBezTo>
                <a:cubicBezTo>
                  <a:pt x="678" y="3088"/>
                  <a:pt x="678" y="3088"/>
                  <a:pt x="678" y="3088"/>
                </a:cubicBezTo>
                <a:lnTo>
                  <a:pt x="678" y="3465"/>
                </a:lnTo>
                <a:close/>
                <a:moveTo>
                  <a:pt x="1280" y="151"/>
                </a:moveTo>
                <a:cubicBezTo>
                  <a:pt x="678" y="151"/>
                  <a:pt x="678" y="151"/>
                  <a:pt x="678" y="151"/>
                </a:cubicBezTo>
                <a:cubicBezTo>
                  <a:pt x="678" y="528"/>
                  <a:pt x="678" y="528"/>
                  <a:pt x="678" y="528"/>
                </a:cubicBezTo>
                <a:cubicBezTo>
                  <a:pt x="1280" y="528"/>
                  <a:pt x="1280" y="528"/>
                  <a:pt x="1280" y="528"/>
                </a:cubicBezTo>
                <a:lnTo>
                  <a:pt x="1280" y="151"/>
                </a:lnTo>
                <a:close/>
                <a:moveTo>
                  <a:pt x="2184" y="151"/>
                </a:moveTo>
                <a:cubicBezTo>
                  <a:pt x="1582" y="151"/>
                  <a:pt x="1582" y="151"/>
                  <a:pt x="1582" y="151"/>
                </a:cubicBezTo>
                <a:cubicBezTo>
                  <a:pt x="1582" y="528"/>
                  <a:pt x="1582" y="528"/>
                  <a:pt x="1582" y="528"/>
                </a:cubicBezTo>
                <a:cubicBezTo>
                  <a:pt x="2184" y="528"/>
                  <a:pt x="2184" y="528"/>
                  <a:pt x="2184" y="528"/>
                </a:cubicBezTo>
                <a:lnTo>
                  <a:pt x="2184" y="151"/>
                </a:lnTo>
                <a:close/>
                <a:moveTo>
                  <a:pt x="3088" y="151"/>
                </a:moveTo>
                <a:cubicBezTo>
                  <a:pt x="2485" y="151"/>
                  <a:pt x="2485" y="151"/>
                  <a:pt x="2485" y="151"/>
                </a:cubicBezTo>
                <a:cubicBezTo>
                  <a:pt x="2485" y="528"/>
                  <a:pt x="2485" y="528"/>
                  <a:pt x="2485" y="528"/>
                </a:cubicBezTo>
                <a:cubicBezTo>
                  <a:pt x="3088" y="528"/>
                  <a:pt x="3088" y="528"/>
                  <a:pt x="3088" y="528"/>
                </a:cubicBezTo>
                <a:lnTo>
                  <a:pt x="3088" y="151"/>
                </a:lnTo>
                <a:close/>
                <a:moveTo>
                  <a:pt x="3163" y="1055"/>
                </a:moveTo>
                <a:cubicBezTo>
                  <a:pt x="3163" y="847"/>
                  <a:pt x="2995" y="678"/>
                  <a:pt x="2787" y="678"/>
                </a:cubicBezTo>
                <a:cubicBezTo>
                  <a:pt x="1054" y="678"/>
                  <a:pt x="1054" y="678"/>
                  <a:pt x="1054" y="678"/>
                </a:cubicBezTo>
                <a:cubicBezTo>
                  <a:pt x="847" y="678"/>
                  <a:pt x="678" y="772"/>
                  <a:pt x="678" y="980"/>
                </a:cubicBezTo>
                <a:cubicBezTo>
                  <a:pt x="678" y="2561"/>
                  <a:pt x="678" y="2561"/>
                  <a:pt x="678" y="2561"/>
                </a:cubicBezTo>
                <a:cubicBezTo>
                  <a:pt x="678" y="2769"/>
                  <a:pt x="847" y="2938"/>
                  <a:pt x="1054" y="2938"/>
                </a:cubicBezTo>
                <a:cubicBezTo>
                  <a:pt x="2787" y="2938"/>
                  <a:pt x="2787" y="2938"/>
                  <a:pt x="2787" y="2938"/>
                </a:cubicBezTo>
                <a:cubicBezTo>
                  <a:pt x="2995" y="2938"/>
                  <a:pt x="3163" y="2769"/>
                  <a:pt x="3163" y="2561"/>
                </a:cubicBezTo>
                <a:lnTo>
                  <a:pt x="3163" y="1055"/>
                </a:lnTo>
                <a:close/>
                <a:moveTo>
                  <a:pt x="1937" y="2845"/>
                </a:moveTo>
                <a:cubicBezTo>
                  <a:pt x="1374" y="2845"/>
                  <a:pt x="918" y="2414"/>
                  <a:pt x="918" y="1851"/>
                </a:cubicBezTo>
                <a:cubicBezTo>
                  <a:pt x="918" y="1288"/>
                  <a:pt x="1374" y="832"/>
                  <a:pt x="1937" y="832"/>
                </a:cubicBezTo>
                <a:cubicBezTo>
                  <a:pt x="2499" y="832"/>
                  <a:pt x="2956" y="1288"/>
                  <a:pt x="2956" y="1851"/>
                </a:cubicBezTo>
                <a:cubicBezTo>
                  <a:pt x="2956" y="2414"/>
                  <a:pt x="2499" y="2845"/>
                  <a:pt x="1937" y="2845"/>
                </a:cubicBezTo>
                <a:close/>
                <a:moveTo>
                  <a:pt x="1739" y="1202"/>
                </a:moveTo>
                <a:cubicBezTo>
                  <a:pt x="1739" y="2402"/>
                  <a:pt x="1739" y="2402"/>
                  <a:pt x="1739" y="2402"/>
                </a:cubicBezTo>
                <a:cubicBezTo>
                  <a:pt x="2460" y="1795"/>
                  <a:pt x="2460" y="1795"/>
                  <a:pt x="2460" y="1795"/>
                </a:cubicBezTo>
                <a:lnTo>
                  <a:pt x="1739" y="1202"/>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微软雅黑" panose="020B0503020204020204" charset="-122"/>
              <a:cs typeface="+mn-ea"/>
              <a:sym typeface="+mn-lt"/>
            </a:endParaRPr>
          </a:p>
        </p:txBody>
      </p:sp>
      <p:sp>
        <p:nvSpPr>
          <p:cNvPr id="82" name="KSO_Shape"/>
          <p:cNvSpPr/>
          <p:nvPr/>
        </p:nvSpPr>
        <p:spPr bwMode="auto">
          <a:xfrm>
            <a:off x="263525" y="6202363"/>
            <a:ext cx="360363" cy="250825"/>
          </a:xfrm>
          <a:custGeom>
            <a:avLst/>
            <a:gdLst>
              <a:gd name="T0" fmla="*/ 1352369 w 8041"/>
              <a:gd name="T1" fmla="*/ 1071372 h 5610"/>
              <a:gd name="T2" fmla="*/ 913745 w 8041"/>
              <a:gd name="T3" fmla="*/ 1256091 h 5610"/>
              <a:gd name="T4" fmla="*/ 438624 w 8041"/>
              <a:gd name="T5" fmla="*/ 1083462 h 5610"/>
              <a:gd name="T6" fmla="*/ 0 w 8041"/>
              <a:gd name="T7" fmla="*/ 1250270 h 5610"/>
              <a:gd name="T8" fmla="*/ 132774 w 8041"/>
              <a:gd name="T9" fmla="*/ 124266 h 5610"/>
              <a:gd name="T10" fmla="*/ 496391 w 8041"/>
              <a:gd name="T11" fmla="*/ 0 h 5610"/>
              <a:gd name="T12" fmla="*/ 865606 w 8041"/>
              <a:gd name="T13" fmla="*/ 118444 h 5610"/>
              <a:gd name="T14" fmla="*/ 1225416 w 8041"/>
              <a:gd name="T15" fmla="*/ 12091 h 5610"/>
              <a:gd name="T16" fmla="*/ 1558135 w 8041"/>
              <a:gd name="T17" fmla="*/ 66723 h 5610"/>
              <a:gd name="T18" fmla="*/ 1800397 w 8041"/>
              <a:gd name="T19" fmla="*/ 1256091 h 5610"/>
              <a:gd name="T20" fmla="*/ 1352369 w 8041"/>
              <a:gd name="T21" fmla="*/ 1071372 h 5610"/>
              <a:gd name="T22" fmla="*/ 524379 w 8041"/>
              <a:gd name="T23" fmla="*/ 70305 h 5610"/>
              <a:gd name="T24" fmla="*/ 463030 w 8041"/>
              <a:gd name="T25" fmla="*/ 986737 h 5610"/>
              <a:gd name="T26" fmla="*/ 901654 w 8041"/>
              <a:gd name="T27" fmla="*/ 1181532 h 5610"/>
              <a:gd name="T28" fmla="*/ 878368 w 8041"/>
              <a:gd name="T29" fmla="*/ 191436 h 5610"/>
              <a:gd name="T30" fmla="*/ 877249 w 8041"/>
              <a:gd name="T31" fmla="*/ 192108 h 5610"/>
              <a:gd name="T32" fmla="*/ 524379 w 8041"/>
              <a:gd name="T33" fmla="*/ 70305 h 5610"/>
              <a:gd name="T34" fmla="*/ 1507309 w 8041"/>
              <a:gd name="T35" fmla="*/ 128520 h 5610"/>
              <a:gd name="T36" fmla="*/ 1241761 w 8041"/>
              <a:gd name="T37" fmla="*/ 90456 h 5610"/>
              <a:gd name="T38" fmla="*/ 1338039 w 8041"/>
              <a:gd name="T39" fmla="*/ 970392 h 5610"/>
              <a:gd name="T40" fmla="*/ 1694491 w 8041"/>
              <a:gd name="T41" fmla="*/ 1125332 h 5610"/>
              <a:gd name="T42" fmla="*/ 1507309 w 8041"/>
              <a:gd name="T43" fmla="*/ 128520 h 561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8041" h="5610">
                <a:moveTo>
                  <a:pt x="6040" y="4785"/>
                </a:moveTo>
                <a:lnTo>
                  <a:pt x="4081" y="5610"/>
                </a:lnTo>
                <a:lnTo>
                  <a:pt x="1959" y="4839"/>
                </a:lnTo>
                <a:lnTo>
                  <a:pt x="0" y="5584"/>
                </a:lnTo>
                <a:lnTo>
                  <a:pt x="593" y="555"/>
                </a:lnTo>
                <a:lnTo>
                  <a:pt x="2217" y="0"/>
                </a:lnTo>
                <a:lnTo>
                  <a:pt x="3866" y="529"/>
                </a:lnTo>
                <a:lnTo>
                  <a:pt x="5473" y="54"/>
                </a:lnTo>
                <a:lnTo>
                  <a:pt x="6959" y="298"/>
                </a:lnTo>
                <a:lnTo>
                  <a:pt x="8041" y="5610"/>
                </a:lnTo>
                <a:lnTo>
                  <a:pt x="6040" y="4785"/>
                </a:lnTo>
                <a:close/>
                <a:moveTo>
                  <a:pt x="2342" y="314"/>
                </a:moveTo>
                <a:lnTo>
                  <a:pt x="2068" y="4407"/>
                </a:lnTo>
                <a:lnTo>
                  <a:pt x="4027" y="5277"/>
                </a:lnTo>
                <a:lnTo>
                  <a:pt x="3923" y="855"/>
                </a:lnTo>
                <a:lnTo>
                  <a:pt x="3918" y="858"/>
                </a:lnTo>
                <a:lnTo>
                  <a:pt x="2342" y="314"/>
                </a:lnTo>
                <a:close/>
                <a:moveTo>
                  <a:pt x="6732" y="574"/>
                </a:moveTo>
                <a:lnTo>
                  <a:pt x="5546" y="404"/>
                </a:lnTo>
                <a:lnTo>
                  <a:pt x="5976" y="4334"/>
                </a:lnTo>
                <a:lnTo>
                  <a:pt x="7568" y="5026"/>
                </a:lnTo>
                <a:lnTo>
                  <a:pt x="6732" y="574"/>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微软雅黑" panose="020B0503020204020204" charset="-122"/>
              <a:cs typeface="+mn-ea"/>
              <a:sym typeface="+mn-lt"/>
            </a:endParaRPr>
          </a:p>
        </p:txBody>
      </p:sp>
      <p:sp>
        <p:nvSpPr>
          <p:cNvPr id="83" name="KSO_Shape"/>
          <p:cNvSpPr/>
          <p:nvPr/>
        </p:nvSpPr>
        <p:spPr bwMode="auto">
          <a:xfrm>
            <a:off x="263525" y="3573463"/>
            <a:ext cx="338138" cy="287338"/>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微软雅黑" panose="020B0503020204020204" charset="-122"/>
              <a:cs typeface="+mn-ea"/>
              <a:sym typeface="+mn-lt"/>
            </a:endParaRPr>
          </a:p>
        </p:txBody>
      </p:sp>
      <p:pic>
        <p:nvPicPr>
          <p:cNvPr id="8236" name="图片 94"/>
          <p:cNvPicPr>
            <a:picLocks noChangeAspect="1"/>
          </p:cNvPicPr>
          <p:nvPr userDrawn="1"/>
        </p:nvPicPr>
        <p:blipFill>
          <a:blip r:embed="rId9"/>
          <a:stretch>
            <a:fillRect/>
          </a:stretch>
        </p:blipFill>
        <p:spPr>
          <a:xfrm>
            <a:off x="2373313" y="33338"/>
            <a:ext cx="2527300" cy="979487"/>
          </a:xfrm>
          <a:prstGeom prst="rect">
            <a:avLst/>
          </a:prstGeom>
          <a:noFill/>
          <a:ln w="9525">
            <a:noFill/>
          </a:ln>
        </p:spPr>
      </p:pic>
      <p:cxnSp>
        <p:nvCxnSpPr>
          <p:cNvPr id="85" name="直接连接符 187"/>
          <p:cNvCxnSpPr/>
          <p:nvPr/>
        </p:nvCxnSpPr>
        <p:spPr>
          <a:xfrm>
            <a:off x="1271588" y="650875"/>
            <a:ext cx="57626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6" name="直接连接符 188"/>
          <p:cNvCxnSpPr/>
          <p:nvPr/>
        </p:nvCxnSpPr>
        <p:spPr>
          <a:xfrm>
            <a:off x="-25400" y="650875"/>
            <a:ext cx="64928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7" name="圆角矩形 189"/>
          <p:cNvSpPr/>
          <p:nvPr/>
        </p:nvSpPr>
        <p:spPr>
          <a:xfrm>
            <a:off x="334963" y="390525"/>
            <a:ext cx="1223963" cy="5715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200" b="0"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88" name="文本框 190"/>
          <p:cNvSpPr txBox="1">
            <a:spLocks noChangeArrowheads="1"/>
          </p:cNvSpPr>
          <p:nvPr/>
        </p:nvSpPr>
        <p:spPr bwMode="auto">
          <a:xfrm>
            <a:off x="338138" y="387350"/>
            <a:ext cx="1220788" cy="560388"/>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charset="-122"/>
                <a:cs typeface="+mn-cs"/>
                <a:sym typeface="+mn-lt"/>
              </a:rPr>
              <a:t> 第三章</a:t>
            </a:r>
            <a:endParaRPr kumimoji="0" lang="en-US" altLang="zh-CN" sz="16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charset="-122"/>
              <a:cs typeface="+mn-cs"/>
              <a:sym typeface="+mn-lt"/>
            </a:endParaRPr>
          </a:p>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charset="-122"/>
                <a:cs typeface="+mn-cs"/>
                <a:sym typeface="+mn-lt"/>
              </a:rPr>
              <a:t>企业合并</a:t>
            </a:r>
            <a:endParaRPr kumimoji="0" lang="zh-CN" altLang="en-US" sz="16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charset="-122"/>
              <a:cs typeface="+mn-cs"/>
              <a:sym typeface="+mn-lt"/>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2_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任意多边形 96"/>
          <p:cNvSpPr/>
          <p:nvPr/>
        </p:nvSpPr>
        <p:spPr>
          <a:xfrm>
            <a:off x="4968875" y="692150"/>
            <a:ext cx="7223125" cy="84138"/>
          </a:xfrm>
          <a:custGeom>
            <a:avLst/>
            <a:gdLst>
              <a:gd name="connsiteX0" fmla="*/ 0 w 7223124"/>
              <a:gd name="connsiteY0" fmla="*/ 0 h 84025"/>
              <a:gd name="connsiteX1" fmla="*/ 7223124 w 7223124"/>
              <a:gd name="connsiteY1" fmla="*/ 0 h 84025"/>
              <a:gd name="connsiteX2" fmla="*/ 7223124 w 7223124"/>
              <a:gd name="connsiteY2" fmla="*/ 84025 h 84025"/>
              <a:gd name="connsiteX3" fmla="*/ 0 w 7223124"/>
              <a:gd name="connsiteY3" fmla="*/ 84025 h 84025"/>
            </a:gdLst>
            <a:ahLst/>
            <a:cxnLst>
              <a:cxn ang="0">
                <a:pos x="connsiteX0" y="connsiteY0"/>
              </a:cxn>
              <a:cxn ang="0">
                <a:pos x="connsiteX1" y="connsiteY1"/>
              </a:cxn>
              <a:cxn ang="0">
                <a:pos x="connsiteX2" y="connsiteY2"/>
              </a:cxn>
              <a:cxn ang="0">
                <a:pos x="connsiteX3" y="connsiteY3"/>
              </a:cxn>
            </a:cxnLst>
            <a:rect l="l" t="t" r="r" b="b"/>
            <a:pathLst>
              <a:path w="7223124" h="84025">
                <a:moveTo>
                  <a:pt x="0" y="0"/>
                </a:moveTo>
                <a:lnTo>
                  <a:pt x="7223124" y="0"/>
                </a:lnTo>
                <a:lnTo>
                  <a:pt x="7223124" y="84025"/>
                </a:lnTo>
                <a:lnTo>
                  <a:pt x="0" y="84025"/>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ea"/>
              <a:sym typeface="+mn-lt"/>
            </a:endParaRPr>
          </a:p>
        </p:txBody>
      </p:sp>
      <p:cxnSp>
        <p:nvCxnSpPr>
          <p:cNvPr id="3" name="直接连接符 97"/>
          <p:cNvCxnSpPr/>
          <p:nvPr/>
        </p:nvCxnSpPr>
        <p:spPr>
          <a:xfrm>
            <a:off x="4943475" y="44450"/>
            <a:ext cx="7561263"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cxnSp>
        <p:nvCxnSpPr>
          <p:cNvPr id="4" name="直接连接符 98"/>
          <p:cNvCxnSpPr/>
          <p:nvPr/>
        </p:nvCxnSpPr>
        <p:spPr>
          <a:xfrm>
            <a:off x="4800600" y="115888"/>
            <a:ext cx="7775575"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sp>
        <p:nvSpPr>
          <p:cNvPr id="5" name="任意多边形 102"/>
          <p:cNvSpPr/>
          <p:nvPr/>
        </p:nvSpPr>
        <p:spPr>
          <a:xfrm>
            <a:off x="2551113" y="0"/>
            <a:ext cx="2498725" cy="179388"/>
          </a:xfrm>
          <a:custGeom>
            <a:avLst/>
            <a:gdLst>
              <a:gd name="connsiteX0" fmla="*/ 2286898 w 2497501"/>
              <a:gd name="connsiteY0" fmla="*/ 0 h 180032"/>
              <a:gd name="connsiteX1" fmla="*/ 2497501 w 2497501"/>
              <a:gd name="connsiteY1" fmla="*/ 0 h 180032"/>
              <a:gd name="connsiteX2" fmla="*/ 2370843 w 2497501"/>
              <a:gd name="connsiteY2" fmla="*/ 180032 h 180032"/>
              <a:gd name="connsiteX3" fmla="*/ 2160240 w 2497501"/>
              <a:gd name="connsiteY3" fmla="*/ 180032 h 180032"/>
              <a:gd name="connsiteX4" fmla="*/ 1854850 w 2497501"/>
              <a:gd name="connsiteY4" fmla="*/ 0 h 180032"/>
              <a:gd name="connsiteX5" fmla="*/ 2065453 w 2497501"/>
              <a:gd name="connsiteY5" fmla="*/ 0 h 180032"/>
              <a:gd name="connsiteX6" fmla="*/ 1938795 w 2497501"/>
              <a:gd name="connsiteY6" fmla="*/ 180032 h 180032"/>
              <a:gd name="connsiteX7" fmla="*/ 1728192 w 2497501"/>
              <a:gd name="connsiteY7" fmla="*/ 180032 h 180032"/>
              <a:gd name="connsiteX8" fmla="*/ 1422802 w 2497501"/>
              <a:gd name="connsiteY8" fmla="*/ 0 h 180032"/>
              <a:gd name="connsiteX9" fmla="*/ 1633405 w 2497501"/>
              <a:gd name="connsiteY9" fmla="*/ 0 h 180032"/>
              <a:gd name="connsiteX10" fmla="*/ 1506747 w 2497501"/>
              <a:gd name="connsiteY10" fmla="*/ 180032 h 180032"/>
              <a:gd name="connsiteX11" fmla="*/ 1296144 w 2497501"/>
              <a:gd name="connsiteY11" fmla="*/ 180032 h 180032"/>
              <a:gd name="connsiteX12" fmla="*/ 990754 w 2497501"/>
              <a:gd name="connsiteY12" fmla="*/ 0 h 180032"/>
              <a:gd name="connsiteX13" fmla="*/ 1201357 w 2497501"/>
              <a:gd name="connsiteY13" fmla="*/ 0 h 180032"/>
              <a:gd name="connsiteX14" fmla="*/ 1074699 w 2497501"/>
              <a:gd name="connsiteY14" fmla="*/ 180032 h 180032"/>
              <a:gd name="connsiteX15" fmla="*/ 864096 w 2497501"/>
              <a:gd name="connsiteY15" fmla="*/ 180032 h 180032"/>
              <a:gd name="connsiteX16" fmla="*/ 558706 w 2497501"/>
              <a:gd name="connsiteY16" fmla="*/ 0 h 180032"/>
              <a:gd name="connsiteX17" fmla="*/ 769309 w 2497501"/>
              <a:gd name="connsiteY17" fmla="*/ 0 h 180032"/>
              <a:gd name="connsiteX18" fmla="*/ 642651 w 2497501"/>
              <a:gd name="connsiteY18" fmla="*/ 180032 h 180032"/>
              <a:gd name="connsiteX19" fmla="*/ 432048 w 2497501"/>
              <a:gd name="connsiteY19" fmla="*/ 180032 h 180032"/>
              <a:gd name="connsiteX20" fmla="*/ 126658 w 2497501"/>
              <a:gd name="connsiteY20" fmla="*/ 0 h 180032"/>
              <a:gd name="connsiteX21" fmla="*/ 337261 w 2497501"/>
              <a:gd name="connsiteY21" fmla="*/ 0 h 180032"/>
              <a:gd name="connsiteX22" fmla="*/ 210603 w 2497501"/>
              <a:gd name="connsiteY22" fmla="*/ 180032 h 180032"/>
              <a:gd name="connsiteX23" fmla="*/ 0 w 2497501"/>
              <a:gd name="connsiteY23" fmla="*/ 180032 h 180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97501" h="180032">
                <a:moveTo>
                  <a:pt x="2286898" y="0"/>
                </a:moveTo>
                <a:lnTo>
                  <a:pt x="2497501" y="0"/>
                </a:lnTo>
                <a:lnTo>
                  <a:pt x="2370843" y="180032"/>
                </a:lnTo>
                <a:lnTo>
                  <a:pt x="2160240" y="180032"/>
                </a:lnTo>
                <a:close/>
                <a:moveTo>
                  <a:pt x="1854850" y="0"/>
                </a:moveTo>
                <a:lnTo>
                  <a:pt x="2065453" y="0"/>
                </a:lnTo>
                <a:lnTo>
                  <a:pt x="1938795" y="180032"/>
                </a:lnTo>
                <a:lnTo>
                  <a:pt x="1728192" y="180032"/>
                </a:lnTo>
                <a:close/>
                <a:moveTo>
                  <a:pt x="1422802" y="0"/>
                </a:moveTo>
                <a:lnTo>
                  <a:pt x="1633405" y="0"/>
                </a:lnTo>
                <a:lnTo>
                  <a:pt x="1506747" y="180032"/>
                </a:lnTo>
                <a:lnTo>
                  <a:pt x="1296144" y="180032"/>
                </a:lnTo>
                <a:close/>
                <a:moveTo>
                  <a:pt x="990754" y="0"/>
                </a:moveTo>
                <a:lnTo>
                  <a:pt x="1201357" y="0"/>
                </a:lnTo>
                <a:lnTo>
                  <a:pt x="1074699" y="180032"/>
                </a:lnTo>
                <a:lnTo>
                  <a:pt x="864096" y="180032"/>
                </a:lnTo>
                <a:close/>
                <a:moveTo>
                  <a:pt x="558706" y="0"/>
                </a:moveTo>
                <a:lnTo>
                  <a:pt x="769309" y="0"/>
                </a:lnTo>
                <a:lnTo>
                  <a:pt x="642651" y="180032"/>
                </a:lnTo>
                <a:lnTo>
                  <a:pt x="432048" y="180032"/>
                </a:lnTo>
                <a:close/>
                <a:moveTo>
                  <a:pt x="126658" y="0"/>
                </a:moveTo>
                <a:lnTo>
                  <a:pt x="337261" y="0"/>
                </a:lnTo>
                <a:lnTo>
                  <a:pt x="210603"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6" name="任意多边形 103"/>
          <p:cNvSpPr/>
          <p:nvPr/>
        </p:nvSpPr>
        <p:spPr>
          <a:xfrm>
            <a:off x="11857038" y="0"/>
            <a:ext cx="360363" cy="179388"/>
          </a:xfrm>
          <a:custGeom>
            <a:avLst/>
            <a:gdLst>
              <a:gd name="connsiteX0" fmla="*/ 45008 w 360040"/>
              <a:gd name="connsiteY0" fmla="*/ 0 h 180032"/>
              <a:gd name="connsiteX1" fmla="*/ 360040 w 360040"/>
              <a:gd name="connsiteY1" fmla="*/ 0 h 180032"/>
              <a:gd name="connsiteX2" fmla="*/ 360040 w 360040"/>
              <a:gd name="connsiteY2" fmla="*/ 180032 h 180032"/>
              <a:gd name="connsiteX3" fmla="*/ 0 w 360040"/>
              <a:gd name="connsiteY3" fmla="*/ 180032 h 180032"/>
            </a:gdLst>
            <a:ahLst/>
            <a:cxnLst>
              <a:cxn ang="0">
                <a:pos x="connsiteX0" y="connsiteY0"/>
              </a:cxn>
              <a:cxn ang="0">
                <a:pos x="connsiteX1" y="connsiteY1"/>
              </a:cxn>
              <a:cxn ang="0">
                <a:pos x="connsiteX2" y="connsiteY2"/>
              </a:cxn>
              <a:cxn ang="0">
                <a:pos x="connsiteX3" y="connsiteY3"/>
              </a:cxn>
            </a:cxnLst>
            <a:rect l="l" t="t" r="r" b="b"/>
            <a:pathLst>
              <a:path w="360040" h="180032">
                <a:moveTo>
                  <a:pt x="45008" y="0"/>
                </a:moveTo>
                <a:lnTo>
                  <a:pt x="360040" y="0"/>
                </a:lnTo>
                <a:lnTo>
                  <a:pt x="360040"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7" name="圆角矩形 79"/>
          <p:cNvSpPr/>
          <p:nvPr/>
        </p:nvSpPr>
        <p:spPr>
          <a:xfrm>
            <a:off x="-4762" y="-387350"/>
            <a:ext cx="1847850" cy="7920038"/>
          </a:xfrm>
          <a:prstGeom prst="roundRect">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white"/>
              </a:solidFill>
              <a:effectLst/>
              <a:uLnTx/>
              <a:uFillTx/>
              <a:latin typeface="+mn-lt"/>
              <a:ea typeface="+mn-ea"/>
              <a:cs typeface="+mn-ea"/>
              <a:sym typeface="+mn-lt"/>
            </a:endParaRPr>
          </a:p>
        </p:txBody>
      </p:sp>
      <p:cxnSp>
        <p:nvCxnSpPr>
          <p:cNvPr id="8" name="直接连接符 114"/>
          <p:cNvCxnSpPr/>
          <p:nvPr/>
        </p:nvCxnSpPr>
        <p:spPr>
          <a:xfrm>
            <a:off x="227013" y="6669088"/>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接连接符 115"/>
          <p:cNvCxnSpPr/>
          <p:nvPr/>
        </p:nvCxnSpPr>
        <p:spPr>
          <a:xfrm>
            <a:off x="227013" y="6597650"/>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116"/>
          <p:cNvCxnSpPr/>
          <p:nvPr/>
        </p:nvCxnSpPr>
        <p:spPr>
          <a:xfrm>
            <a:off x="227013" y="6742113"/>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9227" name="组合 117"/>
          <p:cNvGrpSpPr/>
          <p:nvPr userDrawn="1"/>
        </p:nvGrpSpPr>
        <p:grpSpPr>
          <a:xfrm>
            <a:off x="-101600" y="3373438"/>
            <a:ext cx="1944688" cy="144462"/>
            <a:chOff x="-96688" y="2708920"/>
            <a:chExt cx="1943521" cy="144016"/>
          </a:xfrm>
        </p:grpSpPr>
        <p:cxnSp>
          <p:nvCxnSpPr>
            <p:cNvPr id="12" name="直接连接符 118"/>
            <p:cNvCxnSpPr/>
            <p:nvPr/>
          </p:nvCxnSpPr>
          <p:spPr>
            <a:xfrm flipH="1">
              <a:off x="1199522"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19"/>
            <p:cNvCxnSpPr/>
            <p:nvPr/>
          </p:nvCxnSpPr>
          <p:spPr>
            <a:xfrm flipH="1">
              <a:off x="1270916"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20"/>
            <p:cNvCxnSpPr/>
            <p:nvPr/>
          </p:nvCxnSpPr>
          <p:spPr>
            <a:xfrm flipH="1">
              <a:off x="134389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21"/>
            <p:cNvCxnSpPr/>
            <p:nvPr/>
          </p:nvCxnSpPr>
          <p:spPr>
            <a:xfrm flipH="1">
              <a:off x="1415292"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22"/>
            <p:cNvCxnSpPr/>
            <p:nvPr/>
          </p:nvCxnSpPr>
          <p:spPr>
            <a:xfrm flipH="1">
              <a:off x="1488273"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直接连接符 123"/>
            <p:cNvCxnSpPr/>
            <p:nvPr/>
          </p:nvCxnSpPr>
          <p:spPr>
            <a:xfrm flipH="1">
              <a:off x="155966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直接连接符 124"/>
            <p:cNvCxnSpPr/>
            <p:nvPr/>
          </p:nvCxnSpPr>
          <p:spPr>
            <a:xfrm flipH="1">
              <a:off x="1631063"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25"/>
            <p:cNvCxnSpPr/>
            <p:nvPr/>
          </p:nvCxnSpPr>
          <p:spPr>
            <a:xfrm flipH="1">
              <a:off x="170245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26"/>
            <p:cNvCxnSpPr/>
            <p:nvPr/>
          </p:nvCxnSpPr>
          <p:spPr>
            <a:xfrm flipH="1">
              <a:off x="1120194"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127"/>
            <p:cNvCxnSpPr/>
            <p:nvPr/>
          </p:nvCxnSpPr>
          <p:spPr>
            <a:xfrm flipH="1">
              <a:off x="1055145"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128"/>
            <p:cNvCxnSpPr/>
            <p:nvPr/>
          </p:nvCxnSpPr>
          <p:spPr>
            <a:xfrm flipH="1">
              <a:off x="983751"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129"/>
            <p:cNvCxnSpPr/>
            <p:nvPr/>
          </p:nvCxnSpPr>
          <p:spPr>
            <a:xfrm flipH="1">
              <a:off x="910770"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130"/>
            <p:cNvCxnSpPr/>
            <p:nvPr/>
          </p:nvCxnSpPr>
          <p:spPr>
            <a:xfrm flipH="1">
              <a:off x="1772265" y="2781720"/>
              <a:ext cx="71395" cy="712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163"/>
            <p:cNvCxnSpPr/>
            <p:nvPr/>
          </p:nvCxnSpPr>
          <p:spPr>
            <a:xfrm flipH="1">
              <a:off x="839375"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169"/>
            <p:cNvCxnSpPr/>
            <p:nvPr/>
          </p:nvCxnSpPr>
          <p:spPr>
            <a:xfrm flipH="1">
              <a:off x="767981"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171"/>
            <p:cNvCxnSpPr/>
            <p:nvPr/>
          </p:nvCxnSpPr>
          <p:spPr>
            <a:xfrm flipH="1">
              <a:off x="695000"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174"/>
            <p:cNvCxnSpPr/>
            <p:nvPr/>
          </p:nvCxnSpPr>
          <p:spPr>
            <a:xfrm flipH="1">
              <a:off x="623604"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175"/>
            <p:cNvCxnSpPr/>
            <p:nvPr/>
          </p:nvCxnSpPr>
          <p:spPr>
            <a:xfrm flipH="1">
              <a:off x="550623"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176"/>
            <p:cNvCxnSpPr/>
            <p:nvPr/>
          </p:nvCxnSpPr>
          <p:spPr>
            <a:xfrm flipH="1">
              <a:off x="479229"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177"/>
            <p:cNvCxnSpPr/>
            <p:nvPr/>
          </p:nvCxnSpPr>
          <p:spPr>
            <a:xfrm flipH="1">
              <a:off x="407834"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178"/>
            <p:cNvCxnSpPr/>
            <p:nvPr/>
          </p:nvCxnSpPr>
          <p:spPr>
            <a:xfrm flipH="1">
              <a:off x="334853"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179"/>
            <p:cNvCxnSpPr/>
            <p:nvPr/>
          </p:nvCxnSpPr>
          <p:spPr>
            <a:xfrm flipH="1">
              <a:off x="263459"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180"/>
            <p:cNvCxnSpPr/>
            <p:nvPr/>
          </p:nvCxnSpPr>
          <p:spPr>
            <a:xfrm flipH="1">
              <a:off x="192064"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接连接符 181"/>
            <p:cNvCxnSpPr/>
            <p:nvPr/>
          </p:nvCxnSpPr>
          <p:spPr>
            <a:xfrm flipH="1">
              <a:off x="119082"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182"/>
            <p:cNvCxnSpPr/>
            <p:nvPr/>
          </p:nvCxnSpPr>
          <p:spPr>
            <a:xfrm flipH="1">
              <a:off x="47688"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183"/>
            <p:cNvCxnSpPr/>
            <p:nvPr/>
          </p:nvCxnSpPr>
          <p:spPr>
            <a:xfrm flipH="1">
              <a:off x="-25294"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直接连接符 184"/>
            <p:cNvCxnSpPr/>
            <p:nvPr/>
          </p:nvCxnSpPr>
          <p:spPr>
            <a:xfrm flipH="1">
              <a:off x="-96688"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9228" name="组合 89"/>
          <p:cNvGrpSpPr/>
          <p:nvPr userDrawn="1"/>
        </p:nvGrpSpPr>
        <p:grpSpPr>
          <a:xfrm>
            <a:off x="-541337" y="1700213"/>
            <a:ext cx="2376487" cy="720725"/>
            <a:chOff x="-456728" y="1704008"/>
            <a:chExt cx="2376264" cy="720080"/>
          </a:xfrm>
        </p:grpSpPr>
        <p:sp>
          <p:nvSpPr>
            <p:cNvPr id="40" name="六边形 90"/>
            <p:cNvSpPr/>
            <p:nvPr/>
          </p:nvSpPr>
          <p:spPr>
            <a:xfrm rot="5400000">
              <a:off x="206124" y="1937840"/>
              <a:ext cx="329904" cy="287311"/>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80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41" name="直接连接符 91"/>
            <p:cNvCxnSpPr/>
            <p:nvPr/>
          </p:nvCxnSpPr>
          <p:spPr>
            <a:xfrm>
              <a:off x="551240" y="2076736"/>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2" name="矩形 92"/>
            <p:cNvSpPr/>
            <p:nvPr/>
          </p:nvSpPr>
          <p:spPr>
            <a:xfrm>
              <a:off x="695689" y="1704008"/>
              <a:ext cx="1152416" cy="720080"/>
            </a:xfrm>
            <a:prstGeom prst="rect">
              <a:avLst/>
            </a:prstGeom>
            <a:solidFill>
              <a:srgbClr val="BDD19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1" i="0" u="none" strike="noStrike" kern="1200" cap="none" spc="0" normalizeH="0" baseline="0" noProof="0" dirty="0">
                <a:ln>
                  <a:noFill/>
                </a:ln>
                <a:solidFill>
                  <a:srgbClr val="222222"/>
                </a:solidFill>
                <a:effectLst/>
                <a:uLnTx/>
                <a:uFillTx/>
                <a:latin typeface="+mn-lt"/>
                <a:ea typeface="+mn-ea"/>
                <a:cs typeface="+mn-ea"/>
                <a:sym typeface="+mn-lt"/>
              </a:endParaRPr>
            </a:p>
          </p:txBody>
        </p:sp>
        <p:cxnSp>
          <p:nvCxnSpPr>
            <p:cNvPr id="43" name="直接连接符 93"/>
            <p:cNvCxnSpPr/>
            <p:nvPr/>
          </p:nvCxnSpPr>
          <p:spPr>
            <a:xfrm>
              <a:off x="-456728" y="2076736"/>
              <a:ext cx="6476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4" name="文本框 94"/>
          <p:cNvSpPr txBox="1">
            <a:spLocks noChangeArrowheads="1"/>
          </p:cNvSpPr>
          <p:nvPr/>
        </p:nvSpPr>
        <p:spPr bwMode="auto">
          <a:xfrm>
            <a:off x="681038" y="1731963"/>
            <a:ext cx="1079500" cy="70643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4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同一控制下企业合并的会计处理</a:t>
            </a:r>
            <a:endParaRPr kumimoji="0" lang="zh-CN" altLang="en-US" sz="14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45" name="矩形 95"/>
          <p:cNvSpPr/>
          <p:nvPr/>
        </p:nvSpPr>
        <p:spPr>
          <a:xfrm>
            <a:off x="646113" y="1724025"/>
            <a:ext cx="1081088" cy="661988"/>
          </a:xfrm>
          <a:prstGeom prst="rect">
            <a:avLst/>
          </a:prstGeom>
          <a:noFill/>
          <a:ln w="190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1"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46" name="文本框 131"/>
          <p:cNvSpPr txBox="1">
            <a:spLocks noChangeArrowheads="1"/>
          </p:cNvSpPr>
          <p:nvPr/>
        </p:nvSpPr>
        <p:spPr bwMode="auto">
          <a:xfrm>
            <a:off x="106363" y="1908175"/>
            <a:ext cx="360363" cy="36830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rPr>
              <a:t>2</a:t>
            </a: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grpSp>
        <p:nvGrpSpPr>
          <p:cNvPr id="9232" name="组合 132"/>
          <p:cNvGrpSpPr/>
          <p:nvPr userDrawn="1"/>
        </p:nvGrpSpPr>
        <p:grpSpPr>
          <a:xfrm>
            <a:off x="-541337" y="1084263"/>
            <a:ext cx="2376487" cy="515937"/>
            <a:chOff x="-456728" y="881557"/>
            <a:chExt cx="2376264" cy="515798"/>
          </a:xfrm>
        </p:grpSpPr>
        <p:sp>
          <p:nvSpPr>
            <p:cNvPr id="48" name="六边形 133"/>
            <p:cNvSpPr/>
            <p:nvPr/>
          </p:nvSpPr>
          <p:spPr>
            <a:xfrm rot="5400000">
              <a:off x="206813" y="986280"/>
              <a:ext cx="328524" cy="287311"/>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80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49" name="直接连接符 134"/>
            <p:cNvCxnSpPr/>
            <p:nvPr/>
          </p:nvCxnSpPr>
          <p:spPr>
            <a:xfrm>
              <a:off x="551240" y="1156120"/>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0" name="矩形 135"/>
            <p:cNvSpPr/>
            <p:nvPr/>
          </p:nvSpPr>
          <p:spPr>
            <a:xfrm>
              <a:off x="695689" y="881557"/>
              <a:ext cx="1152416" cy="5157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1"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51" name="文本框 136"/>
            <p:cNvSpPr txBox="1">
              <a:spLocks noChangeArrowheads="1"/>
            </p:cNvSpPr>
            <p:nvPr/>
          </p:nvSpPr>
          <p:spPr bwMode="auto">
            <a:xfrm>
              <a:off x="622671" y="1022806"/>
              <a:ext cx="1152416" cy="276151"/>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1" i="0" u="none" strike="noStrike" kern="1200" cap="none" spc="0" normalizeH="0" baseline="0" noProof="0">
                <a:ln>
                  <a:noFill/>
                </a:ln>
                <a:solidFill>
                  <a:srgbClr val="20517C"/>
                </a:solidFill>
                <a:effectLst/>
                <a:uLnTx/>
                <a:uFillTx/>
                <a:latin typeface="Calibri" panose="020F0502020204030204" pitchFamily="34" charset="0"/>
                <a:ea typeface="宋体" panose="02010600030101010101" pitchFamily="2" charset="-122"/>
                <a:cs typeface="+mn-cs"/>
                <a:sym typeface="+mn-lt"/>
              </a:endParaRPr>
            </a:p>
          </p:txBody>
        </p:sp>
        <p:cxnSp>
          <p:nvCxnSpPr>
            <p:cNvPr id="52" name="直接连接符 137"/>
            <p:cNvCxnSpPr/>
            <p:nvPr/>
          </p:nvCxnSpPr>
          <p:spPr>
            <a:xfrm>
              <a:off x="-456728" y="1156120"/>
              <a:ext cx="6476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3" name="文本框 138"/>
          <p:cNvSpPr txBox="1">
            <a:spLocks noChangeArrowheads="1"/>
          </p:cNvSpPr>
          <p:nvPr/>
        </p:nvSpPr>
        <p:spPr bwMode="auto">
          <a:xfrm>
            <a:off x="623888" y="933450"/>
            <a:ext cx="935038" cy="277813"/>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1" i="0" u="none" strike="noStrike" kern="1200" cap="none" spc="0" normalizeH="0" baseline="0" noProof="0">
              <a:ln>
                <a:noFill/>
              </a:ln>
              <a:solidFill>
                <a:srgbClr val="20517C"/>
              </a:solidFill>
              <a:effectLst/>
              <a:uLnTx/>
              <a:uFillTx/>
              <a:latin typeface="Calibri" panose="020F0502020204030204" pitchFamily="34" charset="0"/>
              <a:ea typeface="宋体" panose="02010600030101010101" pitchFamily="2" charset="-122"/>
              <a:cs typeface="+mn-cs"/>
              <a:sym typeface="+mn-lt"/>
            </a:endParaRPr>
          </a:p>
        </p:txBody>
      </p:sp>
      <p:sp>
        <p:nvSpPr>
          <p:cNvPr id="54" name="文本框 143"/>
          <p:cNvSpPr txBox="1">
            <a:spLocks noChangeArrowheads="1"/>
          </p:cNvSpPr>
          <p:nvPr/>
        </p:nvSpPr>
        <p:spPr bwMode="auto">
          <a:xfrm>
            <a:off x="623888" y="942975"/>
            <a:ext cx="576263" cy="32702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endParaRPr kumimoji="0" lang="zh-CN" altLang="en-US" sz="16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sym typeface="+mn-lt"/>
            </a:endParaRPr>
          </a:p>
        </p:txBody>
      </p:sp>
      <p:sp>
        <p:nvSpPr>
          <p:cNvPr id="55" name="文本框 145"/>
          <p:cNvSpPr txBox="1">
            <a:spLocks noChangeArrowheads="1"/>
          </p:cNvSpPr>
          <p:nvPr/>
        </p:nvSpPr>
        <p:spPr bwMode="auto">
          <a:xfrm>
            <a:off x="517525" y="1103313"/>
            <a:ext cx="1362075" cy="501650"/>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rPr>
              <a:t>企业合并</a:t>
            </a:r>
            <a:endParaRPr kumimoji="0" lang="en-US" altLang="zh-CN" sz="140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endParaRPr>
          </a:p>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rPr>
              <a:t>概述</a:t>
            </a:r>
            <a:endParaRPr kumimoji="0" lang="en-US" altLang="zh-CN" sz="140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endParaRPr>
          </a:p>
        </p:txBody>
      </p:sp>
      <p:sp>
        <p:nvSpPr>
          <p:cNvPr id="56" name="文本框 146"/>
          <p:cNvSpPr txBox="1">
            <a:spLocks noChangeArrowheads="1"/>
          </p:cNvSpPr>
          <p:nvPr/>
        </p:nvSpPr>
        <p:spPr bwMode="auto">
          <a:xfrm>
            <a:off x="106363" y="1154113"/>
            <a:ext cx="360363" cy="369888"/>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rPr>
              <a:t>1</a:t>
            </a: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grpSp>
        <p:nvGrpSpPr>
          <p:cNvPr id="9237" name="组合 147"/>
          <p:cNvGrpSpPr/>
          <p:nvPr userDrawn="1"/>
        </p:nvGrpSpPr>
        <p:grpSpPr>
          <a:xfrm>
            <a:off x="-542925" y="2536825"/>
            <a:ext cx="2376488" cy="719138"/>
            <a:chOff x="-456728" y="1704008"/>
            <a:chExt cx="2376264" cy="720080"/>
          </a:xfrm>
        </p:grpSpPr>
        <p:sp>
          <p:nvSpPr>
            <p:cNvPr id="58" name="六边形 148"/>
            <p:cNvSpPr/>
            <p:nvPr/>
          </p:nvSpPr>
          <p:spPr>
            <a:xfrm rot="5400000">
              <a:off x="206555" y="1937878"/>
              <a:ext cx="329043" cy="287310"/>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80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59" name="直接连接符 149"/>
            <p:cNvCxnSpPr/>
            <p:nvPr/>
          </p:nvCxnSpPr>
          <p:spPr>
            <a:xfrm>
              <a:off x="551240" y="2075970"/>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0" name="矩形 150"/>
            <p:cNvSpPr/>
            <p:nvPr/>
          </p:nvSpPr>
          <p:spPr>
            <a:xfrm>
              <a:off x="695688" y="1704008"/>
              <a:ext cx="1152416"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1" i="0" u="none" strike="noStrike" kern="1200" cap="none" spc="0" normalizeH="0" baseline="0" noProof="0" dirty="0">
                <a:ln>
                  <a:noFill/>
                </a:ln>
                <a:solidFill>
                  <a:srgbClr val="222222"/>
                </a:solidFill>
                <a:effectLst/>
                <a:uLnTx/>
                <a:uFillTx/>
                <a:latin typeface="+mn-lt"/>
                <a:ea typeface="+mn-ea"/>
                <a:cs typeface="+mn-ea"/>
                <a:sym typeface="+mn-lt"/>
              </a:endParaRPr>
            </a:p>
          </p:txBody>
        </p:sp>
        <p:cxnSp>
          <p:nvCxnSpPr>
            <p:cNvPr id="61" name="直接连接符 151"/>
            <p:cNvCxnSpPr/>
            <p:nvPr/>
          </p:nvCxnSpPr>
          <p:spPr>
            <a:xfrm>
              <a:off x="-456728" y="2075970"/>
              <a:ext cx="64763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2" name="文本框 152"/>
          <p:cNvSpPr txBox="1">
            <a:spLocks noChangeArrowheads="1"/>
          </p:cNvSpPr>
          <p:nvPr/>
        </p:nvSpPr>
        <p:spPr bwMode="auto">
          <a:xfrm>
            <a:off x="106363" y="2733675"/>
            <a:ext cx="360363" cy="36830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rPr>
              <a:t>3</a:t>
            </a: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63" name="文本框 153"/>
          <p:cNvSpPr txBox="1">
            <a:spLocks noChangeArrowheads="1"/>
          </p:cNvSpPr>
          <p:nvPr/>
        </p:nvSpPr>
        <p:spPr bwMode="auto">
          <a:xfrm>
            <a:off x="619125" y="2555875"/>
            <a:ext cx="1187450" cy="70643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rPr>
              <a:t>非同一控制下企业合并的会计处理</a:t>
            </a:r>
            <a:endParaRPr kumimoji="0" lang="zh-CN" altLang="en-US" sz="140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endParaRPr>
          </a:p>
        </p:txBody>
      </p:sp>
      <p:cxnSp>
        <p:nvCxnSpPr>
          <p:cNvPr id="64" name="直接连接符 154"/>
          <p:cNvCxnSpPr/>
          <p:nvPr/>
        </p:nvCxnSpPr>
        <p:spPr>
          <a:xfrm>
            <a:off x="227013" y="257175"/>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5" name="直接连接符 155"/>
          <p:cNvCxnSpPr/>
          <p:nvPr/>
        </p:nvCxnSpPr>
        <p:spPr>
          <a:xfrm>
            <a:off x="227013" y="185738"/>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6" name="直接连接符 156"/>
          <p:cNvCxnSpPr/>
          <p:nvPr/>
        </p:nvCxnSpPr>
        <p:spPr>
          <a:xfrm>
            <a:off x="227013" y="328613"/>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67" name="文本框 105">
            <a:hlinkClick r:id="rId3" action="ppaction://hlinkfile"/>
          </p:cNvPr>
          <p:cNvSpPr txBox="1">
            <a:spLocks noChangeArrowheads="1"/>
          </p:cNvSpPr>
          <p:nvPr/>
        </p:nvSpPr>
        <p:spPr bwMode="auto">
          <a:xfrm>
            <a:off x="623888" y="4083050"/>
            <a:ext cx="1008063" cy="32543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会计准则</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68" name="文本框 106">
            <a:hlinkClick r:id="rId4" action="ppaction://hlinkfile"/>
          </p:cNvPr>
          <p:cNvSpPr txBox="1">
            <a:spLocks noChangeArrowheads="1"/>
          </p:cNvSpPr>
          <p:nvPr/>
        </p:nvSpPr>
        <p:spPr bwMode="auto">
          <a:xfrm>
            <a:off x="550863" y="3578225"/>
            <a:ext cx="1223963" cy="32702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en-US" altLang="zh-CN" sz="1600" b="0" i="0" u="none" strike="noStrike" kern="1200" cap="none" spc="0" normalizeH="0" baseline="0" noProof="0">
                <a:ln>
                  <a:noFill/>
                </a:ln>
                <a:solidFill>
                  <a:schemeClr val="bg1"/>
                </a:solidFill>
                <a:effectLst/>
                <a:uLnTx/>
                <a:uFillTx/>
                <a:latin typeface="微软雅黑" panose="020B0503020204020204" charset="-122"/>
                <a:ea typeface="宋体" panose="02010600030101010101" pitchFamily="2" charset="-122"/>
                <a:cs typeface="+mn-cs"/>
                <a:sym typeface="+mn-lt"/>
              </a:rPr>
              <a:t>CPA</a:t>
            </a: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考试题</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69" name="文本框 107">
            <a:hlinkClick r:id="rId5" action="ppaction://hlinkfile"/>
          </p:cNvPr>
          <p:cNvSpPr txBox="1">
            <a:spLocks noChangeArrowheads="1"/>
          </p:cNvSpPr>
          <p:nvPr/>
        </p:nvSpPr>
        <p:spPr bwMode="auto">
          <a:xfrm>
            <a:off x="623888" y="4614863"/>
            <a:ext cx="1008063" cy="32702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教学案列</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0" name="文本框 108">
            <a:hlinkClick r:id="rId6" action="ppaction://hlinkfile"/>
          </p:cNvPr>
          <p:cNvSpPr txBox="1">
            <a:spLocks noChangeArrowheads="1"/>
          </p:cNvSpPr>
          <p:nvPr/>
        </p:nvSpPr>
        <p:spPr bwMode="auto">
          <a:xfrm>
            <a:off x="623888" y="5119688"/>
            <a:ext cx="1008063" cy="32543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教学大纲</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1" name="文本框 109">
            <a:hlinkClick r:id="rId7" action="ppaction://hlinkfile"/>
          </p:cNvPr>
          <p:cNvSpPr txBox="1">
            <a:spLocks noChangeArrowheads="1"/>
          </p:cNvSpPr>
          <p:nvPr/>
        </p:nvSpPr>
        <p:spPr bwMode="auto">
          <a:xfrm>
            <a:off x="582613" y="5637213"/>
            <a:ext cx="1081088" cy="32702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en-US" altLang="zh-CN"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 </a:t>
            </a: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教学视频</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2" name="文本框 110">
            <a:hlinkClick r:id="rId8" action="ppaction://hlinkfile"/>
          </p:cNvPr>
          <p:cNvSpPr txBox="1">
            <a:spLocks noChangeArrowheads="1"/>
          </p:cNvSpPr>
          <p:nvPr/>
        </p:nvSpPr>
        <p:spPr bwMode="auto">
          <a:xfrm>
            <a:off x="623888" y="6165850"/>
            <a:ext cx="1079500" cy="32543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作业系统</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3" name="Freeform 9"/>
          <p:cNvSpPr>
            <a:spLocks noEditPoints="1" noChangeArrowheads="1"/>
          </p:cNvSpPr>
          <p:nvPr/>
        </p:nvSpPr>
        <p:spPr bwMode="auto">
          <a:xfrm>
            <a:off x="263525" y="4106863"/>
            <a:ext cx="290513" cy="287338"/>
          </a:xfrm>
          <a:custGeom>
            <a:avLst/>
            <a:gdLst>
              <a:gd name="T0" fmla="*/ 99 w 197"/>
              <a:gd name="T1" fmla="*/ 0 h 196"/>
              <a:gd name="T2" fmla="*/ 0 w 197"/>
              <a:gd name="T3" fmla="*/ 98 h 196"/>
              <a:gd name="T4" fmla="*/ 99 w 197"/>
              <a:gd name="T5" fmla="*/ 196 h 196"/>
              <a:gd name="T6" fmla="*/ 197 w 197"/>
              <a:gd name="T7" fmla="*/ 98 h 196"/>
              <a:gd name="T8" fmla="*/ 99 w 197"/>
              <a:gd name="T9" fmla="*/ 0 h 196"/>
              <a:gd name="T10" fmla="*/ 99 w 197"/>
              <a:gd name="T11" fmla="*/ 174 h 196"/>
              <a:gd name="T12" fmla="*/ 23 w 197"/>
              <a:gd name="T13" fmla="*/ 98 h 196"/>
              <a:gd name="T14" fmla="*/ 99 w 197"/>
              <a:gd name="T15" fmla="*/ 22 h 196"/>
              <a:gd name="T16" fmla="*/ 174 w 197"/>
              <a:gd name="T17" fmla="*/ 98 h 196"/>
              <a:gd name="T18" fmla="*/ 99 w 197"/>
              <a:gd name="T19" fmla="*/ 174 h 196"/>
              <a:gd name="T20" fmla="*/ 56 w 197"/>
              <a:gd name="T21" fmla="*/ 141 h 196"/>
              <a:gd name="T22" fmla="*/ 115 w 197"/>
              <a:gd name="T23" fmla="*/ 114 h 196"/>
              <a:gd name="T24" fmla="*/ 141 w 197"/>
              <a:gd name="T25" fmla="*/ 55 h 196"/>
              <a:gd name="T26" fmla="*/ 83 w 197"/>
              <a:gd name="T27" fmla="*/ 82 h 196"/>
              <a:gd name="T28" fmla="*/ 56 w 197"/>
              <a:gd name="T29" fmla="*/ 141 h 196"/>
              <a:gd name="T30" fmla="*/ 109 w 197"/>
              <a:gd name="T31" fmla="*/ 109 h 196"/>
              <a:gd name="T32" fmla="*/ 66 w 197"/>
              <a:gd name="T33" fmla="*/ 130 h 196"/>
              <a:gd name="T34" fmla="*/ 88 w 197"/>
              <a:gd name="T35" fmla="*/ 87 h 196"/>
              <a:gd name="T36" fmla="*/ 109 w 197"/>
              <a:gd name="T37" fmla="*/ 109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7" h="196">
                <a:moveTo>
                  <a:pt x="99" y="0"/>
                </a:moveTo>
                <a:cubicBezTo>
                  <a:pt x="44" y="0"/>
                  <a:pt x="0" y="44"/>
                  <a:pt x="0" y="98"/>
                </a:cubicBezTo>
                <a:cubicBezTo>
                  <a:pt x="0" y="152"/>
                  <a:pt x="44" y="196"/>
                  <a:pt x="99" y="196"/>
                </a:cubicBezTo>
                <a:cubicBezTo>
                  <a:pt x="153" y="196"/>
                  <a:pt x="197" y="152"/>
                  <a:pt x="197" y="98"/>
                </a:cubicBezTo>
                <a:cubicBezTo>
                  <a:pt x="197" y="44"/>
                  <a:pt x="153" y="0"/>
                  <a:pt x="99" y="0"/>
                </a:cubicBezTo>
                <a:close/>
                <a:moveTo>
                  <a:pt x="99" y="174"/>
                </a:moveTo>
                <a:cubicBezTo>
                  <a:pt x="57" y="174"/>
                  <a:pt x="23" y="140"/>
                  <a:pt x="23" y="98"/>
                </a:cubicBezTo>
                <a:cubicBezTo>
                  <a:pt x="23" y="56"/>
                  <a:pt x="57" y="22"/>
                  <a:pt x="99" y="22"/>
                </a:cubicBezTo>
                <a:cubicBezTo>
                  <a:pt x="140" y="22"/>
                  <a:pt x="174" y="56"/>
                  <a:pt x="174" y="98"/>
                </a:cubicBezTo>
                <a:cubicBezTo>
                  <a:pt x="174" y="140"/>
                  <a:pt x="140" y="174"/>
                  <a:pt x="99" y="174"/>
                </a:cubicBezTo>
                <a:close/>
                <a:moveTo>
                  <a:pt x="56" y="141"/>
                </a:moveTo>
                <a:cubicBezTo>
                  <a:pt x="115" y="114"/>
                  <a:pt x="115" y="114"/>
                  <a:pt x="115" y="114"/>
                </a:cubicBezTo>
                <a:cubicBezTo>
                  <a:pt x="141" y="55"/>
                  <a:pt x="141" y="55"/>
                  <a:pt x="141" y="55"/>
                </a:cubicBezTo>
                <a:cubicBezTo>
                  <a:pt x="83" y="82"/>
                  <a:pt x="83" y="82"/>
                  <a:pt x="83" y="82"/>
                </a:cubicBezTo>
                <a:lnTo>
                  <a:pt x="56" y="141"/>
                </a:lnTo>
                <a:close/>
                <a:moveTo>
                  <a:pt x="109" y="109"/>
                </a:moveTo>
                <a:cubicBezTo>
                  <a:pt x="66" y="130"/>
                  <a:pt x="66" y="130"/>
                  <a:pt x="66" y="130"/>
                </a:cubicBezTo>
                <a:cubicBezTo>
                  <a:pt x="88" y="87"/>
                  <a:pt x="88" y="87"/>
                  <a:pt x="88" y="87"/>
                </a:cubicBezTo>
                <a:lnTo>
                  <a:pt x="109" y="109"/>
                </a:lnTo>
                <a:close/>
              </a:path>
            </a:pathLst>
          </a:custGeom>
          <a:solidFill>
            <a:srgbClr val="FFFFFF"/>
          </a:solidFill>
          <a:ln>
            <a:noFill/>
          </a:ln>
        </p:spPr>
        <p:txBody>
          <a:bodyPr/>
          <a:lstStyle>
            <a:lvl1pPr>
              <a:defRPr sz="2000">
                <a:solidFill>
                  <a:schemeClr val="tx1"/>
                </a:solidFill>
                <a:latin typeface="Arial" panose="020B0604020202020204" pitchFamily="34" charset="0"/>
                <a:ea typeface="微软雅黑" panose="020B0503020204020204" charset="-122"/>
              </a:defRPr>
            </a:lvl1pPr>
            <a:lvl2pPr>
              <a:defRPr sz="2000">
                <a:solidFill>
                  <a:schemeClr val="tx1"/>
                </a:solidFill>
                <a:latin typeface="Arial" panose="020B0604020202020204" pitchFamily="34" charset="0"/>
                <a:ea typeface="微软雅黑" panose="020B0503020204020204" charset="-122"/>
              </a:defRPr>
            </a:lvl2pPr>
            <a:lvl3pPr>
              <a:defRPr sz="2000">
                <a:solidFill>
                  <a:schemeClr val="tx1"/>
                </a:solidFill>
                <a:latin typeface="Arial" panose="020B0604020202020204" pitchFamily="34" charset="0"/>
                <a:ea typeface="微软雅黑" panose="020B0503020204020204" charset="-122"/>
              </a:defRPr>
            </a:lvl3pPr>
            <a:lvl4pPr>
              <a:defRPr sz="2000">
                <a:solidFill>
                  <a:schemeClr val="tx1"/>
                </a:solidFill>
                <a:latin typeface="Arial" panose="020B0604020202020204" pitchFamily="34" charset="0"/>
                <a:ea typeface="微软雅黑" panose="020B0503020204020204" charset="-122"/>
              </a:defRPr>
            </a:lvl4pPr>
            <a:lvl5pPr>
              <a:defRPr sz="2000">
                <a:solidFill>
                  <a:schemeClr val="tx1"/>
                </a:solidFill>
                <a:latin typeface="Arial" panose="020B0604020202020204" pitchFamily="34" charset="0"/>
                <a:ea typeface="微软雅黑" panose="020B0503020204020204" charset="-122"/>
              </a:defRPr>
            </a:lvl5pPr>
            <a:lvl6pPr fontAlgn="base">
              <a:spcBef>
                <a:spcPct val="0"/>
              </a:spcBef>
              <a:spcAft>
                <a:spcPct val="0"/>
              </a:spcAft>
              <a:buFont typeface="Arial" panose="020B0604020202020204" pitchFamily="34" charset="0"/>
              <a:defRPr sz="2000">
                <a:solidFill>
                  <a:schemeClr val="tx1"/>
                </a:solidFill>
                <a:latin typeface="Arial" panose="020B0604020202020204" pitchFamily="34" charset="0"/>
                <a:ea typeface="微软雅黑" panose="020B0503020204020204" charset="-122"/>
              </a:defRPr>
            </a:lvl6pPr>
            <a:lvl7pPr fontAlgn="base">
              <a:spcBef>
                <a:spcPct val="0"/>
              </a:spcBef>
              <a:spcAft>
                <a:spcPct val="0"/>
              </a:spcAft>
              <a:buFont typeface="Arial" panose="020B0604020202020204" pitchFamily="34" charset="0"/>
              <a:defRPr sz="2000">
                <a:solidFill>
                  <a:schemeClr val="tx1"/>
                </a:solidFill>
                <a:latin typeface="Arial" panose="020B0604020202020204" pitchFamily="34" charset="0"/>
                <a:ea typeface="微软雅黑" panose="020B0503020204020204" charset="-122"/>
              </a:defRPr>
            </a:lvl7pPr>
            <a:lvl8pPr fontAlgn="base">
              <a:spcBef>
                <a:spcPct val="0"/>
              </a:spcBef>
              <a:spcAft>
                <a:spcPct val="0"/>
              </a:spcAft>
              <a:buFont typeface="Arial" panose="020B0604020202020204" pitchFamily="34" charset="0"/>
              <a:defRPr sz="2000">
                <a:solidFill>
                  <a:schemeClr val="tx1"/>
                </a:solidFill>
                <a:latin typeface="Arial" panose="020B0604020202020204" pitchFamily="34" charset="0"/>
                <a:ea typeface="微软雅黑" panose="020B0503020204020204" charset="-122"/>
              </a:defRPr>
            </a:lvl8pPr>
            <a:lvl9pPr fontAlgn="base">
              <a:spcBef>
                <a:spcPct val="0"/>
              </a:spcBef>
              <a:spcAft>
                <a:spcPct val="0"/>
              </a:spcAft>
              <a:buFont typeface="Arial" panose="020B0604020202020204" pitchFamily="34" charset="0"/>
              <a:defRPr sz="2000">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0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74" name="KSO_Shape"/>
          <p:cNvSpPr/>
          <p:nvPr/>
        </p:nvSpPr>
        <p:spPr bwMode="auto">
          <a:xfrm>
            <a:off x="263525" y="5116513"/>
            <a:ext cx="287338" cy="290513"/>
          </a:xfrm>
          <a:custGeom>
            <a:avLst/>
            <a:gdLst>
              <a:gd name="T0" fmla="*/ 2147483646 w 5438"/>
              <a:gd name="T1" fmla="*/ 0 h 5494"/>
              <a:gd name="T2" fmla="*/ 0 w 5438"/>
              <a:gd name="T3" fmla="*/ 2147483646 h 5494"/>
              <a:gd name="T4" fmla="*/ 2147483646 w 5438"/>
              <a:gd name="T5" fmla="*/ 2147483646 h 5494"/>
              <a:gd name="T6" fmla="*/ 2147483646 w 5438"/>
              <a:gd name="T7" fmla="*/ 2147483646 h 5494"/>
              <a:gd name="T8" fmla="*/ 2147483646 w 5438"/>
              <a:gd name="T9" fmla="*/ 2147483646 h 5494"/>
              <a:gd name="T10" fmla="*/ 2147483646 w 5438"/>
              <a:gd name="T11" fmla="*/ 2147483646 h 5494"/>
              <a:gd name="T12" fmla="*/ 2147483646 w 5438"/>
              <a:gd name="T13" fmla="*/ 2147483646 h 5494"/>
              <a:gd name="T14" fmla="*/ 2147483646 w 5438"/>
              <a:gd name="T15" fmla="*/ 2147483646 h 5494"/>
              <a:gd name="T16" fmla="*/ 2147483646 w 5438"/>
              <a:gd name="T17" fmla="*/ 2147483646 h 5494"/>
              <a:gd name="T18" fmla="*/ 2147483646 w 5438"/>
              <a:gd name="T19" fmla="*/ 2147483646 h 5494"/>
              <a:gd name="T20" fmla="*/ 2147483646 w 5438"/>
              <a:gd name="T21" fmla="*/ 2147483646 h 5494"/>
              <a:gd name="T22" fmla="*/ 2147483646 w 5438"/>
              <a:gd name="T23" fmla="*/ 2147483646 h 5494"/>
              <a:gd name="T24" fmla="*/ 2147483646 w 5438"/>
              <a:gd name="T25" fmla="*/ 2147483646 h 5494"/>
              <a:gd name="T26" fmla="*/ 2147483646 w 5438"/>
              <a:gd name="T27" fmla="*/ 2147483646 h 5494"/>
              <a:gd name="T28" fmla="*/ 2147483646 w 5438"/>
              <a:gd name="T29" fmla="*/ 2147483646 h 5494"/>
              <a:gd name="T30" fmla="*/ 2147483646 w 5438"/>
              <a:gd name="T31" fmla="*/ 2147483646 h 5494"/>
              <a:gd name="T32" fmla="*/ 2147483646 w 5438"/>
              <a:gd name="T33" fmla="*/ 2147483646 h 5494"/>
              <a:gd name="T34" fmla="*/ 2147483646 w 5438"/>
              <a:gd name="T35" fmla="*/ 2147483646 h 5494"/>
              <a:gd name="T36" fmla="*/ 2147483646 w 5438"/>
              <a:gd name="T37" fmla="*/ 2147483646 h 5494"/>
              <a:gd name="T38" fmla="*/ 2147483646 w 5438"/>
              <a:gd name="T39" fmla="*/ 2147483646 h 5494"/>
              <a:gd name="T40" fmla="*/ 2147483646 w 5438"/>
              <a:gd name="T41" fmla="*/ 2147483646 h 5494"/>
              <a:gd name="T42" fmla="*/ 2147483646 w 5438"/>
              <a:gd name="T43" fmla="*/ 2147483646 h 5494"/>
              <a:gd name="T44" fmla="*/ 2147483646 w 5438"/>
              <a:gd name="T45" fmla="*/ 2147483646 h 5494"/>
              <a:gd name="T46" fmla="*/ 2147483646 w 5438"/>
              <a:gd name="T47" fmla="*/ 2147483646 h 5494"/>
              <a:gd name="T48" fmla="*/ 2147483646 w 5438"/>
              <a:gd name="T49" fmla="*/ 2147483646 h 5494"/>
              <a:gd name="T50" fmla="*/ 2147483646 w 5438"/>
              <a:gd name="T51" fmla="*/ 2147483646 h 5494"/>
              <a:gd name="T52" fmla="*/ 2147483646 w 5438"/>
              <a:gd name="T53" fmla="*/ 2147483646 h 5494"/>
              <a:gd name="T54" fmla="*/ 2147483646 w 5438"/>
              <a:gd name="T55" fmla="*/ 2147483646 h 5494"/>
              <a:gd name="T56" fmla="*/ 2147483646 w 5438"/>
              <a:gd name="T57" fmla="*/ 2147483646 h 5494"/>
              <a:gd name="T58" fmla="*/ 2147483646 w 5438"/>
              <a:gd name="T59" fmla="*/ 2147483646 h 5494"/>
              <a:gd name="T60" fmla="*/ 2147483646 w 5438"/>
              <a:gd name="T61" fmla="*/ 2147483646 h 5494"/>
              <a:gd name="T62" fmla="*/ 2147483646 w 5438"/>
              <a:gd name="T63" fmla="*/ 2147483646 h 5494"/>
              <a:gd name="T64" fmla="*/ 2147483646 w 5438"/>
              <a:gd name="T65" fmla="*/ 2147483646 h 5494"/>
              <a:gd name="T66" fmla="*/ 2147483646 w 5438"/>
              <a:gd name="T67" fmla="*/ 2147483646 h 5494"/>
              <a:gd name="T68" fmla="*/ 2147483646 w 5438"/>
              <a:gd name="T69" fmla="*/ 2147483646 h 5494"/>
              <a:gd name="T70" fmla="*/ 2147483646 w 5438"/>
              <a:gd name="T71" fmla="*/ 2147483646 h 5494"/>
              <a:gd name="T72" fmla="*/ 2147483646 w 5438"/>
              <a:gd name="T73" fmla="*/ 2147483646 h 5494"/>
              <a:gd name="T74" fmla="*/ 2147483646 w 5438"/>
              <a:gd name="T75" fmla="*/ 2147483646 h 5494"/>
              <a:gd name="T76" fmla="*/ 2147483646 w 5438"/>
              <a:gd name="T77" fmla="*/ 2147483646 h 5494"/>
              <a:gd name="T78" fmla="*/ 2147483646 w 5438"/>
              <a:gd name="T79" fmla="*/ 2147483646 h 5494"/>
              <a:gd name="T80" fmla="*/ 2147483646 w 5438"/>
              <a:gd name="T81" fmla="*/ 2147483646 h 5494"/>
              <a:gd name="T82" fmla="*/ 2147483646 w 5438"/>
              <a:gd name="T83" fmla="*/ 2147483646 h 5494"/>
              <a:gd name="T84" fmla="*/ 2147483646 w 5438"/>
              <a:gd name="T85" fmla="*/ 2147483646 h 5494"/>
              <a:gd name="T86" fmla="*/ 2147483646 w 5438"/>
              <a:gd name="T87" fmla="*/ 2147483646 h 5494"/>
              <a:gd name="T88" fmla="*/ 2147483646 w 5438"/>
              <a:gd name="T89" fmla="*/ 2147483646 h 5494"/>
              <a:gd name="T90" fmla="*/ 2147483646 w 5438"/>
              <a:gd name="T91" fmla="*/ 2147483646 h 5494"/>
              <a:gd name="T92" fmla="*/ 2147483646 w 5438"/>
              <a:gd name="T93" fmla="*/ 2147483646 h 5494"/>
              <a:gd name="T94" fmla="*/ 2147483646 w 5438"/>
              <a:gd name="T95" fmla="*/ 2147483646 h 5494"/>
              <a:gd name="T96" fmla="*/ 2147483646 w 5438"/>
              <a:gd name="T97" fmla="*/ 2147483646 h 5494"/>
              <a:gd name="T98" fmla="*/ 2147483646 w 5438"/>
              <a:gd name="T99" fmla="*/ 2147483646 h 5494"/>
              <a:gd name="T100" fmla="*/ 2147483646 w 5438"/>
              <a:gd name="T101" fmla="*/ 2147483646 h 5494"/>
              <a:gd name="T102" fmla="*/ 2147483646 w 5438"/>
              <a:gd name="T103" fmla="*/ 2147483646 h 5494"/>
              <a:gd name="T104" fmla="*/ 2147483646 w 5438"/>
              <a:gd name="T105" fmla="*/ 2147483646 h 5494"/>
              <a:gd name="T106" fmla="*/ 2147483646 w 5438"/>
              <a:gd name="T107" fmla="*/ 2147483646 h 5494"/>
              <a:gd name="T108" fmla="*/ 2147483646 w 5438"/>
              <a:gd name="T109" fmla="*/ 2147483646 h 5494"/>
              <a:gd name="T110" fmla="*/ 2147483646 w 5438"/>
              <a:gd name="T111" fmla="*/ 2147483646 h 5494"/>
              <a:gd name="T112" fmla="*/ 2147483646 w 5438"/>
              <a:gd name="T113" fmla="*/ 2147483646 h 5494"/>
              <a:gd name="T114" fmla="*/ 2147483646 w 5438"/>
              <a:gd name="T115" fmla="*/ 2147483646 h 5494"/>
              <a:gd name="T116" fmla="*/ 2147483646 w 5438"/>
              <a:gd name="T117" fmla="*/ 2147483646 h 5494"/>
              <a:gd name="T118" fmla="*/ 2147483646 w 5438"/>
              <a:gd name="T119" fmla="*/ 2147483646 h 54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438" h="5494">
                <a:moveTo>
                  <a:pt x="2825" y="454"/>
                </a:moveTo>
                <a:lnTo>
                  <a:pt x="2825" y="0"/>
                </a:lnTo>
                <a:lnTo>
                  <a:pt x="2514" y="0"/>
                </a:lnTo>
                <a:lnTo>
                  <a:pt x="2514" y="454"/>
                </a:lnTo>
                <a:lnTo>
                  <a:pt x="0" y="454"/>
                </a:lnTo>
                <a:lnTo>
                  <a:pt x="0" y="1259"/>
                </a:lnTo>
                <a:lnTo>
                  <a:pt x="276" y="1259"/>
                </a:lnTo>
                <a:lnTo>
                  <a:pt x="276" y="4295"/>
                </a:lnTo>
                <a:lnTo>
                  <a:pt x="2197" y="4295"/>
                </a:lnTo>
                <a:lnTo>
                  <a:pt x="1028" y="5252"/>
                </a:lnTo>
                <a:lnTo>
                  <a:pt x="1225" y="5494"/>
                </a:lnTo>
                <a:lnTo>
                  <a:pt x="2689" y="4295"/>
                </a:lnTo>
                <a:lnTo>
                  <a:pt x="2699" y="4295"/>
                </a:lnTo>
                <a:lnTo>
                  <a:pt x="4163" y="5494"/>
                </a:lnTo>
                <a:lnTo>
                  <a:pt x="4360" y="5252"/>
                </a:lnTo>
                <a:lnTo>
                  <a:pt x="3192" y="4295"/>
                </a:lnTo>
                <a:lnTo>
                  <a:pt x="5105" y="4295"/>
                </a:lnTo>
                <a:lnTo>
                  <a:pt x="5105" y="1259"/>
                </a:lnTo>
                <a:lnTo>
                  <a:pt x="5438" y="1259"/>
                </a:lnTo>
                <a:lnTo>
                  <a:pt x="5438" y="454"/>
                </a:lnTo>
                <a:lnTo>
                  <a:pt x="2825" y="454"/>
                </a:lnTo>
                <a:close/>
                <a:moveTo>
                  <a:pt x="4793" y="3983"/>
                </a:moveTo>
                <a:lnTo>
                  <a:pt x="587" y="3983"/>
                </a:lnTo>
                <a:lnTo>
                  <a:pt x="587" y="1259"/>
                </a:lnTo>
                <a:lnTo>
                  <a:pt x="4793" y="1259"/>
                </a:lnTo>
                <a:lnTo>
                  <a:pt x="4793" y="3983"/>
                </a:lnTo>
                <a:close/>
                <a:moveTo>
                  <a:pt x="1611" y="3281"/>
                </a:moveTo>
                <a:lnTo>
                  <a:pt x="1611" y="2471"/>
                </a:lnTo>
                <a:lnTo>
                  <a:pt x="2422" y="2471"/>
                </a:lnTo>
                <a:lnTo>
                  <a:pt x="2420" y="2429"/>
                </a:lnTo>
                <a:lnTo>
                  <a:pt x="2417" y="2388"/>
                </a:lnTo>
                <a:lnTo>
                  <a:pt x="2412" y="2347"/>
                </a:lnTo>
                <a:lnTo>
                  <a:pt x="2405" y="2308"/>
                </a:lnTo>
                <a:lnTo>
                  <a:pt x="2396" y="2268"/>
                </a:lnTo>
                <a:lnTo>
                  <a:pt x="2385" y="2230"/>
                </a:lnTo>
                <a:lnTo>
                  <a:pt x="2373" y="2192"/>
                </a:lnTo>
                <a:lnTo>
                  <a:pt x="2358" y="2156"/>
                </a:lnTo>
                <a:lnTo>
                  <a:pt x="2341" y="2120"/>
                </a:lnTo>
                <a:lnTo>
                  <a:pt x="2324" y="2085"/>
                </a:lnTo>
                <a:lnTo>
                  <a:pt x="2304" y="2051"/>
                </a:lnTo>
                <a:lnTo>
                  <a:pt x="2284" y="2018"/>
                </a:lnTo>
                <a:lnTo>
                  <a:pt x="2260" y="1986"/>
                </a:lnTo>
                <a:lnTo>
                  <a:pt x="2237" y="1956"/>
                </a:lnTo>
                <a:lnTo>
                  <a:pt x="2210" y="1926"/>
                </a:lnTo>
                <a:lnTo>
                  <a:pt x="2184" y="1898"/>
                </a:lnTo>
                <a:lnTo>
                  <a:pt x="2156" y="1871"/>
                </a:lnTo>
                <a:lnTo>
                  <a:pt x="2126" y="1846"/>
                </a:lnTo>
                <a:lnTo>
                  <a:pt x="2096" y="1822"/>
                </a:lnTo>
                <a:lnTo>
                  <a:pt x="2064" y="1799"/>
                </a:lnTo>
                <a:lnTo>
                  <a:pt x="2031" y="1778"/>
                </a:lnTo>
                <a:lnTo>
                  <a:pt x="1997" y="1759"/>
                </a:lnTo>
                <a:lnTo>
                  <a:pt x="1962" y="1741"/>
                </a:lnTo>
                <a:lnTo>
                  <a:pt x="1926" y="1724"/>
                </a:lnTo>
                <a:lnTo>
                  <a:pt x="1890" y="1710"/>
                </a:lnTo>
                <a:lnTo>
                  <a:pt x="1852" y="1697"/>
                </a:lnTo>
                <a:lnTo>
                  <a:pt x="1814" y="1686"/>
                </a:lnTo>
                <a:lnTo>
                  <a:pt x="1774" y="1677"/>
                </a:lnTo>
                <a:lnTo>
                  <a:pt x="1735" y="1670"/>
                </a:lnTo>
                <a:lnTo>
                  <a:pt x="1694" y="1665"/>
                </a:lnTo>
                <a:lnTo>
                  <a:pt x="1653" y="1662"/>
                </a:lnTo>
                <a:lnTo>
                  <a:pt x="1611" y="1660"/>
                </a:lnTo>
                <a:lnTo>
                  <a:pt x="1569" y="1662"/>
                </a:lnTo>
                <a:lnTo>
                  <a:pt x="1528" y="1665"/>
                </a:lnTo>
                <a:lnTo>
                  <a:pt x="1487" y="1670"/>
                </a:lnTo>
                <a:lnTo>
                  <a:pt x="1448" y="1677"/>
                </a:lnTo>
                <a:lnTo>
                  <a:pt x="1408" y="1686"/>
                </a:lnTo>
                <a:lnTo>
                  <a:pt x="1369" y="1697"/>
                </a:lnTo>
                <a:lnTo>
                  <a:pt x="1332" y="1710"/>
                </a:lnTo>
                <a:lnTo>
                  <a:pt x="1295" y="1724"/>
                </a:lnTo>
                <a:lnTo>
                  <a:pt x="1260" y="1741"/>
                </a:lnTo>
                <a:lnTo>
                  <a:pt x="1224" y="1759"/>
                </a:lnTo>
                <a:lnTo>
                  <a:pt x="1191" y="1778"/>
                </a:lnTo>
                <a:lnTo>
                  <a:pt x="1157" y="1799"/>
                </a:lnTo>
                <a:lnTo>
                  <a:pt x="1126" y="1822"/>
                </a:lnTo>
                <a:lnTo>
                  <a:pt x="1096" y="1846"/>
                </a:lnTo>
                <a:lnTo>
                  <a:pt x="1066" y="1871"/>
                </a:lnTo>
                <a:lnTo>
                  <a:pt x="1038" y="1898"/>
                </a:lnTo>
                <a:lnTo>
                  <a:pt x="1011" y="1926"/>
                </a:lnTo>
                <a:lnTo>
                  <a:pt x="986" y="1956"/>
                </a:lnTo>
                <a:lnTo>
                  <a:pt x="962" y="1986"/>
                </a:lnTo>
                <a:lnTo>
                  <a:pt x="939" y="2018"/>
                </a:lnTo>
                <a:lnTo>
                  <a:pt x="918" y="2051"/>
                </a:lnTo>
                <a:lnTo>
                  <a:pt x="899" y="2085"/>
                </a:lnTo>
                <a:lnTo>
                  <a:pt x="881" y="2120"/>
                </a:lnTo>
                <a:lnTo>
                  <a:pt x="864" y="2156"/>
                </a:lnTo>
                <a:lnTo>
                  <a:pt x="850" y="2192"/>
                </a:lnTo>
                <a:lnTo>
                  <a:pt x="837" y="2230"/>
                </a:lnTo>
                <a:lnTo>
                  <a:pt x="826" y="2268"/>
                </a:lnTo>
                <a:lnTo>
                  <a:pt x="817" y="2308"/>
                </a:lnTo>
                <a:lnTo>
                  <a:pt x="809" y="2347"/>
                </a:lnTo>
                <a:lnTo>
                  <a:pt x="804" y="2388"/>
                </a:lnTo>
                <a:lnTo>
                  <a:pt x="801" y="2429"/>
                </a:lnTo>
                <a:lnTo>
                  <a:pt x="800" y="2471"/>
                </a:lnTo>
                <a:lnTo>
                  <a:pt x="801" y="2513"/>
                </a:lnTo>
                <a:lnTo>
                  <a:pt x="804" y="2554"/>
                </a:lnTo>
                <a:lnTo>
                  <a:pt x="809" y="2595"/>
                </a:lnTo>
                <a:lnTo>
                  <a:pt x="817" y="2634"/>
                </a:lnTo>
                <a:lnTo>
                  <a:pt x="826" y="2674"/>
                </a:lnTo>
                <a:lnTo>
                  <a:pt x="837" y="2712"/>
                </a:lnTo>
                <a:lnTo>
                  <a:pt x="850" y="2750"/>
                </a:lnTo>
                <a:lnTo>
                  <a:pt x="864" y="2786"/>
                </a:lnTo>
                <a:lnTo>
                  <a:pt x="881" y="2822"/>
                </a:lnTo>
                <a:lnTo>
                  <a:pt x="899" y="2857"/>
                </a:lnTo>
                <a:lnTo>
                  <a:pt x="918" y="2891"/>
                </a:lnTo>
                <a:lnTo>
                  <a:pt x="939" y="2924"/>
                </a:lnTo>
                <a:lnTo>
                  <a:pt x="962" y="2956"/>
                </a:lnTo>
                <a:lnTo>
                  <a:pt x="986" y="2986"/>
                </a:lnTo>
                <a:lnTo>
                  <a:pt x="1011" y="3016"/>
                </a:lnTo>
                <a:lnTo>
                  <a:pt x="1038" y="3044"/>
                </a:lnTo>
                <a:lnTo>
                  <a:pt x="1066" y="3070"/>
                </a:lnTo>
                <a:lnTo>
                  <a:pt x="1096" y="3097"/>
                </a:lnTo>
                <a:lnTo>
                  <a:pt x="1126" y="3120"/>
                </a:lnTo>
                <a:lnTo>
                  <a:pt x="1157" y="3144"/>
                </a:lnTo>
                <a:lnTo>
                  <a:pt x="1191" y="3164"/>
                </a:lnTo>
                <a:lnTo>
                  <a:pt x="1224" y="3184"/>
                </a:lnTo>
                <a:lnTo>
                  <a:pt x="1260" y="3201"/>
                </a:lnTo>
                <a:lnTo>
                  <a:pt x="1295" y="3218"/>
                </a:lnTo>
                <a:lnTo>
                  <a:pt x="1332" y="3233"/>
                </a:lnTo>
                <a:lnTo>
                  <a:pt x="1369" y="3245"/>
                </a:lnTo>
                <a:lnTo>
                  <a:pt x="1408" y="3256"/>
                </a:lnTo>
                <a:lnTo>
                  <a:pt x="1448" y="3265"/>
                </a:lnTo>
                <a:lnTo>
                  <a:pt x="1487" y="3272"/>
                </a:lnTo>
                <a:lnTo>
                  <a:pt x="1528" y="3277"/>
                </a:lnTo>
                <a:lnTo>
                  <a:pt x="1569" y="3280"/>
                </a:lnTo>
                <a:lnTo>
                  <a:pt x="1611" y="3281"/>
                </a:lnTo>
                <a:close/>
                <a:moveTo>
                  <a:pt x="1838" y="3503"/>
                </a:moveTo>
                <a:lnTo>
                  <a:pt x="1838" y="3503"/>
                </a:lnTo>
                <a:lnTo>
                  <a:pt x="1881" y="3502"/>
                </a:lnTo>
                <a:lnTo>
                  <a:pt x="1921" y="3499"/>
                </a:lnTo>
                <a:lnTo>
                  <a:pt x="1962" y="3493"/>
                </a:lnTo>
                <a:lnTo>
                  <a:pt x="2002" y="3486"/>
                </a:lnTo>
                <a:lnTo>
                  <a:pt x="2041" y="3477"/>
                </a:lnTo>
                <a:lnTo>
                  <a:pt x="2080" y="3466"/>
                </a:lnTo>
                <a:lnTo>
                  <a:pt x="2117" y="3453"/>
                </a:lnTo>
                <a:lnTo>
                  <a:pt x="2154" y="3439"/>
                </a:lnTo>
                <a:lnTo>
                  <a:pt x="2190" y="3422"/>
                </a:lnTo>
                <a:lnTo>
                  <a:pt x="2225" y="3404"/>
                </a:lnTo>
                <a:lnTo>
                  <a:pt x="2259" y="3385"/>
                </a:lnTo>
                <a:lnTo>
                  <a:pt x="2292" y="3364"/>
                </a:lnTo>
                <a:lnTo>
                  <a:pt x="2323" y="3341"/>
                </a:lnTo>
                <a:lnTo>
                  <a:pt x="2355" y="3317"/>
                </a:lnTo>
                <a:lnTo>
                  <a:pt x="2384" y="3292"/>
                </a:lnTo>
                <a:lnTo>
                  <a:pt x="2411" y="3265"/>
                </a:lnTo>
                <a:lnTo>
                  <a:pt x="2439" y="3237"/>
                </a:lnTo>
                <a:lnTo>
                  <a:pt x="2464" y="3207"/>
                </a:lnTo>
                <a:lnTo>
                  <a:pt x="2488" y="3177"/>
                </a:lnTo>
                <a:lnTo>
                  <a:pt x="2511" y="3146"/>
                </a:lnTo>
                <a:lnTo>
                  <a:pt x="2532" y="3112"/>
                </a:lnTo>
                <a:lnTo>
                  <a:pt x="2551" y="3079"/>
                </a:lnTo>
                <a:lnTo>
                  <a:pt x="2570" y="3043"/>
                </a:lnTo>
                <a:lnTo>
                  <a:pt x="2586" y="3008"/>
                </a:lnTo>
                <a:lnTo>
                  <a:pt x="2600" y="2971"/>
                </a:lnTo>
                <a:lnTo>
                  <a:pt x="2612" y="2933"/>
                </a:lnTo>
                <a:lnTo>
                  <a:pt x="2623" y="2895"/>
                </a:lnTo>
                <a:lnTo>
                  <a:pt x="2633" y="2855"/>
                </a:lnTo>
                <a:lnTo>
                  <a:pt x="2640" y="2816"/>
                </a:lnTo>
                <a:lnTo>
                  <a:pt x="2645" y="2775"/>
                </a:lnTo>
                <a:lnTo>
                  <a:pt x="2648" y="2734"/>
                </a:lnTo>
                <a:lnTo>
                  <a:pt x="2649" y="2692"/>
                </a:lnTo>
                <a:lnTo>
                  <a:pt x="1838" y="2692"/>
                </a:lnTo>
                <a:lnTo>
                  <a:pt x="1838" y="3503"/>
                </a:lnTo>
                <a:close/>
                <a:moveTo>
                  <a:pt x="4318" y="1839"/>
                </a:moveTo>
                <a:lnTo>
                  <a:pt x="3281" y="1839"/>
                </a:lnTo>
                <a:lnTo>
                  <a:pt x="3281" y="2150"/>
                </a:lnTo>
                <a:lnTo>
                  <a:pt x="4318" y="2150"/>
                </a:lnTo>
                <a:lnTo>
                  <a:pt x="4318" y="1839"/>
                </a:lnTo>
                <a:close/>
                <a:moveTo>
                  <a:pt x="4318" y="2411"/>
                </a:moveTo>
                <a:lnTo>
                  <a:pt x="3281" y="2411"/>
                </a:lnTo>
                <a:lnTo>
                  <a:pt x="3281" y="2723"/>
                </a:lnTo>
                <a:lnTo>
                  <a:pt x="4318" y="2723"/>
                </a:lnTo>
                <a:lnTo>
                  <a:pt x="4318" y="2411"/>
                </a:lnTo>
                <a:close/>
                <a:moveTo>
                  <a:pt x="4318" y="2983"/>
                </a:moveTo>
                <a:lnTo>
                  <a:pt x="3281" y="2983"/>
                </a:lnTo>
                <a:lnTo>
                  <a:pt x="3281" y="3295"/>
                </a:lnTo>
                <a:lnTo>
                  <a:pt x="4318" y="3295"/>
                </a:lnTo>
                <a:lnTo>
                  <a:pt x="4318" y="2983"/>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微软雅黑" panose="020B0503020204020204" charset="-122"/>
              <a:cs typeface="+mn-ea"/>
              <a:sym typeface="+mn-lt"/>
            </a:endParaRPr>
          </a:p>
        </p:txBody>
      </p:sp>
      <p:sp>
        <p:nvSpPr>
          <p:cNvPr id="75" name="KSO_Shape"/>
          <p:cNvSpPr/>
          <p:nvPr/>
        </p:nvSpPr>
        <p:spPr>
          <a:xfrm flipH="1">
            <a:off x="263525" y="4665663"/>
            <a:ext cx="287338" cy="203200"/>
          </a:xfrm>
          <a:custGeom>
            <a:avLst/>
            <a:gdLst>
              <a:gd name="connsiteX0" fmla="*/ 7782622 w 7782622"/>
              <a:gd name="connsiteY0" fmla="*/ 1956116 h 5514836"/>
              <a:gd name="connsiteX1" fmla="*/ 1120218 w 7782622"/>
              <a:gd name="connsiteY1" fmla="*/ 1956116 h 5514836"/>
              <a:gd name="connsiteX2" fmla="*/ 4 w 7782622"/>
              <a:gd name="connsiteY2" fmla="*/ 5514836 h 5514836"/>
              <a:gd name="connsiteX3" fmla="*/ 6662408 w 7782622"/>
              <a:gd name="connsiteY3" fmla="*/ 5514836 h 5514836"/>
              <a:gd name="connsiteX4" fmla="*/ 2210075 w 7782622"/>
              <a:gd name="connsiteY4" fmla="*/ 0 h 5514836"/>
              <a:gd name="connsiteX5" fmla="*/ 0 w 7782622"/>
              <a:gd name="connsiteY5" fmla="*/ 0 h 5514836"/>
              <a:gd name="connsiteX6" fmla="*/ 0 w 7782622"/>
              <a:gd name="connsiteY6" fmla="*/ 1356040 h 5514836"/>
              <a:gd name="connsiteX7" fmla="*/ 2 w 7782622"/>
              <a:gd name="connsiteY7" fmla="*/ 1356040 h 5514836"/>
              <a:gd name="connsiteX8" fmla="*/ 2 w 7782622"/>
              <a:gd name="connsiteY8" fmla="*/ 4425111 h 5514836"/>
              <a:gd name="connsiteX9" fmla="*/ 872566 w 7782622"/>
              <a:gd name="connsiteY9" fmla="*/ 1653131 h 5514836"/>
              <a:gd name="connsiteX10" fmla="*/ 6705945 w 7782622"/>
              <a:gd name="connsiteY10" fmla="*/ 1653131 h 5514836"/>
              <a:gd name="connsiteX11" fmla="*/ 6705945 w 7782622"/>
              <a:gd name="connsiteY11" fmla="*/ 984566 h 5514836"/>
              <a:gd name="connsiteX12" fmla="*/ 2611236 w 7782622"/>
              <a:gd name="connsiteY12" fmla="*/ 984566 h 551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82622" h="5514836">
                <a:moveTo>
                  <a:pt x="7782622" y="1956116"/>
                </a:moveTo>
                <a:lnTo>
                  <a:pt x="1120218" y="1956116"/>
                </a:lnTo>
                <a:lnTo>
                  <a:pt x="4" y="5514836"/>
                </a:lnTo>
                <a:lnTo>
                  <a:pt x="6662408" y="5514836"/>
                </a:lnTo>
                <a:close/>
                <a:moveTo>
                  <a:pt x="2210075" y="0"/>
                </a:moveTo>
                <a:lnTo>
                  <a:pt x="0" y="0"/>
                </a:lnTo>
                <a:lnTo>
                  <a:pt x="0" y="1356040"/>
                </a:lnTo>
                <a:lnTo>
                  <a:pt x="2" y="1356040"/>
                </a:lnTo>
                <a:lnTo>
                  <a:pt x="2" y="4425111"/>
                </a:lnTo>
                <a:lnTo>
                  <a:pt x="872566" y="1653131"/>
                </a:lnTo>
                <a:lnTo>
                  <a:pt x="6705945" y="1653131"/>
                </a:lnTo>
                <a:lnTo>
                  <a:pt x="6705945" y="984566"/>
                </a:lnTo>
                <a:lnTo>
                  <a:pt x="2611236" y="98456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mn-ea"/>
              <a:cs typeface="+mn-ea"/>
              <a:sym typeface="+mn-lt"/>
            </a:endParaRPr>
          </a:p>
        </p:txBody>
      </p:sp>
      <p:sp>
        <p:nvSpPr>
          <p:cNvPr id="76" name="KSO_Shape"/>
          <p:cNvSpPr/>
          <p:nvPr/>
        </p:nvSpPr>
        <p:spPr bwMode="auto">
          <a:xfrm flipV="1">
            <a:off x="263525" y="5661025"/>
            <a:ext cx="300038" cy="288925"/>
          </a:xfrm>
          <a:custGeom>
            <a:avLst/>
            <a:gdLst>
              <a:gd name="T0" fmla="*/ 1620166 w 3766"/>
              <a:gd name="T1" fmla="*/ 72220 h 3615"/>
              <a:gd name="T2" fmla="*/ 1800397 w 3766"/>
              <a:gd name="T3" fmla="*/ 252530 h 3615"/>
              <a:gd name="T4" fmla="*/ 1620166 w 3766"/>
              <a:gd name="T5" fmla="*/ 504582 h 3615"/>
              <a:gd name="T6" fmla="*/ 1800397 w 3766"/>
              <a:gd name="T7" fmla="*/ 1405178 h 3615"/>
              <a:gd name="T8" fmla="*/ 1620166 w 3766"/>
              <a:gd name="T9" fmla="*/ 1476919 h 3615"/>
              <a:gd name="T10" fmla="*/ 1800397 w 3766"/>
              <a:gd name="T11" fmla="*/ 1657229 h 3615"/>
              <a:gd name="T12" fmla="*/ 0 w 3766"/>
              <a:gd name="T13" fmla="*/ 1728971 h 3615"/>
              <a:gd name="T14" fmla="*/ 180231 w 3766"/>
              <a:gd name="T15" fmla="*/ 1657229 h 3615"/>
              <a:gd name="T16" fmla="*/ 0 w 3766"/>
              <a:gd name="T17" fmla="*/ 1476919 h 3615"/>
              <a:gd name="T18" fmla="*/ 36333 w 3766"/>
              <a:gd name="T19" fmla="*/ 1405178 h 3615"/>
              <a:gd name="T20" fmla="*/ 216086 w 3766"/>
              <a:gd name="T21" fmla="*/ 468711 h 3615"/>
              <a:gd name="T22" fmla="*/ 0 w 3766"/>
              <a:gd name="T23" fmla="*/ 324272 h 3615"/>
              <a:gd name="T24" fmla="*/ 180231 w 3766"/>
              <a:gd name="T25" fmla="*/ 252530 h 3615"/>
              <a:gd name="T26" fmla="*/ 0 w 3766"/>
              <a:gd name="T27" fmla="*/ 72220 h 3615"/>
              <a:gd name="T28" fmla="*/ 1800397 w 3766"/>
              <a:gd name="T29" fmla="*/ 0 h 3615"/>
              <a:gd name="T30" fmla="*/ 1187994 w 3766"/>
              <a:gd name="T31" fmla="*/ 1657229 h 3615"/>
              <a:gd name="T32" fmla="*/ 1476268 w 3766"/>
              <a:gd name="T33" fmla="*/ 1476919 h 3615"/>
              <a:gd name="T34" fmla="*/ 1187994 w 3766"/>
              <a:gd name="T35" fmla="*/ 1657229 h 3615"/>
              <a:gd name="T36" fmla="*/ 1044096 w 3766"/>
              <a:gd name="T37" fmla="*/ 1657229 h 3615"/>
              <a:gd name="T38" fmla="*/ 756301 w 3766"/>
              <a:gd name="T39" fmla="*/ 1476919 h 3615"/>
              <a:gd name="T40" fmla="*/ 324129 w 3766"/>
              <a:gd name="T41" fmla="*/ 1657229 h 3615"/>
              <a:gd name="T42" fmla="*/ 611925 w 3766"/>
              <a:gd name="T43" fmla="*/ 1476919 h 3615"/>
              <a:gd name="T44" fmla="*/ 324129 w 3766"/>
              <a:gd name="T45" fmla="*/ 1657229 h 3615"/>
              <a:gd name="T46" fmla="*/ 324129 w 3766"/>
              <a:gd name="T47" fmla="*/ 72220 h 3615"/>
              <a:gd name="T48" fmla="*/ 611925 w 3766"/>
              <a:gd name="T49" fmla="*/ 252530 h 3615"/>
              <a:gd name="T50" fmla="*/ 1044096 w 3766"/>
              <a:gd name="T51" fmla="*/ 72220 h 3615"/>
              <a:gd name="T52" fmla="*/ 756301 w 3766"/>
              <a:gd name="T53" fmla="*/ 252530 h 3615"/>
              <a:gd name="T54" fmla="*/ 1044096 w 3766"/>
              <a:gd name="T55" fmla="*/ 72220 h 3615"/>
              <a:gd name="T56" fmla="*/ 1187994 w 3766"/>
              <a:gd name="T57" fmla="*/ 72220 h 3615"/>
              <a:gd name="T58" fmla="*/ 1476268 w 3766"/>
              <a:gd name="T59" fmla="*/ 252530 h 3615"/>
              <a:gd name="T60" fmla="*/ 1512123 w 3766"/>
              <a:gd name="T61" fmla="*/ 504582 h 3615"/>
              <a:gd name="T62" fmla="*/ 503882 w 3766"/>
              <a:gd name="T63" fmla="*/ 324272 h 3615"/>
              <a:gd name="T64" fmla="*/ 324129 w 3766"/>
              <a:gd name="T65" fmla="*/ 1224867 h 3615"/>
              <a:gd name="T66" fmla="*/ 1332370 w 3766"/>
              <a:gd name="T67" fmla="*/ 1405178 h 3615"/>
              <a:gd name="T68" fmla="*/ 1512123 w 3766"/>
              <a:gd name="T69" fmla="*/ 504582 h 3615"/>
              <a:gd name="T70" fmla="*/ 438865 w 3766"/>
              <a:gd name="T71" fmla="*/ 885291 h 3615"/>
              <a:gd name="T72" fmla="*/ 1413163 w 3766"/>
              <a:gd name="T73" fmla="*/ 885291 h 3615"/>
              <a:gd name="T74" fmla="*/ 831357 w 3766"/>
              <a:gd name="T75" fmla="*/ 574889 h 3615"/>
              <a:gd name="T76" fmla="*/ 1176043 w 3766"/>
              <a:gd name="T77" fmla="*/ 858507 h 361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766" h="3615">
                <a:moveTo>
                  <a:pt x="3766" y="151"/>
                </a:moveTo>
                <a:cubicBezTo>
                  <a:pt x="3389" y="151"/>
                  <a:pt x="3389" y="151"/>
                  <a:pt x="3389" y="151"/>
                </a:cubicBezTo>
                <a:cubicBezTo>
                  <a:pt x="3389" y="528"/>
                  <a:pt x="3389" y="528"/>
                  <a:pt x="3389" y="528"/>
                </a:cubicBezTo>
                <a:cubicBezTo>
                  <a:pt x="3766" y="528"/>
                  <a:pt x="3766" y="528"/>
                  <a:pt x="3766" y="528"/>
                </a:cubicBezTo>
                <a:cubicBezTo>
                  <a:pt x="3766" y="678"/>
                  <a:pt x="3766" y="678"/>
                  <a:pt x="3766" y="678"/>
                </a:cubicBezTo>
                <a:cubicBezTo>
                  <a:pt x="3558" y="678"/>
                  <a:pt x="3389" y="847"/>
                  <a:pt x="3389" y="1055"/>
                </a:cubicBezTo>
                <a:cubicBezTo>
                  <a:pt x="3389" y="2561"/>
                  <a:pt x="3389" y="2561"/>
                  <a:pt x="3389" y="2561"/>
                </a:cubicBezTo>
                <a:cubicBezTo>
                  <a:pt x="3389" y="2769"/>
                  <a:pt x="3558" y="2938"/>
                  <a:pt x="3766" y="2938"/>
                </a:cubicBezTo>
                <a:cubicBezTo>
                  <a:pt x="3766" y="3088"/>
                  <a:pt x="3766" y="3088"/>
                  <a:pt x="3766" y="3088"/>
                </a:cubicBezTo>
                <a:cubicBezTo>
                  <a:pt x="3389" y="3088"/>
                  <a:pt x="3389" y="3088"/>
                  <a:pt x="3389" y="3088"/>
                </a:cubicBezTo>
                <a:cubicBezTo>
                  <a:pt x="3389" y="3465"/>
                  <a:pt x="3389" y="3465"/>
                  <a:pt x="3389" y="3465"/>
                </a:cubicBezTo>
                <a:cubicBezTo>
                  <a:pt x="3766" y="3465"/>
                  <a:pt x="3766" y="3465"/>
                  <a:pt x="3766" y="3465"/>
                </a:cubicBezTo>
                <a:cubicBezTo>
                  <a:pt x="3766" y="3615"/>
                  <a:pt x="3766" y="3615"/>
                  <a:pt x="3766" y="3615"/>
                </a:cubicBezTo>
                <a:cubicBezTo>
                  <a:pt x="0" y="3615"/>
                  <a:pt x="0" y="3615"/>
                  <a:pt x="0" y="3615"/>
                </a:cubicBezTo>
                <a:cubicBezTo>
                  <a:pt x="0" y="3465"/>
                  <a:pt x="0" y="3465"/>
                  <a:pt x="0" y="3465"/>
                </a:cubicBezTo>
                <a:cubicBezTo>
                  <a:pt x="377" y="3465"/>
                  <a:pt x="377" y="3465"/>
                  <a:pt x="377" y="3465"/>
                </a:cubicBezTo>
                <a:cubicBezTo>
                  <a:pt x="377" y="3088"/>
                  <a:pt x="377" y="3088"/>
                  <a:pt x="377" y="3088"/>
                </a:cubicBezTo>
                <a:cubicBezTo>
                  <a:pt x="0" y="3088"/>
                  <a:pt x="0" y="3088"/>
                  <a:pt x="0" y="3088"/>
                </a:cubicBezTo>
                <a:cubicBezTo>
                  <a:pt x="0" y="2938"/>
                  <a:pt x="0" y="2938"/>
                  <a:pt x="0" y="2938"/>
                </a:cubicBezTo>
                <a:cubicBezTo>
                  <a:pt x="76" y="2938"/>
                  <a:pt x="76" y="2938"/>
                  <a:pt x="76" y="2938"/>
                </a:cubicBezTo>
                <a:cubicBezTo>
                  <a:pt x="283" y="2938"/>
                  <a:pt x="452" y="2769"/>
                  <a:pt x="452" y="2561"/>
                </a:cubicBezTo>
                <a:cubicBezTo>
                  <a:pt x="452" y="980"/>
                  <a:pt x="452" y="980"/>
                  <a:pt x="452" y="980"/>
                </a:cubicBezTo>
                <a:cubicBezTo>
                  <a:pt x="452" y="772"/>
                  <a:pt x="283" y="678"/>
                  <a:pt x="76" y="678"/>
                </a:cubicBezTo>
                <a:cubicBezTo>
                  <a:pt x="0" y="678"/>
                  <a:pt x="0" y="678"/>
                  <a:pt x="0" y="678"/>
                </a:cubicBezTo>
                <a:cubicBezTo>
                  <a:pt x="0" y="528"/>
                  <a:pt x="0" y="528"/>
                  <a:pt x="0" y="528"/>
                </a:cubicBezTo>
                <a:cubicBezTo>
                  <a:pt x="377" y="528"/>
                  <a:pt x="377" y="528"/>
                  <a:pt x="377" y="528"/>
                </a:cubicBezTo>
                <a:cubicBezTo>
                  <a:pt x="377" y="151"/>
                  <a:pt x="377" y="151"/>
                  <a:pt x="377" y="151"/>
                </a:cubicBezTo>
                <a:cubicBezTo>
                  <a:pt x="0" y="151"/>
                  <a:pt x="0" y="151"/>
                  <a:pt x="0" y="151"/>
                </a:cubicBezTo>
                <a:cubicBezTo>
                  <a:pt x="0" y="0"/>
                  <a:pt x="0" y="0"/>
                  <a:pt x="0" y="0"/>
                </a:cubicBezTo>
                <a:cubicBezTo>
                  <a:pt x="3766" y="0"/>
                  <a:pt x="3766" y="0"/>
                  <a:pt x="3766" y="0"/>
                </a:cubicBezTo>
                <a:lnTo>
                  <a:pt x="3766" y="151"/>
                </a:lnTo>
                <a:close/>
                <a:moveTo>
                  <a:pt x="2485" y="3465"/>
                </a:moveTo>
                <a:cubicBezTo>
                  <a:pt x="3088" y="3465"/>
                  <a:pt x="3088" y="3465"/>
                  <a:pt x="3088" y="3465"/>
                </a:cubicBezTo>
                <a:cubicBezTo>
                  <a:pt x="3088" y="3088"/>
                  <a:pt x="3088" y="3088"/>
                  <a:pt x="3088" y="3088"/>
                </a:cubicBezTo>
                <a:cubicBezTo>
                  <a:pt x="2485" y="3088"/>
                  <a:pt x="2485" y="3088"/>
                  <a:pt x="2485" y="3088"/>
                </a:cubicBezTo>
                <a:lnTo>
                  <a:pt x="2485" y="3465"/>
                </a:lnTo>
                <a:close/>
                <a:moveTo>
                  <a:pt x="1582" y="3465"/>
                </a:moveTo>
                <a:cubicBezTo>
                  <a:pt x="2184" y="3465"/>
                  <a:pt x="2184" y="3465"/>
                  <a:pt x="2184" y="3465"/>
                </a:cubicBezTo>
                <a:cubicBezTo>
                  <a:pt x="2184" y="3088"/>
                  <a:pt x="2184" y="3088"/>
                  <a:pt x="2184" y="3088"/>
                </a:cubicBezTo>
                <a:cubicBezTo>
                  <a:pt x="1582" y="3088"/>
                  <a:pt x="1582" y="3088"/>
                  <a:pt x="1582" y="3088"/>
                </a:cubicBezTo>
                <a:lnTo>
                  <a:pt x="1582" y="3465"/>
                </a:lnTo>
                <a:close/>
                <a:moveTo>
                  <a:pt x="678" y="3465"/>
                </a:moveTo>
                <a:cubicBezTo>
                  <a:pt x="1280" y="3465"/>
                  <a:pt x="1280" y="3465"/>
                  <a:pt x="1280" y="3465"/>
                </a:cubicBezTo>
                <a:cubicBezTo>
                  <a:pt x="1280" y="3088"/>
                  <a:pt x="1280" y="3088"/>
                  <a:pt x="1280" y="3088"/>
                </a:cubicBezTo>
                <a:cubicBezTo>
                  <a:pt x="678" y="3088"/>
                  <a:pt x="678" y="3088"/>
                  <a:pt x="678" y="3088"/>
                </a:cubicBezTo>
                <a:lnTo>
                  <a:pt x="678" y="3465"/>
                </a:lnTo>
                <a:close/>
                <a:moveTo>
                  <a:pt x="1280" y="151"/>
                </a:moveTo>
                <a:cubicBezTo>
                  <a:pt x="678" y="151"/>
                  <a:pt x="678" y="151"/>
                  <a:pt x="678" y="151"/>
                </a:cubicBezTo>
                <a:cubicBezTo>
                  <a:pt x="678" y="528"/>
                  <a:pt x="678" y="528"/>
                  <a:pt x="678" y="528"/>
                </a:cubicBezTo>
                <a:cubicBezTo>
                  <a:pt x="1280" y="528"/>
                  <a:pt x="1280" y="528"/>
                  <a:pt x="1280" y="528"/>
                </a:cubicBezTo>
                <a:lnTo>
                  <a:pt x="1280" y="151"/>
                </a:lnTo>
                <a:close/>
                <a:moveTo>
                  <a:pt x="2184" y="151"/>
                </a:moveTo>
                <a:cubicBezTo>
                  <a:pt x="1582" y="151"/>
                  <a:pt x="1582" y="151"/>
                  <a:pt x="1582" y="151"/>
                </a:cubicBezTo>
                <a:cubicBezTo>
                  <a:pt x="1582" y="528"/>
                  <a:pt x="1582" y="528"/>
                  <a:pt x="1582" y="528"/>
                </a:cubicBezTo>
                <a:cubicBezTo>
                  <a:pt x="2184" y="528"/>
                  <a:pt x="2184" y="528"/>
                  <a:pt x="2184" y="528"/>
                </a:cubicBezTo>
                <a:lnTo>
                  <a:pt x="2184" y="151"/>
                </a:lnTo>
                <a:close/>
                <a:moveTo>
                  <a:pt x="3088" y="151"/>
                </a:moveTo>
                <a:cubicBezTo>
                  <a:pt x="2485" y="151"/>
                  <a:pt x="2485" y="151"/>
                  <a:pt x="2485" y="151"/>
                </a:cubicBezTo>
                <a:cubicBezTo>
                  <a:pt x="2485" y="528"/>
                  <a:pt x="2485" y="528"/>
                  <a:pt x="2485" y="528"/>
                </a:cubicBezTo>
                <a:cubicBezTo>
                  <a:pt x="3088" y="528"/>
                  <a:pt x="3088" y="528"/>
                  <a:pt x="3088" y="528"/>
                </a:cubicBezTo>
                <a:lnTo>
                  <a:pt x="3088" y="151"/>
                </a:lnTo>
                <a:close/>
                <a:moveTo>
                  <a:pt x="3163" y="1055"/>
                </a:moveTo>
                <a:cubicBezTo>
                  <a:pt x="3163" y="847"/>
                  <a:pt x="2995" y="678"/>
                  <a:pt x="2787" y="678"/>
                </a:cubicBezTo>
                <a:cubicBezTo>
                  <a:pt x="1054" y="678"/>
                  <a:pt x="1054" y="678"/>
                  <a:pt x="1054" y="678"/>
                </a:cubicBezTo>
                <a:cubicBezTo>
                  <a:pt x="847" y="678"/>
                  <a:pt x="678" y="772"/>
                  <a:pt x="678" y="980"/>
                </a:cubicBezTo>
                <a:cubicBezTo>
                  <a:pt x="678" y="2561"/>
                  <a:pt x="678" y="2561"/>
                  <a:pt x="678" y="2561"/>
                </a:cubicBezTo>
                <a:cubicBezTo>
                  <a:pt x="678" y="2769"/>
                  <a:pt x="847" y="2938"/>
                  <a:pt x="1054" y="2938"/>
                </a:cubicBezTo>
                <a:cubicBezTo>
                  <a:pt x="2787" y="2938"/>
                  <a:pt x="2787" y="2938"/>
                  <a:pt x="2787" y="2938"/>
                </a:cubicBezTo>
                <a:cubicBezTo>
                  <a:pt x="2995" y="2938"/>
                  <a:pt x="3163" y="2769"/>
                  <a:pt x="3163" y="2561"/>
                </a:cubicBezTo>
                <a:lnTo>
                  <a:pt x="3163" y="1055"/>
                </a:lnTo>
                <a:close/>
                <a:moveTo>
                  <a:pt x="1937" y="2845"/>
                </a:moveTo>
                <a:cubicBezTo>
                  <a:pt x="1374" y="2845"/>
                  <a:pt x="918" y="2414"/>
                  <a:pt x="918" y="1851"/>
                </a:cubicBezTo>
                <a:cubicBezTo>
                  <a:pt x="918" y="1288"/>
                  <a:pt x="1374" y="832"/>
                  <a:pt x="1937" y="832"/>
                </a:cubicBezTo>
                <a:cubicBezTo>
                  <a:pt x="2499" y="832"/>
                  <a:pt x="2956" y="1288"/>
                  <a:pt x="2956" y="1851"/>
                </a:cubicBezTo>
                <a:cubicBezTo>
                  <a:pt x="2956" y="2414"/>
                  <a:pt x="2499" y="2845"/>
                  <a:pt x="1937" y="2845"/>
                </a:cubicBezTo>
                <a:close/>
                <a:moveTo>
                  <a:pt x="1739" y="1202"/>
                </a:moveTo>
                <a:cubicBezTo>
                  <a:pt x="1739" y="2402"/>
                  <a:pt x="1739" y="2402"/>
                  <a:pt x="1739" y="2402"/>
                </a:cubicBezTo>
                <a:cubicBezTo>
                  <a:pt x="2460" y="1795"/>
                  <a:pt x="2460" y="1795"/>
                  <a:pt x="2460" y="1795"/>
                </a:cubicBezTo>
                <a:lnTo>
                  <a:pt x="1739" y="1202"/>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微软雅黑" panose="020B0503020204020204" charset="-122"/>
              <a:cs typeface="+mn-ea"/>
              <a:sym typeface="+mn-lt"/>
            </a:endParaRPr>
          </a:p>
        </p:txBody>
      </p:sp>
      <p:sp>
        <p:nvSpPr>
          <p:cNvPr id="77" name="KSO_Shape"/>
          <p:cNvSpPr/>
          <p:nvPr/>
        </p:nvSpPr>
        <p:spPr bwMode="auto">
          <a:xfrm>
            <a:off x="263525" y="6202363"/>
            <a:ext cx="360363" cy="250825"/>
          </a:xfrm>
          <a:custGeom>
            <a:avLst/>
            <a:gdLst>
              <a:gd name="T0" fmla="*/ 1352369 w 8041"/>
              <a:gd name="T1" fmla="*/ 1071372 h 5610"/>
              <a:gd name="T2" fmla="*/ 913745 w 8041"/>
              <a:gd name="T3" fmla="*/ 1256091 h 5610"/>
              <a:gd name="T4" fmla="*/ 438624 w 8041"/>
              <a:gd name="T5" fmla="*/ 1083462 h 5610"/>
              <a:gd name="T6" fmla="*/ 0 w 8041"/>
              <a:gd name="T7" fmla="*/ 1250270 h 5610"/>
              <a:gd name="T8" fmla="*/ 132774 w 8041"/>
              <a:gd name="T9" fmla="*/ 124266 h 5610"/>
              <a:gd name="T10" fmla="*/ 496391 w 8041"/>
              <a:gd name="T11" fmla="*/ 0 h 5610"/>
              <a:gd name="T12" fmla="*/ 865606 w 8041"/>
              <a:gd name="T13" fmla="*/ 118444 h 5610"/>
              <a:gd name="T14" fmla="*/ 1225416 w 8041"/>
              <a:gd name="T15" fmla="*/ 12091 h 5610"/>
              <a:gd name="T16" fmla="*/ 1558135 w 8041"/>
              <a:gd name="T17" fmla="*/ 66723 h 5610"/>
              <a:gd name="T18" fmla="*/ 1800397 w 8041"/>
              <a:gd name="T19" fmla="*/ 1256091 h 5610"/>
              <a:gd name="T20" fmla="*/ 1352369 w 8041"/>
              <a:gd name="T21" fmla="*/ 1071372 h 5610"/>
              <a:gd name="T22" fmla="*/ 524379 w 8041"/>
              <a:gd name="T23" fmla="*/ 70305 h 5610"/>
              <a:gd name="T24" fmla="*/ 463030 w 8041"/>
              <a:gd name="T25" fmla="*/ 986737 h 5610"/>
              <a:gd name="T26" fmla="*/ 901654 w 8041"/>
              <a:gd name="T27" fmla="*/ 1181532 h 5610"/>
              <a:gd name="T28" fmla="*/ 878368 w 8041"/>
              <a:gd name="T29" fmla="*/ 191436 h 5610"/>
              <a:gd name="T30" fmla="*/ 877249 w 8041"/>
              <a:gd name="T31" fmla="*/ 192108 h 5610"/>
              <a:gd name="T32" fmla="*/ 524379 w 8041"/>
              <a:gd name="T33" fmla="*/ 70305 h 5610"/>
              <a:gd name="T34" fmla="*/ 1507309 w 8041"/>
              <a:gd name="T35" fmla="*/ 128520 h 5610"/>
              <a:gd name="T36" fmla="*/ 1241761 w 8041"/>
              <a:gd name="T37" fmla="*/ 90456 h 5610"/>
              <a:gd name="T38" fmla="*/ 1338039 w 8041"/>
              <a:gd name="T39" fmla="*/ 970392 h 5610"/>
              <a:gd name="T40" fmla="*/ 1694491 w 8041"/>
              <a:gd name="T41" fmla="*/ 1125332 h 5610"/>
              <a:gd name="T42" fmla="*/ 1507309 w 8041"/>
              <a:gd name="T43" fmla="*/ 128520 h 561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8041" h="5610">
                <a:moveTo>
                  <a:pt x="6040" y="4785"/>
                </a:moveTo>
                <a:lnTo>
                  <a:pt x="4081" y="5610"/>
                </a:lnTo>
                <a:lnTo>
                  <a:pt x="1959" y="4839"/>
                </a:lnTo>
                <a:lnTo>
                  <a:pt x="0" y="5584"/>
                </a:lnTo>
                <a:lnTo>
                  <a:pt x="593" y="555"/>
                </a:lnTo>
                <a:lnTo>
                  <a:pt x="2217" y="0"/>
                </a:lnTo>
                <a:lnTo>
                  <a:pt x="3866" y="529"/>
                </a:lnTo>
                <a:lnTo>
                  <a:pt x="5473" y="54"/>
                </a:lnTo>
                <a:lnTo>
                  <a:pt x="6959" y="298"/>
                </a:lnTo>
                <a:lnTo>
                  <a:pt x="8041" y="5610"/>
                </a:lnTo>
                <a:lnTo>
                  <a:pt x="6040" y="4785"/>
                </a:lnTo>
                <a:close/>
                <a:moveTo>
                  <a:pt x="2342" y="314"/>
                </a:moveTo>
                <a:lnTo>
                  <a:pt x="2068" y="4407"/>
                </a:lnTo>
                <a:lnTo>
                  <a:pt x="4027" y="5277"/>
                </a:lnTo>
                <a:lnTo>
                  <a:pt x="3923" y="855"/>
                </a:lnTo>
                <a:lnTo>
                  <a:pt x="3918" y="858"/>
                </a:lnTo>
                <a:lnTo>
                  <a:pt x="2342" y="314"/>
                </a:lnTo>
                <a:close/>
                <a:moveTo>
                  <a:pt x="6732" y="574"/>
                </a:moveTo>
                <a:lnTo>
                  <a:pt x="5546" y="404"/>
                </a:lnTo>
                <a:lnTo>
                  <a:pt x="5976" y="4334"/>
                </a:lnTo>
                <a:lnTo>
                  <a:pt x="7568" y="5026"/>
                </a:lnTo>
                <a:lnTo>
                  <a:pt x="6732" y="574"/>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微软雅黑" panose="020B0503020204020204" charset="-122"/>
              <a:cs typeface="+mn-ea"/>
              <a:sym typeface="+mn-lt"/>
            </a:endParaRPr>
          </a:p>
        </p:txBody>
      </p:sp>
      <p:sp>
        <p:nvSpPr>
          <p:cNvPr id="78" name="KSO_Shape"/>
          <p:cNvSpPr/>
          <p:nvPr/>
        </p:nvSpPr>
        <p:spPr bwMode="auto">
          <a:xfrm>
            <a:off x="263525" y="3573463"/>
            <a:ext cx="338138" cy="287338"/>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微软雅黑" panose="020B0503020204020204" charset="-122"/>
              <a:cs typeface="+mn-ea"/>
              <a:sym typeface="+mn-lt"/>
            </a:endParaRPr>
          </a:p>
        </p:txBody>
      </p:sp>
      <p:pic>
        <p:nvPicPr>
          <p:cNvPr id="9255" name="图片 94"/>
          <p:cNvPicPr>
            <a:picLocks noChangeAspect="1"/>
          </p:cNvPicPr>
          <p:nvPr userDrawn="1"/>
        </p:nvPicPr>
        <p:blipFill>
          <a:blip r:embed="rId9"/>
          <a:stretch>
            <a:fillRect/>
          </a:stretch>
        </p:blipFill>
        <p:spPr>
          <a:xfrm>
            <a:off x="2373313" y="33338"/>
            <a:ext cx="2527300" cy="979487"/>
          </a:xfrm>
          <a:prstGeom prst="rect">
            <a:avLst/>
          </a:prstGeom>
          <a:noFill/>
          <a:ln w="9525">
            <a:noFill/>
          </a:ln>
        </p:spPr>
      </p:pic>
      <p:cxnSp>
        <p:nvCxnSpPr>
          <p:cNvPr id="80" name="直接连接符 187"/>
          <p:cNvCxnSpPr/>
          <p:nvPr/>
        </p:nvCxnSpPr>
        <p:spPr>
          <a:xfrm>
            <a:off x="1271588" y="650875"/>
            <a:ext cx="57626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1" name="直接连接符 188"/>
          <p:cNvCxnSpPr/>
          <p:nvPr/>
        </p:nvCxnSpPr>
        <p:spPr>
          <a:xfrm>
            <a:off x="-25400" y="650875"/>
            <a:ext cx="64928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2" name="圆角矩形 189"/>
          <p:cNvSpPr/>
          <p:nvPr/>
        </p:nvSpPr>
        <p:spPr>
          <a:xfrm>
            <a:off x="334963" y="390525"/>
            <a:ext cx="1223963" cy="5715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200" b="0"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83" name="文本框 190"/>
          <p:cNvSpPr txBox="1">
            <a:spLocks noChangeArrowheads="1"/>
          </p:cNvSpPr>
          <p:nvPr/>
        </p:nvSpPr>
        <p:spPr bwMode="auto">
          <a:xfrm>
            <a:off x="338138" y="387350"/>
            <a:ext cx="1220788" cy="560388"/>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charset="-122"/>
                <a:cs typeface="+mn-cs"/>
                <a:sym typeface="+mn-lt"/>
              </a:rPr>
              <a:t> 第三章</a:t>
            </a:r>
            <a:endParaRPr kumimoji="0" lang="en-US" altLang="zh-CN" sz="16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charset="-122"/>
              <a:cs typeface="+mn-cs"/>
              <a:sym typeface="+mn-lt"/>
            </a:endParaRPr>
          </a:p>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charset="-122"/>
                <a:cs typeface="+mn-cs"/>
                <a:sym typeface="+mn-lt"/>
              </a:rPr>
              <a:t>企业合并</a:t>
            </a:r>
            <a:endParaRPr kumimoji="0" lang="zh-CN" altLang="en-US" sz="16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charset="-122"/>
              <a:cs typeface="+mn-cs"/>
              <a:sym typeface="+mn-lt"/>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755651" y="1196975"/>
            <a:ext cx="5232400" cy="4968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6191251" y="1196975"/>
            <a:ext cx="5232400" cy="4968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buNone/>
            </a:pPr>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6193367"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6193367"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9" name="灯片编号占位符 8"/>
          <p:cNvSpPr>
            <a:spLocks noGrp="1"/>
          </p:cNvSpPr>
          <p:nvPr>
            <p:ph type="sldNum" sz="quarter" idx="12"/>
          </p:nvPr>
        </p:nvSpPr>
        <p:spPr/>
        <p:txBody>
          <a:bodyPr/>
          <a:p>
            <a:pPr lvl="0" eaLnBrk="1" fontAlgn="base" hangingPunct="1">
              <a:buNone/>
            </a:pPr>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5" name="灯片编号占位符 4"/>
          <p:cNvSpPr>
            <a:spLocks noGrp="1"/>
          </p:cNvSpPr>
          <p:nvPr>
            <p:ph type="sldNum" sz="quarter" idx="12"/>
          </p:nvPr>
        </p:nvSpPr>
        <p:spPr/>
        <p:txBody>
          <a:bodyPr/>
          <a:p>
            <a:pPr lvl="0" eaLnBrk="1" fontAlgn="base" hangingPunct="1">
              <a:buNone/>
            </a:pPr>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lvl="0" eaLnBrk="1" fontAlgn="base" hangingPunct="1">
              <a:buNone/>
            </a:pPr>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084" cy="1162050"/>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4766733" y="273050"/>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609600" y="1435100"/>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buNone/>
            </a:pPr>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2389717"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3200" b="1"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buNone/>
            </a:pPr>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1.png"/><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2" Type="http://schemas.openxmlformats.org/officeDocument/2006/relationships/theme" Target="../theme/theme2.xml"/><Relationship Id="rId11" Type="http://schemas.openxmlformats.org/officeDocument/2006/relationships/image" Target="../media/image2.png"/><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slideLayout" Target="../slideLayouts/slideLayout30.xml"/><Relationship Id="rId7" Type="http://schemas.openxmlformats.org/officeDocument/2006/relationships/slideLayout" Target="../slideLayouts/slideLayout29.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3" Type="http://schemas.openxmlformats.org/officeDocument/2006/relationships/slideLayout" Target="../slideLayouts/slideLayout25.xml"/><Relationship Id="rId2" Type="http://schemas.openxmlformats.org/officeDocument/2006/relationships/slideLayout" Target="../slideLayouts/slideLayout24.xml"/><Relationship Id="rId11" Type="http://schemas.openxmlformats.org/officeDocument/2006/relationships/theme" Target="../theme/theme3.xml"/><Relationship Id="rId10" Type="http://schemas.openxmlformats.org/officeDocument/2006/relationships/image" Target="../media/image2.png"/><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Rectangle 2"/>
          <p:cNvSpPr/>
          <p:nvPr>
            <p:ph type="title"/>
          </p:nvPr>
        </p:nvSpPr>
        <p:spPr>
          <a:xfrm>
            <a:off x="766233" y="304800"/>
            <a:ext cx="10668000" cy="676275"/>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1027" name="Rectangle 3"/>
          <p:cNvSpPr/>
          <p:nvPr>
            <p:ph type="body"/>
          </p:nvPr>
        </p:nvSpPr>
        <p:spPr>
          <a:xfrm>
            <a:off x="755651" y="1196975"/>
            <a:ext cx="10668000" cy="4968875"/>
          </a:xfrm>
          <a:prstGeom prst="rect">
            <a:avLst/>
          </a:prstGeom>
          <a:noFill/>
          <a:ln w="9525">
            <a:noFill/>
          </a:ln>
        </p:spPr>
        <p:txBody>
          <a:bodyPr anchor="t" anchorCtr="0"/>
          <a:p>
            <a:pPr lvl="0"/>
            <a:r>
              <a:rPr lang="zh-CN" altLang="en-US" dirty="0"/>
              <a:t>单击此处编辑母版文本样式</a:t>
            </a:r>
            <a:endParaRPr lang="zh-CN" altLang="en-US" dirty="0"/>
          </a:p>
          <a:p>
            <a:pPr lvl="1" indent="-436245"/>
            <a:r>
              <a:rPr lang="zh-CN" altLang="en-US" dirty="0"/>
              <a:t>第二级</a:t>
            </a:r>
            <a:endParaRPr lang="zh-CN" altLang="en-US" dirty="0"/>
          </a:p>
          <a:p>
            <a:pPr lvl="2" indent="-394970"/>
            <a:r>
              <a:rPr lang="zh-CN" altLang="en-US" dirty="0"/>
              <a:t>第三级</a:t>
            </a:r>
            <a:endParaRPr lang="zh-CN" altLang="en-US" dirty="0"/>
          </a:p>
        </p:txBody>
      </p:sp>
      <p:sp>
        <p:nvSpPr>
          <p:cNvPr id="1028" name="AutoShape 4"/>
          <p:cNvSpPr/>
          <p:nvPr userDrawn="1"/>
        </p:nvSpPr>
        <p:spPr>
          <a:xfrm>
            <a:off x="814917" y="1052513"/>
            <a:ext cx="10610849" cy="109537"/>
          </a:xfrm>
          <a:custGeom>
            <a:avLst/>
            <a:gdLst/>
            <a:ahLst/>
            <a:cxnLst>
              <a:cxn ang="0">
                <a:pos x="0" y="0"/>
              </a:cxn>
              <a:cxn ang="0">
                <a:pos x="0" y="0"/>
              </a:cxn>
              <a:cxn ang="0">
                <a:pos x="0" y="0"/>
              </a:cxn>
              <a:cxn ang="0">
                <a:pos x="0" y="0"/>
              </a:cxn>
              <a:cxn ang="0">
                <a:pos x="0" y="0"/>
              </a:cxn>
              <a:cxn ang="0">
                <a:pos x="0" y="0"/>
              </a:cxn>
            </a:cxnLst>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sp>
        <p:nvSpPr>
          <p:cNvPr id="1029" name="Line 5"/>
          <p:cNvSpPr/>
          <p:nvPr userDrawn="1"/>
        </p:nvSpPr>
        <p:spPr>
          <a:xfrm flipV="1">
            <a:off x="812800" y="6172200"/>
            <a:ext cx="10566400" cy="0"/>
          </a:xfrm>
          <a:prstGeom prst="line">
            <a:avLst/>
          </a:prstGeom>
          <a:ln w="3175" cap="flat" cmpd="sng">
            <a:solidFill>
              <a:schemeClr val="accent2"/>
            </a:solidFill>
            <a:prstDash val="solid"/>
            <a:round/>
            <a:headEnd type="none" w="med" len="med"/>
            <a:tailEnd type="none" w="med" len="med"/>
          </a:ln>
        </p:spPr>
      </p:sp>
      <p:sp>
        <p:nvSpPr>
          <p:cNvPr id="60422" name="Rectangle 6"/>
          <p:cNvSpPr>
            <a:spLocks noGrp="1" noChangeArrowheads="1"/>
          </p:cNvSpPr>
          <p:nvPr>
            <p:ph type="dt" sz="half" idx="2"/>
          </p:nvPr>
        </p:nvSpPr>
        <p:spPr bwMode="auto">
          <a:xfrm>
            <a:off x="812800" y="6245225"/>
            <a:ext cx="2641600" cy="476250"/>
          </a:xfrm>
          <a:prstGeom prst="rect">
            <a:avLst/>
          </a:prstGeom>
          <a:noFill/>
          <a:ln w="9525">
            <a:noFill/>
            <a:miter lim="800000"/>
          </a:ln>
        </p:spPr>
        <p:txBody>
          <a:bodyPr vert="horz" wrap="square" lIns="91440" tIns="45720" rIns="91440" bIns="45720" numCol="1" anchor="t" anchorCtr="0" compatLnSpc="1"/>
          <a:lstStyle>
            <a:lvl1pPr>
              <a:defRPr sz="1200" b="0">
                <a:latin typeface="+mn-lt"/>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0423" name="Rectangle 7"/>
          <p:cNvSpPr>
            <a:spLocks noGrp="1" noChangeArrowheads="1"/>
          </p:cNvSpPr>
          <p:nvPr>
            <p:ph type="ftr" sz="quarter" idx="3"/>
          </p:nvPr>
        </p:nvSpPr>
        <p:spPr bwMode="auto">
          <a:xfrm>
            <a:off x="3790951" y="6245225"/>
            <a:ext cx="4610100" cy="476250"/>
          </a:xfrm>
          <a:prstGeom prst="rect">
            <a:avLst/>
          </a:prstGeom>
          <a:noFill/>
          <a:ln w="9525">
            <a:noFill/>
            <a:miter lim="800000"/>
          </a:ln>
        </p:spPr>
        <p:txBody>
          <a:bodyPr vert="horz" wrap="square" lIns="0" tIns="0" rIns="0" bIns="0" numCol="1" anchor="t" anchorCtr="0" compatLnSpc="1"/>
          <a:lstStyle>
            <a:lvl1pPr algn="ctr">
              <a:defRPr sz="1400">
                <a:latin typeface="楷体_GB2312" pitchFamily="49" charset="-122"/>
                <a:ea typeface="楷体_GB2312" pitchFamily="49"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0424" name="Rectangle 8"/>
          <p:cNvSpPr>
            <a:spLocks noGrp="1" noChangeArrowheads="1"/>
          </p:cNvSpPr>
          <p:nvPr>
            <p:ph type="sldNum" sz="quarter" idx="4"/>
          </p:nvPr>
        </p:nvSpPr>
        <p:spPr bwMode="auto">
          <a:xfrm>
            <a:off x="8737600" y="6245225"/>
            <a:ext cx="2641600" cy="476250"/>
          </a:xfrm>
          <a:prstGeom prst="rect">
            <a:avLst/>
          </a:prstGeom>
          <a:noFill/>
          <a:ln w="9525">
            <a:noFill/>
            <a:miter lim="800000"/>
          </a:ln>
        </p:spPr>
        <p:txBody>
          <a:bodyPr vert="horz" wrap="square" lIns="91440" tIns="45720" rIns="91440" bIns="45720" numCol="1" anchor="t" anchorCtr="0" compatLnSpc="1"/>
          <a:lstStyle>
            <a:lvl1pPr algn="r">
              <a:defRPr sz="1200" b="0">
                <a:latin typeface="Verdana" panose="020B0604030504040204" pitchFamily="34" charset="0"/>
              </a:defRPr>
            </a:lvl1pPr>
          </a:lstStyle>
          <a:p>
            <a:pPr lvl="0" eaLnBrk="1" fontAlgn="base" hangingPunct="1">
              <a:buNone/>
            </a:pPr>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
        <p:nvSpPr>
          <p:cNvPr id="1033" name="Rectangle 15"/>
          <p:cNvSpPr/>
          <p:nvPr userDrawn="1"/>
        </p:nvSpPr>
        <p:spPr>
          <a:xfrm>
            <a:off x="0" y="0"/>
            <a:ext cx="12192000" cy="260350"/>
          </a:xfrm>
          <a:prstGeom prst="rect">
            <a:avLst/>
          </a:prstGeom>
          <a:gradFill rotWithShape="1">
            <a:gsLst>
              <a:gs pos="0">
                <a:srgbClr val="003366"/>
              </a:gs>
              <a:gs pos="100000">
                <a:srgbClr val="E7ECF1">
                  <a:alpha val="0"/>
                </a:srgbClr>
              </a:gs>
            </a:gsLst>
            <a:lin ang="0" scaled="1"/>
            <a:tileRect/>
          </a:gradFill>
          <a:ln w="9525">
            <a:noFill/>
          </a:ln>
        </p:spPr>
        <p:txBody>
          <a:bodyPr wrap="none" anchor="ctr" anchorCtr="0"/>
          <a:p>
            <a:pPr lvl="0"/>
            <a:endParaRPr lang="zh-CN" altLang="en-US" dirty="0">
              <a:latin typeface="Arial" panose="020B0604020202020204" pitchFamily="34" charset="0"/>
              <a:ea typeface="宋体" panose="02010600030101010101" pitchFamily="2" charset="-122"/>
            </a:endParaRPr>
          </a:p>
        </p:txBody>
      </p:sp>
      <p:sp>
        <p:nvSpPr>
          <p:cNvPr id="1034" name="AutoShape 16"/>
          <p:cNvSpPr/>
          <p:nvPr userDrawn="1"/>
        </p:nvSpPr>
        <p:spPr>
          <a:xfrm>
            <a:off x="0" y="193675"/>
            <a:ext cx="228600" cy="180975"/>
          </a:xfrm>
          <a:prstGeom prst="roundRect">
            <a:avLst>
              <a:gd name="adj" fmla="val 16667"/>
            </a:avLst>
          </a:prstGeom>
          <a:solidFill>
            <a:srgbClr val="FF99FF">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99FF"/>
            </a:extrusionClr>
          </a:sp3d>
        </p:spPr>
        <p:txBody>
          <a:bodyPr wrap="none" anchor="ctr" anchorCtr="0">
            <a:flatTx/>
          </a:bodyPr>
          <a:p>
            <a:pPr lvl="0"/>
            <a:endParaRPr lang="zh-CN" altLang="en-US" dirty="0">
              <a:latin typeface="Arial" panose="020B0604020202020204" pitchFamily="34" charset="0"/>
              <a:ea typeface="宋体" panose="02010600030101010101" pitchFamily="2" charset="-122"/>
            </a:endParaRPr>
          </a:p>
        </p:txBody>
      </p:sp>
      <p:sp>
        <p:nvSpPr>
          <p:cNvPr id="1035" name="AutoShape 17"/>
          <p:cNvSpPr/>
          <p:nvPr userDrawn="1"/>
        </p:nvSpPr>
        <p:spPr>
          <a:xfrm>
            <a:off x="203200" y="152400"/>
            <a:ext cx="228600" cy="180975"/>
          </a:xfrm>
          <a:prstGeom prst="roundRect">
            <a:avLst>
              <a:gd name="adj" fmla="val 16667"/>
            </a:avLst>
          </a:prstGeom>
          <a:solidFill>
            <a:srgbClr val="00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00FF00"/>
            </a:extrusionClr>
          </a:sp3d>
        </p:spPr>
        <p:txBody>
          <a:bodyPr wrap="none" anchor="ctr" anchorCtr="0">
            <a:flatTx/>
          </a:bodyPr>
          <a:p>
            <a:pPr lvl="0"/>
            <a:endParaRPr lang="zh-CN" altLang="en-US" dirty="0">
              <a:latin typeface="Arial" panose="020B0604020202020204" pitchFamily="34" charset="0"/>
              <a:ea typeface="宋体" panose="02010600030101010101" pitchFamily="2" charset="-122"/>
            </a:endParaRPr>
          </a:p>
        </p:txBody>
      </p:sp>
      <p:sp>
        <p:nvSpPr>
          <p:cNvPr id="1036" name="AutoShape 18"/>
          <p:cNvSpPr/>
          <p:nvPr userDrawn="1"/>
        </p:nvSpPr>
        <p:spPr>
          <a:xfrm>
            <a:off x="103717" y="34925"/>
            <a:ext cx="228600" cy="180975"/>
          </a:xfrm>
          <a:prstGeom prst="roundRect">
            <a:avLst>
              <a:gd name="adj" fmla="val 16667"/>
            </a:avLst>
          </a:prstGeom>
          <a:solidFill>
            <a:srgbClr val="FF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FF00"/>
            </a:extrusionClr>
          </a:sp3d>
        </p:spPr>
        <p:txBody>
          <a:bodyPr wrap="none" anchor="ctr" anchorCtr="0">
            <a:flatTx/>
          </a:bodyPr>
          <a:p>
            <a:pPr lvl="0"/>
            <a:endParaRPr lang="zh-CN" altLang="en-US" dirty="0">
              <a:latin typeface="Arial" panose="020B0604020202020204" pitchFamily="34" charset="0"/>
              <a:ea typeface="宋体" panose="02010600030101010101" pitchFamily="2" charset="-122"/>
            </a:endParaRPr>
          </a:p>
        </p:txBody>
      </p:sp>
      <p:sp>
        <p:nvSpPr>
          <p:cNvPr id="1037" name="AutoShape 19"/>
          <p:cNvSpPr/>
          <p:nvPr userDrawn="1"/>
        </p:nvSpPr>
        <p:spPr>
          <a:xfrm>
            <a:off x="1871133" y="0"/>
            <a:ext cx="287867" cy="188913"/>
          </a:xfrm>
          <a:prstGeom prst="parallelogram">
            <a:avLst>
              <a:gd name="adj" fmla="val 28571"/>
            </a:avLst>
          </a:prstGeom>
          <a:solidFill>
            <a:srgbClr val="FF0066">
              <a:alpha val="70195"/>
            </a:srgbClr>
          </a:solidFill>
          <a:ln w="9525">
            <a:noFill/>
          </a:ln>
        </p:spPr>
        <p:txBody>
          <a:bodyPr wrap="none" anchor="ctr" anchorCtr="0"/>
          <a:p>
            <a:pPr lvl="0"/>
            <a:endParaRPr lang="zh-CN" altLang="en-US" dirty="0">
              <a:latin typeface="Arial" panose="020B0604020202020204" pitchFamily="34" charset="0"/>
              <a:ea typeface="宋体" panose="02010600030101010101" pitchFamily="2" charset="-122"/>
            </a:endParaRPr>
          </a:p>
        </p:txBody>
      </p:sp>
      <p:sp>
        <p:nvSpPr>
          <p:cNvPr id="1038" name="Text Box 20"/>
          <p:cNvSpPr txBox="1">
            <a:spLocks noChangeArrowheads="1"/>
          </p:cNvSpPr>
          <p:nvPr userDrawn="1"/>
        </p:nvSpPr>
        <p:spPr bwMode="auto">
          <a:xfrm>
            <a:off x="527051" y="0"/>
            <a:ext cx="4705351" cy="215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b="1">
                <a:solidFill>
                  <a:schemeClr val="tx1"/>
                </a:solidFill>
                <a:latin typeface="Arial" panose="020B0604020202020204" pitchFamily="34" charset="0"/>
                <a:ea typeface="宋体" panose="02010600030101010101" pitchFamily="2" charset="-122"/>
              </a:defRPr>
            </a:lvl1pPr>
            <a:lvl2pPr marL="742950" indent="-285750" eaLnBrk="0" hangingPunct="0">
              <a:defRPr b="1">
                <a:solidFill>
                  <a:schemeClr val="tx1"/>
                </a:solidFill>
                <a:latin typeface="Arial" panose="020B0604020202020204" pitchFamily="34" charset="0"/>
                <a:ea typeface="宋体" panose="02010600030101010101" pitchFamily="2" charset="-122"/>
              </a:defRPr>
            </a:lvl2pPr>
            <a:lvl3pPr marL="1143000" indent="-228600" eaLnBrk="0" hangingPunct="0">
              <a:defRPr b="1">
                <a:solidFill>
                  <a:schemeClr val="tx1"/>
                </a:solidFill>
                <a:latin typeface="Arial" panose="020B0604020202020204" pitchFamily="34" charset="0"/>
                <a:ea typeface="宋体" panose="02010600030101010101" pitchFamily="2" charset="-122"/>
              </a:defRPr>
            </a:lvl3pPr>
            <a:lvl4pPr marL="1600200" indent="-228600" eaLnBrk="0" hangingPunct="0">
              <a:defRPr b="1">
                <a:solidFill>
                  <a:schemeClr val="tx1"/>
                </a:solidFill>
                <a:latin typeface="Arial" panose="020B0604020202020204" pitchFamily="34" charset="0"/>
                <a:ea typeface="宋体" panose="02010600030101010101" pitchFamily="2" charset="-122"/>
              </a:defRPr>
            </a:lvl4pPr>
            <a:lvl5pPr marL="2057400" indent="-228600" eaLnBrk="0" hangingPunct="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defRPr/>
            </a:pPr>
            <a:r>
              <a:rPr kumimoji="0" lang="zh-CN" altLang="en-US" sz="1400" b="1" i="1" u="none" strike="noStrike" kern="1200" cap="none" spc="0" normalizeH="0" baseline="0" noProof="0" smtClean="0">
                <a:ln>
                  <a:noFill/>
                </a:ln>
                <a:solidFill>
                  <a:schemeClr val="bg1"/>
                </a:solidFill>
                <a:effectLst/>
                <a:uLnTx/>
                <a:uFillTx/>
                <a:latin typeface="Arial" panose="020B0604020202020204" pitchFamily="34" charset="0"/>
                <a:ea typeface="黑体" panose="02010609060101010101" pitchFamily="49" charset="-122"/>
                <a:cs typeface="+mn-cs"/>
              </a:rPr>
              <a:t>会计学原理   第五章   </a:t>
            </a:r>
            <a:r>
              <a:rPr kumimoji="0" lang="zh-CN" altLang="en-US" sz="1400" b="1" i="1" u="none" strike="noStrike" kern="1200" cap="none" spc="0" normalizeH="0" baseline="0" noProof="0" smtClean="0">
                <a:ln>
                  <a:noFill/>
                </a:ln>
                <a:solidFill>
                  <a:schemeClr val="bg1"/>
                </a:solidFill>
                <a:effectLst/>
                <a:uLnTx/>
                <a:uFillTx/>
                <a:latin typeface="Arial" panose="020B0604020202020204" pitchFamily="34" charset="0"/>
                <a:ea typeface="楷体_GB2312" pitchFamily="49" charset="-122"/>
                <a:cs typeface="+mn-cs"/>
              </a:rPr>
              <a:t>会计凭证</a:t>
            </a:r>
            <a:endParaRPr kumimoji="0" lang="zh-CN" altLang="en-US" sz="1400" b="1" i="1" u="none" strike="noStrike" kern="1200" cap="none" spc="0" normalizeH="0" baseline="0" noProof="0" smtClean="0">
              <a:ln>
                <a:noFill/>
              </a:ln>
              <a:solidFill>
                <a:schemeClr val="bg1"/>
              </a:solidFill>
              <a:effectLst/>
              <a:uLnTx/>
              <a:uFillTx/>
              <a:latin typeface="Arial" panose="020B0604020202020204" pitchFamily="34" charset="0"/>
              <a:ea typeface="楷体_GB2312" pitchFamily="49" charset="-122"/>
              <a:cs typeface="+mn-cs"/>
            </a:endParaRPr>
          </a:p>
        </p:txBody>
      </p:sp>
      <p:pic>
        <p:nvPicPr>
          <p:cNvPr id="2052" name="图片 3"/>
          <p:cNvPicPr>
            <a:picLocks noChangeAspect="1"/>
          </p:cNvPicPr>
          <p:nvPr userDrawn="1"/>
        </p:nvPicPr>
        <p:blipFill>
          <a:blip r:embed="rId13"/>
          <a:stretch>
            <a:fillRect/>
          </a:stretch>
        </p:blipFill>
        <p:spPr>
          <a:xfrm>
            <a:off x="8981440" y="0"/>
            <a:ext cx="2453005" cy="340360"/>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5pPr>
      <a:lvl6pPr marL="4572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6pPr>
      <a:lvl7pPr marL="9144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7pPr>
      <a:lvl8pPr marL="13716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8pPr>
      <a:lvl9pPr marL="18288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9pPr>
    </p:titleStyle>
    <p:bodyStyle>
      <a:lvl1pPr marL="469900" indent="-469900" algn="l" rtl="0" eaLnBrk="0" fontAlgn="base" hangingPunct="0">
        <a:spcBef>
          <a:spcPct val="20000"/>
        </a:spcBef>
        <a:spcAft>
          <a:spcPct val="0"/>
        </a:spcAft>
        <a:buClr>
          <a:schemeClr val="accent2"/>
        </a:buClr>
        <a:buFont typeface="Wingdings 2" panose="05020102010507070707" pitchFamily="18" charset="2"/>
        <a:defRPr sz="2400" b="1">
          <a:solidFill>
            <a:schemeClr val="tx1"/>
          </a:solidFill>
          <a:latin typeface="+mn-lt"/>
          <a:ea typeface="+mn-ea"/>
          <a:cs typeface="+mn-cs"/>
        </a:defRPr>
      </a:lvl1pPr>
      <a:lvl2pPr marL="908050" indent="-436880" algn="l" rtl="0" eaLnBrk="0" fontAlgn="base" hangingPunct="0">
        <a:spcBef>
          <a:spcPct val="20000"/>
        </a:spcBef>
        <a:spcAft>
          <a:spcPct val="0"/>
        </a:spcAft>
        <a:buClr>
          <a:schemeClr val="accent2"/>
        </a:buClr>
        <a:buFont typeface="Wingdings" panose="05000000000000000000" pitchFamily="2" charset="2"/>
        <a:buChar char="Ì"/>
        <a:defRPr sz="2400">
          <a:solidFill>
            <a:schemeClr val="tx1"/>
          </a:solidFill>
          <a:latin typeface="+mn-lt"/>
          <a:ea typeface="隶书" panose="02010509060101010101" pitchFamily="49" charset="-122"/>
        </a:defRPr>
      </a:lvl2pPr>
      <a:lvl3pPr marL="1304925" indent="-395605" algn="l" rtl="0" eaLnBrk="0" fontAlgn="base" hangingPunct="0">
        <a:spcBef>
          <a:spcPct val="20000"/>
        </a:spcBef>
        <a:spcAft>
          <a:spcPct val="0"/>
        </a:spcAft>
        <a:buClr>
          <a:schemeClr val="accent2"/>
        </a:buClr>
        <a:buFont typeface="Wingdings 3" panose="05040102010807070707" pitchFamily="18" charset="2"/>
        <a:buChar char=""/>
        <a:defRPr sz="2400">
          <a:solidFill>
            <a:schemeClr val="tx1"/>
          </a:solidFill>
          <a:latin typeface="+mn-lt"/>
          <a:ea typeface="隶书" panose="02010509060101010101" pitchFamily="49" charset="-122"/>
        </a:defRPr>
      </a:lvl3pPr>
      <a:lvl4pPr marL="1694180" indent="-387350" algn="l" rtl="0" eaLnBrk="0" fontAlgn="base" hangingPunct="0">
        <a:spcBef>
          <a:spcPct val="20000"/>
        </a:spcBef>
        <a:spcAft>
          <a:spcPct val="0"/>
        </a:spcAft>
        <a:buClr>
          <a:schemeClr val="accent2"/>
        </a:buClr>
        <a:buFont typeface="Wingdings" panose="05000000000000000000" pitchFamily="2" charset="2"/>
        <a:buChar char="n"/>
        <a:defRPr>
          <a:solidFill>
            <a:schemeClr val="tx1"/>
          </a:solidFill>
          <a:latin typeface="+mn-lt"/>
          <a:ea typeface="宋体" panose="02010600030101010101" pitchFamily="2" charset="-122"/>
        </a:defRPr>
      </a:lvl4pPr>
      <a:lvl5pPr marL="2094230" indent="-398780" algn="l" rtl="0" eaLnBrk="0" fontAlgn="base" hangingPunct="0">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5pPr>
      <a:lvl6pPr marL="25514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6pPr>
      <a:lvl7pPr marL="30086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7pPr>
      <a:lvl8pPr marL="34658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8pPr>
      <a:lvl9pPr marL="39230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rotWithShape="0">
          <a:blip r:embed="rId11"/>
          <a:stretch>
            <a:fillRect/>
          </a:stretch>
        </a:blipFill>
        <a:effectLst/>
      </p:bgPr>
    </p:bg>
    <p:spTree>
      <p:nvGrpSpPr>
        <p:cNvPr id="1" name=""/>
        <p:cNvGrpSpPr/>
        <p:nvPr/>
      </p:nvGrpSpPr>
      <p:grpSpPr/>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Lst>
  <p:hf sldNum="0" hdr="0" ftr="0" dt="0"/>
  <p:txStyles>
    <p:titleStyle>
      <a:lvl1pPr algn="l" defTabSz="685165"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913130"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2pPr>
      <a:lvl3pPr algn="l" defTabSz="913130"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3pPr>
      <a:lvl4pPr algn="l" defTabSz="913130"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4pPr>
      <a:lvl5pPr algn="l" defTabSz="913130"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5pPr>
      <a:lvl6pPr marL="457200" algn="l" defTabSz="912495"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6pPr>
      <a:lvl7pPr marL="914400" algn="l" defTabSz="912495"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7pPr>
      <a:lvl8pPr marL="1371600" algn="l" defTabSz="912495"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8pPr>
      <a:lvl9pPr marL="1828800" algn="l" defTabSz="912495"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9pPr>
    </p:titleStyle>
    <p:bodyStyle>
      <a:lvl1pPr marL="170815" indent="-170180" algn="l" defTabSz="685165" rtl="0" eaLnBrk="0" fontAlgn="base" hangingPunct="0">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3715" indent="-170180" algn="l" defTabSz="685165" rtl="0" eaLnBrk="0" fontAlgn="base" hangingPunct="0">
        <a:lnSpc>
          <a:spcPct val="90000"/>
        </a:lnSpc>
        <a:spcBef>
          <a:spcPts val="375"/>
        </a:spcBef>
        <a:spcAft>
          <a:spcPct val="0"/>
        </a:spcAft>
        <a:buFont typeface="Arial" panose="020B0604020202020204" pitchFamily="34" charset="0"/>
        <a:buChar char="•"/>
        <a:defRPr sz="1800" kern="1200">
          <a:solidFill>
            <a:schemeClr val="tx1"/>
          </a:solidFill>
          <a:latin typeface="+mn-lt"/>
          <a:ea typeface="+mn-ea"/>
          <a:cs typeface="+mn-cs"/>
        </a:defRPr>
      </a:lvl2pPr>
      <a:lvl3pPr marL="856615" indent="-170180" algn="l" defTabSz="685165"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199515" indent="-170180" algn="l" defTabSz="685165"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4pPr>
      <a:lvl5pPr marL="1542415" indent="-170180" algn="l" defTabSz="685165"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5pPr>
      <a:lvl6pPr marL="1885950" indent="-171450" algn="l" defTabSz="68516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16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16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16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165" rtl="0" eaLnBrk="1" latinLnBrk="0" hangingPunct="1">
        <a:defRPr sz="1350" kern="1200">
          <a:solidFill>
            <a:schemeClr val="tx1"/>
          </a:solidFill>
          <a:latin typeface="+mn-lt"/>
          <a:ea typeface="+mn-ea"/>
          <a:cs typeface="+mn-cs"/>
        </a:defRPr>
      </a:lvl1pPr>
      <a:lvl2pPr marL="342900" algn="l" defTabSz="685165" rtl="0" eaLnBrk="1" latinLnBrk="0" hangingPunct="1">
        <a:defRPr sz="1350" kern="1200">
          <a:solidFill>
            <a:schemeClr val="tx1"/>
          </a:solidFill>
          <a:latin typeface="+mn-lt"/>
          <a:ea typeface="+mn-ea"/>
          <a:cs typeface="+mn-cs"/>
        </a:defRPr>
      </a:lvl2pPr>
      <a:lvl3pPr marL="685800" algn="l" defTabSz="685165" rtl="0" eaLnBrk="1" latinLnBrk="0" hangingPunct="1">
        <a:defRPr sz="1350" kern="1200">
          <a:solidFill>
            <a:schemeClr val="tx1"/>
          </a:solidFill>
          <a:latin typeface="+mn-lt"/>
          <a:ea typeface="+mn-ea"/>
          <a:cs typeface="+mn-cs"/>
        </a:defRPr>
      </a:lvl3pPr>
      <a:lvl4pPr marL="1028700" algn="l" defTabSz="685165" rtl="0" eaLnBrk="1" latinLnBrk="0" hangingPunct="1">
        <a:defRPr sz="1350" kern="1200">
          <a:solidFill>
            <a:schemeClr val="tx1"/>
          </a:solidFill>
          <a:latin typeface="+mn-lt"/>
          <a:ea typeface="+mn-ea"/>
          <a:cs typeface="+mn-cs"/>
        </a:defRPr>
      </a:lvl4pPr>
      <a:lvl5pPr marL="1371600" algn="l" defTabSz="685165" rtl="0" eaLnBrk="1" latinLnBrk="0" hangingPunct="1">
        <a:defRPr sz="1350" kern="1200">
          <a:solidFill>
            <a:schemeClr val="tx1"/>
          </a:solidFill>
          <a:latin typeface="+mn-lt"/>
          <a:ea typeface="+mn-ea"/>
          <a:cs typeface="+mn-cs"/>
        </a:defRPr>
      </a:lvl5pPr>
      <a:lvl6pPr marL="1714500" algn="l" defTabSz="685165" rtl="0" eaLnBrk="1" latinLnBrk="0" hangingPunct="1">
        <a:defRPr sz="1350" kern="1200">
          <a:solidFill>
            <a:schemeClr val="tx1"/>
          </a:solidFill>
          <a:latin typeface="+mn-lt"/>
          <a:ea typeface="+mn-ea"/>
          <a:cs typeface="+mn-cs"/>
        </a:defRPr>
      </a:lvl6pPr>
      <a:lvl7pPr marL="2057400" algn="l" defTabSz="685165" rtl="0" eaLnBrk="1" latinLnBrk="0" hangingPunct="1">
        <a:defRPr sz="1350" kern="1200">
          <a:solidFill>
            <a:schemeClr val="tx1"/>
          </a:solidFill>
          <a:latin typeface="+mn-lt"/>
          <a:ea typeface="+mn-ea"/>
          <a:cs typeface="+mn-cs"/>
        </a:defRPr>
      </a:lvl7pPr>
      <a:lvl8pPr marL="2400300" algn="l" defTabSz="685165" rtl="0" eaLnBrk="1" latinLnBrk="0" hangingPunct="1">
        <a:defRPr sz="1350" kern="1200">
          <a:solidFill>
            <a:schemeClr val="tx1"/>
          </a:solidFill>
          <a:latin typeface="+mn-lt"/>
          <a:ea typeface="+mn-ea"/>
          <a:cs typeface="+mn-cs"/>
        </a:defRPr>
      </a:lvl8pPr>
      <a:lvl9pPr marL="2743200" algn="l" defTabSz="685165"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rotWithShape="0">
          <a:blip r:embed="rId10"/>
          <a:stretch>
            <a:fillRect/>
          </a:stretch>
        </a:blipFill>
        <a:effectLst/>
      </p:bgPr>
    </p:bg>
    <p:spTree>
      <p:nvGrpSpPr>
        <p:cNvPr id="1" name=""/>
        <p:cNvGrpSpPr/>
        <p:nvPr/>
      </p:nvGrpSpPr>
      <p:grpSpPr/>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Lst>
  <p:hf sldNum="0" hdr="0" ftr="0" dt="0"/>
  <p:txStyles>
    <p:titleStyle>
      <a:lvl1pPr algn="l" defTabSz="913130"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defTabSz="913130"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2pPr>
      <a:lvl3pPr algn="l" defTabSz="913130"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3pPr>
      <a:lvl4pPr algn="l" defTabSz="913130"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4pPr>
      <a:lvl5pPr algn="l" defTabSz="913130"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5pPr>
      <a:lvl6pPr marL="457200" algn="l" defTabSz="912495"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6pPr>
      <a:lvl7pPr marL="914400" algn="l" defTabSz="912495"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7pPr>
      <a:lvl8pPr marL="1371600" algn="l" defTabSz="912495"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8pPr>
      <a:lvl9pPr marL="1828800" algn="l" defTabSz="912495"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9pPr>
    </p:titleStyle>
    <p:bodyStyle>
      <a:lvl1pPr marL="227330" indent="-227330" algn="l" defTabSz="913130"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4530" indent="-227330" algn="l" defTabSz="913130"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1730" indent="-227330" algn="l" defTabSz="913130"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598930" indent="-227330" algn="l" defTabSz="913130"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6130" indent="-227330" algn="l" defTabSz="913130"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2.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5.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6.jpe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7.jpe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image" Target="../media/image1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9.png"/></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0.png"/></Relationships>
</file>

<file path=ppt/slides/_rels/slide28.xml.rels><?xml version="1.0" encoding="UTF-8" standalone="yes"?>
<Relationships xmlns="http://schemas.openxmlformats.org/package/2006/relationships"><Relationship Id="rId9" Type="http://schemas.openxmlformats.org/officeDocument/2006/relationships/tags" Target="../tags/tag12.xml"/><Relationship Id="rId8" Type="http://schemas.openxmlformats.org/officeDocument/2006/relationships/tags" Target="../tags/tag11.xml"/><Relationship Id="rId7" Type="http://schemas.openxmlformats.org/officeDocument/2006/relationships/tags" Target="../tags/tag10.xml"/><Relationship Id="rId6" Type="http://schemas.openxmlformats.org/officeDocument/2006/relationships/tags" Target="../tags/tag9.xml"/><Relationship Id="rId5" Type="http://schemas.openxmlformats.org/officeDocument/2006/relationships/tags" Target="../tags/tag8.xml"/><Relationship Id="rId4" Type="http://schemas.openxmlformats.org/officeDocument/2006/relationships/tags" Target="../tags/tag7.xml"/><Relationship Id="rId3" Type="http://schemas.openxmlformats.org/officeDocument/2006/relationships/tags" Target="../tags/tag6.xml"/><Relationship Id="rId2" Type="http://schemas.openxmlformats.org/officeDocument/2006/relationships/tags" Target="../tags/tag5.xml"/><Relationship Id="rId11" Type="http://schemas.openxmlformats.org/officeDocument/2006/relationships/notesSlide" Target="../notesSlides/notesSlide3.xml"/><Relationship Id="rId10" Type="http://schemas.openxmlformats.org/officeDocument/2006/relationships/slideLayout" Target="../slideLayouts/slideLayout2.xml"/><Relationship Id="rId1" Type="http://schemas.openxmlformats.org/officeDocument/2006/relationships/tags" Target="../tags/tag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image" Target="../media/image5.png"/></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1.jpeg"/></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2.png"/></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3.jpeg"/></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4.png"/></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5.jpeg"/></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6.png"/></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7.png"/></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8.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9.jpe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6.png"/></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0.jpeg"/></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1.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2.png"/></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3.png"/></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4.png"/></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5.png"/></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6.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image" Target="../media/image8.emf"/><Relationship Id="rId4" Type="http://schemas.openxmlformats.org/officeDocument/2006/relationships/image" Target="../media/image7.png"/><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7.jpeg"/></Relationships>
</file>

<file path=ppt/slides/_rels/slide5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6.png"/></Relationships>
</file>

<file path=ppt/slides/_rels/slide5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7.jpeg"/></Relationships>
</file>

<file path=ppt/slides/_rels/slide5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7.jpeg"/></Relationships>
</file>

<file path=ppt/slides/_rels/slide5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7.jpe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6.png"/></Relationships>
</file>

<file path=ppt/slides/_rels/slide5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8.jpeg"/></Relationships>
</file>

<file path=ppt/slides/_rels/slide5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40.png"/><Relationship Id="rId1" Type="http://schemas.openxmlformats.org/officeDocument/2006/relationships/image" Target="../media/image39.GIF"/></Relationships>
</file>

<file path=ppt/slides/_rels/slide59.xml.rels><?xml version="1.0" encoding="UTF-8" standalone="yes"?>
<Relationships xmlns="http://schemas.openxmlformats.org/package/2006/relationships"><Relationship Id="rId6" Type="http://schemas.openxmlformats.org/officeDocument/2006/relationships/vmlDrawing" Target="../drawings/vmlDrawing1.vml"/><Relationship Id="rId5" Type="http://schemas.openxmlformats.org/officeDocument/2006/relationships/slideLayout" Target="../slideLayouts/slideLayout7.xml"/><Relationship Id="rId4" Type="http://schemas.openxmlformats.org/officeDocument/2006/relationships/image" Target="../media/image43.png"/><Relationship Id="rId3" Type="http://schemas.openxmlformats.org/officeDocument/2006/relationships/image" Target="../media/image42.png"/><Relationship Id="rId2" Type="http://schemas.openxmlformats.org/officeDocument/2006/relationships/image" Target="../media/image41.emf"/><Relationship Id="rId1"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slide" Target="slide1.xml"/><Relationship Id="rId1" Type="http://schemas.openxmlformats.org/officeDocument/2006/relationships/image" Target="../media/image21.jpe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slide" Target="slide1.xml"/><Relationship Id="rId1" Type="http://schemas.openxmlformats.org/officeDocument/2006/relationships/image" Target="../media/image23.jpe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5.jpe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4.pn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jpeg"/></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ags" Target="../tags/tag13.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89" name="内容占位符 1"/>
          <p:cNvSpPr>
            <a:spLocks noGrp="1" noChangeArrowheads="1"/>
          </p:cNvSpPr>
          <p:nvPr>
            <p:ph sz="quarter" idx="10"/>
          </p:nvPr>
        </p:nvSpPr>
        <p:spPr bwMode="auto"/>
        <p:txBody>
          <a:bodyPr/>
          <a:lstStyle/>
          <a:p>
            <a:pPr lvl="0"/>
            <a:r>
              <a:rPr lang="en-US" altLang="zh-CN"/>
              <a:t>——</a:t>
            </a:r>
            <a:r>
              <a:rPr lang="zh-CN" altLang="en-US"/>
              <a:t>第五章   会计凭证</a:t>
            </a:r>
            <a:endParaRPr lang="zh-CN" altLang="en-US"/>
          </a:p>
        </p:txBody>
      </p:sp>
      <p:pic>
        <p:nvPicPr>
          <p:cNvPr id="11267" name="图片 1"/>
          <p:cNvPicPr>
            <a:picLocks noChangeAspect="1"/>
          </p:cNvPicPr>
          <p:nvPr/>
        </p:nvPicPr>
        <p:blipFill>
          <a:blip r:embed="rId1"/>
          <a:stretch>
            <a:fillRect/>
          </a:stretch>
        </p:blipFill>
        <p:spPr>
          <a:xfrm>
            <a:off x="47625" y="476250"/>
            <a:ext cx="3748405" cy="981710"/>
          </a:xfrm>
          <a:prstGeom prst="rect">
            <a:avLst/>
          </a:prstGeom>
          <a:noFill/>
          <a:ln w="9525">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3" name="Rectangle 2"/>
          <p:cNvSpPr/>
          <p:nvPr>
            <p:ph type="title"/>
          </p:nvPr>
        </p:nvSpPr>
        <p:spPr>
          <a:xfrm>
            <a:off x="656590" y="376555"/>
            <a:ext cx="9443085" cy="676275"/>
          </a:xfrm>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rPr>
              <a:t>第二节  </a:t>
            </a:r>
            <a:r>
              <a:rPr lang="zh-CN" altLang="en-US" sz="3200" dirty="0">
                <a:solidFill>
                  <a:srgbClr val="FF0000"/>
                </a:solidFill>
                <a:latin typeface="Times New Roman" panose="02020603050405020304" pitchFamily="18" charset="0"/>
              </a:rPr>
              <a:t>原始凭证</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sp>
        <p:nvSpPr>
          <p:cNvPr id="550915" name="Rectangle 3"/>
          <p:cNvSpPr>
            <a:spLocks noGrp="1" noChangeArrowheads="1"/>
          </p:cNvSpPr>
          <p:nvPr>
            <p:ph idx="1"/>
          </p:nvPr>
        </p:nvSpPr>
        <p:spPr>
          <a:xfrm>
            <a:off x="1010920" y="1289050"/>
            <a:ext cx="10574020" cy="4587875"/>
          </a:xfrm>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ct val="20000"/>
              </a:spcBef>
              <a:spcAft>
                <a:spcPct val="0"/>
              </a:spcAft>
              <a:buClr>
                <a:srgbClr val="FF0000"/>
              </a:buClr>
              <a:buSzTx/>
              <a:buFont typeface="Wingdings" panose="05000000000000000000" pitchFamily="2" charset="2"/>
              <a:buChar char="p"/>
              <a:defRPr/>
            </a:pPr>
            <a:r>
              <a:rPr kumimoji="0" lang="zh-CN" altLang="en-US" sz="3200" b="1" i="0" u="none" strike="noStrike" kern="0" cap="none" spc="0" normalizeH="0" baseline="0" noProof="0" dirty="0" smtClean="0">
                <a:ln>
                  <a:noFill/>
                </a:ln>
                <a:solidFill>
                  <a:srgbClr val="FF0000"/>
                </a:solidFill>
                <a:effectLst/>
                <a:uLnTx/>
                <a:uFillTx/>
                <a:latin typeface="+mj-ea"/>
                <a:ea typeface="+mj-ea"/>
                <a:cs typeface="+mn-cs"/>
              </a:rPr>
              <a:t>（二）按其反映业务方法的不同 </a:t>
            </a:r>
            <a:endParaRPr kumimoji="0" lang="en-US" altLang="zh-CN" sz="3200" b="1" i="0" u="none" strike="noStrike" kern="0" cap="none" spc="0" normalizeH="0" baseline="0" noProof="0" dirty="0" smtClean="0">
              <a:ln>
                <a:noFill/>
              </a:ln>
              <a:solidFill>
                <a:srgbClr val="FF0000"/>
              </a:solidFill>
              <a:effectLst/>
              <a:uLnTx/>
              <a:uFillTx/>
              <a:latin typeface="+mj-ea"/>
              <a:ea typeface="+mj-ea"/>
              <a:cs typeface="+mn-cs"/>
            </a:endParaRPr>
          </a:p>
          <a:p>
            <a:pPr marL="0" marR="0" lvl="0" indent="0" algn="l" defTabSz="914400" rtl="0" eaLnBrk="1" fontAlgn="base" latinLnBrk="0" hangingPunct="1">
              <a:lnSpc>
                <a:spcPct val="150000"/>
              </a:lnSpc>
              <a:spcBef>
                <a:spcPct val="20000"/>
              </a:spcBef>
              <a:spcAft>
                <a:spcPct val="0"/>
              </a:spcAft>
              <a:buClr>
                <a:srgbClr val="FF0000"/>
              </a:buClr>
              <a:buSzTx/>
              <a:buFont typeface="Wingdings 2" panose="05020102010507070707" pitchFamily="18" charset="2"/>
              <a:buNone/>
              <a:defRPr/>
            </a:pPr>
            <a:r>
              <a:rPr kumimoji="0" lang="en-US" altLang="zh-CN" sz="3200" b="1" i="0" u="none" strike="noStrike" kern="0" cap="none" spc="0" normalizeH="0" baseline="0" noProof="0" dirty="0" smtClean="0">
                <a:ln>
                  <a:noFill/>
                </a:ln>
                <a:solidFill>
                  <a:srgbClr val="0000CC"/>
                </a:solidFill>
                <a:effectLst/>
                <a:uLnTx/>
                <a:uFillTx/>
                <a:latin typeface="楷体" panose="02010609060101010101" pitchFamily="49" charset="-122"/>
                <a:ea typeface="楷体" panose="02010609060101010101" pitchFamily="49" charset="-122"/>
                <a:cs typeface="+mn-cs"/>
              </a:rPr>
              <a:t>——</a:t>
            </a:r>
            <a:r>
              <a:rPr kumimoji="0" lang="zh-CN" altLang="en-US" sz="3200" b="1" i="0" u="none" strike="noStrike" kern="0" cap="none" spc="0" normalizeH="0" baseline="0" noProof="0" dirty="0" smtClean="0">
                <a:ln>
                  <a:noFill/>
                </a:ln>
                <a:solidFill>
                  <a:srgbClr val="0000CC"/>
                </a:solidFill>
                <a:effectLst/>
                <a:uLnTx/>
                <a:uFillTx/>
                <a:latin typeface="楷体" panose="02010609060101010101" pitchFamily="49" charset="-122"/>
                <a:ea typeface="楷体" panose="02010609060101010101" pitchFamily="49" charset="-122"/>
                <a:cs typeface="+mn-cs"/>
              </a:rPr>
              <a:t>业务</a:t>
            </a:r>
            <a:r>
              <a:rPr kumimoji="0" lang="zh-CN" altLang="en-US" sz="3200" b="1" i="0" u="none" strike="noStrike" kern="0" cap="none" spc="0" normalizeH="0" baseline="0" noProof="0" dirty="0">
                <a:ln>
                  <a:noFill/>
                </a:ln>
                <a:solidFill>
                  <a:srgbClr val="0000CC"/>
                </a:solidFill>
                <a:effectLst/>
                <a:uLnTx/>
                <a:uFillTx/>
                <a:latin typeface="楷体" panose="02010609060101010101" pitchFamily="49" charset="-122"/>
                <a:ea typeface="楷体" panose="02010609060101010101" pitchFamily="49" charset="-122"/>
                <a:cs typeface="+mn-cs"/>
              </a:rPr>
              <a:t>方法</a:t>
            </a:r>
            <a:r>
              <a:rPr kumimoji="0" lang="zh-CN" altLang="en-US" sz="3200" b="1" i="0" u="none" strike="noStrike" kern="0" cap="none" spc="0" normalizeH="0" baseline="0" noProof="0" dirty="0" smtClean="0">
                <a:ln>
                  <a:noFill/>
                </a:ln>
                <a:solidFill>
                  <a:srgbClr val="0000CC"/>
                </a:solidFill>
                <a:effectLst/>
                <a:uLnTx/>
                <a:uFillTx/>
                <a:latin typeface="楷体" panose="02010609060101010101" pitchFamily="49" charset="-122"/>
                <a:ea typeface="楷体" panose="02010609060101010101" pitchFamily="49" charset="-122"/>
                <a:cs typeface="+mn-cs"/>
              </a:rPr>
              <a:t>：</a:t>
            </a: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指填</a:t>
            </a:r>
            <a:r>
              <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制手续和内容   </a:t>
            </a:r>
            <a:endPar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908050" marR="0" lvl="1" indent="-43688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一次原始凭证</a:t>
            </a:r>
            <a:endPar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a:p>
            <a:pPr marL="908050" marR="0" lvl="1" indent="-43688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累计原始凭证</a:t>
            </a:r>
            <a:endPar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a:p>
            <a:pPr marL="908050" marR="0" lvl="1" indent="-43688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汇总原始凭证</a:t>
            </a:r>
            <a:endPar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       </a:t>
            </a:r>
            <a:endPar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Rectangle 2"/>
          <p:cNvSpPr/>
          <p:nvPr>
            <p:ph type="title"/>
          </p:nvPr>
        </p:nvSpPr>
        <p:spPr>
          <a:xfrm>
            <a:off x="934085" y="376555"/>
            <a:ext cx="10398125" cy="676275"/>
          </a:xfrm>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rPr>
              <a:t>第二节  </a:t>
            </a:r>
            <a:r>
              <a:rPr lang="zh-CN" altLang="en-US" sz="3200" dirty="0">
                <a:solidFill>
                  <a:srgbClr val="FF0000"/>
                </a:solidFill>
                <a:latin typeface="Times New Roman" panose="02020603050405020304" pitchFamily="18" charset="0"/>
              </a:rPr>
              <a:t>原始凭证</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sp>
        <p:nvSpPr>
          <p:cNvPr id="550915" name="Rectangle 3"/>
          <p:cNvSpPr>
            <a:spLocks noGrp="1" noChangeArrowheads="1"/>
          </p:cNvSpPr>
          <p:nvPr>
            <p:ph idx="1"/>
          </p:nvPr>
        </p:nvSpPr>
        <p:spPr>
          <a:xfrm>
            <a:off x="1158240" y="1196975"/>
            <a:ext cx="9981565" cy="3232150"/>
          </a:xfrm>
        </p:spPr>
        <p:txBody>
          <a:bodyPr vert="horz" wrap="square" lIns="91440" tIns="45720" rIns="91440" bIns="45720" numCol="1" anchor="t" anchorCtr="0" compatLnSpc="1"/>
          <a:lstStyle/>
          <a:p>
            <a:pPr marL="0" marR="0" lvl="0" indent="0" algn="l" defTabSz="914400" rtl="0" eaLnBrk="1" fontAlgn="base" latinLnBrk="0" hangingPunct="1">
              <a:lnSpc>
                <a:spcPct val="150000"/>
              </a:lnSpc>
              <a:spcBef>
                <a:spcPct val="20000"/>
              </a:spcBef>
              <a:spcAft>
                <a:spcPct val="0"/>
              </a:spcAft>
              <a:buClr>
                <a:srgbClr val="FF0000"/>
              </a:buClr>
              <a:buSzTx/>
              <a:buFont typeface="Wingdings 2" panose="05020102010507070707" pitchFamily="18" charset="2"/>
              <a:buNone/>
              <a:defRPr/>
            </a:pPr>
            <a:r>
              <a:rPr kumimoji="0" lang="zh-CN" altLang="en-US" sz="2800" b="1" i="0" u="none" strike="noStrike" kern="0" cap="none" spc="0" normalizeH="0" baseline="0" noProof="0" dirty="0" smtClean="0">
                <a:ln>
                  <a:noFill/>
                </a:ln>
                <a:solidFill>
                  <a:srgbClr val="FF0000"/>
                </a:solidFill>
                <a:effectLst/>
                <a:uLnTx/>
                <a:uFillTx/>
                <a:latin typeface="+mj-ea"/>
                <a:ea typeface="+mj-ea"/>
                <a:cs typeface="+mn-cs"/>
              </a:rPr>
              <a:t>（二）按其反映业务方法的不同，分为</a:t>
            </a:r>
            <a:endParaRPr kumimoji="0" lang="en-US" altLang="zh-CN" sz="2800" b="1" i="0" u="none" strike="noStrike" kern="0" cap="none" spc="0" normalizeH="0" baseline="0" noProof="0" dirty="0" smtClean="0">
              <a:ln>
                <a:noFill/>
              </a:ln>
              <a:solidFill>
                <a:srgbClr val="FF0000"/>
              </a:solidFill>
              <a:effectLst/>
              <a:uLnTx/>
              <a:uFillTx/>
              <a:latin typeface="+mj-ea"/>
              <a:ea typeface="+mj-ea"/>
              <a:cs typeface="+mn-cs"/>
            </a:endParaRPr>
          </a:p>
          <a:p>
            <a:pPr marL="469900" marR="0" lvl="0" indent="-469900" algn="l" defTabSz="914400" rtl="0" eaLnBrk="1" fontAlgn="base" latinLnBrk="0" hangingPunct="1">
              <a:lnSpc>
                <a:spcPct val="150000"/>
              </a:lnSpc>
              <a:spcBef>
                <a:spcPct val="20000"/>
              </a:spcBef>
              <a:spcAft>
                <a:spcPct val="0"/>
              </a:spcAft>
              <a:buClr>
                <a:srgbClr val="FF0000"/>
              </a:buClr>
              <a:buSzTx/>
              <a:buFont typeface="Wingdings" panose="05000000000000000000" pitchFamily="2" charset="2"/>
              <a:buChar char="p"/>
              <a:defRPr/>
            </a:pPr>
            <a:r>
              <a:rPr kumimoji="0" lang="en-US" altLang="zh-CN" sz="2800" b="1" i="0" u="none" strike="noStrike" kern="0" cap="none" spc="0" normalizeH="0" baseline="0" noProof="0" dirty="0" smtClean="0">
                <a:ln>
                  <a:noFill/>
                </a:ln>
                <a:solidFill>
                  <a:srgbClr val="0000CC"/>
                </a:solidFill>
                <a:effectLst/>
                <a:uLnTx/>
                <a:uFillTx/>
                <a:latin typeface="楷体" panose="02010609060101010101" pitchFamily="49" charset="-122"/>
                <a:ea typeface="楷体" panose="02010609060101010101" pitchFamily="49" charset="-122"/>
                <a:cs typeface="+mn-cs"/>
              </a:rPr>
              <a:t>1</a:t>
            </a:r>
            <a:r>
              <a:rPr kumimoji="0" lang="zh-CN" altLang="en-US" sz="2800" b="1" i="0" u="none" strike="noStrike" kern="0" cap="none" spc="0" normalizeH="0" baseline="0" noProof="0" dirty="0" smtClean="0">
                <a:ln>
                  <a:noFill/>
                </a:ln>
                <a:solidFill>
                  <a:srgbClr val="0000CC"/>
                </a:solidFill>
                <a:effectLst/>
                <a:uLnTx/>
                <a:uFillTx/>
                <a:latin typeface="楷体" panose="02010609060101010101" pitchFamily="49" charset="-122"/>
                <a:ea typeface="楷体" panose="02010609060101010101" pitchFamily="49" charset="-122"/>
                <a:cs typeface="+mn-cs"/>
              </a:rPr>
              <a:t>、一次原始凭证，</a:t>
            </a: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rPr>
              <a:t>也称一次有效凭证，指只反映一项或同时反映若干项同类性质的经济业务，填制</a:t>
            </a:r>
            <a:r>
              <a:rPr kumimoji="0" lang="zh-CN" altLang="en-US" sz="2800" b="1" i="0" u="none" strike="noStrike" kern="0" cap="none" spc="0" normalizeH="0" baseline="0" noProof="0" dirty="0" smtClean="0">
                <a:ln>
                  <a:noFill/>
                </a:ln>
                <a:gradFill>
                  <a:gsLst>
                    <a:gs pos="0">
                      <a:srgbClr val="E30000"/>
                    </a:gs>
                    <a:gs pos="100000">
                      <a:srgbClr val="760303"/>
                    </a:gs>
                  </a:gsLst>
                  <a:lin scaled="0"/>
                </a:gradFill>
                <a:effectLst/>
                <a:uLnTx/>
                <a:uFillTx/>
                <a:latin typeface="楷体" panose="02010609060101010101" pitchFamily="49" charset="-122"/>
                <a:ea typeface="楷体" panose="02010609060101010101" pitchFamily="49" charset="-122"/>
                <a:cs typeface="楷体" panose="02010609060101010101" pitchFamily="49" charset="-122"/>
              </a:rPr>
              <a:t>手续一次性</a:t>
            </a:r>
            <a:r>
              <a:rPr kumimoji="0" lang="zh-CN" altLang="en-US" sz="2800" b="1" i="0" u="none" strike="noStrike" kern="0" cap="none" spc="0" normalizeH="0" baseline="0" noProof="0" dirty="0">
                <a:ln>
                  <a:noFill/>
                </a:ln>
                <a:gradFill>
                  <a:gsLst>
                    <a:gs pos="0">
                      <a:srgbClr val="E30000"/>
                    </a:gs>
                    <a:gs pos="100000">
                      <a:srgbClr val="760303"/>
                    </a:gs>
                  </a:gsLst>
                  <a:lin scaled="0"/>
                </a:gradFill>
                <a:effectLst/>
                <a:uLnTx/>
                <a:uFillTx/>
                <a:latin typeface="楷体" panose="02010609060101010101" pitchFamily="49" charset="-122"/>
                <a:ea typeface="楷体" panose="02010609060101010101" pitchFamily="49" charset="-122"/>
                <a:cs typeface="楷体" panose="02010609060101010101" pitchFamily="49" charset="-122"/>
              </a:rPr>
              <a:t>完成</a:t>
            </a: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rPr>
              <a:t>的原始凭证。 </a:t>
            </a:r>
            <a:endParaRPr kumimoji="0" lang="en-US" altLang="zh-CN" sz="2800" b="1" i="0" u="none" strike="noStrike" kern="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endParaRPr>
          </a:p>
          <a:p>
            <a:pPr marL="908050" marR="0" lvl="1" indent="-43688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endPar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          </a:t>
            </a:r>
            <a:endPar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1" name="Rectangle 2"/>
          <p:cNvSpPr/>
          <p:nvPr>
            <p:ph type="title"/>
          </p:nvPr>
        </p:nvSpPr>
        <p:spPr>
          <a:xfrm>
            <a:off x="978535" y="376555"/>
            <a:ext cx="9121140" cy="676275"/>
          </a:xfrm>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rPr>
              <a:t>第二节  </a:t>
            </a:r>
            <a:r>
              <a:rPr lang="zh-CN" altLang="en-US" sz="3200" dirty="0">
                <a:solidFill>
                  <a:srgbClr val="FF0000"/>
                </a:solidFill>
                <a:latin typeface="Times New Roman" panose="02020603050405020304" pitchFamily="18" charset="0"/>
              </a:rPr>
              <a:t>原始凭证</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sp>
        <p:nvSpPr>
          <p:cNvPr id="550915" name="Rectangle 3"/>
          <p:cNvSpPr>
            <a:spLocks noGrp="1" noChangeArrowheads="1"/>
          </p:cNvSpPr>
          <p:nvPr>
            <p:ph idx="1"/>
          </p:nvPr>
        </p:nvSpPr>
        <p:spPr>
          <a:xfrm>
            <a:off x="1080135" y="1196975"/>
            <a:ext cx="10301605" cy="2811780"/>
          </a:xfrm>
        </p:spPr>
        <p:txBody>
          <a:bodyPr vert="horz" wrap="square" lIns="91440" tIns="45720" rIns="91440" bIns="45720" numCol="1" anchor="t" anchorCtr="0" compatLnSpc="1"/>
          <a:lstStyle/>
          <a:p>
            <a:pPr marL="0" marR="0" lvl="0" indent="0" algn="l" defTabSz="914400" rtl="0" eaLnBrk="1" fontAlgn="base" latinLnBrk="0" hangingPunct="1">
              <a:lnSpc>
                <a:spcPct val="150000"/>
              </a:lnSpc>
              <a:spcBef>
                <a:spcPct val="20000"/>
              </a:spcBef>
              <a:spcAft>
                <a:spcPct val="0"/>
              </a:spcAft>
              <a:buClr>
                <a:srgbClr val="FF0000"/>
              </a:buClr>
              <a:buSzTx/>
              <a:buFont typeface="Wingdings 2" panose="05020102010507070707" pitchFamily="18" charset="2"/>
              <a:buNone/>
              <a:defRPr/>
            </a:pPr>
            <a:r>
              <a:rPr kumimoji="0" lang="zh-CN" altLang="en-US" sz="3000" b="1" i="0" u="none" strike="noStrike" kern="0" cap="none" spc="0" normalizeH="0" baseline="0" noProof="0" dirty="0" smtClean="0">
                <a:ln>
                  <a:noFill/>
                </a:ln>
                <a:solidFill>
                  <a:srgbClr val="FF0000"/>
                </a:solidFill>
                <a:effectLst/>
                <a:uLnTx/>
                <a:uFillTx/>
                <a:latin typeface="+mj-ea"/>
                <a:ea typeface="+mj-ea"/>
                <a:cs typeface="+mn-cs"/>
              </a:rPr>
              <a:t>（二）按其反映业务方法的不同，分为</a:t>
            </a:r>
            <a:endParaRPr kumimoji="0" lang="en-US" altLang="zh-CN" sz="3000" b="1" i="0" u="none" strike="noStrike" kern="0" cap="none" spc="0" normalizeH="0" baseline="0" noProof="0" dirty="0" smtClean="0">
              <a:ln>
                <a:noFill/>
              </a:ln>
              <a:solidFill>
                <a:srgbClr val="FF0000"/>
              </a:solidFill>
              <a:effectLst/>
              <a:uLnTx/>
              <a:uFillTx/>
              <a:latin typeface="+mj-ea"/>
              <a:ea typeface="+mj-ea"/>
              <a:cs typeface="+mn-cs"/>
            </a:endParaRPr>
          </a:p>
          <a:p>
            <a:pPr marL="469900" marR="0" lvl="1" indent="-469900" algn="l" defTabSz="914400" rtl="0" eaLnBrk="1" fontAlgn="base" latinLnBrk="0" hangingPunct="1">
              <a:lnSpc>
                <a:spcPct val="150000"/>
              </a:lnSpc>
              <a:spcBef>
                <a:spcPct val="20000"/>
              </a:spcBef>
              <a:spcAft>
                <a:spcPct val="0"/>
              </a:spcAft>
              <a:buClr>
                <a:srgbClr val="FF0000"/>
              </a:buClr>
              <a:buSzTx/>
              <a:buFont typeface="Wingdings" panose="05000000000000000000" pitchFamily="2" charset="2"/>
              <a:buChar char="p"/>
              <a:defRPr/>
            </a:pPr>
            <a:r>
              <a:rPr kumimoji="0" lang="en-US" altLang="zh-CN" sz="3000" b="1" i="0" u="none" strike="noStrike" kern="0" cap="none" spc="0" normalizeH="0" baseline="0" noProof="0" dirty="0" smtClean="0">
                <a:ln>
                  <a:noFill/>
                </a:ln>
                <a:solidFill>
                  <a:srgbClr val="0000CC"/>
                </a:solidFill>
                <a:effectLst/>
                <a:uLnTx/>
                <a:uFillTx/>
                <a:latin typeface="楷体" panose="02010609060101010101" pitchFamily="49" charset="-122"/>
                <a:ea typeface="楷体" panose="02010609060101010101" pitchFamily="49" charset="-122"/>
                <a:cs typeface="+mn-ea"/>
              </a:rPr>
              <a:t>2</a:t>
            </a:r>
            <a:r>
              <a:rPr kumimoji="0" lang="zh-CN" altLang="en-US" sz="3000" b="1" i="0" u="none" strike="noStrike" kern="0" cap="none" spc="0" normalizeH="0" baseline="0" noProof="0" dirty="0" smtClean="0">
                <a:ln>
                  <a:noFill/>
                </a:ln>
                <a:solidFill>
                  <a:srgbClr val="0000CC"/>
                </a:solidFill>
                <a:effectLst/>
                <a:uLnTx/>
                <a:uFillTx/>
                <a:latin typeface="楷体" panose="02010609060101010101" pitchFamily="49" charset="-122"/>
                <a:ea typeface="楷体" panose="02010609060101010101" pitchFamily="49" charset="-122"/>
                <a:cs typeface="+mn-ea"/>
              </a:rPr>
              <a:t>、累计原始凭证，</a:t>
            </a:r>
            <a:r>
              <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也称多次有效凭证</a:t>
            </a:r>
            <a:r>
              <a:rPr kumimoji="0" lang="zh-CN" altLang="en-US" sz="30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，指一定</a:t>
            </a:r>
            <a:r>
              <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时期内</a:t>
            </a:r>
            <a:r>
              <a:rPr kumimoji="0" lang="zh-CN" altLang="en-US" sz="3000" b="1" i="0" u="none" strike="noStrike" kern="0" cap="none" spc="0" normalizeH="0" baseline="0" noProof="0" dirty="0">
                <a:ln>
                  <a:noFill/>
                </a:ln>
                <a:gradFill>
                  <a:gsLst>
                    <a:gs pos="0">
                      <a:srgbClr val="E30000"/>
                    </a:gs>
                    <a:gs pos="100000">
                      <a:srgbClr val="760303"/>
                    </a:gs>
                  </a:gsLst>
                  <a:lin scaled="0"/>
                </a:gradFill>
                <a:effectLst/>
                <a:uLnTx/>
                <a:uFillTx/>
                <a:latin typeface="楷体" panose="02010609060101010101" pitchFamily="49" charset="-122"/>
                <a:ea typeface="楷体" panose="02010609060101010101" pitchFamily="49" charset="-122"/>
                <a:cs typeface="+mn-ea"/>
              </a:rPr>
              <a:t>连续记载</a:t>
            </a:r>
            <a:r>
              <a:rPr kumimoji="0" lang="zh-CN" altLang="en-US" sz="3000" b="1" i="0" u="none" strike="noStrike" kern="0" cap="none" spc="0" normalizeH="0" baseline="0" noProof="0" dirty="0">
                <a:ln>
                  <a:noFill/>
                </a:ln>
                <a:solidFill>
                  <a:srgbClr val="C00000"/>
                </a:solidFill>
                <a:effectLst/>
                <a:uLnTx/>
                <a:uFillTx/>
                <a:latin typeface="楷体" panose="02010609060101010101" pitchFamily="49" charset="-122"/>
                <a:ea typeface="楷体" panose="02010609060101010101" pitchFamily="49" charset="-122"/>
                <a:cs typeface="+mn-ea"/>
              </a:rPr>
              <a:t>若干项</a:t>
            </a:r>
            <a:r>
              <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同类</a:t>
            </a:r>
            <a:r>
              <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经济业务</a:t>
            </a:r>
            <a:r>
              <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的自制原始凭证</a:t>
            </a:r>
            <a:r>
              <a:rPr kumimoji="0" lang="zh-CN" altLang="en-US" sz="30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a:t>
            </a:r>
            <a:endParaRPr kumimoji="0" lang="en-US" altLang="zh-CN" sz="30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30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          </a:t>
            </a:r>
            <a:endParaRPr kumimoji="0" lang="zh-CN" altLang="en-US" sz="30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p:txBody>
      </p:sp>
      <p:pic>
        <p:nvPicPr>
          <p:cNvPr id="20483" name="图片 1"/>
          <p:cNvPicPr>
            <a:picLocks noChangeAspect="1"/>
          </p:cNvPicPr>
          <p:nvPr/>
        </p:nvPicPr>
        <p:blipFill>
          <a:blip r:embed="rId1"/>
          <a:stretch>
            <a:fillRect/>
          </a:stretch>
        </p:blipFill>
        <p:spPr>
          <a:xfrm>
            <a:off x="2207895" y="3717290"/>
            <a:ext cx="8001000" cy="2455863"/>
          </a:xfrm>
          <a:prstGeom prst="rect">
            <a:avLst/>
          </a:prstGeom>
          <a:noFill/>
          <a:ln w="9525">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5" name="Rectangle 2"/>
          <p:cNvSpPr/>
          <p:nvPr>
            <p:ph type="title"/>
          </p:nvPr>
        </p:nvSpPr>
        <p:spPr>
          <a:xfrm>
            <a:off x="940435" y="376555"/>
            <a:ext cx="10325735" cy="676275"/>
          </a:xfrm>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rPr>
              <a:t>第二节  </a:t>
            </a:r>
            <a:r>
              <a:rPr lang="zh-CN" altLang="en-US" sz="3200" dirty="0">
                <a:solidFill>
                  <a:srgbClr val="FF0000"/>
                </a:solidFill>
                <a:latin typeface="Times New Roman" panose="02020603050405020304" pitchFamily="18" charset="0"/>
              </a:rPr>
              <a:t>原始凭证</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sp>
        <p:nvSpPr>
          <p:cNvPr id="550915" name="Rectangle 3"/>
          <p:cNvSpPr>
            <a:spLocks noGrp="1" noChangeArrowheads="1"/>
          </p:cNvSpPr>
          <p:nvPr>
            <p:ph idx="1"/>
          </p:nvPr>
        </p:nvSpPr>
        <p:spPr>
          <a:xfrm>
            <a:off x="828675" y="1196975"/>
            <a:ext cx="10436860" cy="2879725"/>
          </a:xfrm>
        </p:spPr>
        <p:txBody>
          <a:bodyPr vert="horz" wrap="square" lIns="91440" tIns="45720" rIns="91440" bIns="45720" numCol="1" anchor="t" anchorCtr="0" compatLnSpc="1"/>
          <a:lstStyle/>
          <a:p>
            <a:pPr marL="0" marR="0" lvl="0" indent="0" algn="l" defTabSz="914400" rtl="0" eaLnBrk="1" fontAlgn="base" latinLnBrk="0" hangingPunct="1">
              <a:lnSpc>
                <a:spcPct val="150000"/>
              </a:lnSpc>
              <a:spcBef>
                <a:spcPct val="20000"/>
              </a:spcBef>
              <a:spcAft>
                <a:spcPct val="0"/>
              </a:spcAft>
              <a:buClr>
                <a:srgbClr val="FF0000"/>
              </a:buClr>
              <a:buSzTx/>
              <a:buFont typeface="Wingdings 2" panose="05020102010507070707" pitchFamily="18" charset="2"/>
              <a:buNone/>
              <a:defRPr/>
            </a:pPr>
            <a:r>
              <a:rPr kumimoji="0" lang="zh-CN" altLang="en-US" sz="2800" b="1" i="0" u="none" strike="noStrike" kern="0" cap="none" spc="0" normalizeH="0" baseline="0" noProof="0" dirty="0" smtClean="0">
                <a:ln>
                  <a:noFill/>
                </a:ln>
                <a:solidFill>
                  <a:srgbClr val="FF0000"/>
                </a:solidFill>
                <a:effectLst/>
                <a:uLnTx/>
                <a:uFillTx/>
                <a:latin typeface="+mj-ea"/>
                <a:ea typeface="+mj-ea"/>
                <a:cs typeface="+mn-cs"/>
              </a:rPr>
              <a:t>（二）按其反映业务方法的不同，分为</a:t>
            </a:r>
            <a:endParaRPr kumimoji="0" lang="en-US" altLang="zh-CN" sz="2800" b="1" i="0" u="none" strike="noStrike" kern="0" cap="none" spc="0" normalizeH="0" baseline="0" noProof="0" dirty="0" smtClean="0">
              <a:ln>
                <a:noFill/>
              </a:ln>
              <a:solidFill>
                <a:srgbClr val="FF0000"/>
              </a:solidFill>
              <a:effectLst/>
              <a:uLnTx/>
              <a:uFillTx/>
              <a:latin typeface="+mj-ea"/>
              <a:ea typeface="+mj-ea"/>
              <a:cs typeface="+mn-cs"/>
            </a:endParaRPr>
          </a:p>
          <a:p>
            <a:pPr marL="469900" marR="0" lvl="0" indent="-469900" algn="l" defTabSz="914400" rtl="0" eaLnBrk="0" fontAlgn="base" latinLnBrk="0" hangingPunct="0">
              <a:lnSpc>
                <a:spcPct val="150000"/>
              </a:lnSpc>
              <a:spcBef>
                <a:spcPct val="20000"/>
              </a:spcBef>
              <a:spcAft>
                <a:spcPct val="0"/>
              </a:spcAft>
              <a:buClr>
                <a:srgbClr val="FF0000"/>
              </a:buClr>
              <a:buSzTx/>
              <a:buFont typeface="Wingdings" panose="05000000000000000000" pitchFamily="2" charset="2"/>
              <a:buChar char="p"/>
              <a:defRPr/>
            </a:pPr>
            <a:r>
              <a:rPr kumimoji="0" lang="en-US" altLang="zh-CN" sz="2800" b="1" i="0" u="none" strike="noStrike" kern="0" cap="none" spc="0" normalizeH="0" baseline="0" noProof="0" dirty="0" smtClean="0">
                <a:ln>
                  <a:noFill/>
                </a:ln>
                <a:solidFill>
                  <a:srgbClr val="0000CC"/>
                </a:solidFill>
                <a:effectLst/>
                <a:uLnTx/>
                <a:uFillTx/>
                <a:latin typeface="楷体" panose="02010609060101010101" pitchFamily="49" charset="-122"/>
                <a:ea typeface="楷体" panose="02010609060101010101" pitchFamily="49" charset="-122"/>
                <a:cs typeface="+mn-cs"/>
              </a:rPr>
              <a:t>3</a:t>
            </a:r>
            <a:r>
              <a:rPr kumimoji="0" lang="zh-CN" altLang="en-US" sz="2800" b="1" i="0" u="none" strike="noStrike" kern="0" cap="none" spc="0" normalizeH="0" baseline="0" noProof="0" dirty="0" smtClean="0">
                <a:ln>
                  <a:noFill/>
                </a:ln>
                <a:solidFill>
                  <a:srgbClr val="0000CC"/>
                </a:solidFill>
                <a:effectLst/>
                <a:uLnTx/>
                <a:uFillTx/>
                <a:latin typeface="楷体" panose="02010609060101010101" pitchFamily="49" charset="-122"/>
                <a:ea typeface="楷体" panose="02010609060101010101" pitchFamily="49" charset="-122"/>
                <a:cs typeface="+mn-cs"/>
              </a:rPr>
              <a:t>、汇总原始凭证，</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rPr>
              <a:t>为集中反映某经济业务，简化编制记账凭证的工作，根据一定时期内许多</a:t>
            </a:r>
            <a:r>
              <a:rPr kumimoji="0" lang="zh-CN" altLang="en-US" sz="2800" b="1" i="0" u="none" strike="noStrike" kern="0" cap="none" spc="0" normalizeH="0" baseline="0" noProof="0" dirty="0" smtClean="0">
                <a:ln>
                  <a:noFill/>
                </a:ln>
                <a:solidFill>
                  <a:srgbClr val="C00000"/>
                </a:solidFill>
                <a:effectLst/>
                <a:uLnTx/>
                <a:uFillTx/>
                <a:latin typeface="楷体" panose="02010609060101010101" pitchFamily="49" charset="-122"/>
                <a:ea typeface="楷体" panose="02010609060101010101" pitchFamily="49" charset="-122"/>
                <a:cs typeface="楷体" panose="02010609060101010101" pitchFamily="49" charset="-122"/>
              </a:rPr>
              <a:t>相同原始凭证或会计核算资料</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rPr>
              <a:t>汇总填制的原始凭证。 </a:t>
            </a:r>
            <a:endParaRPr kumimoji="0" lang="zh-CN" altLang="en-US" sz="2800" b="1" i="0" u="none" strike="noStrike" kern="0" cap="none" spc="0" normalizeH="0" baseline="0" noProof="0" dirty="0" smtClean="0">
              <a:ln>
                <a:noFill/>
              </a:ln>
              <a:solidFill>
                <a:schemeClr val="tx1"/>
              </a:solidFill>
              <a:effectLst/>
              <a:uLnTx/>
              <a:uFillTx/>
              <a:latin typeface="仿宋" panose="02010609060101010101" pitchFamily="49" charset="-122"/>
              <a:ea typeface="仿宋" panose="02010609060101010101" pitchFamily="49" charset="-122"/>
              <a:cs typeface="+mn-cs"/>
            </a:endParaRPr>
          </a:p>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          </a:t>
            </a:r>
            <a:endPar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2529" name="Group 27"/>
          <p:cNvGrpSpPr/>
          <p:nvPr/>
        </p:nvGrpSpPr>
        <p:grpSpPr>
          <a:xfrm>
            <a:off x="1631950" y="1196975"/>
            <a:ext cx="3886200" cy="2665413"/>
            <a:chOff x="480" y="1008"/>
            <a:chExt cx="2448" cy="1296"/>
          </a:xfrm>
        </p:grpSpPr>
        <p:pic>
          <p:nvPicPr>
            <p:cNvPr id="22530" name="Picture 28" descr="capt4-5"/>
            <p:cNvPicPr>
              <a:picLocks noChangeAspect="1"/>
            </p:cNvPicPr>
            <p:nvPr/>
          </p:nvPicPr>
          <p:blipFill>
            <a:blip r:embed="rId1"/>
            <a:stretch>
              <a:fillRect/>
            </a:stretch>
          </p:blipFill>
          <p:spPr>
            <a:xfrm>
              <a:off x="480" y="1008"/>
              <a:ext cx="2256" cy="1008"/>
            </a:xfrm>
            <a:prstGeom prst="rect">
              <a:avLst/>
            </a:prstGeom>
            <a:noFill/>
            <a:ln w="9525" cap="flat" cmpd="sng">
              <a:solidFill>
                <a:schemeClr val="tx1"/>
              </a:solidFill>
              <a:prstDash val="solid"/>
              <a:miter/>
              <a:headEnd type="none" w="med" len="med"/>
              <a:tailEnd type="none" w="med" len="med"/>
            </a:ln>
          </p:spPr>
        </p:pic>
        <p:pic>
          <p:nvPicPr>
            <p:cNvPr id="22531" name="Picture 29" descr="capt4-5"/>
            <p:cNvPicPr>
              <a:picLocks noChangeAspect="1"/>
            </p:cNvPicPr>
            <p:nvPr/>
          </p:nvPicPr>
          <p:blipFill>
            <a:blip r:embed="rId1"/>
            <a:stretch>
              <a:fillRect/>
            </a:stretch>
          </p:blipFill>
          <p:spPr>
            <a:xfrm>
              <a:off x="576" y="1152"/>
              <a:ext cx="2256" cy="1008"/>
            </a:xfrm>
            <a:prstGeom prst="rect">
              <a:avLst/>
            </a:prstGeom>
            <a:noFill/>
            <a:ln w="9525" cap="flat" cmpd="sng">
              <a:solidFill>
                <a:schemeClr val="tx1"/>
              </a:solidFill>
              <a:prstDash val="solid"/>
              <a:miter/>
              <a:headEnd type="none" w="med" len="med"/>
              <a:tailEnd type="none" w="med" len="med"/>
            </a:ln>
          </p:spPr>
        </p:pic>
        <p:pic>
          <p:nvPicPr>
            <p:cNvPr id="22532" name="Picture 30" descr="capt4-6"/>
            <p:cNvPicPr preferRelativeResize="0">
              <a:picLocks noChangeAspect="1"/>
            </p:cNvPicPr>
            <p:nvPr/>
          </p:nvPicPr>
          <p:blipFill>
            <a:blip r:embed="rId2"/>
            <a:stretch>
              <a:fillRect/>
            </a:stretch>
          </p:blipFill>
          <p:spPr>
            <a:xfrm>
              <a:off x="672" y="1296"/>
              <a:ext cx="2256" cy="1008"/>
            </a:xfrm>
            <a:prstGeom prst="rect">
              <a:avLst/>
            </a:prstGeom>
            <a:noFill/>
            <a:ln w="9525" cap="flat" cmpd="sng">
              <a:solidFill>
                <a:schemeClr val="tx1"/>
              </a:solidFill>
              <a:prstDash val="solid"/>
              <a:miter/>
              <a:headEnd type="none" w="med" len="med"/>
              <a:tailEnd type="none" w="med" len="med"/>
            </a:ln>
          </p:spPr>
        </p:pic>
      </p:grpSp>
      <p:sp>
        <p:nvSpPr>
          <p:cNvPr id="22533"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rPr>
              <a:t>第二节  </a:t>
            </a:r>
            <a:r>
              <a:rPr lang="zh-CN" altLang="en-US" sz="3200" dirty="0">
                <a:solidFill>
                  <a:srgbClr val="FF0000"/>
                </a:solidFill>
                <a:latin typeface="Times New Roman" panose="02020603050405020304" pitchFamily="18" charset="0"/>
              </a:rPr>
              <a:t>原始凭证</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pic>
        <p:nvPicPr>
          <p:cNvPr id="22534" name="Picture 26"/>
          <p:cNvPicPr>
            <a:picLocks noChangeAspect="1"/>
          </p:cNvPicPr>
          <p:nvPr/>
        </p:nvPicPr>
        <p:blipFill>
          <a:blip r:embed="rId3"/>
          <a:stretch>
            <a:fillRect/>
          </a:stretch>
        </p:blipFill>
        <p:spPr>
          <a:xfrm>
            <a:off x="4367213" y="3211513"/>
            <a:ext cx="5976937" cy="3527425"/>
          </a:xfrm>
          <a:prstGeom prst="rect">
            <a:avLst/>
          </a:prstGeom>
          <a:noFill/>
          <a:ln w="9525">
            <a:noFill/>
          </a:ln>
        </p:spPr>
      </p:pic>
      <p:sp>
        <p:nvSpPr>
          <p:cNvPr id="22535" name="文本框 1"/>
          <p:cNvSpPr txBox="1"/>
          <p:nvPr/>
        </p:nvSpPr>
        <p:spPr>
          <a:xfrm>
            <a:off x="5541963" y="1131888"/>
            <a:ext cx="4932362" cy="2030095"/>
          </a:xfrm>
          <a:prstGeom prst="rect">
            <a:avLst/>
          </a:prstGeom>
          <a:noFill/>
          <a:ln w="9525">
            <a:noFill/>
          </a:ln>
        </p:spPr>
        <p:txBody>
          <a:bodyPr wrap="square" anchor="t" anchorCtr="0">
            <a:spAutoFit/>
          </a:bodyPr>
          <a:p>
            <a:pPr>
              <a:lnSpc>
                <a:spcPct val="150000"/>
              </a:lnSpc>
            </a:pPr>
            <a:r>
              <a:rPr lang="zh-CN" altLang="en-US" sz="2800" dirty="0">
                <a:solidFill>
                  <a:srgbClr val="FF0000"/>
                </a:solidFill>
                <a:latin typeface="楷体" panose="02010609060101010101" pitchFamily="49" charset="-122"/>
                <a:ea typeface="楷体" panose="02010609060101010101" pitchFamily="49" charset="-122"/>
                <a:sym typeface="黑体" panose="02010609060101010101" pitchFamily="49" charset="-122"/>
              </a:rPr>
              <a:t>一次原始凭证：</a:t>
            </a:r>
            <a:r>
              <a:rPr lang="zh-CN" altLang="en-US" sz="2800" dirty="0">
                <a:latin typeface="楷体" panose="02010609060101010101" pitchFamily="49" charset="-122"/>
                <a:ea typeface="楷体" panose="02010609060101010101" pitchFamily="49" charset="-122"/>
                <a:sym typeface="黑体" panose="02010609060101010101" pitchFamily="49" charset="-122"/>
              </a:rPr>
              <a:t>领料单</a:t>
            </a:r>
            <a:endParaRPr lang="zh-CN" altLang="en-US" sz="2800" dirty="0">
              <a:latin typeface="楷体" panose="02010609060101010101" pitchFamily="49" charset="-122"/>
              <a:ea typeface="楷体" panose="02010609060101010101" pitchFamily="49" charset="-122"/>
              <a:sym typeface="黑体" panose="02010609060101010101" pitchFamily="49" charset="-122"/>
            </a:endParaRPr>
          </a:p>
          <a:p>
            <a:pPr>
              <a:lnSpc>
                <a:spcPct val="150000"/>
              </a:lnSpc>
            </a:pPr>
            <a:r>
              <a:rPr lang="zh-CN" altLang="en-US" sz="2800">
                <a:solidFill>
                  <a:srgbClr val="FF0000"/>
                </a:solidFill>
                <a:latin typeface="楷体" panose="02010609060101010101" pitchFamily="49" charset="-122"/>
                <a:ea typeface="楷体" panose="02010609060101010101" pitchFamily="49" charset="-122"/>
                <a:sym typeface="黑体" panose="02010609060101010101" pitchFamily="49" charset="-122"/>
              </a:rPr>
              <a:t>累计原始凭证：</a:t>
            </a:r>
            <a:r>
              <a:rPr lang="zh-CN" altLang="en-US" sz="2800">
                <a:latin typeface="楷体" panose="02010609060101010101" pitchFamily="49" charset="-122"/>
                <a:ea typeface="楷体" panose="02010609060101010101" pitchFamily="49" charset="-122"/>
              </a:rPr>
              <a:t>限额领料单</a:t>
            </a:r>
            <a:endParaRPr lang="zh-CN" altLang="en-US" sz="2800">
              <a:latin typeface="楷体" panose="02010609060101010101" pitchFamily="49" charset="-122"/>
              <a:ea typeface="楷体" panose="02010609060101010101" pitchFamily="49" charset="-122"/>
            </a:endParaRPr>
          </a:p>
          <a:p>
            <a:pPr>
              <a:lnSpc>
                <a:spcPct val="150000"/>
              </a:lnSpc>
            </a:pPr>
            <a:r>
              <a:rPr lang="zh-CN" altLang="en-US" sz="2800">
                <a:solidFill>
                  <a:srgbClr val="FF0000"/>
                </a:solidFill>
                <a:latin typeface="楷体" panose="02010609060101010101" pitchFamily="49" charset="-122"/>
                <a:ea typeface="楷体" panose="02010609060101010101" pitchFamily="49" charset="-122"/>
                <a:sym typeface="黑体" panose="02010609060101010101" pitchFamily="49" charset="-122"/>
              </a:rPr>
              <a:t>汇总原始凭证：</a:t>
            </a:r>
            <a:r>
              <a:rPr lang="zh-CN" altLang="en-US" sz="2800">
                <a:latin typeface="楷体" panose="02010609060101010101" pitchFamily="49" charset="-122"/>
                <a:ea typeface="楷体" panose="02010609060101010101" pitchFamily="49" charset="-122"/>
              </a:rPr>
              <a:t>领料单汇总表</a:t>
            </a:r>
            <a:endParaRPr lang="zh-CN" altLang="en-US" sz="2800">
              <a:latin typeface="楷体" panose="02010609060101010101" pitchFamily="49" charset="-122"/>
              <a:ea typeface="楷体" panose="02010609060101010101" pitchFamily="49"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4770" name="AutoShape 2"/>
          <p:cNvSpPr>
            <a:spLocks noChangeArrowheads="1"/>
          </p:cNvSpPr>
          <p:nvPr/>
        </p:nvSpPr>
        <p:spPr bwMode="auto">
          <a:xfrm>
            <a:off x="4367213" y="1555750"/>
            <a:ext cx="3529013" cy="1223963"/>
          </a:xfrm>
          <a:prstGeom prst="leftRightArrowCallout">
            <a:avLst>
              <a:gd name="adj1" fmla="val 25000"/>
              <a:gd name="adj2" fmla="val 25000"/>
              <a:gd name="adj3" fmla="val 36041"/>
              <a:gd name="adj4" fmla="val 61361"/>
            </a:avLst>
          </a:prstGeom>
          <a:solidFill>
            <a:srgbClr val="FFFFCC"/>
          </a:solidFill>
          <a:ln w="9525">
            <a:solidFill>
              <a:srgbClr val="008080"/>
            </a:solidFill>
            <a:miter lim="800000"/>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24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24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chemeClr val="tx1"/>
                </a:solidFill>
                <a:effectLst/>
                <a:uLnTx/>
                <a:uFillTx/>
                <a:latin typeface="+mn-ea"/>
                <a:ea typeface="+mn-ea"/>
                <a:cs typeface="+mn-cs"/>
              </a:rPr>
              <a:t>按来源分类</a:t>
            </a:r>
            <a:endParaRPr kumimoji="0" lang="zh-CN" altLang="en-US" sz="2800" b="1" i="0" u="none" strike="noStrike" kern="1200" cap="none" spc="0" normalizeH="0" baseline="0" noProof="0" dirty="0">
              <a:ln>
                <a:noFill/>
              </a:ln>
              <a:solidFill>
                <a:schemeClr val="tx1"/>
              </a:solidFill>
              <a:effectLst/>
              <a:uLnTx/>
              <a:uFillTx/>
              <a:latin typeface="+mn-ea"/>
              <a:ea typeface="+mn-ea"/>
              <a:cs typeface="+mn-cs"/>
            </a:endParaRPr>
          </a:p>
        </p:txBody>
      </p:sp>
      <p:sp>
        <p:nvSpPr>
          <p:cNvPr id="23554" name="Rectangle 3"/>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rPr>
              <a:t>第二节  </a:t>
            </a:r>
            <a:r>
              <a:rPr lang="zh-CN" altLang="en-US" sz="3200" dirty="0">
                <a:solidFill>
                  <a:srgbClr val="FF0000"/>
                </a:solidFill>
                <a:latin typeface="Times New Roman" panose="02020603050405020304" pitchFamily="18" charset="0"/>
              </a:rPr>
              <a:t>原始凭证</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sp>
        <p:nvSpPr>
          <p:cNvPr id="23555" name="Rectangle 5"/>
          <p:cNvSpPr/>
          <p:nvPr/>
        </p:nvSpPr>
        <p:spPr>
          <a:xfrm>
            <a:off x="5160963" y="1484313"/>
            <a:ext cx="1943100" cy="792162"/>
          </a:xfrm>
          <a:prstGeom prst="rect">
            <a:avLst/>
          </a:prstGeom>
          <a:solidFill>
            <a:schemeClr val="bg1"/>
          </a:solidFill>
          <a:ln w="25400" cap="flat" cmpd="sng">
            <a:solidFill>
              <a:srgbClr val="FF6600"/>
            </a:solidFill>
            <a:prstDash val="solid"/>
            <a:miter/>
            <a:headEnd type="none" w="med" len="med"/>
            <a:tailEnd type="none" w="med" len="med"/>
          </a:ln>
        </p:spPr>
        <p:txBody>
          <a:bodyPr wrap="none" anchor="ctr" anchorCtr="0"/>
          <a:p>
            <a:pPr algn="ctr"/>
            <a:r>
              <a:rPr lang="zh-CN" altLang="en-US" sz="3200" dirty="0">
                <a:solidFill>
                  <a:srgbClr val="0000CC"/>
                </a:solidFill>
                <a:latin typeface="楷体" panose="02010609060101010101" pitchFamily="49" charset="-122"/>
                <a:ea typeface="楷体" panose="02010609060101010101" pitchFamily="49" charset="-122"/>
              </a:rPr>
              <a:t>原始凭证</a:t>
            </a:r>
            <a:endParaRPr lang="zh-CN" altLang="en-US" sz="3200" dirty="0">
              <a:solidFill>
                <a:srgbClr val="0000CC"/>
              </a:solidFill>
              <a:latin typeface="楷体" panose="02010609060101010101" pitchFamily="49" charset="-122"/>
              <a:ea typeface="楷体" panose="02010609060101010101" pitchFamily="49" charset="-122"/>
            </a:endParaRPr>
          </a:p>
        </p:txBody>
      </p:sp>
      <p:sp>
        <p:nvSpPr>
          <p:cNvPr id="544774" name="Rectangle 6"/>
          <p:cNvSpPr/>
          <p:nvPr/>
        </p:nvSpPr>
        <p:spPr>
          <a:xfrm>
            <a:off x="1631950" y="1868488"/>
            <a:ext cx="2663825" cy="576262"/>
          </a:xfrm>
          <a:prstGeom prst="rect">
            <a:avLst/>
          </a:prstGeom>
          <a:noFill/>
          <a:ln w="38100" cap="flat" cmpd="sng">
            <a:solidFill>
              <a:srgbClr val="C00000"/>
            </a:solidFill>
            <a:prstDash val="solid"/>
            <a:miter/>
            <a:headEnd type="none" w="med" len="med"/>
            <a:tailEnd type="none" w="med" len="med"/>
          </a:ln>
        </p:spPr>
        <p:txBody>
          <a:bodyPr wrap="none" anchor="ctr" anchorCtr="0"/>
          <a:p>
            <a:pPr algn="ctr"/>
            <a:r>
              <a:rPr lang="zh-CN" altLang="en-US" sz="3200" dirty="0">
                <a:latin typeface="楷体" panose="02010609060101010101" pitchFamily="49" charset="-122"/>
                <a:ea typeface="楷体" panose="02010609060101010101" pitchFamily="49" charset="-122"/>
              </a:rPr>
              <a:t>自制原始凭证</a:t>
            </a:r>
            <a:endParaRPr lang="zh-CN" altLang="en-US" sz="3200" dirty="0">
              <a:latin typeface="楷体" panose="02010609060101010101" pitchFamily="49" charset="-122"/>
              <a:ea typeface="楷体" panose="02010609060101010101" pitchFamily="49" charset="-122"/>
            </a:endParaRPr>
          </a:p>
        </p:txBody>
      </p:sp>
      <p:sp>
        <p:nvSpPr>
          <p:cNvPr id="544775" name="Rectangle 7"/>
          <p:cNvSpPr/>
          <p:nvPr/>
        </p:nvSpPr>
        <p:spPr>
          <a:xfrm>
            <a:off x="7967663" y="1868488"/>
            <a:ext cx="2592387" cy="576262"/>
          </a:xfrm>
          <a:prstGeom prst="rect">
            <a:avLst/>
          </a:prstGeom>
          <a:noFill/>
          <a:ln w="38100" cap="flat" cmpd="sng">
            <a:solidFill>
              <a:srgbClr val="C00000"/>
            </a:solidFill>
            <a:prstDash val="solid"/>
            <a:miter/>
            <a:headEnd type="none" w="med" len="med"/>
            <a:tailEnd type="none" w="med" len="med"/>
          </a:ln>
        </p:spPr>
        <p:txBody>
          <a:bodyPr wrap="none" anchor="ctr" anchorCtr="0"/>
          <a:p>
            <a:pPr algn="ctr"/>
            <a:r>
              <a:rPr lang="zh-CN" altLang="en-US" sz="3200" dirty="0">
                <a:latin typeface="楷体" panose="02010609060101010101" pitchFamily="49" charset="-122"/>
                <a:ea typeface="楷体" panose="02010609060101010101" pitchFamily="49" charset="-122"/>
              </a:rPr>
              <a:t>外来原始凭证</a:t>
            </a:r>
            <a:endParaRPr lang="zh-CN" altLang="en-US" sz="3200" dirty="0">
              <a:latin typeface="楷体" panose="02010609060101010101" pitchFamily="49" charset="-122"/>
              <a:ea typeface="楷体" panose="02010609060101010101" pitchFamily="49" charset="-122"/>
            </a:endParaRPr>
          </a:p>
        </p:txBody>
      </p:sp>
      <p:sp>
        <p:nvSpPr>
          <p:cNvPr id="544776" name="AutoShape 8"/>
          <p:cNvSpPr/>
          <p:nvPr/>
        </p:nvSpPr>
        <p:spPr>
          <a:xfrm>
            <a:off x="3687763" y="2992438"/>
            <a:ext cx="5113337" cy="1216025"/>
          </a:xfrm>
          <a:prstGeom prst="roundRect">
            <a:avLst>
              <a:gd name="adj" fmla="val 16667"/>
            </a:avLst>
          </a:prstGeom>
          <a:noFill/>
          <a:ln w="38100" cap="flat" cmpd="sng">
            <a:solidFill>
              <a:srgbClr val="0000CC"/>
            </a:solidFill>
            <a:prstDash val="solid"/>
            <a:round/>
            <a:headEnd type="none" w="med" len="med"/>
            <a:tailEnd type="none" w="med" len="med"/>
          </a:ln>
        </p:spPr>
        <p:txBody>
          <a:bodyPr anchor="ctr" anchorCtr="1"/>
          <a:p>
            <a:pPr algn="ctr">
              <a:lnSpc>
                <a:spcPct val="130000"/>
              </a:lnSpc>
            </a:pPr>
            <a:r>
              <a:rPr lang="zh-CN" altLang="en-US" sz="3200" dirty="0">
                <a:solidFill>
                  <a:srgbClr val="0000CC"/>
                </a:solidFill>
                <a:latin typeface="仿宋" panose="02010609060101010101" pitchFamily="49" charset="-122"/>
                <a:ea typeface="仿宋" panose="02010609060101010101" pitchFamily="49" charset="-122"/>
              </a:rPr>
              <a:t>按反映业务方法的不同</a:t>
            </a:r>
            <a:endParaRPr lang="zh-CN" altLang="en-US" sz="3200" dirty="0">
              <a:latin typeface="仿宋" panose="02010609060101010101" pitchFamily="49" charset="-122"/>
              <a:ea typeface="仿宋" panose="02010609060101010101" pitchFamily="49" charset="-122"/>
            </a:endParaRPr>
          </a:p>
          <a:p>
            <a:pPr algn="ctr">
              <a:lnSpc>
                <a:spcPct val="130000"/>
              </a:lnSpc>
            </a:pPr>
            <a:r>
              <a:rPr lang="en-US" altLang="zh-CN" sz="3200" dirty="0">
                <a:latin typeface="楷体" panose="02010609060101010101" pitchFamily="49" charset="-122"/>
                <a:ea typeface="楷体" panose="02010609060101010101" pitchFamily="49" charset="-122"/>
              </a:rPr>
              <a:t>——</a:t>
            </a:r>
            <a:r>
              <a:rPr lang="zh-CN" altLang="en-US" sz="3200" dirty="0">
                <a:latin typeface="楷体" panose="02010609060101010101" pitchFamily="49" charset="-122"/>
                <a:ea typeface="楷体" panose="02010609060101010101" pitchFamily="49" charset="-122"/>
              </a:rPr>
              <a:t>填制手续和内容</a:t>
            </a:r>
            <a:endParaRPr lang="zh-CN" altLang="en-US" sz="3200" dirty="0">
              <a:latin typeface="楷体" panose="02010609060101010101" pitchFamily="49" charset="-122"/>
              <a:ea typeface="楷体" panose="02010609060101010101" pitchFamily="49" charset="-122"/>
            </a:endParaRPr>
          </a:p>
        </p:txBody>
      </p:sp>
      <p:sp>
        <p:nvSpPr>
          <p:cNvPr id="544777" name="Rectangle 9"/>
          <p:cNvSpPr/>
          <p:nvPr/>
        </p:nvSpPr>
        <p:spPr>
          <a:xfrm>
            <a:off x="5124450" y="4344988"/>
            <a:ext cx="2627313" cy="431800"/>
          </a:xfrm>
          <a:prstGeom prst="rect">
            <a:avLst/>
          </a:prstGeom>
          <a:solidFill>
            <a:srgbClr val="CCFFFF"/>
          </a:solidFill>
          <a:ln w="9525" cap="flat" cmpd="sng">
            <a:solidFill>
              <a:srgbClr val="33CCCC"/>
            </a:solidFill>
            <a:prstDash val="solid"/>
            <a:miter/>
            <a:headEnd type="none" w="med" len="med"/>
            <a:tailEnd type="none" w="med" len="med"/>
          </a:ln>
        </p:spPr>
        <p:txBody>
          <a:bodyPr wrap="none" anchor="ctr" anchorCtr="0"/>
          <a:p>
            <a:pPr algn="ctr"/>
            <a:r>
              <a:rPr lang="zh-CN" altLang="en-US" sz="3200" dirty="0">
                <a:latin typeface="楷体" panose="02010609060101010101" pitchFamily="49" charset="-122"/>
                <a:ea typeface="楷体" panose="02010609060101010101" pitchFamily="49" charset="-122"/>
              </a:rPr>
              <a:t>一次原始凭证</a:t>
            </a:r>
            <a:endParaRPr lang="zh-CN" altLang="en-US" sz="3200" dirty="0">
              <a:latin typeface="楷体" panose="02010609060101010101" pitchFamily="49" charset="-122"/>
              <a:ea typeface="楷体" panose="02010609060101010101" pitchFamily="49" charset="-122"/>
            </a:endParaRPr>
          </a:p>
        </p:txBody>
      </p:sp>
      <p:sp>
        <p:nvSpPr>
          <p:cNvPr id="544778" name="Rectangle 10"/>
          <p:cNvSpPr/>
          <p:nvPr/>
        </p:nvSpPr>
        <p:spPr>
          <a:xfrm>
            <a:off x="5145088" y="4929188"/>
            <a:ext cx="2606675" cy="431800"/>
          </a:xfrm>
          <a:prstGeom prst="rect">
            <a:avLst/>
          </a:prstGeom>
          <a:solidFill>
            <a:srgbClr val="CCFFFF"/>
          </a:solidFill>
          <a:ln w="9525" cap="flat" cmpd="sng">
            <a:solidFill>
              <a:srgbClr val="33CCCC"/>
            </a:solidFill>
            <a:prstDash val="solid"/>
            <a:miter/>
            <a:headEnd type="none" w="med" len="med"/>
            <a:tailEnd type="none" w="med" len="med"/>
          </a:ln>
        </p:spPr>
        <p:txBody>
          <a:bodyPr wrap="none" anchor="ctr" anchorCtr="0"/>
          <a:p>
            <a:pPr algn="ctr"/>
            <a:r>
              <a:rPr lang="zh-CN" altLang="en-US" sz="3200" dirty="0">
                <a:latin typeface="楷体" panose="02010609060101010101" pitchFamily="49" charset="-122"/>
                <a:ea typeface="楷体" panose="02010609060101010101" pitchFamily="49" charset="-122"/>
              </a:rPr>
              <a:t>累计原始凭证</a:t>
            </a:r>
            <a:endParaRPr lang="zh-CN" altLang="en-US" sz="3200" dirty="0">
              <a:latin typeface="楷体" panose="02010609060101010101" pitchFamily="49" charset="-122"/>
              <a:ea typeface="楷体" panose="02010609060101010101" pitchFamily="49" charset="-122"/>
            </a:endParaRPr>
          </a:p>
        </p:txBody>
      </p:sp>
      <p:sp>
        <p:nvSpPr>
          <p:cNvPr id="544779" name="Rectangle 11"/>
          <p:cNvSpPr/>
          <p:nvPr/>
        </p:nvSpPr>
        <p:spPr>
          <a:xfrm>
            <a:off x="5148263" y="5505450"/>
            <a:ext cx="2603500" cy="431800"/>
          </a:xfrm>
          <a:prstGeom prst="rect">
            <a:avLst/>
          </a:prstGeom>
          <a:solidFill>
            <a:srgbClr val="CCFFFF"/>
          </a:solidFill>
          <a:ln w="9525" cap="flat" cmpd="sng">
            <a:solidFill>
              <a:srgbClr val="33CCCC"/>
            </a:solidFill>
            <a:prstDash val="solid"/>
            <a:miter/>
            <a:headEnd type="none" w="med" len="med"/>
            <a:tailEnd type="none" w="med" len="med"/>
          </a:ln>
        </p:spPr>
        <p:txBody>
          <a:bodyPr wrap="none" anchor="ctr" anchorCtr="0"/>
          <a:p>
            <a:pPr algn="ctr"/>
            <a:r>
              <a:rPr lang="zh-CN" altLang="en-US" sz="3200" dirty="0">
                <a:latin typeface="楷体" panose="02010609060101010101" pitchFamily="49" charset="-122"/>
                <a:ea typeface="楷体" panose="02010609060101010101" pitchFamily="49" charset="-122"/>
              </a:rPr>
              <a:t>汇总原始凭证</a:t>
            </a:r>
            <a:endParaRPr lang="zh-CN" altLang="en-US" sz="3200" dirty="0">
              <a:latin typeface="楷体" panose="02010609060101010101" pitchFamily="49" charset="-122"/>
              <a:ea typeface="楷体" panose="02010609060101010101" pitchFamily="49" charset="-122"/>
            </a:endParaRPr>
          </a:p>
        </p:txBody>
      </p:sp>
      <p:sp>
        <p:nvSpPr>
          <p:cNvPr id="544781" name="Line 13"/>
          <p:cNvSpPr/>
          <p:nvPr/>
        </p:nvSpPr>
        <p:spPr>
          <a:xfrm>
            <a:off x="3182938" y="2419350"/>
            <a:ext cx="0" cy="3302000"/>
          </a:xfrm>
          <a:prstGeom prst="line">
            <a:avLst/>
          </a:prstGeom>
          <a:ln w="31750" cap="flat" cmpd="sng">
            <a:solidFill>
              <a:srgbClr val="FF0000"/>
            </a:solidFill>
            <a:prstDash val="solid"/>
            <a:round/>
            <a:headEnd type="none" w="med" len="med"/>
            <a:tailEnd type="none" w="med" len="med"/>
          </a:ln>
        </p:spPr>
      </p:sp>
      <p:sp>
        <p:nvSpPr>
          <p:cNvPr id="544782" name="Line 14"/>
          <p:cNvSpPr/>
          <p:nvPr/>
        </p:nvSpPr>
        <p:spPr>
          <a:xfrm flipV="1">
            <a:off x="3182938" y="4560888"/>
            <a:ext cx="1941512" cy="7937"/>
          </a:xfrm>
          <a:prstGeom prst="line">
            <a:avLst/>
          </a:prstGeom>
          <a:ln w="31750" cap="flat" cmpd="sng">
            <a:solidFill>
              <a:srgbClr val="FF0000"/>
            </a:solidFill>
            <a:prstDash val="solid"/>
            <a:round/>
            <a:headEnd type="none" w="med" len="med"/>
            <a:tailEnd type="stealth" w="lg" len="lg"/>
          </a:ln>
        </p:spPr>
      </p:sp>
      <p:sp>
        <p:nvSpPr>
          <p:cNvPr id="544783" name="Line 15"/>
          <p:cNvSpPr/>
          <p:nvPr/>
        </p:nvSpPr>
        <p:spPr>
          <a:xfrm>
            <a:off x="3182938" y="5145088"/>
            <a:ext cx="1941512" cy="0"/>
          </a:xfrm>
          <a:prstGeom prst="line">
            <a:avLst/>
          </a:prstGeom>
          <a:ln w="31750" cap="flat" cmpd="sng">
            <a:solidFill>
              <a:srgbClr val="FF0000"/>
            </a:solidFill>
            <a:prstDash val="solid"/>
            <a:round/>
            <a:headEnd type="none" w="med" len="med"/>
            <a:tailEnd type="stealth" w="lg" len="lg"/>
          </a:ln>
        </p:spPr>
      </p:sp>
      <p:sp>
        <p:nvSpPr>
          <p:cNvPr id="544784" name="Line 16"/>
          <p:cNvSpPr/>
          <p:nvPr/>
        </p:nvSpPr>
        <p:spPr>
          <a:xfrm>
            <a:off x="3182938" y="5721350"/>
            <a:ext cx="1941512" cy="0"/>
          </a:xfrm>
          <a:prstGeom prst="line">
            <a:avLst/>
          </a:prstGeom>
          <a:ln w="31750" cap="flat" cmpd="sng">
            <a:solidFill>
              <a:srgbClr val="FF0000"/>
            </a:solidFill>
            <a:prstDash val="solid"/>
            <a:round/>
            <a:headEnd type="none" w="med" len="med"/>
            <a:tailEnd type="stealth" w="lg" len="lg"/>
          </a:ln>
        </p:spPr>
      </p:sp>
      <p:sp>
        <p:nvSpPr>
          <p:cNvPr id="544785" name="Line 17"/>
          <p:cNvSpPr/>
          <p:nvPr/>
        </p:nvSpPr>
        <p:spPr>
          <a:xfrm flipH="1">
            <a:off x="9213850" y="2419350"/>
            <a:ext cx="17463" cy="2149475"/>
          </a:xfrm>
          <a:prstGeom prst="line">
            <a:avLst/>
          </a:prstGeom>
          <a:ln w="31750" cap="flat" cmpd="sng">
            <a:solidFill>
              <a:srgbClr val="FF0000"/>
            </a:solidFill>
            <a:prstDash val="solid"/>
            <a:round/>
            <a:headEnd type="none" w="med" len="med"/>
            <a:tailEnd type="none" w="med" len="med"/>
          </a:ln>
        </p:spPr>
      </p:sp>
      <p:sp>
        <p:nvSpPr>
          <p:cNvPr id="544786" name="Line 18"/>
          <p:cNvSpPr/>
          <p:nvPr/>
        </p:nvSpPr>
        <p:spPr>
          <a:xfrm>
            <a:off x="7751763" y="4568825"/>
            <a:ext cx="1462087" cy="0"/>
          </a:xfrm>
          <a:prstGeom prst="line">
            <a:avLst/>
          </a:prstGeom>
          <a:ln w="31750" cap="flat" cmpd="sng">
            <a:solidFill>
              <a:srgbClr val="FF0000"/>
            </a:solidFill>
            <a:prstDash val="solid"/>
            <a:round/>
            <a:headEnd type="stealth" w="lg" len="lg"/>
            <a:tailEnd type="none" w="lg" len="lg"/>
          </a:ln>
        </p:spPr>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44774"/>
                                        </p:tgtEl>
                                        <p:attrNameLst>
                                          <p:attrName>style.visibility</p:attrName>
                                        </p:attrNameLst>
                                      </p:cBhvr>
                                      <p:to>
                                        <p:strVal val="visible"/>
                                      </p:to>
                                    </p:set>
                                    <p:animEffect transition="in" filter="fade">
                                      <p:cBhvr>
                                        <p:cTn id="7" dur="500"/>
                                        <p:tgtEl>
                                          <p:spTgt spid="54477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44775"/>
                                        </p:tgtEl>
                                        <p:attrNameLst>
                                          <p:attrName>style.visibility</p:attrName>
                                        </p:attrNameLst>
                                      </p:cBhvr>
                                      <p:to>
                                        <p:strVal val="visible"/>
                                      </p:to>
                                    </p:set>
                                    <p:animEffect transition="in" filter="fade">
                                      <p:cBhvr>
                                        <p:cTn id="11" dur="500"/>
                                        <p:tgtEl>
                                          <p:spTgt spid="544775"/>
                                        </p:tgtEl>
                                      </p:cBhvr>
                                    </p:animEffect>
                                  </p:childTnLst>
                                </p:cTn>
                              </p:par>
                            </p:childTnLst>
                          </p:cTn>
                        </p:par>
                      </p:childTnLst>
                    </p:cTn>
                  </p:par>
                  <p:par>
                    <p:cTn id="12" fill="hold">
                      <p:stCondLst>
                        <p:cond delay="indefinite"/>
                      </p:stCondLst>
                      <p:childTnLst>
                        <p:par>
                          <p:cTn id="13" fill="hold">
                            <p:stCondLst>
                              <p:cond delay="0"/>
                            </p:stCondLst>
                            <p:childTnLst>
                              <p:par>
                                <p:cTn id="14" presetID="13" presetClass="entr" presetSubtype="32" fill="hold" grpId="0" nodeType="clickEffect">
                                  <p:stCondLst>
                                    <p:cond delay="0"/>
                                  </p:stCondLst>
                                  <p:childTnLst>
                                    <p:set>
                                      <p:cBhvr>
                                        <p:cTn id="15" dur="1" fill="hold">
                                          <p:stCondLst>
                                            <p:cond delay="0"/>
                                          </p:stCondLst>
                                        </p:cTn>
                                        <p:tgtEl>
                                          <p:spTgt spid="544776"/>
                                        </p:tgtEl>
                                        <p:attrNameLst>
                                          <p:attrName>style.visibility</p:attrName>
                                        </p:attrNameLst>
                                      </p:cBhvr>
                                      <p:to>
                                        <p:strVal val="visible"/>
                                      </p:to>
                                    </p:set>
                                    <p:animEffect transition="in" filter="plus(out)">
                                      <p:cBhvr>
                                        <p:cTn id="16" dur="500"/>
                                        <p:tgtEl>
                                          <p:spTgt spid="544776"/>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544777"/>
                                        </p:tgtEl>
                                        <p:attrNameLst>
                                          <p:attrName>style.visibility</p:attrName>
                                        </p:attrNameLst>
                                      </p:cBhvr>
                                      <p:to>
                                        <p:strVal val="visible"/>
                                      </p:to>
                                    </p:set>
                                    <p:animEffect transition="in" filter="fade">
                                      <p:cBhvr>
                                        <p:cTn id="20" dur="500"/>
                                        <p:tgtEl>
                                          <p:spTgt spid="544777"/>
                                        </p:tgtEl>
                                      </p:cBhvr>
                                    </p:animEffect>
                                  </p:childTnLst>
                                </p:cTn>
                              </p:par>
                            </p:childTnLst>
                          </p:cTn>
                        </p:par>
                        <p:par>
                          <p:cTn id="21" fill="hold">
                            <p:stCondLst>
                              <p:cond delay="1000"/>
                            </p:stCondLst>
                            <p:childTnLst>
                              <p:par>
                                <p:cTn id="22" presetID="10" presetClass="entr" presetSubtype="0" fill="hold" grpId="0" nodeType="afterEffect">
                                  <p:stCondLst>
                                    <p:cond delay="0"/>
                                  </p:stCondLst>
                                  <p:childTnLst>
                                    <p:set>
                                      <p:cBhvr>
                                        <p:cTn id="23" dur="1" fill="hold">
                                          <p:stCondLst>
                                            <p:cond delay="0"/>
                                          </p:stCondLst>
                                        </p:cTn>
                                        <p:tgtEl>
                                          <p:spTgt spid="544778"/>
                                        </p:tgtEl>
                                        <p:attrNameLst>
                                          <p:attrName>style.visibility</p:attrName>
                                        </p:attrNameLst>
                                      </p:cBhvr>
                                      <p:to>
                                        <p:strVal val="visible"/>
                                      </p:to>
                                    </p:set>
                                    <p:animEffect transition="in" filter="fade">
                                      <p:cBhvr>
                                        <p:cTn id="24" dur="500"/>
                                        <p:tgtEl>
                                          <p:spTgt spid="544778"/>
                                        </p:tgtEl>
                                      </p:cBhvr>
                                    </p:animEffect>
                                  </p:childTnLst>
                                </p:cTn>
                              </p:par>
                            </p:childTnLst>
                          </p:cTn>
                        </p:par>
                        <p:par>
                          <p:cTn id="25" fill="hold">
                            <p:stCondLst>
                              <p:cond delay="1500"/>
                            </p:stCondLst>
                            <p:childTnLst>
                              <p:par>
                                <p:cTn id="26" presetID="10" presetClass="entr" presetSubtype="0" fill="hold" grpId="0" nodeType="afterEffect">
                                  <p:stCondLst>
                                    <p:cond delay="0"/>
                                  </p:stCondLst>
                                  <p:childTnLst>
                                    <p:set>
                                      <p:cBhvr>
                                        <p:cTn id="27" dur="1" fill="hold">
                                          <p:stCondLst>
                                            <p:cond delay="0"/>
                                          </p:stCondLst>
                                        </p:cTn>
                                        <p:tgtEl>
                                          <p:spTgt spid="544779"/>
                                        </p:tgtEl>
                                        <p:attrNameLst>
                                          <p:attrName>style.visibility</p:attrName>
                                        </p:attrNameLst>
                                      </p:cBhvr>
                                      <p:to>
                                        <p:strVal val="visible"/>
                                      </p:to>
                                    </p:set>
                                    <p:animEffect transition="in" filter="fade">
                                      <p:cBhvr>
                                        <p:cTn id="28" dur="500"/>
                                        <p:tgtEl>
                                          <p:spTgt spid="544779"/>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1" fill="hold" nodeType="clickEffect">
                                  <p:stCondLst>
                                    <p:cond delay="0"/>
                                  </p:stCondLst>
                                  <p:childTnLst>
                                    <p:set>
                                      <p:cBhvr>
                                        <p:cTn id="32" dur="1" fill="hold">
                                          <p:stCondLst>
                                            <p:cond delay="0"/>
                                          </p:stCondLst>
                                        </p:cTn>
                                        <p:tgtEl>
                                          <p:spTgt spid="544785"/>
                                        </p:tgtEl>
                                        <p:attrNameLst>
                                          <p:attrName>style.visibility</p:attrName>
                                        </p:attrNameLst>
                                      </p:cBhvr>
                                      <p:to>
                                        <p:strVal val="visible"/>
                                      </p:to>
                                    </p:set>
                                    <p:animEffect transition="in" filter="wipe(up)">
                                      <p:cBhvr>
                                        <p:cTn id="33" dur="500"/>
                                        <p:tgtEl>
                                          <p:spTgt spid="544785"/>
                                        </p:tgtEl>
                                      </p:cBhvr>
                                    </p:animEffect>
                                  </p:childTnLst>
                                </p:cTn>
                              </p:par>
                            </p:childTnLst>
                          </p:cTn>
                        </p:par>
                        <p:par>
                          <p:cTn id="34" fill="hold">
                            <p:stCondLst>
                              <p:cond delay="500"/>
                            </p:stCondLst>
                            <p:childTnLst>
                              <p:par>
                                <p:cTn id="35" presetID="22" presetClass="entr" presetSubtype="2" fill="hold" nodeType="afterEffect">
                                  <p:stCondLst>
                                    <p:cond delay="0"/>
                                  </p:stCondLst>
                                  <p:childTnLst>
                                    <p:set>
                                      <p:cBhvr>
                                        <p:cTn id="36" dur="1" fill="hold">
                                          <p:stCondLst>
                                            <p:cond delay="0"/>
                                          </p:stCondLst>
                                        </p:cTn>
                                        <p:tgtEl>
                                          <p:spTgt spid="544786"/>
                                        </p:tgtEl>
                                        <p:attrNameLst>
                                          <p:attrName>style.visibility</p:attrName>
                                        </p:attrNameLst>
                                      </p:cBhvr>
                                      <p:to>
                                        <p:strVal val="visible"/>
                                      </p:to>
                                    </p:set>
                                    <p:animEffect transition="in" filter="wipe(right)">
                                      <p:cBhvr>
                                        <p:cTn id="37" dur="500"/>
                                        <p:tgtEl>
                                          <p:spTgt spid="544786"/>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nodeType="clickEffect">
                                  <p:stCondLst>
                                    <p:cond delay="0"/>
                                  </p:stCondLst>
                                  <p:childTnLst>
                                    <p:set>
                                      <p:cBhvr>
                                        <p:cTn id="41" dur="1" fill="hold">
                                          <p:stCondLst>
                                            <p:cond delay="0"/>
                                          </p:stCondLst>
                                        </p:cTn>
                                        <p:tgtEl>
                                          <p:spTgt spid="544781"/>
                                        </p:tgtEl>
                                        <p:attrNameLst>
                                          <p:attrName>style.visibility</p:attrName>
                                        </p:attrNameLst>
                                      </p:cBhvr>
                                      <p:to>
                                        <p:strVal val="visible"/>
                                      </p:to>
                                    </p:set>
                                    <p:animEffect transition="in" filter="wipe(up)">
                                      <p:cBhvr>
                                        <p:cTn id="42" dur="500"/>
                                        <p:tgtEl>
                                          <p:spTgt spid="544781"/>
                                        </p:tgtEl>
                                      </p:cBhvr>
                                    </p:animEffect>
                                  </p:childTnLst>
                                </p:cTn>
                              </p:par>
                            </p:childTnLst>
                          </p:cTn>
                        </p:par>
                        <p:par>
                          <p:cTn id="43" fill="hold">
                            <p:stCondLst>
                              <p:cond delay="500"/>
                            </p:stCondLst>
                            <p:childTnLst>
                              <p:par>
                                <p:cTn id="44" presetID="22" presetClass="entr" presetSubtype="8" fill="hold" nodeType="afterEffect">
                                  <p:stCondLst>
                                    <p:cond delay="0"/>
                                  </p:stCondLst>
                                  <p:childTnLst>
                                    <p:set>
                                      <p:cBhvr>
                                        <p:cTn id="45" dur="1" fill="hold">
                                          <p:stCondLst>
                                            <p:cond delay="0"/>
                                          </p:stCondLst>
                                        </p:cTn>
                                        <p:tgtEl>
                                          <p:spTgt spid="544782"/>
                                        </p:tgtEl>
                                        <p:attrNameLst>
                                          <p:attrName>style.visibility</p:attrName>
                                        </p:attrNameLst>
                                      </p:cBhvr>
                                      <p:to>
                                        <p:strVal val="visible"/>
                                      </p:to>
                                    </p:set>
                                    <p:animEffect transition="in" filter="wipe(left)">
                                      <p:cBhvr>
                                        <p:cTn id="46" dur="500"/>
                                        <p:tgtEl>
                                          <p:spTgt spid="544782"/>
                                        </p:tgtEl>
                                      </p:cBhvr>
                                    </p:animEffect>
                                  </p:childTnLst>
                                </p:cTn>
                              </p:par>
                              <p:par>
                                <p:cTn id="47" presetID="22" presetClass="entr" presetSubtype="8" fill="hold" nodeType="withEffect">
                                  <p:stCondLst>
                                    <p:cond delay="0"/>
                                  </p:stCondLst>
                                  <p:childTnLst>
                                    <p:set>
                                      <p:cBhvr>
                                        <p:cTn id="48" dur="1" fill="hold">
                                          <p:stCondLst>
                                            <p:cond delay="0"/>
                                          </p:stCondLst>
                                        </p:cTn>
                                        <p:tgtEl>
                                          <p:spTgt spid="544783"/>
                                        </p:tgtEl>
                                        <p:attrNameLst>
                                          <p:attrName>style.visibility</p:attrName>
                                        </p:attrNameLst>
                                      </p:cBhvr>
                                      <p:to>
                                        <p:strVal val="visible"/>
                                      </p:to>
                                    </p:set>
                                    <p:animEffect transition="in" filter="wipe(left)">
                                      <p:cBhvr>
                                        <p:cTn id="49" dur="500"/>
                                        <p:tgtEl>
                                          <p:spTgt spid="544783"/>
                                        </p:tgtEl>
                                      </p:cBhvr>
                                    </p:animEffect>
                                  </p:childTnLst>
                                </p:cTn>
                              </p:par>
                              <p:par>
                                <p:cTn id="50" presetID="22" presetClass="entr" presetSubtype="8" fill="hold" nodeType="withEffect">
                                  <p:stCondLst>
                                    <p:cond delay="0"/>
                                  </p:stCondLst>
                                  <p:childTnLst>
                                    <p:set>
                                      <p:cBhvr>
                                        <p:cTn id="51" dur="1" fill="hold">
                                          <p:stCondLst>
                                            <p:cond delay="0"/>
                                          </p:stCondLst>
                                        </p:cTn>
                                        <p:tgtEl>
                                          <p:spTgt spid="544784"/>
                                        </p:tgtEl>
                                        <p:attrNameLst>
                                          <p:attrName>style.visibility</p:attrName>
                                        </p:attrNameLst>
                                      </p:cBhvr>
                                      <p:to>
                                        <p:strVal val="visible"/>
                                      </p:to>
                                    </p:set>
                                    <p:animEffect transition="in" filter="wipe(left)">
                                      <p:cBhvr>
                                        <p:cTn id="52" dur="500"/>
                                        <p:tgtEl>
                                          <p:spTgt spid="5447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4774" grpId="0" bldLvl="0" animBg="1"/>
      <p:bldP spid="544775" grpId="0" bldLvl="0" animBg="1"/>
      <p:bldP spid="544776" grpId="0" bldLvl="0" animBg="1"/>
      <p:bldP spid="544777" grpId="0" bldLvl="0" animBg="1"/>
      <p:bldP spid="544778" grpId="0" bldLvl="0" animBg="1"/>
      <p:bldP spid="544779"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7" name="Rectangle 2"/>
          <p:cNvSpPr/>
          <p:nvPr>
            <p:ph type="title"/>
          </p:nvPr>
        </p:nvSpPr>
        <p:spPr>
          <a:xfrm>
            <a:off x="1072515" y="376555"/>
            <a:ext cx="10126980" cy="676275"/>
          </a:xfrm>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rPr>
              <a:t>第二节  </a:t>
            </a:r>
            <a:r>
              <a:rPr lang="zh-CN" altLang="en-US" sz="3200" dirty="0">
                <a:solidFill>
                  <a:srgbClr val="FF0000"/>
                </a:solidFill>
                <a:latin typeface="Times New Roman" panose="02020603050405020304" pitchFamily="18" charset="0"/>
              </a:rPr>
              <a:t>原始凭证</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sp>
        <p:nvSpPr>
          <p:cNvPr id="551939" name="Rectangle 3"/>
          <p:cNvSpPr>
            <a:spLocks noGrp="1" noChangeArrowheads="1"/>
          </p:cNvSpPr>
          <p:nvPr>
            <p:ph idx="1"/>
          </p:nvPr>
        </p:nvSpPr>
        <p:spPr>
          <a:xfrm>
            <a:off x="694055" y="1196975"/>
            <a:ext cx="10758805" cy="4968875"/>
          </a:xfrm>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ct val="20000"/>
              </a:spcBef>
              <a:spcAft>
                <a:spcPct val="0"/>
              </a:spcAft>
              <a:buClr>
                <a:srgbClr val="FF0000"/>
              </a:buClr>
              <a:buSzTx/>
              <a:buFont typeface="Wingdings" panose="05000000000000000000" pitchFamily="2" charset="2"/>
              <a:buChar char="p"/>
              <a:defRPr/>
            </a:pPr>
            <a:r>
              <a:rPr kumimoji="0" lang="zh-CN" altLang="en-US" sz="3100" b="1" i="0" u="none" strike="noStrike" kern="0" cap="none" spc="0" normalizeH="0" baseline="0" noProof="0" dirty="0" smtClean="0">
                <a:ln>
                  <a:noFill/>
                </a:ln>
                <a:solidFill>
                  <a:srgbClr val="FF0000"/>
                </a:solidFill>
                <a:effectLst/>
                <a:uLnTx/>
                <a:uFillTx/>
                <a:latin typeface="+mj-ea"/>
                <a:ea typeface="+mj-ea"/>
                <a:cs typeface="+mn-cs"/>
              </a:rPr>
              <a:t>（三）原始凭证按其用途，可分为</a:t>
            </a:r>
            <a:endParaRPr kumimoji="0" lang="zh-CN" altLang="en-US" sz="3100" b="1" i="0" u="none" strike="noStrike" kern="0" cap="none" spc="0" normalizeH="0" baseline="0" noProof="0" dirty="0" smtClean="0">
              <a:ln>
                <a:noFill/>
              </a:ln>
              <a:solidFill>
                <a:srgbClr val="FF0000"/>
              </a:solidFill>
              <a:effectLst/>
              <a:uLnTx/>
              <a:uFillTx/>
              <a:latin typeface="+mj-ea"/>
              <a:ea typeface="+mj-ea"/>
              <a:cs typeface="+mn-cs"/>
            </a:endParaRPr>
          </a:p>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kumimoji="0" lang="en-US" altLang="zh-CN" sz="3100" b="1" i="0" u="none" strike="noStrike" kern="0" cap="none" spc="0" normalizeH="0" baseline="0" noProof="0" dirty="0" smtClean="0">
                <a:ln>
                  <a:noFill/>
                </a:ln>
                <a:solidFill>
                  <a:srgbClr val="0000CC"/>
                </a:solidFill>
                <a:effectLst/>
                <a:uLnTx/>
                <a:uFillTx/>
                <a:latin typeface="楷体" panose="02010609060101010101" pitchFamily="49" charset="-122"/>
                <a:ea typeface="楷体" panose="02010609060101010101" pitchFamily="49" charset="-122"/>
                <a:cs typeface="+mn-cs"/>
              </a:rPr>
              <a:t>1.</a:t>
            </a:r>
            <a:r>
              <a:rPr kumimoji="0" lang="zh-CN" altLang="en-US" sz="3100" b="1" i="0" u="none" strike="noStrike" kern="0" cap="none" spc="0" normalizeH="0" baseline="0" noProof="0" dirty="0" smtClean="0">
                <a:ln>
                  <a:noFill/>
                </a:ln>
                <a:solidFill>
                  <a:srgbClr val="0000CC"/>
                </a:solidFill>
                <a:effectLst/>
                <a:uLnTx/>
                <a:uFillTx/>
                <a:latin typeface="楷体" panose="02010609060101010101" pitchFamily="49" charset="-122"/>
                <a:ea typeface="楷体" panose="02010609060101010101" pitchFamily="49" charset="-122"/>
                <a:cs typeface="+mn-cs"/>
              </a:rPr>
              <a:t>证明原始凭证：</a:t>
            </a:r>
            <a:r>
              <a:rPr kumimoji="0" lang="zh-CN" altLang="en-US" sz="31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指用来证明经济业务</a:t>
            </a:r>
            <a:r>
              <a:rPr kumimoji="0" lang="zh-CN" altLang="en-US" sz="3100" b="1" i="0" u="none" strike="noStrike" kern="0" cap="none" spc="0" normalizeH="0" baseline="0" noProof="0" dirty="0" smtClean="0">
                <a:ln>
                  <a:noFill/>
                </a:ln>
                <a:solidFill>
                  <a:srgbClr val="C00000"/>
                </a:solidFill>
                <a:effectLst/>
                <a:uLnTx/>
                <a:uFillTx/>
                <a:latin typeface="楷体" panose="02010609060101010101" pitchFamily="49" charset="-122"/>
                <a:ea typeface="楷体" panose="02010609060101010101" pitchFamily="49" charset="-122"/>
                <a:cs typeface="+mn-cs"/>
              </a:rPr>
              <a:t>已执行或完成</a:t>
            </a:r>
            <a:r>
              <a:rPr kumimoji="0" lang="zh-CN" altLang="en-US" sz="31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的原始凭证。如进仓、领料单。</a:t>
            </a:r>
            <a:endParaRPr kumimoji="0" lang="en-US" altLang="zh-CN" sz="31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kumimoji="0" lang="en-US" altLang="zh-CN" sz="3100" b="1" i="0" u="none" strike="noStrike" kern="0" cap="none" spc="0" normalizeH="0" baseline="0" noProof="0" dirty="0" smtClean="0">
                <a:ln>
                  <a:noFill/>
                </a:ln>
                <a:solidFill>
                  <a:srgbClr val="0000CC"/>
                </a:solidFill>
                <a:effectLst/>
                <a:uLnTx/>
                <a:uFillTx/>
                <a:latin typeface="楷体" panose="02010609060101010101" pitchFamily="49" charset="-122"/>
                <a:ea typeface="楷体" panose="02010609060101010101" pitchFamily="49" charset="-122"/>
                <a:cs typeface="+mn-cs"/>
              </a:rPr>
              <a:t>2.</a:t>
            </a:r>
            <a:r>
              <a:rPr kumimoji="0" lang="zh-CN" altLang="en-US" sz="3100" b="1" i="0" u="none" strike="noStrike" kern="0" cap="none" spc="0" normalizeH="0" baseline="0" noProof="0" dirty="0" smtClean="0">
                <a:ln>
                  <a:noFill/>
                </a:ln>
                <a:solidFill>
                  <a:srgbClr val="0000CC"/>
                </a:solidFill>
                <a:effectLst/>
                <a:uLnTx/>
                <a:uFillTx/>
                <a:latin typeface="楷体" panose="02010609060101010101" pitchFamily="49" charset="-122"/>
                <a:ea typeface="楷体" panose="02010609060101010101" pitchFamily="49" charset="-122"/>
                <a:cs typeface="+mn-cs"/>
              </a:rPr>
              <a:t>计算原始凭证：</a:t>
            </a:r>
            <a:r>
              <a:rPr kumimoji="0" lang="zh-CN" altLang="en-US" sz="31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指根据证明原始凭证或会计核算资料，经过一定的</a:t>
            </a:r>
            <a:r>
              <a:rPr kumimoji="0" lang="zh-CN" altLang="en-US" sz="3100" b="1" i="0" u="none" strike="noStrike" kern="0" cap="none" spc="0" normalizeH="0" baseline="0" noProof="0" dirty="0" smtClean="0">
                <a:ln>
                  <a:noFill/>
                </a:ln>
                <a:solidFill>
                  <a:srgbClr val="C00000"/>
                </a:solidFill>
                <a:effectLst/>
                <a:uLnTx/>
                <a:uFillTx/>
                <a:latin typeface="楷体" panose="02010609060101010101" pitchFamily="49" charset="-122"/>
                <a:ea typeface="楷体" panose="02010609060101010101" pitchFamily="49" charset="-122"/>
                <a:cs typeface="+mn-cs"/>
              </a:rPr>
              <a:t>计算而编制</a:t>
            </a:r>
            <a:r>
              <a:rPr kumimoji="0" lang="zh-CN" altLang="en-US" sz="31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的原始凭证。如费用分配表、工资结算单等。 </a:t>
            </a:r>
            <a:endParaRPr kumimoji="0" lang="zh-CN" altLang="en-US" sz="31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5601" name="Picture 6" descr="capt4-5"/>
          <p:cNvPicPr>
            <a:picLocks noChangeAspect="1"/>
          </p:cNvPicPr>
          <p:nvPr/>
        </p:nvPicPr>
        <p:blipFill>
          <a:blip r:embed="rId1"/>
          <a:stretch>
            <a:fillRect/>
          </a:stretch>
        </p:blipFill>
        <p:spPr>
          <a:xfrm>
            <a:off x="2063750" y="2133600"/>
            <a:ext cx="8104188" cy="4003675"/>
          </a:xfrm>
          <a:prstGeom prst="rect">
            <a:avLst/>
          </a:prstGeom>
          <a:noFill/>
          <a:ln w="9525">
            <a:noFill/>
          </a:ln>
        </p:spPr>
      </p:pic>
      <p:sp>
        <p:nvSpPr>
          <p:cNvPr id="25602" name="Rectangle 2"/>
          <p:cNvSpPr/>
          <p:nvPr>
            <p:ph type="title"/>
          </p:nvPr>
        </p:nvSpPr>
        <p:spPr>
          <a:xfrm>
            <a:off x="901700" y="376555"/>
            <a:ext cx="10458450" cy="676275"/>
          </a:xfrm>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rPr>
              <a:t>第二节  </a:t>
            </a:r>
            <a:r>
              <a:rPr lang="zh-CN" altLang="en-US" sz="3200" dirty="0">
                <a:solidFill>
                  <a:srgbClr val="FF0000"/>
                </a:solidFill>
                <a:latin typeface="Times New Roman" panose="02020603050405020304" pitchFamily="18" charset="0"/>
              </a:rPr>
              <a:t>原始凭证</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sp>
        <p:nvSpPr>
          <p:cNvPr id="25603" name="矩形 1"/>
          <p:cNvSpPr/>
          <p:nvPr/>
        </p:nvSpPr>
        <p:spPr>
          <a:xfrm>
            <a:off x="5016500" y="1268413"/>
            <a:ext cx="2632710" cy="583565"/>
          </a:xfrm>
          <a:prstGeom prst="rect">
            <a:avLst/>
          </a:prstGeom>
          <a:noFill/>
          <a:ln w="9525">
            <a:noFill/>
          </a:ln>
        </p:spPr>
        <p:txBody>
          <a:bodyPr wrap="none" anchor="t" anchorCtr="0">
            <a:spAutoFit/>
          </a:bodyPr>
          <a:p>
            <a:r>
              <a:rPr lang="zh-CN" altLang="en-US" sz="3200" dirty="0">
                <a:solidFill>
                  <a:srgbClr val="FF0000"/>
                </a:solidFill>
                <a:latin typeface="黑体" panose="02010609060101010101" pitchFamily="49" charset="-122"/>
                <a:ea typeface="黑体" panose="02010609060101010101" pitchFamily="49" charset="-122"/>
              </a:rPr>
              <a:t>证明原始凭证</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Rectangle 2"/>
          <p:cNvSpPr/>
          <p:nvPr>
            <p:ph type="title"/>
          </p:nvPr>
        </p:nvSpPr>
        <p:spPr>
          <a:xfrm>
            <a:off x="856615" y="376555"/>
            <a:ext cx="10409555" cy="676275"/>
          </a:xfrm>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rPr>
              <a:t>第二节  </a:t>
            </a:r>
            <a:r>
              <a:rPr lang="zh-CN" altLang="en-US" sz="3200" dirty="0">
                <a:solidFill>
                  <a:srgbClr val="FF0000"/>
                </a:solidFill>
                <a:latin typeface="Times New Roman" panose="02020603050405020304" pitchFamily="18" charset="0"/>
              </a:rPr>
              <a:t>原始凭证</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pic>
        <p:nvPicPr>
          <p:cNvPr id="26626" name="Picture 6"/>
          <p:cNvPicPr>
            <a:picLocks noChangeAspect="1"/>
          </p:cNvPicPr>
          <p:nvPr/>
        </p:nvPicPr>
        <p:blipFill>
          <a:blip r:embed="rId1"/>
          <a:stretch>
            <a:fillRect/>
          </a:stretch>
        </p:blipFill>
        <p:spPr>
          <a:xfrm>
            <a:off x="2095500" y="2003425"/>
            <a:ext cx="8072438" cy="4105275"/>
          </a:xfrm>
          <a:prstGeom prst="rect">
            <a:avLst/>
          </a:prstGeom>
          <a:noFill/>
          <a:ln w="9525">
            <a:noFill/>
          </a:ln>
        </p:spPr>
      </p:pic>
      <p:sp>
        <p:nvSpPr>
          <p:cNvPr id="26627" name="矩形 3"/>
          <p:cNvSpPr/>
          <p:nvPr/>
        </p:nvSpPr>
        <p:spPr>
          <a:xfrm>
            <a:off x="5027613" y="1306513"/>
            <a:ext cx="2632710" cy="583565"/>
          </a:xfrm>
          <a:prstGeom prst="rect">
            <a:avLst/>
          </a:prstGeom>
          <a:noFill/>
          <a:ln w="9525">
            <a:noFill/>
          </a:ln>
        </p:spPr>
        <p:txBody>
          <a:bodyPr wrap="none" anchor="t" anchorCtr="0">
            <a:spAutoFit/>
          </a:bodyPr>
          <a:p>
            <a:r>
              <a:rPr lang="zh-CN" altLang="en-US" sz="3200" dirty="0">
                <a:solidFill>
                  <a:srgbClr val="FF0000"/>
                </a:solidFill>
                <a:latin typeface="黑体" panose="02010609060101010101" pitchFamily="49" charset="-122"/>
                <a:ea typeface="黑体" panose="02010609060101010101" pitchFamily="49" charset="-122"/>
              </a:rPr>
              <a:t>证明原始凭证</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649"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rPr>
              <a:t>第二节  </a:t>
            </a:r>
            <a:r>
              <a:rPr lang="zh-CN" altLang="en-US" sz="3200" dirty="0">
                <a:solidFill>
                  <a:srgbClr val="FF0000"/>
                </a:solidFill>
                <a:latin typeface="Times New Roman" panose="02020603050405020304" pitchFamily="18" charset="0"/>
              </a:rPr>
              <a:t>原始凭证</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pic>
        <p:nvPicPr>
          <p:cNvPr id="27650" name="Picture 5" descr="capt4-6"/>
          <p:cNvPicPr preferRelativeResize="0">
            <a:picLocks noChangeAspect="1"/>
          </p:cNvPicPr>
          <p:nvPr/>
        </p:nvPicPr>
        <p:blipFill>
          <a:blip r:embed="rId1"/>
          <a:stretch>
            <a:fillRect/>
          </a:stretch>
        </p:blipFill>
        <p:spPr>
          <a:xfrm>
            <a:off x="2127250" y="2060575"/>
            <a:ext cx="8072438" cy="4089400"/>
          </a:xfrm>
          <a:prstGeom prst="rect">
            <a:avLst/>
          </a:prstGeom>
          <a:noFill/>
          <a:ln w="9525">
            <a:noFill/>
          </a:ln>
        </p:spPr>
      </p:pic>
      <p:sp>
        <p:nvSpPr>
          <p:cNvPr id="27651" name="矩形 28"/>
          <p:cNvSpPr/>
          <p:nvPr/>
        </p:nvSpPr>
        <p:spPr>
          <a:xfrm>
            <a:off x="5016500" y="1268413"/>
            <a:ext cx="2632710" cy="583565"/>
          </a:xfrm>
          <a:prstGeom prst="rect">
            <a:avLst/>
          </a:prstGeom>
          <a:noFill/>
          <a:ln w="9525">
            <a:noFill/>
          </a:ln>
        </p:spPr>
        <p:txBody>
          <a:bodyPr wrap="none" anchor="t" anchorCtr="0">
            <a:spAutoFit/>
          </a:bodyPr>
          <a:p>
            <a:r>
              <a:rPr lang="zh-CN" altLang="en-US" sz="3200" dirty="0">
                <a:solidFill>
                  <a:srgbClr val="FF0000"/>
                </a:solidFill>
                <a:latin typeface="黑体" panose="02010609060101010101" pitchFamily="49" charset="-122"/>
                <a:ea typeface="黑体" panose="02010609060101010101" pitchFamily="49" charset="-122"/>
              </a:rPr>
              <a:t>证明原始凭证</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5" name="Rectangle 2"/>
          <p:cNvSpPr/>
          <p:nvPr/>
        </p:nvSpPr>
        <p:spPr>
          <a:xfrm>
            <a:off x="2063750" y="1268413"/>
            <a:ext cx="8001000" cy="676275"/>
          </a:xfrm>
          <a:prstGeom prst="rect">
            <a:avLst/>
          </a:prstGeom>
          <a:noFill/>
          <a:ln w="9525">
            <a:noFill/>
          </a:ln>
        </p:spPr>
        <p:txBody>
          <a:bodyPr anchor="ctr" anchorCtr="0"/>
          <a:p>
            <a:r>
              <a:rPr lang="zh-CN" altLang="en-US" sz="3600" b="1" dirty="0">
                <a:solidFill>
                  <a:srgbClr val="FF0000"/>
                </a:solidFill>
                <a:latin typeface="宋体" panose="02010600030101010101" pitchFamily="2" charset="-122"/>
                <a:ea typeface="黑体" panose="02010609060101010101" pitchFamily="49" charset="-122"/>
              </a:rPr>
              <a:t>第五章  会计凭证</a:t>
            </a:r>
            <a:endParaRPr lang="zh-CN" altLang="en-US" sz="3600" b="1" dirty="0">
              <a:solidFill>
                <a:srgbClr val="FF0000"/>
              </a:solidFill>
              <a:latin typeface="宋体" panose="02010600030101010101" pitchFamily="2" charset="-122"/>
              <a:ea typeface="黑体" panose="02010609060101010101" pitchFamily="49" charset="-122"/>
            </a:endParaRPr>
          </a:p>
        </p:txBody>
      </p:sp>
      <p:sp>
        <p:nvSpPr>
          <p:cNvPr id="65546" name="Rectangle 10"/>
          <p:cNvSpPr>
            <a:spLocks noGrp="1"/>
          </p:cNvSpPr>
          <p:nvPr>
            <p:ph type="subTitle" idx="1"/>
          </p:nvPr>
        </p:nvSpPr>
        <p:spPr>
          <a:xfrm>
            <a:off x="3863975" y="2853055"/>
            <a:ext cx="6238240" cy="3482340"/>
          </a:xfrm>
          <a:ln w="57150" cmpd="thinThick">
            <a:solidFill>
              <a:srgbClr val="20517C"/>
            </a:solidFill>
            <a:miter/>
          </a:ln>
        </p:spPr>
        <p:txBody>
          <a:bodyPr vert="horz" wrap="square" lIns="91440" tIns="45720" rIns="91440" bIns="45720" anchor="t" anchorCtr="0"/>
          <a:p>
            <a:pPr marL="444500" indent="-444500" algn="just" eaLnBrk="1" hangingPunct="1">
              <a:lnSpc>
                <a:spcPct val="150000"/>
              </a:lnSpc>
              <a:buClr>
                <a:srgbClr val="FF0000"/>
              </a:buClr>
              <a:buSzTx/>
              <a:buFont typeface="Wingdings" panose="05000000000000000000" pitchFamily="2" charset="2"/>
              <a:buChar char="p"/>
            </a:pPr>
            <a:r>
              <a:rPr lang="en-US" altLang="zh-CN" sz="3000" dirty="0">
                <a:solidFill>
                  <a:srgbClr val="000000"/>
                </a:solidFill>
                <a:latin typeface="楷体" panose="02010609060101010101" pitchFamily="49" charset="-122"/>
                <a:ea typeface="楷体" panose="02010609060101010101" pitchFamily="49" charset="-122"/>
                <a:cs typeface="+mn-cs"/>
              </a:rPr>
              <a:t>1.</a:t>
            </a:r>
            <a:r>
              <a:rPr lang="zh-CN" altLang="en-US" sz="3000" dirty="0">
                <a:solidFill>
                  <a:srgbClr val="000000"/>
                </a:solidFill>
                <a:latin typeface="楷体" panose="02010609060101010101" pitchFamily="49" charset="-122"/>
                <a:ea typeface="楷体" panose="02010609060101010101" pitchFamily="49" charset="-122"/>
                <a:cs typeface="+mn-cs"/>
              </a:rPr>
              <a:t>会计凭证的意义和种类；</a:t>
            </a:r>
            <a:endParaRPr lang="zh-CN" altLang="en-US" sz="3000" dirty="0">
              <a:solidFill>
                <a:srgbClr val="000000"/>
              </a:solidFill>
              <a:latin typeface="楷体" panose="02010609060101010101" pitchFamily="49" charset="-122"/>
              <a:ea typeface="楷体" panose="02010609060101010101" pitchFamily="49" charset="-122"/>
              <a:cs typeface="+mn-cs"/>
            </a:endParaRPr>
          </a:p>
          <a:p>
            <a:pPr marL="444500" indent="-444500" algn="just" eaLnBrk="1" hangingPunct="1">
              <a:lnSpc>
                <a:spcPct val="150000"/>
              </a:lnSpc>
              <a:buClr>
                <a:srgbClr val="FF0000"/>
              </a:buClr>
              <a:buSzTx/>
              <a:buFont typeface="Wingdings" panose="05000000000000000000" pitchFamily="2" charset="2"/>
              <a:buChar char="p"/>
            </a:pPr>
            <a:r>
              <a:rPr lang="en-US" altLang="zh-CN" sz="3000" dirty="0">
                <a:solidFill>
                  <a:srgbClr val="000000"/>
                </a:solidFill>
                <a:latin typeface="楷体" panose="02010609060101010101" pitchFamily="49" charset="-122"/>
                <a:ea typeface="楷体" panose="02010609060101010101" pitchFamily="49" charset="-122"/>
                <a:cs typeface="+mn-cs"/>
              </a:rPr>
              <a:t>2.</a:t>
            </a:r>
            <a:r>
              <a:rPr lang="zh-CN" altLang="en-US" sz="3000" dirty="0">
                <a:solidFill>
                  <a:srgbClr val="000000"/>
                </a:solidFill>
                <a:latin typeface="楷体" panose="02010609060101010101" pitchFamily="49" charset="-122"/>
                <a:ea typeface="楷体" panose="02010609060101010101" pitchFamily="49" charset="-122"/>
                <a:cs typeface="+mn-cs"/>
              </a:rPr>
              <a:t>原始凭证；</a:t>
            </a:r>
            <a:endParaRPr lang="zh-CN" altLang="en-US" sz="3000" dirty="0">
              <a:solidFill>
                <a:srgbClr val="000000"/>
              </a:solidFill>
              <a:latin typeface="楷体" panose="02010609060101010101" pitchFamily="49" charset="-122"/>
              <a:ea typeface="楷体" panose="02010609060101010101" pitchFamily="49" charset="-122"/>
              <a:cs typeface="+mn-cs"/>
            </a:endParaRPr>
          </a:p>
          <a:p>
            <a:pPr marL="444500" indent="-444500" algn="just" eaLnBrk="1" hangingPunct="1">
              <a:lnSpc>
                <a:spcPct val="150000"/>
              </a:lnSpc>
              <a:buClr>
                <a:srgbClr val="FF0000"/>
              </a:buClr>
              <a:buSzTx/>
              <a:buFont typeface="Wingdings" panose="05000000000000000000" pitchFamily="2" charset="2"/>
              <a:buChar char="p"/>
            </a:pPr>
            <a:r>
              <a:rPr lang="en-US" altLang="zh-CN" sz="3000" dirty="0">
                <a:solidFill>
                  <a:srgbClr val="000000"/>
                </a:solidFill>
                <a:latin typeface="楷体" panose="02010609060101010101" pitchFamily="49" charset="-122"/>
                <a:ea typeface="楷体" panose="02010609060101010101" pitchFamily="49" charset="-122"/>
                <a:cs typeface="+mn-cs"/>
              </a:rPr>
              <a:t>3.</a:t>
            </a:r>
            <a:r>
              <a:rPr lang="zh-CN" altLang="en-US" sz="3000" dirty="0">
                <a:solidFill>
                  <a:srgbClr val="000000"/>
                </a:solidFill>
                <a:latin typeface="楷体" panose="02010609060101010101" pitchFamily="49" charset="-122"/>
                <a:ea typeface="楷体" panose="02010609060101010101" pitchFamily="49" charset="-122"/>
                <a:cs typeface="+mn-cs"/>
              </a:rPr>
              <a:t>记账凭证；</a:t>
            </a:r>
            <a:endParaRPr lang="zh-CN" altLang="en-US" sz="3000" dirty="0">
              <a:solidFill>
                <a:srgbClr val="000000"/>
              </a:solidFill>
              <a:latin typeface="楷体" panose="02010609060101010101" pitchFamily="49" charset="-122"/>
              <a:ea typeface="楷体" panose="02010609060101010101" pitchFamily="49" charset="-122"/>
              <a:cs typeface="+mn-cs"/>
            </a:endParaRPr>
          </a:p>
          <a:p>
            <a:pPr marL="444500" indent="-444500" algn="just" eaLnBrk="1" hangingPunct="1">
              <a:lnSpc>
                <a:spcPct val="150000"/>
              </a:lnSpc>
              <a:buClr>
                <a:srgbClr val="FF0000"/>
              </a:buClr>
              <a:buSzTx/>
              <a:buFont typeface="Wingdings" panose="05000000000000000000" pitchFamily="2" charset="2"/>
              <a:buChar char="p"/>
            </a:pPr>
            <a:r>
              <a:rPr lang="en-US" altLang="zh-CN" sz="3000" dirty="0">
                <a:solidFill>
                  <a:srgbClr val="000000"/>
                </a:solidFill>
                <a:latin typeface="楷体" panose="02010609060101010101" pitchFamily="49" charset="-122"/>
                <a:ea typeface="楷体" panose="02010609060101010101" pitchFamily="49" charset="-122"/>
                <a:cs typeface="+mn-cs"/>
              </a:rPr>
              <a:t>4.</a:t>
            </a:r>
            <a:r>
              <a:rPr lang="zh-CN" altLang="en-US" sz="3000" dirty="0">
                <a:solidFill>
                  <a:srgbClr val="000000"/>
                </a:solidFill>
                <a:latin typeface="楷体" panose="02010609060101010101" pitchFamily="49" charset="-122"/>
                <a:ea typeface="楷体" panose="02010609060101010101" pitchFamily="49" charset="-122"/>
                <a:cs typeface="+mn-cs"/>
              </a:rPr>
              <a:t>会计凭证的传递和保管。</a:t>
            </a:r>
            <a:endParaRPr lang="zh-CN" altLang="en-US" sz="3000" dirty="0">
              <a:solidFill>
                <a:srgbClr val="000000"/>
              </a:solidFill>
              <a:latin typeface="楷体" panose="02010609060101010101" pitchFamily="49" charset="-122"/>
              <a:ea typeface="楷体" panose="02010609060101010101" pitchFamily="49" charset="-122"/>
              <a:cs typeface="+mn-cs"/>
            </a:endParaRPr>
          </a:p>
          <a:p>
            <a:pPr marL="444500" indent="-444500" algn="just" eaLnBrk="1" hangingPunct="1">
              <a:lnSpc>
                <a:spcPct val="150000"/>
              </a:lnSpc>
              <a:buSzTx/>
              <a:buFont typeface="Wingdings 2" panose="05020102010507070707" pitchFamily="18" charset="2"/>
              <a:buNone/>
            </a:pPr>
            <a:endParaRPr lang="zh-CN" altLang="en-US" sz="3000" dirty="0">
              <a:solidFill>
                <a:srgbClr val="000000"/>
              </a:solidFill>
              <a:latin typeface="楷体" panose="02010609060101010101" pitchFamily="49" charset="-122"/>
              <a:ea typeface="楷体" panose="02010609060101010101" pitchFamily="49" charset="-122"/>
              <a:cs typeface="+mn-cs"/>
            </a:endParaRPr>
          </a:p>
          <a:p>
            <a:pPr marL="444500" indent="-444500" algn="just" eaLnBrk="1" hangingPunct="1">
              <a:lnSpc>
                <a:spcPct val="150000"/>
              </a:lnSpc>
              <a:buSzTx/>
              <a:buFontTx/>
              <a:buChar char="•"/>
            </a:pPr>
            <a:endParaRPr lang="en-US" altLang="zh-CN" sz="3000" dirty="0">
              <a:solidFill>
                <a:srgbClr val="000000"/>
              </a:solidFill>
              <a:latin typeface="楷体" panose="02010609060101010101" pitchFamily="49" charset="-122"/>
              <a:ea typeface="楷体" panose="02010609060101010101" pitchFamily="49" charset="-122"/>
              <a:cs typeface="+mn-cs"/>
            </a:endParaRPr>
          </a:p>
        </p:txBody>
      </p:sp>
      <p:sp>
        <p:nvSpPr>
          <p:cNvPr id="16387" name="Text Box 11"/>
          <p:cNvSpPr txBox="1"/>
          <p:nvPr/>
        </p:nvSpPr>
        <p:spPr>
          <a:xfrm>
            <a:off x="2492375" y="2957830"/>
            <a:ext cx="675005" cy="2846705"/>
          </a:xfrm>
          <a:prstGeom prst="rect">
            <a:avLst/>
          </a:prstGeom>
          <a:noFill/>
          <a:ln w="9525">
            <a:noFill/>
          </a:ln>
        </p:spPr>
        <p:txBody>
          <a:bodyPr vert="eaVert" wrap="square" anchor="t" anchorCtr="0">
            <a:spAutoFit/>
          </a:bodyPr>
          <a:p>
            <a:pPr algn="ctr">
              <a:spcBef>
                <a:spcPct val="50000"/>
              </a:spcBef>
            </a:pPr>
            <a:r>
              <a:rPr lang="zh-CN" altLang="en-US" sz="3200" b="1" dirty="0">
                <a:solidFill>
                  <a:srgbClr val="0000FF"/>
                </a:solidFill>
                <a:latin typeface="楷体" panose="02010609060101010101" pitchFamily="49" charset="-122"/>
                <a:ea typeface="楷体" panose="02010609060101010101" pitchFamily="49" charset="-122"/>
              </a:rPr>
              <a:t>学习内容</a:t>
            </a:r>
            <a:endParaRPr lang="zh-CN" altLang="en-US" sz="3200" b="1" dirty="0">
              <a:solidFill>
                <a:srgbClr val="0000FF"/>
              </a:solidFill>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3" name="Rectangle 2"/>
          <p:cNvSpPr/>
          <p:nvPr>
            <p:ph type="title"/>
          </p:nvPr>
        </p:nvSpPr>
        <p:spPr>
          <a:xfrm>
            <a:off x="817245" y="376555"/>
            <a:ext cx="10504805" cy="676275"/>
          </a:xfrm>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rPr>
              <a:t>第二节  </a:t>
            </a:r>
            <a:r>
              <a:rPr lang="zh-CN" altLang="en-US" sz="3200" dirty="0">
                <a:solidFill>
                  <a:srgbClr val="FF0000"/>
                </a:solidFill>
                <a:latin typeface="Times New Roman" panose="02020603050405020304" pitchFamily="18" charset="0"/>
              </a:rPr>
              <a:t>原始凭证</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sp>
        <p:nvSpPr>
          <p:cNvPr id="28674" name="矩形 3"/>
          <p:cNvSpPr/>
          <p:nvPr/>
        </p:nvSpPr>
        <p:spPr>
          <a:xfrm>
            <a:off x="3719513" y="1339850"/>
            <a:ext cx="5082540" cy="583565"/>
          </a:xfrm>
          <a:prstGeom prst="rect">
            <a:avLst/>
          </a:prstGeom>
          <a:noFill/>
          <a:ln w="9525">
            <a:noFill/>
          </a:ln>
        </p:spPr>
        <p:txBody>
          <a:bodyPr wrap="none" anchor="t" anchorCtr="0">
            <a:spAutoFit/>
          </a:bodyPr>
          <a:p>
            <a:r>
              <a:rPr lang="zh-CN" altLang="en-US" sz="3200" dirty="0">
                <a:solidFill>
                  <a:srgbClr val="FF0000"/>
                </a:solidFill>
                <a:latin typeface="黑体" panose="02010609060101010101" pitchFamily="49" charset="-122"/>
                <a:ea typeface="黑体" panose="02010609060101010101" pitchFamily="49" charset="-122"/>
              </a:rPr>
              <a:t>计算原始凭证</a:t>
            </a:r>
            <a:r>
              <a:rPr lang="en-US" altLang="zh-CN" sz="3200" dirty="0">
                <a:solidFill>
                  <a:srgbClr val="FF0000"/>
                </a:solidFill>
                <a:latin typeface="黑体" panose="02010609060101010101" pitchFamily="49" charset="-122"/>
                <a:ea typeface="黑体" panose="02010609060101010101" pitchFamily="49" charset="-122"/>
              </a:rPr>
              <a:t>—</a:t>
            </a:r>
            <a:r>
              <a:rPr lang="zh-CN" altLang="en-US" sz="3200" dirty="0">
                <a:solidFill>
                  <a:srgbClr val="FF0000"/>
                </a:solidFill>
                <a:latin typeface="黑体" panose="02010609060101010101" pitchFamily="49" charset="-122"/>
                <a:ea typeface="黑体" panose="02010609060101010101" pitchFamily="49" charset="-122"/>
              </a:rPr>
              <a:t>费用分配表</a:t>
            </a:r>
            <a:endParaRPr lang="zh-CN" altLang="en-US" sz="3200" dirty="0">
              <a:solidFill>
                <a:srgbClr val="FF0000"/>
              </a:solidFill>
              <a:latin typeface="黑体" panose="02010609060101010101" pitchFamily="49" charset="-122"/>
              <a:ea typeface="黑体" panose="02010609060101010101" pitchFamily="49" charset="-122"/>
            </a:endParaRPr>
          </a:p>
        </p:txBody>
      </p:sp>
      <p:pic>
        <p:nvPicPr>
          <p:cNvPr id="28675" name="图片 2"/>
          <p:cNvPicPr>
            <a:picLocks noChangeAspect="1"/>
          </p:cNvPicPr>
          <p:nvPr/>
        </p:nvPicPr>
        <p:blipFill>
          <a:blip r:embed="rId1"/>
          <a:stretch>
            <a:fillRect/>
          </a:stretch>
        </p:blipFill>
        <p:spPr>
          <a:xfrm>
            <a:off x="2135188" y="2100263"/>
            <a:ext cx="7696200" cy="3987800"/>
          </a:xfrm>
          <a:prstGeom prst="rect">
            <a:avLst/>
          </a:prstGeom>
          <a:noFill/>
          <a:ln w="9525">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697" name="Rectangle 2"/>
          <p:cNvSpPr/>
          <p:nvPr>
            <p:ph type="title"/>
          </p:nvPr>
        </p:nvSpPr>
        <p:spPr>
          <a:xfrm>
            <a:off x="917575" y="376555"/>
            <a:ext cx="10520680" cy="676275"/>
          </a:xfrm>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rPr>
              <a:t>第二节  </a:t>
            </a:r>
            <a:r>
              <a:rPr lang="zh-CN" altLang="en-US" sz="3200" dirty="0">
                <a:solidFill>
                  <a:srgbClr val="FF0000"/>
                </a:solidFill>
                <a:latin typeface="Times New Roman" panose="02020603050405020304" pitchFamily="18" charset="0"/>
              </a:rPr>
              <a:t>原始凭证</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sp>
        <p:nvSpPr>
          <p:cNvPr id="29698" name="矩形 3"/>
          <p:cNvSpPr/>
          <p:nvPr/>
        </p:nvSpPr>
        <p:spPr>
          <a:xfrm>
            <a:off x="3719513" y="1268413"/>
            <a:ext cx="5082540" cy="583565"/>
          </a:xfrm>
          <a:prstGeom prst="rect">
            <a:avLst/>
          </a:prstGeom>
          <a:noFill/>
          <a:ln w="9525">
            <a:noFill/>
          </a:ln>
        </p:spPr>
        <p:txBody>
          <a:bodyPr wrap="none" anchor="t" anchorCtr="0">
            <a:spAutoFit/>
          </a:bodyPr>
          <a:p>
            <a:r>
              <a:rPr lang="zh-CN" altLang="en-US" sz="3200" dirty="0">
                <a:solidFill>
                  <a:srgbClr val="FF0000"/>
                </a:solidFill>
                <a:latin typeface="黑体" panose="02010609060101010101" pitchFamily="49" charset="-122"/>
                <a:ea typeface="黑体" panose="02010609060101010101" pitchFamily="49" charset="-122"/>
              </a:rPr>
              <a:t>计算原始凭证</a:t>
            </a:r>
            <a:r>
              <a:rPr lang="en-US" altLang="zh-CN" sz="3200" dirty="0">
                <a:solidFill>
                  <a:srgbClr val="FF0000"/>
                </a:solidFill>
                <a:latin typeface="黑体" panose="02010609060101010101" pitchFamily="49" charset="-122"/>
                <a:ea typeface="黑体" panose="02010609060101010101" pitchFamily="49" charset="-122"/>
              </a:rPr>
              <a:t>—</a:t>
            </a:r>
            <a:r>
              <a:rPr lang="zh-CN" altLang="en-US" sz="3200" dirty="0">
                <a:solidFill>
                  <a:srgbClr val="FF0000"/>
                </a:solidFill>
                <a:latin typeface="黑体" panose="02010609060101010101" pitchFamily="49" charset="-122"/>
                <a:ea typeface="黑体" panose="02010609060101010101" pitchFamily="49" charset="-122"/>
              </a:rPr>
              <a:t>工资结算单</a:t>
            </a:r>
            <a:endParaRPr lang="zh-CN" altLang="en-US" sz="3200" dirty="0">
              <a:solidFill>
                <a:srgbClr val="FF0000"/>
              </a:solidFill>
              <a:latin typeface="黑体" panose="02010609060101010101" pitchFamily="49" charset="-122"/>
              <a:ea typeface="黑体" panose="02010609060101010101" pitchFamily="49" charset="-122"/>
            </a:endParaRPr>
          </a:p>
        </p:txBody>
      </p:sp>
      <p:pic>
        <p:nvPicPr>
          <p:cNvPr id="29699" name="图片 1"/>
          <p:cNvPicPr>
            <a:picLocks noChangeAspect="1"/>
          </p:cNvPicPr>
          <p:nvPr/>
        </p:nvPicPr>
        <p:blipFill>
          <a:blip r:embed="rId1"/>
          <a:stretch>
            <a:fillRect/>
          </a:stretch>
        </p:blipFill>
        <p:spPr>
          <a:xfrm>
            <a:off x="2098675" y="2133600"/>
            <a:ext cx="8001000" cy="3959225"/>
          </a:xfrm>
          <a:prstGeom prst="rect">
            <a:avLst/>
          </a:prstGeom>
          <a:noFill/>
          <a:ln w="9525">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5" name="Rectangle 2"/>
          <p:cNvSpPr/>
          <p:nvPr>
            <p:ph type="title"/>
          </p:nvPr>
        </p:nvSpPr>
        <p:spPr>
          <a:xfrm>
            <a:off x="724535" y="376555"/>
            <a:ext cx="10618470" cy="676275"/>
          </a:xfrm>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rPr>
              <a:t>第二节  </a:t>
            </a:r>
            <a:r>
              <a:rPr lang="zh-CN" altLang="en-US" sz="3200" dirty="0">
                <a:solidFill>
                  <a:srgbClr val="FF0000"/>
                </a:solidFill>
                <a:latin typeface="Times New Roman" panose="02020603050405020304" pitchFamily="18" charset="0"/>
              </a:rPr>
              <a:t>原始凭证</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sp>
        <p:nvSpPr>
          <p:cNvPr id="559107" name="Rectangle 3"/>
          <p:cNvSpPr>
            <a:spLocks noGrp="1" noChangeArrowheads="1"/>
          </p:cNvSpPr>
          <p:nvPr>
            <p:ph idx="1"/>
          </p:nvPr>
        </p:nvSpPr>
        <p:spPr>
          <a:xfrm>
            <a:off x="852805" y="1103630"/>
            <a:ext cx="9463405" cy="754380"/>
          </a:xfrm>
        </p:spPr>
        <p:txBody>
          <a:bodyPr vert="horz" wrap="square" lIns="91440" tIns="45720" rIns="91440" bIns="45720" numCol="1" anchor="t" anchorCtr="0" compatLnSpc="1"/>
          <a:lstStyle/>
          <a:p>
            <a:pPr marL="0" marR="0" lvl="0" indent="0" algn="l" defTabSz="914400" rtl="0" eaLnBrk="1" fontAlgn="base" latinLnBrk="0" hangingPunct="1">
              <a:lnSpc>
                <a:spcPct val="150000"/>
              </a:lnSpc>
              <a:spcBef>
                <a:spcPct val="20000"/>
              </a:spcBef>
              <a:spcAft>
                <a:spcPct val="0"/>
              </a:spcAft>
              <a:buClr>
                <a:srgbClr val="FF0000"/>
              </a:buClr>
              <a:buSzTx/>
              <a:buFont typeface="Wingdings" panose="05000000000000000000" pitchFamily="2" charset="2"/>
              <a:buNone/>
              <a:defRPr/>
            </a:pPr>
            <a:r>
              <a:rPr kumimoji="0" lang="zh-CN" altLang="en-US" sz="3000" b="1" i="0" u="none" strike="noStrike" kern="0" cap="none" spc="0" normalizeH="0" baseline="0" noProof="0" dirty="0" smtClean="0">
                <a:ln>
                  <a:noFill/>
                </a:ln>
                <a:solidFill>
                  <a:srgbClr val="FF0000"/>
                </a:solidFill>
                <a:effectLst/>
                <a:uLnTx/>
                <a:uFillTx/>
                <a:latin typeface="+mn-ea"/>
                <a:ea typeface="+mn-ea"/>
                <a:cs typeface="+mn-cs"/>
              </a:rPr>
              <a:t>三、原始凭证的基本内容</a:t>
            </a:r>
            <a:endParaRPr kumimoji="0" lang="zh-CN" altLang="en-US" sz="3000" b="1" i="0" u="none" strike="noStrike" kern="0" cap="none" spc="0" normalizeH="0" baseline="0" noProof="0" dirty="0" smtClean="0">
              <a:ln>
                <a:noFill/>
              </a:ln>
              <a:solidFill>
                <a:srgbClr val="FF0000"/>
              </a:solidFill>
              <a:effectLst/>
              <a:uLnTx/>
              <a:uFillTx/>
              <a:latin typeface="+mn-ea"/>
              <a:ea typeface="+mn-ea"/>
              <a:cs typeface="+mn-cs"/>
            </a:endParaRPr>
          </a:p>
        </p:txBody>
      </p:sp>
      <p:pic>
        <p:nvPicPr>
          <p:cNvPr id="31747" name="Picture 4"/>
          <p:cNvPicPr>
            <a:picLocks noChangeAspect="1"/>
          </p:cNvPicPr>
          <p:nvPr/>
        </p:nvPicPr>
        <p:blipFill>
          <a:blip r:embed="rId1"/>
          <a:stretch>
            <a:fillRect/>
          </a:stretch>
        </p:blipFill>
        <p:spPr>
          <a:xfrm>
            <a:off x="1666875" y="1928813"/>
            <a:ext cx="8858250" cy="4929187"/>
          </a:xfrm>
          <a:prstGeom prst="rect">
            <a:avLst/>
          </a:prstGeom>
          <a:solidFill>
            <a:srgbClr val="CCFFFF"/>
          </a:solidFill>
          <a:ln w="12700" cap="flat" cmpd="sng">
            <a:solidFill>
              <a:schemeClr val="tx1"/>
            </a:solidFill>
            <a:prstDash val="solid"/>
            <a:miter/>
            <a:headEnd type="none" w="med" len="med"/>
            <a:tailEnd type="none" w="med" len="med"/>
          </a:ln>
        </p:spPr>
      </p:pic>
      <p:sp>
        <p:nvSpPr>
          <p:cNvPr id="6" name="圆角矩形标注 5"/>
          <p:cNvSpPr/>
          <p:nvPr/>
        </p:nvSpPr>
        <p:spPr>
          <a:xfrm>
            <a:off x="3444875" y="1844675"/>
            <a:ext cx="1643063" cy="785813"/>
          </a:xfrm>
          <a:prstGeom prst="wedgeRoundRectCallout">
            <a:avLst>
              <a:gd name="adj1" fmla="val 65894"/>
              <a:gd name="adj2" fmla="val -5375"/>
              <a:gd name="adj3" fmla="val 16667"/>
            </a:avLst>
          </a:prstGeom>
          <a:solidFill>
            <a:schemeClr val="tx1"/>
          </a:solidFill>
          <a:ln w="9525" cap="flat" cmpd="sng">
            <a:solidFill>
              <a:schemeClr val="tx1"/>
            </a:solidFill>
            <a:prstDash val="solid"/>
            <a:round/>
            <a:headEnd type="none" w="med" len="med"/>
            <a:tailEnd type="none" w="med" len="med"/>
          </a:ln>
        </p:spPr>
        <p:txBody>
          <a:bodyPr anchor="t" anchorCtr="0"/>
          <a:p>
            <a:r>
              <a:rPr lang="en-US" altLang="zh-CN" sz="2400" dirty="0">
                <a:solidFill>
                  <a:schemeClr val="bg1"/>
                </a:solidFill>
                <a:latin typeface="楷体" panose="02010609060101010101" pitchFamily="49" charset="-122"/>
                <a:ea typeface="楷体" panose="02010609060101010101" pitchFamily="49" charset="-122"/>
              </a:rPr>
              <a:t>1</a:t>
            </a:r>
            <a:r>
              <a:rPr lang="zh-CN" altLang="en-US" sz="2400" dirty="0">
                <a:solidFill>
                  <a:schemeClr val="bg1"/>
                </a:solidFill>
                <a:latin typeface="楷体" panose="02010609060101010101" pitchFamily="49" charset="-122"/>
                <a:ea typeface="楷体" panose="02010609060101010101" pitchFamily="49" charset="-122"/>
              </a:rPr>
              <a:t>、原始凭证的名称</a:t>
            </a:r>
            <a:endParaRPr lang="zh-CN" altLang="en-US" sz="2400" dirty="0">
              <a:solidFill>
                <a:schemeClr val="bg1"/>
              </a:solidFill>
              <a:latin typeface="楷体" panose="02010609060101010101" pitchFamily="49" charset="-122"/>
              <a:ea typeface="楷体" panose="02010609060101010101" pitchFamily="49" charset="-122"/>
            </a:endParaRPr>
          </a:p>
        </p:txBody>
      </p:sp>
      <p:sp>
        <p:nvSpPr>
          <p:cNvPr id="7" name="圆角矩形标注 6"/>
          <p:cNvSpPr/>
          <p:nvPr/>
        </p:nvSpPr>
        <p:spPr bwMode="auto">
          <a:xfrm>
            <a:off x="8682038" y="1357313"/>
            <a:ext cx="1985963" cy="428625"/>
          </a:xfrm>
          <a:prstGeom prst="wedgeRoundRectCallout">
            <a:avLst>
              <a:gd name="adj1" fmla="val -45348"/>
              <a:gd name="adj2" fmla="val 191792"/>
              <a:gd name="adj3" fmla="val 16667"/>
            </a:avLst>
          </a:prstGeom>
          <a:solidFill>
            <a:schemeClr val="tx1"/>
          </a:solidFill>
          <a:ln w="9525" cap="flat" cmpd="sng" algn="ctr">
            <a:solidFill>
              <a:schemeClr val="tx1"/>
            </a:solidFill>
            <a:prstDash val="solid"/>
            <a:round/>
            <a:headEnd type="none" w="med" len="med"/>
            <a:tailEnd type="none" w="med" len="med"/>
          </a:ln>
          <a:effectLst/>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2400" b="1" i="0" u="none" strike="noStrike" kern="1200" cap="none" spc="0" normalizeH="0" baseline="0" noProof="0" dirty="0">
                <a:ln>
                  <a:noFill/>
                </a:ln>
                <a:solidFill>
                  <a:schemeClr val="bg1"/>
                </a:solidFill>
                <a:effectLst/>
                <a:uLnTx/>
                <a:uFillTx/>
                <a:latin typeface="楷体" panose="02010609060101010101" pitchFamily="49" charset="-122"/>
                <a:ea typeface="楷体" panose="02010609060101010101" pitchFamily="49" charset="-122"/>
                <a:cs typeface="+mn-cs"/>
              </a:rPr>
              <a:t>2.</a:t>
            </a:r>
            <a:r>
              <a:rPr kumimoji="0" lang="zh-CN" altLang="en-US" sz="2400" b="1" i="0" u="none" strike="noStrike" kern="1200" cap="none" spc="0" normalizeH="0" baseline="0" noProof="0" dirty="0">
                <a:ln>
                  <a:noFill/>
                </a:ln>
                <a:solidFill>
                  <a:schemeClr val="bg1"/>
                </a:solidFill>
                <a:effectLst/>
                <a:uLnTx/>
                <a:uFillTx/>
                <a:latin typeface="楷体" panose="02010609060101010101" pitchFamily="49" charset="-122"/>
                <a:ea typeface="楷体" panose="02010609060101010101" pitchFamily="49" charset="-122"/>
                <a:cs typeface="+mn-cs"/>
              </a:rPr>
              <a:t>凭证日期</a:t>
            </a:r>
            <a:endParaRPr kumimoji="0" lang="zh-CN" altLang="en-US" sz="2400" b="1" i="0" u="none" strike="noStrike" kern="1200" cap="none" spc="0" normalizeH="0" baseline="0" noProof="0" dirty="0">
              <a:ln>
                <a:noFill/>
              </a:ln>
              <a:solidFill>
                <a:schemeClr val="bg1"/>
              </a:solidFill>
              <a:effectLst/>
              <a:uLnTx/>
              <a:uFillTx/>
              <a:latin typeface="+mj-ea"/>
              <a:ea typeface="+mj-ea"/>
              <a:cs typeface="+mn-cs"/>
            </a:endParaRPr>
          </a:p>
        </p:txBody>
      </p:sp>
      <p:sp>
        <p:nvSpPr>
          <p:cNvPr id="8" name="圆角矩形标注 7"/>
          <p:cNvSpPr/>
          <p:nvPr/>
        </p:nvSpPr>
        <p:spPr bwMode="auto">
          <a:xfrm>
            <a:off x="7739063" y="642938"/>
            <a:ext cx="1885950" cy="500063"/>
          </a:xfrm>
          <a:prstGeom prst="wedgeRoundRectCallout">
            <a:avLst>
              <a:gd name="adj1" fmla="val -3686"/>
              <a:gd name="adj2" fmla="val 235142"/>
              <a:gd name="adj3" fmla="val 16667"/>
            </a:avLst>
          </a:prstGeom>
          <a:solidFill>
            <a:schemeClr val="tx1"/>
          </a:solidFill>
          <a:ln w="9525" cap="flat" cmpd="sng" algn="ctr">
            <a:solidFill>
              <a:schemeClr val="tx1"/>
            </a:solidFill>
            <a:prstDash val="solid"/>
            <a:round/>
            <a:headEnd type="none" w="med" len="med"/>
            <a:tailEnd type="none" w="med" len="me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2400" b="1" i="0" u="none" strike="noStrike" kern="1200" cap="none" spc="0" normalizeH="0" baseline="0" noProof="0" dirty="0">
                <a:ln>
                  <a:noFill/>
                </a:ln>
                <a:solidFill>
                  <a:schemeClr val="bg1"/>
                </a:solidFill>
                <a:effectLst/>
                <a:uLnTx/>
                <a:uFillTx/>
                <a:latin typeface="楷体" panose="02010609060101010101" pitchFamily="49" charset="-122"/>
                <a:ea typeface="楷体" panose="02010609060101010101" pitchFamily="49" charset="-122"/>
                <a:cs typeface="+mn-cs"/>
              </a:rPr>
              <a:t>3.</a:t>
            </a:r>
            <a:r>
              <a:rPr kumimoji="0" lang="zh-CN" altLang="en-US" sz="2400" b="1" i="0" u="none" strike="noStrike" kern="1200" cap="none" spc="0" normalizeH="0" baseline="0" noProof="0" dirty="0">
                <a:ln>
                  <a:noFill/>
                </a:ln>
                <a:solidFill>
                  <a:schemeClr val="bg1"/>
                </a:solidFill>
                <a:effectLst/>
                <a:uLnTx/>
                <a:uFillTx/>
                <a:latin typeface="楷体" panose="02010609060101010101" pitchFamily="49" charset="-122"/>
                <a:ea typeface="楷体" panose="02010609060101010101" pitchFamily="49" charset="-122"/>
                <a:cs typeface="+mn-cs"/>
              </a:rPr>
              <a:t>凭证编号</a:t>
            </a:r>
            <a:endParaRPr kumimoji="0" lang="zh-CN" altLang="en-US" sz="2400" b="1" i="0" u="none" strike="noStrike" kern="1200" cap="none" spc="0" normalizeH="0" baseline="0" noProof="0" dirty="0">
              <a:ln>
                <a:noFill/>
              </a:ln>
              <a:solidFill>
                <a:schemeClr val="bg1"/>
              </a:solidFill>
              <a:effectLst/>
              <a:uLnTx/>
              <a:uFillTx/>
              <a:latin typeface="+mj-ea"/>
              <a:ea typeface="+mj-ea"/>
              <a:cs typeface="+mn-cs"/>
            </a:endParaRPr>
          </a:p>
        </p:txBody>
      </p:sp>
      <p:sp>
        <p:nvSpPr>
          <p:cNvPr id="9" name="圆角矩形标注 8"/>
          <p:cNvSpPr/>
          <p:nvPr/>
        </p:nvSpPr>
        <p:spPr>
          <a:xfrm>
            <a:off x="1524000" y="1857375"/>
            <a:ext cx="1857375" cy="857250"/>
          </a:xfrm>
          <a:prstGeom prst="wedgeRoundRectCallout">
            <a:avLst>
              <a:gd name="adj1" fmla="val -22681"/>
              <a:gd name="adj2" fmla="val 79606"/>
              <a:gd name="adj3" fmla="val 16667"/>
            </a:avLst>
          </a:prstGeom>
          <a:solidFill>
            <a:schemeClr val="tx1"/>
          </a:solidFill>
          <a:ln w="9525" cap="flat" cmpd="sng">
            <a:solidFill>
              <a:schemeClr val="tx1"/>
            </a:solidFill>
            <a:prstDash val="solid"/>
            <a:round/>
            <a:headEnd type="none" w="med" len="med"/>
            <a:tailEnd type="none" w="med" len="med"/>
          </a:ln>
        </p:spPr>
        <p:txBody>
          <a:bodyPr anchor="t" anchorCtr="0"/>
          <a:p>
            <a:r>
              <a:rPr lang="en-US" altLang="zh-CN" sz="2400" dirty="0">
                <a:solidFill>
                  <a:schemeClr val="bg1"/>
                </a:solidFill>
                <a:latin typeface="楷体" panose="02010609060101010101" pitchFamily="49" charset="-122"/>
                <a:ea typeface="楷体" panose="02010609060101010101" pitchFamily="49" charset="-122"/>
              </a:rPr>
              <a:t>4</a:t>
            </a:r>
            <a:r>
              <a:rPr lang="zh-CN" altLang="en-US" sz="2400" dirty="0">
                <a:solidFill>
                  <a:schemeClr val="bg1"/>
                </a:solidFill>
                <a:latin typeface="楷体" panose="02010609060101010101" pitchFamily="49" charset="-122"/>
                <a:ea typeface="楷体" panose="02010609060101010101" pitchFamily="49" charset="-122"/>
              </a:rPr>
              <a:t>、接受单位名称</a:t>
            </a:r>
            <a:endParaRPr lang="zh-CN" altLang="en-US" sz="2400" dirty="0">
              <a:solidFill>
                <a:schemeClr val="bg1"/>
              </a:solidFill>
              <a:latin typeface="楷体" panose="02010609060101010101" pitchFamily="49" charset="-122"/>
              <a:ea typeface="楷体" panose="02010609060101010101" pitchFamily="49" charset="-122"/>
            </a:endParaRPr>
          </a:p>
        </p:txBody>
      </p:sp>
      <p:sp>
        <p:nvSpPr>
          <p:cNvPr id="10" name="圆角矩形标注 9"/>
          <p:cNvSpPr/>
          <p:nvPr/>
        </p:nvSpPr>
        <p:spPr>
          <a:xfrm>
            <a:off x="3381375" y="4233863"/>
            <a:ext cx="4357688" cy="850900"/>
          </a:xfrm>
          <a:prstGeom prst="wedgeRoundRectCallout">
            <a:avLst>
              <a:gd name="adj1" fmla="val -41662"/>
              <a:gd name="adj2" fmla="val -81241"/>
              <a:gd name="adj3" fmla="val 16667"/>
            </a:avLst>
          </a:prstGeom>
          <a:solidFill>
            <a:schemeClr val="tx1"/>
          </a:solidFill>
          <a:ln w="9525" cap="flat" cmpd="sng">
            <a:solidFill>
              <a:schemeClr val="tx1"/>
            </a:solidFill>
            <a:prstDash val="solid"/>
            <a:round/>
            <a:headEnd type="none" w="med" len="med"/>
            <a:tailEnd type="none" w="med" len="med"/>
          </a:ln>
        </p:spPr>
        <p:txBody>
          <a:bodyPr anchor="t" anchorCtr="0"/>
          <a:p>
            <a:r>
              <a:rPr lang="en-US" altLang="zh-CN" sz="2400" dirty="0">
                <a:solidFill>
                  <a:schemeClr val="bg1"/>
                </a:solidFill>
                <a:latin typeface="楷体" panose="02010609060101010101" pitchFamily="49" charset="-122"/>
                <a:ea typeface="楷体" panose="02010609060101010101" pitchFamily="49" charset="-122"/>
              </a:rPr>
              <a:t>5</a:t>
            </a:r>
            <a:r>
              <a:rPr lang="zh-CN" altLang="en-US" sz="2400" dirty="0">
                <a:solidFill>
                  <a:schemeClr val="bg1"/>
                </a:solidFill>
                <a:latin typeface="楷体" panose="02010609060101010101" pitchFamily="49" charset="-122"/>
                <a:ea typeface="楷体" panose="02010609060101010101" pitchFamily="49" charset="-122"/>
              </a:rPr>
              <a:t>、业务内容：货物名、单位、数量、单价、金额等</a:t>
            </a:r>
            <a:endParaRPr lang="zh-CN" altLang="en-US" sz="2400" dirty="0">
              <a:solidFill>
                <a:schemeClr val="bg1"/>
              </a:solidFill>
              <a:latin typeface="楷体" panose="02010609060101010101" pitchFamily="49" charset="-122"/>
              <a:ea typeface="楷体" panose="02010609060101010101" pitchFamily="49" charset="-122"/>
            </a:endParaRPr>
          </a:p>
        </p:txBody>
      </p:sp>
      <p:sp>
        <p:nvSpPr>
          <p:cNvPr id="11" name="圆角矩形标注 10"/>
          <p:cNvSpPr/>
          <p:nvPr/>
        </p:nvSpPr>
        <p:spPr>
          <a:xfrm>
            <a:off x="7000875" y="5356225"/>
            <a:ext cx="2535238" cy="936625"/>
          </a:xfrm>
          <a:prstGeom prst="wedgeRoundRectCallout">
            <a:avLst>
              <a:gd name="adj1" fmla="val -99838"/>
              <a:gd name="adj2" fmla="val 57426"/>
              <a:gd name="adj3" fmla="val 16667"/>
            </a:avLst>
          </a:prstGeom>
          <a:solidFill>
            <a:schemeClr val="tx1"/>
          </a:solidFill>
          <a:ln w="9525" cap="flat" cmpd="sng">
            <a:solidFill>
              <a:schemeClr val="tx1"/>
            </a:solidFill>
            <a:prstDash val="solid"/>
            <a:round/>
            <a:headEnd type="none" w="med" len="med"/>
            <a:tailEnd type="none" w="med" len="med"/>
          </a:ln>
        </p:spPr>
        <p:txBody>
          <a:bodyPr anchor="t" anchorCtr="0"/>
          <a:p>
            <a:r>
              <a:rPr lang="en-US" altLang="zh-CN" sz="2400" dirty="0">
                <a:solidFill>
                  <a:schemeClr val="bg1"/>
                </a:solidFill>
                <a:latin typeface="楷体" panose="02010609060101010101" pitchFamily="49" charset="-122"/>
                <a:ea typeface="楷体" panose="02010609060101010101" pitchFamily="49" charset="-122"/>
              </a:rPr>
              <a:t>6</a:t>
            </a:r>
            <a:r>
              <a:rPr lang="zh-CN" altLang="en-US" sz="2400" dirty="0">
                <a:solidFill>
                  <a:schemeClr val="bg1"/>
                </a:solidFill>
                <a:latin typeface="楷体" panose="02010609060101010101" pitchFamily="49" charset="-122"/>
                <a:ea typeface="楷体" panose="02010609060101010101" pitchFamily="49" charset="-122"/>
              </a:rPr>
              <a:t>、填制单位与经办人员签章</a:t>
            </a:r>
            <a:endParaRPr lang="zh-CN" altLang="en-US" sz="2400" dirty="0">
              <a:solidFill>
                <a:schemeClr val="bg1"/>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linds(horizontal)">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blinds(horizontal)">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blinds(horizontal)">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blinds(horizontal)">
                                      <p:cBhvr>
                                        <p:cTn id="3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7" grpId="0" bldLvl="0" animBg="1"/>
      <p:bldP spid="8" grpId="0" bldLvl="0" animBg="1"/>
      <p:bldP spid="9" grpId="0" bldLvl="0" animBg="1"/>
      <p:bldP spid="10" grpId="0" bldLvl="0" animBg="1"/>
      <p:bldP spid="11"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817"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rPr>
              <a:t>第二节  </a:t>
            </a:r>
            <a:r>
              <a:rPr lang="zh-CN" altLang="en-US" sz="3200" dirty="0">
                <a:solidFill>
                  <a:srgbClr val="FF0000"/>
                </a:solidFill>
                <a:latin typeface="Times New Roman" panose="02020603050405020304" pitchFamily="18" charset="0"/>
              </a:rPr>
              <a:t>原始凭证</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sp>
        <p:nvSpPr>
          <p:cNvPr id="558083" name="Rectangle 3"/>
          <p:cNvSpPr>
            <a:spLocks noGrp="1" noChangeArrowheads="1"/>
          </p:cNvSpPr>
          <p:nvPr>
            <p:ph idx="1"/>
          </p:nvPr>
        </p:nvSpPr>
        <p:spPr>
          <a:xfrm>
            <a:off x="904240" y="1174750"/>
            <a:ext cx="10346690" cy="4826000"/>
          </a:xfrm>
        </p:spPr>
        <p:txBody>
          <a:bodyPr vert="horz" wrap="square" lIns="91440" tIns="45720" rIns="91440" bIns="45720" numCol="1" anchor="t" anchorCtr="0" compatLnSpc="1"/>
          <a:lstStyle/>
          <a:p>
            <a:pPr marL="469900" marR="0" lvl="0" indent="-469900" algn="just" defTabSz="914400" rtl="0" eaLnBrk="1" fontAlgn="base" latinLnBrk="0" hangingPunct="1">
              <a:lnSpc>
                <a:spcPct val="150000"/>
              </a:lnSpc>
              <a:spcBef>
                <a:spcPct val="20000"/>
              </a:spcBef>
              <a:spcAft>
                <a:spcPct val="0"/>
              </a:spcAft>
              <a:buClr>
                <a:srgbClr val="FF0000"/>
              </a:buClr>
              <a:buSzTx/>
              <a:buFont typeface="Wingdings" panose="05000000000000000000" pitchFamily="2" charset="2"/>
              <a:buChar char="p"/>
              <a:defRPr/>
            </a:pPr>
            <a:r>
              <a:rPr kumimoji="0" lang="zh-CN" altLang="en-US" sz="3200" b="1" i="0" u="none" strike="noStrike" kern="0" cap="none" spc="0" normalizeH="0" baseline="0" noProof="0" dirty="0" smtClean="0">
                <a:ln>
                  <a:noFill/>
                </a:ln>
                <a:solidFill>
                  <a:srgbClr val="FF0000"/>
                </a:solidFill>
                <a:effectLst/>
                <a:uLnTx/>
                <a:uFillTx/>
                <a:latin typeface="+mn-ea"/>
                <a:ea typeface="+mn-ea"/>
                <a:cs typeface="+mn-cs"/>
              </a:rPr>
              <a:t>四、原始凭证的填制要求 </a:t>
            </a:r>
            <a:endParaRPr kumimoji="0" lang="zh-CN" altLang="en-US" sz="3200" b="1" i="0" u="none" strike="noStrike" kern="0" cap="none" spc="0" normalizeH="0" baseline="0" noProof="0" dirty="0" smtClean="0">
              <a:ln>
                <a:noFill/>
              </a:ln>
              <a:solidFill>
                <a:srgbClr val="FF0000"/>
              </a:solidFill>
              <a:effectLst/>
              <a:uLnTx/>
              <a:uFillTx/>
              <a:latin typeface="+mn-ea"/>
              <a:ea typeface="+mn-ea"/>
              <a:cs typeface="+mn-cs"/>
            </a:endParaRPr>
          </a:p>
          <a:p>
            <a:pPr marL="469900" marR="0" lvl="0" indent="-469900" algn="just"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一</a:t>
            </a:r>
            <a:r>
              <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 </a:t>
            </a: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记录要真实</a:t>
            </a:r>
            <a:endPar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469900" marR="0" lvl="0" indent="-469900" algn="just"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二</a:t>
            </a:r>
            <a:r>
              <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 </a:t>
            </a: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填制要及时</a:t>
            </a:r>
            <a:endPar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469900" marR="0" lvl="0" indent="-469900" algn="just"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三</a:t>
            </a:r>
            <a:r>
              <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 </a:t>
            </a: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内容要齐全</a:t>
            </a:r>
            <a:endPar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469900" marR="0" lvl="0" indent="-469900" algn="just"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四</a:t>
            </a:r>
            <a:r>
              <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 </a:t>
            </a: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手续要完备</a:t>
            </a:r>
            <a:endPar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469900" marR="0" lvl="0" indent="-469900" algn="just"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五</a:t>
            </a:r>
            <a:r>
              <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 </a:t>
            </a: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书写要规范</a:t>
            </a:r>
            <a:endPar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469900" marR="0" lvl="0" indent="-469900" algn="just"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  </a:t>
            </a:r>
            <a:endPar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p:txBody>
      </p:sp>
      <p:sp>
        <p:nvSpPr>
          <p:cNvPr id="4" name="矩形 3"/>
          <p:cNvSpPr/>
          <p:nvPr/>
        </p:nvSpPr>
        <p:spPr>
          <a:xfrm>
            <a:off x="5735638" y="2060575"/>
            <a:ext cx="4679950" cy="3969385"/>
          </a:xfrm>
          <a:prstGeom prst="rect">
            <a:avLst/>
          </a:prstGeom>
          <a:solidFill>
            <a:srgbClr val="FFFFCC"/>
          </a:solidFill>
          <a:ln w="38100" cap="flat" cmpd="sng">
            <a:solidFill>
              <a:srgbClr val="C00000"/>
            </a:solidFill>
            <a:prstDash val="solid"/>
            <a:miter/>
            <a:headEnd type="none" w="med" len="med"/>
            <a:tailEnd type="none" w="med" len="med"/>
          </a:ln>
        </p:spPr>
        <p:txBody>
          <a:bodyPr anchor="t" anchorCtr="0">
            <a:spAutoFit/>
          </a:bodyPr>
          <a:p>
            <a:pPr>
              <a:lnSpc>
                <a:spcPct val="150000"/>
              </a:lnSpc>
              <a:buClr>
                <a:srgbClr val="0000CC"/>
              </a:buClr>
              <a:buFont typeface="Arial" panose="020B0604020202020204" pitchFamily="34" charset="0"/>
              <a:buChar char="•"/>
            </a:pPr>
            <a:r>
              <a:rPr lang="en-US" altLang="zh-CN" sz="2800" dirty="0">
                <a:latin typeface="仿宋" panose="02010609060101010101" pitchFamily="49" charset="-122"/>
                <a:ea typeface="仿宋" panose="02010609060101010101" pitchFamily="49" charset="-122"/>
              </a:rPr>
              <a:t> 1.</a:t>
            </a:r>
            <a:r>
              <a:rPr lang="zh-CN" altLang="en-US" sz="2800" dirty="0">
                <a:latin typeface="仿宋" panose="02010609060101010101" pitchFamily="49" charset="-122"/>
                <a:ea typeface="仿宋" panose="02010609060101010101" pitchFamily="49" charset="-122"/>
              </a:rPr>
              <a:t>文字数字清楚，易辨认； </a:t>
            </a:r>
            <a:endParaRPr lang="en-US" altLang="zh-CN" sz="2800" dirty="0">
              <a:latin typeface="仿宋" panose="02010609060101010101" pitchFamily="49" charset="-122"/>
              <a:ea typeface="仿宋" panose="02010609060101010101" pitchFamily="49" charset="-122"/>
            </a:endParaRPr>
          </a:p>
          <a:p>
            <a:pPr>
              <a:lnSpc>
                <a:spcPct val="150000"/>
              </a:lnSpc>
              <a:buClr>
                <a:srgbClr val="0000CC"/>
              </a:buClr>
              <a:buFont typeface="Arial" panose="020B0604020202020204" pitchFamily="34" charset="0"/>
              <a:buChar char="•"/>
            </a:pPr>
            <a:r>
              <a:rPr lang="en-US" altLang="zh-CN" sz="2800" dirty="0">
                <a:latin typeface="仿宋" panose="02010609060101010101" pitchFamily="49" charset="-122"/>
                <a:ea typeface="仿宋" panose="02010609060101010101" pitchFamily="49" charset="-122"/>
              </a:rPr>
              <a:t> 2.</a:t>
            </a:r>
            <a:r>
              <a:rPr lang="zh-CN" altLang="en-US" sz="2800" dirty="0">
                <a:latin typeface="仿宋" panose="02010609060101010101" pitchFamily="49" charset="-122"/>
                <a:ea typeface="仿宋" panose="02010609060101010101" pitchFamily="49" charset="-122"/>
              </a:rPr>
              <a:t>书写小写金额时，金额前要冠以人民币符号“</a:t>
            </a:r>
            <a:r>
              <a:rPr lang="en-US" altLang="zh-CN" sz="2800" dirty="0">
                <a:latin typeface="楷体" panose="02010609060101010101" pitchFamily="49" charset="-122"/>
                <a:ea typeface="楷体" panose="02010609060101010101" pitchFamily="49" charset="-122"/>
              </a:rPr>
              <a:t>¥</a:t>
            </a:r>
            <a:r>
              <a:rPr lang="zh-CN" altLang="en-US" sz="2800" dirty="0">
                <a:latin typeface="仿宋" panose="02010609060101010101" pitchFamily="49" charset="-122"/>
                <a:ea typeface="仿宋" panose="02010609060101010101" pitchFamily="49" charset="-122"/>
              </a:rPr>
              <a:t>”；</a:t>
            </a:r>
            <a:endParaRPr lang="en-US" altLang="zh-CN" sz="2800" dirty="0">
              <a:latin typeface="仿宋" panose="02010609060101010101" pitchFamily="49" charset="-122"/>
              <a:ea typeface="仿宋" panose="02010609060101010101" pitchFamily="49" charset="-122"/>
            </a:endParaRPr>
          </a:p>
          <a:p>
            <a:pPr>
              <a:lnSpc>
                <a:spcPct val="150000"/>
              </a:lnSpc>
              <a:buClr>
                <a:srgbClr val="0000CC"/>
              </a:buClr>
              <a:buFont typeface="Arial" panose="020B0604020202020204" pitchFamily="34" charset="0"/>
              <a:buChar char="•"/>
            </a:pPr>
            <a:r>
              <a:rPr lang="en-US" altLang="zh-CN" sz="2800" dirty="0">
                <a:latin typeface="仿宋" panose="02010609060101010101" pitchFamily="49" charset="-122"/>
                <a:ea typeface="仿宋" panose="02010609060101010101" pitchFamily="49" charset="-122"/>
              </a:rPr>
              <a:t> 3.</a:t>
            </a:r>
            <a:r>
              <a:rPr lang="zh-CN" altLang="en-US" sz="2800" dirty="0">
                <a:latin typeface="仿宋" panose="02010609060101010101" pitchFamily="49" charset="-122"/>
                <a:ea typeface="仿宋" panose="02010609060101010101" pitchFamily="49" charset="-122"/>
              </a:rPr>
              <a:t>大写金额文字正确，最大金额前全部填写“零”；</a:t>
            </a:r>
            <a:endParaRPr lang="en-US" altLang="zh-CN" sz="2800" dirty="0">
              <a:latin typeface="仿宋" panose="02010609060101010101" pitchFamily="49" charset="-122"/>
              <a:ea typeface="仿宋" panose="02010609060101010101" pitchFamily="49" charset="-122"/>
            </a:endParaRPr>
          </a:p>
          <a:p>
            <a:pPr>
              <a:lnSpc>
                <a:spcPct val="150000"/>
              </a:lnSpc>
              <a:buClr>
                <a:srgbClr val="0000CC"/>
              </a:buClr>
              <a:buFont typeface="Arial" panose="020B0604020202020204" pitchFamily="34" charset="0"/>
              <a:buChar char="•"/>
            </a:pPr>
            <a:r>
              <a:rPr lang="en-US" altLang="zh-CN" sz="2800" dirty="0">
                <a:latin typeface="仿宋" panose="02010609060101010101" pitchFamily="49" charset="-122"/>
                <a:ea typeface="仿宋" panose="02010609060101010101" pitchFamily="49" charset="-122"/>
              </a:rPr>
              <a:t> 4.</a:t>
            </a:r>
            <a:r>
              <a:rPr lang="zh-CN" altLang="en-US" sz="2800" dirty="0">
                <a:latin typeface="仿宋" panose="02010609060101010101" pitchFamily="49" charset="-122"/>
                <a:ea typeface="仿宋" panose="02010609060101010101" pitchFamily="49" charset="-122"/>
              </a:rPr>
              <a:t>各项内容均不得涂改。 </a:t>
            </a:r>
            <a:endParaRPr lang="zh-CN" altLang="en-US" sz="2800" dirty="0">
              <a:latin typeface="仿宋" panose="02010609060101010101" pitchFamily="49" charset="-122"/>
              <a:ea typeface="仿宋"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500" fill="hold"/>
                                        <p:tgtEl>
                                          <p:spTgt spid="558083">
                                            <p:txEl>
                                              <p:charRg st="52" end="62"/>
                                            </p:txEl>
                                          </p:spTgt>
                                        </p:tgtEl>
                                        <p:attrNameLst>
                                          <p:attrName>style.color</p:attrName>
                                        </p:attrNameLst>
                                      </p:cBhvr>
                                      <p:to>
                                        <a:schemeClr val="accent2"/>
                                      </p:to>
                                    </p:animClr>
                                  </p:childTnLst>
                                </p:cTn>
                              </p:par>
                            </p:childTnLst>
                          </p:cTn>
                        </p:par>
                        <p:par>
                          <p:cTn id="7" fill="hold">
                            <p:stCondLst>
                              <p:cond delay="500"/>
                            </p:stCondLst>
                            <p:childTnLst>
                              <p:par>
                                <p:cTn id="8" presetID="3" presetClass="entr" presetSubtype="10" fill="hold" grpId="0" nodeType="after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1" name="Rectangle 2"/>
          <p:cNvSpPr/>
          <p:nvPr>
            <p:ph type="title"/>
          </p:nvPr>
        </p:nvSpPr>
        <p:spPr/>
        <p:txBody>
          <a:bodyPr vert="horz" wrap="square" lIns="91440" tIns="45720" rIns="91440" bIns="45720" anchor="ctr" anchorCtr="0"/>
          <a:p>
            <a:pPr eaLnBrk="1" hangingPunct="1"/>
            <a:r>
              <a:rPr lang="zh-CN" altLang="en-US" dirty="0">
                <a:solidFill>
                  <a:srgbClr val="FF0000"/>
                </a:solidFill>
                <a:latin typeface="Times New Roman" panose="02020603050405020304" pitchFamily="18" charset="0"/>
                <a:ea typeface="Times New Roman" panose="02020603050405020304" pitchFamily="18" charset="0"/>
              </a:rPr>
              <a:t>四、原始凭证的填制要求</a:t>
            </a:r>
            <a:endParaRPr lang="zh-CN" altLang="en-US" dirty="0">
              <a:solidFill>
                <a:srgbClr val="FF0000"/>
              </a:solidFill>
              <a:latin typeface="Times New Roman" panose="02020603050405020304" pitchFamily="18" charset="0"/>
              <a:ea typeface="Times New Roman" panose="02020603050405020304" pitchFamily="18" charset="0"/>
            </a:endParaRPr>
          </a:p>
        </p:txBody>
      </p:sp>
      <p:sp>
        <p:nvSpPr>
          <p:cNvPr id="35842" name="Rectangle 3"/>
          <p:cNvSpPr/>
          <p:nvPr>
            <p:ph idx="1"/>
          </p:nvPr>
        </p:nvSpPr>
        <p:spPr/>
        <p:txBody>
          <a:bodyPr vert="horz" wrap="square" lIns="91440" tIns="45720" rIns="91440" bIns="45720" anchor="t" anchorCtr="0"/>
          <a:p>
            <a:pPr eaLnBrk="1" hangingPunct="1">
              <a:spcBef>
                <a:spcPct val="0"/>
              </a:spcBef>
              <a:buClrTx/>
              <a:buNone/>
            </a:pPr>
            <a:endParaRPr lang="en-US" altLang="zh-CN" sz="1200" dirty="0">
              <a:solidFill>
                <a:srgbClr val="0033CC"/>
              </a:solidFill>
            </a:endParaRPr>
          </a:p>
          <a:p>
            <a:pPr lvl="1" indent="-436245" eaLnBrk="1" hangingPunct="1">
              <a:buNone/>
            </a:pPr>
            <a:endParaRPr lang="en-US" altLang="zh-CN" dirty="0"/>
          </a:p>
        </p:txBody>
      </p:sp>
      <p:sp>
        <p:nvSpPr>
          <p:cNvPr id="565252" name="Text Box 4"/>
          <p:cNvSpPr txBox="1"/>
          <p:nvPr/>
        </p:nvSpPr>
        <p:spPr>
          <a:xfrm>
            <a:off x="1733550" y="2632393"/>
            <a:ext cx="8008938" cy="2084070"/>
          </a:xfrm>
          <a:prstGeom prst="rect">
            <a:avLst/>
          </a:prstGeom>
          <a:solidFill>
            <a:srgbClr val="FFFFCC"/>
          </a:solidFill>
          <a:ln w="57150" cap="flat" cmpd="thickThin">
            <a:solidFill>
              <a:srgbClr val="FF0000"/>
            </a:solidFill>
            <a:prstDash val="solid"/>
            <a:miter/>
            <a:headEnd type="none" w="med" len="med"/>
            <a:tailEnd type="none" w="med" len="med"/>
          </a:ln>
        </p:spPr>
        <p:txBody>
          <a:bodyPr anchor="t" anchorCtr="0">
            <a:spAutoFit/>
          </a:bodyPr>
          <a:p>
            <a:pPr>
              <a:lnSpc>
                <a:spcPct val="135000"/>
              </a:lnSpc>
              <a:spcBef>
                <a:spcPct val="50000"/>
              </a:spcBef>
            </a:pPr>
            <a:r>
              <a:rPr lang="zh-CN" altLang="en-US" sz="2400" dirty="0">
                <a:latin typeface="仿宋" panose="02010609060101010101" pitchFamily="49" charset="-122"/>
                <a:ea typeface="仿宋" panose="02010609060101010101" pitchFamily="49" charset="-122"/>
              </a:rPr>
              <a:t>（</a:t>
            </a:r>
            <a:r>
              <a:rPr lang="en-US" altLang="zh-CN" sz="2400" dirty="0">
                <a:latin typeface="仿宋" panose="02010609060101010101" pitchFamily="49" charset="-122"/>
                <a:ea typeface="仿宋" panose="02010609060101010101" pitchFamily="49" charset="-122"/>
              </a:rPr>
              <a:t>1</a:t>
            </a:r>
            <a:r>
              <a:rPr lang="zh-CN" altLang="en-US" sz="2400" dirty="0">
                <a:latin typeface="仿宋" panose="02010609060101010101" pitchFamily="49" charset="-122"/>
                <a:ea typeface="仿宋" panose="02010609060101010101" pitchFamily="49" charset="-122"/>
              </a:rPr>
              <a:t>）阿拉伯数字应逐个填写，不得连笔写。阿拉伯金额数字最高位前面应写人民币符号“</a:t>
            </a:r>
            <a:r>
              <a:rPr lang="en-US" altLang="zh-CN" sz="2400" dirty="0">
                <a:latin typeface="仿宋" panose="02010609060101010101" pitchFamily="49" charset="-122"/>
                <a:ea typeface="仿宋" panose="02010609060101010101" pitchFamily="49" charset="-122"/>
              </a:rPr>
              <a:t>¥</a:t>
            </a:r>
            <a:r>
              <a:rPr lang="zh-CN" altLang="en-US" sz="2400" dirty="0">
                <a:latin typeface="仿宋" panose="02010609060101010101" pitchFamily="49" charset="-122"/>
                <a:ea typeface="仿宋" panose="02010609060101010101" pitchFamily="49" charset="-122"/>
              </a:rPr>
              <a:t>”。人民币符号“</a:t>
            </a:r>
            <a:r>
              <a:rPr lang="en-US" altLang="zh-CN" sz="2400" dirty="0">
                <a:latin typeface="仿宋" panose="02010609060101010101" pitchFamily="49" charset="-122"/>
                <a:ea typeface="仿宋" panose="02010609060101010101" pitchFamily="49" charset="-122"/>
              </a:rPr>
              <a:t>¥</a:t>
            </a:r>
            <a:r>
              <a:rPr lang="zh-CN" altLang="en-US" sz="2400" dirty="0">
                <a:latin typeface="仿宋" panose="02010609060101010101" pitchFamily="49" charset="-122"/>
                <a:ea typeface="仿宋" panose="02010609060101010101" pitchFamily="49" charset="-122"/>
              </a:rPr>
              <a:t>”与阿拉伯金额数字之间不得留有空白。阿拉伯数字前写有人民币符号的，数字后面不必再写“元”字。</a:t>
            </a:r>
            <a:endParaRPr lang="zh-CN" altLang="en-US" sz="2400" dirty="0">
              <a:latin typeface="仿宋" panose="02010609060101010101" pitchFamily="49" charset="-122"/>
              <a:ea typeface="仿宋" panose="02010609060101010101" pitchFamily="49" charset="-122"/>
            </a:endParaRPr>
          </a:p>
        </p:txBody>
      </p:sp>
      <p:sp>
        <p:nvSpPr>
          <p:cNvPr id="565253" name="Text Box 5"/>
          <p:cNvSpPr txBox="1"/>
          <p:nvPr/>
        </p:nvSpPr>
        <p:spPr>
          <a:xfrm>
            <a:off x="1952625" y="2668905"/>
            <a:ext cx="7440613" cy="2084070"/>
          </a:xfrm>
          <a:prstGeom prst="rect">
            <a:avLst/>
          </a:prstGeom>
          <a:solidFill>
            <a:srgbClr val="FFFFCC"/>
          </a:solidFill>
          <a:ln w="57150" cap="flat" cmpd="thickThin">
            <a:solidFill>
              <a:srgbClr val="FF0000"/>
            </a:solidFill>
            <a:prstDash val="solid"/>
            <a:miter/>
            <a:headEnd type="none" w="med" len="med"/>
            <a:tailEnd type="none" w="med" len="med"/>
          </a:ln>
        </p:spPr>
        <p:txBody>
          <a:bodyPr anchor="t" anchorCtr="0">
            <a:spAutoFit/>
          </a:bodyPr>
          <a:p>
            <a:pPr>
              <a:lnSpc>
                <a:spcPct val="135000"/>
              </a:lnSpc>
              <a:spcBef>
                <a:spcPct val="50000"/>
              </a:spcBef>
            </a:pPr>
            <a:r>
              <a:rPr lang="zh-CN" altLang="en-US" sz="2400" dirty="0">
                <a:latin typeface="仿宋" panose="02010609060101010101" pitchFamily="49" charset="-122"/>
                <a:ea typeface="仿宋" panose="02010609060101010101" pitchFamily="49" charset="-122"/>
              </a:rPr>
              <a:t>（</a:t>
            </a:r>
            <a:r>
              <a:rPr lang="en-US" altLang="zh-CN" sz="2400" dirty="0">
                <a:latin typeface="仿宋" panose="02010609060101010101" pitchFamily="49" charset="-122"/>
                <a:ea typeface="仿宋" panose="02010609060101010101" pitchFamily="49" charset="-122"/>
              </a:rPr>
              <a:t>2</a:t>
            </a:r>
            <a:r>
              <a:rPr lang="zh-CN" altLang="en-US" sz="2400" dirty="0">
                <a:latin typeface="仿宋" panose="02010609060101010101" pitchFamily="49" charset="-122"/>
                <a:ea typeface="仿宋" panose="02010609060101010101" pitchFamily="49" charset="-122"/>
              </a:rPr>
              <a:t>）所有以元为单位的阿拉伯数字，无特殊情况，一律填写到角分。无角分的，角位和分位可写“</a:t>
            </a:r>
            <a:r>
              <a:rPr lang="en-US" altLang="zh-CN" sz="2400" dirty="0">
                <a:latin typeface="仿宋" panose="02010609060101010101" pitchFamily="49" charset="-122"/>
                <a:ea typeface="仿宋" panose="02010609060101010101" pitchFamily="49" charset="-122"/>
              </a:rPr>
              <a:t>00”</a:t>
            </a:r>
            <a:r>
              <a:rPr lang="zh-CN" altLang="en-US" sz="2400" dirty="0">
                <a:latin typeface="仿宋" panose="02010609060101010101" pitchFamily="49" charset="-122"/>
                <a:ea typeface="仿宋" panose="02010609060101010101" pitchFamily="49" charset="-122"/>
              </a:rPr>
              <a:t>补齐，或符号“一”。有角无分的，分位应写“</a:t>
            </a:r>
            <a:r>
              <a:rPr lang="en-US" altLang="zh-CN" sz="2400" dirty="0">
                <a:latin typeface="仿宋" panose="02010609060101010101" pitchFamily="49" charset="-122"/>
                <a:ea typeface="仿宋" panose="02010609060101010101" pitchFamily="49" charset="-122"/>
              </a:rPr>
              <a:t>0”</a:t>
            </a:r>
            <a:r>
              <a:rPr lang="zh-CN" altLang="en-US" sz="2400" dirty="0">
                <a:latin typeface="仿宋" panose="02010609060101010101" pitchFamily="49" charset="-122"/>
                <a:ea typeface="仿宋" panose="02010609060101010101" pitchFamily="49" charset="-122"/>
              </a:rPr>
              <a:t>，不能用符号“一”代替。</a:t>
            </a:r>
            <a:endParaRPr lang="zh-CN" altLang="en-US" sz="2400" dirty="0">
              <a:latin typeface="仿宋" panose="02010609060101010101" pitchFamily="49" charset="-122"/>
              <a:ea typeface="仿宋" panose="02010609060101010101" pitchFamily="49" charset="-122"/>
            </a:endParaRPr>
          </a:p>
        </p:txBody>
      </p:sp>
      <p:sp>
        <p:nvSpPr>
          <p:cNvPr id="565254" name="Text Box 6"/>
          <p:cNvSpPr txBox="1"/>
          <p:nvPr/>
        </p:nvSpPr>
        <p:spPr>
          <a:xfrm>
            <a:off x="2198688" y="2492693"/>
            <a:ext cx="7675562" cy="2582545"/>
          </a:xfrm>
          <a:prstGeom prst="rect">
            <a:avLst/>
          </a:prstGeom>
          <a:solidFill>
            <a:srgbClr val="FFFFCC"/>
          </a:solidFill>
          <a:ln w="57150" cap="flat" cmpd="thickThin">
            <a:solidFill>
              <a:srgbClr val="FF0000"/>
            </a:solidFill>
            <a:prstDash val="solid"/>
            <a:miter/>
            <a:headEnd type="none" w="med" len="med"/>
            <a:tailEnd type="none" w="med" len="med"/>
          </a:ln>
        </p:spPr>
        <p:txBody>
          <a:bodyPr anchor="t" anchorCtr="0">
            <a:spAutoFit/>
          </a:bodyPr>
          <a:p>
            <a:pPr>
              <a:lnSpc>
                <a:spcPct val="135000"/>
              </a:lnSpc>
              <a:spcBef>
                <a:spcPct val="50000"/>
              </a:spcBef>
            </a:pPr>
            <a:r>
              <a:rPr lang="zh-CN" altLang="en-US" sz="2400" dirty="0">
                <a:latin typeface="仿宋" panose="02010609060101010101" pitchFamily="49" charset="-122"/>
                <a:ea typeface="仿宋" panose="02010609060101010101" pitchFamily="49" charset="-122"/>
              </a:rPr>
              <a:t>（</a:t>
            </a:r>
            <a:r>
              <a:rPr lang="en-US" altLang="zh-CN" sz="2400" dirty="0">
                <a:latin typeface="仿宋" panose="02010609060101010101" pitchFamily="49" charset="-122"/>
                <a:ea typeface="仿宋" panose="02010609060101010101" pitchFamily="49" charset="-122"/>
              </a:rPr>
              <a:t>3</a:t>
            </a:r>
            <a:r>
              <a:rPr lang="zh-CN" altLang="en-US" sz="2400" dirty="0">
                <a:latin typeface="仿宋" panose="02010609060101010101" pitchFamily="49" charset="-122"/>
                <a:ea typeface="仿宋" panose="02010609060101010101" pitchFamily="49" charset="-122"/>
              </a:rPr>
              <a:t>）汉字大写金额数字，一律用正楷字或行书字书写，如壹、贰、叁、肆、伍、陆、柒、捌、玖、拾、佰、仟、万、亿、元、角、分、零、整等，不得用一、二</a:t>
            </a:r>
            <a:r>
              <a:rPr lang="en-US" altLang="zh-CN" sz="2400" dirty="0">
                <a:latin typeface="仿宋" panose="02010609060101010101" pitchFamily="49" charset="-122"/>
                <a:ea typeface="仿宋" panose="02010609060101010101" pitchFamily="49" charset="-122"/>
              </a:rPr>
              <a:t>(</a:t>
            </a:r>
            <a:r>
              <a:rPr lang="zh-CN" altLang="en-US" sz="2400" dirty="0">
                <a:latin typeface="仿宋" panose="02010609060101010101" pitchFamily="49" charset="-122"/>
                <a:ea typeface="仿宋" panose="02010609060101010101" pitchFamily="49" charset="-122"/>
              </a:rPr>
              <a:t>两</a:t>
            </a:r>
            <a:r>
              <a:rPr lang="en-US" altLang="zh-CN" sz="2400" dirty="0">
                <a:latin typeface="仿宋" panose="02010609060101010101" pitchFamily="49" charset="-122"/>
                <a:ea typeface="仿宋" panose="02010609060101010101" pitchFamily="49" charset="-122"/>
              </a:rPr>
              <a:t>)</a:t>
            </a:r>
            <a:r>
              <a:rPr lang="zh-CN" altLang="en-US" sz="2400" dirty="0">
                <a:latin typeface="仿宋" panose="02010609060101010101" pitchFamily="49" charset="-122"/>
                <a:ea typeface="仿宋" panose="02010609060101010101" pitchFamily="49" charset="-122"/>
              </a:rPr>
              <a:t>、三、四、五、六、七、八、九、十、块、毛、另</a:t>
            </a:r>
            <a:r>
              <a:rPr lang="en-US" altLang="zh-CN" sz="2400" dirty="0">
                <a:latin typeface="仿宋" panose="02010609060101010101" pitchFamily="49" charset="-122"/>
                <a:ea typeface="仿宋" panose="02010609060101010101" pitchFamily="49" charset="-122"/>
              </a:rPr>
              <a:t>(0)</a:t>
            </a:r>
            <a:r>
              <a:rPr lang="zh-CN" altLang="en-US" sz="2400" dirty="0">
                <a:latin typeface="仿宋" panose="02010609060101010101" pitchFamily="49" charset="-122"/>
                <a:ea typeface="仿宋" panose="02010609060101010101" pitchFamily="49" charset="-122"/>
              </a:rPr>
              <a:t>等字样代替，不得随意使用简化字。</a:t>
            </a:r>
            <a:endParaRPr lang="zh-CN" altLang="en-US" sz="2400" dirty="0">
              <a:latin typeface="仿宋" panose="02010609060101010101" pitchFamily="49" charset="-122"/>
              <a:ea typeface="仿宋" panose="02010609060101010101" pitchFamily="49" charset="-122"/>
            </a:endParaRPr>
          </a:p>
        </p:txBody>
      </p:sp>
      <p:sp>
        <p:nvSpPr>
          <p:cNvPr id="565255" name="Text Box 7"/>
          <p:cNvSpPr txBox="1"/>
          <p:nvPr/>
        </p:nvSpPr>
        <p:spPr>
          <a:xfrm>
            <a:off x="2346325" y="2419668"/>
            <a:ext cx="7594600" cy="2582545"/>
          </a:xfrm>
          <a:prstGeom prst="rect">
            <a:avLst/>
          </a:prstGeom>
          <a:solidFill>
            <a:srgbClr val="FFFFCC"/>
          </a:solidFill>
          <a:ln w="57150" cap="flat" cmpd="thickThin">
            <a:solidFill>
              <a:srgbClr val="FF0000"/>
            </a:solidFill>
            <a:prstDash val="solid"/>
            <a:miter/>
            <a:headEnd type="none" w="med" len="med"/>
            <a:tailEnd type="none" w="med" len="med"/>
          </a:ln>
        </p:spPr>
        <p:txBody>
          <a:bodyPr anchor="t" anchorCtr="0">
            <a:spAutoFit/>
          </a:bodyPr>
          <a:p>
            <a:pPr>
              <a:lnSpc>
                <a:spcPct val="135000"/>
              </a:lnSpc>
              <a:spcBef>
                <a:spcPct val="50000"/>
              </a:spcBef>
            </a:pPr>
            <a:r>
              <a:rPr lang="zh-CN" altLang="en-US" sz="2400" dirty="0">
                <a:latin typeface="仿宋" panose="02010609060101010101" pitchFamily="49" charset="-122"/>
                <a:ea typeface="仿宋" panose="02010609060101010101" pitchFamily="49" charset="-122"/>
              </a:rPr>
              <a:t>（</a:t>
            </a:r>
            <a:r>
              <a:rPr lang="en-US" altLang="zh-CN" sz="2400" dirty="0">
                <a:latin typeface="仿宋" panose="02010609060101010101" pitchFamily="49" charset="-122"/>
                <a:ea typeface="仿宋" panose="02010609060101010101" pitchFamily="49" charset="-122"/>
              </a:rPr>
              <a:t>4</a:t>
            </a:r>
            <a:r>
              <a:rPr lang="zh-CN" altLang="en-US" sz="2400" dirty="0">
                <a:latin typeface="仿宋" panose="02010609060101010101" pitchFamily="49" charset="-122"/>
                <a:ea typeface="仿宋" panose="02010609060101010101" pitchFamily="49" charset="-122"/>
              </a:rPr>
              <a:t>）阿拉伯数字中间有“</a:t>
            </a:r>
            <a:r>
              <a:rPr lang="en-US" altLang="zh-CN" sz="2400" dirty="0">
                <a:latin typeface="仿宋" panose="02010609060101010101" pitchFamily="49" charset="-122"/>
                <a:ea typeface="仿宋" panose="02010609060101010101" pitchFamily="49" charset="-122"/>
              </a:rPr>
              <a:t>0”</a:t>
            </a:r>
            <a:r>
              <a:rPr lang="zh-CN" altLang="en-US" sz="2400" dirty="0">
                <a:latin typeface="仿宋" panose="02010609060101010101" pitchFamily="49" charset="-122"/>
                <a:ea typeface="仿宋" panose="02010609060101010101" pitchFamily="49" charset="-122"/>
              </a:rPr>
              <a:t>时，汉字大写金额要写“零”字。如</a:t>
            </a:r>
            <a:r>
              <a:rPr lang="en-US" altLang="zh-CN" sz="2400" dirty="0">
                <a:latin typeface="仿宋" panose="02010609060101010101" pitchFamily="49" charset="-122"/>
                <a:ea typeface="仿宋" panose="02010609060101010101" pitchFamily="49" charset="-122"/>
              </a:rPr>
              <a:t>¥207</a:t>
            </a:r>
            <a:r>
              <a:rPr lang="zh-CN" altLang="en-US" sz="2400" dirty="0">
                <a:latin typeface="仿宋" panose="02010609060101010101" pitchFamily="49" charset="-122"/>
                <a:ea typeface="仿宋" panose="02010609060101010101" pitchFamily="49" charset="-122"/>
              </a:rPr>
              <a:t>，汉字大写金额应写成人民币贰佰零柒元。阿拉伯数字中间连续有几个“</a:t>
            </a:r>
            <a:r>
              <a:rPr lang="en-US" altLang="zh-CN" sz="2400" dirty="0">
                <a:latin typeface="仿宋" panose="02010609060101010101" pitchFamily="49" charset="-122"/>
                <a:ea typeface="仿宋" panose="02010609060101010101" pitchFamily="49" charset="-122"/>
              </a:rPr>
              <a:t>0”</a:t>
            </a:r>
            <a:r>
              <a:rPr lang="zh-CN" altLang="en-US" sz="2400" dirty="0">
                <a:latin typeface="仿宋" panose="02010609060101010101" pitchFamily="49" charset="-122"/>
                <a:ea typeface="仿宋" panose="02010609060101010101" pitchFamily="49" charset="-122"/>
              </a:rPr>
              <a:t>时，汉字大写金额中可以只写一个“零”字，如</a:t>
            </a:r>
            <a:r>
              <a:rPr lang="en-US" altLang="zh-CN" sz="2400" dirty="0">
                <a:latin typeface="仿宋" panose="02010609060101010101" pitchFamily="49" charset="-122"/>
                <a:ea typeface="仿宋" panose="02010609060101010101" pitchFamily="49" charset="-122"/>
              </a:rPr>
              <a:t>¥3006</a:t>
            </a:r>
            <a:r>
              <a:rPr lang="zh-CN" altLang="en-US" sz="2400" dirty="0">
                <a:latin typeface="仿宋" panose="02010609060101010101" pitchFamily="49" charset="-122"/>
                <a:ea typeface="仿宋" panose="02010609060101010101" pitchFamily="49" charset="-122"/>
              </a:rPr>
              <a:t>．</a:t>
            </a:r>
            <a:r>
              <a:rPr lang="en-US" altLang="zh-CN" sz="2400" dirty="0">
                <a:latin typeface="仿宋" panose="02010609060101010101" pitchFamily="49" charset="-122"/>
                <a:ea typeface="仿宋" panose="02010609060101010101" pitchFamily="49" charset="-122"/>
              </a:rPr>
              <a:t>78</a:t>
            </a:r>
            <a:r>
              <a:rPr lang="zh-CN" altLang="en-US" sz="2400" dirty="0">
                <a:latin typeface="仿宋" panose="02010609060101010101" pitchFamily="49" charset="-122"/>
                <a:ea typeface="仿宋" panose="02010609060101010101" pitchFamily="49" charset="-122"/>
              </a:rPr>
              <a:t>，汉字大写应写成人民币叁仟零陆元柒角捌分。</a:t>
            </a:r>
            <a:endParaRPr lang="zh-CN" altLang="en-US" sz="2400" dirty="0">
              <a:latin typeface="仿宋" panose="02010609060101010101" pitchFamily="49" charset="-122"/>
              <a:ea typeface="仿宋" panose="02010609060101010101" pitchFamily="49" charset="-122"/>
            </a:endParaRPr>
          </a:p>
        </p:txBody>
      </p:sp>
      <p:sp>
        <p:nvSpPr>
          <p:cNvPr id="565256" name="Text Box 8"/>
          <p:cNvSpPr txBox="1"/>
          <p:nvPr/>
        </p:nvSpPr>
        <p:spPr>
          <a:xfrm>
            <a:off x="2470150" y="2492693"/>
            <a:ext cx="7950200" cy="2582545"/>
          </a:xfrm>
          <a:prstGeom prst="rect">
            <a:avLst/>
          </a:prstGeom>
          <a:solidFill>
            <a:srgbClr val="FFFFCC"/>
          </a:solidFill>
          <a:ln w="57150" cap="flat" cmpd="thickThin">
            <a:solidFill>
              <a:srgbClr val="FF0000"/>
            </a:solidFill>
            <a:prstDash val="solid"/>
            <a:miter/>
            <a:headEnd type="none" w="med" len="med"/>
            <a:tailEnd type="none" w="med" len="med"/>
          </a:ln>
        </p:spPr>
        <p:txBody>
          <a:bodyPr anchor="t" anchorCtr="0">
            <a:spAutoFit/>
          </a:bodyPr>
          <a:p>
            <a:pPr>
              <a:lnSpc>
                <a:spcPct val="135000"/>
              </a:lnSpc>
              <a:spcBef>
                <a:spcPct val="50000"/>
              </a:spcBef>
            </a:pPr>
            <a:r>
              <a:rPr lang="zh-CN" altLang="en-US" sz="2400" dirty="0">
                <a:latin typeface="仿宋" panose="02010609060101010101" pitchFamily="49" charset="-122"/>
                <a:ea typeface="仿宋" panose="02010609060101010101" pitchFamily="49" charset="-122"/>
              </a:rPr>
              <a:t>（</a:t>
            </a:r>
            <a:r>
              <a:rPr lang="en-US" altLang="zh-CN" sz="2400" dirty="0">
                <a:latin typeface="仿宋" panose="02010609060101010101" pitchFamily="49" charset="-122"/>
                <a:ea typeface="仿宋" panose="02010609060101010101" pitchFamily="49" charset="-122"/>
              </a:rPr>
              <a:t>5</a:t>
            </a:r>
            <a:r>
              <a:rPr lang="zh-CN" altLang="en-US" sz="2400" dirty="0">
                <a:latin typeface="仿宋" panose="02010609060101010101" pitchFamily="49" charset="-122"/>
                <a:ea typeface="仿宋" panose="02010609060101010101" pitchFamily="49" charset="-122"/>
              </a:rPr>
              <a:t>）大写金额数字有分的，后面不加“整”字，大写金额数字到元或角为止的，在“元”或“角”之后应写“整”字或“正”字，大写金额前还应加注币值单位，注明“人民币”、“美元”、“港币”等字样。且币值单位与金额数字之间，以及各金额数字之间不得留有空隙。</a:t>
            </a:r>
            <a:endParaRPr lang="zh-CN" altLang="en-US" sz="2400" dirty="0">
              <a:latin typeface="仿宋" panose="02010609060101010101" pitchFamily="49" charset="-122"/>
              <a:ea typeface="仿宋" panose="02010609060101010101" pitchFamily="49" charset="-122"/>
            </a:endParaRPr>
          </a:p>
        </p:txBody>
      </p:sp>
      <p:sp>
        <p:nvSpPr>
          <p:cNvPr id="565257" name="Text Box 9"/>
          <p:cNvSpPr txBox="1"/>
          <p:nvPr/>
        </p:nvSpPr>
        <p:spPr>
          <a:xfrm>
            <a:off x="3308350" y="2492693"/>
            <a:ext cx="7165975" cy="1585595"/>
          </a:xfrm>
          <a:prstGeom prst="rect">
            <a:avLst/>
          </a:prstGeom>
          <a:solidFill>
            <a:srgbClr val="FFFFCC"/>
          </a:solidFill>
          <a:ln w="57150" cap="flat" cmpd="thickThin">
            <a:solidFill>
              <a:srgbClr val="FF0000"/>
            </a:solidFill>
            <a:prstDash val="solid"/>
            <a:miter/>
            <a:headEnd type="none" w="med" len="med"/>
            <a:tailEnd type="none" w="med" len="med"/>
          </a:ln>
        </p:spPr>
        <p:txBody>
          <a:bodyPr anchor="t" anchorCtr="0">
            <a:spAutoFit/>
          </a:bodyPr>
          <a:p>
            <a:pPr>
              <a:lnSpc>
                <a:spcPct val="135000"/>
              </a:lnSpc>
              <a:spcBef>
                <a:spcPct val="50000"/>
              </a:spcBef>
            </a:pPr>
            <a:r>
              <a:rPr lang="zh-CN" altLang="en-US" sz="2400" dirty="0">
                <a:latin typeface="仿宋" panose="02010609060101010101" pitchFamily="49" charset="-122"/>
                <a:ea typeface="仿宋" panose="02010609060101010101" pitchFamily="49" charset="-122"/>
              </a:rPr>
              <a:t>（</a:t>
            </a:r>
            <a:r>
              <a:rPr lang="en-US" altLang="zh-CN" sz="2400" dirty="0">
                <a:latin typeface="仿宋" panose="02010609060101010101" pitchFamily="49" charset="-122"/>
                <a:ea typeface="仿宋" panose="02010609060101010101" pitchFamily="49" charset="-122"/>
              </a:rPr>
              <a:t>6</a:t>
            </a:r>
            <a:r>
              <a:rPr lang="zh-CN" altLang="en-US" sz="2400" dirty="0">
                <a:latin typeface="仿宋" panose="02010609060101010101" pitchFamily="49" charset="-122"/>
                <a:ea typeface="仿宋" panose="02010609060101010101" pitchFamily="49" charset="-122"/>
              </a:rPr>
              <a:t>）凡是规定填写大写金额的各种凭证，如银行结算凭证、发票、运单、合同、契约等，都必须在填写小写金额的同时填写大写金额。</a:t>
            </a:r>
            <a:endParaRPr lang="zh-CN" altLang="en-US" sz="2400" dirty="0">
              <a:latin typeface="仿宋" panose="02010609060101010101" pitchFamily="49" charset="-122"/>
              <a:ea typeface="仿宋" panose="02010609060101010101" pitchFamily="49" charset="-122"/>
            </a:endParaRPr>
          </a:p>
        </p:txBody>
      </p:sp>
      <p:sp>
        <p:nvSpPr>
          <p:cNvPr id="565258" name="Text Box 10"/>
          <p:cNvSpPr txBox="1"/>
          <p:nvPr/>
        </p:nvSpPr>
        <p:spPr>
          <a:xfrm>
            <a:off x="3498850" y="2492693"/>
            <a:ext cx="7000875" cy="2582545"/>
          </a:xfrm>
          <a:prstGeom prst="rect">
            <a:avLst/>
          </a:prstGeom>
          <a:solidFill>
            <a:srgbClr val="FFFFCC"/>
          </a:solidFill>
          <a:ln w="57150" cap="flat" cmpd="thickThin">
            <a:solidFill>
              <a:srgbClr val="FF0000"/>
            </a:solidFill>
            <a:prstDash val="solid"/>
            <a:miter/>
            <a:headEnd type="none" w="med" len="med"/>
            <a:tailEnd type="none" w="med" len="med"/>
          </a:ln>
        </p:spPr>
        <p:txBody>
          <a:bodyPr anchor="t" anchorCtr="0">
            <a:spAutoFit/>
          </a:bodyPr>
          <a:p>
            <a:pPr>
              <a:lnSpc>
                <a:spcPct val="135000"/>
              </a:lnSpc>
              <a:spcBef>
                <a:spcPct val="50000"/>
              </a:spcBef>
            </a:pPr>
            <a:r>
              <a:rPr lang="zh-CN" altLang="en-US" sz="2400" dirty="0">
                <a:latin typeface="仿宋" panose="02010609060101010101" pitchFamily="49" charset="-122"/>
                <a:ea typeface="仿宋" panose="02010609060101010101" pitchFamily="49" charset="-122"/>
              </a:rPr>
              <a:t>（</a:t>
            </a:r>
            <a:r>
              <a:rPr lang="en-US" altLang="zh-CN" sz="2400" dirty="0">
                <a:latin typeface="仿宋" panose="02010609060101010101" pitchFamily="49" charset="-122"/>
                <a:ea typeface="仿宋" panose="02010609060101010101" pitchFamily="49" charset="-122"/>
              </a:rPr>
              <a:t>7</a:t>
            </a:r>
            <a:r>
              <a:rPr lang="zh-CN" altLang="en-US" sz="2400" dirty="0">
                <a:latin typeface="仿宋" panose="02010609060101010101" pitchFamily="49" charset="-122"/>
                <a:ea typeface="仿宋" panose="02010609060101010101" pitchFamily="49" charset="-122"/>
              </a:rPr>
              <a:t>）一般凭证书写错误，应用规定的方法予以更正，不得随便涂改、刮擦或挖补。对于重要的原始凭证，如支票以及各种结算凭证，一律不得涂改，如果书写错误，应加盖“作废”戳记注销、留存、重新填写。</a:t>
            </a:r>
            <a:endParaRPr lang="zh-CN" altLang="en-US" sz="2400" dirty="0">
              <a:latin typeface="仿宋" panose="02010609060101010101" pitchFamily="49" charset="-122"/>
              <a:ea typeface="仿宋" panose="02010609060101010101" pitchFamily="49" charset="-122"/>
            </a:endParaRPr>
          </a:p>
        </p:txBody>
      </p:sp>
      <p:sp>
        <p:nvSpPr>
          <p:cNvPr id="35851" name="文本框 2"/>
          <p:cNvSpPr txBox="1"/>
          <p:nvPr/>
        </p:nvSpPr>
        <p:spPr>
          <a:xfrm>
            <a:off x="3422650" y="2935288"/>
            <a:ext cx="479425" cy="368300"/>
          </a:xfrm>
          <a:prstGeom prst="rect">
            <a:avLst/>
          </a:prstGeom>
          <a:solidFill>
            <a:schemeClr val="bg1"/>
          </a:solidFill>
          <a:ln w="9525">
            <a:noFill/>
          </a:ln>
        </p:spPr>
        <p:txBody>
          <a:bodyPr wrap="square" anchor="t" anchorCtr="0">
            <a:spAutoFit/>
          </a:bodyPr>
          <a:p>
            <a:endParaRPr lang="zh-CN" altLang="en-US">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grpId="0" nodeType="clickEffect">
                                  <p:stCondLst>
                                    <p:cond delay="0"/>
                                  </p:stCondLst>
                                  <p:childTnLst>
                                    <p:set>
                                      <p:cBhvr>
                                        <p:cTn id="6" dur="1" fill="hold">
                                          <p:stCondLst>
                                            <p:cond delay="0"/>
                                          </p:stCondLst>
                                        </p:cTn>
                                        <p:tgtEl>
                                          <p:spTgt spid="565252"/>
                                        </p:tgtEl>
                                        <p:attrNameLst>
                                          <p:attrName>style.visibility</p:attrName>
                                        </p:attrNameLst>
                                      </p:cBhvr>
                                      <p:to>
                                        <p:strVal val="visible"/>
                                      </p:to>
                                    </p:set>
                                    <p:animEffect transition="in" filter="strips(downRight)">
                                      <p:cBhvr>
                                        <p:cTn id="7" dur="500"/>
                                        <p:tgtEl>
                                          <p:spTgt spid="565252"/>
                                        </p:tgtEl>
                                      </p:cBhvr>
                                    </p:animEffect>
                                  </p:childTnLst>
                                  <p:subTnLst>
                                    <p:set>
                                      <p:cBhvr override="childStyle">
                                        <p:cTn dur="1" fill="hold" display="0" masterRel="nextClick" afterEffect="1"/>
                                        <p:tgtEl>
                                          <p:spTgt spid="565252"/>
                                        </p:tgtEl>
                                        <p:attrNameLst>
                                          <p:attrName>style.visibility</p:attrName>
                                        </p:attrNameLst>
                                      </p:cBhvr>
                                      <p:to>
                                        <p:strVal val="hidden"/>
                                      </p:to>
                                    </p:set>
                                  </p:subTnLst>
                                </p:cTn>
                              </p:par>
                            </p:childTnLst>
                          </p:cTn>
                        </p:par>
                      </p:childTnLst>
                    </p:cTn>
                  </p:par>
                  <p:par>
                    <p:cTn id="8" fill="hold">
                      <p:stCondLst>
                        <p:cond delay="indefinite"/>
                      </p:stCondLst>
                      <p:childTnLst>
                        <p:par>
                          <p:cTn id="9" fill="hold">
                            <p:stCondLst>
                              <p:cond delay="0"/>
                            </p:stCondLst>
                            <p:childTnLst>
                              <p:par>
                                <p:cTn id="10" presetID="18" presetClass="entr" presetSubtype="6" fill="hold" grpId="0" nodeType="clickEffect">
                                  <p:stCondLst>
                                    <p:cond delay="0"/>
                                  </p:stCondLst>
                                  <p:childTnLst>
                                    <p:set>
                                      <p:cBhvr>
                                        <p:cTn id="11" dur="1" fill="hold">
                                          <p:stCondLst>
                                            <p:cond delay="0"/>
                                          </p:stCondLst>
                                        </p:cTn>
                                        <p:tgtEl>
                                          <p:spTgt spid="565253"/>
                                        </p:tgtEl>
                                        <p:attrNameLst>
                                          <p:attrName>style.visibility</p:attrName>
                                        </p:attrNameLst>
                                      </p:cBhvr>
                                      <p:to>
                                        <p:strVal val="visible"/>
                                      </p:to>
                                    </p:set>
                                    <p:animEffect transition="in" filter="strips(downRight)">
                                      <p:cBhvr>
                                        <p:cTn id="12" dur="500"/>
                                        <p:tgtEl>
                                          <p:spTgt spid="565253"/>
                                        </p:tgtEl>
                                      </p:cBhvr>
                                    </p:animEffect>
                                  </p:childTnLst>
                                  <p:subTnLst>
                                    <p:set>
                                      <p:cBhvr override="childStyle">
                                        <p:cTn dur="1" fill="hold" display="0" masterRel="nextClick" afterEffect="1"/>
                                        <p:tgtEl>
                                          <p:spTgt spid="565253"/>
                                        </p:tgtEl>
                                        <p:attrNameLst>
                                          <p:attrName>style.visibility</p:attrName>
                                        </p:attrNameLst>
                                      </p:cBhvr>
                                      <p:to>
                                        <p:strVal val="hidden"/>
                                      </p:to>
                                    </p:set>
                                  </p:subTnLst>
                                </p:cTn>
                              </p:par>
                            </p:childTnLst>
                          </p:cTn>
                        </p:par>
                      </p:childTnLst>
                    </p:cTn>
                  </p:par>
                  <p:par>
                    <p:cTn id="13" fill="hold">
                      <p:stCondLst>
                        <p:cond delay="indefinite"/>
                      </p:stCondLst>
                      <p:childTnLst>
                        <p:par>
                          <p:cTn id="14" fill="hold">
                            <p:stCondLst>
                              <p:cond delay="0"/>
                            </p:stCondLst>
                            <p:childTnLst>
                              <p:par>
                                <p:cTn id="15" presetID="18" presetClass="entr" presetSubtype="6" fill="hold" grpId="0" nodeType="clickEffect">
                                  <p:stCondLst>
                                    <p:cond delay="0"/>
                                  </p:stCondLst>
                                  <p:childTnLst>
                                    <p:set>
                                      <p:cBhvr>
                                        <p:cTn id="16" dur="1" fill="hold">
                                          <p:stCondLst>
                                            <p:cond delay="0"/>
                                          </p:stCondLst>
                                        </p:cTn>
                                        <p:tgtEl>
                                          <p:spTgt spid="565254"/>
                                        </p:tgtEl>
                                        <p:attrNameLst>
                                          <p:attrName>style.visibility</p:attrName>
                                        </p:attrNameLst>
                                      </p:cBhvr>
                                      <p:to>
                                        <p:strVal val="visible"/>
                                      </p:to>
                                    </p:set>
                                    <p:animEffect transition="in" filter="strips(downRight)">
                                      <p:cBhvr>
                                        <p:cTn id="17" dur="500"/>
                                        <p:tgtEl>
                                          <p:spTgt spid="565254"/>
                                        </p:tgtEl>
                                      </p:cBhvr>
                                    </p:animEffect>
                                  </p:childTnLst>
                                  <p:subTnLst>
                                    <p:set>
                                      <p:cBhvr override="childStyle">
                                        <p:cTn dur="1" fill="hold" display="0" masterRel="nextClick" afterEffect="1"/>
                                        <p:tgtEl>
                                          <p:spTgt spid="565254"/>
                                        </p:tgtEl>
                                        <p:attrNameLst>
                                          <p:attrName>style.visibility</p:attrName>
                                        </p:attrNameLst>
                                      </p:cBhvr>
                                      <p:to>
                                        <p:strVal val="hidden"/>
                                      </p:to>
                                    </p:set>
                                  </p:subTnLst>
                                </p:cTn>
                              </p:par>
                            </p:childTnLst>
                          </p:cTn>
                        </p:par>
                      </p:childTnLst>
                    </p:cTn>
                  </p:par>
                  <p:par>
                    <p:cTn id="18" fill="hold">
                      <p:stCondLst>
                        <p:cond delay="indefinite"/>
                      </p:stCondLst>
                      <p:childTnLst>
                        <p:par>
                          <p:cTn id="19" fill="hold">
                            <p:stCondLst>
                              <p:cond delay="0"/>
                            </p:stCondLst>
                            <p:childTnLst>
                              <p:par>
                                <p:cTn id="20" presetID="18" presetClass="entr" presetSubtype="6" fill="hold" grpId="0" nodeType="clickEffect">
                                  <p:stCondLst>
                                    <p:cond delay="0"/>
                                  </p:stCondLst>
                                  <p:childTnLst>
                                    <p:set>
                                      <p:cBhvr>
                                        <p:cTn id="21" dur="1" fill="hold">
                                          <p:stCondLst>
                                            <p:cond delay="0"/>
                                          </p:stCondLst>
                                        </p:cTn>
                                        <p:tgtEl>
                                          <p:spTgt spid="565255"/>
                                        </p:tgtEl>
                                        <p:attrNameLst>
                                          <p:attrName>style.visibility</p:attrName>
                                        </p:attrNameLst>
                                      </p:cBhvr>
                                      <p:to>
                                        <p:strVal val="visible"/>
                                      </p:to>
                                    </p:set>
                                    <p:animEffect transition="in" filter="strips(downRight)">
                                      <p:cBhvr>
                                        <p:cTn id="22" dur="500"/>
                                        <p:tgtEl>
                                          <p:spTgt spid="565255"/>
                                        </p:tgtEl>
                                      </p:cBhvr>
                                    </p:animEffect>
                                  </p:childTnLst>
                                  <p:subTnLst>
                                    <p:set>
                                      <p:cBhvr override="childStyle">
                                        <p:cTn dur="1" fill="hold" display="0" masterRel="nextClick" afterEffect="1"/>
                                        <p:tgtEl>
                                          <p:spTgt spid="565255"/>
                                        </p:tgtEl>
                                        <p:attrNameLst>
                                          <p:attrName>style.visibility</p:attrName>
                                        </p:attrNameLst>
                                      </p:cBhvr>
                                      <p:to>
                                        <p:strVal val="hidden"/>
                                      </p:to>
                                    </p:set>
                                  </p:subTnLst>
                                </p:cTn>
                              </p:par>
                            </p:childTnLst>
                          </p:cTn>
                        </p:par>
                      </p:childTnLst>
                    </p:cTn>
                  </p:par>
                  <p:par>
                    <p:cTn id="23" fill="hold">
                      <p:stCondLst>
                        <p:cond delay="indefinite"/>
                      </p:stCondLst>
                      <p:childTnLst>
                        <p:par>
                          <p:cTn id="24" fill="hold">
                            <p:stCondLst>
                              <p:cond delay="0"/>
                            </p:stCondLst>
                            <p:childTnLst>
                              <p:par>
                                <p:cTn id="25" presetID="18" presetClass="entr" presetSubtype="6" fill="hold" grpId="0" nodeType="clickEffect">
                                  <p:stCondLst>
                                    <p:cond delay="0"/>
                                  </p:stCondLst>
                                  <p:childTnLst>
                                    <p:set>
                                      <p:cBhvr>
                                        <p:cTn id="26" dur="1" fill="hold">
                                          <p:stCondLst>
                                            <p:cond delay="0"/>
                                          </p:stCondLst>
                                        </p:cTn>
                                        <p:tgtEl>
                                          <p:spTgt spid="565256"/>
                                        </p:tgtEl>
                                        <p:attrNameLst>
                                          <p:attrName>style.visibility</p:attrName>
                                        </p:attrNameLst>
                                      </p:cBhvr>
                                      <p:to>
                                        <p:strVal val="visible"/>
                                      </p:to>
                                    </p:set>
                                    <p:animEffect transition="in" filter="strips(downRight)">
                                      <p:cBhvr>
                                        <p:cTn id="27" dur="500"/>
                                        <p:tgtEl>
                                          <p:spTgt spid="565256"/>
                                        </p:tgtEl>
                                      </p:cBhvr>
                                    </p:animEffect>
                                  </p:childTnLst>
                                  <p:subTnLst>
                                    <p:set>
                                      <p:cBhvr override="childStyle">
                                        <p:cTn dur="1" fill="hold" display="0" masterRel="nextClick" afterEffect="1"/>
                                        <p:tgtEl>
                                          <p:spTgt spid="565256"/>
                                        </p:tgtEl>
                                        <p:attrNameLst>
                                          <p:attrName>style.visibility</p:attrName>
                                        </p:attrNameLst>
                                      </p:cBhvr>
                                      <p:to>
                                        <p:strVal val="hidden"/>
                                      </p:to>
                                    </p:set>
                                  </p:subTnLst>
                                </p:cTn>
                              </p:par>
                            </p:childTnLst>
                          </p:cTn>
                        </p:par>
                      </p:childTnLst>
                    </p:cTn>
                  </p:par>
                  <p:par>
                    <p:cTn id="28" fill="hold">
                      <p:stCondLst>
                        <p:cond delay="indefinite"/>
                      </p:stCondLst>
                      <p:childTnLst>
                        <p:par>
                          <p:cTn id="29" fill="hold">
                            <p:stCondLst>
                              <p:cond delay="0"/>
                            </p:stCondLst>
                            <p:childTnLst>
                              <p:par>
                                <p:cTn id="30" presetID="18" presetClass="entr" presetSubtype="6" fill="hold" grpId="0" nodeType="clickEffect">
                                  <p:stCondLst>
                                    <p:cond delay="0"/>
                                  </p:stCondLst>
                                  <p:childTnLst>
                                    <p:set>
                                      <p:cBhvr>
                                        <p:cTn id="31" dur="1" fill="hold">
                                          <p:stCondLst>
                                            <p:cond delay="0"/>
                                          </p:stCondLst>
                                        </p:cTn>
                                        <p:tgtEl>
                                          <p:spTgt spid="565257"/>
                                        </p:tgtEl>
                                        <p:attrNameLst>
                                          <p:attrName>style.visibility</p:attrName>
                                        </p:attrNameLst>
                                      </p:cBhvr>
                                      <p:to>
                                        <p:strVal val="visible"/>
                                      </p:to>
                                    </p:set>
                                    <p:animEffect transition="in" filter="strips(downRight)">
                                      <p:cBhvr>
                                        <p:cTn id="32" dur="500"/>
                                        <p:tgtEl>
                                          <p:spTgt spid="565257"/>
                                        </p:tgtEl>
                                      </p:cBhvr>
                                    </p:animEffect>
                                  </p:childTnLst>
                                  <p:subTnLst>
                                    <p:set>
                                      <p:cBhvr override="childStyle">
                                        <p:cTn dur="1" fill="hold" display="0" masterRel="nextClick" afterEffect="1"/>
                                        <p:tgtEl>
                                          <p:spTgt spid="565257"/>
                                        </p:tgtEl>
                                        <p:attrNameLst>
                                          <p:attrName>style.visibility</p:attrName>
                                        </p:attrNameLst>
                                      </p:cBhvr>
                                      <p:to>
                                        <p:strVal val="hidden"/>
                                      </p:to>
                                    </p:set>
                                  </p:subTnLst>
                                </p:cTn>
                              </p:par>
                            </p:childTnLst>
                          </p:cTn>
                        </p:par>
                      </p:childTnLst>
                    </p:cTn>
                  </p:par>
                  <p:par>
                    <p:cTn id="33" fill="hold">
                      <p:stCondLst>
                        <p:cond delay="indefinite"/>
                      </p:stCondLst>
                      <p:childTnLst>
                        <p:par>
                          <p:cTn id="34" fill="hold">
                            <p:stCondLst>
                              <p:cond delay="0"/>
                            </p:stCondLst>
                            <p:childTnLst>
                              <p:par>
                                <p:cTn id="35" presetID="18" presetClass="entr" presetSubtype="6" fill="hold" grpId="0" nodeType="clickEffect">
                                  <p:stCondLst>
                                    <p:cond delay="0"/>
                                  </p:stCondLst>
                                  <p:childTnLst>
                                    <p:set>
                                      <p:cBhvr>
                                        <p:cTn id="36" dur="1" fill="hold">
                                          <p:stCondLst>
                                            <p:cond delay="0"/>
                                          </p:stCondLst>
                                        </p:cTn>
                                        <p:tgtEl>
                                          <p:spTgt spid="565258"/>
                                        </p:tgtEl>
                                        <p:attrNameLst>
                                          <p:attrName>style.visibility</p:attrName>
                                        </p:attrNameLst>
                                      </p:cBhvr>
                                      <p:to>
                                        <p:strVal val="visible"/>
                                      </p:to>
                                    </p:set>
                                    <p:animEffect transition="in" filter="strips(downRight)">
                                      <p:cBhvr>
                                        <p:cTn id="37" dur="500"/>
                                        <p:tgtEl>
                                          <p:spTgt spid="565258"/>
                                        </p:tgtEl>
                                      </p:cBhvr>
                                    </p:animEffect>
                                  </p:childTnLst>
                                  <p:subTnLst>
                                    <p:set>
                                      <p:cBhvr override="childStyle">
                                        <p:cTn dur="1" fill="hold" display="0" masterRel="nextClick" afterEffect="1"/>
                                        <p:tgtEl>
                                          <p:spTgt spid="565258"/>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5252" grpId="0" bldLvl="0" animBg="1"/>
      <p:bldP spid="565253" grpId="0" bldLvl="0" animBg="1"/>
      <p:bldP spid="565254" grpId="0" bldLvl="0" animBg="1"/>
      <p:bldP spid="565255" grpId="0" bldLvl="0" animBg="1"/>
      <p:bldP spid="565256" grpId="0" bldLvl="0" animBg="1"/>
      <p:bldP spid="565257" grpId="0" bldLvl="0" animBg="1"/>
      <p:bldP spid="565258"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5"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rPr>
              <a:t>第二节  </a:t>
            </a:r>
            <a:r>
              <a:rPr lang="zh-CN" altLang="en-US" sz="3200" dirty="0">
                <a:solidFill>
                  <a:srgbClr val="FF0000"/>
                </a:solidFill>
                <a:latin typeface="Times New Roman" panose="02020603050405020304" pitchFamily="18" charset="0"/>
              </a:rPr>
              <a:t>原始凭证</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sp>
        <p:nvSpPr>
          <p:cNvPr id="561155" name="Rectangle 3"/>
          <p:cNvSpPr>
            <a:spLocks noGrp="1" noChangeArrowheads="1"/>
          </p:cNvSpPr>
          <p:nvPr>
            <p:ph idx="1"/>
          </p:nvPr>
        </p:nvSpPr>
        <p:spPr>
          <a:xfrm>
            <a:off x="766445" y="1196975"/>
            <a:ext cx="10302875" cy="4925060"/>
          </a:xfrm>
          <a:solidFill>
            <a:schemeClr val="bg1"/>
          </a:solidFill>
        </p:spPr>
        <p:txBody>
          <a:bodyPr vert="horz" wrap="square" lIns="91440" tIns="45720" rIns="91440" bIns="45720" numCol="1" anchor="t" anchorCtr="0" compatLnSpc="1"/>
          <a:lstStyle/>
          <a:p>
            <a:pPr marL="469900" marR="0" lvl="0" indent="-469900" algn="just" defTabSz="914400" rtl="0" eaLnBrk="1" fontAlgn="base" latinLnBrk="0" hangingPunct="1">
              <a:lnSpc>
                <a:spcPct val="150000"/>
              </a:lnSpc>
              <a:spcBef>
                <a:spcPct val="20000"/>
              </a:spcBef>
              <a:spcAft>
                <a:spcPct val="0"/>
              </a:spcAft>
              <a:buClr>
                <a:srgbClr val="FF0000"/>
              </a:buClr>
              <a:buSzTx/>
              <a:buFont typeface="Wingdings" panose="05000000000000000000" pitchFamily="2" charset="2"/>
              <a:buChar char="p"/>
              <a:defRPr/>
            </a:pPr>
            <a:r>
              <a:rPr kumimoji="0" lang="zh-CN" altLang="en-US" sz="3200" b="1" i="0" u="none" strike="noStrike" kern="0" cap="none" spc="0" normalizeH="0" baseline="0" noProof="0" dirty="0" smtClean="0">
                <a:ln>
                  <a:noFill/>
                </a:ln>
                <a:solidFill>
                  <a:srgbClr val="FF0000"/>
                </a:solidFill>
                <a:effectLst/>
                <a:uLnTx/>
                <a:uFillTx/>
                <a:latin typeface="+mn-ea"/>
                <a:ea typeface="+mn-ea"/>
                <a:cs typeface="+mn-cs"/>
              </a:rPr>
              <a:t>五、原始凭证的</a:t>
            </a:r>
            <a:r>
              <a:rPr kumimoji="0" lang="zh-CN" altLang="en-US" sz="3200" b="1" i="0" u="none" strike="noStrike" kern="0" cap="none" spc="0" normalizeH="0" baseline="0" noProof="0" dirty="0">
                <a:ln>
                  <a:noFill/>
                </a:ln>
                <a:solidFill>
                  <a:srgbClr val="FF0000"/>
                </a:solidFill>
                <a:effectLst/>
                <a:uLnTx/>
                <a:uFillTx/>
                <a:latin typeface="+mn-ea"/>
                <a:ea typeface="+mn-ea"/>
                <a:cs typeface="+mn-cs"/>
              </a:rPr>
              <a:t>审核  </a:t>
            </a:r>
            <a:endParaRPr kumimoji="0" lang="zh-CN" altLang="en-US" sz="3200" b="1" i="0" u="none" strike="noStrike" kern="0" cap="none" spc="0" normalizeH="0" baseline="0" noProof="0" dirty="0" smtClean="0">
              <a:ln>
                <a:noFill/>
              </a:ln>
              <a:solidFill>
                <a:srgbClr val="FF0000"/>
              </a:solidFill>
              <a:effectLst/>
              <a:uLnTx/>
              <a:uFillTx/>
              <a:latin typeface="+mn-ea"/>
              <a:ea typeface="+mn-ea"/>
              <a:cs typeface="+mn-cs"/>
            </a:endParaRPr>
          </a:p>
          <a:p>
            <a:pPr marL="908050" marR="0" lvl="1" indent="-436880" algn="just"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sym typeface="+mn-ea"/>
              </a:rPr>
              <a:t>完整性：审核手续、填写项目等的完整</a:t>
            </a:r>
            <a:endPar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sym typeface="+mn-ea"/>
            </a:endParaRPr>
          </a:p>
          <a:p>
            <a:pPr marL="908050" marR="0" lvl="1" indent="-436880" algn="just"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sym typeface="+mn-ea"/>
              </a:rPr>
              <a:t>真实性：是否反映了经济业务的全貌</a:t>
            </a:r>
            <a:endPar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sym typeface="+mn-ea"/>
            </a:endParaRPr>
          </a:p>
          <a:p>
            <a:pPr marL="908050" marR="0" lvl="1" indent="-436880" algn="just"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sym typeface="+mn-ea"/>
              </a:rPr>
              <a:t>正确性：填写是否正确，数量、金额等</a:t>
            </a:r>
            <a:endPar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sym typeface="+mn-ea"/>
            </a:endParaRPr>
          </a:p>
          <a:p>
            <a:pPr marL="908050" marR="0" lvl="1" indent="-436880" algn="just"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合法性：国家政策、法律、合同等</a:t>
            </a:r>
            <a:endPar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a:p>
            <a:pPr marL="908050" marR="0" lvl="1" indent="-436880" algn="just"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合理性：单位制度，如手续、开支标准等</a:t>
            </a:r>
            <a:endPar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a:p>
            <a:pPr marL="908050" marR="0" lvl="1" indent="-436880" algn="just"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endPar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3"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rPr>
              <a:t>第三节  记账凭证</a:t>
            </a:r>
            <a:endParaRPr lang="zh-CN" altLang="en-US" sz="3200" dirty="0">
              <a:solidFill>
                <a:srgbClr val="FF0000"/>
              </a:solidFill>
              <a:latin typeface="黑体" panose="02010609060101010101" pitchFamily="49" charset="-122"/>
            </a:endParaRPr>
          </a:p>
        </p:txBody>
      </p:sp>
      <p:sp>
        <p:nvSpPr>
          <p:cNvPr id="465923" name="Rectangle 3"/>
          <p:cNvSpPr>
            <a:spLocks noGrp="1" noChangeArrowheads="1"/>
          </p:cNvSpPr>
          <p:nvPr>
            <p:ph idx="1"/>
          </p:nvPr>
        </p:nvSpPr>
        <p:spPr>
          <a:xfrm>
            <a:off x="860425" y="1196975"/>
            <a:ext cx="10403840" cy="3025775"/>
          </a:xfrm>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3200" b="1" i="0" u="none" strike="noStrike" kern="0" cap="none" spc="0" normalizeH="0" baseline="0" noProof="0" dirty="0" smtClean="0">
                <a:ln>
                  <a:noFill/>
                </a:ln>
                <a:solidFill>
                  <a:srgbClr val="FF0000"/>
                </a:solidFill>
                <a:effectLst/>
                <a:uLnTx/>
                <a:uFillTx/>
                <a:latin typeface="+mj-ea"/>
                <a:ea typeface="+mj-ea"/>
                <a:cs typeface="+mn-cs"/>
              </a:rPr>
              <a:t>一、记账凭证的概念</a:t>
            </a:r>
            <a:endParaRPr kumimoji="0" lang="zh-CN" altLang="en-US" sz="3200" b="1" i="0" u="none" strike="noStrike" kern="0" cap="none" spc="0" normalizeH="0" baseline="0" noProof="0" dirty="0" smtClean="0">
              <a:ln>
                <a:noFill/>
              </a:ln>
              <a:solidFill>
                <a:srgbClr val="FF0000"/>
              </a:solidFill>
              <a:effectLst/>
              <a:uLnTx/>
              <a:uFillTx/>
              <a:latin typeface="+mj-ea"/>
              <a:ea typeface="+mj-ea"/>
              <a:cs typeface="+mn-cs"/>
            </a:endParaRPr>
          </a:p>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是会计人员根据审核无误的</a:t>
            </a:r>
            <a:r>
              <a:rPr kumimoji="0" lang="zh-CN" altLang="en-US" sz="3200" b="1" i="0" u="none" strike="noStrike" kern="0" cap="none" spc="0" normalizeH="0" baseline="0" noProof="0" dirty="0" smtClean="0">
                <a:ln>
                  <a:noFill/>
                </a:ln>
                <a:solidFill>
                  <a:srgbClr val="C00000"/>
                </a:solidFill>
                <a:effectLst/>
                <a:uLnTx/>
                <a:uFillTx/>
                <a:latin typeface="楷体" panose="02010609060101010101" pitchFamily="49" charset="-122"/>
                <a:ea typeface="楷体" panose="02010609060101010101" pitchFamily="49" charset="-122"/>
                <a:cs typeface="+mn-cs"/>
              </a:rPr>
              <a:t>原始凭证</a:t>
            </a: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进行</a:t>
            </a:r>
            <a:r>
              <a:rPr kumimoji="0" lang="zh-CN" altLang="en-US" sz="3200" b="1" i="0" u="none" strike="noStrike" kern="0" cap="none" spc="0" normalizeH="0" baseline="0" noProof="0" dirty="0" smtClean="0">
                <a:ln>
                  <a:noFill/>
                </a:ln>
                <a:solidFill>
                  <a:srgbClr val="C00000"/>
                </a:solidFill>
                <a:effectLst/>
                <a:uLnTx/>
                <a:uFillTx/>
                <a:latin typeface="楷体" panose="02010609060101010101" pitchFamily="49" charset="-122"/>
                <a:ea typeface="楷体" panose="02010609060101010101" pitchFamily="49" charset="-122"/>
                <a:cs typeface="+mn-cs"/>
              </a:rPr>
              <a:t>归类、整理</a:t>
            </a: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，并据以</a:t>
            </a:r>
            <a:r>
              <a:rPr kumimoji="0" lang="zh-CN" altLang="en-US" sz="3200" b="1" i="0" u="none" strike="noStrike" kern="0" cap="none" spc="0" normalizeH="0" baseline="0" noProof="0" dirty="0" smtClean="0">
                <a:ln>
                  <a:noFill/>
                </a:ln>
                <a:solidFill>
                  <a:srgbClr val="C00000"/>
                </a:solidFill>
                <a:effectLst/>
                <a:uLnTx/>
                <a:uFillTx/>
                <a:latin typeface="楷体" panose="02010609060101010101" pitchFamily="49" charset="-122"/>
                <a:ea typeface="楷体" panose="02010609060101010101" pitchFamily="49" charset="-122"/>
                <a:cs typeface="+mn-cs"/>
              </a:rPr>
              <a:t>确定会计分录</a:t>
            </a: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后所填制的会计凭证，是</a:t>
            </a:r>
            <a:r>
              <a:rPr kumimoji="0" lang="zh-CN" altLang="en-US" sz="3200" b="1" i="0" u="none" strike="noStrike" kern="0" cap="none" spc="0" normalizeH="0" baseline="0" noProof="0" dirty="0" smtClean="0">
                <a:ln>
                  <a:noFill/>
                </a:ln>
                <a:solidFill>
                  <a:srgbClr val="C00000"/>
                </a:solidFill>
                <a:effectLst/>
                <a:uLnTx/>
                <a:uFillTx/>
                <a:latin typeface="楷体" panose="02010609060101010101" pitchFamily="49" charset="-122"/>
                <a:ea typeface="楷体" panose="02010609060101010101" pitchFamily="49" charset="-122"/>
                <a:cs typeface="+mn-cs"/>
              </a:rPr>
              <a:t>登记账簿</a:t>
            </a: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的直接依据。</a:t>
            </a:r>
            <a:endPar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p:txBody>
      </p:sp>
      <p:pic>
        <p:nvPicPr>
          <p:cNvPr id="38915" name="Picture 5"/>
          <p:cNvPicPr>
            <a:picLocks noChangeAspect="1"/>
          </p:cNvPicPr>
          <p:nvPr/>
        </p:nvPicPr>
        <p:blipFill>
          <a:blip r:embed="rId1"/>
          <a:stretch>
            <a:fillRect/>
          </a:stretch>
        </p:blipFill>
        <p:spPr>
          <a:xfrm>
            <a:off x="2098675" y="4354513"/>
            <a:ext cx="8001000" cy="2316162"/>
          </a:xfrm>
          <a:prstGeom prst="rect">
            <a:avLst/>
          </a:prstGeom>
          <a:noFill/>
          <a:ln w="9525">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7"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rPr>
              <a:t>第三节  记账凭证</a:t>
            </a:r>
            <a:endParaRPr lang="zh-CN" altLang="en-US" sz="3200" dirty="0">
              <a:solidFill>
                <a:srgbClr val="FF0000"/>
              </a:solidFill>
            </a:endParaRPr>
          </a:p>
        </p:txBody>
      </p:sp>
      <p:sp>
        <p:nvSpPr>
          <p:cNvPr id="467971" name="Rectangle 3"/>
          <p:cNvSpPr>
            <a:spLocks noGrp="1" noChangeArrowheads="1"/>
          </p:cNvSpPr>
          <p:nvPr>
            <p:ph idx="1"/>
          </p:nvPr>
        </p:nvSpPr>
        <p:spPr>
          <a:xfrm>
            <a:off x="815975" y="1196975"/>
            <a:ext cx="10753725" cy="1517650"/>
          </a:xfrm>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3000" b="1" i="0" u="none" strike="noStrike" kern="0" cap="none" spc="0" normalizeH="0" baseline="0" noProof="0" dirty="0">
                <a:ln>
                  <a:noFill/>
                </a:ln>
                <a:solidFill>
                  <a:srgbClr val="FF0000"/>
                </a:solidFill>
                <a:effectLst/>
                <a:uLnTx/>
                <a:uFillTx/>
                <a:latin typeface="+mn-lt"/>
                <a:ea typeface="+mn-ea"/>
                <a:cs typeface="+mn-cs"/>
              </a:rPr>
              <a:t>二、记账凭证的种类及样式举例</a:t>
            </a:r>
            <a:endParaRPr kumimoji="0" lang="zh-CN" altLang="en-US" sz="3000" b="1" i="0" u="none" strike="noStrike" kern="0" cap="none" spc="0" normalizeH="0" baseline="0" noProof="0" dirty="0">
              <a:ln>
                <a:noFill/>
              </a:ln>
              <a:solidFill>
                <a:srgbClr val="FF0000"/>
              </a:solidFill>
              <a:effectLst/>
              <a:uLnTx/>
              <a:uFillTx/>
              <a:latin typeface="+mn-lt"/>
              <a:ea typeface="+mn-ea"/>
              <a:cs typeface="+mn-cs"/>
            </a:endParaRPr>
          </a:p>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3000" b="1" i="0" u="none" strike="noStrike" kern="0" cap="none" spc="0" normalizeH="0" baseline="0" noProof="0" dirty="0" smtClean="0">
                <a:ln>
                  <a:noFill/>
                </a:ln>
                <a:solidFill>
                  <a:srgbClr val="0000CC"/>
                </a:solidFill>
                <a:effectLst/>
                <a:uLnTx/>
                <a:uFillTx/>
                <a:latin typeface="+mn-ea"/>
                <a:ea typeface="+mn-ea"/>
                <a:cs typeface="+mn-cs"/>
              </a:rPr>
              <a:t>（一）记账凭证按用途分类 </a:t>
            </a:r>
            <a:endParaRPr kumimoji="0" lang="zh-CN" altLang="en-US" sz="3000" b="1" i="0" u="none" strike="noStrike" kern="0" cap="none" spc="0" normalizeH="0" baseline="0" noProof="0" dirty="0" smtClean="0">
              <a:ln>
                <a:noFill/>
              </a:ln>
              <a:solidFill>
                <a:srgbClr val="0000CC"/>
              </a:solidFill>
              <a:effectLst/>
              <a:uLnTx/>
              <a:uFillTx/>
              <a:latin typeface="+mn-ea"/>
              <a:ea typeface="+mn-ea"/>
              <a:cs typeface="+mn-cs"/>
            </a:endParaRPr>
          </a:p>
        </p:txBody>
      </p:sp>
      <p:pic>
        <p:nvPicPr>
          <p:cNvPr id="39939" name="Picture 5"/>
          <p:cNvPicPr>
            <a:picLocks noChangeAspect="1"/>
          </p:cNvPicPr>
          <p:nvPr/>
        </p:nvPicPr>
        <p:blipFill>
          <a:blip r:embed="rId1"/>
          <a:stretch>
            <a:fillRect/>
          </a:stretch>
        </p:blipFill>
        <p:spPr>
          <a:xfrm>
            <a:off x="2135188" y="2924175"/>
            <a:ext cx="7921625" cy="3213100"/>
          </a:xfrm>
          <a:prstGeom prst="rect">
            <a:avLst/>
          </a:prstGeom>
          <a:noFill/>
          <a:ln w="9525">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72103" name="Rectangle 39"/>
          <p:cNvSpPr/>
          <p:nvPr/>
        </p:nvSpPr>
        <p:spPr>
          <a:xfrm>
            <a:off x="2424113" y="2566035"/>
            <a:ext cx="8424862" cy="3571875"/>
          </a:xfrm>
          <a:prstGeom prst="rect">
            <a:avLst/>
          </a:prstGeom>
          <a:noFill/>
          <a:ln w="9525">
            <a:noFill/>
          </a:ln>
        </p:spPr>
        <p:txBody>
          <a:bodyPr wrap="none" anchor="ctr" anchorCtr="0"/>
          <a:p>
            <a:endParaRPr lang="zh-CN" altLang="en-US" sz="2000" dirty="0">
              <a:latin typeface="楷体" panose="02010609060101010101" pitchFamily="49" charset="-122"/>
              <a:ea typeface="楷体" panose="02010609060101010101" pitchFamily="49" charset="-122"/>
            </a:endParaRPr>
          </a:p>
        </p:txBody>
      </p:sp>
      <p:sp>
        <p:nvSpPr>
          <p:cNvPr id="40962"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rPr>
              <a:t>第三节  记账凭证</a:t>
            </a:r>
            <a:endParaRPr lang="zh-CN" altLang="en-US" sz="3200" dirty="0">
              <a:solidFill>
                <a:srgbClr val="FF0000"/>
              </a:solidFill>
            </a:endParaRPr>
          </a:p>
        </p:txBody>
      </p:sp>
      <p:sp>
        <p:nvSpPr>
          <p:cNvPr id="472067" name="Rectangle 3"/>
          <p:cNvSpPr>
            <a:spLocks noGrp="1" noChangeArrowheads="1"/>
          </p:cNvSpPr>
          <p:nvPr>
            <p:ph idx="1"/>
          </p:nvPr>
        </p:nvSpPr>
        <p:spPr>
          <a:xfrm>
            <a:off x="765810" y="1191895"/>
            <a:ext cx="10605770" cy="1517650"/>
          </a:xfrm>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ct val="0"/>
              </a:spcBef>
              <a:spcAft>
                <a:spcPct val="0"/>
              </a:spcAft>
              <a:buClrTx/>
              <a:buSzTx/>
              <a:buFontTx/>
              <a:buNone/>
              <a:defRPr/>
            </a:pPr>
            <a:r>
              <a:rPr kumimoji="0" lang="zh-CN" altLang="en-US" sz="2800" b="1" i="0" u="none" strike="noStrike" kern="0" cap="none" spc="0" normalizeH="0" baseline="0" noProof="0" dirty="0" smtClean="0">
                <a:ln>
                  <a:noFill/>
                </a:ln>
                <a:solidFill>
                  <a:srgbClr val="FF0000"/>
                </a:solidFill>
                <a:effectLst/>
                <a:uLnTx/>
                <a:uFillTx/>
                <a:latin typeface="+mn-ea"/>
                <a:ea typeface="+mn-ea"/>
                <a:cs typeface="+mn-cs"/>
              </a:rPr>
              <a:t>（一）记账凭证按用途分类</a:t>
            </a:r>
            <a:r>
              <a:rPr kumimoji="0" lang="en-US" altLang="zh-CN" sz="2800" b="1" i="0" u="none" strike="noStrike" kern="0" cap="none" spc="0" normalizeH="0" baseline="0" noProof="0" dirty="0" smtClean="0">
                <a:ln>
                  <a:noFill/>
                </a:ln>
                <a:solidFill>
                  <a:srgbClr val="FF0000"/>
                </a:solidFill>
                <a:effectLst/>
                <a:uLnTx/>
                <a:uFillTx/>
                <a:latin typeface="+mn-ea"/>
                <a:ea typeface="+mn-ea"/>
                <a:cs typeface="+mn-cs"/>
              </a:rPr>
              <a:t>——</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专用记账凭证</a:t>
            </a:r>
            <a:endParaRPr kumimoji="0" lang="en-US" altLang="zh-CN" sz="2800" b="1" i="0" u="none" strike="noStrike" kern="0" cap="none" spc="0" normalizeH="0" baseline="0" noProof="0" dirty="0" smtClean="0">
              <a:ln>
                <a:noFill/>
              </a:ln>
              <a:solidFill>
                <a:srgbClr val="0033CC"/>
              </a:solidFill>
              <a:effectLst/>
              <a:uLnTx/>
              <a:uFillTx/>
              <a:latin typeface="+mn-ea"/>
              <a:ea typeface="+mn-ea"/>
              <a:cs typeface="+mn-cs"/>
            </a:endParaRPr>
          </a:p>
          <a:p>
            <a:pPr marL="908050" marR="0" lvl="1" indent="-436880" algn="l" defTabSz="914400" rtl="0" eaLnBrk="1" fontAlgn="base" latinLnBrk="0" hangingPunct="1">
              <a:lnSpc>
                <a:spcPct val="150000"/>
              </a:lnSpc>
              <a:spcBef>
                <a:spcPct val="0"/>
              </a:spcBef>
              <a:spcAft>
                <a:spcPct val="0"/>
              </a:spcAft>
              <a:buClr>
                <a:srgbClr val="FF0000"/>
              </a:buClr>
              <a:buSzTx/>
              <a:buFont typeface="Wingdings" panose="05000000000000000000" pitchFamily="2" charset="2"/>
              <a:buChar char="Ø"/>
              <a:defRPr/>
            </a:pP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分类反映经济业务的记账凭证 </a:t>
            </a:r>
            <a:endPar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p:txBody>
      </p:sp>
      <p:sp>
        <p:nvSpPr>
          <p:cNvPr id="40964" name="AutoShape 14"/>
          <p:cNvSpPr/>
          <p:nvPr>
            <p:custDataLst>
              <p:tags r:id="rId1"/>
            </p:custDataLst>
          </p:nvPr>
        </p:nvSpPr>
        <p:spPr>
          <a:xfrm>
            <a:off x="2246313" y="2632710"/>
            <a:ext cx="1223962" cy="865188"/>
          </a:xfrm>
          <a:prstGeom prst="flowChartAlternateProcess">
            <a:avLst/>
          </a:prstGeom>
          <a:noFill/>
          <a:ln w="38100" cap="flat" cmpd="sng">
            <a:solidFill>
              <a:srgbClr val="0000CC"/>
            </a:solidFill>
            <a:prstDash val="solid"/>
            <a:miter/>
            <a:headEnd type="none" w="med" len="med"/>
            <a:tailEnd type="none" w="med" len="med"/>
          </a:ln>
        </p:spPr>
        <p:txBody>
          <a:bodyPr anchor="ctr" anchorCtr="1"/>
          <a:p>
            <a:pPr algn="ctr"/>
            <a:r>
              <a:rPr lang="zh-CN" altLang="en-US" sz="2800" dirty="0">
                <a:solidFill>
                  <a:schemeClr val="accent2"/>
                </a:solidFill>
                <a:latin typeface="楷体" panose="02010609060101010101" pitchFamily="49" charset="-122"/>
                <a:ea typeface="楷体" panose="02010609060101010101" pitchFamily="49" charset="-122"/>
              </a:rPr>
              <a:t>收 款</a:t>
            </a:r>
            <a:endParaRPr lang="zh-CN" altLang="en-US" sz="2800" dirty="0">
              <a:solidFill>
                <a:schemeClr val="accent2"/>
              </a:solidFill>
              <a:latin typeface="楷体" panose="02010609060101010101" pitchFamily="49" charset="-122"/>
              <a:ea typeface="楷体" panose="02010609060101010101" pitchFamily="49" charset="-122"/>
            </a:endParaRPr>
          </a:p>
          <a:p>
            <a:pPr algn="ctr"/>
            <a:r>
              <a:rPr lang="zh-CN" altLang="en-US" sz="2800" dirty="0">
                <a:solidFill>
                  <a:schemeClr val="accent2"/>
                </a:solidFill>
                <a:latin typeface="楷体" panose="02010609060101010101" pitchFamily="49" charset="-122"/>
                <a:ea typeface="楷体" panose="02010609060101010101" pitchFamily="49" charset="-122"/>
              </a:rPr>
              <a:t>凭 证</a:t>
            </a:r>
            <a:endParaRPr lang="zh-CN" altLang="en-US" sz="2800" dirty="0">
              <a:solidFill>
                <a:schemeClr val="accent2"/>
              </a:solidFill>
              <a:latin typeface="楷体" panose="02010609060101010101" pitchFamily="49" charset="-122"/>
              <a:ea typeface="楷体" panose="02010609060101010101" pitchFamily="49" charset="-122"/>
            </a:endParaRPr>
          </a:p>
        </p:txBody>
      </p:sp>
      <p:sp>
        <p:nvSpPr>
          <p:cNvPr id="40965" name="AutoShape 22"/>
          <p:cNvSpPr/>
          <p:nvPr>
            <p:custDataLst>
              <p:tags r:id="rId2"/>
            </p:custDataLst>
          </p:nvPr>
        </p:nvSpPr>
        <p:spPr>
          <a:xfrm>
            <a:off x="2246313" y="3842385"/>
            <a:ext cx="1223962" cy="877888"/>
          </a:xfrm>
          <a:prstGeom prst="flowChartAlternateProcess">
            <a:avLst/>
          </a:prstGeom>
          <a:noFill/>
          <a:ln w="38100" cap="flat" cmpd="sng">
            <a:solidFill>
              <a:srgbClr val="0000CC"/>
            </a:solidFill>
            <a:prstDash val="solid"/>
            <a:miter/>
            <a:headEnd type="none" w="med" len="med"/>
            <a:tailEnd type="none" w="med" len="med"/>
          </a:ln>
        </p:spPr>
        <p:txBody>
          <a:bodyPr anchor="ctr" anchorCtr="1"/>
          <a:p>
            <a:pPr algn="ctr"/>
            <a:r>
              <a:rPr lang="zh-CN" altLang="en-US" sz="2800" dirty="0">
                <a:solidFill>
                  <a:schemeClr val="accent2"/>
                </a:solidFill>
                <a:latin typeface="楷体" panose="02010609060101010101" pitchFamily="49" charset="-122"/>
                <a:ea typeface="楷体" panose="02010609060101010101" pitchFamily="49" charset="-122"/>
              </a:rPr>
              <a:t>付 款</a:t>
            </a:r>
            <a:endParaRPr lang="zh-CN" altLang="en-US" sz="2800" dirty="0">
              <a:solidFill>
                <a:schemeClr val="accent2"/>
              </a:solidFill>
              <a:latin typeface="楷体" panose="02010609060101010101" pitchFamily="49" charset="-122"/>
              <a:ea typeface="楷体" panose="02010609060101010101" pitchFamily="49" charset="-122"/>
            </a:endParaRPr>
          </a:p>
          <a:p>
            <a:pPr algn="ctr"/>
            <a:r>
              <a:rPr lang="zh-CN" altLang="en-US" sz="2800" dirty="0">
                <a:solidFill>
                  <a:schemeClr val="accent2"/>
                </a:solidFill>
                <a:latin typeface="楷体" panose="02010609060101010101" pitchFamily="49" charset="-122"/>
                <a:ea typeface="楷体" panose="02010609060101010101" pitchFamily="49" charset="-122"/>
              </a:rPr>
              <a:t>凭 证</a:t>
            </a:r>
            <a:endParaRPr lang="zh-CN" altLang="en-US" sz="2800" dirty="0">
              <a:solidFill>
                <a:schemeClr val="accent2"/>
              </a:solidFill>
              <a:latin typeface="楷体" panose="02010609060101010101" pitchFamily="49" charset="-122"/>
              <a:ea typeface="楷体" panose="02010609060101010101" pitchFamily="49" charset="-122"/>
            </a:endParaRPr>
          </a:p>
        </p:txBody>
      </p:sp>
      <p:sp>
        <p:nvSpPr>
          <p:cNvPr id="40966" name="AutoShape 24"/>
          <p:cNvSpPr/>
          <p:nvPr>
            <p:custDataLst>
              <p:tags r:id="rId3"/>
            </p:custDataLst>
          </p:nvPr>
        </p:nvSpPr>
        <p:spPr>
          <a:xfrm>
            <a:off x="2246313" y="5034598"/>
            <a:ext cx="1223962" cy="857250"/>
          </a:xfrm>
          <a:prstGeom prst="flowChartAlternateProcess">
            <a:avLst/>
          </a:prstGeom>
          <a:noFill/>
          <a:ln w="38100" cap="flat" cmpd="sng">
            <a:solidFill>
              <a:srgbClr val="0000CC"/>
            </a:solidFill>
            <a:prstDash val="solid"/>
            <a:miter/>
            <a:headEnd type="none" w="med" len="med"/>
            <a:tailEnd type="none" w="med" len="med"/>
          </a:ln>
        </p:spPr>
        <p:txBody>
          <a:bodyPr anchor="ctr" anchorCtr="1"/>
          <a:p>
            <a:pPr algn="ctr"/>
            <a:r>
              <a:rPr lang="zh-CN" altLang="en-US" sz="2800" dirty="0">
                <a:solidFill>
                  <a:schemeClr val="accent2"/>
                </a:solidFill>
                <a:latin typeface="楷体" panose="02010609060101010101" pitchFamily="49" charset="-122"/>
                <a:ea typeface="楷体" panose="02010609060101010101" pitchFamily="49" charset="-122"/>
              </a:rPr>
              <a:t>转 账</a:t>
            </a:r>
            <a:endParaRPr lang="zh-CN" altLang="en-US" sz="2800" dirty="0">
              <a:solidFill>
                <a:schemeClr val="accent2"/>
              </a:solidFill>
              <a:latin typeface="楷体" panose="02010609060101010101" pitchFamily="49" charset="-122"/>
              <a:ea typeface="楷体" panose="02010609060101010101" pitchFamily="49" charset="-122"/>
            </a:endParaRPr>
          </a:p>
          <a:p>
            <a:pPr algn="ctr"/>
            <a:r>
              <a:rPr lang="zh-CN" altLang="en-US" sz="2800" dirty="0">
                <a:solidFill>
                  <a:schemeClr val="accent2"/>
                </a:solidFill>
                <a:latin typeface="楷体" panose="02010609060101010101" pitchFamily="49" charset="-122"/>
                <a:ea typeface="楷体" panose="02010609060101010101" pitchFamily="49" charset="-122"/>
              </a:rPr>
              <a:t>凭 证</a:t>
            </a:r>
            <a:endParaRPr lang="zh-CN" altLang="en-US" sz="2800" dirty="0">
              <a:solidFill>
                <a:schemeClr val="accent2"/>
              </a:solidFill>
              <a:latin typeface="楷体" panose="02010609060101010101" pitchFamily="49" charset="-122"/>
              <a:ea typeface="楷体" panose="02010609060101010101" pitchFamily="49" charset="-122"/>
            </a:endParaRPr>
          </a:p>
        </p:txBody>
      </p:sp>
      <p:sp>
        <p:nvSpPr>
          <p:cNvPr id="472090" name="AutoShape 26"/>
          <p:cNvSpPr/>
          <p:nvPr>
            <p:custDataLst>
              <p:tags r:id="rId4"/>
            </p:custDataLst>
          </p:nvPr>
        </p:nvSpPr>
        <p:spPr>
          <a:xfrm>
            <a:off x="3543300" y="4107498"/>
            <a:ext cx="517525" cy="325437"/>
          </a:xfrm>
          <a:custGeom>
            <a:avLst/>
            <a:gdLst/>
            <a:ahLst/>
            <a:cxnLst>
              <a:cxn ang="17694720">
                <a:pos x="2147483647" y="0"/>
              </a:cxn>
              <a:cxn ang="11796480">
                <a:pos x="0" y="2147483647"/>
              </a:cxn>
              <a:cxn ang="5898240">
                <a:pos x="2147483647" y="2147483647"/>
              </a:cxn>
              <a:cxn ang="0">
                <a:pos x="2147483647" y="2147483647"/>
              </a:cxn>
            </a:cxnLst>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rgbClr val="FFCC99"/>
          </a:solidFill>
          <a:ln w="9525" cap="flat" cmpd="sng">
            <a:solidFill>
              <a:schemeClr val="tx1"/>
            </a:solidFill>
            <a:prstDash val="solid"/>
            <a:miter/>
            <a:headEnd type="none" w="med" len="med"/>
            <a:tailEnd type="none" w="med" len="med"/>
          </a:ln>
        </p:spPr>
        <p:txBody>
          <a:bodyPr/>
          <a:p>
            <a:endParaRPr lang="zh-CN" altLang="en-US"/>
          </a:p>
        </p:txBody>
      </p:sp>
      <p:sp>
        <p:nvSpPr>
          <p:cNvPr id="472092" name="AutoShape 28"/>
          <p:cNvSpPr/>
          <p:nvPr>
            <p:custDataLst>
              <p:tags r:id="rId5"/>
            </p:custDataLst>
          </p:nvPr>
        </p:nvSpPr>
        <p:spPr>
          <a:xfrm>
            <a:off x="3543300" y="2926398"/>
            <a:ext cx="517525" cy="325437"/>
          </a:xfrm>
          <a:custGeom>
            <a:avLst/>
            <a:gdLst/>
            <a:ahLst/>
            <a:cxnLst>
              <a:cxn ang="17694720">
                <a:pos x="2147483647" y="0"/>
              </a:cxn>
              <a:cxn ang="11796480">
                <a:pos x="0" y="2147483647"/>
              </a:cxn>
              <a:cxn ang="5898240">
                <a:pos x="2147483647" y="2147483647"/>
              </a:cxn>
              <a:cxn ang="0">
                <a:pos x="2147483647" y="2147483647"/>
              </a:cxn>
            </a:cxnLst>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rgbClr val="FFCC99"/>
          </a:solidFill>
          <a:ln w="9525" cap="flat" cmpd="sng">
            <a:solidFill>
              <a:schemeClr val="tx1"/>
            </a:solidFill>
            <a:prstDash val="solid"/>
            <a:miter/>
            <a:headEnd type="none" w="med" len="med"/>
            <a:tailEnd type="none" w="med" len="med"/>
          </a:ln>
        </p:spPr>
        <p:txBody>
          <a:bodyPr/>
          <a:p>
            <a:endParaRPr lang="zh-CN" altLang="en-US"/>
          </a:p>
        </p:txBody>
      </p:sp>
      <p:sp>
        <p:nvSpPr>
          <p:cNvPr id="472093" name="AutoShape 29"/>
          <p:cNvSpPr/>
          <p:nvPr>
            <p:custDataLst>
              <p:tags r:id="rId6"/>
            </p:custDataLst>
          </p:nvPr>
        </p:nvSpPr>
        <p:spPr>
          <a:xfrm>
            <a:off x="3543300" y="5296535"/>
            <a:ext cx="517525" cy="325438"/>
          </a:xfrm>
          <a:custGeom>
            <a:avLst/>
            <a:gdLst/>
            <a:ahLst/>
            <a:cxnLst>
              <a:cxn ang="17694720">
                <a:pos x="2147483647" y="0"/>
              </a:cxn>
              <a:cxn ang="11796480">
                <a:pos x="0" y="2147483647"/>
              </a:cxn>
              <a:cxn ang="5898240">
                <a:pos x="2147483647" y="2147483647"/>
              </a:cxn>
              <a:cxn ang="0">
                <a:pos x="2147483647" y="2147483647"/>
              </a:cxn>
            </a:cxnLst>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rgbClr val="FFCC99"/>
          </a:solidFill>
          <a:ln w="9525" cap="flat" cmpd="sng">
            <a:solidFill>
              <a:schemeClr val="tx1"/>
            </a:solidFill>
            <a:prstDash val="solid"/>
            <a:miter/>
            <a:headEnd type="none" w="med" len="med"/>
            <a:tailEnd type="none" w="med" len="med"/>
          </a:ln>
        </p:spPr>
        <p:txBody>
          <a:bodyPr/>
          <a:p>
            <a:endParaRPr lang="zh-CN" altLang="en-US"/>
          </a:p>
        </p:txBody>
      </p:sp>
      <p:sp>
        <p:nvSpPr>
          <p:cNvPr id="472094" name="Rectangle 30"/>
          <p:cNvSpPr/>
          <p:nvPr>
            <p:custDataLst>
              <p:tags r:id="rId7"/>
            </p:custDataLst>
          </p:nvPr>
        </p:nvSpPr>
        <p:spPr>
          <a:xfrm>
            <a:off x="4117975" y="2737485"/>
            <a:ext cx="5616575" cy="685800"/>
          </a:xfrm>
          <a:prstGeom prst="rect">
            <a:avLst/>
          </a:prstGeom>
          <a:noFill/>
          <a:ln w="38100" cap="flat" cmpd="sng">
            <a:solidFill>
              <a:srgbClr val="FF0000"/>
            </a:solidFill>
            <a:prstDash val="solid"/>
            <a:miter/>
            <a:headEnd type="none" w="med" len="med"/>
            <a:tailEnd type="none" w="med" len="med"/>
          </a:ln>
        </p:spPr>
        <p:txBody>
          <a:bodyPr lIns="36000" rIns="36000" anchor="t" anchorCtr="0"/>
          <a:p>
            <a:pPr>
              <a:lnSpc>
                <a:spcPct val="130000"/>
              </a:lnSpc>
            </a:pPr>
            <a:r>
              <a:rPr lang="zh-CN" altLang="en-US" sz="2800" dirty="0">
                <a:latin typeface="仿宋" panose="02010609060101010101" pitchFamily="49" charset="-122"/>
                <a:ea typeface="仿宋" panose="02010609060101010101" pitchFamily="49" charset="-122"/>
              </a:rPr>
              <a:t>收到货币资金业务的凭证。如销售</a:t>
            </a:r>
            <a:endParaRPr lang="zh-CN" altLang="en-US" sz="2800" dirty="0">
              <a:latin typeface="仿宋" panose="02010609060101010101" pitchFamily="49" charset="-122"/>
              <a:ea typeface="仿宋" panose="02010609060101010101" pitchFamily="49" charset="-122"/>
            </a:endParaRPr>
          </a:p>
        </p:txBody>
      </p:sp>
      <p:sp>
        <p:nvSpPr>
          <p:cNvPr id="472095" name="Rectangle 31"/>
          <p:cNvSpPr/>
          <p:nvPr>
            <p:custDataLst>
              <p:tags r:id="rId8"/>
            </p:custDataLst>
          </p:nvPr>
        </p:nvSpPr>
        <p:spPr>
          <a:xfrm>
            <a:off x="4117975" y="3856673"/>
            <a:ext cx="5616575" cy="714375"/>
          </a:xfrm>
          <a:prstGeom prst="rect">
            <a:avLst/>
          </a:prstGeom>
          <a:noFill/>
          <a:ln w="38100" cap="flat" cmpd="sng">
            <a:solidFill>
              <a:srgbClr val="FF0000"/>
            </a:solidFill>
            <a:prstDash val="solid"/>
            <a:miter/>
            <a:headEnd type="none" w="med" len="med"/>
            <a:tailEnd type="none" w="med" len="med"/>
          </a:ln>
        </p:spPr>
        <p:txBody>
          <a:bodyPr lIns="36000" rIns="36000" anchor="t" anchorCtr="0"/>
          <a:p>
            <a:pPr>
              <a:lnSpc>
                <a:spcPct val="130000"/>
              </a:lnSpc>
            </a:pPr>
            <a:r>
              <a:rPr lang="zh-CN" altLang="en-US" sz="2800" dirty="0">
                <a:latin typeface="仿宋" panose="02010609060101010101" pitchFamily="49" charset="-122"/>
                <a:ea typeface="仿宋" panose="02010609060101010101" pitchFamily="49" charset="-122"/>
              </a:rPr>
              <a:t>付出货币资金业务的凭证。如采购</a:t>
            </a:r>
            <a:endParaRPr lang="zh-CN" altLang="en-US" sz="2800" dirty="0">
              <a:latin typeface="仿宋" panose="02010609060101010101" pitchFamily="49" charset="-122"/>
              <a:ea typeface="仿宋" panose="02010609060101010101" pitchFamily="49" charset="-122"/>
            </a:endParaRPr>
          </a:p>
        </p:txBody>
      </p:sp>
      <p:sp>
        <p:nvSpPr>
          <p:cNvPr id="472096" name="Rectangle 32"/>
          <p:cNvSpPr/>
          <p:nvPr>
            <p:custDataLst>
              <p:tags r:id="rId9"/>
            </p:custDataLst>
          </p:nvPr>
        </p:nvSpPr>
        <p:spPr>
          <a:xfrm>
            <a:off x="4117975" y="4864735"/>
            <a:ext cx="5616575" cy="1100138"/>
          </a:xfrm>
          <a:prstGeom prst="rect">
            <a:avLst/>
          </a:prstGeom>
          <a:noFill/>
          <a:ln w="38100" cap="flat" cmpd="sng">
            <a:solidFill>
              <a:srgbClr val="FF0000"/>
            </a:solidFill>
            <a:prstDash val="solid"/>
            <a:miter/>
            <a:headEnd type="none" w="med" len="med"/>
            <a:tailEnd type="none" w="med" len="med"/>
          </a:ln>
        </p:spPr>
        <p:txBody>
          <a:bodyPr lIns="36000" rIns="36000" anchor="t" anchorCtr="0"/>
          <a:p>
            <a:pPr>
              <a:lnSpc>
                <a:spcPct val="130000"/>
              </a:lnSpc>
            </a:pPr>
            <a:r>
              <a:rPr lang="zh-CN" altLang="en-US" sz="2800" dirty="0">
                <a:latin typeface="仿宋" panose="02010609060101010101" pitchFamily="49" charset="-122"/>
                <a:ea typeface="仿宋" panose="02010609060101010101" pitchFamily="49" charset="-122"/>
              </a:rPr>
              <a:t>与货币资金收支无关业务的凭证。如领用材料。</a:t>
            </a:r>
            <a:endParaRPr lang="zh-CN" altLang="en-US" sz="2800" dirty="0">
              <a:latin typeface="仿宋" panose="02010609060101010101" pitchFamily="49" charset="-122"/>
              <a:ea typeface="仿宋"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47210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nodeType="clickEffect">
                                  <p:stCondLst>
                                    <p:cond delay="0"/>
                                  </p:stCondLst>
                                  <p:childTnLst>
                                    <p:set>
                                      <p:cBhvr>
                                        <p:cTn id="10" dur="1" fill="hold">
                                          <p:stCondLst>
                                            <p:cond delay="0"/>
                                          </p:stCondLst>
                                        </p:cTn>
                                        <p:tgtEl>
                                          <p:spTgt spid="472090"/>
                                        </p:tgtEl>
                                        <p:attrNameLst>
                                          <p:attrName>style.visibility</p:attrName>
                                        </p:attrNameLst>
                                      </p:cBhvr>
                                      <p:to>
                                        <p:strVal val="visible"/>
                                      </p:to>
                                    </p:set>
                                    <p:animEffect transition="in" filter="wipe(left)">
                                      <p:cBhvr>
                                        <p:cTn id="11" dur="500"/>
                                        <p:tgtEl>
                                          <p:spTgt spid="472090"/>
                                        </p:tgtEl>
                                      </p:cBhvr>
                                    </p:animEffect>
                                  </p:childTnLst>
                                </p:cTn>
                              </p:par>
                              <p:par>
                                <p:cTn id="12" presetID="22" presetClass="entr" presetSubtype="8" fill="hold" nodeType="withEffect">
                                  <p:stCondLst>
                                    <p:cond delay="0"/>
                                  </p:stCondLst>
                                  <p:childTnLst>
                                    <p:set>
                                      <p:cBhvr>
                                        <p:cTn id="13" dur="1" fill="hold">
                                          <p:stCondLst>
                                            <p:cond delay="0"/>
                                          </p:stCondLst>
                                        </p:cTn>
                                        <p:tgtEl>
                                          <p:spTgt spid="472092"/>
                                        </p:tgtEl>
                                        <p:attrNameLst>
                                          <p:attrName>style.visibility</p:attrName>
                                        </p:attrNameLst>
                                      </p:cBhvr>
                                      <p:to>
                                        <p:strVal val="visible"/>
                                      </p:to>
                                    </p:set>
                                    <p:animEffect transition="in" filter="wipe(left)">
                                      <p:cBhvr>
                                        <p:cTn id="14" dur="500"/>
                                        <p:tgtEl>
                                          <p:spTgt spid="472092"/>
                                        </p:tgtEl>
                                      </p:cBhvr>
                                    </p:animEffect>
                                  </p:childTnLst>
                                </p:cTn>
                              </p:par>
                              <p:par>
                                <p:cTn id="15" presetID="22" presetClass="entr" presetSubtype="8" fill="hold" nodeType="withEffect">
                                  <p:stCondLst>
                                    <p:cond delay="0"/>
                                  </p:stCondLst>
                                  <p:childTnLst>
                                    <p:set>
                                      <p:cBhvr>
                                        <p:cTn id="16" dur="1" fill="hold">
                                          <p:stCondLst>
                                            <p:cond delay="0"/>
                                          </p:stCondLst>
                                        </p:cTn>
                                        <p:tgtEl>
                                          <p:spTgt spid="472093"/>
                                        </p:tgtEl>
                                        <p:attrNameLst>
                                          <p:attrName>style.visibility</p:attrName>
                                        </p:attrNameLst>
                                      </p:cBhvr>
                                      <p:to>
                                        <p:strVal val="visible"/>
                                      </p:to>
                                    </p:set>
                                    <p:animEffect transition="in" filter="wipe(left)">
                                      <p:cBhvr>
                                        <p:cTn id="17" dur="500"/>
                                        <p:tgtEl>
                                          <p:spTgt spid="472093"/>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472094"/>
                                        </p:tgtEl>
                                        <p:attrNameLst>
                                          <p:attrName>style.visibility</p:attrName>
                                        </p:attrNameLst>
                                      </p:cBhvr>
                                      <p:to>
                                        <p:strVal val="visible"/>
                                      </p:to>
                                    </p:set>
                                    <p:animEffect transition="in" filter="fade">
                                      <p:cBhvr>
                                        <p:cTn id="21" dur="500"/>
                                        <p:tgtEl>
                                          <p:spTgt spid="47209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72095"/>
                                        </p:tgtEl>
                                        <p:attrNameLst>
                                          <p:attrName>style.visibility</p:attrName>
                                        </p:attrNameLst>
                                      </p:cBhvr>
                                      <p:to>
                                        <p:strVal val="visible"/>
                                      </p:to>
                                    </p:set>
                                    <p:animEffect transition="in" filter="fade">
                                      <p:cBhvr>
                                        <p:cTn id="24" dur="500"/>
                                        <p:tgtEl>
                                          <p:spTgt spid="472095"/>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72096"/>
                                        </p:tgtEl>
                                        <p:attrNameLst>
                                          <p:attrName>style.visibility</p:attrName>
                                        </p:attrNameLst>
                                      </p:cBhvr>
                                      <p:to>
                                        <p:strVal val="visible"/>
                                      </p:to>
                                    </p:set>
                                    <p:animEffect transition="in" filter="fade">
                                      <p:cBhvr>
                                        <p:cTn id="27" dur="500"/>
                                        <p:tgtEl>
                                          <p:spTgt spid="4720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2103" grpId="0"/>
      <p:bldP spid="472094" grpId="0" bldLvl="0" animBg="1"/>
      <p:bldP spid="472095" grpId="0" bldLvl="0" animBg="1"/>
      <p:bldP spid="472096" grpId="0" bldLvl="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4994" name="Text Box 4"/>
          <p:cNvSpPr txBox="1">
            <a:spLocks noChangeArrowheads="1"/>
          </p:cNvSpPr>
          <p:nvPr/>
        </p:nvSpPr>
        <p:spPr bwMode="auto">
          <a:xfrm>
            <a:off x="886460" y="1216025"/>
            <a:ext cx="10092055" cy="4907915"/>
          </a:xfrm>
          <a:prstGeom prst="rect">
            <a:avLst/>
          </a:prstGeom>
          <a:solidFill>
            <a:schemeClr val="bg1"/>
          </a:solidFill>
          <a:ln>
            <a:noFill/>
          </a:ln>
        </p:spPr>
        <p:txBody>
          <a:bodyPr wrap="square">
            <a:spAutoFit/>
          </a:bodyPr>
          <a:lstStyle>
            <a:lvl1pPr eaLnBrk="0" hangingPunct="0">
              <a:defRPr b="1">
                <a:solidFill>
                  <a:schemeClr val="tx1"/>
                </a:solidFill>
                <a:latin typeface="Arial" panose="020B0604020202020204" pitchFamily="34" charset="0"/>
                <a:ea typeface="宋体" panose="02010600030101010101" pitchFamily="2" charset="-122"/>
              </a:defRPr>
            </a:lvl1pPr>
            <a:lvl2pPr eaLnBrk="0" hangingPunct="0">
              <a:defRPr b="1">
                <a:solidFill>
                  <a:schemeClr val="tx1"/>
                </a:solidFill>
                <a:latin typeface="Arial" panose="020B0604020202020204" pitchFamily="34" charset="0"/>
                <a:ea typeface="宋体" panose="02010600030101010101" pitchFamily="2" charset="-122"/>
              </a:defRPr>
            </a:lvl2pPr>
            <a:lvl3pPr marL="1143000" indent="-228600" eaLnBrk="0" hangingPunct="0">
              <a:defRPr b="1">
                <a:solidFill>
                  <a:schemeClr val="tx1"/>
                </a:solidFill>
                <a:latin typeface="Arial" panose="020B0604020202020204" pitchFamily="34" charset="0"/>
                <a:ea typeface="宋体" panose="02010600030101010101" pitchFamily="2" charset="-122"/>
              </a:defRPr>
            </a:lvl3pPr>
            <a:lvl4pPr marL="1600200" indent="-228600" eaLnBrk="0" hangingPunct="0">
              <a:defRPr b="1">
                <a:solidFill>
                  <a:schemeClr val="tx1"/>
                </a:solidFill>
                <a:latin typeface="Arial" panose="020B0604020202020204" pitchFamily="34" charset="0"/>
                <a:ea typeface="宋体" panose="02010600030101010101" pitchFamily="2" charset="-122"/>
              </a:defRPr>
            </a:lvl4pPr>
            <a:lvl5pPr marL="2057400" indent="-228600" eaLnBrk="0" hangingPunct="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marL="0" marR="0" lvl="0" algn="just" defTabSz="914400" rtl="0" eaLnBrk="1" hangingPunct="1">
              <a:lnSpc>
                <a:spcPct val="145000"/>
              </a:lnSpc>
              <a:spcBef>
                <a:spcPts val="0"/>
              </a:spcBef>
              <a:spcAft>
                <a:spcPts val="0"/>
              </a:spcAft>
              <a:buClrTx/>
              <a:buSzTx/>
              <a:buFontTx/>
              <a:buNone/>
              <a:defRPr/>
            </a:pPr>
            <a:r>
              <a:rPr kumimoji="0" lang="zh-CN" altLang="en-US" sz="2700" b="1" i="0" u="none" strike="noStrike" kern="1200" cap="none" spc="0" normalizeH="0" baseline="0" noProof="0" dirty="0" smtClean="0">
                <a:ln>
                  <a:noFill/>
                </a:ln>
                <a:solidFill>
                  <a:srgbClr val="FF0000"/>
                </a:solidFill>
                <a:effectLst/>
                <a:uLnTx/>
                <a:uFillTx/>
                <a:latin typeface="+mj-ea"/>
                <a:ea typeface="+mj-ea"/>
                <a:cs typeface="+mn-cs"/>
              </a:rPr>
              <a:t>选择、确定记账凭证的种类</a:t>
            </a:r>
            <a:endParaRPr kumimoji="0" lang="zh-CN" altLang="en-US" sz="2700" b="1" i="0" u="none" strike="noStrike" kern="1200" cap="none" spc="0" normalizeH="0" baseline="0" noProof="0" dirty="0" smtClean="0">
              <a:ln>
                <a:noFill/>
              </a:ln>
              <a:solidFill>
                <a:srgbClr val="FF0000"/>
              </a:solidFill>
              <a:effectLst/>
              <a:uLnTx/>
              <a:uFillTx/>
              <a:latin typeface="+mj-ea"/>
              <a:ea typeface="+mj-ea"/>
              <a:cs typeface="+mn-cs"/>
            </a:endParaRPr>
          </a:p>
          <a:p>
            <a:pPr marL="457200" marR="0" lvl="0" algn="just" defTabSz="914400" rtl="0" eaLnBrk="1" hangingPunct="1">
              <a:lnSpc>
                <a:spcPct val="145000"/>
              </a:lnSpc>
              <a:spcBef>
                <a:spcPts val="0"/>
              </a:spcBef>
              <a:spcAft>
                <a:spcPts val="0"/>
              </a:spcAft>
              <a:buClr>
                <a:srgbClr val="FF0000"/>
              </a:buClr>
              <a:buSzTx/>
              <a:buFont typeface="Wingdings" panose="05000000000000000000" pitchFamily="2" charset="2"/>
              <a:buChar char="p"/>
              <a:defRPr/>
            </a:pPr>
            <a:r>
              <a:rPr kumimoji="0" lang="zh-CN" altLang="en-US" sz="27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只使用通用记账凭证</a:t>
            </a:r>
            <a:r>
              <a:rPr kumimoji="0" lang="en-US" altLang="zh-CN" sz="27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zh-CN" altLang="en-US" sz="27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如企业</a:t>
            </a:r>
            <a:endParaRPr kumimoji="0" lang="zh-CN" altLang="en-US" sz="27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457200" marR="0" lvl="0" algn="just" defTabSz="914400" rtl="0" eaLnBrk="1" hangingPunct="1">
              <a:lnSpc>
                <a:spcPct val="145000"/>
              </a:lnSpc>
              <a:spcBef>
                <a:spcPts val="0"/>
              </a:spcBef>
              <a:spcAft>
                <a:spcPts val="0"/>
              </a:spcAft>
              <a:buClr>
                <a:srgbClr val="FF0000"/>
              </a:buClr>
              <a:buSzTx/>
              <a:buFont typeface="Wingdings" panose="05000000000000000000" pitchFamily="2" charset="2"/>
              <a:buChar char="p"/>
              <a:defRPr/>
            </a:pPr>
            <a:r>
              <a:rPr kumimoji="0" lang="zh-CN" altLang="en-US" sz="27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也可使用专用记账凭证</a:t>
            </a:r>
            <a:r>
              <a:rPr kumimoji="0" lang="en-US" altLang="zh-CN" sz="27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zh-CN" altLang="en-US" sz="27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如银行</a:t>
            </a:r>
            <a:endParaRPr kumimoji="0" lang="en-US" altLang="zh-CN" sz="27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457200" marR="0" lvl="0" algn="just" defTabSz="914400" rtl="0" eaLnBrk="1" hangingPunct="1">
              <a:lnSpc>
                <a:spcPct val="145000"/>
              </a:lnSpc>
              <a:spcBef>
                <a:spcPts val="0"/>
              </a:spcBef>
              <a:spcAft>
                <a:spcPts val="0"/>
              </a:spcAft>
              <a:buClrTx/>
              <a:buSzTx/>
              <a:buFont typeface="Wingdings" panose="05000000000000000000" pitchFamily="2" charset="2"/>
              <a:buChar char="p"/>
              <a:defRPr/>
            </a:pPr>
            <a:r>
              <a:rPr kumimoji="0" lang="zh-CN" altLang="en-US" sz="2700" b="1" i="0" u="none" strike="noStrike" kern="1200" cap="none" spc="0" normalizeH="0" baseline="0" noProof="0" dirty="0" smtClean="0">
                <a:ln>
                  <a:noFill/>
                </a:ln>
                <a:solidFill>
                  <a:srgbClr val="0000CC"/>
                </a:solidFill>
                <a:effectLst/>
                <a:uLnTx/>
                <a:uFillTx/>
                <a:latin typeface="楷体" panose="02010609060101010101" pitchFamily="49" charset="-122"/>
                <a:ea typeface="楷体" panose="02010609060101010101" pitchFamily="49" charset="-122"/>
                <a:cs typeface="+mn-cs"/>
              </a:rPr>
              <a:t>专用记账凭证的使用：</a:t>
            </a:r>
            <a:endParaRPr kumimoji="0" lang="zh-CN" altLang="en-US" sz="2700" b="1" i="0" u="none" strike="noStrike" kern="1200" cap="none" spc="0" normalizeH="0" baseline="0" noProof="0" dirty="0" smtClean="0">
              <a:ln>
                <a:noFill/>
              </a:ln>
              <a:solidFill>
                <a:srgbClr val="0000CC"/>
              </a:solidFill>
              <a:effectLst/>
              <a:uLnTx/>
              <a:uFillTx/>
              <a:latin typeface="楷体" panose="02010609060101010101" pitchFamily="49" charset="-122"/>
              <a:ea typeface="楷体" panose="02010609060101010101" pitchFamily="49" charset="-122"/>
              <a:cs typeface="+mn-cs"/>
            </a:endParaRPr>
          </a:p>
          <a:p>
            <a:pPr marL="457200" marR="0" lvl="1" algn="just" defTabSz="914400" rtl="0" eaLnBrk="1" hangingPunct="1">
              <a:lnSpc>
                <a:spcPct val="145000"/>
              </a:lnSpc>
              <a:spcBef>
                <a:spcPts val="0"/>
              </a:spcBef>
              <a:spcAft>
                <a:spcPts val="0"/>
              </a:spcAft>
              <a:buClr>
                <a:srgbClr val="FF0000"/>
              </a:buClr>
              <a:buSzTx/>
              <a:buFont typeface="Wingdings" panose="05000000000000000000" pitchFamily="2" charset="2"/>
              <a:buChar char="Ø"/>
              <a:defRPr/>
            </a:pPr>
            <a:r>
              <a:rPr kumimoji="0" lang="zh-CN" altLang="en-US" sz="2700" b="1" i="0" u="none" strike="noStrike" kern="1200" cap="none" spc="0" normalizeH="0" baseline="0" noProof="0" dirty="0" smtClean="0">
                <a:ln>
                  <a:noFill/>
                </a:ln>
                <a:solidFill>
                  <a:srgbClr val="000000"/>
                </a:solidFill>
                <a:effectLst/>
                <a:uLnTx/>
                <a:uFillTx/>
                <a:latin typeface="楷体" panose="02010609060101010101" pitchFamily="49" charset="-122"/>
                <a:ea typeface="楷体" panose="02010609060101010101" pitchFamily="49" charset="-122"/>
                <a:cs typeface="+mn-cs"/>
              </a:rPr>
              <a:t>收款凭证：记录现金和银行存款收款业务。</a:t>
            </a:r>
            <a:endParaRPr kumimoji="0" lang="zh-CN" altLang="en-US" sz="2700" b="1" i="0" u="none" strike="noStrike" kern="1200" cap="none" spc="0" normalizeH="0" baseline="0" noProof="0" dirty="0" smtClean="0">
              <a:ln>
                <a:noFill/>
              </a:ln>
              <a:solidFill>
                <a:srgbClr val="000000"/>
              </a:solidFill>
              <a:effectLst/>
              <a:uLnTx/>
              <a:uFillTx/>
              <a:latin typeface="楷体" panose="02010609060101010101" pitchFamily="49" charset="-122"/>
              <a:ea typeface="楷体" panose="02010609060101010101" pitchFamily="49" charset="-122"/>
              <a:cs typeface="+mn-cs"/>
            </a:endParaRPr>
          </a:p>
          <a:p>
            <a:pPr marL="457200" marR="0" lvl="1" algn="just" defTabSz="914400" rtl="0" eaLnBrk="1" hangingPunct="1">
              <a:lnSpc>
                <a:spcPct val="145000"/>
              </a:lnSpc>
              <a:spcBef>
                <a:spcPts val="0"/>
              </a:spcBef>
              <a:spcAft>
                <a:spcPts val="0"/>
              </a:spcAft>
              <a:buClr>
                <a:srgbClr val="FF0000"/>
              </a:buClr>
              <a:buSzTx/>
              <a:buFont typeface="Wingdings" panose="05000000000000000000" pitchFamily="2" charset="2"/>
              <a:buChar char="Ø"/>
              <a:defRPr/>
            </a:pPr>
            <a:r>
              <a:rPr kumimoji="0" lang="zh-CN" altLang="en-US" sz="2700" b="1" i="0" u="none" strike="noStrike" kern="1200" cap="none" spc="0" normalizeH="0" baseline="0" noProof="0" dirty="0" smtClean="0">
                <a:ln>
                  <a:noFill/>
                </a:ln>
                <a:solidFill>
                  <a:srgbClr val="000000"/>
                </a:solidFill>
                <a:effectLst/>
                <a:uLnTx/>
                <a:uFillTx/>
                <a:latin typeface="楷体" panose="02010609060101010101" pitchFamily="49" charset="-122"/>
                <a:ea typeface="楷体" panose="02010609060101010101" pitchFamily="49" charset="-122"/>
                <a:cs typeface="+mn-cs"/>
              </a:rPr>
              <a:t>付款凭证：记录现金和银行存款付款业务。</a:t>
            </a:r>
            <a:endParaRPr kumimoji="0" lang="zh-CN" altLang="en-US" sz="2700" b="1" i="0" u="none" strike="noStrike" kern="1200" cap="none" spc="0" normalizeH="0" baseline="0" noProof="0" dirty="0" smtClean="0">
              <a:ln>
                <a:noFill/>
              </a:ln>
              <a:solidFill>
                <a:srgbClr val="000000"/>
              </a:solidFill>
              <a:effectLst/>
              <a:uLnTx/>
              <a:uFillTx/>
              <a:latin typeface="楷体" panose="02010609060101010101" pitchFamily="49" charset="-122"/>
              <a:ea typeface="楷体" panose="02010609060101010101" pitchFamily="49" charset="-122"/>
              <a:cs typeface="+mn-cs"/>
            </a:endParaRPr>
          </a:p>
          <a:p>
            <a:pPr marL="457200" marR="0" lvl="1" algn="just" defTabSz="914400" rtl="0" eaLnBrk="1" hangingPunct="1">
              <a:lnSpc>
                <a:spcPct val="145000"/>
              </a:lnSpc>
              <a:spcBef>
                <a:spcPts val="0"/>
              </a:spcBef>
              <a:spcAft>
                <a:spcPts val="0"/>
              </a:spcAft>
              <a:buClr>
                <a:srgbClr val="FF0000"/>
              </a:buClr>
              <a:buSzTx/>
              <a:buFont typeface="Wingdings" panose="05000000000000000000" pitchFamily="2" charset="2"/>
              <a:buChar char="Ø"/>
              <a:defRPr/>
            </a:pPr>
            <a:r>
              <a:rPr kumimoji="0" lang="zh-CN" altLang="en-US" sz="2700" b="1" i="0" u="none" strike="noStrike" kern="1200" cap="none" spc="0" normalizeH="0" baseline="0" noProof="0" dirty="0" smtClean="0">
                <a:ln>
                  <a:noFill/>
                </a:ln>
                <a:solidFill>
                  <a:srgbClr val="000000"/>
                </a:solidFill>
                <a:effectLst/>
                <a:uLnTx/>
                <a:uFillTx/>
                <a:latin typeface="楷体" panose="02010609060101010101" pitchFamily="49" charset="-122"/>
                <a:ea typeface="楷体" panose="02010609060101010101" pitchFamily="49" charset="-122"/>
                <a:cs typeface="+mn-cs"/>
              </a:rPr>
              <a:t>转账凭证：记录与现金、银行存款收付款业务无关的转账业务。</a:t>
            </a:r>
            <a:endParaRPr kumimoji="0" lang="zh-CN" altLang="en-US" sz="2700" b="1" i="0" u="none" strike="noStrike" kern="1200" cap="none" spc="0" normalizeH="0" baseline="0" noProof="0" dirty="0" smtClean="0">
              <a:ln>
                <a:noFill/>
              </a:ln>
              <a:solidFill>
                <a:srgbClr val="000000"/>
              </a:solidFill>
              <a:effectLst/>
              <a:uLnTx/>
              <a:uFillTx/>
              <a:latin typeface="楷体" panose="02010609060101010101" pitchFamily="49" charset="-122"/>
              <a:ea typeface="楷体" panose="02010609060101010101" pitchFamily="49" charset="-122"/>
              <a:cs typeface="+mn-cs"/>
            </a:endParaRPr>
          </a:p>
        </p:txBody>
      </p:sp>
      <p:sp>
        <p:nvSpPr>
          <p:cNvPr id="40962" name="Rectangle 2"/>
          <p:cNvSpPr/>
          <p:nvPr/>
        </p:nvSpPr>
        <p:spPr>
          <a:xfrm>
            <a:off x="2098675" y="304800"/>
            <a:ext cx="8001000" cy="676275"/>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5pPr>
            <a:lvl6pPr marL="4572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6pPr>
            <a:lvl7pPr marL="9144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7pPr>
            <a:lvl8pPr marL="13716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8pPr>
            <a:lvl9pPr marL="18288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9pPr>
          </a:lstStyle>
          <a:p>
            <a:pPr eaLnBrk="1" hangingPunct="1"/>
            <a:r>
              <a:rPr lang="zh-CN" altLang="en-US" sz="3200" dirty="0">
                <a:solidFill>
                  <a:srgbClr val="FF0000"/>
                </a:solidFill>
              </a:rPr>
              <a:t>第三节  记账凭证</a:t>
            </a:r>
            <a:endParaRPr lang="zh-CN" altLang="en-US" sz="3200" dirty="0">
              <a:solidFill>
                <a:srgbClr val="FF00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1" name="矩形 1"/>
          <p:cNvSpPr/>
          <p:nvPr/>
        </p:nvSpPr>
        <p:spPr>
          <a:xfrm>
            <a:off x="913130" y="1190625"/>
            <a:ext cx="8969375" cy="737235"/>
          </a:xfrm>
          <a:prstGeom prst="rect">
            <a:avLst/>
          </a:prstGeom>
          <a:noFill/>
          <a:ln w="9525">
            <a:noFill/>
          </a:ln>
        </p:spPr>
        <p:txBody>
          <a:bodyPr wrap="square" anchor="t" anchorCtr="0">
            <a:spAutoFit/>
          </a:bodyPr>
          <a:p>
            <a:pPr>
              <a:lnSpc>
                <a:spcPct val="150000"/>
              </a:lnSpc>
            </a:pPr>
            <a:r>
              <a:rPr lang="zh-CN" altLang="en-US" sz="2800" dirty="0">
                <a:solidFill>
                  <a:srgbClr val="FF0000"/>
                </a:solidFill>
                <a:latin typeface="黑体" panose="02010609060101010101" pitchFamily="49" charset="-122"/>
                <a:ea typeface="黑体" panose="02010609060101010101" pitchFamily="49" charset="-122"/>
              </a:rPr>
              <a:t>一、会计凭证的概念</a:t>
            </a:r>
            <a:endParaRPr lang="zh-CN" altLang="en-US" sz="2800" dirty="0">
              <a:solidFill>
                <a:srgbClr val="FF0000"/>
              </a:solidFill>
              <a:latin typeface="黑体" panose="02010609060101010101" pitchFamily="49" charset="-122"/>
              <a:ea typeface="黑体" panose="02010609060101010101" pitchFamily="49" charset="-122"/>
            </a:endParaRPr>
          </a:p>
        </p:txBody>
      </p:sp>
      <p:sp>
        <p:nvSpPr>
          <p:cNvPr id="10242" name="AutoShape 13"/>
          <p:cNvSpPr/>
          <p:nvPr/>
        </p:nvSpPr>
        <p:spPr>
          <a:xfrm>
            <a:off x="2057400" y="2098675"/>
            <a:ext cx="8042275" cy="1730375"/>
          </a:xfrm>
          <a:prstGeom prst="roundRect">
            <a:avLst>
              <a:gd name="adj" fmla="val 6903"/>
            </a:avLst>
          </a:prstGeom>
          <a:solidFill>
            <a:srgbClr val="FFFFFF"/>
          </a:solidFill>
          <a:ln w="38100" cap="flat" cmpd="sng">
            <a:solidFill>
              <a:schemeClr val="accent2"/>
            </a:solidFill>
            <a:prstDash val="solid"/>
            <a:round/>
            <a:headEnd type="none" w="med" len="med"/>
            <a:tailEnd type="none" w="med" len="med"/>
          </a:ln>
        </p:spPr>
        <p:txBody>
          <a:bodyPr anchor="ctr" anchorCtr="0"/>
          <a:p>
            <a:pPr>
              <a:lnSpc>
                <a:spcPct val="150000"/>
              </a:lnSpc>
            </a:pPr>
            <a:r>
              <a:rPr lang="zh-CN" altLang="en-US" sz="3000" dirty="0">
                <a:solidFill>
                  <a:srgbClr val="FF0000"/>
                </a:solidFill>
                <a:latin typeface="楷体" panose="02010609060101010101" pitchFamily="49" charset="-122"/>
                <a:ea typeface="楷体" panose="02010609060101010101" pitchFamily="49" charset="-122"/>
              </a:rPr>
              <a:t> 会计凭证，</a:t>
            </a:r>
            <a:r>
              <a:rPr lang="zh-CN" altLang="en-US" sz="3000" dirty="0">
                <a:solidFill>
                  <a:srgbClr val="000000"/>
                </a:solidFill>
                <a:latin typeface="楷体" panose="02010609060101010101" pitchFamily="49" charset="-122"/>
                <a:ea typeface="楷体" panose="02010609060101010101" pitchFamily="49" charset="-122"/>
              </a:rPr>
              <a:t>简称凭证，是</a:t>
            </a:r>
            <a:r>
              <a:rPr lang="zh-CN" altLang="en-US" sz="3000" dirty="0">
                <a:solidFill>
                  <a:srgbClr val="0000CC"/>
                </a:solidFill>
                <a:latin typeface="楷体" panose="02010609060101010101" pitchFamily="49" charset="-122"/>
                <a:ea typeface="楷体" panose="02010609060101010101" pitchFamily="49" charset="-122"/>
              </a:rPr>
              <a:t>记录</a:t>
            </a:r>
            <a:r>
              <a:rPr lang="zh-CN" altLang="en-US" sz="3000" dirty="0">
                <a:solidFill>
                  <a:srgbClr val="000000"/>
                </a:solidFill>
                <a:latin typeface="楷体" panose="02010609060101010101" pitchFamily="49" charset="-122"/>
                <a:ea typeface="楷体" panose="02010609060101010101" pitchFamily="49" charset="-122"/>
              </a:rPr>
              <a:t>经济业务，明确经济</a:t>
            </a:r>
            <a:r>
              <a:rPr lang="zh-CN" altLang="en-US" sz="3000" dirty="0">
                <a:solidFill>
                  <a:srgbClr val="0000CC"/>
                </a:solidFill>
                <a:latin typeface="楷体" panose="02010609060101010101" pitchFamily="49" charset="-122"/>
                <a:ea typeface="楷体" panose="02010609060101010101" pitchFamily="49" charset="-122"/>
              </a:rPr>
              <a:t>责任</a:t>
            </a:r>
            <a:r>
              <a:rPr lang="zh-CN" altLang="en-US" sz="3000" dirty="0">
                <a:solidFill>
                  <a:srgbClr val="000000"/>
                </a:solidFill>
                <a:latin typeface="楷体" panose="02010609060101010101" pitchFamily="49" charset="-122"/>
                <a:ea typeface="楷体" panose="02010609060101010101" pitchFamily="49" charset="-122"/>
              </a:rPr>
              <a:t>和据以</a:t>
            </a:r>
            <a:r>
              <a:rPr lang="zh-CN" altLang="en-US" sz="3000" dirty="0">
                <a:solidFill>
                  <a:srgbClr val="0000CC"/>
                </a:solidFill>
                <a:latin typeface="楷体" panose="02010609060101010101" pitchFamily="49" charset="-122"/>
                <a:ea typeface="楷体" panose="02010609060101010101" pitchFamily="49" charset="-122"/>
              </a:rPr>
              <a:t>登记账簿</a:t>
            </a:r>
            <a:r>
              <a:rPr lang="zh-CN" altLang="en-US" sz="3000" dirty="0">
                <a:solidFill>
                  <a:srgbClr val="000000"/>
                </a:solidFill>
                <a:latin typeface="楷体" panose="02010609060101010101" pitchFamily="49" charset="-122"/>
                <a:ea typeface="楷体" panose="02010609060101010101" pitchFamily="49" charset="-122"/>
              </a:rPr>
              <a:t>的书面证明。</a:t>
            </a:r>
            <a:endParaRPr lang="zh-CN" altLang="en-US" sz="3000" dirty="0">
              <a:solidFill>
                <a:srgbClr val="000000"/>
              </a:solidFill>
              <a:latin typeface="楷体" panose="02010609060101010101" pitchFamily="49" charset="-122"/>
              <a:ea typeface="楷体" panose="02010609060101010101" pitchFamily="49" charset="-122"/>
            </a:endParaRPr>
          </a:p>
        </p:txBody>
      </p:sp>
      <p:sp>
        <p:nvSpPr>
          <p:cNvPr id="10243" name="Rectangle 2"/>
          <p:cNvSpPr txBox="1"/>
          <p:nvPr/>
        </p:nvSpPr>
        <p:spPr>
          <a:xfrm>
            <a:off x="1039495" y="376555"/>
            <a:ext cx="10282555" cy="676275"/>
          </a:xfrm>
          <a:prstGeom prst="rect">
            <a:avLst/>
          </a:prstGeom>
          <a:noFill/>
          <a:ln w="9525">
            <a:noFill/>
          </a:ln>
        </p:spPr>
        <p:txBody>
          <a:bodyPr anchor="t" anchorCtr="0"/>
          <a:p>
            <a:pPr algn="ctr">
              <a:buSzTx/>
            </a:pPr>
            <a:r>
              <a:rPr lang="zh-CN" altLang="en-US" sz="3200" dirty="0">
                <a:solidFill>
                  <a:srgbClr val="FF0000"/>
                </a:solidFill>
                <a:latin typeface="黑体" panose="02010609060101010101" pitchFamily="49" charset="-122"/>
                <a:ea typeface="黑体" panose="02010609060101010101" pitchFamily="49" charset="-122"/>
              </a:rPr>
              <a:t>第一节  </a:t>
            </a:r>
            <a:r>
              <a:rPr lang="zh-CN" altLang="en-US" sz="3200" dirty="0">
                <a:solidFill>
                  <a:srgbClr val="FF0000"/>
                </a:solidFill>
                <a:latin typeface="Times New Roman" panose="02020603050405020304" pitchFamily="18" charset="0"/>
                <a:ea typeface="黑体" panose="02010609060101010101" pitchFamily="49" charset="-122"/>
              </a:rPr>
              <a:t>会计凭证的意义和种类</a:t>
            </a:r>
            <a:endParaRPr lang="zh-CN" altLang="en-US" sz="3200" dirty="0">
              <a:solidFill>
                <a:srgbClr val="FF0000"/>
              </a:solidFill>
              <a:latin typeface="Times New Roman" panose="02020603050405020304" pitchFamily="18" charset="0"/>
              <a:ea typeface="黑体" panose="02010609060101010101" pitchFamily="49" charset="-122"/>
            </a:endParaRPr>
          </a:p>
        </p:txBody>
      </p:sp>
      <p:pic>
        <p:nvPicPr>
          <p:cNvPr id="24580" name="Picture 4" descr="capt4-1"/>
          <p:cNvPicPr>
            <a:picLocks noChangeAspect="1"/>
          </p:cNvPicPr>
          <p:nvPr/>
        </p:nvPicPr>
        <p:blipFill>
          <a:blip r:embed="rId1"/>
          <a:stretch>
            <a:fillRect/>
          </a:stretch>
        </p:blipFill>
        <p:spPr>
          <a:xfrm>
            <a:off x="2063750" y="3925888"/>
            <a:ext cx="8064500" cy="2214562"/>
          </a:xfrm>
          <a:prstGeom prst="rect">
            <a:avLst/>
          </a:prstGeom>
          <a:noFill/>
          <a:ln w="9525">
            <a:noFill/>
          </a:ln>
        </p:spPr>
      </p:pic>
      <p:sp>
        <p:nvSpPr>
          <p:cNvPr id="25603" name="Text Box 9"/>
          <p:cNvSpPr txBox="1"/>
          <p:nvPr/>
        </p:nvSpPr>
        <p:spPr>
          <a:xfrm>
            <a:off x="2062163" y="6223000"/>
            <a:ext cx="3478212" cy="533400"/>
          </a:xfrm>
          <a:prstGeom prst="rect">
            <a:avLst/>
          </a:prstGeom>
          <a:noFill/>
          <a:ln w="22225" cap="flat" cmpd="sng">
            <a:solidFill>
              <a:schemeClr val="hlink"/>
            </a:solidFill>
            <a:prstDash val="solid"/>
            <a:miter/>
            <a:headEnd type="none" w="med" len="med"/>
            <a:tailEnd type="none" w="med" len="med"/>
          </a:ln>
        </p:spPr>
        <p:txBody>
          <a:bodyPr anchor="ctr" anchorCtr="0"/>
          <a:p>
            <a:pPr algn="ctr">
              <a:spcBef>
                <a:spcPct val="50000"/>
              </a:spcBef>
            </a:pPr>
            <a:r>
              <a:rPr lang="zh-CN" altLang="en-US" sz="2800" dirty="0">
                <a:solidFill>
                  <a:srgbClr val="0000CC"/>
                </a:solidFill>
                <a:latin typeface="仿宋" panose="02010609060101010101" pitchFamily="49" charset="-122"/>
                <a:ea typeface="仿宋" panose="02010609060101010101" pitchFamily="49" charset="-122"/>
              </a:rPr>
              <a:t>填制、审核原始凭证</a:t>
            </a:r>
            <a:endParaRPr lang="zh-CN" altLang="en-US" sz="2800" dirty="0">
              <a:solidFill>
                <a:srgbClr val="0000CC"/>
              </a:solidFill>
              <a:latin typeface="仿宋" panose="02010609060101010101" pitchFamily="49" charset="-122"/>
              <a:ea typeface="仿宋" panose="02010609060101010101" pitchFamily="49" charset="-122"/>
            </a:endParaRPr>
          </a:p>
        </p:txBody>
      </p:sp>
      <p:sp>
        <p:nvSpPr>
          <p:cNvPr id="25606" name="Text Box 12"/>
          <p:cNvSpPr txBox="1"/>
          <p:nvPr/>
        </p:nvSpPr>
        <p:spPr>
          <a:xfrm>
            <a:off x="7080250" y="6223000"/>
            <a:ext cx="2895600" cy="533400"/>
          </a:xfrm>
          <a:prstGeom prst="rect">
            <a:avLst/>
          </a:prstGeom>
          <a:noFill/>
          <a:ln w="22225" cap="flat" cmpd="sng">
            <a:solidFill>
              <a:schemeClr val="hlink"/>
            </a:solidFill>
            <a:prstDash val="solid"/>
            <a:miter/>
            <a:headEnd type="none" w="med" len="med"/>
            <a:tailEnd type="none" w="med" len="med"/>
          </a:ln>
        </p:spPr>
        <p:txBody>
          <a:bodyPr anchor="ctr" anchorCtr="0"/>
          <a:p>
            <a:pPr algn="ctr">
              <a:spcBef>
                <a:spcPct val="50000"/>
              </a:spcBef>
            </a:pPr>
            <a:r>
              <a:rPr lang="zh-CN" altLang="en-US" sz="2800" dirty="0">
                <a:solidFill>
                  <a:srgbClr val="0000CC"/>
                </a:solidFill>
                <a:latin typeface="仿宋" panose="02010609060101010101" pitchFamily="49" charset="-122"/>
                <a:ea typeface="仿宋" panose="02010609060101010101" pitchFamily="49" charset="-122"/>
              </a:rPr>
              <a:t>编制记账凭证</a:t>
            </a:r>
            <a:endParaRPr lang="zh-CN" altLang="en-US" sz="2800" dirty="0">
              <a:solidFill>
                <a:srgbClr val="0000CC"/>
              </a:solidFill>
              <a:latin typeface="仿宋" panose="02010609060101010101" pitchFamily="49" charset="-122"/>
              <a:ea typeface="仿宋" panose="02010609060101010101" pitchFamily="49" charset="-122"/>
            </a:endParaRPr>
          </a:p>
        </p:txBody>
      </p:sp>
      <p:sp>
        <p:nvSpPr>
          <p:cNvPr id="25613" name="AutoShape 20"/>
          <p:cNvSpPr/>
          <p:nvPr/>
        </p:nvSpPr>
        <p:spPr>
          <a:xfrm>
            <a:off x="2317750" y="4886325"/>
            <a:ext cx="568325" cy="1336675"/>
          </a:xfrm>
          <a:prstGeom prst="curvedRightArrow">
            <a:avLst>
              <a:gd name="adj1" fmla="val 19970"/>
              <a:gd name="adj2" fmla="val 39938"/>
              <a:gd name="adj3" fmla="val 33277"/>
            </a:avLst>
          </a:prstGeom>
          <a:noFill/>
          <a:ln w="9525" cap="flat" cmpd="sng">
            <a:solidFill>
              <a:srgbClr val="0000CC"/>
            </a:solidFill>
            <a:prstDash val="solid"/>
            <a:miter/>
            <a:headEnd type="none" w="med" len="med"/>
            <a:tailEnd type="none" w="med" len="med"/>
          </a:ln>
        </p:spPr>
        <p:txBody>
          <a:bodyPr wrap="none" anchor="ctr" anchorCtr="0"/>
          <a:p>
            <a:endParaRPr lang="zh-CN" altLang="en-US" dirty="0">
              <a:latin typeface="Arial" panose="020B0604020202020204" pitchFamily="34" charset="0"/>
              <a:ea typeface="宋体" panose="02010600030101010101" pitchFamily="2" charset="-122"/>
            </a:endParaRPr>
          </a:p>
        </p:txBody>
      </p:sp>
      <p:sp>
        <p:nvSpPr>
          <p:cNvPr id="25614" name="AutoShape 21"/>
          <p:cNvSpPr/>
          <p:nvPr/>
        </p:nvSpPr>
        <p:spPr>
          <a:xfrm rot="10800000">
            <a:off x="8782050" y="5394325"/>
            <a:ext cx="468313" cy="746125"/>
          </a:xfrm>
          <a:prstGeom prst="curvedLeftArrow">
            <a:avLst>
              <a:gd name="adj1" fmla="val 20026"/>
              <a:gd name="adj2" fmla="val 40059"/>
              <a:gd name="adj3" fmla="val 33277"/>
            </a:avLst>
          </a:prstGeom>
          <a:noFill/>
          <a:ln w="9525" cap="flat" cmpd="sng">
            <a:solidFill>
              <a:srgbClr val="0000CC"/>
            </a:solidFill>
            <a:prstDash val="solid"/>
            <a:miter/>
            <a:headEnd type="none" w="med" len="med"/>
            <a:tailEnd type="none" w="med" len="med"/>
          </a:ln>
        </p:spPr>
        <p:txBody>
          <a:bodyPr wrap="none" anchor="ctr" anchorCtr="0"/>
          <a:p>
            <a:endParaRPr lang="zh-CN" altLang="en-US" dirty="0">
              <a:latin typeface="Arial" panose="020B0604020202020204" pitchFamily="34" charset="0"/>
              <a:ea typeface="宋体" panose="02010600030101010101" pitchFamily="2" charset="-122"/>
            </a:endParaRPr>
          </a:p>
        </p:txBody>
      </p:sp>
      <p:sp>
        <p:nvSpPr>
          <p:cNvPr id="2" name="燕尾形箭头 1"/>
          <p:cNvSpPr/>
          <p:nvPr/>
        </p:nvSpPr>
        <p:spPr>
          <a:xfrm>
            <a:off x="5737225" y="6381750"/>
            <a:ext cx="1150938" cy="287338"/>
          </a:xfrm>
          <a:prstGeom prst="notchedRightArrow">
            <a:avLst>
              <a:gd name="adj1" fmla="val 50000"/>
              <a:gd name="adj2" fmla="val 50013"/>
            </a:avLst>
          </a:prstGeom>
          <a:solidFill>
            <a:srgbClr val="0000CC"/>
          </a:solidFill>
          <a:ln w="9525" cap="flat" cmpd="sng">
            <a:solidFill>
              <a:schemeClr val="tx1"/>
            </a:solidFill>
            <a:prstDash val="solid"/>
            <a:round/>
            <a:headEnd type="none" w="med" len="med"/>
            <a:tailEnd type="none" w="med" len="med"/>
          </a:ln>
        </p:spPr>
        <p:txBody>
          <a:bodyPr wrap="square" lIns="91440" tIns="45720" rIns="91440" bIns="45720" anchor="t" anchorCtr="0"/>
          <a:p>
            <a:pPr>
              <a:buSzTx/>
            </a:pPr>
            <a:endParaRPr lang="zh-CN" altLang="en-US">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58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6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560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560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56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13" grpId="0" bldLvl="0" animBg="1"/>
      <p:bldP spid="25603" grpId="0" bldLvl="0" animBg="1"/>
      <p:bldP spid="25613" grpId="1" animBg="1"/>
      <p:bldP spid="25603" grpId="1" animBg="1"/>
      <p:bldP spid="2" grpId="0" bldLvl="0" animBg="1"/>
      <p:bldP spid="25606" grpId="0" bldLvl="0" animBg="1"/>
      <p:bldP spid="25614" grpId="0" bldLvl="0" animBg="1"/>
      <p:bldP spid="2" grpId="1" animBg="1"/>
      <p:bldP spid="25606" grpId="1" animBg="1"/>
      <p:bldP spid="25614" grpId="1"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1985"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rPr>
              <a:t>第三节  记账凭证</a:t>
            </a:r>
            <a:endParaRPr lang="zh-CN" altLang="en-US" sz="3200" dirty="0">
              <a:solidFill>
                <a:srgbClr val="FF0000"/>
              </a:solidFill>
            </a:endParaRPr>
          </a:p>
        </p:txBody>
      </p:sp>
      <p:sp>
        <p:nvSpPr>
          <p:cNvPr id="541699" name="Rectangle 3"/>
          <p:cNvSpPr>
            <a:spLocks noGrp="1" noChangeArrowheads="1"/>
          </p:cNvSpPr>
          <p:nvPr>
            <p:ph idx="1"/>
          </p:nvPr>
        </p:nvSpPr>
        <p:spPr>
          <a:xfrm>
            <a:off x="800100" y="1214755"/>
            <a:ext cx="10697210" cy="1500505"/>
          </a:xfrm>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3000" b="1" i="0" u="none" strike="noStrike" kern="0" cap="none" spc="0" normalizeH="0" baseline="0" noProof="0" dirty="0" smtClean="0">
                <a:ln>
                  <a:noFill/>
                </a:ln>
                <a:solidFill>
                  <a:srgbClr val="FF0000"/>
                </a:solidFill>
                <a:effectLst/>
                <a:uLnTx/>
                <a:uFillTx/>
                <a:latin typeface="+mn-ea"/>
                <a:ea typeface="+mn-ea"/>
                <a:cs typeface="+mn-cs"/>
              </a:rPr>
              <a:t>（一）记账凭证按用途分类</a:t>
            </a:r>
            <a:endParaRPr kumimoji="0" lang="zh-CN" altLang="en-US" sz="3000" b="1" i="0" u="none" strike="noStrike" kern="0" cap="none" spc="0" normalizeH="0" baseline="0" noProof="0" dirty="0" smtClean="0">
              <a:ln>
                <a:noFill/>
              </a:ln>
              <a:solidFill>
                <a:srgbClr val="FF0000"/>
              </a:solidFill>
              <a:effectLst/>
              <a:uLnTx/>
              <a:uFillTx/>
              <a:latin typeface="+mn-ea"/>
              <a:ea typeface="+mn-ea"/>
              <a:cs typeface="+mn-cs"/>
            </a:endParaRPr>
          </a:p>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3000" b="1" i="0" u="none" strike="noStrike" kern="0" cap="none" spc="0" normalizeH="0" baseline="0" noProof="0" dirty="0" smtClean="0">
                <a:ln>
                  <a:noFill/>
                </a:ln>
                <a:solidFill>
                  <a:srgbClr val="FF0000"/>
                </a:solidFill>
                <a:effectLst/>
                <a:uLnTx/>
                <a:uFillTx/>
                <a:latin typeface="+mn-ea"/>
                <a:ea typeface="+mn-ea"/>
                <a:cs typeface="+mn-cs"/>
              </a:rPr>
              <a:t>      </a:t>
            </a:r>
            <a:r>
              <a:rPr kumimoji="0" lang="en-US" altLang="zh-CN" sz="30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zh-CN" altLang="en-US" sz="30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专用记账凭证（收款凭证）</a:t>
            </a:r>
            <a:endParaRPr kumimoji="0" lang="zh-CN" altLang="en-US" sz="30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p:txBody>
      </p:sp>
      <p:pic>
        <p:nvPicPr>
          <p:cNvPr id="41987" name="Picture 8" descr="图片6"/>
          <p:cNvPicPr>
            <a:picLocks noChangeAspect="1"/>
          </p:cNvPicPr>
          <p:nvPr/>
        </p:nvPicPr>
        <p:blipFill>
          <a:blip r:embed="rId1">
            <a:lum contrast="-6000"/>
          </a:blip>
          <a:stretch>
            <a:fillRect/>
          </a:stretch>
        </p:blipFill>
        <p:spPr>
          <a:xfrm>
            <a:off x="2135188" y="2863850"/>
            <a:ext cx="7921625" cy="3255963"/>
          </a:xfrm>
          <a:prstGeom prst="rect">
            <a:avLst/>
          </a:prstGeom>
          <a:noFill/>
          <a:ln w="9525">
            <a:no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009" name="Rectangle 3"/>
          <p:cNvSpPr/>
          <p:nvPr>
            <p:ph type="title"/>
          </p:nvPr>
        </p:nvSpPr>
        <p:spPr/>
        <p:txBody>
          <a:bodyPr vert="horz" wrap="square" lIns="91440" tIns="45720" rIns="91440" bIns="45720" anchor="ctr" anchorCtr="0"/>
          <a:p>
            <a:pPr algn="ctr" eaLnBrk="1" hangingPunct="1"/>
            <a:r>
              <a:rPr lang="zh-CN" altLang="en-US" sz="3200" dirty="0">
                <a:solidFill>
                  <a:srgbClr val="FF0000"/>
                </a:solidFill>
              </a:rPr>
              <a:t>第三节  记账凭证</a:t>
            </a:r>
            <a:endParaRPr lang="zh-CN" altLang="en-US" sz="3200" dirty="0">
              <a:solidFill>
                <a:srgbClr val="FF0000"/>
              </a:solidFill>
            </a:endParaRPr>
          </a:p>
        </p:txBody>
      </p:sp>
      <p:sp>
        <p:nvSpPr>
          <p:cNvPr id="473092" name="Rectangle 4"/>
          <p:cNvSpPr>
            <a:spLocks noGrp="1" noChangeArrowheads="1"/>
          </p:cNvSpPr>
          <p:nvPr>
            <p:ph idx="1"/>
          </p:nvPr>
        </p:nvSpPr>
        <p:spPr>
          <a:xfrm>
            <a:off x="977900" y="1196975"/>
            <a:ext cx="10281285" cy="5467350"/>
          </a:xfrm>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3200" b="1" i="0" u="none" strike="noStrike" kern="0" cap="none" spc="0" normalizeH="0" baseline="0" noProof="0" dirty="0" smtClean="0">
                <a:ln>
                  <a:noFill/>
                </a:ln>
                <a:solidFill>
                  <a:srgbClr val="FF0000"/>
                </a:solidFill>
                <a:effectLst/>
                <a:uLnTx/>
                <a:uFillTx/>
                <a:latin typeface="+mj-ea"/>
                <a:ea typeface="+mj-ea"/>
                <a:cs typeface="+mn-cs"/>
              </a:rPr>
              <a:t>（一）记账凭证按用途分类</a:t>
            </a:r>
            <a:endParaRPr kumimoji="0" lang="zh-CN" altLang="en-US" sz="3200" b="1" i="0" u="none" strike="noStrike" kern="0" cap="none" spc="0" normalizeH="0" baseline="0" noProof="0" dirty="0" smtClean="0">
              <a:ln>
                <a:noFill/>
              </a:ln>
              <a:solidFill>
                <a:srgbClr val="FF0000"/>
              </a:solidFill>
              <a:effectLst/>
              <a:uLnTx/>
              <a:uFillTx/>
              <a:latin typeface="+mj-ea"/>
              <a:ea typeface="+mj-ea"/>
              <a:cs typeface="+mn-cs"/>
            </a:endParaRPr>
          </a:p>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3200" b="1" i="0" u="none" strike="noStrike" kern="0" cap="none" spc="0" normalizeH="0" baseline="0" noProof="0" dirty="0" smtClean="0">
                <a:ln>
                  <a:noFill/>
                </a:ln>
                <a:solidFill>
                  <a:srgbClr val="FF0000"/>
                </a:solidFill>
                <a:effectLst/>
                <a:uLnTx/>
                <a:uFillTx/>
                <a:latin typeface="+mj-ea"/>
                <a:ea typeface="+mj-ea"/>
                <a:cs typeface="+mn-cs"/>
              </a:rPr>
              <a:t>      </a:t>
            </a:r>
            <a:r>
              <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专用记账凭证（收款凭证）</a:t>
            </a:r>
            <a:endPar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p:txBody>
      </p:sp>
      <p:pic>
        <p:nvPicPr>
          <p:cNvPr id="43011" name="Picture 23" descr="capt4-13"/>
          <p:cNvPicPr>
            <a:picLocks noChangeAspect="1"/>
          </p:cNvPicPr>
          <p:nvPr/>
        </p:nvPicPr>
        <p:blipFill>
          <a:blip r:embed="rId1"/>
          <a:stretch>
            <a:fillRect/>
          </a:stretch>
        </p:blipFill>
        <p:spPr>
          <a:xfrm>
            <a:off x="1952625" y="2857500"/>
            <a:ext cx="8215313" cy="3811588"/>
          </a:xfrm>
          <a:prstGeom prst="rect">
            <a:avLst/>
          </a:prstGeom>
          <a:noFill/>
          <a:ln w="9525">
            <a:noFill/>
          </a:ln>
        </p:spPr>
      </p:pic>
      <p:sp>
        <p:nvSpPr>
          <p:cNvPr id="43012" name="Rectangle 24"/>
          <p:cNvSpPr/>
          <p:nvPr/>
        </p:nvSpPr>
        <p:spPr>
          <a:xfrm>
            <a:off x="4656138" y="4508500"/>
            <a:ext cx="144462" cy="215900"/>
          </a:xfrm>
          <a:prstGeom prst="rect">
            <a:avLst/>
          </a:prstGeom>
          <a:solidFill>
            <a:srgbClr val="FFFF99"/>
          </a:solidFill>
          <a:ln w="9525">
            <a:noFill/>
          </a:ln>
        </p:spPr>
        <p:txBody>
          <a:bodyPr wrap="none" anchor="ctr" anchorCtr="0"/>
          <a:p>
            <a:pPr algn="ctr"/>
            <a:r>
              <a:rPr lang="zh-CN" altLang="en-US" sz="1400" dirty="0">
                <a:latin typeface="Arial" panose="020B0604020202020204" pitchFamily="34" charset="0"/>
                <a:ea typeface="宋体" panose="02010600030101010101" pitchFamily="2" charset="-122"/>
              </a:rPr>
              <a:t>费</a:t>
            </a:r>
            <a:endParaRPr lang="zh-CN" altLang="en-US" sz="1400" dirty="0">
              <a:latin typeface="Arial" panose="020B0604020202020204" pitchFamily="34" charset="0"/>
              <a:ea typeface="宋体" panose="02010600030101010101" pitchFamily="2" charset="-122"/>
            </a:endParaRPr>
          </a:p>
        </p:txBody>
      </p:sp>
      <p:sp>
        <p:nvSpPr>
          <p:cNvPr id="43013" name="Rectangle 25"/>
          <p:cNvSpPr/>
          <p:nvPr/>
        </p:nvSpPr>
        <p:spPr>
          <a:xfrm>
            <a:off x="2424113" y="4221481"/>
            <a:ext cx="863600" cy="215265"/>
          </a:xfrm>
          <a:prstGeom prst="rect">
            <a:avLst/>
          </a:prstGeom>
          <a:solidFill>
            <a:srgbClr val="FFFF99"/>
          </a:solidFill>
          <a:ln w="9525">
            <a:noFill/>
          </a:ln>
        </p:spPr>
        <p:txBody>
          <a:bodyPr lIns="0" tIns="0" rIns="0" bIns="0" anchor="ctr" anchorCtr="1">
            <a:spAutoFit/>
          </a:bodyPr>
          <a:p>
            <a:pPr algn="ctr"/>
            <a:r>
              <a:rPr lang="zh-CN" altLang="en-US" sz="1400" dirty="0">
                <a:latin typeface="Arial" panose="020B0604020202020204" pitchFamily="34" charset="0"/>
                <a:ea typeface="宋体" panose="02010600030101010101" pitchFamily="2" charset="-122"/>
              </a:rPr>
              <a:t>销售产品</a:t>
            </a:r>
            <a:endParaRPr lang="zh-CN" altLang="en-US" sz="1400" dirty="0">
              <a:latin typeface="Arial" panose="020B0604020202020204" pitchFamily="34" charset="0"/>
              <a:ea typeface="宋体" panose="02010600030101010101" pitchFamily="2" charset="-122"/>
            </a:endParaRPr>
          </a:p>
        </p:txBody>
      </p:sp>
      <p:sp>
        <p:nvSpPr>
          <p:cNvPr id="43014" name="Rectangle 26"/>
          <p:cNvSpPr/>
          <p:nvPr/>
        </p:nvSpPr>
        <p:spPr>
          <a:xfrm>
            <a:off x="2424113" y="4508818"/>
            <a:ext cx="863600" cy="215265"/>
          </a:xfrm>
          <a:prstGeom prst="rect">
            <a:avLst/>
          </a:prstGeom>
          <a:solidFill>
            <a:srgbClr val="FFFF99"/>
          </a:solidFill>
          <a:ln w="9525">
            <a:noFill/>
          </a:ln>
        </p:spPr>
        <p:txBody>
          <a:bodyPr lIns="0" tIns="0" rIns="0" bIns="0" anchor="ctr" anchorCtr="1">
            <a:spAutoFit/>
          </a:bodyPr>
          <a:p>
            <a:pPr algn="ctr"/>
            <a:r>
              <a:rPr lang="zh-CN" altLang="en-US" sz="1400" dirty="0">
                <a:latin typeface="Arial" panose="020B0604020202020204" pitchFamily="34" charset="0"/>
                <a:ea typeface="宋体" panose="02010600030101010101" pitchFamily="2" charset="-122"/>
              </a:rPr>
              <a:t>销项税额</a:t>
            </a:r>
            <a:endParaRPr lang="zh-CN" altLang="en-US" sz="1400" dirty="0">
              <a:latin typeface="Arial" panose="020B0604020202020204" pitchFamily="34" charset="0"/>
              <a:ea typeface="宋体" panose="02010600030101010101" pitchFamily="2" charset="-122"/>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6081"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rPr>
              <a:t>第三节  记账凭证</a:t>
            </a:r>
            <a:endParaRPr lang="zh-CN" altLang="en-US" sz="3200" dirty="0">
              <a:solidFill>
                <a:srgbClr val="FF0000"/>
              </a:solidFill>
            </a:endParaRPr>
          </a:p>
        </p:txBody>
      </p:sp>
      <p:sp>
        <p:nvSpPr>
          <p:cNvPr id="542723" name="Rectangle 3"/>
          <p:cNvSpPr>
            <a:spLocks noGrp="1" noChangeArrowheads="1"/>
          </p:cNvSpPr>
          <p:nvPr>
            <p:ph idx="1"/>
          </p:nvPr>
        </p:nvSpPr>
        <p:spPr>
          <a:xfrm>
            <a:off x="747395" y="1263650"/>
            <a:ext cx="10765155" cy="1660525"/>
          </a:xfrm>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ts val="0"/>
              </a:spcBef>
              <a:spcAft>
                <a:spcPct val="0"/>
              </a:spcAft>
              <a:buClr>
                <a:schemeClr val="accent2"/>
              </a:buClr>
              <a:buSzTx/>
              <a:buFont typeface="Wingdings 2" panose="05020102010507070707" pitchFamily="18" charset="2"/>
              <a:buNone/>
              <a:defRPr/>
            </a:pPr>
            <a:r>
              <a:rPr kumimoji="0" lang="zh-CN" altLang="en-US" sz="3200" b="1" i="0" u="none" strike="noStrike" kern="0" cap="none" spc="0" normalizeH="0" baseline="0" noProof="0" dirty="0" smtClean="0">
                <a:ln>
                  <a:noFill/>
                </a:ln>
                <a:solidFill>
                  <a:srgbClr val="FF0000"/>
                </a:solidFill>
                <a:effectLst/>
                <a:uLnTx/>
                <a:uFillTx/>
                <a:latin typeface="+mn-ea"/>
                <a:ea typeface="+mn-ea"/>
                <a:cs typeface="+mn-cs"/>
              </a:rPr>
              <a:t>（一）记账凭证按用途分类</a:t>
            </a:r>
            <a:endParaRPr kumimoji="0" lang="zh-CN" altLang="en-US" sz="3200" b="1" i="0" u="none" strike="noStrike" kern="0" cap="none" spc="0" normalizeH="0" baseline="0" noProof="0" dirty="0" smtClean="0">
              <a:ln>
                <a:noFill/>
              </a:ln>
              <a:solidFill>
                <a:srgbClr val="FF0000"/>
              </a:solidFill>
              <a:effectLst/>
              <a:uLnTx/>
              <a:uFillTx/>
              <a:latin typeface="+mn-ea"/>
              <a:ea typeface="+mn-ea"/>
              <a:cs typeface="+mn-cs"/>
            </a:endParaRPr>
          </a:p>
          <a:p>
            <a:pPr marL="469900" marR="0" lvl="0" indent="-469900" algn="l" defTabSz="914400" rtl="0" eaLnBrk="1" fontAlgn="base" latinLnBrk="0" hangingPunct="1">
              <a:lnSpc>
                <a:spcPct val="150000"/>
              </a:lnSpc>
              <a:spcBef>
                <a:spcPts val="0"/>
              </a:spcBef>
              <a:spcAft>
                <a:spcPct val="0"/>
              </a:spcAft>
              <a:buClr>
                <a:schemeClr val="accent2"/>
              </a:buClr>
              <a:buSzTx/>
              <a:buFont typeface="Wingdings 2" panose="05020102010507070707" pitchFamily="18" charset="2"/>
              <a:buNone/>
              <a:defRPr/>
            </a:pP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      </a:t>
            </a:r>
            <a:r>
              <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专用记账凭证：付款凭证</a:t>
            </a:r>
            <a:endPar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p:txBody>
      </p:sp>
      <p:pic>
        <p:nvPicPr>
          <p:cNvPr id="46083" name="Picture 6" descr="图片7"/>
          <p:cNvPicPr>
            <a:picLocks noChangeAspect="1"/>
          </p:cNvPicPr>
          <p:nvPr/>
        </p:nvPicPr>
        <p:blipFill>
          <a:blip r:embed="rId1">
            <a:lum contrast="-6000"/>
          </a:blip>
          <a:stretch>
            <a:fillRect/>
          </a:stretch>
        </p:blipFill>
        <p:spPr>
          <a:xfrm>
            <a:off x="2063750" y="2805113"/>
            <a:ext cx="8064500" cy="3695700"/>
          </a:xfrm>
          <a:prstGeom prst="rect">
            <a:avLst/>
          </a:prstGeom>
          <a:noFill/>
          <a:ln w="9525">
            <a:noFill/>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Rectangle 2"/>
          <p:cNvSpPr/>
          <p:nvPr>
            <p:ph type="title"/>
          </p:nvPr>
        </p:nvSpPr>
        <p:spPr/>
        <p:txBody>
          <a:bodyPr vert="horz" wrap="square" lIns="91440" tIns="45720" rIns="91440" bIns="45720" anchor="ctr" anchorCtr="0"/>
          <a:p>
            <a:pPr eaLnBrk="1" hangingPunct="1"/>
            <a:r>
              <a:rPr lang="zh-CN" altLang="en-US" sz="3200" dirty="0">
                <a:solidFill>
                  <a:srgbClr val="FF0000"/>
                </a:solidFill>
              </a:rPr>
              <a:t>第三节  记账凭证</a:t>
            </a:r>
            <a:endParaRPr lang="zh-CN" altLang="en-US" sz="3200" dirty="0">
              <a:solidFill>
                <a:srgbClr val="FF0000"/>
              </a:solidFill>
            </a:endParaRPr>
          </a:p>
        </p:txBody>
      </p:sp>
      <p:sp>
        <p:nvSpPr>
          <p:cNvPr id="474115" name="Rectangle 3"/>
          <p:cNvSpPr>
            <a:spLocks noGrp="1" noChangeArrowheads="1"/>
          </p:cNvSpPr>
          <p:nvPr>
            <p:ph idx="1"/>
          </p:nvPr>
        </p:nvSpPr>
        <p:spPr>
          <a:xfrm>
            <a:off x="877570" y="1168400"/>
            <a:ext cx="10492105" cy="1468755"/>
          </a:xfrm>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3000" b="1" i="0" u="none" strike="noStrike" kern="0" cap="none" spc="0" normalizeH="0" baseline="0" noProof="0" dirty="0" smtClean="0">
                <a:ln>
                  <a:noFill/>
                </a:ln>
                <a:solidFill>
                  <a:srgbClr val="FF0000"/>
                </a:solidFill>
                <a:effectLst/>
                <a:uLnTx/>
                <a:uFillTx/>
                <a:latin typeface="+mn-ea"/>
                <a:ea typeface="+mn-ea"/>
                <a:cs typeface="+mn-cs"/>
              </a:rPr>
              <a:t>（一）记账凭证按用途分类</a:t>
            </a:r>
            <a:endParaRPr kumimoji="0" lang="zh-CN" altLang="en-US" sz="3000" b="1" i="0" u="none" strike="noStrike" kern="0" cap="none" spc="0" normalizeH="0" baseline="0" noProof="0" dirty="0" smtClean="0">
              <a:ln>
                <a:noFill/>
              </a:ln>
              <a:solidFill>
                <a:srgbClr val="FF0000"/>
              </a:solidFill>
              <a:effectLst/>
              <a:uLnTx/>
              <a:uFillTx/>
              <a:latin typeface="+mn-ea"/>
              <a:ea typeface="+mn-ea"/>
              <a:cs typeface="+mn-cs"/>
            </a:endParaRPr>
          </a:p>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3000" b="1" i="0" u="none" strike="noStrike" kern="0" cap="none" spc="0" normalizeH="0" baseline="0" noProof="0" dirty="0" smtClean="0">
                <a:ln>
                  <a:noFill/>
                </a:ln>
                <a:solidFill>
                  <a:srgbClr val="FF0000"/>
                </a:solidFill>
                <a:effectLst/>
                <a:uLnTx/>
                <a:uFillTx/>
                <a:latin typeface="+mn-ea"/>
                <a:ea typeface="+mn-ea"/>
                <a:cs typeface="+mn-cs"/>
              </a:rPr>
              <a:t>      </a:t>
            </a:r>
            <a:r>
              <a:rPr kumimoji="0" lang="en-US" altLang="zh-CN" sz="30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zh-CN" altLang="en-US" sz="30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专用记账凭证</a:t>
            </a:r>
            <a:r>
              <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zh-CN" altLang="en-US" sz="30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付款凭证</a:t>
            </a:r>
            <a:endParaRPr kumimoji="0" lang="zh-CN" altLang="en-US" sz="30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p:txBody>
      </p:sp>
      <p:pic>
        <p:nvPicPr>
          <p:cNvPr id="47107" name="Picture 5" descr="capt4-14"/>
          <p:cNvPicPr>
            <a:picLocks noChangeAspect="1"/>
          </p:cNvPicPr>
          <p:nvPr/>
        </p:nvPicPr>
        <p:blipFill>
          <a:blip r:embed="rId1"/>
          <a:stretch>
            <a:fillRect/>
          </a:stretch>
        </p:blipFill>
        <p:spPr>
          <a:xfrm>
            <a:off x="2095500" y="2854325"/>
            <a:ext cx="8001000" cy="3887788"/>
          </a:xfrm>
          <a:prstGeom prst="rect">
            <a:avLst/>
          </a:prstGeom>
          <a:noFill/>
          <a:ln w="9525">
            <a:noFill/>
          </a:ln>
        </p:spPr>
      </p:pic>
      <p:sp>
        <p:nvSpPr>
          <p:cNvPr id="47108" name="Rectangle 7"/>
          <p:cNvSpPr/>
          <p:nvPr/>
        </p:nvSpPr>
        <p:spPr>
          <a:xfrm>
            <a:off x="3925888" y="4221481"/>
            <a:ext cx="946150" cy="215265"/>
          </a:xfrm>
          <a:prstGeom prst="rect">
            <a:avLst/>
          </a:prstGeom>
          <a:solidFill>
            <a:srgbClr val="FFFF99"/>
          </a:solidFill>
          <a:ln w="9525">
            <a:noFill/>
          </a:ln>
        </p:spPr>
        <p:txBody>
          <a:bodyPr lIns="0" tIns="0" rIns="0" bIns="0" anchor="ctr" anchorCtr="1">
            <a:spAutoFit/>
          </a:bodyPr>
          <a:p>
            <a:pPr algn="ctr"/>
            <a:r>
              <a:rPr lang="zh-CN" altLang="en-US" sz="1400" dirty="0">
                <a:latin typeface="Arial" panose="020B0604020202020204" pitchFamily="34" charset="0"/>
                <a:ea typeface="宋体" panose="02010600030101010101" pitchFamily="2" charset="-122"/>
              </a:rPr>
              <a:t>在途物资</a:t>
            </a:r>
            <a:endParaRPr lang="zh-CN" altLang="en-US" sz="1400" dirty="0">
              <a:latin typeface="Arial" panose="020B0604020202020204" pitchFamily="34" charset="0"/>
              <a:ea typeface="宋体" panose="02010600030101010101" pitchFamily="2" charset="-122"/>
            </a:endParaRPr>
          </a:p>
        </p:txBody>
      </p:sp>
      <p:sp>
        <p:nvSpPr>
          <p:cNvPr id="47109" name="Rectangle 24"/>
          <p:cNvSpPr/>
          <p:nvPr/>
        </p:nvSpPr>
        <p:spPr>
          <a:xfrm>
            <a:off x="4511675" y="4506913"/>
            <a:ext cx="144463" cy="290512"/>
          </a:xfrm>
          <a:prstGeom prst="rect">
            <a:avLst/>
          </a:prstGeom>
          <a:solidFill>
            <a:srgbClr val="FFFF99"/>
          </a:solidFill>
          <a:ln w="9525">
            <a:noFill/>
          </a:ln>
        </p:spPr>
        <p:txBody>
          <a:bodyPr wrap="none" anchor="ctr" anchorCtr="0"/>
          <a:p>
            <a:pPr algn="ctr"/>
            <a:r>
              <a:rPr lang="zh-CN" altLang="en-US" sz="1400" dirty="0">
                <a:latin typeface="Arial" panose="020B0604020202020204" pitchFamily="34" charset="0"/>
                <a:ea typeface="宋体" panose="02010600030101010101" pitchFamily="2" charset="-122"/>
              </a:rPr>
              <a:t>费</a:t>
            </a:r>
            <a:endParaRPr lang="zh-CN" altLang="en-US" sz="1400" dirty="0">
              <a:latin typeface="Arial" panose="020B0604020202020204" pitchFamily="34" charset="0"/>
              <a:ea typeface="宋体" panose="02010600030101010101" pitchFamily="2" charset="-122"/>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3" name="Rectangle 2"/>
          <p:cNvSpPr/>
          <p:nvPr>
            <p:ph type="title"/>
          </p:nvPr>
        </p:nvSpPr>
        <p:spPr/>
        <p:txBody>
          <a:bodyPr vert="horz" wrap="square" lIns="91440" tIns="45720" rIns="91440" bIns="45720" anchor="ctr" anchorCtr="0"/>
          <a:p>
            <a:pPr eaLnBrk="1" hangingPunct="1"/>
            <a:r>
              <a:rPr lang="zh-CN" altLang="en-US" sz="3200" dirty="0">
                <a:solidFill>
                  <a:srgbClr val="FF0000"/>
                </a:solidFill>
              </a:rPr>
              <a:t>第三节  记账凭证</a:t>
            </a:r>
            <a:endParaRPr lang="zh-CN" altLang="en-US" sz="3200" dirty="0">
              <a:solidFill>
                <a:srgbClr val="FF0000"/>
              </a:solidFill>
            </a:endParaRPr>
          </a:p>
        </p:txBody>
      </p:sp>
      <p:sp>
        <p:nvSpPr>
          <p:cNvPr id="543747" name="Rectangle 3"/>
          <p:cNvSpPr>
            <a:spLocks noGrp="1" noChangeArrowheads="1"/>
          </p:cNvSpPr>
          <p:nvPr>
            <p:ph idx="1"/>
          </p:nvPr>
        </p:nvSpPr>
        <p:spPr>
          <a:xfrm>
            <a:off x="1881188" y="1214438"/>
            <a:ext cx="8001000" cy="1714500"/>
          </a:xfrm>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ts val="0"/>
              </a:spcBef>
              <a:spcAft>
                <a:spcPct val="0"/>
              </a:spcAft>
              <a:buClr>
                <a:schemeClr val="accent2"/>
              </a:buClr>
              <a:buSzTx/>
              <a:buFont typeface="Wingdings 2" panose="05020102010507070707" pitchFamily="18" charset="2"/>
              <a:buNone/>
              <a:defRPr/>
            </a:pPr>
            <a:r>
              <a:rPr kumimoji="0" lang="zh-CN" altLang="en-US" sz="3200" b="1" i="0" u="none" strike="noStrike" kern="0" cap="none" spc="0" normalizeH="0" baseline="0" noProof="0" dirty="0" smtClean="0">
                <a:ln>
                  <a:noFill/>
                </a:ln>
                <a:solidFill>
                  <a:srgbClr val="FF0000"/>
                </a:solidFill>
                <a:effectLst/>
                <a:uLnTx/>
                <a:uFillTx/>
                <a:latin typeface="+mj-ea"/>
                <a:ea typeface="+mj-ea"/>
                <a:cs typeface="+mn-cs"/>
              </a:rPr>
              <a:t>（一）记账凭证按用途分类</a:t>
            </a:r>
            <a:endParaRPr kumimoji="0" lang="zh-CN" altLang="en-US" sz="3200" b="1" i="0" u="none" strike="noStrike" kern="0" cap="none" spc="0" normalizeH="0" baseline="0" noProof="0" dirty="0" smtClean="0">
              <a:ln>
                <a:noFill/>
              </a:ln>
              <a:solidFill>
                <a:srgbClr val="FF0000"/>
              </a:solidFill>
              <a:effectLst/>
              <a:uLnTx/>
              <a:uFillTx/>
              <a:latin typeface="+mj-ea"/>
              <a:ea typeface="+mj-ea"/>
              <a:cs typeface="+mn-cs"/>
            </a:endParaRPr>
          </a:p>
          <a:p>
            <a:pPr marL="469900" marR="0" lvl="0" indent="-469900" algn="l" defTabSz="914400" rtl="0" eaLnBrk="1" fontAlgn="base" latinLnBrk="0" hangingPunct="1">
              <a:lnSpc>
                <a:spcPct val="150000"/>
              </a:lnSpc>
              <a:spcBef>
                <a:spcPts val="0"/>
              </a:spcBef>
              <a:spcAft>
                <a:spcPct val="0"/>
              </a:spcAft>
              <a:buClr>
                <a:schemeClr val="accent2"/>
              </a:buClr>
              <a:buSzTx/>
              <a:buFont typeface="Wingdings 2" panose="05020102010507070707" pitchFamily="18" charset="2"/>
              <a:buNone/>
              <a:defRPr/>
            </a:pP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      </a:t>
            </a:r>
            <a:r>
              <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专用记账凭证：转账凭证</a:t>
            </a:r>
            <a:endPar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p:txBody>
      </p:sp>
      <p:pic>
        <p:nvPicPr>
          <p:cNvPr id="49155" name="Picture 5" descr="图片9"/>
          <p:cNvPicPr>
            <a:picLocks noChangeAspect="1"/>
          </p:cNvPicPr>
          <p:nvPr/>
        </p:nvPicPr>
        <p:blipFill>
          <a:blip r:embed="rId1">
            <a:lum contrast="-12000"/>
          </a:blip>
          <a:stretch>
            <a:fillRect/>
          </a:stretch>
        </p:blipFill>
        <p:spPr>
          <a:xfrm>
            <a:off x="2135188" y="2852738"/>
            <a:ext cx="7993062" cy="3813175"/>
          </a:xfrm>
          <a:prstGeom prst="rect">
            <a:avLst/>
          </a:prstGeom>
          <a:noFill/>
          <a:ln w="9525">
            <a:noFill/>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0177"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rPr>
              <a:t>第三节  记账凭证</a:t>
            </a:r>
            <a:endParaRPr lang="zh-CN" altLang="en-US" sz="3200" dirty="0">
              <a:solidFill>
                <a:srgbClr val="FF0000"/>
              </a:solidFill>
            </a:endParaRPr>
          </a:p>
        </p:txBody>
      </p:sp>
      <p:sp>
        <p:nvSpPr>
          <p:cNvPr id="475139" name="Rectangle 3"/>
          <p:cNvSpPr>
            <a:spLocks noGrp="1" noChangeArrowheads="1"/>
          </p:cNvSpPr>
          <p:nvPr>
            <p:ph idx="1"/>
          </p:nvPr>
        </p:nvSpPr>
        <p:spPr>
          <a:xfrm>
            <a:off x="762000" y="1196975"/>
            <a:ext cx="10847070" cy="1946275"/>
          </a:xfrm>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3000" b="1" i="0" u="none" strike="noStrike" kern="0" cap="none" spc="0" normalizeH="0" baseline="0" noProof="0" dirty="0" smtClean="0">
                <a:ln>
                  <a:noFill/>
                </a:ln>
                <a:solidFill>
                  <a:srgbClr val="FF0000"/>
                </a:solidFill>
                <a:effectLst/>
                <a:uLnTx/>
                <a:uFillTx/>
                <a:latin typeface="+mj-ea"/>
                <a:ea typeface="+mj-ea"/>
                <a:cs typeface="+mn-cs"/>
              </a:rPr>
              <a:t>（一）记账凭证按用途分类</a:t>
            </a:r>
            <a:endParaRPr kumimoji="0" lang="zh-CN" altLang="en-US" sz="3000" b="1" i="0" u="none" strike="noStrike" kern="0" cap="none" spc="0" normalizeH="0" baseline="0" noProof="0" dirty="0" smtClean="0">
              <a:ln>
                <a:noFill/>
              </a:ln>
              <a:solidFill>
                <a:srgbClr val="FF0000"/>
              </a:solidFill>
              <a:effectLst/>
              <a:uLnTx/>
              <a:uFillTx/>
              <a:latin typeface="+mj-ea"/>
              <a:ea typeface="+mj-ea"/>
              <a:cs typeface="+mn-cs"/>
            </a:endParaRPr>
          </a:p>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3000" b="1" i="0" u="none" strike="noStrike" kern="0" cap="none" spc="0" normalizeH="0" baseline="0" noProof="0" dirty="0" smtClean="0">
                <a:ln>
                  <a:noFill/>
                </a:ln>
                <a:solidFill>
                  <a:srgbClr val="FF0000"/>
                </a:solidFill>
                <a:effectLst/>
                <a:uLnTx/>
                <a:uFillTx/>
                <a:latin typeface="+mj-ea"/>
                <a:ea typeface="+mj-ea"/>
                <a:cs typeface="+mn-cs"/>
              </a:rPr>
              <a:t>      </a:t>
            </a:r>
            <a:r>
              <a:rPr kumimoji="0" lang="en-US" altLang="zh-CN" sz="30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zh-CN" altLang="en-US" sz="30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专用记账凭证</a:t>
            </a:r>
            <a:r>
              <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zh-CN" altLang="en-US" sz="30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转账凭证</a:t>
            </a:r>
            <a:endParaRPr kumimoji="0" lang="zh-CN" altLang="en-US" sz="30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p:txBody>
      </p:sp>
      <p:pic>
        <p:nvPicPr>
          <p:cNvPr id="50179" name="Picture 5" descr="capt4-15"/>
          <p:cNvPicPr>
            <a:picLocks noChangeAspect="1"/>
          </p:cNvPicPr>
          <p:nvPr/>
        </p:nvPicPr>
        <p:blipFill>
          <a:blip r:embed="rId1"/>
          <a:stretch>
            <a:fillRect/>
          </a:stretch>
        </p:blipFill>
        <p:spPr>
          <a:xfrm>
            <a:off x="2135188" y="2851150"/>
            <a:ext cx="8001000" cy="3817938"/>
          </a:xfrm>
          <a:prstGeom prst="rect">
            <a:avLst/>
          </a:prstGeom>
          <a:noFill/>
          <a:ln w="9525">
            <a:noFill/>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01" name="Rectangle 3"/>
          <p:cNvSpPr/>
          <p:nvPr>
            <p:ph type="title"/>
          </p:nvPr>
        </p:nvSpPr>
        <p:spPr/>
        <p:txBody>
          <a:bodyPr vert="horz" wrap="square" lIns="91440" tIns="45720" rIns="91440" bIns="45720" anchor="ctr" anchorCtr="0"/>
          <a:p>
            <a:pPr algn="ctr" eaLnBrk="1" hangingPunct="1"/>
            <a:r>
              <a:rPr lang="zh-CN" altLang="en-US" sz="3200" dirty="0">
                <a:solidFill>
                  <a:srgbClr val="FF0000"/>
                </a:solidFill>
              </a:rPr>
              <a:t>第三节  记账凭证</a:t>
            </a:r>
            <a:endParaRPr lang="zh-CN" altLang="en-US" sz="3200" dirty="0">
              <a:solidFill>
                <a:srgbClr val="FF0000"/>
              </a:solidFill>
            </a:endParaRPr>
          </a:p>
        </p:txBody>
      </p:sp>
      <p:sp>
        <p:nvSpPr>
          <p:cNvPr id="476164" name="Rectangle 4"/>
          <p:cNvSpPr>
            <a:spLocks noGrp="1" noChangeArrowheads="1"/>
          </p:cNvSpPr>
          <p:nvPr>
            <p:ph idx="1"/>
          </p:nvPr>
        </p:nvSpPr>
        <p:spPr>
          <a:xfrm>
            <a:off x="942975" y="1196975"/>
            <a:ext cx="10410825" cy="2160905"/>
          </a:xfrm>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3200" b="1" i="0" u="none" strike="noStrike" kern="0" cap="none" spc="0" normalizeH="0" baseline="0" noProof="0" dirty="0" smtClean="0">
                <a:ln>
                  <a:noFill/>
                </a:ln>
                <a:solidFill>
                  <a:srgbClr val="FF0000"/>
                </a:solidFill>
                <a:effectLst/>
                <a:uLnTx/>
                <a:uFillTx/>
                <a:latin typeface="+mn-ea"/>
                <a:ea typeface="+mn-ea"/>
                <a:cs typeface="+mn-cs"/>
              </a:rPr>
              <a:t>（一）记账凭证按用途分类</a:t>
            </a:r>
            <a:r>
              <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通用记账凭证</a:t>
            </a:r>
            <a:endPar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指用来反映所有经济业务的记账凭证。格式与转账凭证格式大体相同。</a:t>
            </a:r>
            <a:endPar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p:txBody>
      </p:sp>
      <p:pic>
        <p:nvPicPr>
          <p:cNvPr id="51203" name="Picture 23" descr="capt4-16"/>
          <p:cNvPicPr>
            <a:picLocks noChangeAspect="1"/>
          </p:cNvPicPr>
          <p:nvPr/>
        </p:nvPicPr>
        <p:blipFill>
          <a:blip r:embed="rId1"/>
          <a:stretch>
            <a:fillRect/>
          </a:stretch>
        </p:blipFill>
        <p:spPr>
          <a:xfrm>
            <a:off x="2063750" y="3530600"/>
            <a:ext cx="8064500" cy="3211513"/>
          </a:xfrm>
          <a:prstGeom prst="rect">
            <a:avLst/>
          </a:prstGeom>
          <a:noFill/>
          <a:ln w="9525">
            <a:noFill/>
          </a:ln>
        </p:spPr>
      </p:pic>
      <p:sp>
        <p:nvSpPr>
          <p:cNvPr id="51204" name="Rectangle 24"/>
          <p:cNvSpPr/>
          <p:nvPr/>
        </p:nvSpPr>
        <p:spPr>
          <a:xfrm>
            <a:off x="4511675" y="5084763"/>
            <a:ext cx="155575" cy="215900"/>
          </a:xfrm>
          <a:prstGeom prst="rect">
            <a:avLst/>
          </a:prstGeom>
          <a:solidFill>
            <a:srgbClr val="FFFF99"/>
          </a:solidFill>
          <a:ln w="9525">
            <a:noFill/>
          </a:ln>
        </p:spPr>
        <p:txBody>
          <a:bodyPr wrap="none" anchor="ctr" anchorCtr="0"/>
          <a:p>
            <a:pPr algn="ctr"/>
            <a:r>
              <a:rPr lang="zh-CN" altLang="en-US" sz="1300" dirty="0">
                <a:latin typeface="Arial" panose="020B0604020202020204" pitchFamily="34" charset="0"/>
                <a:ea typeface="宋体" panose="02010600030101010101" pitchFamily="2" charset="-122"/>
              </a:rPr>
              <a:t>费</a:t>
            </a:r>
            <a:endParaRPr lang="zh-CN" altLang="en-US" sz="1300" dirty="0">
              <a:latin typeface="Arial" panose="020B0604020202020204" pitchFamily="34" charset="0"/>
              <a:ea typeface="宋体" panose="02010600030101010101" pitchFamily="2" charset="-122"/>
            </a:endParaRPr>
          </a:p>
        </p:txBody>
      </p:sp>
      <p:sp>
        <p:nvSpPr>
          <p:cNvPr id="51205" name="Rectangle 25"/>
          <p:cNvSpPr/>
          <p:nvPr/>
        </p:nvSpPr>
        <p:spPr>
          <a:xfrm>
            <a:off x="2398713" y="4540568"/>
            <a:ext cx="1320800" cy="215265"/>
          </a:xfrm>
          <a:prstGeom prst="rect">
            <a:avLst/>
          </a:prstGeom>
          <a:solidFill>
            <a:srgbClr val="FFFF99"/>
          </a:solidFill>
          <a:ln w="9525">
            <a:noFill/>
          </a:ln>
        </p:spPr>
        <p:txBody>
          <a:bodyPr lIns="0" tIns="0" rIns="0" bIns="0" anchor="ctr" anchorCtr="1">
            <a:spAutoFit/>
          </a:bodyPr>
          <a:p>
            <a:pPr algn="ctr"/>
            <a:r>
              <a:rPr lang="zh-CN" altLang="en-US" sz="1400" dirty="0">
                <a:latin typeface="Arial" panose="020B0604020202020204" pitchFamily="34" charset="0"/>
                <a:ea typeface="宋体" panose="02010600030101010101" pitchFamily="2" charset="-122"/>
              </a:rPr>
              <a:t>销售款项存入</a:t>
            </a:r>
            <a:endParaRPr lang="zh-CN" altLang="en-US" sz="1400" dirty="0">
              <a:latin typeface="Arial" panose="020B0604020202020204" pitchFamily="34" charset="0"/>
              <a:ea typeface="宋体" panose="02010600030101010101" pitchFamily="2" charset="-122"/>
            </a:endParaRPr>
          </a:p>
        </p:txBody>
      </p:sp>
      <p:sp>
        <p:nvSpPr>
          <p:cNvPr id="51206" name="Rectangle 26"/>
          <p:cNvSpPr/>
          <p:nvPr/>
        </p:nvSpPr>
        <p:spPr>
          <a:xfrm>
            <a:off x="2424113" y="5115243"/>
            <a:ext cx="928687" cy="215265"/>
          </a:xfrm>
          <a:prstGeom prst="rect">
            <a:avLst/>
          </a:prstGeom>
          <a:solidFill>
            <a:srgbClr val="FFFF99"/>
          </a:solidFill>
          <a:ln w="9525">
            <a:noFill/>
          </a:ln>
        </p:spPr>
        <p:txBody>
          <a:bodyPr lIns="0" tIns="0" rIns="0" bIns="0" anchor="ctr" anchorCtr="1">
            <a:spAutoFit/>
          </a:bodyPr>
          <a:p>
            <a:pPr algn="ctr"/>
            <a:r>
              <a:rPr lang="zh-CN" altLang="en-US" sz="1400" dirty="0">
                <a:latin typeface="Arial" panose="020B0604020202020204" pitchFamily="34" charset="0"/>
                <a:ea typeface="宋体" panose="02010600030101010101" pitchFamily="2" charset="-122"/>
              </a:rPr>
              <a:t>销项税额</a:t>
            </a:r>
            <a:endParaRPr lang="zh-CN" altLang="en-US" sz="1400" dirty="0">
              <a:latin typeface="Arial" panose="020B0604020202020204" pitchFamily="34" charset="0"/>
              <a:ea typeface="宋体" panose="02010600030101010101" pitchFamily="2" charset="-122"/>
            </a:endParaRPr>
          </a:p>
        </p:txBody>
      </p:sp>
      <p:sp>
        <p:nvSpPr>
          <p:cNvPr id="51207" name="Rectangle 27"/>
          <p:cNvSpPr/>
          <p:nvPr/>
        </p:nvSpPr>
        <p:spPr>
          <a:xfrm>
            <a:off x="5375275" y="4827906"/>
            <a:ext cx="930275" cy="215265"/>
          </a:xfrm>
          <a:prstGeom prst="rect">
            <a:avLst/>
          </a:prstGeom>
          <a:solidFill>
            <a:srgbClr val="FFFF99"/>
          </a:solidFill>
          <a:ln w="9525">
            <a:noFill/>
          </a:ln>
        </p:spPr>
        <p:txBody>
          <a:bodyPr lIns="0" tIns="0" rIns="0" bIns="0" anchor="ctr" anchorCtr="1">
            <a:spAutoFit/>
          </a:bodyPr>
          <a:p>
            <a:pPr algn="ctr"/>
            <a:endParaRPr lang="zh-CN" altLang="zh-CN" sz="1400" dirty="0">
              <a:latin typeface="Arial" panose="020B0604020202020204" pitchFamily="34" charset="0"/>
              <a:ea typeface="宋体" panose="02010600030101010101" pitchFamily="2" charset="-122"/>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2225" name="Rectangle 2"/>
          <p:cNvSpPr/>
          <p:nvPr>
            <p:ph type="title"/>
          </p:nvPr>
        </p:nvSpPr>
        <p:spPr/>
        <p:txBody>
          <a:bodyPr vert="horz" wrap="square" lIns="91440" tIns="45720" rIns="91440" bIns="45720" anchor="ctr" anchorCtr="0"/>
          <a:p>
            <a:pPr eaLnBrk="1" hangingPunct="1"/>
            <a:r>
              <a:rPr lang="zh-CN" altLang="en-US" sz="3200" dirty="0">
                <a:solidFill>
                  <a:srgbClr val="FF0000"/>
                </a:solidFill>
              </a:rPr>
              <a:t>第三节  记账凭证</a:t>
            </a:r>
            <a:endParaRPr lang="zh-CN" altLang="en-US" sz="3200" dirty="0">
              <a:solidFill>
                <a:srgbClr val="FF0000"/>
              </a:solidFill>
            </a:endParaRPr>
          </a:p>
        </p:txBody>
      </p:sp>
      <p:sp>
        <p:nvSpPr>
          <p:cNvPr id="477187" name="Rectangle 3"/>
          <p:cNvSpPr>
            <a:spLocks noGrp="1" noChangeArrowheads="1"/>
          </p:cNvSpPr>
          <p:nvPr>
            <p:ph idx="1"/>
          </p:nvPr>
        </p:nvSpPr>
        <p:spPr>
          <a:xfrm>
            <a:off x="765810" y="1389380"/>
            <a:ext cx="10587990" cy="671830"/>
          </a:xfrm>
        </p:spPr>
        <p:txBody>
          <a:bodyPr vert="horz" wrap="square" lIns="91440" tIns="45720" rIns="91440" bIns="45720" numCol="1" anchor="t" anchorCtr="0" compatLnSpc="1"/>
          <a:lstStyle/>
          <a:p>
            <a:pPr marL="469900" marR="0" lvl="0" indent="-46990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defRPr/>
            </a:pPr>
            <a:r>
              <a:rPr kumimoji="0" lang="zh-CN" altLang="en-US" sz="3200" b="1" i="0" u="none" strike="noStrike" kern="0" cap="none" spc="0" normalizeH="0" baseline="0" noProof="0" dirty="0" smtClean="0">
                <a:ln>
                  <a:noFill/>
                </a:ln>
                <a:solidFill>
                  <a:srgbClr val="FF0000"/>
                </a:solidFill>
                <a:effectLst/>
                <a:uLnTx/>
                <a:uFillTx/>
                <a:latin typeface="+mn-ea"/>
                <a:ea typeface="+mn-ea"/>
                <a:cs typeface="+mn-cs"/>
              </a:rPr>
              <a:t>（二）按凭证上填列会计科目的数目分类</a:t>
            </a:r>
            <a:endParaRPr kumimoji="0" lang="zh-CN" altLang="en-US" sz="3200" b="1" i="0" u="none" strike="noStrike" kern="0" cap="none" spc="0" normalizeH="0" baseline="0" noProof="0" dirty="0" smtClean="0">
              <a:ln>
                <a:noFill/>
              </a:ln>
              <a:solidFill>
                <a:srgbClr val="FF0000"/>
              </a:solidFill>
              <a:effectLst/>
              <a:uLnTx/>
              <a:uFillTx/>
              <a:latin typeface="+mn-ea"/>
              <a:ea typeface="+mn-ea"/>
              <a:cs typeface="+mn-cs"/>
            </a:endParaRPr>
          </a:p>
        </p:txBody>
      </p:sp>
      <p:pic>
        <p:nvPicPr>
          <p:cNvPr id="52227" name="Picture 5"/>
          <p:cNvPicPr>
            <a:picLocks noChangeAspect="1"/>
          </p:cNvPicPr>
          <p:nvPr/>
        </p:nvPicPr>
        <p:blipFill>
          <a:blip r:embed="rId1"/>
          <a:stretch>
            <a:fillRect/>
          </a:stretch>
        </p:blipFill>
        <p:spPr>
          <a:xfrm>
            <a:off x="2095500" y="2143125"/>
            <a:ext cx="8001000" cy="3857625"/>
          </a:xfrm>
          <a:prstGeom prst="rect">
            <a:avLst/>
          </a:prstGeom>
          <a:noFill/>
          <a:ln w="9525">
            <a:noFill/>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3249"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rPr>
              <a:t>第三节  记账凭证</a:t>
            </a:r>
            <a:endParaRPr lang="zh-CN" altLang="en-US" sz="3200" dirty="0">
              <a:solidFill>
                <a:srgbClr val="FF0000"/>
              </a:solidFill>
            </a:endParaRPr>
          </a:p>
        </p:txBody>
      </p:sp>
      <p:sp>
        <p:nvSpPr>
          <p:cNvPr id="53250" name="Rectangle 3"/>
          <p:cNvSpPr>
            <a:spLocks noGrp="1"/>
          </p:cNvSpPr>
          <p:nvPr>
            <p:ph idx="1"/>
          </p:nvPr>
        </p:nvSpPr>
        <p:spPr>
          <a:xfrm>
            <a:off x="693420" y="1198880"/>
            <a:ext cx="10740390" cy="5140325"/>
          </a:xfrm>
          <a:solidFill>
            <a:schemeClr val="bg1"/>
          </a:solidFill>
        </p:spPr>
        <p:txBody>
          <a:bodyPr vert="horz" wrap="square" lIns="91440" tIns="45720" rIns="91440" bIns="45720" anchor="t" anchorCtr="0"/>
          <a:p>
            <a:pPr eaLnBrk="1" hangingPunct="1">
              <a:lnSpc>
                <a:spcPct val="140000"/>
              </a:lnSpc>
              <a:spcBef>
                <a:spcPct val="0"/>
              </a:spcBef>
              <a:buNone/>
            </a:pPr>
            <a:r>
              <a:rPr lang="zh-CN" altLang="en-US" sz="3000" dirty="0">
                <a:solidFill>
                  <a:srgbClr val="FF0000"/>
                </a:solidFill>
                <a:latin typeface="黑体" panose="02010609060101010101" pitchFamily="49" charset="-122"/>
              </a:rPr>
              <a:t> （二）按凭证上填列会计科目的数目分类</a:t>
            </a:r>
            <a:endParaRPr lang="zh-CN" altLang="en-US" sz="3000" dirty="0">
              <a:solidFill>
                <a:srgbClr val="FF0000"/>
              </a:solidFill>
              <a:latin typeface="黑体" panose="02010609060101010101" pitchFamily="49" charset="-122"/>
            </a:endParaRPr>
          </a:p>
          <a:p>
            <a:pPr lvl="1" indent="-436245" eaLnBrk="1" hangingPunct="1">
              <a:lnSpc>
                <a:spcPct val="140000"/>
              </a:lnSpc>
              <a:spcBef>
                <a:spcPct val="0"/>
              </a:spcBef>
              <a:buClr>
                <a:srgbClr val="FF0000"/>
              </a:buClr>
              <a:buFont typeface="Wingdings" panose="05000000000000000000" pitchFamily="2" charset="2"/>
              <a:buChar char="p"/>
            </a:pPr>
            <a:r>
              <a:rPr lang="zh-CN" altLang="en-US" sz="3000" b="1" dirty="0">
                <a:solidFill>
                  <a:srgbClr val="0033CC"/>
                </a:solidFill>
                <a:latin typeface="楷体" panose="02010609060101010101" pitchFamily="49" charset="-122"/>
                <a:ea typeface="楷体" panose="02010609060101010101" pitchFamily="49" charset="-122"/>
              </a:rPr>
              <a:t>单式记账凭证：</a:t>
            </a:r>
            <a:r>
              <a:rPr lang="zh-CN" altLang="en-US" sz="3000" b="1" dirty="0">
                <a:latin typeface="楷体" panose="02010609060101010101" pitchFamily="49" charset="-122"/>
                <a:ea typeface="楷体" panose="02010609060101010101" pitchFamily="49" charset="-122"/>
              </a:rPr>
              <a:t>单式记账凭证</a:t>
            </a:r>
            <a:r>
              <a:rPr lang="en-US" altLang="zh-CN" sz="3000" b="1" dirty="0">
                <a:latin typeface="楷体" panose="02010609060101010101" pitchFamily="49" charset="-122"/>
                <a:ea typeface="楷体" panose="02010609060101010101" pitchFamily="49" charset="-122"/>
              </a:rPr>
              <a:t>,</a:t>
            </a:r>
            <a:r>
              <a:rPr lang="zh-CN" altLang="en-US" sz="3000" b="1" dirty="0">
                <a:latin typeface="楷体" panose="02010609060101010101" pitchFamily="49" charset="-122"/>
                <a:ea typeface="楷体" panose="02010609060101010101" pitchFamily="49" charset="-122"/>
              </a:rPr>
              <a:t>简称</a:t>
            </a:r>
            <a:r>
              <a:rPr lang="en-US" altLang="zh-CN" sz="3000" b="1" dirty="0">
                <a:latin typeface="楷体" panose="02010609060101010101" pitchFamily="49" charset="-122"/>
                <a:ea typeface="楷体" panose="02010609060101010101" pitchFamily="49" charset="-122"/>
              </a:rPr>
              <a:t>“</a:t>
            </a:r>
            <a:r>
              <a:rPr lang="zh-CN" altLang="en-US" sz="3000" b="1" dirty="0">
                <a:latin typeface="楷体" panose="02010609060101010101" pitchFamily="49" charset="-122"/>
                <a:ea typeface="楷体" panose="02010609060101010101" pitchFamily="49" charset="-122"/>
              </a:rPr>
              <a:t>单式凭证</a:t>
            </a:r>
            <a:r>
              <a:rPr lang="en-US" altLang="zh-CN" sz="3000" b="1" dirty="0">
                <a:latin typeface="楷体" panose="02010609060101010101" pitchFamily="49" charset="-122"/>
                <a:ea typeface="楷体" panose="02010609060101010101" pitchFamily="49" charset="-122"/>
              </a:rPr>
              <a:t>”,</a:t>
            </a:r>
            <a:r>
              <a:rPr lang="zh-CN" altLang="en-US" sz="3000" b="1" dirty="0">
                <a:latin typeface="楷体" panose="02010609060101010101" pitchFamily="49" charset="-122"/>
                <a:ea typeface="楷体" panose="02010609060101010101" pitchFamily="49" charset="-122"/>
              </a:rPr>
              <a:t>是在一张记账凭证上只填列每笔会计分录一方科目中的一个科目</a:t>
            </a:r>
            <a:r>
              <a:rPr lang="en-US" altLang="zh-CN" sz="3000" b="1" dirty="0">
                <a:latin typeface="楷体" panose="02010609060101010101" pitchFamily="49" charset="-122"/>
                <a:ea typeface="楷体" panose="02010609060101010101" pitchFamily="49" charset="-122"/>
              </a:rPr>
              <a:t>,</a:t>
            </a:r>
            <a:r>
              <a:rPr lang="zh-CN" altLang="en-US" sz="3000" b="1" dirty="0">
                <a:latin typeface="楷体" panose="02010609060101010101" pitchFamily="49" charset="-122"/>
                <a:ea typeface="楷体" panose="02010609060101010101" pitchFamily="49" charset="-122"/>
              </a:rPr>
              <a:t>其对应科目只作参考</a:t>
            </a:r>
            <a:r>
              <a:rPr lang="en-US" altLang="zh-CN" sz="3000" b="1" dirty="0">
                <a:latin typeface="楷体" panose="02010609060101010101" pitchFamily="49" charset="-122"/>
                <a:ea typeface="楷体" panose="02010609060101010101" pitchFamily="49" charset="-122"/>
              </a:rPr>
              <a:t>,</a:t>
            </a:r>
            <a:r>
              <a:rPr lang="zh-CN" altLang="en-US" sz="3000" b="1" dirty="0">
                <a:latin typeface="楷体" panose="02010609060101010101" pitchFamily="49" charset="-122"/>
                <a:ea typeface="楷体" panose="02010609060101010101" pitchFamily="49" charset="-122"/>
              </a:rPr>
              <a:t>不据以记账。</a:t>
            </a:r>
            <a:endParaRPr lang="zh-CN" altLang="en-US" sz="3000" b="1" dirty="0">
              <a:latin typeface="楷体" panose="02010609060101010101" pitchFamily="49" charset="-122"/>
              <a:ea typeface="楷体" panose="02010609060101010101" pitchFamily="49" charset="-122"/>
            </a:endParaRPr>
          </a:p>
          <a:p>
            <a:pPr lvl="1" indent="-436245" eaLnBrk="1" hangingPunct="1">
              <a:lnSpc>
                <a:spcPct val="140000"/>
              </a:lnSpc>
              <a:spcBef>
                <a:spcPct val="0"/>
              </a:spcBef>
              <a:buClr>
                <a:srgbClr val="FF0000"/>
              </a:buClr>
              <a:buFont typeface="Wingdings" panose="05000000000000000000" pitchFamily="2" charset="2"/>
              <a:buChar char="p"/>
            </a:pPr>
            <a:r>
              <a:rPr lang="zh-CN" altLang="en-US" sz="3000" b="1" dirty="0">
                <a:solidFill>
                  <a:srgbClr val="0000CC"/>
                </a:solidFill>
                <a:latin typeface="楷体" panose="02010609060101010101" pitchFamily="49" charset="-122"/>
                <a:ea typeface="楷体" panose="02010609060101010101" pitchFamily="49" charset="-122"/>
              </a:rPr>
              <a:t>种类：</a:t>
            </a:r>
            <a:endParaRPr lang="en-US" altLang="zh-CN" sz="3000" b="1" dirty="0">
              <a:solidFill>
                <a:srgbClr val="0000CC"/>
              </a:solidFill>
              <a:latin typeface="楷体" panose="02010609060101010101" pitchFamily="49" charset="-122"/>
              <a:ea typeface="楷体" panose="02010609060101010101" pitchFamily="49" charset="-122"/>
            </a:endParaRPr>
          </a:p>
          <a:p>
            <a:pPr lvl="2" indent="-394970" eaLnBrk="1" hangingPunct="1">
              <a:lnSpc>
                <a:spcPct val="140000"/>
              </a:lnSpc>
              <a:spcBef>
                <a:spcPct val="0"/>
              </a:spcBef>
              <a:buClr>
                <a:srgbClr val="FF0000"/>
              </a:buClr>
              <a:buFont typeface="Wingdings" panose="05000000000000000000" pitchFamily="2" charset="2"/>
              <a:buChar char="Ø"/>
            </a:pPr>
            <a:r>
              <a:rPr lang="zh-CN" altLang="en-US" sz="3000" b="1" dirty="0">
                <a:latin typeface="楷体" panose="02010609060101010101" pitchFamily="49" charset="-122"/>
                <a:ea typeface="楷体" panose="02010609060101010101" pitchFamily="49" charset="-122"/>
              </a:rPr>
              <a:t>借项记账凭证：只填列借方科目</a:t>
            </a:r>
            <a:endParaRPr lang="en-US" altLang="zh-CN" sz="3000" b="1" dirty="0">
              <a:latin typeface="楷体" panose="02010609060101010101" pitchFamily="49" charset="-122"/>
              <a:ea typeface="楷体" panose="02010609060101010101" pitchFamily="49" charset="-122"/>
            </a:endParaRPr>
          </a:p>
          <a:p>
            <a:pPr lvl="2" indent="-394970" eaLnBrk="1" hangingPunct="1">
              <a:lnSpc>
                <a:spcPct val="140000"/>
              </a:lnSpc>
              <a:spcBef>
                <a:spcPct val="0"/>
              </a:spcBef>
              <a:buClr>
                <a:srgbClr val="FF0000"/>
              </a:buClr>
              <a:buFont typeface="Wingdings" panose="05000000000000000000" pitchFamily="2" charset="2"/>
              <a:buChar char="Ø"/>
            </a:pPr>
            <a:r>
              <a:rPr lang="zh-CN" altLang="en-US" sz="3000" b="1" dirty="0">
                <a:latin typeface="楷体" panose="02010609060101010101" pitchFamily="49" charset="-122"/>
                <a:ea typeface="楷体" panose="02010609060101010101" pitchFamily="49" charset="-122"/>
              </a:rPr>
              <a:t>贷项记账凭证：只填列贷方科目</a:t>
            </a:r>
            <a:endParaRPr lang="zh-CN" altLang="en-US" sz="3000" b="1" dirty="0">
              <a:latin typeface="楷体" panose="02010609060101010101" pitchFamily="49" charset="-122"/>
              <a:ea typeface="楷体" panose="02010609060101010101" pitchFamily="49" charset="-122"/>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5297"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rPr>
              <a:t>第三节  记账凭证</a:t>
            </a:r>
            <a:endParaRPr lang="zh-CN" altLang="en-US" sz="3200" dirty="0">
              <a:solidFill>
                <a:srgbClr val="FF0000"/>
              </a:solidFill>
            </a:endParaRPr>
          </a:p>
        </p:txBody>
      </p:sp>
      <p:sp>
        <p:nvSpPr>
          <p:cNvPr id="481283" name="Rectangle 3"/>
          <p:cNvSpPr>
            <a:spLocks noGrp="1" noChangeArrowheads="1"/>
          </p:cNvSpPr>
          <p:nvPr>
            <p:ph idx="1"/>
          </p:nvPr>
        </p:nvSpPr>
        <p:spPr>
          <a:xfrm>
            <a:off x="723265" y="1196975"/>
            <a:ext cx="10943590" cy="4968875"/>
          </a:xfrm>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3200" b="1" i="0" u="none" strike="noStrike" kern="0" cap="none" spc="0" normalizeH="0" baseline="0" noProof="0" dirty="0" smtClean="0">
                <a:ln>
                  <a:noFill/>
                </a:ln>
                <a:solidFill>
                  <a:srgbClr val="FF0000"/>
                </a:solidFill>
                <a:effectLst/>
                <a:uLnTx/>
                <a:uFillTx/>
                <a:latin typeface="+mn-ea"/>
                <a:ea typeface="+mn-ea"/>
                <a:cs typeface="+mn-cs"/>
              </a:rPr>
              <a:t>（二）按凭证上填列会计科目的数目分类</a:t>
            </a:r>
            <a:endParaRPr kumimoji="0" lang="zh-CN" altLang="en-US" sz="3200" b="1" i="0" u="none" strike="noStrike" kern="0" cap="none" spc="0" normalizeH="0" baseline="0" noProof="0" dirty="0" smtClean="0">
              <a:ln>
                <a:noFill/>
              </a:ln>
              <a:solidFill>
                <a:srgbClr val="FF0000"/>
              </a:solidFill>
              <a:effectLst/>
              <a:uLnTx/>
              <a:uFillTx/>
              <a:latin typeface="+mn-ea"/>
              <a:ea typeface="+mn-ea"/>
              <a:cs typeface="+mn-cs"/>
            </a:endParaRPr>
          </a:p>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en-US" altLang="zh-CN" sz="3200" b="1" i="0" u="none" strike="noStrike" kern="0" cap="none" spc="0" normalizeH="0" baseline="0" noProof="0" dirty="0" smtClean="0">
                <a:ln>
                  <a:noFill/>
                </a:ln>
                <a:solidFill>
                  <a:srgbClr val="FF0000"/>
                </a:solidFill>
                <a:effectLst/>
                <a:uLnTx/>
                <a:uFillTx/>
                <a:latin typeface="+mn-ea"/>
                <a:ea typeface="+mn-ea"/>
                <a:cs typeface="+mn-cs"/>
              </a:rPr>
              <a:t>      </a:t>
            </a:r>
            <a:r>
              <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单式记账凭证（借项记账凭证）</a:t>
            </a:r>
            <a:endPar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p:txBody>
      </p:sp>
      <p:pic>
        <p:nvPicPr>
          <p:cNvPr id="55299" name="图片 2"/>
          <p:cNvPicPr>
            <a:picLocks noChangeAspect="1"/>
          </p:cNvPicPr>
          <p:nvPr/>
        </p:nvPicPr>
        <p:blipFill>
          <a:blip r:embed="rId1"/>
          <a:stretch>
            <a:fillRect/>
          </a:stretch>
        </p:blipFill>
        <p:spPr>
          <a:xfrm>
            <a:off x="2065338" y="2924175"/>
            <a:ext cx="8002587" cy="3678238"/>
          </a:xfrm>
          <a:prstGeom prst="rect">
            <a:avLst/>
          </a:prstGeom>
          <a:noFill/>
          <a:ln w="9525">
            <a:noFill/>
          </a:ln>
        </p:spPr>
      </p:pic>
      <p:sp>
        <p:nvSpPr>
          <p:cNvPr id="55300" name="矩形 3"/>
          <p:cNvSpPr/>
          <p:nvPr/>
        </p:nvSpPr>
        <p:spPr>
          <a:xfrm>
            <a:off x="3071813" y="3500438"/>
            <a:ext cx="1203960" cy="398780"/>
          </a:xfrm>
          <a:prstGeom prst="rect">
            <a:avLst/>
          </a:prstGeom>
          <a:noFill/>
          <a:ln w="9525">
            <a:noFill/>
          </a:ln>
        </p:spPr>
        <p:txBody>
          <a:bodyPr wrap="none" anchor="t" anchorCtr="0">
            <a:spAutoFit/>
          </a:bodyPr>
          <a:p>
            <a:r>
              <a:rPr lang="zh-CN" altLang="en-US" sz="2000" dirty="0">
                <a:latin typeface="楷体" panose="02010609060101010101" pitchFamily="49" charset="-122"/>
                <a:ea typeface="楷体" panose="02010609060101010101" pitchFamily="49" charset="-122"/>
              </a:rPr>
              <a:t>库存商品</a:t>
            </a:r>
            <a:endParaRPr lang="zh-CN" altLang="en-US" sz="2000" dirty="0">
              <a:latin typeface="Arial" panose="020B0604020202020204" pitchFamily="34" charset="0"/>
              <a:ea typeface="宋体" panose="02010600030101010101" pitchFamily="2" charset="-122"/>
            </a:endParaRPr>
          </a:p>
        </p:txBody>
      </p:sp>
      <p:sp>
        <p:nvSpPr>
          <p:cNvPr id="55301" name="矩形 7"/>
          <p:cNvSpPr/>
          <p:nvPr/>
        </p:nvSpPr>
        <p:spPr>
          <a:xfrm>
            <a:off x="2351088" y="4429125"/>
            <a:ext cx="1439862" cy="1014730"/>
          </a:xfrm>
          <a:prstGeom prst="rect">
            <a:avLst/>
          </a:prstGeom>
          <a:noFill/>
          <a:ln w="9525">
            <a:noFill/>
          </a:ln>
        </p:spPr>
        <p:txBody>
          <a:bodyPr anchor="t" anchorCtr="0">
            <a:spAutoFit/>
          </a:bodyPr>
          <a:p>
            <a:pPr>
              <a:lnSpc>
                <a:spcPct val="150000"/>
              </a:lnSpc>
            </a:pPr>
            <a:r>
              <a:rPr lang="zh-CN" altLang="en-US" sz="2000" dirty="0">
                <a:latin typeface="仿宋" panose="02010609060101010101" pitchFamily="49" charset="-122"/>
                <a:ea typeface="仿宋" panose="02010609060101010101" pitchFamily="49" charset="-122"/>
              </a:rPr>
              <a:t>代管</a:t>
            </a:r>
            <a:r>
              <a:rPr lang="en-US" altLang="zh-CN" sz="2000" dirty="0">
                <a:latin typeface="仿宋" panose="02010609060101010101" pitchFamily="49" charset="-122"/>
                <a:ea typeface="仿宋" panose="02010609060101010101" pitchFamily="49" charset="-122"/>
              </a:rPr>
              <a:t>B</a:t>
            </a:r>
            <a:r>
              <a:rPr lang="zh-CN" altLang="en-US" sz="2000" dirty="0">
                <a:latin typeface="仿宋" panose="02010609060101010101" pitchFamily="49" charset="-122"/>
                <a:ea typeface="仿宋" panose="02010609060101010101" pitchFamily="49" charset="-122"/>
              </a:rPr>
              <a:t>企业甲产品</a:t>
            </a:r>
            <a:r>
              <a:rPr lang="en-US" altLang="zh-CN" sz="2000" dirty="0">
                <a:latin typeface="仿宋" panose="02010609060101010101" pitchFamily="49" charset="-122"/>
                <a:ea typeface="仿宋" panose="02010609060101010101" pitchFamily="49" charset="-122"/>
              </a:rPr>
              <a:t>1</a:t>
            </a:r>
            <a:r>
              <a:rPr lang="zh-CN" altLang="en-US" sz="2000" dirty="0">
                <a:latin typeface="仿宋" panose="02010609060101010101" pitchFamily="49" charset="-122"/>
                <a:ea typeface="仿宋" panose="02010609060101010101" pitchFamily="49" charset="-122"/>
              </a:rPr>
              <a:t>吨</a:t>
            </a:r>
            <a:endParaRPr lang="zh-CN" altLang="en-US" sz="2000" dirty="0">
              <a:latin typeface="仿宋" panose="02010609060101010101" pitchFamily="49" charset="-122"/>
              <a:ea typeface="仿宋" panose="02010609060101010101" pitchFamily="49" charset="-122"/>
            </a:endParaRPr>
          </a:p>
        </p:txBody>
      </p:sp>
      <p:sp>
        <p:nvSpPr>
          <p:cNvPr id="55302" name="矩形 8"/>
          <p:cNvSpPr/>
          <p:nvPr/>
        </p:nvSpPr>
        <p:spPr>
          <a:xfrm>
            <a:off x="3832225" y="4716463"/>
            <a:ext cx="1407160" cy="460375"/>
          </a:xfrm>
          <a:prstGeom prst="rect">
            <a:avLst/>
          </a:prstGeom>
          <a:noFill/>
          <a:ln w="9525">
            <a:noFill/>
          </a:ln>
        </p:spPr>
        <p:txBody>
          <a:bodyPr wrap="none" anchor="t" anchorCtr="0">
            <a:spAutoFit/>
          </a:bodyPr>
          <a:p>
            <a:r>
              <a:rPr lang="zh-CN" altLang="en-US" sz="2400" dirty="0">
                <a:latin typeface="楷体" panose="02010609060101010101" pitchFamily="49" charset="-122"/>
                <a:ea typeface="楷体" panose="02010609060101010101" pitchFamily="49" charset="-122"/>
              </a:rPr>
              <a:t>库存商品</a:t>
            </a:r>
            <a:endParaRPr lang="zh-CN" altLang="en-US" sz="2400" dirty="0">
              <a:latin typeface="Arial" panose="020B0604020202020204" pitchFamily="34" charset="0"/>
              <a:ea typeface="宋体" panose="02010600030101010101" pitchFamily="2" charset="-122"/>
            </a:endParaRPr>
          </a:p>
        </p:txBody>
      </p:sp>
      <p:sp>
        <p:nvSpPr>
          <p:cNvPr id="55303" name="矩形 9"/>
          <p:cNvSpPr/>
          <p:nvPr/>
        </p:nvSpPr>
        <p:spPr>
          <a:xfrm>
            <a:off x="5591175" y="4716463"/>
            <a:ext cx="1101090" cy="460375"/>
          </a:xfrm>
          <a:prstGeom prst="rect">
            <a:avLst/>
          </a:prstGeom>
          <a:noFill/>
          <a:ln w="9525">
            <a:noFill/>
          </a:ln>
        </p:spPr>
        <p:txBody>
          <a:bodyPr wrap="none" anchor="t" anchorCtr="0">
            <a:spAutoFit/>
          </a:bodyPr>
          <a:p>
            <a:r>
              <a:rPr lang="zh-CN" altLang="en-US" sz="2400" dirty="0">
                <a:latin typeface="楷体" panose="02010609060101010101" pitchFamily="49" charset="-122"/>
                <a:ea typeface="楷体" panose="02010609060101010101" pitchFamily="49" charset="-122"/>
              </a:rPr>
              <a:t>甲产品</a:t>
            </a:r>
            <a:endParaRPr lang="zh-CN" altLang="en-US" sz="2400" dirty="0">
              <a:latin typeface="楷体" panose="02010609060101010101" pitchFamily="49" charset="-122"/>
              <a:ea typeface="楷体" panose="02010609060101010101" pitchFamily="49" charset="-122"/>
            </a:endParaRPr>
          </a:p>
        </p:txBody>
      </p:sp>
      <p:sp>
        <p:nvSpPr>
          <p:cNvPr id="55304" name="矩形 10"/>
          <p:cNvSpPr/>
          <p:nvPr/>
        </p:nvSpPr>
        <p:spPr>
          <a:xfrm>
            <a:off x="7391400" y="4697413"/>
            <a:ext cx="1104900" cy="460375"/>
          </a:xfrm>
          <a:prstGeom prst="rect">
            <a:avLst/>
          </a:prstGeom>
          <a:noFill/>
          <a:ln w="9525">
            <a:noFill/>
          </a:ln>
        </p:spPr>
        <p:txBody>
          <a:bodyPr wrap="none" anchor="t" anchorCtr="0">
            <a:spAutoFit/>
          </a:bodyPr>
          <a:p>
            <a:r>
              <a:rPr lang="en-US" altLang="zh-CN" sz="2400" dirty="0">
                <a:latin typeface="楷体" panose="02010609060101010101" pitchFamily="49" charset="-122"/>
                <a:ea typeface="楷体" panose="02010609060101010101" pitchFamily="49" charset="-122"/>
              </a:rPr>
              <a:t>20 000</a:t>
            </a:r>
            <a:endParaRPr lang="zh-CN" altLang="en-US" sz="2400" dirty="0">
              <a:latin typeface="楷体" panose="02010609060101010101" pitchFamily="49" charset="-122"/>
              <a:ea typeface="楷体" panose="02010609060101010101" pitchFamily="49" charset="-122"/>
            </a:endParaRPr>
          </a:p>
        </p:txBody>
      </p:sp>
      <p:sp>
        <p:nvSpPr>
          <p:cNvPr id="55305" name="矩形 11"/>
          <p:cNvSpPr/>
          <p:nvPr/>
        </p:nvSpPr>
        <p:spPr>
          <a:xfrm>
            <a:off x="9423400" y="4932363"/>
            <a:ext cx="412750" cy="368300"/>
          </a:xfrm>
          <a:prstGeom prst="rect">
            <a:avLst/>
          </a:prstGeom>
          <a:noFill/>
          <a:ln w="9525">
            <a:noFill/>
          </a:ln>
        </p:spPr>
        <p:txBody>
          <a:bodyPr wrap="none" anchor="t" anchorCtr="0">
            <a:spAutoFit/>
          </a:bodyPr>
          <a:p>
            <a:r>
              <a:rPr lang="zh-CN" altLang="en-US" dirty="0">
                <a:latin typeface="楷体" panose="02010609060101010101" pitchFamily="49" charset="-122"/>
                <a:ea typeface="楷体" panose="02010609060101010101" pitchFamily="49" charset="-122"/>
              </a:rPr>
              <a:t>壹</a:t>
            </a:r>
            <a:endParaRPr lang="zh-CN" altLang="en-US" dirty="0">
              <a:latin typeface="楷体" panose="02010609060101010101" pitchFamily="49" charset="-122"/>
              <a:ea typeface="楷体" panose="02010609060101010101" pitchFamily="49"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AutoShape 9"/>
          <p:cNvSpPr>
            <a:spLocks noChangeArrowheads="1"/>
          </p:cNvSpPr>
          <p:nvPr/>
        </p:nvSpPr>
        <p:spPr bwMode="gray">
          <a:xfrm flipH="1">
            <a:off x="4697413" y="1768475"/>
            <a:ext cx="5483225" cy="4937125"/>
          </a:xfrm>
          <a:prstGeom prst="rightArrow">
            <a:avLst>
              <a:gd name="adj1" fmla="val 79306"/>
              <a:gd name="adj2" fmla="val 38281"/>
            </a:avLst>
          </a:prstGeom>
          <a:solidFill>
            <a:schemeClr val="accent1">
              <a:lumMod val="20000"/>
              <a:lumOff val="80000"/>
            </a:schemeClr>
          </a:solidFill>
          <a:ln>
            <a:noFill/>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2290" name="Text Box 10"/>
          <p:cNvSpPr txBox="1"/>
          <p:nvPr/>
        </p:nvSpPr>
        <p:spPr>
          <a:xfrm>
            <a:off x="930275" y="1421130"/>
            <a:ext cx="7829550" cy="583565"/>
          </a:xfrm>
          <a:prstGeom prst="rect">
            <a:avLst/>
          </a:prstGeom>
          <a:noFill/>
          <a:ln w="12700">
            <a:noFill/>
          </a:ln>
        </p:spPr>
        <p:txBody>
          <a:bodyPr wrap="square" anchor="t" anchorCtr="0">
            <a:spAutoFit/>
          </a:bodyPr>
          <a:p>
            <a:pPr>
              <a:spcBef>
                <a:spcPct val="50000"/>
              </a:spcBef>
            </a:pPr>
            <a:r>
              <a:rPr lang="zh-CN" altLang="en-US" sz="3200" dirty="0">
                <a:solidFill>
                  <a:srgbClr val="FF0000"/>
                </a:solidFill>
                <a:latin typeface="黑体" panose="02010609060101010101" pitchFamily="49" charset="-122"/>
                <a:ea typeface="黑体" panose="02010609060101010101" pitchFamily="49" charset="-122"/>
              </a:rPr>
              <a:t>二、会计凭证的意义</a:t>
            </a:r>
            <a:endParaRPr lang="zh-CN" altLang="en-US" sz="3200" dirty="0">
              <a:solidFill>
                <a:srgbClr val="FF0000"/>
              </a:solidFill>
              <a:latin typeface="黑体" panose="02010609060101010101" pitchFamily="49" charset="-122"/>
              <a:ea typeface="黑体" panose="02010609060101010101" pitchFamily="49" charset="-122"/>
            </a:endParaRPr>
          </a:p>
        </p:txBody>
      </p:sp>
      <p:grpSp>
        <p:nvGrpSpPr>
          <p:cNvPr id="12291" name="组合 8"/>
          <p:cNvGrpSpPr/>
          <p:nvPr/>
        </p:nvGrpSpPr>
        <p:grpSpPr>
          <a:xfrm>
            <a:off x="4925695" y="2327275"/>
            <a:ext cx="6517639" cy="2755899"/>
            <a:chOff x="4087280" y="2307678"/>
            <a:chExt cx="5905415" cy="1780838"/>
          </a:xfrm>
        </p:grpSpPr>
        <p:sp>
          <p:nvSpPr>
            <p:cNvPr id="12292" name="AutoShape 11"/>
            <p:cNvSpPr/>
            <p:nvPr/>
          </p:nvSpPr>
          <p:spPr>
            <a:xfrm>
              <a:off x="4087280" y="2307678"/>
              <a:ext cx="5904840" cy="475574"/>
            </a:xfrm>
            <a:prstGeom prst="roundRect">
              <a:avLst>
                <a:gd name="adj" fmla="val 9106"/>
              </a:avLst>
            </a:prstGeom>
            <a:solidFill>
              <a:srgbClr val="0000CC"/>
            </a:solidFill>
            <a:ln w="25400" cap="flat" cmpd="sng">
              <a:solidFill>
                <a:schemeClr val="bg1"/>
              </a:solidFill>
              <a:prstDash val="solid"/>
              <a:round/>
              <a:headEnd type="none" w="med" len="med"/>
              <a:tailEnd type="none" w="med" len="med"/>
            </a:ln>
          </p:spPr>
          <p:txBody>
            <a:bodyPr wrap="none" anchor="ctr" anchorCtr="0"/>
            <a:p>
              <a:pPr algn="ctr">
                <a:buFont typeface="Arial" panose="020B0604020202020204" pitchFamily="34" charset="0"/>
              </a:pPr>
              <a:r>
                <a:rPr lang="zh-CN" altLang="en-US" sz="2000" dirty="0">
                  <a:solidFill>
                    <a:schemeClr val="bg1"/>
                  </a:solidFill>
                  <a:latin typeface="黑体" panose="02010609060101010101" pitchFamily="49" charset="-122"/>
                  <a:ea typeface="黑体" panose="02010609060101010101" pitchFamily="49" charset="-122"/>
                </a:rPr>
                <a:t>会计凭证是提供经济信息和会计信息的载体；</a:t>
              </a:r>
              <a:endParaRPr lang="zh-CN" altLang="zh-CN" sz="2000" dirty="0">
                <a:solidFill>
                  <a:schemeClr val="bg1"/>
                </a:solidFill>
                <a:latin typeface="黑体" panose="02010609060101010101" pitchFamily="49" charset="-122"/>
                <a:ea typeface="黑体" panose="02010609060101010101" pitchFamily="49" charset="-122"/>
              </a:endParaRPr>
            </a:p>
          </p:txBody>
        </p:sp>
        <p:sp>
          <p:nvSpPr>
            <p:cNvPr id="12293" name="AutoShape 12"/>
            <p:cNvSpPr/>
            <p:nvPr/>
          </p:nvSpPr>
          <p:spPr>
            <a:xfrm>
              <a:off x="4087280" y="3020013"/>
              <a:ext cx="5905415" cy="446441"/>
            </a:xfrm>
            <a:prstGeom prst="roundRect">
              <a:avLst>
                <a:gd name="adj" fmla="val 9106"/>
              </a:avLst>
            </a:prstGeom>
            <a:gradFill rotWithShape="1">
              <a:gsLst>
                <a:gs pos="0">
                  <a:srgbClr val="699D5F">
                    <a:alpha val="100000"/>
                  </a:srgbClr>
                </a:gs>
                <a:gs pos="6000">
                  <a:srgbClr val="699D5F">
                    <a:alpha val="100000"/>
                  </a:srgbClr>
                </a:gs>
                <a:gs pos="100000">
                  <a:srgbClr val="31492C">
                    <a:alpha val="100000"/>
                  </a:srgbClr>
                </a:gs>
              </a:gsLst>
              <a:lin ang="5400000" scaled="1"/>
              <a:tileRect/>
            </a:gradFill>
            <a:ln w="25400" cap="flat" cmpd="sng">
              <a:solidFill>
                <a:schemeClr val="bg1"/>
              </a:solidFill>
              <a:prstDash val="solid"/>
              <a:round/>
              <a:headEnd type="none" w="med" len="med"/>
              <a:tailEnd type="none" w="med" len="med"/>
            </a:ln>
          </p:spPr>
          <p:txBody>
            <a:bodyPr wrap="none" anchor="ctr" anchorCtr="0"/>
            <a:p>
              <a:pPr algn="ctr"/>
              <a:r>
                <a:rPr lang="zh-CN" altLang="en-US" sz="2000" dirty="0">
                  <a:solidFill>
                    <a:schemeClr val="bg1"/>
                  </a:solidFill>
                  <a:latin typeface="黑体" panose="02010609060101010101" pitchFamily="49" charset="-122"/>
                  <a:ea typeface="黑体" panose="02010609060101010101" pitchFamily="49" charset="-122"/>
                </a:rPr>
                <a:t>会计凭证是登记账簿的依据；</a:t>
              </a:r>
              <a:endParaRPr lang="zh-CN" altLang="en-US" sz="2000" dirty="0">
                <a:solidFill>
                  <a:schemeClr val="bg1"/>
                </a:solidFill>
                <a:latin typeface="黑体" panose="02010609060101010101" pitchFamily="49" charset="-122"/>
                <a:ea typeface="黑体" panose="02010609060101010101" pitchFamily="49" charset="-122"/>
              </a:endParaRPr>
            </a:p>
          </p:txBody>
        </p:sp>
        <p:sp>
          <p:nvSpPr>
            <p:cNvPr id="6" name="AutoShape 13"/>
            <p:cNvSpPr>
              <a:spLocks noChangeArrowheads="1"/>
            </p:cNvSpPr>
            <p:nvPr/>
          </p:nvSpPr>
          <p:spPr bwMode="blackWhite">
            <a:xfrm>
              <a:off x="4112595" y="3671209"/>
              <a:ext cx="5880100" cy="417307"/>
            </a:xfrm>
            <a:prstGeom prst="roundRect">
              <a:avLst>
                <a:gd name="adj" fmla="val 9106"/>
              </a:avLst>
            </a:prstGeom>
            <a:gradFill rotWithShape="1">
              <a:gsLst>
                <a:gs pos="0">
                  <a:schemeClr val="accent2"/>
                </a:gs>
                <a:gs pos="100000">
                  <a:schemeClr val="accent2">
                    <a:gamma/>
                    <a:shade val="46275"/>
                    <a:invGamma/>
                  </a:schemeClr>
                </a:gs>
              </a:gsLst>
              <a:lin ang="5400000" scaled="1"/>
            </a:gradFill>
            <a:ln w="25400">
              <a:solidFill>
                <a:schemeClr val="bg1"/>
              </a:solidFill>
              <a:rou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000" b="1" i="0" u="none" strike="noStrike" kern="1200" cap="none" spc="0" normalizeH="0" baseline="0" noProof="0" dirty="0">
                  <a:ln>
                    <a:noFill/>
                  </a:ln>
                  <a:solidFill>
                    <a:schemeClr val="bg1"/>
                  </a:solidFill>
                  <a:effectLst/>
                  <a:uLnTx/>
                  <a:uFillTx/>
                  <a:latin typeface="黑体" panose="02010609060101010101" pitchFamily="49" charset="-122"/>
                  <a:ea typeface="黑体" panose="02010609060101010101" pitchFamily="49" charset="-122"/>
                  <a:cs typeface="+mn-cs"/>
                </a:rPr>
                <a:t>会计凭证是实行会计监督、控制经济活动的必要条件；</a:t>
              </a:r>
              <a:endParaRPr kumimoji="0" lang="zh-CN" altLang="en-US" sz="2000" b="1" i="0" u="none" strike="noStrike" kern="1200" cap="none" spc="0" normalizeH="0" baseline="0" noProof="0" dirty="0">
                <a:ln>
                  <a:noFill/>
                </a:ln>
                <a:solidFill>
                  <a:schemeClr val="bg1"/>
                </a:solidFill>
                <a:effectLst/>
                <a:uLnTx/>
                <a:uFillTx/>
                <a:latin typeface="黑体" panose="02010609060101010101" pitchFamily="49" charset="-122"/>
                <a:ea typeface="黑体" panose="02010609060101010101" pitchFamily="49" charset="-122"/>
                <a:cs typeface="+mn-cs"/>
              </a:endParaRPr>
            </a:p>
          </p:txBody>
        </p:sp>
      </p:grpSp>
      <p:grpSp>
        <p:nvGrpSpPr>
          <p:cNvPr id="12295" name="组合 15"/>
          <p:cNvGrpSpPr/>
          <p:nvPr/>
        </p:nvGrpSpPr>
        <p:grpSpPr>
          <a:xfrm>
            <a:off x="2090738" y="2060575"/>
            <a:ext cx="2774950" cy="4105275"/>
            <a:chOff x="116939" y="1912330"/>
            <a:chExt cx="2827997" cy="4052386"/>
          </a:xfrm>
        </p:grpSpPr>
        <p:pic>
          <p:nvPicPr>
            <p:cNvPr id="12296" name="Picture 14" descr="3dficon_004"/>
            <p:cNvPicPr>
              <a:picLocks noChangeAspect="1"/>
            </p:cNvPicPr>
            <p:nvPr/>
          </p:nvPicPr>
          <p:blipFill>
            <a:blip r:embed="rId1"/>
            <a:stretch>
              <a:fillRect/>
            </a:stretch>
          </p:blipFill>
          <p:spPr>
            <a:xfrm>
              <a:off x="850666" y="1912330"/>
              <a:ext cx="2070099" cy="1252537"/>
            </a:xfrm>
            <a:prstGeom prst="rect">
              <a:avLst/>
            </a:prstGeom>
            <a:noFill/>
            <a:ln w="9525">
              <a:noFill/>
            </a:ln>
          </p:spPr>
        </p:pic>
        <p:sp>
          <p:nvSpPr>
            <p:cNvPr id="12297" name="Rectangle 15"/>
            <p:cNvSpPr/>
            <p:nvPr/>
          </p:nvSpPr>
          <p:spPr>
            <a:xfrm>
              <a:off x="116939" y="2917706"/>
              <a:ext cx="2827997" cy="3006852"/>
            </a:xfrm>
            <a:prstGeom prst="rect">
              <a:avLst/>
            </a:prstGeom>
            <a:noFill/>
            <a:ln w="9525">
              <a:noFill/>
            </a:ln>
          </p:spPr>
          <p:txBody>
            <a:bodyPr anchor="t" anchorCtr="0">
              <a:spAutoFit/>
            </a:bodyPr>
            <a:p>
              <a:pPr>
                <a:lnSpc>
                  <a:spcPct val="150000"/>
                </a:lnSpc>
              </a:pPr>
              <a:r>
                <a:rPr lang="zh-CN" altLang="en-US" sz="3200" dirty="0">
                  <a:solidFill>
                    <a:schemeClr val="tx2"/>
                  </a:solidFill>
                  <a:latin typeface="楷体" panose="02010609060101010101" pitchFamily="49" charset="-122"/>
                  <a:ea typeface="楷体" panose="02010609060101010101" pitchFamily="49" charset="-122"/>
                </a:rPr>
                <a:t>填制与审核会计凭证是会计核算的主要方法之一。</a:t>
              </a:r>
              <a:endParaRPr lang="zh-CN" altLang="en-US" sz="3200" dirty="0">
                <a:solidFill>
                  <a:schemeClr val="tx2"/>
                </a:solidFill>
                <a:latin typeface="楷体" panose="02010609060101010101" pitchFamily="49" charset="-122"/>
                <a:ea typeface="楷体" panose="02010609060101010101" pitchFamily="49" charset="-122"/>
              </a:endParaRPr>
            </a:p>
          </p:txBody>
        </p:sp>
        <p:sp>
          <p:nvSpPr>
            <p:cNvPr id="15" name="矩形 14"/>
            <p:cNvSpPr/>
            <p:nvPr/>
          </p:nvSpPr>
          <p:spPr>
            <a:xfrm>
              <a:off x="152532" y="1912330"/>
              <a:ext cx="2772990" cy="405238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50000"/>
                </a:lnSpc>
                <a:spcBef>
                  <a:spcPct val="0"/>
                </a:spcBef>
                <a:spcAft>
                  <a:spcPct val="0"/>
                </a:spcAft>
                <a:buClrTx/>
                <a:buSzTx/>
                <a:buFont typeface="Arial" panose="020B0604020202020204" pitchFamily="34" charset="0"/>
                <a:buNone/>
                <a:defRPr/>
              </a:pPr>
              <a:endParaRPr kumimoji="0" lang="zh-CN" altLang="en-US" sz="2800" b="1" i="0" u="none" strike="noStrike" kern="1200" cap="none" spc="0" normalizeH="0" baseline="0" noProof="0" dirty="0">
                <a:ln>
                  <a:noFill/>
                </a:ln>
                <a:solidFill>
                  <a:srgbClr val="FFFFFF"/>
                </a:solidFill>
                <a:effectLst/>
                <a:uLnTx/>
                <a:uFillTx/>
                <a:latin typeface="楷体" panose="02010609060101010101" pitchFamily="49" charset="-122"/>
                <a:ea typeface="楷体" panose="02010609060101010101" pitchFamily="49" charset="-122"/>
                <a:cs typeface="+mn-cs"/>
              </a:endParaRPr>
            </a:p>
          </p:txBody>
        </p:sp>
      </p:grpSp>
      <p:sp>
        <p:nvSpPr>
          <p:cNvPr id="12299" name="Rectangle 2"/>
          <p:cNvSpPr txBox="1"/>
          <p:nvPr/>
        </p:nvSpPr>
        <p:spPr>
          <a:xfrm>
            <a:off x="768350" y="376555"/>
            <a:ext cx="10586085" cy="676275"/>
          </a:xfrm>
          <a:prstGeom prst="rect">
            <a:avLst/>
          </a:prstGeom>
          <a:noFill/>
          <a:ln w="9525">
            <a:noFill/>
          </a:ln>
        </p:spPr>
        <p:txBody>
          <a:bodyPr anchor="t" anchorCtr="0"/>
          <a:p>
            <a:pPr algn="ctr">
              <a:buSzTx/>
            </a:pPr>
            <a:r>
              <a:rPr lang="zh-CN" altLang="en-US" sz="3200" dirty="0">
                <a:solidFill>
                  <a:srgbClr val="FF0000"/>
                </a:solidFill>
                <a:latin typeface="黑体" panose="02010609060101010101" pitchFamily="49" charset="-122"/>
                <a:ea typeface="黑体" panose="02010609060101010101" pitchFamily="49" charset="-122"/>
              </a:rPr>
              <a:t>第一节  </a:t>
            </a:r>
            <a:r>
              <a:rPr lang="zh-CN" altLang="en-US" sz="3200" dirty="0">
                <a:solidFill>
                  <a:srgbClr val="FF0000"/>
                </a:solidFill>
                <a:latin typeface="Times New Roman" panose="02020603050405020304" pitchFamily="18" charset="0"/>
                <a:ea typeface="黑体" panose="02010609060101010101" pitchFamily="49" charset="-122"/>
              </a:rPr>
              <a:t>会计凭证的意义和种类</a:t>
            </a:r>
            <a:endParaRPr lang="zh-CN" altLang="en-US" sz="3200" dirty="0">
              <a:solidFill>
                <a:srgbClr val="FF0000"/>
              </a:solidFill>
              <a:latin typeface="Times New Roman" panose="02020603050405020304" pitchFamily="18" charset="0"/>
              <a:ea typeface="黑体" panose="02010609060101010101" pitchFamily="49" charset="-122"/>
            </a:endParaRPr>
          </a:p>
        </p:txBody>
      </p:sp>
      <p:sp>
        <p:nvSpPr>
          <p:cNvPr id="3" name="AutoShape 12"/>
          <p:cNvSpPr/>
          <p:nvPr/>
        </p:nvSpPr>
        <p:spPr>
          <a:xfrm>
            <a:off x="4932045" y="5373370"/>
            <a:ext cx="6511290" cy="690880"/>
          </a:xfrm>
          <a:prstGeom prst="roundRect">
            <a:avLst>
              <a:gd name="adj" fmla="val 9106"/>
            </a:avLst>
          </a:prstGeom>
          <a:gradFill rotWithShape="1">
            <a:gsLst>
              <a:gs pos="0">
                <a:srgbClr val="699D5F">
                  <a:alpha val="100000"/>
                </a:srgbClr>
              </a:gs>
              <a:gs pos="6000">
                <a:srgbClr val="699D5F">
                  <a:alpha val="100000"/>
                </a:srgbClr>
              </a:gs>
              <a:gs pos="100000">
                <a:srgbClr val="31492C">
                  <a:alpha val="100000"/>
                </a:srgbClr>
              </a:gs>
            </a:gsLst>
            <a:lin ang="5400000" scaled="1"/>
            <a:tileRect/>
          </a:gradFill>
          <a:ln w="25400" cap="flat" cmpd="sng">
            <a:solidFill>
              <a:schemeClr val="bg1"/>
            </a:solidFill>
            <a:prstDash val="solid"/>
            <a:round/>
            <a:headEnd type="none" w="med" len="med"/>
            <a:tailEnd type="none" w="med" len="med"/>
          </a:ln>
        </p:spPr>
        <p:txBody>
          <a:bodyPr wrap="none" anchor="ctr" anchorCtr="0"/>
          <a:p>
            <a:pPr algn="ctr"/>
            <a:r>
              <a:rPr lang="zh-CN" altLang="en-US" sz="2000" dirty="0">
                <a:solidFill>
                  <a:schemeClr val="bg1"/>
                </a:solidFill>
                <a:latin typeface="黑体" panose="02010609060101010101" pitchFamily="49" charset="-122"/>
                <a:ea typeface="黑体" panose="02010609060101010101" pitchFamily="49" charset="-122"/>
              </a:rPr>
              <a:t>会计凭证是加强经济责任制的手段。</a:t>
            </a:r>
            <a:endParaRPr lang="zh-CN" altLang="en-US" sz="2000" dirty="0">
              <a:solidFill>
                <a:schemeClr val="bg1"/>
              </a:solidFill>
              <a:latin typeface="黑体" panose="02010609060101010101" pitchFamily="49" charset="-122"/>
              <a:ea typeface="黑体" panose="02010609060101010101" pitchFamily="49" charset="-122"/>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9393"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rPr>
              <a:t>第三节  记账凭证</a:t>
            </a:r>
            <a:endParaRPr lang="zh-CN" altLang="en-US" sz="3200" dirty="0">
              <a:solidFill>
                <a:srgbClr val="FF0000"/>
              </a:solidFill>
            </a:endParaRPr>
          </a:p>
        </p:txBody>
      </p:sp>
      <p:sp>
        <p:nvSpPr>
          <p:cNvPr id="517123" name="Rectangle 3"/>
          <p:cNvSpPr>
            <a:spLocks noGrp="1" noChangeArrowheads="1"/>
          </p:cNvSpPr>
          <p:nvPr>
            <p:ph idx="1"/>
          </p:nvPr>
        </p:nvSpPr>
        <p:spPr>
          <a:xfrm>
            <a:off x="988695" y="1143000"/>
            <a:ext cx="10170160" cy="1496060"/>
          </a:xfrm>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3200" b="1" i="0" u="none" strike="noStrike" kern="0" cap="none" spc="0" normalizeH="0" baseline="0" noProof="0" dirty="0" smtClean="0">
                <a:ln>
                  <a:noFill/>
                </a:ln>
                <a:solidFill>
                  <a:srgbClr val="FF0000"/>
                </a:solidFill>
                <a:effectLst/>
                <a:uLnTx/>
                <a:uFillTx/>
                <a:latin typeface="+mn-ea"/>
                <a:ea typeface="+mn-ea"/>
                <a:cs typeface="+mn-cs"/>
              </a:rPr>
              <a:t>（二）按凭证上填列会计科目的数目分类</a:t>
            </a:r>
            <a:endParaRPr kumimoji="0" lang="zh-CN" altLang="en-US" sz="3200" b="1" i="0" u="none" strike="noStrike" kern="0" cap="none" spc="0" normalizeH="0" baseline="0" noProof="0" dirty="0" smtClean="0">
              <a:ln>
                <a:noFill/>
              </a:ln>
              <a:solidFill>
                <a:srgbClr val="FF0000"/>
              </a:solidFill>
              <a:effectLst/>
              <a:uLnTx/>
              <a:uFillTx/>
              <a:latin typeface="+mn-ea"/>
              <a:ea typeface="+mn-ea"/>
              <a:cs typeface="+mn-cs"/>
            </a:endParaRPr>
          </a:p>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3200" b="1" i="0" u="none" strike="noStrike" kern="0" cap="none" spc="0" normalizeH="0" baseline="0" noProof="0" dirty="0" smtClean="0">
                <a:ln>
                  <a:noFill/>
                </a:ln>
                <a:solidFill>
                  <a:srgbClr val="FF0000"/>
                </a:solidFill>
                <a:effectLst/>
                <a:uLnTx/>
                <a:uFillTx/>
                <a:latin typeface="+mn-ea"/>
                <a:ea typeface="+mn-ea"/>
                <a:cs typeface="+mn-cs"/>
              </a:rPr>
              <a:t>      </a:t>
            </a:r>
            <a:r>
              <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单式记账凭证（贷项记账凭证）</a:t>
            </a:r>
            <a:endPar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p:txBody>
      </p:sp>
      <p:pic>
        <p:nvPicPr>
          <p:cNvPr id="59395" name="Picture 10" descr="未命名"/>
          <p:cNvPicPr>
            <a:picLocks noChangeAspect="1"/>
          </p:cNvPicPr>
          <p:nvPr/>
        </p:nvPicPr>
        <p:blipFill>
          <a:blip r:embed="rId1"/>
          <a:stretch>
            <a:fillRect/>
          </a:stretch>
        </p:blipFill>
        <p:spPr>
          <a:xfrm>
            <a:off x="2095500" y="2767013"/>
            <a:ext cx="8001000" cy="3830637"/>
          </a:xfrm>
          <a:prstGeom prst="rect">
            <a:avLst/>
          </a:prstGeom>
          <a:noFill/>
          <a:ln w="9525">
            <a:noFill/>
          </a:ln>
        </p:spPr>
      </p:pic>
      <p:sp>
        <p:nvSpPr>
          <p:cNvPr id="59396" name="Rectangle 11"/>
          <p:cNvSpPr/>
          <p:nvPr/>
        </p:nvSpPr>
        <p:spPr>
          <a:xfrm>
            <a:off x="2454275" y="4292918"/>
            <a:ext cx="1120775" cy="215265"/>
          </a:xfrm>
          <a:prstGeom prst="rect">
            <a:avLst/>
          </a:prstGeom>
          <a:solidFill>
            <a:srgbClr val="FFFF99"/>
          </a:solidFill>
          <a:ln w="9525">
            <a:noFill/>
          </a:ln>
        </p:spPr>
        <p:txBody>
          <a:bodyPr lIns="0" tIns="0" rIns="0" bIns="0" anchor="ctr" anchorCtr="1">
            <a:spAutoFit/>
          </a:bodyPr>
          <a:p>
            <a:pPr algn="ctr"/>
            <a:r>
              <a:rPr lang="zh-CN" altLang="en-US" sz="1400" dirty="0">
                <a:latin typeface="Arial" panose="020B0604020202020204" pitchFamily="34" charset="0"/>
                <a:ea typeface="宋体" panose="02010600030101010101" pitchFamily="2" charset="-122"/>
              </a:rPr>
              <a:t>销项税额</a:t>
            </a:r>
            <a:endParaRPr lang="zh-CN" altLang="en-US" sz="1400" dirty="0">
              <a:latin typeface="Arial" panose="020B0604020202020204" pitchFamily="34" charset="0"/>
              <a:ea typeface="宋体" panose="02010600030101010101" pitchFamily="2" charset="-122"/>
            </a:endParaRPr>
          </a:p>
        </p:txBody>
      </p:sp>
      <p:sp>
        <p:nvSpPr>
          <p:cNvPr id="59397" name="Rectangle 11"/>
          <p:cNvSpPr/>
          <p:nvPr/>
        </p:nvSpPr>
        <p:spPr>
          <a:xfrm>
            <a:off x="9480550" y="4681856"/>
            <a:ext cx="431800" cy="215265"/>
          </a:xfrm>
          <a:prstGeom prst="rect">
            <a:avLst/>
          </a:prstGeom>
          <a:solidFill>
            <a:srgbClr val="FFFF99"/>
          </a:solidFill>
          <a:ln w="9525">
            <a:noFill/>
          </a:ln>
        </p:spPr>
        <p:txBody>
          <a:bodyPr lIns="0" tIns="0" rIns="0" bIns="0" anchor="ctr" anchorCtr="1">
            <a:spAutoFit/>
          </a:bodyPr>
          <a:p>
            <a:pPr algn="ctr"/>
            <a:r>
              <a:rPr lang="zh-CN" altLang="en-US" sz="1400" dirty="0">
                <a:latin typeface="Arial" panose="020B0604020202020204" pitchFamily="34" charset="0"/>
                <a:ea typeface="宋体" panose="02010600030101010101" pitchFamily="2" charset="-122"/>
              </a:rPr>
              <a:t>叁</a:t>
            </a:r>
            <a:endParaRPr lang="zh-CN" altLang="en-US" sz="1400" dirty="0">
              <a:latin typeface="Arial" panose="020B0604020202020204" pitchFamily="34" charset="0"/>
              <a:ea typeface="宋体" panose="02010600030101010101" pitchFamily="2" charset="-122"/>
            </a:endParaRPr>
          </a:p>
        </p:txBody>
      </p:sp>
      <p:sp>
        <p:nvSpPr>
          <p:cNvPr id="59398" name="矩形 6"/>
          <p:cNvSpPr/>
          <p:nvPr/>
        </p:nvSpPr>
        <p:spPr>
          <a:xfrm>
            <a:off x="3359150" y="3357563"/>
            <a:ext cx="1800225" cy="368300"/>
          </a:xfrm>
          <a:prstGeom prst="rect">
            <a:avLst/>
          </a:prstGeom>
          <a:solidFill>
            <a:srgbClr val="FFFF99"/>
          </a:solidFill>
          <a:ln w="9525">
            <a:noFill/>
          </a:ln>
        </p:spPr>
        <p:txBody>
          <a:bodyPr anchor="t" anchorCtr="0">
            <a:spAutoFit/>
          </a:bodyPr>
          <a:p>
            <a:r>
              <a:rPr lang="zh-CN" altLang="en-US" dirty="0">
                <a:latin typeface="Arial" panose="020B0604020202020204" pitchFamily="34" charset="0"/>
                <a:ea typeface="宋体" panose="02010600030101010101" pitchFamily="2" charset="-122"/>
              </a:rPr>
              <a:t>应交税费</a:t>
            </a:r>
            <a:endParaRPr lang="zh-CN" altLang="en-US" dirty="0">
              <a:latin typeface="Arial" panose="020B0604020202020204" pitchFamily="34" charset="0"/>
              <a:ea typeface="宋体" panose="02010600030101010101" pitchFamily="2" charset="-122"/>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41"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rPr>
              <a:t>第三节  记账凭证</a:t>
            </a:r>
            <a:endParaRPr lang="zh-CN" altLang="en-US" sz="3200" dirty="0">
              <a:solidFill>
                <a:srgbClr val="FF0000"/>
              </a:solidFill>
            </a:endParaRPr>
          </a:p>
        </p:txBody>
      </p:sp>
      <p:sp>
        <p:nvSpPr>
          <p:cNvPr id="61442" name="Rectangle 3"/>
          <p:cNvSpPr/>
          <p:nvPr>
            <p:ph idx="1"/>
          </p:nvPr>
        </p:nvSpPr>
        <p:spPr>
          <a:xfrm>
            <a:off x="905510" y="1376680"/>
            <a:ext cx="9866630" cy="610870"/>
          </a:xfrm>
        </p:spPr>
        <p:txBody>
          <a:bodyPr vert="horz" wrap="square" lIns="91440" tIns="45720" rIns="91440" bIns="45720" anchor="t" anchorCtr="0"/>
          <a:p>
            <a:pPr eaLnBrk="1" hangingPunct="1"/>
            <a:r>
              <a:rPr lang="zh-CN" altLang="en-US" sz="3200" dirty="0">
                <a:solidFill>
                  <a:srgbClr val="FF0000"/>
                </a:solidFill>
                <a:latin typeface="黑体" panose="02010609060101010101" pitchFamily="49" charset="-122"/>
              </a:rPr>
              <a:t>（三）记账凭证按包括的业务内容分类</a:t>
            </a:r>
            <a:endParaRPr lang="zh-CN" altLang="en-US" sz="3200" dirty="0">
              <a:solidFill>
                <a:srgbClr val="FF0000"/>
              </a:solidFill>
              <a:latin typeface="黑体" panose="02010609060101010101" pitchFamily="49" charset="-122"/>
            </a:endParaRPr>
          </a:p>
        </p:txBody>
      </p:sp>
      <p:pic>
        <p:nvPicPr>
          <p:cNvPr id="61443" name="Picture 5"/>
          <p:cNvPicPr>
            <a:picLocks noChangeAspect="1"/>
          </p:cNvPicPr>
          <p:nvPr/>
        </p:nvPicPr>
        <p:blipFill>
          <a:blip r:embed="rId1"/>
          <a:stretch>
            <a:fillRect/>
          </a:stretch>
        </p:blipFill>
        <p:spPr>
          <a:xfrm>
            <a:off x="2095500" y="2133600"/>
            <a:ext cx="8001000" cy="3975100"/>
          </a:xfrm>
          <a:prstGeom prst="rect">
            <a:avLst/>
          </a:prstGeom>
          <a:noFill/>
          <a:ln w="9525">
            <a:noFill/>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5" name="Rectangle 2"/>
          <p:cNvSpPr/>
          <p:nvPr>
            <p:ph type="title"/>
          </p:nvPr>
        </p:nvSpPr>
        <p:spPr/>
        <p:txBody>
          <a:bodyPr vert="horz" wrap="square" lIns="91440" tIns="45720" rIns="91440" bIns="45720" anchor="ctr" anchorCtr="0"/>
          <a:p>
            <a:pPr eaLnBrk="1" hangingPunct="1"/>
            <a:r>
              <a:rPr lang="zh-CN" altLang="en-US" sz="3200" dirty="0">
                <a:solidFill>
                  <a:srgbClr val="FF0000"/>
                </a:solidFill>
              </a:rPr>
              <a:t>第三节  记账凭证</a:t>
            </a:r>
            <a:endParaRPr lang="zh-CN" altLang="en-US" sz="3200" dirty="0">
              <a:solidFill>
                <a:srgbClr val="FF0000"/>
              </a:solidFill>
            </a:endParaRPr>
          </a:p>
        </p:txBody>
      </p:sp>
      <p:sp>
        <p:nvSpPr>
          <p:cNvPr id="62466" name="Rectangle 3"/>
          <p:cNvSpPr/>
          <p:nvPr>
            <p:ph idx="1"/>
          </p:nvPr>
        </p:nvSpPr>
        <p:spPr>
          <a:xfrm>
            <a:off x="1809750" y="1196975"/>
            <a:ext cx="8318500" cy="4752975"/>
          </a:xfrm>
        </p:spPr>
        <p:txBody>
          <a:bodyPr vert="horz" wrap="square" lIns="91440" tIns="45720" rIns="91440" bIns="45720" anchor="t" anchorCtr="0"/>
          <a:p>
            <a:pPr eaLnBrk="1" hangingPunct="1">
              <a:lnSpc>
                <a:spcPct val="150000"/>
              </a:lnSpc>
            </a:pPr>
            <a:r>
              <a:rPr lang="zh-CN" altLang="en-US" sz="3200" dirty="0">
                <a:solidFill>
                  <a:srgbClr val="FF0000"/>
                </a:solidFill>
                <a:latin typeface="黑体" panose="02010609060101010101" pitchFamily="49" charset="-122"/>
              </a:rPr>
              <a:t>（三）记账凭证按包括的业务内容分类</a:t>
            </a:r>
            <a:endParaRPr lang="en-US" altLang="zh-CN" sz="3200" dirty="0">
              <a:solidFill>
                <a:srgbClr val="FF0000"/>
              </a:solidFill>
              <a:latin typeface="黑体" panose="02010609060101010101" pitchFamily="49" charset="-122"/>
            </a:endParaRPr>
          </a:p>
          <a:p>
            <a:pPr eaLnBrk="1" hangingPunct="1">
              <a:lnSpc>
                <a:spcPct val="150000"/>
              </a:lnSpc>
            </a:pPr>
            <a:r>
              <a:rPr lang="en-US" altLang="zh-CN" sz="3200" dirty="0">
                <a:latin typeface="楷体" panose="02010609060101010101" pitchFamily="49" charset="-122"/>
                <a:ea typeface="楷体" panose="02010609060101010101" pitchFamily="49" charset="-122"/>
              </a:rPr>
              <a:t>      ——</a:t>
            </a:r>
            <a:r>
              <a:rPr lang="zh-CN" altLang="en-US" sz="3200" dirty="0">
                <a:latin typeface="楷体" panose="02010609060101010101" pitchFamily="49" charset="-122"/>
                <a:ea typeface="楷体" panose="02010609060101010101" pitchFamily="49" charset="-122"/>
              </a:rPr>
              <a:t>单一记账凭证</a:t>
            </a:r>
            <a:endParaRPr lang="zh-CN" altLang="en-US" sz="3200" dirty="0">
              <a:solidFill>
                <a:schemeClr val="accent2"/>
              </a:solidFill>
              <a:latin typeface="楷体" panose="02010609060101010101" pitchFamily="49" charset="-122"/>
              <a:ea typeface="楷体" panose="02010609060101010101" pitchFamily="49" charset="-122"/>
            </a:endParaRPr>
          </a:p>
          <a:p>
            <a:pPr lvl="1" indent="-436245" eaLnBrk="1" hangingPunct="1">
              <a:lnSpc>
                <a:spcPct val="150000"/>
              </a:lnSpc>
              <a:spcBef>
                <a:spcPct val="0"/>
              </a:spcBef>
            </a:pPr>
            <a:r>
              <a:rPr lang="zh-CN" altLang="en-US" sz="3200" b="1" dirty="0">
                <a:latin typeface="楷体" panose="02010609060101010101" pitchFamily="49" charset="-122"/>
                <a:ea typeface="楷体" panose="02010609060101010101" pitchFamily="49" charset="-122"/>
              </a:rPr>
              <a:t>在一张凭证上只包括一笔经济业务分录的记账凭证。</a:t>
            </a:r>
            <a:endParaRPr lang="zh-CN" altLang="en-US" sz="3200" b="1" dirty="0">
              <a:latin typeface="楷体" panose="02010609060101010101" pitchFamily="49" charset="-122"/>
              <a:ea typeface="楷体" panose="02010609060101010101" pitchFamily="49" charset="-122"/>
            </a:endParaRPr>
          </a:p>
          <a:p>
            <a:pPr lvl="1" indent="-436245" eaLnBrk="1" hangingPunct="1">
              <a:lnSpc>
                <a:spcPct val="150000"/>
              </a:lnSpc>
              <a:spcBef>
                <a:spcPct val="0"/>
              </a:spcBef>
            </a:pPr>
            <a:r>
              <a:rPr lang="zh-CN" altLang="en-US" sz="3200" b="1" dirty="0">
                <a:latin typeface="楷体" panose="02010609060101010101" pitchFamily="49" charset="-122"/>
                <a:ea typeface="楷体" panose="02010609060101010101" pitchFamily="49" charset="-122"/>
                <a:sym typeface="Wingdings" panose="05000000000000000000" pitchFamily="2" charset="2"/>
              </a:rPr>
              <a:t>专用记账凭证均为单一</a:t>
            </a:r>
            <a:r>
              <a:rPr lang="zh-CN" altLang="en-US" sz="3200" b="1" dirty="0">
                <a:latin typeface="楷体" panose="02010609060101010101" pitchFamily="49" charset="-122"/>
                <a:ea typeface="楷体" panose="02010609060101010101" pitchFamily="49" charset="-122"/>
              </a:rPr>
              <a:t>凭证。</a:t>
            </a:r>
            <a:endParaRPr lang="en-US" altLang="zh-CN" sz="3200" b="1" dirty="0">
              <a:latin typeface="楷体" panose="02010609060101010101" pitchFamily="49" charset="-122"/>
              <a:ea typeface="楷体" panose="02010609060101010101" pitchFamily="49" charset="-122"/>
            </a:endParaRPr>
          </a:p>
          <a:p>
            <a:pPr lvl="2" indent="-394970" eaLnBrk="1" hangingPunct="1">
              <a:lnSpc>
                <a:spcPct val="150000"/>
              </a:lnSpc>
              <a:spcBef>
                <a:spcPct val="0"/>
              </a:spcBef>
            </a:pPr>
            <a:r>
              <a:rPr lang="zh-CN" altLang="en-US" sz="3200" b="1" dirty="0">
                <a:latin typeface="楷体" panose="02010609060101010101" pitchFamily="49" charset="-122"/>
                <a:ea typeface="楷体" panose="02010609060101010101" pitchFamily="49" charset="-122"/>
              </a:rPr>
              <a:t>收款凭证、付款凭证、转账凭证。</a:t>
            </a:r>
            <a:endParaRPr lang="en-US" altLang="zh-CN" sz="3200" b="1" dirty="0">
              <a:latin typeface="楷体" panose="02010609060101010101" pitchFamily="49" charset="-122"/>
              <a:ea typeface="楷体" panose="02010609060101010101" pitchFamily="49" charset="-122"/>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489"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rPr>
              <a:t>第三节  记账凭证</a:t>
            </a:r>
            <a:endParaRPr lang="zh-CN" altLang="en-US" sz="3200" dirty="0">
              <a:solidFill>
                <a:srgbClr val="FF0000"/>
              </a:solidFill>
            </a:endParaRPr>
          </a:p>
        </p:txBody>
      </p:sp>
      <p:sp>
        <p:nvSpPr>
          <p:cNvPr id="63490" name="Rectangle 3"/>
          <p:cNvSpPr/>
          <p:nvPr>
            <p:ph idx="1"/>
          </p:nvPr>
        </p:nvSpPr>
        <p:spPr>
          <a:xfrm>
            <a:off x="955040" y="1196975"/>
            <a:ext cx="10379075" cy="2808605"/>
          </a:xfrm>
        </p:spPr>
        <p:txBody>
          <a:bodyPr vert="horz" wrap="square" lIns="91440" tIns="45720" rIns="91440" bIns="45720" anchor="t" anchorCtr="0"/>
          <a:p>
            <a:pPr eaLnBrk="1" hangingPunct="1">
              <a:lnSpc>
                <a:spcPct val="150000"/>
              </a:lnSpc>
              <a:spcBef>
                <a:spcPct val="0"/>
              </a:spcBef>
              <a:buClrTx/>
              <a:buNone/>
            </a:pPr>
            <a:r>
              <a:rPr lang="zh-CN" altLang="en-US" sz="3000" dirty="0">
                <a:solidFill>
                  <a:srgbClr val="FF0000"/>
                </a:solidFill>
                <a:latin typeface="黑体" panose="02010609060101010101" pitchFamily="49" charset="-122"/>
              </a:rPr>
              <a:t>（三）记账凭证按包括的业务内容分类</a:t>
            </a:r>
            <a:endParaRPr lang="en-US" altLang="zh-CN" sz="3000" dirty="0">
              <a:solidFill>
                <a:srgbClr val="FF0000"/>
              </a:solidFill>
              <a:latin typeface="黑体" panose="02010609060101010101" pitchFamily="49" charset="-122"/>
            </a:endParaRPr>
          </a:p>
          <a:p>
            <a:pPr eaLnBrk="1" hangingPunct="1">
              <a:lnSpc>
                <a:spcPct val="150000"/>
              </a:lnSpc>
              <a:spcBef>
                <a:spcPct val="0"/>
              </a:spcBef>
              <a:buClrTx/>
              <a:buNone/>
            </a:pPr>
            <a:r>
              <a:rPr lang="en-US" altLang="zh-CN" sz="3000" dirty="0">
                <a:latin typeface="楷体" panose="02010609060101010101" pitchFamily="49" charset="-122"/>
                <a:ea typeface="楷体" panose="02010609060101010101" pitchFamily="49" charset="-122"/>
              </a:rPr>
              <a:t>      ——</a:t>
            </a:r>
            <a:r>
              <a:rPr lang="zh-CN" altLang="en-US" sz="3000" dirty="0">
                <a:latin typeface="楷体" panose="02010609060101010101" pitchFamily="49" charset="-122"/>
                <a:ea typeface="楷体" panose="02010609060101010101" pitchFamily="49" charset="-122"/>
              </a:rPr>
              <a:t>汇总记账凭证</a:t>
            </a:r>
            <a:endParaRPr lang="zh-CN" altLang="en-US" sz="3000" dirty="0">
              <a:solidFill>
                <a:schemeClr val="accent2"/>
              </a:solidFill>
              <a:latin typeface="楷体" panose="02010609060101010101" pitchFamily="49" charset="-122"/>
              <a:ea typeface="楷体" panose="02010609060101010101" pitchFamily="49" charset="-122"/>
            </a:endParaRPr>
          </a:p>
          <a:p>
            <a:pPr lvl="1" indent="-436245" eaLnBrk="1" hangingPunct="1">
              <a:lnSpc>
                <a:spcPct val="150000"/>
              </a:lnSpc>
              <a:spcBef>
                <a:spcPct val="0"/>
              </a:spcBef>
            </a:pPr>
            <a:r>
              <a:rPr lang="zh-CN" altLang="en-US" sz="3000" b="1" dirty="0">
                <a:solidFill>
                  <a:srgbClr val="0033CC"/>
                </a:solidFill>
                <a:latin typeface="楷体" panose="02010609060101010101" pitchFamily="49" charset="-122"/>
                <a:ea typeface="楷体" panose="02010609060101010101" pitchFamily="49" charset="-122"/>
              </a:rPr>
              <a:t>同类单一记账凭证</a:t>
            </a:r>
            <a:r>
              <a:rPr lang="zh-CN" altLang="en-US" sz="3000" b="1" dirty="0">
                <a:latin typeface="楷体" panose="02010609060101010101" pitchFamily="49" charset="-122"/>
                <a:ea typeface="楷体" panose="02010609060101010101" pitchFamily="49" charset="-122"/>
              </a:rPr>
              <a:t>定期汇总编制、包含若干项经济业务的记账凭证。</a:t>
            </a:r>
            <a:endParaRPr lang="zh-CN" altLang="en-US" sz="3000" b="1" dirty="0">
              <a:latin typeface="楷体" panose="02010609060101010101" pitchFamily="49" charset="-122"/>
              <a:ea typeface="楷体" panose="02010609060101010101" pitchFamily="49" charset="-122"/>
            </a:endParaRPr>
          </a:p>
        </p:txBody>
      </p:sp>
      <p:pic>
        <p:nvPicPr>
          <p:cNvPr id="63491" name="Picture 4"/>
          <p:cNvPicPr>
            <a:picLocks noChangeAspect="1"/>
          </p:cNvPicPr>
          <p:nvPr/>
        </p:nvPicPr>
        <p:blipFill>
          <a:blip r:embed="rId1"/>
          <a:stretch>
            <a:fillRect/>
          </a:stretch>
        </p:blipFill>
        <p:spPr>
          <a:xfrm>
            <a:off x="2135188" y="4005263"/>
            <a:ext cx="7993062" cy="2665412"/>
          </a:xfrm>
          <a:prstGeom prst="rect">
            <a:avLst/>
          </a:prstGeom>
          <a:noFill/>
          <a:ln w="9525">
            <a:noFill/>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4513" name="Rectangle 2"/>
          <p:cNvSpPr/>
          <p:nvPr>
            <p:ph type="title"/>
          </p:nvPr>
        </p:nvSpPr>
        <p:spPr/>
        <p:txBody>
          <a:bodyPr vert="horz" wrap="square" lIns="91440" tIns="45720" rIns="91440" bIns="45720" anchor="ctr" anchorCtr="0"/>
          <a:p>
            <a:pPr algn="ctr" eaLnBrk="1" hangingPunct="1"/>
            <a:r>
              <a:rPr lang="zh-CN" altLang="en-US" dirty="0">
                <a:solidFill>
                  <a:srgbClr val="FF0000"/>
                </a:solidFill>
              </a:rPr>
              <a:t>第三节  记账凭证</a:t>
            </a:r>
            <a:endParaRPr lang="zh-CN" altLang="en-US" dirty="0">
              <a:solidFill>
                <a:srgbClr val="FF0000"/>
              </a:solidFill>
            </a:endParaRPr>
          </a:p>
        </p:txBody>
      </p:sp>
      <p:sp>
        <p:nvSpPr>
          <p:cNvPr id="64514" name="Rectangle 3"/>
          <p:cNvSpPr/>
          <p:nvPr>
            <p:ph idx="1"/>
          </p:nvPr>
        </p:nvSpPr>
        <p:spPr>
          <a:xfrm>
            <a:off x="910590" y="1196975"/>
            <a:ext cx="10424160" cy="1511300"/>
          </a:xfrm>
        </p:spPr>
        <p:txBody>
          <a:bodyPr vert="horz" wrap="square" lIns="91440" tIns="45720" rIns="91440" bIns="45720" anchor="t" anchorCtr="0"/>
          <a:p>
            <a:pPr eaLnBrk="1" hangingPunct="1">
              <a:lnSpc>
                <a:spcPct val="150000"/>
              </a:lnSpc>
              <a:spcBef>
                <a:spcPct val="0"/>
              </a:spcBef>
              <a:buClrTx/>
              <a:buNone/>
            </a:pPr>
            <a:r>
              <a:rPr lang="zh-CN" altLang="en-US" sz="3200" dirty="0">
                <a:solidFill>
                  <a:srgbClr val="FF0000"/>
                </a:solidFill>
                <a:latin typeface="黑体" panose="02010609060101010101" pitchFamily="49" charset="-122"/>
              </a:rPr>
              <a:t>（三）记账凭证按包括的业务内容分类</a:t>
            </a:r>
            <a:endParaRPr lang="en-US" altLang="zh-CN" sz="3200" dirty="0">
              <a:solidFill>
                <a:srgbClr val="FF0000"/>
              </a:solidFill>
              <a:latin typeface="黑体" panose="02010609060101010101" pitchFamily="49" charset="-122"/>
            </a:endParaRPr>
          </a:p>
          <a:p>
            <a:pPr eaLnBrk="1" hangingPunct="1">
              <a:lnSpc>
                <a:spcPct val="150000"/>
              </a:lnSpc>
              <a:spcBef>
                <a:spcPct val="0"/>
              </a:spcBef>
              <a:buClrTx/>
              <a:buNone/>
            </a:pPr>
            <a:r>
              <a:rPr lang="en-US" altLang="zh-CN" sz="3200" dirty="0">
                <a:solidFill>
                  <a:srgbClr val="FF0000"/>
                </a:solidFill>
                <a:latin typeface="黑体" panose="02010609060101010101" pitchFamily="49" charset="-122"/>
              </a:rPr>
              <a:t>      </a:t>
            </a:r>
            <a:r>
              <a:rPr lang="en-US" altLang="zh-CN" sz="3200" dirty="0">
                <a:latin typeface="楷体" panose="02010609060101010101" pitchFamily="49" charset="-122"/>
                <a:ea typeface="楷体" panose="02010609060101010101" pitchFamily="49" charset="-122"/>
              </a:rPr>
              <a:t>——</a:t>
            </a:r>
            <a:r>
              <a:rPr lang="zh-CN" altLang="en-US" sz="3200" dirty="0">
                <a:latin typeface="楷体" panose="02010609060101010101" pitchFamily="49" charset="-122"/>
                <a:ea typeface="楷体" panose="02010609060101010101" pitchFamily="49" charset="-122"/>
              </a:rPr>
              <a:t>汇总记账凭证：收款凭证</a:t>
            </a:r>
            <a:endParaRPr lang="zh-CN" altLang="en-US" sz="3200" dirty="0">
              <a:latin typeface="楷体" panose="02010609060101010101" pitchFamily="49" charset="-122"/>
              <a:ea typeface="楷体" panose="02010609060101010101" pitchFamily="49" charset="-122"/>
            </a:endParaRPr>
          </a:p>
        </p:txBody>
      </p:sp>
      <p:pic>
        <p:nvPicPr>
          <p:cNvPr id="64515" name="Picture 5" descr="capt4-23"/>
          <p:cNvPicPr>
            <a:picLocks noChangeAspect="1"/>
          </p:cNvPicPr>
          <p:nvPr/>
        </p:nvPicPr>
        <p:blipFill>
          <a:blip r:embed="rId1"/>
          <a:stretch>
            <a:fillRect/>
          </a:stretch>
        </p:blipFill>
        <p:spPr>
          <a:xfrm>
            <a:off x="2095500" y="2724150"/>
            <a:ext cx="8001000" cy="4017963"/>
          </a:xfrm>
          <a:prstGeom prst="rect">
            <a:avLst/>
          </a:prstGeom>
          <a:noFill/>
          <a:ln w="9525">
            <a:noFill/>
          </a:ln>
        </p:spPr>
      </p:pic>
      <p:sp>
        <p:nvSpPr>
          <p:cNvPr id="64516" name="Rectangle 5"/>
          <p:cNvSpPr/>
          <p:nvPr/>
        </p:nvSpPr>
        <p:spPr>
          <a:xfrm>
            <a:off x="3141663" y="4076700"/>
            <a:ext cx="74612" cy="215900"/>
          </a:xfrm>
          <a:prstGeom prst="rect">
            <a:avLst/>
          </a:prstGeom>
          <a:solidFill>
            <a:srgbClr val="FFFF99"/>
          </a:solidFill>
          <a:ln w="9525">
            <a:noFill/>
          </a:ln>
        </p:spPr>
        <p:txBody>
          <a:bodyPr wrap="none" anchor="ctr" anchorCtr="0"/>
          <a:p>
            <a:pPr algn="ctr"/>
            <a:r>
              <a:rPr lang="zh-CN" altLang="en-US" sz="1400" dirty="0">
                <a:latin typeface="Arial" panose="020B0604020202020204" pitchFamily="34" charset="0"/>
                <a:ea typeface="宋体" panose="02010600030101010101" pitchFamily="2" charset="-122"/>
              </a:rPr>
              <a:t>费</a:t>
            </a:r>
            <a:endParaRPr lang="zh-CN" altLang="en-US" sz="1400" dirty="0">
              <a:latin typeface="Arial" panose="020B0604020202020204" pitchFamily="34" charset="0"/>
              <a:ea typeface="宋体" panose="02010600030101010101" pitchFamily="2" charset="-122"/>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5537"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rPr>
              <a:t>第三节  记账凭证</a:t>
            </a:r>
            <a:endParaRPr lang="zh-CN" altLang="en-US" sz="3200" dirty="0">
              <a:solidFill>
                <a:srgbClr val="FF0000"/>
              </a:solidFill>
            </a:endParaRPr>
          </a:p>
        </p:txBody>
      </p:sp>
      <p:sp>
        <p:nvSpPr>
          <p:cNvPr id="488451" name="Rectangle 3"/>
          <p:cNvSpPr>
            <a:spLocks noGrp="1" noChangeArrowheads="1"/>
          </p:cNvSpPr>
          <p:nvPr>
            <p:ph idx="1"/>
          </p:nvPr>
        </p:nvSpPr>
        <p:spPr>
          <a:xfrm>
            <a:off x="737870" y="1196975"/>
            <a:ext cx="10499725" cy="1511300"/>
          </a:xfrm>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ct val="0"/>
              </a:spcBef>
              <a:spcAft>
                <a:spcPct val="0"/>
              </a:spcAft>
              <a:buClrTx/>
              <a:buSzTx/>
              <a:buFontTx/>
              <a:buNone/>
              <a:defRPr/>
            </a:pPr>
            <a:r>
              <a:rPr kumimoji="0" lang="zh-CN" altLang="en-US" sz="3200" b="1" i="0" u="none" strike="noStrike" kern="0" cap="none" spc="0" normalizeH="0" baseline="0" noProof="0" dirty="0" smtClean="0">
                <a:ln>
                  <a:noFill/>
                </a:ln>
                <a:solidFill>
                  <a:srgbClr val="FF0000"/>
                </a:solidFill>
                <a:effectLst/>
                <a:uLnTx/>
                <a:uFillTx/>
                <a:latin typeface="+mj-ea"/>
                <a:ea typeface="+mj-ea"/>
                <a:cs typeface="+mn-cs"/>
              </a:rPr>
              <a:t>（三）记账凭证按包括的业务内容分类</a:t>
            </a:r>
            <a:endParaRPr kumimoji="0" lang="en-US" altLang="zh-CN" sz="3200" b="1" i="0" u="none" strike="noStrike" kern="0" cap="none" spc="0" normalizeH="0" baseline="0" noProof="0" dirty="0" smtClean="0">
              <a:ln>
                <a:noFill/>
              </a:ln>
              <a:solidFill>
                <a:srgbClr val="FF0000"/>
              </a:solidFill>
              <a:effectLst/>
              <a:uLnTx/>
              <a:uFillTx/>
              <a:latin typeface="+mj-ea"/>
              <a:ea typeface="+mj-ea"/>
              <a:cs typeface="+mn-cs"/>
            </a:endParaRPr>
          </a:p>
          <a:p>
            <a:pPr marL="469900" marR="0" lvl="0" indent="-469900" algn="l" defTabSz="914400" rtl="0" eaLnBrk="1" fontAlgn="base" latinLnBrk="0" hangingPunct="1">
              <a:lnSpc>
                <a:spcPct val="150000"/>
              </a:lnSpc>
              <a:spcBef>
                <a:spcPct val="0"/>
              </a:spcBef>
              <a:spcAft>
                <a:spcPct val="0"/>
              </a:spcAft>
              <a:buClrTx/>
              <a:buSzTx/>
              <a:buFontTx/>
              <a:buNone/>
              <a:defRPr/>
            </a:pPr>
            <a:r>
              <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      ——</a:t>
            </a: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汇总记账凭证：付款凭证</a:t>
            </a:r>
            <a:endPar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p:txBody>
      </p:sp>
      <p:pic>
        <p:nvPicPr>
          <p:cNvPr id="65539" name="Picture 5" descr="capt4-24"/>
          <p:cNvPicPr>
            <a:picLocks noChangeAspect="1"/>
          </p:cNvPicPr>
          <p:nvPr/>
        </p:nvPicPr>
        <p:blipFill>
          <a:blip r:embed="rId1"/>
          <a:stretch>
            <a:fillRect/>
          </a:stretch>
        </p:blipFill>
        <p:spPr>
          <a:xfrm>
            <a:off x="2095500" y="2709863"/>
            <a:ext cx="8001000" cy="4032250"/>
          </a:xfrm>
          <a:prstGeom prst="rect">
            <a:avLst/>
          </a:prstGeom>
          <a:noFill/>
          <a:ln w="9525">
            <a:noFill/>
          </a:ln>
        </p:spPr>
      </p:pic>
      <p:sp>
        <p:nvSpPr>
          <p:cNvPr id="65540" name="Rectangle 6"/>
          <p:cNvSpPr/>
          <p:nvPr/>
        </p:nvSpPr>
        <p:spPr>
          <a:xfrm>
            <a:off x="2451100" y="5083969"/>
            <a:ext cx="1008063" cy="200025"/>
          </a:xfrm>
          <a:prstGeom prst="rect">
            <a:avLst/>
          </a:prstGeom>
          <a:solidFill>
            <a:srgbClr val="FFFF99"/>
          </a:solidFill>
          <a:ln w="9525">
            <a:noFill/>
          </a:ln>
        </p:spPr>
        <p:txBody>
          <a:bodyPr lIns="0" tIns="0" rIns="0" bIns="0" anchor="ctr" anchorCtr="1">
            <a:spAutoFit/>
          </a:bodyPr>
          <a:p>
            <a:pPr algn="ctr"/>
            <a:r>
              <a:rPr lang="zh-CN" altLang="en-US" sz="1300" dirty="0">
                <a:latin typeface="Arial" panose="020B0604020202020204" pitchFamily="34" charset="0"/>
                <a:ea typeface="宋体" panose="02010600030101010101" pitchFamily="2" charset="-122"/>
              </a:rPr>
              <a:t>长期待摊费用</a:t>
            </a:r>
            <a:endParaRPr lang="zh-CN" altLang="en-US" sz="1300" dirty="0">
              <a:latin typeface="Arial" panose="020B0604020202020204" pitchFamily="34" charset="0"/>
              <a:ea typeface="宋体" panose="02010600030101010101" pitchFamily="2" charset="-122"/>
            </a:endParaRPr>
          </a:p>
        </p:txBody>
      </p:sp>
      <p:sp>
        <p:nvSpPr>
          <p:cNvPr id="65541" name="Rectangle 7"/>
          <p:cNvSpPr/>
          <p:nvPr/>
        </p:nvSpPr>
        <p:spPr>
          <a:xfrm>
            <a:off x="2495550" y="3806032"/>
            <a:ext cx="719138" cy="200025"/>
          </a:xfrm>
          <a:prstGeom prst="rect">
            <a:avLst/>
          </a:prstGeom>
          <a:solidFill>
            <a:srgbClr val="FFFF99"/>
          </a:solidFill>
          <a:ln w="9525">
            <a:noFill/>
          </a:ln>
        </p:spPr>
        <p:txBody>
          <a:bodyPr lIns="0" tIns="0" rIns="0" bIns="0" anchor="ctr" anchorCtr="1">
            <a:spAutoFit/>
          </a:bodyPr>
          <a:p>
            <a:pPr algn="ctr"/>
            <a:r>
              <a:rPr lang="zh-CN" altLang="en-US" sz="1300" dirty="0">
                <a:latin typeface="Arial" panose="020B0604020202020204" pitchFamily="34" charset="0"/>
                <a:ea typeface="宋体" panose="02010600030101010101" pitchFamily="2" charset="-122"/>
              </a:rPr>
              <a:t>库存现金</a:t>
            </a:r>
            <a:endParaRPr lang="zh-CN" altLang="en-US" sz="1300" dirty="0">
              <a:latin typeface="Arial" panose="020B0604020202020204" pitchFamily="34" charset="0"/>
              <a:ea typeface="宋体" panose="02010600030101010101" pitchFamily="2" charset="-122"/>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6561"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rPr>
              <a:t>第三节  记账凭证</a:t>
            </a:r>
            <a:endParaRPr lang="zh-CN" altLang="en-US" sz="3200" dirty="0">
              <a:solidFill>
                <a:srgbClr val="FF0000"/>
              </a:solidFill>
            </a:endParaRPr>
          </a:p>
        </p:txBody>
      </p:sp>
      <p:pic>
        <p:nvPicPr>
          <p:cNvPr id="66562" name="Picture 5" descr="capt4-25"/>
          <p:cNvPicPr>
            <a:picLocks noChangeAspect="1"/>
          </p:cNvPicPr>
          <p:nvPr/>
        </p:nvPicPr>
        <p:blipFill>
          <a:blip r:embed="rId1"/>
          <a:stretch>
            <a:fillRect/>
          </a:stretch>
        </p:blipFill>
        <p:spPr>
          <a:xfrm>
            <a:off x="2095500" y="2852738"/>
            <a:ext cx="8001000" cy="3551237"/>
          </a:xfrm>
          <a:prstGeom prst="rect">
            <a:avLst/>
          </a:prstGeom>
          <a:noFill/>
          <a:ln w="9525">
            <a:noFill/>
          </a:ln>
        </p:spPr>
      </p:pic>
      <p:sp>
        <p:nvSpPr>
          <p:cNvPr id="488451" name="Rectangle 3"/>
          <p:cNvSpPr>
            <a:spLocks noGrp="1" noChangeArrowheads="1"/>
          </p:cNvSpPr>
          <p:nvPr>
            <p:ph idx="1"/>
          </p:nvPr>
        </p:nvSpPr>
        <p:spPr>
          <a:xfrm>
            <a:off x="737870" y="1196975"/>
            <a:ext cx="10659745" cy="1511300"/>
          </a:xfrm>
        </p:spPr>
        <p:txBody>
          <a:bodyPr vert="horz" wrap="square" lIns="91440" tIns="45720" rIns="91440" bIns="45720" numCol="1" anchor="t" anchorCtr="0" compatLnSpc="1"/>
          <a:p>
            <a:pPr marL="469900" marR="0" lvl="0" indent="-469900" algn="l" defTabSz="914400" rtl="0" eaLnBrk="1" fontAlgn="base" latinLnBrk="0" hangingPunct="1">
              <a:lnSpc>
                <a:spcPct val="150000"/>
              </a:lnSpc>
              <a:spcBef>
                <a:spcPct val="0"/>
              </a:spcBef>
              <a:spcAft>
                <a:spcPct val="0"/>
              </a:spcAft>
              <a:buClrTx/>
              <a:buSzTx/>
              <a:buFontTx/>
              <a:buNone/>
              <a:defRPr/>
            </a:pPr>
            <a:r>
              <a:rPr kumimoji="0" lang="zh-CN" altLang="en-US" sz="3200" b="1" i="0" u="none" strike="noStrike" kern="0" cap="none" spc="0" normalizeH="0" baseline="0" noProof="0" dirty="0" smtClean="0">
                <a:ln>
                  <a:noFill/>
                </a:ln>
                <a:solidFill>
                  <a:srgbClr val="FF0000"/>
                </a:solidFill>
                <a:effectLst/>
                <a:uLnTx/>
                <a:uFillTx/>
                <a:latin typeface="+mj-ea"/>
                <a:ea typeface="+mj-ea"/>
                <a:cs typeface="+mn-cs"/>
              </a:rPr>
              <a:t>（三）记账凭证按包括的业务内容分类</a:t>
            </a:r>
            <a:endParaRPr kumimoji="0" lang="en-US" altLang="zh-CN" sz="3200" b="1" i="0" u="none" strike="noStrike" kern="0" cap="none" spc="0" normalizeH="0" baseline="0" noProof="0" dirty="0" smtClean="0">
              <a:ln>
                <a:noFill/>
              </a:ln>
              <a:solidFill>
                <a:srgbClr val="FF0000"/>
              </a:solidFill>
              <a:effectLst/>
              <a:uLnTx/>
              <a:uFillTx/>
              <a:latin typeface="+mj-ea"/>
              <a:ea typeface="+mj-ea"/>
              <a:cs typeface="+mn-cs"/>
            </a:endParaRPr>
          </a:p>
          <a:p>
            <a:pPr marL="469900" marR="0" lvl="0" indent="-469900" algn="l" defTabSz="914400" rtl="0" eaLnBrk="1" fontAlgn="base" latinLnBrk="0" hangingPunct="1">
              <a:lnSpc>
                <a:spcPct val="150000"/>
              </a:lnSpc>
              <a:spcBef>
                <a:spcPct val="0"/>
              </a:spcBef>
              <a:spcAft>
                <a:spcPct val="0"/>
              </a:spcAft>
              <a:buClrTx/>
              <a:buSzTx/>
              <a:buFontTx/>
              <a:buNone/>
              <a:defRPr/>
            </a:pPr>
            <a:r>
              <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      ——</a:t>
            </a: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汇总记账凭证：转账凭证</a:t>
            </a:r>
            <a:endPar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7585"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rPr>
              <a:t>第三节  记账凭证</a:t>
            </a:r>
            <a:endParaRPr lang="zh-CN" altLang="en-US" sz="3200" dirty="0">
              <a:solidFill>
                <a:srgbClr val="FF0000"/>
              </a:solidFill>
            </a:endParaRPr>
          </a:p>
        </p:txBody>
      </p:sp>
      <p:sp>
        <p:nvSpPr>
          <p:cNvPr id="67586" name="Rectangle 3"/>
          <p:cNvSpPr/>
          <p:nvPr>
            <p:ph idx="1"/>
          </p:nvPr>
        </p:nvSpPr>
        <p:spPr>
          <a:xfrm>
            <a:off x="920750" y="1196975"/>
            <a:ext cx="10554335" cy="5456555"/>
          </a:xfrm>
        </p:spPr>
        <p:txBody>
          <a:bodyPr vert="horz" wrap="square" lIns="91440" tIns="45720" rIns="91440" bIns="45720" anchor="t" anchorCtr="0"/>
          <a:p>
            <a:pPr eaLnBrk="1" hangingPunct="1">
              <a:lnSpc>
                <a:spcPct val="150000"/>
              </a:lnSpc>
            </a:pPr>
            <a:r>
              <a:rPr lang="zh-CN" altLang="en-US" sz="3200" dirty="0">
                <a:solidFill>
                  <a:srgbClr val="FF0000"/>
                </a:solidFill>
                <a:latin typeface="黑体" panose="02010609060101010101" pitchFamily="49" charset="-122"/>
              </a:rPr>
              <a:t>（三）按包括的业务内容分类</a:t>
            </a:r>
            <a:r>
              <a:rPr lang="en-US" altLang="zh-CN" sz="3200" dirty="0">
                <a:latin typeface="楷体" panose="02010609060101010101" pitchFamily="49" charset="-122"/>
                <a:ea typeface="楷体" panose="02010609060101010101" pitchFamily="49" charset="-122"/>
              </a:rPr>
              <a:t>——</a:t>
            </a:r>
            <a:r>
              <a:rPr lang="zh-CN" altLang="en-US" sz="3200" dirty="0">
                <a:latin typeface="楷体" panose="02010609060101010101" pitchFamily="49" charset="-122"/>
                <a:ea typeface="楷体" panose="02010609060101010101" pitchFamily="49" charset="-122"/>
              </a:rPr>
              <a:t>科目汇总表</a:t>
            </a:r>
            <a:endParaRPr lang="zh-CN" altLang="en-US" sz="3200" dirty="0">
              <a:solidFill>
                <a:srgbClr val="FF0000"/>
              </a:solidFill>
              <a:latin typeface="黑体" panose="02010609060101010101" pitchFamily="49" charset="-122"/>
            </a:endParaRPr>
          </a:p>
          <a:p>
            <a:pPr lvl="1" indent="-436245" eaLnBrk="1" hangingPunct="1">
              <a:lnSpc>
                <a:spcPct val="150000"/>
              </a:lnSpc>
              <a:spcBef>
                <a:spcPct val="0"/>
              </a:spcBef>
            </a:pPr>
            <a:r>
              <a:rPr lang="zh-CN" altLang="en-US" sz="3200" b="1" dirty="0">
                <a:latin typeface="楷体" panose="02010609060101010101" pitchFamily="49" charset="-122"/>
                <a:ea typeface="楷体" panose="02010609060101010101" pitchFamily="49" charset="-122"/>
              </a:rPr>
              <a:t>所有单一记账凭证按相同会计科目定期汇总而重新编制的记账凭证。</a:t>
            </a:r>
            <a:endParaRPr lang="zh-CN" altLang="en-US" sz="3200" b="1" dirty="0">
              <a:latin typeface="楷体" panose="02010609060101010101" pitchFamily="49" charset="-122"/>
              <a:ea typeface="楷体" panose="02010609060101010101" pitchFamily="49" charset="-122"/>
            </a:endParaRPr>
          </a:p>
        </p:txBody>
      </p:sp>
      <p:pic>
        <p:nvPicPr>
          <p:cNvPr id="67587" name="Picture 4"/>
          <p:cNvPicPr>
            <a:picLocks noChangeAspect="1"/>
          </p:cNvPicPr>
          <p:nvPr/>
        </p:nvPicPr>
        <p:blipFill>
          <a:blip r:embed="rId1"/>
          <a:stretch>
            <a:fillRect/>
          </a:stretch>
        </p:blipFill>
        <p:spPr>
          <a:xfrm>
            <a:off x="2095500" y="3673475"/>
            <a:ext cx="8001000" cy="2852738"/>
          </a:xfrm>
          <a:prstGeom prst="rect">
            <a:avLst/>
          </a:prstGeom>
          <a:noFill/>
          <a:ln w="9525">
            <a:noFill/>
          </a:ln>
        </p:spPr>
      </p:pic>
      <p:sp>
        <p:nvSpPr>
          <p:cNvPr id="3" name="矩形标注 2"/>
          <p:cNvSpPr/>
          <p:nvPr/>
        </p:nvSpPr>
        <p:spPr>
          <a:xfrm>
            <a:off x="8169275" y="2938463"/>
            <a:ext cx="1927225" cy="981075"/>
          </a:xfrm>
          <a:prstGeom prst="wedgeRectCallout">
            <a:avLst>
              <a:gd name="adj1" fmla="val -42282"/>
              <a:gd name="adj2" fmla="val 104144"/>
            </a:avLst>
          </a:prstGeom>
          <a:pattFill prst="pct5">
            <a:fgClr>
              <a:schemeClr val="accent1"/>
            </a:fgClr>
            <a:bgClr>
              <a:schemeClr val="bg1"/>
            </a:bgClr>
          </a:pattFill>
          <a:ln w="28575" cap="flat" cmpd="sng">
            <a:solidFill>
              <a:srgbClr val="C00000"/>
            </a:solidFill>
            <a:prstDash val="solid"/>
            <a:round/>
            <a:headEnd type="none" w="med" len="med"/>
            <a:tailEnd type="none" w="med" len="med"/>
          </a:ln>
        </p:spPr>
        <p:txBody>
          <a:bodyPr wrap="square" lIns="91440" tIns="45720" rIns="91440" bIns="45720" anchor="t" anchorCtr="0"/>
          <a:p>
            <a:pPr>
              <a:lnSpc>
                <a:spcPct val="130000"/>
              </a:lnSpc>
              <a:buSzTx/>
            </a:pPr>
            <a:r>
              <a:rPr lang="zh-CN" altLang="en-US" sz="2400" dirty="0">
                <a:latin typeface="仿宋" panose="02010609060101010101" pitchFamily="49" charset="-122"/>
                <a:ea typeface="仿宋" panose="02010609060101010101" pitchFamily="49" charset="-122"/>
              </a:rPr>
              <a:t>汇总记账凭证的汇总</a:t>
            </a:r>
            <a:endParaRPr lang="zh-CN" altLang="en-US" sz="2400" dirty="0">
              <a:latin typeface="仿宋" panose="02010609060101010101" pitchFamily="49" charset="-122"/>
              <a:ea typeface="仿宋" panose="02010609060101010101" pitchFamily="49" charset="-122"/>
            </a:endParaRPr>
          </a:p>
          <a:p>
            <a:pPr>
              <a:lnSpc>
                <a:spcPct val="130000"/>
              </a:lnSpc>
              <a:buSzTx/>
            </a:pPr>
            <a:endParaRPr lang="zh-CN" altLang="en-US" sz="2400">
              <a:latin typeface="仿宋" panose="02010609060101010101" pitchFamily="49" charset="-122"/>
              <a:ea typeface="仿宋"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3" grpId="1"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9633"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rPr>
              <a:t>第三节  记账凭证</a:t>
            </a:r>
            <a:endParaRPr lang="zh-CN" altLang="en-US" sz="3200" dirty="0">
              <a:solidFill>
                <a:srgbClr val="FF0000"/>
              </a:solidFill>
            </a:endParaRPr>
          </a:p>
        </p:txBody>
      </p:sp>
      <p:sp>
        <p:nvSpPr>
          <p:cNvPr id="69634" name="Rectangle 3"/>
          <p:cNvSpPr/>
          <p:nvPr>
            <p:ph idx="1"/>
          </p:nvPr>
        </p:nvSpPr>
        <p:spPr>
          <a:xfrm>
            <a:off x="766128" y="1255713"/>
            <a:ext cx="8001000" cy="588962"/>
          </a:xfrm>
        </p:spPr>
        <p:txBody>
          <a:bodyPr vert="horz" wrap="square" lIns="91440" tIns="45720" rIns="91440" bIns="45720" anchor="t" anchorCtr="0"/>
          <a:p>
            <a:pPr eaLnBrk="1" hangingPunct="1">
              <a:spcBef>
                <a:spcPct val="0"/>
              </a:spcBef>
              <a:buClrTx/>
              <a:buNone/>
            </a:pPr>
            <a:r>
              <a:rPr lang="zh-CN" altLang="en-US" sz="3200" dirty="0">
                <a:solidFill>
                  <a:srgbClr val="FF0000"/>
                </a:solidFill>
              </a:rPr>
              <a:t>二、记账凭证的种类总结</a:t>
            </a:r>
            <a:endParaRPr lang="zh-CN" altLang="en-US" sz="3200" dirty="0">
              <a:solidFill>
                <a:srgbClr val="FF0000"/>
              </a:solidFill>
            </a:endParaRPr>
          </a:p>
        </p:txBody>
      </p:sp>
      <p:sp>
        <p:nvSpPr>
          <p:cNvPr id="466961" name="Rectangle 17"/>
          <p:cNvSpPr/>
          <p:nvPr/>
        </p:nvSpPr>
        <p:spPr>
          <a:xfrm>
            <a:off x="5880100" y="1989138"/>
            <a:ext cx="1830388" cy="792162"/>
          </a:xfrm>
          <a:prstGeom prst="rect">
            <a:avLst/>
          </a:prstGeom>
          <a:solidFill>
            <a:srgbClr val="FFFF99"/>
          </a:solidFill>
          <a:ln w="19050" cap="flat" cmpd="sng">
            <a:solidFill>
              <a:schemeClr val="tx1"/>
            </a:solidFill>
            <a:prstDash val="solid"/>
            <a:miter/>
            <a:headEnd type="none" w="med" len="med"/>
            <a:tailEnd type="none" w="med" len="med"/>
          </a:ln>
        </p:spPr>
        <p:txBody>
          <a:bodyPr wrap="none" anchor="ctr" anchorCtr="0"/>
          <a:p>
            <a:pPr algn="ctr"/>
            <a:r>
              <a:rPr lang="zh-CN" altLang="en-US" sz="2800" dirty="0">
                <a:latin typeface="楷体" panose="02010609060101010101" pitchFamily="49" charset="-122"/>
                <a:ea typeface="楷体" panose="02010609060101010101" pitchFamily="49" charset="-122"/>
              </a:rPr>
              <a:t>记账凭证</a:t>
            </a:r>
            <a:endParaRPr lang="zh-CN" altLang="en-US" sz="2800" dirty="0">
              <a:latin typeface="楷体" panose="02010609060101010101" pitchFamily="49" charset="-122"/>
              <a:ea typeface="楷体" panose="02010609060101010101" pitchFamily="49" charset="-122"/>
            </a:endParaRPr>
          </a:p>
        </p:txBody>
      </p:sp>
      <p:sp>
        <p:nvSpPr>
          <p:cNvPr id="466963" name="AutoShape 19"/>
          <p:cNvSpPr/>
          <p:nvPr/>
        </p:nvSpPr>
        <p:spPr>
          <a:xfrm rot="10800000">
            <a:off x="5213350" y="2744788"/>
            <a:ext cx="3175000" cy="468312"/>
          </a:xfrm>
          <a:custGeom>
            <a:avLst/>
            <a:gdLst/>
            <a:ahLst/>
            <a:cxnLst>
              <a:cxn ang="17694720">
                <a:pos x="2147483647" y="0"/>
              </a:cxn>
              <a:cxn ang="11796480">
                <a:pos x="0" y="2147483647"/>
              </a:cxn>
              <a:cxn ang="5898240">
                <a:pos x="2147483647" y="2147483647"/>
              </a:cxn>
              <a:cxn ang="0">
                <a:pos x="2147483647" y="2147483647"/>
              </a:cxn>
            </a:cxnLst>
            <a:pathLst>
              <a:path w="21600" h="21600">
                <a:moveTo>
                  <a:pt x="10800" y="0"/>
                </a:moveTo>
                <a:lnTo>
                  <a:pt x="6829" y="5531"/>
                </a:lnTo>
                <a:lnTo>
                  <a:pt x="9067" y="5531"/>
                </a:lnTo>
                <a:lnTo>
                  <a:pt x="9067" y="13259"/>
                </a:lnTo>
                <a:lnTo>
                  <a:pt x="3782" y="13259"/>
                </a:lnTo>
                <a:lnTo>
                  <a:pt x="3782" y="9986"/>
                </a:lnTo>
                <a:lnTo>
                  <a:pt x="0" y="15793"/>
                </a:lnTo>
                <a:lnTo>
                  <a:pt x="3782" y="21600"/>
                </a:lnTo>
                <a:lnTo>
                  <a:pt x="3782" y="18327"/>
                </a:lnTo>
                <a:lnTo>
                  <a:pt x="17818" y="18327"/>
                </a:lnTo>
                <a:lnTo>
                  <a:pt x="17818" y="21600"/>
                </a:lnTo>
                <a:lnTo>
                  <a:pt x="21600" y="15793"/>
                </a:lnTo>
                <a:lnTo>
                  <a:pt x="17818" y="9986"/>
                </a:lnTo>
                <a:lnTo>
                  <a:pt x="17818" y="13259"/>
                </a:lnTo>
                <a:lnTo>
                  <a:pt x="12533" y="13259"/>
                </a:lnTo>
                <a:lnTo>
                  <a:pt x="12533" y="5531"/>
                </a:lnTo>
                <a:lnTo>
                  <a:pt x="14771" y="5531"/>
                </a:lnTo>
                <a:lnTo>
                  <a:pt x="10800" y="0"/>
                </a:lnTo>
                <a:close/>
              </a:path>
            </a:pathLst>
          </a:custGeom>
          <a:solidFill>
            <a:srgbClr val="33CCCC"/>
          </a:solidFill>
          <a:ln w="9525">
            <a:noFill/>
          </a:ln>
        </p:spPr>
        <p:txBody>
          <a:bodyPr/>
          <a:p>
            <a:endParaRPr lang="zh-CN" altLang="en-US"/>
          </a:p>
        </p:txBody>
      </p:sp>
      <p:sp>
        <p:nvSpPr>
          <p:cNvPr id="466964" name="AutoShape 20"/>
          <p:cNvSpPr/>
          <p:nvPr/>
        </p:nvSpPr>
        <p:spPr>
          <a:xfrm>
            <a:off x="3263900" y="2546350"/>
            <a:ext cx="1962150" cy="595313"/>
          </a:xfrm>
          <a:prstGeom prst="flowChartAlternateProcess">
            <a:avLst/>
          </a:prstGeom>
          <a:noFill/>
          <a:ln w="38100" cap="flat" cmpd="sng">
            <a:solidFill>
              <a:srgbClr val="0000CC"/>
            </a:solidFill>
            <a:prstDash val="solid"/>
            <a:miter/>
            <a:headEnd type="none" w="med" len="med"/>
            <a:tailEnd type="none" w="med" len="med"/>
          </a:ln>
        </p:spPr>
        <p:txBody>
          <a:bodyPr wrap="none" anchor="t" anchorCtr="1"/>
          <a:p>
            <a:pPr algn="ctr"/>
            <a:r>
              <a:rPr lang="zh-CN" altLang="en-US" sz="2800" dirty="0">
                <a:solidFill>
                  <a:srgbClr val="0000CC"/>
                </a:solidFill>
                <a:latin typeface="仿宋" panose="02010609060101010101" pitchFamily="49" charset="-122"/>
                <a:ea typeface="仿宋" panose="02010609060101010101" pitchFamily="49" charset="-122"/>
              </a:rPr>
              <a:t>按用途分类</a:t>
            </a:r>
            <a:endParaRPr lang="zh-CN" altLang="en-US" sz="2800" dirty="0">
              <a:solidFill>
                <a:srgbClr val="0000CC"/>
              </a:solidFill>
              <a:latin typeface="仿宋" panose="02010609060101010101" pitchFamily="49" charset="-122"/>
              <a:ea typeface="仿宋" panose="02010609060101010101" pitchFamily="49" charset="-122"/>
            </a:endParaRPr>
          </a:p>
        </p:txBody>
      </p:sp>
      <p:sp>
        <p:nvSpPr>
          <p:cNvPr id="466965" name="AutoShape 21"/>
          <p:cNvSpPr/>
          <p:nvPr/>
        </p:nvSpPr>
        <p:spPr>
          <a:xfrm>
            <a:off x="8388350" y="2133600"/>
            <a:ext cx="2279650" cy="1439863"/>
          </a:xfrm>
          <a:prstGeom prst="flowChartAlternateProcess">
            <a:avLst/>
          </a:prstGeom>
          <a:noFill/>
          <a:ln w="38100" cap="flat" cmpd="sng">
            <a:solidFill>
              <a:srgbClr val="FF0000"/>
            </a:solidFill>
            <a:prstDash val="solid"/>
            <a:miter/>
            <a:headEnd type="none" w="med" len="med"/>
            <a:tailEnd type="none" w="med" len="med"/>
          </a:ln>
        </p:spPr>
        <p:txBody>
          <a:bodyPr anchor="t" anchorCtr="1"/>
          <a:p>
            <a:pPr algn="ctr">
              <a:lnSpc>
                <a:spcPct val="150000"/>
              </a:lnSpc>
            </a:pPr>
            <a:r>
              <a:rPr lang="zh-CN" altLang="en-US" sz="2800" dirty="0">
                <a:solidFill>
                  <a:srgbClr val="FF0000"/>
                </a:solidFill>
                <a:latin typeface="楷体" panose="02010609060101010101" pitchFamily="49" charset="-122"/>
                <a:ea typeface="楷体" panose="02010609060101010101" pitchFamily="49" charset="-122"/>
              </a:rPr>
              <a:t>按包括的业务内容分类</a:t>
            </a:r>
            <a:endParaRPr lang="zh-CN" altLang="en-US" sz="2800" dirty="0">
              <a:solidFill>
                <a:srgbClr val="FF0000"/>
              </a:solidFill>
              <a:latin typeface="楷体" panose="02010609060101010101" pitchFamily="49" charset="-122"/>
              <a:ea typeface="楷体" panose="02010609060101010101" pitchFamily="49" charset="-122"/>
            </a:endParaRPr>
          </a:p>
        </p:txBody>
      </p:sp>
      <p:sp>
        <p:nvSpPr>
          <p:cNvPr id="466966" name="AutoShape 22"/>
          <p:cNvSpPr/>
          <p:nvPr/>
        </p:nvSpPr>
        <p:spPr>
          <a:xfrm>
            <a:off x="5375275" y="3213100"/>
            <a:ext cx="2935288" cy="1368425"/>
          </a:xfrm>
          <a:prstGeom prst="flowChartAlternateProcess">
            <a:avLst/>
          </a:prstGeom>
          <a:noFill/>
          <a:ln w="38100" cap="flat" cmpd="sng">
            <a:solidFill>
              <a:srgbClr val="7030A0"/>
            </a:solidFill>
            <a:prstDash val="solid"/>
            <a:miter/>
            <a:headEnd type="none" w="med" len="med"/>
            <a:tailEnd type="none" w="med" len="med"/>
          </a:ln>
        </p:spPr>
        <p:txBody>
          <a:bodyPr lIns="36000" rIns="36000" anchor="t" anchorCtr="1"/>
          <a:p>
            <a:pPr algn="ctr">
              <a:lnSpc>
                <a:spcPct val="150000"/>
              </a:lnSpc>
            </a:pPr>
            <a:r>
              <a:rPr lang="zh-CN" altLang="en-US" sz="2800" dirty="0">
                <a:solidFill>
                  <a:srgbClr val="7030A0"/>
                </a:solidFill>
                <a:latin typeface="仿宋" panose="02010609060101010101" pitchFamily="49" charset="-122"/>
                <a:ea typeface="仿宋" panose="02010609060101010101" pitchFamily="49" charset="-122"/>
              </a:rPr>
              <a:t>按凭证填列会计科目的数目分类</a:t>
            </a:r>
            <a:endParaRPr lang="zh-CN" altLang="en-US" sz="2800" dirty="0">
              <a:solidFill>
                <a:srgbClr val="7030A0"/>
              </a:solidFill>
              <a:latin typeface="仿宋" panose="02010609060101010101" pitchFamily="49" charset="-122"/>
              <a:ea typeface="仿宋" panose="02010609060101010101" pitchFamily="49" charset="-122"/>
            </a:endParaRPr>
          </a:p>
        </p:txBody>
      </p:sp>
      <p:sp>
        <p:nvSpPr>
          <p:cNvPr id="466968" name="AutoShape 24"/>
          <p:cNvSpPr/>
          <p:nvPr/>
        </p:nvSpPr>
        <p:spPr>
          <a:xfrm>
            <a:off x="3308350" y="3213100"/>
            <a:ext cx="1995488" cy="1511300"/>
          </a:xfrm>
          <a:prstGeom prst="flowChartPreparation">
            <a:avLst/>
          </a:prstGeom>
          <a:noFill/>
          <a:ln w="19050" cap="flat" cmpd="sng">
            <a:solidFill>
              <a:schemeClr val="tx1"/>
            </a:solidFill>
            <a:prstDash val="solid"/>
            <a:miter/>
            <a:headEnd type="none" w="med" len="med"/>
            <a:tailEnd type="none" w="med" len="med"/>
          </a:ln>
        </p:spPr>
        <p:txBody>
          <a:bodyPr wrap="none" anchor="ctr" anchorCtr="0"/>
          <a:p>
            <a:endParaRPr lang="zh-CN" altLang="en-US" dirty="0">
              <a:latin typeface="楷体" panose="02010609060101010101" pitchFamily="49" charset="-122"/>
              <a:ea typeface="楷体" panose="02010609060101010101" pitchFamily="49" charset="-122"/>
            </a:endParaRPr>
          </a:p>
        </p:txBody>
      </p:sp>
      <p:sp>
        <p:nvSpPr>
          <p:cNvPr id="466967" name="Rectangle 23"/>
          <p:cNvSpPr/>
          <p:nvPr/>
        </p:nvSpPr>
        <p:spPr>
          <a:xfrm>
            <a:off x="3297238" y="3357563"/>
            <a:ext cx="1987550" cy="431800"/>
          </a:xfrm>
          <a:prstGeom prst="rect">
            <a:avLst/>
          </a:prstGeom>
          <a:solidFill>
            <a:schemeClr val="bg1"/>
          </a:solidFill>
          <a:ln w="25400" cap="flat" cmpd="sng">
            <a:solidFill>
              <a:srgbClr val="00B050"/>
            </a:solidFill>
            <a:prstDash val="solid"/>
            <a:miter/>
            <a:headEnd type="none" w="med" len="med"/>
            <a:tailEnd type="none" w="med" len="med"/>
          </a:ln>
        </p:spPr>
        <p:txBody>
          <a:bodyPr wrap="none" anchor="ctr" anchorCtr="0"/>
          <a:p>
            <a:pPr algn="ctr"/>
            <a:r>
              <a:rPr lang="zh-CN" altLang="en-US" sz="2400" dirty="0">
                <a:solidFill>
                  <a:srgbClr val="015F46"/>
                </a:solidFill>
                <a:latin typeface="楷体" panose="02010609060101010101" pitchFamily="49" charset="-122"/>
                <a:ea typeface="楷体" panose="02010609060101010101" pitchFamily="49" charset="-122"/>
              </a:rPr>
              <a:t>专用记账凭证</a:t>
            </a:r>
            <a:endParaRPr lang="zh-CN" altLang="en-US" sz="2400" dirty="0">
              <a:solidFill>
                <a:srgbClr val="015F46"/>
              </a:solidFill>
              <a:latin typeface="楷体" panose="02010609060101010101" pitchFamily="49" charset="-122"/>
              <a:ea typeface="楷体" panose="02010609060101010101" pitchFamily="49" charset="-122"/>
            </a:endParaRPr>
          </a:p>
        </p:txBody>
      </p:sp>
      <p:sp>
        <p:nvSpPr>
          <p:cNvPr id="466969" name="Rectangle 25"/>
          <p:cNvSpPr/>
          <p:nvPr/>
        </p:nvSpPr>
        <p:spPr>
          <a:xfrm>
            <a:off x="3297238" y="4149725"/>
            <a:ext cx="1914525" cy="431800"/>
          </a:xfrm>
          <a:prstGeom prst="rect">
            <a:avLst/>
          </a:prstGeom>
          <a:solidFill>
            <a:schemeClr val="bg1"/>
          </a:solidFill>
          <a:ln w="25400" cap="flat" cmpd="sng">
            <a:solidFill>
              <a:srgbClr val="0000CC"/>
            </a:solidFill>
            <a:prstDash val="solid"/>
            <a:miter/>
            <a:headEnd type="none" w="med" len="med"/>
            <a:tailEnd type="none" w="med" len="med"/>
          </a:ln>
        </p:spPr>
        <p:txBody>
          <a:bodyPr wrap="none" anchor="ctr" anchorCtr="0"/>
          <a:p>
            <a:pPr algn="ctr"/>
            <a:r>
              <a:rPr lang="zh-CN" altLang="en-US" sz="2400" dirty="0">
                <a:solidFill>
                  <a:srgbClr val="0033CC"/>
                </a:solidFill>
                <a:latin typeface="楷体" panose="02010609060101010101" pitchFamily="49" charset="-122"/>
                <a:ea typeface="楷体" panose="02010609060101010101" pitchFamily="49" charset="-122"/>
              </a:rPr>
              <a:t>通用记账凭证</a:t>
            </a:r>
            <a:endParaRPr lang="zh-CN" altLang="en-US" sz="2400" dirty="0">
              <a:solidFill>
                <a:srgbClr val="0033CC"/>
              </a:solidFill>
              <a:latin typeface="楷体" panose="02010609060101010101" pitchFamily="49" charset="-122"/>
              <a:ea typeface="楷体" panose="02010609060101010101" pitchFamily="49" charset="-122"/>
            </a:endParaRPr>
          </a:p>
        </p:txBody>
      </p:sp>
      <p:sp>
        <p:nvSpPr>
          <p:cNvPr id="466970" name="AutoShape 26"/>
          <p:cNvSpPr/>
          <p:nvPr/>
        </p:nvSpPr>
        <p:spPr>
          <a:xfrm>
            <a:off x="5738813" y="4654550"/>
            <a:ext cx="1995487" cy="1511300"/>
          </a:xfrm>
          <a:prstGeom prst="flowChartPreparation">
            <a:avLst/>
          </a:prstGeom>
          <a:noFill/>
          <a:ln w="19050" cap="flat" cmpd="sng">
            <a:solidFill>
              <a:schemeClr val="tx1"/>
            </a:solidFill>
            <a:prstDash val="solid"/>
            <a:miter/>
            <a:headEnd type="none" w="med" len="med"/>
            <a:tailEnd type="none" w="med" len="med"/>
          </a:ln>
        </p:spPr>
        <p:txBody>
          <a:bodyPr wrap="none" anchor="ctr" anchorCtr="0"/>
          <a:p>
            <a:endParaRPr lang="zh-CN" altLang="en-US" dirty="0">
              <a:latin typeface="楷体" panose="02010609060101010101" pitchFamily="49" charset="-122"/>
              <a:ea typeface="楷体" panose="02010609060101010101" pitchFamily="49" charset="-122"/>
            </a:endParaRPr>
          </a:p>
        </p:txBody>
      </p:sp>
      <p:sp>
        <p:nvSpPr>
          <p:cNvPr id="466971" name="Rectangle 27"/>
          <p:cNvSpPr/>
          <p:nvPr/>
        </p:nvSpPr>
        <p:spPr>
          <a:xfrm>
            <a:off x="5710238" y="4868863"/>
            <a:ext cx="2041525" cy="431800"/>
          </a:xfrm>
          <a:prstGeom prst="rect">
            <a:avLst/>
          </a:prstGeom>
          <a:solidFill>
            <a:schemeClr val="bg1"/>
          </a:solidFill>
          <a:ln w="25400" cap="flat" cmpd="sng">
            <a:solidFill>
              <a:srgbClr val="7030A0"/>
            </a:solidFill>
            <a:prstDash val="solid"/>
            <a:miter/>
            <a:headEnd type="none" w="med" len="med"/>
            <a:tailEnd type="none" w="med" len="med"/>
          </a:ln>
        </p:spPr>
        <p:txBody>
          <a:bodyPr wrap="none" anchor="ctr" anchorCtr="0"/>
          <a:p>
            <a:pPr algn="ctr"/>
            <a:r>
              <a:rPr lang="zh-CN" altLang="en-US" sz="2400" dirty="0">
                <a:solidFill>
                  <a:srgbClr val="7030A0"/>
                </a:solidFill>
                <a:latin typeface="楷体" panose="02010609060101010101" pitchFamily="49" charset="-122"/>
                <a:ea typeface="楷体" panose="02010609060101010101" pitchFamily="49" charset="-122"/>
              </a:rPr>
              <a:t>单式记账凭证</a:t>
            </a:r>
            <a:endParaRPr lang="zh-CN" altLang="en-US" sz="2400" dirty="0">
              <a:solidFill>
                <a:srgbClr val="7030A0"/>
              </a:solidFill>
              <a:latin typeface="楷体" panose="02010609060101010101" pitchFamily="49" charset="-122"/>
              <a:ea typeface="楷体" panose="02010609060101010101" pitchFamily="49" charset="-122"/>
            </a:endParaRPr>
          </a:p>
        </p:txBody>
      </p:sp>
      <p:sp>
        <p:nvSpPr>
          <p:cNvPr id="466972" name="Rectangle 28"/>
          <p:cNvSpPr/>
          <p:nvPr/>
        </p:nvSpPr>
        <p:spPr>
          <a:xfrm>
            <a:off x="5710238" y="5591175"/>
            <a:ext cx="2041525" cy="431800"/>
          </a:xfrm>
          <a:prstGeom prst="rect">
            <a:avLst/>
          </a:prstGeom>
          <a:solidFill>
            <a:schemeClr val="bg1"/>
          </a:solidFill>
          <a:ln w="25400" cap="flat" cmpd="sng">
            <a:solidFill>
              <a:srgbClr val="7030A0"/>
            </a:solidFill>
            <a:prstDash val="solid"/>
            <a:miter/>
            <a:headEnd type="none" w="med" len="med"/>
            <a:tailEnd type="none" w="med" len="med"/>
          </a:ln>
        </p:spPr>
        <p:txBody>
          <a:bodyPr wrap="none" anchor="ctr" anchorCtr="0"/>
          <a:p>
            <a:pPr algn="ctr"/>
            <a:r>
              <a:rPr lang="zh-CN" altLang="en-US" sz="2400" dirty="0">
                <a:solidFill>
                  <a:srgbClr val="7030A0"/>
                </a:solidFill>
                <a:latin typeface="楷体" panose="02010609060101010101" pitchFamily="49" charset="-122"/>
                <a:ea typeface="楷体" panose="02010609060101010101" pitchFamily="49" charset="-122"/>
              </a:rPr>
              <a:t>复式记账凭证</a:t>
            </a:r>
            <a:endParaRPr lang="zh-CN" altLang="en-US" sz="2400" dirty="0">
              <a:solidFill>
                <a:srgbClr val="7030A0"/>
              </a:solidFill>
              <a:latin typeface="楷体" panose="02010609060101010101" pitchFamily="49" charset="-122"/>
              <a:ea typeface="楷体" panose="02010609060101010101" pitchFamily="49" charset="-122"/>
            </a:endParaRPr>
          </a:p>
        </p:txBody>
      </p:sp>
      <p:sp>
        <p:nvSpPr>
          <p:cNvPr id="466973" name="AutoShape 29"/>
          <p:cNvSpPr/>
          <p:nvPr/>
        </p:nvSpPr>
        <p:spPr>
          <a:xfrm>
            <a:off x="8315325" y="3862388"/>
            <a:ext cx="2305050" cy="1871662"/>
          </a:xfrm>
          <a:prstGeom prst="flowChartPreparation">
            <a:avLst/>
          </a:prstGeom>
          <a:noFill/>
          <a:ln w="19050" cap="flat" cmpd="sng">
            <a:solidFill>
              <a:schemeClr val="tx1"/>
            </a:solidFill>
            <a:prstDash val="solid"/>
            <a:miter/>
            <a:headEnd type="none" w="med" len="med"/>
            <a:tailEnd type="none" w="med" len="med"/>
          </a:ln>
        </p:spPr>
        <p:txBody>
          <a:bodyPr wrap="none" anchor="ctr" anchorCtr="0"/>
          <a:p>
            <a:endParaRPr lang="zh-CN" altLang="en-US" sz="2400" dirty="0">
              <a:latin typeface="楷体" panose="02010609060101010101" pitchFamily="49" charset="-122"/>
              <a:ea typeface="楷体" panose="02010609060101010101" pitchFamily="49" charset="-122"/>
            </a:endParaRPr>
          </a:p>
        </p:txBody>
      </p:sp>
      <p:sp>
        <p:nvSpPr>
          <p:cNvPr id="466974" name="Rectangle 30"/>
          <p:cNvSpPr/>
          <p:nvPr/>
        </p:nvSpPr>
        <p:spPr>
          <a:xfrm>
            <a:off x="8388350" y="3933825"/>
            <a:ext cx="2112963" cy="431800"/>
          </a:xfrm>
          <a:prstGeom prst="rect">
            <a:avLst/>
          </a:prstGeom>
          <a:solidFill>
            <a:schemeClr val="bg1"/>
          </a:solidFill>
          <a:ln w="25400" cap="flat" cmpd="sng">
            <a:solidFill>
              <a:srgbClr val="FF0000"/>
            </a:solidFill>
            <a:prstDash val="solid"/>
            <a:miter/>
            <a:headEnd type="none" w="med" len="med"/>
            <a:tailEnd type="none" w="med" len="med"/>
          </a:ln>
        </p:spPr>
        <p:txBody>
          <a:bodyPr wrap="none" anchor="ctr" anchorCtr="0"/>
          <a:p>
            <a:pPr algn="ctr"/>
            <a:r>
              <a:rPr lang="zh-CN" altLang="en-US" sz="2400" dirty="0">
                <a:solidFill>
                  <a:srgbClr val="FF0000"/>
                </a:solidFill>
                <a:latin typeface="楷体" panose="02010609060101010101" pitchFamily="49" charset="-122"/>
                <a:ea typeface="楷体" panose="02010609060101010101" pitchFamily="49" charset="-122"/>
              </a:rPr>
              <a:t>单一记账凭证</a:t>
            </a:r>
            <a:endParaRPr lang="zh-CN" altLang="en-US" sz="2400" dirty="0">
              <a:solidFill>
                <a:srgbClr val="FF0000"/>
              </a:solidFill>
              <a:latin typeface="楷体" panose="02010609060101010101" pitchFamily="49" charset="-122"/>
              <a:ea typeface="楷体" panose="02010609060101010101" pitchFamily="49" charset="-122"/>
            </a:endParaRPr>
          </a:p>
        </p:txBody>
      </p:sp>
      <p:sp>
        <p:nvSpPr>
          <p:cNvPr id="466975" name="Rectangle 31"/>
          <p:cNvSpPr/>
          <p:nvPr/>
        </p:nvSpPr>
        <p:spPr>
          <a:xfrm>
            <a:off x="8388350" y="4581525"/>
            <a:ext cx="2112963" cy="431800"/>
          </a:xfrm>
          <a:prstGeom prst="rect">
            <a:avLst/>
          </a:prstGeom>
          <a:solidFill>
            <a:schemeClr val="bg1"/>
          </a:solidFill>
          <a:ln w="25400" cap="flat" cmpd="sng">
            <a:solidFill>
              <a:srgbClr val="FF0000"/>
            </a:solidFill>
            <a:prstDash val="solid"/>
            <a:miter/>
            <a:headEnd type="none" w="med" len="med"/>
            <a:tailEnd type="none" w="med" len="med"/>
          </a:ln>
        </p:spPr>
        <p:txBody>
          <a:bodyPr wrap="none" anchor="ctr" anchorCtr="0"/>
          <a:p>
            <a:pPr algn="ctr"/>
            <a:r>
              <a:rPr lang="zh-CN" altLang="en-US" sz="2400" dirty="0">
                <a:solidFill>
                  <a:srgbClr val="FF0000"/>
                </a:solidFill>
                <a:latin typeface="楷体" panose="02010609060101010101" pitchFamily="49" charset="-122"/>
                <a:ea typeface="楷体" panose="02010609060101010101" pitchFamily="49" charset="-122"/>
              </a:rPr>
              <a:t>汇总记账凭证</a:t>
            </a:r>
            <a:endParaRPr lang="zh-CN" altLang="en-US" sz="2400" dirty="0">
              <a:solidFill>
                <a:srgbClr val="FF0000"/>
              </a:solidFill>
              <a:latin typeface="楷体" panose="02010609060101010101" pitchFamily="49" charset="-122"/>
              <a:ea typeface="楷体" panose="02010609060101010101" pitchFamily="49" charset="-122"/>
            </a:endParaRPr>
          </a:p>
        </p:txBody>
      </p:sp>
      <p:sp>
        <p:nvSpPr>
          <p:cNvPr id="466976" name="Rectangle 32"/>
          <p:cNvSpPr/>
          <p:nvPr/>
        </p:nvSpPr>
        <p:spPr>
          <a:xfrm>
            <a:off x="8388350" y="5229225"/>
            <a:ext cx="2112963" cy="431800"/>
          </a:xfrm>
          <a:prstGeom prst="rect">
            <a:avLst/>
          </a:prstGeom>
          <a:solidFill>
            <a:schemeClr val="bg1"/>
          </a:solidFill>
          <a:ln w="25400" cap="flat" cmpd="sng">
            <a:solidFill>
              <a:srgbClr val="FF0000"/>
            </a:solidFill>
            <a:prstDash val="solid"/>
            <a:miter/>
            <a:headEnd type="none" w="med" len="med"/>
            <a:tailEnd type="none" w="med" len="med"/>
          </a:ln>
        </p:spPr>
        <p:txBody>
          <a:bodyPr wrap="none" anchor="ctr" anchorCtr="0"/>
          <a:p>
            <a:pPr algn="ctr"/>
            <a:r>
              <a:rPr lang="zh-CN" altLang="en-US" sz="2400" dirty="0">
                <a:solidFill>
                  <a:srgbClr val="FF0000"/>
                </a:solidFill>
                <a:latin typeface="楷体" panose="02010609060101010101" pitchFamily="49" charset="-122"/>
                <a:ea typeface="楷体" panose="02010609060101010101" pitchFamily="49" charset="-122"/>
              </a:rPr>
              <a:t>科目汇总表</a:t>
            </a:r>
            <a:endParaRPr lang="zh-CN" altLang="en-US" sz="2400" dirty="0">
              <a:solidFill>
                <a:srgbClr val="FF0000"/>
              </a:solidFill>
              <a:latin typeface="楷体" panose="02010609060101010101" pitchFamily="49" charset="-122"/>
              <a:ea typeface="楷体" panose="02010609060101010101" pitchFamily="49" charset="-122"/>
            </a:endParaRPr>
          </a:p>
        </p:txBody>
      </p:sp>
      <p:sp>
        <p:nvSpPr>
          <p:cNvPr id="466983" name="Rectangle 39"/>
          <p:cNvSpPr/>
          <p:nvPr/>
        </p:nvSpPr>
        <p:spPr>
          <a:xfrm>
            <a:off x="1524000" y="2781300"/>
            <a:ext cx="1593850" cy="430213"/>
          </a:xfrm>
          <a:prstGeom prst="rect">
            <a:avLst/>
          </a:prstGeom>
          <a:noFill/>
          <a:ln w="25400" cap="flat" cmpd="sng">
            <a:solidFill>
              <a:srgbClr val="00B050"/>
            </a:solidFill>
            <a:prstDash val="solid"/>
            <a:miter/>
            <a:headEnd type="none" w="med" len="med"/>
            <a:tailEnd type="none" w="med" len="med"/>
          </a:ln>
        </p:spPr>
        <p:txBody>
          <a:bodyPr wrap="none" anchor="ctr" anchorCtr="0"/>
          <a:p>
            <a:pPr algn="ctr"/>
            <a:r>
              <a:rPr lang="zh-CN" altLang="en-US" sz="2600" dirty="0">
                <a:solidFill>
                  <a:srgbClr val="015F46"/>
                </a:solidFill>
                <a:latin typeface="仿宋" panose="02010609060101010101" pitchFamily="49" charset="-122"/>
                <a:ea typeface="仿宋" panose="02010609060101010101" pitchFamily="49" charset="-122"/>
              </a:rPr>
              <a:t>收款凭证</a:t>
            </a:r>
            <a:endParaRPr lang="zh-CN" altLang="en-US" sz="2600" dirty="0">
              <a:solidFill>
                <a:srgbClr val="015F46"/>
              </a:solidFill>
              <a:latin typeface="仿宋" panose="02010609060101010101" pitchFamily="49" charset="-122"/>
              <a:ea typeface="仿宋" panose="02010609060101010101" pitchFamily="49" charset="-122"/>
            </a:endParaRPr>
          </a:p>
        </p:txBody>
      </p:sp>
      <p:sp>
        <p:nvSpPr>
          <p:cNvPr id="466984" name="Rectangle 40"/>
          <p:cNvSpPr/>
          <p:nvPr/>
        </p:nvSpPr>
        <p:spPr>
          <a:xfrm>
            <a:off x="1524000" y="3357563"/>
            <a:ext cx="1593850" cy="430212"/>
          </a:xfrm>
          <a:prstGeom prst="rect">
            <a:avLst/>
          </a:prstGeom>
          <a:noFill/>
          <a:ln w="25400" cap="flat" cmpd="sng">
            <a:solidFill>
              <a:srgbClr val="00B050"/>
            </a:solidFill>
            <a:prstDash val="solid"/>
            <a:miter/>
            <a:headEnd type="none" w="med" len="med"/>
            <a:tailEnd type="none" w="med" len="med"/>
          </a:ln>
        </p:spPr>
        <p:txBody>
          <a:bodyPr wrap="none" anchor="ctr" anchorCtr="0"/>
          <a:p>
            <a:pPr algn="ctr"/>
            <a:r>
              <a:rPr lang="zh-CN" altLang="en-US" sz="2600" dirty="0">
                <a:solidFill>
                  <a:srgbClr val="015F46"/>
                </a:solidFill>
                <a:latin typeface="仿宋" panose="02010609060101010101" pitchFamily="49" charset="-122"/>
                <a:ea typeface="仿宋" panose="02010609060101010101" pitchFamily="49" charset="-122"/>
              </a:rPr>
              <a:t>付款凭证</a:t>
            </a:r>
            <a:endParaRPr lang="zh-CN" altLang="en-US" sz="2600" dirty="0">
              <a:solidFill>
                <a:srgbClr val="015F46"/>
              </a:solidFill>
              <a:latin typeface="仿宋" panose="02010609060101010101" pitchFamily="49" charset="-122"/>
              <a:ea typeface="仿宋" panose="02010609060101010101" pitchFamily="49" charset="-122"/>
            </a:endParaRPr>
          </a:p>
        </p:txBody>
      </p:sp>
      <p:sp>
        <p:nvSpPr>
          <p:cNvPr id="466985" name="Rectangle 41"/>
          <p:cNvSpPr/>
          <p:nvPr/>
        </p:nvSpPr>
        <p:spPr>
          <a:xfrm>
            <a:off x="1524000" y="3933825"/>
            <a:ext cx="1593850" cy="431800"/>
          </a:xfrm>
          <a:prstGeom prst="rect">
            <a:avLst/>
          </a:prstGeom>
          <a:noFill/>
          <a:ln w="25400" cap="flat" cmpd="sng">
            <a:solidFill>
              <a:srgbClr val="00B050"/>
            </a:solidFill>
            <a:prstDash val="solid"/>
            <a:miter/>
            <a:headEnd type="none" w="med" len="med"/>
            <a:tailEnd type="none" w="med" len="med"/>
          </a:ln>
        </p:spPr>
        <p:txBody>
          <a:bodyPr wrap="none" anchor="ctr" anchorCtr="0"/>
          <a:p>
            <a:pPr algn="ctr"/>
            <a:r>
              <a:rPr lang="zh-CN" altLang="en-US" sz="2600" dirty="0">
                <a:solidFill>
                  <a:srgbClr val="015F46"/>
                </a:solidFill>
                <a:latin typeface="仿宋" panose="02010609060101010101" pitchFamily="49" charset="-122"/>
                <a:ea typeface="仿宋" panose="02010609060101010101" pitchFamily="49" charset="-122"/>
              </a:rPr>
              <a:t>转账凭证</a:t>
            </a:r>
            <a:endParaRPr lang="zh-CN" altLang="en-US" sz="2600" dirty="0">
              <a:solidFill>
                <a:srgbClr val="015F46"/>
              </a:solidFill>
              <a:latin typeface="仿宋" panose="02010609060101010101" pitchFamily="49" charset="-122"/>
              <a:ea typeface="仿宋" panose="02010609060101010101" pitchFamily="49" charset="-122"/>
            </a:endParaRPr>
          </a:p>
        </p:txBody>
      </p:sp>
      <p:sp>
        <p:nvSpPr>
          <p:cNvPr id="466986" name="AutoShape 42"/>
          <p:cNvSpPr/>
          <p:nvPr/>
        </p:nvSpPr>
        <p:spPr>
          <a:xfrm>
            <a:off x="3108325" y="3068638"/>
            <a:ext cx="179388" cy="1008062"/>
          </a:xfrm>
          <a:prstGeom prst="rightBrace">
            <a:avLst>
              <a:gd name="adj1" fmla="val 57729"/>
              <a:gd name="adj2" fmla="val 50000"/>
            </a:avLst>
          </a:prstGeom>
          <a:noFill/>
          <a:ln w="19050" cap="flat" cmpd="sng">
            <a:solidFill>
              <a:schemeClr val="tx1"/>
            </a:solidFill>
            <a:prstDash val="solid"/>
            <a:round/>
            <a:headEnd type="none" w="med" len="med"/>
            <a:tailEnd type="none" w="med" len="med"/>
          </a:ln>
        </p:spPr>
        <p:txBody>
          <a:bodyPr wrap="none" anchor="ctr" anchorCtr="0"/>
          <a:p>
            <a:endParaRPr lang="zh-CN" altLang="en-US" sz="2600" dirty="0">
              <a:solidFill>
                <a:srgbClr val="002060"/>
              </a:solidFill>
              <a:latin typeface="仿宋" panose="02010609060101010101" pitchFamily="49" charset="-122"/>
              <a:ea typeface="仿宋"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66961"/>
                                        </p:tgtEl>
                                        <p:attrNameLst>
                                          <p:attrName>style.visibility</p:attrName>
                                        </p:attrNameLst>
                                      </p:cBhvr>
                                      <p:to>
                                        <p:strVal val="visible"/>
                                      </p:to>
                                    </p:set>
                                    <p:animEffect transition="in" filter="fade">
                                      <p:cBhvr>
                                        <p:cTn id="7" dur="500"/>
                                        <p:tgtEl>
                                          <p:spTgt spid="46696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466963"/>
                                        </p:tgtEl>
                                        <p:attrNameLst>
                                          <p:attrName>style.visibility</p:attrName>
                                        </p:attrNameLst>
                                      </p:cBhvr>
                                      <p:to>
                                        <p:strVal val="visible"/>
                                      </p:to>
                                    </p:set>
                                    <p:animEffect transition="in" filter="wipe(up)">
                                      <p:cBhvr>
                                        <p:cTn id="11" dur="500"/>
                                        <p:tgtEl>
                                          <p:spTgt spid="466963"/>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466964"/>
                                        </p:tgtEl>
                                        <p:attrNameLst>
                                          <p:attrName>style.visibility</p:attrName>
                                        </p:attrNameLst>
                                      </p:cBhvr>
                                      <p:to>
                                        <p:strVal val="visible"/>
                                      </p:to>
                                    </p:set>
                                    <p:animEffect transition="in" filter="fade">
                                      <p:cBhvr>
                                        <p:cTn id="16" dur="500"/>
                                        <p:tgtEl>
                                          <p:spTgt spid="466964"/>
                                        </p:tgtEl>
                                      </p:cBhvr>
                                    </p:animEffect>
                                  </p:childTnLst>
                                </p:cTn>
                              </p:par>
                            </p:childTnLst>
                          </p:cTn>
                        </p:par>
                        <p:par>
                          <p:cTn id="17" fill="hold">
                            <p:stCondLst>
                              <p:cond delay="500"/>
                            </p:stCondLst>
                            <p:childTnLst>
                              <p:par>
                                <p:cTn id="18" presetID="22" presetClass="entr" presetSubtype="1" fill="hold" grpId="0" nodeType="afterEffect">
                                  <p:stCondLst>
                                    <p:cond delay="0"/>
                                  </p:stCondLst>
                                  <p:childTnLst>
                                    <p:set>
                                      <p:cBhvr>
                                        <p:cTn id="19" dur="1" fill="hold">
                                          <p:stCondLst>
                                            <p:cond delay="0"/>
                                          </p:stCondLst>
                                        </p:cTn>
                                        <p:tgtEl>
                                          <p:spTgt spid="466968"/>
                                        </p:tgtEl>
                                        <p:attrNameLst>
                                          <p:attrName>style.visibility</p:attrName>
                                        </p:attrNameLst>
                                      </p:cBhvr>
                                      <p:to>
                                        <p:strVal val="visible"/>
                                      </p:to>
                                    </p:set>
                                    <p:animEffect transition="in" filter="wipe(up)">
                                      <p:cBhvr>
                                        <p:cTn id="20" dur="500"/>
                                        <p:tgtEl>
                                          <p:spTgt spid="46696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66967"/>
                                        </p:tgtEl>
                                        <p:attrNameLst>
                                          <p:attrName>style.visibility</p:attrName>
                                        </p:attrNameLst>
                                      </p:cBhvr>
                                      <p:to>
                                        <p:strVal val="visible"/>
                                      </p:to>
                                    </p:set>
                                    <p:animEffect transition="in" filter="fade">
                                      <p:cBhvr>
                                        <p:cTn id="23" dur="500"/>
                                        <p:tgtEl>
                                          <p:spTgt spid="466967"/>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466969"/>
                                        </p:tgtEl>
                                        <p:attrNameLst>
                                          <p:attrName>style.visibility</p:attrName>
                                        </p:attrNameLst>
                                      </p:cBhvr>
                                      <p:to>
                                        <p:strVal val="visible"/>
                                      </p:to>
                                    </p:set>
                                    <p:animEffect transition="in" filter="fade">
                                      <p:cBhvr>
                                        <p:cTn id="26" dur="500"/>
                                        <p:tgtEl>
                                          <p:spTgt spid="466969"/>
                                        </p:tgtEl>
                                      </p:cBhvr>
                                    </p:animEffect>
                                  </p:childTnLst>
                                </p:cTn>
                              </p:par>
                            </p:childTnLst>
                          </p:cTn>
                        </p:par>
                      </p:childTnLst>
                    </p:cTn>
                  </p:par>
                  <p:par>
                    <p:cTn id="27" fill="hold">
                      <p:stCondLst>
                        <p:cond delay="indefinite"/>
                      </p:stCondLst>
                      <p:childTnLst>
                        <p:par>
                          <p:cTn id="28" fill="hold">
                            <p:stCondLst>
                              <p:cond delay="0"/>
                            </p:stCondLst>
                            <p:childTnLst>
                              <p:par>
                                <p:cTn id="29" presetID="4" presetClass="entr" presetSubtype="32" fill="hold" grpId="0" nodeType="clickEffect">
                                  <p:stCondLst>
                                    <p:cond delay="0"/>
                                  </p:stCondLst>
                                  <p:childTnLst>
                                    <p:set>
                                      <p:cBhvr>
                                        <p:cTn id="30" dur="1" fill="hold">
                                          <p:stCondLst>
                                            <p:cond delay="0"/>
                                          </p:stCondLst>
                                        </p:cTn>
                                        <p:tgtEl>
                                          <p:spTgt spid="466986"/>
                                        </p:tgtEl>
                                        <p:attrNameLst>
                                          <p:attrName>style.visibility</p:attrName>
                                        </p:attrNameLst>
                                      </p:cBhvr>
                                      <p:to>
                                        <p:strVal val="visible"/>
                                      </p:to>
                                    </p:set>
                                    <p:animEffect transition="in" filter="box(out)">
                                      <p:cBhvr>
                                        <p:cTn id="31" dur="500"/>
                                        <p:tgtEl>
                                          <p:spTgt spid="466986"/>
                                        </p:tgtEl>
                                      </p:cBhvr>
                                    </p:animEffect>
                                  </p:childTnLst>
                                </p:cTn>
                              </p:par>
                            </p:childTnLst>
                          </p:cTn>
                        </p:par>
                        <p:par>
                          <p:cTn id="32" fill="hold">
                            <p:stCondLst>
                              <p:cond delay="500"/>
                            </p:stCondLst>
                            <p:childTnLst>
                              <p:par>
                                <p:cTn id="33" presetID="10" presetClass="entr" presetSubtype="0" fill="hold" grpId="0" nodeType="afterEffect">
                                  <p:stCondLst>
                                    <p:cond delay="0"/>
                                  </p:stCondLst>
                                  <p:childTnLst>
                                    <p:set>
                                      <p:cBhvr>
                                        <p:cTn id="34" dur="1" fill="hold">
                                          <p:stCondLst>
                                            <p:cond delay="0"/>
                                          </p:stCondLst>
                                        </p:cTn>
                                        <p:tgtEl>
                                          <p:spTgt spid="466983"/>
                                        </p:tgtEl>
                                        <p:attrNameLst>
                                          <p:attrName>style.visibility</p:attrName>
                                        </p:attrNameLst>
                                      </p:cBhvr>
                                      <p:to>
                                        <p:strVal val="visible"/>
                                      </p:to>
                                    </p:set>
                                    <p:animEffect transition="in" filter="fade">
                                      <p:cBhvr>
                                        <p:cTn id="35" dur="500"/>
                                        <p:tgtEl>
                                          <p:spTgt spid="46698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466984"/>
                                        </p:tgtEl>
                                        <p:attrNameLst>
                                          <p:attrName>style.visibility</p:attrName>
                                        </p:attrNameLst>
                                      </p:cBhvr>
                                      <p:to>
                                        <p:strVal val="visible"/>
                                      </p:to>
                                    </p:set>
                                    <p:animEffect transition="in" filter="fade">
                                      <p:cBhvr>
                                        <p:cTn id="38" dur="500"/>
                                        <p:tgtEl>
                                          <p:spTgt spid="466984"/>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466985"/>
                                        </p:tgtEl>
                                        <p:attrNameLst>
                                          <p:attrName>style.visibility</p:attrName>
                                        </p:attrNameLst>
                                      </p:cBhvr>
                                      <p:to>
                                        <p:strVal val="visible"/>
                                      </p:to>
                                    </p:set>
                                    <p:animEffect transition="in" filter="fade">
                                      <p:cBhvr>
                                        <p:cTn id="41" dur="500"/>
                                        <p:tgtEl>
                                          <p:spTgt spid="466985"/>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466966"/>
                                        </p:tgtEl>
                                        <p:attrNameLst>
                                          <p:attrName>style.visibility</p:attrName>
                                        </p:attrNameLst>
                                      </p:cBhvr>
                                      <p:to>
                                        <p:strVal val="visible"/>
                                      </p:to>
                                    </p:set>
                                    <p:animEffect transition="in" filter="fade">
                                      <p:cBhvr>
                                        <p:cTn id="46" dur="500"/>
                                        <p:tgtEl>
                                          <p:spTgt spid="466966"/>
                                        </p:tgtEl>
                                      </p:cBhvr>
                                    </p:animEffect>
                                  </p:childTnLst>
                                </p:cTn>
                              </p:par>
                            </p:childTnLst>
                          </p:cTn>
                        </p:par>
                        <p:par>
                          <p:cTn id="47" fill="hold">
                            <p:stCondLst>
                              <p:cond delay="500"/>
                            </p:stCondLst>
                            <p:childTnLst>
                              <p:par>
                                <p:cTn id="48" presetID="22" presetClass="entr" presetSubtype="1" fill="hold" grpId="0" nodeType="afterEffect">
                                  <p:stCondLst>
                                    <p:cond delay="0"/>
                                  </p:stCondLst>
                                  <p:childTnLst>
                                    <p:set>
                                      <p:cBhvr>
                                        <p:cTn id="49" dur="1" fill="hold">
                                          <p:stCondLst>
                                            <p:cond delay="0"/>
                                          </p:stCondLst>
                                        </p:cTn>
                                        <p:tgtEl>
                                          <p:spTgt spid="466970"/>
                                        </p:tgtEl>
                                        <p:attrNameLst>
                                          <p:attrName>style.visibility</p:attrName>
                                        </p:attrNameLst>
                                      </p:cBhvr>
                                      <p:to>
                                        <p:strVal val="visible"/>
                                      </p:to>
                                    </p:set>
                                    <p:animEffect transition="in" filter="wipe(up)">
                                      <p:cBhvr>
                                        <p:cTn id="50" dur="500"/>
                                        <p:tgtEl>
                                          <p:spTgt spid="466970"/>
                                        </p:tgtEl>
                                      </p:cBhvr>
                                    </p:animEffect>
                                  </p:childTnLst>
                                </p:cTn>
                              </p:par>
                            </p:childTnLst>
                          </p:cTn>
                        </p:par>
                        <p:par>
                          <p:cTn id="51" fill="hold">
                            <p:stCondLst>
                              <p:cond delay="1000"/>
                            </p:stCondLst>
                            <p:childTnLst>
                              <p:par>
                                <p:cTn id="52" presetID="10" presetClass="entr" presetSubtype="0" fill="hold" grpId="0" nodeType="afterEffect">
                                  <p:stCondLst>
                                    <p:cond delay="0"/>
                                  </p:stCondLst>
                                  <p:childTnLst>
                                    <p:set>
                                      <p:cBhvr>
                                        <p:cTn id="53" dur="1" fill="hold">
                                          <p:stCondLst>
                                            <p:cond delay="0"/>
                                          </p:stCondLst>
                                        </p:cTn>
                                        <p:tgtEl>
                                          <p:spTgt spid="466971"/>
                                        </p:tgtEl>
                                        <p:attrNameLst>
                                          <p:attrName>style.visibility</p:attrName>
                                        </p:attrNameLst>
                                      </p:cBhvr>
                                      <p:to>
                                        <p:strVal val="visible"/>
                                      </p:to>
                                    </p:set>
                                    <p:animEffect transition="in" filter="fade">
                                      <p:cBhvr>
                                        <p:cTn id="54" dur="500"/>
                                        <p:tgtEl>
                                          <p:spTgt spid="466971"/>
                                        </p:tgtEl>
                                      </p:cBhvr>
                                    </p:animEffect>
                                  </p:childTnLst>
                                </p:cTn>
                              </p:par>
                            </p:childTnLst>
                          </p:cTn>
                        </p:par>
                        <p:par>
                          <p:cTn id="55" fill="hold">
                            <p:stCondLst>
                              <p:cond delay="1500"/>
                            </p:stCondLst>
                            <p:childTnLst>
                              <p:par>
                                <p:cTn id="56" presetID="10" presetClass="entr" presetSubtype="0" fill="hold" grpId="0" nodeType="afterEffect">
                                  <p:stCondLst>
                                    <p:cond delay="0"/>
                                  </p:stCondLst>
                                  <p:childTnLst>
                                    <p:set>
                                      <p:cBhvr>
                                        <p:cTn id="57" dur="1" fill="hold">
                                          <p:stCondLst>
                                            <p:cond delay="0"/>
                                          </p:stCondLst>
                                        </p:cTn>
                                        <p:tgtEl>
                                          <p:spTgt spid="466972"/>
                                        </p:tgtEl>
                                        <p:attrNameLst>
                                          <p:attrName>style.visibility</p:attrName>
                                        </p:attrNameLst>
                                      </p:cBhvr>
                                      <p:to>
                                        <p:strVal val="visible"/>
                                      </p:to>
                                    </p:set>
                                    <p:animEffect transition="in" filter="fade">
                                      <p:cBhvr>
                                        <p:cTn id="58" dur="500"/>
                                        <p:tgtEl>
                                          <p:spTgt spid="466972"/>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466965"/>
                                        </p:tgtEl>
                                        <p:attrNameLst>
                                          <p:attrName>style.visibility</p:attrName>
                                        </p:attrNameLst>
                                      </p:cBhvr>
                                      <p:to>
                                        <p:strVal val="visible"/>
                                      </p:to>
                                    </p:set>
                                    <p:animEffect transition="in" filter="fade">
                                      <p:cBhvr>
                                        <p:cTn id="63" dur="500"/>
                                        <p:tgtEl>
                                          <p:spTgt spid="466965"/>
                                        </p:tgtEl>
                                      </p:cBhvr>
                                    </p:animEffect>
                                  </p:childTnLst>
                                </p:cTn>
                              </p:par>
                            </p:childTnLst>
                          </p:cTn>
                        </p:par>
                        <p:par>
                          <p:cTn id="64" fill="hold">
                            <p:stCondLst>
                              <p:cond delay="500"/>
                            </p:stCondLst>
                            <p:childTnLst>
                              <p:par>
                                <p:cTn id="65" presetID="22" presetClass="entr" presetSubtype="1" fill="hold" grpId="0" nodeType="afterEffect">
                                  <p:stCondLst>
                                    <p:cond delay="0"/>
                                  </p:stCondLst>
                                  <p:childTnLst>
                                    <p:set>
                                      <p:cBhvr>
                                        <p:cTn id="66" dur="1" fill="hold">
                                          <p:stCondLst>
                                            <p:cond delay="0"/>
                                          </p:stCondLst>
                                        </p:cTn>
                                        <p:tgtEl>
                                          <p:spTgt spid="466973"/>
                                        </p:tgtEl>
                                        <p:attrNameLst>
                                          <p:attrName>style.visibility</p:attrName>
                                        </p:attrNameLst>
                                      </p:cBhvr>
                                      <p:to>
                                        <p:strVal val="visible"/>
                                      </p:to>
                                    </p:set>
                                    <p:animEffect transition="in" filter="wipe(up)">
                                      <p:cBhvr>
                                        <p:cTn id="67" dur="500"/>
                                        <p:tgtEl>
                                          <p:spTgt spid="466973"/>
                                        </p:tgtEl>
                                      </p:cBhvr>
                                    </p:animEffect>
                                  </p:childTnLst>
                                </p:cTn>
                              </p:par>
                            </p:childTnLst>
                          </p:cTn>
                        </p:par>
                        <p:par>
                          <p:cTn id="68" fill="hold">
                            <p:stCondLst>
                              <p:cond delay="1000"/>
                            </p:stCondLst>
                            <p:childTnLst>
                              <p:par>
                                <p:cTn id="69" presetID="10" presetClass="entr" presetSubtype="0" fill="hold" grpId="0" nodeType="afterEffect">
                                  <p:stCondLst>
                                    <p:cond delay="0"/>
                                  </p:stCondLst>
                                  <p:childTnLst>
                                    <p:set>
                                      <p:cBhvr>
                                        <p:cTn id="70" dur="1" fill="hold">
                                          <p:stCondLst>
                                            <p:cond delay="0"/>
                                          </p:stCondLst>
                                        </p:cTn>
                                        <p:tgtEl>
                                          <p:spTgt spid="466974"/>
                                        </p:tgtEl>
                                        <p:attrNameLst>
                                          <p:attrName>style.visibility</p:attrName>
                                        </p:attrNameLst>
                                      </p:cBhvr>
                                      <p:to>
                                        <p:strVal val="visible"/>
                                      </p:to>
                                    </p:set>
                                    <p:animEffect transition="in" filter="fade">
                                      <p:cBhvr>
                                        <p:cTn id="71" dur="500"/>
                                        <p:tgtEl>
                                          <p:spTgt spid="466974"/>
                                        </p:tgtEl>
                                      </p:cBhvr>
                                    </p:animEffect>
                                  </p:childTnLst>
                                </p:cTn>
                              </p:par>
                            </p:childTnLst>
                          </p:cTn>
                        </p:par>
                        <p:par>
                          <p:cTn id="72" fill="hold">
                            <p:stCondLst>
                              <p:cond delay="1500"/>
                            </p:stCondLst>
                            <p:childTnLst>
                              <p:par>
                                <p:cTn id="73" presetID="10" presetClass="entr" presetSubtype="0" fill="hold" grpId="0" nodeType="afterEffect">
                                  <p:stCondLst>
                                    <p:cond delay="0"/>
                                  </p:stCondLst>
                                  <p:childTnLst>
                                    <p:set>
                                      <p:cBhvr>
                                        <p:cTn id="74" dur="1" fill="hold">
                                          <p:stCondLst>
                                            <p:cond delay="0"/>
                                          </p:stCondLst>
                                        </p:cTn>
                                        <p:tgtEl>
                                          <p:spTgt spid="466975"/>
                                        </p:tgtEl>
                                        <p:attrNameLst>
                                          <p:attrName>style.visibility</p:attrName>
                                        </p:attrNameLst>
                                      </p:cBhvr>
                                      <p:to>
                                        <p:strVal val="visible"/>
                                      </p:to>
                                    </p:set>
                                    <p:animEffect transition="in" filter="fade">
                                      <p:cBhvr>
                                        <p:cTn id="75" dur="500"/>
                                        <p:tgtEl>
                                          <p:spTgt spid="466975"/>
                                        </p:tgtEl>
                                      </p:cBhvr>
                                    </p:animEffect>
                                  </p:childTnLst>
                                </p:cTn>
                              </p:par>
                            </p:childTnLst>
                          </p:cTn>
                        </p:par>
                        <p:par>
                          <p:cTn id="76" fill="hold">
                            <p:stCondLst>
                              <p:cond delay="2000"/>
                            </p:stCondLst>
                            <p:childTnLst>
                              <p:par>
                                <p:cTn id="77" presetID="10" presetClass="entr" presetSubtype="0" fill="hold" grpId="0" nodeType="afterEffect">
                                  <p:stCondLst>
                                    <p:cond delay="0"/>
                                  </p:stCondLst>
                                  <p:childTnLst>
                                    <p:set>
                                      <p:cBhvr>
                                        <p:cTn id="78" dur="1" fill="hold">
                                          <p:stCondLst>
                                            <p:cond delay="0"/>
                                          </p:stCondLst>
                                        </p:cTn>
                                        <p:tgtEl>
                                          <p:spTgt spid="466976"/>
                                        </p:tgtEl>
                                        <p:attrNameLst>
                                          <p:attrName>style.visibility</p:attrName>
                                        </p:attrNameLst>
                                      </p:cBhvr>
                                      <p:to>
                                        <p:strVal val="visible"/>
                                      </p:to>
                                    </p:set>
                                    <p:animEffect transition="in" filter="fade">
                                      <p:cBhvr>
                                        <p:cTn id="79" dur="500"/>
                                        <p:tgtEl>
                                          <p:spTgt spid="4669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6961" grpId="0" bldLvl="0" animBg="1"/>
      <p:bldP spid="466964" grpId="0" bldLvl="0" animBg="1"/>
      <p:bldP spid="466965" grpId="0" bldLvl="0" animBg="1"/>
      <p:bldP spid="466966" grpId="0" bldLvl="0" animBg="1"/>
      <p:bldP spid="466968" grpId="0" bldLvl="0" animBg="1"/>
      <p:bldP spid="466967" grpId="0" bldLvl="0" animBg="1"/>
      <p:bldP spid="466969" grpId="0" bldLvl="0" animBg="1"/>
      <p:bldP spid="466970" grpId="0" bldLvl="0" animBg="1"/>
      <p:bldP spid="466971" grpId="0" bldLvl="0" animBg="1"/>
      <p:bldP spid="466972" grpId="0" bldLvl="0" animBg="1"/>
      <p:bldP spid="466973" grpId="0" bldLvl="0" animBg="1"/>
      <p:bldP spid="466974" grpId="0" bldLvl="0" animBg="1"/>
      <p:bldP spid="466975" grpId="0" bldLvl="0" animBg="1"/>
      <p:bldP spid="466976" grpId="0" bldLvl="0" animBg="1"/>
      <p:bldP spid="466983" grpId="0" bldLvl="0" animBg="1"/>
      <p:bldP spid="466984" grpId="0" bldLvl="0" animBg="1"/>
      <p:bldP spid="466985" grpId="0" bldLvl="0" animBg="1"/>
      <p:bldP spid="466986" grpId="0" bldLvl="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0657"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rPr>
              <a:t>第三节  记账凭证</a:t>
            </a:r>
            <a:endParaRPr lang="zh-CN" altLang="en-US" sz="3200" dirty="0">
              <a:solidFill>
                <a:srgbClr val="FF0000"/>
              </a:solidFill>
            </a:endParaRPr>
          </a:p>
        </p:txBody>
      </p:sp>
      <p:sp>
        <p:nvSpPr>
          <p:cNvPr id="70658" name="Rectangle 3"/>
          <p:cNvSpPr>
            <a:spLocks noGrp="1"/>
          </p:cNvSpPr>
          <p:nvPr>
            <p:ph idx="1"/>
          </p:nvPr>
        </p:nvSpPr>
        <p:spPr>
          <a:xfrm>
            <a:off x="781050" y="1196975"/>
            <a:ext cx="10652760" cy="5400675"/>
          </a:xfrm>
          <a:solidFill>
            <a:schemeClr val="bg1"/>
          </a:solidFill>
        </p:spPr>
        <p:txBody>
          <a:bodyPr vert="horz" wrap="square" lIns="91440" tIns="45720" rIns="91440" bIns="45720" anchor="t" anchorCtr="0"/>
          <a:p>
            <a:pPr algn="just" eaLnBrk="1" hangingPunct="1">
              <a:lnSpc>
                <a:spcPct val="150000"/>
              </a:lnSpc>
              <a:buClr>
                <a:srgbClr val="FF0000"/>
              </a:buClr>
              <a:buFont typeface="Wingdings" panose="05000000000000000000" charset="0"/>
              <a:buChar char="p"/>
            </a:pPr>
            <a:r>
              <a:rPr lang="zh-CN" altLang="en-US" sz="3000" dirty="0">
                <a:solidFill>
                  <a:srgbClr val="FF0000"/>
                </a:solidFill>
                <a:latin typeface="黑体" panose="02010609060101010101" pitchFamily="49" charset="-122"/>
              </a:rPr>
              <a:t>三、记账凭证必须具备的基本内容： </a:t>
            </a:r>
            <a:endParaRPr lang="zh-CN" altLang="en-US" sz="3000" dirty="0">
              <a:solidFill>
                <a:srgbClr val="FF0000"/>
              </a:solidFill>
              <a:latin typeface="黑体" panose="02010609060101010101" pitchFamily="49" charset="-122"/>
            </a:endParaRPr>
          </a:p>
          <a:p>
            <a:pPr lvl="1" indent="-436245" algn="just" eaLnBrk="1" hangingPunct="1">
              <a:lnSpc>
                <a:spcPct val="150000"/>
              </a:lnSpc>
              <a:buClr>
                <a:srgbClr val="FF0000"/>
              </a:buClr>
              <a:buFont typeface="Wingdings" panose="05000000000000000000" charset="0"/>
              <a:buChar char="Ø"/>
            </a:pPr>
            <a:r>
              <a:rPr lang="en-US" altLang="zh-CN" sz="3000" b="1" dirty="0">
                <a:latin typeface="楷体" panose="02010609060101010101" pitchFamily="49" charset="-122"/>
                <a:ea typeface="楷体" panose="02010609060101010101" pitchFamily="49" charset="-122"/>
              </a:rPr>
              <a:t>1.</a:t>
            </a:r>
            <a:r>
              <a:rPr lang="zh-CN" altLang="en-US" sz="3000" b="1" dirty="0">
                <a:latin typeface="楷体" panose="02010609060101010101" pitchFamily="49" charset="-122"/>
                <a:ea typeface="楷体" panose="02010609060101010101" pitchFamily="49" charset="-122"/>
              </a:rPr>
              <a:t>记账凭证的名称、日期和编号；</a:t>
            </a:r>
            <a:endParaRPr lang="zh-CN" altLang="en-US" sz="3000" b="1" dirty="0">
              <a:latin typeface="楷体" panose="02010609060101010101" pitchFamily="49" charset="-122"/>
              <a:ea typeface="楷体" panose="02010609060101010101" pitchFamily="49" charset="-122"/>
            </a:endParaRPr>
          </a:p>
          <a:p>
            <a:pPr lvl="1" indent="-436245" algn="just" eaLnBrk="1" hangingPunct="1">
              <a:lnSpc>
                <a:spcPct val="150000"/>
              </a:lnSpc>
              <a:buClr>
                <a:srgbClr val="FF0000"/>
              </a:buClr>
              <a:buFont typeface="Wingdings" panose="05000000000000000000" charset="0"/>
              <a:buChar char="Ø"/>
            </a:pPr>
            <a:r>
              <a:rPr lang="en-US" altLang="zh-CN" sz="3000" b="1" dirty="0">
                <a:latin typeface="楷体" panose="02010609060101010101" pitchFamily="49" charset="-122"/>
                <a:ea typeface="楷体" panose="02010609060101010101" pitchFamily="49" charset="-122"/>
              </a:rPr>
              <a:t>2.</a:t>
            </a:r>
            <a:r>
              <a:rPr lang="zh-CN" altLang="en-US" sz="3000" b="1" dirty="0">
                <a:latin typeface="楷体" panose="02010609060101010101" pitchFamily="49" charset="-122"/>
                <a:ea typeface="楷体" panose="02010609060101010101" pitchFamily="49" charset="-122"/>
              </a:rPr>
              <a:t>经济业务的内容摘要；</a:t>
            </a:r>
            <a:endParaRPr lang="zh-CN" altLang="en-US" sz="3000" b="1" dirty="0">
              <a:latin typeface="楷体" panose="02010609060101010101" pitchFamily="49" charset="-122"/>
              <a:ea typeface="楷体" panose="02010609060101010101" pitchFamily="49" charset="-122"/>
            </a:endParaRPr>
          </a:p>
          <a:p>
            <a:pPr lvl="1" indent="-436245" algn="just" eaLnBrk="1" hangingPunct="1">
              <a:lnSpc>
                <a:spcPct val="150000"/>
              </a:lnSpc>
              <a:buClr>
                <a:srgbClr val="FF0000"/>
              </a:buClr>
              <a:buFont typeface="Wingdings" panose="05000000000000000000" charset="0"/>
              <a:buChar char="Ø"/>
            </a:pPr>
            <a:r>
              <a:rPr lang="en-US" altLang="zh-CN" sz="3000" b="1" dirty="0">
                <a:latin typeface="楷体" panose="02010609060101010101" pitchFamily="49" charset="-122"/>
                <a:ea typeface="楷体" panose="02010609060101010101" pitchFamily="49" charset="-122"/>
              </a:rPr>
              <a:t>3.</a:t>
            </a:r>
            <a:r>
              <a:rPr lang="zh-CN" altLang="en-US" sz="3000" b="1" dirty="0">
                <a:latin typeface="楷体" panose="02010609060101010101" pitchFamily="49" charset="-122"/>
                <a:ea typeface="楷体" panose="02010609060101010101" pitchFamily="49" charset="-122"/>
              </a:rPr>
              <a:t>账户名称</a:t>
            </a:r>
            <a:r>
              <a:rPr lang="en-US" altLang="zh-CN" sz="3000" b="1" dirty="0">
                <a:latin typeface="楷体" panose="02010609060101010101" pitchFamily="49" charset="-122"/>
                <a:ea typeface="楷体" panose="02010609060101010101" pitchFamily="49" charset="-122"/>
              </a:rPr>
              <a:t>(</a:t>
            </a:r>
            <a:r>
              <a:rPr lang="zh-CN" altLang="en-US" sz="3000" b="1" dirty="0">
                <a:latin typeface="楷体" panose="02010609060101010101" pitchFamily="49" charset="-122"/>
                <a:ea typeface="楷体" panose="02010609060101010101" pitchFamily="49" charset="-122"/>
              </a:rPr>
              <a:t>包括一级、子目或明细账</a:t>
            </a:r>
            <a:r>
              <a:rPr lang="en-US" altLang="zh-CN" sz="3000" b="1" dirty="0">
                <a:latin typeface="楷体" panose="02010609060101010101" pitchFamily="49" charset="-122"/>
                <a:ea typeface="楷体" panose="02010609060101010101" pitchFamily="49" charset="-122"/>
              </a:rPr>
              <a:t>)</a:t>
            </a:r>
            <a:r>
              <a:rPr lang="zh-CN" altLang="en-US" sz="3000" b="1" dirty="0">
                <a:latin typeface="楷体" panose="02010609060101010101" pitchFamily="49" charset="-122"/>
                <a:ea typeface="楷体" panose="02010609060101010101" pitchFamily="49" charset="-122"/>
              </a:rPr>
              <a:t>、记账方向和记账金额；</a:t>
            </a:r>
            <a:endParaRPr lang="zh-CN" altLang="en-US" sz="3000" b="1" dirty="0">
              <a:latin typeface="楷体" panose="02010609060101010101" pitchFamily="49" charset="-122"/>
              <a:ea typeface="楷体" panose="02010609060101010101" pitchFamily="49" charset="-122"/>
            </a:endParaRPr>
          </a:p>
          <a:p>
            <a:pPr lvl="1" indent="-436245" algn="just" eaLnBrk="1" hangingPunct="1">
              <a:lnSpc>
                <a:spcPct val="150000"/>
              </a:lnSpc>
              <a:buClr>
                <a:srgbClr val="FF0000"/>
              </a:buClr>
              <a:buFont typeface="Wingdings" panose="05000000000000000000" charset="0"/>
              <a:buChar char="Ø"/>
            </a:pPr>
            <a:r>
              <a:rPr lang="en-US" altLang="zh-CN" sz="3000" b="1" dirty="0">
                <a:latin typeface="楷体" panose="02010609060101010101" pitchFamily="49" charset="-122"/>
                <a:ea typeface="楷体" panose="02010609060101010101" pitchFamily="49" charset="-122"/>
              </a:rPr>
              <a:t>4.</a:t>
            </a:r>
            <a:r>
              <a:rPr lang="zh-CN" altLang="en-US" sz="3000" b="1" dirty="0">
                <a:latin typeface="楷体" panose="02010609060101010101" pitchFamily="49" charset="-122"/>
                <a:ea typeface="楷体" panose="02010609060101010101" pitchFamily="49" charset="-122"/>
              </a:rPr>
              <a:t>所附原始凭证的张数；</a:t>
            </a:r>
            <a:endParaRPr lang="zh-CN" altLang="en-US" sz="3000" b="1" dirty="0">
              <a:latin typeface="楷体" panose="02010609060101010101" pitchFamily="49" charset="-122"/>
              <a:ea typeface="楷体" panose="02010609060101010101" pitchFamily="49" charset="-122"/>
            </a:endParaRPr>
          </a:p>
          <a:p>
            <a:pPr lvl="1" indent="-436245" algn="just" eaLnBrk="1" hangingPunct="1">
              <a:lnSpc>
                <a:spcPct val="150000"/>
              </a:lnSpc>
              <a:buClr>
                <a:srgbClr val="FF0000"/>
              </a:buClr>
              <a:buFont typeface="Wingdings" panose="05000000000000000000" charset="0"/>
              <a:buChar char="Ø"/>
            </a:pPr>
            <a:r>
              <a:rPr lang="en-US" altLang="zh-CN" sz="3000" b="1" dirty="0">
                <a:latin typeface="楷体" panose="02010609060101010101" pitchFamily="49" charset="-122"/>
                <a:ea typeface="楷体" panose="02010609060101010101" pitchFamily="49" charset="-122"/>
              </a:rPr>
              <a:t>5.</a:t>
            </a:r>
            <a:r>
              <a:rPr lang="zh-CN" altLang="en-US" sz="3000" b="1" dirty="0">
                <a:latin typeface="楷体" panose="02010609060101010101" pitchFamily="49" charset="-122"/>
                <a:ea typeface="楷体" panose="02010609060101010101" pitchFamily="49" charset="-122"/>
              </a:rPr>
              <a:t>填制单位的名称及相关人员的签章。</a:t>
            </a:r>
            <a:endParaRPr lang="zh-CN" altLang="en-US" sz="3000" b="1" dirty="0">
              <a:latin typeface="楷体" panose="02010609060101010101" pitchFamily="49" charset="-122"/>
              <a:ea typeface="楷体" panose="02010609060101010101" pitchFamily="49"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3" name="Rectangle 2"/>
          <p:cNvSpPr/>
          <p:nvPr>
            <p:ph type="title"/>
          </p:nvPr>
        </p:nvSpPr>
        <p:spPr>
          <a:xfrm>
            <a:off x="2098675" y="376238"/>
            <a:ext cx="8001000" cy="676275"/>
          </a:xfrm>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rPr>
              <a:t>第一节  </a:t>
            </a:r>
            <a:r>
              <a:rPr lang="zh-CN" altLang="en-US" sz="3200" dirty="0">
                <a:solidFill>
                  <a:srgbClr val="FF0000"/>
                </a:solidFill>
                <a:latin typeface="Times New Roman" panose="02020603050405020304" pitchFamily="18" charset="0"/>
              </a:rPr>
              <a:t>会计凭证的意义和种类</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sp>
        <p:nvSpPr>
          <p:cNvPr id="454659" name="Rectangle 3"/>
          <p:cNvSpPr>
            <a:spLocks noGrp="1" noChangeArrowheads="1"/>
          </p:cNvSpPr>
          <p:nvPr>
            <p:ph idx="1"/>
          </p:nvPr>
        </p:nvSpPr>
        <p:spPr>
          <a:xfrm>
            <a:off x="849630" y="1190625"/>
            <a:ext cx="10285095" cy="1446530"/>
          </a:xfrm>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3200" b="1" i="0" u="none" strike="noStrike" kern="0" cap="none" spc="0" normalizeH="0" baseline="0" noProof="0" dirty="0" smtClean="0">
                <a:ln>
                  <a:noFill/>
                </a:ln>
                <a:solidFill>
                  <a:srgbClr val="FF0000"/>
                </a:solidFill>
                <a:effectLst/>
                <a:uLnTx/>
                <a:uFillTx/>
                <a:latin typeface="+mn-ea"/>
                <a:ea typeface="+mn-ea"/>
                <a:cs typeface="+mn-cs"/>
              </a:rPr>
              <a:t>三、会计凭证的种类</a:t>
            </a:r>
            <a:endParaRPr kumimoji="0" lang="zh-CN" altLang="en-US" sz="3200" b="1" i="0" u="none" strike="noStrike" kern="0" cap="none" spc="0" normalizeH="0" baseline="0" noProof="0" dirty="0" smtClean="0">
              <a:ln>
                <a:noFill/>
              </a:ln>
              <a:solidFill>
                <a:srgbClr val="FF0000"/>
              </a:solidFill>
              <a:effectLst/>
              <a:uLnTx/>
              <a:uFillTx/>
              <a:latin typeface="+mn-ea"/>
              <a:ea typeface="+mn-ea"/>
              <a:cs typeface="+mn-cs"/>
            </a:endParaRPr>
          </a:p>
          <a:p>
            <a:pPr marL="908050" marR="0" lvl="1" indent="-43688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Ì"/>
              <a:defRPr/>
            </a:pP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会计凭证按其填制程序和用途，分为</a:t>
            </a:r>
            <a:endPar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p:txBody>
      </p:sp>
      <p:grpSp>
        <p:nvGrpSpPr>
          <p:cNvPr id="13315" name="组合 7"/>
          <p:cNvGrpSpPr/>
          <p:nvPr>
            <p:custDataLst>
              <p:tags r:id="rId1"/>
            </p:custDataLst>
          </p:nvPr>
        </p:nvGrpSpPr>
        <p:grpSpPr>
          <a:xfrm>
            <a:off x="968375" y="2827020"/>
            <a:ext cx="10236835" cy="882015"/>
            <a:chOff x="838200" y="3672228"/>
            <a:chExt cx="6952682" cy="533588"/>
          </a:xfrm>
        </p:grpSpPr>
        <p:sp>
          <p:nvSpPr>
            <p:cNvPr id="13317" name="Text Box 9"/>
            <p:cNvSpPr txBox="1"/>
            <p:nvPr>
              <p:custDataLst>
                <p:tags r:id="rId2"/>
              </p:custDataLst>
            </p:nvPr>
          </p:nvSpPr>
          <p:spPr>
            <a:xfrm>
              <a:off x="838200" y="3672228"/>
              <a:ext cx="3384262" cy="533588"/>
            </a:xfrm>
            <a:prstGeom prst="rect">
              <a:avLst/>
            </a:prstGeom>
            <a:noFill/>
            <a:ln w="22225" cap="flat" cmpd="sng">
              <a:solidFill>
                <a:schemeClr val="hlink"/>
              </a:solidFill>
              <a:prstDash val="solid"/>
              <a:miter/>
              <a:headEnd type="none" w="med" len="med"/>
              <a:tailEnd type="none" w="med" len="med"/>
            </a:ln>
          </p:spPr>
          <p:txBody>
            <a:bodyPr anchor="ctr" anchorCtr="0"/>
            <a:p>
              <a:pPr algn="ctr">
                <a:spcBef>
                  <a:spcPct val="50000"/>
                </a:spcBef>
              </a:pPr>
              <a:r>
                <a:rPr lang="zh-CN" altLang="en-US" sz="2800" dirty="0">
                  <a:solidFill>
                    <a:srgbClr val="0000CC"/>
                  </a:solidFill>
                  <a:latin typeface="仿宋" panose="02010609060101010101" pitchFamily="49" charset="-122"/>
                  <a:ea typeface="仿宋" panose="02010609060101010101" pitchFamily="49" charset="-122"/>
                </a:rPr>
                <a:t>原始凭证</a:t>
              </a:r>
              <a:endParaRPr lang="zh-CN" altLang="en-US" sz="2800" dirty="0">
                <a:solidFill>
                  <a:srgbClr val="0000CC"/>
                </a:solidFill>
                <a:latin typeface="仿宋" panose="02010609060101010101" pitchFamily="49" charset="-122"/>
                <a:ea typeface="仿宋" panose="02010609060101010101" pitchFamily="49" charset="-122"/>
              </a:endParaRPr>
            </a:p>
          </p:txBody>
        </p:sp>
        <p:sp>
          <p:nvSpPr>
            <p:cNvPr id="13319" name="Text Box 12"/>
            <p:cNvSpPr txBox="1"/>
            <p:nvPr>
              <p:custDataLst>
                <p:tags r:id="rId3"/>
              </p:custDataLst>
            </p:nvPr>
          </p:nvSpPr>
          <p:spPr>
            <a:xfrm>
              <a:off x="4224619" y="3672228"/>
              <a:ext cx="3566263" cy="533588"/>
            </a:xfrm>
            <a:prstGeom prst="rect">
              <a:avLst/>
            </a:prstGeom>
            <a:noFill/>
            <a:ln w="22225" cap="flat" cmpd="sng">
              <a:solidFill>
                <a:schemeClr val="hlink"/>
              </a:solidFill>
              <a:prstDash val="solid"/>
              <a:miter/>
              <a:headEnd type="none" w="med" len="med"/>
              <a:tailEnd type="none" w="med" len="med"/>
            </a:ln>
          </p:spPr>
          <p:txBody>
            <a:bodyPr anchor="ctr" anchorCtr="0"/>
            <a:p>
              <a:pPr algn="ctr">
                <a:spcBef>
                  <a:spcPct val="50000"/>
                </a:spcBef>
              </a:pPr>
              <a:r>
                <a:rPr lang="zh-CN" altLang="en-US" sz="2800" dirty="0">
                  <a:solidFill>
                    <a:srgbClr val="0000CC"/>
                  </a:solidFill>
                  <a:latin typeface="仿宋" panose="02010609060101010101" pitchFamily="49" charset="-122"/>
                  <a:ea typeface="仿宋" panose="02010609060101010101" pitchFamily="49" charset="-122"/>
                </a:rPr>
                <a:t>记账凭证</a:t>
              </a:r>
              <a:endParaRPr lang="zh-CN" altLang="en-US" sz="2800" dirty="0">
                <a:solidFill>
                  <a:srgbClr val="0000CC"/>
                </a:solidFill>
                <a:latin typeface="仿宋" panose="02010609060101010101" pitchFamily="49" charset="-122"/>
                <a:ea typeface="仿宋" panose="02010609060101010101" pitchFamily="49" charset="-122"/>
              </a:endParaRPr>
            </a:p>
          </p:txBody>
        </p:sp>
      </p:grpSp>
      <p:pic>
        <p:nvPicPr>
          <p:cNvPr id="3" name="图片 2" descr="图片1"/>
          <p:cNvPicPr>
            <a:picLocks noChangeAspect="1"/>
          </p:cNvPicPr>
          <p:nvPr/>
        </p:nvPicPr>
        <p:blipFill>
          <a:blip r:embed="rId4"/>
          <a:stretch>
            <a:fillRect/>
          </a:stretch>
        </p:blipFill>
        <p:spPr>
          <a:xfrm>
            <a:off x="968375" y="3863340"/>
            <a:ext cx="4982845" cy="2384425"/>
          </a:xfrm>
          <a:prstGeom prst="rect">
            <a:avLst/>
          </a:prstGeom>
        </p:spPr>
      </p:pic>
      <p:pic>
        <p:nvPicPr>
          <p:cNvPr id="4" name="图片 3"/>
          <p:cNvPicPr>
            <a:picLocks noChangeAspect="1"/>
          </p:cNvPicPr>
          <p:nvPr/>
        </p:nvPicPr>
        <p:blipFill>
          <a:blip r:embed="rId5"/>
          <a:stretch>
            <a:fillRect/>
          </a:stretch>
        </p:blipFill>
        <p:spPr>
          <a:xfrm>
            <a:off x="6024245" y="3855085"/>
            <a:ext cx="5208905" cy="2330450"/>
          </a:xfrm>
          <a:prstGeom prst="rect">
            <a:avLst/>
          </a:prstGeom>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1681" name="Picture 3" descr="20081161506620"/>
          <p:cNvPicPr>
            <a:picLocks noChangeAspect="1"/>
          </p:cNvPicPr>
          <p:nvPr/>
        </p:nvPicPr>
        <p:blipFill>
          <a:blip r:embed="rId1"/>
          <a:stretch>
            <a:fillRect/>
          </a:stretch>
        </p:blipFill>
        <p:spPr>
          <a:xfrm>
            <a:off x="1524000" y="2074863"/>
            <a:ext cx="9144000" cy="4537075"/>
          </a:xfrm>
          <a:prstGeom prst="rect">
            <a:avLst/>
          </a:prstGeom>
          <a:noFill/>
          <a:ln w="9525" cap="flat" cmpd="sng">
            <a:solidFill>
              <a:schemeClr val="folHlink"/>
            </a:solidFill>
            <a:prstDash val="solid"/>
            <a:miter/>
            <a:headEnd type="none" w="med" len="med"/>
            <a:tailEnd type="none" w="med" len="med"/>
          </a:ln>
        </p:spPr>
      </p:pic>
      <p:sp>
        <p:nvSpPr>
          <p:cNvPr id="71682" name="Rectangle 4"/>
          <p:cNvSpPr/>
          <p:nvPr/>
        </p:nvSpPr>
        <p:spPr>
          <a:xfrm>
            <a:off x="2209800" y="3965575"/>
            <a:ext cx="1203960" cy="398780"/>
          </a:xfrm>
          <a:prstGeom prst="rect">
            <a:avLst/>
          </a:prstGeom>
          <a:noFill/>
          <a:ln w="9525">
            <a:noFill/>
          </a:ln>
        </p:spPr>
        <p:txBody>
          <a:bodyPr wrap="none" anchor="t" anchorCtr="0">
            <a:spAutoFit/>
          </a:bodyPr>
          <a:p>
            <a:r>
              <a:rPr lang="zh-CN" altLang="en-US" sz="2000" dirty="0">
                <a:solidFill>
                  <a:srgbClr val="0000FF"/>
                </a:solidFill>
                <a:latin typeface="Times New Roman" panose="02020603050405020304" pitchFamily="18" charset="0"/>
                <a:ea typeface="宋体" panose="02010600030101010101" pitchFamily="2" charset="-122"/>
              </a:rPr>
              <a:t>购进材料</a:t>
            </a:r>
            <a:endParaRPr lang="zh-CN" altLang="en-US" sz="2000" dirty="0">
              <a:solidFill>
                <a:srgbClr val="0000FF"/>
              </a:solidFill>
              <a:latin typeface="Times New Roman" panose="02020603050405020304" pitchFamily="18" charset="0"/>
              <a:ea typeface="宋体" panose="02010600030101010101" pitchFamily="2" charset="-122"/>
            </a:endParaRPr>
          </a:p>
        </p:txBody>
      </p:sp>
      <p:sp>
        <p:nvSpPr>
          <p:cNvPr id="71683" name="Rectangle 5"/>
          <p:cNvSpPr/>
          <p:nvPr/>
        </p:nvSpPr>
        <p:spPr>
          <a:xfrm>
            <a:off x="3719513" y="3965575"/>
            <a:ext cx="948690" cy="398780"/>
          </a:xfrm>
          <a:prstGeom prst="rect">
            <a:avLst/>
          </a:prstGeom>
          <a:noFill/>
          <a:ln w="9525">
            <a:noFill/>
          </a:ln>
        </p:spPr>
        <p:txBody>
          <a:bodyPr wrap="none" anchor="t" anchorCtr="0">
            <a:spAutoFit/>
          </a:bodyPr>
          <a:p>
            <a:r>
              <a:rPr lang="zh-CN" altLang="en-US" sz="2000" dirty="0">
                <a:solidFill>
                  <a:srgbClr val="0000FF"/>
                </a:solidFill>
                <a:latin typeface="Times New Roman" panose="02020603050405020304" pitchFamily="18" charset="0"/>
                <a:ea typeface="宋体" panose="02010600030101010101" pitchFamily="2" charset="-122"/>
              </a:rPr>
              <a:t>原材料</a:t>
            </a:r>
            <a:endParaRPr lang="zh-CN" altLang="en-US" sz="2000" dirty="0">
              <a:solidFill>
                <a:srgbClr val="0000FF"/>
              </a:solidFill>
              <a:latin typeface="Times New Roman" panose="02020603050405020304" pitchFamily="18" charset="0"/>
              <a:ea typeface="宋体" panose="02010600030101010101" pitchFamily="2" charset="-122"/>
            </a:endParaRPr>
          </a:p>
        </p:txBody>
      </p:sp>
      <p:sp>
        <p:nvSpPr>
          <p:cNvPr id="71684" name="Rectangle 6"/>
          <p:cNvSpPr/>
          <p:nvPr/>
        </p:nvSpPr>
        <p:spPr>
          <a:xfrm>
            <a:off x="3719513" y="4652963"/>
            <a:ext cx="1203960" cy="398780"/>
          </a:xfrm>
          <a:prstGeom prst="rect">
            <a:avLst/>
          </a:prstGeom>
          <a:noFill/>
          <a:ln w="9525">
            <a:noFill/>
          </a:ln>
        </p:spPr>
        <p:txBody>
          <a:bodyPr wrap="none" anchor="t" anchorCtr="0">
            <a:spAutoFit/>
          </a:bodyPr>
          <a:p>
            <a:r>
              <a:rPr lang="zh-CN" altLang="en-US" sz="2000" dirty="0">
                <a:solidFill>
                  <a:srgbClr val="0000FF"/>
                </a:solidFill>
                <a:latin typeface="Times New Roman" panose="02020603050405020304" pitchFamily="18" charset="0"/>
                <a:ea typeface="宋体" panose="02010600030101010101" pitchFamily="2" charset="-122"/>
              </a:rPr>
              <a:t>银行存款</a:t>
            </a:r>
            <a:endParaRPr lang="zh-CN" altLang="en-US" sz="2000" dirty="0">
              <a:solidFill>
                <a:srgbClr val="0000FF"/>
              </a:solidFill>
              <a:latin typeface="Times New Roman" panose="02020603050405020304" pitchFamily="18" charset="0"/>
              <a:ea typeface="宋体" panose="02010600030101010101" pitchFamily="2" charset="-122"/>
            </a:endParaRPr>
          </a:p>
        </p:txBody>
      </p:sp>
      <p:sp>
        <p:nvSpPr>
          <p:cNvPr id="71685" name="Line 7"/>
          <p:cNvSpPr/>
          <p:nvPr/>
        </p:nvSpPr>
        <p:spPr>
          <a:xfrm flipH="1">
            <a:off x="6705600" y="5027613"/>
            <a:ext cx="3336925" cy="609600"/>
          </a:xfrm>
          <a:prstGeom prst="line">
            <a:avLst/>
          </a:prstGeom>
          <a:ln w="19050" cap="flat" cmpd="sng">
            <a:solidFill>
              <a:srgbClr val="0000FF"/>
            </a:solidFill>
            <a:prstDash val="solid"/>
            <a:round/>
            <a:headEnd type="none" w="med" len="med"/>
            <a:tailEnd type="none" w="med" len="med"/>
          </a:ln>
        </p:spPr>
      </p:sp>
      <p:sp>
        <p:nvSpPr>
          <p:cNvPr id="71686" name="Rectangle 9"/>
          <p:cNvSpPr/>
          <p:nvPr/>
        </p:nvSpPr>
        <p:spPr>
          <a:xfrm>
            <a:off x="5303838" y="3933825"/>
            <a:ext cx="1401762" cy="398780"/>
          </a:xfrm>
          <a:prstGeom prst="rect">
            <a:avLst/>
          </a:prstGeom>
          <a:noFill/>
          <a:ln w="9525">
            <a:noFill/>
          </a:ln>
        </p:spPr>
        <p:txBody>
          <a:bodyPr anchor="t" anchorCtr="0">
            <a:spAutoFit/>
          </a:bodyPr>
          <a:p>
            <a:r>
              <a:rPr lang="en-US" altLang="zh-CN" sz="2000" dirty="0">
                <a:solidFill>
                  <a:srgbClr val="0000FF"/>
                </a:solidFill>
                <a:latin typeface="宋体" panose="02010600030101010101" pitchFamily="2" charset="-122"/>
                <a:ea typeface="宋体" panose="02010600030101010101" pitchFamily="2" charset="-122"/>
              </a:rPr>
              <a:t>304-A5</a:t>
            </a:r>
            <a:endParaRPr lang="en-US" altLang="zh-CN" sz="2000" dirty="0">
              <a:solidFill>
                <a:srgbClr val="0000FF"/>
              </a:solidFill>
              <a:latin typeface="宋体" panose="02010600030101010101" pitchFamily="2" charset="-122"/>
              <a:ea typeface="宋体" panose="02010600030101010101" pitchFamily="2" charset="-122"/>
            </a:endParaRPr>
          </a:p>
        </p:txBody>
      </p:sp>
      <p:sp>
        <p:nvSpPr>
          <p:cNvPr id="71687" name="Rectangle 10"/>
          <p:cNvSpPr/>
          <p:nvPr/>
        </p:nvSpPr>
        <p:spPr>
          <a:xfrm>
            <a:off x="3719513" y="4292600"/>
            <a:ext cx="1203960" cy="398780"/>
          </a:xfrm>
          <a:prstGeom prst="rect">
            <a:avLst/>
          </a:prstGeom>
          <a:noFill/>
          <a:ln w="9525">
            <a:noFill/>
          </a:ln>
        </p:spPr>
        <p:txBody>
          <a:bodyPr wrap="none" anchor="t" anchorCtr="0">
            <a:spAutoFit/>
          </a:bodyPr>
          <a:p>
            <a:r>
              <a:rPr lang="zh-CN" altLang="en-US" sz="2000" dirty="0">
                <a:solidFill>
                  <a:srgbClr val="0000FF"/>
                </a:solidFill>
                <a:latin typeface="Times New Roman" panose="02020603050405020304" pitchFamily="18" charset="0"/>
                <a:ea typeface="宋体" panose="02010600030101010101" pitchFamily="2" charset="-122"/>
              </a:rPr>
              <a:t>应交税费</a:t>
            </a:r>
            <a:endParaRPr lang="zh-CN" altLang="en-US" sz="2000" dirty="0">
              <a:solidFill>
                <a:srgbClr val="0000FF"/>
              </a:solidFill>
              <a:latin typeface="Times New Roman" panose="02020603050405020304" pitchFamily="18" charset="0"/>
              <a:ea typeface="宋体" panose="02010600030101010101" pitchFamily="2" charset="-122"/>
            </a:endParaRPr>
          </a:p>
        </p:txBody>
      </p:sp>
      <p:sp>
        <p:nvSpPr>
          <p:cNvPr id="71688" name="Rectangle 11"/>
          <p:cNvSpPr/>
          <p:nvPr/>
        </p:nvSpPr>
        <p:spPr>
          <a:xfrm>
            <a:off x="5086350" y="4292600"/>
            <a:ext cx="2017713" cy="306705"/>
          </a:xfrm>
          <a:prstGeom prst="rect">
            <a:avLst/>
          </a:prstGeom>
          <a:noFill/>
          <a:ln w="9525">
            <a:noFill/>
          </a:ln>
        </p:spPr>
        <p:txBody>
          <a:bodyPr anchor="t" anchorCtr="0">
            <a:spAutoFit/>
          </a:bodyPr>
          <a:p>
            <a:pPr algn="ctr"/>
            <a:r>
              <a:rPr lang="zh-CN" altLang="en-US" sz="1400" dirty="0">
                <a:solidFill>
                  <a:srgbClr val="0000FF"/>
                </a:solidFill>
                <a:latin typeface="Times New Roman" panose="02020603050405020304" pitchFamily="18" charset="0"/>
                <a:ea typeface="宋体" panose="02010600030101010101" pitchFamily="2" charset="-122"/>
              </a:rPr>
              <a:t>应交增值税（进）</a:t>
            </a:r>
            <a:endParaRPr lang="zh-CN" altLang="en-US" sz="1400" dirty="0">
              <a:solidFill>
                <a:srgbClr val="0000FF"/>
              </a:solidFill>
              <a:latin typeface="Times New Roman" panose="02020603050405020304" pitchFamily="18" charset="0"/>
              <a:ea typeface="宋体" panose="02010600030101010101" pitchFamily="2" charset="-122"/>
            </a:endParaRPr>
          </a:p>
        </p:txBody>
      </p:sp>
      <p:sp>
        <p:nvSpPr>
          <p:cNvPr id="71689" name="Rectangle 12"/>
          <p:cNvSpPr/>
          <p:nvPr/>
        </p:nvSpPr>
        <p:spPr>
          <a:xfrm>
            <a:off x="2424113" y="4694238"/>
            <a:ext cx="309880" cy="306705"/>
          </a:xfrm>
          <a:prstGeom prst="rect">
            <a:avLst/>
          </a:prstGeom>
          <a:noFill/>
          <a:ln w="9525">
            <a:noFill/>
          </a:ln>
        </p:spPr>
        <p:txBody>
          <a:bodyPr wrap="none" anchor="t" anchorCtr="0">
            <a:spAutoFit/>
          </a:bodyPr>
          <a:p>
            <a:endParaRPr lang="zh-CN" altLang="en-US" sz="1400" dirty="0">
              <a:solidFill>
                <a:srgbClr val="0000FF"/>
              </a:solidFill>
              <a:latin typeface="Times New Roman" panose="02020603050405020304" pitchFamily="18" charset="0"/>
              <a:ea typeface="宋体" panose="02010600030101010101" pitchFamily="2" charset="-122"/>
            </a:endParaRPr>
          </a:p>
        </p:txBody>
      </p:sp>
      <p:sp>
        <p:nvSpPr>
          <p:cNvPr id="71690" name="Text Box 13"/>
          <p:cNvSpPr txBox="1"/>
          <p:nvPr/>
        </p:nvSpPr>
        <p:spPr>
          <a:xfrm>
            <a:off x="7104063" y="4090988"/>
            <a:ext cx="1296987" cy="306705"/>
          </a:xfrm>
          <a:prstGeom prst="rect">
            <a:avLst/>
          </a:prstGeom>
          <a:noFill/>
          <a:ln w="9525">
            <a:noFill/>
          </a:ln>
        </p:spPr>
        <p:txBody>
          <a:bodyPr anchor="t" anchorCtr="0">
            <a:spAutoFit/>
          </a:bodyPr>
          <a:p>
            <a:pPr algn="dist"/>
            <a:r>
              <a:rPr lang="en-US" altLang="zh-CN" sz="1400" i="1" dirty="0">
                <a:solidFill>
                  <a:srgbClr val="0000FF"/>
                </a:solidFill>
                <a:latin typeface="Times New Roman" panose="02020603050405020304" pitchFamily="18" charset="0"/>
                <a:ea typeface="宋体" panose="02010600030101010101" pitchFamily="2" charset="-122"/>
              </a:rPr>
              <a:t>11000000</a:t>
            </a:r>
            <a:endParaRPr lang="en-US" altLang="zh-CN" sz="1400" i="1" dirty="0">
              <a:solidFill>
                <a:srgbClr val="0000FF"/>
              </a:solidFill>
              <a:latin typeface="Times New Roman" panose="02020603050405020304" pitchFamily="18" charset="0"/>
              <a:ea typeface="宋体" panose="02010600030101010101" pitchFamily="2" charset="-122"/>
            </a:endParaRPr>
          </a:p>
        </p:txBody>
      </p:sp>
      <p:sp>
        <p:nvSpPr>
          <p:cNvPr id="71691" name="Text Box 14"/>
          <p:cNvSpPr txBox="1"/>
          <p:nvPr/>
        </p:nvSpPr>
        <p:spPr>
          <a:xfrm>
            <a:off x="7248525" y="4433888"/>
            <a:ext cx="1152525" cy="306705"/>
          </a:xfrm>
          <a:prstGeom prst="rect">
            <a:avLst/>
          </a:prstGeom>
          <a:noFill/>
          <a:ln w="9525">
            <a:noFill/>
          </a:ln>
        </p:spPr>
        <p:txBody>
          <a:bodyPr anchor="t" anchorCtr="0">
            <a:spAutoFit/>
          </a:bodyPr>
          <a:p>
            <a:pPr algn="dist"/>
            <a:r>
              <a:rPr lang="en-US" altLang="zh-CN" sz="1400" i="1" dirty="0">
                <a:solidFill>
                  <a:srgbClr val="0000FF"/>
                </a:solidFill>
                <a:latin typeface="Times New Roman" panose="02020603050405020304" pitchFamily="18" charset="0"/>
                <a:ea typeface="宋体" panose="02010600030101010101" pitchFamily="2" charset="-122"/>
              </a:rPr>
              <a:t>1870000</a:t>
            </a:r>
            <a:endParaRPr lang="en-US" altLang="zh-CN" sz="1400" i="1" dirty="0">
              <a:solidFill>
                <a:srgbClr val="0000FF"/>
              </a:solidFill>
              <a:latin typeface="Times New Roman" panose="02020603050405020304" pitchFamily="18" charset="0"/>
              <a:ea typeface="宋体" panose="02010600030101010101" pitchFamily="2" charset="-122"/>
            </a:endParaRPr>
          </a:p>
        </p:txBody>
      </p:sp>
      <p:sp>
        <p:nvSpPr>
          <p:cNvPr id="71692" name="Text Box 15"/>
          <p:cNvSpPr txBox="1"/>
          <p:nvPr/>
        </p:nvSpPr>
        <p:spPr>
          <a:xfrm>
            <a:off x="5232400" y="2867025"/>
            <a:ext cx="2519363" cy="368300"/>
          </a:xfrm>
          <a:prstGeom prst="rect">
            <a:avLst/>
          </a:prstGeom>
          <a:noFill/>
          <a:ln w="9525">
            <a:noFill/>
          </a:ln>
        </p:spPr>
        <p:txBody>
          <a:bodyPr anchor="t" anchorCtr="0">
            <a:spAutoFit/>
          </a:bodyPr>
          <a:p>
            <a:pPr>
              <a:spcBef>
                <a:spcPct val="50000"/>
              </a:spcBef>
            </a:pPr>
            <a:r>
              <a:rPr lang="en-US" altLang="zh-CN" dirty="0">
                <a:solidFill>
                  <a:srgbClr val="0000FF"/>
                </a:solidFill>
                <a:latin typeface="Arial" panose="020B0604020202020204" pitchFamily="34" charset="0"/>
                <a:ea typeface="宋体" panose="02010600030101010101" pitchFamily="2" charset="-122"/>
              </a:rPr>
              <a:t>20XX         12     05</a:t>
            </a:r>
            <a:endParaRPr lang="en-US" altLang="zh-CN" dirty="0">
              <a:solidFill>
                <a:srgbClr val="0000FF"/>
              </a:solidFill>
              <a:latin typeface="Arial" panose="020B0604020202020204" pitchFamily="34" charset="0"/>
              <a:ea typeface="宋体" panose="02010600030101010101" pitchFamily="2" charset="-122"/>
            </a:endParaRPr>
          </a:p>
        </p:txBody>
      </p:sp>
      <p:sp>
        <p:nvSpPr>
          <p:cNvPr id="71693" name="Text Box 16"/>
          <p:cNvSpPr txBox="1"/>
          <p:nvPr/>
        </p:nvSpPr>
        <p:spPr>
          <a:xfrm>
            <a:off x="9191625" y="2435225"/>
            <a:ext cx="792163" cy="368300"/>
          </a:xfrm>
          <a:prstGeom prst="rect">
            <a:avLst/>
          </a:prstGeom>
          <a:noFill/>
          <a:ln w="9525">
            <a:noFill/>
          </a:ln>
        </p:spPr>
        <p:txBody>
          <a:bodyPr anchor="t" anchorCtr="0">
            <a:spAutoFit/>
          </a:bodyPr>
          <a:p>
            <a:pPr>
              <a:spcBef>
                <a:spcPct val="50000"/>
              </a:spcBef>
            </a:pPr>
            <a:r>
              <a:rPr lang="en-US" altLang="zh-CN" dirty="0">
                <a:solidFill>
                  <a:srgbClr val="0000FF"/>
                </a:solidFill>
                <a:latin typeface="Arial" panose="020B0604020202020204" pitchFamily="34" charset="0"/>
                <a:ea typeface="宋体" panose="02010600030101010101" pitchFamily="2" charset="-122"/>
              </a:rPr>
              <a:t>0134</a:t>
            </a:r>
            <a:endParaRPr lang="en-US" altLang="zh-CN" dirty="0">
              <a:solidFill>
                <a:srgbClr val="0000FF"/>
              </a:solidFill>
              <a:latin typeface="Arial" panose="020B0604020202020204" pitchFamily="34" charset="0"/>
              <a:ea typeface="宋体" panose="02010600030101010101" pitchFamily="2" charset="-122"/>
            </a:endParaRPr>
          </a:p>
        </p:txBody>
      </p:sp>
      <p:sp>
        <p:nvSpPr>
          <p:cNvPr id="71694" name="Text Box 17"/>
          <p:cNvSpPr txBox="1"/>
          <p:nvPr/>
        </p:nvSpPr>
        <p:spPr>
          <a:xfrm>
            <a:off x="8759825" y="6060123"/>
            <a:ext cx="792163" cy="398780"/>
          </a:xfrm>
          <a:prstGeom prst="rect">
            <a:avLst/>
          </a:prstGeom>
          <a:noFill/>
          <a:ln w="9525" cap="flat" cmpd="sng">
            <a:solidFill>
              <a:srgbClr val="FF0000"/>
            </a:solidFill>
            <a:prstDash val="solid"/>
            <a:miter/>
            <a:headEnd type="none" w="med" len="med"/>
            <a:tailEnd type="none" w="med" len="med"/>
          </a:ln>
        </p:spPr>
        <p:txBody>
          <a:bodyPr anchor="ctr" anchorCtr="0">
            <a:spAutoFit/>
          </a:bodyPr>
          <a:p>
            <a:pPr algn="ctr">
              <a:spcBef>
                <a:spcPct val="50000"/>
              </a:spcBef>
            </a:pPr>
            <a:r>
              <a:rPr lang="zh-CN" altLang="en-US" sz="2000" dirty="0">
                <a:solidFill>
                  <a:srgbClr val="FF0000"/>
                </a:solidFill>
                <a:latin typeface="Arial" panose="020B0604020202020204" pitchFamily="34" charset="0"/>
                <a:ea typeface="宋体" panose="02010600030101010101" pitchFamily="2" charset="-122"/>
              </a:rPr>
              <a:t>张三</a:t>
            </a:r>
            <a:endParaRPr lang="zh-CN" altLang="en-US" sz="2000" dirty="0">
              <a:solidFill>
                <a:srgbClr val="FF0000"/>
              </a:solidFill>
              <a:latin typeface="Arial" panose="020B0604020202020204" pitchFamily="34" charset="0"/>
              <a:ea typeface="宋体" panose="02010600030101010101" pitchFamily="2" charset="-122"/>
            </a:endParaRPr>
          </a:p>
        </p:txBody>
      </p:sp>
      <p:sp>
        <p:nvSpPr>
          <p:cNvPr id="71695" name="Text Box 18"/>
          <p:cNvSpPr txBox="1"/>
          <p:nvPr/>
        </p:nvSpPr>
        <p:spPr>
          <a:xfrm>
            <a:off x="4295775" y="6060123"/>
            <a:ext cx="792163" cy="398780"/>
          </a:xfrm>
          <a:prstGeom prst="rect">
            <a:avLst/>
          </a:prstGeom>
          <a:noFill/>
          <a:ln w="9525" cap="flat" cmpd="sng">
            <a:solidFill>
              <a:srgbClr val="FF0000"/>
            </a:solidFill>
            <a:prstDash val="solid"/>
            <a:miter/>
            <a:headEnd type="none" w="med" len="med"/>
            <a:tailEnd type="none" w="med" len="med"/>
          </a:ln>
        </p:spPr>
        <p:txBody>
          <a:bodyPr anchor="ctr" anchorCtr="0">
            <a:spAutoFit/>
          </a:bodyPr>
          <a:p>
            <a:pPr algn="ctr">
              <a:spcBef>
                <a:spcPct val="50000"/>
              </a:spcBef>
            </a:pPr>
            <a:r>
              <a:rPr lang="zh-CN" altLang="en-US" sz="2000" dirty="0">
                <a:solidFill>
                  <a:srgbClr val="FF0000"/>
                </a:solidFill>
                <a:latin typeface="Arial" panose="020B0604020202020204" pitchFamily="34" charset="0"/>
                <a:ea typeface="宋体" panose="02010600030101010101" pitchFamily="2" charset="-122"/>
              </a:rPr>
              <a:t>李四</a:t>
            </a:r>
            <a:endParaRPr lang="zh-CN" altLang="en-US" sz="2000" dirty="0">
              <a:solidFill>
                <a:srgbClr val="FF0000"/>
              </a:solidFill>
              <a:latin typeface="Arial" panose="020B0604020202020204" pitchFamily="34" charset="0"/>
              <a:ea typeface="宋体" panose="02010600030101010101" pitchFamily="2" charset="-122"/>
            </a:endParaRPr>
          </a:p>
        </p:txBody>
      </p:sp>
      <p:sp>
        <p:nvSpPr>
          <p:cNvPr id="71696" name="Rectangle 19"/>
          <p:cNvSpPr/>
          <p:nvPr/>
        </p:nvSpPr>
        <p:spPr>
          <a:xfrm>
            <a:off x="8275638" y="4013200"/>
            <a:ext cx="308610" cy="368300"/>
          </a:xfrm>
          <a:prstGeom prst="rect">
            <a:avLst/>
          </a:prstGeom>
          <a:noFill/>
          <a:ln w="9525">
            <a:noFill/>
          </a:ln>
        </p:spPr>
        <p:txBody>
          <a:bodyPr wrap="none" anchor="t" anchorCtr="0">
            <a:spAutoFit/>
          </a:bodyPr>
          <a:p>
            <a:r>
              <a:rPr lang="zh-CN" altLang="en-US" dirty="0">
                <a:solidFill>
                  <a:srgbClr val="FF6600"/>
                </a:solidFill>
                <a:latin typeface="Arial" panose="020B0604020202020204" pitchFamily="34" charset="0"/>
                <a:ea typeface="宋体" panose="02010600030101010101" pitchFamily="2" charset="-122"/>
              </a:rPr>
              <a:t>√</a:t>
            </a:r>
            <a:endParaRPr lang="zh-CN" altLang="en-US" dirty="0">
              <a:solidFill>
                <a:srgbClr val="FF6600"/>
              </a:solidFill>
              <a:latin typeface="Arial" panose="020B0604020202020204" pitchFamily="34" charset="0"/>
              <a:ea typeface="宋体" panose="02010600030101010101" pitchFamily="2" charset="-122"/>
            </a:endParaRPr>
          </a:p>
        </p:txBody>
      </p:sp>
      <p:sp>
        <p:nvSpPr>
          <p:cNvPr id="71697" name="Rectangle 20"/>
          <p:cNvSpPr/>
          <p:nvPr/>
        </p:nvSpPr>
        <p:spPr>
          <a:xfrm>
            <a:off x="8275638" y="4300538"/>
            <a:ext cx="308610" cy="368300"/>
          </a:xfrm>
          <a:prstGeom prst="rect">
            <a:avLst/>
          </a:prstGeom>
          <a:noFill/>
          <a:ln w="9525">
            <a:noFill/>
          </a:ln>
        </p:spPr>
        <p:txBody>
          <a:bodyPr wrap="none" anchor="t" anchorCtr="0">
            <a:spAutoFit/>
          </a:bodyPr>
          <a:p>
            <a:r>
              <a:rPr lang="zh-CN" altLang="en-US" dirty="0">
                <a:solidFill>
                  <a:srgbClr val="FF6600"/>
                </a:solidFill>
                <a:latin typeface="Arial" panose="020B0604020202020204" pitchFamily="34" charset="0"/>
                <a:ea typeface="宋体" panose="02010600030101010101" pitchFamily="2" charset="-122"/>
              </a:rPr>
              <a:t>√</a:t>
            </a:r>
            <a:endParaRPr lang="zh-CN" altLang="en-US" dirty="0">
              <a:solidFill>
                <a:srgbClr val="FF6600"/>
              </a:solidFill>
              <a:latin typeface="Arial" panose="020B0604020202020204" pitchFamily="34" charset="0"/>
              <a:ea typeface="宋体" panose="02010600030101010101" pitchFamily="2" charset="-122"/>
            </a:endParaRPr>
          </a:p>
        </p:txBody>
      </p:sp>
      <p:sp>
        <p:nvSpPr>
          <p:cNvPr id="71698" name="Rectangle 21"/>
          <p:cNvSpPr/>
          <p:nvPr/>
        </p:nvSpPr>
        <p:spPr>
          <a:xfrm>
            <a:off x="10004425" y="4660900"/>
            <a:ext cx="308610" cy="368300"/>
          </a:xfrm>
          <a:prstGeom prst="rect">
            <a:avLst/>
          </a:prstGeom>
          <a:noFill/>
          <a:ln w="9525">
            <a:noFill/>
          </a:ln>
        </p:spPr>
        <p:txBody>
          <a:bodyPr wrap="none" anchor="t" anchorCtr="0">
            <a:spAutoFit/>
          </a:bodyPr>
          <a:p>
            <a:r>
              <a:rPr lang="zh-CN" altLang="en-US" dirty="0">
                <a:solidFill>
                  <a:srgbClr val="FF6600"/>
                </a:solidFill>
                <a:latin typeface="Arial" panose="020B0604020202020204" pitchFamily="34" charset="0"/>
                <a:ea typeface="宋体" panose="02010600030101010101" pitchFamily="2" charset="-122"/>
              </a:rPr>
              <a:t>√</a:t>
            </a:r>
            <a:endParaRPr lang="zh-CN" altLang="en-US" dirty="0">
              <a:solidFill>
                <a:srgbClr val="FF6600"/>
              </a:solidFill>
              <a:latin typeface="Arial" panose="020B0604020202020204" pitchFamily="34" charset="0"/>
              <a:ea typeface="宋体" panose="02010600030101010101" pitchFamily="2" charset="-122"/>
            </a:endParaRPr>
          </a:p>
        </p:txBody>
      </p:sp>
      <p:sp>
        <p:nvSpPr>
          <p:cNvPr id="71699" name="Rectangle 22"/>
          <p:cNvSpPr/>
          <p:nvPr/>
        </p:nvSpPr>
        <p:spPr>
          <a:xfrm>
            <a:off x="2424113" y="4379913"/>
            <a:ext cx="309880" cy="306705"/>
          </a:xfrm>
          <a:prstGeom prst="rect">
            <a:avLst/>
          </a:prstGeom>
          <a:noFill/>
          <a:ln w="9525">
            <a:noFill/>
          </a:ln>
        </p:spPr>
        <p:txBody>
          <a:bodyPr wrap="none" anchor="t" anchorCtr="0">
            <a:spAutoFit/>
          </a:bodyPr>
          <a:p>
            <a:endParaRPr lang="zh-CN" altLang="en-US" sz="1400" dirty="0">
              <a:solidFill>
                <a:srgbClr val="0000FF"/>
              </a:solidFill>
              <a:latin typeface="Times New Roman" panose="02020603050405020304" pitchFamily="18" charset="0"/>
              <a:ea typeface="宋体" panose="02010600030101010101" pitchFamily="2" charset="-122"/>
            </a:endParaRPr>
          </a:p>
        </p:txBody>
      </p:sp>
      <p:sp>
        <p:nvSpPr>
          <p:cNvPr id="71700" name="Text Box 23"/>
          <p:cNvSpPr txBox="1"/>
          <p:nvPr/>
        </p:nvSpPr>
        <p:spPr>
          <a:xfrm>
            <a:off x="8902700" y="4738688"/>
            <a:ext cx="1296988" cy="306705"/>
          </a:xfrm>
          <a:prstGeom prst="rect">
            <a:avLst/>
          </a:prstGeom>
          <a:noFill/>
          <a:ln w="9525">
            <a:noFill/>
          </a:ln>
        </p:spPr>
        <p:txBody>
          <a:bodyPr anchor="t" anchorCtr="0">
            <a:spAutoFit/>
          </a:bodyPr>
          <a:p>
            <a:pPr algn="dist"/>
            <a:r>
              <a:rPr lang="en-US" altLang="zh-CN" sz="1400" i="1" dirty="0">
                <a:solidFill>
                  <a:srgbClr val="0000FF"/>
                </a:solidFill>
                <a:latin typeface="Times New Roman" panose="02020603050405020304" pitchFamily="18" charset="0"/>
                <a:ea typeface="宋体" panose="02010600030101010101" pitchFamily="2" charset="-122"/>
              </a:rPr>
              <a:t>12870000</a:t>
            </a:r>
            <a:endParaRPr lang="en-US" altLang="zh-CN" sz="1400" i="1" dirty="0">
              <a:solidFill>
                <a:srgbClr val="0000FF"/>
              </a:solidFill>
              <a:latin typeface="Times New Roman" panose="02020603050405020304" pitchFamily="18" charset="0"/>
              <a:ea typeface="宋体" panose="02010600030101010101" pitchFamily="2" charset="-122"/>
            </a:endParaRPr>
          </a:p>
        </p:txBody>
      </p:sp>
      <p:grpSp>
        <p:nvGrpSpPr>
          <p:cNvPr id="71701" name="Group 24"/>
          <p:cNvGrpSpPr/>
          <p:nvPr/>
        </p:nvGrpSpPr>
        <p:grpSpPr>
          <a:xfrm>
            <a:off x="6959600" y="5802313"/>
            <a:ext cx="1441450" cy="306388"/>
            <a:chOff x="3424" y="3510"/>
            <a:chExt cx="908" cy="193"/>
          </a:xfrm>
        </p:grpSpPr>
        <p:sp>
          <p:nvSpPr>
            <p:cNvPr id="71702" name="Text Box 25"/>
            <p:cNvSpPr txBox="1"/>
            <p:nvPr/>
          </p:nvSpPr>
          <p:spPr>
            <a:xfrm>
              <a:off x="3515" y="3510"/>
              <a:ext cx="817" cy="193"/>
            </a:xfrm>
            <a:prstGeom prst="rect">
              <a:avLst/>
            </a:prstGeom>
            <a:noFill/>
            <a:ln w="9525">
              <a:noFill/>
            </a:ln>
          </p:spPr>
          <p:txBody>
            <a:bodyPr anchor="t" anchorCtr="0">
              <a:spAutoFit/>
            </a:bodyPr>
            <a:p>
              <a:pPr algn="dist"/>
              <a:r>
                <a:rPr lang="en-US" altLang="zh-CN" sz="1400" i="1" dirty="0">
                  <a:solidFill>
                    <a:srgbClr val="0000FF"/>
                  </a:solidFill>
                  <a:latin typeface="Times New Roman" panose="02020603050405020304" pitchFamily="18" charset="0"/>
                  <a:ea typeface="宋体" panose="02010600030101010101" pitchFamily="2" charset="-122"/>
                </a:rPr>
                <a:t>12870000</a:t>
              </a:r>
              <a:endParaRPr lang="en-US" altLang="zh-CN" sz="1400" i="1" dirty="0">
                <a:solidFill>
                  <a:srgbClr val="0000FF"/>
                </a:solidFill>
                <a:latin typeface="Times New Roman" panose="02020603050405020304" pitchFamily="18" charset="0"/>
                <a:ea typeface="宋体" panose="02010600030101010101" pitchFamily="2" charset="-122"/>
              </a:endParaRPr>
            </a:p>
          </p:txBody>
        </p:sp>
        <p:sp>
          <p:nvSpPr>
            <p:cNvPr id="71703" name="Rectangle 26"/>
            <p:cNvSpPr/>
            <p:nvPr/>
          </p:nvSpPr>
          <p:spPr>
            <a:xfrm>
              <a:off x="3424" y="3521"/>
              <a:ext cx="137" cy="154"/>
            </a:xfrm>
            <a:prstGeom prst="rect">
              <a:avLst/>
            </a:prstGeom>
            <a:noFill/>
            <a:ln w="9525">
              <a:noFill/>
            </a:ln>
          </p:spPr>
          <p:txBody>
            <a:bodyPr anchor="t" anchorCtr="0">
              <a:spAutoFit/>
            </a:bodyPr>
            <a:p>
              <a:r>
                <a:rPr lang="zh-CN" altLang="en-US" sz="1000" dirty="0">
                  <a:solidFill>
                    <a:srgbClr val="0000FF"/>
                  </a:solidFill>
                  <a:latin typeface="Arial" panose="020B0604020202020204" pitchFamily="34" charset="0"/>
                  <a:ea typeface="宋体" panose="02010600030101010101" pitchFamily="2" charset="-122"/>
                </a:rPr>
                <a:t>￥</a:t>
              </a:r>
              <a:endParaRPr lang="zh-CN" altLang="en-US" sz="1000" dirty="0">
                <a:solidFill>
                  <a:srgbClr val="0000FF"/>
                </a:solidFill>
                <a:latin typeface="Arial" panose="020B0604020202020204" pitchFamily="34" charset="0"/>
                <a:ea typeface="宋体" panose="02010600030101010101" pitchFamily="2" charset="-122"/>
              </a:endParaRPr>
            </a:p>
          </p:txBody>
        </p:sp>
      </p:grpSp>
      <p:grpSp>
        <p:nvGrpSpPr>
          <p:cNvPr id="71704" name="Group 27"/>
          <p:cNvGrpSpPr/>
          <p:nvPr/>
        </p:nvGrpSpPr>
        <p:grpSpPr>
          <a:xfrm>
            <a:off x="8759825" y="5819775"/>
            <a:ext cx="1441450" cy="306388"/>
            <a:chOff x="3424" y="3510"/>
            <a:chExt cx="908" cy="193"/>
          </a:xfrm>
        </p:grpSpPr>
        <p:sp>
          <p:nvSpPr>
            <p:cNvPr id="71705" name="Text Box 28"/>
            <p:cNvSpPr txBox="1"/>
            <p:nvPr/>
          </p:nvSpPr>
          <p:spPr>
            <a:xfrm>
              <a:off x="3515" y="3510"/>
              <a:ext cx="817" cy="193"/>
            </a:xfrm>
            <a:prstGeom prst="rect">
              <a:avLst/>
            </a:prstGeom>
            <a:noFill/>
            <a:ln w="9525">
              <a:noFill/>
            </a:ln>
          </p:spPr>
          <p:txBody>
            <a:bodyPr anchor="t" anchorCtr="0">
              <a:spAutoFit/>
            </a:bodyPr>
            <a:p>
              <a:pPr algn="dist"/>
              <a:r>
                <a:rPr lang="en-US" altLang="zh-CN" sz="1400" i="1" dirty="0">
                  <a:solidFill>
                    <a:srgbClr val="0000FF"/>
                  </a:solidFill>
                  <a:latin typeface="Times New Roman" panose="02020603050405020304" pitchFamily="18" charset="0"/>
                  <a:ea typeface="宋体" panose="02010600030101010101" pitchFamily="2" charset="-122"/>
                </a:rPr>
                <a:t>12870000</a:t>
              </a:r>
              <a:endParaRPr lang="en-US" altLang="zh-CN" sz="1400" i="1" dirty="0">
                <a:solidFill>
                  <a:srgbClr val="0000FF"/>
                </a:solidFill>
                <a:latin typeface="Times New Roman" panose="02020603050405020304" pitchFamily="18" charset="0"/>
                <a:ea typeface="宋体" panose="02010600030101010101" pitchFamily="2" charset="-122"/>
              </a:endParaRPr>
            </a:p>
          </p:txBody>
        </p:sp>
        <p:sp>
          <p:nvSpPr>
            <p:cNvPr id="71706" name="Rectangle 29"/>
            <p:cNvSpPr/>
            <p:nvPr/>
          </p:nvSpPr>
          <p:spPr>
            <a:xfrm>
              <a:off x="3424" y="3521"/>
              <a:ext cx="137" cy="154"/>
            </a:xfrm>
            <a:prstGeom prst="rect">
              <a:avLst/>
            </a:prstGeom>
            <a:noFill/>
            <a:ln w="9525">
              <a:noFill/>
            </a:ln>
          </p:spPr>
          <p:txBody>
            <a:bodyPr anchor="t" anchorCtr="0">
              <a:spAutoFit/>
            </a:bodyPr>
            <a:p>
              <a:r>
                <a:rPr lang="zh-CN" altLang="en-US" sz="1000" dirty="0">
                  <a:solidFill>
                    <a:srgbClr val="0000FF"/>
                  </a:solidFill>
                  <a:latin typeface="Arial" panose="020B0604020202020204" pitchFamily="34" charset="0"/>
                  <a:ea typeface="宋体" panose="02010600030101010101" pitchFamily="2" charset="-122"/>
                </a:rPr>
                <a:t>￥</a:t>
              </a:r>
              <a:endParaRPr lang="zh-CN" altLang="en-US" sz="1000" dirty="0">
                <a:solidFill>
                  <a:srgbClr val="0000FF"/>
                </a:solidFill>
                <a:latin typeface="Arial" panose="020B0604020202020204" pitchFamily="34" charset="0"/>
                <a:ea typeface="宋体" panose="02010600030101010101" pitchFamily="2" charset="-122"/>
              </a:endParaRPr>
            </a:p>
          </p:txBody>
        </p:sp>
      </p:grpSp>
      <p:sp>
        <p:nvSpPr>
          <p:cNvPr id="71707" name="Text Box 30"/>
          <p:cNvSpPr txBox="1"/>
          <p:nvPr/>
        </p:nvSpPr>
        <p:spPr>
          <a:xfrm>
            <a:off x="10325100" y="4522788"/>
            <a:ext cx="307975" cy="306705"/>
          </a:xfrm>
          <a:prstGeom prst="rect">
            <a:avLst/>
          </a:prstGeom>
          <a:noFill/>
          <a:ln w="9525">
            <a:noFill/>
          </a:ln>
        </p:spPr>
        <p:txBody>
          <a:bodyPr anchor="t" anchorCtr="0">
            <a:spAutoFit/>
          </a:bodyPr>
          <a:p>
            <a:pPr>
              <a:spcBef>
                <a:spcPct val="50000"/>
              </a:spcBef>
            </a:pPr>
            <a:r>
              <a:rPr lang="en-US" altLang="zh-CN" sz="1400" dirty="0">
                <a:solidFill>
                  <a:srgbClr val="0000FF"/>
                </a:solidFill>
                <a:latin typeface="Arial" panose="020B0604020202020204" pitchFamily="34" charset="0"/>
                <a:ea typeface="宋体" panose="02010600030101010101" pitchFamily="2" charset="-122"/>
              </a:rPr>
              <a:t>3</a:t>
            </a:r>
            <a:endParaRPr lang="en-US" altLang="zh-CN" sz="1400" dirty="0">
              <a:solidFill>
                <a:srgbClr val="0000FF"/>
              </a:solidFill>
              <a:latin typeface="Arial" panose="020B0604020202020204" pitchFamily="34" charset="0"/>
              <a:ea typeface="宋体" panose="02010600030101010101" pitchFamily="2" charset="-122"/>
            </a:endParaRPr>
          </a:p>
        </p:txBody>
      </p:sp>
      <p:sp>
        <p:nvSpPr>
          <p:cNvPr id="203808" name="AutoShape 32"/>
          <p:cNvSpPr/>
          <p:nvPr/>
        </p:nvSpPr>
        <p:spPr>
          <a:xfrm>
            <a:off x="5087938" y="1773238"/>
            <a:ext cx="2030412" cy="577850"/>
          </a:xfrm>
          <a:prstGeom prst="borderCallout2">
            <a:avLst>
              <a:gd name="adj1" fmla="val 27171"/>
              <a:gd name="adj2" fmla="val 104630"/>
              <a:gd name="adj3" fmla="val 27171"/>
              <a:gd name="adj4" fmla="val 114560"/>
              <a:gd name="adj5" fmla="val 105153"/>
              <a:gd name="adj6" fmla="val 116125"/>
            </a:avLst>
          </a:prstGeom>
          <a:solidFill>
            <a:srgbClr val="FFFFFF"/>
          </a:solidFill>
          <a:ln w="12700" cap="flat" cmpd="sng">
            <a:solidFill>
              <a:srgbClr val="FF0000"/>
            </a:solidFill>
            <a:prstDash val="solid"/>
            <a:miter/>
            <a:headEnd type="none" w="med" len="med"/>
            <a:tailEnd type="none" w="med" len="med"/>
          </a:ln>
        </p:spPr>
        <p:txBody>
          <a:bodyPr anchor="ctr" anchorCtr="0"/>
          <a:p>
            <a:pPr algn="ctr"/>
            <a:r>
              <a:rPr lang="zh-CN" altLang="en-US" sz="2400" dirty="0">
                <a:solidFill>
                  <a:srgbClr val="0000CC"/>
                </a:solidFill>
                <a:latin typeface="黑体" panose="02010609060101010101" pitchFamily="49" charset="-122"/>
                <a:ea typeface="黑体" panose="02010609060101010101" pitchFamily="49" charset="-122"/>
              </a:rPr>
              <a:t>记账凭证名称</a:t>
            </a:r>
            <a:endParaRPr lang="zh-CN" altLang="en-US" sz="2400" dirty="0">
              <a:solidFill>
                <a:srgbClr val="0000CC"/>
              </a:solidFill>
              <a:latin typeface="黑体" panose="02010609060101010101" pitchFamily="49" charset="-122"/>
              <a:ea typeface="黑体" panose="02010609060101010101" pitchFamily="49" charset="-122"/>
            </a:endParaRPr>
          </a:p>
        </p:txBody>
      </p:sp>
      <p:sp>
        <p:nvSpPr>
          <p:cNvPr id="203809" name="AutoShape 33"/>
          <p:cNvSpPr/>
          <p:nvPr/>
        </p:nvSpPr>
        <p:spPr>
          <a:xfrm>
            <a:off x="3719513" y="2363788"/>
            <a:ext cx="1058862" cy="790575"/>
          </a:xfrm>
          <a:prstGeom prst="borderCallout2">
            <a:avLst>
              <a:gd name="adj1" fmla="val 18750"/>
              <a:gd name="adj2" fmla="val 108333"/>
              <a:gd name="adj3" fmla="val 18750"/>
              <a:gd name="adj4" fmla="val 126218"/>
              <a:gd name="adj5" fmla="val 74657"/>
              <a:gd name="adj6" fmla="val 143718"/>
            </a:avLst>
          </a:prstGeom>
          <a:solidFill>
            <a:srgbClr val="FFFFFF"/>
          </a:solidFill>
          <a:ln w="12700" cap="flat" cmpd="sng">
            <a:solidFill>
              <a:srgbClr val="FF0000"/>
            </a:solidFill>
            <a:prstDash val="solid"/>
            <a:miter/>
            <a:headEnd type="none" w="med" len="med"/>
            <a:tailEnd type="none" w="med" len="med"/>
          </a:ln>
        </p:spPr>
        <p:txBody>
          <a:bodyPr anchor="ctr" anchorCtr="0"/>
          <a:p>
            <a:pPr algn="ctr"/>
            <a:r>
              <a:rPr lang="zh-CN" altLang="en-US" sz="2400" dirty="0">
                <a:latin typeface="黑体" panose="02010609060101010101" pitchFamily="49" charset="-122"/>
                <a:ea typeface="黑体" panose="02010609060101010101" pitchFamily="49" charset="-122"/>
              </a:rPr>
              <a:t>编制</a:t>
            </a:r>
            <a:r>
              <a:rPr lang="zh-CN" altLang="en-US" sz="2400" dirty="0">
                <a:solidFill>
                  <a:srgbClr val="000000"/>
                </a:solidFill>
                <a:latin typeface="黑体" panose="02010609060101010101" pitchFamily="49" charset="-122"/>
                <a:ea typeface="黑体" panose="02010609060101010101" pitchFamily="49" charset="-122"/>
              </a:rPr>
              <a:t>日期</a:t>
            </a:r>
            <a:endParaRPr lang="zh-CN" altLang="en-US" sz="2400" dirty="0">
              <a:solidFill>
                <a:srgbClr val="000000"/>
              </a:solidFill>
              <a:latin typeface="黑体" panose="02010609060101010101" pitchFamily="49" charset="-122"/>
              <a:ea typeface="黑体" panose="02010609060101010101" pitchFamily="49" charset="-122"/>
            </a:endParaRPr>
          </a:p>
        </p:txBody>
      </p:sp>
      <p:sp>
        <p:nvSpPr>
          <p:cNvPr id="203810" name="AutoShape 34"/>
          <p:cNvSpPr/>
          <p:nvPr/>
        </p:nvSpPr>
        <p:spPr>
          <a:xfrm>
            <a:off x="8204200" y="1563688"/>
            <a:ext cx="966788" cy="760412"/>
          </a:xfrm>
          <a:prstGeom prst="borderCallout2">
            <a:avLst>
              <a:gd name="adj1" fmla="val 18750"/>
              <a:gd name="adj2" fmla="val 108333"/>
              <a:gd name="adj3" fmla="val 18750"/>
              <a:gd name="adj4" fmla="val 126218"/>
              <a:gd name="adj5" fmla="val 109634"/>
              <a:gd name="adj6" fmla="val 144792"/>
            </a:avLst>
          </a:prstGeom>
          <a:solidFill>
            <a:srgbClr val="FFFFFF"/>
          </a:solidFill>
          <a:ln w="12700" cap="flat" cmpd="sng">
            <a:solidFill>
              <a:srgbClr val="FF0000"/>
            </a:solidFill>
            <a:prstDash val="solid"/>
            <a:miter/>
            <a:headEnd type="none" w="med" len="med"/>
            <a:tailEnd type="none" w="med" len="med"/>
          </a:ln>
        </p:spPr>
        <p:txBody>
          <a:bodyPr anchor="ctr" anchorCtr="0"/>
          <a:p>
            <a:pPr algn="ctr"/>
            <a:r>
              <a:rPr lang="zh-CN" altLang="en-US" sz="2400" dirty="0">
                <a:solidFill>
                  <a:srgbClr val="000000"/>
                </a:solidFill>
                <a:latin typeface="黑体" panose="02010609060101010101" pitchFamily="49" charset="-122"/>
                <a:ea typeface="黑体" panose="02010609060101010101" pitchFamily="49" charset="-122"/>
              </a:rPr>
              <a:t>凭证编号</a:t>
            </a:r>
            <a:endParaRPr lang="zh-CN" altLang="en-US" sz="2400" dirty="0">
              <a:solidFill>
                <a:srgbClr val="000000"/>
              </a:solidFill>
              <a:latin typeface="黑体" panose="02010609060101010101" pitchFamily="49" charset="-122"/>
              <a:ea typeface="黑体" panose="02010609060101010101" pitchFamily="49" charset="-122"/>
            </a:endParaRPr>
          </a:p>
        </p:txBody>
      </p:sp>
      <p:sp>
        <p:nvSpPr>
          <p:cNvPr id="203811" name="AutoShape 35"/>
          <p:cNvSpPr/>
          <p:nvPr/>
        </p:nvSpPr>
        <p:spPr>
          <a:xfrm>
            <a:off x="1631950" y="2074863"/>
            <a:ext cx="1473200" cy="1081087"/>
          </a:xfrm>
          <a:prstGeom prst="borderCallout2">
            <a:avLst>
              <a:gd name="adj1" fmla="val 11782"/>
              <a:gd name="adj2" fmla="val 107560"/>
              <a:gd name="adj3" fmla="val 11782"/>
              <a:gd name="adj4" fmla="val 138269"/>
              <a:gd name="adj5" fmla="val 147463"/>
              <a:gd name="adj6" fmla="val 104282"/>
            </a:avLst>
          </a:prstGeom>
          <a:solidFill>
            <a:srgbClr val="FFFFFF"/>
          </a:solidFill>
          <a:ln w="12700" cap="flat" cmpd="sng">
            <a:solidFill>
              <a:srgbClr val="FF0000"/>
            </a:solidFill>
            <a:prstDash val="solid"/>
            <a:miter/>
            <a:headEnd type="none" w="med" len="med"/>
            <a:tailEnd type="none" w="med" len="med"/>
          </a:ln>
        </p:spPr>
        <p:txBody>
          <a:bodyPr anchor="ctr" anchorCtr="0"/>
          <a:p>
            <a:pPr algn="ctr">
              <a:lnSpc>
                <a:spcPct val="150000"/>
              </a:lnSpc>
            </a:pPr>
            <a:r>
              <a:rPr lang="zh-CN" altLang="en-US" sz="2400" dirty="0">
                <a:solidFill>
                  <a:srgbClr val="000000"/>
                </a:solidFill>
                <a:latin typeface="黑体" panose="02010609060101010101" pitchFamily="49" charset="-122"/>
                <a:ea typeface="黑体" panose="02010609060101010101" pitchFamily="49" charset="-122"/>
              </a:rPr>
              <a:t>经济业务内容摘要</a:t>
            </a:r>
            <a:endParaRPr lang="zh-CN" altLang="en-US" sz="2400" dirty="0">
              <a:solidFill>
                <a:srgbClr val="000000"/>
              </a:solidFill>
              <a:latin typeface="黑体" panose="02010609060101010101" pitchFamily="49" charset="-122"/>
              <a:ea typeface="黑体" panose="02010609060101010101" pitchFamily="49" charset="-122"/>
            </a:endParaRPr>
          </a:p>
        </p:txBody>
      </p:sp>
      <p:sp>
        <p:nvSpPr>
          <p:cNvPr id="203812" name="AutoShape 36"/>
          <p:cNvSpPr/>
          <p:nvPr/>
        </p:nvSpPr>
        <p:spPr>
          <a:xfrm>
            <a:off x="2135188" y="4910138"/>
            <a:ext cx="1571625" cy="822325"/>
          </a:xfrm>
          <a:prstGeom prst="borderCallout2">
            <a:avLst>
              <a:gd name="adj1" fmla="val 25000"/>
              <a:gd name="adj2" fmla="val 105037"/>
              <a:gd name="adj3" fmla="val 25000"/>
              <a:gd name="adj4" fmla="val 129065"/>
              <a:gd name="adj5" fmla="val 14162"/>
              <a:gd name="adj6" fmla="val 158889"/>
            </a:avLst>
          </a:prstGeom>
          <a:solidFill>
            <a:srgbClr val="FFFFFF"/>
          </a:solidFill>
          <a:ln w="12700" cap="flat" cmpd="sng">
            <a:solidFill>
              <a:srgbClr val="FF0000"/>
            </a:solidFill>
            <a:prstDash val="solid"/>
            <a:miter/>
            <a:headEnd type="none" w="med" len="med"/>
            <a:tailEnd type="none" w="med" len="med"/>
          </a:ln>
        </p:spPr>
        <p:txBody>
          <a:bodyPr anchor="ctr" anchorCtr="0"/>
          <a:p>
            <a:pPr algn="ctr"/>
            <a:r>
              <a:rPr lang="zh-CN" altLang="en-US" sz="2400" dirty="0">
                <a:solidFill>
                  <a:srgbClr val="000000"/>
                </a:solidFill>
                <a:latin typeface="黑体" panose="02010609060101010101" pitchFamily="49" charset="-122"/>
                <a:ea typeface="黑体" panose="02010609060101010101" pitchFamily="49" charset="-122"/>
              </a:rPr>
              <a:t>会计科目的名称</a:t>
            </a:r>
            <a:endParaRPr lang="zh-CN" altLang="en-US" sz="2400" dirty="0">
              <a:solidFill>
                <a:srgbClr val="000000"/>
              </a:solidFill>
              <a:latin typeface="黑体" panose="02010609060101010101" pitchFamily="49" charset="-122"/>
              <a:ea typeface="黑体" panose="02010609060101010101" pitchFamily="49" charset="-122"/>
            </a:endParaRPr>
          </a:p>
        </p:txBody>
      </p:sp>
      <p:sp>
        <p:nvSpPr>
          <p:cNvPr id="203813" name="AutoShape 37"/>
          <p:cNvSpPr/>
          <p:nvPr/>
        </p:nvSpPr>
        <p:spPr>
          <a:xfrm>
            <a:off x="8543925" y="4005263"/>
            <a:ext cx="1727200" cy="792162"/>
          </a:xfrm>
          <a:prstGeom prst="borderCallout2">
            <a:avLst>
              <a:gd name="adj1" fmla="val 18750"/>
              <a:gd name="adj2" fmla="val 106741"/>
              <a:gd name="adj3" fmla="val 18750"/>
              <a:gd name="adj4" fmla="val 113449"/>
              <a:gd name="adj5" fmla="val 64745"/>
              <a:gd name="adj6" fmla="val 113167"/>
            </a:avLst>
          </a:prstGeom>
          <a:solidFill>
            <a:schemeClr val="bg1">
              <a:alpha val="89018"/>
            </a:schemeClr>
          </a:solidFill>
          <a:ln w="25400" cap="flat" cmpd="sng">
            <a:solidFill>
              <a:srgbClr val="FF0000"/>
            </a:solidFill>
            <a:prstDash val="solid"/>
            <a:miter/>
            <a:headEnd type="none" w="med" len="med"/>
            <a:tailEnd type="none" w="med" len="med"/>
          </a:ln>
        </p:spPr>
        <p:txBody>
          <a:bodyPr anchor="ctr" anchorCtr="0"/>
          <a:p>
            <a:pPr algn="ctr"/>
            <a:r>
              <a:rPr lang="zh-CN" altLang="en-US" sz="2400" dirty="0">
                <a:solidFill>
                  <a:srgbClr val="000000"/>
                </a:solidFill>
                <a:latin typeface="黑体" panose="02010609060101010101" pitchFamily="49" charset="-122"/>
                <a:ea typeface="黑体" panose="02010609060101010101" pitchFamily="49" charset="-122"/>
              </a:rPr>
              <a:t>所附原始凭证的张数</a:t>
            </a:r>
            <a:endParaRPr lang="zh-CN" altLang="en-US" sz="2400" dirty="0">
              <a:solidFill>
                <a:srgbClr val="000000"/>
              </a:solidFill>
              <a:latin typeface="黑体" panose="02010609060101010101" pitchFamily="49" charset="-122"/>
              <a:ea typeface="黑体" panose="02010609060101010101" pitchFamily="49" charset="-122"/>
            </a:endParaRPr>
          </a:p>
        </p:txBody>
      </p:sp>
      <p:sp>
        <p:nvSpPr>
          <p:cNvPr id="203814" name="AutoShape 38"/>
          <p:cNvSpPr/>
          <p:nvPr/>
        </p:nvSpPr>
        <p:spPr>
          <a:xfrm>
            <a:off x="9120188" y="2906713"/>
            <a:ext cx="1008062" cy="738187"/>
          </a:xfrm>
          <a:prstGeom prst="borderCallout2">
            <a:avLst>
              <a:gd name="adj1" fmla="val 25352"/>
              <a:gd name="adj2" fmla="val -7560"/>
              <a:gd name="adj3" fmla="val 25352"/>
              <a:gd name="adj4" fmla="val -29764"/>
              <a:gd name="adj5" fmla="val 161347"/>
              <a:gd name="adj6" fmla="val -70551"/>
            </a:avLst>
          </a:prstGeom>
          <a:solidFill>
            <a:schemeClr val="bg1">
              <a:alpha val="89018"/>
            </a:schemeClr>
          </a:solidFill>
          <a:ln w="25400" cap="flat" cmpd="sng">
            <a:solidFill>
              <a:srgbClr val="FF0000"/>
            </a:solidFill>
            <a:prstDash val="solid"/>
            <a:miter/>
            <a:headEnd type="none" w="med" len="med"/>
            <a:tailEnd type="none" w="med" len="med"/>
          </a:ln>
        </p:spPr>
        <p:txBody>
          <a:bodyPr anchor="ctr" anchorCtr="0"/>
          <a:p>
            <a:pPr algn="ctr"/>
            <a:r>
              <a:rPr lang="zh-CN" altLang="en-US" sz="2400" dirty="0">
                <a:solidFill>
                  <a:srgbClr val="000000"/>
                </a:solidFill>
                <a:latin typeface="黑体" panose="02010609060101010101" pitchFamily="49" charset="-122"/>
                <a:ea typeface="黑体" panose="02010609060101010101" pitchFamily="49" charset="-122"/>
              </a:rPr>
              <a:t>记账标记</a:t>
            </a:r>
            <a:endParaRPr lang="zh-CN" altLang="en-US" sz="2400" dirty="0">
              <a:solidFill>
                <a:srgbClr val="000000"/>
              </a:solidFill>
              <a:latin typeface="黑体" panose="02010609060101010101" pitchFamily="49" charset="-122"/>
              <a:ea typeface="黑体" panose="02010609060101010101" pitchFamily="49" charset="-122"/>
            </a:endParaRPr>
          </a:p>
        </p:txBody>
      </p:sp>
      <p:sp>
        <p:nvSpPr>
          <p:cNvPr id="203815" name="AutoShape 39"/>
          <p:cNvSpPr/>
          <p:nvPr/>
        </p:nvSpPr>
        <p:spPr>
          <a:xfrm>
            <a:off x="5775325" y="6432550"/>
            <a:ext cx="2336800" cy="381000"/>
          </a:xfrm>
          <a:prstGeom prst="borderCallout2">
            <a:avLst>
              <a:gd name="adj1" fmla="val 30000"/>
              <a:gd name="adj2" fmla="val 104347"/>
              <a:gd name="adj3" fmla="val 30000"/>
              <a:gd name="adj4" fmla="val 119565"/>
              <a:gd name="adj5" fmla="val 2083"/>
              <a:gd name="adj6" fmla="val 135324"/>
            </a:avLst>
          </a:prstGeom>
          <a:solidFill>
            <a:srgbClr val="FFFFFF"/>
          </a:solidFill>
          <a:ln w="12700" cap="flat" cmpd="sng">
            <a:solidFill>
              <a:srgbClr val="FF0000"/>
            </a:solidFill>
            <a:prstDash val="solid"/>
            <a:miter/>
            <a:headEnd type="none" w="med" len="med"/>
            <a:tailEnd type="none" w="med" len="med"/>
          </a:ln>
        </p:spPr>
        <p:txBody>
          <a:bodyPr anchor="ctr" anchorCtr="0"/>
          <a:p>
            <a:pPr>
              <a:spcBef>
                <a:spcPct val="20000"/>
              </a:spcBef>
            </a:pPr>
            <a:r>
              <a:rPr lang="zh-CN" altLang="en-US" sz="2400" dirty="0">
                <a:solidFill>
                  <a:srgbClr val="000000"/>
                </a:solidFill>
                <a:latin typeface="黑体" panose="02010609060101010101" pitchFamily="49" charset="-122"/>
                <a:ea typeface="黑体" panose="02010609060101010101" pitchFamily="49" charset="-122"/>
              </a:rPr>
              <a:t>有关人员的签章</a:t>
            </a:r>
            <a:endParaRPr lang="zh-CN" altLang="en-US" sz="2400" dirty="0">
              <a:solidFill>
                <a:srgbClr val="000000"/>
              </a:solidFill>
              <a:latin typeface="黑体" panose="02010609060101010101" pitchFamily="49" charset="-122"/>
              <a:ea typeface="黑体" panose="02010609060101010101" pitchFamily="49" charset="-122"/>
            </a:endParaRPr>
          </a:p>
        </p:txBody>
      </p:sp>
      <p:sp>
        <p:nvSpPr>
          <p:cNvPr id="203816" name="AutoShape 40"/>
          <p:cNvSpPr/>
          <p:nvPr/>
        </p:nvSpPr>
        <p:spPr>
          <a:xfrm>
            <a:off x="5303838" y="4999038"/>
            <a:ext cx="1295400" cy="838200"/>
          </a:xfrm>
          <a:prstGeom prst="borderCallout2">
            <a:avLst>
              <a:gd name="adj1" fmla="val 24741"/>
              <a:gd name="adj2" fmla="val 105884"/>
              <a:gd name="adj3" fmla="val 24741"/>
              <a:gd name="adj4" fmla="val 131370"/>
              <a:gd name="adj5" fmla="val -37491"/>
              <a:gd name="adj6" fmla="val 162745"/>
            </a:avLst>
          </a:prstGeom>
          <a:solidFill>
            <a:srgbClr val="FFFFFF"/>
          </a:solidFill>
          <a:ln w="12700" cap="flat" cmpd="sng">
            <a:solidFill>
              <a:srgbClr val="FF0000"/>
            </a:solidFill>
            <a:prstDash val="solid"/>
            <a:miter/>
            <a:headEnd type="none" w="med" len="med"/>
            <a:tailEnd type="none" w="med" len="med"/>
          </a:ln>
        </p:spPr>
        <p:txBody>
          <a:bodyPr anchor="ctr" anchorCtr="0"/>
          <a:p>
            <a:pPr algn="ctr"/>
            <a:r>
              <a:rPr lang="zh-CN" altLang="en-US" sz="2400" dirty="0">
                <a:solidFill>
                  <a:srgbClr val="000000"/>
                </a:solidFill>
                <a:latin typeface="黑体" panose="02010609060101010101" pitchFamily="49" charset="-122"/>
                <a:ea typeface="黑体" panose="02010609060101010101" pitchFamily="49" charset="-122"/>
              </a:rPr>
              <a:t>发生的金额</a:t>
            </a:r>
            <a:endParaRPr lang="zh-CN" altLang="en-US" sz="2400" dirty="0">
              <a:solidFill>
                <a:srgbClr val="000000"/>
              </a:solidFill>
              <a:latin typeface="黑体" panose="02010609060101010101" pitchFamily="49" charset="-122"/>
              <a:ea typeface="黑体" panose="02010609060101010101" pitchFamily="49" charset="-122"/>
            </a:endParaRPr>
          </a:p>
        </p:txBody>
      </p:sp>
      <p:sp>
        <p:nvSpPr>
          <p:cNvPr id="71717" name="Rectangle 3"/>
          <p:cNvSpPr txBox="1"/>
          <p:nvPr/>
        </p:nvSpPr>
        <p:spPr>
          <a:xfrm>
            <a:off x="920750" y="1268730"/>
            <a:ext cx="9171305" cy="588645"/>
          </a:xfrm>
          <a:prstGeom prst="rect">
            <a:avLst/>
          </a:prstGeom>
          <a:noFill/>
          <a:ln w="9525">
            <a:noFill/>
          </a:ln>
        </p:spPr>
        <p:txBody>
          <a:bodyPr anchor="t" anchorCtr="0"/>
          <a:p>
            <a:pPr marL="469900" indent="-469900">
              <a:spcBef>
                <a:spcPct val="20000"/>
              </a:spcBef>
              <a:buClr>
                <a:schemeClr val="accent2"/>
              </a:buClr>
              <a:buSzTx/>
              <a:buFont typeface="Wingdings 2" panose="05020102010507070707" pitchFamily="18" charset="2"/>
            </a:pPr>
            <a:r>
              <a:rPr lang="zh-CN" altLang="en-US" sz="2800" dirty="0">
                <a:solidFill>
                  <a:srgbClr val="FF0000"/>
                </a:solidFill>
                <a:latin typeface="黑体" panose="02010609060101010101" pitchFamily="49" charset="-122"/>
                <a:ea typeface="黑体" panose="02010609060101010101" pitchFamily="49" charset="-122"/>
              </a:rPr>
              <a:t>三、记账凭证的基本内容（构成要素）</a:t>
            </a:r>
            <a:endParaRPr lang="zh-CN" altLang="en-US" sz="2800" dirty="0">
              <a:solidFill>
                <a:srgbClr val="FF0000"/>
              </a:solidFill>
              <a:latin typeface="黑体" panose="02010609060101010101" pitchFamily="49" charset="-122"/>
              <a:ea typeface="黑体" panose="02010609060101010101" pitchFamily="49" charset="-122"/>
            </a:endParaRPr>
          </a:p>
        </p:txBody>
      </p:sp>
      <p:sp>
        <p:nvSpPr>
          <p:cNvPr id="71718" name="Rectangle 2"/>
          <p:cNvSpPr txBox="1"/>
          <p:nvPr/>
        </p:nvSpPr>
        <p:spPr>
          <a:xfrm>
            <a:off x="862330" y="304800"/>
            <a:ext cx="9237345" cy="676275"/>
          </a:xfrm>
          <a:prstGeom prst="rect">
            <a:avLst/>
          </a:prstGeom>
          <a:noFill/>
          <a:ln w="9525">
            <a:noFill/>
          </a:ln>
        </p:spPr>
        <p:txBody>
          <a:bodyPr anchor="t" anchorCtr="0"/>
          <a:p>
            <a:pPr>
              <a:buSzTx/>
            </a:pPr>
            <a:r>
              <a:rPr lang="zh-CN" altLang="en-US" sz="3200">
                <a:solidFill>
                  <a:srgbClr val="FF0000"/>
                </a:solidFill>
                <a:latin typeface="Verdana" panose="020B0604030504040204" pitchFamily="34" charset="0"/>
                <a:ea typeface="黑体" panose="02010609060101010101" pitchFamily="49" charset="-122"/>
              </a:rPr>
              <a:t>第三节  记账凭证</a:t>
            </a:r>
            <a:endParaRPr lang="zh-CN" altLang="en-US" sz="3200" dirty="0">
              <a:solidFill>
                <a:srgbClr val="FF0000"/>
              </a:solidFill>
              <a:latin typeface="Verdana" panose="020B0604030504040204" pitchFamily="34" charset="0"/>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380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380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38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38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38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0381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038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0381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038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3808" grpId="0" bldLvl="0" animBg="1"/>
      <p:bldP spid="203808" grpId="1" animBg="1"/>
      <p:bldP spid="203809" grpId="0" bldLvl="0" animBg="1"/>
      <p:bldP spid="203809" grpId="1" animBg="1"/>
      <p:bldP spid="203810" grpId="0" bldLvl="0" animBg="1"/>
      <p:bldP spid="203810" grpId="1" animBg="1"/>
      <p:bldP spid="203811" grpId="0" bldLvl="0" animBg="1"/>
      <p:bldP spid="203811" grpId="1" animBg="1"/>
      <p:bldP spid="203812" grpId="0" bldLvl="0" animBg="1"/>
      <p:bldP spid="203812" grpId="1" animBg="1"/>
      <p:bldP spid="203816" grpId="0" bldLvl="0" animBg="1"/>
      <p:bldP spid="203816" grpId="1" animBg="1"/>
      <p:bldP spid="203813" grpId="0" bldLvl="0" animBg="1"/>
      <p:bldP spid="203813" grpId="1" animBg="1"/>
      <p:bldP spid="203814" grpId="0" bldLvl="0" animBg="1"/>
      <p:bldP spid="203814" grpId="1" animBg="1"/>
      <p:bldP spid="203815" grpId="0" bldLvl="0" animBg="1"/>
      <p:bldP spid="203815" grpId="1"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2705"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rPr>
              <a:t>第三节  记账凭证</a:t>
            </a:r>
            <a:endParaRPr lang="zh-CN" altLang="en-US" sz="3200" dirty="0">
              <a:solidFill>
                <a:srgbClr val="FF0000"/>
              </a:solidFill>
            </a:endParaRPr>
          </a:p>
        </p:txBody>
      </p:sp>
      <p:sp>
        <p:nvSpPr>
          <p:cNvPr id="72706" name="Rectangle 3"/>
          <p:cNvSpPr/>
          <p:nvPr>
            <p:ph idx="1"/>
          </p:nvPr>
        </p:nvSpPr>
        <p:spPr>
          <a:xfrm>
            <a:off x="822325" y="1268730"/>
            <a:ext cx="10874375" cy="4968875"/>
          </a:xfrm>
        </p:spPr>
        <p:txBody>
          <a:bodyPr vert="horz" wrap="square" lIns="91440" tIns="45720" rIns="91440" bIns="45720" anchor="t" anchorCtr="0"/>
          <a:p>
            <a:pPr algn="just" eaLnBrk="1" hangingPunct="1">
              <a:lnSpc>
                <a:spcPct val="150000"/>
              </a:lnSpc>
              <a:buClr>
                <a:srgbClr val="FF0000"/>
              </a:buClr>
              <a:buFont typeface="Wingdings" panose="05000000000000000000" pitchFamily="2" charset="2"/>
              <a:buChar char="p"/>
            </a:pPr>
            <a:r>
              <a:rPr lang="zh-CN" altLang="en-US" sz="3200" dirty="0">
                <a:solidFill>
                  <a:srgbClr val="FF0000"/>
                </a:solidFill>
                <a:latin typeface="黑体" panose="02010609060101010101" pitchFamily="49" charset="-122"/>
              </a:rPr>
              <a:t>四、记账凭证的填制要求</a:t>
            </a:r>
            <a:r>
              <a:rPr lang="en-US" altLang="zh-CN" sz="3200" dirty="0">
                <a:solidFill>
                  <a:srgbClr val="FF0000"/>
                </a:solidFill>
                <a:latin typeface="黑体" panose="02010609060101010101" pitchFamily="49" charset="-122"/>
              </a:rPr>
              <a:t>——</a:t>
            </a:r>
            <a:r>
              <a:rPr lang="zh-CN" altLang="en-US" sz="3200" dirty="0">
                <a:solidFill>
                  <a:srgbClr val="FF0000"/>
                </a:solidFill>
                <a:latin typeface="黑体" panose="02010609060101010101" pitchFamily="49" charset="-122"/>
              </a:rPr>
              <a:t>原则 </a:t>
            </a:r>
            <a:endParaRPr lang="zh-CN" altLang="en-US" sz="3200" dirty="0">
              <a:solidFill>
                <a:srgbClr val="FF0000"/>
              </a:solidFill>
              <a:latin typeface="黑体" panose="02010609060101010101" pitchFamily="49" charset="-122"/>
            </a:endParaRPr>
          </a:p>
          <a:p>
            <a:pPr lvl="1" indent="-436245" eaLnBrk="1" hangingPunct="1">
              <a:lnSpc>
                <a:spcPct val="150000"/>
              </a:lnSpc>
              <a:buFont typeface="Wingdings" panose="05000000000000000000" pitchFamily="2" charset="2"/>
              <a:buChar char="Ø"/>
            </a:pPr>
            <a:r>
              <a:rPr lang="zh-CN" altLang="en-US" sz="3200" b="1" dirty="0">
                <a:latin typeface="楷体" panose="02010609060101010101" pitchFamily="49" charset="-122"/>
                <a:ea typeface="楷体" panose="02010609060101010101" pitchFamily="49" charset="-122"/>
              </a:rPr>
              <a:t>摘要简明扼要 </a:t>
            </a:r>
            <a:endParaRPr lang="en-US" altLang="zh-CN" sz="3200" b="1" dirty="0">
              <a:latin typeface="楷体" panose="02010609060101010101" pitchFamily="49" charset="-122"/>
              <a:ea typeface="楷体" panose="02010609060101010101" pitchFamily="49" charset="-122"/>
            </a:endParaRPr>
          </a:p>
          <a:p>
            <a:pPr lvl="1" indent="-436245" eaLnBrk="1" hangingPunct="1">
              <a:lnSpc>
                <a:spcPct val="150000"/>
              </a:lnSpc>
              <a:buFont typeface="Wingdings" panose="05000000000000000000" pitchFamily="2" charset="2"/>
              <a:buChar char="Ø"/>
            </a:pPr>
            <a:r>
              <a:rPr lang="zh-CN" altLang="en-US" sz="3200" b="1" dirty="0">
                <a:latin typeface="楷体" panose="02010609060101010101" pitchFamily="49" charset="-122"/>
                <a:ea typeface="楷体" panose="02010609060101010101" pitchFamily="49" charset="-122"/>
              </a:rPr>
              <a:t>科目准确 </a:t>
            </a:r>
            <a:endParaRPr lang="en-US" altLang="zh-CN" sz="3200" b="1" dirty="0">
              <a:latin typeface="楷体" panose="02010609060101010101" pitchFamily="49" charset="-122"/>
              <a:ea typeface="楷体" panose="02010609060101010101" pitchFamily="49" charset="-122"/>
            </a:endParaRPr>
          </a:p>
          <a:p>
            <a:pPr lvl="1" indent="-436245" eaLnBrk="1" hangingPunct="1">
              <a:lnSpc>
                <a:spcPct val="150000"/>
              </a:lnSpc>
              <a:buFont typeface="Wingdings" panose="05000000000000000000" pitchFamily="2" charset="2"/>
              <a:buChar char="Ø"/>
            </a:pPr>
            <a:r>
              <a:rPr lang="zh-CN" altLang="en-US" sz="3200" b="1" dirty="0">
                <a:latin typeface="楷体" panose="02010609060101010101" pitchFamily="49" charset="-122"/>
                <a:ea typeface="楷体" panose="02010609060101010101" pitchFamily="49" charset="-122"/>
              </a:rPr>
              <a:t>附件齐全</a:t>
            </a:r>
            <a:endParaRPr lang="en-US" altLang="zh-CN" sz="3200" b="1" dirty="0">
              <a:latin typeface="楷体" panose="02010609060101010101" pitchFamily="49" charset="-122"/>
              <a:ea typeface="楷体" panose="02010609060101010101" pitchFamily="49" charset="-122"/>
            </a:endParaRPr>
          </a:p>
          <a:p>
            <a:pPr lvl="1" indent="-436245" eaLnBrk="1" hangingPunct="1">
              <a:lnSpc>
                <a:spcPct val="150000"/>
              </a:lnSpc>
              <a:buFont typeface="Wingdings" panose="05000000000000000000" pitchFamily="2" charset="2"/>
              <a:buChar char="Ø"/>
            </a:pPr>
            <a:r>
              <a:rPr lang="zh-CN" altLang="en-US" sz="3200" b="1" dirty="0">
                <a:latin typeface="楷体" panose="02010609060101010101" pitchFamily="49" charset="-122"/>
                <a:ea typeface="楷体" panose="02010609060101010101" pitchFamily="49" charset="-122"/>
              </a:rPr>
              <a:t>连续编号</a:t>
            </a:r>
            <a:endParaRPr lang="zh-CN" altLang="en-US" sz="3200" b="1" dirty="0">
              <a:latin typeface="楷体" panose="02010609060101010101" pitchFamily="49" charset="-122"/>
              <a:ea typeface="楷体" panose="02010609060101010101" pitchFamily="49" charset="-122"/>
            </a:endParaRPr>
          </a:p>
        </p:txBody>
      </p:sp>
      <p:pic>
        <p:nvPicPr>
          <p:cNvPr id="72707" name="Picture 5" descr="capt4-15"/>
          <p:cNvPicPr>
            <a:picLocks noChangeAspect="1"/>
          </p:cNvPicPr>
          <p:nvPr/>
        </p:nvPicPr>
        <p:blipFill>
          <a:blip r:embed="rId1"/>
          <a:stretch>
            <a:fillRect/>
          </a:stretch>
        </p:blipFill>
        <p:spPr>
          <a:xfrm>
            <a:off x="5663565" y="2348865"/>
            <a:ext cx="4561205" cy="2771140"/>
          </a:xfrm>
          <a:prstGeom prst="rect">
            <a:avLst/>
          </a:prstGeom>
          <a:noFill/>
          <a:ln w="9525">
            <a:noFill/>
          </a:ln>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14689" name="Picture 4" descr="20081161506620"/>
          <p:cNvPicPr>
            <a:picLocks noChangeAspect="1"/>
          </p:cNvPicPr>
          <p:nvPr/>
        </p:nvPicPr>
        <p:blipFill>
          <a:blip r:embed="rId1"/>
          <a:stretch>
            <a:fillRect/>
          </a:stretch>
        </p:blipFill>
        <p:spPr>
          <a:xfrm>
            <a:off x="1524000" y="3357563"/>
            <a:ext cx="9144000" cy="3455987"/>
          </a:xfrm>
          <a:prstGeom prst="rect">
            <a:avLst/>
          </a:prstGeom>
          <a:noFill/>
          <a:ln w="9525" cap="flat" cmpd="sng">
            <a:solidFill>
              <a:schemeClr val="folHlink"/>
            </a:solidFill>
            <a:prstDash val="solid"/>
            <a:miter/>
            <a:headEnd type="none" w="med" len="med"/>
            <a:tailEnd type="none" w="med" len="med"/>
          </a:ln>
        </p:spPr>
      </p:pic>
      <p:sp>
        <p:nvSpPr>
          <p:cNvPr id="114690" name="Rectangle 5"/>
          <p:cNvSpPr/>
          <p:nvPr/>
        </p:nvSpPr>
        <p:spPr>
          <a:xfrm>
            <a:off x="2152650" y="4779963"/>
            <a:ext cx="1504950" cy="306705"/>
          </a:xfrm>
          <a:prstGeom prst="rect">
            <a:avLst/>
          </a:prstGeom>
          <a:noFill/>
          <a:ln w="9525">
            <a:noFill/>
          </a:ln>
        </p:spPr>
        <p:txBody>
          <a:bodyPr anchor="t" anchorCtr="0">
            <a:spAutoFit/>
          </a:bodyPr>
          <a:p>
            <a:r>
              <a:rPr lang="zh-CN" altLang="en-US" sz="1400" dirty="0">
                <a:solidFill>
                  <a:srgbClr val="0000FF"/>
                </a:solidFill>
                <a:latin typeface="Times New Roman" panose="02020603050405020304" pitchFamily="18" charset="0"/>
                <a:ea typeface="宋体" panose="02010600030101010101" pitchFamily="2" charset="-122"/>
              </a:rPr>
              <a:t>购进材料</a:t>
            </a:r>
            <a:endParaRPr lang="zh-CN" altLang="en-US" sz="1400" dirty="0">
              <a:solidFill>
                <a:srgbClr val="0000FF"/>
              </a:solidFill>
              <a:latin typeface="Times New Roman" panose="02020603050405020304" pitchFamily="18" charset="0"/>
              <a:ea typeface="宋体" panose="02010600030101010101" pitchFamily="2" charset="-122"/>
            </a:endParaRPr>
          </a:p>
        </p:txBody>
      </p:sp>
      <p:sp>
        <p:nvSpPr>
          <p:cNvPr id="114691" name="Rectangle 6"/>
          <p:cNvSpPr/>
          <p:nvPr/>
        </p:nvSpPr>
        <p:spPr>
          <a:xfrm>
            <a:off x="3719513" y="4752975"/>
            <a:ext cx="720090" cy="306705"/>
          </a:xfrm>
          <a:prstGeom prst="rect">
            <a:avLst/>
          </a:prstGeom>
          <a:noFill/>
          <a:ln w="9525">
            <a:noFill/>
          </a:ln>
        </p:spPr>
        <p:txBody>
          <a:bodyPr wrap="none" anchor="t" anchorCtr="0">
            <a:spAutoFit/>
          </a:bodyPr>
          <a:p>
            <a:r>
              <a:rPr lang="zh-CN" altLang="en-US" sz="1400" dirty="0">
                <a:solidFill>
                  <a:srgbClr val="0000FF"/>
                </a:solidFill>
                <a:latin typeface="Times New Roman" panose="02020603050405020304" pitchFamily="18" charset="0"/>
                <a:ea typeface="宋体" panose="02010600030101010101" pitchFamily="2" charset="-122"/>
              </a:rPr>
              <a:t>原材料</a:t>
            </a:r>
            <a:endParaRPr lang="zh-CN" altLang="en-US" sz="1400" dirty="0">
              <a:solidFill>
                <a:srgbClr val="0000FF"/>
              </a:solidFill>
              <a:latin typeface="Times New Roman" panose="02020603050405020304" pitchFamily="18" charset="0"/>
              <a:ea typeface="宋体" panose="02010600030101010101" pitchFamily="2" charset="-122"/>
            </a:endParaRPr>
          </a:p>
        </p:txBody>
      </p:sp>
      <p:sp>
        <p:nvSpPr>
          <p:cNvPr id="114692" name="Rectangle 7"/>
          <p:cNvSpPr/>
          <p:nvPr/>
        </p:nvSpPr>
        <p:spPr>
          <a:xfrm>
            <a:off x="3719513" y="5300663"/>
            <a:ext cx="899160" cy="306705"/>
          </a:xfrm>
          <a:prstGeom prst="rect">
            <a:avLst/>
          </a:prstGeom>
          <a:noFill/>
          <a:ln w="9525">
            <a:noFill/>
          </a:ln>
        </p:spPr>
        <p:txBody>
          <a:bodyPr wrap="none" anchor="t" anchorCtr="0">
            <a:spAutoFit/>
          </a:bodyPr>
          <a:p>
            <a:r>
              <a:rPr lang="zh-CN" altLang="en-US" sz="1400" dirty="0">
                <a:solidFill>
                  <a:srgbClr val="0000FF"/>
                </a:solidFill>
                <a:latin typeface="Times New Roman" panose="02020603050405020304" pitchFamily="18" charset="0"/>
                <a:ea typeface="宋体" panose="02010600030101010101" pitchFamily="2" charset="-122"/>
              </a:rPr>
              <a:t>银行存款</a:t>
            </a:r>
            <a:endParaRPr lang="zh-CN" altLang="en-US" sz="1400" dirty="0">
              <a:solidFill>
                <a:srgbClr val="0000FF"/>
              </a:solidFill>
              <a:latin typeface="Times New Roman" panose="02020603050405020304" pitchFamily="18" charset="0"/>
              <a:ea typeface="宋体" panose="02010600030101010101" pitchFamily="2" charset="-122"/>
            </a:endParaRPr>
          </a:p>
        </p:txBody>
      </p:sp>
      <p:sp>
        <p:nvSpPr>
          <p:cNvPr id="114693" name="Line 8"/>
          <p:cNvSpPr/>
          <p:nvPr/>
        </p:nvSpPr>
        <p:spPr>
          <a:xfrm flipH="1">
            <a:off x="6672263" y="5554663"/>
            <a:ext cx="3429000" cy="609600"/>
          </a:xfrm>
          <a:prstGeom prst="line">
            <a:avLst/>
          </a:prstGeom>
          <a:ln w="19050" cap="flat" cmpd="sng">
            <a:solidFill>
              <a:srgbClr val="0000FF"/>
            </a:solidFill>
            <a:prstDash val="solid"/>
            <a:round/>
            <a:headEnd type="none" w="med" len="med"/>
            <a:tailEnd type="none" w="med" len="med"/>
          </a:ln>
        </p:spPr>
      </p:sp>
      <p:sp>
        <p:nvSpPr>
          <p:cNvPr id="114694" name="Rectangle 9"/>
          <p:cNvSpPr/>
          <p:nvPr/>
        </p:nvSpPr>
        <p:spPr>
          <a:xfrm>
            <a:off x="5303838" y="4764088"/>
            <a:ext cx="936625" cy="306705"/>
          </a:xfrm>
          <a:prstGeom prst="rect">
            <a:avLst/>
          </a:prstGeom>
          <a:noFill/>
          <a:ln w="9525">
            <a:noFill/>
          </a:ln>
        </p:spPr>
        <p:txBody>
          <a:bodyPr anchor="t" anchorCtr="0">
            <a:spAutoFit/>
          </a:bodyPr>
          <a:p>
            <a:r>
              <a:rPr lang="en-US" altLang="zh-CN" sz="1400" dirty="0">
                <a:solidFill>
                  <a:srgbClr val="0000FF"/>
                </a:solidFill>
                <a:latin typeface="宋体" panose="02010600030101010101" pitchFamily="2" charset="-122"/>
                <a:ea typeface="宋体" panose="02010600030101010101" pitchFamily="2" charset="-122"/>
              </a:rPr>
              <a:t>304-A5</a:t>
            </a:r>
            <a:endParaRPr lang="en-US" altLang="zh-CN" sz="1400" dirty="0">
              <a:solidFill>
                <a:srgbClr val="0000FF"/>
              </a:solidFill>
              <a:latin typeface="宋体" panose="02010600030101010101" pitchFamily="2" charset="-122"/>
              <a:ea typeface="宋体" panose="02010600030101010101" pitchFamily="2" charset="-122"/>
            </a:endParaRPr>
          </a:p>
        </p:txBody>
      </p:sp>
      <p:sp>
        <p:nvSpPr>
          <p:cNvPr id="114695" name="Rectangle 10"/>
          <p:cNvSpPr/>
          <p:nvPr/>
        </p:nvSpPr>
        <p:spPr>
          <a:xfrm>
            <a:off x="3719513" y="5013325"/>
            <a:ext cx="899160" cy="306705"/>
          </a:xfrm>
          <a:prstGeom prst="rect">
            <a:avLst/>
          </a:prstGeom>
          <a:noFill/>
          <a:ln w="9525">
            <a:noFill/>
          </a:ln>
        </p:spPr>
        <p:txBody>
          <a:bodyPr wrap="none" anchor="t" anchorCtr="0">
            <a:spAutoFit/>
          </a:bodyPr>
          <a:p>
            <a:r>
              <a:rPr lang="zh-CN" altLang="en-US" sz="1400" dirty="0">
                <a:solidFill>
                  <a:srgbClr val="0000FF"/>
                </a:solidFill>
                <a:latin typeface="Times New Roman" panose="02020603050405020304" pitchFamily="18" charset="0"/>
                <a:ea typeface="宋体" panose="02010600030101010101" pitchFamily="2" charset="-122"/>
              </a:rPr>
              <a:t>应交税费</a:t>
            </a:r>
            <a:endParaRPr lang="zh-CN" altLang="en-US" sz="1400" dirty="0">
              <a:solidFill>
                <a:srgbClr val="0000FF"/>
              </a:solidFill>
              <a:latin typeface="Times New Roman" panose="02020603050405020304" pitchFamily="18" charset="0"/>
              <a:ea typeface="宋体" panose="02010600030101010101" pitchFamily="2" charset="-122"/>
            </a:endParaRPr>
          </a:p>
        </p:txBody>
      </p:sp>
      <p:sp>
        <p:nvSpPr>
          <p:cNvPr id="114696" name="Rectangle 11"/>
          <p:cNvSpPr/>
          <p:nvPr/>
        </p:nvSpPr>
        <p:spPr>
          <a:xfrm>
            <a:off x="5257800" y="5018088"/>
            <a:ext cx="1439863" cy="306705"/>
          </a:xfrm>
          <a:prstGeom prst="rect">
            <a:avLst/>
          </a:prstGeom>
          <a:noFill/>
          <a:ln w="9525">
            <a:noFill/>
          </a:ln>
        </p:spPr>
        <p:txBody>
          <a:bodyPr anchor="t" anchorCtr="0">
            <a:spAutoFit/>
          </a:bodyPr>
          <a:p>
            <a:r>
              <a:rPr lang="zh-CN" altLang="en-US" sz="1400" dirty="0">
                <a:solidFill>
                  <a:srgbClr val="0000FF"/>
                </a:solidFill>
                <a:latin typeface="Times New Roman" panose="02020603050405020304" pitchFamily="18" charset="0"/>
                <a:ea typeface="宋体" panose="02010600030101010101" pitchFamily="2" charset="-122"/>
              </a:rPr>
              <a:t>应交增值税（进）</a:t>
            </a:r>
            <a:endParaRPr lang="zh-CN" altLang="en-US" sz="1400" dirty="0">
              <a:solidFill>
                <a:srgbClr val="0000FF"/>
              </a:solidFill>
              <a:latin typeface="Times New Roman" panose="02020603050405020304" pitchFamily="18" charset="0"/>
              <a:ea typeface="宋体" panose="02010600030101010101" pitchFamily="2" charset="-122"/>
            </a:endParaRPr>
          </a:p>
        </p:txBody>
      </p:sp>
      <p:sp>
        <p:nvSpPr>
          <p:cNvPr id="114697" name="Text Box 13"/>
          <p:cNvSpPr txBox="1"/>
          <p:nvPr/>
        </p:nvSpPr>
        <p:spPr>
          <a:xfrm>
            <a:off x="7104063" y="4779963"/>
            <a:ext cx="1296987" cy="306705"/>
          </a:xfrm>
          <a:prstGeom prst="rect">
            <a:avLst/>
          </a:prstGeom>
          <a:noFill/>
          <a:ln w="9525">
            <a:noFill/>
          </a:ln>
        </p:spPr>
        <p:txBody>
          <a:bodyPr anchor="t" anchorCtr="0">
            <a:spAutoFit/>
          </a:bodyPr>
          <a:p>
            <a:pPr algn="dist"/>
            <a:r>
              <a:rPr lang="en-US" altLang="zh-CN" sz="1400" i="1" dirty="0">
                <a:solidFill>
                  <a:srgbClr val="0000FF"/>
                </a:solidFill>
                <a:latin typeface="Times New Roman" panose="02020603050405020304" pitchFamily="18" charset="0"/>
                <a:ea typeface="宋体" panose="02010600030101010101" pitchFamily="2" charset="-122"/>
              </a:rPr>
              <a:t>11000000</a:t>
            </a:r>
            <a:endParaRPr lang="en-US" altLang="zh-CN" sz="1400" i="1" dirty="0">
              <a:solidFill>
                <a:srgbClr val="0000FF"/>
              </a:solidFill>
              <a:latin typeface="Times New Roman" panose="02020603050405020304" pitchFamily="18" charset="0"/>
              <a:ea typeface="宋体" panose="02010600030101010101" pitchFamily="2" charset="-122"/>
            </a:endParaRPr>
          </a:p>
        </p:txBody>
      </p:sp>
      <p:sp>
        <p:nvSpPr>
          <p:cNvPr id="114698" name="Text Box 14"/>
          <p:cNvSpPr txBox="1"/>
          <p:nvPr/>
        </p:nvSpPr>
        <p:spPr>
          <a:xfrm>
            <a:off x="7248525" y="5067300"/>
            <a:ext cx="1152525" cy="306705"/>
          </a:xfrm>
          <a:prstGeom prst="rect">
            <a:avLst/>
          </a:prstGeom>
          <a:noFill/>
          <a:ln w="9525">
            <a:noFill/>
          </a:ln>
        </p:spPr>
        <p:txBody>
          <a:bodyPr anchor="t" anchorCtr="0">
            <a:spAutoFit/>
          </a:bodyPr>
          <a:p>
            <a:pPr algn="dist"/>
            <a:r>
              <a:rPr lang="en-US" altLang="zh-CN" sz="1400" i="1" dirty="0">
                <a:solidFill>
                  <a:srgbClr val="0000FF"/>
                </a:solidFill>
                <a:latin typeface="Times New Roman" panose="02020603050405020304" pitchFamily="18" charset="0"/>
                <a:ea typeface="宋体" panose="02010600030101010101" pitchFamily="2" charset="-122"/>
              </a:rPr>
              <a:t>1870000</a:t>
            </a:r>
            <a:endParaRPr lang="en-US" altLang="zh-CN" sz="1400" i="1" dirty="0">
              <a:solidFill>
                <a:srgbClr val="0000FF"/>
              </a:solidFill>
              <a:latin typeface="Times New Roman" panose="02020603050405020304" pitchFamily="18" charset="0"/>
              <a:ea typeface="宋体" panose="02010600030101010101" pitchFamily="2" charset="-122"/>
            </a:endParaRPr>
          </a:p>
        </p:txBody>
      </p:sp>
      <p:sp>
        <p:nvSpPr>
          <p:cNvPr id="114699" name="Text Box 15"/>
          <p:cNvSpPr txBox="1"/>
          <p:nvPr/>
        </p:nvSpPr>
        <p:spPr>
          <a:xfrm>
            <a:off x="5375275" y="3925888"/>
            <a:ext cx="2519363" cy="368300"/>
          </a:xfrm>
          <a:prstGeom prst="rect">
            <a:avLst/>
          </a:prstGeom>
          <a:noFill/>
          <a:ln w="9525">
            <a:noFill/>
          </a:ln>
        </p:spPr>
        <p:txBody>
          <a:bodyPr anchor="t" anchorCtr="0">
            <a:spAutoFit/>
          </a:bodyPr>
          <a:p>
            <a:pPr>
              <a:spcBef>
                <a:spcPct val="50000"/>
              </a:spcBef>
            </a:pPr>
            <a:r>
              <a:rPr lang="en-US" altLang="zh-CN" dirty="0">
                <a:solidFill>
                  <a:srgbClr val="0000FF"/>
                </a:solidFill>
                <a:latin typeface="Arial" panose="020B0604020202020204" pitchFamily="34" charset="0"/>
                <a:ea typeface="宋体" panose="02010600030101010101" pitchFamily="2" charset="-122"/>
              </a:rPr>
              <a:t>2024      12     05</a:t>
            </a:r>
            <a:endParaRPr lang="en-US" altLang="zh-CN" dirty="0">
              <a:solidFill>
                <a:srgbClr val="0000FF"/>
              </a:solidFill>
              <a:latin typeface="Arial" panose="020B0604020202020204" pitchFamily="34" charset="0"/>
              <a:ea typeface="宋体" panose="02010600030101010101" pitchFamily="2" charset="-122"/>
            </a:endParaRPr>
          </a:p>
        </p:txBody>
      </p:sp>
      <p:sp>
        <p:nvSpPr>
          <p:cNvPr id="114700" name="Text Box 16"/>
          <p:cNvSpPr txBox="1"/>
          <p:nvPr/>
        </p:nvSpPr>
        <p:spPr>
          <a:xfrm>
            <a:off x="9266238" y="3605213"/>
            <a:ext cx="792162" cy="398780"/>
          </a:xfrm>
          <a:prstGeom prst="rect">
            <a:avLst/>
          </a:prstGeom>
          <a:noFill/>
          <a:ln w="9525">
            <a:noFill/>
          </a:ln>
        </p:spPr>
        <p:txBody>
          <a:bodyPr anchor="t" anchorCtr="0">
            <a:spAutoFit/>
          </a:bodyPr>
          <a:p>
            <a:pPr>
              <a:spcBef>
                <a:spcPct val="50000"/>
              </a:spcBef>
            </a:pPr>
            <a:r>
              <a:rPr lang="en-US" altLang="zh-CN" sz="2000" dirty="0">
                <a:solidFill>
                  <a:srgbClr val="0000FF"/>
                </a:solidFill>
                <a:latin typeface="Arial" panose="020B0604020202020204" pitchFamily="34" charset="0"/>
                <a:ea typeface="宋体" panose="02010600030101010101" pitchFamily="2" charset="-122"/>
              </a:rPr>
              <a:t>0134</a:t>
            </a:r>
            <a:endParaRPr lang="en-US" altLang="zh-CN" sz="2000" dirty="0">
              <a:solidFill>
                <a:srgbClr val="0000FF"/>
              </a:solidFill>
              <a:latin typeface="Arial" panose="020B0604020202020204" pitchFamily="34" charset="0"/>
              <a:ea typeface="宋体" panose="02010600030101010101" pitchFamily="2" charset="-122"/>
            </a:endParaRPr>
          </a:p>
        </p:txBody>
      </p:sp>
      <p:sp>
        <p:nvSpPr>
          <p:cNvPr id="114701" name="Text Box 17"/>
          <p:cNvSpPr txBox="1"/>
          <p:nvPr/>
        </p:nvSpPr>
        <p:spPr>
          <a:xfrm>
            <a:off x="8543925" y="6431598"/>
            <a:ext cx="792163" cy="306705"/>
          </a:xfrm>
          <a:prstGeom prst="rect">
            <a:avLst/>
          </a:prstGeom>
          <a:noFill/>
          <a:ln w="9525" cap="flat" cmpd="sng">
            <a:solidFill>
              <a:srgbClr val="FF0000"/>
            </a:solidFill>
            <a:prstDash val="solid"/>
            <a:miter/>
            <a:headEnd type="none" w="med" len="med"/>
            <a:tailEnd type="none" w="med" len="med"/>
          </a:ln>
        </p:spPr>
        <p:txBody>
          <a:bodyPr anchor="ctr" anchorCtr="0">
            <a:spAutoFit/>
          </a:bodyPr>
          <a:p>
            <a:pPr algn="ctr">
              <a:spcBef>
                <a:spcPct val="50000"/>
              </a:spcBef>
            </a:pPr>
            <a:r>
              <a:rPr lang="zh-CN" altLang="en-US" sz="1400" dirty="0">
                <a:solidFill>
                  <a:srgbClr val="FF0000"/>
                </a:solidFill>
                <a:latin typeface="Arial" panose="020B0604020202020204" pitchFamily="34" charset="0"/>
                <a:ea typeface="宋体" panose="02010600030101010101" pitchFamily="2" charset="-122"/>
              </a:rPr>
              <a:t>张三</a:t>
            </a:r>
            <a:endParaRPr lang="zh-CN" altLang="en-US" sz="1400" dirty="0">
              <a:solidFill>
                <a:srgbClr val="FF0000"/>
              </a:solidFill>
              <a:latin typeface="Arial" panose="020B0604020202020204" pitchFamily="34" charset="0"/>
              <a:ea typeface="宋体" panose="02010600030101010101" pitchFamily="2" charset="-122"/>
            </a:endParaRPr>
          </a:p>
        </p:txBody>
      </p:sp>
      <p:sp>
        <p:nvSpPr>
          <p:cNvPr id="114702" name="Text Box 19"/>
          <p:cNvSpPr txBox="1"/>
          <p:nvPr/>
        </p:nvSpPr>
        <p:spPr>
          <a:xfrm>
            <a:off x="8869363" y="5265738"/>
            <a:ext cx="1296987" cy="306705"/>
          </a:xfrm>
          <a:prstGeom prst="rect">
            <a:avLst/>
          </a:prstGeom>
          <a:noFill/>
          <a:ln w="9525">
            <a:noFill/>
          </a:ln>
        </p:spPr>
        <p:txBody>
          <a:bodyPr anchor="t" anchorCtr="0">
            <a:spAutoFit/>
          </a:bodyPr>
          <a:p>
            <a:pPr algn="dist"/>
            <a:r>
              <a:rPr lang="en-US" altLang="zh-CN" sz="1400" i="1" dirty="0">
                <a:solidFill>
                  <a:srgbClr val="0000FF"/>
                </a:solidFill>
                <a:latin typeface="Times New Roman" panose="02020603050405020304" pitchFamily="18" charset="0"/>
                <a:ea typeface="宋体" panose="02010600030101010101" pitchFamily="2" charset="-122"/>
              </a:rPr>
              <a:t>12870000</a:t>
            </a:r>
            <a:endParaRPr lang="en-US" altLang="zh-CN" sz="1400" i="1" dirty="0">
              <a:solidFill>
                <a:srgbClr val="0000FF"/>
              </a:solidFill>
              <a:latin typeface="Times New Roman" panose="02020603050405020304" pitchFamily="18" charset="0"/>
              <a:ea typeface="宋体" panose="02010600030101010101" pitchFamily="2" charset="-122"/>
            </a:endParaRPr>
          </a:p>
        </p:txBody>
      </p:sp>
      <p:grpSp>
        <p:nvGrpSpPr>
          <p:cNvPr id="114703" name="Group 20"/>
          <p:cNvGrpSpPr/>
          <p:nvPr/>
        </p:nvGrpSpPr>
        <p:grpSpPr>
          <a:xfrm>
            <a:off x="6959600" y="6130925"/>
            <a:ext cx="1441450" cy="306388"/>
            <a:chOff x="3424" y="3510"/>
            <a:chExt cx="908" cy="193"/>
          </a:xfrm>
        </p:grpSpPr>
        <p:sp>
          <p:nvSpPr>
            <p:cNvPr id="114704" name="Text Box 21"/>
            <p:cNvSpPr txBox="1"/>
            <p:nvPr/>
          </p:nvSpPr>
          <p:spPr>
            <a:xfrm>
              <a:off x="3515" y="3510"/>
              <a:ext cx="817" cy="193"/>
            </a:xfrm>
            <a:prstGeom prst="rect">
              <a:avLst/>
            </a:prstGeom>
            <a:noFill/>
            <a:ln w="9525">
              <a:noFill/>
            </a:ln>
          </p:spPr>
          <p:txBody>
            <a:bodyPr anchor="t" anchorCtr="0">
              <a:spAutoFit/>
            </a:bodyPr>
            <a:p>
              <a:pPr algn="dist"/>
              <a:r>
                <a:rPr lang="en-US" altLang="zh-CN" sz="1400" i="1" dirty="0">
                  <a:solidFill>
                    <a:srgbClr val="0000FF"/>
                  </a:solidFill>
                  <a:latin typeface="Times New Roman" panose="02020603050405020304" pitchFamily="18" charset="0"/>
                  <a:ea typeface="宋体" panose="02010600030101010101" pitchFamily="2" charset="-122"/>
                </a:rPr>
                <a:t>12870000</a:t>
              </a:r>
              <a:endParaRPr lang="en-US" altLang="zh-CN" sz="1400" i="1" dirty="0">
                <a:solidFill>
                  <a:srgbClr val="0000FF"/>
                </a:solidFill>
                <a:latin typeface="Times New Roman" panose="02020603050405020304" pitchFamily="18" charset="0"/>
                <a:ea typeface="宋体" panose="02010600030101010101" pitchFamily="2" charset="-122"/>
              </a:endParaRPr>
            </a:p>
          </p:txBody>
        </p:sp>
        <p:sp>
          <p:nvSpPr>
            <p:cNvPr id="114705" name="Rectangle 22"/>
            <p:cNvSpPr/>
            <p:nvPr/>
          </p:nvSpPr>
          <p:spPr>
            <a:xfrm>
              <a:off x="3424" y="3521"/>
              <a:ext cx="137" cy="154"/>
            </a:xfrm>
            <a:prstGeom prst="rect">
              <a:avLst/>
            </a:prstGeom>
            <a:noFill/>
            <a:ln w="9525">
              <a:noFill/>
            </a:ln>
          </p:spPr>
          <p:txBody>
            <a:bodyPr anchor="t" anchorCtr="0">
              <a:spAutoFit/>
            </a:bodyPr>
            <a:p>
              <a:r>
                <a:rPr lang="zh-CN" altLang="en-US" sz="1000" dirty="0">
                  <a:solidFill>
                    <a:srgbClr val="0000FF"/>
                  </a:solidFill>
                  <a:latin typeface="Arial" panose="020B0604020202020204" pitchFamily="34" charset="0"/>
                  <a:ea typeface="宋体" panose="02010600030101010101" pitchFamily="2" charset="-122"/>
                </a:rPr>
                <a:t>￥</a:t>
              </a:r>
              <a:endParaRPr lang="zh-CN" altLang="en-US" sz="1000" dirty="0">
                <a:solidFill>
                  <a:srgbClr val="0000FF"/>
                </a:solidFill>
                <a:latin typeface="Arial" panose="020B0604020202020204" pitchFamily="34" charset="0"/>
                <a:ea typeface="宋体" panose="02010600030101010101" pitchFamily="2" charset="-122"/>
              </a:endParaRPr>
            </a:p>
          </p:txBody>
        </p:sp>
      </p:grpSp>
      <p:grpSp>
        <p:nvGrpSpPr>
          <p:cNvPr id="114706" name="Group 23"/>
          <p:cNvGrpSpPr/>
          <p:nvPr/>
        </p:nvGrpSpPr>
        <p:grpSpPr>
          <a:xfrm>
            <a:off x="8759825" y="6148388"/>
            <a:ext cx="1441450" cy="306388"/>
            <a:chOff x="3424" y="3510"/>
            <a:chExt cx="908" cy="193"/>
          </a:xfrm>
        </p:grpSpPr>
        <p:sp>
          <p:nvSpPr>
            <p:cNvPr id="114707" name="Text Box 24"/>
            <p:cNvSpPr txBox="1"/>
            <p:nvPr/>
          </p:nvSpPr>
          <p:spPr>
            <a:xfrm>
              <a:off x="3515" y="3510"/>
              <a:ext cx="817" cy="193"/>
            </a:xfrm>
            <a:prstGeom prst="rect">
              <a:avLst/>
            </a:prstGeom>
            <a:noFill/>
            <a:ln w="9525">
              <a:noFill/>
            </a:ln>
          </p:spPr>
          <p:txBody>
            <a:bodyPr anchor="t" anchorCtr="0">
              <a:spAutoFit/>
            </a:bodyPr>
            <a:p>
              <a:pPr algn="dist"/>
              <a:r>
                <a:rPr lang="en-US" altLang="zh-CN" sz="1400" i="1" dirty="0">
                  <a:solidFill>
                    <a:srgbClr val="0000FF"/>
                  </a:solidFill>
                  <a:latin typeface="Times New Roman" panose="02020603050405020304" pitchFamily="18" charset="0"/>
                  <a:ea typeface="宋体" panose="02010600030101010101" pitchFamily="2" charset="-122"/>
                </a:rPr>
                <a:t>12870000</a:t>
              </a:r>
              <a:endParaRPr lang="en-US" altLang="zh-CN" sz="1400" i="1" dirty="0">
                <a:solidFill>
                  <a:srgbClr val="0000FF"/>
                </a:solidFill>
                <a:latin typeface="Times New Roman" panose="02020603050405020304" pitchFamily="18" charset="0"/>
                <a:ea typeface="宋体" panose="02010600030101010101" pitchFamily="2" charset="-122"/>
              </a:endParaRPr>
            </a:p>
          </p:txBody>
        </p:sp>
        <p:sp>
          <p:nvSpPr>
            <p:cNvPr id="114708" name="Rectangle 25"/>
            <p:cNvSpPr/>
            <p:nvPr/>
          </p:nvSpPr>
          <p:spPr>
            <a:xfrm>
              <a:off x="3424" y="3521"/>
              <a:ext cx="137" cy="154"/>
            </a:xfrm>
            <a:prstGeom prst="rect">
              <a:avLst/>
            </a:prstGeom>
            <a:noFill/>
            <a:ln w="9525">
              <a:noFill/>
            </a:ln>
          </p:spPr>
          <p:txBody>
            <a:bodyPr anchor="t" anchorCtr="0">
              <a:spAutoFit/>
            </a:bodyPr>
            <a:p>
              <a:r>
                <a:rPr lang="zh-CN" altLang="en-US" sz="1000" dirty="0">
                  <a:solidFill>
                    <a:srgbClr val="0000FF"/>
                  </a:solidFill>
                  <a:latin typeface="Arial" panose="020B0604020202020204" pitchFamily="34" charset="0"/>
                  <a:ea typeface="宋体" panose="02010600030101010101" pitchFamily="2" charset="-122"/>
                </a:rPr>
                <a:t>￥</a:t>
              </a:r>
              <a:endParaRPr lang="zh-CN" altLang="en-US" sz="1000" dirty="0">
                <a:solidFill>
                  <a:srgbClr val="0000FF"/>
                </a:solidFill>
                <a:latin typeface="Arial" panose="020B0604020202020204" pitchFamily="34" charset="0"/>
                <a:ea typeface="宋体" panose="02010600030101010101" pitchFamily="2" charset="-122"/>
              </a:endParaRPr>
            </a:p>
          </p:txBody>
        </p:sp>
      </p:grpSp>
      <p:sp>
        <p:nvSpPr>
          <p:cNvPr id="114709" name="Text Box 26"/>
          <p:cNvSpPr txBox="1"/>
          <p:nvPr/>
        </p:nvSpPr>
        <p:spPr>
          <a:xfrm>
            <a:off x="10360025" y="4929188"/>
            <a:ext cx="307975" cy="306705"/>
          </a:xfrm>
          <a:prstGeom prst="rect">
            <a:avLst/>
          </a:prstGeom>
          <a:noFill/>
          <a:ln w="9525">
            <a:noFill/>
          </a:ln>
        </p:spPr>
        <p:txBody>
          <a:bodyPr anchor="t" anchorCtr="0">
            <a:spAutoFit/>
          </a:bodyPr>
          <a:p>
            <a:pPr>
              <a:spcBef>
                <a:spcPct val="50000"/>
              </a:spcBef>
            </a:pPr>
            <a:r>
              <a:rPr lang="en-US" altLang="zh-CN" sz="1400" dirty="0">
                <a:solidFill>
                  <a:srgbClr val="0000FF"/>
                </a:solidFill>
                <a:latin typeface="Arial" panose="020B0604020202020204" pitchFamily="34" charset="0"/>
                <a:ea typeface="宋体" panose="02010600030101010101" pitchFamily="2" charset="-122"/>
              </a:rPr>
              <a:t>3</a:t>
            </a:r>
            <a:endParaRPr lang="en-US" altLang="zh-CN" sz="1400" dirty="0">
              <a:solidFill>
                <a:srgbClr val="0000FF"/>
              </a:solidFill>
              <a:latin typeface="Arial" panose="020B0604020202020204" pitchFamily="34" charset="0"/>
              <a:ea typeface="宋体" panose="02010600030101010101" pitchFamily="2" charset="-122"/>
            </a:endParaRPr>
          </a:p>
        </p:txBody>
      </p:sp>
      <p:sp>
        <p:nvSpPr>
          <p:cNvPr id="223259" name="Text Box 27"/>
          <p:cNvSpPr txBox="1">
            <a:spLocks noChangeArrowheads="1"/>
          </p:cNvSpPr>
          <p:nvPr/>
        </p:nvSpPr>
        <p:spPr bwMode="auto">
          <a:xfrm>
            <a:off x="749935" y="1196975"/>
            <a:ext cx="10645140" cy="217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a:solidFill>
                  <a:schemeClr val="tx1"/>
                </a:solidFill>
                <a:latin typeface="Arial" panose="020B0604020202020204" pitchFamily="34" charset="0"/>
                <a:ea typeface="宋体" panose="02010600030101010101" pitchFamily="2" charset="-122"/>
              </a:defRPr>
            </a:lvl1pPr>
            <a:lvl2pPr eaLnBrk="0" hangingPunct="0">
              <a:defRPr b="1">
                <a:solidFill>
                  <a:schemeClr val="tx1"/>
                </a:solidFill>
                <a:latin typeface="Arial" panose="020B0604020202020204" pitchFamily="34" charset="0"/>
                <a:ea typeface="宋体" panose="02010600030101010101" pitchFamily="2" charset="-122"/>
              </a:defRPr>
            </a:lvl2pPr>
            <a:lvl3pPr marL="1143000" indent="-228600" eaLnBrk="0" hangingPunct="0">
              <a:defRPr b="1">
                <a:solidFill>
                  <a:schemeClr val="tx1"/>
                </a:solidFill>
                <a:latin typeface="Arial" panose="020B0604020202020204" pitchFamily="34" charset="0"/>
                <a:ea typeface="宋体" panose="02010600030101010101" pitchFamily="2" charset="-122"/>
              </a:defRPr>
            </a:lvl3pPr>
            <a:lvl4pPr marL="1600200" indent="-228600" eaLnBrk="0" hangingPunct="0">
              <a:defRPr b="1">
                <a:solidFill>
                  <a:schemeClr val="tx1"/>
                </a:solidFill>
                <a:latin typeface="Arial" panose="020B0604020202020204" pitchFamily="34" charset="0"/>
                <a:ea typeface="宋体" panose="02010600030101010101" pitchFamily="2" charset="-122"/>
              </a:defRPr>
            </a:lvl4pPr>
            <a:lvl5pPr marL="2057400" indent="-228600" eaLnBrk="0" hangingPunct="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marL="0" marR="0" lvl="0" indent="0" algn="just" defTabSz="914400" rtl="0" eaLnBrk="1" fontAlgn="base" latinLnBrk="0" hangingPunct="1">
              <a:lnSpc>
                <a:spcPct val="150000"/>
              </a:lnSpc>
              <a:spcBef>
                <a:spcPts val="25"/>
              </a:spcBef>
              <a:spcAft>
                <a:spcPts val="0"/>
              </a:spcAft>
              <a:buClrTx/>
              <a:buSzTx/>
              <a:buFontTx/>
              <a:buNone/>
              <a:defRPr/>
            </a:pPr>
            <a:r>
              <a:rPr kumimoji="0" lang="zh-CN" altLang="en-US" sz="3000" b="1" i="0" u="none" strike="noStrike" kern="1200" cap="none" spc="0" normalizeH="0" baseline="0" noProof="0" dirty="0" smtClean="0">
                <a:ln>
                  <a:noFill/>
                </a:ln>
                <a:solidFill>
                  <a:srgbClr val="FF0000"/>
                </a:solidFill>
                <a:effectLst/>
                <a:uLnTx/>
                <a:uFillTx/>
                <a:latin typeface="+mj-ea"/>
                <a:ea typeface="+mj-ea"/>
                <a:cs typeface="+mn-cs"/>
              </a:rPr>
              <a:t>会计科目、子目和编制会计分录</a:t>
            </a:r>
            <a:endParaRPr kumimoji="0" lang="zh-CN" altLang="en-US" sz="3000" b="1" i="0" u="none" strike="noStrike" kern="1200" cap="none" spc="0" normalizeH="0" baseline="0" noProof="0" dirty="0" smtClean="0">
              <a:ln>
                <a:noFill/>
              </a:ln>
              <a:solidFill>
                <a:schemeClr val="tx1"/>
              </a:solidFill>
              <a:effectLst/>
              <a:uLnTx/>
              <a:uFillTx/>
              <a:latin typeface="+mj-ea"/>
              <a:ea typeface="+mj-ea"/>
              <a:cs typeface="+mn-cs"/>
            </a:endParaRPr>
          </a:p>
          <a:p>
            <a:pPr marL="0" marR="0" lvl="0" indent="0" algn="just" defTabSz="914400" rtl="0" eaLnBrk="1" fontAlgn="base" latinLnBrk="0" hangingPunct="1">
              <a:lnSpc>
                <a:spcPct val="150000"/>
              </a:lnSpc>
              <a:spcBef>
                <a:spcPts val="25"/>
              </a:spcBef>
              <a:spcAft>
                <a:spcPts val="0"/>
              </a:spcAft>
              <a:buClr>
                <a:srgbClr val="FF0000"/>
              </a:buClr>
              <a:buSzTx/>
              <a:buFont typeface="Wingdings" panose="05000000000000000000" pitchFamily="2" charset="2"/>
              <a:buChar char="Ø"/>
              <a:defRPr/>
            </a:pPr>
            <a:r>
              <a:rPr kumimoji="0" lang="zh-CN" altLang="en-US" sz="30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一笔复杂业务的会计分录应按一借多贷或一贷多借填写一张</a:t>
            </a:r>
            <a:r>
              <a:rPr kumimoji="0" lang="zh-CN" altLang="en-US" sz="3000" b="1" i="0" u="none" strike="noStrike" kern="1200" cap="none" spc="0" normalizeH="0" baseline="0" noProof="0" smtClean="0">
                <a:ln>
                  <a:noFill/>
                </a:ln>
                <a:solidFill>
                  <a:schemeClr val="tx1"/>
                </a:solidFill>
                <a:effectLst/>
                <a:uLnTx/>
                <a:uFillTx/>
                <a:latin typeface="楷体" panose="02010609060101010101" pitchFamily="49" charset="-122"/>
                <a:ea typeface="楷体" panose="02010609060101010101" pitchFamily="49" charset="-122"/>
                <a:cs typeface="+mn-cs"/>
              </a:rPr>
              <a:t>记账凭证。</a:t>
            </a:r>
            <a:endParaRPr kumimoji="0" lang="zh-CN" altLang="en-US" sz="30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p:txBody>
      </p:sp>
      <p:sp>
        <p:nvSpPr>
          <p:cNvPr id="223260" name="Rectangle 28"/>
          <p:cNvSpPr/>
          <p:nvPr/>
        </p:nvSpPr>
        <p:spPr>
          <a:xfrm>
            <a:off x="3505200" y="4729163"/>
            <a:ext cx="3505200" cy="1003300"/>
          </a:xfrm>
          <a:prstGeom prst="rect">
            <a:avLst/>
          </a:prstGeom>
          <a:noFill/>
          <a:ln w="19050" cap="flat" cmpd="sng">
            <a:solidFill>
              <a:srgbClr val="FF0000"/>
            </a:solidFill>
            <a:prstDash val="solid"/>
            <a:miter/>
            <a:headEnd type="none" w="med" len="med"/>
            <a:tailEnd type="none" w="med" len="med"/>
          </a:ln>
        </p:spPr>
        <p:txBody>
          <a:bodyPr wrap="none" anchor="ctr" anchorCtr="0"/>
          <a:p>
            <a:endParaRPr lang="zh-CN" altLang="en-US" dirty="0">
              <a:latin typeface="Arial" panose="020B0604020202020204" pitchFamily="34" charset="0"/>
              <a:ea typeface="宋体" panose="02010600030101010101" pitchFamily="2" charset="-122"/>
            </a:endParaRPr>
          </a:p>
        </p:txBody>
      </p:sp>
      <p:sp>
        <p:nvSpPr>
          <p:cNvPr id="223261" name="AutoShape 29"/>
          <p:cNvSpPr/>
          <p:nvPr/>
        </p:nvSpPr>
        <p:spPr>
          <a:xfrm>
            <a:off x="1631950" y="3284538"/>
            <a:ext cx="3168650" cy="1130300"/>
          </a:xfrm>
          <a:prstGeom prst="accentBorderCallout2">
            <a:avLst>
              <a:gd name="adj1" fmla="val 12500"/>
              <a:gd name="adj2" fmla="val 103333"/>
              <a:gd name="adj3" fmla="val 12500"/>
              <a:gd name="adj4" fmla="val 119097"/>
              <a:gd name="adj5" fmla="val 171181"/>
              <a:gd name="adj6" fmla="val 111690"/>
            </a:avLst>
          </a:prstGeom>
          <a:solidFill>
            <a:schemeClr val="bg1"/>
          </a:solidFill>
          <a:ln w="15875" cap="flat" cmpd="sng">
            <a:solidFill>
              <a:srgbClr val="FF0000"/>
            </a:solidFill>
            <a:prstDash val="solid"/>
            <a:miter/>
            <a:headEnd type="none" w="med" len="med"/>
            <a:tailEnd type="none" w="med" len="med"/>
          </a:ln>
        </p:spPr>
        <p:txBody>
          <a:bodyPr anchor="t" anchorCtr="0"/>
          <a:p>
            <a:pPr>
              <a:lnSpc>
                <a:spcPct val="150000"/>
              </a:lnSpc>
            </a:pPr>
            <a:r>
              <a:rPr lang="zh-CN" altLang="en-US" sz="2400" dirty="0">
                <a:latin typeface="仿宋" panose="02010609060101010101" pitchFamily="49" charset="-122"/>
                <a:ea typeface="仿宋" panose="02010609060101010101" pitchFamily="49" charset="-122"/>
              </a:rPr>
              <a:t>会计科目按准则规定写全称，详细到子目。</a:t>
            </a:r>
            <a:endParaRPr lang="zh-CN" altLang="en-US" sz="2400" dirty="0">
              <a:latin typeface="仿宋" panose="02010609060101010101" pitchFamily="49" charset="-122"/>
              <a:ea typeface="仿宋" panose="02010609060101010101" pitchFamily="49" charset="-122"/>
            </a:endParaRPr>
          </a:p>
        </p:txBody>
      </p:sp>
      <p:sp>
        <p:nvSpPr>
          <p:cNvPr id="96258" name="Rectangle 2"/>
          <p:cNvSpPr txBox="1"/>
          <p:nvPr/>
        </p:nvSpPr>
        <p:spPr>
          <a:xfrm>
            <a:off x="855345" y="376555"/>
            <a:ext cx="10539095" cy="676275"/>
          </a:xfrm>
          <a:prstGeom prst="rect">
            <a:avLst/>
          </a:prstGeom>
          <a:noFill/>
          <a:ln w="9525">
            <a:noFill/>
          </a:ln>
        </p:spPr>
        <p:txBody>
          <a:bodyPr anchor="t" anchorCtr="0"/>
          <a:p>
            <a:pPr algn="ctr" eaLnBrk="1" hangingPunct="1">
              <a:lnSpc>
                <a:spcPct val="100000"/>
              </a:lnSpc>
              <a:buClr>
                <a:srgbClr val="FF0000"/>
              </a:buClr>
              <a:buFont typeface="Wingdings" panose="05000000000000000000" pitchFamily="2" charset="2"/>
            </a:pPr>
            <a:r>
              <a:rPr lang="zh-CN" altLang="en-US" sz="3200" dirty="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四、记账凭证的填制要求</a:t>
            </a:r>
            <a:r>
              <a:rPr lang="en-US" altLang="zh-CN" sz="3200" dirty="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a:t>
            </a:r>
            <a:r>
              <a:rPr lang="zh-CN" altLang="en-US" sz="3200" dirty="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规范 </a:t>
            </a:r>
            <a:endParaRPr lang="zh-CN" altLang="en-US" sz="3200" dirty="0">
              <a:solidFill>
                <a:srgbClr val="FF0000"/>
              </a:solidFill>
              <a:latin typeface="Times New Roman" panose="02020603050405020304" pitchFamily="18" charset="0"/>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23261"/>
                                        </p:tgtEl>
                                        <p:attrNameLst>
                                          <p:attrName>style.visibility</p:attrName>
                                        </p:attrNameLst>
                                      </p:cBhvr>
                                      <p:to>
                                        <p:strVal val="visible"/>
                                      </p:to>
                                    </p:set>
                                    <p:animEffect transition="in" filter="blinds(horizontal)">
                                      <p:cBhvr>
                                        <p:cTn id="7" dur="500"/>
                                        <p:tgtEl>
                                          <p:spTgt spid="223261"/>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23260"/>
                                        </p:tgtEl>
                                        <p:attrNameLst>
                                          <p:attrName>style.visibility</p:attrName>
                                        </p:attrNameLst>
                                      </p:cBhvr>
                                      <p:to>
                                        <p:strVal val="visible"/>
                                      </p:to>
                                    </p:set>
                                    <p:animEffect transition="in" filter="blinds(horizontal)">
                                      <p:cBhvr>
                                        <p:cTn id="10" dur="500"/>
                                        <p:tgtEl>
                                          <p:spTgt spid="223260"/>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223259">
                                            <p:txEl>
                                              <p:charRg st="21" end="53"/>
                                            </p:txEl>
                                          </p:spTgt>
                                        </p:tgtEl>
                                        <p:attrNameLst>
                                          <p:attrName>style.visibility</p:attrName>
                                        </p:attrNameLst>
                                      </p:cBhvr>
                                      <p:to>
                                        <p:strVal val="visible"/>
                                      </p:to>
                                    </p:set>
                                    <p:animEffect transition="in" filter="blinds(horizontal)">
                                      <p:cBhvr>
                                        <p:cTn id="15" dur="500"/>
                                        <p:tgtEl>
                                          <p:spTgt spid="223259">
                                            <p:txEl>
                                              <p:charRg st="21" end="5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3260" grpId="0" bldLvl="0" animBg="1"/>
      <p:bldP spid="223261" grpId="0" bldLvl="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19809" name="Picture 4" descr="20081161506620"/>
          <p:cNvPicPr>
            <a:picLocks noChangeAspect="1"/>
          </p:cNvPicPr>
          <p:nvPr/>
        </p:nvPicPr>
        <p:blipFill>
          <a:blip r:embed="rId1"/>
          <a:stretch>
            <a:fillRect/>
          </a:stretch>
        </p:blipFill>
        <p:spPr>
          <a:xfrm>
            <a:off x="1524000" y="1981200"/>
            <a:ext cx="9144000" cy="4537075"/>
          </a:xfrm>
          <a:prstGeom prst="rect">
            <a:avLst/>
          </a:prstGeom>
          <a:noFill/>
          <a:ln w="9525" cap="flat" cmpd="sng">
            <a:solidFill>
              <a:schemeClr val="folHlink"/>
            </a:solidFill>
            <a:prstDash val="solid"/>
            <a:miter/>
            <a:headEnd type="none" w="med" len="med"/>
            <a:tailEnd type="none" w="med" len="med"/>
          </a:ln>
        </p:spPr>
      </p:pic>
      <p:sp>
        <p:nvSpPr>
          <p:cNvPr id="119810" name="Rectangle 5"/>
          <p:cNvSpPr/>
          <p:nvPr/>
        </p:nvSpPr>
        <p:spPr>
          <a:xfrm>
            <a:off x="2152650" y="3952875"/>
            <a:ext cx="1504950" cy="306705"/>
          </a:xfrm>
          <a:prstGeom prst="rect">
            <a:avLst/>
          </a:prstGeom>
          <a:noFill/>
          <a:ln w="9525">
            <a:noFill/>
          </a:ln>
        </p:spPr>
        <p:txBody>
          <a:bodyPr anchor="t" anchorCtr="0">
            <a:spAutoFit/>
          </a:bodyPr>
          <a:p>
            <a:r>
              <a:rPr lang="zh-CN" altLang="en-US" sz="1400" dirty="0">
                <a:solidFill>
                  <a:srgbClr val="0000FF"/>
                </a:solidFill>
                <a:latin typeface="Times New Roman" panose="02020603050405020304" pitchFamily="18" charset="0"/>
                <a:ea typeface="宋体" panose="02010600030101010101" pitchFamily="2" charset="-122"/>
              </a:rPr>
              <a:t>购进材料</a:t>
            </a:r>
            <a:endParaRPr lang="zh-CN" altLang="en-US" sz="1400" dirty="0">
              <a:solidFill>
                <a:srgbClr val="0000FF"/>
              </a:solidFill>
              <a:latin typeface="Times New Roman" panose="02020603050405020304" pitchFamily="18" charset="0"/>
              <a:ea typeface="宋体" panose="02010600030101010101" pitchFamily="2" charset="-122"/>
            </a:endParaRPr>
          </a:p>
        </p:txBody>
      </p:sp>
      <p:sp>
        <p:nvSpPr>
          <p:cNvPr id="119811" name="Rectangle 6"/>
          <p:cNvSpPr/>
          <p:nvPr/>
        </p:nvSpPr>
        <p:spPr>
          <a:xfrm>
            <a:off x="3719513" y="3925888"/>
            <a:ext cx="720090" cy="306705"/>
          </a:xfrm>
          <a:prstGeom prst="rect">
            <a:avLst/>
          </a:prstGeom>
          <a:noFill/>
          <a:ln w="9525">
            <a:noFill/>
          </a:ln>
        </p:spPr>
        <p:txBody>
          <a:bodyPr wrap="none" anchor="t" anchorCtr="0">
            <a:spAutoFit/>
          </a:bodyPr>
          <a:p>
            <a:r>
              <a:rPr lang="zh-CN" altLang="en-US" sz="1400" dirty="0">
                <a:solidFill>
                  <a:srgbClr val="0000FF"/>
                </a:solidFill>
                <a:latin typeface="Times New Roman" panose="02020603050405020304" pitchFamily="18" charset="0"/>
                <a:ea typeface="宋体" panose="02010600030101010101" pitchFamily="2" charset="-122"/>
              </a:rPr>
              <a:t>原材料</a:t>
            </a:r>
            <a:endParaRPr lang="zh-CN" altLang="en-US" sz="1400" dirty="0">
              <a:solidFill>
                <a:srgbClr val="0000FF"/>
              </a:solidFill>
              <a:latin typeface="Times New Roman" panose="02020603050405020304" pitchFamily="18" charset="0"/>
              <a:ea typeface="宋体" panose="02010600030101010101" pitchFamily="2" charset="-122"/>
            </a:endParaRPr>
          </a:p>
        </p:txBody>
      </p:sp>
      <p:sp>
        <p:nvSpPr>
          <p:cNvPr id="119812" name="Rectangle 7"/>
          <p:cNvSpPr/>
          <p:nvPr/>
        </p:nvSpPr>
        <p:spPr>
          <a:xfrm>
            <a:off x="3719513" y="4600575"/>
            <a:ext cx="899160" cy="306705"/>
          </a:xfrm>
          <a:prstGeom prst="rect">
            <a:avLst/>
          </a:prstGeom>
          <a:noFill/>
          <a:ln w="9525">
            <a:noFill/>
          </a:ln>
        </p:spPr>
        <p:txBody>
          <a:bodyPr wrap="none" anchor="t" anchorCtr="0">
            <a:spAutoFit/>
          </a:bodyPr>
          <a:p>
            <a:r>
              <a:rPr lang="zh-CN" altLang="en-US" sz="1400" dirty="0">
                <a:solidFill>
                  <a:srgbClr val="0000FF"/>
                </a:solidFill>
                <a:latin typeface="Times New Roman" panose="02020603050405020304" pitchFamily="18" charset="0"/>
                <a:ea typeface="宋体" panose="02010600030101010101" pitchFamily="2" charset="-122"/>
              </a:rPr>
              <a:t>银行存款</a:t>
            </a:r>
            <a:endParaRPr lang="zh-CN" altLang="en-US" sz="1400" dirty="0">
              <a:solidFill>
                <a:srgbClr val="0000FF"/>
              </a:solidFill>
              <a:latin typeface="Times New Roman" panose="02020603050405020304" pitchFamily="18" charset="0"/>
              <a:ea typeface="宋体" panose="02010600030101010101" pitchFamily="2" charset="-122"/>
            </a:endParaRPr>
          </a:p>
        </p:txBody>
      </p:sp>
      <p:sp>
        <p:nvSpPr>
          <p:cNvPr id="119813" name="Line 8"/>
          <p:cNvSpPr/>
          <p:nvPr/>
        </p:nvSpPr>
        <p:spPr>
          <a:xfrm flipH="1">
            <a:off x="6705600" y="4933950"/>
            <a:ext cx="3429000" cy="609600"/>
          </a:xfrm>
          <a:prstGeom prst="line">
            <a:avLst/>
          </a:prstGeom>
          <a:ln w="19050" cap="flat" cmpd="sng">
            <a:solidFill>
              <a:srgbClr val="0000FF"/>
            </a:solidFill>
            <a:prstDash val="solid"/>
            <a:round/>
            <a:headEnd type="none" w="med" len="med"/>
            <a:tailEnd type="none" w="med" len="med"/>
          </a:ln>
        </p:spPr>
      </p:sp>
      <p:sp>
        <p:nvSpPr>
          <p:cNvPr id="119814" name="Rectangle 9"/>
          <p:cNvSpPr/>
          <p:nvPr/>
        </p:nvSpPr>
        <p:spPr>
          <a:xfrm>
            <a:off x="5303838" y="3937000"/>
            <a:ext cx="936625" cy="306705"/>
          </a:xfrm>
          <a:prstGeom prst="rect">
            <a:avLst/>
          </a:prstGeom>
          <a:noFill/>
          <a:ln w="9525">
            <a:noFill/>
          </a:ln>
        </p:spPr>
        <p:txBody>
          <a:bodyPr anchor="t" anchorCtr="0">
            <a:spAutoFit/>
          </a:bodyPr>
          <a:p>
            <a:r>
              <a:rPr lang="en-US" altLang="zh-CN" sz="1400" dirty="0">
                <a:solidFill>
                  <a:srgbClr val="0000FF"/>
                </a:solidFill>
                <a:latin typeface="宋体" panose="02010600030101010101" pitchFamily="2" charset="-122"/>
                <a:ea typeface="宋体" panose="02010600030101010101" pitchFamily="2" charset="-122"/>
              </a:rPr>
              <a:t>304-A5</a:t>
            </a:r>
            <a:endParaRPr lang="en-US" altLang="zh-CN" sz="1400" dirty="0">
              <a:solidFill>
                <a:srgbClr val="0000FF"/>
              </a:solidFill>
              <a:latin typeface="宋体" panose="02010600030101010101" pitchFamily="2" charset="-122"/>
              <a:ea typeface="宋体" panose="02010600030101010101" pitchFamily="2" charset="-122"/>
            </a:endParaRPr>
          </a:p>
        </p:txBody>
      </p:sp>
      <p:sp>
        <p:nvSpPr>
          <p:cNvPr id="119815" name="Rectangle 10"/>
          <p:cNvSpPr/>
          <p:nvPr/>
        </p:nvSpPr>
        <p:spPr>
          <a:xfrm>
            <a:off x="3719513" y="4264025"/>
            <a:ext cx="899160" cy="306705"/>
          </a:xfrm>
          <a:prstGeom prst="rect">
            <a:avLst/>
          </a:prstGeom>
          <a:noFill/>
          <a:ln w="9525">
            <a:noFill/>
          </a:ln>
        </p:spPr>
        <p:txBody>
          <a:bodyPr wrap="none" anchor="t" anchorCtr="0">
            <a:spAutoFit/>
          </a:bodyPr>
          <a:p>
            <a:r>
              <a:rPr lang="zh-CN" altLang="en-US" sz="1400" dirty="0">
                <a:solidFill>
                  <a:srgbClr val="0000FF"/>
                </a:solidFill>
                <a:latin typeface="Times New Roman" panose="02020603050405020304" pitchFamily="18" charset="0"/>
                <a:ea typeface="宋体" panose="02010600030101010101" pitchFamily="2" charset="-122"/>
              </a:rPr>
              <a:t>应交税费</a:t>
            </a:r>
            <a:endParaRPr lang="zh-CN" altLang="en-US" sz="1400" dirty="0">
              <a:solidFill>
                <a:srgbClr val="0000FF"/>
              </a:solidFill>
              <a:latin typeface="Times New Roman" panose="02020603050405020304" pitchFamily="18" charset="0"/>
              <a:ea typeface="宋体" panose="02010600030101010101" pitchFamily="2" charset="-122"/>
            </a:endParaRPr>
          </a:p>
        </p:txBody>
      </p:sp>
      <p:sp>
        <p:nvSpPr>
          <p:cNvPr id="119816" name="Rectangle 11"/>
          <p:cNvSpPr/>
          <p:nvPr/>
        </p:nvSpPr>
        <p:spPr>
          <a:xfrm>
            <a:off x="5257800" y="4268788"/>
            <a:ext cx="1439863" cy="306705"/>
          </a:xfrm>
          <a:prstGeom prst="rect">
            <a:avLst/>
          </a:prstGeom>
          <a:noFill/>
          <a:ln w="9525">
            <a:noFill/>
          </a:ln>
        </p:spPr>
        <p:txBody>
          <a:bodyPr anchor="t" anchorCtr="0">
            <a:spAutoFit/>
          </a:bodyPr>
          <a:p>
            <a:r>
              <a:rPr lang="zh-CN" altLang="en-US" sz="1400" dirty="0">
                <a:solidFill>
                  <a:srgbClr val="0000FF"/>
                </a:solidFill>
                <a:latin typeface="Times New Roman" panose="02020603050405020304" pitchFamily="18" charset="0"/>
                <a:ea typeface="宋体" panose="02010600030101010101" pitchFamily="2" charset="-122"/>
              </a:rPr>
              <a:t>应交增值税（进）</a:t>
            </a:r>
            <a:endParaRPr lang="zh-CN" altLang="en-US" sz="1400" dirty="0">
              <a:solidFill>
                <a:srgbClr val="0000FF"/>
              </a:solidFill>
              <a:latin typeface="Times New Roman" panose="02020603050405020304" pitchFamily="18" charset="0"/>
              <a:ea typeface="宋体" panose="02010600030101010101" pitchFamily="2" charset="-122"/>
            </a:endParaRPr>
          </a:p>
        </p:txBody>
      </p:sp>
      <p:sp>
        <p:nvSpPr>
          <p:cNvPr id="119817" name="Text Box 12"/>
          <p:cNvSpPr txBox="1"/>
          <p:nvPr/>
        </p:nvSpPr>
        <p:spPr>
          <a:xfrm>
            <a:off x="7104063" y="3997325"/>
            <a:ext cx="1296987" cy="306705"/>
          </a:xfrm>
          <a:prstGeom prst="rect">
            <a:avLst/>
          </a:prstGeom>
          <a:noFill/>
          <a:ln w="9525">
            <a:noFill/>
          </a:ln>
        </p:spPr>
        <p:txBody>
          <a:bodyPr anchor="t" anchorCtr="0">
            <a:spAutoFit/>
          </a:bodyPr>
          <a:p>
            <a:pPr algn="dist"/>
            <a:r>
              <a:rPr lang="en-US" altLang="zh-CN" sz="1400" i="1" dirty="0">
                <a:solidFill>
                  <a:srgbClr val="0000FF"/>
                </a:solidFill>
                <a:latin typeface="Times New Roman" panose="02020603050405020304" pitchFamily="18" charset="0"/>
                <a:ea typeface="宋体" panose="02010600030101010101" pitchFamily="2" charset="-122"/>
              </a:rPr>
              <a:t>11000000</a:t>
            </a:r>
            <a:endParaRPr lang="en-US" altLang="zh-CN" sz="1400" i="1" dirty="0">
              <a:solidFill>
                <a:srgbClr val="0000FF"/>
              </a:solidFill>
              <a:latin typeface="Times New Roman" panose="02020603050405020304" pitchFamily="18" charset="0"/>
              <a:ea typeface="宋体" panose="02010600030101010101" pitchFamily="2" charset="-122"/>
            </a:endParaRPr>
          </a:p>
        </p:txBody>
      </p:sp>
      <p:sp>
        <p:nvSpPr>
          <p:cNvPr id="119818" name="Text Box 13"/>
          <p:cNvSpPr txBox="1"/>
          <p:nvPr/>
        </p:nvSpPr>
        <p:spPr>
          <a:xfrm>
            <a:off x="7248525" y="4340225"/>
            <a:ext cx="1152525" cy="306705"/>
          </a:xfrm>
          <a:prstGeom prst="rect">
            <a:avLst/>
          </a:prstGeom>
          <a:noFill/>
          <a:ln w="9525">
            <a:noFill/>
          </a:ln>
        </p:spPr>
        <p:txBody>
          <a:bodyPr anchor="t" anchorCtr="0">
            <a:spAutoFit/>
          </a:bodyPr>
          <a:p>
            <a:pPr algn="dist"/>
            <a:r>
              <a:rPr lang="en-US" altLang="zh-CN" sz="1400" i="1" dirty="0">
                <a:solidFill>
                  <a:srgbClr val="0000FF"/>
                </a:solidFill>
                <a:latin typeface="Times New Roman" panose="02020603050405020304" pitchFamily="18" charset="0"/>
                <a:ea typeface="宋体" panose="02010600030101010101" pitchFamily="2" charset="-122"/>
              </a:rPr>
              <a:t>1870000</a:t>
            </a:r>
            <a:endParaRPr lang="en-US" altLang="zh-CN" sz="1400" i="1" dirty="0">
              <a:solidFill>
                <a:srgbClr val="0000FF"/>
              </a:solidFill>
              <a:latin typeface="Times New Roman" panose="02020603050405020304" pitchFamily="18" charset="0"/>
              <a:ea typeface="宋体" panose="02010600030101010101" pitchFamily="2" charset="-122"/>
            </a:endParaRPr>
          </a:p>
        </p:txBody>
      </p:sp>
      <p:sp>
        <p:nvSpPr>
          <p:cNvPr id="119819" name="Text Box 14"/>
          <p:cNvSpPr txBox="1"/>
          <p:nvPr/>
        </p:nvSpPr>
        <p:spPr>
          <a:xfrm>
            <a:off x="5232400" y="2773363"/>
            <a:ext cx="2519363" cy="368300"/>
          </a:xfrm>
          <a:prstGeom prst="rect">
            <a:avLst/>
          </a:prstGeom>
          <a:noFill/>
          <a:ln w="9525">
            <a:noFill/>
          </a:ln>
        </p:spPr>
        <p:txBody>
          <a:bodyPr anchor="t" anchorCtr="0">
            <a:spAutoFit/>
          </a:bodyPr>
          <a:p>
            <a:pPr>
              <a:spcBef>
                <a:spcPct val="50000"/>
              </a:spcBef>
            </a:pPr>
            <a:r>
              <a:rPr lang="en-US" altLang="zh-CN" dirty="0">
                <a:solidFill>
                  <a:srgbClr val="0000FF"/>
                </a:solidFill>
                <a:latin typeface="Arial" panose="020B0604020202020204" pitchFamily="34" charset="0"/>
                <a:ea typeface="宋体" panose="02010600030101010101" pitchFamily="2" charset="-122"/>
              </a:rPr>
              <a:t>2024         12     05</a:t>
            </a:r>
            <a:endParaRPr lang="en-US" altLang="zh-CN" dirty="0">
              <a:solidFill>
                <a:srgbClr val="0000FF"/>
              </a:solidFill>
              <a:latin typeface="Arial" panose="020B0604020202020204" pitchFamily="34" charset="0"/>
              <a:ea typeface="宋体" panose="02010600030101010101" pitchFamily="2" charset="-122"/>
            </a:endParaRPr>
          </a:p>
        </p:txBody>
      </p:sp>
      <p:sp>
        <p:nvSpPr>
          <p:cNvPr id="119820" name="Text Box 15"/>
          <p:cNvSpPr txBox="1"/>
          <p:nvPr/>
        </p:nvSpPr>
        <p:spPr>
          <a:xfrm>
            <a:off x="9191625" y="2341563"/>
            <a:ext cx="792163" cy="368300"/>
          </a:xfrm>
          <a:prstGeom prst="rect">
            <a:avLst/>
          </a:prstGeom>
          <a:noFill/>
          <a:ln w="9525">
            <a:noFill/>
          </a:ln>
        </p:spPr>
        <p:txBody>
          <a:bodyPr anchor="t" anchorCtr="0">
            <a:spAutoFit/>
          </a:bodyPr>
          <a:p>
            <a:pPr>
              <a:spcBef>
                <a:spcPct val="50000"/>
              </a:spcBef>
            </a:pPr>
            <a:r>
              <a:rPr lang="en-US" altLang="zh-CN" dirty="0">
                <a:solidFill>
                  <a:srgbClr val="0000FF"/>
                </a:solidFill>
                <a:latin typeface="Arial" panose="020B0604020202020204" pitchFamily="34" charset="0"/>
                <a:ea typeface="宋体" panose="02010600030101010101" pitchFamily="2" charset="-122"/>
              </a:rPr>
              <a:t>0134</a:t>
            </a:r>
            <a:endParaRPr lang="en-US" altLang="zh-CN" dirty="0">
              <a:solidFill>
                <a:srgbClr val="0000FF"/>
              </a:solidFill>
              <a:latin typeface="Arial" panose="020B0604020202020204" pitchFamily="34" charset="0"/>
              <a:ea typeface="宋体" panose="02010600030101010101" pitchFamily="2" charset="-122"/>
            </a:endParaRPr>
          </a:p>
        </p:txBody>
      </p:sp>
      <p:sp>
        <p:nvSpPr>
          <p:cNvPr id="119821" name="Text Box 16"/>
          <p:cNvSpPr txBox="1"/>
          <p:nvPr/>
        </p:nvSpPr>
        <p:spPr>
          <a:xfrm>
            <a:off x="8759825" y="6012498"/>
            <a:ext cx="792163" cy="306705"/>
          </a:xfrm>
          <a:prstGeom prst="rect">
            <a:avLst/>
          </a:prstGeom>
          <a:noFill/>
          <a:ln w="9525" cap="flat" cmpd="sng">
            <a:solidFill>
              <a:srgbClr val="FF0000"/>
            </a:solidFill>
            <a:prstDash val="solid"/>
            <a:miter/>
            <a:headEnd type="none" w="med" len="med"/>
            <a:tailEnd type="none" w="med" len="med"/>
          </a:ln>
        </p:spPr>
        <p:txBody>
          <a:bodyPr anchor="ctr" anchorCtr="0">
            <a:spAutoFit/>
          </a:bodyPr>
          <a:p>
            <a:pPr algn="ctr">
              <a:spcBef>
                <a:spcPct val="50000"/>
              </a:spcBef>
            </a:pPr>
            <a:r>
              <a:rPr lang="zh-CN" altLang="en-US" sz="1400" dirty="0">
                <a:solidFill>
                  <a:srgbClr val="FF0000"/>
                </a:solidFill>
                <a:latin typeface="Arial" panose="020B0604020202020204" pitchFamily="34" charset="0"/>
                <a:ea typeface="宋体" panose="02010600030101010101" pitchFamily="2" charset="-122"/>
              </a:rPr>
              <a:t>张三</a:t>
            </a:r>
            <a:endParaRPr lang="zh-CN" altLang="en-US" sz="1400" dirty="0">
              <a:solidFill>
                <a:srgbClr val="FF0000"/>
              </a:solidFill>
              <a:latin typeface="Arial" panose="020B0604020202020204" pitchFamily="34" charset="0"/>
              <a:ea typeface="宋体" panose="02010600030101010101" pitchFamily="2" charset="-122"/>
            </a:endParaRPr>
          </a:p>
        </p:txBody>
      </p:sp>
      <p:sp>
        <p:nvSpPr>
          <p:cNvPr id="119822" name="Text Box 17"/>
          <p:cNvSpPr txBox="1"/>
          <p:nvPr/>
        </p:nvSpPr>
        <p:spPr>
          <a:xfrm>
            <a:off x="8902700" y="4645025"/>
            <a:ext cx="1296988" cy="306705"/>
          </a:xfrm>
          <a:prstGeom prst="rect">
            <a:avLst/>
          </a:prstGeom>
          <a:noFill/>
          <a:ln w="9525">
            <a:noFill/>
          </a:ln>
        </p:spPr>
        <p:txBody>
          <a:bodyPr anchor="t" anchorCtr="0">
            <a:spAutoFit/>
          </a:bodyPr>
          <a:p>
            <a:pPr algn="dist"/>
            <a:r>
              <a:rPr lang="en-US" altLang="zh-CN" sz="1400" i="1" dirty="0">
                <a:solidFill>
                  <a:srgbClr val="0000FF"/>
                </a:solidFill>
                <a:latin typeface="Times New Roman" panose="02020603050405020304" pitchFamily="18" charset="0"/>
                <a:ea typeface="宋体" panose="02010600030101010101" pitchFamily="2" charset="-122"/>
              </a:rPr>
              <a:t>12870000</a:t>
            </a:r>
            <a:endParaRPr lang="en-US" altLang="zh-CN" sz="1400" i="1" dirty="0">
              <a:solidFill>
                <a:srgbClr val="0000FF"/>
              </a:solidFill>
              <a:latin typeface="Times New Roman" panose="02020603050405020304" pitchFamily="18" charset="0"/>
              <a:ea typeface="宋体" panose="02010600030101010101" pitchFamily="2" charset="-122"/>
            </a:endParaRPr>
          </a:p>
        </p:txBody>
      </p:sp>
      <p:grpSp>
        <p:nvGrpSpPr>
          <p:cNvPr id="119823" name="Group 18"/>
          <p:cNvGrpSpPr/>
          <p:nvPr/>
        </p:nvGrpSpPr>
        <p:grpSpPr>
          <a:xfrm>
            <a:off x="6959600" y="5708650"/>
            <a:ext cx="1441450" cy="306388"/>
            <a:chOff x="3424" y="3510"/>
            <a:chExt cx="908" cy="193"/>
          </a:xfrm>
        </p:grpSpPr>
        <p:sp>
          <p:nvSpPr>
            <p:cNvPr id="119824" name="Text Box 19"/>
            <p:cNvSpPr txBox="1"/>
            <p:nvPr/>
          </p:nvSpPr>
          <p:spPr>
            <a:xfrm>
              <a:off x="3515" y="3510"/>
              <a:ext cx="817" cy="193"/>
            </a:xfrm>
            <a:prstGeom prst="rect">
              <a:avLst/>
            </a:prstGeom>
            <a:noFill/>
            <a:ln w="9525">
              <a:noFill/>
            </a:ln>
          </p:spPr>
          <p:txBody>
            <a:bodyPr anchor="t" anchorCtr="0">
              <a:spAutoFit/>
            </a:bodyPr>
            <a:p>
              <a:pPr algn="dist"/>
              <a:r>
                <a:rPr lang="en-US" altLang="zh-CN" sz="1400" i="1" dirty="0">
                  <a:solidFill>
                    <a:srgbClr val="0000FF"/>
                  </a:solidFill>
                  <a:latin typeface="Times New Roman" panose="02020603050405020304" pitchFamily="18" charset="0"/>
                  <a:ea typeface="宋体" panose="02010600030101010101" pitchFamily="2" charset="-122"/>
                </a:rPr>
                <a:t>12870000</a:t>
              </a:r>
              <a:endParaRPr lang="en-US" altLang="zh-CN" sz="1400" i="1" dirty="0">
                <a:solidFill>
                  <a:srgbClr val="0000FF"/>
                </a:solidFill>
                <a:latin typeface="Times New Roman" panose="02020603050405020304" pitchFamily="18" charset="0"/>
                <a:ea typeface="宋体" panose="02010600030101010101" pitchFamily="2" charset="-122"/>
              </a:endParaRPr>
            </a:p>
          </p:txBody>
        </p:sp>
        <p:sp>
          <p:nvSpPr>
            <p:cNvPr id="119825" name="Rectangle 20"/>
            <p:cNvSpPr/>
            <p:nvPr/>
          </p:nvSpPr>
          <p:spPr>
            <a:xfrm>
              <a:off x="3424" y="3521"/>
              <a:ext cx="137" cy="154"/>
            </a:xfrm>
            <a:prstGeom prst="rect">
              <a:avLst/>
            </a:prstGeom>
            <a:noFill/>
            <a:ln w="9525">
              <a:noFill/>
            </a:ln>
          </p:spPr>
          <p:txBody>
            <a:bodyPr anchor="t" anchorCtr="0">
              <a:spAutoFit/>
            </a:bodyPr>
            <a:p>
              <a:r>
                <a:rPr lang="en-US" altLang="zh-CN" sz="1000" dirty="0">
                  <a:solidFill>
                    <a:srgbClr val="0000FF"/>
                  </a:solidFill>
                  <a:latin typeface="Arial" panose="020B0604020202020204" pitchFamily="34" charset="0"/>
                  <a:ea typeface="宋体" panose="02010600030101010101" pitchFamily="2" charset="-122"/>
                </a:rPr>
                <a:t>¥</a:t>
              </a:r>
              <a:endParaRPr lang="zh-CN" altLang="en-US" sz="1000" dirty="0">
                <a:solidFill>
                  <a:srgbClr val="0000FF"/>
                </a:solidFill>
                <a:latin typeface="Arial" panose="020B0604020202020204" pitchFamily="34" charset="0"/>
                <a:ea typeface="宋体" panose="02010600030101010101" pitchFamily="2" charset="-122"/>
              </a:endParaRPr>
            </a:p>
          </p:txBody>
        </p:sp>
      </p:grpSp>
      <p:grpSp>
        <p:nvGrpSpPr>
          <p:cNvPr id="119826" name="Group 21"/>
          <p:cNvGrpSpPr/>
          <p:nvPr/>
        </p:nvGrpSpPr>
        <p:grpSpPr>
          <a:xfrm>
            <a:off x="8759825" y="5726113"/>
            <a:ext cx="1441450" cy="306388"/>
            <a:chOff x="3424" y="3510"/>
            <a:chExt cx="908" cy="193"/>
          </a:xfrm>
        </p:grpSpPr>
        <p:sp>
          <p:nvSpPr>
            <p:cNvPr id="119827" name="Text Box 22"/>
            <p:cNvSpPr txBox="1"/>
            <p:nvPr/>
          </p:nvSpPr>
          <p:spPr>
            <a:xfrm>
              <a:off x="3515" y="3510"/>
              <a:ext cx="817" cy="193"/>
            </a:xfrm>
            <a:prstGeom prst="rect">
              <a:avLst/>
            </a:prstGeom>
            <a:noFill/>
            <a:ln w="9525">
              <a:noFill/>
            </a:ln>
          </p:spPr>
          <p:txBody>
            <a:bodyPr anchor="t" anchorCtr="0">
              <a:spAutoFit/>
            </a:bodyPr>
            <a:p>
              <a:pPr algn="dist"/>
              <a:r>
                <a:rPr lang="en-US" altLang="zh-CN" sz="1400" i="1" dirty="0">
                  <a:solidFill>
                    <a:srgbClr val="0000FF"/>
                  </a:solidFill>
                  <a:latin typeface="Times New Roman" panose="02020603050405020304" pitchFamily="18" charset="0"/>
                  <a:ea typeface="宋体" panose="02010600030101010101" pitchFamily="2" charset="-122"/>
                </a:rPr>
                <a:t>12870000</a:t>
              </a:r>
              <a:endParaRPr lang="en-US" altLang="zh-CN" sz="1400" i="1" dirty="0">
                <a:solidFill>
                  <a:srgbClr val="0000FF"/>
                </a:solidFill>
                <a:latin typeface="Times New Roman" panose="02020603050405020304" pitchFamily="18" charset="0"/>
                <a:ea typeface="宋体" panose="02010600030101010101" pitchFamily="2" charset="-122"/>
              </a:endParaRPr>
            </a:p>
          </p:txBody>
        </p:sp>
        <p:sp>
          <p:nvSpPr>
            <p:cNvPr id="119828" name="Rectangle 23"/>
            <p:cNvSpPr/>
            <p:nvPr/>
          </p:nvSpPr>
          <p:spPr>
            <a:xfrm>
              <a:off x="3424" y="3521"/>
              <a:ext cx="137" cy="154"/>
            </a:xfrm>
            <a:prstGeom prst="rect">
              <a:avLst/>
            </a:prstGeom>
            <a:noFill/>
            <a:ln w="9525">
              <a:noFill/>
            </a:ln>
          </p:spPr>
          <p:txBody>
            <a:bodyPr anchor="t" anchorCtr="0">
              <a:spAutoFit/>
            </a:bodyPr>
            <a:p>
              <a:r>
                <a:rPr lang="en-US" altLang="zh-CN" sz="1000" dirty="0">
                  <a:solidFill>
                    <a:srgbClr val="0000FF"/>
                  </a:solidFill>
                  <a:latin typeface="Arial" panose="020B0604020202020204" pitchFamily="34" charset="0"/>
                  <a:ea typeface="宋体" panose="02010600030101010101" pitchFamily="2" charset="-122"/>
                </a:rPr>
                <a:t>¥</a:t>
              </a:r>
              <a:endParaRPr lang="zh-CN" altLang="en-US" sz="1000" dirty="0">
                <a:solidFill>
                  <a:srgbClr val="0000FF"/>
                </a:solidFill>
                <a:latin typeface="Arial" panose="020B0604020202020204" pitchFamily="34" charset="0"/>
                <a:ea typeface="宋体" panose="02010600030101010101" pitchFamily="2" charset="-122"/>
              </a:endParaRPr>
            </a:p>
          </p:txBody>
        </p:sp>
      </p:grpSp>
      <p:sp>
        <p:nvSpPr>
          <p:cNvPr id="119829" name="Text Box 24"/>
          <p:cNvSpPr txBox="1"/>
          <p:nvPr/>
        </p:nvSpPr>
        <p:spPr>
          <a:xfrm>
            <a:off x="10360025" y="4552950"/>
            <a:ext cx="307975" cy="306705"/>
          </a:xfrm>
          <a:prstGeom prst="rect">
            <a:avLst/>
          </a:prstGeom>
          <a:noFill/>
          <a:ln w="9525">
            <a:noFill/>
          </a:ln>
        </p:spPr>
        <p:txBody>
          <a:bodyPr anchor="t" anchorCtr="0">
            <a:spAutoFit/>
          </a:bodyPr>
          <a:p>
            <a:pPr>
              <a:spcBef>
                <a:spcPct val="50000"/>
              </a:spcBef>
            </a:pPr>
            <a:r>
              <a:rPr lang="en-US" altLang="zh-CN" sz="1400" dirty="0">
                <a:solidFill>
                  <a:srgbClr val="0000FF"/>
                </a:solidFill>
                <a:latin typeface="Arial" panose="020B0604020202020204" pitchFamily="34" charset="0"/>
                <a:ea typeface="宋体" panose="02010600030101010101" pitchFamily="2" charset="-122"/>
              </a:rPr>
              <a:t>3</a:t>
            </a:r>
            <a:endParaRPr lang="en-US" altLang="zh-CN" sz="1400" dirty="0">
              <a:solidFill>
                <a:srgbClr val="0000FF"/>
              </a:solidFill>
              <a:latin typeface="Arial" panose="020B0604020202020204" pitchFamily="34" charset="0"/>
              <a:ea typeface="宋体" panose="02010600030101010101" pitchFamily="2" charset="-122"/>
            </a:endParaRPr>
          </a:p>
        </p:txBody>
      </p:sp>
      <p:sp>
        <p:nvSpPr>
          <p:cNvPr id="224281" name="Rectangle 25"/>
          <p:cNvSpPr/>
          <p:nvPr/>
        </p:nvSpPr>
        <p:spPr>
          <a:xfrm>
            <a:off x="6781800" y="3962400"/>
            <a:ext cx="3505200" cy="1143000"/>
          </a:xfrm>
          <a:prstGeom prst="rect">
            <a:avLst/>
          </a:prstGeom>
          <a:noFill/>
          <a:ln w="19050" cap="flat" cmpd="sng">
            <a:solidFill>
              <a:srgbClr val="FF0000"/>
            </a:solidFill>
            <a:prstDash val="solid"/>
            <a:miter/>
            <a:headEnd type="none" w="med" len="med"/>
            <a:tailEnd type="none" w="med" len="med"/>
          </a:ln>
        </p:spPr>
        <p:txBody>
          <a:bodyPr wrap="none" anchor="ctr" anchorCtr="0"/>
          <a:p>
            <a:endParaRPr lang="zh-CN" altLang="en-US" dirty="0">
              <a:latin typeface="Arial" panose="020B0604020202020204" pitchFamily="34" charset="0"/>
              <a:ea typeface="宋体" panose="02010600030101010101" pitchFamily="2" charset="-122"/>
            </a:endParaRPr>
          </a:p>
        </p:txBody>
      </p:sp>
      <p:sp>
        <p:nvSpPr>
          <p:cNvPr id="224282" name="AutoShape 26"/>
          <p:cNvSpPr/>
          <p:nvPr/>
        </p:nvSpPr>
        <p:spPr>
          <a:xfrm>
            <a:off x="1703388" y="1981200"/>
            <a:ext cx="3744912" cy="1944688"/>
          </a:xfrm>
          <a:prstGeom prst="accentBorderCallout2">
            <a:avLst>
              <a:gd name="adj1" fmla="val 6523"/>
              <a:gd name="adj2" fmla="val 102440"/>
              <a:gd name="adj3" fmla="val 6523"/>
              <a:gd name="adj4" fmla="val 130995"/>
              <a:gd name="adj5" fmla="val 107125"/>
              <a:gd name="adj6" fmla="val 159704"/>
            </a:avLst>
          </a:prstGeom>
          <a:solidFill>
            <a:schemeClr val="bg1"/>
          </a:solidFill>
          <a:ln w="15875" cap="flat" cmpd="sng">
            <a:solidFill>
              <a:srgbClr val="FF0000"/>
            </a:solidFill>
            <a:prstDash val="solid"/>
            <a:miter/>
            <a:headEnd type="none" w="med" len="med"/>
            <a:tailEnd type="stealth" w="med" len="med"/>
          </a:ln>
        </p:spPr>
        <p:txBody>
          <a:bodyPr anchor="ctr" anchorCtr="0"/>
          <a:p>
            <a:pPr>
              <a:lnSpc>
                <a:spcPct val="130000"/>
              </a:lnSpc>
            </a:pPr>
            <a:r>
              <a:rPr lang="zh-CN" altLang="en-US" sz="2400" dirty="0">
                <a:latin typeface="仿宋" panose="02010609060101010101" pitchFamily="49" charset="-122"/>
                <a:ea typeface="仿宋" panose="02010609060101010101" pitchFamily="49" charset="-122"/>
              </a:rPr>
              <a:t>①须与原始凭证金额相符</a:t>
            </a:r>
            <a:endParaRPr lang="zh-CN" altLang="en-US" sz="2400" dirty="0">
              <a:latin typeface="仿宋" panose="02010609060101010101" pitchFamily="49" charset="-122"/>
              <a:ea typeface="仿宋" panose="02010609060101010101" pitchFamily="49" charset="-122"/>
            </a:endParaRPr>
          </a:p>
          <a:p>
            <a:pPr>
              <a:lnSpc>
                <a:spcPct val="130000"/>
              </a:lnSpc>
            </a:pPr>
            <a:r>
              <a:rPr lang="zh-CN" altLang="en-US" sz="2400" dirty="0">
                <a:latin typeface="仿宋" panose="02010609060101010101" pitchFamily="49" charset="-122"/>
                <a:ea typeface="仿宋" panose="02010609060101010101" pitchFamily="49" charset="-122"/>
              </a:rPr>
              <a:t>②阿拉伯数字书写规范，并填至分位。</a:t>
            </a:r>
            <a:endParaRPr lang="zh-CN" altLang="en-US" sz="2400" dirty="0">
              <a:latin typeface="仿宋" panose="02010609060101010101" pitchFamily="49" charset="-122"/>
              <a:ea typeface="仿宋" panose="02010609060101010101" pitchFamily="49" charset="-122"/>
            </a:endParaRPr>
          </a:p>
          <a:p>
            <a:pPr>
              <a:lnSpc>
                <a:spcPct val="130000"/>
              </a:lnSpc>
            </a:pPr>
            <a:r>
              <a:rPr lang="zh-CN" altLang="en-US" sz="2400" dirty="0">
                <a:latin typeface="仿宋" panose="02010609060101010101" pitchFamily="49" charset="-122"/>
                <a:ea typeface="仿宋" panose="02010609060101010101" pitchFamily="49" charset="-122"/>
              </a:rPr>
              <a:t>③借贷关系和行次要正确。</a:t>
            </a:r>
            <a:endParaRPr lang="zh-CN" altLang="en-US" sz="2400" dirty="0">
              <a:latin typeface="仿宋" panose="02010609060101010101" pitchFamily="49" charset="-122"/>
              <a:ea typeface="仿宋" panose="02010609060101010101" pitchFamily="49" charset="-122"/>
            </a:endParaRPr>
          </a:p>
        </p:txBody>
      </p:sp>
      <p:sp>
        <p:nvSpPr>
          <p:cNvPr id="224283" name="Rectangle 27"/>
          <p:cNvSpPr/>
          <p:nvPr/>
        </p:nvSpPr>
        <p:spPr>
          <a:xfrm>
            <a:off x="6781800" y="5638800"/>
            <a:ext cx="3505200" cy="381000"/>
          </a:xfrm>
          <a:prstGeom prst="rect">
            <a:avLst/>
          </a:prstGeom>
          <a:noFill/>
          <a:ln w="19050" cap="flat" cmpd="sng">
            <a:solidFill>
              <a:srgbClr val="FF0000"/>
            </a:solidFill>
            <a:prstDash val="solid"/>
            <a:miter/>
            <a:headEnd type="none" w="med" len="med"/>
            <a:tailEnd type="none" w="med" len="med"/>
          </a:ln>
        </p:spPr>
        <p:txBody>
          <a:bodyPr wrap="none" anchor="ctr" anchorCtr="0"/>
          <a:p>
            <a:endParaRPr lang="zh-CN" altLang="en-US" dirty="0">
              <a:latin typeface="Arial" panose="020B0604020202020204" pitchFamily="34" charset="0"/>
              <a:ea typeface="宋体" panose="02010600030101010101" pitchFamily="2" charset="-122"/>
            </a:endParaRPr>
          </a:p>
        </p:txBody>
      </p:sp>
      <p:sp>
        <p:nvSpPr>
          <p:cNvPr id="224284" name="AutoShape 28"/>
          <p:cNvSpPr/>
          <p:nvPr/>
        </p:nvSpPr>
        <p:spPr>
          <a:xfrm>
            <a:off x="2351088" y="5181600"/>
            <a:ext cx="2830512" cy="1487488"/>
          </a:xfrm>
          <a:prstGeom prst="accentBorderCallout2">
            <a:avLst>
              <a:gd name="adj1" fmla="val 15000"/>
              <a:gd name="adj2" fmla="val 102440"/>
              <a:gd name="adj3" fmla="val 15000"/>
              <a:gd name="adj4" fmla="val 131199"/>
              <a:gd name="adj5" fmla="val 45704"/>
              <a:gd name="adj6" fmla="val 165097"/>
            </a:avLst>
          </a:prstGeom>
          <a:solidFill>
            <a:schemeClr val="bg1"/>
          </a:solidFill>
          <a:ln w="15875" cap="flat" cmpd="sng">
            <a:solidFill>
              <a:srgbClr val="FF0000"/>
            </a:solidFill>
            <a:prstDash val="solid"/>
            <a:miter/>
            <a:headEnd type="none" w="med" len="med"/>
            <a:tailEnd type="stealth" w="med" len="med"/>
          </a:ln>
        </p:spPr>
        <p:txBody>
          <a:bodyPr anchor="ctr" anchorCtr="0"/>
          <a:p>
            <a:pPr algn="just">
              <a:lnSpc>
                <a:spcPct val="125000"/>
              </a:lnSpc>
              <a:spcBef>
                <a:spcPct val="50000"/>
              </a:spcBef>
            </a:pPr>
            <a:r>
              <a:rPr lang="zh-CN" altLang="en-US" sz="2400" dirty="0">
                <a:latin typeface="仿宋" panose="02010609060101010101" pitchFamily="49" charset="-122"/>
                <a:ea typeface="仿宋" panose="02010609060101010101" pitchFamily="49" charset="-122"/>
              </a:rPr>
              <a:t>④合计行填写人民币符号，以示金额封顶，防止窜改。</a:t>
            </a:r>
            <a:endParaRPr lang="zh-CN" altLang="en-US" sz="2400" dirty="0">
              <a:latin typeface="仿宋" panose="02010609060101010101" pitchFamily="49" charset="-122"/>
              <a:ea typeface="仿宋" panose="02010609060101010101" pitchFamily="49" charset="-122"/>
            </a:endParaRPr>
          </a:p>
        </p:txBody>
      </p:sp>
      <p:sp>
        <p:nvSpPr>
          <p:cNvPr id="119834" name="Rectangle 29"/>
          <p:cNvSpPr/>
          <p:nvPr/>
        </p:nvSpPr>
        <p:spPr>
          <a:xfrm>
            <a:off x="671195" y="1290955"/>
            <a:ext cx="9528810" cy="629920"/>
          </a:xfrm>
          <a:prstGeom prst="rect">
            <a:avLst/>
          </a:prstGeom>
          <a:noFill/>
          <a:ln w="9525">
            <a:noFill/>
          </a:ln>
        </p:spPr>
        <p:txBody>
          <a:bodyPr wrap="square" anchor="t" anchorCtr="0">
            <a:spAutoFit/>
          </a:bodyPr>
          <a:p>
            <a:pPr algn="just">
              <a:lnSpc>
                <a:spcPct val="125000"/>
              </a:lnSpc>
              <a:spcBef>
                <a:spcPct val="50000"/>
              </a:spcBef>
            </a:pPr>
            <a:r>
              <a:rPr lang="zh-CN" altLang="en-US" sz="2800" dirty="0">
                <a:solidFill>
                  <a:srgbClr val="FF0000"/>
                </a:solidFill>
                <a:latin typeface="黑体" panose="02010609060101010101" pitchFamily="49" charset="-122"/>
                <a:ea typeface="黑体" panose="02010609060101010101" pitchFamily="49" charset="-122"/>
              </a:rPr>
              <a:t>记账凭证中金额的填写</a:t>
            </a:r>
            <a:endParaRPr lang="zh-CN" altLang="en-US" sz="2800" dirty="0">
              <a:solidFill>
                <a:srgbClr val="FF0000"/>
              </a:solidFill>
              <a:latin typeface="黑体" panose="02010609060101010101" pitchFamily="49" charset="-122"/>
              <a:ea typeface="黑体" panose="02010609060101010101" pitchFamily="49" charset="-122"/>
            </a:endParaRPr>
          </a:p>
        </p:txBody>
      </p:sp>
      <p:sp>
        <p:nvSpPr>
          <p:cNvPr id="96258" name="Rectangle 2"/>
          <p:cNvSpPr txBox="1"/>
          <p:nvPr/>
        </p:nvSpPr>
        <p:spPr>
          <a:xfrm>
            <a:off x="833755" y="376555"/>
            <a:ext cx="10647680" cy="676275"/>
          </a:xfrm>
          <a:prstGeom prst="rect">
            <a:avLst/>
          </a:prstGeom>
          <a:noFill/>
          <a:ln w="9525">
            <a:noFill/>
          </a:ln>
        </p:spPr>
        <p:txBody>
          <a:bodyPr anchor="t" anchorCtr="0"/>
          <a:p>
            <a:pPr algn="ctr" eaLnBrk="1" hangingPunct="1">
              <a:lnSpc>
                <a:spcPct val="100000"/>
              </a:lnSpc>
              <a:buClr>
                <a:srgbClr val="FF0000"/>
              </a:buClr>
              <a:buFont typeface="Wingdings" panose="05000000000000000000" pitchFamily="2" charset="2"/>
            </a:pPr>
            <a:r>
              <a:rPr lang="zh-CN" altLang="en-US" sz="3200" dirty="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四、记账凭证的填制要求</a:t>
            </a:r>
            <a:r>
              <a:rPr lang="en-US" altLang="zh-CN" sz="3200" dirty="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a:t>
            </a:r>
            <a:r>
              <a:rPr lang="zh-CN" altLang="en-US" sz="3200" dirty="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规范 </a:t>
            </a:r>
            <a:endParaRPr lang="zh-CN" altLang="en-US" sz="3200" dirty="0">
              <a:solidFill>
                <a:srgbClr val="FF0000"/>
              </a:solidFill>
              <a:latin typeface="Times New Roman" panose="02020603050405020304" pitchFamily="18" charset="0"/>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24281"/>
                                        </p:tgtEl>
                                        <p:attrNameLst>
                                          <p:attrName>style.visibility</p:attrName>
                                        </p:attrNameLst>
                                      </p:cBhvr>
                                      <p:to>
                                        <p:strVal val="visible"/>
                                      </p:to>
                                    </p:set>
                                    <p:animEffect transition="in" filter="blinds(horizontal)">
                                      <p:cBhvr>
                                        <p:cTn id="7" dur="500"/>
                                        <p:tgtEl>
                                          <p:spTgt spid="224281"/>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24282"/>
                                        </p:tgtEl>
                                        <p:attrNameLst>
                                          <p:attrName>style.visibility</p:attrName>
                                        </p:attrNameLst>
                                      </p:cBhvr>
                                      <p:to>
                                        <p:strVal val="visible"/>
                                      </p:to>
                                    </p:set>
                                    <p:animEffect transition="in" filter="blinds(horizontal)">
                                      <p:cBhvr>
                                        <p:cTn id="10" dur="500"/>
                                        <p:tgtEl>
                                          <p:spTgt spid="224282"/>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224283"/>
                                        </p:tgtEl>
                                        <p:attrNameLst>
                                          <p:attrName>style.visibility</p:attrName>
                                        </p:attrNameLst>
                                      </p:cBhvr>
                                      <p:to>
                                        <p:strVal val="visible"/>
                                      </p:to>
                                    </p:set>
                                    <p:animEffect transition="in" filter="blinds(horizontal)">
                                      <p:cBhvr>
                                        <p:cTn id="15" dur="500"/>
                                        <p:tgtEl>
                                          <p:spTgt spid="224283"/>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224284"/>
                                        </p:tgtEl>
                                        <p:attrNameLst>
                                          <p:attrName>style.visibility</p:attrName>
                                        </p:attrNameLst>
                                      </p:cBhvr>
                                      <p:to>
                                        <p:strVal val="visible"/>
                                      </p:to>
                                    </p:set>
                                    <p:animEffect transition="in" filter="blinds(horizontal)">
                                      <p:cBhvr>
                                        <p:cTn id="18" dur="500"/>
                                        <p:tgtEl>
                                          <p:spTgt spid="2242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4281" grpId="0" bldLvl="0" animBg="1"/>
      <p:bldP spid="224282" grpId="0" bldLvl="0" animBg="1"/>
      <p:bldP spid="224283" grpId="0" bldLvl="0" animBg="1"/>
      <p:bldP spid="224284" grpId="0" bldLvl="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0833" name="Rectangle 4"/>
          <p:cNvSpPr/>
          <p:nvPr/>
        </p:nvSpPr>
        <p:spPr>
          <a:xfrm>
            <a:off x="899160" y="1268730"/>
            <a:ext cx="9949815" cy="583565"/>
          </a:xfrm>
          <a:prstGeom prst="rect">
            <a:avLst/>
          </a:prstGeom>
          <a:noFill/>
          <a:ln w="9525">
            <a:noFill/>
          </a:ln>
        </p:spPr>
        <p:txBody>
          <a:bodyPr wrap="square" anchor="t" anchorCtr="0">
            <a:spAutoFit/>
          </a:bodyPr>
          <a:p>
            <a:pPr>
              <a:spcBef>
                <a:spcPct val="50000"/>
              </a:spcBef>
            </a:pPr>
            <a:r>
              <a:rPr lang="zh-CN" altLang="en-US" sz="3200" dirty="0">
                <a:solidFill>
                  <a:srgbClr val="FF0000"/>
                </a:solidFill>
                <a:latin typeface="黑体" panose="02010609060101010101" pitchFamily="49" charset="-122"/>
                <a:ea typeface="黑体" panose="02010609060101010101" pitchFamily="49" charset="-122"/>
              </a:rPr>
              <a:t>应按行次逐笔填写，不得跳行或留空行</a:t>
            </a:r>
            <a:endParaRPr lang="zh-CN" altLang="en-US" sz="3200" dirty="0">
              <a:solidFill>
                <a:srgbClr val="FF0000"/>
              </a:solidFill>
              <a:latin typeface="黑体" panose="02010609060101010101" pitchFamily="49" charset="-122"/>
              <a:ea typeface="黑体" panose="02010609060101010101" pitchFamily="49" charset="-122"/>
            </a:endParaRPr>
          </a:p>
        </p:txBody>
      </p:sp>
      <p:pic>
        <p:nvPicPr>
          <p:cNvPr id="120834" name="Picture 5" descr="20081161506620"/>
          <p:cNvPicPr>
            <a:picLocks noChangeAspect="1"/>
          </p:cNvPicPr>
          <p:nvPr/>
        </p:nvPicPr>
        <p:blipFill>
          <a:blip r:embed="rId1"/>
          <a:stretch>
            <a:fillRect/>
          </a:stretch>
        </p:blipFill>
        <p:spPr>
          <a:xfrm>
            <a:off x="1524000" y="1939925"/>
            <a:ext cx="9144000" cy="4537075"/>
          </a:xfrm>
          <a:prstGeom prst="rect">
            <a:avLst/>
          </a:prstGeom>
          <a:noFill/>
          <a:ln w="9525" cap="flat" cmpd="sng">
            <a:solidFill>
              <a:schemeClr val="folHlink"/>
            </a:solidFill>
            <a:prstDash val="solid"/>
            <a:miter/>
            <a:headEnd type="none" w="med" len="med"/>
            <a:tailEnd type="none" w="med" len="med"/>
          </a:ln>
        </p:spPr>
      </p:pic>
      <p:sp>
        <p:nvSpPr>
          <p:cNvPr id="120835" name="Rectangle 6"/>
          <p:cNvSpPr/>
          <p:nvPr/>
        </p:nvSpPr>
        <p:spPr>
          <a:xfrm>
            <a:off x="2152650" y="3911600"/>
            <a:ext cx="1504950" cy="306705"/>
          </a:xfrm>
          <a:prstGeom prst="rect">
            <a:avLst/>
          </a:prstGeom>
          <a:noFill/>
          <a:ln w="9525">
            <a:noFill/>
          </a:ln>
        </p:spPr>
        <p:txBody>
          <a:bodyPr anchor="t" anchorCtr="0">
            <a:spAutoFit/>
          </a:bodyPr>
          <a:p>
            <a:r>
              <a:rPr lang="zh-CN" altLang="en-US" sz="1400" dirty="0">
                <a:solidFill>
                  <a:srgbClr val="0000FF"/>
                </a:solidFill>
                <a:latin typeface="Times New Roman" panose="02020603050405020304" pitchFamily="18" charset="0"/>
                <a:ea typeface="宋体" panose="02010600030101010101" pitchFamily="2" charset="-122"/>
              </a:rPr>
              <a:t>购进材料</a:t>
            </a:r>
            <a:endParaRPr lang="zh-CN" altLang="en-US" sz="1400" dirty="0">
              <a:solidFill>
                <a:srgbClr val="0000FF"/>
              </a:solidFill>
              <a:latin typeface="Times New Roman" panose="02020603050405020304" pitchFamily="18" charset="0"/>
              <a:ea typeface="宋体" panose="02010600030101010101" pitchFamily="2" charset="-122"/>
            </a:endParaRPr>
          </a:p>
        </p:txBody>
      </p:sp>
      <p:sp>
        <p:nvSpPr>
          <p:cNvPr id="120836" name="Rectangle 7"/>
          <p:cNvSpPr/>
          <p:nvPr/>
        </p:nvSpPr>
        <p:spPr>
          <a:xfrm>
            <a:off x="3719513" y="3884613"/>
            <a:ext cx="720090" cy="306705"/>
          </a:xfrm>
          <a:prstGeom prst="rect">
            <a:avLst/>
          </a:prstGeom>
          <a:noFill/>
          <a:ln w="9525">
            <a:noFill/>
          </a:ln>
        </p:spPr>
        <p:txBody>
          <a:bodyPr wrap="none" anchor="t" anchorCtr="0">
            <a:spAutoFit/>
          </a:bodyPr>
          <a:p>
            <a:r>
              <a:rPr lang="zh-CN" altLang="en-US" sz="1400" dirty="0">
                <a:solidFill>
                  <a:srgbClr val="0000FF"/>
                </a:solidFill>
                <a:latin typeface="Times New Roman" panose="02020603050405020304" pitchFamily="18" charset="0"/>
                <a:ea typeface="宋体" panose="02010600030101010101" pitchFamily="2" charset="-122"/>
              </a:rPr>
              <a:t>原材料</a:t>
            </a:r>
            <a:endParaRPr lang="zh-CN" altLang="en-US" sz="1400" dirty="0">
              <a:solidFill>
                <a:srgbClr val="0000FF"/>
              </a:solidFill>
              <a:latin typeface="Times New Roman" panose="02020603050405020304" pitchFamily="18" charset="0"/>
              <a:ea typeface="宋体" panose="02010600030101010101" pitchFamily="2" charset="-122"/>
            </a:endParaRPr>
          </a:p>
        </p:txBody>
      </p:sp>
      <p:sp>
        <p:nvSpPr>
          <p:cNvPr id="120837" name="Rectangle 8"/>
          <p:cNvSpPr/>
          <p:nvPr/>
        </p:nvSpPr>
        <p:spPr>
          <a:xfrm>
            <a:off x="3719513" y="4559300"/>
            <a:ext cx="899160" cy="306705"/>
          </a:xfrm>
          <a:prstGeom prst="rect">
            <a:avLst/>
          </a:prstGeom>
          <a:noFill/>
          <a:ln w="9525">
            <a:noFill/>
          </a:ln>
        </p:spPr>
        <p:txBody>
          <a:bodyPr wrap="none" anchor="t" anchorCtr="0">
            <a:spAutoFit/>
          </a:bodyPr>
          <a:p>
            <a:r>
              <a:rPr lang="zh-CN" altLang="en-US" sz="1400" dirty="0">
                <a:solidFill>
                  <a:srgbClr val="0000FF"/>
                </a:solidFill>
                <a:latin typeface="Times New Roman" panose="02020603050405020304" pitchFamily="18" charset="0"/>
                <a:ea typeface="宋体" panose="02010600030101010101" pitchFamily="2" charset="-122"/>
              </a:rPr>
              <a:t>银行存款</a:t>
            </a:r>
            <a:endParaRPr lang="zh-CN" altLang="en-US" sz="1400" dirty="0">
              <a:solidFill>
                <a:srgbClr val="0000FF"/>
              </a:solidFill>
              <a:latin typeface="Times New Roman" panose="02020603050405020304" pitchFamily="18" charset="0"/>
              <a:ea typeface="宋体" panose="02010600030101010101" pitchFamily="2" charset="-122"/>
            </a:endParaRPr>
          </a:p>
        </p:txBody>
      </p:sp>
      <p:sp>
        <p:nvSpPr>
          <p:cNvPr id="211977" name="Line 9"/>
          <p:cNvSpPr/>
          <p:nvPr/>
        </p:nvSpPr>
        <p:spPr>
          <a:xfrm flipH="1">
            <a:off x="6705600" y="4892675"/>
            <a:ext cx="3429000" cy="609600"/>
          </a:xfrm>
          <a:prstGeom prst="line">
            <a:avLst/>
          </a:prstGeom>
          <a:ln w="25400" cap="flat" cmpd="sng">
            <a:solidFill>
              <a:srgbClr val="0000CC"/>
            </a:solidFill>
            <a:prstDash val="solid"/>
            <a:round/>
            <a:headEnd type="none" w="med" len="med"/>
            <a:tailEnd type="none" w="med" len="med"/>
          </a:ln>
        </p:spPr>
      </p:sp>
      <p:sp>
        <p:nvSpPr>
          <p:cNvPr id="120839" name="Rectangle 10"/>
          <p:cNvSpPr/>
          <p:nvPr/>
        </p:nvSpPr>
        <p:spPr>
          <a:xfrm>
            <a:off x="5303838" y="3895725"/>
            <a:ext cx="936625" cy="306705"/>
          </a:xfrm>
          <a:prstGeom prst="rect">
            <a:avLst/>
          </a:prstGeom>
          <a:noFill/>
          <a:ln w="9525">
            <a:noFill/>
          </a:ln>
        </p:spPr>
        <p:txBody>
          <a:bodyPr anchor="t" anchorCtr="0">
            <a:spAutoFit/>
          </a:bodyPr>
          <a:p>
            <a:r>
              <a:rPr lang="en-US" altLang="zh-CN" sz="1400" dirty="0">
                <a:solidFill>
                  <a:srgbClr val="0000FF"/>
                </a:solidFill>
                <a:latin typeface="宋体" panose="02010600030101010101" pitchFamily="2" charset="-122"/>
                <a:ea typeface="宋体" panose="02010600030101010101" pitchFamily="2" charset="-122"/>
              </a:rPr>
              <a:t>304-A5</a:t>
            </a:r>
            <a:endParaRPr lang="en-US" altLang="zh-CN" sz="1400" dirty="0">
              <a:solidFill>
                <a:srgbClr val="0000FF"/>
              </a:solidFill>
              <a:latin typeface="宋体" panose="02010600030101010101" pitchFamily="2" charset="-122"/>
              <a:ea typeface="宋体" panose="02010600030101010101" pitchFamily="2" charset="-122"/>
            </a:endParaRPr>
          </a:p>
        </p:txBody>
      </p:sp>
      <p:sp>
        <p:nvSpPr>
          <p:cNvPr id="120840" name="Rectangle 11"/>
          <p:cNvSpPr/>
          <p:nvPr/>
        </p:nvSpPr>
        <p:spPr>
          <a:xfrm>
            <a:off x="3719513" y="4222750"/>
            <a:ext cx="899160" cy="306705"/>
          </a:xfrm>
          <a:prstGeom prst="rect">
            <a:avLst/>
          </a:prstGeom>
          <a:noFill/>
          <a:ln w="9525">
            <a:noFill/>
          </a:ln>
        </p:spPr>
        <p:txBody>
          <a:bodyPr wrap="none" anchor="t" anchorCtr="0">
            <a:spAutoFit/>
          </a:bodyPr>
          <a:p>
            <a:r>
              <a:rPr lang="zh-CN" altLang="en-US" sz="1400" dirty="0">
                <a:solidFill>
                  <a:srgbClr val="0000FF"/>
                </a:solidFill>
                <a:latin typeface="Times New Roman" panose="02020603050405020304" pitchFamily="18" charset="0"/>
                <a:ea typeface="宋体" panose="02010600030101010101" pitchFamily="2" charset="-122"/>
              </a:rPr>
              <a:t>应交税费</a:t>
            </a:r>
            <a:endParaRPr lang="zh-CN" altLang="en-US" sz="1400" dirty="0">
              <a:solidFill>
                <a:srgbClr val="0000FF"/>
              </a:solidFill>
              <a:latin typeface="Times New Roman" panose="02020603050405020304" pitchFamily="18" charset="0"/>
              <a:ea typeface="宋体" panose="02010600030101010101" pitchFamily="2" charset="-122"/>
            </a:endParaRPr>
          </a:p>
        </p:txBody>
      </p:sp>
      <p:sp>
        <p:nvSpPr>
          <p:cNvPr id="120841" name="Rectangle 12"/>
          <p:cNvSpPr/>
          <p:nvPr/>
        </p:nvSpPr>
        <p:spPr>
          <a:xfrm>
            <a:off x="5257800" y="4227513"/>
            <a:ext cx="1439863" cy="306705"/>
          </a:xfrm>
          <a:prstGeom prst="rect">
            <a:avLst/>
          </a:prstGeom>
          <a:noFill/>
          <a:ln w="9525">
            <a:noFill/>
          </a:ln>
        </p:spPr>
        <p:txBody>
          <a:bodyPr anchor="t" anchorCtr="0">
            <a:spAutoFit/>
          </a:bodyPr>
          <a:p>
            <a:r>
              <a:rPr lang="zh-CN" altLang="en-US" sz="1400" dirty="0">
                <a:solidFill>
                  <a:srgbClr val="0000FF"/>
                </a:solidFill>
                <a:latin typeface="Times New Roman" panose="02020603050405020304" pitchFamily="18" charset="0"/>
                <a:ea typeface="宋体" panose="02010600030101010101" pitchFamily="2" charset="-122"/>
              </a:rPr>
              <a:t>应交增值税（进）</a:t>
            </a:r>
            <a:endParaRPr lang="zh-CN" altLang="en-US" sz="1400" dirty="0">
              <a:solidFill>
                <a:srgbClr val="0000FF"/>
              </a:solidFill>
              <a:latin typeface="Times New Roman" panose="02020603050405020304" pitchFamily="18" charset="0"/>
              <a:ea typeface="宋体" panose="02010600030101010101" pitchFamily="2" charset="-122"/>
            </a:endParaRPr>
          </a:p>
        </p:txBody>
      </p:sp>
      <p:sp>
        <p:nvSpPr>
          <p:cNvPr id="120842" name="Rectangle 13"/>
          <p:cNvSpPr/>
          <p:nvPr/>
        </p:nvSpPr>
        <p:spPr>
          <a:xfrm>
            <a:off x="2424113" y="4559300"/>
            <a:ext cx="309880" cy="306705"/>
          </a:xfrm>
          <a:prstGeom prst="rect">
            <a:avLst/>
          </a:prstGeom>
          <a:noFill/>
          <a:ln w="9525">
            <a:noFill/>
          </a:ln>
        </p:spPr>
        <p:txBody>
          <a:bodyPr wrap="none" anchor="t" anchorCtr="0">
            <a:spAutoFit/>
          </a:bodyPr>
          <a:p>
            <a:endParaRPr lang="zh-CN" altLang="en-US" sz="1400" dirty="0">
              <a:solidFill>
                <a:srgbClr val="0000FF"/>
              </a:solidFill>
              <a:latin typeface="Times New Roman" panose="02020603050405020304" pitchFamily="18" charset="0"/>
              <a:ea typeface="宋体" panose="02010600030101010101" pitchFamily="2" charset="-122"/>
            </a:endParaRPr>
          </a:p>
        </p:txBody>
      </p:sp>
      <p:sp>
        <p:nvSpPr>
          <p:cNvPr id="120843" name="Text Box 14"/>
          <p:cNvSpPr txBox="1"/>
          <p:nvPr/>
        </p:nvSpPr>
        <p:spPr>
          <a:xfrm>
            <a:off x="7104063" y="3956050"/>
            <a:ext cx="1296987" cy="306705"/>
          </a:xfrm>
          <a:prstGeom prst="rect">
            <a:avLst/>
          </a:prstGeom>
          <a:noFill/>
          <a:ln w="9525">
            <a:noFill/>
          </a:ln>
        </p:spPr>
        <p:txBody>
          <a:bodyPr anchor="t" anchorCtr="0">
            <a:spAutoFit/>
          </a:bodyPr>
          <a:p>
            <a:pPr algn="dist"/>
            <a:r>
              <a:rPr lang="en-US" altLang="zh-CN" sz="1400" i="1" dirty="0">
                <a:solidFill>
                  <a:srgbClr val="0000FF"/>
                </a:solidFill>
                <a:latin typeface="Times New Roman" panose="02020603050405020304" pitchFamily="18" charset="0"/>
                <a:ea typeface="宋体" panose="02010600030101010101" pitchFamily="2" charset="-122"/>
              </a:rPr>
              <a:t>11000000</a:t>
            </a:r>
            <a:endParaRPr lang="en-US" altLang="zh-CN" sz="1400" i="1" dirty="0">
              <a:solidFill>
                <a:srgbClr val="0000FF"/>
              </a:solidFill>
              <a:latin typeface="Times New Roman" panose="02020603050405020304" pitchFamily="18" charset="0"/>
              <a:ea typeface="宋体" panose="02010600030101010101" pitchFamily="2" charset="-122"/>
            </a:endParaRPr>
          </a:p>
        </p:txBody>
      </p:sp>
      <p:sp>
        <p:nvSpPr>
          <p:cNvPr id="120844" name="Text Box 15"/>
          <p:cNvSpPr txBox="1"/>
          <p:nvPr/>
        </p:nvSpPr>
        <p:spPr>
          <a:xfrm>
            <a:off x="7248525" y="4298950"/>
            <a:ext cx="1152525" cy="306705"/>
          </a:xfrm>
          <a:prstGeom prst="rect">
            <a:avLst/>
          </a:prstGeom>
          <a:noFill/>
          <a:ln w="9525">
            <a:noFill/>
          </a:ln>
        </p:spPr>
        <p:txBody>
          <a:bodyPr anchor="t" anchorCtr="0">
            <a:spAutoFit/>
          </a:bodyPr>
          <a:p>
            <a:pPr algn="dist"/>
            <a:r>
              <a:rPr lang="en-US" altLang="zh-CN" sz="1400" i="1" dirty="0">
                <a:solidFill>
                  <a:srgbClr val="0000FF"/>
                </a:solidFill>
                <a:latin typeface="Times New Roman" panose="02020603050405020304" pitchFamily="18" charset="0"/>
                <a:ea typeface="宋体" panose="02010600030101010101" pitchFamily="2" charset="-122"/>
              </a:rPr>
              <a:t>1870000</a:t>
            </a:r>
            <a:endParaRPr lang="en-US" altLang="zh-CN" sz="1400" i="1" dirty="0">
              <a:solidFill>
                <a:srgbClr val="0000FF"/>
              </a:solidFill>
              <a:latin typeface="Times New Roman" panose="02020603050405020304" pitchFamily="18" charset="0"/>
              <a:ea typeface="宋体" panose="02010600030101010101" pitchFamily="2" charset="-122"/>
            </a:endParaRPr>
          </a:p>
        </p:txBody>
      </p:sp>
      <p:sp>
        <p:nvSpPr>
          <p:cNvPr id="120845" name="Text Box 16"/>
          <p:cNvSpPr txBox="1"/>
          <p:nvPr/>
        </p:nvSpPr>
        <p:spPr>
          <a:xfrm>
            <a:off x="5232400" y="2732088"/>
            <a:ext cx="2519363" cy="368300"/>
          </a:xfrm>
          <a:prstGeom prst="rect">
            <a:avLst/>
          </a:prstGeom>
          <a:noFill/>
          <a:ln w="9525">
            <a:noFill/>
          </a:ln>
        </p:spPr>
        <p:txBody>
          <a:bodyPr anchor="t" anchorCtr="0">
            <a:spAutoFit/>
          </a:bodyPr>
          <a:p>
            <a:pPr>
              <a:spcBef>
                <a:spcPct val="50000"/>
              </a:spcBef>
            </a:pPr>
            <a:r>
              <a:rPr lang="en-US" altLang="zh-CN" dirty="0">
                <a:solidFill>
                  <a:srgbClr val="0000FF"/>
                </a:solidFill>
                <a:latin typeface="Arial" panose="020B0604020202020204" pitchFamily="34" charset="0"/>
                <a:ea typeface="宋体" panose="02010600030101010101" pitchFamily="2" charset="-122"/>
              </a:rPr>
              <a:t>2024         12     05</a:t>
            </a:r>
            <a:endParaRPr lang="en-US" altLang="zh-CN" dirty="0">
              <a:solidFill>
                <a:srgbClr val="0000FF"/>
              </a:solidFill>
              <a:latin typeface="Arial" panose="020B0604020202020204" pitchFamily="34" charset="0"/>
              <a:ea typeface="宋体" panose="02010600030101010101" pitchFamily="2" charset="-122"/>
            </a:endParaRPr>
          </a:p>
        </p:txBody>
      </p:sp>
      <p:sp>
        <p:nvSpPr>
          <p:cNvPr id="120846" name="Text Box 17"/>
          <p:cNvSpPr txBox="1"/>
          <p:nvPr/>
        </p:nvSpPr>
        <p:spPr>
          <a:xfrm>
            <a:off x="9191625" y="2300288"/>
            <a:ext cx="792163" cy="368300"/>
          </a:xfrm>
          <a:prstGeom prst="rect">
            <a:avLst/>
          </a:prstGeom>
          <a:noFill/>
          <a:ln w="9525">
            <a:noFill/>
          </a:ln>
        </p:spPr>
        <p:txBody>
          <a:bodyPr anchor="t" anchorCtr="0">
            <a:spAutoFit/>
          </a:bodyPr>
          <a:p>
            <a:pPr>
              <a:spcBef>
                <a:spcPct val="50000"/>
              </a:spcBef>
            </a:pPr>
            <a:r>
              <a:rPr lang="en-US" altLang="zh-CN" dirty="0">
                <a:solidFill>
                  <a:srgbClr val="0000FF"/>
                </a:solidFill>
                <a:latin typeface="Arial" panose="020B0604020202020204" pitchFamily="34" charset="0"/>
                <a:ea typeface="宋体" panose="02010600030101010101" pitchFamily="2" charset="-122"/>
              </a:rPr>
              <a:t>0134</a:t>
            </a:r>
            <a:endParaRPr lang="en-US" altLang="zh-CN" dirty="0">
              <a:solidFill>
                <a:srgbClr val="0000FF"/>
              </a:solidFill>
              <a:latin typeface="Arial" panose="020B0604020202020204" pitchFamily="34" charset="0"/>
              <a:ea typeface="宋体" panose="02010600030101010101" pitchFamily="2" charset="-122"/>
            </a:endParaRPr>
          </a:p>
        </p:txBody>
      </p:sp>
      <p:sp>
        <p:nvSpPr>
          <p:cNvPr id="120847" name="Text Box 18"/>
          <p:cNvSpPr txBox="1"/>
          <p:nvPr/>
        </p:nvSpPr>
        <p:spPr>
          <a:xfrm>
            <a:off x="8759825" y="5971223"/>
            <a:ext cx="792163" cy="306705"/>
          </a:xfrm>
          <a:prstGeom prst="rect">
            <a:avLst/>
          </a:prstGeom>
          <a:noFill/>
          <a:ln w="9525" cap="flat" cmpd="sng">
            <a:solidFill>
              <a:srgbClr val="FF0000"/>
            </a:solidFill>
            <a:prstDash val="solid"/>
            <a:miter/>
            <a:headEnd type="none" w="med" len="med"/>
            <a:tailEnd type="none" w="med" len="med"/>
          </a:ln>
        </p:spPr>
        <p:txBody>
          <a:bodyPr anchor="ctr" anchorCtr="0">
            <a:spAutoFit/>
          </a:bodyPr>
          <a:p>
            <a:pPr algn="ctr">
              <a:spcBef>
                <a:spcPct val="50000"/>
              </a:spcBef>
            </a:pPr>
            <a:r>
              <a:rPr lang="zh-CN" altLang="en-US" sz="1400" dirty="0">
                <a:solidFill>
                  <a:srgbClr val="FF0000"/>
                </a:solidFill>
                <a:latin typeface="Arial" panose="020B0604020202020204" pitchFamily="34" charset="0"/>
                <a:ea typeface="宋体" panose="02010600030101010101" pitchFamily="2" charset="-122"/>
              </a:rPr>
              <a:t>张三</a:t>
            </a:r>
            <a:endParaRPr lang="zh-CN" altLang="en-US" sz="1400" dirty="0">
              <a:solidFill>
                <a:srgbClr val="FF0000"/>
              </a:solidFill>
              <a:latin typeface="Arial" panose="020B0604020202020204" pitchFamily="34" charset="0"/>
              <a:ea typeface="宋体" panose="02010600030101010101" pitchFamily="2" charset="-122"/>
            </a:endParaRPr>
          </a:p>
        </p:txBody>
      </p:sp>
      <p:sp>
        <p:nvSpPr>
          <p:cNvPr id="120848" name="Rectangle 23"/>
          <p:cNvSpPr/>
          <p:nvPr/>
        </p:nvSpPr>
        <p:spPr>
          <a:xfrm>
            <a:off x="2424113" y="4244975"/>
            <a:ext cx="309880" cy="306705"/>
          </a:xfrm>
          <a:prstGeom prst="rect">
            <a:avLst/>
          </a:prstGeom>
          <a:noFill/>
          <a:ln w="9525">
            <a:noFill/>
          </a:ln>
        </p:spPr>
        <p:txBody>
          <a:bodyPr wrap="none" anchor="t" anchorCtr="0">
            <a:spAutoFit/>
          </a:bodyPr>
          <a:p>
            <a:endParaRPr lang="zh-CN" altLang="en-US" sz="1400" dirty="0">
              <a:solidFill>
                <a:srgbClr val="0000FF"/>
              </a:solidFill>
              <a:latin typeface="Times New Roman" panose="02020603050405020304" pitchFamily="18" charset="0"/>
              <a:ea typeface="宋体" panose="02010600030101010101" pitchFamily="2" charset="-122"/>
            </a:endParaRPr>
          </a:p>
        </p:txBody>
      </p:sp>
      <p:sp>
        <p:nvSpPr>
          <p:cNvPr id="120849" name="Text Box 24"/>
          <p:cNvSpPr txBox="1"/>
          <p:nvPr/>
        </p:nvSpPr>
        <p:spPr>
          <a:xfrm>
            <a:off x="8902700" y="4603750"/>
            <a:ext cx="1296988" cy="306705"/>
          </a:xfrm>
          <a:prstGeom prst="rect">
            <a:avLst/>
          </a:prstGeom>
          <a:noFill/>
          <a:ln w="9525">
            <a:noFill/>
          </a:ln>
        </p:spPr>
        <p:txBody>
          <a:bodyPr anchor="t" anchorCtr="0">
            <a:spAutoFit/>
          </a:bodyPr>
          <a:p>
            <a:pPr algn="dist"/>
            <a:r>
              <a:rPr lang="en-US" altLang="zh-CN" sz="1400" i="1" dirty="0">
                <a:solidFill>
                  <a:srgbClr val="0000FF"/>
                </a:solidFill>
                <a:latin typeface="Times New Roman" panose="02020603050405020304" pitchFamily="18" charset="0"/>
                <a:ea typeface="宋体" panose="02010600030101010101" pitchFamily="2" charset="-122"/>
              </a:rPr>
              <a:t>12870000</a:t>
            </a:r>
            <a:endParaRPr lang="en-US" altLang="zh-CN" sz="1400" i="1" dirty="0">
              <a:solidFill>
                <a:srgbClr val="0000FF"/>
              </a:solidFill>
              <a:latin typeface="Times New Roman" panose="02020603050405020304" pitchFamily="18" charset="0"/>
              <a:ea typeface="宋体" panose="02010600030101010101" pitchFamily="2" charset="-122"/>
            </a:endParaRPr>
          </a:p>
        </p:txBody>
      </p:sp>
      <p:grpSp>
        <p:nvGrpSpPr>
          <p:cNvPr id="120850" name="Group 25"/>
          <p:cNvGrpSpPr/>
          <p:nvPr/>
        </p:nvGrpSpPr>
        <p:grpSpPr>
          <a:xfrm>
            <a:off x="6959600" y="5667375"/>
            <a:ext cx="1441450" cy="306388"/>
            <a:chOff x="3424" y="3510"/>
            <a:chExt cx="908" cy="193"/>
          </a:xfrm>
        </p:grpSpPr>
        <p:sp>
          <p:nvSpPr>
            <p:cNvPr id="120851" name="Text Box 26"/>
            <p:cNvSpPr txBox="1"/>
            <p:nvPr/>
          </p:nvSpPr>
          <p:spPr>
            <a:xfrm>
              <a:off x="3515" y="3510"/>
              <a:ext cx="817" cy="193"/>
            </a:xfrm>
            <a:prstGeom prst="rect">
              <a:avLst/>
            </a:prstGeom>
            <a:noFill/>
            <a:ln w="9525">
              <a:noFill/>
            </a:ln>
          </p:spPr>
          <p:txBody>
            <a:bodyPr anchor="t" anchorCtr="0">
              <a:spAutoFit/>
            </a:bodyPr>
            <a:p>
              <a:pPr algn="dist"/>
              <a:r>
                <a:rPr lang="en-US" altLang="zh-CN" sz="1400" i="1" dirty="0">
                  <a:solidFill>
                    <a:srgbClr val="0000FF"/>
                  </a:solidFill>
                  <a:latin typeface="Times New Roman" panose="02020603050405020304" pitchFamily="18" charset="0"/>
                  <a:ea typeface="宋体" panose="02010600030101010101" pitchFamily="2" charset="-122"/>
                </a:rPr>
                <a:t>12870000</a:t>
              </a:r>
              <a:endParaRPr lang="en-US" altLang="zh-CN" sz="1400" i="1" dirty="0">
                <a:solidFill>
                  <a:srgbClr val="0000FF"/>
                </a:solidFill>
                <a:latin typeface="Times New Roman" panose="02020603050405020304" pitchFamily="18" charset="0"/>
                <a:ea typeface="宋体" panose="02010600030101010101" pitchFamily="2" charset="-122"/>
              </a:endParaRPr>
            </a:p>
          </p:txBody>
        </p:sp>
        <p:sp>
          <p:nvSpPr>
            <p:cNvPr id="120852" name="Rectangle 27"/>
            <p:cNvSpPr/>
            <p:nvPr/>
          </p:nvSpPr>
          <p:spPr>
            <a:xfrm>
              <a:off x="3424" y="3521"/>
              <a:ext cx="137" cy="154"/>
            </a:xfrm>
            <a:prstGeom prst="rect">
              <a:avLst/>
            </a:prstGeom>
            <a:noFill/>
            <a:ln w="9525">
              <a:noFill/>
            </a:ln>
          </p:spPr>
          <p:txBody>
            <a:bodyPr anchor="t" anchorCtr="0">
              <a:spAutoFit/>
            </a:bodyPr>
            <a:p>
              <a:r>
                <a:rPr lang="en-US" altLang="zh-CN" sz="1000" dirty="0">
                  <a:solidFill>
                    <a:srgbClr val="0000FF"/>
                  </a:solidFill>
                  <a:latin typeface="Arial" panose="020B0604020202020204" pitchFamily="34" charset="0"/>
                  <a:ea typeface="宋体" panose="02010600030101010101" pitchFamily="2" charset="-122"/>
                </a:rPr>
                <a:t>¥</a:t>
              </a:r>
              <a:endParaRPr lang="zh-CN" altLang="en-US" sz="1000" dirty="0">
                <a:solidFill>
                  <a:srgbClr val="0000FF"/>
                </a:solidFill>
                <a:latin typeface="Arial" panose="020B0604020202020204" pitchFamily="34" charset="0"/>
                <a:ea typeface="宋体" panose="02010600030101010101" pitchFamily="2" charset="-122"/>
              </a:endParaRPr>
            </a:p>
          </p:txBody>
        </p:sp>
      </p:grpSp>
      <p:grpSp>
        <p:nvGrpSpPr>
          <p:cNvPr id="120853" name="Group 28"/>
          <p:cNvGrpSpPr/>
          <p:nvPr/>
        </p:nvGrpSpPr>
        <p:grpSpPr>
          <a:xfrm>
            <a:off x="8759825" y="5684838"/>
            <a:ext cx="1441450" cy="306388"/>
            <a:chOff x="3424" y="3510"/>
            <a:chExt cx="908" cy="193"/>
          </a:xfrm>
        </p:grpSpPr>
        <p:sp>
          <p:nvSpPr>
            <p:cNvPr id="120854" name="Text Box 29"/>
            <p:cNvSpPr txBox="1"/>
            <p:nvPr/>
          </p:nvSpPr>
          <p:spPr>
            <a:xfrm>
              <a:off x="3515" y="3510"/>
              <a:ext cx="817" cy="193"/>
            </a:xfrm>
            <a:prstGeom prst="rect">
              <a:avLst/>
            </a:prstGeom>
            <a:noFill/>
            <a:ln w="9525">
              <a:noFill/>
            </a:ln>
          </p:spPr>
          <p:txBody>
            <a:bodyPr anchor="t" anchorCtr="0">
              <a:spAutoFit/>
            </a:bodyPr>
            <a:p>
              <a:pPr algn="dist"/>
              <a:r>
                <a:rPr lang="en-US" altLang="zh-CN" sz="1400" i="1" dirty="0">
                  <a:solidFill>
                    <a:srgbClr val="0000FF"/>
                  </a:solidFill>
                  <a:latin typeface="Times New Roman" panose="02020603050405020304" pitchFamily="18" charset="0"/>
                  <a:ea typeface="宋体" panose="02010600030101010101" pitchFamily="2" charset="-122"/>
                </a:rPr>
                <a:t>12870000</a:t>
              </a:r>
              <a:endParaRPr lang="en-US" altLang="zh-CN" sz="1400" i="1" dirty="0">
                <a:solidFill>
                  <a:srgbClr val="0000FF"/>
                </a:solidFill>
                <a:latin typeface="Times New Roman" panose="02020603050405020304" pitchFamily="18" charset="0"/>
                <a:ea typeface="宋体" panose="02010600030101010101" pitchFamily="2" charset="-122"/>
              </a:endParaRPr>
            </a:p>
          </p:txBody>
        </p:sp>
        <p:sp>
          <p:nvSpPr>
            <p:cNvPr id="120855" name="Rectangle 30"/>
            <p:cNvSpPr/>
            <p:nvPr/>
          </p:nvSpPr>
          <p:spPr>
            <a:xfrm>
              <a:off x="3424" y="3521"/>
              <a:ext cx="137" cy="154"/>
            </a:xfrm>
            <a:prstGeom prst="rect">
              <a:avLst/>
            </a:prstGeom>
            <a:noFill/>
            <a:ln w="9525">
              <a:noFill/>
            </a:ln>
          </p:spPr>
          <p:txBody>
            <a:bodyPr anchor="t" anchorCtr="0">
              <a:spAutoFit/>
            </a:bodyPr>
            <a:p>
              <a:r>
                <a:rPr lang="en-US" altLang="zh-CN" sz="1000" dirty="0">
                  <a:solidFill>
                    <a:srgbClr val="0000FF"/>
                  </a:solidFill>
                  <a:latin typeface="Arial" panose="020B0604020202020204" pitchFamily="34" charset="0"/>
                  <a:ea typeface="宋体" panose="02010600030101010101" pitchFamily="2" charset="-122"/>
                </a:rPr>
                <a:t>¥</a:t>
              </a:r>
              <a:endParaRPr lang="zh-CN" altLang="en-US" sz="1000" dirty="0">
                <a:solidFill>
                  <a:srgbClr val="0000FF"/>
                </a:solidFill>
                <a:latin typeface="Arial" panose="020B0604020202020204" pitchFamily="34" charset="0"/>
                <a:ea typeface="宋体" panose="02010600030101010101" pitchFamily="2" charset="-122"/>
              </a:endParaRPr>
            </a:p>
          </p:txBody>
        </p:sp>
      </p:grpSp>
      <p:sp>
        <p:nvSpPr>
          <p:cNvPr id="120856" name="Text Box 31"/>
          <p:cNvSpPr txBox="1"/>
          <p:nvPr/>
        </p:nvSpPr>
        <p:spPr>
          <a:xfrm>
            <a:off x="10360025" y="4511675"/>
            <a:ext cx="307975" cy="306705"/>
          </a:xfrm>
          <a:prstGeom prst="rect">
            <a:avLst/>
          </a:prstGeom>
          <a:noFill/>
          <a:ln w="9525">
            <a:noFill/>
          </a:ln>
        </p:spPr>
        <p:txBody>
          <a:bodyPr anchor="t" anchorCtr="0">
            <a:spAutoFit/>
          </a:bodyPr>
          <a:p>
            <a:pPr>
              <a:spcBef>
                <a:spcPct val="50000"/>
              </a:spcBef>
            </a:pPr>
            <a:r>
              <a:rPr lang="en-US" altLang="zh-CN" sz="1400" dirty="0">
                <a:solidFill>
                  <a:srgbClr val="0000FF"/>
                </a:solidFill>
                <a:latin typeface="Arial" panose="020B0604020202020204" pitchFamily="34" charset="0"/>
                <a:ea typeface="宋体" panose="02010600030101010101" pitchFamily="2" charset="-122"/>
              </a:rPr>
              <a:t>3</a:t>
            </a:r>
            <a:endParaRPr lang="en-US" altLang="zh-CN" sz="1400" dirty="0">
              <a:solidFill>
                <a:srgbClr val="0000FF"/>
              </a:solidFill>
              <a:latin typeface="Arial" panose="020B0604020202020204" pitchFamily="34" charset="0"/>
              <a:ea typeface="宋体" panose="02010600030101010101" pitchFamily="2" charset="-122"/>
            </a:endParaRPr>
          </a:p>
        </p:txBody>
      </p:sp>
      <p:sp>
        <p:nvSpPr>
          <p:cNvPr id="96258" name="Rectangle 2"/>
          <p:cNvSpPr txBox="1"/>
          <p:nvPr/>
        </p:nvSpPr>
        <p:spPr>
          <a:xfrm>
            <a:off x="962025" y="376555"/>
            <a:ext cx="10148570" cy="676275"/>
          </a:xfrm>
          <a:prstGeom prst="rect">
            <a:avLst/>
          </a:prstGeom>
          <a:noFill/>
          <a:ln w="9525">
            <a:noFill/>
          </a:ln>
        </p:spPr>
        <p:txBody>
          <a:bodyPr anchor="t" anchorCtr="0"/>
          <a:p>
            <a:pPr algn="ctr" eaLnBrk="1" hangingPunct="1">
              <a:lnSpc>
                <a:spcPct val="100000"/>
              </a:lnSpc>
              <a:buClr>
                <a:srgbClr val="FF0000"/>
              </a:buClr>
              <a:buFont typeface="Wingdings" panose="05000000000000000000" pitchFamily="2" charset="2"/>
            </a:pPr>
            <a:r>
              <a:rPr lang="zh-CN" altLang="en-US" sz="3200" dirty="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四、记账凭证的填制要求</a:t>
            </a:r>
            <a:r>
              <a:rPr lang="en-US" altLang="zh-CN" sz="3200" dirty="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a:t>
            </a:r>
            <a:r>
              <a:rPr lang="zh-CN" altLang="en-US" sz="3200" dirty="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规范 </a:t>
            </a:r>
            <a:endParaRPr lang="zh-CN" altLang="en-US" sz="3200" dirty="0">
              <a:solidFill>
                <a:srgbClr val="FF0000"/>
              </a:solidFill>
              <a:latin typeface="Times New Roman" panose="02020603050405020304" pitchFamily="18" charset="0"/>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11977"/>
                                        </p:tgtEl>
                                        <p:attrNameLst>
                                          <p:attrName>style.visibility</p:attrName>
                                        </p:attrNameLst>
                                      </p:cBhvr>
                                      <p:to>
                                        <p:strVal val="visible"/>
                                      </p:to>
                                    </p:set>
                                    <p:animEffect transition="in" filter="blinds(horizontal)">
                                      <p:cBhvr>
                                        <p:cTn id="7" dur="500"/>
                                        <p:tgtEl>
                                          <p:spTgt spid="2119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2705"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rPr>
              <a:t>第三节  记账凭证</a:t>
            </a:r>
            <a:endParaRPr lang="zh-CN" altLang="en-US" sz="3200" dirty="0">
              <a:solidFill>
                <a:srgbClr val="FF0000"/>
              </a:solidFill>
            </a:endParaRPr>
          </a:p>
        </p:txBody>
      </p:sp>
      <p:sp>
        <p:nvSpPr>
          <p:cNvPr id="72706" name="Rectangle 3"/>
          <p:cNvSpPr/>
          <p:nvPr>
            <p:ph idx="1"/>
          </p:nvPr>
        </p:nvSpPr>
        <p:spPr>
          <a:xfrm>
            <a:off x="895350" y="1268730"/>
            <a:ext cx="10405110" cy="4968875"/>
          </a:xfrm>
        </p:spPr>
        <p:txBody>
          <a:bodyPr vert="horz" wrap="square" lIns="91440" tIns="45720" rIns="91440" bIns="45720" anchor="t" anchorCtr="0"/>
          <a:p>
            <a:pPr algn="just" eaLnBrk="1" hangingPunct="1">
              <a:lnSpc>
                <a:spcPct val="150000"/>
              </a:lnSpc>
              <a:buClr>
                <a:srgbClr val="FF0000"/>
              </a:buClr>
              <a:buFont typeface="Wingdings" panose="05000000000000000000" pitchFamily="2" charset="2"/>
              <a:buChar char="p"/>
            </a:pPr>
            <a:r>
              <a:rPr lang="zh-CN" altLang="en-US" sz="3200" dirty="0">
                <a:solidFill>
                  <a:srgbClr val="FF0000"/>
                </a:solidFill>
                <a:latin typeface="黑体" panose="02010609060101010101" pitchFamily="49" charset="-122"/>
              </a:rPr>
              <a:t>四、记账凭证的填制要求 </a:t>
            </a:r>
            <a:endParaRPr lang="zh-CN" altLang="en-US" sz="3200" dirty="0">
              <a:solidFill>
                <a:srgbClr val="FF0000"/>
              </a:solidFill>
              <a:latin typeface="黑体" panose="02010609060101010101" pitchFamily="49" charset="-122"/>
            </a:endParaRPr>
          </a:p>
          <a:p>
            <a:pPr marL="0" indent="0" algn="just" eaLnBrk="1" hangingPunct="1">
              <a:lnSpc>
                <a:spcPct val="150000"/>
              </a:lnSpc>
              <a:buClr>
                <a:srgbClr val="FF0000"/>
              </a:buClr>
              <a:buFont typeface="Wingdings" panose="05000000000000000000" pitchFamily="2" charset="2"/>
              <a:buNone/>
            </a:pPr>
            <a:r>
              <a:rPr lang="en-US" altLang="zh-CN" sz="3200" b="1" dirty="0">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附件齐全</a:t>
            </a:r>
            <a:endParaRPr lang="en-US" altLang="zh-CN" sz="3200" b="1" dirty="0">
              <a:latin typeface="楷体" panose="02010609060101010101" pitchFamily="49" charset="-122"/>
              <a:ea typeface="楷体" panose="02010609060101010101" pitchFamily="49" charset="-122"/>
            </a:endParaRPr>
          </a:p>
          <a:p>
            <a:pPr lvl="1" indent="-436245" eaLnBrk="1" hangingPunct="1">
              <a:lnSpc>
                <a:spcPct val="150000"/>
              </a:lnSpc>
              <a:buFont typeface="Wingdings" panose="05000000000000000000" pitchFamily="2" charset="2"/>
              <a:buChar char="Ø"/>
            </a:pPr>
            <a:endParaRPr lang="zh-CN" altLang="en-US" sz="3200" b="1" dirty="0">
              <a:latin typeface="楷体" panose="02010609060101010101" pitchFamily="49" charset="-122"/>
              <a:ea typeface="楷体" panose="02010609060101010101" pitchFamily="49" charset="-122"/>
            </a:endParaRPr>
          </a:p>
        </p:txBody>
      </p:sp>
      <p:sp>
        <p:nvSpPr>
          <p:cNvPr id="2" name="文本框 1"/>
          <p:cNvSpPr txBox="1"/>
          <p:nvPr/>
        </p:nvSpPr>
        <p:spPr>
          <a:xfrm>
            <a:off x="1155700" y="2924810"/>
            <a:ext cx="10096500" cy="2306955"/>
          </a:xfrm>
          <a:prstGeom prst="rect">
            <a:avLst/>
          </a:prstGeom>
          <a:noFill/>
        </p:spPr>
        <p:txBody>
          <a:bodyPr wrap="square" rtlCol="0" anchor="t">
            <a:spAutoFit/>
          </a:bodyPr>
          <a:p>
            <a:pPr marL="457200" indent="-457200" algn="l">
              <a:lnSpc>
                <a:spcPct val="150000"/>
              </a:lnSpc>
              <a:buClr>
                <a:srgbClr val="FF0000"/>
              </a:buClr>
              <a:buFont typeface="Wingdings" panose="05000000000000000000" charset="0"/>
              <a:buChar char="Ø"/>
            </a:pPr>
            <a:r>
              <a:rPr lang="zh-CN" altLang="en-US" sz="3200">
                <a:latin typeface="楷体" panose="02010609060101010101" pitchFamily="49" charset="-122"/>
                <a:ea typeface="楷体" panose="02010609060101010101" pitchFamily="49" charset="-122"/>
                <a:cs typeface="楷体" panose="02010609060101010101" pitchFamily="49" charset="-122"/>
              </a:rPr>
              <a:t>记账凭证中除</a:t>
            </a:r>
            <a:r>
              <a:rPr lang="zh-CN" altLang="en-US" sz="3200">
                <a:solidFill>
                  <a:srgbClr val="0000CC"/>
                </a:solidFill>
                <a:latin typeface="楷体" panose="02010609060101010101" pitchFamily="49" charset="-122"/>
                <a:ea typeface="楷体" panose="02010609060101010101" pitchFamily="49" charset="-122"/>
                <a:cs typeface="楷体" panose="02010609060101010101" pitchFamily="49" charset="-122"/>
              </a:rPr>
              <a:t>结账</a:t>
            </a:r>
            <a:r>
              <a:rPr lang="zh-CN" altLang="en-US" sz="3200">
                <a:latin typeface="楷体" panose="02010609060101010101" pitchFamily="49" charset="-122"/>
                <a:ea typeface="楷体" panose="02010609060101010101" pitchFamily="49" charset="-122"/>
                <a:cs typeface="楷体" panose="02010609060101010101" pitchFamily="49" charset="-122"/>
              </a:rPr>
              <a:t>和</a:t>
            </a:r>
            <a:r>
              <a:rPr lang="zh-CN" altLang="en-US" sz="3200">
                <a:solidFill>
                  <a:srgbClr val="0000CC"/>
                </a:solidFill>
                <a:latin typeface="楷体" panose="02010609060101010101" pitchFamily="49" charset="-122"/>
                <a:ea typeface="楷体" panose="02010609060101010101" pitchFamily="49" charset="-122"/>
                <a:cs typeface="楷体" panose="02010609060101010101" pitchFamily="49" charset="-122"/>
              </a:rPr>
              <a:t>更正错误</a:t>
            </a:r>
            <a:r>
              <a:rPr lang="zh-CN" altLang="en-US" sz="3200">
                <a:latin typeface="楷体" panose="02010609060101010101" pitchFamily="49" charset="-122"/>
                <a:ea typeface="楷体" panose="02010609060101010101" pitchFamily="49" charset="-122"/>
                <a:cs typeface="楷体" panose="02010609060101010101" pitchFamily="49" charset="-122"/>
              </a:rPr>
              <a:t>(用</a:t>
            </a:r>
            <a:r>
              <a:rPr lang="zh-CN" altLang="en-US" sz="3200">
                <a:solidFill>
                  <a:srgbClr val="0000CC"/>
                </a:solidFill>
                <a:latin typeface="楷体" panose="02010609060101010101" pitchFamily="49" charset="-122"/>
                <a:ea typeface="楷体" panose="02010609060101010101" pitchFamily="49" charset="-122"/>
                <a:cs typeface="楷体" panose="02010609060101010101" pitchFamily="49" charset="-122"/>
              </a:rPr>
              <a:t>红字冲销法</a:t>
            </a:r>
            <a:r>
              <a:rPr lang="zh-CN" altLang="en-US" sz="3200">
                <a:latin typeface="楷体" panose="02010609060101010101" pitchFamily="49" charset="-122"/>
                <a:ea typeface="楷体" panose="02010609060101010101" pitchFamily="49" charset="-122"/>
                <a:cs typeface="楷体" panose="02010609060101010101" pitchFamily="49" charset="-122"/>
              </a:rPr>
              <a:t>,摘要写明冲销第**号记账凭证错误)外,记账凭证必须附有原始凭证并注明所附原始凭证的张数。</a:t>
            </a:r>
            <a:endParaRPr lang="zh-CN" altLang="en-US" sz="320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3729" name="Rectangle 2"/>
          <p:cNvSpPr/>
          <p:nvPr>
            <p:ph type="title"/>
          </p:nvPr>
        </p:nvSpPr>
        <p:spPr/>
        <p:txBody>
          <a:bodyPr vert="horz" wrap="square" lIns="91440" tIns="45720" rIns="91440" bIns="45720" anchor="ctr" anchorCtr="0"/>
          <a:p>
            <a:pPr eaLnBrk="1" hangingPunct="1"/>
            <a:r>
              <a:rPr lang="zh-CN" altLang="en-US" sz="3200" dirty="0">
                <a:solidFill>
                  <a:srgbClr val="FF0000"/>
                </a:solidFill>
              </a:rPr>
              <a:t>第三节  记账凭证</a:t>
            </a:r>
            <a:endParaRPr lang="zh-CN" altLang="en-US" sz="3200" dirty="0">
              <a:solidFill>
                <a:srgbClr val="FF0000"/>
              </a:solidFill>
            </a:endParaRPr>
          </a:p>
        </p:txBody>
      </p:sp>
      <p:sp>
        <p:nvSpPr>
          <p:cNvPr id="571395" name="Rectangle 3"/>
          <p:cNvSpPr>
            <a:spLocks noGrp="1" noChangeArrowheads="1"/>
          </p:cNvSpPr>
          <p:nvPr>
            <p:ph idx="1"/>
          </p:nvPr>
        </p:nvSpPr>
        <p:spPr>
          <a:xfrm>
            <a:off x="885825" y="1196975"/>
            <a:ext cx="10548620" cy="4939030"/>
          </a:xfrm>
          <a:solidFill>
            <a:schemeClr val="bg1"/>
          </a:solidFill>
        </p:spPr>
        <p:txBody>
          <a:bodyPr vert="horz" wrap="square" lIns="91440" tIns="45720" rIns="91440" bIns="45720" numCol="1" anchor="t" anchorCtr="0" compatLnSpc="1"/>
          <a:lstStyle/>
          <a:p>
            <a:pPr marL="0" marR="0" lvl="0" indent="0" algn="just" defTabSz="914400" rtl="0" eaLnBrk="1" fontAlgn="base" latinLnBrk="0" hangingPunct="1">
              <a:lnSpc>
                <a:spcPct val="150000"/>
              </a:lnSpc>
              <a:spcBef>
                <a:spcPct val="20000"/>
              </a:spcBef>
              <a:spcAft>
                <a:spcPct val="0"/>
              </a:spcAft>
              <a:buClr>
                <a:srgbClr val="FF0000"/>
              </a:buClr>
              <a:buSzTx/>
              <a:buFont typeface="Wingdings 2" panose="05020102010507070707" pitchFamily="18" charset="2"/>
              <a:buNone/>
              <a:defRPr/>
            </a:pPr>
            <a:r>
              <a:rPr kumimoji="0" lang="zh-CN" altLang="en-US" sz="2800" b="1" i="0" u="none" strike="noStrike" kern="0" cap="none" spc="0" normalizeH="0" baseline="0" noProof="0" dirty="0" smtClean="0">
                <a:ln>
                  <a:noFill/>
                </a:ln>
                <a:solidFill>
                  <a:srgbClr val="FF0000"/>
                </a:solidFill>
                <a:effectLst/>
                <a:uLnTx/>
                <a:uFillTx/>
                <a:latin typeface="黑体" panose="02010609060101010101" pitchFamily="49" charset="-122"/>
                <a:ea typeface="+mn-ea"/>
                <a:cs typeface="+mn-cs"/>
              </a:rPr>
              <a:t>四、记账凭证的填制要求</a:t>
            </a:r>
            <a:endParaRPr kumimoji="0" lang="zh-CN" altLang="en-US" sz="2800" b="1" i="0" u="none" strike="noStrike" kern="0" cap="none" spc="0" normalizeH="0" baseline="0" noProof="0" dirty="0" smtClean="0">
              <a:ln>
                <a:noFill/>
              </a:ln>
              <a:solidFill>
                <a:srgbClr val="FF0000"/>
              </a:solidFill>
              <a:effectLst/>
              <a:uLnTx/>
              <a:uFillTx/>
              <a:latin typeface="黑体" panose="02010609060101010101" pitchFamily="49" charset="-122"/>
              <a:ea typeface="+mn-ea"/>
              <a:cs typeface="+mn-cs"/>
            </a:endParaRPr>
          </a:p>
          <a:p>
            <a:pPr marL="469900" marR="0" lvl="0" indent="-469900" algn="l" defTabSz="914400" rtl="0" eaLnBrk="1" fontAlgn="base" latinLnBrk="0" hangingPunct="1">
              <a:lnSpc>
                <a:spcPct val="150000"/>
              </a:lnSpc>
              <a:spcBef>
                <a:spcPct val="20000"/>
              </a:spcBef>
              <a:spcAft>
                <a:spcPct val="0"/>
              </a:spcAft>
              <a:buClr>
                <a:srgbClr val="FF0000"/>
              </a:buClr>
              <a:buSzTx/>
              <a:buFont typeface="Wingdings" panose="05000000000000000000" pitchFamily="2" charset="2"/>
              <a:buChar char="p"/>
              <a:defRPr/>
            </a:pP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编号注意事项：</a:t>
            </a:r>
            <a:endPar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469900" marR="0" lvl="0" indent="-469900" algn="l" defTabSz="914400" rtl="0" eaLnBrk="1" fontAlgn="base" latinLnBrk="0" hangingPunct="1">
              <a:lnSpc>
                <a:spcPct val="150000"/>
              </a:lnSpc>
              <a:spcBef>
                <a:spcPct val="20000"/>
              </a:spcBef>
              <a:spcAft>
                <a:spcPct val="0"/>
              </a:spcAft>
              <a:buClr>
                <a:srgbClr val="0000CC"/>
              </a:buClr>
              <a:buSzTx/>
              <a:buFont typeface="Wingdings" panose="05000000000000000000" pitchFamily="2" charset="2"/>
              <a:buChar char="Ø"/>
              <a:defRPr/>
            </a:pP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记账凭证的编号：每月都从</a:t>
            </a:r>
            <a:r>
              <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1</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号编起，</a:t>
            </a:r>
            <a:r>
              <a:rPr lang="zh-CN" altLang="en-US" sz="2800" noProof="0" dirty="0" smtClean="0">
                <a:ln>
                  <a:noFill/>
                </a:ln>
                <a:effectLst/>
                <a:uLnTx/>
                <a:uFillTx/>
                <a:latin typeface="楷体" panose="02010609060101010101" pitchFamily="49" charset="-122"/>
                <a:ea typeface="楷体" panose="02010609060101010101" pitchFamily="49" charset="-122"/>
                <a:sym typeface="+mn-ea"/>
              </a:rPr>
              <a:t>连续编号，</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顺序编至月末以便查核；</a:t>
            </a:r>
            <a:endPar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469900" marR="0" lvl="0" indent="-469900" algn="l" defTabSz="914400" rtl="0" eaLnBrk="1" fontAlgn="base" latinLnBrk="0" hangingPunct="1">
              <a:lnSpc>
                <a:spcPct val="150000"/>
              </a:lnSpc>
              <a:spcBef>
                <a:spcPct val="20000"/>
              </a:spcBef>
              <a:spcAft>
                <a:spcPct val="0"/>
              </a:spcAft>
              <a:buClr>
                <a:srgbClr val="0000CC"/>
              </a:buClr>
              <a:buSzTx/>
              <a:buFont typeface="Wingdings" panose="05000000000000000000" pitchFamily="2" charset="2"/>
              <a:buChar char="Ø"/>
              <a:defRPr/>
            </a:pP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专用记账凭证：按收、付、转类别分别编号；</a:t>
            </a:r>
            <a:endPar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469900" marR="0" lvl="0" indent="-469900" algn="l" defTabSz="914400" rtl="0" eaLnBrk="1" fontAlgn="base" latinLnBrk="0" hangingPunct="1">
              <a:lnSpc>
                <a:spcPct val="150000"/>
              </a:lnSpc>
              <a:spcBef>
                <a:spcPct val="20000"/>
              </a:spcBef>
              <a:spcAft>
                <a:spcPct val="0"/>
              </a:spcAft>
              <a:buClr>
                <a:srgbClr val="0000CC"/>
              </a:buClr>
              <a:buSzTx/>
              <a:buFont typeface="Wingdings" panose="05000000000000000000" pitchFamily="2" charset="2"/>
              <a:buChar char="Ø"/>
              <a:defRPr/>
            </a:pP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通用记账凭证：按全部经济业务发生的先后顺序编号。</a:t>
            </a:r>
            <a:endParaRPr kumimoji="0" lang="en-US" altLang="zh-CN"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p:txBody>
      </p:sp>
      <p:pic>
        <p:nvPicPr>
          <p:cNvPr id="73731" name="Picture 5" descr="capt4-15"/>
          <p:cNvPicPr>
            <a:picLocks noChangeAspect="1"/>
          </p:cNvPicPr>
          <p:nvPr/>
        </p:nvPicPr>
        <p:blipFill>
          <a:blip r:embed="rId1"/>
          <a:stretch>
            <a:fillRect/>
          </a:stretch>
        </p:blipFill>
        <p:spPr>
          <a:xfrm>
            <a:off x="6459538" y="404813"/>
            <a:ext cx="4029075" cy="2447925"/>
          </a:xfrm>
          <a:prstGeom prst="rect">
            <a:avLst/>
          </a:prstGeom>
          <a:noFill/>
          <a:ln w="9525">
            <a:noFill/>
          </a:ln>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7825"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rPr>
              <a:t>第三节  </a:t>
            </a:r>
            <a:r>
              <a:rPr lang="zh-CN" altLang="en-US" sz="3200" dirty="0">
                <a:solidFill>
                  <a:srgbClr val="FF0000"/>
                </a:solidFill>
                <a:latin typeface="Times New Roman" panose="02020603050405020304" pitchFamily="18" charset="0"/>
              </a:rPr>
              <a:t>记账凭证</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sp>
        <p:nvSpPr>
          <p:cNvPr id="77826" name="Rectangle 3"/>
          <p:cNvSpPr/>
          <p:nvPr>
            <p:ph idx="1"/>
          </p:nvPr>
        </p:nvSpPr>
        <p:spPr>
          <a:xfrm>
            <a:off x="933450" y="1339850"/>
            <a:ext cx="9555480" cy="660400"/>
          </a:xfrm>
        </p:spPr>
        <p:txBody>
          <a:bodyPr vert="horz" wrap="square" lIns="91440" tIns="45720" rIns="91440" bIns="45720" anchor="t" anchorCtr="0"/>
          <a:p>
            <a:pPr eaLnBrk="1" hangingPunct="1">
              <a:buClr>
                <a:srgbClr val="FF0000"/>
              </a:buClr>
              <a:buFont typeface="Wingdings" panose="05000000000000000000" pitchFamily="2" charset="2"/>
              <a:buChar char="p"/>
            </a:pPr>
            <a:r>
              <a:rPr lang="zh-CN" altLang="en-US" sz="3200" dirty="0">
                <a:solidFill>
                  <a:srgbClr val="FF0000"/>
                </a:solidFill>
                <a:latin typeface="黑体" panose="02010609060101010101" pitchFamily="49" charset="-122"/>
              </a:rPr>
              <a:t>记账凭证的编号</a:t>
            </a:r>
            <a:r>
              <a:rPr lang="en-US" altLang="zh-CN" sz="3200" dirty="0">
                <a:latin typeface="黑体" panose="02010609060101010101" pitchFamily="49" charset="-122"/>
              </a:rPr>
              <a:t>—</a:t>
            </a:r>
            <a:r>
              <a:rPr lang="zh-CN" altLang="en-US" sz="3200" dirty="0">
                <a:latin typeface="黑体" panose="02010609060101010101" pitchFamily="49" charset="-122"/>
              </a:rPr>
              <a:t>通用记账凭证统一编号</a:t>
            </a:r>
            <a:endParaRPr lang="zh-CN" altLang="en-US" sz="3200" dirty="0">
              <a:latin typeface="黑体" panose="02010609060101010101" pitchFamily="49" charset="-122"/>
            </a:endParaRPr>
          </a:p>
        </p:txBody>
      </p:sp>
      <p:pic>
        <p:nvPicPr>
          <p:cNvPr id="77827" name="Picture 4" descr="123"/>
          <p:cNvPicPr>
            <a:picLocks noChangeAspect="1"/>
          </p:cNvPicPr>
          <p:nvPr/>
        </p:nvPicPr>
        <p:blipFill>
          <a:blip r:embed="rId1"/>
          <a:stretch>
            <a:fillRect/>
          </a:stretch>
        </p:blipFill>
        <p:spPr>
          <a:xfrm>
            <a:off x="2095500" y="2109788"/>
            <a:ext cx="8001000" cy="4319587"/>
          </a:xfrm>
          <a:prstGeom prst="rect">
            <a:avLst/>
          </a:prstGeom>
          <a:noFill/>
          <a:ln w="9525">
            <a:noFill/>
          </a:ln>
        </p:spPr>
      </p:pic>
      <p:sp>
        <p:nvSpPr>
          <p:cNvPr id="77828" name="矩形 1"/>
          <p:cNvSpPr/>
          <p:nvPr/>
        </p:nvSpPr>
        <p:spPr>
          <a:xfrm>
            <a:off x="8631238" y="2266950"/>
            <a:ext cx="387350" cy="337185"/>
          </a:xfrm>
          <a:prstGeom prst="rect">
            <a:avLst/>
          </a:prstGeom>
          <a:noFill/>
          <a:ln w="9525">
            <a:noFill/>
          </a:ln>
        </p:spPr>
        <p:txBody>
          <a:bodyPr wrap="none" anchor="t" anchorCtr="0">
            <a:spAutoFit/>
          </a:bodyPr>
          <a:p>
            <a:r>
              <a:rPr lang="zh-CN" altLang="en-US" sz="1600" dirty="0">
                <a:solidFill>
                  <a:srgbClr val="0000CC"/>
                </a:solidFill>
                <a:latin typeface="黑体" panose="02010609060101010101" pitchFamily="49" charset="-122"/>
                <a:ea typeface="宋体" panose="02010600030101010101" pitchFamily="2" charset="-122"/>
              </a:rPr>
              <a:t>记</a:t>
            </a:r>
            <a:endParaRPr lang="zh-CN" altLang="en-US" sz="1600" dirty="0">
              <a:solidFill>
                <a:srgbClr val="0000CC"/>
              </a:solidFill>
              <a:latin typeface="Arial" panose="020B0604020202020204" pitchFamily="34" charset="0"/>
              <a:ea typeface="宋体" panose="02010600030101010101" pitchFamily="2" charset="-122"/>
            </a:endParaRPr>
          </a:p>
        </p:txBody>
      </p:sp>
      <p:sp>
        <p:nvSpPr>
          <p:cNvPr id="77829" name="矩形 5"/>
          <p:cNvSpPr/>
          <p:nvPr/>
        </p:nvSpPr>
        <p:spPr>
          <a:xfrm>
            <a:off x="9271000" y="2276475"/>
            <a:ext cx="491490" cy="337185"/>
          </a:xfrm>
          <a:prstGeom prst="rect">
            <a:avLst/>
          </a:prstGeom>
          <a:noFill/>
          <a:ln w="9525">
            <a:noFill/>
          </a:ln>
        </p:spPr>
        <p:txBody>
          <a:bodyPr wrap="none" anchor="t" anchorCtr="0">
            <a:spAutoFit/>
          </a:bodyPr>
          <a:p>
            <a:r>
              <a:rPr lang="en-US" altLang="zh-CN" sz="1600" dirty="0">
                <a:solidFill>
                  <a:srgbClr val="0000CC"/>
                </a:solidFill>
                <a:latin typeface="黑体" panose="02010609060101010101" pitchFamily="49" charset="-122"/>
                <a:ea typeface="宋体" panose="02010600030101010101" pitchFamily="2" charset="-122"/>
              </a:rPr>
              <a:t>001</a:t>
            </a:r>
            <a:endParaRPr lang="zh-CN" altLang="en-US" sz="1600" dirty="0">
              <a:solidFill>
                <a:srgbClr val="0000CC"/>
              </a:solidFill>
              <a:latin typeface="Arial" panose="020B0604020202020204" pitchFamily="34" charset="0"/>
              <a:ea typeface="宋体" panose="02010600030101010101" pitchFamily="2" charset="-122"/>
            </a:endParaRPr>
          </a:p>
        </p:txBody>
      </p:sp>
      <p:sp>
        <p:nvSpPr>
          <p:cNvPr id="77830" name="矩形 1"/>
          <p:cNvSpPr/>
          <p:nvPr/>
        </p:nvSpPr>
        <p:spPr>
          <a:xfrm>
            <a:off x="3084513" y="3984625"/>
            <a:ext cx="6022975" cy="521970"/>
          </a:xfrm>
          <a:prstGeom prst="rect">
            <a:avLst/>
          </a:prstGeom>
          <a:solidFill>
            <a:schemeClr val="bg1"/>
          </a:solidFill>
          <a:ln w="9525">
            <a:noFill/>
          </a:ln>
        </p:spPr>
        <p:txBody>
          <a:bodyPr anchor="t" anchorCtr="0">
            <a:spAutoFit/>
          </a:bodyPr>
          <a:p>
            <a:r>
              <a:rPr lang="zh-CN" altLang="en-US" sz="2800" dirty="0">
                <a:solidFill>
                  <a:srgbClr val="0000CC"/>
                </a:solidFill>
                <a:latin typeface="楷体" panose="02010609060101010101" pitchFamily="49" charset="-122"/>
                <a:ea typeface="楷体" panose="02010609060101010101" pitchFamily="49" charset="-122"/>
              </a:rPr>
              <a:t>按全部经济业务发生的先后顺序编号</a:t>
            </a:r>
            <a:endParaRPr lang="zh-CN" altLang="en-US" sz="2800" dirty="0">
              <a:solidFill>
                <a:srgbClr val="0000CC"/>
              </a:solidFill>
              <a:latin typeface="Arial" panose="020B0604020202020204" pitchFamily="34" charset="0"/>
              <a:ea typeface="宋体" panose="02010600030101010101" pitchFamily="2" charset="-122"/>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8849" name="Picture 3" descr="2007-11-27_75"/>
          <p:cNvPicPr>
            <a:picLocks noChangeAspect="1"/>
          </p:cNvPicPr>
          <p:nvPr/>
        </p:nvPicPr>
        <p:blipFill>
          <a:blip r:embed="rId1"/>
          <a:stretch>
            <a:fillRect/>
          </a:stretch>
        </p:blipFill>
        <p:spPr>
          <a:xfrm>
            <a:off x="1905000" y="1125538"/>
            <a:ext cx="1524000" cy="1524000"/>
          </a:xfrm>
          <a:prstGeom prst="rect">
            <a:avLst/>
          </a:prstGeom>
          <a:noFill/>
          <a:ln w="9525">
            <a:noFill/>
          </a:ln>
        </p:spPr>
      </p:pic>
      <p:sp>
        <p:nvSpPr>
          <p:cNvPr id="78850" name="Rectangle 4"/>
          <p:cNvSpPr/>
          <p:nvPr/>
        </p:nvSpPr>
        <p:spPr>
          <a:xfrm>
            <a:off x="3575050" y="1373188"/>
            <a:ext cx="6769100" cy="829945"/>
          </a:xfrm>
          <a:prstGeom prst="rect">
            <a:avLst/>
          </a:prstGeom>
          <a:noFill/>
          <a:ln w="9525">
            <a:noFill/>
          </a:ln>
        </p:spPr>
        <p:txBody>
          <a:bodyPr anchor="t" anchorCtr="0">
            <a:spAutoFit/>
          </a:bodyPr>
          <a:p>
            <a:pPr>
              <a:lnSpc>
                <a:spcPct val="150000"/>
              </a:lnSpc>
            </a:pPr>
            <a:r>
              <a:rPr lang="zh-CN" altLang="en-US" sz="3200" dirty="0">
                <a:solidFill>
                  <a:srgbClr val="000000"/>
                </a:solidFill>
                <a:latin typeface="仿宋" panose="02010609060101010101" pitchFamily="49" charset="-122"/>
                <a:ea typeface="仿宋" panose="02010609060101010101" pitchFamily="49" charset="-122"/>
              </a:rPr>
              <a:t>一项业务两张以上凭证时如何编号？</a:t>
            </a:r>
            <a:endParaRPr lang="zh-CN" altLang="en-US" sz="3200" dirty="0">
              <a:solidFill>
                <a:srgbClr val="000000"/>
              </a:solidFill>
              <a:latin typeface="仿宋" panose="02010609060101010101" pitchFamily="49" charset="-122"/>
              <a:ea typeface="仿宋" panose="02010609060101010101" pitchFamily="49" charset="-122"/>
            </a:endParaRPr>
          </a:p>
        </p:txBody>
      </p:sp>
      <p:sp>
        <p:nvSpPr>
          <p:cNvPr id="78851" name="Rectangle 2"/>
          <p:cNvSpPr txBox="1"/>
          <p:nvPr/>
        </p:nvSpPr>
        <p:spPr>
          <a:xfrm>
            <a:off x="756920" y="304800"/>
            <a:ext cx="10940415" cy="676275"/>
          </a:xfrm>
          <a:prstGeom prst="rect">
            <a:avLst/>
          </a:prstGeom>
          <a:noFill/>
          <a:ln w="9525">
            <a:noFill/>
          </a:ln>
        </p:spPr>
        <p:txBody>
          <a:bodyPr anchor="t" anchorCtr="0"/>
          <a:p>
            <a:pPr algn="ctr">
              <a:buSzTx/>
            </a:pPr>
            <a:r>
              <a:rPr lang="zh-CN" altLang="en-US" sz="3200">
                <a:solidFill>
                  <a:srgbClr val="FF0000"/>
                </a:solidFill>
                <a:latin typeface="黑体" panose="02010609060101010101" pitchFamily="49" charset="-122"/>
                <a:ea typeface="黑体" panose="02010609060101010101" pitchFamily="49" charset="-122"/>
              </a:rPr>
              <a:t>第三节  </a:t>
            </a:r>
            <a:r>
              <a:rPr lang="zh-CN" altLang="en-US" sz="3200">
                <a:solidFill>
                  <a:srgbClr val="FF0000"/>
                </a:solidFill>
                <a:latin typeface="Times New Roman" panose="02020603050405020304" pitchFamily="18" charset="0"/>
                <a:ea typeface="黑体" panose="02010609060101010101" pitchFamily="49" charset="-122"/>
              </a:rPr>
              <a:t>记账凭证</a:t>
            </a:r>
            <a:endParaRPr lang="zh-CN" altLang="en-US" sz="3200" dirty="0">
              <a:solidFill>
                <a:srgbClr val="FF0000"/>
              </a:solidFill>
              <a:latin typeface="Times New Roman" panose="02020603050405020304" pitchFamily="18" charset="0"/>
              <a:ea typeface="黑体" panose="02010609060101010101" pitchFamily="49" charset="-122"/>
            </a:endParaRPr>
          </a:p>
        </p:txBody>
      </p:sp>
      <p:sp>
        <p:nvSpPr>
          <p:cNvPr id="7" name="Rectangle 3"/>
          <p:cNvSpPr txBox="1"/>
          <p:nvPr/>
        </p:nvSpPr>
        <p:spPr>
          <a:xfrm>
            <a:off x="757555" y="2421255"/>
            <a:ext cx="10727690" cy="2303145"/>
          </a:xfrm>
          <a:prstGeom prst="rect">
            <a:avLst/>
          </a:prstGeom>
          <a:noFill/>
          <a:ln w="9525">
            <a:noFill/>
          </a:ln>
        </p:spPr>
        <p:txBody>
          <a:bodyPr anchor="t" anchorCtr="0"/>
          <a:p>
            <a:pPr marL="469900" indent="-469900">
              <a:lnSpc>
                <a:spcPct val="150000"/>
              </a:lnSpc>
              <a:spcBef>
                <a:spcPct val="20000"/>
              </a:spcBef>
              <a:buClr>
                <a:srgbClr val="FF0000"/>
              </a:buClr>
              <a:buSzTx/>
              <a:buFont typeface="Wingdings" panose="05000000000000000000" pitchFamily="2" charset="2"/>
              <a:buChar char="p"/>
            </a:pPr>
            <a:r>
              <a:rPr lang="zh-CN" altLang="en-US" sz="3200" dirty="0">
                <a:solidFill>
                  <a:srgbClr val="0033CC"/>
                </a:solidFill>
                <a:latin typeface="黑体" panose="02010609060101010101" pitchFamily="49" charset="-122"/>
                <a:ea typeface="黑体" panose="02010609060101010101" pitchFamily="49" charset="-122"/>
              </a:rPr>
              <a:t>记账凭证的编号</a:t>
            </a:r>
            <a:r>
              <a:rPr lang="en-US" altLang="zh-CN" sz="3200" dirty="0">
                <a:solidFill>
                  <a:schemeClr val="accent2"/>
                </a:solidFill>
                <a:latin typeface="黑体" panose="02010609060101010101" pitchFamily="49" charset="-122"/>
                <a:ea typeface="黑体" panose="02010609060101010101" pitchFamily="49" charset="-122"/>
              </a:rPr>
              <a:t>——</a:t>
            </a:r>
            <a:r>
              <a:rPr lang="zh-CN" altLang="en-US" sz="3200" dirty="0">
                <a:solidFill>
                  <a:schemeClr val="accent2"/>
                </a:solidFill>
                <a:latin typeface="黑体" panose="02010609060101010101" pitchFamily="49" charset="-122"/>
                <a:ea typeface="黑体" panose="02010609060101010101" pitchFamily="49" charset="-122"/>
              </a:rPr>
              <a:t>分数编号法</a:t>
            </a:r>
            <a:endParaRPr lang="zh-CN" altLang="en-US" sz="3200" dirty="0">
              <a:solidFill>
                <a:schemeClr val="accent2"/>
              </a:solidFill>
              <a:latin typeface="黑体" panose="02010609060101010101" pitchFamily="49" charset="-122"/>
              <a:ea typeface="黑体" panose="02010609060101010101" pitchFamily="49" charset="-122"/>
            </a:endParaRPr>
          </a:p>
          <a:p>
            <a:pPr marL="469900" indent="-469900">
              <a:lnSpc>
                <a:spcPct val="150000"/>
              </a:lnSpc>
              <a:spcBef>
                <a:spcPct val="20000"/>
              </a:spcBef>
              <a:buClr>
                <a:schemeClr val="accent2"/>
              </a:buClr>
              <a:buSzTx/>
              <a:buFont typeface="Wingdings" panose="05000000000000000000" pitchFamily="2" charset="2"/>
              <a:buChar char="Ø"/>
            </a:pPr>
            <a:r>
              <a:rPr lang="zh-CN" altLang="en-US" sz="3200" dirty="0">
                <a:latin typeface="楷体" panose="02010609060101010101" pitchFamily="49" charset="-122"/>
                <a:ea typeface="楷体" panose="02010609060101010101" pitchFamily="49" charset="-122"/>
              </a:rPr>
              <a:t>如果一笔经济业务记入两张或两张以上的记账凭证，可以采用“分数编号法”。</a:t>
            </a:r>
            <a:endParaRPr lang="zh-CN" altLang="en-US" sz="3200" dirty="0">
              <a:latin typeface="楷体" panose="02010609060101010101" pitchFamily="49" charset="-122"/>
              <a:ea typeface="楷体" panose="02010609060101010101" pitchFamily="49" charset="-122"/>
            </a:endParaRPr>
          </a:p>
          <a:p>
            <a:pPr marL="469900" indent="-469900">
              <a:lnSpc>
                <a:spcPct val="150000"/>
              </a:lnSpc>
              <a:spcBef>
                <a:spcPct val="20000"/>
              </a:spcBef>
              <a:buClr>
                <a:schemeClr val="accent2"/>
              </a:buClr>
              <a:buSzTx/>
              <a:buFont typeface="Wingdings 2" panose="05020102010507070707" pitchFamily="18" charset="2"/>
            </a:pPr>
            <a:endParaRPr lang="zh-CN" altLang="en-US" sz="3200" dirty="0">
              <a:latin typeface="楷体" panose="02010609060101010101" pitchFamily="49" charset="-122"/>
              <a:ea typeface="楷体" panose="02010609060101010101" pitchFamily="49" charset="-122"/>
            </a:endParaRPr>
          </a:p>
          <a:p>
            <a:pPr marL="469900" indent="-469900">
              <a:lnSpc>
                <a:spcPct val="150000"/>
              </a:lnSpc>
              <a:spcBef>
                <a:spcPct val="20000"/>
              </a:spcBef>
              <a:buClr>
                <a:schemeClr val="accent2"/>
              </a:buClr>
              <a:buSzTx/>
              <a:buFont typeface="Wingdings 2" panose="05020102010507070707" pitchFamily="18" charset="2"/>
            </a:pPr>
            <a:endParaRPr lang="zh-CN" altLang="en-US" sz="3200" dirty="0">
              <a:latin typeface="楷体" panose="02010609060101010101" pitchFamily="49" charset="-122"/>
              <a:ea typeface="楷体" panose="02010609060101010101" pitchFamily="49" charset="-122"/>
            </a:endParaRPr>
          </a:p>
          <a:p>
            <a:pPr marL="469900" indent="-469900">
              <a:lnSpc>
                <a:spcPct val="150000"/>
              </a:lnSpc>
              <a:spcBef>
                <a:spcPct val="20000"/>
              </a:spcBef>
              <a:buClr>
                <a:schemeClr val="accent2"/>
              </a:buClr>
              <a:buSzTx/>
              <a:buFont typeface="Wingdings 2" panose="05020102010507070707" pitchFamily="18" charset="2"/>
            </a:pPr>
            <a:endParaRPr lang="en-US" altLang="zh-CN" sz="3200" dirty="0">
              <a:latin typeface="楷体" panose="02010609060101010101" pitchFamily="49" charset="-122"/>
              <a:ea typeface="楷体" panose="02010609060101010101" pitchFamily="49" charset="-122"/>
            </a:endParaRPr>
          </a:p>
        </p:txBody>
      </p:sp>
      <p:sp>
        <p:nvSpPr>
          <p:cNvPr id="220162" name="Rectangle 2"/>
          <p:cNvSpPr>
            <a:spLocks noRot="1" noChangeAspect="1" noMove="1" noResize="1" noEditPoints="1" noAdjustHandles="1" noChangeArrowheads="1" noChangeShapeType="1" noTextEdit="1"/>
          </p:cNvSpPr>
          <p:nvPr/>
        </p:nvSpPr>
        <p:spPr bwMode="auto">
          <a:xfrm>
            <a:off x="1991994" y="4956175"/>
            <a:ext cx="8280400" cy="1697516"/>
          </a:xfrm>
          <a:prstGeom prst="rect">
            <a:avLst/>
          </a:prstGeom>
          <a:blipFill rotWithShape="1">
            <a:blip r:embed="rId2"/>
            <a:stretch>
              <a:fillRect l="-1686" t="-3521" b="-3169"/>
            </a:stretch>
          </a:blipFill>
          <a:ln w="38100">
            <a:solidFill>
              <a:srgbClr val="FF0000"/>
            </a:solidFill>
            <a:miter lim="800000"/>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0">
                <a:ln>
                  <a:noFill/>
                </a:ln>
                <a:noFill/>
                <a:effectLst/>
                <a:uLnTx/>
                <a:uFillTx/>
                <a:latin typeface="Arial" panose="020B0604020202020204" pitchFamily="34" charset="0"/>
                <a:ea typeface="宋体" panose="02010600030101010101" pitchFamily="2" charset="-122"/>
                <a:cs typeface="+mn-cs"/>
              </a:rPr>
              <a:t> </a:t>
            </a:r>
            <a:endParaRPr kumimoji="0" lang="zh-CN" altLang="en-US" sz="1800" b="1" i="0" u="none" strike="noStrike" kern="1200" cap="none" spc="0" normalizeH="0" baseline="0" noProof="0">
              <a:ln>
                <a:noFill/>
              </a:ln>
              <a:noFill/>
              <a:effectLst/>
              <a:uLnTx/>
              <a:uFillTx/>
              <a:latin typeface="Arial" panose="020B0604020202020204" pitchFamily="34" charset="0"/>
              <a:ea typeface="宋体" panose="02010600030101010101"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20162"/>
                                        </p:tgtEl>
                                        <p:attrNameLst>
                                          <p:attrName>style.visibility</p:attrName>
                                        </p:attrNameLst>
                                      </p:cBhvr>
                                      <p:to>
                                        <p:strVal val="visible"/>
                                      </p:to>
                                    </p:set>
                                    <p:animEffect transition="in" filter="blinds(horizontal)">
                                      <p:cBhvr>
                                        <p:cTn id="12" dur="500"/>
                                        <p:tgtEl>
                                          <p:spTgt spid="2201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9873" name="Rectangle 2"/>
          <p:cNvSpPr/>
          <p:nvPr/>
        </p:nvSpPr>
        <p:spPr>
          <a:xfrm>
            <a:off x="1703388" y="1263650"/>
            <a:ext cx="8785225" cy="5041900"/>
          </a:xfrm>
          <a:prstGeom prst="rect">
            <a:avLst/>
          </a:prstGeom>
          <a:solidFill>
            <a:schemeClr val="bg1">
              <a:alpha val="30196"/>
            </a:schemeClr>
          </a:solidFill>
          <a:ln w="9525">
            <a:noFill/>
          </a:ln>
        </p:spPr>
        <p:txBody>
          <a:bodyPr wrap="none" anchor="ctr" anchorCtr="0"/>
          <a:p>
            <a:endParaRPr lang="zh-CN" altLang="en-US" dirty="0">
              <a:latin typeface="Arial" panose="020B0604020202020204" pitchFamily="34" charset="0"/>
              <a:ea typeface="宋体" panose="02010600030101010101" pitchFamily="2" charset="-122"/>
            </a:endParaRPr>
          </a:p>
        </p:txBody>
      </p:sp>
      <p:sp>
        <p:nvSpPr>
          <p:cNvPr id="79874" name="Rectangle 3"/>
          <p:cNvSpPr/>
          <p:nvPr/>
        </p:nvSpPr>
        <p:spPr>
          <a:xfrm>
            <a:off x="1524000" y="3314700"/>
            <a:ext cx="309880" cy="368300"/>
          </a:xfrm>
          <a:prstGeom prst="rect">
            <a:avLst/>
          </a:prstGeom>
          <a:noFill/>
          <a:ln w="9525">
            <a:noFill/>
          </a:ln>
        </p:spPr>
        <p:txBody>
          <a:bodyPr wrap="none" anchor="ctr" anchorCtr="0">
            <a:spAutoFit/>
          </a:bodyPr>
          <a:p>
            <a:endParaRPr lang="zh-CN" altLang="en-US" dirty="0">
              <a:latin typeface="Arial" panose="020B0604020202020204" pitchFamily="34" charset="0"/>
              <a:ea typeface="宋体" panose="02010600030101010101" pitchFamily="2" charset="-122"/>
            </a:endParaRPr>
          </a:p>
        </p:txBody>
      </p:sp>
      <p:graphicFrame>
        <p:nvGraphicFramePr>
          <p:cNvPr id="79875" name="Object 4"/>
          <p:cNvGraphicFramePr>
            <a:graphicFrameLocks noChangeAspect="1"/>
          </p:cNvGraphicFramePr>
          <p:nvPr/>
        </p:nvGraphicFramePr>
        <p:xfrm>
          <a:off x="1774825" y="2998788"/>
          <a:ext cx="8429625" cy="3162300"/>
        </p:xfrm>
        <a:graphic>
          <a:graphicData uri="http://schemas.openxmlformats.org/presentationml/2006/ole">
            <mc:AlternateContent xmlns:mc="http://schemas.openxmlformats.org/markup-compatibility/2006">
              <mc:Choice xmlns:v="urn:schemas-microsoft-com:vml" Requires="v">
                <p:oleObj spid="_x0000_s3077" name="" r:id="rId1" imgW="8503920" imgH="2682240" progId="Excel.Sheet.8">
                  <p:embed/>
                </p:oleObj>
              </mc:Choice>
              <mc:Fallback>
                <p:oleObj name="" r:id="rId1" imgW="8503920" imgH="2682240" progId="Excel.Sheet.8">
                  <p:embed/>
                  <p:pic>
                    <p:nvPicPr>
                      <p:cNvPr id="0" name="图片 3076"/>
                      <p:cNvPicPr/>
                      <p:nvPr/>
                    </p:nvPicPr>
                    <p:blipFill>
                      <a:blip r:embed="rId2"/>
                      <a:stretch>
                        <a:fillRect/>
                      </a:stretch>
                    </p:blipFill>
                    <p:spPr>
                      <a:xfrm>
                        <a:off x="1774825" y="2998788"/>
                        <a:ext cx="8429625" cy="3162300"/>
                      </a:xfrm>
                      <a:prstGeom prst="rect">
                        <a:avLst/>
                      </a:prstGeom>
                      <a:noFill/>
                      <a:ln w="38100">
                        <a:noFill/>
                        <a:miter/>
                      </a:ln>
                    </p:spPr>
                  </p:pic>
                </p:oleObj>
              </mc:Fallback>
            </mc:AlternateContent>
          </a:graphicData>
        </a:graphic>
      </p:graphicFrame>
      <p:sp>
        <p:nvSpPr>
          <p:cNvPr id="77829" name="Rectangle 5"/>
          <p:cNvSpPr>
            <a:spLocks noChangeArrowheads="1"/>
          </p:cNvSpPr>
          <p:nvPr/>
        </p:nvSpPr>
        <p:spPr bwMode="auto">
          <a:xfrm>
            <a:off x="1503363" y="1413034"/>
            <a:ext cx="8480425" cy="1483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marL="0" marR="0" lvl="0" indent="228600" algn="l" defTabSz="914400" rtl="0" eaLnBrk="1" fontAlgn="base" latinLnBrk="0" hangingPunct="1">
              <a:lnSpc>
                <a:spcPct val="100000"/>
              </a:lnSpc>
              <a:spcBef>
                <a:spcPct val="0"/>
              </a:spcBef>
              <a:spcAft>
                <a:spcPct val="0"/>
              </a:spcAft>
              <a:buClrTx/>
              <a:buSzTx/>
              <a:buFontTx/>
              <a:buNone/>
              <a:defRPr/>
            </a:pPr>
            <a:r>
              <a:rPr kumimoji="0" lang="zh-CN" altLang="en-US" sz="1600" b="1" i="0" u="none" strike="noStrike" kern="1200" cap="none" spc="0" normalizeH="0" baseline="0" noProof="0" dirty="0">
                <a:ln>
                  <a:noFill/>
                </a:ln>
                <a:solidFill>
                  <a:srgbClr val="006600"/>
                </a:solidFill>
                <a:effectLst/>
                <a:uLnTx/>
                <a:uFillTx/>
                <a:latin typeface="Times New Roman" panose="02020603050405020304" pitchFamily="18" charset="0"/>
                <a:ea typeface="宋体" panose="02010600030101010101" pitchFamily="2" charset="-122"/>
                <a:cs typeface="Times New Roman" panose="02020603050405020304" pitchFamily="18" charset="0"/>
              </a:rPr>
              <a:t>                                                                      </a:t>
            </a:r>
            <a:r>
              <a:rPr kumimoji="0" lang="zh-CN" altLang="en-US" sz="2400" b="1" i="0" u="none" strike="noStrike" kern="1200" cap="none" spc="0" normalizeH="0" baseline="0" noProof="0" dirty="0">
                <a:ln>
                  <a:noFill/>
                </a:ln>
                <a:solidFill>
                  <a:srgbClr val="006600"/>
                </a:solidFill>
                <a:effectLst/>
                <a:uLnTx/>
                <a:uFillTx/>
                <a:latin typeface="Times New Roman" panose="02020603050405020304" pitchFamily="18" charset="0"/>
                <a:ea typeface="宋体" panose="02010600030101010101" pitchFamily="2" charset="-122"/>
                <a:cs typeface="Times New Roman" panose="02020603050405020304" pitchFamily="18" charset="0"/>
              </a:rPr>
              <a:t> 转    账   凭   证</a:t>
            </a:r>
            <a:endParaRPr kumimoji="0" lang="zh-CN" altLang="en-US" sz="2400" b="1" i="0" u="none" strike="noStrike" kern="1200" cap="none" spc="0" normalizeH="0" baseline="0" noProof="0" dirty="0">
              <a:ln>
                <a:noFill/>
              </a:ln>
              <a:solidFill>
                <a:srgbClr val="006600"/>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228600" algn="l"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dirty="0">
              <a:ln>
                <a:noFill/>
              </a:ln>
              <a:solidFill>
                <a:srgbClr val="006600"/>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22860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a:ln>
                  <a:noFill/>
                </a:ln>
                <a:solidFill>
                  <a:srgbClr val="006600"/>
                </a:solidFill>
                <a:effectLst/>
                <a:uLnTx/>
                <a:uFillTx/>
                <a:latin typeface="Times New Roman" panose="02020603050405020304" pitchFamily="18" charset="0"/>
                <a:ea typeface="宋体" panose="02010600030101010101" pitchFamily="2" charset="-122"/>
                <a:cs typeface="Times New Roman" panose="02020603050405020304" pitchFamily="18" charset="0"/>
              </a:rPr>
              <a:t>                                                                                                  年         月         日       </a:t>
            </a:r>
            <a:r>
              <a:rPr kumimoji="0" lang="zh-CN" altLang="en-US" sz="1450" b="1" i="0" u="none" strike="noStrike" kern="1200" cap="none" spc="0" normalizeH="0" baseline="0" noProof="0" dirty="0">
                <a:ln>
                  <a:noFill/>
                </a:ln>
                <a:solidFill>
                  <a:srgbClr val="006600"/>
                </a:solidFill>
                <a:effectLst/>
                <a:uLnTx/>
                <a:uFillTx/>
                <a:latin typeface="Times New Roman" panose="02020603050405020304" pitchFamily="18" charset="0"/>
                <a:ea typeface="宋体" panose="02010600030101010101" pitchFamily="2" charset="-122"/>
                <a:cs typeface="Times New Roman" panose="02020603050405020304" pitchFamily="18" charset="0"/>
              </a:rPr>
              <a:t>                 </a:t>
            </a:r>
            <a:r>
              <a:rPr kumimoji="0" lang="zh-CN" altLang="en-US" sz="1400" b="1" i="0" u="none" strike="noStrike" kern="1200" cap="none" spc="0" normalizeH="0" baseline="0" noProof="0" dirty="0">
                <a:ln>
                  <a:noFill/>
                </a:ln>
                <a:solidFill>
                  <a:srgbClr val="006600"/>
                </a:solidFill>
                <a:effectLst/>
                <a:uLnTx/>
                <a:uFillTx/>
                <a:latin typeface="Times New Roman" panose="02020603050405020304" pitchFamily="18" charset="0"/>
                <a:ea typeface="宋体" panose="02010600030101010101" pitchFamily="2" charset="-122"/>
                <a:cs typeface="Times New Roman" panose="02020603050405020304" pitchFamily="18" charset="0"/>
              </a:rPr>
              <a:t> 总                   号</a:t>
            </a:r>
            <a:endParaRPr kumimoji="0" lang="en-US" altLang="zh-CN" sz="1400" b="1" i="0" u="none" strike="noStrike" kern="1200" cap="none" spc="0" normalizeH="0" baseline="0" noProof="0" dirty="0">
              <a:ln>
                <a:noFill/>
              </a:ln>
              <a:solidFill>
                <a:srgbClr val="006600"/>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228600" algn="l" defTabSz="914400" rtl="0" eaLnBrk="1" fontAlgn="base" latinLnBrk="0" hangingPunct="1">
              <a:lnSpc>
                <a:spcPct val="100000"/>
              </a:lnSpc>
              <a:spcBef>
                <a:spcPct val="0"/>
              </a:spcBef>
              <a:spcAft>
                <a:spcPct val="0"/>
              </a:spcAft>
              <a:buClrTx/>
              <a:buSzTx/>
              <a:buFontTx/>
              <a:buNone/>
              <a:defRPr/>
            </a:pPr>
            <a:endParaRPr kumimoji="0" lang="zh-CN" altLang="en-US" sz="1400" b="1" i="0" u="none" strike="noStrike" kern="1200" cap="none" spc="0" normalizeH="0" baseline="0" noProof="0" dirty="0">
              <a:ln>
                <a:noFill/>
              </a:ln>
              <a:solidFill>
                <a:srgbClr val="006600"/>
              </a:solidFill>
              <a:effectLst/>
              <a:uLnTx/>
              <a:uFillTx/>
              <a:latin typeface="Arial" panose="020B0604020202020204" pitchFamily="34" charset="0"/>
              <a:ea typeface="宋体" panose="02010600030101010101" pitchFamily="2" charset="-122"/>
              <a:cs typeface="Times New Roman" panose="02020603050405020304" pitchFamily="18" charset="0"/>
            </a:endParaRPr>
          </a:p>
          <a:p>
            <a:pPr marL="0" marR="0" lvl="0" indent="228600" algn="l" defTabSz="914400" rtl="0" eaLnBrk="0" fontAlgn="base" latinLnBrk="0" hangingPunct="0">
              <a:lnSpc>
                <a:spcPct val="100000"/>
              </a:lnSpc>
              <a:spcBef>
                <a:spcPct val="0"/>
              </a:spcBef>
              <a:spcAft>
                <a:spcPct val="0"/>
              </a:spcAft>
              <a:buClrTx/>
              <a:buSzTx/>
              <a:buFontTx/>
              <a:buNone/>
              <a:defRPr/>
            </a:pPr>
            <a:r>
              <a:rPr kumimoji="0" lang="zh-CN" altLang="en-US" sz="1400" b="1" i="0" u="none" strike="noStrike" kern="1200" cap="none" spc="0" normalizeH="0" baseline="0" noProof="0" dirty="0">
                <a:ln>
                  <a:noFill/>
                </a:ln>
                <a:solidFill>
                  <a:srgbClr val="006600"/>
                </a:solidFill>
                <a:effectLst/>
                <a:uLnTx/>
                <a:uFillTx/>
                <a:latin typeface="Times New Roman" panose="02020603050405020304" pitchFamily="18" charset="0"/>
                <a:ea typeface="宋体" panose="02010600030101010101" pitchFamily="2" charset="-122"/>
                <a:cs typeface="Times New Roman" panose="02020603050405020304" pitchFamily="18" charset="0"/>
              </a:rPr>
              <a:t>                                                                                                                                                          第                   号</a:t>
            </a:r>
            <a:endParaRPr kumimoji="0" lang="zh-CN" altLang="en-US" sz="1400" b="1" i="0" u="none" strike="noStrike" kern="1200" cap="none" spc="0" normalizeH="0" baseline="0" noProof="0" dirty="0">
              <a:ln>
                <a:noFill/>
              </a:ln>
              <a:solidFill>
                <a:srgbClr val="006600"/>
              </a:solidFill>
              <a:effectLst/>
              <a:uLnTx/>
              <a:uFillTx/>
              <a:latin typeface="Arial" panose="020B0604020202020204" pitchFamily="34" charset="0"/>
              <a:ea typeface="宋体" panose="02010600030101010101" pitchFamily="2" charset="-122"/>
              <a:cs typeface="Times New Roman" panose="02020603050405020304" pitchFamily="18" charset="0"/>
            </a:endParaRPr>
          </a:p>
        </p:txBody>
      </p:sp>
      <p:sp>
        <p:nvSpPr>
          <p:cNvPr id="79877" name="Line 6"/>
          <p:cNvSpPr/>
          <p:nvPr/>
        </p:nvSpPr>
        <p:spPr>
          <a:xfrm>
            <a:off x="5268913" y="1841500"/>
            <a:ext cx="2447925" cy="0"/>
          </a:xfrm>
          <a:prstGeom prst="line">
            <a:avLst/>
          </a:prstGeom>
          <a:ln w="9525" cap="flat" cmpd="sng">
            <a:solidFill>
              <a:schemeClr val="tx1"/>
            </a:solidFill>
            <a:prstDash val="solid"/>
            <a:round/>
            <a:headEnd type="none" w="med" len="med"/>
            <a:tailEnd type="none" w="med" len="med"/>
          </a:ln>
        </p:spPr>
      </p:sp>
      <p:sp>
        <p:nvSpPr>
          <p:cNvPr id="79878" name="Line 7"/>
          <p:cNvSpPr/>
          <p:nvPr/>
        </p:nvSpPr>
        <p:spPr>
          <a:xfrm>
            <a:off x="5268913" y="1912938"/>
            <a:ext cx="2447925" cy="0"/>
          </a:xfrm>
          <a:prstGeom prst="line">
            <a:avLst/>
          </a:prstGeom>
          <a:ln w="9525" cap="flat" cmpd="sng">
            <a:solidFill>
              <a:schemeClr val="tx1"/>
            </a:solidFill>
            <a:prstDash val="solid"/>
            <a:round/>
            <a:headEnd type="none" w="med" len="med"/>
            <a:tailEnd type="none" w="med" len="med"/>
          </a:ln>
        </p:spPr>
      </p:sp>
      <p:sp>
        <p:nvSpPr>
          <p:cNvPr id="79879" name="Rectangle 8"/>
          <p:cNvSpPr/>
          <p:nvPr/>
        </p:nvSpPr>
        <p:spPr>
          <a:xfrm>
            <a:off x="1774825" y="6231255"/>
            <a:ext cx="8640763" cy="583565"/>
          </a:xfrm>
          <a:prstGeom prst="rect">
            <a:avLst/>
          </a:prstGeom>
          <a:noFill/>
          <a:ln w="9525">
            <a:noFill/>
          </a:ln>
        </p:spPr>
        <p:txBody>
          <a:bodyPr anchor="ctr" anchorCtr="0">
            <a:spAutoFit/>
          </a:bodyPr>
          <a:p>
            <a:r>
              <a:rPr lang="zh-CN" altLang="en-US" sz="1600" dirty="0">
                <a:solidFill>
                  <a:srgbClr val="006600"/>
                </a:solidFill>
                <a:latin typeface="Times New Roman" panose="02020603050405020304" pitchFamily="18" charset="0"/>
                <a:ea typeface="宋体" panose="02010600030101010101" pitchFamily="2" charset="-122"/>
              </a:rPr>
              <a:t> 核准：                            复核：                           记账：                                制单：      </a:t>
            </a:r>
            <a:endParaRPr lang="zh-CN" altLang="en-US" sz="1600" dirty="0">
              <a:solidFill>
                <a:srgbClr val="006600"/>
              </a:solidFill>
              <a:latin typeface="Arial" panose="020B0604020202020204" pitchFamily="34" charset="0"/>
              <a:ea typeface="宋体" panose="02010600030101010101" pitchFamily="2" charset="-122"/>
            </a:endParaRPr>
          </a:p>
          <a:p>
            <a:pPr eaLnBrk="0" hangingPunct="0"/>
            <a:r>
              <a:rPr lang="zh-CN" altLang="en-US" sz="1600" dirty="0">
                <a:solidFill>
                  <a:srgbClr val="006600"/>
                </a:solidFill>
                <a:latin typeface="Times New Roman" panose="02020603050405020304" pitchFamily="18" charset="0"/>
                <a:ea typeface="宋体" panose="02010600030101010101" pitchFamily="2" charset="-122"/>
              </a:rPr>
              <a:t>                       </a:t>
            </a:r>
            <a:endParaRPr lang="zh-CN" altLang="en-US" sz="1600" dirty="0">
              <a:solidFill>
                <a:srgbClr val="006600"/>
              </a:solidFill>
              <a:latin typeface="Arial" panose="020B0604020202020204" pitchFamily="34" charset="0"/>
              <a:ea typeface="Times New Roman" panose="02020603050405020304" pitchFamily="18" charset="0"/>
            </a:endParaRPr>
          </a:p>
        </p:txBody>
      </p:sp>
      <p:sp>
        <p:nvSpPr>
          <p:cNvPr id="79880" name="Text Box 9"/>
          <p:cNvSpPr txBox="1"/>
          <p:nvPr/>
        </p:nvSpPr>
        <p:spPr>
          <a:xfrm>
            <a:off x="5519738" y="2128838"/>
            <a:ext cx="2743200" cy="337185"/>
          </a:xfrm>
          <a:prstGeom prst="rect">
            <a:avLst/>
          </a:prstGeom>
          <a:noFill/>
          <a:ln w="9525">
            <a:noFill/>
          </a:ln>
        </p:spPr>
        <p:txBody>
          <a:bodyPr anchor="t" anchorCtr="0">
            <a:spAutoFit/>
          </a:bodyPr>
          <a:p>
            <a:pPr>
              <a:spcBef>
                <a:spcPct val="50000"/>
              </a:spcBef>
            </a:pPr>
            <a:r>
              <a:rPr lang="en-US" altLang="zh-CN" sz="1600" dirty="0">
                <a:latin typeface="Arial" panose="020B0604020202020204" pitchFamily="34" charset="0"/>
                <a:ea typeface="宋体" panose="02010600030101010101" pitchFamily="2" charset="-122"/>
              </a:rPr>
              <a:t>2024       11      07</a:t>
            </a:r>
            <a:endParaRPr lang="en-US" altLang="zh-CN" sz="1600" dirty="0">
              <a:latin typeface="Arial" panose="020B0604020202020204" pitchFamily="34" charset="0"/>
              <a:ea typeface="宋体" panose="02010600030101010101" pitchFamily="2" charset="-122"/>
            </a:endParaRPr>
          </a:p>
        </p:txBody>
      </p:sp>
      <p:sp>
        <p:nvSpPr>
          <p:cNvPr id="79881" name="Text Box 10"/>
          <p:cNvSpPr txBox="1"/>
          <p:nvPr/>
        </p:nvSpPr>
        <p:spPr>
          <a:xfrm>
            <a:off x="8904288" y="2565400"/>
            <a:ext cx="936625" cy="337185"/>
          </a:xfrm>
          <a:prstGeom prst="rect">
            <a:avLst/>
          </a:prstGeom>
          <a:noFill/>
          <a:ln w="9525">
            <a:noFill/>
          </a:ln>
        </p:spPr>
        <p:txBody>
          <a:bodyPr anchor="t" anchorCtr="0">
            <a:spAutoFit/>
          </a:bodyPr>
          <a:p>
            <a:pPr>
              <a:spcBef>
                <a:spcPct val="50000"/>
              </a:spcBef>
            </a:pPr>
            <a:r>
              <a:rPr lang="en-US" altLang="zh-CN" sz="1600" dirty="0">
                <a:solidFill>
                  <a:srgbClr val="FF0000"/>
                </a:solidFill>
                <a:latin typeface="Arial" panose="020B0604020202020204" pitchFamily="34" charset="0"/>
                <a:ea typeface="宋体" panose="02010600030101010101" pitchFamily="2" charset="-122"/>
              </a:rPr>
              <a:t>061</a:t>
            </a:r>
            <a:endParaRPr lang="en-US" altLang="zh-CN" sz="1600" baseline="30000" dirty="0">
              <a:solidFill>
                <a:srgbClr val="FF0000"/>
              </a:solidFill>
              <a:latin typeface="Arial" panose="020B0604020202020204" pitchFamily="34" charset="0"/>
              <a:ea typeface="宋体" panose="02010600030101010101" pitchFamily="2" charset="-122"/>
            </a:endParaRPr>
          </a:p>
        </p:txBody>
      </p:sp>
      <p:sp>
        <p:nvSpPr>
          <p:cNvPr id="79882" name="Text Box 11"/>
          <p:cNvSpPr txBox="1">
            <a:spLocks noRot="1" noChangeAspect="1" noEditPoints="1" noTextEdit="1"/>
          </p:cNvSpPr>
          <p:nvPr/>
        </p:nvSpPr>
        <p:spPr>
          <a:xfrm>
            <a:off x="8975725" y="1984375"/>
            <a:ext cx="936625" cy="554038"/>
          </a:xfrm>
          <a:prstGeom prst="rect">
            <a:avLst/>
          </a:prstGeom>
          <a:blipFill rotWithShape="1">
            <a:blip r:embed="rId3"/>
            <a:stretch>
              <a:fillRect/>
            </a:stretch>
          </a:blipFill>
          <a:ln w="9525">
            <a:noFill/>
          </a:ln>
        </p:spPr>
        <p:txBody>
          <a:bodyPr anchor="t" anchorCtr="0"/>
          <a:p>
            <a:endParaRPr lang="zh-CN" altLang="zh-CN">
              <a:latin typeface="Arial" panose="020B0604020202020204" pitchFamily="34" charset="0"/>
              <a:ea typeface="宋体" panose="02010600030101010101" pitchFamily="2" charset="-122"/>
            </a:endParaRPr>
          </a:p>
        </p:txBody>
      </p:sp>
      <p:sp>
        <p:nvSpPr>
          <p:cNvPr id="79883" name="Text Box 12"/>
          <p:cNvSpPr txBox="1"/>
          <p:nvPr/>
        </p:nvSpPr>
        <p:spPr>
          <a:xfrm>
            <a:off x="3863975" y="3784600"/>
            <a:ext cx="1368425" cy="306705"/>
          </a:xfrm>
          <a:prstGeom prst="rect">
            <a:avLst/>
          </a:prstGeom>
          <a:noFill/>
          <a:ln w="9525">
            <a:noFill/>
          </a:ln>
        </p:spPr>
        <p:txBody>
          <a:bodyPr anchor="t" anchorCtr="0">
            <a:spAutoFit/>
          </a:bodyPr>
          <a:p>
            <a:pPr>
              <a:spcBef>
                <a:spcPct val="50000"/>
              </a:spcBef>
            </a:pPr>
            <a:r>
              <a:rPr lang="zh-CN" altLang="en-US" sz="1400" dirty="0">
                <a:latin typeface="Arial" panose="020B0604020202020204" pitchFamily="34" charset="0"/>
                <a:ea typeface="宋体" panose="02010600030101010101" pitchFamily="2" charset="-122"/>
              </a:rPr>
              <a:t>本年利润</a:t>
            </a:r>
            <a:endParaRPr lang="zh-CN" altLang="en-US" sz="1400" dirty="0">
              <a:latin typeface="Arial" panose="020B0604020202020204" pitchFamily="34" charset="0"/>
              <a:ea typeface="宋体" panose="02010600030101010101" pitchFamily="2" charset="-122"/>
            </a:endParaRPr>
          </a:p>
        </p:txBody>
      </p:sp>
      <p:sp>
        <p:nvSpPr>
          <p:cNvPr id="79884" name="Text Box 13"/>
          <p:cNvSpPr txBox="1"/>
          <p:nvPr/>
        </p:nvSpPr>
        <p:spPr>
          <a:xfrm>
            <a:off x="6959600" y="3784600"/>
            <a:ext cx="1368425" cy="306705"/>
          </a:xfrm>
          <a:prstGeom prst="rect">
            <a:avLst/>
          </a:prstGeom>
          <a:noFill/>
          <a:ln w="9525">
            <a:noFill/>
          </a:ln>
        </p:spPr>
        <p:txBody>
          <a:bodyPr anchor="t" anchorCtr="0">
            <a:spAutoFit/>
          </a:bodyPr>
          <a:p>
            <a:pPr>
              <a:spcBef>
                <a:spcPct val="50000"/>
              </a:spcBef>
            </a:pPr>
            <a:r>
              <a:rPr lang="en-US" altLang="zh-CN" sz="1400" dirty="0">
                <a:latin typeface="Arial" panose="020B0604020202020204" pitchFamily="34" charset="0"/>
                <a:ea typeface="宋体" panose="02010600030101010101" pitchFamily="2" charset="-122"/>
              </a:rPr>
              <a:t>7 0 0  0 0 0 0</a:t>
            </a:r>
            <a:endParaRPr lang="en-US" altLang="zh-CN" sz="1400" dirty="0">
              <a:latin typeface="Arial" panose="020B0604020202020204" pitchFamily="34" charset="0"/>
              <a:ea typeface="宋体" panose="02010600030101010101" pitchFamily="2" charset="-122"/>
            </a:endParaRPr>
          </a:p>
        </p:txBody>
      </p:sp>
      <p:sp>
        <p:nvSpPr>
          <p:cNvPr id="79885" name="Text Box 14"/>
          <p:cNvSpPr txBox="1"/>
          <p:nvPr/>
        </p:nvSpPr>
        <p:spPr>
          <a:xfrm>
            <a:off x="3863975" y="4144963"/>
            <a:ext cx="1368425" cy="306705"/>
          </a:xfrm>
          <a:prstGeom prst="rect">
            <a:avLst/>
          </a:prstGeom>
          <a:noFill/>
          <a:ln w="9525">
            <a:noFill/>
          </a:ln>
        </p:spPr>
        <p:txBody>
          <a:bodyPr anchor="t" anchorCtr="0">
            <a:spAutoFit/>
          </a:bodyPr>
          <a:p>
            <a:pPr>
              <a:spcBef>
                <a:spcPct val="50000"/>
              </a:spcBef>
            </a:pPr>
            <a:r>
              <a:rPr lang="zh-CN" altLang="en-US" sz="1400" dirty="0">
                <a:latin typeface="Arial" panose="020B0604020202020204" pitchFamily="34" charset="0"/>
                <a:ea typeface="宋体" panose="02010600030101010101" pitchFamily="2" charset="-122"/>
              </a:rPr>
              <a:t>主营业务成本</a:t>
            </a:r>
            <a:endParaRPr lang="zh-CN" altLang="en-US" sz="1400" dirty="0">
              <a:latin typeface="Arial" panose="020B0604020202020204" pitchFamily="34" charset="0"/>
              <a:ea typeface="宋体" panose="02010600030101010101" pitchFamily="2" charset="-122"/>
            </a:endParaRPr>
          </a:p>
        </p:txBody>
      </p:sp>
      <p:sp>
        <p:nvSpPr>
          <p:cNvPr id="79886" name="Text Box 15"/>
          <p:cNvSpPr txBox="1"/>
          <p:nvPr/>
        </p:nvSpPr>
        <p:spPr>
          <a:xfrm>
            <a:off x="8543925" y="4144963"/>
            <a:ext cx="1368425" cy="306705"/>
          </a:xfrm>
          <a:prstGeom prst="rect">
            <a:avLst/>
          </a:prstGeom>
          <a:noFill/>
          <a:ln w="9525">
            <a:noFill/>
          </a:ln>
        </p:spPr>
        <p:txBody>
          <a:bodyPr anchor="t" anchorCtr="0">
            <a:spAutoFit/>
          </a:bodyPr>
          <a:p>
            <a:pPr>
              <a:spcBef>
                <a:spcPct val="50000"/>
              </a:spcBef>
            </a:pPr>
            <a:r>
              <a:rPr lang="en-US" altLang="zh-CN" sz="1400" dirty="0">
                <a:latin typeface="Arial" panose="020B0604020202020204" pitchFamily="34" charset="0"/>
                <a:ea typeface="宋体" panose="02010600030101010101" pitchFamily="2" charset="-122"/>
              </a:rPr>
              <a:t>5 0 0 0 0 0 0 0</a:t>
            </a:r>
            <a:endParaRPr lang="en-US" altLang="zh-CN" sz="1400" dirty="0">
              <a:latin typeface="Arial" panose="020B0604020202020204" pitchFamily="34" charset="0"/>
              <a:ea typeface="宋体" panose="02010600030101010101" pitchFamily="2" charset="-122"/>
            </a:endParaRPr>
          </a:p>
        </p:txBody>
      </p:sp>
      <p:sp>
        <p:nvSpPr>
          <p:cNvPr id="79887" name="Text Box 16"/>
          <p:cNvSpPr txBox="1"/>
          <p:nvPr/>
        </p:nvSpPr>
        <p:spPr>
          <a:xfrm>
            <a:off x="9048750" y="6232525"/>
            <a:ext cx="792163" cy="275590"/>
          </a:xfrm>
          <a:prstGeom prst="rect">
            <a:avLst/>
          </a:prstGeom>
          <a:noFill/>
          <a:ln w="9525" cap="flat" cmpd="sng">
            <a:solidFill>
              <a:srgbClr val="FF0000"/>
            </a:solidFill>
            <a:prstDash val="solid"/>
            <a:miter/>
            <a:headEnd type="none" w="med" len="med"/>
            <a:tailEnd type="none" w="med" len="med"/>
          </a:ln>
        </p:spPr>
        <p:txBody>
          <a:bodyPr anchor="t" anchorCtr="0">
            <a:spAutoFit/>
          </a:bodyPr>
          <a:p>
            <a:pPr algn="ctr">
              <a:spcBef>
                <a:spcPct val="50000"/>
              </a:spcBef>
            </a:pPr>
            <a:r>
              <a:rPr lang="zh-CN" altLang="en-US" sz="1200" dirty="0">
                <a:solidFill>
                  <a:srgbClr val="FF0000"/>
                </a:solidFill>
                <a:latin typeface="Arial" panose="020B0604020202020204" pitchFamily="34" charset="0"/>
                <a:ea typeface="宋体" panose="02010600030101010101" pitchFamily="2" charset="-122"/>
              </a:rPr>
              <a:t>周正业</a:t>
            </a:r>
            <a:endParaRPr lang="zh-CN" altLang="en-US" sz="1200" dirty="0">
              <a:solidFill>
                <a:srgbClr val="FF0000"/>
              </a:solidFill>
              <a:latin typeface="Arial" panose="020B0604020202020204" pitchFamily="34" charset="0"/>
              <a:ea typeface="宋体" panose="02010600030101010101" pitchFamily="2" charset="-122"/>
            </a:endParaRPr>
          </a:p>
        </p:txBody>
      </p:sp>
      <p:sp>
        <p:nvSpPr>
          <p:cNvPr id="79888" name="Text Box 17"/>
          <p:cNvSpPr txBox="1"/>
          <p:nvPr/>
        </p:nvSpPr>
        <p:spPr>
          <a:xfrm>
            <a:off x="1992313" y="3784600"/>
            <a:ext cx="1871662" cy="306705"/>
          </a:xfrm>
          <a:prstGeom prst="rect">
            <a:avLst/>
          </a:prstGeom>
          <a:noFill/>
          <a:ln w="9525">
            <a:noFill/>
          </a:ln>
        </p:spPr>
        <p:txBody>
          <a:bodyPr anchor="t" anchorCtr="0">
            <a:spAutoFit/>
          </a:bodyPr>
          <a:p>
            <a:pPr>
              <a:spcBef>
                <a:spcPct val="50000"/>
              </a:spcBef>
            </a:pPr>
            <a:r>
              <a:rPr lang="zh-CN" altLang="en-US" sz="1400" dirty="0">
                <a:latin typeface="Arial" panose="020B0604020202020204" pitchFamily="34" charset="0"/>
                <a:ea typeface="宋体" panose="02010600030101010101" pitchFamily="2" charset="-122"/>
              </a:rPr>
              <a:t>结转本期费用</a:t>
            </a:r>
            <a:endParaRPr lang="zh-CN" altLang="en-US" sz="1400" dirty="0">
              <a:latin typeface="Arial" panose="020B0604020202020204" pitchFamily="34" charset="0"/>
              <a:ea typeface="宋体" panose="02010600030101010101" pitchFamily="2" charset="-122"/>
            </a:endParaRPr>
          </a:p>
        </p:txBody>
      </p:sp>
      <p:sp>
        <p:nvSpPr>
          <p:cNvPr id="79889" name="Text Box 18"/>
          <p:cNvSpPr txBox="1"/>
          <p:nvPr/>
        </p:nvSpPr>
        <p:spPr>
          <a:xfrm>
            <a:off x="3863975" y="4505325"/>
            <a:ext cx="1368425" cy="306705"/>
          </a:xfrm>
          <a:prstGeom prst="rect">
            <a:avLst/>
          </a:prstGeom>
          <a:noFill/>
          <a:ln w="9525">
            <a:noFill/>
          </a:ln>
        </p:spPr>
        <p:txBody>
          <a:bodyPr anchor="t" anchorCtr="0">
            <a:spAutoFit/>
          </a:bodyPr>
          <a:p>
            <a:pPr>
              <a:spcBef>
                <a:spcPct val="50000"/>
              </a:spcBef>
            </a:pPr>
            <a:r>
              <a:rPr lang="zh-CN" altLang="en-US" sz="1400" dirty="0">
                <a:latin typeface="Arial" panose="020B0604020202020204" pitchFamily="34" charset="0"/>
                <a:ea typeface="宋体" panose="02010600030101010101" pitchFamily="2" charset="-122"/>
              </a:rPr>
              <a:t>其他业务成本</a:t>
            </a:r>
            <a:endParaRPr lang="zh-CN" altLang="en-US" sz="1400" dirty="0">
              <a:latin typeface="Arial" panose="020B0604020202020204" pitchFamily="34" charset="0"/>
              <a:ea typeface="宋体" panose="02010600030101010101" pitchFamily="2" charset="-122"/>
            </a:endParaRPr>
          </a:p>
        </p:txBody>
      </p:sp>
      <p:sp>
        <p:nvSpPr>
          <p:cNvPr id="79890" name="Text Box 19"/>
          <p:cNvSpPr txBox="1"/>
          <p:nvPr/>
        </p:nvSpPr>
        <p:spPr>
          <a:xfrm>
            <a:off x="3863975" y="4792663"/>
            <a:ext cx="1584325" cy="306705"/>
          </a:xfrm>
          <a:prstGeom prst="rect">
            <a:avLst/>
          </a:prstGeom>
          <a:noFill/>
          <a:ln w="9525">
            <a:noFill/>
          </a:ln>
        </p:spPr>
        <p:txBody>
          <a:bodyPr anchor="t" anchorCtr="0">
            <a:spAutoFit/>
          </a:bodyPr>
          <a:p>
            <a:pPr>
              <a:spcBef>
                <a:spcPct val="50000"/>
              </a:spcBef>
            </a:pPr>
            <a:r>
              <a:rPr lang="zh-CN" altLang="en-US" sz="1400" dirty="0">
                <a:latin typeface="Arial" panose="020B0604020202020204" pitchFamily="34" charset="0"/>
                <a:ea typeface="宋体" panose="02010600030101010101" pitchFamily="2" charset="-122"/>
              </a:rPr>
              <a:t>营业税金及附加</a:t>
            </a:r>
            <a:endParaRPr lang="zh-CN" altLang="en-US" sz="1400" dirty="0">
              <a:latin typeface="Arial" panose="020B0604020202020204" pitchFamily="34" charset="0"/>
              <a:ea typeface="宋体" panose="02010600030101010101" pitchFamily="2" charset="-122"/>
            </a:endParaRPr>
          </a:p>
        </p:txBody>
      </p:sp>
      <p:sp>
        <p:nvSpPr>
          <p:cNvPr id="79891" name="Text Box 20"/>
          <p:cNvSpPr txBox="1"/>
          <p:nvPr/>
        </p:nvSpPr>
        <p:spPr>
          <a:xfrm>
            <a:off x="3863975" y="5153025"/>
            <a:ext cx="1368425" cy="306705"/>
          </a:xfrm>
          <a:prstGeom prst="rect">
            <a:avLst/>
          </a:prstGeom>
          <a:noFill/>
          <a:ln w="9525">
            <a:noFill/>
          </a:ln>
        </p:spPr>
        <p:txBody>
          <a:bodyPr anchor="t" anchorCtr="0">
            <a:spAutoFit/>
          </a:bodyPr>
          <a:p>
            <a:pPr>
              <a:spcBef>
                <a:spcPct val="50000"/>
              </a:spcBef>
            </a:pPr>
            <a:r>
              <a:rPr lang="zh-CN" altLang="en-US" sz="1400" dirty="0">
                <a:latin typeface="Arial" panose="020B0604020202020204" pitchFamily="34" charset="0"/>
                <a:ea typeface="宋体" panose="02010600030101010101" pitchFamily="2" charset="-122"/>
              </a:rPr>
              <a:t>销售费用</a:t>
            </a:r>
            <a:endParaRPr lang="zh-CN" altLang="en-US" sz="1400" dirty="0">
              <a:latin typeface="Arial" panose="020B0604020202020204" pitchFamily="34" charset="0"/>
              <a:ea typeface="宋体" panose="02010600030101010101" pitchFamily="2" charset="-122"/>
            </a:endParaRPr>
          </a:p>
        </p:txBody>
      </p:sp>
      <p:sp>
        <p:nvSpPr>
          <p:cNvPr id="79892" name="Text Box 21"/>
          <p:cNvSpPr txBox="1"/>
          <p:nvPr/>
        </p:nvSpPr>
        <p:spPr>
          <a:xfrm>
            <a:off x="3863975" y="5513388"/>
            <a:ext cx="1368425" cy="306705"/>
          </a:xfrm>
          <a:prstGeom prst="rect">
            <a:avLst/>
          </a:prstGeom>
          <a:noFill/>
          <a:ln w="9525">
            <a:noFill/>
          </a:ln>
        </p:spPr>
        <p:txBody>
          <a:bodyPr anchor="t" anchorCtr="0">
            <a:spAutoFit/>
          </a:bodyPr>
          <a:p>
            <a:pPr>
              <a:spcBef>
                <a:spcPct val="50000"/>
              </a:spcBef>
            </a:pPr>
            <a:r>
              <a:rPr lang="zh-CN" altLang="en-US" sz="1400" dirty="0">
                <a:latin typeface="Arial" panose="020B0604020202020204" pitchFamily="34" charset="0"/>
                <a:ea typeface="宋体" panose="02010600030101010101" pitchFamily="2" charset="-122"/>
              </a:rPr>
              <a:t>管理费用</a:t>
            </a:r>
            <a:endParaRPr lang="zh-CN" altLang="en-US" sz="1400" dirty="0">
              <a:latin typeface="Arial" panose="020B0604020202020204" pitchFamily="34" charset="0"/>
              <a:ea typeface="宋体" panose="02010600030101010101" pitchFamily="2" charset="-122"/>
            </a:endParaRPr>
          </a:p>
        </p:txBody>
      </p:sp>
      <p:sp>
        <p:nvSpPr>
          <p:cNvPr id="79893" name="Text Box 22"/>
          <p:cNvSpPr txBox="1"/>
          <p:nvPr/>
        </p:nvSpPr>
        <p:spPr>
          <a:xfrm>
            <a:off x="8832850" y="4505325"/>
            <a:ext cx="1368425" cy="306705"/>
          </a:xfrm>
          <a:prstGeom prst="rect">
            <a:avLst/>
          </a:prstGeom>
          <a:noFill/>
          <a:ln w="9525">
            <a:noFill/>
          </a:ln>
        </p:spPr>
        <p:txBody>
          <a:bodyPr anchor="t" anchorCtr="0">
            <a:spAutoFit/>
          </a:bodyPr>
          <a:p>
            <a:pPr>
              <a:spcBef>
                <a:spcPct val="50000"/>
              </a:spcBef>
            </a:pPr>
            <a:r>
              <a:rPr lang="en-US" altLang="zh-CN" sz="1400" dirty="0">
                <a:latin typeface="Arial" panose="020B0604020202020204" pitchFamily="34" charset="0"/>
                <a:ea typeface="宋体" panose="02010600030101010101" pitchFamily="2" charset="-122"/>
              </a:rPr>
              <a:t>5 0  0 0 0 0</a:t>
            </a:r>
            <a:endParaRPr lang="en-US" altLang="zh-CN" sz="1400" dirty="0">
              <a:latin typeface="Arial" panose="020B0604020202020204" pitchFamily="34" charset="0"/>
              <a:ea typeface="宋体" panose="02010600030101010101" pitchFamily="2" charset="-122"/>
            </a:endParaRPr>
          </a:p>
        </p:txBody>
      </p:sp>
      <p:sp>
        <p:nvSpPr>
          <p:cNvPr id="79894" name="Text Box 23"/>
          <p:cNvSpPr txBox="1"/>
          <p:nvPr/>
        </p:nvSpPr>
        <p:spPr>
          <a:xfrm>
            <a:off x="8688388" y="4865688"/>
            <a:ext cx="1368425" cy="306705"/>
          </a:xfrm>
          <a:prstGeom prst="rect">
            <a:avLst/>
          </a:prstGeom>
          <a:noFill/>
          <a:ln w="9525">
            <a:noFill/>
          </a:ln>
        </p:spPr>
        <p:txBody>
          <a:bodyPr anchor="t" anchorCtr="0">
            <a:spAutoFit/>
          </a:bodyPr>
          <a:p>
            <a:pPr>
              <a:spcBef>
                <a:spcPct val="50000"/>
              </a:spcBef>
            </a:pPr>
            <a:r>
              <a:rPr lang="en-US" altLang="zh-CN" sz="1400" dirty="0">
                <a:latin typeface="Arial" panose="020B0604020202020204" pitchFamily="34" charset="0"/>
                <a:ea typeface="宋体" panose="02010600030101010101" pitchFamily="2" charset="-122"/>
              </a:rPr>
              <a:t>1 4 0  0 0 0 0</a:t>
            </a:r>
            <a:endParaRPr lang="en-US" altLang="zh-CN" sz="1400" dirty="0">
              <a:latin typeface="Arial" panose="020B0604020202020204" pitchFamily="34" charset="0"/>
              <a:ea typeface="宋体" panose="02010600030101010101" pitchFamily="2" charset="-122"/>
            </a:endParaRPr>
          </a:p>
        </p:txBody>
      </p:sp>
      <p:sp>
        <p:nvSpPr>
          <p:cNvPr id="79895" name="Text Box 24"/>
          <p:cNvSpPr txBox="1"/>
          <p:nvPr/>
        </p:nvSpPr>
        <p:spPr>
          <a:xfrm>
            <a:off x="8688388" y="5153025"/>
            <a:ext cx="1368425" cy="306705"/>
          </a:xfrm>
          <a:prstGeom prst="rect">
            <a:avLst/>
          </a:prstGeom>
          <a:noFill/>
          <a:ln w="9525">
            <a:noFill/>
          </a:ln>
        </p:spPr>
        <p:txBody>
          <a:bodyPr anchor="t" anchorCtr="0">
            <a:spAutoFit/>
          </a:bodyPr>
          <a:p>
            <a:pPr>
              <a:spcBef>
                <a:spcPct val="50000"/>
              </a:spcBef>
            </a:pPr>
            <a:r>
              <a:rPr lang="en-US" altLang="zh-CN" sz="1400" dirty="0">
                <a:latin typeface="Arial" panose="020B0604020202020204" pitchFamily="34" charset="0"/>
                <a:ea typeface="宋体" panose="02010600030101010101" pitchFamily="2" charset="-122"/>
              </a:rPr>
              <a:t>5 2 0  0 0 0 0</a:t>
            </a:r>
            <a:endParaRPr lang="en-US" altLang="zh-CN" sz="1400" dirty="0">
              <a:latin typeface="Arial" panose="020B0604020202020204" pitchFamily="34" charset="0"/>
              <a:ea typeface="宋体" panose="02010600030101010101" pitchFamily="2" charset="-122"/>
            </a:endParaRPr>
          </a:p>
        </p:txBody>
      </p:sp>
      <p:sp>
        <p:nvSpPr>
          <p:cNvPr id="79896" name="Text Box 25"/>
          <p:cNvSpPr txBox="1"/>
          <p:nvPr/>
        </p:nvSpPr>
        <p:spPr>
          <a:xfrm>
            <a:off x="8543925" y="5513388"/>
            <a:ext cx="1368425" cy="306705"/>
          </a:xfrm>
          <a:prstGeom prst="rect">
            <a:avLst/>
          </a:prstGeom>
          <a:noFill/>
          <a:ln w="9525">
            <a:noFill/>
          </a:ln>
        </p:spPr>
        <p:txBody>
          <a:bodyPr anchor="t" anchorCtr="0">
            <a:spAutoFit/>
          </a:bodyPr>
          <a:p>
            <a:pPr>
              <a:spcBef>
                <a:spcPct val="50000"/>
              </a:spcBef>
            </a:pPr>
            <a:r>
              <a:rPr lang="en-US" altLang="zh-CN" sz="1400" dirty="0">
                <a:latin typeface="Arial" panose="020B0604020202020204" pitchFamily="34" charset="0"/>
                <a:ea typeface="宋体" panose="02010600030101010101" pitchFamily="2" charset="-122"/>
              </a:rPr>
              <a:t>1 1 7 0 0 0 0 0</a:t>
            </a:r>
            <a:endParaRPr lang="en-US" altLang="zh-CN" sz="1400" dirty="0">
              <a:latin typeface="Arial" panose="020B0604020202020204" pitchFamily="34" charset="0"/>
              <a:ea typeface="宋体" panose="02010600030101010101" pitchFamily="2" charset="-122"/>
            </a:endParaRPr>
          </a:p>
        </p:txBody>
      </p:sp>
      <p:sp>
        <p:nvSpPr>
          <p:cNvPr id="79897" name="Rectangle 28"/>
          <p:cNvSpPr/>
          <p:nvPr/>
        </p:nvSpPr>
        <p:spPr>
          <a:xfrm>
            <a:off x="3452813" y="357188"/>
            <a:ext cx="5257800" cy="583565"/>
          </a:xfrm>
          <a:prstGeom prst="rect">
            <a:avLst/>
          </a:prstGeom>
          <a:noFill/>
          <a:ln w="9525">
            <a:noFill/>
          </a:ln>
        </p:spPr>
        <p:txBody>
          <a:bodyPr anchor="t" anchorCtr="0">
            <a:spAutoFit/>
          </a:bodyPr>
          <a:p>
            <a:pPr algn="ctr"/>
            <a:r>
              <a:rPr lang="zh-CN" altLang="en-US" sz="3200" dirty="0">
                <a:solidFill>
                  <a:srgbClr val="FF0000"/>
                </a:solidFill>
                <a:latin typeface="黑体" panose="02010609060101010101" pitchFamily="49" charset="-122"/>
                <a:ea typeface="黑体" panose="02010609060101010101" pitchFamily="49" charset="-122"/>
              </a:rPr>
              <a:t>记账凭证的编号</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27" name="Text Box 11"/>
          <p:cNvSpPr txBox="1"/>
          <p:nvPr/>
        </p:nvSpPr>
        <p:spPr>
          <a:xfrm>
            <a:off x="8075613" y="1052513"/>
            <a:ext cx="1620837" cy="1070610"/>
          </a:xfrm>
          <a:prstGeom prst="rect">
            <a:avLst/>
          </a:prstGeom>
          <a:noFill/>
          <a:ln w="9525">
            <a:noFill/>
          </a:ln>
        </p:spPr>
        <p:txBody>
          <a:bodyPr anchor="t" anchorCtr="0">
            <a:spAutoFit/>
          </a:bodyPr>
          <a:p>
            <a:pPr>
              <a:lnSpc>
                <a:spcPct val="150000"/>
              </a:lnSpc>
              <a:spcBef>
                <a:spcPct val="50000"/>
              </a:spcBef>
            </a:pPr>
            <a:r>
              <a:rPr lang="zh-CN" altLang="en-US" sz="2800" baseline="30000" dirty="0">
                <a:solidFill>
                  <a:srgbClr val="0000CC"/>
                </a:solidFill>
                <a:latin typeface="仿宋" panose="02010609060101010101" pitchFamily="49" charset="-122"/>
                <a:ea typeface="仿宋" panose="02010609060101010101" pitchFamily="49" charset="-122"/>
              </a:rPr>
              <a:t>注：</a:t>
            </a:r>
            <a:r>
              <a:rPr lang="en-US" altLang="zh-CN" sz="2800" baseline="30000" dirty="0">
                <a:solidFill>
                  <a:srgbClr val="0000CC"/>
                </a:solidFill>
                <a:latin typeface="仿宋" panose="02010609060101010101" pitchFamily="49" charset="-122"/>
                <a:ea typeface="仿宋" panose="02010609060101010101" pitchFamily="49" charset="-122"/>
              </a:rPr>
              <a:t>½</a:t>
            </a:r>
            <a:r>
              <a:rPr lang="zh-CN" altLang="en-US" sz="2800" baseline="30000" dirty="0">
                <a:solidFill>
                  <a:srgbClr val="0000CC"/>
                </a:solidFill>
                <a:latin typeface="仿宋" panose="02010609060101010101" pitchFamily="49" charset="-122"/>
                <a:ea typeface="仿宋" panose="02010609060101010101" pitchFamily="49" charset="-122"/>
              </a:rPr>
              <a:t>不能</a:t>
            </a:r>
            <a:endParaRPr lang="en-US" altLang="zh-CN" sz="2800" baseline="30000" dirty="0">
              <a:solidFill>
                <a:srgbClr val="0000CC"/>
              </a:solidFill>
              <a:latin typeface="仿宋" panose="02010609060101010101" pitchFamily="49" charset="-122"/>
              <a:ea typeface="仿宋" panose="02010609060101010101" pitchFamily="49" charset="-122"/>
            </a:endParaRPr>
          </a:p>
          <a:p>
            <a:pPr>
              <a:lnSpc>
                <a:spcPct val="150000"/>
              </a:lnSpc>
              <a:spcBef>
                <a:spcPct val="50000"/>
              </a:spcBef>
            </a:pPr>
            <a:r>
              <a:rPr lang="zh-CN" altLang="en-US" sz="2800" baseline="30000" dirty="0">
                <a:solidFill>
                  <a:srgbClr val="0000CC"/>
                </a:solidFill>
                <a:latin typeface="仿宋" panose="02010609060101010101" pitchFamily="49" charset="-122"/>
                <a:ea typeface="仿宋" panose="02010609060101010101" pitchFamily="49" charset="-122"/>
              </a:rPr>
              <a:t>写成上标形式</a:t>
            </a:r>
            <a:endParaRPr lang="en-US" altLang="zh-CN" sz="2800" baseline="30000" dirty="0">
              <a:solidFill>
                <a:srgbClr val="0000CC"/>
              </a:solidFill>
              <a:latin typeface="仿宋" panose="02010609060101010101" pitchFamily="49" charset="-122"/>
              <a:ea typeface="仿宋" panose="02010609060101010101" pitchFamily="49" charset="-122"/>
            </a:endParaRPr>
          </a:p>
        </p:txBody>
      </p:sp>
      <p:sp>
        <p:nvSpPr>
          <p:cNvPr id="79899" name="Text Box 10"/>
          <p:cNvSpPr txBox="1"/>
          <p:nvPr/>
        </p:nvSpPr>
        <p:spPr>
          <a:xfrm>
            <a:off x="8897938" y="2133600"/>
            <a:ext cx="546100" cy="337185"/>
          </a:xfrm>
          <a:prstGeom prst="rect">
            <a:avLst/>
          </a:prstGeom>
          <a:noFill/>
          <a:ln w="9525">
            <a:noFill/>
          </a:ln>
        </p:spPr>
        <p:txBody>
          <a:bodyPr anchor="t" anchorCtr="0">
            <a:spAutoFit/>
          </a:bodyPr>
          <a:p>
            <a:pPr>
              <a:spcBef>
                <a:spcPct val="50000"/>
              </a:spcBef>
            </a:pPr>
            <a:r>
              <a:rPr lang="en-US" altLang="zh-CN" sz="1600" dirty="0">
                <a:solidFill>
                  <a:srgbClr val="FF0000"/>
                </a:solidFill>
                <a:latin typeface="Arial" panose="020B0604020202020204" pitchFamily="34" charset="0"/>
                <a:ea typeface="宋体" panose="02010600030101010101" pitchFamily="2" charset="-122"/>
              </a:rPr>
              <a:t>196</a:t>
            </a:r>
            <a:endParaRPr lang="en-US" altLang="zh-CN" sz="1600" baseline="30000" dirty="0">
              <a:solidFill>
                <a:srgbClr val="FF0000"/>
              </a:solidFill>
              <a:latin typeface="Arial" panose="020B0604020202020204" pitchFamily="34" charset="0"/>
              <a:ea typeface="宋体" panose="02010600030101010101" pitchFamily="2" charset="-122"/>
            </a:endParaRPr>
          </a:p>
        </p:txBody>
      </p:sp>
      <p:sp>
        <p:nvSpPr>
          <p:cNvPr id="79900" name="Text Box 11"/>
          <p:cNvSpPr txBox="1">
            <a:spLocks noRot="1" noChangeAspect="1" noEditPoints="1" noTextEdit="1"/>
          </p:cNvSpPr>
          <p:nvPr/>
        </p:nvSpPr>
        <p:spPr>
          <a:xfrm>
            <a:off x="8975725" y="2443163"/>
            <a:ext cx="936625" cy="554037"/>
          </a:xfrm>
          <a:prstGeom prst="rect">
            <a:avLst/>
          </a:prstGeom>
          <a:blipFill rotWithShape="1">
            <a:blip r:embed="rId4"/>
            <a:stretch>
              <a:fillRect/>
            </a:stretch>
          </a:blipFill>
          <a:ln w="9525">
            <a:noFill/>
          </a:ln>
        </p:spPr>
        <p:txBody>
          <a:bodyPr anchor="t" anchorCtr="0"/>
          <a:p>
            <a:endParaRPr lang="zh-CN" altLang="zh-CN">
              <a:latin typeface="Arial" panose="020B0604020202020204" pitchFamily="34" charset="0"/>
              <a:ea typeface="宋体" panose="02010600030101010101" pitchFamily="2" charset="-122"/>
            </a:endParaRPr>
          </a:p>
        </p:txBody>
      </p:sp>
      <p:sp>
        <p:nvSpPr>
          <p:cNvPr id="79902" name="Text Box 10"/>
          <p:cNvSpPr txBox="1"/>
          <p:nvPr/>
        </p:nvSpPr>
        <p:spPr>
          <a:xfrm>
            <a:off x="9659938" y="1363663"/>
            <a:ext cx="755650" cy="337185"/>
          </a:xfrm>
          <a:prstGeom prst="rect">
            <a:avLst/>
          </a:prstGeom>
          <a:noFill/>
          <a:ln w="9525">
            <a:noFill/>
          </a:ln>
        </p:spPr>
        <p:txBody>
          <a:bodyPr anchor="t" anchorCtr="0">
            <a:spAutoFit/>
          </a:bodyPr>
          <a:p>
            <a:pPr algn="ctr">
              <a:spcBef>
                <a:spcPct val="50000"/>
              </a:spcBef>
            </a:pPr>
            <a:r>
              <a:rPr lang="en-US" altLang="zh-CN" sz="1600" dirty="0">
                <a:solidFill>
                  <a:srgbClr val="0000CC"/>
                </a:solidFill>
                <a:latin typeface="Arial" panose="020B0604020202020204" pitchFamily="34" charset="0"/>
                <a:ea typeface="宋体" panose="02010600030101010101" pitchFamily="2" charset="-122"/>
              </a:rPr>
              <a:t>196</a:t>
            </a:r>
            <a:r>
              <a:rPr lang="en-US" altLang="zh-CN" sz="1600" baseline="30000" dirty="0">
                <a:solidFill>
                  <a:srgbClr val="0000CC"/>
                </a:solidFill>
                <a:latin typeface="Arial" panose="020B0604020202020204" pitchFamily="34" charset="0"/>
                <a:ea typeface="宋体" panose="02010600030101010101" pitchFamily="2" charset="-122"/>
              </a:rPr>
              <a:t>1/2</a:t>
            </a:r>
            <a:endParaRPr lang="en-US" altLang="zh-CN" sz="1600" baseline="30000" dirty="0">
              <a:solidFill>
                <a:srgbClr val="0000CC"/>
              </a:solidFill>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linds(horizontal)">
                                      <p:cBhvr>
                                        <p:cTn id="7" dur="500"/>
                                        <p:tgtEl>
                                          <p:spTgt spid="27"/>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7990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7990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7"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rPr>
              <a:t>第二节  </a:t>
            </a:r>
            <a:r>
              <a:rPr lang="zh-CN" altLang="en-US" sz="3200" dirty="0">
                <a:solidFill>
                  <a:srgbClr val="FF0000"/>
                </a:solidFill>
                <a:latin typeface="Times New Roman" panose="02020603050405020304" pitchFamily="18" charset="0"/>
              </a:rPr>
              <a:t>原始凭证</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sp>
        <p:nvSpPr>
          <p:cNvPr id="455683" name="Rectangle 3"/>
          <p:cNvSpPr>
            <a:spLocks noGrp="1" noChangeArrowheads="1"/>
          </p:cNvSpPr>
          <p:nvPr>
            <p:ph idx="1"/>
          </p:nvPr>
        </p:nvSpPr>
        <p:spPr>
          <a:xfrm>
            <a:off x="755650" y="1202055"/>
            <a:ext cx="10701020" cy="5274945"/>
          </a:xfrm>
          <a:solidFill>
            <a:schemeClr val="bg1"/>
          </a:solidFill>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ct val="20000"/>
              </a:spcBef>
              <a:spcAft>
                <a:spcPts val="0"/>
              </a:spcAft>
              <a:buClr>
                <a:schemeClr val="accent2"/>
              </a:buClr>
              <a:buSzTx/>
              <a:buFont typeface="Wingdings 2" panose="05020102010507070707" pitchFamily="18" charset="2"/>
              <a:buNone/>
              <a:defRPr/>
            </a:pPr>
            <a:r>
              <a:rPr kumimoji="0" lang="zh-CN" altLang="en-US" sz="2800" b="1" i="0" u="none" strike="noStrike" kern="0" cap="none" spc="0" normalizeH="0" baseline="0" noProof="0" dirty="0" smtClean="0">
                <a:ln>
                  <a:noFill/>
                </a:ln>
                <a:solidFill>
                  <a:srgbClr val="FF0000"/>
                </a:solidFill>
                <a:effectLst/>
                <a:uLnTx/>
                <a:uFillTx/>
                <a:latin typeface="+mn-ea"/>
                <a:ea typeface="+mn-ea"/>
                <a:cs typeface="+mn-cs"/>
              </a:rPr>
              <a:t>一、原始凭证的概念</a:t>
            </a:r>
            <a:endParaRPr kumimoji="0" lang="zh-CN" altLang="en-US" sz="2800" b="1" i="0" u="none" strike="noStrike" kern="0" cap="none" spc="0" normalizeH="0" baseline="0" noProof="0" dirty="0" smtClean="0">
              <a:ln>
                <a:noFill/>
              </a:ln>
              <a:solidFill>
                <a:srgbClr val="FF0000"/>
              </a:solidFill>
              <a:effectLst/>
              <a:uLnTx/>
              <a:uFillTx/>
              <a:latin typeface="+mn-ea"/>
              <a:ea typeface="+mn-ea"/>
              <a:cs typeface="+mn-cs"/>
            </a:endParaRPr>
          </a:p>
          <a:p>
            <a:pPr marL="0" marR="0" lvl="0" indent="0" algn="l" defTabSz="914400" rtl="0" eaLnBrk="1" fontAlgn="base" latinLnBrk="0" hangingPunct="1">
              <a:lnSpc>
                <a:spcPct val="150000"/>
              </a:lnSpc>
              <a:spcBef>
                <a:spcPct val="20000"/>
              </a:spcBef>
              <a:spcAft>
                <a:spcPts val="0"/>
              </a:spcAft>
              <a:buClr>
                <a:schemeClr val="accent2"/>
              </a:buClr>
              <a:buSzTx/>
              <a:buFont typeface="Wingdings" panose="05000000000000000000" pitchFamily="2" charset="2"/>
              <a:buNone/>
              <a:defRPr/>
            </a:pPr>
            <a:r>
              <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又称证明凭证，是在经济业务发生时取得或填制的、载明经济业务的执行和完成情况、明确经济责任且具有法律效力的书面证明。</a:t>
            </a:r>
            <a:endPar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469900" marR="0" indent="-469900" algn="l" defTabSz="914400" rtl="0" eaLnBrk="0" fontAlgn="base" latinLnBrk="0" hangingPunct="0">
              <a:lnSpc>
                <a:spcPct val="150000"/>
              </a:lnSpc>
              <a:spcBef>
                <a:spcPts val="0"/>
              </a:spcBef>
              <a:spcAft>
                <a:spcPts val="0"/>
              </a:spcAft>
              <a:buClr>
                <a:srgbClr val="FF0000"/>
              </a:buClr>
              <a:buSzTx/>
              <a:buFont typeface="Wingdings" panose="05000000000000000000" pitchFamily="2" charset="2"/>
              <a:buChar char="Ø"/>
            </a:pPr>
            <a:r>
              <a:rPr kumimoji="0" lang="zh-CN" altLang="en-US" sz="28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sym typeface="+mn-ea"/>
              </a:rPr>
              <a:t>表明经济业务已</a:t>
            </a:r>
            <a:r>
              <a:rPr kumimoji="0" lang="zh-CN" altLang="en-US" sz="2800" b="1" i="0" u="none" strike="noStrike" kern="0" cap="none" spc="0" normalizeH="0" baseline="0" noProof="1" dirty="0">
                <a:solidFill>
                  <a:srgbClr val="0000CC"/>
                </a:solidFill>
                <a:latin typeface="楷体" panose="02010609060101010101" pitchFamily="49" charset="-122"/>
                <a:ea typeface="楷体" panose="02010609060101010101" pitchFamily="49" charset="-122"/>
                <a:cs typeface="+mn-cs"/>
                <a:sym typeface="+mn-ea"/>
              </a:rPr>
              <a:t>发生和完成，</a:t>
            </a:r>
            <a:r>
              <a:rPr kumimoji="0" lang="zh-CN" altLang="en-US" sz="28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sym typeface="+mn-ea"/>
              </a:rPr>
              <a:t>且具有</a:t>
            </a:r>
            <a:r>
              <a:rPr kumimoji="0" lang="zh-CN" altLang="en-US" sz="2800" b="1" i="0" u="none" strike="noStrike" kern="0" cap="none" spc="0" normalizeH="0" baseline="0" noProof="1" dirty="0">
                <a:solidFill>
                  <a:srgbClr val="0000CC"/>
                </a:solidFill>
                <a:latin typeface="楷体" panose="02010609060101010101" pitchFamily="49" charset="-122"/>
                <a:ea typeface="楷体" panose="02010609060101010101" pitchFamily="49" charset="-122"/>
                <a:cs typeface="+mn-cs"/>
                <a:sym typeface="+mn-ea"/>
              </a:rPr>
              <a:t>法律效力</a:t>
            </a:r>
            <a:r>
              <a:rPr kumimoji="0" lang="zh-CN" altLang="en-US" sz="28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sym typeface="+mn-ea"/>
              </a:rPr>
              <a:t>；</a:t>
            </a:r>
            <a:endParaRPr kumimoji="0" lang="en-US" altLang="zh-CN" sz="28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endParaRPr>
          </a:p>
          <a:p>
            <a:pPr marL="469900" marR="0" indent="-469900" algn="l" defTabSz="914400" rtl="0" eaLnBrk="0" fontAlgn="base" latinLnBrk="0" hangingPunct="0">
              <a:lnSpc>
                <a:spcPct val="150000"/>
              </a:lnSpc>
              <a:spcBef>
                <a:spcPts val="0"/>
              </a:spcBef>
              <a:spcAft>
                <a:spcPts val="0"/>
              </a:spcAft>
              <a:buClr>
                <a:srgbClr val="FF0000"/>
              </a:buClr>
              <a:buSzTx/>
              <a:buFont typeface="Wingdings" panose="05000000000000000000" pitchFamily="2" charset="2"/>
              <a:buChar char="Ø"/>
            </a:pPr>
            <a:r>
              <a:rPr kumimoji="0" lang="zh-CN" altLang="en-US" sz="28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sym typeface="+mn-ea"/>
              </a:rPr>
              <a:t>经办单位或个人，必须</a:t>
            </a:r>
            <a:r>
              <a:rPr kumimoji="0" lang="zh-CN" altLang="en-US" sz="2800" b="1" i="0" u="none" strike="noStrike" kern="0" cap="none" spc="0" normalizeH="0" baseline="0" noProof="1" dirty="0">
                <a:solidFill>
                  <a:srgbClr val="0000CC"/>
                </a:solidFill>
                <a:latin typeface="楷体" panose="02010609060101010101" pitchFamily="49" charset="-122"/>
                <a:ea typeface="楷体" panose="02010609060101010101" pitchFamily="49" charset="-122"/>
                <a:cs typeface="+mn-cs"/>
                <a:sym typeface="+mn-ea"/>
              </a:rPr>
              <a:t>盖章或签名</a:t>
            </a:r>
            <a:r>
              <a:rPr kumimoji="0" lang="zh-CN" altLang="en-US" sz="28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sym typeface="+mn-ea"/>
              </a:rPr>
              <a:t>，以表示对会计凭证的真实性和正确性承担全部</a:t>
            </a:r>
            <a:r>
              <a:rPr kumimoji="0" lang="zh-CN" altLang="en-US" sz="2800" b="1" i="0" u="none" strike="noStrike" kern="0" cap="none" spc="0" normalizeH="0" baseline="0" noProof="1" dirty="0">
                <a:solidFill>
                  <a:srgbClr val="0000CC"/>
                </a:solidFill>
                <a:latin typeface="楷体" panose="02010609060101010101" pitchFamily="49" charset="-122"/>
                <a:ea typeface="楷体" panose="02010609060101010101" pitchFamily="49" charset="-122"/>
                <a:cs typeface="+mn-cs"/>
                <a:sym typeface="+mn-ea"/>
              </a:rPr>
              <a:t>责任</a:t>
            </a:r>
            <a:r>
              <a:rPr kumimoji="0" lang="zh-CN" altLang="en-US" sz="28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sym typeface="+mn-ea"/>
              </a:rPr>
              <a:t>。</a:t>
            </a:r>
            <a:endPar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55683">
                                            <p:txEl>
                                              <p:charRg st="70" end="9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55683">
                                            <p:txEl>
                                              <p:charRg st="92" end="13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62" name="Text Box 2"/>
          <p:cNvSpPr txBox="1">
            <a:spLocks noChangeArrowheads="1"/>
          </p:cNvSpPr>
          <p:nvPr/>
        </p:nvSpPr>
        <p:spPr bwMode="auto">
          <a:xfrm>
            <a:off x="888365" y="1224280"/>
            <a:ext cx="10440670" cy="4808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a:solidFill>
                  <a:schemeClr val="tx1"/>
                </a:solidFill>
                <a:latin typeface="Arial" panose="020B0604020202020204" pitchFamily="34" charset="0"/>
                <a:ea typeface="宋体" panose="02010600030101010101" pitchFamily="2" charset="-122"/>
              </a:defRPr>
            </a:lvl1pPr>
            <a:lvl2pPr marL="742950" indent="-285750" eaLnBrk="0" hangingPunct="0">
              <a:defRPr b="1">
                <a:solidFill>
                  <a:schemeClr val="tx1"/>
                </a:solidFill>
                <a:latin typeface="Arial" panose="020B0604020202020204" pitchFamily="34" charset="0"/>
                <a:ea typeface="宋体" panose="02010600030101010101" pitchFamily="2" charset="-122"/>
              </a:defRPr>
            </a:lvl2pPr>
            <a:lvl3pPr marL="1143000" indent="-228600" eaLnBrk="0" hangingPunct="0">
              <a:defRPr b="1">
                <a:solidFill>
                  <a:schemeClr val="tx1"/>
                </a:solidFill>
                <a:latin typeface="Arial" panose="020B0604020202020204" pitchFamily="34" charset="0"/>
                <a:ea typeface="宋体" panose="02010600030101010101" pitchFamily="2" charset="-122"/>
              </a:defRPr>
            </a:lvl3pPr>
            <a:lvl4pPr marL="1600200" indent="-228600" eaLnBrk="0" hangingPunct="0">
              <a:defRPr b="1">
                <a:solidFill>
                  <a:schemeClr val="tx1"/>
                </a:solidFill>
                <a:latin typeface="Arial" panose="020B0604020202020204" pitchFamily="34" charset="0"/>
                <a:ea typeface="宋体" panose="02010600030101010101" pitchFamily="2" charset="-122"/>
              </a:defRPr>
            </a:lvl4pPr>
            <a:lvl5pPr marL="2057400" indent="-228600" eaLnBrk="0" hangingPunct="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50000"/>
              </a:lnSpc>
              <a:spcBef>
                <a:spcPts val="500"/>
              </a:spcBef>
              <a:spcAft>
                <a:spcPct val="0"/>
              </a:spcAft>
              <a:buClrTx/>
              <a:buSzTx/>
              <a:buFontTx/>
              <a:buNone/>
              <a:defRPr/>
            </a:pPr>
            <a:r>
              <a:rPr kumimoji="0" lang="zh-CN" altLang="en-US" sz="2800" b="1" i="0" u="none" strike="noStrike" kern="1200" cap="none" spc="0" normalizeH="0" baseline="0" noProof="0" dirty="0" smtClean="0">
                <a:ln>
                  <a:noFill/>
                </a:ln>
                <a:solidFill>
                  <a:srgbClr val="FF0000"/>
                </a:solidFill>
                <a:effectLst/>
                <a:uLnTx/>
                <a:uFillTx/>
                <a:latin typeface="+mn-ea"/>
                <a:ea typeface="+mn-ea"/>
                <a:cs typeface="+mn-cs"/>
              </a:rPr>
              <a:t>记账凭证的签名或盖章</a:t>
            </a:r>
            <a:endParaRPr kumimoji="0" lang="zh-CN" altLang="en-US" sz="2800" b="1" i="0" u="none" strike="noStrike" kern="1200" cap="none" spc="0" normalizeH="0" baseline="0" noProof="0" dirty="0" smtClean="0">
              <a:ln>
                <a:noFill/>
              </a:ln>
              <a:solidFill>
                <a:srgbClr val="FF0000"/>
              </a:solidFill>
              <a:effectLst/>
              <a:uLnTx/>
              <a:uFillTx/>
              <a:latin typeface="+mn-ea"/>
              <a:ea typeface="+mn-ea"/>
              <a:cs typeface="+mn-cs"/>
            </a:endParaRPr>
          </a:p>
          <a:p>
            <a:pPr marL="0" marR="0" lvl="0" indent="0" algn="l" defTabSz="914400" rtl="0" eaLnBrk="1" fontAlgn="base" latinLnBrk="0" hangingPunct="1">
              <a:lnSpc>
                <a:spcPct val="150000"/>
              </a:lnSpc>
              <a:spcBef>
                <a:spcPts val="500"/>
              </a:spcBef>
              <a:spcAft>
                <a:spcPct val="0"/>
              </a:spcAft>
              <a:buClr>
                <a:srgbClr val="FF0000"/>
              </a:buClr>
              <a:buSzTx/>
              <a:buFont typeface="Wingdings" panose="05000000000000000000" pitchFamily="2" charset="2"/>
              <a:buChar char="p"/>
              <a:defRPr/>
            </a:pPr>
            <a:r>
              <a:rPr kumimoji="0" lang="zh-CN" altLang="en-US"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填制完成后，一般应由填制人员、审核人员、会计主管人员、记账人员分别签名盖章，以示其经济责任，防止错误和舞弊行为发生。</a:t>
            </a:r>
            <a:endParaRPr kumimoji="0" lang="zh-CN" altLang="en-US"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0" marR="0" lvl="0" indent="0" algn="l" defTabSz="914400" rtl="0" eaLnBrk="1" fontAlgn="base" latinLnBrk="0" hangingPunct="1">
              <a:lnSpc>
                <a:spcPct val="150000"/>
              </a:lnSpc>
              <a:spcBef>
                <a:spcPts val="500"/>
              </a:spcBef>
              <a:spcAft>
                <a:spcPct val="0"/>
              </a:spcAft>
              <a:buClr>
                <a:srgbClr val="FF0000"/>
              </a:buClr>
              <a:buSzTx/>
              <a:buFont typeface="Wingdings" panose="05000000000000000000" pitchFamily="2" charset="2"/>
              <a:buChar char="p"/>
              <a:defRPr/>
            </a:pPr>
            <a:r>
              <a:rPr kumimoji="0" lang="zh-CN" altLang="en-US"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对于收款凭证及付款凭证，还应由出纳人员签名盖章，以证明款项已收讫或付讫。</a:t>
            </a:r>
            <a:endParaRPr kumimoji="0" lang="zh-CN" altLang="en-US"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0" marR="0" lvl="0" indent="0" algn="l" defTabSz="914400" rtl="0" eaLnBrk="1" fontAlgn="base" latinLnBrk="0" hangingPunct="1">
              <a:lnSpc>
                <a:spcPct val="150000"/>
              </a:lnSpc>
              <a:spcBef>
                <a:spcPts val="500"/>
              </a:spcBef>
              <a:spcAft>
                <a:spcPct val="0"/>
              </a:spcAft>
              <a:buClr>
                <a:srgbClr val="FF0000"/>
              </a:buClr>
              <a:buSzTx/>
              <a:buFont typeface="Wingdings" panose="05000000000000000000" pitchFamily="2" charset="2"/>
              <a:buChar char="p"/>
              <a:defRPr/>
            </a:pPr>
            <a:r>
              <a:rPr kumimoji="0" lang="zh-CN" altLang="en-US"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记账凭证一般不需要加加盖单位签章。 </a:t>
            </a:r>
            <a:endParaRPr kumimoji="0" lang="zh-CN" altLang="en-US"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p:txBody>
      </p:sp>
      <p:sp>
        <p:nvSpPr>
          <p:cNvPr id="125954" name="Rectangle 4"/>
          <p:cNvSpPr/>
          <p:nvPr/>
        </p:nvSpPr>
        <p:spPr>
          <a:xfrm>
            <a:off x="2881313" y="358775"/>
            <a:ext cx="6384925" cy="583565"/>
          </a:xfrm>
          <a:prstGeom prst="rect">
            <a:avLst/>
          </a:prstGeom>
          <a:noFill/>
          <a:ln w="9525">
            <a:noFill/>
          </a:ln>
        </p:spPr>
        <p:txBody>
          <a:bodyPr anchor="t" anchorCtr="0">
            <a:spAutoFit/>
          </a:bodyPr>
          <a:p>
            <a:pPr algn="ctr" eaLnBrk="1" hangingPunct="1">
              <a:lnSpc>
                <a:spcPct val="100000"/>
              </a:lnSpc>
              <a:buClr>
                <a:srgbClr val="FF0000"/>
              </a:buClr>
              <a:buFont typeface="Wingdings" panose="05000000000000000000" pitchFamily="2" charset="2"/>
            </a:pPr>
            <a:r>
              <a:rPr lang="zh-CN" altLang="en-US" sz="3200" dirty="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四、记账凭证的填制要求 </a:t>
            </a:r>
            <a:endParaRPr lang="zh-CN" altLang="en-US" sz="3200" dirty="0">
              <a:solidFill>
                <a:srgbClr val="FF0000"/>
              </a:solidFill>
              <a:latin typeface="黑体" panose="02010609060101010101" pitchFamily="49" charset="-122"/>
              <a:ea typeface="黑体" panose="02010609060101010101" pitchFamily="49" charset="-122"/>
              <a:cs typeface="黑体" panose="02010609060101010101" pitchFamily="49" charset="-122"/>
              <a:sym typeface="+mn-ea"/>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3186" name="Text Box 2"/>
          <p:cNvSpPr txBox="1">
            <a:spLocks noChangeArrowheads="1"/>
          </p:cNvSpPr>
          <p:nvPr/>
        </p:nvSpPr>
        <p:spPr bwMode="auto">
          <a:xfrm>
            <a:off x="1054100" y="1268730"/>
            <a:ext cx="10384155" cy="4913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b="1">
                <a:solidFill>
                  <a:schemeClr val="tx1"/>
                </a:solidFill>
                <a:latin typeface="Arial" panose="020B0604020202020204" pitchFamily="34" charset="0"/>
                <a:ea typeface="宋体" panose="02010600030101010101" pitchFamily="2" charset="-122"/>
              </a:defRPr>
            </a:lvl1pPr>
            <a:lvl2pPr marL="742950" indent="-285750" eaLnBrk="0" hangingPunct="0">
              <a:defRPr b="1">
                <a:solidFill>
                  <a:schemeClr val="tx1"/>
                </a:solidFill>
                <a:latin typeface="Arial" panose="020B0604020202020204" pitchFamily="34" charset="0"/>
                <a:ea typeface="宋体" panose="02010600030101010101" pitchFamily="2" charset="-122"/>
              </a:defRPr>
            </a:lvl2pPr>
            <a:lvl3pPr marL="1143000" indent="-228600" eaLnBrk="0" hangingPunct="0">
              <a:defRPr b="1">
                <a:solidFill>
                  <a:schemeClr val="tx1"/>
                </a:solidFill>
                <a:latin typeface="Arial" panose="020B0604020202020204" pitchFamily="34" charset="0"/>
                <a:ea typeface="宋体" panose="02010600030101010101" pitchFamily="2" charset="-122"/>
              </a:defRPr>
            </a:lvl3pPr>
            <a:lvl4pPr marL="1600200" indent="-228600" eaLnBrk="0" hangingPunct="0">
              <a:defRPr b="1">
                <a:solidFill>
                  <a:schemeClr val="tx1"/>
                </a:solidFill>
                <a:latin typeface="Arial" panose="020B0604020202020204" pitchFamily="34" charset="0"/>
                <a:ea typeface="宋体" panose="02010600030101010101" pitchFamily="2" charset="-122"/>
              </a:defRPr>
            </a:lvl4pPr>
            <a:lvl5pPr marL="2057400" indent="-228600" eaLnBrk="0" hangingPunct="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40000"/>
              </a:lnSpc>
              <a:spcBef>
                <a:spcPct val="50000"/>
              </a:spcBef>
              <a:spcAft>
                <a:spcPct val="0"/>
              </a:spcAft>
              <a:buClr>
                <a:srgbClr val="FF0000"/>
              </a:buClr>
              <a:buSzTx/>
              <a:buFont typeface="Wingdings" panose="05000000000000000000" pitchFamily="2" charset="2"/>
              <a:buNone/>
              <a:defRPr/>
            </a:pPr>
            <a:r>
              <a:rPr kumimoji="0" lang="zh-CN" altLang="en-US" sz="2800" b="1" i="0" u="none" strike="noStrike" kern="1200" cap="none" spc="0" normalizeH="0" baseline="0" noProof="0" dirty="0" smtClean="0">
                <a:ln>
                  <a:noFill/>
                </a:ln>
                <a:solidFill>
                  <a:srgbClr val="FF0000"/>
                </a:solidFill>
                <a:effectLst/>
                <a:uLnTx/>
                <a:uFillTx/>
                <a:latin typeface="+mn-ea"/>
                <a:ea typeface="+mn-ea"/>
                <a:cs typeface="+mn-cs"/>
              </a:rPr>
              <a:t>错填记账凭证要按规定的方法进行更正</a:t>
            </a:r>
            <a:r>
              <a:rPr kumimoji="0" lang="zh-CN" altLang="en-US" sz="2800" b="1" i="0" u="none" strike="noStrike" kern="1200" cap="none" spc="0" normalizeH="0" baseline="0" noProof="0" dirty="0" smtClean="0">
                <a:ln>
                  <a:noFill/>
                </a:ln>
                <a:solidFill>
                  <a:schemeClr val="tx1"/>
                </a:solidFill>
                <a:effectLst/>
                <a:uLnTx/>
                <a:uFillTx/>
                <a:latin typeface="+mn-ea"/>
                <a:ea typeface="+mn-ea"/>
                <a:cs typeface="+mn-cs"/>
              </a:rPr>
              <a:t> </a:t>
            </a:r>
            <a:endParaRPr kumimoji="0" lang="zh-CN" altLang="en-US" sz="2800" b="1" i="0" u="none" strike="noStrike" kern="1200" cap="none" spc="0" normalizeH="0" baseline="0" noProof="0" dirty="0" smtClean="0">
              <a:ln>
                <a:noFill/>
              </a:ln>
              <a:solidFill>
                <a:schemeClr val="tx1"/>
              </a:solidFill>
              <a:effectLst/>
              <a:uLnTx/>
              <a:uFillTx/>
              <a:latin typeface="+mn-ea"/>
              <a:ea typeface="+mn-ea"/>
              <a:cs typeface="+mn-cs"/>
            </a:endParaRPr>
          </a:p>
          <a:p>
            <a:pPr marL="457200" marR="0" lvl="0" indent="-457200" algn="l" defTabSz="914400" rtl="0" eaLnBrk="1" fontAlgn="base" latinLnBrk="0" hangingPunct="1">
              <a:lnSpc>
                <a:spcPct val="140000"/>
              </a:lnSpc>
              <a:spcBef>
                <a:spcPct val="50000"/>
              </a:spcBef>
              <a:spcAft>
                <a:spcPct val="0"/>
              </a:spcAft>
              <a:buClr>
                <a:srgbClr val="FF0000"/>
              </a:buClr>
              <a:buSzTx/>
              <a:buFont typeface="Wingdings" panose="05000000000000000000" pitchFamily="2" charset="2"/>
              <a:buChar char="p"/>
              <a:defRPr/>
            </a:pPr>
            <a:r>
              <a:rPr kumimoji="0" lang="zh-CN" altLang="en-US"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填制记账凭证发生错误时，分别如下处理：</a:t>
            </a:r>
            <a:endParaRPr kumimoji="0" lang="zh-CN" altLang="en-US"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457200" marR="0" lvl="0" indent="-457200" algn="l" defTabSz="914400" rtl="0" eaLnBrk="1" fontAlgn="base" latinLnBrk="0" hangingPunct="1">
              <a:lnSpc>
                <a:spcPct val="140000"/>
              </a:lnSpc>
              <a:spcBef>
                <a:spcPct val="50000"/>
              </a:spcBef>
              <a:spcAft>
                <a:spcPct val="0"/>
              </a:spcAft>
              <a:buClr>
                <a:srgbClr val="FF0000"/>
              </a:buClr>
              <a:buSzTx/>
              <a:buFont typeface="Wingdings" panose="05000000000000000000" pitchFamily="2" charset="2"/>
              <a:buChar char="Ø"/>
              <a:defRPr/>
            </a:pPr>
            <a:r>
              <a:rPr kumimoji="0" lang="zh-CN" altLang="en-US"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①没有登记账簿，应将其作废并重新填制；</a:t>
            </a:r>
            <a:endParaRPr kumimoji="0" lang="en-US" altLang="zh-CN"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457200" marR="0" lvl="0" indent="-457200" algn="l" defTabSz="914400" rtl="0" eaLnBrk="1" fontAlgn="base" latinLnBrk="0" hangingPunct="1">
              <a:lnSpc>
                <a:spcPct val="140000"/>
              </a:lnSpc>
              <a:spcBef>
                <a:spcPct val="50000"/>
              </a:spcBef>
              <a:spcAft>
                <a:spcPct val="0"/>
              </a:spcAft>
              <a:buClr>
                <a:srgbClr val="FF0000"/>
              </a:buClr>
              <a:buSzTx/>
              <a:buFont typeface="Wingdings" panose="05000000000000000000" pitchFamily="2" charset="2"/>
              <a:buChar char="Ø"/>
              <a:defRPr/>
            </a:pPr>
            <a:r>
              <a:rPr kumimoji="0" lang="zh-CN" altLang="en-US"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②已入账，应采用正确的更正方法予以更正。</a:t>
            </a:r>
            <a:endParaRPr kumimoji="0" lang="zh-CN" altLang="en-US"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R="0" lvl="0" algn="l" defTabSz="914400" rtl="0" eaLnBrk="1" fontAlgn="base" latinLnBrk="0" hangingPunct="1">
              <a:lnSpc>
                <a:spcPct val="140000"/>
              </a:lnSpc>
              <a:spcBef>
                <a:spcPct val="50000"/>
              </a:spcBef>
              <a:spcAft>
                <a:spcPct val="0"/>
              </a:spcAft>
              <a:buClr>
                <a:srgbClr val="FF0000"/>
              </a:buClr>
              <a:buSzTx/>
              <a:buFont typeface="Wingdings" panose="05000000000000000000" pitchFamily="2" charset="2"/>
              <a:defRPr/>
            </a:pPr>
            <a:r>
              <a:rPr kumimoji="0" lang="en-US" altLang="zh-CN"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zh-CN" altLang="en-US"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划线更正法、红字更正法、</a:t>
            </a:r>
            <a:r>
              <a:rPr lang="zh-CN" altLang="en-US" sz="2800" noProof="0" dirty="0" smtClean="0">
                <a:ln>
                  <a:noFill/>
                </a:ln>
                <a:effectLst/>
                <a:uLnTx/>
                <a:uFillTx/>
                <a:latin typeface="楷体" panose="02010609060101010101" pitchFamily="49" charset="-122"/>
                <a:ea typeface="楷体" panose="02010609060101010101" pitchFamily="49" charset="-122"/>
                <a:sym typeface="+mn-ea"/>
              </a:rPr>
              <a:t>补充登记法</a:t>
            </a:r>
            <a:endParaRPr kumimoji="0" lang="zh-CN" altLang="en-US"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mn-ea"/>
            </a:endParaRPr>
          </a:p>
        </p:txBody>
      </p:sp>
      <p:sp>
        <p:nvSpPr>
          <p:cNvPr id="125954" name="Rectangle 4"/>
          <p:cNvSpPr/>
          <p:nvPr/>
        </p:nvSpPr>
        <p:spPr>
          <a:xfrm>
            <a:off x="2881313" y="358775"/>
            <a:ext cx="6384925" cy="583565"/>
          </a:xfrm>
          <a:prstGeom prst="rect">
            <a:avLst/>
          </a:prstGeom>
          <a:noFill/>
          <a:ln w="9525">
            <a:noFill/>
          </a:ln>
        </p:spPr>
        <p:txBody>
          <a:bodyPr anchor="t" anchorCtr="0">
            <a:spAutoFit/>
          </a:bodyPr>
          <a:p>
            <a:pPr algn="ctr" eaLnBrk="1" hangingPunct="1">
              <a:lnSpc>
                <a:spcPct val="100000"/>
              </a:lnSpc>
              <a:buClr>
                <a:srgbClr val="FF0000"/>
              </a:buClr>
              <a:buFont typeface="Wingdings" panose="05000000000000000000" pitchFamily="2" charset="2"/>
            </a:pPr>
            <a:r>
              <a:rPr lang="zh-CN" altLang="en-US" sz="3200" dirty="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四、记账凭证的填制要求 </a:t>
            </a:r>
            <a:endParaRPr lang="zh-CN" altLang="en-US" sz="3200" dirty="0">
              <a:solidFill>
                <a:srgbClr val="FF0000"/>
              </a:solidFill>
              <a:latin typeface="黑体" panose="02010609060101010101" pitchFamily="49" charset="-122"/>
              <a:ea typeface="黑体" panose="02010609060101010101" pitchFamily="49" charset="-122"/>
              <a:cs typeface="黑体" panose="02010609060101010101" pitchFamily="49" charset="-122"/>
              <a:sym typeface="+mn-ea"/>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21"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rPr>
              <a:t>第三节  记账凭证</a:t>
            </a:r>
            <a:endParaRPr lang="zh-CN" altLang="en-US" sz="3200" dirty="0">
              <a:solidFill>
                <a:srgbClr val="FF0000"/>
              </a:solidFill>
            </a:endParaRPr>
          </a:p>
        </p:txBody>
      </p:sp>
      <p:sp>
        <p:nvSpPr>
          <p:cNvPr id="81922" name="Rectangle 3"/>
          <p:cNvSpPr/>
          <p:nvPr>
            <p:ph idx="1"/>
          </p:nvPr>
        </p:nvSpPr>
        <p:spPr>
          <a:xfrm>
            <a:off x="953770" y="1214755"/>
            <a:ext cx="10224770" cy="2501900"/>
          </a:xfrm>
        </p:spPr>
        <p:txBody>
          <a:bodyPr vert="horz" wrap="square" lIns="91440" tIns="45720" rIns="91440" bIns="45720" anchor="t" anchorCtr="0"/>
          <a:p>
            <a:pPr eaLnBrk="1" hangingPunct="1">
              <a:lnSpc>
                <a:spcPct val="150000"/>
              </a:lnSpc>
              <a:spcBef>
                <a:spcPct val="0"/>
              </a:spcBef>
              <a:buClrTx/>
              <a:buNone/>
            </a:pPr>
            <a:r>
              <a:rPr lang="zh-CN" altLang="en-US" sz="3200" dirty="0">
                <a:solidFill>
                  <a:srgbClr val="FF0000"/>
                </a:solidFill>
                <a:latin typeface="黑体" panose="02010609060101010101" pitchFamily="49" charset="-122"/>
              </a:rPr>
              <a:t>五、记账凭证的填制举例</a:t>
            </a:r>
            <a:r>
              <a:rPr lang="en-US" altLang="zh-CN" sz="3200" dirty="0">
                <a:latin typeface="楷体" panose="02010609060101010101" pitchFamily="49" charset="-122"/>
                <a:ea typeface="楷体" panose="02010609060101010101" pitchFamily="49" charset="-122"/>
              </a:rPr>
              <a:t>——</a:t>
            </a:r>
            <a:r>
              <a:rPr lang="zh-CN" altLang="en-US" sz="3200" dirty="0">
                <a:latin typeface="楷体" panose="02010609060101010101" pitchFamily="49" charset="-122"/>
                <a:ea typeface="楷体" panose="02010609060101010101" pitchFamily="49" charset="-122"/>
              </a:rPr>
              <a:t>收款凭证</a:t>
            </a:r>
            <a:endParaRPr lang="en-US" altLang="zh-CN" sz="3200" dirty="0">
              <a:latin typeface="楷体" panose="02010609060101010101" pitchFamily="49" charset="-122"/>
              <a:ea typeface="楷体" panose="02010609060101010101" pitchFamily="49" charset="-122"/>
            </a:endParaRPr>
          </a:p>
          <a:p>
            <a:pPr eaLnBrk="1" hangingPunct="1">
              <a:lnSpc>
                <a:spcPct val="150000"/>
              </a:lnSpc>
              <a:spcBef>
                <a:spcPct val="0"/>
              </a:spcBef>
              <a:buClr>
                <a:srgbClr val="0033CC"/>
              </a:buClr>
              <a:buFont typeface="Wingdings" panose="05000000000000000000" pitchFamily="2" charset="2"/>
              <a:buChar char="Ø"/>
            </a:pPr>
            <a:r>
              <a:rPr lang="zh-CN" altLang="en-US" sz="3200" dirty="0">
                <a:latin typeface="楷体" panose="02010609060101010101" pitchFamily="49" charset="-122"/>
                <a:ea typeface="楷体" panose="02010609060101010101" pitchFamily="49" charset="-122"/>
              </a:rPr>
              <a:t>收款凭证</a:t>
            </a:r>
            <a:r>
              <a:rPr lang="en-US" altLang="zh-CN" sz="3200" dirty="0">
                <a:latin typeface="楷体" panose="02010609060101010101" pitchFamily="49" charset="-122"/>
                <a:ea typeface="楷体" panose="02010609060101010101" pitchFamily="49" charset="-122"/>
              </a:rPr>
              <a:t>——</a:t>
            </a:r>
            <a:r>
              <a:rPr lang="zh-CN" altLang="en-US" sz="3200" dirty="0">
                <a:latin typeface="楷体" panose="02010609060101010101" pitchFamily="49" charset="-122"/>
                <a:ea typeface="楷体" panose="02010609060101010101" pitchFamily="49" charset="-122"/>
              </a:rPr>
              <a:t>根据有关现金、银行存款和其他货币资金收款业务的原始凭证填制。</a:t>
            </a:r>
            <a:endParaRPr lang="en-US" altLang="zh-CN" sz="3200" dirty="0">
              <a:latin typeface="楷体" panose="02010609060101010101" pitchFamily="49" charset="-122"/>
              <a:ea typeface="楷体" panose="02010609060101010101" pitchFamily="49" charset="-122"/>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2945" name="Rectangle 2"/>
          <p:cNvSpPr/>
          <p:nvPr>
            <p:ph type="title"/>
          </p:nvPr>
        </p:nvSpPr>
        <p:spPr/>
        <p:txBody>
          <a:bodyPr vert="horz" wrap="square" lIns="91440" tIns="45720" rIns="91440" bIns="45720" anchor="ctr" anchorCtr="0"/>
          <a:p>
            <a:pPr eaLnBrk="1" hangingPunct="1"/>
            <a:r>
              <a:rPr lang="zh-CN" altLang="en-US" sz="3200" dirty="0">
                <a:solidFill>
                  <a:srgbClr val="FF0000"/>
                </a:solidFill>
              </a:rPr>
              <a:t>第三节  记账凭证</a:t>
            </a:r>
            <a:endParaRPr lang="zh-CN" altLang="en-US" sz="3200" dirty="0">
              <a:solidFill>
                <a:srgbClr val="FF0000"/>
              </a:solidFill>
            </a:endParaRPr>
          </a:p>
        </p:txBody>
      </p:sp>
      <p:sp>
        <p:nvSpPr>
          <p:cNvPr id="82946" name="Rectangle 3"/>
          <p:cNvSpPr/>
          <p:nvPr>
            <p:ph idx="1"/>
          </p:nvPr>
        </p:nvSpPr>
        <p:spPr>
          <a:xfrm>
            <a:off x="975360" y="1196975"/>
            <a:ext cx="10307955" cy="2879725"/>
          </a:xfrm>
        </p:spPr>
        <p:txBody>
          <a:bodyPr vert="horz" wrap="square" lIns="91440" tIns="45720" rIns="91440" bIns="45720" anchor="t" anchorCtr="0"/>
          <a:p>
            <a:pPr eaLnBrk="1" hangingPunct="1">
              <a:lnSpc>
                <a:spcPct val="150000"/>
              </a:lnSpc>
              <a:spcBef>
                <a:spcPct val="0"/>
              </a:spcBef>
              <a:buClrTx/>
              <a:buNone/>
            </a:pPr>
            <a:r>
              <a:rPr lang="zh-CN" altLang="en-US" sz="3100" dirty="0">
                <a:solidFill>
                  <a:srgbClr val="FF0000"/>
                </a:solidFill>
                <a:latin typeface="黑体" panose="02010609060101010101" pitchFamily="49" charset="-122"/>
              </a:rPr>
              <a:t>五、记账凭证的填制举例</a:t>
            </a:r>
            <a:r>
              <a:rPr lang="en-US" altLang="zh-CN" sz="3100" dirty="0">
                <a:latin typeface="楷体" panose="02010609060101010101" pitchFamily="49" charset="-122"/>
                <a:ea typeface="楷体" panose="02010609060101010101" pitchFamily="49" charset="-122"/>
              </a:rPr>
              <a:t>——</a:t>
            </a:r>
            <a:r>
              <a:rPr lang="zh-CN" altLang="en-US" sz="3100" dirty="0">
                <a:latin typeface="楷体" panose="02010609060101010101" pitchFamily="49" charset="-122"/>
                <a:ea typeface="楷体" panose="02010609060101010101" pitchFamily="49" charset="-122"/>
              </a:rPr>
              <a:t>收款凭证</a:t>
            </a:r>
            <a:endParaRPr lang="en-US" altLang="zh-CN" sz="3100" dirty="0">
              <a:latin typeface="楷体" panose="02010609060101010101" pitchFamily="49" charset="-122"/>
              <a:ea typeface="楷体" panose="02010609060101010101" pitchFamily="49" charset="-122"/>
            </a:endParaRPr>
          </a:p>
          <a:p>
            <a:pPr eaLnBrk="1" hangingPunct="1">
              <a:lnSpc>
                <a:spcPct val="150000"/>
              </a:lnSpc>
              <a:spcBef>
                <a:spcPct val="0"/>
              </a:spcBef>
              <a:buClr>
                <a:srgbClr val="0033CC"/>
              </a:buClr>
              <a:buFont typeface="Wingdings" panose="05000000000000000000" pitchFamily="2" charset="2"/>
              <a:buChar char="Ø"/>
            </a:pPr>
            <a:r>
              <a:rPr lang="en-US" altLang="zh-CN" sz="3100" dirty="0">
                <a:solidFill>
                  <a:srgbClr val="FF0000"/>
                </a:solidFill>
                <a:latin typeface="楷体" panose="02010609060101010101" pitchFamily="49" charset="-122"/>
                <a:ea typeface="楷体" panose="02010609060101010101" pitchFamily="49" charset="-122"/>
              </a:rPr>
              <a:t>【</a:t>
            </a:r>
            <a:r>
              <a:rPr lang="zh-CN" altLang="en-US" sz="3100" dirty="0">
                <a:solidFill>
                  <a:srgbClr val="FF0000"/>
                </a:solidFill>
                <a:latin typeface="楷体" panose="02010609060101010101" pitchFamily="49" charset="-122"/>
                <a:ea typeface="楷体" panose="02010609060101010101" pitchFamily="49" charset="-122"/>
              </a:rPr>
              <a:t>例</a:t>
            </a:r>
            <a:r>
              <a:rPr lang="en-US" altLang="zh-CN" sz="3100" dirty="0">
                <a:solidFill>
                  <a:srgbClr val="FF0000"/>
                </a:solidFill>
                <a:latin typeface="楷体" panose="02010609060101010101" pitchFamily="49" charset="-122"/>
                <a:ea typeface="楷体" panose="02010609060101010101" pitchFamily="49" charset="-122"/>
              </a:rPr>
              <a:t>】</a:t>
            </a:r>
            <a:r>
              <a:rPr lang="en-US" altLang="zh-CN" sz="3100" dirty="0">
                <a:latin typeface="楷体" panose="02010609060101010101" pitchFamily="49" charset="-122"/>
                <a:ea typeface="楷体" panose="02010609060101010101" pitchFamily="49" charset="-122"/>
              </a:rPr>
              <a:t>2024</a:t>
            </a:r>
            <a:r>
              <a:rPr lang="zh-CN" altLang="en-US" sz="3100" dirty="0">
                <a:latin typeface="楷体" panose="02010609060101010101" pitchFamily="49" charset="-122"/>
                <a:ea typeface="楷体" panose="02010609060101010101" pitchFamily="49" charset="-122"/>
              </a:rPr>
              <a:t>年</a:t>
            </a:r>
            <a:r>
              <a:rPr lang="en-US" altLang="zh-CN" sz="3100" dirty="0">
                <a:latin typeface="楷体" panose="02010609060101010101" pitchFamily="49" charset="-122"/>
                <a:ea typeface="楷体" panose="02010609060101010101" pitchFamily="49" charset="-122"/>
              </a:rPr>
              <a:t>1</a:t>
            </a:r>
            <a:r>
              <a:rPr lang="zh-CN" altLang="en-US" sz="3100" dirty="0">
                <a:latin typeface="楷体" panose="02010609060101010101" pitchFamily="49" charset="-122"/>
                <a:ea typeface="楷体" panose="02010609060101010101" pitchFamily="49" charset="-122"/>
              </a:rPr>
              <a:t>月</a:t>
            </a:r>
            <a:r>
              <a:rPr lang="en-US" altLang="zh-CN" sz="3100" dirty="0">
                <a:latin typeface="楷体" panose="02010609060101010101" pitchFamily="49" charset="-122"/>
                <a:ea typeface="楷体" panose="02010609060101010101" pitchFamily="49" charset="-122"/>
              </a:rPr>
              <a:t>8</a:t>
            </a:r>
            <a:r>
              <a:rPr lang="zh-CN" altLang="en-US" sz="3100" dirty="0">
                <a:latin typeface="楷体" panose="02010609060101010101" pitchFamily="49" charset="-122"/>
                <a:ea typeface="楷体" panose="02010609060101010101" pitchFamily="49" charset="-122"/>
              </a:rPr>
              <a:t>日，企业销售给大华公司</a:t>
            </a:r>
            <a:r>
              <a:rPr lang="en-US" altLang="zh-CN" sz="3100" dirty="0">
                <a:latin typeface="楷体" panose="02010609060101010101" pitchFamily="49" charset="-122"/>
                <a:ea typeface="楷体" panose="02010609060101010101" pitchFamily="49" charset="-122"/>
              </a:rPr>
              <a:t>A</a:t>
            </a:r>
            <a:r>
              <a:rPr lang="zh-CN" altLang="en-US" sz="3100" dirty="0">
                <a:latin typeface="楷体" panose="02010609060101010101" pitchFamily="49" charset="-122"/>
                <a:ea typeface="楷体" panose="02010609060101010101" pitchFamily="49" charset="-122"/>
              </a:rPr>
              <a:t>产品</a:t>
            </a:r>
            <a:r>
              <a:rPr lang="en-US" altLang="zh-CN" sz="3100" dirty="0">
                <a:latin typeface="楷体" panose="02010609060101010101" pitchFamily="49" charset="-122"/>
                <a:ea typeface="楷体" panose="02010609060101010101" pitchFamily="49" charset="-122"/>
              </a:rPr>
              <a:t>200</a:t>
            </a:r>
            <a:r>
              <a:rPr lang="zh-CN" altLang="en-US" sz="3100" dirty="0">
                <a:latin typeface="楷体" panose="02010609060101010101" pitchFamily="49" charset="-122"/>
                <a:ea typeface="楷体" panose="02010609060101010101" pitchFamily="49" charset="-122"/>
              </a:rPr>
              <a:t>台</a:t>
            </a:r>
            <a:r>
              <a:rPr lang="en-US" altLang="zh-CN" sz="3100" dirty="0">
                <a:latin typeface="楷体" panose="02010609060101010101" pitchFamily="49" charset="-122"/>
                <a:ea typeface="楷体" panose="02010609060101010101" pitchFamily="49" charset="-122"/>
              </a:rPr>
              <a:t>,</a:t>
            </a:r>
            <a:r>
              <a:rPr lang="zh-CN" altLang="en-US" sz="3100" dirty="0">
                <a:latin typeface="楷体" panose="02010609060101010101" pitchFamily="49" charset="-122"/>
                <a:ea typeface="楷体" panose="02010609060101010101" pitchFamily="49" charset="-122"/>
              </a:rPr>
              <a:t>单价</a:t>
            </a:r>
            <a:r>
              <a:rPr lang="en-US" altLang="zh-CN" sz="3100" dirty="0">
                <a:latin typeface="楷体" panose="02010609060101010101" pitchFamily="49" charset="-122"/>
                <a:ea typeface="楷体" panose="02010609060101010101" pitchFamily="49" charset="-122"/>
              </a:rPr>
              <a:t>200</a:t>
            </a:r>
            <a:r>
              <a:rPr lang="zh-CN" altLang="en-US" sz="3100" dirty="0">
                <a:latin typeface="楷体" panose="02010609060101010101" pitchFamily="49" charset="-122"/>
                <a:ea typeface="楷体" panose="02010609060101010101" pitchFamily="49" charset="-122"/>
              </a:rPr>
              <a:t>元</a:t>
            </a:r>
            <a:r>
              <a:rPr lang="en-US" altLang="zh-CN" sz="3100" dirty="0">
                <a:latin typeface="楷体" panose="02010609060101010101" pitchFamily="49" charset="-122"/>
                <a:ea typeface="楷体" panose="02010609060101010101" pitchFamily="49" charset="-122"/>
              </a:rPr>
              <a:t>,</a:t>
            </a:r>
            <a:r>
              <a:rPr lang="zh-CN" altLang="en-US" sz="3100" dirty="0">
                <a:latin typeface="楷体" panose="02010609060101010101" pitchFamily="49" charset="-122"/>
                <a:ea typeface="楷体" panose="02010609060101010101" pitchFamily="49" charset="-122"/>
              </a:rPr>
              <a:t>货款</a:t>
            </a:r>
            <a:r>
              <a:rPr lang="en-US" altLang="zh-CN" sz="3100" dirty="0">
                <a:latin typeface="楷体" panose="02010609060101010101" pitchFamily="49" charset="-122"/>
                <a:ea typeface="楷体" panose="02010609060101010101" pitchFamily="49" charset="-122"/>
              </a:rPr>
              <a:t>40 000</a:t>
            </a:r>
            <a:r>
              <a:rPr lang="zh-CN" altLang="en-US" sz="3100" dirty="0">
                <a:latin typeface="楷体" panose="02010609060101010101" pitchFamily="49" charset="-122"/>
                <a:ea typeface="楷体" panose="02010609060101010101" pitchFamily="49" charset="-122"/>
              </a:rPr>
              <a:t>元</a:t>
            </a:r>
            <a:r>
              <a:rPr lang="en-US" altLang="zh-CN" sz="3100" dirty="0">
                <a:latin typeface="楷体" panose="02010609060101010101" pitchFamily="49" charset="-122"/>
                <a:ea typeface="楷体" panose="02010609060101010101" pitchFamily="49" charset="-122"/>
              </a:rPr>
              <a:t>,</a:t>
            </a:r>
            <a:r>
              <a:rPr lang="zh-CN" altLang="en-US" sz="3100" dirty="0">
                <a:latin typeface="楷体" panose="02010609060101010101" pitchFamily="49" charset="-122"/>
                <a:ea typeface="楷体" panose="02010609060101010101" pitchFamily="49" charset="-122"/>
              </a:rPr>
              <a:t>增值税销项税</a:t>
            </a:r>
            <a:r>
              <a:rPr lang="en-US" altLang="zh-CN" sz="3100" dirty="0">
                <a:latin typeface="楷体" panose="02010609060101010101" pitchFamily="49" charset="-122"/>
                <a:ea typeface="楷体" panose="02010609060101010101" pitchFamily="49" charset="-122"/>
              </a:rPr>
              <a:t>5 200</a:t>
            </a:r>
            <a:r>
              <a:rPr lang="zh-CN" altLang="en-US" sz="3100" dirty="0">
                <a:latin typeface="楷体" panose="02010609060101010101" pitchFamily="49" charset="-122"/>
                <a:ea typeface="楷体" panose="02010609060101010101" pitchFamily="49" charset="-122"/>
              </a:rPr>
              <a:t>元</a:t>
            </a:r>
            <a:r>
              <a:rPr lang="en-US" altLang="zh-CN" sz="3100" dirty="0">
                <a:latin typeface="楷体" panose="02010609060101010101" pitchFamily="49" charset="-122"/>
                <a:ea typeface="楷体" panose="02010609060101010101" pitchFamily="49" charset="-122"/>
              </a:rPr>
              <a:t>,</a:t>
            </a:r>
            <a:r>
              <a:rPr lang="zh-CN" altLang="en-US" sz="3100" dirty="0">
                <a:latin typeface="楷体" panose="02010609060101010101" pitchFamily="49" charset="-122"/>
                <a:ea typeface="楷体" panose="02010609060101010101" pitchFamily="49" charset="-122"/>
              </a:rPr>
              <a:t>收到现金支票一张。</a:t>
            </a:r>
            <a:endParaRPr lang="zh-CN" altLang="en-US" sz="3100" dirty="0">
              <a:latin typeface="楷体" panose="02010609060101010101" pitchFamily="49" charset="-122"/>
              <a:ea typeface="楷体" panose="02010609060101010101" pitchFamily="49" charset="-122"/>
            </a:endParaRPr>
          </a:p>
        </p:txBody>
      </p:sp>
      <p:sp>
        <p:nvSpPr>
          <p:cNvPr id="498710" name="Text Box 22"/>
          <p:cNvSpPr txBox="1"/>
          <p:nvPr/>
        </p:nvSpPr>
        <p:spPr>
          <a:xfrm>
            <a:off x="1847850" y="4076700"/>
            <a:ext cx="8569325" cy="2676525"/>
          </a:xfrm>
          <a:prstGeom prst="rect">
            <a:avLst/>
          </a:prstGeom>
          <a:solidFill>
            <a:srgbClr val="FFFF99"/>
          </a:solidFill>
          <a:ln w="9525">
            <a:noFill/>
          </a:ln>
        </p:spPr>
        <p:txBody>
          <a:bodyPr anchor="t" anchorCtr="0">
            <a:spAutoFit/>
          </a:bodyPr>
          <a:p>
            <a:pPr>
              <a:lnSpc>
                <a:spcPct val="150000"/>
              </a:lnSpc>
              <a:spcBef>
                <a:spcPct val="20000"/>
              </a:spcBef>
            </a:pPr>
            <a:r>
              <a:rPr lang="zh-CN" altLang="en-US" sz="2800" dirty="0">
                <a:solidFill>
                  <a:schemeClr val="accent2"/>
                </a:solidFill>
                <a:latin typeface="仿宋" panose="02010609060101010101" pitchFamily="49" charset="-122"/>
                <a:ea typeface="仿宋" panose="02010609060101010101" pitchFamily="49" charset="-122"/>
              </a:rPr>
              <a:t>会计分</a:t>
            </a:r>
            <a:endParaRPr lang="zh-CN" altLang="en-US" sz="2800" dirty="0">
              <a:solidFill>
                <a:schemeClr val="accent2"/>
              </a:solidFill>
              <a:latin typeface="仿宋" panose="02010609060101010101" pitchFamily="49" charset="-122"/>
              <a:ea typeface="仿宋" panose="02010609060101010101" pitchFamily="49" charset="-122"/>
            </a:endParaRPr>
          </a:p>
          <a:p>
            <a:pPr>
              <a:lnSpc>
                <a:spcPct val="150000"/>
              </a:lnSpc>
            </a:pPr>
            <a:r>
              <a:rPr lang="zh-CN" altLang="en-US" sz="2800" dirty="0">
                <a:latin typeface="仿宋" panose="02010609060101010101" pitchFamily="49" charset="-122"/>
                <a:ea typeface="仿宋" panose="02010609060101010101" pitchFamily="49" charset="-122"/>
              </a:rPr>
              <a:t> 借：银行存款                   </a:t>
            </a:r>
            <a:r>
              <a:rPr lang="en-US" altLang="zh-CN" sz="2800" dirty="0">
                <a:latin typeface="仿宋" panose="02010609060101010101" pitchFamily="49" charset="-122"/>
                <a:ea typeface="仿宋" panose="02010609060101010101" pitchFamily="49" charset="-122"/>
              </a:rPr>
              <a:t>45</a:t>
            </a:r>
            <a:r>
              <a:rPr lang="en-US" altLang="zh-CN" sz="2800" dirty="0">
                <a:latin typeface="仿宋" panose="02010609060101010101" pitchFamily="49" charset="-122"/>
                <a:ea typeface="仿宋" panose="02010609060101010101" pitchFamily="49" charset="-122"/>
              </a:rPr>
              <a:t> 200</a:t>
            </a:r>
            <a:endParaRPr lang="en-US" altLang="zh-CN" sz="2800" dirty="0">
              <a:latin typeface="仿宋" panose="02010609060101010101" pitchFamily="49" charset="-122"/>
              <a:ea typeface="仿宋" panose="02010609060101010101" pitchFamily="49" charset="-122"/>
            </a:endParaRPr>
          </a:p>
          <a:p>
            <a:pPr>
              <a:lnSpc>
                <a:spcPct val="150000"/>
              </a:lnSpc>
            </a:pPr>
            <a:r>
              <a:rPr lang="en-US" altLang="zh-CN" sz="2800" dirty="0">
                <a:latin typeface="仿宋" panose="02010609060101010101" pitchFamily="49" charset="-122"/>
                <a:ea typeface="仿宋" panose="02010609060101010101" pitchFamily="49" charset="-122"/>
              </a:rPr>
              <a:t>     </a:t>
            </a:r>
            <a:r>
              <a:rPr lang="zh-CN" altLang="en-US" sz="2800" dirty="0">
                <a:latin typeface="仿宋" panose="02010609060101010101" pitchFamily="49" charset="-122"/>
                <a:ea typeface="仿宋" panose="02010609060101010101" pitchFamily="49" charset="-122"/>
              </a:rPr>
              <a:t>贷：主营业务收入                   </a:t>
            </a:r>
            <a:r>
              <a:rPr lang="en-US" altLang="zh-CN" sz="2800" dirty="0">
                <a:latin typeface="仿宋" panose="02010609060101010101" pitchFamily="49" charset="-122"/>
                <a:ea typeface="仿宋" panose="02010609060101010101" pitchFamily="49" charset="-122"/>
              </a:rPr>
              <a:t>4</a:t>
            </a:r>
            <a:r>
              <a:rPr lang="en-US" altLang="zh-CN" sz="2800" dirty="0">
                <a:latin typeface="仿宋" panose="02010609060101010101" pitchFamily="49" charset="-122"/>
                <a:ea typeface="仿宋" panose="02010609060101010101" pitchFamily="49" charset="-122"/>
              </a:rPr>
              <a:t>0 000</a:t>
            </a:r>
            <a:endParaRPr lang="en-US" altLang="zh-CN" sz="2800" dirty="0">
              <a:latin typeface="仿宋" panose="02010609060101010101" pitchFamily="49" charset="-122"/>
              <a:ea typeface="仿宋" panose="02010609060101010101" pitchFamily="49" charset="-122"/>
            </a:endParaRPr>
          </a:p>
          <a:p>
            <a:pPr>
              <a:lnSpc>
                <a:spcPct val="150000"/>
              </a:lnSpc>
            </a:pPr>
            <a:r>
              <a:rPr lang="en-US" altLang="zh-CN" sz="2800" dirty="0">
                <a:latin typeface="仿宋" panose="02010609060101010101" pitchFamily="49" charset="-122"/>
                <a:ea typeface="仿宋" panose="02010609060101010101" pitchFamily="49" charset="-122"/>
              </a:rPr>
              <a:t>         </a:t>
            </a:r>
            <a:r>
              <a:rPr lang="zh-CN" altLang="en-US" sz="2800" dirty="0">
                <a:latin typeface="仿宋" panose="02010609060101010101" pitchFamily="49" charset="-122"/>
                <a:ea typeface="仿宋" panose="02010609060101010101" pitchFamily="49" charset="-122"/>
              </a:rPr>
              <a:t>应交税费</a:t>
            </a:r>
            <a:r>
              <a:rPr lang="en-US" altLang="zh-CN" sz="2800" dirty="0">
                <a:latin typeface="仿宋" panose="02010609060101010101" pitchFamily="49" charset="-122"/>
                <a:ea typeface="仿宋" panose="02010609060101010101" pitchFamily="49" charset="-122"/>
              </a:rPr>
              <a:t>—</a:t>
            </a:r>
            <a:r>
              <a:rPr lang="zh-CN" altLang="en-US" sz="2800" dirty="0">
                <a:latin typeface="仿宋" panose="02010609060101010101" pitchFamily="49" charset="-122"/>
                <a:ea typeface="仿宋" panose="02010609060101010101" pitchFamily="49" charset="-122"/>
              </a:rPr>
              <a:t>应交增值税（销项税额）</a:t>
            </a:r>
            <a:r>
              <a:rPr lang="en-US" altLang="zh-CN" sz="2800" dirty="0">
                <a:latin typeface="仿宋" panose="02010609060101010101" pitchFamily="49" charset="-122"/>
                <a:ea typeface="仿宋" panose="02010609060101010101" pitchFamily="49" charset="-122"/>
              </a:rPr>
              <a:t>5</a:t>
            </a:r>
            <a:r>
              <a:rPr lang="en-US" altLang="zh-CN" sz="2800" dirty="0">
                <a:latin typeface="仿宋" panose="02010609060101010101" pitchFamily="49" charset="-122"/>
                <a:ea typeface="仿宋" panose="02010609060101010101" pitchFamily="49" charset="-122"/>
              </a:rPr>
              <a:t> 200</a:t>
            </a:r>
            <a:endParaRPr lang="en-US" altLang="zh-CN" sz="2800" dirty="0">
              <a:latin typeface="仿宋" panose="02010609060101010101" pitchFamily="49" charset="-122"/>
              <a:ea typeface="仿宋"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98710"/>
                                        </p:tgtEl>
                                        <p:attrNameLst>
                                          <p:attrName>style.visibility</p:attrName>
                                        </p:attrNameLst>
                                      </p:cBhvr>
                                      <p:to>
                                        <p:strVal val="visible"/>
                                      </p:to>
                                    </p:set>
                                    <p:anim calcmode="lin" valueType="num">
                                      <p:cBhvr additive="base">
                                        <p:cTn id="7" dur="500" fill="hold"/>
                                        <p:tgtEl>
                                          <p:spTgt spid="498710"/>
                                        </p:tgtEl>
                                        <p:attrNameLst>
                                          <p:attrName>ppt_x</p:attrName>
                                        </p:attrNameLst>
                                      </p:cBhvr>
                                      <p:tavLst>
                                        <p:tav tm="0">
                                          <p:val>
                                            <p:strVal val="0-#ppt_w/2"/>
                                          </p:val>
                                        </p:tav>
                                        <p:tav tm="100000">
                                          <p:val>
                                            <p:strVal val="#ppt_x"/>
                                          </p:val>
                                        </p:tav>
                                      </p:tavLst>
                                    </p:anim>
                                    <p:anim calcmode="lin" valueType="num">
                                      <p:cBhvr additive="base">
                                        <p:cTn id="8" dur="500" fill="hold"/>
                                        <p:tgtEl>
                                          <p:spTgt spid="4987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8710" grpId="0" bldLvl="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3969" name="Rectangle 2"/>
          <p:cNvSpPr/>
          <p:nvPr>
            <p:ph type="title"/>
          </p:nvPr>
        </p:nvSpPr>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rPr>
              <a:t>第三节  </a:t>
            </a:r>
            <a:r>
              <a:rPr lang="zh-CN" altLang="en-US" sz="3200" dirty="0">
                <a:solidFill>
                  <a:srgbClr val="FF0000"/>
                </a:solidFill>
                <a:latin typeface="Times New Roman" panose="02020603050405020304" pitchFamily="18" charset="0"/>
              </a:rPr>
              <a:t>记账凭证</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pic>
        <p:nvPicPr>
          <p:cNvPr id="83970" name="Picture 3" descr="图片6"/>
          <p:cNvPicPr>
            <a:picLocks noChangeAspect="1"/>
          </p:cNvPicPr>
          <p:nvPr/>
        </p:nvPicPr>
        <p:blipFill>
          <a:blip r:embed="rId1">
            <a:lum contrast="-6000"/>
          </a:blip>
          <a:stretch>
            <a:fillRect/>
          </a:stretch>
        </p:blipFill>
        <p:spPr>
          <a:xfrm>
            <a:off x="1703388" y="1341438"/>
            <a:ext cx="8785225" cy="4641850"/>
          </a:xfrm>
          <a:prstGeom prst="rect">
            <a:avLst/>
          </a:prstGeom>
          <a:noFill/>
          <a:ln w="9525">
            <a:noFill/>
          </a:ln>
        </p:spPr>
      </p:pic>
      <p:sp>
        <p:nvSpPr>
          <p:cNvPr id="535556" name="Text Box 4"/>
          <p:cNvSpPr txBox="1"/>
          <p:nvPr/>
        </p:nvSpPr>
        <p:spPr>
          <a:xfrm>
            <a:off x="5159375" y="2206625"/>
            <a:ext cx="503238" cy="245745"/>
          </a:xfrm>
          <a:prstGeom prst="rect">
            <a:avLst/>
          </a:prstGeom>
          <a:noFill/>
          <a:ln w="9525">
            <a:noFill/>
          </a:ln>
        </p:spPr>
        <p:txBody>
          <a:bodyPr lIns="0" tIns="0" rIns="0" bIns="0" anchor="t" anchorCtr="0">
            <a:spAutoFit/>
          </a:bodyPr>
          <a:p>
            <a:pPr>
              <a:spcBef>
                <a:spcPct val="50000"/>
              </a:spcBef>
              <a:buSzTx/>
            </a:pPr>
            <a:r>
              <a:rPr lang="en-US" altLang="zh-CN" sz="1600" dirty="0">
                <a:latin typeface="黑体" panose="02010609060101010101" pitchFamily="49" charset="-122"/>
                <a:ea typeface="黑体" panose="02010609060101010101" pitchFamily="49" charset="-122"/>
              </a:rPr>
              <a:t>2024</a:t>
            </a:r>
            <a:endParaRPr lang="en-US" altLang="zh-CN" sz="1600" dirty="0">
              <a:latin typeface="黑体" panose="02010609060101010101" pitchFamily="49" charset="-122"/>
              <a:ea typeface="黑体" panose="02010609060101010101" pitchFamily="49" charset="-122"/>
            </a:endParaRPr>
          </a:p>
        </p:txBody>
      </p:sp>
      <p:sp>
        <p:nvSpPr>
          <p:cNvPr id="535557" name="Text Box 5"/>
          <p:cNvSpPr txBox="1"/>
          <p:nvPr/>
        </p:nvSpPr>
        <p:spPr>
          <a:xfrm>
            <a:off x="6094413" y="2206625"/>
            <a:ext cx="73025" cy="245745"/>
          </a:xfrm>
          <a:prstGeom prst="rect">
            <a:avLst/>
          </a:prstGeom>
          <a:noFill/>
          <a:ln w="9525">
            <a:noFill/>
          </a:ln>
        </p:spPr>
        <p:txBody>
          <a:bodyPr lIns="0" tIns="0" rIns="0" bIns="0" anchor="t" anchorCtr="0">
            <a:spAutoFit/>
          </a:bodyPr>
          <a:p>
            <a:pPr>
              <a:spcBef>
                <a:spcPct val="50000"/>
              </a:spcBef>
            </a:pPr>
            <a:r>
              <a:rPr lang="en-US" altLang="zh-CN" sz="1600" dirty="0">
                <a:latin typeface="黑体" panose="02010609060101010101" pitchFamily="49" charset="-122"/>
                <a:ea typeface="黑体" panose="02010609060101010101" pitchFamily="49" charset="-122"/>
              </a:rPr>
              <a:t>1</a:t>
            </a:r>
            <a:endParaRPr lang="en-US" altLang="zh-CN" sz="1600" dirty="0">
              <a:latin typeface="黑体" panose="02010609060101010101" pitchFamily="49" charset="-122"/>
              <a:ea typeface="黑体" panose="02010609060101010101" pitchFamily="49" charset="-122"/>
            </a:endParaRPr>
          </a:p>
        </p:txBody>
      </p:sp>
      <p:sp>
        <p:nvSpPr>
          <p:cNvPr id="535558" name="Text Box 6"/>
          <p:cNvSpPr txBox="1"/>
          <p:nvPr/>
        </p:nvSpPr>
        <p:spPr>
          <a:xfrm>
            <a:off x="6600825" y="2206625"/>
            <a:ext cx="71438" cy="245745"/>
          </a:xfrm>
          <a:prstGeom prst="rect">
            <a:avLst/>
          </a:prstGeom>
          <a:noFill/>
          <a:ln w="9525">
            <a:noFill/>
          </a:ln>
        </p:spPr>
        <p:txBody>
          <a:bodyPr lIns="0" tIns="0" rIns="0" bIns="0" anchor="t" anchorCtr="0">
            <a:spAutoFit/>
          </a:bodyPr>
          <a:p>
            <a:pPr>
              <a:spcBef>
                <a:spcPct val="50000"/>
              </a:spcBef>
            </a:pPr>
            <a:r>
              <a:rPr lang="en-US" altLang="zh-CN" sz="1600" dirty="0">
                <a:latin typeface="黑体" panose="02010609060101010101" pitchFamily="49" charset="-122"/>
                <a:ea typeface="黑体" panose="02010609060101010101" pitchFamily="49" charset="-122"/>
              </a:rPr>
              <a:t>8</a:t>
            </a:r>
            <a:endParaRPr lang="en-US" altLang="zh-CN" sz="1600" dirty="0">
              <a:latin typeface="黑体" panose="02010609060101010101" pitchFamily="49" charset="-122"/>
              <a:ea typeface="黑体" panose="02010609060101010101" pitchFamily="49" charset="-122"/>
            </a:endParaRPr>
          </a:p>
        </p:txBody>
      </p:sp>
      <p:sp>
        <p:nvSpPr>
          <p:cNvPr id="535559" name="Text Box 7"/>
          <p:cNvSpPr txBox="1"/>
          <p:nvPr/>
        </p:nvSpPr>
        <p:spPr>
          <a:xfrm>
            <a:off x="8975725" y="2209800"/>
            <a:ext cx="865188" cy="215265"/>
          </a:xfrm>
          <a:prstGeom prst="rect">
            <a:avLst/>
          </a:prstGeom>
          <a:noFill/>
          <a:ln w="9525">
            <a:noFill/>
          </a:ln>
        </p:spPr>
        <p:txBody>
          <a:bodyPr lIns="0" tIns="0" rIns="0" bIns="0" anchor="t" anchorCtr="0">
            <a:spAutoFit/>
          </a:bodyPr>
          <a:p>
            <a:pPr>
              <a:spcBef>
                <a:spcPct val="50000"/>
              </a:spcBef>
              <a:buSzTx/>
            </a:pPr>
            <a:r>
              <a:rPr lang="zh-CN" altLang="en-US" sz="1400">
                <a:latin typeface="黑体" panose="02010609060101010101" pitchFamily="49" charset="-122"/>
                <a:ea typeface="黑体" panose="02010609060101010101" pitchFamily="49" charset="-122"/>
              </a:rPr>
              <a:t>银行存款</a:t>
            </a:r>
            <a:endParaRPr lang="zh-CN" altLang="en-US" sz="1400">
              <a:latin typeface="黑体" panose="02010609060101010101" pitchFamily="49" charset="-122"/>
              <a:ea typeface="黑体" panose="02010609060101010101" pitchFamily="49" charset="-122"/>
            </a:endParaRPr>
          </a:p>
        </p:txBody>
      </p:sp>
      <p:sp>
        <p:nvSpPr>
          <p:cNvPr id="535560" name="Text Box 8"/>
          <p:cNvSpPr txBox="1"/>
          <p:nvPr/>
        </p:nvSpPr>
        <p:spPr>
          <a:xfrm>
            <a:off x="8759825" y="1800225"/>
            <a:ext cx="215900" cy="245745"/>
          </a:xfrm>
          <a:prstGeom prst="rect">
            <a:avLst/>
          </a:prstGeom>
          <a:noFill/>
          <a:ln w="9525">
            <a:noFill/>
          </a:ln>
        </p:spPr>
        <p:txBody>
          <a:bodyPr lIns="0" tIns="0" rIns="0" bIns="0" anchor="t" anchorCtr="0">
            <a:spAutoFit/>
          </a:bodyPr>
          <a:p>
            <a:pPr>
              <a:spcBef>
                <a:spcPct val="50000"/>
              </a:spcBef>
              <a:buSzTx/>
            </a:pPr>
            <a:r>
              <a:rPr lang="zh-CN" altLang="en-US" sz="1600">
                <a:latin typeface="黑体" panose="02010609060101010101" pitchFamily="49" charset="-122"/>
                <a:ea typeface="黑体" panose="02010609060101010101" pitchFamily="49" charset="-122"/>
              </a:rPr>
              <a:t>收</a:t>
            </a:r>
            <a:endParaRPr lang="zh-CN" altLang="en-US" sz="1600">
              <a:latin typeface="黑体" panose="02010609060101010101" pitchFamily="49" charset="-122"/>
              <a:ea typeface="黑体" panose="02010609060101010101" pitchFamily="49" charset="-122"/>
            </a:endParaRPr>
          </a:p>
        </p:txBody>
      </p:sp>
      <p:sp>
        <p:nvSpPr>
          <p:cNvPr id="535561" name="Text Box 9"/>
          <p:cNvSpPr txBox="1"/>
          <p:nvPr/>
        </p:nvSpPr>
        <p:spPr>
          <a:xfrm>
            <a:off x="9551988" y="1800225"/>
            <a:ext cx="215900" cy="245745"/>
          </a:xfrm>
          <a:prstGeom prst="rect">
            <a:avLst/>
          </a:prstGeom>
          <a:noFill/>
          <a:ln w="9525">
            <a:noFill/>
          </a:ln>
        </p:spPr>
        <p:txBody>
          <a:bodyPr lIns="0" tIns="0" rIns="0" bIns="0" anchor="t" anchorCtr="0">
            <a:spAutoFit/>
          </a:bodyPr>
          <a:p>
            <a:pPr>
              <a:spcBef>
                <a:spcPct val="50000"/>
              </a:spcBef>
            </a:pPr>
            <a:r>
              <a:rPr lang="en-US" altLang="zh-CN" sz="1600" dirty="0">
                <a:latin typeface="黑体" panose="02010609060101010101" pitchFamily="49" charset="-122"/>
                <a:ea typeface="黑体" panose="02010609060101010101" pitchFamily="49" charset="-122"/>
              </a:rPr>
              <a:t>3</a:t>
            </a:r>
            <a:endParaRPr lang="en-US" altLang="zh-CN" sz="1600" dirty="0">
              <a:latin typeface="黑体" panose="02010609060101010101" pitchFamily="49" charset="-122"/>
              <a:ea typeface="黑体" panose="02010609060101010101" pitchFamily="49" charset="-122"/>
            </a:endParaRPr>
          </a:p>
        </p:txBody>
      </p:sp>
      <p:sp>
        <p:nvSpPr>
          <p:cNvPr id="535562" name="Text Box 10"/>
          <p:cNvSpPr txBox="1"/>
          <p:nvPr/>
        </p:nvSpPr>
        <p:spPr>
          <a:xfrm>
            <a:off x="2855913" y="3144838"/>
            <a:ext cx="2447925" cy="215265"/>
          </a:xfrm>
          <a:prstGeom prst="rect">
            <a:avLst/>
          </a:prstGeom>
          <a:noFill/>
          <a:ln w="9525">
            <a:noFill/>
          </a:ln>
        </p:spPr>
        <p:txBody>
          <a:bodyPr lIns="0" tIns="0" rIns="0" bIns="0" anchor="t" anchorCtr="0">
            <a:spAutoFit/>
          </a:bodyPr>
          <a:p>
            <a:pPr>
              <a:spcBef>
                <a:spcPct val="50000"/>
              </a:spcBef>
              <a:buSzTx/>
            </a:pPr>
            <a:r>
              <a:rPr lang="zh-CN" altLang="en-US" sz="1400" dirty="0">
                <a:latin typeface="黑体" panose="02010609060101010101" pitchFamily="49" charset="-122"/>
                <a:ea typeface="黑体" panose="02010609060101010101" pitchFamily="49" charset="-122"/>
              </a:rPr>
              <a:t>销售</a:t>
            </a:r>
            <a:r>
              <a:rPr lang="en-US" altLang="zh-CN" sz="1400" dirty="0">
                <a:latin typeface="黑体" panose="02010609060101010101" pitchFamily="49" charset="-122"/>
                <a:ea typeface="黑体" panose="02010609060101010101" pitchFamily="49" charset="-122"/>
              </a:rPr>
              <a:t>A</a:t>
            </a:r>
            <a:r>
              <a:rPr lang="zh-CN" altLang="en-US" sz="1400" dirty="0">
                <a:latin typeface="黑体" panose="02010609060101010101" pitchFamily="49" charset="-122"/>
                <a:ea typeface="黑体" panose="02010609060101010101" pitchFamily="49" charset="-122"/>
              </a:rPr>
              <a:t>产品</a:t>
            </a:r>
            <a:endParaRPr lang="zh-CN" altLang="en-US" sz="1400" dirty="0">
              <a:latin typeface="黑体" panose="02010609060101010101" pitchFamily="49" charset="-122"/>
              <a:ea typeface="黑体" panose="02010609060101010101" pitchFamily="49" charset="-122"/>
            </a:endParaRPr>
          </a:p>
        </p:txBody>
      </p:sp>
      <p:sp>
        <p:nvSpPr>
          <p:cNvPr id="535563" name="Text Box 11"/>
          <p:cNvSpPr txBox="1"/>
          <p:nvPr/>
        </p:nvSpPr>
        <p:spPr>
          <a:xfrm>
            <a:off x="5664200" y="3127375"/>
            <a:ext cx="1223963" cy="215265"/>
          </a:xfrm>
          <a:prstGeom prst="rect">
            <a:avLst/>
          </a:prstGeom>
          <a:noFill/>
          <a:ln w="9525">
            <a:noFill/>
          </a:ln>
        </p:spPr>
        <p:txBody>
          <a:bodyPr lIns="0" tIns="0" rIns="0" bIns="0" anchor="t" anchorCtr="0">
            <a:spAutoFit/>
          </a:bodyPr>
          <a:p>
            <a:pPr>
              <a:spcBef>
                <a:spcPct val="50000"/>
              </a:spcBef>
              <a:buSzTx/>
            </a:pPr>
            <a:r>
              <a:rPr lang="zh-CN" altLang="en-US" sz="1400">
                <a:latin typeface="黑体" panose="02010609060101010101" pitchFamily="49" charset="-122"/>
                <a:ea typeface="黑体" panose="02010609060101010101" pitchFamily="49" charset="-122"/>
              </a:rPr>
              <a:t>主营业务收入</a:t>
            </a:r>
            <a:endParaRPr lang="zh-CN" altLang="en-US" sz="1400">
              <a:latin typeface="黑体" panose="02010609060101010101" pitchFamily="49" charset="-122"/>
              <a:ea typeface="黑体" panose="02010609060101010101" pitchFamily="49" charset="-122"/>
            </a:endParaRPr>
          </a:p>
        </p:txBody>
      </p:sp>
      <p:sp>
        <p:nvSpPr>
          <p:cNvPr id="535564" name="Text Box 12"/>
          <p:cNvSpPr txBox="1"/>
          <p:nvPr/>
        </p:nvSpPr>
        <p:spPr>
          <a:xfrm>
            <a:off x="6959600" y="3127375"/>
            <a:ext cx="1223963" cy="215265"/>
          </a:xfrm>
          <a:prstGeom prst="rect">
            <a:avLst/>
          </a:prstGeom>
          <a:noFill/>
          <a:ln w="9525">
            <a:noFill/>
          </a:ln>
        </p:spPr>
        <p:txBody>
          <a:bodyPr lIns="0" tIns="0" rIns="0" bIns="0" anchor="t" anchorCtr="0">
            <a:spAutoFit/>
          </a:bodyPr>
          <a:p>
            <a:pPr>
              <a:spcBef>
                <a:spcPct val="50000"/>
              </a:spcBef>
              <a:buSzTx/>
            </a:pPr>
            <a:r>
              <a:rPr lang="en-US" altLang="zh-CN" sz="1400">
                <a:latin typeface="黑体" panose="02010609060101010101" pitchFamily="49" charset="-122"/>
                <a:ea typeface="黑体" panose="02010609060101010101" pitchFamily="49" charset="-122"/>
              </a:rPr>
              <a:t>A</a:t>
            </a:r>
            <a:r>
              <a:rPr lang="zh-CN" altLang="en-US" sz="1400">
                <a:latin typeface="黑体" panose="02010609060101010101" pitchFamily="49" charset="-122"/>
                <a:ea typeface="黑体" panose="02010609060101010101" pitchFamily="49" charset="-122"/>
              </a:rPr>
              <a:t>产品</a:t>
            </a:r>
            <a:endParaRPr lang="zh-CN" altLang="en-US" sz="1400">
              <a:latin typeface="黑体" panose="02010609060101010101" pitchFamily="49" charset="-122"/>
              <a:ea typeface="黑体" panose="02010609060101010101" pitchFamily="49" charset="-122"/>
            </a:endParaRPr>
          </a:p>
        </p:txBody>
      </p:sp>
      <p:sp>
        <p:nvSpPr>
          <p:cNvPr id="535565" name="Text Box 13"/>
          <p:cNvSpPr txBox="1"/>
          <p:nvPr/>
        </p:nvSpPr>
        <p:spPr>
          <a:xfrm>
            <a:off x="5664200" y="3430588"/>
            <a:ext cx="1223963" cy="215265"/>
          </a:xfrm>
          <a:prstGeom prst="rect">
            <a:avLst/>
          </a:prstGeom>
          <a:noFill/>
          <a:ln w="9525">
            <a:noFill/>
          </a:ln>
        </p:spPr>
        <p:txBody>
          <a:bodyPr lIns="0" tIns="0" rIns="0" bIns="0" anchor="t" anchorCtr="0">
            <a:spAutoFit/>
          </a:bodyPr>
          <a:p>
            <a:pPr>
              <a:spcBef>
                <a:spcPct val="50000"/>
              </a:spcBef>
              <a:buSzTx/>
            </a:pPr>
            <a:r>
              <a:rPr lang="zh-CN" altLang="en-US" sz="1400">
                <a:latin typeface="黑体" panose="02010609060101010101" pitchFamily="49" charset="-122"/>
                <a:ea typeface="黑体" panose="02010609060101010101" pitchFamily="49" charset="-122"/>
              </a:rPr>
              <a:t>应交税费</a:t>
            </a:r>
            <a:endParaRPr lang="zh-CN" altLang="en-US" sz="1400">
              <a:latin typeface="黑体" panose="02010609060101010101" pitchFamily="49" charset="-122"/>
              <a:ea typeface="黑体" panose="02010609060101010101" pitchFamily="49" charset="-122"/>
            </a:endParaRPr>
          </a:p>
        </p:txBody>
      </p:sp>
      <p:sp>
        <p:nvSpPr>
          <p:cNvPr id="535566" name="Text Box 14"/>
          <p:cNvSpPr txBox="1"/>
          <p:nvPr/>
        </p:nvSpPr>
        <p:spPr>
          <a:xfrm>
            <a:off x="6959600" y="3430588"/>
            <a:ext cx="1223963" cy="215265"/>
          </a:xfrm>
          <a:prstGeom prst="rect">
            <a:avLst/>
          </a:prstGeom>
          <a:noFill/>
          <a:ln w="9525">
            <a:noFill/>
          </a:ln>
        </p:spPr>
        <p:txBody>
          <a:bodyPr lIns="0" tIns="0" rIns="0" bIns="0" anchor="t" anchorCtr="0">
            <a:spAutoFit/>
          </a:bodyPr>
          <a:p>
            <a:pPr>
              <a:spcBef>
                <a:spcPct val="50000"/>
              </a:spcBef>
              <a:buSzTx/>
            </a:pPr>
            <a:r>
              <a:rPr lang="zh-CN" altLang="en-US" sz="1400">
                <a:latin typeface="黑体" panose="02010609060101010101" pitchFamily="49" charset="-122"/>
                <a:ea typeface="黑体" panose="02010609060101010101" pitchFamily="49" charset="-122"/>
              </a:rPr>
              <a:t>增值税</a:t>
            </a:r>
            <a:r>
              <a:rPr lang="en-US" altLang="zh-CN" sz="1400">
                <a:latin typeface="黑体" panose="02010609060101010101" pitchFamily="49" charset="-122"/>
                <a:ea typeface="黑体" panose="02010609060101010101" pitchFamily="49" charset="-122"/>
              </a:rPr>
              <a:t>(</a:t>
            </a:r>
            <a:r>
              <a:rPr lang="zh-CN" altLang="en-US" sz="1400">
                <a:latin typeface="黑体" panose="02010609060101010101" pitchFamily="49" charset="-122"/>
                <a:ea typeface="黑体" panose="02010609060101010101" pitchFamily="49" charset="-122"/>
              </a:rPr>
              <a:t>销</a:t>
            </a:r>
            <a:r>
              <a:rPr lang="en-US" altLang="zh-CN" sz="1400">
                <a:latin typeface="黑体" panose="02010609060101010101" pitchFamily="49" charset="-122"/>
                <a:ea typeface="黑体" panose="02010609060101010101" pitchFamily="49" charset="-122"/>
              </a:rPr>
              <a:t>)</a:t>
            </a:r>
            <a:endParaRPr lang="zh-CN" altLang="en-US" sz="1400">
              <a:latin typeface="黑体" panose="02010609060101010101" pitchFamily="49" charset="-122"/>
              <a:ea typeface="黑体" panose="02010609060101010101" pitchFamily="49" charset="-122"/>
            </a:endParaRPr>
          </a:p>
        </p:txBody>
      </p:sp>
      <p:sp>
        <p:nvSpPr>
          <p:cNvPr id="535567" name="Text Box 15"/>
          <p:cNvSpPr txBox="1"/>
          <p:nvPr/>
        </p:nvSpPr>
        <p:spPr>
          <a:xfrm>
            <a:off x="8653463" y="3141663"/>
            <a:ext cx="827087" cy="212725"/>
          </a:xfrm>
          <a:prstGeom prst="rect">
            <a:avLst/>
          </a:prstGeom>
          <a:noFill/>
          <a:ln w="9525">
            <a:noFill/>
          </a:ln>
        </p:spPr>
        <p:txBody>
          <a:bodyPr lIns="0" tIns="0" rIns="0" bIns="0" anchor="t" anchorCtr="0"/>
          <a:p>
            <a:pPr algn="dist">
              <a:spcBef>
                <a:spcPct val="50000"/>
              </a:spcBef>
              <a:buSzTx/>
            </a:pPr>
            <a:r>
              <a:rPr lang="en-US" altLang="zh-CN" sz="1400">
                <a:latin typeface="黑体" panose="02010609060101010101" pitchFamily="49" charset="-122"/>
                <a:ea typeface="黑体" panose="02010609060101010101" pitchFamily="49" charset="-122"/>
              </a:rPr>
              <a:t>4000000</a:t>
            </a:r>
            <a:endParaRPr lang="en-US" altLang="zh-CN" sz="1400">
              <a:latin typeface="黑体" panose="02010609060101010101" pitchFamily="49" charset="-122"/>
              <a:ea typeface="黑体" panose="02010609060101010101" pitchFamily="49" charset="-122"/>
            </a:endParaRPr>
          </a:p>
        </p:txBody>
      </p:sp>
      <p:sp>
        <p:nvSpPr>
          <p:cNvPr id="535568" name="Text Box 16"/>
          <p:cNvSpPr txBox="1"/>
          <p:nvPr/>
        </p:nvSpPr>
        <p:spPr>
          <a:xfrm>
            <a:off x="8759825" y="3430588"/>
            <a:ext cx="720725" cy="215900"/>
          </a:xfrm>
          <a:prstGeom prst="rect">
            <a:avLst/>
          </a:prstGeom>
          <a:noFill/>
          <a:ln w="9525">
            <a:noFill/>
          </a:ln>
        </p:spPr>
        <p:txBody>
          <a:bodyPr lIns="0" tIns="0" rIns="0" bIns="0" anchor="t" anchorCtr="0"/>
          <a:p>
            <a:pPr algn="dist">
              <a:spcBef>
                <a:spcPct val="50000"/>
              </a:spcBef>
              <a:buSzTx/>
            </a:pPr>
            <a:r>
              <a:rPr lang="en-US" altLang="zh-CN" sz="1400" dirty="0">
                <a:latin typeface="黑体" panose="02010609060101010101" pitchFamily="49" charset="-122"/>
                <a:ea typeface="黑体" panose="02010609060101010101" pitchFamily="49" charset="-122"/>
              </a:rPr>
              <a:t>520000</a:t>
            </a:r>
            <a:endParaRPr lang="en-US" altLang="zh-CN" sz="1400" dirty="0">
              <a:latin typeface="黑体" panose="02010609060101010101" pitchFamily="49" charset="-122"/>
              <a:ea typeface="黑体" panose="02010609060101010101" pitchFamily="49" charset="-122"/>
            </a:endParaRPr>
          </a:p>
        </p:txBody>
      </p:sp>
      <p:sp>
        <p:nvSpPr>
          <p:cNvPr id="535569" name="Text Box 17"/>
          <p:cNvSpPr txBox="1"/>
          <p:nvPr/>
        </p:nvSpPr>
        <p:spPr>
          <a:xfrm>
            <a:off x="10056813" y="4005263"/>
            <a:ext cx="215900" cy="215265"/>
          </a:xfrm>
          <a:prstGeom prst="rect">
            <a:avLst/>
          </a:prstGeom>
          <a:noFill/>
          <a:ln w="9525">
            <a:noFill/>
          </a:ln>
        </p:spPr>
        <p:txBody>
          <a:bodyPr lIns="0" tIns="0" rIns="0" bIns="0" anchor="t" anchorCtr="0">
            <a:spAutoFit/>
          </a:bodyPr>
          <a:p>
            <a:pPr>
              <a:spcBef>
                <a:spcPct val="50000"/>
              </a:spcBef>
              <a:buSzTx/>
            </a:pPr>
            <a:r>
              <a:rPr lang="zh-CN" altLang="en-US" sz="1400">
                <a:latin typeface="黑体" panose="02010609060101010101" pitchFamily="49" charset="-122"/>
                <a:ea typeface="黑体" panose="02010609060101010101" pitchFamily="49" charset="-122"/>
              </a:rPr>
              <a:t>贰</a:t>
            </a:r>
            <a:endParaRPr lang="zh-CN" altLang="en-US" sz="1400">
              <a:latin typeface="黑体" panose="02010609060101010101" pitchFamily="49" charset="-122"/>
              <a:ea typeface="黑体" panose="02010609060101010101" pitchFamily="49" charset="-122"/>
            </a:endParaRPr>
          </a:p>
        </p:txBody>
      </p:sp>
      <p:sp>
        <p:nvSpPr>
          <p:cNvPr id="535570" name="Text Box 18"/>
          <p:cNvSpPr txBox="1"/>
          <p:nvPr/>
        </p:nvSpPr>
        <p:spPr>
          <a:xfrm>
            <a:off x="9625013" y="3141663"/>
            <a:ext cx="215900" cy="215265"/>
          </a:xfrm>
          <a:prstGeom prst="rect">
            <a:avLst/>
          </a:prstGeom>
          <a:noFill/>
          <a:ln w="9525">
            <a:noFill/>
          </a:ln>
        </p:spPr>
        <p:txBody>
          <a:bodyPr lIns="0" tIns="0" rIns="0" bIns="0" anchor="t" anchorCtr="0">
            <a:spAutoFit/>
          </a:bodyPr>
          <a:p>
            <a:pPr>
              <a:spcBef>
                <a:spcPct val="50000"/>
              </a:spcBef>
              <a:buSzTx/>
            </a:pPr>
            <a:r>
              <a:rPr lang="en-US" altLang="zh-CN" sz="1400">
                <a:latin typeface="黑体" panose="02010609060101010101" pitchFamily="49" charset="-122"/>
                <a:ea typeface="黑体" panose="02010609060101010101" pitchFamily="49" charset="-122"/>
              </a:rPr>
              <a:t>√</a:t>
            </a:r>
            <a:endParaRPr lang="en-US" altLang="zh-CN" sz="1400">
              <a:latin typeface="黑体" panose="02010609060101010101" pitchFamily="49" charset="-122"/>
              <a:ea typeface="黑体" panose="02010609060101010101" pitchFamily="49" charset="-122"/>
            </a:endParaRPr>
          </a:p>
        </p:txBody>
      </p:sp>
      <p:sp>
        <p:nvSpPr>
          <p:cNvPr id="535571" name="Text Box 19"/>
          <p:cNvSpPr txBox="1"/>
          <p:nvPr/>
        </p:nvSpPr>
        <p:spPr>
          <a:xfrm>
            <a:off x="9625013" y="3430588"/>
            <a:ext cx="215900" cy="215265"/>
          </a:xfrm>
          <a:prstGeom prst="rect">
            <a:avLst/>
          </a:prstGeom>
          <a:noFill/>
          <a:ln w="9525">
            <a:noFill/>
          </a:ln>
        </p:spPr>
        <p:txBody>
          <a:bodyPr lIns="0" tIns="0" rIns="0" bIns="0" anchor="t" anchorCtr="0">
            <a:spAutoFit/>
          </a:bodyPr>
          <a:p>
            <a:pPr>
              <a:spcBef>
                <a:spcPct val="50000"/>
              </a:spcBef>
              <a:buSzTx/>
            </a:pPr>
            <a:r>
              <a:rPr lang="en-US" altLang="zh-CN" sz="1400">
                <a:latin typeface="黑体" panose="02010609060101010101" pitchFamily="49" charset="-122"/>
                <a:ea typeface="黑体" panose="02010609060101010101" pitchFamily="49" charset="-122"/>
              </a:rPr>
              <a:t>√</a:t>
            </a:r>
            <a:endParaRPr lang="en-US" altLang="zh-CN" sz="1400">
              <a:latin typeface="黑体" panose="02010609060101010101" pitchFamily="49" charset="-122"/>
              <a:ea typeface="黑体" panose="02010609060101010101" pitchFamily="49" charset="-122"/>
            </a:endParaRPr>
          </a:p>
        </p:txBody>
      </p:sp>
      <p:sp>
        <p:nvSpPr>
          <p:cNvPr id="535572" name="Text Box 20"/>
          <p:cNvSpPr txBox="1"/>
          <p:nvPr/>
        </p:nvSpPr>
        <p:spPr>
          <a:xfrm>
            <a:off x="3575050" y="5367338"/>
            <a:ext cx="592138" cy="215265"/>
          </a:xfrm>
          <a:prstGeom prst="rect">
            <a:avLst/>
          </a:prstGeom>
          <a:noFill/>
          <a:ln w="28575" cap="flat" cmpd="sng">
            <a:solidFill>
              <a:srgbClr val="FF0000"/>
            </a:solidFill>
            <a:prstDash val="solid"/>
            <a:miter/>
            <a:headEnd type="none" w="med" len="med"/>
            <a:tailEnd type="none" w="med" len="med"/>
          </a:ln>
        </p:spPr>
        <p:txBody>
          <a:bodyPr lIns="18000" tIns="0" rIns="0" bIns="0" anchor="t" anchorCtr="0">
            <a:spAutoFit/>
          </a:bodyPr>
          <a:p>
            <a:pPr>
              <a:spcBef>
                <a:spcPct val="50000"/>
              </a:spcBef>
              <a:buSzTx/>
            </a:pPr>
            <a:r>
              <a:rPr lang="zh-CN" altLang="en-US" sz="1400">
                <a:solidFill>
                  <a:srgbClr val="FF0000"/>
                </a:solidFill>
                <a:latin typeface="黑体" panose="02010609060101010101" pitchFamily="49" charset="-122"/>
                <a:ea typeface="黑体" panose="02010609060101010101" pitchFamily="49" charset="-122"/>
              </a:rPr>
              <a:t>李  鸣</a:t>
            </a:r>
            <a:endParaRPr lang="zh-CN" altLang="en-US" sz="1400">
              <a:solidFill>
                <a:srgbClr val="FF0000"/>
              </a:solidFill>
              <a:latin typeface="黑体" panose="02010609060101010101" pitchFamily="49" charset="-122"/>
              <a:ea typeface="黑体" panose="02010609060101010101" pitchFamily="49" charset="-122"/>
            </a:endParaRPr>
          </a:p>
        </p:txBody>
      </p:sp>
      <p:sp>
        <p:nvSpPr>
          <p:cNvPr id="535573" name="Text Box 21"/>
          <p:cNvSpPr txBox="1"/>
          <p:nvPr/>
        </p:nvSpPr>
        <p:spPr>
          <a:xfrm>
            <a:off x="4656138" y="5373688"/>
            <a:ext cx="654050" cy="215265"/>
          </a:xfrm>
          <a:prstGeom prst="rect">
            <a:avLst/>
          </a:prstGeom>
          <a:noFill/>
          <a:ln w="28575" cap="flat" cmpd="sng">
            <a:solidFill>
              <a:srgbClr val="FF0000"/>
            </a:solidFill>
            <a:prstDash val="solid"/>
            <a:miter/>
            <a:headEnd type="none" w="med" len="med"/>
            <a:tailEnd type="none" w="med" len="med"/>
          </a:ln>
        </p:spPr>
        <p:txBody>
          <a:bodyPr lIns="18000" tIns="0" rIns="0" bIns="0" anchor="t" anchorCtr="0">
            <a:spAutoFit/>
          </a:bodyPr>
          <a:p>
            <a:pPr>
              <a:spcBef>
                <a:spcPct val="50000"/>
              </a:spcBef>
              <a:buSzTx/>
            </a:pPr>
            <a:r>
              <a:rPr lang="zh-CN" altLang="en-US" sz="1400">
                <a:solidFill>
                  <a:srgbClr val="FF0000"/>
                </a:solidFill>
                <a:latin typeface="黑体" panose="02010609060101010101" pitchFamily="49" charset="-122"/>
                <a:ea typeface="黑体" panose="02010609060101010101" pitchFamily="49" charset="-122"/>
              </a:rPr>
              <a:t>张  清</a:t>
            </a:r>
            <a:endParaRPr lang="zh-CN" altLang="en-US" sz="1400">
              <a:solidFill>
                <a:srgbClr val="FF0000"/>
              </a:solidFill>
              <a:latin typeface="黑体" panose="02010609060101010101" pitchFamily="49" charset="-122"/>
              <a:ea typeface="黑体" panose="02010609060101010101" pitchFamily="49" charset="-122"/>
            </a:endParaRPr>
          </a:p>
        </p:txBody>
      </p:sp>
      <p:sp>
        <p:nvSpPr>
          <p:cNvPr id="535574" name="Text Box 22"/>
          <p:cNvSpPr txBox="1"/>
          <p:nvPr/>
        </p:nvSpPr>
        <p:spPr>
          <a:xfrm>
            <a:off x="5880100" y="5373688"/>
            <a:ext cx="644525" cy="215265"/>
          </a:xfrm>
          <a:prstGeom prst="rect">
            <a:avLst/>
          </a:prstGeom>
          <a:noFill/>
          <a:ln w="28575" cap="flat" cmpd="sng">
            <a:solidFill>
              <a:srgbClr val="FF0000"/>
            </a:solidFill>
            <a:prstDash val="solid"/>
            <a:miter/>
            <a:headEnd type="none" w="med" len="med"/>
            <a:tailEnd type="none" w="med" len="med"/>
          </a:ln>
        </p:spPr>
        <p:txBody>
          <a:bodyPr lIns="18000" tIns="0" rIns="0" bIns="0" anchor="t" anchorCtr="0">
            <a:spAutoFit/>
          </a:bodyPr>
          <a:p>
            <a:pPr>
              <a:spcBef>
                <a:spcPct val="50000"/>
              </a:spcBef>
              <a:buSzTx/>
            </a:pPr>
            <a:r>
              <a:rPr lang="zh-CN" altLang="en-US" sz="1400">
                <a:solidFill>
                  <a:srgbClr val="FF0000"/>
                </a:solidFill>
                <a:latin typeface="黑体" panose="02010609060101010101" pitchFamily="49" charset="-122"/>
                <a:ea typeface="黑体" panose="02010609060101010101" pitchFamily="49" charset="-122"/>
              </a:rPr>
              <a:t>沈  严</a:t>
            </a:r>
            <a:endParaRPr lang="zh-CN" altLang="en-US" sz="1400">
              <a:solidFill>
                <a:srgbClr val="FF0000"/>
              </a:solidFill>
              <a:latin typeface="黑体" panose="02010609060101010101" pitchFamily="49" charset="-122"/>
              <a:ea typeface="黑体" panose="02010609060101010101" pitchFamily="49" charset="-122"/>
            </a:endParaRPr>
          </a:p>
        </p:txBody>
      </p:sp>
      <p:sp>
        <p:nvSpPr>
          <p:cNvPr id="535575" name="Text Box 23"/>
          <p:cNvSpPr txBox="1"/>
          <p:nvPr/>
        </p:nvSpPr>
        <p:spPr>
          <a:xfrm>
            <a:off x="7032625" y="5373688"/>
            <a:ext cx="635000" cy="215265"/>
          </a:xfrm>
          <a:prstGeom prst="rect">
            <a:avLst/>
          </a:prstGeom>
          <a:noFill/>
          <a:ln w="28575" cap="flat" cmpd="sng">
            <a:solidFill>
              <a:srgbClr val="FF0000"/>
            </a:solidFill>
            <a:prstDash val="solid"/>
            <a:miter/>
            <a:headEnd type="none" w="med" len="med"/>
            <a:tailEnd type="none" w="med" len="med"/>
          </a:ln>
        </p:spPr>
        <p:txBody>
          <a:bodyPr lIns="18000" tIns="0" rIns="0" bIns="0" anchor="t" anchorCtr="0">
            <a:spAutoFit/>
          </a:bodyPr>
          <a:p>
            <a:pPr>
              <a:spcBef>
                <a:spcPct val="50000"/>
              </a:spcBef>
              <a:buSzTx/>
            </a:pPr>
            <a:r>
              <a:rPr lang="zh-CN" altLang="en-US" sz="1400">
                <a:solidFill>
                  <a:srgbClr val="FF0000"/>
                </a:solidFill>
                <a:latin typeface="黑体" panose="02010609060101010101" pitchFamily="49" charset="-122"/>
                <a:ea typeface="黑体" panose="02010609060101010101" pitchFamily="49" charset="-122"/>
              </a:rPr>
              <a:t>方  新</a:t>
            </a:r>
            <a:endParaRPr lang="zh-CN" altLang="en-US" sz="1400">
              <a:solidFill>
                <a:srgbClr val="FF0000"/>
              </a:solidFill>
              <a:latin typeface="黑体" panose="02010609060101010101" pitchFamily="49" charset="-122"/>
              <a:ea typeface="黑体" panose="02010609060101010101" pitchFamily="49" charset="-122"/>
            </a:endParaRPr>
          </a:p>
        </p:txBody>
      </p:sp>
      <p:sp>
        <p:nvSpPr>
          <p:cNvPr id="535576" name="Text Box 24"/>
          <p:cNvSpPr txBox="1"/>
          <p:nvPr/>
        </p:nvSpPr>
        <p:spPr>
          <a:xfrm>
            <a:off x="8256588" y="5373688"/>
            <a:ext cx="696912" cy="215265"/>
          </a:xfrm>
          <a:prstGeom prst="rect">
            <a:avLst/>
          </a:prstGeom>
          <a:noFill/>
          <a:ln w="28575" cap="flat" cmpd="sng">
            <a:solidFill>
              <a:srgbClr val="FF0000"/>
            </a:solidFill>
            <a:prstDash val="solid"/>
            <a:miter/>
            <a:headEnd type="none" w="med" len="med"/>
            <a:tailEnd type="none" w="med" len="med"/>
          </a:ln>
        </p:spPr>
        <p:txBody>
          <a:bodyPr lIns="18000" tIns="0" rIns="0" bIns="0" anchor="t" anchorCtr="0">
            <a:spAutoFit/>
          </a:bodyPr>
          <a:p>
            <a:pPr>
              <a:spcBef>
                <a:spcPct val="50000"/>
              </a:spcBef>
              <a:buSzTx/>
            </a:pPr>
            <a:r>
              <a:rPr lang="zh-CN" altLang="en-US" sz="1400">
                <a:solidFill>
                  <a:srgbClr val="FF0000"/>
                </a:solidFill>
                <a:latin typeface="黑体" panose="02010609060101010101" pitchFamily="49" charset="-122"/>
                <a:ea typeface="黑体" panose="02010609060101010101" pitchFamily="49" charset="-122"/>
              </a:rPr>
              <a:t>赵  伟</a:t>
            </a:r>
            <a:endParaRPr lang="zh-CN" altLang="en-US" sz="1400">
              <a:solidFill>
                <a:srgbClr val="FF0000"/>
              </a:solidFill>
              <a:latin typeface="黑体" panose="02010609060101010101" pitchFamily="49" charset="-122"/>
              <a:ea typeface="黑体" panose="02010609060101010101" pitchFamily="49" charset="-122"/>
            </a:endParaRPr>
          </a:p>
        </p:txBody>
      </p:sp>
      <p:sp>
        <p:nvSpPr>
          <p:cNvPr id="535577" name="Text Box 25"/>
          <p:cNvSpPr txBox="1"/>
          <p:nvPr/>
        </p:nvSpPr>
        <p:spPr>
          <a:xfrm>
            <a:off x="8653463" y="5014913"/>
            <a:ext cx="827087" cy="212725"/>
          </a:xfrm>
          <a:prstGeom prst="rect">
            <a:avLst/>
          </a:prstGeom>
          <a:noFill/>
          <a:ln w="9525">
            <a:noFill/>
          </a:ln>
        </p:spPr>
        <p:txBody>
          <a:bodyPr lIns="0" tIns="0" rIns="0" bIns="0" anchor="t" anchorCtr="0"/>
          <a:p>
            <a:pPr algn="dist">
              <a:spcBef>
                <a:spcPct val="50000"/>
              </a:spcBef>
              <a:buSzTx/>
            </a:pPr>
            <a:r>
              <a:rPr lang="en-US" altLang="zh-CN" sz="1400" dirty="0">
                <a:latin typeface="黑体" panose="02010609060101010101" pitchFamily="49" charset="-122"/>
                <a:ea typeface="黑体" panose="02010609060101010101" pitchFamily="49" charset="-122"/>
              </a:rPr>
              <a:t>4520000</a:t>
            </a:r>
            <a:endParaRPr lang="en-US" altLang="zh-CN" sz="1400" dirty="0">
              <a:latin typeface="黑体" panose="02010609060101010101" pitchFamily="49" charset="-122"/>
              <a:ea typeface="黑体" panose="02010609060101010101" pitchFamily="49" charset="-122"/>
            </a:endParaRPr>
          </a:p>
        </p:txBody>
      </p:sp>
      <p:sp>
        <p:nvSpPr>
          <p:cNvPr id="535578" name="Line 26"/>
          <p:cNvSpPr>
            <a:spLocks noChangeShapeType="1"/>
          </p:cNvSpPr>
          <p:nvPr/>
        </p:nvSpPr>
        <p:spPr bwMode="auto">
          <a:xfrm>
            <a:off x="8183563" y="3717925"/>
            <a:ext cx="1296988" cy="1223963"/>
          </a:xfrm>
          <a:prstGeom prst="line">
            <a:avLst/>
          </a:prstGeom>
          <a:noFill/>
          <a:ln w="9525">
            <a:solidFill>
              <a:schemeClr val="tx1"/>
            </a:solidFill>
            <a:rou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1" i="0" u="none" strike="noStrike" kern="1200" cap="none" spc="0" normalizeH="0" baseline="0" noProof="0">
              <a:ln>
                <a:noFill/>
              </a:ln>
              <a:solidFill>
                <a:schemeClr val="tx1"/>
              </a:solidFill>
              <a:effectLst/>
              <a:uLnTx/>
              <a:uFillTx/>
              <a:latin typeface="+mn-ea"/>
              <a:ea typeface="+mn-ea"/>
              <a:cs typeface="+mn-cs"/>
            </a:endParaRPr>
          </a:p>
        </p:txBody>
      </p:sp>
      <p:sp>
        <p:nvSpPr>
          <p:cNvPr id="535579" name="AutoShape 27">
            <a:hlinkClick r:id="rId2" action="ppaction://hlinksldjump"/>
          </p:cNvPr>
          <p:cNvSpPr>
            <a:spLocks noChangeArrowheads="1"/>
          </p:cNvSpPr>
          <p:nvPr/>
        </p:nvSpPr>
        <p:spPr bwMode="auto">
          <a:xfrm>
            <a:off x="7751763" y="6049963"/>
            <a:ext cx="1223963" cy="692150"/>
          </a:xfrm>
          <a:prstGeom prst="flowChartDocument">
            <a:avLst/>
          </a:prstGeom>
          <a:solidFill>
            <a:srgbClr val="FFFF99"/>
          </a:solidFill>
          <a:ln w="9525">
            <a:solidFill>
              <a:schemeClr val="tx1"/>
            </a:solidFill>
            <a:miter lim="800000"/>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600" b="1" i="0" u="none" strike="noStrike" kern="1200" cap="none" spc="0" normalizeH="0" baseline="0" noProof="0" dirty="0">
                <a:ln>
                  <a:noFill/>
                </a:ln>
                <a:solidFill>
                  <a:schemeClr val="tx1"/>
                </a:solidFill>
                <a:effectLst/>
                <a:uLnTx/>
                <a:uFillTx/>
                <a:latin typeface="+mn-ea"/>
                <a:ea typeface="+mn-ea"/>
                <a:cs typeface="+mn-cs"/>
              </a:rPr>
              <a:t>增值税</a:t>
            </a:r>
            <a:endParaRPr kumimoji="0" lang="zh-CN" altLang="en-US" sz="1600" b="1" i="0" u="none" strike="noStrike" kern="1200" cap="none" spc="0" normalizeH="0" baseline="0" noProof="0" dirty="0">
              <a:ln>
                <a:noFill/>
              </a:ln>
              <a:solidFill>
                <a:schemeClr val="tx1"/>
              </a:solidFill>
              <a:effectLst/>
              <a:uLnTx/>
              <a:uFillTx/>
              <a:latin typeface="+mn-ea"/>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600" b="1" i="0" u="none" strike="noStrike" kern="1200" cap="none" spc="0" normalizeH="0" baseline="0" noProof="0" dirty="0">
                <a:ln>
                  <a:noFill/>
                </a:ln>
                <a:solidFill>
                  <a:schemeClr val="tx1"/>
                </a:solidFill>
                <a:effectLst/>
                <a:uLnTx/>
                <a:uFillTx/>
                <a:latin typeface="+mn-ea"/>
                <a:ea typeface="+mn-ea"/>
                <a:cs typeface="+mn-cs"/>
              </a:rPr>
              <a:t>专用发票</a:t>
            </a:r>
            <a:endParaRPr kumimoji="0" lang="zh-CN" altLang="en-US" sz="1600" b="1" i="0" u="none" strike="noStrike" kern="1200" cap="none" spc="0" normalizeH="0" baseline="0" noProof="0" dirty="0">
              <a:ln>
                <a:noFill/>
              </a:ln>
              <a:solidFill>
                <a:schemeClr val="tx1"/>
              </a:solidFill>
              <a:effectLst/>
              <a:uLnTx/>
              <a:uFillTx/>
              <a:latin typeface="+mn-ea"/>
              <a:ea typeface="+mn-ea"/>
              <a:cs typeface="+mn-cs"/>
            </a:endParaRPr>
          </a:p>
        </p:txBody>
      </p:sp>
      <p:sp>
        <p:nvSpPr>
          <p:cNvPr id="535580" name="AutoShape 28">
            <a:hlinkClick r:id="rId2" action="ppaction://hlinksldjump"/>
          </p:cNvPr>
          <p:cNvSpPr>
            <a:spLocks noChangeArrowheads="1"/>
          </p:cNvSpPr>
          <p:nvPr/>
        </p:nvSpPr>
        <p:spPr bwMode="auto">
          <a:xfrm>
            <a:off x="9264650" y="6049963"/>
            <a:ext cx="1223963" cy="692150"/>
          </a:xfrm>
          <a:prstGeom prst="flowChartDocument">
            <a:avLst/>
          </a:prstGeom>
          <a:solidFill>
            <a:srgbClr val="CCFFCC"/>
          </a:solidFill>
          <a:ln w="9525">
            <a:solidFill>
              <a:schemeClr val="tx1"/>
            </a:solidFill>
            <a:miter lim="800000"/>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600" b="1" i="0" u="none" strike="noStrike" kern="1200" cap="none" spc="0" normalizeH="0" baseline="0" noProof="0" dirty="0">
                <a:ln>
                  <a:noFill/>
                </a:ln>
                <a:solidFill>
                  <a:schemeClr val="tx1"/>
                </a:solidFill>
                <a:effectLst/>
                <a:uLnTx/>
                <a:uFillTx/>
                <a:latin typeface="+mn-ea"/>
                <a:ea typeface="+mn-ea"/>
                <a:cs typeface="+mn-cs"/>
              </a:rPr>
              <a:t>银行进账单</a:t>
            </a:r>
            <a:endParaRPr kumimoji="0" lang="zh-CN" altLang="en-US" sz="1600" b="1" i="0" u="none" strike="noStrike" kern="1200" cap="none" spc="0" normalizeH="0" baseline="0" noProof="0" dirty="0">
              <a:ln>
                <a:noFill/>
              </a:ln>
              <a:solidFill>
                <a:schemeClr val="tx1"/>
              </a:solidFill>
              <a:effectLst/>
              <a:uLnTx/>
              <a:uFillTx/>
              <a:latin typeface="+mn-ea"/>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35556"/>
                                        </p:tgtEl>
                                        <p:attrNameLst>
                                          <p:attrName>style.visibility</p:attrName>
                                        </p:attrNameLst>
                                      </p:cBhvr>
                                      <p:to>
                                        <p:strVal val="visible"/>
                                      </p:to>
                                    </p:set>
                                    <p:animEffect transition="in" filter="wipe(left)">
                                      <p:cBhvr>
                                        <p:cTn id="7" dur="500"/>
                                        <p:tgtEl>
                                          <p:spTgt spid="53555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35557"/>
                                        </p:tgtEl>
                                        <p:attrNameLst>
                                          <p:attrName>style.visibility</p:attrName>
                                        </p:attrNameLst>
                                      </p:cBhvr>
                                      <p:to>
                                        <p:strVal val="visible"/>
                                      </p:to>
                                    </p:set>
                                    <p:animEffect transition="in" filter="wipe(left)">
                                      <p:cBhvr>
                                        <p:cTn id="11" dur="500"/>
                                        <p:tgtEl>
                                          <p:spTgt spid="53555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35558"/>
                                        </p:tgtEl>
                                        <p:attrNameLst>
                                          <p:attrName>style.visibility</p:attrName>
                                        </p:attrNameLst>
                                      </p:cBhvr>
                                      <p:to>
                                        <p:strVal val="visible"/>
                                      </p:to>
                                    </p:set>
                                    <p:animEffect transition="in" filter="wipe(left)">
                                      <p:cBhvr>
                                        <p:cTn id="15" dur="500"/>
                                        <p:tgtEl>
                                          <p:spTgt spid="535558"/>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535562"/>
                                        </p:tgtEl>
                                        <p:attrNameLst>
                                          <p:attrName>style.visibility</p:attrName>
                                        </p:attrNameLst>
                                      </p:cBhvr>
                                      <p:to>
                                        <p:strVal val="visible"/>
                                      </p:to>
                                    </p:set>
                                    <p:animEffect transition="in" filter="wipe(left)">
                                      <p:cBhvr>
                                        <p:cTn id="20" dur="500"/>
                                        <p:tgtEl>
                                          <p:spTgt spid="535562"/>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535559"/>
                                        </p:tgtEl>
                                        <p:attrNameLst>
                                          <p:attrName>style.visibility</p:attrName>
                                        </p:attrNameLst>
                                      </p:cBhvr>
                                      <p:to>
                                        <p:strVal val="visible"/>
                                      </p:to>
                                    </p:set>
                                    <p:animEffect transition="in" filter="wipe(left)">
                                      <p:cBhvr>
                                        <p:cTn id="25" dur="500"/>
                                        <p:tgtEl>
                                          <p:spTgt spid="535559"/>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535563"/>
                                        </p:tgtEl>
                                        <p:attrNameLst>
                                          <p:attrName>style.visibility</p:attrName>
                                        </p:attrNameLst>
                                      </p:cBhvr>
                                      <p:to>
                                        <p:strVal val="visible"/>
                                      </p:to>
                                    </p:set>
                                    <p:animEffect transition="in" filter="wipe(left)">
                                      <p:cBhvr>
                                        <p:cTn id="30" dur="500"/>
                                        <p:tgtEl>
                                          <p:spTgt spid="535563"/>
                                        </p:tgtEl>
                                      </p:cBhvr>
                                    </p:animEffect>
                                  </p:childTnLst>
                                </p:cTn>
                              </p:par>
                            </p:childTnLst>
                          </p:cTn>
                        </p:par>
                        <p:par>
                          <p:cTn id="31" fill="hold">
                            <p:stCondLst>
                              <p:cond delay="500"/>
                            </p:stCondLst>
                            <p:childTnLst>
                              <p:par>
                                <p:cTn id="32" presetID="22" presetClass="entr" presetSubtype="8" fill="hold" grpId="0" nodeType="afterEffect">
                                  <p:stCondLst>
                                    <p:cond delay="0"/>
                                  </p:stCondLst>
                                  <p:childTnLst>
                                    <p:set>
                                      <p:cBhvr>
                                        <p:cTn id="33" dur="1" fill="hold">
                                          <p:stCondLst>
                                            <p:cond delay="0"/>
                                          </p:stCondLst>
                                        </p:cTn>
                                        <p:tgtEl>
                                          <p:spTgt spid="535564"/>
                                        </p:tgtEl>
                                        <p:attrNameLst>
                                          <p:attrName>style.visibility</p:attrName>
                                        </p:attrNameLst>
                                      </p:cBhvr>
                                      <p:to>
                                        <p:strVal val="visible"/>
                                      </p:to>
                                    </p:set>
                                    <p:animEffect transition="in" filter="wipe(left)">
                                      <p:cBhvr>
                                        <p:cTn id="34" dur="500"/>
                                        <p:tgtEl>
                                          <p:spTgt spid="535564"/>
                                        </p:tgtEl>
                                      </p:cBhvr>
                                    </p:animEffect>
                                  </p:childTnLst>
                                </p:cTn>
                              </p:par>
                            </p:childTnLst>
                          </p:cTn>
                        </p:par>
                        <p:par>
                          <p:cTn id="35" fill="hold">
                            <p:stCondLst>
                              <p:cond delay="1000"/>
                            </p:stCondLst>
                            <p:childTnLst>
                              <p:par>
                                <p:cTn id="36" presetID="22" presetClass="entr" presetSubtype="8" fill="hold" grpId="0" nodeType="afterEffect">
                                  <p:stCondLst>
                                    <p:cond delay="0"/>
                                  </p:stCondLst>
                                  <p:childTnLst>
                                    <p:set>
                                      <p:cBhvr>
                                        <p:cTn id="37" dur="1" fill="hold">
                                          <p:stCondLst>
                                            <p:cond delay="0"/>
                                          </p:stCondLst>
                                        </p:cTn>
                                        <p:tgtEl>
                                          <p:spTgt spid="535567"/>
                                        </p:tgtEl>
                                        <p:attrNameLst>
                                          <p:attrName>style.visibility</p:attrName>
                                        </p:attrNameLst>
                                      </p:cBhvr>
                                      <p:to>
                                        <p:strVal val="visible"/>
                                      </p:to>
                                    </p:set>
                                    <p:animEffect transition="in" filter="wipe(left)">
                                      <p:cBhvr>
                                        <p:cTn id="38" dur="500"/>
                                        <p:tgtEl>
                                          <p:spTgt spid="535567"/>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grpId="0" nodeType="clickEffect">
                                  <p:stCondLst>
                                    <p:cond delay="0"/>
                                  </p:stCondLst>
                                  <p:childTnLst>
                                    <p:set>
                                      <p:cBhvr>
                                        <p:cTn id="42" dur="1" fill="hold">
                                          <p:stCondLst>
                                            <p:cond delay="0"/>
                                          </p:stCondLst>
                                        </p:cTn>
                                        <p:tgtEl>
                                          <p:spTgt spid="535565"/>
                                        </p:tgtEl>
                                        <p:attrNameLst>
                                          <p:attrName>style.visibility</p:attrName>
                                        </p:attrNameLst>
                                      </p:cBhvr>
                                      <p:to>
                                        <p:strVal val="visible"/>
                                      </p:to>
                                    </p:set>
                                    <p:animEffect transition="in" filter="wipe(left)">
                                      <p:cBhvr>
                                        <p:cTn id="43" dur="500"/>
                                        <p:tgtEl>
                                          <p:spTgt spid="535565"/>
                                        </p:tgtEl>
                                      </p:cBhvr>
                                    </p:animEffect>
                                  </p:childTnLst>
                                </p:cTn>
                              </p:par>
                            </p:childTnLst>
                          </p:cTn>
                        </p:par>
                        <p:par>
                          <p:cTn id="44" fill="hold">
                            <p:stCondLst>
                              <p:cond delay="500"/>
                            </p:stCondLst>
                            <p:childTnLst>
                              <p:par>
                                <p:cTn id="45" presetID="22" presetClass="entr" presetSubtype="8" fill="hold" grpId="0" nodeType="afterEffect">
                                  <p:stCondLst>
                                    <p:cond delay="0"/>
                                  </p:stCondLst>
                                  <p:childTnLst>
                                    <p:set>
                                      <p:cBhvr>
                                        <p:cTn id="46" dur="1" fill="hold">
                                          <p:stCondLst>
                                            <p:cond delay="0"/>
                                          </p:stCondLst>
                                        </p:cTn>
                                        <p:tgtEl>
                                          <p:spTgt spid="535566"/>
                                        </p:tgtEl>
                                        <p:attrNameLst>
                                          <p:attrName>style.visibility</p:attrName>
                                        </p:attrNameLst>
                                      </p:cBhvr>
                                      <p:to>
                                        <p:strVal val="visible"/>
                                      </p:to>
                                    </p:set>
                                    <p:animEffect transition="in" filter="wipe(left)">
                                      <p:cBhvr>
                                        <p:cTn id="47" dur="500"/>
                                        <p:tgtEl>
                                          <p:spTgt spid="535566"/>
                                        </p:tgtEl>
                                      </p:cBhvr>
                                    </p:animEffect>
                                  </p:childTnLst>
                                </p:cTn>
                              </p:par>
                            </p:childTnLst>
                          </p:cTn>
                        </p:par>
                        <p:par>
                          <p:cTn id="48" fill="hold">
                            <p:stCondLst>
                              <p:cond delay="1000"/>
                            </p:stCondLst>
                            <p:childTnLst>
                              <p:par>
                                <p:cTn id="49" presetID="22" presetClass="entr" presetSubtype="8" fill="hold" grpId="0" nodeType="afterEffect">
                                  <p:stCondLst>
                                    <p:cond delay="0"/>
                                  </p:stCondLst>
                                  <p:childTnLst>
                                    <p:set>
                                      <p:cBhvr>
                                        <p:cTn id="50" dur="1" fill="hold">
                                          <p:stCondLst>
                                            <p:cond delay="0"/>
                                          </p:stCondLst>
                                        </p:cTn>
                                        <p:tgtEl>
                                          <p:spTgt spid="535568"/>
                                        </p:tgtEl>
                                        <p:attrNameLst>
                                          <p:attrName>style.visibility</p:attrName>
                                        </p:attrNameLst>
                                      </p:cBhvr>
                                      <p:to>
                                        <p:strVal val="visible"/>
                                      </p:to>
                                    </p:set>
                                    <p:animEffect transition="in" filter="wipe(left)">
                                      <p:cBhvr>
                                        <p:cTn id="51" dur="500"/>
                                        <p:tgtEl>
                                          <p:spTgt spid="535568"/>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1" fill="hold" nodeType="clickEffect">
                                  <p:stCondLst>
                                    <p:cond delay="0"/>
                                  </p:stCondLst>
                                  <p:childTnLst>
                                    <p:set>
                                      <p:cBhvr>
                                        <p:cTn id="55" dur="1" fill="hold">
                                          <p:stCondLst>
                                            <p:cond delay="0"/>
                                          </p:stCondLst>
                                        </p:cTn>
                                        <p:tgtEl>
                                          <p:spTgt spid="535578"/>
                                        </p:tgtEl>
                                        <p:attrNameLst>
                                          <p:attrName>style.visibility</p:attrName>
                                        </p:attrNameLst>
                                      </p:cBhvr>
                                      <p:to>
                                        <p:strVal val="visible"/>
                                      </p:to>
                                    </p:set>
                                    <p:animEffect transition="in" filter="wipe(up)">
                                      <p:cBhvr>
                                        <p:cTn id="56" dur="500"/>
                                        <p:tgtEl>
                                          <p:spTgt spid="535578"/>
                                        </p:tgtEl>
                                      </p:cBhvr>
                                    </p:animEffect>
                                  </p:childTnLst>
                                </p:cTn>
                              </p:par>
                            </p:childTnLst>
                          </p:cTn>
                        </p:par>
                        <p:par>
                          <p:cTn id="57" fill="hold">
                            <p:stCondLst>
                              <p:cond delay="500"/>
                            </p:stCondLst>
                            <p:childTnLst>
                              <p:par>
                                <p:cTn id="58" presetID="22" presetClass="entr" presetSubtype="8" fill="hold" grpId="0" nodeType="afterEffect">
                                  <p:stCondLst>
                                    <p:cond delay="0"/>
                                  </p:stCondLst>
                                  <p:childTnLst>
                                    <p:set>
                                      <p:cBhvr>
                                        <p:cTn id="59" dur="1" fill="hold">
                                          <p:stCondLst>
                                            <p:cond delay="0"/>
                                          </p:stCondLst>
                                        </p:cTn>
                                        <p:tgtEl>
                                          <p:spTgt spid="535577"/>
                                        </p:tgtEl>
                                        <p:attrNameLst>
                                          <p:attrName>style.visibility</p:attrName>
                                        </p:attrNameLst>
                                      </p:cBhvr>
                                      <p:to>
                                        <p:strVal val="visible"/>
                                      </p:to>
                                    </p:set>
                                    <p:animEffect transition="in" filter="wipe(left)">
                                      <p:cBhvr>
                                        <p:cTn id="60" dur="500"/>
                                        <p:tgtEl>
                                          <p:spTgt spid="535577"/>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8" fill="hold" grpId="0" nodeType="clickEffect">
                                  <p:stCondLst>
                                    <p:cond delay="0"/>
                                  </p:stCondLst>
                                  <p:childTnLst>
                                    <p:set>
                                      <p:cBhvr>
                                        <p:cTn id="64" dur="1" fill="hold">
                                          <p:stCondLst>
                                            <p:cond delay="0"/>
                                          </p:stCondLst>
                                        </p:cTn>
                                        <p:tgtEl>
                                          <p:spTgt spid="535560"/>
                                        </p:tgtEl>
                                        <p:attrNameLst>
                                          <p:attrName>style.visibility</p:attrName>
                                        </p:attrNameLst>
                                      </p:cBhvr>
                                      <p:to>
                                        <p:strVal val="visible"/>
                                      </p:to>
                                    </p:set>
                                    <p:animEffect transition="in" filter="wipe(left)">
                                      <p:cBhvr>
                                        <p:cTn id="65" dur="500"/>
                                        <p:tgtEl>
                                          <p:spTgt spid="535560"/>
                                        </p:tgtEl>
                                      </p:cBhvr>
                                    </p:animEffect>
                                  </p:childTnLst>
                                </p:cTn>
                              </p:par>
                            </p:childTnLst>
                          </p:cTn>
                        </p:par>
                        <p:par>
                          <p:cTn id="66" fill="hold">
                            <p:stCondLst>
                              <p:cond delay="500"/>
                            </p:stCondLst>
                            <p:childTnLst>
                              <p:par>
                                <p:cTn id="67" presetID="22" presetClass="entr" presetSubtype="8" fill="hold" grpId="0" nodeType="afterEffect">
                                  <p:stCondLst>
                                    <p:cond delay="0"/>
                                  </p:stCondLst>
                                  <p:childTnLst>
                                    <p:set>
                                      <p:cBhvr>
                                        <p:cTn id="68" dur="1" fill="hold">
                                          <p:stCondLst>
                                            <p:cond delay="0"/>
                                          </p:stCondLst>
                                        </p:cTn>
                                        <p:tgtEl>
                                          <p:spTgt spid="535561"/>
                                        </p:tgtEl>
                                        <p:attrNameLst>
                                          <p:attrName>style.visibility</p:attrName>
                                        </p:attrNameLst>
                                      </p:cBhvr>
                                      <p:to>
                                        <p:strVal val="visible"/>
                                      </p:to>
                                    </p:set>
                                    <p:animEffect transition="in" filter="wipe(left)">
                                      <p:cBhvr>
                                        <p:cTn id="69" dur="500"/>
                                        <p:tgtEl>
                                          <p:spTgt spid="535561"/>
                                        </p:tgtEl>
                                      </p:cBhvr>
                                    </p:animEffect>
                                  </p:childTnLst>
                                </p:cTn>
                              </p:par>
                            </p:childTnLst>
                          </p:cTn>
                        </p:par>
                      </p:childTnLst>
                    </p:cTn>
                  </p:par>
                  <p:par>
                    <p:cTn id="70" fill="hold">
                      <p:stCondLst>
                        <p:cond delay="indefinite"/>
                      </p:stCondLst>
                      <p:childTnLst>
                        <p:par>
                          <p:cTn id="71" fill="hold">
                            <p:stCondLst>
                              <p:cond delay="0"/>
                            </p:stCondLst>
                            <p:childTnLst>
                              <p:par>
                                <p:cTn id="72" presetID="22" presetClass="entr" presetSubtype="8" fill="hold" grpId="0" nodeType="clickEffect">
                                  <p:stCondLst>
                                    <p:cond delay="0"/>
                                  </p:stCondLst>
                                  <p:childTnLst>
                                    <p:set>
                                      <p:cBhvr>
                                        <p:cTn id="73" dur="1" fill="hold">
                                          <p:stCondLst>
                                            <p:cond delay="0"/>
                                          </p:stCondLst>
                                        </p:cTn>
                                        <p:tgtEl>
                                          <p:spTgt spid="535569"/>
                                        </p:tgtEl>
                                        <p:attrNameLst>
                                          <p:attrName>style.visibility</p:attrName>
                                        </p:attrNameLst>
                                      </p:cBhvr>
                                      <p:to>
                                        <p:strVal val="visible"/>
                                      </p:to>
                                    </p:set>
                                    <p:animEffect transition="in" filter="wipe(left)">
                                      <p:cBhvr>
                                        <p:cTn id="74" dur="500"/>
                                        <p:tgtEl>
                                          <p:spTgt spid="535569"/>
                                        </p:tgtEl>
                                      </p:cBhvr>
                                    </p:animEffec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535576"/>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535574"/>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535575"/>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22" presetClass="entr" presetSubtype="8" fill="hold" grpId="0" nodeType="clickEffect">
                                  <p:stCondLst>
                                    <p:cond delay="0"/>
                                  </p:stCondLst>
                                  <p:childTnLst>
                                    <p:set>
                                      <p:cBhvr>
                                        <p:cTn id="90" dur="1" fill="hold">
                                          <p:stCondLst>
                                            <p:cond delay="0"/>
                                          </p:stCondLst>
                                        </p:cTn>
                                        <p:tgtEl>
                                          <p:spTgt spid="535570"/>
                                        </p:tgtEl>
                                        <p:attrNameLst>
                                          <p:attrName>style.visibility</p:attrName>
                                        </p:attrNameLst>
                                      </p:cBhvr>
                                      <p:to>
                                        <p:strVal val="visible"/>
                                      </p:to>
                                    </p:set>
                                    <p:animEffect transition="in" filter="wipe(left)">
                                      <p:cBhvr>
                                        <p:cTn id="91" dur="500"/>
                                        <p:tgtEl>
                                          <p:spTgt spid="535570"/>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535571"/>
                                        </p:tgtEl>
                                        <p:attrNameLst>
                                          <p:attrName>style.visibility</p:attrName>
                                        </p:attrNameLst>
                                      </p:cBhvr>
                                      <p:to>
                                        <p:strVal val="visible"/>
                                      </p:to>
                                    </p:set>
                                    <p:animEffect transition="in" filter="wipe(left)">
                                      <p:cBhvr>
                                        <p:cTn id="94" dur="500"/>
                                        <p:tgtEl>
                                          <p:spTgt spid="535571"/>
                                        </p:tgtEl>
                                      </p:cBhvr>
                                    </p:animEffec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grpId="0" nodeType="clickEffect">
                                  <p:stCondLst>
                                    <p:cond delay="0"/>
                                  </p:stCondLst>
                                  <p:childTnLst>
                                    <p:set>
                                      <p:cBhvr>
                                        <p:cTn id="98" dur="1" fill="hold">
                                          <p:stCondLst>
                                            <p:cond delay="0"/>
                                          </p:stCondLst>
                                        </p:cTn>
                                        <p:tgtEl>
                                          <p:spTgt spid="535573"/>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grpId="0" nodeType="clickEffect">
                                  <p:stCondLst>
                                    <p:cond delay="0"/>
                                  </p:stCondLst>
                                  <p:childTnLst>
                                    <p:set>
                                      <p:cBhvr>
                                        <p:cTn id="102" dur="1" fill="hold">
                                          <p:stCondLst>
                                            <p:cond delay="0"/>
                                          </p:stCondLst>
                                        </p:cTn>
                                        <p:tgtEl>
                                          <p:spTgt spid="53557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5556" grpId="0"/>
      <p:bldP spid="535557" grpId="0"/>
      <p:bldP spid="535558" grpId="0"/>
      <p:bldP spid="535559" grpId="0"/>
      <p:bldP spid="535560" grpId="0"/>
      <p:bldP spid="535561" grpId="0"/>
      <p:bldP spid="535562" grpId="0"/>
      <p:bldP spid="535563" grpId="0"/>
      <p:bldP spid="535564" grpId="0"/>
      <p:bldP spid="535565" grpId="0"/>
      <p:bldP spid="535566" grpId="0"/>
      <p:bldP spid="535567" grpId="0"/>
      <p:bldP spid="535568" grpId="0"/>
      <p:bldP spid="535569" grpId="0"/>
      <p:bldP spid="535570" grpId="0"/>
      <p:bldP spid="535571" grpId="0"/>
      <p:bldP spid="535572" grpId="0" bldLvl="0" animBg="1"/>
      <p:bldP spid="535573" grpId="0" bldLvl="0" animBg="1"/>
      <p:bldP spid="535574" grpId="0" bldLvl="0" animBg="1"/>
      <p:bldP spid="535575" grpId="0" bldLvl="0" animBg="1"/>
      <p:bldP spid="535576" grpId="0" bldLvl="0" animBg="1"/>
      <p:bldP spid="535577"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7041" name="Rectangle 2"/>
          <p:cNvSpPr/>
          <p:nvPr>
            <p:ph type="title"/>
          </p:nvPr>
        </p:nvSpPr>
        <p:spPr>
          <a:xfrm>
            <a:off x="867410" y="376555"/>
            <a:ext cx="9232265" cy="676275"/>
          </a:xfrm>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rPr>
              <a:t>第三节  </a:t>
            </a:r>
            <a:r>
              <a:rPr lang="zh-CN" altLang="en-US" sz="3200" dirty="0">
                <a:solidFill>
                  <a:srgbClr val="FF0000"/>
                </a:solidFill>
                <a:latin typeface="Times New Roman" panose="02020603050405020304" pitchFamily="18" charset="0"/>
              </a:rPr>
              <a:t>记账凭证</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sp>
        <p:nvSpPr>
          <p:cNvPr id="499715" name="Rectangle 3"/>
          <p:cNvSpPr>
            <a:spLocks noGrp="1" noChangeArrowheads="1"/>
          </p:cNvSpPr>
          <p:nvPr>
            <p:ph idx="1"/>
          </p:nvPr>
        </p:nvSpPr>
        <p:spPr>
          <a:xfrm>
            <a:off x="915670" y="1214755"/>
            <a:ext cx="10444480" cy="2646680"/>
          </a:xfrm>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ct val="0"/>
              </a:spcBef>
              <a:spcAft>
                <a:spcPct val="0"/>
              </a:spcAft>
              <a:buClrTx/>
              <a:buSzTx/>
              <a:buFontTx/>
              <a:buNone/>
              <a:defRPr/>
            </a:pPr>
            <a:r>
              <a:rPr kumimoji="0" lang="zh-CN" altLang="en-US" sz="3200" b="1" i="0" u="none" strike="noStrike" kern="0" cap="none" spc="0" normalizeH="0" baseline="0" noProof="0" dirty="0" smtClean="0">
                <a:ln>
                  <a:noFill/>
                </a:ln>
                <a:solidFill>
                  <a:srgbClr val="FF0000"/>
                </a:solidFill>
                <a:effectLst/>
                <a:uLnTx/>
                <a:uFillTx/>
                <a:latin typeface="+mn-ea"/>
                <a:ea typeface="+mn-ea"/>
                <a:cs typeface="+mn-cs"/>
              </a:rPr>
              <a:t>五、记账凭证的填制举例</a:t>
            </a:r>
            <a:r>
              <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付款凭证</a:t>
            </a:r>
            <a:endPar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469900" marR="0" lvl="0" indent="-469900" algn="l" defTabSz="914400" rtl="0" eaLnBrk="1" fontAlgn="base" latinLnBrk="0" hangingPunct="1">
              <a:lnSpc>
                <a:spcPct val="150000"/>
              </a:lnSpc>
              <a:spcBef>
                <a:spcPct val="0"/>
              </a:spcBef>
              <a:spcAft>
                <a:spcPct val="0"/>
              </a:spcAft>
              <a:buClr>
                <a:srgbClr val="0033CC"/>
              </a:buClr>
              <a:buSzTx/>
              <a:buFont typeface="Wingdings" panose="05000000000000000000" pitchFamily="2" charset="2"/>
              <a:buChar char="Ø"/>
              <a:defRPr/>
            </a:pP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付款凭证</a:t>
            </a:r>
            <a:r>
              <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根据有关现金、银行存款和其他货币资金支付业务的原始凭证填制。</a:t>
            </a:r>
            <a:endPar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8065" name="Rectangle 2"/>
          <p:cNvSpPr/>
          <p:nvPr>
            <p:ph type="title"/>
          </p:nvPr>
        </p:nvSpPr>
        <p:spPr>
          <a:xfrm>
            <a:off x="911225" y="376555"/>
            <a:ext cx="10349865" cy="676275"/>
          </a:xfrm>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rPr>
              <a:t>第三节  </a:t>
            </a:r>
            <a:r>
              <a:rPr lang="zh-CN" altLang="en-US" sz="3200" dirty="0">
                <a:solidFill>
                  <a:srgbClr val="FF0000"/>
                </a:solidFill>
                <a:latin typeface="Times New Roman" panose="02020603050405020304" pitchFamily="18" charset="0"/>
              </a:rPr>
              <a:t>记账凭证</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sp>
        <p:nvSpPr>
          <p:cNvPr id="499715" name="Rectangle 3"/>
          <p:cNvSpPr>
            <a:spLocks noGrp="1" noChangeArrowheads="1"/>
          </p:cNvSpPr>
          <p:nvPr>
            <p:ph idx="1"/>
          </p:nvPr>
        </p:nvSpPr>
        <p:spPr>
          <a:xfrm>
            <a:off x="922020" y="1196975"/>
            <a:ext cx="10471150" cy="4968875"/>
          </a:xfrm>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ct val="0"/>
              </a:spcBef>
              <a:spcAft>
                <a:spcPct val="0"/>
              </a:spcAft>
              <a:buClrTx/>
              <a:buSzTx/>
              <a:buFontTx/>
              <a:buNone/>
              <a:defRPr/>
            </a:pPr>
            <a:r>
              <a:rPr kumimoji="0" lang="zh-CN" altLang="en-US" sz="3200" b="1" i="0" u="none" strike="noStrike" kern="0" cap="none" spc="0" normalizeH="0" baseline="0" noProof="0" dirty="0" smtClean="0">
                <a:ln>
                  <a:noFill/>
                </a:ln>
                <a:solidFill>
                  <a:srgbClr val="FF0000"/>
                </a:solidFill>
                <a:effectLst/>
                <a:uLnTx/>
                <a:uFillTx/>
                <a:latin typeface="+mn-ea"/>
                <a:ea typeface="+mn-ea"/>
                <a:cs typeface="+mn-cs"/>
              </a:rPr>
              <a:t>五、记账凭证的填制举例</a:t>
            </a:r>
            <a:r>
              <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付款凭证</a:t>
            </a:r>
            <a:endPar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469900" marR="0" lvl="0" indent="-469900" algn="l" defTabSz="914400" rtl="0" eaLnBrk="1" fontAlgn="base" latinLnBrk="0" hangingPunct="1">
              <a:lnSpc>
                <a:spcPct val="150000"/>
              </a:lnSpc>
              <a:spcBef>
                <a:spcPct val="0"/>
              </a:spcBef>
              <a:spcAft>
                <a:spcPct val="0"/>
              </a:spcAft>
              <a:buClr>
                <a:srgbClr val="FF0000"/>
              </a:buClr>
              <a:buSzTx/>
              <a:buFont typeface="Wingdings" panose="05000000000000000000" pitchFamily="2" charset="2"/>
              <a:buChar char="p"/>
              <a:defRPr/>
            </a:pPr>
            <a:r>
              <a:rPr kumimoji="0" lang="en-US" altLang="zh-CN" sz="3000" b="1" i="0" u="none" strike="noStrike" kern="0" cap="none" spc="0" normalizeH="0" baseline="0" noProof="0" dirty="0" smtClean="0">
                <a:ln>
                  <a:noFill/>
                </a:ln>
                <a:solidFill>
                  <a:srgbClr val="FF0000"/>
                </a:solidFill>
                <a:effectLst/>
                <a:uLnTx/>
                <a:uFillTx/>
                <a:latin typeface="楷体" panose="02010609060101010101" pitchFamily="49" charset="-122"/>
                <a:ea typeface="楷体" panose="02010609060101010101" pitchFamily="49" charset="-122"/>
                <a:cs typeface="+mn-cs"/>
              </a:rPr>
              <a:t>【</a:t>
            </a:r>
            <a:r>
              <a:rPr kumimoji="0" lang="zh-CN" altLang="en-US" sz="3000" b="1" i="0" u="none" strike="noStrike" kern="0" cap="none" spc="0" normalizeH="0" baseline="0" noProof="0" dirty="0" smtClean="0">
                <a:ln>
                  <a:noFill/>
                </a:ln>
                <a:solidFill>
                  <a:srgbClr val="FF0000"/>
                </a:solidFill>
                <a:effectLst/>
                <a:uLnTx/>
                <a:uFillTx/>
                <a:latin typeface="楷体" panose="02010609060101010101" pitchFamily="49" charset="-122"/>
                <a:ea typeface="楷体" panose="02010609060101010101" pitchFamily="49" charset="-122"/>
                <a:cs typeface="+mn-cs"/>
              </a:rPr>
              <a:t>例</a:t>
            </a:r>
            <a:r>
              <a:rPr kumimoji="0" lang="en-US" altLang="zh-CN" sz="3000" b="1" i="0" u="none" strike="noStrike" kern="0" cap="none" spc="0" normalizeH="0" baseline="0" noProof="0" dirty="0" smtClean="0">
                <a:ln>
                  <a:noFill/>
                </a:ln>
                <a:solidFill>
                  <a:srgbClr val="FF0000"/>
                </a:solidFill>
                <a:effectLst/>
                <a:uLnTx/>
                <a:uFillTx/>
                <a:latin typeface="楷体" panose="02010609060101010101" pitchFamily="49" charset="-122"/>
                <a:ea typeface="楷体" panose="02010609060101010101" pitchFamily="49" charset="-122"/>
                <a:cs typeface="+mn-cs"/>
              </a:rPr>
              <a:t>】</a:t>
            </a:r>
            <a:r>
              <a:rPr kumimoji="0" lang="en-US" altLang="zh-CN" sz="30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2024</a:t>
            </a:r>
            <a:r>
              <a:rPr kumimoji="0" lang="zh-CN" altLang="en-US" sz="30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年</a:t>
            </a:r>
            <a:r>
              <a:rPr kumimoji="0" lang="en-US" altLang="zh-CN" sz="30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1</a:t>
            </a:r>
            <a:r>
              <a:rPr kumimoji="0" lang="zh-CN" altLang="en-US" sz="30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月</a:t>
            </a:r>
            <a:r>
              <a:rPr kumimoji="0" lang="en-US" altLang="zh-CN" sz="30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9</a:t>
            </a:r>
            <a:r>
              <a:rPr kumimoji="0" lang="zh-CN" altLang="en-US" sz="30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日</a:t>
            </a:r>
            <a:r>
              <a:rPr kumimoji="0" lang="en-US" altLang="zh-CN" sz="30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zh-CN" altLang="en-US" sz="30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以现金支付购买行政部门办公用品</a:t>
            </a:r>
            <a:r>
              <a:rPr kumimoji="0" lang="en-US" altLang="zh-CN" sz="30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900</a:t>
            </a:r>
            <a:r>
              <a:rPr kumimoji="0" lang="zh-CN" altLang="en-US" sz="30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元。</a:t>
            </a:r>
            <a:endParaRPr kumimoji="0" lang="zh-CN" altLang="en-US" sz="30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p:txBody>
      </p:sp>
      <p:sp>
        <p:nvSpPr>
          <p:cNvPr id="499746" name="Text Box 34"/>
          <p:cNvSpPr txBox="1"/>
          <p:nvPr/>
        </p:nvSpPr>
        <p:spPr>
          <a:xfrm>
            <a:off x="1775460" y="3489325"/>
            <a:ext cx="8496300" cy="2030095"/>
          </a:xfrm>
          <a:prstGeom prst="rect">
            <a:avLst/>
          </a:prstGeom>
          <a:solidFill>
            <a:srgbClr val="FFFF99"/>
          </a:solidFill>
          <a:ln w="9525">
            <a:noFill/>
          </a:ln>
        </p:spPr>
        <p:txBody>
          <a:bodyPr anchor="t" anchorCtr="0">
            <a:spAutoFit/>
          </a:bodyPr>
          <a:p>
            <a:pPr>
              <a:lnSpc>
                <a:spcPct val="150000"/>
              </a:lnSpc>
              <a:spcBef>
                <a:spcPct val="20000"/>
              </a:spcBef>
            </a:pPr>
            <a:r>
              <a:rPr lang="zh-CN" altLang="en-US" sz="2800" dirty="0">
                <a:solidFill>
                  <a:srgbClr val="FF0066"/>
                </a:solidFill>
                <a:latin typeface="楷体" panose="02010609060101010101" pitchFamily="49" charset="-122"/>
                <a:ea typeface="楷体" panose="02010609060101010101" pitchFamily="49" charset="-122"/>
              </a:rPr>
              <a:t>会计分录</a:t>
            </a:r>
            <a:endParaRPr lang="zh-CN" altLang="en-US" sz="2800" dirty="0">
              <a:latin typeface="楷体" panose="02010609060101010101" pitchFamily="49" charset="-122"/>
              <a:ea typeface="楷体" panose="02010609060101010101" pitchFamily="49" charset="-122"/>
            </a:endParaRPr>
          </a:p>
          <a:p>
            <a:pPr>
              <a:lnSpc>
                <a:spcPct val="150000"/>
              </a:lnSpc>
            </a:pPr>
            <a:r>
              <a:rPr lang="zh-CN" altLang="en-US" sz="2800" dirty="0">
                <a:latin typeface="楷体" panose="02010609060101010101" pitchFamily="49" charset="-122"/>
                <a:ea typeface="楷体" panose="02010609060101010101" pitchFamily="49" charset="-122"/>
              </a:rPr>
              <a:t>借：</a:t>
            </a:r>
            <a:r>
              <a:rPr lang="zh-CN" sz="2800" dirty="0">
                <a:latin typeface="楷体" panose="02010609060101010101" pitchFamily="49" charset="-122"/>
                <a:ea typeface="楷体" panose="02010609060101010101" pitchFamily="49" charset="-122"/>
              </a:rPr>
              <a:t>管理费用</a:t>
            </a:r>
            <a:r>
              <a:rPr lang="en-US" altLang="zh-CN" sz="2800" dirty="0">
                <a:latin typeface="楷体" panose="02010609060101010101" pitchFamily="49" charset="-122"/>
                <a:ea typeface="楷体" panose="02010609060101010101" pitchFamily="49" charset="-122"/>
              </a:rPr>
              <a:t>--</a:t>
            </a:r>
            <a:r>
              <a:rPr lang="zh-CN" altLang="en-US" sz="2800" dirty="0">
                <a:latin typeface="楷体" panose="02010609060101010101" pitchFamily="49" charset="-122"/>
                <a:ea typeface="楷体" panose="02010609060101010101" pitchFamily="49" charset="-122"/>
              </a:rPr>
              <a:t>办公费                </a:t>
            </a:r>
            <a:r>
              <a:rPr lang="en-US" altLang="zh-CN" sz="2800" dirty="0">
                <a:latin typeface="楷体" panose="02010609060101010101" pitchFamily="49" charset="-122"/>
                <a:ea typeface="楷体" panose="02010609060101010101" pitchFamily="49" charset="-122"/>
              </a:rPr>
              <a:t> 900</a:t>
            </a:r>
            <a:endParaRPr lang="en-US" altLang="zh-CN" sz="2800" dirty="0">
              <a:latin typeface="楷体" panose="02010609060101010101" pitchFamily="49" charset="-122"/>
              <a:ea typeface="楷体" panose="02010609060101010101" pitchFamily="49" charset="-122"/>
            </a:endParaRPr>
          </a:p>
          <a:p>
            <a:pPr>
              <a:lnSpc>
                <a:spcPct val="150000"/>
              </a:lnSpc>
            </a:pPr>
            <a:r>
              <a:rPr lang="en-US" altLang="zh-CN" sz="2800" dirty="0">
                <a:latin typeface="楷体" panose="02010609060101010101" pitchFamily="49" charset="-122"/>
                <a:ea typeface="楷体" panose="02010609060101010101" pitchFamily="49" charset="-122"/>
              </a:rPr>
              <a:t>    </a:t>
            </a:r>
            <a:r>
              <a:rPr lang="zh-CN" altLang="en-US" sz="2800" dirty="0">
                <a:latin typeface="楷体" panose="02010609060101010101" pitchFamily="49" charset="-122"/>
                <a:ea typeface="楷体" panose="02010609060101010101" pitchFamily="49" charset="-122"/>
              </a:rPr>
              <a:t>贷：银行存款                        </a:t>
            </a:r>
            <a:r>
              <a:rPr lang="en-US" altLang="zh-CN" sz="2800" dirty="0">
                <a:latin typeface="楷体" panose="02010609060101010101" pitchFamily="49" charset="-122"/>
                <a:ea typeface="楷体" panose="02010609060101010101" pitchFamily="49" charset="-122"/>
              </a:rPr>
              <a:t>9</a:t>
            </a:r>
            <a:r>
              <a:rPr lang="en-US" altLang="zh-CN" sz="2800" dirty="0">
                <a:latin typeface="楷体" panose="02010609060101010101" pitchFamily="49" charset="-122"/>
                <a:ea typeface="楷体" panose="02010609060101010101" pitchFamily="49" charset="-122"/>
              </a:rPr>
              <a:t>00</a:t>
            </a:r>
            <a:endParaRPr lang="en-US" altLang="zh-CN" sz="2800"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99746"/>
                                        </p:tgtEl>
                                        <p:attrNameLst>
                                          <p:attrName>style.visibility</p:attrName>
                                        </p:attrNameLst>
                                      </p:cBhvr>
                                      <p:to>
                                        <p:strVal val="visible"/>
                                      </p:to>
                                    </p:set>
                                    <p:anim calcmode="lin" valueType="num">
                                      <p:cBhvr additive="base">
                                        <p:cTn id="7" dur="500" fill="hold"/>
                                        <p:tgtEl>
                                          <p:spTgt spid="499746"/>
                                        </p:tgtEl>
                                        <p:attrNameLst>
                                          <p:attrName>ppt_x</p:attrName>
                                        </p:attrNameLst>
                                      </p:cBhvr>
                                      <p:tavLst>
                                        <p:tav tm="0">
                                          <p:val>
                                            <p:strVal val="0-#ppt_w/2"/>
                                          </p:val>
                                        </p:tav>
                                        <p:tav tm="100000">
                                          <p:val>
                                            <p:strVal val="#ppt_x"/>
                                          </p:val>
                                        </p:tav>
                                      </p:tavLst>
                                    </p:anim>
                                    <p:anim calcmode="lin" valueType="num">
                                      <p:cBhvr additive="base">
                                        <p:cTn id="8" dur="500" fill="hold"/>
                                        <p:tgtEl>
                                          <p:spTgt spid="4997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9746" grpId="0" bldLvl="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9089" name="Rectangle 2"/>
          <p:cNvSpPr/>
          <p:nvPr>
            <p:ph type="title"/>
          </p:nvPr>
        </p:nvSpPr>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rPr>
              <a:t>第三节  </a:t>
            </a:r>
            <a:r>
              <a:rPr lang="zh-CN" altLang="en-US" sz="3200" dirty="0">
                <a:solidFill>
                  <a:srgbClr val="FF0000"/>
                </a:solidFill>
                <a:latin typeface="Times New Roman" panose="02020603050405020304" pitchFamily="18" charset="0"/>
              </a:rPr>
              <a:t>记账凭证</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pic>
        <p:nvPicPr>
          <p:cNvPr id="89090" name="Picture 7" descr="图片7"/>
          <p:cNvPicPr>
            <a:picLocks noChangeAspect="1"/>
          </p:cNvPicPr>
          <p:nvPr/>
        </p:nvPicPr>
        <p:blipFill>
          <a:blip r:embed="rId1">
            <a:lum contrast="-6000"/>
          </a:blip>
          <a:stretch>
            <a:fillRect/>
          </a:stretch>
        </p:blipFill>
        <p:spPr>
          <a:xfrm>
            <a:off x="1774825" y="1397000"/>
            <a:ext cx="8713788" cy="4552950"/>
          </a:xfrm>
          <a:prstGeom prst="rect">
            <a:avLst/>
          </a:prstGeom>
          <a:noFill/>
          <a:ln w="9525">
            <a:noFill/>
          </a:ln>
        </p:spPr>
      </p:pic>
      <p:sp>
        <p:nvSpPr>
          <p:cNvPr id="501769" name="Text Box 9"/>
          <p:cNvSpPr txBox="1"/>
          <p:nvPr/>
        </p:nvSpPr>
        <p:spPr>
          <a:xfrm>
            <a:off x="5159375" y="2206625"/>
            <a:ext cx="503238" cy="245745"/>
          </a:xfrm>
          <a:prstGeom prst="rect">
            <a:avLst/>
          </a:prstGeom>
          <a:noFill/>
          <a:ln w="9525">
            <a:noFill/>
          </a:ln>
        </p:spPr>
        <p:txBody>
          <a:bodyPr lIns="0" tIns="0" rIns="0" bIns="0" anchor="t" anchorCtr="0">
            <a:spAutoFit/>
          </a:bodyPr>
          <a:p>
            <a:pPr>
              <a:spcBef>
                <a:spcPct val="50000"/>
              </a:spcBef>
              <a:buSzTx/>
            </a:pPr>
            <a:r>
              <a:rPr lang="en-US" altLang="zh-CN" sz="1600" dirty="0">
                <a:latin typeface="黑体" panose="02010609060101010101" pitchFamily="49" charset="-122"/>
                <a:ea typeface="黑体" panose="02010609060101010101" pitchFamily="49" charset="-122"/>
              </a:rPr>
              <a:t>2024</a:t>
            </a:r>
            <a:endParaRPr lang="en-US" altLang="zh-CN" sz="1600" dirty="0">
              <a:latin typeface="黑体" panose="02010609060101010101" pitchFamily="49" charset="-122"/>
              <a:ea typeface="黑体" panose="02010609060101010101" pitchFamily="49" charset="-122"/>
            </a:endParaRPr>
          </a:p>
        </p:txBody>
      </p:sp>
      <p:sp>
        <p:nvSpPr>
          <p:cNvPr id="501770" name="Text Box 10"/>
          <p:cNvSpPr txBox="1"/>
          <p:nvPr/>
        </p:nvSpPr>
        <p:spPr>
          <a:xfrm>
            <a:off x="6094730" y="2206625"/>
            <a:ext cx="81915" cy="245745"/>
          </a:xfrm>
          <a:prstGeom prst="rect">
            <a:avLst/>
          </a:prstGeom>
          <a:noFill/>
          <a:ln w="9525">
            <a:noFill/>
          </a:ln>
        </p:spPr>
        <p:txBody>
          <a:bodyPr wrap="square" lIns="0" tIns="0" rIns="0" bIns="0" anchor="t" anchorCtr="0">
            <a:spAutoFit/>
          </a:bodyPr>
          <a:p>
            <a:pPr>
              <a:spcBef>
                <a:spcPct val="50000"/>
              </a:spcBef>
            </a:pPr>
            <a:r>
              <a:rPr lang="en-US" altLang="zh-CN" sz="1600" dirty="0">
                <a:latin typeface="黑体" panose="02010609060101010101" pitchFamily="49" charset="-122"/>
                <a:ea typeface="黑体" panose="02010609060101010101" pitchFamily="49" charset="-122"/>
              </a:rPr>
              <a:t>1</a:t>
            </a:r>
            <a:endParaRPr lang="en-US" altLang="zh-CN" sz="1600" dirty="0">
              <a:latin typeface="黑体" panose="02010609060101010101" pitchFamily="49" charset="-122"/>
              <a:ea typeface="黑体" panose="02010609060101010101" pitchFamily="49" charset="-122"/>
            </a:endParaRPr>
          </a:p>
        </p:txBody>
      </p:sp>
      <p:sp>
        <p:nvSpPr>
          <p:cNvPr id="501771" name="Text Box 11"/>
          <p:cNvSpPr txBox="1"/>
          <p:nvPr/>
        </p:nvSpPr>
        <p:spPr>
          <a:xfrm>
            <a:off x="6527800" y="2205038"/>
            <a:ext cx="287338" cy="245745"/>
          </a:xfrm>
          <a:prstGeom prst="rect">
            <a:avLst/>
          </a:prstGeom>
          <a:noFill/>
          <a:ln w="9525">
            <a:noFill/>
          </a:ln>
        </p:spPr>
        <p:txBody>
          <a:bodyPr lIns="0" tIns="0" rIns="0" bIns="0" anchor="t" anchorCtr="0">
            <a:spAutoFit/>
          </a:bodyPr>
          <a:p>
            <a:pPr>
              <a:spcBef>
                <a:spcPct val="50000"/>
              </a:spcBef>
              <a:buSzTx/>
            </a:pPr>
            <a:r>
              <a:rPr lang="en-US" altLang="zh-CN" sz="1600">
                <a:latin typeface="黑体" panose="02010609060101010101" pitchFamily="49" charset="-122"/>
                <a:ea typeface="黑体" panose="02010609060101010101" pitchFamily="49" charset="-122"/>
              </a:rPr>
              <a:t>9</a:t>
            </a:r>
            <a:endParaRPr lang="en-US" altLang="zh-CN" sz="1600">
              <a:latin typeface="黑体" panose="02010609060101010101" pitchFamily="49" charset="-122"/>
              <a:ea typeface="黑体" panose="02010609060101010101" pitchFamily="49" charset="-122"/>
            </a:endParaRPr>
          </a:p>
        </p:txBody>
      </p:sp>
      <p:sp>
        <p:nvSpPr>
          <p:cNvPr id="501772" name="Text Box 12"/>
          <p:cNvSpPr txBox="1"/>
          <p:nvPr/>
        </p:nvSpPr>
        <p:spPr>
          <a:xfrm>
            <a:off x="8975725" y="2209800"/>
            <a:ext cx="865188" cy="215265"/>
          </a:xfrm>
          <a:prstGeom prst="rect">
            <a:avLst/>
          </a:prstGeom>
          <a:noFill/>
          <a:ln w="9525">
            <a:noFill/>
          </a:ln>
        </p:spPr>
        <p:txBody>
          <a:bodyPr lIns="0" tIns="0" rIns="0" bIns="0" anchor="t" anchorCtr="0">
            <a:spAutoFit/>
          </a:bodyPr>
          <a:p>
            <a:pPr>
              <a:spcBef>
                <a:spcPct val="50000"/>
              </a:spcBef>
              <a:buSzTx/>
            </a:pPr>
            <a:r>
              <a:rPr lang="zh-CN" altLang="en-US" sz="1400">
                <a:latin typeface="黑体" panose="02010609060101010101" pitchFamily="49" charset="-122"/>
                <a:ea typeface="黑体" panose="02010609060101010101" pitchFamily="49" charset="-122"/>
              </a:rPr>
              <a:t>银行存款</a:t>
            </a:r>
            <a:endParaRPr lang="zh-CN" altLang="en-US" sz="1400">
              <a:latin typeface="黑体" panose="02010609060101010101" pitchFamily="49" charset="-122"/>
              <a:ea typeface="黑体" panose="02010609060101010101" pitchFamily="49" charset="-122"/>
            </a:endParaRPr>
          </a:p>
        </p:txBody>
      </p:sp>
      <p:sp>
        <p:nvSpPr>
          <p:cNvPr id="501773" name="Text Box 13"/>
          <p:cNvSpPr txBox="1"/>
          <p:nvPr/>
        </p:nvSpPr>
        <p:spPr>
          <a:xfrm>
            <a:off x="8759825" y="1800225"/>
            <a:ext cx="215900" cy="245745"/>
          </a:xfrm>
          <a:prstGeom prst="rect">
            <a:avLst/>
          </a:prstGeom>
          <a:noFill/>
          <a:ln w="9525">
            <a:noFill/>
          </a:ln>
        </p:spPr>
        <p:txBody>
          <a:bodyPr lIns="0" tIns="0" rIns="0" bIns="0" anchor="t" anchorCtr="0">
            <a:spAutoFit/>
          </a:bodyPr>
          <a:p>
            <a:pPr>
              <a:spcBef>
                <a:spcPct val="50000"/>
              </a:spcBef>
              <a:buSzTx/>
            </a:pPr>
            <a:r>
              <a:rPr lang="zh-CN" altLang="en-US" sz="1600">
                <a:latin typeface="黑体" panose="02010609060101010101" pitchFamily="49" charset="-122"/>
                <a:ea typeface="黑体" panose="02010609060101010101" pitchFamily="49" charset="-122"/>
              </a:rPr>
              <a:t>付</a:t>
            </a:r>
            <a:endParaRPr lang="zh-CN" altLang="en-US" sz="1600">
              <a:latin typeface="黑体" panose="02010609060101010101" pitchFamily="49" charset="-122"/>
              <a:ea typeface="黑体" panose="02010609060101010101" pitchFamily="49" charset="-122"/>
            </a:endParaRPr>
          </a:p>
        </p:txBody>
      </p:sp>
      <p:sp>
        <p:nvSpPr>
          <p:cNvPr id="501774" name="Text Box 14"/>
          <p:cNvSpPr txBox="1"/>
          <p:nvPr/>
        </p:nvSpPr>
        <p:spPr>
          <a:xfrm>
            <a:off x="9409113" y="1800225"/>
            <a:ext cx="288925" cy="245745"/>
          </a:xfrm>
          <a:prstGeom prst="rect">
            <a:avLst/>
          </a:prstGeom>
          <a:noFill/>
          <a:ln w="9525">
            <a:noFill/>
          </a:ln>
        </p:spPr>
        <p:txBody>
          <a:bodyPr lIns="0" tIns="0" rIns="0" bIns="0" anchor="t" anchorCtr="0">
            <a:spAutoFit/>
          </a:bodyPr>
          <a:p>
            <a:pPr>
              <a:spcBef>
                <a:spcPct val="50000"/>
              </a:spcBef>
              <a:buSzTx/>
            </a:pPr>
            <a:r>
              <a:rPr lang="en-US" altLang="zh-CN" sz="1600">
                <a:latin typeface="黑体" panose="02010609060101010101" pitchFamily="49" charset="-122"/>
                <a:ea typeface="黑体" panose="02010609060101010101" pitchFamily="49" charset="-122"/>
              </a:rPr>
              <a:t>9</a:t>
            </a:r>
            <a:endParaRPr lang="en-US" altLang="zh-CN" sz="1600">
              <a:latin typeface="黑体" panose="02010609060101010101" pitchFamily="49" charset="-122"/>
              <a:ea typeface="黑体" panose="02010609060101010101" pitchFamily="49" charset="-122"/>
            </a:endParaRPr>
          </a:p>
        </p:txBody>
      </p:sp>
      <p:sp>
        <p:nvSpPr>
          <p:cNvPr id="501775" name="Text Box 15"/>
          <p:cNvSpPr txBox="1"/>
          <p:nvPr/>
        </p:nvSpPr>
        <p:spPr>
          <a:xfrm>
            <a:off x="2927668" y="3139123"/>
            <a:ext cx="2447925" cy="215265"/>
          </a:xfrm>
          <a:prstGeom prst="rect">
            <a:avLst/>
          </a:prstGeom>
          <a:noFill/>
          <a:ln w="9525">
            <a:noFill/>
          </a:ln>
        </p:spPr>
        <p:txBody>
          <a:bodyPr lIns="0" tIns="0" rIns="0" bIns="0" anchor="t" anchorCtr="0">
            <a:spAutoFit/>
          </a:bodyPr>
          <a:p>
            <a:pPr>
              <a:spcBef>
                <a:spcPct val="50000"/>
              </a:spcBef>
              <a:buSzTx/>
            </a:pPr>
            <a:r>
              <a:rPr lang="zh-CN" altLang="en-US" sz="1400" dirty="0">
                <a:latin typeface="黑体" panose="02010609060101010101" pitchFamily="49" charset="-122"/>
                <a:ea typeface="黑体" panose="02010609060101010101" pitchFamily="49" charset="-122"/>
              </a:rPr>
              <a:t>购买办公用品</a:t>
            </a:r>
            <a:endParaRPr lang="zh-CN" altLang="en-US" sz="1400" dirty="0">
              <a:latin typeface="黑体" panose="02010609060101010101" pitchFamily="49" charset="-122"/>
              <a:ea typeface="黑体" panose="02010609060101010101" pitchFamily="49" charset="-122"/>
            </a:endParaRPr>
          </a:p>
        </p:txBody>
      </p:sp>
      <p:sp>
        <p:nvSpPr>
          <p:cNvPr id="501776" name="Text Box 16"/>
          <p:cNvSpPr txBox="1"/>
          <p:nvPr/>
        </p:nvSpPr>
        <p:spPr>
          <a:xfrm>
            <a:off x="5737225" y="3143250"/>
            <a:ext cx="1223963" cy="215265"/>
          </a:xfrm>
          <a:prstGeom prst="rect">
            <a:avLst/>
          </a:prstGeom>
          <a:noFill/>
          <a:ln w="9525">
            <a:noFill/>
          </a:ln>
        </p:spPr>
        <p:txBody>
          <a:bodyPr lIns="0" tIns="0" rIns="0" bIns="0" anchor="t" anchorCtr="0">
            <a:spAutoFit/>
          </a:bodyPr>
          <a:p>
            <a:pPr>
              <a:spcBef>
                <a:spcPct val="50000"/>
              </a:spcBef>
              <a:buSzTx/>
            </a:pPr>
            <a:r>
              <a:rPr lang="zh-CN" altLang="en-US" sz="1400">
                <a:latin typeface="黑体" panose="02010609060101010101" pitchFamily="49" charset="-122"/>
                <a:ea typeface="黑体" panose="02010609060101010101" pitchFamily="49" charset="-122"/>
              </a:rPr>
              <a:t>管理费用</a:t>
            </a:r>
            <a:endParaRPr lang="zh-CN" altLang="en-US" sz="1400">
              <a:latin typeface="黑体" panose="02010609060101010101" pitchFamily="49" charset="-122"/>
              <a:ea typeface="黑体" panose="02010609060101010101" pitchFamily="49" charset="-122"/>
            </a:endParaRPr>
          </a:p>
        </p:txBody>
      </p:sp>
      <p:sp>
        <p:nvSpPr>
          <p:cNvPr id="501777" name="Text Box 17"/>
          <p:cNvSpPr txBox="1"/>
          <p:nvPr/>
        </p:nvSpPr>
        <p:spPr>
          <a:xfrm>
            <a:off x="7032625" y="3143250"/>
            <a:ext cx="1223963" cy="215265"/>
          </a:xfrm>
          <a:prstGeom prst="rect">
            <a:avLst/>
          </a:prstGeom>
          <a:noFill/>
          <a:ln w="9525">
            <a:noFill/>
          </a:ln>
        </p:spPr>
        <p:txBody>
          <a:bodyPr lIns="0" tIns="0" rIns="0" bIns="0" anchor="t" anchorCtr="0">
            <a:spAutoFit/>
          </a:bodyPr>
          <a:p>
            <a:pPr>
              <a:spcBef>
                <a:spcPct val="50000"/>
              </a:spcBef>
              <a:buSzTx/>
            </a:pPr>
            <a:r>
              <a:rPr lang="zh-CN" sz="1400">
                <a:latin typeface="黑体" panose="02010609060101010101" pitchFamily="49" charset="-122"/>
                <a:ea typeface="黑体" panose="02010609060101010101" pitchFamily="49" charset="-122"/>
              </a:rPr>
              <a:t>办公费</a:t>
            </a:r>
            <a:endParaRPr lang="zh-CN" sz="1400">
              <a:latin typeface="黑体" panose="02010609060101010101" pitchFamily="49" charset="-122"/>
              <a:ea typeface="黑体" panose="02010609060101010101" pitchFamily="49" charset="-122"/>
            </a:endParaRPr>
          </a:p>
        </p:txBody>
      </p:sp>
      <p:sp>
        <p:nvSpPr>
          <p:cNvPr id="501780" name="Text Box 20"/>
          <p:cNvSpPr txBox="1"/>
          <p:nvPr/>
        </p:nvSpPr>
        <p:spPr>
          <a:xfrm>
            <a:off x="8863330" y="3141980"/>
            <a:ext cx="581025" cy="212725"/>
          </a:xfrm>
          <a:prstGeom prst="rect">
            <a:avLst/>
          </a:prstGeom>
          <a:noFill/>
          <a:ln w="9525">
            <a:noFill/>
          </a:ln>
        </p:spPr>
        <p:txBody>
          <a:bodyPr lIns="0" tIns="0" rIns="0" bIns="0" anchor="t" anchorCtr="0"/>
          <a:p>
            <a:pPr algn="dist">
              <a:spcBef>
                <a:spcPct val="50000"/>
              </a:spcBef>
              <a:buSzTx/>
            </a:pPr>
            <a:r>
              <a:rPr lang="en-US" altLang="zh-CN" sz="1400">
                <a:latin typeface="黑体" panose="02010609060101010101" pitchFamily="49" charset="-122"/>
                <a:ea typeface="黑体" panose="02010609060101010101" pitchFamily="49" charset="-122"/>
              </a:rPr>
              <a:t>90000</a:t>
            </a:r>
            <a:endParaRPr lang="en-US" altLang="zh-CN" sz="1400">
              <a:latin typeface="黑体" panose="02010609060101010101" pitchFamily="49" charset="-122"/>
              <a:ea typeface="黑体" panose="02010609060101010101" pitchFamily="49" charset="-122"/>
            </a:endParaRPr>
          </a:p>
        </p:txBody>
      </p:sp>
      <p:sp>
        <p:nvSpPr>
          <p:cNvPr id="501783" name="Text Box 23"/>
          <p:cNvSpPr txBox="1"/>
          <p:nvPr/>
        </p:nvSpPr>
        <p:spPr>
          <a:xfrm>
            <a:off x="9551988" y="3141663"/>
            <a:ext cx="215900" cy="215265"/>
          </a:xfrm>
          <a:prstGeom prst="rect">
            <a:avLst/>
          </a:prstGeom>
          <a:noFill/>
          <a:ln w="9525">
            <a:noFill/>
          </a:ln>
        </p:spPr>
        <p:txBody>
          <a:bodyPr lIns="0" tIns="0" rIns="0" bIns="0" anchor="t" anchorCtr="0">
            <a:spAutoFit/>
          </a:bodyPr>
          <a:p>
            <a:pPr>
              <a:spcBef>
                <a:spcPct val="50000"/>
              </a:spcBef>
              <a:buSzTx/>
            </a:pPr>
            <a:r>
              <a:rPr lang="en-US" altLang="zh-CN" sz="1400">
                <a:latin typeface="黑体" panose="02010609060101010101" pitchFamily="49" charset="-122"/>
                <a:ea typeface="黑体" panose="02010609060101010101" pitchFamily="49" charset="-122"/>
              </a:rPr>
              <a:t>√</a:t>
            </a:r>
            <a:endParaRPr lang="en-US" altLang="zh-CN" sz="1400">
              <a:latin typeface="黑体" panose="02010609060101010101" pitchFamily="49" charset="-122"/>
              <a:ea typeface="黑体" panose="02010609060101010101" pitchFamily="49" charset="-122"/>
            </a:endParaRPr>
          </a:p>
        </p:txBody>
      </p:sp>
      <p:sp>
        <p:nvSpPr>
          <p:cNvPr id="501785" name="Text Box 25"/>
          <p:cNvSpPr txBox="1"/>
          <p:nvPr/>
        </p:nvSpPr>
        <p:spPr>
          <a:xfrm>
            <a:off x="3575050" y="5367338"/>
            <a:ext cx="592138" cy="215265"/>
          </a:xfrm>
          <a:prstGeom prst="rect">
            <a:avLst/>
          </a:prstGeom>
          <a:noFill/>
          <a:ln w="28575" cap="flat" cmpd="sng">
            <a:solidFill>
              <a:srgbClr val="FF0000"/>
            </a:solidFill>
            <a:prstDash val="solid"/>
            <a:miter/>
            <a:headEnd type="none" w="med" len="med"/>
            <a:tailEnd type="none" w="med" len="med"/>
          </a:ln>
        </p:spPr>
        <p:txBody>
          <a:bodyPr lIns="18000" tIns="0" rIns="0" bIns="0" anchor="t" anchorCtr="0">
            <a:spAutoFit/>
          </a:bodyPr>
          <a:p>
            <a:pPr>
              <a:spcBef>
                <a:spcPct val="50000"/>
              </a:spcBef>
              <a:buSzTx/>
            </a:pPr>
            <a:r>
              <a:rPr lang="zh-CN" altLang="en-US" sz="1400" dirty="0">
                <a:solidFill>
                  <a:srgbClr val="FF0000"/>
                </a:solidFill>
                <a:latin typeface="黑体" panose="02010609060101010101" pitchFamily="49" charset="-122"/>
                <a:ea typeface="黑体" panose="02010609060101010101" pitchFamily="49" charset="-122"/>
              </a:rPr>
              <a:t>李  鸣</a:t>
            </a:r>
            <a:endParaRPr lang="zh-CN" altLang="en-US" sz="1400" dirty="0">
              <a:solidFill>
                <a:srgbClr val="FF0000"/>
              </a:solidFill>
              <a:latin typeface="黑体" panose="02010609060101010101" pitchFamily="49" charset="-122"/>
              <a:ea typeface="黑体" panose="02010609060101010101" pitchFamily="49" charset="-122"/>
            </a:endParaRPr>
          </a:p>
        </p:txBody>
      </p:sp>
      <p:sp>
        <p:nvSpPr>
          <p:cNvPr id="501786" name="Text Box 26"/>
          <p:cNvSpPr txBox="1"/>
          <p:nvPr/>
        </p:nvSpPr>
        <p:spPr>
          <a:xfrm>
            <a:off x="4656138" y="5373688"/>
            <a:ext cx="582612" cy="215265"/>
          </a:xfrm>
          <a:prstGeom prst="rect">
            <a:avLst/>
          </a:prstGeom>
          <a:noFill/>
          <a:ln w="28575" cap="flat" cmpd="sng">
            <a:solidFill>
              <a:srgbClr val="FF0000"/>
            </a:solidFill>
            <a:prstDash val="solid"/>
            <a:miter/>
            <a:headEnd type="none" w="med" len="med"/>
            <a:tailEnd type="none" w="med" len="med"/>
          </a:ln>
        </p:spPr>
        <p:txBody>
          <a:bodyPr lIns="18000" tIns="0" rIns="0" bIns="0" anchor="t" anchorCtr="0">
            <a:spAutoFit/>
          </a:bodyPr>
          <a:p>
            <a:pPr>
              <a:spcBef>
                <a:spcPct val="50000"/>
              </a:spcBef>
              <a:buSzTx/>
            </a:pPr>
            <a:r>
              <a:rPr lang="zh-CN" altLang="en-US" sz="1400">
                <a:solidFill>
                  <a:srgbClr val="FF0000"/>
                </a:solidFill>
                <a:latin typeface="黑体" panose="02010609060101010101" pitchFamily="49" charset="-122"/>
                <a:ea typeface="黑体" panose="02010609060101010101" pitchFamily="49" charset="-122"/>
              </a:rPr>
              <a:t>张  清</a:t>
            </a:r>
            <a:endParaRPr lang="zh-CN" altLang="en-US" sz="1400">
              <a:solidFill>
                <a:srgbClr val="FF0000"/>
              </a:solidFill>
              <a:latin typeface="黑体" panose="02010609060101010101" pitchFamily="49" charset="-122"/>
              <a:ea typeface="黑体" panose="02010609060101010101" pitchFamily="49" charset="-122"/>
            </a:endParaRPr>
          </a:p>
        </p:txBody>
      </p:sp>
      <p:sp>
        <p:nvSpPr>
          <p:cNvPr id="501787" name="Text Box 27"/>
          <p:cNvSpPr txBox="1"/>
          <p:nvPr/>
        </p:nvSpPr>
        <p:spPr>
          <a:xfrm>
            <a:off x="5880100" y="5373688"/>
            <a:ext cx="644525" cy="215265"/>
          </a:xfrm>
          <a:prstGeom prst="rect">
            <a:avLst/>
          </a:prstGeom>
          <a:noFill/>
          <a:ln w="28575" cap="flat" cmpd="sng">
            <a:solidFill>
              <a:srgbClr val="FF0000"/>
            </a:solidFill>
            <a:prstDash val="solid"/>
            <a:miter/>
            <a:headEnd type="none" w="med" len="med"/>
            <a:tailEnd type="none" w="med" len="med"/>
          </a:ln>
        </p:spPr>
        <p:txBody>
          <a:bodyPr lIns="18000" tIns="0" rIns="0" bIns="0" anchor="t" anchorCtr="0">
            <a:spAutoFit/>
          </a:bodyPr>
          <a:p>
            <a:pPr>
              <a:spcBef>
                <a:spcPct val="50000"/>
              </a:spcBef>
              <a:buSzTx/>
            </a:pPr>
            <a:r>
              <a:rPr lang="zh-CN" altLang="en-US" sz="1400">
                <a:solidFill>
                  <a:srgbClr val="FF0000"/>
                </a:solidFill>
                <a:latin typeface="黑体" panose="02010609060101010101" pitchFamily="49" charset="-122"/>
                <a:ea typeface="黑体" panose="02010609060101010101" pitchFamily="49" charset="-122"/>
              </a:rPr>
              <a:t>沈  严</a:t>
            </a:r>
            <a:endParaRPr lang="zh-CN" altLang="en-US" sz="1400">
              <a:solidFill>
                <a:srgbClr val="FF0000"/>
              </a:solidFill>
              <a:latin typeface="黑体" panose="02010609060101010101" pitchFamily="49" charset="-122"/>
              <a:ea typeface="黑体" panose="02010609060101010101" pitchFamily="49" charset="-122"/>
            </a:endParaRPr>
          </a:p>
        </p:txBody>
      </p:sp>
      <p:sp>
        <p:nvSpPr>
          <p:cNvPr id="501788" name="Text Box 28"/>
          <p:cNvSpPr txBox="1"/>
          <p:nvPr/>
        </p:nvSpPr>
        <p:spPr>
          <a:xfrm>
            <a:off x="7032625" y="5373688"/>
            <a:ext cx="635000" cy="215265"/>
          </a:xfrm>
          <a:prstGeom prst="rect">
            <a:avLst/>
          </a:prstGeom>
          <a:noFill/>
          <a:ln w="28575" cap="flat" cmpd="sng">
            <a:solidFill>
              <a:srgbClr val="FF0000"/>
            </a:solidFill>
            <a:prstDash val="solid"/>
            <a:miter/>
            <a:headEnd type="none" w="med" len="med"/>
            <a:tailEnd type="none" w="med" len="med"/>
          </a:ln>
        </p:spPr>
        <p:txBody>
          <a:bodyPr lIns="18000" tIns="0" rIns="0" bIns="0" anchor="t" anchorCtr="0">
            <a:spAutoFit/>
          </a:bodyPr>
          <a:p>
            <a:pPr>
              <a:spcBef>
                <a:spcPct val="50000"/>
              </a:spcBef>
              <a:buSzTx/>
            </a:pPr>
            <a:r>
              <a:rPr lang="zh-CN" altLang="en-US" sz="1400">
                <a:solidFill>
                  <a:srgbClr val="FF0000"/>
                </a:solidFill>
                <a:latin typeface="黑体" panose="02010609060101010101" pitchFamily="49" charset="-122"/>
                <a:ea typeface="黑体" panose="02010609060101010101" pitchFamily="49" charset="-122"/>
              </a:rPr>
              <a:t>方  新</a:t>
            </a:r>
            <a:endParaRPr lang="zh-CN" altLang="en-US" sz="1400">
              <a:solidFill>
                <a:srgbClr val="FF0000"/>
              </a:solidFill>
              <a:latin typeface="黑体" panose="02010609060101010101" pitchFamily="49" charset="-122"/>
              <a:ea typeface="黑体" panose="02010609060101010101" pitchFamily="49" charset="-122"/>
            </a:endParaRPr>
          </a:p>
        </p:txBody>
      </p:sp>
      <p:sp>
        <p:nvSpPr>
          <p:cNvPr id="501789" name="Text Box 29"/>
          <p:cNvSpPr txBox="1"/>
          <p:nvPr/>
        </p:nvSpPr>
        <p:spPr>
          <a:xfrm>
            <a:off x="8183563" y="5373688"/>
            <a:ext cx="627062" cy="215265"/>
          </a:xfrm>
          <a:prstGeom prst="rect">
            <a:avLst/>
          </a:prstGeom>
          <a:noFill/>
          <a:ln w="28575" cap="flat" cmpd="sng">
            <a:solidFill>
              <a:srgbClr val="FF0000"/>
            </a:solidFill>
            <a:prstDash val="solid"/>
            <a:miter/>
            <a:headEnd type="none" w="med" len="med"/>
            <a:tailEnd type="none" w="med" len="med"/>
          </a:ln>
        </p:spPr>
        <p:txBody>
          <a:bodyPr lIns="18000" tIns="0" rIns="0" bIns="0" anchor="t" anchorCtr="0">
            <a:spAutoFit/>
          </a:bodyPr>
          <a:p>
            <a:pPr>
              <a:spcBef>
                <a:spcPct val="50000"/>
              </a:spcBef>
              <a:buSzTx/>
            </a:pPr>
            <a:r>
              <a:rPr lang="zh-CN" altLang="en-US" sz="1400">
                <a:solidFill>
                  <a:srgbClr val="FF0000"/>
                </a:solidFill>
                <a:latin typeface="黑体" panose="02010609060101010101" pitchFamily="49" charset="-122"/>
                <a:ea typeface="黑体" panose="02010609060101010101" pitchFamily="49" charset="-122"/>
              </a:rPr>
              <a:t>赵  伟</a:t>
            </a:r>
            <a:endParaRPr lang="zh-CN" altLang="en-US" sz="1400">
              <a:solidFill>
                <a:srgbClr val="FF0000"/>
              </a:solidFill>
              <a:latin typeface="黑体" panose="02010609060101010101" pitchFamily="49" charset="-122"/>
              <a:ea typeface="黑体" panose="02010609060101010101" pitchFamily="49" charset="-122"/>
            </a:endParaRPr>
          </a:p>
        </p:txBody>
      </p:sp>
      <p:sp>
        <p:nvSpPr>
          <p:cNvPr id="501790" name="Text Box 30"/>
          <p:cNvSpPr txBox="1"/>
          <p:nvPr/>
        </p:nvSpPr>
        <p:spPr>
          <a:xfrm>
            <a:off x="8863330" y="5015230"/>
            <a:ext cx="581025" cy="212725"/>
          </a:xfrm>
          <a:prstGeom prst="rect">
            <a:avLst/>
          </a:prstGeom>
          <a:noFill/>
          <a:ln w="9525">
            <a:noFill/>
          </a:ln>
        </p:spPr>
        <p:txBody>
          <a:bodyPr lIns="0" tIns="0" rIns="0" bIns="0" anchor="t" anchorCtr="0"/>
          <a:p>
            <a:pPr algn="dist">
              <a:spcBef>
                <a:spcPct val="50000"/>
              </a:spcBef>
              <a:buSzTx/>
            </a:pPr>
            <a:r>
              <a:rPr lang="en-US" altLang="zh-CN" sz="1400" dirty="0">
                <a:latin typeface="黑体" panose="02010609060101010101" pitchFamily="49" charset="-122"/>
                <a:ea typeface="黑体" panose="02010609060101010101" pitchFamily="49" charset="-122"/>
              </a:rPr>
              <a:t>90000</a:t>
            </a:r>
            <a:endParaRPr lang="en-US" altLang="zh-CN" sz="1400" dirty="0">
              <a:latin typeface="黑体" panose="02010609060101010101" pitchFamily="49" charset="-122"/>
              <a:ea typeface="黑体" panose="02010609060101010101" pitchFamily="49" charset="-122"/>
            </a:endParaRPr>
          </a:p>
        </p:txBody>
      </p:sp>
      <p:sp>
        <p:nvSpPr>
          <p:cNvPr id="501791" name="Line 31"/>
          <p:cNvSpPr>
            <a:spLocks noChangeShapeType="1"/>
          </p:cNvSpPr>
          <p:nvPr/>
        </p:nvSpPr>
        <p:spPr bwMode="auto">
          <a:xfrm>
            <a:off x="8133080" y="3359150"/>
            <a:ext cx="1348105" cy="1583055"/>
          </a:xfrm>
          <a:prstGeom prst="line">
            <a:avLst/>
          </a:prstGeom>
          <a:noFill/>
          <a:ln w="9525">
            <a:solidFill>
              <a:schemeClr val="tx1"/>
            </a:solidFill>
            <a:rou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1" i="0" u="none" strike="noStrike" kern="1200" cap="none" spc="0" normalizeH="0" baseline="0" noProof="0">
              <a:ln>
                <a:noFill/>
              </a:ln>
              <a:solidFill>
                <a:schemeClr val="tx1"/>
              </a:solidFill>
              <a:effectLst/>
              <a:uLnTx/>
              <a:uFillTx/>
              <a:latin typeface="+mj-ea"/>
              <a:ea typeface="+mj-ea"/>
              <a:cs typeface="+mn-cs"/>
            </a:endParaRPr>
          </a:p>
        </p:txBody>
      </p:sp>
      <p:sp>
        <p:nvSpPr>
          <p:cNvPr id="501792" name="Text Box 32"/>
          <p:cNvSpPr txBox="1"/>
          <p:nvPr/>
        </p:nvSpPr>
        <p:spPr>
          <a:xfrm>
            <a:off x="9984740" y="4005580"/>
            <a:ext cx="215900" cy="248285"/>
          </a:xfrm>
          <a:prstGeom prst="rect">
            <a:avLst/>
          </a:prstGeom>
          <a:noFill/>
          <a:ln w="9525">
            <a:noFill/>
          </a:ln>
        </p:spPr>
        <p:txBody>
          <a:bodyPr lIns="0" tIns="0" rIns="0" bIns="0" anchor="t" anchorCtr="0">
            <a:noAutofit/>
          </a:bodyPr>
          <a:p>
            <a:pPr>
              <a:spcBef>
                <a:spcPct val="50000"/>
              </a:spcBef>
              <a:buSzTx/>
            </a:pPr>
            <a:r>
              <a:rPr lang="zh-CN" altLang="en-US" sz="1400" dirty="0">
                <a:latin typeface="黑体" panose="02010609060101010101" pitchFamily="49" charset="-122"/>
                <a:ea typeface="黑体" panose="02010609060101010101" pitchFamily="49" charset="-122"/>
              </a:rPr>
              <a:t>壹</a:t>
            </a:r>
            <a:endParaRPr lang="zh-CN" altLang="en-US" sz="1400" dirty="0">
              <a:latin typeface="黑体" panose="02010609060101010101" pitchFamily="49" charset="-122"/>
              <a:ea typeface="黑体" panose="02010609060101010101" pitchFamily="49" charset="-122"/>
            </a:endParaRPr>
          </a:p>
        </p:txBody>
      </p:sp>
      <p:sp>
        <p:nvSpPr>
          <p:cNvPr id="27" name="AutoShape 28">
            <a:hlinkClick r:id="rId2" action="ppaction://hlinksldjump"/>
          </p:cNvPr>
          <p:cNvSpPr>
            <a:spLocks noChangeArrowheads="1"/>
          </p:cNvSpPr>
          <p:nvPr/>
        </p:nvSpPr>
        <p:spPr bwMode="auto">
          <a:xfrm>
            <a:off x="8831263" y="6049963"/>
            <a:ext cx="1657350" cy="692150"/>
          </a:xfrm>
          <a:prstGeom prst="flowChartDocument">
            <a:avLst/>
          </a:prstGeom>
          <a:solidFill>
            <a:srgbClr val="CCFFCC"/>
          </a:solidFill>
          <a:ln w="9525">
            <a:solidFill>
              <a:schemeClr val="tx1"/>
            </a:solidFill>
            <a:miter lim="800000"/>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600" b="1" i="0" u="none" strike="noStrike" kern="1200" cap="none" spc="0" normalizeH="0" baseline="0" noProof="0" dirty="0">
                <a:ln>
                  <a:noFill/>
                </a:ln>
                <a:solidFill>
                  <a:schemeClr val="tx1"/>
                </a:solidFill>
                <a:effectLst/>
                <a:uLnTx/>
                <a:uFillTx/>
                <a:latin typeface="+mn-ea"/>
                <a:ea typeface="+mn-ea"/>
                <a:cs typeface="+mn-cs"/>
              </a:rPr>
              <a:t>附银行付款凭证</a:t>
            </a:r>
            <a:endParaRPr kumimoji="0" lang="zh-CN" altLang="en-US" sz="1600" b="1" i="0" u="none" strike="noStrike" kern="1200" cap="none" spc="0" normalizeH="0" baseline="0" noProof="0" dirty="0">
              <a:ln>
                <a:noFill/>
              </a:ln>
              <a:solidFill>
                <a:schemeClr val="tx1"/>
              </a:solidFill>
              <a:effectLst/>
              <a:uLnTx/>
              <a:uFillTx/>
              <a:latin typeface="+mn-ea"/>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01769"/>
                                        </p:tgtEl>
                                        <p:attrNameLst>
                                          <p:attrName>style.visibility</p:attrName>
                                        </p:attrNameLst>
                                      </p:cBhvr>
                                      <p:to>
                                        <p:strVal val="visible"/>
                                      </p:to>
                                    </p:set>
                                    <p:animEffect transition="in" filter="wipe(left)">
                                      <p:cBhvr>
                                        <p:cTn id="7" dur="500"/>
                                        <p:tgtEl>
                                          <p:spTgt spid="50176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01770"/>
                                        </p:tgtEl>
                                        <p:attrNameLst>
                                          <p:attrName>style.visibility</p:attrName>
                                        </p:attrNameLst>
                                      </p:cBhvr>
                                      <p:to>
                                        <p:strVal val="visible"/>
                                      </p:to>
                                    </p:set>
                                    <p:animEffect transition="in" filter="wipe(left)">
                                      <p:cBhvr>
                                        <p:cTn id="11" dur="500"/>
                                        <p:tgtEl>
                                          <p:spTgt spid="50177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01771"/>
                                        </p:tgtEl>
                                        <p:attrNameLst>
                                          <p:attrName>style.visibility</p:attrName>
                                        </p:attrNameLst>
                                      </p:cBhvr>
                                      <p:to>
                                        <p:strVal val="visible"/>
                                      </p:to>
                                    </p:set>
                                    <p:animEffect transition="in" filter="wipe(left)">
                                      <p:cBhvr>
                                        <p:cTn id="15" dur="500"/>
                                        <p:tgtEl>
                                          <p:spTgt spid="501771"/>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501775"/>
                                        </p:tgtEl>
                                        <p:attrNameLst>
                                          <p:attrName>style.visibility</p:attrName>
                                        </p:attrNameLst>
                                      </p:cBhvr>
                                      <p:to>
                                        <p:strVal val="visible"/>
                                      </p:to>
                                    </p:set>
                                    <p:animEffect transition="in" filter="wipe(left)">
                                      <p:cBhvr>
                                        <p:cTn id="20" dur="500"/>
                                        <p:tgtEl>
                                          <p:spTgt spid="501775"/>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501772"/>
                                        </p:tgtEl>
                                        <p:attrNameLst>
                                          <p:attrName>style.visibility</p:attrName>
                                        </p:attrNameLst>
                                      </p:cBhvr>
                                      <p:to>
                                        <p:strVal val="visible"/>
                                      </p:to>
                                    </p:set>
                                    <p:animEffect transition="in" filter="wipe(left)">
                                      <p:cBhvr>
                                        <p:cTn id="25" dur="500"/>
                                        <p:tgtEl>
                                          <p:spTgt spid="501772"/>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501776"/>
                                        </p:tgtEl>
                                        <p:attrNameLst>
                                          <p:attrName>style.visibility</p:attrName>
                                        </p:attrNameLst>
                                      </p:cBhvr>
                                      <p:to>
                                        <p:strVal val="visible"/>
                                      </p:to>
                                    </p:set>
                                    <p:animEffect transition="in" filter="wipe(left)">
                                      <p:cBhvr>
                                        <p:cTn id="30" dur="500"/>
                                        <p:tgtEl>
                                          <p:spTgt spid="501776"/>
                                        </p:tgtEl>
                                      </p:cBhvr>
                                    </p:animEffect>
                                  </p:childTnLst>
                                </p:cTn>
                              </p:par>
                            </p:childTnLst>
                          </p:cTn>
                        </p:par>
                        <p:par>
                          <p:cTn id="31" fill="hold">
                            <p:stCondLst>
                              <p:cond delay="500"/>
                            </p:stCondLst>
                            <p:childTnLst>
                              <p:par>
                                <p:cTn id="32" presetID="22" presetClass="entr" presetSubtype="8" fill="hold" grpId="0" nodeType="afterEffect">
                                  <p:stCondLst>
                                    <p:cond delay="0"/>
                                  </p:stCondLst>
                                  <p:childTnLst>
                                    <p:set>
                                      <p:cBhvr>
                                        <p:cTn id="33" dur="1" fill="hold">
                                          <p:stCondLst>
                                            <p:cond delay="0"/>
                                          </p:stCondLst>
                                        </p:cTn>
                                        <p:tgtEl>
                                          <p:spTgt spid="501777"/>
                                        </p:tgtEl>
                                        <p:attrNameLst>
                                          <p:attrName>style.visibility</p:attrName>
                                        </p:attrNameLst>
                                      </p:cBhvr>
                                      <p:to>
                                        <p:strVal val="visible"/>
                                      </p:to>
                                    </p:set>
                                    <p:animEffect transition="in" filter="wipe(left)">
                                      <p:cBhvr>
                                        <p:cTn id="34" dur="500"/>
                                        <p:tgtEl>
                                          <p:spTgt spid="501777"/>
                                        </p:tgtEl>
                                      </p:cBhvr>
                                    </p:animEffect>
                                  </p:childTnLst>
                                </p:cTn>
                              </p:par>
                            </p:childTnLst>
                          </p:cTn>
                        </p:par>
                        <p:par>
                          <p:cTn id="35" fill="hold">
                            <p:stCondLst>
                              <p:cond delay="1000"/>
                            </p:stCondLst>
                            <p:childTnLst>
                              <p:par>
                                <p:cTn id="36" presetID="22" presetClass="entr" presetSubtype="8" fill="hold" grpId="0" nodeType="afterEffect">
                                  <p:stCondLst>
                                    <p:cond delay="0"/>
                                  </p:stCondLst>
                                  <p:childTnLst>
                                    <p:set>
                                      <p:cBhvr>
                                        <p:cTn id="37" dur="1" fill="hold">
                                          <p:stCondLst>
                                            <p:cond delay="0"/>
                                          </p:stCondLst>
                                        </p:cTn>
                                        <p:tgtEl>
                                          <p:spTgt spid="501780"/>
                                        </p:tgtEl>
                                        <p:attrNameLst>
                                          <p:attrName>style.visibility</p:attrName>
                                        </p:attrNameLst>
                                      </p:cBhvr>
                                      <p:to>
                                        <p:strVal val="visible"/>
                                      </p:to>
                                    </p:set>
                                    <p:animEffect transition="in" filter="wipe(left)">
                                      <p:cBhvr>
                                        <p:cTn id="38" dur="500"/>
                                        <p:tgtEl>
                                          <p:spTgt spid="501780"/>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nodeType="clickEffect">
                                  <p:stCondLst>
                                    <p:cond delay="0"/>
                                  </p:stCondLst>
                                  <p:childTnLst>
                                    <p:set>
                                      <p:cBhvr>
                                        <p:cTn id="42" dur="1" fill="hold">
                                          <p:stCondLst>
                                            <p:cond delay="0"/>
                                          </p:stCondLst>
                                        </p:cTn>
                                        <p:tgtEl>
                                          <p:spTgt spid="501791"/>
                                        </p:tgtEl>
                                        <p:attrNameLst>
                                          <p:attrName>style.visibility</p:attrName>
                                        </p:attrNameLst>
                                      </p:cBhvr>
                                      <p:to>
                                        <p:strVal val="visible"/>
                                      </p:to>
                                    </p:set>
                                    <p:animEffect transition="in" filter="wipe(left)">
                                      <p:cBhvr>
                                        <p:cTn id="43" dur="500"/>
                                        <p:tgtEl>
                                          <p:spTgt spid="501791"/>
                                        </p:tgtEl>
                                      </p:cBhvr>
                                    </p:animEffect>
                                  </p:childTnLst>
                                </p:cTn>
                              </p:par>
                            </p:childTnLst>
                          </p:cTn>
                        </p:par>
                        <p:par>
                          <p:cTn id="44" fill="hold">
                            <p:stCondLst>
                              <p:cond delay="500"/>
                            </p:stCondLst>
                            <p:childTnLst>
                              <p:par>
                                <p:cTn id="45" presetID="22" presetClass="entr" presetSubtype="8" fill="hold" grpId="0" nodeType="afterEffect">
                                  <p:stCondLst>
                                    <p:cond delay="0"/>
                                  </p:stCondLst>
                                  <p:childTnLst>
                                    <p:set>
                                      <p:cBhvr>
                                        <p:cTn id="46" dur="1" fill="hold">
                                          <p:stCondLst>
                                            <p:cond delay="0"/>
                                          </p:stCondLst>
                                        </p:cTn>
                                        <p:tgtEl>
                                          <p:spTgt spid="501790"/>
                                        </p:tgtEl>
                                        <p:attrNameLst>
                                          <p:attrName>style.visibility</p:attrName>
                                        </p:attrNameLst>
                                      </p:cBhvr>
                                      <p:to>
                                        <p:strVal val="visible"/>
                                      </p:to>
                                    </p:set>
                                    <p:animEffect transition="in" filter="wipe(left)">
                                      <p:cBhvr>
                                        <p:cTn id="47" dur="500"/>
                                        <p:tgtEl>
                                          <p:spTgt spid="501790"/>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501773"/>
                                        </p:tgtEl>
                                        <p:attrNameLst>
                                          <p:attrName>style.visibility</p:attrName>
                                        </p:attrNameLst>
                                      </p:cBhvr>
                                      <p:to>
                                        <p:strVal val="visible"/>
                                      </p:to>
                                    </p:set>
                                    <p:animEffect transition="in" filter="wipe(left)">
                                      <p:cBhvr>
                                        <p:cTn id="52" dur="500"/>
                                        <p:tgtEl>
                                          <p:spTgt spid="501773"/>
                                        </p:tgtEl>
                                      </p:cBhvr>
                                    </p:animEffect>
                                  </p:childTnLst>
                                </p:cTn>
                              </p:par>
                            </p:childTnLst>
                          </p:cTn>
                        </p:par>
                        <p:par>
                          <p:cTn id="53" fill="hold">
                            <p:stCondLst>
                              <p:cond delay="500"/>
                            </p:stCondLst>
                            <p:childTnLst>
                              <p:par>
                                <p:cTn id="54" presetID="22" presetClass="entr" presetSubtype="8" fill="hold" grpId="0" nodeType="afterEffect">
                                  <p:stCondLst>
                                    <p:cond delay="0"/>
                                  </p:stCondLst>
                                  <p:childTnLst>
                                    <p:set>
                                      <p:cBhvr>
                                        <p:cTn id="55" dur="1" fill="hold">
                                          <p:stCondLst>
                                            <p:cond delay="0"/>
                                          </p:stCondLst>
                                        </p:cTn>
                                        <p:tgtEl>
                                          <p:spTgt spid="501774"/>
                                        </p:tgtEl>
                                        <p:attrNameLst>
                                          <p:attrName>style.visibility</p:attrName>
                                        </p:attrNameLst>
                                      </p:cBhvr>
                                      <p:to>
                                        <p:strVal val="visible"/>
                                      </p:to>
                                    </p:set>
                                    <p:animEffect transition="in" filter="wipe(left)">
                                      <p:cBhvr>
                                        <p:cTn id="56" dur="500"/>
                                        <p:tgtEl>
                                          <p:spTgt spid="501774"/>
                                        </p:tgtEl>
                                      </p:cBhvr>
                                    </p:animEffec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501789"/>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501787"/>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501788"/>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22" presetClass="entr" presetSubtype="4" fill="hold" grpId="0" nodeType="clickEffect">
                                  <p:stCondLst>
                                    <p:cond delay="0"/>
                                  </p:stCondLst>
                                  <p:childTnLst>
                                    <p:set>
                                      <p:cBhvr>
                                        <p:cTn id="72" dur="1" fill="hold">
                                          <p:stCondLst>
                                            <p:cond delay="0"/>
                                          </p:stCondLst>
                                        </p:cTn>
                                        <p:tgtEl>
                                          <p:spTgt spid="501783"/>
                                        </p:tgtEl>
                                        <p:attrNameLst>
                                          <p:attrName>style.visibility</p:attrName>
                                        </p:attrNameLst>
                                      </p:cBhvr>
                                      <p:to>
                                        <p:strVal val="visible"/>
                                      </p:to>
                                    </p:set>
                                    <p:animEffect transition="in" filter="wipe(down)">
                                      <p:cBhvr>
                                        <p:cTn id="73" dur="500"/>
                                        <p:tgtEl>
                                          <p:spTgt spid="501783"/>
                                        </p:tgtEl>
                                      </p:cBhvr>
                                    </p:animEffect>
                                  </p:childTnLst>
                                </p:cTn>
                              </p:par>
                            </p:childTnLst>
                          </p:cTn>
                        </p:par>
                        <p:par>
                          <p:cTn id="74" fill="hold">
                            <p:stCondLst>
                              <p:cond delay="500"/>
                            </p:stCondLst>
                            <p:childTnLst>
                              <p:par>
                                <p:cTn id="75" presetID="1" presetClass="entr" presetSubtype="0" fill="hold" grpId="0" nodeType="afterEffect">
                                  <p:stCondLst>
                                    <p:cond delay="0"/>
                                  </p:stCondLst>
                                  <p:childTnLst>
                                    <p:set>
                                      <p:cBhvr>
                                        <p:cTn id="76" dur="1" fill="hold">
                                          <p:stCondLst>
                                            <p:cond delay="0"/>
                                          </p:stCondLst>
                                        </p:cTn>
                                        <p:tgtEl>
                                          <p:spTgt spid="501786"/>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grpId="0" nodeType="clickEffect">
                                  <p:stCondLst>
                                    <p:cond delay="0"/>
                                  </p:stCondLst>
                                  <p:childTnLst>
                                    <p:set>
                                      <p:cBhvr>
                                        <p:cTn id="80" dur="1" fill="hold">
                                          <p:stCondLst>
                                            <p:cond delay="0"/>
                                          </p:stCondLst>
                                        </p:cTn>
                                        <p:tgtEl>
                                          <p:spTgt spid="501785"/>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27"/>
                                        </p:tgtEl>
                                        <p:attrNameLst>
                                          <p:attrName>style.visibility</p:attrName>
                                        </p:attrNameLst>
                                      </p:cBhvr>
                                      <p:to>
                                        <p:strVal val="visible"/>
                                      </p:to>
                                    </p:set>
                                    <p:anim calcmode="lin" valueType="num">
                                      <p:cBhvr additive="base">
                                        <p:cTn id="85" dur="500" fill="hold"/>
                                        <p:tgtEl>
                                          <p:spTgt spid="27"/>
                                        </p:tgtEl>
                                        <p:attrNameLst>
                                          <p:attrName>ppt_x</p:attrName>
                                        </p:attrNameLst>
                                      </p:cBhvr>
                                      <p:tavLst>
                                        <p:tav tm="0">
                                          <p:val>
                                            <p:strVal val="#ppt_x"/>
                                          </p:val>
                                        </p:tav>
                                        <p:tav tm="100000">
                                          <p:val>
                                            <p:strVal val="#ppt_x"/>
                                          </p:val>
                                        </p:tav>
                                      </p:tavLst>
                                    </p:anim>
                                    <p:anim calcmode="lin" valueType="num">
                                      <p:cBhvr additive="base">
                                        <p:cTn id="86" dur="500" fill="hold"/>
                                        <p:tgtEl>
                                          <p:spTgt spid="27"/>
                                        </p:tgtEl>
                                        <p:attrNameLst>
                                          <p:attrName>ppt_y</p:attrName>
                                        </p:attrNameLst>
                                      </p:cBhvr>
                                      <p:tavLst>
                                        <p:tav tm="0">
                                          <p:val>
                                            <p:strVal val="1+#ppt_h/2"/>
                                          </p:val>
                                        </p:tav>
                                        <p:tav tm="100000">
                                          <p:val>
                                            <p:strVal val="#ppt_y"/>
                                          </p:val>
                                        </p:tav>
                                      </p:tavLst>
                                    </p:anim>
                                  </p:childTnLst>
                                </p:cTn>
                              </p:par>
                            </p:childTnLst>
                          </p:cTn>
                        </p:par>
                        <p:par>
                          <p:cTn id="87" fill="hold">
                            <p:stCondLst>
                              <p:cond delay="500"/>
                            </p:stCondLst>
                            <p:childTnLst>
                              <p:par>
                                <p:cTn id="88" presetID="22" presetClass="entr" presetSubtype="4" fill="hold" grpId="0" nodeType="afterEffect">
                                  <p:stCondLst>
                                    <p:cond delay="0"/>
                                  </p:stCondLst>
                                  <p:childTnLst>
                                    <p:set>
                                      <p:cBhvr>
                                        <p:cTn id="89" dur="1" fill="hold">
                                          <p:stCondLst>
                                            <p:cond delay="0"/>
                                          </p:stCondLst>
                                        </p:cTn>
                                        <p:tgtEl>
                                          <p:spTgt spid="501792"/>
                                        </p:tgtEl>
                                        <p:attrNameLst>
                                          <p:attrName>style.visibility</p:attrName>
                                        </p:attrNameLst>
                                      </p:cBhvr>
                                      <p:to>
                                        <p:strVal val="visible"/>
                                      </p:to>
                                    </p:set>
                                    <p:animEffect transition="in" filter="wipe(down)">
                                      <p:cBhvr>
                                        <p:cTn id="90" dur="500"/>
                                        <p:tgtEl>
                                          <p:spTgt spid="5017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69" grpId="0"/>
      <p:bldP spid="501770" grpId="0"/>
      <p:bldP spid="501771" grpId="0"/>
      <p:bldP spid="501772" grpId="0"/>
      <p:bldP spid="501773" grpId="0"/>
      <p:bldP spid="501774" grpId="0"/>
      <p:bldP spid="501775" grpId="0"/>
      <p:bldP spid="501776" grpId="0"/>
      <p:bldP spid="501777" grpId="0"/>
      <p:bldP spid="501780" grpId="0"/>
      <p:bldP spid="501783" grpId="0"/>
      <p:bldP spid="501785" grpId="0" bldLvl="0" animBg="1"/>
      <p:bldP spid="501786" grpId="0" bldLvl="0" animBg="1"/>
      <p:bldP spid="501787" grpId="0" bldLvl="0" animBg="1"/>
      <p:bldP spid="501788" grpId="0" bldLvl="0" animBg="1"/>
      <p:bldP spid="501789" grpId="0" bldLvl="0" animBg="1"/>
      <p:bldP spid="501790" grpId="0"/>
      <p:bldP spid="501792" grpId="0"/>
      <p:bldP spid="27" grpId="0" bldLvl="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3185"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rPr>
              <a:t>第三节  </a:t>
            </a:r>
            <a:r>
              <a:rPr lang="zh-CN" altLang="en-US" sz="3200" dirty="0">
                <a:solidFill>
                  <a:srgbClr val="FF0000"/>
                </a:solidFill>
                <a:latin typeface="Times New Roman" panose="02020603050405020304" pitchFamily="18" charset="0"/>
              </a:rPr>
              <a:t>记账凭证</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sp>
        <p:nvSpPr>
          <p:cNvPr id="93186" name="Rectangle 3"/>
          <p:cNvSpPr>
            <a:spLocks noGrp="1"/>
          </p:cNvSpPr>
          <p:nvPr>
            <p:ph idx="1"/>
          </p:nvPr>
        </p:nvSpPr>
        <p:spPr>
          <a:xfrm>
            <a:off x="843280" y="1196975"/>
            <a:ext cx="10561955" cy="4968875"/>
          </a:xfrm>
        </p:spPr>
        <p:txBody>
          <a:bodyPr vert="horz" wrap="square" lIns="91440" tIns="45720" rIns="91440" bIns="45720" anchor="t" anchorCtr="0"/>
          <a:p>
            <a:pPr eaLnBrk="1" hangingPunct="1">
              <a:lnSpc>
                <a:spcPct val="150000"/>
              </a:lnSpc>
              <a:spcBef>
                <a:spcPct val="0"/>
              </a:spcBef>
              <a:buClrTx/>
              <a:buNone/>
            </a:pPr>
            <a:r>
              <a:rPr lang="zh-CN" altLang="en-US" sz="3200" dirty="0">
                <a:solidFill>
                  <a:srgbClr val="FF0000"/>
                </a:solidFill>
                <a:latin typeface="黑体" panose="02010609060101010101" pitchFamily="49" charset="-122"/>
              </a:rPr>
              <a:t>五、记账凭证的填制举例</a:t>
            </a:r>
            <a:r>
              <a:rPr lang="en-US" altLang="zh-CN" sz="3200" dirty="0">
                <a:latin typeface="楷体" panose="02010609060101010101" pitchFamily="49" charset="-122"/>
                <a:ea typeface="楷体" panose="02010609060101010101" pitchFamily="49" charset="-122"/>
              </a:rPr>
              <a:t>——</a:t>
            </a:r>
            <a:r>
              <a:rPr lang="zh-CN" altLang="en-US" sz="3200" dirty="0">
                <a:latin typeface="楷体" panose="02010609060101010101" pitchFamily="49" charset="-122"/>
                <a:ea typeface="楷体" panose="02010609060101010101" pitchFamily="49" charset="-122"/>
              </a:rPr>
              <a:t>转账凭证</a:t>
            </a:r>
            <a:endParaRPr lang="en-US" altLang="zh-CN" sz="3200" dirty="0">
              <a:latin typeface="楷体" panose="02010609060101010101" pitchFamily="49" charset="-122"/>
              <a:ea typeface="楷体" panose="02010609060101010101" pitchFamily="49" charset="-122"/>
            </a:endParaRPr>
          </a:p>
          <a:p>
            <a:pPr eaLnBrk="1" hangingPunct="1">
              <a:lnSpc>
                <a:spcPct val="150000"/>
              </a:lnSpc>
              <a:spcBef>
                <a:spcPct val="0"/>
              </a:spcBef>
              <a:buClr>
                <a:srgbClr val="0033CC"/>
              </a:buClr>
              <a:buFont typeface="Wingdings" panose="05000000000000000000" pitchFamily="2" charset="2"/>
              <a:buChar char="Ø"/>
            </a:pPr>
            <a:r>
              <a:rPr lang="zh-CN" altLang="en-US" sz="3200" dirty="0">
                <a:latin typeface="楷体" panose="02010609060101010101" pitchFamily="49" charset="-122"/>
                <a:ea typeface="楷体" panose="02010609060101010101" pitchFamily="49" charset="-122"/>
              </a:rPr>
              <a:t>转账凭证</a:t>
            </a:r>
            <a:r>
              <a:rPr lang="en-US" altLang="zh-CN" sz="3200" dirty="0">
                <a:latin typeface="楷体" panose="02010609060101010101" pitchFamily="49" charset="-122"/>
                <a:ea typeface="楷体" panose="02010609060101010101" pitchFamily="49" charset="-122"/>
              </a:rPr>
              <a:t>——</a:t>
            </a:r>
            <a:r>
              <a:rPr lang="zh-CN" altLang="en-US" sz="3200" dirty="0">
                <a:latin typeface="楷体" panose="02010609060101010101" pitchFamily="49" charset="-122"/>
                <a:ea typeface="楷体" panose="02010609060101010101" pitchFamily="49" charset="-122"/>
              </a:rPr>
              <a:t>根据有关转账业务的原始凭证填制；根据账簿记录资料整理后填制。</a:t>
            </a:r>
            <a:endParaRPr lang="en-US" altLang="zh-CN" sz="3200" dirty="0">
              <a:latin typeface="楷体" panose="02010609060101010101" pitchFamily="49" charset="-122"/>
              <a:ea typeface="楷体" panose="02010609060101010101" pitchFamily="49" charset="-122"/>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4209" name="Rectangle 2"/>
          <p:cNvSpPr/>
          <p:nvPr>
            <p:ph type="title"/>
          </p:nvPr>
        </p:nvSpPr>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rPr>
              <a:t>第三节  </a:t>
            </a:r>
            <a:r>
              <a:rPr lang="zh-CN" altLang="en-US" sz="3200" dirty="0">
                <a:solidFill>
                  <a:srgbClr val="FF0000"/>
                </a:solidFill>
                <a:latin typeface="Times New Roman" panose="02020603050405020304" pitchFamily="18" charset="0"/>
              </a:rPr>
              <a:t>记账凭证</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sp>
        <p:nvSpPr>
          <p:cNvPr id="503811" name="Rectangle 3"/>
          <p:cNvSpPr>
            <a:spLocks noGrp="1" noChangeArrowheads="1"/>
          </p:cNvSpPr>
          <p:nvPr>
            <p:ph idx="1"/>
          </p:nvPr>
        </p:nvSpPr>
        <p:spPr>
          <a:xfrm>
            <a:off x="1109980" y="1214755"/>
            <a:ext cx="10245090" cy="3006725"/>
          </a:xfrm>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ct val="0"/>
              </a:spcBef>
              <a:spcAft>
                <a:spcPct val="0"/>
              </a:spcAft>
              <a:buClrTx/>
              <a:buSzTx/>
              <a:buFontTx/>
              <a:buNone/>
              <a:defRPr/>
            </a:pPr>
            <a:r>
              <a:rPr kumimoji="0" lang="zh-CN" altLang="en-US" sz="3200" b="1" i="0" u="none" strike="noStrike" kern="0" cap="none" spc="0" normalizeH="0" baseline="0" noProof="0" dirty="0" smtClean="0">
                <a:ln>
                  <a:noFill/>
                </a:ln>
                <a:solidFill>
                  <a:srgbClr val="FF0000"/>
                </a:solidFill>
                <a:effectLst/>
                <a:uLnTx/>
                <a:uFillTx/>
                <a:latin typeface="+mn-ea"/>
                <a:ea typeface="+mn-ea"/>
                <a:cs typeface="+mn-cs"/>
              </a:rPr>
              <a:t>五、记账凭证的填制举例</a:t>
            </a:r>
            <a:r>
              <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转账凭证</a:t>
            </a:r>
            <a:endPar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469900" marR="0" lvl="0" indent="-469900" algn="l" defTabSz="914400" rtl="0" eaLnBrk="1" fontAlgn="base" latinLnBrk="0" hangingPunct="1">
              <a:lnSpc>
                <a:spcPct val="150000"/>
              </a:lnSpc>
              <a:spcBef>
                <a:spcPct val="0"/>
              </a:spcBef>
              <a:spcAft>
                <a:spcPct val="0"/>
              </a:spcAft>
              <a:buClr>
                <a:srgbClr val="0033CC"/>
              </a:buClr>
              <a:buSzTx/>
              <a:buFont typeface="Wingdings" panose="05000000000000000000" pitchFamily="2" charset="2"/>
              <a:buChar char="Ø"/>
              <a:defRPr/>
            </a:pPr>
            <a:r>
              <a:rPr kumimoji="0" lang="en-US" altLang="zh-CN" sz="3200" b="1" i="0" u="none" strike="noStrike" kern="0" cap="none" spc="0" normalizeH="0" baseline="0" noProof="0" dirty="0" smtClean="0">
                <a:ln>
                  <a:noFill/>
                </a:ln>
                <a:solidFill>
                  <a:srgbClr val="FF0000"/>
                </a:solidFill>
                <a:effectLst/>
                <a:uLnTx/>
                <a:uFillTx/>
                <a:latin typeface="楷体" panose="02010609060101010101" pitchFamily="49" charset="-122"/>
                <a:ea typeface="楷体" panose="02010609060101010101" pitchFamily="49" charset="-122"/>
                <a:cs typeface="+mn-cs"/>
              </a:rPr>
              <a:t>【</a:t>
            </a:r>
            <a:r>
              <a:rPr kumimoji="0" lang="zh-CN" altLang="en-US" sz="3200" b="1" i="0" u="none" strike="noStrike" kern="0" cap="none" spc="0" normalizeH="0" baseline="0" noProof="0" dirty="0" smtClean="0">
                <a:ln>
                  <a:noFill/>
                </a:ln>
                <a:solidFill>
                  <a:srgbClr val="FF0000"/>
                </a:solidFill>
                <a:effectLst/>
                <a:uLnTx/>
                <a:uFillTx/>
                <a:latin typeface="楷体" panose="02010609060101010101" pitchFamily="49" charset="-122"/>
                <a:ea typeface="楷体" panose="02010609060101010101" pitchFamily="49" charset="-122"/>
                <a:cs typeface="+mn-cs"/>
              </a:rPr>
              <a:t>例</a:t>
            </a:r>
            <a:r>
              <a:rPr kumimoji="0" lang="en-US" altLang="zh-CN" sz="3200" b="1" i="0" u="none" strike="noStrike" kern="0" cap="none" spc="0" normalizeH="0" baseline="0" noProof="0" dirty="0" smtClean="0">
                <a:ln>
                  <a:noFill/>
                </a:ln>
                <a:solidFill>
                  <a:srgbClr val="FF0000"/>
                </a:solidFill>
                <a:effectLst/>
                <a:uLnTx/>
                <a:uFillTx/>
                <a:latin typeface="楷体" panose="02010609060101010101" pitchFamily="49" charset="-122"/>
                <a:ea typeface="楷体" panose="02010609060101010101" pitchFamily="49" charset="-122"/>
                <a:cs typeface="+mn-cs"/>
              </a:rPr>
              <a:t>】</a:t>
            </a:r>
            <a:r>
              <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 20XX</a:t>
            </a: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年</a:t>
            </a:r>
            <a:r>
              <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2</a:t>
            </a: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月</a:t>
            </a:r>
            <a:r>
              <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15</a:t>
            </a: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日，生产车间领用钢材一批，价值</a:t>
            </a:r>
            <a:r>
              <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10 000</a:t>
            </a: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元，用于生产甲产品。（注：本月已发生转账业务</a:t>
            </a:r>
            <a:r>
              <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22</a:t>
            </a: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笔。）</a:t>
            </a:r>
            <a:endPar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p:txBody>
      </p:sp>
      <p:sp>
        <p:nvSpPr>
          <p:cNvPr id="503818" name="Text Box 10"/>
          <p:cNvSpPr txBox="1"/>
          <p:nvPr/>
        </p:nvSpPr>
        <p:spPr>
          <a:xfrm>
            <a:off x="2055813" y="4437063"/>
            <a:ext cx="8143875" cy="2030095"/>
          </a:xfrm>
          <a:prstGeom prst="rect">
            <a:avLst/>
          </a:prstGeom>
          <a:solidFill>
            <a:srgbClr val="FFFF99"/>
          </a:solidFill>
          <a:ln w="9525">
            <a:noFill/>
          </a:ln>
        </p:spPr>
        <p:txBody>
          <a:bodyPr anchor="t" anchorCtr="0">
            <a:spAutoFit/>
          </a:bodyPr>
          <a:p>
            <a:pPr>
              <a:lnSpc>
                <a:spcPct val="150000"/>
              </a:lnSpc>
              <a:spcBef>
                <a:spcPct val="20000"/>
              </a:spcBef>
            </a:pPr>
            <a:r>
              <a:rPr lang="zh-CN" altLang="en-US" sz="2800" dirty="0">
                <a:solidFill>
                  <a:srgbClr val="FF0066"/>
                </a:solidFill>
                <a:latin typeface="仿宋" panose="02010609060101010101" pitchFamily="49" charset="-122"/>
                <a:ea typeface="仿宋" panose="02010609060101010101" pitchFamily="49" charset="-122"/>
              </a:rPr>
              <a:t>会计分录</a:t>
            </a:r>
            <a:endParaRPr lang="zh-CN" altLang="en-US" sz="2800" dirty="0">
              <a:latin typeface="仿宋" panose="02010609060101010101" pitchFamily="49" charset="-122"/>
              <a:ea typeface="仿宋" panose="02010609060101010101" pitchFamily="49" charset="-122"/>
            </a:endParaRPr>
          </a:p>
          <a:p>
            <a:pPr>
              <a:lnSpc>
                <a:spcPct val="150000"/>
              </a:lnSpc>
            </a:pPr>
            <a:r>
              <a:rPr lang="zh-CN" altLang="en-US" sz="2800" dirty="0">
                <a:latin typeface="仿宋" panose="02010609060101010101" pitchFamily="49" charset="-122"/>
                <a:ea typeface="仿宋" panose="02010609060101010101" pitchFamily="49" charset="-122"/>
              </a:rPr>
              <a:t>      借：生产成本</a:t>
            </a:r>
            <a:r>
              <a:rPr lang="en-US" altLang="zh-CN" sz="2800" dirty="0">
                <a:latin typeface="仿宋" panose="02010609060101010101" pitchFamily="49" charset="-122"/>
                <a:ea typeface="仿宋" panose="02010609060101010101" pitchFamily="49" charset="-122"/>
              </a:rPr>
              <a:t>—</a:t>
            </a:r>
            <a:r>
              <a:rPr lang="zh-CN" altLang="en-US" sz="2800" dirty="0">
                <a:latin typeface="仿宋" panose="02010609060101010101" pitchFamily="49" charset="-122"/>
                <a:ea typeface="仿宋" panose="02010609060101010101" pitchFamily="49" charset="-122"/>
              </a:rPr>
              <a:t>甲产品       </a:t>
            </a:r>
            <a:r>
              <a:rPr lang="en-US" altLang="zh-CN" sz="2800" dirty="0">
                <a:latin typeface="仿宋" panose="02010609060101010101" pitchFamily="49" charset="-122"/>
                <a:ea typeface="仿宋" panose="02010609060101010101" pitchFamily="49" charset="-122"/>
              </a:rPr>
              <a:t>10 000</a:t>
            </a:r>
            <a:endParaRPr lang="en-US" altLang="zh-CN" sz="2800" dirty="0">
              <a:latin typeface="仿宋" panose="02010609060101010101" pitchFamily="49" charset="-122"/>
              <a:ea typeface="仿宋" panose="02010609060101010101" pitchFamily="49" charset="-122"/>
            </a:endParaRPr>
          </a:p>
          <a:p>
            <a:pPr>
              <a:lnSpc>
                <a:spcPct val="150000"/>
              </a:lnSpc>
            </a:pPr>
            <a:r>
              <a:rPr lang="en-US" altLang="zh-CN" sz="2800" dirty="0">
                <a:latin typeface="仿宋" panose="02010609060101010101" pitchFamily="49" charset="-122"/>
                <a:ea typeface="仿宋" panose="02010609060101010101" pitchFamily="49" charset="-122"/>
              </a:rPr>
              <a:t>          </a:t>
            </a:r>
            <a:r>
              <a:rPr lang="zh-CN" altLang="en-US" sz="2800" dirty="0">
                <a:latin typeface="仿宋" panose="02010609060101010101" pitchFamily="49" charset="-122"/>
                <a:ea typeface="仿宋" panose="02010609060101010101" pitchFamily="49" charset="-122"/>
              </a:rPr>
              <a:t>贷：原材料</a:t>
            </a:r>
            <a:r>
              <a:rPr lang="en-US" altLang="zh-CN" sz="2800" dirty="0">
                <a:latin typeface="仿宋" panose="02010609060101010101" pitchFamily="49" charset="-122"/>
                <a:ea typeface="仿宋" panose="02010609060101010101" pitchFamily="49" charset="-122"/>
              </a:rPr>
              <a:t>—</a:t>
            </a:r>
            <a:r>
              <a:rPr lang="zh-CN" altLang="en-US" sz="2800" dirty="0">
                <a:latin typeface="仿宋" panose="02010609060101010101" pitchFamily="49" charset="-122"/>
                <a:ea typeface="仿宋" panose="02010609060101010101" pitchFamily="49" charset="-122"/>
              </a:rPr>
              <a:t>钢材           </a:t>
            </a:r>
            <a:r>
              <a:rPr lang="en-US" altLang="zh-CN" sz="2800" dirty="0">
                <a:latin typeface="仿宋" panose="02010609060101010101" pitchFamily="49" charset="-122"/>
                <a:ea typeface="仿宋" panose="02010609060101010101" pitchFamily="49" charset="-122"/>
              </a:rPr>
              <a:t>10 000</a:t>
            </a:r>
            <a:endParaRPr lang="en-US" altLang="zh-CN" sz="2800" dirty="0">
              <a:latin typeface="仿宋" panose="02010609060101010101" pitchFamily="49" charset="-122"/>
              <a:ea typeface="仿宋"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03818"/>
                                        </p:tgtEl>
                                        <p:attrNameLst>
                                          <p:attrName>style.visibility</p:attrName>
                                        </p:attrNameLst>
                                      </p:cBhvr>
                                      <p:to>
                                        <p:strVal val="visible"/>
                                      </p:to>
                                    </p:set>
                                    <p:anim calcmode="lin" valueType="num">
                                      <p:cBhvr additive="base">
                                        <p:cTn id="7" dur="500" fill="hold"/>
                                        <p:tgtEl>
                                          <p:spTgt spid="503818"/>
                                        </p:tgtEl>
                                        <p:attrNameLst>
                                          <p:attrName>ppt_x</p:attrName>
                                        </p:attrNameLst>
                                      </p:cBhvr>
                                      <p:tavLst>
                                        <p:tav tm="0">
                                          <p:val>
                                            <p:strVal val="0-#ppt_w/2"/>
                                          </p:val>
                                        </p:tav>
                                        <p:tav tm="100000">
                                          <p:val>
                                            <p:strVal val="#ppt_x"/>
                                          </p:val>
                                        </p:tav>
                                      </p:tavLst>
                                    </p:anim>
                                    <p:anim calcmode="lin" valueType="num">
                                      <p:cBhvr additive="base">
                                        <p:cTn id="8" dur="500" fill="hold"/>
                                        <p:tgtEl>
                                          <p:spTgt spid="5038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3818"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1"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rPr>
              <a:t>第二节  </a:t>
            </a:r>
            <a:r>
              <a:rPr lang="zh-CN" altLang="en-US" sz="3200" dirty="0">
                <a:solidFill>
                  <a:srgbClr val="FF0000"/>
                </a:solidFill>
                <a:latin typeface="Times New Roman" panose="02020603050405020304" pitchFamily="18" charset="0"/>
              </a:rPr>
              <a:t>原始凭证</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sp>
        <p:nvSpPr>
          <p:cNvPr id="549891" name="Rectangle 3"/>
          <p:cNvSpPr>
            <a:spLocks noGrp="1" noChangeArrowheads="1"/>
          </p:cNvSpPr>
          <p:nvPr>
            <p:ph idx="1"/>
          </p:nvPr>
        </p:nvSpPr>
        <p:spPr>
          <a:xfrm>
            <a:off x="1042670" y="1174750"/>
            <a:ext cx="10454640" cy="4864100"/>
          </a:xfrm>
        </p:spPr>
        <p:txBody>
          <a:bodyPr vert="horz" wrap="square" lIns="91440" tIns="45720" rIns="91440" bIns="45720" numCol="1" anchor="t" anchorCtr="0" compatLnSpc="1"/>
          <a:lstStyle/>
          <a:p>
            <a:pPr marL="469900" marR="0" lvl="0" indent="-469900" algn="just"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2800" b="1" i="0" u="none" strike="noStrike" kern="0" cap="none" spc="0" normalizeH="0" baseline="0" noProof="0" dirty="0" smtClean="0">
                <a:ln>
                  <a:noFill/>
                </a:ln>
                <a:solidFill>
                  <a:srgbClr val="FF0000"/>
                </a:solidFill>
                <a:effectLst/>
                <a:uLnTx/>
                <a:uFillTx/>
                <a:latin typeface="+mn-ea"/>
                <a:ea typeface="+mn-ea"/>
                <a:cs typeface="+mn-cs"/>
              </a:rPr>
              <a:t>二、原始凭证的种类及样式举例   </a:t>
            </a:r>
            <a:endParaRPr kumimoji="0" lang="zh-CN" altLang="en-US" sz="2800" b="1" i="0" u="none" strike="noStrike" kern="0" cap="none" spc="0" normalizeH="0" baseline="0" noProof="0" dirty="0" smtClean="0">
              <a:ln>
                <a:noFill/>
              </a:ln>
              <a:solidFill>
                <a:srgbClr val="FF0000"/>
              </a:solidFill>
              <a:effectLst/>
              <a:uLnTx/>
              <a:uFillTx/>
              <a:latin typeface="+mn-ea"/>
              <a:ea typeface="+mn-ea"/>
              <a:cs typeface="+mn-cs"/>
            </a:endParaRPr>
          </a:p>
          <a:p>
            <a:pPr marL="469900" marR="0" lvl="0" indent="-469900" algn="l" defTabSz="914400" rtl="0" eaLnBrk="1" fontAlgn="base" latinLnBrk="0" hangingPunct="1">
              <a:lnSpc>
                <a:spcPct val="150000"/>
              </a:lnSpc>
              <a:spcBef>
                <a:spcPct val="20000"/>
              </a:spcBef>
              <a:spcAft>
                <a:spcPct val="0"/>
              </a:spcAft>
              <a:buClr>
                <a:srgbClr val="FF0000"/>
              </a:buClr>
              <a:buSzTx/>
              <a:buFont typeface="Wingdings" panose="05000000000000000000" pitchFamily="2" charset="2"/>
              <a:buChar char="p"/>
              <a:defRPr/>
            </a:pPr>
            <a:r>
              <a:rPr kumimoji="0" lang="zh-CN" altLang="en-US" sz="2800" b="1" i="0" u="none" strike="noStrike" kern="0" cap="none" spc="0" normalizeH="0" baseline="0" noProof="0" dirty="0" smtClean="0">
                <a:ln>
                  <a:noFill/>
                </a:ln>
                <a:solidFill>
                  <a:srgbClr val="0000CC"/>
                </a:solidFill>
                <a:effectLst/>
                <a:uLnTx/>
                <a:uFillTx/>
                <a:latin typeface="+mn-ea"/>
                <a:ea typeface="+mn-ea"/>
                <a:cs typeface="+mn-cs"/>
              </a:rPr>
              <a:t>（一）原始凭证按其来源不同，可分为</a:t>
            </a:r>
            <a:endParaRPr kumimoji="0" lang="en-US" altLang="zh-CN" sz="2800" b="1" i="0" u="none" strike="noStrike" kern="0" cap="none" spc="0" normalizeH="0" baseline="0" noProof="0" dirty="0" smtClean="0">
              <a:ln>
                <a:noFill/>
              </a:ln>
              <a:solidFill>
                <a:srgbClr val="0000CC"/>
              </a:solidFill>
              <a:effectLst/>
              <a:uLnTx/>
              <a:uFillTx/>
              <a:latin typeface="+mn-ea"/>
              <a:ea typeface="+mn-ea"/>
              <a:cs typeface="+mn-cs"/>
            </a:endParaRPr>
          </a:p>
          <a:p>
            <a:pPr marL="908050" marR="0" lvl="1" indent="-436880" algn="l" defTabSz="914400" rtl="0" eaLnBrk="1" fontAlgn="base" latinLnBrk="0" hangingPunct="1">
              <a:lnSpc>
                <a:spcPct val="150000"/>
              </a:lnSpc>
              <a:spcBef>
                <a:spcPct val="20000"/>
              </a:spcBef>
              <a:spcAft>
                <a:spcPct val="0"/>
              </a:spcAft>
              <a:buClr>
                <a:srgbClr val="0033CC"/>
              </a:buClr>
              <a:buSzTx/>
              <a:buFont typeface="Wingdings" panose="05000000000000000000" pitchFamily="2" charset="2"/>
              <a:buChar char="Ø"/>
              <a:defRPr/>
            </a:pPr>
            <a:r>
              <a:rPr kumimoji="0" lang="zh-CN" altLang="en-US" sz="2800" b="1" i="0" u="none" strike="noStrike" kern="0" cap="none" spc="0" normalizeH="0" baseline="0" noProof="0" dirty="0" smtClean="0">
                <a:ln>
                  <a:noFill/>
                </a:ln>
                <a:gradFill>
                  <a:gsLst>
                    <a:gs pos="0">
                      <a:srgbClr val="E30000"/>
                    </a:gs>
                    <a:gs pos="100000">
                      <a:srgbClr val="760303"/>
                    </a:gs>
                  </a:gsLst>
                  <a:lin scaled="0"/>
                </a:gradFill>
                <a:effectLst/>
                <a:uLnTx/>
                <a:uFillTx/>
                <a:latin typeface="楷体" panose="02010609060101010101" pitchFamily="49" charset="-122"/>
                <a:ea typeface="楷体" panose="02010609060101010101" pitchFamily="49" charset="-122"/>
                <a:cs typeface="+mn-ea"/>
              </a:rPr>
              <a:t>外来原始凭证：</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指在经济业务发生时，从</a:t>
            </a:r>
            <a:r>
              <a:rPr kumimoji="0" lang="zh-CN" altLang="en-US" sz="2800" b="1" i="0" u="none" strike="noStrike" kern="0" cap="none" spc="0" normalizeH="0" baseline="0" noProof="0" dirty="0" smtClean="0">
                <a:ln>
                  <a:noFill/>
                </a:ln>
                <a:solidFill>
                  <a:srgbClr val="7030A0"/>
                </a:solidFill>
                <a:effectLst/>
                <a:uLnTx/>
                <a:uFillTx/>
                <a:latin typeface="楷体" panose="02010609060101010101" pitchFamily="49" charset="-122"/>
                <a:ea typeface="楷体" panose="02010609060101010101" pitchFamily="49" charset="-122"/>
                <a:cs typeface="+mn-ea"/>
              </a:rPr>
              <a:t>本单位以外</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的其他单位或个人处取得的原始凭证；</a:t>
            </a:r>
            <a:endPar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a:p>
            <a:pPr marL="908050" marR="0" lvl="1" indent="-436880" algn="l" defTabSz="914400" rtl="0" eaLnBrk="1" fontAlgn="base" latinLnBrk="0" hangingPunct="1">
              <a:lnSpc>
                <a:spcPct val="150000"/>
              </a:lnSpc>
              <a:spcBef>
                <a:spcPct val="20000"/>
              </a:spcBef>
              <a:spcAft>
                <a:spcPct val="0"/>
              </a:spcAft>
              <a:buClr>
                <a:srgbClr val="0033CC"/>
              </a:buClr>
              <a:buSzTx/>
              <a:buFont typeface="Wingdings" panose="05000000000000000000" pitchFamily="2" charset="2"/>
              <a:buChar char="Ø"/>
              <a:defRPr/>
            </a:pPr>
            <a:r>
              <a:rPr kumimoji="0" lang="zh-CN" altLang="en-US" sz="2800" b="1" i="0" u="none" strike="noStrike" kern="0" cap="none" spc="0" normalizeH="0" baseline="0" noProof="0" dirty="0" smtClean="0">
                <a:ln>
                  <a:noFill/>
                </a:ln>
                <a:solidFill>
                  <a:srgbClr val="C00000"/>
                </a:solidFill>
                <a:effectLst/>
                <a:uLnTx/>
                <a:uFillTx/>
                <a:latin typeface="楷体" panose="02010609060101010101" pitchFamily="49" charset="-122"/>
                <a:ea typeface="楷体" panose="02010609060101010101" pitchFamily="49" charset="-122"/>
                <a:cs typeface="+mn-ea"/>
              </a:rPr>
              <a:t>自制原始凭证：</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指在经济业务发生时，由</a:t>
            </a:r>
            <a:r>
              <a:rPr kumimoji="0" lang="zh-CN" altLang="en-US" sz="2800" b="1" i="0" u="none" strike="noStrike" kern="0" cap="none" spc="0" normalizeH="0" baseline="0" noProof="0" dirty="0" smtClean="0">
                <a:ln>
                  <a:noFill/>
                </a:ln>
                <a:solidFill>
                  <a:srgbClr val="7030A0"/>
                </a:solidFill>
                <a:effectLst/>
                <a:uLnTx/>
                <a:uFillTx/>
                <a:latin typeface="楷体" panose="02010609060101010101" pitchFamily="49" charset="-122"/>
                <a:ea typeface="楷体" panose="02010609060101010101" pitchFamily="49" charset="-122"/>
                <a:cs typeface="+mn-ea"/>
              </a:rPr>
              <a:t>本单位</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经办业务的部门和人员所填制的原始凭证。 </a:t>
            </a:r>
            <a:endPar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endPar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p:txBody>
      </p:sp>
      <p:sp>
        <p:nvSpPr>
          <p:cNvPr id="3" name="文本框 2"/>
          <p:cNvSpPr txBox="1"/>
          <p:nvPr/>
        </p:nvSpPr>
        <p:spPr>
          <a:xfrm>
            <a:off x="1943100" y="5578475"/>
            <a:ext cx="8512175" cy="521970"/>
          </a:xfrm>
          <a:prstGeom prst="rect">
            <a:avLst/>
          </a:prstGeom>
          <a:solidFill>
            <a:schemeClr val="bg1"/>
          </a:solidFill>
          <a:ln w="9525">
            <a:noFill/>
          </a:ln>
        </p:spPr>
        <p:txBody>
          <a:bodyPr wrap="square" anchor="t" anchorCtr="0">
            <a:spAutoFit/>
          </a:bodyPr>
          <a:p>
            <a:r>
              <a:rPr lang="zh-CN" altLang="en-US" sz="2800">
                <a:latin typeface="仿宋" panose="02010609060101010101" pitchFamily="49" charset="-122"/>
                <a:ea typeface="仿宋" panose="02010609060101010101" pitchFamily="49" charset="-122"/>
              </a:rPr>
              <a:t>发票  车船票  银行结算凭证  进货单  工资结算单        </a:t>
            </a:r>
            <a:endParaRPr lang="zh-CN" altLang="en-US" sz="2800">
              <a:latin typeface="仿宋" panose="02010609060101010101" pitchFamily="49" charset="-122"/>
              <a:ea typeface="仿宋"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3" grpId="1"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5233"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rPr>
              <a:t>第三节  </a:t>
            </a:r>
            <a:r>
              <a:rPr lang="zh-CN" altLang="en-US" sz="3200" dirty="0">
                <a:solidFill>
                  <a:srgbClr val="FF0000"/>
                </a:solidFill>
                <a:latin typeface="Times New Roman" panose="02020603050405020304" pitchFamily="18" charset="0"/>
              </a:rPr>
              <a:t>记账凭证</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pic>
        <p:nvPicPr>
          <p:cNvPr id="95234" name="Picture 5" descr="图片9"/>
          <p:cNvPicPr>
            <a:picLocks noChangeAspect="1"/>
          </p:cNvPicPr>
          <p:nvPr/>
        </p:nvPicPr>
        <p:blipFill>
          <a:blip r:embed="rId1">
            <a:lum contrast="-12000"/>
          </a:blip>
          <a:stretch>
            <a:fillRect/>
          </a:stretch>
        </p:blipFill>
        <p:spPr>
          <a:xfrm>
            <a:off x="1703388" y="1344613"/>
            <a:ext cx="8851900" cy="4676775"/>
          </a:xfrm>
          <a:prstGeom prst="rect">
            <a:avLst/>
          </a:prstGeom>
          <a:noFill/>
          <a:ln w="9525">
            <a:noFill/>
          </a:ln>
        </p:spPr>
      </p:pic>
      <p:sp>
        <p:nvSpPr>
          <p:cNvPr id="504839" name="Text Box 7"/>
          <p:cNvSpPr txBox="1"/>
          <p:nvPr/>
        </p:nvSpPr>
        <p:spPr>
          <a:xfrm>
            <a:off x="5376863" y="2176463"/>
            <a:ext cx="503237" cy="245745"/>
          </a:xfrm>
          <a:prstGeom prst="rect">
            <a:avLst/>
          </a:prstGeom>
          <a:noFill/>
          <a:ln w="9525">
            <a:noFill/>
          </a:ln>
        </p:spPr>
        <p:txBody>
          <a:bodyPr lIns="0" tIns="0" rIns="0" bIns="0" anchor="t" anchorCtr="0">
            <a:spAutoFit/>
          </a:bodyPr>
          <a:p>
            <a:pPr>
              <a:spcBef>
                <a:spcPct val="50000"/>
              </a:spcBef>
              <a:buSzTx/>
            </a:pPr>
            <a:r>
              <a:rPr lang="en-US" altLang="zh-CN" sz="1600">
                <a:latin typeface="黑体" panose="02010609060101010101" pitchFamily="49" charset="-122"/>
                <a:ea typeface="黑体" panose="02010609060101010101" pitchFamily="49" charset="-122"/>
              </a:rPr>
              <a:t>20XX</a:t>
            </a:r>
            <a:endParaRPr lang="en-US" altLang="zh-CN" sz="1600">
              <a:latin typeface="黑体" panose="02010609060101010101" pitchFamily="49" charset="-122"/>
              <a:ea typeface="黑体" panose="02010609060101010101" pitchFamily="49" charset="-122"/>
            </a:endParaRPr>
          </a:p>
        </p:txBody>
      </p:sp>
      <p:sp>
        <p:nvSpPr>
          <p:cNvPr id="504840" name="Text Box 8"/>
          <p:cNvSpPr txBox="1"/>
          <p:nvPr/>
        </p:nvSpPr>
        <p:spPr>
          <a:xfrm>
            <a:off x="6311900" y="2176463"/>
            <a:ext cx="73025" cy="245745"/>
          </a:xfrm>
          <a:prstGeom prst="rect">
            <a:avLst/>
          </a:prstGeom>
          <a:noFill/>
          <a:ln w="9525">
            <a:noFill/>
          </a:ln>
        </p:spPr>
        <p:txBody>
          <a:bodyPr lIns="0" tIns="0" rIns="0" bIns="0" anchor="t" anchorCtr="0">
            <a:spAutoFit/>
          </a:bodyPr>
          <a:p>
            <a:pPr>
              <a:spcBef>
                <a:spcPct val="50000"/>
              </a:spcBef>
            </a:pPr>
            <a:r>
              <a:rPr lang="en-US" altLang="zh-CN" sz="1600" dirty="0">
                <a:latin typeface="黑体" panose="02010609060101010101" pitchFamily="49" charset="-122"/>
                <a:ea typeface="黑体" panose="02010609060101010101" pitchFamily="49" charset="-122"/>
              </a:rPr>
              <a:t>2</a:t>
            </a:r>
            <a:endParaRPr lang="en-US" altLang="zh-CN" sz="1600" dirty="0">
              <a:latin typeface="黑体" panose="02010609060101010101" pitchFamily="49" charset="-122"/>
              <a:ea typeface="黑体" panose="02010609060101010101" pitchFamily="49" charset="-122"/>
            </a:endParaRPr>
          </a:p>
        </p:txBody>
      </p:sp>
      <p:sp>
        <p:nvSpPr>
          <p:cNvPr id="504841" name="Text Box 9"/>
          <p:cNvSpPr txBox="1"/>
          <p:nvPr/>
        </p:nvSpPr>
        <p:spPr>
          <a:xfrm>
            <a:off x="6745288" y="2174875"/>
            <a:ext cx="287337" cy="245745"/>
          </a:xfrm>
          <a:prstGeom prst="rect">
            <a:avLst/>
          </a:prstGeom>
          <a:noFill/>
          <a:ln w="9525">
            <a:noFill/>
          </a:ln>
        </p:spPr>
        <p:txBody>
          <a:bodyPr lIns="0" tIns="0" rIns="0" bIns="0" anchor="t" anchorCtr="0">
            <a:spAutoFit/>
          </a:bodyPr>
          <a:p>
            <a:pPr>
              <a:spcBef>
                <a:spcPct val="50000"/>
              </a:spcBef>
              <a:buSzTx/>
            </a:pPr>
            <a:r>
              <a:rPr lang="en-US" altLang="zh-CN" sz="1600">
                <a:latin typeface="黑体" panose="02010609060101010101" pitchFamily="49" charset="-122"/>
                <a:ea typeface="黑体" panose="02010609060101010101" pitchFamily="49" charset="-122"/>
              </a:rPr>
              <a:t>15</a:t>
            </a:r>
            <a:endParaRPr lang="en-US" altLang="zh-CN" sz="1600">
              <a:latin typeface="黑体" panose="02010609060101010101" pitchFamily="49" charset="-122"/>
              <a:ea typeface="黑体" panose="02010609060101010101" pitchFamily="49" charset="-122"/>
            </a:endParaRPr>
          </a:p>
        </p:txBody>
      </p:sp>
      <p:sp>
        <p:nvSpPr>
          <p:cNvPr id="504843" name="Text Box 11"/>
          <p:cNvSpPr txBox="1"/>
          <p:nvPr/>
        </p:nvSpPr>
        <p:spPr>
          <a:xfrm>
            <a:off x="8758238" y="1916113"/>
            <a:ext cx="215900" cy="245745"/>
          </a:xfrm>
          <a:prstGeom prst="rect">
            <a:avLst/>
          </a:prstGeom>
          <a:noFill/>
          <a:ln w="9525">
            <a:noFill/>
          </a:ln>
        </p:spPr>
        <p:txBody>
          <a:bodyPr lIns="0" tIns="0" rIns="0" bIns="0" anchor="t" anchorCtr="0">
            <a:spAutoFit/>
          </a:bodyPr>
          <a:p>
            <a:pPr>
              <a:spcBef>
                <a:spcPct val="50000"/>
              </a:spcBef>
              <a:buSzTx/>
            </a:pPr>
            <a:r>
              <a:rPr lang="zh-CN" altLang="en-US" sz="1600">
                <a:latin typeface="黑体" panose="02010609060101010101" pitchFamily="49" charset="-122"/>
                <a:ea typeface="黑体" panose="02010609060101010101" pitchFamily="49" charset="-122"/>
              </a:rPr>
              <a:t>转</a:t>
            </a:r>
            <a:endParaRPr lang="zh-CN" altLang="en-US" sz="1600">
              <a:latin typeface="黑体" panose="02010609060101010101" pitchFamily="49" charset="-122"/>
              <a:ea typeface="黑体" panose="02010609060101010101" pitchFamily="49" charset="-122"/>
            </a:endParaRPr>
          </a:p>
        </p:txBody>
      </p:sp>
      <p:sp>
        <p:nvSpPr>
          <p:cNvPr id="504844" name="Text Box 12"/>
          <p:cNvSpPr txBox="1"/>
          <p:nvPr/>
        </p:nvSpPr>
        <p:spPr>
          <a:xfrm>
            <a:off x="9407525" y="1916113"/>
            <a:ext cx="288925" cy="245745"/>
          </a:xfrm>
          <a:prstGeom prst="rect">
            <a:avLst/>
          </a:prstGeom>
          <a:noFill/>
          <a:ln w="9525">
            <a:noFill/>
          </a:ln>
        </p:spPr>
        <p:txBody>
          <a:bodyPr lIns="0" tIns="0" rIns="0" bIns="0" anchor="t" anchorCtr="0">
            <a:spAutoFit/>
          </a:bodyPr>
          <a:p>
            <a:pPr>
              <a:spcBef>
                <a:spcPct val="50000"/>
              </a:spcBef>
              <a:buSzTx/>
            </a:pPr>
            <a:r>
              <a:rPr lang="en-US" altLang="zh-CN" sz="1600">
                <a:latin typeface="黑体" panose="02010609060101010101" pitchFamily="49" charset="-122"/>
                <a:ea typeface="黑体" panose="02010609060101010101" pitchFamily="49" charset="-122"/>
              </a:rPr>
              <a:t>23</a:t>
            </a:r>
            <a:endParaRPr lang="en-US" altLang="zh-CN" sz="1600">
              <a:latin typeface="黑体" panose="02010609060101010101" pitchFamily="49" charset="-122"/>
              <a:ea typeface="黑体" panose="02010609060101010101" pitchFamily="49" charset="-122"/>
            </a:endParaRPr>
          </a:p>
        </p:txBody>
      </p:sp>
      <p:sp>
        <p:nvSpPr>
          <p:cNvPr id="504845" name="Text Box 13"/>
          <p:cNvSpPr txBox="1"/>
          <p:nvPr/>
        </p:nvSpPr>
        <p:spPr>
          <a:xfrm>
            <a:off x="2782888" y="3068638"/>
            <a:ext cx="1873250" cy="215265"/>
          </a:xfrm>
          <a:prstGeom prst="rect">
            <a:avLst/>
          </a:prstGeom>
          <a:noFill/>
          <a:ln w="9525">
            <a:noFill/>
          </a:ln>
        </p:spPr>
        <p:txBody>
          <a:bodyPr lIns="0" tIns="0" rIns="0" bIns="0" anchor="t" anchorCtr="0">
            <a:spAutoFit/>
          </a:bodyPr>
          <a:p>
            <a:pPr>
              <a:spcBef>
                <a:spcPct val="50000"/>
              </a:spcBef>
              <a:buSzTx/>
            </a:pPr>
            <a:r>
              <a:rPr lang="zh-CN" altLang="en-US" sz="1400">
                <a:latin typeface="黑体" panose="02010609060101010101" pitchFamily="49" charset="-122"/>
                <a:ea typeface="黑体" panose="02010609060101010101" pitchFamily="49" charset="-122"/>
              </a:rPr>
              <a:t>生产领用原材料</a:t>
            </a:r>
            <a:endParaRPr lang="zh-CN" altLang="en-US" sz="1400">
              <a:latin typeface="黑体" panose="02010609060101010101" pitchFamily="49" charset="-122"/>
              <a:ea typeface="黑体" panose="02010609060101010101" pitchFamily="49" charset="-122"/>
            </a:endParaRPr>
          </a:p>
        </p:txBody>
      </p:sp>
      <p:sp>
        <p:nvSpPr>
          <p:cNvPr id="504846" name="Text Box 14"/>
          <p:cNvSpPr txBox="1"/>
          <p:nvPr/>
        </p:nvSpPr>
        <p:spPr>
          <a:xfrm>
            <a:off x="4800600" y="3068638"/>
            <a:ext cx="1079500" cy="215265"/>
          </a:xfrm>
          <a:prstGeom prst="rect">
            <a:avLst/>
          </a:prstGeom>
          <a:noFill/>
          <a:ln w="9525">
            <a:noFill/>
          </a:ln>
        </p:spPr>
        <p:txBody>
          <a:bodyPr lIns="0" tIns="0" rIns="0" bIns="0" anchor="t" anchorCtr="0">
            <a:spAutoFit/>
          </a:bodyPr>
          <a:p>
            <a:pPr>
              <a:spcBef>
                <a:spcPct val="50000"/>
              </a:spcBef>
              <a:buSzTx/>
            </a:pPr>
            <a:r>
              <a:rPr lang="zh-CN" altLang="en-US" sz="1400">
                <a:latin typeface="黑体" panose="02010609060101010101" pitchFamily="49" charset="-122"/>
                <a:ea typeface="黑体" panose="02010609060101010101" pitchFamily="49" charset="-122"/>
              </a:rPr>
              <a:t>生产成本</a:t>
            </a:r>
            <a:endParaRPr lang="zh-CN" altLang="en-US" sz="1400">
              <a:latin typeface="黑体" panose="02010609060101010101" pitchFamily="49" charset="-122"/>
              <a:ea typeface="黑体" panose="02010609060101010101" pitchFamily="49" charset="-122"/>
            </a:endParaRPr>
          </a:p>
        </p:txBody>
      </p:sp>
      <p:sp>
        <p:nvSpPr>
          <p:cNvPr id="504847" name="Text Box 15"/>
          <p:cNvSpPr txBox="1"/>
          <p:nvPr/>
        </p:nvSpPr>
        <p:spPr>
          <a:xfrm>
            <a:off x="5951538" y="3068638"/>
            <a:ext cx="1008062" cy="215265"/>
          </a:xfrm>
          <a:prstGeom prst="rect">
            <a:avLst/>
          </a:prstGeom>
          <a:noFill/>
          <a:ln w="9525">
            <a:noFill/>
          </a:ln>
        </p:spPr>
        <p:txBody>
          <a:bodyPr lIns="0" tIns="0" rIns="0" bIns="0" anchor="t" anchorCtr="0">
            <a:spAutoFit/>
          </a:bodyPr>
          <a:p>
            <a:pPr>
              <a:spcBef>
                <a:spcPct val="50000"/>
              </a:spcBef>
              <a:buSzTx/>
            </a:pPr>
            <a:r>
              <a:rPr lang="zh-CN" altLang="en-US" sz="1400">
                <a:latin typeface="黑体" panose="02010609060101010101" pitchFamily="49" charset="-122"/>
                <a:ea typeface="黑体" panose="02010609060101010101" pitchFamily="49" charset="-122"/>
              </a:rPr>
              <a:t>甲产品</a:t>
            </a:r>
            <a:endParaRPr lang="zh-CN" altLang="en-US" sz="1400">
              <a:latin typeface="黑体" panose="02010609060101010101" pitchFamily="49" charset="-122"/>
              <a:ea typeface="黑体" panose="02010609060101010101" pitchFamily="49" charset="-122"/>
            </a:endParaRPr>
          </a:p>
        </p:txBody>
      </p:sp>
      <p:sp>
        <p:nvSpPr>
          <p:cNvPr id="504848" name="Text Box 16"/>
          <p:cNvSpPr txBox="1"/>
          <p:nvPr/>
        </p:nvSpPr>
        <p:spPr>
          <a:xfrm>
            <a:off x="4800600" y="3429000"/>
            <a:ext cx="1079500" cy="215265"/>
          </a:xfrm>
          <a:prstGeom prst="rect">
            <a:avLst/>
          </a:prstGeom>
          <a:noFill/>
          <a:ln w="9525">
            <a:noFill/>
          </a:ln>
        </p:spPr>
        <p:txBody>
          <a:bodyPr lIns="0" tIns="0" rIns="0" bIns="0" anchor="t" anchorCtr="0">
            <a:spAutoFit/>
          </a:bodyPr>
          <a:p>
            <a:pPr>
              <a:spcBef>
                <a:spcPct val="50000"/>
              </a:spcBef>
              <a:buSzTx/>
            </a:pPr>
            <a:r>
              <a:rPr lang="zh-CN" altLang="en-US" sz="1400">
                <a:latin typeface="黑体" panose="02010609060101010101" pitchFamily="49" charset="-122"/>
                <a:ea typeface="黑体" panose="02010609060101010101" pitchFamily="49" charset="-122"/>
              </a:rPr>
              <a:t>原材料</a:t>
            </a:r>
            <a:endParaRPr lang="zh-CN" altLang="en-US" sz="1400">
              <a:latin typeface="黑体" panose="02010609060101010101" pitchFamily="49" charset="-122"/>
              <a:ea typeface="黑体" panose="02010609060101010101" pitchFamily="49" charset="-122"/>
            </a:endParaRPr>
          </a:p>
        </p:txBody>
      </p:sp>
      <p:sp>
        <p:nvSpPr>
          <p:cNvPr id="504849" name="Text Box 17"/>
          <p:cNvSpPr txBox="1"/>
          <p:nvPr/>
        </p:nvSpPr>
        <p:spPr>
          <a:xfrm>
            <a:off x="5951538" y="3429000"/>
            <a:ext cx="1008062" cy="215265"/>
          </a:xfrm>
          <a:prstGeom prst="rect">
            <a:avLst/>
          </a:prstGeom>
          <a:noFill/>
          <a:ln w="9525">
            <a:noFill/>
          </a:ln>
        </p:spPr>
        <p:txBody>
          <a:bodyPr lIns="0" tIns="0" rIns="0" bIns="0" anchor="t" anchorCtr="0">
            <a:spAutoFit/>
          </a:bodyPr>
          <a:p>
            <a:pPr>
              <a:spcBef>
                <a:spcPct val="50000"/>
              </a:spcBef>
              <a:buSzTx/>
            </a:pPr>
            <a:r>
              <a:rPr lang="zh-CN" altLang="en-US" sz="1400">
                <a:latin typeface="黑体" panose="02010609060101010101" pitchFamily="49" charset="-122"/>
                <a:ea typeface="黑体" panose="02010609060101010101" pitchFamily="49" charset="-122"/>
              </a:rPr>
              <a:t>钢材</a:t>
            </a:r>
            <a:endParaRPr lang="zh-CN" altLang="en-US" sz="1400">
              <a:latin typeface="黑体" panose="02010609060101010101" pitchFamily="49" charset="-122"/>
              <a:ea typeface="黑体" panose="02010609060101010101" pitchFamily="49" charset="-122"/>
            </a:endParaRPr>
          </a:p>
        </p:txBody>
      </p:sp>
      <p:sp>
        <p:nvSpPr>
          <p:cNvPr id="504850" name="Text Box 18"/>
          <p:cNvSpPr txBox="1"/>
          <p:nvPr/>
        </p:nvSpPr>
        <p:spPr>
          <a:xfrm>
            <a:off x="7591425" y="3068638"/>
            <a:ext cx="809625" cy="212725"/>
          </a:xfrm>
          <a:prstGeom prst="rect">
            <a:avLst/>
          </a:prstGeom>
          <a:noFill/>
          <a:ln w="9525">
            <a:noFill/>
          </a:ln>
        </p:spPr>
        <p:txBody>
          <a:bodyPr lIns="0" tIns="0" rIns="0" bIns="0" anchor="t" anchorCtr="0"/>
          <a:p>
            <a:pPr algn="dist">
              <a:spcBef>
                <a:spcPct val="50000"/>
              </a:spcBef>
              <a:buSzTx/>
            </a:pPr>
            <a:r>
              <a:rPr lang="en-US" altLang="zh-CN" sz="1400">
                <a:latin typeface="黑体" panose="02010609060101010101" pitchFamily="49" charset="-122"/>
                <a:ea typeface="黑体" panose="02010609060101010101" pitchFamily="49" charset="-122"/>
              </a:rPr>
              <a:t>1000000</a:t>
            </a:r>
            <a:endParaRPr lang="en-US" altLang="zh-CN" sz="1400">
              <a:latin typeface="黑体" panose="02010609060101010101" pitchFamily="49" charset="-122"/>
              <a:ea typeface="黑体" panose="02010609060101010101" pitchFamily="49" charset="-122"/>
            </a:endParaRPr>
          </a:p>
        </p:txBody>
      </p:sp>
      <p:sp>
        <p:nvSpPr>
          <p:cNvPr id="504852" name="Text Box 20"/>
          <p:cNvSpPr txBox="1"/>
          <p:nvPr/>
        </p:nvSpPr>
        <p:spPr>
          <a:xfrm>
            <a:off x="10128250" y="4006850"/>
            <a:ext cx="215900" cy="215265"/>
          </a:xfrm>
          <a:prstGeom prst="rect">
            <a:avLst/>
          </a:prstGeom>
          <a:noFill/>
          <a:ln w="9525">
            <a:noFill/>
          </a:ln>
        </p:spPr>
        <p:txBody>
          <a:bodyPr lIns="0" tIns="0" rIns="0" bIns="0" anchor="t" anchorCtr="0">
            <a:spAutoFit/>
          </a:bodyPr>
          <a:p>
            <a:pPr>
              <a:spcBef>
                <a:spcPct val="50000"/>
              </a:spcBef>
              <a:buSzTx/>
            </a:pPr>
            <a:r>
              <a:rPr lang="zh-CN" altLang="en-US" sz="1400">
                <a:latin typeface="黑体" panose="02010609060101010101" pitchFamily="49" charset="-122"/>
                <a:ea typeface="黑体" panose="02010609060101010101" pitchFamily="49" charset="-122"/>
              </a:rPr>
              <a:t>壹</a:t>
            </a:r>
            <a:endParaRPr lang="zh-CN" altLang="en-US" sz="1400">
              <a:latin typeface="黑体" panose="02010609060101010101" pitchFamily="49" charset="-122"/>
              <a:ea typeface="黑体" panose="02010609060101010101" pitchFamily="49" charset="-122"/>
            </a:endParaRPr>
          </a:p>
        </p:txBody>
      </p:sp>
      <p:sp>
        <p:nvSpPr>
          <p:cNvPr id="504853" name="Text Box 21"/>
          <p:cNvSpPr txBox="1"/>
          <p:nvPr/>
        </p:nvSpPr>
        <p:spPr>
          <a:xfrm>
            <a:off x="9840913" y="3141663"/>
            <a:ext cx="215900" cy="215265"/>
          </a:xfrm>
          <a:prstGeom prst="rect">
            <a:avLst/>
          </a:prstGeom>
          <a:noFill/>
          <a:ln w="9525">
            <a:noFill/>
          </a:ln>
        </p:spPr>
        <p:txBody>
          <a:bodyPr lIns="0" tIns="0" rIns="0" bIns="0" anchor="t" anchorCtr="0">
            <a:spAutoFit/>
          </a:bodyPr>
          <a:p>
            <a:pPr>
              <a:spcBef>
                <a:spcPct val="50000"/>
              </a:spcBef>
              <a:buSzTx/>
            </a:pPr>
            <a:r>
              <a:rPr lang="en-US" altLang="zh-CN" sz="1400">
                <a:latin typeface="黑体" panose="02010609060101010101" pitchFamily="49" charset="-122"/>
                <a:ea typeface="黑体" panose="02010609060101010101" pitchFamily="49" charset="-122"/>
              </a:rPr>
              <a:t>√</a:t>
            </a:r>
            <a:endParaRPr lang="en-US" altLang="zh-CN" sz="1400">
              <a:latin typeface="黑体" panose="02010609060101010101" pitchFamily="49" charset="-122"/>
              <a:ea typeface="黑体" panose="02010609060101010101" pitchFamily="49" charset="-122"/>
            </a:endParaRPr>
          </a:p>
        </p:txBody>
      </p:sp>
      <p:sp>
        <p:nvSpPr>
          <p:cNvPr id="504854" name="Text Box 22"/>
          <p:cNvSpPr txBox="1"/>
          <p:nvPr/>
        </p:nvSpPr>
        <p:spPr>
          <a:xfrm>
            <a:off x="9840913" y="3430588"/>
            <a:ext cx="215900" cy="215265"/>
          </a:xfrm>
          <a:prstGeom prst="rect">
            <a:avLst/>
          </a:prstGeom>
          <a:noFill/>
          <a:ln w="9525">
            <a:noFill/>
          </a:ln>
        </p:spPr>
        <p:txBody>
          <a:bodyPr lIns="0" tIns="0" rIns="0" bIns="0" anchor="t" anchorCtr="0">
            <a:spAutoFit/>
          </a:bodyPr>
          <a:p>
            <a:pPr>
              <a:spcBef>
                <a:spcPct val="50000"/>
              </a:spcBef>
              <a:buSzTx/>
            </a:pPr>
            <a:r>
              <a:rPr lang="en-US" altLang="zh-CN" sz="1400">
                <a:latin typeface="黑体" panose="02010609060101010101" pitchFamily="49" charset="-122"/>
                <a:ea typeface="黑体" panose="02010609060101010101" pitchFamily="49" charset="-122"/>
              </a:rPr>
              <a:t>√</a:t>
            </a:r>
            <a:endParaRPr lang="en-US" altLang="zh-CN" sz="1400">
              <a:latin typeface="黑体" panose="02010609060101010101" pitchFamily="49" charset="-122"/>
              <a:ea typeface="黑体" panose="02010609060101010101" pitchFamily="49" charset="-122"/>
            </a:endParaRPr>
          </a:p>
        </p:txBody>
      </p:sp>
      <p:sp>
        <p:nvSpPr>
          <p:cNvPr id="504855" name="Text Box 23"/>
          <p:cNvSpPr txBox="1"/>
          <p:nvPr/>
        </p:nvSpPr>
        <p:spPr>
          <a:xfrm>
            <a:off x="3719513" y="5413375"/>
            <a:ext cx="590550" cy="215265"/>
          </a:xfrm>
          <a:prstGeom prst="rect">
            <a:avLst/>
          </a:prstGeom>
          <a:noFill/>
          <a:ln w="28575" cap="flat" cmpd="sng">
            <a:solidFill>
              <a:srgbClr val="FF0000"/>
            </a:solidFill>
            <a:prstDash val="solid"/>
            <a:miter/>
            <a:headEnd type="none" w="med" len="med"/>
            <a:tailEnd type="none" w="med" len="med"/>
          </a:ln>
        </p:spPr>
        <p:txBody>
          <a:bodyPr lIns="18000" tIns="0" rIns="0" bIns="0" anchor="t" anchorCtr="0">
            <a:spAutoFit/>
          </a:bodyPr>
          <a:p>
            <a:pPr>
              <a:spcBef>
                <a:spcPct val="50000"/>
              </a:spcBef>
              <a:buSzTx/>
            </a:pPr>
            <a:r>
              <a:rPr lang="zh-CN" altLang="en-US" sz="1400">
                <a:solidFill>
                  <a:srgbClr val="FF0000"/>
                </a:solidFill>
                <a:latin typeface="黑体" panose="02010609060101010101" pitchFamily="49" charset="-122"/>
                <a:ea typeface="黑体" panose="02010609060101010101" pitchFamily="49" charset="-122"/>
              </a:rPr>
              <a:t>李  鸣</a:t>
            </a:r>
            <a:endParaRPr lang="zh-CN" altLang="en-US" sz="1400">
              <a:solidFill>
                <a:srgbClr val="FF0000"/>
              </a:solidFill>
              <a:latin typeface="黑体" panose="02010609060101010101" pitchFamily="49" charset="-122"/>
              <a:ea typeface="黑体" panose="02010609060101010101" pitchFamily="49" charset="-122"/>
            </a:endParaRPr>
          </a:p>
        </p:txBody>
      </p:sp>
      <p:sp>
        <p:nvSpPr>
          <p:cNvPr id="504856" name="Text Box 24"/>
          <p:cNvSpPr txBox="1"/>
          <p:nvPr/>
        </p:nvSpPr>
        <p:spPr>
          <a:xfrm>
            <a:off x="4799013" y="5419725"/>
            <a:ext cx="654050" cy="215265"/>
          </a:xfrm>
          <a:prstGeom prst="rect">
            <a:avLst/>
          </a:prstGeom>
          <a:noFill/>
          <a:ln w="28575" cap="flat" cmpd="sng">
            <a:solidFill>
              <a:srgbClr val="FF0000"/>
            </a:solidFill>
            <a:prstDash val="solid"/>
            <a:miter/>
            <a:headEnd type="none" w="med" len="med"/>
            <a:tailEnd type="none" w="med" len="med"/>
          </a:ln>
        </p:spPr>
        <p:txBody>
          <a:bodyPr lIns="18000" tIns="0" rIns="0" bIns="0" anchor="t" anchorCtr="0">
            <a:spAutoFit/>
          </a:bodyPr>
          <a:p>
            <a:pPr>
              <a:spcBef>
                <a:spcPct val="50000"/>
              </a:spcBef>
              <a:buSzTx/>
            </a:pPr>
            <a:r>
              <a:rPr lang="zh-CN" altLang="en-US" sz="1400">
                <a:solidFill>
                  <a:srgbClr val="FF0000"/>
                </a:solidFill>
                <a:latin typeface="黑体" panose="02010609060101010101" pitchFamily="49" charset="-122"/>
                <a:ea typeface="黑体" panose="02010609060101010101" pitchFamily="49" charset="-122"/>
              </a:rPr>
              <a:t>张  清</a:t>
            </a:r>
            <a:endParaRPr lang="zh-CN" altLang="en-US" sz="1400">
              <a:solidFill>
                <a:srgbClr val="FF0000"/>
              </a:solidFill>
              <a:latin typeface="黑体" panose="02010609060101010101" pitchFamily="49" charset="-122"/>
              <a:ea typeface="黑体" panose="02010609060101010101" pitchFamily="49" charset="-122"/>
            </a:endParaRPr>
          </a:p>
        </p:txBody>
      </p:sp>
      <p:sp>
        <p:nvSpPr>
          <p:cNvPr id="504858" name="Text Box 26"/>
          <p:cNvSpPr txBox="1"/>
          <p:nvPr/>
        </p:nvSpPr>
        <p:spPr>
          <a:xfrm>
            <a:off x="7032625" y="5419725"/>
            <a:ext cx="706438" cy="215265"/>
          </a:xfrm>
          <a:prstGeom prst="rect">
            <a:avLst/>
          </a:prstGeom>
          <a:noFill/>
          <a:ln w="28575" cap="flat" cmpd="sng">
            <a:solidFill>
              <a:srgbClr val="FF0000"/>
            </a:solidFill>
            <a:prstDash val="solid"/>
            <a:miter/>
            <a:headEnd type="none" w="med" len="med"/>
            <a:tailEnd type="none" w="med" len="med"/>
          </a:ln>
        </p:spPr>
        <p:txBody>
          <a:bodyPr lIns="18000" tIns="0" rIns="0" bIns="0" anchor="t" anchorCtr="0">
            <a:spAutoFit/>
          </a:bodyPr>
          <a:p>
            <a:pPr>
              <a:spcBef>
                <a:spcPct val="50000"/>
              </a:spcBef>
              <a:buSzTx/>
            </a:pPr>
            <a:r>
              <a:rPr lang="zh-CN" altLang="en-US" sz="1400" dirty="0">
                <a:solidFill>
                  <a:srgbClr val="FF0000"/>
                </a:solidFill>
                <a:latin typeface="黑体" panose="02010609060101010101" pitchFamily="49" charset="-122"/>
                <a:ea typeface="黑体" panose="02010609060101010101" pitchFamily="49" charset="-122"/>
              </a:rPr>
              <a:t>方  新</a:t>
            </a:r>
            <a:endParaRPr lang="zh-CN" altLang="en-US" sz="1400" dirty="0">
              <a:solidFill>
                <a:srgbClr val="FF0000"/>
              </a:solidFill>
              <a:latin typeface="黑体" panose="02010609060101010101" pitchFamily="49" charset="-122"/>
              <a:ea typeface="黑体" panose="02010609060101010101" pitchFamily="49" charset="-122"/>
            </a:endParaRPr>
          </a:p>
        </p:txBody>
      </p:sp>
      <p:sp>
        <p:nvSpPr>
          <p:cNvPr id="504859" name="Text Box 27"/>
          <p:cNvSpPr txBox="1"/>
          <p:nvPr/>
        </p:nvSpPr>
        <p:spPr>
          <a:xfrm>
            <a:off x="8255000" y="5357813"/>
            <a:ext cx="769938" cy="215265"/>
          </a:xfrm>
          <a:prstGeom prst="rect">
            <a:avLst/>
          </a:prstGeom>
          <a:noFill/>
          <a:ln w="28575" cap="flat" cmpd="sng">
            <a:solidFill>
              <a:srgbClr val="FF0000"/>
            </a:solidFill>
            <a:prstDash val="solid"/>
            <a:miter/>
            <a:headEnd type="none" w="med" len="med"/>
            <a:tailEnd type="none" w="med" len="med"/>
          </a:ln>
        </p:spPr>
        <p:txBody>
          <a:bodyPr lIns="18000" tIns="0" rIns="0" bIns="0" anchor="t" anchorCtr="0">
            <a:spAutoFit/>
          </a:bodyPr>
          <a:p>
            <a:pPr>
              <a:spcBef>
                <a:spcPct val="50000"/>
              </a:spcBef>
              <a:buSzTx/>
            </a:pPr>
            <a:r>
              <a:rPr lang="zh-CN" altLang="en-US" sz="1400">
                <a:solidFill>
                  <a:srgbClr val="FF0000"/>
                </a:solidFill>
                <a:latin typeface="黑体" panose="02010609060101010101" pitchFamily="49" charset="-122"/>
                <a:ea typeface="黑体" panose="02010609060101010101" pitchFamily="49" charset="-122"/>
              </a:rPr>
              <a:t>赵  伟</a:t>
            </a:r>
            <a:endParaRPr lang="zh-CN" altLang="en-US" sz="1400">
              <a:solidFill>
                <a:srgbClr val="FF0000"/>
              </a:solidFill>
              <a:latin typeface="黑体" panose="02010609060101010101" pitchFamily="49" charset="-122"/>
              <a:ea typeface="黑体" panose="02010609060101010101" pitchFamily="49" charset="-122"/>
            </a:endParaRPr>
          </a:p>
        </p:txBody>
      </p:sp>
      <p:sp>
        <p:nvSpPr>
          <p:cNvPr id="504861" name="Line 29"/>
          <p:cNvSpPr>
            <a:spLocks noChangeShapeType="1"/>
          </p:cNvSpPr>
          <p:nvPr/>
        </p:nvSpPr>
        <p:spPr bwMode="auto">
          <a:xfrm>
            <a:off x="7104063" y="3716338"/>
            <a:ext cx="2592388" cy="1225550"/>
          </a:xfrm>
          <a:prstGeom prst="line">
            <a:avLst/>
          </a:prstGeom>
          <a:noFill/>
          <a:ln w="9525">
            <a:solidFill>
              <a:schemeClr val="tx1"/>
            </a:solidFill>
            <a:rou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1" i="0" u="none" strike="noStrike" kern="1200" cap="none" spc="0" normalizeH="0" baseline="0" noProof="0">
              <a:ln>
                <a:noFill/>
              </a:ln>
              <a:solidFill>
                <a:schemeClr val="tx1"/>
              </a:solidFill>
              <a:effectLst/>
              <a:uLnTx/>
              <a:uFillTx/>
              <a:latin typeface="+mn-ea"/>
              <a:ea typeface="+mn-ea"/>
              <a:cs typeface="+mn-cs"/>
            </a:endParaRPr>
          </a:p>
        </p:txBody>
      </p:sp>
      <p:sp>
        <p:nvSpPr>
          <p:cNvPr id="504862" name="Text Box 30"/>
          <p:cNvSpPr txBox="1"/>
          <p:nvPr/>
        </p:nvSpPr>
        <p:spPr>
          <a:xfrm>
            <a:off x="7591425" y="5016500"/>
            <a:ext cx="809625" cy="212725"/>
          </a:xfrm>
          <a:prstGeom prst="rect">
            <a:avLst/>
          </a:prstGeom>
          <a:noFill/>
          <a:ln w="9525">
            <a:noFill/>
          </a:ln>
        </p:spPr>
        <p:txBody>
          <a:bodyPr lIns="0" tIns="0" rIns="0" bIns="0" anchor="t" anchorCtr="0"/>
          <a:p>
            <a:pPr algn="dist">
              <a:spcBef>
                <a:spcPct val="50000"/>
              </a:spcBef>
              <a:buSzTx/>
            </a:pPr>
            <a:r>
              <a:rPr lang="en-US" altLang="zh-CN" sz="1400">
                <a:latin typeface="黑体" panose="02010609060101010101" pitchFamily="49" charset="-122"/>
                <a:ea typeface="黑体" panose="02010609060101010101" pitchFamily="49" charset="-122"/>
              </a:rPr>
              <a:t>1000000</a:t>
            </a:r>
            <a:endParaRPr lang="en-US" altLang="zh-CN" sz="1400">
              <a:latin typeface="黑体" panose="02010609060101010101" pitchFamily="49" charset="-122"/>
              <a:ea typeface="黑体" panose="02010609060101010101" pitchFamily="49" charset="-122"/>
            </a:endParaRPr>
          </a:p>
        </p:txBody>
      </p:sp>
      <p:sp>
        <p:nvSpPr>
          <p:cNvPr id="504863" name="Text Box 31"/>
          <p:cNvSpPr txBox="1"/>
          <p:nvPr/>
        </p:nvSpPr>
        <p:spPr>
          <a:xfrm>
            <a:off x="8958263" y="3429000"/>
            <a:ext cx="809625" cy="212725"/>
          </a:xfrm>
          <a:prstGeom prst="rect">
            <a:avLst/>
          </a:prstGeom>
          <a:noFill/>
          <a:ln w="9525">
            <a:noFill/>
          </a:ln>
        </p:spPr>
        <p:txBody>
          <a:bodyPr lIns="0" tIns="0" rIns="0" bIns="0" anchor="t" anchorCtr="0"/>
          <a:p>
            <a:pPr algn="dist">
              <a:spcBef>
                <a:spcPct val="50000"/>
              </a:spcBef>
              <a:buSzTx/>
            </a:pPr>
            <a:r>
              <a:rPr lang="en-US" altLang="zh-CN" sz="1400">
                <a:latin typeface="黑体" panose="02010609060101010101" pitchFamily="49" charset="-122"/>
                <a:ea typeface="黑体" panose="02010609060101010101" pitchFamily="49" charset="-122"/>
              </a:rPr>
              <a:t>1000000</a:t>
            </a:r>
            <a:endParaRPr lang="en-US" altLang="zh-CN" sz="1400">
              <a:latin typeface="黑体" panose="02010609060101010101" pitchFamily="49" charset="-122"/>
              <a:ea typeface="黑体" panose="02010609060101010101" pitchFamily="49" charset="-122"/>
            </a:endParaRPr>
          </a:p>
        </p:txBody>
      </p:sp>
      <p:sp>
        <p:nvSpPr>
          <p:cNvPr id="504864" name="Text Box 32"/>
          <p:cNvSpPr txBox="1"/>
          <p:nvPr/>
        </p:nvSpPr>
        <p:spPr>
          <a:xfrm>
            <a:off x="8958263" y="5013325"/>
            <a:ext cx="809625" cy="212725"/>
          </a:xfrm>
          <a:prstGeom prst="rect">
            <a:avLst/>
          </a:prstGeom>
          <a:noFill/>
          <a:ln w="9525">
            <a:noFill/>
          </a:ln>
        </p:spPr>
        <p:txBody>
          <a:bodyPr lIns="0" tIns="0" rIns="0" bIns="0" anchor="t" anchorCtr="0"/>
          <a:p>
            <a:pPr algn="dist">
              <a:spcBef>
                <a:spcPct val="50000"/>
              </a:spcBef>
              <a:buSzTx/>
            </a:pPr>
            <a:r>
              <a:rPr lang="en-US" altLang="zh-CN" sz="1400">
                <a:latin typeface="黑体" panose="02010609060101010101" pitchFamily="49" charset="-122"/>
                <a:ea typeface="黑体" panose="02010609060101010101" pitchFamily="49" charset="-122"/>
              </a:rPr>
              <a:t>1000000</a:t>
            </a:r>
            <a:endParaRPr lang="en-US" altLang="zh-CN" sz="1400">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04839"/>
                                        </p:tgtEl>
                                        <p:attrNameLst>
                                          <p:attrName>style.visibility</p:attrName>
                                        </p:attrNameLst>
                                      </p:cBhvr>
                                      <p:to>
                                        <p:strVal val="visible"/>
                                      </p:to>
                                    </p:set>
                                    <p:animEffect transition="in" filter="wipe(left)">
                                      <p:cBhvr>
                                        <p:cTn id="7" dur="500"/>
                                        <p:tgtEl>
                                          <p:spTgt spid="50483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04840"/>
                                        </p:tgtEl>
                                        <p:attrNameLst>
                                          <p:attrName>style.visibility</p:attrName>
                                        </p:attrNameLst>
                                      </p:cBhvr>
                                      <p:to>
                                        <p:strVal val="visible"/>
                                      </p:to>
                                    </p:set>
                                    <p:animEffect transition="in" filter="wipe(left)">
                                      <p:cBhvr>
                                        <p:cTn id="11" dur="500"/>
                                        <p:tgtEl>
                                          <p:spTgt spid="50484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04841"/>
                                        </p:tgtEl>
                                        <p:attrNameLst>
                                          <p:attrName>style.visibility</p:attrName>
                                        </p:attrNameLst>
                                      </p:cBhvr>
                                      <p:to>
                                        <p:strVal val="visible"/>
                                      </p:to>
                                    </p:set>
                                    <p:animEffect transition="in" filter="wipe(left)">
                                      <p:cBhvr>
                                        <p:cTn id="15" dur="500"/>
                                        <p:tgtEl>
                                          <p:spTgt spid="504841"/>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504845"/>
                                        </p:tgtEl>
                                        <p:attrNameLst>
                                          <p:attrName>style.visibility</p:attrName>
                                        </p:attrNameLst>
                                      </p:cBhvr>
                                      <p:to>
                                        <p:strVal val="visible"/>
                                      </p:to>
                                    </p:set>
                                    <p:animEffect transition="in" filter="wipe(left)">
                                      <p:cBhvr>
                                        <p:cTn id="20" dur="500"/>
                                        <p:tgtEl>
                                          <p:spTgt spid="504845"/>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504846"/>
                                        </p:tgtEl>
                                        <p:attrNameLst>
                                          <p:attrName>style.visibility</p:attrName>
                                        </p:attrNameLst>
                                      </p:cBhvr>
                                      <p:to>
                                        <p:strVal val="visible"/>
                                      </p:to>
                                    </p:set>
                                    <p:animEffect transition="in" filter="wipe(left)">
                                      <p:cBhvr>
                                        <p:cTn id="25" dur="500"/>
                                        <p:tgtEl>
                                          <p:spTgt spid="504846"/>
                                        </p:tgtEl>
                                      </p:cBhvr>
                                    </p:animEffect>
                                  </p:childTnLst>
                                </p:cTn>
                              </p:par>
                            </p:childTnLst>
                          </p:cTn>
                        </p:par>
                        <p:par>
                          <p:cTn id="26" fill="hold">
                            <p:stCondLst>
                              <p:cond delay="500"/>
                            </p:stCondLst>
                            <p:childTnLst>
                              <p:par>
                                <p:cTn id="27" presetID="22" presetClass="entr" presetSubtype="8" fill="hold" grpId="0" nodeType="afterEffect">
                                  <p:stCondLst>
                                    <p:cond delay="0"/>
                                  </p:stCondLst>
                                  <p:childTnLst>
                                    <p:set>
                                      <p:cBhvr>
                                        <p:cTn id="28" dur="1" fill="hold">
                                          <p:stCondLst>
                                            <p:cond delay="0"/>
                                          </p:stCondLst>
                                        </p:cTn>
                                        <p:tgtEl>
                                          <p:spTgt spid="504847"/>
                                        </p:tgtEl>
                                        <p:attrNameLst>
                                          <p:attrName>style.visibility</p:attrName>
                                        </p:attrNameLst>
                                      </p:cBhvr>
                                      <p:to>
                                        <p:strVal val="visible"/>
                                      </p:to>
                                    </p:set>
                                    <p:animEffect transition="in" filter="wipe(left)">
                                      <p:cBhvr>
                                        <p:cTn id="29" dur="500"/>
                                        <p:tgtEl>
                                          <p:spTgt spid="504847"/>
                                        </p:tgtEl>
                                      </p:cBhvr>
                                    </p:animEffect>
                                  </p:childTnLst>
                                </p:cTn>
                              </p:par>
                            </p:childTnLst>
                          </p:cTn>
                        </p:par>
                        <p:par>
                          <p:cTn id="30" fill="hold">
                            <p:stCondLst>
                              <p:cond delay="1000"/>
                            </p:stCondLst>
                            <p:childTnLst>
                              <p:par>
                                <p:cTn id="31" presetID="22" presetClass="entr" presetSubtype="8" fill="hold" grpId="0" nodeType="afterEffect">
                                  <p:stCondLst>
                                    <p:cond delay="0"/>
                                  </p:stCondLst>
                                  <p:childTnLst>
                                    <p:set>
                                      <p:cBhvr>
                                        <p:cTn id="32" dur="1" fill="hold">
                                          <p:stCondLst>
                                            <p:cond delay="0"/>
                                          </p:stCondLst>
                                        </p:cTn>
                                        <p:tgtEl>
                                          <p:spTgt spid="504850"/>
                                        </p:tgtEl>
                                        <p:attrNameLst>
                                          <p:attrName>style.visibility</p:attrName>
                                        </p:attrNameLst>
                                      </p:cBhvr>
                                      <p:to>
                                        <p:strVal val="visible"/>
                                      </p:to>
                                    </p:set>
                                    <p:animEffect transition="in" filter="wipe(left)">
                                      <p:cBhvr>
                                        <p:cTn id="33" dur="500"/>
                                        <p:tgtEl>
                                          <p:spTgt spid="504850"/>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grpId="0" nodeType="clickEffect">
                                  <p:stCondLst>
                                    <p:cond delay="0"/>
                                  </p:stCondLst>
                                  <p:childTnLst>
                                    <p:set>
                                      <p:cBhvr>
                                        <p:cTn id="37" dur="1" fill="hold">
                                          <p:stCondLst>
                                            <p:cond delay="0"/>
                                          </p:stCondLst>
                                        </p:cTn>
                                        <p:tgtEl>
                                          <p:spTgt spid="504848"/>
                                        </p:tgtEl>
                                        <p:attrNameLst>
                                          <p:attrName>style.visibility</p:attrName>
                                        </p:attrNameLst>
                                      </p:cBhvr>
                                      <p:to>
                                        <p:strVal val="visible"/>
                                      </p:to>
                                    </p:set>
                                    <p:animEffect transition="in" filter="wipe(left)">
                                      <p:cBhvr>
                                        <p:cTn id="38" dur="500"/>
                                        <p:tgtEl>
                                          <p:spTgt spid="504848"/>
                                        </p:tgtEl>
                                      </p:cBhvr>
                                    </p:animEffect>
                                  </p:childTnLst>
                                </p:cTn>
                              </p:par>
                            </p:childTnLst>
                          </p:cTn>
                        </p:par>
                        <p:par>
                          <p:cTn id="39" fill="hold">
                            <p:stCondLst>
                              <p:cond delay="500"/>
                            </p:stCondLst>
                            <p:childTnLst>
                              <p:par>
                                <p:cTn id="40" presetID="22" presetClass="entr" presetSubtype="8" fill="hold" grpId="0" nodeType="afterEffect">
                                  <p:stCondLst>
                                    <p:cond delay="0"/>
                                  </p:stCondLst>
                                  <p:childTnLst>
                                    <p:set>
                                      <p:cBhvr>
                                        <p:cTn id="41" dur="1" fill="hold">
                                          <p:stCondLst>
                                            <p:cond delay="0"/>
                                          </p:stCondLst>
                                        </p:cTn>
                                        <p:tgtEl>
                                          <p:spTgt spid="504849"/>
                                        </p:tgtEl>
                                        <p:attrNameLst>
                                          <p:attrName>style.visibility</p:attrName>
                                        </p:attrNameLst>
                                      </p:cBhvr>
                                      <p:to>
                                        <p:strVal val="visible"/>
                                      </p:to>
                                    </p:set>
                                    <p:animEffect transition="in" filter="wipe(left)">
                                      <p:cBhvr>
                                        <p:cTn id="42" dur="500"/>
                                        <p:tgtEl>
                                          <p:spTgt spid="504849"/>
                                        </p:tgtEl>
                                      </p:cBhvr>
                                    </p:animEffect>
                                  </p:childTnLst>
                                </p:cTn>
                              </p:par>
                            </p:childTnLst>
                          </p:cTn>
                        </p:par>
                        <p:par>
                          <p:cTn id="43" fill="hold">
                            <p:stCondLst>
                              <p:cond delay="1000"/>
                            </p:stCondLst>
                            <p:childTnLst>
                              <p:par>
                                <p:cTn id="44" presetID="22" presetClass="entr" presetSubtype="8" fill="hold" grpId="0" nodeType="afterEffect">
                                  <p:stCondLst>
                                    <p:cond delay="0"/>
                                  </p:stCondLst>
                                  <p:childTnLst>
                                    <p:set>
                                      <p:cBhvr>
                                        <p:cTn id="45" dur="1" fill="hold">
                                          <p:stCondLst>
                                            <p:cond delay="0"/>
                                          </p:stCondLst>
                                        </p:cTn>
                                        <p:tgtEl>
                                          <p:spTgt spid="504863"/>
                                        </p:tgtEl>
                                        <p:attrNameLst>
                                          <p:attrName>style.visibility</p:attrName>
                                        </p:attrNameLst>
                                      </p:cBhvr>
                                      <p:to>
                                        <p:strVal val="visible"/>
                                      </p:to>
                                    </p:set>
                                    <p:animEffect transition="in" filter="wipe(left)">
                                      <p:cBhvr>
                                        <p:cTn id="46" dur="500"/>
                                        <p:tgtEl>
                                          <p:spTgt spid="504863"/>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nodeType="clickEffect">
                                  <p:stCondLst>
                                    <p:cond delay="0"/>
                                  </p:stCondLst>
                                  <p:childTnLst>
                                    <p:set>
                                      <p:cBhvr>
                                        <p:cTn id="50" dur="1" fill="hold">
                                          <p:stCondLst>
                                            <p:cond delay="0"/>
                                          </p:stCondLst>
                                        </p:cTn>
                                        <p:tgtEl>
                                          <p:spTgt spid="504861"/>
                                        </p:tgtEl>
                                        <p:attrNameLst>
                                          <p:attrName>style.visibility</p:attrName>
                                        </p:attrNameLst>
                                      </p:cBhvr>
                                      <p:to>
                                        <p:strVal val="visible"/>
                                      </p:to>
                                    </p:set>
                                    <p:animEffect transition="in" filter="wipe(left)">
                                      <p:cBhvr>
                                        <p:cTn id="51" dur="500"/>
                                        <p:tgtEl>
                                          <p:spTgt spid="504861"/>
                                        </p:tgtEl>
                                      </p:cBhvr>
                                    </p:animEffect>
                                  </p:childTnLst>
                                </p:cTn>
                              </p:par>
                            </p:childTnLst>
                          </p:cTn>
                        </p:par>
                        <p:par>
                          <p:cTn id="52" fill="hold">
                            <p:stCondLst>
                              <p:cond delay="500"/>
                            </p:stCondLst>
                            <p:childTnLst>
                              <p:par>
                                <p:cTn id="53" presetID="22" presetClass="entr" presetSubtype="8" fill="hold" grpId="0" nodeType="afterEffect">
                                  <p:stCondLst>
                                    <p:cond delay="0"/>
                                  </p:stCondLst>
                                  <p:childTnLst>
                                    <p:set>
                                      <p:cBhvr>
                                        <p:cTn id="54" dur="1" fill="hold">
                                          <p:stCondLst>
                                            <p:cond delay="0"/>
                                          </p:stCondLst>
                                        </p:cTn>
                                        <p:tgtEl>
                                          <p:spTgt spid="504862"/>
                                        </p:tgtEl>
                                        <p:attrNameLst>
                                          <p:attrName>style.visibility</p:attrName>
                                        </p:attrNameLst>
                                      </p:cBhvr>
                                      <p:to>
                                        <p:strVal val="visible"/>
                                      </p:to>
                                    </p:set>
                                    <p:animEffect transition="in" filter="wipe(left)">
                                      <p:cBhvr>
                                        <p:cTn id="55" dur="500"/>
                                        <p:tgtEl>
                                          <p:spTgt spid="504862"/>
                                        </p:tgtEl>
                                      </p:cBhvr>
                                    </p:animEffect>
                                  </p:childTnLst>
                                </p:cTn>
                              </p:par>
                            </p:childTnLst>
                          </p:cTn>
                        </p:par>
                        <p:par>
                          <p:cTn id="56" fill="hold">
                            <p:stCondLst>
                              <p:cond delay="1000"/>
                            </p:stCondLst>
                            <p:childTnLst>
                              <p:par>
                                <p:cTn id="57" presetID="22" presetClass="entr" presetSubtype="8" fill="hold" grpId="0" nodeType="afterEffect">
                                  <p:stCondLst>
                                    <p:cond delay="0"/>
                                  </p:stCondLst>
                                  <p:childTnLst>
                                    <p:set>
                                      <p:cBhvr>
                                        <p:cTn id="58" dur="1" fill="hold">
                                          <p:stCondLst>
                                            <p:cond delay="0"/>
                                          </p:stCondLst>
                                        </p:cTn>
                                        <p:tgtEl>
                                          <p:spTgt spid="504864"/>
                                        </p:tgtEl>
                                        <p:attrNameLst>
                                          <p:attrName>style.visibility</p:attrName>
                                        </p:attrNameLst>
                                      </p:cBhvr>
                                      <p:to>
                                        <p:strVal val="visible"/>
                                      </p:to>
                                    </p:set>
                                    <p:animEffect transition="in" filter="wipe(left)">
                                      <p:cBhvr>
                                        <p:cTn id="59" dur="500"/>
                                        <p:tgtEl>
                                          <p:spTgt spid="504864"/>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8" fill="hold" grpId="0" nodeType="clickEffect">
                                  <p:stCondLst>
                                    <p:cond delay="0"/>
                                  </p:stCondLst>
                                  <p:childTnLst>
                                    <p:set>
                                      <p:cBhvr>
                                        <p:cTn id="63" dur="1" fill="hold">
                                          <p:stCondLst>
                                            <p:cond delay="0"/>
                                          </p:stCondLst>
                                        </p:cTn>
                                        <p:tgtEl>
                                          <p:spTgt spid="504843"/>
                                        </p:tgtEl>
                                        <p:attrNameLst>
                                          <p:attrName>style.visibility</p:attrName>
                                        </p:attrNameLst>
                                      </p:cBhvr>
                                      <p:to>
                                        <p:strVal val="visible"/>
                                      </p:to>
                                    </p:set>
                                    <p:animEffect transition="in" filter="wipe(left)">
                                      <p:cBhvr>
                                        <p:cTn id="64" dur="500"/>
                                        <p:tgtEl>
                                          <p:spTgt spid="504843"/>
                                        </p:tgtEl>
                                      </p:cBhvr>
                                    </p:animEffect>
                                  </p:childTnLst>
                                </p:cTn>
                              </p:par>
                            </p:childTnLst>
                          </p:cTn>
                        </p:par>
                        <p:par>
                          <p:cTn id="65" fill="hold">
                            <p:stCondLst>
                              <p:cond delay="500"/>
                            </p:stCondLst>
                            <p:childTnLst>
                              <p:par>
                                <p:cTn id="66" presetID="22" presetClass="entr" presetSubtype="8" fill="hold" grpId="0" nodeType="afterEffect">
                                  <p:stCondLst>
                                    <p:cond delay="0"/>
                                  </p:stCondLst>
                                  <p:childTnLst>
                                    <p:set>
                                      <p:cBhvr>
                                        <p:cTn id="67" dur="1" fill="hold">
                                          <p:stCondLst>
                                            <p:cond delay="0"/>
                                          </p:stCondLst>
                                        </p:cTn>
                                        <p:tgtEl>
                                          <p:spTgt spid="504844"/>
                                        </p:tgtEl>
                                        <p:attrNameLst>
                                          <p:attrName>style.visibility</p:attrName>
                                        </p:attrNameLst>
                                      </p:cBhvr>
                                      <p:to>
                                        <p:strVal val="visible"/>
                                      </p:to>
                                    </p:set>
                                    <p:animEffect transition="in" filter="wipe(left)">
                                      <p:cBhvr>
                                        <p:cTn id="68" dur="500"/>
                                        <p:tgtEl>
                                          <p:spTgt spid="504844"/>
                                        </p:tgtEl>
                                      </p:cBhvr>
                                    </p:animEffect>
                                  </p:childTnLst>
                                </p:cTn>
                              </p:par>
                            </p:childTnLst>
                          </p:cTn>
                        </p:par>
                      </p:childTnLst>
                    </p:cTn>
                  </p:par>
                  <p:par>
                    <p:cTn id="69" fill="hold">
                      <p:stCondLst>
                        <p:cond delay="indefinite"/>
                      </p:stCondLst>
                      <p:childTnLst>
                        <p:par>
                          <p:cTn id="70" fill="hold">
                            <p:stCondLst>
                              <p:cond delay="0"/>
                            </p:stCondLst>
                            <p:childTnLst>
                              <p:par>
                                <p:cTn id="71" presetID="22" presetClass="entr" presetSubtype="8" fill="hold" grpId="0" nodeType="clickEffect">
                                  <p:stCondLst>
                                    <p:cond delay="0"/>
                                  </p:stCondLst>
                                  <p:childTnLst>
                                    <p:set>
                                      <p:cBhvr>
                                        <p:cTn id="72" dur="1" fill="hold">
                                          <p:stCondLst>
                                            <p:cond delay="0"/>
                                          </p:stCondLst>
                                        </p:cTn>
                                        <p:tgtEl>
                                          <p:spTgt spid="504852"/>
                                        </p:tgtEl>
                                        <p:attrNameLst>
                                          <p:attrName>style.visibility</p:attrName>
                                        </p:attrNameLst>
                                      </p:cBhvr>
                                      <p:to>
                                        <p:strVal val="visible"/>
                                      </p:to>
                                    </p:set>
                                    <p:animEffect transition="in" filter="wipe(left)">
                                      <p:cBhvr>
                                        <p:cTn id="73" dur="500"/>
                                        <p:tgtEl>
                                          <p:spTgt spid="504852"/>
                                        </p:tgtEl>
                                      </p:cBhvr>
                                    </p:animEffect>
                                  </p:childTnLst>
                                </p:cTn>
                              </p:par>
                            </p:childTnLst>
                          </p:cTn>
                        </p:par>
                      </p:childTnLst>
                    </p:cTn>
                  </p:par>
                  <p:par>
                    <p:cTn id="74" fill="hold">
                      <p:stCondLst>
                        <p:cond delay="indefinite"/>
                      </p:stCondLst>
                      <p:childTnLst>
                        <p:par>
                          <p:cTn id="75" fill="hold">
                            <p:stCondLst>
                              <p:cond delay="0"/>
                            </p:stCondLst>
                            <p:childTnLst>
                              <p:par>
                                <p:cTn id="76" presetID="1" presetClass="entr" presetSubtype="0" fill="hold" grpId="0" nodeType="clickEffect">
                                  <p:stCondLst>
                                    <p:cond delay="0"/>
                                  </p:stCondLst>
                                  <p:childTnLst>
                                    <p:set>
                                      <p:cBhvr>
                                        <p:cTn id="77" dur="1" fill="hold">
                                          <p:stCondLst>
                                            <p:cond delay="0"/>
                                          </p:stCondLst>
                                        </p:cTn>
                                        <p:tgtEl>
                                          <p:spTgt spid="504859"/>
                                        </p:tgtEl>
                                        <p:attrNameLst>
                                          <p:attrName>style.visibility</p:attrName>
                                        </p:attrNameLst>
                                      </p:cBhvr>
                                      <p:to>
                                        <p:strVal val="visible"/>
                                      </p:to>
                                    </p:set>
                                  </p:childTnLst>
                                </p:cTn>
                              </p:par>
                            </p:childTnLst>
                          </p:cTn>
                        </p:par>
                      </p:childTnLst>
                    </p:cTn>
                  </p:par>
                  <p:par>
                    <p:cTn id="78" fill="hold">
                      <p:stCondLst>
                        <p:cond delay="indefinite"/>
                      </p:stCondLst>
                      <p:childTnLst>
                        <p:par>
                          <p:cTn id="79" fill="hold">
                            <p:stCondLst>
                              <p:cond delay="0"/>
                            </p:stCondLst>
                            <p:childTnLst>
                              <p:par>
                                <p:cTn id="80" presetID="1" presetClass="entr" presetSubtype="0" fill="hold" grpId="0" nodeType="clickEffect">
                                  <p:stCondLst>
                                    <p:cond delay="0"/>
                                  </p:stCondLst>
                                  <p:childTnLst>
                                    <p:set>
                                      <p:cBhvr>
                                        <p:cTn id="81" dur="1" fill="hold">
                                          <p:stCondLst>
                                            <p:cond delay="0"/>
                                          </p:stCondLst>
                                        </p:cTn>
                                        <p:tgtEl>
                                          <p:spTgt spid="504858"/>
                                        </p:tgtEl>
                                        <p:attrNameLst>
                                          <p:attrName>style.visibility</p:attrName>
                                        </p:attrNameLst>
                                      </p:cBhvr>
                                      <p:to>
                                        <p:strVal val="visible"/>
                                      </p:to>
                                    </p:set>
                                  </p:childTnLst>
                                </p:cTn>
                              </p:par>
                            </p:childTnLst>
                          </p:cTn>
                        </p:par>
                      </p:childTnLst>
                    </p:cTn>
                  </p:par>
                  <p:par>
                    <p:cTn id="82" fill="hold">
                      <p:stCondLst>
                        <p:cond delay="indefinite"/>
                      </p:stCondLst>
                      <p:childTnLst>
                        <p:par>
                          <p:cTn id="83" fill="hold">
                            <p:stCondLst>
                              <p:cond delay="0"/>
                            </p:stCondLst>
                            <p:childTnLst>
                              <p:par>
                                <p:cTn id="84" presetID="22" presetClass="entr" presetSubtype="8" fill="hold" grpId="0" nodeType="clickEffect">
                                  <p:stCondLst>
                                    <p:cond delay="0"/>
                                  </p:stCondLst>
                                  <p:childTnLst>
                                    <p:set>
                                      <p:cBhvr>
                                        <p:cTn id="85" dur="1" fill="hold">
                                          <p:stCondLst>
                                            <p:cond delay="0"/>
                                          </p:stCondLst>
                                        </p:cTn>
                                        <p:tgtEl>
                                          <p:spTgt spid="504853"/>
                                        </p:tgtEl>
                                        <p:attrNameLst>
                                          <p:attrName>style.visibility</p:attrName>
                                        </p:attrNameLst>
                                      </p:cBhvr>
                                      <p:to>
                                        <p:strVal val="visible"/>
                                      </p:to>
                                    </p:set>
                                    <p:animEffect transition="in" filter="wipe(left)">
                                      <p:cBhvr>
                                        <p:cTn id="86" dur="500"/>
                                        <p:tgtEl>
                                          <p:spTgt spid="504853"/>
                                        </p:tgtEl>
                                      </p:cBhvr>
                                    </p:animEffect>
                                  </p:childTnLst>
                                </p:cTn>
                              </p:par>
                            </p:childTnLst>
                          </p:cTn>
                        </p:par>
                        <p:par>
                          <p:cTn id="87" fill="hold">
                            <p:stCondLst>
                              <p:cond delay="500"/>
                            </p:stCondLst>
                            <p:childTnLst>
                              <p:par>
                                <p:cTn id="88" presetID="22" presetClass="entr" presetSubtype="8" fill="hold" grpId="0" nodeType="afterEffect">
                                  <p:stCondLst>
                                    <p:cond delay="0"/>
                                  </p:stCondLst>
                                  <p:childTnLst>
                                    <p:set>
                                      <p:cBhvr>
                                        <p:cTn id="89" dur="1" fill="hold">
                                          <p:stCondLst>
                                            <p:cond delay="0"/>
                                          </p:stCondLst>
                                        </p:cTn>
                                        <p:tgtEl>
                                          <p:spTgt spid="504854"/>
                                        </p:tgtEl>
                                        <p:attrNameLst>
                                          <p:attrName>style.visibility</p:attrName>
                                        </p:attrNameLst>
                                      </p:cBhvr>
                                      <p:to>
                                        <p:strVal val="visible"/>
                                      </p:to>
                                    </p:set>
                                    <p:animEffect transition="in" filter="wipe(left)">
                                      <p:cBhvr>
                                        <p:cTn id="90" dur="500"/>
                                        <p:tgtEl>
                                          <p:spTgt spid="504854"/>
                                        </p:tgtEl>
                                      </p:cBhvr>
                                    </p:animEffect>
                                  </p:childTnLst>
                                </p:cTn>
                              </p:par>
                            </p:childTnLst>
                          </p:cTn>
                        </p:par>
                        <p:par>
                          <p:cTn id="91" fill="hold">
                            <p:stCondLst>
                              <p:cond delay="1000"/>
                            </p:stCondLst>
                            <p:childTnLst>
                              <p:par>
                                <p:cTn id="92" presetID="1" presetClass="entr" presetSubtype="0" fill="hold" grpId="0" nodeType="afterEffect">
                                  <p:stCondLst>
                                    <p:cond delay="0"/>
                                  </p:stCondLst>
                                  <p:childTnLst>
                                    <p:set>
                                      <p:cBhvr>
                                        <p:cTn id="93" dur="1" fill="hold">
                                          <p:stCondLst>
                                            <p:cond delay="0"/>
                                          </p:stCondLst>
                                        </p:cTn>
                                        <p:tgtEl>
                                          <p:spTgt spid="504856"/>
                                        </p:tgtEl>
                                        <p:attrNameLst>
                                          <p:attrName>style.visibility</p:attrName>
                                        </p:attrNameLst>
                                      </p:cBhvr>
                                      <p:to>
                                        <p:strVal val="visible"/>
                                      </p:to>
                                    </p:set>
                                  </p:childTnLst>
                                </p:cTn>
                              </p:par>
                            </p:childTnLst>
                          </p:cTn>
                        </p:par>
                      </p:childTnLst>
                    </p:cTn>
                  </p:par>
                  <p:par>
                    <p:cTn id="94" fill="hold">
                      <p:stCondLst>
                        <p:cond delay="indefinite"/>
                      </p:stCondLst>
                      <p:childTnLst>
                        <p:par>
                          <p:cTn id="95" fill="hold">
                            <p:stCondLst>
                              <p:cond delay="0"/>
                            </p:stCondLst>
                            <p:childTnLst>
                              <p:par>
                                <p:cTn id="96" presetID="1" presetClass="entr" presetSubtype="0" fill="hold" grpId="0" nodeType="clickEffect">
                                  <p:stCondLst>
                                    <p:cond delay="0"/>
                                  </p:stCondLst>
                                  <p:childTnLst>
                                    <p:set>
                                      <p:cBhvr>
                                        <p:cTn id="97" dur="1" fill="hold">
                                          <p:stCondLst>
                                            <p:cond delay="0"/>
                                          </p:stCondLst>
                                        </p:cTn>
                                        <p:tgtEl>
                                          <p:spTgt spid="5048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4839" grpId="0"/>
      <p:bldP spid="504840" grpId="0"/>
      <p:bldP spid="504841" grpId="0"/>
      <p:bldP spid="504843" grpId="0"/>
      <p:bldP spid="504844" grpId="0"/>
      <p:bldP spid="504845" grpId="0"/>
      <p:bldP spid="504846" grpId="0"/>
      <p:bldP spid="504847" grpId="0"/>
      <p:bldP spid="504848" grpId="0"/>
      <p:bldP spid="504849" grpId="0"/>
      <p:bldP spid="504850" grpId="0"/>
      <p:bldP spid="504852" grpId="0"/>
      <p:bldP spid="504853" grpId="0"/>
      <p:bldP spid="504854" grpId="0"/>
      <p:bldP spid="504855" grpId="0" bldLvl="0" animBg="1"/>
      <p:bldP spid="504856" grpId="0" bldLvl="0" animBg="1"/>
      <p:bldP spid="504858" grpId="0" bldLvl="0" animBg="1"/>
      <p:bldP spid="504859" grpId="0" bldLvl="0" animBg="1"/>
      <p:bldP spid="504862" grpId="0"/>
      <p:bldP spid="504863" grpId="0"/>
      <p:bldP spid="504864"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8131" name="Text Box 5"/>
          <p:cNvSpPr txBox="1">
            <a:spLocks noChangeArrowheads="1"/>
          </p:cNvSpPr>
          <p:nvPr/>
        </p:nvSpPr>
        <p:spPr bwMode="auto">
          <a:xfrm>
            <a:off x="855980" y="1247775"/>
            <a:ext cx="10389870" cy="4581525"/>
          </a:xfrm>
          <a:prstGeom prst="rect">
            <a:avLst/>
          </a:prstGeom>
          <a:noFill/>
          <a:ln w="9525">
            <a:noFill/>
            <a:miter lim="800000"/>
          </a:ln>
        </p:spPr>
        <p:txBody>
          <a:bodyPr wrap="square">
            <a:noAutofit/>
          </a:bodyPr>
          <a:lstStyle/>
          <a:p>
            <a:pPr marR="0" algn="just" defTabSz="914400">
              <a:lnSpc>
                <a:spcPct val="140000"/>
              </a:lnSpc>
              <a:buClr>
                <a:srgbClr val="FF0000"/>
              </a:buClr>
              <a:buSzTx/>
              <a:buFont typeface="Wingdings" panose="05000000000000000000" pitchFamily="2" charset="2"/>
              <a:buChar char="p"/>
              <a:defRPr/>
            </a:pPr>
            <a:r>
              <a:rPr kumimoji="0" lang="zh-CN" altLang="en-US" sz="3000" kern="1200" cap="none" spc="0" normalizeH="0" baseline="0" noProof="0" dirty="0">
                <a:solidFill>
                  <a:srgbClr val="FF0000"/>
                </a:solidFill>
                <a:latin typeface="黑体" panose="02010609060101010101" pitchFamily="49" charset="-122"/>
                <a:ea typeface="黑体" panose="02010609060101010101" pitchFamily="49" charset="-122"/>
                <a:cs typeface="+mn-cs"/>
              </a:rPr>
              <a:t> 六、记账凭证的审核  </a:t>
            </a:r>
            <a:endParaRPr kumimoji="0" lang="zh-CN" altLang="en-US" sz="3000" kern="1200" cap="none" spc="0" normalizeH="0" baseline="0" noProof="0" dirty="0">
              <a:solidFill>
                <a:srgbClr val="FF0000"/>
              </a:solidFill>
              <a:latin typeface="黑体" panose="02010609060101010101" pitchFamily="49" charset="-122"/>
              <a:ea typeface="黑体" panose="02010609060101010101" pitchFamily="49" charset="-122"/>
              <a:cs typeface="+mn-cs"/>
            </a:endParaRPr>
          </a:p>
          <a:p>
            <a:pPr marL="457200" marR="0" indent="-457200" defTabSz="914400">
              <a:lnSpc>
                <a:spcPct val="140000"/>
              </a:lnSpc>
              <a:spcBef>
                <a:spcPct val="25000"/>
              </a:spcBef>
              <a:buClr>
                <a:srgbClr val="FF0000"/>
              </a:buClr>
              <a:buSzTx/>
              <a:buFont typeface="Wingdings" panose="05000000000000000000" pitchFamily="2" charset="2"/>
              <a:buChar char="Ø"/>
              <a:defRPr/>
            </a:pPr>
            <a:r>
              <a:rPr kumimoji="0" lang="zh-CN" altLang="en-US" sz="3000" kern="1200" cap="none" spc="0" normalizeH="0" baseline="0" noProof="0" dirty="0">
                <a:solidFill>
                  <a:srgbClr val="FF0000"/>
                </a:solidFill>
                <a:latin typeface="楷体" panose="02010609060101010101" pitchFamily="49" charset="-122"/>
                <a:ea typeface="楷体" panose="02010609060101010101" pitchFamily="49" charset="-122"/>
                <a:cs typeface="+mn-cs"/>
              </a:rPr>
              <a:t>合法性</a:t>
            </a:r>
            <a:r>
              <a:rPr kumimoji="0" lang="zh-CN" altLang="en-US" sz="3000" kern="1200" cap="none" spc="0" normalizeH="0" baseline="0" noProof="0" dirty="0">
                <a:latin typeface="楷体" panose="02010609060101010101" pitchFamily="49" charset="-122"/>
                <a:ea typeface="楷体" panose="02010609060101010101" pitchFamily="49" charset="-122"/>
                <a:cs typeface="+mn-cs"/>
              </a:rPr>
              <a:t>：原始凭证是否齐全，内容是否合法。</a:t>
            </a:r>
            <a:endParaRPr kumimoji="0" lang="en-US" altLang="zh-CN" sz="3000" kern="1200" cap="none" spc="0" normalizeH="0" baseline="0" noProof="0" dirty="0">
              <a:latin typeface="楷体" panose="02010609060101010101" pitchFamily="49" charset="-122"/>
              <a:ea typeface="楷体" panose="02010609060101010101" pitchFamily="49" charset="-122"/>
              <a:cs typeface="+mn-cs"/>
            </a:endParaRPr>
          </a:p>
          <a:p>
            <a:pPr marL="457200" marR="0" indent="-457200" defTabSz="914400">
              <a:lnSpc>
                <a:spcPct val="140000"/>
              </a:lnSpc>
              <a:spcBef>
                <a:spcPct val="25000"/>
              </a:spcBef>
              <a:buClr>
                <a:srgbClr val="FF0000"/>
              </a:buClr>
              <a:buSzTx/>
              <a:buFont typeface="Wingdings" panose="05000000000000000000" pitchFamily="2" charset="2"/>
              <a:buChar char="Ø"/>
              <a:defRPr/>
            </a:pPr>
            <a:r>
              <a:rPr kumimoji="0" lang="zh-CN" altLang="en-US" sz="3000" kern="1200" cap="none" spc="0" normalizeH="0" baseline="0" noProof="0" dirty="0">
                <a:solidFill>
                  <a:srgbClr val="FF0000"/>
                </a:solidFill>
                <a:latin typeface="楷体" panose="02010609060101010101" pitchFamily="49" charset="-122"/>
                <a:ea typeface="楷体" panose="02010609060101010101" pitchFamily="49" charset="-122"/>
                <a:cs typeface="+mn-cs"/>
              </a:rPr>
              <a:t>正确性</a:t>
            </a:r>
            <a:r>
              <a:rPr kumimoji="0" lang="zh-CN" altLang="en-US" sz="3000" kern="1200" cap="none" spc="0" normalizeH="0" baseline="0" noProof="0" dirty="0">
                <a:latin typeface="楷体" panose="02010609060101010101" pitchFamily="49" charset="-122"/>
                <a:ea typeface="楷体" panose="02010609060101010101" pitchFamily="49" charset="-122"/>
                <a:cs typeface="+mn-cs"/>
              </a:rPr>
              <a:t>：借、贷的账户名称和金额是否与所附原始凭证一致，核算内容是否符合规定。</a:t>
            </a:r>
            <a:endParaRPr kumimoji="0" lang="en-US" altLang="zh-CN" sz="3000" kern="1200" cap="none" spc="0" normalizeH="0" baseline="0" noProof="0" dirty="0">
              <a:latin typeface="楷体" panose="02010609060101010101" pitchFamily="49" charset="-122"/>
              <a:ea typeface="楷体" panose="02010609060101010101" pitchFamily="49" charset="-122"/>
              <a:cs typeface="+mn-cs"/>
            </a:endParaRPr>
          </a:p>
          <a:p>
            <a:pPr marL="457200" marR="0" indent="-457200" defTabSz="914400">
              <a:lnSpc>
                <a:spcPct val="140000"/>
              </a:lnSpc>
              <a:spcBef>
                <a:spcPct val="25000"/>
              </a:spcBef>
              <a:buClr>
                <a:srgbClr val="FF0000"/>
              </a:buClr>
              <a:buSzTx/>
              <a:buFont typeface="Wingdings" panose="05000000000000000000" pitchFamily="2" charset="2"/>
              <a:buChar char="Ø"/>
              <a:defRPr/>
            </a:pPr>
            <a:r>
              <a:rPr kumimoji="0" lang="zh-CN" altLang="en-US" sz="3000" kern="1200" cap="none" spc="0" normalizeH="0" baseline="0" noProof="0" dirty="0">
                <a:solidFill>
                  <a:srgbClr val="FF0000"/>
                </a:solidFill>
                <a:latin typeface="楷体" panose="02010609060101010101" pitchFamily="49" charset="-122"/>
                <a:ea typeface="楷体" panose="02010609060101010101" pitchFamily="49" charset="-122"/>
                <a:cs typeface="+mn-cs"/>
              </a:rPr>
              <a:t>完整性</a:t>
            </a:r>
            <a:r>
              <a:rPr kumimoji="0" lang="zh-CN" altLang="en-US" sz="3000" kern="1200" cap="none" spc="0" normalizeH="0" baseline="0" noProof="0" dirty="0">
                <a:latin typeface="楷体" panose="02010609060101010101" pitchFamily="49" charset="-122"/>
                <a:ea typeface="楷体" panose="02010609060101010101" pitchFamily="49" charset="-122"/>
                <a:cs typeface="+mn-cs"/>
              </a:rPr>
              <a:t>：所有项目是否填列齐全，有关人员是否都已签名或盖章。</a:t>
            </a:r>
            <a:endParaRPr kumimoji="0" lang="zh-CN" altLang="en-US" sz="3000" kern="1200" cap="none" spc="0" normalizeH="0" baseline="0" noProof="0" dirty="0">
              <a:latin typeface="楷体" panose="02010609060101010101" pitchFamily="49" charset="-122"/>
              <a:ea typeface="楷体" panose="02010609060101010101" pitchFamily="49" charset="-122"/>
              <a:cs typeface="+mn-cs"/>
            </a:endParaRPr>
          </a:p>
        </p:txBody>
      </p:sp>
      <p:sp>
        <p:nvSpPr>
          <p:cNvPr id="97282" name="Rectangle 2"/>
          <p:cNvSpPr txBox="1"/>
          <p:nvPr/>
        </p:nvSpPr>
        <p:spPr>
          <a:xfrm>
            <a:off x="906780" y="304800"/>
            <a:ext cx="10338435" cy="676275"/>
          </a:xfrm>
          <a:prstGeom prst="rect">
            <a:avLst/>
          </a:prstGeom>
          <a:noFill/>
          <a:ln w="9525">
            <a:noFill/>
          </a:ln>
        </p:spPr>
        <p:txBody>
          <a:bodyPr anchor="t" anchorCtr="0"/>
          <a:p>
            <a:pPr algn="ctr">
              <a:buSzTx/>
            </a:pPr>
            <a:r>
              <a:rPr lang="zh-CN" altLang="en-US" sz="3200">
                <a:solidFill>
                  <a:srgbClr val="FF0000"/>
                </a:solidFill>
                <a:latin typeface="黑体" panose="02010609060101010101" pitchFamily="49" charset="-122"/>
                <a:ea typeface="黑体" panose="02010609060101010101" pitchFamily="49" charset="-122"/>
              </a:rPr>
              <a:t>第三节  </a:t>
            </a:r>
            <a:r>
              <a:rPr lang="zh-CN" altLang="en-US" sz="3200">
                <a:solidFill>
                  <a:srgbClr val="FF0000"/>
                </a:solidFill>
                <a:latin typeface="Times New Roman" panose="02020603050405020304" pitchFamily="18" charset="0"/>
                <a:ea typeface="黑体" panose="02010609060101010101" pitchFamily="49" charset="-122"/>
              </a:rPr>
              <a:t>记账凭证</a:t>
            </a:r>
            <a:endParaRPr lang="zh-CN" altLang="en-US" sz="3200" dirty="0">
              <a:solidFill>
                <a:srgbClr val="FF0000"/>
              </a:solidFill>
              <a:latin typeface="Times New Roman" panose="02020603050405020304" pitchFamily="18" charset="0"/>
              <a:ea typeface="黑体" panose="02010609060101010101" pitchFamily="49" charset="-122"/>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8305"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rPr>
              <a:t>第三节  </a:t>
            </a:r>
            <a:r>
              <a:rPr lang="zh-CN" altLang="en-US" sz="3200" dirty="0">
                <a:solidFill>
                  <a:srgbClr val="FF0000"/>
                </a:solidFill>
                <a:latin typeface="Times New Roman" panose="02020603050405020304" pitchFamily="18" charset="0"/>
              </a:rPr>
              <a:t>记账凭证</a:t>
            </a:r>
            <a:endParaRPr lang="zh-CN" altLang="en-US" sz="3200" dirty="0">
              <a:solidFill>
                <a:srgbClr val="FF0000"/>
              </a:solidFill>
              <a:latin typeface="Times New Roman" panose="02020603050405020304" pitchFamily="18" charset="0"/>
              <a:ea typeface="Times New Roman" panose="02020603050405020304" pitchFamily="18" charset="0"/>
            </a:endParaRPr>
          </a:p>
        </p:txBody>
      </p:sp>
      <p:sp>
        <p:nvSpPr>
          <p:cNvPr id="98306" name="Rectangle 3"/>
          <p:cNvSpPr/>
          <p:nvPr>
            <p:ph idx="1"/>
          </p:nvPr>
        </p:nvSpPr>
        <p:spPr>
          <a:xfrm>
            <a:off x="766445" y="1242060"/>
            <a:ext cx="8037513" cy="588963"/>
          </a:xfrm>
        </p:spPr>
        <p:txBody>
          <a:bodyPr vert="horz" wrap="square" lIns="91440" tIns="45720" rIns="91440" bIns="45720" anchor="t" anchorCtr="0"/>
          <a:p>
            <a:pPr eaLnBrk="1" hangingPunct="1"/>
            <a:r>
              <a:rPr lang="zh-CN" altLang="en-US" sz="3200" dirty="0">
                <a:solidFill>
                  <a:srgbClr val="FF0000"/>
                </a:solidFill>
                <a:latin typeface="黑体" panose="02010609060101010101" pitchFamily="49" charset="-122"/>
              </a:rPr>
              <a:t>六、记账凭证的审核</a:t>
            </a:r>
            <a:endParaRPr lang="zh-CN" altLang="en-US" sz="3200" dirty="0">
              <a:solidFill>
                <a:srgbClr val="FF0000"/>
              </a:solidFill>
              <a:latin typeface="黑体" panose="02010609060101010101" pitchFamily="49" charset="-122"/>
            </a:endParaRPr>
          </a:p>
        </p:txBody>
      </p:sp>
      <p:grpSp>
        <p:nvGrpSpPr>
          <p:cNvPr id="98307" name="Group 4"/>
          <p:cNvGrpSpPr/>
          <p:nvPr/>
        </p:nvGrpSpPr>
        <p:grpSpPr>
          <a:xfrm>
            <a:off x="2095500" y="2181225"/>
            <a:ext cx="8001000" cy="4392613"/>
            <a:chOff x="528" y="912"/>
            <a:chExt cx="4721" cy="2646"/>
          </a:xfrm>
        </p:grpSpPr>
        <p:pic>
          <p:nvPicPr>
            <p:cNvPr id="98308" name="Picture 5" descr="capt4-33"/>
            <p:cNvPicPr>
              <a:picLocks noChangeAspect="1"/>
            </p:cNvPicPr>
            <p:nvPr/>
          </p:nvPicPr>
          <p:blipFill>
            <a:blip r:embed="rId1"/>
            <a:stretch>
              <a:fillRect/>
            </a:stretch>
          </p:blipFill>
          <p:spPr>
            <a:xfrm>
              <a:off x="528" y="912"/>
              <a:ext cx="4721" cy="2646"/>
            </a:xfrm>
            <a:prstGeom prst="rect">
              <a:avLst/>
            </a:prstGeom>
            <a:noFill/>
            <a:ln w="9525">
              <a:noFill/>
            </a:ln>
          </p:spPr>
        </p:pic>
        <p:sp>
          <p:nvSpPr>
            <p:cNvPr id="98309" name="Text Box 6"/>
            <p:cNvSpPr txBox="1"/>
            <p:nvPr/>
          </p:nvSpPr>
          <p:spPr>
            <a:xfrm>
              <a:off x="4512" y="1776"/>
              <a:ext cx="240" cy="389"/>
            </a:xfrm>
            <a:prstGeom prst="rect">
              <a:avLst/>
            </a:prstGeom>
            <a:noFill/>
            <a:ln w="9525">
              <a:noFill/>
            </a:ln>
          </p:spPr>
          <p:txBody>
            <a:bodyPr anchor="t" anchorCtr="0">
              <a:spAutoFit/>
            </a:bodyPr>
            <a:p>
              <a:pPr>
                <a:spcBef>
                  <a:spcPct val="50000"/>
                </a:spcBef>
              </a:pPr>
              <a:r>
                <a:rPr lang="en-US" altLang="zh-CN" dirty="0">
                  <a:latin typeface="Arial" panose="020B0604020202020204" pitchFamily="34" charset="0"/>
                  <a:ea typeface="宋体" panose="02010600030101010101" pitchFamily="2" charset="-122"/>
                </a:rPr>
                <a:t>VV</a:t>
              </a:r>
              <a:endParaRPr lang="en-US" altLang="zh-CN" dirty="0">
                <a:latin typeface="Arial" panose="020B0604020202020204" pitchFamily="34" charset="0"/>
                <a:ea typeface="宋体" panose="02010600030101010101" pitchFamily="2" charset="-122"/>
              </a:endParaRPr>
            </a:p>
          </p:txBody>
        </p:sp>
      </p:grpSp>
      <p:sp>
        <p:nvSpPr>
          <p:cNvPr id="98310" name="Text Box 7"/>
          <p:cNvSpPr txBox="1"/>
          <p:nvPr/>
        </p:nvSpPr>
        <p:spPr>
          <a:xfrm>
            <a:off x="6848475" y="2092325"/>
            <a:ext cx="1295400" cy="760095"/>
          </a:xfrm>
          <a:prstGeom prst="rect">
            <a:avLst/>
          </a:prstGeom>
          <a:solidFill>
            <a:srgbClr val="0033CC"/>
          </a:solidFill>
          <a:ln w="9525" cap="flat" cmpd="sng">
            <a:solidFill>
              <a:srgbClr val="FF0000"/>
            </a:solidFill>
            <a:prstDash val="solid"/>
            <a:miter/>
            <a:headEnd type="none" w="med" len="med"/>
            <a:tailEnd type="none" w="med" len="med"/>
          </a:ln>
        </p:spPr>
        <p:txBody>
          <a:bodyPr lIns="18000" tIns="10800" rIns="18000" bIns="10800" anchor="t" anchorCtr="0">
            <a:spAutoFit/>
          </a:bodyPr>
          <a:p>
            <a:pPr algn="ctr">
              <a:spcBef>
                <a:spcPct val="50000"/>
              </a:spcBef>
            </a:pPr>
            <a:r>
              <a:rPr lang="zh-CN" altLang="en-US" sz="2400" dirty="0">
                <a:solidFill>
                  <a:srgbClr val="FFFF99"/>
                </a:solidFill>
                <a:latin typeface="仿宋" panose="02010609060101010101" pitchFamily="49" charset="-122"/>
                <a:ea typeface="仿宋" panose="02010609060101010101" pitchFamily="49" charset="-122"/>
              </a:rPr>
              <a:t>有关项目是否齐全</a:t>
            </a:r>
            <a:endParaRPr lang="zh-CN" altLang="en-US" sz="2400" dirty="0">
              <a:solidFill>
                <a:srgbClr val="FFFF99"/>
              </a:solidFill>
              <a:latin typeface="仿宋" panose="02010609060101010101" pitchFamily="49" charset="-122"/>
              <a:ea typeface="仿宋" panose="02010609060101010101" pitchFamily="49" charset="-122"/>
            </a:endParaRPr>
          </a:p>
        </p:txBody>
      </p:sp>
      <p:sp>
        <p:nvSpPr>
          <p:cNvPr id="98311" name="Text Box 8"/>
          <p:cNvSpPr txBox="1"/>
          <p:nvPr/>
        </p:nvSpPr>
        <p:spPr>
          <a:xfrm>
            <a:off x="2743200" y="4270375"/>
            <a:ext cx="1265238" cy="760095"/>
          </a:xfrm>
          <a:prstGeom prst="rect">
            <a:avLst/>
          </a:prstGeom>
          <a:solidFill>
            <a:srgbClr val="0033CC"/>
          </a:solidFill>
          <a:ln w="9525" cap="flat" cmpd="sng">
            <a:solidFill>
              <a:srgbClr val="FF0000"/>
            </a:solidFill>
            <a:prstDash val="solid"/>
            <a:miter/>
            <a:headEnd type="none" w="med" len="med"/>
            <a:tailEnd type="none" w="med" len="med"/>
          </a:ln>
        </p:spPr>
        <p:txBody>
          <a:bodyPr lIns="18000" tIns="10800" rIns="18000" bIns="10800" anchor="t" anchorCtr="0">
            <a:spAutoFit/>
          </a:bodyPr>
          <a:p>
            <a:pPr algn="ctr">
              <a:spcBef>
                <a:spcPct val="50000"/>
              </a:spcBef>
            </a:pPr>
            <a:r>
              <a:rPr lang="zh-CN" altLang="en-US" sz="2400" dirty="0">
                <a:solidFill>
                  <a:srgbClr val="FFFF99"/>
                </a:solidFill>
                <a:latin typeface="仿宋" panose="02010609060101010101" pitchFamily="49" charset="-122"/>
                <a:ea typeface="仿宋" panose="02010609060101010101" pitchFamily="49" charset="-122"/>
              </a:rPr>
              <a:t>会计科目是否正确</a:t>
            </a:r>
            <a:endParaRPr lang="zh-CN" altLang="en-US" sz="2400" dirty="0">
              <a:solidFill>
                <a:srgbClr val="FFFF99"/>
              </a:solidFill>
              <a:latin typeface="仿宋" panose="02010609060101010101" pitchFamily="49" charset="-122"/>
              <a:ea typeface="仿宋" panose="02010609060101010101" pitchFamily="49" charset="-122"/>
            </a:endParaRPr>
          </a:p>
        </p:txBody>
      </p:sp>
      <p:sp>
        <p:nvSpPr>
          <p:cNvPr id="98312" name="Text Box 9"/>
          <p:cNvSpPr txBox="1"/>
          <p:nvPr/>
        </p:nvSpPr>
        <p:spPr>
          <a:xfrm>
            <a:off x="6127750" y="4414838"/>
            <a:ext cx="1543050" cy="760095"/>
          </a:xfrm>
          <a:prstGeom prst="rect">
            <a:avLst/>
          </a:prstGeom>
          <a:solidFill>
            <a:srgbClr val="0033CC"/>
          </a:solidFill>
          <a:ln w="9525" cap="flat" cmpd="sng">
            <a:solidFill>
              <a:srgbClr val="FF0000"/>
            </a:solidFill>
            <a:prstDash val="solid"/>
            <a:miter/>
            <a:headEnd type="none" w="med" len="med"/>
            <a:tailEnd type="none" w="med" len="med"/>
          </a:ln>
        </p:spPr>
        <p:txBody>
          <a:bodyPr lIns="18000" tIns="10800" rIns="18000" bIns="10800" anchor="t" anchorCtr="0">
            <a:spAutoFit/>
          </a:bodyPr>
          <a:p>
            <a:pPr algn="ctr">
              <a:spcBef>
                <a:spcPct val="50000"/>
              </a:spcBef>
            </a:pPr>
            <a:r>
              <a:rPr lang="zh-CN" altLang="en-US" sz="2400" dirty="0">
                <a:solidFill>
                  <a:srgbClr val="FFFF99"/>
                </a:solidFill>
                <a:latin typeface="仿宋" panose="02010609060101010101" pitchFamily="49" charset="-122"/>
                <a:ea typeface="仿宋" panose="02010609060101010101" pitchFamily="49" charset="-122"/>
              </a:rPr>
              <a:t>金额计算是否准确</a:t>
            </a:r>
            <a:endParaRPr lang="zh-CN" altLang="en-US" sz="2400" dirty="0">
              <a:solidFill>
                <a:srgbClr val="FFFF99"/>
              </a:solidFill>
              <a:latin typeface="仿宋" panose="02010609060101010101" pitchFamily="49" charset="-122"/>
              <a:ea typeface="仿宋" panose="02010609060101010101" pitchFamily="49" charset="-122"/>
            </a:endParaRPr>
          </a:p>
        </p:txBody>
      </p:sp>
      <p:sp>
        <p:nvSpPr>
          <p:cNvPr id="98313" name="Text Box 10"/>
          <p:cNvSpPr txBox="1"/>
          <p:nvPr/>
        </p:nvSpPr>
        <p:spPr>
          <a:xfrm>
            <a:off x="7742238" y="4365625"/>
            <a:ext cx="1882775" cy="760095"/>
          </a:xfrm>
          <a:prstGeom prst="rect">
            <a:avLst/>
          </a:prstGeom>
          <a:solidFill>
            <a:srgbClr val="0033CC"/>
          </a:solidFill>
          <a:ln w="9525" cap="flat" cmpd="sng">
            <a:solidFill>
              <a:srgbClr val="FF0000"/>
            </a:solidFill>
            <a:prstDash val="solid"/>
            <a:miter/>
            <a:headEnd type="none" w="med" len="med"/>
            <a:tailEnd type="none" w="med" len="med"/>
          </a:ln>
        </p:spPr>
        <p:txBody>
          <a:bodyPr lIns="18000" tIns="10800" rIns="18000" bIns="10800" anchor="t" anchorCtr="0">
            <a:spAutoFit/>
          </a:bodyPr>
          <a:p>
            <a:pPr algn="ctr">
              <a:spcBef>
                <a:spcPct val="50000"/>
              </a:spcBef>
            </a:pPr>
            <a:r>
              <a:rPr lang="zh-CN" altLang="en-US" sz="2400" dirty="0">
                <a:solidFill>
                  <a:srgbClr val="FFFF99"/>
                </a:solidFill>
                <a:latin typeface="仿宋" panose="02010609060101010101" pitchFamily="49" charset="-122"/>
                <a:ea typeface="仿宋" panose="02010609060101010101" pitchFamily="49" charset="-122"/>
              </a:rPr>
              <a:t>附件是否与原始凭证相符合</a:t>
            </a:r>
            <a:endParaRPr lang="zh-CN" altLang="en-US" sz="2400" dirty="0">
              <a:solidFill>
                <a:srgbClr val="FFFF99"/>
              </a:solidFill>
              <a:latin typeface="仿宋" panose="02010609060101010101" pitchFamily="49" charset="-122"/>
              <a:ea typeface="仿宋" panose="02010609060101010101" pitchFamily="49" charset="-122"/>
            </a:endParaRPr>
          </a:p>
        </p:txBody>
      </p:sp>
      <p:sp>
        <p:nvSpPr>
          <p:cNvPr id="98314" name="Text Box 11"/>
          <p:cNvSpPr txBox="1"/>
          <p:nvPr/>
        </p:nvSpPr>
        <p:spPr>
          <a:xfrm>
            <a:off x="4903788" y="5948363"/>
            <a:ext cx="2767012" cy="460375"/>
          </a:xfrm>
          <a:prstGeom prst="rect">
            <a:avLst/>
          </a:prstGeom>
          <a:solidFill>
            <a:srgbClr val="0033CC"/>
          </a:solidFill>
          <a:ln w="9525" cap="flat" cmpd="sng">
            <a:solidFill>
              <a:srgbClr val="FF0000"/>
            </a:solidFill>
            <a:prstDash val="solid"/>
            <a:miter/>
            <a:headEnd type="none" w="med" len="med"/>
            <a:tailEnd type="none" w="med" len="med"/>
          </a:ln>
        </p:spPr>
        <p:txBody>
          <a:bodyPr anchor="t" anchorCtr="0">
            <a:spAutoFit/>
          </a:bodyPr>
          <a:p>
            <a:pPr algn="ctr">
              <a:spcBef>
                <a:spcPct val="50000"/>
              </a:spcBef>
            </a:pPr>
            <a:r>
              <a:rPr lang="zh-CN" altLang="en-US" sz="2400" dirty="0">
                <a:solidFill>
                  <a:srgbClr val="FFFF99"/>
                </a:solidFill>
                <a:latin typeface="仿宋" panose="02010609060101010101" pitchFamily="49" charset="-122"/>
                <a:ea typeface="仿宋" panose="02010609060101010101" pitchFamily="49" charset="-122"/>
              </a:rPr>
              <a:t>有关人员是否签章</a:t>
            </a:r>
            <a:endParaRPr lang="zh-CN" altLang="en-US" sz="2400" dirty="0">
              <a:solidFill>
                <a:srgbClr val="FFFF99"/>
              </a:solidFill>
              <a:latin typeface="仿宋" panose="02010609060101010101" pitchFamily="49" charset="-122"/>
              <a:ea typeface="仿宋" panose="02010609060101010101" pitchFamily="49" charset="-122"/>
            </a:endParaRPr>
          </a:p>
        </p:txBody>
      </p:sp>
      <p:sp>
        <p:nvSpPr>
          <p:cNvPr id="98315" name="Rectangle 12"/>
          <p:cNvSpPr/>
          <p:nvPr/>
        </p:nvSpPr>
        <p:spPr>
          <a:xfrm>
            <a:off x="4505325" y="4005263"/>
            <a:ext cx="150813" cy="215900"/>
          </a:xfrm>
          <a:prstGeom prst="rect">
            <a:avLst/>
          </a:prstGeom>
          <a:solidFill>
            <a:srgbClr val="FFFF99"/>
          </a:solidFill>
          <a:ln w="9525">
            <a:noFill/>
          </a:ln>
        </p:spPr>
        <p:txBody>
          <a:bodyPr wrap="none" anchor="ctr" anchorCtr="0"/>
          <a:p>
            <a:pPr algn="ctr"/>
            <a:r>
              <a:rPr lang="zh-CN" altLang="en-US" sz="1400" dirty="0">
                <a:latin typeface="Arial" panose="020B0604020202020204" pitchFamily="34" charset="0"/>
                <a:ea typeface="黑体" panose="02010609060101010101" pitchFamily="49" charset="-122"/>
              </a:rPr>
              <a:t>费</a:t>
            </a:r>
            <a:endParaRPr lang="zh-CN" altLang="en-US" sz="1400" dirty="0">
              <a:latin typeface="Arial" panose="020B0604020202020204" pitchFamily="34" charset="0"/>
              <a:ea typeface="黑体" panose="02010609060101010101" pitchFamily="49" charset="-122"/>
            </a:endParaRPr>
          </a:p>
        </p:txBody>
      </p:sp>
      <p:sp>
        <p:nvSpPr>
          <p:cNvPr id="98316" name="Rectangle 12"/>
          <p:cNvSpPr/>
          <p:nvPr/>
        </p:nvSpPr>
        <p:spPr>
          <a:xfrm>
            <a:off x="3933825" y="3721100"/>
            <a:ext cx="733425" cy="215900"/>
          </a:xfrm>
          <a:prstGeom prst="rect">
            <a:avLst/>
          </a:prstGeom>
          <a:solidFill>
            <a:srgbClr val="FFFF99"/>
          </a:solidFill>
          <a:ln w="9525">
            <a:noFill/>
          </a:ln>
        </p:spPr>
        <p:txBody>
          <a:bodyPr wrap="none" anchor="ctr" anchorCtr="0"/>
          <a:p>
            <a:pPr algn="ctr"/>
            <a:r>
              <a:rPr lang="zh-CN" altLang="en-US" sz="1300" dirty="0">
                <a:latin typeface="Arial" panose="020B0604020202020204" pitchFamily="34" charset="0"/>
                <a:ea typeface="黑体" panose="02010609060101010101" pitchFamily="49" charset="-122"/>
              </a:rPr>
              <a:t>材料采购</a:t>
            </a:r>
            <a:endParaRPr lang="zh-CN" altLang="en-US" sz="1300" dirty="0">
              <a:latin typeface="Arial" panose="020B0604020202020204" pitchFamily="34" charset="0"/>
              <a:ea typeface="黑体" panose="02010609060101010101" pitchFamily="49" charset="-122"/>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9329"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rPr>
              <a:t>第四节  </a:t>
            </a:r>
            <a:r>
              <a:rPr lang="zh-CN" altLang="en-US" sz="3200" dirty="0">
                <a:solidFill>
                  <a:srgbClr val="FF0000"/>
                </a:solidFill>
                <a:latin typeface="Times New Roman" panose="02020603050405020304" pitchFamily="18" charset="0"/>
              </a:rPr>
              <a:t>会计凭证的传递与保管</a:t>
            </a:r>
            <a:endParaRPr lang="zh-CN" altLang="en-US" sz="3200" dirty="0">
              <a:solidFill>
                <a:srgbClr val="FF0000"/>
              </a:solidFill>
              <a:latin typeface="Times New Roman" panose="02020603050405020304" pitchFamily="18" charset="0"/>
            </a:endParaRPr>
          </a:p>
        </p:txBody>
      </p:sp>
      <p:sp>
        <p:nvSpPr>
          <p:cNvPr id="99330" name="Rectangle 3"/>
          <p:cNvSpPr/>
          <p:nvPr>
            <p:ph idx="1"/>
          </p:nvPr>
        </p:nvSpPr>
        <p:spPr>
          <a:xfrm>
            <a:off x="766445" y="1196975"/>
            <a:ext cx="10462895" cy="3716655"/>
          </a:xfrm>
        </p:spPr>
        <p:txBody>
          <a:bodyPr vert="horz" wrap="square" lIns="91440" tIns="45720" rIns="91440" bIns="45720" anchor="t" anchorCtr="0"/>
          <a:p>
            <a:pPr eaLnBrk="1" hangingPunct="1">
              <a:lnSpc>
                <a:spcPct val="150000"/>
              </a:lnSpc>
            </a:pPr>
            <a:r>
              <a:rPr lang="zh-CN" altLang="en-US" sz="3000" dirty="0">
                <a:solidFill>
                  <a:srgbClr val="FF0000"/>
                </a:solidFill>
                <a:latin typeface="黑体" panose="02010609060101010101" pitchFamily="49" charset="-122"/>
              </a:rPr>
              <a:t>一、会计凭证的传递 </a:t>
            </a:r>
            <a:endParaRPr lang="zh-CN" altLang="en-US" sz="3000" dirty="0">
              <a:solidFill>
                <a:srgbClr val="FF0000"/>
              </a:solidFill>
              <a:latin typeface="黑体" panose="02010609060101010101" pitchFamily="49" charset="-122"/>
            </a:endParaRPr>
          </a:p>
          <a:p>
            <a:pPr lvl="1" indent="-436245" eaLnBrk="1" hangingPunct="1">
              <a:lnSpc>
                <a:spcPct val="150000"/>
              </a:lnSpc>
            </a:pPr>
            <a:r>
              <a:rPr lang="zh-CN" altLang="en-US" sz="3000" b="1" dirty="0">
                <a:latin typeface="楷体" panose="02010609060101010101" pitchFamily="49" charset="-122"/>
                <a:ea typeface="楷体" panose="02010609060101010101" pitchFamily="49" charset="-122"/>
              </a:rPr>
              <a:t>指凭证从取得或填制时起，经过审核、记账、装订到收档保管时止，在单位内部各有关部门和人员之间按规定的传递顺序办理业务手续的过程。</a:t>
            </a:r>
            <a:endParaRPr lang="zh-CN" altLang="en-US" sz="3000" b="1" dirty="0">
              <a:latin typeface="楷体" panose="02010609060101010101" pitchFamily="49" charset="-122"/>
              <a:ea typeface="楷体" panose="02010609060101010101" pitchFamily="49" charset="-122"/>
            </a:endParaRPr>
          </a:p>
        </p:txBody>
      </p:sp>
      <p:grpSp>
        <p:nvGrpSpPr>
          <p:cNvPr id="2" name="Group 4"/>
          <p:cNvGrpSpPr/>
          <p:nvPr/>
        </p:nvGrpSpPr>
        <p:grpSpPr>
          <a:xfrm>
            <a:off x="1559560" y="4192905"/>
            <a:ext cx="9066530" cy="2239010"/>
            <a:chOff x="385" y="1421"/>
            <a:chExt cx="4990" cy="2054"/>
          </a:xfrm>
        </p:grpSpPr>
        <p:sp>
          <p:nvSpPr>
            <p:cNvPr id="99332" name="Text Box 5"/>
            <p:cNvSpPr txBox="1"/>
            <p:nvPr/>
          </p:nvSpPr>
          <p:spPr>
            <a:xfrm>
              <a:off x="385" y="1434"/>
              <a:ext cx="4990" cy="1841"/>
            </a:xfrm>
            <a:prstGeom prst="rect">
              <a:avLst/>
            </a:prstGeom>
            <a:solidFill>
              <a:srgbClr val="CCFF66"/>
            </a:solidFill>
            <a:ln w="9525">
              <a:noFill/>
            </a:ln>
          </p:spPr>
          <p:txBody>
            <a:bodyPr anchor="t" anchorCtr="0"/>
            <a:p>
              <a:pPr algn="just" eaLnBrk="0" hangingPunct="0"/>
              <a:endParaRPr lang="en-US" altLang="zh-CN" sz="1600" b="0" dirty="0">
                <a:solidFill>
                  <a:srgbClr val="FFFF99"/>
                </a:solidFill>
                <a:latin typeface="Times New Roman" panose="02020603050405020304" pitchFamily="18" charset="0"/>
                <a:ea typeface="宋体" panose="02010600030101010101" pitchFamily="2" charset="-122"/>
              </a:endParaRPr>
            </a:p>
            <a:p>
              <a:pPr algn="just" eaLnBrk="0" hangingPunct="0"/>
              <a:endParaRPr lang="en-US" altLang="zh-CN" sz="1600" b="0" dirty="0">
                <a:solidFill>
                  <a:srgbClr val="FFFF99"/>
                </a:solidFill>
                <a:latin typeface="Times New Roman" panose="02020603050405020304" pitchFamily="18" charset="0"/>
                <a:ea typeface="宋体" panose="02010600030101010101" pitchFamily="2" charset="-122"/>
              </a:endParaRPr>
            </a:p>
            <a:p>
              <a:pPr algn="just" eaLnBrk="0" hangingPunct="0"/>
              <a:endParaRPr lang="en-US" altLang="zh-CN" sz="1600" b="0" dirty="0">
                <a:solidFill>
                  <a:srgbClr val="FFFF99"/>
                </a:solidFill>
                <a:latin typeface="Times New Roman" panose="02020603050405020304" pitchFamily="18" charset="0"/>
                <a:ea typeface="宋体" panose="02010600030101010101" pitchFamily="2" charset="-122"/>
              </a:endParaRPr>
            </a:p>
            <a:p>
              <a:pPr algn="just" eaLnBrk="0" hangingPunct="0"/>
              <a:endParaRPr lang="en-US" altLang="zh-CN" sz="1600" b="0" dirty="0">
                <a:solidFill>
                  <a:srgbClr val="FFFF99"/>
                </a:solidFill>
                <a:latin typeface="Times New Roman" panose="02020603050405020304" pitchFamily="18" charset="0"/>
                <a:ea typeface="宋体" panose="02010600030101010101" pitchFamily="2" charset="-122"/>
              </a:endParaRPr>
            </a:p>
            <a:p>
              <a:pPr algn="just" eaLnBrk="0" hangingPunct="0"/>
              <a:endParaRPr lang="en-US" altLang="zh-CN" sz="1600" b="0" dirty="0">
                <a:solidFill>
                  <a:srgbClr val="FFFF99"/>
                </a:solidFill>
                <a:latin typeface="Times New Roman" panose="02020603050405020304" pitchFamily="18" charset="0"/>
                <a:ea typeface="宋体" panose="02010600030101010101" pitchFamily="2" charset="-122"/>
              </a:endParaRPr>
            </a:p>
            <a:p>
              <a:pPr algn="just" eaLnBrk="0" hangingPunct="0"/>
              <a:endParaRPr lang="en-US" altLang="zh-CN" sz="1600" b="0" dirty="0">
                <a:solidFill>
                  <a:srgbClr val="FFFF99"/>
                </a:solidFill>
                <a:latin typeface="Times New Roman" panose="02020603050405020304" pitchFamily="18" charset="0"/>
                <a:ea typeface="宋体" panose="02010600030101010101" pitchFamily="2" charset="-122"/>
              </a:endParaRPr>
            </a:p>
            <a:p>
              <a:pPr algn="just" eaLnBrk="0" hangingPunct="0"/>
              <a:endParaRPr lang="en-US" altLang="zh-CN" sz="1600" b="0" dirty="0">
                <a:solidFill>
                  <a:srgbClr val="FFFF99"/>
                </a:solidFill>
                <a:latin typeface="Times New Roman" panose="02020603050405020304" pitchFamily="18" charset="0"/>
                <a:ea typeface="宋体" panose="02010600030101010101" pitchFamily="2" charset="-122"/>
              </a:endParaRPr>
            </a:p>
            <a:p>
              <a:pPr algn="just" eaLnBrk="0" hangingPunct="0"/>
              <a:endParaRPr lang="en-US" altLang="zh-CN" sz="1600" b="0" dirty="0">
                <a:solidFill>
                  <a:srgbClr val="FFFF99"/>
                </a:solidFill>
                <a:latin typeface="Times New Roman" panose="02020603050405020304" pitchFamily="18" charset="0"/>
                <a:ea typeface="宋体" panose="02010600030101010101" pitchFamily="2" charset="-122"/>
              </a:endParaRPr>
            </a:p>
            <a:p>
              <a:pPr algn="just" eaLnBrk="0" hangingPunct="0"/>
              <a:endParaRPr lang="en-US" altLang="zh-CN" sz="1600" b="0" dirty="0">
                <a:solidFill>
                  <a:srgbClr val="FFFF99"/>
                </a:solidFill>
                <a:latin typeface="Times New Roman" panose="02020603050405020304" pitchFamily="18" charset="0"/>
                <a:ea typeface="宋体" panose="02010600030101010101" pitchFamily="2" charset="-122"/>
              </a:endParaRPr>
            </a:p>
            <a:p>
              <a:pPr algn="just" eaLnBrk="0" hangingPunct="0"/>
              <a:endParaRPr lang="en-US" altLang="zh-CN" sz="1600" b="0" dirty="0">
                <a:solidFill>
                  <a:srgbClr val="FFFF99"/>
                </a:solidFill>
                <a:latin typeface="Times New Roman" panose="02020603050405020304" pitchFamily="18" charset="0"/>
                <a:ea typeface="宋体" panose="02010600030101010101" pitchFamily="2" charset="-122"/>
              </a:endParaRPr>
            </a:p>
            <a:p>
              <a:pPr algn="just" eaLnBrk="0" hangingPunct="0"/>
              <a:endParaRPr lang="en-US" altLang="zh-CN" sz="1600" b="0" dirty="0">
                <a:solidFill>
                  <a:srgbClr val="FFFF99"/>
                </a:solidFill>
                <a:latin typeface="Times New Roman" panose="02020603050405020304" pitchFamily="18" charset="0"/>
                <a:ea typeface="宋体" panose="02010600030101010101" pitchFamily="2" charset="-122"/>
              </a:endParaRPr>
            </a:p>
            <a:p>
              <a:pPr algn="just" eaLnBrk="0" hangingPunct="0"/>
              <a:endParaRPr lang="en-US" altLang="zh-CN" sz="1600" b="0" dirty="0">
                <a:solidFill>
                  <a:srgbClr val="FFFF99"/>
                </a:solidFill>
                <a:latin typeface="Times New Roman" panose="02020603050405020304" pitchFamily="18" charset="0"/>
                <a:ea typeface="宋体" panose="02010600030101010101" pitchFamily="2" charset="-122"/>
              </a:endParaRPr>
            </a:p>
            <a:p>
              <a:pPr algn="just" eaLnBrk="0" hangingPunct="0"/>
              <a:endParaRPr lang="en-US" altLang="zh-CN" sz="1600" b="0" dirty="0">
                <a:solidFill>
                  <a:srgbClr val="FFFF99"/>
                </a:solidFill>
                <a:latin typeface="Times New Roman" panose="02020603050405020304" pitchFamily="18" charset="0"/>
                <a:ea typeface="宋体" panose="02010600030101010101" pitchFamily="2" charset="-122"/>
              </a:endParaRPr>
            </a:p>
          </p:txBody>
        </p:sp>
        <p:sp>
          <p:nvSpPr>
            <p:cNvPr id="99333" name="AutoShape 6"/>
            <p:cNvSpPr/>
            <p:nvPr/>
          </p:nvSpPr>
          <p:spPr>
            <a:xfrm>
              <a:off x="2690" y="2188"/>
              <a:ext cx="824" cy="1287"/>
            </a:xfrm>
            <a:prstGeom prst="wedgeEllipseCallout">
              <a:avLst>
                <a:gd name="adj1" fmla="val 27759"/>
                <a:gd name="adj2" fmla="val -23468"/>
              </a:avLst>
            </a:prstGeom>
            <a:solidFill>
              <a:srgbClr val="0033CC"/>
            </a:solidFill>
            <a:ln w="12700">
              <a:noFill/>
            </a:ln>
          </p:spPr>
          <p:txBody>
            <a:bodyPr anchor="t" anchorCtr="0"/>
            <a:p>
              <a:pPr algn="ctr" eaLnBrk="0" hangingPunct="0"/>
              <a:r>
                <a:rPr lang="zh-CN" altLang="en-US" sz="2800" dirty="0">
                  <a:solidFill>
                    <a:schemeClr val="bg1"/>
                  </a:solidFill>
                  <a:latin typeface="仿宋" panose="02010609060101010101" pitchFamily="49" charset="-122"/>
                  <a:ea typeface="仿宋" panose="02010609060101010101" pitchFamily="49" charset="-122"/>
                </a:rPr>
                <a:t>审核人员</a:t>
              </a:r>
              <a:endParaRPr lang="zh-CN" altLang="en-US" sz="2800" b="0" dirty="0">
                <a:solidFill>
                  <a:schemeClr val="bg1"/>
                </a:solidFill>
                <a:latin typeface="仿宋" panose="02010609060101010101" pitchFamily="49" charset="-122"/>
                <a:ea typeface="仿宋" panose="02010609060101010101" pitchFamily="49" charset="-122"/>
              </a:endParaRPr>
            </a:p>
          </p:txBody>
        </p:sp>
        <p:sp>
          <p:nvSpPr>
            <p:cNvPr id="99334" name="AutoShape 7"/>
            <p:cNvSpPr/>
            <p:nvPr/>
          </p:nvSpPr>
          <p:spPr>
            <a:xfrm>
              <a:off x="1786" y="2188"/>
              <a:ext cx="778" cy="1287"/>
            </a:xfrm>
            <a:prstGeom prst="wedgeEllipseCallout">
              <a:avLst>
                <a:gd name="adj1" fmla="val -20889"/>
                <a:gd name="adj2" fmla="val -33060"/>
              </a:avLst>
            </a:prstGeom>
            <a:solidFill>
              <a:srgbClr val="0033CC"/>
            </a:solidFill>
            <a:ln w="12700">
              <a:noFill/>
            </a:ln>
          </p:spPr>
          <p:txBody>
            <a:bodyPr anchor="t" anchorCtr="0"/>
            <a:p>
              <a:pPr algn="ctr" eaLnBrk="0" hangingPunct="0"/>
              <a:r>
                <a:rPr lang="zh-CN" altLang="en-US" sz="2800" dirty="0">
                  <a:solidFill>
                    <a:schemeClr val="bg1"/>
                  </a:solidFill>
                  <a:latin typeface="仿宋" panose="02010609060101010101" pitchFamily="49" charset="-122"/>
                  <a:ea typeface="仿宋" panose="02010609060101010101" pitchFamily="49" charset="-122"/>
                </a:rPr>
                <a:t>出纳人员</a:t>
              </a:r>
              <a:endParaRPr lang="zh-CN" altLang="en-US" sz="2800" b="0" dirty="0">
                <a:solidFill>
                  <a:schemeClr val="bg1"/>
                </a:solidFill>
                <a:latin typeface="仿宋" panose="02010609060101010101" pitchFamily="49" charset="-122"/>
                <a:ea typeface="仿宋" panose="02010609060101010101" pitchFamily="49" charset="-122"/>
              </a:endParaRPr>
            </a:p>
          </p:txBody>
        </p:sp>
        <p:sp>
          <p:nvSpPr>
            <p:cNvPr id="99335" name="AutoShape 8"/>
            <p:cNvSpPr/>
            <p:nvPr/>
          </p:nvSpPr>
          <p:spPr>
            <a:xfrm>
              <a:off x="846" y="2252"/>
              <a:ext cx="779" cy="1223"/>
            </a:xfrm>
            <a:prstGeom prst="wedgeEllipseCallout">
              <a:avLst>
                <a:gd name="adj1" fmla="val 45880"/>
                <a:gd name="adj2" fmla="val 10611"/>
              </a:avLst>
            </a:prstGeom>
            <a:solidFill>
              <a:srgbClr val="0033CC"/>
            </a:solidFill>
            <a:ln w="12700">
              <a:noFill/>
            </a:ln>
          </p:spPr>
          <p:txBody>
            <a:bodyPr anchor="t" anchorCtr="0"/>
            <a:p>
              <a:pPr algn="ctr" eaLnBrk="0" hangingPunct="0"/>
              <a:r>
                <a:rPr lang="zh-CN" altLang="en-US" sz="2800" dirty="0">
                  <a:solidFill>
                    <a:schemeClr val="bg1"/>
                  </a:solidFill>
                  <a:latin typeface="仿宋" panose="02010609060101010101" pitchFamily="49" charset="-122"/>
                  <a:ea typeface="仿宋" panose="02010609060101010101" pitchFamily="49" charset="-122"/>
                </a:rPr>
                <a:t>填制人员</a:t>
              </a:r>
              <a:endParaRPr lang="zh-CN" altLang="en-US" sz="2800" b="0" dirty="0">
                <a:solidFill>
                  <a:schemeClr val="bg1"/>
                </a:solidFill>
                <a:latin typeface="仿宋" panose="02010609060101010101" pitchFamily="49" charset="-122"/>
                <a:ea typeface="仿宋" panose="02010609060101010101" pitchFamily="49" charset="-122"/>
              </a:endParaRPr>
            </a:p>
          </p:txBody>
        </p:sp>
        <p:sp>
          <p:nvSpPr>
            <p:cNvPr id="99336" name="AutoShape 9"/>
            <p:cNvSpPr/>
            <p:nvPr/>
          </p:nvSpPr>
          <p:spPr>
            <a:xfrm>
              <a:off x="3625" y="2188"/>
              <a:ext cx="808" cy="1287"/>
            </a:xfrm>
            <a:prstGeom prst="wedgeEllipseCallout">
              <a:avLst>
                <a:gd name="adj1" fmla="val -16611"/>
                <a:gd name="adj2" fmla="val -26940"/>
              </a:avLst>
            </a:prstGeom>
            <a:solidFill>
              <a:srgbClr val="0033CC"/>
            </a:solidFill>
            <a:ln w="12700">
              <a:noFill/>
            </a:ln>
          </p:spPr>
          <p:txBody>
            <a:bodyPr anchor="t" anchorCtr="0"/>
            <a:p>
              <a:pPr algn="ctr" eaLnBrk="0" hangingPunct="0"/>
              <a:r>
                <a:rPr lang="zh-CN" altLang="en-US" sz="2800" dirty="0">
                  <a:solidFill>
                    <a:schemeClr val="bg1"/>
                  </a:solidFill>
                  <a:latin typeface="仿宋" panose="02010609060101010101" pitchFamily="49" charset="-122"/>
                  <a:ea typeface="仿宋" panose="02010609060101010101" pitchFamily="49" charset="-122"/>
                </a:rPr>
                <a:t>记账人员</a:t>
              </a:r>
              <a:endParaRPr lang="zh-CN" altLang="en-US" sz="2800" b="0" dirty="0">
                <a:solidFill>
                  <a:schemeClr val="bg1"/>
                </a:solidFill>
                <a:latin typeface="仿宋" panose="02010609060101010101" pitchFamily="49" charset="-122"/>
                <a:ea typeface="仿宋" panose="02010609060101010101" pitchFamily="49" charset="-122"/>
              </a:endParaRPr>
            </a:p>
          </p:txBody>
        </p:sp>
        <p:sp>
          <p:nvSpPr>
            <p:cNvPr id="99337" name="Text Box 10"/>
            <p:cNvSpPr txBox="1"/>
            <p:nvPr/>
          </p:nvSpPr>
          <p:spPr>
            <a:xfrm>
              <a:off x="385" y="1421"/>
              <a:ext cx="982" cy="566"/>
            </a:xfrm>
            <a:prstGeom prst="rect">
              <a:avLst/>
            </a:prstGeom>
            <a:solidFill>
              <a:srgbClr val="0000CC"/>
            </a:solidFill>
            <a:ln w="9525" cap="flat" cmpd="sng">
              <a:solidFill>
                <a:srgbClr val="000000"/>
              </a:solidFill>
              <a:prstDash val="solid"/>
              <a:miter/>
              <a:headEnd type="none" w="med" len="med"/>
              <a:tailEnd type="none" w="med" len="med"/>
            </a:ln>
          </p:spPr>
          <p:txBody>
            <a:bodyPr anchor="t" anchorCtr="0"/>
            <a:p>
              <a:pPr algn="just" eaLnBrk="0" hangingPunct="0"/>
              <a:r>
                <a:rPr lang="zh-CN" altLang="en-US" sz="2800" dirty="0">
                  <a:solidFill>
                    <a:schemeClr val="bg1"/>
                  </a:solidFill>
                  <a:latin typeface="Times New Roman" panose="02020603050405020304" pitchFamily="18" charset="0"/>
                  <a:ea typeface="黑体" panose="02010609060101010101" pitchFamily="49" charset="-122"/>
                </a:rPr>
                <a:t>原始凭证</a:t>
              </a:r>
              <a:endParaRPr lang="zh-CN" altLang="en-US" sz="2800" dirty="0">
                <a:solidFill>
                  <a:schemeClr val="bg1"/>
                </a:solidFill>
                <a:latin typeface="Times New Roman" panose="02020603050405020304" pitchFamily="18" charset="0"/>
                <a:ea typeface="黑体" panose="02010609060101010101" pitchFamily="49" charset="-122"/>
              </a:endParaRPr>
            </a:p>
          </p:txBody>
        </p:sp>
        <p:sp>
          <p:nvSpPr>
            <p:cNvPr id="99338" name="Text Box 11"/>
            <p:cNvSpPr txBox="1"/>
            <p:nvPr/>
          </p:nvSpPr>
          <p:spPr>
            <a:xfrm>
              <a:off x="756" y="1922"/>
              <a:ext cx="1009" cy="436"/>
            </a:xfrm>
            <a:prstGeom prst="rect">
              <a:avLst/>
            </a:prstGeom>
            <a:solidFill>
              <a:srgbClr val="FFFF99"/>
            </a:solidFill>
            <a:ln w="9525" cap="flat" cmpd="sng">
              <a:solidFill>
                <a:srgbClr val="000000"/>
              </a:solidFill>
              <a:prstDash val="solid"/>
              <a:miter/>
              <a:headEnd type="none" w="med" len="med"/>
              <a:tailEnd type="none" w="med" len="med"/>
            </a:ln>
          </p:spPr>
          <p:txBody>
            <a:bodyPr anchor="t" anchorCtr="0"/>
            <a:p>
              <a:pPr algn="ctr" eaLnBrk="0" hangingPunct="0"/>
              <a:r>
                <a:rPr lang="zh-CN" altLang="en-US" sz="2800" dirty="0">
                  <a:solidFill>
                    <a:srgbClr val="FF0000"/>
                  </a:solidFill>
                  <a:latin typeface="Times New Roman" panose="02020603050405020304" pitchFamily="18" charset="0"/>
                  <a:ea typeface="黑体" panose="02010609060101010101" pitchFamily="49" charset="-122"/>
                </a:rPr>
                <a:t>记账凭证</a:t>
              </a:r>
              <a:endParaRPr lang="zh-CN" altLang="en-US" sz="2800" dirty="0">
                <a:latin typeface="Times New Roman" panose="02020603050405020304" pitchFamily="18" charset="0"/>
                <a:ea typeface="黑体" panose="02010609060101010101" pitchFamily="49" charset="-122"/>
              </a:endParaRPr>
            </a:p>
          </p:txBody>
        </p:sp>
        <p:sp>
          <p:nvSpPr>
            <p:cNvPr id="99339" name="AutoShape 12"/>
            <p:cNvSpPr/>
            <p:nvPr/>
          </p:nvSpPr>
          <p:spPr>
            <a:xfrm>
              <a:off x="1600" y="2505"/>
              <a:ext cx="208" cy="435"/>
            </a:xfrm>
            <a:prstGeom prst="notchedRightArrow">
              <a:avLst>
                <a:gd name="adj1" fmla="val 50000"/>
                <a:gd name="adj2" fmla="val 25000"/>
              </a:avLst>
            </a:prstGeom>
            <a:solidFill>
              <a:schemeClr val="accent1"/>
            </a:solidFill>
            <a:ln w="9525">
              <a:noFill/>
            </a:ln>
          </p:spPr>
          <p:txBody>
            <a:bodyPr anchor="t" anchorCtr="0"/>
            <a:p>
              <a:endParaRPr lang="zh-CN" altLang="en-US" dirty="0">
                <a:latin typeface="Arial" panose="020B0604020202020204" pitchFamily="34" charset="0"/>
                <a:ea typeface="宋体" panose="02010600030101010101" pitchFamily="2" charset="-122"/>
              </a:endParaRPr>
            </a:p>
          </p:txBody>
        </p:sp>
        <p:sp>
          <p:nvSpPr>
            <p:cNvPr id="99340" name="AutoShape 13"/>
            <p:cNvSpPr/>
            <p:nvPr/>
          </p:nvSpPr>
          <p:spPr>
            <a:xfrm>
              <a:off x="2516" y="2505"/>
              <a:ext cx="254" cy="435"/>
            </a:xfrm>
            <a:prstGeom prst="notchedRightArrow">
              <a:avLst>
                <a:gd name="adj1" fmla="val 50000"/>
                <a:gd name="adj2" fmla="val 25000"/>
              </a:avLst>
            </a:prstGeom>
            <a:solidFill>
              <a:schemeClr val="accent1"/>
            </a:solidFill>
            <a:ln w="9525">
              <a:noFill/>
            </a:ln>
          </p:spPr>
          <p:txBody>
            <a:bodyPr anchor="t" anchorCtr="0"/>
            <a:p>
              <a:endParaRPr lang="zh-CN" altLang="en-US" dirty="0">
                <a:latin typeface="Arial" panose="020B0604020202020204" pitchFamily="34" charset="0"/>
                <a:ea typeface="宋体" panose="02010600030101010101" pitchFamily="2" charset="-122"/>
              </a:endParaRPr>
            </a:p>
          </p:txBody>
        </p:sp>
        <p:sp>
          <p:nvSpPr>
            <p:cNvPr id="99341" name="AutoShape 14"/>
            <p:cNvSpPr/>
            <p:nvPr/>
          </p:nvSpPr>
          <p:spPr>
            <a:xfrm>
              <a:off x="3432" y="2505"/>
              <a:ext cx="257" cy="435"/>
            </a:xfrm>
            <a:prstGeom prst="notchedRightArrow">
              <a:avLst>
                <a:gd name="adj1" fmla="val 50000"/>
                <a:gd name="adj2" fmla="val 25000"/>
              </a:avLst>
            </a:prstGeom>
            <a:solidFill>
              <a:schemeClr val="accent1"/>
            </a:solidFill>
            <a:ln w="9525">
              <a:noFill/>
            </a:ln>
          </p:spPr>
          <p:txBody>
            <a:bodyPr anchor="t" anchorCtr="0"/>
            <a:p>
              <a:endParaRPr lang="zh-CN" altLang="en-US" dirty="0">
                <a:latin typeface="Arial" panose="020B0604020202020204" pitchFamily="34" charset="0"/>
                <a:ea typeface="宋体" panose="02010600030101010101" pitchFamily="2" charset="-122"/>
              </a:endParaRPr>
            </a:p>
          </p:txBody>
        </p:sp>
        <p:sp>
          <p:nvSpPr>
            <p:cNvPr id="99342" name="AutoShape 15"/>
            <p:cNvSpPr/>
            <p:nvPr/>
          </p:nvSpPr>
          <p:spPr>
            <a:xfrm>
              <a:off x="4599" y="2188"/>
              <a:ext cx="776" cy="1287"/>
            </a:xfrm>
            <a:prstGeom prst="wedgeEllipseCallout">
              <a:avLst>
                <a:gd name="adj1" fmla="val 11185"/>
                <a:gd name="adj2" fmla="val -45713"/>
              </a:avLst>
            </a:prstGeom>
            <a:solidFill>
              <a:srgbClr val="0033CC"/>
            </a:solidFill>
            <a:ln w="12700">
              <a:noFill/>
            </a:ln>
          </p:spPr>
          <p:txBody>
            <a:bodyPr anchor="t" anchorCtr="0"/>
            <a:p>
              <a:pPr algn="ctr" eaLnBrk="0" hangingPunct="0"/>
              <a:r>
                <a:rPr lang="zh-CN" altLang="en-US" sz="2800" dirty="0">
                  <a:solidFill>
                    <a:schemeClr val="bg1"/>
                  </a:solidFill>
                  <a:latin typeface="仿宋" panose="02010609060101010101" pitchFamily="49" charset="-122"/>
                  <a:ea typeface="仿宋" panose="02010609060101010101" pitchFamily="49" charset="-122"/>
                </a:rPr>
                <a:t>保管人员</a:t>
              </a:r>
              <a:endParaRPr lang="zh-CN" altLang="en-US" sz="2800" b="0" dirty="0">
                <a:solidFill>
                  <a:schemeClr val="bg1"/>
                </a:solidFill>
                <a:latin typeface="仿宋" panose="02010609060101010101" pitchFamily="49" charset="-122"/>
                <a:ea typeface="仿宋" panose="02010609060101010101" pitchFamily="49" charset="-122"/>
              </a:endParaRPr>
            </a:p>
          </p:txBody>
        </p:sp>
        <p:sp>
          <p:nvSpPr>
            <p:cNvPr id="99343" name="AutoShape 16"/>
            <p:cNvSpPr/>
            <p:nvPr/>
          </p:nvSpPr>
          <p:spPr>
            <a:xfrm>
              <a:off x="4390" y="2549"/>
              <a:ext cx="217" cy="436"/>
            </a:xfrm>
            <a:prstGeom prst="notchedRightArrow">
              <a:avLst>
                <a:gd name="adj1" fmla="val 50000"/>
                <a:gd name="adj2" fmla="val 25000"/>
              </a:avLst>
            </a:prstGeom>
            <a:solidFill>
              <a:schemeClr val="accent1"/>
            </a:solidFill>
            <a:ln w="9525">
              <a:noFill/>
            </a:ln>
          </p:spPr>
          <p:txBody>
            <a:bodyPr anchor="t" anchorCtr="0"/>
            <a:p>
              <a:endParaRPr lang="zh-CN" altLang="en-US" dirty="0">
                <a:latin typeface="Arial" panose="020B0604020202020204" pitchFamily="34" charset="0"/>
                <a:ea typeface="宋体" panose="02010600030101010101" pitchFamily="2"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353"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rPr>
              <a:t>第四节  </a:t>
            </a:r>
            <a:r>
              <a:rPr lang="zh-CN" altLang="en-US" sz="3200" dirty="0">
                <a:solidFill>
                  <a:srgbClr val="FF0000"/>
                </a:solidFill>
                <a:latin typeface="Times New Roman" panose="02020603050405020304" pitchFamily="18" charset="0"/>
              </a:rPr>
              <a:t>会计凭证的传递与保管</a:t>
            </a:r>
            <a:endParaRPr lang="zh-CN" altLang="en-US" sz="3200" dirty="0">
              <a:solidFill>
                <a:srgbClr val="FF0000"/>
              </a:solidFill>
              <a:latin typeface="Times New Roman" panose="02020603050405020304" pitchFamily="18" charset="0"/>
            </a:endParaRPr>
          </a:p>
        </p:txBody>
      </p:sp>
      <p:sp>
        <p:nvSpPr>
          <p:cNvPr id="584707" name="Rectangle 3"/>
          <p:cNvSpPr/>
          <p:nvPr>
            <p:ph idx="1"/>
          </p:nvPr>
        </p:nvSpPr>
        <p:spPr>
          <a:xfrm>
            <a:off x="662305" y="1196975"/>
            <a:ext cx="10661015" cy="4857750"/>
          </a:xfrm>
          <a:solidFill>
            <a:schemeClr val="bg1"/>
          </a:solidFill>
        </p:spPr>
        <p:txBody>
          <a:bodyPr vert="horz" wrap="square" lIns="91440" tIns="45720" rIns="91440" bIns="45720" anchor="t" anchorCtr="0"/>
          <a:p>
            <a:pPr eaLnBrk="1" hangingPunct="1">
              <a:lnSpc>
                <a:spcPct val="150000"/>
              </a:lnSpc>
              <a:buClr>
                <a:srgbClr val="FF0000"/>
              </a:buClr>
              <a:buFont typeface="Wingdings" panose="05000000000000000000" pitchFamily="2" charset="2"/>
              <a:buChar char="p"/>
            </a:pPr>
            <a:r>
              <a:rPr lang="zh-CN" altLang="en-US" sz="2800" dirty="0">
                <a:solidFill>
                  <a:srgbClr val="FF0000"/>
                </a:solidFill>
                <a:latin typeface="黑体" panose="02010609060101010101" pitchFamily="49" charset="-122"/>
              </a:rPr>
              <a:t>一、会计凭证的传递：</a:t>
            </a:r>
            <a:r>
              <a:rPr lang="zh-CN" altLang="en-US" sz="2800" dirty="0">
                <a:latin typeface="楷体" panose="02010609060101010101" pitchFamily="49" charset="-122"/>
                <a:ea typeface="楷体" panose="02010609060101010101" pitchFamily="49" charset="-122"/>
              </a:rPr>
              <a:t>三个方面</a:t>
            </a:r>
            <a:endParaRPr lang="zh-CN" altLang="en-US" sz="2800" dirty="0">
              <a:latin typeface="楷体" panose="02010609060101010101" pitchFamily="49" charset="-122"/>
              <a:ea typeface="楷体" panose="02010609060101010101" pitchFamily="49" charset="-122"/>
            </a:endParaRPr>
          </a:p>
          <a:p>
            <a:pPr lvl="1" indent="-436245" eaLnBrk="1" hangingPunct="1">
              <a:lnSpc>
                <a:spcPct val="150000"/>
              </a:lnSpc>
              <a:buFont typeface="Wingdings" panose="05000000000000000000" pitchFamily="2" charset="2"/>
              <a:buChar char="Ø"/>
            </a:pPr>
            <a:r>
              <a:rPr lang="zh-CN" altLang="en-US" sz="2800" b="1" dirty="0">
                <a:solidFill>
                  <a:srgbClr val="0000CC"/>
                </a:solidFill>
                <a:latin typeface="楷体" panose="02010609060101010101" pitchFamily="49" charset="-122"/>
                <a:ea typeface="楷体" panose="02010609060101010101" pitchFamily="49" charset="-122"/>
              </a:rPr>
              <a:t>传递路线：</a:t>
            </a:r>
            <a:r>
              <a:rPr lang="zh-CN" altLang="en-US" sz="2800" b="1" dirty="0">
                <a:latin typeface="楷体" panose="02010609060101010101" pitchFamily="49" charset="-122"/>
                <a:ea typeface="楷体" panose="02010609060101010101" pitchFamily="49" charset="-122"/>
              </a:rPr>
              <a:t>根据单位具体情况，明确规定会计凭证的联次及流程（仓储、销售、回款单据存在传递，正式会计凭证只能借阅或复印）。 </a:t>
            </a:r>
            <a:endParaRPr lang="en-US" altLang="zh-CN" sz="2800" b="1" dirty="0">
              <a:latin typeface="楷体" panose="02010609060101010101" pitchFamily="49" charset="-122"/>
              <a:ea typeface="楷体" panose="02010609060101010101" pitchFamily="49" charset="-122"/>
            </a:endParaRPr>
          </a:p>
          <a:p>
            <a:pPr lvl="1" indent="-436245" eaLnBrk="1" hangingPunct="1">
              <a:lnSpc>
                <a:spcPct val="150000"/>
              </a:lnSpc>
              <a:buFont typeface="Wingdings" panose="05000000000000000000" pitchFamily="2" charset="2"/>
              <a:buChar char="Ø"/>
            </a:pPr>
            <a:r>
              <a:rPr lang="zh-CN" altLang="en-US" sz="2800" b="1" dirty="0">
                <a:solidFill>
                  <a:srgbClr val="0000CC"/>
                </a:solidFill>
                <a:latin typeface="楷体" panose="02010609060101010101" pitchFamily="49" charset="-122"/>
                <a:ea typeface="楷体" panose="02010609060101010101" pitchFamily="49" charset="-122"/>
              </a:rPr>
              <a:t>传递时间：</a:t>
            </a:r>
            <a:r>
              <a:rPr lang="zh-CN" altLang="en-US" sz="2800" b="1" dirty="0">
                <a:latin typeface="楷体" panose="02010609060101010101" pitchFamily="49" charset="-122"/>
                <a:ea typeface="楷体" panose="02010609060101010101" pitchFamily="49" charset="-122"/>
              </a:rPr>
              <a:t>凭证在各经办部门、环节停留的最长时间，应按企业正常经济业务办理时间确定。</a:t>
            </a:r>
            <a:endParaRPr lang="en-US" altLang="zh-CN" sz="2800" b="1" dirty="0">
              <a:latin typeface="楷体" panose="02010609060101010101" pitchFamily="49" charset="-122"/>
              <a:ea typeface="楷体" panose="02010609060101010101" pitchFamily="49" charset="-122"/>
            </a:endParaRPr>
          </a:p>
          <a:p>
            <a:pPr lvl="1" indent="-436245" eaLnBrk="1" hangingPunct="1">
              <a:lnSpc>
                <a:spcPct val="150000"/>
              </a:lnSpc>
              <a:buFont typeface="Wingdings" panose="05000000000000000000" pitchFamily="2" charset="2"/>
              <a:buChar char="Ø"/>
            </a:pPr>
            <a:r>
              <a:rPr lang="zh-CN" altLang="en-US" sz="2800" b="1" dirty="0">
                <a:solidFill>
                  <a:srgbClr val="0000CC"/>
                </a:solidFill>
                <a:latin typeface="楷体" panose="02010609060101010101" pitchFamily="49" charset="-122"/>
                <a:ea typeface="楷体" panose="02010609060101010101" pitchFamily="49" charset="-122"/>
              </a:rPr>
              <a:t>传递手续：</a:t>
            </a:r>
            <a:r>
              <a:rPr lang="zh-CN" altLang="en-US" sz="2800" b="1" dirty="0">
                <a:latin typeface="楷体" panose="02010609060101010101" pitchFamily="49" charset="-122"/>
                <a:ea typeface="楷体" panose="02010609060101010101" pitchFamily="49" charset="-122"/>
              </a:rPr>
              <a:t>会计凭证传递过程中的衔接手续。 </a:t>
            </a:r>
            <a:endParaRPr lang="zh-CN" altLang="en-US" sz="2800" b="1"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84707">
                                            <p:txEl>
                                              <p:charRg st="15" end="76"/>
                                            </p:txEl>
                                          </p:spTgt>
                                        </p:tgtEl>
                                        <p:attrNameLst>
                                          <p:attrName>style.visibility</p:attrName>
                                        </p:attrNameLst>
                                      </p:cBhvr>
                                      <p:to>
                                        <p:strVal val="visible"/>
                                      </p:to>
                                    </p:set>
                                    <p:anim calcmode="lin" valueType="num">
                                      <p:cBhvr additive="base">
                                        <p:cTn id="7" dur="500" fill="hold"/>
                                        <p:tgtEl>
                                          <p:spTgt spid="584707">
                                            <p:txEl>
                                              <p:charRg st="15" end="76"/>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84707">
                                            <p:txEl>
                                              <p:charRg st="15" end="76"/>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84707">
                                            <p:txEl>
                                              <p:charRg st="76" end="118"/>
                                            </p:txEl>
                                          </p:spTgt>
                                        </p:tgtEl>
                                        <p:attrNameLst>
                                          <p:attrName>style.visibility</p:attrName>
                                        </p:attrNameLst>
                                      </p:cBhvr>
                                      <p:to>
                                        <p:strVal val="visible"/>
                                      </p:to>
                                    </p:set>
                                    <p:anim calcmode="lin" valueType="num">
                                      <p:cBhvr additive="base">
                                        <p:cTn id="13" dur="500" fill="hold"/>
                                        <p:tgtEl>
                                          <p:spTgt spid="584707">
                                            <p:txEl>
                                              <p:charRg st="76" end="118"/>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84707">
                                            <p:txEl>
                                              <p:charRg st="76" end="118"/>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84707">
                                            <p:txEl>
                                              <p:charRg st="118" end="140"/>
                                            </p:txEl>
                                          </p:spTgt>
                                        </p:tgtEl>
                                        <p:attrNameLst>
                                          <p:attrName>style.visibility</p:attrName>
                                        </p:attrNameLst>
                                      </p:cBhvr>
                                      <p:to>
                                        <p:strVal val="visible"/>
                                      </p:to>
                                    </p:set>
                                    <p:anim calcmode="lin" valueType="num">
                                      <p:cBhvr additive="base">
                                        <p:cTn id="19" dur="500" fill="hold"/>
                                        <p:tgtEl>
                                          <p:spTgt spid="584707">
                                            <p:txEl>
                                              <p:charRg st="118" end="14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84707">
                                            <p:txEl>
                                              <p:charRg st="118" end="14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1377" name="Rectangle 2"/>
          <p:cNvSpPr/>
          <p:nvPr>
            <p:ph type="title"/>
          </p:nvPr>
        </p:nvSpPr>
        <p:spPr>
          <a:xfrm>
            <a:off x="695960" y="376555"/>
            <a:ext cx="10725150" cy="676275"/>
          </a:xfrm>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rPr>
              <a:t>第四节  </a:t>
            </a:r>
            <a:r>
              <a:rPr lang="zh-CN" altLang="en-US" sz="3200" dirty="0">
                <a:solidFill>
                  <a:srgbClr val="FF0000"/>
                </a:solidFill>
                <a:latin typeface="Times New Roman" panose="02020603050405020304" pitchFamily="18" charset="0"/>
              </a:rPr>
              <a:t>会计凭证的传递与保管</a:t>
            </a:r>
            <a:endParaRPr lang="zh-CN" altLang="en-US" sz="3200" dirty="0">
              <a:solidFill>
                <a:srgbClr val="FF0000"/>
              </a:solidFill>
              <a:latin typeface="Times New Roman" panose="02020603050405020304" pitchFamily="18" charset="0"/>
            </a:endParaRPr>
          </a:p>
        </p:txBody>
      </p:sp>
      <p:sp>
        <p:nvSpPr>
          <p:cNvPr id="514051" name="Rectangle 3"/>
          <p:cNvSpPr/>
          <p:nvPr>
            <p:ph idx="1"/>
          </p:nvPr>
        </p:nvSpPr>
        <p:spPr>
          <a:xfrm>
            <a:off x="722630" y="1196975"/>
            <a:ext cx="10483215" cy="5184775"/>
          </a:xfrm>
        </p:spPr>
        <p:txBody>
          <a:bodyPr vert="horz" wrap="square" lIns="91440" tIns="45720" rIns="91440" bIns="45720" anchor="t"/>
          <a:p>
            <a:pPr marL="469900" marR="0" indent="-469900" algn="l" defTabSz="914400" rtl="0" eaLnBrk="1" fontAlgn="base" latinLnBrk="0" hangingPunct="1">
              <a:lnSpc>
                <a:spcPct val="145000"/>
              </a:lnSpc>
              <a:spcBef>
                <a:spcPct val="0"/>
              </a:spcBef>
              <a:spcAft>
                <a:spcPct val="0"/>
              </a:spcAft>
              <a:buClr>
                <a:srgbClr val="FF0000"/>
              </a:buClr>
              <a:buSzTx/>
              <a:buFont typeface="Wingdings" panose="05000000000000000000" charset="0"/>
              <a:buChar char="p"/>
            </a:pPr>
            <a:r>
              <a:rPr kumimoji="0" lang="zh-CN" altLang="en-US" sz="3200" b="1" i="0" u="none" strike="noStrike" kern="0" cap="none" spc="0" normalizeH="0" baseline="0" noProof="1" dirty="0">
                <a:solidFill>
                  <a:srgbClr val="FF0000"/>
                </a:solidFill>
                <a:latin typeface="黑体" panose="02010609060101010101" pitchFamily="49" charset="-122"/>
                <a:ea typeface="+mn-ea"/>
                <a:cs typeface="+mn-cs"/>
              </a:rPr>
              <a:t>二、会计凭证的保管</a:t>
            </a:r>
            <a:endParaRPr kumimoji="0" lang="zh-CN" altLang="en-US" sz="3200" b="1" i="0" u="none" strike="noStrike" kern="0" cap="none" spc="0" normalizeH="0" baseline="0" noProof="1" dirty="0">
              <a:solidFill>
                <a:srgbClr val="FF0000"/>
              </a:solidFill>
              <a:latin typeface="黑体" panose="02010609060101010101" pitchFamily="49" charset="-122"/>
              <a:ea typeface="+mn-ea"/>
              <a:cs typeface="+mn-cs"/>
            </a:endParaRPr>
          </a:p>
          <a:p>
            <a:pPr marL="0" marR="0" indent="0" algn="l" defTabSz="914400" rtl="0" eaLnBrk="1" fontAlgn="base" latinLnBrk="0" hangingPunct="1">
              <a:lnSpc>
                <a:spcPct val="145000"/>
              </a:lnSpc>
              <a:spcBef>
                <a:spcPct val="0"/>
              </a:spcBef>
              <a:spcAft>
                <a:spcPct val="0"/>
              </a:spcAft>
              <a:buClr>
                <a:srgbClr val="FF0000"/>
              </a:buClr>
              <a:buSzTx/>
              <a:buFont typeface="Wingdings" panose="05000000000000000000" charset="0"/>
              <a:buNone/>
            </a:pPr>
            <a:r>
              <a:rPr kumimoji="0" lang="en-US" altLang="zh-CN" sz="32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rPr>
              <a:t>——</a:t>
            </a:r>
            <a:r>
              <a:rPr kumimoji="0" lang="zh-CN" altLang="en-US" sz="32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rPr>
              <a:t>指会计凭证在登记入账后的整理、装订和归档存查。</a:t>
            </a:r>
            <a:endParaRPr kumimoji="0" lang="zh-CN" altLang="en-US" sz="32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cs"/>
            </a:endParaRPr>
          </a:p>
          <a:p>
            <a:pPr marL="970280" marR="0" lvl="1" indent="-457200" algn="l" defTabSz="914400" rtl="0" eaLnBrk="1" fontAlgn="base" latinLnBrk="0" hangingPunct="1">
              <a:lnSpc>
                <a:spcPct val="145000"/>
              </a:lnSpc>
              <a:spcBef>
                <a:spcPct val="0"/>
              </a:spcBef>
              <a:spcAft>
                <a:spcPct val="0"/>
              </a:spcAft>
              <a:buClr>
                <a:srgbClr val="FF0000"/>
              </a:buClr>
              <a:buSzTx/>
              <a:buFont typeface="Wingdings" panose="05000000000000000000" charset="0"/>
              <a:buChar char="Ø"/>
            </a:pPr>
            <a:r>
              <a:rPr kumimoji="0" lang="zh-CN" altLang="en-US" sz="32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ea"/>
              </a:rPr>
              <a:t>整理归类</a:t>
            </a:r>
            <a:endParaRPr kumimoji="0" lang="zh-CN" altLang="en-US" sz="32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ea"/>
            </a:endParaRPr>
          </a:p>
          <a:p>
            <a:pPr marL="970280" marR="0" lvl="1" indent="-457200" algn="l" defTabSz="914400" rtl="0" eaLnBrk="1" fontAlgn="base" latinLnBrk="0" hangingPunct="1">
              <a:lnSpc>
                <a:spcPct val="145000"/>
              </a:lnSpc>
              <a:spcBef>
                <a:spcPct val="0"/>
              </a:spcBef>
              <a:spcAft>
                <a:spcPct val="0"/>
              </a:spcAft>
              <a:buClr>
                <a:srgbClr val="FF0000"/>
              </a:buClr>
              <a:buSzTx/>
              <a:buFont typeface="Wingdings" panose="05000000000000000000" charset="0"/>
              <a:buChar char="Ø"/>
            </a:pPr>
            <a:r>
              <a:rPr kumimoji="0" lang="zh-CN" altLang="en-US" sz="32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ea"/>
              </a:rPr>
              <a:t>造册归档</a:t>
            </a:r>
            <a:endParaRPr kumimoji="0" lang="zh-CN" altLang="en-US" sz="32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ea"/>
            </a:endParaRPr>
          </a:p>
          <a:p>
            <a:pPr marL="970280" marR="0" lvl="1" indent="-457200" algn="l" defTabSz="914400" rtl="0" eaLnBrk="1" fontAlgn="base" latinLnBrk="0" hangingPunct="1">
              <a:lnSpc>
                <a:spcPct val="145000"/>
              </a:lnSpc>
              <a:spcBef>
                <a:spcPct val="0"/>
              </a:spcBef>
              <a:spcAft>
                <a:spcPct val="0"/>
              </a:spcAft>
              <a:buClr>
                <a:srgbClr val="FF0000"/>
              </a:buClr>
              <a:buSzTx/>
              <a:buFont typeface="Wingdings" panose="05000000000000000000" charset="0"/>
              <a:buChar char="Ø"/>
            </a:pPr>
            <a:r>
              <a:rPr kumimoji="0" lang="zh-CN" altLang="en-US" sz="32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ea"/>
              </a:rPr>
              <a:t>控制借阅</a:t>
            </a:r>
            <a:endParaRPr kumimoji="0" lang="zh-CN" altLang="en-US" sz="32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ea"/>
            </a:endParaRPr>
          </a:p>
          <a:p>
            <a:pPr marL="970280" marR="0" lvl="1" indent="-457200" algn="l" defTabSz="914400" rtl="0" eaLnBrk="1" fontAlgn="base" latinLnBrk="0" hangingPunct="1">
              <a:lnSpc>
                <a:spcPct val="145000"/>
              </a:lnSpc>
              <a:spcBef>
                <a:spcPct val="0"/>
              </a:spcBef>
              <a:spcAft>
                <a:spcPct val="0"/>
              </a:spcAft>
              <a:buClr>
                <a:srgbClr val="FF0000"/>
              </a:buClr>
              <a:buSzTx/>
              <a:buFont typeface="Wingdings" panose="05000000000000000000" charset="0"/>
              <a:buChar char="Ø"/>
            </a:pPr>
            <a:r>
              <a:rPr kumimoji="0" lang="zh-CN" altLang="en-US" sz="32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ea"/>
              </a:rPr>
              <a:t>期满销毁</a:t>
            </a:r>
            <a:endParaRPr kumimoji="0" lang="zh-CN" altLang="en-US" sz="3200" b="1" i="0" u="none" strike="noStrike" kern="0" cap="none" spc="0" normalizeH="0" baseline="0" noProof="1" dirty="0">
              <a:solidFill>
                <a:schemeClr val="tx1"/>
              </a:solidFill>
              <a:latin typeface="楷体" panose="02010609060101010101" pitchFamily="49" charset="-122"/>
              <a:ea typeface="楷体" panose="02010609060101010101" pitchFamily="49" charset="-122"/>
              <a:cs typeface="+mn-ea"/>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01" name="Rectangle 4"/>
          <p:cNvSpPr/>
          <p:nvPr/>
        </p:nvSpPr>
        <p:spPr>
          <a:xfrm>
            <a:off x="1135380" y="1207770"/>
            <a:ext cx="10157460" cy="821055"/>
          </a:xfrm>
          <a:prstGeom prst="rect">
            <a:avLst/>
          </a:prstGeom>
          <a:noFill/>
          <a:ln w="9525">
            <a:noFill/>
          </a:ln>
        </p:spPr>
        <p:txBody>
          <a:bodyPr wrap="square" tIns="165048" bIns="165048" anchor="ctr" anchorCtr="0">
            <a:spAutoFit/>
          </a:bodyPr>
          <a:p>
            <a:pPr marL="457200" indent="-457200">
              <a:buClr>
                <a:srgbClr val="FF0000"/>
              </a:buClr>
              <a:buFont typeface="Wingdings" panose="05000000000000000000" charset="0"/>
              <a:buChar char="p"/>
            </a:pPr>
            <a:r>
              <a:rPr lang="zh-CN" altLang="en-US" sz="3200" dirty="0">
                <a:solidFill>
                  <a:srgbClr val="FF0000"/>
                </a:solidFill>
                <a:latin typeface="黑体" panose="02010609060101010101" pitchFamily="49" charset="-122"/>
                <a:ea typeface="黑体" panose="02010609060101010101" pitchFamily="49" charset="-122"/>
              </a:rPr>
              <a:t>二、会计凭证的保管：</a:t>
            </a:r>
            <a:r>
              <a:rPr lang="zh-CN" altLang="en-US" sz="3200" dirty="0">
                <a:latin typeface="楷体" panose="02010609060101010101" pitchFamily="49" charset="-122"/>
                <a:ea typeface="楷体" panose="02010609060101010101" pitchFamily="49" charset="-122"/>
              </a:rPr>
              <a:t>装订方式与要求</a:t>
            </a:r>
            <a:endParaRPr lang="zh-CN" altLang="en-US" sz="3200" dirty="0">
              <a:latin typeface="黑体" panose="02010609060101010101" pitchFamily="49" charset="-122"/>
              <a:ea typeface="黑体" panose="02010609060101010101" pitchFamily="49" charset="-122"/>
            </a:endParaRPr>
          </a:p>
        </p:txBody>
      </p:sp>
      <p:sp>
        <p:nvSpPr>
          <p:cNvPr id="102402" name="Rectangle 6"/>
          <p:cNvSpPr/>
          <p:nvPr/>
        </p:nvSpPr>
        <p:spPr>
          <a:xfrm>
            <a:off x="1010285" y="1916430"/>
            <a:ext cx="10065385" cy="4246245"/>
          </a:xfrm>
          <a:prstGeom prst="rect">
            <a:avLst/>
          </a:prstGeom>
          <a:noFill/>
          <a:ln w="9525">
            <a:noFill/>
          </a:ln>
        </p:spPr>
        <p:txBody>
          <a:bodyPr wrap="square" anchor="t" anchorCtr="0">
            <a:spAutoFit/>
          </a:bodyPr>
          <a:p>
            <a:pPr>
              <a:lnSpc>
                <a:spcPct val="150000"/>
              </a:lnSpc>
            </a:pPr>
            <a:r>
              <a:rPr lang="en-US" altLang="zh-CN" sz="3000" dirty="0">
                <a:solidFill>
                  <a:srgbClr val="0000CC"/>
                </a:solidFill>
                <a:latin typeface="楷体" panose="02010609060101010101" pitchFamily="49" charset="-122"/>
                <a:ea typeface="楷体" panose="02010609060101010101" pitchFamily="49" charset="-122"/>
              </a:rPr>
              <a:t>1.</a:t>
            </a:r>
            <a:r>
              <a:rPr lang="zh-CN" altLang="en-US" sz="3000" dirty="0">
                <a:solidFill>
                  <a:srgbClr val="0000CC"/>
                </a:solidFill>
                <a:latin typeface="楷体" panose="02010609060101010101" pitchFamily="49" charset="-122"/>
                <a:ea typeface="楷体" panose="02010609060101010101" pitchFamily="49" charset="-122"/>
              </a:rPr>
              <a:t>加具封面并装订</a:t>
            </a:r>
            <a:endParaRPr lang="zh-CN" altLang="en-US" sz="3000" dirty="0">
              <a:solidFill>
                <a:srgbClr val="0000CC"/>
              </a:solidFill>
              <a:latin typeface="楷体" panose="02010609060101010101" pitchFamily="49" charset="-122"/>
              <a:ea typeface="楷体" panose="02010609060101010101" pitchFamily="49" charset="-122"/>
            </a:endParaRPr>
          </a:p>
          <a:p>
            <a:pPr>
              <a:lnSpc>
                <a:spcPct val="150000"/>
              </a:lnSpc>
              <a:buClr>
                <a:srgbClr val="FF0000"/>
              </a:buClr>
              <a:buFont typeface="Wingdings" panose="05000000000000000000" pitchFamily="2" charset="2"/>
              <a:buChar char="l"/>
            </a:pPr>
            <a:r>
              <a:rPr lang="zh-CN" altLang="en-US" sz="3000" dirty="0">
                <a:latin typeface="楷体" panose="02010609060101010101" pitchFamily="49" charset="-122"/>
                <a:ea typeface="楷体" panose="02010609060101010101" pitchFamily="49" charset="-122"/>
              </a:rPr>
              <a:t>每月记账完毕，将本月的记账凭证按编号顺序整理，检查有无缺号和附件是否齐全，然后加上封面封底，装订成册，以防散失。</a:t>
            </a:r>
            <a:endParaRPr lang="zh-CN" altLang="en-US" sz="3000" dirty="0">
              <a:latin typeface="楷体" panose="02010609060101010101" pitchFamily="49" charset="-122"/>
              <a:ea typeface="楷体" panose="02010609060101010101" pitchFamily="49" charset="-122"/>
            </a:endParaRPr>
          </a:p>
          <a:p>
            <a:pPr>
              <a:lnSpc>
                <a:spcPct val="150000"/>
              </a:lnSpc>
              <a:buClr>
                <a:srgbClr val="FF0000"/>
              </a:buClr>
              <a:buFont typeface="Wingdings" panose="05000000000000000000" pitchFamily="2" charset="2"/>
              <a:buChar char="l"/>
            </a:pPr>
            <a:r>
              <a:rPr lang="zh-CN" altLang="en-US" sz="3000" dirty="0">
                <a:latin typeface="楷体" panose="02010609060101010101" pitchFamily="49" charset="-122"/>
                <a:ea typeface="楷体" panose="02010609060101010101" pitchFamily="49" charset="-122"/>
              </a:rPr>
              <a:t>为了防止任意拆装，在装订处要</a:t>
            </a:r>
            <a:r>
              <a:rPr lang="zh-CN" altLang="en-US" sz="3000" dirty="0">
                <a:solidFill>
                  <a:srgbClr val="C00000"/>
                </a:solidFill>
                <a:latin typeface="楷体" panose="02010609060101010101" pitchFamily="49" charset="-122"/>
                <a:ea typeface="楷体" panose="02010609060101010101" pitchFamily="49" charset="-122"/>
              </a:rPr>
              <a:t>贴上封签</a:t>
            </a:r>
            <a:r>
              <a:rPr lang="zh-CN" altLang="en-US" sz="3000" dirty="0">
                <a:latin typeface="楷体" panose="02010609060101010101" pitchFamily="49" charset="-122"/>
                <a:ea typeface="楷体" panose="02010609060101010101" pitchFamily="49" charset="-122"/>
              </a:rPr>
              <a:t>，会计</a:t>
            </a:r>
            <a:r>
              <a:rPr lang="zh-CN" altLang="en-US" sz="3000" dirty="0">
                <a:solidFill>
                  <a:srgbClr val="C00000"/>
                </a:solidFill>
                <a:latin typeface="楷体" panose="02010609060101010101" pitchFamily="49" charset="-122"/>
                <a:ea typeface="楷体" panose="02010609060101010101" pitchFamily="49" charset="-122"/>
              </a:rPr>
              <a:t>主管人员盖章</a:t>
            </a:r>
            <a:r>
              <a:rPr lang="zh-CN" altLang="en-US" sz="3000" dirty="0">
                <a:latin typeface="楷体" panose="02010609060101010101" pitchFamily="49" charset="-122"/>
                <a:ea typeface="楷体" panose="02010609060101010101" pitchFamily="49" charset="-122"/>
              </a:rPr>
              <a:t>，并将</a:t>
            </a:r>
            <a:r>
              <a:rPr lang="zh-CN" altLang="en-US" sz="3000" dirty="0">
                <a:solidFill>
                  <a:srgbClr val="C00000"/>
                </a:solidFill>
                <a:latin typeface="楷体" panose="02010609060101010101" pitchFamily="49" charset="-122"/>
                <a:ea typeface="楷体" panose="02010609060101010101" pitchFamily="49" charset="-122"/>
              </a:rPr>
              <a:t>封面填写完整</a:t>
            </a:r>
            <a:r>
              <a:rPr lang="zh-CN" altLang="en-US" sz="3000" dirty="0">
                <a:latin typeface="楷体" panose="02010609060101010101" pitchFamily="49" charset="-122"/>
                <a:ea typeface="楷体" panose="02010609060101010101" pitchFamily="49" charset="-122"/>
              </a:rPr>
              <a:t>。  </a:t>
            </a:r>
            <a:endParaRPr lang="zh-CN" altLang="en-US" sz="3000" dirty="0">
              <a:latin typeface="楷体" panose="02010609060101010101" pitchFamily="49" charset="-122"/>
              <a:ea typeface="楷体" panose="02010609060101010101" pitchFamily="49" charset="-122"/>
            </a:endParaRPr>
          </a:p>
        </p:txBody>
      </p:sp>
      <p:sp>
        <p:nvSpPr>
          <p:cNvPr id="102403" name="Rectangle 2"/>
          <p:cNvSpPr txBox="1"/>
          <p:nvPr/>
        </p:nvSpPr>
        <p:spPr>
          <a:xfrm>
            <a:off x="788670" y="376555"/>
            <a:ext cx="10503535" cy="676275"/>
          </a:xfrm>
          <a:prstGeom prst="rect">
            <a:avLst/>
          </a:prstGeom>
          <a:noFill/>
          <a:ln w="9525">
            <a:noFill/>
          </a:ln>
        </p:spPr>
        <p:txBody>
          <a:bodyPr anchor="t" anchorCtr="0"/>
          <a:p>
            <a:pPr algn="ctr">
              <a:buSzTx/>
            </a:pPr>
            <a:r>
              <a:rPr lang="zh-CN" altLang="en-US" sz="3200" dirty="0">
                <a:solidFill>
                  <a:srgbClr val="FF0000"/>
                </a:solidFill>
                <a:latin typeface="黑体" panose="02010609060101010101" pitchFamily="49" charset="-122"/>
                <a:ea typeface="黑体" panose="02010609060101010101" pitchFamily="49" charset="-122"/>
              </a:rPr>
              <a:t>第四节  </a:t>
            </a:r>
            <a:r>
              <a:rPr lang="zh-CN" altLang="en-US" sz="3200" dirty="0">
                <a:solidFill>
                  <a:srgbClr val="FF0000"/>
                </a:solidFill>
                <a:latin typeface="Times New Roman" panose="02020603050405020304" pitchFamily="18" charset="0"/>
                <a:ea typeface="黑体" panose="02010609060101010101" pitchFamily="49" charset="-122"/>
              </a:rPr>
              <a:t>会计凭证的传递与保管</a:t>
            </a:r>
            <a:endParaRPr lang="zh-CN" altLang="en-US" sz="3200" dirty="0">
              <a:solidFill>
                <a:srgbClr val="FF0000"/>
              </a:solidFill>
              <a:latin typeface="Times New Roman" panose="02020603050405020304" pitchFamily="18" charset="0"/>
              <a:ea typeface="黑体" panose="02010609060101010101" pitchFamily="49" charset="-122"/>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5473" name="Text Box 4"/>
          <p:cNvSpPr txBox="1"/>
          <p:nvPr/>
        </p:nvSpPr>
        <p:spPr>
          <a:xfrm>
            <a:off x="922020" y="1916430"/>
            <a:ext cx="10636885" cy="3553460"/>
          </a:xfrm>
          <a:prstGeom prst="rect">
            <a:avLst/>
          </a:prstGeom>
          <a:solidFill>
            <a:schemeClr val="bg1"/>
          </a:solidFill>
          <a:ln w="9525">
            <a:noFill/>
          </a:ln>
        </p:spPr>
        <p:txBody>
          <a:bodyPr wrap="square" anchor="t" anchorCtr="0">
            <a:spAutoFit/>
          </a:bodyPr>
          <a:p>
            <a:pPr>
              <a:lnSpc>
                <a:spcPct val="150000"/>
              </a:lnSpc>
              <a:buClr>
                <a:srgbClr val="FF0000"/>
              </a:buClr>
              <a:buFont typeface="Wingdings" panose="05000000000000000000" pitchFamily="2" charset="2"/>
            </a:pPr>
            <a:r>
              <a:rPr lang="en-US" altLang="zh-CN" sz="3000" dirty="0">
                <a:solidFill>
                  <a:srgbClr val="0000CC"/>
                </a:solidFill>
                <a:latin typeface="楷体" panose="02010609060101010101" pitchFamily="49" charset="-122"/>
                <a:ea typeface="楷体" panose="02010609060101010101" pitchFamily="49" charset="-122"/>
              </a:rPr>
              <a:t>2</a:t>
            </a:r>
            <a:r>
              <a:rPr lang="zh-CN" altLang="en-US" sz="3000" dirty="0">
                <a:solidFill>
                  <a:srgbClr val="0000CC"/>
                </a:solidFill>
                <a:latin typeface="楷体" panose="02010609060101010101" pitchFamily="49" charset="-122"/>
                <a:ea typeface="楷体" panose="02010609060101010101" pitchFamily="49" charset="-122"/>
              </a:rPr>
              <a:t>、特殊要求</a:t>
            </a:r>
            <a:endParaRPr lang="zh-CN" altLang="en-US" sz="3000" dirty="0">
              <a:solidFill>
                <a:srgbClr val="0000CC"/>
              </a:solidFill>
              <a:latin typeface="楷体" panose="02010609060101010101" pitchFamily="49" charset="-122"/>
              <a:ea typeface="楷体" panose="02010609060101010101" pitchFamily="49" charset="-122"/>
            </a:endParaRPr>
          </a:p>
          <a:p>
            <a:pPr>
              <a:lnSpc>
                <a:spcPct val="150000"/>
              </a:lnSpc>
              <a:buClr>
                <a:srgbClr val="FF0000"/>
              </a:buClr>
              <a:buFont typeface="Wingdings" panose="05000000000000000000" pitchFamily="2" charset="2"/>
              <a:buChar char="l"/>
            </a:pPr>
            <a:r>
              <a:rPr lang="zh-CN" altLang="en-US" sz="3000" dirty="0">
                <a:solidFill>
                  <a:srgbClr val="FF0000"/>
                </a:solidFill>
                <a:latin typeface="楷体" panose="02010609060101010101" pitchFamily="49" charset="-122"/>
                <a:ea typeface="楷体" panose="02010609060101010101" pitchFamily="49" charset="-122"/>
              </a:rPr>
              <a:t>原始凭证过多的</a:t>
            </a:r>
            <a:r>
              <a:rPr lang="zh-CN" altLang="en-US" sz="3000" dirty="0">
                <a:latin typeface="楷体" panose="02010609060101010101" pitchFamily="49" charset="-122"/>
                <a:ea typeface="楷体" panose="02010609060101010101" pitchFamily="49" charset="-122"/>
              </a:rPr>
              <a:t>，如收、发料单，工资单等；</a:t>
            </a:r>
            <a:endParaRPr lang="en-US" altLang="zh-CN" sz="3000" dirty="0">
              <a:latin typeface="楷体" panose="02010609060101010101" pitchFamily="49" charset="-122"/>
              <a:ea typeface="楷体" panose="02010609060101010101" pitchFamily="49" charset="-122"/>
            </a:endParaRPr>
          </a:p>
          <a:p>
            <a:pPr>
              <a:lnSpc>
                <a:spcPct val="150000"/>
              </a:lnSpc>
              <a:buClr>
                <a:srgbClr val="FF0000"/>
              </a:buClr>
              <a:buFont typeface="Wingdings" panose="05000000000000000000" pitchFamily="2" charset="2"/>
              <a:buChar char="l"/>
            </a:pPr>
            <a:r>
              <a:rPr lang="zh-CN" altLang="en-US" sz="3000" dirty="0">
                <a:solidFill>
                  <a:srgbClr val="FF0000"/>
                </a:solidFill>
                <a:latin typeface="楷体" panose="02010609060101010101" pitchFamily="49" charset="-122"/>
                <a:ea typeface="楷体" panose="02010609060101010101" pitchFamily="49" charset="-122"/>
              </a:rPr>
              <a:t>今后仍要利用的重要原始凭证</a:t>
            </a:r>
            <a:r>
              <a:rPr lang="zh-CN" altLang="en-US" sz="3000" dirty="0">
                <a:latin typeface="楷体" panose="02010609060101010101" pitchFamily="49" charset="-122"/>
                <a:ea typeface="楷体" panose="02010609060101010101" pitchFamily="49" charset="-122"/>
              </a:rPr>
              <a:t>，如合同、存出保证金收据等；</a:t>
            </a:r>
            <a:endParaRPr lang="en-US" altLang="zh-CN" sz="3000" dirty="0">
              <a:latin typeface="楷体" panose="02010609060101010101" pitchFamily="49" charset="-122"/>
              <a:ea typeface="楷体" panose="02010609060101010101" pitchFamily="49" charset="-122"/>
            </a:endParaRPr>
          </a:p>
          <a:p>
            <a:pPr>
              <a:lnSpc>
                <a:spcPct val="150000"/>
              </a:lnSpc>
              <a:buClr>
                <a:srgbClr val="FF0000"/>
              </a:buClr>
              <a:buFont typeface="Wingdings" panose="05000000000000000000" pitchFamily="2" charset="2"/>
            </a:pPr>
            <a:r>
              <a:rPr lang="en-US" altLang="zh-CN" sz="3000" dirty="0">
                <a:latin typeface="楷体" panose="02010609060101010101" pitchFamily="49" charset="-122"/>
                <a:ea typeface="楷体" panose="02010609060101010101" pitchFamily="49" charset="-122"/>
              </a:rPr>
              <a:t>——</a:t>
            </a:r>
            <a:r>
              <a:rPr lang="zh-CN" altLang="en-US" sz="3000" dirty="0">
                <a:latin typeface="楷体" panose="02010609060101010101" pitchFamily="49" charset="-122"/>
                <a:ea typeface="楷体" panose="02010609060101010101" pitchFamily="49" charset="-122"/>
              </a:rPr>
              <a:t>都可另行装订或单独保管，但应在记账凭证中注明“附件另订”和原始凭证名称及编号。</a:t>
            </a:r>
            <a:endParaRPr lang="zh-CN" altLang="en-US" sz="3000" dirty="0">
              <a:latin typeface="楷体" panose="02010609060101010101" pitchFamily="49" charset="-122"/>
              <a:ea typeface="楷体" panose="02010609060101010101" pitchFamily="49" charset="-122"/>
            </a:endParaRPr>
          </a:p>
        </p:txBody>
      </p:sp>
      <p:sp>
        <p:nvSpPr>
          <p:cNvPr id="105474" name="Rectangle 2"/>
          <p:cNvSpPr txBox="1"/>
          <p:nvPr/>
        </p:nvSpPr>
        <p:spPr>
          <a:xfrm>
            <a:off x="822960" y="376555"/>
            <a:ext cx="10360025" cy="676275"/>
          </a:xfrm>
          <a:prstGeom prst="rect">
            <a:avLst/>
          </a:prstGeom>
          <a:noFill/>
          <a:ln w="9525">
            <a:noFill/>
          </a:ln>
        </p:spPr>
        <p:txBody>
          <a:bodyPr anchor="t" anchorCtr="0"/>
          <a:p>
            <a:pPr algn="ctr">
              <a:buSzTx/>
            </a:pPr>
            <a:r>
              <a:rPr lang="zh-CN" altLang="en-US" sz="3200" dirty="0">
                <a:solidFill>
                  <a:srgbClr val="FF0000"/>
                </a:solidFill>
                <a:latin typeface="黑体" panose="02010609060101010101" pitchFamily="49" charset="-122"/>
                <a:ea typeface="黑体" panose="02010609060101010101" pitchFamily="49" charset="-122"/>
              </a:rPr>
              <a:t>第四节  </a:t>
            </a:r>
            <a:r>
              <a:rPr lang="zh-CN" altLang="en-US" sz="3200" dirty="0">
                <a:solidFill>
                  <a:srgbClr val="FF0000"/>
                </a:solidFill>
                <a:latin typeface="Times New Roman" panose="02020603050405020304" pitchFamily="18" charset="0"/>
                <a:ea typeface="黑体" panose="02010609060101010101" pitchFamily="49" charset="-122"/>
              </a:rPr>
              <a:t>会计凭证的传递与保管</a:t>
            </a:r>
            <a:endParaRPr lang="zh-CN" altLang="en-US" sz="3200" dirty="0">
              <a:solidFill>
                <a:srgbClr val="FF0000"/>
              </a:solidFill>
              <a:latin typeface="Times New Roman" panose="02020603050405020304" pitchFamily="18" charset="0"/>
              <a:ea typeface="黑体" panose="02010609060101010101" pitchFamily="49" charset="-122"/>
            </a:endParaRPr>
          </a:p>
        </p:txBody>
      </p:sp>
      <p:sp>
        <p:nvSpPr>
          <p:cNvPr id="105475" name="Rectangle 4"/>
          <p:cNvSpPr/>
          <p:nvPr/>
        </p:nvSpPr>
        <p:spPr>
          <a:xfrm>
            <a:off x="822960" y="1207770"/>
            <a:ext cx="10342880" cy="821055"/>
          </a:xfrm>
          <a:prstGeom prst="rect">
            <a:avLst/>
          </a:prstGeom>
          <a:noFill/>
          <a:ln w="9525">
            <a:noFill/>
          </a:ln>
        </p:spPr>
        <p:txBody>
          <a:bodyPr wrap="square" tIns="165048" bIns="165048" anchor="ctr" anchorCtr="0">
            <a:spAutoFit/>
          </a:bodyPr>
          <a:p>
            <a:r>
              <a:rPr lang="zh-CN" altLang="en-US" sz="3200" dirty="0">
                <a:solidFill>
                  <a:srgbClr val="FF0000"/>
                </a:solidFill>
                <a:latin typeface="黑体" panose="02010609060101010101" pitchFamily="49" charset="-122"/>
                <a:ea typeface="黑体" panose="02010609060101010101" pitchFamily="49" charset="-122"/>
              </a:rPr>
              <a:t>二、会计凭证的保管：</a:t>
            </a:r>
            <a:r>
              <a:rPr lang="zh-CN" altLang="en-US" sz="3200" dirty="0">
                <a:latin typeface="楷体" panose="02010609060101010101" pitchFamily="49" charset="-122"/>
                <a:ea typeface="楷体" panose="02010609060101010101" pitchFamily="49" charset="-122"/>
              </a:rPr>
              <a:t>装订方式与要求</a:t>
            </a:r>
            <a:endParaRPr lang="zh-CN" altLang="en-US" sz="3200" dirty="0">
              <a:latin typeface="黑体" panose="02010609060101010101" pitchFamily="49" charset="-122"/>
              <a:ea typeface="黑体" panose="02010609060101010101" pitchFamily="49" charset="-122"/>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6497" name="Rectangle 4"/>
          <p:cNvSpPr/>
          <p:nvPr/>
        </p:nvSpPr>
        <p:spPr>
          <a:xfrm>
            <a:off x="992505" y="2132965"/>
            <a:ext cx="10367645" cy="3283585"/>
          </a:xfrm>
          <a:prstGeom prst="rect">
            <a:avLst/>
          </a:prstGeom>
          <a:noFill/>
          <a:ln w="9525">
            <a:noFill/>
          </a:ln>
        </p:spPr>
        <p:txBody>
          <a:bodyPr wrap="square" tIns="165048" bIns="165048" anchor="ctr" anchorCtr="0">
            <a:spAutoFit/>
          </a:bodyPr>
          <a:p>
            <a:pPr>
              <a:lnSpc>
                <a:spcPct val="150000"/>
              </a:lnSpc>
              <a:spcBef>
                <a:spcPct val="20000"/>
              </a:spcBef>
            </a:pPr>
            <a:r>
              <a:rPr lang="en-US" altLang="zh-CN" sz="3000" dirty="0">
                <a:solidFill>
                  <a:srgbClr val="0000CC"/>
                </a:solidFill>
                <a:latin typeface="楷体" panose="02010609060101010101" pitchFamily="49" charset="-122"/>
                <a:ea typeface="楷体" panose="02010609060101010101" pitchFamily="49" charset="-122"/>
              </a:rPr>
              <a:t>1</a:t>
            </a:r>
            <a:r>
              <a:rPr lang="zh-CN" altLang="en-US" sz="3000" dirty="0">
                <a:solidFill>
                  <a:srgbClr val="0000CC"/>
                </a:solidFill>
                <a:latin typeface="楷体" panose="02010609060101010101" pitchFamily="49" charset="-122"/>
                <a:ea typeface="楷体" panose="02010609060101010101" pitchFamily="49" charset="-122"/>
              </a:rPr>
              <a:t>、原始凭证的调阅与复印：</a:t>
            </a:r>
            <a:endParaRPr lang="zh-CN" altLang="en-US" sz="3000" dirty="0">
              <a:solidFill>
                <a:srgbClr val="0000CC"/>
              </a:solidFill>
              <a:latin typeface="楷体" panose="02010609060101010101" pitchFamily="49" charset="-122"/>
              <a:ea typeface="楷体" panose="02010609060101010101" pitchFamily="49" charset="-122"/>
            </a:endParaRPr>
          </a:p>
          <a:p>
            <a:pPr>
              <a:lnSpc>
                <a:spcPct val="150000"/>
              </a:lnSpc>
              <a:spcBef>
                <a:spcPct val="20000"/>
              </a:spcBef>
            </a:pPr>
            <a:r>
              <a:rPr lang="zh-CN" altLang="en-US" sz="3000" dirty="0">
                <a:latin typeface="楷体" panose="02010609060101010101" pitchFamily="49" charset="-122"/>
                <a:ea typeface="楷体" panose="02010609060101010101" pitchFamily="49" charset="-122"/>
              </a:rPr>
              <a:t>（</a:t>
            </a:r>
            <a:r>
              <a:rPr lang="en-US" altLang="zh-CN" sz="3000" dirty="0">
                <a:latin typeface="楷体" panose="02010609060101010101" pitchFamily="49" charset="-122"/>
                <a:ea typeface="楷体" panose="02010609060101010101" pitchFamily="49" charset="-122"/>
              </a:rPr>
              <a:t>1</a:t>
            </a:r>
            <a:r>
              <a:rPr lang="zh-CN" altLang="en-US" sz="3000" dirty="0">
                <a:latin typeface="楷体" panose="02010609060101010101" pitchFamily="49" charset="-122"/>
                <a:ea typeface="楷体" panose="02010609060101010101" pitchFamily="49" charset="-122"/>
              </a:rPr>
              <a:t>）原则上原始凭证不得外借，已装订成册的不得抽出；</a:t>
            </a:r>
            <a:endParaRPr lang="zh-CN" altLang="en-US" sz="3000" dirty="0">
              <a:latin typeface="楷体" panose="02010609060101010101" pitchFamily="49" charset="-122"/>
              <a:ea typeface="楷体" panose="02010609060101010101" pitchFamily="49" charset="-122"/>
            </a:endParaRPr>
          </a:p>
          <a:p>
            <a:pPr>
              <a:lnSpc>
                <a:spcPct val="150000"/>
              </a:lnSpc>
              <a:spcBef>
                <a:spcPct val="20000"/>
              </a:spcBef>
            </a:pPr>
            <a:r>
              <a:rPr lang="zh-CN" altLang="en-US" sz="3000" dirty="0">
                <a:latin typeface="楷体" panose="02010609060101010101" pitchFamily="49" charset="-122"/>
                <a:ea typeface="楷体" panose="02010609060101010101" pitchFamily="49" charset="-122"/>
              </a:rPr>
              <a:t>（</a:t>
            </a:r>
            <a:r>
              <a:rPr lang="en-US" altLang="zh-CN" sz="3000" dirty="0">
                <a:latin typeface="楷体" panose="02010609060101010101" pitchFamily="49" charset="-122"/>
                <a:ea typeface="楷体" panose="02010609060101010101" pitchFamily="49" charset="-122"/>
              </a:rPr>
              <a:t>2</a:t>
            </a:r>
            <a:r>
              <a:rPr lang="zh-CN" altLang="en-US" sz="3000" dirty="0">
                <a:latin typeface="楷体" panose="02010609060101010101" pitchFamily="49" charset="-122"/>
                <a:ea typeface="楷体" panose="02010609060101010101" pitchFamily="49" charset="-122"/>
              </a:rPr>
              <a:t>）如有贪污盗窃等经济犯罪案件，需</a:t>
            </a:r>
            <a:r>
              <a:rPr lang="zh-CN" altLang="en-US" sz="3000" dirty="0">
                <a:solidFill>
                  <a:srgbClr val="FF0000"/>
                </a:solidFill>
                <a:latin typeface="楷体" panose="02010609060101010101" pitchFamily="49" charset="-122"/>
                <a:ea typeface="楷体" panose="02010609060101010101" pitchFamily="49" charset="-122"/>
              </a:rPr>
              <a:t>以原始凭证作证时，也只能复制，不得抽取</a:t>
            </a:r>
            <a:r>
              <a:rPr lang="zh-CN" altLang="en-US" sz="3000" dirty="0">
                <a:latin typeface="楷体" panose="02010609060101010101" pitchFamily="49" charset="-122"/>
                <a:ea typeface="楷体" panose="02010609060101010101" pitchFamily="49" charset="-122"/>
              </a:rPr>
              <a:t>。</a:t>
            </a:r>
            <a:endParaRPr lang="zh-CN" altLang="en-US" sz="3000" dirty="0">
              <a:latin typeface="楷体" panose="02010609060101010101" pitchFamily="49" charset="-122"/>
              <a:ea typeface="楷体" panose="02010609060101010101" pitchFamily="49" charset="-122"/>
            </a:endParaRPr>
          </a:p>
        </p:txBody>
      </p:sp>
      <p:sp>
        <p:nvSpPr>
          <p:cNvPr id="106498" name="Rectangle 2"/>
          <p:cNvSpPr txBox="1"/>
          <p:nvPr/>
        </p:nvSpPr>
        <p:spPr>
          <a:xfrm>
            <a:off x="778510" y="376555"/>
            <a:ext cx="10548620" cy="676275"/>
          </a:xfrm>
          <a:prstGeom prst="rect">
            <a:avLst/>
          </a:prstGeom>
          <a:noFill/>
          <a:ln w="9525">
            <a:noFill/>
          </a:ln>
        </p:spPr>
        <p:txBody>
          <a:bodyPr anchor="t" anchorCtr="0"/>
          <a:p>
            <a:pPr algn="ctr">
              <a:buSzTx/>
            </a:pPr>
            <a:r>
              <a:rPr lang="zh-CN" altLang="en-US" sz="3200" dirty="0">
                <a:solidFill>
                  <a:srgbClr val="FF0000"/>
                </a:solidFill>
                <a:latin typeface="黑体" panose="02010609060101010101" pitchFamily="49" charset="-122"/>
                <a:ea typeface="黑体" panose="02010609060101010101" pitchFamily="49" charset="-122"/>
              </a:rPr>
              <a:t>第四节  </a:t>
            </a:r>
            <a:r>
              <a:rPr lang="zh-CN" altLang="en-US" sz="3200" dirty="0">
                <a:solidFill>
                  <a:srgbClr val="FF0000"/>
                </a:solidFill>
                <a:latin typeface="Times New Roman" panose="02020603050405020304" pitchFamily="18" charset="0"/>
                <a:ea typeface="黑体" panose="02010609060101010101" pitchFamily="49" charset="-122"/>
              </a:rPr>
              <a:t>会计凭证的传递与保管</a:t>
            </a:r>
            <a:endParaRPr lang="zh-CN" altLang="en-US" sz="3200" dirty="0">
              <a:solidFill>
                <a:srgbClr val="FF0000"/>
              </a:solidFill>
              <a:latin typeface="Times New Roman" panose="02020603050405020304" pitchFamily="18" charset="0"/>
              <a:ea typeface="黑体" panose="02010609060101010101" pitchFamily="49" charset="-122"/>
            </a:endParaRPr>
          </a:p>
        </p:txBody>
      </p:sp>
      <p:sp>
        <p:nvSpPr>
          <p:cNvPr id="106499" name="Rectangle 4"/>
          <p:cNvSpPr/>
          <p:nvPr/>
        </p:nvSpPr>
        <p:spPr>
          <a:xfrm>
            <a:off x="991870" y="1239520"/>
            <a:ext cx="9533255" cy="821055"/>
          </a:xfrm>
          <a:prstGeom prst="rect">
            <a:avLst/>
          </a:prstGeom>
          <a:noFill/>
          <a:ln w="9525">
            <a:noFill/>
          </a:ln>
        </p:spPr>
        <p:txBody>
          <a:bodyPr wrap="square" tIns="165048" bIns="165048" anchor="ctr" anchorCtr="0">
            <a:spAutoFit/>
          </a:bodyPr>
          <a:p>
            <a:r>
              <a:rPr lang="zh-CN" altLang="en-US" sz="3200" dirty="0">
                <a:solidFill>
                  <a:srgbClr val="FF0000"/>
                </a:solidFill>
                <a:latin typeface="黑体" panose="02010609060101010101" pitchFamily="49" charset="-122"/>
                <a:ea typeface="黑体" panose="02010609060101010101" pitchFamily="49" charset="-122"/>
              </a:rPr>
              <a:t>二、会计凭证的保管：</a:t>
            </a:r>
            <a:r>
              <a:rPr lang="zh-CN" altLang="en-US" sz="3200" dirty="0">
                <a:latin typeface="楷体" panose="02010609060101010101" pitchFamily="49" charset="-122"/>
                <a:ea typeface="楷体" panose="02010609060101010101" pitchFamily="49" charset="-122"/>
              </a:rPr>
              <a:t>保管方式与要求</a:t>
            </a:r>
            <a:endParaRPr lang="zh-CN" altLang="en-US" sz="3200" dirty="0">
              <a:latin typeface="黑体" panose="02010609060101010101" pitchFamily="49" charset="-122"/>
              <a:ea typeface="黑体" panose="02010609060101010101" pitchFamily="49" charset="-122"/>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7521" name="Rectangle 4"/>
          <p:cNvSpPr/>
          <p:nvPr/>
        </p:nvSpPr>
        <p:spPr>
          <a:xfrm>
            <a:off x="1149985" y="1908810"/>
            <a:ext cx="10178415" cy="3883660"/>
          </a:xfrm>
          <a:prstGeom prst="rect">
            <a:avLst/>
          </a:prstGeom>
          <a:noFill/>
          <a:ln w="9525">
            <a:noFill/>
          </a:ln>
        </p:spPr>
        <p:txBody>
          <a:bodyPr wrap="square" tIns="165048" bIns="165048" anchor="ctr" anchorCtr="0">
            <a:spAutoFit/>
          </a:bodyPr>
          <a:p>
            <a:pPr>
              <a:lnSpc>
                <a:spcPct val="150000"/>
              </a:lnSpc>
              <a:spcBef>
                <a:spcPct val="20000"/>
              </a:spcBef>
            </a:pPr>
            <a:r>
              <a:rPr lang="en-US" altLang="zh-CN" sz="3000" dirty="0">
                <a:solidFill>
                  <a:srgbClr val="0000CC"/>
                </a:solidFill>
                <a:latin typeface="楷体" panose="02010609060101010101" pitchFamily="49" charset="-122"/>
                <a:ea typeface="楷体" panose="02010609060101010101" pitchFamily="49" charset="-122"/>
              </a:rPr>
              <a:t>1</a:t>
            </a:r>
            <a:r>
              <a:rPr lang="zh-CN" altLang="en-US" sz="3000" dirty="0">
                <a:solidFill>
                  <a:srgbClr val="0000CC"/>
                </a:solidFill>
                <a:latin typeface="楷体" panose="02010609060101010101" pitchFamily="49" charset="-122"/>
                <a:ea typeface="楷体" panose="02010609060101010101" pitchFamily="49" charset="-122"/>
              </a:rPr>
              <a:t>、原始凭证的调阅与复印</a:t>
            </a:r>
            <a:endParaRPr lang="zh-CN" altLang="en-US" sz="3000" dirty="0">
              <a:solidFill>
                <a:srgbClr val="0000CC"/>
              </a:solidFill>
              <a:latin typeface="楷体" panose="02010609060101010101" pitchFamily="49" charset="-122"/>
              <a:ea typeface="楷体" panose="02010609060101010101" pitchFamily="49" charset="-122"/>
            </a:endParaRPr>
          </a:p>
          <a:p>
            <a:pPr>
              <a:lnSpc>
                <a:spcPct val="150000"/>
              </a:lnSpc>
              <a:spcBef>
                <a:spcPct val="20000"/>
              </a:spcBef>
            </a:pPr>
            <a:r>
              <a:rPr lang="zh-CN" altLang="en-US" sz="3000" dirty="0">
                <a:latin typeface="楷体" panose="02010609060101010101" pitchFamily="49" charset="-122"/>
                <a:ea typeface="楷体" panose="02010609060101010101" pitchFamily="49" charset="-122"/>
              </a:rPr>
              <a:t>（</a:t>
            </a:r>
            <a:r>
              <a:rPr lang="en-US" altLang="zh-CN" sz="3000" dirty="0">
                <a:latin typeface="楷体" panose="02010609060101010101" pitchFamily="49" charset="-122"/>
                <a:ea typeface="楷体" panose="02010609060101010101" pitchFamily="49" charset="-122"/>
              </a:rPr>
              <a:t>3</a:t>
            </a:r>
            <a:r>
              <a:rPr lang="zh-CN" altLang="en-US" sz="3000" dirty="0">
                <a:latin typeface="楷体" panose="02010609060101010101" pitchFamily="49" charset="-122"/>
                <a:ea typeface="楷体" panose="02010609060101010101" pitchFamily="49" charset="-122"/>
              </a:rPr>
              <a:t>）经批准可调阅会计凭证的，要填写会计档案调阅表，详细填写借阅会计凭证名称、调阅日期、调阅人姓名和工作单位、调阅理由、归还日期，</a:t>
            </a:r>
            <a:r>
              <a:rPr lang="zh-CN" altLang="en-US" sz="3000" dirty="0">
                <a:solidFill>
                  <a:srgbClr val="C00000"/>
                </a:solidFill>
                <a:latin typeface="楷体" panose="02010609060101010101" pitchFamily="49" charset="-122"/>
                <a:ea typeface="楷体" panose="02010609060101010101" pitchFamily="49" charset="-122"/>
              </a:rPr>
              <a:t>调阅人一般不得将会计凭证携带外出</a:t>
            </a:r>
            <a:r>
              <a:rPr lang="zh-CN" altLang="en-US" sz="3000" dirty="0">
                <a:latin typeface="楷体" panose="02010609060101010101" pitchFamily="49" charset="-122"/>
                <a:ea typeface="楷体" panose="02010609060101010101" pitchFamily="49" charset="-122"/>
              </a:rPr>
              <a:t>。</a:t>
            </a:r>
            <a:endParaRPr lang="en-US" altLang="zh-CN" sz="3000" dirty="0">
              <a:latin typeface="楷体" panose="02010609060101010101" pitchFamily="49" charset="-122"/>
              <a:ea typeface="楷体" panose="02010609060101010101" pitchFamily="49" charset="-122"/>
            </a:endParaRPr>
          </a:p>
        </p:txBody>
      </p:sp>
      <p:sp>
        <p:nvSpPr>
          <p:cNvPr id="107522" name="Rectangle 2"/>
          <p:cNvSpPr txBox="1"/>
          <p:nvPr/>
        </p:nvSpPr>
        <p:spPr>
          <a:xfrm>
            <a:off x="1022985" y="376555"/>
            <a:ext cx="10305415" cy="676275"/>
          </a:xfrm>
          <a:prstGeom prst="rect">
            <a:avLst/>
          </a:prstGeom>
          <a:noFill/>
          <a:ln w="9525">
            <a:noFill/>
          </a:ln>
        </p:spPr>
        <p:txBody>
          <a:bodyPr anchor="t" anchorCtr="0"/>
          <a:p>
            <a:pPr algn="ctr">
              <a:buSzTx/>
            </a:pPr>
            <a:r>
              <a:rPr lang="zh-CN" altLang="en-US" sz="3200" dirty="0">
                <a:solidFill>
                  <a:srgbClr val="FF0000"/>
                </a:solidFill>
                <a:latin typeface="黑体" panose="02010609060101010101" pitchFamily="49" charset="-122"/>
                <a:ea typeface="黑体" panose="02010609060101010101" pitchFamily="49" charset="-122"/>
              </a:rPr>
              <a:t>第四节  </a:t>
            </a:r>
            <a:r>
              <a:rPr lang="zh-CN" altLang="en-US" sz="3200" dirty="0">
                <a:solidFill>
                  <a:srgbClr val="FF0000"/>
                </a:solidFill>
                <a:latin typeface="Times New Roman" panose="02020603050405020304" pitchFamily="18" charset="0"/>
                <a:ea typeface="黑体" panose="02010609060101010101" pitchFamily="49" charset="-122"/>
              </a:rPr>
              <a:t>会计凭证的传递与保管</a:t>
            </a:r>
            <a:endParaRPr lang="zh-CN" altLang="en-US" sz="3200" dirty="0">
              <a:solidFill>
                <a:srgbClr val="FF0000"/>
              </a:solidFill>
              <a:latin typeface="Times New Roman" panose="02020603050405020304" pitchFamily="18" charset="0"/>
              <a:ea typeface="黑体" panose="02010609060101010101" pitchFamily="49" charset="-122"/>
            </a:endParaRPr>
          </a:p>
        </p:txBody>
      </p:sp>
      <p:sp>
        <p:nvSpPr>
          <p:cNvPr id="107523" name="Rectangle 4"/>
          <p:cNvSpPr/>
          <p:nvPr/>
        </p:nvSpPr>
        <p:spPr>
          <a:xfrm>
            <a:off x="1149350" y="1199515"/>
            <a:ext cx="9375775" cy="821055"/>
          </a:xfrm>
          <a:prstGeom prst="rect">
            <a:avLst/>
          </a:prstGeom>
          <a:noFill/>
          <a:ln w="9525">
            <a:noFill/>
          </a:ln>
        </p:spPr>
        <p:txBody>
          <a:bodyPr wrap="square" tIns="165048" bIns="165048" anchor="ctr" anchorCtr="0">
            <a:spAutoFit/>
          </a:bodyPr>
          <a:p>
            <a:r>
              <a:rPr lang="zh-CN" altLang="en-US" sz="3200" dirty="0">
                <a:solidFill>
                  <a:srgbClr val="FF0000"/>
                </a:solidFill>
                <a:latin typeface="黑体" panose="02010609060101010101" pitchFamily="49" charset="-122"/>
                <a:ea typeface="黑体" panose="02010609060101010101" pitchFamily="49" charset="-122"/>
              </a:rPr>
              <a:t>二、会计凭证的保管：</a:t>
            </a:r>
            <a:r>
              <a:rPr lang="zh-CN" altLang="en-US" sz="3200" dirty="0">
                <a:latin typeface="楷体" panose="02010609060101010101" pitchFamily="49" charset="-122"/>
                <a:ea typeface="楷体" panose="02010609060101010101" pitchFamily="49" charset="-122"/>
              </a:rPr>
              <a:t>保管方式与要求</a:t>
            </a:r>
            <a:endParaRPr lang="zh-CN" altLang="en-US" sz="3200" dirty="0">
              <a:latin typeface="黑体" panose="02010609060101010101" pitchFamily="49" charset="-122"/>
              <a:ea typeface="黑体" panose="02010609060101010101" pitchFamily="49"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
          <p:cNvSpPr/>
          <p:nvPr/>
        </p:nvSpPr>
        <p:spPr>
          <a:xfrm>
            <a:off x="871220" y="395605"/>
            <a:ext cx="6394450" cy="583565"/>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1200" cap="none" spc="0" normalizeH="0" baseline="0" noProof="0" dirty="0">
                <a:ln>
                  <a:noFill/>
                </a:ln>
                <a:solidFill>
                  <a:srgbClr val="FF0000"/>
                </a:solidFill>
                <a:effectLst/>
                <a:uLnTx/>
                <a:uFillTx/>
                <a:latin typeface="+mn-ea"/>
                <a:ea typeface="+mn-ea"/>
                <a:cs typeface="+mn-cs"/>
              </a:rPr>
              <a:t>（一）原始凭证按其来源不同</a:t>
            </a:r>
            <a:endParaRPr kumimoji="0" lang="zh-CN" altLang="en-US" sz="3200" b="1" i="0" u="none" strike="noStrike" kern="1200" cap="none" spc="0" normalizeH="0" baseline="0" noProof="0" dirty="0">
              <a:ln>
                <a:noFill/>
              </a:ln>
              <a:solidFill>
                <a:srgbClr val="FF0000"/>
              </a:solidFill>
              <a:effectLst/>
              <a:uLnTx/>
              <a:uFillTx/>
              <a:latin typeface="+mn-ea"/>
              <a:ea typeface="+mn-ea"/>
              <a:cs typeface="+mn-cs"/>
            </a:endParaRPr>
          </a:p>
        </p:txBody>
      </p:sp>
      <p:sp>
        <p:nvSpPr>
          <p:cNvPr id="16386" name="矩形 4"/>
          <p:cNvSpPr/>
          <p:nvPr/>
        </p:nvSpPr>
        <p:spPr>
          <a:xfrm>
            <a:off x="1358900" y="1196975"/>
            <a:ext cx="9902825" cy="2168525"/>
          </a:xfrm>
          <a:prstGeom prst="rect">
            <a:avLst/>
          </a:prstGeom>
          <a:noFill/>
          <a:ln w="9525">
            <a:noFill/>
          </a:ln>
        </p:spPr>
        <p:txBody>
          <a:bodyPr wrap="square" anchor="t" anchorCtr="0">
            <a:spAutoFit/>
          </a:bodyPr>
          <a:p>
            <a:pPr lvl="1" indent="-457200" eaLnBrk="1" hangingPunct="1">
              <a:lnSpc>
                <a:spcPct val="150000"/>
              </a:lnSpc>
              <a:buClr>
                <a:srgbClr val="FF0000"/>
              </a:buClr>
              <a:buFont typeface="Wingdings" panose="05000000000000000000" charset="0"/>
              <a:buChar char="p"/>
            </a:pPr>
            <a:r>
              <a:rPr lang="en-US" altLang="zh-CN" sz="3000" dirty="0">
                <a:solidFill>
                  <a:srgbClr val="FF0000"/>
                </a:solidFill>
                <a:latin typeface="楷体" panose="02010609060101010101" pitchFamily="49" charset="-122"/>
                <a:ea typeface="楷体" panose="02010609060101010101" pitchFamily="49" charset="-122"/>
              </a:rPr>
              <a:t>1</a:t>
            </a:r>
            <a:r>
              <a:rPr lang="zh-CN" altLang="en-US" sz="3000" dirty="0">
                <a:solidFill>
                  <a:srgbClr val="FF0000"/>
                </a:solidFill>
                <a:latin typeface="楷体" panose="02010609060101010101" pitchFamily="49" charset="-122"/>
                <a:ea typeface="楷体" panose="02010609060101010101" pitchFamily="49" charset="-122"/>
              </a:rPr>
              <a:t>、外来原始凭证：</a:t>
            </a:r>
            <a:r>
              <a:rPr lang="zh-CN" altLang="en-US" sz="3000" dirty="0">
                <a:latin typeface="楷体" panose="02010609060101010101" pitchFamily="49" charset="-122"/>
                <a:ea typeface="楷体" panose="02010609060101010101" pitchFamily="49" charset="-122"/>
              </a:rPr>
              <a:t>发票、银行结算凭证、车船票、银行收付款通知等；</a:t>
            </a:r>
            <a:endParaRPr lang="en-US" altLang="zh-CN" sz="3000" dirty="0">
              <a:latin typeface="楷体" panose="02010609060101010101" pitchFamily="49" charset="-122"/>
              <a:ea typeface="楷体" panose="02010609060101010101" pitchFamily="49" charset="-122"/>
            </a:endParaRPr>
          </a:p>
          <a:p>
            <a:pPr>
              <a:lnSpc>
                <a:spcPct val="150000"/>
              </a:lnSpc>
            </a:pPr>
            <a:endParaRPr lang="zh-CN" altLang="en-US" sz="3000" dirty="0">
              <a:latin typeface="楷体" panose="02010609060101010101" pitchFamily="49" charset="-122"/>
              <a:ea typeface="楷体" panose="02010609060101010101" pitchFamily="49" charset="-122"/>
            </a:endParaRPr>
          </a:p>
        </p:txBody>
      </p:sp>
      <p:pic>
        <p:nvPicPr>
          <p:cNvPr id="16387" name="图片 5"/>
          <p:cNvPicPr>
            <a:picLocks noChangeAspect="1"/>
          </p:cNvPicPr>
          <p:nvPr/>
        </p:nvPicPr>
        <p:blipFill>
          <a:blip r:embed="rId1"/>
          <a:stretch>
            <a:fillRect/>
          </a:stretch>
        </p:blipFill>
        <p:spPr>
          <a:xfrm>
            <a:off x="1992313" y="2924175"/>
            <a:ext cx="8280400" cy="3517900"/>
          </a:xfrm>
          <a:prstGeom prst="rect">
            <a:avLst/>
          </a:prstGeom>
          <a:noFill/>
          <a:ln w="9525">
            <a:noFill/>
          </a:ln>
        </p:spPr>
      </p:pic>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02" name="Rectangle 4"/>
          <p:cNvSpPr>
            <a:spLocks noChangeArrowheads="1"/>
          </p:cNvSpPr>
          <p:nvPr/>
        </p:nvSpPr>
        <p:spPr bwMode="auto">
          <a:xfrm>
            <a:off x="839470" y="1125220"/>
            <a:ext cx="10363835" cy="5024755"/>
          </a:xfrm>
          <a:prstGeom prst="rect">
            <a:avLst/>
          </a:prstGeom>
          <a:solidFill>
            <a:schemeClr val="bg1"/>
          </a:solid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tIns="165048" bIns="165048" anchor="ctr">
            <a:spAutoFit/>
          </a:bodyPr>
          <a:lstStyle/>
          <a:p>
            <a:pPr marL="0" marR="0" lvl="0" indent="0" algn="l" defTabSz="914400" rtl="0" eaLnBrk="1" fontAlgn="base" latinLnBrk="0" hangingPunct="1">
              <a:lnSpc>
                <a:spcPct val="150000"/>
              </a:lnSpc>
              <a:spcBef>
                <a:spcPct val="20000"/>
              </a:spcBef>
              <a:spcAft>
                <a:spcPct val="0"/>
              </a:spcAft>
              <a:buClrTx/>
              <a:buSzTx/>
              <a:buFontTx/>
              <a:buNone/>
              <a:defRPr/>
            </a:pPr>
            <a:r>
              <a:rPr kumimoji="0" lang="en-US" altLang="zh-CN" sz="2800" b="1" i="0" u="none" strike="noStrike" kern="120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mn-cs"/>
              </a:rPr>
              <a:t>2</a:t>
            </a:r>
            <a:r>
              <a:rPr kumimoji="0" lang="zh-CN" altLang="en-US" sz="2800" b="1" i="0" u="none" strike="noStrike" kern="120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mn-cs"/>
              </a:rPr>
              <a:t>、保管期限与销毁</a:t>
            </a:r>
            <a:endParaRPr kumimoji="0" lang="zh-CN" altLang="en-US" sz="2800" b="1" i="0" u="none" strike="noStrike" kern="120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mn-cs"/>
            </a:endParaRPr>
          </a:p>
          <a:p>
            <a:pPr marL="457200" marR="0" lvl="0" indent="-457200" algn="l" defTabSz="914400" rtl="0" eaLnBrk="1" fontAlgn="base" latinLnBrk="0" hangingPunct="1">
              <a:lnSpc>
                <a:spcPct val="150000"/>
              </a:lnSpc>
              <a:spcBef>
                <a:spcPct val="20000"/>
              </a:spcBef>
              <a:spcAft>
                <a:spcPct val="0"/>
              </a:spcAft>
              <a:buClr>
                <a:srgbClr val="FF0000"/>
              </a:buClr>
              <a:buSzTx/>
              <a:buFont typeface="Wingdings" panose="05000000000000000000" pitchFamily="2" charset="2"/>
              <a:buChar char="p"/>
              <a:defRPr/>
            </a:pPr>
            <a:r>
              <a:rPr kumimoji="0" lang="zh-CN" altLang="en-US" sz="2800" b="1" i="0" u="none" strike="noStrike" kern="120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rPr>
              <a:t>会计凭证要按照有关会计法规制度规定的期限进行保管。</a:t>
            </a:r>
            <a:r>
              <a:rPr kumimoji="0" lang="en-US" altLang="zh-CN" sz="2800" b="1" i="0" u="none" strike="noStrike" kern="120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rPr>
              <a:t>——</a:t>
            </a:r>
            <a:r>
              <a:rPr kumimoji="0" lang="zh-CN" altLang="en-US" sz="2800" b="1" i="0" u="none" strike="noStrike" kern="120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rPr>
              <a:t>年度终了时，可暂由单位会计机构</a:t>
            </a:r>
            <a:r>
              <a:rPr kumimoji="0" lang="zh-CN" altLang="en-US" sz="2800" b="1" i="0" u="none" strike="noStrike" kern="1200" cap="none" spc="0" normalizeH="0" baseline="0" noProof="0" dirty="0">
                <a:ln>
                  <a:noFill/>
                </a:ln>
                <a:solidFill>
                  <a:srgbClr val="0000CC"/>
                </a:solidFill>
                <a:effectLst/>
                <a:uLnTx/>
                <a:uFillTx/>
                <a:latin typeface="楷体" panose="02010609060101010101" pitchFamily="49" charset="-122"/>
                <a:ea typeface="楷体" panose="02010609060101010101" pitchFamily="49" charset="-122"/>
                <a:cs typeface="+mn-cs"/>
              </a:rPr>
              <a:t>保管一年</a:t>
            </a:r>
            <a:r>
              <a:rPr kumimoji="0" lang="zh-CN" altLang="en-US" sz="2800" b="1" i="0" u="none" strike="noStrike" kern="120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rPr>
              <a:t>，期满后移交本单位档案管理机构统一保管。未设立档案管理机构的，指定专人保管。</a:t>
            </a:r>
            <a:r>
              <a:rPr kumimoji="0" lang="zh-CN" altLang="en-US" sz="2800" b="1" i="0" u="none" strike="noStrike" kern="1200" cap="none" spc="0" normalizeH="0" baseline="0" noProof="0" dirty="0">
                <a:ln>
                  <a:noFill/>
                </a:ln>
                <a:solidFill>
                  <a:srgbClr val="0000CC"/>
                </a:solidFill>
                <a:effectLst/>
                <a:uLnTx/>
                <a:uFillTx/>
                <a:latin typeface="楷体" panose="02010609060101010101" pitchFamily="49" charset="-122"/>
                <a:ea typeface="楷体" panose="02010609060101010101" pitchFamily="49" charset="-122"/>
                <a:cs typeface="+mn-cs"/>
              </a:rPr>
              <a:t>出纳不得监管会计档案。</a:t>
            </a:r>
            <a:endParaRPr kumimoji="0" lang="en-US" altLang="zh-CN" sz="2800" b="1" i="0" u="none" strike="noStrike" kern="120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endParaRPr>
          </a:p>
          <a:p>
            <a:pPr marL="457200" marR="0" lvl="0" indent="-457200" algn="l" defTabSz="914400" rtl="0" eaLnBrk="1" fontAlgn="base" latinLnBrk="0" hangingPunct="1">
              <a:lnSpc>
                <a:spcPct val="150000"/>
              </a:lnSpc>
              <a:spcBef>
                <a:spcPct val="20000"/>
              </a:spcBef>
              <a:spcAft>
                <a:spcPct val="0"/>
              </a:spcAft>
              <a:buClr>
                <a:srgbClr val="FF0000"/>
              </a:buClr>
              <a:buSzTx/>
              <a:buFont typeface="Wingdings" panose="05000000000000000000" pitchFamily="2" charset="2"/>
              <a:buChar char="p"/>
              <a:defRPr/>
            </a:pPr>
            <a:r>
              <a:rPr kumimoji="0" lang="zh-CN" altLang="en-US" sz="2800" b="1" i="0" u="none" strike="noStrike" kern="1200" cap="none" spc="0" normalizeH="0" baseline="0" noProof="0" dirty="0">
                <a:ln>
                  <a:noFill/>
                </a:ln>
                <a:solidFill>
                  <a:srgbClr val="C00000"/>
                </a:solidFill>
                <a:effectLst/>
                <a:uLnTx/>
                <a:uFillTx/>
                <a:latin typeface="楷体" panose="02010609060101010101" pitchFamily="49" charset="-122"/>
                <a:ea typeface="楷体" panose="02010609060101010101" pitchFamily="49" charset="-122"/>
                <a:cs typeface="+mn-cs"/>
              </a:rPr>
              <a:t>保管期满后，报经上级主管部门批准后，方能销毁</a:t>
            </a:r>
            <a:r>
              <a:rPr kumimoji="0" lang="zh-CN" altLang="en-US" sz="2800" b="1" i="0" u="none" strike="noStrike" kern="120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rPr>
              <a:t>，必要时应由主管部门派人</a:t>
            </a:r>
            <a:r>
              <a:rPr kumimoji="0" lang="zh-CN" altLang="en-US" sz="2800" b="1" i="0" u="none" strike="noStrike" kern="1200" cap="none" spc="0" normalizeH="0" baseline="0" noProof="0" dirty="0">
                <a:ln>
                  <a:noFill/>
                </a:ln>
                <a:solidFill>
                  <a:srgbClr val="C00000"/>
                </a:solidFill>
                <a:effectLst/>
                <a:uLnTx/>
                <a:uFillTx/>
                <a:latin typeface="楷体" panose="02010609060101010101" pitchFamily="49" charset="-122"/>
                <a:ea typeface="楷体" panose="02010609060101010101" pitchFamily="49" charset="-122"/>
                <a:cs typeface="+mn-cs"/>
              </a:rPr>
              <a:t>监销</a:t>
            </a:r>
            <a:r>
              <a:rPr kumimoji="0" lang="zh-CN" altLang="en-US" sz="2800" b="1" i="0" u="none" strike="noStrike" kern="120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rPr>
              <a:t>。</a:t>
            </a:r>
            <a:endParaRPr kumimoji="0" lang="en-US" altLang="zh-CN" sz="2800" b="1" i="0" u="none" strike="noStrike" kern="120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endParaRPr>
          </a:p>
        </p:txBody>
      </p:sp>
      <p:sp>
        <p:nvSpPr>
          <p:cNvPr id="108546" name="Rectangle 4"/>
          <p:cNvSpPr/>
          <p:nvPr/>
        </p:nvSpPr>
        <p:spPr>
          <a:xfrm>
            <a:off x="647065" y="287655"/>
            <a:ext cx="9878060" cy="759460"/>
          </a:xfrm>
          <a:prstGeom prst="rect">
            <a:avLst/>
          </a:prstGeom>
          <a:noFill/>
          <a:ln w="9525">
            <a:noFill/>
          </a:ln>
        </p:spPr>
        <p:txBody>
          <a:bodyPr wrap="square" tIns="165048" bIns="165048" anchor="ctr" anchorCtr="0">
            <a:spAutoFit/>
          </a:bodyPr>
          <a:p>
            <a:r>
              <a:rPr lang="zh-CN" altLang="en-US" sz="2800" dirty="0">
                <a:solidFill>
                  <a:srgbClr val="FF0000"/>
                </a:solidFill>
                <a:latin typeface="黑体" panose="02010609060101010101" pitchFamily="49" charset="-122"/>
                <a:ea typeface="黑体" panose="02010609060101010101" pitchFamily="49" charset="-122"/>
              </a:rPr>
              <a:t>二、 会计凭证的保管：</a:t>
            </a:r>
            <a:r>
              <a:rPr lang="zh-CN" altLang="en-US" sz="2800" dirty="0">
                <a:latin typeface="楷体" panose="02010609060101010101" pitchFamily="49" charset="-122"/>
                <a:ea typeface="楷体" panose="02010609060101010101" pitchFamily="49" charset="-122"/>
              </a:rPr>
              <a:t>保管方式与要求</a:t>
            </a:r>
            <a:endParaRPr lang="zh-CN" altLang="en-US" sz="2800" dirty="0">
              <a:latin typeface="黑体" panose="02010609060101010101" pitchFamily="49" charset="-122"/>
              <a:ea typeface="黑体" panose="02010609060101010101" pitchFamily="49" charset="-122"/>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786765" y="1772920"/>
            <a:ext cx="10542905" cy="2934335"/>
          </a:xfrm>
          <a:prstGeom prst="rect">
            <a:avLst/>
          </a:prstGeom>
          <a:noFill/>
        </p:spPr>
        <p:txBody>
          <a:bodyPr wrap="square" rtlCol="0" anchor="t">
            <a:noAutofit/>
          </a:bodyPr>
          <a:p>
            <a:pPr>
              <a:lnSpc>
                <a:spcPct val="150000"/>
              </a:lnSpc>
            </a:pPr>
            <a:r>
              <a:rPr lang="en-US" altLang="zh-CN" sz="3200" noProof="0" dirty="0">
                <a:solidFill>
                  <a:srgbClr val="FF0000"/>
                </a:solidFill>
                <a:latin typeface="黑体" panose="02010609060101010101" pitchFamily="49" charset="-122"/>
                <a:ea typeface="黑体" panose="02010609060101010101" pitchFamily="49" charset="-122"/>
                <a:cs typeface="+mn-cs"/>
                <a:sym typeface="+mn-ea"/>
              </a:rPr>
              <a:t>2</a:t>
            </a:r>
            <a:r>
              <a:rPr lang="zh-CN" altLang="en-US" sz="3200" noProof="0" dirty="0">
                <a:solidFill>
                  <a:srgbClr val="FF0000"/>
                </a:solidFill>
                <a:latin typeface="黑体" panose="02010609060101010101" pitchFamily="49" charset="-122"/>
                <a:ea typeface="黑体" panose="02010609060101010101" pitchFamily="49" charset="-122"/>
                <a:cs typeface="+mn-cs"/>
                <a:sym typeface="+mn-ea"/>
              </a:rPr>
              <a:t>、保管期限与销毁</a:t>
            </a:r>
            <a:endParaRPr kumimoji="0" lang="zh-CN" altLang="en-US" sz="3200" kern="1200" cap="none" spc="0" normalizeH="0" baseline="0" noProof="0" dirty="0">
              <a:solidFill>
                <a:srgbClr val="FF0000"/>
              </a:solidFill>
              <a:latin typeface="黑体" panose="02010609060101010101" pitchFamily="49" charset="-122"/>
              <a:ea typeface="黑体" panose="02010609060101010101" pitchFamily="49" charset="-122"/>
              <a:cs typeface="+mn-cs"/>
            </a:endParaRPr>
          </a:p>
          <a:p>
            <a:pPr marL="457200" marR="0" indent="-457200" defTabSz="914400">
              <a:lnSpc>
                <a:spcPct val="150000"/>
              </a:lnSpc>
              <a:spcBef>
                <a:spcPts val="0"/>
              </a:spcBef>
              <a:buClr>
                <a:srgbClr val="FF0000"/>
              </a:buClr>
              <a:buSzTx/>
              <a:buFont typeface="Wingdings" panose="05000000000000000000" pitchFamily="2" charset="2"/>
              <a:buChar char="p"/>
              <a:defRPr/>
            </a:pPr>
            <a:r>
              <a:rPr lang="zh-CN" altLang="en-US" sz="3200" noProof="0" dirty="0">
                <a:solidFill>
                  <a:srgbClr val="000000"/>
                </a:solidFill>
                <a:latin typeface="楷体" panose="02010609060101010101" pitchFamily="49" charset="-122"/>
                <a:ea typeface="楷体" panose="02010609060101010101" pitchFamily="49" charset="-122"/>
                <a:cs typeface="+mn-cs"/>
                <a:sym typeface="+mn-ea"/>
              </a:rPr>
              <a:t>新</a:t>
            </a:r>
            <a:r>
              <a:rPr lang="en-US" altLang="zh-CN" sz="3200" noProof="0" dirty="0">
                <a:solidFill>
                  <a:srgbClr val="000000"/>
                </a:solidFill>
                <a:latin typeface="楷体" panose="02010609060101010101" pitchFamily="49" charset="-122"/>
                <a:ea typeface="楷体" panose="02010609060101010101" pitchFamily="49" charset="-122"/>
                <a:cs typeface="+mn-cs"/>
                <a:sym typeface="+mn-ea"/>
              </a:rPr>
              <a:t>《</a:t>
            </a:r>
            <a:r>
              <a:rPr lang="zh-CN" altLang="en-US" sz="3200" noProof="0" dirty="0">
                <a:solidFill>
                  <a:srgbClr val="000000"/>
                </a:solidFill>
                <a:latin typeface="楷体" panose="02010609060101010101" pitchFamily="49" charset="-122"/>
                <a:ea typeface="楷体" panose="02010609060101010101" pitchFamily="49" charset="-122"/>
                <a:cs typeface="+mn-cs"/>
                <a:sym typeface="+mn-ea"/>
              </a:rPr>
              <a:t>会计档案管理办法</a:t>
            </a:r>
            <a:r>
              <a:rPr lang="en-US" altLang="zh-CN" sz="3200" noProof="0" dirty="0">
                <a:solidFill>
                  <a:srgbClr val="000000"/>
                </a:solidFill>
                <a:latin typeface="楷体" panose="02010609060101010101" pitchFamily="49" charset="-122"/>
                <a:ea typeface="楷体" panose="02010609060101010101" pitchFamily="49" charset="-122"/>
                <a:cs typeface="+mn-cs"/>
                <a:sym typeface="+mn-ea"/>
              </a:rPr>
              <a:t>》2016</a:t>
            </a:r>
            <a:r>
              <a:rPr lang="zh-CN" altLang="en-US" sz="3200" noProof="0" dirty="0">
                <a:solidFill>
                  <a:srgbClr val="000000"/>
                </a:solidFill>
                <a:latin typeface="楷体" panose="02010609060101010101" pitchFamily="49" charset="-122"/>
                <a:ea typeface="楷体" panose="02010609060101010101" pitchFamily="49" charset="-122"/>
                <a:cs typeface="+mn-cs"/>
                <a:sym typeface="+mn-ea"/>
              </a:rPr>
              <a:t>年</a:t>
            </a:r>
            <a:r>
              <a:rPr lang="en-US" altLang="zh-CN" sz="3200" noProof="0" dirty="0">
                <a:solidFill>
                  <a:srgbClr val="000000"/>
                </a:solidFill>
                <a:latin typeface="楷体" panose="02010609060101010101" pitchFamily="49" charset="-122"/>
                <a:ea typeface="楷体" panose="02010609060101010101" pitchFamily="49" charset="-122"/>
                <a:cs typeface="+mn-cs"/>
                <a:sym typeface="+mn-ea"/>
              </a:rPr>
              <a:t>1</a:t>
            </a:r>
            <a:r>
              <a:rPr lang="zh-CN" altLang="en-US" sz="3200" noProof="0" dirty="0">
                <a:solidFill>
                  <a:srgbClr val="000000"/>
                </a:solidFill>
                <a:latin typeface="楷体" panose="02010609060101010101" pitchFamily="49" charset="-122"/>
                <a:ea typeface="楷体" panose="02010609060101010101" pitchFamily="49" charset="-122"/>
                <a:cs typeface="+mn-cs"/>
                <a:sym typeface="+mn-ea"/>
              </a:rPr>
              <a:t>月实施，企业会计凭证常规保管期限由</a:t>
            </a:r>
            <a:r>
              <a:rPr lang="en-US" altLang="zh-CN" sz="3200" noProof="0" dirty="0">
                <a:solidFill>
                  <a:srgbClr val="FF0000"/>
                </a:solidFill>
                <a:latin typeface="楷体" panose="02010609060101010101" pitchFamily="49" charset="-122"/>
                <a:ea typeface="楷体" panose="02010609060101010101" pitchFamily="49" charset="-122"/>
                <a:cs typeface="+mn-cs"/>
                <a:sym typeface="+mn-ea"/>
              </a:rPr>
              <a:t>15</a:t>
            </a:r>
            <a:r>
              <a:rPr lang="zh-CN" altLang="en-US" sz="3200" noProof="0" dirty="0">
                <a:solidFill>
                  <a:srgbClr val="FF0000"/>
                </a:solidFill>
                <a:latin typeface="楷体" panose="02010609060101010101" pitchFamily="49" charset="-122"/>
                <a:ea typeface="楷体" panose="02010609060101010101" pitchFamily="49" charset="-122"/>
                <a:cs typeface="+mn-cs"/>
                <a:sym typeface="+mn-ea"/>
              </a:rPr>
              <a:t>年</a:t>
            </a:r>
            <a:r>
              <a:rPr lang="zh-CN" altLang="en-US" sz="3200" noProof="0" dirty="0">
                <a:solidFill>
                  <a:schemeClr val="tx1"/>
                </a:solidFill>
                <a:latin typeface="楷体" panose="02010609060101010101" pitchFamily="49" charset="-122"/>
                <a:ea typeface="楷体" panose="02010609060101010101" pitchFamily="49" charset="-122"/>
                <a:cs typeface="+mn-cs"/>
                <a:sym typeface="+mn-ea"/>
              </a:rPr>
              <a:t>改为了</a:t>
            </a:r>
            <a:r>
              <a:rPr lang="en-US" altLang="zh-CN" sz="3200" noProof="0" dirty="0">
                <a:solidFill>
                  <a:srgbClr val="FF0000"/>
                </a:solidFill>
                <a:latin typeface="楷体" panose="02010609060101010101" pitchFamily="49" charset="-122"/>
                <a:ea typeface="楷体" panose="02010609060101010101" pitchFamily="49" charset="-122"/>
                <a:cs typeface="+mn-cs"/>
                <a:sym typeface="+mn-ea"/>
              </a:rPr>
              <a:t>30</a:t>
            </a:r>
            <a:r>
              <a:rPr lang="zh-CN" altLang="en-US" sz="3200" noProof="0" dirty="0">
                <a:solidFill>
                  <a:srgbClr val="FF0000"/>
                </a:solidFill>
                <a:latin typeface="楷体" panose="02010609060101010101" pitchFamily="49" charset="-122"/>
                <a:ea typeface="楷体" panose="02010609060101010101" pitchFamily="49" charset="-122"/>
                <a:cs typeface="+mn-cs"/>
                <a:sym typeface="+mn-ea"/>
              </a:rPr>
              <a:t>年</a:t>
            </a:r>
            <a:r>
              <a:rPr lang="zh-CN" altLang="en-US" sz="3200" noProof="0" dirty="0">
                <a:solidFill>
                  <a:srgbClr val="000000"/>
                </a:solidFill>
                <a:latin typeface="楷体" panose="02010609060101010101" pitchFamily="49" charset="-122"/>
                <a:ea typeface="楷体" panose="02010609060101010101" pitchFamily="49" charset="-122"/>
                <a:cs typeface="+mn-cs"/>
                <a:sym typeface="+mn-ea"/>
              </a:rPr>
              <a:t>。</a:t>
            </a:r>
            <a:endParaRPr kumimoji="0" lang="en-US" altLang="zh-CN" sz="3200" kern="1200" cap="none" spc="0" normalizeH="0" baseline="0" noProof="0" dirty="0">
              <a:solidFill>
                <a:srgbClr val="000000"/>
              </a:solidFill>
              <a:latin typeface="楷体" panose="02010609060101010101" pitchFamily="49" charset="-122"/>
              <a:ea typeface="楷体" panose="02010609060101010101" pitchFamily="49" charset="-122"/>
              <a:cs typeface="+mn-cs"/>
            </a:endParaRPr>
          </a:p>
          <a:p>
            <a:pPr marR="0" defTabSz="914400">
              <a:lnSpc>
                <a:spcPct val="150000"/>
              </a:lnSpc>
              <a:spcBef>
                <a:spcPts val="0"/>
              </a:spcBef>
              <a:buClr>
                <a:srgbClr val="FF0000"/>
              </a:buClr>
              <a:buSzTx/>
              <a:buFont typeface="Wingdings" panose="05000000000000000000" pitchFamily="2" charset="2"/>
              <a:defRPr/>
            </a:pPr>
            <a:endParaRPr lang="en-US" altLang="zh-CN" sz="3200" noProof="0" dirty="0">
              <a:solidFill>
                <a:srgbClr val="000000"/>
              </a:solidFill>
              <a:latin typeface="楷体" panose="02010609060101010101" pitchFamily="49" charset="-122"/>
              <a:ea typeface="楷体" panose="02010609060101010101" pitchFamily="49" charset="-122"/>
              <a:sym typeface="+mn-ea"/>
            </a:endParaRPr>
          </a:p>
        </p:txBody>
      </p:sp>
      <p:sp>
        <p:nvSpPr>
          <p:cNvPr id="109570" name="Rectangle 4"/>
          <p:cNvSpPr/>
          <p:nvPr/>
        </p:nvSpPr>
        <p:spPr>
          <a:xfrm>
            <a:off x="835660" y="287655"/>
            <a:ext cx="10678160" cy="759460"/>
          </a:xfrm>
          <a:prstGeom prst="rect">
            <a:avLst/>
          </a:prstGeom>
          <a:noFill/>
          <a:ln w="9525">
            <a:noFill/>
          </a:ln>
        </p:spPr>
        <p:txBody>
          <a:bodyPr wrap="square" tIns="165048" bIns="165048" anchor="ctr" anchorCtr="0">
            <a:spAutoFit/>
          </a:bodyPr>
          <a:p>
            <a:pPr algn="ctr"/>
            <a:r>
              <a:rPr lang="zh-CN" altLang="en-US" sz="2800" dirty="0">
                <a:solidFill>
                  <a:srgbClr val="FF0000"/>
                </a:solidFill>
                <a:latin typeface="黑体" panose="02010609060101010101" pitchFamily="49" charset="-122"/>
                <a:ea typeface="黑体" panose="02010609060101010101" pitchFamily="49" charset="-122"/>
              </a:rPr>
              <a:t>二、 会计凭证的保管：</a:t>
            </a:r>
            <a:r>
              <a:rPr lang="zh-CN" altLang="en-US" sz="2800" dirty="0">
                <a:latin typeface="楷体" panose="02010609060101010101" pitchFamily="49" charset="-122"/>
                <a:ea typeface="楷体" panose="02010609060101010101" pitchFamily="49" charset="-122"/>
              </a:rPr>
              <a:t>保管方式与要求</a:t>
            </a:r>
            <a:endParaRPr lang="zh-CN" altLang="en-US" sz="2800" dirty="0">
              <a:latin typeface="黑体" panose="02010609060101010101" pitchFamily="49" charset="-122"/>
              <a:ea typeface="黑体" panose="02010609060101010101" pitchFamily="49" charset="-122"/>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矩形 4"/>
          <p:cNvSpPr>
            <a:spLocks noChangeArrowheads="1"/>
          </p:cNvSpPr>
          <p:nvPr>
            <p:custDataLst>
              <p:tags r:id="rId1"/>
            </p:custDataLst>
          </p:nvPr>
        </p:nvSpPr>
        <p:spPr bwMode="auto">
          <a:xfrm>
            <a:off x="3719513" y="1930400"/>
            <a:ext cx="4895850" cy="1398588"/>
          </a:xfrm>
          <a:prstGeom prst="rect">
            <a:avLst/>
          </a:prstGeom>
          <a:solidFill>
            <a:schemeClr val="accent1"/>
          </a:solidFill>
          <a:ln>
            <a:noFill/>
          </a:ln>
        </p:spPr>
        <p:txBody>
          <a:bodyPr anchor="ctr"/>
          <a:lstStyle>
            <a:lvl1pPr>
              <a:defRPr>
                <a:solidFill>
                  <a:schemeClr val="tx1"/>
                </a:solidFill>
                <a:latin typeface="Arial Narrow" panose="020B0606020202030204" pitchFamily="34" charset="0"/>
                <a:ea typeface="微软雅黑" panose="020B0503020204020204" charset="-122"/>
              </a:defRPr>
            </a:lvl1pPr>
            <a:lvl2pPr marL="742950" indent="-285750">
              <a:defRPr>
                <a:solidFill>
                  <a:schemeClr val="tx1"/>
                </a:solidFill>
                <a:latin typeface="Arial Narrow" panose="020B0606020202030204" pitchFamily="34" charset="0"/>
                <a:ea typeface="微软雅黑" panose="020B0503020204020204" charset="-122"/>
              </a:defRPr>
            </a:lvl2pPr>
            <a:lvl3pPr marL="1143000" indent="-228600">
              <a:defRPr>
                <a:solidFill>
                  <a:schemeClr val="tx1"/>
                </a:solidFill>
                <a:latin typeface="Arial Narrow" panose="020B0606020202030204" pitchFamily="34" charset="0"/>
                <a:ea typeface="微软雅黑" panose="020B0503020204020204" charset="-122"/>
              </a:defRPr>
            </a:lvl3pPr>
            <a:lvl4pPr marL="1600200" indent="-228600">
              <a:defRPr>
                <a:solidFill>
                  <a:schemeClr val="tx1"/>
                </a:solidFill>
                <a:latin typeface="Arial Narrow" panose="020B0606020202030204" pitchFamily="34" charset="0"/>
                <a:ea typeface="微软雅黑" panose="020B0503020204020204" charset="-122"/>
              </a:defRPr>
            </a:lvl4pPr>
            <a:lvl5pPr marL="2057400" indent="-228600">
              <a:defRPr>
                <a:solidFill>
                  <a:schemeClr val="tx1"/>
                </a:solidFill>
                <a:latin typeface="Arial Narrow" panose="020B0606020202030204" pitchFamily="34" charset="0"/>
                <a:ea typeface="微软雅黑" panose="020B0503020204020204" charset="-122"/>
              </a:defRPr>
            </a:lvl5pPr>
            <a:lvl6pPr marL="2514600" indent="-228600" fontAlgn="base">
              <a:spcBef>
                <a:spcPct val="0"/>
              </a:spcBef>
              <a:spcAft>
                <a:spcPct val="0"/>
              </a:spcAft>
              <a:buFont typeface="Arial" panose="020B0604020202020204" pitchFamily="34" charset="0"/>
              <a:defRPr>
                <a:solidFill>
                  <a:schemeClr val="tx1"/>
                </a:solidFill>
                <a:latin typeface="Arial Narrow" panose="020B0606020202030204" pitchFamily="34" charset="0"/>
                <a:ea typeface="微软雅黑" panose="020B0503020204020204" charset="-122"/>
              </a:defRPr>
            </a:lvl6pPr>
            <a:lvl7pPr marL="2971800" indent="-228600" fontAlgn="base">
              <a:spcBef>
                <a:spcPct val="0"/>
              </a:spcBef>
              <a:spcAft>
                <a:spcPct val="0"/>
              </a:spcAft>
              <a:buFont typeface="Arial" panose="020B0604020202020204" pitchFamily="34" charset="0"/>
              <a:defRPr>
                <a:solidFill>
                  <a:schemeClr val="tx1"/>
                </a:solidFill>
                <a:latin typeface="Arial Narrow" panose="020B0606020202030204" pitchFamily="34" charset="0"/>
                <a:ea typeface="微软雅黑" panose="020B0503020204020204" charset="-122"/>
              </a:defRPr>
            </a:lvl7pPr>
            <a:lvl8pPr marL="3429000" indent="-228600" fontAlgn="base">
              <a:spcBef>
                <a:spcPct val="0"/>
              </a:spcBef>
              <a:spcAft>
                <a:spcPct val="0"/>
              </a:spcAft>
              <a:buFont typeface="Arial" panose="020B0604020202020204" pitchFamily="34" charset="0"/>
              <a:defRPr>
                <a:solidFill>
                  <a:schemeClr val="tx1"/>
                </a:solidFill>
                <a:latin typeface="Arial Narrow" panose="020B0606020202030204" pitchFamily="34" charset="0"/>
                <a:ea typeface="微软雅黑" panose="020B0503020204020204" charset="-122"/>
              </a:defRPr>
            </a:lvl8pPr>
            <a:lvl9pPr marL="3886200" indent="-228600" fontAlgn="base">
              <a:spcBef>
                <a:spcPct val="0"/>
              </a:spcBef>
              <a:spcAft>
                <a:spcPct val="0"/>
              </a:spcAft>
              <a:buFont typeface="Arial" panose="020B0604020202020204" pitchFamily="34" charset="0"/>
              <a:defRPr>
                <a:solidFill>
                  <a:schemeClr val="tx1"/>
                </a:solidFill>
                <a:latin typeface="Arial Narrow" panose="020B0606020202030204" pitchFamily="34" charset="0"/>
                <a:ea typeface="微软雅黑" panose="020B0503020204020204" charset="-122"/>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r>
              <a:rPr kumimoji="0" lang="en-US" sz="80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ea"/>
                <a:sym typeface="微软雅黑" panose="020B0503020204020204" charset="-122"/>
              </a:rPr>
              <a:t>THANKS</a:t>
            </a:r>
            <a:endParaRPr kumimoji="0" lang="zh-CN" altLang="en-US" sz="80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ea"/>
              <a:sym typeface="微软雅黑" panose="020B0503020204020204" charset="-122"/>
            </a:endParaRPr>
          </a:p>
        </p:txBody>
      </p:sp>
      <p:sp>
        <p:nvSpPr>
          <p:cNvPr id="4" name="文本占位符 69"/>
          <p:cNvSpPr txBox="1"/>
          <p:nvPr/>
        </p:nvSpPr>
        <p:spPr>
          <a:xfrm>
            <a:off x="3028950" y="4792663"/>
            <a:ext cx="1295400" cy="503238"/>
          </a:xfrm>
          <a:prstGeom prst="rect">
            <a:avLst/>
          </a:prstGeom>
        </p:spPr>
        <p:txBody>
          <a:bodyPr/>
          <a:lstStyle>
            <a:lvl1pPr marL="228600" indent="-228600" algn="l" defTabSz="913765"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3765"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3765"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3765" rtl="0" eaLnBrk="1" fontAlgn="auto" latinLnBrk="0" hangingPunct="1">
              <a:lnSpc>
                <a:spcPct val="90000"/>
              </a:lnSpc>
              <a:spcBef>
                <a:spcPts val="1000"/>
              </a:spcBef>
              <a:spcAft>
                <a:spcPts val="0"/>
              </a:spcAft>
              <a:buClrTx/>
              <a:buSzTx/>
              <a:buFont typeface="Arial" panose="020B0604020202020204" pitchFamily="34" charset="0"/>
              <a:buNone/>
              <a:defRPr/>
            </a:pPr>
            <a:endParaRPr kumimoji="0" lang="zh-CN" altLang="en-US" sz="2800" b="0" i="0" u="none" strike="noStrike" kern="1200" cap="none" spc="0" normalizeH="0" baseline="0" noProof="0" dirty="0">
              <a:ln>
                <a:noFill/>
              </a:ln>
              <a:solidFill>
                <a:schemeClr val="tx1"/>
              </a:solidFill>
              <a:effectLst/>
              <a:uLnTx/>
              <a:uFillTx/>
              <a:latin typeface="微软雅黑" panose="020B0503020204020204" charset="-122"/>
              <a:ea typeface="+mn-ea"/>
              <a:cs typeface="+mn-ea"/>
              <a:sym typeface="微软雅黑" panose="020B0503020204020204"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000000"/>
                                          </p:val>
                                        </p:tav>
                                        <p:tav tm="100000">
                                          <p:val>
                                            <p:strVal val="#ppt_w"/>
                                          </p:val>
                                        </p:tav>
                                      </p:tavLst>
                                    </p:anim>
                                    <p:anim calcmode="lin" valueType="num">
                                      <p:cBhvr>
                                        <p:cTn id="8" dur="500" fill="hold"/>
                                        <p:tgtEl>
                                          <p:spTgt spid="2"/>
                                        </p:tgtEl>
                                        <p:attrNameLst>
                                          <p:attrName>ppt_h</p:attrName>
                                        </p:attrNameLst>
                                      </p:cBhvr>
                                      <p:tavLst>
                                        <p:tav tm="0">
                                          <p:val>
                                            <p:fltVal val="0.000000"/>
                                          </p:val>
                                        </p:tav>
                                        <p:tav tm="100000">
                                          <p:val>
                                            <p:strVal val="#ppt_h"/>
                                          </p:val>
                                        </p:tav>
                                      </p:tavLst>
                                    </p:anim>
                                    <p:animEffect transition="in" filter="fade">
                                      <p:cBhvr>
                                        <p:cTn id="9" dur="500"/>
                                        <p:tgtEl>
                                          <p:spTgt spid="2"/>
                                        </p:tgtEl>
                                      </p:cBhvr>
                                    </p:animEffect>
                                  </p:childTnLst>
                                </p:cTn>
                              </p:par>
                              <p:par>
                                <p:cTn id="10" presetID="10" presetClass="entr" presetSubtype="0" fill="hold" nodeType="withEffect">
                                  <p:stCondLst>
                                    <p:cond delay="1250"/>
                                  </p:stCondLst>
                                  <p:iterate type="wd">
                                    <p:tmPct val="10000"/>
                                  </p:iterate>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
          <p:cNvSpPr/>
          <p:nvPr/>
        </p:nvSpPr>
        <p:spPr>
          <a:xfrm>
            <a:off x="770255" y="395605"/>
            <a:ext cx="6495415" cy="583565"/>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1200" cap="none" spc="0" normalizeH="0" baseline="0" noProof="0" dirty="0">
                <a:ln>
                  <a:noFill/>
                </a:ln>
                <a:solidFill>
                  <a:srgbClr val="FF0000"/>
                </a:solidFill>
                <a:effectLst/>
                <a:uLnTx/>
                <a:uFillTx/>
                <a:latin typeface="+mn-ea"/>
                <a:ea typeface="+mn-ea"/>
                <a:cs typeface="+mn-cs"/>
              </a:rPr>
              <a:t>（一）原始凭证按其来源不同</a:t>
            </a:r>
            <a:endParaRPr kumimoji="0" lang="zh-CN" altLang="en-US" sz="3200" b="1" i="0" u="none" strike="noStrike" kern="1200" cap="none" spc="0" normalizeH="0" baseline="0" noProof="0" dirty="0">
              <a:ln>
                <a:noFill/>
              </a:ln>
              <a:solidFill>
                <a:srgbClr val="FF0000"/>
              </a:solidFill>
              <a:effectLst/>
              <a:uLnTx/>
              <a:uFillTx/>
              <a:latin typeface="+mn-ea"/>
              <a:ea typeface="+mn-ea"/>
              <a:cs typeface="+mn-cs"/>
            </a:endParaRPr>
          </a:p>
        </p:txBody>
      </p:sp>
      <p:sp>
        <p:nvSpPr>
          <p:cNvPr id="17410" name="矩形 4"/>
          <p:cNvSpPr/>
          <p:nvPr/>
        </p:nvSpPr>
        <p:spPr>
          <a:xfrm>
            <a:off x="915670" y="1196975"/>
            <a:ext cx="10422890" cy="1476375"/>
          </a:xfrm>
          <a:prstGeom prst="rect">
            <a:avLst/>
          </a:prstGeom>
          <a:noFill/>
          <a:ln w="9525">
            <a:noFill/>
          </a:ln>
        </p:spPr>
        <p:txBody>
          <a:bodyPr wrap="square" anchor="t" anchorCtr="0">
            <a:spAutoFit/>
          </a:bodyPr>
          <a:p>
            <a:pPr lvl="1" indent="-457200" eaLnBrk="1" hangingPunct="1">
              <a:lnSpc>
                <a:spcPct val="150000"/>
              </a:lnSpc>
              <a:buClr>
                <a:srgbClr val="FF0000"/>
              </a:buClr>
              <a:buFont typeface="Wingdings" panose="05000000000000000000" charset="0"/>
              <a:buChar char="p"/>
            </a:pPr>
            <a:r>
              <a:rPr lang="en-US" altLang="zh-CN" sz="3000" dirty="0">
                <a:solidFill>
                  <a:srgbClr val="FF0000"/>
                </a:solidFill>
                <a:latin typeface="楷体" panose="02010609060101010101" pitchFamily="49" charset="-122"/>
                <a:ea typeface="楷体" panose="02010609060101010101" pitchFamily="49" charset="-122"/>
              </a:rPr>
              <a:t>2</a:t>
            </a:r>
            <a:r>
              <a:rPr lang="zh-CN" altLang="en-US" sz="3000" dirty="0">
                <a:solidFill>
                  <a:srgbClr val="FF0000"/>
                </a:solidFill>
                <a:latin typeface="楷体" panose="02010609060101010101" pitchFamily="49" charset="-122"/>
                <a:ea typeface="楷体" panose="02010609060101010101" pitchFamily="49" charset="-122"/>
              </a:rPr>
              <a:t>、自制原始凭证：</a:t>
            </a:r>
            <a:r>
              <a:rPr lang="zh-CN" altLang="en-US" sz="3000" dirty="0">
                <a:latin typeface="楷体" panose="02010609060101010101" pitchFamily="49" charset="-122"/>
                <a:ea typeface="楷体" panose="02010609060101010101" pitchFamily="49" charset="-122"/>
              </a:rPr>
              <a:t>仓库收发凭证、工资结算单、费用分配表等。 </a:t>
            </a:r>
            <a:endParaRPr lang="zh-CN" altLang="en-US" sz="3000" dirty="0">
              <a:latin typeface="楷体" panose="02010609060101010101" pitchFamily="49" charset="-122"/>
              <a:ea typeface="楷体" panose="02010609060101010101" pitchFamily="49" charset="-122"/>
            </a:endParaRPr>
          </a:p>
        </p:txBody>
      </p:sp>
      <p:pic>
        <p:nvPicPr>
          <p:cNvPr id="17411" name="图片 1"/>
          <p:cNvPicPr>
            <a:picLocks noChangeAspect="1"/>
          </p:cNvPicPr>
          <p:nvPr/>
        </p:nvPicPr>
        <p:blipFill>
          <a:blip r:embed="rId1"/>
          <a:stretch>
            <a:fillRect/>
          </a:stretch>
        </p:blipFill>
        <p:spPr>
          <a:xfrm>
            <a:off x="2135188" y="2884488"/>
            <a:ext cx="8064500" cy="3240087"/>
          </a:xfrm>
          <a:prstGeom prst="rect">
            <a:avLst/>
          </a:prstGeom>
          <a:noFill/>
          <a:ln w="9525">
            <a:noFill/>
          </a:ln>
        </p:spPr>
      </p:pic>
    </p:spTree>
  </p:cSld>
  <p:clrMapOvr>
    <a:masterClrMapping/>
  </p:clrMapOvr>
</p:sld>
</file>

<file path=ppt/tags/tag1.xml><?xml version="1.0" encoding="utf-8"?>
<p:tagLst xmlns:p="http://schemas.openxmlformats.org/presentationml/2006/main">
  <p:tag name="KSO_WM_DIAGRAM_VIRTUALLY_FRAME" val="{&quot;height&quot;:283.65,&quot;left&quot;:76.24999999999996,&quot;top&quot;:222.6,&quot;width&quot;:806.0500033288521}"/>
</p:tagLst>
</file>

<file path=ppt/tags/tag10.xml><?xml version="1.0" encoding="utf-8"?>
<p:tagLst xmlns:p="http://schemas.openxmlformats.org/presentationml/2006/main">
  <p:tag name="KSO_WM_DIAGRAM_VIRTUALLY_FRAME" val="{&quot;height&quot;:262.37503937007875,&quot;left&quot;:105.77503937007873,&quot;top&quot;:207.3,&quot;width&quot;:660.7249606299213}"/>
</p:tagLst>
</file>

<file path=ppt/tags/tag11.xml><?xml version="1.0" encoding="utf-8"?>
<p:tagLst xmlns:p="http://schemas.openxmlformats.org/presentationml/2006/main">
  <p:tag name="KSO_WM_DIAGRAM_VIRTUALLY_FRAME" val="{&quot;height&quot;:262.37503937007875,&quot;left&quot;:105.77503937007873,&quot;top&quot;:207.3,&quot;width&quot;:660.7249606299213}"/>
</p:tagLst>
</file>

<file path=ppt/tags/tag12.xml><?xml version="1.0" encoding="utf-8"?>
<p:tagLst xmlns:p="http://schemas.openxmlformats.org/presentationml/2006/main">
  <p:tag name="KSO_WM_DIAGRAM_VIRTUALLY_FRAME" val="{&quot;height&quot;:262.37503937007875,&quot;left&quot;:105.77503937007873,&quot;top&quot;:207.3,&quot;width&quot;:660.7249606299213}"/>
</p:tagLst>
</file>

<file path=ppt/tags/tag13.xml><?xml version="1.0" encoding="utf-8"?>
<p:tagLst xmlns:p="http://schemas.openxmlformats.org/presentationml/2006/main">
  <p:tag name="MH" val="20160508133540"/>
  <p:tag name="MH_LIBRARY" val="GRAPHIC"/>
  <p:tag name="MH_ORDER" val="矩形 4"/>
</p:tagLst>
</file>

<file path=ppt/tags/tag2.xml><?xml version="1.0" encoding="utf-8"?>
<p:tagLst xmlns:p="http://schemas.openxmlformats.org/presentationml/2006/main">
  <p:tag name="KSO_WM_DIAGRAM_VIRTUALLY_FRAME" val="{&quot;height&quot;:283.65,&quot;left&quot;:76.24999999999996,&quot;top&quot;:222.6,&quot;width&quot;:806.0500033288521}"/>
</p:tagLst>
</file>

<file path=ppt/tags/tag3.xml><?xml version="1.0" encoding="utf-8"?>
<p:tagLst xmlns:p="http://schemas.openxmlformats.org/presentationml/2006/main">
  <p:tag name="KSO_WM_DIAGRAM_VIRTUALLY_FRAME" val="{&quot;height&quot;:283.65,&quot;left&quot;:76.24999999999996,&quot;top&quot;:222.6,&quot;width&quot;:806.0500033288521}"/>
</p:tagLst>
</file>

<file path=ppt/tags/tag4.xml><?xml version="1.0" encoding="utf-8"?>
<p:tagLst xmlns:p="http://schemas.openxmlformats.org/presentationml/2006/main">
  <p:tag name="KSO_WM_DIAGRAM_VIRTUALLY_FRAME" val="{&quot;height&quot;:262.37503937007875,&quot;left&quot;:105.77503937007873,&quot;top&quot;:207.3,&quot;width&quot;:660.7249606299213}"/>
</p:tagLst>
</file>

<file path=ppt/tags/tag5.xml><?xml version="1.0" encoding="utf-8"?>
<p:tagLst xmlns:p="http://schemas.openxmlformats.org/presentationml/2006/main">
  <p:tag name="KSO_WM_DIAGRAM_VIRTUALLY_FRAME" val="{&quot;height&quot;:262.37503937007875,&quot;left&quot;:105.77503937007873,&quot;top&quot;:207.3,&quot;width&quot;:660.7249606299213}"/>
</p:tagLst>
</file>

<file path=ppt/tags/tag6.xml><?xml version="1.0" encoding="utf-8"?>
<p:tagLst xmlns:p="http://schemas.openxmlformats.org/presentationml/2006/main">
  <p:tag name="KSO_WM_DIAGRAM_VIRTUALLY_FRAME" val="{&quot;height&quot;:262.37503937007875,&quot;left&quot;:105.77503937007873,&quot;top&quot;:207.3,&quot;width&quot;:660.7249606299213}"/>
</p:tagLst>
</file>

<file path=ppt/tags/tag7.xml><?xml version="1.0" encoding="utf-8"?>
<p:tagLst xmlns:p="http://schemas.openxmlformats.org/presentationml/2006/main">
  <p:tag name="KSO_WM_DIAGRAM_VIRTUALLY_FRAME" val="{&quot;height&quot;:262.37503937007875,&quot;left&quot;:105.77503937007873,&quot;top&quot;:207.3,&quot;width&quot;:660.7249606299213}"/>
</p:tagLst>
</file>

<file path=ppt/tags/tag8.xml><?xml version="1.0" encoding="utf-8"?>
<p:tagLst xmlns:p="http://schemas.openxmlformats.org/presentationml/2006/main">
  <p:tag name="KSO_WM_DIAGRAM_VIRTUALLY_FRAME" val="{&quot;height&quot;:262.37503937007875,&quot;left&quot;:105.77503937007873,&quot;top&quot;:207.3,&quot;width&quot;:660.7249606299213}"/>
</p:tagLst>
</file>

<file path=ppt/tags/tag9.xml><?xml version="1.0" encoding="utf-8"?>
<p:tagLst xmlns:p="http://schemas.openxmlformats.org/presentationml/2006/main">
  <p:tag name="KSO_WM_DIAGRAM_VIRTUALLY_FRAME" val="{&quot;height&quot;:262.37503937007875,&quot;left&quot;:105.77503937007873,&quot;top&quot;:207.3,&quot;width&quot;:660.7249606299213}"/>
</p:tagLst>
</file>

<file path=ppt/theme/theme1.xml><?xml version="1.0" encoding="utf-8"?>
<a:theme xmlns:a="http://schemas.openxmlformats.org/drawingml/2006/main" name="1_Profile">
  <a:themeElements>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1_Profile">
      <a:majorFont>
        <a:latin typeface="Verdana"/>
        <a:ea typeface="黑体"/>
        <a:cs typeface=""/>
      </a:majorFont>
      <a:minorFont>
        <a:latin typeface="Verdana"/>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1_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1_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1_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1_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1_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1_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1_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1_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自定义 2">
      <a:dk1>
        <a:srgbClr val="20517C"/>
      </a:dk1>
      <a:lt1>
        <a:srgbClr val="FFFFFF"/>
      </a:lt1>
      <a:dk2>
        <a:srgbClr val="20517C"/>
      </a:dk2>
      <a:lt2>
        <a:srgbClr val="FFFFFF"/>
      </a:lt2>
      <a:accent1>
        <a:srgbClr val="20517C"/>
      </a:accent1>
      <a:accent2>
        <a:srgbClr val="FFFFFF"/>
      </a:accent2>
      <a:accent3>
        <a:srgbClr val="A5A5A5"/>
      </a:accent3>
      <a:accent4>
        <a:srgbClr val="FFC000"/>
      </a:accent4>
      <a:accent5>
        <a:srgbClr val="4472C4"/>
      </a:accent5>
      <a:accent6>
        <a:srgbClr val="70AD47"/>
      </a:accent6>
      <a:hlink>
        <a:srgbClr val="0563C1"/>
      </a:hlink>
      <a:folHlink>
        <a:srgbClr val="954F72"/>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spAutoFit/>
      </a:bodyPr>
      <a:lstStyle>
        <a:defPPr>
          <a:lnSpc>
            <a:spcPct val="95000"/>
          </a:lnSpc>
          <a:defRPr sz="1600" b="0" dirty="0" smtClean="0">
            <a:latin typeface="张海山锐谐体" panose="02000000000000000000" pitchFamily="2" charset="-122"/>
            <a:ea typeface="张海山锐谐体" panose="02000000000000000000" pitchFamily="2"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主题">
  <a:themeElements>
    <a:clrScheme name="自定义 2">
      <a:dk1>
        <a:srgbClr val="20517C"/>
      </a:dk1>
      <a:lt1>
        <a:srgbClr val="FFFFFF"/>
      </a:lt1>
      <a:dk2>
        <a:srgbClr val="20517C"/>
      </a:dk2>
      <a:lt2>
        <a:srgbClr val="FFFFFF"/>
      </a:lt2>
      <a:accent1>
        <a:srgbClr val="20517C"/>
      </a:accent1>
      <a:accent2>
        <a:srgbClr val="FFFFFF"/>
      </a:accent2>
      <a:accent3>
        <a:srgbClr val="A5A5A5"/>
      </a:accent3>
      <a:accent4>
        <a:srgbClr val="FFC000"/>
      </a:accent4>
      <a:accent5>
        <a:srgbClr val="4472C4"/>
      </a:accent5>
      <a:accent6>
        <a:srgbClr val="70AD47"/>
      </a:accent6>
      <a:hlink>
        <a:srgbClr val="0563C1"/>
      </a:hlink>
      <a:folHlink>
        <a:srgbClr val="954F72"/>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spAutoFit/>
      </a:bodyPr>
      <a:lstStyle>
        <a:defPPr>
          <a:lnSpc>
            <a:spcPct val="95000"/>
          </a:lnSpc>
          <a:defRPr sz="1600" b="0" dirty="0" smtClean="0">
            <a:latin typeface="张海山锐谐体" panose="02000000000000000000" pitchFamily="2" charset="-122"/>
            <a:ea typeface="张海山锐谐体" panose="02000000000000000000" pitchFamily="2"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8156</Words>
  <Application>WPS 演示</Application>
  <PresentationFormat>全屏显示(4:3)</PresentationFormat>
  <Paragraphs>1027</Paragraphs>
  <Slides>82</Slides>
  <Notes>0</Notes>
  <HiddenSlides>0</HiddenSlides>
  <MMClips>0</MMClips>
  <ScaleCrop>false</ScaleCrop>
  <HeadingPairs>
    <vt:vector size="8" baseType="variant">
      <vt:variant>
        <vt:lpstr>已用的字体</vt:lpstr>
      </vt:variant>
      <vt:variant>
        <vt:i4>20</vt:i4>
      </vt:variant>
      <vt:variant>
        <vt:lpstr>主题</vt:lpstr>
      </vt:variant>
      <vt:variant>
        <vt:i4>3</vt:i4>
      </vt:variant>
      <vt:variant>
        <vt:lpstr>嵌入 OLE 服务器</vt:lpstr>
      </vt:variant>
      <vt:variant>
        <vt:i4>1</vt:i4>
      </vt:variant>
      <vt:variant>
        <vt:lpstr>幻灯片标题</vt:lpstr>
      </vt:variant>
      <vt:variant>
        <vt:i4>82</vt:i4>
      </vt:variant>
    </vt:vector>
  </HeadingPairs>
  <TitlesOfParts>
    <vt:vector size="106" baseType="lpstr">
      <vt:lpstr>Arial</vt:lpstr>
      <vt:lpstr>宋体</vt:lpstr>
      <vt:lpstr>Wingdings</vt:lpstr>
      <vt:lpstr>楷体_GB2312</vt:lpstr>
      <vt:lpstr>新宋体</vt:lpstr>
      <vt:lpstr>Verdana</vt:lpstr>
      <vt:lpstr>黑体</vt:lpstr>
      <vt:lpstr>Wingdings 2</vt:lpstr>
      <vt:lpstr>隶书</vt:lpstr>
      <vt:lpstr>Wingdings 3</vt:lpstr>
      <vt:lpstr>楷体</vt:lpstr>
      <vt:lpstr>仿宋</vt:lpstr>
      <vt:lpstr>微软雅黑</vt:lpstr>
      <vt:lpstr>Arial Unicode MS</vt:lpstr>
      <vt:lpstr>Times New Roman</vt:lpstr>
      <vt:lpstr>Wingdings</vt:lpstr>
      <vt:lpstr>华文彩云</vt:lpstr>
      <vt:lpstr>张海山锐谐体</vt:lpstr>
      <vt:lpstr>Calibri</vt:lpstr>
      <vt:lpstr>Arial Narrow</vt:lpstr>
      <vt:lpstr>1_Profile</vt:lpstr>
      <vt:lpstr>1_Office 主题</vt:lpstr>
      <vt:lpstr>2_Office 主题</vt:lpstr>
      <vt:lpstr>Excel.Sheet.8</vt:lpstr>
      <vt:lpstr>PowerPoint 演示文稿</vt:lpstr>
      <vt:lpstr>PowerPoint 演示文稿</vt:lpstr>
      <vt:lpstr>PowerPoint 演示文稿</vt:lpstr>
      <vt:lpstr>PowerPoint 演示文稿</vt:lpstr>
      <vt:lpstr>第一节  会计凭证的意义和种类</vt:lpstr>
      <vt:lpstr>第二节  原始凭证</vt:lpstr>
      <vt:lpstr>第二节  原始凭证</vt:lpstr>
      <vt:lpstr>PowerPoint 演示文稿</vt:lpstr>
      <vt:lpstr>PowerPoint 演示文稿</vt:lpstr>
      <vt:lpstr>第二节  原始凭证</vt:lpstr>
      <vt:lpstr>第二节  原始凭证</vt:lpstr>
      <vt:lpstr>第二节  原始凭证</vt:lpstr>
      <vt:lpstr>第二节  原始凭证</vt:lpstr>
      <vt:lpstr>第二节  原始凭证</vt:lpstr>
      <vt:lpstr>第二节  原始凭证</vt:lpstr>
      <vt:lpstr>第二节  原始凭证</vt:lpstr>
      <vt:lpstr>第二节  原始凭证</vt:lpstr>
      <vt:lpstr>第二节  原始凭证</vt:lpstr>
      <vt:lpstr>第二节  原始凭证</vt:lpstr>
      <vt:lpstr>第二节  原始凭证</vt:lpstr>
      <vt:lpstr>第二节  原始凭证</vt:lpstr>
      <vt:lpstr>第二节  原始凭证</vt:lpstr>
      <vt:lpstr>第二节  原始凭证</vt:lpstr>
      <vt:lpstr>PowerPoint 演示文稿</vt:lpstr>
      <vt:lpstr>第二节  原始凭证</vt:lpstr>
      <vt:lpstr>第三节  记账凭证</vt:lpstr>
      <vt:lpstr>第三节  记账凭证</vt:lpstr>
      <vt:lpstr>第三节  记账凭证</vt:lpstr>
      <vt:lpstr>PowerPoint 演示文稿</vt:lpstr>
      <vt:lpstr>第三节  记账凭证</vt:lpstr>
      <vt:lpstr>第三节  记账凭证</vt:lpstr>
      <vt:lpstr>第三节  记账凭证</vt:lpstr>
      <vt:lpstr>第三节  记账凭证</vt:lpstr>
      <vt:lpstr>第三节  记账凭证</vt:lpstr>
      <vt:lpstr>第三节  记账凭证</vt:lpstr>
      <vt:lpstr>第三节  记账凭证</vt:lpstr>
      <vt:lpstr>第三节  记账凭证</vt:lpstr>
      <vt:lpstr>第三节  记账凭证</vt:lpstr>
      <vt:lpstr>第三节  记账凭证</vt:lpstr>
      <vt:lpstr>第三节  记账凭证</vt:lpstr>
      <vt:lpstr>第三节  记账凭证</vt:lpstr>
      <vt:lpstr>第三节  记账凭证</vt:lpstr>
      <vt:lpstr>第三节  记账凭证</vt:lpstr>
      <vt:lpstr>第三节  记账凭证</vt:lpstr>
      <vt:lpstr>第三节  记账凭证</vt:lpstr>
      <vt:lpstr>第三节  记账凭证</vt:lpstr>
      <vt:lpstr>第三节  记账凭证</vt:lpstr>
      <vt:lpstr>第三节  记账凭证</vt:lpstr>
      <vt:lpstr>第三节  记账凭证</vt:lpstr>
      <vt:lpstr>PowerPoint 演示文稿</vt:lpstr>
      <vt:lpstr>第三节  记账凭证</vt:lpstr>
      <vt:lpstr>PowerPoint 演示文稿</vt:lpstr>
      <vt:lpstr>PowerPoint 演示文稿</vt:lpstr>
      <vt:lpstr>PowerPoint 演示文稿</vt:lpstr>
      <vt:lpstr>第三节  记账凭证</vt:lpstr>
      <vt:lpstr>第三节  记账凭证</vt:lpstr>
      <vt:lpstr>第三节  记账凭证</vt:lpstr>
      <vt:lpstr>PowerPoint 演示文稿</vt:lpstr>
      <vt:lpstr>PowerPoint 演示文稿</vt:lpstr>
      <vt:lpstr>PowerPoint 演示文稿</vt:lpstr>
      <vt:lpstr>PowerPoint 演示文稿</vt:lpstr>
      <vt:lpstr>第三节  记账凭证</vt:lpstr>
      <vt:lpstr>第三节  记账凭证</vt:lpstr>
      <vt:lpstr>第三节  记账凭证</vt:lpstr>
      <vt:lpstr>第三节  记账凭证</vt:lpstr>
      <vt:lpstr>第三节  记账凭证</vt:lpstr>
      <vt:lpstr>第三节  记账凭证</vt:lpstr>
      <vt:lpstr>第三节  记账凭证</vt:lpstr>
      <vt:lpstr>第三节  记账凭证</vt:lpstr>
      <vt:lpstr>第三节  记账凭证</vt:lpstr>
      <vt:lpstr>PowerPoint 演示文稿</vt:lpstr>
      <vt:lpstr>第三节  记账凭证</vt:lpstr>
      <vt:lpstr>第四节  会计凭证的传递与保管</vt:lpstr>
      <vt:lpstr>第四节  会计凭证的传递与保管</vt:lpstr>
      <vt:lpstr>第四节  会计凭证的传递与保管</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my computer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第七章 会计凭证</dc:title>
  <dc:creator>DQ</dc:creator>
  <cp:lastModifiedBy>夏梦瑗</cp:lastModifiedBy>
  <cp:revision>771</cp:revision>
  <dcterms:created xsi:type="dcterms:W3CDTF">2006-10-08T18:39:00Z</dcterms:created>
  <dcterms:modified xsi:type="dcterms:W3CDTF">2025-02-11T06:33:50Z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2052-12.1.0.19770</vt:lpwstr>
  </property>
  <property fmtid="{D5CDD505-2E9C-101B-9397-08002B2CF9AE}" pid="3" name="ICV">
    <vt:lpwstr>8D9A874D5BF843B990F79386BC4B7CB9</vt:lpwstr>
  </property>
</Properties>
</file>