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7" r:id="rId5"/>
    <p:sldMasterId id="2147483700" r:id="rId6"/>
    <p:sldMasterId id="2147483710" r:id="rId7"/>
    <p:sldMasterId id="2147483720" r:id="rId8"/>
    <p:sldMasterId id="2147483734" r:id="rId9"/>
    <p:sldMasterId id="2147483748" r:id="rId10"/>
  </p:sldMasterIdLst>
  <p:notesMasterIdLst>
    <p:notesMasterId r:id="rId15"/>
  </p:notesMasterIdLst>
  <p:handoutMasterIdLst>
    <p:handoutMasterId r:id="rId88"/>
  </p:handoutMasterIdLst>
  <p:sldIdLst>
    <p:sldId id="1377" r:id="rId11"/>
    <p:sldId id="259" r:id="rId12"/>
    <p:sldId id="1579" r:id="rId13"/>
    <p:sldId id="1580" r:id="rId14"/>
    <p:sldId id="1581" r:id="rId16"/>
    <p:sldId id="1587" r:id="rId17"/>
    <p:sldId id="1588" r:id="rId18"/>
    <p:sldId id="1583" r:id="rId19"/>
    <p:sldId id="1584" r:id="rId20"/>
    <p:sldId id="1589" r:id="rId21"/>
    <p:sldId id="1585" r:id="rId22"/>
    <p:sldId id="1586" r:id="rId23"/>
    <p:sldId id="1590" r:id="rId24"/>
    <p:sldId id="1591" r:id="rId25"/>
    <p:sldId id="1592" r:id="rId26"/>
    <p:sldId id="1593" r:id="rId27"/>
    <p:sldId id="1595" r:id="rId28"/>
    <p:sldId id="1594" r:id="rId29"/>
    <p:sldId id="1596" r:id="rId30"/>
    <p:sldId id="1597" r:id="rId31"/>
    <p:sldId id="1598" r:id="rId32"/>
    <p:sldId id="1599" r:id="rId33"/>
    <p:sldId id="1600" r:id="rId34"/>
    <p:sldId id="1601" r:id="rId35"/>
    <p:sldId id="1602" r:id="rId36"/>
    <p:sldId id="1603" r:id="rId37"/>
    <p:sldId id="1605" r:id="rId38"/>
    <p:sldId id="1606" r:id="rId39"/>
    <p:sldId id="1607" r:id="rId40"/>
    <p:sldId id="1608" r:id="rId41"/>
    <p:sldId id="1609" r:id="rId42"/>
    <p:sldId id="1610" r:id="rId43"/>
    <p:sldId id="1611" r:id="rId44"/>
    <p:sldId id="1612" r:id="rId45"/>
    <p:sldId id="1613" r:id="rId46"/>
    <p:sldId id="1614" r:id="rId47"/>
    <p:sldId id="1615" r:id="rId48"/>
    <p:sldId id="1616" r:id="rId49"/>
    <p:sldId id="1617" r:id="rId50"/>
    <p:sldId id="1618" r:id="rId51"/>
    <p:sldId id="1619" r:id="rId52"/>
    <p:sldId id="1620" r:id="rId53"/>
    <p:sldId id="1621" r:id="rId54"/>
    <p:sldId id="1622" r:id="rId55"/>
    <p:sldId id="1623" r:id="rId56"/>
    <p:sldId id="1624" r:id="rId57"/>
    <p:sldId id="1625" r:id="rId58"/>
    <p:sldId id="1626" r:id="rId59"/>
    <p:sldId id="1627" r:id="rId60"/>
    <p:sldId id="1628" r:id="rId61"/>
    <p:sldId id="1629" r:id="rId62"/>
    <p:sldId id="1630" r:id="rId63"/>
    <p:sldId id="1631" r:id="rId64"/>
    <p:sldId id="1632" r:id="rId65"/>
    <p:sldId id="1633" r:id="rId66"/>
    <p:sldId id="1634" r:id="rId67"/>
    <p:sldId id="1635" r:id="rId68"/>
    <p:sldId id="1636" r:id="rId69"/>
    <p:sldId id="1637" r:id="rId70"/>
    <p:sldId id="1638" r:id="rId71"/>
    <p:sldId id="1639" r:id="rId72"/>
    <p:sldId id="1640" r:id="rId73"/>
    <p:sldId id="1641" r:id="rId74"/>
    <p:sldId id="1642" r:id="rId75"/>
    <p:sldId id="1643" r:id="rId76"/>
    <p:sldId id="1644" r:id="rId77"/>
    <p:sldId id="1645" r:id="rId78"/>
    <p:sldId id="1646" r:id="rId79"/>
    <p:sldId id="1647" r:id="rId80"/>
    <p:sldId id="1648" r:id="rId81"/>
    <p:sldId id="1649" r:id="rId82"/>
    <p:sldId id="1650" r:id="rId83"/>
    <p:sldId id="1651" r:id="rId84"/>
    <p:sldId id="1652" r:id="rId85"/>
    <p:sldId id="1653" r:id="rId86"/>
    <p:sldId id="1497" r:id="rId87"/>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2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0517C"/>
    <a:srgbClr val="F907FF"/>
    <a:srgbClr val="00CCFF"/>
    <a:srgbClr val="00FFFF"/>
    <a:srgbClr val="EDF076"/>
    <a:srgbClr val="00CC00"/>
    <a:srgbClr val="FFFFCC"/>
    <a:srgbClr val="FC8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441"/>
    <p:restoredTop sz="94660"/>
  </p:normalViewPr>
  <p:slideViewPr>
    <p:cSldViewPr showGuides="1">
      <p:cViewPr varScale="1">
        <p:scale>
          <a:sx n="100" d="100"/>
          <a:sy n="100" d="100"/>
        </p:scale>
        <p:origin x="540" y="52"/>
      </p:cViewPr>
      <p:guideLst>
        <p:guide orient="horz" pos="2324"/>
        <p:guide pos="3840"/>
      </p:guideLst>
    </p:cSldViewPr>
  </p:slideViewPr>
  <p:outlineViewPr>
    <p:cViewPr>
      <p:scale>
        <a:sx n="33" d="100"/>
        <a:sy n="33" d="100"/>
      </p:scale>
      <p:origin x="0" y="4119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1" Type="http://schemas.openxmlformats.org/officeDocument/2006/relationships/tableStyles" Target="tableStyles.xml"/><Relationship Id="rId90" Type="http://schemas.openxmlformats.org/officeDocument/2006/relationships/viewProps" Target="viewProps.xml"/><Relationship Id="rId9" Type="http://schemas.openxmlformats.org/officeDocument/2006/relationships/slideMaster" Target="slideMasters/slideMaster8.xml"/><Relationship Id="rId89" Type="http://schemas.openxmlformats.org/officeDocument/2006/relationships/presProps" Target="presProps.xml"/><Relationship Id="rId88" Type="http://schemas.openxmlformats.org/officeDocument/2006/relationships/handoutMaster" Target="handoutMasters/handoutMaster1.xml"/><Relationship Id="rId87" Type="http://schemas.openxmlformats.org/officeDocument/2006/relationships/slide" Target="slides/slide76.xml"/><Relationship Id="rId86" Type="http://schemas.openxmlformats.org/officeDocument/2006/relationships/slide" Target="slides/slide75.xml"/><Relationship Id="rId85" Type="http://schemas.openxmlformats.org/officeDocument/2006/relationships/slide" Target="slides/slide74.xml"/><Relationship Id="rId84" Type="http://schemas.openxmlformats.org/officeDocument/2006/relationships/slide" Target="slides/slide73.xml"/><Relationship Id="rId83" Type="http://schemas.openxmlformats.org/officeDocument/2006/relationships/slide" Target="slides/slide72.xml"/><Relationship Id="rId82" Type="http://schemas.openxmlformats.org/officeDocument/2006/relationships/slide" Target="slides/slide71.xml"/><Relationship Id="rId81" Type="http://schemas.openxmlformats.org/officeDocument/2006/relationships/slide" Target="slides/slide70.xml"/><Relationship Id="rId80" Type="http://schemas.openxmlformats.org/officeDocument/2006/relationships/slide" Target="slides/slide69.xml"/><Relationship Id="rId8" Type="http://schemas.openxmlformats.org/officeDocument/2006/relationships/slideMaster" Target="slideMasters/slideMaster7.xml"/><Relationship Id="rId79" Type="http://schemas.openxmlformats.org/officeDocument/2006/relationships/slide" Target="slides/slide68.xml"/><Relationship Id="rId78" Type="http://schemas.openxmlformats.org/officeDocument/2006/relationships/slide" Target="slides/slide67.xml"/><Relationship Id="rId77" Type="http://schemas.openxmlformats.org/officeDocument/2006/relationships/slide" Target="slides/slide66.xml"/><Relationship Id="rId76" Type="http://schemas.openxmlformats.org/officeDocument/2006/relationships/slide" Target="slides/slide65.xml"/><Relationship Id="rId75" Type="http://schemas.openxmlformats.org/officeDocument/2006/relationships/slide" Target="slides/slide64.xml"/><Relationship Id="rId74" Type="http://schemas.openxmlformats.org/officeDocument/2006/relationships/slide" Target="slides/slide63.xml"/><Relationship Id="rId73" Type="http://schemas.openxmlformats.org/officeDocument/2006/relationships/slide" Target="slides/slide62.xml"/><Relationship Id="rId72" Type="http://schemas.openxmlformats.org/officeDocument/2006/relationships/slide" Target="slides/slide61.xml"/><Relationship Id="rId71" Type="http://schemas.openxmlformats.org/officeDocument/2006/relationships/slide" Target="slides/slide60.xml"/><Relationship Id="rId70" Type="http://schemas.openxmlformats.org/officeDocument/2006/relationships/slide" Target="slides/slide59.xml"/><Relationship Id="rId7" Type="http://schemas.openxmlformats.org/officeDocument/2006/relationships/slideMaster" Target="slideMasters/slideMaster6.xml"/><Relationship Id="rId69" Type="http://schemas.openxmlformats.org/officeDocument/2006/relationships/slide" Target="slides/slide58.xml"/><Relationship Id="rId68" Type="http://schemas.openxmlformats.org/officeDocument/2006/relationships/slide" Target="slides/slide57.xml"/><Relationship Id="rId67" Type="http://schemas.openxmlformats.org/officeDocument/2006/relationships/slide" Target="slides/slide56.xml"/><Relationship Id="rId66" Type="http://schemas.openxmlformats.org/officeDocument/2006/relationships/slide" Target="slides/slide55.xml"/><Relationship Id="rId65" Type="http://schemas.openxmlformats.org/officeDocument/2006/relationships/slide" Target="slides/slide54.xml"/><Relationship Id="rId64" Type="http://schemas.openxmlformats.org/officeDocument/2006/relationships/slide" Target="slides/slide53.xml"/><Relationship Id="rId63" Type="http://schemas.openxmlformats.org/officeDocument/2006/relationships/slide" Target="slides/slide52.xml"/><Relationship Id="rId62" Type="http://schemas.openxmlformats.org/officeDocument/2006/relationships/slide" Target="slides/slide51.xml"/><Relationship Id="rId61" Type="http://schemas.openxmlformats.org/officeDocument/2006/relationships/slide" Target="slides/slide50.xml"/><Relationship Id="rId60" Type="http://schemas.openxmlformats.org/officeDocument/2006/relationships/slide" Target="slides/slide49.xml"/><Relationship Id="rId6" Type="http://schemas.openxmlformats.org/officeDocument/2006/relationships/slideMaster" Target="slideMasters/slideMaster5.xml"/><Relationship Id="rId59" Type="http://schemas.openxmlformats.org/officeDocument/2006/relationships/slide" Target="slides/slide48.xml"/><Relationship Id="rId58" Type="http://schemas.openxmlformats.org/officeDocument/2006/relationships/slide" Target="slides/slide47.xml"/><Relationship Id="rId57" Type="http://schemas.openxmlformats.org/officeDocument/2006/relationships/slide" Target="slides/slide46.xml"/><Relationship Id="rId56" Type="http://schemas.openxmlformats.org/officeDocument/2006/relationships/slide" Target="slides/slide45.xml"/><Relationship Id="rId55" Type="http://schemas.openxmlformats.org/officeDocument/2006/relationships/slide" Target="slides/slide44.xml"/><Relationship Id="rId54" Type="http://schemas.openxmlformats.org/officeDocument/2006/relationships/slide" Target="slides/slide43.xml"/><Relationship Id="rId53" Type="http://schemas.openxmlformats.org/officeDocument/2006/relationships/slide" Target="slides/slide42.xml"/><Relationship Id="rId52" Type="http://schemas.openxmlformats.org/officeDocument/2006/relationships/slide" Target="slides/slide41.xml"/><Relationship Id="rId51" Type="http://schemas.openxmlformats.org/officeDocument/2006/relationships/slide" Target="slides/slide40.xml"/><Relationship Id="rId50" Type="http://schemas.openxmlformats.org/officeDocument/2006/relationships/slide" Target="slides/slide39.xml"/><Relationship Id="rId5" Type="http://schemas.openxmlformats.org/officeDocument/2006/relationships/slideMaster" Target="slideMasters/slideMaster4.xml"/><Relationship Id="rId49" Type="http://schemas.openxmlformats.org/officeDocument/2006/relationships/slide" Target="slides/slide38.xml"/><Relationship Id="rId48" Type="http://schemas.openxmlformats.org/officeDocument/2006/relationships/slide" Target="slides/slide37.xml"/><Relationship Id="rId47" Type="http://schemas.openxmlformats.org/officeDocument/2006/relationships/slide" Target="slides/slide36.xml"/><Relationship Id="rId46" Type="http://schemas.openxmlformats.org/officeDocument/2006/relationships/slide" Target="slides/slide35.xml"/><Relationship Id="rId45" Type="http://schemas.openxmlformats.org/officeDocument/2006/relationships/slide" Target="slides/slide34.xml"/><Relationship Id="rId44" Type="http://schemas.openxmlformats.org/officeDocument/2006/relationships/slide" Target="slides/slide33.xml"/><Relationship Id="rId43" Type="http://schemas.openxmlformats.org/officeDocument/2006/relationships/slide" Target="slides/slide32.xml"/><Relationship Id="rId42" Type="http://schemas.openxmlformats.org/officeDocument/2006/relationships/slide" Target="slides/slide31.xml"/><Relationship Id="rId41" Type="http://schemas.openxmlformats.org/officeDocument/2006/relationships/slide" Target="slides/slide30.xml"/><Relationship Id="rId40" Type="http://schemas.openxmlformats.org/officeDocument/2006/relationships/slide" Target="slides/slide29.xml"/><Relationship Id="rId4" Type="http://schemas.openxmlformats.org/officeDocument/2006/relationships/slideMaster" Target="slideMasters/slideMaster3.xml"/><Relationship Id="rId39" Type="http://schemas.openxmlformats.org/officeDocument/2006/relationships/slide" Target="slides/slide28.xml"/><Relationship Id="rId38" Type="http://schemas.openxmlformats.org/officeDocument/2006/relationships/slide" Target="slides/slide27.xml"/><Relationship Id="rId37" Type="http://schemas.openxmlformats.org/officeDocument/2006/relationships/slide" Target="slides/slide26.xml"/><Relationship Id="rId36" Type="http://schemas.openxmlformats.org/officeDocument/2006/relationships/slide" Target="slides/slide25.xml"/><Relationship Id="rId35" Type="http://schemas.openxmlformats.org/officeDocument/2006/relationships/slide" Target="slides/slide24.xml"/><Relationship Id="rId34" Type="http://schemas.openxmlformats.org/officeDocument/2006/relationships/slide" Target="slides/slide23.xml"/><Relationship Id="rId33" Type="http://schemas.openxmlformats.org/officeDocument/2006/relationships/slide" Target="slides/slide22.xml"/><Relationship Id="rId32" Type="http://schemas.openxmlformats.org/officeDocument/2006/relationships/slide" Target="slides/slide21.xml"/><Relationship Id="rId31" Type="http://schemas.openxmlformats.org/officeDocument/2006/relationships/slide" Target="slides/slide20.xml"/><Relationship Id="rId30" Type="http://schemas.openxmlformats.org/officeDocument/2006/relationships/slide" Target="slides/slide19.xml"/><Relationship Id="rId3" Type="http://schemas.openxmlformats.org/officeDocument/2006/relationships/slideMaster" Target="slideMasters/slideMaster2.xml"/><Relationship Id="rId29" Type="http://schemas.openxmlformats.org/officeDocument/2006/relationships/slide" Target="slides/slide18.xml"/><Relationship Id="rId28" Type="http://schemas.openxmlformats.org/officeDocument/2006/relationships/slide" Target="slides/slide17.xml"/><Relationship Id="rId27" Type="http://schemas.openxmlformats.org/officeDocument/2006/relationships/slide" Target="slides/slide16.xml"/><Relationship Id="rId26" Type="http://schemas.openxmlformats.org/officeDocument/2006/relationships/slide" Target="slides/slide15.xml"/><Relationship Id="rId25" Type="http://schemas.openxmlformats.org/officeDocument/2006/relationships/slide" Target="slides/slide14.xml"/><Relationship Id="rId24" Type="http://schemas.openxmlformats.org/officeDocument/2006/relationships/slide" Target="slides/slide13.xml"/><Relationship Id="rId23" Type="http://schemas.openxmlformats.org/officeDocument/2006/relationships/slide" Target="slides/slide12.xml"/><Relationship Id="rId22" Type="http://schemas.openxmlformats.org/officeDocument/2006/relationships/slide" Target="slides/slide11.xml"/><Relationship Id="rId21" Type="http://schemas.openxmlformats.org/officeDocument/2006/relationships/slide" Target="slides/slide10.xml"/><Relationship Id="rId20" Type="http://schemas.openxmlformats.org/officeDocument/2006/relationships/slide" Target="slides/slide9.xml"/><Relationship Id="rId2" Type="http://schemas.openxmlformats.org/officeDocument/2006/relationships/theme" Target="theme/theme1.xml"/><Relationship Id="rId19" Type="http://schemas.openxmlformats.org/officeDocument/2006/relationships/slide" Target="slides/slide8.xml"/><Relationship Id="rId18" Type="http://schemas.openxmlformats.org/officeDocument/2006/relationships/slide" Target="slides/slide7.xml"/><Relationship Id="rId17" Type="http://schemas.openxmlformats.org/officeDocument/2006/relationships/slide" Target="slides/slide6.xml"/><Relationship Id="rId16" Type="http://schemas.openxmlformats.org/officeDocument/2006/relationships/slide" Target="slides/slide5.xml"/><Relationship Id="rId15" Type="http://schemas.openxmlformats.org/officeDocument/2006/relationships/notesMaster" Target="notesMasters/notesMaster1.xml"/><Relationship Id="rId14" Type="http://schemas.openxmlformats.org/officeDocument/2006/relationships/slide" Target="slides/slide4.xml"/><Relationship Id="rId13" Type="http://schemas.openxmlformats.org/officeDocument/2006/relationships/slide" Target="slides/slide3.xml"/><Relationship Id="rId12" Type="http://schemas.openxmlformats.org/officeDocument/2006/relationships/slide" Target="slides/slide2.xml"/><Relationship Id="rId11" Type="http://schemas.openxmlformats.org/officeDocument/2006/relationships/slide" Target="slides/slide1.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0109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1"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2"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3"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latin typeface="Verdana" panose="020B060403050404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335873"/>
          <p:cNvSpPr>
            <a:spLocks noRot="1" noTextEdit="1"/>
          </p:cNvSpPr>
          <p:nvPr>
            <p:ph type="sldImg"/>
          </p:nvPr>
        </p:nvSpPr>
        <p:spPr/>
      </p:sp>
      <p:sp>
        <p:nvSpPr>
          <p:cNvPr id="51202" name="文本占位符 335874"/>
          <p:cNvSpPr>
            <a:spLocks noGrp="1"/>
          </p:cNvSpPr>
          <p:nvPr>
            <p:ph type="body"/>
          </p:nvPr>
        </p:nvSpPr>
        <p:spPr/>
        <p:txBody>
          <a:bodyPr wrap="square" lIns="91424" tIns="45712" rIns="91424" bIns="45712" anchor="t" anchorCtr="0"/>
          <a:p>
            <a:pPr lvl="0" eaLnBrk="1" hangingPunct="1"/>
            <a:endParaRPr lang="zh-CN" altLang="en-US" dirty="0"/>
          </a:p>
        </p:txBody>
      </p:sp>
      <p:sp>
        <p:nvSpPr>
          <p:cNvPr id="5120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幻灯片图像占位符 551937"/>
          <p:cNvSpPr>
            <a:spLocks noRot="1" noTextEdit="1"/>
          </p:cNvSpPr>
          <p:nvPr>
            <p:ph type="sldImg"/>
          </p:nvPr>
        </p:nvSpPr>
        <p:spPr/>
      </p:sp>
      <p:sp>
        <p:nvSpPr>
          <p:cNvPr id="95234" name="文本占位符 551938"/>
          <p:cNvSpPr>
            <a:spLocks noGrp="1"/>
          </p:cNvSpPr>
          <p:nvPr>
            <p:ph type="body"/>
          </p:nvPr>
        </p:nvSpPr>
        <p:spPr/>
        <p:txBody>
          <a:bodyPr wrap="square" lIns="91424" tIns="45712" rIns="91424" bIns="45712" anchor="t" anchorCtr="0"/>
          <a:p>
            <a:pPr lvl="0" eaLnBrk="1" hangingPunct="1"/>
            <a:endParaRPr lang="zh-CN" altLang="en-US" dirty="0"/>
          </a:p>
        </p:txBody>
      </p:sp>
      <p:sp>
        <p:nvSpPr>
          <p:cNvPr id="95235"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幻灯片图像占位符 699393"/>
          <p:cNvSpPr>
            <a:spLocks noRot="1" noTextEdit="1"/>
          </p:cNvSpPr>
          <p:nvPr>
            <p:ph type="sldImg"/>
          </p:nvPr>
        </p:nvSpPr>
        <p:spPr/>
      </p:sp>
      <p:sp>
        <p:nvSpPr>
          <p:cNvPr id="106498" name="文本占位符 699394"/>
          <p:cNvSpPr>
            <a:spLocks noGrp="1"/>
          </p:cNvSpPr>
          <p:nvPr>
            <p:ph type="body"/>
          </p:nvPr>
        </p:nvSpPr>
        <p:spPr/>
        <p:txBody>
          <a:bodyPr wrap="square" lIns="91424" tIns="45712" rIns="91424" bIns="45712" anchor="t" anchorCtr="0"/>
          <a:p>
            <a:pPr lvl="0" eaLnBrk="1" hangingPunct="1"/>
            <a:endParaRPr lang="zh-CN" altLang="en-US" dirty="0"/>
          </a:p>
        </p:txBody>
      </p:sp>
      <p:sp>
        <p:nvSpPr>
          <p:cNvPr id="106499"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幻灯片图像占位符 568321"/>
          <p:cNvSpPr>
            <a:spLocks noRot="1" noTextEdit="1"/>
          </p:cNvSpPr>
          <p:nvPr>
            <p:ph type="sldImg"/>
          </p:nvPr>
        </p:nvSpPr>
        <p:spPr/>
      </p:sp>
      <p:sp>
        <p:nvSpPr>
          <p:cNvPr id="112642" name="文本占位符 568322"/>
          <p:cNvSpPr>
            <a:spLocks noGrp="1"/>
          </p:cNvSpPr>
          <p:nvPr>
            <p:ph type="body"/>
          </p:nvPr>
        </p:nvSpPr>
        <p:spPr/>
        <p:txBody>
          <a:bodyPr wrap="square" lIns="91424" tIns="45712" rIns="91424" bIns="45712" anchor="t" anchorCtr="0"/>
          <a:p>
            <a:pPr lvl="0" eaLnBrk="1" hangingPunct="1"/>
            <a:endParaRPr lang="zh-CN" altLang="en-US" dirty="0"/>
          </a:p>
        </p:txBody>
      </p:sp>
      <p:sp>
        <p:nvSpPr>
          <p:cNvPr id="11264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幻灯片图像占位符 573441"/>
          <p:cNvSpPr>
            <a:spLocks noRot="1" noTextEdit="1"/>
          </p:cNvSpPr>
          <p:nvPr>
            <p:ph type="sldImg"/>
          </p:nvPr>
        </p:nvSpPr>
        <p:spPr/>
      </p:sp>
      <p:sp>
        <p:nvSpPr>
          <p:cNvPr id="116738" name="文本占位符 573442"/>
          <p:cNvSpPr>
            <a:spLocks noGrp="1"/>
          </p:cNvSpPr>
          <p:nvPr>
            <p:ph type="body"/>
          </p:nvPr>
        </p:nvSpPr>
        <p:spPr/>
        <p:txBody>
          <a:bodyPr wrap="square" lIns="91440" tIns="45720" rIns="91440" bIns="45720" anchor="t" anchorCtr="0"/>
          <a:p>
            <a:pPr lvl="0" eaLnBrk="1" hangingPunct="1"/>
            <a:endParaRPr lang="zh-CN" altLang="en-US" dirty="0"/>
          </a:p>
        </p:txBody>
      </p:sp>
      <p:sp>
        <p:nvSpPr>
          <p:cNvPr id="116739"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幻灯片图像占位符 573441"/>
          <p:cNvSpPr>
            <a:spLocks noRot="1" noTextEdit="1"/>
          </p:cNvSpPr>
          <p:nvPr>
            <p:ph type="sldImg"/>
          </p:nvPr>
        </p:nvSpPr>
        <p:spPr/>
      </p:sp>
      <p:sp>
        <p:nvSpPr>
          <p:cNvPr id="118786" name="文本占位符 573442"/>
          <p:cNvSpPr>
            <a:spLocks noGrp="1"/>
          </p:cNvSpPr>
          <p:nvPr>
            <p:ph type="body"/>
          </p:nvPr>
        </p:nvSpPr>
        <p:spPr/>
        <p:txBody>
          <a:bodyPr wrap="square" lIns="91440" tIns="45720" rIns="91440" bIns="45720" anchor="t" anchorCtr="0"/>
          <a:p>
            <a:pPr lvl="0" eaLnBrk="1" hangingPunct="1"/>
            <a:endParaRPr lang="zh-CN" altLang="en-US" dirty="0"/>
          </a:p>
        </p:txBody>
      </p:sp>
      <p:sp>
        <p:nvSpPr>
          <p:cNvPr id="11878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幻灯片图像占位符 573441"/>
          <p:cNvSpPr>
            <a:spLocks noRot="1" noTextEdit="1"/>
          </p:cNvSpPr>
          <p:nvPr>
            <p:ph type="sldImg"/>
          </p:nvPr>
        </p:nvSpPr>
        <p:spPr/>
      </p:sp>
      <p:sp>
        <p:nvSpPr>
          <p:cNvPr id="120834" name="文本占位符 573442"/>
          <p:cNvSpPr>
            <a:spLocks noGrp="1"/>
          </p:cNvSpPr>
          <p:nvPr>
            <p:ph type="body"/>
          </p:nvPr>
        </p:nvSpPr>
        <p:spPr/>
        <p:txBody>
          <a:bodyPr wrap="square" lIns="91440" tIns="45720" rIns="91440" bIns="45720" anchor="t" anchorCtr="0"/>
          <a:p>
            <a:pPr lvl="0" eaLnBrk="1" hangingPunct="1"/>
            <a:endParaRPr lang="zh-CN" altLang="en-US" dirty="0"/>
          </a:p>
        </p:txBody>
      </p:sp>
      <p:sp>
        <p:nvSpPr>
          <p:cNvPr id="120835"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1" name="幻灯片图像占位符 573441"/>
          <p:cNvSpPr>
            <a:spLocks noRot="1" noTextEdit="1"/>
          </p:cNvSpPr>
          <p:nvPr>
            <p:ph type="sldImg"/>
          </p:nvPr>
        </p:nvSpPr>
        <p:spPr/>
      </p:sp>
      <p:sp>
        <p:nvSpPr>
          <p:cNvPr id="122882" name="文本占位符 573442"/>
          <p:cNvSpPr>
            <a:spLocks noGrp="1"/>
          </p:cNvSpPr>
          <p:nvPr>
            <p:ph type="body"/>
          </p:nvPr>
        </p:nvSpPr>
        <p:spPr/>
        <p:txBody>
          <a:bodyPr wrap="square" lIns="91440" tIns="45720" rIns="91440" bIns="45720" anchor="t" anchorCtr="0"/>
          <a:p>
            <a:pPr lvl="0" eaLnBrk="1" hangingPunct="1"/>
            <a:endParaRPr lang="zh-CN" altLang="en-US" dirty="0"/>
          </a:p>
        </p:txBody>
      </p:sp>
      <p:sp>
        <p:nvSpPr>
          <p:cNvPr id="12288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5" name="幻灯片图像占位符 591873"/>
          <p:cNvSpPr>
            <a:spLocks noRot="1" noTextEdit="1"/>
          </p:cNvSpPr>
          <p:nvPr>
            <p:ph type="sldImg"/>
          </p:nvPr>
        </p:nvSpPr>
        <p:spPr/>
      </p:sp>
      <p:sp>
        <p:nvSpPr>
          <p:cNvPr id="154626" name="文本占位符 591874"/>
          <p:cNvSpPr>
            <a:spLocks noGrp="1"/>
          </p:cNvSpPr>
          <p:nvPr>
            <p:ph type="body"/>
          </p:nvPr>
        </p:nvSpPr>
        <p:spPr/>
        <p:txBody>
          <a:bodyPr wrap="square" lIns="91440" tIns="45720" rIns="91440" bIns="45720" anchor="t" anchorCtr="0"/>
          <a:p>
            <a:pPr lvl="0" eaLnBrk="1" hangingPunct="1"/>
            <a:endParaRPr lang="zh-CN" altLang="en-US" dirty="0"/>
          </a:p>
        </p:txBody>
      </p:sp>
      <p:sp>
        <p:nvSpPr>
          <p:cNvPr id="15462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5" name="幻灯片图像占位符 593921"/>
          <p:cNvSpPr>
            <a:spLocks noRot="1" noTextEdit="1"/>
          </p:cNvSpPr>
          <p:nvPr>
            <p:ph type="sldImg"/>
          </p:nvPr>
        </p:nvSpPr>
        <p:spPr/>
      </p:sp>
      <p:sp>
        <p:nvSpPr>
          <p:cNvPr id="159746" name="文本占位符 593922"/>
          <p:cNvSpPr>
            <a:spLocks noGrp="1"/>
          </p:cNvSpPr>
          <p:nvPr>
            <p:ph type="body"/>
          </p:nvPr>
        </p:nvSpPr>
        <p:spPr/>
        <p:txBody>
          <a:bodyPr wrap="square" lIns="91424" tIns="45712" rIns="91424" bIns="45712" anchor="t" anchorCtr="0"/>
          <a:p>
            <a:pPr lvl="0" eaLnBrk="1" hangingPunct="1"/>
            <a:endParaRPr lang="zh-CN" altLang="en-US" dirty="0"/>
          </a:p>
        </p:txBody>
      </p:sp>
      <p:sp>
        <p:nvSpPr>
          <p:cNvPr id="15974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601089"/>
          <p:cNvSpPr>
            <a:spLocks noRot="1" noTextEdit="1"/>
          </p:cNvSpPr>
          <p:nvPr>
            <p:ph type="sldImg"/>
          </p:nvPr>
        </p:nvSpPr>
        <p:spPr/>
      </p:sp>
      <p:sp>
        <p:nvSpPr>
          <p:cNvPr id="167938" name="文本占位符 601090"/>
          <p:cNvSpPr>
            <a:spLocks noGrp="1"/>
          </p:cNvSpPr>
          <p:nvPr>
            <p:ph type="body"/>
          </p:nvPr>
        </p:nvSpPr>
        <p:spPr/>
        <p:txBody>
          <a:bodyPr wrap="square" lIns="91424" tIns="45712" rIns="91424" bIns="45712" anchor="t" anchorCtr="0"/>
          <a:p>
            <a:pPr lvl="0" eaLnBrk="1" hangingPunct="1"/>
            <a:endParaRPr lang="zh-CN" altLang="en-US" dirty="0"/>
          </a:p>
        </p:txBody>
      </p:sp>
      <p:sp>
        <p:nvSpPr>
          <p:cNvPr id="167939"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幻灯片图像占位符 507905"/>
          <p:cNvSpPr>
            <a:spLocks noRot="1" noTextEdit="1"/>
          </p:cNvSpPr>
          <p:nvPr>
            <p:ph type="sldImg"/>
          </p:nvPr>
        </p:nvSpPr>
        <p:spPr/>
      </p:sp>
      <p:sp>
        <p:nvSpPr>
          <p:cNvPr id="54274" name="文本占位符 507906"/>
          <p:cNvSpPr>
            <a:spLocks noGrp="1"/>
          </p:cNvSpPr>
          <p:nvPr>
            <p:ph type="body"/>
          </p:nvPr>
        </p:nvSpPr>
        <p:spPr/>
        <p:txBody>
          <a:bodyPr wrap="square" lIns="91424" tIns="45712" rIns="91424" bIns="45712" anchor="t" anchorCtr="0"/>
          <a:p>
            <a:pPr lvl="0" eaLnBrk="1" hangingPunct="1"/>
            <a:endParaRPr lang="zh-CN" altLang="en-US" dirty="0"/>
          </a:p>
        </p:txBody>
      </p:sp>
      <p:sp>
        <p:nvSpPr>
          <p:cNvPr id="54275"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幻灯片图像占位符 614401"/>
          <p:cNvSpPr>
            <a:spLocks noRot="1" noTextEdit="1"/>
          </p:cNvSpPr>
          <p:nvPr>
            <p:ph type="sldImg"/>
          </p:nvPr>
        </p:nvSpPr>
        <p:spPr/>
      </p:sp>
      <p:sp>
        <p:nvSpPr>
          <p:cNvPr id="169986" name="文本占位符 614402"/>
          <p:cNvSpPr>
            <a:spLocks noGrp="1"/>
          </p:cNvSpPr>
          <p:nvPr>
            <p:ph type="body"/>
          </p:nvPr>
        </p:nvSpPr>
        <p:spPr/>
        <p:txBody>
          <a:bodyPr wrap="square" lIns="91424" tIns="45712" rIns="91424" bIns="45712" anchor="t" anchorCtr="0"/>
          <a:p>
            <a:pPr lvl="0" eaLnBrk="1" hangingPunct="1"/>
            <a:endParaRPr lang="zh-CN" altLang="en-US" dirty="0"/>
          </a:p>
        </p:txBody>
      </p:sp>
      <p:sp>
        <p:nvSpPr>
          <p:cNvPr id="16998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3" name="幻灯片图像占位符 605185"/>
          <p:cNvSpPr>
            <a:spLocks noRot="1" noTextEdit="1"/>
          </p:cNvSpPr>
          <p:nvPr>
            <p:ph type="sldImg"/>
          </p:nvPr>
        </p:nvSpPr>
        <p:spPr/>
      </p:sp>
      <p:sp>
        <p:nvSpPr>
          <p:cNvPr id="172034" name="文本占位符 605186"/>
          <p:cNvSpPr>
            <a:spLocks noGrp="1"/>
          </p:cNvSpPr>
          <p:nvPr>
            <p:ph type="body"/>
          </p:nvPr>
        </p:nvSpPr>
        <p:spPr/>
        <p:txBody>
          <a:bodyPr wrap="square" lIns="91424" tIns="45712" rIns="91424" bIns="45712" anchor="t" anchorCtr="0"/>
          <a:p>
            <a:pPr lvl="0" eaLnBrk="1" hangingPunct="1"/>
            <a:endParaRPr lang="zh-CN" altLang="en-US" dirty="0"/>
          </a:p>
        </p:txBody>
      </p:sp>
      <p:sp>
        <p:nvSpPr>
          <p:cNvPr id="172035"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81" name="幻灯片图像占位符 603137"/>
          <p:cNvSpPr>
            <a:spLocks noRot="1" noTextEdit="1"/>
          </p:cNvSpPr>
          <p:nvPr>
            <p:ph type="sldImg"/>
          </p:nvPr>
        </p:nvSpPr>
        <p:spPr/>
      </p:sp>
      <p:sp>
        <p:nvSpPr>
          <p:cNvPr id="174082" name="文本占位符 603138"/>
          <p:cNvSpPr>
            <a:spLocks noGrp="1"/>
          </p:cNvSpPr>
          <p:nvPr>
            <p:ph type="body"/>
          </p:nvPr>
        </p:nvSpPr>
        <p:spPr/>
        <p:txBody>
          <a:bodyPr wrap="square" lIns="91424" tIns="45712" rIns="91424" bIns="45712" anchor="t" anchorCtr="0"/>
          <a:p>
            <a:pPr lvl="0" eaLnBrk="1" hangingPunct="1"/>
            <a:endParaRPr lang="zh-CN" altLang="en-US" dirty="0"/>
          </a:p>
        </p:txBody>
      </p:sp>
      <p:sp>
        <p:nvSpPr>
          <p:cNvPr id="17408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29" name="幻灯片图像占位符 607233"/>
          <p:cNvSpPr>
            <a:spLocks noRot="1" noTextEdit="1"/>
          </p:cNvSpPr>
          <p:nvPr>
            <p:ph type="sldImg"/>
          </p:nvPr>
        </p:nvSpPr>
        <p:spPr/>
      </p:sp>
      <p:sp>
        <p:nvSpPr>
          <p:cNvPr id="176130" name="文本占位符 607234"/>
          <p:cNvSpPr>
            <a:spLocks noGrp="1"/>
          </p:cNvSpPr>
          <p:nvPr>
            <p:ph type="body"/>
          </p:nvPr>
        </p:nvSpPr>
        <p:spPr/>
        <p:txBody>
          <a:bodyPr wrap="square" lIns="91424" tIns="45712" rIns="91424" bIns="45712" anchor="t" anchorCtr="0"/>
          <a:p>
            <a:pPr lvl="0" eaLnBrk="1" hangingPunct="1"/>
            <a:endParaRPr lang="zh-CN" altLang="en-US" dirty="0"/>
          </a:p>
        </p:txBody>
      </p:sp>
      <p:sp>
        <p:nvSpPr>
          <p:cNvPr id="176131"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8177" name="幻灯片图像占位符 609281"/>
          <p:cNvSpPr>
            <a:spLocks noRot="1" noTextEdit="1"/>
          </p:cNvSpPr>
          <p:nvPr>
            <p:ph type="sldImg"/>
          </p:nvPr>
        </p:nvSpPr>
        <p:spPr/>
      </p:sp>
      <p:sp>
        <p:nvSpPr>
          <p:cNvPr id="178178" name="文本占位符 609282"/>
          <p:cNvSpPr>
            <a:spLocks noGrp="1"/>
          </p:cNvSpPr>
          <p:nvPr>
            <p:ph type="body"/>
          </p:nvPr>
        </p:nvSpPr>
        <p:spPr/>
        <p:txBody>
          <a:bodyPr wrap="square" lIns="91424" tIns="45712" rIns="91424" bIns="45712" anchor="t" anchorCtr="0"/>
          <a:p>
            <a:pPr lvl="0" eaLnBrk="1" hangingPunct="1"/>
            <a:endParaRPr lang="zh-CN" altLang="en-US" dirty="0"/>
          </a:p>
        </p:txBody>
      </p:sp>
      <p:sp>
        <p:nvSpPr>
          <p:cNvPr id="178179"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0225" name="幻灯片图像占位符 611329"/>
          <p:cNvSpPr>
            <a:spLocks noRot="1" noTextEdit="1"/>
          </p:cNvSpPr>
          <p:nvPr>
            <p:ph type="sldImg"/>
          </p:nvPr>
        </p:nvSpPr>
        <p:spPr/>
      </p:sp>
      <p:sp>
        <p:nvSpPr>
          <p:cNvPr id="180226" name="文本占位符 611330"/>
          <p:cNvSpPr>
            <a:spLocks noGrp="1"/>
          </p:cNvSpPr>
          <p:nvPr>
            <p:ph type="body"/>
          </p:nvPr>
        </p:nvSpPr>
        <p:spPr/>
        <p:txBody>
          <a:bodyPr wrap="square" lIns="91424" tIns="45712" rIns="91424" bIns="45712" anchor="t" anchorCtr="0"/>
          <a:p>
            <a:pPr lvl="0" eaLnBrk="1" hangingPunct="1"/>
            <a:endParaRPr lang="zh-CN" altLang="en-US" dirty="0"/>
          </a:p>
        </p:txBody>
      </p:sp>
      <p:sp>
        <p:nvSpPr>
          <p:cNvPr id="18022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6" name="幻灯片图像占位符 750593"/>
          <p:cNvSpPr>
            <a:spLocks noGrp="1" noRot="1" noTextEdit="1"/>
          </p:cNvSpPr>
          <p:nvPr>
            <p:ph type="sldImg"/>
          </p:nvPr>
        </p:nvSpPr>
        <p:spPr/>
      </p:sp>
      <p:sp>
        <p:nvSpPr>
          <p:cNvPr id="169987" name="文本占位符 750594"/>
          <p:cNvSpPr>
            <a:spLocks noGrp="1"/>
          </p:cNvSpPr>
          <p:nvPr>
            <p:ph type="body"/>
          </p:nvPr>
        </p:nvSpPr>
        <p:spPr/>
        <p:txBody>
          <a:bodyPr wrap="square" lIns="91424" tIns="45712" rIns="91424" bIns="45712" anchor="t" anchorCtr="0"/>
          <a:p>
            <a:pPr lvl="0" eaLnBrk="1" hangingPunct="1"/>
            <a:endParaRPr lang="zh-CN" altLang="en-US" dirty="0"/>
          </a:p>
        </p:txBody>
      </p:sp>
      <p:sp>
        <p:nvSpPr>
          <p:cNvPr id="169988"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10" name="幻灯片图像占位符 752641"/>
          <p:cNvSpPr>
            <a:spLocks noGrp="1" noRot="1" noTextEdit="1"/>
          </p:cNvSpPr>
          <p:nvPr>
            <p:ph type="sldImg"/>
          </p:nvPr>
        </p:nvSpPr>
        <p:spPr/>
      </p:sp>
      <p:sp>
        <p:nvSpPr>
          <p:cNvPr id="171011" name="文本占位符 752642"/>
          <p:cNvSpPr>
            <a:spLocks noGrp="1"/>
          </p:cNvSpPr>
          <p:nvPr>
            <p:ph type="body"/>
          </p:nvPr>
        </p:nvSpPr>
        <p:spPr/>
        <p:txBody>
          <a:bodyPr wrap="square" lIns="91424" tIns="45712" rIns="91424" bIns="45712" anchor="t" anchorCtr="0"/>
          <a:p>
            <a:pPr lvl="0" eaLnBrk="1" hangingPunct="1"/>
            <a:endParaRPr lang="zh-CN" altLang="en-US" dirty="0"/>
          </a:p>
        </p:txBody>
      </p:sp>
      <p:sp>
        <p:nvSpPr>
          <p:cNvPr id="171012"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4" name="幻灯片图像占位符 754689"/>
          <p:cNvSpPr>
            <a:spLocks noGrp="1" noRot="1" noTextEdit="1"/>
          </p:cNvSpPr>
          <p:nvPr>
            <p:ph type="sldImg"/>
          </p:nvPr>
        </p:nvSpPr>
        <p:spPr/>
      </p:sp>
      <p:sp>
        <p:nvSpPr>
          <p:cNvPr id="172035" name="文本占位符 754690"/>
          <p:cNvSpPr>
            <a:spLocks noGrp="1"/>
          </p:cNvSpPr>
          <p:nvPr>
            <p:ph type="body"/>
          </p:nvPr>
        </p:nvSpPr>
        <p:spPr/>
        <p:txBody>
          <a:bodyPr wrap="square" lIns="91424" tIns="45712" rIns="91424" bIns="45712" anchor="t" anchorCtr="0"/>
          <a:p>
            <a:pPr lvl="0" eaLnBrk="1" hangingPunct="1"/>
            <a:endParaRPr lang="zh-CN" altLang="en-US" dirty="0"/>
          </a:p>
        </p:txBody>
      </p:sp>
      <p:sp>
        <p:nvSpPr>
          <p:cNvPr id="172036"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82" name="幻灯片图像占位符 754689"/>
          <p:cNvSpPr>
            <a:spLocks noGrp="1" noRot="1" noTextEdit="1"/>
          </p:cNvSpPr>
          <p:nvPr>
            <p:ph type="sldImg"/>
          </p:nvPr>
        </p:nvSpPr>
        <p:spPr/>
      </p:sp>
      <p:sp>
        <p:nvSpPr>
          <p:cNvPr id="174083" name="文本占位符 754690"/>
          <p:cNvSpPr>
            <a:spLocks noGrp="1"/>
          </p:cNvSpPr>
          <p:nvPr>
            <p:ph type="body"/>
          </p:nvPr>
        </p:nvSpPr>
        <p:spPr/>
        <p:txBody>
          <a:bodyPr wrap="square" lIns="91424" tIns="45712" rIns="91424" bIns="45712" anchor="t" anchorCtr="0"/>
          <a:p>
            <a:pPr lvl="0" eaLnBrk="1" hangingPunct="1"/>
            <a:endParaRPr lang="zh-CN" altLang="en-US" dirty="0"/>
          </a:p>
        </p:txBody>
      </p:sp>
      <p:sp>
        <p:nvSpPr>
          <p:cNvPr id="174084"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幻灯片图像占位符 512001"/>
          <p:cNvSpPr>
            <a:spLocks noRot="1" noTextEdit="1"/>
          </p:cNvSpPr>
          <p:nvPr>
            <p:ph type="sldImg"/>
          </p:nvPr>
        </p:nvSpPr>
        <p:spPr/>
      </p:sp>
      <p:sp>
        <p:nvSpPr>
          <p:cNvPr id="56322" name="文本占位符 512002"/>
          <p:cNvSpPr>
            <a:spLocks noGrp="1"/>
          </p:cNvSpPr>
          <p:nvPr>
            <p:ph type="body"/>
          </p:nvPr>
        </p:nvSpPr>
        <p:spPr/>
        <p:txBody>
          <a:bodyPr wrap="square" lIns="91440" tIns="45720" rIns="91440" bIns="45720" anchor="t" anchorCtr="0"/>
          <a:p>
            <a:pPr lvl="0" eaLnBrk="1" hangingPunct="1"/>
            <a:endParaRPr lang="zh-CN" altLang="en-US" dirty="0"/>
          </a:p>
        </p:txBody>
      </p:sp>
      <p:sp>
        <p:nvSpPr>
          <p:cNvPr id="5632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30" name="幻灯片图像占位符 754689"/>
          <p:cNvSpPr>
            <a:spLocks noGrp="1" noRot="1" noTextEdit="1"/>
          </p:cNvSpPr>
          <p:nvPr>
            <p:ph type="sldImg"/>
          </p:nvPr>
        </p:nvSpPr>
        <p:spPr/>
      </p:sp>
      <p:sp>
        <p:nvSpPr>
          <p:cNvPr id="176131" name="文本占位符 754690"/>
          <p:cNvSpPr>
            <a:spLocks noGrp="1"/>
          </p:cNvSpPr>
          <p:nvPr>
            <p:ph type="body"/>
          </p:nvPr>
        </p:nvSpPr>
        <p:spPr/>
        <p:txBody>
          <a:bodyPr wrap="square" lIns="91424" tIns="45712" rIns="91424" bIns="45712" anchor="t" anchorCtr="0"/>
          <a:p>
            <a:pPr lvl="0" eaLnBrk="1" hangingPunct="1"/>
            <a:endParaRPr lang="zh-CN" altLang="en-US" dirty="0"/>
          </a:p>
        </p:txBody>
      </p:sp>
      <p:sp>
        <p:nvSpPr>
          <p:cNvPr id="176132"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4" name="幻灯片图像占位符 758785"/>
          <p:cNvSpPr>
            <a:spLocks noGrp="1" noRot="1" noTextEdit="1"/>
          </p:cNvSpPr>
          <p:nvPr>
            <p:ph type="sldImg"/>
          </p:nvPr>
        </p:nvSpPr>
        <p:spPr/>
      </p:sp>
      <p:sp>
        <p:nvSpPr>
          <p:cNvPr id="177155" name="文本占位符 758786"/>
          <p:cNvSpPr>
            <a:spLocks noGrp="1"/>
          </p:cNvSpPr>
          <p:nvPr>
            <p:ph type="body"/>
          </p:nvPr>
        </p:nvSpPr>
        <p:spPr/>
        <p:txBody>
          <a:bodyPr wrap="square" lIns="91424" tIns="45712" rIns="91424" bIns="45712" anchor="t" anchorCtr="0"/>
          <a:p>
            <a:pPr lvl="0" eaLnBrk="1" hangingPunct="1"/>
            <a:endParaRPr lang="zh-CN" altLang="en-US" dirty="0"/>
          </a:p>
        </p:txBody>
      </p:sp>
      <p:sp>
        <p:nvSpPr>
          <p:cNvPr id="177156"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8178" name="幻灯片图像占位符 760833"/>
          <p:cNvSpPr>
            <a:spLocks noGrp="1" noRot="1" noTextEdit="1"/>
          </p:cNvSpPr>
          <p:nvPr>
            <p:ph type="sldImg"/>
          </p:nvPr>
        </p:nvSpPr>
        <p:spPr/>
      </p:sp>
      <p:sp>
        <p:nvSpPr>
          <p:cNvPr id="178179" name="文本占位符 760834"/>
          <p:cNvSpPr>
            <a:spLocks noGrp="1"/>
          </p:cNvSpPr>
          <p:nvPr>
            <p:ph type="body"/>
          </p:nvPr>
        </p:nvSpPr>
        <p:spPr/>
        <p:txBody>
          <a:bodyPr wrap="square" lIns="91424" tIns="45712" rIns="91424" bIns="45712" anchor="t" anchorCtr="0"/>
          <a:p>
            <a:pPr lvl="0" eaLnBrk="1" hangingPunct="1"/>
            <a:endParaRPr lang="zh-CN" altLang="en-US" dirty="0"/>
          </a:p>
        </p:txBody>
      </p:sp>
      <p:sp>
        <p:nvSpPr>
          <p:cNvPr id="178180"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2" name="幻灯片图像占位符 763905"/>
          <p:cNvSpPr>
            <a:spLocks noGrp="1" noRot="1" noTextEdit="1"/>
          </p:cNvSpPr>
          <p:nvPr>
            <p:ph type="sldImg"/>
          </p:nvPr>
        </p:nvSpPr>
        <p:spPr/>
      </p:sp>
      <p:sp>
        <p:nvSpPr>
          <p:cNvPr id="179203" name="文本占位符 763906"/>
          <p:cNvSpPr>
            <a:spLocks noGrp="1"/>
          </p:cNvSpPr>
          <p:nvPr>
            <p:ph type="body"/>
          </p:nvPr>
        </p:nvSpPr>
        <p:spPr/>
        <p:txBody>
          <a:bodyPr wrap="square" lIns="91424" tIns="45712" rIns="91424" bIns="45712" anchor="t" anchorCtr="0"/>
          <a:p>
            <a:pPr lvl="0" eaLnBrk="1" hangingPunct="1"/>
            <a:endParaRPr lang="zh-CN" altLang="en-US" dirty="0"/>
          </a:p>
        </p:txBody>
      </p:sp>
      <p:sp>
        <p:nvSpPr>
          <p:cNvPr id="179204"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0226" name="幻灯片图像占位符 768001"/>
          <p:cNvSpPr>
            <a:spLocks noGrp="1" noRot="1" noTextEdit="1"/>
          </p:cNvSpPr>
          <p:nvPr>
            <p:ph type="sldImg"/>
          </p:nvPr>
        </p:nvSpPr>
        <p:spPr/>
      </p:sp>
      <p:sp>
        <p:nvSpPr>
          <p:cNvPr id="180227" name="文本占位符 768002"/>
          <p:cNvSpPr>
            <a:spLocks noGrp="1"/>
          </p:cNvSpPr>
          <p:nvPr>
            <p:ph type="body"/>
          </p:nvPr>
        </p:nvSpPr>
        <p:spPr/>
        <p:txBody>
          <a:bodyPr wrap="square" lIns="91424" tIns="45712" rIns="91424" bIns="45712" anchor="t" anchorCtr="0"/>
          <a:p>
            <a:pPr lvl="0" eaLnBrk="1" hangingPunct="1"/>
            <a:endParaRPr lang="zh-CN" altLang="en-US" dirty="0"/>
          </a:p>
        </p:txBody>
      </p:sp>
      <p:sp>
        <p:nvSpPr>
          <p:cNvPr id="180228"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50" name="幻灯片图像占位符 772097"/>
          <p:cNvSpPr>
            <a:spLocks noGrp="1" noRot="1" noTextEdit="1"/>
          </p:cNvSpPr>
          <p:nvPr>
            <p:ph type="sldImg"/>
          </p:nvPr>
        </p:nvSpPr>
        <p:spPr/>
      </p:sp>
      <p:sp>
        <p:nvSpPr>
          <p:cNvPr id="181251" name="文本占位符 772098"/>
          <p:cNvSpPr>
            <a:spLocks noGrp="1"/>
          </p:cNvSpPr>
          <p:nvPr>
            <p:ph type="body"/>
          </p:nvPr>
        </p:nvSpPr>
        <p:spPr/>
        <p:txBody>
          <a:bodyPr wrap="square" lIns="91424" tIns="45712" rIns="91424" bIns="45712" anchor="t" anchorCtr="0"/>
          <a:p>
            <a:pPr lvl="0" eaLnBrk="1" hangingPunct="1"/>
            <a:endParaRPr lang="zh-CN" altLang="en-US" dirty="0"/>
          </a:p>
        </p:txBody>
      </p:sp>
      <p:sp>
        <p:nvSpPr>
          <p:cNvPr id="181252"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4" name="幻灯片图像占位符 774145"/>
          <p:cNvSpPr>
            <a:spLocks noGrp="1" noRot="1" noTextEdit="1"/>
          </p:cNvSpPr>
          <p:nvPr>
            <p:ph type="sldImg"/>
          </p:nvPr>
        </p:nvSpPr>
        <p:spPr/>
      </p:sp>
      <p:sp>
        <p:nvSpPr>
          <p:cNvPr id="182275" name="文本占位符 774146"/>
          <p:cNvSpPr>
            <a:spLocks noGrp="1"/>
          </p:cNvSpPr>
          <p:nvPr>
            <p:ph type="body"/>
          </p:nvPr>
        </p:nvSpPr>
        <p:spPr/>
        <p:txBody>
          <a:bodyPr wrap="square" lIns="91424" tIns="45712" rIns="91424" bIns="45712" anchor="t" anchorCtr="0"/>
          <a:p>
            <a:pPr lvl="0" eaLnBrk="1" hangingPunct="1"/>
            <a:endParaRPr lang="zh-CN" altLang="en-US" dirty="0"/>
          </a:p>
        </p:txBody>
      </p:sp>
      <p:sp>
        <p:nvSpPr>
          <p:cNvPr id="182276"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3298" name="幻灯片图像占位符 776193"/>
          <p:cNvSpPr>
            <a:spLocks noGrp="1" noRot="1" noTextEdit="1"/>
          </p:cNvSpPr>
          <p:nvPr>
            <p:ph type="sldImg"/>
          </p:nvPr>
        </p:nvSpPr>
        <p:spPr/>
      </p:sp>
      <p:sp>
        <p:nvSpPr>
          <p:cNvPr id="183299" name="文本占位符 776194"/>
          <p:cNvSpPr>
            <a:spLocks noGrp="1"/>
          </p:cNvSpPr>
          <p:nvPr>
            <p:ph type="body"/>
          </p:nvPr>
        </p:nvSpPr>
        <p:spPr/>
        <p:txBody>
          <a:bodyPr wrap="square" lIns="91424" tIns="45712" rIns="91424" bIns="45712" anchor="t" anchorCtr="0"/>
          <a:p>
            <a:pPr lvl="0" eaLnBrk="1" hangingPunct="1"/>
            <a:endParaRPr lang="zh-CN" altLang="en-US" dirty="0"/>
          </a:p>
        </p:txBody>
      </p:sp>
      <p:sp>
        <p:nvSpPr>
          <p:cNvPr id="183300"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22" name="幻灯片图像占位符 780289"/>
          <p:cNvSpPr>
            <a:spLocks noGrp="1" noRot="1" noTextEdit="1"/>
          </p:cNvSpPr>
          <p:nvPr>
            <p:ph type="sldImg"/>
          </p:nvPr>
        </p:nvSpPr>
        <p:spPr/>
      </p:sp>
      <p:sp>
        <p:nvSpPr>
          <p:cNvPr id="184323" name="文本占位符 780290"/>
          <p:cNvSpPr>
            <a:spLocks noGrp="1"/>
          </p:cNvSpPr>
          <p:nvPr>
            <p:ph type="body"/>
          </p:nvPr>
        </p:nvSpPr>
        <p:spPr/>
        <p:txBody>
          <a:bodyPr wrap="square" lIns="91424" tIns="45712" rIns="91424" bIns="45712" anchor="t" anchorCtr="0"/>
          <a:p>
            <a:pPr lvl="0" eaLnBrk="1" hangingPunct="1"/>
            <a:endParaRPr lang="zh-CN" altLang="en-US" dirty="0"/>
          </a:p>
        </p:txBody>
      </p:sp>
      <p:sp>
        <p:nvSpPr>
          <p:cNvPr id="184324"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5346" name="幻灯片图像占位符 782337"/>
          <p:cNvSpPr>
            <a:spLocks noGrp="1" noRot="1" noTextEdit="1"/>
          </p:cNvSpPr>
          <p:nvPr>
            <p:ph type="sldImg"/>
          </p:nvPr>
        </p:nvSpPr>
        <p:spPr/>
      </p:sp>
      <p:sp>
        <p:nvSpPr>
          <p:cNvPr id="185347" name="文本占位符 782338"/>
          <p:cNvSpPr>
            <a:spLocks noGrp="1"/>
          </p:cNvSpPr>
          <p:nvPr>
            <p:ph type="body"/>
          </p:nvPr>
        </p:nvSpPr>
        <p:spPr/>
        <p:txBody>
          <a:bodyPr wrap="square" lIns="91424" tIns="45712" rIns="91424" bIns="45712" anchor="t" anchorCtr="0"/>
          <a:p>
            <a:pPr lvl="0" eaLnBrk="1" hangingPunct="1"/>
            <a:endParaRPr lang="zh-CN" altLang="en-US" dirty="0"/>
          </a:p>
        </p:txBody>
      </p:sp>
      <p:sp>
        <p:nvSpPr>
          <p:cNvPr id="185348" name="灯片编号占位符 1"/>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幻灯片图像占位符 514049"/>
          <p:cNvSpPr>
            <a:spLocks noRot="1" noTextEdit="1"/>
          </p:cNvSpPr>
          <p:nvPr>
            <p:ph type="sldImg"/>
          </p:nvPr>
        </p:nvSpPr>
        <p:spPr/>
      </p:sp>
      <p:sp>
        <p:nvSpPr>
          <p:cNvPr id="58370" name="文本占位符 514050"/>
          <p:cNvSpPr>
            <a:spLocks noGrp="1"/>
          </p:cNvSpPr>
          <p:nvPr>
            <p:ph type="body"/>
          </p:nvPr>
        </p:nvSpPr>
        <p:spPr/>
        <p:txBody>
          <a:bodyPr wrap="square" lIns="91440" tIns="45720" rIns="91440" bIns="45720" anchor="t" anchorCtr="0"/>
          <a:p>
            <a:pPr lvl="0" eaLnBrk="1" hangingPunct="1"/>
            <a:endParaRPr lang="zh-CN" altLang="en-US" dirty="0"/>
          </a:p>
        </p:txBody>
      </p:sp>
      <p:sp>
        <p:nvSpPr>
          <p:cNvPr id="58371"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540673"/>
          <p:cNvSpPr>
            <a:spLocks noRot="1" noTextEdit="1"/>
          </p:cNvSpPr>
          <p:nvPr>
            <p:ph type="sldImg"/>
          </p:nvPr>
        </p:nvSpPr>
        <p:spPr/>
      </p:sp>
      <p:sp>
        <p:nvSpPr>
          <p:cNvPr id="65538" name="文本占位符 540674"/>
          <p:cNvSpPr>
            <a:spLocks noGrp="1"/>
          </p:cNvSpPr>
          <p:nvPr>
            <p:ph type="body"/>
          </p:nvPr>
        </p:nvSpPr>
        <p:spPr/>
        <p:txBody>
          <a:bodyPr wrap="square" lIns="91424" tIns="45712" rIns="91424" bIns="45712" anchor="t" anchorCtr="0"/>
          <a:p>
            <a:pPr lvl="0" eaLnBrk="1" hangingPunct="1"/>
            <a:endParaRPr lang="zh-CN" altLang="en-US" dirty="0"/>
          </a:p>
        </p:txBody>
      </p:sp>
      <p:sp>
        <p:nvSpPr>
          <p:cNvPr id="65539"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524289"/>
          <p:cNvSpPr>
            <a:spLocks noRot="1" noTextEdit="1"/>
          </p:cNvSpPr>
          <p:nvPr>
            <p:ph type="sldImg"/>
          </p:nvPr>
        </p:nvSpPr>
        <p:spPr/>
      </p:sp>
      <p:sp>
        <p:nvSpPr>
          <p:cNvPr id="67586" name="文本占位符 524290"/>
          <p:cNvSpPr>
            <a:spLocks noGrp="1"/>
          </p:cNvSpPr>
          <p:nvPr>
            <p:ph type="body"/>
          </p:nvPr>
        </p:nvSpPr>
        <p:spPr/>
        <p:txBody>
          <a:bodyPr wrap="square" lIns="91424" tIns="45712" rIns="91424" bIns="45712" anchor="t" anchorCtr="0"/>
          <a:p>
            <a:pPr lvl="0" eaLnBrk="1" hangingPunct="1"/>
            <a:endParaRPr lang="zh-CN" altLang="en-US" dirty="0"/>
          </a:p>
        </p:txBody>
      </p:sp>
      <p:sp>
        <p:nvSpPr>
          <p:cNvPr id="67587"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518145"/>
          <p:cNvSpPr>
            <a:spLocks noRot="1" noTextEdit="1"/>
          </p:cNvSpPr>
          <p:nvPr>
            <p:ph type="sldImg"/>
          </p:nvPr>
        </p:nvSpPr>
        <p:spPr/>
      </p:sp>
      <p:sp>
        <p:nvSpPr>
          <p:cNvPr id="69634" name="文本占位符 518146"/>
          <p:cNvSpPr>
            <a:spLocks noGrp="1"/>
          </p:cNvSpPr>
          <p:nvPr>
            <p:ph type="body"/>
          </p:nvPr>
        </p:nvSpPr>
        <p:spPr/>
        <p:txBody>
          <a:bodyPr wrap="square" lIns="91440" tIns="45720" rIns="91440" bIns="45720" anchor="t" anchorCtr="0"/>
          <a:p>
            <a:pPr lvl="0" eaLnBrk="1" hangingPunct="1"/>
            <a:endParaRPr lang="zh-CN" altLang="en-US" dirty="0"/>
          </a:p>
        </p:txBody>
      </p:sp>
      <p:sp>
        <p:nvSpPr>
          <p:cNvPr id="69635"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520193"/>
          <p:cNvSpPr>
            <a:spLocks noRot="1" noTextEdit="1"/>
          </p:cNvSpPr>
          <p:nvPr>
            <p:ph type="sldImg"/>
          </p:nvPr>
        </p:nvSpPr>
        <p:spPr/>
      </p:sp>
      <p:sp>
        <p:nvSpPr>
          <p:cNvPr id="71682" name="文本占位符 520194"/>
          <p:cNvSpPr>
            <a:spLocks noGrp="1"/>
          </p:cNvSpPr>
          <p:nvPr>
            <p:ph type="body"/>
          </p:nvPr>
        </p:nvSpPr>
        <p:spPr/>
        <p:txBody>
          <a:bodyPr wrap="square" lIns="91440" tIns="45720" rIns="91440" bIns="45720" anchor="t" anchorCtr="0"/>
          <a:p>
            <a:pPr lvl="0" eaLnBrk="1" hangingPunct="1"/>
            <a:endParaRPr lang="zh-CN" altLang="en-US" dirty="0"/>
          </a:p>
        </p:txBody>
      </p:sp>
      <p:sp>
        <p:nvSpPr>
          <p:cNvPr id="7168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幻灯片图像占位符 551937"/>
          <p:cNvSpPr>
            <a:spLocks noRot="1" noTextEdit="1"/>
          </p:cNvSpPr>
          <p:nvPr>
            <p:ph type="sldImg"/>
          </p:nvPr>
        </p:nvSpPr>
        <p:spPr/>
      </p:sp>
      <p:sp>
        <p:nvSpPr>
          <p:cNvPr id="97282" name="文本占位符 551938"/>
          <p:cNvSpPr>
            <a:spLocks noGrp="1"/>
          </p:cNvSpPr>
          <p:nvPr>
            <p:ph type="body"/>
          </p:nvPr>
        </p:nvSpPr>
        <p:spPr/>
        <p:txBody>
          <a:bodyPr wrap="square" lIns="91424" tIns="45712" rIns="91424" bIns="45712" anchor="t" anchorCtr="0"/>
          <a:p>
            <a:pPr lvl="0" eaLnBrk="1" hangingPunct="1"/>
            <a:endParaRPr lang="zh-CN" altLang="en-US" dirty="0"/>
          </a:p>
        </p:txBody>
      </p:sp>
      <p:sp>
        <p:nvSpPr>
          <p:cNvPr id="97283" name="灯片编号占位符 1"/>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lnSpc>
                <a:spcPct val="100000"/>
              </a:lnSpc>
              <a:spcBef>
                <a:spcPct val="0"/>
              </a:spcBef>
              <a:buClrTx/>
            </a:pPr>
            <a:fld id="{9A0DB2DC-4C9A-4742-B13C-FB6460FD3503}" type="slidenum">
              <a:rPr lang="zh-CN" altLang="en-US" sz="1200" b="0" dirty="0"/>
            </a:fld>
            <a:endParaRPr lang="zh-CN" altLang="en-US" sz="1200" b="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2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会计要素与会计账户</a:t>
            </a:r>
            <a:endPar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46" name="标题"/>
          <p:cNvSpPr>
            <a:spLocks noGrp="1"/>
          </p:cNvSpPr>
          <p:nvPr>
            <p:ph type="title"/>
          </p:nvPr>
        </p:nvSpPr>
        <p:spPr>
          <a:xfrm>
            <a:off x="609600" y="273050"/>
            <a:ext cx="4011084" cy="1162049"/>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7" name="内容占位符"/>
          <p:cNvSpPr>
            <a:spLocks noGrp="1"/>
          </p:cNvSpPr>
          <p:nvPr>
            <p:ph idx="1"/>
          </p:nvPr>
        </p:nvSpPr>
        <p:spPr>
          <a:xfrm>
            <a:off x="4766733" y="273050"/>
            <a:ext cx="6815667" cy="5853113"/>
          </a:xfrm>
          <a:prstGeom prst="rect">
            <a:avLst/>
          </a:prstGeom>
          <a:noFill/>
          <a:ln w="9525" cap="flat" cmpd="sng">
            <a:noFill/>
            <a:prstDash val="solid"/>
            <a:miter/>
          </a:ln>
        </p:spPr>
        <p:txBody>
          <a:bodyPr/>
          <a:lstStyle>
            <a:lvl1pPr marL="469900" indent="-469900">
              <a:defRPr sz="3200"/>
            </a:lvl1pPr>
            <a:lvl2pPr marL="908050" lvl="1" indent="-436245">
              <a:defRPr sz="2800"/>
            </a:lvl2pPr>
            <a:lvl3pPr marL="1304925" lvl="2" indent="-394970">
              <a:defRPr sz="2400"/>
            </a:lvl3pPr>
            <a:lvl4pPr marL="1693545" lvl="3" indent="-387350">
              <a:defRPr sz="2000"/>
            </a:lvl4pPr>
            <a:lvl5pPr marL="2093595" lvl="4" indent="-398145">
              <a:defRPr sz="20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48" name="文本"/>
          <p:cNvSpPr>
            <a:spLocks noGrp="1"/>
          </p:cNvSpPr>
          <p:nvPr>
            <p:ph type="body" idx="2"/>
          </p:nvPr>
        </p:nvSpPr>
        <p:spPr>
          <a:xfrm>
            <a:off x="609600" y="1435100"/>
            <a:ext cx="4011084" cy="4691063"/>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40" name="标题"/>
          <p:cNvSpPr>
            <a:spLocks noGrp="1"/>
          </p:cNvSpPr>
          <p:nvPr>
            <p:ph type="title"/>
          </p:nvPr>
        </p:nvSpPr>
        <p:spPr>
          <a:xfrm>
            <a:off x="2389717" y="4800600"/>
            <a:ext cx="7315200" cy="566738"/>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1" name="图片"/>
          <p:cNvSpPr>
            <a:spLocks noGrp="1"/>
          </p:cNvSpPr>
          <p:nvPr>
            <p:ph type="pic" idx="2"/>
          </p:nvPr>
        </p:nvSpPr>
        <p:spPr>
          <a:xfrm>
            <a:off x="2389717" y="612775"/>
            <a:ext cx="7315200" cy="4114800"/>
          </a:xfrm>
          <a:prstGeom prst="rect">
            <a:avLst/>
          </a:prstGeom>
          <a:noFill/>
          <a:ln w="9525" cap="flat" cmpd="sng">
            <a:noFill/>
            <a:prstDash val="solid"/>
            <a:miter/>
          </a:ln>
        </p:spPr>
      </p:sp>
      <p:sp>
        <p:nvSpPr>
          <p:cNvPr id="42" name="文本"/>
          <p:cNvSpPr>
            <a:spLocks noGrp="1"/>
          </p:cNvSpPr>
          <p:nvPr>
            <p:ph type="body" idx="1"/>
          </p:nvPr>
        </p:nvSpPr>
        <p:spPr>
          <a:xfrm>
            <a:off x="2389717" y="5367338"/>
            <a:ext cx="7315200" cy="804861"/>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3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36" name="竖排文字占位符"/>
          <p:cNvSpPr>
            <a:spLocks noGrp="1"/>
          </p:cNvSpPr>
          <p:nvPr>
            <p:ph type="body" orient="vert" idx="1"/>
          </p:nvPr>
        </p:nvSpPr>
        <p:spPr>
          <a:xfrm>
            <a:off x="755649" y="1196975"/>
            <a:ext cx="10668000" cy="4822825"/>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30" name="竖排标题"/>
          <p:cNvSpPr>
            <a:spLocks noGrp="1"/>
          </p:cNvSpPr>
          <p:nvPr>
            <p:ph type="title" orient="vert"/>
          </p:nvPr>
        </p:nvSpPr>
        <p:spPr>
          <a:xfrm>
            <a:off x="8765117" y="304800"/>
            <a:ext cx="2669115" cy="5715000"/>
          </a:xfrm>
          <a:prstGeom prst="rect">
            <a:avLst/>
          </a:prstGeom>
          <a:noFill/>
          <a:ln w="9525" cap="flat" cmpd="sng">
            <a:noFill/>
            <a:prstDash val="solid"/>
            <a:miter/>
          </a:ln>
        </p:spPr>
        <p:txBody>
          <a:bodyPr vert="eaVert" anchor="t"/>
          <a:lstStyle/>
          <a:p>
            <a:r>
              <a:rPr lang="zh-CN" altLang="en-US" noProof="1"/>
              <a:t>单击此处编辑母版标题样式</a:t>
            </a:r>
            <a:endParaRPr lang="zh-CN" altLang="en-US" noProof="1"/>
          </a:p>
        </p:txBody>
      </p:sp>
      <p:sp>
        <p:nvSpPr>
          <p:cNvPr id="31" name="竖排文字占位符"/>
          <p:cNvSpPr>
            <a:spLocks noGrp="1"/>
          </p:cNvSpPr>
          <p:nvPr>
            <p:ph type="body" orient="vert" idx="1"/>
          </p:nvPr>
        </p:nvSpPr>
        <p:spPr>
          <a:xfrm>
            <a:off x="755651" y="304800"/>
            <a:ext cx="7806267" cy="5715000"/>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标题和表格">
    <p:spTree>
      <p:nvGrpSpPr>
        <p:cNvPr id="1" name=""/>
        <p:cNvGrpSpPr/>
        <p:nvPr/>
      </p:nvGrpSpPr>
      <p:grpSpPr>
        <a:xfrm>
          <a:off x="0" y="0"/>
          <a:ext cx="0" cy="0"/>
          <a:chOff x="0" y="0"/>
          <a:chExt cx="0" cy="0"/>
        </a:xfrm>
      </p:grpSpPr>
      <p:sp>
        <p:nvSpPr>
          <p:cNvPr id="25" name="标题"/>
          <p:cNvSpPr>
            <a:spLocks noGrp="1"/>
          </p:cNvSpPr>
          <p:nvPr>
            <p:ph type="title"/>
          </p:nvPr>
        </p:nvSpPr>
        <p:spPr>
          <a:xfrm>
            <a:off x="766233" y="304800"/>
            <a:ext cx="10667999"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6" name="表格"/>
          <p:cNvSpPr>
            <a:spLocks noGrp="1"/>
          </p:cNvSpPr>
          <p:nvPr>
            <p:ph type="tbl" idx="1"/>
          </p:nvPr>
        </p:nvSpPr>
        <p:spPr>
          <a:xfrm>
            <a:off x="755651" y="1196975"/>
            <a:ext cx="10667999" cy="4822825"/>
          </a:xfrm>
          <a:prstGeom prst="rect">
            <a:avLst/>
          </a:prstGeom>
          <a:noFill/>
          <a:ln w="9525" cap="flat" cmpd="sng">
            <a:noFill/>
            <a:prstDash val="solid"/>
            <a:miter/>
          </a:ln>
        </p:spPr>
        <p:txBody>
          <a:bodyPr vert="horz" wrap="none" lIns="-12700" tIns="-12700" rIns="-12700" bIns="-12700" numCol="1" anchor="t" anchorCtr="0" upright="1" compatLnSpc="1"/>
          <a:lstStyle>
            <a:lvl1pPr marL="0" indent="0"/>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标题，文本与内容">
    <p:bg>
      <p:bgPr>
        <a:solidFill>
          <a:schemeClr val="bg1"/>
        </a:solidFill>
        <a:effectLst/>
      </p:bgPr>
    </p:bg>
    <p:spTree>
      <p:nvGrpSpPr>
        <p:cNvPr id="1" name=""/>
        <p:cNvGrpSpPr/>
        <p:nvPr/>
      </p:nvGrpSpPr>
      <p:grpSpPr>
        <a:xfrm>
          <a:off x="0" y="0"/>
          <a:ext cx="0" cy="0"/>
          <a:chOff x="0" y="0"/>
          <a:chExt cx="0" cy="0"/>
        </a:xfrm>
      </p:grpSpPr>
      <p:sp>
        <p:nvSpPr>
          <p:cNvPr id="91" name="标题"/>
          <p:cNvSpPr>
            <a:spLocks noGrp="1"/>
          </p:cNvSpPr>
          <p:nvPr>
            <p:ph type="title"/>
          </p:nvPr>
        </p:nvSpPr>
        <p:spPr>
          <a:xfrm>
            <a:off x="1219200" y="228600"/>
            <a:ext cx="10365317" cy="688975"/>
          </a:xfrm>
          <a:prstGeom prst="rect">
            <a:avLst/>
          </a:prstGeom>
          <a:noFill/>
          <a:ln w="9525" cap="flat" cmpd="sng">
            <a:noFill/>
            <a:prstDash val="solid"/>
            <a:miter/>
          </a:ln>
        </p:spPr>
        <p:txBody>
          <a:bodyPr/>
          <a:lstStyle>
            <a:lvl1pPr marL="0" indent="0">
              <a:defRPr>
                <a:latin typeface="黑体" panose="02010609060101010101" pitchFamily="49" charset="-122"/>
                <a:ea typeface="黑体" panose="02010609060101010101" pitchFamily="49" charset="-122"/>
              </a:defRPr>
            </a:lvl1pPr>
          </a:lstStyle>
          <a:p>
            <a:r>
              <a:rPr lang="zh-CN" altLang="en-US" noProof="1"/>
              <a:t>单击此处编辑母版标题样式</a:t>
            </a:r>
            <a:endParaRPr lang="zh-CN" altLang="en-US" noProof="1"/>
          </a:p>
        </p:txBody>
      </p:sp>
      <p:sp>
        <p:nvSpPr>
          <p:cNvPr id="92" name="文本"/>
          <p:cNvSpPr>
            <a:spLocks noGrp="1"/>
          </p:cNvSpPr>
          <p:nvPr>
            <p:ph type="body" idx="1"/>
          </p:nvPr>
        </p:nvSpPr>
        <p:spPr>
          <a:xfrm>
            <a:off x="609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93" name="内容占位符"/>
          <p:cNvSpPr>
            <a:spLocks noGrp="1"/>
          </p:cNvSpPr>
          <p:nvPr>
            <p:ph idx="2"/>
          </p:nvPr>
        </p:nvSpPr>
        <p:spPr>
          <a:xfrm>
            <a:off x="6197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15" name="Rectangle 12"/>
          <p:cNvSpPr>
            <a:spLocks noGrp="1" noChangeArrowheads="1"/>
          </p:cNvSpPr>
          <p:nvPr>
            <p:ph type="dt" sz="half" idx="12"/>
          </p:nvPr>
        </p:nvSpPr>
        <p:spPr bwMode="auto">
          <a:xfrm>
            <a:off x="812800" y="6245225"/>
            <a:ext cx="26416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黑体" panose="02010609060101010101" pitchFamily="49" charset="-122"/>
              <a:cs typeface="+mn-cs"/>
            </a:endParaRPr>
          </a:p>
        </p:txBody>
      </p:sp>
      <p:sp>
        <p:nvSpPr>
          <p:cNvPr id="16" name="Rectangle 13"/>
          <p:cNvSpPr>
            <a:spLocks noGrp="1" noChangeArrowheads="1"/>
          </p:cNvSpPr>
          <p:nvPr>
            <p:ph type="ftr" sz="quarter" idx="3"/>
          </p:nvPr>
        </p:nvSpPr>
        <p:spPr bwMode="auto">
          <a:xfrm>
            <a:off x="4165600" y="6245225"/>
            <a:ext cx="38608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黑体" panose="02010609060101010101" pitchFamily="49" charset="-122"/>
              <a:cs typeface="+mn-cs"/>
            </a:endParaRPr>
          </a:p>
        </p:txBody>
      </p:sp>
      <p:sp>
        <p:nvSpPr>
          <p:cNvPr id="17" name="Rectangle 14"/>
          <p:cNvSpPr>
            <a:spLocks noGrp="1" noChangeArrowheads="1"/>
          </p:cNvSpPr>
          <p:nvPr>
            <p:ph type="sldNum" sz="quarter" idx="4"/>
          </p:nvPr>
        </p:nvSpPr>
        <p:spPr bwMode="auto">
          <a:xfrm>
            <a:off x="8737600" y="6245225"/>
            <a:ext cx="2641600" cy="47625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ea typeface="黑体" panose="02010609060101010101" pitchFamily="49" charset="-122"/>
              </a:rPr>
            </a:fld>
            <a:endParaRPr lang="en-US" altLang="zh-CN" dirty="0">
              <a:ea typeface="黑体" panose="02010609060101010101" pitchFamily="49" charset="-122"/>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6146"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7"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6148"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49"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0"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1"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717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7171"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7172"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3"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4"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5"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8194"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8195"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8196"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7"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8"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9"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098" name="任意多边形 2054"/>
          <p:cNvSpPr/>
          <p:nvPr/>
        </p:nvSpPr>
        <p:spPr>
          <a:xfrm>
            <a:off x="914400" y="2393950"/>
            <a:ext cx="10363200" cy="109538"/>
          </a:xfrm>
          <a:custGeom>
            <a:avLst/>
            <a:gdLst/>
            <a:ahLst/>
            <a:cxnLst>
              <a:cxn ang="0">
                <a:pos x="0" y="0"/>
              </a:cxn>
              <a:cxn ang="0">
                <a:pos x="2147483647" y="0"/>
              </a:cxn>
              <a:cxn ang="0">
                <a:pos x="2147483647" y="2147483647"/>
              </a:cxn>
              <a:cxn ang="0">
                <a:pos x="0" y="2147483647"/>
              </a:cxn>
              <a:cxn ang="0">
                <a:pos x="0" y="0"/>
              </a:cxn>
              <a:cxn ang="0">
                <a:pos x="2147483647"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0" name="标题 2049"/>
          <p:cNvSpPr>
            <a:spLocks noGrp="1"/>
          </p:cNvSpPr>
          <p:nvPr>
            <p:ph type="ctrTitle"/>
          </p:nvPr>
        </p:nvSpPr>
        <p:spPr>
          <a:xfrm>
            <a:off x="914400" y="990600"/>
            <a:ext cx="10363200" cy="1371600"/>
          </a:xfrm>
          <a:prstGeom prst="rect">
            <a:avLst/>
          </a:prstGeom>
          <a:noFill/>
          <a:ln w="9525">
            <a:noFill/>
          </a:ln>
        </p:spPr>
        <p:txBody>
          <a:bodyPr anchor="b"/>
          <a:lstStyle>
            <a:lvl1pPr lvl="0">
              <a:defRPr sz="3600" kern="1200"/>
            </a:lvl1pPr>
          </a:lstStyle>
          <a:p>
            <a:pPr lvl="0" fontAlgn="base"/>
            <a:r>
              <a:rPr lang="zh-CN" altLang="en-US" strike="noStrike" noProof="1"/>
              <a:t>单击此处编辑母版标题样式</a:t>
            </a:r>
            <a:endParaRPr lang="zh-CN" altLang="en-US" strike="noStrike" noProof="1"/>
          </a:p>
        </p:txBody>
      </p:sp>
      <p:sp>
        <p:nvSpPr>
          <p:cNvPr id="2051" name="副标题 2050"/>
          <p:cNvSpPr>
            <a:spLocks noGrp="1"/>
          </p:cNvSpPr>
          <p:nvPr>
            <p:ph type="subTitle" idx="1"/>
          </p:nvPr>
        </p:nvSpPr>
        <p:spPr>
          <a:xfrm>
            <a:off x="1930400" y="3429000"/>
            <a:ext cx="9347200" cy="1600200"/>
          </a:xfrm>
          <a:prstGeom prst="rect">
            <a:avLst/>
          </a:prstGeom>
          <a:noFill/>
          <a:ln w="9525">
            <a:noFill/>
          </a:ln>
        </p:spPr>
        <p:txBody>
          <a:bodyPr/>
          <a:lstStyle>
            <a:lvl1pPr marL="0" lvl="0" indent="0">
              <a:defRPr sz="2400" kern="1200"/>
            </a:lvl1pPr>
            <a:lvl2pPr marL="457200" lvl="1" indent="-457200" algn="ctr">
              <a:buNone/>
              <a:defRPr sz="2400" kern="1200"/>
            </a:lvl2pPr>
            <a:lvl3pPr marL="909955" lvl="2" indent="-909955" algn="ctr">
              <a:buNone/>
              <a:defRPr sz="2400" kern="1200"/>
            </a:lvl3pPr>
            <a:lvl4pPr marL="1306830" lvl="3" indent="-1306830" algn="ctr">
              <a:buNone/>
              <a:defRPr sz="2400" kern="1200"/>
            </a:lvl4pPr>
            <a:lvl5pPr marL="1695450" lvl="4" indent="-1695450" algn="ctr">
              <a:buNone/>
              <a:defRPr sz="2400" kern="1200"/>
            </a:lvl5pPr>
          </a:lstStyle>
          <a:p>
            <a:pPr lvl="0" fontAlgn="base"/>
            <a:r>
              <a:rPr lang="zh-CN" altLang="en-US" strike="noStrike" noProof="1"/>
              <a:t>单击此处编辑母版副标题样式</a:t>
            </a:r>
            <a:endParaRPr lang="zh-CN" altLang="en-US" strike="noStrike" noProof="1"/>
          </a:p>
        </p:txBody>
      </p:sp>
      <p:sp>
        <p:nvSpPr>
          <p:cNvPr id="16" name="日期占位符 2051"/>
          <p:cNvSpPr>
            <a:spLocks noGrp="1"/>
          </p:cNvSpPr>
          <p:nvPr>
            <p:ph type="dt" sz="half" idx="2"/>
          </p:nvPr>
        </p:nvSpPr>
        <p:spPr>
          <a:xfrm>
            <a:off x="914400" y="6248400"/>
            <a:ext cx="2540000" cy="457200"/>
          </a:xfrm>
          <a:prstGeom prst="rect">
            <a:avLst/>
          </a:prstGeom>
          <a:noFill/>
          <a:ln w="9525">
            <a:noFill/>
          </a:ln>
        </p:spPr>
        <p:txBody>
          <a:bodyPr anchor="t"/>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页脚占位符 2052"/>
          <p:cNvSpPr>
            <a:spLocks noGrp="1"/>
          </p:cNvSpPr>
          <p:nvPr>
            <p:ph type="ftr" sz="quarter" idx="3"/>
          </p:nvPr>
        </p:nvSpPr>
        <p:spPr>
          <a:xfrm>
            <a:off x="4165600" y="6248400"/>
            <a:ext cx="3860800" cy="457200"/>
          </a:xfrm>
          <a:prstGeom prst="rect">
            <a:avLst/>
          </a:prstGeom>
          <a:noFill/>
          <a:ln w="9525">
            <a:noFill/>
          </a:ln>
        </p:spPr>
        <p:txBody>
          <a:bodyPr vert="horz" wrap="square" lIns="91440" tIns="45720" rIns="91440" bIns="45720" numCol="1" anchor="t" anchorCtr="0" compatLnSpc="1"/>
          <a:lstStyle>
            <a:lvl1pPr>
              <a:defRPr sz="1200">
                <a:latin typeface="Verdana" panose="020B060403050404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chemeClr val="tx1"/>
              </a:solidFill>
              <a:effectLst/>
              <a:uLnTx/>
              <a:uFillTx/>
              <a:latin typeface="Verdana" panose="020B0604030504040204" pitchFamily="34" charset="0"/>
              <a:ea typeface="楷体_GB2312" pitchFamily="49" charset="-122"/>
              <a:cs typeface="+mn-cs"/>
            </a:endParaRPr>
          </a:p>
        </p:txBody>
      </p:sp>
      <p:sp>
        <p:nvSpPr>
          <p:cNvPr id="18" name="灯片编号占位符 2053"/>
          <p:cNvSpPr>
            <a:spLocks noGrp="1"/>
          </p:cNvSpPr>
          <p:nvPr>
            <p:ph type="sldNum" sz="quarter" idx="4"/>
          </p:nvPr>
        </p:nvSpPr>
        <p:spPr>
          <a:xfrm>
            <a:off x="8737600" y="6248400"/>
            <a:ext cx="2540000" cy="457200"/>
          </a:xfrm>
          <a:prstGeom prst="rect">
            <a:avLst/>
          </a:prstGeom>
          <a:noFill/>
          <a:ln w="9525">
            <a:noFill/>
          </a:ln>
        </p:spPr>
        <p:txBody>
          <a:bodyPr anchor="t"/>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755651" y="1196975"/>
            <a:ext cx="5227320" cy="4822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6331" y="1196975"/>
            <a:ext cx="5227320" cy="48228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1186775" y="1778438"/>
            <a:ext cx="4873575"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1186775" y="2665379"/>
            <a:ext cx="4873575"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4588" y="304800"/>
            <a:ext cx="2669645" cy="57150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54175" cy="57150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bl">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583267" y="1984375"/>
            <a:ext cx="8737600" cy="5080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1568451" y="2492375"/>
            <a:ext cx="10191749" cy="39592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600" b="1"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a:xfrm>
            <a:off x="812800" y="6245225"/>
            <a:ext cx="2641600" cy="476250"/>
          </a:xfrm>
          <a:prstGeom prst="rect">
            <a:avLst/>
          </a:prstGeom>
          <a:noFill/>
          <a:ln w="9525">
            <a:noFill/>
          </a:ln>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a:xfrm>
            <a:off x="4165600" y="6245225"/>
            <a:ext cx="3860800" cy="476250"/>
          </a:xfrm>
          <a:prstGeom prst="rect">
            <a:avLst/>
          </a:prstGeom>
          <a:noFill/>
          <a:ln w="9525">
            <a:noFill/>
          </a:ln>
        </p:spPr>
        <p:txBody>
          <a:bodyPr vert="horz" wrap="square" lIns="91440" tIns="45720" rIns="91440" bIns="45720" numCol="1" anchor="t" anchorCtr="0" compatLnSpc="1"/>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a:xfrm>
            <a:off x="8737600" y="6245225"/>
            <a:ext cx="2641600" cy="476250"/>
          </a:xfrm>
          <a:prstGeom prst="rect">
            <a:avLst/>
          </a:prstGeom>
          <a:noFill/>
          <a:ln w="9525">
            <a:noFill/>
          </a:ln>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Only">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1568451" y="1984375"/>
            <a:ext cx="10191749" cy="44672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a:xfrm>
            <a:off x="812800" y="6245225"/>
            <a:ext cx="2641600" cy="476250"/>
          </a:xfrm>
          <a:prstGeom prst="rect">
            <a:avLst/>
          </a:prstGeom>
          <a:noFill/>
          <a:ln w="9525">
            <a:noFill/>
          </a:ln>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a:xfrm>
            <a:off x="4165600" y="6245225"/>
            <a:ext cx="3860800" cy="476250"/>
          </a:xfrm>
          <a:prstGeom prst="rect">
            <a:avLst/>
          </a:prstGeom>
          <a:noFill/>
          <a:ln w="9525">
            <a:noFill/>
          </a:ln>
        </p:spPr>
        <p:txBody>
          <a:bodyPr vert="horz" wrap="square" lIns="91440" tIns="45720" rIns="91440" bIns="45720" numCol="1" anchor="t" anchorCtr="0" compatLnSpc="1"/>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a:xfrm>
            <a:off x="8737600" y="6245225"/>
            <a:ext cx="2641600" cy="476250"/>
          </a:xfrm>
          <a:prstGeom prst="rect">
            <a:avLst/>
          </a:prstGeom>
          <a:noFill/>
          <a:ln w="9525">
            <a:noFill/>
          </a:ln>
        </p:spPr>
        <p:txBody>
          <a:bodyPr/>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098" name="Freeform 2"/>
          <p:cNvSpPr/>
          <p:nvPr/>
        </p:nvSpPr>
        <p:spPr>
          <a:xfrm>
            <a:off x="914400" y="2393950"/>
            <a:ext cx="10363200" cy="109538"/>
          </a:xfrm>
          <a:custGeom>
            <a:avLst/>
            <a:gdLst/>
            <a:ahLst/>
            <a:cxnLst>
              <a:cxn ang="0">
                <a:pos x="0" y="0"/>
              </a:cxn>
              <a:cxn ang="0">
                <a:pos x="7772400" y="0"/>
              </a:cxn>
            </a:cxnLst>
            <a:pathLst>
              <a:path w="7564" h="109538">
                <a:moveTo>
                  <a:pt x="0" y="0"/>
                </a:moveTo>
                <a:lnTo>
                  <a:pt x="7564"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83" name="标题"/>
          <p:cNvSpPr>
            <a:spLocks noGrp="1"/>
          </p:cNvSpPr>
          <p:nvPr>
            <p:ph type="ctrTitle"/>
          </p:nvPr>
        </p:nvSpPr>
        <p:spPr>
          <a:xfrm>
            <a:off x="914400" y="990600"/>
            <a:ext cx="10363200" cy="1371600"/>
          </a:xfrm>
          <a:prstGeom prst="rect">
            <a:avLst/>
          </a:prstGeom>
          <a:noFill/>
          <a:ln w="9525" cap="flat" cmpd="sng">
            <a:noFill/>
            <a:prstDash val="solid"/>
            <a:miter/>
          </a:ln>
        </p:spPr>
        <p:txBody>
          <a:bodyPr anchor="b"/>
          <a:lstStyle>
            <a:lvl1pPr marL="0" indent="0">
              <a:defRPr sz="3600"/>
            </a:lvl1pPr>
          </a:lstStyle>
          <a:p>
            <a:r>
              <a:rPr lang="zh-CN" altLang="en-US" noProof="1"/>
              <a:t>单击此处编辑母版标题样式</a:t>
            </a:r>
            <a:endParaRPr lang="zh-CN" altLang="en-US" noProof="1"/>
          </a:p>
        </p:txBody>
      </p:sp>
      <p:sp>
        <p:nvSpPr>
          <p:cNvPr id="84" name="文本"/>
          <p:cNvSpPr>
            <a:spLocks noGrp="1"/>
          </p:cNvSpPr>
          <p:nvPr>
            <p:ph type="subTitle" idx="1"/>
          </p:nvPr>
        </p:nvSpPr>
        <p:spPr>
          <a:xfrm>
            <a:off x="1930400" y="3429000"/>
            <a:ext cx="9347199" cy="1600200"/>
          </a:xfrm>
          <a:prstGeom prst="rect">
            <a:avLst/>
          </a:prstGeom>
          <a:noFill/>
          <a:ln w="9525" cap="flat" cmpd="sng">
            <a:noFill/>
            <a:prstDash val="solid"/>
            <a:miter/>
          </a:ln>
        </p:spPr>
        <p:txBody>
          <a:bodyPr/>
          <a:lstStyle>
            <a:lvl1pPr marL="0" indent="0">
              <a:defRPr sz="2200"/>
            </a:lvl1pPr>
            <a:lvl2pPr marL="908050" lvl="1" indent="-436245"/>
            <a:lvl3pPr marL="1304925" lvl="2" indent="-394970"/>
            <a:lvl4pPr marL="1693545" lvl="3" indent="-387350"/>
            <a:lvl5pPr marL="2093595" lvl="4" indent="-398145"/>
            <a:lvl6pPr marL="2093595" lvl="5" indent="-398145"/>
            <a:lvl7pPr marL="2093595" lvl="6" indent="-398145"/>
            <a:lvl8pPr marL="2093595" lvl="7" indent="-398145"/>
            <a:lvl9pPr marL="2093595" lvl="7" indent="-398145"/>
          </a:lstStyle>
          <a:p>
            <a:r>
              <a:rPr lang="zh-CN" altLang="en-US" noProof="1"/>
              <a:t>单击此处编辑母版副标题样式</a:t>
            </a:r>
            <a:endParaRPr lang="zh-CN" altLang="en-US" noProof="1"/>
          </a:p>
        </p:txBody>
      </p:sp>
      <p:sp>
        <p:nvSpPr>
          <p:cNvPr id="16" name="Rectangle 5"/>
          <p:cNvSpPr>
            <a:spLocks noGrp="1" noChangeArrowheads="1"/>
          </p:cNvSpPr>
          <p:nvPr>
            <p:ph type="dt" sz="half" idx="2"/>
          </p:nvPr>
        </p:nvSpPr>
        <p:spPr bwMode="auto">
          <a:xfrm>
            <a:off x="914400" y="6248400"/>
            <a:ext cx="2540000" cy="457200"/>
          </a:xfrm>
          <a:prstGeom prst="rect">
            <a:avLst/>
          </a:prstGeom>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5DE3863B-DE86-4959-BFA4-7A0D7E321932}"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6"/>
          <p:cNvSpPr>
            <a:spLocks noGrp="1" noChangeArrowheads="1"/>
          </p:cNvSpPr>
          <p:nvPr>
            <p:ph type="ftr" sz="quarter" idx="3"/>
          </p:nvPr>
        </p:nvSpPr>
        <p:spPr bwMode="auto">
          <a:xfrm>
            <a:off x="4165600" y="6248400"/>
            <a:ext cx="3860800" cy="457200"/>
          </a:xfrm>
          <a:prstGeom prst="rect">
            <a:avLst/>
          </a:prstGeom>
        </p:spPr>
        <p:txBody>
          <a:bodyPr vert="horz" wrap="square" lIns="91440" tIns="45720" rIns="91440" bIns="45720" numCol="1" anchor="t" anchorCtr="0" compatLnSpc="1"/>
          <a:lstStyle>
            <a:lvl1pPr>
              <a:defRPr sz="1200"/>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8" name="Rectangle 7"/>
          <p:cNvSpPr>
            <a:spLocks noGrp="1" noChangeArrowheads="1"/>
          </p:cNvSpPr>
          <p:nvPr>
            <p:ph type="sldNum" sz="quarter" idx="4"/>
          </p:nvPr>
        </p:nvSpPr>
        <p:spPr bwMode="auto">
          <a:xfrm>
            <a:off x="8737600" y="6248400"/>
            <a:ext cx="2540000" cy="45720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fld>
            <a:endParaRPr lang="en-US" altLang="zh-CN" dirty="0"/>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8"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79" name="内容占位符"/>
          <p:cNvSpPr>
            <a:spLocks noGrp="1"/>
          </p:cNvSpPr>
          <p:nvPr>
            <p:ph idx="1"/>
          </p:nvPr>
        </p:nvSpPr>
        <p:spPr>
          <a:xfrm>
            <a:off x="755649" y="1196975"/>
            <a:ext cx="10668000" cy="4822825"/>
          </a:xfrm>
          <a:prstGeom prst="rect">
            <a:avLst/>
          </a:prstGeom>
          <a:noFill/>
          <a:ln w="9525" cap="flat" cmpd="sng">
            <a:noFill/>
            <a:prstDash val="solid"/>
            <a:miter/>
          </a:ln>
        </p:spPr>
        <p:txBody>
          <a:body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3" name="标题"/>
          <p:cNvSpPr>
            <a:spLocks noGrp="1"/>
          </p:cNvSpPr>
          <p:nvPr>
            <p:ph type="title"/>
          </p:nvPr>
        </p:nvSpPr>
        <p:spPr>
          <a:xfrm>
            <a:off x="963084" y="4406900"/>
            <a:ext cx="10363200" cy="1362075"/>
          </a:xfrm>
          <a:prstGeom prst="rect">
            <a:avLst/>
          </a:prstGeom>
          <a:noFill/>
          <a:ln w="9525" cap="flat" cmpd="sng">
            <a:noFill/>
            <a:prstDash val="solid"/>
            <a:miter/>
          </a:ln>
        </p:spPr>
        <p:txBody>
          <a:bodyPr anchor="t"/>
          <a:lstStyle>
            <a:lvl1pPr marL="0" indent="0" algn="l">
              <a:defRPr sz="4000" b="1" cap="all"/>
            </a:lvl1pPr>
          </a:lstStyle>
          <a:p>
            <a:r>
              <a:rPr lang="zh-CN" altLang="en-US" noProof="1"/>
              <a:t>单击此处编辑母版标题样式</a:t>
            </a:r>
            <a:endParaRPr lang="zh-CN" altLang="en-US" noProof="1"/>
          </a:p>
        </p:txBody>
      </p:sp>
      <p:sp>
        <p:nvSpPr>
          <p:cNvPr id="74" name="文本"/>
          <p:cNvSpPr>
            <a:spLocks noGrp="1"/>
          </p:cNvSpPr>
          <p:nvPr>
            <p:ph type="body" idx="1"/>
          </p:nvPr>
        </p:nvSpPr>
        <p:spPr>
          <a:xfrm>
            <a:off x="963084" y="2906713"/>
            <a:ext cx="10363200" cy="1500187"/>
          </a:xfrm>
          <a:prstGeom prst="rect">
            <a:avLst/>
          </a:prstGeom>
          <a:noFill/>
          <a:ln w="9525" cap="flat" cmpd="sng">
            <a:noFill/>
            <a:prstDash val="solid"/>
            <a:miter/>
          </a:ln>
        </p:spPr>
        <p:txBody>
          <a:bodyPr anchor="b"/>
          <a:lstStyle>
            <a:lvl1pPr marL="0" indent="0">
              <a:defRPr sz="20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67"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8" name="内容占位符"/>
          <p:cNvSpPr>
            <a:spLocks noGrp="1"/>
          </p:cNvSpPr>
          <p:nvPr>
            <p:ph idx="1"/>
          </p:nvPr>
        </p:nvSpPr>
        <p:spPr>
          <a:xfrm>
            <a:off x="7556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9" name="内容占位符"/>
          <p:cNvSpPr>
            <a:spLocks noGrp="1"/>
          </p:cNvSpPr>
          <p:nvPr>
            <p:ph idx="2"/>
          </p:nvPr>
        </p:nvSpPr>
        <p:spPr>
          <a:xfrm>
            <a:off x="61912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59" name="标题"/>
          <p:cNvSpPr>
            <a:spLocks noGrp="1"/>
          </p:cNvSpPr>
          <p:nvPr>
            <p:ph type="title"/>
          </p:nvPr>
        </p:nvSpPr>
        <p:spPr>
          <a:xfrm>
            <a:off x="609600" y="274638"/>
            <a:ext cx="10972800" cy="1143000"/>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0" name="文本"/>
          <p:cNvSpPr>
            <a:spLocks noGrp="1"/>
          </p:cNvSpPr>
          <p:nvPr>
            <p:ph type="body" idx="1"/>
          </p:nvPr>
        </p:nvSpPr>
        <p:spPr>
          <a:xfrm>
            <a:off x="609600" y="1535113"/>
            <a:ext cx="5386917"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1" name="内容占位符"/>
          <p:cNvSpPr>
            <a:spLocks noGrp="1"/>
          </p:cNvSpPr>
          <p:nvPr>
            <p:ph idx="2"/>
          </p:nvPr>
        </p:nvSpPr>
        <p:spPr>
          <a:xfrm>
            <a:off x="609600" y="2174875"/>
            <a:ext cx="5386917"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2" name="文本"/>
          <p:cNvSpPr>
            <a:spLocks noGrp="1"/>
          </p:cNvSpPr>
          <p:nvPr>
            <p:ph type="body" idx="3"/>
          </p:nvPr>
        </p:nvSpPr>
        <p:spPr>
          <a:xfrm>
            <a:off x="6193367" y="1535113"/>
            <a:ext cx="5389033"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3" name="内容占位符"/>
          <p:cNvSpPr>
            <a:spLocks noGrp="1"/>
          </p:cNvSpPr>
          <p:nvPr>
            <p:ph idx="4"/>
          </p:nvPr>
        </p:nvSpPr>
        <p:spPr>
          <a:xfrm>
            <a:off x="6193367" y="2174875"/>
            <a:ext cx="5389033"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5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文本框 5"/>
          <p:cNvSpPr txBox="1"/>
          <p:nvPr userDrawn="1"/>
        </p:nvSpPr>
        <p:spPr>
          <a:xfrm>
            <a:off x="1321435" y="95885"/>
            <a:ext cx="4064000" cy="737235"/>
          </a:xfrm>
          <a:prstGeom prst="rect">
            <a:avLst/>
          </a:prstGeom>
          <a:noFill/>
        </p:spPr>
        <p:txBody>
          <a:bodyPr wrap="square" rtlCol="0" anchor="t">
            <a:spAutoFit/>
          </a:bodyPr>
          <a:p>
            <a:pPr>
              <a:lnSpc>
                <a:spcPct val="150000"/>
              </a:lnSpc>
            </a:pPr>
            <a:endParaRPr lang="zh-CN" altLang="en-US" sz="2800" b="1" dirty="0">
              <a:solidFill>
                <a:schemeClr val="tx1"/>
              </a:solidFill>
              <a:latin typeface="仿宋" panose="02010609060101010101" pitchFamily="49" charset="-122"/>
              <a:ea typeface="仿宋" panose="02010609060101010101" pitchFamily="49" charset="-122"/>
              <a:sym typeface="+mn-ea"/>
            </a:endParaRP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46" name="标题"/>
          <p:cNvSpPr>
            <a:spLocks noGrp="1"/>
          </p:cNvSpPr>
          <p:nvPr>
            <p:ph type="title"/>
          </p:nvPr>
        </p:nvSpPr>
        <p:spPr>
          <a:xfrm>
            <a:off x="609600" y="273050"/>
            <a:ext cx="4011084" cy="1162049"/>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7" name="内容占位符"/>
          <p:cNvSpPr>
            <a:spLocks noGrp="1"/>
          </p:cNvSpPr>
          <p:nvPr>
            <p:ph idx="1"/>
          </p:nvPr>
        </p:nvSpPr>
        <p:spPr>
          <a:xfrm>
            <a:off x="4766733" y="273050"/>
            <a:ext cx="6815667" cy="5853113"/>
          </a:xfrm>
          <a:prstGeom prst="rect">
            <a:avLst/>
          </a:prstGeom>
          <a:noFill/>
          <a:ln w="9525" cap="flat" cmpd="sng">
            <a:noFill/>
            <a:prstDash val="solid"/>
            <a:miter/>
          </a:ln>
        </p:spPr>
        <p:txBody>
          <a:bodyPr/>
          <a:lstStyle>
            <a:lvl1pPr marL="469900" indent="-469900">
              <a:defRPr sz="3200"/>
            </a:lvl1pPr>
            <a:lvl2pPr marL="908050" lvl="1" indent="-436245">
              <a:defRPr sz="2800"/>
            </a:lvl2pPr>
            <a:lvl3pPr marL="1304925" lvl="2" indent="-394970">
              <a:defRPr sz="2400"/>
            </a:lvl3pPr>
            <a:lvl4pPr marL="1693545" lvl="3" indent="-387350">
              <a:defRPr sz="2000"/>
            </a:lvl4pPr>
            <a:lvl5pPr marL="2093595" lvl="4" indent="-398145">
              <a:defRPr sz="20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48" name="文本"/>
          <p:cNvSpPr>
            <a:spLocks noGrp="1"/>
          </p:cNvSpPr>
          <p:nvPr>
            <p:ph type="body" idx="2"/>
          </p:nvPr>
        </p:nvSpPr>
        <p:spPr>
          <a:xfrm>
            <a:off x="609600" y="1435100"/>
            <a:ext cx="4011084" cy="4691063"/>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40" name="标题"/>
          <p:cNvSpPr>
            <a:spLocks noGrp="1"/>
          </p:cNvSpPr>
          <p:nvPr>
            <p:ph type="title"/>
          </p:nvPr>
        </p:nvSpPr>
        <p:spPr>
          <a:xfrm>
            <a:off x="2389717" y="4800600"/>
            <a:ext cx="7315200" cy="566738"/>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1" name="图片"/>
          <p:cNvSpPr>
            <a:spLocks noGrp="1"/>
          </p:cNvSpPr>
          <p:nvPr>
            <p:ph type="pic" idx="2"/>
          </p:nvPr>
        </p:nvSpPr>
        <p:spPr>
          <a:xfrm>
            <a:off x="2389717" y="612775"/>
            <a:ext cx="7315200" cy="4114800"/>
          </a:xfrm>
          <a:prstGeom prst="rect">
            <a:avLst/>
          </a:prstGeom>
          <a:noFill/>
          <a:ln w="9525" cap="flat" cmpd="sng">
            <a:noFill/>
            <a:prstDash val="solid"/>
            <a:miter/>
          </a:ln>
        </p:spPr>
      </p:sp>
      <p:sp>
        <p:nvSpPr>
          <p:cNvPr id="42" name="文本"/>
          <p:cNvSpPr>
            <a:spLocks noGrp="1"/>
          </p:cNvSpPr>
          <p:nvPr>
            <p:ph type="body" idx="1"/>
          </p:nvPr>
        </p:nvSpPr>
        <p:spPr>
          <a:xfrm>
            <a:off x="2389717" y="5367338"/>
            <a:ext cx="7315200" cy="804861"/>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3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36" name="竖排文字占位符"/>
          <p:cNvSpPr>
            <a:spLocks noGrp="1"/>
          </p:cNvSpPr>
          <p:nvPr>
            <p:ph type="body" orient="vert" idx="1"/>
          </p:nvPr>
        </p:nvSpPr>
        <p:spPr>
          <a:xfrm>
            <a:off x="755649" y="1196975"/>
            <a:ext cx="10668000" cy="4822825"/>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30" name="竖排标题"/>
          <p:cNvSpPr>
            <a:spLocks noGrp="1"/>
          </p:cNvSpPr>
          <p:nvPr>
            <p:ph type="title" orient="vert"/>
          </p:nvPr>
        </p:nvSpPr>
        <p:spPr>
          <a:xfrm>
            <a:off x="8765117" y="304800"/>
            <a:ext cx="2669115" cy="5715000"/>
          </a:xfrm>
          <a:prstGeom prst="rect">
            <a:avLst/>
          </a:prstGeom>
          <a:noFill/>
          <a:ln w="9525" cap="flat" cmpd="sng">
            <a:noFill/>
            <a:prstDash val="solid"/>
            <a:miter/>
          </a:ln>
        </p:spPr>
        <p:txBody>
          <a:bodyPr vert="eaVert" anchor="t"/>
          <a:lstStyle/>
          <a:p>
            <a:r>
              <a:rPr lang="zh-CN" altLang="en-US" noProof="1"/>
              <a:t>单击此处编辑母版标题样式</a:t>
            </a:r>
            <a:endParaRPr lang="zh-CN" altLang="en-US" noProof="1"/>
          </a:p>
        </p:txBody>
      </p:sp>
      <p:sp>
        <p:nvSpPr>
          <p:cNvPr id="31" name="竖排文字占位符"/>
          <p:cNvSpPr>
            <a:spLocks noGrp="1"/>
          </p:cNvSpPr>
          <p:nvPr>
            <p:ph type="body" orient="vert" idx="1"/>
          </p:nvPr>
        </p:nvSpPr>
        <p:spPr>
          <a:xfrm>
            <a:off x="755651" y="304800"/>
            <a:ext cx="7806267" cy="5715000"/>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标题和表格">
    <p:spTree>
      <p:nvGrpSpPr>
        <p:cNvPr id="1" name=""/>
        <p:cNvGrpSpPr/>
        <p:nvPr/>
      </p:nvGrpSpPr>
      <p:grpSpPr>
        <a:xfrm>
          <a:off x="0" y="0"/>
          <a:ext cx="0" cy="0"/>
          <a:chOff x="0" y="0"/>
          <a:chExt cx="0" cy="0"/>
        </a:xfrm>
      </p:grpSpPr>
      <p:sp>
        <p:nvSpPr>
          <p:cNvPr id="25" name="标题"/>
          <p:cNvSpPr>
            <a:spLocks noGrp="1"/>
          </p:cNvSpPr>
          <p:nvPr>
            <p:ph type="title"/>
          </p:nvPr>
        </p:nvSpPr>
        <p:spPr>
          <a:xfrm>
            <a:off x="766233" y="304800"/>
            <a:ext cx="10667999"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6" name="表格"/>
          <p:cNvSpPr>
            <a:spLocks noGrp="1"/>
          </p:cNvSpPr>
          <p:nvPr>
            <p:ph type="tbl" idx="1"/>
          </p:nvPr>
        </p:nvSpPr>
        <p:spPr>
          <a:xfrm>
            <a:off x="755651" y="1196975"/>
            <a:ext cx="10667999" cy="4822825"/>
          </a:xfrm>
          <a:prstGeom prst="rect">
            <a:avLst/>
          </a:prstGeom>
          <a:noFill/>
          <a:ln w="9525" cap="flat" cmpd="sng">
            <a:noFill/>
            <a:prstDash val="solid"/>
            <a:miter/>
          </a:ln>
        </p:spPr>
        <p:txBody>
          <a:bodyPr vert="horz" wrap="none" lIns="-12700" tIns="-12700" rIns="-12700" bIns="-12700" numCol="1" anchor="t" anchorCtr="0" upright="1" compatLnSpc="1"/>
          <a:lstStyle>
            <a:lvl1pPr marL="0" indent="0"/>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标题，文本与内容">
    <p:bg>
      <p:bgPr>
        <a:solidFill>
          <a:schemeClr val="bg1"/>
        </a:solidFill>
        <a:effectLst/>
      </p:bgPr>
    </p:bg>
    <p:spTree>
      <p:nvGrpSpPr>
        <p:cNvPr id="1" name=""/>
        <p:cNvGrpSpPr/>
        <p:nvPr/>
      </p:nvGrpSpPr>
      <p:grpSpPr>
        <a:xfrm>
          <a:off x="0" y="0"/>
          <a:ext cx="0" cy="0"/>
          <a:chOff x="0" y="0"/>
          <a:chExt cx="0" cy="0"/>
        </a:xfrm>
      </p:grpSpPr>
      <p:sp>
        <p:nvSpPr>
          <p:cNvPr id="91" name="标题"/>
          <p:cNvSpPr>
            <a:spLocks noGrp="1"/>
          </p:cNvSpPr>
          <p:nvPr>
            <p:ph type="title"/>
          </p:nvPr>
        </p:nvSpPr>
        <p:spPr>
          <a:xfrm>
            <a:off x="1219200" y="228600"/>
            <a:ext cx="10365317" cy="688975"/>
          </a:xfrm>
          <a:prstGeom prst="rect">
            <a:avLst/>
          </a:prstGeom>
          <a:noFill/>
          <a:ln w="9525" cap="flat" cmpd="sng">
            <a:noFill/>
            <a:prstDash val="solid"/>
            <a:miter/>
          </a:ln>
        </p:spPr>
        <p:txBody>
          <a:bodyPr/>
          <a:lstStyle>
            <a:lvl1pPr marL="0" indent="0">
              <a:defRPr>
                <a:latin typeface="黑体" panose="02010609060101010101" pitchFamily="49" charset="-122"/>
                <a:ea typeface="黑体" panose="02010609060101010101" pitchFamily="49" charset="-122"/>
              </a:defRPr>
            </a:lvl1pPr>
          </a:lstStyle>
          <a:p>
            <a:r>
              <a:rPr lang="zh-CN" altLang="en-US" noProof="1"/>
              <a:t>单击此处编辑母版标题样式</a:t>
            </a:r>
            <a:endParaRPr lang="zh-CN" altLang="en-US" noProof="1"/>
          </a:p>
        </p:txBody>
      </p:sp>
      <p:sp>
        <p:nvSpPr>
          <p:cNvPr id="92" name="文本"/>
          <p:cNvSpPr>
            <a:spLocks noGrp="1"/>
          </p:cNvSpPr>
          <p:nvPr>
            <p:ph type="body" idx="1"/>
          </p:nvPr>
        </p:nvSpPr>
        <p:spPr>
          <a:xfrm>
            <a:off x="609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93" name="内容占位符"/>
          <p:cNvSpPr>
            <a:spLocks noGrp="1"/>
          </p:cNvSpPr>
          <p:nvPr>
            <p:ph idx="2"/>
          </p:nvPr>
        </p:nvSpPr>
        <p:spPr>
          <a:xfrm>
            <a:off x="6197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15" name="Rectangle 12"/>
          <p:cNvSpPr>
            <a:spLocks noGrp="1" noChangeArrowheads="1"/>
          </p:cNvSpPr>
          <p:nvPr>
            <p:ph type="dt" sz="half" idx="12"/>
          </p:nvPr>
        </p:nvSpPr>
        <p:spPr bwMode="auto">
          <a:xfrm>
            <a:off x="812800" y="6245225"/>
            <a:ext cx="26416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黑体" panose="02010609060101010101" pitchFamily="49" charset="-122"/>
              <a:cs typeface="+mn-cs"/>
            </a:endParaRPr>
          </a:p>
        </p:txBody>
      </p:sp>
      <p:sp>
        <p:nvSpPr>
          <p:cNvPr id="16" name="Rectangle 13"/>
          <p:cNvSpPr>
            <a:spLocks noGrp="1" noChangeArrowheads="1"/>
          </p:cNvSpPr>
          <p:nvPr>
            <p:ph type="ftr" sz="quarter" idx="3"/>
          </p:nvPr>
        </p:nvSpPr>
        <p:spPr bwMode="auto">
          <a:xfrm>
            <a:off x="4165600" y="6245225"/>
            <a:ext cx="38608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黑体" panose="02010609060101010101" pitchFamily="49" charset="-122"/>
              <a:cs typeface="+mn-cs"/>
            </a:endParaRPr>
          </a:p>
        </p:txBody>
      </p:sp>
      <p:sp>
        <p:nvSpPr>
          <p:cNvPr id="17" name="Rectangle 14"/>
          <p:cNvSpPr>
            <a:spLocks noGrp="1" noChangeArrowheads="1"/>
          </p:cNvSpPr>
          <p:nvPr>
            <p:ph type="sldNum" sz="quarter" idx="4"/>
          </p:nvPr>
        </p:nvSpPr>
        <p:spPr bwMode="auto">
          <a:xfrm>
            <a:off x="8737600" y="6245225"/>
            <a:ext cx="2641600" cy="47625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ea typeface="黑体" panose="02010609060101010101" pitchFamily="49" charset="-122"/>
              </a:rPr>
            </a:fld>
            <a:endParaRPr lang="en-US" altLang="zh-CN" dirty="0">
              <a:ea typeface="黑体" panose="02010609060101010101" pitchFamily="49" charset="-122"/>
            </a:endParaRPr>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098" name="Freeform 2"/>
          <p:cNvSpPr/>
          <p:nvPr/>
        </p:nvSpPr>
        <p:spPr>
          <a:xfrm>
            <a:off x="914400" y="2393950"/>
            <a:ext cx="10363200" cy="109538"/>
          </a:xfrm>
          <a:custGeom>
            <a:avLst/>
            <a:gdLst/>
            <a:ahLst/>
            <a:cxnLst>
              <a:cxn ang="0">
                <a:pos x="0" y="0"/>
              </a:cxn>
              <a:cxn ang="0">
                <a:pos x="7772400" y="0"/>
              </a:cxn>
            </a:cxnLst>
            <a:pathLst>
              <a:path w="7564" h="109538">
                <a:moveTo>
                  <a:pt x="0" y="0"/>
                </a:moveTo>
                <a:lnTo>
                  <a:pt x="7564"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83" name="标题"/>
          <p:cNvSpPr>
            <a:spLocks noGrp="1"/>
          </p:cNvSpPr>
          <p:nvPr>
            <p:ph type="ctrTitle"/>
          </p:nvPr>
        </p:nvSpPr>
        <p:spPr>
          <a:xfrm>
            <a:off x="914400" y="990600"/>
            <a:ext cx="10363200" cy="1371600"/>
          </a:xfrm>
          <a:prstGeom prst="rect">
            <a:avLst/>
          </a:prstGeom>
          <a:noFill/>
          <a:ln w="9525" cap="flat" cmpd="sng">
            <a:noFill/>
            <a:prstDash val="solid"/>
            <a:miter/>
          </a:ln>
        </p:spPr>
        <p:txBody>
          <a:bodyPr anchor="b"/>
          <a:lstStyle>
            <a:lvl1pPr marL="0" indent="0">
              <a:defRPr sz="3600"/>
            </a:lvl1pPr>
          </a:lstStyle>
          <a:p>
            <a:r>
              <a:rPr lang="zh-CN" altLang="en-US" noProof="1"/>
              <a:t>单击此处编辑母版标题样式</a:t>
            </a:r>
            <a:endParaRPr lang="zh-CN" altLang="en-US" noProof="1"/>
          </a:p>
        </p:txBody>
      </p:sp>
      <p:sp>
        <p:nvSpPr>
          <p:cNvPr id="84" name="文本"/>
          <p:cNvSpPr>
            <a:spLocks noGrp="1"/>
          </p:cNvSpPr>
          <p:nvPr>
            <p:ph type="subTitle" idx="1"/>
          </p:nvPr>
        </p:nvSpPr>
        <p:spPr>
          <a:xfrm>
            <a:off x="1930400" y="3429000"/>
            <a:ext cx="9347199" cy="1600200"/>
          </a:xfrm>
          <a:prstGeom prst="rect">
            <a:avLst/>
          </a:prstGeom>
          <a:noFill/>
          <a:ln w="9525" cap="flat" cmpd="sng">
            <a:noFill/>
            <a:prstDash val="solid"/>
            <a:miter/>
          </a:ln>
        </p:spPr>
        <p:txBody>
          <a:bodyPr/>
          <a:lstStyle>
            <a:lvl1pPr marL="0" indent="0">
              <a:defRPr sz="2200"/>
            </a:lvl1pPr>
            <a:lvl2pPr marL="908050" lvl="1" indent="-436245"/>
            <a:lvl3pPr marL="1304925" lvl="2" indent="-394970"/>
            <a:lvl4pPr marL="1693545" lvl="3" indent="-387350"/>
            <a:lvl5pPr marL="2093595" lvl="4" indent="-398145"/>
            <a:lvl6pPr marL="2093595" lvl="5" indent="-398145"/>
            <a:lvl7pPr marL="2093595" lvl="6" indent="-398145"/>
            <a:lvl8pPr marL="2093595" lvl="7" indent="-398145"/>
            <a:lvl9pPr marL="2093595" lvl="7" indent="-398145"/>
          </a:lstStyle>
          <a:p>
            <a:r>
              <a:rPr lang="zh-CN" altLang="en-US" noProof="1"/>
              <a:t>单击此处编辑母版副标题样式</a:t>
            </a:r>
            <a:endParaRPr lang="zh-CN" altLang="en-US" noProof="1"/>
          </a:p>
        </p:txBody>
      </p:sp>
      <p:sp>
        <p:nvSpPr>
          <p:cNvPr id="16" name="Rectangle 5"/>
          <p:cNvSpPr>
            <a:spLocks noGrp="1" noChangeArrowheads="1"/>
          </p:cNvSpPr>
          <p:nvPr>
            <p:ph type="dt" sz="half" idx="2"/>
          </p:nvPr>
        </p:nvSpPr>
        <p:spPr bwMode="auto">
          <a:xfrm>
            <a:off x="914400" y="6248400"/>
            <a:ext cx="2540000" cy="457200"/>
          </a:xfrm>
          <a:prstGeom prst="rect">
            <a:avLst/>
          </a:prstGeom>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5DE3863B-DE86-4959-BFA4-7A0D7E321932}"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6"/>
          <p:cNvSpPr>
            <a:spLocks noGrp="1" noChangeArrowheads="1"/>
          </p:cNvSpPr>
          <p:nvPr>
            <p:ph type="ftr" sz="quarter" idx="3"/>
          </p:nvPr>
        </p:nvSpPr>
        <p:spPr bwMode="auto">
          <a:xfrm>
            <a:off x="4165600" y="6248400"/>
            <a:ext cx="3860800" cy="457200"/>
          </a:xfrm>
          <a:prstGeom prst="rect">
            <a:avLst/>
          </a:prstGeom>
        </p:spPr>
        <p:txBody>
          <a:bodyPr vert="horz" wrap="square" lIns="91440" tIns="45720" rIns="91440" bIns="45720" numCol="1" anchor="t" anchorCtr="0" compatLnSpc="1"/>
          <a:lstStyle>
            <a:lvl1pPr>
              <a:defRPr sz="1200"/>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8" name="Rectangle 7"/>
          <p:cNvSpPr>
            <a:spLocks noGrp="1" noChangeArrowheads="1"/>
          </p:cNvSpPr>
          <p:nvPr>
            <p:ph type="sldNum" sz="quarter" idx="4"/>
          </p:nvPr>
        </p:nvSpPr>
        <p:spPr bwMode="auto">
          <a:xfrm>
            <a:off x="8737600" y="6248400"/>
            <a:ext cx="2540000" cy="45720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fld>
            <a:endParaRPr lang="en-US" altLang="zh-CN" dirty="0"/>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8"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79" name="内容占位符"/>
          <p:cNvSpPr>
            <a:spLocks noGrp="1"/>
          </p:cNvSpPr>
          <p:nvPr>
            <p:ph idx="1"/>
          </p:nvPr>
        </p:nvSpPr>
        <p:spPr>
          <a:xfrm>
            <a:off x="755649" y="1196975"/>
            <a:ext cx="10668000" cy="4822825"/>
          </a:xfrm>
          <a:prstGeom prst="rect">
            <a:avLst/>
          </a:prstGeom>
          <a:noFill/>
          <a:ln w="9525" cap="flat" cmpd="sng">
            <a:noFill/>
            <a:prstDash val="solid"/>
            <a:miter/>
          </a:ln>
        </p:spPr>
        <p:txBody>
          <a:body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3" name="标题"/>
          <p:cNvSpPr>
            <a:spLocks noGrp="1"/>
          </p:cNvSpPr>
          <p:nvPr>
            <p:ph type="title"/>
          </p:nvPr>
        </p:nvSpPr>
        <p:spPr>
          <a:xfrm>
            <a:off x="963084" y="4406900"/>
            <a:ext cx="10363200" cy="1362075"/>
          </a:xfrm>
          <a:prstGeom prst="rect">
            <a:avLst/>
          </a:prstGeom>
          <a:noFill/>
          <a:ln w="9525" cap="flat" cmpd="sng">
            <a:noFill/>
            <a:prstDash val="solid"/>
            <a:miter/>
          </a:ln>
        </p:spPr>
        <p:txBody>
          <a:bodyPr anchor="t"/>
          <a:lstStyle>
            <a:lvl1pPr marL="0" indent="0" algn="l">
              <a:defRPr sz="4000" b="1" cap="all"/>
            </a:lvl1pPr>
          </a:lstStyle>
          <a:p>
            <a:r>
              <a:rPr lang="zh-CN" altLang="en-US" noProof="1"/>
              <a:t>单击此处编辑母版标题样式</a:t>
            </a:r>
            <a:endParaRPr lang="zh-CN" altLang="en-US" noProof="1"/>
          </a:p>
        </p:txBody>
      </p:sp>
      <p:sp>
        <p:nvSpPr>
          <p:cNvPr id="74" name="文本"/>
          <p:cNvSpPr>
            <a:spLocks noGrp="1"/>
          </p:cNvSpPr>
          <p:nvPr>
            <p:ph type="body" idx="1"/>
          </p:nvPr>
        </p:nvSpPr>
        <p:spPr>
          <a:xfrm>
            <a:off x="963084" y="2906713"/>
            <a:ext cx="10363200" cy="1500187"/>
          </a:xfrm>
          <a:prstGeom prst="rect">
            <a:avLst/>
          </a:prstGeom>
          <a:noFill/>
          <a:ln w="9525" cap="flat" cmpd="sng">
            <a:noFill/>
            <a:prstDash val="solid"/>
            <a:miter/>
          </a:ln>
        </p:spPr>
        <p:txBody>
          <a:bodyPr anchor="b"/>
          <a:lstStyle>
            <a:lvl1pPr marL="0" indent="0">
              <a:defRPr sz="20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67"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8" name="内容占位符"/>
          <p:cNvSpPr>
            <a:spLocks noGrp="1"/>
          </p:cNvSpPr>
          <p:nvPr>
            <p:ph idx="1"/>
          </p:nvPr>
        </p:nvSpPr>
        <p:spPr>
          <a:xfrm>
            <a:off x="7556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9" name="内容占位符"/>
          <p:cNvSpPr>
            <a:spLocks noGrp="1"/>
          </p:cNvSpPr>
          <p:nvPr>
            <p:ph idx="2"/>
          </p:nvPr>
        </p:nvSpPr>
        <p:spPr>
          <a:xfrm>
            <a:off x="61912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59" name="标题"/>
          <p:cNvSpPr>
            <a:spLocks noGrp="1"/>
          </p:cNvSpPr>
          <p:nvPr>
            <p:ph type="title"/>
          </p:nvPr>
        </p:nvSpPr>
        <p:spPr>
          <a:xfrm>
            <a:off x="609600" y="274638"/>
            <a:ext cx="10972800" cy="1143000"/>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0" name="文本"/>
          <p:cNvSpPr>
            <a:spLocks noGrp="1"/>
          </p:cNvSpPr>
          <p:nvPr>
            <p:ph type="body" idx="1"/>
          </p:nvPr>
        </p:nvSpPr>
        <p:spPr>
          <a:xfrm>
            <a:off x="609600" y="1535113"/>
            <a:ext cx="5386917"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1" name="内容占位符"/>
          <p:cNvSpPr>
            <a:spLocks noGrp="1"/>
          </p:cNvSpPr>
          <p:nvPr>
            <p:ph idx="2"/>
          </p:nvPr>
        </p:nvSpPr>
        <p:spPr>
          <a:xfrm>
            <a:off x="609600" y="2174875"/>
            <a:ext cx="5386917"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2" name="文本"/>
          <p:cNvSpPr>
            <a:spLocks noGrp="1"/>
          </p:cNvSpPr>
          <p:nvPr>
            <p:ph type="body" idx="3"/>
          </p:nvPr>
        </p:nvSpPr>
        <p:spPr>
          <a:xfrm>
            <a:off x="6193367" y="1535113"/>
            <a:ext cx="5389033"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3" name="内容占位符"/>
          <p:cNvSpPr>
            <a:spLocks noGrp="1"/>
          </p:cNvSpPr>
          <p:nvPr>
            <p:ph idx="4"/>
          </p:nvPr>
        </p:nvSpPr>
        <p:spPr>
          <a:xfrm>
            <a:off x="6193367" y="2174875"/>
            <a:ext cx="5389033"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5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文本框 5"/>
          <p:cNvSpPr txBox="1"/>
          <p:nvPr userDrawn="1"/>
        </p:nvSpPr>
        <p:spPr>
          <a:xfrm>
            <a:off x="1321435" y="95885"/>
            <a:ext cx="4064000" cy="737235"/>
          </a:xfrm>
          <a:prstGeom prst="rect">
            <a:avLst/>
          </a:prstGeom>
          <a:noFill/>
        </p:spPr>
        <p:txBody>
          <a:bodyPr wrap="square" rtlCol="0" anchor="t">
            <a:spAutoFit/>
          </a:bodyPr>
          <a:p>
            <a:pPr>
              <a:lnSpc>
                <a:spcPct val="150000"/>
              </a:lnSpc>
            </a:pPr>
            <a:endParaRPr lang="zh-CN" altLang="en-US" sz="2800" b="1" dirty="0">
              <a:solidFill>
                <a:schemeClr val="tx1"/>
              </a:solidFill>
              <a:latin typeface="仿宋" panose="02010609060101010101" pitchFamily="49" charset="-122"/>
              <a:ea typeface="仿宋" panose="02010609060101010101" pitchFamily="49" charset="-122"/>
              <a:sym typeface="+mn-ea"/>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4" Type="http://schemas.openxmlformats.org/officeDocument/2006/relationships/theme" Target="../theme/theme3.xml"/><Relationship Id="rId13" Type="http://schemas.openxmlformats.org/officeDocument/2006/relationships/image" Target="../media/image1.png"/><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4" Type="http://schemas.openxmlformats.org/officeDocument/2006/relationships/theme" Target="../theme/theme4.xml"/><Relationship Id="rId13" Type="http://schemas.openxmlformats.org/officeDocument/2006/relationships/image" Target="../media/image1.png"/><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1" Type="http://schemas.openxmlformats.org/officeDocument/2006/relationships/theme" Target="../theme/theme5.xml"/><Relationship Id="rId10" Type="http://schemas.openxmlformats.org/officeDocument/2006/relationships/image" Target="../media/image2.png"/><Relationship Id="rId1"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1" Type="http://schemas.openxmlformats.org/officeDocument/2006/relationships/theme" Target="../theme/theme6.xml"/><Relationship Id="rId10" Type="http://schemas.openxmlformats.org/officeDocument/2006/relationships/image" Target="../media/image2.png"/><Relationship Id="rId1"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4" Type="http://schemas.openxmlformats.org/officeDocument/2006/relationships/theme" Target="../theme/theme7.xml"/><Relationship Id="rId13" Type="http://schemas.openxmlformats.org/officeDocument/2006/relationships/slideLayout" Target="../slideLayouts/slideLayout79.xml"/><Relationship Id="rId12" Type="http://schemas.openxmlformats.org/officeDocument/2006/relationships/slideLayout" Target="../slideLayouts/slideLayout78.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8.xml"/><Relationship Id="rId8" Type="http://schemas.openxmlformats.org/officeDocument/2006/relationships/slideLayout" Target="../slideLayouts/slideLayout87.xml"/><Relationship Id="rId7" Type="http://schemas.openxmlformats.org/officeDocument/2006/relationships/slideLayout" Target="../slideLayouts/slideLayout86.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3" Type="http://schemas.openxmlformats.org/officeDocument/2006/relationships/slideLayout" Target="../slideLayouts/slideLayout82.xml"/><Relationship Id="rId2" Type="http://schemas.openxmlformats.org/officeDocument/2006/relationships/slideLayout" Target="../slideLayouts/slideLayout81.xml"/><Relationship Id="rId15" Type="http://schemas.openxmlformats.org/officeDocument/2006/relationships/theme" Target="../theme/theme8.xml"/><Relationship Id="rId14" Type="http://schemas.openxmlformats.org/officeDocument/2006/relationships/image" Target="../media/image1.png"/><Relationship Id="rId13" Type="http://schemas.openxmlformats.org/officeDocument/2006/relationships/slideLayout" Target="../slideLayouts/slideLayout92.xml"/><Relationship Id="rId12" Type="http://schemas.openxmlformats.org/officeDocument/2006/relationships/slideLayout" Target="../slideLayouts/slideLayout91.xml"/><Relationship Id="rId11" Type="http://schemas.openxmlformats.org/officeDocument/2006/relationships/slideLayout" Target="../slideLayouts/slideLayout90.xml"/><Relationship Id="rId10" Type="http://schemas.openxmlformats.org/officeDocument/2006/relationships/slideLayout" Target="../slideLayouts/slideLayout89.xml"/><Relationship Id="rId1" Type="http://schemas.openxmlformats.org/officeDocument/2006/relationships/slideLayout" Target="../slideLayouts/slideLayout80.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101.xml"/><Relationship Id="rId8" Type="http://schemas.openxmlformats.org/officeDocument/2006/relationships/slideLayout" Target="../slideLayouts/slideLayout100.xml"/><Relationship Id="rId7" Type="http://schemas.openxmlformats.org/officeDocument/2006/relationships/slideLayout" Target="../slideLayouts/slideLayout99.xml"/><Relationship Id="rId6" Type="http://schemas.openxmlformats.org/officeDocument/2006/relationships/slideLayout" Target="../slideLayouts/slideLayout98.xml"/><Relationship Id="rId5" Type="http://schemas.openxmlformats.org/officeDocument/2006/relationships/slideLayout" Target="../slideLayouts/slideLayout97.xml"/><Relationship Id="rId4" Type="http://schemas.openxmlformats.org/officeDocument/2006/relationships/slideLayout" Target="../slideLayouts/slideLayout96.xml"/><Relationship Id="rId3" Type="http://schemas.openxmlformats.org/officeDocument/2006/relationships/slideLayout" Target="../slideLayouts/slideLayout95.xml"/><Relationship Id="rId2" Type="http://schemas.openxmlformats.org/officeDocument/2006/relationships/slideLayout" Target="../slideLayouts/slideLayout94.xml"/><Relationship Id="rId15" Type="http://schemas.openxmlformats.org/officeDocument/2006/relationships/theme" Target="../theme/theme9.xml"/><Relationship Id="rId14" Type="http://schemas.openxmlformats.org/officeDocument/2006/relationships/image" Target="../media/image1.png"/><Relationship Id="rId13" Type="http://schemas.openxmlformats.org/officeDocument/2006/relationships/slideLayout" Target="../slideLayouts/slideLayout105.xml"/><Relationship Id="rId12" Type="http://schemas.openxmlformats.org/officeDocument/2006/relationships/slideLayout" Target="../slideLayouts/slideLayout104.xml"/><Relationship Id="rId11" Type="http://schemas.openxmlformats.org/officeDocument/2006/relationships/slideLayout" Target="../slideLayouts/slideLayout103.xml"/><Relationship Id="rId10" Type="http://schemas.openxmlformats.org/officeDocument/2006/relationships/slideLayout" Target="../slideLayouts/slideLayout102.xml"/><Relationship Id="rId1"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2052"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3"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057"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058"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59"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0"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1"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6246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3076"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7"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3081"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3082"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3"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4"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5"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099"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4100"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4101"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4105"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4106"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7"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8"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9"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52940" y="-2730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1026"/>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任意多边形 1027"/>
          <p:cNvSpPr/>
          <p:nvPr/>
        </p:nvSpPr>
        <p:spPr>
          <a:xfrm>
            <a:off x="814917" y="1052513"/>
            <a:ext cx="10610849" cy="109537"/>
          </a:xfrm>
          <a:custGeom>
            <a:avLst/>
            <a:gdLst/>
            <a:ahLst/>
            <a:cxnLst>
              <a:cxn ang="0">
                <a:pos x="0" y="0"/>
              </a:cxn>
              <a:cxn ang="0">
                <a:pos x="2147483647" y="0"/>
              </a:cxn>
              <a:cxn ang="0">
                <a:pos x="2147483647" y="2147483647"/>
              </a:cxn>
              <a:cxn ang="0">
                <a:pos x="0" y="2147483647"/>
              </a:cxn>
              <a:cxn ang="0">
                <a:pos x="0" y="0"/>
              </a:cxn>
              <a:cxn ang="0">
                <a:pos x="214748364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直接连接符 1028"/>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1030" name="日期占位符 1029"/>
          <p:cNvSpPr>
            <a:spLocks noGrp="1"/>
          </p:cNvSpPr>
          <p:nvPr>
            <p:ph type="dt" sz="half" idx="2"/>
          </p:nvPr>
        </p:nvSpPr>
        <p:spPr>
          <a:xfrm>
            <a:off x="812800" y="6245225"/>
            <a:ext cx="2641600" cy="476250"/>
          </a:xfrm>
          <a:prstGeom prst="rect">
            <a:avLst/>
          </a:prstGeom>
          <a:noFill/>
          <a:ln w="9525">
            <a:noFill/>
          </a:ln>
        </p:spPr>
        <p:txBody>
          <a:bodyPr/>
          <a:lstStyle>
            <a:lvl1pPr>
              <a:lnSpc>
                <a:spcPct val="100000"/>
              </a:lnSpc>
              <a:spcBef>
                <a:spcPct val="0"/>
              </a:spcBef>
              <a:buClrTx/>
              <a:buFont typeface="Arial" panose="020B0604020202020204" pitchFamily="34" charset="0"/>
              <a:buNone/>
              <a:defRPr sz="1200" b="0" noProof="1">
                <a:latin typeface="Verdana" panose="020B060403050404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页脚占位符 1030"/>
          <p:cNvSpPr>
            <a:spLocks noGrp="1"/>
          </p:cNvSpPr>
          <p:nvPr>
            <p:ph type="ftr" sz="quarter" idx="3"/>
          </p:nvPr>
        </p:nvSpPr>
        <p:spPr>
          <a:xfrm>
            <a:off x="4165600" y="6245225"/>
            <a:ext cx="3860800" cy="476250"/>
          </a:xfrm>
          <a:prstGeom prst="rect">
            <a:avLst/>
          </a:prstGeom>
          <a:noFill/>
          <a:ln w="9525">
            <a:noFill/>
          </a:ln>
        </p:spPr>
        <p:txBody>
          <a:bodyPr vert="horz" wrap="square" lIns="91440" tIns="45720" rIns="91440" bIns="45720" numCol="1" anchor="t" anchorCtr="0" compatLnSpc="1"/>
          <a:lstStyle>
            <a:lvl1pPr algn="ctr">
              <a:lnSpc>
                <a:spcPct val="100000"/>
              </a:lnSpc>
              <a:spcBef>
                <a:spcPct val="0"/>
              </a:spcBef>
              <a:buClrTx/>
              <a:buFont typeface="Arial" panose="020B0604020202020204" pitchFamily="34" charset="0"/>
              <a:buNone/>
              <a:defRPr sz="1400" b="1">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400" b="1" i="0" u="none" strike="noStrike" kern="1200" cap="none" spc="0" normalizeH="0" baseline="0" noProof="0">
                <a:ln>
                  <a:noFill/>
                </a:ln>
                <a:solidFill>
                  <a:schemeClr val="tx1"/>
                </a:solidFill>
                <a:effectLst/>
                <a:uLnTx/>
                <a:uFillTx/>
                <a:latin typeface="Times New Roman" panose="02020603050405020304" pitchFamily="18" charset="0"/>
                <a:ea typeface="楷体_GB2312" pitchFamily="49" charset="-122"/>
                <a:cs typeface="+mn-cs"/>
              </a:rPr>
              <a:t>第二章</a:t>
            </a:r>
            <a:r>
              <a:rPr kumimoji="0" lang="en-US"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会计要素与会计账户</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032" name="灯片编号占位符 1031"/>
          <p:cNvSpPr>
            <a:spLocks noGrp="1"/>
          </p:cNvSpPr>
          <p:nvPr>
            <p:ph type="sldNum" sz="quarter" idx="4"/>
          </p:nvPr>
        </p:nvSpPr>
        <p:spPr>
          <a:xfrm>
            <a:off x="8737600" y="6245225"/>
            <a:ext cx="2641600" cy="476250"/>
          </a:xfrm>
          <a:prstGeom prst="rect">
            <a:avLst/>
          </a:prstGeom>
          <a:noFill/>
          <a:ln w="9525">
            <a:noFill/>
          </a:ln>
        </p:spPr>
        <p:txBody>
          <a:bodyPr/>
          <a:lstStyle>
            <a:lvl1pPr algn="r">
              <a:lnSpc>
                <a:spcPct val="100000"/>
              </a:lnSpc>
              <a:spcBef>
                <a:spcPct val="0"/>
              </a:spcBef>
              <a:buClrTx/>
              <a:buFont typeface="Arial" panose="020B0604020202020204" pitchFamily="34" charset="0"/>
              <a:buNone/>
              <a:defRPr sz="1200" b="0" noProof="1">
                <a:latin typeface="Verdana" panose="020B060403050404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3" name="矩形 103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anchor="t" anchorCtr="0"/>
          <a:p>
            <a:pPr lvl="0">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034" name="圆角矩形 103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anchor="t" anchorCtr="0">
            <a:flatTx/>
          </a:bodyPr>
          <a:p>
            <a:pPr lvl="0">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035" name="圆角矩形 104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anchor="t" anchorCtr="0">
            <a:flatTx/>
          </a:bodyPr>
          <a:p>
            <a:pPr lvl="0">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036" name="圆角矩形 104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anchor="t" anchorCtr="0">
            <a:flatTx/>
          </a:bodyPr>
          <a:p>
            <a:pPr lvl="0">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037" name="平行四边形 1042"/>
          <p:cNvSpPr/>
          <p:nvPr userDrawn="1"/>
        </p:nvSpPr>
        <p:spPr>
          <a:xfrm>
            <a:off x="1871133" y="0"/>
            <a:ext cx="287867" cy="188913"/>
          </a:xfrm>
          <a:prstGeom prst="parallelogram">
            <a:avLst>
              <a:gd name="adj" fmla="val 28571"/>
            </a:avLst>
          </a:prstGeom>
          <a:solidFill>
            <a:srgbClr val="FF0066">
              <a:alpha val="70193"/>
            </a:srgbClr>
          </a:solidFill>
          <a:ln w="9525">
            <a:noFill/>
          </a:ln>
        </p:spPr>
        <p:txBody>
          <a:bodyPr anchor="t" anchorCtr="0"/>
          <a:p>
            <a:pPr lvl="0">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038" name="文本框 1043"/>
          <p:cNvSpPr txBox="1">
            <a:spLocks noChangeArrowheads="1"/>
          </p:cNvSpPr>
          <p:nvPr/>
        </p:nvSpPr>
        <p:spPr bwMode="auto">
          <a:xfrm>
            <a:off x="527051" y="0"/>
            <a:ext cx="3956051" cy="215265"/>
          </a:xfrm>
          <a:prstGeom prst="rect">
            <a:avLst/>
          </a:prstGeom>
          <a:noFill/>
          <a:ln>
            <a:noFill/>
          </a:ln>
        </p:spPr>
        <p:txBody>
          <a:bodyPr lIns="0" tIns="0" rIns="0" bIns="0">
            <a:spAutoFit/>
          </a:bodyPr>
          <a:lstStyle>
            <a:lvl1pPr>
              <a:defRPr>
                <a:solidFill>
                  <a:schemeClr val="tx1"/>
                </a:solidFill>
                <a:latin typeface="Times New Roman" panose="02020603050405020304" pitchFamily="18" charset="0"/>
                <a:ea typeface="宋体" panose="02010600030101010101" pitchFamily="2" charset="-122"/>
              </a:defRPr>
            </a:lvl1pPr>
            <a:lvl2pPr>
              <a:defRPr>
                <a:solidFill>
                  <a:schemeClr val="tx1"/>
                </a:solidFill>
                <a:latin typeface="Times New Roman" panose="02020603050405020304" pitchFamily="18" charset="0"/>
                <a:ea typeface="宋体" panose="02010600030101010101" pitchFamily="2" charset="-122"/>
              </a:defRPr>
            </a:lvl2pPr>
            <a:lvl3pPr>
              <a:defRPr>
                <a:solidFill>
                  <a:schemeClr val="tx1"/>
                </a:solidFill>
                <a:latin typeface="Times New Roman" panose="02020603050405020304" pitchFamily="18" charset="0"/>
                <a:ea typeface="宋体" panose="02010600030101010101" pitchFamily="2" charset="-122"/>
              </a:defRPr>
            </a:lvl3pPr>
            <a:lvl4pPr>
              <a:defRPr>
                <a:solidFill>
                  <a:schemeClr val="tx1"/>
                </a:solidFill>
                <a:latin typeface="Times New Roman" panose="02020603050405020304" pitchFamily="18" charset="0"/>
                <a:ea typeface="宋体" panose="02010600030101010101" pitchFamily="2" charset="-122"/>
              </a:defRPr>
            </a:lvl4pPr>
            <a:lvl5pPr>
              <a:defRPr>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smtClean="0">
                <a:ln>
                  <a:noFill/>
                </a:ln>
                <a:solidFill>
                  <a:schemeClr val="bg1"/>
                </a:solidFill>
                <a:effectLst/>
                <a:uLnTx/>
                <a:uFillTx/>
                <a:latin typeface="Arial" panose="020B0604020202020204" pitchFamily="34" charset="0"/>
                <a:ea typeface="黑体" panose="02010609060101010101" pitchFamily="49" charset="-122"/>
                <a:cs typeface="+mn-cs"/>
              </a:rPr>
              <a:t>2  </a:t>
            </a:r>
            <a:r>
              <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rPr>
              <a:t>会计要素与会计账户</a:t>
            </a:r>
            <a:endParaRPr kumimoji="0" lang="zh-CN" altLang="en-US" sz="1400" b="1" i="1" u="none" strike="noStrike" kern="1200" cap="none" spc="0" normalizeH="0" baseline="0" noProof="0" smtClean="0">
              <a:ln>
                <a:noFill/>
              </a:ln>
              <a:solidFill>
                <a:schemeClr val="bg1"/>
              </a:solidFill>
              <a:effectLst/>
              <a:uLnTx/>
              <a:uFillTx/>
              <a:latin typeface="Arial" panose="020B0604020202020204" pitchFamily="34" charset="0"/>
              <a:ea typeface="楷体_GB2312" pitchFamily="49" charset="-122"/>
              <a:cs typeface="+mn-cs"/>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hf sldNum="0" hdr="0" ftr="0" dt="0"/>
  <p:txStyles>
    <p:titleStyle>
      <a:lvl1pPr algn="l" rtl="0" eaLnBrk="0" fontAlgn="base" hangingPunct="0">
        <a:spcBef>
          <a:spcPct val="0"/>
        </a:spcBef>
        <a:spcAft>
          <a:spcPct val="0"/>
        </a:spcAft>
        <a:buFont typeface="Arial" panose="020B0604020202020204" pitchFamily="34" charset="0"/>
        <a:defRPr sz="3400" b="1" kern="1200">
          <a:solidFill>
            <a:schemeClr val="tx2"/>
          </a:solidFill>
          <a:latin typeface="+mj-lt"/>
          <a:ea typeface="+mj-ea"/>
          <a:cs typeface="+mj-cs"/>
        </a:defRPr>
      </a:lvl1pPr>
      <a:lvl2pPr algn="l" rtl="0" eaLnBrk="0" fontAlgn="base" hangingPunct="0">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buFont typeface="Arial" panose="020B0604020202020204" pitchFamily="34" charset="0"/>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600" b="1" kern="1200">
          <a:solidFill>
            <a:schemeClr val="tx1"/>
          </a:solidFill>
          <a:latin typeface="+mn-lt"/>
          <a:ea typeface="+mn-ea"/>
          <a:cs typeface="+mn-cs"/>
        </a:defRPr>
      </a:lvl1pPr>
      <a:lvl2pPr marL="908050" lvl="1" indent="-436880" algn="l" rtl="0" eaLnBrk="0" fontAlgn="base" hangingPunct="0">
        <a:spcBef>
          <a:spcPct val="20000"/>
        </a:spcBef>
        <a:spcAft>
          <a:spcPct val="0"/>
        </a:spcAft>
        <a:buClr>
          <a:schemeClr val="accent2"/>
        </a:buClr>
        <a:buFont typeface="Wingdings" panose="05000000000000000000" pitchFamily="2" charset="2"/>
        <a:buChar char="Ì"/>
        <a:defRPr sz="2400" b="1" kern="1200">
          <a:solidFill>
            <a:schemeClr val="tx1"/>
          </a:solidFill>
          <a:latin typeface="+mn-lt"/>
          <a:ea typeface="+mn-ea"/>
          <a:cs typeface="+mn-cs"/>
        </a:defRPr>
      </a:lvl2pPr>
      <a:lvl3pPr marL="1304925" lvl="2" indent="-395605" algn="l" rtl="0" eaLnBrk="0" fontAlgn="base" hangingPunct="0">
        <a:spcBef>
          <a:spcPct val="20000"/>
        </a:spcBef>
        <a:spcAft>
          <a:spcPct val="0"/>
        </a:spcAft>
        <a:buClr>
          <a:schemeClr val="accent2"/>
        </a:buClr>
        <a:buFont typeface="Wingdings" panose="05000000000000000000" pitchFamily="2" charset="2"/>
        <a:buChar char="Ø"/>
        <a:defRPr sz="2200" b="1" kern="1200">
          <a:solidFill>
            <a:schemeClr val="tx1"/>
          </a:solidFill>
          <a:latin typeface="+mn-lt"/>
          <a:ea typeface="+mn-ea"/>
          <a:cs typeface="+mn-cs"/>
        </a:defRPr>
      </a:lvl3pPr>
      <a:lvl4pPr marL="1694180" lvl="3" indent="-387350" algn="l" rtl="0" eaLnBrk="0" fontAlgn="base" hangingPunct="0">
        <a:spcBef>
          <a:spcPct val="20000"/>
        </a:spcBef>
        <a:spcAft>
          <a:spcPct val="0"/>
        </a:spcAft>
        <a:buClr>
          <a:schemeClr val="accent2"/>
        </a:buClr>
        <a:buFont typeface="Wingdings" panose="05000000000000000000" pitchFamily="2" charset="2"/>
        <a:buChar char="n"/>
        <a:defRPr kern="1200">
          <a:solidFill>
            <a:schemeClr val="tx1"/>
          </a:solidFill>
          <a:latin typeface="+mn-lt"/>
          <a:ea typeface="+mn-ea"/>
          <a:cs typeface="+mn-cs"/>
        </a:defRPr>
      </a:lvl4pPr>
      <a:lvl5pPr marL="2094230" lvl="4" indent="-398780" algn="l" rtl="0" eaLnBrk="0" fontAlgn="base" hangingPunct="0">
        <a:spcBef>
          <a:spcPct val="25000"/>
        </a:spcBef>
        <a:spcAft>
          <a:spcPct val="0"/>
        </a:spcAft>
        <a:buClr>
          <a:schemeClr val="accent2"/>
        </a:buClr>
        <a:buFont typeface="Wingdings" panose="05000000000000000000" pitchFamily="2" charset="2"/>
        <a:buChar char="§"/>
        <a:defRPr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18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18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18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18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755651" y="1196975"/>
            <a:ext cx="10668000" cy="48228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p:txBody>
      </p:sp>
      <p:sp>
        <p:nvSpPr>
          <p:cNvPr id="1028" name="Freeform 4"/>
          <p:cNvSpPr/>
          <p:nvPr userDrawn="1"/>
        </p:nvSpPr>
        <p:spPr>
          <a:xfrm>
            <a:off x="814917" y="1052513"/>
            <a:ext cx="10610849" cy="109537"/>
          </a:xfrm>
          <a:custGeom>
            <a:avLst/>
            <a:gdLst/>
            <a:ahLst/>
            <a:cxnLst>
              <a:cxn ang="0">
                <a:pos x="0" y="0"/>
              </a:cxn>
              <a:cxn ang="0">
                <a:pos x="7958137" y="0"/>
              </a:cxn>
            </a:cxnLst>
            <a:pathLst>
              <a:path w="7331" h="109537">
                <a:moveTo>
                  <a:pt x="0" y="0"/>
                </a:moveTo>
                <a:lnTo>
                  <a:pt x="7331"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headEnd type="none" w="med" len="med"/>
            <a:tailEnd type="none" w="med" len="med"/>
          </a:ln>
        </p:spPr>
      </p:sp>
      <p:sp>
        <p:nvSpPr>
          <p:cNvPr id="1030" name="Rectangle 6"/>
          <p:cNvSpPr>
            <a:spLocks noGrp="1" noChangeArrowheads="1"/>
          </p:cNvSpPr>
          <p:nvPr>
            <p:ph type="dt" sz="half" idx="2"/>
          </p:nvPr>
        </p:nvSpPr>
        <p:spPr bwMode="auto">
          <a:xfrm>
            <a:off x="812800" y="6245225"/>
            <a:ext cx="2641600" cy="476250"/>
          </a:xfrm>
          <a:prstGeom prst="rect">
            <a:avLst/>
          </a:prstGeom>
          <a:noFill/>
          <a:ln>
            <a:noFill/>
          </a:ln>
          <a:effectLst/>
        </p:spPr>
        <p:txBody>
          <a:bodyPr vert="horz" wrap="square" lIns="91440" tIns="45720" rIns="91440" bIns="45720" numCol="1" anchor="t" anchorCtr="0" compatLnSpc="1"/>
          <a:lstStyle>
            <a:lvl1pPr eaLnBrk="1" hangingPunct="1">
              <a:buClr>
                <a:srgbClr val="000000"/>
              </a:buClr>
              <a:buSzPct val="100000"/>
              <a:buFont typeface="Times New Roman" panose="02020603050405020304" pitchFamily="18" charset="0"/>
              <a:buNone/>
              <a:defRPr sz="1200"/>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buClr>
                <a:srgbClr val="000000"/>
              </a:buClr>
              <a:buSzPct val="100000"/>
              <a:buFont typeface="Times New Roman" panose="02020603050405020304" pitchFamily="18" charset="0"/>
              <a:buNone/>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032" name="Rectangle 8"/>
          <p:cNvSpPr>
            <a:spLocks noGrp="1" noChangeArrowheads="1"/>
          </p:cNvSpPr>
          <p:nvPr>
            <p:ph type="sldNum" sz="quarter" idx="4"/>
          </p:nvPr>
        </p:nvSpPr>
        <p:spPr bwMode="auto">
          <a:xfrm>
            <a:off x="8737600" y="6245225"/>
            <a:ext cx="2641600" cy="476250"/>
          </a:xfrm>
          <a:prstGeom prst="rect">
            <a:avLst/>
          </a:prstGeom>
          <a:noFill/>
          <a:ln>
            <a:noFill/>
          </a:ln>
          <a:effectLst/>
        </p:spPr>
        <p:txBody>
          <a:bodyPr vert="horz" wrap="square" lIns="91440" tIns="45720" rIns="91440" bIns="45720" numCol="1" anchor="t" anchorCtr="0" compatLnSpc="1"/>
          <a:lstStyle>
            <a:lvl1pPr algn="r" eaLnBrk="1" hangingPunct="1">
              <a:buClr>
                <a:srgbClr val="000000"/>
              </a:buClr>
              <a:buSzPct val="100000"/>
              <a:buFont typeface="Times New Roman" panose="02020603050405020304" pitchFamily="18" charset="0"/>
              <a:buNone/>
              <a:defRPr sz="1200"/>
            </a:lvl1pPr>
          </a:lstStyle>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3" name="Rectangle 9"/>
          <p:cNvSpPr>
            <a:spLocks noChangeArrowheads="1"/>
          </p:cNvSpPr>
          <p:nvPr userDrawn="1"/>
        </p:nvSpPr>
        <p:spPr bwMode="auto">
          <a:xfrm>
            <a:off x="0" y="0"/>
            <a:ext cx="12192000" cy="260350"/>
          </a:xfrm>
          <a:prstGeom prst="rect">
            <a:avLst/>
          </a:prstGeom>
          <a:gradFill rotWithShape="1">
            <a:gsLst>
              <a:gs pos="0">
                <a:srgbClr val="003366"/>
              </a:gs>
              <a:gs pos="100000">
                <a:srgbClr val="E7ECF1">
                  <a:alpha val="0"/>
                </a:srgbClr>
              </a:gs>
            </a:gsLst>
            <a:lin ang="0" scaled="1"/>
          </a:gra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4" name="AutoShape 10"/>
          <p:cNvSpPr>
            <a:spLocks noChangeArrowheads="1"/>
          </p:cNvSpPr>
          <p:nvPr userDrawn="1"/>
        </p:nvSpPr>
        <p:spPr bwMode="auto">
          <a:xfrm>
            <a:off x="0" y="193675"/>
            <a:ext cx="228600" cy="180975"/>
          </a:xfrm>
          <a:prstGeom prst="roundRect">
            <a:avLst>
              <a:gd name="adj" fmla="val 16667"/>
            </a:avLst>
          </a:prstGeom>
          <a:solidFill>
            <a:srgbClr val="FF99FF">
              <a:alpha val="79999"/>
            </a:srgbClr>
          </a:solidFill>
          <a:ln w="9525">
            <a:round/>
          </a:ln>
          <a:scene3d>
            <a:camera prst="legacyObliqueTopRight"/>
            <a:lightRig rig="legacyFlat3" dir="b"/>
          </a:scene3d>
          <a:sp3d extrusionH="125400" prstMaterial="legacyMatte">
            <a:bevelT w="13500" h="13500" prst="angle"/>
            <a:bevelB w="13500" h="13500" prst="angle"/>
            <a:extrusionClr>
              <a:srgbClr val="FF99FF"/>
            </a:extrusionClr>
            <a:contourClr>
              <a:srgbClr val="FF99FF"/>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5" name="AutoShape 11"/>
          <p:cNvSpPr>
            <a:spLocks noChangeArrowheads="1"/>
          </p:cNvSpPr>
          <p:nvPr userDrawn="1"/>
        </p:nvSpPr>
        <p:spPr bwMode="auto">
          <a:xfrm>
            <a:off x="203200" y="152400"/>
            <a:ext cx="228600" cy="180975"/>
          </a:xfrm>
          <a:prstGeom prst="roundRect">
            <a:avLst>
              <a:gd name="adj" fmla="val 16667"/>
            </a:avLst>
          </a:prstGeom>
          <a:solidFill>
            <a:srgbClr val="00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00FF00"/>
            </a:extrusionClr>
            <a:contourClr>
              <a:srgbClr val="00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6" name="AutoShape 12"/>
          <p:cNvSpPr>
            <a:spLocks noChangeArrowheads="1"/>
          </p:cNvSpPr>
          <p:nvPr userDrawn="1"/>
        </p:nvSpPr>
        <p:spPr bwMode="auto">
          <a:xfrm>
            <a:off x="103717" y="34925"/>
            <a:ext cx="228600" cy="180975"/>
          </a:xfrm>
          <a:prstGeom prst="roundRect">
            <a:avLst>
              <a:gd name="adj" fmla="val 16667"/>
            </a:avLst>
          </a:prstGeom>
          <a:solidFill>
            <a:srgbClr val="FF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FFFF00"/>
            </a:extrusionClr>
            <a:contourClr>
              <a:srgbClr val="FF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7" name="AutoShape 13"/>
          <p:cNvSpPr>
            <a:spLocks noChangeArrowheads="1"/>
          </p:cNvSpPr>
          <p:nvPr userDrawn="1"/>
        </p:nvSpPr>
        <p:spPr bwMode="auto">
          <a:xfrm>
            <a:off x="1871133" y="0"/>
            <a:ext cx="287867" cy="188913"/>
          </a:xfrm>
          <a:prstGeom prst="parallelogram">
            <a:avLst>
              <a:gd name="adj" fmla="val 28571"/>
            </a:avLst>
          </a:prstGeom>
          <a:solidFill>
            <a:srgbClr val="FF0066">
              <a:alpha val="70195"/>
            </a:srgbClr>
          </a:soli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8" name="Text Box 14"/>
          <p:cNvSpPr txBox="1">
            <a:spLocks noChangeArrowheads="1"/>
          </p:cNvSpPr>
          <p:nvPr userDrawn="1"/>
        </p:nvSpPr>
        <p:spPr bwMode="auto">
          <a:xfrm>
            <a:off x="527051" y="0"/>
            <a:ext cx="3956051" cy="215265"/>
          </a:xfrm>
          <a:prstGeom prst="rect">
            <a:avLst/>
          </a:prstGeom>
          <a:noFill/>
          <a:ln>
            <a:noFill/>
          </a:ln>
          <a:effectLst/>
        </p:spPr>
        <p:txBody>
          <a:bodyPr lIns="0" tIns="0" rIns="0" bIns="0">
            <a:spAutoFit/>
          </a:bodyPr>
          <a:lstStyle>
            <a:lvl1pPr eaLnBrk="0" hangingPunct="0">
              <a:defRPr>
                <a:solidFill>
                  <a:schemeClr val="tx1"/>
                </a:solidFill>
                <a:latin typeface="Verdana" panose="020B0604030504040204" pitchFamily="34" charset="0"/>
                <a:ea typeface="宋体" panose="02010600030101010101" pitchFamily="2" charset="-122"/>
              </a:defRPr>
            </a:lvl1pPr>
            <a:lvl2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2pPr>
            <a:lvl3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3pPr>
            <a:lvl4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4pPr>
            <a:lvl5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5pPr>
            <a:lvl6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
                <a:srgbClr val="000000"/>
              </a:buClr>
              <a:buSzTx/>
              <a:buFont typeface="Times New Roman" panose="02020603050405020304" pitchFamily="18" charset="0"/>
              <a:buNone/>
              <a:defRPr/>
            </a:pP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2</a:t>
            </a: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会计要素与会计账户</a:t>
            </a:r>
            <a:endPar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4"/>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Lst>
  <p:transition/>
  <p:hf sldNum="0" hdr="0" ftr="0" dt="0"/>
  <p:txStyles>
    <p:titleStyle>
      <a:lvl1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1pPr>
      <a:lvl2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2pPr>
      <a:lvl3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3pPr>
      <a:lvl4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4pPr>
      <a:lvl5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5pPr>
      <a:lvl6pPr marL="4572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6pPr>
      <a:lvl7pPr marL="9144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7pPr>
      <a:lvl8pPr marL="13716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8pPr>
      <a:lvl9pPr marL="18288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SzPct val="100000"/>
        <a:buFont typeface="Wingdings 2" panose="05020102010507070707" pitchFamily="18" charset="2"/>
        <a:defRPr sz="2400" b="1">
          <a:solidFill>
            <a:schemeClr val="tx1"/>
          </a:solidFill>
          <a:latin typeface="Verdana" panose="020B0604030504040204" pitchFamily="34" charset="0"/>
          <a:ea typeface="宋体" panose="02010600030101010101" pitchFamily="2" charset="-122"/>
          <a:cs typeface="Verdana" panose="020B0604030504040204" pitchFamily="34" charset="0"/>
        </a:defRPr>
      </a:lvl1pPr>
      <a:lvl2pPr marL="906780" indent="-436880" algn="l" rtl="0" eaLnBrk="0" fontAlgn="base" hangingPunct="0">
        <a:spcBef>
          <a:spcPct val="20000"/>
        </a:spcBef>
        <a:spcAft>
          <a:spcPct val="0"/>
        </a:spcAft>
        <a:buClr>
          <a:schemeClr val="accent2"/>
        </a:buClr>
        <a:buSzPct val="100000"/>
        <a:buFont typeface="Wingdings" panose="05000000000000000000" pitchFamily="2" charset="2"/>
        <a:buChar char="Ì"/>
        <a:defRPr sz="2200" b="1">
          <a:solidFill>
            <a:schemeClr val="tx1"/>
          </a:solidFill>
          <a:latin typeface="Verdana" panose="020B0604030504040204" pitchFamily="34" charset="0"/>
          <a:ea typeface="宋体" panose="02010600030101010101" pitchFamily="2" charset="-122"/>
          <a:cs typeface="Verdana" panose="020B0604030504040204" pitchFamily="34" charset="0"/>
        </a:defRPr>
      </a:lvl2pPr>
      <a:lvl3pPr marL="1303655" indent="-395605" algn="l" rtl="0" eaLnBrk="0" fontAlgn="base" hangingPunct="0">
        <a:spcBef>
          <a:spcPct val="20000"/>
        </a:spcBef>
        <a:spcAft>
          <a:spcPct val="0"/>
        </a:spcAft>
        <a:buClr>
          <a:schemeClr val="accent2"/>
        </a:buClr>
        <a:buSzPct val="100000"/>
        <a:buFont typeface="Wingdings" panose="05000000000000000000" pitchFamily="2" charset="2"/>
        <a:buChar char="Ø"/>
        <a:defRPr sz="2000" b="1">
          <a:solidFill>
            <a:schemeClr val="tx1"/>
          </a:solidFill>
          <a:latin typeface="Verdana" panose="020B0604030504040204" pitchFamily="34" charset="0"/>
          <a:ea typeface="宋体" panose="02010600030101010101" pitchFamily="2" charset="-122"/>
          <a:cs typeface="Verdana" panose="020B0604030504040204" pitchFamily="34" charset="0"/>
        </a:defRPr>
      </a:lvl3pPr>
      <a:lvl4pPr marL="1692275" indent="-387350" algn="l" rtl="0" eaLnBrk="0" fontAlgn="base" hangingPunct="0">
        <a:spcBef>
          <a:spcPct val="20000"/>
        </a:spcBef>
        <a:spcAft>
          <a:spcPct val="0"/>
        </a:spcAft>
        <a:buClr>
          <a:schemeClr val="accent2"/>
        </a:buClr>
        <a:buSzPct val="100000"/>
        <a:buFont typeface="Wingdings" panose="05000000000000000000" pitchFamily="2" charset="2"/>
        <a:buChar char="n"/>
        <a:defRPr>
          <a:solidFill>
            <a:schemeClr val="tx1"/>
          </a:solidFill>
          <a:latin typeface="Verdana" panose="020B0604030504040204" pitchFamily="34" charset="0"/>
          <a:ea typeface="宋体" panose="02010600030101010101" pitchFamily="2" charset="-122"/>
          <a:cs typeface="Verdana" panose="020B0604030504040204" pitchFamily="34" charset="0"/>
        </a:defRPr>
      </a:lvl4pPr>
      <a:lvl5pPr marL="2092325" indent="-396875" algn="l" rtl="0" eaLnBrk="0" fontAlgn="base" hangingPunct="0">
        <a:spcBef>
          <a:spcPct val="25000"/>
        </a:spcBef>
        <a:spcAft>
          <a:spcPct val="0"/>
        </a:spcAft>
        <a:buClr>
          <a:schemeClr val="accent2"/>
        </a:buClr>
        <a:buSzPct val="100000"/>
        <a:buFont typeface="Wingdings" panose="05000000000000000000" pitchFamily="2" charset="2"/>
        <a:buChar char="§"/>
        <a:defRPr>
          <a:solidFill>
            <a:schemeClr val="tx1"/>
          </a:solidFill>
          <a:latin typeface="Verdana" panose="020B0604030504040204" pitchFamily="34" charset="0"/>
          <a:ea typeface="宋体" panose="02010600030101010101" pitchFamily="2" charset="-122"/>
          <a:cs typeface="Verdana" panose="020B0604030504040204" pitchFamily="34" charset="0"/>
        </a:defRPr>
      </a:lvl5pPr>
      <a:lvl6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6pPr>
      <a:lvl7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7pPr>
      <a:lvl8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8pPr>
      <a:lvl9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755651" y="1196975"/>
            <a:ext cx="10668000" cy="48228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p:txBody>
      </p:sp>
      <p:sp>
        <p:nvSpPr>
          <p:cNvPr id="1028" name="Freeform 4"/>
          <p:cNvSpPr/>
          <p:nvPr userDrawn="1"/>
        </p:nvSpPr>
        <p:spPr>
          <a:xfrm>
            <a:off x="814917" y="1052513"/>
            <a:ext cx="10610849" cy="109537"/>
          </a:xfrm>
          <a:custGeom>
            <a:avLst/>
            <a:gdLst/>
            <a:ahLst/>
            <a:cxnLst>
              <a:cxn ang="0">
                <a:pos x="0" y="0"/>
              </a:cxn>
              <a:cxn ang="0">
                <a:pos x="7958137" y="0"/>
              </a:cxn>
            </a:cxnLst>
            <a:pathLst>
              <a:path w="7331" h="109537">
                <a:moveTo>
                  <a:pt x="0" y="0"/>
                </a:moveTo>
                <a:lnTo>
                  <a:pt x="7331"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headEnd type="none" w="med" len="med"/>
            <a:tailEnd type="none" w="med" len="med"/>
          </a:ln>
        </p:spPr>
      </p:sp>
      <p:sp>
        <p:nvSpPr>
          <p:cNvPr id="1030" name="Rectangle 6"/>
          <p:cNvSpPr>
            <a:spLocks noGrp="1" noChangeArrowheads="1"/>
          </p:cNvSpPr>
          <p:nvPr>
            <p:ph type="dt" sz="half" idx="2"/>
          </p:nvPr>
        </p:nvSpPr>
        <p:spPr bwMode="auto">
          <a:xfrm>
            <a:off x="812800" y="6245225"/>
            <a:ext cx="2641600" cy="476250"/>
          </a:xfrm>
          <a:prstGeom prst="rect">
            <a:avLst/>
          </a:prstGeom>
          <a:noFill/>
          <a:ln>
            <a:noFill/>
          </a:ln>
          <a:effectLst/>
        </p:spPr>
        <p:txBody>
          <a:bodyPr vert="horz" wrap="square" lIns="91440" tIns="45720" rIns="91440" bIns="45720" numCol="1" anchor="t" anchorCtr="0" compatLnSpc="1"/>
          <a:lstStyle>
            <a:lvl1pPr eaLnBrk="1" hangingPunct="1">
              <a:buClr>
                <a:srgbClr val="000000"/>
              </a:buClr>
              <a:buSzPct val="100000"/>
              <a:buFont typeface="Times New Roman" panose="02020603050405020304" pitchFamily="18" charset="0"/>
              <a:buNone/>
              <a:defRPr sz="1200"/>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buClr>
                <a:srgbClr val="000000"/>
              </a:buClr>
              <a:buSzPct val="100000"/>
              <a:buFont typeface="Times New Roman" panose="02020603050405020304" pitchFamily="18" charset="0"/>
              <a:buNone/>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032" name="Rectangle 8"/>
          <p:cNvSpPr>
            <a:spLocks noGrp="1" noChangeArrowheads="1"/>
          </p:cNvSpPr>
          <p:nvPr>
            <p:ph type="sldNum" sz="quarter" idx="4"/>
          </p:nvPr>
        </p:nvSpPr>
        <p:spPr bwMode="auto">
          <a:xfrm>
            <a:off x="8737600" y="6245225"/>
            <a:ext cx="2641600" cy="476250"/>
          </a:xfrm>
          <a:prstGeom prst="rect">
            <a:avLst/>
          </a:prstGeom>
          <a:noFill/>
          <a:ln>
            <a:noFill/>
          </a:ln>
          <a:effectLst/>
        </p:spPr>
        <p:txBody>
          <a:bodyPr vert="horz" wrap="square" lIns="91440" tIns="45720" rIns="91440" bIns="45720" numCol="1" anchor="t" anchorCtr="0" compatLnSpc="1"/>
          <a:lstStyle>
            <a:lvl1pPr algn="r" eaLnBrk="1" hangingPunct="1">
              <a:buClr>
                <a:srgbClr val="000000"/>
              </a:buClr>
              <a:buSzPct val="100000"/>
              <a:buFont typeface="Times New Roman" panose="02020603050405020304" pitchFamily="18" charset="0"/>
              <a:buNone/>
              <a:defRPr sz="1200"/>
            </a:lvl1pPr>
          </a:lstStyle>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3" name="Rectangle 9"/>
          <p:cNvSpPr>
            <a:spLocks noChangeArrowheads="1"/>
          </p:cNvSpPr>
          <p:nvPr userDrawn="1"/>
        </p:nvSpPr>
        <p:spPr bwMode="auto">
          <a:xfrm>
            <a:off x="0" y="0"/>
            <a:ext cx="12192000" cy="260350"/>
          </a:xfrm>
          <a:prstGeom prst="rect">
            <a:avLst/>
          </a:prstGeom>
          <a:gradFill rotWithShape="1">
            <a:gsLst>
              <a:gs pos="0">
                <a:srgbClr val="003366"/>
              </a:gs>
              <a:gs pos="100000">
                <a:srgbClr val="E7ECF1">
                  <a:alpha val="0"/>
                </a:srgbClr>
              </a:gs>
            </a:gsLst>
            <a:lin ang="0" scaled="1"/>
          </a:gra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4" name="AutoShape 10"/>
          <p:cNvSpPr>
            <a:spLocks noChangeArrowheads="1"/>
          </p:cNvSpPr>
          <p:nvPr userDrawn="1"/>
        </p:nvSpPr>
        <p:spPr bwMode="auto">
          <a:xfrm>
            <a:off x="0" y="193675"/>
            <a:ext cx="228600" cy="180975"/>
          </a:xfrm>
          <a:prstGeom prst="roundRect">
            <a:avLst>
              <a:gd name="adj" fmla="val 16667"/>
            </a:avLst>
          </a:prstGeom>
          <a:solidFill>
            <a:srgbClr val="FF99FF">
              <a:alpha val="79999"/>
            </a:srgbClr>
          </a:solidFill>
          <a:ln w="9525">
            <a:round/>
          </a:ln>
          <a:scene3d>
            <a:camera prst="legacyObliqueTopRight"/>
            <a:lightRig rig="legacyFlat3" dir="b"/>
          </a:scene3d>
          <a:sp3d extrusionH="125400" prstMaterial="legacyMatte">
            <a:bevelT w="13500" h="13500" prst="angle"/>
            <a:bevelB w="13500" h="13500" prst="angle"/>
            <a:extrusionClr>
              <a:srgbClr val="FF99FF"/>
            </a:extrusionClr>
            <a:contourClr>
              <a:srgbClr val="FF99FF"/>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5" name="AutoShape 11"/>
          <p:cNvSpPr>
            <a:spLocks noChangeArrowheads="1"/>
          </p:cNvSpPr>
          <p:nvPr userDrawn="1"/>
        </p:nvSpPr>
        <p:spPr bwMode="auto">
          <a:xfrm>
            <a:off x="203200" y="152400"/>
            <a:ext cx="228600" cy="180975"/>
          </a:xfrm>
          <a:prstGeom prst="roundRect">
            <a:avLst>
              <a:gd name="adj" fmla="val 16667"/>
            </a:avLst>
          </a:prstGeom>
          <a:solidFill>
            <a:srgbClr val="00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00FF00"/>
            </a:extrusionClr>
            <a:contourClr>
              <a:srgbClr val="00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6" name="AutoShape 12"/>
          <p:cNvSpPr>
            <a:spLocks noChangeArrowheads="1"/>
          </p:cNvSpPr>
          <p:nvPr userDrawn="1"/>
        </p:nvSpPr>
        <p:spPr bwMode="auto">
          <a:xfrm>
            <a:off x="103717" y="34925"/>
            <a:ext cx="228600" cy="180975"/>
          </a:xfrm>
          <a:prstGeom prst="roundRect">
            <a:avLst>
              <a:gd name="adj" fmla="val 16667"/>
            </a:avLst>
          </a:prstGeom>
          <a:solidFill>
            <a:srgbClr val="FF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FFFF00"/>
            </a:extrusionClr>
            <a:contourClr>
              <a:srgbClr val="FF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7" name="AutoShape 13"/>
          <p:cNvSpPr>
            <a:spLocks noChangeArrowheads="1"/>
          </p:cNvSpPr>
          <p:nvPr userDrawn="1"/>
        </p:nvSpPr>
        <p:spPr bwMode="auto">
          <a:xfrm>
            <a:off x="1871133" y="0"/>
            <a:ext cx="287867" cy="188913"/>
          </a:xfrm>
          <a:prstGeom prst="parallelogram">
            <a:avLst>
              <a:gd name="adj" fmla="val 28571"/>
            </a:avLst>
          </a:prstGeom>
          <a:solidFill>
            <a:srgbClr val="FF0066">
              <a:alpha val="70195"/>
            </a:srgbClr>
          </a:soli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8" name="Text Box 14"/>
          <p:cNvSpPr txBox="1">
            <a:spLocks noChangeArrowheads="1"/>
          </p:cNvSpPr>
          <p:nvPr userDrawn="1"/>
        </p:nvSpPr>
        <p:spPr bwMode="auto">
          <a:xfrm>
            <a:off x="527051" y="0"/>
            <a:ext cx="3956051" cy="215265"/>
          </a:xfrm>
          <a:prstGeom prst="rect">
            <a:avLst/>
          </a:prstGeom>
          <a:noFill/>
          <a:ln>
            <a:noFill/>
          </a:ln>
          <a:effectLst/>
        </p:spPr>
        <p:txBody>
          <a:bodyPr lIns="0" tIns="0" rIns="0" bIns="0">
            <a:spAutoFit/>
          </a:bodyPr>
          <a:lstStyle>
            <a:lvl1pPr eaLnBrk="0" hangingPunct="0">
              <a:defRPr>
                <a:solidFill>
                  <a:schemeClr val="tx1"/>
                </a:solidFill>
                <a:latin typeface="Verdana" panose="020B0604030504040204" pitchFamily="34" charset="0"/>
                <a:ea typeface="宋体" panose="02010600030101010101" pitchFamily="2" charset="-122"/>
              </a:defRPr>
            </a:lvl1pPr>
            <a:lvl2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2pPr>
            <a:lvl3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3pPr>
            <a:lvl4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4pPr>
            <a:lvl5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5pPr>
            <a:lvl6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
                <a:srgbClr val="000000"/>
              </a:buClr>
              <a:buSzTx/>
              <a:buFont typeface="Times New Roman" panose="02020603050405020304" pitchFamily="18" charset="0"/>
              <a:buNone/>
              <a:defRPr/>
            </a:pP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2</a:t>
            </a: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会计要素与会计账户</a:t>
            </a:r>
            <a:endPar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4"/>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transition/>
  <p:hf sldNum="0" hdr="0" ftr="0" dt="0"/>
  <p:txStyles>
    <p:titleStyle>
      <a:lvl1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1pPr>
      <a:lvl2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2pPr>
      <a:lvl3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3pPr>
      <a:lvl4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4pPr>
      <a:lvl5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5pPr>
      <a:lvl6pPr marL="4572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6pPr>
      <a:lvl7pPr marL="9144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7pPr>
      <a:lvl8pPr marL="13716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8pPr>
      <a:lvl9pPr marL="18288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SzPct val="100000"/>
        <a:buFont typeface="Wingdings 2" panose="05020102010507070707" pitchFamily="18" charset="2"/>
        <a:defRPr sz="2400" b="1">
          <a:solidFill>
            <a:schemeClr val="tx1"/>
          </a:solidFill>
          <a:latin typeface="Verdana" panose="020B0604030504040204" pitchFamily="34" charset="0"/>
          <a:ea typeface="宋体" panose="02010600030101010101" pitchFamily="2" charset="-122"/>
          <a:cs typeface="Verdana" panose="020B0604030504040204" pitchFamily="34" charset="0"/>
        </a:defRPr>
      </a:lvl1pPr>
      <a:lvl2pPr marL="906780" indent="-436880" algn="l" rtl="0" eaLnBrk="0" fontAlgn="base" hangingPunct="0">
        <a:spcBef>
          <a:spcPct val="20000"/>
        </a:spcBef>
        <a:spcAft>
          <a:spcPct val="0"/>
        </a:spcAft>
        <a:buClr>
          <a:schemeClr val="accent2"/>
        </a:buClr>
        <a:buSzPct val="100000"/>
        <a:buFont typeface="Wingdings" panose="05000000000000000000" pitchFamily="2" charset="2"/>
        <a:buChar char="Ì"/>
        <a:defRPr sz="2200" b="1">
          <a:solidFill>
            <a:schemeClr val="tx1"/>
          </a:solidFill>
          <a:latin typeface="Verdana" panose="020B0604030504040204" pitchFamily="34" charset="0"/>
          <a:ea typeface="宋体" panose="02010600030101010101" pitchFamily="2" charset="-122"/>
          <a:cs typeface="Verdana" panose="020B0604030504040204" pitchFamily="34" charset="0"/>
        </a:defRPr>
      </a:lvl2pPr>
      <a:lvl3pPr marL="1303655" indent="-395605" algn="l" rtl="0" eaLnBrk="0" fontAlgn="base" hangingPunct="0">
        <a:spcBef>
          <a:spcPct val="20000"/>
        </a:spcBef>
        <a:spcAft>
          <a:spcPct val="0"/>
        </a:spcAft>
        <a:buClr>
          <a:schemeClr val="accent2"/>
        </a:buClr>
        <a:buSzPct val="100000"/>
        <a:buFont typeface="Wingdings" panose="05000000000000000000" pitchFamily="2" charset="2"/>
        <a:buChar char="Ø"/>
        <a:defRPr sz="2000" b="1">
          <a:solidFill>
            <a:schemeClr val="tx1"/>
          </a:solidFill>
          <a:latin typeface="Verdana" panose="020B0604030504040204" pitchFamily="34" charset="0"/>
          <a:ea typeface="宋体" panose="02010600030101010101" pitchFamily="2" charset="-122"/>
          <a:cs typeface="Verdana" panose="020B0604030504040204" pitchFamily="34" charset="0"/>
        </a:defRPr>
      </a:lvl3pPr>
      <a:lvl4pPr marL="1692275" indent="-387350" algn="l" rtl="0" eaLnBrk="0" fontAlgn="base" hangingPunct="0">
        <a:spcBef>
          <a:spcPct val="20000"/>
        </a:spcBef>
        <a:spcAft>
          <a:spcPct val="0"/>
        </a:spcAft>
        <a:buClr>
          <a:schemeClr val="accent2"/>
        </a:buClr>
        <a:buSzPct val="100000"/>
        <a:buFont typeface="Wingdings" panose="05000000000000000000" pitchFamily="2" charset="2"/>
        <a:buChar char="n"/>
        <a:defRPr>
          <a:solidFill>
            <a:schemeClr val="tx1"/>
          </a:solidFill>
          <a:latin typeface="Verdana" panose="020B0604030504040204" pitchFamily="34" charset="0"/>
          <a:ea typeface="宋体" panose="02010600030101010101" pitchFamily="2" charset="-122"/>
          <a:cs typeface="Verdana" panose="020B0604030504040204" pitchFamily="34" charset="0"/>
        </a:defRPr>
      </a:lvl4pPr>
      <a:lvl5pPr marL="2092325" indent="-396875" algn="l" rtl="0" eaLnBrk="0" fontAlgn="base" hangingPunct="0">
        <a:spcBef>
          <a:spcPct val="25000"/>
        </a:spcBef>
        <a:spcAft>
          <a:spcPct val="0"/>
        </a:spcAft>
        <a:buClr>
          <a:schemeClr val="accent2"/>
        </a:buClr>
        <a:buSzPct val="100000"/>
        <a:buFont typeface="Wingdings" panose="05000000000000000000" pitchFamily="2" charset="2"/>
        <a:buChar char="§"/>
        <a:defRPr>
          <a:solidFill>
            <a:schemeClr val="tx1"/>
          </a:solidFill>
          <a:latin typeface="Verdana" panose="020B0604030504040204" pitchFamily="34" charset="0"/>
          <a:ea typeface="宋体" panose="02010600030101010101" pitchFamily="2" charset="-122"/>
          <a:cs typeface="Verdana" panose="020B0604030504040204" pitchFamily="34" charset="0"/>
        </a:defRPr>
      </a:lvl5pPr>
      <a:lvl6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6pPr>
      <a:lvl7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7pPr>
      <a:lvl8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8pPr>
      <a:lvl9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9.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3.xml"/><Relationship Id="rId2" Type="http://schemas.openxmlformats.org/officeDocument/2006/relationships/image" Target="../media/image5.png"/><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image" Target="../media/image5.png"/><Relationship Id="rId1"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0.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73.xml"/><Relationship Id="rId7" Type="http://schemas.openxmlformats.org/officeDocument/2006/relationships/image" Target="../media/image14.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image" Target="../media/image5.png"/><Relationship Id="rId1" Type="http://schemas.openxmlformats.org/officeDocument/2006/relationships/image" Target="../media/image15.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68.xml"/><Relationship Id="rId1" Type="http://schemas.openxmlformats.org/officeDocument/2006/relationships/image" Target="../media/image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86.xml"/><Relationship Id="rId1" Type="http://schemas.openxmlformats.org/officeDocument/2006/relationships/image" Target="../media/image16.png"/></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vmlDrawing" Target="../drawings/vmlDrawing1.vml"/><Relationship Id="rId3" Type="http://schemas.openxmlformats.org/officeDocument/2006/relationships/slideLayout" Target="../slideLayouts/slideLayout86.xml"/><Relationship Id="rId2" Type="http://schemas.openxmlformats.org/officeDocument/2006/relationships/image" Target="../media/image17.wmf"/><Relationship Id="rId1"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81.xml"/><Relationship Id="rId1" Type="http://schemas.openxmlformats.org/officeDocument/2006/relationships/image" Target="../media/image18.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67.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86.xml"/><Relationship Id="rId2" Type="http://schemas.openxmlformats.org/officeDocument/2006/relationships/image" Target="../media/image19.png"/><Relationship Id="rId1" Type="http://schemas.openxmlformats.org/officeDocument/2006/relationships/oleObject" Target="../embeddings/oleObject2.bin"/></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60.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3.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3.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a:xfrm>
            <a:off x="3071582" y="3573175"/>
            <a:ext cx="8628524" cy="914400"/>
          </a:xfrm>
        </p:spPr>
        <p:txBody>
          <a:bodyPr/>
          <a:lstStyle/>
          <a:p>
            <a:pPr lvl="0"/>
            <a:r>
              <a:rPr lang="en-US" altLang="zh-CN"/>
              <a:t>——</a:t>
            </a:r>
            <a:r>
              <a:rPr lang="zh-CN" altLang="en-US"/>
              <a:t>第二章   会计要素与会计账户</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文本占位符 523265"/>
          <p:cNvSpPr/>
          <p:nvPr>
            <p:ph type="body" idx="4294967295"/>
          </p:nvPr>
        </p:nvSpPr>
        <p:spPr>
          <a:xfrm>
            <a:off x="948055" y="1219200"/>
            <a:ext cx="10345420" cy="2786380"/>
          </a:xfrm>
        </p:spPr>
        <p:txBody>
          <a:bodyPr vert="horz" wrap="square" lIns="91440" tIns="45720" rIns="91440" bIns="45720" anchor="t" anchorCtr="0"/>
          <a:p>
            <a:pPr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一、静态会计要素</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pPr>
            <a:r>
              <a:rPr lang="zh-CN" altLang="en-US" sz="3200" dirty="0">
                <a:solidFill>
                  <a:srgbClr val="353DE3"/>
                </a:solidFill>
                <a:latin typeface="黑体" panose="02010609060101010101" pitchFamily="49" charset="-122"/>
                <a:ea typeface="黑体" panose="02010609060101010101" pitchFamily="49" charset="-122"/>
              </a:rPr>
              <a:t>（二）负债：</a:t>
            </a:r>
            <a:r>
              <a:rPr lang="zh-CN" altLang="en-US" sz="3200" dirty="0">
                <a:latin typeface="楷体" panose="02010609060101010101" pitchFamily="49" charset="-122"/>
                <a:ea typeface="楷体" panose="02010609060101010101" pitchFamily="49" charset="-122"/>
              </a:rPr>
              <a:t>分类</a:t>
            </a:r>
            <a:endParaRPr lang="zh-CN" altLang="en-US" sz="32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pPr>
            <a:r>
              <a:rPr lang="zh-CN" altLang="en-US" sz="3200" dirty="0">
                <a:latin typeface="楷体" panose="02010609060101010101" pitchFamily="49" charset="-122"/>
                <a:ea typeface="楷体" panose="02010609060101010101" pitchFamily="49" charset="-122"/>
              </a:rPr>
              <a:t>企业负债按其</a:t>
            </a:r>
            <a:r>
              <a:rPr lang="zh-CN" altLang="en-US" sz="3200" dirty="0">
                <a:solidFill>
                  <a:srgbClr val="FF0066"/>
                </a:solidFill>
                <a:latin typeface="楷体" panose="02010609060101010101" pitchFamily="49" charset="-122"/>
                <a:ea typeface="楷体" panose="02010609060101010101" pitchFamily="49" charset="-122"/>
              </a:rPr>
              <a:t>流动性</a:t>
            </a:r>
            <a:r>
              <a:rPr lang="zh-CN" altLang="en-US" sz="3200" dirty="0">
                <a:latin typeface="楷体" panose="02010609060101010101" pitchFamily="49" charset="-122"/>
                <a:ea typeface="楷体" panose="02010609060101010101" pitchFamily="49" charset="-122"/>
              </a:rPr>
              <a:t>可分为</a:t>
            </a:r>
            <a:r>
              <a:rPr lang="zh-CN" altLang="en-US" sz="3200" dirty="0">
                <a:solidFill>
                  <a:srgbClr val="353DE3"/>
                </a:solidFill>
                <a:latin typeface="楷体" panose="02010609060101010101" pitchFamily="49" charset="-122"/>
                <a:ea typeface="楷体" panose="02010609060101010101" pitchFamily="49" charset="-122"/>
              </a:rPr>
              <a:t>流动负债</a:t>
            </a:r>
            <a:r>
              <a:rPr lang="zh-CN" altLang="en-US" sz="3200" dirty="0">
                <a:latin typeface="楷体" panose="02010609060101010101" pitchFamily="49" charset="-122"/>
                <a:ea typeface="楷体" panose="02010609060101010101" pitchFamily="49" charset="-122"/>
              </a:rPr>
              <a:t>和</a:t>
            </a:r>
            <a:r>
              <a:rPr lang="zh-CN" altLang="en-US" sz="3200" dirty="0">
                <a:solidFill>
                  <a:srgbClr val="353DE3"/>
                </a:solidFill>
                <a:latin typeface="楷体" panose="02010609060101010101" pitchFamily="49" charset="-122"/>
                <a:ea typeface="楷体" panose="02010609060101010101" pitchFamily="49" charset="-122"/>
              </a:rPr>
              <a:t>非流动负债</a:t>
            </a:r>
            <a:r>
              <a:rPr lang="zh-CN" altLang="en-US" sz="3200"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p:txBody>
      </p:sp>
      <p:sp>
        <p:nvSpPr>
          <p:cNvPr id="66562" name="矩形 523266"/>
          <p:cNvSpPr/>
          <p:nvPr/>
        </p:nvSpPr>
        <p:spPr>
          <a:xfrm>
            <a:off x="759460" y="304800"/>
            <a:ext cx="933704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a:t>
            </a:r>
            <a:r>
              <a:rPr lang="en-US" altLang="zh-CN" sz="3200" b="1" dirty="0">
                <a:solidFill>
                  <a:srgbClr val="FF0000"/>
                </a:solidFill>
                <a:latin typeface="黑体" panose="02010609060101010101" pitchFamily="49" charset="-122"/>
                <a:ea typeface="黑体" panose="02010609060101010101" pitchFamily="49" charset="-122"/>
              </a:rPr>
              <a:t>  </a:t>
            </a:r>
            <a:r>
              <a:rPr lang="zh-CN" altLang="en-US" sz="3200" b="1" dirty="0">
                <a:solidFill>
                  <a:srgbClr val="FF0000"/>
                </a:solidFill>
                <a:latin typeface="黑体" panose="02010609060101010101" pitchFamily="49" charset="-122"/>
                <a:ea typeface="黑体" panose="02010609060101010101" pitchFamily="49" charset="-122"/>
              </a:rPr>
              <a:t>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66563" name="图片 523321" descr="未命名"/>
          <p:cNvPicPr>
            <a:picLocks noChangeAspect="1"/>
          </p:cNvPicPr>
          <p:nvPr/>
        </p:nvPicPr>
        <p:blipFill>
          <a:blip r:embed="rId1"/>
          <a:stretch>
            <a:fillRect/>
          </a:stretch>
        </p:blipFill>
        <p:spPr>
          <a:xfrm>
            <a:off x="2127250" y="4430713"/>
            <a:ext cx="8001000" cy="2238375"/>
          </a:xfrm>
          <a:prstGeom prst="rect">
            <a:avLst/>
          </a:prstGeom>
          <a:noFill/>
          <a:ln w="9525">
            <a:noFill/>
          </a:ln>
        </p:spPr>
      </p:pic>
      <p:pic>
        <p:nvPicPr>
          <p:cNvPr id="66564" name="图片 4" descr="武汉工程科技学院LOGO 标准.png"/>
          <p:cNvPicPr>
            <a:picLocks noChangeAspect="1"/>
          </p:cNvPicPr>
          <p:nvPr/>
        </p:nvPicPr>
        <p:blipFill>
          <a:blip r:embed="rId2"/>
          <a:stretch>
            <a:fillRect/>
          </a:stretch>
        </p:blipFill>
        <p:spPr>
          <a:xfrm>
            <a:off x="7847013" y="12700"/>
            <a:ext cx="2820987" cy="541338"/>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7122" name="文本占位符 517121"/>
          <p:cNvSpPr/>
          <p:nvPr>
            <p:ph type="body" idx="4294967295"/>
          </p:nvPr>
        </p:nvSpPr>
        <p:spPr>
          <a:xfrm>
            <a:off x="1905000" y="1196975"/>
            <a:ext cx="3254375" cy="5018088"/>
          </a:xfrm>
        </p:spPr>
        <p:txBody>
          <a:bodyPr vert="horz" wrap="square" lIns="91440" tIns="45720" rIns="91440" bIns="45720" anchor="t" anchorCtr="0"/>
          <a:p>
            <a:pPr eaLnBrk="1" hangingPunct="1">
              <a:lnSpc>
                <a:spcPct val="135000"/>
              </a:lnSpc>
            </a:pPr>
            <a:r>
              <a:rPr lang="zh-CN" altLang="en-US" sz="2700" dirty="0">
                <a:solidFill>
                  <a:srgbClr val="0000CC"/>
                </a:solidFill>
                <a:latin typeface="楷体" panose="02010609060101010101" pitchFamily="49" charset="-122"/>
                <a:ea typeface="楷体" panose="02010609060101010101" pitchFamily="49" charset="-122"/>
              </a:rPr>
              <a:t>（</a:t>
            </a:r>
            <a:r>
              <a:rPr lang="en-US" altLang="zh-CN" sz="2700" dirty="0">
                <a:solidFill>
                  <a:srgbClr val="0000CC"/>
                </a:solidFill>
                <a:latin typeface="楷体" panose="02010609060101010101" pitchFamily="49" charset="-122"/>
                <a:ea typeface="楷体" panose="02010609060101010101" pitchFamily="49" charset="-122"/>
              </a:rPr>
              <a:t>1</a:t>
            </a:r>
            <a:r>
              <a:rPr lang="zh-CN" altLang="en-US" sz="2700" dirty="0">
                <a:solidFill>
                  <a:srgbClr val="0000CC"/>
                </a:solidFill>
                <a:latin typeface="楷体" panose="02010609060101010101" pitchFamily="49" charset="-122"/>
                <a:ea typeface="楷体" panose="02010609060101010101" pitchFamily="49" charset="-122"/>
              </a:rPr>
              <a:t>）流动负债</a:t>
            </a:r>
            <a:endParaRPr lang="zh-CN" altLang="en-US" sz="2700" dirty="0">
              <a:solidFill>
                <a:srgbClr val="0000CC"/>
              </a:solidFill>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短期借款</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应付账款</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应付票据</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应付职工薪酬</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应交税费</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应付股利</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其他应付款</a:t>
            </a:r>
            <a:endParaRPr lang="zh-CN" altLang="en-US" sz="2700" dirty="0">
              <a:latin typeface="楷体" panose="02010609060101010101" pitchFamily="49" charset="-122"/>
              <a:ea typeface="楷体" panose="02010609060101010101" pitchFamily="49" charset="-122"/>
            </a:endParaRPr>
          </a:p>
          <a:p>
            <a:pPr eaLnBrk="1" hangingPunct="1">
              <a:lnSpc>
                <a:spcPct val="135000"/>
              </a:lnSpc>
            </a:pPr>
            <a:endParaRPr lang="zh-CN" altLang="en-US" sz="2700" dirty="0">
              <a:latin typeface="楷体" panose="02010609060101010101" pitchFamily="49" charset="-122"/>
              <a:ea typeface="楷体" panose="02010609060101010101" pitchFamily="49" charset="-122"/>
            </a:endParaRPr>
          </a:p>
        </p:txBody>
      </p:sp>
      <p:sp>
        <p:nvSpPr>
          <p:cNvPr id="517123" name="文本框 517122"/>
          <p:cNvSpPr txBox="1"/>
          <p:nvPr/>
        </p:nvSpPr>
        <p:spPr>
          <a:xfrm>
            <a:off x="4394200" y="1196975"/>
            <a:ext cx="5878513"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流动负债</a:t>
            </a:r>
            <a:r>
              <a:rPr lang="zh-CN" altLang="en-US" sz="2400" dirty="0">
                <a:latin typeface="仿宋" panose="02010609060101010101" pitchFamily="49" charset="-122"/>
                <a:ea typeface="仿宋" panose="02010609060101010101" pitchFamily="49" charset="-122"/>
              </a:rPr>
              <a:t>，是指将在</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年或超过</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年的</a:t>
            </a:r>
            <a:r>
              <a:rPr lang="zh-CN" altLang="en-US" sz="2400" dirty="0">
                <a:solidFill>
                  <a:srgbClr val="0000CC"/>
                </a:solidFill>
                <a:latin typeface="仿宋" panose="02010609060101010101" pitchFamily="49" charset="-122"/>
                <a:ea typeface="仿宋" panose="02010609060101010101" pitchFamily="49" charset="-122"/>
              </a:rPr>
              <a:t>一个营业周期内</a:t>
            </a:r>
            <a:r>
              <a:rPr lang="zh-CN" altLang="en-US" sz="2400" dirty="0">
                <a:latin typeface="仿宋" panose="02010609060101010101" pitchFamily="49" charset="-122"/>
                <a:ea typeface="仿宋" panose="02010609060101010101" pitchFamily="49" charset="-122"/>
              </a:rPr>
              <a:t>偿还的债务。</a:t>
            </a:r>
            <a:endParaRPr lang="zh-CN" altLang="en-US" sz="2400" dirty="0">
              <a:latin typeface="仿宋" panose="02010609060101010101" pitchFamily="49" charset="-122"/>
              <a:ea typeface="仿宋" panose="02010609060101010101" pitchFamily="49" charset="-122"/>
            </a:endParaRPr>
          </a:p>
        </p:txBody>
      </p:sp>
      <p:sp>
        <p:nvSpPr>
          <p:cNvPr id="68611" name="矩形 517123"/>
          <p:cNvSpPr/>
          <p:nvPr/>
        </p:nvSpPr>
        <p:spPr>
          <a:xfrm>
            <a:off x="842645" y="294005"/>
            <a:ext cx="925385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 name="文本框 517122"/>
          <p:cNvSpPr txBox="1"/>
          <p:nvPr/>
        </p:nvSpPr>
        <p:spPr>
          <a:xfrm>
            <a:off x="4440238" y="1833563"/>
            <a:ext cx="5834062" cy="175323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短期借款</a:t>
            </a:r>
            <a:r>
              <a:rPr lang="zh-CN" altLang="en-US" sz="2400" dirty="0">
                <a:latin typeface="仿宋" panose="02010609060101010101" pitchFamily="49" charset="-122"/>
                <a:ea typeface="仿宋" panose="02010609060101010101" pitchFamily="49" charset="-122"/>
              </a:rPr>
              <a:t>是指企业根据生产经营的需要，从</a:t>
            </a:r>
            <a:r>
              <a:rPr lang="zh-CN" altLang="en-US" sz="2400" dirty="0">
                <a:solidFill>
                  <a:srgbClr val="FF0000"/>
                </a:solidFill>
                <a:latin typeface="仿宋" panose="02010609060101010101" pitchFamily="49" charset="-122"/>
                <a:ea typeface="仿宋" panose="02010609060101010101" pitchFamily="49" charset="-122"/>
              </a:rPr>
              <a:t>银行或其他金融机构</a:t>
            </a:r>
            <a:r>
              <a:rPr lang="zh-CN" altLang="en-US" sz="2400" dirty="0">
                <a:latin typeface="仿宋" panose="02010609060101010101" pitchFamily="49" charset="-122"/>
                <a:ea typeface="仿宋" panose="02010609060101010101" pitchFamily="49" charset="-122"/>
              </a:rPr>
              <a:t>借入的偿还期在一年以内的各种借款。</a:t>
            </a:r>
            <a:endParaRPr lang="zh-CN" altLang="en-US" sz="2400" dirty="0">
              <a:latin typeface="仿宋" panose="02010609060101010101" pitchFamily="49" charset="-122"/>
              <a:ea typeface="仿宋" panose="02010609060101010101" pitchFamily="49" charset="-122"/>
            </a:endParaRPr>
          </a:p>
        </p:txBody>
      </p:sp>
      <p:sp>
        <p:nvSpPr>
          <p:cNvPr id="6" name="文本框 517122"/>
          <p:cNvSpPr txBox="1"/>
          <p:nvPr/>
        </p:nvSpPr>
        <p:spPr>
          <a:xfrm>
            <a:off x="4438650" y="2420938"/>
            <a:ext cx="5834063"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应付账款</a:t>
            </a:r>
            <a:r>
              <a:rPr lang="zh-CN" altLang="en-US" sz="2400" dirty="0">
                <a:latin typeface="仿宋" panose="02010609060101010101" pitchFamily="49" charset="-122"/>
                <a:ea typeface="仿宋" panose="02010609060101010101" pitchFamily="49" charset="-122"/>
              </a:rPr>
              <a:t>是指企业采购实物、技术或接受劳务等应付而未付的款项。</a:t>
            </a:r>
            <a:endParaRPr lang="zh-CN" altLang="en-US" sz="2400" dirty="0">
              <a:latin typeface="仿宋" panose="02010609060101010101" pitchFamily="49" charset="-122"/>
              <a:ea typeface="仿宋" panose="02010609060101010101" pitchFamily="49" charset="-122"/>
            </a:endParaRPr>
          </a:p>
        </p:txBody>
      </p:sp>
      <p:sp>
        <p:nvSpPr>
          <p:cNvPr id="7" name="文本框 517122"/>
          <p:cNvSpPr txBox="1"/>
          <p:nvPr/>
        </p:nvSpPr>
        <p:spPr>
          <a:xfrm>
            <a:off x="4440238" y="3100388"/>
            <a:ext cx="5962650" cy="323024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应付票据</a:t>
            </a:r>
            <a:r>
              <a:rPr lang="zh-CN" altLang="en-US" sz="2400" dirty="0">
                <a:latin typeface="仿宋" panose="02010609060101010101" pitchFamily="49" charset="-122"/>
                <a:ea typeface="仿宋" panose="02010609060101010101" pitchFamily="49" charset="-122"/>
              </a:rPr>
              <a:t>指由出票人出票，并由承兑人允诺在一定时期内支付一定款项的书面证明。</a:t>
            </a:r>
            <a:endParaRPr lang="en-US" altLang="zh-CN"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出票人与承兑人可相同也可不同。</a:t>
            </a:r>
            <a:endParaRPr lang="en-US" altLang="zh-CN"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出票人往往是银行或企业，承兑人往往是银行。</a:t>
            </a:r>
            <a:endParaRPr lang="zh-CN" altLang="en-US" sz="2400" dirty="0">
              <a:latin typeface="仿宋" panose="02010609060101010101" pitchFamily="49" charset="-122"/>
              <a:ea typeface="仿宋" panose="02010609060101010101" pitchFamily="49" charset="-122"/>
            </a:endParaRPr>
          </a:p>
        </p:txBody>
      </p:sp>
      <p:sp>
        <p:nvSpPr>
          <p:cNvPr id="8" name="文本框 517122"/>
          <p:cNvSpPr txBox="1"/>
          <p:nvPr/>
        </p:nvSpPr>
        <p:spPr>
          <a:xfrm>
            <a:off x="5087938" y="3740150"/>
            <a:ext cx="5314950"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应付职工薪酬</a:t>
            </a:r>
            <a:r>
              <a:rPr lang="zh-CN" altLang="en-US" sz="2400" dirty="0">
                <a:latin typeface="仿宋" panose="02010609060101010101" pitchFamily="49" charset="-122"/>
                <a:ea typeface="仿宋" panose="02010609060101010101" pitchFamily="49" charset="-122"/>
              </a:rPr>
              <a:t>是企业根据有关规定应付给职工的各种薪酬。</a:t>
            </a:r>
            <a:endParaRPr lang="zh-CN" altLang="en-US" sz="2400" dirty="0">
              <a:latin typeface="仿宋" panose="02010609060101010101" pitchFamily="49" charset="-122"/>
              <a:ea typeface="仿宋" panose="02010609060101010101" pitchFamily="49" charset="-122"/>
            </a:endParaRPr>
          </a:p>
        </p:txBody>
      </p:sp>
      <p:sp>
        <p:nvSpPr>
          <p:cNvPr id="9" name="文本框 517122"/>
          <p:cNvSpPr txBox="1"/>
          <p:nvPr/>
        </p:nvSpPr>
        <p:spPr>
          <a:xfrm>
            <a:off x="4656138" y="4365625"/>
            <a:ext cx="6008687" cy="175323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应交税费</a:t>
            </a:r>
            <a:r>
              <a:rPr lang="zh-CN" altLang="en-US" sz="2400" dirty="0">
                <a:latin typeface="仿宋" panose="02010609060101010101" pitchFamily="49" charset="-122"/>
                <a:ea typeface="仿宋" panose="02010609060101010101" pitchFamily="49" charset="-122"/>
              </a:rPr>
              <a:t>指企业根据一定时期内取得的营业收入、实现的利润等，按现行税法规定，采用一定计税方法计提的应交纳的各种税费。</a:t>
            </a:r>
            <a:endParaRPr lang="zh-CN" altLang="en-US" sz="2400" dirty="0">
              <a:latin typeface="仿宋" panose="02010609060101010101" pitchFamily="49" charset="-122"/>
              <a:ea typeface="仿宋" panose="02010609060101010101" pitchFamily="49" charset="-122"/>
            </a:endParaRPr>
          </a:p>
        </p:txBody>
      </p:sp>
      <p:sp>
        <p:nvSpPr>
          <p:cNvPr id="10" name="文本框 517122"/>
          <p:cNvSpPr txBox="1"/>
          <p:nvPr/>
        </p:nvSpPr>
        <p:spPr>
          <a:xfrm>
            <a:off x="4367213" y="4292600"/>
            <a:ext cx="5976937" cy="249174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应付股利</a:t>
            </a:r>
            <a:r>
              <a:rPr lang="zh-CN" altLang="en-US" sz="2400" dirty="0">
                <a:latin typeface="仿宋" panose="02010609060101010101" pitchFamily="49" charset="-122"/>
                <a:ea typeface="仿宋" panose="02010609060101010101" pitchFamily="49" charset="-122"/>
              </a:rPr>
              <a:t>指企业应付给投资者的利润，包括应付国家、其他单位和个人的投资利润。</a:t>
            </a:r>
            <a:endParaRPr lang="en-US" altLang="zh-CN"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股利</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股息（股本金计算的息金，基本与盈利与否无关）</a:t>
            </a: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红利（必须盈利）</a:t>
            </a:r>
            <a:endParaRPr lang="zh-CN" altLang="en-US" sz="2400" dirty="0">
              <a:latin typeface="仿宋" panose="02010609060101010101" pitchFamily="49" charset="-122"/>
              <a:ea typeface="仿宋" panose="02010609060101010101" pitchFamily="49" charset="-122"/>
            </a:endParaRPr>
          </a:p>
        </p:txBody>
      </p:sp>
      <p:sp>
        <p:nvSpPr>
          <p:cNvPr id="11" name="文本框 517122"/>
          <p:cNvSpPr txBox="1"/>
          <p:nvPr/>
        </p:nvSpPr>
        <p:spPr>
          <a:xfrm>
            <a:off x="4697413" y="4319588"/>
            <a:ext cx="6007100" cy="249174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其他应付款</a:t>
            </a:r>
            <a:r>
              <a:rPr lang="zh-CN" altLang="en-US" sz="2400" dirty="0">
                <a:latin typeface="仿宋" panose="02010609060101010101" pitchFamily="49" charset="-122"/>
                <a:ea typeface="仿宋" panose="02010609060101010101" pitchFamily="49" charset="-122"/>
              </a:rPr>
              <a:t>指与企业的主营业务没有直接关系的应付、暂收其他单位或个人的款项。</a:t>
            </a:r>
            <a:endParaRPr lang="en-US" altLang="zh-CN"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如短期租赁（固定资产、包装物等）、企业间的借款等。</a:t>
            </a:r>
            <a:endParaRPr lang="zh-CN" altLang="en-US" sz="2400" dirty="0">
              <a:latin typeface="仿宋" panose="02010609060101010101" pitchFamily="49" charset="-122"/>
              <a:ea typeface="仿宋" panose="02010609060101010101" pitchFamily="49" charset="-122"/>
            </a:endParaRPr>
          </a:p>
        </p:txBody>
      </p:sp>
      <p:pic>
        <p:nvPicPr>
          <p:cNvPr id="68619"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17123"/>
                                        </p:tgtEl>
                                        <p:attrNameLst>
                                          <p:attrName>style.visibility</p:attrName>
                                        </p:attrNameLst>
                                      </p:cBhvr>
                                      <p:to>
                                        <p:strVal val="visible"/>
                                      </p:to>
                                    </p:set>
                                    <p:anim calcmode="lin" valueType="num">
                                      <p:cBhvr>
                                        <p:cTn id="7" dur="500" fill="hold"/>
                                        <p:tgtEl>
                                          <p:spTgt spid="517123"/>
                                        </p:tgtEl>
                                        <p:attrNameLst>
                                          <p:attrName>ppt_x</p:attrName>
                                        </p:attrNameLst>
                                      </p:cBhvr>
                                      <p:tavLst>
                                        <p:tav tm="0">
                                          <p:val>
                                            <p:strVal val="1+#ppt_w/2"/>
                                          </p:val>
                                        </p:tav>
                                        <p:tav tm="100000">
                                          <p:val>
                                            <p:strVal val="#ppt_x"/>
                                          </p:val>
                                        </p:tav>
                                      </p:tavLst>
                                    </p:anim>
                                    <p:anim calcmode="lin" valueType="num">
                                      <p:cBhvr>
                                        <p:cTn id="8" dur="500" fill="hold"/>
                                        <p:tgtEl>
                                          <p:spTgt spid="5171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249"/>
                                          </p:stCondLst>
                                        </p:cTn>
                                        <p:tgtEl>
                                          <p:spTgt spid="517123"/>
                                        </p:tgtEl>
                                        <p:attrNameLst>
                                          <p:attrName>style.visibility</p:attrName>
                                        </p:attrNameLst>
                                      </p:cBhvr>
                                      <p:to>
                                        <p:strVal val="hidden"/>
                                      </p:to>
                                    </p:set>
                                  </p:childTnLst>
                                </p:cTn>
                              </p:par>
                            </p:childTnLst>
                          </p:cTn>
                        </p:par>
                        <p:par>
                          <p:cTn id="13" fill="hold">
                            <p:stCondLst>
                              <p:cond delay="500"/>
                            </p:stCondLst>
                            <p:childTnLst>
                              <p:par>
                                <p:cTn id="14" presetID="3" presetClass="emph" presetSubtype="2" fill="hold" nodeType="afterEffect">
                                  <p:stCondLst>
                                    <p:cond delay="0"/>
                                  </p:stCondLst>
                                  <p:childTnLst>
                                    <p:animClr clrSpc="rgb" dir="cw">
                                      <p:cBhvr override="childStyle">
                                        <p:cTn id="15" dur="250" fill="hold"/>
                                        <p:tgtEl>
                                          <p:spTgt spid="517122">
                                            <p:txEl>
                                              <p:charRg st="8" end="13"/>
                                            </p:txEl>
                                          </p:spTgt>
                                        </p:tgtEl>
                                        <p:attrNameLst>
                                          <p:attrName>style.color</p:attrName>
                                        </p:attrNameLst>
                                      </p:cBhvr>
                                      <p:to>
                                        <a:srgbClr val="000000"/>
                                      </p:to>
                                    </p:animClr>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ppt_x</p:attrName>
                                        </p:attrNameLst>
                                      </p:cBhvr>
                                      <p:tavLst>
                                        <p:tav tm="0">
                                          <p:val>
                                            <p:strVal val="1+#ppt_w/2"/>
                                          </p:val>
                                        </p:tav>
                                        <p:tav tm="100000">
                                          <p:val>
                                            <p:strVal val="#ppt_x"/>
                                          </p:val>
                                        </p:tav>
                                      </p:tavLst>
                                    </p:anim>
                                    <p:anim calcmode="lin" valueType="num">
                                      <p:cBhvr>
                                        <p:cTn id="20" dur="25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249"/>
                                          </p:stCondLst>
                                        </p:cTn>
                                        <p:tgtEl>
                                          <p:spTgt spid="5"/>
                                        </p:tgtEl>
                                        <p:attrNameLst>
                                          <p:attrName>style.visibility</p:attrName>
                                        </p:attrNameLst>
                                      </p:cBhvr>
                                      <p:to>
                                        <p:strVal val="hidden"/>
                                      </p:to>
                                    </p:set>
                                  </p:childTnLst>
                                </p:cTn>
                              </p:par>
                            </p:childTnLst>
                          </p:cTn>
                        </p:par>
                        <p:par>
                          <p:cTn id="25" fill="hold">
                            <p:stCondLst>
                              <p:cond delay="500"/>
                            </p:stCondLst>
                            <p:childTnLst>
                              <p:par>
                                <p:cTn id="26" presetID="3" presetClass="emph" presetSubtype="2" fill="hold" nodeType="afterEffect">
                                  <p:stCondLst>
                                    <p:cond delay="0"/>
                                  </p:stCondLst>
                                  <p:childTnLst>
                                    <p:animClr clrSpc="rgb" dir="cw">
                                      <p:cBhvr override="childStyle">
                                        <p:cTn id="27" dur="250" fill="hold"/>
                                        <p:tgtEl>
                                          <p:spTgt spid="517122">
                                            <p:txEl>
                                              <p:charRg st="13" end="18"/>
                                            </p:txEl>
                                          </p:spTgt>
                                        </p:tgtEl>
                                        <p:attrNameLst>
                                          <p:attrName>style.color</p:attrName>
                                        </p:attrNameLst>
                                      </p:cBhvr>
                                      <p:to>
                                        <a:srgbClr val="FF0000"/>
                                      </p:to>
                                    </p:animClr>
                                  </p:childTnLst>
                                </p:cTn>
                              </p:par>
                            </p:childTnLst>
                          </p:cTn>
                        </p:par>
                        <p:par>
                          <p:cTn id="28" fill="hold">
                            <p:stCondLst>
                              <p:cond delay="1000"/>
                            </p:stCondLst>
                            <p:childTnLst>
                              <p:par>
                                <p:cTn id="29" presetID="1" presetClass="entr" presetSubtype="0" fill="hold" grpId="0" nodeType="afterEffect">
                                  <p:stCondLst>
                                    <p:cond delay="0"/>
                                  </p:stCondLst>
                                  <p:childTnLst>
                                    <p:set>
                                      <p:cBhvr>
                                        <p:cTn id="30" dur="1" fill="hold">
                                          <p:stCondLst>
                                            <p:cond delay="249"/>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249"/>
                                          </p:stCondLst>
                                        </p:cTn>
                                        <p:tgtEl>
                                          <p:spTgt spid="6"/>
                                        </p:tgtEl>
                                        <p:attrNameLst>
                                          <p:attrName>style.visibility</p:attrName>
                                        </p:attrNameLst>
                                      </p:cBhvr>
                                      <p:to>
                                        <p:strVal val="hidden"/>
                                      </p:to>
                                    </p:set>
                                  </p:childTnLst>
                                </p:cTn>
                              </p:par>
                            </p:childTnLst>
                          </p:cTn>
                        </p:par>
                        <p:par>
                          <p:cTn id="35" fill="hold">
                            <p:stCondLst>
                              <p:cond delay="500"/>
                            </p:stCondLst>
                            <p:childTnLst>
                              <p:par>
                                <p:cTn id="36" presetID="3" presetClass="emph" presetSubtype="2" fill="hold" nodeType="afterEffect">
                                  <p:stCondLst>
                                    <p:cond delay="0"/>
                                  </p:stCondLst>
                                  <p:childTnLst>
                                    <p:animClr clrSpc="rgb" dir="cw">
                                      <p:cBhvr override="childStyle">
                                        <p:cTn id="37" dur="250" fill="hold"/>
                                        <p:tgtEl>
                                          <p:spTgt spid="517122">
                                            <p:txEl>
                                              <p:charRg st="13" end="18"/>
                                            </p:txEl>
                                          </p:spTgt>
                                        </p:tgtEl>
                                        <p:attrNameLst>
                                          <p:attrName>style.color</p:attrName>
                                        </p:attrNameLst>
                                      </p:cBhvr>
                                      <p:to>
                                        <a:srgbClr val="000000"/>
                                      </p:to>
                                    </p:animClr>
                                  </p:childTnLst>
                                </p:cTn>
                              </p:par>
                            </p:childTnLst>
                          </p:cTn>
                        </p:par>
                        <p:par>
                          <p:cTn id="38" fill="hold">
                            <p:stCondLst>
                              <p:cond delay="1000"/>
                            </p:stCondLst>
                            <p:childTnLst>
                              <p:par>
                                <p:cTn id="39" presetID="3" presetClass="emph" presetSubtype="2" fill="hold" nodeType="afterEffect">
                                  <p:stCondLst>
                                    <p:cond delay="0"/>
                                  </p:stCondLst>
                                  <p:childTnLst>
                                    <p:animClr clrSpc="rgb" dir="cw">
                                      <p:cBhvr override="childStyle">
                                        <p:cTn id="40" dur="250" fill="hold"/>
                                        <p:tgtEl>
                                          <p:spTgt spid="517122">
                                            <p:txEl>
                                              <p:charRg st="18" end="23"/>
                                            </p:txEl>
                                          </p:spTgt>
                                        </p:tgtEl>
                                        <p:attrNameLst>
                                          <p:attrName>style.color</p:attrName>
                                        </p:attrNameLst>
                                      </p:cBhvr>
                                      <p:to>
                                        <a:schemeClr val="accent2"/>
                                      </p:to>
                                    </p:animClr>
                                  </p:childTnLst>
                                </p:cTn>
                              </p:par>
                            </p:childTnLst>
                          </p:cTn>
                        </p:par>
                        <p:par>
                          <p:cTn id="41" fill="hold">
                            <p:stCondLst>
                              <p:cond delay="1500"/>
                            </p:stCondLst>
                            <p:childTnLst>
                              <p:par>
                                <p:cTn id="42" presetID="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250" fill="hold"/>
                                        <p:tgtEl>
                                          <p:spTgt spid="7"/>
                                        </p:tgtEl>
                                        <p:attrNameLst>
                                          <p:attrName>ppt_x</p:attrName>
                                        </p:attrNameLst>
                                      </p:cBhvr>
                                      <p:tavLst>
                                        <p:tav tm="0">
                                          <p:val>
                                            <p:strVal val="#ppt_x"/>
                                          </p:val>
                                        </p:tav>
                                        <p:tav tm="100000">
                                          <p:val>
                                            <p:strVal val="#ppt_x"/>
                                          </p:val>
                                        </p:tav>
                                      </p:tavLst>
                                    </p:anim>
                                    <p:anim calcmode="lin" valueType="num">
                                      <p:cBhvr>
                                        <p:cTn id="45" dur="2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249"/>
                                          </p:stCondLst>
                                        </p:cTn>
                                        <p:tgtEl>
                                          <p:spTgt spid="7"/>
                                        </p:tgtEl>
                                        <p:attrNameLst>
                                          <p:attrName>style.visibility</p:attrName>
                                        </p:attrNameLst>
                                      </p:cBhvr>
                                      <p:to>
                                        <p:strVal val="hidden"/>
                                      </p:to>
                                    </p:set>
                                  </p:childTnLst>
                                </p:cTn>
                              </p:par>
                            </p:childTnLst>
                          </p:cTn>
                        </p:par>
                        <p:par>
                          <p:cTn id="50" fill="hold">
                            <p:stCondLst>
                              <p:cond delay="500"/>
                            </p:stCondLst>
                            <p:childTnLst>
                              <p:par>
                                <p:cTn id="51" presetID="3" presetClass="emph" presetSubtype="2" fill="hold" nodeType="afterEffect">
                                  <p:stCondLst>
                                    <p:cond delay="0"/>
                                  </p:stCondLst>
                                  <p:childTnLst>
                                    <p:animClr clrSpc="rgb" dir="cw">
                                      <p:cBhvr override="childStyle">
                                        <p:cTn id="52" dur="250" fill="hold"/>
                                        <p:tgtEl>
                                          <p:spTgt spid="517122">
                                            <p:txEl>
                                              <p:charRg st="18" end="23"/>
                                            </p:txEl>
                                          </p:spTgt>
                                        </p:tgtEl>
                                        <p:attrNameLst>
                                          <p:attrName>style.color</p:attrName>
                                        </p:attrNameLst>
                                      </p:cBhvr>
                                      <p:to>
                                        <a:srgbClr val="000000"/>
                                      </p:to>
                                    </p:animClr>
                                  </p:childTnLst>
                                </p:cTn>
                              </p:par>
                            </p:childTnLst>
                          </p:cTn>
                        </p:par>
                        <p:par>
                          <p:cTn id="53" fill="hold">
                            <p:stCondLst>
                              <p:cond delay="1000"/>
                            </p:stCondLst>
                            <p:childTnLst>
                              <p:par>
                                <p:cTn id="54" presetID="3" presetClass="emph" presetSubtype="2" fill="hold" nodeType="afterEffect">
                                  <p:stCondLst>
                                    <p:cond delay="0"/>
                                  </p:stCondLst>
                                  <p:childTnLst>
                                    <p:animClr clrSpc="rgb" dir="cw">
                                      <p:cBhvr override="childStyle">
                                        <p:cTn id="55" dur="250" fill="hold"/>
                                        <p:tgtEl>
                                          <p:spTgt spid="517122">
                                            <p:txEl>
                                              <p:charRg st="23" end="30"/>
                                            </p:txEl>
                                          </p:spTgt>
                                        </p:tgtEl>
                                        <p:attrNameLst>
                                          <p:attrName>style.color</p:attrName>
                                        </p:attrNameLst>
                                      </p:cBhvr>
                                      <p:to>
                                        <a:schemeClr val="accent2"/>
                                      </p:to>
                                    </p:animClr>
                                  </p:childTnLst>
                                </p:cTn>
                              </p:par>
                            </p:childTnLst>
                          </p:cTn>
                        </p:par>
                        <p:par>
                          <p:cTn id="56" fill="hold">
                            <p:stCondLst>
                              <p:cond delay="1500"/>
                            </p:stCondLst>
                            <p:childTnLst>
                              <p:par>
                                <p:cTn id="57" presetID="1" presetClass="entr" presetSubtype="0" fill="hold" grpId="0" nodeType="afterEffect">
                                  <p:stCondLst>
                                    <p:cond delay="0"/>
                                  </p:stCondLst>
                                  <p:childTnLst>
                                    <p:set>
                                      <p:cBhvr>
                                        <p:cTn id="58" dur="1" fill="hold">
                                          <p:stCondLst>
                                            <p:cond delay="249"/>
                                          </p:stCondLst>
                                        </p:cTn>
                                        <p:tgtEl>
                                          <p:spTgt spid="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249"/>
                                          </p:stCondLst>
                                        </p:cTn>
                                        <p:tgtEl>
                                          <p:spTgt spid="8"/>
                                        </p:tgtEl>
                                        <p:attrNameLst>
                                          <p:attrName>style.visibility</p:attrName>
                                        </p:attrNameLst>
                                      </p:cBhvr>
                                      <p:to>
                                        <p:strVal val="hidden"/>
                                      </p:to>
                                    </p:set>
                                  </p:childTnLst>
                                </p:cTn>
                              </p:par>
                            </p:childTnLst>
                          </p:cTn>
                        </p:par>
                        <p:par>
                          <p:cTn id="63" fill="hold">
                            <p:stCondLst>
                              <p:cond delay="500"/>
                            </p:stCondLst>
                            <p:childTnLst>
                              <p:par>
                                <p:cTn id="64" presetID="3" presetClass="emph" presetSubtype="2" fill="hold" nodeType="afterEffect">
                                  <p:stCondLst>
                                    <p:cond delay="0"/>
                                  </p:stCondLst>
                                  <p:childTnLst>
                                    <p:animClr clrSpc="rgb" dir="cw">
                                      <p:cBhvr override="childStyle">
                                        <p:cTn id="65" dur="250" fill="hold"/>
                                        <p:tgtEl>
                                          <p:spTgt spid="517122">
                                            <p:txEl>
                                              <p:charRg st="23" end="30"/>
                                            </p:txEl>
                                          </p:spTgt>
                                        </p:tgtEl>
                                        <p:attrNameLst>
                                          <p:attrName>style.color</p:attrName>
                                        </p:attrNameLst>
                                      </p:cBhvr>
                                      <p:to>
                                        <a:srgbClr val="000000"/>
                                      </p:to>
                                    </p:animClr>
                                  </p:childTnLst>
                                </p:cTn>
                              </p:par>
                            </p:childTnLst>
                          </p:cTn>
                        </p:par>
                        <p:par>
                          <p:cTn id="66" fill="hold">
                            <p:stCondLst>
                              <p:cond delay="1000"/>
                            </p:stCondLst>
                            <p:childTnLst>
                              <p:par>
                                <p:cTn id="67" presetID="3" presetClass="emph" presetSubtype="2" fill="hold" nodeType="afterEffect">
                                  <p:stCondLst>
                                    <p:cond delay="0"/>
                                  </p:stCondLst>
                                  <p:childTnLst>
                                    <p:animClr clrSpc="rgb" dir="cw">
                                      <p:cBhvr override="childStyle">
                                        <p:cTn id="68" dur="250" fill="hold"/>
                                        <p:tgtEl>
                                          <p:spTgt spid="517122">
                                            <p:txEl>
                                              <p:charRg st="30" end="35"/>
                                            </p:txEl>
                                          </p:spTgt>
                                        </p:tgtEl>
                                        <p:attrNameLst>
                                          <p:attrName>style.color</p:attrName>
                                        </p:attrNameLst>
                                      </p:cBhvr>
                                      <p:to>
                                        <a:schemeClr val="accent2"/>
                                      </p:to>
                                    </p:animClr>
                                  </p:childTnLst>
                                </p:cTn>
                              </p:par>
                            </p:childTnLst>
                          </p:cTn>
                        </p:par>
                        <p:par>
                          <p:cTn id="69" fill="hold">
                            <p:stCondLst>
                              <p:cond delay="1500"/>
                            </p:stCondLst>
                            <p:childTnLst>
                              <p:par>
                                <p:cTn id="70" presetID="2" presetClass="entr" presetSubtype="4"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250" fill="hold"/>
                                        <p:tgtEl>
                                          <p:spTgt spid="9"/>
                                        </p:tgtEl>
                                        <p:attrNameLst>
                                          <p:attrName>ppt_x</p:attrName>
                                        </p:attrNameLst>
                                      </p:cBhvr>
                                      <p:tavLst>
                                        <p:tav tm="0">
                                          <p:val>
                                            <p:strVal val="#ppt_x"/>
                                          </p:val>
                                        </p:tav>
                                        <p:tav tm="100000">
                                          <p:val>
                                            <p:strVal val="#ppt_x"/>
                                          </p:val>
                                        </p:tav>
                                      </p:tavLst>
                                    </p:anim>
                                    <p:anim calcmode="lin" valueType="num">
                                      <p:cBhvr>
                                        <p:cTn id="73" dur="25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grpId="1" nodeType="clickEffect">
                                  <p:stCondLst>
                                    <p:cond delay="0"/>
                                  </p:stCondLst>
                                  <p:childTnLst>
                                    <p:set>
                                      <p:cBhvr>
                                        <p:cTn id="77" dur="1" fill="hold">
                                          <p:stCondLst>
                                            <p:cond delay="249"/>
                                          </p:stCondLst>
                                        </p:cTn>
                                        <p:tgtEl>
                                          <p:spTgt spid="9"/>
                                        </p:tgtEl>
                                        <p:attrNameLst>
                                          <p:attrName>style.visibility</p:attrName>
                                        </p:attrNameLst>
                                      </p:cBhvr>
                                      <p:to>
                                        <p:strVal val="hidden"/>
                                      </p:to>
                                    </p:set>
                                  </p:childTnLst>
                                </p:cTn>
                              </p:par>
                            </p:childTnLst>
                          </p:cTn>
                        </p:par>
                        <p:par>
                          <p:cTn id="78" fill="hold">
                            <p:stCondLst>
                              <p:cond delay="500"/>
                            </p:stCondLst>
                            <p:childTnLst>
                              <p:par>
                                <p:cTn id="79" presetID="3" presetClass="emph" presetSubtype="2" fill="hold" nodeType="afterEffect">
                                  <p:stCondLst>
                                    <p:cond delay="0"/>
                                  </p:stCondLst>
                                  <p:childTnLst>
                                    <p:animClr clrSpc="rgb" dir="cw">
                                      <p:cBhvr override="childStyle">
                                        <p:cTn id="80" dur="250" fill="hold"/>
                                        <p:tgtEl>
                                          <p:spTgt spid="517122">
                                            <p:txEl>
                                              <p:charRg st="30" end="35"/>
                                            </p:txEl>
                                          </p:spTgt>
                                        </p:tgtEl>
                                        <p:attrNameLst>
                                          <p:attrName>style.color</p:attrName>
                                        </p:attrNameLst>
                                      </p:cBhvr>
                                      <p:to>
                                        <a:srgbClr val="000000"/>
                                      </p:to>
                                    </p:animClr>
                                  </p:childTnLst>
                                </p:cTn>
                              </p:par>
                            </p:childTnLst>
                          </p:cTn>
                        </p:par>
                        <p:par>
                          <p:cTn id="81" fill="hold">
                            <p:stCondLst>
                              <p:cond delay="1000"/>
                            </p:stCondLst>
                            <p:childTnLst>
                              <p:par>
                                <p:cTn id="82" presetID="3" presetClass="emph" presetSubtype="2" fill="hold" nodeType="afterEffect">
                                  <p:stCondLst>
                                    <p:cond delay="0"/>
                                  </p:stCondLst>
                                  <p:childTnLst>
                                    <p:animClr clrSpc="rgb" dir="cw">
                                      <p:cBhvr override="childStyle">
                                        <p:cTn id="83" dur="250" fill="hold"/>
                                        <p:tgtEl>
                                          <p:spTgt spid="517122">
                                            <p:txEl>
                                              <p:charRg st="35" end="40"/>
                                            </p:txEl>
                                          </p:spTgt>
                                        </p:tgtEl>
                                        <p:attrNameLst>
                                          <p:attrName>style.color</p:attrName>
                                        </p:attrNameLst>
                                      </p:cBhvr>
                                      <p:to>
                                        <a:schemeClr val="accent2"/>
                                      </p:to>
                                    </p:animClr>
                                  </p:childTnLst>
                                </p:cTn>
                              </p:par>
                            </p:childTnLst>
                          </p:cTn>
                        </p:par>
                        <p:par>
                          <p:cTn id="84" fill="hold">
                            <p:stCondLst>
                              <p:cond delay="1500"/>
                            </p:stCondLst>
                            <p:childTnLst>
                              <p:par>
                                <p:cTn id="85" presetID="2" presetClass="entr" presetSubtype="4"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250" fill="hold"/>
                                        <p:tgtEl>
                                          <p:spTgt spid="10"/>
                                        </p:tgtEl>
                                        <p:attrNameLst>
                                          <p:attrName>ppt_x</p:attrName>
                                        </p:attrNameLst>
                                      </p:cBhvr>
                                      <p:tavLst>
                                        <p:tav tm="0">
                                          <p:val>
                                            <p:strVal val="#ppt_x"/>
                                          </p:val>
                                        </p:tav>
                                        <p:tav tm="100000">
                                          <p:val>
                                            <p:strVal val="#ppt_x"/>
                                          </p:val>
                                        </p:tav>
                                      </p:tavLst>
                                    </p:anim>
                                    <p:anim calcmode="lin" valueType="num">
                                      <p:cBhvr>
                                        <p:cTn id="88" dur="25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grpId="1" nodeType="clickEffect">
                                  <p:stCondLst>
                                    <p:cond delay="0"/>
                                  </p:stCondLst>
                                  <p:childTnLst>
                                    <p:set>
                                      <p:cBhvr>
                                        <p:cTn id="92" dur="1" fill="hold">
                                          <p:stCondLst>
                                            <p:cond delay="249"/>
                                          </p:stCondLst>
                                        </p:cTn>
                                        <p:tgtEl>
                                          <p:spTgt spid="10"/>
                                        </p:tgtEl>
                                        <p:attrNameLst>
                                          <p:attrName>style.visibility</p:attrName>
                                        </p:attrNameLst>
                                      </p:cBhvr>
                                      <p:to>
                                        <p:strVal val="hidden"/>
                                      </p:to>
                                    </p:set>
                                  </p:childTnLst>
                                </p:cTn>
                              </p:par>
                            </p:childTnLst>
                          </p:cTn>
                        </p:par>
                        <p:par>
                          <p:cTn id="93" fill="hold">
                            <p:stCondLst>
                              <p:cond delay="500"/>
                            </p:stCondLst>
                            <p:childTnLst>
                              <p:par>
                                <p:cTn id="94" presetID="3" presetClass="emph" presetSubtype="2" fill="hold" nodeType="afterEffect">
                                  <p:stCondLst>
                                    <p:cond delay="0"/>
                                  </p:stCondLst>
                                  <p:childTnLst>
                                    <p:animClr clrSpc="rgb" dir="cw">
                                      <p:cBhvr override="childStyle">
                                        <p:cTn id="95" dur="250" fill="hold"/>
                                        <p:tgtEl>
                                          <p:spTgt spid="517122">
                                            <p:txEl>
                                              <p:charRg st="35" end="40"/>
                                            </p:txEl>
                                          </p:spTgt>
                                        </p:tgtEl>
                                        <p:attrNameLst>
                                          <p:attrName>style.color</p:attrName>
                                        </p:attrNameLst>
                                      </p:cBhvr>
                                      <p:to>
                                        <a:srgbClr val="000000"/>
                                      </p:to>
                                    </p:animClr>
                                  </p:childTnLst>
                                </p:cTn>
                              </p:par>
                            </p:childTnLst>
                          </p:cTn>
                        </p:par>
                        <p:par>
                          <p:cTn id="96" fill="hold">
                            <p:stCondLst>
                              <p:cond delay="1000"/>
                            </p:stCondLst>
                            <p:childTnLst>
                              <p:par>
                                <p:cTn id="97" presetID="3" presetClass="emph" presetSubtype="2" fill="hold" nodeType="afterEffect">
                                  <p:stCondLst>
                                    <p:cond delay="0"/>
                                  </p:stCondLst>
                                  <p:childTnLst>
                                    <p:animClr clrSpc="rgb" dir="cw">
                                      <p:cBhvr override="childStyle">
                                        <p:cTn id="98" dur="250" fill="hold"/>
                                        <p:tgtEl>
                                          <p:spTgt spid="517122">
                                            <p:txEl>
                                              <p:charRg st="40" end="46"/>
                                            </p:txEl>
                                          </p:spTgt>
                                        </p:tgtEl>
                                        <p:attrNameLst>
                                          <p:attrName>style.color</p:attrName>
                                        </p:attrNameLst>
                                      </p:cBhvr>
                                      <p:to>
                                        <a:schemeClr val="accent2"/>
                                      </p:to>
                                    </p:animClr>
                                  </p:childTnLst>
                                </p:cTn>
                              </p:par>
                            </p:childTnLst>
                          </p:cTn>
                        </p:par>
                        <p:par>
                          <p:cTn id="99" fill="hold">
                            <p:stCondLst>
                              <p:cond delay="1500"/>
                            </p:stCondLst>
                            <p:childTnLst>
                              <p:par>
                                <p:cTn id="100" presetID="2" presetClass="entr" presetSubtype="2" fill="hold" grpId="0" nodeType="afterEffect">
                                  <p:stCondLst>
                                    <p:cond delay="0"/>
                                  </p:stCondLst>
                                  <p:childTnLst>
                                    <p:set>
                                      <p:cBhvr>
                                        <p:cTn id="101" dur="1" fill="hold">
                                          <p:stCondLst>
                                            <p:cond delay="0"/>
                                          </p:stCondLst>
                                        </p:cTn>
                                        <p:tgtEl>
                                          <p:spTgt spid="11"/>
                                        </p:tgtEl>
                                        <p:attrNameLst>
                                          <p:attrName>style.visibility</p:attrName>
                                        </p:attrNameLst>
                                      </p:cBhvr>
                                      <p:to>
                                        <p:strVal val="visible"/>
                                      </p:to>
                                    </p:set>
                                    <p:anim calcmode="lin" valueType="num">
                                      <p:cBhvr>
                                        <p:cTn id="102" dur="250" fill="hold"/>
                                        <p:tgtEl>
                                          <p:spTgt spid="11"/>
                                        </p:tgtEl>
                                        <p:attrNameLst>
                                          <p:attrName>ppt_x</p:attrName>
                                        </p:attrNameLst>
                                      </p:cBhvr>
                                      <p:tavLst>
                                        <p:tav tm="0">
                                          <p:val>
                                            <p:strVal val="1+#ppt_w/2"/>
                                          </p:val>
                                        </p:tav>
                                        <p:tav tm="100000">
                                          <p:val>
                                            <p:strVal val="#ppt_x"/>
                                          </p:val>
                                        </p:tav>
                                      </p:tavLst>
                                    </p:anim>
                                    <p:anim calcmode="lin" valueType="num">
                                      <p:cBhvr>
                                        <p:cTn id="103" dur="2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3" grpId="0" bldLvl="0" animBg="1"/>
      <p:bldP spid="517123" grpId="1" bldLvl="0" animBg="1"/>
      <p:bldP spid="5" grpId="0" bldLvl="0" animBg="1"/>
      <p:bldP spid="5" grpId="1" bldLvl="0" animBg="1"/>
      <p:bldP spid="6" grpId="0" bldLvl="0" animBg="1"/>
      <p:bldP spid="6" grpId="1" bldLvl="0" animBg="1"/>
      <p:bldP spid="7" grpId="0" bldLvl="0" animBg="1"/>
      <p:bldP spid="7" grpId="1" bldLvl="0" animBg="1"/>
      <p:bldP spid="8" grpId="0" bldLvl="0" animBg="1"/>
      <p:bldP spid="8" grpId="1" bldLvl="0" animBg="1"/>
      <p:bldP spid="9" grpId="0" bldLvl="0" animBg="1"/>
      <p:bldP spid="9" grpId="1" bldLvl="0" animBg="1"/>
      <p:bldP spid="10" grpId="0" bldLvl="0" animBg="1"/>
      <p:bldP spid="10" grpId="1" bldLvl="0" animBg="1"/>
      <p:bldP spid="1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文本占位符 519169"/>
          <p:cNvSpPr/>
          <p:nvPr>
            <p:ph type="body" idx="4294967295"/>
          </p:nvPr>
        </p:nvSpPr>
        <p:spPr>
          <a:xfrm>
            <a:off x="1811338" y="1196975"/>
            <a:ext cx="2989262" cy="3744913"/>
          </a:xfrm>
        </p:spPr>
        <p:txBody>
          <a:bodyPr vert="horz" wrap="square" lIns="91440" tIns="45720" rIns="91440" bIns="45720" anchor="t" anchorCtr="0"/>
          <a:p>
            <a:pPr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（二）负债</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zh-CN" altLang="en-US" sz="2800" dirty="0">
                <a:solidFill>
                  <a:srgbClr val="353DE3"/>
                </a:solidFill>
                <a:latin typeface="楷体" panose="02010609060101010101" pitchFamily="49" charset="-122"/>
                <a:ea typeface="楷体" panose="02010609060101010101" pitchFamily="49" charset="-122"/>
              </a:rPr>
              <a:t>（</a:t>
            </a:r>
            <a:r>
              <a:rPr lang="en-US" altLang="zh-CN" sz="2800" dirty="0">
                <a:solidFill>
                  <a:srgbClr val="353DE3"/>
                </a:solidFill>
                <a:latin typeface="楷体" panose="02010609060101010101" pitchFamily="49" charset="-122"/>
                <a:ea typeface="楷体" panose="02010609060101010101" pitchFamily="49" charset="-122"/>
              </a:rPr>
              <a:t>2</a:t>
            </a:r>
            <a:r>
              <a:rPr lang="zh-CN" altLang="en-US" sz="2800" dirty="0">
                <a:solidFill>
                  <a:srgbClr val="353DE3"/>
                </a:solidFill>
                <a:latin typeface="楷体" panose="02010609060101010101" pitchFamily="49" charset="-122"/>
                <a:ea typeface="楷体" panose="02010609060101010101" pitchFamily="49" charset="-122"/>
              </a:rPr>
              <a:t>）非流动负债</a:t>
            </a:r>
            <a:endParaRPr lang="zh-CN" altLang="en-US" sz="2800" dirty="0">
              <a:solidFill>
                <a:srgbClr val="353DE3"/>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长期借款</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应付债券</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长期应付款</a:t>
            </a:r>
            <a:endParaRPr lang="zh-CN" altLang="en-US" sz="2800" dirty="0">
              <a:latin typeface="楷体" panose="02010609060101010101" pitchFamily="49" charset="-122"/>
              <a:ea typeface="楷体" panose="02010609060101010101" pitchFamily="49" charset="-122"/>
            </a:endParaRPr>
          </a:p>
        </p:txBody>
      </p:sp>
      <p:sp>
        <p:nvSpPr>
          <p:cNvPr id="519171" name="文本框 519170"/>
          <p:cNvSpPr txBox="1"/>
          <p:nvPr/>
        </p:nvSpPr>
        <p:spPr>
          <a:xfrm>
            <a:off x="4583113" y="1508125"/>
            <a:ext cx="5981700"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非流动负债</a:t>
            </a:r>
            <a:r>
              <a:rPr lang="zh-CN" altLang="en-US" sz="2400" dirty="0">
                <a:solidFill>
                  <a:srgbClr val="000000"/>
                </a:solidFill>
                <a:latin typeface="仿宋" panose="02010609060101010101" pitchFamily="49" charset="-122"/>
                <a:ea typeface="仿宋" panose="02010609060101010101" pitchFamily="49" charset="-122"/>
              </a:rPr>
              <a:t>是指偿还期在</a:t>
            </a:r>
            <a:r>
              <a:rPr lang="en-US" altLang="zh-CN" sz="2400" dirty="0">
                <a:solidFill>
                  <a:srgbClr val="000000"/>
                </a:solidFill>
                <a:latin typeface="仿宋" panose="02010609060101010101" pitchFamily="49" charset="-122"/>
                <a:ea typeface="仿宋" panose="02010609060101010101" pitchFamily="49" charset="-122"/>
              </a:rPr>
              <a:t>1</a:t>
            </a:r>
            <a:r>
              <a:rPr lang="zh-CN" altLang="en-US" sz="2400" dirty="0">
                <a:solidFill>
                  <a:srgbClr val="000000"/>
                </a:solidFill>
                <a:latin typeface="仿宋" panose="02010609060101010101" pitchFamily="49" charset="-122"/>
                <a:ea typeface="仿宋" panose="02010609060101010101" pitchFamily="49" charset="-122"/>
              </a:rPr>
              <a:t>年或超过</a:t>
            </a:r>
            <a:r>
              <a:rPr lang="en-US" altLang="zh-CN" sz="2400" dirty="0">
                <a:solidFill>
                  <a:srgbClr val="000000"/>
                </a:solidFill>
                <a:latin typeface="仿宋" panose="02010609060101010101" pitchFamily="49" charset="-122"/>
                <a:ea typeface="仿宋" panose="02010609060101010101" pitchFamily="49" charset="-122"/>
              </a:rPr>
              <a:t>1</a:t>
            </a:r>
            <a:r>
              <a:rPr lang="zh-CN" altLang="en-US" sz="2400" dirty="0">
                <a:solidFill>
                  <a:srgbClr val="000000"/>
                </a:solidFill>
                <a:latin typeface="仿宋" panose="02010609060101010101" pitchFamily="49" charset="-122"/>
                <a:ea typeface="仿宋" panose="02010609060101010101" pitchFamily="49" charset="-122"/>
              </a:rPr>
              <a:t>年的一个营业周期</a:t>
            </a:r>
            <a:r>
              <a:rPr lang="zh-CN" altLang="en-US" sz="2400" dirty="0">
                <a:solidFill>
                  <a:srgbClr val="0000CC"/>
                </a:solidFill>
                <a:latin typeface="仿宋" panose="02010609060101010101" pitchFamily="49" charset="-122"/>
                <a:ea typeface="仿宋" panose="02010609060101010101" pitchFamily="49" charset="-122"/>
              </a:rPr>
              <a:t>以上</a:t>
            </a:r>
            <a:r>
              <a:rPr lang="zh-CN" altLang="en-US" sz="2400" dirty="0">
                <a:solidFill>
                  <a:srgbClr val="000000"/>
                </a:solidFill>
                <a:latin typeface="仿宋" panose="02010609060101010101" pitchFamily="49" charset="-122"/>
                <a:ea typeface="仿宋" panose="02010609060101010101" pitchFamily="49" charset="-122"/>
              </a:rPr>
              <a:t>的债务。也称长期负债。</a:t>
            </a:r>
            <a:endParaRPr lang="zh-CN" altLang="en-US" sz="2400" dirty="0">
              <a:latin typeface="仿宋" panose="02010609060101010101" pitchFamily="49" charset="-122"/>
              <a:ea typeface="仿宋" panose="02010609060101010101" pitchFamily="49" charset="-122"/>
            </a:endParaRPr>
          </a:p>
        </p:txBody>
      </p:sp>
      <p:sp>
        <p:nvSpPr>
          <p:cNvPr id="519172" name="文本框 519171"/>
          <p:cNvSpPr txBox="1"/>
          <p:nvPr/>
        </p:nvSpPr>
        <p:spPr>
          <a:xfrm>
            <a:off x="4583113" y="2708275"/>
            <a:ext cx="5767387"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长期借款</a:t>
            </a:r>
            <a:r>
              <a:rPr lang="zh-CN" altLang="en-US" sz="2400" dirty="0">
                <a:solidFill>
                  <a:srgbClr val="000000"/>
                </a:solidFill>
                <a:latin typeface="仿宋" panose="02010609060101010101" pitchFamily="49" charset="-122"/>
                <a:ea typeface="仿宋" panose="02010609060101010101" pitchFamily="49" charset="-122"/>
              </a:rPr>
              <a:t>包括向金融机构借款和向其他单位借款，偿还期在一年以上。</a:t>
            </a:r>
            <a:endParaRPr lang="zh-CN" altLang="en-US" sz="2400" dirty="0">
              <a:solidFill>
                <a:srgbClr val="000000"/>
              </a:solidFill>
              <a:latin typeface="仿宋" panose="02010609060101010101" pitchFamily="49" charset="-122"/>
              <a:ea typeface="仿宋" panose="02010609060101010101" pitchFamily="49" charset="-122"/>
            </a:endParaRPr>
          </a:p>
        </p:txBody>
      </p:sp>
      <p:sp>
        <p:nvSpPr>
          <p:cNvPr id="519173" name="文本框 519172"/>
          <p:cNvSpPr txBox="1"/>
          <p:nvPr/>
        </p:nvSpPr>
        <p:spPr>
          <a:xfrm>
            <a:off x="4691063" y="4168775"/>
            <a:ext cx="5765800" cy="193802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长期应付款项</a:t>
            </a:r>
            <a:r>
              <a:rPr lang="zh-CN" altLang="en-US" sz="2400" dirty="0">
                <a:solidFill>
                  <a:srgbClr val="000000"/>
                </a:solidFill>
                <a:latin typeface="仿宋" panose="02010609060101010101" pitchFamily="49" charset="-122"/>
                <a:ea typeface="仿宋" panose="02010609060101010101" pitchFamily="49" charset="-122"/>
              </a:rPr>
              <a:t>包括应付引进设备款、融资租入固定资产应付款等。</a:t>
            </a:r>
            <a:endParaRPr lang="en-US" altLang="zh-CN" sz="2400" dirty="0">
              <a:solidFill>
                <a:srgbClr val="000000"/>
              </a:solidFill>
              <a:latin typeface="仿宋" panose="02010609060101010101" pitchFamily="49" charset="-122"/>
              <a:ea typeface="仿宋" panose="02010609060101010101" pitchFamily="49" charset="-122"/>
            </a:endParaRPr>
          </a:p>
          <a:p>
            <a:pPr algn="just">
              <a:spcBef>
                <a:spcPct val="50000"/>
              </a:spcBef>
              <a:buClrTx/>
            </a:pPr>
            <a:r>
              <a:rPr lang="zh-CN" altLang="en-US" sz="2400" dirty="0">
                <a:solidFill>
                  <a:srgbClr val="000000"/>
                </a:solidFill>
                <a:latin typeface="仿宋" panose="02010609060101010101" pitchFamily="49" charset="-122"/>
                <a:ea typeface="仿宋" panose="02010609060101010101" pitchFamily="49" charset="-122"/>
              </a:rPr>
              <a:t>长期应付款项按合同约定付款与记帐。 </a:t>
            </a:r>
            <a:endParaRPr lang="zh-CN" altLang="en-US" sz="2400" dirty="0">
              <a:solidFill>
                <a:srgbClr val="000000"/>
              </a:solidFill>
              <a:latin typeface="仿宋" panose="02010609060101010101" pitchFamily="49" charset="-122"/>
              <a:ea typeface="仿宋" panose="02010609060101010101" pitchFamily="49" charset="-122"/>
            </a:endParaRPr>
          </a:p>
        </p:txBody>
      </p:sp>
      <p:sp>
        <p:nvSpPr>
          <p:cNvPr id="519174" name="文本框 519173"/>
          <p:cNvSpPr txBox="1"/>
          <p:nvPr/>
        </p:nvSpPr>
        <p:spPr>
          <a:xfrm>
            <a:off x="4583113" y="3394075"/>
            <a:ext cx="5981700"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应付债券</a:t>
            </a:r>
            <a:r>
              <a:rPr lang="zh-CN" altLang="en-US" sz="2400" dirty="0">
                <a:latin typeface="仿宋" panose="02010609060101010101" pitchFamily="49" charset="-122"/>
                <a:ea typeface="仿宋" panose="02010609060101010101" pitchFamily="49" charset="-122"/>
              </a:rPr>
              <a:t>指企业为筹集长期资金而发行的债券及应付的利息（通常一次还本付息）。 </a:t>
            </a:r>
            <a:endParaRPr lang="zh-CN" altLang="en-US" sz="2400" dirty="0">
              <a:latin typeface="仿宋" panose="02010609060101010101" pitchFamily="49" charset="-122"/>
              <a:ea typeface="仿宋" panose="02010609060101010101" pitchFamily="49" charset="-122"/>
            </a:endParaRPr>
          </a:p>
        </p:txBody>
      </p:sp>
      <p:sp>
        <p:nvSpPr>
          <p:cNvPr id="70662" name="矩形 519174"/>
          <p:cNvSpPr/>
          <p:nvPr/>
        </p:nvSpPr>
        <p:spPr>
          <a:xfrm>
            <a:off x="784225" y="304800"/>
            <a:ext cx="931545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 </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70663"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19171"/>
                                        </p:tgtEl>
                                        <p:attrNameLst>
                                          <p:attrName>style.visibility</p:attrName>
                                        </p:attrNameLst>
                                      </p:cBhvr>
                                      <p:to>
                                        <p:strVal val="visible"/>
                                      </p:to>
                                    </p:set>
                                    <p:anim calcmode="lin" valueType="num">
                                      <p:cBhvr>
                                        <p:cTn id="7" dur="500" fill="hold"/>
                                        <p:tgtEl>
                                          <p:spTgt spid="519171"/>
                                        </p:tgtEl>
                                        <p:attrNameLst>
                                          <p:attrName>ppt_x</p:attrName>
                                        </p:attrNameLst>
                                      </p:cBhvr>
                                      <p:tavLst>
                                        <p:tav tm="0">
                                          <p:val>
                                            <p:strVal val="1+#ppt_w/2"/>
                                          </p:val>
                                        </p:tav>
                                        <p:tav tm="100000">
                                          <p:val>
                                            <p:strVal val="#ppt_x"/>
                                          </p:val>
                                        </p:tav>
                                      </p:tavLst>
                                    </p:anim>
                                    <p:anim calcmode="lin" valueType="num">
                                      <p:cBhvr>
                                        <p:cTn id="8" dur="500" fill="hold"/>
                                        <p:tgtEl>
                                          <p:spTgt spid="5191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249"/>
                                          </p:stCondLst>
                                        </p:cTn>
                                        <p:tgtEl>
                                          <p:spTgt spid="519171"/>
                                        </p:tgtEl>
                                        <p:attrNameLst>
                                          <p:attrName>style.visibility</p:attrName>
                                        </p:attrNameLst>
                                      </p:cBhvr>
                                      <p:to>
                                        <p:strVal val="hidden"/>
                                      </p:to>
                                    </p:set>
                                  </p:childTnLst>
                                </p:cTn>
                              </p:par>
                            </p:childTnLst>
                          </p:cTn>
                        </p:par>
                        <p:par>
                          <p:cTn id="13" fill="hold">
                            <p:stCondLst>
                              <p:cond delay="500"/>
                            </p:stCondLst>
                            <p:childTnLst>
                              <p:par>
                                <p:cTn id="14" presetID="3" presetClass="emph" presetSubtype="2" fill="hold" nodeType="afterEffect">
                                  <p:stCondLst>
                                    <p:cond delay="0"/>
                                  </p:stCondLst>
                                  <p:childTnLst>
                                    <p:animClr clrSpc="rgb" dir="cw">
                                      <p:cBhvr override="childStyle">
                                        <p:cTn id="15" dur="250" fill="hold"/>
                                        <p:tgtEl>
                                          <p:spTgt spid="22530">
                                            <p:txEl>
                                              <p:charRg st="15" end="20"/>
                                            </p:txEl>
                                          </p:spTgt>
                                        </p:tgtEl>
                                        <p:attrNameLst>
                                          <p:attrName>style.color</p:attrName>
                                        </p:attrNameLst>
                                      </p:cBhvr>
                                      <p:to>
                                        <a:schemeClr val="accent2"/>
                                      </p:to>
                                    </p:animClr>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19172"/>
                                        </p:tgtEl>
                                        <p:attrNameLst>
                                          <p:attrName>style.visibility</p:attrName>
                                        </p:attrNameLst>
                                      </p:cBhvr>
                                      <p:to>
                                        <p:strVal val="visible"/>
                                      </p:to>
                                    </p:set>
                                    <p:animEffect transition="in" filter="fade">
                                      <p:cBhvr>
                                        <p:cTn id="19" dur="250"/>
                                        <p:tgtEl>
                                          <p:spTgt spid="519172"/>
                                        </p:tgtEl>
                                      </p:cBhvr>
                                    </p:animEffect>
                                    <p:anim calcmode="lin" valueType="num">
                                      <p:cBhvr>
                                        <p:cTn id="20" dur="250" fill="hold"/>
                                        <p:tgtEl>
                                          <p:spTgt spid="519172"/>
                                        </p:tgtEl>
                                        <p:attrNameLst>
                                          <p:attrName>ppt_x</p:attrName>
                                        </p:attrNameLst>
                                      </p:cBhvr>
                                      <p:tavLst>
                                        <p:tav tm="0">
                                          <p:val>
                                            <p:strVal val="#ppt_x"/>
                                          </p:val>
                                        </p:tav>
                                        <p:tav tm="100000">
                                          <p:val>
                                            <p:strVal val="#ppt_x"/>
                                          </p:val>
                                        </p:tav>
                                      </p:tavLst>
                                    </p:anim>
                                    <p:anim calcmode="lin" valueType="num">
                                      <p:cBhvr>
                                        <p:cTn id="21" dur="250" fill="hold"/>
                                        <p:tgtEl>
                                          <p:spTgt spid="51917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249"/>
                                          </p:stCondLst>
                                        </p:cTn>
                                        <p:tgtEl>
                                          <p:spTgt spid="519172"/>
                                        </p:tgtEl>
                                        <p:attrNameLst>
                                          <p:attrName>style.visibility</p:attrName>
                                        </p:attrNameLst>
                                      </p:cBhvr>
                                      <p:to>
                                        <p:strVal val="hidden"/>
                                      </p:to>
                                    </p:set>
                                  </p:childTnLst>
                                </p:cTn>
                              </p:par>
                            </p:childTnLst>
                          </p:cTn>
                        </p:par>
                        <p:par>
                          <p:cTn id="26" fill="hold">
                            <p:stCondLst>
                              <p:cond delay="500"/>
                            </p:stCondLst>
                            <p:childTnLst>
                              <p:par>
                                <p:cTn id="27" presetID="3" presetClass="emph" presetSubtype="2" fill="hold" nodeType="afterEffect">
                                  <p:stCondLst>
                                    <p:cond delay="0"/>
                                  </p:stCondLst>
                                  <p:childTnLst>
                                    <p:animClr clrSpc="rgb" dir="cw">
                                      <p:cBhvr override="childStyle">
                                        <p:cTn id="28" dur="250" fill="hold"/>
                                        <p:tgtEl>
                                          <p:spTgt spid="22530">
                                            <p:txEl>
                                              <p:charRg st="15" end="20"/>
                                            </p:txEl>
                                          </p:spTgt>
                                        </p:tgtEl>
                                        <p:attrNameLst>
                                          <p:attrName>style.color</p:attrName>
                                        </p:attrNameLst>
                                      </p:cBhvr>
                                      <p:to>
                                        <a:srgbClr val="000000"/>
                                      </p:to>
                                    </p:animClr>
                                  </p:childTnLst>
                                </p:cTn>
                              </p:par>
                            </p:childTnLst>
                          </p:cTn>
                        </p:par>
                        <p:par>
                          <p:cTn id="29" fill="hold">
                            <p:stCondLst>
                              <p:cond delay="1000"/>
                            </p:stCondLst>
                            <p:childTnLst>
                              <p:par>
                                <p:cTn id="30" presetID="3" presetClass="emph" presetSubtype="2" fill="hold" nodeType="afterEffect">
                                  <p:stCondLst>
                                    <p:cond delay="0"/>
                                  </p:stCondLst>
                                  <p:childTnLst>
                                    <p:animClr clrSpc="rgb" dir="cw">
                                      <p:cBhvr override="childStyle">
                                        <p:cTn id="31" dur="250" fill="hold"/>
                                        <p:tgtEl>
                                          <p:spTgt spid="22530">
                                            <p:txEl>
                                              <p:charRg st="20" end="25"/>
                                            </p:txEl>
                                          </p:spTgt>
                                        </p:tgtEl>
                                        <p:attrNameLst>
                                          <p:attrName>style.color</p:attrName>
                                        </p:attrNameLst>
                                      </p:cBhvr>
                                      <p:to>
                                        <a:schemeClr val="accent2"/>
                                      </p:to>
                                    </p:animClr>
                                  </p:childTnLst>
                                </p:cTn>
                              </p:par>
                            </p:childTnLst>
                          </p:cTn>
                        </p:par>
                        <p:par>
                          <p:cTn id="32" fill="hold">
                            <p:stCondLst>
                              <p:cond delay="1500"/>
                            </p:stCondLst>
                            <p:childTnLst>
                              <p:par>
                                <p:cTn id="33" presetID="1" presetClass="entr" presetSubtype="0" fill="hold" grpId="0" nodeType="afterEffect">
                                  <p:stCondLst>
                                    <p:cond delay="0"/>
                                  </p:stCondLst>
                                  <p:childTnLst>
                                    <p:set>
                                      <p:cBhvr>
                                        <p:cTn id="34" dur="1" fill="hold">
                                          <p:stCondLst>
                                            <p:cond delay="249"/>
                                          </p:stCondLst>
                                        </p:cTn>
                                        <p:tgtEl>
                                          <p:spTgt spid="5191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249"/>
                                          </p:stCondLst>
                                        </p:cTn>
                                        <p:tgtEl>
                                          <p:spTgt spid="519174"/>
                                        </p:tgtEl>
                                        <p:attrNameLst>
                                          <p:attrName>style.visibility</p:attrName>
                                        </p:attrNameLst>
                                      </p:cBhvr>
                                      <p:to>
                                        <p:strVal val="hidden"/>
                                      </p:to>
                                    </p:set>
                                  </p:childTnLst>
                                </p:cTn>
                              </p:par>
                            </p:childTnLst>
                          </p:cTn>
                        </p:par>
                        <p:par>
                          <p:cTn id="39" fill="hold">
                            <p:stCondLst>
                              <p:cond delay="500"/>
                            </p:stCondLst>
                            <p:childTnLst>
                              <p:par>
                                <p:cTn id="40" presetID="3" presetClass="emph" presetSubtype="2" fill="hold" nodeType="afterEffect">
                                  <p:stCondLst>
                                    <p:cond delay="0"/>
                                  </p:stCondLst>
                                  <p:childTnLst>
                                    <p:animClr clrSpc="rgb" dir="cw">
                                      <p:cBhvr override="childStyle">
                                        <p:cTn id="41" dur="250" fill="hold"/>
                                        <p:tgtEl>
                                          <p:spTgt spid="22530">
                                            <p:txEl>
                                              <p:charRg st="20" end="25"/>
                                            </p:txEl>
                                          </p:spTgt>
                                        </p:tgtEl>
                                        <p:attrNameLst>
                                          <p:attrName>style.color</p:attrName>
                                        </p:attrNameLst>
                                      </p:cBhvr>
                                      <p:to>
                                        <a:srgbClr val="000000"/>
                                      </p:to>
                                    </p:animClr>
                                  </p:childTnLst>
                                </p:cTn>
                              </p:par>
                            </p:childTnLst>
                          </p:cTn>
                        </p:par>
                        <p:par>
                          <p:cTn id="42" fill="hold">
                            <p:stCondLst>
                              <p:cond delay="1000"/>
                            </p:stCondLst>
                            <p:childTnLst>
                              <p:par>
                                <p:cTn id="43" presetID="3" presetClass="emph" presetSubtype="2" fill="hold" nodeType="afterEffect">
                                  <p:stCondLst>
                                    <p:cond delay="0"/>
                                  </p:stCondLst>
                                  <p:childTnLst>
                                    <p:animClr clrSpc="rgb" dir="cw">
                                      <p:cBhvr override="childStyle">
                                        <p:cTn id="44" dur="250" fill="hold"/>
                                        <p:tgtEl>
                                          <p:spTgt spid="22530">
                                            <p:txEl>
                                              <p:charRg st="25" end="31"/>
                                            </p:txEl>
                                          </p:spTgt>
                                        </p:tgtEl>
                                        <p:attrNameLst>
                                          <p:attrName>style.color</p:attrName>
                                        </p:attrNameLst>
                                      </p:cBhvr>
                                      <p:to>
                                        <a:schemeClr val="accent2"/>
                                      </p:to>
                                    </p:animClr>
                                  </p:childTnLst>
                                </p:cTn>
                              </p:par>
                            </p:childTnLst>
                          </p:cTn>
                        </p:par>
                        <p:par>
                          <p:cTn id="45" fill="hold">
                            <p:stCondLst>
                              <p:cond delay="1500"/>
                            </p:stCondLst>
                            <p:childTnLst>
                              <p:par>
                                <p:cTn id="46" presetID="2" presetClass="entr" presetSubtype="4" fill="hold" grpId="0" nodeType="afterEffect">
                                  <p:stCondLst>
                                    <p:cond delay="0"/>
                                  </p:stCondLst>
                                  <p:childTnLst>
                                    <p:set>
                                      <p:cBhvr>
                                        <p:cTn id="47" dur="1" fill="hold">
                                          <p:stCondLst>
                                            <p:cond delay="0"/>
                                          </p:stCondLst>
                                        </p:cTn>
                                        <p:tgtEl>
                                          <p:spTgt spid="519173"/>
                                        </p:tgtEl>
                                        <p:attrNameLst>
                                          <p:attrName>style.visibility</p:attrName>
                                        </p:attrNameLst>
                                      </p:cBhvr>
                                      <p:to>
                                        <p:strVal val="visible"/>
                                      </p:to>
                                    </p:set>
                                    <p:anim calcmode="lin" valueType="num">
                                      <p:cBhvr>
                                        <p:cTn id="48" dur="500" fill="hold"/>
                                        <p:tgtEl>
                                          <p:spTgt spid="519173"/>
                                        </p:tgtEl>
                                        <p:attrNameLst>
                                          <p:attrName>ppt_x</p:attrName>
                                        </p:attrNameLst>
                                      </p:cBhvr>
                                      <p:tavLst>
                                        <p:tav tm="0">
                                          <p:val>
                                            <p:strVal val="#ppt_x"/>
                                          </p:val>
                                        </p:tav>
                                        <p:tav tm="100000">
                                          <p:val>
                                            <p:strVal val="#ppt_x"/>
                                          </p:val>
                                        </p:tav>
                                      </p:tavLst>
                                    </p:anim>
                                    <p:anim calcmode="lin" valueType="num">
                                      <p:cBhvr>
                                        <p:cTn id="49" dur="500" fill="hold"/>
                                        <p:tgtEl>
                                          <p:spTgt spid="519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9171" grpId="0" bldLvl="0" animBg="1"/>
      <p:bldP spid="519171" grpId="1" bldLvl="0" animBg="1"/>
      <p:bldP spid="519172" grpId="0" bldLvl="0" animBg="1"/>
      <p:bldP spid="519172" grpId="1" bldLvl="0" animBg="1"/>
      <p:bldP spid="519173" grpId="0" bldLvl="0" animBg="1"/>
      <p:bldP spid="519174" grpId="0" bldLvl="0" animBg="1"/>
      <p:bldP spid="519174"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Text Box 3"/>
          <p:cNvSpPr txBox="1"/>
          <p:nvPr/>
        </p:nvSpPr>
        <p:spPr>
          <a:xfrm>
            <a:off x="860425" y="1285875"/>
            <a:ext cx="8724900" cy="521970"/>
          </a:xfrm>
          <a:prstGeom prst="rect">
            <a:avLst/>
          </a:prstGeom>
          <a:noFill/>
          <a:ln w="9525">
            <a:noFill/>
          </a:ln>
        </p:spPr>
        <p:txBody>
          <a:bodyPr wrap="square" anchor="t" anchorCtr="0">
            <a:spAutoFit/>
          </a:bodyPr>
          <a:p>
            <a:pPr>
              <a:lnSpc>
                <a:spcPct val="100000"/>
              </a:lnSpc>
              <a:spcBef>
                <a:spcPct val="0"/>
              </a:spcBef>
              <a:buClrTx/>
            </a:pP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三</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所有者权益 </a:t>
            </a:r>
            <a:endParaRPr lang="en-US" altLang="zh-CN" sz="2800" dirty="0">
              <a:solidFill>
                <a:srgbClr val="FF0000"/>
              </a:solidFill>
              <a:latin typeface="黑体" panose="02010609060101010101" pitchFamily="49" charset="-122"/>
              <a:ea typeface="黑体" panose="02010609060101010101" pitchFamily="49" charset="-122"/>
            </a:endParaRPr>
          </a:p>
        </p:txBody>
      </p:sp>
      <p:grpSp>
        <p:nvGrpSpPr>
          <p:cNvPr id="87042" name="Group 24"/>
          <p:cNvGrpSpPr/>
          <p:nvPr/>
        </p:nvGrpSpPr>
        <p:grpSpPr>
          <a:xfrm>
            <a:off x="1774825" y="1987550"/>
            <a:ext cx="8615363" cy="2520950"/>
            <a:chOff x="158" y="1026"/>
            <a:chExt cx="5506" cy="1588"/>
          </a:xfrm>
        </p:grpSpPr>
        <p:sp>
          <p:nvSpPr>
            <p:cNvPr id="77827" name="AutoShape 2"/>
            <p:cNvSpPr/>
            <p:nvPr/>
          </p:nvSpPr>
          <p:spPr>
            <a:xfrm>
              <a:off x="941" y="1026"/>
              <a:ext cx="4723" cy="1588"/>
            </a:xfrm>
            <a:prstGeom prst="roundRect">
              <a:avLst>
                <a:gd name="adj" fmla="val 16667"/>
              </a:avLst>
            </a:prstGeom>
            <a:noFill/>
            <a:ln w="38100" cap="flat" cmpd="sng">
              <a:solidFill>
                <a:schemeClr val="hlink"/>
              </a:solidFill>
              <a:prstDash val="solid"/>
              <a:round/>
              <a:headEnd type="none" w="med" len="med"/>
              <a:tailEnd type="none" w="med" len="med"/>
            </a:ln>
          </p:spPr>
          <p:txBody>
            <a:bodyPr anchor="ctr"/>
            <a:p>
              <a:pPr marL="457200" indent="-457200" eaLnBrk="0" hangingPunct="0">
                <a:lnSpc>
                  <a:spcPct val="150000"/>
                </a:lnSpc>
                <a:spcBef>
                  <a:spcPct val="0"/>
                </a:spcBef>
                <a:buClr>
                  <a:srgbClr val="FF0000"/>
                </a:buClr>
                <a:buFont typeface="Wingdings" panose="05000000000000000000" pitchFamily="2" charset="2"/>
                <a:buChar char="p"/>
              </a:pPr>
              <a:r>
                <a:rPr lang="zh-CN" altLang="en-US" sz="2800" strike="noStrike" noProof="1" dirty="0">
                  <a:solidFill>
                    <a:srgbClr val="000000"/>
                  </a:solidFill>
                  <a:latin typeface="楷体" panose="02010609060101010101" pitchFamily="49" charset="-122"/>
                  <a:ea typeface="楷体" panose="02010609060101010101" pitchFamily="49" charset="-122"/>
                  <a:cs typeface="+mn-cs"/>
                </a:rPr>
                <a:t>指企业资产扣除负债后，由所有者享有的剩余权益。</a:t>
              </a:r>
              <a:endParaRPr lang="zh-CN" altLang="en-US" sz="2800" strike="noStrike" noProof="1" dirty="0">
                <a:solidFill>
                  <a:srgbClr val="000000"/>
                </a:solidFill>
                <a:latin typeface="楷体" panose="02010609060101010101" pitchFamily="49" charset="-122"/>
                <a:ea typeface="楷体" panose="02010609060101010101" pitchFamily="49" charset="-122"/>
              </a:endParaRPr>
            </a:p>
            <a:p>
              <a:pPr eaLnBrk="0" hangingPunct="0">
                <a:lnSpc>
                  <a:spcPct val="150000"/>
                </a:lnSpc>
                <a:spcBef>
                  <a:spcPct val="0"/>
                </a:spcBef>
                <a:buClr>
                  <a:srgbClr val="FF0000"/>
                </a:buClr>
                <a:buFont typeface="Wingdings" panose="05000000000000000000" pitchFamily="2" charset="2"/>
              </a:pPr>
              <a:r>
                <a:rPr lang="en-US" altLang="zh-CN" sz="2800" strike="noStrike" noProof="1" dirty="0">
                  <a:solidFill>
                    <a:srgbClr val="000000"/>
                  </a:solidFill>
                  <a:latin typeface="楷体" panose="02010609060101010101" pitchFamily="49" charset="-122"/>
                  <a:ea typeface="楷体" panose="02010609060101010101" pitchFamily="49" charset="-122"/>
                  <a:cs typeface="+mn-cs"/>
                  <a:sym typeface="+mn-ea"/>
                </a:rPr>
                <a:t>——</a:t>
              </a:r>
              <a:r>
                <a:rPr lang="zh-CN" altLang="en-US" sz="2800" strike="noStrike" noProof="1" dirty="0">
                  <a:solidFill>
                    <a:srgbClr val="000000"/>
                  </a:solidFill>
                  <a:latin typeface="楷体" panose="02010609060101010101" pitchFamily="49" charset="-122"/>
                  <a:ea typeface="楷体" panose="02010609060101010101" pitchFamily="49" charset="-122"/>
                  <a:cs typeface="+mn-cs"/>
                  <a:sym typeface="+mn-ea"/>
                </a:rPr>
                <a:t>股份公司的所有者权益称为股东权益。</a:t>
              </a:r>
              <a:endParaRPr lang="en-US" altLang="zh-CN" sz="2800" strike="noStrike" noProof="1" dirty="0">
                <a:solidFill>
                  <a:srgbClr val="000000"/>
                </a:solidFill>
                <a:latin typeface="楷体" panose="02010609060101010101" pitchFamily="49" charset="-122"/>
                <a:ea typeface="楷体" panose="02010609060101010101" pitchFamily="49" charset="-122"/>
              </a:endParaRPr>
            </a:p>
            <a:p>
              <a:pPr marL="457200" indent="-457200" eaLnBrk="0" hangingPunct="0">
                <a:lnSpc>
                  <a:spcPct val="150000"/>
                </a:lnSpc>
                <a:spcBef>
                  <a:spcPct val="0"/>
                </a:spcBef>
                <a:buClr>
                  <a:srgbClr val="FF0000"/>
                </a:buClr>
                <a:buFont typeface="Wingdings" panose="05000000000000000000" pitchFamily="2" charset="2"/>
                <a:buChar char="p"/>
              </a:pPr>
              <a:r>
                <a:rPr lang="zh-CN" altLang="en-US" sz="2800" strike="noStrike" noProof="1" dirty="0">
                  <a:solidFill>
                    <a:srgbClr val="000000"/>
                  </a:solidFill>
                  <a:latin typeface="楷体" panose="02010609060101010101" pitchFamily="49" charset="-122"/>
                  <a:ea typeface="楷体" panose="02010609060101010101" pitchFamily="49" charset="-122"/>
                  <a:cs typeface="+mn-cs"/>
                </a:rPr>
                <a:t>所有者：向企业投入资本的投资者。</a:t>
              </a:r>
              <a:endParaRPr lang="zh-CN" altLang="en-US" sz="2800" strike="noStrike" noProof="1" dirty="0">
                <a:solidFill>
                  <a:srgbClr val="000000"/>
                </a:solidFill>
                <a:latin typeface="楷体" panose="02010609060101010101" pitchFamily="49" charset="-122"/>
                <a:ea typeface="楷体" panose="02010609060101010101" pitchFamily="49" charset="-122"/>
              </a:endParaRPr>
            </a:p>
          </p:txBody>
        </p:sp>
        <p:grpSp>
          <p:nvGrpSpPr>
            <p:cNvPr id="87044" name="Group 4"/>
            <p:cNvGrpSpPr/>
            <p:nvPr/>
          </p:nvGrpSpPr>
          <p:grpSpPr>
            <a:xfrm>
              <a:off x="158" y="1253"/>
              <a:ext cx="737" cy="817"/>
              <a:chOff x="0" y="0"/>
              <a:chExt cx="737" cy="817"/>
            </a:xfrm>
          </p:grpSpPr>
          <p:grpSp>
            <p:nvGrpSpPr>
              <p:cNvPr id="87045" name="Group 5"/>
              <p:cNvGrpSpPr/>
              <p:nvPr/>
            </p:nvGrpSpPr>
            <p:grpSpPr>
              <a:xfrm>
                <a:off x="0" y="0"/>
                <a:ext cx="737" cy="817"/>
                <a:chOff x="0" y="0"/>
                <a:chExt cx="2006" cy="2138"/>
              </a:xfrm>
            </p:grpSpPr>
            <p:sp>
              <p:nvSpPr>
                <p:cNvPr id="87046" name="Oval 6"/>
                <p:cNvSpPr/>
                <p:nvPr/>
              </p:nvSpPr>
              <p:spPr>
                <a:xfrm>
                  <a:off x="0" y="0"/>
                  <a:ext cx="2006" cy="2138"/>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87047" name="未知"/>
                <p:cNvSpPr/>
                <p:nvPr/>
              </p:nvSpPr>
              <p:spPr>
                <a:xfrm>
                  <a:off x="193" y="29"/>
                  <a:ext cx="1293" cy="633"/>
                </a:xfrm>
                <a:custGeom>
                  <a:avLst/>
                  <a:gdLst/>
                  <a:ahLst/>
                  <a:cxnLst>
                    <a:cxn ang="0">
                      <a:pos x="365" y="4"/>
                    </a:cxn>
                    <a:cxn ang="0">
                      <a:pos x="369" y="4"/>
                    </a:cxn>
                    <a:cxn ang="0">
                      <a:pos x="370" y="4"/>
                    </a:cxn>
                    <a:cxn ang="0">
                      <a:pos x="369" y="4"/>
                    </a:cxn>
                    <a:cxn ang="0">
                      <a:pos x="363" y="4"/>
                    </a:cxn>
                    <a:cxn ang="0">
                      <a:pos x="356" y="4"/>
                    </a:cxn>
                    <a:cxn ang="0">
                      <a:pos x="346" y="4"/>
                    </a:cxn>
                    <a:cxn ang="0">
                      <a:pos x="336" y="4"/>
                    </a:cxn>
                    <a:cxn ang="0">
                      <a:pos x="323" y="4"/>
                    </a:cxn>
                    <a:cxn ang="0">
                      <a:pos x="304" y="4"/>
                    </a:cxn>
                    <a:cxn ang="0">
                      <a:pos x="290" y="4"/>
                    </a:cxn>
                    <a:cxn ang="0">
                      <a:pos x="272" y="4"/>
                    </a:cxn>
                    <a:cxn ang="0">
                      <a:pos x="251" y="4"/>
                    </a:cxn>
                    <a:cxn ang="0">
                      <a:pos x="231" y="4"/>
                    </a:cxn>
                    <a:cxn ang="0">
                      <a:pos x="223" y="4"/>
                    </a:cxn>
                    <a:cxn ang="0">
                      <a:pos x="135" y="4"/>
                    </a:cxn>
                    <a:cxn ang="0">
                      <a:pos x="133" y="4"/>
                    </a:cxn>
                    <a:cxn ang="0">
                      <a:pos x="114" y="4"/>
                    </a:cxn>
                    <a:cxn ang="0">
                      <a:pos x="99" y="4"/>
                    </a:cxn>
                    <a:cxn ang="0">
                      <a:pos x="83" y="4"/>
                    </a:cxn>
                    <a:cxn ang="0">
                      <a:pos x="66" y="4"/>
                    </a:cxn>
                    <a:cxn ang="0">
                      <a:pos x="55" y="4"/>
                    </a:cxn>
                    <a:cxn ang="0">
                      <a:pos x="42" y="4"/>
                    </a:cxn>
                    <a:cxn ang="0">
                      <a:pos x="26" y="4"/>
                    </a:cxn>
                    <a:cxn ang="0">
                      <a:pos x="23" y="4"/>
                    </a:cxn>
                    <a:cxn ang="0">
                      <a:pos x="23" y="4"/>
                    </a:cxn>
                    <a:cxn ang="0">
                      <a:pos x="18" y="4"/>
                    </a:cxn>
                    <a:cxn ang="0">
                      <a:pos x="6" y="4"/>
                    </a:cxn>
                    <a:cxn ang="0">
                      <a:pos x="0" y="4"/>
                    </a:cxn>
                    <a:cxn ang="0">
                      <a:pos x="0" y="4"/>
                    </a:cxn>
                    <a:cxn ang="0">
                      <a:pos x="4" y="4"/>
                    </a:cxn>
                    <a:cxn ang="0">
                      <a:pos x="16" y="4"/>
                    </a:cxn>
                    <a:cxn ang="0">
                      <a:pos x="23" y="4"/>
                    </a:cxn>
                    <a:cxn ang="0">
                      <a:pos x="23" y="4"/>
                    </a:cxn>
                    <a:cxn ang="0">
                      <a:pos x="43" y="4"/>
                    </a:cxn>
                    <a:cxn ang="0">
                      <a:pos x="59" y="4"/>
                    </a:cxn>
                    <a:cxn ang="0">
                      <a:pos x="75" y="4"/>
                    </a:cxn>
                    <a:cxn ang="0">
                      <a:pos x="98" y="4"/>
                    </a:cxn>
                    <a:cxn ang="0">
                      <a:pos x="115" y="4"/>
                    </a:cxn>
                    <a:cxn ang="0">
                      <a:pos x="141" y="4"/>
                    </a:cxn>
                    <a:cxn ang="0">
                      <a:pos x="162" y="4"/>
                    </a:cxn>
                    <a:cxn ang="0">
                      <a:pos x="188" y="0"/>
                    </a:cxn>
                    <a:cxn ang="0">
                      <a:pos x="188" y="0"/>
                    </a:cxn>
                    <a:cxn ang="0">
                      <a:pos x="213" y="4"/>
                    </a:cxn>
                    <a:cxn ang="0">
                      <a:pos x="238" y="4"/>
                    </a:cxn>
                    <a:cxn ang="0">
                      <a:pos x="262" y="4"/>
                    </a:cxn>
                    <a:cxn ang="0">
                      <a:pos x="285" y="4"/>
                    </a:cxn>
                    <a:cxn ang="0">
                      <a:pos x="304" y="4"/>
                    </a:cxn>
                    <a:cxn ang="0">
                      <a:pos x="323" y="4"/>
                    </a:cxn>
                    <a:cxn ang="0">
                      <a:pos x="339" y="4"/>
                    </a:cxn>
                    <a:cxn ang="0">
                      <a:pos x="353" y="4"/>
                    </a:cxn>
                    <a:cxn ang="0">
                      <a:pos x="365" y="4"/>
                    </a:cxn>
                    <a:cxn ang="0">
                      <a:pos x="365" y="4"/>
                    </a:cxn>
                  </a:cxnLst>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tileRect/>
                </a:gradFill>
                <a:ln w="9525">
                  <a:noFill/>
                </a:ln>
              </p:spPr>
              <p:txBody>
                <a:bodyPr/>
                <a:p>
                  <a:endParaRPr lang="zh-CN" altLang="en-US"/>
                </a:p>
              </p:txBody>
            </p:sp>
          </p:grpSp>
          <p:sp>
            <p:nvSpPr>
              <p:cNvPr id="87048" name="Text Box 8"/>
              <p:cNvSpPr txBox="1"/>
              <p:nvPr/>
            </p:nvSpPr>
            <p:spPr>
              <a:xfrm>
                <a:off x="40" y="227"/>
                <a:ext cx="697" cy="523"/>
              </a:xfrm>
              <a:prstGeom prst="rect">
                <a:avLst/>
              </a:prstGeom>
              <a:noFill/>
              <a:ln w="9525">
                <a:noFill/>
              </a:ln>
            </p:spPr>
            <p:txBody>
              <a:bodyPr anchor="t" anchorCtr="0">
                <a:spAutoFit/>
              </a:bodyPr>
              <a:p>
                <a:pPr algn="ctr" eaLnBrk="0" hangingPunct="0">
                  <a:spcBef>
                    <a:spcPct val="0"/>
                  </a:spcBef>
                  <a:buClrTx/>
                </a:pPr>
                <a:r>
                  <a:rPr lang="zh-CN" altLang="en-US" sz="3200" dirty="0">
                    <a:solidFill>
                      <a:srgbClr val="FFFFFF"/>
                    </a:solidFill>
                    <a:latin typeface="黑体" panose="02010609060101010101" pitchFamily="49" charset="-122"/>
                    <a:ea typeface="黑体" panose="02010609060101010101" pitchFamily="49" charset="-122"/>
                  </a:rPr>
                  <a:t>概念</a:t>
                </a:r>
                <a:endParaRPr lang="zh-CN" altLang="en-US" sz="3200" dirty="0">
                  <a:solidFill>
                    <a:srgbClr val="FFFFFF"/>
                  </a:solidFill>
                  <a:latin typeface="黑体" panose="02010609060101010101" pitchFamily="49" charset="-122"/>
                  <a:ea typeface="黑体" panose="02010609060101010101" pitchFamily="49" charset="-122"/>
                </a:endParaRPr>
              </a:p>
            </p:txBody>
          </p:sp>
        </p:grpSp>
      </p:grpSp>
      <p:grpSp>
        <p:nvGrpSpPr>
          <p:cNvPr id="5" name="Group 9"/>
          <p:cNvGrpSpPr/>
          <p:nvPr/>
        </p:nvGrpSpPr>
        <p:grpSpPr>
          <a:xfrm>
            <a:off x="3575050" y="5300663"/>
            <a:ext cx="3392488" cy="1368425"/>
            <a:chOff x="0" y="0"/>
            <a:chExt cx="2717" cy="1147"/>
          </a:xfrm>
        </p:grpSpPr>
        <p:sp>
          <p:nvSpPr>
            <p:cNvPr id="13323" name="Arc 10"/>
            <p:cNvSpPr/>
            <p:nvPr/>
          </p:nvSpPr>
          <p:spPr bwMode="auto">
            <a:xfrm rot="-5400000">
              <a:off x="776" y="-571"/>
              <a:ext cx="1026" cy="2412"/>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33380" y="39705"/>
                  </a:moveTo>
                  <a:cubicBezTo>
                    <a:pt x="29874" y="41985"/>
                    <a:pt x="25782" y="43199"/>
                    <a:pt x="21600" y="43200"/>
                  </a:cubicBezTo>
                  <a:cubicBezTo>
                    <a:pt x="9670" y="43200"/>
                    <a:pt x="0" y="33529"/>
                    <a:pt x="0" y="21600"/>
                  </a:cubicBezTo>
                  <a:cubicBezTo>
                    <a:pt x="0" y="9670"/>
                    <a:pt x="9670" y="0"/>
                    <a:pt x="21600" y="0"/>
                  </a:cubicBezTo>
                  <a:cubicBezTo>
                    <a:pt x="33529" y="0"/>
                    <a:pt x="43200" y="9670"/>
                    <a:pt x="43200" y="21600"/>
                  </a:cubicBezTo>
                  <a:cubicBezTo>
                    <a:pt x="43200" y="26520"/>
                    <a:pt x="41520" y="31293"/>
                    <a:pt x="38438" y="35129"/>
                  </a:cubicBezTo>
                </a:path>
                <a:path w="43200" h="43200" stroke="0" extrusionOk="0">
                  <a:moveTo>
                    <a:pt x="33380" y="39705"/>
                  </a:moveTo>
                  <a:cubicBezTo>
                    <a:pt x="29874" y="41985"/>
                    <a:pt x="25782" y="43199"/>
                    <a:pt x="21600" y="43200"/>
                  </a:cubicBezTo>
                  <a:cubicBezTo>
                    <a:pt x="9670" y="43200"/>
                    <a:pt x="0" y="33529"/>
                    <a:pt x="0" y="21600"/>
                  </a:cubicBezTo>
                  <a:cubicBezTo>
                    <a:pt x="0" y="9670"/>
                    <a:pt x="9670" y="0"/>
                    <a:pt x="21600" y="0"/>
                  </a:cubicBezTo>
                  <a:cubicBezTo>
                    <a:pt x="33529" y="0"/>
                    <a:pt x="43200" y="9670"/>
                    <a:pt x="43200" y="21600"/>
                  </a:cubicBezTo>
                  <a:cubicBezTo>
                    <a:pt x="43200" y="26520"/>
                    <a:pt x="41520" y="31293"/>
                    <a:pt x="38438" y="35129"/>
                  </a:cubicBezTo>
                  <a:lnTo>
                    <a:pt x="21600" y="21600"/>
                  </a:lnTo>
                  <a:lnTo>
                    <a:pt x="33380" y="39705"/>
                  </a:lnTo>
                  <a:close/>
                </a:path>
              </a:pathLst>
            </a:custGeom>
            <a:solidFill>
              <a:srgbClr val="3366FF"/>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87755" name="Arc 11"/>
            <p:cNvSpPr/>
            <p:nvPr/>
          </p:nvSpPr>
          <p:spPr bwMode="auto">
            <a:xfrm rot="16200000">
              <a:off x="897" y="-604"/>
              <a:ext cx="817" cy="2319"/>
            </a:xfrm>
            <a:custGeom>
              <a:avLst/>
              <a:gdLst>
                <a:gd name="G0" fmla="+- 21600 0 0"/>
                <a:gd name="G1" fmla="+- 21600 0 0"/>
                <a:gd name="G2" fmla="+- 21600 0 0"/>
                <a:gd name="T0" fmla="*/ 28692 w 43200"/>
                <a:gd name="T1" fmla="*/ 42002 h 43200"/>
                <a:gd name="T2" fmla="*/ 31490 w 43200"/>
                <a:gd name="T3" fmla="*/ 40803 h 43200"/>
                <a:gd name="T4" fmla="*/ 21600 w 43200"/>
                <a:gd name="T5" fmla="*/ 21600 h 43200"/>
              </a:gdLst>
              <a:ahLst/>
              <a:cxnLst>
                <a:cxn ang="0">
                  <a:pos x="T0" y="T1"/>
                </a:cxn>
                <a:cxn ang="0">
                  <a:pos x="T2" y="T3"/>
                </a:cxn>
                <a:cxn ang="0">
                  <a:pos x="T4" y="T5"/>
                </a:cxn>
              </a:cxnLst>
              <a:rect l="0" t="0" r="r" b="b"/>
              <a:pathLst>
                <a:path w="43200" h="43200" fill="none" extrusionOk="0">
                  <a:moveTo>
                    <a:pt x="28692" y="42002"/>
                  </a:moveTo>
                  <a:cubicBezTo>
                    <a:pt x="26411" y="42795"/>
                    <a:pt x="24014" y="43199"/>
                    <a:pt x="21600" y="43200"/>
                  </a:cubicBezTo>
                  <a:cubicBezTo>
                    <a:pt x="9670" y="43200"/>
                    <a:pt x="0" y="33529"/>
                    <a:pt x="0" y="21600"/>
                  </a:cubicBezTo>
                  <a:cubicBezTo>
                    <a:pt x="0" y="9670"/>
                    <a:pt x="9670" y="0"/>
                    <a:pt x="21600" y="0"/>
                  </a:cubicBezTo>
                  <a:cubicBezTo>
                    <a:pt x="33529" y="0"/>
                    <a:pt x="43200" y="9670"/>
                    <a:pt x="43200" y="21600"/>
                  </a:cubicBezTo>
                  <a:cubicBezTo>
                    <a:pt x="43200" y="29688"/>
                    <a:pt x="38680" y="37099"/>
                    <a:pt x="31489" y="40802"/>
                  </a:cubicBezTo>
                </a:path>
                <a:path w="43200" h="43200" stroke="0" extrusionOk="0">
                  <a:moveTo>
                    <a:pt x="28692" y="42002"/>
                  </a:moveTo>
                  <a:cubicBezTo>
                    <a:pt x="26411" y="42795"/>
                    <a:pt x="24014" y="43199"/>
                    <a:pt x="21600" y="43200"/>
                  </a:cubicBezTo>
                  <a:cubicBezTo>
                    <a:pt x="9670" y="43200"/>
                    <a:pt x="0" y="33529"/>
                    <a:pt x="0" y="21600"/>
                  </a:cubicBezTo>
                  <a:cubicBezTo>
                    <a:pt x="0" y="9670"/>
                    <a:pt x="9670" y="0"/>
                    <a:pt x="21600" y="0"/>
                  </a:cubicBezTo>
                  <a:cubicBezTo>
                    <a:pt x="33529" y="0"/>
                    <a:pt x="43200" y="9670"/>
                    <a:pt x="43200" y="21600"/>
                  </a:cubicBezTo>
                  <a:cubicBezTo>
                    <a:pt x="43200" y="29688"/>
                    <a:pt x="38680" y="37099"/>
                    <a:pt x="31489" y="40802"/>
                  </a:cubicBezTo>
                  <a:lnTo>
                    <a:pt x="21600" y="21600"/>
                  </a:lnTo>
                  <a:close/>
                </a:path>
              </a:pathLst>
            </a:custGeom>
            <a:gradFill rotWithShape="1">
              <a:gsLst>
                <a:gs pos="0">
                  <a:schemeClr val="hlink"/>
                </a:gs>
                <a:gs pos="100000">
                  <a:schemeClr val="hlink">
                    <a:gamma/>
                    <a:shade val="63529"/>
                    <a:invGamma/>
                  </a:schemeClr>
                </a:gs>
              </a:gsLst>
              <a:lin ang="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87756" name="Arc 12"/>
            <p:cNvSpPr/>
            <p:nvPr/>
          </p:nvSpPr>
          <p:spPr bwMode="auto">
            <a:xfrm rot="16200000">
              <a:off x="849" y="-501"/>
              <a:ext cx="820" cy="2236"/>
            </a:xfrm>
            <a:custGeom>
              <a:avLst/>
              <a:gdLst>
                <a:gd name="G0" fmla="+- 21600 0 0"/>
                <a:gd name="G1" fmla="+- 21600 0 0"/>
                <a:gd name="G2" fmla="+- 21600 0 0"/>
                <a:gd name="T0" fmla="*/ 15027 w 43200"/>
                <a:gd name="T1" fmla="*/ 42175 h 42175"/>
                <a:gd name="T2" fmla="*/ 31490 w 43200"/>
                <a:gd name="T3" fmla="*/ 40803 h 42175"/>
                <a:gd name="T4" fmla="*/ 21600 w 43200"/>
                <a:gd name="T5" fmla="*/ 21600 h 42175"/>
              </a:gdLst>
              <a:ahLst/>
              <a:cxnLst>
                <a:cxn ang="0">
                  <a:pos x="T0" y="T1"/>
                </a:cxn>
                <a:cxn ang="0">
                  <a:pos x="T2" y="T3"/>
                </a:cxn>
                <a:cxn ang="0">
                  <a:pos x="T4" y="T5"/>
                </a:cxn>
              </a:cxnLst>
              <a:rect l="0" t="0" r="r" b="b"/>
              <a:pathLst>
                <a:path w="43200" h="42175" fill="none" extrusionOk="0">
                  <a:moveTo>
                    <a:pt x="15026" y="42175"/>
                  </a:moveTo>
                  <a:cubicBezTo>
                    <a:pt x="6075" y="39315"/>
                    <a:pt x="0" y="30997"/>
                    <a:pt x="0" y="21600"/>
                  </a:cubicBezTo>
                  <a:cubicBezTo>
                    <a:pt x="0" y="9670"/>
                    <a:pt x="9670" y="0"/>
                    <a:pt x="21600" y="0"/>
                  </a:cubicBezTo>
                  <a:cubicBezTo>
                    <a:pt x="33529" y="0"/>
                    <a:pt x="43200" y="9670"/>
                    <a:pt x="43200" y="21600"/>
                  </a:cubicBezTo>
                  <a:cubicBezTo>
                    <a:pt x="43200" y="29688"/>
                    <a:pt x="38680" y="37099"/>
                    <a:pt x="31489" y="40802"/>
                  </a:cubicBezTo>
                </a:path>
                <a:path w="43200" h="42175" stroke="0" extrusionOk="0">
                  <a:moveTo>
                    <a:pt x="15026" y="42175"/>
                  </a:moveTo>
                  <a:cubicBezTo>
                    <a:pt x="6075" y="39315"/>
                    <a:pt x="0" y="30997"/>
                    <a:pt x="0" y="21600"/>
                  </a:cubicBezTo>
                  <a:cubicBezTo>
                    <a:pt x="0" y="9670"/>
                    <a:pt x="9670" y="0"/>
                    <a:pt x="21600" y="0"/>
                  </a:cubicBezTo>
                  <a:cubicBezTo>
                    <a:pt x="33529" y="0"/>
                    <a:pt x="43200" y="9670"/>
                    <a:pt x="43200" y="21600"/>
                  </a:cubicBezTo>
                  <a:cubicBezTo>
                    <a:pt x="43200" y="29688"/>
                    <a:pt x="38680" y="37099"/>
                    <a:pt x="31489" y="40802"/>
                  </a:cubicBezTo>
                  <a:lnTo>
                    <a:pt x="21600" y="21600"/>
                  </a:lnTo>
                  <a:close/>
                </a:path>
              </a:pathLst>
            </a:custGeom>
            <a:gradFill rotWithShape="1">
              <a:gsLst>
                <a:gs pos="0">
                  <a:schemeClr val="hlink"/>
                </a:gs>
                <a:gs pos="100000">
                  <a:schemeClr val="hlink">
                    <a:gamma/>
                    <a:shade val="63529"/>
                    <a:invGamma/>
                  </a:schemeClr>
                </a:gs>
              </a:gsLst>
              <a:lin ang="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87757" name="Arc 13"/>
            <p:cNvSpPr/>
            <p:nvPr/>
          </p:nvSpPr>
          <p:spPr bwMode="auto">
            <a:xfrm rot="16200000">
              <a:off x="794" y="-472"/>
              <a:ext cx="841" cy="2160"/>
            </a:xfrm>
            <a:custGeom>
              <a:avLst/>
              <a:gdLst>
                <a:gd name="G0" fmla="+- 21600 0 0"/>
                <a:gd name="G1" fmla="+- 21600 0 0"/>
                <a:gd name="G2" fmla="+- 21600 0 0"/>
                <a:gd name="T0" fmla="*/ 6943 w 43200"/>
                <a:gd name="T1" fmla="*/ 37466 h 40803"/>
                <a:gd name="T2" fmla="*/ 31490 w 43200"/>
                <a:gd name="T3" fmla="*/ 40803 h 40803"/>
                <a:gd name="T4" fmla="*/ 21600 w 43200"/>
                <a:gd name="T5" fmla="*/ 21600 h 40803"/>
              </a:gdLst>
              <a:ahLst/>
              <a:cxnLst>
                <a:cxn ang="0">
                  <a:pos x="T0" y="T1"/>
                </a:cxn>
                <a:cxn ang="0">
                  <a:pos x="T2" y="T3"/>
                </a:cxn>
                <a:cxn ang="0">
                  <a:pos x="T4" y="T5"/>
                </a:cxn>
              </a:cxnLst>
              <a:rect l="0" t="0" r="r" b="b"/>
              <a:pathLst>
                <a:path w="43200" h="40803" fill="none" extrusionOk="0">
                  <a:moveTo>
                    <a:pt x="6942" y="37466"/>
                  </a:moveTo>
                  <a:cubicBezTo>
                    <a:pt x="2516" y="33377"/>
                    <a:pt x="0" y="27625"/>
                    <a:pt x="0" y="21600"/>
                  </a:cubicBezTo>
                  <a:cubicBezTo>
                    <a:pt x="0" y="9670"/>
                    <a:pt x="9670" y="0"/>
                    <a:pt x="21600" y="0"/>
                  </a:cubicBezTo>
                  <a:cubicBezTo>
                    <a:pt x="33529" y="0"/>
                    <a:pt x="43200" y="9670"/>
                    <a:pt x="43200" y="21600"/>
                  </a:cubicBezTo>
                  <a:cubicBezTo>
                    <a:pt x="43200" y="29688"/>
                    <a:pt x="38680" y="37099"/>
                    <a:pt x="31489" y="40802"/>
                  </a:cubicBezTo>
                </a:path>
                <a:path w="43200" h="40803" stroke="0" extrusionOk="0">
                  <a:moveTo>
                    <a:pt x="6942" y="37466"/>
                  </a:moveTo>
                  <a:cubicBezTo>
                    <a:pt x="2516" y="33377"/>
                    <a:pt x="0" y="27625"/>
                    <a:pt x="0" y="21600"/>
                  </a:cubicBezTo>
                  <a:cubicBezTo>
                    <a:pt x="0" y="9670"/>
                    <a:pt x="9670" y="0"/>
                    <a:pt x="21600" y="0"/>
                  </a:cubicBezTo>
                  <a:cubicBezTo>
                    <a:pt x="33529" y="0"/>
                    <a:pt x="43200" y="9670"/>
                    <a:pt x="43200" y="21600"/>
                  </a:cubicBezTo>
                  <a:cubicBezTo>
                    <a:pt x="43200" y="29688"/>
                    <a:pt x="38680" y="37099"/>
                    <a:pt x="31489" y="40802"/>
                  </a:cubicBezTo>
                  <a:lnTo>
                    <a:pt x="21600" y="21600"/>
                  </a:lnTo>
                  <a:close/>
                </a:path>
              </a:pathLst>
            </a:custGeom>
            <a:gradFill rotWithShape="1">
              <a:gsLst>
                <a:gs pos="0">
                  <a:schemeClr val="hlink"/>
                </a:gs>
                <a:gs pos="100000">
                  <a:schemeClr val="hlink">
                    <a:gamma/>
                    <a:shade val="63529"/>
                    <a:invGamma/>
                  </a:schemeClr>
                </a:gs>
              </a:gsLst>
              <a:lin ang="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3327" name="Line 14"/>
            <p:cNvSpPr>
              <a:spLocks noChangeShapeType="1"/>
            </p:cNvSpPr>
            <p:nvPr/>
          </p:nvSpPr>
          <p:spPr bwMode="auto">
            <a:xfrm flipH="1">
              <a:off x="797" y="596"/>
              <a:ext cx="601" cy="492"/>
            </a:xfrm>
            <a:prstGeom prst="line">
              <a:avLst/>
            </a:prstGeom>
            <a:noFill/>
            <a:ln w="12700">
              <a:solidFill>
                <a:schemeClr val="tx1"/>
              </a:solidFill>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28" name="Arc 15"/>
            <p:cNvSpPr/>
            <p:nvPr/>
          </p:nvSpPr>
          <p:spPr bwMode="auto">
            <a:xfrm rot="-5400000">
              <a:off x="821" y="-725"/>
              <a:ext cx="1050" cy="2692"/>
            </a:xfrm>
            <a:custGeom>
              <a:avLst/>
              <a:gdLst>
                <a:gd name="T0" fmla="*/ 0 w 41412"/>
                <a:gd name="T1" fmla="*/ 0 h 41573"/>
                <a:gd name="T2" fmla="*/ 0 w 41412"/>
                <a:gd name="T3" fmla="*/ 0 h 41573"/>
                <a:gd name="T4" fmla="*/ 0 w 41412"/>
                <a:gd name="T5" fmla="*/ 0 h 41573"/>
                <a:gd name="T6" fmla="*/ 0 60000 65536"/>
                <a:gd name="T7" fmla="*/ 0 60000 65536"/>
                <a:gd name="T8" fmla="*/ 0 60000 65536"/>
              </a:gdLst>
              <a:ahLst/>
              <a:cxnLst>
                <a:cxn ang="T6">
                  <a:pos x="T0" y="T1"/>
                </a:cxn>
                <a:cxn ang="T7">
                  <a:pos x="T2" y="T3"/>
                </a:cxn>
                <a:cxn ang="T8">
                  <a:pos x="T4" y="T5"/>
                </a:cxn>
              </a:cxnLst>
              <a:rect l="0" t="0" r="r" b="b"/>
              <a:pathLst>
                <a:path w="41412" h="41573" fill="none" extrusionOk="0">
                  <a:moveTo>
                    <a:pt x="0" y="12994"/>
                  </a:moveTo>
                  <a:cubicBezTo>
                    <a:pt x="3427" y="5104"/>
                    <a:pt x="11209" y="-1"/>
                    <a:pt x="19812" y="0"/>
                  </a:cubicBezTo>
                  <a:cubicBezTo>
                    <a:pt x="31741" y="0"/>
                    <a:pt x="41412" y="9670"/>
                    <a:pt x="41412" y="21600"/>
                  </a:cubicBezTo>
                  <a:cubicBezTo>
                    <a:pt x="41412" y="30353"/>
                    <a:pt x="36129" y="38241"/>
                    <a:pt x="28035" y="41573"/>
                  </a:cubicBezTo>
                </a:path>
                <a:path w="41412" h="41573" stroke="0" extrusionOk="0">
                  <a:moveTo>
                    <a:pt x="0" y="12994"/>
                  </a:moveTo>
                  <a:cubicBezTo>
                    <a:pt x="3427" y="5104"/>
                    <a:pt x="11209" y="-1"/>
                    <a:pt x="19812" y="0"/>
                  </a:cubicBezTo>
                  <a:cubicBezTo>
                    <a:pt x="31741" y="0"/>
                    <a:pt x="41412" y="9670"/>
                    <a:pt x="41412" y="21600"/>
                  </a:cubicBezTo>
                  <a:cubicBezTo>
                    <a:pt x="41412" y="30353"/>
                    <a:pt x="36129" y="38241"/>
                    <a:pt x="28035" y="41573"/>
                  </a:cubicBezTo>
                  <a:lnTo>
                    <a:pt x="19812" y="21600"/>
                  </a:lnTo>
                  <a:lnTo>
                    <a:pt x="0" y="12994"/>
                  </a:lnTo>
                  <a:close/>
                </a:path>
              </a:pathLst>
            </a:custGeom>
            <a:solidFill>
              <a:srgbClr val="CC99FF"/>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29" name="未知"/>
            <p:cNvSpPr/>
            <p:nvPr/>
          </p:nvSpPr>
          <p:spPr bwMode="auto">
            <a:xfrm>
              <a:off x="2584" y="274"/>
              <a:ext cx="133" cy="176"/>
            </a:xfrm>
            <a:custGeom>
              <a:avLst/>
              <a:gdLst>
                <a:gd name="T0" fmla="*/ 93 w 141"/>
                <a:gd name="T1" fmla="*/ 52 h 186"/>
                <a:gd name="T2" fmla="*/ 99 w 141"/>
                <a:gd name="T3" fmla="*/ 115 h 186"/>
                <a:gd name="T4" fmla="*/ 9 w 141"/>
                <a:gd name="T5" fmla="*/ 134 h 186"/>
                <a:gd name="T6" fmla="*/ 0 w 141"/>
                <a:gd name="T7" fmla="*/ 0 h 186"/>
                <a:gd name="T8" fmla="*/ 93 w 141"/>
                <a:gd name="T9" fmla="*/ 52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186">
                  <a:moveTo>
                    <a:pt x="133" y="72"/>
                  </a:moveTo>
                  <a:lnTo>
                    <a:pt x="141" y="161"/>
                  </a:lnTo>
                  <a:lnTo>
                    <a:pt x="15" y="186"/>
                  </a:lnTo>
                  <a:lnTo>
                    <a:pt x="0" y="0"/>
                  </a:lnTo>
                  <a:lnTo>
                    <a:pt x="133" y="72"/>
                  </a:lnTo>
                  <a:close/>
                </a:path>
              </a:pathLst>
            </a:custGeom>
            <a:solidFill>
              <a:schemeClr val="folHlink"/>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30" name="Arc 17"/>
            <p:cNvSpPr/>
            <p:nvPr/>
          </p:nvSpPr>
          <p:spPr bwMode="auto">
            <a:xfrm rot="-5400000">
              <a:off x="830" y="-825"/>
              <a:ext cx="1046" cy="2694"/>
            </a:xfrm>
            <a:custGeom>
              <a:avLst/>
              <a:gdLst>
                <a:gd name="T0" fmla="*/ 0 w 41134"/>
                <a:gd name="T1" fmla="*/ 0 h 41573"/>
                <a:gd name="T2" fmla="*/ 0 w 41134"/>
                <a:gd name="T3" fmla="*/ 0 h 41573"/>
                <a:gd name="T4" fmla="*/ 0 w 41134"/>
                <a:gd name="T5" fmla="*/ 0 h 41573"/>
                <a:gd name="T6" fmla="*/ 0 60000 65536"/>
                <a:gd name="T7" fmla="*/ 0 60000 65536"/>
                <a:gd name="T8" fmla="*/ 0 60000 65536"/>
              </a:gdLst>
              <a:ahLst/>
              <a:cxnLst>
                <a:cxn ang="T6">
                  <a:pos x="T0" y="T1"/>
                </a:cxn>
                <a:cxn ang="T7">
                  <a:pos x="T2" y="T3"/>
                </a:cxn>
                <a:cxn ang="T8">
                  <a:pos x="T4" y="T5"/>
                </a:cxn>
              </a:cxnLst>
              <a:rect l="0" t="0" r="r" b="b"/>
              <a:pathLst>
                <a:path w="41134" h="41573" fill="none" extrusionOk="0">
                  <a:moveTo>
                    <a:pt x="-1" y="12381"/>
                  </a:moveTo>
                  <a:cubicBezTo>
                    <a:pt x="3566" y="4822"/>
                    <a:pt x="11175" y="-1"/>
                    <a:pt x="19534" y="0"/>
                  </a:cubicBezTo>
                  <a:cubicBezTo>
                    <a:pt x="31463" y="0"/>
                    <a:pt x="41134" y="9670"/>
                    <a:pt x="41134" y="21600"/>
                  </a:cubicBezTo>
                  <a:cubicBezTo>
                    <a:pt x="41134" y="30353"/>
                    <a:pt x="35851" y="38241"/>
                    <a:pt x="27757" y="41573"/>
                  </a:cubicBezTo>
                </a:path>
                <a:path w="41134" h="41573" stroke="0" extrusionOk="0">
                  <a:moveTo>
                    <a:pt x="-1" y="12381"/>
                  </a:moveTo>
                  <a:cubicBezTo>
                    <a:pt x="3566" y="4822"/>
                    <a:pt x="11175" y="-1"/>
                    <a:pt x="19534" y="0"/>
                  </a:cubicBezTo>
                  <a:cubicBezTo>
                    <a:pt x="31463" y="0"/>
                    <a:pt x="41134" y="9670"/>
                    <a:pt x="41134" y="21600"/>
                  </a:cubicBezTo>
                  <a:cubicBezTo>
                    <a:pt x="41134" y="30353"/>
                    <a:pt x="35851" y="38241"/>
                    <a:pt x="27757" y="41573"/>
                  </a:cubicBezTo>
                  <a:lnTo>
                    <a:pt x="19534" y="21600"/>
                  </a:lnTo>
                  <a:lnTo>
                    <a:pt x="-1" y="12381"/>
                  </a:lnTo>
                  <a:close/>
                </a:path>
              </a:pathLst>
            </a:custGeom>
            <a:gradFill rotWithShape="1">
              <a:gsLst>
                <a:gs pos="0">
                  <a:srgbClr val="6600FF"/>
                </a:gs>
                <a:gs pos="100000">
                  <a:srgbClr val="B17DFF"/>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287762" name="Text Box 18"/>
          <p:cNvSpPr txBox="1"/>
          <p:nvPr/>
        </p:nvSpPr>
        <p:spPr>
          <a:xfrm>
            <a:off x="5232400" y="6021388"/>
            <a:ext cx="957263" cy="521970"/>
          </a:xfrm>
          <a:prstGeom prst="rect">
            <a:avLst/>
          </a:prstGeom>
          <a:noFill/>
          <a:ln w="9525">
            <a:noFill/>
          </a:ln>
        </p:spPr>
        <p:txBody>
          <a:bodyPr anchor="t" anchorCtr="0">
            <a:spAutoFit/>
          </a:bodyPr>
          <a:p>
            <a:pPr algn="ctr" eaLnBrk="0" hangingPunct="0">
              <a:lnSpc>
                <a:spcPct val="100000"/>
              </a:lnSpc>
              <a:spcBef>
                <a:spcPct val="50000"/>
              </a:spcBef>
              <a:buClrTx/>
            </a:pPr>
            <a:r>
              <a:rPr lang="zh-CN" altLang="en-US" sz="2800" dirty="0">
                <a:solidFill>
                  <a:schemeClr val="bg1"/>
                </a:solidFill>
                <a:latin typeface="黑体" panose="02010609060101010101" pitchFamily="49" charset="-122"/>
                <a:ea typeface="黑体" panose="02010609060101010101" pitchFamily="49" charset="-122"/>
              </a:rPr>
              <a:t>负债</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287763" name="Text Box 19"/>
          <p:cNvSpPr txBox="1"/>
          <p:nvPr/>
        </p:nvSpPr>
        <p:spPr>
          <a:xfrm>
            <a:off x="4024313" y="5362575"/>
            <a:ext cx="1998662" cy="521970"/>
          </a:xfrm>
          <a:prstGeom prst="rect">
            <a:avLst/>
          </a:prstGeom>
          <a:noFill/>
          <a:ln w="9525">
            <a:noFill/>
          </a:ln>
        </p:spPr>
        <p:txBody>
          <a:bodyPr anchor="t" anchorCtr="0">
            <a:spAutoFit/>
          </a:bodyPr>
          <a:p>
            <a:pPr algn="ctr" eaLnBrk="0" hangingPunct="0">
              <a:lnSpc>
                <a:spcPct val="100000"/>
              </a:lnSpc>
              <a:spcBef>
                <a:spcPct val="50000"/>
              </a:spcBef>
              <a:buClrTx/>
            </a:pPr>
            <a:r>
              <a:rPr lang="zh-CN" altLang="en-US" sz="2800" dirty="0">
                <a:solidFill>
                  <a:srgbClr val="FFFF00"/>
                </a:solidFill>
                <a:latin typeface="黑体" panose="02010609060101010101" pitchFamily="49" charset="-122"/>
                <a:ea typeface="黑体" panose="02010609060101010101" pitchFamily="49" charset="-122"/>
              </a:rPr>
              <a:t>所有者权益</a:t>
            </a:r>
            <a:endParaRPr lang="zh-CN" altLang="en-US" sz="2800" dirty="0">
              <a:solidFill>
                <a:srgbClr val="FFFF00"/>
              </a:solidFill>
              <a:latin typeface="黑体" panose="02010609060101010101" pitchFamily="49" charset="-122"/>
              <a:ea typeface="黑体" panose="02010609060101010101" pitchFamily="49" charset="-122"/>
            </a:endParaRPr>
          </a:p>
        </p:txBody>
      </p:sp>
      <p:grpSp>
        <p:nvGrpSpPr>
          <p:cNvPr id="6" name="Group 20"/>
          <p:cNvGrpSpPr/>
          <p:nvPr/>
        </p:nvGrpSpPr>
        <p:grpSpPr>
          <a:xfrm>
            <a:off x="2484438" y="5023168"/>
            <a:ext cx="3556000" cy="1130300"/>
            <a:chOff x="0" y="0"/>
            <a:chExt cx="2240" cy="712"/>
          </a:xfrm>
        </p:grpSpPr>
        <p:cxnSp>
          <p:nvCxnSpPr>
            <p:cNvPr id="87061" name="AutoShape 21"/>
            <p:cNvCxnSpPr>
              <a:stCxn id="287763" idx="1"/>
            </p:cNvCxnSpPr>
            <p:nvPr/>
          </p:nvCxnSpPr>
          <p:spPr>
            <a:xfrm rot="10800000">
              <a:off x="1776" y="174"/>
              <a:ext cx="464" cy="255"/>
            </a:xfrm>
            <a:prstGeom prst="bentConnector3">
              <a:avLst>
                <a:gd name="adj1" fmla="val 50000"/>
              </a:avLst>
            </a:prstGeom>
            <a:ln w="25400" cap="flat" cmpd="sng">
              <a:solidFill>
                <a:schemeClr val="tx1"/>
              </a:solidFill>
              <a:prstDash val="solid"/>
              <a:miter/>
              <a:headEnd type="stealth" w="med" len="med"/>
              <a:tailEnd type="triangle" w="med" len="med"/>
            </a:ln>
          </p:spPr>
        </p:cxnSp>
        <p:pic>
          <p:nvPicPr>
            <p:cNvPr id="87062" name="Picture 22" descr="CJ3736"/>
            <p:cNvPicPr>
              <a:picLocks noChangeAspect="1"/>
            </p:cNvPicPr>
            <p:nvPr/>
          </p:nvPicPr>
          <p:blipFill>
            <a:blip r:embed="rId1"/>
            <a:stretch>
              <a:fillRect/>
            </a:stretch>
          </p:blipFill>
          <p:spPr>
            <a:xfrm>
              <a:off x="0" y="0"/>
              <a:ext cx="826" cy="712"/>
            </a:xfrm>
            <a:prstGeom prst="rect">
              <a:avLst/>
            </a:prstGeom>
            <a:noFill/>
            <a:ln w="9525">
              <a:noFill/>
            </a:ln>
          </p:spPr>
        </p:pic>
      </p:grpSp>
      <p:sp>
        <p:nvSpPr>
          <p:cNvPr id="287767" name="AutoShape 23"/>
          <p:cNvSpPr/>
          <p:nvPr/>
        </p:nvSpPr>
        <p:spPr>
          <a:xfrm>
            <a:off x="5880100" y="4652963"/>
            <a:ext cx="4621213" cy="865187"/>
          </a:xfrm>
          <a:prstGeom prst="wedgeRoundRectCallout">
            <a:avLst>
              <a:gd name="adj1" fmla="val -45116"/>
              <a:gd name="adj2" fmla="val 72838"/>
              <a:gd name="adj3" fmla="val 16667"/>
            </a:avLst>
          </a:prstGeom>
          <a:noFill/>
          <a:ln w="28575" cap="flat" cmpd="sng">
            <a:solidFill>
              <a:schemeClr val="hlink"/>
            </a:solidFill>
            <a:prstDash val="solid"/>
            <a:miter/>
            <a:headEnd type="none" w="med" len="med"/>
            <a:tailEnd type="none" w="med" len="med"/>
          </a:ln>
        </p:spPr>
        <p:txBody>
          <a:bodyPr anchor="ctr" anchorCtr="0"/>
          <a:p>
            <a:pPr algn="ctr">
              <a:lnSpc>
                <a:spcPct val="100000"/>
              </a:lnSpc>
              <a:spcBef>
                <a:spcPct val="0"/>
              </a:spcBef>
              <a:buClrTx/>
            </a:pPr>
            <a:r>
              <a:rPr lang="zh-CN" altLang="en-US" sz="2800" dirty="0">
                <a:solidFill>
                  <a:srgbClr val="000000"/>
                </a:solidFill>
                <a:latin typeface="仿宋" panose="02010609060101010101" pitchFamily="49" charset="-122"/>
                <a:ea typeface="仿宋" panose="02010609060101010101" pitchFamily="49" charset="-122"/>
              </a:rPr>
              <a:t>所有者权益 </a:t>
            </a:r>
            <a:r>
              <a:rPr lang="en-US" altLang="zh-CN" sz="2800" dirty="0">
                <a:solidFill>
                  <a:srgbClr val="000000"/>
                </a:solidFill>
                <a:latin typeface="仿宋" panose="02010609060101010101" pitchFamily="49" charset="-122"/>
                <a:ea typeface="仿宋" panose="02010609060101010101" pitchFamily="49" charset="-122"/>
              </a:rPr>
              <a:t>= </a:t>
            </a:r>
            <a:r>
              <a:rPr lang="zh-CN" altLang="en-US" sz="2800" dirty="0">
                <a:solidFill>
                  <a:srgbClr val="000000"/>
                </a:solidFill>
                <a:latin typeface="仿宋" panose="02010609060101010101" pitchFamily="49" charset="-122"/>
                <a:ea typeface="仿宋" panose="02010609060101010101" pitchFamily="49" charset="-122"/>
              </a:rPr>
              <a:t>资产</a:t>
            </a:r>
            <a:r>
              <a:rPr lang="en-US" altLang="zh-CN" sz="2800" dirty="0">
                <a:solidFill>
                  <a:srgbClr val="000000"/>
                </a:solidFill>
                <a:latin typeface="仿宋" panose="02010609060101010101" pitchFamily="49" charset="-122"/>
                <a:ea typeface="仿宋" panose="02010609060101010101" pitchFamily="49" charset="-122"/>
              </a:rPr>
              <a:t>—</a:t>
            </a:r>
            <a:r>
              <a:rPr lang="zh-CN" altLang="en-US" sz="2800" dirty="0">
                <a:solidFill>
                  <a:srgbClr val="000000"/>
                </a:solidFill>
                <a:latin typeface="仿宋" panose="02010609060101010101" pitchFamily="49" charset="-122"/>
                <a:ea typeface="仿宋" panose="02010609060101010101" pitchFamily="49" charset="-122"/>
              </a:rPr>
              <a:t>负债</a:t>
            </a: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87064" name="矩形 24"/>
          <p:cNvSpPr/>
          <p:nvPr/>
        </p:nvSpPr>
        <p:spPr>
          <a:xfrm>
            <a:off x="935990" y="214630"/>
            <a:ext cx="10288905" cy="780415"/>
          </a:xfrm>
          <a:prstGeom prst="rect">
            <a:avLst/>
          </a:prstGeom>
          <a:noFill/>
          <a:ln w="9525">
            <a:noFill/>
          </a:ln>
        </p:spPr>
        <p:txBody>
          <a:bodyPr wrap="square" anchor="t" anchorCtr="0">
            <a:spAutoFit/>
          </a:bodyPr>
          <a:p>
            <a:pPr marL="342900" indent="-342900" algn="ctr">
              <a:lnSpc>
                <a:spcPct val="14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a:t>
            </a:r>
            <a:r>
              <a:rPr lang="en-US" altLang="zh-CN" sz="3200" b="1" dirty="0">
                <a:solidFill>
                  <a:srgbClr val="FF0000"/>
                </a:solidFill>
                <a:latin typeface="黑体" panose="02010609060101010101" pitchFamily="49" charset="-122"/>
                <a:ea typeface="黑体" panose="02010609060101010101" pitchFamily="49" charset="-122"/>
              </a:rPr>
              <a:t> </a:t>
            </a:r>
            <a:r>
              <a:rPr lang="zh-CN" altLang="en-US" sz="3200" b="1" dirty="0">
                <a:solidFill>
                  <a:srgbClr val="FF0000"/>
                </a:solidFill>
                <a:latin typeface="黑体" panose="02010609060101010101" pitchFamily="49" charset="-122"/>
                <a:ea typeface="黑体" panose="02010609060101010101" pitchFamily="49" charset="-122"/>
              </a:rPr>
              <a:t>会计要素</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87065" name="图片 4" descr="武汉工程科技学院LOGO 标准.png"/>
          <p:cNvPicPr>
            <a:picLocks noChangeAspect="1"/>
          </p:cNvPicPr>
          <p:nvPr/>
        </p:nvPicPr>
        <p:blipFill>
          <a:blip r:embed="rId2"/>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77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776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77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62" grpId="0"/>
      <p:bldP spid="287763" grpId="0"/>
      <p:bldP spid="287767" grpId="0" bldLvl="0" animBg="1"/>
      <p:bldP spid="287762" grpId="1"/>
      <p:bldP spid="287763" grpId="1"/>
      <p:bldP spid="28776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8770" name="Line 2"/>
          <p:cNvSpPr>
            <a:spLocks noChangeShapeType="1"/>
          </p:cNvSpPr>
          <p:nvPr/>
        </p:nvSpPr>
        <p:spPr bwMode="auto">
          <a:xfrm>
            <a:off x="3800475" y="3221038"/>
            <a:ext cx="541338" cy="0"/>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2" name="Group 3"/>
          <p:cNvGrpSpPr/>
          <p:nvPr/>
        </p:nvGrpSpPr>
        <p:grpSpPr>
          <a:xfrm>
            <a:off x="3090863" y="1785938"/>
            <a:ext cx="879475" cy="936625"/>
            <a:chOff x="0" y="-130"/>
            <a:chExt cx="624" cy="370"/>
          </a:xfrm>
        </p:grpSpPr>
        <p:sp>
          <p:nvSpPr>
            <p:cNvPr id="14363" name="Line 4"/>
            <p:cNvSpPr>
              <a:spLocks noChangeShapeType="1"/>
            </p:cNvSpPr>
            <p:nvPr/>
          </p:nvSpPr>
          <p:spPr bwMode="auto">
            <a:xfrm>
              <a:off x="240" y="-130"/>
              <a:ext cx="384" cy="0"/>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64" name="Line 5"/>
            <p:cNvSpPr>
              <a:spLocks noChangeShapeType="1"/>
            </p:cNvSpPr>
            <p:nvPr/>
          </p:nvSpPr>
          <p:spPr bwMode="auto">
            <a:xfrm flipV="1">
              <a:off x="0" y="-130"/>
              <a:ext cx="257" cy="370"/>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3" name="Group 6"/>
          <p:cNvGrpSpPr/>
          <p:nvPr/>
        </p:nvGrpSpPr>
        <p:grpSpPr>
          <a:xfrm>
            <a:off x="3019425" y="4783138"/>
            <a:ext cx="933450" cy="1217612"/>
            <a:chOff x="0" y="0"/>
            <a:chExt cx="583" cy="370"/>
          </a:xfrm>
        </p:grpSpPr>
        <p:sp>
          <p:nvSpPr>
            <p:cNvPr id="14361" name="Line 7"/>
            <p:cNvSpPr>
              <a:spLocks noChangeShapeType="1"/>
            </p:cNvSpPr>
            <p:nvPr/>
          </p:nvSpPr>
          <p:spPr bwMode="auto">
            <a:xfrm flipV="1">
              <a:off x="315" y="370"/>
              <a:ext cx="268" cy="0"/>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62" name="Line 8"/>
            <p:cNvSpPr>
              <a:spLocks noChangeShapeType="1"/>
            </p:cNvSpPr>
            <p:nvPr/>
          </p:nvSpPr>
          <p:spPr bwMode="auto">
            <a:xfrm>
              <a:off x="0" y="0"/>
              <a:ext cx="315" cy="370"/>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288777" name="AutoShape 9"/>
          <p:cNvSpPr/>
          <p:nvPr/>
        </p:nvSpPr>
        <p:spPr>
          <a:xfrm>
            <a:off x="3998913" y="1268413"/>
            <a:ext cx="6478587" cy="1081087"/>
          </a:xfrm>
          <a:prstGeom prst="roundRect">
            <a:avLst>
              <a:gd name="adj" fmla="val 50000"/>
            </a:avLst>
          </a:prstGeom>
          <a:solidFill>
            <a:srgbClr val="0070C0"/>
          </a:soli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anchor="ctr" anchorCtr="0"/>
          <a:p>
            <a:pPr>
              <a:spcBef>
                <a:spcPct val="0"/>
              </a:spcBef>
              <a:buClrTx/>
            </a:pPr>
            <a:r>
              <a:rPr lang="zh-CN" altLang="zh-CN" sz="2400" dirty="0">
                <a:solidFill>
                  <a:srgbClr val="FFFF00"/>
                </a:solidFill>
                <a:latin typeface="楷体" panose="02010609060101010101" pitchFamily="49" charset="-122"/>
                <a:ea typeface="楷体" panose="02010609060101010101" pitchFamily="49" charset="-122"/>
              </a:rPr>
              <a:t>资本永久性，</a:t>
            </a:r>
            <a:r>
              <a:rPr lang="zh-CN" altLang="zh-CN" sz="2400" dirty="0">
                <a:solidFill>
                  <a:schemeClr val="bg1"/>
                </a:solidFill>
                <a:latin typeface="楷体" panose="02010609060101010101" pitchFamily="49" charset="-122"/>
                <a:ea typeface="楷体" panose="02010609060101010101" pitchFamily="49" charset="-122"/>
              </a:rPr>
              <a:t>指企业不需偿还</a:t>
            </a:r>
            <a:r>
              <a:rPr lang="zh-CN" altLang="en-US" sz="2400" dirty="0">
                <a:solidFill>
                  <a:schemeClr val="bg1"/>
                </a:solidFill>
                <a:latin typeface="楷体" panose="02010609060101010101" pitchFamily="49" charset="-122"/>
                <a:ea typeface="楷体" panose="02010609060101010101" pitchFamily="49" charset="-122"/>
              </a:rPr>
              <a:t>给所有者。</a:t>
            </a:r>
            <a:endParaRPr lang="zh-CN" altLang="en-US" sz="2400" dirty="0">
              <a:solidFill>
                <a:schemeClr val="bg1"/>
              </a:solidFill>
              <a:latin typeface="楷体" panose="02010609060101010101" pitchFamily="49" charset="-122"/>
              <a:ea typeface="楷体" panose="02010609060101010101" pitchFamily="49" charset="-122"/>
            </a:endParaRPr>
          </a:p>
          <a:p>
            <a:pPr>
              <a:spcBef>
                <a:spcPct val="0"/>
              </a:spcBef>
              <a:buClrTx/>
            </a:pPr>
            <a:r>
              <a:rPr lang="en-US" altLang="zh-CN" sz="2400" dirty="0">
                <a:solidFill>
                  <a:schemeClr val="bg1"/>
                </a:solidFill>
                <a:latin typeface="楷体" panose="02010609060101010101" pitchFamily="49" charset="-122"/>
                <a:ea typeface="楷体" panose="02010609060101010101" pitchFamily="49" charset="-122"/>
              </a:rPr>
              <a:t>——</a:t>
            </a:r>
            <a:r>
              <a:rPr lang="zh-CN" altLang="zh-CN" sz="2400" dirty="0">
                <a:solidFill>
                  <a:schemeClr val="bg1"/>
                </a:solidFill>
                <a:latin typeface="楷体" panose="02010609060101010101" pitchFamily="49" charset="-122"/>
                <a:ea typeface="楷体" panose="02010609060101010101" pitchFamily="49" charset="-122"/>
              </a:rPr>
              <a:t>除非：减资、清算或分派现金股利等。</a:t>
            </a:r>
            <a:endParaRPr lang="zh-CN" altLang="en-US" sz="2400" dirty="0">
              <a:solidFill>
                <a:schemeClr val="bg1"/>
              </a:solidFill>
              <a:latin typeface="楷体" panose="02010609060101010101" pitchFamily="49" charset="-122"/>
              <a:ea typeface="楷体" panose="02010609060101010101" pitchFamily="49" charset="-122"/>
            </a:endParaRPr>
          </a:p>
        </p:txBody>
      </p:sp>
      <p:sp>
        <p:nvSpPr>
          <p:cNvPr id="288778" name="AutoShape 10"/>
          <p:cNvSpPr/>
          <p:nvPr/>
        </p:nvSpPr>
        <p:spPr>
          <a:xfrm>
            <a:off x="4333875" y="2713038"/>
            <a:ext cx="6151563" cy="1071562"/>
          </a:xfrm>
          <a:prstGeom prst="roundRect">
            <a:avLst>
              <a:gd name="adj" fmla="val 50000"/>
            </a:avLst>
          </a:prstGeom>
          <a:solidFill>
            <a:srgbClr val="FFFF00"/>
          </a:soli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anchor="ctr" anchorCtr="0"/>
          <a:p>
            <a:pPr>
              <a:spcBef>
                <a:spcPct val="0"/>
              </a:spcBef>
              <a:buClrTx/>
            </a:pPr>
            <a:r>
              <a:rPr lang="zh-CN" altLang="zh-CN" sz="2400" dirty="0">
                <a:solidFill>
                  <a:srgbClr val="FF0000"/>
                </a:solidFill>
                <a:latin typeface="楷体" panose="02010609060101010101" pitchFamily="49" charset="-122"/>
                <a:ea typeface="楷体" panose="02010609060101010101" pitchFamily="49" charset="-122"/>
              </a:rPr>
              <a:t>权利双重性</a:t>
            </a:r>
            <a:r>
              <a:rPr lang="zh-CN" altLang="zh-CN" sz="2400" dirty="0">
                <a:solidFill>
                  <a:srgbClr val="000000"/>
                </a:solidFill>
                <a:latin typeface="楷体" panose="02010609060101010101" pitchFamily="49" charset="-122"/>
                <a:ea typeface="楷体" panose="02010609060101010101" pitchFamily="49" charset="-122"/>
              </a:rPr>
              <a:t>，指所有者对企业享有：</a:t>
            </a:r>
            <a:endParaRPr lang="zh-CN" altLang="zh-CN" sz="2400" dirty="0">
              <a:solidFill>
                <a:srgbClr val="000000"/>
              </a:solidFill>
              <a:latin typeface="楷体" panose="02010609060101010101" pitchFamily="49" charset="-122"/>
              <a:ea typeface="楷体" panose="02010609060101010101" pitchFamily="49" charset="-122"/>
            </a:endParaRPr>
          </a:p>
          <a:p>
            <a:pPr>
              <a:spcBef>
                <a:spcPct val="0"/>
              </a:spcBef>
              <a:buClrTx/>
            </a:pPr>
            <a:r>
              <a:rPr lang="en-US" altLang="zh-CN" sz="2400" dirty="0">
                <a:solidFill>
                  <a:srgbClr val="000000"/>
                </a:solidFill>
                <a:latin typeface="楷体" panose="02010609060101010101" pitchFamily="49" charset="-122"/>
                <a:ea typeface="楷体" panose="02010609060101010101" pitchFamily="49" charset="-122"/>
              </a:rPr>
              <a:t>——</a:t>
            </a:r>
            <a:r>
              <a:rPr lang="zh-CN" altLang="zh-CN" sz="2400" dirty="0">
                <a:solidFill>
                  <a:srgbClr val="000000"/>
                </a:solidFill>
                <a:latin typeface="楷体" panose="02010609060101010101" pitchFamily="49" charset="-122"/>
                <a:ea typeface="楷体" panose="02010609060101010101" pitchFamily="49" charset="-122"/>
              </a:rPr>
              <a:t>经营成果的分享权；资产的管理权。</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288779" name="Oval 11"/>
          <p:cNvSpPr>
            <a:spLocks noChangeArrowheads="1"/>
          </p:cNvSpPr>
          <p:nvPr/>
        </p:nvSpPr>
        <p:spPr bwMode="auto">
          <a:xfrm>
            <a:off x="3876675" y="1700213"/>
            <a:ext cx="203200" cy="201613"/>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ln>
          <a:effectLst>
            <a:outerShdw dist="63500" dir="2212194" algn="ctr" rotWithShape="0">
              <a:schemeClr val="bg2">
                <a:alpha val="50000"/>
              </a:schemeClr>
            </a:outerShdw>
          </a:effectLst>
        </p:spPr>
        <p:txBody>
          <a:bodyPr wrap="none" anchor="ct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88780" name="Oval 12"/>
          <p:cNvSpPr>
            <a:spLocks noChangeArrowheads="1"/>
          </p:cNvSpPr>
          <p:nvPr/>
        </p:nvSpPr>
        <p:spPr bwMode="auto">
          <a:xfrm>
            <a:off x="4268788" y="3119438"/>
            <a:ext cx="203200" cy="20320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ln>
          <a:effectLst>
            <a:outerShdw dist="63500" dir="2212194" algn="ctr" rotWithShape="0">
              <a:schemeClr val="bg2">
                <a:alpha val="50000"/>
              </a:schemeClr>
            </a:outerShdw>
          </a:effectLst>
        </p:spPr>
        <p:txBody>
          <a:bodyPr wrap="none" anchor="ct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88781" name="AutoShape 13"/>
          <p:cNvSpPr/>
          <p:nvPr/>
        </p:nvSpPr>
        <p:spPr>
          <a:xfrm>
            <a:off x="4067175" y="5445125"/>
            <a:ext cx="6457950" cy="1054100"/>
          </a:xfrm>
          <a:prstGeom prst="roundRect">
            <a:avLst>
              <a:gd name="adj" fmla="val 50000"/>
            </a:avLst>
          </a:prstGeom>
          <a:solidFill>
            <a:srgbClr val="68FCE0"/>
          </a:soli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anchor="ctr" anchorCtr="0"/>
          <a:p>
            <a:pPr>
              <a:spcBef>
                <a:spcPct val="0"/>
              </a:spcBef>
              <a:buClrTx/>
            </a:pPr>
            <a:r>
              <a:rPr lang="zh-CN" altLang="zh-CN" sz="2400" dirty="0">
                <a:solidFill>
                  <a:srgbClr val="FF0000"/>
                </a:solidFill>
                <a:latin typeface="楷体" panose="02010609060101010101" pitchFamily="49" charset="-122"/>
                <a:ea typeface="楷体" panose="02010609060101010101" pitchFamily="49" charset="-122"/>
              </a:rPr>
              <a:t>确认依赖性</a:t>
            </a:r>
            <a:r>
              <a:rPr lang="zh-CN" altLang="zh-CN" sz="2400" dirty="0">
                <a:solidFill>
                  <a:srgbClr val="000000"/>
                </a:solidFill>
                <a:latin typeface="楷体" panose="02010609060101010101" pitchFamily="49" charset="-122"/>
                <a:ea typeface="楷体" panose="02010609060101010101" pitchFamily="49" charset="-122"/>
              </a:rPr>
              <a:t>，指所有者权益的确认，主要依赖于资产要素和负债要素的确认。</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288782" name="Oval 14"/>
          <p:cNvSpPr>
            <a:spLocks noChangeArrowheads="1"/>
          </p:cNvSpPr>
          <p:nvPr/>
        </p:nvSpPr>
        <p:spPr bwMode="auto">
          <a:xfrm>
            <a:off x="3998913" y="5889625"/>
            <a:ext cx="203200" cy="20320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ln>
          <a:effectLst>
            <a:outerShdw dist="63500" dir="2212194" algn="ctr" rotWithShape="0">
              <a:schemeClr val="bg2">
                <a:alpha val="50000"/>
              </a:schemeClr>
            </a:outerShdw>
          </a:effectLst>
        </p:spPr>
        <p:txBody>
          <a:bodyPr wrap="none" anchor="ct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grpSp>
        <p:nvGrpSpPr>
          <p:cNvPr id="88078" name="Group 15"/>
          <p:cNvGrpSpPr/>
          <p:nvPr/>
        </p:nvGrpSpPr>
        <p:grpSpPr>
          <a:xfrm>
            <a:off x="1558925" y="2856057"/>
            <a:ext cx="2216877" cy="1799580"/>
            <a:chOff x="0" y="204"/>
            <a:chExt cx="1573" cy="1277"/>
          </a:xfrm>
        </p:grpSpPr>
        <p:sp>
          <p:nvSpPr>
            <p:cNvPr id="288784" name="Oval 16"/>
            <p:cNvSpPr>
              <a:spLocks noChangeArrowheads="1"/>
            </p:cNvSpPr>
            <p:nvPr/>
          </p:nvSpPr>
          <p:spPr bwMode="auto">
            <a:xfrm>
              <a:off x="0" y="464"/>
              <a:ext cx="713" cy="75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p:spPr>
          <p:txBody>
            <a:bodyPr wrap="none" anchor="ct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88785" name="Oval 17"/>
            <p:cNvSpPr>
              <a:spLocks noChangeArrowheads="1"/>
            </p:cNvSpPr>
            <p:nvPr/>
          </p:nvSpPr>
          <p:spPr bwMode="auto">
            <a:xfrm>
              <a:off x="112" y="495"/>
              <a:ext cx="1461" cy="69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288786" name="Oval 18"/>
            <p:cNvSpPr>
              <a:spLocks noChangeArrowheads="1"/>
            </p:cNvSpPr>
            <p:nvPr/>
          </p:nvSpPr>
          <p:spPr bwMode="auto">
            <a:xfrm>
              <a:off x="96" y="509"/>
              <a:ext cx="1461" cy="69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8082" name="Oval 19"/>
            <p:cNvSpPr/>
            <p:nvPr/>
          </p:nvSpPr>
          <p:spPr>
            <a:xfrm>
              <a:off x="183" y="518"/>
              <a:ext cx="1317" cy="647"/>
            </a:xfrm>
            <a:prstGeom prst="ellipse">
              <a:avLst/>
            </a:prstGeom>
            <a:solidFill>
              <a:srgbClr val="000000"/>
            </a:solidFill>
            <a:ln w="9525">
              <a:noFill/>
            </a:ln>
          </p:spPr>
          <p:txBody>
            <a:bodyPr anchor="ctr" anchorCtr="0">
              <a:spAutoFit/>
            </a:bodyPr>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88083" name="Oval 20"/>
            <p:cNvSpPr/>
            <p:nvPr/>
          </p:nvSpPr>
          <p:spPr>
            <a:xfrm>
              <a:off x="204" y="204"/>
              <a:ext cx="1276" cy="1277"/>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88084" name="Oval 21"/>
            <p:cNvSpPr/>
            <p:nvPr/>
          </p:nvSpPr>
          <p:spPr>
            <a:xfrm>
              <a:off x="220" y="211"/>
              <a:ext cx="1246" cy="1246"/>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88085" name="Oval 22"/>
            <p:cNvSpPr/>
            <p:nvPr/>
          </p:nvSpPr>
          <p:spPr>
            <a:xfrm>
              <a:off x="234" y="223"/>
              <a:ext cx="1184" cy="1164"/>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88086" name="Oval 23"/>
            <p:cNvSpPr/>
            <p:nvPr/>
          </p:nvSpPr>
          <p:spPr>
            <a:xfrm>
              <a:off x="288" y="241"/>
              <a:ext cx="1053" cy="945"/>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88087" name="Text Box 24"/>
            <p:cNvSpPr txBox="1"/>
            <p:nvPr/>
          </p:nvSpPr>
          <p:spPr>
            <a:xfrm>
              <a:off x="191" y="631"/>
              <a:ext cx="1297" cy="414"/>
            </a:xfrm>
            <a:prstGeom prst="rect">
              <a:avLst/>
            </a:prstGeom>
            <a:noFill/>
            <a:ln w="9525">
              <a:noFill/>
            </a:ln>
          </p:spPr>
          <p:txBody>
            <a:bodyPr anchor="t" anchorCtr="0">
              <a:spAutoFit/>
            </a:bodyPr>
            <a:p>
              <a:pPr algn="ctr">
                <a:lnSpc>
                  <a:spcPct val="100000"/>
                </a:lnSpc>
                <a:spcBef>
                  <a:spcPct val="0"/>
                </a:spcBef>
                <a:buClrTx/>
              </a:pPr>
              <a:r>
                <a:rPr lang="zh-CN" altLang="en-US" sz="3200" dirty="0">
                  <a:solidFill>
                    <a:srgbClr val="0000CC"/>
                  </a:solidFill>
                  <a:latin typeface="黑体" panose="02010609060101010101" pitchFamily="49" charset="-122"/>
                  <a:ea typeface="黑体" panose="02010609060101010101" pitchFamily="49" charset="-122"/>
                </a:rPr>
                <a:t>特征</a:t>
              </a:r>
              <a:endParaRPr lang="zh-CN" altLang="en-US" sz="3200" dirty="0">
                <a:solidFill>
                  <a:srgbClr val="0000CC"/>
                </a:solidFill>
                <a:latin typeface="黑体" panose="02010609060101010101" pitchFamily="49" charset="-122"/>
                <a:ea typeface="黑体" panose="02010609060101010101" pitchFamily="49" charset="-122"/>
              </a:endParaRPr>
            </a:p>
          </p:txBody>
        </p:sp>
      </p:grpSp>
      <p:sp>
        <p:nvSpPr>
          <p:cNvPr id="88088" name="Text Box 27"/>
          <p:cNvSpPr txBox="1"/>
          <p:nvPr/>
        </p:nvSpPr>
        <p:spPr>
          <a:xfrm>
            <a:off x="949325" y="415925"/>
            <a:ext cx="8676005" cy="583565"/>
          </a:xfrm>
          <a:prstGeom prst="rect">
            <a:avLst/>
          </a:prstGeom>
          <a:noFill/>
          <a:ln w="9525">
            <a:noFill/>
          </a:ln>
        </p:spPr>
        <p:txBody>
          <a:bodyPr wrap="square" anchor="t" anchorCtr="0">
            <a:spAutoFit/>
          </a:bodyPr>
          <a:p>
            <a:pPr>
              <a:lnSpc>
                <a:spcPct val="100000"/>
              </a:lnSpc>
              <a:spcBef>
                <a:spcPct val="0"/>
              </a:spcBef>
              <a:buClrTx/>
            </a:pP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三</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所有者权益 </a:t>
            </a:r>
            <a:endParaRPr lang="en-US" altLang="zh-CN" sz="3200" dirty="0">
              <a:solidFill>
                <a:srgbClr val="FF0000"/>
              </a:solidFill>
              <a:latin typeface="Times New Roman" panose="02020603050405020304" pitchFamily="18" charset="0"/>
              <a:ea typeface="黑体" panose="02010609060101010101" pitchFamily="49" charset="-122"/>
            </a:endParaRPr>
          </a:p>
        </p:txBody>
      </p:sp>
      <p:sp>
        <p:nvSpPr>
          <p:cNvPr id="26" name="Line 2"/>
          <p:cNvSpPr>
            <a:spLocks noChangeShapeType="1"/>
          </p:cNvSpPr>
          <p:nvPr/>
        </p:nvSpPr>
        <p:spPr bwMode="auto">
          <a:xfrm>
            <a:off x="3797300" y="4291013"/>
            <a:ext cx="441325" cy="207963"/>
          </a:xfrm>
          <a:prstGeom prst="line">
            <a:avLst/>
          </a:prstGeom>
          <a:noFill/>
          <a:ln w="127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7" name="AutoShape 10"/>
          <p:cNvSpPr/>
          <p:nvPr/>
        </p:nvSpPr>
        <p:spPr>
          <a:xfrm>
            <a:off x="4325938" y="4086225"/>
            <a:ext cx="6151562" cy="1071563"/>
          </a:xfrm>
          <a:prstGeom prst="roundRect">
            <a:avLst>
              <a:gd name="adj" fmla="val 50000"/>
            </a:avLst>
          </a:prstGeom>
          <a:solidFill>
            <a:schemeClr val="bg1"/>
          </a:solidFill>
          <a:ln w="19050" cap="flat" cmpd="sng">
            <a:solidFill>
              <a:srgbClr val="C0C0C0"/>
            </a:solidFill>
            <a:prstDash val="solid"/>
            <a:round/>
            <a:headEnd type="none" w="med" len="med"/>
            <a:tailEnd type="none" w="med" len="med"/>
          </a:ln>
          <a:effectLst>
            <a:outerShdw dist="53882" dir="2699999" algn="ctr" rotWithShape="0">
              <a:srgbClr val="292929">
                <a:alpha val="50000"/>
              </a:srgbClr>
            </a:outerShdw>
          </a:effectLst>
        </p:spPr>
        <p:txBody>
          <a:bodyPr anchor="ctr" anchorCtr="0"/>
          <a:p>
            <a:pPr>
              <a:spcBef>
                <a:spcPct val="0"/>
              </a:spcBef>
              <a:buClrTx/>
            </a:pPr>
            <a:r>
              <a:rPr lang="zh-CN" altLang="zh-CN" sz="2400" dirty="0">
                <a:solidFill>
                  <a:srgbClr val="FF0000"/>
                </a:solidFill>
                <a:latin typeface="楷体" panose="02010609060101010101" pitchFamily="49" charset="-122"/>
                <a:ea typeface="楷体" panose="02010609060101010101" pitchFamily="49" charset="-122"/>
              </a:rPr>
              <a:t>受偿滞后性</a:t>
            </a:r>
            <a:r>
              <a:rPr lang="zh-CN" altLang="zh-CN" sz="2400" dirty="0">
                <a:solidFill>
                  <a:srgbClr val="000000"/>
                </a:solidFill>
                <a:latin typeface="楷体" panose="02010609060101010101" pitchFamily="49" charset="-122"/>
                <a:ea typeface="楷体" panose="02010609060101010101" pitchFamily="49" charset="-122"/>
              </a:rPr>
              <a:t>，指企业清算时：</a:t>
            </a:r>
            <a:endParaRPr lang="zh-CN" altLang="zh-CN" sz="2400" dirty="0">
              <a:solidFill>
                <a:srgbClr val="000000"/>
              </a:solidFill>
              <a:latin typeface="楷体" panose="02010609060101010101" pitchFamily="49" charset="-122"/>
              <a:ea typeface="楷体" panose="02010609060101010101" pitchFamily="49" charset="-122"/>
            </a:endParaRPr>
          </a:p>
          <a:p>
            <a:pPr>
              <a:spcBef>
                <a:spcPct val="0"/>
              </a:spcBef>
              <a:buClrTx/>
            </a:pPr>
            <a:r>
              <a:rPr lang="en-US" altLang="zh-CN" sz="2400" dirty="0">
                <a:solidFill>
                  <a:srgbClr val="000000"/>
                </a:solidFill>
                <a:latin typeface="楷体" panose="02010609060101010101" pitchFamily="49" charset="-122"/>
                <a:ea typeface="楷体" panose="02010609060101010101" pitchFamily="49" charset="-122"/>
              </a:rPr>
              <a:t>——</a:t>
            </a:r>
            <a:r>
              <a:rPr lang="zh-CN" altLang="zh-CN" sz="2400" dirty="0">
                <a:solidFill>
                  <a:srgbClr val="000000"/>
                </a:solidFill>
                <a:latin typeface="楷体" panose="02010609060101010101" pitchFamily="49" charset="-122"/>
                <a:ea typeface="楷体" panose="02010609060101010101" pitchFamily="49" charset="-122"/>
              </a:rPr>
              <a:t>清偿完所有负债后，才返还给所有者。</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28" name="Oval 12"/>
          <p:cNvSpPr>
            <a:spLocks noChangeArrowheads="1"/>
          </p:cNvSpPr>
          <p:nvPr/>
        </p:nvSpPr>
        <p:spPr bwMode="auto">
          <a:xfrm>
            <a:off x="4260850" y="4498975"/>
            <a:ext cx="203200" cy="203200"/>
          </a:xfrm>
          <a:prstGeom prst="ellipse">
            <a:avLst/>
          </a:prstGeom>
          <a:gradFill rotWithShape="1">
            <a:gsLst>
              <a:gs pos="0">
                <a:schemeClr val="accent1"/>
              </a:gs>
              <a:gs pos="100000">
                <a:schemeClr val="accent1">
                  <a:gamma/>
                  <a:shade val="66667"/>
                  <a:invGamma/>
                </a:schemeClr>
              </a:gs>
            </a:gsLst>
            <a:path path="shape">
              <a:fillToRect l="50000" t="50000" r="50000" b="50000"/>
            </a:path>
          </a:gradFill>
          <a:ln w="19050">
            <a:solidFill>
              <a:srgbClr val="FFFFFF"/>
            </a:solidFill>
            <a:round/>
          </a:ln>
          <a:effectLst>
            <a:outerShdw dist="63500" dir="2212194" algn="ctr" rotWithShape="0">
              <a:schemeClr val="bg2">
                <a:alpha val="50000"/>
              </a:schemeClr>
            </a:outerShdw>
          </a:effectLst>
        </p:spPr>
        <p:txBody>
          <a:bodyPr wrap="none" anchor="ct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pic>
        <p:nvPicPr>
          <p:cNvPr id="8809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88777"/>
                                        </p:tgtEl>
                                        <p:attrNameLst>
                                          <p:attrName>style.visibility</p:attrName>
                                        </p:attrNameLst>
                                      </p:cBhvr>
                                      <p:to>
                                        <p:strVal val="visible"/>
                                      </p:to>
                                    </p:set>
                                    <p:animEffect transition="in" filter="dissolve">
                                      <p:cBhvr>
                                        <p:cTn id="10" dur="500"/>
                                        <p:tgtEl>
                                          <p:spTgt spid="28877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88779"/>
                                        </p:tgtEl>
                                        <p:attrNameLst>
                                          <p:attrName>style.visibility</p:attrName>
                                        </p:attrNameLst>
                                      </p:cBhvr>
                                      <p:to>
                                        <p:strVal val="visible"/>
                                      </p:to>
                                    </p:set>
                                    <p:animEffect transition="in" filter="dissolve">
                                      <p:cBhvr>
                                        <p:cTn id="13" dur="500"/>
                                        <p:tgtEl>
                                          <p:spTgt spid="28877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88770"/>
                                        </p:tgtEl>
                                        <p:attrNameLst>
                                          <p:attrName>style.visibility</p:attrName>
                                        </p:attrNameLst>
                                      </p:cBhvr>
                                      <p:to>
                                        <p:strVal val="visible"/>
                                      </p:to>
                                    </p:set>
                                    <p:animEffect transition="in" filter="blinds(horizontal)">
                                      <p:cBhvr>
                                        <p:cTn id="18" dur="500"/>
                                        <p:tgtEl>
                                          <p:spTgt spid="288770"/>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88778"/>
                                        </p:tgtEl>
                                        <p:attrNameLst>
                                          <p:attrName>style.visibility</p:attrName>
                                        </p:attrNameLst>
                                      </p:cBhvr>
                                      <p:to>
                                        <p:strVal val="visible"/>
                                      </p:to>
                                    </p:set>
                                    <p:animEffect transition="in" filter="blinds(horizontal)">
                                      <p:cBhvr>
                                        <p:cTn id="21" dur="500"/>
                                        <p:tgtEl>
                                          <p:spTgt spid="28877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8780"/>
                                        </p:tgtEl>
                                        <p:attrNameLst>
                                          <p:attrName>style.visibility</p:attrName>
                                        </p:attrNameLst>
                                      </p:cBhvr>
                                      <p:to>
                                        <p:strVal val="visible"/>
                                      </p:to>
                                    </p:set>
                                    <p:animEffect transition="in" filter="blinds(horizontal)">
                                      <p:cBhvr>
                                        <p:cTn id="24" dur="500"/>
                                        <p:tgtEl>
                                          <p:spTgt spid="288780"/>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linds(horizontal)">
                                      <p:cBhvr>
                                        <p:cTn id="29" dur="500"/>
                                        <p:tgtEl>
                                          <p:spTgt spid="26"/>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blinds(horizontal)">
                                      <p:cBhvr>
                                        <p:cTn id="32" dur="500"/>
                                        <p:tgtEl>
                                          <p:spTgt spid="27"/>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linds(horizontal)">
                                      <p:cBhvr>
                                        <p:cTn id="35" dur="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dissolve">
                                      <p:cBhvr>
                                        <p:cTn id="40" dur="500"/>
                                        <p:tgtEl>
                                          <p:spTgt spid="3"/>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288781"/>
                                        </p:tgtEl>
                                        <p:attrNameLst>
                                          <p:attrName>style.visibility</p:attrName>
                                        </p:attrNameLst>
                                      </p:cBhvr>
                                      <p:to>
                                        <p:strVal val="visible"/>
                                      </p:to>
                                    </p:set>
                                    <p:animEffect transition="in" filter="dissolve">
                                      <p:cBhvr>
                                        <p:cTn id="43" dur="500"/>
                                        <p:tgtEl>
                                          <p:spTgt spid="288781"/>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288782"/>
                                        </p:tgtEl>
                                        <p:attrNameLst>
                                          <p:attrName>style.visibility</p:attrName>
                                        </p:attrNameLst>
                                      </p:cBhvr>
                                      <p:to>
                                        <p:strVal val="visible"/>
                                      </p:to>
                                    </p:set>
                                    <p:animEffect transition="in" filter="dissolve">
                                      <p:cBhvr>
                                        <p:cTn id="46" dur="500"/>
                                        <p:tgtEl>
                                          <p:spTgt spid="288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7" grpId="0" bldLvl="0" animBg="1"/>
      <p:bldP spid="288778" grpId="0" bldLvl="0" animBg="1"/>
      <p:bldP spid="288779" grpId="0" bldLvl="0" animBg="1"/>
      <p:bldP spid="288780" grpId="0" bldLvl="0" animBg="1"/>
      <p:bldP spid="288781" grpId="0" bldLvl="0" animBg="1"/>
      <p:bldP spid="288782" grpId="0" bldLvl="0" animBg="1"/>
      <p:bldP spid="27" grpId="0" bldLvl="0" animBg="1"/>
      <p:bldP spid="2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541697"/>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会计要素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2162" name="文本占位符 541698"/>
          <p:cNvSpPr/>
          <p:nvPr>
            <p:ph idx="1"/>
          </p:nvPr>
        </p:nvSpPr>
        <p:spPr>
          <a:xfrm>
            <a:off x="848995" y="1143000"/>
            <a:ext cx="9243060" cy="1589405"/>
          </a:xfrm>
        </p:spPr>
        <p:txBody>
          <a:bodyPr vert="horz" wrap="square" lIns="91440" tIns="45720" rIns="91440" bIns="45720" anchor="t" anchorCtr="0"/>
          <a:p>
            <a:pPr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会计要素</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eaLnBrk="1" hangingPunct="1">
              <a:lnSpc>
                <a:spcPct val="150000"/>
              </a:lnSpc>
            </a:pPr>
            <a:r>
              <a:rPr lang="zh-CN" altLang="en-US" sz="2800" dirty="0">
                <a:solidFill>
                  <a:srgbClr val="0000FF"/>
                </a:solidFill>
                <a:latin typeface="楷体" panose="02010609060101010101" pitchFamily="49" charset="-122"/>
                <a:ea typeface="楷体" panose="02010609060101010101" pitchFamily="49" charset="-122"/>
              </a:rPr>
              <a:t> 收入</a:t>
            </a:r>
            <a:r>
              <a:rPr lang="zh-CN" altLang="en-US" sz="2800" dirty="0">
                <a:latin typeface="楷体" panose="02010609060101010101" pitchFamily="49" charset="-122"/>
                <a:ea typeface="楷体" panose="02010609060101010101" pitchFamily="49" charset="-122"/>
              </a:rPr>
              <a:t>、</a:t>
            </a:r>
            <a:r>
              <a:rPr lang="zh-CN" altLang="en-US" sz="2800" dirty="0">
                <a:solidFill>
                  <a:srgbClr val="0000FF"/>
                </a:solidFill>
                <a:latin typeface="楷体" panose="02010609060101010101" pitchFamily="49" charset="-122"/>
                <a:ea typeface="楷体" panose="02010609060101010101" pitchFamily="49" charset="-122"/>
              </a:rPr>
              <a:t>费用</a:t>
            </a:r>
            <a:r>
              <a:rPr lang="zh-CN" altLang="en-US" sz="2800" dirty="0">
                <a:latin typeface="楷体" panose="02010609060101010101" pitchFamily="49" charset="-122"/>
                <a:ea typeface="楷体" panose="02010609060101010101" pitchFamily="49" charset="-122"/>
              </a:rPr>
              <a:t>和</a:t>
            </a:r>
            <a:r>
              <a:rPr lang="zh-CN" altLang="en-US" sz="2800" dirty="0">
                <a:solidFill>
                  <a:srgbClr val="0000FF"/>
                </a:solidFill>
                <a:latin typeface="楷体" panose="02010609060101010101" pitchFamily="49" charset="-122"/>
                <a:ea typeface="楷体" panose="02010609060101010101" pitchFamily="49" charset="-122"/>
              </a:rPr>
              <a:t>利润</a:t>
            </a:r>
            <a:r>
              <a:rPr lang="zh-CN" altLang="en-US" sz="2800" dirty="0">
                <a:latin typeface="楷体" panose="02010609060101010101" pitchFamily="49" charset="-122"/>
                <a:ea typeface="楷体" panose="02010609060101010101" pitchFamily="49" charset="-122"/>
              </a:rPr>
              <a:t>要素</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形成过程</a:t>
            </a:r>
            <a:endParaRPr lang="zh-CN" altLang="en-US" sz="2800" dirty="0">
              <a:latin typeface="楷体" panose="02010609060101010101" pitchFamily="49" charset="-122"/>
              <a:ea typeface="楷体" panose="02010609060101010101" pitchFamily="49" charset="-122"/>
            </a:endParaRPr>
          </a:p>
        </p:txBody>
      </p:sp>
      <p:sp>
        <p:nvSpPr>
          <p:cNvPr id="541717" name="右箭头 541716"/>
          <p:cNvSpPr/>
          <p:nvPr/>
        </p:nvSpPr>
        <p:spPr>
          <a:xfrm>
            <a:off x="1809750" y="2667000"/>
            <a:ext cx="2438400" cy="762000"/>
          </a:xfrm>
          <a:prstGeom prst="rightArrow">
            <a:avLst>
              <a:gd name="adj1" fmla="val 50000"/>
              <a:gd name="adj2" fmla="val 80800"/>
            </a:avLst>
          </a:prstGeom>
          <a:gradFill rotWithShape="1">
            <a:gsLst>
              <a:gs pos="0">
                <a:srgbClr val="00FFFF"/>
              </a:gs>
              <a:gs pos="50000">
                <a:srgbClr val="A7FFFF"/>
              </a:gs>
              <a:gs pos="100000">
                <a:srgbClr val="00FFFF"/>
              </a:gs>
            </a:gsLst>
            <a:lin ang="2700000" scaled="1"/>
            <a:tileRect/>
          </a:gradFill>
          <a:ln w="19050" cap="flat" cmpd="sng">
            <a:solidFill>
              <a:srgbClr val="00CCFF"/>
            </a:solidFill>
            <a:prstDash val="solid"/>
            <a:miter/>
            <a:headEnd type="none" w="med" len="med"/>
            <a:tailEnd type="none" w="med" len="med"/>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供应过程</a:t>
            </a:r>
            <a:endParaRPr lang="zh-CN" altLang="en-US" sz="2800" dirty="0">
              <a:latin typeface="楷体" panose="02010609060101010101" pitchFamily="49" charset="-122"/>
              <a:ea typeface="楷体" panose="02010609060101010101" pitchFamily="49" charset="-122"/>
            </a:endParaRPr>
          </a:p>
        </p:txBody>
      </p:sp>
      <p:sp>
        <p:nvSpPr>
          <p:cNvPr id="541718" name="直接连接符 541717"/>
          <p:cNvSpPr/>
          <p:nvPr/>
        </p:nvSpPr>
        <p:spPr>
          <a:xfrm>
            <a:off x="4324350" y="2590800"/>
            <a:ext cx="0" cy="838200"/>
          </a:xfrm>
          <a:prstGeom prst="line">
            <a:avLst/>
          </a:prstGeom>
          <a:ln w="38100" cap="flat" cmpd="sng">
            <a:solidFill>
              <a:srgbClr val="003366"/>
            </a:solidFill>
            <a:prstDash val="solid"/>
            <a:round/>
            <a:headEnd type="none" w="med" len="med"/>
            <a:tailEnd type="none" w="med" len="med"/>
          </a:ln>
        </p:spPr>
      </p:sp>
      <p:sp>
        <p:nvSpPr>
          <p:cNvPr id="541719" name="右箭头 541718"/>
          <p:cNvSpPr/>
          <p:nvPr/>
        </p:nvSpPr>
        <p:spPr>
          <a:xfrm>
            <a:off x="4400550" y="2667000"/>
            <a:ext cx="3352800" cy="762000"/>
          </a:xfrm>
          <a:prstGeom prst="rightArrow">
            <a:avLst>
              <a:gd name="adj1" fmla="val 50000"/>
              <a:gd name="adj2" fmla="val 111100"/>
            </a:avLst>
          </a:prstGeom>
          <a:gradFill rotWithShape="1">
            <a:gsLst>
              <a:gs pos="0">
                <a:srgbClr val="00FFFF"/>
              </a:gs>
              <a:gs pos="50000">
                <a:srgbClr val="A7FFFF"/>
              </a:gs>
              <a:gs pos="100000">
                <a:srgbClr val="00FFFF"/>
              </a:gs>
            </a:gsLst>
            <a:lin ang="2700000" scaled="1"/>
            <a:tileRect/>
          </a:gradFill>
          <a:ln w="19050" cap="flat" cmpd="sng">
            <a:solidFill>
              <a:srgbClr val="00CCFF"/>
            </a:solidFill>
            <a:prstDash val="solid"/>
            <a:miter/>
            <a:headEnd type="none" w="med" len="med"/>
            <a:tailEnd type="none" w="med" len="med"/>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生产过程</a:t>
            </a:r>
            <a:endParaRPr lang="zh-CN" altLang="en-US" sz="2800" dirty="0">
              <a:latin typeface="楷体" panose="02010609060101010101" pitchFamily="49" charset="-122"/>
              <a:ea typeface="楷体" panose="02010609060101010101" pitchFamily="49" charset="-122"/>
            </a:endParaRPr>
          </a:p>
        </p:txBody>
      </p:sp>
      <p:sp>
        <p:nvSpPr>
          <p:cNvPr id="541720" name="直接连接符 541719"/>
          <p:cNvSpPr/>
          <p:nvPr/>
        </p:nvSpPr>
        <p:spPr>
          <a:xfrm>
            <a:off x="7829550" y="2590800"/>
            <a:ext cx="0" cy="838200"/>
          </a:xfrm>
          <a:prstGeom prst="line">
            <a:avLst/>
          </a:prstGeom>
          <a:ln w="38100" cap="flat" cmpd="sng">
            <a:solidFill>
              <a:srgbClr val="003366"/>
            </a:solidFill>
            <a:prstDash val="solid"/>
            <a:round/>
            <a:headEnd type="none" w="med" len="med"/>
            <a:tailEnd type="none" w="med" len="med"/>
          </a:ln>
        </p:spPr>
      </p:sp>
      <p:sp>
        <p:nvSpPr>
          <p:cNvPr id="541721" name="右箭头 541720"/>
          <p:cNvSpPr/>
          <p:nvPr/>
        </p:nvSpPr>
        <p:spPr>
          <a:xfrm>
            <a:off x="7905750" y="2667000"/>
            <a:ext cx="2438400" cy="762000"/>
          </a:xfrm>
          <a:prstGeom prst="rightArrow">
            <a:avLst>
              <a:gd name="adj1" fmla="val 50000"/>
              <a:gd name="adj2" fmla="val 80800"/>
            </a:avLst>
          </a:prstGeom>
          <a:gradFill rotWithShape="1">
            <a:gsLst>
              <a:gs pos="0">
                <a:srgbClr val="00FFFF"/>
              </a:gs>
              <a:gs pos="50000">
                <a:srgbClr val="A7FFFF"/>
              </a:gs>
              <a:gs pos="100000">
                <a:srgbClr val="00FFFF"/>
              </a:gs>
            </a:gsLst>
            <a:lin ang="2700000" scaled="1"/>
            <a:tileRect/>
          </a:gradFill>
          <a:ln w="19050" cap="flat" cmpd="sng">
            <a:solidFill>
              <a:srgbClr val="00CCFF"/>
            </a:solidFill>
            <a:prstDash val="solid"/>
            <a:miter/>
            <a:headEnd type="none" w="med" len="med"/>
            <a:tailEnd type="none" w="med" len="med"/>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销售过程</a:t>
            </a:r>
            <a:endParaRPr lang="zh-CN" altLang="en-US" sz="2800" dirty="0">
              <a:latin typeface="楷体" panose="02010609060101010101" pitchFamily="49" charset="-122"/>
              <a:ea typeface="楷体" panose="02010609060101010101" pitchFamily="49" charset="-122"/>
            </a:endParaRPr>
          </a:p>
        </p:txBody>
      </p:sp>
      <p:sp>
        <p:nvSpPr>
          <p:cNvPr id="541722" name="直接连接符 541721"/>
          <p:cNvSpPr/>
          <p:nvPr/>
        </p:nvSpPr>
        <p:spPr>
          <a:xfrm>
            <a:off x="10420350" y="2590800"/>
            <a:ext cx="0" cy="838200"/>
          </a:xfrm>
          <a:prstGeom prst="line">
            <a:avLst/>
          </a:prstGeom>
          <a:ln w="38100" cap="flat" cmpd="sng">
            <a:solidFill>
              <a:srgbClr val="003366"/>
            </a:solidFill>
            <a:prstDash val="solid"/>
            <a:round/>
            <a:headEnd type="none" w="med" len="med"/>
            <a:tailEnd type="none" w="med" len="med"/>
          </a:ln>
        </p:spPr>
      </p:sp>
      <p:sp>
        <p:nvSpPr>
          <p:cNvPr id="541723" name="矩形 541722"/>
          <p:cNvSpPr/>
          <p:nvPr/>
        </p:nvSpPr>
        <p:spPr>
          <a:xfrm>
            <a:off x="1809750" y="3762375"/>
            <a:ext cx="990600" cy="533400"/>
          </a:xfrm>
          <a:prstGeom prst="rect">
            <a:avLst/>
          </a:prstGeom>
          <a:gradFill rotWithShape="1">
            <a:gsLst>
              <a:gs pos="0">
                <a:srgbClr val="FFA7D3"/>
              </a:gs>
              <a:gs pos="100000">
                <a:srgbClr val="FFCCFF"/>
              </a:gs>
            </a:gsLst>
            <a:lin ang="2700000" scaled="1"/>
            <a:tileRect/>
          </a:gradFill>
          <a:ln w="19050" cap="flat" cmpd="sng">
            <a:solidFill>
              <a:srgbClr val="FF89C4"/>
            </a:solidFill>
            <a:prstDash val="solid"/>
            <a:miter/>
            <a:headEnd type="none" w="med" len="med"/>
            <a:tailEnd type="none" w="med" len="med"/>
          </a:ln>
        </p:spPr>
        <p:txBody>
          <a:bodyPr anchor="ctr" anchorCtr="0"/>
          <a:p>
            <a:pPr algn="ctr">
              <a:lnSpc>
                <a:spcPct val="100000"/>
              </a:lnSpc>
              <a:spcBef>
                <a:spcPct val="0"/>
              </a:spcBef>
              <a:buClrTx/>
            </a:pPr>
            <a:r>
              <a:rPr lang="zh-CN" altLang="en-US" sz="2400" dirty="0">
                <a:latin typeface="仿宋" panose="02010609060101010101" pitchFamily="49" charset="-122"/>
                <a:ea typeface="仿宋" panose="02010609060101010101" pitchFamily="49" charset="-122"/>
              </a:rPr>
              <a:t>现金</a:t>
            </a:r>
            <a:endParaRPr lang="zh-CN" altLang="en-US" sz="2400" dirty="0">
              <a:latin typeface="仿宋" panose="02010609060101010101" pitchFamily="49" charset="-122"/>
              <a:ea typeface="仿宋" panose="02010609060101010101" pitchFamily="49" charset="-122"/>
            </a:endParaRPr>
          </a:p>
        </p:txBody>
      </p:sp>
      <p:sp>
        <p:nvSpPr>
          <p:cNvPr id="541724" name="矩形 541723"/>
          <p:cNvSpPr/>
          <p:nvPr/>
        </p:nvSpPr>
        <p:spPr>
          <a:xfrm>
            <a:off x="3790950" y="3762375"/>
            <a:ext cx="1162050" cy="533400"/>
          </a:xfrm>
          <a:prstGeom prst="rect">
            <a:avLst/>
          </a:prstGeom>
          <a:gradFill rotWithShape="1">
            <a:gsLst>
              <a:gs pos="0">
                <a:srgbClr val="FFA7D3"/>
              </a:gs>
              <a:gs pos="100000">
                <a:srgbClr val="FFCCFF"/>
              </a:gs>
            </a:gsLst>
            <a:lin ang="2700000" scaled="1"/>
            <a:tileRect/>
          </a:gradFill>
          <a:ln w="19050" cap="flat" cmpd="sng">
            <a:solidFill>
              <a:srgbClr val="FF89C4"/>
            </a:solidFill>
            <a:prstDash val="solid"/>
            <a:miter/>
            <a:headEnd type="none" w="med" len="med"/>
            <a:tailEnd type="none" w="med" len="med"/>
          </a:ln>
        </p:spPr>
        <p:txBody>
          <a:bodyPr anchor="ctr" anchorCtr="0"/>
          <a:p>
            <a:pPr algn="ctr">
              <a:lnSpc>
                <a:spcPct val="100000"/>
              </a:lnSpc>
              <a:spcBef>
                <a:spcPct val="0"/>
              </a:spcBef>
              <a:buClrTx/>
            </a:pPr>
            <a:r>
              <a:rPr lang="zh-CN" altLang="en-US" sz="2400" dirty="0">
                <a:latin typeface="仿宋" panose="02010609060101010101" pitchFamily="49" charset="-122"/>
                <a:ea typeface="仿宋" panose="02010609060101010101" pitchFamily="49" charset="-122"/>
              </a:rPr>
              <a:t>原材料</a:t>
            </a:r>
            <a:endParaRPr lang="zh-CN" altLang="en-US" sz="2400" dirty="0">
              <a:latin typeface="仿宋" panose="02010609060101010101" pitchFamily="49" charset="-122"/>
              <a:ea typeface="仿宋" panose="02010609060101010101" pitchFamily="49" charset="-122"/>
            </a:endParaRPr>
          </a:p>
        </p:txBody>
      </p:sp>
      <p:sp>
        <p:nvSpPr>
          <p:cNvPr id="541725" name="直接连接符 541724"/>
          <p:cNvSpPr/>
          <p:nvPr/>
        </p:nvSpPr>
        <p:spPr>
          <a:xfrm flipV="1">
            <a:off x="2800350" y="4067175"/>
            <a:ext cx="990600" cy="0"/>
          </a:xfrm>
          <a:prstGeom prst="line">
            <a:avLst/>
          </a:prstGeom>
          <a:ln w="28575" cap="flat" cmpd="sng">
            <a:solidFill>
              <a:srgbClr val="003366"/>
            </a:solidFill>
            <a:prstDash val="solid"/>
            <a:round/>
            <a:headEnd type="none" w="med" len="med"/>
            <a:tailEnd type="triangle" w="med" len="med"/>
          </a:ln>
        </p:spPr>
      </p:sp>
      <p:sp>
        <p:nvSpPr>
          <p:cNvPr id="541726" name="矩形 541725"/>
          <p:cNvSpPr/>
          <p:nvPr/>
        </p:nvSpPr>
        <p:spPr>
          <a:xfrm>
            <a:off x="5543550" y="3762375"/>
            <a:ext cx="1195388" cy="533400"/>
          </a:xfrm>
          <a:prstGeom prst="rect">
            <a:avLst/>
          </a:prstGeom>
          <a:gradFill rotWithShape="1">
            <a:gsLst>
              <a:gs pos="0">
                <a:srgbClr val="FFA7D3"/>
              </a:gs>
              <a:gs pos="100000">
                <a:srgbClr val="FFCCFF"/>
              </a:gs>
            </a:gsLst>
            <a:lin ang="2700000" scaled="1"/>
            <a:tileRect/>
          </a:gradFill>
          <a:ln w="19050" cap="flat" cmpd="sng">
            <a:solidFill>
              <a:srgbClr val="FF89C4"/>
            </a:solidFill>
            <a:prstDash val="solid"/>
            <a:miter/>
            <a:headEnd type="none" w="med" len="med"/>
            <a:tailEnd type="none" w="med" len="med"/>
          </a:ln>
        </p:spPr>
        <p:txBody>
          <a:bodyPr anchor="ctr" anchorCtr="0"/>
          <a:p>
            <a:pPr algn="ctr">
              <a:lnSpc>
                <a:spcPct val="100000"/>
              </a:lnSpc>
              <a:spcBef>
                <a:spcPct val="0"/>
              </a:spcBef>
              <a:buClrTx/>
            </a:pPr>
            <a:r>
              <a:rPr lang="zh-CN" altLang="en-US" sz="2400" dirty="0">
                <a:latin typeface="仿宋" panose="02010609060101010101" pitchFamily="49" charset="-122"/>
                <a:ea typeface="仿宋" panose="02010609060101010101" pitchFamily="49" charset="-122"/>
              </a:rPr>
              <a:t>在产品</a:t>
            </a:r>
            <a:endParaRPr lang="zh-CN" altLang="en-US" sz="2400" dirty="0">
              <a:latin typeface="仿宋" panose="02010609060101010101" pitchFamily="49" charset="-122"/>
              <a:ea typeface="仿宋" panose="02010609060101010101" pitchFamily="49" charset="-122"/>
            </a:endParaRPr>
          </a:p>
        </p:txBody>
      </p:sp>
      <p:sp>
        <p:nvSpPr>
          <p:cNvPr id="541727" name="直接连接符 541726"/>
          <p:cNvSpPr/>
          <p:nvPr/>
        </p:nvSpPr>
        <p:spPr>
          <a:xfrm flipV="1">
            <a:off x="5024438" y="4067175"/>
            <a:ext cx="519112" cy="4763"/>
          </a:xfrm>
          <a:prstGeom prst="line">
            <a:avLst/>
          </a:prstGeom>
          <a:ln w="28575" cap="flat" cmpd="sng">
            <a:solidFill>
              <a:srgbClr val="003366"/>
            </a:solidFill>
            <a:prstDash val="solid"/>
            <a:round/>
            <a:headEnd type="none" w="med" len="med"/>
            <a:tailEnd type="triangle" w="med" len="med"/>
          </a:ln>
        </p:spPr>
      </p:sp>
      <p:sp>
        <p:nvSpPr>
          <p:cNvPr id="541728" name="矩形 541727"/>
          <p:cNvSpPr/>
          <p:nvPr/>
        </p:nvSpPr>
        <p:spPr>
          <a:xfrm>
            <a:off x="7296150" y="3762375"/>
            <a:ext cx="1228725" cy="533400"/>
          </a:xfrm>
          <a:prstGeom prst="rect">
            <a:avLst/>
          </a:prstGeom>
          <a:gradFill rotWithShape="1">
            <a:gsLst>
              <a:gs pos="0">
                <a:srgbClr val="FFA7D3"/>
              </a:gs>
              <a:gs pos="100000">
                <a:srgbClr val="FFCCFF"/>
              </a:gs>
            </a:gsLst>
            <a:lin ang="2700000" scaled="1"/>
            <a:tileRect/>
          </a:gradFill>
          <a:ln w="19050" cap="flat" cmpd="sng">
            <a:solidFill>
              <a:srgbClr val="FF89C4"/>
            </a:solidFill>
            <a:prstDash val="solid"/>
            <a:miter/>
            <a:headEnd type="none" w="med" len="med"/>
            <a:tailEnd type="none" w="med" len="med"/>
          </a:ln>
        </p:spPr>
        <p:txBody>
          <a:bodyPr anchor="ctr" anchorCtr="0"/>
          <a:p>
            <a:pPr algn="ctr">
              <a:lnSpc>
                <a:spcPct val="100000"/>
              </a:lnSpc>
              <a:spcBef>
                <a:spcPct val="0"/>
              </a:spcBef>
              <a:buClrTx/>
            </a:pPr>
            <a:r>
              <a:rPr lang="zh-CN" altLang="en-US" sz="2400" dirty="0">
                <a:latin typeface="仿宋" panose="02010609060101010101" pitchFamily="49" charset="-122"/>
                <a:ea typeface="仿宋" panose="02010609060101010101" pitchFamily="49" charset="-122"/>
              </a:rPr>
              <a:t>产成品</a:t>
            </a:r>
            <a:endParaRPr lang="zh-CN" altLang="en-US" sz="2400" dirty="0">
              <a:latin typeface="仿宋" panose="02010609060101010101" pitchFamily="49" charset="-122"/>
              <a:ea typeface="仿宋" panose="02010609060101010101" pitchFamily="49" charset="-122"/>
            </a:endParaRPr>
          </a:p>
        </p:txBody>
      </p:sp>
      <p:sp>
        <p:nvSpPr>
          <p:cNvPr id="541729" name="直接连接符 541728"/>
          <p:cNvSpPr/>
          <p:nvPr/>
        </p:nvSpPr>
        <p:spPr>
          <a:xfrm flipV="1">
            <a:off x="6738938" y="4067175"/>
            <a:ext cx="557212" cy="4763"/>
          </a:xfrm>
          <a:prstGeom prst="line">
            <a:avLst/>
          </a:prstGeom>
          <a:ln w="28575" cap="flat" cmpd="sng">
            <a:solidFill>
              <a:srgbClr val="003366"/>
            </a:solidFill>
            <a:prstDash val="solid"/>
            <a:round/>
            <a:headEnd type="none" w="med" len="med"/>
            <a:tailEnd type="triangle" w="med" len="med"/>
          </a:ln>
        </p:spPr>
      </p:sp>
      <p:sp>
        <p:nvSpPr>
          <p:cNvPr id="541730" name="矩形 541729"/>
          <p:cNvSpPr/>
          <p:nvPr/>
        </p:nvSpPr>
        <p:spPr>
          <a:xfrm>
            <a:off x="9353550" y="3762375"/>
            <a:ext cx="990600" cy="533400"/>
          </a:xfrm>
          <a:prstGeom prst="rect">
            <a:avLst/>
          </a:prstGeom>
          <a:gradFill rotWithShape="1">
            <a:gsLst>
              <a:gs pos="0">
                <a:srgbClr val="FFA7D3"/>
              </a:gs>
              <a:gs pos="100000">
                <a:srgbClr val="FFCCFF"/>
              </a:gs>
            </a:gsLst>
            <a:lin ang="2700000" scaled="1"/>
            <a:tileRect/>
          </a:gradFill>
          <a:ln w="19050" cap="flat" cmpd="sng">
            <a:solidFill>
              <a:srgbClr val="FF89C4"/>
            </a:solidFill>
            <a:prstDash val="solid"/>
            <a:miter/>
            <a:headEnd type="none" w="med" len="med"/>
            <a:tailEnd type="none" w="med" len="med"/>
          </a:ln>
        </p:spPr>
        <p:txBody>
          <a:bodyPr anchor="ctr" anchorCtr="0"/>
          <a:p>
            <a:pPr algn="ctr">
              <a:lnSpc>
                <a:spcPct val="100000"/>
              </a:lnSpc>
              <a:spcBef>
                <a:spcPct val="0"/>
              </a:spcBef>
              <a:buClrTx/>
            </a:pPr>
            <a:r>
              <a:rPr lang="zh-CN" altLang="en-US" sz="2400" dirty="0">
                <a:latin typeface="仿宋" panose="02010609060101010101" pitchFamily="49" charset="-122"/>
                <a:ea typeface="仿宋" panose="02010609060101010101" pitchFamily="49" charset="-122"/>
              </a:rPr>
              <a:t>现金</a:t>
            </a:r>
            <a:endParaRPr lang="zh-CN" altLang="en-US" sz="2400" dirty="0">
              <a:latin typeface="仿宋" panose="02010609060101010101" pitchFamily="49" charset="-122"/>
              <a:ea typeface="仿宋" panose="02010609060101010101" pitchFamily="49" charset="-122"/>
            </a:endParaRPr>
          </a:p>
        </p:txBody>
      </p:sp>
      <p:sp>
        <p:nvSpPr>
          <p:cNvPr id="541731" name="直接连接符 541730"/>
          <p:cNvSpPr/>
          <p:nvPr/>
        </p:nvSpPr>
        <p:spPr>
          <a:xfrm flipV="1">
            <a:off x="8596313" y="4067175"/>
            <a:ext cx="757237" cy="4763"/>
          </a:xfrm>
          <a:prstGeom prst="line">
            <a:avLst/>
          </a:prstGeom>
          <a:ln w="28575" cap="flat" cmpd="sng">
            <a:solidFill>
              <a:srgbClr val="003366"/>
            </a:solidFill>
            <a:prstDash val="solid"/>
            <a:round/>
            <a:headEnd type="none" w="med" len="med"/>
            <a:tailEnd type="triangle" w="med" len="med"/>
          </a:ln>
        </p:spPr>
      </p:sp>
      <p:sp>
        <p:nvSpPr>
          <p:cNvPr id="541732" name="矩形 541731"/>
          <p:cNvSpPr/>
          <p:nvPr/>
        </p:nvSpPr>
        <p:spPr>
          <a:xfrm>
            <a:off x="1809750" y="4657725"/>
            <a:ext cx="5943600" cy="457200"/>
          </a:xfrm>
          <a:prstGeom prst="rect">
            <a:avLst/>
          </a:prstGeom>
          <a:gradFill rotWithShape="1">
            <a:gsLst>
              <a:gs pos="0">
                <a:srgbClr val="E8FFD1"/>
              </a:gs>
              <a:gs pos="100000">
                <a:srgbClr val="00FF00"/>
              </a:gs>
            </a:gsLst>
            <a:lin ang="0" scaled="1"/>
            <a:tileRect/>
          </a:gradFill>
          <a:ln w="9525">
            <a:noFill/>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费用（投入）</a:t>
            </a:r>
            <a:endParaRPr lang="zh-CN" altLang="en-US" sz="2800" dirty="0">
              <a:latin typeface="楷体" panose="02010609060101010101" pitchFamily="49" charset="-122"/>
              <a:ea typeface="楷体" panose="02010609060101010101" pitchFamily="49" charset="-122"/>
            </a:endParaRPr>
          </a:p>
        </p:txBody>
      </p:sp>
      <p:sp>
        <p:nvSpPr>
          <p:cNvPr id="541733" name="矩形 541732"/>
          <p:cNvSpPr/>
          <p:nvPr/>
        </p:nvSpPr>
        <p:spPr>
          <a:xfrm>
            <a:off x="7829550" y="4657725"/>
            <a:ext cx="2514600" cy="457200"/>
          </a:xfrm>
          <a:prstGeom prst="rect">
            <a:avLst/>
          </a:prstGeom>
          <a:gradFill rotWithShape="1">
            <a:gsLst>
              <a:gs pos="0">
                <a:srgbClr val="C8A3FF"/>
              </a:gs>
              <a:gs pos="100000">
                <a:srgbClr val="EBE1FF"/>
              </a:gs>
            </a:gsLst>
            <a:lin ang="0" scaled="1"/>
            <a:tileRect/>
          </a:gradFill>
          <a:ln w="9525">
            <a:noFill/>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收入（产出）</a:t>
            </a:r>
            <a:endParaRPr lang="zh-CN" altLang="en-US" sz="2800" dirty="0">
              <a:latin typeface="楷体" panose="02010609060101010101" pitchFamily="49" charset="-122"/>
              <a:ea typeface="楷体" panose="02010609060101010101" pitchFamily="49" charset="-122"/>
            </a:endParaRPr>
          </a:p>
        </p:txBody>
      </p:sp>
      <p:sp>
        <p:nvSpPr>
          <p:cNvPr id="541734" name="直接连接符 541733"/>
          <p:cNvSpPr/>
          <p:nvPr/>
        </p:nvSpPr>
        <p:spPr>
          <a:xfrm>
            <a:off x="7753350" y="4429125"/>
            <a:ext cx="0" cy="838200"/>
          </a:xfrm>
          <a:prstGeom prst="line">
            <a:avLst/>
          </a:prstGeom>
          <a:ln w="38100" cap="flat" cmpd="sng">
            <a:solidFill>
              <a:srgbClr val="003366"/>
            </a:solidFill>
            <a:prstDash val="solid"/>
            <a:round/>
            <a:headEnd type="none" w="med" len="med"/>
            <a:tailEnd type="none" w="med" len="med"/>
          </a:ln>
        </p:spPr>
      </p:sp>
      <p:sp>
        <p:nvSpPr>
          <p:cNvPr id="541735" name="直接连接符 541734"/>
          <p:cNvSpPr/>
          <p:nvPr/>
        </p:nvSpPr>
        <p:spPr>
          <a:xfrm>
            <a:off x="7829550" y="4429125"/>
            <a:ext cx="0" cy="838200"/>
          </a:xfrm>
          <a:prstGeom prst="line">
            <a:avLst/>
          </a:prstGeom>
          <a:ln w="38100" cap="flat" cmpd="sng">
            <a:solidFill>
              <a:srgbClr val="003366"/>
            </a:solidFill>
            <a:prstDash val="solid"/>
            <a:round/>
            <a:headEnd type="none" w="med" len="med"/>
            <a:tailEnd type="none" w="med" len="med"/>
          </a:ln>
        </p:spPr>
      </p:sp>
      <p:sp>
        <p:nvSpPr>
          <p:cNvPr id="541736" name="矩形 541735"/>
          <p:cNvSpPr/>
          <p:nvPr/>
        </p:nvSpPr>
        <p:spPr>
          <a:xfrm>
            <a:off x="5543550" y="5495925"/>
            <a:ext cx="2514600" cy="457200"/>
          </a:xfrm>
          <a:prstGeom prst="rect">
            <a:avLst/>
          </a:prstGeom>
          <a:gradFill rotWithShape="1">
            <a:gsLst>
              <a:gs pos="0">
                <a:srgbClr val="FF85C2"/>
              </a:gs>
              <a:gs pos="100000">
                <a:srgbClr val="FFE7F3"/>
              </a:gs>
            </a:gsLst>
            <a:lin ang="5400000" scaled="1"/>
            <a:tileRect/>
          </a:gradFill>
          <a:ln w="9525">
            <a:noFill/>
          </a:ln>
        </p:spPr>
        <p:txBody>
          <a:bodyPr anchor="ctr" anchorCtr="0"/>
          <a:p>
            <a:pPr algn="ctr">
              <a:lnSpc>
                <a:spcPct val="100000"/>
              </a:lnSpc>
              <a:spcBef>
                <a:spcPct val="0"/>
              </a:spcBef>
              <a:buClrTx/>
            </a:pPr>
            <a:r>
              <a:rPr lang="zh-CN" altLang="en-US" sz="2800" dirty="0">
                <a:latin typeface="黑体" panose="02010609060101010101" pitchFamily="49" charset="-122"/>
                <a:ea typeface="黑体" panose="02010609060101010101" pitchFamily="49" charset="-122"/>
              </a:rPr>
              <a:t>利 润</a:t>
            </a:r>
            <a:endParaRPr lang="zh-CN" altLang="en-US" sz="2800" dirty="0">
              <a:latin typeface="黑体" panose="02010609060101010101" pitchFamily="49" charset="-122"/>
              <a:ea typeface="黑体" panose="02010609060101010101" pitchFamily="49" charset="-122"/>
            </a:endParaRPr>
          </a:p>
        </p:txBody>
      </p:sp>
      <p:sp>
        <p:nvSpPr>
          <p:cNvPr id="541737" name="直接连接符 541736"/>
          <p:cNvSpPr/>
          <p:nvPr/>
        </p:nvSpPr>
        <p:spPr>
          <a:xfrm flipH="1">
            <a:off x="4545013" y="5114925"/>
            <a:ext cx="7937" cy="1065213"/>
          </a:xfrm>
          <a:prstGeom prst="line">
            <a:avLst/>
          </a:prstGeom>
          <a:ln w="38100" cap="flat" cmpd="sng">
            <a:solidFill>
              <a:srgbClr val="003366"/>
            </a:solidFill>
            <a:prstDash val="solid"/>
            <a:round/>
            <a:headEnd type="none" w="med" len="med"/>
            <a:tailEnd type="none" w="med" len="med"/>
          </a:ln>
        </p:spPr>
      </p:sp>
      <p:sp>
        <p:nvSpPr>
          <p:cNvPr id="541738" name="直接连接符 541737"/>
          <p:cNvSpPr/>
          <p:nvPr/>
        </p:nvSpPr>
        <p:spPr>
          <a:xfrm>
            <a:off x="8972550" y="5114925"/>
            <a:ext cx="0" cy="1066800"/>
          </a:xfrm>
          <a:prstGeom prst="line">
            <a:avLst/>
          </a:prstGeom>
          <a:ln w="38100" cap="flat" cmpd="sng">
            <a:solidFill>
              <a:srgbClr val="003366"/>
            </a:solidFill>
            <a:prstDash val="solid"/>
            <a:round/>
            <a:headEnd type="none" w="med" len="med"/>
            <a:tailEnd type="none" w="med" len="med"/>
          </a:ln>
        </p:spPr>
      </p:sp>
      <p:sp>
        <p:nvSpPr>
          <p:cNvPr id="541739" name="直接连接符 541738"/>
          <p:cNvSpPr/>
          <p:nvPr/>
        </p:nvSpPr>
        <p:spPr>
          <a:xfrm>
            <a:off x="4552950" y="5724525"/>
            <a:ext cx="990600" cy="0"/>
          </a:xfrm>
          <a:prstGeom prst="line">
            <a:avLst/>
          </a:prstGeom>
          <a:ln w="38100" cap="flat" cmpd="sng">
            <a:solidFill>
              <a:srgbClr val="003366"/>
            </a:solidFill>
            <a:prstDash val="solid"/>
            <a:round/>
            <a:headEnd type="none" w="med" len="med"/>
            <a:tailEnd type="none" w="med" len="med"/>
          </a:ln>
        </p:spPr>
      </p:sp>
      <p:sp>
        <p:nvSpPr>
          <p:cNvPr id="541740" name="直接连接符 541739"/>
          <p:cNvSpPr/>
          <p:nvPr/>
        </p:nvSpPr>
        <p:spPr>
          <a:xfrm>
            <a:off x="8058150" y="5724525"/>
            <a:ext cx="914400" cy="0"/>
          </a:xfrm>
          <a:prstGeom prst="line">
            <a:avLst/>
          </a:prstGeom>
          <a:ln w="38100" cap="flat" cmpd="sng">
            <a:solidFill>
              <a:srgbClr val="003366"/>
            </a:solidFill>
            <a:prstDash val="solid"/>
            <a:round/>
            <a:headEnd type="none" w="med" len="med"/>
            <a:tailEnd type="none" w="med" len="med"/>
          </a:ln>
        </p:spPr>
      </p:sp>
      <p:pic>
        <p:nvPicPr>
          <p:cNvPr id="92187" name="图片 4" descr="武汉工程科技学院LOGO 标准.png"/>
          <p:cNvPicPr>
            <a:picLocks noChangeAspect="1"/>
          </p:cNvPicPr>
          <p:nvPr/>
        </p:nvPicPr>
        <p:blipFill>
          <a:blip r:embed="rId1"/>
          <a:stretch>
            <a:fillRect/>
          </a:stretch>
        </p:blipFill>
        <p:spPr>
          <a:xfrm>
            <a:off x="8544243" y="-27305"/>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1723"/>
                                        </p:tgtEl>
                                        <p:attrNameLst>
                                          <p:attrName>style.visibility</p:attrName>
                                        </p:attrNameLst>
                                      </p:cBhvr>
                                      <p:to>
                                        <p:strVal val="visible"/>
                                      </p:to>
                                    </p:set>
                                    <p:animEffect transition="in" filter="wipe(left)">
                                      <p:cBhvr>
                                        <p:cTn id="7" dur="750"/>
                                        <p:tgtEl>
                                          <p:spTgt spid="541723"/>
                                        </p:tgtEl>
                                      </p:cBhvr>
                                    </p:animEffect>
                                  </p:childTnLst>
                                </p:cTn>
                              </p:par>
                              <p:par>
                                <p:cTn id="8" presetID="22" presetClass="entr" presetSubtype="8" fill="hold" nodeType="withEffect">
                                  <p:stCondLst>
                                    <p:cond delay="0"/>
                                  </p:stCondLst>
                                  <p:childTnLst>
                                    <p:set>
                                      <p:cBhvr>
                                        <p:cTn id="9" dur="1" fill="hold">
                                          <p:stCondLst>
                                            <p:cond delay="0"/>
                                          </p:stCondLst>
                                        </p:cTn>
                                        <p:tgtEl>
                                          <p:spTgt spid="541725"/>
                                        </p:tgtEl>
                                        <p:attrNameLst>
                                          <p:attrName>style.visibility</p:attrName>
                                        </p:attrNameLst>
                                      </p:cBhvr>
                                      <p:to>
                                        <p:strVal val="visible"/>
                                      </p:to>
                                    </p:set>
                                    <p:animEffect transition="in" filter="wipe(left)">
                                      <p:cBhvr>
                                        <p:cTn id="10" dur="750"/>
                                        <p:tgtEl>
                                          <p:spTgt spid="54172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41724"/>
                                        </p:tgtEl>
                                        <p:attrNameLst>
                                          <p:attrName>style.visibility</p:attrName>
                                        </p:attrNameLst>
                                      </p:cBhvr>
                                      <p:to>
                                        <p:strVal val="visible"/>
                                      </p:to>
                                    </p:set>
                                    <p:animEffect transition="in" filter="wipe(left)">
                                      <p:cBhvr>
                                        <p:cTn id="13" dur="750"/>
                                        <p:tgtEl>
                                          <p:spTgt spid="541724"/>
                                        </p:tgtEl>
                                      </p:cBhvr>
                                    </p:animEffect>
                                  </p:childTnLst>
                                </p:cTn>
                              </p:par>
                              <p:par>
                                <p:cTn id="14" presetID="22" presetClass="entr" presetSubtype="8" fill="hold" nodeType="withEffect">
                                  <p:stCondLst>
                                    <p:cond delay="0"/>
                                  </p:stCondLst>
                                  <p:childTnLst>
                                    <p:set>
                                      <p:cBhvr>
                                        <p:cTn id="15" dur="1" fill="hold">
                                          <p:stCondLst>
                                            <p:cond delay="0"/>
                                          </p:stCondLst>
                                        </p:cTn>
                                        <p:tgtEl>
                                          <p:spTgt spid="541727"/>
                                        </p:tgtEl>
                                        <p:attrNameLst>
                                          <p:attrName>style.visibility</p:attrName>
                                        </p:attrNameLst>
                                      </p:cBhvr>
                                      <p:to>
                                        <p:strVal val="visible"/>
                                      </p:to>
                                    </p:set>
                                    <p:animEffect transition="in" filter="wipe(left)">
                                      <p:cBhvr>
                                        <p:cTn id="16" dur="750"/>
                                        <p:tgtEl>
                                          <p:spTgt spid="5417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41726"/>
                                        </p:tgtEl>
                                        <p:attrNameLst>
                                          <p:attrName>style.visibility</p:attrName>
                                        </p:attrNameLst>
                                      </p:cBhvr>
                                      <p:to>
                                        <p:strVal val="visible"/>
                                      </p:to>
                                    </p:set>
                                    <p:animEffect transition="in" filter="wipe(left)">
                                      <p:cBhvr>
                                        <p:cTn id="19" dur="750"/>
                                        <p:tgtEl>
                                          <p:spTgt spid="541726"/>
                                        </p:tgtEl>
                                      </p:cBhvr>
                                    </p:animEffect>
                                  </p:childTnLst>
                                </p:cTn>
                              </p:par>
                              <p:par>
                                <p:cTn id="20" presetID="22" presetClass="entr" presetSubtype="8" fill="hold" nodeType="withEffect">
                                  <p:stCondLst>
                                    <p:cond delay="0"/>
                                  </p:stCondLst>
                                  <p:childTnLst>
                                    <p:set>
                                      <p:cBhvr>
                                        <p:cTn id="21" dur="1" fill="hold">
                                          <p:stCondLst>
                                            <p:cond delay="0"/>
                                          </p:stCondLst>
                                        </p:cTn>
                                        <p:tgtEl>
                                          <p:spTgt spid="541729"/>
                                        </p:tgtEl>
                                        <p:attrNameLst>
                                          <p:attrName>style.visibility</p:attrName>
                                        </p:attrNameLst>
                                      </p:cBhvr>
                                      <p:to>
                                        <p:strVal val="visible"/>
                                      </p:to>
                                    </p:set>
                                    <p:animEffect transition="in" filter="wipe(left)">
                                      <p:cBhvr>
                                        <p:cTn id="22" dur="750"/>
                                        <p:tgtEl>
                                          <p:spTgt spid="54172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41728"/>
                                        </p:tgtEl>
                                        <p:attrNameLst>
                                          <p:attrName>style.visibility</p:attrName>
                                        </p:attrNameLst>
                                      </p:cBhvr>
                                      <p:to>
                                        <p:strVal val="visible"/>
                                      </p:to>
                                    </p:set>
                                    <p:animEffect transition="in" filter="wipe(left)">
                                      <p:cBhvr>
                                        <p:cTn id="25" dur="750"/>
                                        <p:tgtEl>
                                          <p:spTgt spid="541728"/>
                                        </p:tgtEl>
                                      </p:cBhvr>
                                    </p:animEffect>
                                  </p:childTnLst>
                                </p:cTn>
                              </p:par>
                              <p:par>
                                <p:cTn id="26" presetID="22" presetClass="entr" presetSubtype="8" fill="hold" nodeType="withEffect">
                                  <p:stCondLst>
                                    <p:cond delay="0"/>
                                  </p:stCondLst>
                                  <p:childTnLst>
                                    <p:set>
                                      <p:cBhvr>
                                        <p:cTn id="27" dur="1" fill="hold">
                                          <p:stCondLst>
                                            <p:cond delay="0"/>
                                          </p:stCondLst>
                                        </p:cTn>
                                        <p:tgtEl>
                                          <p:spTgt spid="541731"/>
                                        </p:tgtEl>
                                        <p:attrNameLst>
                                          <p:attrName>style.visibility</p:attrName>
                                        </p:attrNameLst>
                                      </p:cBhvr>
                                      <p:to>
                                        <p:strVal val="visible"/>
                                      </p:to>
                                    </p:set>
                                    <p:animEffect transition="in" filter="wipe(left)">
                                      <p:cBhvr>
                                        <p:cTn id="28" dur="750"/>
                                        <p:tgtEl>
                                          <p:spTgt spid="54173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1730"/>
                                        </p:tgtEl>
                                        <p:attrNameLst>
                                          <p:attrName>style.visibility</p:attrName>
                                        </p:attrNameLst>
                                      </p:cBhvr>
                                      <p:to>
                                        <p:strVal val="visible"/>
                                      </p:to>
                                    </p:set>
                                    <p:animEffect transition="in" filter="wipe(left)">
                                      <p:cBhvr>
                                        <p:cTn id="31" dur="750"/>
                                        <p:tgtEl>
                                          <p:spTgt spid="541730"/>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541717"/>
                                        </p:tgtEl>
                                        <p:attrNameLst>
                                          <p:attrName>style.visibility</p:attrName>
                                        </p:attrNameLst>
                                      </p:cBhvr>
                                      <p:to>
                                        <p:strVal val="visible"/>
                                      </p:to>
                                    </p:set>
                                    <p:animEffect transition="in" filter="fade">
                                      <p:cBhvr>
                                        <p:cTn id="36" dur="500"/>
                                        <p:tgtEl>
                                          <p:spTgt spid="541717"/>
                                        </p:tgtEl>
                                      </p:cBhvr>
                                    </p:animEffect>
                                    <p:anim calcmode="lin" valueType="num">
                                      <p:cBhvr>
                                        <p:cTn id="37" dur="500" fill="hold"/>
                                        <p:tgtEl>
                                          <p:spTgt spid="541717"/>
                                        </p:tgtEl>
                                        <p:attrNameLst>
                                          <p:attrName>ppt_x</p:attrName>
                                        </p:attrNameLst>
                                      </p:cBhvr>
                                      <p:tavLst>
                                        <p:tav tm="0">
                                          <p:val>
                                            <p:strVal val="#ppt_x"/>
                                          </p:val>
                                        </p:tav>
                                        <p:tav tm="100000">
                                          <p:val>
                                            <p:strVal val="#ppt_x"/>
                                          </p:val>
                                        </p:tav>
                                      </p:tavLst>
                                    </p:anim>
                                    <p:anim calcmode="lin" valueType="num">
                                      <p:cBhvr>
                                        <p:cTn id="38" dur="500" fill="hold"/>
                                        <p:tgtEl>
                                          <p:spTgt spid="54171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541718"/>
                                        </p:tgtEl>
                                        <p:attrNameLst>
                                          <p:attrName>style.visibility</p:attrName>
                                        </p:attrNameLst>
                                      </p:cBhvr>
                                      <p:to>
                                        <p:strVal val="visible"/>
                                      </p:to>
                                    </p:set>
                                    <p:animEffect transition="in" filter="fade">
                                      <p:cBhvr>
                                        <p:cTn id="41" dur="500"/>
                                        <p:tgtEl>
                                          <p:spTgt spid="541718"/>
                                        </p:tgtEl>
                                      </p:cBhvr>
                                    </p:animEffect>
                                    <p:anim calcmode="lin" valueType="num">
                                      <p:cBhvr>
                                        <p:cTn id="42" dur="500" fill="hold"/>
                                        <p:tgtEl>
                                          <p:spTgt spid="541718"/>
                                        </p:tgtEl>
                                        <p:attrNameLst>
                                          <p:attrName>ppt_x</p:attrName>
                                        </p:attrNameLst>
                                      </p:cBhvr>
                                      <p:tavLst>
                                        <p:tav tm="0">
                                          <p:val>
                                            <p:strVal val="#ppt_x"/>
                                          </p:val>
                                        </p:tav>
                                        <p:tav tm="100000">
                                          <p:val>
                                            <p:strVal val="#ppt_x"/>
                                          </p:val>
                                        </p:tav>
                                      </p:tavLst>
                                    </p:anim>
                                    <p:anim calcmode="lin" valueType="num">
                                      <p:cBhvr>
                                        <p:cTn id="43" dur="500" fill="hold"/>
                                        <p:tgtEl>
                                          <p:spTgt spid="5417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41719"/>
                                        </p:tgtEl>
                                        <p:attrNameLst>
                                          <p:attrName>style.visibility</p:attrName>
                                        </p:attrNameLst>
                                      </p:cBhvr>
                                      <p:to>
                                        <p:strVal val="visible"/>
                                      </p:to>
                                    </p:set>
                                    <p:animEffect transition="in" filter="fade">
                                      <p:cBhvr>
                                        <p:cTn id="46" dur="500"/>
                                        <p:tgtEl>
                                          <p:spTgt spid="541719"/>
                                        </p:tgtEl>
                                      </p:cBhvr>
                                    </p:animEffect>
                                    <p:anim calcmode="lin" valueType="num">
                                      <p:cBhvr>
                                        <p:cTn id="47" dur="500" fill="hold"/>
                                        <p:tgtEl>
                                          <p:spTgt spid="541719"/>
                                        </p:tgtEl>
                                        <p:attrNameLst>
                                          <p:attrName>ppt_x</p:attrName>
                                        </p:attrNameLst>
                                      </p:cBhvr>
                                      <p:tavLst>
                                        <p:tav tm="0">
                                          <p:val>
                                            <p:strVal val="#ppt_x"/>
                                          </p:val>
                                        </p:tav>
                                        <p:tav tm="100000">
                                          <p:val>
                                            <p:strVal val="#ppt_x"/>
                                          </p:val>
                                        </p:tav>
                                      </p:tavLst>
                                    </p:anim>
                                    <p:anim calcmode="lin" valueType="num">
                                      <p:cBhvr>
                                        <p:cTn id="48" dur="500" fill="hold"/>
                                        <p:tgtEl>
                                          <p:spTgt spid="54171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41720"/>
                                        </p:tgtEl>
                                        <p:attrNameLst>
                                          <p:attrName>style.visibility</p:attrName>
                                        </p:attrNameLst>
                                      </p:cBhvr>
                                      <p:to>
                                        <p:strVal val="visible"/>
                                      </p:to>
                                    </p:set>
                                    <p:animEffect transition="in" filter="fade">
                                      <p:cBhvr>
                                        <p:cTn id="51" dur="500"/>
                                        <p:tgtEl>
                                          <p:spTgt spid="541720"/>
                                        </p:tgtEl>
                                      </p:cBhvr>
                                    </p:animEffect>
                                    <p:anim calcmode="lin" valueType="num">
                                      <p:cBhvr>
                                        <p:cTn id="52" dur="500" fill="hold"/>
                                        <p:tgtEl>
                                          <p:spTgt spid="541720"/>
                                        </p:tgtEl>
                                        <p:attrNameLst>
                                          <p:attrName>ppt_x</p:attrName>
                                        </p:attrNameLst>
                                      </p:cBhvr>
                                      <p:tavLst>
                                        <p:tav tm="0">
                                          <p:val>
                                            <p:strVal val="#ppt_x"/>
                                          </p:val>
                                        </p:tav>
                                        <p:tav tm="100000">
                                          <p:val>
                                            <p:strVal val="#ppt_x"/>
                                          </p:val>
                                        </p:tav>
                                      </p:tavLst>
                                    </p:anim>
                                    <p:anim calcmode="lin" valueType="num">
                                      <p:cBhvr>
                                        <p:cTn id="53" dur="500" fill="hold"/>
                                        <p:tgtEl>
                                          <p:spTgt spid="54172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41721"/>
                                        </p:tgtEl>
                                        <p:attrNameLst>
                                          <p:attrName>style.visibility</p:attrName>
                                        </p:attrNameLst>
                                      </p:cBhvr>
                                      <p:to>
                                        <p:strVal val="visible"/>
                                      </p:to>
                                    </p:set>
                                    <p:animEffect transition="in" filter="fade">
                                      <p:cBhvr>
                                        <p:cTn id="56" dur="500"/>
                                        <p:tgtEl>
                                          <p:spTgt spid="541721"/>
                                        </p:tgtEl>
                                      </p:cBhvr>
                                    </p:animEffect>
                                    <p:anim calcmode="lin" valueType="num">
                                      <p:cBhvr>
                                        <p:cTn id="57" dur="500" fill="hold"/>
                                        <p:tgtEl>
                                          <p:spTgt spid="541721"/>
                                        </p:tgtEl>
                                        <p:attrNameLst>
                                          <p:attrName>ppt_x</p:attrName>
                                        </p:attrNameLst>
                                      </p:cBhvr>
                                      <p:tavLst>
                                        <p:tav tm="0">
                                          <p:val>
                                            <p:strVal val="#ppt_x"/>
                                          </p:val>
                                        </p:tav>
                                        <p:tav tm="100000">
                                          <p:val>
                                            <p:strVal val="#ppt_x"/>
                                          </p:val>
                                        </p:tav>
                                      </p:tavLst>
                                    </p:anim>
                                    <p:anim calcmode="lin" valueType="num">
                                      <p:cBhvr>
                                        <p:cTn id="58" dur="500" fill="hold"/>
                                        <p:tgtEl>
                                          <p:spTgt spid="54172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541722"/>
                                        </p:tgtEl>
                                        <p:attrNameLst>
                                          <p:attrName>style.visibility</p:attrName>
                                        </p:attrNameLst>
                                      </p:cBhvr>
                                      <p:to>
                                        <p:strVal val="visible"/>
                                      </p:to>
                                    </p:set>
                                    <p:animEffect transition="in" filter="fade">
                                      <p:cBhvr>
                                        <p:cTn id="61" dur="500"/>
                                        <p:tgtEl>
                                          <p:spTgt spid="541722"/>
                                        </p:tgtEl>
                                      </p:cBhvr>
                                    </p:animEffect>
                                    <p:anim calcmode="lin" valueType="num">
                                      <p:cBhvr>
                                        <p:cTn id="62" dur="500" fill="hold"/>
                                        <p:tgtEl>
                                          <p:spTgt spid="541722"/>
                                        </p:tgtEl>
                                        <p:attrNameLst>
                                          <p:attrName>ppt_x</p:attrName>
                                        </p:attrNameLst>
                                      </p:cBhvr>
                                      <p:tavLst>
                                        <p:tav tm="0">
                                          <p:val>
                                            <p:strVal val="#ppt_x"/>
                                          </p:val>
                                        </p:tav>
                                        <p:tav tm="100000">
                                          <p:val>
                                            <p:strVal val="#ppt_x"/>
                                          </p:val>
                                        </p:tav>
                                      </p:tavLst>
                                    </p:anim>
                                    <p:anim calcmode="lin" valueType="num">
                                      <p:cBhvr>
                                        <p:cTn id="63" dur="500" fill="hold"/>
                                        <p:tgtEl>
                                          <p:spTgt spid="541722"/>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41732"/>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541734"/>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541735"/>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541733"/>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541736"/>
                                        </p:tgtEl>
                                        <p:attrNameLst>
                                          <p:attrName>style.visibility</p:attrName>
                                        </p:attrNameLst>
                                      </p:cBhvr>
                                      <p:to>
                                        <p:strVal val="visible"/>
                                      </p:to>
                                    </p:set>
                                    <p:anim calcmode="lin" valueType="num">
                                      <p:cBhvr>
                                        <p:cTn id="78" dur="500" fill="hold"/>
                                        <p:tgtEl>
                                          <p:spTgt spid="541736"/>
                                        </p:tgtEl>
                                        <p:attrNameLst>
                                          <p:attrName>ppt_x</p:attrName>
                                        </p:attrNameLst>
                                      </p:cBhvr>
                                      <p:tavLst>
                                        <p:tav tm="0">
                                          <p:val>
                                            <p:strVal val="#ppt_x"/>
                                          </p:val>
                                        </p:tav>
                                        <p:tav tm="100000">
                                          <p:val>
                                            <p:strVal val="#ppt_x"/>
                                          </p:val>
                                        </p:tav>
                                      </p:tavLst>
                                    </p:anim>
                                    <p:anim calcmode="lin" valueType="num">
                                      <p:cBhvr>
                                        <p:cTn id="79" dur="500" fill="hold"/>
                                        <p:tgtEl>
                                          <p:spTgt spid="541736"/>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541737"/>
                                        </p:tgtEl>
                                        <p:attrNameLst>
                                          <p:attrName>style.visibility</p:attrName>
                                        </p:attrNameLst>
                                      </p:cBhvr>
                                      <p:to>
                                        <p:strVal val="visible"/>
                                      </p:to>
                                    </p:set>
                                    <p:anim calcmode="lin" valueType="num">
                                      <p:cBhvr>
                                        <p:cTn id="82" dur="500" fill="hold"/>
                                        <p:tgtEl>
                                          <p:spTgt spid="541737"/>
                                        </p:tgtEl>
                                        <p:attrNameLst>
                                          <p:attrName>ppt_x</p:attrName>
                                        </p:attrNameLst>
                                      </p:cBhvr>
                                      <p:tavLst>
                                        <p:tav tm="0">
                                          <p:val>
                                            <p:strVal val="#ppt_x"/>
                                          </p:val>
                                        </p:tav>
                                        <p:tav tm="100000">
                                          <p:val>
                                            <p:strVal val="#ppt_x"/>
                                          </p:val>
                                        </p:tav>
                                      </p:tavLst>
                                    </p:anim>
                                    <p:anim calcmode="lin" valueType="num">
                                      <p:cBhvr>
                                        <p:cTn id="83" dur="500" fill="hold"/>
                                        <p:tgtEl>
                                          <p:spTgt spid="541737"/>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541738"/>
                                        </p:tgtEl>
                                        <p:attrNameLst>
                                          <p:attrName>style.visibility</p:attrName>
                                        </p:attrNameLst>
                                      </p:cBhvr>
                                      <p:to>
                                        <p:strVal val="visible"/>
                                      </p:to>
                                    </p:set>
                                    <p:anim calcmode="lin" valueType="num">
                                      <p:cBhvr>
                                        <p:cTn id="86" dur="500" fill="hold"/>
                                        <p:tgtEl>
                                          <p:spTgt spid="541738"/>
                                        </p:tgtEl>
                                        <p:attrNameLst>
                                          <p:attrName>ppt_x</p:attrName>
                                        </p:attrNameLst>
                                      </p:cBhvr>
                                      <p:tavLst>
                                        <p:tav tm="0">
                                          <p:val>
                                            <p:strVal val="#ppt_x"/>
                                          </p:val>
                                        </p:tav>
                                        <p:tav tm="100000">
                                          <p:val>
                                            <p:strVal val="#ppt_x"/>
                                          </p:val>
                                        </p:tav>
                                      </p:tavLst>
                                    </p:anim>
                                    <p:anim calcmode="lin" valueType="num">
                                      <p:cBhvr>
                                        <p:cTn id="87" dur="500" fill="hold"/>
                                        <p:tgtEl>
                                          <p:spTgt spid="541738"/>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541739"/>
                                        </p:tgtEl>
                                        <p:attrNameLst>
                                          <p:attrName>style.visibility</p:attrName>
                                        </p:attrNameLst>
                                      </p:cBhvr>
                                      <p:to>
                                        <p:strVal val="visible"/>
                                      </p:to>
                                    </p:set>
                                    <p:anim calcmode="lin" valueType="num">
                                      <p:cBhvr>
                                        <p:cTn id="90" dur="500" fill="hold"/>
                                        <p:tgtEl>
                                          <p:spTgt spid="541739"/>
                                        </p:tgtEl>
                                        <p:attrNameLst>
                                          <p:attrName>ppt_x</p:attrName>
                                        </p:attrNameLst>
                                      </p:cBhvr>
                                      <p:tavLst>
                                        <p:tav tm="0">
                                          <p:val>
                                            <p:strVal val="#ppt_x"/>
                                          </p:val>
                                        </p:tav>
                                        <p:tav tm="100000">
                                          <p:val>
                                            <p:strVal val="#ppt_x"/>
                                          </p:val>
                                        </p:tav>
                                      </p:tavLst>
                                    </p:anim>
                                    <p:anim calcmode="lin" valueType="num">
                                      <p:cBhvr>
                                        <p:cTn id="91" dur="500" fill="hold"/>
                                        <p:tgtEl>
                                          <p:spTgt spid="541739"/>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541740"/>
                                        </p:tgtEl>
                                        <p:attrNameLst>
                                          <p:attrName>style.visibility</p:attrName>
                                        </p:attrNameLst>
                                      </p:cBhvr>
                                      <p:to>
                                        <p:strVal val="visible"/>
                                      </p:to>
                                    </p:set>
                                    <p:anim calcmode="lin" valueType="num">
                                      <p:cBhvr>
                                        <p:cTn id="94" dur="500" fill="hold"/>
                                        <p:tgtEl>
                                          <p:spTgt spid="541740"/>
                                        </p:tgtEl>
                                        <p:attrNameLst>
                                          <p:attrName>ppt_x</p:attrName>
                                        </p:attrNameLst>
                                      </p:cBhvr>
                                      <p:tavLst>
                                        <p:tav tm="0">
                                          <p:val>
                                            <p:strVal val="#ppt_x"/>
                                          </p:val>
                                        </p:tav>
                                        <p:tav tm="100000">
                                          <p:val>
                                            <p:strVal val="#ppt_x"/>
                                          </p:val>
                                        </p:tav>
                                      </p:tavLst>
                                    </p:anim>
                                    <p:anim calcmode="lin" valueType="num">
                                      <p:cBhvr>
                                        <p:cTn id="95" dur="500" fill="hold"/>
                                        <p:tgtEl>
                                          <p:spTgt spid="5417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1717" grpId="0" bldLvl="0" animBg="1"/>
      <p:bldP spid="541719" grpId="0" bldLvl="0" animBg="1"/>
      <p:bldP spid="541721" grpId="0" bldLvl="0" animBg="1"/>
      <p:bldP spid="541723" grpId="0" bldLvl="0" animBg="1"/>
      <p:bldP spid="541724" grpId="0" bldLvl="0" animBg="1"/>
      <p:bldP spid="541726" grpId="0" bldLvl="0" animBg="1"/>
      <p:bldP spid="541728" grpId="0" bldLvl="0" animBg="1"/>
      <p:bldP spid="541730" grpId="0" bldLvl="0" animBg="1"/>
      <p:bldP spid="541732" grpId="0" bldLvl="0" animBg="1"/>
      <p:bldP spid="541733" grpId="0" bldLvl="0" animBg="1"/>
      <p:bldP spid="54173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3185" name="Group 13"/>
          <p:cNvGrpSpPr/>
          <p:nvPr/>
        </p:nvGrpSpPr>
        <p:grpSpPr>
          <a:xfrm>
            <a:off x="1774825" y="1377950"/>
            <a:ext cx="8712200" cy="1928813"/>
            <a:chOff x="258" y="946"/>
            <a:chExt cx="5367" cy="1215"/>
          </a:xfrm>
        </p:grpSpPr>
        <p:sp>
          <p:nvSpPr>
            <p:cNvPr id="93186" name="AutoShape 2"/>
            <p:cNvSpPr/>
            <p:nvPr/>
          </p:nvSpPr>
          <p:spPr>
            <a:xfrm>
              <a:off x="945" y="946"/>
              <a:ext cx="4680" cy="1215"/>
            </a:xfrm>
            <a:prstGeom prst="roundRect">
              <a:avLst>
                <a:gd name="adj" fmla="val 16667"/>
              </a:avLst>
            </a:prstGeom>
            <a:noFill/>
            <a:ln w="38100" cap="flat" cmpd="sng">
              <a:solidFill>
                <a:schemeClr val="hlink"/>
              </a:solidFill>
              <a:prstDash val="solid"/>
              <a:round/>
              <a:headEnd type="none" w="med" len="med"/>
              <a:tailEnd type="none" w="med" len="med"/>
            </a:ln>
          </p:spPr>
          <p:txBody>
            <a:bodyPr anchor="ctr" anchorCtr="0"/>
            <a:p>
              <a:pPr eaLnBrk="0" hangingPunct="0">
                <a:spcAft>
                  <a:spcPct val="20000"/>
                </a:spcAft>
                <a:buClrTx/>
              </a:pPr>
              <a:r>
                <a:rPr lang="zh-CN" altLang="en-US" sz="2800" dirty="0">
                  <a:solidFill>
                    <a:srgbClr val="000000"/>
                  </a:solidFill>
                  <a:latin typeface="楷体" panose="02010609060101010101" pitchFamily="49" charset="-122"/>
                  <a:ea typeface="楷体" panose="02010609060101010101" pitchFamily="49" charset="-122"/>
                </a:rPr>
                <a:t>指企业在</a:t>
              </a:r>
              <a:r>
                <a:rPr lang="zh-CN" altLang="en-US" sz="2800" dirty="0">
                  <a:solidFill>
                    <a:srgbClr val="FF0000"/>
                  </a:solidFill>
                  <a:latin typeface="楷体" panose="02010609060101010101" pitchFamily="49" charset="-122"/>
                  <a:ea typeface="楷体" panose="02010609060101010101" pitchFamily="49" charset="-122"/>
                </a:rPr>
                <a:t>日常活动</a:t>
              </a:r>
              <a:r>
                <a:rPr lang="zh-CN" altLang="en-US" sz="2800" dirty="0">
                  <a:solidFill>
                    <a:srgbClr val="000000"/>
                  </a:solidFill>
                  <a:latin typeface="楷体" panose="02010609060101010101" pitchFamily="49" charset="-122"/>
                  <a:ea typeface="楷体" panose="02010609060101010101" pitchFamily="49" charset="-122"/>
                </a:rPr>
                <a:t>中形成的、会导致</a:t>
              </a:r>
              <a:r>
                <a:rPr lang="zh-CN" altLang="en-US" sz="2800" dirty="0">
                  <a:solidFill>
                    <a:srgbClr val="FF0000"/>
                  </a:solidFill>
                  <a:latin typeface="楷体" panose="02010609060101010101" pitchFamily="49" charset="-122"/>
                  <a:ea typeface="楷体" panose="02010609060101010101" pitchFamily="49" charset="-122"/>
                </a:rPr>
                <a:t>所有者权益增加</a:t>
              </a:r>
              <a:r>
                <a:rPr lang="zh-CN" altLang="en-US" sz="2800" dirty="0">
                  <a:solidFill>
                    <a:srgbClr val="000000"/>
                  </a:solidFill>
                  <a:latin typeface="楷体" panose="02010609060101010101" pitchFamily="49" charset="-122"/>
                  <a:ea typeface="楷体" panose="02010609060101010101" pitchFamily="49" charset="-122"/>
                </a:rPr>
                <a:t>的、与</a:t>
              </a:r>
              <a:r>
                <a:rPr lang="zh-CN" altLang="en-US" sz="2800" dirty="0">
                  <a:solidFill>
                    <a:srgbClr val="FF0000"/>
                  </a:solidFill>
                  <a:latin typeface="楷体" panose="02010609060101010101" pitchFamily="49" charset="-122"/>
                  <a:ea typeface="楷体" panose="02010609060101010101" pitchFamily="49" charset="-122"/>
                </a:rPr>
                <a:t>所有者投入资本无关</a:t>
              </a:r>
              <a:r>
                <a:rPr lang="zh-CN" altLang="en-US" sz="2800" dirty="0">
                  <a:solidFill>
                    <a:srgbClr val="000000"/>
                  </a:solidFill>
                  <a:latin typeface="楷体" panose="02010609060101010101" pitchFamily="49" charset="-122"/>
                  <a:ea typeface="楷体" panose="02010609060101010101" pitchFamily="49" charset="-122"/>
                </a:rPr>
                <a:t>的经济利益的</a:t>
              </a:r>
              <a:r>
                <a:rPr lang="zh-CN" altLang="en-US" sz="2800" dirty="0">
                  <a:solidFill>
                    <a:srgbClr val="FF0000"/>
                  </a:solidFill>
                  <a:latin typeface="楷体" panose="02010609060101010101" pitchFamily="49" charset="-122"/>
                  <a:ea typeface="楷体" panose="02010609060101010101" pitchFamily="49" charset="-122"/>
                </a:rPr>
                <a:t>总流入。</a:t>
              </a:r>
              <a:endParaRPr lang="zh-CN" altLang="en-US" sz="2800" dirty="0">
                <a:solidFill>
                  <a:srgbClr val="FF0000"/>
                </a:solidFill>
                <a:latin typeface="楷体" panose="02010609060101010101" pitchFamily="49" charset="-122"/>
                <a:ea typeface="楷体" panose="02010609060101010101" pitchFamily="49" charset="-122"/>
              </a:endParaRPr>
            </a:p>
          </p:txBody>
        </p:sp>
        <p:grpSp>
          <p:nvGrpSpPr>
            <p:cNvPr id="93187" name="Group 3"/>
            <p:cNvGrpSpPr/>
            <p:nvPr/>
          </p:nvGrpSpPr>
          <p:grpSpPr>
            <a:xfrm>
              <a:off x="283" y="1252"/>
              <a:ext cx="617" cy="642"/>
              <a:chOff x="-156" y="0"/>
              <a:chExt cx="1680" cy="1680"/>
            </a:xfrm>
          </p:grpSpPr>
          <p:sp>
            <p:nvSpPr>
              <p:cNvPr id="93188" name="Oval 4"/>
              <p:cNvSpPr/>
              <p:nvPr/>
            </p:nvSpPr>
            <p:spPr>
              <a:xfrm>
                <a:off x="-156" y="0"/>
                <a:ext cx="1680" cy="1680"/>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spcBef>
                    <a:spcPct val="0"/>
                  </a:spcBef>
                  <a:buClrTx/>
                </a:pPr>
                <a:endParaRPr lang="zh-CN" altLang="en-US" dirty="0">
                  <a:solidFill>
                    <a:srgbClr val="000000"/>
                  </a:solidFill>
                  <a:latin typeface="黑体" panose="02010609060101010101" pitchFamily="49" charset="-122"/>
                  <a:ea typeface="黑体" panose="02010609060101010101" pitchFamily="49" charset="-122"/>
                </a:endParaRPr>
              </a:p>
            </p:txBody>
          </p:sp>
          <p:sp>
            <p:nvSpPr>
              <p:cNvPr id="19470" name="未知"/>
              <p:cNvSpPr/>
              <p:nvPr/>
            </p:nvSpPr>
            <p:spPr bwMode="auto">
              <a:xfrm>
                <a:off x="37" y="29"/>
                <a:ext cx="1291" cy="633"/>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p:spPr>
            <p:txBody>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93190" name="Text Box 6"/>
            <p:cNvSpPr txBox="1"/>
            <p:nvPr/>
          </p:nvSpPr>
          <p:spPr>
            <a:xfrm>
              <a:off x="258" y="1396"/>
              <a:ext cx="615" cy="329"/>
            </a:xfrm>
            <a:prstGeom prst="rect">
              <a:avLst/>
            </a:prstGeom>
            <a:noFill/>
            <a:ln w="9525">
              <a:noFill/>
            </a:ln>
          </p:spPr>
          <p:txBody>
            <a:bodyPr anchor="t" anchorCtr="0">
              <a:spAutoFit/>
            </a:bodyPr>
            <a:p>
              <a:pPr algn="ctr" eaLnBrk="0" hangingPunct="0">
                <a:lnSpc>
                  <a:spcPct val="100000"/>
                </a:lnSpc>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概念</a:t>
              </a:r>
              <a:endParaRPr lang="zh-CN" altLang="en-US" sz="2800" dirty="0">
                <a:solidFill>
                  <a:srgbClr val="FFFFFF"/>
                </a:solidFill>
                <a:latin typeface="黑体" panose="02010609060101010101" pitchFamily="49" charset="-122"/>
                <a:ea typeface="黑体" panose="02010609060101010101" pitchFamily="49" charset="-122"/>
              </a:endParaRPr>
            </a:p>
          </p:txBody>
        </p:sp>
      </p:grpSp>
      <p:grpSp>
        <p:nvGrpSpPr>
          <p:cNvPr id="4" name="Group 14"/>
          <p:cNvGrpSpPr/>
          <p:nvPr/>
        </p:nvGrpSpPr>
        <p:grpSpPr>
          <a:xfrm>
            <a:off x="1776413" y="3449638"/>
            <a:ext cx="8710612" cy="2643187"/>
            <a:chOff x="259" y="2205"/>
            <a:chExt cx="5416" cy="1666"/>
          </a:xfrm>
        </p:grpSpPr>
        <p:sp>
          <p:nvSpPr>
            <p:cNvPr id="33797" name="AutoShape 7"/>
            <p:cNvSpPr>
              <a:spLocks noChangeArrowheads="1"/>
            </p:cNvSpPr>
            <p:nvPr/>
          </p:nvSpPr>
          <p:spPr bwMode="auto">
            <a:xfrm>
              <a:off x="937" y="2205"/>
              <a:ext cx="4738" cy="1666"/>
            </a:xfrm>
            <a:prstGeom prst="roundRect">
              <a:avLst>
                <a:gd name="adj" fmla="val 16667"/>
              </a:avLst>
            </a:prstGeom>
            <a:noFill/>
            <a:ln w="38100">
              <a:solidFill>
                <a:schemeClr val="hlink"/>
              </a:solidFill>
              <a:round/>
            </a:ln>
            <a:effectLst/>
          </p:spPr>
          <p:txBody>
            <a:bodyPr anchor="ctr"/>
            <a:lstStyle/>
            <a:p>
              <a:pPr marL="0" marR="0" lvl="0" indent="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企业日常活动，而</a:t>
              </a:r>
              <a:r>
                <a:rPr kumimoji="0" lang="zh-CN" altLang="en-US"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非</a:t>
              </a:r>
              <a:r>
                <a:rPr kumimoji="0" lang="zh-CN" altLang="zh-CN"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偶发</a:t>
              </a: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的交易或事项；</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0" fontAlgn="base" latinLnBrk="0" hangingPunct="0">
                <a:lnSpc>
                  <a:spcPct val="150000"/>
                </a:lnSpc>
                <a:spcBef>
                  <a:spcPct val="20000"/>
                </a:spcBef>
                <a:spcAft>
                  <a:spcPct val="0"/>
                </a:spcAft>
                <a:buClr>
                  <a:srgbClr val="FF0000"/>
                </a:buClr>
                <a:buSzTx/>
                <a:buFont typeface="Wingdings" panose="05000000000000000000" pitchFamily="2" charset="2"/>
                <a:buChar char="p"/>
                <a:defRPr/>
              </a:pP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收入导致的所有者权益增加，同时伴随资产增加或负债减少</a:t>
              </a:r>
              <a:r>
                <a:rPr kumimoji="0" lang="zh-CN" altLang="zh-CN" sz="275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，但与所有者投入资本无关。</a:t>
              </a:r>
              <a:endParaRPr kumimoji="0" lang="zh-CN" altLang="en-US" sz="275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grpSp>
          <p:nvGrpSpPr>
            <p:cNvPr id="93193" name="Group 8"/>
            <p:cNvGrpSpPr/>
            <p:nvPr/>
          </p:nvGrpSpPr>
          <p:grpSpPr>
            <a:xfrm>
              <a:off x="259" y="2697"/>
              <a:ext cx="617" cy="642"/>
              <a:chOff x="-221" y="0"/>
              <a:chExt cx="1680" cy="1680"/>
            </a:xfrm>
          </p:grpSpPr>
          <p:sp>
            <p:nvSpPr>
              <p:cNvPr id="93194" name="Oval 9"/>
              <p:cNvSpPr/>
              <p:nvPr/>
            </p:nvSpPr>
            <p:spPr>
              <a:xfrm>
                <a:off x="-221" y="0"/>
                <a:ext cx="1680" cy="1680"/>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lnSpc>
                    <a:spcPct val="100000"/>
                  </a:lnSpc>
                  <a:spcBef>
                    <a:spcPct val="0"/>
                  </a:spcBef>
                  <a:buClrTx/>
                </a:pP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93195" name="未知"/>
              <p:cNvSpPr/>
              <p:nvPr/>
            </p:nvSpPr>
            <p:spPr>
              <a:xfrm>
                <a:off x="-28" y="29"/>
                <a:ext cx="1293" cy="634"/>
              </a:xfrm>
              <a:custGeom>
                <a:avLst/>
                <a:gdLst/>
                <a:ahLst/>
                <a:cxnLst>
                  <a:cxn ang="0">
                    <a:pos x="373" y="4"/>
                  </a:cxn>
                  <a:cxn ang="0">
                    <a:pos x="377" y="4"/>
                  </a:cxn>
                  <a:cxn ang="0">
                    <a:pos x="378" y="4"/>
                  </a:cxn>
                  <a:cxn ang="0">
                    <a:pos x="377" y="4"/>
                  </a:cxn>
                  <a:cxn ang="0">
                    <a:pos x="371" y="4"/>
                  </a:cxn>
                  <a:cxn ang="0">
                    <a:pos x="364" y="4"/>
                  </a:cxn>
                  <a:cxn ang="0">
                    <a:pos x="354" y="4"/>
                  </a:cxn>
                  <a:cxn ang="0">
                    <a:pos x="343" y="4"/>
                  </a:cxn>
                  <a:cxn ang="0">
                    <a:pos x="330" y="4"/>
                  </a:cxn>
                  <a:cxn ang="0">
                    <a:pos x="311" y="4"/>
                  </a:cxn>
                  <a:cxn ang="0">
                    <a:pos x="296" y="4"/>
                  </a:cxn>
                  <a:cxn ang="0">
                    <a:pos x="278" y="4"/>
                  </a:cxn>
                  <a:cxn ang="0">
                    <a:pos x="256" y="4"/>
                  </a:cxn>
                  <a:cxn ang="0">
                    <a:pos x="236" y="4"/>
                  </a:cxn>
                  <a:cxn ang="0">
                    <a:pos x="228" y="4"/>
                  </a:cxn>
                  <a:cxn ang="0">
                    <a:pos x="138" y="4"/>
                  </a:cxn>
                  <a:cxn ang="0">
                    <a:pos x="136" y="4"/>
                  </a:cxn>
                  <a:cxn ang="0">
                    <a:pos x="116" y="4"/>
                  </a:cxn>
                  <a:cxn ang="0">
                    <a:pos x="101" y="4"/>
                  </a:cxn>
                  <a:cxn ang="0">
                    <a:pos x="85" y="4"/>
                  </a:cxn>
                  <a:cxn ang="0">
                    <a:pos x="67" y="4"/>
                  </a:cxn>
                  <a:cxn ang="0">
                    <a:pos x="56" y="4"/>
                  </a:cxn>
                  <a:cxn ang="0">
                    <a:pos x="43" y="4"/>
                  </a:cxn>
                  <a:cxn ang="0">
                    <a:pos x="27" y="4"/>
                  </a:cxn>
                  <a:cxn ang="0">
                    <a:pos x="23" y="4"/>
                  </a:cxn>
                  <a:cxn ang="0">
                    <a:pos x="23" y="4"/>
                  </a:cxn>
                  <a:cxn ang="0">
                    <a:pos x="18" y="4"/>
                  </a:cxn>
                  <a:cxn ang="0">
                    <a:pos x="6" y="4"/>
                  </a:cxn>
                  <a:cxn ang="0">
                    <a:pos x="0" y="4"/>
                  </a:cxn>
                  <a:cxn ang="0">
                    <a:pos x="0" y="4"/>
                  </a:cxn>
                  <a:cxn ang="0">
                    <a:pos x="4" y="4"/>
                  </a:cxn>
                  <a:cxn ang="0">
                    <a:pos x="16" y="4"/>
                  </a:cxn>
                  <a:cxn ang="0">
                    <a:pos x="23" y="4"/>
                  </a:cxn>
                  <a:cxn ang="0">
                    <a:pos x="23" y="4"/>
                  </a:cxn>
                  <a:cxn ang="0">
                    <a:pos x="44" y="4"/>
                  </a:cxn>
                  <a:cxn ang="0">
                    <a:pos x="60" y="4"/>
                  </a:cxn>
                  <a:cxn ang="0">
                    <a:pos x="77" y="4"/>
                  </a:cxn>
                  <a:cxn ang="0">
                    <a:pos x="100" y="4"/>
                  </a:cxn>
                  <a:cxn ang="0">
                    <a:pos x="118" y="4"/>
                  </a:cxn>
                  <a:cxn ang="0">
                    <a:pos x="144" y="4"/>
                  </a:cxn>
                  <a:cxn ang="0">
                    <a:pos x="166" y="4"/>
                  </a:cxn>
                  <a:cxn ang="0">
                    <a:pos x="192" y="0"/>
                  </a:cxn>
                  <a:cxn ang="0">
                    <a:pos x="192" y="0"/>
                  </a:cxn>
                  <a:cxn ang="0">
                    <a:pos x="218" y="4"/>
                  </a:cxn>
                  <a:cxn ang="0">
                    <a:pos x="243" y="4"/>
                  </a:cxn>
                  <a:cxn ang="0">
                    <a:pos x="268" y="4"/>
                  </a:cxn>
                  <a:cxn ang="0">
                    <a:pos x="291" y="4"/>
                  </a:cxn>
                  <a:cxn ang="0">
                    <a:pos x="311" y="4"/>
                  </a:cxn>
                  <a:cxn ang="0">
                    <a:pos x="330" y="4"/>
                  </a:cxn>
                  <a:cxn ang="0">
                    <a:pos x="346" y="4"/>
                  </a:cxn>
                  <a:cxn ang="0">
                    <a:pos x="361" y="4"/>
                  </a:cxn>
                  <a:cxn ang="0">
                    <a:pos x="373" y="4"/>
                  </a:cxn>
                  <a:cxn ang="0">
                    <a:pos x="373" y="4"/>
                  </a:cxn>
                </a:cxnLst>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tileRect/>
              </a:gradFill>
              <a:ln w="9525">
                <a:noFill/>
              </a:ln>
            </p:spPr>
            <p:txBody>
              <a:bodyPr/>
              <a:p>
                <a:endParaRPr lang="zh-CN" altLang="en-US"/>
              </a:p>
            </p:txBody>
          </p:sp>
        </p:grpSp>
        <p:sp>
          <p:nvSpPr>
            <p:cNvPr id="93196" name="Text Box 11"/>
            <p:cNvSpPr txBox="1"/>
            <p:nvPr/>
          </p:nvSpPr>
          <p:spPr>
            <a:xfrm>
              <a:off x="259" y="2835"/>
              <a:ext cx="590" cy="329"/>
            </a:xfrm>
            <a:prstGeom prst="rect">
              <a:avLst/>
            </a:prstGeom>
            <a:noFill/>
            <a:ln w="9525">
              <a:noFill/>
            </a:ln>
          </p:spPr>
          <p:txBody>
            <a:bodyPr anchor="t" anchorCtr="0">
              <a:spAutoFit/>
            </a:bodyPr>
            <a:p>
              <a:pPr algn="ctr" eaLnBrk="0" hangingPunct="0">
                <a:lnSpc>
                  <a:spcPct val="100000"/>
                </a:lnSpc>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特点</a:t>
              </a:r>
              <a:endParaRPr lang="zh-CN" altLang="en-US" sz="2800" dirty="0">
                <a:solidFill>
                  <a:srgbClr val="FFFFFF"/>
                </a:solidFill>
                <a:latin typeface="黑体" panose="02010609060101010101" pitchFamily="49" charset="-122"/>
                <a:ea typeface="黑体" panose="02010609060101010101" pitchFamily="49" charset="-122"/>
              </a:endParaRPr>
            </a:p>
          </p:txBody>
        </p:sp>
      </p:grpSp>
      <p:sp>
        <p:nvSpPr>
          <p:cNvPr id="93197" name="Text Box 12"/>
          <p:cNvSpPr txBox="1"/>
          <p:nvPr/>
        </p:nvSpPr>
        <p:spPr>
          <a:xfrm>
            <a:off x="882650" y="415925"/>
            <a:ext cx="6869430" cy="583565"/>
          </a:xfrm>
          <a:prstGeom prst="rect">
            <a:avLst/>
          </a:prstGeom>
          <a:noFill/>
          <a:ln w="9525">
            <a:noFill/>
          </a:ln>
        </p:spPr>
        <p:txBody>
          <a:bodyPr wrap="square" anchor="t" anchorCtr="0">
            <a:spAutoFit/>
          </a:bodyPr>
          <a:p>
            <a:pP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（四）收入 </a:t>
            </a:r>
            <a:endParaRPr lang="en-US" altLang="zh-CN" sz="3200" dirty="0">
              <a:solidFill>
                <a:srgbClr val="FF0000"/>
              </a:solidFill>
              <a:latin typeface="黑体" panose="02010609060101010101" pitchFamily="49" charset="-122"/>
              <a:ea typeface="黑体" panose="02010609060101010101" pitchFamily="49" charset="-122"/>
            </a:endParaRPr>
          </a:p>
        </p:txBody>
      </p:sp>
      <p:pic>
        <p:nvPicPr>
          <p:cNvPr id="93198"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000000"/>
                                          </p:val>
                                        </p:tav>
                                        <p:tav tm="100000">
                                          <p:val>
                                            <p:strVal val="#ppt_w"/>
                                          </p:val>
                                        </p:tav>
                                      </p:tavLst>
                                    </p:anim>
                                    <p:anim calcmode="lin" valueType="num">
                                      <p:cBhvr>
                                        <p:cTn id="8" dur="1000" fill="hold"/>
                                        <p:tgtEl>
                                          <p:spTgt spid="4"/>
                                        </p:tgtEl>
                                        <p:attrNameLst>
                                          <p:attrName>ppt_h</p:attrName>
                                        </p:attrNameLst>
                                      </p:cBhvr>
                                      <p:tavLst>
                                        <p:tav tm="0">
                                          <p:val>
                                            <p:fltVal val="0.00000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文本占位符 550913"/>
          <p:cNvSpPr>
            <a:spLocks noGrp="1"/>
          </p:cNvSpPr>
          <p:nvPr>
            <p:ph type="body" idx="4294967295"/>
          </p:nvPr>
        </p:nvSpPr>
        <p:spPr>
          <a:xfrm>
            <a:off x="862330" y="1244600"/>
            <a:ext cx="9554845" cy="5280025"/>
          </a:xfrm>
        </p:spPr>
        <p:txBody>
          <a:bodyPr vert="horz" wrap="square" lIns="91440" tIns="45720" rIns="91440" bIns="45720" anchor="t" anchorCtr="0"/>
          <a:p>
            <a:pPr marL="342900" indent="-342900" eaLnBrk="1" hangingPunct="1">
              <a:lnSpc>
                <a:spcPct val="140000"/>
              </a:lnSpc>
              <a:buNone/>
            </a:pPr>
            <a:r>
              <a:rPr lang="zh-CN" altLang="en-US" sz="3000" dirty="0">
                <a:solidFill>
                  <a:srgbClr val="353DE3"/>
                </a:solidFill>
                <a:latin typeface="黑体" panose="02010609060101010101" pitchFamily="49" charset="-122"/>
                <a:ea typeface="黑体" panose="02010609060101010101" pitchFamily="49" charset="-122"/>
              </a:rPr>
              <a:t>收入：</a:t>
            </a:r>
            <a:r>
              <a:rPr lang="zh-CN" altLang="en-US" sz="3000" dirty="0">
                <a:latin typeface="楷体" panose="02010609060101010101" pitchFamily="49" charset="-122"/>
                <a:ea typeface="楷体" panose="02010609060101010101" pitchFamily="49" charset="-122"/>
              </a:rPr>
              <a:t>分类 </a:t>
            </a:r>
            <a:endParaRPr lang="zh-CN" altLang="en-US" sz="3000" dirty="0">
              <a:latin typeface="楷体" panose="02010609060101010101" pitchFamily="49" charset="-122"/>
              <a:ea typeface="楷体" panose="02010609060101010101" pitchFamily="49" charset="-122"/>
            </a:endParaRPr>
          </a:p>
          <a:p>
            <a:pPr marL="342900" indent="-342900" eaLnBrk="1" hangingPunct="1">
              <a:lnSpc>
                <a:spcPct val="140000"/>
              </a:lnSpc>
              <a:buClr>
                <a:srgbClr val="FF0000"/>
              </a:buClr>
              <a:buFont typeface="Wingdings" panose="05000000000000000000" pitchFamily="2" charset="2"/>
              <a:buChar char="p"/>
            </a:pPr>
            <a:r>
              <a:rPr lang="en-US" altLang="zh-CN" sz="3000" dirty="0">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、按企业所从事</a:t>
            </a:r>
            <a:r>
              <a:rPr lang="zh-CN" altLang="en-US" sz="3000" dirty="0">
                <a:solidFill>
                  <a:srgbClr val="0000CC"/>
                </a:solidFill>
                <a:latin typeface="楷体" panose="02010609060101010101" pitchFamily="49" charset="-122"/>
                <a:ea typeface="楷体" panose="02010609060101010101" pitchFamily="49" charset="-122"/>
              </a:rPr>
              <a:t>日常活动的性质</a:t>
            </a:r>
            <a:r>
              <a:rPr lang="zh-CN" altLang="en-US" sz="3000" dirty="0">
                <a:latin typeface="楷体" panose="02010609060101010101" pitchFamily="49" charset="-122"/>
                <a:ea typeface="楷体" panose="02010609060101010101" pitchFamily="49" charset="-122"/>
              </a:rPr>
              <a:t>分：</a:t>
            </a:r>
            <a:endParaRPr lang="zh-CN" altLang="en-US" sz="3000" dirty="0">
              <a:latin typeface="楷体" panose="02010609060101010101" pitchFamily="49" charset="-122"/>
              <a:ea typeface="楷体" panose="02010609060101010101" pitchFamily="49" charset="-122"/>
            </a:endParaRPr>
          </a:p>
          <a:p>
            <a:pPr marL="342900" indent="-342900" eaLnBrk="1" hangingPunct="1">
              <a:lnSpc>
                <a:spcPct val="140000"/>
              </a:lnSpc>
              <a:buFont typeface="Wingdings" panose="05000000000000000000" pitchFamily="2" charset="2"/>
              <a:buChar char="Ø"/>
            </a:pPr>
            <a:r>
              <a:rPr lang="zh-CN" altLang="en-US" sz="3000" dirty="0">
                <a:solidFill>
                  <a:srgbClr val="C00000"/>
                </a:solidFill>
                <a:latin typeface="楷体" panose="02010609060101010101" pitchFamily="49" charset="-122"/>
                <a:ea typeface="楷体" panose="02010609060101010101" pitchFamily="49" charset="-122"/>
              </a:rPr>
              <a:t>销售商品收入：</a:t>
            </a:r>
            <a:r>
              <a:rPr lang="zh-CN" altLang="en-US" sz="3000" dirty="0">
                <a:latin typeface="楷体" panose="02010609060101010101" pitchFamily="49" charset="-122"/>
                <a:ea typeface="楷体" panose="02010609060101010101" pitchFamily="49" charset="-122"/>
              </a:rPr>
              <a:t>以取得货币资金或赊销方式销售商品所取得的收入；</a:t>
            </a:r>
            <a:endParaRPr lang="en-US" altLang="zh-CN" sz="3000" dirty="0">
              <a:latin typeface="楷体" panose="02010609060101010101" pitchFamily="49" charset="-122"/>
              <a:ea typeface="楷体" panose="02010609060101010101" pitchFamily="49" charset="-122"/>
            </a:endParaRPr>
          </a:p>
          <a:p>
            <a:pPr marL="342900" indent="-342900" eaLnBrk="1" hangingPunct="1">
              <a:lnSpc>
                <a:spcPct val="140000"/>
              </a:lnSpc>
              <a:buFont typeface="Wingdings" panose="05000000000000000000" pitchFamily="2" charset="2"/>
              <a:buChar char="Ø"/>
            </a:pPr>
            <a:r>
              <a:rPr lang="zh-CN" altLang="en-US" sz="3000" dirty="0">
                <a:solidFill>
                  <a:srgbClr val="C00000"/>
                </a:solidFill>
                <a:latin typeface="楷体" panose="02010609060101010101" pitchFamily="49" charset="-122"/>
                <a:ea typeface="楷体" panose="02010609060101010101" pitchFamily="49" charset="-122"/>
              </a:rPr>
              <a:t>提供劳务收入：</a:t>
            </a:r>
            <a:r>
              <a:rPr lang="zh-CN" altLang="en-US" sz="3000" dirty="0">
                <a:latin typeface="楷体" panose="02010609060101010101" pitchFamily="49" charset="-122"/>
                <a:ea typeface="楷体" panose="02010609060101010101" pitchFamily="49" charset="-122"/>
              </a:rPr>
              <a:t>为他人提供劳务时取得的收入；</a:t>
            </a:r>
            <a:endParaRPr lang="en-US" altLang="zh-CN" sz="3000" dirty="0">
              <a:latin typeface="楷体" panose="02010609060101010101" pitchFamily="49" charset="-122"/>
              <a:ea typeface="楷体" panose="02010609060101010101" pitchFamily="49" charset="-122"/>
            </a:endParaRPr>
          </a:p>
          <a:p>
            <a:pPr marL="342900" indent="-342900" eaLnBrk="1" hangingPunct="1">
              <a:lnSpc>
                <a:spcPct val="140000"/>
              </a:lnSpc>
              <a:buFont typeface="Wingdings" panose="05000000000000000000" pitchFamily="2" charset="2"/>
              <a:buChar char="Ø"/>
            </a:pPr>
            <a:r>
              <a:rPr lang="zh-CN" altLang="en-US" sz="3000" dirty="0">
                <a:solidFill>
                  <a:srgbClr val="C00000"/>
                </a:solidFill>
                <a:latin typeface="楷体" panose="02010609060101010101" pitchFamily="49" charset="-122"/>
                <a:ea typeface="楷体" panose="02010609060101010101" pitchFamily="49" charset="-122"/>
              </a:rPr>
              <a:t>让渡资产使用权收入：</a:t>
            </a:r>
            <a:r>
              <a:rPr lang="zh-CN" altLang="en-US" sz="3000" dirty="0">
                <a:latin typeface="楷体" panose="02010609060101010101" pitchFamily="49" charset="-122"/>
                <a:ea typeface="楷体" panose="02010609060101010101" pitchFamily="49" charset="-122"/>
              </a:rPr>
              <a:t>他人使用本企业资产取得的收入，如利息收入、使用费收入等。</a:t>
            </a:r>
            <a:endParaRPr lang="zh-CN" altLang="en-US" sz="3000" dirty="0">
              <a:latin typeface="楷体" panose="02010609060101010101" pitchFamily="49" charset="-122"/>
              <a:ea typeface="楷体" panose="02010609060101010101" pitchFamily="49" charset="-122"/>
            </a:endParaRPr>
          </a:p>
        </p:txBody>
      </p:sp>
      <p:sp>
        <p:nvSpPr>
          <p:cNvPr id="96258" name="矩形 550914"/>
          <p:cNvSpPr/>
          <p:nvPr/>
        </p:nvSpPr>
        <p:spPr>
          <a:xfrm>
            <a:off x="878205" y="304800"/>
            <a:ext cx="1054290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 </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96259"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0914" name="文本占位符 550913"/>
          <p:cNvSpPr>
            <a:spLocks noGrp="1" noChangeArrowheads="1"/>
          </p:cNvSpPr>
          <p:nvPr>
            <p:ph type="body" idx="4294967295"/>
          </p:nvPr>
        </p:nvSpPr>
        <p:spPr>
          <a:xfrm>
            <a:off x="868680" y="1268730"/>
            <a:ext cx="10228580" cy="4748530"/>
          </a:xfrm>
        </p:spPr>
        <p:txBody>
          <a:bodyPr vert="horz" wrap="square" lIns="91440" tIns="45720" rIns="91440" bIns="45720" numCol="1" anchor="t" anchorCtr="0" compatLnSpc="1"/>
          <a:lstStyle/>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1200" cap="none" spc="0" normalizeH="0" baseline="0" noProof="0" dirty="0" smtClean="0">
                <a:ln>
                  <a:noFill/>
                </a:ln>
                <a:solidFill>
                  <a:srgbClr val="353DE3"/>
                </a:solidFill>
                <a:effectLst/>
                <a:uLnTx/>
                <a:uFillTx/>
                <a:latin typeface="黑体" panose="02010609060101010101" pitchFamily="49" charset="-122"/>
                <a:ea typeface="黑体" panose="02010609060101010101" pitchFamily="49" charset="-122"/>
                <a:cs typeface="+mn-cs"/>
              </a:rPr>
              <a:t>收入：</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分类 </a:t>
            </a:r>
            <a:endPar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en-US" altLang="zh-CN"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、按日常活动在企业所处的</a:t>
            </a:r>
            <a:r>
              <a:rPr kumimoji="0" lang="zh-CN" altLang="en-US" sz="3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地</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位分：</a:t>
            </a:r>
            <a:endPar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主营业务收入：</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指企业为完成其经营目标而从事的</a:t>
            </a:r>
            <a:r>
              <a:rPr kumimoji="0" lang="zh-CN" altLang="en-US" sz="30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日常</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活动中的</a:t>
            </a:r>
            <a:r>
              <a:rPr kumimoji="0" lang="zh-CN" altLang="en-US" sz="30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主要项目</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而取得的收入；</a:t>
            </a:r>
            <a:endParaRPr kumimoji="0" lang="en-US" altLang="zh-CN"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其他业务收入：</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指企业</a:t>
            </a:r>
            <a:r>
              <a:rPr kumimoji="0" lang="zh-CN" altLang="en-US" sz="3000" b="1" i="0" u="none" strike="noStrike" kern="1200" cap="none" spc="0" normalizeH="0" baseline="0" noProof="0" dirty="0" smtClean="0">
                <a:ln>
                  <a:noFill/>
                </a:ln>
                <a:solidFill>
                  <a:srgbClr val="353DE3"/>
                </a:solidFill>
                <a:effectLst/>
                <a:uLnTx/>
                <a:uFillTx/>
                <a:latin typeface="楷体" panose="02010609060101010101" pitchFamily="49" charset="-122"/>
                <a:ea typeface="楷体" panose="02010609060101010101" pitchFamily="49" charset="-122"/>
                <a:cs typeface="+mn-cs"/>
              </a:rPr>
              <a:t>日常</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发生的</a:t>
            </a:r>
            <a:r>
              <a:rPr kumimoji="0" lang="zh-CN" altLang="en-US" sz="30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其他业务</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所产生的收入等。</a:t>
            </a:r>
            <a:r>
              <a:rPr kumimoji="0" lang="en-US" altLang="zh-CN"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如销售积压材料收入。</a:t>
            </a:r>
            <a:endParaRPr kumimoji="0" lang="en-US" altLang="zh-CN"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endParaRPr kumimoji="0" lang="zh-CN" altLang="en-US" sz="3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94210" name="矩形 550914"/>
          <p:cNvSpPr/>
          <p:nvPr/>
        </p:nvSpPr>
        <p:spPr>
          <a:xfrm>
            <a:off x="828675" y="304800"/>
            <a:ext cx="927100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矩形 1"/>
          <p:cNvSpPr/>
          <p:nvPr/>
        </p:nvSpPr>
        <p:spPr>
          <a:xfrm>
            <a:off x="2127250" y="5516563"/>
            <a:ext cx="8001000" cy="553085"/>
          </a:xfrm>
          <a:prstGeom prst="rect">
            <a:avLst/>
          </a:prstGeom>
          <a:solidFill>
            <a:schemeClr val="bg1"/>
          </a:solidFill>
          <a:ln w="38100" cap="flat" cmpd="sng">
            <a:solidFill>
              <a:srgbClr val="C00000"/>
            </a:solidFill>
            <a:prstDash val="solid"/>
            <a:miter/>
            <a:headEnd type="none" w="med" len="med"/>
            <a:tailEnd type="none" w="med" len="med"/>
          </a:ln>
        </p:spPr>
        <p:txBody>
          <a:bodyPr anchor="t" anchorCtr="0">
            <a:spAutoFit/>
          </a:bodyPr>
          <a:p>
            <a:pPr algn="ctr">
              <a:lnSpc>
                <a:spcPct val="100000"/>
              </a:lnSpc>
              <a:spcBef>
                <a:spcPct val="0"/>
              </a:spcBef>
              <a:buClrTx/>
            </a:pPr>
            <a:r>
              <a:rPr lang="zh-CN" altLang="en-US" sz="3000" dirty="0">
                <a:solidFill>
                  <a:srgbClr val="7030A0"/>
                </a:solidFill>
                <a:latin typeface="仿宋" panose="02010609060101010101" pitchFamily="49" charset="-122"/>
                <a:ea typeface="仿宋" panose="02010609060101010101" pitchFamily="49" charset="-122"/>
              </a:rPr>
              <a:t>营业收入 </a:t>
            </a:r>
            <a:r>
              <a:rPr lang="en-US" altLang="zh-CN" sz="3000" dirty="0">
                <a:solidFill>
                  <a:srgbClr val="7030A0"/>
                </a:solidFill>
                <a:latin typeface="仿宋" panose="02010609060101010101" pitchFamily="49" charset="-122"/>
                <a:ea typeface="仿宋" panose="02010609060101010101" pitchFamily="49" charset="-122"/>
              </a:rPr>
              <a:t>= </a:t>
            </a:r>
            <a:r>
              <a:rPr lang="zh-CN" altLang="en-US" sz="3000" dirty="0">
                <a:solidFill>
                  <a:srgbClr val="7030A0"/>
                </a:solidFill>
                <a:latin typeface="仿宋" panose="02010609060101010101" pitchFamily="49" charset="-122"/>
                <a:ea typeface="仿宋" panose="02010609060101010101" pitchFamily="49" charset="-122"/>
              </a:rPr>
              <a:t>主营业务收入 </a:t>
            </a:r>
            <a:r>
              <a:rPr lang="en-US" altLang="zh-CN" sz="3000" dirty="0">
                <a:solidFill>
                  <a:srgbClr val="7030A0"/>
                </a:solidFill>
                <a:latin typeface="仿宋" panose="02010609060101010101" pitchFamily="49" charset="-122"/>
                <a:ea typeface="仿宋" panose="02010609060101010101" pitchFamily="49" charset="-122"/>
              </a:rPr>
              <a:t>+ </a:t>
            </a:r>
            <a:r>
              <a:rPr lang="zh-CN" altLang="en-US" sz="3000" dirty="0">
                <a:solidFill>
                  <a:srgbClr val="7030A0"/>
                </a:solidFill>
                <a:latin typeface="仿宋" panose="02010609060101010101" pitchFamily="49" charset="-122"/>
                <a:ea typeface="仿宋" panose="02010609060101010101" pitchFamily="49" charset="-122"/>
              </a:rPr>
              <a:t>其他业务收入</a:t>
            </a:r>
            <a:endParaRPr lang="zh-CN" altLang="en-US" sz="3000" dirty="0">
              <a:solidFill>
                <a:srgbClr val="7030A0"/>
              </a:solidFill>
              <a:latin typeface="仿宋" panose="02010609060101010101" pitchFamily="49" charset="-122"/>
              <a:ea typeface="仿宋" panose="02010609060101010101" pitchFamily="49" charset="-122"/>
            </a:endParaRPr>
          </a:p>
        </p:txBody>
      </p:sp>
      <p:pic>
        <p:nvPicPr>
          <p:cNvPr id="9421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Text Box 3"/>
          <p:cNvSpPr txBox="1"/>
          <p:nvPr/>
        </p:nvSpPr>
        <p:spPr>
          <a:xfrm>
            <a:off x="883285" y="415925"/>
            <a:ext cx="10422890" cy="583565"/>
          </a:xfrm>
          <a:prstGeom prst="rect">
            <a:avLst/>
          </a:prstGeom>
          <a:noFill/>
          <a:ln w="9525">
            <a:noFill/>
          </a:ln>
        </p:spPr>
        <p:txBody>
          <a:bodyPr wrap="square" anchor="t" anchorCtr="0">
            <a:spAutoFit/>
          </a:bodyPr>
          <a:p>
            <a:pP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（五）费用 </a:t>
            </a:r>
            <a:endParaRPr lang="en-US" altLang="zh-CN" sz="3200" dirty="0">
              <a:solidFill>
                <a:srgbClr val="FF0000"/>
              </a:solidFill>
              <a:latin typeface="黑体" panose="02010609060101010101" pitchFamily="49" charset="-122"/>
              <a:ea typeface="黑体" panose="02010609060101010101" pitchFamily="49" charset="-122"/>
            </a:endParaRPr>
          </a:p>
        </p:txBody>
      </p:sp>
      <p:grpSp>
        <p:nvGrpSpPr>
          <p:cNvPr id="104450" name="Group 13"/>
          <p:cNvGrpSpPr/>
          <p:nvPr/>
        </p:nvGrpSpPr>
        <p:grpSpPr>
          <a:xfrm>
            <a:off x="1881188" y="1446213"/>
            <a:ext cx="8642350" cy="1931987"/>
            <a:chOff x="230" y="1017"/>
            <a:chExt cx="5120" cy="1217"/>
          </a:xfrm>
        </p:grpSpPr>
        <p:sp>
          <p:nvSpPr>
            <p:cNvPr id="104451" name="AutoShape 2"/>
            <p:cNvSpPr/>
            <p:nvPr/>
          </p:nvSpPr>
          <p:spPr>
            <a:xfrm>
              <a:off x="907" y="1017"/>
              <a:ext cx="4443" cy="1217"/>
            </a:xfrm>
            <a:prstGeom prst="roundRect">
              <a:avLst>
                <a:gd name="adj" fmla="val 16667"/>
              </a:avLst>
            </a:prstGeom>
            <a:noFill/>
            <a:ln w="38100" cap="flat" cmpd="sng">
              <a:solidFill>
                <a:schemeClr val="hlink"/>
              </a:solidFill>
              <a:prstDash val="solid"/>
              <a:round/>
              <a:headEnd type="none" w="med" len="med"/>
              <a:tailEnd type="none" w="med" len="med"/>
            </a:ln>
          </p:spPr>
          <p:txBody>
            <a:bodyPr anchor="ctr" anchorCtr="0"/>
            <a:p>
              <a:pPr eaLnBrk="0" hangingPunct="0">
                <a:spcBef>
                  <a:spcPct val="0"/>
                </a:spcBef>
                <a:buClrTx/>
              </a:pPr>
              <a:r>
                <a:rPr lang="zh-CN" altLang="en-US" sz="2800" dirty="0">
                  <a:solidFill>
                    <a:srgbClr val="FF0000"/>
                  </a:solidFill>
                  <a:latin typeface="楷体" panose="02010609060101010101" pitchFamily="49" charset="-122"/>
                  <a:ea typeface="楷体" panose="02010609060101010101" pitchFamily="49" charset="-122"/>
                </a:rPr>
                <a:t>费用</a:t>
              </a:r>
              <a:r>
                <a:rPr lang="zh-CN" altLang="en-US" sz="2800" dirty="0">
                  <a:solidFill>
                    <a:srgbClr val="000000"/>
                  </a:solidFill>
                  <a:latin typeface="楷体" panose="02010609060101010101" pitchFamily="49" charset="-122"/>
                  <a:ea typeface="楷体" panose="02010609060101010101" pitchFamily="49" charset="-122"/>
                </a:rPr>
                <a:t>是指企业在</a:t>
              </a:r>
              <a:r>
                <a:rPr lang="zh-CN" altLang="en-US" sz="2800" dirty="0">
                  <a:solidFill>
                    <a:srgbClr val="0000CC"/>
                  </a:solidFill>
                  <a:latin typeface="楷体" panose="02010609060101010101" pitchFamily="49" charset="-122"/>
                  <a:ea typeface="楷体" panose="02010609060101010101" pitchFamily="49" charset="-122"/>
                </a:rPr>
                <a:t>日常活动</a:t>
              </a:r>
              <a:r>
                <a:rPr lang="zh-CN" altLang="en-US" sz="2800" dirty="0">
                  <a:solidFill>
                    <a:srgbClr val="000000"/>
                  </a:solidFill>
                  <a:latin typeface="楷体" panose="02010609060101010101" pitchFamily="49" charset="-122"/>
                  <a:ea typeface="楷体" panose="02010609060101010101" pitchFamily="49" charset="-122"/>
                </a:rPr>
                <a:t>中发生的、会导致所有者权益减少的、与向</a:t>
              </a:r>
              <a:r>
                <a:rPr lang="zh-CN" altLang="en-US" sz="2800" dirty="0">
                  <a:solidFill>
                    <a:srgbClr val="0000CC"/>
                  </a:solidFill>
                  <a:latin typeface="楷体" panose="02010609060101010101" pitchFamily="49" charset="-122"/>
                  <a:ea typeface="楷体" panose="02010609060101010101" pitchFamily="49" charset="-122"/>
                </a:rPr>
                <a:t>所有者分配利润无关</a:t>
              </a:r>
              <a:r>
                <a:rPr lang="zh-CN" altLang="en-US" sz="2800" dirty="0">
                  <a:solidFill>
                    <a:srgbClr val="000000"/>
                  </a:solidFill>
                  <a:latin typeface="楷体" panose="02010609060101010101" pitchFamily="49" charset="-122"/>
                  <a:ea typeface="楷体" panose="02010609060101010101" pitchFamily="49" charset="-122"/>
                </a:rPr>
                <a:t>的经济利益的总流出。</a:t>
              </a:r>
              <a:endParaRPr lang="zh-CN" altLang="en-US" sz="2800" dirty="0">
                <a:solidFill>
                  <a:srgbClr val="000000"/>
                </a:solidFill>
                <a:latin typeface="楷体" panose="02010609060101010101" pitchFamily="49" charset="-122"/>
                <a:ea typeface="楷体" panose="02010609060101010101" pitchFamily="49" charset="-122"/>
              </a:endParaRPr>
            </a:p>
          </p:txBody>
        </p:sp>
        <p:grpSp>
          <p:nvGrpSpPr>
            <p:cNvPr id="104452" name="Group 4"/>
            <p:cNvGrpSpPr/>
            <p:nvPr/>
          </p:nvGrpSpPr>
          <p:grpSpPr>
            <a:xfrm>
              <a:off x="230" y="1283"/>
              <a:ext cx="617" cy="642"/>
              <a:chOff x="-224" y="197"/>
              <a:chExt cx="1680" cy="1680"/>
            </a:xfrm>
          </p:grpSpPr>
          <p:sp>
            <p:nvSpPr>
              <p:cNvPr id="104453" name="Oval 5"/>
              <p:cNvSpPr/>
              <p:nvPr/>
            </p:nvSpPr>
            <p:spPr>
              <a:xfrm>
                <a:off x="-224" y="197"/>
                <a:ext cx="1680" cy="1680"/>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lnSpc>
                    <a:spcPct val="100000"/>
                  </a:lnSpc>
                  <a:spcBef>
                    <a:spcPct val="0"/>
                  </a:spcBef>
                  <a:buClrTx/>
                </a:pPr>
                <a:endParaRPr lang="zh-CN" altLang="en-US" dirty="0">
                  <a:solidFill>
                    <a:srgbClr val="000000"/>
                  </a:solidFill>
                  <a:latin typeface="黑体" panose="02010609060101010101" pitchFamily="49" charset="-122"/>
                  <a:ea typeface="黑体" panose="02010609060101010101" pitchFamily="49" charset="-122"/>
                </a:endParaRPr>
              </a:p>
            </p:txBody>
          </p:sp>
          <p:sp>
            <p:nvSpPr>
              <p:cNvPr id="104454" name="未知"/>
              <p:cNvSpPr/>
              <p:nvPr/>
            </p:nvSpPr>
            <p:spPr>
              <a:xfrm>
                <a:off x="-32" y="226"/>
                <a:ext cx="1296" cy="633"/>
              </a:xfrm>
              <a:custGeom>
                <a:avLst/>
                <a:gdLst/>
                <a:ahLst/>
                <a:cxnLst>
                  <a:cxn ang="0">
                    <a:pos x="423" y="4"/>
                  </a:cxn>
                  <a:cxn ang="0">
                    <a:pos x="426" y="4"/>
                  </a:cxn>
                  <a:cxn ang="0">
                    <a:pos x="428" y="4"/>
                  </a:cxn>
                  <a:cxn ang="0">
                    <a:pos x="425" y="4"/>
                  </a:cxn>
                  <a:cxn ang="0">
                    <a:pos x="421" y="4"/>
                  </a:cxn>
                  <a:cxn ang="0">
                    <a:pos x="412" y="4"/>
                  </a:cxn>
                  <a:cxn ang="0">
                    <a:pos x="401" y="4"/>
                  </a:cxn>
                  <a:cxn ang="0">
                    <a:pos x="386" y="4"/>
                  </a:cxn>
                  <a:cxn ang="0">
                    <a:pos x="372" y="4"/>
                  </a:cxn>
                  <a:cxn ang="0">
                    <a:pos x="354" y="4"/>
                  </a:cxn>
                  <a:cxn ang="0">
                    <a:pos x="334" y="4"/>
                  </a:cxn>
                  <a:cxn ang="0">
                    <a:pos x="313" y="4"/>
                  </a:cxn>
                  <a:cxn ang="0">
                    <a:pos x="289" y="4"/>
                  </a:cxn>
                  <a:cxn ang="0">
                    <a:pos x="268" y="4"/>
                  </a:cxn>
                  <a:cxn ang="0">
                    <a:pos x="259" y="4"/>
                  </a:cxn>
                  <a:cxn ang="0">
                    <a:pos x="155" y="4"/>
                  </a:cxn>
                  <a:cxn ang="0">
                    <a:pos x="154" y="4"/>
                  </a:cxn>
                  <a:cxn ang="0">
                    <a:pos x="131" y="4"/>
                  </a:cxn>
                  <a:cxn ang="0">
                    <a:pos x="114" y="4"/>
                  </a:cxn>
                  <a:cxn ang="0">
                    <a:pos x="96" y="4"/>
                  </a:cxn>
                  <a:cxn ang="0">
                    <a:pos x="76" y="4"/>
                  </a:cxn>
                  <a:cxn ang="0">
                    <a:pos x="64" y="4"/>
                  </a:cxn>
                  <a:cxn ang="0">
                    <a:pos x="49" y="4"/>
                  </a:cxn>
                  <a:cxn ang="0">
                    <a:pos x="31" y="4"/>
                  </a:cxn>
                  <a:cxn ang="0">
                    <a:pos x="26" y="4"/>
                  </a:cxn>
                  <a:cxn ang="0">
                    <a:pos x="26" y="4"/>
                  </a:cxn>
                  <a:cxn ang="0">
                    <a:pos x="18" y="4"/>
                  </a:cxn>
                  <a:cxn ang="0">
                    <a:pos x="6" y="4"/>
                  </a:cxn>
                  <a:cxn ang="0">
                    <a:pos x="0" y="4"/>
                  </a:cxn>
                  <a:cxn ang="0">
                    <a:pos x="0" y="4"/>
                  </a:cxn>
                  <a:cxn ang="0">
                    <a:pos x="4" y="4"/>
                  </a:cxn>
                  <a:cxn ang="0">
                    <a:pos x="16" y="4"/>
                  </a:cxn>
                  <a:cxn ang="0">
                    <a:pos x="26" y="4"/>
                  </a:cxn>
                  <a:cxn ang="0">
                    <a:pos x="27" y="4"/>
                  </a:cxn>
                  <a:cxn ang="0">
                    <a:pos x="51" y="4"/>
                  </a:cxn>
                  <a:cxn ang="0">
                    <a:pos x="68" y="4"/>
                  </a:cxn>
                  <a:cxn ang="0">
                    <a:pos x="88" y="4"/>
                  </a:cxn>
                  <a:cxn ang="0">
                    <a:pos x="112" y="4"/>
                  </a:cxn>
                  <a:cxn ang="0">
                    <a:pos x="133" y="4"/>
                  </a:cxn>
                  <a:cxn ang="0">
                    <a:pos x="162" y="4"/>
                  </a:cxn>
                  <a:cxn ang="0">
                    <a:pos x="188" y="4"/>
                  </a:cxn>
                  <a:cxn ang="0">
                    <a:pos x="217" y="0"/>
                  </a:cxn>
                  <a:cxn ang="0">
                    <a:pos x="217" y="0"/>
                  </a:cxn>
                  <a:cxn ang="0">
                    <a:pos x="246" y="4"/>
                  </a:cxn>
                  <a:cxn ang="0">
                    <a:pos x="274" y="4"/>
                  </a:cxn>
                  <a:cxn ang="0">
                    <a:pos x="301" y="4"/>
                  </a:cxn>
                  <a:cxn ang="0">
                    <a:pos x="328" y="4"/>
                  </a:cxn>
                  <a:cxn ang="0">
                    <a:pos x="351" y="4"/>
                  </a:cxn>
                  <a:cxn ang="0">
                    <a:pos x="372" y="4"/>
                  </a:cxn>
                  <a:cxn ang="0">
                    <a:pos x="391" y="4"/>
                  </a:cxn>
                  <a:cxn ang="0">
                    <a:pos x="408" y="4"/>
                  </a:cxn>
                  <a:cxn ang="0">
                    <a:pos x="423" y="4"/>
                  </a:cxn>
                  <a:cxn ang="0">
                    <a:pos x="423" y="4"/>
                  </a:cxn>
                </a:cxnLst>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tileRect/>
              </a:gradFill>
              <a:ln w="9525">
                <a:noFill/>
              </a:ln>
            </p:spPr>
            <p:txBody>
              <a:bodyPr/>
              <a:p>
                <a:endParaRPr lang="zh-CN" altLang="en-US"/>
              </a:p>
            </p:txBody>
          </p:sp>
        </p:grpSp>
        <p:sp>
          <p:nvSpPr>
            <p:cNvPr id="104455" name="Text Box 7"/>
            <p:cNvSpPr txBox="1"/>
            <p:nvPr/>
          </p:nvSpPr>
          <p:spPr>
            <a:xfrm>
              <a:off x="232" y="1415"/>
              <a:ext cx="544" cy="329"/>
            </a:xfrm>
            <a:prstGeom prst="rect">
              <a:avLst/>
            </a:prstGeom>
            <a:noFill/>
            <a:ln w="9525">
              <a:noFill/>
            </a:ln>
          </p:spPr>
          <p:txBody>
            <a:bodyPr anchor="t" anchorCtr="0">
              <a:spAutoFit/>
            </a:bodyPr>
            <a:p>
              <a:pPr algn="ctr" eaLnBrk="0" hangingPunct="0">
                <a:lnSpc>
                  <a:spcPct val="100000"/>
                </a:lnSpc>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概念</a:t>
              </a:r>
              <a:endParaRPr lang="zh-CN" altLang="en-US" sz="2800" dirty="0">
                <a:solidFill>
                  <a:srgbClr val="FFFFFF"/>
                </a:solidFill>
                <a:latin typeface="黑体" panose="02010609060101010101" pitchFamily="49" charset="-122"/>
                <a:ea typeface="黑体" panose="02010609060101010101" pitchFamily="49" charset="-122"/>
              </a:endParaRPr>
            </a:p>
          </p:txBody>
        </p:sp>
      </p:grpSp>
      <p:grpSp>
        <p:nvGrpSpPr>
          <p:cNvPr id="4" name="Group 14"/>
          <p:cNvGrpSpPr/>
          <p:nvPr/>
        </p:nvGrpSpPr>
        <p:grpSpPr>
          <a:xfrm>
            <a:off x="1881188" y="3533775"/>
            <a:ext cx="8642350" cy="2324100"/>
            <a:chOff x="229" y="2473"/>
            <a:chExt cx="5121" cy="1000"/>
          </a:xfrm>
        </p:grpSpPr>
        <p:sp>
          <p:nvSpPr>
            <p:cNvPr id="35846" name="AutoShape 8"/>
            <p:cNvSpPr>
              <a:spLocks noChangeArrowheads="1"/>
            </p:cNvSpPr>
            <p:nvPr/>
          </p:nvSpPr>
          <p:spPr bwMode="auto">
            <a:xfrm>
              <a:off x="906" y="2473"/>
              <a:ext cx="4444" cy="1000"/>
            </a:xfrm>
            <a:prstGeom prst="roundRect">
              <a:avLst>
                <a:gd name="adj" fmla="val 16667"/>
              </a:avLst>
            </a:prstGeom>
            <a:noFill/>
            <a:ln w="38100">
              <a:solidFill>
                <a:schemeClr val="hlink"/>
              </a:solidFill>
              <a:round/>
            </a:ln>
            <a:effectLst/>
          </p:spPr>
          <p:txBody>
            <a:bodyPr anchor="ctr"/>
            <a:lstStyle/>
            <a:p>
              <a:pPr marL="0" marR="0" lvl="0" indent="0" algn="l" defTabSz="914400" rtl="0" eaLnBrk="0" fontAlgn="base" latinLnBrk="0" hangingPunct="0">
                <a:lnSpc>
                  <a:spcPct val="150000"/>
                </a:lnSpc>
                <a:spcBef>
                  <a:spcPct val="0"/>
                </a:spcBef>
                <a:spcAft>
                  <a:spcPct val="0"/>
                </a:spcAft>
                <a:buClr>
                  <a:srgbClr val="FF0000"/>
                </a:buClr>
                <a:buSzTx/>
                <a:buFont typeface="Wingdings" panose="05000000000000000000" pitchFamily="2" charset="2"/>
                <a:buChar char="p"/>
                <a:defRPr/>
              </a:pP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企业</a:t>
              </a: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日常活动，而</a:t>
              </a:r>
              <a:r>
                <a:rPr kumimoji="0" lang="zh-CN" altLang="en-US"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非</a:t>
              </a:r>
              <a:r>
                <a:rPr kumimoji="0" lang="zh-CN" altLang="zh-CN" sz="2800" b="1" i="0" u="none" strike="noStrike" kern="1200" cap="none" spc="0" normalizeH="0" baseline="0" noProof="0" dirty="0">
                  <a:ln>
                    <a:noFill/>
                  </a:ln>
                  <a:solidFill>
                    <a:srgbClr val="0000CC"/>
                  </a:solidFill>
                  <a:effectLst/>
                  <a:uLnTx/>
                  <a:uFillTx/>
                  <a:latin typeface="楷体" panose="02010609060101010101" pitchFamily="49" charset="-122"/>
                  <a:ea typeface="楷体" panose="02010609060101010101" pitchFamily="49" charset="-122"/>
                  <a:cs typeface="+mn-cs"/>
                </a:rPr>
                <a:t>偶发</a:t>
              </a: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的交易或事项。</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0" fontAlgn="base" latinLnBrk="0" hangingPunct="0">
                <a:lnSpc>
                  <a:spcPct val="150000"/>
                </a:lnSpc>
                <a:spcBef>
                  <a:spcPct val="0"/>
                </a:spcBef>
                <a:spcAft>
                  <a:spcPct val="0"/>
                </a:spcAft>
                <a:buClr>
                  <a:srgbClr val="FF0000"/>
                </a:buClr>
                <a:buSzTx/>
                <a:buFont typeface="Wingdings" panose="05000000000000000000" pitchFamily="2" charset="2"/>
                <a:buChar char="p"/>
                <a:defRPr/>
              </a:pP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所有者权益减少，同时伴随资产的减少或负债的增加，但</a:t>
              </a:r>
              <a:r>
                <a:rPr kumimoji="0" lang="zh-CN" altLang="zh-CN" sz="275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与向所有者分配利润无关</a:t>
              </a:r>
              <a:r>
                <a:rPr kumimoji="0" lang="zh-CN" altLang="en-US" sz="275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endParaRPr kumimoji="0" lang="zh-CN" altLang="en-US" sz="275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grpSp>
          <p:nvGrpSpPr>
            <p:cNvPr id="104458" name="Group 9"/>
            <p:cNvGrpSpPr/>
            <p:nvPr/>
          </p:nvGrpSpPr>
          <p:grpSpPr>
            <a:xfrm>
              <a:off x="229" y="2697"/>
              <a:ext cx="617" cy="469"/>
              <a:chOff x="-178" y="0"/>
              <a:chExt cx="1680" cy="1226"/>
            </a:xfrm>
          </p:grpSpPr>
          <p:sp>
            <p:nvSpPr>
              <p:cNvPr id="104459" name="Oval 10"/>
              <p:cNvSpPr/>
              <p:nvPr/>
            </p:nvSpPr>
            <p:spPr>
              <a:xfrm>
                <a:off x="-178" y="0"/>
                <a:ext cx="1680" cy="1226"/>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lnSpc>
                    <a:spcPct val="140000"/>
                  </a:lnSpc>
                  <a:spcBef>
                    <a:spcPct val="0"/>
                  </a:spcBef>
                  <a:buClrTx/>
                </a:pP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104460" name="未知"/>
              <p:cNvSpPr/>
              <p:nvPr/>
            </p:nvSpPr>
            <p:spPr>
              <a:xfrm>
                <a:off x="14" y="29"/>
                <a:ext cx="1296" cy="462"/>
              </a:xfrm>
              <a:custGeom>
                <a:avLst/>
                <a:gdLst/>
                <a:ahLst/>
                <a:cxnLst>
                  <a:cxn ang="0">
                    <a:pos x="423" y="1"/>
                  </a:cxn>
                  <a:cxn ang="0">
                    <a:pos x="426" y="1"/>
                  </a:cxn>
                  <a:cxn ang="0">
                    <a:pos x="428" y="1"/>
                  </a:cxn>
                  <a:cxn ang="0">
                    <a:pos x="425" y="1"/>
                  </a:cxn>
                  <a:cxn ang="0">
                    <a:pos x="421" y="1"/>
                  </a:cxn>
                  <a:cxn ang="0">
                    <a:pos x="412" y="1"/>
                  </a:cxn>
                  <a:cxn ang="0">
                    <a:pos x="401" y="1"/>
                  </a:cxn>
                  <a:cxn ang="0">
                    <a:pos x="386" y="1"/>
                  </a:cxn>
                  <a:cxn ang="0">
                    <a:pos x="372" y="1"/>
                  </a:cxn>
                  <a:cxn ang="0">
                    <a:pos x="354" y="1"/>
                  </a:cxn>
                  <a:cxn ang="0">
                    <a:pos x="334" y="1"/>
                  </a:cxn>
                  <a:cxn ang="0">
                    <a:pos x="313" y="1"/>
                  </a:cxn>
                  <a:cxn ang="0">
                    <a:pos x="289" y="1"/>
                  </a:cxn>
                  <a:cxn ang="0">
                    <a:pos x="268" y="1"/>
                  </a:cxn>
                  <a:cxn ang="0">
                    <a:pos x="259" y="1"/>
                  </a:cxn>
                  <a:cxn ang="0">
                    <a:pos x="155" y="1"/>
                  </a:cxn>
                  <a:cxn ang="0">
                    <a:pos x="154" y="1"/>
                  </a:cxn>
                  <a:cxn ang="0">
                    <a:pos x="131" y="1"/>
                  </a:cxn>
                  <a:cxn ang="0">
                    <a:pos x="114" y="1"/>
                  </a:cxn>
                  <a:cxn ang="0">
                    <a:pos x="96" y="1"/>
                  </a:cxn>
                  <a:cxn ang="0">
                    <a:pos x="76" y="1"/>
                  </a:cxn>
                  <a:cxn ang="0">
                    <a:pos x="64" y="1"/>
                  </a:cxn>
                  <a:cxn ang="0">
                    <a:pos x="49" y="1"/>
                  </a:cxn>
                  <a:cxn ang="0">
                    <a:pos x="31" y="1"/>
                  </a:cxn>
                  <a:cxn ang="0">
                    <a:pos x="26" y="1"/>
                  </a:cxn>
                  <a:cxn ang="0">
                    <a:pos x="26" y="1"/>
                  </a:cxn>
                  <a:cxn ang="0">
                    <a:pos x="18" y="1"/>
                  </a:cxn>
                  <a:cxn ang="0">
                    <a:pos x="6" y="1"/>
                  </a:cxn>
                  <a:cxn ang="0">
                    <a:pos x="0" y="1"/>
                  </a:cxn>
                  <a:cxn ang="0">
                    <a:pos x="0" y="1"/>
                  </a:cxn>
                  <a:cxn ang="0">
                    <a:pos x="4" y="1"/>
                  </a:cxn>
                  <a:cxn ang="0">
                    <a:pos x="16" y="1"/>
                  </a:cxn>
                  <a:cxn ang="0">
                    <a:pos x="26" y="1"/>
                  </a:cxn>
                  <a:cxn ang="0">
                    <a:pos x="27" y="1"/>
                  </a:cxn>
                  <a:cxn ang="0">
                    <a:pos x="51" y="1"/>
                  </a:cxn>
                  <a:cxn ang="0">
                    <a:pos x="68" y="1"/>
                  </a:cxn>
                  <a:cxn ang="0">
                    <a:pos x="88" y="1"/>
                  </a:cxn>
                  <a:cxn ang="0">
                    <a:pos x="112" y="1"/>
                  </a:cxn>
                  <a:cxn ang="0">
                    <a:pos x="133" y="1"/>
                  </a:cxn>
                  <a:cxn ang="0">
                    <a:pos x="162" y="1"/>
                  </a:cxn>
                  <a:cxn ang="0">
                    <a:pos x="188" y="1"/>
                  </a:cxn>
                  <a:cxn ang="0">
                    <a:pos x="217" y="0"/>
                  </a:cxn>
                  <a:cxn ang="0">
                    <a:pos x="217" y="0"/>
                  </a:cxn>
                  <a:cxn ang="0">
                    <a:pos x="246" y="1"/>
                  </a:cxn>
                  <a:cxn ang="0">
                    <a:pos x="274" y="1"/>
                  </a:cxn>
                  <a:cxn ang="0">
                    <a:pos x="301" y="1"/>
                  </a:cxn>
                  <a:cxn ang="0">
                    <a:pos x="328" y="1"/>
                  </a:cxn>
                  <a:cxn ang="0">
                    <a:pos x="351" y="1"/>
                  </a:cxn>
                  <a:cxn ang="0">
                    <a:pos x="372" y="1"/>
                  </a:cxn>
                  <a:cxn ang="0">
                    <a:pos x="391" y="1"/>
                  </a:cxn>
                  <a:cxn ang="0">
                    <a:pos x="408" y="1"/>
                  </a:cxn>
                  <a:cxn ang="0">
                    <a:pos x="423" y="1"/>
                  </a:cxn>
                  <a:cxn ang="0">
                    <a:pos x="423" y="1"/>
                  </a:cxn>
                </a:cxnLst>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tileRect/>
              </a:gradFill>
              <a:ln w="9525">
                <a:noFill/>
              </a:ln>
            </p:spPr>
            <p:txBody>
              <a:bodyPr/>
              <a:p>
                <a:endParaRPr lang="zh-CN" altLang="en-US"/>
              </a:p>
            </p:txBody>
          </p:sp>
        </p:grpSp>
        <p:sp>
          <p:nvSpPr>
            <p:cNvPr id="104461" name="Text Box 12"/>
            <p:cNvSpPr txBox="1"/>
            <p:nvPr/>
          </p:nvSpPr>
          <p:spPr>
            <a:xfrm>
              <a:off x="275" y="2810"/>
              <a:ext cx="544" cy="299"/>
            </a:xfrm>
            <a:prstGeom prst="rect">
              <a:avLst/>
            </a:prstGeom>
            <a:noFill/>
            <a:ln w="9525">
              <a:noFill/>
            </a:ln>
          </p:spPr>
          <p:txBody>
            <a:bodyPr anchor="t" anchorCtr="0">
              <a:spAutoFit/>
            </a:bodyPr>
            <a:p>
              <a:pPr algn="ctr" eaLnBrk="0" hangingPunct="0">
                <a:lnSpc>
                  <a:spcPct val="140000"/>
                </a:lnSpc>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特点</a:t>
              </a:r>
              <a:endParaRPr lang="zh-CN" altLang="en-US" sz="2800" dirty="0">
                <a:solidFill>
                  <a:srgbClr val="FFFFFF"/>
                </a:solidFill>
                <a:latin typeface="黑体" panose="02010609060101010101" pitchFamily="49" charset="-122"/>
                <a:ea typeface="黑体" panose="02010609060101010101" pitchFamily="49" charset="-122"/>
              </a:endParaRPr>
            </a:p>
          </p:txBody>
        </p:sp>
      </p:grpSp>
      <p:sp>
        <p:nvSpPr>
          <p:cNvPr id="104462" name="矩形 2"/>
          <p:cNvSpPr/>
          <p:nvPr/>
        </p:nvSpPr>
        <p:spPr>
          <a:xfrm>
            <a:off x="3810000" y="-357187"/>
            <a:ext cx="4572000" cy="368300"/>
          </a:xfrm>
          <a:prstGeom prst="rect">
            <a:avLst/>
          </a:prstGeom>
          <a:noFill/>
          <a:ln w="9525">
            <a:noFill/>
          </a:ln>
        </p:spPr>
        <p:txBody>
          <a:bodyPr anchor="t" anchorCtr="0">
            <a:spAutoFit/>
          </a:bodyPr>
          <a:p>
            <a:pPr>
              <a:lnSpc>
                <a:spcPct val="100000"/>
              </a:lnSpc>
              <a:spcBef>
                <a:spcPct val="0"/>
              </a:spcBef>
              <a:buClrTx/>
            </a:pPr>
            <a:r>
              <a:rPr lang="zh-CN" altLang="zh-CN" dirty="0">
                <a:solidFill>
                  <a:srgbClr val="000000"/>
                </a:solidFill>
                <a:latin typeface="Arial" panose="020B0604020202020204" pitchFamily="34" charset="0"/>
                <a:ea typeface="宋体" panose="02010600030101010101" pitchFamily="2" charset="-122"/>
              </a:rPr>
              <a:t>。</a:t>
            </a:r>
            <a:endParaRPr lang="zh-CN" altLang="en-US" b="0" dirty="0">
              <a:solidFill>
                <a:srgbClr val="000000"/>
              </a:solidFill>
              <a:latin typeface="Arial" panose="020B0604020202020204" pitchFamily="34" charset="0"/>
              <a:ea typeface="宋体" panose="02010600030101010101" pitchFamily="2" charset="-122"/>
            </a:endParaRPr>
          </a:p>
        </p:txBody>
      </p:sp>
      <p:sp>
        <p:nvSpPr>
          <p:cNvPr id="33798" name="矩形 1"/>
          <p:cNvSpPr/>
          <p:nvPr/>
        </p:nvSpPr>
        <p:spPr>
          <a:xfrm>
            <a:off x="1754188" y="6073775"/>
            <a:ext cx="8587105" cy="521970"/>
          </a:xfrm>
          <a:prstGeom prst="rect">
            <a:avLst/>
          </a:prstGeom>
          <a:solidFill>
            <a:schemeClr val="bg1"/>
          </a:solidFill>
          <a:ln w="25400" cap="flat" cmpd="sng">
            <a:solidFill>
              <a:srgbClr val="C00000"/>
            </a:solidFill>
            <a:prstDash val="solid"/>
            <a:miter/>
            <a:headEnd type="none" w="med" len="med"/>
            <a:tailEnd type="none" w="med" len="med"/>
          </a:ln>
        </p:spPr>
        <p:txBody>
          <a:bodyPr wrap="none" anchor="t" anchorCtr="0">
            <a:spAutoFit/>
          </a:bodyPr>
          <a:p>
            <a:pPr>
              <a:lnSpc>
                <a:spcPct val="100000"/>
              </a:lnSpc>
              <a:spcBef>
                <a:spcPct val="0"/>
              </a:spcBef>
              <a:buClrTx/>
            </a:pPr>
            <a:r>
              <a:rPr lang="zh-CN" altLang="en-US" sz="2800" dirty="0">
                <a:latin typeface="仿宋" panose="02010609060101010101" pitchFamily="49" charset="-122"/>
                <a:ea typeface="仿宋" panose="02010609060101010101" pitchFamily="49" charset="-122"/>
              </a:rPr>
              <a:t>所有者权益的减少</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营业支出（费用</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损失）</a:t>
            </a:r>
            <a:r>
              <a:rPr lang="en-US"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分配股利</a:t>
            </a:r>
            <a:endParaRPr lang="zh-CN" altLang="en-US" sz="2800" dirty="0">
              <a:latin typeface="仿宋" panose="02010609060101010101" pitchFamily="49" charset="-122"/>
              <a:ea typeface="仿宋" panose="02010609060101010101" pitchFamily="49" charset="-122"/>
            </a:endParaRPr>
          </a:p>
        </p:txBody>
      </p:sp>
      <p:pic>
        <p:nvPicPr>
          <p:cNvPr id="104464"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000000"/>
                                          </p:val>
                                        </p:tav>
                                        <p:tav tm="100000">
                                          <p:val>
                                            <p:strVal val="#ppt_w"/>
                                          </p:val>
                                        </p:tav>
                                      </p:tavLst>
                                    </p:anim>
                                    <p:anim calcmode="lin" valueType="num">
                                      <p:cBhvr>
                                        <p:cTn id="8" dur="500" fill="hold"/>
                                        <p:tgtEl>
                                          <p:spTgt spid="4"/>
                                        </p:tgtEl>
                                        <p:attrNameLst>
                                          <p:attrName>ppt_h</p:attrName>
                                        </p:attrNameLst>
                                      </p:cBhvr>
                                      <p:tavLst>
                                        <p:tav tm="0">
                                          <p:val>
                                            <p:fltVal val="0.00000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3798"/>
                                        </p:tgtEl>
                                        <p:attrNameLst>
                                          <p:attrName>style.visibility</p:attrName>
                                        </p:attrNameLst>
                                      </p:cBhvr>
                                      <p:to>
                                        <p:strVal val="visible"/>
                                      </p:to>
                                    </p:set>
                                    <p:anim calcmode="lin" valueType="num">
                                      <p:cBhvr>
                                        <p:cTn id="13" dur="250" fill="hold"/>
                                        <p:tgtEl>
                                          <p:spTgt spid="33798"/>
                                        </p:tgtEl>
                                        <p:attrNameLst>
                                          <p:attrName>ppt_x</p:attrName>
                                        </p:attrNameLst>
                                      </p:cBhvr>
                                      <p:tavLst>
                                        <p:tav tm="0">
                                          <p:val>
                                            <p:strVal val="#ppt_x"/>
                                          </p:val>
                                        </p:tav>
                                        <p:tav tm="100000">
                                          <p:val>
                                            <p:strVal val="#ppt_x"/>
                                          </p:val>
                                        </p:tav>
                                      </p:tavLst>
                                    </p:anim>
                                    <p:anim calcmode="lin" valueType="num">
                                      <p:cBhvr>
                                        <p:cTn id="14" dur="250" fill="hold"/>
                                        <p:tgtEl>
                                          <p:spTgt spid="337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第二章 会计要素与会计账户 </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828925"/>
            <a:ext cx="6238240" cy="3427095"/>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会计要素；</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会计等式；</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会计科目；</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会计账户。</a:t>
            </a:r>
            <a:endParaRPr lang="zh-CN" altLang="en-US" sz="3000" dirty="0">
              <a:solidFill>
                <a:srgbClr val="000000"/>
              </a:solidFill>
              <a:latin typeface="楷体" panose="02010609060101010101" pitchFamily="49" charset="-122"/>
              <a:ea typeface="楷体" panose="02010609060101010101" pitchFamily="49" charset="-122"/>
              <a:cs typeface="+mn-cs"/>
            </a:endParaRPr>
          </a:p>
          <a:p>
            <a:pPr algn="just" eaLnBrk="1" hangingPunct="1">
              <a:lnSpc>
                <a:spcPct val="150000"/>
              </a:lnSpc>
              <a:buClr>
                <a:srgbClr val="FF0000"/>
              </a:buClr>
              <a:buSzTx/>
              <a:buFont typeface="Wingdings" panose="05000000000000000000" pitchFamily="2"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文本占位符 698369"/>
          <p:cNvSpPr/>
          <p:nvPr>
            <p:ph type="body" idx="4294967295"/>
          </p:nvPr>
        </p:nvSpPr>
        <p:spPr>
          <a:xfrm>
            <a:off x="894080" y="1196975"/>
            <a:ext cx="9417050" cy="5280025"/>
          </a:xfrm>
        </p:spPr>
        <p:txBody>
          <a:bodyPr vert="horz" wrap="square" lIns="91440" tIns="45720" rIns="91440" bIns="45720" anchor="t" anchorCtr="0"/>
          <a:p>
            <a:pPr marL="342900" indent="-342900"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会计要素</a:t>
            </a:r>
            <a:endParaRPr lang="zh-CN" altLang="en-US" sz="28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50000"/>
              </a:lnSpc>
              <a:buNone/>
            </a:pPr>
            <a:r>
              <a:rPr lang="zh-CN" altLang="en-US" sz="2800" dirty="0">
                <a:solidFill>
                  <a:srgbClr val="353DE3"/>
                </a:solidFill>
                <a:latin typeface="黑体" panose="02010609060101010101" pitchFamily="49" charset="-122"/>
                <a:ea typeface="黑体" panose="02010609060101010101" pitchFamily="49" charset="-122"/>
              </a:rPr>
              <a:t>（五）费用：</a:t>
            </a:r>
            <a:r>
              <a:rPr lang="zh-CN" altLang="en-US" sz="2800" dirty="0">
                <a:latin typeface="楷体" panose="02010609060101010101" pitchFamily="49" charset="-122"/>
                <a:ea typeface="楷体" panose="02010609060101010101" pitchFamily="49" charset="-122"/>
              </a:rPr>
              <a:t>分类</a:t>
            </a:r>
            <a:endParaRPr lang="zh-CN" altLang="en-US" sz="2800" dirty="0">
              <a:latin typeface="楷体" panose="02010609060101010101" pitchFamily="49" charset="-122"/>
              <a:ea typeface="楷体" panose="02010609060101010101" pitchFamily="49" charset="-122"/>
            </a:endParaRPr>
          </a:p>
          <a:p>
            <a:pPr marL="342900" indent="-342900"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按照费用与收入的关系分：</a:t>
            </a:r>
            <a:endParaRPr lang="zh-CN" altLang="en-US" sz="2800" dirty="0">
              <a:latin typeface="楷体" panose="02010609060101010101" pitchFamily="49" charset="-122"/>
              <a:ea typeface="楷体" panose="02010609060101010101" pitchFamily="49" charset="-122"/>
            </a:endParaRPr>
          </a:p>
          <a:p>
            <a:pPr marL="342900" indent="-342900"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）营业成本</a:t>
            </a:r>
            <a:endParaRPr lang="zh-CN" altLang="en-US" sz="2800" dirty="0">
              <a:latin typeface="楷体" panose="02010609060101010101" pitchFamily="49" charset="-122"/>
              <a:ea typeface="楷体" panose="02010609060101010101" pitchFamily="49" charset="-122"/>
            </a:endParaRPr>
          </a:p>
          <a:p>
            <a:pPr marL="342900" indent="-342900" eaLnBrk="1" hangingPunct="1">
              <a:lnSpc>
                <a:spcPct val="150000"/>
              </a:lnSpc>
              <a:spcBef>
                <a:spcPct val="15000"/>
              </a:spcBef>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）期间费用 </a:t>
            </a:r>
            <a:endParaRPr lang="zh-CN" altLang="en-US" sz="2800" dirty="0">
              <a:latin typeface="楷体" panose="02010609060101010101" pitchFamily="49" charset="-122"/>
              <a:ea typeface="楷体" panose="02010609060101010101" pitchFamily="49" charset="-122"/>
            </a:endParaRPr>
          </a:p>
          <a:p>
            <a:pPr marL="342900" indent="-342900" eaLnBrk="1" hangingPunct="1">
              <a:lnSpc>
                <a:spcPct val="150000"/>
              </a:lnSpc>
              <a:spcBef>
                <a:spcPct val="15000"/>
              </a:spcBef>
              <a:buNone/>
            </a:pPr>
            <a:r>
              <a:rPr lang="zh-CN" altLang="en-US" sz="2800" dirty="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p:txBody>
      </p:sp>
      <p:sp>
        <p:nvSpPr>
          <p:cNvPr id="698371" name="文本框 698370"/>
          <p:cNvSpPr txBox="1"/>
          <p:nvPr/>
        </p:nvSpPr>
        <p:spPr>
          <a:xfrm>
            <a:off x="4846638" y="3429000"/>
            <a:ext cx="5786437" cy="2306955"/>
          </a:xfrm>
          <a:prstGeom prst="rect">
            <a:avLst/>
          </a:prstGeom>
          <a:noFill/>
          <a:ln w="9525" cap="flat" cmpd="sng">
            <a:solidFill>
              <a:srgbClr val="FF0000"/>
            </a:solidFill>
            <a:prstDash val="solid"/>
            <a:miter/>
            <a:headEnd type="none" w="med" len="med"/>
            <a:tailEnd type="none" w="med" len="med"/>
          </a:ln>
        </p:spPr>
        <p:txBody>
          <a:bodyPr anchor="t" anchorCtr="0">
            <a:spAutoFit/>
          </a:bodyPr>
          <a:p>
            <a:pPr marL="342900" indent="-342900">
              <a:lnSpc>
                <a:spcPct val="150000"/>
              </a:lnSpc>
              <a:spcBef>
                <a:spcPts val="0"/>
              </a:spcBef>
              <a:buClr>
                <a:srgbClr val="FF0000"/>
              </a:buClr>
              <a:buFont typeface="Wingdings" panose="05000000000000000000" pitchFamily="2" charset="2"/>
              <a:buChar char="p"/>
            </a:pPr>
            <a:r>
              <a:rPr lang="zh-CN" altLang="en-US" sz="2400" b="1" dirty="0">
                <a:latin typeface="仿宋" panose="02010609060101010101" pitchFamily="49" charset="-122"/>
                <a:ea typeface="仿宋" panose="02010609060101010101" pitchFamily="49" charset="-122"/>
              </a:rPr>
              <a:t>营业成本指销售商品或提供劳务的成本。</a:t>
            </a:r>
            <a:endParaRPr lang="en-US" altLang="zh-CN" sz="2400" b="1" dirty="0">
              <a:latin typeface="仿宋" panose="02010609060101010101" pitchFamily="49" charset="-122"/>
              <a:ea typeface="仿宋" panose="02010609060101010101" pitchFamily="49" charset="-122"/>
            </a:endParaRPr>
          </a:p>
          <a:p>
            <a:pPr marL="342900" indent="-342900">
              <a:lnSpc>
                <a:spcPct val="150000"/>
              </a:lnSpc>
              <a:spcBef>
                <a:spcPts val="0"/>
              </a:spcBef>
              <a:buClr>
                <a:srgbClr val="FF0000"/>
              </a:buClr>
              <a:buFont typeface="Wingdings" panose="05000000000000000000" pitchFamily="2" charset="2"/>
              <a:buChar char="p"/>
            </a:pPr>
            <a:r>
              <a:rPr lang="zh-CN" altLang="en-US" sz="2400" b="1" dirty="0">
                <a:latin typeface="仿宋" panose="02010609060101010101" pitchFamily="49" charset="-122"/>
                <a:ea typeface="仿宋" panose="02010609060101010101" pitchFamily="49" charset="-122"/>
              </a:rPr>
              <a:t>按照其销售商品或提供劳务在企业日常活动中所处地位，分</a:t>
            </a:r>
            <a:r>
              <a:rPr lang="zh-CN" altLang="en-US" sz="2400" b="1" dirty="0">
                <a:solidFill>
                  <a:srgbClr val="0000CC"/>
                </a:solidFill>
                <a:latin typeface="仿宋" panose="02010609060101010101" pitchFamily="49" charset="-122"/>
                <a:ea typeface="仿宋" panose="02010609060101010101" pitchFamily="49" charset="-122"/>
              </a:rPr>
              <a:t>为主营业务成本</a:t>
            </a:r>
            <a:r>
              <a:rPr lang="zh-CN" altLang="en-US" sz="2400" b="1" dirty="0">
                <a:latin typeface="仿宋" panose="02010609060101010101" pitchFamily="49" charset="-122"/>
                <a:ea typeface="仿宋" panose="02010609060101010101" pitchFamily="49" charset="-122"/>
              </a:rPr>
              <a:t>和</a:t>
            </a:r>
            <a:r>
              <a:rPr lang="zh-CN" altLang="en-US" sz="2400" b="1" dirty="0">
                <a:solidFill>
                  <a:srgbClr val="0000CC"/>
                </a:solidFill>
                <a:latin typeface="仿宋" panose="02010609060101010101" pitchFamily="49" charset="-122"/>
                <a:ea typeface="仿宋" panose="02010609060101010101" pitchFamily="49" charset="-122"/>
              </a:rPr>
              <a:t>其他业务成本</a:t>
            </a:r>
            <a:r>
              <a:rPr lang="zh-CN" altLang="en-US" sz="2400" b="1" dirty="0">
                <a:latin typeface="仿宋" panose="02010609060101010101" pitchFamily="49" charset="-122"/>
                <a:ea typeface="仿宋" panose="02010609060101010101" pitchFamily="49" charset="-122"/>
              </a:rPr>
              <a:t>。</a:t>
            </a:r>
            <a:endParaRPr lang="zh-CN" altLang="en-US" sz="2400" b="1" dirty="0">
              <a:latin typeface="仿宋" panose="02010609060101010101" pitchFamily="49" charset="-122"/>
              <a:ea typeface="仿宋" panose="02010609060101010101" pitchFamily="49" charset="-122"/>
            </a:endParaRPr>
          </a:p>
        </p:txBody>
      </p:sp>
      <p:sp>
        <p:nvSpPr>
          <p:cNvPr id="698372" name="文本框 698371"/>
          <p:cNvSpPr txBox="1"/>
          <p:nvPr/>
        </p:nvSpPr>
        <p:spPr>
          <a:xfrm>
            <a:off x="4846638" y="3356610"/>
            <a:ext cx="5786437" cy="2306955"/>
          </a:xfrm>
          <a:prstGeom prst="rect">
            <a:avLst/>
          </a:prstGeom>
          <a:noFill/>
          <a:ln w="9525" cap="flat" cmpd="sng">
            <a:solidFill>
              <a:srgbClr val="FF0000"/>
            </a:solidFill>
            <a:prstDash val="solid"/>
            <a:miter/>
            <a:headEnd type="none" w="med" len="med"/>
            <a:tailEnd type="none" w="med" len="med"/>
          </a:ln>
        </p:spPr>
        <p:txBody>
          <a:bodyPr anchor="t" anchorCtr="0">
            <a:spAutoFit/>
          </a:bodyPr>
          <a:p>
            <a:pPr marL="342900" indent="-342900">
              <a:lnSpc>
                <a:spcPct val="150000"/>
              </a:lnSpc>
              <a:spcBef>
                <a:spcPts val="0"/>
              </a:spcBef>
              <a:buClr>
                <a:srgbClr val="FF0000"/>
              </a:buClr>
              <a:buFont typeface="Wingdings" panose="05000000000000000000" pitchFamily="2" charset="2"/>
              <a:buChar char="p"/>
            </a:pPr>
            <a:r>
              <a:rPr lang="zh-CN" altLang="en-US" sz="2400" b="1" dirty="0">
                <a:latin typeface="仿宋" panose="02010609060101010101" pitchFamily="49" charset="-122"/>
                <a:ea typeface="仿宋" panose="02010609060101010101" pitchFamily="49" charset="-122"/>
              </a:rPr>
              <a:t>期间费用是指本期发生的不能直接或间接归入营业成本，而直接计入当期损益的各项费用；</a:t>
            </a:r>
            <a:endParaRPr lang="en-US" altLang="zh-CN" sz="2400" b="1" dirty="0">
              <a:latin typeface="仿宋" panose="02010609060101010101" pitchFamily="49" charset="-122"/>
              <a:ea typeface="仿宋" panose="02010609060101010101" pitchFamily="49" charset="-122"/>
            </a:endParaRPr>
          </a:p>
          <a:p>
            <a:pPr marL="342900" indent="-342900">
              <a:lnSpc>
                <a:spcPct val="150000"/>
              </a:lnSpc>
              <a:spcBef>
                <a:spcPts val="0"/>
              </a:spcBef>
              <a:buClr>
                <a:srgbClr val="FF0000"/>
              </a:buClr>
              <a:buFont typeface="Wingdings" panose="05000000000000000000" pitchFamily="2" charset="2"/>
              <a:buChar char="p"/>
            </a:pPr>
            <a:r>
              <a:rPr lang="zh-CN" altLang="en-US" sz="2400" b="1" dirty="0">
                <a:latin typeface="仿宋" panose="02010609060101010101" pitchFamily="49" charset="-122"/>
                <a:ea typeface="仿宋" panose="02010609060101010101" pitchFamily="49" charset="-122"/>
              </a:rPr>
              <a:t>包括</a:t>
            </a:r>
            <a:r>
              <a:rPr lang="zh-CN" altLang="en-US" sz="2400" b="1" dirty="0">
                <a:solidFill>
                  <a:srgbClr val="0000CC"/>
                </a:solidFill>
                <a:latin typeface="仿宋" panose="02010609060101010101" pitchFamily="49" charset="-122"/>
                <a:ea typeface="仿宋" panose="02010609060101010101" pitchFamily="49" charset="-122"/>
              </a:rPr>
              <a:t>管理费用、销售费用和财务费用</a:t>
            </a:r>
            <a:r>
              <a:rPr lang="zh-CN" altLang="en-US" sz="2400" dirty="0">
                <a:latin typeface="仿宋" panose="02010609060101010101" pitchFamily="49" charset="-122"/>
                <a:ea typeface="仿宋" panose="02010609060101010101" pitchFamily="49" charset="-122"/>
              </a:rPr>
              <a:t>。 </a:t>
            </a:r>
            <a:endParaRPr lang="zh-CN" altLang="en-US" sz="2400" dirty="0">
              <a:latin typeface="仿宋" panose="02010609060101010101" pitchFamily="49" charset="-122"/>
              <a:ea typeface="仿宋" panose="02010609060101010101" pitchFamily="49" charset="-122"/>
            </a:endParaRPr>
          </a:p>
        </p:txBody>
      </p:sp>
      <p:sp>
        <p:nvSpPr>
          <p:cNvPr id="105476" name="矩形 698372"/>
          <p:cNvSpPr/>
          <p:nvPr/>
        </p:nvSpPr>
        <p:spPr>
          <a:xfrm>
            <a:off x="917575" y="304800"/>
            <a:ext cx="918210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05477"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
        <p:nvSpPr>
          <p:cNvPr id="2" name="矩形 1"/>
          <p:cNvSpPr/>
          <p:nvPr/>
        </p:nvSpPr>
        <p:spPr>
          <a:xfrm>
            <a:off x="2157413" y="5995671"/>
            <a:ext cx="7899400" cy="645160"/>
          </a:xfrm>
          <a:prstGeom prst="rect">
            <a:avLst/>
          </a:prstGeom>
          <a:solidFill>
            <a:schemeClr val="bg1"/>
          </a:solidFill>
          <a:ln w="25400" cap="flat" cmpd="sng">
            <a:solidFill>
              <a:srgbClr val="0000CC"/>
            </a:solidFill>
            <a:prstDash val="solid"/>
            <a:miter/>
            <a:headEnd type="none" w="med" len="med"/>
            <a:tailEnd type="none" w="med" len="med"/>
          </a:ln>
        </p:spPr>
        <p:txBody>
          <a:bodyPr anchor="ctr" anchorCtr="0">
            <a:spAutoFit/>
          </a:bodyPr>
          <a:p>
            <a:pPr algn="ctr"/>
            <a:r>
              <a:rPr lang="zh-CN" altLang="en-US" sz="2400" dirty="0">
                <a:solidFill>
                  <a:srgbClr val="0000CC"/>
                </a:solidFill>
                <a:latin typeface="仿宋" panose="02010609060101010101" pitchFamily="49" charset="-122"/>
                <a:ea typeface="仿宋" panose="02010609060101010101" pitchFamily="49" charset="-122"/>
              </a:rPr>
              <a:t>营业成本 </a:t>
            </a:r>
            <a:r>
              <a:rPr lang="en-US" altLang="zh-CN" sz="2400" dirty="0">
                <a:solidFill>
                  <a:srgbClr val="0000CC"/>
                </a:solidFill>
                <a:latin typeface="仿宋" panose="02010609060101010101" pitchFamily="49" charset="-122"/>
                <a:ea typeface="仿宋" panose="02010609060101010101" pitchFamily="49" charset="-122"/>
              </a:rPr>
              <a:t>= </a:t>
            </a:r>
            <a:r>
              <a:rPr lang="zh-CN" altLang="en-US" sz="2400" dirty="0">
                <a:solidFill>
                  <a:srgbClr val="0000CC"/>
                </a:solidFill>
                <a:latin typeface="仿宋" panose="02010609060101010101" pitchFamily="49" charset="-122"/>
                <a:ea typeface="仿宋" panose="02010609060101010101" pitchFamily="49" charset="-122"/>
              </a:rPr>
              <a:t>主营业务成本 </a:t>
            </a:r>
            <a:r>
              <a:rPr lang="en-US" altLang="zh-CN" sz="2400" dirty="0">
                <a:solidFill>
                  <a:srgbClr val="0000CC"/>
                </a:solidFill>
                <a:latin typeface="仿宋" panose="02010609060101010101" pitchFamily="49" charset="-122"/>
                <a:ea typeface="仿宋" panose="02010609060101010101" pitchFamily="49" charset="-122"/>
              </a:rPr>
              <a:t>+ </a:t>
            </a:r>
            <a:r>
              <a:rPr lang="zh-CN" altLang="en-US" sz="2400" dirty="0">
                <a:solidFill>
                  <a:srgbClr val="0000CC"/>
                </a:solidFill>
                <a:latin typeface="仿宋" panose="02010609060101010101" pitchFamily="49" charset="-122"/>
                <a:ea typeface="仿宋" panose="02010609060101010101" pitchFamily="49" charset="-122"/>
              </a:rPr>
              <a:t>其他业务成本</a:t>
            </a:r>
            <a:endParaRPr lang="zh-CN" altLang="en-US" sz="2400" dirty="0">
              <a:solidFill>
                <a:srgbClr val="0000CC"/>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8371"/>
                                        </p:tgtEl>
                                        <p:attrNameLst>
                                          <p:attrName>style.visibility</p:attrName>
                                        </p:attrNameLst>
                                      </p:cBhvr>
                                      <p:to>
                                        <p:strVal val="visible"/>
                                      </p:to>
                                    </p:set>
                                    <p:anim calcmode="lin" valueType="num">
                                      <p:cBhvr>
                                        <p:cTn id="7" dur="500" fill="hold"/>
                                        <p:tgtEl>
                                          <p:spTgt spid="698371"/>
                                        </p:tgtEl>
                                        <p:attrNameLst>
                                          <p:attrName>ppt_x</p:attrName>
                                        </p:attrNameLst>
                                      </p:cBhvr>
                                      <p:tavLst>
                                        <p:tav tm="0">
                                          <p:val>
                                            <p:strVal val="#ppt_x"/>
                                          </p:val>
                                        </p:tav>
                                        <p:tav tm="100000">
                                          <p:val>
                                            <p:strVal val="#ppt_x"/>
                                          </p:val>
                                        </p:tav>
                                      </p:tavLst>
                                    </p:anim>
                                    <p:anim calcmode="lin" valueType="num">
                                      <p:cBhvr>
                                        <p:cTn id="8" dur="500" fill="hold"/>
                                        <p:tgtEl>
                                          <p:spTgt spid="6983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2" fill="hold" grpId="1" nodeType="clickEffect">
                                  <p:stCondLst>
                                    <p:cond delay="0"/>
                                  </p:stCondLst>
                                  <p:childTnLst>
                                    <p:anim calcmode="lin" valueType="num">
                                      <p:cBhvr>
                                        <p:cTn id="18" dur="500"/>
                                        <p:tgtEl>
                                          <p:spTgt spid="698371"/>
                                        </p:tgtEl>
                                        <p:attrNameLst>
                                          <p:attrName>ppt_x</p:attrName>
                                        </p:attrNameLst>
                                      </p:cBhvr>
                                      <p:tavLst>
                                        <p:tav tm="0">
                                          <p:val>
                                            <p:strVal val="ppt_x"/>
                                          </p:val>
                                        </p:tav>
                                        <p:tav tm="100000">
                                          <p:val>
                                            <p:strVal val="1+ppt_w/2"/>
                                          </p:val>
                                        </p:tav>
                                      </p:tavLst>
                                    </p:anim>
                                    <p:anim calcmode="lin" valueType="num">
                                      <p:cBhvr>
                                        <p:cTn id="19" dur="500"/>
                                        <p:tgtEl>
                                          <p:spTgt spid="698371"/>
                                        </p:tgtEl>
                                        <p:attrNameLst>
                                          <p:attrName>ppt_y</p:attrName>
                                        </p:attrNameLst>
                                      </p:cBhvr>
                                      <p:tavLst>
                                        <p:tav tm="0">
                                          <p:val>
                                            <p:strVal val="ppt_y"/>
                                          </p:val>
                                        </p:tav>
                                        <p:tav tm="100000">
                                          <p:val>
                                            <p:strVal val="ppt_y"/>
                                          </p:val>
                                        </p:tav>
                                      </p:tavLst>
                                    </p:anim>
                                    <p:set>
                                      <p:cBhvr>
                                        <p:cTn id="20" dur="1" fill="hold">
                                          <p:stCondLst>
                                            <p:cond delay="499"/>
                                          </p:stCondLst>
                                        </p:cTn>
                                        <p:tgtEl>
                                          <p:spTgt spid="698371"/>
                                        </p:tgtEl>
                                        <p:attrNameLst>
                                          <p:attrName>style.visibility</p:attrName>
                                        </p:attrNameLst>
                                      </p:cBhvr>
                                      <p:to>
                                        <p:strVal val="hidden"/>
                                      </p:to>
                                    </p:set>
                                  </p:childTnLst>
                                </p:cTn>
                              </p:par>
                            </p:childTnLst>
                          </p:cTn>
                        </p:par>
                        <p:par>
                          <p:cTn id="21" fill="hold">
                            <p:stCondLst>
                              <p:cond delay="500"/>
                            </p:stCondLst>
                            <p:childTnLst>
                              <p:par>
                                <p:cTn id="22" presetID="2" presetClass="exit" presetSubtype="4" fill="hold" grpId="1" nodeType="afterEffect">
                                  <p:stCondLst>
                                    <p:cond delay="0"/>
                                  </p:stCondLst>
                                  <p:childTnLst>
                                    <p:anim calcmode="lin" valueType="num">
                                      <p:cBhvr>
                                        <p:cTn id="23" dur="500"/>
                                        <p:tgtEl>
                                          <p:spTgt spid="2"/>
                                        </p:tgtEl>
                                        <p:attrNameLst>
                                          <p:attrName>ppt_x</p:attrName>
                                        </p:attrNameLst>
                                      </p:cBhvr>
                                      <p:tavLst>
                                        <p:tav tm="0">
                                          <p:val>
                                            <p:strVal val="ppt_x"/>
                                          </p:val>
                                        </p:tav>
                                        <p:tav tm="100000">
                                          <p:val>
                                            <p:strVal val="ppt_x"/>
                                          </p:val>
                                        </p:tav>
                                      </p:tavLst>
                                    </p:anim>
                                    <p:anim calcmode="lin" valueType="num">
                                      <p:cBhvr>
                                        <p:cTn id="24" dur="500"/>
                                        <p:tgtEl>
                                          <p:spTgt spid="2"/>
                                        </p:tgtEl>
                                        <p:attrNameLst>
                                          <p:attrName>ppt_y</p:attrName>
                                        </p:attrNameLst>
                                      </p:cBhvr>
                                      <p:tavLst>
                                        <p:tav tm="0">
                                          <p:val>
                                            <p:strVal val="ppt_y"/>
                                          </p:val>
                                        </p:tav>
                                        <p:tav tm="100000">
                                          <p:val>
                                            <p:strVal val="1+ppt_h/2"/>
                                          </p:val>
                                        </p:tav>
                                      </p:tavLst>
                                    </p:anim>
                                    <p:set>
                                      <p:cBhvr>
                                        <p:cTn id="25" dur="1" fill="hold">
                                          <p:stCondLst>
                                            <p:cond delay="499"/>
                                          </p:stCondLst>
                                        </p:cTn>
                                        <p:tgtEl>
                                          <p:spTgt spid="2"/>
                                        </p:tgtEl>
                                        <p:attrNameLst>
                                          <p:attrName>style.visibility</p:attrName>
                                        </p:attrNameLst>
                                      </p:cBhvr>
                                      <p:to>
                                        <p:strVal val="hidden"/>
                                      </p:to>
                                    </p:se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698372"/>
                                        </p:tgtEl>
                                        <p:attrNameLst>
                                          <p:attrName>style.visibility</p:attrName>
                                        </p:attrNameLst>
                                      </p:cBhvr>
                                      <p:to>
                                        <p:strVal val="visible"/>
                                      </p:to>
                                    </p:set>
                                    <p:animEffect transition="in" filter="fade">
                                      <p:cBhvr>
                                        <p:cTn id="29" dur="500"/>
                                        <p:tgtEl>
                                          <p:spTgt spid="698372"/>
                                        </p:tgtEl>
                                      </p:cBhvr>
                                    </p:animEffect>
                                    <p:anim calcmode="lin" valueType="num">
                                      <p:cBhvr>
                                        <p:cTn id="30" dur="500" fill="hold"/>
                                        <p:tgtEl>
                                          <p:spTgt spid="698372"/>
                                        </p:tgtEl>
                                        <p:attrNameLst>
                                          <p:attrName>ppt_x</p:attrName>
                                        </p:attrNameLst>
                                      </p:cBhvr>
                                      <p:tavLst>
                                        <p:tav tm="0">
                                          <p:val>
                                            <p:strVal val="#ppt_x"/>
                                          </p:val>
                                        </p:tav>
                                        <p:tav tm="100000">
                                          <p:val>
                                            <p:strVal val="#ppt_x"/>
                                          </p:val>
                                        </p:tav>
                                      </p:tavLst>
                                    </p:anim>
                                    <p:anim calcmode="lin" valueType="num">
                                      <p:cBhvr>
                                        <p:cTn id="31" dur="500" fill="hold"/>
                                        <p:tgtEl>
                                          <p:spTgt spid="6983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371" grpId="0" bldLvl="0" animBg="1"/>
      <p:bldP spid="698371" grpId="1" bldLvl="0" animBg="1"/>
      <p:bldP spid="698372" grpId="0" bldLvl="0" animBg="1"/>
      <p:bldP spid="2" grpId="0" bldLvl="0" animBg="1"/>
      <p:bldP spid="2" grpId="1"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文本占位符 567297"/>
          <p:cNvSpPr/>
          <p:nvPr>
            <p:ph type="body" idx="4294967295"/>
          </p:nvPr>
        </p:nvSpPr>
        <p:spPr>
          <a:xfrm>
            <a:off x="788670" y="1196975"/>
            <a:ext cx="10521315" cy="3311525"/>
          </a:xfrm>
          <a:solidFill>
            <a:schemeClr val="bg1"/>
          </a:solidFill>
        </p:spPr>
        <p:txBody>
          <a:bodyPr vert="horz" wrap="square" lIns="91440" tIns="45720" rIns="91440" bIns="45720" anchor="t" anchorCtr="0"/>
          <a:p>
            <a:pPr marL="342900" indent="-342900"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会计要素</a:t>
            </a:r>
            <a:endParaRPr lang="zh-CN" altLang="en-US" sz="30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50000"/>
              </a:lnSpc>
              <a:buClr>
                <a:srgbClr val="FF0000"/>
              </a:buClr>
              <a:buFont typeface="Wingdings" panose="05000000000000000000" pitchFamily="2" charset="2"/>
              <a:buChar char="p"/>
            </a:pPr>
            <a:r>
              <a:rPr lang="zh-CN" altLang="en-US" sz="3000" dirty="0">
                <a:solidFill>
                  <a:srgbClr val="353DE3"/>
                </a:solidFill>
                <a:latin typeface="黑体" panose="02010609060101010101" pitchFamily="49" charset="-122"/>
                <a:ea typeface="黑体" panose="02010609060101010101" pitchFamily="49" charset="-122"/>
              </a:rPr>
              <a:t>（六）利润</a:t>
            </a:r>
            <a:endParaRPr lang="zh-CN" altLang="en-US" sz="3000" dirty="0">
              <a:solidFill>
                <a:srgbClr val="353DE3"/>
              </a:solidFill>
              <a:latin typeface="黑体" panose="02010609060101010101" pitchFamily="49" charset="-122"/>
              <a:ea typeface="黑体" panose="02010609060101010101" pitchFamily="49" charset="-122"/>
            </a:endParaRPr>
          </a:p>
          <a:p>
            <a:pPr marL="781050" lvl="1" indent="-342900"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企业在一定会计期间的经营成果。</a:t>
            </a:r>
            <a:endParaRPr lang="en-US" altLang="zh-CN" sz="3000" dirty="0">
              <a:latin typeface="楷体" panose="02010609060101010101" pitchFamily="49" charset="-122"/>
              <a:ea typeface="楷体" panose="02010609060101010101" pitchFamily="49" charset="-122"/>
            </a:endParaRPr>
          </a:p>
          <a:p>
            <a:pPr marL="781050" lvl="1" indent="-342900" eaLnBrk="1" hangingPunct="1">
              <a:lnSpc>
                <a:spcPct val="150000"/>
              </a:lnSpc>
              <a:buFont typeface="Wingdings" panose="05000000000000000000" pitchFamily="2" charset="2"/>
              <a:buChar char="Ø"/>
            </a:pPr>
            <a:r>
              <a:rPr lang="zh-CN" altLang="en-US" sz="3000" dirty="0">
                <a:solidFill>
                  <a:srgbClr val="000000"/>
                </a:solidFill>
                <a:latin typeface="楷体" panose="02010609060101010101" pitchFamily="49" charset="-122"/>
                <a:ea typeface="楷体" panose="02010609060101010101" pitchFamily="49" charset="-122"/>
              </a:rPr>
              <a:t>广义的收入与广义的费用相抵减的差额。</a:t>
            </a:r>
            <a:endParaRPr lang="en-US" altLang="zh-CN" sz="3000" dirty="0">
              <a:solidFill>
                <a:srgbClr val="000000"/>
              </a:solidFill>
              <a:latin typeface="楷体" panose="02010609060101010101" pitchFamily="49" charset="-122"/>
              <a:ea typeface="楷体" panose="02010609060101010101" pitchFamily="49" charset="-122"/>
            </a:endParaRPr>
          </a:p>
        </p:txBody>
      </p:sp>
      <p:sp>
        <p:nvSpPr>
          <p:cNvPr id="111618" name="矩形 567298"/>
          <p:cNvSpPr/>
          <p:nvPr/>
        </p:nvSpPr>
        <p:spPr>
          <a:xfrm>
            <a:off x="883920" y="304800"/>
            <a:ext cx="921575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11619"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
        <p:nvSpPr>
          <p:cNvPr id="7" name="矩形 6"/>
          <p:cNvSpPr/>
          <p:nvPr/>
        </p:nvSpPr>
        <p:spPr>
          <a:xfrm>
            <a:off x="2596198" y="4778375"/>
            <a:ext cx="6809105" cy="521970"/>
          </a:xfrm>
          <a:prstGeom prst="rect">
            <a:avLst/>
          </a:prstGeom>
          <a:noFill/>
          <a:ln w="25400" cap="flat" cmpd="sng">
            <a:solidFill>
              <a:srgbClr val="0000CC"/>
            </a:solidFill>
            <a:prstDash val="solid"/>
            <a:miter/>
            <a:headEnd type="none" w="med" len="med"/>
            <a:tailEnd type="none" w="med" len="med"/>
          </a:ln>
        </p:spPr>
        <p:txBody>
          <a:bodyPr wrap="none" anchor="t" anchorCtr="0">
            <a:spAutoFit/>
          </a:bodyPr>
          <a:p>
            <a:pPr algn="ctr">
              <a:lnSpc>
                <a:spcPct val="100000"/>
              </a:lnSpc>
            </a:pPr>
            <a:r>
              <a:rPr lang="zh-CN" altLang="en-US" sz="2800" dirty="0">
                <a:solidFill>
                  <a:srgbClr val="0000CC"/>
                </a:solidFill>
                <a:latin typeface="仿宋" panose="02010609060101010101" pitchFamily="49" charset="-122"/>
                <a:ea typeface="仿宋" panose="02010609060101010101" pitchFamily="49" charset="-122"/>
              </a:rPr>
              <a:t>利润 </a:t>
            </a:r>
            <a:r>
              <a:rPr lang="en-US" altLang="zh-CN" sz="2800" dirty="0">
                <a:solidFill>
                  <a:srgbClr val="0000CC"/>
                </a:solidFill>
                <a:latin typeface="仿宋" panose="02010609060101010101" pitchFamily="49" charset="-122"/>
                <a:ea typeface="仿宋" panose="02010609060101010101" pitchFamily="49" charset="-122"/>
              </a:rPr>
              <a:t>= </a:t>
            </a:r>
            <a:r>
              <a:rPr lang="zh-CN" altLang="en-US" sz="2800" dirty="0">
                <a:solidFill>
                  <a:srgbClr val="0000CC"/>
                </a:solidFill>
                <a:latin typeface="仿宋" panose="02010609060101010101" pitchFamily="49" charset="-122"/>
                <a:ea typeface="仿宋" panose="02010609060101010101" pitchFamily="49" charset="-122"/>
              </a:rPr>
              <a:t>营业收入 </a:t>
            </a:r>
            <a:r>
              <a:rPr lang="en-US" altLang="zh-CN" sz="2800" dirty="0">
                <a:solidFill>
                  <a:srgbClr val="0000CC"/>
                </a:solidFill>
                <a:latin typeface="仿宋" panose="02010609060101010101" pitchFamily="49" charset="-122"/>
                <a:ea typeface="仿宋" panose="02010609060101010101" pitchFamily="49" charset="-122"/>
              </a:rPr>
              <a:t>- </a:t>
            </a:r>
            <a:r>
              <a:rPr lang="zh-CN" altLang="en-US" sz="2800" dirty="0">
                <a:solidFill>
                  <a:srgbClr val="0000CC"/>
                </a:solidFill>
                <a:latin typeface="仿宋" panose="02010609060101010101" pitchFamily="49" charset="-122"/>
                <a:ea typeface="仿宋" panose="02010609060101010101" pitchFamily="49" charset="-122"/>
              </a:rPr>
              <a:t>费用 </a:t>
            </a:r>
            <a:r>
              <a:rPr lang="en-US" altLang="zh-CN" sz="2800" dirty="0">
                <a:solidFill>
                  <a:srgbClr val="0000CC"/>
                </a:solidFill>
                <a:latin typeface="仿宋" panose="02010609060101010101" pitchFamily="49" charset="-122"/>
                <a:ea typeface="仿宋" panose="02010609060101010101" pitchFamily="49" charset="-122"/>
              </a:rPr>
              <a:t>+ </a:t>
            </a:r>
            <a:r>
              <a:rPr lang="zh-CN" altLang="en-US" sz="2800" dirty="0">
                <a:solidFill>
                  <a:srgbClr val="0000CC"/>
                </a:solidFill>
                <a:latin typeface="仿宋" panose="02010609060101010101" pitchFamily="49" charset="-122"/>
                <a:ea typeface="仿宋" panose="02010609060101010101" pitchFamily="49" charset="-122"/>
              </a:rPr>
              <a:t>利得 </a:t>
            </a:r>
            <a:r>
              <a:rPr lang="en-US" altLang="zh-CN" sz="2800" dirty="0">
                <a:solidFill>
                  <a:srgbClr val="0000CC"/>
                </a:solidFill>
                <a:latin typeface="仿宋" panose="02010609060101010101" pitchFamily="49" charset="-122"/>
                <a:ea typeface="仿宋" panose="02010609060101010101" pitchFamily="49" charset="-122"/>
              </a:rPr>
              <a:t>- </a:t>
            </a:r>
            <a:r>
              <a:rPr lang="zh-CN" altLang="en-US" sz="2800" dirty="0">
                <a:solidFill>
                  <a:srgbClr val="0000CC"/>
                </a:solidFill>
                <a:latin typeface="仿宋" panose="02010609060101010101" pitchFamily="49" charset="-122"/>
                <a:ea typeface="仿宋" panose="02010609060101010101" pitchFamily="49" charset="-122"/>
              </a:rPr>
              <a:t>损失 </a:t>
            </a:r>
            <a:endParaRPr lang="zh-CN" altLang="en-US" sz="2800" dirty="0">
              <a:solidFill>
                <a:srgbClr val="0000CC"/>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文本占位符 572417"/>
          <p:cNvSpPr/>
          <p:nvPr>
            <p:ph type="body" idx="4294967295"/>
          </p:nvPr>
        </p:nvSpPr>
        <p:spPr>
          <a:xfrm>
            <a:off x="855345" y="1196975"/>
            <a:ext cx="10372090" cy="4968875"/>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会计要素</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zh-CN" altLang="en-US" sz="3200" dirty="0">
                <a:solidFill>
                  <a:srgbClr val="353DE3"/>
                </a:solidFill>
                <a:latin typeface="黑体" panose="02010609060101010101" pitchFamily="49" charset="-122"/>
                <a:ea typeface="黑体" panose="02010609060101010101" pitchFamily="49" charset="-122"/>
              </a:rPr>
              <a:t>  （六）利润：</a:t>
            </a:r>
            <a:r>
              <a:rPr lang="zh-CN" altLang="en-US" sz="3200" dirty="0">
                <a:solidFill>
                  <a:srgbClr val="353DE3"/>
                </a:solidFill>
                <a:latin typeface="黑体" panose="02010609060101010101" pitchFamily="49" charset="-122"/>
                <a:ea typeface="黑体" panose="02010609060101010101" pitchFamily="49" charset="-122"/>
              </a:rPr>
              <a:t>分类</a:t>
            </a:r>
            <a:endParaRPr lang="zh-CN" altLang="en-US" sz="3200" dirty="0">
              <a:latin typeface="楷体" panose="02010609060101010101" pitchFamily="49" charset="-122"/>
              <a:ea typeface="楷体" panose="02010609060101010101" pitchFamily="49" charset="-122"/>
            </a:endParaRPr>
          </a:p>
          <a:p>
            <a:pPr lvl="3" eaLnBrk="1" hangingPunct="1">
              <a:lnSpc>
                <a:spcPct val="150000"/>
              </a:lnSpc>
              <a:buClr>
                <a:srgbClr val="FF0000"/>
              </a:buClr>
              <a:buFont typeface="Wingdings" panose="05000000000000000000" pitchFamily="2" charset="2"/>
              <a:buChar char="p"/>
            </a:pPr>
            <a:r>
              <a:rPr lang="zh-CN" altLang="en-US" sz="3200" b="1" dirty="0">
                <a:latin typeface="楷体" panose="02010609060101010101" pitchFamily="49" charset="-122"/>
                <a:ea typeface="楷体" panose="02010609060101010101" pitchFamily="49" charset="-122"/>
              </a:rPr>
              <a:t>按其形成情况不同，分为</a:t>
            </a:r>
            <a:endParaRPr lang="zh-CN" altLang="en-US" sz="3200" b="1" dirty="0">
              <a:latin typeface="楷体" panose="02010609060101010101" pitchFamily="49" charset="-122"/>
              <a:ea typeface="楷体" panose="02010609060101010101" pitchFamily="49" charset="-122"/>
            </a:endParaRPr>
          </a:p>
          <a:p>
            <a:pPr lvl="4" eaLnBrk="1" hangingPunct="1">
              <a:lnSpc>
                <a:spcPct val="150000"/>
              </a:lnSpc>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）营业利润</a:t>
            </a:r>
            <a:endParaRPr lang="en-US" altLang="zh-CN" sz="3200" b="1" dirty="0">
              <a:latin typeface="楷体" panose="02010609060101010101" pitchFamily="49" charset="-122"/>
              <a:ea typeface="楷体" panose="02010609060101010101" pitchFamily="49" charset="-122"/>
            </a:endParaRPr>
          </a:p>
          <a:p>
            <a:pPr lvl="4" eaLnBrk="1" hangingPunct="1">
              <a:lnSpc>
                <a:spcPct val="150000"/>
              </a:lnSpc>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）利润总额</a:t>
            </a:r>
            <a:endParaRPr lang="en-US" altLang="zh-CN" sz="3200" b="1" dirty="0">
              <a:latin typeface="楷体" panose="02010609060101010101" pitchFamily="49" charset="-122"/>
              <a:ea typeface="楷体" panose="02010609060101010101" pitchFamily="49" charset="-122"/>
            </a:endParaRPr>
          </a:p>
          <a:p>
            <a:pPr lvl="4" eaLnBrk="1" hangingPunct="1">
              <a:lnSpc>
                <a:spcPct val="150000"/>
              </a:lnSpc>
            </a:pP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）净利润</a:t>
            </a:r>
            <a:endParaRPr lang="zh-CN" altLang="en-US" sz="3200" b="1" dirty="0">
              <a:latin typeface="楷体" panose="02010609060101010101" pitchFamily="49" charset="-122"/>
              <a:ea typeface="楷体" panose="02010609060101010101" pitchFamily="49" charset="-122"/>
            </a:endParaRPr>
          </a:p>
        </p:txBody>
      </p:sp>
      <p:sp>
        <p:nvSpPr>
          <p:cNvPr id="115714" name="矩形 572421"/>
          <p:cNvSpPr/>
          <p:nvPr/>
        </p:nvSpPr>
        <p:spPr>
          <a:xfrm>
            <a:off x="883920" y="304800"/>
            <a:ext cx="921575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 </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11571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文本占位符 572417"/>
          <p:cNvSpPr/>
          <p:nvPr>
            <p:ph type="body" idx="4294967295"/>
          </p:nvPr>
        </p:nvSpPr>
        <p:spPr>
          <a:xfrm>
            <a:off x="2063750" y="1196975"/>
            <a:ext cx="6389688" cy="1374775"/>
          </a:xfrm>
        </p:spPr>
        <p:txBody>
          <a:bodyPr vert="horz" wrap="square" lIns="91440" tIns="45720" rIns="91440" bIns="45720" anchor="t" anchorCtr="0"/>
          <a:p>
            <a:pPr eaLnBrk="1" hangingPunct="1">
              <a:lnSpc>
                <a:spcPct val="150000"/>
              </a:lnSpc>
              <a:buNone/>
            </a:pPr>
            <a:r>
              <a:rPr lang="zh-CN" altLang="en-US" sz="2800" dirty="0">
                <a:solidFill>
                  <a:srgbClr val="353DE3"/>
                </a:solidFill>
                <a:latin typeface="黑体" panose="02010609060101010101" pitchFamily="49" charset="-122"/>
                <a:ea typeface="黑体" panose="02010609060101010101" pitchFamily="49" charset="-122"/>
              </a:rPr>
              <a:t>（六）利润：</a:t>
            </a:r>
            <a:r>
              <a:rPr lang="zh-CN" altLang="en-US" sz="2800" dirty="0">
                <a:solidFill>
                  <a:srgbClr val="353DE3"/>
                </a:solidFill>
                <a:latin typeface="黑体" panose="02010609060101010101" pitchFamily="49" charset="-122"/>
                <a:ea typeface="黑体" panose="02010609060101010101" pitchFamily="49" charset="-122"/>
              </a:rPr>
              <a:t>分类</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solidFill>
                  <a:srgbClr val="C00000"/>
                </a:solidFill>
                <a:latin typeface="楷体" panose="02010609060101010101" pitchFamily="49" charset="-122"/>
                <a:ea typeface="楷体" panose="02010609060101010101" pitchFamily="49" charset="-122"/>
              </a:rPr>
              <a:t>（</a:t>
            </a:r>
            <a:r>
              <a:rPr lang="en-US" altLang="zh-CN" sz="2800" dirty="0">
                <a:solidFill>
                  <a:srgbClr val="C00000"/>
                </a:solidFill>
                <a:latin typeface="楷体" panose="02010609060101010101" pitchFamily="49" charset="-122"/>
                <a:ea typeface="楷体" panose="02010609060101010101" pitchFamily="49" charset="-122"/>
              </a:rPr>
              <a:t>1</a:t>
            </a:r>
            <a:r>
              <a:rPr lang="zh-CN" altLang="en-US" sz="2800" dirty="0">
                <a:solidFill>
                  <a:srgbClr val="C00000"/>
                </a:solidFill>
                <a:latin typeface="楷体" panose="02010609060101010101" pitchFamily="49" charset="-122"/>
                <a:ea typeface="楷体" panose="02010609060101010101" pitchFamily="49" charset="-122"/>
              </a:rPr>
              <a:t>）营业利润</a:t>
            </a:r>
            <a:endParaRPr lang="en-US" altLang="zh-CN" sz="2800" dirty="0">
              <a:solidFill>
                <a:srgbClr val="C00000"/>
              </a:solidFill>
              <a:latin typeface="楷体" panose="02010609060101010101" pitchFamily="49" charset="-122"/>
              <a:ea typeface="楷体" panose="02010609060101010101" pitchFamily="49" charset="-122"/>
            </a:endParaRPr>
          </a:p>
        </p:txBody>
      </p:sp>
      <p:sp>
        <p:nvSpPr>
          <p:cNvPr id="572419" name="文本框 572418"/>
          <p:cNvSpPr txBox="1"/>
          <p:nvPr/>
        </p:nvSpPr>
        <p:spPr>
          <a:xfrm>
            <a:off x="2095500" y="5772150"/>
            <a:ext cx="8004175" cy="1014730"/>
          </a:xfrm>
          <a:prstGeom prst="rect">
            <a:avLst/>
          </a:prstGeom>
          <a:solidFill>
            <a:schemeClr val="bg1"/>
          </a:solidFill>
          <a:ln w="19050" cap="flat" cmpd="sng">
            <a:solidFill>
              <a:srgbClr val="FF0000"/>
            </a:solidFill>
            <a:prstDash val="solid"/>
            <a:miter/>
            <a:headEnd type="none" w="med" len="med"/>
            <a:tailEnd type="none" w="med" len="med"/>
          </a:ln>
        </p:spPr>
        <p:txBody>
          <a:bodyPr wrap="square" anchor="t" anchorCtr="0">
            <a:spAutoFit/>
          </a:bodyPr>
          <a:p>
            <a:pPr algn="just">
              <a:lnSpc>
                <a:spcPct val="100000"/>
              </a:lnSpc>
              <a:spcBef>
                <a:spcPct val="50000"/>
              </a:spcBef>
              <a:buClrTx/>
            </a:pPr>
            <a:r>
              <a:rPr lang="en-US" altLang="zh-CN" sz="2400" dirty="0">
                <a:latin typeface="仿宋" panose="02010609060101010101" pitchFamily="49" charset="-122"/>
                <a:ea typeface="仿宋" panose="02010609060101010101" pitchFamily="49" charset="-122"/>
              </a:rPr>
              <a:t>——</a:t>
            </a:r>
            <a:r>
              <a:rPr lang="zh-CN" altLang="en-US" sz="2400" dirty="0">
                <a:latin typeface="仿宋" panose="02010609060101010101" pitchFamily="49" charset="-122"/>
                <a:ea typeface="仿宋" panose="02010609060101010101" pitchFamily="49" charset="-122"/>
              </a:rPr>
              <a:t>可理解为</a:t>
            </a:r>
            <a:r>
              <a:rPr lang="zh-CN" altLang="en-US" sz="2400" dirty="0">
                <a:solidFill>
                  <a:srgbClr val="0000CC"/>
                </a:solidFill>
                <a:latin typeface="仿宋" panose="02010609060101010101" pitchFamily="49" charset="-122"/>
                <a:ea typeface="仿宋" panose="02010609060101010101" pitchFamily="49" charset="-122"/>
              </a:rPr>
              <a:t>狭义收入与费用</a:t>
            </a:r>
            <a:r>
              <a:rPr lang="zh-CN" altLang="en-US" sz="2400" dirty="0">
                <a:latin typeface="仿宋" panose="02010609060101010101" pitchFamily="49" charset="-122"/>
                <a:ea typeface="仿宋" panose="02010609060101010101" pitchFamily="49" charset="-122"/>
              </a:rPr>
              <a:t>配比的结果。</a:t>
            </a:r>
            <a:endParaRPr lang="en-US" altLang="zh-CN" sz="2400" dirty="0">
              <a:latin typeface="仿宋" panose="02010609060101010101" pitchFamily="49" charset="-122"/>
              <a:ea typeface="仿宋" panose="02010609060101010101" pitchFamily="49" charset="-122"/>
            </a:endParaRPr>
          </a:p>
          <a:p>
            <a:pPr algn="just">
              <a:lnSpc>
                <a:spcPct val="100000"/>
              </a:lnSpc>
              <a:spcBef>
                <a:spcPct val="50000"/>
              </a:spcBef>
              <a:buClrTx/>
            </a:pPr>
            <a:r>
              <a:rPr lang="zh-CN" altLang="en-US" sz="2400" dirty="0">
                <a:latin typeface="仿宋" panose="02010609060101010101" pitchFamily="49" charset="-122"/>
                <a:ea typeface="仿宋" panose="02010609060101010101" pitchFamily="49" charset="-122"/>
              </a:rPr>
              <a:t>（不包括利得与损失中的营业外收入与营业外支出）</a:t>
            </a:r>
            <a:endParaRPr lang="zh-CN" altLang="en-US" sz="2400" dirty="0">
              <a:latin typeface="仿宋" panose="02010609060101010101" pitchFamily="49" charset="-122"/>
              <a:ea typeface="仿宋" panose="02010609060101010101" pitchFamily="49" charset="-122"/>
            </a:endParaRPr>
          </a:p>
        </p:txBody>
      </p:sp>
      <p:sp>
        <p:nvSpPr>
          <p:cNvPr id="117763" name="矩形 572421"/>
          <p:cNvSpPr/>
          <p:nvPr/>
        </p:nvSpPr>
        <p:spPr>
          <a:xfrm>
            <a:off x="774065" y="304800"/>
            <a:ext cx="1057465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17764"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graphicFrame>
        <p:nvGraphicFramePr>
          <p:cNvPr id="2" name="表格 1"/>
          <p:cNvGraphicFramePr>
            <a:graphicFrameLocks noGrp="1"/>
          </p:cNvGraphicFramePr>
          <p:nvPr/>
        </p:nvGraphicFramePr>
        <p:xfrm>
          <a:off x="6627813" y="1130300"/>
          <a:ext cx="3860800" cy="4165604"/>
        </p:xfrm>
        <a:graphic>
          <a:graphicData uri="http://schemas.openxmlformats.org/drawingml/2006/table">
            <a:tbl>
              <a:tblPr/>
              <a:tblGrid>
                <a:gridCol w="584835"/>
                <a:gridCol w="3275965"/>
              </a:tblGrid>
              <a:tr h="407500">
                <a:tc rowSpan="10">
                  <a:txBody>
                    <a:body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正常经营</a:t>
                      </a:r>
                      <a:endPar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活动</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1</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、营业收入</a:t>
                      </a:r>
                      <a:r>
                        <a:rPr kumimoji="0" lang="zh-CN" altLang="en-US" sz="18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（主营</a:t>
                      </a:r>
                      <a:r>
                        <a:rPr kumimoji="0" lang="en-US" altLang="zh-CN" sz="18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a:t>
                      </a:r>
                      <a:r>
                        <a:rPr kumimoji="0" lang="zh-CN" altLang="en-US" sz="18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其他）</a:t>
                      </a:r>
                      <a:endParaRPr kumimoji="0" lang="zh-CN" altLang="en-US" sz="18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减：营业成本</a:t>
                      </a:r>
                      <a:r>
                        <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（主营</a:t>
                      </a:r>
                      <a:r>
                        <a:rPr kumimoji="0" lang="en-US" altLang="zh-CN"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a:t>
                      </a:r>
                      <a:r>
                        <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其他）</a:t>
                      </a:r>
                      <a:endPar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税金及附加</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销售费用</a:t>
                      </a:r>
                      <a:r>
                        <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（期间费用）</a:t>
                      </a:r>
                      <a:endPar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管理费用</a:t>
                      </a:r>
                      <a:r>
                        <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（期间费用）</a:t>
                      </a:r>
                      <a:endPar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财务费用</a:t>
                      </a:r>
                      <a:r>
                        <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（期间费用）</a:t>
                      </a:r>
                      <a:endParaRPr kumimoji="0" lang="zh-CN" altLang="en-US" sz="1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946">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资产减值损失</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加：公允价值变动收益</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4658">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a:t>
                      </a: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投资收益</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50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2</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、营业利润</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9" name="文本框 572418"/>
          <p:cNvSpPr txBox="1"/>
          <p:nvPr/>
        </p:nvSpPr>
        <p:spPr>
          <a:xfrm>
            <a:off x="1593850" y="2640013"/>
            <a:ext cx="4962525" cy="3014980"/>
          </a:xfrm>
          <a:prstGeom prst="rect">
            <a:avLst/>
          </a:prstGeom>
          <a:solidFill>
            <a:schemeClr val="bg1"/>
          </a:solidFill>
          <a:ln w="19050" cap="flat" cmpd="sng">
            <a:solidFill>
              <a:srgbClr val="FF0000"/>
            </a:solidFill>
            <a:prstDash val="solid"/>
            <a:miter/>
            <a:headEnd type="none" w="med" len="med"/>
            <a:tailEnd type="none" w="med" len="med"/>
          </a:ln>
        </p:spPr>
        <p:txBody>
          <a:bodyPr wrap="square" anchor="t" anchorCtr="0">
            <a:spAutoFit/>
          </a:bodyPr>
          <a:p>
            <a:pPr algn="just">
              <a:spcBef>
                <a:spcPct val="50000"/>
              </a:spcBef>
              <a:buClrTx/>
            </a:pPr>
            <a:r>
              <a:rPr lang="zh-CN" altLang="en-US" sz="2000" dirty="0">
                <a:solidFill>
                  <a:srgbClr val="0000CC"/>
                </a:solidFill>
                <a:latin typeface="仿宋" panose="02010609060101010101" pitchFamily="49" charset="-122"/>
                <a:ea typeface="仿宋" panose="02010609060101010101" pitchFamily="49" charset="-122"/>
              </a:rPr>
              <a:t>营业收入</a:t>
            </a:r>
            <a:r>
              <a:rPr lang="zh-CN" altLang="en-US" sz="2000" dirty="0">
                <a:latin typeface="仿宋" panose="02010609060101010101" pitchFamily="49" charset="-122"/>
                <a:ea typeface="仿宋" panose="02010609060101010101" pitchFamily="49" charset="-122"/>
              </a:rPr>
              <a:t>（主营业务收入</a:t>
            </a:r>
            <a:r>
              <a:rPr lang="en-US"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其他业务收入）</a:t>
            </a:r>
            <a:endParaRPr lang="zh-CN" altLang="en-US" sz="2000" dirty="0">
              <a:latin typeface="仿宋" panose="02010609060101010101" pitchFamily="49" charset="-122"/>
              <a:ea typeface="仿宋" panose="02010609060101010101" pitchFamily="49" charset="-122"/>
            </a:endParaRPr>
          </a:p>
          <a:p>
            <a:pPr algn="just">
              <a:spcBef>
                <a:spcPct val="50000"/>
              </a:spcBef>
              <a:buClrTx/>
            </a:pPr>
            <a:r>
              <a:rPr lang="en-US" altLang="zh-CN" sz="2000" dirty="0">
                <a:latin typeface="仿宋" panose="02010609060101010101" pitchFamily="49" charset="-122"/>
                <a:ea typeface="仿宋" panose="02010609060101010101" pitchFamily="49" charset="-122"/>
              </a:rPr>
              <a:t>-</a:t>
            </a:r>
            <a:r>
              <a:rPr lang="zh-CN" altLang="en-US" sz="2000" dirty="0">
                <a:solidFill>
                  <a:srgbClr val="0000CC"/>
                </a:solidFill>
                <a:latin typeface="仿宋" panose="02010609060101010101" pitchFamily="49" charset="-122"/>
                <a:ea typeface="仿宋" panose="02010609060101010101" pitchFamily="49" charset="-122"/>
              </a:rPr>
              <a:t>营业成本</a:t>
            </a:r>
            <a:r>
              <a:rPr lang="zh-CN" altLang="en-US" sz="2000" dirty="0">
                <a:latin typeface="仿宋" panose="02010609060101010101" pitchFamily="49" charset="-122"/>
                <a:ea typeface="仿宋" panose="02010609060101010101" pitchFamily="49" charset="-122"/>
              </a:rPr>
              <a:t>（主营业务成本、其他业务成本）</a:t>
            </a:r>
            <a:endParaRPr lang="zh-CN" altLang="en-US" sz="2000" dirty="0">
              <a:latin typeface="仿宋" panose="02010609060101010101" pitchFamily="49" charset="-122"/>
              <a:ea typeface="仿宋" panose="02010609060101010101" pitchFamily="49" charset="-122"/>
            </a:endParaRPr>
          </a:p>
          <a:p>
            <a:pPr algn="just">
              <a:spcBef>
                <a:spcPct val="50000"/>
              </a:spcBef>
              <a:buClrTx/>
            </a:pPr>
            <a:r>
              <a:rPr lang="en-US" altLang="zh-CN" sz="2000" dirty="0">
                <a:latin typeface="仿宋" panose="02010609060101010101" pitchFamily="49" charset="-122"/>
                <a:ea typeface="仿宋" panose="02010609060101010101" pitchFamily="49" charset="-122"/>
              </a:rPr>
              <a:t>-</a:t>
            </a:r>
            <a:r>
              <a:rPr lang="zh-CN" altLang="en-US" sz="2000" dirty="0">
                <a:solidFill>
                  <a:srgbClr val="0000CC"/>
                </a:solidFill>
                <a:latin typeface="仿宋" panose="02010609060101010101" pitchFamily="49" charset="-122"/>
                <a:ea typeface="仿宋" panose="02010609060101010101" pitchFamily="49" charset="-122"/>
              </a:rPr>
              <a:t>期间费用</a:t>
            </a:r>
            <a:r>
              <a:rPr lang="zh-CN" altLang="en-US" sz="2000" dirty="0">
                <a:latin typeface="仿宋" panose="02010609060101010101" pitchFamily="49" charset="-122"/>
                <a:ea typeface="仿宋" panose="02010609060101010101" pitchFamily="49" charset="-122"/>
              </a:rPr>
              <a:t>（销售、管理、财务费用）</a:t>
            </a:r>
            <a:endParaRPr lang="zh-CN" altLang="en-US" sz="2000" dirty="0">
              <a:latin typeface="仿宋" panose="02010609060101010101" pitchFamily="49" charset="-122"/>
              <a:ea typeface="仿宋" panose="02010609060101010101" pitchFamily="49" charset="-122"/>
            </a:endParaRPr>
          </a:p>
          <a:p>
            <a:pPr algn="just">
              <a:spcBef>
                <a:spcPct val="50000"/>
              </a:spcBef>
              <a:buClrTx/>
            </a:pPr>
            <a:r>
              <a:rPr lang="en-US" altLang="zh-CN" sz="2000" dirty="0">
                <a:latin typeface="仿宋" panose="02010609060101010101" pitchFamily="49" charset="-122"/>
                <a:ea typeface="仿宋" panose="02010609060101010101" pitchFamily="49" charset="-122"/>
              </a:rPr>
              <a:t>-</a:t>
            </a:r>
            <a:r>
              <a:rPr lang="zh-CN" altLang="en-US" sz="2000" dirty="0">
                <a:solidFill>
                  <a:srgbClr val="0000CC"/>
                </a:solidFill>
                <a:latin typeface="仿宋" panose="02010609060101010101" pitchFamily="49" charset="-122"/>
                <a:ea typeface="仿宋" panose="02010609060101010101" pitchFamily="49" charset="-122"/>
              </a:rPr>
              <a:t>税费</a:t>
            </a:r>
            <a:r>
              <a:rPr lang="zh-CN" altLang="en-US" sz="2000" dirty="0">
                <a:latin typeface="仿宋" panose="02010609060101010101" pitchFamily="49" charset="-122"/>
                <a:ea typeface="仿宋" panose="02010609060101010101" pitchFamily="49" charset="-122"/>
              </a:rPr>
              <a:t>（税金及附加）</a:t>
            </a:r>
            <a:endParaRPr lang="zh-CN" altLang="en-US" sz="2000" dirty="0">
              <a:latin typeface="仿宋" panose="02010609060101010101" pitchFamily="49" charset="-122"/>
              <a:ea typeface="仿宋" panose="02010609060101010101" pitchFamily="49" charset="-122"/>
            </a:endParaRPr>
          </a:p>
          <a:p>
            <a:pPr algn="just">
              <a:spcBef>
                <a:spcPct val="50000"/>
              </a:spcBef>
              <a:buClrTx/>
            </a:pPr>
            <a:r>
              <a:rPr lang="en-US" altLang="zh-CN" sz="2000" dirty="0">
                <a:latin typeface="仿宋" panose="02010609060101010101" pitchFamily="49" charset="-122"/>
                <a:ea typeface="仿宋" panose="02010609060101010101" pitchFamily="49" charset="-122"/>
              </a:rPr>
              <a:t>+</a:t>
            </a:r>
            <a:r>
              <a:rPr lang="zh-CN" altLang="en-US" sz="2000" dirty="0">
                <a:solidFill>
                  <a:srgbClr val="0000CC"/>
                </a:solidFill>
                <a:latin typeface="仿宋" panose="02010609060101010101" pitchFamily="49" charset="-122"/>
                <a:ea typeface="仿宋" panose="02010609060101010101" pitchFamily="49" charset="-122"/>
              </a:rPr>
              <a:t>公允价值变动净收益</a:t>
            </a:r>
            <a:r>
              <a:rPr lang="en-US" altLang="zh-CN" sz="2000" dirty="0">
                <a:solidFill>
                  <a:srgbClr val="0000CC"/>
                </a:solidFill>
                <a:latin typeface="仿宋" panose="02010609060101010101" pitchFamily="49" charset="-122"/>
                <a:ea typeface="仿宋" panose="02010609060101010101" pitchFamily="49" charset="-122"/>
              </a:rPr>
              <a:t>+</a:t>
            </a:r>
            <a:r>
              <a:rPr lang="zh-CN" altLang="en-US" sz="2000" dirty="0">
                <a:solidFill>
                  <a:srgbClr val="0000CC"/>
                </a:solidFill>
                <a:latin typeface="仿宋" panose="02010609060101010101" pitchFamily="49" charset="-122"/>
                <a:ea typeface="仿宋" panose="02010609060101010101" pitchFamily="49" charset="-122"/>
              </a:rPr>
              <a:t>投资净收益</a:t>
            </a:r>
            <a:r>
              <a:rPr lang="zh-CN" altLang="en-US" sz="2000" dirty="0">
                <a:latin typeface="仿宋" panose="02010609060101010101" pitchFamily="49" charset="-122"/>
                <a:ea typeface="仿宋" panose="02010609060101010101" pitchFamily="49" charset="-122"/>
              </a:rPr>
              <a:t>。</a:t>
            </a:r>
            <a:endParaRPr lang="zh-CN" altLang="en-US" sz="20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1+#ppt_w/2"/>
                                          </p:val>
                                        </p:tav>
                                        <p:tav tm="100000">
                                          <p:val>
                                            <p:strVal val="#ppt_x"/>
                                          </p:val>
                                        </p:tav>
                                      </p:tavLst>
                                    </p:anim>
                                    <p:anim calcmode="lin" valueType="num">
                                      <p:cBhvr>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72419"/>
                                        </p:tgtEl>
                                        <p:attrNameLst>
                                          <p:attrName>style.visibility</p:attrName>
                                        </p:attrNameLst>
                                      </p:cBhvr>
                                      <p:to>
                                        <p:strVal val="visible"/>
                                      </p:to>
                                    </p:set>
                                    <p:anim calcmode="lin" valueType="num">
                                      <p:cBhvr>
                                        <p:cTn id="17" dur="500" fill="hold"/>
                                        <p:tgtEl>
                                          <p:spTgt spid="572419"/>
                                        </p:tgtEl>
                                        <p:attrNameLst>
                                          <p:attrName>ppt_x</p:attrName>
                                        </p:attrNameLst>
                                      </p:cBhvr>
                                      <p:tavLst>
                                        <p:tav tm="0">
                                          <p:val>
                                            <p:strVal val="#ppt_x"/>
                                          </p:val>
                                        </p:tav>
                                        <p:tav tm="100000">
                                          <p:val>
                                            <p:strVal val="#ppt_x"/>
                                          </p:val>
                                        </p:tav>
                                      </p:tavLst>
                                    </p:anim>
                                    <p:anim calcmode="lin" valueType="num">
                                      <p:cBhvr>
                                        <p:cTn id="18" dur="500" fill="hold"/>
                                        <p:tgtEl>
                                          <p:spTgt spid="5724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19" grpId="0" bldLvl="0" animBg="1"/>
      <p:bldP spid="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文本占位符 572417"/>
          <p:cNvSpPr/>
          <p:nvPr>
            <p:ph type="body" idx="4294967295"/>
          </p:nvPr>
        </p:nvSpPr>
        <p:spPr>
          <a:xfrm>
            <a:off x="927735" y="1196975"/>
            <a:ext cx="5171440" cy="2232025"/>
          </a:xfrm>
        </p:spPr>
        <p:txBody>
          <a:bodyPr vert="horz" wrap="square" lIns="91440" tIns="45720" rIns="91440" bIns="45720" anchor="t" anchorCtr="0"/>
          <a:p>
            <a:pPr eaLnBrk="1" hangingPunct="1">
              <a:lnSpc>
                <a:spcPct val="150000"/>
              </a:lnSpc>
              <a:buNone/>
            </a:pPr>
            <a:r>
              <a:rPr lang="zh-CN" altLang="en-US" sz="2800" dirty="0">
                <a:solidFill>
                  <a:srgbClr val="353DE3"/>
                </a:solidFill>
                <a:latin typeface="黑体" panose="02010609060101010101" pitchFamily="49" charset="-122"/>
                <a:ea typeface="黑体" panose="02010609060101010101" pitchFamily="49" charset="-122"/>
              </a:rPr>
              <a:t>（六）利润：</a:t>
            </a:r>
            <a:r>
              <a:rPr lang="zh-CN" altLang="en-US" sz="2800" dirty="0">
                <a:solidFill>
                  <a:srgbClr val="353DE3"/>
                </a:solidFill>
                <a:latin typeface="黑体" panose="02010609060101010101" pitchFamily="49" charset="-122"/>
                <a:ea typeface="黑体" panose="02010609060101010101" pitchFamily="49" charset="-122"/>
              </a:rPr>
              <a:t>分类</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）利润总额</a:t>
            </a:r>
            <a:endParaRPr lang="en-US" altLang="zh-CN" sz="2800" dirty="0">
              <a:latin typeface="楷体" panose="02010609060101010101" pitchFamily="49" charset="-122"/>
              <a:ea typeface="楷体" panose="02010609060101010101" pitchFamily="49" charset="-122"/>
            </a:endParaRPr>
          </a:p>
        </p:txBody>
      </p:sp>
      <p:sp>
        <p:nvSpPr>
          <p:cNvPr id="572420" name="文本框 572419"/>
          <p:cNvSpPr txBox="1"/>
          <p:nvPr/>
        </p:nvSpPr>
        <p:spPr>
          <a:xfrm>
            <a:off x="2192338" y="6165850"/>
            <a:ext cx="7907337" cy="460375"/>
          </a:xfrm>
          <a:prstGeom prst="rect">
            <a:avLst/>
          </a:prstGeom>
          <a:solidFill>
            <a:schemeClr val="bg1"/>
          </a:solidFill>
          <a:ln w="19050" cap="flat" cmpd="sng">
            <a:solidFill>
              <a:srgbClr val="FF0000"/>
            </a:solidFill>
            <a:prstDash val="solid"/>
            <a:miter/>
            <a:headEnd type="none" w="med" len="med"/>
            <a:tailEnd type="none" w="med" len="med"/>
          </a:ln>
        </p:spPr>
        <p:txBody>
          <a:bodyPr wrap="square" anchor="t" anchorCtr="0">
            <a:spAutoFit/>
          </a:bodyPr>
          <a:p>
            <a:pPr algn="ctr">
              <a:lnSpc>
                <a:spcPct val="100000"/>
              </a:lnSpc>
              <a:spcBef>
                <a:spcPct val="50000"/>
              </a:spcBef>
              <a:buClrTx/>
            </a:pPr>
            <a:r>
              <a:rPr lang="zh-CN" altLang="en-US" sz="2400" dirty="0">
                <a:solidFill>
                  <a:srgbClr val="FF0000"/>
                </a:solidFill>
                <a:latin typeface="仿宋" panose="02010609060101010101" pitchFamily="49" charset="-122"/>
                <a:ea typeface="仿宋" panose="02010609060101010101" pitchFamily="49" charset="-122"/>
              </a:rPr>
              <a:t>利润总额 </a:t>
            </a:r>
            <a:r>
              <a:rPr lang="en-US" altLang="zh-CN" sz="2400" dirty="0">
                <a:solidFill>
                  <a:srgbClr val="FF0000"/>
                </a:solidFill>
                <a:latin typeface="仿宋" panose="02010609060101010101" pitchFamily="49" charset="-122"/>
                <a:ea typeface="仿宋" panose="02010609060101010101" pitchFamily="49" charset="-122"/>
              </a:rPr>
              <a:t>= </a:t>
            </a:r>
            <a:r>
              <a:rPr lang="zh-CN" altLang="en-US" sz="2400" dirty="0">
                <a:latin typeface="仿宋" panose="02010609060101010101" pitchFamily="49" charset="-122"/>
                <a:ea typeface="仿宋" panose="02010609060101010101" pitchFamily="49" charset="-122"/>
              </a:rPr>
              <a:t>营业利润 </a:t>
            </a:r>
            <a:r>
              <a:rPr lang="en-US" altLang="zh-CN" sz="2400" dirty="0">
                <a:latin typeface="仿宋" panose="02010609060101010101" pitchFamily="49" charset="-122"/>
                <a:ea typeface="仿宋" panose="02010609060101010101" pitchFamily="49" charset="-122"/>
              </a:rPr>
              <a:t>+ </a:t>
            </a:r>
            <a:r>
              <a:rPr lang="zh-CN" altLang="en-US" sz="2400" dirty="0">
                <a:latin typeface="仿宋" panose="02010609060101010101" pitchFamily="49" charset="-122"/>
                <a:ea typeface="仿宋" panose="02010609060101010101" pitchFamily="49" charset="-122"/>
              </a:rPr>
              <a:t>营业外收入 </a:t>
            </a:r>
            <a:r>
              <a:rPr lang="en-US" altLang="zh-CN" sz="2400" dirty="0">
                <a:latin typeface="仿宋" panose="02010609060101010101" pitchFamily="49" charset="-122"/>
                <a:ea typeface="仿宋" panose="02010609060101010101" pitchFamily="49" charset="-122"/>
              </a:rPr>
              <a:t>- </a:t>
            </a:r>
            <a:r>
              <a:rPr lang="zh-CN" altLang="en-US" sz="2400" dirty="0">
                <a:latin typeface="仿宋" panose="02010609060101010101" pitchFamily="49" charset="-122"/>
                <a:ea typeface="仿宋" panose="02010609060101010101" pitchFamily="49" charset="-122"/>
              </a:rPr>
              <a:t>营业外支出</a:t>
            </a:r>
            <a:endParaRPr lang="zh-CN" altLang="en-US" sz="2400" dirty="0">
              <a:latin typeface="仿宋" panose="02010609060101010101" pitchFamily="49" charset="-122"/>
              <a:ea typeface="仿宋" panose="02010609060101010101" pitchFamily="49" charset="-122"/>
            </a:endParaRPr>
          </a:p>
        </p:txBody>
      </p:sp>
      <p:sp>
        <p:nvSpPr>
          <p:cNvPr id="119811" name="矩形 572421"/>
          <p:cNvSpPr/>
          <p:nvPr/>
        </p:nvSpPr>
        <p:spPr>
          <a:xfrm>
            <a:off x="917575" y="304800"/>
            <a:ext cx="1026033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1981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graphicFrame>
        <p:nvGraphicFramePr>
          <p:cNvPr id="2" name="表格 1"/>
          <p:cNvGraphicFramePr>
            <a:graphicFrameLocks noGrp="1"/>
          </p:cNvGraphicFramePr>
          <p:nvPr/>
        </p:nvGraphicFramePr>
        <p:xfrm>
          <a:off x="5808663" y="1173163"/>
          <a:ext cx="4744720" cy="4848228"/>
        </p:xfrm>
        <a:graphic>
          <a:graphicData uri="http://schemas.openxmlformats.org/drawingml/2006/table">
            <a:tbl>
              <a:tblPr/>
              <a:tblGrid>
                <a:gridCol w="1224280"/>
                <a:gridCol w="3520440"/>
              </a:tblGrid>
              <a:tr h="365759">
                <a:tc rowSpan="10">
                  <a:txBody>
                    <a:body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正常经营活动</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1</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、营业收入</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减：营业成本</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税金及附加</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销售费用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管理费用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财务费用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465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资产减值损失</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加：公允价值变动收益</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7981">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投资收益</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2</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、营业利润</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rowSpan="3">
                  <a:txBody>
                    <a:body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所有经营活动</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加：营业外收入</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78007">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减：营业外支出</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59">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 3</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、利润总额</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19846" name="文本框 572419"/>
          <p:cNvSpPr txBox="1"/>
          <p:nvPr/>
        </p:nvSpPr>
        <p:spPr>
          <a:xfrm>
            <a:off x="2192338" y="3500438"/>
            <a:ext cx="3398837" cy="1753235"/>
          </a:xfrm>
          <a:prstGeom prst="rect">
            <a:avLst/>
          </a:prstGeom>
          <a:solidFill>
            <a:schemeClr val="bg1"/>
          </a:solidFill>
          <a:ln w="19050"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FF0000"/>
                </a:solidFill>
                <a:latin typeface="仿宋" panose="02010609060101010101" pitchFamily="49" charset="-122"/>
                <a:ea typeface="仿宋" panose="02010609060101010101" pitchFamily="49" charset="-122"/>
              </a:rPr>
              <a:t>利润总额</a:t>
            </a:r>
            <a:r>
              <a:rPr lang="zh-CN" altLang="en-US" sz="2400" dirty="0">
                <a:latin typeface="仿宋" panose="02010609060101010101" pitchFamily="49" charset="-122"/>
                <a:ea typeface="仿宋" panose="02010609060101010101" pitchFamily="49" charset="-122"/>
              </a:rPr>
              <a:t>指营业利润加营业外收入，减营业外支出后的金额。</a:t>
            </a:r>
            <a:endParaRPr lang="zh-CN" altLang="en-US" sz="24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72420"/>
                                        </p:tgtEl>
                                        <p:attrNameLst>
                                          <p:attrName>style.visibility</p:attrName>
                                        </p:attrNameLst>
                                      </p:cBhvr>
                                      <p:to>
                                        <p:strVal val="visible"/>
                                      </p:to>
                                    </p:set>
                                    <p:anim calcmode="lin" valueType="num">
                                      <p:cBhvr>
                                        <p:cTn id="12" dur="500" fill="hold"/>
                                        <p:tgtEl>
                                          <p:spTgt spid="572420"/>
                                        </p:tgtEl>
                                        <p:attrNameLst>
                                          <p:attrName>ppt_x</p:attrName>
                                        </p:attrNameLst>
                                      </p:cBhvr>
                                      <p:tavLst>
                                        <p:tav tm="0">
                                          <p:val>
                                            <p:strVal val="#ppt_x"/>
                                          </p:val>
                                        </p:tav>
                                        <p:tav tm="100000">
                                          <p:val>
                                            <p:strVal val="#ppt_x"/>
                                          </p:val>
                                        </p:tav>
                                      </p:tavLst>
                                    </p:anim>
                                    <p:anim calcmode="lin" valueType="num">
                                      <p:cBhvr>
                                        <p:cTn id="13" dur="500" fill="hold"/>
                                        <p:tgtEl>
                                          <p:spTgt spid="5724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0"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7" name="文本占位符 572417"/>
          <p:cNvSpPr/>
          <p:nvPr>
            <p:ph type="body" idx="4294967295"/>
          </p:nvPr>
        </p:nvSpPr>
        <p:spPr>
          <a:xfrm>
            <a:off x="927100" y="1196975"/>
            <a:ext cx="10299700" cy="5280025"/>
          </a:xfrm>
        </p:spPr>
        <p:txBody>
          <a:bodyPr vert="horz" wrap="square" lIns="91440" tIns="45720" rIns="91440" bIns="45720" anchor="t" anchorCtr="0"/>
          <a:p>
            <a:pPr eaLnBrk="1" hangingPunct="1">
              <a:lnSpc>
                <a:spcPct val="150000"/>
              </a:lnSpc>
              <a:buNone/>
            </a:pPr>
            <a:r>
              <a:rPr lang="zh-CN" altLang="en-US" sz="2800" dirty="0">
                <a:solidFill>
                  <a:srgbClr val="353DE3"/>
                </a:solidFill>
                <a:latin typeface="黑体" panose="02010609060101010101" pitchFamily="49" charset="-122"/>
                <a:ea typeface="黑体" panose="02010609060101010101" pitchFamily="49" charset="-122"/>
              </a:rPr>
              <a:t>（六）利润：</a:t>
            </a:r>
            <a:r>
              <a:rPr lang="zh-CN" altLang="en-US" sz="2800" dirty="0">
                <a:solidFill>
                  <a:srgbClr val="353DE3"/>
                </a:solidFill>
                <a:latin typeface="黑体" panose="02010609060101010101" pitchFamily="49" charset="-122"/>
                <a:ea typeface="黑体" panose="02010609060101010101" pitchFamily="49" charset="-122"/>
              </a:rPr>
              <a:t>分类</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）净利润</a:t>
            </a:r>
            <a:endParaRPr lang="zh-CN" altLang="en-US" sz="2800" dirty="0">
              <a:latin typeface="楷体" panose="02010609060101010101" pitchFamily="49" charset="-122"/>
              <a:ea typeface="楷体" panose="02010609060101010101" pitchFamily="49" charset="-122"/>
            </a:endParaRPr>
          </a:p>
        </p:txBody>
      </p:sp>
      <p:sp>
        <p:nvSpPr>
          <p:cNvPr id="572421" name="文本框 572420"/>
          <p:cNvSpPr txBox="1"/>
          <p:nvPr/>
        </p:nvSpPr>
        <p:spPr>
          <a:xfrm>
            <a:off x="2208213" y="3683000"/>
            <a:ext cx="7891462" cy="1599565"/>
          </a:xfrm>
          <a:prstGeom prst="rect">
            <a:avLst/>
          </a:prstGeom>
          <a:solidFill>
            <a:schemeClr val="bg1"/>
          </a:solidFill>
          <a:ln w="19050"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800" dirty="0">
                <a:solidFill>
                  <a:srgbClr val="FF0000"/>
                </a:solidFill>
                <a:latin typeface="仿宋" panose="02010609060101010101" pitchFamily="49" charset="-122"/>
                <a:ea typeface="仿宋" panose="02010609060101010101" pitchFamily="49" charset="-122"/>
              </a:rPr>
              <a:t>净利润 </a:t>
            </a:r>
            <a:r>
              <a:rPr lang="en-US" altLang="zh-CN" sz="2800" dirty="0">
                <a:solidFill>
                  <a:srgbClr val="FF0000"/>
                </a:solidFill>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利润总额 </a:t>
            </a: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所得税费用</a:t>
            </a:r>
            <a:endParaRPr lang="en-US" altLang="zh-CN" sz="2800" dirty="0">
              <a:latin typeface="仿宋" panose="02010609060101010101" pitchFamily="49" charset="-122"/>
              <a:ea typeface="仿宋" panose="02010609060101010101" pitchFamily="49" charset="-122"/>
            </a:endParaRPr>
          </a:p>
          <a:p>
            <a:pPr algn="just">
              <a:spcBef>
                <a:spcPct val="50000"/>
              </a:spcBef>
              <a:buClrTx/>
            </a:pPr>
            <a:r>
              <a:rPr lang="en-US"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广义收入与广义费用配比后的结果。</a:t>
            </a:r>
            <a:endParaRPr lang="zh-CN" altLang="en-US" sz="2800" dirty="0">
              <a:latin typeface="仿宋" panose="02010609060101010101" pitchFamily="49" charset="-122"/>
              <a:ea typeface="仿宋" panose="02010609060101010101" pitchFamily="49" charset="-122"/>
            </a:endParaRPr>
          </a:p>
        </p:txBody>
      </p:sp>
      <p:sp>
        <p:nvSpPr>
          <p:cNvPr id="121859" name="矩形 572421"/>
          <p:cNvSpPr/>
          <p:nvPr/>
        </p:nvSpPr>
        <p:spPr>
          <a:xfrm>
            <a:off x="927735" y="304800"/>
            <a:ext cx="917194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21860"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
        <p:nvSpPr>
          <p:cNvPr id="121861" name="文本框 572420"/>
          <p:cNvSpPr txBox="1"/>
          <p:nvPr/>
        </p:nvSpPr>
        <p:spPr>
          <a:xfrm>
            <a:off x="5303838" y="1916113"/>
            <a:ext cx="4751387" cy="1383665"/>
          </a:xfrm>
          <a:prstGeom prst="rect">
            <a:avLst/>
          </a:prstGeom>
          <a:solidFill>
            <a:schemeClr val="bg1"/>
          </a:solidFill>
          <a:ln w="19050"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800" dirty="0">
                <a:solidFill>
                  <a:srgbClr val="FF0000"/>
                </a:solidFill>
                <a:latin typeface="仿宋" panose="02010609060101010101" pitchFamily="49" charset="-122"/>
                <a:ea typeface="仿宋" panose="02010609060101010101" pitchFamily="49" charset="-122"/>
              </a:rPr>
              <a:t>净利润</a:t>
            </a:r>
            <a:r>
              <a:rPr lang="zh-CN" altLang="en-US" sz="2800" dirty="0">
                <a:latin typeface="仿宋" panose="02010609060101010101" pitchFamily="49" charset="-122"/>
                <a:ea typeface="仿宋" panose="02010609060101010101" pitchFamily="49" charset="-122"/>
              </a:rPr>
              <a:t>是指利润总额</a:t>
            </a:r>
            <a:r>
              <a:rPr lang="zh-CN" altLang="en-US" sz="2800" dirty="0">
                <a:solidFill>
                  <a:srgbClr val="0000CC"/>
                </a:solidFill>
                <a:latin typeface="仿宋" panose="02010609060101010101" pitchFamily="49" charset="-122"/>
                <a:ea typeface="仿宋" panose="02010609060101010101" pitchFamily="49" charset="-122"/>
              </a:rPr>
              <a:t>减去所得税费用</a:t>
            </a:r>
            <a:r>
              <a:rPr lang="zh-CN" altLang="en-US" sz="2800" dirty="0">
                <a:latin typeface="仿宋" panose="02010609060101010101" pitchFamily="49" charset="-122"/>
                <a:ea typeface="仿宋" panose="02010609060101010101" pitchFamily="49" charset="-122"/>
              </a:rPr>
              <a:t>后的金额。</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2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1"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99053" name="Group 45"/>
          <p:cNvGraphicFramePr>
            <a:graphicFrameLocks noGrp="1"/>
          </p:cNvGraphicFramePr>
          <p:nvPr/>
        </p:nvGraphicFramePr>
        <p:xfrm>
          <a:off x="3143250" y="1196975"/>
          <a:ext cx="6953250" cy="5580380"/>
        </p:xfrm>
        <a:graphic>
          <a:graphicData uri="http://schemas.openxmlformats.org/drawingml/2006/table">
            <a:tbl>
              <a:tblPr/>
              <a:tblGrid>
                <a:gridCol w="2762250"/>
                <a:gridCol w="4191000"/>
              </a:tblGrid>
              <a:tr h="365760">
                <a:tc rowSpan="10">
                  <a:txBody>
                    <a:body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8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正常经营</a:t>
                      </a:r>
                      <a:endParaRPr kumimoji="0" lang="en-US" altLang="zh-CN" sz="28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8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活动中产生</a:t>
                      </a:r>
                      <a:endParaRPr kumimoji="0" lang="zh-CN" altLang="en-US" sz="28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1</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、营业收入</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减：营业成本</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税金及附加</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销售费用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管理费用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财务费用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4495">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资产减值损失</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加：公允价值变动收益</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08305">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投资收益</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2</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、营业利润</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rowSpan="3">
                  <a:txBody>
                    <a:bodyPr/>
                    <a:lstStyle/>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所有经营</a:t>
                      </a:r>
                      <a:endPar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50000"/>
                        </a:lnSpc>
                        <a:spcBef>
                          <a:spcPct val="0"/>
                        </a:spcBef>
                        <a:spcAft>
                          <a:spcPct val="0"/>
                        </a:spcAft>
                        <a:buClrTx/>
                        <a:buSzTx/>
                        <a:buFontTx/>
                        <a:buNone/>
                      </a:pPr>
                      <a:r>
                        <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活动中产生</a:t>
                      </a:r>
                      <a:endParaRPr kumimoji="0" lang="zh-CN" altLang="en-US"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加：营业外收入</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784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减：营业外支出</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vMerge="1">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3</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、利润总额</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rgbClr val="FFFF99"/>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rPr>
                        <a:t>   减：所得税费用</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6576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00CC"/>
                          </a:solidFill>
                          <a:effectLst/>
                          <a:latin typeface="楷体" panose="02010609060101010101" pitchFamily="49" charset="-122"/>
                          <a:ea typeface="楷体" panose="02010609060101010101" pitchFamily="49" charset="-122"/>
                        </a:rPr>
                        <a:t>企业可支配</a:t>
                      </a:r>
                      <a:endParaRPr kumimoji="0" lang="zh-CN" altLang="en-US" sz="2400" b="1" i="0" u="none" strike="noStrike" cap="none" normalizeH="0" baseline="0" smtClean="0">
                        <a:ln>
                          <a:noFill/>
                        </a:ln>
                        <a:solidFill>
                          <a:srgbClr val="0000CC"/>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dirty="0" smtClean="0">
                          <a:ln>
                            <a:noFill/>
                          </a:ln>
                          <a:solidFill>
                            <a:srgbClr val="0000CC"/>
                          </a:solidFill>
                          <a:effectLst/>
                          <a:latin typeface="楷体" panose="02010609060101010101" pitchFamily="49" charset="-122"/>
                          <a:ea typeface="楷体" panose="02010609060101010101" pitchFamily="49" charset="-122"/>
                        </a:rPr>
                        <a:t> </a:t>
                      </a:r>
                      <a:r>
                        <a:rPr kumimoji="0" lang="en-US" altLang="zh-CN"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4</a:t>
                      </a:r>
                      <a:r>
                        <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rPr>
                        <a:t>、净利润</a:t>
                      </a:r>
                      <a:endParaRPr kumimoji="0" lang="zh-CN" altLang="en-US" sz="2400" b="1" i="0" u="none" strike="noStrike" cap="none" normalizeH="0" baseline="0" dirty="0" smtClean="0">
                        <a:ln>
                          <a:noFill/>
                        </a:ln>
                        <a:solidFill>
                          <a:srgbClr val="7030A0"/>
                        </a:solidFill>
                        <a:effectLst/>
                        <a:latin typeface="楷体" panose="02010609060101010101" pitchFamily="49" charset="-122"/>
                        <a:ea typeface="楷体" panose="02010609060101010101" pitchFamily="49"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23944" name="AutoShape 42"/>
          <p:cNvSpPr/>
          <p:nvPr/>
        </p:nvSpPr>
        <p:spPr>
          <a:xfrm>
            <a:off x="2135188" y="1844675"/>
            <a:ext cx="720725" cy="3671888"/>
          </a:xfrm>
          <a:prstGeom prst="roundRect">
            <a:avLst>
              <a:gd name="adj" fmla="val 16667"/>
            </a:avLst>
          </a:prstGeom>
          <a:noFill/>
          <a:ln w="38100" cap="flat" cmpd="sng">
            <a:solidFill>
              <a:schemeClr val="hlink"/>
            </a:solidFill>
            <a:prstDash val="solid"/>
            <a:round/>
            <a:headEnd type="none" w="med" len="med"/>
            <a:tailEnd type="none" w="med" len="med"/>
          </a:ln>
        </p:spPr>
        <p:txBody>
          <a:bodyPr anchor="ctr" anchorCtr="0"/>
          <a:p>
            <a:pPr algn="ctr" eaLnBrk="0" hangingPunct="0">
              <a:lnSpc>
                <a:spcPct val="100000"/>
              </a:lnSpc>
              <a:spcBef>
                <a:spcPct val="0"/>
              </a:spcBef>
              <a:buClrTx/>
            </a:pPr>
            <a:r>
              <a:rPr lang="zh-CN" altLang="en-US" sz="2800" dirty="0">
                <a:solidFill>
                  <a:srgbClr val="FF0000"/>
                </a:solidFill>
                <a:latin typeface="黑体" panose="02010609060101010101" pitchFamily="49" charset="-122"/>
                <a:ea typeface="黑体" panose="02010609060101010101" pitchFamily="49" charset="-122"/>
              </a:rPr>
              <a:t>利润要素的内容</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123945" name="Text Box 46"/>
          <p:cNvSpPr txBox="1"/>
          <p:nvPr/>
        </p:nvSpPr>
        <p:spPr>
          <a:xfrm>
            <a:off x="899795" y="403225"/>
            <a:ext cx="10494010" cy="583565"/>
          </a:xfrm>
          <a:prstGeom prst="rect">
            <a:avLst/>
          </a:prstGeom>
          <a:noFill/>
          <a:ln w="9525">
            <a:noFill/>
          </a:ln>
        </p:spPr>
        <p:txBody>
          <a:bodyPr wrap="square" anchor="t" anchorCtr="0">
            <a:spAutoFit/>
          </a:bodyPr>
          <a:p>
            <a:pPr marL="342900" indent="-342900"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a:t>
            </a:r>
            <a:r>
              <a:rPr lang="en-US" altLang="zh-CN" sz="3200" b="1" dirty="0">
                <a:solidFill>
                  <a:srgbClr val="FF0000"/>
                </a:solidFill>
                <a:latin typeface="黑体" panose="02010609060101010101" pitchFamily="49" charset="-122"/>
                <a:ea typeface="黑体" panose="02010609060101010101" pitchFamily="49" charset="-122"/>
              </a:rPr>
              <a:t> </a:t>
            </a:r>
            <a:r>
              <a:rPr lang="zh-CN" altLang="en-US" sz="3200" b="1" dirty="0">
                <a:solidFill>
                  <a:srgbClr val="FF0000"/>
                </a:solidFill>
                <a:latin typeface="黑体" panose="02010609060101010101" pitchFamily="49" charset="-122"/>
                <a:ea typeface="黑体" panose="02010609060101010101" pitchFamily="49" charset="-122"/>
              </a:rPr>
              <a:t>会计要素</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123946"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9053"/>
                                        </p:tgtEl>
                                        <p:attrNameLst>
                                          <p:attrName>style.visibility</p:attrName>
                                        </p:attrNameLst>
                                      </p:cBhvr>
                                      <p:to>
                                        <p:strVal val="visible"/>
                                      </p:to>
                                    </p:set>
                                    <p:animEffect transition="in" filter="blinds(horizontal)">
                                      <p:cBhvr>
                                        <p:cTn id="7" dur="500"/>
                                        <p:tgtEl>
                                          <p:spTgt spid="299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4929" name="Group 2"/>
          <p:cNvGrpSpPr/>
          <p:nvPr/>
        </p:nvGrpSpPr>
        <p:grpSpPr>
          <a:xfrm>
            <a:off x="1992313" y="3249613"/>
            <a:ext cx="2087562" cy="1143000"/>
            <a:chOff x="0" y="0"/>
            <a:chExt cx="960" cy="960"/>
          </a:xfrm>
        </p:grpSpPr>
        <p:sp>
          <p:nvSpPr>
            <p:cNvPr id="124930" name="Rectangle 3"/>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Arial" panose="020B0604020202020204" pitchFamily="34" charset="0"/>
                <a:ea typeface="宋体" panose="02010600030101010101" pitchFamily="2" charset="-122"/>
              </a:endParaRPr>
            </a:p>
          </p:txBody>
        </p:sp>
        <p:sp>
          <p:nvSpPr>
            <p:cNvPr id="124931" name="Rectangle 4"/>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CC"/>
                  </a:solidFill>
                  <a:latin typeface="黑体" panose="02010609060101010101" pitchFamily="49" charset="-122"/>
                  <a:ea typeface="黑体" panose="02010609060101010101" pitchFamily="49" charset="-122"/>
                </a:rPr>
                <a:t>会计要素</a:t>
              </a:r>
              <a:endParaRPr lang="zh-CN" altLang="en-US" sz="2800" b="1" dirty="0">
                <a:solidFill>
                  <a:srgbClr val="0000CC"/>
                </a:solidFill>
                <a:latin typeface="黑体" panose="02010609060101010101" pitchFamily="49" charset="-122"/>
                <a:ea typeface="黑体" panose="02010609060101010101" pitchFamily="49" charset="-122"/>
              </a:endParaRPr>
            </a:p>
          </p:txBody>
        </p:sp>
      </p:grpSp>
      <p:grpSp>
        <p:nvGrpSpPr>
          <p:cNvPr id="124932" name="Group 5"/>
          <p:cNvGrpSpPr/>
          <p:nvPr/>
        </p:nvGrpSpPr>
        <p:grpSpPr>
          <a:xfrm>
            <a:off x="4451350" y="1916113"/>
            <a:ext cx="2365375" cy="1296987"/>
            <a:chOff x="0" y="0"/>
            <a:chExt cx="960" cy="960"/>
          </a:xfrm>
        </p:grpSpPr>
        <p:sp>
          <p:nvSpPr>
            <p:cNvPr id="124933" name="Rectangle 6"/>
            <p:cNvSpPr/>
            <p:nvPr/>
          </p:nvSpPr>
          <p:spPr>
            <a:xfrm>
              <a:off x="0" y="0"/>
              <a:ext cx="960" cy="960"/>
            </a:xfrm>
            <a:prstGeom prst="rect">
              <a:avLst/>
            </a:prstGeom>
            <a:noFill/>
            <a:ln w="19050" cap="flat" cmpd="sng">
              <a:solidFill>
                <a:schemeClr val="hlink"/>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124934" name="Rectangle 7"/>
            <p:cNvSpPr/>
            <p:nvPr/>
          </p:nvSpPr>
          <p:spPr>
            <a:xfrm>
              <a:off x="40" y="40"/>
              <a:ext cx="880" cy="880"/>
            </a:xfrm>
            <a:prstGeom prst="rect">
              <a:avLst/>
            </a:prstGeom>
            <a:noFill/>
            <a:ln w="19050" cap="flat" cmpd="sng">
              <a:solidFill>
                <a:schemeClr val="hlink"/>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财务状况</a:t>
              </a:r>
              <a:endParaRPr lang="zh-CN" altLang="en-US" sz="2800" b="1" dirty="0">
                <a:solidFill>
                  <a:srgbClr val="7030A0"/>
                </a:solidFill>
                <a:latin typeface="仿宋" panose="02010609060101010101" pitchFamily="49" charset="-122"/>
                <a:ea typeface="仿宋" panose="02010609060101010101" pitchFamily="49" charset="-122"/>
              </a:endParaRPr>
            </a:p>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（静态）</a:t>
              </a:r>
              <a:endParaRPr lang="zh-CN" altLang="en-US" sz="2800" b="1" dirty="0">
                <a:solidFill>
                  <a:srgbClr val="7030A0"/>
                </a:solidFill>
                <a:latin typeface="仿宋" panose="02010609060101010101" pitchFamily="49" charset="-122"/>
                <a:ea typeface="仿宋" panose="02010609060101010101" pitchFamily="49" charset="-122"/>
              </a:endParaRPr>
            </a:p>
          </p:txBody>
        </p:sp>
      </p:grpSp>
      <p:grpSp>
        <p:nvGrpSpPr>
          <p:cNvPr id="124935" name="Group 8"/>
          <p:cNvGrpSpPr/>
          <p:nvPr/>
        </p:nvGrpSpPr>
        <p:grpSpPr>
          <a:xfrm>
            <a:off x="7334250" y="1484313"/>
            <a:ext cx="2433638" cy="609600"/>
            <a:chOff x="0" y="0"/>
            <a:chExt cx="960" cy="960"/>
          </a:xfrm>
        </p:grpSpPr>
        <p:sp>
          <p:nvSpPr>
            <p:cNvPr id="124936" name="Rectangle 9"/>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37" name="Rectangle 10"/>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资产</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124938" name="Group 11"/>
          <p:cNvGrpSpPr/>
          <p:nvPr/>
        </p:nvGrpSpPr>
        <p:grpSpPr>
          <a:xfrm>
            <a:off x="7334250" y="2279650"/>
            <a:ext cx="2433638" cy="609600"/>
            <a:chOff x="0" y="0"/>
            <a:chExt cx="960" cy="960"/>
          </a:xfrm>
        </p:grpSpPr>
        <p:sp>
          <p:nvSpPr>
            <p:cNvPr id="124939" name="Rectangle 12"/>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40" name="Rectangle 13"/>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负债</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124941" name="Group 14"/>
          <p:cNvGrpSpPr/>
          <p:nvPr/>
        </p:nvGrpSpPr>
        <p:grpSpPr>
          <a:xfrm>
            <a:off x="7334250" y="3076575"/>
            <a:ext cx="2433638" cy="609600"/>
            <a:chOff x="0" y="0"/>
            <a:chExt cx="960" cy="960"/>
          </a:xfrm>
        </p:grpSpPr>
        <p:sp>
          <p:nvSpPr>
            <p:cNvPr id="124942" name="Rectangle 15"/>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43" name="Rectangle 16"/>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所有者权益</a:t>
              </a:r>
              <a:endParaRPr lang="zh-CN" altLang="en-US" sz="2800" b="1" dirty="0">
                <a:solidFill>
                  <a:srgbClr val="000000"/>
                </a:solidFill>
                <a:latin typeface="楷体" panose="02010609060101010101" pitchFamily="49" charset="-122"/>
                <a:ea typeface="楷体" panose="02010609060101010101" pitchFamily="49" charset="-122"/>
              </a:endParaRPr>
            </a:p>
          </p:txBody>
        </p:sp>
      </p:grpSp>
      <p:cxnSp>
        <p:nvCxnSpPr>
          <p:cNvPr id="124944" name="AutoShape 17"/>
          <p:cNvCxnSpPr>
            <a:stCxn id="124933" idx="3"/>
            <a:endCxn id="124936" idx="1"/>
          </p:cNvCxnSpPr>
          <p:nvPr/>
        </p:nvCxnSpPr>
        <p:spPr>
          <a:xfrm flipV="1">
            <a:off x="6826250" y="1789113"/>
            <a:ext cx="498475" cy="776287"/>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45" name="AutoShape 18"/>
          <p:cNvCxnSpPr>
            <a:stCxn id="124933" idx="3"/>
            <a:endCxn id="124939" idx="1"/>
          </p:cNvCxnSpPr>
          <p:nvPr/>
        </p:nvCxnSpPr>
        <p:spPr>
          <a:xfrm>
            <a:off x="6826250" y="2565400"/>
            <a:ext cx="498475" cy="19050"/>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46" name="AutoShape 19"/>
          <p:cNvCxnSpPr>
            <a:stCxn id="124933" idx="3"/>
            <a:endCxn id="124942" idx="1"/>
          </p:cNvCxnSpPr>
          <p:nvPr/>
        </p:nvCxnSpPr>
        <p:spPr>
          <a:xfrm>
            <a:off x="6826250" y="2565400"/>
            <a:ext cx="498475" cy="815975"/>
          </a:xfrm>
          <a:prstGeom prst="bentConnector3">
            <a:avLst>
              <a:gd name="adj1" fmla="val 50000"/>
            </a:avLst>
          </a:prstGeom>
          <a:ln w="19050" cap="flat" cmpd="sng">
            <a:solidFill>
              <a:schemeClr val="accent1"/>
            </a:solidFill>
            <a:prstDash val="solid"/>
            <a:miter/>
            <a:headEnd type="none" w="med" len="med"/>
            <a:tailEnd type="none" w="med" len="med"/>
          </a:ln>
        </p:spPr>
      </p:cxnSp>
      <p:grpSp>
        <p:nvGrpSpPr>
          <p:cNvPr id="124947" name="Group 20"/>
          <p:cNvGrpSpPr/>
          <p:nvPr/>
        </p:nvGrpSpPr>
        <p:grpSpPr>
          <a:xfrm>
            <a:off x="4451350" y="4292600"/>
            <a:ext cx="2365375" cy="1368425"/>
            <a:chOff x="0" y="0"/>
            <a:chExt cx="960" cy="960"/>
          </a:xfrm>
        </p:grpSpPr>
        <p:sp>
          <p:nvSpPr>
            <p:cNvPr id="124948" name="Rectangle 21"/>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124949" name="Rectangle 22"/>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经营成果</a:t>
              </a:r>
              <a:endParaRPr lang="zh-CN" altLang="en-US" sz="2800" b="1" dirty="0">
                <a:solidFill>
                  <a:srgbClr val="7030A0"/>
                </a:solidFill>
                <a:latin typeface="仿宋" panose="02010609060101010101" pitchFamily="49" charset="-122"/>
                <a:ea typeface="仿宋" panose="02010609060101010101" pitchFamily="49" charset="-122"/>
              </a:endParaRPr>
            </a:p>
            <a:p>
              <a:pPr marL="342900" indent="-342900" algn="ctr">
                <a:lnSpc>
                  <a:spcPct val="100000"/>
                </a:lnSpc>
                <a:buClrTx/>
              </a:pPr>
              <a:r>
                <a:rPr lang="zh-CN" altLang="en-US" sz="2800" b="1" dirty="0">
                  <a:solidFill>
                    <a:srgbClr val="7030A0"/>
                  </a:solidFill>
                  <a:latin typeface="仿宋" panose="02010609060101010101" pitchFamily="49" charset="-122"/>
                  <a:ea typeface="仿宋" panose="02010609060101010101" pitchFamily="49" charset="-122"/>
                </a:rPr>
                <a:t>（动态）</a:t>
              </a:r>
              <a:endParaRPr lang="zh-CN" altLang="en-US" sz="2800" b="1" dirty="0">
                <a:solidFill>
                  <a:srgbClr val="7030A0"/>
                </a:solidFill>
                <a:latin typeface="仿宋" panose="02010609060101010101" pitchFamily="49" charset="-122"/>
                <a:ea typeface="仿宋" panose="02010609060101010101" pitchFamily="49" charset="-122"/>
              </a:endParaRPr>
            </a:p>
          </p:txBody>
        </p:sp>
      </p:grpSp>
      <p:grpSp>
        <p:nvGrpSpPr>
          <p:cNvPr id="124950" name="Group 23"/>
          <p:cNvGrpSpPr/>
          <p:nvPr/>
        </p:nvGrpSpPr>
        <p:grpSpPr>
          <a:xfrm>
            <a:off x="7334250" y="3959225"/>
            <a:ext cx="2433638" cy="609600"/>
            <a:chOff x="0" y="0"/>
            <a:chExt cx="960" cy="960"/>
          </a:xfrm>
        </p:grpSpPr>
        <p:sp>
          <p:nvSpPr>
            <p:cNvPr id="124951" name="Rectangle 24"/>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52" name="Rectangle 25"/>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收入</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124953" name="Group 26"/>
          <p:cNvGrpSpPr/>
          <p:nvPr/>
        </p:nvGrpSpPr>
        <p:grpSpPr>
          <a:xfrm>
            <a:off x="7334250" y="4754563"/>
            <a:ext cx="2433638" cy="609600"/>
            <a:chOff x="0" y="0"/>
            <a:chExt cx="960" cy="960"/>
          </a:xfrm>
        </p:grpSpPr>
        <p:sp>
          <p:nvSpPr>
            <p:cNvPr id="124954" name="Rectangle 27"/>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55" name="Rectangle 28"/>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费用</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124956" name="Group 29"/>
          <p:cNvGrpSpPr/>
          <p:nvPr/>
        </p:nvGrpSpPr>
        <p:grpSpPr>
          <a:xfrm>
            <a:off x="7334250" y="5551488"/>
            <a:ext cx="2433638" cy="609600"/>
            <a:chOff x="0" y="0"/>
            <a:chExt cx="960" cy="960"/>
          </a:xfrm>
        </p:grpSpPr>
        <p:sp>
          <p:nvSpPr>
            <p:cNvPr id="124957" name="Rectangle 30"/>
            <p:cNvSpPr/>
            <p:nvPr/>
          </p:nvSpPr>
          <p:spPr>
            <a:xfrm>
              <a:off x="0" y="0"/>
              <a:ext cx="960" cy="960"/>
            </a:xfrm>
            <a:prstGeom prst="rect">
              <a:avLst/>
            </a:prstGeom>
            <a:noFill/>
            <a:ln w="19050" cap="flat" cmpd="sng">
              <a:solidFill>
                <a:schemeClr val="accent1"/>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00000"/>
                </a:lnSpc>
                <a:spcBef>
                  <a:spcPct val="0"/>
                </a:spcBef>
                <a:buClrTx/>
              </a:pPr>
              <a:endParaRPr lang="zh-CN" altLang="en-US" dirty="0">
                <a:solidFill>
                  <a:srgbClr val="000000"/>
                </a:solidFill>
                <a:latin typeface="楷体" panose="02010609060101010101" pitchFamily="49" charset="-122"/>
                <a:ea typeface="楷体" panose="02010609060101010101" pitchFamily="49" charset="-122"/>
              </a:endParaRPr>
            </a:p>
          </p:txBody>
        </p:sp>
        <p:sp>
          <p:nvSpPr>
            <p:cNvPr id="124958" name="Rectangle 31"/>
            <p:cNvSpPr/>
            <p:nvPr/>
          </p:nvSpPr>
          <p:spPr>
            <a:xfrm>
              <a:off x="40" y="40"/>
              <a:ext cx="880" cy="880"/>
            </a:xfrm>
            <a:prstGeom prst="rect">
              <a:avLst/>
            </a:prstGeom>
            <a:noFill/>
            <a:ln w="19050" cap="flat" cmpd="sng">
              <a:solidFill>
                <a:schemeClr val="accent1"/>
              </a:solidFill>
              <a:prstDash val="solid"/>
              <a:miter/>
              <a:headEnd type="none" w="med" len="med"/>
              <a:tailEnd type="none" w="med" len="med"/>
            </a:ln>
          </p:spPr>
          <p:txBody>
            <a:bodyPr lIns="3810" tIns="0" rIns="3810" bIns="0" anchor="ctr" anchorCtr="0"/>
            <a:p>
              <a:pPr marL="342900" indent="-342900" algn="ctr">
                <a:lnSpc>
                  <a:spcPct val="100000"/>
                </a:lnSpc>
                <a:buClrTx/>
              </a:pPr>
              <a:r>
                <a:rPr lang="zh-CN" altLang="en-US" sz="2800" b="1" dirty="0">
                  <a:solidFill>
                    <a:srgbClr val="000000"/>
                  </a:solidFill>
                  <a:latin typeface="楷体" panose="02010609060101010101" pitchFamily="49" charset="-122"/>
                  <a:ea typeface="楷体" panose="02010609060101010101" pitchFamily="49" charset="-122"/>
                </a:rPr>
                <a:t>利润</a:t>
              </a:r>
              <a:endParaRPr lang="zh-CN" altLang="en-US" sz="2800" b="1" dirty="0">
                <a:solidFill>
                  <a:srgbClr val="000000"/>
                </a:solidFill>
                <a:latin typeface="楷体" panose="02010609060101010101" pitchFamily="49" charset="-122"/>
                <a:ea typeface="楷体" panose="02010609060101010101" pitchFamily="49" charset="-122"/>
              </a:endParaRPr>
            </a:p>
          </p:txBody>
        </p:sp>
      </p:grpSp>
      <p:cxnSp>
        <p:nvCxnSpPr>
          <p:cNvPr id="124959" name="AutoShape 32"/>
          <p:cNvCxnSpPr>
            <a:stCxn id="124948" idx="3"/>
            <a:endCxn id="124951" idx="1"/>
          </p:cNvCxnSpPr>
          <p:nvPr/>
        </p:nvCxnSpPr>
        <p:spPr>
          <a:xfrm flipV="1">
            <a:off x="6826250" y="4264025"/>
            <a:ext cx="498475" cy="712788"/>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60" name="AutoShape 33"/>
          <p:cNvCxnSpPr>
            <a:stCxn id="124948" idx="3"/>
            <a:endCxn id="124954" idx="1"/>
          </p:cNvCxnSpPr>
          <p:nvPr/>
        </p:nvCxnSpPr>
        <p:spPr>
          <a:xfrm>
            <a:off x="6826250" y="4976813"/>
            <a:ext cx="498475" cy="82550"/>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61" name="AutoShape 34"/>
          <p:cNvCxnSpPr>
            <a:stCxn id="124948" idx="3"/>
            <a:endCxn id="124957" idx="1"/>
          </p:cNvCxnSpPr>
          <p:nvPr/>
        </p:nvCxnSpPr>
        <p:spPr>
          <a:xfrm>
            <a:off x="6826250" y="4976813"/>
            <a:ext cx="498475" cy="879475"/>
          </a:xfrm>
          <a:prstGeom prst="bentConnector3">
            <a:avLst>
              <a:gd name="adj1" fmla="val 50000"/>
            </a:avLst>
          </a:prstGeom>
          <a:ln w="19050" cap="flat" cmpd="sng">
            <a:solidFill>
              <a:schemeClr val="accent1"/>
            </a:solidFill>
            <a:prstDash val="solid"/>
            <a:miter/>
            <a:headEnd type="none" w="med" len="med"/>
            <a:tailEnd type="none" w="med" len="med"/>
          </a:ln>
        </p:spPr>
      </p:cxnSp>
      <p:cxnSp>
        <p:nvCxnSpPr>
          <p:cNvPr id="124962" name="AutoShape 35"/>
          <p:cNvCxnSpPr>
            <a:stCxn id="124930" idx="3"/>
            <a:endCxn id="124933" idx="1"/>
          </p:cNvCxnSpPr>
          <p:nvPr/>
        </p:nvCxnSpPr>
        <p:spPr>
          <a:xfrm flipV="1">
            <a:off x="4089400" y="2565400"/>
            <a:ext cx="352425" cy="1255713"/>
          </a:xfrm>
          <a:prstGeom prst="bentConnector3">
            <a:avLst>
              <a:gd name="adj1" fmla="val 49551"/>
            </a:avLst>
          </a:prstGeom>
          <a:ln w="19050" cap="flat" cmpd="sng">
            <a:solidFill>
              <a:schemeClr val="accent1"/>
            </a:solidFill>
            <a:prstDash val="solid"/>
            <a:miter/>
            <a:headEnd type="none" w="med" len="med"/>
            <a:tailEnd type="none" w="med" len="med"/>
          </a:ln>
        </p:spPr>
      </p:cxnSp>
      <p:cxnSp>
        <p:nvCxnSpPr>
          <p:cNvPr id="124963" name="AutoShape 36"/>
          <p:cNvCxnSpPr>
            <a:stCxn id="124930" idx="3"/>
            <a:endCxn id="124948" idx="1"/>
          </p:cNvCxnSpPr>
          <p:nvPr/>
        </p:nvCxnSpPr>
        <p:spPr>
          <a:xfrm>
            <a:off x="4089400" y="3821113"/>
            <a:ext cx="352425" cy="1155700"/>
          </a:xfrm>
          <a:prstGeom prst="bentConnector3">
            <a:avLst>
              <a:gd name="adj1" fmla="val 49551"/>
            </a:avLst>
          </a:prstGeom>
          <a:ln w="19050" cap="flat" cmpd="sng">
            <a:solidFill>
              <a:schemeClr val="accent1"/>
            </a:solidFill>
            <a:prstDash val="solid"/>
            <a:miter/>
            <a:headEnd type="none" w="med" len="med"/>
            <a:tailEnd type="none" w="med" len="med"/>
          </a:ln>
        </p:spPr>
      </p:cxnSp>
      <p:sp>
        <p:nvSpPr>
          <p:cNvPr id="124964" name="Rectangle 23"/>
          <p:cNvSpPr/>
          <p:nvPr/>
        </p:nvSpPr>
        <p:spPr>
          <a:xfrm>
            <a:off x="916305" y="1268730"/>
            <a:ext cx="4505325" cy="430530"/>
          </a:xfrm>
          <a:prstGeom prst="rect">
            <a:avLst/>
          </a:prstGeom>
          <a:noFill/>
          <a:ln w="9525">
            <a:noFill/>
          </a:ln>
        </p:spPr>
        <p:txBody>
          <a:bodyPr wrap="square" lIns="0" tIns="0" rIns="0" bIns="0" anchor="t" anchorCtr="0">
            <a:spAutoFit/>
          </a:bodyPr>
          <a:p>
            <a:pPr algn="ctr">
              <a:lnSpc>
                <a:spcPct val="100000"/>
              </a:lnSpc>
              <a:spcBef>
                <a:spcPct val="0"/>
              </a:spcBef>
              <a:buClrTx/>
            </a:pPr>
            <a:r>
              <a:rPr lang="zh-CN" altLang="en-US" sz="2800" dirty="0">
                <a:solidFill>
                  <a:srgbClr val="FF0000"/>
                </a:solidFill>
                <a:latin typeface="Arial" panose="020B0604020202020204" pitchFamily="34" charset="0"/>
                <a:ea typeface="黑体" panose="02010609060101010101" pitchFamily="49" charset="-122"/>
              </a:rPr>
              <a:t>会计要素的总结</a:t>
            </a:r>
            <a:endParaRPr lang="zh-CN" altLang="en-US" sz="2800" dirty="0">
              <a:solidFill>
                <a:srgbClr val="FF0000"/>
              </a:solidFill>
              <a:latin typeface="Arial" panose="020B0604020202020204" pitchFamily="34" charset="0"/>
              <a:ea typeface="黑体" panose="02010609060101010101" pitchFamily="49" charset="-122"/>
            </a:endParaRPr>
          </a:p>
        </p:txBody>
      </p:sp>
      <p:sp>
        <p:nvSpPr>
          <p:cNvPr id="124965" name="矩形 572421"/>
          <p:cNvSpPr/>
          <p:nvPr/>
        </p:nvSpPr>
        <p:spPr>
          <a:xfrm>
            <a:off x="833755" y="304800"/>
            <a:ext cx="1053719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24966"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3" name="标题 730113"/>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ea typeface="黑体" panose="02010609060101010101" pitchFamily="49" charset="-122"/>
              </a:rPr>
              <a:t>第二节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146434" name="文本占位符 730114"/>
          <p:cNvSpPr/>
          <p:nvPr>
            <p:ph idx="1"/>
          </p:nvPr>
        </p:nvSpPr>
        <p:spPr>
          <a:xfrm>
            <a:off x="848995" y="1285875"/>
            <a:ext cx="10585450" cy="4358005"/>
          </a:xfrm>
        </p:spPr>
        <p:txBody>
          <a:bodyPr vert="horz" wrap="square" lIns="91440" tIns="45720" rIns="91440" bIns="45720" anchor="t" anchorCtr="0"/>
          <a:p>
            <a:pPr eaLnBrk="1" hangingPunct="1">
              <a:lnSpc>
                <a:spcPct val="150000"/>
              </a:lnSpc>
              <a:spcBef>
                <a:spcPts val="1400"/>
              </a:spcBef>
              <a:buClr>
                <a:srgbClr val="FF0000"/>
              </a:buClr>
              <a:buFont typeface="Wingdings" panose="05000000000000000000" pitchFamily="2" charset="2"/>
              <a:buChar char="p"/>
            </a:pPr>
            <a:r>
              <a:rPr lang="zh-CN" altLang="en-US" sz="3200" dirty="0">
                <a:solidFill>
                  <a:srgbClr val="FF0000"/>
                </a:solidFill>
                <a:latin typeface="黑体" panose="02010609060101010101" pitchFamily="49" charset="-122"/>
                <a:ea typeface="黑体" panose="02010609060101010101" pitchFamily="49" charset="-122"/>
              </a:rPr>
              <a:t>概念：</a:t>
            </a:r>
            <a:r>
              <a:rPr lang="zh-CN" altLang="en-US" sz="3200" dirty="0">
                <a:latin typeface="楷体" panose="02010609060101010101" pitchFamily="49" charset="-122"/>
                <a:ea typeface="楷体" panose="02010609060101010101" pitchFamily="49" charset="-122"/>
              </a:rPr>
              <a:t>又称会计恒等式或会计平衡公式，是反映各会计要素之间数量关系的表达式。</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spcBef>
                <a:spcPts val="1400"/>
              </a:spcBef>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静态会计等式（基本会计等式）</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spcBef>
                <a:spcPts val="1400"/>
              </a:spcBef>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动态会计等式（增量会计等式）</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spcBef>
                <a:spcPts val="1400"/>
              </a:spcBef>
              <a:buClr>
                <a:srgbClr val="FF0000"/>
              </a:buClr>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综合（扩展）会计等式</a:t>
            </a:r>
            <a:endParaRPr lang="zh-CN" altLang="en-US" sz="3200" dirty="0">
              <a:latin typeface="楷体" panose="02010609060101010101" pitchFamily="49" charset="-122"/>
              <a:ea typeface="楷体" panose="02010609060101010101" pitchFamily="49" charset="-122"/>
            </a:endParaRPr>
          </a:p>
          <a:p>
            <a:pPr eaLnBrk="1" hangingPunct="1">
              <a:lnSpc>
                <a:spcPct val="150000"/>
              </a:lnSpc>
              <a:spcBef>
                <a:spcPts val="1400"/>
              </a:spcBef>
              <a:buClr>
                <a:srgbClr val="FF0000"/>
              </a:buClr>
              <a:buFont typeface="Wingdings" panose="05000000000000000000" pitchFamily="2" charset="2"/>
              <a:buChar char="p"/>
            </a:pPr>
            <a:endParaRPr lang="zh-CN" altLang="en-US" sz="3200" dirty="0">
              <a:latin typeface="楷体" panose="02010609060101010101" pitchFamily="49" charset="-122"/>
              <a:ea typeface="楷体" panose="02010609060101010101" pitchFamily="49" charset="-122"/>
            </a:endParaRPr>
          </a:p>
        </p:txBody>
      </p:sp>
      <p:pic>
        <p:nvPicPr>
          <p:cNvPr id="14643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
          <p:cNvGrpSpPr/>
          <p:nvPr/>
        </p:nvGrpSpPr>
        <p:grpSpPr>
          <a:xfrm>
            <a:off x="2495550" y="2852738"/>
            <a:ext cx="7416800" cy="3221037"/>
            <a:chOff x="0" y="0"/>
            <a:chExt cx="4672" cy="2029"/>
          </a:xfrm>
        </p:grpSpPr>
        <p:sp>
          <p:nvSpPr>
            <p:cNvPr id="147458" name="AutoShape 3"/>
            <p:cNvSpPr/>
            <p:nvPr/>
          </p:nvSpPr>
          <p:spPr>
            <a:xfrm>
              <a:off x="0" y="0"/>
              <a:ext cx="4672" cy="2029"/>
            </a:xfrm>
            <a:prstGeom prst="roundRect">
              <a:avLst>
                <a:gd name="adj" fmla="val 16667"/>
              </a:avLst>
            </a:prstGeom>
            <a:noFill/>
            <a:ln w="28575" cap="flat" cmpd="sng">
              <a:solidFill>
                <a:schemeClr val="hlink"/>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59" name="AutoShape 4"/>
            <p:cNvSpPr/>
            <p:nvPr/>
          </p:nvSpPr>
          <p:spPr>
            <a:xfrm>
              <a:off x="440" y="830"/>
              <a:ext cx="423" cy="48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60" name="AutoShape 5"/>
            <p:cNvSpPr/>
            <p:nvPr/>
          </p:nvSpPr>
          <p:spPr>
            <a:xfrm>
              <a:off x="440" y="454"/>
              <a:ext cx="423" cy="48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61" name="Text Box 6"/>
            <p:cNvSpPr txBox="1"/>
            <p:nvPr/>
          </p:nvSpPr>
          <p:spPr>
            <a:xfrm>
              <a:off x="1724" y="680"/>
              <a:ext cx="227" cy="271"/>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47462" name="Text Box 7"/>
            <p:cNvSpPr txBox="1"/>
            <p:nvPr/>
          </p:nvSpPr>
          <p:spPr>
            <a:xfrm>
              <a:off x="3039" y="681"/>
              <a:ext cx="227" cy="271"/>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47463" name="Text Box 8"/>
            <p:cNvSpPr txBox="1"/>
            <p:nvPr/>
          </p:nvSpPr>
          <p:spPr>
            <a:xfrm>
              <a:off x="499" y="136"/>
              <a:ext cx="998" cy="271"/>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Arial" panose="020B0604020202020204" pitchFamily="34" charset="0"/>
                  <a:ea typeface="宋体" panose="02010600030101010101" pitchFamily="2" charset="-122"/>
                </a:rPr>
                <a:t>资产</a:t>
              </a:r>
              <a:endParaRPr lang="zh-CN" altLang="en-US" sz="2800" dirty="0">
                <a:solidFill>
                  <a:srgbClr val="000000"/>
                </a:solidFill>
                <a:latin typeface="Arial" panose="020B0604020202020204" pitchFamily="34" charset="0"/>
                <a:ea typeface="宋体" panose="02010600030101010101" pitchFamily="2" charset="-122"/>
              </a:endParaRPr>
            </a:p>
          </p:txBody>
        </p:sp>
        <p:sp>
          <p:nvSpPr>
            <p:cNvPr id="147464" name="Text Box 9"/>
            <p:cNvSpPr txBox="1"/>
            <p:nvPr/>
          </p:nvSpPr>
          <p:spPr>
            <a:xfrm>
              <a:off x="2177" y="137"/>
              <a:ext cx="816" cy="271"/>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Arial" panose="020B0604020202020204" pitchFamily="34" charset="0"/>
                  <a:ea typeface="宋体" panose="02010600030101010101" pitchFamily="2" charset="-122"/>
                </a:rPr>
                <a:t>负债</a:t>
              </a:r>
              <a:endParaRPr lang="zh-CN" altLang="en-US" sz="2800" dirty="0">
                <a:solidFill>
                  <a:srgbClr val="000000"/>
                </a:solidFill>
                <a:latin typeface="Arial" panose="020B0604020202020204" pitchFamily="34" charset="0"/>
                <a:ea typeface="宋体" panose="02010600030101010101" pitchFamily="2" charset="-122"/>
              </a:endParaRPr>
            </a:p>
          </p:txBody>
        </p:sp>
        <p:sp>
          <p:nvSpPr>
            <p:cNvPr id="147465" name="Text Box 10"/>
            <p:cNvSpPr txBox="1"/>
            <p:nvPr/>
          </p:nvSpPr>
          <p:spPr>
            <a:xfrm>
              <a:off x="3198" y="137"/>
              <a:ext cx="1202" cy="271"/>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Arial" panose="020B0604020202020204" pitchFamily="34" charset="0"/>
                  <a:ea typeface="宋体" panose="02010600030101010101" pitchFamily="2" charset="-122"/>
                </a:rPr>
                <a:t>所有者权益</a:t>
              </a:r>
              <a:endParaRPr lang="zh-CN" altLang="en-US" sz="2800" dirty="0">
                <a:solidFill>
                  <a:srgbClr val="000000"/>
                </a:solidFill>
                <a:latin typeface="Arial" panose="020B0604020202020204" pitchFamily="34" charset="0"/>
                <a:ea typeface="宋体" panose="02010600030101010101" pitchFamily="2" charset="-122"/>
              </a:endParaRPr>
            </a:p>
          </p:txBody>
        </p:sp>
        <p:sp>
          <p:nvSpPr>
            <p:cNvPr id="147466" name="AutoShape 11"/>
            <p:cNvSpPr/>
            <p:nvPr/>
          </p:nvSpPr>
          <p:spPr>
            <a:xfrm>
              <a:off x="757" y="830"/>
              <a:ext cx="422"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67" name="AutoShape 12"/>
            <p:cNvSpPr/>
            <p:nvPr/>
          </p:nvSpPr>
          <p:spPr>
            <a:xfrm>
              <a:off x="757" y="453"/>
              <a:ext cx="422"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68" name="AutoShape 13"/>
            <p:cNvSpPr/>
            <p:nvPr/>
          </p:nvSpPr>
          <p:spPr>
            <a:xfrm>
              <a:off x="1074" y="830"/>
              <a:ext cx="423"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69" name="AutoShape 14"/>
            <p:cNvSpPr/>
            <p:nvPr/>
          </p:nvSpPr>
          <p:spPr>
            <a:xfrm>
              <a:off x="1074" y="454"/>
              <a:ext cx="423"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0" name="AutoShape 15"/>
            <p:cNvSpPr/>
            <p:nvPr/>
          </p:nvSpPr>
          <p:spPr>
            <a:xfrm>
              <a:off x="3433" y="830"/>
              <a:ext cx="422"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1" name="AutoShape 16"/>
            <p:cNvSpPr/>
            <p:nvPr/>
          </p:nvSpPr>
          <p:spPr>
            <a:xfrm>
              <a:off x="3433" y="453"/>
              <a:ext cx="422"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2" name="AutoShape 17"/>
            <p:cNvSpPr/>
            <p:nvPr/>
          </p:nvSpPr>
          <p:spPr>
            <a:xfrm>
              <a:off x="3750" y="830"/>
              <a:ext cx="423"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3" name="AutoShape 18"/>
            <p:cNvSpPr/>
            <p:nvPr/>
          </p:nvSpPr>
          <p:spPr>
            <a:xfrm>
              <a:off x="3750" y="454"/>
              <a:ext cx="423"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4" name="AutoShape 19"/>
            <p:cNvSpPr/>
            <p:nvPr/>
          </p:nvSpPr>
          <p:spPr>
            <a:xfrm>
              <a:off x="2343" y="816"/>
              <a:ext cx="424" cy="484"/>
            </a:xfrm>
            <a:prstGeom prst="cube">
              <a:avLst>
                <a:gd name="adj" fmla="val 25000"/>
              </a:avLst>
            </a:prstGeom>
            <a:solidFill>
              <a:schemeClr val="accent2">
                <a:alpha val="76076"/>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7475" name="AutoShape 20"/>
            <p:cNvSpPr/>
            <p:nvPr/>
          </p:nvSpPr>
          <p:spPr>
            <a:xfrm>
              <a:off x="2343" y="440"/>
              <a:ext cx="424" cy="484"/>
            </a:xfrm>
            <a:prstGeom prst="cube">
              <a:avLst>
                <a:gd name="adj" fmla="val 25000"/>
              </a:avLst>
            </a:prstGeom>
            <a:solidFill>
              <a:schemeClr val="accent2">
                <a:alpha val="76076"/>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sp>
        <p:nvSpPr>
          <p:cNvPr id="306197" name="AutoShape 21"/>
          <p:cNvSpPr/>
          <p:nvPr/>
        </p:nvSpPr>
        <p:spPr>
          <a:xfrm rot="-5400000">
            <a:off x="7150100" y="4338638"/>
            <a:ext cx="360363" cy="2427287"/>
          </a:xfrm>
          <a:prstGeom prst="leftBrace">
            <a:avLst>
              <a:gd name="adj1" fmla="val 46151"/>
              <a:gd name="adj2" fmla="val 46787"/>
            </a:avLst>
          </a:prstGeom>
          <a:noFill/>
          <a:ln w="25400" cap="flat" cmpd="sng">
            <a:solidFill>
              <a:srgbClr val="FF0000"/>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306198" name="Text Box 22"/>
          <p:cNvSpPr txBox="1"/>
          <p:nvPr/>
        </p:nvSpPr>
        <p:spPr>
          <a:xfrm>
            <a:off x="5413375" y="4941888"/>
            <a:ext cx="1906588" cy="430530"/>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债权人权益</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306199" name="Text Box 23"/>
          <p:cNvSpPr txBox="1"/>
          <p:nvPr/>
        </p:nvSpPr>
        <p:spPr>
          <a:xfrm>
            <a:off x="7572375" y="4941888"/>
            <a:ext cx="1908175" cy="430530"/>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所有者权益</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306202" name="Text Box 26"/>
          <p:cNvSpPr txBox="1"/>
          <p:nvPr/>
        </p:nvSpPr>
        <p:spPr>
          <a:xfrm>
            <a:off x="6240463" y="5643563"/>
            <a:ext cx="1992312" cy="430530"/>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权益</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306203" name="Rectangle 27"/>
          <p:cNvSpPr/>
          <p:nvPr/>
        </p:nvSpPr>
        <p:spPr>
          <a:xfrm>
            <a:off x="2927350" y="2071688"/>
            <a:ext cx="6408738" cy="492125"/>
          </a:xfrm>
          <a:prstGeom prst="rect">
            <a:avLst/>
          </a:prstGeom>
          <a:noFill/>
          <a:ln w="9525">
            <a:noFill/>
          </a:ln>
        </p:spPr>
        <p:txBody>
          <a:bodyPr lIns="0" tIns="0" rIns="0" bIns="0" anchor="t" anchorCtr="0">
            <a:spAutoFit/>
          </a:bodyPr>
          <a:p>
            <a:pPr algn="ctr">
              <a:lnSpc>
                <a:spcPct val="100000"/>
              </a:lnSpc>
              <a:spcBef>
                <a:spcPct val="0"/>
              </a:spcBef>
              <a:buClrTx/>
            </a:pPr>
            <a:r>
              <a:rPr lang="zh-CN" altLang="en-US" sz="3200" dirty="0">
                <a:solidFill>
                  <a:srgbClr val="0000CC"/>
                </a:solidFill>
                <a:latin typeface="仿宋" panose="02010609060101010101" pitchFamily="49" charset="-122"/>
                <a:ea typeface="仿宋" panose="02010609060101010101" pitchFamily="49" charset="-122"/>
              </a:rPr>
              <a:t>资产 </a:t>
            </a:r>
            <a:r>
              <a:rPr lang="en-US" altLang="zh-CN" sz="3200" dirty="0">
                <a:solidFill>
                  <a:srgbClr val="0000CC"/>
                </a:solidFill>
                <a:latin typeface="仿宋" panose="02010609060101010101" pitchFamily="49" charset="-122"/>
                <a:ea typeface="仿宋" panose="02010609060101010101" pitchFamily="49" charset="-122"/>
              </a:rPr>
              <a:t>= </a:t>
            </a:r>
            <a:r>
              <a:rPr lang="zh-CN" altLang="en-US" sz="3200" dirty="0">
                <a:solidFill>
                  <a:srgbClr val="0000CC"/>
                </a:solidFill>
                <a:latin typeface="仿宋" panose="02010609060101010101" pitchFamily="49" charset="-122"/>
                <a:ea typeface="仿宋" panose="02010609060101010101" pitchFamily="49" charset="-122"/>
              </a:rPr>
              <a:t>负债 </a:t>
            </a:r>
            <a:r>
              <a:rPr lang="en-US" altLang="zh-CN" sz="3200" dirty="0">
                <a:solidFill>
                  <a:srgbClr val="0000CC"/>
                </a:solidFill>
                <a:latin typeface="仿宋" panose="02010609060101010101" pitchFamily="49" charset="-122"/>
                <a:ea typeface="仿宋" panose="02010609060101010101" pitchFamily="49" charset="-122"/>
              </a:rPr>
              <a:t>+ </a:t>
            </a:r>
            <a:r>
              <a:rPr lang="zh-CN" altLang="en-US" sz="3200" dirty="0">
                <a:solidFill>
                  <a:srgbClr val="0000CC"/>
                </a:solidFill>
                <a:latin typeface="仿宋" panose="02010609060101010101" pitchFamily="49" charset="-122"/>
                <a:ea typeface="仿宋" panose="02010609060101010101" pitchFamily="49" charset="-122"/>
              </a:rPr>
              <a:t>所有者权益</a:t>
            </a:r>
            <a:endParaRPr lang="zh-CN" altLang="en-US" sz="3200" dirty="0">
              <a:solidFill>
                <a:srgbClr val="0000CC"/>
              </a:solidFill>
              <a:latin typeface="仿宋" panose="02010609060101010101" pitchFamily="49" charset="-122"/>
              <a:ea typeface="仿宋" panose="02010609060101010101" pitchFamily="49" charset="-122"/>
            </a:endParaRPr>
          </a:p>
        </p:txBody>
      </p:sp>
      <p:sp>
        <p:nvSpPr>
          <p:cNvPr id="147481" name="矩形 588822"/>
          <p:cNvSpPr/>
          <p:nvPr/>
        </p:nvSpPr>
        <p:spPr>
          <a:xfrm>
            <a:off x="828675" y="304800"/>
            <a:ext cx="1055878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第二节  会计等式</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47482" name="文本占位符 588801"/>
          <p:cNvSpPr txBox="1"/>
          <p:nvPr/>
        </p:nvSpPr>
        <p:spPr>
          <a:xfrm>
            <a:off x="893445" y="1196975"/>
            <a:ext cx="10480675" cy="732155"/>
          </a:xfrm>
          <a:prstGeom prst="rect">
            <a:avLst/>
          </a:prstGeom>
          <a:noFill/>
          <a:ln w="9525">
            <a:noFill/>
          </a:ln>
        </p:spPr>
        <p:txBody>
          <a:bodyPr anchor="t" anchorCtr="0"/>
          <a:p>
            <a:pPr marL="469900" indent="-469900">
              <a:spcBef>
                <a:spcPct val="0"/>
              </a:spcBef>
            </a:pPr>
            <a:r>
              <a:rPr lang="zh-CN" altLang="en-US" sz="3200" dirty="0">
                <a:solidFill>
                  <a:srgbClr val="FF0000"/>
                </a:solidFill>
                <a:latin typeface="黑体" panose="02010609060101010101" pitchFamily="49" charset="-122"/>
                <a:ea typeface="黑体" panose="02010609060101010101" pitchFamily="49" charset="-122"/>
              </a:rPr>
              <a:t>一、静态会计等式</a:t>
            </a:r>
            <a:r>
              <a:rPr lang="zh-CN" altLang="en-US" sz="3200" dirty="0">
                <a:latin typeface="楷体" panose="02010609060101010101" pitchFamily="49" charset="-122"/>
                <a:ea typeface="楷体" panose="02010609060101010101" pitchFamily="49" charset="-122"/>
              </a:rPr>
              <a:t>（基本会计等式）</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47483"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6197"/>
                                        </p:tgtEl>
                                        <p:attrNameLst>
                                          <p:attrName>style.visibility</p:attrName>
                                        </p:attrNameLst>
                                      </p:cBhvr>
                                      <p:to>
                                        <p:strVal val="visible"/>
                                      </p:to>
                                    </p:set>
                                    <p:animEffect transition="in" filter="blinds(horizontal)">
                                      <p:cBhvr>
                                        <p:cTn id="10" dur="500"/>
                                        <p:tgtEl>
                                          <p:spTgt spid="30619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06198"/>
                                        </p:tgtEl>
                                        <p:attrNameLst>
                                          <p:attrName>style.visibility</p:attrName>
                                        </p:attrNameLst>
                                      </p:cBhvr>
                                      <p:to>
                                        <p:strVal val="visible"/>
                                      </p:to>
                                    </p:set>
                                    <p:animEffect transition="in" filter="blinds(horizontal)">
                                      <p:cBhvr>
                                        <p:cTn id="13" dur="500"/>
                                        <p:tgtEl>
                                          <p:spTgt spid="30619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06199"/>
                                        </p:tgtEl>
                                        <p:attrNameLst>
                                          <p:attrName>style.visibility</p:attrName>
                                        </p:attrNameLst>
                                      </p:cBhvr>
                                      <p:to>
                                        <p:strVal val="visible"/>
                                      </p:to>
                                    </p:set>
                                    <p:animEffect transition="in" filter="blinds(horizontal)">
                                      <p:cBhvr>
                                        <p:cTn id="16" dur="500"/>
                                        <p:tgtEl>
                                          <p:spTgt spid="30619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06202"/>
                                        </p:tgtEl>
                                        <p:attrNameLst>
                                          <p:attrName>style.visibility</p:attrName>
                                        </p:attrNameLst>
                                      </p:cBhvr>
                                      <p:to>
                                        <p:strVal val="visible"/>
                                      </p:to>
                                    </p:set>
                                    <p:animEffect transition="in" filter="blinds(horizontal)">
                                      <p:cBhvr>
                                        <p:cTn id="19" dur="500"/>
                                        <p:tgtEl>
                                          <p:spTgt spid="30620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06203"/>
                                        </p:tgtEl>
                                        <p:attrNameLst>
                                          <p:attrName>style.visibility</p:attrName>
                                        </p:attrNameLst>
                                      </p:cBhvr>
                                      <p:to>
                                        <p:strVal val="visible"/>
                                      </p:to>
                                    </p:set>
                                    <p:animEffect transition="in" filter="blinds(horizontal)">
                                      <p:cBhvr>
                                        <p:cTn id="22" dur="500"/>
                                        <p:tgtEl>
                                          <p:spTgt spid="306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97" grpId="0" bldLvl="0" animBg="1"/>
      <p:bldP spid="306198" grpId="0"/>
      <p:bldP spid="306199" grpId="0"/>
      <p:bldP spid="306202" grpId="0"/>
      <p:bldP spid="30620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329729"/>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会计要素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147" name="文本占位符 329730"/>
          <p:cNvSpPr/>
          <p:nvPr>
            <p:ph idx="1"/>
          </p:nvPr>
        </p:nvSpPr>
        <p:spPr>
          <a:xfrm>
            <a:off x="889000" y="1235075"/>
            <a:ext cx="10544810" cy="4857750"/>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会计要素概念</a:t>
            </a:r>
            <a:endParaRPr lang="zh-CN" altLang="en-US" sz="28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会计要素是对</a:t>
            </a:r>
            <a:r>
              <a:rPr lang="zh-CN" altLang="en-US" sz="2800" dirty="0">
                <a:solidFill>
                  <a:srgbClr val="0000CC"/>
                </a:solidFill>
                <a:latin typeface="楷体" panose="02010609060101010101" pitchFamily="49" charset="-122"/>
                <a:ea typeface="楷体" panose="02010609060101010101" pitchFamily="49" charset="-122"/>
              </a:rPr>
              <a:t>会计对象</a:t>
            </a:r>
            <a:r>
              <a:rPr lang="zh-CN" altLang="en-US" sz="2800" dirty="0">
                <a:latin typeface="楷体" panose="02010609060101010101" pitchFamily="49" charset="-122"/>
                <a:ea typeface="楷体" panose="02010609060101010101" pitchFamily="49" charset="-122"/>
              </a:rPr>
              <a:t>具体内容所作的基本</a:t>
            </a:r>
            <a:r>
              <a:rPr lang="zh-CN" altLang="en-US" sz="2800" dirty="0">
                <a:solidFill>
                  <a:srgbClr val="0000CC"/>
                </a:solidFill>
                <a:latin typeface="楷体" panose="02010609060101010101" pitchFamily="49" charset="-122"/>
                <a:ea typeface="楷体" panose="02010609060101010101" pitchFamily="49" charset="-122"/>
              </a:rPr>
              <a:t>分类</a:t>
            </a:r>
            <a:r>
              <a:rPr lang="zh-CN" altLang="en-US" sz="2800" dirty="0">
                <a:latin typeface="楷体" panose="02010609060101010101" pitchFamily="49" charset="-122"/>
                <a:ea typeface="楷体" panose="02010609060101010101" pitchFamily="49" charset="-122"/>
              </a:rPr>
              <a:t>，是会计对象的具体化。</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我国</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企业会计准则</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基本准则</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将会计对象划分为六大会计要素。</a:t>
            </a:r>
            <a:endParaRPr lang="en-US" altLang="zh-CN" sz="2800" dirty="0">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资产</a:t>
            </a:r>
            <a:endParaRPr lang="en-US" altLang="zh-CN" sz="2800" u="sng" dirty="0">
              <a:solidFill>
                <a:srgbClr val="FF0000"/>
              </a:solidFill>
              <a:latin typeface="楷体" panose="02010609060101010101" pitchFamily="49" charset="-122"/>
              <a:ea typeface="楷体" panose="02010609060101010101" pitchFamily="49" charset="-122"/>
            </a:endParaRPr>
          </a:p>
          <a:p>
            <a:pPr lvl="1" indent="-436245" algn="just" eaLnBrk="1" hangingPunct="1">
              <a:lnSpc>
                <a:spcPct val="150000"/>
              </a:lnSpc>
              <a:buClr>
                <a:srgbClr val="FF0000"/>
              </a:buClr>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收入</a:t>
            </a:r>
            <a:endParaRPr lang="en-US" altLang="zh-CN" sz="2800" u="sng" dirty="0">
              <a:solidFill>
                <a:srgbClr val="FF0000"/>
              </a:solidFill>
              <a:latin typeface="楷体" panose="02010609060101010101" pitchFamily="49" charset="-122"/>
              <a:ea typeface="楷体" panose="02010609060101010101" pitchFamily="49" charset="-122"/>
            </a:endParaRPr>
          </a:p>
        </p:txBody>
      </p:sp>
      <p:sp>
        <p:nvSpPr>
          <p:cNvPr id="47107" name="页脚占位符 1"/>
          <p:cNvSpPr>
            <a:spLocks noGrp="1"/>
          </p:cNvSpPr>
          <p:nvPr>
            <p:ph type="ftr" sz="quarter" idx="11"/>
          </p:nvPr>
        </p:nvSpPr>
        <p:spPr/>
        <p:txBody>
          <a:bodyPr wrap="square" lIns="91440" tIns="45720" rIns="91440" bIns="45720" anchor="t" anchorCtr="0"/>
          <a:lstStyle>
            <a:lvl1pPr marL="0" lvl="0"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sz="1800" b="1"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5pPr>
          </a:lstStyle>
          <a:p>
            <a:pPr lvl="0" algn="ctr">
              <a:lnSpc>
                <a:spcPct val="100000"/>
              </a:lnSpc>
              <a:spcBef>
                <a:spcPct val="0"/>
              </a:spcBef>
              <a:buClrTx/>
            </a:pPr>
            <a:r>
              <a:rPr lang="zh-CN" altLang="zh-CN" sz="1400" dirty="0">
                <a:ea typeface="楷体_GB2312" pitchFamily="49" charset="-122"/>
              </a:rPr>
              <a:t>第二章</a:t>
            </a:r>
            <a:r>
              <a:rPr lang="en-US" altLang="zh-CN" sz="1400" dirty="0">
                <a:latin typeface="楷体_GB2312" pitchFamily="49" charset="-122"/>
                <a:ea typeface="楷体_GB2312" pitchFamily="49" charset="-122"/>
              </a:rPr>
              <a:t> </a:t>
            </a:r>
            <a:r>
              <a:rPr lang="zh-CN" altLang="en-US" sz="1400" dirty="0">
                <a:latin typeface="楷体_GB2312" pitchFamily="49" charset="-122"/>
                <a:ea typeface="楷体_GB2312" pitchFamily="49" charset="-122"/>
              </a:rPr>
              <a:t>会计要素与会计账户</a:t>
            </a:r>
            <a:endParaRPr lang="zh-CN" altLang="en-US" sz="1400" dirty="0">
              <a:latin typeface="楷体_GB2312" pitchFamily="49" charset="-122"/>
              <a:ea typeface="楷体_GB2312" pitchFamily="49" charset="-122"/>
            </a:endParaRPr>
          </a:p>
        </p:txBody>
      </p:sp>
      <p:sp>
        <p:nvSpPr>
          <p:cNvPr id="6149" name="文本占位符 329730"/>
          <p:cNvSpPr txBox="1"/>
          <p:nvPr/>
        </p:nvSpPr>
        <p:spPr>
          <a:xfrm>
            <a:off x="4195763" y="4665663"/>
            <a:ext cx="3571875" cy="1500187"/>
          </a:xfrm>
          <a:prstGeom prst="rect">
            <a:avLst/>
          </a:prstGeom>
          <a:noFill/>
          <a:ln w="9525">
            <a:noFill/>
          </a:ln>
        </p:spPr>
        <p:txBody>
          <a:bodyPr anchor="t" anchorCtr="0"/>
          <a:p>
            <a:pPr marL="908050" lvl="1" indent="-436245" algn="just">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负债</a:t>
            </a:r>
            <a:endParaRPr lang="en-US" altLang="zh-CN" sz="2800" u="sng" dirty="0">
              <a:solidFill>
                <a:srgbClr val="FF0000"/>
              </a:solidFill>
              <a:latin typeface="楷体" panose="02010609060101010101" pitchFamily="49" charset="-122"/>
              <a:ea typeface="楷体" panose="02010609060101010101" pitchFamily="49" charset="-122"/>
            </a:endParaRPr>
          </a:p>
          <a:p>
            <a:pPr marL="908050" lvl="1" indent="-436245" algn="just">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费用</a:t>
            </a:r>
            <a:endParaRPr lang="en-US" altLang="zh-CN" sz="2800" u="sng" dirty="0">
              <a:solidFill>
                <a:srgbClr val="FF0000"/>
              </a:solidFill>
              <a:latin typeface="楷体" panose="02010609060101010101" pitchFamily="49" charset="-122"/>
              <a:ea typeface="楷体" panose="02010609060101010101" pitchFamily="49" charset="-122"/>
            </a:endParaRPr>
          </a:p>
        </p:txBody>
      </p:sp>
      <p:sp>
        <p:nvSpPr>
          <p:cNvPr id="6150" name="文本占位符 329730"/>
          <p:cNvSpPr txBox="1"/>
          <p:nvPr/>
        </p:nvSpPr>
        <p:spPr>
          <a:xfrm>
            <a:off x="6267450" y="4665663"/>
            <a:ext cx="3357563" cy="1500187"/>
          </a:xfrm>
          <a:prstGeom prst="rect">
            <a:avLst/>
          </a:prstGeom>
          <a:noFill/>
          <a:ln w="9525">
            <a:noFill/>
          </a:ln>
        </p:spPr>
        <p:txBody>
          <a:bodyPr anchor="t" anchorCtr="0"/>
          <a:p>
            <a:pPr marL="908050" lvl="1" indent="-436245" algn="just">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所有者权益</a:t>
            </a:r>
            <a:endParaRPr lang="en-US" altLang="zh-CN" sz="2800" u="sng" dirty="0">
              <a:solidFill>
                <a:srgbClr val="FF0000"/>
              </a:solidFill>
              <a:latin typeface="楷体" panose="02010609060101010101" pitchFamily="49" charset="-122"/>
              <a:ea typeface="楷体" panose="02010609060101010101" pitchFamily="49" charset="-122"/>
            </a:endParaRPr>
          </a:p>
          <a:p>
            <a:pPr marL="908050" lvl="1" indent="-436245" algn="just">
              <a:buFont typeface="Wingdings" panose="05000000000000000000" pitchFamily="2" charset="2"/>
              <a:buChar char="Ø"/>
            </a:pPr>
            <a:r>
              <a:rPr lang="zh-CN" altLang="en-US" sz="2800" u="sng" dirty="0">
                <a:solidFill>
                  <a:srgbClr val="FF0000"/>
                </a:solidFill>
                <a:latin typeface="楷体" panose="02010609060101010101" pitchFamily="49" charset="-122"/>
                <a:ea typeface="楷体" panose="02010609060101010101" pitchFamily="49" charset="-122"/>
              </a:rPr>
              <a:t>利润</a:t>
            </a:r>
            <a:endParaRPr lang="zh-CN" altLang="en-US" sz="2800" dirty="0">
              <a:latin typeface="楷体" panose="02010609060101010101" pitchFamily="49" charset="-122"/>
              <a:ea typeface="楷体" panose="02010609060101010101" pitchFamily="49" charset="-122"/>
            </a:endParaRPr>
          </a:p>
        </p:txBody>
      </p:sp>
      <p:pic>
        <p:nvPicPr>
          <p:cNvPr id="47110" name="图片 4" descr="武汉工程科技学院LOGO 标准.png"/>
          <p:cNvPicPr>
            <a:picLocks noChangeAspect="1"/>
          </p:cNvPicPr>
          <p:nvPr/>
        </p:nvPicPr>
        <p:blipFill>
          <a:blip r:embed="rId1"/>
          <a:stretch>
            <a:fillRect/>
          </a:stretch>
        </p:blipFill>
        <p:spPr>
          <a:xfrm>
            <a:off x="9191943" y="-27305"/>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charRg st="72" end="75"/>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149">
                                            <p:txEl>
                                              <p:charRg st="0"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6150">
                                            <p:txEl>
                                              <p:charRg st="0" end="6"/>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6147">
                                            <p:txEl>
                                              <p:charRg st="75" end="78"/>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6149">
                                            <p:txEl>
                                              <p:charRg st="3"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6150">
                                            <p:txEl>
                                              <p:charRg st="6"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1" name="Text Box 2"/>
          <p:cNvSpPr txBox="1"/>
          <p:nvPr/>
        </p:nvSpPr>
        <p:spPr>
          <a:xfrm>
            <a:off x="799465" y="1196975"/>
            <a:ext cx="10528300" cy="1568450"/>
          </a:xfrm>
          <a:prstGeom prst="rect">
            <a:avLst/>
          </a:prstGeom>
          <a:noFill/>
          <a:ln w="9525">
            <a:noFill/>
          </a:ln>
        </p:spPr>
        <p:txBody>
          <a:bodyPr wrap="square" anchor="t" anchorCtr="0">
            <a:spAutoFit/>
          </a:bodyPr>
          <a:p>
            <a:pPr>
              <a:lnSpc>
                <a:spcPct val="150000"/>
              </a:lnSpc>
              <a:spcBef>
                <a:spcPts val="500"/>
              </a:spcBef>
              <a:buClr>
                <a:srgbClr val="FF0000"/>
              </a:buClr>
              <a:buFont typeface="Wingdings" panose="05000000000000000000" pitchFamily="2" charset="2"/>
              <a:buChar char="p"/>
            </a:pPr>
            <a:r>
              <a:rPr lang="zh-CN" altLang="en-US" sz="3200" dirty="0">
                <a:solidFill>
                  <a:srgbClr val="000000"/>
                </a:solidFill>
                <a:latin typeface="楷体" panose="02010609060101010101" pitchFamily="49" charset="-122"/>
                <a:ea typeface="楷体" panose="02010609060101010101" pitchFamily="49" charset="-122"/>
              </a:rPr>
              <a:t>该等式反映</a:t>
            </a:r>
            <a:r>
              <a:rPr lang="zh-CN" altLang="en-US" sz="3200" dirty="0">
                <a:solidFill>
                  <a:srgbClr val="FF0000"/>
                </a:solidFill>
                <a:latin typeface="楷体" panose="02010609060101010101" pitchFamily="49" charset="-122"/>
                <a:ea typeface="楷体" panose="02010609060101010101" pitchFamily="49" charset="-122"/>
              </a:rPr>
              <a:t>某一时点</a:t>
            </a:r>
            <a:r>
              <a:rPr lang="zh-CN" altLang="en-US" sz="3200" dirty="0">
                <a:solidFill>
                  <a:srgbClr val="000000"/>
                </a:solidFill>
                <a:latin typeface="楷体" panose="02010609060101010101" pitchFamily="49" charset="-122"/>
                <a:ea typeface="楷体" panose="02010609060101010101" pitchFamily="49" charset="-122"/>
              </a:rPr>
              <a:t>的财务状况，体现于资产负债表中。所以也被称之为</a:t>
            </a:r>
            <a:r>
              <a:rPr lang="zh-CN" altLang="en-US" sz="3200" dirty="0">
                <a:solidFill>
                  <a:srgbClr val="FF0000"/>
                </a:solidFill>
                <a:latin typeface="楷体" panose="02010609060101010101" pitchFamily="49" charset="-122"/>
                <a:ea typeface="楷体" panose="02010609060101010101" pitchFamily="49" charset="-122"/>
              </a:rPr>
              <a:t>静态会计等式。</a:t>
            </a:r>
            <a:endParaRPr lang="zh-CN" altLang="en-US" sz="3200" dirty="0">
              <a:solidFill>
                <a:srgbClr val="FF0000"/>
              </a:solidFill>
              <a:latin typeface="楷体" panose="02010609060101010101" pitchFamily="49" charset="-122"/>
              <a:ea typeface="楷体" panose="02010609060101010101" pitchFamily="49" charset="-122"/>
            </a:endParaRPr>
          </a:p>
        </p:txBody>
      </p:sp>
      <p:sp>
        <p:nvSpPr>
          <p:cNvPr id="148482" name="Text Box 7"/>
          <p:cNvSpPr txBox="1"/>
          <p:nvPr/>
        </p:nvSpPr>
        <p:spPr>
          <a:xfrm>
            <a:off x="2351088" y="4510088"/>
            <a:ext cx="2592387" cy="430530"/>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FF0000"/>
                </a:solidFill>
                <a:latin typeface="楷体" panose="02010609060101010101" pitchFamily="49" charset="-122"/>
                <a:ea typeface="楷体" panose="02010609060101010101" pitchFamily="49" charset="-122"/>
              </a:rPr>
              <a:t>资金的存在形态</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148483" name="Text Box 8"/>
          <p:cNvSpPr txBox="1"/>
          <p:nvPr/>
        </p:nvSpPr>
        <p:spPr>
          <a:xfrm>
            <a:off x="5738813" y="4492625"/>
            <a:ext cx="3097212" cy="430530"/>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FF0000"/>
                </a:solidFill>
                <a:latin typeface="楷体" panose="02010609060101010101" pitchFamily="49" charset="-122"/>
                <a:ea typeface="楷体" panose="02010609060101010101" pitchFamily="49" charset="-122"/>
              </a:rPr>
              <a:t>资金的来源</a:t>
            </a:r>
            <a:endParaRPr lang="zh-CN" altLang="en-US" sz="2800" dirty="0">
              <a:solidFill>
                <a:srgbClr val="FF0000"/>
              </a:solidFill>
              <a:latin typeface="楷体" panose="02010609060101010101" pitchFamily="49" charset="-122"/>
              <a:ea typeface="楷体" panose="02010609060101010101" pitchFamily="49" charset="-122"/>
            </a:endParaRPr>
          </a:p>
        </p:txBody>
      </p:sp>
      <p:grpSp>
        <p:nvGrpSpPr>
          <p:cNvPr id="148484" name="Group 10"/>
          <p:cNvGrpSpPr/>
          <p:nvPr/>
        </p:nvGrpSpPr>
        <p:grpSpPr>
          <a:xfrm>
            <a:off x="1992313" y="2851150"/>
            <a:ext cx="8135937" cy="2305050"/>
            <a:chOff x="0" y="0"/>
            <a:chExt cx="4672" cy="1996"/>
          </a:xfrm>
        </p:grpSpPr>
        <p:sp>
          <p:nvSpPr>
            <p:cNvPr id="148485" name="AutoShape 11"/>
            <p:cNvSpPr/>
            <p:nvPr/>
          </p:nvSpPr>
          <p:spPr>
            <a:xfrm>
              <a:off x="0" y="0"/>
              <a:ext cx="4672" cy="1996"/>
            </a:xfrm>
            <a:prstGeom prst="roundRect">
              <a:avLst>
                <a:gd name="adj" fmla="val 16667"/>
              </a:avLst>
            </a:prstGeom>
            <a:noFill/>
            <a:ln w="28575" cap="flat" cmpd="sng">
              <a:solidFill>
                <a:schemeClr val="hlink"/>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86" name="AutoShape 12"/>
            <p:cNvSpPr/>
            <p:nvPr/>
          </p:nvSpPr>
          <p:spPr>
            <a:xfrm>
              <a:off x="440" y="950"/>
              <a:ext cx="423" cy="48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87" name="AutoShape 13"/>
            <p:cNvSpPr/>
            <p:nvPr/>
          </p:nvSpPr>
          <p:spPr>
            <a:xfrm>
              <a:off x="440" y="574"/>
              <a:ext cx="423" cy="48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88" name="Text Box 14"/>
            <p:cNvSpPr txBox="1"/>
            <p:nvPr/>
          </p:nvSpPr>
          <p:spPr>
            <a:xfrm>
              <a:off x="1799" y="811"/>
              <a:ext cx="227" cy="373"/>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48489" name="Text Box 15"/>
            <p:cNvSpPr txBox="1"/>
            <p:nvPr/>
          </p:nvSpPr>
          <p:spPr>
            <a:xfrm>
              <a:off x="3039" y="837"/>
              <a:ext cx="227" cy="373"/>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48490" name="Text Box 16"/>
            <p:cNvSpPr txBox="1"/>
            <p:nvPr/>
          </p:nvSpPr>
          <p:spPr>
            <a:xfrm>
              <a:off x="499" y="62"/>
              <a:ext cx="998" cy="373"/>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资产</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148491" name="Text Box 17"/>
            <p:cNvSpPr txBox="1"/>
            <p:nvPr/>
          </p:nvSpPr>
          <p:spPr>
            <a:xfrm>
              <a:off x="2177" y="62"/>
              <a:ext cx="816" cy="373"/>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负债</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148492" name="Text Box 18"/>
            <p:cNvSpPr txBox="1"/>
            <p:nvPr/>
          </p:nvSpPr>
          <p:spPr>
            <a:xfrm>
              <a:off x="3226" y="62"/>
              <a:ext cx="1157" cy="373"/>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800" dirty="0">
                  <a:solidFill>
                    <a:srgbClr val="000000"/>
                  </a:solidFill>
                  <a:latin typeface="楷体" panose="02010609060101010101" pitchFamily="49" charset="-122"/>
                  <a:ea typeface="楷体" panose="02010609060101010101" pitchFamily="49" charset="-122"/>
                </a:rPr>
                <a:t>所有者权益</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148493" name="AutoShape 19"/>
            <p:cNvSpPr/>
            <p:nvPr/>
          </p:nvSpPr>
          <p:spPr>
            <a:xfrm>
              <a:off x="757" y="950"/>
              <a:ext cx="422"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4" name="AutoShape 20"/>
            <p:cNvSpPr/>
            <p:nvPr/>
          </p:nvSpPr>
          <p:spPr>
            <a:xfrm>
              <a:off x="757" y="573"/>
              <a:ext cx="422"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5" name="AutoShape 21"/>
            <p:cNvSpPr/>
            <p:nvPr/>
          </p:nvSpPr>
          <p:spPr>
            <a:xfrm>
              <a:off x="1074" y="950"/>
              <a:ext cx="423"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6" name="AutoShape 22"/>
            <p:cNvSpPr/>
            <p:nvPr/>
          </p:nvSpPr>
          <p:spPr>
            <a:xfrm>
              <a:off x="1074" y="574"/>
              <a:ext cx="423" cy="48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7" name="AutoShape 23"/>
            <p:cNvSpPr/>
            <p:nvPr/>
          </p:nvSpPr>
          <p:spPr>
            <a:xfrm>
              <a:off x="3433" y="950"/>
              <a:ext cx="422"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8" name="AutoShape 24"/>
            <p:cNvSpPr/>
            <p:nvPr/>
          </p:nvSpPr>
          <p:spPr>
            <a:xfrm>
              <a:off x="3433" y="573"/>
              <a:ext cx="422"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499" name="AutoShape 25"/>
            <p:cNvSpPr/>
            <p:nvPr/>
          </p:nvSpPr>
          <p:spPr>
            <a:xfrm>
              <a:off x="3750" y="950"/>
              <a:ext cx="423"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500" name="AutoShape 26"/>
            <p:cNvSpPr/>
            <p:nvPr/>
          </p:nvSpPr>
          <p:spPr>
            <a:xfrm>
              <a:off x="3750" y="574"/>
              <a:ext cx="423" cy="485"/>
            </a:xfrm>
            <a:prstGeom prst="cube">
              <a:avLst>
                <a:gd name="adj" fmla="val 25000"/>
              </a:avLst>
            </a:prstGeom>
            <a:solidFill>
              <a:srgbClr val="0080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501" name="AutoShape 27"/>
            <p:cNvSpPr/>
            <p:nvPr/>
          </p:nvSpPr>
          <p:spPr>
            <a:xfrm>
              <a:off x="2343" y="936"/>
              <a:ext cx="424" cy="484"/>
            </a:xfrm>
            <a:prstGeom prst="cube">
              <a:avLst>
                <a:gd name="adj" fmla="val 25000"/>
              </a:avLst>
            </a:prstGeom>
            <a:solidFill>
              <a:schemeClr val="accent2">
                <a:alpha val="76076"/>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48502" name="AutoShape 28"/>
            <p:cNvSpPr/>
            <p:nvPr/>
          </p:nvSpPr>
          <p:spPr>
            <a:xfrm>
              <a:off x="2343" y="560"/>
              <a:ext cx="424" cy="484"/>
            </a:xfrm>
            <a:prstGeom prst="cube">
              <a:avLst>
                <a:gd name="adj" fmla="val 25000"/>
              </a:avLst>
            </a:prstGeom>
            <a:solidFill>
              <a:schemeClr val="accent2">
                <a:alpha val="76076"/>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sp>
        <p:nvSpPr>
          <p:cNvPr id="2" name="矩形标注 1"/>
          <p:cNvSpPr/>
          <p:nvPr/>
        </p:nvSpPr>
        <p:spPr>
          <a:xfrm>
            <a:off x="7462838" y="5143500"/>
            <a:ext cx="2484438" cy="527050"/>
          </a:xfrm>
          <a:prstGeom prst="wedgeRectCallout">
            <a:avLst>
              <a:gd name="adj1" fmla="val -122868"/>
              <a:gd name="adj2" fmla="val -116685"/>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rPr>
              <a:t>相对静止状态</a:t>
            </a:r>
            <a:endParaRPr kumimoji="0" lang="zh-CN" altLang="en-US" sz="2800" b="1" i="0" u="none" strike="noStrike" kern="1200" cap="none" spc="0" normalizeH="0" baseline="0" noProof="0" dirty="0">
              <a:ln>
                <a:noFill/>
              </a:ln>
              <a:solidFill>
                <a:schemeClr val="bg1"/>
              </a:solidFill>
              <a:effectLst/>
              <a:uLnTx/>
              <a:uFillTx/>
              <a:latin typeface="楷体" panose="02010609060101010101" pitchFamily="49" charset="-122"/>
              <a:ea typeface="楷体" panose="02010609060101010101" pitchFamily="49" charset="-122"/>
              <a:cs typeface="+mn-cs"/>
            </a:endParaRPr>
          </a:p>
        </p:txBody>
      </p:sp>
      <p:sp>
        <p:nvSpPr>
          <p:cNvPr id="148504" name="矩形 588822"/>
          <p:cNvSpPr/>
          <p:nvPr/>
        </p:nvSpPr>
        <p:spPr>
          <a:xfrm>
            <a:off x="883920" y="304800"/>
            <a:ext cx="10381615" cy="676275"/>
          </a:xfrm>
          <a:prstGeom prst="rect">
            <a:avLst/>
          </a:prstGeom>
          <a:noFill/>
          <a:ln w="9525">
            <a:noFill/>
          </a:ln>
        </p:spPr>
        <p:txBody>
          <a:bodyPr anchor="ctr" anchorCtr="0"/>
          <a:p>
            <a:pPr marL="469900" indent="-469900">
              <a:lnSpc>
                <a:spcPct val="100000"/>
              </a:lnSpc>
            </a:pPr>
            <a:r>
              <a:rPr lang="zh-CN" altLang="en-US" sz="3200" dirty="0">
                <a:solidFill>
                  <a:srgbClr val="FF0000"/>
                </a:solidFill>
                <a:latin typeface="黑体" panose="02010609060101010101" pitchFamily="49" charset="-122"/>
                <a:ea typeface="黑体" panose="02010609060101010101" pitchFamily="49" charset="-122"/>
              </a:rPr>
              <a:t>一、静态会计等式</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 name="矩形 2"/>
          <p:cNvSpPr/>
          <p:nvPr/>
        </p:nvSpPr>
        <p:spPr>
          <a:xfrm>
            <a:off x="1992313" y="5670550"/>
            <a:ext cx="8132762" cy="737235"/>
          </a:xfrm>
          <a:prstGeom prst="rect">
            <a:avLst/>
          </a:prstGeom>
          <a:solidFill>
            <a:schemeClr val="bg1"/>
          </a:solidFill>
          <a:ln w="9525">
            <a:noFill/>
          </a:ln>
        </p:spPr>
        <p:txBody>
          <a:bodyPr anchor="t" anchorCtr="0">
            <a:spAutoFit/>
          </a:bodyPr>
          <a:p>
            <a:pPr algn="ctr">
              <a:spcBef>
                <a:spcPts val="500"/>
              </a:spcBef>
              <a:buClr>
                <a:srgbClr val="FF0000"/>
              </a:buClr>
            </a:pPr>
            <a:r>
              <a:rPr lang="zh-CN" altLang="en-US" sz="2800" dirty="0">
                <a:solidFill>
                  <a:srgbClr val="0000CC"/>
                </a:solidFill>
                <a:latin typeface="楷体" panose="02010609060101010101" pitchFamily="49" charset="-122"/>
                <a:ea typeface="楷体" panose="02010609060101010101" pitchFamily="49" charset="-122"/>
              </a:rPr>
              <a:t>体现了同一资金的两个不同侧面</a:t>
            </a:r>
            <a:endParaRPr lang="zh-CN" altLang="en-US" sz="2800" dirty="0">
              <a:solidFill>
                <a:srgbClr val="0000CC"/>
              </a:solidFill>
              <a:latin typeface="楷体" panose="02010609060101010101" pitchFamily="49" charset="-122"/>
              <a:ea typeface="楷体" panose="02010609060101010101" pitchFamily="49" charset="-122"/>
            </a:endParaRPr>
          </a:p>
        </p:txBody>
      </p:sp>
      <p:sp>
        <p:nvSpPr>
          <p:cNvPr id="4" name="左大括号 3"/>
          <p:cNvSpPr/>
          <p:nvPr/>
        </p:nvSpPr>
        <p:spPr>
          <a:xfrm rot="16200000">
            <a:off x="5168106" y="3539331"/>
            <a:ext cx="682625" cy="3557588"/>
          </a:xfrm>
          <a:prstGeom prst="leftBrace">
            <a:avLst>
              <a:gd name="adj1" fmla="val 8333"/>
              <a:gd name="adj2" fmla="val 5060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148507"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100000">
                                          <p:val>
                                            <p:strVal val="#ppt_x"/>
                                          </p:val>
                                        </p:tav>
                                      </p:tavLst>
                                    </p:anim>
                                    <p:anim calcmode="lin" valueType="num">
                                      <p:cBhvr>
                                        <p:cTn id="8" dur="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100000">
                                          <p:val>
                                            <p:strVal val="#ppt_x"/>
                                          </p:val>
                                        </p:tav>
                                      </p:tavLst>
                                    </p:anim>
                                    <p:anim calcmode="lin" valueType="num">
                                      <p:cBhvr>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1" name="矩形 590851"/>
          <p:cNvSpPr/>
          <p:nvPr/>
        </p:nvSpPr>
        <p:spPr>
          <a:xfrm>
            <a:off x="846455" y="1282700"/>
            <a:ext cx="9607550" cy="574675"/>
          </a:xfrm>
          <a:prstGeom prst="rect">
            <a:avLst/>
          </a:prstGeom>
          <a:noFill/>
          <a:ln w="9525">
            <a:noFill/>
          </a:ln>
        </p:spPr>
        <p:txBody>
          <a:bodyPr anchor="t" anchorCtr="0"/>
          <a:p>
            <a:pPr marL="469900" indent="-469900">
              <a:lnSpc>
                <a:spcPct val="100000"/>
              </a:lnSpc>
            </a:pPr>
            <a:r>
              <a:rPr lang="zh-CN" altLang="en-US" sz="3000" dirty="0">
                <a:solidFill>
                  <a:srgbClr val="FF0000"/>
                </a:solidFill>
                <a:latin typeface="黑体" panose="02010609060101010101" pitchFamily="49" charset="-122"/>
                <a:ea typeface="黑体" panose="02010609060101010101" pitchFamily="49" charset="-122"/>
              </a:rPr>
              <a:t>二、动态会计等式</a:t>
            </a:r>
            <a:endParaRPr lang="zh-CN" altLang="en-US" sz="3000" dirty="0">
              <a:latin typeface="楷体" panose="02010609060101010101" pitchFamily="49" charset="-122"/>
              <a:ea typeface="楷体" panose="02010609060101010101" pitchFamily="49" charset="-122"/>
            </a:endParaRPr>
          </a:p>
        </p:txBody>
      </p:sp>
      <p:sp>
        <p:nvSpPr>
          <p:cNvPr id="153602" name="矩形 590853"/>
          <p:cNvSpPr/>
          <p:nvPr/>
        </p:nvSpPr>
        <p:spPr>
          <a:xfrm>
            <a:off x="890270" y="304800"/>
            <a:ext cx="920940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Times New Roman" panose="02020603050405020304" pitchFamily="18" charset="0"/>
                <a:ea typeface="黑体" panose="02010609060101010101" pitchFamily="49" charset="-122"/>
              </a:rPr>
              <a:t>第二节  会计等式</a:t>
            </a:r>
            <a:endParaRPr lang="zh-CN" altLang="en-US" sz="3200" b="1" dirty="0">
              <a:solidFill>
                <a:srgbClr val="FF0000"/>
              </a:solidFill>
              <a:latin typeface="Times New Roman" panose="02020603050405020304" pitchFamily="18" charset="0"/>
              <a:ea typeface="黑体" panose="02010609060101010101" pitchFamily="49" charset="-122"/>
            </a:endParaRPr>
          </a:p>
        </p:txBody>
      </p:sp>
      <p:sp>
        <p:nvSpPr>
          <p:cNvPr id="153603" name="矩形 5"/>
          <p:cNvSpPr/>
          <p:nvPr/>
        </p:nvSpPr>
        <p:spPr>
          <a:xfrm>
            <a:off x="888365" y="1857375"/>
            <a:ext cx="10645140" cy="2168525"/>
          </a:xfrm>
          <a:prstGeom prst="rect">
            <a:avLst/>
          </a:prstGeom>
          <a:noFill/>
          <a:ln w="9525">
            <a:noFill/>
          </a:ln>
        </p:spPr>
        <p:txBody>
          <a:bodyPr wrap="square" anchor="t" anchorCtr="0">
            <a:spAutoFit/>
          </a:bodyPr>
          <a:p>
            <a:pPr marL="457200" indent="-457200">
              <a:lnSpc>
                <a:spcPct val="150000"/>
              </a:lnSpc>
              <a:spcBef>
                <a:spcPts val="0"/>
              </a:spcBef>
              <a:buClr>
                <a:srgbClr val="FF0000"/>
              </a:buClr>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rPr>
              <a:t>定义：由反映企业某一会计期间（月、年度）经营成果要素组合而成的等式，是建立利润表的理论基础。</a:t>
            </a:r>
            <a:endParaRPr lang="zh-CN" altLang="en-US" sz="3000" dirty="0">
              <a:solidFill>
                <a:srgbClr val="000000"/>
              </a:solidFill>
              <a:latin typeface="楷体" panose="02010609060101010101" pitchFamily="49" charset="-122"/>
              <a:ea typeface="楷体" panose="02010609060101010101" pitchFamily="49" charset="-122"/>
            </a:endParaRPr>
          </a:p>
          <a:p>
            <a:pPr marL="457200" indent="-457200">
              <a:lnSpc>
                <a:spcPct val="150000"/>
              </a:lnSpc>
              <a:spcBef>
                <a:spcPts val="0"/>
              </a:spcBef>
              <a:buClr>
                <a:srgbClr val="FF0000"/>
              </a:buClr>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rPr>
              <a:t>表达形式：</a:t>
            </a:r>
            <a:r>
              <a:rPr lang="zh-CN" altLang="en-US" sz="3000" dirty="0">
                <a:solidFill>
                  <a:srgbClr val="FF0000"/>
                </a:solidFill>
                <a:latin typeface="楷体" panose="02010609060101010101" pitchFamily="49" charset="-122"/>
                <a:ea typeface="楷体" panose="02010609060101010101" pitchFamily="49" charset="-122"/>
              </a:rPr>
              <a:t>收入 </a:t>
            </a:r>
            <a:r>
              <a:rPr lang="en-US" altLang="zh-CN" sz="3000" dirty="0">
                <a:solidFill>
                  <a:srgbClr val="FF0000"/>
                </a:solidFill>
                <a:latin typeface="楷体" panose="02010609060101010101" pitchFamily="49" charset="-122"/>
                <a:ea typeface="楷体" panose="02010609060101010101" pitchFamily="49" charset="-122"/>
              </a:rPr>
              <a:t>- </a:t>
            </a:r>
            <a:r>
              <a:rPr lang="zh-CN" altLang="en-US" sz="3000" dirty="0">
                <a:solidFill>
                  <a:srgbClr val="FF0000"/>
                </a:solidFill>
                <a:latin typeface="楷体" panose="02010609060101010101" pitchFamily="49" charset="-122"/>
                <a:ea typeface="楷体" panose="02010609060101010101" pitchFamily="49" charset="-122"/>
              </a:rPr>
              <a:t>费用 </a:t>
            </a:r>
            <a:r>
              <a:rPr lang="en-US" altLang="zh-CN" sz="3000" dirty="0">
                <a:solidFill>
                  <a:srgbClr val="FF0000"/>
                </a:solidFill>
                <a:latin typeface="楷体" panose="02010609060101010101" pitchFamily="49" charset="-122"/>
                <a:ea typeface="楷体" panose="02010609060101010101" pitchFamily="49" charset="-122"/>
              </a:rPr>
              <a:t>= </a:t>
            </a:r>
            <a:r>
              <a:rPr lang="zh-CN" altLang="en-US" sz="3000" dirty="0">
                <a:solidFill>
                  <a:srgbClr val="FF0000"/>
                </a:solidFill>
                <a:latin typeface="楷体" panose="02010609060101010101" pitchFamily="49" charset="-122"/>
                <a:ea typeface="楷体" panose="02010609060101010101" pitchFamily="49" charset="-122"/>
              </a:rPr>
              <a:t>利润</a:t>
            </a:r>
            <a:endParaRPr lang="zh-CN" altLang="en-US" sz="3000" dirty="0">
              <a:solidFill>
                <a:srgbClr val="FF0000"/>
              </a:solidFill>
              <a:latin typeface="楷体" panose="02010609060101010101" pitchFamily="49" charset="-122"/>
              <a:ea typeface="楷体" panose="02010609060101010101" pitchFamily="49" charset="-122"/>
            </a:endParaRPr>
          </a:p>
        </p:txBody>
      </p:sp>
      <p:grpSp>
        <p:nvGrpSpPr>
          <p:cNvPr id="153604" name="Group 5"/>
          <p:cNvGrpSpPr/>
          <p:nvPr/>
        </p:nvGrpSpPr>
        <p:grpSpPr>
          <a:xfrm>
            <a:off x="6888163" y="5084763"/>
            <a:ext cx="503237" cy="792162"/>
            <a:chOff x="0" y="0"/>
            <a:chExt cx="900" cy="780"/>
          </a:xfrm>
        </p:grpSpPr>
        <p:sp>
          <p:nvSpPr>
            <p:cNvPr id="153605" name="Text Box 6"/>
            <p:cNvSpPr txBox="1"/>
            <p:nvPr/>
          </p:nvSpPr>
          <p:spPr>
            <a:xfrm>
              <a:off x="0" y="0"/>
              <a:ext cx="900" cy="780"/>
            </a:xfrm>
            <a:prstGeom prst="rect">
              <a:avLst/>
            </a:prstGeom>
            <a:noFill/>
            <a:ln w="9525">
              <a:noFill/>
            </a:ln>
          </p:spPr>
          <p:txBody>
            <a:bodyPr anchor="t" anchorCtr="0"/>
            <a:p>
              <a:pPr algn="just" eaLnBrk="0" hangingPunct="0">
                <a:lnSpc>
                  <a:spcPct val="100000"/>
                </a:lnSpc>
                <a:spcBef>
                  <a:spcPct val="0"/>
                </a:spcBef>
                <a:buClrTx/>
              </a:pPr>
              <a:endParaRPr lang="zh-CN" altLang="en-US" sz="1000" b="0" dirty="0">
                <a:solidFill>
                  <a:srgbClr val="000000"/>
                </a:solidFill>
                <a:latin typeface="Times New Roman" panose="02020603050405020304" pitchFamily="18" charset="0"/>
                <a:ea typeface="宋体" panose="02010600030101010101" pitchFamily="2" charset="-122"/>
              </a:endParaRPr>
            </a:p>
          </p:txBody>
        </p:sp>
        <p:sp>
          <p:nvSpPr>
            <p:cNvPr id="10" name="Line 7"/>
            <p:cNvSpPr>
              <a:spLocks noChangeShapeType="1"/>
            </p:cNvSpPr>
            <p:nvPr/>
          </p:nvSpPr>
          <p:spPr bwMode="auto">
            <a:xfrm>
              <a:off x="179" y="313"/>
              <a:ext cx="542" cy="0"/>
            </a:xfrm>
            <a:prstGeom prst="line">
              <a:avLst/>
            </a:prstGeom>
            <a:noFill/>
            <a:ln w="19050">
              <a:solidFill>
                <a:srgbClr val="000000"/>
              </a:solid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 name="Line 8"/>
            <p:cNvSpPr>
              <a:spLocks noChangeShapeType="1"/>
            </p:cNvSpPr>
            <p:nvPr/>
          </p:nvSpPr>
          <p:spPr bwMode="auto">
            <a:xfrm>
              <a:off x="179" y="467"/>
              <a:ext cx="542" cy="0"/>
            </a:xfrm>
            <a:prstGeom prst="line">
              <a:avLst/>
            </a:prstGeom>
            <a:noFill/>
            <a:ln w="19050">
              <a:solidFill>
                <a:srgbClr val="000000"/>
              </a:solid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 name="Line 9"/>
          <p:cNvSpPr>
            <a:spLocks noChangeShapeType="1"/>
          </p:cNvSpPr>
          <p:nvPr/>
        </p:nvSpPr>
        <p:spPr bwMode="auto">
          <a:xfrm>
            <a:off x="4656138" y="5426075"/>
            <a:ext cx="360363" cy="0"/>
          </a:xfrm>
          <a:prstGeom prst="line">
            <a:avLst/>
          </a:prstGeom>
          <a:noFill/>
          <a:ln w="19050">
            <a:solidFill>
              <a:srgbClr val="000000"/>
            </a:solidFill>
            <a:round/>
          </a:ln>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53609" name="AutoShape 10"/>
          <p:cNvSpPr/>
          <p:nvPr/>
        </p:nvSpPr>
        <p:spPr>
          <a:xfrm>
            <a:off x="7602538" y="5330825"/>
            <a:ext cx="723900" cy="676275"/>
          </a:xfrm>
          <a:prstGeom prst="cube">
            <a:avLst>
              <a:gd name="adj" fmla="val 25000"/>
            </a:avLst>
          </a:prstGeom>
          <a:solidFill>
            <a:srgbClr val="FF99CC">
              <a:alpha val="65880"/>
            </a:srgbClr>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0" name="AutoShape 12"/>
          <p:cNvSpPr/>
          <p:nvPr/>
        </p:nvSpPr>
        <p:spPr>
          <a:xfrm>
            <a:off x="7602538" y="4826000"/>
            <a:ext cx="723900" cy="673100"/>
          </a:xfrm>
          <a:prstGeom prst="cube">
            <a:avLst>
              <a:gd name="adj" fmla="val 25000"/>
            </a:avLst>
          </a:prstGeom>
          <a:solidFill>
            <a:srgbClr val="FF99CC">
              <a:alpha val="65880"/>
            </a:srgbClr>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nvGrpSpPr>
          <p:cNvPr id="153611" name="Group 13"/>
          <p:cNvGrpSpPr/>
          <p:nvPr/>
        </p:nvGrpSpPr>
        <p:grpSpPr>
          <a:xfrm>
            <a:off x="5230813" y="4786313"/>
            <a:ext cx="1450975" cy="1350962"/>
            <a:chOff x="0" y="0"/>
            <a:chExt cx="1440" cy="1248"/>
          </a:xfrm>
        </p:grpSpPr>
        <p:sp>
          <p:nvSpPr>
            <p:cNvPr id="153612" name="AutoShape 14"/>
            <p:cNvSpPr/>
            <p:nvPr/>
          </p:nvSpPr>
          <p:spPr>
            <a:xfrm>
              <a:off x="150" y="468"/>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3" name="AutoShape 15"/>
            <p:cNvSpPr/>
            <p:nvPr/>
          </p:nvSpPr>
          <p:spPr>
            <a:xfrm>
              <a:off x="0" y="624"/>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4" name="AutoShape 16"/>
            <p:cNvSpPr/>
            <p:nvPr/>
          </p:nvSpPr>
          <p:spPr>
            <a:xfrm>
              <a:off x="720" y="468"/>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5" name="AutoShape 17"/>
            <p:cNvSpPr/>
            <p:nvPr/>
          </p:nvSpPr>
          <p:spPr>
            <a:xfrm>
              <a:off x="150" y="0"/>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6" name="AutoShape 18"/>
            <p:cNvSpPr/>
            <p:nvPr/>
          </p:nvSpPr>
          <p:spPr>
            <a:xfrm>
              <a:off x="0" y="156"/>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17" name="AutoShape 19"/>
            <p:cNvSpPr/>
            <p:nvPr/>
          </p:nvSpPr>
          <p:spPr>
            <a:xfrm>
              <a:off x="720" y="0"/>
              <a:ext cx="720" cy="624"/>
            </a:xfrm>
            <a:prstGeom prst="cube">
              <a:avLst>
                <a:gd name="adj" fmla="val 25000"/>
              </a:avLst>
            </a:prstGeom>
            <a:solidFill>
              <a:srgbClr val="FFFF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53618" name="Group 21"/>
          <p:cNvGrpSpPr/>
          <p:nvPr/>
        </p:nvGrpSpPr>
        <p:grpSpPr>
          <a:xfrm>
            <a:off x="3078163" y="4789488"/>
            <a:ext cx="1423987" cy="1335087"/>
            <a:chOff x="0" y="0"/>
            <a:chExt cx="1410" cy="1233"/>
          </a:xfrm>
        </p:grpSpPr>
        <p:sp>
          <p:nvSpPr>
            <p:cNvPr id="153619" name="AutoShape 22"/>
            <p:cNvSpPr/>
            <p:nvPr/>
          </p:nvSpPr>
          <p:spPr>
            <a:xfrm>
              <a:off x="150" y="468"/>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0" name="AutoShape 23"/>
            <p:cNvSpPr/>
            <p:nvPr/>
          </p:nvSpPr>
          <p:spPr>
            <a:xfrm>
              <a:off x="135" y="0"/>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1" name="AutoShape 24"/>
            <p:cNvSpPr/>
            <p:nvPr/>
          </p:nvSpPr>
          <p:spPr>
            <a:xfrm>
              <a:off x="0" y="609"/>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2" name="AutoShape 25"/>
            <p:cNvSpPr/>
            <p:nvPr/>
          </p:nvSpPr>
          <p:spPr>
            <a:xfrm>
              <a:off x="0" y="141"/>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nvGrpSpPr>
            <p:cNvPr id="153623" name="Group 26"/>
            <p:cNvGrpSpPr/>
            <p:nvPr/>
          </p:nvGrpSpPr>
          <p:grpSpPr>
            <a:xfrm>
              <a:off x="555" y="0"/>
              <a:ext cx="855" cy="1233"/>
              <a:chOff x="0" y="0"/>
              <a:chExt cx="855" cy="1233"/>
            </a:xfrm>
          </p:grpSpPr>
          <p:sp>
            <p:nvSpPr>
              <p:cNvPr id="153624" name="AutoShape 27"/>
              <p:cNvSpPr/>
              <p:nvPr/>
            </p:nvSpPr>
            <p:spPr>
              <a:xfrm>
                <a:off x="135" y="468"/>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5" name="AutoShape 28"/>
              <p:cNvSpPr/>
              <p:nvPr/>
            </p:nvSpPr>
            <p:spPr>
              <a:xfrm>
                <a:off x="135" y="0"/>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6" name="AutoShape 29"/>
              <p:cNvSpPr/>
              <p:nvPr/>
            </p:nvSpPr>
            <p:spPr>
              <a:xfrm>
                <a:off x="0" y="609"/>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53627" name="AutoShape 30"/>
              <p:cNvSpPr/>
              <p:nvPr/>
            </p:nvSpPr>
            <p:spPr>
              <a:xfrm>
                <a:off x="0" y="141"/>
                <a:ext cx="720" cy="624"/>
              </a:xfrm>
              <a:prstGeom prst="cube">
                <a:avLst>
                  <a:gd name="adj" fmla="val 25000"/>
                </a:avLst>
              </a:prstGeom>
              <a:solidFill>
                <a:srgbClr val="FF9900"/>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pic>
        <p:nvPicPr>
          <p:cNvPr id="153628"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Rectangle 2"/>
          <p:cNvSpPr/>
          <p:nvPr/>
        </p:nvSpPr>
        <p:spPr>
          <a:xfrm>
            <a:off x="953770" y="2232025"/>
            <a:ext cx="10314305" cy="3427730"/>
          </a:xfrm>
          <a:prstGeom prst="rect">
            <a:avLst/>
          </a:prstGeom>
          <a:noFill/>
          <a:ln w="9525">
            <a:noFill/>
          </a:ln>
        </p:spPr>
        <p:txBody>
          <a:bodyPr wrap="square" anchor="ctr" anchorCtr="0">
            <a:spAutoFit/>
          </a:bodyPr>
          <a:p>
            <a:pPr>
              <a:lnSpc>
                <a:spcPct val="140000"/>
              </a:lnSpc>
              <a:spcBef>
                <a:spcPct val="25000"/>
              </a:spcBef>
              <a:buClr>
                <a:srgbClr val="FF0000"/>
              </a:buClr>
              <a:buSzPct val="100000"/>
              <a:buFont typeface="Wingdings" panose="05000000000000000000" pitchFamily="2" charset="2"/>
              <a:buChar char="p"/>
            </a:pPr>
            <a:r>
              <a:rPr lang="zh-CN" altLang="en-US" sz="2800" dirty="0">
                <a:solidFill>
                  <a:srgbClr val="000000"/>
                </a:solidFill>
                <a:latin typeface="楷体" panose="02010609060101010101" pitchFamily="49" charset="-122"/>
                <a:ea typeface="楷体" panose="02010609060101010101" pitchFamily="49" charset="-122"/>
              </a:rPr>
              <a:t> 反映了企业资金运动变动状态，即在某一时期内企业取得的经营成果。</a:t>
            </a:r>
            <a:endParaRPr lang="zh-CN" altLang="en-US" sz="2800" dirty="0">
              <a:solidFill>
                <a:srgbClr val="000000"/>
              </a:solidFill>
              <a:latin typeface="楷体" panose="02010609060101010101" pitchFamily="49" charset="-122"/>
              <a:ea typeface="楷体"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800" dirty="0">
                <a:solidFill>
                  <a:srgbClr val="000000"/>
                </a:solidFill>
                <a:latin typeface="楷体" panose="02010609060101010101" pitchFamily="49" charset="-122"/>
                <a:ea typeface="楷体" panose="02010609060101010101" pitchFamily="49" charset="-122"/>
              </a:rPr>
              <a:t> 通过生产、交付商品或提供劳务等，取得收入；</a:t>
            </a:r>
            <a:endParaRPr lang="zh-CN" altLang="en-US" sz="2800" dirty="0">
              <a:solidFill>
                <a:srgbClr val="000000"/>
              </a:solidFill>
              <a:latin typeface="楷体" panose="02010609060101010101" pitchFamily="49" charset="-122"/>
              <a:ea typeface="楷体"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800" dirty="0">
                <a:solidFill>
                  <a:srgbClr val="000000"/>
                </a:solidFill>
                <a:latin typeface="楷体" panose="02010609060101010101" pitchFamily="49" charset="-122"/>
                <a:ea typeface="楷体" panose="02010609060101010101" pitchFamily="49" charset="-122"/>
              </a:rPr>
              <a:t> 为取得收入，必会有资源流出企业，构成费用； </a:t>
            </a:r>
            <a:endParaRPr lang="en-US" altLang="zh-CN" sz="2800" dirty="0">
              <a:solidFill>
                <a:srgbClr val="000000"/>
              </a:solidFill>
              <a:latin typeface="楷体" panose="02010609060101010101" pitchFamily="49" charset="-122"/>
              <a:ea typeface="楷体"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800" dirty="0">
                <a:solidFill>
                  <a:srgbClr val="000000"/>
                </a:solidFill>
                <a:latin typeface="楷体" panose="02010609060101010101" pitchFamily="49" charset="-122"/>
                <a:ea typeface="楷体" panose="02010609060101010101" pitchFamily="49" charset="-122"/>
              </a:rPr>
              <a:t> 收入大于费用，形成利润；反之，则为亏损。</a:t>
            </a:r>
            <a:endParaRPr lang="zh-CN" altLang="en-US" sz="2800" u="sng" dirty="0">
              <a:solidFill>
                <a:srgbClr val="FFFF99"/>
              </a:solidFill>
              <a:latin typeface="楷体" panose="02010609060101010101" pitchFamily="49" charset="-122"/>
              <a:ea typeface="楷体" panose="02010609060101010101" pitchFamily="49" charset="-122"/>
            </a:endParaRPr>
          </a:p>
        </p:txBody>
      </p:sp>
      <p:sp>
        <p:nvSpPr>
          <p:cNvPr id="155650" name="Rectangle 30"/>
          <p:cNvSpPr/>
          <p:nvPr/>
        </p:nvSpPr>
        <p:spPr>
          <a:xfrm>
            <a:off x="1071245" y="1392555"/>
            <a:ext cx="10185400" cy="521970"/>
          </a:xfrm>
          <a:prstGeom prst="rect">
            <a:avLst/>
          </a:prstGeom>
          <a:noFill/>
          <a:ln w="9525">
            <a:noFill/>
          </a:ln>
        </p:spPr>
        <p:txBody>
          <a:bodyPr wrap="square" anchor="t" anchorCtr="0">
            <a:spAutoFit/>
          </a:bodyPr>
          <a:p>
            <a:pPr>
              <a:lnSpc>
                <a:spcPct val="100000"/>
              </a:lnSpc>
              <a:spcBef>
                <a:spcPct val="0"/>
              </a:spcBef>
              <a:buClrTx/>
            </a:pPr>
            <a:r>
              <a:rPr lang="zh-CN" altLang="en-US" sz="2800" dirty="0">
                <a:solidFill>
                  <a:srgbClr val="0000CC"/>
                </a:solidFill>
                <a:latin typeface="黑体" panose="02010609060101010101" pitchFamily="49" charset="-122"/>
                <a:ea typeface="黑体" panose="02010609060101010101" pitchFamily="49" charset="-122"/>
              </a:rPr>
              <a:t>会计等式的理解：收入 </a:t>
            </a:r>
            <a:r>
              <a:rPr lang="en-US" altLang="zh-CN" sz="2800" dirty="0">
                <a:solidFill>
                  <a:srgbClr val="0000CC"/>
                </a:solidFill>
                <a:latin typeface="黑体" panose="02010609060101010101" pitchFamily="49" charset="-122"/>
                <a:ea typeface="黑体" panose="02010609060101010101" pitchFamily="49" charset="-122"/>
              </a:rPr>
              <a:t>- </a:t>
            </a:r>
            <a:r>
              <a:rPr lang="zh-CN" altLang="en-US" sz="2800" dirty="0">
                <a:solidFill>
                  <a:srgbClr val="0000CC"/>
                </a:solidFill>
                <a:latin typeface="黑体" panose="02010609060101010101" pitchFamily="49" charset="-122"/>
                <a:ea typeface="黑体" panose="02010609060101010101" pitchFamily="49" charset="-122"/>
              </a:rPr>
              <a:t>费用 </a:t>
            </a:r>
            <a:r>
              <a:rPr lang="en-US" altLang="zh-CN" sz="2800" dirty="0">
                <a:solidFill>
                  <a:srgbClr val="0000CC"/>
                </a:solidFill>
                <a:latin typeface="黑体" panose="02010609060101010101" pitchFamily="49" charset="-122"/>
                <a:ea typeface="黑体" panose="02010609060101010101" pitchFamily="49" charset="-122"/>
              </a:rPr>
              <a:t>= </a:t>
            </a:r>
            <a:r>
              <a:rPr lang="zh-CN" altLang="en-US" sz="2800" dirty="0">
                <a:solidFill>
                  <a:srgbClr val="0000CC"/>
                </a:solidFill>
                <a:latin typeface="黑体" panose="02010609060101010101" pitchFamily="49" charset="-122"/>
                <a:ea typeface="黑体" panose="02010609060101010101" pitchFamily="49" charset="-122"/>
              </a:rPr>
              <a:t>利润</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155651" name="矩形 4"/>
          <p:cNvSpPr/>
          <p:nvPr/>
        </p:nvSpPr>
        <p:spPr>
          <a:xfrm>
            <a:off x="953135" y="428625"/>
            <a:ext cx="4591685" cy="583565"/>
          </a:xfrm>
          <a:prstGeom prst="rect">
            <a:avLst/>
          </a:prstGeom>
          <a:noFill/>
          <a:ln w="9525">
            <a:noFill/>
          </a:ln>
        </p:spPr>
        <p:txBody>
          <a:bodyPr wrap="square" anchor="t" anchorCtr="0">
            <a:spAutoFit/>
          </a:bodyPr>
          <a:p>
            <a:pP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二、动态会计等式</a:t>
            </a:r>
            <a:endParaRPr lang="zh-CN" altLang="en-US" sz="3200" b="0" dirty="0">
              <a:latin typeface="Times New Roman" panose="02020603050405020304" pitchFamily="18" charset="0"/>
              <a:ea typeface="宋体" panose="02010600030101010101" pitchFamily="2" charset="-122"/>
            </a:endParaRPr>
          </a:p>
        </p:txBody>
      </p:sp>
      <p:pic>
        <p:nvPicPr>
          <p:cNvPr id="15565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Picture 2" descr="u=2340142524,2036290454&amp;fm=0&amp;gp=8"/>
          <p:cNvPicPr>
            <a:picLocks noChangeAspect="1"/>
          </p:cNvPicPr>
          <p:nvPr/>
        </p:nvPicPr>
        <p:blipFill>
          <a:blip r:embed="rId1"/>
          <a:stretch>
            <a:fillRect/>
          </a:stretch>
        </p:blipFill>
        <p:spPr>
          <a:xfrm>
            <a:off x="7689850" y="3151188"/>
            <a:ext cx="822325" cy="838200"/>
          </a:xfrm>
          <a:prstGeom prst="rect">
            <a:avLst/>
          </a:prstGeom>
          <a:noFill/>
          <a:ln w="9525">
            <a:noFill/>
          </a:ln>
        </p:spPr>
      </p:pic>
      <p:sp>
        <p:nvSpPr>
          <p:cNvPr id="157698" name="Rectangle 3"/>
          <p:cNvSpPr/>
          <p:nvPr/>
        </p:nvSpPr>
        <p:spPr>
          <a:xfrm>
            <a:off x="854710" y="1206500"/>
            <a:ext cx="9418320" cy="553085"/>
          </a:xfrm>
          <a:prstGeom prst="rect">
            <a:avLst/>
          </a:prstGeom>
          <a:noFill/>
          <a:ln w="9525">
            <a:noFill/>
          </a:ln>
        </p:spPr>
        <p:txBody>
          <a:bodyPr wrap="square" anchor="t" anchorCtr="0">
            <a:spAutoFit/>
          </a:bodyPr>
          <a:p>
            <a:pPr marL="469900" indent="-469900">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三、综合（扩展）会计等式 </a:t>
            </a:r>
            <a:endParaRPr lang="zh-CN" altLang="en-US" sz="3000" dirty="0">
              <a:solidFill>
                <a:srgbClr val="FF0000"/>
              </a:solidFill>
              <a:latin typeface="黑体" panose="02010609060101010101" pitchFamily="49" charset="-122"/>
              <a:ea typeface="黑体" panose="02010609060101010101" pitchFamily="49" charset="-122"/>
            </a:endParaRPr>
          </a:p>
        </p:txBody>
      </p:sp>
      <p:sp>
        <p:nvSpPr>
          <p:cNvPr id="17412" name="AutoShape 4"/>
          <p:cNvSpPr/>
          <p:nvPr/>
        </p:nvSpPr>
        <p:spPr>
          <a:xfrm rot="1923681">
            <a:off x="3257550" y="3114675"/>
            <a:ext cx="304800" cy="304800"/>
          </a:xfrm>
          <a:prstGeom prst="rightArrow">
            <a:avLst>
              <a:gd name="adj1" fmla="val 50000"/>
              <a:gd name="adj2" fmla="val 2500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sp>
        <p:nvSpPr>
          <p:cNvPr id="17413" name="AutoShape 5"/>
          <p:cNvSpPr/>
          <p:nvPr/>
        </p:nvSpPr>
        <p:spPr>
          <a:xfrm>
            <a:off x="4794250" y="3379788"/>
            <a:ext cx="304800" cy="304800"/>
          </a:xfrm>
          <a:prstGeom prst="rightArrow">
            <a:avLst>
              <a:gd name="adj1" fmla="val 50000"/>
              <a:gd name="adj2" fmla="val 2500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pic>
        <p:nvPicPr>
          <p:cNvPr id="17414" name="Picture 6" descr="u=2683710500,4235052223&amp;fm=0&amp;gp=12"/>
          <p:cNvPicPr>
            <a:picLocks noChangeAspect="1"/>
          </p:cNvPicPr>
          <p:nvPr/>
        </p:nvPicPr>
        <p:blipFill>
          <a:blip r:embed="rId2"/>
          <a:stretch>
            <a:fillRect/>
          </a:stretch>
        </p:blipFill>
        <p:spPr>
          <a:xfrm>
            <a:off x="2127250" y="3836988"/>
            <a:ext cx="935038" cy="685800"/>
          </a:xfrm>
          <a:prstGeom prst="rect">
            <a:avLst/>
          </a:prstGeom>
          <a:noFill/>
          <a:ln w="9525" cap="flat" cmpd="sng">
            <a:solidFill>
              <a:srgbClr val="0000CC"/>
            </a:solidFill>
            <a:prstDash val="solid"/>
            <a:miter/>
            <a:headEnd type="none" w="med" len="med"/>
            <a:tailEnd type="none" w="med" len="med"/>
          </a:ln>
        </p:spPr>
      </p:pic>
      <p:pic>
        <p:nvPicPr>
          <p:cNvPr id="17415" name="Picture 7" descr="u=2683710500,4235052223&amp;fm=0&amp;gp=12"/>
          <p:cNvPicPr>
            <a:picLocks noChangeAspect="1"/>
          </p:cNvPicPr>
          <p:nvPr/>
        </p:nvPicPr>
        <p:blipFill>
          <a:blip r:embed="rId2"/>
          <a:stretch>
            <a:fillRect/>
          </a:stretch>
        </p:blipFill>
        <p:spPr>
          <a:xfrm>
            <a:off x="9285288" y="3843338"/>
            <a:ext cx="914400" cy="685800"/>
          </a:xfrm>
          <a:prstGeom prst="rect">
            <a:avLst/>
          </a:prstGeom>
          <a:noFill/>
          <a:ln w="9525" cap="flat" cmpd="sng">
            <a:solidFill>
              <a:srgbClr val="0000CC"/>
            </a:solidFill>
            <a:prstDash val="solid"/>
            <a:miter/>
            <a:headEnd type="none" w="med" len="med"/>
            <a:tailEnd type="none" w="med" len="med"/>
          </a:ln>
        </p:spPr>
      </p:pic>
      <p:pic>
        <p:nvPicPr>
          <p:cNvPr id="17416" name="Picture 8" descr="u=3159980424,3710141339&amp;fm=3&amp;gp=31"/>
          <p:cNvPicPr>
            <a:picLocks noChangeAspect="1"/>
          </p:cNvPicPr>
          <p:nvPr/>
        </p:nvPicPr>
        <p:blipFill>
          <a:blip r:embed="rId3"/>
          <a:stretch>
            <a:fillRect/>
          </a:stretch>
        </p:blipFill>
        <p:spPr>
          <a:xfrm>
            <a:off x="3651250" y="3151188"/>
            <a:ext cx="1066800" cy="852487"/>
          </a:xfrm>
          <a:prstGeom prst="rect">
            <a:avLst/>
          </a:prstGeom>
          <a:noFill/>
          <a:ln w="9525">
            <a:noFill/>
          </a:ln>
        </p:spPr>
      </p:pic>
      <p:sp>
        <p:nvSpPr>
          <p:cNvPr id="17417" name="AutoShape 9"/>
          <p:cNvSpPr/>
          <p:nvPr/>
        </p:nvSpPr>
        <p:spPr>
          <a:xfrm rot="-1358419">
            <a:off x="3216275" y="3587750"/>
            <a:ext cx="354013" cy="304800"/>
          </a:xfrm>
          <a:prstGeom prst="rightArrow">
            <a:avLst>
              <a:gd name="adj1" fmla="val 50000"/>
              <a:gd name="adj2" fmla="val 2895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sp>
        <p:nvSpPr>
          <p:cNvPr id="17418" name="AutoShape 10"/>
          <p:cNvSpPr/>
          <p:nvPr/>
        </p:nvSpPr>
        <p:spPr>
          <a:xfrm>
            <a:off x="7232650" y="3379788"/>
            <a:ext cx="381000" cy="304800"/>
          </a:xfrm>
          <a:prstGeom prst="rightArrow">
            <a:avLst>
              <a:gd name="adj1" fmla="val 50000"/>
              <a:gd name="adj2" fmla="val 3125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pic>
        <p:nvPicPr>
          <p:cNvPr id="17419" name="Picture 11" descr="68d3fd4e1574251faec3ab0c"/>
          <p:cNvPicPr>
            <a:picLocks noChangeAspect="1"/>
          </p:cNvPicPr>
          <p:nvPr/>
        </p:nvPicPr>
        <p:blipFill>
          <a:blip r:embed="rId4"/>
          <a:stretch>
            <a:fillRect/>
          </a:stretch>
        </p:blipFill>
        <p:spPr>
          <a:xfrm>
            <a:off x="2127250" y="2160588"/>
            <a:ext cx="990600" cy="976312"/>
          </a:xfrm>
          <a:prstGeom prst="rect">
            <a:avLst/>
          </a:prstGeom>
          <a:noFill/>
          <a:ln w="9525" cap="flat" cmpd="sng">
            <a:solidFill>
              <a:schemeClr val="folHlink"/>
            </a:solidFill>
            <a:prstDash val="solid"/>
            <a:miter/>
            <a:headEnd type="none" w="med" len="med"/>
            <a:tailEnd type="none" w="med" len="med"/>
          </a:ln>
        </p:spPr>
      </p:pic>
      <p:pic>
        <p:nvPicPr>
          <p:cNvPr id="17420" name="Picture 12" descr="%D2%FD%BB%F0%D4%AA%BC%FE15"/>
          <p:cNvPicPr>
            <a:picLocks noChangeAspect="1"/>
          </p:cNvPicPr>
          <p:nvPr/>
        </p:nvPicPr>
        <p:blipFill>
          <a:blip r:embed="rId5"/>
          <a:stretch>
            <a:fillRect/>
          </a:stretch>
        </p:blipFill>
        <p:spPr>
          <a:xfrm>
            <a:off x="5175250" y="2770188"/>
            <a:ext cx="1981200" cy="1485900"/>
          </a:xfrm>
          <a:prstGeom prst="rect">
            <a:avLst/>
          </a:prstGeom>
          <a:noFill/>
          <a:ln w="9525">
            <a:noFill/>
          </a:ln>
        </p:spPr>
      </p:pic>
      <p:sp>
        <p:nvSpPr>
          <p:cNvPr id="17421" name="AutoShape 13"/>
          <p:cNvSpPr/>
          <p:nvPr/>
        </p:nvSpPr>
        <p:spPr>
          <a:xfrm rot="-2573536">
            <a:off x="8624888" y="2900363"/>
            <a:ext cx="290512" cy="304800"/>
          </a:xfrm>
          <a:prstGeom prst="rightArrow">
            <a:avLst>
              <a:gd name="adj1" fmla="val 50000"/>
              <a:gd name="adj2" fmla="val 2500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sp>
        <p:nvSpPr>
          <p:cNvPr id="17422" name="AutoShape 14"/>
          <p:cNvSpPr/>
          <p:nvPr/>
        </p:nvSpPr>
        <p:spPr>
          <a:xfrm rot="3164329">
            <a:off x="8615363" y="3733800"/>
            <a:ext cx="290512" cy="252413"/>
          </a:xfrm>
          <a:prstGeom prst="rightArrow">
            <a:avLst>
              <a:gd name="adj1" fmla="val 50000"/>
              <a:gd name="adj2" fmla="val 28688"/>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pic>
        <p:nvPicPr>
          <p:cNvPr id="17423" name="Picture 15" descr="68d3fd4e1574251faec3ab0c"/>
          <p:cNvPicPr>
            <a:picLocks noChangeAspect="1"/>
          </p:cNvPicPr>
          <p:nvPr/>
        </p:nvPicPr>
        <p:blipFill>
          <a:blip r:embed="rId6"/>
          <a:stretch>
            <a:fillRect/>
          </a:stretch>
        </p:blipFill>
        <p:spPr>
          <a:xfrm>
            <a:off x="9285288" y="1844675"/>
            <a:ext cx="914400" cy="900113"/>
          </a:xfrm>
          <a:prstGeom prst="rect">
            <a:avLst/>
          </a:prstGeom>
          <a:noFill/>
          <a:ln w="9525" cap="flat" cmpd="sng">
            <a:solidFill>
              <a:schemeClr val="folHlink"/>
            </a:solidFill>
            <a:prstDash val="solid"/>
            <a:miter/>
            <a:headEnd type="none" w="med" len="med"/>
            <a:tailEnd type="none" w="med" len="med"/>
          </a:ln>
        </p:spPr>
      </p:pic>
      <p:sp>
        <p:nvSpPr>
          <p:cNvPr id="17424" name="AutoShape 16"/>
          <p:cNvSpPr/>
          <p:nvPr/>
        </p:nvSpPr>
        <p:spPr>
          <a:xfrm>
            <a:off x="8680450" y="3303588"/>
            <a:ext cx="228600" cy="304800"/>
          </a:xfrm>
          <a:prstGeom prst="rightArrow">
            <a:avLst>
              <a:gd name="adj1" fmla="val 50000"/>
              <a:gd name="adj2" fmla="val 25000"/>
            </a:avLst>
          </a:prstGeom>
          <a:solidFill>
            <a:schemeClr val="accent1"/>
          </a:solidFill>
          <a:ln w="9525" cap="flat" cmpd="sng">
            <a:solidFill>
              <a:schemeClr val="tx1"/>
            </a:solidFill>
            <a:prstDash val="solid"/>
            <a:miter/>
            <a:headEnd type="none" w="med" len="med"/>
            <a:tailEnd type="none" w="med" len="med"/>
          </a:ln>
        </p:spPr>
        <p:txBody>
          <a:bodyPr wrap="none" anchor="ctr" anchorCtr="0"/>
          <a:p>
            <a:pPr algn="ctr"/>
            <a:endParaRPr lang="zh-CN" altLang="zh-CN" dirty="0">
              <a:solidFill>
                <a:srgbClr val="000000"/>
              </a:solidFill>
              <a:latin typeface="Arial" panose="020B0604020202020204" pitchFamily="34" charset="0"/>
              <a:ea typeface="黑体" panose="02010609060101010101" pitchFamily="49" charset="-122"/>
            </a:endParaRPr>
          </a:p>
        </p:txBody>
      </p:sp>
      <p:pic>
        <p:nvPicPr>
          <p:cNvPr id="17425" name="Picture 17" descr="y7DO8b7W_63WXdXqyQAly"/>
          <p:cNvPicPr>
            <a:picLocks noChangeAspect="1"/>
          </p:cNvPicPr>
          <p:nvPr/>
        </p:nvPicPr>
        <p:blipFill>
          <a:blip r:embed="rId7"/>
          <a:stretch>
            <a:fillRect/>
          </a:stretch>
        </p:blipFill>
        <p:spPr>
          <a:xfrm>
            <a:off x="9285288" y="2852738"/>
            <a:ext cx="914400" cy="885825"/>
          </a:xfrm>
          <a:prstGeom prst="rect">
            <a:avLst/>
          </a:prstGeom>
          <a:noFill/>
          <a:ln w="9525" cap="flat" cmpd="sng">
            <a:solidFill>
              <a:srgbClr val="006600"/>
            </a:solidFill>
            <a:prstDash val="solid"/>
            <a:miter/>
            <a:headEnd type="none" w="med" len="med"/>
            <a:tailEnd type="none" w="med" len="med"/>
          </a:ln>
        </p:spPr>
      </p:pic>
      <p:sp>
        <p:nvSpPr>
          <p:cNvPr id="157713" name="Rectangle 20"/>
          <p:cNvSpPr/>
          <p:nvPr/>
        </p:nvSpPr>
        <p:spPr>
          <a:xfrm>
            <a:off x="3776663" y="2112963"/>
            <a:ext cx="4654550" cy="521970"/>
          </a:xfrm>
          <a:prstGeom prst="rect">
            <a:avLst/>
          </a:prstGeom>
          <a:noFill/>
          <a:ln w="38100" cap="flat" cmpd="sng">
            <a:solidFill>
              <a:srgbClr val="0000CC"/>
            </a:solidFill>
            <a:prstDash val="solid"/>
            <a:miter/>
            <a:headEnd type="none" w="med" len="med"/>
            <a:tailEnd type="none" w="med" len="med"/>
          </a:ln>
        </p:spPr>
        <p:txBody>
          <a:bodyPr wrap="none" anchor="t" anchorCtr="0">
            <a:spAutoFit/>
          </a:bodyPr>
          <a:p>
            <a:pPr>
              <a:lnSpc>
                <a:spcPct val="100000"/>
              </a:lnSpc>
            </a:pPr>
            <a:r>
              <a:rPr lang="zh-CN" altLang="en-US" sz="2800" dirty="0">
                <a:latin typeface="仿宋" panose="02010609060101010101" pitchFamily="49" charset="-122"/>
                <a:ea typeface="仿宋" panose="02010609060101010101" pitchFamily="49" charset="-122"/>
              </a:rPr>
              <a:t>资产</a:t>
            </a:r>
            <a:r>
              <a:rPr lang="zh-CN"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负债</a:t>
            </a:r>
            <a:r>
              <a:rPr lang="zh-CN"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所有者权益</a:t>
            </a:r>
            <a:r>
              <a:rPr lang="zh-CN" altLang="zh-CN" sz="2800" dirty="0">
                <a:latin typeface="仿宋" panose="02010609060101010101" pitchFamily="49" charset="-122"/>
                <a:ea typeface="仿宋" panose="02010609060101010101" pitchFamily="49" charset="-122"/>
              </a:rPr>
              <a:t>+</a:t>
            </a:r>
            <a:r>
              <a:rPr lang="zh-CN" altLang="en-US" sz="2800" dirty="0">
                <a:latin typeface="仿宋" panose="02010609060101010101" pitchFamily="49" charset="-122"/>
                <a:ea typeface="仿宋" panose="02010609060101010101" pitchFamily="49" charset="-122"/>
              </a:rPr>
              <a:t>利润</a:t>
            </a:r>
            <a:endParaRPr lang="zh-CN" altLang="en-US" sz="2800" dirty="0">
              <a:latin typeface="仿宋" panose="02010609060101010101" pitchFamily="49" charset="-122"/>
              <a:ea typeface="仿宋" panose="02010609060101010101" pitchFamily="49" charset="-122"/>
            </a:endParaRPr>
          </a:p>
        </p:txBody>
      </p:sp>
      <p:sp>
        <p:nvSpPr>
          <p:cNvPr id="21" name="矩形 20"/>
          <p:cNvSpPr/>
          <p:nvPr/>
        </p:nvSpPr>
        <p:spPr>
          <a:xfrm>
            <a:off x="1809750" y="4594225"/>
            <a:ext cx="5943600" cy="457200"/>
          </a:xfrm>
          <a:prstGeom prst="rect">
            <a:avLst/>
          </a:prstGeom>
          <a:gradFill rotWithShape="1">
            <a:gsLst>
              <a:gs pos="0">
                <a:srgbClr val="E8FFD1"/>
              </a:gs>
              <a:gs pos="100000">
                <a:srgbClr val="00FF00"/>
              </a:gs>
            </a:gsLst>
            <a:lin ang="0" scaled="1"/>
            <a:tileRect/>
          </a:gradFill>
          <a:ln w="9525">
            <a:noFill/>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费用（投入）</a:t>
            </a:r>
            <a:endParaRPr lang="zh-CN" altLang="en-US" sz="2800" dirty="0">
              <a:latin typeface="楷体" panose="02010609060101010101" pitchFamily="49" charset="-122"/>
              <a:ea typeface="楷体" panose="02010609060101010101" pitchFamily="49" charset="-122"/>
            </a:endParaRPr>
          </a:p>
        </p:txBody>
      </p:sp>
      <p:sp>
        <p:nvSpPr>
          <p:cNvPr id="22" name="矩形 21"/>
          <p:cNvSpPr/>
          <p:nvPr/>
        </p:nvSpPr>
        <p:spPr>
          <a:xfrm>
            <a:off x="7829550" y="4594225"/>
            <a:ext cx="2514600" cy="457200"/>
          </a:xfrm>
          <a:prstGeom prst="rect">
            <a:avLst/>
          </a:prstGeom>
          <a:gradFill rotWithShape="1">
            <a:gsLst>
              <a:gs pos="0">
                <a:srgbClr val="C8A3FF"/>
              </a:gs>
              <a:gs pos="100000">
                <a:srgbClr val="EBE1FF"/>
              </a:gs>
            </a:gsLst>
            <a:lin ang="0" scaled="1"/>
            <a:tileRect/>
          </a:gradFill>
          <a:ln w="9525">
            <a:noFill/>
          </a:ln>
        </p:spPr>
        <p:txBody>
          <a:bodyPr anchor="ctr" anchorCtr="0"/>
          <a:p>
            <a:pPr algn="ctr">
              <a:lnSpc>
                <a:spcPct val="100000"/>
              </a:lnSpc>
              <a:spcBef>
                <a:spcPct val="0"/>
              </a:spcBef>
              <a:buClrTx/>
            </a:pPr>
            <a:r>
              <a:rPr lang="zh-CN" altLang="en-US" sz="2800" dirty="0">
                <a:latin typeface="楷体" panose="02010609060101010101" pitchFamily="49" charset="-122"/>
                <a:ea typeface="楷体" panose="02010609060101010101" pitchFamily="49" charset="-122"/>
              </a:rPr>
              <a:t>收入（产出）</a:t>
            </a:r>
            <a:endParaRPr lang="zh-CN" altLang="en-US" sz="2800" dirty="0">
              <a:latin typeface="楷体" panose="02010609060101010101" pitchFamily="49" charset="-122"/>
              <a:ea typeface="楷体" panose="02010609060101010101" pitchFamily="49" charset="-122"/>
            </a:endParaRPr>
          </a:p>
        </p:txBody>
      </p:sp>
      <p:sp>
        <p:nvSpPr>
          <p:cNvPr id="23" name="直接连接符 22"/>
          <p:cNvSpPr/>
          <p:nvPr/>
        </p:nvSpPr>
        <p:spPr>
          <a:xfrm>
            <a:off x="7753350" y="4365625"/>
            <a:ext cx="0" cy="838200"/>
          </a:xfrm>
          <a:prstGeom prst="line">
            <a:avLst/>
          </a:prstGeom>
          <a:ln w="38100" cap="flat" cmpd="sng">
            <a:solidFill>
              <a:srgbClr val="003366"/>
            </a:solidFill>
            <a:prstDash val="solid"/>
            <a:round/>
            <a:headEnd type="none" w="med" len="med"/>
            <a:tailEnd type="none" w="med" len="med"/>
          </a:ln>
        </p:spPr>
      </p:sp>
      <p:sp>
        <p:nvSpPr>
          <p:cNvPr id="24" name="直接连接符 23"/>
          <p:cNvSpPr/>
          <p:nvPr/>
        </p:nvSpPr>
        <p:spPr>
          <a:xfrm>
            <a:off x="7829550" y="4365625"/>
            <a:ext cx="0" cy="838200"/>
          </a:xfrm>
          <a:prstGeom prst="line">
            <a:avLst/>
          </a:prstGeom>
          <a:ln w="38100" cap="flat" cmpd="sng">
            <a:solidFill>
              <a:srgbClr val="003366"/>
            </a:solidFill>
            <a:prstDash val="solid"/>
            <a:round/>
            <a:headEnd type="none" w="med" len="med"/>
            <a:tailEnd type="none" w="med" len="med"/>
          </a:ln>
        </p:spPr>
      </p:sp>
      <p:sp>
        <p:nvSpPr>
          <p:cNvPr id="25" name="矩形 24"/>
          <p:cNvSpPr/>
          <p:nvPr/>
        </p:nvSpPr>
        <p:spPr>
          <a:xfrm>
            <a:off x="7559675" y="5260975"/>
            <a:ext cx="1200150" cy="457200"/>
          </a:xfrm>
          <a:prstGeom prst="rect">
            <a:avLst/>
          </a:prstGeom>
          <a:gradFill rotWithShape="1">
            <a:gsLst>
              <a:gs pos="0">
                <a:srgbClr val="FF85C2"/>
              </a:gs>
              <a:gs pos="100000">
                <a:srgbClr val="FFE7F3"/>
              </a:gs>
            </a:gsLst>
            <a:lin ang="5400000" scaled="1"/>
            <a:tileRect/>
          </a:gradFill>
          <a:ln w="9525">
            <a:noFill/>
          </a:ln>
        </p:spPr>
        <p:txBody>
          <a:bodyPr anchor="ctr" anchorCtr="0"/>
          <a:p>
            <a:pPr algn="ctr">
              <a:lnSpc>
                <a:spcPct val="100000"/>
              </a:lnSpc>
              <a:spcBef>
                <a:spcPct val="0"/>
              </a:spcBef>
              <a:buClrTx/>
            </a:pPr>
            <a:r>
              <a:rPr lang="zh-CN" altLang="en-US" sz="2800" dirty="0">
                <a:latin typeface="黑体" panose="02010609060101010101" pitchFamily="49" charset="-122"/>
                <a:ea typeface="黑体" panose="02010609060101010101" pitchFamily="49" charset="-122"/>
              </a:rPr>
              <a:t>利 润</a:t>
            </a:r>
            <a:endParaRPr lang="zh-CN" altLang="en-US" sz="2800" dirty="0">
              <a:latin typeface="黑体" panose="02010609060101010101" pitchFamily="49" charset="-122"/>
              <a:ea typeface="黑体" panose="02010609060101010101" pitchFamily="49" charset="-122"/>
            </a:endParaRPr>
          </a:p>
        </p:txBody>
      </p:sp>
      <p:sp>
        <p:nvSpPr>
          <p:cNvPr id="28" name="直接连接符 27"/>
          <p:cNvSpPr/>
          <p:nvPr/>
        </p:nvSpPr>
        <p:spPr>
          <a:xfrm flipV="1">
            <a:off x="7232650" y="5489575"/>
            <a:ext cx="327025" cy="0"/>
          </a:xfrm>
          <a:prstGeom prst="line">
            <a:avLst/>
          </a:prstGeom>
          <a:ln w="38100" cap="flat" cmpd="sng">
            <a:solidFill>
              <a:srgbClr val="003366"/>
            </a:solidFill>
            <a:prstDash val="solid"/>
            <a:round/>
            <a:headEnd type="none" w="med" len="med"/>
            <a:tailEnd type="none" w="med" len="med"/>
          </a:ln>
        </p:spPr>
      </p:sp>
      <p:sp>
        <p:nvSpPr>
          <p:cNvPr id="29" name="直接连接符 28"/>
          <p:cNvSpPr/>
          <p:nvPr/>
        </p:nvSpPr>
        <p:spPr>
          <a:xfrm>
            <a:off x="8742363" y="5489575"/>
            <a:ext cx="230187" cy="0"/>
          </a:xfrm>
          <a:prstGeom prst="line">
            <a:avLst/>
          </a:prstGeom>
          <a:ln w="38100" cap="flat" cmpd="sng">
            <a:solidFill>
              <a:srgbClr val="003366"/>
            </a:solidFill>
            <a:prstDash val="solid"/>
            <a:round/>
            <a:headEnd type="none" w="med" len="med"/>
            <a:tailEnd type="none" w="med" len="med"/>
          </a:ln>
        </p:spPr>
      </p:sp>
      <p:sp>
        <p:nvSpPr>
          <p:cNvPr id="30" name="矩形 29"/>
          <p:cNvSpPr/>
          <p:nvPr/>
        </p:nvSpPr>
        <p:spPr>
          <a:xfrm>
            <a:off x="3719513" y="5256213"/>
            <a:ext cx="2514600" cy="457200"/>
          </a:xfrm>
          <a:prstGeom prst="rect">
            <a:avLst/>
          </a:prstGeom>
          <a:solidFill>
            <a:srgbClr val="0000CC"/>
          </a:solidFill>
          <a:ln w="9525">
            <a:noFill/>
          </a:ln>
        </p:spPr>
        <p:txBody>
          <a:bodyPr anchor="ctr" anchorCtr="0"/>
          <a:p>
            <a:pPr algn="ctr">
              <a:lnSpc>
                <a:spcPct val="100000"/>
              </a:lnSpc>
              <a:spcBef>
                <a:spcPct val="0"/>
              </a:spcBef>
              <a:buClrTx/>
            </a:pPr>
            <a:r>
              <a:rPr lang="zh-CN" altLang="en-US" sz="2800" dirty="0">
                <a:solidFill>
                  <a:schemeClr val="bg1"/>
                </a:solidFill>
                <a:latin typeface="黑体" panose="02010609060101010101" pitchFamily="49" charset="-122"/>
                <a:ea typeface="黑体" panose="02010609060101010101" pitchFamily="49" charset="-122"/>
              </a:rPr>
              <a:t>初始资产</a:t>
            </a:r>
            <a:endParaRPr lang="zh-CN" altLang="en-US" sz="2800" dirty="0">
              <a:solidFill>
                <a:schemeClr val="bg1"/>
              </a:solidFill>
              <a:latin typeface="黑体" panose="02010609060101010101" pitchFamily="49" charset="-122"/>
              <a:ea typeface="黑体" panose="02010609060101010101" pitchFamily="49" charset="-122"/>
            </a:endParaRPr>
          </a:p>
        </p:txBody>
      </p:sp>
      <p:sp>
        <p:nvSpPr>
          <p:cNvPr id="31" name="直接连接符 30"/>
          <p:cNvSpPr/>
          <p:nvPr/>
        </p:nvSpPr>
        <p:spPr>
          <a:xfrm flipH="1">
            <a:off x="2747963" y="5256213"/>
            <a:ext cx="7937" cy="476250"/>
          </a:xfrm>
          <a:prstGeom prst="line">
            <a:avLst/>
          </a:prstGeom>
          <a:ln w="38100" cap="flat" cmpd="sng">
            <a:solidFill>
              <a:srgbClr val="003366"/>
            </a:solidFill>
            <a:prstDash val="solid"/>
            <a:round/>
            <a:headEnd type="none" w="med" len="med"/>
            <a:tailEnd type="none" w="med" len="med"/>
          </a:ln>
        </p:spPr>
      </p:sp>
      <p:sp>
        <p:nvSpPr>
          <p:cNvPr id="32" name="直接连接符 31"/>
          <p:cNvSpPr/>
          <p:nvPr/>
        </p:nvSpPr>
        <p:spPr>
          <a:xfrm>
            <a:off x="7175500" y="5237163"/>
            <a:ext cx="0" cy="469900"/>
          </a:xfrm>
          <a:prstGeom prst="line">
            <a:avLst/>
          </a:prstGeom>
          <a:ln w="38100" cap="flat" cmpd="sng">
            <a:solidFill>
              <a:srgbClr val="003366"/>
            </a:solidFill>
            <a:prstDash val="solid"/>
            <a:round/>
            <a:headEnd type="none" w="med" len="med"/>
            <a:tailEnd type="none" w="med" len="med"/>
          </a:ln>
        </p:spPr>
      </p:sp>
      <p:sp>
        <p:nvSpPr>
          <p:cNvPr id="33" name="直接连接符 32"/>
          <p:cNvSpPr/>
          <p:nvPr/>
        </p:nvSpPr>
        <p:spPr>
          <a:xfrm>
            <a:off x="2755900" y="5484813"/>
            <a:ext cx="990600" cy="0"/>
          </a:xfrm>
          <a:prstGeom prst="line">
            <a:avLst/>
          </a:prstGeom>
          <a:ln w="38100" cap="flat" cmpd="sng">
            <a:solidFill>
              <a:srgbClr val="003366"/>
            </a:solidFill>
            <a:prstDash val="solid"/>
            <a:round/>
            <a:headEnd type="none" w="med" len="med"/>
            <a:tailEnd type="none" w="med" len="med"/>
          </a:ln>
        </p:spPr>
      </p:sp>
      <p:sp>
        <p:nvSpPr>
          <p:cNvPr id="34" name="直接连接符 33"/>
          <p:cNvSpPr/>
          <p:nvPr/>
        </p:nvSpPr>
        <p:spPr>
          <a:xfrm>
            <a:off x="6261100" y="5484813"/>
            <a:ext cx="914400" cy="0"/>
          </a:xfrm>
          <a:prstGeom prst="line">
            <a:avLst/>
          </a:prstGeom>
          <a:ln w="38100" cap="flat" cmpd="sng">
            <a:solidFill>
              <a:srgbClr val="003366"/>
            </a:solidFill>
            <a:prstDash val="solid"/>
            <a:round/>
            <a:headEnd type="none" w="med" len="med"/>
            <a:tailEnd type="none" w="med" len="med"/>
          </a:ln>
        </p:spPr>
      </p:sp>
      <p:sp>
        <p:nvSpPr>
          <p:cNvPr id="35" name="直接连接符 34"/>
          <p:cNvSpPr/>
          <p:nvPr/>
        </p:nvSpPr>
        <p:spPr>
          <a:xfrm>
            <a:off x="7248525" y="5237163"/>
            <a:ext cx="0" cy="469900"/>
          </a:xfrm>
          <a:prstGeom prst="line">
            <a:avLst/>
          </a:prstGeom>
          <a:ln w="38100" cap="flat" cmpd="sng">
            <a:solidFill>
              <a:srgbClr val="003366"/>
            </a:solidFill>
            <a:prstDash val="solid"/>
            <a:round/>
            <a:headEnd type="none" w="med" len="med"/>
            <a:tailEnd type="none" w="med" len="med"/>
          </a:ln>
        </p:spPr>
      </p:sp>
      <p:sp>
        <p:nvSpPr>
          <p:cNvPr id="36" name="直接连接符 35"/>
          <p:cNvSpPr/>
          <p:nvPr/>
        </p:nvSpPr>
        <p:spPr>
          <a:xfrm>
            <a:off x="8975725" y="5237163"/>
            <a:ext cx="0" cy="469900"/>
          </a:xfrm>
          <a:prstGeom prst="line">
            <a:avLst/>
          </a:prstGeom>
          <a:ln w="38100" cap="flat" cmpd="sng">
            <a:solidFill>
              <a:srgbClr val="003366"/>
            </a:solidFill>
            <a:prstDash val="solid"/>
            <a:round/>
            <a:headEnd type="none" w="med" len="med"/>
            <a:tailEnd type="none" w="med" len="med"/>
          </a:ln>
        </p:spPr>
      </p:sp>
      <p:sp>
        <p:nvSpPr>
          <p:cNvPr id="37" name="矩形 36"/>
          <p:cNvSpPr/>
          <p:nvPr/>
        </p:nvSpPr>
        <p:spPr>
          <a:xfrm>
            <a:off x="4754563" y="5975350"/>
            <a:ext cx="2514600" cy="457200"/>
          </a:xfrm>
          <a:prstGeom prst="rect">
            <a:avLst/>
          </a:prstGeom>
          <a:solidFill>
            <a:schemeClr val="bg1"/>
          </a:solidFill>
          <a:ln w="38100" cap="flat" cmpd="sng">
            <a:solidFill>
              <a:srgbClr val="0000CC"/>
            </a:solidFill>
            <a:prstDash val="solid"/>
            <a:miter/>
            <a:headEnd type="none" w="med" len="med"/>
            <a:tailEnd type="none" w="med" len="med"/>
          </a:ln>
        </p:spPr>
        <p:txBody>
          <a:bodyPr anchor="ctr" anchorCtr="0"/>
          <a:p>
            <a:pPr algn="ctr">
              <a:lnSpc>
                <a:spcPct val="100000"/>
              </a:lnSpc>
              <a:spcBef>
                <a:spcPct val="0"/>
              </a:spcBef>
              <a:buClrTx/>
            </a:pPr>
            <a:r>
              <a:rPr lang="zh-CN" altLang="en-US" sz="2800" dirty="0">
                <a:latin typeface="黑体" panose="02010609060101010101" pitchFamily="49" charset="-122"/>
                <a:ea typeface="黑体" panose="02010609060101010101" pitchFamily="49" charset="-122"/>
              </a:rPr>
              <a:t>现有资产</a:t>
            </a:r>
            <a:endParaRPr lang="zh-CN" altLang="en-US" sz="2800" dirty="0">
              <a:latin typeface="黑体" panose="02010609060101010101" pitchFamily="49" charset="-122"/>
              <a:ea typeface="黑体" panose="02010609060101010101" pitchFamily="49" charset="-122"/>
            </a:endParaRPr>
          </a:p>
        </p:txBody>
      </p:sp>
      <p:sp>
        <p:nvSpPr>
          <p:cNvPr id="38" name="直接连接符 37"/>
          <p:cNvSpPr/>
          <p:nvPr/>
        </p:nvSpPr>
        <p:spPr>
          <a:xfrm flipH="1">
            <a:off x="3927475" y="5975350"/>
            <a:ext cx="7938" cy="477838"/>
          </a:xfrm>
          <a:prstGeom prst="line">
            <a:avLst/>
          </a:prstGeom>
          <a:ln w="38100" cap="flat" cmpd="sng">
            <a:solidFill>
              <a:srgbClr val="003366"/>
            </a:solidFill>
            <a:prstDash val="solid"/>
            <a:round/>
            <a:headEnd type="none" w="med" len="med"/>
            <a:tailEnd type="none" w="med" len="med"/>
          </a:ln>
        </p:spPr>
      </p:sp>
      <p:sp>
        <p:nvSpPr>
          <p:cNvPr id="39" name="直接连接符 38"/>
          <p:cNvSpPr/>
          <p:nvPr/>
        </p:nvSpPr>
        <p:spPr>
          <a:xfrm>
            <a:off x="8183563" y="5949950"/>
            <a:ext cx="0" cy="468313"/>
          </a:xfrm>
          <a:prstGeom prst="line">
            <a:avLst/>
          </a:prstGeom>
          <a:ln w="38100" cap="flat" cmpd="sng">
            <a:solidFill>
              <a:srgbClr val="003366"/>
            </a:solidFill>
            <a:prstDash val="solid"/>
            <a:round/>
            <a:headEnd type="none" w="med" len="med"/>
            <a:tailEnd type="none" w="med" len="med"/>
          </a:ln>
        </p:spPr>
      </p:sp>
      <p:sp>
        <p:nvSpPr>
          <p:cNvPr id="40" name="直接连接符 39"/>
          <p:cNvSpPr/>
          <p:nvPr/>
        </p:nvSpPr>
        <p:spPr>
          <a:xfrm>
            <a:off x="3935413" y="6203950"/>
            <a:ext cx="819150" cy="0"/>
          </a:xfrm>
          <a:prstGeom prst="line">
            <a:avLst/>
          </a:prstGeom>
          <a:ln w="38100" cap="flat" cmpd="sng">
            <a:solidFill>
              <a:srgbClr val="003366"/>
            </a:solidFill>
            <a:prstDash val="solid"/>
            <a:round/>
            <a:headEnd type="none" w="med" len="med"/>
            <a:tailEnd type="none" w="med" len="med"/>
          </a:ln>
        </p:spPr>
      </p:sp>
      <p:sp>
        <p:nvSpPr>
          <p:cNvPr id="41" name="直接连接符 40"/>
          <p:cNvSpPr/>
          <p:nvPr/>
        </p:nvSpPr>
        <p:spPr>
          <a:xfrm>
            <a:off x="7269163" y="6203950"/>
            <a:ext cx="914400" cy="0"/>
          </a:xfrm>
          <a:prstGeom prst="line">
            <a:avLst/>
          </a:prstGeom>
          <a:ln w="38100" cap="flat" cmpd="sng">
            <a:solidFill>
              <a:srgbClr val="003366"/>
            </a:solidFill>
            <a:prstDash val="solid"/>
            <a:round/>
            <a:headEnd type="none" w="med" len="med"/>
            <a:tailEnd type="none" w="med" len="med"/>
          </a:ln>
        </p:spPr>
      </p:sp>
      <p:sp>
        <p:nvSpPr>
          <p:cNvPr id="157733" name="矩形 590853"/>
          <p:cNvSpPr/>
          <p:nvPr/>
        </p:nvSpPr>
        <p:spPr>
          <a:xfrm>
            <a:off x="855345" y="304800"/>
            <a:ext cx="10515600"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Times New Roman" panose="02020603050405020304" pitchFamily="18" charset="0"/>
                <a:ea typeface="黑体" panose="02010609060101010101" pitchFamily="49" charset="-122"/>
              </a:rPr>
              <a:t>第二节  会计等式</a:t>
            </a:r>
            <a:endParaRPr lang="zh-CN" altLang="en-US" sz="3200" b="1"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9"/>
                                        </p:tgtEl>
                                        <p:attrNameLst>
                                          <p:attrName>style.visibility</p:attrName>
                                        </p:attrNameLst>
                                      </p:cBhvr>
                                      <p:to>
                                        <p:strVal val="visible"/>
                                      </p:to>
                                    </p:set>
                                    <p:animEffect transition="in" filter="blinds(horizontal)">
                                      <p:cBhvr>
                                        <p:cTn id="7" dur="500"/>
                                        <p:tgtEl>
                                          <p:spTgt spid="17419"/>
                                        </p:tgtEl>
                                      </p:cBhvr>
                                    </p:animEffect>
                                  </p:childTnLst>
                                </p:cTn>
                              </p:par>
                              <p:par>
                                <p:cTn id="8" presetID="3" presetClass="entr" presetSubtype="10" fill="hold" nodeType="withEffect">
                                  <p:stCondLst>
                                    <p:cond delay="0"/>
                                  </p:stCondLst>
                                  <p:childTnLst>
                                    <p:set>
                                      <p:cBhvr>
                                        <p:cTn id="9" dur="1" fill="hold">
                                          <p:stCondLst>
                                            <p:cond delay="0"/>
                                          </p:stCondLst>
                                        </p:cTn>
                                        <p:tgtEl>
                                          <p:spTgt spid="17414"/>
                                        </p:tgtEl>
                                        <p:attrNameLst>
                                          <p:attrName>style.visibility</p:attrName>
                                        </p:attrNameLst>
                                      </p:cBhvr>
                                      <p:to>
                                        <p:strVal val="visible"/>
                                      </p:to>
                                    </p:set>
                                    <p:animEffect transition="in" filter="blinds(horizontal)">
                                      <p:cBhvr>
                                        <p:cTn id="10" dur="500"/>
                                        <p:tgtEl>
                                          <p:spTgt spid="174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417"/>
                                        </p:tgtEl>
                                        <p:attrNameLst>
                                          <p:attrName>style.visibility</p:attrName>
                                        </p:attrNameLst>
                                      </p:cBhvr>
                                      <p:to>
                                        <p:strVal val="visible"/>
                                      </p:to>
                                    </p:set>
                                    <p:animEffect transition="in" filter="blinds(horizontal)">
                                      <p:cBhvr>
                                        <p:cTn id="13" dur="500"/>
                                        <p:tgtEl>
                                          <p:spTgt spid="1741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7412"/>
                                        </p:tgtEl>
                                        <p:attrNameLst>
                                          <p:attrName>style.visibility</p:attrName>
                                        </p:attrNameLst>
                                      </p:cBhvr>
                                      <p:to>
                                        <p:strVal val="visible"/>
                                      </p:to>
                                    </p:set>
                                    <p:animEffect transition="in" filter="blinds(horizontal)">
                                      <p:cBhvr>
                                        <p:cTn id="16" dur="500"/>
                                        <p:tgtEl>
                                          <p:spTgt spid="17412"/>
                                        </p:tgtEl>
                                      </p:cBhvr>
                                    </p:animEffect>
                                  </p:childTnLst>
                                </p:cTn>
                              </p:par>
                              <p:par>
                                <p:cTn id="17" presetID="3" presetClass="entr" presetSubtype="10" fill="hold" nodeType="withEffect">
                                  <p:stCondLst>
                                    <p:cond delay="0"/>
                                  </p:stCondLst>
                                  <p:childTnLst>
                                    <p:set>
                                      <p:cBhvr>
                                        <p:cTn id="18" dur="1" fill="hold">
                                          <p:stCondLst>
                                            <p:cond delay="0"/>
                                          </p:stCondLst>
                                        </p:cTn>
                                        <p:tgtEl>
                                          <p:spTgt spid="17416"/>
                                        </p:tgtEl>
                                        <p:attrNameLst>
                                          <p:attrName>style.visibility</p:attrName>
                                        </p:attrNameLst>
                                      </p:cBhvr>
                                      <p:to>
                                        <p:strVal val="visible"/>
                                      </p:to>
                                    </p:set>
                                    <p:animEffect transition="in" filter="blinds(horizontal)">
                                      <p:cBhvr>
                                        <p:cTn id="19" dur="500"/>
                                        <p:tgtEl>
                                          <p:spTgt spid="1741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7413"/>
                                        </p:tgtEl>
                                        <p:attrNameLst>
                                          <p:attrName>style.visibility</p:attrName>
                                        </p:attrNameLst>
                                      </p:cBhvr>
                                      <p:to>
                                        <p:strVal val="visible"/>
                                      </p:to>
                                    </p:set>
                                    <p:animEffect transition="in" filter="blinds(horizontal)">
                                      <p:cBhvr>
                                        <p:cTn id="24" dur="500"/>
                                        <p:tgtEl>
                                          <p:spTgt spid="17413"/>
                                        </p:tgtEl>
                                      </p:cBhvr>
                                    </p:animEffect>
                                  </p:childTnLst>
                                </p:cTn>
                              </p:par>
                              <p:par>
                                <p:cTn id="25" presetID="3" presetClass="entr" presetSubtype="10" fill="hold" nodeType="withEffect">
                                  <p:stCondLst>
                                    <p:cond delay="0"/>
                                  </p:stCondLst>
                                  <p:childTnLst>
                                    <p:set>
                                      <p:cBhvr>
                                        <p:cTn id="26" dur="1" fill="hold">
                                          <p:stCondLst>
                                            <p:cond delay="0"/>
                                          </p:stCondLst>
                                        </p:cTn>
                                        <p:tgtEl>
                                          <p:spTgt spid="17420"/>
                                        </p:tgtEl>
                                        <p:attrNameLst>
                                          <p:attrName>style.visibility</p:attrName>
                                        </p:attrNameLst>
                                      </p:cBhvr>
                                      <p:to>
                                        <p:strVal val="visible"/>
                                      </p:to>
                                    </p:set>
                                    <p:animEffect transition="in" filter="blinds(horizontal)">
                                      <p:cBhvr>
                                        <p:cTn id="27" dur="500"/>
                                        <p:tgtEl>
                                          <p:spTgt spid="17420"/>
                                        </p:tgtEl>
                                      </p:cBhvr>
                                    </p:animEffect>
                                  </p:childTnLst>
                                </p:cTn>
                              </p:par>
                            </p:childTnLst>
                          </p:cTn>
                        </p:par>
                        <p:par>
                          <p:cTn id="28" fill="hold">
                            <p:stCondLst>
                              <p:cond delay="500"/>
                            </p:stCondLst>
                            <p:childTnLst>
                              <p:par>
                                <p:cTn id="29" presetID="3" presetClass="entr" presetSubtype="10" fill="hold" grpId="0" nodeType="afterEffect">
                                  <p:stCondLst>
                                    <p:cond delay="0"/>
                                  </p:stCondLst>
                                  <p:childTnLst>
                                    <p:set>
                                      <p:cBhvr>
                                        <p:cTn id="30" dur="1" fill="hold">
                                          <p:stCondLst>
                                            <p:cond delay="0"/>
                                          </p:stCondLst>
                                        </p:cTn>
                                        <p:tgtEl>
                                          <p:spTgt spid="17418"/>
                                        </p:tgtEl>
                                        <p:attrNameLst>
                                          <p:attrName>style.visibility</p:attrName>
                                        </p:attrNameLst>
                                      </p:cBhvr>
                                      <p:to>
                                        <p:strVal val="visible"/>
                                      </p:to>
                                    </p:set>
                                    <p:animEffect transition="in" filter="blinds(horizontal)">
                                      <p:cBhvr>
                                        <p:cTn id="31" dur="500"/>
                                        <p:tgtEl>
                                          <p:spTgt spid="17418"/>
                                        </p:tgtEl>
                                      </p:cBhvr>
                                    </p:animEffect>
                                  </p:childTnLst>
                                </p:cTn>
                              </p:par>
                              <p:par>
                                <p:cTn id="32" presetID="3" presetClass="entr" presetSubtype="10" fill="hold" nodeType="withEffect">
                                  <p:stCondLst>
                                    <p:cond delay="0"/>
                                  </p:stCondLst>
                                  <p:childTnLst>
                                    <p:set>
                                      <p:cBhvr>
                                        <p:cTn id="33" dur="1" fill="hold">
                                          <p:stCondLst>
                                            <p:cond delay="0"/>
                                          </p:stCondLst>
                                        </p:cTn>
                                        <p:tgtEl>
                                          <p:spTgt spid="17410"/>
                                        </p:tgtEl>
                                        <p:attrNameLst>
                                          <p:attrName>style.visibility</p:attrName>
                                        </p:attrNameLst>
                                      </p:cBhvr>
                                      <p:to>
                                        <p:strVal val="visible"/>
                                      </p:to>
                                    </p:set>
                                    <p:animEffect transition="in" filter="blinds(horizontal)">
                                      <p:cBhvr>
                                        <p:cTn id="34" dur="500"/>
                                        <p:tgtEl>
                                          <p:spTgt spid="17410"/>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7421"/>
                                        </p:tgtEl>
                                        <p:attrNameLst>
                                          <p:attrName>style.visibility</p:attrName>
                                        </p:attrNameLst>
                                      </p:cBhvr>
                                      <p:to>
                                        <p:strVal val="visible"/>
                                      </p:to>
                                    </p:set>
                                    <p:animEffect transition="in" filter="blinds(horizontal)">
                                      <p:cBhvr>
                                        <p:cTn id="39" dur="500"/>
                                        <p:tgtEl>
                                          <p:spTgt spid="1742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7424"/>
                                        </p:tgtEl>
                                        <p:attrNameLst>
                                          <p:attrName>style.visibility</p:attrName>
                                        </p:attrNameLst>
                                      </p:cBhvr>
                                      <p:to>
                                        <p:strVal val="visible"/>
                                      </p:to>
                                    </p:set>
                                    <p:animEffect transition="in" filter="blinds(horizontal)">
                                      <p:cBhvr>
                                        <p:cTn id="42" dur="500"/>
                                        <p:tgtEl>
                                          <p:spTgt spid="1742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7422"/>
                                        </p:tgtEl>
                                        <p:attrNameLst>
                                          <p:attrName>style.visibility</p:attrName>
                                        </p:attrNameLst>
                                      </p:cBhvr>
                                      <p:to>
                                        <p:strVal val="visible"/>
                                      </p:to>
                                    </p:set>
                                    <p:animEffect transition="in" filter="blinds(horizontal)">
                                      <p:cBhvr>
                                        <p:cTn id="45" dur="500"/>
                                        <p:tgtEl>
                                          <p:spTgt spid="17422"/>
                                        </p:tgtEl>
                                      </p:cBhvr>
                                    </p:animEffect>
                                  </p:childTnLst>
                                </p:cTn>
                              </p:par>
                              <p:par>
                                <p:cTn id="46" presetID="3" presetClass="entr" presetSubtype="10" fill="hold" nodeType="withEffect">
                                  <p:stCondLst>
                                    <p:cond delay="0"/>
                                  </p:stCondLst>
                                  <p:childTnLst>
                                    <p:set>
                                      <p:cBhvr>
                                        <p:cTn id="47" dur="1" fill="hold">
                                          <p:stCondLst>
                                            <p:cond delay="0"/>
                                          </p:stCondLst>
                                        </p:cTn>
                                        <p:tgtEl>
                                          <p:spTgt spid="17423"/>
                                        </p:tgtEl>
                                        <p:attrNameLst>
                                          <p:attrName>style.visibility</p:attrName>
                                        </p:attrNameLst>
                                      </p:cBhvr>
                                      <p:to>
                                        <p:strVal val="visible"/>
                                      </p:to>
                                    </p:set>
                                    <p:animEffect transition="in" filter="blinds(horizontal)">
                                      <p:cBhvr>
                                        <p:cTn id="48" dur="500"/>
                                        <p:tgtEl>
                                          <p:spTgt spid="17423"/>
                                        </p:tgtEl>
                                      </p:cBhvr>
                                    </p:animEffect>
                                  </p:childTnLst>
                                </p:cTn>
                              </p:par>
                              <p:par>
                                <p:cTn id="49" presetID="3" presetClass="entr" presetSubtype="10" fill="hold" nodeType="withEffect">
                                  <p:stCondLst>
                                    <p:cond delay="0"/>
                                  </p:stCondLst>
                                  <p:childTnLst>
                                    <p:set>
                                      <p:cBhvr>
                                        <p:cTn id="50" dur="1" fill="hold">
                                          <p:stCondLst>
                                            <p:cond delay="0"/>
                                          </p:stCondLst>
                                        </p:cTn>
                                        <p:tgtEl>
                                          <p:spTgt spid="17425"/>
                                        </p:tgtEl>
                                        <p:attrNameLst>
                                          <p:attrName>style.visibility</p:attrName>
                                        </p:attrNameLst>
                                      </p:cBhvr>
                                      <p:to>
                                        <p:strVal val="visible"/>
                                      </p:to>
                                    </p:set>
                                    <p:animEffect transition="in" filter="blinds(horizontal)">
                                      <p:cBhvr>
                                        <p:cTn id="51" dur="500"/>
                                        <p:tgtEl>
                                          <p:spTgt spid="17425"/>
                                        </p:tgtEl>
                                      </p:cBhvr>
                                    </p:animEffect>
                                  </p:childTnLst>
                                </p:cTn>
                              </p:par>
                              <p:par>
                                <p:cTn id="52" presetID="3" presetClass="entr" presetSubtype="10" fill="hold" nodeType="withEffect">
                                  <p:stCondLst>
                                    <p:cond delay="0"/>
                                  </p:stCondLst>
                                  <p:childTnLst>
                                    <p:set>
                                      <p:cBhvr>
                                        <p:cTn id="53" dur="1" fill="hold">
                                          <p:stCondLst>
                                            <p:cond delay="0"/>
                                          </p:stCondLst>
                                        </p:cTn>
                                        <p:tgtEl>
                                          <p:spTgt spid="17415"/>
                                        </p:tgtEl>
                                        <p:attrNameLst>
                                          <p:attrName>style.visibility</p:attrName>
                                        </p:attrNameLst>
                                      </p:cBhvr>
                                      <p:to>
                                        <p:strVal val="visible"/>
                                      </p:to>
                                    </p:set>
                                    <p:animEffect transition="in" filter="blinds(horizontal)">
                                      <p:cBhvr>
                                        <p:cTn id="54" dur="500"/>
                                        <p:tgtEl>
                                          <p:spTgt spid="17415"/>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childTnLst>
                                </p:cTn>
                              </p:par>
                            </p:childTnLst>
                          </p:cTn>
                        </p:par>
                        <p:par>
                          <p:cTn id="89" fill="hold">
                            <p:stCondLst>
                              <p:cond delay="0"/>
                            </p:stCondLst>
                            <p:childTnLst>
                              <p:par>
                                <p:cTn id="90" presetID="1" presetClass="entr" presetSubtype="0" fill="hold" nodeType="afterEffect">
                                  <p:stCondLst>
                                    <p:cond delay="0"/>
                                  </p:stCondLst>
                                  <p:childTnLst>
                                    <p:set>
                                      <p:cBhvr>
                                        <p:cTn id="91" dur="1" fill="hold">
                                          <p:stCondLst>
                                            <p:cond delay="0"/>
                                          </p:stCondLst>
                                        </p:cTn>
                                        <p:tgtEl>
                                          <p:spTgt spid="32"/>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p:cTn id="96" dur="500" fill="hold"/>
                                        <p:tgtEl>
                                          <p:spTgt spid="37"/>
                                        </p:tgtEl>
                                        <p:attrNameLst>
                                          <p:attrName>ppt_x</p:attrName>
                                        </p:attrNameLst>
                                      </p:cBhvr>
                                      <p:tavLst>
                                        <p:tav tm="0">
                                          <p:val>
                                            <p:strVal val="#ppt_x"/>
                                          </p:val>
                                        </p:tav>
                                        <p:tav tm="100000">
                                          <p:val>
                                            <p:strVal val="#ppt_x"/>
                                          </p:val>
                                        </p:tav>
                                      </p:tavLst>
                                    </p:anim>
                                    <p:anim calcmode="lin" valueType="num">
                                      <p:cBhvr>
                                        <p:cTn id="97" dur="500" fill="hold"/>
                                        <p:tgtEl>
                                          <p:spTgt spid="37"/>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38"/>
                                        </p:tgtEl>
                                        <p:attrNameLst>
                                          <p:attrName>style.visibility</p:attrName>
                                        </p:attrNameLst>
                                      </p:cBhvr>
                                      <p:to>
                                        <p:strVal val="visible"/>
                                      </p:to>
                                    </p:set>
                                    <p:anim calcmode="lin" valueType="num">
                                      <p:cBhvr>
                                        <p:cTn id="100" dur="500" fill="hold"/>
                                        <p:tgtEl>
                                          <p:spTgt spid="38"/>
                                        </p:tgtEl>
                                        <p:attrNameLst>
                                          <p:attrName>ppt_x</p:attrName>
                                        </p:attrNameLst>
                                      </p:cBhvr>
                                      <p:tavLst>
                                        <p:tav tm="0">
                                          <p:val>
                                            <p:strVal val="#ppt_x"/>
                                          </p:val>
                                        </p:tav>
                                        <p:tav tm="100000">
                                          <p:val>
                                            <p:strVal val="#ppt_x"/>
                                          </p:val>
                                        </p:tav>
                                      </p:tavLst>
                                    </p:anim>
                                    <p:anim calcmode="lin" valueType="num">
                                      <p:cBhvr>
                                        <p:cTn id="101" dur="500" fill="hold"/>
                                        <p:tgtEl>
                                          <p:spTgt spid="38"/>
                                        </p:tgtEl>
                                        <p:attrNameLst>
                                          <p:attrName>ppt_y</p:attrName>
                                        </p:attrNameLst>
                                      </p:cBhvr>
                                      <p:tavLst>
                                        <p:tav tm="0">
                                          <p:val>
                                            <p:strVal val="1+#ppt_h/2"/>
                                          </p:val>
                                        </p:tav>
                                        <p:tav tm="100000">
                                          <p:val>
                                            <p:strVal val="#ppt_y"/>
                                          </p:val>
                                        </p:tav>
                                      </p:tavLst>
                                    </p:anim>
                                  </p:childTnLst>
                                </p:cTn>
                              </p:par>
                              <p:par>
                                <p:cTn id="102" presetID="2" presetClass="entr" presetSubtype="4" fill="hold" nodeType="withEffect">
                                  <p:stCondLst>
                                    <p:cond delay="0"/>
                                  </p:stCondLst>
                                  <p:childTnLst>
                                    <p:set>
                                      <p:cBhvr>
                                        <p:cTn id="103" dur="1" fill="hold">
                                          <p:stCondLst>
                                            <p:cond delay="0"/>
                                          </p:stCondLst>
                                        </p:cTn>
                                        <p:tgtEl>
                                          <p:spTgt spid="39"/>
                                        </p:tgtEl>
                                        <p:attrNameLst>
                                          <p:attrName>style.visibility</p:attrName>
                                        </p:attrNameLst>
                                      </p:cBhvr>
                                      <p:to>
                                        <p:strVal val="visible"/>
                                      </p:to>
                                    </p:set>
                                    <p:anim calcmode="lin" valueType="num">
                                      <p:cBhvr>
                                        <p:cTn id="104" dur="500" fill="hold"/>
                                        <p:tgtEl>
                                          <p:spTgt spid="39"/>
                                        </p:tgtEl>
                                        <p:attrNameLst>
                                          <p:attrName>ppt_x</p:attrName>
                                        </p:attrNameLst>
                                      </p:cBhvr>
                                      <p:tavLst>
                                        <p:tav tm="0">
                                          <p:val>
                                            <p:strVal val="#ppt_x"/>
                                          </p:val>
                                        </p:tav>
                                        <p:tav tm="100000">
                                          <p:val>
                                            <p:strVal val="#ppt_x"/>
                                          </p:val>
                                        </p:tav>
                                      </p:tavLst>
                                    </p:anim>
                                    <p:anim calcmode="lin" valueType="num">
                                      <p:cBhvr>
                                        <p:cTn id="105" dur="500" fill="hold"/>
                                        <p:tgtEl>
                                          <p:spTgt spid="39"/>
                                        </p:tgtEl>
                                        <p:attrNameLst>
                                          <p:attrName>ppt_y</p:attrName>
                                        </p:attrNameLst>
                                      </p:cBhvr>
                                      <p:tavLst>
                                        <p:tav tm="0">
                                          <p:val>
                                            <p:strVal val="1+#ppt_h/2"/>
                                          </p:val>
                                        </p:tav>
                                        <p:tav tm="100000">
                                          <p:val>
                                            <p:strVal val="#ppt_y"/>
                                          </p:val>
                                        </p:tav>
                                      </p:tavLst>
                                    </p:anim>
                                  </p:childTnLst>
                                </p:cTn>
                              </p:par>
                              <p:par>
                                <p:cTn id="106" presetID="2" presetClass="entr" presetSubtype="4" fill="hold" nodeType="with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ppt_x</p:attrName>
                                        </p:attrNameLst>
                                      </p:cBhvr>
                                      <p:tavLst>
                                        <p:tav tm="0">
                                          <p:val>
                                            <p:strVal val="#ppt_x"/>
                                          </p:val>
                                        </p:tav>
                                        <p:tav tm="100000">
                                          <p:val>
                                            <p:strVal val="#ppt_x"/>
                                          </p:val>
                                        </p:tav>
                                      </p:tavLst>
                                    </p:anim>
                                    <p:anim calcmode="lin" valueType="num">
                                      <p:cBhvr>
                                        <p:cTn id="109" dur="500" fill="hold"/>
                                        <p:tgtEl>
                                          <p:spTgt spid="40"/>
                                        </p:tgtEl>
                                        <p:attrNameLst>
                                          <p:attrName>ppt_y</p:attrName>
                                        </p:attrNameLst>
                                      </p:cBhvr>
                                      <p:tavLst>
                                        <p:tav tm="0">
                                          <p:val>
                                            <p:strVal val="1+#ppt_h/2"/>
                                          </p:val>
                                        </p:tav>
                                        <p:tav tm="100000">
                                          <p:val>
                                            <p:strVal val="#ppt_y"/>
                                          </p:val>
                                        </p:tav>
                                      </p:tavLst>
                                    </p:anim>
                                  </p:childTnLst>
                                </p:cTn>
                              </p:par>
                              <p:par>
                                <p:cTn id="110" presetID="2" presetClass="entr" presetSubtype="4" fill="hold" nodeType="withEffect">
                                  <p:stCondLst>
                                    <p:cond delay="0"/>
                                  </p:stCondLst>
                                  <p:childTnLst>
                                    <p:set>
                                      <p:cBhvr>
                                        <p:cTn id="111" dur="1" fill="hold">
                                          <p:stCondLst>
                                            <p:cond delay="0"/>
                                          </p:stCondLst>
                                        </p:cTn>
                                        <p:tgtEl>
                                          <p:spTgt spid="41"/>
                                        </p:tgtEl>
                                        <p:attrNameLst>
                                          <p:attrName>style.visibility</p:attrName>
                                        </p:attrNameLst>
                                      </p:cBhvr>
                                      <p:to>
                                        <p:strVal val="visible"/>
                                      </p:to>
                                    </p:set>
                                    <p:anim calcmode="lin" valueType="num">
                                      <p:cBhvr>
                                        <p:cTn id="112" dur="500" fill="hold"/>
                                        <p:tgtEl>
                                          <p:spTgt spid="41"/>
                                        </p:tgtEl>
                                        <p:attrNameLst>
                                          <p:attrName>ppt_x</p:attrName>
                                        </p:attrNameLst>
                                      </p:cBhvr>
                                      <p:tavLst>
                                        <p:tav tm="0">
                                          <p:val>
                                            <p:strVal val="#ppt_x"/>
                                          </p:val>
                                        </p:tav>
                                        <p:tav tm="100000">
                                          <p:val>
                                            <p:strVal val="#ppt_x"/>
                                          </p:val>
                                        </p:tav>
                                      </p:tavLst>
                                    </p:anim>
                                    <p:anim calcmode="lin" valueType="num">
                                      <p:cBhvr>
                                        <p:cTn id="113"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nimBg="1"/>
      <p:bldP spid="17413" grpId="0" bldLvl="0" animBg="1"/>
      <p:bldP spid="17417" grpId="0" bldLvl="0" animBg="1"/>
      <p:bldP spid="17418" grpId="0" bldLvl="0" animBg="1"/>
      <p:bldP spid="17421" grpId="0" bldLvl="0" animBg="1"/>
      <p:bldP spid="17422" grpId="0" bldLvl="0" animBg="1"/>
      <p:bldP spid="17424" grpId="0" bldLvl="0" animBg="1"/>
      <p:bldP spid="21" grpId="0" bldLvl="0" animBg="1"/>
      <p:bldP spid="22" grpId="0" bldLvl="0" animBg="1"/>
      <p:bldP spid="25" grpId="0" bldLvl="0" animBg="1"/>
      <p:bldP spid="30" grpId="0" bldLvl="0" animBg="1"/>
      <p:bldP spid="37"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2898" name="文本框 592897"/>
          <p:cNvSpPr txBox="1">
            <a:spLocks noChangeArrowheads="1"/>
          </p:cNvSpPr>
          <p:nvPr/>
        </p:nvSpPr>
        <p:spPr bwMode="auto">
          <a:xfrm>
            <a:off x="1847850" y="4436428"/>
            <a:ext cx="85725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2000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资产 </a:t>
            </a:r>
            <a:r>
              <a:rPr kumimoji="0" lang="en-US" altLang="zh-CN"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费用 </a:t>
            </a:r>
            <a:r>
              <a:rPr kumimoji="0" lang="en-US" altLang="zh-CN"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负债 </a:t>
            </a:r>
            <a:r>
              <a:rPr kumimoji="0" lang="en-US" altLang="zh-CN"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所有者权益 </a:t>
            </a:r>
            <a:r>
              <a:rPr kumimoji="0" lang="en-US" altLang="zh-CN"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收入</a:t>
            </a:r>
            <a:endParaRPr kumimoji="0" lang="en-US" altLang="zh-CN"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a:p>
            <a:pPr marL="457200" marR="0" lvl="0" indent="-457200" algn="ctr" defTabSz="914400" rtl="0" eaLnBrk="1" fontAlgn="base" latinLnBrk="0" hangingPunct="1">
              <a:lnSpc>
                <a:spcPct val="150000"/>
              </a:lnSpc>
              <a:spcBef>
                <a:spcPct val="20000"/>
              </a:spcBef>
              <a:spcAft>
                <a:spcPct val="0"/>
              </a:spcAft>
              <a:buClrTx/>
              <a:buSzTx/>
              <a:buFont typeface="Wingdings" panose="05000000000000000000" pitchFamily="2" charset="2"/>
              <a:buChar char="Ø"/>
              <a:defRPr/>
            </a:pPr>
            <a:r>
              <a:rPr kumimoji="0" lang="zh-CN" altLang="en-US" sz="2800" b="1"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rPr>
              <a:t>全面反映企业的财务状况和经营成果</a:t>
            </a:r>
            <a:endParaRPr kumimoji="0" lang="zh-CN" altLang="en-US" sz="2800" b="0" i="0" u="none" strike="noStrike" kern="1200" cap="none" spc="0" normalizeH="0" baseline="0" noProof="0" dirty="0" smtClean="0">
              <a:ln>
                <a:noFill/>
              </a:ln>
              <a:solidFill>
                <a:schemeClr val="tx1"/>
              </a:solidFill>
              <a:effectLst/>
              <a:uLnTx/>
              <a:uFillTx/>
              <a:latin typeface="仿宋" panose="02010609060101010101" pitchFamily="49" charset="-122"/>
              <a:ea typeface="仿宋" panose="02010609060101010101" pitchFamily="49" charset="-122"/>
              <a:cs typeface="+mn-cs"/>
            </a:endParaRPr>
          </a:p>
        </p:txBody>
      </p:sp>
      <p:sp>
        <p:nvSpPr>
          <p:cNvPr id="592899" name="矩形 592898"/>
          <p:cNvSpPr/>
          <p:nvPr/>
        </p:nvSpPr>
        <p:spPr>
          <a:xfrm>
            <a:off x="959485" y="1273175"/>
            <a:ext cx="10452735" cy="3019425"/>
          </a:xfrm>
          <a:prstGeom prst="rect">
            <a:avLst/>
          </a:prstGeom>
          <a:noFill/>
          <a:ln w="9525">
            <a:noFill/>
          </a:ln>
        </p:spPr>
        <p:txBody>
          <a:bodyPr anchor="t" anchorCtr="0"/>
          <a:p>
            <a:pPr marL="469900" indent="-469900">
              <a:lnSpc>
                <a:spcPct val="150000"/>
              </a:lnSpc>
              <a:buClr>
                <a:srgbClr val="FF0000"/>
              </a:buClr>
              <a:buFont typeface="Wingdings" panose="05000000000000000000" pitchFamily="2" charset="2"/>
              <a:buChar char="p"/>
            </a:pPr>
            <a:r>
              <a:rPr lang="zh-CN" altLang="en-US" sz="2800" b="1" dirty="0">
                <a:solidFill>
                  <a:srgbClr val="FF0000"/>
                </a:solidFill>
                <a:latin typeface="黑体" panose="02010609060101010101" pitchFamily="49" charset="-122"/>
                <a:ea typeface="黑体" panose="02010609060101010101" pitchFamily="49" charset="-122"/>
              </a:rPr>
              <a:t>三、综合（扩展）会计等式 </a:t>
            </a:r>
            <a:endParaRPr lang="zh-CN" altLang="en-US" sz="2800" b="1" dirty="0">
              <a:solidFill>
                <a:srgbClr val="FF0000"/>
              </a:solidFill>
              <a:latin typeface="黑体" panose="02010609060101010101" pitchFamily="49" charset="-122"/>
              <a:ea typeface="黑体" panose="02010609060101010101" pitchFamily="49" charset="-122"/>
            </a:endParaRPr>
          </a:p>
          <a:p>
            <a:pPr marL="927100" lvl="1" indent="-469900">
              <a:lnSpc>
                <a:spcPct val="150000"/>
              </a:lnSpc>
              <a:buClr>
                <a:srgbClr val="0000CC"/>
              </a:buClr>
              <a:buFont typeface="Wingdings" panose="05000000000000000000" pitchFamily="2" charset="2"/>
              <a:buChar char="Ø"/>
            </a:pPr>
            <a:r>
              <a:rPr lang="zh-CN" altLang="en-US" sz="2800" b="1" dirty="0">
                <a:solidFill>
                  <a:srgbClr val="353DE3"/>
                </a:solidFill>
                <a:latin typeface="楷体" panose="02010609060101010101" pitchFamily="49" charset="-122"/>
                <a:ea typeface="楷体" panose="02010609060101010101" pitchFamily="49" charset="-122"/>
              </a:rPr>
              <a:t>资产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负债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所有者权益</a:t>
            </a:r>
            <a:endParaRPr lang="en-US" altLang="zh-CN" sz="2800" b="1" dirty="0">
              <a:solidFill>
                <a:srgbClr val="353DE3"/>
              </a:solidFill>
              <a:latin typeface="楷体" panose="02010609060101010101" pitchFamily="49" charset="-122"/>
              <a:ea typeface="楷体" panose="02010609060101010101" pitchFamily="49" charset="-122"/>
            </a:endParaRPr>
          </a:p>
          <a:p>
            <a:pPr marL="927100" lvl="1" indent="-469900">
              <a:lnSpc>
                <a:spcPct val="150000"/>
              </a:lnSpc>
              <a:buClr>
                <a:srgbClr val="0000CC"/>
              </a:buClr>
              <a:buFont typeface="Wingdings" panose="05000000000000000000" pitchFamily="2" charset="2"/>
              <a:buChar char="Ø"/>
            </a:pPr>
            <a:r>
              <a:rPr lang="zh-CN" altLang="en-US" sz="2800" b="1" dirty="0">
                <a:solidFill>
                  <a:srgbClr val="353DE3"/>
                </a:solidFill>
                <a:latin typeface="楷体" panose="02010609060101010101" pitchFamily="49" charset="-122"/>
                <a:ea typeface="楷体" panose="02010609060101010101" pitchFamily="49" charset="-122"/>
              </a:rPr>
              <a:t>资产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负债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所有者权益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利润</a:t>
            </a:r>
            <a:endParaRPr lang="en-US" altLang="zh-CN" sz="2800" b="1" dirty="0">
              <a:solidFill>
                <a:srgbClr val="353DE3"/>
              </a:solidFill>
              <a:latin typeface="楷体" panose="02010609060101010101" pitchFamily="49" charset="-122"/>
              <a:ea typeface="楷体" panose="02010609060101010101" pitchFamily="49" charset="-122"/>
            </a:endParaRPr>
          </a:p>
          <a:p>
            <a:pPr marL="927100" lvl="1" indent="-469900">
              <a:lnSpc>
                <a:spcPct val="150000"/>
              </a:lnSpc>
              <a:buClr>
                <a:srgbClr val="0000CC"/>
              </a:buClr>
              <a:buFont typeface="Wingdings" panose="05000000000000000000" pitchFamily="2" charset="2"/>
              <a:buChar char="Ø"/>
            </a:pPr>
            <a:r>
              <a:rPr lang="zh-CN" altLang="en-US" sz="2800" b="1" dirty="0">
                <a:solidFill>
                  <a:srgbClr val="353DE3"/>
                </a:solidFill>
                <a:latin typeface="楷体" panose="02010609060101010101" pitchFamily="49" charset="-122"/>
                <a:ea typeface="楷体" panose="02010609060101010101" pitchFamily="49" charset="-122"/>
              </a:rPr>
              <a:t>资产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负债 </a:t>
            </a:r>
            <a:r>
              <a:rPr lang="en-US" altLang="zh-CN" sz="2800" b="1" dirty="0">
                <a:solidFill>
                  <a:srgbClr val="353DE3"/>
                </a:solidFill>
                <a:latin typeface="楷体" panose="02010609060101010101" pitchFamily="49" charset="-122"/>
                <a:ea typeface="楷体" panose="02010609060101010101" pitchFamily="49" charset="-122"/>
              </a:rPr>
              <a:t>+ </a:t>
            </a:r>
            <a:r>
              <a:rPr lang="zh-CN" altLang="en-US" sz="2800" b="1" dirty="0">
                <a:solidFill>
                  <a:srgbClr val="353DE3"/>
                </a:solidFill>
                <a:latin typeface="楷体" panose="02010609060101010101" pitchFamily="49" charset="-122"/>
                <a:ea typeface="楷体" panose="02010609060101010101" pitchFamily="49" charset="-122"/>
              </a:rPr>
              <a:t>所有者权益 </a:t>
            </a:r>
            <a:r>
              <a:rPr lang="en-US" altLang="zh-CN" sz="2800" b="1" dirty="0">
                <a:solidFill>
                  <a:srgbClr val="353DE3"/>
                </a:solidFill>
                <a:latin typeface="楷体" panose="02010609060101010101" pitchFamily="49" charset="-122"/>
                <a:ea typeface="楷体" panose="02010609060101010101" pitchFamily="49" charset="-122"/>
              </a:rPr>
              <a:t>+</a:t>
            </a:r>
            <a:r>
              <a:rPr lang="zh-CN" altLang="en-US" sz="2800" b="1" dirty="0">
                <a:solidFill>
                  <a:srgbClr val="353DE3"/>
                </a:solidFill>
                <a:latin typeface="楷体" panose="02010609060101010101" pitchFamily="49" charset="-122"/>
                <a:ea typeface="楷体" panose="02010609060101010101" pitchFamily="49" charset="-122"/>
              </a:rPr>
              <a:t>（收入</a:t>
            </a:r>
            <a:r>
              <a:rPr lang="en-US" altLang="zh-CN" sz="2800" b="1" dirty="0">
                <a:solidFill>
                  <a:srgbClr val="353DE3"/>
                </a:solidFill>
                <a:latin typeface="楷体" panose="02010609060101010101" pitchFamily="49" charset="-122"/>
                <a:ea typeface="楷体" panose="02010609060101010101" pitchFamily="49" charset="-122"/>
              </a:rPr>
              <a:t>-</a:t>
            </a:r>
            <a:r>
              <a:rPr lang="zh-CN" altLang="en-US" sz="2800" b="1" dirty="0">
                <a:solidFill>
                  <a:srgbClr val="353DE3"/>
                </a:solidFill>
                <a:latin typeface="楷体" panose="02010609060101010101" pitchFamily="49" charset="-122"/>
                <a:ea typeface="楷体" panose="02010609060101010101" pitchFamily="49" charset="-122"/>
              </a:rPr>
              <a:t>费用）</a:t>
            </a:r>
            <a:endParaRPr lang="zh-CN" altLang="en-US" sz="2800" b="1" dirty="0">
              <a:solidFill>
                <a:srgbClr val="353DE3"/>
              </a:solidFill>
              <a:latin typeface="楷体" panose="02010609060101010101" pitchFamily="49" charset="-122"/>
              <a:ea typeface="楷体" panose="02010609060101010101" pitchFamily="49" charset="-122"/>
            </a:endParaRPr>
          </a:p>
          <a:p>
            <a:pPr marL="469900" indent="-469900">
              <a:buFont typeface="Wingdings 2" panose="05020102010507070707" pitchFamily="18" charset="2"/>
            </a:pPr>
            <a:endParaRPr lang="zh-CN" altLang="en-US" sz="2800" b="1" dirty="0">
              <a:solidFill>
                <a:srgbClr val="353DE3"/>
              </a:solidFill>
              <a:latin typeface="楷体" panose="02010609060101010101" pitchFamily="49" charset="-122"/>
              <a:ea typeface="楷体" panose="02010609060101010101" pitchFamily="49" charset="-122"/>
            </a:endParaRPr>
          </a:p>
        </p:txBody>
      </p:sp>
      <p:sp>
        <p:nvSpPr>
          <p:cNvPr id="158723" name="矩形 592899"/>
          <p:cNvSpPr/>
          <p:nvPr/>
        </p:nvSpPr>
        <p:spPr>
          <a:xfrm>
            <a:off x="1061085" y="304800"/>
            <a:ext cx="1028763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Times New Roman" panose="02020603050405020304" pitchFamily="18" charset="0"/>
                <a:ea typeface="黑体" panose="02010609060101010101" pitchFamily="49" charset="-122"/>
              </a:rPr>
              <a:t>第二节  会计等式</a:t>
            </a:r>
            <a:endParaRPr lang="zh-CN" altLang="en-US" sz="3200" b="1" dirty="0">
              <a:solidFill>
                <a:srgbClr val="FF0000"/>
              </a:solidFill>
              <a:latin typeface="Times New Roman" panose="02020603050405020304" pitchFamily="18" charset="0"/>
              <a:ea typeface="黑体" panose="02010609060101010101" pitchFamily="49" charset="-122"/>
            </a:endParaRPr>
          </a:p>
        </p:txBody>
      </p:sp>
      <p:pic>
        <p:nvPicPr>
          <p:cNvPr id="158724" name="图片 4" descr="武汉工程科技学院LOGO 标准.png"/>
          <p:cNvPicPr>
            <a:picLocks noChangeAspect="1"/>
          </p:cNvPicPr>
          <p:nvPr/>
        </p:nvPicPr>
        <p:blipFill>
          <a:blip r:embed="rId1"/>
          <a:stretch>
            <a:fillRect/>
          </a:stretch>
        </p:blipFill>
        <p:spPr>
          <a:xfrm>
            <a:off x="8760143" y="4445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92899">
                                            <p:txEl>
                                              <p:charRg st="14" end="30"/>
                                            </p:txEl>
                                          </p:spTgt>
                                        </p:tgtEl>
                                        <p:attrNameLst>
                                          <p:attrName>style.visibility</p:attrName>
                                        </p:attrNameLst>
                                      </p:cBhvr>
                                      <p:to>
                                        <p:strVal val="visible"/>
                                      </p:to>
                                    </p:set>
                                    <p:anim calcmode="lin" valueType="num">
                                      <p:cBhvr>
                                        <p:cTn id="7" dur="250" fill="hold"/>
                                        <p:tgtEl>
                                          <p:spTgt spid="592899">
                                            <p:txEl>
                                              <p:charRg st="14" end="30"/>
                                            </p:txEl>
                                          </p:spTgt>
                                        </p:tgtEl>
                                        <p:attrNameLst>
                                          <p:attrName>ppt_x</p:attrName>
                                        </p:attrNameLst>
                                      </p:cBhvr>
                                      <p:tavLst>
                                        <p:tav tm="0">
                                          <p:val>
                                            <p:strVal val="0-#ppt_w/2"/>
                                          </p:val>
                                        </p:tav>
                                        <p:tav tm="100000">
                                          <p:val>
                                            <p:strVal val="#ppt_x"/>
                                          </p:val>
                                        </p:tav>
                                      </p:tavLst>
                                    </p:anim>
                                    <p:anim calcmode="lin" valueType="num">
                                      <p:cBhvr>
                                        <p:cTn id="8" dur="250" fill="hold"/>
                                        <p:tgtEl>
                                          <p:spTgt spid="592899">
                                            <p:txEl>
                                              <p:charRg st="14" end="3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92899">
                                            <p:txEl>
                                              <p:charRg st="30" end="51"/>
                                            </p:txEl>
                                          </p:spTgt>
                                        </p:tgtEl>
                                        <p:attrNameLst>
                                          <p:attrName>style.visibility</p:attrName>
                                        </p:attrNameLst>
                                      </p:cBhvr>
                                      <p:to>
                                        <p:strVal val="visible"/>
                                      </p:to>
                                    </p:set>
                                    <p:animEffect transition="in" filter="fade">
                                      <p:cBhvr>
                                        <p:cTn id="13" dur="250"/>
                                        <p:tgtEl>
                                          <p:spTgt spid="592899">
                                            <p:txEl>
                                              <p:charRg st="30" end="51"/>
                                            </p:txEl>
                                          </p:spTgt>
                                        </p:tgtEl>
                                      </p:cBhvr>
                                    </p:animEffect>
                                    <p:anim calcmode="lin" valueType="num">
                                      <p:cBhvr>
                                        <p:cTn id="14" dur="250" fill="hold"/>
                                        <p:tgtEl>
                                          <p:spTgt spid="592899">
                                            <p:txEl>
                                              <p:charRg st="30" end="51"/>
                                            </p:txEl>
                                          </p:spTgt>
                                        </p:tgtEl>
                                        <p:attrNameLst>
                                          <p:attrName>ppt_x</p:attrName>
                                        </p:attrNameLst>
                                      </p:cBhvr>
                                      <p:tavLst>
                                        <p:tav tm="0">
                                          <p:val>
                                            <p:strVal val="#ppt_x"/>
                                          </p:val>
                                        </p:tav>
                                        <p:tav tm="100000">
                                          <p:val>
                                            <p:strVal val="#ppt_x"/>
                                          </p:val>
                                        </p:tav>
                                      </p:tavLst>
                                    </p:anim>
                                    <p:anim calcmode="lin" valueType="num">
                                      <p:cBhvr>
                                        <p:cTn id="15" dur="250" fill="hold"/>
                                        <p:tgtEl>
                                          <p:spTgt spid="592899">
                                            <p:txEl>
                                              <p:charRg st="30" end="5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92899">
                                            <p:txEl>
                                              <p:charRg st="51" end="76"/>
                                            </p:txEl>
                                          </p:spTgt>
                                        </p:tgtEl>
                                        <p:attrNameLst>
                                          <p:attrName>style.visibility</p:attrName>
                                        </p:attrNameLst>
                                      </p:cBhvr>
                                      <p:to>
                                        <p:strVal val="visible"/>
                                      </p:to>
                                    </p:set>
                                    <p:anim calcmode="lin" valueType="num">
                                      <p:cBhvr>
                                        <p:cTn id="20" dur="250" fill="hold"/>
                                        <p:tgtEl>
                                          <p:spTgt spid="592899">
                                            <p:txEl>
                                              <p:charRg st="51" end="76"/>
                                            </p:txEl>
                                          </p:spTgt>
                                        </p:tgtEl>
                                        <p:attrNameLst>
                                          <p:attrName>ppt_x</p:attrName>
                                        </p:attrNameLst>
                                      </p:cBhvr>
                                      <p:tavLst>
                                        <p:tav tm="0">
                                          <p:val>
                                            <p:strVal val="#ppt_x"/>
                                          </p:val>
                                        </p:tav>
                                        <p:tav tm="100000">
                                          <p:val>
                                            <p:strVal val="#ppt_x"/>
                                          </p:val>
                                        </p:tav>
                                      </p:tavLst>
                                    </p:anim>
                                    <p:anim calcmode="lin" valueType="num">
                                      <p:cBhvr>
                                        <p:cTn id="21" dur="250" fill="hold"/>
                                        <p:tgtEl>
                                          <p:spTgt spid="592899">
                                            <p:txEl>
                                              <p:charRg st="51" end="76"/>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92898">
                                            <p:txEl>
                                              <p:charRg st="0" end="26"/>
                                            </p:txEl>
                                          </p:spTgt>
                                        </p:tgtEl>
                                        <p:attrNameLst>
                                          <p:attrName>style.visibility</p:attrName>
                                        </p:attrNameLst>
                                      </p:cBhvr>
                                      <p:to>
                                        <p:strVal val="visible"/>
                                      </p:to>
                                    </p:set>
                                    <p:anim calcmode="lin" valueType="num">
                                      <p:cBhvr>
                                        <p:cTn id="26" dur="500" fill="hold"/>
                                        <p:tgtEl>
                                          <p:spTgt spid="592898">
                                            <p:txEl>
                                              <p:charRg st="0" end="26"/>
                                            </p:txEl>
                                          </p:spTgt>
                                        </p:tgtEl>
                                        <p:attrNameLst>
                                          <p:attrName>ppt_x</p:attrName>
                                        </p:attrNameLst>
                                      </p:cBhvr>
                                      <p:tavLst>
                                        <p:tav tm="0">
                                          <p:val>
                                            <p:strVal val="#ppt_x"/>
                                          </p:val>
                                        </p:tav>
                                        <p:tav tm="100000">
                                          <p:val>
                                            <p:strVal val="#ppt_x"/>
                                          </p:val>
                                        </p:tav>
                                      </p:tavLst>
                                    </p:anim>
                                    <p:anim calcmode="lin" valueType="num">
                                      <p:cBhvr>
                                        <p:cTn id="27" dur="500" fill="hold"/>
                                        <p:tgtEl>
                                          <p:spTgt spid="592898">
                                            <p:txEl>
                                              <p:charRg st="0" end="26"/>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92898">
                                            <p:txEl>
                                              <p:charRg st="26" end="43"/>
                                            </p:txEl>
                                          </p:spTgt>
                                        </p:tgtEl>
                                        <p:attrNameLst>
                                          <p:attrName>style.visibility</p:attrName>
                                        </p:attrNameLst>
                                      </p:cBhvr>
                                      <p:to>
                                        <p:strVal val="visible"/>
                                      </p:to>
                                    </p:set>
                                    <p:anim calcmode="lin" valueType="num">
                                      <p:cBhvr>
                                        <p:cTn id="32" dur="500" fill="hold"/>
                                        <p:tgtEl>
                                          <p:spTgt spid="592898">
                                            <p:txEl>
                                              <p:charRg st="26" end="43"/>
                                            </p:txEl>
                                          </p:spTgt>
                                        </p:tgtEl>
                                        <p:attrNameLst>
                                          <p:attrName>ppt_x</p:attrName>
                                        </p:attrNameLst>
                                      </p:cBhvr>
                                      <p:tavLst>
                                        <p:tav tm="0">
                                          <p:val>
                                            <p:strVal val="#ppt_x"/>
                                          </p:val>
                                        </p:tav>
                                        <p:tav tm="100000">
                                          <p:val>
                                            <p:strVal val="#ppt_x"/>
                                          </p:val>
                                        </p:tav>
                                      </p:tavLst>
                                    </p:anim>
                                    <p:anim calcmode="lin" valueType="num">
                                      <p:cBhvr>
                                        <p:cTn id="33" dur="500" fill="hold"/>
                                        <p:tgtEl>
                                          <p:spTgt spid="592898">
                                            <p:txEl>
                                              <p:charRg st="26" end="4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69" name="AutoShape 2"/>
          <p:cNvSpPr/>
          <p:nvPr/>
        </p:nvSpPr>
        <p:spPr>
          <a:xfrm>
            <a:off x="1774825" y="2136775"/>
            <a:ext cx="8642350" cy="1801813"/>
          </a:xfrm>
          <a:prstGeom prst="roundRect">
            <a:avLst>
              <a:gd name="adj" fmla="val 16667"/>
            </a:avLst>
          </a:prstGeom>
          <a:noFill/>
          <a:ln w="28575" cap="flat" cmpd="sng">
            <a:solidFill>
              <a:schemeClr val="hlink"/>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70" name="Text Box 3"/>
          <p:cNvSpPr txBox="1"/>
          <p:nvPr/>
        </p:nvSpPr>
        <p:spPr>
          <a:xfrm>
            <a:off x="5087938" y="2927350"/>
            <a:ext cx="381000"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0771" name="Text Box 4"/>
          <p:cNvSpPr txBox="1"/>
          <p:nvPr/>
        </p:nvSpPr>
        <p:spPr>
          <a:xfrm>
            <a:off x="7175500" y="2874963"/>
            <a:ext cx="382588"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0772" name="Text Box 5"/>
          <p:cNvSpPr txBox="1"/>
          <p:nvPr/>
        </p:nvSpPr>
        <p:spPr>
          <a:xfrm>
            <a:off x="2973388" y="2209800"/>
            <a:ext cx="168275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资产</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773" name="Text Box 6"/>
          <p:cNvSpPr txBox="1"/>
          <p:nvPr/>
        </p:nvSpPr>
        <p:spPr>
          <a:xfrm>
            <a:off x="5757863" y="2209800"/>
            <a:ext cx="1376362"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负债</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774" name="Text Box 7"/>
          <p:cNvSpPr txBox="1"/>
          <p:nvPr/>
        </p:nvSpPr>
        <p:spPr>
          <a:xfrm>
            <a:off x="7869238" y="2209800"/>
            <a:ext cx="168275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所有者权益</a:t>
            </a:r>
            <a:endParaRPr lang="zh-CN" altLang="en-US" sz="2400" dirty="0">
              <a:solidFill>
                <a:srgbClr val="000000"/>
              </a:solidFill>
              <a:latin typeface="楷体" panose="02010609060101010101" pitchFamily="49" charset="-122"/>
              <a:ea typeface="楷体" panose="02010609060101010101" pitchFamily="49" charset="-122"/>
            </a:endParaRPr>
          </a:p>
        </p:txBody>
      </p:sp>
      <p:grpSp>
        <p:nvGrpSpPr>
          <p:cNvPr id="160775" name="Group 8"/>
          <p:cNvGrpSpPr/>
          <p:nvPr/>
        </p:nvGrpSpPr>
        <p:grpSpPr>
          <a:xfrm>
            <a:off x="2782888" y="2641600"/>
            <a:ext cx="1782762" cy="804863"/>
            <a:chOff x="0" y="0"/>
            <a:chExt cx="1139" cy="666"/>
          </a:xfrm>
        </p:grpSpPr>
        <p:sp>
          <p:nvSpPr>
            <p:cNvPr id="160776" name="AutoShape 9"/>
            <p:cNvSpPr/>
            <p:nvPr/>
          </p:nvSpPr>
          <p:spPr>
            <a:xfrm>
              <a:off x="0" y="29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77" name="AutoShape 10"/>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78" name="AutoShape 11"/>
            <p:cNvSpPr/>
            <p:nvPr/>
          </p:nvSpPr>
          <p:spPr>
            <a:xfrm>
              <a:off x="342" y="291"/>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79" name="AutoShape 12"/>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0" name="AutoShape 13"/>
            <p:cNvSpPr/>
            <p:nvPr/>
          </p:nvSpPr>
          <p:spPr>
            <a:xfrm>
              <a:off x="683" y="291"/>
              <a:ext cx="456"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1" name="AutoShape 14"/>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782" name="Group 15"/>
          <p:cNvGrpSpPr/>
          <p:nvPr/>
        </p:nvGrpSpPr>
        <p:grpSpPr>
          <a:xfrm>
            <a:off x="7948613" y="2597150"/>
            <a:ext cx="1247775" cy="804863"/>
            <a:chOff x="0" y="0"/>
            <a:chExt cx="797" cy="666"/>
          </a:xfrm>
        </p:grpSpPr>
        <p:sp>
          <p:nvSpPr>
            <p:cNvPr id="160783" name="AutoShape 16"/>
            <p:cNvSpPr/>
            <p:nvPr/>
          </p:nvSpPr>
          <p:spPr>
            <a:xfrm>
              <a:off x="0"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4" name="AutoShape 17"/>
            <p:cNvSpPr/>
            <p:nvPr/>
          </p:nvSpPr>
          <p:spPr>
            <a:xfrm>
              <a:off x="0" y="0"/>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5" name="AutoShape 18"/>
            <p:cNvSpPr/>
            <p:nvPr/>
          </p:nvSpPr>
          <p:spPr>
            <a:xfrm>
              <a:off x="342"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6" name="AutoShape 19"/>
            <p:cNvSpPr/>
            <p:nvPr/>
          </p:nvSpPr>
          <p:spPr>
            <a:xfrm>
              <a:off x="342" y="1"/>
              <a:ext cx="455" cy="374"/>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787" name="Group 20"/>
          <p:cNvGrpSpPr/>
          <p:nvPr/>
        </p:nvGrpSpPr>
        <p:grpSpPr>
          <a:xfrm>
            <a:off x="6107113" y="2597150"/>
            <a:ext cx="714375" cy="801688"/>
            <a:chOff x="0" y="0"/>
            <a:chExt cx="456" cy="664"/>
          </a:xfrm>
        </p:grpSpPr>
        <p:sp>
          <p:nvSpPr>
            <p:cNvPr id="160788" name="AutoShape 21"/>
            <p:cNvSpPr/>
            <p:nvPr/>
          </p:nvSpPr>
          <p:spPr>
            <a:xfrm>
              <a:off x="0" y="290"/>
              <a:ext cx="456" cy="374"/>
            </a:xfrm>
            <a:prstGeom prst="cube">
              <a:avLst>
                <a:gd name="adj" fmla="val 25000"/>
              </a:avLst>
            </a:prstGeom>
            <a:solidFill>
              <a:schemeClr val="accent2">
                <a:alpha val="83919"/>
              </a:schemeClr>
            </a:solidFill>
            <a:ln w="9525" cap="flat" cmpd="sng">
              <a:solidFill>
                <a:srgbClr val="00050C"/>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89" name="AutoShape 22"/>
            <p:cNvSpPr/>
            <p:nvPr/>
          </p:nvSpPr>
          <p:spPr>
            <a:xfrm>
              <a:off x="0" y="0"/>
              <a:ext cx="456" cy="374"/>
            </a:xfrm>
            <a:prstGeom prst="cube">
              <a:avLst>
                <a:gd name="adj" fmla="val 25000"/>
              </a:avLst>
            </a:prstGeom>
            <a:solidFill>
              <a:schemeClr val="accent2">
                <a:alpha val="83919"/>
              </a:schemeClr>
            </a:solidFill>
            <a:ln w="9525" cap="flat" cmpd="sng">
              <a:solidFill>
                <a:srgbClr val="00050C"/>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790" name="Group 23"/>
          <p:cNvGrpSpPr/>
          <p:nvPr/>
        </p:nvGrpSpPr>
        <p:grpSpPr>
          <a:xfrm>
            <a:off x="2655888" y="2773363"/>
            <a:ext cx="1784350" cy="804862"/>
            <a:chOff x="0" y="0"/>
            <a:chExt cx="1139" cy="666"/>
          </a:xfrm>
        </p:grpSpPr>
        <p:sp>
          <p:nvSpPr>
            <p:cNvPr id="160791" name="AutoShape 24"/>
            <p:cNvSpPr/>
            <p:nvPr/>
          </p:nvSpPr>
          <p:spPr>
            <a:xfrm>
              <a:off x="0" y="29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2" name="AutoShape 25"/>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3" name="AutoShape 26"/>
            <p:cNvSpPr/>
            <p:nvPr/>
          </p:nvSpPr>
          <p:spPr>
            <a:xfrm>
              <a:off x="342" y="291"/>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4" name="AutoShape 27"/>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5" name="AutoShape 28"/>
            <p:cNvSpPr/>
            <p:nvPr/>
          </p:nvSpPr>
          <p:spPr>
            <a:xfrm>
              <a:off x="683" y="291"/>
              <a:ext cx="456"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6" name="AutoShape 29"/>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797" name="Group 30"/>
          <p:cNvGrpSpPr/>
          <p:nvPr/>
        </p:nvGrpSpPr>
        <p:grpSpPr>
          <a:xfrm>
            <a:off x="6024563" y="2700338"/>
            <a:ext cx="714375" cy="801687"/>
            <a:chOff x="0" y="0"/>
            <a:chExt cx="456" cy="664"/>
          </a:xfrm>
        </p:grpSpPr>
        <p:sp>
          <p:nvSpPr>
            <p:cNvPr id="160798" name="AutoShape 31"/>
            <p:cNvSpPr/>
            <p:nvPr/>
          </p:nvSpPr>
          <p:spPr>
            <a:xfrm>
              <a:off x="0" y="290"/>
              <a:ext cx="456" cy="374"/>
            </a:xfrm>
            <a:prstGeom prst="cube">
              <a:avLst>
                <a:gd name="adj" fmla="val 25000"/>
              </a:avLst>
            </a:prstGeom>
            <a:solidFill>
              <a:schemeClr val="accent2">
                <a:alpha val="83919"/>
              </a:schemeClr>
            </a:solidFill>
            <a:ln w="9525" cap="flat" cmpd="sng">
              <a:solidFill>
                <a:srgbClr val="00050C"/>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799" name="AutoShape 32"/>
            <p:cNvSpPr/>
            <p:nvPr/>
          </p:nvSpPr>
          <p:spPr>
            <a:xfrm>
              <a:off x="0" y="0"/>
              <a:ext cx="456" cy="374"/>
            </a:xfrm>
            <a:prstGeom prst="cube">
              <a:avLst>
                <a:gd name="adj" fmla="val 25000"/>
              </a:avLst>
            </a:prstGeom>
            <a:solidFill>
              <a:schemeClr val="accent2">
                <a:alpha val="83919"/>
              </a:schemeClr>
            </a:solidFill>
            <a:ln w="9525" cap="flat" cmpd="sng">
              <a:solidFill>
                <a:srgbClr val="00050C"/>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00" name="Group 33"/>
          <p:cNvGrpSpPr/>
          <p:nvPr/>
        </p:nvGrpSpPr>
        <p:grpSpPr>
          <a:xfrm>
            <a:off x="7847013" y="2700338"/>
            <a:ext cx="1247775" cy="804862"/>
            <a:chOff x="0" y="0"/>
            <a:chExt cx="797" cy="666"/>
          </a:xfrm>
        </p:grpSpPr>
        <p:sp>
          <p:nvSpPr>
            <p:cNvPr id="160801" name="AutoShape 34"/>
            <p:cNvSpPr/>
            <p:nvPr/>
          </p:nvSpPr>
          <p:spPr>
            <a:xfrm>
              <a:off x="0"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02" name="AutoShape 35"/>
            <p:cNvSpPr/>
            <p:nvPr/>
          </p:nvSpPr>
          <p:spPr>
            <a:xfrm>
              <a:off x="0" y="0"/>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03" name="AutoShape 36"/>
            <p:cNvSpPr/>
            <p:nvPr/>
          </p:nvSpPr>
          <p:spPr>
            <a:xfrm>
              <a:off x="342"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04" name="AutoShape 37"/>
            <p:cNvSpPr/>
            <p:nvPr/>
          </p:nvSpPr>
          <p:spPr>
            <a:xfrm>
              <a:off x="342" y="1"/>
              <a:ext cx="455" cy="374"/>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sp>
        <p:nvSpPr>
          <p:cNvPr id="160805" name="Rectangle 38"/>
          <p:cNvSpPr/>
          <p:nvPr/>
        </p:nvSpPr>
        <p:spPr>
          <a:xfrm>
            <a:off x="883285" y="1268730"/>
            <a:ext cx="10543540" cy="647700"/>
          </a:xfrm>
          <a:prstGeom prst="rect">
            <a:avLst/>
          </a:prstGeom>
          <a:noFill/>
          <a:ln w="9525">
            <a:noFill/>
          </a:ln>
        </p:spPr>
        <p:txBody>
          <a:bodyPr anchor="ctr" anchorCtr="0"/>
          <a:p>
            <a:pPr marL="342900" indent="-342900">
              <a:lnSpc>
                <a:spcPct val="100000"/>
              </a:lnSpc>
              <a:buClrTx/>
            </a:pPr>
            <a:r>
              <a:rPr lang="en-US" altLang="zh-CN" sz="2800" b="1" dirty="0">
                <a:solidFill>
                  <a:srgbClr val="FF0000"/>
                </a:solidFill>
                <a:latin typeface="仿宋" panose="02010609060101010101" pitchFamily="49" charset="-122"/>
                <a:ea typeface="仿宋" panose="02010609060101010101" pitchFamily="49" charset="-122"/>
              </a:rPr>
              <a:t>1.</a:t>
            </a:r>
            <a:r>
              <a:rPr lang="zh-CN" altLang="en-US" sz="2800" b="1" dirty="0">
                <a:solidFill>
                  <a:srgbClr val="FF0000"/>
                </a:solidFill>
                <a:latin typeface="仿宋" panose="02010609060101010101" pitchFamily="49" charset="-122"/>
                <a:ea typeface="仿宋" panose="02010609060101010101" pitchFamily="49" charset="-122"/>
              </a:rPr>
              <a:t>资金两个不同侧面的扩展：存在形态与来源渠道。</a:t>
            </a:r>
            <a:endParaRPr lang="zh-CN" altLang="en-US" sz="2800" b="1" dirty="0">
              <a:solidFill>
                <a:srgbClr val="FF0000"/>
              </a:solidFill>
              <a:latin typeface="仿宋" panose="02010609060101010101" pitchFamily="49" charset="-122"/>
              <a:ea typeface="仿宋" panose="02010609060101010101" pitchFamily="49" charset="-122"/>
            </a:endParaRPr>
          </a:p>
        </p:txBody>
      </p:sp>
      <p:sp>
        <p:nvSpPr>
          <p:cNvPr id="160806" name="AutoShape 39"/>
          <p:cNvSpPr/>
          <p:nvPr/>
        </p:nvSpPr>
        <p:spPr>
          <a:xfrm rot="-5400000">
            <a:off x="7439025" y="2544763"/>
            <a:ext cx="144463" cy="2016125"/>
          </a:xfrm>
          <a:prstGeom prst="leftBrace">
            <a:avLst>
              <a:gd name="adj1" fmla="val 115330"/>
              <a:gd name="adj2" fmla="val 46787"/>
            </a:avLst>
          </a:prstGeom>
          <a:noFill/>
          <a:ln w="25400" cap="flat" cmpd="sng">
            <a:solidFill>
              <a:srgbClr val="FF6600"/>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07" name="Text Box 40"/>
          <p:cNvSpPr txBox="1"/>
          <p:nvPr/>
        </p:nvSpPr>
        <p:spPr>
          <a:xfrm>
            <a:off x="6672263" y="3563938"/>
            <a:ext cx="1655762"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权益</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08" name="Rectangle 41"/>
          <p:cNvSpPr/>
          <p:nvPr/>
        </p:nvSpPr>
        <p:spPr>
          <a:xfrm>
            <a:off x="774065" y="428625"/>
            <a:ext cx="10652125" cy="583565"/>
          </a:xfrm>
          <a:prstGeom prst="rect">
            <a:avLst/>
          </a:prstGeom>
          <a:noFill/>
          <a:ln w="9525">
            <a:noFill/>
          </a:ln>
        </p:spPr>
        <p:txBody>
          <a:bodyPr wrap="square" anchor="t" anchorCtr="0">
            <a:spAutoFit/>
          </a:bodyPr>
          <a:p>
            <a:pPr algn="ctr">
              <a:lnSpc>
                <a:spcPct val="100000"/>
              </a:lnSpc>
              <a:buClr>
                <a:srgbClr val="0099FF"/>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rPr>
              <a:t> 对综合会计等式的理解</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60809" name="AutoShape 43"/>
          <p:cNvSpPr/>
          <p:nvPr/>
        </p:nvSpPr>
        <p:spPr>
          <a:xfrm>
            <a:off x="1774825" y="4148138"/>
            <a:ext cx="8642350" cy="2233612"/>
          </a:xfrm>
          <a:prstGeom prst="roundRect">
            <a:avLst>
              <a:gd name="adj" fmla="val 16667"/>
            </a:avLst>
          </a:prstGeom>
          <a:noFill/>
          <a:ln w="28575" cap="flat" cmpd="sng">
            <a:solidFill>
              <a:schemeClr val="hlink"/>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10" name="Text Box 44"/>
          <p:cNvSpPr txBox="1"/>
          <p:nvPr/>
        </p:nvSpPr>
        <p:spPr>
          <a:xfrm>
            <a:off x="5715000" y="5094288"/>
            <a:ext cx="381000"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0811" name="Text Box 45"/>
          <p:cNvSpPr txBox="1"/>
          <p:nvPr/>
        </p:nvSpPr>
        <p:spPr>
          <a:xfrm>
            <a:off x="6894513" y="5041900"/>
            <a:ext cx="382587"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0812" name="Text Box 46"/>
          <p:cNvSpPr txBox="1"/>
          <p:nvPr/>
        </p:nvSpPr>
        <p:spPr>
          <a:xfrm>
            <a:off x="2154238" y="4376738"/>
            <a:ext cx="168275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资产</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13" name="Text Box 47"/>
          <p:cNvSpPr txBox="1"/>
          <p:nvPr/>
        </p:nvSpPr>
        <p:spPr>
          <a:xfrm>
            <a:off x="6024563" y="4362450"/>
            <a:ext cx="1109662"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负债</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14" name="Text Box 48"/>
          <p:cNvSpPr txBox="1"/>
          <p:nvPr/>
        </p:nvSpPr>
        <p:spPr>
          <a:xfrm>
            <a:off x="7197725" y="4362450"/>
            <a:ext cx="1755775"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所有者权益</a:t>
            </a:r>
            <a:endParaRPr lang="zh-CN" altLang="en-US" sz="2400" dirty="0">
              <a:solidFill>
                <a:srgbClr val="000000"/>
              </a:solidFill>
              <a:latin typeface="楷体" panose="02010609060101010101" pitchFamily="49" charset="-122"/>
              <a:ea typeface="楷体" panose="02010609060101010101" pitchFamily="49" charset="-122"/>
            </a:endParaRPr>
          </a:p>
        </p:txBody>
      </p:sp>
      <p:grpSp>
        <p:nvGrpSpPr>
          <p:cNvPr id="160815" name="Group 49"/>
          <p:cNvGrpSpPr/>
          <p:nvPr/>
        </p:nvGrpSpPr>
        <p:grpSpPr>
          <a:xfrm>
            <a:off x="6221413" y="4764088"/>
            <a:ext cx="714375" cy="801687"/>
            <a:chOff x="0" y="0"/>
            <a:chExt cx="456" cy="664"/>
          </a:xfrm>
        </p:grpSpPr>
        <p:sp>
          <p:nvSpPr>
            <p:cNvPr id="160816" name="AutoShape 50"/>
            <p:cNvSpPr/>
            <p:nvPr/>
          </p:nvSpPr>
          <p:spPr>
            <a:xfrm>
              <a:off x="0" y="29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17" name="AutoShape 51"/>
            <p:cNvSpPr/>
            <p:nvPr/>
          </p:nvSpPr>
          <p:spPr>
            <a:xfrm>
              <a:off x="0" y="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18" name="Group 52"/>
          <p:cNvGrpSpPr/>
          <p:nvPr/>
        </p:nvGrpSpPr>
        <p:grpSpPr>
          <a:xfrm>
            <a:off x="1881188" y="4724400"/>
            <a:ext cx="1909762" cy="936625"/>
            <a:chOff x="0" y="0"/>
            <a:chExt cx="1203" cy="590"/>
          </a:xfrm>
        </p:grpSpPr>
        <p:grpSp>
          <p:nvGrpSpPr>
            <p:cNvPr id="160819" name="Group 53"/>
            <p:cNvGrpSpPr/>
            <p:nvPr/>
          </p:nvGrpSpPr>
          <p:grpSpPr>
            <a:xfrm>
              <a:off x="80" y="0"/>
              <a:ext cx="1123" cy="507"/>
              <a:chOff x="0" y="0"/>
              <a:chExt cx="1139" cy="666"/>
            </a:xfrm>
          </p:grpSpPr>
          <p:sp>
            <p:nvSpPr>
              <p:cNvPr id="160820" name="AutoShape 54"/>
              <p:cNvSpPr/>
              <p:nvPr/>
            </p:nvSpPr>
            <p:spPr>
              <a:xfrm>
                <a:off x="0" y="291"/>
                <a:ext cx="456" cy="374"/>
              </a:xfrm>
              <a:prstGeom prst="cube">
                <a:avLst>
                  <a:gd name="adj" fmla="val 25000"/>
                </a:avLst>
              </a:prstGeom>
              <a:solidFill>
                <a:srgbClr val="9999FF">
                  <a:alpha val="92154"/>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1" name="AutoShape 55"/>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2" name="AutoShape 56"/>
              <p:cNvSpPr/>
              <p:nvPr/>
            </p:nvSpPr>
            <p:spPr>
              <a:xfrm>
                <a:off x="342" y="291"/>
                <a:ext cx="454" cy="375"/>
              </a:xfrm>
              <a:prstGeom prst="cube">
                <a:avLst>
                  <a:gd name="adj" fmla="val 25000"/>
                </a:avLst>
              </a:prstGeom>
              <a:solidFill>
                <a:srgbClr val="9999FF">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3" name="AutoShape 57"/>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4" name="AutoShape 58"/>
              <p:cNvSpPr/>
              <p:nvPr/>
            </p:nvSpPr>
            <p:spPr>
              <a:xfrm>
                <a:off x="683" y="291"/>
                <a:ext cx="456" cy="375"/>
              </a:xfrm>
              <a:prstGeom prst="cube">
                <a:avLst>
                  <a:gd name="adj" fmla="val 25000"/>
                </a:avLst>
              </a:prstGeom>
              <a:solidFill>
                <a:srgbClr val="9999FF">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5" name="AutoShape 59"/>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26" name="Group 60"/>
            <p:cNvGrpSpPr/>
            <p:nvPr/>
          </p:nvGrpSpPr>
          <p:grpSpPr>
            <a:xfrm>
              <a:off x="0" y="83"/>
              <a:ext cx="1124" cy="507"/>
              <a:chOff x="0" y="0"/>
              <a:chExt cx="1139" cy="666"/>
            </a:xfrm>
          </p:grpSpPr>
          <p:sp>
            <p:nvSpPr>
              <p:cNvPr id="160827" name="AutoShape 61"/>
              <p:cNvSpPr/>
              <p:nvPr/>
            </p:nvSpPr>
            <p:spPr>
              <a:xfrm>
                <a:off x="0" y="29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8" name="AutoShape 62"/>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29" name="AutoShape 63"/>
              <p:cNvSpPr/>
              <p:nvPr/>
            </p:nvSpPr>
            <p:spPr>
              <a:xfrm>
                <a:off x="342" y="291"/>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0" name="AutoShape 64"/>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1" name="AutoShape 65"/>
              <p:cNvSpPr/>
              <p:nvPr/>
            </p:nvSpPr>
            <p:spPr>
              <a:xfrm>
                <a:off x="683" y="291"/>
                <a:ext cx="456"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2" name="AutoShape 66"/>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grpSp>
        <p:nvGrpSpPr>
          <p:cNvPr id="160833" name="Group 67"/>
          <p:cNvGrpSpPr/>
          <p:nvPr/>
        </p:nvGrpSpPr>
        <p:grpSpPr>
          <a:xfrm>
            <a:off x="9023350" y="4724400"/>
            <a:ext cx="1249363" cy="804863"/>
            <a:chOff x="0" y="0"/>
            <a:chExt cx="797" cy="666"/>
          </a:xfrm>
        </p:grpSpPr>
        <p:sp>
          <p:nvSpPr>
            <p:cNvPr id="160834" name="AutoShape 68"/>
            <p:cNvSpPr/>
            <p:nvPr/>
          </p:nvSpPr>
          <p:spPr>
            <a:xfrm>
              <a:off x="0" y="291"/>
              <a:ext cx="455" cy="375"/>
            </a:xfrm>
            <a:prstGeom prst="cube">
              <a:avLst>
                <a:gd name="adj" fmla="val 25000"/>
              </a:avLst>
            </a:prstGeom>
            <a:solidFill>
              <a:srgbClr val="99CC00">
                <a:alpha val="78036"/>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5" name="AutoShape 69"/>
            <p:cNvSpPr/>
            <p:nvPr/>
          </p:nvSpPr>
          <p:spPr>
            <a:xfrm>
              <a:off x="0" y="0"/>
              <a:ext cx="455" cy="375"/>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6" name="AutoShape 70"/>
            <p:cNvSpPr/>
            <p:nvPr/>
          </p:nvSpPr>
          <p:spPr>
            <a:xfrm>
              <a:off x="342" y="291"/>
              <a:ext cx="455" cy="375"/>
            </a:xfrm>
            <a:prstGeom prst="cube">
              <a:avLst>
                <a:gd name="adj" fmla="val 25000"/>
              </a:avLst>
            </a:prstGeom>
            <a:solidFill>
              <a:srgbClr val="99CC00">
                <a:alpha val="78036"/>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37" name="AutoShape 71"/>
            <p:cNvSpPr/>
            <p:nvPr/>
          </p:nvSpPr>
          <p:spPr>
            <a:xfrm>
              <a:off x="342" y="1"/>
              <a:ext cx="455" cy="374"/>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38" name="Group 72"/>
          <p:cNvGrpSpPr/>
          <p:nvPr/>
        </p:nvGrpSpPr>
        <p:grpSpPr>
          <a:xfrm>
            <a:off x="8939213" y="4827588"/>
            <a:ext cx="1247775" cy="804862"/>
            <a:chOff x="0" y="0"/>
            <a:chExt cx="797" cy="666"/>
          </a:xfrm>
        </p:grpSpPr>
        <p:sp>
          <p:nvSpPr>
            <p:cNvPr id="160839" name="AutoShape 73"/>
            <p:cNvSpPr/>
            <p:nvPr/>
          </p:nvSpPr>
          <p:spPr>
            <a:xfrm>
              <a:off x="0" y="291"/>
              <a:ext cx="455" cy="375"/>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0" name="AutoShape 74"/>
            <p:cNvSpPr/>
            <p:nvPr/>
          </p:nvSpPr>
          <p:spPr>
            <a:xfrm>
              <a:off x="0" y="0"/>
              <a:ext cx="455" cy="375"/>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1" name="AutoShape 75"/>
            <p:cNvSpPr/>
            <p:nvPr/>
          </p:nvSpPr>
          <p:spPr>
            <a:xfrm>
              <a:off x="342" y="291"/>
              <a:ext cx="455" cy="375"/>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2" name="AutoShape 76"/>
            <p:cNvSpPr/>
            <p:nvPr/>
          </p:nvSpPr>
          <p:spPr>
            <a:xfrm>
              <a:off x="342" y="1"/>
              <a:ext cx="455" cy="374"/>
            </a:xfrm>
            <a:prstGeom prst="cube">
              <a:avLst>
                <a:gd name="adj" fmla="val 25000"/>
              </a:avLst>
            </a:prstGeom>
            <a:solidFill>
              <a:srgbClr val="009900"/>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43" name="Group 77"/>
          <p:cNvGrpSpPr/>
          <p:nvPr/>
        </p:nvGrpSpPr>
        <p:grpSpPr>
          <a:xfrm>
            <a:off x="6138863" y="4867275"/>
            <a:ext cx="714375" cy="801688"/>
            <a:chOff x="0" y="0"/>
            <a:chExt cx="456" cy="664"/>
          </a:xfrm>
        </p:grpSpPr>
        <p:sp>
          <p:nvSpPr>
            <p:cNvPr id="160844" name="AutoShape 78"/>
            <p:cNvSpPr/>
            <p:nvPr/>
          </p:nvSpPr>
          <p:spPr>
            <a:xfrm>
              <a:off x="0" y="290"/>
              <a:ext cx="456" cy="374"/>
            </a:xfrm>
            <a:prstGeom prst="cube">
              <a:avLst>
                <a:gd name="adj" fmla="val 25000"/>
              </a:avLst>
            </a:prstGeom>
            <a:solidFill>
              <a:schemeClr val="accent2">
                <a:alpha val="85097"/>
              </a:schemeClr>
            </a:solidFill>
            <a:ln w="9525" cap="flat" cmpd="sng">
              <a:solidFill>
                <a:srgbClr val="000000"/>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5" name="AutoShape 79"/>
            <p:cNvSpPr/>
            <p:nvPr/>
          </p:nvSpPr>
          <p:spPr>
            <a:xfrm>
              <a:off x="0" y="0"/>
              <a:ext cx="456" cy="374"/>
            </a:xfrm>
            <a:prstGeom prst="cube">
              <a:avLst>
                <a:gd name="adj" fmla="val 25000"/>
              </a:avLst>
            </a:prstGeom>
            <a:solidFill>
              <a:schemeClr val="accent2">
                <a:alpha val="85097"/>
              </a:schemeClr>
            </a:solidFill>
            <a:ln w="9525" cap="flat" cmpd="sng">
              <a:solidFill>
                <a:srgbClr val="000000"/>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46" name="Group 80"/>
          <p:cNvGrpSpPr/>
          <p:nvPr/>
        </p:nvGrpSpPr>
        <p:grpSpPr>
          <a:xfrm>
            <a:off x="7369175" y="4795838"/>
            <a:ext cx="1247775" cy="804862"/>
            <a:chOff x="0" y="0"/>
            <a:chExt cx="797" cy="666"/>
          </a:xfrm>
        </p:grpSpPr>
        <p:sp>
          <p:nvSpPr>
            <p:cNvPr id="160847" name="AutoShape 81"/>
            <p:cNvSpPr/>
            <p:nvPr/>
          </p:nvSpPr>
          <p:spPr>
            <a:xfrm>
              <a:off x="0" y="291"/>
              <a:ext cx="455" cy="375"/>
            </a:xfrm>
            <a:prstGeom prst="cube">
              <a:avLst>
                <a:gd name="adj" fmla="val 25000"/>
              </a:avLst>
            </a:prstGeom>
            <a:solidFill>
              <a:schemeClr val="accent2">
                <a:alpha val="8901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8" name="AutoShape 82"/>
            <p:cNvSpPr/>
            <p:nvPr/>
          </p:nvSpPr>
          <p:spPr>
            <a:xfrm>
              <a:off x="0" y="0"/>
              <a:ext cx="455" cy="375"/>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49" name="AutoShape 83"/>
            <p:cNvSpPr/>
            <p:nvPr/>
          </p:nvSpPr>
          <p:spPr>
            <a:xfrm>
              <a:off x="342" y="291"/>
              <a:ext cx="455" cy="375"/>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50" name="AutoShape 84"/>
            <p:cNvSpPr/>
            <p:nvPr/>
          </p:nvSpPr>
          <p:spPr>
            <a:xfrm>
              <a:off x="342" y="1"/>
              <a:ext cx="455" cy="374"/>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51" name="Group 85"/>
          <p:cNvGrpSpPr/>
          <p:nvPr/>
        </p:nvGrpSpPr>
        <p:grpSpPr>
          <a:xfrm>
            <a:off x="7248525" y="4940300"/>
            <a:ext cx="1247775" cy="804863"/>
            <a:chOff x="0" y="0"/>
            <a:chExt cx="797" cy="666"/>
          </a:xfrm>
        </p:grpSpPr>
        <p:sp>
          <p:nvSpPr>
            <p:cNvPr id="160852" name="AutoShape 86"/>
            <p:cNvSpPr/>
            <p:nvPr/>
          </p:nvSpPr>
          <p:spPr>
            <a:xfrm>
              <a:off x="0" y="291"/>
              <a:ext cx="455" cy="375"/>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53" name="AutoShape 87"/>
            <p:cNvSpPr/>
            <p:nvPr/>
          </p:nvSpPr>
          <p:spPr>
            <a:xfrm>
              <a:off x="0" y="0"/>
              <a:ext cx="455" cy="375"/>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54" name="AutoShape 88"/>
            <p:cNvSpPr/>
            <p:nvPr/>
          </p:nvSpPr>
          <p:spPr>
            <a:xfrm>
              <a:off x="342" y="291"/>
              <a:ext cx="455" cy="375"/>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55" name="AutoShape 89"/>
            <p:cNvSpPr/>
            <p:nvPr/>
          </p:nvSpPr>
          <p:spPr>
            <a:xfrm>
              <a:off x="342" y="1"/>
              <a:ext cx="455" cy="374"/>
            </a:xfrm>
            <a:prstGeom prst="cube">
              <a:avLst>
                <a:gd name="adj" fmla="val 25000"/>
              </a:avLst>
            </a:prstGeom>
            <a:solidFill>
              <a:srgbClr val="FF9900">
                <a:alpha val="89017"/>
              </a:srgbClr>
            </a:solidFill>
            <a:ln w="9525" cap="flat" cmpd="sng">
              <a:solidFill>
                <a:schemeClr val="tx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sp>
        <p:nvSpPr>
          <p:cNvPr id="160856" name="Text Box 90"/>
          <p:cNvSpPr txBox="1"/>
          <p:nvPr/>
        </p:nvSpPr>
        <p:spPr>
          <a:xfrm>
            <a:off x="3913188" y="5076825"/>
            <a:ext cx="382587"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0857" name="Text Box 91"/>
          <p:cNvSpPr txBox="1"/>
          <p:nvPr/>
        </p:nvSpPr>
        <p:spPr>
          <a:xfrm>
            <a:off x="8543925" y="5013325"/>
            <a:ext cx="384175"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grpSp>
        <p:nvGrpSpPr>
          <p:cNvPr id="160858" name="Group 92"/>
          <p:cNvGrpSpPr/>
          <p:nvPr/>
        </p:nvGrpSpPr>
        <p:grpSpPr>
          <a:xfrm>
            <a:off x="4305300" y="4724400"/>
            <a:ext cx="1366838" cy="936625"/>
            <a:chOff x="0" y="0"/>
            <a:chExt cx="861" cy="590"/>
          </a:xfrm>
        </p:grpSpPr>
        <p:grpSp>
          <p:nvGrpSpPr>
            <p:cNvPr id="160859" name="Group 93"/>
            <p:cNvGrpSpPr/>
            <p:nvPr/>
          </p:nvGrpSpPr>
          <p:grpSpPr>
            <a:xfrm>
              <a:off x="75" y="0"/>
              <a:ext cx="786" cy="507"/>
              <a:chOff x="0" y="0"/>
              <a:chExt cx="797" cy="666"/>
            </a:xfrm>
          </p:grpSpPr>
          <p:sp>
            <p:nvSpPr>
              <p:cNvPr id="160860" name="AutoShape 94"/>
              <p:cNvSpPr/>
              <p:nvPr/>
            </p:nvSpPr>
            <p:spPr>
              <a:xfrm>
                <a:off x="0" y="291"/>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61" name="AutoShape 95"/>
              <p:cNvSpPr/>
              <p:nvPr/>
            </p:nvSpPr>
            <p:spPr>
              <a:xfrm>
                <a:off x="0" y="0"/>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62" name="AutoShape 96"/>
              <p:cNvSpPr/>
              <p:nvPr/>
            </p:nvSpPr>
            <p:spPr>
              <a:xfrm>
                <a:off x="342" y="291"/>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63" name="AutoShape 97"/>
              <p:cNvSpPr/>
              <p:nvPr/>
            </p:nvSpPr>
            <p:spPr>
              <a:xfrm>
                <a:off x="342" y="1"/>
                <a:ext cx="455" cy="374"/>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0864" name="Group 98"/>
            <p:cNvGrpSpPr/>
            <p:nvPr/>
          </p:nvGrpSpPr>
          <p:grpSpPr>
            <a:xfrm>
              <a:off x="0" y="83"/>
              <a:ext cx="408" cy="507"/>
              <a:chOff x="0" y="0"/>
              <a:chExt cx="449" cy="507"/>
            </a:xfrm>
          </p:grpSpPr>
          <p:sp>
            <p:nvSpPr>
              <p:cNvPr id="160865" name="AutoShape 99"/>
              <p:cNvSpPr/>
              <p:nvPr/>
            </p:nvSpPr>
            <p:spPr>
              <a:xfrm>
                <a:off x="0" y="222"/>
                <a:ext cx="449" cy="28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66" name="AutoShape 100"/>
              <p:cNvSpPr/>
              <p:nvPr/>
            </p:nvSpPr>
            <p:spPr>
              <a:xfrm>
                <a:off x="0" y="0"/>
                <a:ext cx="449" cy="28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sp>
        <p:nvSpPr>
          <p:cNvPr id="160867" name="Text Box 101"/>
          <p:cNvSpPr txBox="1"/>
          <p:nvPr/>
        </p:nvSpPr>
        <p:spPr>
          <a:xfrm>
            <a:off x="8904288" y="4362450"/>
            <a:ext cx="129540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收入</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68" name="Text Box 102"/>
          <p:cNvSpPr txBox="1"/>
          <p:nvPr/>
        </p:nvSpPr>
        <p:spPr>
          <a:xfrm>
            <a:off x="4449763" y="4362450"/>
            <a:ext cx="1223962"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费用</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69" name="AutoShape 103"/>
          <p:cNvSpPr/>
          <p:nvPr/>
        </p:nvSpPr>
        <p:spPr>
          <a:xfrm rot="-5400000">
            <a:off x="3683000" y="4832350"/>
            <a:ext cx="215900" cy="2016125"/>
          </a:xfrm>
          <a:prstGeom prst="leftBrace">
            <a:avLst>
              <a:gd name="adj1" fmla="val 77170"/>
              <a:gd name="adj2" fmla="val 46787"/>
            </a:avLst>
          </a:prstGeom>
          <a:noFill/>
          <a:ln w="25400" cap="flat" cmpd="sng">
            <a:solidFill>
              <a:srgbClr val="FF6600"/>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70" name="Text Box 104"/>
          <p:cNvSpPr txBox="1"/>
          <p:nvPr/>
        </p:nvSpPr>
        <p:spPr>
          <a:xfrm>
            <a:off x="2154238" y="5948363"/>
            <a:ext cx="3124200" cy="368935"/>
          </a:xfrm>
          <a:prstGeom prst="rect">
            <a:avLst/>
          </a:prstGeom>
          <a:solidFill>
            <a:schemeClr val="bg1"/>
          </a:solid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资金的存在形态</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71" name="AutoShape 105"/>
          <p:cNvSpPr/>
          <p:nvPr/>
        </p:nvSpPr>
        <p:spPr>
          <a:xfrm rot="-5400000">
            <a:off x="7850188" y="4146550"/>
            <a:ext cx="206375" cy="3332163"/>
          </a:xfrm>
          <a:prstGeom prst="leftBrace">
            <a:avLst>
              <a:gd name="adj1" fmla="val 95905"/>
              <a:gd name="adj2" fmla="val 46787"/>
            </a:avLst>
          </a:prstGeom>
          <a:noFill/>
          <a:ln w="25400" cap="flat" cmpd="sng">
            <a:solidFill>
              <a:srgbClr val="FF6600"/>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72" name="Text Box 106"/>
          <p:cNvSpPr txBox="1"/>
          <p:nvPr/>
        </p:nvSpPr>
        <p:spPr>
          <a:xfrm>
            <a:off x="6481763" y="5940425"/>
            <a:ext cx="2736850" cy="368935"/>
          </a:xfrm>
          <a:prstGeom prst="rect">
            <a:avLst/>
          </a:prstGeom>
          <a:solidFill>
            <a:schemeClr val="bg1"/>
          </a:solid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资金的来源渠道</a:t>
            </a:r>
            <a:endParaRPr lang="zh-CN" altLang="en-US" sz="2400" dirty="0">
              <a:solidFill>
                <a:srgbClr val="000000"/>
              </a:solidFill>
              <a:latin typeface="楷体" panose="02010609060101010101" pitchFamily="49" charset="-122"/>
              <a:ea typeface="楷体" panose="02010609060101010101" pitchFamily="49" charset="-122"/>
            </a:endParaRPr>
          </a:p>
        </p:txBody>
      </p:sp>
      <p:grpSp>
        <p:nvGrpSpPr>
          <p:cNvPr id="160873" name="Group 107"/>
          <p:cNvGrpSpPr/>
          <p:nvPr/>
        </p:nvGrpSpPr>
        <p:grpSpPr>
          <a:xfrm>
            <a:off x="3521075" y="4868863"/>
            <a:ext cx="433388" cy="792162"/>
            <a:chOff x="4012" y="2868"/>
            <a:chExt cx="456" cy="630"/>
          </a:xfrm>
        </p:grpSpPr>
        <p:sp>
          <p:nvSpPr>
            <p:cNvPr id="160874" name="AutoShape 108"/>
            <p:cNvSpPr/>
            <p:nvPr/>
          </p:nvSpPr>
          <p:spPr>
            <a:xfrm>
              <a:off x="4012" y="3142"/>
              <a:ext cx="456" cy="356"/>
            </a:xfrm>
            <a:prstGeom prst="cube">
              <a:avLst>
                <a:gd name="adj" fmla="val 25000"/>
              </a:avLst>
            </a:prstGeom>
            <a:solidFill>
              <a:srgbClr val="FF99CC"/>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0875" name="AutoShape 109"/>
            <p:cNvSpPr/>
            <p:nvPr/>
          </p:nvSpPr>
          <p:spPr>
            <a:xfrm>
              <a:off x="4012" y="2868"/>
              <a:ext cx="456" cy="354"/>
            </a:xfrm>
            <a:prstGeom prst="cube">
              <a:avLst>
                <a:gd name="adj" fmla="val 25000"/>
              </a:avLst>
            </a:prstGeom>
            <a:solidFill>
              <a:srgbClr val="FF99CC"/>
            </a:solidFill>
            <a:ln w="9525" cap="flat" cmpd="sng">
              <a:solidFill>
                <a:srgbClr val="000000"/>
              </a:solidFill>
              <a:prstDash val="solid"/>
              <a:miter/>
              <a:headEnd type="none" w="med" len="med"/>
              <a:tailEnd type="none" w="med" len="med"/>
            </a:ln>
          </p:spPr>
          <p:txBody>
            <a:bodyPr anchor="t"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pic>
        <p:nvPicPr>
          <p:cNvPr id="160876" name="Picture 110" descr="0hhh07"/>
          <p:cNvPicPr>
            <a:picLocks noChangeAspect="1"/>
          </p:cNvPicPr>
          <p:nvPr/>
        </p:nvPicPr>
        <p:blipFill>
          <a:blip r:embed="rId1"/>
          <a:stretch>
            <a:fillRect/>
          </a:stretch>
        </p:blipFill>
        <p:spPr>
          <a:xfrm>
            <a:off x="5375275" y="3576638"/>
            <a:ext cx="781050" cy="781050"/>
          </a:xfrm>
          <a:prstGeom prst="rect">
            <a:avLst/>
          </a:prstGeom>
          <a:noFill/>
          <a:ln w="9525">
            <a:noFill/>
          </a:ln>
        </p:spPr>
      </p:pic>
      <p:sp>
        <p:nvSpPr>
          <p:cNvPr id="160877" name="Text Box 104"/>
          <p:cNvSpPr txBox="1"/>
          <p:nvPr/>
        </p:nvSpPr>
        <p:spPr>
          <a:xfrm>
            <a:off x="4972050" y="5991225"/>
            <a:ext cx="1587500" cy="368935"/>
          </a:xfrm>
          <a:prstGeom prst="rect">
            <a:avLst/>
          </a:prstGeom>
          <a:solidFill>
            <a:schemeClr val="bg1"/>
          </a:solidFill>
          <a:ln w="9525">
            <a:noFill/>
          </a:ln>
        </p:spPr>
        <p:txBody>
          <a:bodyPr lIns="0" tIns="0" rIns="0" bIns="0" anchor="t" anchorCtr="0">
            <a:spAutoFit/>
          </a:bodyPr>
          <a:p>
            <a:pPr algn="ctr">
              <a:lnSpc>
                <a:spcPct val="100000"/>
              </a:lnSpc>
              <a:spcBef>
                <a:spcPct val="50000"/>
              </a:spcBef>
              <a:buClrTx/>
            </a:pP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0878" name="Text Box 104"/>
          <p:cNvSpPr txBox="1"/>
          <p:nvPr/>
        </p:nvSpPr>
        <p:spPr>
          <a:xfrm>
            <a:off x="9074150" y="5949950"/>
            <a:ext cx="982663" cy="368935"/>
          </a:xfrm>
          <a:prstGeom prst="rect">
            <a:avLst/>
          </a:prstGeom>
          <a:solidFill>
            <a:schemeClr val="bg1"/>
          </a:solidFill>
          <a:ln w="9525">
            <a:noFill/>
          </a:ln>
        </p:spPr>
        <p:txBody>
          <a:bodyPr lIns="0" tIns="0" rIns="0" bIns="0" anchor="t" anchorCtr="0">
            <a:spAutoFit/>
          </a:bodyPr>
          <a:p>
            <a:pPr algn="ctr">
              <a:lnSpc>
                <a:spcPct val="100000"/>
              </a:lnSpc>
              <a:spcBef>
                <a:spcPct val="50000"/>
              </a:spcBef>
              <a:buClrTx/>
            </a:pPr>
            <a:endParaRPr lang="zh-CN" altLang="en-US" sz="2400" dirty="0">
              <a:solidFill>
                <a:srgbClr val="000000"/>
              </a:solidFill>
              <a:latin typeface="楷体" panose="02010609060101010101" pitchFamily="49" charset="-122"/>
              <a:ea typeface="楷体" panose="02010609060101010101" pitchFamily="49" charset="-122"/>
            </a:endParaRPr>
          </a:p>
        </p:txBody>
      </p:sp>
      <p:pic>
        <p:nvPicPr>
          <p:cNvPr id="160879" name="图片 4" descr="武汉工程科技学院LOGO 标准.png"/>
          <p:cNvPicPr>
            <a:picLocks noChangeAspect="1"/>
          </p:cNvPicPr>
          <p:nvPr/>
        </p:nvPicPr>
        <p:blipFill>
          <a:blip r:embed="rId2"/>
          <a:stretch>
            <a:fillRect/>
          </a:stretch>
        </p:blipFill>
        <p:spPr>
          <a:xfrm>
            <a:off x="7847013" y="12700"/>
            <a:ext cx="2820987" cy="541338"/>
          </a:xfrm>
          <a:prstGeom prst="rect">
            <a:avLst/>
          </a:prstGeom>
          <a:noFill/>
          <a:ln w="9525">
            <a:noFill/>
          </a:ln>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AutoShape 2"/>
          <p:cNvSpPr/>
          <p:nvPr/>
        </p:nvSpPr>
        <p:spPr>
          <a:xfrm>
            <a:off x="1992313" y="2039938"/>
            <a:ext cx="8064500" cy="2233612"/>
          </a:xfrm>
          <a:prstGeom prst="roundRect">
            <a:avLst>
              <a:gd name="adj" fmla="val 16667"/>
            </a:avLst>
          </a:prstGeom>
          <a:noFill/>
          <a:ln w="28575" cap="flat" cmpd="sng">
            <a:solidFill>
              <a:schemeClr val="hlink"/>
            </a:solidFill>
            <a:prstDash val="solid"/>
            <a:round/>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794" name="Text Box 3"/>
          <p:cNvSpPr txBox="1"/>
          <p:nvPr/>
        </p:nvSpPr>
        <p:spPr>
          <a:xfrm>
            <a:off x="5232400" y="3108325"/>
            <a:ext cx="381000"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1795" name="Text Box 4"/>
          <p:cNvSpPr txBox="1"/>
          <p:nvPr/>
        </p:nvSpPr>
        <p:spPr>
          <a:xfrm>
            <a:off x="7104063" y="3065463"/>
            <a:ext cx="382587" cy="430530"/>
          </a:xfrm>
          <a:prstGeom prst="rect">
            <a:avLst/>
          </a:prstGeom>
          <a:noFill/>
          <a:ln w="9525">
            <a:noFill/>
          </a:ln>
        </p:spPr>
        <p:txBody>
          <a:bodyPr lIns="0" tIns="0" rIns="0" bIns="0" anchor="t" anchorCtr="0">
            <a:spAutoFit/>
          </a:bodyPr>
          <a:p>
            <a:pPr algn="ctr">
              <a:lnSpc>
                <a:spcPct val="100000"/>
              </a:lnSpc>
              <a:spcBef>
                <a:spcPct val="50000"/>
              </a:spcBef>
              <a:buClrTx/>
            </a:pPr>
            <a:r>
              <a:rPr lang="en-US" altLang="zh-CN" sz="2800" dirty="0">
                <a:solidFill>
                  <a:srgbClr val="000000"/>
                </a:solidFill>
                <a:latin typeface="Arial" panose="020B0604020202020204" pitchFamily="34" charset="0"/>
                <a:ea typeface="宋体" panose="02010600030101010101" pitchFamily="2" charset="-122"/>
              </a:rPr>
              <a:t>+</a:t>
            </a:r>
            <a:endParaRPr lang="en-US" altLang="zh-CN" sz="2800" dirty="0">
              <a:solidFill>
                <a:srgbClr val="000000"/>
              </a:solidFill>
              <a:latin typeface="Arial" panose="020B0604020202020204" pitchFamily="34" charset="0"/>
              <a:ea typeface="宋体" panose="02010600030101010101" pitchFamily="2" charset="-122"/>
            </a:endParaRPr>
          </a:p>
        </p:txBody>
      </p:sp>
      <p:sp>
        <p:nvSpPr>
          <p:cNvPr id="161796" name="Text Box 5"/>
          <p:cNvSpPr txBox="1"/>
          <p:nvPr/>
        </p:nvSpPr>
        <p:spPr>
          <a:xfrm>
            <a:off x="2738438" y="2371725"/>
            <a:ext cx="197485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资产</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1797" name="Text Box 6"/>
          <p:cNvSpPr txBox="1"/>
          <p:nvPr/>
        </p:nvSpPr>
        <p:spPr>
          <a:xfrm>
            <a:off x="5832475" y="2357438"/>
            <a:ext cx="1301750"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负债</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1798" name="Text Box 7"/>
          <p:cNvSpPr txBox="1"/>
          <p:nvPr/>
        </p:nvSpPr>
        <p:spPr>
          <a:xfrm>
            <a:off x="7727950" y="2357438"/>
            <a:ext cx="1749425" cy="368935"/>
          </a:xfrm>
          <a:prstGeom prst="rect">
            <a:avLst/>
          </a:prstGeom>
          <a:noFill/>
          <a:ln w="9525">
            <a:noFill/>
          </a:ln>
        </p:spPr>
        <p:txBody>
          <a:bodyPr lIns="0" tIns="0" rIns="0" bIns="0" anchor="t" anchorCtr="0">
            <a:spAutoFit/>
          </a:bodyPr>
          <a:p>
            <a:pPr algn="ctr">
              <a:lnSpc>
                <a:spcPct val="100000"/>
              </a:lnSpc>
              <a:spcBef>
                <a:spcPct val="50000"/>
              </a:spcBef>
              <a:buClrTx/>
            </a:pPr>
            <a:r>
              <a:rPr lang="zh-CN" altLang="en-US" sz="2400" dirty="0">
                <a:solidFill>
                  <a:srgbClr val="000000"/>
                </a:solidFill>
                <a:latin typeface="楷体" panose="02010609060101010101" pitchFamily="49" charset="-122"/>
                <a:ea typeface="楷体" panose="02010609060101010101" pitchFamily="49" charset="-122"/>
              </a:rPr>
              <a:t>所有者权益</a:t>
            </a:r>
            <a:endParaRPr lang="zh-CN" altLang="en-US" sz="2400" dirty="0">
              <a:solidFill>
                <a:srgbClr val="000000"/>
              </a:solidFill>
              <a:latin typeface="楷体" panose="02010609060101010101" pitchFamily="49" charset="-122"/>
              <a:ea typeface="楷体" panose="02010609060101010101" pitchFamily="49" charset="-122"/>
            </a:endParaRPr>
          </a:p>
        </p:txBody>
      </p:sp>
      <p:grpSp>
        <p:nvGrpSpPr>
          <p:cNvPr id="161799" name="Group 8"/>
          <p:cNvGrpSpPr/>
          <p:nvPr/>
        </p:nvGrpSpPr>
        <p:grpSpPr>
          <a:xfrm>
            <a:off x="6096000" y="2760663"/>
            <a:ext cx="714375" cy="801687"/>
            <a:chOff x="0" y="0"/>
            <a:chExt cx="456" cy="664"/>
          </a:xfrm>
        </p:grpSpPr>
        <p:sp>
          <p:nvSpPr>
            <p:cNvPr id="161800" name="AutoShape 9"/>
            <p:cNvSpPr/>
            <p:nvPr/>
          </p:nvSpPr>
          <p:spPr>
            <a:xfrm>
              <a:off x="0" y="29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1" name="AutoShape 10"/>
            <p:cNvSpPr/>
            <p:nvPr/>
          </p:nvSpPr>
          <p:spPr>
            <a:xfrm>
              <a:off x="0" y="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02" name="Group 11"/>
          <p:cNvGrpSpPr/>
          <p:nvPr/>
        </p:nvGrpSpPr>
        <p:grpSpPr>
          <a:xfrm>
            <a:off x="2584450" y="2747963"/>
            <a:ext cx="1909763" cy="936625"/>
            <a:chOff x="0" y="0"/>
            <a:chExt cx="1203" cy="590"/>
          </a:xfrm>
        </p:grpSpPr>
        <p:grpSp>
          <p:nvGrpSpPr>
            <p:cNvPr id="161803" name="Group 12"/>
            <p:cNvGrpSpPr/>
            <p:nvPr/>
          </p:nvGrpSpPr>
          <p:grpSpPr>
            <a:xfrm>
              <a:off x="80" y="0"/>
              <a:ext cx="1123" cy="507"/>
              <a:chOff x="0" y="0"/>
              <a:chExt cx="1139" cy="666"/>
            </a:xfrm>
          </p:grpSpPr>
          <p:sp>
            <p:nvSpPr>
              <p:cNvPr id="161804" name="AutoShape 13"/>
              <p:cNvSpPr/>
              <p:nvPr/>
            </p:nvSpPr>
            <p:spPr>
              <a:xfrm>
                <a:off x="0" y="29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5" name="AutoShape 14"/>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6" name="AutoShape 15"/>
              <p:cNvSpPr/>
              <p:nvPr/>
            </p:nvSpPr>
            <p:spPr>
              <a:xfrm>
                <a:off x="342" y="291"/>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7" name="AutoShape 16"/>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8" name="AutoShape 17"/>
              <p:cNvSpPr/>
              <p:nvPr/>
            </p:nvSpPr>
            <p:spPr>
              <a:xfrm>
                <a:off x="683" y="291"/>
                <a:ext cx="456"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09" name="AutoShape 18"/>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10" name="Group 19"/>
            <p:cNvGrpSpPr/>
            <p:nvPr/>
          </p:nvGrpSpPr>
          <p:grpSpPr>
            <a:xfrm>
              <a:off x="0" y="83"/>
              <a:ext cx="1124" cy="507"/>
              <a:chOff x="0" y="0"/>
              <a:chExt cx="1139" cy="666"/>
            </a:xfrm>
          </p:grpSpPr>
          <p:sp>
            <p:nvSpPr>
              <p:cNvPr id="161811" name="AutoShape 20"/>
              <p:cNvSpPr/>
              <p:nvPr/>
            </p:nvSpPr>
            <p:spPr>
              <a:xfrm>
                <a:off x="0" y="29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2" name="AutoShape 21"/>
              <p:cNvSpPr/>
              <p:nvPr/>
            </p:nvSpPr>
            <p:spPr>
              <a:xfrm>
                <a:off x="0"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3" name="AutoShape 22"/>
              <p:cNvSpPr/>
              <p:nvPr/>
            </p:nvSpPr>
            <p:spPr>
              <a:xfrm>
                <a:off x="342" y="291"/>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4" name="AutoShape 23"/>
              <p:cNvSpPr/>
              <p:nvPr/>
            </p:nvSpPr>
            <p:spPr>
              <a:xfrm>
                <a:off x="342" y="0"/>
                <a:ext cx="454"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5" name="AutoShape 24"/>
              <p:cNvSpPr/>
              <p:nvPr/>
            </p:nvSpPr>
            <p:spPr>
              <a:xfrm>
                <a:off x="683" y="291"/>
                <a:ext cx="456" cy="375"/>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6" name="AutoShape 25"/>
              <p:cNvSpPr/>
              <p:nvPr/>
            </p:nvSpPr>
            <p:spPr>
              <a:xfrm>
                <a:off x="683" y="1"/>
                <a:ext cx="456" cy="374"/>
              </a:xfrm>
              <a:prstGeom prst="cube">
                <a:avLst>
                  <a:gd name="adj" fmla="val 25000"/>
                </a:avLst>
              </a:prstGeom>
              <a:solidFill>
                <a:srgbClr val="9933FF"/>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grpSp>
        <p:nvGrpSpPr>
          <p:cNvPr id="161817" name="Group 26"/>
          <p:cNvGrpSpPr/>
          <p:nvPr/>
        </p:nvGrpSpPr>
        <p:grpSpPr>
          <a:xfrm>
            <a:off x="5951538" y="2905125"/>
            <a:ext cx="714375" cy="801688"/>
            <a:chOff x="0" y="0"/>
            <a:chExt cx="456" cy="664"/>
          </a:xfrm>
        </p:grpSpPr>
        <p:sp>
          <p:nvSpPr>
            <p:cNvPr id="161818" name="AutoShape 27"/>
            <p:cNvSpPr/>
            <p:nvPr/>
          </p:nvSpPr>
          <p:spPr>
            <a:xfrm>
              <a:off x="0" y="29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19" name="AutoShape 28"/>
            <p:cNvSpPr/>
            <p:nvPr/>
          </p:nvSpPr>
          <p:spPr>
            <a:xfrm>
              <a:off x="0" y="0"/>
              <a:ext cx="456" cy="374"/>
            </a:xfrm>
            <a:prstGeom prst="cube">
              <a:avLst>
                <a:gd name="adj" fmla="val 25000"/>
              </a:avLst>
            </a:prstGeom>
            <a:solidFill>
              <a:schemeClr val="accent2">
                <a:alpha val="85097"/>
              </a:scheme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20" name="Group 29"/>
          <p:cNvGrpSpPr/>
          <p:nvPr/>
        </p:nvGrpSpPr>
        <p:grpSpPr>
          <a:xfrm>
            <a:off x="7945438" y="2819400"/>
            <a:ext cx="1247775" cy="804863"/>
            <a:chOff x="0" y="0"/>
            <a:chExt cx="797" cy="666"/>
          </a:xfrm>
        </p:grpSpPr>
        <p:sp>
          <p:nvSpPr>
            <p:cNvPr id="161821" name="AutoShape 30"/>
            <p:cNvSpPr/>
            <p:nvPr/>
          </p:nvSpPr>
          <p:spPr>
            <a:xfrm>
              <a:off x="0"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2" name="AutoShape 31"/>
            <p:cNvSpPr/>
            <p:nvPr/>
          </p:nvSpPr>
          <p:spPr>
            <a:xfrm>
              <a:off x="0" y="0"/>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3" name="AutoShape 32"/>
            <p:cNvSpPr/>
            <p:nvPr/>
          </p:nvSpPr>
          <p:spPr>
            <a:xfrm>
              <a:off x="342"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4" name="AutoShape 33"/>
            <p:cNvSpPr/>
            <p:nvPr/>
          </p:nvSpPr>
          <p:spPr>
            <a:xfrm>
              <a:off x="342" y="1"/>
              <a:ext cx="455" cy="374"/>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25" name="Group 34"/>
          <p:cNvGrpSpPr/>
          <p:nvPr/>
        </p:nvGrpSpPr>
        <p:grpSpPr>
          <a:xfrm>
            <a:off x="7824788" y="2963863"/>
            <a:ext cx="1247775" cy="804862"/>
            <a:chOff x="0" y="0"/>
            <a:chExt cx="797" cy="666"/>
          </a:xfrm>
        </p:grpSpPr>
        <p:sp>
          <p:nvSpPr>
            <p:cNvPr id="161826" name="AutoShape 35"/>
            <p:cNvSpPr/>
            <p:nvPr/>
          </p:nvSpPr>
          <p:spPr>
            <a:xfrm>
              <a:off x="0"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7" name="AutoShape 36"/>
            <p:cNvSpPr/>
            <p:nvPr/>
          </p:nvSpPr>
          <p:spPr>
            <a:xfrm>
              <a:off x="0" y="0"/>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8" name="AutoShape 37"/>
            <p:cNvSpPr/>
            <p:nvPr/>
          </p:nvSpPr>
          <p:spPr>
            <a:xfrm>
              <a:off x="342" y="291"/>
              <a:ext cx="455" cy="375"/>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29" name="AutoShape 38"/>
            <p:cNvSpPr/>
            <p:nvPr/>
          </p:nvSpPr>
          <p:spPr>
            <a:xfrm>
              <a:off x="342" y="1"/>
              <a:ext cx="455" cy="374"/>
            </a:xfrm>
            <a:prstGeom prst="cube">
              <a:avLst>
                <a:gd name="adj" fmla="val 25000"/>
              </a:avLst>
            </a:prstGeom>
            <a:solidFill>
              <a:srgbClr val="0099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30" name="Group 39"/>
          <p:cNvGrpSpPr/>
          <p:nvPr/>
        </p:nvGrpSpPr>
        <p:grpSpPr>
          <a:xfrm>
            <a:off x="4224338" y="2879725"/>
            <a:ext cx="647700" cy="804863"/>
            <a:chOff x="0" y="0"/>
            <a:chExt cx="449" cy="507"/>
          </a:xfrm>
        </p:grpSpPr>
        <p:sp>
          <p:nvSpPr>
            <p:cNvPr id="161831" name="AutoShape 40"/>
            <p:cNvSpPr/>
            <p:nvPr/>
          </p:nvSpPr>
          <p:spPr>
            <a:xfrm>
              <a:off x="0" y="222"/>
              <a:ext cx="449" cy="285"/>
            </a:xfrm>
            <a:prstGeom prst="cube">
              <a:avLst>
                <a:gd name="adj" fmla="val 25000"/>
              </a:avLst>
            </a:prstGeom>
            <a:solidFill>
              <a:srgbClr val="FF99CC">
                <a:alpha val="81174"/>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32" name="AutoShape 41"/>
            <p:cNvSpPr/>
            <p:nvPr/>
          </p:nvSpPr>
          <p:spPr>
            <a:xfrm>
              <a:off x="0" y="0"/>
              <a:ext cx="449" cy="285"/>
            </a:xfrm>
            <a:prstGeom prst="cube">
              <a:avLst>
                <a:gd name="adj" fmla="val 25000"/>
              </a:avLst>
            </a:prstGeom>
            <a:solidFill>
              <a:srgbClr val="FF99CC">
                <a:alpha val="81174"/>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33" name="Group 42"/>
          <p:cNvGrpSpPr/>
          <p:nvPr/>
        </p:nvGrpSpPr>
        <p:grpSpPr>
          <a:xfrm>
            <a:off x="2135188" y="3913188"/>
            <a:ext cx="1368425" cy="949325"/>
            <a:chOff x="0" y="0"/>
            <a:chExt cx="862" cy="598"/>
          </a:xfrm>
        </p:grpSpPr>
        <p:grpSp>
          <p:nvGrpSpPr>
            <p:cNvPr id="161834" name="Group 43"/>
            <p:cNvGrpSpPr/>
            <p:nvPr/>
          </p:nvGrpSpPr>
          <p:grpSpPr>
            <a:xfrm>
              <a:off x="76" y="0"/>
              <a:ext cx="786" cy="507"/>
              <a:chOff x="0" y="0"/>
              <a:chExt cx="797" cy="666"/>
            </a:xfrm>
          </p:grpSpPr>
          <p:sp>
            <p:nvSpPr>
              <p:cNvPr id="161835" name="AutoShape 44"/>
              <p:cNvSpPr/>
              <p:nvPr/>
            </p:nvSpPr>
            <p:spPr>
              <a:xfrm>
                <a:off x="0" y="291"/>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36" name="AutoShape 45"/>
              <p:cNvSpPr/>
              <p:nvPr/>
            </p:nvSpPr>
            <p:spPr>
              <a:xfrm>
                <a:off x="0" y="0"/>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37" name="AutoShape 46"/>
              <p:cNvSpPr/>
              <p:nvPr/>
            </p:nvSpPr>
            <p:spPr>
              <a:xfrm>
                <a:off x="342" y="291"/>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38" name="AutoShape 47"/>
              <p:cNvSpPr/>
              <p:nvPr/>
            </p:nvSpPr>
            <p:spPr>
              <a:xfrm>
                <a:off x="342" y="1"/>
                <a:ext cx="455" cy="374"/>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39" name="Group 48"/>
            <p:cNvGrpSpPr/>
            <p:nvPr/>
          </p:nvGrpSpPr>
          <p:grpSpPr>
            <a:xfrm>
              <a:off x="0" y="91"/>
              <a:ext cx="786" cy="507"/>
              <a:chOff x="0" y="0"/>
              <a:chExt cx="797" cy="666"/>
            </a:xfrm>
          </p:grpSpPr>
          <p:sp>
            <p:nvSpPr>
              <p:cNvPr id="161840" name="AutoShape 49"/>
              <p:cNvSpPr/>
              <p:nvPr/>
            </p:nvSpPr>
            <p:spPr>
              <a:xfrm>
                <a:off x="0" y="291"/>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1" name="AutoShape 50"/>
              <p:cNvSpPr/>
              <p:nvPr/>
            </p:nvSpPr>
            <p:spPr>
              <a:xfrm>
                <a:off x="0" y="0"/>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2" name="AutoShape 51"/>
              <p:cNvSpPr/>
              <p:nvPr/>
            </p:nvSpPr>
            <p:spPr>
              <a:xfrm>
                <a:off x="342" y="291"/>
                <a:ext cx="455" cy="375"/>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3" name="AutoShape 52"/>
              <p:cNvSpPr/>
              <p:nvPr/>
            </p:nvSpPr>
            <p:spPr>
              <a:xfrm>
                <a:off x="342" y="1"/>
                <a:ext cx="455" cy="374"/>
              </a:xfrm>
              <a:prstGeom prst="cube">
                <a:avLst>
                  <a:gd name="adj" fmla="val 25000"/>
                </a:avLst>
              </a:prstGeom>
              <a:solidFill>
                <a:srgbClr val="FF6600">
                  <a:alpha val="89017"/>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grpSp>
        <p:nvGrpSpPr>
          <p:cNvPr id="161844" name="Group 53"/>
          <p:cNvGrpSpPr/>
          <p:nvPr/>
        </p:nvGrpSpPr>
        <p:grpSpPr>
          <a:xfrm>
            <a:off x="3503613" y="3913188"/>
            <a:ext cx="1368425" cy="949325"/>
            <a:chOff x="0" y="0"/>
            <a:chExt cx="862" cy="598"/>
          </a:xfrm>
        </p:grpSpPr>
        <p:grpSp>
          <p:nvGrpSpPr>
            <p:cNvPr id="161845" name="Group 54"/>
            <p:cNvGrpSpPr/>
            <p:nvPr/>
          </p:nvGrpSpPr>
          <p:grpSpPr>
            <a:xfrm>
              <a:off x="76" y="0"/>
              <a:ext cx="786" cy="507"/>
              <a:chOff x="0" y="0"/>
              <a:chExt cx="797" cy="666"/>
            </a:xfrm>
          </p:grpSpPr>
          <p:sp>
            <p:nvSpPr>
              <p:cNvPr id="161846" name="AutoShape 55"/>
              <p:cNvSpPr/>
              <p:nvPr/>
            </p:nvSpPr>
            <p:spPr>
              <a:xfrm>
                <a:off x="0" y="291"/>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7" name="AutoShape 56"/>
              <p:cNvSpPr/>
              <p:nvPr/>
            </p:nvSpPr>
            <p:spPr>
              <a:xfrm>
                <a:off x="0" y="0"/>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8" name="AutoShape 57"/>
              <p:cNvSpPr/>
              <p:nvPr/>
            </p:nvSpPr>
            <p:spPr>
              <a:xfrm>
                <a:off x="342" y="291"/>
                <a:ext cx="455" cy="37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49" name="AutoShape 58"/>
              <p:cNvSpPr/>
              <p:nvPr/>
            </p:nvSpPr>
            <p:spPr>
              <a:xfrm>
                <a:off x="342" y="1"/>
                <a:ext cx="455" cy="374"/>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nvGrpSpPr>
            <p:cNvPr id="161850" name="Group 59"/>
            <p:cNvGrpSpPr/>
            <p:nvPr/>
          </p:nvGrpSpPr>
          <p:grpSpPr>
            <a:xfrm>
              <a:off x="0" y="91"/>
              <a:ext cx="408" cy="507"/>
              <a:chOff x="0" y="0"/>
              <a:chExt cx="449" cy="507"/>
            </a:xfrm>
          </p:grpSpPr>
          <p:sp>
            <p:nvSpPr>
              <p:cNvPr id="161851" name="AutoShape 60"/>
              <p:cNvSpPr/>
              <p:nvPr/>
            </p:nvSpPr>
            <p:spPr>
              <a:xfrm>
                <a:off x="0" y="222"/>
                <a:ext cx="449" cy="28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52" name="AutoShape 61"/>
              <p:cNvSpPr/>
              <p:nvPr/>
            </p:nvSpPr>
            <p:spPr>
              <a:xfrm>
                <a:off x="0" y="0"/>
                <a:ext cx="449" cy="285"/>
              </a:xfrm>
              <a:prstGeom prst="cube">
                <a:avLst>
                  <a:gd name="adj" fmla="val 25000"/>
                </a:avLst>
              </a:prstGeom>
              <a:solidFill>
                <a:srgbClr val="FFFF00"/>
              </a:solidFill>
              <a:ln w="9525" cap="flat" cmpd="sng">
                <a:solidFill>
                  <a:schemeClr val="tx2"/>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grpSp>
      <p:grpSp>
        <p:nvGrpSpPr>
          <p:cNvPr id="161853" name="Group 62"/>
          <p:cNvGrpSpPr/>
          <p:nvPr/>
        </p:nvGrpSpPr>
        <p:grpSpPr>
          <a:xfrm>
            <a:off x="8977313" y="2963863"/>
            <a:ext cx="647700" cy="804862"/>
            <a:chOff x="0" y="0"/>
            <a:chExt cx="449" cy="507"/>
          </a:xfrm>
        </p:grpSpPr>
        <p:sp>
          <p:nvSpPr>
            <p:cNvPr id="161854" name="AutoShape 63"/>
            <p:cNvSpPr/>
            <p:nvPr/>
          </p:nvSpPr>
          <p:spPr>
            <a:xfrm>
              <a:off x="0" y="222"/>
              <a:ext cx="449" cy="285"/>
            </a:xfrm>
            <a:prstGeom prst="cube">
              <a:avLst>
                <a:gd name="adj" fmla="val 25000"/>
              </a:avLst>
            </a:prstGeom>
            <a:solidFill>
              <a:srgbClr val="FF99CC">
                <a:alpha val="81174"/>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55" name="AutoShape 64"/>
            <p:cNvSpPr/>
            <p:nvPr/>
          </p:nvSpPr>
          <p:spPr>
            <a:xfrm>
              <a:off x="0" y="0"/>
              <a:ext cx="449" cy="285"/>
            </a:xfrm>
            <a:prstGeom prst="cube">
              <a:avLst>
                <a:gd name="adj" fmla="val 25000"/>
              </a:avLst>
            </a:prstGeom>
            <a:solidFill>
              <a:srgbClr val="FF99CC">
                <a:alpha val="81174"/>
              </a:srgbClr>
            </a:solidFill>
            <a:ln w="9525" cap="flat" cmpd="sng">
              <a:solidFill>
                <a:schemeClr val="bg1"/>
              </a:solidFill>
              <a:prstDash val="solid"/>
              <a:miter/>
              <a:headEnd type="none" w="med" len="med"/>
              <a:tailEnd type="none" w="med" len="med"/>
            </a:ln>
          </p:spPr>
          <p:txBody>
            <a:bodyPr wrap="none" lIns="0" tIns="0" rIns="0" bIns="0"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grpSp>
      <p:sp>
        <p:nvSpPr>
          <p:cNvPr id="161856" name="AutoShape 65"/>
          <p:cNvSpPr/>
          <p:nvPr/>
        </p:nvSpPr>
        <p:spPr>
          <a:xfrm>
            <a:off x="3846513" y="5043488"/>
            <a:ext cx="2940050" cy="452437"/>
          </a:xfrm>
          <a:prstGeom prst="wedgeRoundRectCallout">
            <a:avLst>
              <a:gd name="adj1" fmla="val -36699"/>
              <a:gd name="adj2" fmla="val -121968"/>
              <a:gd name="adj3" fmla="val 16667"/>
            </a:avLst>
          </a:prstGeom>
          <a:solidFill>
            <a:schemeClr val="bg1"/>
          </a:solidFill>
          <a:ln w="25400" cap="flat" cmpd="sng">
            <a:solidFill>
              <a:schemeClr val="hlink"/>
            </a:solidFill>
            <a:prstDash val="solid"/>
            <a:miter/>
            <a:headEnd type="none" w="med" len="med"/>
            <a:tailEnd type="none" w="med" len="med"/>
          </a:ln>
        </p:spPr>
        <p:txBody>
          <a:bodyPr anchor="ctr" anchorCtr="0"/>
          <a:p>
            <a:pPr>
              <a:spcBef>
                <a:spcPct val="0"/>
              </a:spcBef>
              <a:buClrTx/>
            </a:pPr>
            <a:r>
              <a:rPr lang="zh-CN" altLang="en-US" sz="2400" dirty="0">
                <a:solidFill>
                  <a:srgbClr val="000000"/>
                </a:solidFill>
                <a:latin typeface="楷体" panose="02010609060101010101" pitchFamily="49" charset="-122"/>
                <a:ea typeface="楷体" panose="02010609060101010101" pitchFamily="49" charset="-122"/>
              </a:rPr>
              <a:t>费用：资产减少</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1857" name="AutoShape 66"/>
          <p:cNvSpPr/>
          <p:nvPr/>
        </p:nvSpPr>
        <p:spPr>
          <a:xfrm>
            <a:off x="1852613" y="5641975"/>
            <a:ext cx="2860675" cy="450850"/>
          </a:xfrm>
          <a:prstGeom prst="wedgeRoundRectCallout">
            <a:avLst>
              <a:gd name="adj1" fmla="val -5773"/>
              <a:gd name="adj2" fmla="val -211875"/>
              <a:gd name="adj3" fmla="val 16667"/>
            </a:avLst>
          </a:prstGeom>
          <a:solidFill>
            <a:schemeClr val="bg1"/>
          </a:solidFill>
          <a:ln w="25400" cap="flat" cmpd="sng">
            <a:solidFill>
              <a:schemeClr val="hlink"/>
            </a:solidFill>
            <a:prstDash val="solid"/>
            <a:miter/>
            <a:headEnd type="none" w="med" len="med"/>
            <a:tailEnd type="none" w="med" len="med"/>
          </a:ln>
        </p:spPr>
        <p:txBody>
          <a:bodyPr anchor="ctr" anchorCtr="0"/>
          <a:p>
            <a:pPr>
              <a:spcBef>
                <a:spcPct val="0"/>
              </a:spcBef>
              <a:buClrTx/>
            </a:pPr>
            <a:r>
              <a:rPr lang="zh-CN" altLang="en-US" sz="2400" dirty="0">
                <a:solidFill>
                  <a:srgbClr val="000000"/>
                </a:solidFill>
                <a:latin typeface="楷体" panose="02010609060101010101" pitchFamily="49" charset="-122"/>
                <a:ea typeface="楷体" panose="02010609060101010101" pitchFamily="49" charset="-122"/>
              </a:rPr>
              <a:t>收入：资产增加</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1858" name="AutoShape 67"/>
          <p:cNvSpPr/>
          <p:nvPr/>
        </p:nvSpPr>
        <p:spPr>
          <a:xfrm>
            <a:off x="7239000" y="4487863"/>
            <a:ext cx="2817813" cy="1008062"/>
          </a:xfrm>
          <a:prstGeom prst="wedgeRoundRectCallout">
            <a:avLst>
              <a:gd name="adj1" fmla="val 26481"/>
              <a:gd name="adj2" fmla="val -120130"/>
              <a:gd name="adj3" fmla="val 16667"/>
            </a:avLst>
          </a:prstGeom>
          <a:noFill/>
          <a:ln w="25400" cap="flat" cmpd="sng">
            <a:solidFill>
              <a:schemeClr val="hlink"/>
            </a:solidFill>
            <a:prstDash val="solid"/>
            <a:miter/>
            <a:headEnd type="none" w="med" len="med"/>
            <a:tailEnd type="none" w="med" len="med"/>
          </a:ln>
        </p:spPr>
        <p:txBody>
          <a:bodyPr anchor="ctr" anchorCtr="0"/>
          <a:p>
            <a:pPr algn="r">
              <a:spcBef>
                <a:spcPct val="0"/>
              </a:spcBef>
              <a:buClrTx/>
            </a:pPr>
            <a:r>
              <a:rPr lang="zh-CN" altLang="en-US" sz="2400" dirty="0">
                <a:solidFill>
                  <a:srgbClr val="000000"/>
                </a:solidFill>
                <a:latin typeface="楷体" panose="02010609060101010101" pitchFamily="49" charset="-122"/>
                <a:ea typeface="楷体" panose="02010609060101010101" pitchFamily="49" charset="-122"/>
              </a:rPr>
              <a:t>利润：</a:t>
            </a:r>
            <a:endParaRPr lang="zh-CN" altLang="en-US" sz="2400" dirty="0">
              <a:solidFill>
                <a:srgbClr val="000000"/>
              </a:solidFill>
              <a:latin typeface="楷体" panose="02010609060101010101" pitchFamily="49" charset="-122"/>
              <a:ea typeface="楷体" panose="02010609060101010101" pitchFamily="49" charset="-122"/>
            </a:endParaRPr>
          </a:p>
          <a:p>
            <a:pPr algn="r">
              <a:spcBef>
                <a:spcPct val="0"/>
              </a:spcBef>
              <a:buClrTx/>
            </a:pPr>
            <a:r>
              <a:rPr lang="zh-CN" altLang="en-US" sz="2400" dirty="0">
                <a:solidFill>
                  <a:srgbClr val="000000"/>
                </a:solidFill>
                <a:latin typeface="楷体" panose="02010609060101010101" pitchFamily="49" charset="-122"/>
                <a:ea typeface="楷体" panose="02010609060101010101" pitchFamily="49" charset="-122"/>
              </a:rPr>
              <a:t>所有者权益增加</a:t>
            </a:r>
            <a:endParaRPr lang="zh-CN" altLang="en-US" sz="2400" dirty="0">
              <a:solidFill>
                <a:srgbClr val="000000"/>
              </a:solidFill>
              <a:latin typeface="楷体" panose="02010609060101010101" pitchFamily="49" charset="-122"/>
              <a:ea typeface="楷体" panose="02010609060101010101" pitchFamily="49" charset="-122"/>
            </a:endParaRPr>
          </a:p>
        </p:txBody>
      </p:sp>
      <p:sp>
        <p:nvSpPr>
          <p:cNvPr id="161859" name="AutoShape 68"/>
          <p:cNvSpPr/>
          <p:nvPr/>
        </p:nvSpPr>
        <p:spPr>
          <a:xfrm>
            <a:off x="3863975" y="3624263"/>
            <a:ext cx="288925" cy="360362"/>
          </a:xfrm>
          <a:prstGeom prst="downArrow">
            <a:avLst>
              <a:gd name="adj1" fmla="val 50000"/>
              <a:gd name="adj2" fmla="val 31094"/>
            </a:avLst>
          </a:prstGeom>
          <a:solidFill>
            <a:schemeClr val="accent2"/>
          </a:solidFill>
          <a:ln w="9525" cap="flat" cmpd="sng">
            <a:solidFill>
              <a:schemeClr val="tx1"/>
            </a:solidFill>
            <a:prstDash val="solid"/>
            <a:miter/>
            <a:headEnd type="none" w="med" len="med"/>
            <a:tailEnd type="none" w="med" len="med"/>
          </a:ln>
        </p:spPr>
        <p:txBody>
          <a:bodyPr vert="eaVert" wrap="none"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60" name="AutoShape 69"/>
          <p:cNvSpPr/>
          <p:nvPr/>
        </p:nvSpPr>
        <p:spPr>
          <a:xfrm>
            <a:off x="2782888" y="3624263"/>
            <a:ext cx="288925" cy="360362"/>
          </a:xfrm>
          <a:prstGeom prst="upArrow">
            <a:avLst>
              <a:gd name="adj1" fmla="val 50000"/>
              <a:gd name="adj2" fmla="val 31094"/>
            </a:avLst>
          </a:prstGeom>
          <a:solidFill>
            <a:schemeClr val="accent2"/>
          </a:solidFill>
          <a:ln w="9525" cap="flat" cmpd="sng">
            <a:solidFill>
              <a:schemeClr val="tx1"/>
            </a:solidFill>
            <a:prstDash val="solid"/>
            <a:miter/>
            <a:headEnd type="none" w="med" len="med"/>
            <a:tailEnd type="none" w="med" len="med"/>
          </a:ln>
        </p:spPr>
        <p:txBody>
          <a:bodyPr vert="eaVert" wrap="none" anchor="ctr" anchorCtr="0"/>
          <a:p>
            <a:pPr>
              <a:lnSpc>
                <a:spcPct val="100000"/>
              </a:lnSpc>
              <a:spcBef>
                <a:spcPct val="0"/>
              </a:spcBef>
              <a:buClrTx/>
            </a:pPr>
            <a:endParaRPr lang="zh-CN" altLang="en-US" b="0" dirty="0">
              <a:solidFill>
                <a:srgbClr val="000000"/>
              </a:solidFill>
              <a:latin typeface="Arial" panose="020B0604020202020204" pitchFamily="34" charset="0"/>
              <a:ea typeface="宋体" panose="02010600030101010101" pitchFamily="2" charset="-122"/>
            </a:endParaRPr>
          </a:p>
        </p:txBody>
      </p:sp>
      <p:sp>
        <p:nvSpPr>
          <p:cNvPr id="161861" name="Rectangle 70"/>
          <p:cNvSpPr/>
          <p:nvPr/>
        </p:nvSpPr>
        <p:spPr>
          <a:xfrm>
            <a:off x="822325" y="1190625"/>
            <a:ext cx="9666605" cy="809625"/>
          </a:xfrm>
          <a:prstGeom prst="rect">
            <a:avLst/>
          </a:prstGeom>
          <a:noFill/>
          <a:ln w="9525">
            <a:noFill/>
          </a:ln>
        </p:spPr>
        <p:txBody>
          <a:bodyPr anchor="ctr" anchorCtr="0"/>
          <a:p>
            <a:pPr marL="342900" indent="-342900">
              <a:lnSpc>
                <a:spcPct val="100000"/>
              </a:lnSpc>
              <a:buClrTx/>
            </a:pPr>
            <a:r>
              <a:rPr lang="en-US" altLang="zh-CN" sz="2800" b="1" dirty="0">
                <a:solidFill>
                  <a:srgbClr val="FF0000"/>
                </a:solidFill>
                <a:latin typeface="仿宋" panose="02010609060101010101" pitchFamily="49" charset="-122"/>
                <a:ea typeface="仿宋" panose="02010609060101010101" pitchFamily="49" charset="-122"/>
              </a:rPr>
              <a:t>2</a:t>
            </a:r>
            <a:r>
              <a:rPr lang="zh-CN" altLang="en-US" sz="2800" b="1" dirty="0">
                <a:solidFill>
                  <a:srgbClr val="FF0000"/>
                </a:solidFill>
                <a:latin typeface="仿宋" panose="02010609060101010101" pitchFamily="49" charset="-122"/>
                <a:ea typeface="仿宋" panose="02010609060101010101" pitchFamily="49" charset="-122"/>
              </a:rPr>
              <a:t>、收入和费用使等式在数量增加上达到新的平衡。</a:t>
            </a:r>
            <a:endParaRPr lang="zh-CN" altLang="en-US" sz="2800" b="1" dirty="0">
              <a:solidFill>
                <a:srgbClr val="FF0000"/>
              </a:solidFill>
              <a:latin typeface="仿宋" panose="02010609060101010101" pitchFamily="49" charset="-122"/>
              <a:ea typeface="仿宋" panose="02010609060101010101" pitchFamily="49" charset="-122"/>
            </a:endParaRPr>
          </a:p>
        </p:txBody>
      </p:sp>
      <p:sp>
        <p:nvSpPr>
          <p:cNvPr id="161862" name="Rectangle 41"/>
          <p:cNvSpPr/>
          <p:nvPr/>
        </p:nvSpPr>
        <p:spPr>
          <a:xfrm>
            <a:off x="3024188" y="428625"/>
            <a:ext cx="6049962" cy="583565"/>
          </a:xfrm>
          <a:prstGeom prst="rect">
            <a:avLst/>
          </a:prstGeom>
          <a:noFill/>
          <a:ln w="9525">
            <a:noFill/>
          </a:ln>
        </p:spPr>
        <p:txBody>
          <a:bodyPr anchor="t" anchorCtr="0">
            <a:spAutoFit/>
          </a:bodyPr>
          <a:p>
            <a:pPr algn="ctr">
              <a:lnSpc>
                <a:spcPct val="100000"/>
              </a:lnSpc>
              <a:buClr>
                <a:srgbClr val="0099FF"/>
              </a:buClr>
              <a:buFont typeface="Wingdings" panose="05000000000000000000" pitchFamily="2" charset="2"/>
            </a:pPr>
            <a:r>
              <a:rPr lang="zh-CN" altLang="en-US" sz="3200" dirty="0">
                <a:solidFill>
                  <a:srgbClr val="FF0000"/>
                </a:solidFill>
                <a:latin typeface="黑体" panose="02010609060101010101" pitchFamily="49" charset="-122"/>
                <a:ea typeface="黑体" panose="02010609060101010101" pitchFamily="49" charset="-122"/>
              </a:rPr>
              <a:t> 对综合会计等式的理解</a:t>
            </a:r>
            <a:endParaRPr lang="zh-CN" altLang="en-US" sz="3200" dirty="0">
              <a:solidFill>
                <a:srgbClr val="FF0000"/>
              </a:solidFill>
              <a:latin typeface="黑体" panose="02010609060101010101" pitchFamily="49" charset="-122"/>
              <a:ea typeface="黑体" panose="02010609060101010101" pitchFamily="49" charset="-122"/>
            </a:endParaRPr>
          </a:p>
        </p:txBody>
      </p:sp>
      <p:pic>
        <p:nvPicPr>
          <p:cNvPr id="161863" name="图片 4" descr="武汉工程科技学院LOGO 标准.png"/>
          <p:cNvPicPr>
            <a:picLocks noChangeAspect="1"/>
          </p:cNvPicPr>
          <p:nvPr/>
        </p:nvPicPr>
        <p:blipFill>
          <a:blip r:embed="rId1"/>
          <a:stretch>
            <a:fillRect/>
          </a:stretch>
        </p:blipFill>
        <p:spPr>
          <a:xfrm>
            <a:off x="8536623" y="12700"/>
            <a:ext cx="2820987" cy="541338"/>
          </a:xfrm>
          <a:prstGeom prst="rect">
            <a:avLst/>
          </a:prstGeom>
          <a:noFill/>
          <a:ln w="9525">
            <a:noFill/>
          </a:ln>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6913" name="文本占位符 600065"/>
          <p:cNvSpPr/>
          <p:nvPr>
            <p:ph type="body" idx="4294967295"/>
          </p:nvPr>
        </p:nvSpPr>
        <p:spPr>
          <a:xfrm>
            <a:off x="915670" y="1196975"/>
            <a:ext cx="10456545" cy="4968875"/>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四、</a:t>
            </a:r>
            <a:r>
              <a:rPr lang="zh-CN" altLang="en-US" sz="3200" dirty="0">
                <a:solidFill>
                  <a:srgbClr val="FF0000"/>
                </a:solidFill>
                <a:latin typeface="Arial" panose="020B0604020202020204" pitchFamily="34" charset="0"/>
                <a:ea typeface="黑体" panose="02010609060101010101" pitchFamily="49" charset="-122"/>
              </a:rPr>
              <a:t>经济业务</a:t>
            </a:r>
            <a:r>
              <a:rPr lang="zh-CN" altLang="en-US" sz="3200" dirty="0">
                <a:solidFill>
                  <a:srgbClr val="FF0000"/>
                </a:solidFill>
                <a:latin typeface="黑体" panose="02010609060101010101" pitchFamily="49" charset="-122"/>
                <a:ea typeface="黑体" panose="02010609060101010101" pitchFamily="49" charset="-122"/>
              </a:rPr>
              <a:t>对会计等式的影响 </a:t>
            </a:r>
            <a:endParaRPr lang="en-US" altLang="zh-CN"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经济业务：也称会计交易或事项，指企业在生产经营过程中发生的能以</a:t>
            </a:r>
            <a:r>
              <a:rPr lang="zh-CN" altLang="en-US" sz="3200" dirty="0">
                <a:solidFill>
                  <a:srgbClr val="0000CC"/>
                </a:solidFill>
                <a:latin typeface="楷体" panose="02010609060101010101" pitchFamily="49" charset="-122"/>
                <a:ea typeface="楷体" panose="02010609060101010101" pitchFamily="49" charset="-122"/>
              </a:rPr>
              <a:t>货币计量</a:t>
            </a:r>
            <a:r>
              <a:rPr lang="zh-CN" altLang="en-US" sz="3200" dirty="0">
                <a:latin typeface="楷体" panose="02010609060101010101" pitchFamily="49" charset="-122"/>
                <a:ea typeface="楷体" panose="02010609060101010101" pitchFamily="49" charset="-122"/>
              </a:rPr>
              <a:t>的，并能引起</a:t>
            </a:r>
            <a:r>
              <a:rPr lang="zh-CN" altLang="en-US" sz="3200" dirty="0">
                <a:solidFill>
                  <a:srgbClr val="0000CC"/>
                </a:solidFill>
                <a:latin typeface="楷体" panose="02010609060101010101" pitchFamily="49" charset="-122"/>
                <a:ea typeface="楷体" panose="02010609060101010101" pitchFamily="49" charset="-122"/>
              </a:rPr>
              <a:t>会计要素发生增减变化</a:t>
            </a:r>
            <a:r>
              <a:rPr lang="zh-CN" altLang="en-US" sz="3200" dirty="0">
                <a:latin typeface="楷体" panose="02010609060101010101" pitchFamily="49" charset="-122"/>
                <a:ea typeface="楷体" panose="02010609060101010101" pitchFamily="49" charset="-122"/>
              </a:rPr>
              <a:t>的事项。 </a:t>
            </a:r>
            <a:endParaRPr lang="zh-CN" altLang="en-US" sz="3200" dirty="0">
              <a:latin typeface="楷体" panose="02010609060101010101" pitchFamily="49" charset="-122"/>
              <a:ea typeface="楷体" panose="02010609060101010101" pitchFamily="49" charset="-122"/>
            </a:endParaRPr>
          </a:p>
        </p:txBody>
      </p:sp>
      <p:sp>
        <p:nvSpPr>
          <p:cNvPr id="166914" name="矩形 600084"/>
          <p:cNvSpPr/>
          <p:nvPr/>
        </p:nvSpPr>
        <p:spPr>
          <a:xfrm>
            <a:off x="843915" y="304800"/>
            <a:ext cx="1052766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Times New Roman" panose="02020603050405020304" pitchFamily="18" charset="0"/>
                <a:ea typeface="黑体" panose="02010609060101010101" pitchFamily="49" charset="-122"/>
              </a:rPr>
              <a:t>第二节  会计等式</a:t>
            </a:r>
            <a:endParaRPr lang="zh-CN" altLang="en-US" sz="3200" b="1" dirty="0">
              <a:solidFill>
                <a:srgbClr val="FF0000"/>
              </a:solidFill>
              <a:latin typeface="Times New Roman" panose="02020603050405020304" pitchFamily="18" charset="0"/>
              <a:ea typeface="黑体" panose="02010609060101010101" pitchFamily="49" charset="-122"/>
            </a:endParaRPr>
          </a:p>
        </p:txBody>
      </p:sp>
      <p:pic>
        <p:nvPicPr>
          <p:cNvPr id="16691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1" name="文本占位符 613377"/>
          <p:cNvSpPr/>
          <p:nvPr>
            <p:ph type="body" idx="4294967295"/>
          </p:nvPr>
        </p:nvSpPr>
        <p:spPr>
          <a:xfrm>
            <a:off x="1075690" y="1214755"/>
            <a:ext cx="10257155" cy="3571875"/>
          </a:xfrm>
        </p:spPr>
        <p:txBody>
          <a:bodyPr vert="horz" wrap="square" lIns="91440" tIns="45720" rIns="91440" bIns="45720" anchor="t" anchorCtr="0"/>
          <a:p>
            <a:pPr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四、经济业务对会计等式的影响</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pPr>
            <a:r>
              <a:rPr lang="en-US" altLang="zh-CN" sz="2800" dirty="0">
                <a:solidFill>
                  <a:srgbClr val="FF0000"/>
                </a:solidFill>
                <a:latin typeface="楷体" panose="02010609060101010101" pitchFamily="49" charset="-122"/>
                <a:ea typeface="楷体" panose="02010609060101010101" pitchFamily="49" charset="-122"/>
              </a:rPr>
              <a:t>1.</a:t>
            </a:r>
            <a:r>
              <a:rPr lang="zh-CN" altLang="en-US" sz="2800" dirty="0">
                <a:solidFill>
                  <a:srgbClr val="FF0000"/>
                </a:solidFill>
                <a:latin typeface="楷体" panose="02010609060101010101" pitchFamily="49" charset="-122"/>
                <a:ea typeface="楷体" panose="02010609060101010101" pitchFamily="49" charset="-122"/>
              </a:rPr>
              <a:t>类型一：资产增加、负债或所有者权益同时增加      </a:t>
            </a:r>
            <a:endParaRPr lang="zh-CN" altLang="en-US" sz="2800" dirty="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zh-CN" altLang="en-US" sz="2800" dirty="0">
                <a:latin typeface="楷体" panose="02010609060101010101" pitchFamily="49" charset="-122"/>
                <a:ea typeface="楷体" panose="02010609060101010101" pitchFamily="49" charset="-122"/>
              </a:rPr>
              <a:t>例：</a:t>
            </a:r>
            <a:r>
              <a:rPr lang="zh-CN" altLang="en-US" sz="2800" dirty="0">
                <a:latin typeface="楷体" panose="02010609060101010101" pitchFamily="49" charset="-122"/>
                <a:ea typeface="楷体" panose="02010609060101010101" pitchFamily="49" charset="-122"/>
                <a:sym typeface="Wingdings" panose="05000000000000000000" pitchFamily="2" charset="2"/>
              </a:rPr>
              <a:t>（</a:t>
            </a:r>
            <a:r>
              <a:rPr lang="en-US" altLang="zh-CN" sz="2800" dirty="0">
                <a:latin typeface="楷体" panose="02010609060101010101" pitchFamily="49" charset="-122"/>
                <a:ea typeface="楷体" panose="02010609060101010101" pitchFamily="49" charset="-122"/>
                <a:sym typeface="Wingdings" panose="05000000000000000000" pitchFamily="2" charset="2"/>
              </a:rPr>
              <a:t>1</a:t>
            </a:r>
            <a:r>
              <a:rPr lang="zh-CN" altLang="en-US" sz="2800" dirty="0">
                <a:latin typeface="楷体" panose="02010609060101010101" pitchFamily="49" charset="-122"/>
                <a:ea typeface="楷体" panose="02010609060101010101" pitchFamily="49" charset="-122"/>
                <a:sym typeface="Wingdings" panose="05000000000000000000" pitchFamily="2" charset="2"/>
              </a:rPr>
              <a:t>）</a:t>
            </a:r>
            <a:r>
              <a:rPr lang="zh-CN" altLang="en-US" sz="2800" dirty="0">
                <a:latin typeface="楷体" panose="02010609060101010101" pitchFamily="49" charset="-122"/>
                <a:ea typeface="楷体" panose="02010609060101010101" pitchFamily="49" charset="-122"/>
              </a:rPr>
              <a:t>接受投资者以货币资金</a:t>
            </a:r>
            <a:r>
              <a:rPr lang="en-US" altLang="zh-CN" sz="2800" dirty="0">
                <a:latin typeface="楷体" panose="02010609060101010101" pitchFamily="49" charset="-122"/>
                <a:ea typeface="楷体" panose="02010609060101010101" pitchFamily="49" charset="-122"/>
              </a:rPr>
              <a:t>70</a:t>
            </a:r>
            <a:r>
              <a:rPr lang="zh-CN" altLang="en-US" sz="2800" dirty="0">
                <a:latin typeface="楷体" panose="02010609060101010101" pitchFamily="49" charset="-122"/>
                <a:ea typeface="楷体" panose="02010609060101010101" pitchFamily="49" charset="-122"/>
              </a:rPr>
              <a:t>万投资；</a:t>
            </a:r>
            <a:endParaRPr lang="zh-CN" altLang="en-US" sz="2800" dirty="0">
              <a:latin typeface="楷体" panose="02010609060101010101" pitchFamily="49" charset="-122"/>
              <a:ea typeface="楷体" panose="02010609060101010101" pitchFamily="49" charset="-122"/>
            </a:endParaRPr>
          </a:p>
          <a:p>
            <a:pPr eaLnBrk="1" hangingPunct="1">
              <a:lnSpc>
                <a:spcPct val="150000"/>
              </a:lnSpc>
            </a:pPr>
            <a:r>
              <a:rPr lang="zh-CN" altLang="en-US" sz="2800" dirty="0">
                <a:latin typeface="楷体" panose="02010609060101010101" pitchFamily="49" charset="-122"/>
                <a:ea typeface="楷体" panose="02010609060101010101" pitchFamily="49" charset="-122"/>
              </a:rPr>
              <a:t>          （</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）向银行借入短期借款</a:t>
            </a:r>
            <a:r>
              <a:rPr lang="en-US" altLang="zh-CN" sz="2800" dirty="0">
                <a:latin typeface="楷体" panose="02010609060101010101" pitchFamily="49" charset="-122"/>
                <a:ea typeface="楷体" panose="02010609060101010101" pitchFamily="49" charset="-122"/>
              </a:rPr>
              <a:t>30</a:t>
            </a:r>
            <a:r>
              <a:rPr lang="zh-CN" altLang="en-US" sz="2800" dirty="0">
                <a:latin typeface="楷体" panose="02010609060101010101" pitchFamily="49" charset="-122"/>
                <a:ea typeface="楷体" panose="02010609060101010101" pitchFamily="49" charset="-122"/>
              </a:rPr>
              <a:t>万。</a:t>
            </a:r>
            <a:endParaRPr lang="zh-CN" altLang="en-US" sz="2800" dirty="0">
              <a:latin typeface="楷体" panose="02010609060101010101" pitchFamily="49" charset="-122"/>
              <a:ea typeface="楷体" panose="02010609060101010101" pitchFamily="49" charset="-122"/>
            </a:endParaRPr>
          </a:p>
        </p:txBody>
      </p:sp>
      <p:grpSp>
        <p:nvGrpSpPr>
          <p:cNvPr id="2" name="组合 613378"/>
          <p:cNvGrpSpPr/>
          <p:nvPr/>
        </p:nvGrpSpPr>
        <p:grpSpPr>
          <a:xfrm>
            <a:off x="1738313" y="3043238"/>
            <a:ext cx="8458200" cy="3886200"/>
            <a:chOff x="96" y="1872"/>
            <a:chExt cx="5328" cy="2448"/>
          </a:xfrm>
        </p:grpSpPr>
        <p:sp>
          <p:nvSpPr>
            <p:cNvPr id="168963" name="等腰三角形 613379"/>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68964" name="矩形 613380"/>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68965" name="椭圆 613381"/>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68966" name="任意多边形 613382"/>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68967" name="椭圆 613383"/>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68968" name="任意多边形 613384"/>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613386" name="文本框 613385"/>
          <p:cNvSpPr txBox="1"/>
          <p:nvPr/>
        </p:nvSpPr>
        <p:spPr>
          <a:xfrm>
            <a:off x="2590800" y="5334000"/>
            <a:ext cx="1128713"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Arial" panose="020B0604020202020204" pitchFamily="34" charset="0"/>
                <a:ea typeface="黑体" panose="02010609060101010101" pitchFamily="49" charset="-122"/>
              </a:rPr>
              <a:t>资产</a:t>
            </a:r>
            <a:endParaRPr lang="zh-CN" altLang="en-US" sz="2800" dirty="0">
              <a:solidFill>
                <a:srgbClr val="0000CC"/>
              </a:solidFill>
              <a:latin typeface="Arial" panose="020B0604020202020204" pitchFamily="34" charset="0"/>
              <a:ea typeface="黑体" panose="02010609060101010101" pitchFamily="49" charset="-122"/>
            </a:endParaRPr>
          </a:p>
        </p:txBody>
      </p:sp>
      <p:sp>
        <p:nvSpPr>
          <p:cNvPr id="613387" name="文本框 613386"/>
          <p:cNvSpPr txBox="1"/>
          <p:nvPr/>
        </p:nvSpPr>
        <p:spPr>
          <a:xfrm>
            <a:off x="7289800" y="6165850"/>
            <a:ext cx="2909888" cy="521970"/>
          </a:xfrm>
          <a:prstGeom prst="rect">
            <a:avLst/>
          </a:prstGeom>
          <a:noFill/>
          <a:ln w="9525">
            <a:noFill/>
          </a:ln>
        </p:spPr>
        <p:txBody>
          <a:bodyPr anchor="t" anchorCtr="0">
            <a:spAutoFit/>
          </a:bodyPr>
          <a:p>
            <a:pP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13388" name="椭圆 613387"/>
          <p:cNvSpPr/>
          <p:nvPr/>
        </p:nvSpPr>
        <p:spPr>
          <a:xfrm>
            <a:off x="2476500" y="3798888"/>
            <a:ext cx="1524000" cy="533400"/>
          </a:xfrm>
          <a:prstGeom prst="ellipse">
            <a:avLst/>
          </a:prstGeom>
          <a:solidFill>
            <a:srgbClr val="0000BC"/>
          </a:solidFill>
          <a:ln w="9525"/>
          <a:scene3d>
            <a:camera prst="legacyObliqueFront">
              <a:rot lat="18600000" lon="0" rev="0"/>
            </a:camera>
            <a:lightRig rig="legacyFlat2" dir="t"/>
          </a:scene3d>
          <a:sp3d extrusionH="8874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sz="2400" dirty="0">
              <a:latin typeface="Arial" panose="020B0604020202020204" pitchFamily="34" charset="0"/>
              <a:ea typeface="宋体" panose="02010600030101010101" pitchFamily="2" charset="-122"/>
            </a:endParaRPr>
          </a:p>
        </p:txBody>
      </p:sp>
      <p:sp>
        <p:nvSpPr>
          <p:cNvPr id="613389" name="椭圆 613388"/>
          <p:cNvSpPr/>
          <p:nvPr/>
        </p:nvSpPr>
        <p:spPr>
          <a:xfrm>
            <a:off x="7881938" y="4706938"/>
            <a:ext cx="1524000" cy="533400"/>
          </a:xfrm>
          <a:prstGeom prst="ellipse">
            <a:avLst/>
          </a:prstGeom>
          <a:solidFill>
            <a:srgbClr val="FF0066"/>
          </a:solidFill>
          <a:ln w="9525"/>
          <a:scene3d>
            <a:camera prst="legacyObliqueFront">
              <a:rot lat="18600000" lon="0" rev="0"/>
            </a:camera>
            <a:lightRig rig="legacyFlat2" dir="t"/>
          </a:scene3d>
          <a:sp3d extrusionH="8874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13390" name="椭圆 613389"/>
          <p:cNvSpPr/>
          <p:nvPr/>
        </p:nvSpPr>
        <p:spPr>
          <a:xfrm>
            <a:off x="2473325" y="3429000"/>
            <a:ext cx="1524000" cy="533400"/>
          </a:xfrm>
          <a:prstGeom prst="ellipse">
            <a:avLst/>
          </a:prstGeom>
          <a:solidFill>
            <a:srgbClr val="0000BC"/>
          </a:solidFill>
          <a:ln w="9525"/>
          <a:scene3d>
            <a:camera prst="legacyObliqueFront">
              <a:rot lat="18600000" lon="0" rev="0"/>
            </a:camera>
            <a:lightRig rig="legacyFlat2" dir="t"/>
          </a:scene3d>
          <a:sp3d extrusionH="4302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13391" name="椭圆 613390"/>
          <p:cNvSpPr/>
          <p:nvPr/>
        </p:nvSpPr>
        <p:spPr>
          <a:xfrm>
            <a:off x="7881938" y="4343400"/>
            <a:ext cx="1524000" cy="533400"/>
          </a:xfrm>
          <a:prstGeom prst="ellipse">
            <a:avLst/>
          </a:prstGeom>
          <a:solidFill>
            <a:srgbClr val="800080"/>
          </a:solidFill>
          <a:ln w="9525"/>
          <a:scene3d>
            <a:camera prst="legacyObliqueFront">
              <a:rot lat="18600000" lon="0" rev="0"/>
            </a:camera>
            <a:lightRig rig="legacyFlat2" dir="t"/>
          </a:scene3d>
          <a:sp3d extrusionH="430200" prstMaterial="legacyPlastic">
            <a:bevelT w="13500" h="13500" prst="angle"/>
            <a:bevelB w="13500" h="13500" prst="angle"/>
            <a:extrusionClr>
              <a:srgbClr val="800080"/>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13392" name="文本框 613391"/>
          <p:cNvSpPr txBox="1">
            <a:spLocks noChangeArrowheads="1"/>
          </p:cNvSpPr>
          <p:nvPr/>
        </p:nvSpPr>
        <p:spPr bwMode="auto">
          <a:xfrm>
            <a:off x="2473325" y="4419600"/>
            <a:ext cx="15351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70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3393" name="文本框 613392"/>
          <p:cNvSpPr txBox="1">
            <a:spLocks noChangeArrowheads="1"/>
          </p:cNvSpPr>
          <p:nvPr/>
        </p:nvSpPr>
        <p:spPr bwMode="auto">
          <a:xfrm>
            <a:off x="2473325" y="3868738"/>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30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3394" name="文本框 613393"/>
          <p:cNvSpPr txBox="1">
            <a:spLocks noChangeArrowheads="1"/>
          </p:cNvSpPr>
          <p:nvPr/>
        </p:nvSpPr>
        <p:spPr bwMode="auto">
          <a:xfrm>
            <a:off x="7881938" y="5084763"/>
            <a:ext cx="15240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所有者权益</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70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3395" name="文本框 613394"/>
          <p:cNvSpPr txBox="1">
            <a:spLocks noChangeArrowheads="1"/>
          </p:cNvSpPr>
          <p:nvPr/>
        </p:nvSpPr>
        <p:spPr bwMode="auto">
          <a:xfrm>
            <a:off x="7881938" y="4652963"/>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30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3396" name="椭圆 613395"/>
          <p:cNvSpPr>
            <a:spLocks noChangeArrowheads="1"/>
          </p:cNvSpPr>
          <p:nvPr/>
        </p:nvSpPr>
        <p:spPr bwMode="auto">
          <a:xfrm>
            <a:off x="2339975" y="3254375"/>
            <a:ext cx="1800225" cy="1254125"/>
          </a:xfrm>
          <a:prstGeom prst="ellipse">
            <a:avLst/>
          </a:prstGeom>
          <a:solidFill>
            <a:srgbClr val="0000BC"/>
          </a:solidFill>
          <a:ln w="9525">
            <a:round/>
          </a:ln>
          <a:scene3d>
            <a:camera prst="legacyObliqueFront">
              <a:rot lat="18600000" lon="0" rev="0"/>
            </a:camera>
            <a:lightRig rig="legacyFlat2" dir="t"/>
          </a:scene3d>
          <a:sp3d extrusionH="887400" prstMaterial="legacyPlastic">
            <a:bevelT w="13500" h="13500" prst="angle"/>
            <a:bevelB w="13500" h="13500" prst="angle"/>
            <a:extrusionClr>
              <a:srgbClr val="0000BC"/>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bg1"/>
                </a:solidFill>
                <a:effectLst/>
                <a:uLnTx/>
                <a:uFillTx/>
                <a:latin typeface="+mn-ea"/>
                <a:ea typeface="+mn-ea"/>
                <a:cs typeface="+mn-cs"/>
              </a:rPr>
              <a:t>资产 </a:t>
            </a:r>
            <a:r>
              <a:rPr kumimoji="0" lang="en-US" altLang="zh-CN" sz="2400" b="1" i="0" u="none" strike="noStrike" kern="1200" cap="none" spc="0" normalizeH="0" baseline="0" noProof="0" dirty="0">
                <a:ln>
                  <a:noFill/>
                </a:ln>
                <a:solidFill>
                  <a:schemeClr val="bg1"/>
                </a:solidFill>
                <a:effectLst/>
                <a:uLnTx/>
                <a:uFillTx/>
                <a:latin typeface="+mn-ea"/>
                <a:ea typeface="+mn-ea"/>
                <a:cs typeface="+mn-cs"/>
              </a:rPr>
              <a:t>100</a:t>
            </a:r>
            <a:r>
              <a:rPr kumimoji="0" lang="zh-CN" altLang="en-US" sz="2400" b="1" i="0" u="none" strike="noStrike" kern="1200" cap="none" spc="0" normalizeH="0" baseline="0" noProof="0" dirty="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a:ln>
                <a:noFill/>
              </a:ln>
              <a:solidFill>
                <a:schemeClr val="bg1"/>
              </a:solidFill>
              <a:effectLst/>
              <a:uLnTx/>
              <a:uFillTx/>
              <a:latin typeface="+mn-ea"/>
              <a:ea typeface="+mn-ea"/>
              <a:cs typeface="+mn-cs"/>
            </a:endParaRPr>
          </a:p>
        </p:txBody>
      </p:sp>
      <p:sp>
        <p:nvSpPr>
          <p:cNvPr id="168980" name="矩形 613396"/>
          <p:cNvSpPr/>
          <p:nvPr/>
        </p:nvSpPr>
        <p:spPr>
          <a:xfrm>
            <a:off x="862330" y="304800"/>
            <a:ext cx="9237345"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13398" name="文本框 613397"/>
          <p:cNvSpPr txBox="1"/>
          <p:nvPr/>
        </p:nvSpPr>
        <p:spPr>
          <a:xfrm>
            <a:off x="7224713" y="642938"/>
            <a:ext cx="3381375" cy="1130935"/>
          </a:xfrm>
          <a:prstGeom prst="rect">
            <a:avLst/>
          </a:prstGeom>
          <a:solidFill>
            <a:srgbClr val="0000FF"/>
          </a:solidFill>
          <a:ln w="9525">
            <a:noFill/>
          </a:ln>
        </p:spPr>
        <p:txBody>
          <a:bodyPr anchor="t" anchorCtr="0">
            <a:spAutoFit/>
          </a:bodyPr>
          <a:p>
            <a:pPr>
              <a:lnSpc>
                <a:spcPct val="130000"/>
              </a:lnSpc>
              <a:spcBef>
                <a:spcPct val="50000"/>
              </a:spcBef>
              <a:buClrTx/>
            </a:pPr>
            <a:r>
              <a:rPr lang="zh-CN" altLang="en-US" sz="2600" dirty="0">
                <a:solidFill>
                  <a:schemeClr val="bg1"/>
                </a:solidFill>
                <a:latin typeface="仿宋" panose="02010609060101010101" pitchFamily="49" charset="-122"/>
                <a:ea typeface="仿宋" panose="02010609060101010101" pitchFamily="49" charset="-122"/>
              </a:rPr>
              <a:t>等式两边会计要素同时增加，金额相等。</a:t>
            </a:r>
            <a:endParaRPr lang="zh-CN" altLang="en-US" sz="2600" dirty="0">
              <a:solidFill>
                <a:schemeClr val="bg1"/>
              </a:solidFill>
              <a:latin typeface="仿宋" panose="02010609060101010101" pitchFamily="49" charset="-122"/>
              <a:ea typeface="仿宋" panose="02010609060101010101" pitchFamily="49" charset="-122"/>
            </a:endParaRPr>
          </a:p>
        </p:txBody>
      </p:sp>
      <p:pic>
        <p:nvPicPr>
          <p:cNvPr id="16898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1338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133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13388"/>
                                        </p:tgtEl>
                                        <p:attrNameLst>
                                          <p:attrName>style.visibility</p:attrName>
                                        </p:attrNameLst>
                                      </p:cBhvr>
                                      <p:to>
                                        <p:strVal val="visible"/>
                                      </p:to>
                                    </p:set>
                                    <p:animEffect transition="in" filter="wipe(down)">
                                      <p:cBhvr>
                                        <p:cTn id="17" dur="500"/>
                                        <p:tgtEl>
                                          <p:spTgt spid="613388"/>
                                        </p:tgtEl>
                                      </p:cBhvr>
                                    </p:animEffect>
                                  </p:childTnLst>
                                </p:cTn>
                              </p:par>
                            </p:childTnLst>
                          </p:cTn>
                        </p:par>
                        <p:par>
                          <p:cTn id="18" fill="hold">
                            <p:stCondLst>
                              <p:cond delay="500"/>
                            </p:stCondLst>
                            <p:childTnLst>
                              <p:par>
                                <p:cTn id="19" presetID="22" presetClass="entr" presetSubtype="4" fill="hold" grpId="0" nodeType="afterEffect">
                                  <p:stCondLst>
                                    <p:cond delay="0"/>
                                  </p:stCondLst>
                                  <p:childTnLst>
                                    <p:set>
                                      <p:cBhvr>
                                        <p:cTn id="20" dur="1" fill="hold">
                                          <p:stCondLst>
                                            <p:cond delay="0"/>
                                          </p:stCondLst>
                                        </p:cTn>
                                        <p:tgtEl>
                                          <p:spTgt spid="613392"/>
                                        </p:tgtEl>
                                        <p:attrNameLst>
                                          <p:attrName>style.visibility</p:attrName>
                                        </p:attrNameLst>
                                      </p:cBhvr>
                                      <p:to>
                                        <p:strVal val="visible"/>
                                      </p:to>
                                    </p:set>
                                    <p:animEffect transition="in" filter="wipe(down)">
                                      <p:cBhvr>
                                        <p:cTn id="21" dur="500"/>
                                        <p:tgtEl>
                                          <p:spTgt spid="613392"/>
                                        </p:tgtEl>
                                      </p:cBhvr>
                                    </p:animEffect>
                                  </p:childTnLst>
                                </p:cTn>
                              </p:par>
                            </p:childTnLst>
                          </p:cTn>
                        </p:par>
                        <p:par>
                          <p:cTn id="22" fill="hold">
                            <p:stCondLst>
                              <p:cond delay="1000"/>
                            </p:stCondLst>
                            <p:childTnLst>
                              <p:par>
                                <p:cTn id="23" presetID="22" presetClass="entr" presetSubtype="4" fill="hold" nodeType="afterEffect">
                                  <p:stCondLst>
                                    <p:cond delay="0"/>
                                  </p:stCondLst>
                                  <p:childTnLst>
                                    <p:set>
                                      <p:cBhvr>
                                        <p:cTn id="24" dur="1" fill="hold">
                                          <p:stCondLst>
                                            <p:cond delay="0"/>
                                          </p:stCondLst>
                                        </p:cTn>
                                        <p:tgtEl>
                                          <p:spTgt spid="613389"/>
                                        </p:tgtEl>
                                        <p:attrNameLst>
                                          <p:attrName>style.visibility</p:attrName>
                                        </p:attrNameLst>
                                      </p:cBhvr>
                                      <p:to>
                                        <p:strVal val="visible"/>
                                      </p:to>
                                    </p:set>
                                    <p:animEffect transition="in" filter="wipe(down)">
                                      <p:cBhvr>
                                        <p:cTn id="25" dur="500"/>
                                        <p:tgtEl>
                                          <p:spTgt spid="613389"/>
                                        </p:tgtEl>
                                      </p:cBhvr>
                                    </p:animEffect>
                                  </p:childTnLst>
                                </p:cTn>
                              </p:par>
                            </p:childTnLst>
                          </p:cTn>
                        </p:par>
                        <p:par>
                          <p:cTn id="26" fill="hold">
                            <p:stCondLst>
                              <p:cond delay="1500"/>
                            </p:stCondLst>
                            <p:childTnLst>
                              <p:par>
                                <p:cTn id="27" presetID="22" presetClass="entr" presetSubtype="4" fill="hold" grpId="0" nodeType="afterEffect">
                                  <p:stCondLst>
                                    <p:cond delay="0"/>
                                  </p:stCondLst>
                                  <p:childTnLst>
                                    <p:set>
                                      <p:cBhvr>
                                        <p:cTn id="28" dur="1" fill="hold">
                                          <p:stCondLst>
                                            <p:cond delay="0"/>
                                          </p:stCondLst>
                                        </p:cTn>
                                        <p:tgtEl>
                                          <p:spTgt spid="613394"/>
                                        </p:tgtEl>
                                        <p:attrNameLst>
                                          <p:attrName>style.visibility</p:attrName>
                                        </p:attrNameLst>
                                      </p:cBhvr>
                                      <p:to>
                                        <p:strVal val="visible"/>
                                      </p:to>
                                    </p:set>
                                    <p:animEffect transition="in" filter="wipe(down)">
                                      <p:cBhvr>
                                        <p:cTn id="29" dur="500"/>
                                        <p:tgtEl>
                                          <p:spTgt spid="61339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613390"/>
                                        </p:tgtEl>
                                        <p:attrNameLst>
                                          <p:attrName>style.visibility</p:attrName>
                                        </p:attrNameLst>
                                      </p:cBhvr>
                                      <p:to>
                                        <p:strVal val="visible"/>
                                      </p:to>
                                    </p:set>
                                    <p:animEffect transition="in" filter="wipe(down)">
                                      <p:cBhvr>
                                        <p:cTn id="34" dur="500"/>
                                        <p:tgtEl>
                                          <p:spTgt spid="613390"/>
                                        </p:tgtEl>
                                      </p:cBhvr>
                                    </p:animEffect>
                                  </p:childTnLst>
                                </p:cTn>
                              </p:par>
                            </p:childTnLst>
                          </p:cTn>
                        </p:par>
                        <p:par>
                          <p:cTn id="35" fill="hold">
                            <p:stCondLst>
                              <p:cond delay="500"/>
                            </p:stCondLst>
                            <p:childTnLst>
                              <p:par>
                                <p:cTn id="36" presetID="22" presetClass="entr" presetSubtype="4" fill="hold" grpId="0" nodeType="afterEffect">
                                  <p:stCondLst>
                                    <p:cond delay="0"/>
                                  </p:stCondLst>
                                  <p:childTnLst>
                                    <p:set>
                                      <p:cBhvr>
                                        <p:cTn id="37" dur="1" fill="hold">
                                          <p:stCondLst>
                                            <p:cond delay="0"/>
                                          </p:stCondLst>
                                        </p:cTn>
                                        <p:tgtEl>
                                          <p:spTgt spid="613393"/>
                                        </p:tgtEl>
                                        <p:attrNameLst>
                                          <p:attrName>style.visibility</p:attrName>
                                        </p:attrNameLst>
                                      </p:cBhvr>
                                      <p:to>
                                        <p:strVal val="visible"/>
                                      </p:to>
                                    </p:set>
                                    <p:animEffect transition="in" filter="wipe(down)">
                                      <p:cBhvr>
                                        <p:cTn id="38" dur="500"/>
                                        <p:tgtEl>
                                          <p:spTgt spid="613393"/>
                                        </p:tgtEl>
                                      </p:cBhvr>
                                    </p:animEffect>
                                  </p:childTnLst>
                                </p:cTn>
                              </p:par>
                            </p:childTnLst>
                          </p:cTn>
                        </p:par>
                        <p:par>
                          <p:cTn id="39" fill="hold">
                            <p:stCondLst>
                              <p:cond delay="1000"/>
                            </p:stCondLst>
                            <p:childTnLst>
                              <p:par>
                                <p:cTn id="40" presetID="22" presetClass="entr" presetSubtype="4" fill="hold" nodeType="afterEffect">
                                  <p:stCondLst>
                                    <p:cond delay="0"/>
                                  </p:stCondLst>
                                  <p:childTnLst>
                                    <p:set>
                                      <p:cBhvr>
                                        <p:cTn id="41" dur="1" fill="hold">
                                          <p:stCondLst>
                                            <p:cond delay="0"/>
                                          </p:stCondLst>
                                        </p:cTn>
                                        <p:tgtEl>
                                          <p:spTgt spid="613391"/>
                                        </p:tgtEl>
                                        <p:attrNameLst>
                                          <p:attrName>style.visibility</p:attrName>
                                        </p:attrNameLst>
                                      </p:cBhvr>
                                      <p:to>
                                        <p:strVal val="visible"/>
                                      </p:to>
                                    </p:set>
                                    <p:animEffect transition="in" filter="wipe(down)">
                                      <p:cBhvr>
                                        <p:cTn id="42" dur="500"/>
                                        <p:tgtEl>
                                          <p:spTgt spid="613391"/>
                                        </p:tgtEl>
                                      </p:cBhvr>
                                    </p:animEffect>
                                  </p:childTnLst>
                                </p:cTn>
                              </p:par>
                            </p:childTnLst>
                          </p:cTn>
                        </p:par>
                        <p:par>
                          <p:cTn id="43" fill="hold">
                            <p:stCondLst>
                              <p:cond delay="1500"/>
                            </p:stCondLst>
                            <p:childTnLst>
                              <p:par>
                                <p:cTn id="44" presetID="22" presetClass="entr" presetSubtype="4" fill="hold" grpId="0" nodeType="afterEffect">
                                  <p:stCondLst>
                                    <p:cond delay="0"/>
                                  </p:stCondLst>
                                  <p:childTnLst>
                                    <p:set>
                                      <p:cBhvr>
                                        <p:cTn id="45" dur="1" fill="hold">
                                          <p:stCondLst>
                                            <p:cond delay="0"/>
                                          </p:stCondLst>
                                        </p:cTn>
                                        <p:tgtEl>
                                          <p:spTgt spid="613395"/>
                                        </p:tgtEl>
                                        <p:attrNameLst>
                                          <p:attrName>style.visibility</p:attrName>
                                        </p:attrNameLst>
                                      </p:cBhvr>
                                      <p:to>
                                        <p:strVal val="visible"/>
                                      </p:to>
                                    </p:set>
                                    <p:animEffect transition="in" filter="wipe(down)">
                                      <p:cBhvr>
                                        <p:cTn id="46" dur="500"/>
                                        <p:tgtEl>
                                          <p:spTgt spid="61339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613396"/>
                                        </p:tgtEl>
                                        <p:attrNameLst>
                                          <p:attrName>style.visibility</p:attrName>
                                        </p:attrNameLst>
                                      </p:cBhvr>
                                      <p:to>
                                        <p:strVal val="visible"/>
                                      </p:to>
                                    </p:set>
                                    <p:animEffect transition="in" filter="wipe(down)">
                                      <p:cBhvr>
                                        <p:cTn id="51" dur="500"/>
                                        <p:tgtEl>
                                          <p:spTgt spid="61339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613398"/>
                                        </p:tgtEl>
                                        <p:attrNameLst>
                                          <p:attrName>style.visibility</p:attrName>
                                        </p:attrNameLst>
                                      </p:cBhvr>
                                      <p:to>
                                        <p:strVal val="visible"/>
                                      </p:to>
                                    </p:set>
                                    <p:anim calcmode="lin" valueType="num">
                                      <p:cBhvr>
                                        <p:cTn id="56" dur="500" fill="hold"/>
                                        <p:tgtEl>
                                          <p:spTgt spid="613398"/>
                                        </p:tgtEl>
                                        <p:attrNameLst>
                                          <p:attrName>ppt_x</p:attrName>
                                        </p:attrNameLst>
                                      </p:cBhvr>
                                      <p:tavLst>
                                        <p:tav tm="0">
                                          <p:val>
                                            <p:strVal val="1+#ppt_w/2"/>
                                          </p:val>
                                        </p:tav>
                                        <p:tav tm="100000">
                                          <p:val>
                                            <p:strVal val="#ppt_x"/>
                                          </p:val>
                                        </p:tav>
                                      </p:tavLst>
                                    </p:anim>
                                    <p:anim calcmode="lin" valueType="num">
                                      <p:cBhvr>
                                        <p:cTn id="57" dur="500" fill="hold"/>
                                        <p:tgtEl>
                                          <p:spTgt spid="6133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386" grpId="0"/>
      <p:bldP spid="613387" grpId="0"/>
      <p:bldP spid="613388" grpId="0" bldLvl="0" animBg="1"/>
      <p:bldP spid="613390" grpId="0" bldLvl="0" animBg="1"/>
      <p:bldP spid="613392" grpId="0"/>
      <p:bldP spid="613393" grpId="0"/>
      <p:bldP spid="613394" grpId="0"/>
      <p:bldP spid="613395" grpId="0"/>
      <p:bldP spid="613396" grpId="0" bldLvl="0" animBg="1"/>
      <p:bldP spid="613398"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09" name="文本占位符 604161"/>
          <p:cNvSpPr/>
          <p:nvPr>
            <p:ph type="body" idx="4294967295"/>
          </p:nvPr>
        </p:nvSpPr>
        <p:spPr>
          <a:xfrm>
            <a:off x="1121410" y="1196975"/>
            <a:ext cx="9403715" cy="2397760"/>
          </a:xfrm>
        </p:spPr>
        <p:txBody>
          <a:bodyPr vert="horz" wrap="square" lIns="91440" tIns="45720" rIns="91440" bIns="45720" anchor="t" anchorCtr="0"/>
          <a:p>
            <a:pPr eaLnBrk="1" hangingPunct="1">
              <a:lnSpc>
                <a:spcPct val="150000"/>
              </a:lnSpc>
            </a:pPr>
            <a:r>
              <a:rPr lang="en-US" altLang="zh-CN" sz="2800" dirty="0">
                <a:solidFill>
                  <a:srgbClr val="FF0000"/>
                </a:solidFill>
                <a:latin typeface="楷体" panose="02010609060101010101" pitchFamily="49" charset="-122"/>
                <a:ea typeface="楷体" panose="02010609060101010101" pitchFamily="49" charset="-122"/>
              </a:rPr>
              <a:t>2.</a:t>
            </a:r>
            <a:r>
              <a:rPr lang="zh-CN" altLang="en-US" sz="2800" dirty="0">
                <a:solidFill>
                  <a:srgbClr val="FF0000"/>
                </a:solidFill>
                <a:latin typeface="楷体" panose="02010609060101010101" pitchFamily="49" charset="-122"/>
                <a:ea typeface="楷体" panose="02010609060101010101" pitchFamily="49" charset="-122"/>
              </a:rPr>
              <a:t>类型二：资产要素内部有增有减的变动     </a:t>
            </a:r>
            <a:endParaRPr lang="en-US" altLang="zh-CN" sz="2800" dirty="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 例：企业以银行存款</a:t>
            </a:r>
            <a:r>
              <a:rPr lang="en-US" altLang="zh-CN" sz="2800" dirty="0">
                <a:latin typeface="楷体" panose="02010609060101010101" pitchFamily="49" charset="-122"/>
                <a:ea typeface="楷体" panose="02010609060101010101" pitchFamily="49" charset="-122"/>
              </a:rPr>
              <a:t>15</a:t>
            </a:r>
            <a:r>
              <a:rPr lang="zh-CN" altLang="en-US" sz="2800" dirty="0">
                <a:latin typeface="楷体" panose="02010609060101010101" pitchFamily="49" charset="-122"/>
                <a:ea typeface="楷体" panose="02010609060101010101" pitchFamily="49" charset="-122"/>
              </a:rPr>
              <a:t>万元购入原材料。</a:t>
            </a:r>
            <a:endParaRPr lang="zh-CN" altLang="en-US" sz="2800" dirty="0">
              <a:latin typeface="楷体" panose="02010609060101010101" pitchFamily="49" charset="-122"/>
              <a:ea typeface="楷体" panose="02010609060101010101" pitchFamily="49" charset="-122"/>
            </a:endParaRPr>
          </a:p>
        </p:txBody>
      </p:sp>
      <p:grpSp>
        <p:nvGrpSpPr>
          <p:cNvPr id="2" name="组合 604162"/>
          <p:cNvGrpSpPr/>
          <p:nvPr/>
        </p:nvGrpSpPr>
        <p:grpSpPr>
          <a:xfrm>
            <a:off x="1905000" y="3124200"/>
            <a:ext cx="8458200" cy="3886200"/>
            <a:chOff x="96" y="1872"/>
            <a:chExt cx="5328" cy="2448"/>
          </a:xfrm>
        </p:grpSpPr>
        <p:sp>
          <p:nvSpPr>
            <p:cNvPr id="171011" name="等腰三角形 604163"/>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1012" name="矩形 604164"/>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1013" name="椭圆 604165"/>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1014" name="任意多边形 604166"/>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71015" name="椭圆 604167"/>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1016" name="任意多边形 604168"/>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604170" name="文本框 604169"/>
          <p:cNvSpPr txBox="1"/>
          <p:nvPr/>
        </p:nvSpPr>
        <p:spPr>
          <a:xfrm>
            <a:off x="2743200" y="5334000"/>
            <a:ext cx="1120775"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Arial" panose="020B0604020202020204" pitchFamily="34" charset="0"/>
                <a:ea typeface="黑体" panose="02010609060101010101" pitchFamily="49" charset="-122"/>
              </a:rPr>
              <a:t>资产</a:t>
            </a:r>
            <a:endParaRPr lang="zh-CN" altLang="en-US" sz="2800" dirty="0">
              <a:solidFill>
                <a:srgbClr val="0000CC"/>
              </a:solidFill>
              <a:latin typeface="Arial" panose="020B0604020202020204" pitchFamily="34" charset="0"/>
              <a:ea typeface="黑体" panose="02010609060101010101" pitchFamily="49" charset="-122"/>
            </a:endParaRPr>
          </a:p>
        </p:txBody>
      </p:sp>
      <p:sp>
        <p:nvSpPr>
          <p:cNvPr id="604171" name="文本框 604170"/>
          <p:cNvSpPr txBox="1"/>
          <p:nvPr/>
        </p:nvSpPr>
        <p:spPr>
          <a:xfrm>
            <a:off x="7391400" y="6248400"/>
            <a:ext cx="2971800" cy="521970"/>
          </a:xfrm>
          <a:prstGeom prst="rect">
            <a:avLst/>
          </a:prstGeom>
          <a:noFill/>
          <a:ln w="9525">
            <a:noFill/>
          </a:ln>
        </p:spPr>
        <p:txBody>
          <a:bodyPr anchor="t" anchorCtr="0">
            <a:spAutoFit/>
          </a:bodyPr>
          <a:p>
            <a:pP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04172" name="椭圆 604171"/>
          <p:cNvSpPr/>
          <p:nvPr/>
        </p:nvSpPr>
        <p:spPr>
          <a:xfrm>
            <a:off x="8001000" y="3810000"/>
            <a:ext cx="1524000" cy="533400"/>
          </a:xfrm>
          <a:prstGeom prst="ellipse">
            <a:avLst/>
          </a:prstGeom>
          <a:solidFill>
            <a:srgbClr val="FF0066"/>
          </a:solidFill>
          <a:ln w="9525"/>
          <a:scene3d>
            <a:camera prst="legacyObliqueFront">
              <a:rot lat="18600000" lon="0" rev="0"/>
            </a:camera>
            <a:lightRig rig="legacyFlat2" dir="t"/>
          </a:scene3d>
          <a:sp3d extrusionH="1751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04173" name="椭圆 604172"/>
          <p:cNvSpPr/>
          <p:nvPr/>
        </p:nvSpPr>
        <p:spPr>
          <a:xfrm>
            <a:off x="8001000" y="3200400"/>
            <a:ext cx="1524000" cy="533400"/>
          </a:xfrm>
          <a:prstGeom prst="ellipse">
            <a:avLst/>
          </a:prstGeom>
          <a:solidFill>
            <a:srgbClr val="800080"/>
          </a:solidFill>
          <a:ln w="9525"/>
          <a:scene3d>
            <a:camera prst="legacyObliqueFront">
              <a:rot lat="18600000" lon="0" rev="0"/>
            </a:camera>
            <a:lightRig rig="legacyFlat2" dir="t"/>
          </a:scene3d>
          <a:sp3d extrusionH="735000" prstMaterial="legacyPlastic">
            <a:bevelT w="13500" h="13500" prst="angle"/>
            <a:bevelB w="13500" h="13500" prst="angle"/>
            <a:extrusionClr>
              <a:srgbClr val="800080"/>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04174" name="文本框 604173"/>
          <p:cNvSpPr txBox="1">
            <a:spLocks noChangeArrowheads="1"/>
          </p:cNvSpPr>
          <p:nvPr/>
        </p:nvSpPr>
        <p:spPr bwMode="auto">
          <a:xfrm>
            <a:off x="8001000" y="4365625"/>
            <a:ext cx="152400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所有者权益</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70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sp>
        <p:nvSpPr>
          <p:cNvPr id="604175" name="文本框 604174"/>
          <p:cNvSpPr txBox="1">
            <a:spLocks noChangeArrowheads="1"/>
          </p:cNvSpPr>
          <p:nvPr/>
        </p:nvSpPr>
        <p:spPr bwMode="auto">
          <a:xfrm>
            <a:off x="8001000" y="3733800"/>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30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grpSp>
        <p:nvGrpSpPr>
          <p:cNvPr id="3" name="组合 604175"/>
          <p:cNvGrpSpPr/>
          <p:nvPr/>
        </p:nvGrpSpPr>
        <p:grpSpPr>
          <a:xfrm>
            <a:off x="2566988" y="2667000"/>
            <a:ext cx="1633537" cy="1450975"/>
            <a:chOff x="657" y="1632"/>
            <a:chExt cx="1029" cy="914"/>
          </a:xfrm>
        </p:grpSpPr>
        <p:sp>
          <p:nvSpPr>
            <p:cNvPr id="171024" name="椭圆 604176"/>
            <p:cNvSpPr/>
            <p:nvPr/>
          </p:nvSpPr>
          <p:spPr>
            <a:xfrm>
              <a:off x="672" y="1632"/>
              <a:ext cx="960" cy="336"/>
            </a:xfrm>
            <a:prstGeom prst="ellipse">
              <a:avLst/>
            </a:prstGeom>
            <a:solidFill>
              <a:srgbClr val="0000BC"/>
            </a:solidFill>
            <a:ln w="9525"/>
            <a:scene3d>
              <a:camera prst="legacyObliqueFront">
                <a:rot lat="18600000" lon="0" rev="0"/>
              </a:camera>
              <a:lightRig rig="legacyFlat2" dir="t"/>
            </a:scene3d>
            <a:sp3d extrusionH="2132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3508" name="文本框 604177"/>
            <p:cNvSpPr txBox="1">
              <a:spLocks noChangeArrowheads="1"/>
            </p:cNvSpPr>
            <p:nvPr/>
          </p:nvSpPr>
          <p:spPr bwMode="auto">
            <a:xfrm>
              <a:off x="657" y="2256"/>
              <a:ext cx="1029"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100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grpSp>
        <p:nvGrpSpPr>
          <p:cNvPr id="4" name="组合 604178"/>
          <p:cNvGrpSpPr/>
          <p:nvPr/>
        </p:nvGrpSpPr>
        <p:grpSpPr>
          <a:xfrm>
            <a:off x="2424113" y="2590800"/>
            <a:ext cx="1800225" cy="841375"/>
            <a:chOff x="567" y="1440"/>
            <a:chExt cx="1134" cy="530"/>
          </a:xfrm>
        </p:grpSpPr>
        <p:sp>
          <p:nvSpPr>
            <p:cNvPr id="171027" name="椭圆 604179"/>
            <p:cNvSpPr/>
            <p:nvPr/>
          </p:nvSpPr>
          <p:spPr>
            <a:xfrm>
              <a:off x="672" y="1440"/>
              <a:ext cx="960" cy="336"/>
            </a:xfrm>
            <a:prstGeom prst="ellipse">
              <a:avLst/>
            </a:prstGeom>
            <a:solidFill>
              <a:srgbClr val="0000BC"/>
            </a:solidFill>
            <a:ln w="9525"/>
            <a:scene3d>
              <a:camera prst="legacyObliqueFront">
                <a:rot lat="18600000" lon="0" rev="0"/>
              </a:camera>
              <a:lightRig rig="legacyFlat2" dir="t"/>
            </a:scene3d>
            <a:sp3d extrusionH="354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3506" name="文本框 604180"/>
            <p:cNvSpPr txBox="1">
              <a:spLocks noChangeArrowheads="1"/>
            </p:cNvSpPr>
            <p:nvPr/>
          </p:nvSpPr>
          <p:spPr bwMode="auto">
            <a:xfrm>
              <a:off x="567" y="1680"/>
              <a:ext cx="1134"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-15</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grpSp>
      <p:grpSp>
        <p:nvGrpSpPr>
          <p:cNvPr id="5" name="组合 604181"/>
          <p:cNvGrpSpPr/>
          <p:nvPr/>
        </p:nvGrpSpPr>
        <p:grpSpPr>
          <a:xfrm>
            <a:off x="2495550" y="4267200"/>
            <a:ext cx="1728788" cy="630238"/>
            <a:chOff x="612" y="1440"/>
            <a:chExt cx="1089" cy="397"/>
          </a:xfrm>
        </p:grpSpPr>
        <p:sp>
          <p:nvSpPr>
            <p:cNvPr id="171030" name="椭圆 604182"/>
            <p:cNvSpPr/>
            <p:nvPr/>
          </p:nvSpPr>
          <p:spPr>
            <a:xfrm>
              <a:off x="672" y="1440"/>
              <a:ext cx="960" cy="336"/>
            </a:xfrm>
            <a:prstGeom prst="ellipse">
              <a:avLst/>
            </a:prstGeom>
            <a:solidFill>
              <a:srgbClr val="0000BC"/>
            </a:solidFill>
            <a:ln w="9525"/>
            <a:scene3d>
              <a:camera prst="legacyObliqueFront">
                <a:rot lat="18600000" lon="0" rev="0"/>
              </a:camera>
              <a:lightRig rig="legacyFlat2" dir="t"/>
            </a:scene3d>
            <a:sp3d extrusionH="354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3504" name="文本框 604183"/>
            <p:cNvSpPr txBox="1">
              <a:spLocks noChangeArrowheads="1"/>
            </p:cNvSpPr>
            <p:nvPr/>
          </p:nvSpPr>
          <p:spPr bwMode="auto">
            <a:xfrm>
              <a:off x="612" y="1547"/>
              <a:ext cx="1089"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15</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sp>
        <p:nvSpPr>
          <p:cNvPr id="171032" name="矩形 604184"/>
          <p:cNvSpPr/>
          <p:nvPr/>
        </p:nvSpPr>
        <p:spPr>
          <a:xfrm>
            <a:off x="850900" y="304800"/>
            <a:ext cx="9248775"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04186" name="文本框 604185"/>
          <p:cNvSpPr txBox="1"/>
          <p:nvPr/>
        </p:nvSpPr>
        <p:spPr>
          <a:xfrm>
            <a:off x="4295775" y="2714625"/>
            <a:ext cx="3657600" cy="953135"/>
          </a:xfrm>
          <a:prstGeom prst="rect">
            <a:avLst/>
          </a:prstGeom>
          <a:solidFill>
            <a:schemeClr val="bg1"/>
          </a:solidFill>
          <a:ln w="9525">
            <a:noFill/>
          </a:ln>
        </p:spPr>
        <p:txBody>
          <a:bodyPr anchor="t" anchorCtr="0">
            <a:spAutoFit/>
          </a:bodyPr>
          <a:p>
            <a:pPr>
              <a:spcBef>
                <a:spcPct val="50000"/>
              </a:spcBef>
              <a:buClrTx/>
            </a:pPr>
            <a:r>
              <a:rPr lang="zh-CN" altLang="en-US" sz="2800" b="1" dirty="0">
                <a:solidFill>
                  <a:srgbClr val="0000CC"/>
                </a:solidFill>
                <a:latin typeface="楷体" panose="02010609060101010101" pitchFamily="49" charset="-122"/>
                <a:ea typeface="楷体" panose="02010609060101010101" pitchFamily="49" charset="-122"/>
              </a:rPr>
              <a:t>等式左边的会计要素一增一减，金额相等。</a:t>
            </a:r>
            <a:endParaRPr lang="zh-CN" altLang="en-US" sz="2800" b="1" dirty="0">
              <a:solidFill>
                <a:srgbClr val="0000CC"/>
              </a:solidFill>
              <a:latin typeface="楷体" panose="02010609060101010101" pitchFamily="49" charset="-122"/>
              <a:ea typeface="楷体" panose="02010609060101010101" pitchFamily="49" charset="-122"/>
            </a:endParaRPr>
          </a:p>
        </p:txBody>
      </p:sp>
      <p:pic>
        <p:nvPicPr>
          <p:cNvPr id="171034"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04170"/>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04171"/>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499"/>
                                          </p:stCondLst>
                                        </p:cTn>
                                        <p:tgtEl>
                                          <p:spTgt spid="604172"/>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604174"/>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nodeType="afterEffect">
                                  <p:stCondLst>
                                    <p:cond delay="0"/>
                                  </p:stCondLst>
                                  <p:childTnLst>
                                    <p:set>
                                      <p:cBhvr>
                                        <p:cTn id="21" dur="1" fill="hold">
                                          <p:stCondLst>
                                            <p:cond delay="499"/>
                                          </p:stCondLst>
                                        </p:cTn>
                                        <p:tgtEl>
                                          <p:spTgt spid="604173"/>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499"/>
                                          </p:stCondLst>
                                        </p:cTn>
                                        <p:tgtEl>
                                          <p:spTgt spid="604175"/>
                                        </p:tgtEl>
                                        <p:attrNameLst>
                                          <p:attrName>style.visibility</p:attrName>
                                        </p:attrNameLst>
                                      </p:cBhvr>
                                      <p:to>
                                        <p:strVal val="visible"/>
                                      </p:to>
                                    </p:set>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ppt_x</p:attrName>
                                        </p:attrNameLst>
                                      </p:cBhvr>
                                      <p:tavLst>
                                        <p:tav tm="0">
                                          <p:val>
                                            <p:strVal val="0-#ppt_w/2"/>
                                          </p:val>
                                        </p:tav>
                                        <p:tav tm="100000">
                                          <p:val>
                                            <p:strVal val="#ppt_x"/>
                                          </p:val>
                                        </p:tav>
                                      </p:tavLst>
                                    </p:anim>
                                    <p:anim calcmode="lin" valueType="num">
                                      <p:cBhvr>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0-#ppt_w/2"/>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ppt_x</p:attrName>
                                        </p:attrNameLst>
                                      </p:cBhvr>
                                      <p:tavLst>
                                        <p:tav tm="0">
                                          <p:val>
                                            <p:strVal val="0-#ppt_w/2"/>
                                          </p:val>
                                        </p:tav>
                                        <p:tav tm="100000">
                                          <p:val>
                                            <p:strVal val="#ppt_x"/>
                                          </p:val>
                                        </p:tav>
                                      </p:tavLst>
                                    </p:anim>
                                    <p:anim calcmode="lin" valueType="num">
                                      <p:cBhvr>
                                        <p:cTn id="4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04186"/>
                                        </p:tgtEl>
                                        <p:attrNameLst>
                                          <p:attrName>style.visibility</p:attrName>
                                        </p:attrNameLst>
                                      </p:cBhvr>
                                      <p:to>
                                        <p:strVal val="visible"/>
                                      </p:to>
                                    </p:set>
                                    <p:anim calcmode="lin" valueType="num">
                                      <p:cBhvr>
                                        <p:cTn id="45" dur="500" fill="hold"/>
                                        <p:tgtEl>
                                          <p:spTgt spid="604186"/>
                                        </p:tgtEl>
                                        <p:attrNameLst>
                                          <p:attrName>ppt_x</p:attrName>
                                        </p:attrNameLst>
                                      </p:cBhvr>
                                      <p:tavLst>
                                        <p:tav tm="0">
                                          <p:val>
                                            <p:strVal val="1+#ppt_w/2"/>
                                          </p:val>
                                        </p:tav>
                                        <p:tav tm="100000">
                                          <p:val>
                                            <p:strVal val="#ppt_x"/>
                                          </p:val>
                                        </p:tav>
                                      </p:tavLst>
                                    </p:anim>
                                    <p:anim calcmode="lin" valueType="num">
                                      <p:cBhvr>
                                        <p:cTn id="46" dur="500" fill="hold"/>
                                        <p:tgtEl>
                                          <p:spTgt spid="604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0" grpId="0"/>
      <p:bldP spid="604171" grpId="0"/>
      <p:bldP spid="604174" grpId="0"/>
      <p:bldP spid="604175" grpId="0"/>
      <p:bldP spid="60418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文本占位符 334849"/>
          <p:cNvSpPr/>
          <p:nvPr>
            <p:ph type="body" idx="4294967295"/>
          </p:nvPr>
        </p:nvSpPr>
        <p:spPr>
          <a:xfrm>
            <a:off x="839470" y="260985"/>
            <a:ext cx="10455275" cy="765175"/>
          </a:xfrm>
        </p:spPr>
        <p:txBody>
          <a:bodyPr vert="horz" wrap="square" lIns="91440" tIns="45720" rIns="91440" bIns="45720" anchor="t" anchorCtr="0"/>
          <a:p>
            <a:pPr algn="ctr" eaLnBrk="1" hangingPunct="1">
              <a:lnSpc>
                <a:spcPct val="140000"/>
              </a:lnSpc>
            </a:pPr>
            <a:r>
              <a:rPr lang="zh-CN" altLang="en-US" sz="3200" dirty="0">
                <a:solidFill>
                  <a:srgbClr val="FF0000"/>
                </a:solidFill>
                <a:latin typeface="黑体" panose="02010609060101010101" pitchFamily="49" charset="-122"/>
                <a:ea typeface="黑体" panose="02010609060101010101" pitchFamily="49" charset="-122"/>
                <a:cs typeface="+mj-cs"/>
                <a:sym typeface="+mn-ea"/>
              </a:rPr>
              <a:t>第一节  会计要素</a:t>
            </a:r>
            <a:endParaRPr lang="zh-CN" altLang="en-US" sz="3200" dirty="0">
              <a:solidFill>
                <a:srgbClr val="353DE3"/>
              </a:solidFill>
              <a:latin typeface="黑体" panose="02010609060101010101" pitchFamily="49" charset="-122"/>
              <a:ea typeface="黑体" panose="02010609060101010101" pitchFamily="49" charset="-122"/>
            </a:endParaRPr>
          </a:p>
        </p:txBody>
      </p:sp>
      <p:grpSp>
        <p:nvGrpSpPr>
          <p:cNvPr id="50178" name="Group 13"/>
          <p:cNvGrpSpPr/>
          <p:nvPr/>
        </p:nvGrpSpPr>
        <p:grpSpPr>
          <a:xfrm>
            <a:off x="1738313" y="1992313"/>
            <a:ext cx="8677275" cy="1584325"/>
            <a:chOff x="90" y="1071"/>
            <a:chExt cx="5466" cy="998"/>
          </a:xfrm>
        </p:grpSpPr>
        <p:sp>
          <p:nvSpPr>
            <p:cNvPr id="50179" name="AutoShape 2"/>
            <p:cNvSpPr/>
            <p:nvPr/>
          </p:nvSpPr>
          <p:spPr>
            <a:xfrm>
              <a:off x="839" y="1071"/>
              <a:ext cx="4717" cy="998"/>
            </a:xfrm>
            <a:prstGeom prst="roundRect">
              <a:avLst>
                <a:gd name="adj" fmla="val 16667"/>
              </a:avLst>
            </a:prstGeom>
            <a:noFill/>
            <a:ln w="38100" cap="flat" cmpd="sng">
              <a:solidFill>
                <a:schemeClr val="accent2"/>
              </a:solidFill>
              <a:prstDash val="solid"/>
              <a:round/>
              <a:headEnd type="none" w="med" len="med"/>
              <a:tailEnd type="none" w="med" len="med"/>
            </a:ln>
          </p:spPr>
          <p:txBody>
            <a:bodyPr anchor="ctr" anchorCtr="0"/>
            <a:p>
              <a:pPr algn="ctr" eaLnBrk="0" hangingPunct="0">
                <a:spcBef>
                  <a:spcPct val="25000"/>
                </a:spcBef>
                <a:buClrTx/>
              </a:pPr>
              <a:r>
                <a:rPr lang="zh-CN" altLang="en-US" sz="2800" dirty="0">
                  <a:solidFill>
                    <a:srgbClr val="000000"/>
                  </a:solidFill>
                  <a:latin typeface="楷体" panose="02010609060101010101" pitchFamily="49" charset="-122"/>
                  <a:ea typeface="楷体" panose="02010609060101010101" pitchFamily="49" charset="-122"/>
                </a:rPr>
                <a:t>由企业</a:t>
              </a:r>
              <a:r>
                <a:rPr lang="zh-CN" altLang="en-US" sz="2800" dirty="0">
                  <a:solidFill>
                    <a:srgbClr val="FF0000"/>
                  </a:solidFill>
                  <a:latin typeface="楷体" panose="02010609060101010101" pitchFamily="49" charset="-122"/>
                  <a:ea typeface="楷体" panose="02010609060101010101" pitchFamily="49" charset="-122"/>
                </a:rPr>
                <a:t>过去的</a:t>
              </a:r>
              <a:r>
                <a:rPr lang="zh-CN" altLang="en-US" sz="2800" dirty="0">
                  <a:solidFill>
                    <a:srgbClr val="000000"/>
                  </a:solidFill>
                  <a:latin typeface="楷体" panose="02010609060101010101" pitchFamily="49" charset="-122"/>
                  <a:ea typeface="楷体" panose="02010609060101010101" pitchFamily="49" charset="-122"/>
                </a:rPr>
                <a:t>交易或事项形成的、企业</a:t>
              </a:r>
              <a:r>
                <a:rPr lang="zh-CN" altLang="en-US" sz="2800" dirty="0">
                  <a:solidFill>
                    <a:srgbClr val="FF0000"/>
                  </a:solidFill>
                  <a:latin typeface="楷体" panose="02010609060101010101" pitchFamily="49" charset="-122"/>
                  <a:ea typeface="楷体" panose="02010609060101010101" pitchFamily="49" charset="-122"/>
                </a:rPr>
                <a:t>拥有或控制的</a:t>
              </a:r>
              <a:r>
                <a:rPr lang="zh-CN" altLang="en-US" sz="2800" dirty="0">
                  <a:solidFill>
                    <a:srgbClr val="000000"/>
                  </a:solidFill>
                  <a:latin typeface="楷体" panose="02010609060101010101" pitchFamily="49" charset="-122"/>
                  <a:ea typeface="楷体" panose="02010609060101010101" pitchFamily="49" charset="-122"/>
                </a:rPr>
                <a:t>、预期会给企业</a:t>
              </a:r>
              <a:r>
                <a:rPr lang="zh-CN" altLang="en-US" sz="2800" dirty="0">
                  <a:solidFill>
                    <a:srgbClr val="FF0000"/>
                  </a:solidFill>
                  <a:latin typeface="楷体" panose="02010609060101010101" pitchFamily="49" charset="-122"/>
                  <a:ea typeface="楷体" panose="02010609060101010101" pitchFamily="49" charset="-122"/>
                </a:rPr>
                <a:t>带来经济利益</a:t>
              </a:r>
              <a:r>
                <a:rPr lang="zh-CN" altLang="en-US" sz="2800" dirty="0">
                  <a:solidFill>
                    <a:srgbClr val="000000"/>
                  </a:solidFill>
                  <a:latin typeface="楷体" panose="02010609060101010101" pitchFamily="49" charset="-122"/>
                  <a:ea typeface="楷体" panose="02010609060101010101" pitchFamily="49" charset="-122"/>
                </a:rPr>
                <a:t>的资源。</a:t>
              </a:r>
              <a:endParaRPr lang="zh-CN" altLang="en-US" sz="2800" dirty="0">
                <a:solidFill>
                  <a:srgbClr val="000000"/>
                </a:solidFill>
                <a:latin typeface="楷体" panose="02010609060101010101" pitchFamily="49" charset="-122"/>
                <a:ea typeface="楷体" panose="02010609060101010101" pitchFamily="49" charset="-122"/>
              </a:endParaRPr>
            </a:p>
          </p:txBody>
        </p:sp>
        <p:grpSp>
          <p:nvGrpSpPr>
            <p:cNvPr id="50180" name="Group 4"/>
            <p:cNvGrpSpPr/>
            <p:nvPr/>
          </p:nvGrpSpPr>
          <p:grpSpPr>
            <a:xfrm>
              <a:off x="113" y="1208"/>
              <a:ext cx="617" cy="642"/>
              <a:chOff x="0" y="0"/>
              <a:chExt cx="1680" cy="1680"/>
            </a:xfrm>
          </p:grpSpPr>
          <p:sp>
            <p:nvSpPr>
              <p:cNvPr id="50181" name="Oval 5"/>
              <p:cNvSpPr/>
              <p:nvPr/>
            </p:nvSpPr>
            <p:spPr>
              <a:xfrm>
                <a:off x="0" y="0"/>
                <a:ext cx="1680" cy="1680"/>
              </a:xfrm>
              <a:prstGeom prst="ellipse">
                <a:avLst/>
              </a:prstGeom>
              <a:gradFill rotWithShape="1">
                <a:gsLst>
                  <a:gs pos="0">
                    <a:srgbClr val="0000CC"/>
                  </a:gs>
                  <a:gs pos="100000">
                    <a:srgbClr val="000032"/>
                  </a:gs>
                </a:gsLst>
                <a:lin ang="5400000" scaled="1"/>
                <a:tileRect/>
              </a:gradFill>
              <a:ln w="9525">
                <a:noFill/>
              </a:ln>
            </p:spPr>
            <p:txBody>
              <a:bodyPr wrap="none" anchor="ctr" anchorCtr="0"/>
              <a:p>
                <a:pPr>
                  <a:lnSpc>
                    <a:spcPct val="100000"/>
                  </a:lnSpc>
                  <a:spcBef>
                    <a:spcPct val="0"/>
                  </a:spcBef>
                  <a:buClrTx/>
                </a:pPr>
                <a:endParaRPr lang="zh-CN" altLang="en-US" dirty="0">
                  <a:solidFill>
                    <a:srgbClr val="000000"/>
                  </a:solidFill>
                  <a:latin typeface="黑体" panose="02010609060101010101" pitchFamily="49" charset="-122"/>
                  <a:ea typeface="黑体" panose="02010609060101010101" pitchFamily="49" charset="-122"/>
                </a:endParaRPr>
              </a:p>
            </p:txBody>
          </p:sp>
          <p:sp>
            <p:nvSpPr>
              <p:cNvPr id="27" name="未知"/>
              <p:cNvSpPr/>
              <p:nvPr/>
            </p:nvSpPr>
            <p:spPr bwMode="auto">
              <a:xfrm>
                <a:off x="193" y="29"/>
                <a:ext cx="1293" cy="633"/>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0033CC"/>
                  </a:gs>
                  <a:gs pos="100000">
                    <a:srgbClr val="6D8AE2"/>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50183" name="Text Box 7"/>
            <p:cNvSpPr txBox="1"/>
            <p:nvPr/>
          </p:nvSpPr>
          <p:spPr>
            <a:xfrm>
              <a:off x="90" y="1312"/>
              <a:ext cx="658" cy="329"/>
            </a:xfrm>
            <a:prstGeom prst="rect">
              <a:avLst/>
            </a:prstGeom>
            <a:noFill/>
            <a:ln w="9525">
              <a:noFill/>
            </a:ln>
          </p:spPr>
          <p:txBody>
            <a:bodyPr anchor="t" anchorCtr="0">
              <a:spAutoFit/>
            </a:bodyPr>
            <a:p>
              <a:pPr algn="ctr" eaLnBrk="0" hangingPunct="0">
                <a:lnSpc>
                  <a:spcPct val="100000"/>
                </a:lnSpc>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概念</a:t>
              </a:r>
              <a:endParaRPr lang="zh-CN" altLang="en-US" sz="2800" dirty="0">
                <a:solidFill>
                  <a:srgbClr val="FFFFFF"/>
                </a:solidFill>
                <a:latin typeface="黑体" panose="02010609060101010101" pitchFamily="49" charset="-122"/>
                <a:ea typeface="黑体" panose="02010609060101010101" pitchFamily="49" charset="-122"/>
              </a:endParaRPr>
            </a:p>
          </p:txBody>
        </p:sp>
      </p:grpSp>
      <p:grpSp>
        <p:nvGrpSpPr>
          <p:cNvPr id="4" name="Group 14"/>
          <p:cNvGrpSpPr/>
          <p:nvPr/>
        </p:nvGrpSpPr>
        <p:grpSpPr>
          <a:xfrm>
            <a:off x="1835150" y="3792538"/>
            <a:ext cx="8582025" cy="2012950"/>
            <a:chOff x="150" y="2296"/>
            <a:chExt cx="5406" cy="1268"/>
          </a:xfrm>
        </p:grpSpPr>
        <p:sp>
          <p:nvSpPr>
            <p:cNvPr id="50185" name="AutoShape 8"/>
            <p:cNvSpPr/>
            <p:nvPr/>
          </p:nvSpPr>
          <p:spPr>
            <a:xfrm>
              <a:off x="839" y="2296"/>
              <a:ext cx="4717" cy="1268"/>
            </a:xfrm>
            <a:prstGeom prst="roundRect">
              <a:avLst>
                <a:gd name="adj" fmla="val 16667"/>
              </a:avLst>
            </a:prstGeom>
            <a:noFill/>
            <a:ln w="38100" cap="flat" cmpd="sng">
              <a:solidFill>
                <a:schemeClr val="accent2"/>
              </a:solidFill>
              <a:prstDash val="solid"/>
              <a:round/>
              <a:headEnd type="none" w="med" len="med"/>
              <a:tailEnd type="none" w="med" len="med"/>
            </a:ln>
          </p:spPr>
          <p:txBody>
            <a:bodyPr anchor="ctr" anchorCtr="0"/>
            <a:p>
              <a:pPr eaLnBrk="0" hangingPunct="0">
                <a:lnSpc>
                  <a:spcPct val="125000"/>
                </a:lnSpc>
                <a:spcBef>
                  <a:spcPct val="25000"/>
                </a:spcBef>
                <a:buClr>
                  <a:srgbClr val="FF0000"/>
                </a:buClr>
                <a:buFont typeface="Wingdings" panose="05000000000000000000" pitchFamily="2" charset="2"/>
                <a:buChar char="p"/>
              </a:pPr>
              <a:r>
                <a:rPr lang="zh-CN" altLang="en-US" sz="2800" dirty="0">
                  <a:solidFill>
                    <a:srgbClr val="C00000"/>
                  </a:solidFill>
                  <a:latin typeface="楷体" panose="02010609060101010101" pitchFamily="49" charset="-122"/>
                  <a:ea typeface="楷体" panose="02010609060101010101" pitchFamily="49" charset="-122"/>
                </a:rPr>
                <a:t> 特征：</a:t>
              </a:r>
              <a:r>
                <a:rPr lang="zh-CN" altLang="en-US" sz="2800" dirty="0">
                  <a:solidFill>
                    <a:srgbClr val="000000"/>
                  </a:solidFill>
                  <a:latin typeface="楷体" panose="02010609060101010101" pitchFamily="49" charset="-122"/>
                  <a:ea typeface="楷体" panose="02010609060101010101" pitchFamily="49" charset="-122"/>
                </a:rPr>
                <a:t>过去；拥有或控制；预期正收益</a:t>
              </a:r>
              <a:endParaRPr lang="en-US" altLang="zh-CN" sz="2800" dirty="0">
                <a:solidFill>
                  <a:srgbClr val="000000"/>
                </a:solidFill>
                <a:latin typeface="楷体" panose="02010609060101010101" pitchFamily="49" charset="-122"/>
                <a:ea typeface="楷体" panose="02010609060101010101" pitchFamily="49" charset="-122"/>
              </a:endParaRPr>
            </a:p>
            <a:p>
              <a:pPr eaLnBrk="0" hangingPunct="0">
                <a:lnSpc>
                  <a:spcPct val="125000"/>
                </a:lnSpc>
                <a:spcBef>
                  <a:spcPct val="25000"/>
                </a:spcBef>
                <a:buClr>
                  <a:srgbClr val="FF0000"/>
                </a:buClr>
                <a:buFont typeface="Wingdings" panose="05000000000000000000" pitchFamily="2" charset="2"/>
                <a:buChar char="p"/>
              </a:pPr>
              <a:r>
                <a:rPr lang="en-US" altLang="zh-CN" sz="2800" dirty="0">
                  <a:solidFill>
                    <a:srgbClr val="C00000"/>
                  </a:solidFill>
                  <a:latin typeface="楷体" panose="02010609060101010101" pitchFamily="49" charset="-122"/>
                  <a:ea typeface="楷体" panose="02010609060101010101" pitchFamily="49" charset="-122"/>
                </a:rPr>
                <a:t> </a:t>
              </a:r>
              <a:r>
                <a:rPr lang="zh-CN" altLang="en-US" sz="2800" dirty="0">
                  <a:solidFill>
                    <a:srgbClr val="C00000"/>
                  </a:solidFill>
                  <a:latin typeface="楷体" panose="02010609060101010101" pitchFamily="49" charset="-122"/>
                  <a:ea typeface="楷体" panose="02010609060101010101" pitchFamily="49" charset="-122"/>
                </a:rPr>
                <a:t>本质：</a:t>
              </a:r>
              <a:r>
                <a:rPr lang="zh-CN" altLang="en-US" sz="2800" dirty="0">
                  <a:solidFill>
                    <a:srgbClr val="000000"/>
                  </a:solidFill>
                  <a:latin typeface="楷体" panose="02010609060101010101" pitchFamily="49" charset="-122"/>
                  <a:ea typeface="楷体" panose="02010609060101010101" pitchFamily="49" charset="-122"/>
                </a:rPr>
                <a:t>资源</a:t>
              </a:r>
              <a:endParaRPr lang="en-US" altLang="zh-CN" sz="2800" dirty="0">
                <a:solidFill>
                  <a:srgbClr val="000000"/>
                </a:solidFill>
                <a:latin typeface="楷体" panose="02010609060101010101" pitchFamily="49" charset="-122"/>
                <a:ea typeface="楷体" panose="02010609060101010101" pitchFamily="49" charset="-122"/>
              </a:endParaRPr>
            </a:p>
            <a:p>
              <a:pPr eaLnBrk="0" hangingPunct="0">
                <a:lnSpc>
                  <a:spcPct val="125000"/>
                </a:lnSpc>
                <a:spcBef>
                  <a:spcPct val="25000"/>
                </a:spcBef>
                <a:buClr>
                  <a:srgbClr val="FF0000"/>
                </a:buClr>
                <a:buFont typeface="Wingdings" panose="05000000000000000000" pitchFamily="2" charset="2"/>
                <a:buChar char="p"/>
              </a:pPr>
              <a:r>
                <a:rPr lang="zh-CN" altLang="en-US" sz="2800" dirty="0">
                  <a:solidFill>
                    <a:srgbClr val="C00000"/>
                  </a:solidFill>
                  <a:latin typeface="楷体" panose="02010609060101010101" pitchFamily="49" charset="-122"/>
                  <a:ea typeface="楷体" panose="02010609060101010101" pitchFamily="49" charset="-122"/>
                </a:rPr>
                <a:t> 前提：</a:t>
              </a:r>
              <a:r>
                <a:rPr lang="zh-CN" altLang="en-US" sz="2800" dirty="0">
                  <a:solidFill>
                    <a:srgbClr val="000000"/>
                  </a:solidFill>
                  <a:latin typeface="楷体" panose="02010609060101010101" pitchFamily="49" charset="-122"/>
                  <a:ea typeface="楷体" panose="02010609060101010101" pitchFamily="49" charset="-122"/>
                </a:rPr>
                <a:t>能可靠计量</a:t>
              </a:r>
              <a:endParaRPr lang="zh-CN" altLang="en-US" sz="2800" dirty="0">
                <a:solidFill>
                  <a:srgbClr val="000000"/>
                </a:solidFill>
                <a:latin typeface="楷体" panose="02010609060101010101" pitchFamily="49" charset="-122"/>
                <a:ea typeface="楷体" panose="02010609060101010101" pitchFamily="49" charset="-122"/>
              </a:endParaRPr>
            </a:p>
          </p:txBody>
        </p:sp>
        <p:grpSp>
          <p:nvGrpSpPr>
            <p:cNvPr id="50186" name="Group 9"/>
            <p:cNvGrpSpPr/>
            <p:nvPr/>
          </p:nvGrpSpPr>
          <p:grpSpPr>
            <a:xfrm>
              <a:off x="158" y="2604"/>
              <a:ext cx="617" cy="642"/>
              <a:chOff x="0" y="213"/>
              <a:chExt cx="1680" cy="1680"/>
            </a:xfrm>
          </p:grpSpPr>
          <p:sp>
            <p:nvSpPr>
              <p:cNvPr id="50187" name="Oval 10"/>
              <p:cNvSpPr/>
              <p:nvPr/>
            </p:nvSpPr>
            <p:spPr>
              <a:xfrm>
                <a:off x="0" y="213"/>
                <a:ext cx="1680" cy="1680"/>
              </a:xfrm>
              <a:prstGeom prst="ellipse">
                <a:avLst/>
              </a:prstGeom>
              <a:gradFill rotWithShape="1">
                <a:gsLst>
                  <a:gs pos="0">
                    <a:srgbClr val="0000CC"/>
                  </a:gs>
                  <a:gs pos="100000">
                    <a:srgbClr val="000032"/>
                  </a:gs>
                </a:gsLst>
                <a:lin ang="5400000" scaled="1"/>
                <a:tileRect/>
              </a:gradFill>
              <a:ln w="9525">
                <a:noFill/>
              </a:ln>
            </p:spPr>
            <p:txBody>
              <a:bodyPr wrap="none" anchor="ctr" anchorCtr="0"/>
              <a:p>
                <a:pPr>
                  <a:lnSpc>
                    <a:spcPct val="100000"/>
                  </a:lnSpc>
                  <a:spcBef>
                    <a:spcPct val="0"/>
                  </a:spcBef>
                  <a:buClrTx/>
                </a:pP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50188" name="未知"/>
              <p:cNvSpPr/>
              <p:nvPr/>
            </p:nvSpPr>
            <p:spPr>
              <a:xfrm>
                <a:off x="193" y="242"/>
                <a:ext cx="1293" cy="633"/>
              </a:xfrm>
              <a:custGeom>
                <a:avLst/>
                <a:gdLst/>
                <a:ahLst/>
                <a:cxnLst>
                  <a:cxn ang="0">
                    <a:pos x="840" y="33"/>
                  </a:cxn>
                  <a:cxn ang="0">
                    <a:pos x="852" y="37"/>
                  </a:cxn>
                  <a:cxn ang="0">
                    <a:pos x="854" y="41"/>
                  </a:cxn>
                  <a:cxn ang="0">
                    <a:pos x="851" y="44"/>
                  </a:cxn>
                  <a:cxn ang="0">
                    <a:pos x="838" y="47"/>
                  </a:cxn>
                  <a:cxn ang="0">
                    <a:pos x="821" y="49"/>
                  </a:cxn>
                  <a:cxn ang="0">
                    <a:pos x="801" y="52"/>
                  </a:cxn>
                  <a:cxn ang="0">
                    <a:pos x="773" y="53"/>
                  </a:cxn>
                  <a:cxn ang="0">
                    <a:pos x="742" y="55"/>
                  </a:cxn>
                  <a:cxn ang="0">
                    <a:pos x="705" y="58"/>
                  </a:cxn>
                  <a:cxn ang="0">
                    <a:pos x="667" y="58"/>
                  </a:cxn>
                  <a:cxn ang="0">
                    <a:pos x="625" y="60"/>
                  </a:cxn>
                  <a:cxn ang="0">
                    <a:pos x="578" y="60"/>
                  </a:cxn>
                  <a:cxn ang="0">
                    <a:pos x="532" y="60"/>
                  </a:cxn>
                  <a:cxn ang="0">
                    <a:pos x="514" y="60"/>
                  </a:cxn>
                  <a:cxn ang="0">
                    <a:pos x="308" y="60"/>
                  </a:cxn>
                  <a:cxn ang="0">
                    <a:pos x="304" y="60"/>
                  </a:cxn>
                  <a:cxn ang="0">
                    <a:pos x="264" y="60"/>
                  </a:cxn>
                  <a:cxn ang="0">
                    <a:pos x="226" y="60"/>
                  </a:cxn>
                  <a:cxn ang="0">
                    <a:pos x="189" y="60"/>
                  </a:cxn>
                  <a:cxn ang="0">
                    <a:pos x="154" y="60"/>
                  </a:cxn>
                  <a:cxn ang="0">
                    <a:pos x="121" y="58"/>
                  </a:cxn>
                  <a:cxn ang="0">
                    <a:pos x="93" y="56"/>
                  </a:cxn>
                  <a:cxn ang="0">
                    <a:pos x="65" y="55"/>
                  </a:cxn>
                  <a:cxn ang="0">
                    <a:pos x="46" y="53"/>
                  </a:cxn>
                  <a:cxn ang="0">
                    <a:pos x="23" y="52"/>
                  </a:cxn>
                  <a:cxn ang="0">
                    <a:pos x="18" y="49"/>
                  </a:cxn>
                  <a:cxn ang="0">
                    <a:pos x="6" y="47"/>
                  </a:cxn>
                  <a:cxn ang="0">
                    <a:pos x="0" y="45"/>
                  </a:cxn>
                  <a:cxn ang="0">
                    <a:pos x="0" y="44"/>
                  </a:cxn>
                  <a:cxn ang="0">
                    <a:pos x="4" y="42"/>
                  </a:cxn>
                  <a:cxn ang="0">
                    <a:pos x="16" y="37"/>
                  </a:cxn>
                  <a:cxn ang="0">
                    <a:pos x="30" y="32"/>
                  </a:cxn>
                  <a:cxn ang="0">
                    <a:pos x="61" y="25"/>
                  </a:cxn>
                  <a:cxn ang="0">
                    <a:pos x="95" y="20"/>
                  </a:cxn>
                  <a:cxn ang="0">
                    <a:pos x="132" y="15"/>
                  </a:cxn>
                  <a:cxn ang="0">
                    <a:pos x="174" y="11"/>
                  </a:cxn>
                  <a:cxn ang="0">
                    <a:pos x="222" y="7"/>
                  </a:cxn>
                  <a:cxn ang="0">
                    <a:pos x="268" y="4"/>
                  </a:cxn>
                  <a:cxn ang="0">
                    <a:pos x="322" y="4"/>
                  </a:cxn>
                  <a:cxn ang="0">
                    <a:pos x="376" y="4"/>
                  </a:cxn>
                  <a:cxn ang="0">
                    <a:pos x="431" y="0"/>
                  </a:cxn>
                  <a:cxn ang="0">
                    <a:pos x="431" y="0"/>
                  </a:cxn>
                  <a:cxn ang="0">
                    <a:pos x="491" y="4"/>
                  </a:cxn>
                  <a:cxn ang="0">
                    <a:pos x="548" y="4"/>
                  </a:cxn>
                  <a:cxn ang="0">
                    <a:pos x="602" y="4"/>
                  </a:cxn>
                  <a:cxn ang="0">
                    <a:pos x="654" y="8"/>
                  </a:cxn>
                  <a:cxn ang="0">
                    <a:pos x="700" y="12"/>
                  </a:cxn>
                  <a:cxn ang="0">
                    <a:pos x="742" y="16"/>
                  </a:cxn>
                  <a:cxn ang="0">
                    <a:pos x="781" y="22"/>
                  </a:cxn>
                  <a:cxn ang="0">
                    <a:pos x="814" y="28"/>
                  </a:cxn>
                  <a:cxn ang="0">
                    <a:pos x="840" y="33"/>
                  </a:cxn>
                  <a:cxn ang="0">
                    <a:pos x="840" y="33"/>
                  </a:cxn>
                </a:cxnLst>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tileRect/>
              </a:gradFill>
              <a:ln w="9525">
                <a:noFill/>
              </a:ln>
            </p:spPr>
            <p:txBody>
              <a:bodyPr/>
              <a:p>
                <a:endParaRPr lang="zh-CN" altLang="en-US"/>
              </a:p>
            </p:txBody>
          </p:sp>
        </p:grpSp>
        <p:sp>
          <p:nvSpPr>
            <p:cNvPr id="50189" name="Text Box 12"/>
            <p:cNvSpPr txBox="1"/>
            <p:nvPr/>
          </p:nvSpPr>
          <p:spPr>
            <a:xfrm>
              <a:off x="150" y="2786"/>
              <a:ext cx="614" cy="329"/>
            </a:xfrm>
            <a:prstGeom prst="rect">
              <a:avLst/>
            </a:prstGeom>
            <a:noFill/>
            <a:ln w="9525">
              <a:noFill/>
            </a:ln>
          </p:spPr>
          <p:txBody>
            <a:bodyPr anchor="t" anchorCtr="0">
              <a:spAutoFit/>
            </a:bodyPr>
            <a:p>
              <a:pPr algn="ctr" eaLnBrk="0" hangingPunct="0">
                <a:lnSpc>
                  <a:spcPct val="100000"/>
                </a:lnSpc>
                <a:spcBef>
                  <a:spcPct val="0"/>
                </a:spcBef>
                <a:buClrTx/>
              </a:pPr>
              <a:r>
                <a:rPr lang="zh-CN" altLang="en-US" sz="2800" dirty="0">
                  <a:solidFill>
                    <a:srgbClr val="FFFFFF"/>
                  </a:solidFill>
                  <a:latin typeface="楷体" panose="02010609060101010101" pitchFamily="49" charset="-122"/>
                  <a:ea typeface="楷体" panose="02010609060101010101" pitchFamily="49" charset="-122"/>
                </a:rPr>
                <a:t>内涵</a:t>
              </a:r>
              <a:endParaRPr lang="zh-CN" altLang="en-US" sz="2800" dirty="0">
                <a:solidFill>
                  <a:srgbClr val="FFFFFF"/>
                </a:solidFill>
                <a:latin typeface="楷体" panose="02010609060101010101" pitchFamily="49" charset="-122"/>
                <a:ea typeface="楷体" panose="02010609060101010101" pitchFamily="49" charset="-122"/>
              </a:endParaRPr>
            </a:p>
          </p:txBody>
        </p:sp>
      </p:grpSp>
      <p:sp>
        <p:nvSpPr>
          <p:cNvPr id="50190" name="矩形 1"/>
          <p:cNvSpPr/>
          <p:nvPr/>
        </p:nvSpPr>
        <p:spPr>
          <a:xfrm>
            <a:off x="911225" y="1196975"/>
            <a:ext cx="2214880" cy="780415"/>
          </a:xfrm>
          <a:prstGeom prst="rect">
            <a:avLst/>
          </a:prstGeom>
          <a:noFill/>
          <a:ln w="9525">
            <a:noFill/>
          </a:ln>
        </p:spPr>
        <p:txBody>
          <a:bodyPr wrap="none" anchor="t" anchorCtr="0">
            <a:spAutoFit/>
          </a:bodyPr>
          <a:p>
            <a:pPr>
              <a:lnSpc>
                <a:spcPct val="140000"/>
              </a:lnSpc>
              <a:spcBef>
                <a:spcPct val="0"/>
              </a:spcBef>
              <a:buClrTx/>
            </a:pPr>
            <a:r>
              <a:rPr lang="zh-CN" altLang="en-US" sz="3200" dirty="0">
                <a:solidFill>
                  <a:srgbClr val="353DE3"/>
                </a:solidFill>
                <a:latin typeface="黑体" panose="02010609060101010101" pitchFamily="49" charset="-122"/>
                <a:ea typeface="黑体" panose="02010609060101010101" pitchFamily="49" charset="-122"/>
              </a:rPr>
              <a:t>（一）资产</a:t>
            </a:r>
            <a:endParaRPr lang="zh-CN" altLang="en-US" sz="3200" dirty="0">
              <a:solidFill>
                <a:srgbClr val="353DE3"/>
              </a:solidFill>
              <a:latin typeface="黑体" panose="02010609060101010101" pitchFamily="49" charset="-122"/>
              <a:ea typeface="黑体" panose="02010609060101010101" pitchFamily="49" charset="-122"/>
            </a:endParaRPr>
          </a:p>
        </p:txBody>
      </p:sp>
      <p:pic>
        <p:nvPicPr>
          <p:cNvPr id="50191" name="图片 4" descr="武汉工程科技学院LOGO 标准.png"/>
          <p:cNvPicPr>
            <a:picLocks noChangeAspect="1"/>
          </p:cNvPicPr>
          <p:nvPr/>
        </p:nvPicPr>
        <p:blipFill>
          <a:blip r:embed="rId1"/>
          <a:stretch>
            <a:fillRect/>
          </a:stretch>
        </p:blipFill>
        <p:spPr>
          <a:xfrm>
            <a:off x="9336405" y="0"/>
            <a:ext cx="2820670" cy="44704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000000"/>
                                          </p:val>
                                        </p:tav>
                                        <p:tav tm="100000">
                                          <p:val>
                                            <p:strVal val="#ppt_w"/>
                                          </p:val>
                                        </p:tav>
                                      </p:tavLst>
                                    </p:anim>
                                    <p:anim calcmode="lin" valueType="num">
                                      <p:cBhvr>
                                        <p:cTn id="8" dur="500" fill="hold"/>
                                        <p:tgtEl>
                                          <p:spTgt spid="4"/>
                                        </p:tgtEl>
                                        <p:attrNameLst>
                                          <p:attrName>ppt_h</p:attrName>
                                        </p:attrNameLst>
                                      </p:cBhvr>
                                      <p:tavLst>
                                        <p:tav tm="0">
                                          <p:val>
                                            <p:fltVal val="0.00000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文本占位符 602113"/>
          <p:cNvSpPr>
            <a:spLocks noGrp="1" noChangeArrowheads="1"/>
          </p:cNvSpPr>
          <p:nvPr>
            <p:ph type="body" idx="4294967295"/>
          </p:nvPr>
        </p:nvSpPr>
        <p:spPr>
          <a:xfrm>
            <a:off x="2095500" y="1227455"/>
            <a:ext cx="8393430" cy="733425"/>
          </a:xfrm>
        </p:spPr>
        <p:txBody>
          <a:bodyPr vert="horz" wrap="square" lIns="91440" tIns="45720" rIns="91440" bIns="45720" numCol="1" anchor="t" anchorCtr="0" compatLnSpc="1"/>
          <a:lstStyle/>
          <a:p>
            <a:pPr marL="0" marR="0" lvl="0" indent="0" algn="l" defTabSz="914400" rtl="0" eaLnBrk="1" fontAlgn="base" latinLnBrk="0" hangingPunct="1">
              <a:lnSpc>
                <a:spcPct val="150000"/>
              </a:lnSpc>
              <a:spcBef>
                <a:spcPct val="20000"/>
              </a:spcBef>
              <a:spcAft>
                <a:spcPct val="0"/>
              </a:spcAft>
              <a:buClr>
                <a:srgbClr val="FF0000"/>
              </a:buClr>
              <a:buSzTx/>
              <a:buFont typeface="Wingdings 2" panose="05020102010507070707" pitchFamily="18" charset="2"/>
              <a:buNone/>
              <a:defRPr/>
            </a:pPr>
            <a:r>
              <a:rPr kumimoji="0" lang="en-US" altLang="zh-CN" sz="28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类型三：资产减少、负债或所有者权益同时减少</a:t>
            </a:r>
            <a:endParaRPr kumimoji="0" lang="en-US" altLang="zh-CN" sz="28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例：</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Wingdings" panose="05000000000000000000" pitchFamily="2" charset="2"/>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Wingdings" panose="05000000000000000000" pitchFamily="2" charset="2"/>
              </a:rPr>
              <a:t>1</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）企业以银行存款支付上月赊购款</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10</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万元；</a:t>
            </a:r>
            <a:endPar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4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2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）经股东大会批准，减少注册资本</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20</a:t>
            </a:r>
            <a:endPar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万元，银行存款支付。                                    </a:t>
            </a:r>
            <a:endPar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73058" name="圆角矩形 602114"/>
          <p:cNvSpPr/>
          <p:nvPr/>
        </p:nvSpPr>
        <p:spPr>
          <a:xfrm>
            <a:off x="1524000" y="193675"/>
            <a:ext cx="115888" cy="115888"/>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grpSp>
        <p:nvGrpSpPr>
          <p:cNvPr id="2" name="组合 602115"/>
          <p:cNvGrpSpPr/>
          <p:nvPr/>
        </p:nvGrpSpPr>
        <p:grpSpPr>
          <a:xfrm>
            <a:off x="1905000" y="3124200"/>
            <a:ext cx="8458200" cy="3886200"/>
            <a:chOff x="96" y="1872"/>
            <a:chExt cx="5328" cy="2448"/>
          </a:xfrm>
        </p:grpSpPr>
        <p:sp>
          <p:nvSpPr>
            <p:cNvPr id="173060" name="等腰三角形 602116"/>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3061" name="矩形 602117"/>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3062" name="椭圆 602118"/>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3063" name="任意多边形 602119"/>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73064" name="椭圆 602120"/>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3065" name="任意多边形 602121"/>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602123" name="文本框 602122"/>
          <p:cNvSpPr txBox="1"/>
          <p:nvPr/>
        </p:nvSpPr>
        <p:spPr>
          <a:xfrm>
            <a:off x="2652713" y="5334000"/>
            <a:ext cx="10668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Arial" panose="020B0604020202020204" pitchFamily="34" charset="0"/>
                <a:ea typeface="黑体" panose="02010609060101010101" pitchFamily="49" charset="-122"/>
              </a:rPr>
              <a:t>资产</a:t>
            </a:r>
            <a:endParaRPr lang="zh-CN" altLang="en-US" sz="2800" dirty="0">
              <a:solidFill>
                <a:srgbClr val="0000CC"/>
              </a:solidFill>
              <a:latin typeface="Arial" panose="020B0604020202020204" pitchFamily="34" charset="0"/>
              <a:ea typeface="黑体" panose="02010609060101010101" pitchFamily="49" charset="-122"/>
            </a:endParaRPr>
          </a:p>
        </p:txBody>
      </p:sp>
      <p:sp>
        <p:nvSpPr>
          <p:cNvPr id="602124" name="文本框 602123"/>
          <p:cNvSpPr txBox="1"/>
          <p:nvPr/>
        </p:nvSpPr>
        <p:spPr>
          <a:xfrm>
            <a:off x="7391400" y="6248400"/>
            <a:ext cx="29718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endParaRPr lang="zh-CN" altLang="en-US" sz="2800" dirty="0">
              <a:solidFill>
                <a:srgbClr val="0000CC"/>
              </a:solidFill>
              <a:latin typeface="黑体" panose="02010609060101010101" pitchFamily="49" charset="-122"/>
              <a:ea typeface="黑体" panose="02010609060101010101" pitchFamily="49" charset="-122"/>
            </a:endParaRPr>
          </a:p>
        </p:txBody>
      </p:sp>
      <p:grpSp>
        <p:nvGrpSpPr>
          <p:cNvPr id="3" name="组合 602124"/>
          <p:cNvGrpSpPr/>
          <p:nvPr/>
        </p:nvGrpSpPr>
        <p:grpSpPr>
          <a:xfrm>
            <a:off x="2514600" y="2438400"/>
            <a:ext cx="1524000" cy="1479550"/>
            <a:chOff x="672" y="1632"/>
            <a:chExt cx="960" cy="932"/>
          </a:xfrm>
        </p:grpSpPr>
        <p:sp>
          <p:nvSpPr>
            <p:cNvPr id="173069" name="椭圆 602125"/>
            <p:cNvSpPr/>
            <p:nvPr/>
          </p:nvSpPr>
          <p:spPr>
            <a:xfrm>
              <a:off x="672" y="1632"/>
              <a:ext cx="960" cy="336"/>
            </a:xfrm>
            <a:prstGeom prst="ellipse">
              <a:avLst/>
            </a:prstGeom>
            <a:solidFill>
              <a:srgbClr val="0000BC"/>
            </a:solidFill>
            <a:ln w="9525"/>
            <a:scene3d>
              <a:camera prst="legacyObliqueFront">
                <a:rot lat="18600000" lon="0" rev="0"/>
              </a:camera>
              <a:lightRig rig="legacyFlat2" dir="t"/>
            </a:scene3d>
            <a:sp3d extrusionH="2513000" prstMaterial="legacyPlastic">
              <a:bevelT w="13500" h="13500" prst="angle"/>
              <a:bevelB w="13500" h="13500" prst="angle"/>
              <a:extrusionClr>
                <a:srgbClr val="0000BC"/>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3070" name="文本框 602126"/>
            <p:cNvSpPr txBox="1"/>
            <p:nvPr/>
          </p:nvSpPr>
          <p:spPr>
            <a:xfrm>
              <a:off x="720" y="2352"/>
              <a:ext cx="768" cy="212"/>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资产</a:t>
              </a:r>
              <a:r>
                <a:rPr lang="en-US" altLang="zh-CN" sz="1600" dirty="0">
                  <a:solidFill>
                    <a:schemeClr val="bg1"/>
                  </a:solidFill>
                  <a:latin typeface="Arial" panose="020B0604020202020204" pitchFamily="34" charset="0"/>
                  <a:ea typeface="宋体" panose="02010600030101010101" pitchFamily="2" charset="-122"/>
                </a:rPr>
                <a:t>100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4" name="组合 602127"/>
          <p:cNvGrpSpPr/>
          <p:nvPr/>
        </p:nvGrpSpPr>
        <p:grpSpPr>
          <a:xfrm>
            <a:off x="2514600" y="2438400"/>
            <a:ext cx="1524000" cy="1250950"/>
            <a:chOff x="672" y="1632"/>
            <a:chExt cx="960" cy="788"/>
          </a:xfrm>
        </p:grpSpPr>
        <p:sp>
          <p:nvSpPr>
            <p:cNvPr id="173072" name="椭圆 602128"/>
            <p:cNvSpPr/>
            <p:nvPr/>
          </p:nvSpPr>
          <p:spPr>
            <a:xfrm>
              <a:off x="672" y="1632"/>
              <a:ext cx="960" cy="336"/>
            </a:xfrm>
            <a:prstGeom prst="ellipse">
              <a:avLst/>
            </a:prstGeom>
            <a:solidFill>
              <a:srgbClr val="0000BC"/>
            </a:solidFill>
            <a:ln w="9525"/>
            <a:scene3d>
              <a:camera prst="legacyObliqueFront">
                <a:rot lat="18600000" lon="0" rev="0"/>
              </a:camera>
              <a:lightRig rig="legacyFlat2" dir="t"/>
            </a:scene3d>
            <a:sp3d extrusionH="2259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173073" name="文本框 602129"/>
            <p:cNvSpPr txBox="1"/>
            <p:nvPr/>
          </p:nvSpPr>
          <p:spPr>
            <a:xfrm>
              <a:off x="768" y="2208"/>
              <a:ext cx="768" cy="212"/>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资产</a:t>
              </a:r>
              <a:r>
                <a:rPr lang="en-US" altLang="zh-CN" sz="1600" dirty="0">
                  <a:solidFill>
                    <a:schemeClr val="bg1"/>
                  </a:solidFill>
                  <a:latin typeface="Arial" panose="020B0604020202020204" pitchFamily="34" charset="0"/>
                  <a:ea typeface="宋体" panose="02010600030101010101" pitchFamily="2" charset="-122"/>
                </a:rPr>
                <a:t>90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5" name="组合 602130"/>
          <p:cNvGrpSpPr/>
          <p:nvPr/>
        </p:nvGrpSpPr>
        <p:grpSpPr>
          <a:xfrm>
            <a:off x="8153400" y="4038600"/>
            <a:ext cx="1524000" cy="1346200"/>
            <a:chOff x="4128" y="2544"/>
            <a:chExt cx="960" cy="848"/>
          </a:xfrm>
        </p:grpSpPr>
        <p:sp>
          <p:nvSpPr>
            <p:cNvPr id="173075" name="椭圆 602131"/>
            <p:cNvSpPr/>
            <p:nvPr/>
          </p:nvSpPr>
          <p:spPr>
            <a:xfrm>
              <a:off x="4128" y="2544"/>
              <a:ext cx="960" cy="336"/>
            </a:xfrm>
            <a:prstGeom prst="ellipse">
              <a:avLst/>
            </a:prstGeom>
            <a:solidFill>
              <a:srgbClr val="FF0066"/>
            </a:solidFill>
            <a:ln w="9525"/>
            <a:scene3d>
              <a:camera prst="legacyObliqueFront">
                <a:rot lat="18600000" lon="0" rev="0"/>
              </a:camera>
              <a:lightRig rig="legacyFlat2" dir="t"/>
            </a:scene3d>
            <a:sp3d extrusionH="1751000" prstMaterial="legacyPlastic">
              <a:bevelT w="13500" h="13500" prst="angle"/>
              <a:bevelB w="13500" h="13500" prst="angle"/>
              <a:extrusionClr>
                <a:srgbClr val="FF0066"/>
              </a:extrusionClr>
            </a:sp3d>
          </p:spPr>
          <p:txBody>
            <a:bodyPr wrap="none" anchor="ctr" anchorCtr="0">
              <a:flatTx/>
            </a:bodyPr>
            <a:p>
              <a:pPr algn="ctr">
                <a:lnSpc>
                  <a:spcPct val="100000"/>
                </a:lnSpc>
                <a:spcBef>
                  <a:spcPct val="0"/>
                </a:spcBef>
                <a:buClrTx/>
              </a:pPr>
              <a:endParaRPr lang="zh-CN" altLang="en-US" b="0" dirty="0">
                <a:solidFill>
                  <a:schemeClr val="bg1"/>
                </a:solidFill>
                <a:latin typeface="Arial" panose="020B0604020202020204" pitchFamily="34" charset="0"/>
                <a:ea typeface="宋体" panose="02010600030101010101" pitchFamily="2" charset="-122"/>
              </a:endParaRPr>
            </a:p>
          </p:txBody>
        </p:sp>
        <p:sp>
          <p:nvSpPr>
            <p:cNvPr id="173076" name="文本框 602132"/>
            <p:cNvSpPr txBox="1"/>
            <p:nvPr/>
          </p:nvSpPr>
          <p:spPr>
            <a:xfrm>
              <a:off x="4176" y="3024"/>
              <a:ext cx="864" cy="368"/>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所有者权益</a:t>
              </a:r>
              <a:r>
                <a:rPr lang="en-US" altLang="zh-CN" sz="1600" dirty="0">
                  <a:solidFill>
                    <a:schemeClr val="bg1"/>
                  </a:solidFill>
                  <a:latin typeface="Arial" panose="020B0604020202020204" pitchFamily="34" charset="0"/>
                  <a:ea typeface="宋体" panose="02010600030101010101" pitchFamily="2" charset="-122"/>
                </a:rPr>
                <a:t>70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6" name="组合 602133"/>
          <p:cNvGrpSpPr/>
          <p:nvPr/>
        </p:nvGrpSpPr>
        <p:grpSpPr>
          <a:xfrm>
            <a:off x="8153400" y="3473450"/>
            <a:ext cx="1524000" cy="869950"/>
            <a:chOff x="4128" y="2160"/>
            <a:chExt cx="960" cy="548"/>
          </a:xfrm>
        </p:grpSpPr>
        <p:sp>
          <p:nvSpPr>
            <p:cNvPr id="173078" name="椭圆 602134"/>
            <p:cNvSpPr/>
            <p:nvPr/>
          </p:nvSpPr>
          <p:spPr>
            <a:xfrm>
              <a:off x="4128" y="2160"/>
              <a:ext cx="960" cy="336"/>
            </a:xfrm>
            <a:prstGeom prst="ellipse">
              <a:avLst/>
            </a:prstGeom>
            <a:solidFill>
              <a:srgbClr val="990099"/>
            </a:solidFill>
            <a:ln w="9525"/>
            <a:scene3d>
              <a:camera prst="legacyObliqueFront">
                <a:rot lat="18600000" lon="0" rev="0"/>
              </a:camera>
              <a:lightRig rig="legacyFlat2" dir="t"/>
            </a:scene3d>
            <a:sp3d extrusionH="735000" prstMaterial="legacyPlastic">
              <a:bevelT w="13500" h="13500" prst="angle"/>
              <a:bevelB w="13500" h="13500" prst="angle"/>
              <a:extrusionClr>
                <a:srgbClr val="990099"/>
              </a:extrusionClr>
            </a:sp3d>
          </p:spPr>
          <p:txBody>
            <a:bodyPr wrap="none" anchor="ctr" anchorCtr="0">
              <a:flatTx/>
            </a:bodyPr>
            <a:p>
              <a:pPr algn="ctr">
                <a:lnSpc>
                  <a:spcPct val="100000"/>
                </a:lnSpc>
                <a:spcBef>
                  <a:spcPct val="0"/>
                </a:spcBef>
                <a:buClrTx/>
              </a:pPr>
              <a:endParaRPr lang="zh-CN" altLang="en-US" b="0" dirty="0">
                <a:solidFill>
                  <a:schemeClr val="bg1"/>
                </a:solidFill>
                <a:latin typeface="Arial" panose="020B0604020202020204" pitchFamily="34" charset="0"/>
                <a:ea typeface="宋体" panose="02010600030101010101" pitchFamily="2" charset="-122"/>
              </a:endParaRPr>
            </a:p>
          </p:txBody>
        </p:sp>
        <p:sp>
          <p:nvSpPr>
            <p:cNvPr id="173079" name="文本框 602135"/>
            <p:cNvSpPr txBox="1"/>
            <p:nvPr/>
          </p:nvSpPr>
          <p:spPr>
            <a:xfrm>
              <a:off x="4224" y="2496"/>
              <a:ext cx="768" cy="212"/>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负债</a:t>
              </a:r>
              <a:r>
                <a:rPr lang="en-US" altLang="zh-CN" sz="1600" dirty="0">
                  <a:solidFill>
                    <a:schemeClr val="bg1"/>
                  </a:solidFill>
                  <a:latin typeface="Arial" panose="020B0604020202020204" pitchFamily="34" charset="0"/>
                  <a:ea typeface="宋体" panose="02010600030101010101" pitchFamily="2" charset="-122"/>
                </a:rPr>
                <a:t>30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7" name="组合 602136"/>
          <p:cNvGrpSpPr/>
          <p:nvPr/>
        </p:nvGrpSpPr>
        <p:grpSpPr>
          <a:xfrm>
            <a:off x="2514600" y="2438400"/>
            <a:ext cx="1524000" cy="1374775"/>
            <a:chOff x="672" y="1632"/>
            <a:chExt cx="960" cy="866"/>
          </a:xfrm>
        </p:grpSpPr>
        <p:sp>
          <p:nvSpPr>
            <p:cNvPr id="173081" name="椭圆 602137"/>
            <p:cNvSpPr/>
            <p:nvPr/>
          </p:nvSpPr>
          <p:spPr>
            <a:xfrm>
              <a:off x="672" y="1632"/>
              <a:ext cx="960" cy="336"/>
            </a:xfrm>
            <a:prstGeom prst="ellipse">
              <a:avLst/>
            </a:prstGeom>
            <a:solidFill>
              <a:srgbClr val="0000BC"/>
            </a:solidFill>
            <a:ln w="9525"/>
            <a:scene3d>
              <a:camera prst="legacyObliqueFront">
                <a:rot lat="18600000" lon="0" rev="0"/>
              </a:camera>
              <a:lightRig rig="legacyFlat2" dir="t"/>
            </a:scene3d>
            <a:sp3d extrusionH="2259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dirty="0">
                <a:latin typeface="Arial" panose="020B0604020202020204" pitchFamily="34" charset="0"/>
                <a:ea typeface="宋体" panose="02010600030101010101" pitchFamily="2" charset="-122"/>
              </a:endParaRPr>
            </a:p>
          </p:txBody>
        </p:sp>
        <p:sp>
          <p:nvSpPr>
            <p:cNvPr id="66581" name="文本框 602138"/>
            <p:cNvSpPr txBox="1">
              <a:spLocks noChangeArrowheads="1"/>
            </p:cNvSpPr>
            <p:nvPr/>
          </p:nvSpPr>
          <p:spPr bwMode="auto">
            <a:xfrm>
              <a:off x="672" y="2208"/>
              <a:ext cx="960"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70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grpSp>
      <p:grpSp>
        <p:nvGrpSpPr>
          <p:cNvPr id="8" name="组合 602139"/>
          <p:cNvGrpSpPr/>
          <p:nvPr/>
        </p:nvGrpSpPr>
        <p:grpSpPr>
          <a:xfrm>
            <a:off x="8153400" y="3962400"/>
            <a:ext cx="1524000" cy="1744663"/>
            <a:chOff x="4368" y="3120"/>
            <a:chExt cx="960" cy="1099"/>
          </a:xfrm>
        </p:grpSpPr>
        <p:sp>
          <p:nvSpPr>
            <p:cNvPr id="173084" name="椭圆 602140"/>
            <p:cNvSpPr/>
            <p:nvPr/>
          </p:nvSpPr>
          <p:spPr>
            <a:xfrm>
              <a:off x="4368" y="3120"/>
              <a:ext cx="960" cy="336"/>
            </a:xfrm>
            <a:prstGeom prst="ellipse">
              <a:avLst/>
            </a:prstGeom>
            <a:solidFill>
              <a:srgbClr val="FF0066"/>
            </a:solidFill>
            <a:ln w="9525"/>
            <a:scene3d>
              <a:camera prst="legacyObliqueFront">
                <a:rot lat="18600000" lon="0" rev="0"/>
              </a:camera>
              <a:lightRig rig="legacyFlat2" dir="t"/>
            </a:scene3d>
            <a:sp3d extrusionH="1243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6579" name="文本框 602141"/>
            <p:cNvSpPr txBox="1">
              <a:spLocks noChangeArrowheads="1"/>
            </p:cNvSpPr>
            <p:nvPr/>
          </p:nvSpPr>
          <p:spPr bwMode="auto">
            <a:xfrm>
              <a:off x="4368" y="3464"/>
              <a:ext cx="960" cy="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所有者权益</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50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grpSp>
        <p:nvGrpSpPr>
          <p:cNvPr id="9" name="组合 602142"/>
          <p:cNvGrpSpPr/>
          <p:nvPr/>
        </p:nvGrpSpPr>
        <p:grpSpPr>
          <a:xfrm>
            <a:off x="8153400" y="3582988"/>
            <a:ext cx="1524000" cy="811213"/>
            <a:chOff x="4128" y="2277"/>
            <a:chExt cx="960" cy="511"/>
          </a:xfrm>
        </p:grpSpPr>
        <p:sp>
          <p:nvSpPr>
            <p:cNvPr id="173087" name="椭圆 602143"/>
            <p:cNvSpPr/>
            <p:nvPr/>
          </p:nvSpPr>
          <p:spPr>
            <a:xfrm>
              <a:off x="4128" y="2277"/>
              <a:ext cx="960" cy="336"/>
            </a:xfrm>
            <a:prstGeom prst="ellipse">
              <a:avLst/>
            </a:prstGeom>
            <a:solidFill>
              <a:srgbClr val="990099"/>
            </a:solidFill>
            <a:ln w="9525"/>
            <a:scene3d>
              <a:camera prst="legacyObliqueFront">
                <a:rot lat="18600000" lon="0" rev="0"/>
              </a:camera>
              <a:lightRig rig="legacyFlat2" dir="t"/>
            </a:scene3d>
            <a:sp3d extrusionH="481000" prstMaterial="legacyPlastic">
              <a:bevelT w="13500" h="13500" prst="angle"/>
              <a:bevelB w="13500" h="13500" prst="angle"/>
              <a:extrusionClr>
                <a:srgbClr val="990099"/>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6577" name="文本框 602144"/>
            <p:cNvSpPr txBox="1">
              <a:spLocks noChangeArrowheads="1"/>
            </p:cNvSpPr>
            <p:nvPr/>
          </p:nvSpPr>
          <p:spPr bwMode="auto">
            <a:xfrm>
              <a:off x="4128" y="2498"/>
              <a:ext cx="960"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20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sp>
        <p:nvSpPr>
          <p:cNvPr id="173089" name="矩形 602145"/>
          <p:cNvSpPr/>
          <p:nvPr/>
        </p:nvSpPr>
        <p:spPr>
          <a:xfrm>
            <a:off x="828675" y="304800"/>
            <a:ext cx="9271000"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02147" name="文本框 602146"/>
          <p:cNvSpPr txBox="1"/>
          <p:nvPr/>
        </p:nvSpPr>
        <p:spPr>
          <a:xfrm>
            <a:off x="1558925" y="6021388"/>
            <a:ext cx="5976938" cy="691515"/>
          </a:xfrm>
          <a:prstGeom prst="rect">
            <a:avLst/>
          </a:prstGeom>
          <a:solidFill>
            <a:srgbClr val="0000FF"/>
          </a:solidFill>
          <a:ln w="9525">
            <a:noFill/>
          </a:ln>
        </p:spPr>
        <p:txBody>
          <a:bodyPr anchor="t" anchorCtr="0">
            <a:spAutoFit/>
          </a:bodyPr>
          <a:p>
            <a:pPr>
              <a:spcBef>
                <a:spcPct val="50000"/>
              </a:spcBef>
              <a:buClrTx/>
            </a:pPr>
            <a:r>
              <a:rPr lang="zh-CN" altLang="en-US" sz="2600" dirty="0">
                <a:solidFill>
                  <a:schemeClr val="bg1"/>
                </a:solidFill>
                <a:latin typeface="楷体" panose="02010609060101010101" pitchFamily="49" charset="-122"/>
                <a:ea typeface="楷体" panose="02010609060101010101" pitchFamily="49" charset="-122"/>
              </a:rPr>
              <a:t>等式两边会计要素同时减少，金额相等。</a:t>
            </a:r>
            <a:endParaRPr lang="zh-CN" altLang="en-US" sz="2600" dirty="0">
              <a:solidFill>
                <a:schemeClr val="bg1"/>
              </a:solidFill>
              <a:latin typeface="楷体" panose="02010609060101010101" pitchFamily="49" charset="-122"/>
              <a:ea typeface="楷体" panose="02010609060101010101" pitchFamily="49" charset="-122"/>
            </a:endParaRPr>
          </a:p>
        </p:txBody>
      </p:sp>
      <p:pic>
        <p:nvPicPr>
          <p:cNvPr id="173091"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02123"/>
                                        </p:tgtEl>
                                        <p:attrNameLst>
                                          <p:attrName>style.visibility</p:attrName>
                                        </p:attrNameLst>
                                      </p:cBhvr>
                                      <p:to>
                                        <p:strVal val="visible"/>
                                      </p:to>
                                    </p:set>
                                    <p:anim calcmode="lin" valueType="num">
                                      <p:cBhvr>
                                        <p:cTn id="12" dur="500" fill="hold"/>
                                        <p:tgtEl>
                                          <p:spTgt spid="602123"/>
                                        </p:tgtEl>
                                        <p:attrNameLst>
                                          <p:attrName>ppt_x</p:attrName>
                                        </p:attrNameLst>
                                      </p:cBhvr>
                                      <p:tavLst>
                                        <p:tav tm="0">
                                          <p:val>
                                            <p:strVal val="0-#ppt_w/2"/>
                                          </p:val>
                                        </p:tav>
                                        <p:tav tm="100000">
                                          <p:val>
                                            <p:strVal val="#ppt_x"/>
                                          </p:val>
                                        </p:tav>
                                      </p:tavLst>
                                    </p:anim>
                                    <p:anim calcmode="lin" valueType="num">
                                      <p:cBhvr>
                                        <p:cTn id="13" dur="500" fill="hold"/>
                                        <p:tgtEl>
                                          <p:spTgt spid="6021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02124"/>
                                        </p:tgtEl>
                                        <p:attrNameLst>
                                          <p:attrName>style.visibility</p:attrName>
                                        </p:attrNameLst>
                                      </p:cBhvr>
                                      <p:to>
                                        <p:strVal val="visible"/>
                                      </p:to>
                                    </p:set>
                                    <p:anim calcmode="lin" valueType="num">
                                      <p:cBhvr>
                                        <p:cTn id="17" dur="500" fill="hold"/>
                                        <p:tgtEl>
                                          <p:spTgt spid="602124"/>
                                        </p:tgtEl>
                                        <p:attrNameLst>
                                          <p:attrName>ppt_x</p:attrName>
                                        </p:attrNameLst>
                                      </p:cBhvr>
                                      <p:tavLst>
                                        <p:tav tm="0">
                                          <p:val>
                                            <p:strVal val="0-#ppt_w/2"/>
                                          </p:val>
                                        </p:tav>
                                        <p:tav tm="100000">
                                          <p:val>
                                            <p:strVal val="#ppt_x"/>
                                          </p:val>
                                        </p:tav>
                                      </p:tavLst>
                                    </p:anim>
                                    <p:anim calcmode="lin" valueType="num">
                                      <p:cBhvr>
                                        <p:cTn id="18" dur="500" fill="hold"/>
                                        <p:tgtEl>
                                          <p:spTgt spid="6021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ppt_x</p:attrName>
                                        </p:attrNameLst>
                                      </p:cBhvr>
                                      <p:tavLst>
                                        <p:tav tm="0">
                                          <p:val>
                                            <p:strVal val="0-#ppt_w/2"/>
                                          </p:val>
                                        </p:tav>
                                        <p:tav tm="100000">
                                          <p:val>
                                            <p:strVal val="#ppt_x"/>
                                          </p:val>
                                        </p:tav>
                                      </p:tavLst>
                                    </p:anim>
                                    <p:anim calcmode="lin" valueType="num">
                                      <p:cBhvr>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0-#ppt_w/2"/>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ppt_x</p:attrName>
                                        </p:attrNameLst>
                                      </p:cBhvr>
                                      <p:tavLst>
                                        <p:tav tm="0">
                                          <p:val>
                                            <p:strVal val="0-#ppt_w/2"/>
                                          </p:val>
                                        </p:tav>
                                        <p:tav tm="100000">
                                          <p:val>
                                            <p:strVal val="#ppt_x"/>
                                          </p:val>
                                        </p:tav>
                                      </p:tavLst>
                                    </p:anim>
                                    <p:anim calcmode="lin" valueType="num">
                                      <p:cBhvr>
                                        <p:cTn id="3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ppt_x</p:attrName>
                                        </p:attrNameLst>
                                      </p:cBhvr>
                                      <p:tavLst>
                                        <p:tav tm="0">
                                          <p:val>
                                            <p:strVal val="0-#ppt_w/2"/>
                                          </p:val>
                                        </p:tav>
                                        <p:tav tm="100000">
                                          <p:val>
                                            <p:strVal val="#ppt_x"/>
                                          </p:val>
                                        </p:tav>
                                      </p:tavLst>
                                    </p:anim>
                                    <p:anim calcmode="lin" valueType="num">
                                      <p:cBhvr>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ppt_x</p:attrName>
                                        </p:attrNameLst>
                                      </p:cBhvr>
                                      <p:tavLst>
                                        <p:tav tm="0">
                                          <p:val>
                                            <p:strVal val="0-#ppt_w/2"/>
                                          </p:val>
                                        </p:tav>
                                        <p:tav tm="100000">
                                          <p:val>
                                            <p:strVal val="#ppt_x"/>
                                          </p:val>
                                        </p:tav>
                                      </p:tavLst>
                                    </p:anim>
                                    <p:anim calcmode="lin" valueType="num">
                                      <p:cBhvr>
                                        <p:cTn id="4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ppt_x</p:attrName>
                                        </p:attrNameLst>
                                      </p:cBhvr>
                                      <p:tavLst>
                                        <p:tav tm="0">
                                          <p:val>
                                            <p:strVal val="0-#ppt_w/2"/>
                                          </p:val>
                                        </p:tav>
                                        <p:tav tm="100000">
                                          <p:val>
                                            <p:strVal val="#ppt_x"/>
                                          </p:val>
                                        </p:tav>
                                      </p:tavLst>
                                    </p:anim>
                                    <p:anim calcmode="lin" valueType="num">
                                      <p:cBhvr>
                                        <p:cTn id="51" dur="500" fill="hold"/>
                                        <p:tgtEl>
                                          <p:spTgt spid="7"/>
                                        </p:tgtEl>
                                        <p:attrNameLst>
                                          <p:attrName>ppt_y</p:attrName>
                                        </p:attrNameLst>
                                      </p:cBhvr>
                                      <p:tavLst>
                                        <p:tav tm="0">
                                          <p:val>
                                            <p:strVal val="#ppt_y"/>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ppt_x</p:attrName>
                                        </p:attrNameLst>
                                      </p:cBhvr>
                                      <p:tavLst>
                                        <p:tav tm="0">
                                          <p:val>
                                            <p:strVal val="0-#ppt_w/2"/>
                                          </p:val>
                                        </p:tav>
                                        <p:tav tm="100000">
                                          <p:val>
                                            <p:strVal val="#ppt_x"/>
                                          </p:val>
                                        </p:tav>
                                      </p:tavLst>
                                    </p:anim>
                                    <p:anim calcmode="lin" valueType="num">
                                      <p:cBhvr>
                                        <p:cTn id="5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602147"/>
                                        </p:tgtEl>
                                        <p:attrNameLst>
                                          <p:attrName>style.visibility</p:attrName>
                                        </p:attrNameLst>
                                      </p:cBhvr>
                                      <p:to>
                                        <p:strVal val="visible"/>
                                      </p:to>
                                    </p:set>
                                    <p:anim calcmode="lin" valueType="num">
                                      <p:cBhvr>
                                        <p:cTn id="61" dur="500" fill="hold"/>
                                        <p:tgtEl>
                                          <p:spTgt spid="602147"/>
                                        </p:tgtEl>
                                        <p:attrNameLst>
                                          <p:attrName>ppt_x</p:attrName>
                                        </p:attrNameLst>
                                      </p:cBhvr>
                                      <p:tavLst>
                                        <p:tav tm="0">
                                          <p:val>
                                            <p:strVal val="1+#ppt_w/2"/>
                                          </p:val>
                                        </p:tav>
                                        <p:tav tm="100000">
                                          <p:val>
                                            <p:strVal val="#ppt_x"/>
                                          </p:val>
                                        </p:tav>
                                      </p:tavLst>
                                    </p:anim>
                                    <p:anim calcmode="lin" valueType="num">
                                      <p:cBhvr>
                                        <p:cTn id="62" dur="500" fill="hold"/>
                                        <p:tgtEl>
                                          <p:spTgt spid="602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123" grpId="0"/>
      <p:bldP spid="602124" grpId="0"/>
      <p:bldP spid="602147"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606209"/>
          <p:cNvGrpSpPr/>
          <p:nvPr/>
        </p:nvGrpSpPr>
        <p:grpSpPr>
          <a:xfrm>
            <a:off x="1981200" y="2971800"/>
            <a:ext cx="8458200" cy="3886200"/>
            <a:chOff x="96" y="1872"/>
            <a:chExt cx="5328" cy="2448"/>
          </a:xfrm>
        </p:grpSpPr>
        <p:sp>
          <p:nvSpPr>
            <p:cNvPr id="175106" name="等腰三角形 606210"/>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5107" name="矩形 606211"/>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5108" name="椭圆 606212"/>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5109" name="任意多边形 606213"/>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75110" name="椭圆 606214"/>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5111" name="任意多边形 606215"/>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175112" name="文本占位符 606216"/>
          <p:cNvSpPr/>
          <p:nvPr>
            <p:ph type="body" idx="4294967295"/>
          </p:nvPr>
        </p:nvSpPr>
        <p:spPr>
          <a:xfrm>
            <a:off x="941705" y="1143000"/>
            <a:ext cx="10421620" cy="2643505"/>
          </a:xfrm>
        </p:spPr>
        <p:txBody>
          <a:bodyPr vert="horz" wrap="square" lIns="91440" tIns="45720" rIns="91440" bIns="45720" anchor="t" anchorCtr="0"/>
          <a:p>
            <a:pPr eaLnBrk="1" hangingPunct="1">
              <a:lnSpc>
                <a:spcPct val="150000"/>
              </a:lnSpc>
            </a:pPr>
            <a:r>
              <a:rPr lang="en-US" altLang="zh-CN" sz="2800" dirty="0">
                <a:solidFill>
                  <a:srgbClr val="FF0000"/>
                </a:solidFill>
                <a:latin typeface="楷体" panose="02010609060101010101" pitchFamily="49" charset="-122"/>
                <a:ea typeface="楷体" panose="02010609060101010101" pitchFamily="49" charset="-122"/>
              </a:rPr>
              <a:t>4.</a:t>
            </a:r>
            <a:r>
              <a:rPr lang="zh-CN" altLang="en-US" sz="2800" dirty="0">
                <a:solidFill>
                  <a:srgbClr val="FF0000"/>
                </a:solidFill>
                <a:latin typeface="楷体" panose="02010609060101010101" pitchFamily="49" charset="-122"/>
                <a:ea typeface="楷体" panose="02010609060101010101" pitchFamily="49" charset="-122"/>
              </a:rPr>
              <a:t>类型四：负债和所有者权益有增有减的变动</a:t>
            </a:r>
            <a:endParaRPr lang="en-US" altLang="zh-CN" sz="2800" dirty="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zh-CN" altLang="en-US" sz="2800" dirty="0">
                <a:latin typeface="楷体" panose="02010609060101010101" pitchFamily="49" charset="-122"/>
                <a:ea typeface="楷体" panose="02010609060101010101" pitchFamily="49" charset="-122"/>
              </a:rPr>
              <a:t>例：将企业的应付债券</a:t>
            </a:r>
            <a:r>
              <a:rPr lang="en-US" altLang="zh-CN" sz="2800" dirty="0">
                <a:latin typeface="楷体" panose="02010609060101010101" pitchFamily="49" charset="-122"/>
                <a:ea typeface="楷体" panose="02010609060101010101" pitchFamily="49" charset="-122"/>
              </a:rPr>
              <a:t>10</a:t>
            </a:r>
            <a:r>
              <a:rPr lang="zh-CN" altLang="en-US" sz="2800" dirty="0">
                <a:latin typeface="楷体" panose="02010609060101010101" pitchFamily="49" charset="-122"/>
                <a:ea typeface="楷体" panose="02010609060101010101" pitchFamily="49" charset="-122"/>
              </a:rPr>
              <a:t>万元转换为企业的股本。</a:t>
            </a:r>
            <a:endParaRPr lang="zh-CN" altLang="en-US" sz="2800" dirty="0">
              <a:latin typeface="楷体" panose="02010609060101010101" pitchFamily="49" charset="-122"/>
              <a:ea typeface="楷体" panose="02010609060101010101" pitchFamily="49" charset="-122"/>
            </a:endParaRPr>
          </a:p>
        </p:txBody>
      </p:sp>
      <p:sp>
        <p:nvSpPr>
          <p:cNvPr id="606218" name="文本框 606217"/>
          <p:cNvSpPr txBox="1"/>
          <p:nvPr/>
        </p:nvSpPr>
        <p:spPr>
          <a:xfrm>
            <a:off x="2819400" y="5181600"/>
            <a:ext cx="1116013"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Arial" panose="020B0604020202020204" pitchFamily="34" charset="0"/>
                <a:ea typeface="黑体" panose="02010609060101010101" pitchFamily="49" charset="-122"/>
              </a:rPr>
              <a:t>资产</a:t>
            </a:r>
            <a:endParaRPr lang="zh-CN" altLang="en-US" sz="2800" dirty="0">
              <a:solidFill>
                <a:srgbClr val="0000CC"/>
              </a:solidFill>
              <a:latin typeface="Arial" panose="020B0604020202020204" pitchFamily="34" charset="0"/>
              <a:ea typeface="黑体" panose="02010609060101010101" pitchFamily="49" charset="-122"/>
            </a:endParaRPr>
          </a:p>
        </p:txBody>
      </p:sp>
      <p:sp>
        <p:nvSpPr>
          <p:cNvPr id="606219" name="文本框 606218"/>
          <p:cNvSpPr txBox="1"/>
          <p:nvPr/>
        </p:nvSpPr>
        <p:spPr>
          <a:xfrm>
            <a:off x="7459663" y="6092825"/>
            <a:ext cx="2957512" cy="521970"/>
          </a:xfrm>
          <a:prstGeom prst="rect">
            <a:avLst/>
          </a:prstGeom>
          <a:solidFill>
            <a:schemeClr val="bg1"/>
          </a:solid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endParaRPr lang="zh-CN" altLang="en-US" sz="2800" dirty="0">
              <a:solidFill>
                <a:srgbClr val="0000CC"/>
              </a:solidFill>
              <a:latin typeface="黑体" panose="02010609060101010101" pitchFamily="49" charset="-122"/>
              <a:ea typeface="黑体" panose="02010609060101010101" pitchFamily="49" charset="-122"/>
            </a:endParaRPr>
          </a:p>
        </p:txBody>
      </p:sp>
      <p:grpSp>
        <p:nvGrpSpPr>
          <p:cNvPr id="3" name="组合 606219"/>
          <p:cNvGrpSpPr/>
          <p:nvPr/>
        </p:nvGrpSpPr>
        <p:grpSpPr>
          <a:xfrm>
            <a:off x="2667000" y="2492375"/>
            <a:ext cx="1524000" cy="1690896"/>
            <a:chOff x="720" y="1440"/>
            <a:chExt cx="960" cy="1226"/>
          </a:xfrm>
        </p:grpSpPr>
        <p:sp>
          <p:nvSpPr>
            <p:cNvPr id="175116" name="椭圆 606220"/>
            <p:cNvSpPr/>
            <p:nvPr/>
          </p:nvSpPr>
          <p:spPr>
            <a:xfrm>
              <a:off x="720" y="1440"/>
              <a:ext cx="960" cy="336"/>
            </a:xfrm>
            <a:prstGeom prst="ellipse">
              <a:avLst/>
            </a:prstGeom>
            <a:solidFill>
              <a:srgbClr val="0000BC"/>
            </a:solidFill>
            <a:ln w="9525"/>
            <a:scene3d>
              <a:camera prst="legacyObliqueFront">
                <a:rot lat="18600000" lon="0" rev="0"/>
              </a:camera>
              <a:lightRig rig="legacyFlat2" dir="t"/>
            </a:scene3d>
            <a:sp3d extrusionH="2513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5558" name="文本框 606221"/>
            <p:cNvSpPr txBox="1">
              <a:spLocks noChangeArrowheads="1"/>
            </p:cNvSpPr>
            <p:nvPr/>
          </p:nvSpPr>
          <p:spPr bwMode="auto">
            <a:xfrm>
              <a:off x="816" y="2064"/>
              <a:ext cx="768" cy="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100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grpSp>
      <p:grpSp>
        <p:nvGrpSpPr>
          <p:cNvPr id="4" name="组合 606222"/>
          <p:cNvGrpSpPr/>
          <p:nvPr/>
        </p:nvGrpSpPr>
        <p:grpSpPr>
          <a:xfrm>
            <a:off x="8112125" y="3787775"/>
            <a:ext cx="1524000" cy="1422400"/>
            <a:chOff x="3312" y="2160"/>
            <a:chExt cx="960" cy="896"/>
          </a:xfrm>
        </p:grpSpPr>
        <p:sp>
          <p:nvSpPr>
            <p:cNvPr id="175119" name="椭圆 606223"/>
            <p:cNvSpPr/>
            <p:nvPr/>
          </p:nvSpPr>
          <p:spPr>
            <a:xfrm>
              <a:off x="3312" y="2160"/>
              <a:ext cx="960" cy="336"/>
            </a:xfrm>
            <a:prstGeom prst="ellipse">
              <a:avLst/>
            </a:prstGeom>
            <a:solidFill>
              <a:srgbClr val="FF0066"/>
            </a:solidFill>
            <a:ln w="9525"/>
            <a:scene3d>
              <a:camera prst="legacyObliqueFront">
                <a:rot lat="18600000" lon="0" rev="0"/>
              </a:camera>
              <a:lightRig rig="legacyFlat2" dir="t"/>
            </a:scene3d>
            <a:sp3d extrusionH="1751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5120" name="文本框 606224"/>
            <p:cNvSpPr txBox="1"/>
            <p:nvPr/>
          </p:nvSpPr>
          <p:spPr>
            <a:xfrm>
              <a:off x="3408" y="2688"/>
              <a:ext cx="864" cy="368"/>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所有者权益</a:t>
              </a:r>
              <a:r>
                <a:rPr lang="en-US" altLang="zh-CN" sz="1600" dirty="0">
                  <a:solidFill>
                    <a:schemeClr val="bg1"/>
                  </a:solidFill>
                  <a:latin typeface="Arial" panose="020B0604020202020204" pitchFamily="34" charset="0"/>
                  <a:ea typeface="宋体" panose="02010600030101010101" pitchFamily="2" charset="-122"/>
                </a:rPr>
                <a:t>70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5" name="组合 606225"/>
          <p:cNvGrpSpPr/>
          <p:nvPr/>
        </p:nvGrpSpPr>
        <p:grpSpPr>
          <a:xfrm>
            <a:off x="8101013" y="3716338"/>
            <a:ext cx="1535112" cy="1798527"/>
            <a:chOff x="1680" y="3600"/>
            <a:chExt cx="967" cy="1059"/>
          </a:xfrm>
        </p:grpSpPr>
        <p:sp>
          <p:nvSpPr>
            <p:cNvPr id="175122" name="椭圆 606226"/>
            <p:cNvSpPr/>
            <p:nvPr/>
          </p:nvSpPr>
          <p:spPr>
            <a:xfrm>
              <a:off x="1680" y="3600"/>
              <a:ext cx="960" cy="336"/>
            </a:xfrm>
            <a:prstGeom prst="ellipse">
              <a:avLst/>
            </a:prstGeom>
            <a:solidFill>
              <a:srgbClr val="FF0066"/>
            </a:solidFill>
            <a:ln w="9525"/>
            <a:scene3d>
              <a:camera prst="legacyObliqueFront">
                <a:rot lat="18600000" lon="0" rev="0"/>
              </a:camera>
              <a:lightRig rig="legacyFlat2" dir="t"/>
            </a:scene3d>
            <a:sp3d extrusionH="1497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5554" name="文本框 606227"/>
            <p:cNvSpPr txBox="1">
              <a:spLocks noChangeArrowheads="1"/>
            </p:cNvSpPr>
            <p:nvPr/>
          </p:nvSpPr>
          <p:spPr bwMode="auto">
            <a:xfrm>
              <a:off x="1680" y="3975"/>
              <a:ext cx="967" cy="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2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所有者</a:t>
              </a:r>
              <a:endParaRPr kumimoji="0" lang="en-US" altLang="zh-CN" sz="2400" b="1" i="0" u="none" strike="noStrike" kern="1200" cap="none" spc="0" normalizeH="0" baseline="0" noProof="0" dirty="0" smtClean="0">
                <a:ln>
                  <a:noFill/>
                </a:ln>
                <a:solidFill>
                  <a:schemeClr val="bg1"/>
                </a:solidFill>
                <a:effectLst/>
                <a:uLnTx/>
                <a:uFillTx/>
                <a:latin typeface="+mn-ea"/>
                <a:ea typeface="+mn-ea"/>
                <a:cs typeface="+mn-cs"/>
              </a:endParaRPr>
            </a:p>
            <a:p>
              <a:pPr marL="0" marR="0" lvl="0" indent="0" algn="ctr" defTabSz="914400" rtl="0" eaLnBrk="1" fontAlgn="base" latinLnBrk="0" hangingPunct="1">
                <a:lnSpc>
                  <a:spcPct val="12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权益</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80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grpSp>
        <p:nvGrpSpPr>
          <p:cNvPr id="6" name="组合 606228"/>
          <p:cNvGrpSpPr/>
          <p:nvPr/>
        </p:nvGrpSpPr>
        <p:grpSpPr>
          <a:xfrm>
            <a:off x="8112125" y="3284538"/>
            <a:ext cx="1524000" cy="869950"/>
            <a:chOff x="2928" y="1728"/>
            <a:chExt cx="960" cy="548"/>
          </a:xfrm>
        </p:grpSpPr>
        <p:sp>
          <p:nvSpPr>
            <p:cNvPr id="175125" name="椭圆 606229"/>
            <p:cNvSpPr/>
            <p:nvPr/>
          </p:nvSpPr>
          <p:spPr>
            <a:xfrm>
              <a:off x="2928" y="1728"/>
              <a:ext cx="960" cy="336"/>
            </a:xfrm>
            <a:prstGeom prst="ellipse">
              <a:avLst/>
            </a:prstGeom>
            <a:solidFill>
              <a:srgbClr val="990099"/>
            </a:solidFill>
            <a:ln w="9525"/>
            <a:scene3d>
              <a:camera prst="legacyObliqueFront">
                <a:rot lat="18600000" lon="0" rev="0"/>
              </a:camera>
              <a:lightRig rig="legacyFlat2" dir="t"/>
            </a:scene3d>
            <a:sp3d extrusionH="735000" prstMaterial="legacyPlastic">
              <a:bevelT w="13500" h="13500" prst="angle"/>
              <a:bevelB w="13500" h="13500" prst="angle"/>
              <a:extrusionClr>
                <a:srgbClr val="990099"/>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175126" name="文本框 606230"/>
            <p:cNvSpPr txBox="1"/>
            <p:nvPr/>
          </p:nvSpPr>
          <p:spPr>
            <a:xfrm>
              <a:off x="3072" y="2064"/>
              <a:ext cx="672" cy="212"/>
            </a:xfrm>
            <a:prstGeom prst="rect">
              <a:avLst/>
            </a:prstGeom>
            <a:noFill/>
            <a:ln w="9525">
              <a:noFill/>
            </a:ln>
          </p:spPr>
          <p:txBody>
            <a:bodyPr anchor="t" anchorCtr="0">
              <a:spAutoFit/>
            </a:bodyPr>
            <a:p>
              <a:pP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负债</a:t>
              </a:r>
              <a:r>
                <a:rPr lang="en-US" altLang="zh-CN" sz="1600" dirty="0">
                  <a:solidFill>
                    <a:schemeClr val="bg1"/>
                  </a:solidFill>
                  <a:latin typeface="Arial" panose="020B0604020202020204" pitchFamily="34" charset="0"/>
                  <a:ea typeface="宋体" panose="02010600030101010101" pitchFamily="2" charset="-122"/>
                </a:rPr>
                <a:t>30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grpSp>
        <p:nvGrpSpPr>
          <p:cNvPr id="7" name="组合 606231"/>
          <p:cNvGrpSpPr/>
          <p:nvPr/>
        </p:nvGrpSpPr>
        <p:grpSpPr>
          <a:xfrm>
            <a:off x="8112125" y="3284538"/>
            <a:ext cx="1524000" cy="917575"/>
            <a:chOff x="4128" y="1776"/>
            <a:chExt cx="960" cy="578"/>
          </a:xfrm>
        </p:grpSpPr>
        <p:sp>
          <p:nvSpPr>
            <p:cNvPr id="175128" name="椭圆 606232"/>
            <p:cNvSpPr/>
            <p:nvPr/>
          </p:nvSpPr>
          <p:spPr>
            <a:xfrm>
              <a:off x="4128" y="1776"/>
              <a:ext cx="960" cy="336"/>
            </a:xfrm>
            <a:prstGeom prst="ellipse">
              <a:avLst/>
            </a:prstGeom>
            <a:solidFill>
              <a:srgbClr val="990099"/>
            </a:solidFill>
            <a:ln w="9525"/>
            <a:scene3d>
              <a:camera prst="legacyObliqueFront">
                <a:rot lat="18600000" lon="0" rev="0"/>
              </a:camera>
              <a:lightRig rig="legacyFlat2" dir="t"/>
            </a:scene3d>
            <a:sp3d extrusionH="481000" prstMaterial="legacyPlastic">
              <a:bevelT w="13500" h="13500" prst="angle"/>
              <a:bevelB w="13500" h="13500" prst="angle"/>
              <a:extrusionClr>
                <a:srgbClr val="990099"/>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5550" name="文本框 606233"/>
            <p:cNvSpPr txBox="1">
              <a:spLocks noChangeArrowheads="1"/>
            </p:cNvSpPr>
            <p:nvPr/>
          </p:nvSpPr>
          <p:spPr bwMode="auto">
            <a:xfrm>
              <a:off x="4128" y="2064"/>
              <a:ext cx="9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20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grpSp>
      <p:sp>
        <p:nvSpPr>
          <p:cNvPr id="175130" name="矩形 606234"/>
          <p:cNvSpPr/>
          <p:nvPr/>
        </p:nvSpPr>
        <p:spPr>
          <a:xfrm>
            <a:off x="917575" y="304800"/>
            <a:ext cx="9182100"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06236" name="文本框 606235"/>
          <p:cNvSpPr txBox="1"/>
          <p:nvPr/>
        </p:nvSpPr>
        <p:spPr>
          <a:xfrm>
            <a:off x="4440238" y="2636838"/>
            <a:ext cx="3527425" cy="1337945"/>
          </a:xfrm>
          <a:prstGeom prst="rect">
            <a:avLst/>
          </a:prstGeom>
          <a:solidFill>
            <a:srgbClr val="0000FF"/>
          </a:solidFill>
          <a:ln w="9525">
            <a:noFill/>
          </a:ln>
        </p:spPr>
        <p:txBody>
          <a:bodyPr anchor="t" anchorCtr="0">
            <a:spAutoFit/>
          </a:bodyPr>
          <a:p>
            <a:pPr>
              <a:spcBef>
                <a:spcPct val="50000"/>
              </a:spcBef>
              <a:buClrTx/>
            </a:pPr>
            <a:r>
              <a:rPr lang="zh-CN" altLang="en-US" sz="2700" dirty="0">
                <a:solidFill>
                  <a:schemeClr val="bg1"/>
                </a:solidFill>
                <a:latin typeface="楷体" panose="02010609060101010101" pitchFamily="49" charset="-122"/>
                <a:ea typeface="楷体" panose="02010609060101010101" pitchFamily="49" charset="-122"/>
              </a:rPr>
              <a:t>等式右边的会计要素一增一减，金额相等。</a:t>
            </a:r>
            <a:endParaRPr lang="zh-CN" altLang="en-US" sz="2700" dirty="0">
              <a:solidFill>
                <a:schemeClr val="bg1"/>
              </a:solidFill>
              <a:latin typeface="楷体" panose="02010609060101010101" pitchFamily="49" charset="-122"/>
              <a:ea typeface="楷体" panose="02010609060101010101" pitchFamily="49" charset="-122"/>
            </a:endParaRPr>
          </a:p>
        </p:txBody>
      </p:sp>
      <p:pic>
        <p:nvPicPr>
          <p:cNvPr id="17513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06218"/>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062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0-#ppt_w/2"/>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0-#ppt_w/2"/>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0-#ppt_w/2"/>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0-#ppt_w/2"/>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ppt_x</p:attrName>
                                        </p:attrNameLst>
                                      </p:cBhvr>
                                      <p:tavLst>
                                        <p:tav tm="0">
                                          <p:val>
                                            <p:strVal val="0-#ppt_w/2"/>
                                          </p:val>
                                        </p:tav>
                                        <p:tav tm="100000">
                                          <p:val>
                                            <p:strVal val="#ppt_x"/>
                                          </p:val>
                                        </p:tav>
                                      </p:tavLst>
                                    </p:anim>
                                    <p:anim calcmode="lin" valueType="num">
                                      <p:cBhvr>
                                        <p:cTn id="4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06236"/>
                                        </p:tgtEl>
                                        <p:attrNameLst>
                                          <p:attrName>style.visibility</p:attrName>
                                        </p:attrNameLst>
                                      </p:cBhvr>
                                      <p:to>
                                        <p:strVal val="visible"/>
                                      </p:to>
                                    </p:set>
                                    <p:anim calcmode="lin" valueType="num">
                                      <p:cBhvr>
                                        <p:cTn id="45" dur="500" fill="hold"/>
                                        <p:tgtEl>
                                          <p:spTgt spid="606236"/>
                                        </p:tgtEl>
                                        <p:attrNameLst>
                                          <p:attrName>ppt_x</p:attrName>
                                        </p:attrNameLst>
                                      </p:cBhvr>
                                      <p:tavLst>
                                        <p:tav tm="0">
                                          <p:val>
                                            <p:strVal val="1+#ppt_w/2"/>
                                          </p:val>
                                        </p:tav>
                                        <p:tav tm="100000">
                                          <p:val>
                                            <p:strVal val="#ppt_x"/>
                                          </p:val>
                                        </p:tav>
                                      </p:tavLst>
                                    </p:anim>
                                    <p:anim calcmode="lin" valueType="num">
                                      <p:cBhvr>
                                        <p:cTn id="46" dur="500" fill="hold"/>
                                        <p:tgtEl>
                                          <p:spTgt spid="606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6218" grpId="0"/>
      <p:bldP spid="606219" grpId="0" bldLvl="0" animBg="1"/>
      <p:bldP spid="606236"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7153" name="文本占位符 608257"/>
          <p:cNvSpPr/>
          <p:nvPr>
            <p:ph type="body" idx="4294967295"/>
          </p:nvPr>
        </p:nvSpPr>
        <p:spPr>
          <a:xfrm>
            <a:off x="2166938" y="1214438"/>
            <a:ext cx="8223250" cy="2143125"/>
          </a:xfrm>
        </p:spPr>
        <p:txBody>
          <a:bodyPr vert="horz" wrap="square" lIns="91440" tIns="45720" rIns="91440" bIns="45720" anchor="t" anchorCtr="0"/>
          <a:p>
            <a:pPr eaLnBrk="1" hangingPunct="1">
              <a:lnSpc>
                <a:spcPct val="150000"/>
              </a:lnSpc>
            </a:pPr>
            <a:r>
              <a:rPr lang="en-US" altLang="zh-CN" sz="2800" dirty="0">
                <a:solidFill>
                  <a:srgbClr val="FF0000"/>
                </a:solidFill>
                <a:latin typeface="楷体" panose="02010609060101010101" pitchFamily="49" charset="-122"/>
                <a:ea typeface="楷体" panose="02010609060101010101" pitchFamily="49" charset="-122"/>
              </a:rPr>
              <a:t>5.</a:t>
            </a:r>
            <a:r>
              <a:rPr lang="zh-CN" altLang="en-US" sz="2800" dirty="0">
                <a:solidFill>
                  <a:srgbClr val="FF0000"/>
                </a:solidFill>
                <a:latin typeface="楷体" panose="02010609060101010101" pitchFamily="49" charset="-122"/>
                <a:ea typeface="楷体" panose="02010609060101010101" pitchFamily="49" charset="-122"/>
              </a:rPr>
              <a:t>类型五：收入增加、资产同时增加</a:t>
            </a:r>
            <a:endParaRPr lang="zh-CN" altLang="en-US" sz="2800" dirty="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zh-CN" altLang="en-US" sz="2800" dirty="0">
                <a:latin typeface="楷体" panose="02010609060101010101" pitchFamily="49" charset="-122"/>
                <a:ea typeface="楷体" panose="02010609060101010101" pitchFamily="49" charset="-122"/>
              </a:rPr>
              <a:t>            例：企业销售商品，售价</a:t>
            </a:r>
            <a:r>
              <a:rPr lang="en-US" altLang="zh-CN" sz="2800" dirty="0">
                <a:latin typeface="楷体" panose="02010609060101010101" pitchFamily="49" charset="-122"/>
                <a:ea typeface="楷体" panose="02010609060101010101" pitchFamily="49" charset="-122"/>
              </a:rPr>
              <a:t>20</a:t>
            </a:r>
            <a:r>
              <a:rPr lang="zh-CN" altLang="en-US" sz="2800" dirty="0">
                <a:latin typeface="楷体" panose="02010609060101010101" pitchFamily="49" charset="-122"/>
                <a:ea typeface="楷体" panose="02010609060101010101" pitchFamily="49" charset="-122"/>
              </a:rPr>
              <a:t>万，货款</a:t>
            </a:r>
            <a:endParaRPr lang="en-US" altLang="zh-CN" sz="2800" dirty="0">
              <a:latin typeface="楷体" panose="02010609060101010101" pitchFamily="49" charset="-122"/>
              <a:ea typeface="楷体" panose="02010609060101010101" pitchFamily="49" charset="-122"/>
            </a:endParaRPr>
          </a:p>
          <a:p>
            <a:pPr eaLnBrk="1" hangingPunct="1">
              <a:lnSpc>
                <a:spcPct val="150000"/>
              </a:lnSpc>
            </a:pP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已存入银行。</a:t>
            </a:r>
            <a:endParaRPr lang="zh-CN" altLang="en-US" sz="2800" dirty="0">
              <a:latin typeface="楷体" panose="02010609060101010101" pitchFamily="49" charset="-122"/>
              <a:ea typeface="楷体" panose="02010609060101010101" pitchFamily="49" charset="-122"/>
            </a:endParaRPr>
          </a:p>
        </p:txBody>
      </p:sp>
      <p:grpSp>
        <p:nvGrpSpPr>
          <p:cNvPr id="2" name="组合 608258"/>
          <p:cNvGrpSpPr/>
          <p:nvPr/>
        </p:nvGrpSpPr>
        <p:grpSpPr>
          <a:xfrm>
            <a:off x="1905000" y="3124200"/>
            <a:ext cx="8458200" cy="3886200"/>
            <a:chOff x="96" y="1872"/>
            <a:chExt cx="5328" cy="2448"/>
          </a:xfrm>
        </p:grpSpPr>
        <p:sp>
          <p:nvSpPr>
            <p:cNvPr id="177155" name="等腰三角形 608259"/>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7156" name="矩形 608260"/>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7157" name="椭圆 608261"/>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7158" name="任意多边形 608262"/>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77159" name="椭圆 608263"/>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7160" name="任意多边形 608264"/>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608266" name="文本框 608265"/>
          <p:cNvSpPr txBox="1"/>
          <p:nvPr/>
        </p:nvSpPr>
        <p:spPr>
          <a:xfrm>
            <a:off x="2351088" y="5334000"/>
            <a:ext cx="2030412"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资产</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费用</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08267" name="文本框 608266"/>
          <p:cNvSpPr txBox="1"/>
          <p:nvPr/>
        </p:nvSpPr>
        <p:spPr>
          <a:xfrm>
            <a:off x="6743700" y="6248400"/>
            <a:ext cx="37719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收入</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08268" name="椭圆 608267"/>
          <p:cNvSpPr/>
          <p:nvPr/>
        </p:nvSpPr>
        <p:spPr>
          <a:xfrm>
            <a:off x="8001000" y="3962400"/>
            <a:ext cx="1524000" cy="533400"/>
          </a:xfrm>
          <a:prstGeom prst="ellipse">
            <a:avLst/>
          </a:prstGeom>
          <a:solidFill>
            <a:srgbClr val="FF0066"/>
          </a:solidFill>
          <a:ln w="9525"/>
          <a:scene3d>
            <a:camera prst="legacyObliqueFront">
              <a:rot lat="18600000" lon="0" rev="0"/>
            </a:camera>
            <a:lightRig rig="legacyFlat2" dir="t"/>
          </a:scene3d>
          <a:sp3d extrusionH="1751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08269" name="椭圆 608268"/>
          <p:cNvSpPr/>
          <p:nvPr/>
        </p:nvSpPr>
        <p:spPr>
          <a:xfrm>
            <a:off x="8001000" y="3352800"/>
            <a:ext cx="1524000" cy="533400"/>
          </a:xfrm>
          <a:prstGeom prst="ellipse">
            <a:avLst/>
          </a:prstGeom>
          <a:solidFill>
            <a:srgbClr val="800080"/>
          </a:solidFill>
          <a:ln w="9525"/>
          <a:scene3d>
            <a:camera prst="legacyObliqueFront">
              <a:rot lat="18600000" lon="0" rev="0"/>
            </a:camera>
            <a:lightRig rig="legacyFlat2" dir="t"/>
          </a:scene3d>
          <a:sp3d extrusionH="735000" prstMaterial="legacyPlastic">
            <a:bevelT w="13500" h="13500" prst="angle"/>
            <a:bevelB w="13500" h="13500" prst="angle"/>
            <a:extrusionClr>
              <a:srgbClr val="800080"/>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08270" name="文本框 608269"/>
          <p:cNvSpPr txBox="1">
            <a:spLocks noChangeArrowheads="1"/>
          </p:cNvSpPr>
          <p:nvPr/>
        </p:nvSpPr>
        <p:spPr bwMode="auto">
          <a:xfrm>
            <a:off x="8001000" y="4508500"/>
            <a:ext cx="152400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所有者权益</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70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08271" name="文本框 608270"/>
          <p:cNvSpPr txBox="1">
            <a:spLocks noChangeArrowheads="1"/>
          </p:cNvSpPr>
          <p:nvPr/>
        </p:nvSpPr>
        <p:spPr bwMode="auto">
          <a:xfrm>
            <a:off x="8001000" y="3860800"/>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30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08272" name="椭圆 608271"/>
          <p:cNvSpPr/>
          <p:nvPr/>
        </p:nvSpPr>
        <p:spPr>
          <a:xfrm>
            <a:off x="2590800" y="2514600"/>
            <a:ext cx="1524000" cy="533400"/>
          </a:xfrm>
          <a:prstGeom prst="ellipse">
            <a:avLst/>
          </a:prstGeom>
          <a:solidFill>
            <a:srgbClr val="0000BC"/>
          </a:solidFill>
          <a:ln w="9525"/>
          <a:scene3d>
            <a:camera prst="legacyObliqueFront">
              <a:rot lat="18600000" lon="0" rev="0"/>
            </a:camera>
            <a:lightRig rig="legacyFlat2" dir="t"/>
          </a:scene3d>
          <a:sp3d extrusionH="2513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08273" name="椭圆 608272"/>
          <p:cNvSpPr/>
          <p:nvPr/>
        </p:nvSpPr>
        <p:spPr>
          <a:xfrm>
            <a:off x="2590800" y="2092325"/>
            <a:ext cx="1524000" cy="533400"/>
          </a:xfrm>
          <a:prstGeom prst="ellipse">
            <a:avLst/>
          </a:prstGeom>
          <a:solidFill>
            <a:srgbClr val="0000BC"/>
          </a:solidFill>
          <a:ln w="9525"/>
          <a:scene3d>
            <a:camera prst="legacyObliqueFront">
              <a:rot lat="18600000" lon="0" rev="0"/>
            </a:camera>
            <a:lightRig rig="legacyFlat2" dir="t"/>
          </a:scene3d>
          <a:sp3d extrusionH="481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08274" name="文本框 608273"/>
          <p:cNvSpPr txBox="1">
            <a:spLocks noChangeArrowheads="1"/>
          </p:cNvSpPr>
          <p:nvPr/>
        </p:nvSpPr>
        <p:spPr bwMode="auto">
          <a:xfrm>
            <a:off x="2743200" y="3289300"/>
            <a:ext cx="123031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j-ea"/>
                <a:ea typeface="+mj-ea"/>
                <a:cs typeface="+mn-cs"/>
              </a:rPr>
              <a:t>100</a:t>
            </a:r>
            <a:r>
              <a:rPr kumimoji="0" lang="zh-CN" altLang="en-US" sz="2400" b="1" i="0" u="none" strike="noStrike" kern="1200" cap="none" spc="0" normalizeH="0" baseline="0" noProof="0" dirty="0" smtClean="0">
                <a:ln>
                  <a:noFill/>
                </a:ln>
                <a:solidFill>
                  <a:schemeClr val="bg1"/>
                </a:solidFill>
                <a:effectLst/>
                <a:uLnTx/>
                <a:uFillTx/>
                <a:latin typeface="+mj-ea"/>
                <a:ea typeface="+mj-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j-ea"/>
              <a:ea typeface="+mj-ea"/>
              <a:cs typeface="+mn-cs"/>
            </a:endParaRPr>
          </a:p>
        </p:txBody>
      </p:sp>
      <p:sp>
        <p:nvSpPr>
          <p:cNvPr id="608275" name="椭圆 608274"/>
          <p:cNvSpPr/>
          <p:nvPr/>
        </p:nvSpPr>
        <p:spPr>
          <a:xfrm>
            <a:off x="8001000" y="2930525"/>
            <a:ext cx="1524000" cy="533400"/>
          </a:xfrm>
          <a:prstGeom prst="ellipse">
            <a:avLst/>
          </a:prstGeom>
          <a:solidFill>
            <a:srgbClr val="0066FF"/>
          </a:solidFill>
          <a:ln w="9525"/>
          <a:scene3d>
            <a:camera prst="legacyObliqueFront">
              <a:rot lat="18600000" lon="0" rev="0"/>
            </a:camera>
            <a:lightRig rig="legacyFlat2" dir="t"/>
          </a:scene3d>
          <a:sp3d extrusionH="481000" prstMaterial="legacyPlastic">
            <a:bevelT w="13500" h="13500" prst="angle"/>
            <a:bevelB w="13500" h="13500" prst="angle"/>
            <a:extrusionClr>
              <a:srgbClr val="0066FF"/>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08276" name="文本框 608275"/>
          <p:cNvSpPr txBox="1">
            <a:spLocks noChangeArrowheads="1"/>
          </p:cNvSpPr>
          <p:nvPr/>
        </p:nvSpPr>
        <p:spPr bwMode="auto">
          <a:xfrm>
            <a:off x="2590800" y="2514600"/>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20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08277" name="文本框 608276"/>
          <p:cNvSpPr txBox="1">
            <a:spLocks noChangeArrowheads="1"/>
          </p:cNvSpPr>
          <p:nvPr/>
        </p:nvSpPr>
        <p:spPr bwMode="auto">
          <a:xfrm>
            <a:off x="7967663" y="3284538"/>
            <a:ext cx="1676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收入</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20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177173" name="矩形 608277"/>
          <p:cNvSpPr/>
          <p:nvPr/>
        </p:nvSpPr>
        <p:spPr>
          <a:xfrm>
            <a:off x="777875" y="304800"/>
            <a:ext cx="9321800"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08279" name="文本框 608278"/>
          <p:cNvSpPr txBox="1"/>
          <p:nvPr/>
        </p:nvSpPr>
        <p:spPr>
          <a:xfrm>
            <a:off x="4367213" y="3429000"/>
            <a:ext cx="3384550" cy="1291590"/>
          </a:xfrm>
          <a:prstGeom prst="rect">
            <a:avLst/>
          </a:prstGeom>
          <a:solidFill>
            <a:srgbClr val="0000FF"/>
          </a:solidFill>
          <a:ln w="9525">
            <a:noFill/>
          </a:ln>
        </p:spPr>
        <p:txBody>
          <a:bodyPr anchor="t" anchorCtr="0">
            <a:spAutoFit/>
          </a:bodyPr>
          <a:p>
            <a:pPr>
              <a:spcBef>
                <a:spcPct val="50000"/>
              </a:spcBef>
              <a:buClrTx/>
            </a:pPr>
            <a:r>
              <a:rPr lang="zh-CN" altLang="en-US" sz="2600" dirty="0">
                <a:solidFill>
                  <a:schemeClr val="bg1"/>
                </a:solidFill>
                <a:latin typeface="楷体" panose="02010609060101010101" pitchFamily="49" charset="-122"/>
                <a:ea typeface="楷体" panose="02010609060101010101" pitchFamily="49" charset="-122"/>
              </a:rPr>
              <a:t>等式两边的会计要素同时增加，金额相等。</a:t>
            </a:r>
            <a:endParaRPr lang="zh-CN" altLang="en-US" sz="2600" dirty="0">
              <a:solidFill>
                <a:schemeClr val="bg1"/>
              </a:solidFill>
              <a:latin typeface="楷体" panose="02010609060101010101" pitchFamily="49" charset="-122"/>
              <a:ea typeface="楷体" panose="02010609060101010101" pitchFamily="49" charset="-122"/>
            </a:endParaRPr>
          </a:p>
        </p:txBody>
      </p:sp>
      <p:pic>
        <p:nvPicPr>
          <p:cNvPr id="17717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0826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0826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608274"/>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499"/>
                                          </p:stCondLst>
                                        </p:cTn>
                                        <p:tgtEl>
                                          <p:spTgt spid="608268"/>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499"/>
                                          </p:stCondLst>
                                        </p:cTn>
                                        <p:tgtEl>
                                          <p:spTgt spid="608270"/>
                                        </p:tgtEl>
                                        <p:attrNameLst>
                                          <p:attrName>style.visibility</p:attrName>
                                        </p:attrNameLst>
                                      </p:cBhvr>
                                      <p:to>
                                        <p:strVal val="visible"/>
                                      </p:to>
                                    </p:se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499"/>
                                          </p:stCondLst>
                                        </p:cTn>
                                        <p:tgtEl>
                                          <p:spTgt spid="608269"/>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499"/>
                                          </p:stCondLst>
                                        </p:cTn>
                                        <p:tgtEl>
                                          <p:spTgt spid="608271"/>
                                        </p:tgtEl>
                                        <p:attrNameLst>
                                          <p:attrName>style.visibility</p:attrName>
                                        </p:attrNameLst>
                                      </p:cBhvr>
                                      <p:to>
                                        <p:strVal val="visible"/>
                                      </p:to>
                                    </p:set>
                                  </p:childTnLst>
                                </p:cTn>
                              </p:par>
                            </p:childTnLst>
                          </p:cTn>
                        </p:par>
                        <p:par>
                          <p:cTn id="29" fill="hold">
                            <p:stCondLst>
                              <p:cond delay="2500"/>
                            </p:stCondLst>
                            <p:childTnLst>
                              <p:par>
                                <p:cTn id="30" presetID="1" presetClass="entr" presetSubtype="0" fill="hold" grpId="0" nodeType="afterEffect">
                                  <p:stCondLst>
                                    <p:cond delay="0"/>
                                  </p:stCondLst>
                                  <p:childTnLst>
                                    <p:set>
                                      <p:cBhvr>
                                        <p:cTn id="31" dur="1" fill="hold">
                                          <p:stCondLst>
                                            <p:cond delay="499"/>
                                          </p:stCondLst>
                                        </p:cTn>
                                        <p:tgtEl>
                                          <p:spTgt spid="60827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608273"/>
                                        </p:tgtEl>
                                        <p:attrNameLst>
                                          <p:attrName>style.visibility</p:attrName>
                                        </p:attrNameLst>
                                      </p:cBhvr>
                                      <p:to>
                                        <p:strVal val="visible"/>
                                      </p:to>
                                    </p:set>
                                    <p:animEffect transition="in" filter="wipe(down)">
                                      <p:cBhvr>
                                        <p:cTn id="36" dur="500"/>
                                        <p:tgtEl>
                                          <p:spTgt spid="608273"/>
                                        </p:tgtEl>
                                      </p:cBhvr>
                                    </p:animEffect>
                                  </p:childTnLst>
                                </p:cTn>
                              </p:par>
                            </p:childTnLst>
                          </p:cTn>
                        </p:par>
                        <p:par>
                          <p:cTn id="37" fill="hold">
                            <p:stCondLst>
                              <p:cond delay="500"/>
                            </p:stCondLst>
                            <p:childTnLst>
                              <p:par>
                                <p:cTn id="38" presetID="22" presetClass="entr" presetSubtype="4" fill="hold" grpId="0" nodeType="afterEffect">
                                  <p:stCondLst>
                                    <p:cond delay="0"/>
                                  </p:stCondLst>
                                  <p:childTnLst>
                                    <p:set>
                                      <p:cBhvr>
                                        <p:cTn id="39" dur="1" fill="hold">
                                          <p:stCondLst>
                                            <p:cond delay="0"/>
                                          </p:stCondLst>
                                        </p:cTn>
                                        <p:tgtEl>
                                          <p:spTgt spid="608275"/>
                                        </p:tgtEl>
                                        <p:attrNameLst>
                                          <p:attrName>style.visibility</p:attrName>
                                        </p:attrNameLst>
                                      </p:cBhvr>
                                      <p:to>
                                        <p:strVal val="visible"/>
                                      </p:to>
                                    </p:set>
                                    <p:animEffect transition="in" filter="wipe(down)">
                                      <p:cBhvr>
                                        <p:cTn id="40" dur="500"/>
                                        <p:tgtEl>
                                          <p:spTgt spid="608275"/>
                                        </p:tgtEl>
                                      </p:cBhvr>
                                    </p:animEffect>
                                  </p:childTnLst>
                                </p:cTn>
                              </p:par>
                            </p:childTnLst>
                          </p:cTn>
                        </p:par>
                        <p:par>
                          <p:cTn id="41" fill="hold">
                            <p:stCondLst>
                              <p:cond delay="1000"/>
                            </p:stCondLst>
                            <p:childTnLst>
                              <p:par>
                                <p:cTn id="42" presetID="22" presetClass="entr" presetSubtype="4" fill="hold" grpId="0" nodeType="afterEffect">
                                  <p:stCondLst>
                                    <p:cond delay="0"/>
                                  </p:stCondLst>
                                  <p:childTnLst>
                                    <p:set>
                                      <p:cBhvr>
                                        <p:cTn id="43" dur="1" fill="hold">
                                          <p:stCondLst>
                                            <p:cond delay="0"/>
                                          </p:stCondLst>
                                        </p:cTn>
                                        <p:tgtEl>
                                          <p:spTgt spid="608276"/>
                                        </p:tgtEl>
                                        <p:attrNameLst>
                                          <p:attrName>style.visibility</p:attrName>
                                        </p:attrNameLst>
                                      </p:cBhvr>
                                      <p:to>
                                        <p:strVal val="visible"/>
                                      </p:to>
                                    </p:set>
                                    <p:animEffect transition="in" filter="wipe(down)">
                                      <p:cBhvr>
                                        <p:cTn id="44" dur="500"/>
                                        <p:tgtEl>
                                          <p:spTgt spid="608276"/>
                                        </p:tgtEl>
                                      </p:cBhvr>
                                    </p:animEffect>
                                  </p:childTnLst>
                                </p:cTn>
                              </p:par>
                            </p:childTnLst>
                          </p:cTn>
                        </p:par>
                        <p:par>
                          <p:cTn id="45" fill="hold">
                            <p:stCondLst>
                              <p:cond delay="1500"/>
                            </p:stCondLst>
                            <p:childTnLst>
                              <p:par>
                                <p:cTn id="46" presetID="22" presetClass="entr" presetSubtype="4" fill="hold" grpId="0" nodeType="afterEffect">
                                  <p:stCondLst>
                                    <p:cond delay="0"/>
                                  </p:stCondLst>
                                  <p:childTnLst>
                                    <p:set>
                                      <p:cBhvr>
                                        <p:cTn id="47" dur="1" fill="hold">
                                          <p:stCondLst>
                                            <p:cond delay="0"/>
                                          </p:stCondLst>
                                        </p:cTn>
                                        <p:tgtEl>
                                          <p:spTgt spid="608277"/>
                                        </p:tgtEl>
                                        <p:attrNameLst>
                                          <p:attrName>style.visibility</p:attrName>
                                        </p:attrNameLst>
                                      </p:cBhvr>
                                      <p:to>
                                        <p:strVal val="visible"/>
                                      </p:to>
                                    </p:set>
                                    <p:animEffect transition="in" filter="wipe(down)">
                                      <p:cBhvr>
                                        <p:cTn id="48" dur="500"/>
                                        <p:tgtEl>
                                          <p:spTgt spid="60827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608279"/>
                                        </p:tgtEl>
                                        <p:attrNameLst>
                                          <p:attrName>style.visibility</p:attrName>
                                        </p:attrNameLst>
                                      </p:cBhvr>
                                      <p:to>
                                        <p:strVal val="visible"/>
                                      </p:to>
                                    </p:set>
                                    <p:anim calcmode="lin" valueType="num">
                                      <p:cBhvr>
                                        <p:cTn id="53" dur="500" fill="hold"/>
                                        <p:tgtEl>
                                          <p:spTgt spid="608279"/>
                                        </p:tgtEl>
                                        <p:attrNameLst>
                                          <p:attrName>ppt_x</p:attrName>
                                        </p:attrNameLst>
                                      </p:cBhvr>
                                      <p:tavLst>
                                        <p:tav tm="0">
                                          <p:val>
                                            <p:strVal val="1+#ppt_w/2"/>
                                          </p:val>
                                        </p:tav>
                                        <p:tav tm="100000">
                                          <p:val>
                                            <p:strVal val="#ppt_x"/>
                                          </p:val>
                                        </p:tav>
                                      </p:tavLst>
                                    </p:anim>
                                    <p:anim calcmode="lin" valueType="num">
                                      <p:cBhvr>
                                        <p:cTn id="54" dur="500" fill="hold"/>
                                        <p:tgtEl>
                                          <p:spTgt spid="6082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266" grpId="0"/>
      <p:bldP spid="608267" grpId="0"/>
      <p:bldP spid="608270" grpId="0"/>
      <p:bldP spid="608271" grpId="0"/>
      <p:bldP spid="608272" grpId="0" bldLvl="0" animBg="1"/>
      <p:bldP spid="608273" grpId="0" bldLvl="0" animBg="1"/>
      <p:bldP spid="608274" grpId="0"/>
      <p:bldP spid="608275" grpId="0" bldLvl="0" animBg="1"/>
      <p:bldP spid="608276" grpId="0"/>
      <p:bldP spid="608277" grpId="0"/>
      <p:bldP spid="608279"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9201" name="文本占位符 610305"/>
          <p:cNvSpPr/>
          <p:nvPr>
            <p:ph type="body" idx="4294967295"/>
          </p:nvPr>
        </p:nvSpPr>
        <p:spPr>
          <a:xfrm>
            <a:off x="988060" y="1196975"/>
            <a:ext cx="10404475" cy="1008380"/>
          </a:xfrm>
        </p:spPr>
        <p:txBody>
          <a:bodyPr vert="horz" wrap="square" lIns="91440" tIns="45720" rIns="91440" bIns="45720" anchor="t" anchorCtr="0"/>
          <a:p>
            <a:pPr eaLnBrk="1" hangingPunct="1">
              <a:lnSpc>
                <a:spcPct val="150000"/>
              </a:lnSpc>
            </a:pPr>
            <a:r>
              <a:rPr lang="en-US" altLang="zh-CN" sz="2800" dirty="0">
                <a:solidFill>
                  <a:srgbClr val="FF0000"/>
                </a:solidFill>
                <a:latin typeface="楷体" panose="02010609060101010101" pitchFamily="49" charset="-122"/>
                <a:ea typeface="楷体" panose="02010609060101010101" pitchFamily="49" charset="-122"/>
              </a:rPr>
              <a:t>6.</a:t>
            </a:r>
            <a:r>
              <a:rPr lang="zh-CN" altLang="en-US" sz="2800" dirty="0">
                <a:solidFill>
                  <a:srgbClr val="FF0000"/>
                </a:solidFill>
                <a:latin typeface="楷体" panose="02010609060101010101" pitchFamily="49" charset="-122"/>
                <a:ea typeface="楷体" panose="02010609060101010101" pitchFamily="49" charset="-122"/>
              </a:rPr>
              <a:t>类型六：费用增加、资产同时减少</a:t>
            </a:r>
            <a:endParaRPr lang="zh-CN" altLang="en-US" sz="2800" dirty="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zh-CN" altLang="en-US" sz="2800" dirty="0">
                <a:latin typeface="楷体" panose="02010609060101010101" pitchFamily="49" charset="-122"/>
                <a:ea typeface="楷体" panose="02010609060101010101" pitchFamily="49" charset="-122"/>
              </a:rPr>
              <a:t>      例：以银行存款</a:t>
            </a:r>
            <a:r>
              <a:rPr lang="en-US" altLang="zh-CN" sz="2800" dirty="0">
                <a:latin typeface="楷体" panose="02010609060101010101" pitchFamily="49" charset="-122"/>
                <a:ea typeface="楷体" panose="02010609060101010101" pitchFamily="49" charset="-122"/>
              </a:rPr>
              <a:t>15</a:t>
            </a:r>
            <a:r>
              <a:rPr lang="zh-CN" altLang="en-US" sz="2800" dirty="0">
                <a:latin typeface="楷体" panose="02010609060101010101" pitchFamily="49" charset="-122"/>
                <a:ea typeface="楷体" panose="02010609060101010101" pitchFamily="49" charset="-122"/>
              </a:rPr>
              <a:t>万元支付新产品展览费。</a:t>
            </a:r>
            <a:endParaRPr lang="zh-CN" altLang="en-US" sz="2800" dirty="0">
              <a:latin typeface="楷体" panose="02010609060101010101" pitchFamily="49" charset="-122"/>
              <a:ea typeface="楷体" panose="02010609060101010101" pitchFamily="49" charset="-122"/>
            </a:endParaRPr>
          </a:p>
        </p:txBody>
      </p:sp>
      <p:grpSp>
        <p:nvGrpSpPr>
          <p:cNvPr id="2" name="组合 610306"/>
          <p:cNvGrpSpPr/>
          <p:nvPr/>
        </p:nvGrpSpPr>
        <p:grpSpPr>
          <a:xfrm>
            <a:off x="1905000" y="2971800"/>
            <a:ext cx="8458200" cy="3886200"/>
            <a:chOff x="96" y="1872"/>
            <a:chExt cx="5328" cy="2448"/>
          </a:xfrm>
        </p:grpSpPr>
        <p:sp>
          <p:nvSpPr>
            <p:cNvPr id="179203" name="等腰三角形 610307"/>
            <p:cNvSpPr/>
            <p:nvPr/>
          </p:nvSpPr>
          <p:spPr>
            <a:xfrm>
              <a:off x="2208" y="3206"/>
              <a:ext cx="528" cy="336"/>
            </a:xfrm>
            <a:prstGeom prst="triangle">
              <a:avLst>
                <a:gd name="adj" fmla="val 50000"/>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scene3d>
              <a:camera prst="legacyPerspectiveFront">
                <a:rot lat="840000" lon="1500000" rev="0"/>
              </a:camera>
              <a:lightRig rig="legacyFlat4" dir="t"/>
            </a:scene3d>
            <a:sp3d extrusionH="1635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9204" name="矩形 610308"/>
            <p:cNvSpPr/>
            <p:nvPr/>
          </p:nvSpPr>
          <p:spPr>
            <a:xfrm rot="-143156">
              <a:off x="768" y="3216"/>
              <a:ext cx="4224" cy="48"/>
            </a:xfrm>
            <a:prstGeom prst="rect">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0" scaled="1"/>
              <a:tileRect/>
            </a:gradFill>
            <a:ln w="9525"/>
            <a:scene3d>
              <a:camera prst="legacyPerspectiveFront">
                <a:rot lat="1500000" lon="1500000" rev="0"/>
              </a:camera>
              <a:lightRig rig="legacyFlat2" dir="t"/>
            </a:scene3d>
            <a:sp3d extrusionH="227000" prstMaterial="legacyMetal">
              <a:bevelT w="13500" h="13500" prst="angle"/>
              <a:bevelB w="13500" h="13500" prst="angle"/>
              <a:extrusionClr>
                <a:srgbClr val="CBCBCB"/>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9205" name="椭圆 610309"/>
            <p:cNvSpPr/>
            <p:nvPr/>
          </p:nvSpPr>
          <p:spPr>
            <a:xfrm>
              <a:off x="192" y="2592"/>
              <a:ext cx="1632" cy="480"/>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9206" name="任意多边形 610310"/>
            <p:cNvSpPr/>
            <p:nvPr/>
          </p:nvSpPr>
          <p:spPr>
            <a:xfrm>
              <a:off x="96" y="1872"/>
              <a:ext cx="1824" cy="1776"/>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sp>
          <p:nvSpPr>
            <p:cNvPr id="179207" name="椭圆 610311"/>
            <p:cNvSpPr/>
            <p:nvPr/>
          </p:nvSpPr>
          <p:spPr>
            <a:xfrm>
              <a:off x="3552" y="3072"/>
              <a:ext cx="1776" cy="576"/>
            </a:xfrm>
            <a:prstGeom prst="ellipse">
              <a:avLst/>
            </a:prstGeom>
            <a:gradFill rotWithShape="1">
              <a:gsLst>
                <a:gs pos="0">
                  <a:srgbClr val="CBCBCB">
                    <a:alpha val="100000"/>
                  </a:srgbClr>
                </a:gs>
                <a:gs pos="13000">
                  <a:srgbClr val="5F5F5F">
                    <a:alpha val="100000"/>
                  </a:srgbClr>
                </a:gs>
                <a:gs pos="21001">
                  <a:srgbClr val="5F5F5F">
                    <a:alpha val="100000"/>
                  </a:srgbClr>
                </a:gs>
                <a:gs pos="63000">
                  <a:srgbClr val="FFFFFF">
                    <a:alpha val="100000"/>
                  </a:srgbClr>
                </a:gs>
                <a:gs pos="67000">
                  <a:srgbClr val="B2B2B2">
                    <a:alpha val="100000"/>
                  </a:srgbClr>
                </a:gs>
                <a:gs pos="69000">
                  <a:srgbClr val="292929">
                    <a:alpha val="100000"/>
                  </a:srgbClr>
                </a:gs>
                <a:gs pos="82001">
                  <a:srgbClr val="777777">
                    <a:alpha val="100000"/>
                  </a:srgbClr>
                </a:gs>
                <a:gs pos="100000">
                  <a:srgbClr val="EAEAEA">
                    <a:alpha val="100000"/>
                  </a:srgbClr>
                </a:gs>
              </a:gsLst>
              <a:lin ang="2700000" scaled="1"/>
              <a:tileRect/>
            </a:gradFill>
            <a:ln w="9525">
              <a:noFill/>
            </a:ln>
          </p:spPr>
          <p:txBody>
            <a:bodyPr anchor="t" anchorCtr="0"/>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179208" name="任意多边形 610312"/>
            <p:cNvSpPr/>
            <p:nvPr/>
          </p:nvSpPr>
          <p:spPr>
            <a:xfrm>
              <a:off x="3456" y="2208"/>
              <a:ext cx="1968" cy="211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94" y="10800"/>
                  </a:moveTo>
                  <a:cubicBezTo>
                    <a:pt x="1194" y="16105"/>
                    <a:pt x="5495" y="20406"/>
                    <a:pt x="10800" y="20406"/>
                  </a:cubicBezTo>
                  <a:cubicBezTo>
                    <a:pt x="16105" y="20406"/>
                    <a:pt x="20406" y="16105"/>
                    <a:pt x="20406" y="10800"/>
                  </a:cubicBezTo>
                  <a:cubicBezTo>
                    <a:pt x="20406" y="5495"/>
                    <a:pt x="16105" y="1194"/>
                    <a:pt x="10800" y="1194"/>
                  </a:cubicBezTo>
                  <a:cubicBezTo>
                    <a:pt x="5495" y="1194"/>
                    <a:pt x="1194" y="5495"/>
                    <a:pt x="1194" y="10800"/>
                  </a:cubicBezTo>
                  <a:close/>
                </a:path>
              </a:pathLst>
            </a:custGeom>
            <a:gradFill rotWithShape="1">
              <a:gsLst>
                <a:gs pos="0">
                  <a:srgbClr val="FFFFFF">
                    <a:alpha val="100000"/>
                  </a:srgbClr>
                </a:gs>
                <a:gs pos="16000">
                  <a:srgbClr val="1F1F1F">
                    <a:alpha val="100000"/>
                  </a:srgbClr>
                </a:gs>
                <a:gs pos="17999">
                  <a:srgbClr val="FFFFFF">
                    <a:alpha val="100000"/>
                  </a:srgbClr>
                </a:gs>
                <a:gs pos="42000">
                  <a:srgbClr val="636363">
                    <a:alpha val="100000"/>
                  </a:srgbClr>
                </a:gs>
                <a:gs pos="53000">
                  <a:srgbClr val="CFCFCF">
                    <a:alpha val="100000"/>
                  </a:srgbClr>
                </a:gs>
                <a:gs pos="66000">
                  <a:srgbClr val="CFCFCF">
                    <a:alpha val="100000"/>
                  </a:srgbClr>
                </a:gs>
                <a:gs pos="75999">
                  <a:srgbClr val="1F1F1F">
                    <a:alpha val="100000"/>
                  </a:srgbClr>
                </a:gs>
                <a:gs pos="78999">
                  <a:srgbClr val="FFFFFF">
                    <a:alpha val="100000"/>
                  </a:srgbClr>
                </a:gs>
                <a:gs pos="100000">
                  <a:srgbClr val="7F7F7F">
                    <a:alpha val="100000"/>
                  </a:srgbClr>
                </a:gs>
              </a:gsLst>
              <a:lin ang="2700000" scaled="1"/>
              <a:tileRect/>
            </a:gradFill>
            <a:ln w="9525"/>
            <a:scene3d>
              <a:camera prst="legacyPerspectiveFront">
                <a:rot lat="17400000" lon="0" rev="0"/>
              </a:camera>
              <a:lightRig rig="legacyFlat3" dir="t"/>
            </a:scene3d>
            <a:sp3d extrusionH="163500" prstMaterial="legacyMetal">
              <a:bevelT w="13500" h="13500" prst="angle"/>
              <a:bevelB w="13500" h="13500" prst="angle"/>
              <a:extrusionClr>
                <a:srgbClr val="FFFFFF"/>
              </a:extrusionClr>
            </a:sp3d>
          </p:spPr>
          <p:txBody>
            <a:bodyPr/>
            <a:p>
              <a:endParaRPr lang="zh-CN" altLang="en-US"/>
            </a:p>
          </p:txBody>
        </p:sp>
      </p:grpSp>
      <p:sp>
        <p:nvSpPr>
          <p:cNvPr id="610314" name="文本框 610313"/>
          <p:cNvSpPr txBox="1"/>
          <p:nvPr/>
        </p:nvSpPr>
        <p:spPr>
          <a:xfrm>
            <a:off x="2351088" y="5230813"/>
            <a:ext cx="1925637" cy="521970"/>
          </a:xfrm>
          <a:prstGeom prst="rect">
            <a:avLst/>
          </a:prstGeom>
          <a:noFill/>
          <a:ln w="9525">
            <a:noFill/>
          </a:ln>
        </p:spPr>
        <p:txBody>
          <a:bodyPr anchor="t" anchorCtr="0">
            <a:spAutoFit/>
          </a:bodyPr>
          <a:p>
            <a:pP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资产</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费用</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10315" name="文本框 610314"/>
          <p:cNvSpPr txBox="1"/>
          <p:nvPr/>
        </p:nvSpPr>
        <p:spPr>
          <a:xfrm>
            <a:off x="6797675" y="6145213"/>
            <a:ext cx="38354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CC"/>
                </a:solidFill>
                <a:latin typeface="黑体" panose="02010609060101010101" pitchFamily="49" charset="-122"/>
                <a:ea typeface="黑体" panose="02010609060101010101" pitchFamily="49" charset="-122"/>
              </a:rPr>
              <a:t>负债</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所有者权益</a:t>
            </a:r>
            <a:r>
              <a:rPr lang="en-US" altLang="zh-CN" sz="2800" dirty="0">
                <a:solidFill>
                  <a:srgbClr val="0000CC"/>
                </a:solidFill>
                <a:latin typeface="黑体" panose="02010609060101010101" pitchFamily="49" charset="-122"/>
                <a:ea typeface="黑体" panose="02010609060101010101" pitchFamily="49" charset="-122"/>
              </a:rPr>
              <a:t>+</a:t>
            </a:r>
            <a:r>
              <a:rPr lang="zh-CN" altLang="en-US" sz="2800" dirty="0">
                <a:solidFill>
                  <a:srgbClr val="0000CC"/>
                </a:solidFill>
                <a:latin typeface="黑体" panose="02010609060101010101" pitchFamily="49" charset="-122"/>
                <a:ea typeface="黑体" panose="02010609060101010101" pitchFamily="49" charset="-122"/>
              </a:rPr>
              <a:t>收入</a:t>
            </a:r>
            <a:endParaRPr lang="zh-CN" altLang="en-US" sz="2800" dirty="0">
              <a:solidFill>
                <a:srgbClr val="0000CC"/>
              </a:solidFill>
              <a:latin typeface="黑体" panose="02010609060101010101" pitchFamily="49" charset="-122"/>
              <a:ea typeface="黑体" panose="02010609060101010101" pitchFamily="49" charset="-122"/>
            </a:endParaRPr>
          </a:p>
        </p:txBody>
      </p:sp>
      <p:sp>
        <p:nvSpPr>
          <p:cNvPr id="610316" name="椭圆 610315"/>
          <p:cNvSpPr/>
          <p:nvPr/>
        </p:nvSpPr>
        <p:spPr>
          <a:xfrm>
            <a:off x="8001000" y="3706813"/>
            <a:ext cx="1524000" cy="533400"/>
          </a:xfrm>
          <a:prstGeom prst="ellipse">
            <a:avLst/>
          </a:prstGeom>
          <a:solidFill>
            <a:srgbClr val="FF0066"/>
          </a:solidFill>
          <a:ln w="9525"/>
          <a:scene3d>
            <a:camera prst="legacyObliqueFront">
              <a:rot lat="18600000" lon="0" rev="0"/>
            </a:camera>
            <a:lightRig rig="legacyFlat2" dir="t"/>
          </a:scene3d>
          <a:sp3d extrusionH="1751000" prstMaterial="legacyPlastic">
            <a:bevelT w="13500" h="13500" prst="angle"/>
            <a:bevelB w="13500" h="13500" prst="angle"/>
            <a:extrusionClr>
              <a:srgbClr val="FF0066"/>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10317" name="椭圆 610316"/>
          <p:cNvSpPr/>
          <p:nvPr/>
        </p:nvSpPr>
        <p:spPr>
          <a:xfrm>
            <a:off x="8001000" y="3097213"/>
            <a:ext cx="1524000" cy="533400"/>
          </a:xfrm>
          <a:prstGeom prst="ellipse">
            <a:avLst/>
          </a:prstGeom>
          <a:solidFill>
            <a:srgbClr val="800080"/>
          </a:solidFill>
          <a:ln w="9525"/>
          <a:scene3d>
            <a:camera prst="legacyObliqueFront">
              <a:rot lat="18600000" lon="0" rev="0"/>
            </a:camera>
            <a:lightRig rig="legacyFlat2" dir="t"/>
          </a:scene3d>
          <a:sp3d extrusionH="735000" prstMaterial="legacyPlastic">
            <a:bevelT w="13500" h="13500" prst="angle"/>
            <a:bevelB w="13500" h="13500" prst="angle"/>
            <a:extrusionClr>
              <a:srgbClr val="800080"/>
            </a:extrusionClr>
          </a:sp3d>
        </p:spPr>
        <p:txBody>
          <a:bodyPr anchor="t" anchorCtr="0">
            <a:flatTx/>
          </a:bodyPr>
          <a:p>
            <a:pPr>
              <a:lnSpc>
                <a:spcPct val="100000"/>
              </a:lnSpc>
              <a:spcBef>
                <a:spcPct val="0"/>
              </a:spcBef>
              <a:buClrTx/>
            </a:pPr>
            <a:endParaRPr lang="zh-CN" altLang="en-US" b="0" dirty="0">
              <a:latin typeface="Times New Roman" panose="02020603050405020304" pitchFamily="18" charset="0"/>
              <a:ea typeface="宋体" panose="02010600030101010101" pitchFamily="2" charset="-122"/>
            </a:endParaRPr>
          </a:p>
        </p:txBody>
      </p:sp>
      <p:sp>
        <p:nvSpPr>
          <p:cNvPr id="610318" name="文本框 610317"/>
          <p:cNvSpPr txBox="1">
            <a:spLocks noChangeArrowheads="1"/>
          </p:cNvSpPr>
          <p:nvPr/>
        </p:nvSpPr>
        <p:spPr bwMode="auto">
          <a:xfrm>
            <a:off x="8001000" y="4270375"/>
            <a:ext cx="152400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所有者权益</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70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0319" name="文本框 610318"/>
          <p:cNvSpPr txBox="1">
            <a:spLocks noChangeArrowheads="1"/>
          </p:cNvSpPr>
          <p:nvPr/>
        </p:nvSpPr>
        <p:spPr bwMode="auto">
          <a:xfrm>
            <a:off x="8001000" y="3630613"/>
            <a:ext cx="1524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负债</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30</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sp>
        <p:nvSpPr>
          <p:cNvPr id="610320" name="椭圆 610319"/>
          <p:cNvSpPr/>
          <p:nvPr/>
        </p:nvSpPr>
        <p:spPr>
          <a:xfrm>
            <a:off x="2590800" y="2487613"/>
            <a:ext cx="1524000" cy="533400"/>
          </a:xfrm>
          <a:prstGeom prst="ellipse">
            <a:avLst/>
          </a:prstGeom>
          <a:solidFill>
            <a:srgbClr val="0000BC"/>
          </a:solidFill>
          <a:ln w="9525"/>
          <a:scene3d>
            <a:camera prst="legacyObliqueFront">
              <a:rot lat="18600000" lon="0" rev="0"/>
            </a:camera>
            <a:lightRig rig="legacyFlat2" dir="t"/>
          </a:scene3d>
          <a:sp3d extrusionH="2513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10321" name="文本框 610320"/>
          <p:cNvSpPr txBox="1"/>
          <p:nvPr/>
        </p:nvSpPr>
        <p:spPr>
          <a:xfrm>
            <a:off x="2743200" y="3630613"/>
            <a:ext cx="1219200" cy="337185"/>
          </a:xfrm>
          <a:prstGeom prst="rect">
            <a:avLst/>
          </a:prstGeom>
          <a:noFill/>
          <a:ln w="9525">
            <a:noFill/>
          </a:ln>
        </p:spPr>
        <p:txBody>
          <a:bodyPr anchor="t" anchorCtr="0">
            <a:spAutoFit/>
          </a:bodyPr>
          <a:p>
            <a:pPr algn="ctr">
              <a:lnSpc>
                <a:spcPct val="100000"/>
              </a:lnSpc>
              <a:spcBef>
                <a:spcPct val="50000"/>
              </a:spcBef>
              <a:buClrTx/>
            </a:pPr>
            <a:r>
              <a:rPr lang="zh-CN" altLang="en-US" sz="1600" dirty="0">
                <a:solidFill>
                  <a:schemeClr val="bg1"/>
                </a:solidFill>
                <a:latin typeface="Arial" panose="020B0604020202020204" pitchFamily="34" charset="0"/>
                <a:ea typeface="宋体" panose="02010600030101010101" pitchFamily="2" charset="-122"/>
              </a:rPr>
              <a:t>资产</a:t>
            </a:r>
            <a:r>
              <a:rPr lang="en-US" altLang="zh-CN" sz="1600" dirty="0">
                <a:solidFill>
                  <a:schemeClr val="bg1"/>
                </a:solidFill>
                <a:latin typeface="Arial" panose="020B0604020202020204" pitchFamily="34" charset="0"/>
                <a:ea typeface="宋体" panose="02010600030101010101" pitchFamily="2" charset="-122"/>
              </a:rPr>
              <a:t>100</a:t>
            </a:r>
            <a:r>
              <a:rPr lang="zh-CN" altLang="en-US" sz="1600" dirty="0">
                <a:solidFill>
                  <a:schemeClr val="bg1"/>
                </a:solidFill>
                <a:latin typeface="Arial" panose="020B0604020202020204" pitchFamily="34" charset="0"/>
                <a:ea typeface="宋体" panose="02010600030101010101" pitchFamily="2" charset="-122"/>
              </a:rPr>
              <a:t>万</a:t>
            </a:r>
            <a:endParaRPr lang="zh-CN" altLang="en-US" sz="1600" dirty="0">
              <a:solidFill>
                <a:schemeClr val="bg1"/>
              </a:solidFill>
              <a:latin typeface="Arial" panose="020B0604020202020204" pitchFamily="34" charset="0"/>
              <a:ea typeface="宋体" panose="02010600030101010101" pitchFamily="2" charset="-122"/>
            </a:endParaRPr>
          </a:p>
        </p:txBody>
      </p:sp>
      <p:grpSp>
        <p:nvGrpSpPr>
          <p:cNvPr id="3" name="组合 610321"/>
          <p:cNvGrpSpPr/>
          <p:nvPr/>
        </p:nvGrpSpPr>
        <p:grpSpPr>
          <a:xfrm>
            <a:off x="2590800" y="4164013"/>
            <a:ext cx="1524000" cy="749299"/>
            <a:chOff x="672" y="2592"/>
            <a:chExt cx="960" cy="472"/>
          </a:xfrm>
        </p:grpSpPr>
        <p:sp>
          <p:nvSpPr>
            <p:cNvPr id="179218" name="椭圆 610322"/>
            <p:cNvSpPr/>
            <p:nvPr/>
          </p:nvSpPr>
          <p:spPr>
            <a:xfrm>
              <a:off x="672" y="2592"/>
              <a:ext cx="960" cy="336"/>
            </a:xfrm>
            <a:prstGeom prst="ellipse">
              <a:avLst/>
            </a:prstGeom>
            <a:solidFill>
              <a:schemeClr val="tx2"/>
            </a:solidFill>
            <a:ln w="9525"/>
            <a:scene3d>
              <a:camera prst="legacyObliqueFront">
                <a:rot lat="18600000" lon="0" rev="0"/>
              </a:camera>
              <a:lightRig rig="legacyFlat2" dir="t"/>
            </a:scene3d>
            <a:sp3d extrusionH="354000" prstMaterial="legacyPlastic">
              <a:bevelT w="13500" h="13500" prst="angle"/>
              <a:bevelB w="13500" h="13500" prst="angle"/>
              <a:extrusionClr>
                <a:schemeClr val="tx2"/>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179219" name="文本框 610323"/>
            <p:cNvSpPr txBox="1"/>
            <p:nvPr/>
          </p:nvSpPr>
          <p:spPr>
            <a:xfrm>
              <a:off x="720" y="2832"/>
              <a:ext cx="864" cy="232"/>
            </a:xfrm>
            <a:prstGeom prst="rect">
              <a:avLst/>
            </a:prstGeom>
            <a:noFill/>
            <a:ln w="9525">
              <a:noFill/>
            </a:ln>
          </p:spPr>
          <p:txBody>
            <a:bodyPr anchor="t" anchorCtr="0">
              <a:spAutoFit/>
            </a:bodyPr>
            <a:p>
              <a:pPr>
                <a:lnSpc>
                  <a:spcPct val="100000"/>
                </a:lnSpc>
                <a:spcBef>
                  <a:spcPct val="50000"/>
                </a:spcBef>
                <a:buClrTx/>
              </a:pPr>
              <a:r>
                <a:rPr lang="zh-CN" altLang="en-US" dirty="0">
                  <a:solidFill>
                    <a:schemeClr val="bg1"/>
                  </a:solidFill>
                  <a:latin typeface="Garamond" panose="02020404030301010803" pitchFamily="18" charset="0"/>
                  <a:ea typeface="宋体" panose="02010600030101010101" pitchFamily="2" charset="-122"/>
                </a:rPr>
                <a:t>资产－</a:t>
              </a:r>
              <a:r>
                <a:rPr lang="en-US" altLang="zh-CN" dirty="0">
                  <a:solidFill>
                    <a:schemeClr val="bg1"/>
                  </a:solidFill>
                  <a:latin typeface="Garamond" panose="02020404030301010803" pitchFamily="18" charset="0"/>
                  <a:ea typeface="宋体" panose="02010600030101010101" pitchFamily="2" charset="-122"/>
                </a:rPr>
                <a:t>15</a:t>
              </a:r>
              <a:r>
                <a:rPr lang="zh-CN" altLang="en-US" dirty="0">
                  <a:solidFill>
                    <a:schemeClr val="bg1"/>
                  </a:solidFill>
                  <a:latin typeface="Garamond" panose="02020404030301010803" pitchFamily="18" charset="0"/>
                  <a:ea typeface="宋体" panose="02010600030101010101" pitchFamily="2" charset="-122"/>
                </a:rPr>
                <a:t>万</a:t>
              </a:r>
              <a:endParaRPr lang="zh-CN" altLang="en-US" dirty="0">
                <a:solidFill>
                  <a:schemeClr val="bg1"/>
                </a:solidFill>
                <a:latin typeface="Garamond" panose="02020404030301010803" pitchFamily="18" charset="0"/>
                <a:ea typeface="宋体" panose="02010600030101010101" pitchFamily="2" charset="-122"/>
              </a:endParaRPr>
            </a:p>
          </p:txBody>
        </p:sp>
      </p:grpSp>
      <p:grpSp>
        <p:nvGrpSpPr>
          <p:cNvPr id="4" name="组合 610324"/>
          <p:cNvGrpSpPr/>
          <p:nvPr/>
        </p:nvGrpSpPr>
        <p:grpSpPr>
          <a:xfrm>
            <a:off x="2566988" y="2686050"/>
            <a:ext cx="1547812" cy="1279525"/>
            <a:chOff x="672" y="1337"/>
            <a:chExt cx="960" cy="1615"/>
          </a:xfrm>
        </p:grpSpPr>
        <p:sp>
          <p:nvSpPr>
            <p:cNvPr id="179221" name="椭圆 610325"/>
            <p:cNvSpPr/>
            <p:nvPr/>
          </p:nvSpPr>
          <p:spPr>
            <a:xfrm>
              <a:off x="672" y="1337"/>
              <a:ext cx="960" cy="871"/>
            </a:xfrm>
            <a:prstGeom prst="ellipse">
              <a:avLst/>
            </a:prstGeom>
            <a:solidFill>
              <a:srgbClr val="0000BC"/>
            </a:solidFill>
            <a:ln w="9525"/>
            <a:scene3d>
              <a:camera prst="legacyObliqueFront">
                <a:rot lat="18600000" lon="0" rev="0"/>
              </a:camera>
              <a:lightRig rig="legacyFlat2" dir="t"/>
            </a:scene3d>
            <a:sp3d extrusionH="2132000" prstMaterial="legacyPlastic">
              <a:bevelT w="13500" h="13500" prst="angle"/>
              <a:bevelB w="13500" h="13500" prst="angle"/>
              <a:extrusionClr>
                <a:srgbClr val="0000BC"/>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7604" name="文本框 610326"/>
            <p:cNvSpPr txBox="1">
              <a:spLocks noChangeArrowheads="1"/>
            </p:cNvSpPr>
            <p:nvPr/>
          </p:nvSpPr>
          <p:spPr bwMode="auto">
            <a:xfrm>
              <a:off x="672" y="2371"/>
              <a:ext cx="960"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资产</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85</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grpSp>
        <p:nvGrpSpPr>
          <p:cNvPr id="5" name="组合 610327"/>
          <p:cNvGrpSpPr/>
          <p:nvPr/>
        </p:nvGrpSpPr>
        <p:grpSpPr>
          <a:xfrm>
            <a:off x="2543175" y="2470150"/>
            <a:ext cx="1608138" cy="747682"/>
            <a:chOff x="705" y="1008"/>
            <a:chExt cx="998" cy="462"/>
          </a:xfrm>
        </p:grpSpPr>
        <p:sp>
          <p:nvSpPr>
            <p:cNvPr id="179224" name="椭圆 610328"/>
            <p:cNvSpPr/>
            <p:nvPr/>
          </p:nvSpPr>
          <p:spPr>
            <a:xfrm>
              <a:off x="720" y="1008"/>
              <a:ext cx="960" cy="336"/>
            </a:xfrm>
            <a:prstGeom prst="ellipse">
              <a:avLst/>
            </a:prstGeom>
            <a:solidFill>
              <a:srgbClr val="FF3300"/>
            </a:solidFill>
            <a:ln w="9525"/>
            <a:scene3d>
              <a:camera prst="legacyObliqueFront">
                <a:rot lat="18600000" lon="0" rev="0"/>
              </a:camera>
              <a:lightRig rig="legacyFlat2" dir="t"/>
            </a:scene3d>
            <a:sp3d extrusionH="354000" prstMaterial="legacyPlastic">
              <a:bevelT w="13500" h="13500" prst="angle"/>
              <a:bevelB w="13500" h="13500" prst="angle"/>
              <a:extrusionClr>
                <a:srgbClr val="FF3300"/>
              </a:extrusionClr>
            </a:sp3d>
          </p:spPr>
          <p:txBody>
            <a:bodyPr wrap="none" anchor="ctr" anchorCtr="0">
              <a:flatTx/>
            </a:bodyPr>
            <a:p>
              <a:pPr algn="ctr">
                <a:lnSpc>
                  <a:spcPct val="100000"/>
                </a:lnSpc>
                <a:spcBef>
                  <a:spcPct val="0"/>
                </a:spcBef>
                <a:buClrTx/>
              </a:pPr>
              <a:endParaRPr lang="zh-CN" altLang="en-US" b="0" dirty="0">
                <a:latin typeface="Arial" panose="020B0604020202020204" pitchFamily="34" charset="0"/>
                <a:ea typeface="宋体" panose="02010600030101010101" pitchFamily="2" charset="-122"/>
              </a:endParaRPr>
            </a:p>
          </p:txBody>
        </p:sp>
        <p:sp>
          <p:nvSpPr>
            <p:cNvPr id="67602" name="文本框 610329"/>
            <p:cNvSpPr txBox="1">
              <a:spLocks noChangeArrowheads="1"/>
            </p:cNvSpPr>
            <p:nvPr/>
          </p:nvSpPr>
          <p:spPr bwMode="auto">
            <a:xfrm>
              <a:off x="705" y="1186"/>
              <a:ext cx="998"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费用</a:t>
              </a:r>
              <a:r>
                <a:rPr kumimoji="0" lang="en-US" altLang="zh-CN" sz="2400" b="1" i="0" u="none" strike="noStrike" kern="1200" cap="none" spc="0" normalizeH="0" baseline="0" noProof="0" dirty="0" smtClean="0">
                  <a:ln>
                    <a:noFill/>
                  </a:ln>
                  <a:solidFill>
                    <a:schemeClr val="bg1"/>
                  </a:solidFill>
                  <a:effectLst/>
                  <a:uLnTx/>
                  <a:uFillTx/>
                  <a:latin typeface="+mn-ea"/>
                  <a:ea typeface="+mn-ea"/>
                  <a:cs typeface="+mn-cs"/>
                </a:rPr>
                <a:t>+15</a:t>
              </a:r>
              <a:r>
                <a:rPr kumimoji="0" lang="zh-CN" altLang="en-US" sz="2400" b="1" i="0" u="none" strike="noStrike" kern="1200" cap="none" spc="0" normalizeH="0" baseline="0" noProof="0" dirty="0" smtClean="0">
                  <a:ln>
                    <a:noFill/>
                  </a:ln>
                  <a:solidFill>
                    <a:schemeClr val="bg1"/>
                  </a:solidFill>
                  <a:effectLst/>
                  <a:uLnTx/>
                  <a:uFillTx/>
                  <a:latin typeface="+mn-ea"/>
                  <a:ea typeface="+mn-ea"/>
                  <a:cs typeface="+mn-cs"/>
                </a:rPr>
                <a:t>万</a:t>
              </a:r>
              <a:endParaRPr kumimoji="0" lang="zh-CN" altLang="en-US" sz="2400" b="1" i="0" u="none" strike="noStrike" kern="1200" cap="none" spc="0" normalizeH="0" baseline="0" noProof="0" dirty="0" smtClean="0">
                <a:ln>
                  <a:noFill/>
                </a:ln>
                <a:solidFill>
                  <a:schemeClr val="bg1"/>
                </a:solidFill>
                <a:effectLst/>
                <a:uLnTx/>
                <a:uFillTx/>
                <a:latin typeface="+mn-ea"/>
                <a:ea typeface="+mn-ea"/>
                <a:cs typeface="+mn-cs"/>
              </a:endParaRPr>
            </a:p>
          </p:txBody>
        </p:sp>
      </p:grpSp>
      <p:sp>
        <p:nvSpPr>
          <p:cNvPr id="179226" name="矩形 610330"/>
          <p:cNvSpPr/>
          <p:nvPr/>
        </p:nvSpPr>
        <p:spPr>
          <a:xfrm>
            <a:off x="912495" y="304800"/>
            <a:ext cx="9187180"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  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sp>
        <p:nvSpPr>
          <p:cNvPr id="610332" name="文本框 610331"/>
          <p:cNvSpPr txBox="1"/>
          <p:nvPr/>
        </p:nvSpPr>
        <p:spPr>
          <a:xfrm>
            <a:off x="4440238" y="2835275"/>
            <a:ext cx="3370262" cy="1891665"/>
          </a:xfrm>
          <a:prstGeom prst="rect">
            <a:avLst/>
          </a:prstGeom>
          <a:solidFill>
            <a:srgbClr val="0000FF"/>
          </a:solidFill>
          <a:ln w="9525">
            <a:noFill/>
          </a:ln>
        </p:spPr>
        <p:txBody>
          <a:bodyPr anchor="t" anchorCtr="0">
            <a:spAutoFit/>
          </a:bodyPr>
          <a:p>
            <a:pPr>
              <a:spcBef>
                <a:spcPct val="50000"/>
              </a:spcBef>
              <a:buClrTx/>
            </a:pPr>
            <a:r>
              <a:rPr lang="zh-CN" altLang="en-US" sz="2600" dirty="0">
                <a:solidFill>
                  <a:schemeClr val="bg1"/>
                </a:solidFill>
                <a:latin typeface="楷体" panose="02010609060101010101" pitchFamily="49" charset="-122"/>
                <a:ea typeface="楷体" panose="02010609060101010101" pitchFamily="49" charset="-122"/>
              </a:rPr>
              <a:t>等式左边的会计要素一增一减，金额相等，资金总额不变。</a:t>
            </a:r>
            <a:endParaRPr lang="zh-CN" altLang="en-US" sz="2600" dirty="0">
              <a:solidFill>
                <a:schemeClr val="bg1"/>
              </a:solidFill>
              <a:latin typeface="楷体" panose="02010609060101010101" pitchFamily="49" charset="-122"/>
              <a:ea typeface="楷体" panose="02010609060101010101" pitchFamily="49" charset="-122"/>
            </a:endParaRPr>
          </a:p>
        </p:txBody>
      </p:sp>
      <p:pic>
        <p:nvPicPr>
          <p:cNvPr id="179228"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10314"/>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6103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610320"/>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499"/>
                                          </p:stCondLst>
                                        </p:cTn>
                                        <p:tgtEl>
                                          <p:spTgt spid="610321"/>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nodeType="afterEffect">
                                  <p:stCondLst>
                                    <p:cond delay="0"/>
                                  </p:stCondLst>
                                  <p:childTnLst>
                                    <p:set>
                                      <p:cBhvr>
                                        <p:cTn id="22" dur="1" fill="hold">
                                          <p:stCondLst>
                                            <p:cond delay="499"/>
                                          </p:stCondLst>
                                        </p:cTn>
                                        <p:tgtEl>
                                          <p:spTgt spid="610316"/>
                                        </p:tgtEl>
                                        <p:attrNameLst>
                                          <p:attrName>style.visibility</p:attrName>
                                        </p:attrNameLst>
                                      </p:cBhvr>
                                      <p:to>
                                        <p:strVal val="visible"/>
                                      </p:to>
                                    </p:set>
                                  </p:childTnLst>
                                </p:cTn>
                              </p:par>
                            </p:childTnLst>
                          </p:cTn>
                        </p:par>
                        <p:par>
                          <p:cTn id="23" fill="hold">
                            <p:stCondLst>
                              <p:cond delay="1500"/>
                            </p:stCondLst>
                            <p:childTnLst>
                              <p:par>
                                <p:cTn id="24" presetID="1" presetClass="entr" presetSubtype="0" fill="hold" grpId="0" nodeType="afterEffect">
                                  <p:stCondLst>
                                    <p:cond delay="0"/>
                                  </p:stCondLst>
                                  <p:childTnLst>
                                    <p:set>
                                      <p:cBhvr>
                                        <p:cTn id="25" dur="1" fill="hold">
                                          <p:stCondLst>
                                            <p:cond delay="499"/>
                                          </p:stCondLst>
                                        </p:cTn>
                                        <p:tgtEl>
                                          <p:spTgt spid="610318"/>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nodeType="afterEffect">
                                  <p:stCondLst>
                                    <p:cond delay="0"/>
                                  </p:stCondLst>
                                  <p:childTnLst>
                                    <p:set>
                                      <p:cBhvr>
                                        <p:cTn id="28" dur="1" fill="hold">
                                          <p:stCondLst>
                                            <p:cond delay="499"/>
                                          </p:stCondLst>
                                        </p:cTn>
                                        <p:tgtEl>
                                          <p:spTgt spid="610317"/>
                                        </p:tgtEl>
                                        <p:attrNameLst>
                                          <p:attrName>style.visibility</p:attrName>
                                        </p:attrNameLst>
                                      </p:cBhvr>
                                      <p:to>
                                        <p:strVal val="visible"/>
                                      </p:to>
                                    </p:set>
                                  </p:childTnLst>
                                </p:cTn>
                              </p:par>
                            </p:childTnLst>
                          </p:cTn>
                        </p:par>
                        <p:par>
                          <p:cTn id="29" fill="hold">
                            <p:stCondLst>
                              <p:cond delay="2500"/>
                            </p:stCondLst>
                            <p:childTnLst>
                              <p:par>
                                <p:cTn id="30" presetID="1" presetClass="entr" presetSubtype="0" fill="hold" grpId="0" nodeType="afterEffect">
                                  <p:stCondLst>
                                    <p:cond delay="0"/>
                                  </p:stCondLst>
                                  <p:childTnLst>
                                    <p:set>
                                      <p:cBhvr>
                                        <p:cTn id="31" dur="1" fill="hold">
                                          <p:stCondLst>
                                            <p:cond delay="499"/>
                                          </p:stCondLst>
                                        </p:cTn>
                                        <p:tgtEl>
                                          <p:spTgt spid="61031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ppt_x</p:attrName>
                                        </p:attrNameLst>
                                      </p:cBhvr>
                                      <p:tavLst>
                                        <p:tav tm="0">
                                          <p:val>
                                            <p:strVal val="0-#ppt_w/2"/>
                                          </p:val>
                                        </p:tav>
                                        <p:tav tm="100000">
                                          <p:val>
                                            <p:strVal val="#ppt_x"/>
                                          </p:val>
                                        </p:tav>
                                      </p:tavLst>
                                    </p:anim>
                                    <p:anim calcmode="lin" valueType="num">
                                      <p:cBhvr>
                                        <p:cTn id="37" dur="500" fill="hold"/>
                                        <p:tgtEl>
                                          <p:spTgt spid="5"/>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ppt_x</p:attrName>
                                        </p:attrNameLst>
                                      </p:cBhvr>
                                      <p:tavLst>
                                        <p:tav tm="0">
                                          <p:val>
                                            <p:strVal val="0-#ppt_w/2"/>
                                          </p:val>
                                        </p:tav>
                                        <p:tav tm="100000">
                                          <p:val>
                                            <p:strVal val="#ppt_x"/>
                                          </p:val>
                                        </p:tav>
                                      </p:tavLst>
                                    </p:anim>
                                    <p:anim calcmode="lin" valueType="num">
                                      <p:cBhvr>
                                        <p:cTn id="4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610332"/>
                                        </p:tgtEl>
                                        <p:attrNameLst>
                                          <p:attrName>style.visibility</p:attrName>
                                        </p:attrNameLst>
                                      </p:cBhvr>
                                      <p:to>
                                        <p:strVal val="visible"/>
                                      </p:to>
                                    </p:set>
                                    <p:anim calcmode="lin" valueType="num">
                                      <p:cBhvr>
                                        <p:cTn id="52" dur="500" fill="hold"/>
                                        <p:tgtEl>
                                          <p:spTgt spid="610332"/>
                                        </p:tgtEl>
                                        <p:attrNameLst>
                                          <p:attrName>ppt_x</p:attrName>
                                        </p:attrNameLst>
                                      </p:cBhvr>
                                      <p:tavLst>
                                        <p:tav tm="0">
                                          <p:val>
                                            <p:strVal val="1+#ppt_w/2"/>
                                          </p:val>
                                        </p:tav>
                                        <p:tav tm="100000">
                                          <p:val>
                                            <p:strVal val="#ppt_x"/>
                                          </p:val>
                                        </p:tav>
                                      </p:tavLst>
                                    </p:anim>
                                    <p:anim calcmode="lin" valueType="num">
                                      <p:cBhvr>
                                        <p:cTn id="53" dur="500" fill="hold"/>
                                        <p:tgtEl>
                                          <p:spTgt spid="6103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0314" grpId="0"/>
      <p:bldP spid="610315" grpId="0"/>
      <p:bldP spid="610318" grpId="0"/>
      <p:bldP spid="610319" grpId="0"/>
      <p:bldP spid="610320" grpId="0" bldLvl="0" animBg="1"/>
      <p:bldP spid="610321" grpId="0"/>
      <p:bldP spid="610332"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6451" name="文本框 616450"/>
          <p:cNvSpPr txBox="1"/>
          <p:nvPr/>
        </p:nvSpPr>
        <p:spPr>
          <a:xfrm>
            <a:off x="1595438" y="1357313"/>
            <a:ext cx="2714625" cy="521970"/>
          </a:xfrm>
          <a:prstGeom prst="rect">
            <a:avLst/>
          </a:prstGeom>
          <a:noFill/>
          <a:ln w="19050" cap="flat" cmpd="sng">
            <a:solidFill>
              <a:srgbClr val="0000FF"/>
            </a:solidFill>
            <a:prstDash val="solid"/>
            <a:miter/>
            <a:headEnd type="none" w="med" len="med"/>
            <a:tailEnd type="none" w="med" len="med"/>
          </a:ln>
        </p:spPr>
        <p:txBody>
          <a:bodyPr anchor="t" anchorCtr="0">
            <a:spAutoFit/>
          </a:bodyPr>
          <a:p>
            <a:pPr algn="ctr">
              <a:lnSpc>
                <a:spcPct val="100000"/>
              </a:lnSpc>
              <a:spcBef>
                <a:spcPct val="50000"/>
              </a:spcBef>
              <a:buClrTx/>
            </a:pPr>
            <a:r>
              <a:rPr lang="zh-CN" altLang="en-US" sz="2800" b="1" dirty="0">
                <a:latin typeface="楷体" panose="02010609060101010101" pitchFamily="49" charset="-122"/>
                <a:ea typeface="楷体" panose="02010609060101010101" pitchFamily="49" charset="-122"/>
              </a:rPr>
              <a:t>资产、费用</a:t>
            </a:r>
            <a:r>
              <a:rPr lang="zh-CN" altLang="en-US" sz="2800" b="1" dirty="0">
                <a:solidFill>
                  <a:srgbClr val="0000FF"/>
                </a:solidFill>
                <a:latin typeface="楷体" panose="02010609060101010101" pitchFamily="49" charset="-122"/>
                <a:ea typeface="楷体" panose="02010609060101010101" pitchFamily="49" charset="-122"/>
              </a:rPr>
              <a:t>增加</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616452" name="文本框 616451"/>
          <p:cNvSpPr txBox="1"/>
          <p:nvPr/>
        </p:nvSpPr>
        <p:spPr>
          <a:xfrm>
            <a:off x="5667375" y="1357313"/>
            <a:ext cx="4932363" cy="521970"/>
          </a:xfrm>
          <a:prstGeom prst="rect">
            <a:avLst/>
          </a:prstGeom>
          <a:noFill/>
          <a:ln w="19050" cap="flat" cmpd="sng">
            <a:solidFill>
              <a:srgbClr val="0000FF"/>
            </a:solidFill>
            <a:prstDash val="solid"/>
            <a:miter/>
            <a:headEnd type="none" w="med" len="med"/>
            <a:tailEnd type="none" w="med" len="med"/>
          </a:ln>
        </p:spPr>
        <p:txBody>
          <a:bodyPr anchor="t" anchorCtr="0">
            <a:spAutoFit/>
          </a:bodyPr>
          <a:p>
            <a:pPr algn="ctr">
              <a:lnSpc>
                <a:spcPct val="100000"/>
              </a:lnSpc>
              <a:spcBef>
                <a:spcPct val="50000"/>
              </a:spcBef>
              <a:buClrTx/>
            </a:pPr>
            <a:r>
              <a:rPr lang="zh-CN" altLang="en-US" sz="2800" b="1" dirty="0">
                <a:latin typeface="楷体" panose="02010609060101010101" pitchFamily="49" charset="-122"/>
                <a:ea typeface="楷体" panose="02010609060101010101" pitchFamily="49" charset="-122"/>
              </a:rPr>
              <a:t>负债、所有者权益、收入</a:t>
            </a:r>
            <a:r>
              <a:rPr lang="zh-CN" altLang="en-US" sz="2800" b="1" dirty="0">
                <a:solidFill>
                  <a:srgbClr val="0000FF"/>
                </a:solidFill>
                <a:latin typeface="楷体" panose="02010609060101010101" pitchFamily="49" charset="-122"/>
                <a:ea typeface="楷体" panose="02010609060101010101" pitchFamily="49" charset="-122"/>
              </a:rPr>
              <a:t>增加</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616453" name="直接连接符 616452"/>
          <p:cNvSpPr/>
          <p:nvPr/>
        </p:nvSpPr>
        <p:spPr>
          <a:xfrm>
            <a:off x="2998788" y="1989138"/>
            <a:ext cx="1587" cy="1368425"/>
          </a:xfrm>
          <a:prstGeom prst="line">
            <a:avLst/>
          </a:prstGeom>
          <a:ln w="19050" cap="flat" cmpd="sng">
            <a:solidFill>
              <a:schemeClr val="tx1"/>
            </a:solidFill>
            <a:prstDash val="solid"/>
            <a:round/>
            <a:headEnd type="triangle" w="lg" len="lg"/>
            <a:tailEnd type="triangle" w="lg" len="lg"/>
          </a:ln>
        </p:spPr>
      </p:sp>
      <p:sp>
        <p:nvSpPr>
          <p:cNvPr id="616454" name="直接连接符 616453"/>
          <p:cNvSpPr/>
          <p:nvPr/>
        </p:nvSpPr>
        <p:spPr>
          <a:xfrm>
            <a:off x="8255000" y="2060575"/>
            <a:ext cx="1588" cy="1296988"/>
          </a:xfrm>
          <a:prstGeom prst="line">
            <a:avLst/>
          </a:prstGeom>
          <a:ln w="19050" cap="flat" cmpd="sng">
            <a:solidFill>
              <a:schemeClr val="tx1"/>
            </a:solidFill>
            <a:prstDash val="solid"/>
            <a:round/>
            <a:headEnd type="triangle" w="lg" len="lg"/>
            <a:tailEnd type="triangle" w="lg" len="lg"/>
          </a:ln>
        </p:spPr>
      </p:sp>
      <p:sp>
        <p:nvSpPr>
          <p:cNvPr id="616455" name="直接连接符 616454"/>
          <p:cNvSpPr/>
          <p:nvPr/>
        </p:nvSpPr>
        <p:spPr>
          <a:xfrm>
            <a:off x="4371975" y="3644900"/>
            <a:ext cx="1223963" cy="0"/>
          </a:xfrm>
          <a:prstGeom prst="line">
            <a:avLst/>
          </a:prstGeom>
          <a:ln w="19050" cap="flat" cmpd="sng">
            <a:solidFill>
              <a:schemeClr val="tx1"/>
            </a:solidFill>
            <a:prstDash val="solid"/>
            <a:round/>
            <a:headEnd type="triangle" w="lg" len="lg"/>
            <a:tailEnd type="triangle" w="lg" len="lg"/>
          </a:ln>
        </p:spPr>
      </p:sp>
      <p:sp>
        <p:nvSpPr>
          <p:cNvPr id="616456" name="文本框 616455"/>
          <p:cNvSpPr txBox="1"/>
          <p:nvPr/>
        </p:nvSpPr>
        <p:spPr>
          <a:xfrm>
            <a:off x="2132965" y="1844675"/>
            <a:ext cx="613410" cy="1584325"/>
          </a:xfrm>
          <a:prstGeom prst="rect">
            <a:avLst/>
          </a:prstGeom>
          <a:noFill/>
          <a:ln w="9525">
            <a:noFill/>
          </a:ln>
        </p:spPr>
        <p:txBody>
          <a:bodyPr vert="eaVert" anchor="t" anchorCtr="0">
            <a:spAutoFit/>
          </a:bodyPr>
          <a:p>
            <a:pPr>
              <a:lnSpc>
                <a:spcPct val="100000"/>
              </a:lnSpc>
              <a:spcBef>
                <a:spcPct val="50000"/>
              </a:spcBef>
              <a:buClrTx/>
            </a:pPr>
            <a:r>
              <a:rPr lang="zh-CN" altLang="en-US" sz="2800" dirty="0">
                <a:solidFill>
                  <a:srgbClr val="0000FF"/>
                </a:solidFill>
                <a:latin typeface="楷体" panose="02010609060101010101" pitchFamily="49" charset="-122"/>
                <a:ea typeface="楷体" panose="02010609060101010101" pitchFamily="49" charset="-122"/>
              </a:rPr>
              <a:t>一增一减</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16457" name="文本框 616456"/>
          <p:cNvSpPr txBox="1"/>
          <p:nvPr/>
        </p:nvSpPr>
        <p:spPr>
          <a:xfrm>
            <a:off x="8398828" y="1844675"/>
            <a:ext cx="613410" cy="1584325"/>
          </a:xfrm>
          <a:prstGeom prst="rect">
            <a:avLst/>
          </a:prstGeom>
          <a:noFill/>
          <a:ln w="9525">
            <a:noFill/>
          </a:ln>
        </p:spPr>
        <p:txBody>
          <a:bodyPr vert="eaVert" anchor="t" anchorCtr="0">
            <a:spAutoFit/>
          </a:bodyPr>
          <a:p>
            <a:pPr>
              <a:lnSpc>
                <a:spcPct val="100000"/>
              </a:lnSpc>
              <a:spcBef>
                <a:spcPct val="50000"/>
              </a:spcBef>
              <a:buClrTx/>
            </a:pPr>
            <a:r>
              <a:rPr lang="zh-CN" altLang="en-US" sz="2800" dirty="0">
                <a:solidFill>
                  <a:srgbClr val="0000FF"/>
                </a:solidFill>
                <a:latin typeface="楷体" panose="02010609060101010101" pitchFamily="49" charset="-122"/>
                <a:ea typeface="楷体" panose="02010609060101010101" pitchFamily="49" charset="-122"/>
              </a:rPr>
              <a:t>一增一减</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16458" name="文本框 616457"/>
          <p:cNvSpPr txBox="1"/>
          <p:nvPr/>
        </p:nvSpPr>
        <p:spPr>
          <a:xfrm>
            <a:off x="4368800" y="1125538"/>
            <a:ext cx="12954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FF"/>
                </a:solidFill>
                <a:latin typeface="楷体" panose="02010609060101010101" pitchFamily="49" charset="-122"/>
                <a:ea typeface="楷体" panose="02010609060101010101" pitchFamily="49" charset="-122"/>
              </a:rPr>
              <a:t>同增</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16459" name="文本框 616458"/>
          <p:cNvSpPr txBox="1"/>
          <p:nvPr/>
        </p:nvSpPr>
        <p:spPr>
          <a:xfrm>
            <a:off x="4367213" y="3571875"/>
            <a:ext cx="1295400" cy="521970"/>
          </a:xfrm>
          <a:prstGeom prst="rect">
            <a:avLst/>
          </a:prstGeom>
          <a:noFill/>
          <a:ln w="9525">
            <a:noFill/>
          </a:ln>
        </p:spPr>
        <p:txBody>
          <a:bodyPr anchor="t" anchorCtr="0">
            <a:spAutoFit/>
          </a:bodyPr>
          <a:p>
            <a:pPr algn="ctr">
              <a:lnSpc>
                <a:spcPct val="100000"/>
              </a:lnSpc>
              <a:spcBef>
                <a:spcPct val="50000"/>
              </a:spcBef>
              <a:buClrTx/>
            </a:pPr>
            <a:r>
              <a:rPr lang="zh-CN" altLang="en-US" sz="2800" dirty="0">
                <a:solidFill>
                  <a:srgbClr val="0000FF"/>
                </a:solidFill>
                <a:latin typeface="楷体" panose="02010609060101010101" pitchFamily="49" charset="-122"/>
                <a:ea typeface="楷体" panose="02010609060101010101" pitchFamily="49" charset="-122"/>
              </a:rPr>
              <a:t>同减</a:t>
            </a:r>
            <a:endParaRPr lang="zh-CN" altLang="en-US" sz="2800" dirty="0">
              <a:solidFill>
                <a:srgbClr val="0000FF"/>
              </a:solidFill>
              <a:latin typeface="楷体" panose="02010609060101010101" pitchFamily="49" charset="-122"/>
              <a:ea typeface="楷体" panose="02010609060101010101" pitchFamily="49" charset="-122"/>
            </a:endParaRPr>
          </a:p>
        </p:txBody>
      </p:sp>
      <p:sp>
        <p:nvSpPr>
          <p:cNvPr id="616460" name="文本框 616459"/>
          <p:cNvSpPr txBox="1"/>
          <p:nvPr/>
        </p:nvSpPr>
        <p:spPr>
          <a:xfrm>
            <a:off x="1738313" y="4076700"/>
            <a:ext cx="8715375" cy="1050290"/>
          </a:xfrm>
          <a:prstGeom prst="rect">
            <a:avLst/>
          </a:prstGeom>
          <a:solidFill>
            <a:schemeClr val="bg1"/>
          </a:solidFill>
          <a:ln w="25400" cap="flat" cmpd="sng">
            <a:solidFill>
              <a:srgbClr val="FF0000"/>
            </a:solidFill>
            <a:prstDash val="solid"/>
            <a:miter/>
            <a:headEnd type="none" w="med" len="med"/>
            <a:tailEnd type="none" w="med" len="med"/>
          </a:ln>
        </p:spPr>
        <p:txBody>
          <a:bodyPr anchor="t" anchorCtr="0">
            <a:spAutoFit/>
          </a:bodyPr>
          <a:p>
            <a:pPr>
              <a:lnSpc>
                <a:spcPct val="130000"/>
              </a:lnSpc>
              <a:spcBef>
                <a:spcPct val="50000"/>
              </a:spcBef>
              <a:buClrTx/>
            </a:pPr>
            <a:r>
              <a:rPr lang="zh-CN" altLang="en-US" sz="2400" b="1" dirty="0">
                <a:latin typeface="楷体" panose="02010609060101010101" pitchFamily="49" charset="-122"/>
                <a:ea typeface="楷体" panose="02010609060101010101" pitchFamily="49" charset="-122"/>
              </a:rPr>
              <a:t>规律</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：涉及等式两边会计要素变化的，要么同增，要么同减。增减金额相等，资金总额会发生变化。</a:t>
            </a:r>
            <a:endParaRPr lang="zh-CN" altLang="en-US" sz="2400" b="1" dirty="0">
              <a:latin typeface="楷体" panose="02010609060101010101" pitchFamily="49" charset="-122"/>
              <a:ea typeface="楷体" panose="02010609060101010101" pitchFamily="49" charset="-122"/>
            </a:endParaRPr>
          </a:p>
        </p:txBody>
      </p:sp>
      <p:sp>
        <p:nvSpPr>
          <p:cNvPr id="616461" name="文本框 616460"/>
          <p:cNvSpPr txBox="1"/>
          <p:nvPr/>
        </p:nvSpPr>
        <p:spPr>
          <a:xfrm>
            <a:off x="1595438" y="3357563"/>
            <a:ext cx="2714625" cy="521970"/>
          </a:xfrm>
          <a:prstGeom prst="rect">
            <a:avLst/>
          </a:prstGeom>
          <a:noFill/>
          <a:ln w="19050" cap="flat" cmpd="sng">
            <a:solidFill>
              <a:srgbClr val="0000FF"/>
            </a:solidFill>
            <a:prstDash val="solid"/>
            <a:miter/>
            <a:headEnd type="none" w="med" len="med"/>
            <a:tailEnd type="none" w="med" len="med"/>
          </a:ln>
        </p:spPr>
        <p:txBody>
          <a:bodyPr anchor="t" anchorCtr="0">
            <a:spAutoFit/>
          </a:bodyPr>
          <a:p>
            <a:pPr algn="ctr">
              <a:lnSpc>
                <a:spcPct val="100000"/>
              </a:lnSpc>
              <a:spcBef>
                <a:spcPct val="50000"/>
              </a:spcBef>
              <a:buClrTx/>
            </a:pPr>
            <a:r>
              <a:rPr lang="zh-CN" altLang="en-US" sz="2800" b="1" dirty="0">
                <a:latin typeface="楷体" panose="02010609060101010101" pitchFamily="49" charset="-122"/>
                <a:ea typeface="楷体" panose="02010609060101010101" pitchFamily="49" charset="-122"/>
              </a:rPr>
              <a:t>资产、费用</a:t>
            </a:r>
            <a:r>
              <a:rPr lang="zh-CN" altLang="en-US" sz="2800" b="1" dirty="0">
                <a:solidFill>
                  <a:srgbClr val="0000FF"/>
                </a:solidFill>
                <a:latin typeface="楷体" panose="02010609060101010101" pitchFamily="49" charset="-122"/>
                <a:ea typeface="楷体" panose="02010609060101010101" pitchFamily="49" charset="-122"/>
              </a:rPr>
              <a:t>减少</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616462" name="文本框 616461"/>
          <p:cNvSpPr txBox="1"/>
          <p:nvPr/>
        </p:nvSpPr>
        <p:spPr>
          <a:xfrm>
            <a:off x="5735638" y="3357563"/>
            <a:ext cx="4860925" cy="521970"/>
          </a:xfrm>
          <a:prstGeom prst="rect">
            <a:avLst/>
          </a:prstGeom>
          <a:noFill/>
          <a:ln w="19050" cap="flat" cmpd="sng">
            <a:solidFill>
              <a:srgbClr val="0000FF"/>
            </a:solidFill>
            <a:prstDash val="solid"/>
            <a:miter/>
            <a:headEnd type="none" w="med" len="med"/>
            <a:tailEnd type="none" w="med" len="med"/>
          </a:ln>
        </p:spPr>
        <p:txBody>
          <a:bodyPr anchor="t" anchorCtr="0">
            <a:spAutoFit/>
          </a:bodyPr>
          <a:p>
            <a:pPr algn="ctr">
              <a:lnSpc>
                <a:spcPct val="100000"/>
              </a:lnSpc>
              <a:spcBef>
                <a:spcPct val="50000"/>
              </a:spcBef>
              <a:buClrTx/>
            </a:pPr>
            <a:r>
              <a:rPr lang="zh-CN" altLang="en-US" sz="2800" b="1" dirty="0">
                <a:latin typeface="楷体" panose="02010609060101010101" pitchFamily="49" charset="-122"/>
                <a:ea typeface="楷体" panose="02010609060101010101" pitchFamily="49" charset="-122"/>
              </a:rPr>
              <a:t>负债、所有者权益、收入</a:t>
            </a:r>
            <a:r>
              <a:rPr lang="zh-CN" altLang="en-US" sz="2800" b="1" dirty="0">
                <a:solidFill>
                  <a:srgbClr val="0000FF"/>
                </a:solidFill>
                <a:latin typeface="楷体" panose="02010609060101010101" pitchFamily="49" charset="-122"/>
                <a:ea typeface="楷体" panose="02010609060101010101" pitchFamily="49" charset="-122"/>
              </a:rPr>
              <a:t>减少</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616463" name="直接连接符 616462"/>
          <p:cNvSpPr/>
          <p:nvPr/>
        </p:nvSpPr>
        <p:spPr>
          <a:xfrm>
            <a:off x="4371975" y="1628775"/>
            <a:ext cx="1223963" cy="0"/>
          </a:xfrm>
          <a:prstGeom prst="line">
            <a:avLst/>
          </a:prstGeom>
          <a:ln w="19050" cap="flat" cmpd="sng">
            <a:solidFill>
              <a:schemeClr val="tx1"/>
            </a:solidFill>
            <a:prstDash val="solid"/>
            <a:round/>
            <a:headEnd type="triangle" w="lg" len="lg"/>
            <a:tailEnd type="triangle" w="lg" len="lg"/>
          </a:ln>
        </p:spPr>
      </p:sp>
      <p:sp>
        <p:nvSpPr>
          <p:cNvPr id="616464" name="文本框 616463"/>
          <p:cNvSpPr txBox="1"/>
          <p:nvPr/>
        </p:nvSpPr>
        <p:spPr>
          <a:xfrm>
            <a:off x="1738313" y="5180013"/>
            <a:ext cx="8715375" cy="1050290"/>
          </a:xfrm>
          <a:prstGeom prst="rect">
            <a:avLst/>
          </a:prstGeom>
          <a:solidFill>
            <a:schemeClr val="bg1"/>
          </a:solidFill>
          <a:ln w="25400" cap="flat" cmpd="sng">
            <a:solidFill>
              <a:srgbClr val="FF0000"/>
            </a:solidFill>
            <a:prstDash val="solid"/>
            <a:miter/>
            <a:headEnd type="none" w="med" len="med"/>
            <a:tailEnd type="none" w="med" len="med"/>
          </a:ln>
        </p:spPr>
        <p:txBody>
          <a:bodyPr anchor="t" anchorCtr="0">
            <a:spAutoFit/>
          </a:bodyPr>
          <a:p>
            <a:pPr>
              <a:lnSpc>
                <a:spcPct val="130000"/>
              </a:lnSpc>
              <a:spcBef>
                <a:spcPct val="50000"/>
              </a:spcBef>
              <a:buClrTx/>
            </a:pPr>
            <a:r>
              <a:rPr lang="zh-CN" altLang="en-US" sz="2400" b="1" dirty="0">
                <a:solidFill>
                  <a:srgbClr val="C00000"/>
                </a:solidFill>
                <a:latin typeface="楷体" panose="02010609060101010101" pitchFamily="49" charset="-122"/>
                <a:ea typeface="楷体" panose="02010609060101010101" pitchFamily="49" charset="-122"/>
              </a:rPr>
              <a:t>规律</a:t>
            </a:r>
            <a:r>
              <a:rPr lang="en-US" altLang="zh-CN" sz="2400" b="1" dirty="0">
                <a:solidFill>
                  <a:srgbClr val="C00000"/>
                </a:solidFill>
                <a:latin typeface="楷体" panose="02010609060101010101" pitchFamily="49" charset="-122"/>
                <a:ea typeface="楷体" panose="02010609060101010101" pitchFamily="49" charset="-122"/>
              </a:rPr>
              <a:t>2</a:t>
            </a:r>
            <a:r>
              <a:rPr lang="zh-CN" altLang="en-US" sz="2400" b="1" dirty="0">
                <a:solidFill>
                  <a:srgbClr val="C00000"/>
                </a:solidFill>
                <a:latin typeface="楷体" panose="02010609060101010101" pitchFamily="49" charset="-122"/>
                <a:ea typeface="楷体" panose="02010609060101010101" pitchFamily="49" charset="-122"/>
              </a:rPr>
              <a:t>：只涉及等式左边或右边会计要素变化的，只能是一增一减。增减金额相等，资金总额不变。</a:t>
            </a:r>
            <a:endParaRPr lang="zh-CN" altLang="en-US" sz="2400" b="1" dirty="0">
              <a:solidFill>
                <a:srgbClr val="C00000"/>
              </a:solidFill>
              <a:latin typeface="楷体" panose="02010609060101010101" pitchFamily="49" charset="-122"/>
              <a:ea typeface="楷体" panose="02010609060101010101" pitchFamily="49" charset="-122"/>
            </a:endParaRPr>
          </a:p>
        </p:txBody>
      </p:sp>
      <p:sp>
        <p:nvSpPr>
          <p:cNvPr id="616465" name="文本框 616464"/>
          <p:cNvSpPr txBox="1"/>
          <p:nvPr/>
        </p:nvSpPr>
        <p:spPr>
          <a:xfrm>
            <a:off x="1738313" y="6207125"/>
            <a:ext cx="8715375" cy="534035"/>
          </a:xfrm>
          <a:prstGeom prst="rect">
            <a:avLst/>
          </a:prstGeom>
          <a:solidFill>
            <a:schemeClr val="bg1"/>
          </a:solidFill>
          <a:ln w="25400" cap="flat" cmpd="sng">
            <a:solidFill>
              <a:srgbClr val="FF0000"/>
            </a:solidFill>
            <a:prstDash val="solid"/>
            <a:miter/>
            <a:headEnd type="none" w="med" len="med"/>
            <a:tailEnd type="none" w="med" len="med"/>
          </a:ln>
        </p:spPr>
        <p:txBody>
          <a:bodyPr anchor="t" anchorCtr="0">
            <a:spAutoFit/>
          </a:bodyPr>
          <a:p>
            <a:pPr>
              <a:lnSpc>
                <a:spcPct val="120000"/>
              </a:lnSpc>
              <a:spcBef>
                <a:spcPct val="50000"/>
              </a:spcBef>
              <a:buClrTx/>
            </a:pPr>
            <a:r>
              <a:rPr lang="zh-CN" altLang="en-US" sz="2400" b="1" dirty="0">
                <a:solidFill>
                  <a:srgbClr val="002060"/>
                </a:solidFill>
                <a:latin typeface="楷体" panose="02010609060101010101" pitchFamily="49" charset="-122"/>
                <a:ea typeface="楷体" panose="02010609060101010101" pitchFamily="49" charset="-122"/>
              </a:rPr>
              <a:t>规律</a:t>
            </a:r>
            <a:r>
              <a:rPr lang="en-US" altLang="zh-CN" sz="2400" b="1" dirty="0">
                <a:solidFill>
                  <a:srgbClr val="002060"/>
                </a:solidFill>
                <a:latin typeface="楷体" panose="02010609060101010101" pitchFamily="49" charset="-122"/>
                <a:ea typeface="楷体" panose="02010609060101010101" pitchFamily="49" charset="-122"/>
              </a:rPr>
              <a:t>3</a:t>
            </a:r>
            <a:r>
              <a:rPr lang="zh-CN" altLang="en-US" sz="2400" b="1" dirty="0">
                <a:solidFill>
                  <a:srgbClr val="002060"/>
                </a:solidFill>
                <a:latin typeface="楷体" panose="02010609060101010101" pitchFamily="49" charset="-122"/>
                <a:ea typeface="楷体" panose="02010609060101010101" pitchFamily="49" charset="-122"/>
              </a:rPr>
              <a:t>：任何经济业务的发生，不会破坏会计方程式的平衡关系。</a:t>
            </a:r>
            <a:endParaRPr lang="zh-CN" altLang="en-US" sz="2400" b="1" dirty="0">
              <a:solidFill>
                <a:srgbClr val="002060"/>
              </a:solidFill>
              <a:latin typeface="楷体" panose="02010609060101010101" pitchFamily="49" charset="-122"/>
              <a:ea typeface="楷体" panose="02010609060101010101" pitchFamily="49" charset="-122"/>
            </a:endParaRPr>
          </a:p>
        </p:txBody>
      </p:sp>
      <p:sp>
        <p:nvSpPr>
          <p:cNvPr id="181264" name="矩形 610330"/>
          <p:cNvSpPr/>
          <p:nvPr/>
        </p:nvSpPr>
        <p:spPr>
          <a:xfrm>
            <a:off x="839470" y="304800"/>
            <a:ext cx="9260205"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Times New Roman" panose="02020603050405020304" pitchFamily="18" charset="0"/>
                <a:ea typeface="黑体" panose="02010609060101010101" pitchFamily="49" charset="-122"/>
              </a:rPr>
              <a:t>会计等式</a:t>
            </a:r>
            <a:endParaRPr lang="zh-CN" altLang="en-US" sz="3200" dirty="0">
              <a:solidFill>
                <a:srgbClr val="FF0000"/>
              </a:solidFill>
              <a:latin typeface="Times New Roman" panose="02020603050405020304" pitchFamily="18" charset="0"/>
              <a:ea typeface="黑体" panose="02010609060101010101" pitchFamily="49" charset="-122"/>
            </a:endParaRPr>
          </a:p>
        </p:txBody>
      </p:sp>
      <p:pic>
        <p:nvPicPr>
          <p:cNvPr id="18126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645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16452"/>
                                        </p:tgtEl>
                                        <p:attrNameLst>
                                          <p:attrName>style.visibility</p:attrName>
                                        </p:attrNameLst>
                                      </p:cBhvr>
                                      <p:to>
                                        <p:strVal val="visible"/>
                                      </p:to>
                                    </p:set>
                                  </p:childTnLst>
                                </p:cTn>
                              </p:par>
                            </p:childTnLst>
                          </p:cTn>
                        </p:par>
                        <p:par>
                          <p:cTn id="10" fill="hold">
                            <p:stCondLst>
                              <p:cond delay="0"/>
                            </p:stCondLst>
                            <p:childTnLst>
                              <p:par>
                                <p:cTn id="11" presetID="2" presetClass="entr" presetSubtype="1" fill="hold" nodeType="afterEffect">
                                  <p:stCondLst>
                                    <p:cond delay="0"/>
                                  </p:stCondLst>
                                  <p:childTnLst>
                                    <p:set>
                                      <p:cBhvr>
                                        <p:cTn id="12" dur="1" fill="hold">
                                          <p:stCondLst>
                                            <p:cond delay="0"/>
                                          </p:stCondLst>
                                        </p:cTn>
                                        <p:tgtEl>
                                          <p:spTgt spid="616463"/>
                                        </p:tgtEl>
                                        <p:attrNameLst>
                                          <p:attrName>style.visibility</p:attrName>
                                        </p:attrNameLst>
                                      </p:cBhvr>
                                      <p:to>
                                        <p:strVal val="visible"/>
                                      </p:to>
                                    </p:set>
                                    <p:anim calcmode="lin" valueType="num">
                                      <p:cBhvr>
                                        <p:cTn id="13" dur="500" fill="hold"/>
                                        <p:tgtEl>
                                          <p:spTgt spid="616463"/>
                                        </p:tgtEl>
                                        <p:attrNameLst>
                                          <p:attrName>ppt_x</p:attrName>
                                        </p:attrNameLst>
                                      </p:cBhvr>
                                      <p:tavLst>
                                        <p:tav tm="0">
                                          <p:val>
                                            <p:strVal val="#ppt_x"/>
                                          </p:val>
                                        </p:tav>
                                        <p:tav tm="100000">
                                          <p:val>
                                            <p:strVal val="#ppt_x"/>
                                          </p:val>
                                        </p:tav>
                                      </p:tavLst>
                                    </p:anim>
                                    <p:anim calcmode="lin" valueType="num">
                                      <p:cBhvr>
                                        <p:cTn id="14" dur="500" fill="hold"/>
                                        <p:tgtEl>
                                          <p:spTgt spid="616463"/>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616458"/>
                                        </p:tgtEl>
                                        <p:attrNameLst>
                                          <p:attrName>style.visibility</p:attrName>
                                        </p:attrNameLst>
                                      </p:cBhvr>
                                      <p:to>
                                        <p:strVal val="visible"/>
                                      </p:to>
                                    </p:set>
                                    <p:anim calcmode="lin" valueType="num">
                                      <p:cBhvr>
                                        <p:cTn id="17" dur="500" fill="hold"/>
                                        <p:tgtEl>
                                          <p:spTgt spid="616458"/>
                                        </p:tgtEl>
                                        <p:attrNameLst>
                                          <p:attrName>ppt_x</p:attrName>
                                        </p:attrNameLst>
                                      </p:cBhvr>
                                      <p:tavLst>
                                        <p:tav tm="0">
                                          <p:val>
                                            <p:strVal val="#ppt_x"/>
                                          </p:val>
                                        </p:tav>
                                        <p:tav tm="100000">
                                          <p:val>
                                            <p:strVal val="#ppt_x"/>
                                          </p:val>
                                        </p:tav>
                                      </p:tavLst>
                                    </p:anim>
                                    <p:anim calcmode="lin" valueType="num">
                                      <p:cBhvr>
                                        <p:cTn id="18" dur="500" fill="hold"/>
                                        <p:tgtEl>
                                          <p:spTgt spid="616458"/>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6461"/>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616462"/>
                                        </p:tgtEl>
                                        <p:attrNameLst>
                                          <p:attrName>style.visibility</p:attrName>
                                        </p:attrNameLst>
                                      </p:cBhvr>
                                      <p:to>
                                        <p:strVal val="visible"/>
                                      </p:to>
                                    </p:set>
                                  </p:childTnLst>
                                </p:cTn>
                              </p:par>
                            </p:childTnLst>
                          </p:cTn>
                        </p:par>
                        <p:par>
                          <p:cTn id="26" fill="hold">
                            <p:stCondLst>
                              <p:cond delay="0"/>
                            </p:stCondLst>
                            <p:childTnLst>
                              <p:par>
                                <p:cTn id="27" presetID="2" presetClass="entr" presetSubtype="4" fill="hold" grpId="0" nodeType="afterEffect">
                                  <p:stCondLst>
                                    <p:cond delay="0"/>
                                  </p:stCondLst>
                                  <p:childTnLst>
                                    <p:set>
                                      <p:cBhvr>
                                        <p:cTn id="28" dur="1" fill="hold">
                                          <p:stCondLst>
                                            <p:cond delay="0"/>
                                          </p:stCondLst>
                                        </p:cTn>
                                        <p:tgtEl>
                                          <p:spTgt spid="616459"/>
                                        </p:tgtEl>
                                        <p:attrNameLst>
                                          <p:attrName>style.visibility</p:attrName>
                                        </p:attrNameLst>
                                      </p:cBhvr>
                                      <p:to>
                                        <p:strVal val="visible"/>
                                      </p:to>
                                    </p:set>
                                    <p:anim calcmode="lin" valueType="num">
                                      <p:cBhvr>
                                        <p:cTn id="29" dur="500" fill="hold"/>
                                        <p:tgtEl>
                                          <p:spTgt spid="616459"/>
                                        </p:tgtEl>
                                        <p:attrNameLst>
                                          <p:attrName>ppt_x</p:attrName>
                                        </p:attrNameLst>
                                      </p:cBhvr>
                                      <p:tavLst>
                                        <p:tav tm="0">
                                          <p:val>
                                            <p:strVal val="#ppt_x"/>
                                          </p:val>
                                        </p:tav>
                                        <p:tav tm="100000">
                                          <p:val>
                                            <p:strVal val="#ppt_x"/>
                                          </p:val>
                                        </p:tav>
                                      </p:tavLst>
                                    </p:anim>
                                    <p:anim calcmode="lin" valueType="num">
                                      <p:cBhvr>
                                        <p:cTn id="30" dur="500" fill="hold"/>
                                        <p:tgtEl>
                                          <p:spTgt spid="61645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16455"/>
                                        </p:tgtEl>
                                        <p:attrNameLst>
                                          <p:attrName>style.visibility</p:attrName>
                                        </p:attrNameLst>
                                      </p:cBhvr>
                                      <p:to>
                                        <p:strVal val="visible"/>
                                      </p:to>
                                    </p:set>
                                    <p:anim calcmode="lin" valueType="num">
                                      <p:cBhvr>
                                        <p:cTn id="33" dur="500" fill="hold"/>
                                        <p:tgtEl>
                                          <p:spTgt spid="616455"/>
                                        </p:tgtEl>
                                        <p:attrNameLst>
                                          <p:attrName>ppt_x</p:attrName>
                                        </p:attrNameLst>
                                      </p:cBhvr>
                                      <p:tavLst>
                                        <p:tav tm="0">
                                          <p:val>
                                            <p:strVal val="#ppt_x"/>
                                          </p:val>
                                        </p:tav>
                                        <p:tav tm="100000">
                                          <p:val>
                                            <p:strVal val="#ppt_x"/>
                                          </p:val>
                                        </p:tav>
                                      </p:tavLst>
                                    </p:anim>
                                    <p:anim calcmode="lin" valueType="num">
                                      <p:cBhvr>
                                        <p:cTn id="34" dur="500" fill="hold"/>
                                        <p:tgtEl>
                                          <p:spTgt spid="616455"/>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616460"/>
                                        </p:tgtEl>
                                        <p:attrNameLst>
                                          <p:attrName>style.visibility</p:attrName>
                                        </p:attrNameLst>
                                      </p:cBhvr>
                                      <p:to>
                                        <p:strVal val="visible"/>
                                      </p:to>
                                    </p:set>
                                    <p:anim calcmode="lin" valueType="num">
                                      <p:cBhvr>
                                        <p:cTn id="38" dur="500" fill="hold"/>
                                        <p:tgtEl>
                                          <p:spTgt spid="616460"/>
                                        </p:tgtEl>
                                        <p:attrNameLst>
                                          <p:attrName>ppt_x</p:attrName>
                                        </p:attrNameLst>
                                      </p:cBhvr>
                                      <p:tavLst>
                                        <p:tav tm="0">
                                          <p:val>
                                            <p:strVal val="#ppt_x"/>
                                          </p:val>
                                        </p:tav>
                                        <p:tav tm="100000">
                                          <p:val>
                                            <p:strVal val="#ppt_x"/>
                                          </p:val>
                                        </p:tav>
                                      </p:tavLst>
                                    </p:anim>
                                    <p:anim calcmode="lin" valueType="num">
                                      <p:cBhvr>
                                        <p:cTn id="39" dur="500" fill="hold"/>
                                        <p:tgtEl>
                                          <p:spTgt spid="616460"/>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616452"/>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616455"/>
                                        </p:tgtEl>
                                        <p:attrNameLst>
                                          <p:attrName>style.visibility</p:attrName>
                                        </p:attrNameLst>
                                      </p:cBhvr>
                                      <p:to>
                                        <p:strVal val="hidden"/>
                                      </p:to>
                                    </p:set>
                                  </p:childTnLst>
                                </p:cTn>
                              </p:par>
                              <p:par>
                                <p:cTn id="46" presetID="1" presetClass="exit" presetSubtype="0" fill="hold" grpId="1" nodeType="withEffect">
                                  <p:stCondLst>
                                    <p:cond delay="0"/>
                                  </p:stCondLst>
                                  <p:childTnLst>
                                    <p:set>
                                      <p:cBhvr>
                                        <p:cTn id="47" dur="1" fill="hold">
                                          <p:stCondLst>
                                            <p:cond delay="0"/>
                                          </p:stCondLst>
                                        </p:cTn>
                                        <p:tgtEl>
                                          <p:spTgt spid="616458"/>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616459"/>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616462"/>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616463"/>
                                        </p:tgtEl>
                                        <p:attrNameLst>
                                          <p:attrName>style.visibility</p:attrName>
                                        </p:attrNameLst>
                                      </p:cBhvr>
                                      <p:to>
                                        <p:strVal val="hidden"/>
                                      </p:to>
                                    </p:set>
                                  </p:childTnLst>
                                </p:cTn>
                              </p:par>
                            </p:childTnLst>
                          </p:cTn>
                        </p:par>
                        <p:par>
                          <p:cTn id="54" fill="hold">
                            <p:stCondLst>
                              <p:cond delay="0"/>
                            </p:stCondLst>
                            <p:childTnLst>
                              <p:par>
                                <p:cTn id="55" presetID="2" presetClass="entr" presetSubtype="8" fill="hold" grpId="0" nodeType="afterEffect">
                                  <p:stCondLst>
                                    <p:cond delay="0"/>
                                  </p:stCondLst>
                                  <p:childTnLst>
                                    <p:set>
                                      <p:cBhvr>
                                        <p:cTn id="56" dur="1" fill="hold">
                                          <p:stCondLst>
                                            <p:cond delay="0"/>
                                          </p:stCondLst>
                                        </p:cTn>
                                        <p:tgtEl>
                                          <p:spTgt spid="616456"/>
                                        </p:tgtEl>
                                        <p:attrNameLst>
                                          <p:attrName>style.visibility</p:attrName>
                                        </p:attrNameLst>
                                      </p:cBhvr>
                                      <p:to>
                                        <p:strVal val="visible"/>
                                      </p:to>
                                    </p:set>
                                    <p:anim calcmode="lin" valueType="num">
                                      <p:cBhvr>
                                        <p:cTn id="57" dur="500" fill="hold"/>
                                        <p:tgtEl>
                                          <p:spTgt spid="616456"/>
                                        </p:tgtEl>
                                        <p:attrNameLst>
                                          <p:attrName>ppt_x</p:attrName>
                                        </p:attrNameLst>
                                      </p:cBhvr>
                                      <p:tavLst>
                                        <p:tav tm="0">
                                          <p:val>
                                            <p:strVal val="0-#ppt_w/2"/>
                                          </p:val>
                                        </p:tav>
                                        <p:tav tm="100000">
                                          <p:val>
                                            <p:strVal val="#ppt_x"/>
                                          </p:val>
                                        </p:tav>
                                      </p:tavLst>
                                    </p:anim>
                                    <p:anim calcmode="lin" valueType="num">
                                      <p:cBhvr>
                                        <p:cTn id="58" dur="500" fill="hold"/>
                                        <p:tgtEl>
                                          <p:spTgt spid="616456"/>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616453"/>
                                        </p:tgtEl>
                                        <p:attrNameLst>
                                          <p:attrName>style.visibility</p:attrName>
                                        </p:attrNameLst>
                                      </p:cBhvr>
                                      <p:to>
                                        <p:strVal val="visible"/>
                                      </p:to>
                                    </p:set>
                                    <p:anim calcmode="lin" valueType="num">
                                      <p:cBhvr>
                                        <p:cTn id="61" dur="500" fill="hold"/>
                                        <p:tgtEl>
                                          <p:spTgt spid="616453"/>
                                        </p:tgtEl>
                                        <p:attrNameLst>
                                          <p:attrName>ppt_x</p:attrName>
                                        </p:attrNameLst>
                                      </p:cBhvr>
                                      <p:tavLst>
                                        <p:tav tm="0">
                                          <p:val>
                                            <p:strVal val="0-#ppt_w/2"/>
                                          </p:val>
                                        </p:tav>
                                        <p:tav tm="100000">
                                          <p:val>
                                            <p:strVal val="#ppt_x"/>
                                          </p:val>
                                        </p:tav>
                                      </p:tavLst>
                                    </p:anim>
                                    <p:anim calcmode="lin" valueType="num">
                                      <p:cBhvr>
                                        <p:cTn id="62" dur="500" fill="hold"/>
                                        <p:tgtEl>
                                          <p:spTgt spid="616453"/>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2" nodeType="clickEffect">
                                  <p:stCondLst>
                                    <p:cond delay="0"/>
                                  </p:stCondLst>
                                  <p:childTnLst>
                                    <p:set>
                                      <p:cBhvr>
                                        <p:cTn id="66" dur="1" fill="hold">
                                          <p:stCondLst>
                                            <p:cond delay="0"/>
                                          </p:stCondLst>
                                        </p:cTn>
                                        <p:tgtEl>
                                          <p:spTgt spid="616452"/>
                                        </p:tgtEl>
                                        <p:attrNameLst>
                                          <p:attrName>style.visibility</p:attrName>
                                        </p:attrNameLst>
                                      </p:cBhvr>
                                      <p:to>
                                        <p:strVal val="visible"/>
                                      </p:to>
                                    </p:set>
                                  </p:childTnLst>
                                </p:cTn>
                              </p:par>
                              <p:par>
                                <p:cTn id="67" presetID="1" presetClass="entr" presetSubtype="0" fill="hold" grpId="2" nodeType="withEffect">
                                  <p:stCondLst>
                                    <p:cond delay="0"/>
                                  </p:stCondLst>
                                  <p:childTnLst>
                                    <p:set>
                                      <p:cBhvr>
                                        <p:cTn id="68" dur="1" fill="hold">
                                          <p:stCondLst>
                                            <p:cond delay="0"/>
                                          </p:stCondLst>
                                        </p:cTn>
                                        <p:tgtEl>
                                          <p:spTgt spid="616462"/>
                                        </p:tgtEl>
                                        <p:attrNameLst>
                                          <p:attrName>style.visibility</p:attrName>
                                        </p:attrNameLst>
                                      </p:cBhvr>
                                      <p:to>
                                        <p:strVal val="visible"/>
                                      </p:to>
                                    </p:set>
                                  </p:childTnLst>
                                </p:cTn>
                              </p:par>
                            </p:childTnLst>
                          </p:cTn>
                        </p:par>
                        <p:par>
                          <p:cTn id="69" fill="hold">
                            <p:stCondLst>
                              <p:cond delay="0"/>
                            </p:stCondLst>
                            <p:childTnLst>
                              <p:par>
                                <p:cTn id="70" presetID="2" presetClass="entr" presetSubtype="2" fill="hold" nodeType="afterEffect">
                                  <p:stCondLst>
                                    <p:cond delay="0"/>
                                  </p:stCondLst>
                                  <p:childTnLst>
                                    <p:set>
                                      <p:cBhvr>
                                        <p:cTn id="71" dur="1" fill="hold">
                                          <p:stCondLst>
                                            <p:cond delay="0"/>
                                          </p:stCondLst>
                                        </p:cTn>
                                        <p:tgtEl>
                                          <p:spTgt spid="616454"/>
                                        </p:tgtEl>
                                        <p:attrNameLst>
                                          <p:attrName>style.visibility</p:attrName>
                                        </p:attrNameLst>
                                      </p:cBhvr>
                                      <p:to>
                                        <p:strVal val="visible"/>
                                      </p:to>
                                    </p:set>
                                    <p:anim calcmode="lin" valueType="num">
                                      <p:cBhvr>
                                        <p:cTn id="72" dur="500" fill="hold"/>
                                        <p:tgtEl>
                                          <p:spTgt spid="616454"/>
                                        </p:tgtEl>
                                        <p:attrNameLst>
                                          <p:attrName>ppt_x</p:attrName>
                                        </p:attrNameLst>
                                      </p:cBhvr>
                                      <p:tavLst>
                                        <p:tav tm="0">
                                          <p:val>
                                            <p:strVal val="1+#ppt_w/2"/>
                                          </p:val>
                                        </p:tav>
                                        <p:tav tm="100000">
                                          <p:val>
                                            <p:strVal val="#ppt_x"/>
                                          </p:val>
                                        </p:tav>
                                      </p:tavLst>
                                    </p:anim>
                                    <p:anim calcmode="lin" valueType="num">
                                      <p:cBhvr>
                                        <p:cTn id="73" dur="500" fill="hold"/>
                                        <p:tgtEl>
                                          <p:spTgt spid="616454"/>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616457"/>
                                        </p:tgtEl>
                                        <p:attrNameLst>
                                          <p:attrName>style.visibility</p:attrName>
                                        </p:attrNameLst>
                                      </p:cBhvr>
                                      <p:to>
                                        <p:strVal val="visible"/>
                                      </p:to>
                                    </p:set>
                                    <p:anim calcmode="lin" valueType="num">
                                      <p:cBhvr>
                                        <p:cTn id="76" dur="500" fill="hold"/>
                                        <p:tgtEl>
                                          <p:spTgt spid="616457"/>
                                        </p:tgtEl>
                                        <p:attrNameLst>
                                          <p:attrName>ppt_x</p:attrName>
                                        </p:attrNameLst>
                                      </p:cBhvr>
                                      <p:tavLst>
                                        <p:tav tm="0">
                                          <p:val>
                                            <p:strVal val="1+#ppt_w/2"/>
                                          </p:val>
                                        </p:tav>
                                        <p:tav tm="100000">
                                          <p:val>
                                            <p:strVal val="#ppt_x"/>
                                          </p:val>
                                        </p:tav>
                                      </p:tavLst>
                                    </p:anim>
                                    <p:anim calcmode="lin" valueType="num">
                                      <p:cBhvr>
                                        <p:cTn id="77" dur="500" fill="hold"/>
                                        <p:tgtEl>
                                          <p:spTgt spid="616457"/>
                                        </p:tgtEl>
                                        <p:attrNameLst>
                                          <p:attrName>ppt_y</p:attrName>
                                        </p:attrNameLst>
                                      </p:cBhvr>
                                      <p:tavLst>
                                        <p:tav tm="0">
                                          <p:val>
                                            <p:strVal val="#ppt_y"/>
                                          </p:val>
                                        </p:tav>
                                        <p:tav tm="100000">
                                          <p:val>
                                            <p:strVal val="#ppt_y"/>
                                          </p:val>
                                        </p:tav>
                                      </p:tavLst>
                                    </p:anim>
                                  </p:childTnLst>
                                </p:cTn>
                              </p:par>
                            </p:childTnLst>
                          </p:cTn>
                        </p:par>
                        <p:par>
                          <p:cTn id="78" fill="hold">
                            <p:stCondLst>
                              <p:cond delay="500"/>
                            </p:stCondLst>
                            <p:childTnLst>
                              <p:par>
                                <p:cTn id="79" presetID="2" presetClass="entr" presetSubtype="4" fill="hold" grpId="0" nodeType="afterEffect">
                                  <p:stCondLst>
                                    <p:cond delay="0"/>
                                  </p:stCondLst>
                                  <p:childTnLst>
                                    <p:set>
                                      <p:cBhvr>
                                        <p:cTn id="80" dur="1" fill="hold">
                                          <p:stCondLst>
                                            <p:cond delay="0"/>
                                          </p:stCondLst>
                                        </p:cTn>
                                        <p:tgtEl>
                                          <p:spTgt spid="616464"/>
                                        </p:tgtEl>
                                        <p:attrNameLst>
                                          <p:attrName>style.visibility</p:attrName>
                                        </p:attrNameLst>
                                      </p:cBhvr>
                                      <p:to>
                                        <p:strVal val="visible"/>
                                      </p:to>
                                    </p:set>
                                    <p:anim calcmode="lin" valueType="num">
                                      <p:cBhvr>
                                        <p:cTn id="81" dur="500" fill="hold"/>
                                        <p:tgtEl>
                                          <p:spTgt spid="616464"/>
                                        </p:tgtEl>
                                        <p:attrNameLst>
                                          <p:attrName>ppt_x</p:attrName>
                                        </p:attrNameLst>
                                      </p:cBhvr>
                                      <p:tavLst>
                                        <p:tav tm="0">
                                          <p:val>
                                            <p:strVal val="#ppt_x"/>
                                          </p:val>
                                        </p:tav>
                                        <p:tav tm="100000">
                                          <p:val>
                                            <p:strVal val="#ppt_x"/>
                                          </p:val>
                                        </p:tav>
                                      </p:tavLst>
                                    </p:anim>
                                    <p:anim calcmode="lin" valueType="num">
                                      <p:cBhvr>
                                        <p:cTn id="82" dur="500" fill="hold"/>
                                        <p:tgtEl>
                                          <p:spTgt spid="616464"/>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616455"/>
                                        </p:tgtEl>
                                        <p:attrNameLst>
                                          <p:attrName>style.visibility</p:attrName>
                                        </p:attrNameLst>
                                      </p:cBhvr>
                                      <p:to>
                                        <p:strVal val="visible"/>
                                      </p:to>
                                    </p:set>
                                  </p:childTnLst>
                                </p:cTn>
                              </p:par>
                              <p:par>
                                <p:cTn id="87" presetID="1" presetClass="entr" presetSubtype="0" fill="hold" grpId="2" nodeType="withEffect">
                                  <p:stCondLst>
                                    <p:cond delay="0"/>
                                  </p:stCondLst>
                                  <p:childTnLst>
                                    <p:set>
                                      <p:cBhvr>
                                        <p:cTn id="88" dur="1" fill="hold">
                                          <p:stCondLst>
                                            <p:cond delay="0"/>
                                          </p:stCondLst>
                                        </p:cTn>
                                        <p:tgtEl>
                                          <p:spTgt spid="616458"/>
                                        </p:tgtEl>
                                        <p:attrNameLst>
                                          <p:attrName>style.visibility</p:attrName>
                                        </p:attrNameLst>
                                      </p:cBhvr>
                                      <p:to>
                                        <p:strVal val="visible"/>
                                      </p:to>
                                    </p:set>
                                  </p:childTnLst>
                                </p:cTn>
                              </p:par>
                              <p:par>
                                <p:cTn id="89" presetID="1" presetClass="entr" presetSubtype="0" fill="hold" grpId="2" nodeType="withEffect">
                                  <p:stCondLst>
                                    <p:cond delay="0"/>
                                  </p:stCondLst>
                                  <p:childTnLst>
                                    <p:set>
                                      <p:cBhvr>
                                        <p:cTn id="90" dur="1" fill="hold">
                                          <p:stCondLst>
                                            <p:cond delay="0"/>
                                          </p:stCondLst>
                                        </p:cTn>
                                        <p:tgtEl>
                                          <p:spTgt spid="616459"/>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16463"/>
                                        </p:tgtEl>
                                        <p:attrNameLst>
                                          <p:attrName>style.visibility</p:attrName>
                                        </p:attrNameLst>
                                      </p:cBhvr>
                                      <p:to>
                                        <p:strVal val="visible"/>
                                      </p:to>
                                    </p:set>
                                  </p:childTnLst>
                                </p:cTn>
                              </p:par>
                            </p:childTnLst>
                          </p:cTn>
                        </p:par>
                        <p:par>
                          <p:cTn id="93" fill="hold">
                            <p:stCondLst>
                              <p:cond delay="0"/>
                            </p:stCondLst>
                            <p:childTnLst>
                              <p:par>
                                <p:cTn id="94" presetID="2" presetClass="entr" presetSubtype="4" fill="hold" grpId="0" nodeType="afterEffect">
                                  <p:stCondLst>
                                    <p:cond delay="0"/>
                                  </p:stCondLst>
                                  <p:childTnLst>
                                    <p:set>
                                      <p:cBhvr>
                                        <p:cTn id="95" dur="1" fill="hold">
                                          <p:stCondLst>
                                            <p:cond delay="0"/>
                                          </p:stCondLst>
                                        </p:cTn>
                                        <p:tgtEl>
                                          <p:spTgt spid="616465"/>
                                        </p:tgtEl>
                                        <p:attrNameLst>
                                          <p:attrName>style.visibility</p:attrName>
                                        </p:attrNameLst>
                                      </p:cBhvr>
                                      <p:to>
                                        <p:strVal val="visible"/>
                                      </p:to>
                                    </p:set>
                                    <p:anim calcmode="lin" valueType="num">
                                      <p:cBhvr>
                                        <p:cTn id="96" dur="500" fill="hold"/>
                                        <p:tgtEl>
                                          <p:spTgt spid="616465"/>
                                        </p:tgtEl>
                                        <p:attrNameLst>
                                          <p:attrName>ppt_x</p:attrName>
                                        </p:attrNameLst>
                                      </p:cBhvr>
                                      <p:tavLst>
                                        <p:tav tm="0">
                                          <p:val>
                                            <p:strVal val="#ppt_x"/>
                                          </p:val>
                                        </p:tav>
                                        <p:tav tm="100000">
                                          <p:val>
                                            <p:strVal val="#ppt_x"/>
                                          </p:val>
                                        </p:tav>
                                      </p:tavLst>
                                    </p:anim>
                                    <p:anim calcmode="lin" valueType="num">
                                      <p:cBhvr>
                                        <p:cTn id="97" dur="500" fill="hold"/>
                                        <p:tgtEl>
                                          <p:spTgt spid="6164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451" grpId="0" bldLvl="0" animBg="1"/>
      <p:bldP spid="616452" grpId="0" bldLvl="0" animBg="1"/>
      <p:bldP spid="616452" grpId="1" bldLvl="0" animBg="1"/>
      <p:bldP spid="616452" grpId="2" bldLvl="0" animBg="1"/>
      <p:bldP spid="616456" grpId="0"/>
      <p:bldP spid="616457" grpId="0"/>
      <p:bldP spid="616458" grpId="0"/>
      <p:bldP spid="616458" grpId="1"/>
      <p:bldP spid="616458" grpId="2"/>
      <p:bldP spid="616459" grpId="0"/>
      <p:bldP spid="616459" grpId="1"/>
      <p:bldP spid="616459" grpId="2"/>
      <p:bldP spid="616460" grpId="0" bldLvl="0" animBg="1"/>
      <p:bldP spid="616461" grpId="0" bldLvl="0" animBg="1"/>
      <p:bldP spid="616462" grpId="0" bldLvl="0" animBg="1"/>
      <p:bldP spid="616462" grpId="1" bldLvl="0" animBg="1"/>
      <p:bldP spid="616462" grpId="2" bldLvl="0" animBg="1"/>
      <p:bldP spid="616464" grpId="0" bldLvl="0" animBg="1"/>
      <p:bldP spid="616465"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文本占位符 749569"/>
          <p:cNvSpPr>
            <a:spLocks noGrp="1"/>
          </p:cNvSpPr>
          <p:nvPr>
            <p:ph type="body" idx="4294967295"/>
          </p:nvPr>
        </p:nvSpPr>
        <p:spPr>
          <a:xfrm>
            <a:off x="639445" y="1071880"/>
            <a:ext cx="10708005" cy="4591050"/>
          </a:xfrm>
        </p:spPr>
        <p:txBody>
          <a:bodyPr vert="horz" wrap="square" lIns="91440" tIns="45720" rIns="91440" bIns="45720" anchor="t" anchorCtr="0"/>
          <a:p>
            <a:pPr marL="342900" indent="-342900"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一、会计科目的概念及意义 </a:t>
            </a:r>
            <a:endParaRPr lang="zh-CN" altLang="en-US" sz="32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50000"/>
              </a:lnSpc>
              <a:buNone/>
            </a:pPr>
            <a:r>
              <a:rPr lang="zh-CN" altLang="en-US" sz="3200" dirty="0">
                <a:solidFill>
                  <a:srgbClr val="0000CC"/>
                </a:solidFill>
                <a:latin typeface="黑体" panose="02010609060101010101" pitchFamily="49" charset="-122"/>
                <a:ea typeface="黑体" panose="02010609060101010101" pitchFamily="49" charset="-122"/>
              </a:rPr>
              <a:t>（一）会计科目的含义</a:t>
            </a:r>
            <a:endParaRPr lang="zh-CN" altLang="en-US" sz="3200" dirty="0">
              <a:solidFill>
                <a:srgbClr val="0000CC"/>
              </a:solidFill>
              <a:latin typeface="黑体" panose="02010609060101010101" pitchFamily="49" charset="-122"/>
              <a:ea typeface="黑体" panose="02010609060101010101" pitchFamily="49" charset="-122"/>
            </a:endParaRPr>
          </a:p>
          <a:p>
            <a:pPr marL="781050" lvl="1" indent="-342900"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为准确记录每一项经济业务发生的数量变动，按照经济业务的内容和经济管理的要求，对</a:t>
            </a:r>
            <a:r>
              <a:rPr lang="zh-CN" altLang="en-US" sz="3200" dirty="0">
                <a:solidFill>
                  <a:srgbClr val="FF0000"/>
                </a:solidFill>
                <a:latin typeface="楷体" panose="02010609060101010101" pitchFamily="49" charset="-122"/>
                <a:ea typeface="楷体" panose="02010609060101010101" pitchFamily="49" charset="-122"/>
              </a:rPr>
              <a:t>会计要素进一步分类</a:t>
            </a:r>
            <a:r>
              <a:rPr lang="zh-CN" altLang="en-US" sz="3200" dirty="0">
                <a:latin typeface="楷体" panose="02010609060101010101" pitchFamily="49" charset="-122"/>
                <a:ea typeface="楷体" panose="02010609060101010101" pitchFamily="49" charset="-122"/>
              </a:rPr>
              <a:t>赋予的特定名称。</a:t>
            </a:r>
            <a:endParaRPr lang="zh-CN" altLang="en-US" sz="3300" dirty="0">
              <a:latin typeface="楷体" panose="02010609060101010101" pitchFamily="49" charset="-122"/>
              <a:ea typeface="楷体" panose="02010609060101010101" pitchFamily="49" charset="-122"/>
            </a:endParaRPr>
          </a:p>
        </p:txBody>
      </p:sp>
      <p:sp>
        <p:nvSpPr>
          <p:cNvPr id="22531" name="矩形 749570"/>
          <p:cNvSpPr/>
          <p:nvPr/>
        </p:nvSpPr>
        <p:spPr>
          <a:xfrm>
            <a:off x="951230" y="304800"/>
            <a:ext cx="914844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749573" name="右箭头 749572"/>
          <p:cNvSpPr/>
          <p:nvPr/>
        </p:nvSpPr>
        <p:spPr>
          <a:xfrm>
            <a:off x="4333875" y="6062663"/>
            <a:ext cx="619125" cy="184150"/>
          </a:xfrm>
          <a:prstGeom prst="rightArrow">
            <a:avLst>
              <a:gd name="adj1" fmla="val 50000"/>
              <a:gd name="adj2" fmla="val 83958"/>
            </a:avLst>
          </a:prstGeom>
          <a:solidFill>
            <a:srgbClr val="FF00FF"/>
          </a:solidFill>
          <a:ln w="9525">
            <a:noFill/>
          </a:ln>
        </p:spPr>
        <p:txBody>
          <a:bodyPr/>
          <a:p>
            <a:endParaRPr lang="zh-CN" altLang="en-US" sz="2800" b="1" dirty="0">
              <a:latin typeface="楷体" panose="02010609060101010101" pitchFamily="49" charset="-122"/>
              <a:ea typeface="楷体" panose="02010609060101010101" pitchFamily="49" charset="-122"/>
            </a:endParaRPr>
          </a:p>
        </p:txBody>
      </p:sp>
      <p:sp>
        <p:nvSpPr>
          <p:cNvPr id="749574" name="文本框 749573"/>
          <p:cNvSpPr txBox="1"/>
          <p:nvPr/>
        </p:nvSpPr>
        <p:spPr>
          <a:xfrm>
            <a:off x="5095875" y="5918200"/>
            <a:ext cx="1643063" cy="463550"/>
          </a:xfrm>
          <a:prstGeom prst="rect">
            <a:avLst/>
          </a:prstGeom>
          <a:solidFill>
            <a:srgbClr val="FFFF99"/>
          </a:solidFill>
          <a:ln w="9525" cap="flat" cmpd="sng">
            <a:solidFill>
              <a:srgbClr val="000000"/>
            </a:solidFill>
            <a:prstDash val="solid"/>
            <a:miter/>
            <a:headEnd type="none" w="med" len="med"/>
            <a:tailEnd type="none" w="med" len="med"/>
          </a:ln>
        </p:spPr>
        <p:txBody>
          <a:bodyPr/>
          <a:p>
            <a:pPr algn="ctr" eaLnBrk="0" hangingPunct="0"/>
            <a:r>
              <a:rPr lang="zh-CN" altLang="en-US" sz="2800" b="1" dirty="0">
                <a:latin typeface="楷体" panose="02010609060101010101" pitchFamily="49" charset="-122"/>
                <a:ea typeface="楷体" panose="02010609060101010101" pitchFamily="49" charset="-122"/>
              </a:rPr>
              <a:t>会计要素</a:t>
            </a:r>
            <a:endParaRPr lang="zh-CN" altLang="en-US" sz="2800" b="1" dirty="0">
              <a:latin typeface="楷体" panose="02010609060101010101" pitchFamily="49" charset="-122"/>
              <a:ea typeface="楷体" panose="02010609060101010101" pitchFamily="49" charset="-122"/>
            </a:endParaRPr>
          </a:p>
        </p:txBody>
      </p:sp>
      <p:sp>
        <p:nvSpPr>
          <p:cNvPr id="749575" name="右箭头 749574"/>
          <p:cNvSpPr/>
          <p:nvPr/>
        </p:nvSpPr>
        <p:spPr>
          <a:xfrm>
            <a:off x="6975475" y="6062663"/>
            <a:ext cx="620713" cy="185737"/>
          </a:xfrm>
          <a:prstGeom prst="rightArrow">
            <a:avLst>
              <a:gd name="adj1" fmla="val 50000"/>
              <a:gd name="adj2" fmla="val 83454"/>
            </a:avLst>
          </a:prstGeom>
          <a:solidFill>
            <a:srgbClr val="FF00FF"/>
          </a:solidFill>
          <a:ln w="9525">
            <a:noFill/>
          </a:ln>
        </p:spPr>
        <p:txBody>
          <a:bodyPr/>
          <a:p>
            <a:endParaRPr lang="zh-CN" altLang="en-US" sz="2800" b="1" dirty="0">
              <a:latin typeface="楷体" panose="02010609060101010101" pitchFamily="49" charset="-122"/>
              <a:ea typeface="楷体" panose="02010609060101010101" pitchFamily="49" charset="-122"/>
            </a:endParaRPr>
          </a:p>
        </p:txBody>
      </p:sp>
      <p:sp>
        <p:nvSpPr>
          <p:cNvPr id="749576" name="文本框 749575"/>
          <p:cNvSpPr txBox="1"/>
          <p:nvPr/>
        </p:nvSpPr>
        <p:spPr>
          <a:xfrm>
            <a:off x="2309813" y="5918200"/>
            <a:ext cx="1785937" cy="463550"/>
          </a:xfrm>
          <a:prstGeom prst="rect">
            <a:avLst/>
          </a:prstGeom>
          <a:solidFill>
            <a:srgbClr val="FFFF99"/>
          </a:solidFill>
          <a:ln w="9525" cap="flat" cmpd="sng">
            <a:solidFill>
              <a:srgbClr val="000000"/>
            </a:solidFill>
            <a:prstDash val="solid"/>
            <a:miter/>
            <a:headEnd type="none" w="med" len="med"/>
            <a:tailEnd type="none" w="med" len="med"/>
          </a:ln>
        </p:spPr>
        <p:txBody>
          <a:bodyPr/>
          <a:p>
            <a:pPr algn="ctr" eaLnBrk="0" hangingPunct="0"/>
            <a:r>
              <a:rPr lang="zh-CN" altLang="en-US" sz="2800" b="1" dirty="0">
                <a:latin typeface="楷体" panose="02010609060101010101" pitchFamily="49" charset="-122"/>
                <a:ea typeface="楷体" panose="02010609060101010101" pitchFamily="49" charset="-122"/>
              </a:rPr>
              <a:t>会计对象</a:t>
            </a:r>
            <a:endParaRPr lang="zh-CN" altLang="en-US" sz="2800" b="1" dirty="0">
              <a:latin typeface="楷体" panose="02010609060101010101" pitchFamily="49" charset="-122"/>
              <a:ea typeface="楷体" panose="02010609060101010101" pitchFamily="49" charset="-122"/>
            </a:endParaRPr>
          </a:p>
        </p:txBody>
      </p:sp>
      <p:sp>
        <p:nvSpPr>
          <p:cNvPr id="749577" name="文本框 749576"/>
          <p:cNvSpPr txBox="1"/>
          <p:nvPr/>
        </p:nvSpPr>
        <p:spPr>
          <a:xfrm>
            <a:off x="7810500" y="5886450"/>
            <a:ext cx="2128838" cy="463550"/>
          </a:xfrm>
          <a:prstGeom prst="rect">
            <a:avLst/>
          </a:prstGeom>
          <a:solidFill>
            <a:srgbClr val="FFFF99"/>
          </a:solidFill>
          <a:ln w="9525" cap="flat" cmpd="sng">
            <a:solidFill>
              <a:srgbClr val="000000"/>
            </a:solidFill>
            <a:prstDash val="solid"/>
            <a:miter/>
            <a:headEnd type="none" w="med" len="med"/>
            <a:tailEnd type="none" w="med" len="med"/>
          </a:ln>
        </p:spPr>
        <p:txBody>
          <a:bodyPr/>
          <a:p>
            <a:pPr algn="ctr" eaLnBrk="0" hangingPunct="0"/>
            <a:r>
              <a:rPr lang="zh-CN" altLang="en-US" sz="2800" b="1" dirty="0">
                <a:latin typeface="楷体" panose="02010609060101010101" pitchFamily="49" charset="-122"/>
                <a:ea typeface="楷体" panose="02010609060101010101" pitchFamily="49" charset="-122"/>
              </a:rPr>
              <a:t>会计科目</a:t>
            </a:r>
            <a:endParaRPr lang="zh-CN" altLang="en-US" sz="2800" b="1" dirty="0">
              <a:latin typeface="楷体" panose="02010609060101010101" pitchFamily="49" charset="-122"/>
              <a:ea typeface="楷体" panose="02010609060101010101" pitchFamily="49" charset="-122"/>
            </a:endParaRPr>
          </a:p>
        </p:txBody>
      </p:sp>
      <p:sp>
        <p:nvSpPr>
          <p:cNvPr id="22537" name="页脚占位符 1"/>
          <p:cNvSpPr txBox="1">
            <a:spLocks noGrp="1"/>
          </p:cNvSpPr>
          <p:nvPr>
            <p:ph type="ftr" sz="quarter" idx="11"/>
          </p:nvPr>
        </p:nvSpPr>
        <p:spPr>
          <a:xfrm>
            <a:off x="4648200" y="6459538"/>
            <a:ext cx="2895600" cy="327025"/>
          </a:xfrm>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9573"/>
                                        </p:tgtEl>
                                        <p:attrNameLst>
                                          <p:attrName>style.visibility</p:attrName>
                                        </p:attrNameLst>
                                      </p:cBhvr>
                                      <p:to>
                                        <p:strVal val="visible"/>
                                      </p:to>
                                    </p:set>
                                    <p:animEffect transition="in" filter="blinds(horizontal)">
                                      <p:cBhvr>
                                        <p:cTn id="7" dur="500"/>
                                        <p:tgtEl>
                                          <p:spTgt spid="74957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49574"/>
                                        </p:tgtEl>
                                        <p:attrNameLst>
                                          <p:attrName>style.visibility</p:attrName>
                                        </p:attrNameLst>
                                      </p:cBhvr>
                                      <p:to>
                                        <p:strVal val="visible"/>
                                      </p:to>
                                    </p:set>
                                    <p:animEffect transition="in" filter="blinds(horizontal)">
                                      <p:cBhvr>
                                        <p:cTn id="10" dur="500"/>
                                        <p:tgtEl>
                                          <p:spTgt spid="74957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49575"/>
                                        </p:tgtEl>
                                        <p:attrNameLst>
                                          <p:attrName>style.visibility</p:attrName>
                                        </p:attrNameLst>
                                      </p:cBhvr>
                                      <p:to>
                                        <p:strVal val="visible"/>
                                      </p:to>
                                    </p:set>
                                    <p:animEffect transition="in" filter="blinds(horizontal)">
                                      <p:cBhvr>
                                        <p:cTn id="13" dur="500"/>
                                        <p:tgtEl>
                                          <p:spTgt spid="74957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49576"/>
                                        </p:tgtEl>
                                        <p:attrNameLst>
                                          <p:attrName>style.visibility</p:attrName>
                                        </p:attrNameLst>
                                      </p:cBhvr>
                                      <p:to>
                                        <p:strVal val="visible"/>
                                      </p:to>
                                    </p:set>
                                    <p:animEffect transition="in" filter="blinds(horizontal)">
                                      <p:cBhvr>
                                        <p:cTn id="16" dur="500"/>
                                        <p:tgtEl>
                                          <p:spTgt spid="74957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49577"/>
                                        </p:tgtEl>
                                        <p:attrNameLst>
                                          <p:attrName>style.visibility</p:attrName>
                                        </p:attrNameLst>
                                      </p:cBhvr>
                                      <p:to>
                                        <p:strVal val="visible"/>
                                      </p:to>
                                    </p:set>
                                    <p:animEffect transition="in" filter="blinds(horizontal)">
                                      <p:cBhvr>
                                        <p:cTn id="19" dur="500"/>
                                        <p:tgtEl>
                                          <p:spTgt spid="749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9573" grpId="0" bldLvl="0" animBg="1"/>
      <p:bldP spid="749574" grpId="0" bldLvl="0" animBg="1"/>
      <p:bldP spid="749575" grpId="0" bldLvl="0" animBg="1"/>
      <p:bldP spid="749576" grpId="0" bldLvl="0" animBg="1"/>
      <p:bldP spid="749577"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1618" name="文本占位符 751617"/>
          <p:cNvSpPr>
            <a:spLocks noGrp="1" noChangeArrowheads="1"/>
          </p:cNvSpPr>
          <p:nvPr>
            <p:ph type="body" idx="4294967295"/>
          </p:nvPr>
        </p:nvSpPr>
        <p:spPr>
          <a:xfrm>
            <a:off x="954405" y="1125855"/>
            <a:ext cx="10150475" cy="4752975"/>
          </a:xfrm>
        </p:spPr>
        <p:txBody>
          <a:bodyPr vert="horz" wrap="square" lIns="91440" tIns="45720" rIns="91440" bIns="45720" numCol="1" anchor="t" anchorCtr="0" compatLnSpc="1"/>
          <a:lstStyle/>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一、会计科目的概念及意义 </a:t>
            </a:r>
            <a:endParaRPr kumimoji="0" lang="zh-CN" altLang="en-US" sz="3000"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lnSpc>
                <a:spcPct val="150000"/>
              </a:lnSpc>
              <a:spcBef>
                <a:spcPct val="20000"/>
              </a:spcBef>
              <a:spcAft>
                <a:spcPct val="0"/>
              </a:spcAft>
              <a:buClr>
                <a:srgbClr val="0000CC"/>
              </a:buClr>
              <a:buSzTx/>
              <a:buFont typeface="Wingdings" panose="05000000000000000000" pitchFamily="2" charset="2"/>
              <a:buChar char="p"/>
              <a:defRPr/>
            </a:pPr>
            <a:r>
              <a:rPr kumimoji="0" lang="zh-CN" altLang="en-US" sz="3000" i="0" u="none" strike="noStrike" kern="1200" cap="none" spc="0" normalizeH="0" baseline="0" noProof="0" dirty="0" smtClean="0">
                <a:ln>
                  <a:noFill/>
                </a:ln>
                <a:solidFill>
                  <a:srgbClr val="353DE3"/>
                </a:solidFill>
                <a:effectLst/>
                <a:uLnTx/>
                <a:uFillTx/>
                <a:latin typeface="黑体" panose="02010609060101010101" pitchFamily="49" charset="-122"/>
                <a:ea typeface="黑体" panose="02010609060101010101" pitchFamily="49" charset="-122"/>
                <a:cs typeface="+mn-cs"/>
              </a:rPr>
              <a:t>（二）会计科目的意义</a:t>
            </a:r>
            <a:endParaRPr kumimoji="0" lang="en-US" altLang="zh-CN" sz="3000" i="0" u="none" strike="noStrike" kern="1200" cap="none" spc="0" normalizeH="0" baseline="0" noProof="0" dirty="0" smtClean="0">
              <a:ln>
                <a:noFill/>
              </a:ln>
              <a:solidFill>
                <a:srgbClr val="353DE3"/>
              </a:solidFill>
              <a:effectLst/>
              <a:uLnTx/>
              <a:uFillTx/>
              <a:latin typeface="黑体" panose="02010609060101010101" pitchFamily="49" charset="-122"/>
              <a:ea typeface="黑体" panose="02010609060101010101" pitchFamily="49" charset="-122"/>
              <a:cs typeface="+mn-cs"/>
            </a:endParaRPr>
          </a:p>
          <a:p>
            <a:pPr marL="342900" marR="0" lvl="0" indent="-342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000" i="0" u="none" strike="noStrike" kern="1200" cap="none" spc="0" normalizeH="0" baseline="0" noProof="0" dirty="0" smtClean="0">
                <a:ln>
                  <a:noFill/>
                </a:ln>
                <a:solidFill>
                  <a:srgbClr val="353DE3"/>
                </a:solidFill>
                <a:effectLst/>
                <a:uLnTx/>
                <a:uFillTx/>
                <a:latin typeface="黑体" panose="02010609060101010101" pitchFamily="49" charset="-122"/>
                <a:ea typeface="黑体" panose="02010609060101010101" pitchFamily="49" charset="-122"/>
                <a:cs typeface="+mn-cs"/>
              </a:rPr>
              <a:t>    </a:t>
            </a:r>
            <a:r>
              <a:rPr kumimoji="0" lang="en-US" altLang="zh-CN" sz="3000" i="0" u="none" strike="noStrike" kern="120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mn-cs"/>
              </a:rPr>
              <a:t>——</a:t>
            </a:r>
            <a:r>
              <a:rPr kumimoji="0" lang="zh-CN" altLang="en-US" sz="3000" i="0" u="none" strike="noStrike" kern="120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rPr>
              <a:t>便于核算与反映经济活动 </a:t>
            </a:r>
            <a:endParaRPr kumimoji="0" lang="en-US" altLang="zh-CN" sz="3000" i="0" u="none" strike="noStrike" kern="120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cs"/>
            </a:endParaRPr>
          </a:p>
          <a:p>
            <a:pPr marL="1139825" marR="0" lvl="2" indent="-28575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00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是核算的基础：如设置账户、填制记账凭证、登记账簿、编制会计报表等；</a:t>
            </a:r>
            <a:endParaRPr kumimoji="0" lang="en-US" altLang="zh-CN" sz="300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1139825" marR="0" lvl="2" indent="-28575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00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实现分门别类，</a:t>
            </a:r>
            <a:r>
              <a:rPr kumimoji="0" lang="zh-CN" altLang="en-US" sz="3000"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记录</a:t>
            </a:r>
            <a:r>
              <a:rPr kumimoji="0" lang="zh-CN" altLang="en-US" sz="300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经济业务数量变动。 </a:t>
            </a:r>
            <a:endParaRPr kumimoji="0" lang="zh-CN" altLang="en-US" sz="3000"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3555" name="矩形 751618"/>
          <p:cNvSpPr/>
          <p:nvPr/>
        </p:nvSpPr>
        <p:spPr>
          <a:xfrm>
            <a:off x="922655" y="304800"/>
            <a:ext cx="917702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3556"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51618">
                                            <p:txEl>
                                              <p:charRg st="44" end="77"/>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751618">
                                            <p:txEl>
                                              <p:charRg st="77" end="9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3666" name="文本占位符 753665"/>
          <p:cNvSpPr>
            <a:spLocks noGrp="1"/>
          </p:cNvSpPr>
          <p:nvPr>
            <p:ph type="body" idx="4294967295"/>
          </p:nvPr>
        </p:nvSpPr>
        <p:spPr>
          <a:xfrm>
            <a:off x="839470" y="1078230"/>
            <a:ext cx="10234930" cy="4511675"/>
          </a:xfrm>
        </p:spPr>
        <p:txBody>
          <a:bodyPr vert="horz" wrap="square" lIns="91440" tIns="45720" rIns="91440" bIns="45720" anchor="t" anchorCtr="0"/>
          <a:p>
            <a:pPr marL="342900" indent="-342900" eaLnBrk="1" hangingPunct="1">
              <a:lnSpc>
                <a:spcPct val="140000"/>
              </a:lnSpc>
              <a:buNone/>
            </a:pPr>
            <a:r>
              <a:rPr lang="zh-CN" altLang="en-US" sz="3000" dirty="0">
                <a:solidFill>
                  <a:srgbClr val="FF0000"/>
                </a:solidFill>
                <a:latin typeface="黑体" panose="02010609060101010101" pitchFamily="49" charset="-122"/>
                <a:ea typeface="黑体" panose="02010609060101010101" pitchFamily="49" charset="-122"/>
              </a:rPr>
              <a:t>二、会计科目的设置原则   </a:t>
            </a:r>
            <a:endParaRPr lang="en-US" altLang="zh-CN" sz="30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40000"/>
              </a:lnSpc>
              <a:buClr>
                <a:srgbClr val="FF0000"/>
              </a:buClr>
              <a:buFont typeface="Wingdings" panose="05000000000000000000" pitchFamily="2" charset="2"/>
              <a:buChar char="p"/>
            </a:pPr>
            <a:r>
              <a:rPr lang="en-US" altLang="zh-CN" sz="3000" dirty="0">
                <a:solidFill>
                  <a:srgbClr val="0000CC"/>
                </a:solidFill>
                <a:latin typeface="楷体" panose="02010609060101010101" pitchFamily="49" charset="-122"/>
                <a:ea typeface="楷体" panose="02010609060101010101" pitchFamily="49" charset="-122"/>
              </a:rPr>
              <a:t>1</a:t>
            </a:r>
            <a:r>
              <a:rPr lang="zh-CN" altLang="en-US" sz="3000" dirty="0">
                <a:solidFill>
                  <a:srgbClr val="0000CC"/>
                </a:solidFill>
                <a:latin typeface="楷体" panose="02010609060101010101" pitchFamily="49" charset="-122"/>
                <a:ea typeface="楷体" panose="02010609060101010101" pitchFamily="49" charset="-122"/>
              </a:rPr>
              <a:t>、统一性与适用性相结合</a:t>
            </a:r>
            <a:endParaRPr lang="zh-CN" altLang="en-US" sz="3000" dirty="0">
              <a:solidFill>
                <a:srgbClr val="0000CC"/>
              </a:solidFill>
              <a:latin typeface="楷体" panose="02010609060101010101" pitchFamily="49" charset="-122"/>
              <a:ea typeface="楷体" panose="02010609060101010101" pitchFamily="49" charset="-122"/>
            </a:endParaRPr>
          </a:p>
          <a:p>
            <a:pPr marL="1139825" lvl="2" indent="-285750" eaLnBrk="1" hangingPunct="1">
              <a:lnSpc>
                <a:spcPct val="140000"/>
              </a:lnSpc>
            </a:pPr>
            <a:r>
              <a:rPr lang="zh-CN" altLang="en-US" sz="3000" dirty="0">
                <a:latin typeface="楷体" panose="02010609060101010101" pitchFamily="49" charset="-122"/>
                <a:ea typeface="楷体" panose="02010609060101010101" pitchFamily="49" charset="-122"/>
              </a:rPr>
              <a:t> 按照企业会计准则统一规定设置科目。</a:t>
            </a:r>
            <a:endParaRPr lang="en-US" altLang="zh-CN" sz="3000" dirty="0">
              <a:latin typeface="楷体" panose="02010609060101010101" pitchFamily="49" charset="-122"/>
              <a:ea typeface="楷体" panose="02010609060101010101" pitchFamily="49" charset="-122"/>
            </a:endParaRPr>
          </a:p>
          <a:p>
            <a:pPr marL="1139825" lvl="2" indent="-285750" eaLnBrk="1" hangingPunct="1">
              <a:lnSpc>
                <a:spcPct val="140000"/>
              </a:lnSpc>
            </a:pPr>
            <a:r>
              <a:rPr lang="zh-CN" altLang="en-US" sz="3000" dirty="0">
                <a:latin typeface="楷体" panose="02010609060101010101" pitchFamily="49" charset="-122"/>
                <a:ea typeface="楷体" panose="02010609060101010101" pitchFamily="49" charset="-122"/>
              </a:rPr>
              <a:t> 结合公司会计对象特点设置会计科目。</a:t>
            </a:r>
            <a:endParaRPr lang="en-US" altLang="zh-CN" sz="3000" dirty="0">
              <a:latin typeface="楷体" panose="02010609060101010101" pitchFamily="49" charset="-122"/>
              <a:ea typeface="楷体" panose="02010609060101010101" pitchFamily="49" charset="-122"/>
            </a:endParaRPr>
          </a:p>
          <a:p>
            <a:pPr marL="1529080" lvl="3" indent="-285750" eaLnBrk="1" hangingPunct="1">
              <a:lnSpc>
                <a:spcPct val="140000"/>
              </a:lnSpc>
            </a:pPr>
            <a:r>
              <a:rPr lang="zh-CN" altLang="en-US" sz="3000" b="1" dirty="0">
                <a:latin typeface="楷体" panose="02010609060101010101" pitchFamily="49" charset="-122"/>
                <a:ea typeface="楷体" panose="02010609060101010101" pitchFamily="49" charset="-122"/>
              </a:rPr>
              <a:t> 如“制造费用”，多为制造业。</a:t>
            </a:r>
            <a:endParaRPr lang="zh-CN" altLang="en-US" sz="3000" b="1" dirty="0">
              <a:latin typeface="楷体" panose="02010609060101010101" pitchFamily="49" charset="-122"/>
              <a:ea typeface="楷体" panose="02010609060101010101" pitchFamily="49" charset="-122"/>
            </a:endParaRPr>
          </a:p>
        </p:txBody>
      </p:sp>
      <p:sp>
        <p:nvSpPr>
          <p:cNvPr id="26627" name="矩形 753666"/>
          <p:cNvSpPr/>
          <p:nvPr/>
        </p:nvSpPr>
        <p:spPr>
          <a:xfrm>
            <a:off x="839470" y="304800"/>
            <a:ext cx="1045464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6628"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3666" name="文本占位符 753665"/>
          <p:cNvSpPr>
            <a:spLocks noGrp="1" noChangeArrowheads="1"/>
          </p:cNvSpPr>
          <p:nvPr>
            <p:ph type="body" idx="4294967295"/>
          </p:nvPr>
        </p:nvSpPr>
        <p:spPr>
          <a:xfrm>
            <a:off x="602615" y="1125855"/>
            <a:ext cx="10810240" cy="4627880"/>
          </a:xfrm>
          <a:solidFill>
            <a:schemeClr val="bg1"/>
          </a:solidFill>
        </p:spPr>
        <p:txBody>
          <a:bodyPr vert="horz" wrap="square" lIns="91440" tIns="45720" rIns="91440" bIns="45720" numCol="1" anchor="t" anchorCtr="0" compatLnSpc="1"/>
          <a:lstStyle/>
          <a:p>
            <a:pPr marL="342900" marR="0" lvl="0" indent="-342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  二、会计科目的设置原则 </a:t>
            </a:r>
            <a:endParaRPr kumimoji="0" lang="zh-CN" altLang="en-US" sz="2800" b="1"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742950" marR="0" lvl="1" indent="-28575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en-US" sz="28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 </a:t>
            </a:r>
            <a:r>
              <a:rPr kumimoji="0" lang="en-US" altLang="zh-CN" sz="28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rPr>
              <a:t>、灵活性与稳定性相结合</a:t>
            </a:r>
            <a:endParaRPr kumimoji="0" lang="zh-CN" altLang="en-US" sz="2800" b="1" i="0" u="none" strike="noStrike" kern="1200" cap="none" spc="0" normalizeH="0" baseline="0" noProof="0" dirty="0" smtClean="0">
              <a:ln>
                <a:noFill/>
              </a:ln>
              <a:solidFill>
                <a:srgbClr val="0000CC"/>
              </a:solidFill>
              <a:effectLst/>
              <a:uLnTx/>
              <a:uFillTx/>
              <a:latin typeface="楷体" panose="02010609060101010101" pitchFamily="49" charset="-122"/>
              <a:ea typeface="楷体" panose="02010609060101010101" pitchFamily="49" charset="-122"/>
              <a:cs typeface="+mn-cs"/>
            </a:endParaRPr>
          </a:p>
          <a:p>
            <a:pPr marL="914400" marR="0" lvl="1" indent="-4572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1200" cap="none" spc="0" normalizeH="0" baseline="0" noProof="0" dirty="0" smtClean="0">
                <a:ln>
                  <a:noFill/>
                </a:ln>
                <a:solidFill>
                  <a:srgbClr val="7030A0"/>
                </a:solidFill>
                <a:effectLst/>
                <a:uLnTx/>
                <a:uFillTx/>
                <a:latin typeface="楷体" panose="02010609060101010101" pitchFamily="49" charset="-122"/>
                <a:ea typeface="楷体" panose="02010609060101010101" pitchFamily="49" charset="-122"/>
                <a:cs typeface="+mn-cs"/>
              </a:rPr>
              <a:t>灵活性：</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要</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适应社会经济环境变化和本单位业务发展的需要</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单位可根据实际情况自行增设、分拆、合并会计明细科目。</a:t>
            </a:r>
            <a:endPar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1311275" marR="0" lvl="2" indent="-457200" algn="l" defTabSz="914400" rtl="0" eaLnBrk="1" fontAlgn="base" latinLnBrk="0" hangingPunct="1">
              <a:lnSpc>
                <a:spcPct val="140000"/>
              </a:lnSpc>
              <a:spcBef>
                <a:spcPct val="20000"/>
              </a:spcBef>
              <a:spcAft>
                <a:spcPct val="0"/>
              </a:spcAft>
              <a:buClr>
                <a:schemeClr val="accent2"/>
              </a:buClr>
              <a:buSzTx/>
              <a:buFont typeface="Arial" panose="020B0604020202020204" pitchFamily="34" charset="0"/>
              <a:buChar char="•"/>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如周转材料可分拆为包装物和低值易耗品等。</a:t>
            </a: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14400" marR="0" lvl="3" indent="-457200" algn="l" defTabSz="914400" rtl="0" eaLnBrk="1" fontAlgn="base" latinLnBrk="0" hangingPunct="1">
              <a:lnSpc>
                <a:spcPct val="140000"/>
              </a:lnSpc>
              <a:spcBef>
                <a:spcPct val="20000"/>
              </a:spcBef>
              <a:spcAft>
                <a:spcPct val="0"/>
              </a:spcAft>
              <a:buClr>
                <a:srgbClr val="FF0000"/>
              </a:buClr>
              <a:buSzTx/>
              <a:buFont typeface="Wingdings" panose="05000000000000000000" charset="0"/>
              <a:buChar char="Ø"/>
              <a:defRPr/>
            </a:pPr>
            <a:r>
              <a:rPr lang="zh-CN" altLang="en-US" sz="2800" b="1" kern="1200" noProof="0" dirty="0" smtClean="0">
                <a:ln>
                  <a:noFill/>
                </a:ln>
                <a:solidFill>
                  <a:srgbClr val="7030A0"/>
                </a:solidFill>
                <a:effectLst/>
                <a:uLnTx/>
                <a:uFillTx/>
                <a:latin typeface="楷体" panose="02010609060101010101" pitchFamily="49" charset="-122"/>
                <a:ea typeface="楷体" panose="02010609060101010101" pitchFamily="49" charset="-122"/>
                <a:cs typeface="+mn-cs"/>
                <a:sym typeface="+mn-ea"/>
              </a:rPr>
              <a:t>稳定性：</a:t>
            </a:r>
            <a:r>
              <a:rPr lang="zh-CN" altLang="en-US" sz="2800" b="1" kern="120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rPr>
              <a:t>科目设置相对稳定</a:t>
            </a:r>
            <a:r>
              <a:rPr lang="zh-CN" altLang="en-US" sz="2800" b="1" kern="1200" noProof="0" dirty="0" smtClean="0">
                <a:ln>
                  <a:noFill/>
                </a:ln>
                <a:effectLst/>
                <a:uLnTx/>
                <a:uFillTx/>
                <a:latin typeface="楷体" panose="02010609060101010101" pitchFamily="49" charset="-122"/>
                <a:ea typeface="楷体" panose="02010609060101010101" pitchFamily="49" charset="-122"/>
                <a:cs typeface="+mn-cs"/>
                <a:sym typeface="+mn-ea"/>
              </a:rPr>
              <a:t>。利于核算指标纵比。</a:t>
            </a:r>
            <a:endPar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2225675" marR="0" lvl="4" indent="-457200" algn="l" defTabSz="914400" rtl="0" eaLnBrk="1" fontAlgn="base" latinLnBrk="0" hangingPunct="1">
              <a:lnSpc>
                <a:spcPct val="140000"/>
              </a:lnSpc>
              <a:spcBef>
                <a:spcPct val="20000"/>
              </a:spcBef>
              <a:spcAft>
                <a:spcPct val="0"/>
              </a:spcAft>
              <a:buClr>
                <a:schemeClr val="accent2"/>
              </a:buClr>
              <a:buSzTx/>
              <a:buFont typeface="Arial" panose="020B0604020202020204" pitchFamily="34" charset="0"/>
              <a:buChar char="•"/>
              <a:defRPr/>
            </a:pPr>
            <a:endPar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8675" name="矩形 753666"/>
          <p:cNvSpPr/>
          <p:nvPr/>
        </p:nvSpPr>
        <p:spPr>
          <a:xfrm>
            <a:off x="862330" y="304800"/>
            <a:ext cx="923734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3666" name="文本占位符 753665"/>
          <p:cNvSpPr>
            <a:spLocks noGrp="1"/>
          </p:cNvSpPr>
          <p:nvPr>
            <p:ph type="body" idx="4294967295"/>
          </p:nvPr>
        </p:nvSpPr>
        <p:spPr>
          <a:xfrm>
            <a:off x="867410" y="1071880"/>
            <a:ext cx="10470515" cy="4662170"/>
          </a:xfrm>
        </p:spPr>
        <p:txBody>
          <a:bodyPr vert="horz" wrap="square" lIns="91440" tIns="45720" rIns="91440" bIns="45720" anchor="t" anchorCtr="0"/>
          <a:p>
            <a:pPr marL="342900" indent="-342900" eaLnBrk="1" hangingPunct="1">
              <a:lnSpc>
                <a:spcPct val="150000"/>
              </a:lnSpc>
            </a:pPr>
            <a:r>
              <a:rPr lang="zh-CN" altLang="en-US" sz="3000" dirty="0">
                <a:solidFill>
                  <a:srgbClr val="FF0000"/>
                </a:solidFill>
                <a:latin typeface="黑体" panose="02010609060101010101" pitchFamily="49" charset="-122"/>
                <a:ea typeface="黑体" panose="02010609060101010101" pitchFamily="49" charset="-122"/>
              </a:rPr>
              <a:t>  二、会计科目的设置原则 </a:t>
            </a:r>
            <a:endParaRPr lang="zh-CN" altLang="en-US" sz="3000" dirty="0">
              <a:solidFill>
                <a:srgbClr val="FF0000"/>
              </a:solidFill>
              <a:latin typeface="黑体" panose="02010609060101010101" pitchFamily="49" charset="-122"/>
              <a:ea typeface="黑体" panose="02010609060101010101" pitchFamily="49" charset="-122"/>
            </a:endParaRPr>
          </a:p>
          <a:p>
            <a:pPr marL="742950" lvl="1" indent="-285750" eaLnBrk="1" hangingPunct="1">
              <a:lnSpc>
                <a:spcPct val="150000"/>
              </a:lnSpc>
            </a:pPr>
            <a:r>
              <a:rPr lang="zh-CN" altLang="en-US" sz="3000" dirty="0">
                <a:solidFill>
                  <a:srgbClr val="0000CC"/>
                </a:solidFill>
                <a:latin typeface="楷体" panose="02010609060101010101" pitchFamily="49" charset="-122"/>
                <a:ea typeface="楷体" panose="02010609060101010101" pitchFamily="49" charset="-122"/>
              </a:rPr>
              <a:t> </a:t>
            </a:r>
            <a:r>
              <a:rPr lang="en-US" altLang="zh-CN" sz="3000" dirty="0">
                <a:solidFill>
                  <a:srgbClr val="0000CC"/>
                </a:solidFill>
                <a:latin typeface="楷体" panose="02010609060101010101" pitchFamily="49" charset="-122"/>
                <a:ea typeface="楷体" panose="02010609060101010101" pitchFamily="49" charset="-122"/>
              </a:rPr>
              <a:t>3</a:t>
            </a:r>
            <a:r>
              <a:rPr lang="zh-CN" altLang="en-US" sz="3000" dirty="0">
                <a:solidFill>
                  <a:srgbClr val="0000CC"/>
                </a:solidFill>
                <a:latin typeface="楷体" panose="02010609060101010101" pitchFamily="49" charset="-122"/>
                <a:ea typeface="楷体" panose="02010609060101010101" pitchFamily="49" charset="-122"/>
              </a:rPr>
              <a:t>、会计科目名称力求简明扼要、内容确切。</a:t>
            </a:r>
            <a:endParaRPr lang="en-US" altLang="zh-CN" sz="3000" dirty="0">
              <a:solidFill>
                <a:srgbClr val="0000CC"/>
              </a:solidFill>
              <a:latin typeface="楷体" panose="02010609060101010101" pitchFamily="49" charset="-122"/>
              <a:ea typeface="楷体" panose="02010609060101010101" pitchFamily="49" charset="-122"/>
            </a:endParaRPr>
          </a:p>
          <a:p>
            <a:pPr marL="1139825" lvl="2" indent="-285750" eaLnBrk="1" hangingPunct="1">
              <a:lnSpc>
                <a:spcPct val="150000"/>
              </a:lnSpc>
            </a:pPr>
            <a:r>
              <a:rPr lang="zh-CN" altLang="en-US" sz="3000" dirty="0">
                <a:latin typeface="楷体" panose="02010609060101010101" pitchFamily="49" charset="-122"/>
                <a:ea typeface="楷体" panose="02010609060101010101" pitchFamily="49" charset="-122"/>
              </a:rPr>
              <a:t>会计科目概念清楚，核算内容明确，相互之间不得混淆和交叉。</a:t>
            </a:r>
            <a:endParaRPr lang="zh-CN" altLang="en-US" sz="3000" dirty="0">
              <a:latin typeface="楷体" panose="02010609060101010101" pitchFamily="49" charset="-122"/>
              <a:ea typeface="楷体" panose="02010609060101010101" pitchFamily="49" charset="-122"/>
            </a:endParaRPr>
          </a:p>
          <a:p>
            <a:pPr marL="1139825" lvl="2" indent="-285750" eaLnBrk="1" hangingPunct="1">
              <a:lnSpc>
                <a:spcPct val="150000"/>
              </a:lnSpc>
            </a:pPr>
            <a:r>
              <a:rPr lang="zh-CN" altLang="en-US" sz="3000" dirty="0">
                <a:latin typeface="楷体" panose="02010609060101010101" pitchFamily="49" charset="-122"/>
                <a:ea typeface="楷体" panose="02010609060101010101" pitchFamily="49" charset="-122"/>
              </a:rPr>
              <a:t>会计科目的数量和详略程度应根据企业规模大小、业务的繁简和管理的需要而定。</a:t>
            </a:r>
            <a:endParaRPr lang="zh-CN" altLang="en-US" sz="3000" dirty="0">
              <a:latin typeface="楷体" panose="02010609060101010101" pitchFamily="49" charset="-122"/>
              <a:ea typeface="楷体" panose="02010609060101010101" pitchFamily="49" charset="-122"/>
            </a:endParaRPr>
          </a:p>
        </p:txBody>
      </p:sp>
      <p:sp>
        <p:nvSpPr>
          <p:cNvPr id="30723" name="矩形 753666"/>
          <p:cNvSpPr/>
          <p:nvPr/>
        </p:nvSpPr>
        <p:spPr>
          <a:xfrm>
            <a:off x="866775" y="304800"/>
            <a:ext cx="1047051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0724"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文本占位符 506881"/>
          <p:cNvSpPr/>
          <p:nvPr>
            <p:ph type="body" idx="4294967295"/>
          </p:nvPr>
        </p:nvSpPr>
        <p:spPr>
          <a:xfrm>
            <a:off x="793750" y="1196975"/>
            <a:ext cx="10854690" cy="3517900"/>
          </a:xfrm>
        </p:spPr>
        <p:txBody>
          <a:bodyPr vert="horz" wrap="square" lIns="91440" tIns="45720" rIns="91440" bIns="45720" anchor="t" anchorCtr="0"/>
          <a:p>
            <a:pPr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一、静态会计要素</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（一）资产：</a:t>
            </a:r>
            <a:r>
              <a:rPr lang="zh-CN" altLang="en-US" sz="2800" dirty="0">
                <a:latin typeface="楷体" panose="02010609060101010101" pitchFamily="49" charset="-122"/>
                <a:ea typeface="楷体" panose="02010609060101010101" pitchFamily="49" charset="-122"/>
              </a:rPr>
              <a:t>分类</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pPr>
            <a:r>
              <a:rPr lang="zh-CN" altLang="en-US" sz="2800" dirty="0">
                <a:latin typeface="楷体" panose="02010609060101010101" pitchFamily="49" charset="-122"/>
                <a:ea typeface="楷体" panose="02010609060101010101" pitchFamily="49" charset="-122"/>
              </a:rPr>
              <a:t> 按照</a:t>
            </a:r>
            <a:r>
              <a:rPr lang="zh-CN" altLang="en-US" sz="2800" dirty="0">
                <a:solidFill>
                  <a:srgbClr val="FF0066"/>
                </a:solidFill>
                <a:latin typeface="楷体" panose="02010609060101010101" pitchFamily="49" charset="-122"/>
                <a:ea typeface="楷体" panose="02010609060101010101" pitchFamily="49" charset="-122"/>
              </a:rPr>
              <a:t>流动性</a:t>
            </a:r>
            <a:r>
              <a:rPr lang="zh-CN" altLang="en-US" sz="2800" dirty="0">
                <a:latin typeface="楷体" panose="02010609060101010101" pitchFamily="49" charset="-122"/>
                <a:ea typeface="楷体" panose="02010609060101010101" pitchFamily="49" charset="-122"/>
              </a:rPr>
              <a:t>可以分为</a:t>
            </a:r>
            <a:r>
              <a:rPr lang="zh-CN" altLang="en-US" sz="2800" dirty="0">
                <a:solidFill>
                  <a:srgbClr val="353DE3"/>
                </a:solidFill>
                <a:latin typeface="楷体" panose="02010609060101010101" pitchFamily="49" charset="-122"/>
                <a:ea typeface="楷体" panose="02010609060101010101" pitchFamily="49" charset="-122"/>
              </a:rPr>
              <a:t>流动资产</a:t>
            </a:r>
            <a:r>
              <a:rPr lang="zh-CN" altLang="en-US" sz="2800" dirty="0">
                <a:latin typeface="楷体" panose="02010609060101010101" pitchFamily="49" charset="-122"/>
                <a:ea typeface="楷体" panose="02010609060101010101" pitchFamily="49" charset="-122"/>
              </a:rPr>
              <a:t>和</a:t>
            </a:r>
            <a:r>
              <a:rPr lang="zh-CN" altLang="en-US" sz="2800" dirty="0">
                <a:solidFill>
                  <a:srgbClr val="353DE3"/>
                </a:solidFill>
                <a:latin typeface="楷体" panose="02010609060101010101" pitchFamily="49" charset="-122"/>
                <a:ea typeface="楷体" panose="02010609060101010101" pitchFamily="49" charset="-122"/>
              </a:rPr>
              <a:t>非流动资产</a:t>
            </a:r>
            <a:r>
              <a:rPr lang="zh-CN" altLang="en-US" sz="2800" dirty="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50000"/>
              </a:lnSpc>
              <a:buClr>
                <a:srgbClr val="FF0000"/>
              </a:buClr>
            </a:pPr>
            <a:r>
              <a:rPr lang="zh-CN" altLang="en-US" sz="2800" dirty="0">
                <a:latin typeface="楷体" panose="02010609060101010101" pitchFamily="49" charset="-122"/>
                <a:ea typeface="楷体" panose="02010609060101010101" pitchFamily="49" charset="-122"/>
              </a:rPr>
              <a:t> 所谓流动性，是指某项资产变现或耗用的周期长短或时间快慢。</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营业周期</a:t>
            </a:r>
            <a:endParaRPr lang="en-US" altLang="zh-CN" sz="2800" dirty="0">
              <a:latin typeface="楷体" panose="02010609060101010101" pitchFamily="49" charset="-122"/>
              <a:ea typeface="楷体" panose="02010609060101010101" pitchFamily="49" charset="-122"/>
            </a:endParaRPr>
          </a:p>
        </p:txBody>
      </p:sp>
      <p:sp>
        <p:nvSpPr>
          <p:cNvPr id="53250" name="矩形 506882"/>
          <p:cNvSpPr/>
          <p:nvPr/>
        </p:nvSpPr>
        <p:spPr>
          <a:xfrm>
            <a:off x="845820" y="304800"/>
            <a:ext cx="1044257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 name="矩形 3"/>
          <p:cNvSpPr/>
          <p:nvPr/>
        </p:nvSpPr>
        <p:spPr>
          <a:xfrm>
            <a:off x="1271270" y="4940935"/>
            <a:ext cx="9820275" cy="1206500"/>
          </a:xfrm>
          <a:prstGeom prst="rect">
            <a:avLst/>
          </a:prstGeom>
          <a:solidFill>
            <a:schemeClr val="bg1"/>
          </a:solidFill>
          <a:ln w="9525">
            <a:noFill/>
          </a:ln>
        </p:spPr>
        <p:txBody>
          <a:bodyPr wrap="square" anchor="t" anchorCtr="0">
            <a:noAutofit/>
          </a:bodyPr>
          <a:p>
            <a:pPr marL="469900" indent="-469900" algn="just" eaLnBrk="0" hangingPunct="0">
              <a:spcBef>
                <a:spcPct val="50000"/>
              </a:spcBef>
              <a:buClr>
                <a:srgbClr val="CC0000"/>
              </a:buClr>
              <a:buFont typeface="Wingdings" panose="05000000000000000000" pitchFamily="2" charset="2"/>
              <a:buChar char="Ø"/>
            </a:pPr>
            <a:r>
              <a:rPr lang="zh-CN" altLang="en-US" sz="2800" b="1" dirty="0">
                <a:solidFill>
                  <a:srgbClr val="000000"/>
                </a:solidFill>
                <a:latin typeface="仿宋" panose="02010609060101010101" pitchFamily="49" charset="-122"/>
                <a:ea typeface="仿宋" panose="02010609060101010101" pitchFamily="49" charset="-122"/>
                <a:sym typeface="+mn-ea"/>
              </a:rPr>
              <a:t>营业周期</a:t>
            </a:r>
            <a:r>
              <a:rPr lang="en-US" altLang="zh-CN" sz="2800" b="1" dirty="0">
                <a:solidFill>
                  <a:srgbClr val="000000"/>
                </a:solidFill>
                <a:latin typeface="仿宋" panose="02010609060101010101" pitchFamily="49" charset="-122"/>
                <a:ea typeface="仿宋" panose="02010609060101010101" pitchFamily="49" charset="-122"/>
                <a:sym typeface="+mn-ea"/>
              </a:rPr>
              <a:t>——</a:t>
            </a:r>
            <a:r>
              <a:rPr lang="zh-CN" altLang="en-US" sz="2800" b="1" dirty="0">
                <a:solidFill>
                  <a:srgbClr val="000000"/>
                </a:solidFill>
                <a:latin typeface="仿宋" panose="02010609060101010101" pitchFamily="49" charset="-122"/>
                <a:ea typeface="仿宋" panose="02010609060101010101" pitchFamily="49" charset="-122"/>
                <a:sym typeface="+mn-ea"/>
              </a:rPr>
              <a:t>指企业一个完整的供、产、销环节所需要的时间。通常默认为一年。</a:t>
            </a:r>
            <a:endParaRPr lang="en-US" altLang="zh-CN" sz="2800" dirty="0">
              <a:solidFill>
                <a:srgbClr val="000000"/>
              </a:solidFill>
              <a:latin typeface="仿宋" panose="02010609060101010101" pitchFamily="49" charset="-122"/>
              <a:ea typeface="仿宋" panose="02010609060101010101" pitchFamily="49" charset="-122"/>
            </a:endParaRPr>
          </a:p>
        </p:txBody>
      </p:sp>
      <p:pic>
        <p:nvPicPr>
          <p:cNvPr id="53252" name="图片 4" descr="武汉工程科技学院LOGO 标准.png"/>
          <p:cNvPicPr>
            <a:picLocks noChangeAspect="1"/>
          </p:cNvPicPr>
          <p:nvPr/>
        </p:nvPicPr>
        <p:blipFill>
          <a:blip r:embed="rId1"/>
          <a:stretch>
            <a:fillRect/>
          </a:stretch>
        </p:blipFill>
        <p:spPr>
          <a:xfrm>
            <a:off x="882745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AutoShape 3"/>
          <p:cNvSpPr>
            <a:spLocks noChangeArrowheads="1"/>
          </p:cNvSpPr>
          <p:nvPr/>
        </p:nvSpPr>
        <p:spPr bwMode="auto">
          <a:xfrm rot="17973186">
            <a:off x="6650831" y="3420269"/>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4" name="AutoShape 4"/>
          <p:cNvSpPr>
            <a:spLocks noChangeArrowheads="1"/>
          </p:cNvSpPr>
          <p:nvPr/>
        </p:nvSpPr>
        <p:spPr bwMode="auto">
          <a:xfrm rot="3465783">
            <a:off x="6650831" y="5584031"/>
            <a:ext cx="792163" cy="288925"/>
          </a:xfrm>
          <a:prstGeom prst="rightArrow">
            <a:avLst>
              <a:gd name="adj1" fmla="val 35167"/>
              <a:gd name="adj2" fmla="val 111028"/>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5" name="AutoShape 5"/>
          <p:cNvSpPr>
            <a:spLocks noChangeArrowheads="1"/>
          </p:cNvSpPr>
          <p:nvPr/>
        </p:nvSpPr>
        <p:spPr bwMode="auto">
          <a:xfrm rot="14369021">
            <a:off x="5431631" y="3496469"/>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6" name="AutoShape 6"/>
          <p:cNvSpPr>
            <a:spLocks noChangeArrowheads="1"/>
          </p:cNvSpPr>
          <p:nvPr/>
        </p:nvSpPr>
        <p:spPr bwMode="auto">
          <a:xfrm rot="7535209">
            <a:off x="5393531" y="5550694"/>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7" name="AutoShape 7"/>
          <p:cNvSpPr>
            <a:spLocks noChangeArrowheads="1"/>
          </p:cNvSpPr>
          <p:nvPr/>
        </p:nvSpPr>
        <p:spPr bwMode="auto">
          <a:xfrm>
            <a:off x="7229475" y="4548188"/>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8" name="AutoShape 8"/>
          <p:cNvSpPr>
            <a:spLocks noChangeArrowheads="1"/>
          </p:cNvSpPr>
          <p:nvPr/>
        </p:nvSpPr>
        <p:spPr bwMode="auto">
          <a:xfrm rot="10800000">
            <a:off x="4819650" y="4541838"/>
            <a:ext cx="863600" cy="288925"/>
          </a:xfrm>
          <a:prstGeom prst="rightArrow">
            <a:avLst>
              <a:gd name="adj1" fmla="val 35167"/>
              <a:gd name="adj2" fmla="val 121041"/>
            </a:avLst>
          </a:prstGeom>
          <a:gradFill rotWithShape="1">
            <a:gsLst>
              <a:gs pos="0">
                <a:schemeClr val="tx2">
                  <a:gamma/>
                  <a:shade val="89020"/>
                  <a:invGamma/>
                  <a:alpha val="0"/>
                </a:schemeClr>
              </a:gs>
              <a:gs pos="100000">
                <a:schemeClr val="tx2"/>
              </a:gs>
            </a:gsLst>
            <a:lin ang="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31752" name="Oval 9"/>
          <p:cNvSpPr/>
          <p:nvPr/>
        </p:nvSpPr>
        <p:spPr>
          <a:xfrm>
            <a:off x="4565650" y="3919590"/>
            <a:ext cx="3743325" cy="1465158"/>
          </a:xfrm>
          <a:prstGeom prst="ellipse">
            <a:avLst/>
          </a:prstGeom>
          <a:noFill/>
          <a:ln w="38100" cap="flat" cmpd="sng">
            <a:solidFill>
              <a:srgbClr val="660066"/>
            </a:solidFill>
            <a:prstDash val="solid"/>
            <a:headEnd type="none" w="med" len="med"/>
            <a:tailEnd type="none" w="med" len="med"/>
          </a:ln>
        </p:spPr>
        <p:txBody>
          <a:bodyPr anchor="ctr" anchorCtr="0">
            <a:spAutoFit/>
          </a:bodyPr>
          <a:p>
            <a:pPr algn="ctr"/>
            <a:endParaRPr lang="zh-CN" altLang="en-US" b="1" dirty="0">
              <a:solidFill>
                <a:srgbClr val="000000"/>
              </a:solidFill>
              <a:latin typeface="黑体" panose="02010609060101010101" pitchFamily="49" charset="-122"/>
              <a:ea typeface="黑体" panose="02010609060101010101" pitchFamily="49" charset="-122"/>
            </a:endParaRPr>
          </a:p>
        </p:txBody>
      </p:sp>
      <p:sp>
        <p:nvSpPr>
          <p:cNvPr id="10" name="Oval 10"/>
          <p:cNvSpPr>
            <a:spLocks noChangeArrowheads="1"/>
          </p:cNvSpPr>
          <p:nvPr/>
        </p:nvSpPr>
        <p:spPr bwMode="auto">
          <a:xfrm>
            <a:off x="5302250" y="2838450"/>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1" name="Oval 11"/>
          <p:cNvSpPr>
            <a:spLocks noChangeArrowheads="1"/>
          </p:cNvSpPr>
          <p:nvPr/>
        </p:nvSpPr>
        <p:spPr bwMode="auto">
          <a:xfrm>
            <a:off x="4357688" y="4494213"/>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2" name="Oval 12"/>
          <p:cNvSpPr>
            <a:spLocks noChangeArrowheads="1"/>
          </p:cNvSpPr>
          <p:nvPr/>
        </p:nvSpPr>
        <p:spPr bwMode="auto">
          <a:xfrm>
            <a:off x="5221288" y="6037263"/>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3" name="Oval 13"/>
          <p:cNvSpPr>
            <a:spLocks noChangeArrowheads="1"/>
          </p:cNvSpPr>
          <p:nvPr/>
        </p:nvSpPr>
        <p:spPr bwMode="auto">
          <a:xfrm>
            <a:off x="7151688" y="2817813"/>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4" name="Oval 14"/>
          <p:cNvSpPr>
            <a:spLocks noChangeArrowheads="1"/>
          </p:cNvSpPr>
          <p:nvPr/>
        </p:nvSpPr>
        <p:spPr bwMode="auto">
          <a:xfrm>
            <a:off x="8101013" y="4494213"/>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5" name="Oval 15"/>
          <p:cNvSpPr>
            <a:spLocks noChangeArrowheads="1"/>
          </p:cNvSpPr>
          <p:nvPr/>
        </p:nvSpPr>
        <p:spPr bwMode="auto">
          <a:xfrm>
            <a:off x="7207250" y="6094413"/>
            <a:ext cx="360363" cy="360363"/>
          </a:xfrm>
          <a:prstGeom prst="ellipse">
            <a:avLst/>
          </a:prstGeom>
          <a:gradFill rotWithShape="1">
            <a:gsLst>
              <a:gs pos="0">
                <a:schemeClr val="bg1">
                  <a:gamma/>
                  <a:tint val="33725"/>
                  <a:invGamma/>
                </a:schemeClr>
              </a:gs>
              <a:gs pos="100000">
                <a:schemeClr val="bg1"/>
              </a:gs>
            </a:gsLst>
            <a:path path="shape">
              <a:fillToRect l="50000" t="50000" r="50000" b="5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6" name="Oval 16"/>
          <p:cNvSpPr>
            <a:spLocks noChangeArrowheads="1"/>
          </p:cNvSpPr>
          <p:nvPr/>
        </p:nvSpPr>
        <p:spPr bwMode="auto">
          <a:xfrm>
            <a:off x="6030125" y="4235615"/>
            <a:ext cx="879464" cy="93788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p:spPr>
        <p:txBody>
          <a:bodyPr wrap="none"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7" name="Oval 17"/>
          <p:cNvSpPr>
            <a:spLocks noChangeArrowheads="1"/>
          </p:cNvSpPr>
          <p:nvPr/>
        </p:nvSpPr>
        <p:spPr bwMode="auto">
          <a:xfrm>
            <a:off x="6034887" y="4241965"/>
            <a:ext cx="879464" cy="937884"/>
          </a:xfrm>
          <a:prstGeom prst="ellipse">
            <a:avLst/>
          </a:prstGeom>
          <a:gradFill rotWithShape="1">
            <a:gsLst>
              <a:gs pos="0">
                <a:schemeClr val="hlink">
                  <a:alpha val="31999"/>
                </a:schemeClr>
              </a:gs>
              <a:gs pos="100000">
                <a:schemeClr val="hlink">
                  <a:gamma/>
                  <a:shade val="46275"/>
                  <a:invGamma/>
                </a:schemeClr>
              </a:gs>
            </a:gsLst>
            <a:lin ang="2700000" scaled="1"/>
          </a:gradFill>
          <a:ln>
            <a:noFill/>
          </a:ln>
          <a:effectLst/>
        </p:spPr>
        <p:txBody>
          <a:bodyPr wrap="none"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8" name="Oval 18"/>
          <p:cNvSpPr>
            <a:spLocks noChangeArrowheads="1"/>
          </p:cNvSpPr>
          <p:nvPr/>
        </p:nvSpPr>
        <p:spPr bwMode="auto">
          <a:xfrm>
            <a:off x="5624513" y="4272812"/>
            <a:ext cx="1690688" cy="86349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p:spPr>
        <p:txBody>
          <a:bodyPr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9" name="Oval 19"/>
          <p:cNvSpPr>
            <a:spLocks noChangeArrowheads="1"/>
          </p:cNvSpPr>
          <p:nvPr/>
        </p:nvSpPr>
        <p:spPr bwMode="auto">
          <a:xfrm>
            <a:off x="5607050" y="4245824"/>
            <a:ext cx="1690688" cy="86349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p:spPr>
        <p:txBody>
          <a:bodyPr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grpSp>
        <p:nvGrpSpPr>
          <p:cNvPr id="31763" name="Group 20"/>
          <p:cNvGrpSpPr/>
          <p:nvPr/>
        </p:nvGrpSpPr>
        <p:grpSpPr>
          <a:xfrm>
            <a:off x="5708650" y="3962400"/>
            <a:ext cx="1522413" cy="1473200"/>
            <a:chOff x="0" y="12"/>
            <a:chExt cx="959" cy="928"/>
          </a:xfrm>
        </p:grpSpPr>
        <p:sp>
          <p:nvSpPr>
            <p:cNvPr id="31775" name="Oval 21"/>
            <p:cNvSpPr/>
            <p:nvPr/>
          </p:nvSpPr>
          <p:spPr>
            <a:xfrm>
              <a:off x="0" y="316"/>
              <a:ext cx="959" cy="328"/>
            </a:xfrm>
            <a:prstGeom prst="ellipse">
              <a:avLst/>
            </a:prstGeom>
            <a:solidFill>
              <a:srgbClr val="333333"/>
            </a:solidFill>
            <a:ln w="9525">
              <a:noFill/>
            </a:ln>
          </p:spPr>
          <p:txBody>
            <a:bodyPr anchor="ctr" anchorCtr="0">
              <a:spAutoFit/>
            </a:bodyPr>
            <a:p>
              <a:pPr algn="ct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1776" name="Oval 22"/>
            <p:cNvSpPr/>
            <p:nvPr/>
          </p:nvSpPr>
          <p:spPr>
            <a:xfrm>
              <a:off x="14" y="12"/>
              <a:ext cx="927" cy="928"/>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p>
              <a:pPr algn="ct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1777" name="Oval 23"/>
            <p:cNvSpPr/>
            <p:nvPr/>
          </p:nvSpPr>
          <p:spPr>
            <a:xfrm>
              <a:off x="25" y="18"/>
              <a:ext cx="906" cy="904"/>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p>
              <a:pPr algn="ct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1778" name="Oval 24"/>
            <p:cNvSpPr/>
            <p:nvPr/>
          </p:nvSpPr>
          <p:spPr>
            <a:xfrm>
              <a:off x="35" y="27"/>
              <a:ext cx="861" cy="845"/>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p>
              <a:pPr algn="ct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1779" name="Oval 25"/>
            <p:cNvSpPr/>
            <p:nvPr/>
          </p:nvSpPr>
          <p:spPr>
            <a:xfrm>
              <a:off x="86" y="50"/>
              <a:ext cx="765" cy="687"/>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p>
              <a:pPr algn="ctr"/>
              <a:endParaRPr lang="zh-CN" altLang="en-US" b="1" dirty="0">
                <a:solidFill>
                  <a:srgbClr val="FF0000"/>
                </a:solidFill>
                <a:latin typeface="黑体" panose="02010609060101010101" pitchFamily="49" charset="-122"/>
                <a:ea typeface="黑体" panose="02010609060101010101" pitchFamily="49" charset="-122"/>
              </a:endParaRPr>
            </a:p>
          </p:txBody>
        </p:sp>
      </p:grpSp>
      <p:sp>
        <p:nvSpPr>
          <p:cNvPr id="31764" name="Text Box 26"/>
          <p:cNvSpPr txBox="1"/>
          <p:nvPr/>
        </p:nvSpPr>
        <p:spPr>
          <a:xfrm>
            <a:off x="5721350" y="4437063"/>
            <a:ext cx="1527175" cy="491490"/>
          </a:xfrm>
          <a:prstGeom prst="rect">
            <a:avLst/>
          </a:prstGeom>
          <a:noFill/>
          <a:ln w="9525">
            <a:noFill/>
          </a:ln>
        </p:spPr>
        <p:txBody>
          <a:bodyPr>
            <a:spAutoFit/>
          </a:bodyPr>
          <a:p>
            <a:pPr algn="ctr" eaLnBrk="0" hangingPunct="0"/>
            <a:r>
              <a:rPr lang="zh-CN" altLang="en-US" sz="2600" b="1" dirty="0">
                <a:solidFill>
                  <a:srgbClr val="FF0000"/>
                </a:solidFill>
                <a:latin typeface="黑体" panose="02010609060101010101" pitchFamily="49" charset="-122"/>
                <a:ea typeface="黑体" panose="02010609060101010101" pitchFamily="49" charset="-122"/>
              </a:rPr>
              <a:t>会计科目</a:t>
            </a:r>
            <a:endParaRPr lang="zh-CN" altLang="en-US" sz="2600" b="1" dirty="0">
              <a:solidFill>
                <a:srgbClr val="FF0000"/>
              </a:solidFill>
              <a:latin typeface="黑体" panose="02010609060101010101" pitchFamily="49" charset="-122"/>
              <a:ea typeface="黑体" panose="02010609060101010101" pitchFamily="49" charset="-122"/>
            </a:endParaRPr>
          </a:p>
        </p:txBody>
      </p:sp>
      <p:sp>
        <p:nvSpPr>
          <p:cNvPr id="31765" name="Text Box 27"/>
          <p:cNvSpPr txBox="1"/>
          <p:nvPr/>
        </p:nvSpPr>
        <p:spPr>
          <a:xfrm>
            <a:off x="7176612" y="2649538"/>
            <a:ext cx="1101090" cy="460375"/>
          </a:xfrm>
          <a:prstGeom prst="rect">
            <a:avLst/>
          </a:prstGeom>
          <a:noFill/>
          <a:ln w="9525">
            <a:noFill/>
          </a:ln>
        </p:spPr>
        <p:txBody>
          <a:bodyPr wrap="none">
            <a:spAutoFit/>
          </a:bodyPr>
          <a:p>
            <a:pPr algn="ctr" eaLnBrk="0" hangingPunct="0"/>
            <a:r>
              <a:rPr lang="zh-CN" altLang="en-US" sz="2400" b="1" dirty="0">
                <a:solidFill>
                  <a:srgbClr val="660066"/>
                </a:solidFill>
                <a:latin typeface="黑体" panose="02010609060101010101" pitchFamily="49" charset="-122"/>
                <a:ea typeface="黑体" panose="02010609060101010101" pitchFamily="49" charset="-122"/>
              </a:rPr>
              <a:t>负债类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66" name="Text Box 28"/>
          <p:cNvSpPr txBox="1"/>
          <p:nvPr/>
        </p:nvSpPr>
        <p:spPr>
          <a:xfrm>
            <a:off x="4585335" y="2649538"/>
            <a:ext cx="1101090" cy="460375"/>
          </a:xfrm>
          <a:prstGeom prst="rect">
            <a:avLst/>
          </a:prstGeom>
          <a:noFill/>
          <a:ln w="9525">
            <a:noFill/>
          </a:ln>
        </p:spPr>
        <p:txBody>
          <a:bodyPr wrap="none">
            <a:spAutoFit/>
          </a:bodyPr>
          <a:p>
            <a:pPr algn="r" eaLnBrk="0" hangingPunct="0"/>
            <a:r>
              <a:rPr lang="zh-CN" altLang="en-US" sz="2400" b="1" dirty="0">
                <a:solidFill>
                  <a:srgbClr val="660066"/>
                </a:solidFill>
                <a:latin typeface="黑体" panose="02010609060101010101" pitchFamily="49" charset="-122"/>
                <a:ea typeface="黑体" panose="02010609060101010101" pitchFamily="49" charset="-122"/>
              </a:rPr>
              <a:t>资产类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67" name="Text Box 29"/>
          <p:cNvSpPr txBox="1"/>
          <p:nvPr/>
        </p:nvSpPr>
        <p:spPr>
          <a:xfrm>
            <a:off x="8258175" y="4402138"/>
            <a:ext cx="2019300" cy="460375"/>
          </a:xfrm>
          <a:prstGeom prst="rect">
            <a:avLst/>
          </a:prstGeom>
          <a:noFill/>
          <a:ln w="9525">
            <a:noFill/>
          </a:ln>
        </p:spPr>
        <p:txBody>
          <a:bodyPr wrap="none">
            <a:spAutoFit/>
          </a:bodyPr>
          <a:p>
            <a:pPr algn="ctr" eaLnBrk="0" hangingPunct="0"/>
            <a:r>
              <a:rPr lang="zh-CN" altLang="en-US" sz="2400" b="1" dirty="0">
                <a:solidFill>
                  <a:srgbClr val="660066"/>
                </a:solidFill>
                <a:latin typeface="黑体" panose="02010609060101010101" pitchFamily="49" charset="-122"/>
                <a:ea typeface="黑体" panose="02010609060101010101" pitchFamily="49" charset="-122"/>
              </a:rPr>
              <a:t>所有者权益类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68" name="Text Box 30"/>
          <p:cNvSpPr txBox="1"/>
          <p:nvPr/>
        </p:nvSpPr>
        <p:spPr>
          <a:xfrm>
            <a:off x="7249637" y="6002338"/>
            <a:ext cx="1101090" cy="460375"/>
          </a:xfrm>
          <a:prstGeom prst="rect">
            <a:avLst/>
          </a:prstGeom>
          <a:solidFill>
            <a:schemeClr val="bg1"/>
          </a:solidFill>
          <a:ln w="9525">
            <a:noFill/>
          </a:ln>
        </p:spPr>
        <p:txBody>
          <a:bodyPr wrap="none">
            <a:spAutoFit/>
          </a:bodyPr>
          <a:p>
            <a:pPr algn="ctr" eaLnBrk="0" hangingPunct="0"/>
            <a:r>
              <a:rPr lang="zh-CN" altLang="en-US" sz="2400" b="1" dirty="0">
                <a:solidFill>
                  <a:srgbClr val="660066"/>
                </a:solidFill>
                <a:latin typeface="黑体" panose="02010609060101010101" pitchFamily="49" charset="-122"/>
                <a:ea typeface="黑体" panose="02010609060101010101" pitchFamily="49" charset="-122"/>
              </a:rPr>
              <a:t>共同类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69" name="Text Box 31"/>
          <p:cNvSpPr txBox="1"/>
          <p:nvPr/>
        </p:nvSpPr>
        <p:spPr>
          <a:xfrm>
            <a:off x="3555048" y="4402138"/>
            <a:ext cx="1101090" cy="460375"/>
          </a:xfrm>
          <a:prstGeom prst="rect">
            <a:avLst/>
          </a:prstGeom>
          <a:noFill/>
          <a:ln w="9525">
            <a:noFill/>
          </a:ln>
        </p:spPr>
        <p:txBody>
          <a:bodyPr wrap="none">
            <a:spAutoFit/>
          </a:bodyPr>
          <a:p>
            <a:pPr algn="r" eaLnBrk="0" hangingPunct="0"/>
            <a:r>
              <a:rPr lang="zh-CN" altLang="en-US" sz="2400" b="1" dirty="0">
                <a:solidFill>
                  <a:srgbClr val="660066"/>
                </a:solidFill>
                <a:latin typeface="黑体" panose="02010609060101010101" pitchFamily="49" charset="-122"/>
                <a:ea typeface="黑体" panose="02010609060101010101" pitchFamily="49" charset="-122"/>
              </a:rPr>
              <a:t>损益类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70" name="Text Box 32"/>
          <p:cNvSpPr txBox="1"/>
          <p:nvPr/>
        </p:nvSpPr>
        <p:spPr>
          <a:xfrm>
            <a:off x="4418648" y="5940425"/>
            <a:ext cx="1101090" cy="460375"/>
          </a:xfrm>
          <a:prstGeom prst="rect">
            <a:avLst/>
          </a:prstGeom>
          <a:solidFill>
            <a:schemeClr val="bg1"/>
          </a:solidFill>
          <a:ln w="9525">
            <a:noFill/>
          </a:ln>
        </p:spPr>
        <p:txBody>
          <a:bodyPr wrap="none">
            <a:spAutoFit/>
          </a:bodyPr>
          <a:p>
            <a:pPr algn="r" eaLnBrk="0" hangingPunct="0"/>
            <a:r>
              <a:rPr lang="zh-CN" altLang="en-US" sz="2400" b="1" dirty="0">
                <a:solidFill>
                  <a:srgbClr val="660066"/>
                </a:solidFill>
                <a:latin typeface="黑体" panose="02010609060101010101" pitchFamily="49" charset="-122"/>
                <a:ea typeface="黑体" panose="02010609060101010101" pitchFamily="49" charset="-122"/>
              </a:rPr>
              <a:t>成本类</a:t>
            </a:r>
            <a:endParaRPr lang="zh-CN" altLang="en-US" sz="2400" b="1" dirty="0">
              <a:solidFill>
                <a:srgbClr val="660066"/>
              </a:solidFill>
              <a:latin typeface="黑体" panose="02010609060101010101" pitchFamily="49" charset="-122"/>
              <a:ea typeface="黑体" panose="02010609060101010101" pitchFamily="49" charset="-122"/>
            </a:endParaRPr>
          </a:p>
        </p:txBody>
      </p:sp>
      <p:sp>
        <p:nvSpPr>
          <p:cNvPr id="31771" name="AutoShape 33"/>
          <p:cNvSpPr/>
          <p:nvPr/>
        </p:nvSpPr>
        <p:spPr>
          <a:xfrm>
            <a:off x="7624763" y="1039813"/>
            <a:ext cx="3043237" cy="1668462"/>
          </a:xfrm>
          <a:prstGeom prst="accentBorderCallout2">
            <a:avLst>
              <a:gd name="adj1" fmla="val 16667"/>
              <a:gd name="adj2" fmla="val -2380"/>
              <a:gd name="adj3" fmla="val 16667"/>
              <a:gd name="adj4" fmla="val -10713"/>
              <a:gd name="adj5" fmla="val 69088"/>
              <a:gd name="adj6" fmla="val -31843"/>
            </a:avLst>
          </a:prstGeom>
          <a:noFill/>
          <a:ln w="15875" cap="flat" cmpd="sng">
            <a:solidFill>
              <a:srgbClr val="800000"/>
            </a:solidFill>
            <a:prstDash val="solid"/>
            <a:miter/>
            <a:headEnd type="none" w="med" len="med"/>
            <a:tailEnd type="oval" w="med" len="med"/>
          </a:ln>
        </p:spPr>
        <p:txBody>
          <a:bodyPr anchor="ctr" anchorCtr="0"/>
          <a:p>
            <a:pPr>
              <a:lnSpc>
                <a:spcPct val="150000"/>
              </a:lnSpc>
            </a:pPr>
            <a:r>
              <a:rPr lang="zh-CN" altLang="en-US" sz="2400" b="1" dirty="0">
                <a:solidFill>
                  <a:srgbClr val="000000"/>
                </a:solidFill>
                <a:latin typeface="楷体" panose="02010609060101010101" pitchFamily="49" charset="-122"/>
                <a:ea typeface="楷体" panose="02010609060101010101" pitchFamily="49" charset="-122"/>
              </a:rPr>
              <a:t>最直接、最基本的分类，可正确区分各科目的经济性质。</a:t>
            </a: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31772" name="矩形 755714"/>
          <p:cNvSpPr/>
          <p:nvPr/>
        </p:nvSpPr>
        <p:spPr>
          <a:xfrm>
            <a:off x="778510" y="304800"/>
            <a:ext cx="1057084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1773" name="矩形 34"/>
          <p:cNvSpPr/>
          <p:nvPr/>
        </p:nvSpPr>
        <p:spPr>
          <a:xfrm>
            <a:off x="927735" y="1125855"/>
            <a:ext cx="5797550" cy="1383665"/>
          </a:xfrm>
          <a:prstGeom prst="rect">
            <a:avLst/>
          </a:prstGeom>
          <a:noFill/>
          <a:ln w="9525">
            <a:noFill/>
          </a:ln>
        </p:spPr>
        <p:txBody>
          <a:bodyPr wrap="square">
            <a:spAutoFit/>
          </a:bodyPr>
          <a:p>
            <a:pPr marL="342900" indent="-342900">
              <a:lnSpc>
                <a:spcPct val="150000"/>
              </a:lnSpc>
            </a:pPr>
            <a:r>
              <a:rPr lang="zh-CN" altLang="en-US" sz="2800" b="1" dirty="0">
                <a:solidFill>
                  <a:srgbClr val="FF0000"/>
                </a:solidFill>
                <a:latin typeface="黑体" panose="02010609060101010101" pitchFamily="49" charset="-122"/>
                <a:ea typeface="黑体" panose="02010609060101010101" pitchFamily="49" charset="-122"/>
              </a:rPr>
              <a:t>三、会计科目的分类  </a:t>
            </a:r>
            <a:endParaRPr lang="zh-CN" altLang="en-US" sz="2800" b="1" dirty="0">
              <a:solidFill>
                <a:srgbClr val="FF0000"/>
              </a:solidFill>
              <a:latin typeface="黑体" panose="02010609060101010101" pitchFamily="49" charset="-122"/>
              <a:ea typeface="黑体" panose="02010609060101010101" pitchFamily="49" charset="-122"/>
            </a:endParaRPr>
          </a:p>
          <a:p>
            <a:pPr marL="342900" indent="-342900" algn="just">
              <a:lnSpc>
                <a:spcPct val="150000"/>
              </a:lnSpc>
            </a:pPr>
            <a:r>
              <a:rPr lang="en-US" altLang="zh-CN" sz="2800" b="1" dirty="0">
                <a:solidFill>
                  <a:srgbClr val="0000CC"/>
                </a:solidFill>
                <a:latin typeface="黑体" panose="02010609060101010101" pitchFamily="49" charset="-122"/>
                <a:ea typeface="黑体" panose="02010609060101010101" pitchFamily="49" charset="-122"/>
              </a:rPr>
              <a:t>(</a:t>
            </a:r>
            <a:r>
              <a:rPr lang="zh-CN" altLang="en-US" sz="2800" b="1" dirty="0">
                <a:solidFill>
                  <a:srgbClr val="0000CC"/>
                </a:solidFill>
                <a:latin typeface="黑体" panose="02010609060101010101" pitchFamily="49" charset="-122"/>
                <a:ea typeface="黑体" panose="02010609060101010101" pitchFamily="49" charset="-122"/>
              </a:rPr>
              <a:t>一</a:t>
            </a:r>
            <a:r>
              <a:rPr lang="en-US" altLang="zh-CN" sz="2800" b="1" dirty="0">
                <a:solidFill>
                  <a:srgbClr val="0000CC"/>
                </a:solidFill>
                <a:latin typeface="黑体" panose="02010609060101010101" pitchFamily="49" charset="-122"/>
                <a:ea typeface="黑体" panose="02010609060101010101" pitchFamily="49" charset="-122"/>
              </a:rPr>
              <a:t>) </a:t>
            </a:r>
            <a:r>
              <a:rPr lang="zh-CN" altLang="en-US" sz="2800" b="1" dirty="0">
                <a:solidFill>
                  <a:srgbClr val="0000CC"/>
                </a:solidFill>
                <a:latin typeface="黑体" panose="02010609060101010101" pitchFamily="49" charset="-122"/>
                <a:ea typeface="黑体" panose="02010609060101010101" pitchFamily="49" charset="-122"/>
              </a:rPr>
              <a:t>按反映的经济内容分类</a:t>
            </a:r>
            <a:r>
              <a:rPr lang="en-US" altLang="zh-CN" sz="2800" b="1" dirty="0">
                <a:solidFill>
                  <a:srgbClr val="0000CC"/>
                </a:solidFill>
                <a:latin typeface="黑体" panose="02010609060101010101" pitchFamily="49" charset="-122"/>
                <a:ea typeface="黑体" panose="02010609060101010101" pitchFamily="49" charset="-122"/>
              </a:rPr>
              <a:t> </a:t>
            </a:r>
            <a:endParaRPr lang="en-US" altLang="zh-CN" sz="2800" b="1" dirty="0">
              <a:solidFill>
                <a:srgbClr val="0000CC"/>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62" name="文本占位符 757761"/>
          <p:cNvSpPr>
            <a:spLocks noGrp="1"/>
          </p:cNvSpPr>
          <p:nvPr>
            <p:ph type="body" idx="4294967295"/>
          </p:nvPr>
        </p:nvSpPr>
        <p:spPr>
          <a:xfrm>
            <a:off x="916940" y="1101725"/>
            <a:ext cx="10420985" cy="4921250"/>
          </a:xfrm>
        </p:spPr>
        <p:txBody>
          <a:bodyPr vert="horz" wrap="square" lIns="91440" tIns="45720" rIns="91440" bIns="45720" anchor="t" anchorCtr="0"/>
          <a:p>
            <a:pPr marL="342900" indent="-342900" eaLnBrk="1" hangingPunct="1">
              <a:lnSpc>
                <a:spcPct val="140000"/>
              </a:lnSpc>
            </a:pPr>
            <a:r>
              <a:rPr lang="zh-CN" altLang="en-US" sz="2800" dirty="0">
                <a:solidFill>
                  <a:srgbClr val="FF0000"/>
                </a:solidFill>
                <a:latin typeface="黑体" panose="02010609060101010101" pitchFamily="49" charset="-122"/>
                <a:ea typeface="黑体" panose="02010609060101010101" pitchFamily="49" charset="-122"/>
              </a:rPr>
              <a:t>三、会计科目的分类</a:t>
            </a:r>
            <a:endParaRPr lang="zh-CN" altLang="en-US" sz="28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40000"/>
              </a:lnSpc>
            </a:pPr>
            <a:r>
              <a:rPr lang="zh-CN" altLang="en-US" sz="2800" dirty="0">
                <a:solidFill>
                  <a:srgbClr val="0000CC"/>
                </a:solidFill>
                <a:latin typeface="黑体" panose="02010609060101010101" pitchFamily="49" charset="-122"/>
                <a:ea typeface="黑体" panose="02010609060101010101" pitchFamily="49" charset="-122"/>
              </a:rPr>
              <a:t>（二）按会计科目反映经济业务的详细程度分类</a:t>
            </a:r>
            <a:endParaRPr lang="zh-CN" altLang="en-US" sz="2800" dirty="0">
              <a:solidFill>
                <a:srgbClr val="0000CC"/>
              </a:solidFill>
              <a:latin typeface="黑体" panose="02010609060101010101" pitchFamily="49" charset="-122"/>
              <a:ea typeface="黑体" panose="02010609060101010101" pitchFamily="49" charset="-122"/>
            </a:endParaRPr>
          </a:p>
          <a:p>
            <a:pPr marL="1143000" lvl="2" indent="-228600" eaLnBrk="1" hangingPunct="1">
              <a:lnSpc>
                <a:spcPct val="140000"/>
              </a:lnSpc>
            </a:pPr>
            <a:r>
              <a:rPr lang="en-US"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总分类科目  </a:t>
            </a:r>
            <a:r>
              <a:rPr lang="en-US"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明细分类科目</a:t>
            </a:r>
            <a:endParaRPr lang="zh-CN" altLang="en-US" sz="2800" dirty="0">
              <a:latin typeface="楷体" panose="02010609060101010101" pitchFamily="49" charset="-122"/>
              <a:ea typeface="楷体" panose="02010609060101010101" pitchFamily="49" charset="-122"/>
            </a:endParaRPr>
          </a:p>
          <a:p>
            <a:pPr marL="742950" lvl="1" indent="-285750" eaLnBrk="1" hangingPunct="1">
              <a:lnSpc>
                <a:spcPct val="140000"/>
              </a:lnSpc>
            </a:pPr>
            <a:r>
              <a:rPr lang="en-US" altLang="zh-CN" sz="2800" dirty="0">
                <a:solidFill>
                  <a:srgbClr val="C00000"/>
                </a:solidFill>
                <a:latin typeface="楷体" panose="02010609060101010101" pitchFamily="49" charset="-122"/>
                <a:ea typeface="楷体" panose="02010609060101010101" pitchFamily="49" charset="-122"/>
              </a:rPr>
              <a:t> 1.</a:t>
            </a:r>
            <a:r>
              <a:rPr lang="zh-CN" altLang="en-US" sz="2800" dirty="0">
                <a:solidFill>
                  <a:srgbClr val="C00000"/>
                </a:solidFill>
                <a:latin typeface="楷体" panose="02010609060101010101" pitchFamily="49" charset="-122"/>
                <a:ea typeface="楷体" panose="02010609060101010101" pitchFamily="49" charset="-122"/>
              </a:rPr>
              <a:t>总分类科目，</a:t>
            </a:r>
            <a:r>
              <a:rPr lang="zh-CN" altLang="en-US" sz="2800" dirty="0">
                <a:latin typeface="楷体" panose="02010609060101010101" pitchFamily="49" charset="-122"/>
                <a:ea typeface="楷体" panose="02010609060101010101" pitchFamily="49" charset="-122"/>
              </a:rPr>
              <a:t>又称一级科目或总账科目。</a:t>
            </a:r>
            <a:endParaRPr lang="zh-CN" altLang="en-US" sz="2800" dirty="0">
              <a:latin typeface="楷体" panose="02010609060101010101" pitchFamily="49" charset="-122"/>
              <a:ea typeface="楷体" panose="02010609060101010101" pitchFamily="49" charset="-122"/>
            </a:endParaRPr>
          </a:p>
          <a:p>
            <a:pPr marL="1143000" lvl="2" indent="-228600" eaLnBrk="1" hangingPunct="1">
              <a:lnSpc>
                <a:spcPct val="140000"/>
              </a:lnSpc>
            </a:pPr>
            <a:r>
              <a:rPr lang="zh-CN" altLang="en-US" sz="2800" dirty="0">
                <a:latin typeface="楷体" panose="02010609060101010101" pitchFamily="49" charset="-122"/>
                <a:ea typeface="楷体" panose="02010609060101010101" pitchFamily="49" charset="-122"/>
              </a:rPr>
              <a:t>会计要素具体内容</a:t>
            </a:r>
            <a:r>
              <a:rPr lang="zh-CN" altLang="en-US" sz="2800" dirty="0">
                <a:solidFill>
                  <a:srgbClr val="C00000"/>
                </a:solidFill>
                <a:latin typeface="楷体" panose="02010609060101010101" pitchFamily="49" charset="-122"/>
                <a:ea typeface="楷体" panose="02010609060101010101" pitchFamily="49" charset="-122"/>
              </a:rPr>
              <a:t>总括分类</a:t>
            </a:r>
            <a:r>
              <a:rPr lang="zh-CN" altLang="en-US" sz="2800" dirty="0">
                <a:latin typeface="楷体" panose="02010609060101010101" pitchFamily="49" charset="-122"/>
                <a:ea typeface="楷体" panose="02010609060101010101" pitchFamily="49" charset="-122"/>
              </a:rPr>
              <a:t>形成的会计科目。</a:t>
            </a:r>
            <a:endParaRPr lang="en-US" altLang="zh-CN" sz="2800" dirty="0">
              <a:latin typeface="楷体" panose="02010609060101010101" pitchFamily="49" charset="-122"/>
              <a:ea typeface="楷体" panose="02010609060101010101" pitchFamily="49" charset="-122"/>
            </a:endParaRPr>
          </a:p>
          <a:p>
            <a:pPr marL="1143000" lvl="2" indent="-228600" eaLnBrk="1" hangingPunct="1">
              <a:lnSpc>
                <a:spcPct val="140000"/>
              </a:lnSpc>
            </a:pPr>
            <a:r>
              <a:rPr lang="zh-CN" altLang="en-US" sz="2800" dirty="0">
                <a:latin typeface="楷体" panose="02010609060101010101" pitchFamily="49" charset="-122"/>
                <a:ea typeface="楷体" panose="02010609060101010101" pitchFamily="49" charset="-122"/>
              </a:rPr>
              <a:t>是总分类核算的依据，提供总括指标。</a:t>
            </a:r>
            <a:endParaRPr lang="zh-CN" altLang="en-US" sz="2800" dirty="0">
              <a:latin typeface="楷体" panose="02010609060101010101" pitchFamily="49" charset="-122"/>
              <a:ea typeface="楷体" panose="02010609060101010101" pitchFamily="49" charset="-122"/>
            </a:endParaRPr>
          </a:p>
          <a:p>
            <a:pPr marL="1143000" lvl="2" indent="-228600" eaLnBrk="1" hangingPunct="1">
              <a:lnSpc>
                <a:spcPct val="140000"/>
              </a:lnSpc>
            </a:pPr>
            <a:r>
              <a:rPr lang="zh-CN" altLang="en-US" sz="2800" dirty="0">
                <a:solidFill>
                  <a:srgbClr val="C00000"/>
                </a:solidFill>
                <a:latin typeface="楷体" panose="02010609060101010101" pitchFamily="49" charset="-122"/>
                <a:ea typeface="楷体" panose="02010609060101010101" pitchFamily="49" charset="-122"/>
              </a:rPr>
              <a:t>由财政部统一规定，会计准则统一制定。</a:t>
            </a:r>
            <a:endParaRPr lang="zh-CN" altLang="en-US" sz="2800" dirty="0">
              <a:solidFill>
                <a:srgbClr val="C00000"/>
              </a:solidFill>
              <a:latin typeface="楷体" panose="02010609060101010101" pitchFamily="49" charset="-122"/>
              <a:ea typeface="楷体" panose="02010609060101010101" pitchFamily="49" charset="-122"/>
            </a:endParaRPr>
          </a:p>
        </p:txBody>
      </p:sp>
      <p:sp>
        <p:nvSpPr>
          <p:cNvPr id="32771" name="矩形 757762"/>
          <p:cNvSpPr/>
          <p:nvPr/>
        </p:nvSpPr>
        <p:spPr>
          <a:xfrm>
            <a:off x="839470" y="304800"/>
            <a:ext cx="926020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2772"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7762">
                                            <p:txEl>
                                              <p:charRg st="50" end="7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57762">
                                            <p:txEl>
                                              <p:charRg st="72" end="9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57762">
                                            <p:txEl>
                                              <p:charRg st="93" end="1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57762">
                                            <p:txEl>
                                              <p:charRg st="111" end="13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文本占位符 759809"/>
          <p:cNvSpPr>
            <a:spLocks noGrp="1"/>
          </p:cNvSpPr>
          <p:nvPr>
            <p:ph type="body" idx="4294967295"/>
          </p:nvPr>
        </p:nvSpPr>
        <p:spPr>
          <a:xfrm>
            <a:off x="894080" y="1071880"/>
            <a:ext cx="10514330" cy="4518025"/>
          </a:xfrm>
        </p:spPr>
        <p:txBody>
          <a:bodyPr vert="horz" wrap="square" lIns="91440" tIns="45720" rIns="91440" bIns="45720" anchor="t" anchorCtr="0"/>
          <a:p>
            <a:pPr marL="342900" indent="-342900" eaLnBrk="1" hangingPunct="1">
              <a:lnSpc>
                <a:spcPct val="150000"/>
              </a:lnSpc>
            </a:pPr>
            <a:r>
              <a:rPr lang="zh-CN" altLang="en-US" sz="3000" dirty="0">
                <a:solidFill>
                  <a:srgbClr val="FF0000"/>
                </a:solidFill>
                <a:latin typeface="黑体" panose="02010609060101010101" pitchFamily="49" charset="-122"/>
                <a:ea typeface="黑体" panose="02010609060101010101" pitchFamily="49" charset="-122"/>
              </a:rPr>
              <a:t>三、会计科目的分类</a:t>
            </a:r>
            <a:endParaRPr lang="zh-CN" altLang="en-US" sz="3000" dirty="0">
              <a:solidFill>
                <a:srgbClr val="FF0000"/>
              </a:solidFill>
              <a:latin typeface="黑体" panose="02010609060101010101" pitchFamily="49" charset="-122"/>
              <a:ea typeface="黑体" panose="02010609060101010101" pitchFamily="49" charset="-122"/>
            </a:endParaRPr>
          </a:p>
          <a:p>
            <a:pPr marL="342900" indent="-342900" eaLnBrk="1" hangingPunct="1">
              <a:lnSpc>
                <a:spcPct val="150000"/>
              </a:lnSpc>
            </a:pPr>
            <a:r>
              <a:rPr lang="zh-CN" altLang="en-US" sz="3000" dirty="0">
                <a:solidFill>
                  <a:srgbClr val="0000CC"/>
                </a:solidFill>
                <a:latin typeface="黑体" panose="02010609060101010101" pitchFamily="49" charset="-122"/>
                <a:ea typeface="黑体" panose="02010609060101010101" pitchFamily="49" charset="-122"/>
              </a:rPr>
              <a:t>（二）按会计科目反映经济业务的详细程度分类</a:t>
            </a:r>
            <a:endParaRPr lang="zh-CN" altLang="en-US" sz="3000" dirty="0">
              <a:solidFill>
                <a:srgbClr val="0000CC"/>
              </a:solidFill>
              <a:latin typeface="黑体" panose="02010609060101010101" pitchFamily="49" charset="-122"/>
              <a:ea typeface="黑体" panose="02010609060101010101" pitchFamily="49" charset="-122"/>
            </a:endParaRPr>
          </a:p>
          <a:p>
            <a:pPr marL="742950" lvl="1" indent="-285750" eaLnBrk="1" hangingPunct="1">
              <a:lnSpc>
                <a:spcPct val="150000"/>
              </a:lnSpc>
            </a:pPr>
            <a:r>
              <a:rPr lang="zh-CN" altLang="en-US" sz="3000" dirty="0">
                <a:solidFill>
                  <a:srgbClr val="C00000"/>
                </a:solidFill>
                <a:latin typeface="楷体" panose="02010609060101010101" pitchFamily="49" charset="-122"/>
                <a:ea typeface="楷体" panose="02010609060101010101" pitchFamily="49" charset="-122"/>
              </a:rPr>
              <a:t> </a:t>
            </a:r>
            <a:r>
              <a:rPr lang="en-US" altLang="zh-CN" sz="3000" dirty="0">
                <a:solidFill>
                  <a:srgbClr val="C00000"/>
                </a:solidFill>
                <a:latin typeface="楷体" panose="02010609060101010101" pitchFamily="49" charset="-122"/>
                <a:ea typeface="楷体" panose="02010609060101010101" pitchFamily="49" charset="-122"/>
              </a:rPr>
              <a:t>2.</a:t>
            </a:r>
            <a:r>
              <a:rPr lang="zh-CN" altLang="en-US" sz="3000" dirty="0">
                <a:solidFill>
                  <a:srgbClr val="C00000"/>
                </a:solidFill>
                <a:latin typeface="楷体" panose="02010609060101010101" pitchFamily="49" charset="-122"/>
                <a:ea typeface="楷体" panose="02010609060101010101" pitchFamily="49" charset="-122"/>
              </a:rPr>
              <a:t>明细分类科目</a:t>
            </a:r>
            <a:endParaRPr lang="zh-CN" altLang="en-US" sz="3000" dirty="0">
              <a:solidFill>
                <a:srgbClr val="C00000"/>
              </a:solidFill>
              <a:latin typeface="楷体" panose="02010609060101010101" pitchFamily="49" charset="-122"/>
              <a:ea typeface="楷体" panose="02010609060101010101" pitchFamily="49" charset="-122"/>
            </a:endParaRPr>
          </a:p>
          <a:p>
            <a:pPr marL="1143000" lvl="2" indent="-228600" eaLnBrk="1" hangingPunct="1">
              <a:lnSpc>
                <a:spcPct val="150000"/>
              </a:lnSpc>
            </a:pPr>
            <a:r>
              <a:rPr lang="zh-CN" altLang="en-US" sz="3000" dirty="0">
                <a:latin typeface="楷体" panose="02010609060101010101" pitchFamily="49" charset="-122"/>
                <a:ea typeface="楷体" panose="02010609060101010101" pitchFamily="49" charset="-122"/>
              </a:rPr>
              <a:t>对总分类科目（一级科目）内容再次细分；</a:t>
            </a:r>
            <a:endParaRPr lang="zh-CN" altLang="en-US" sz="3000" dirty="0">
              <a:latin typeface="楷体" panose="02010609060101010101" pitchFamily="49" charset="-122"/>
              <a:ea typeface="楷体" panose="02010609060101010101" pitchFamily="49" charset="-122"/>
            </a:endParaRPr>
          </a:p>
          <a:p>
            <a:pPr marL="1143000" lvl="2" indent="-228600" eaLnBrk="1" hangingPunct="1">
              <a:lnSpc>
                <a:spcPct val="150000"/>
              </a:lnSpc>
            </a:pPr>
            <a:r>
              <a:rPr lang="zh-CN" altLang="en-US" sz="3000" dirty="0">
                <a:latin typeface="楷体" panose="02010609060101010101" pitchFamily="49" charset="-122"/>
                <a:ea typeface="楷体" panose="02010609060101010101" pitchFamily="49" charset="-122"/>
              </a:rPr>
              <a:t>是明细分类核算的依据，提供详细指标；</a:t>
            </a:r>
            <a:endParaRPr lang="zh-CN" altLang="en-US" sz="3000" dirty="0">
              <a:latin typeface="楷体" panose="02010609060101010101" pitchFamily="49" charset="-122"/>
              <a:ea typeface="楷体" panose="02010609060101010101" pitchFamily="49" charset="-122"/>
            </a:endParaRPr>
          </a:p>
          <a:p>
            <a:pPr marL="1143000" lvl="2" indent="-228600" eaLnBrk="1" hangingPunct="1">
              <a:lnSpc>
                <a:spcPct val="150000"/>
              </a:lnSpc>
            </a:pPr>
            <a:r>
              <a:rPr lang="zh-CN" altLang="en-US" sz="3000" dirty="0">
                <a:latin typeface="楷体" panose="02010609060101010101" pitchFamily="49" charset="-122"/>
                <a:ea typeface="楷体" panose="02010609060101010101" pitchFamily="49" charset="-122"/>
              </a:rPr>
              <a:t>符合会计准则规定，可根据需要自行设置。</a:t>
            </a:r>
            <a:endParaRPr lang="zh-CN" altLang="en-US" sz="3000" dirty="0">
              <a:latin typeface="楷体" panose="02010609060101010101" pitchFamily="49" charset="-122"/>
              <a:ea typeface="楷体" panose="02010609060101010101" pitchFamily="49" charset="-122"/>
            </a:endParaRPr>
          </a:p>
        </p:txBody>
      </p:sp>
      <p:sp>
        <p:nvSpPr>
          <p:cNvPr id="33795" name="矩形 759810"/>
          <p:cNvSpPr/>
          <p:nvPr/>
        </p:nvSpPr>
        <p:spPr>
          <a:xfrm>
            <a:off x="758825" y="304800"/>
            <a:ext cx="606552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759812" name="圆角矩形 759811"/>
          <p:cNvSpPr/>
          <p:nvPr/>
        </p:nvSpPr>
        <p:spPr>
          <a:xfrm>
            <a:off x="6881813" y="44450"/>
            <a:ext cx="3678237" cy="2016125"/>
          </a:xfrm>
          <a:prstGeom prst="roundRect">
            <a:avLst>
              <a:gd name="adj" fmla="val 16667"/>
            </a:avLst>
          </a:prstGeom>
          <a:solidFill>
            <a:srgbClr val="CCFFCC"/>
          </a:solidFill>
          <a:ln w="9525" cap="flat" cmpd="sng">
            <a:solidFill>
              <a:schemeClr val="tx1"/>
            </a:solidFill>
            <a:prstDash val="solid"/>
            <a:headEnd type="none" w="med" len="med"/>
            <a:tailEnd type="none" w="med" len="med"/>
          </a:ln>
        </p:spPr>
        <p:txBody>
          <a:bodyPr wrap="none"/>
          <a:p>
            <a:pPr>
              <a:lnSpc>
                <a:spcPct val="150000"/>
              </a:lnSpc>
            </a:pPr>
            <a:r>
              <a:rPr lang="zh-CN" altLang="en-US" sz="2800" b="1" dirty="0">
                <a:latin typeface="仿宋" panose="02010609060101010101" pitchFamily="49" charset="-122"/>
                <a:ea typeface="仿宋" panose="02010609060101010101" pitchFamily="49" charset="-122"/>
              </a:rPr>
              <a:t>库存商品 </a:t>
            </a: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家电类</a:t>
            </a:r>
            <a:endParaRPr lang="zh-CN" altLang="en-US"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 </a:t>
            </a:r>
            <a:r>
              <a:rPr lang="zh-CN" altLang="en-US" sz="2800" b="1" dirty="0">
                <a:latin typeface="仿宋" panose="02010609060101010101" pitchFamily="49" charset="-122"/>
                <a:ea typeface="仿宋" panose="02010609060101010101" pitchFamily="49" charset="-122"/>
              </a:rPr>
              <a:t>服装类</a:t>
            </a:r>
            <a:endParaRPr lang="zh-CN" altLang="en-US" sz="2800" b="1" dirty="0">
              <a:latin typeface="仿宋" panose="02010609060101010101" pitchFamily="49" charset="-122"/>
              <a:ea typeface="仿宋" panose="02010609060101010101" pitchFamily="49" charset="-122"/>
            </a:endParaRPr>
          </a:p>
          <a:p>
            <a:pPr>
              <a:lnSpc>
                <a:spcPct val="150000"/>
              </a:lnSpc>
            </a:pPr>
            <a:r>
              <a:rPr lang="en-US" altLang="zh-CN" sz="2800" b="1" dirty="0">
                <a:latin typeface="仿宋" panose="02010609060101010101" pitchFamily="49" charset="-122"/>
                <a:ea typeface="仿宋" panose="02010609060101010101" pitchFamily="49" charset="-122"/>
              </a:rPr>
              <a:t>         — </a:t>
            </a:r>
            <a:r>
              <a:rPr lang="zh-CN" altLang="en-US" sz="2800" b="1" dirty="0">
                <a:latin typeface="仿宋" panose="02010609060101010101" pitchFamily="49" charset="-122"/>
                <a:ea typeface="仿宋" panose="02010609060101010101" pitchFamily="49" charset="-122"/>
              </a:rPr>
              <a:t>食品类</a:t>
            </a:r>
            <a:endParaRPr lang="zh-CN" altLang="en-US" sz="2800" b="1" dirty="0">
              <a:latin typeface="仿宋" panose="02010609060101010101" pitchFamily="49" charset="-122"/>
              <a:ea typeface="仿宋" panose="02010609060101010101" pitchFamily="49" charset="-122"/>
            </a:endParaRPr>
          </a:p>
        </p:txBody>
      </p:sp>
      <p:sp>
        <p:nvSpPr>
          <p:cNvPr id="33797"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59812"/>
                                        </p:tgtEl>
                                        <p:attrNameLst>
                                          <p:attrName>style.visibility</p:attrName>
                                        </p:attrNameLst>
                                      </p:cBhvr>
                                      <p:to>
                                        <p:strVal val="visible"/>
                                      </p:to>
                                    </p:set>
                                    <p:anim calcmode="lin" valueType="num">
                                      <p:cBhvr>
                                        <p:cTn id="7" dur="500" fill="hold"/>
                                        <p:tgtEl>
                                          <p:spTgt spid="759812"/>
                                        </p:tgtEl>
                                        <p:attrNameLst>
                                          <p:attrName>ppt_x</p:attrName>
                                        </p:attrNameLst>
                                      </p:cBhvr>
                                      <p:tavLst>
                                        <p:tav tm="0">
                                          <p:val>
                                            <p:strVal val="1+#ppt_w/2"/>
                                          </p:val>
                                        </p:tav>
                                        <p:tav tm="100000">
                                          <p:val>
                                            <p:strVal val="#ppt_x"/>
                                          </p:val>
                                        </p:tav>
                                      </p:tavLst>
                                    </p:anim>
                                    <p:anim calcmode="lin" valueType="num">
                                      <p:cBhvr>
                                        <p:cTn id="8" dur="500" fill="hold"/>
                                        <p:tgtEl>
                                          <p:spTgt spid="7598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812"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761857"/>
          <p:cNvSpPr>
            <a:spLocks noGrp="1"/>
          </p:cNvSpPr>
          <p:nvPr>
            <p:ph type="title"/>
          </p:nvPr>
        </p:nvSpPr>
        <p:spPr>
          <a:xfrm>
            <a:off x="768350" y="1196975"/>
            <a:ext cx="9685655" cy="676275"/>
          </a:xfrm>
        </p:spPr>
        <p:txBody>
          <a:bodyPr vert="horz" wrap="square" lIns="91440" tIns="45720" rIns="91440" bIns="45720" anchor="ctr" anchorCtr="0"/>
          <a:p>
            <a:pPr eaLnBrk="1" hangingPunct="1"/>
            <a:r>
              <a:rPr lang="zh-CN" altLang="en-US" sz="2800" dirty="0">
                <a:solidFill>
                  <a:srgbClr val="FF0000"/>
                </a:solidFill>
                <a:latin typeface="黑体" panose="02010609060101010101" pitchFamily="49" charset="-122"/>
                <a:ea typeface="黑体" panose="02010609060101010101" pitchFamily="49" charset="-122"/>
              </a:rPr>
              <a:t>三、会计科目的分类：</a:t>
            </a:r>
            <a:r>
              <a:rPr lang="zh-CN" altLang="en-US" sz="2800" dirty="0">
                <a:solidFill>
                  <a:schemeClr val="tx1"/>
                </a:solidFill>
                <a:latin typeface="楷体" panose="02010609060101010101" pitchFamily="49" charset="-122"/>
                <a:ea typeface="楷体" panose="02010609060101010101" pitchFamily="49" charset="-122"/>
              </a:rPr>
              <a:t>总科目与明细科目的关系</a:t>
            </a:r>
            <a:endParaRPr lang="zh-CN" altLang="en-US" sz="2800" dirty="0">
              <a:solidFill>
                <a:schemeClr val="tx1"/>
              </a:solidFill>
              <a:latin typeface="楷体" panose="02010609060101010101" pitchFamily="49" charset="-122"/>
              <a:ea typeface="楷体" panose="02010609060101010101" pitchFamily="49" charset="-122"/>
            </a:endParaRPr>
          </a:p>
        </p:txBody>
      </p:sp>
      <p:sp>
        <p:nvSpPr>
          <p:cNvPr id="135171" name="文本占位符 761858"/>
          <p:cNvSpPr>
            <a:spLocks noGrp="1"/>
          </p:cNvSpPr>
          <p:nvPr>
            <p:ph idx="1"/>
          </p:nvPr>
        </p:nvSpPr>
        <p:spPr>
          <a:xfrm>
            <a:off x="2095500" y="1879600"/>
            <a:ext cx="8321675" cy="4286250"/>
          </a:xfrm>
        </p:spPr>
        <p:txBody>
          <a:bodyPr vert="horz" wrap="square" lIns="91440" tIns="45720" rIns="91440" bIns="45720" anchor="t" anchorCtr="0"/>
          <a:p>
            <a:pPr eaLnBrk="1" hangingPunct="1">
              <a:lnSpc>
                <a:spcPct val="150000"/>
              </a:lnSpc>
              <a:buClr>
                <a:srgbClr val="FF0000"/>
              </a:buClr>
              <a:buFont typeface="Wingdings" panose="05000000000000000000" pitchFamily="2" charset="2"/>
              <a:buChar char="p"/>
            </a:pPr>
            <a:r>
              <a:rPr lang="zh-CN" altLang="en-US" sz="2800" dirty="0">
                <a:solidFill>
                  <a:srgbClr val="0000CC"/>
                </a:solidFill>
                <a:latin typeface="楷体" panose="02010609060101010101" pitchFamily="49" charset="-122"/>
                <a:ea typeface="楷体" panose="02010609060101010101" pitchFamily="49" charset="-122"/>
              </a:rPr>
              <a:t>共同点：</a:t>
            </a:r>
            <a:r>
              <a:rPr lang="zh-CN" altLang="en-US" sz="2800" dirty="0">
                <a:latin typeface="楷体" panose="02010609060101010101" pitchFamily="49" charset="-122"/>
                <a:ea typeface="楷体" panose="02010609060101010101" pitchFamily="49" charset="-122"/>
              </a:rPr>
              <a:t>反映会计对象的具体内容。</a:t>
            </a:r>
            <a:endParaRPr lang="en-US" altLang="zh-CN" sz="2800" dirty="0">
              <a:latin typeface="楷体" panose="02010609060101010101" pitchFamily="49" charset="-122"/>
              <a:ea typeface="楷体" panose="02010609060101010101" pitchFamily="49" charset="-122"/>
            </a:endParaRPr>
          </a:p>
          <a:p>
            <a:pPr eaLnBrk="1" hangingPunct="1">
              <a:lnSpc>
                <a:spcPct val="150000"/>
              </a:lnSpc>
              <a:buClr>
                <a:srgbClr val="FF0000"/>
              </a:buClr>
              <a:buFont typeface="Wingdings" panose="05000000000000000000" pitchFamily="2" charset="2"/>
              <a:buChar char="p"/>
            </a:pPr>
            <a:r>
              <a:rPr lang="zh-CN" altLang="en-US" sz="2800" dirty="0">
                <a:solidFill>
                  <a:srgbClr val="0000CC"/>
                </a:solidFill>
                <a:latin typeface="楷体" panose="02010609060101010101" pitchFamily="49" charset="-122"/>
                <a:ea typeface="楷体" panose="02010609060101010101" pitchFamily="49" charset="-122"/>
              </a:rPr>
              <a:t>不同点：</a:t>
            </a:r>
            <a:r>
              <a:rPr lang="zh-CN" altLang="en-US" sz="2800" dirty="0">
                <a:latin typeface="楷体" panose="02010609060101010101" pitchFamily="49" charset="-122"/>
                <a:ea typeface="楷体" panose="02010609060101010101" pitchFamily="49" charset="-122"/>
              </a:rPr>
              <a:t>层次间隶属关系。总括与详细。</a:t>
            </a:r>
            <a:endParaRPr lang="en-US" altLang="zh-CN" sz="2800" dirty="0">
              <a:latin typeface="楷体" panose="02010609060101010101" pitchFamily="49" charset="-122"/>
              <a:ea typeface="楷体" panose="02010609060101010101" pitchFamily="49" charset="-122"/>
            </a:endParaRPr>
          </a:p>
          <a:p>
            <a:pPr lvl="1" eaLnBrk="1" hangingPunct="1">
              <a:lnSpc>
                <a:spcPct val="150000"/>
              </a:lnSpc>
              <a:buClr>
                <a:srgbClr val="FF0000"/>
              </a:buClr>
              <a:buFont typeface="Wingdings" panose="05000000000000000000" pitchFamily="2" charset="2"/>
              <a:buChar char="Ø"/>
            </a:pPr>
            <a:endParaRPr lang="en-US" altLang="zh-CN" sz="1000" dirty="0">
              <a:latin typeface="楷体" panose="02010609060101010101" pitchFamily="49" charset="-122"/>
              <a:ea typeface="楷体" panose="02010609060101010101" pitchFamily="49" charset="-122"/>
            </a:endParaRPr>
          </a:p>
          <a:p>
            <a:pPr lvl="1"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总分类科目           明细分类科目；</a:t>
            </a:r>
            <a:endParaRPr lang="en-US" altLang="zh-CN" sz="2800" dirty="0">
              <a:latin typeface="楷体" panose="02010609060101010101" pitchFamily="49" charset="-122"/>
              <a:ea typeface="楷体" panose="02010609060101010101" pitchFamily="49" charset="-122"/>
            </a:endParaRPr>
          </a:p>
          <a:p>
            <a:pPr lvl="1" eaLnBrk="1" hangingPunct="1">
              <a:lnSpc>
                <a:spcPct val="150000"/>
              </a:lnSpc>
              <a:buClr>
                <a:srgbClr val="FF0000"/>
              </a:buClr>
              <a:buFont typeface="Wingdings" panose="05000000000000000000" pitchFamily="2" charset="2"/>
              <a:buChar char="Ø"/>
            </a:pPr>
            <a:endParaRPr lang="en-US" altLang="zh-CN" sz="1000" dirty="0">
              <a:latin typeface="楷体" panose="02010609060101010101" pitchFamily="49" charset="-122"/>
              <a:ea typeface="楷体" panose="02010609060101010101" pitchFamily="49" charset="-122"/>
            </a:endParaRPr>
          </a:p>
          <a:p>
            <a:pPr lvl="1"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一级科目金额 </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所属二级科目金额之和</a:t>
            </a:r>
            <a:endParaRPr lang="en-US" altLang="zh-CN" sz="2800" dirty="0">
              <a:latin typeface="楷体" panose="02010609060101010101" pitchFamily="49" charset="-122"/>
              <a:ea typeface="楷体" panose="02010609060101010101" pitchFamily="49" charset="-122"/>
            </a:endParaRPr>
          </a:p>
          <a:p>
            <a:pPr lvl="1"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二级科目金额 </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所属三级科目金额之和</a:t>
            </a:r>
            <a:r>
              <a:rPr lang="en-US" altLang="zh-CN" sz="2800" dirty="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4820"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34821" name="矩形 759810"/>
          <p:cNvSpPr/>
          <p:nvPr/>
        </p:nvSpPr>
        <p:spPr>
          <a:xfrm>
            <a:off x="768350" y="304800"/>
            <a:ext cx="933132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cxnSp>
        <p:nvCxnSpPr>
          <p:cNvPr id="7" name="直接箭头连接符 6"/>
          <p:cNvCxnSpPr/>
          <p:nvPr/>
        </p:nvCxnSpPr>
        <p:spPr>
          <a:xfrm>
            <a:off x="5172075" y="3889375"/>
            <a:ext cx="1428750" cy="1588"/>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rot="10800000">
            <a:off x="5172075" y="4032250"/>
            <a:ext cx="1357313" cy="1588"/>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135176" name="矩形 10"/>
          <p:cNvSpPr/>
          <p:nvPr/>
        </p:nvSpPr>
        <p:spPr>
          <a:xfrm>
            <a:off x="5011738" y="3357563"/>
            <a:ext cx="1713230" cy="460375"/>
          </a:xfrm>
          <a:prstGeom prst="rect">
            <a:avLst/>
          </a:prstGeom>
          <a:noFill/>
          <a:ln w="9525">
            <a:noFill/>
          </a:ln>
        </p:spPr>
        <p:txBody>
          <a:bodyPr wrap="none">
            <a:spAutoFit/>
          </a:bodyPr>
          <a:p>
            <a:r>
              <a:rPr lang="zh-CN" altLang="en-US" sz="2400" b="1" dirty="0">
                <a:solidFill>
                  <a:srgbClr val="7030A0"/>
                </a:solidFill>
                <a:latin typeface="楷体" panose="02010609060101010101" pitchFamily="49" charset="-122"/>
                <a:ea typeface="楷体" panose="02010609060101010101" pitchFamily="49" charset="-122"/>
              </a:rPr>
              <a:t>统驭、控制</a:t>
            </a:r>
            <a:endParaRPr lang="zh-CN" altLang="en-US" sz="2400" b="1" dirty="0">
              <a:solidFill>
                <a:srgbClr val="7030A0"/>
              </a:solidFill>
              <a:latin typeface="楷体" panose="02010609060101010101" pitchFamily="49" charset="-122"/>
              <a:ea typeface="楷体" panose="02010609060101010101" pitchFamily="49" charset="-122"/>
            </a:endParaRPr>
          </a:p>
        </p:txBody>
      </p:sp>
      <p:sp>
        <p:nvSpPr>
          <p:cNvPr id="135177" name="矩形 11"/>
          <p:cNvSpPr/>
          <p:nvPr/>
        </p:nvSpPr>
        <p:spPr>
          <a:xfrm>
            <a:off x="5011738" y="4119563"/>
            <a:ext cx="1713230" cy="460375"/>
          </a:xfrm>
          <a:prstGeom prst="rect">
            <a:avLst/>
          </a:prstGeom>
          <a:noFill/>
          <a:ln w="9525">
            <a:noFill/>
          </a:ln>
        </p:spPr>
        <p:txBody>
          <a:bodyPr wrap="none">
            <a:spAutoFit/>
          </a:bodyPr>
          <a:p>
            <a:r>
              <a:rPr lang="zh-CN" altLang="en-US" sz="2400" b="1" dirty="0">
                <a:solidFill>
                  <a:srgbClr val="7030A0"/>
                </a:solidFill>
                <a:latin typeface="楷体" panose="02010609060101010101" pitchFamily="49" charset="-122"/>
                <a:ea typeface="楷体" panose="02010609060101010101" pitchFamily="49" charset="-122"/>
              </a:rPr>
              <a:t>补充和说明</a:t>
            </a:r>
            <a:endParaRPr lang="zh-CN" altLang="en-US" sz="24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171">
                                            <p:txEl>
                                              <p:charRg st="0" end="1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5171">
                                            <p:txEl>
                                              <p:charRg st="17" end="3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5171">
                                            <p:txEl>
                                              <p:charRg st="37" end="6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135176"/>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1351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5171">
                                            <p:txEl>
                                              <p:charRg st="62" end="82"/>
                                            </p:txEl>
                                          </p:spTgt>
                                        </p:tgtEl>
                                        <p:attrNameLst>
                                          <p:attrName>style.visibility</p:attrName>
                                        </p:attrNameLst>
                                      </p:cBhvr>
                                      <p:to>
                                        <p:strVal val="visible"/>
                                      </p:to>
                                    </p:set>
                                    <p:anim calcmode="lin" valueType="num">
                                      <p:cBhvr>
                                        <p:cTn id="31" dur="500" fill="hold"/>
                                        <p:tgtEl>
                                          <p:spTgt spid="135171">
                                            <p:txEl>
                                              <p:charRg st="62" end="82"/>
                                            </p:txEl>
                                          </p:spTgt>
                                        </p:tgtEl>
                                        <p:attrNameLst>
                                          <p:attrName>ppt_x</p:attrName>
                                        </p:attrNameLst>
                                      </p:cBhvr>
                                      <p:tavLst>
                                        <p:tav tm="0">
                                          <p:val>
                                            <p:strVal val="#ppt_x"/>
                                          </p:val>
                                        </p:tav>
                                        <p:tav tm="100000">
                                          <p:val>
                                            <p:strVal val="#ppt_x"/>
                                          </p:val>
                                        </p:tav>
                                      </p:tavLst>
                                    </p:anim>
                                    <p:anim calcmode="lin" valueType="num">
                                      <p:cBhvr>
                                        <p:cTn id="32" dur="500" fill="hold"/>
                                        <p:tgtEl>
                                          <p:spTgt spid="135171">
                                            <p:txEl>
                                              <p:charRg st="62" end="82"/>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35171">
                                            <p:txEl>
                                              <p:charRg st="82" end="104"/>
                                            </p:txEl>
                                          </p:spTgt>
                                        </p:tgtEl>
                                        <p:attrNameLst>
                                          <p:attrName>style.visibility</p:attrName>
                                        </p:attrNameLst>
                                      </p:cBhvr>
                                      <p:to>
                                        <p:strVal val="visible"/>
                                      </p:to>
                                    </p:set>
                                    <p:anim calcmode="lin" valueType="num">
                                      <p:cBhvr>
                                        <p:cTn id="35" dur="500" fill="hold"/>
                                        <p:tgtEl>
                                          <p:spTgt spid="135171">
                                            <p:txEl>
                                              <p:charRg st="82" end="104"/>
                                            </p:txEl>
                                          </p:spTgt>
                                        </p:tgtEl>
                                        <p:attrNameLst>
                                          <p:attrName>ppt_x</p:attrName>
                                        </p:attrNameLst>
                                      </p:cBhvr>
                                      <p:tavLst>
                                        <p:tav tm="0">
                                          <p:val>
                                            <p:strVal val="#ppt_x"/>
                                          </p:val>
                                        </p:tav>
                                        <p:tav tm="100000">
                                          <p:val>
                                            <p:strVal val="#ppt_x"/>
                                          </p:val>
                                        </p:tav>
                                      </p:tavLst>
                                    </p:anim>
                                    <p:anim calcmode="lin" valueType="num">
                                      <p:cBhvr>
                                        <p:cTn id="36" dur="500" fill="hold"/>
                                        <p:tgtEl>
                                          <p:spTgt spid="135171">
                                            <p:txEl>
                                              <p:charRg st="82" end="10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6" grpId="0"/>
      <p:bldP spid="13517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4068" name="Text Box 4"/>
          <p:cNvSpPr txBox="1"/>
          <p:nvPr/>
        </p:nvSpPr>
        <p:spPr>
          <a:xfrm>
            <a:off x="3152775" y="1268413"/>
            <a:ext cx="6038850" cy="503237"/>
          </a:xfrm>
          <a:prstGeom prst="rect">
            <a:avLst/>
          </a:prstGeom>
          <a:solidFill>
            <a:srgbClr val="002060"/>
          </a:solidFill>
          <a:ln w="9525" cap="flat" cmpd="sng">
            <a:solidFill>
              <a:schemeClr val="accent2"/>
            </a:solidFill>
            <a:prstDash val="solid"/>
            <a:miter/>
            <a:headEnd type="none" w="med" len="med"/>
            <a:tailEnd type="none" w="med" len="med"/>
          </a:ln>
        </p:spPr>
        <p:txBody>
          <a:bodyPr lIns="0" tIns="0" rIns="0" bIns="0" anchor="ctr" anchorCtr="0"/>
          <a:p>
            <a:pPr algn="ctr" eaLnBrk="0" hangingPunct="0"/>
            <a:r>
              <a:rPr lang="zh-CN" altLang="en-US" sz="2800" b="1" dirty="0">
                <a:solidFill>
                  <a:schemeClr val="bg1"/>
                </a:solidFill>
                <a:latin typeface="黑体" panose="02010609060101010101" pitchFamily="49" charset="-122"/>
                <a:ea typeface="黑体" panose="02010609060101010101" pitchFamily="49" charset="-122"/>
              </a:rPr>
              <a:t>总分类科目（一级科目、总账科目）</a:t>
            </a:r>
            <a:endParaRPr lang="zh-CN" altLang="en-US" sz="2800" b="1" dirty="0">
              <a:solidFill>
                <a:schemeClr val="bg1"/>
              </a:solidFill>
              <a:latin typeface="黑体" panose="02010609060101010101" pitchFamily="49" charset="-122"/>
              <a:ea typeface="黑体" panose="02010609060101010101" pitchFamily="49" charset="-122"/>
            </a:endParaRPr>
          </a:p>
        </p:txBody>
      </p:sp>
      <p:sp>
        <p:nvSpPr>
          <p:cNvPr id="344069" name="Text Box 5"/>
          <p:cNvSpPr txBox="1"/>
          <p:nvPr/>
        </p:nvSpPr>
        <p:spPr>
          <a:xfrm>
            <a:off x="3152775" y="1773238"/>
            <a:ext cx="6038850" cy="434975"/>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原材料</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0" name="Text Box 6"/>
          <p:cNvSpPr txBox="1"/>
          <p:nvPr/>
        </p:nvSpPr>
        <p:spPr>
          <a:xfrm>
            <a:off x="2012950" y="3111500"/>
            <a:ext cx="7777163" cy="492125"/>
          </a:xfrm>
          <a:prstGeom prst="rect">
            <a:avLst/>
          </a:prstGeom>
          <a:solidFill>
            <a:srgbClr val="0070C0"/>
          </a:solid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chemeClr val="bg1"/>
                </a:solidFill>
                <a:latin typeface="黑体" panose="02010609060101010101" pitchFamily="49" charset="-122"/>
                <a:ea typeface="黑体" panose="02010609060101010101" pitchFamily="49" charset="-122"/>
              </a:rPr>
              <a:t>二级科目（子目）</a:t>
            </a:r>
            <a:endParaRPr lang="zh-CN" altLang="en-US" sz="2800" b="1" dirty="0">
              <a:solidFill>
                <a:schemeClr val="bg1"/>
              </a:solidFill>
              <a:latin typeface="黑体" panose="02010609060101010101" pitchFamily="49" charset="-122"/>
              <a:ea typeface="黑体" panose="02010609060101010101" pitchFamily="49" charset="-122"/>
            </a:endParaRPr>
          </a:p>
        </p:txBody>
      </p:sp>
      <p:sp>
        <p:nvSpPr>
          <p:cNvPr id="344071" name="Text Box 7"/>
          <p:cNvSpPr txBox="1"/>
          <p:nvPr/>
        </p:nvSpPr>
        <p:spPr>
          <a:xfrm>
            <a:off x="2012950" y="3625850"/>
            <a:ext cx="2605088" cy="420688"/>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原料及主要材料</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2" name="Text Box 8"/>
          <p:cNvSpPr txBox="1"/>
          <p:nvPr/>
        </p:nvSpPr>
        <p:spPr>
          <a:xfrm>
            <a:off x="5014913" y="3625850"/>
            <a:ext cx="2206625" cy="42545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辅助材料</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3" name="Text Box 9"/>
          <p:cNvSpPr txBox="1"/>
          <p:nvPr/>
        </p:nvSpPr>
        <p:spPr>
          <a:xfrm>
            <a:off x="7624763" y="3625850"/>
            <a:ext cx="2143125" cy="42545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燃料</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4" name="Line 10"/>
          <p:cNvSpPr/>
          <p:nvPr/>
        </p:nvSpPr>
        <p:spPr>
          <a:xfrm flipV="1">
            <a:off x="6435725" y="2276475"/>
            <a:ext cx="1588" cy="719138"/>
          </a:xfrm>
          <a:prstGeom prst="line">
            <a:avLst/>
          </a:prstGeom>
          <a:ln w="76200" cap="flat" cmpd="sng">
            <a:solidFill>
              <a:schemeClr val="hlink"/>
            </a:solidFill>
            <a:prstDash val="solid"/>
            <a:headEnd type="none" w="med" len="med"/>
            <a:tailEnd type="stealth" w="sm" len="med"/>
          </a:ln>
        </p:spPr>
      </p:sp>
      <p:sp>
        <p:nvSpPr>
          <p:cNvPr id="344075" name="Text Box 11"/>
          <p:cNvSpPr txBox="1"/>
          <p:nvPr/>
        </p:nvSpPr>
        <p:spPr>
          <a:xfrm>
            <a:off x="1979613" y="4956175"/>
            <a:ext cx="2714625" cy="488950"/>
          </a:xfrm>
          <a:prstGeom prst="rect">
            <a:avLst/>
          </a:prstGeom>
          <a:solidFill>
            <a:srgbClr val="FFFF00">
              <a:alpha val="52940"/>
            </a:srgbClr>
          </a:solid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黑体" panose="02010609060101010101" pitchFamily="49" charset="-122"/>
                <a:ea typeface="黑体" panose="02010609060101010101" pitchFamily="49" charset="-122"/>
              </a:rPr>
              <a:t>明细分类科目</a:t>
            </a:r>
            <a:endParaRPr lang="zh-CN" altLang="en-US" sz="2800" b="1" dirty="0">
              <a:solidFill>
                <a:srgbClr val="000000"/>
              </a:solidFill>
              <a:latin typeface="黑体" panose="02010609060101010101" pitchFamily="49" charset="-122"/>
              <a:ea typeface="黑体" panose="02010609060101010101" pitchFamily="49" charset="-122"/>
            </a:endParaRPr>
          </a:p>
        </p:txBody>
      </p:sp>
      <p:sp>
        <p:nvSpPr>
          <p:cNvPr id="344076" name="Text Box 12"/>
          <p:cNvSpPr txBox="1"/>
          <p:nvPr/>
        </p:nvSpPr>
        <p:spPr>
          <a:xfrm>
            <a:off x="1979613" y="5454650"/>
            <a:ext cx="1411287"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圆钢</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7" name="Text Box 13"/>
          <p:cNvSpPr txBox="1"/>
          <p:nvPr/>
        </p:nvSpPr>
        <p:spPr>
          <a:xfrm>
            <a:off x="3452813" y="5454650"/>
            <a:ext cx="1241425"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生铁</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8" name="Text Box 14"/>
          <p:cNvSpPr txBox="1"/>
          <p:nvPr/>
        </p:nvSpPr>
        <p:spPr>
          <a:xfrm>
            <a:off x="4808538" y="5454650"/>
            <a:ext cx="1301750"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润滑油</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79" name="Text Box 15"/>
          <p:cNvSpPr txBox="1"/>
          <p:nvPr/>
        </p:nvSpPr>
        <p:spPr>
          <a:xfrm>
            <a:off x="6142038" y="5454650"/>
            <a:ext cx="1303337"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防锈剂</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80" name="Text Box 16"/>
          <p:cNvSpPr txBox="1"/>
          <p:nvPr/>
        </p:nvSpPr>
        <p:spPr>
          <a:xfrm>
            <a:off x="4808538" y="4960938"/>
            <a:ext cx="2632075" cy="488950"/>
          </a:xfrm>
          <a:prstGeom prst="rect">
            <a:avLst/>
          </a:prstGeom>
          <a:solidFill>
            <a:srgbClr val="FFFF00">
              <a:alpha val="52940"/>
            </a:srgbClr>
          </a:solid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黑体" panose="02010609060101010101" pitchFamily="49" charset="-122"/>
                <a:ea typeface="黑体" panose="02010609060101010101" pitchFamily="49" charset="-122"/>
              </a:rPr>
              <a:t>明细分类科目</a:t>
            </a:r>
            <a:endParaRPr lang="zh-CN" altLang="en-US" sz="2800" b="1" dirty="0">
              <a:solidFill>
                <a:srgbClr val="000000"/>
              </a:solidFill>
              <a:latin typeface="黑体" panose="02010609060101010101" pitchFamily="49" charset="-122"/>
              <a:ea typeface="黑体" panose="02010609060101010101" pitchFamily="49" charset="-122"/>
            </a:endParaRPr>
          </a:p>
        </p:txBody>
      </p:sp>
      <p:sp>
        <p:nvSpPr>
          <p:cNvPr id="344081" name="Text Box 17"/>
          <p:cNvSpPr txBox="1"/>
          <p:nvPr/>
        </p:nvSpPr>
        <p:spPr>
          <a:xfrm>
            <a:off x="7556500" y="5459413"/>
            <a:ext cx="1301750"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汽油</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82" name="Text Box 18"/>
          <p:cNvSpPr txBox="1"/>
          <p:nvPr/>
        </p:nvSpPr>
        <p:spPr>
          <a:xfrm>
            <a:off x="8926513" y="5459413"/>
            <a:ext cx="1235075" cy="457200"/>
          </a:xfrm>
          <a:prstGeom prst="rect">
            <a:avLst/>
          </a:prstGeom>
          <a:no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烟煤</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44083" name="Text Box 19"/>
          <p:cNvSpPr txBox="1"/>
          <p:nvPr/>
        </p:nvSpPr>
        <p:spPr>
          <a:xfrm>
            <a:off x="7556500" y="4960938"/>
            <a:ext cx="2605088" cy="488950"/>
          </a:xfrm>
          <a:prstGeom prst="rect">
            <a:avLst/>
          </a:prstGeom>
          <a:solidFill>
            <a:srgbClr val="FFFF00">
              <a:alpha val="52940"/>
            </a:srgbClr>
          </a:solidFill>
          <a:ln w="9525" cap="flat" cmpd="sng">
            <a:solidFill>
              <a:srgbClr val="993300"/>
            </a:solidFill>
            <a:prstDash val="solid"/>
            <a:miter/>
            <a:headEnd type="none" w="med" len="med"/>
            <a:tailEnd type="none" w="med" len="med"/>
          </a:ln>
        </p:spPr>
        <p:txBody>
          <a:bodyPr lIns="0" tIns="0" rIns="0" bIns="0" anchor="ctr" anchorCtr="0"/>
          <a:p>
            <a:pPr algn="ctr" eaLnBrk="0" hangingPunct="0"/>
            <a:r>
              <a:rPr lang="zh-CN" altLang="en-US" sz="2800" b="1" dirty="0">
                <a:solidFill>
                  <a:srgbClr val="000000"/>
                </a:solidFill>
                <a:latin typeface="黑体" panose="02010609060101010101" pitchFamily="49" charset="-122"/>
                <a:ea typeface="黑体" panose="02010609060101010101" pitchFamily="49" charset="-122"/>
              </a:rPr>
              <a:t>明细分类科目</a:t>
            </a:r>
            <a:endParaRPr lang="zh-CN" altLang="en-US" sz="2800" b="1" dirty="0">
              <a:solidFill>
                <a:srgbClr val="000000"/>
              </a:solidFill>
              <a:latin typeface="黑体" panose="02010609060101010101" pitchFamily="49" charset="-122"/>
              <a:ea typeface="黑体" panose="02010609060101010101" pitchFamily="49" charset="-122"/>
            </a:endParaRPr>
          </a:p>
        </p:txBody>
      </p:sp>
      <p:sp>
        <p:nvSpPr>
          <p:cNvPr id="344084" name="Line 20"/>
          <p:cNvSpPr/>
          <p:nvPr/>
        </p:nvSpPr>
        <p:spPr>
          <a:xfrm>
            <a:off x="3214688" y="4178300"/>
            <a:ext cx="1587" cy="719138"/>
          </a:xfrm>
          <a:prstGeom prst="line">
            <a:avLst/>
          </a:prstGeom>
          <a:ln w="76200" cap="flat" cmpd="sng">
            <a:solidFill>
              <a:schemeClr val="hlink"/>
            </a:solidFill>
            <a:prstDash val="solid"/>
            <a:headEnd type="none" w="med" len="med"/>
            <a:tailEnd type="stealth" w="sm" len="med"/>
          </a:ln>
        </p:spPr>
      </p:sp>
      <p:sp>
        <p:nvSpPr>
          <p:cNvPr id="344085" name="Line 21"/>
          <p:cNvSpPr/>
          <p:nvPr/>
        </p:nvSpPr>
        <p:spPr>
          <a:xfrm flipV="1">
            <a:off x="3432175" y="4157663"/>
            <a:ext cx="1588" cy="719137"/>
          </a:xfrm>
          <a:prstGeom prst="line">
            <a:avLst/>
          </a:prstGeom>
          <a:ln w="76200" cap="flat" cmpd="sng">
            <a:solidFill>
              <a:schemeClr val="hlink"/>
            </a:solidFill>
            <a:prstDash val="solid"/>
            <a:headEnd type="none" w="med" len="med"/>
            <a:tailEnd type="stealth" w="sm" len="med"/>
          </a:ln>
        </p:spPr>
      </p:sp>
      <p:sp>
        <p:nvSpPr>
          <p:cNvPr id="344086" name="Line 22"/>
          <p:cNvSpPr/>
          <p:nvPr/>
        </p:nvSpPr>
        <p:spPr>
          <a:xfrm flipV="1">
            <a:off x="6240463" y="4173538"/>
            <a:ext cx="1587" cy="719137"/>
          </a:xfrm>
          <a:prstGeom prst="line">
            <a:avLst/>
          </a:prstGeom>
          <a:ln w="76200" cap="flat" cmpd="sng">
            <a:solidFill>
              <a:schemeClr val="hlink"/>
            </a:solidFill>
            <a:prstDash val="solid"/>
            <a:headEnd type="none" w="med" len="med"/>
            <a:tailEnd type="stealth" w="sm" len="med"/>
          </a:ln>
        </p:spPr>
      </p:sp>
      <p:sp>
        <p:nvSpPr>
          <p:cNvPr id="344087" name="Line 23"/>
          <p:cNvSpPr/>
          <p:nvPr/>
        </p:nvSpPr>
        <p:spPr>
          <a:xfrm>
            <a:off x="8542338" y="4192588"/>
            <a:ext cx="1587" cy="719137"/>
          </a:xfrm>
          <a:prstGeom prst="line">
            <a:avLst/>
          </a:prstGeom>
          <a:ln w="76200" cap="flat" cmpd="sng">
            <a:solidFill>
              <a:schemeClr val="hlink"/>
            </a:solidFill>
            <a:prstDash val="solid"/>
            <a:headEnd type="none" w="med" len="med"/>
            <a:tailEnd type="stealth" w="sm" len="med"/>
          </a:ln>
        </p:spPr>
      </p:sp>
      <p:sp>
        <p:nvSpPr>
          <p:cNvPr id="344088" name="Line 24"/>
          <p:cNvSpPr/>
          <p:nvPr/>
        </p:nvSpPr>
        <p:spPr>
          <a:xfrm flipV="1">
            <a:off x="8759825" y="4152900"/>
            <a:ext cx="1588" cy="719138"/>
          </a:xfrm>
          <a:prstGeom prst="line">
            <a:avLst/>
          </a:prstGeom>
          <a:ln w="76200" cap="flat" cmpd="sng">
            <a:solidFill>
              <a:schemeClr val="hlink"/>
            </a:solidFill>
            <a:prstDash val="solid"/>
            <a:headEnd type="none" w="med" len="med"/>
            <a:tailEnd type="stealth" w="sm" len="med"/>
          </a:ln>
        </p:spPr>
      </p:sp>
      <p:sp>
        <p:nvSpPr>
          <p:cNvPr id="344089" name="Text Box 25"/>
          <p:cNvSpPr txBox="1"/>
          <p:nvPr/>
        </p:nvSpPr>
        <p:spPr>
          <a:xfrm>
            <a:off x="5260975" y="2420938"/>
            <a:ext cx="787400" cy="498475"/>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统驭</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0" name="Text Box 26"/>
          <p:cNvSpPr txBox="1"/>
          <p:nvPr/>
        </p:nvSpPr>
        <p:spPr>
          <a:xfrm>
            <a:off x="6491288" y="2420938"/>
            <a:ext cx="785812" cy="498475"/>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从属</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1" name="Text Box 27"/>
          <p:cNvSpPr txBox="1"/>
          <p:nvPr/>
        </p:nvSpPr>
        <p:spPr>
          <a:xfrm>
            <a:off x="2365375" y="4257675"/>
            <a:ext cx="787400" cy="468313"/>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统驭</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2" name="Text Box 28"/>
          <p:cNvSpPr txBox="1"/>
          <p:nvPr/>
        </p:nvSpPr>
        <p:spPr>
          <a:xfrm>
            <a:off x="3532188" y="4257675"/>
            <a:ext cx="787400" cy="498475"/>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从属</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3" name="Text Box 29"/>
          <p:cNvSpPr txBox="1"/>
          <p:nvPr/>
        </p:nvSpPr>
        <p:spPr>
          <a:xfrm>
            <a:off x="5160963" y="4297363"/>
            <a:ext cx="787400" cy="500062"/>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统驭</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4" name="Text Box 30"/>
          <p:cNvSpPr txBox="1"/>
          <p:nvPr/>
        </p:nvSpPr>
        <p:spPr>
          <a:xfrm>
            <a:off x="6327775" y="4297363"/>
            <a:ext cx="787400" cy="500062"/>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从属</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5" name="Text Box 31"/>
          <p:cNvSpPr txBox="1"/>
          <p:nvPr/>
        </p:nvSpPr>
        <p:spPr>
          <a:xfrm>
            <a:off x="7712075" y="4276725"/>
            <a:ext cx="787400" cy="500063"/>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统驭</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6" name="Text Box 32"/>
          <p:cNvSpPr txBox="1"/>
          <p:nvPr/>
        </p:nvSpPr>
        <p:spPr>
          <a:xfrm>
            <a:off x="8878888" y="4276725"/>
            <a:ext cx="787400" cy="500063"/>
          </a:xfrm>
          <a:prstGeom prst="rect">
            <a:avLst/>
          </a:prstGeom>
          <a:noFill/>
          <a:ln w="9525">
            <a:noFill/>
          </a:ln>
        </p:spPr>
        <p:txBody>
          <a:bodyPr lIns="0" tIns="0" rIns="0" bIns="0" anchor="ctr" anchorCtr="0"/>
          <a:p>
            <a:pPr algn="ctr" eaLnBrk="0" hangingPunct="0"/>
            <a:r>
              <a:rPr lang="zh-CN" altLang="en-US" sz="2800" b="1" dirty="0">
                <a:solidFill>
                  <a:srgbClr val="000000"/>
                </a:solidFill>
                <a:latin typeface="楷体" panose="02010609060101010101" pitchFamily="49" charset="-122"/>
                <a:ea typeface="楷体" panose="02010609060101010101" pitchFamily="49" charset="-122"/>
              </a:rPr>
              <a:t>从属</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344097" name="Line 33"/>
          <p:cNvSpPr/>
          <p:nvPr/>
        </p:nvSpPr>
        <p:spPr>
          <a:xfrm>
            <a:off x="6022975" y="4171950"/>
            <a:ext cx="1588" cy="719138"/>
          </a:xfrm>
          <a:prstGeom prst="line">
            <a:avLst/>
          </a:prstGeom>
          <a:ln w="76200" cap="flat" cmpd="sng">
            <a:solidFill>
              <a:schemeClr val="hlink"/>
            </a:solidFill>
            <a:prstDash val="solid"/>
            <a:headEnd type="none" w="med" len="med"/>
            <a:tailEnd type="stealth" w="sm" len="med"/>
          </a:ln>
        </p:spPr>
      </p:sp>
      <p:sp>
        <p:nvSpPr>
          <p:cNvPr id="344098" name="Line 34"/>
          <p:cNvSpPr/>
          <p:nvPr/>
        </p:nvSpPr>
        <p:spPr>
          <a:xfrm>
            <a:off x="6113463" y="2276475"/>
            <a:ext cx="1587" cy="755650"/>
          </a:xfrm>
          <a:prstGeom prst="line">
            <a:avLst/>
          </a:prstGeom>
          <a:ln w="76200" cap="flat" cmpd="sng">
            <a:solidFill>
              <a:schemeClr val="hlink"/>
            </a:solidFill>
            <a:prstDash val="solid"/>
            <a:headEnd type="none" w="med" len="med"/>
            <a:tailEnd type="stealth" w="sm" len="med"/>
          </a:ln>
        </p:spPr>
      </p:sp>
      <p:sp>
        <p:nvSpPr>
          <p:cNvPr id="35873" name="矩形 759810"/>
          <p:cNvSpPr/>
          <p:nvPr/>
        </p:nvSpPr>
        <p:spPr>
          <a:xfrm>
            <a:off x="878205" y="304800"/>
            <a:ext cx="104933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44068"/>
                                        </p:tgtEl>
                                        <p:attrNameLst>
                                          <p:attrName>style.visibility</p:attrName>
                                        </p:attrNameLst>
                                      </p:cBhvr>
                                      <p:to>
                                        <p:strVal val="visible"/>
                                      </p:to>
                                    </p:set>
                                    <p:anim calcmode="lin" valueType="num">
                                      <p:cBhvr>
                                        <p:cTn id="7" dur="500" fill="hold"/>
                                        <p:tgtEl>
                                          <p:spTgt spid="344068"/>
                                        </p:tgtEl>
                                        <p:attrNameLst>
                                          <p:attrName>ppt_w</p:attrName>
                                        </p:attrNameLst>
                                      </p:cBhvr>
                                      <p:tavLst>
                                        <p:tav tm="0">
                                          <p:val>
                                            <p:fltVal val="0.000000"/>
                                          </p:val>
                                        </p:tav>
                                        <p:tav tm="100000">
                                          <p:val>
                                            <p:strVal val="#ppt_w"/>
                                          </p:val>
                                        </p:tav>
                                      </p:tavLst>
                                    </p:anim>
                                    <p:anim calcmode="lin" valueType="num">
                                      <p:cBhvr>
                                        <p:cTn id="8" dur="500" fill="hold"/>
                                        <p:tgtEl>
                                          <p:spTgt spid="34406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44070"/>
                                        </p:tgtEl>
                                        <p:attrNameLst>
                                          <p:attrName>style.visibility</p:attrName>
                                        </p:attrNameLst>
                                      </p:cBhvr>
                                      <p:to>
                                        <p:strVal val="visible"/>
                                      </p:to>
                                    </p:set>
                                    <p:anim calcmode="lin" valueType="num">
                                      <p:cBhvr>
                                        <p:cTn id="12" dur="500" fill="hold"/>
                                        <p:tgtEl>
                                          <p:spTgt spid="344070"/>
                                        </p:tgtEl>
                                        <p:attrNameLst>
                                          <p:attrName>ppt_w</p:attrName>
                                        </p:attrNameLst>
                                      </p:cBhvr>
                                      <p:tavLst>
                                        <p:tav tm="0">
                                          <p:val>
                                            <p:fltVal val="0.000000"/>
                                          </p:val>
                                        </p:tav>
                                        <p:tav tm="100000">
                                          <p:val>
                                            <p:strVal val="#ppt_w"/>
                                          </p:val>
                                        </p:tav>
                                      </p:tavLst>
                                    </p:anim>
                                    <p:anim calcmode="lin" valueType="num">
                                      <p:cBhvr>
                                        <p:cTn id="13" dur="500" fill="hold"/>
                                        <p:tgtEl>
                                          <p:spTgt spid="344070"/>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grpId="0" nodeType="afterEffect">
                                  <p:stCondLst>
                                    <p:cond delay="0"/>
                                  </p:stCondLst>
                                  <p:childTnLst>
                                    <p:set>
                                      <p:cBhvr>
                                        <p:cTn id="16" dur="1" fill="hold">
                                          <p:stCondLst>
                                            <p:cond delay="0"/>
                                          </p:stCondLst>
                                        </p:cTn>
                                        <p:tgtEl>
                                          <p:spTgt spid="344075"/>
                                        </p:tgtEl>
                                        <p:attrNameLst>
                                          <p:attrName>style.visibility</p:attrName>
                                        </p:attrNameLst>
                                      </p:cBhvr>
                                      <p:to>
                                        <p:strVal val="visible"/>
                                      </p:to>
                                    </p:set>
                                    <p:anim calcmode="lin" valueType="num">
                                      <p:cBhvr>
                                        <p:cTn id="17" dur="500" fill="hold"/>
                                        <p:tgtEl>
                                          <p:spTgt spid="344075"/>
                                        </p:tgtEl>
                                        <p:attrNameLst>
                                          <p:attrName>ppt_w</p:attrName>
                                        </p:attrNameLst>
                                      </p:cBhvr>
                                      <p:tavLst>
                                        <p:tav tm="0">
                                          <p:val>
                                            <p:fltVal val="0.000000"/>
                                          </p:val>
                                        </p:tav>
                                        <p:tav tm="100000">
                                          <p:val>
                                            <p:strVal val="#ppt_w"/>
                                          </p:val>
                                        </p:tav>
                                      </p:tavLst>
                                    </p:anim>
                                    <p:anim calcmode="lin" valueType="num">
                                      <p:cBhvr>
                                        <p:cTn id="18" dur="500" fill="hold"/>
                                        <p:tgtEl>
                                          <p:spTgt spid="344075"/>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grpId="0" nodeType="afterEffect">
                                  <p:stCondLst>
                                    <p:cond delay="0"/>
                                  </p:stCondLst>
                                  <p:childTnLst>
                                    <p:set>
                                      <p:cBhvr>
                                        <p:cTn id="21" dur="1" fill="hold">
                                          <p:stCondLst>
                                            <p:cond delay="0"/>
                                          </p:stCondLst>
                                        </p:cTn>
                                        <p:tgtEl>
                                          <p:spTgt spid="344080"/>
                                        </p:tgtEl>
                                        <p:attrNameLst>
                                          <p:attrName>style.visibility</p:attrName>
                                        </p:attrNameLst>
                                      </p:cBhvr>
                                      <p:to>
                                        <p:strVal val="visible"/>
                                      </p:to>
                                    </p:set>
                                    <p:anim calcmode="lin" valueType="num">
                                      <p:cBhvr>
                                        <p:cTn id="22" dur="500" fill="hold"/>
                                        <p:tgtEl>
                                          <p:spTgt spid="344080"/>
                                        </p:tgtEl>
                                        <p:attrNameLst>
                                          <p:attrName>ppt_w</p:attrName>
                                        </p:attrNameLst>
                                      </p:cBhvr>
                                      <p:tavLst>
                                        <p:tav tm="0">
                                          <p:val>
                                            <p:fltVal val="0.000000"/>
                                          </p:val>
                                        </p:tav>
                                        <p:tav tm="100000">
                                          <p:val>
                                            <p:strVal val="#ppt_w"/>
                                          </p:val>
                                        </p:tav>
                                      </p:tavLst>
                                    </p:anim>
                                    <p:anim calcmode="lin" valueType="num">
                                      <p:cBhvr>
                                        <p:cTn id="23" dur="500" fill="hold"/>
                                        <p:tgtEl>
                                          <p:spTgt spid="344080"/>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7" presetClass="entr" presetSubtype="10" fill="hold" grpId="0" nodeType="afterEffect">
                                  <p:stCondLst>
                                    <p:cond delay="0"/>
                                  </p:stCondLst>
                                  <p:childTnLst>
                                    <p:set>
                                      <p:cBhvr>
                                        <p:cTn id="26" dur="1" fill="hold">
                                          <p:stCondLst>
                                            <p:cond delay="0"/>
                                          </p:stCondLst>
                                        </p:cTn>
                                        <p:tgtEl>
                                          <p:spTgt spid="344083"/>
                                        </p:tgtEl>
                                        <p:attrNameLst>
                                          <p:attrName>style.visibility</p:attrName>
                                        </p:attrNameLst>
                                      </p:cBhvr>
                                      <p:to>
                                        <p:strVal val="visible"/>
                                      </p:to>
                                    </p:set>
                                    <p:anim calcmode="lin" valueType="num">
                                      <p:cBhvr>
                                        <p:cTn id="27" dur="500" fill="hold"/>
                                        <p:tgtEl>
                                          <p:spTgt spid="344083"/>
                                        </p:tgtEl>
                                        <p:attrNameLst>
                                          <p:attrName>ppt_w</p:attrName>
                                        </p:attrNameLst>
                                      </p:cBhvr>
                                      <p:tavLst>
                                        <p:tav tm="0">
                                          <p:val>
                                            <p:fltVal val="0.000000"/>
                                          </p:val>
                                        </p:tav>
                                        <p:tav tm="100000">
                                          <p:val>
                                            <p:strVal val="#ppt_w"/>
                                          </p:val>
                                        </p:tav>
                                      </p:tavLst>
                                    </p:anim>
                                    <p:anim calcmode="lin" valueType="num">
                                      <p:cBhvr>
                                        <p:cTn id="28" dur="500" fill="hold"/>
                                        <p:tgtEl>
                                          <p:spTgt spid="344083"/>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 fill="hold" grpId="0" nodeType="clickEffect">
                                  <p:stCondLst>
                                    <p:cond delay="0"/>
                                  </p:stCondLst>
                                  <p:childTnLst>
                                    <p:set>
                                      <p:cBhvr>
                                        <p:cTn id="32" dur="1" fill="hold">
                                          <p:stCondLst>
                                            <p:cond delay="0"/>
                                          </p:stCondLst>
                                        </p:cTn>
                                        <p:tgtEl>
                                          <p:spTgt spid="344069"/>
                                        </p:tgtEl>
                                        <p:attrNameLst>
                                          <p:attrName>style.visibility</p:attrName>
                                        </p:attrNameLst>
                                      </p:cBhvr>
                                      <p:to>
                                        <p:strVal val="visible"/>
                                      </p:to>
                                    </p:set>
                                    <p:anim calcmode="lin" valueType="num">
                                      <p:cBhvr>
                                        <p:cTn id="33" dur="500" fill="hold"/>
                                        <p:tgtEl>
                                          <p:spTgt spid="344069"/>
                                        </p:tgtEl>
                                        <p:attrNameLst>
                                          <p:attrName>ppt_x</p:attrName>
                                        </p:attrNameLst>
                                      </p:cBhvr>
                                      <p:tavLst>
                                        <p:tav tm="0">
                                          <p:val>
                                            <p:strVal val="#ppt_x"/>
                                          </p:val>
                                        </p:tav>
                                        <p:tav tm="100000">
                                          <p:val>
                                            <p:strVal val="#ppt_x"/>
                                          </p:val>
                                        </p:tav>
                                      </p:tavLst>
                                    </p:anim>
                                    <p:anim calcmode="lin" valueType="num">
                                      <p:cBhvr>
                                        <p:cTn id="34" dur="500" fill="hold"/>
                                        <p:tgtEl>
                                          <p:spTgt spid="344069"/>
                                        </p:tgtEl>
                                        <p:attrNameLst>
                                          <p:attrName>ppt_y</p:attrName>
                                        </p:attrNameLst>
                                      </p:cBhvr>
                                      <p:tavLst>
                                        <p:tav tm="0">
                                          <p:val>
                                            <p:strVal val="#ppt_y-#ppt_h/2"/>
                                          </p:val>
                                        </p:tav>
                                        <p:tav tm="100000">
                                          <p:val>
                                            <p:strVal val="#ppt_y"/>
                                          </p:val>
                                        </p:tav>
                                      </p:tavLst>
                                    </p:anim>
                                    <p:anim calcmode="lin" valueType="num">
                                      <p:cBhvr>
                                        <p:cTn id="35" dur="500" fill="hold"/>
                                        <p:tgtEl>
                                          <p:spTgt spid="344069"/>
                                        </p:tgtEl>
                                        <p:attrNameLst>
                                          <p:attrName>ppt_w</p:attrName>
                                        </p:attrNameLst>
                                      </p:cBhvr>
                                      <p:tavLst>
                                        <p:tav tm="0">
                                          <p:val>
                                            <p:strVal val="#ppt_w"/>
                                          </p:val>
                                        </p:tav>
                                        <p:tav tm="100000">
                                          <p:val>
                                            <p:strVal val="#ppt_w"/>
                                          </p:val>
                                        </p:tav>
                                      </p:tavLst>
                                    </p:anim>
                                    <p:anim calcmode="lin" valueType="num">
                                      <p:cBhvr>
                                        <p:cTn id="36" dur="500" fill="hold"/>
                                        <p:tgtEl>
                                          <p:spTgt spid="344069"/>
                                        </p:tgtEl>
                                        <p:attrNameLst>
                                          <p:attrName>ppt_h</p:attrName>
                                        </p:attrNameLst>
                                      </p:cBhvr>
                                      <p:tavLst>
                                        <p:tav tm="0">
                                          <p:val>
                                            <p:fltVal val="0.00000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 fill="hold" grpId="0" nodeType="clickEffect">
                                  <p:stCondLst>
                                    <p:cond delay="0"/>
                                  </p:stCondLst>
                                  <p:childTnLst>
                                    <p:set>
                                      <p:cBhvr>
                                        <p:cTn id="40" dur="1" fill="hold">
                                          <p:stCondLst>
                                            <p:cond delay="0"/>
                                          </p:stCondLst>
                                        </p:cTn>
                                        <p:tgtEl>
                                          <p:spTgt spid="344071"/>
                                        </p:tgtEl>
                                        <p:attrNameLst>
                                          <p:attrName>style.visibility</p:attrName>
                                        </p:attrNameLst>
                                      </p:cBhvr>
                                      <p:to>
                                        <p:strVal val="visible"/>
                                      </p:to>
                                    </p:set>
                                    <p:anim calcmode="lin" valueType="num">
                                      <p:cBhvr>
                                        <p:cTn id="41" dur="1000" fill="hold"/>
                                        <p:tgtEl>
                                          <p:spTgt spid="344071"/>
                                        </p:tgtEl>
                                        <p:attrNameLst>
                                          <p:attrName>ppt_x</p:attrName>
                                        </p:attrNameLst>
                                      </p:cBhvr>
                                      <p:tavLst>
                                        <p:tav tm="0">
                                          <p:val>
                                            <p:strVal val="#ppt_x"/>
                                          </p:val>
                                        </p:tav>
                                        <p:tav tm="100000">
                                          <p:val>
                                            <p:strVal val="#ppt_x"/>
                                          </p:val>
                                        </p:tav>
                                      </p:tavLst>
                                    </p:anim>
                                    <p:anim calcmode="lin" valueType="num">
                                      <p:cBhvr>
                                        <p:cTn id="42" dur="1000" fill="hold"/>
                                        <p:tgtEl>
                                          <p:spTgt spid="344071"/>
                                        </p:tgtEl>
                                        <p:attrNameLst>
                                          <p:attrName>ppt_y</p:attrName>
                                        </p:attrNameLst>
                                      </p:cBhvr>
                                      <p:tavLst>
                                        <p:tav tm="0">
                                          <p:val>
                                            <p:strVal val="#ppt_y-#ppt_h/2"/>
                                          </p:val>
                                        </p:tav>
                                        <p:tav tm="100000">
                                          <p:val>
                                            <p:strVal val="#ppt_y"/>
                                          </p:val>
                                        </p:tav>
                                      </p:tavLst>
                                    </p:anim>
                                    <p:anim calcmode="lin" valueType="num">
                                      <p:cBhvr>
                                        <p:cTn id="43" dur="1000" fill="hold"/>
                                        <p:tgtEl>
                                          <p:spTgt spid="344071"/>
                                        </p:tgtEl>
                                        <p:attrNameLst>
                                          <p:attrName>ppt_w</p:attrName>
                                        </p:attrNameLst>
                                      </p:cBhvr>
                                      <p:tavLst>
                                        <p:tav tm="0">
                                          <p:val>
                                            <p:strVal val="#ppt_w"/>
                                          </p:val>
                                        </p:tav>
                                        <p:tav tm="100000">
                                          <p:val>
                                            <p:strVal val="#ppt_w"/>
                                          </p:val>
                                        </p:tav>
                                      </p:tavLst>
                                    </p:anim>
                                    <p:anim calcmode="lin" valueType="num">
                                      <p:cBhvr>
                                        <p:cTn id="44" dur="1000" fill="hold"/>
                                        <p:tgtEl>
                                          <p:spTgt spid="344071"/>
                                        </p:tgtEl>
                                        <p:attrNameLst>
                                          <p:attrName>ppt_h</p:attrName>
                                        </p:attrNameLst>
                                      </p:cBhvr>
                                      <p:tavLst>
                                        <p:tav tm="0">
                                          <p:val>
                                            <p:fltVal val="0.000000"/>
                                          </p:val>
                                        </p:tav>
                                        <p:tav tm="100000">
                                          <p:val>
                                            <p:strVal val="#ppt_h"/>
                                          </p:val>
                                        </p:tav>
                                      </p:tavLst>
                                    </p:anim>
                                  </p:childTnLst>
                                </p:cTn>
                              </p:par>
                            </p:childTnLst>
                          </p:cTn>
                        </p:par>
                        <p:par>
                          <p:cTn id="45" fill="hold">
                            <p:stCondLst>
                              <p:cond delay="1000"/>
                            </p:stCondLst>
                            <p:childTnLst>
                              <p:par>
                                <p:cTn id="46" presetID="17" presetClass="entr" presetSubtype="1" fill="hold" grpId="0" nodeType="afterEffect">
                                  <p:stCondLst>
                                    <p:cond delay="0"/>
                                  </p:stCondLst>
                                  <p:childTnLst>
                                    <p:set>
                                      <p:cBhvr>
                                        <p:cTn id="47" dur="1" fill="hold">
                                          <p:stCondLst>
                                            <p:cond delay="0"/>
                                          </p:stCondLst>
                                        </p:cTn>
                                        <p:tgtEl>
                                          <p:spTgt spid="344072"/>
                                        </p:tgtEl>
                                        <p:attrNameLst>
                                          <p:attrName>style.visibility</p:attrName>
                                        </p:attrNameLst>
                                      </p:cBhvr>
                                      <p:to>
                                        <p:strVal val="visible"/>
                                      </p:to>
                                    </p:set>
                                    <p:anim calcmode="lin" valueType="num">
                                      <p:cBhvr>
                                        <p:cTn id="48" dur="500" fill="hold"/>
                                        <p:tgtEl>
                                          <p:spTgt spid="344072"/>
                                        </p:tgtEl>
                                        <p:attrNameLst>
                                          <p:attrName>ppt_x</p:attrName>
                                        </p:attrNameLst>
                                      </p:cBhvr>
                                      <p:tavLst>
                                        <p:tav tm="0">
                                          <p:val>
                                            <p:strVal val="#ppt_x"/>
                                          </p:val>
                                        </p:tav>
                                        <p:tav tm="100000">
                                          <p:val>
                                            <p:strVal val="#ppt_x"/>
                                          </p:val>
                                        </p:tav>
                                      </p:tavLst>
                                    </p:anim>
                                    <p:anim calcmode="lin" valueType="num">
                                      <p:cBhvr>
                                        <p:cTn id="49" dur="500" fill="hold"/>
                                        <p:tgtEl>
                                          <p:spTgt spid="344072"/>
                                        </p:tgtEl>
                                        <p:attrNameLst>
                                          <p:attrName>ppt_y</p:attrName>
                                        </p:attrNameLst>
                                      </p:cBhvr>
                                      <p:tavLst>
                                        <p:tav tm="0">
                                          <p:val>
                                            <p:strVal val="#ppt_y-#ppt_h/2"/>
                                          </p:val>
                                        </p:tav>
                                        <p:tav tm="100000">
                                          <p:val>
                                            <p:strVal val="#ppt_y"/>
                                          </p:val>
                                        </p:tav>
                                      </p:tavLst>
                                    </p:anim>
                                    <p:anim calcmode="lin" valueType="num">
                                      <p:cBhvr>
                                        <p:cTn id="50" dur="500" fill="hold"/>
                                        <p:tgtEl>
                                          <p:spTgt spid="344072"/>
                                        </p:tgtEl>
                                        <p:attrNameLst>
                                          <p:attrName>ppt_w</p:attrName>
                                        </p:attrNameLst>
                                      </p:cBhvr>
                                      <p:tavLst>
                                        <p:tav tm="0">
                                          <p:val>
                                            <p:strVal val="#ppt_w"/>
                                          </p:val>
                                        </p:tav>
                                        <p:tav tm="100000">
                                          <p:val>
                                            <p:strVal val="#ppt_w"/>
                                          </p:val>
                                        </p:tav>
                                      </p:tavLst>
                                    </p:anim>
                                    <p:anim calcmode="lin" valueType="num">
                                      <p:cBhvr>
                                        <p:cTn id="51" dur="500" fill="hold"/>
                                        <p:tgtEl>
                                          <p:spTgt spid="344072"/>
                                        </p:tgtEl>
                                        <p:attrNameLst>
                                          <p:attrName>ppt_h</p:attrName>
                                        </p:attrNameLst>
                                      </p:cBhvr>
                                      <p:tavLst>
                                        <p:tav tm="0">
                                          <p:val>
                                            <p:fltVal val="0.000000"/>
                                          </p:val>
                                        </p:tav>
                                        <p:tav tm="100000">
                                          <p:val>
                                            <p:strVal val="#ppt_h"/>
                                          </p:val>
                                        </p:tav>
                                      </p:tavLst>
                                    </p:anim>
                                  </p:childTnLst>
                                </p:cTn>
                              </p:par>
                            </p:childTnLst>
                          </p:cTn>
                        </p:par>
                        <p:par>
                          <p:cTn id="52" fill="hold">
                            <p:stCondLst>
                              <p:cond delay="1500"/>
                            </p:stCondLst>
                            <p:childTnLst>
                              <p:par>
                                <p:cTn id="53" presetID="17" presetClass="entr" presetSubtype="1" fill="hold" grpId="0" nodeType="afterEffect">
                                  <p:stCondLst>
                                    <p:cond delay="0"/>
                                  </p:stCondLst>
                                  <p:childTnLst>
                                    <p:set>
                                      <p:cBhvr>
                                        <p:cTn id="54" dur="1" fill="hold">
                                          <p:stCondLst>
                                            <p:cond delay="0"/>
                                          </p:stCondLst>
                                        </p:cTn>
                                        <p:tgtEl>
                                          <p:spTgt spid="344073"/>
                                        </p:tgtEl>
                                        <p:attrNameLst>
                                          <p:attrName>style.visibility</p:attrName>
                                        </p:attrNameLst>
                                      </p:cBhvr>
                                      <p:to>
                                        <p:strVal val="visible"/>
                                      </p:to>
                                    </p:set>
                                    <p:anim calcmode="lin" valueType="num">
                                      <p:cBhvr>
                                        <p:cTn id="55" dur="500" fill="hold"/>
                                        <p:tgtEl>
                                          <p:spTgt spid="344073"/>
                                        </p:tgtEl>
                                        <p:attrNameLst>
                                          <p:attrName>ppt_x</p:attrName>
                                        </p:attrNameLst>
                                      </p:cBhvr>
                                      <p:tavLst>
                                        <p:tav tm="0">
                                          <p:val>
                                            <p:strVal val="#ppt_x"/>
                                          </p:val>
                                        </p:tav>
                                        <p:tav tm="100000">
                                          <p:val>
                                            <p:strVal val="#ppt_x"/>
                                          </p:val>
                                        </p:tav>
                                      </p:tavLst>
                                    </p:anim>
                                    <p:anim calcmode="lin" valueType="num">
                                      <p:cBhvr>
                                        <p:cTn id="56" dur="500" fill="hold"/>
                                        <p:tgtEl>
                                          <p:spTgt spid="344073"/>
                                        </p:tgtEl>
                                        <p:attrNameLst>
                                          <p:attrName>ppt_y</p:attrName>
                                        </p:attrNameLst>
                                      </p:cBhvr>
                                      <p:tavLst>
                                        <p:tav tm="0">
                                          <p:val>
                                            <p:strVal val="#ppt_y-#ppt_h/2"/>
                                          </p:val>
                                        </p:tav>
                                        <p:tav tm="100000">
                                          <p:val>
                                            <p:strVal val="#ppt_y"/>
                                          </p:val>
                                        </p:tav>
                                      </p:tavLst>
                                    </p:anim>
                                    <p:anim calcmode="lin" valueType="num">
                                      <p:cBhvr>
                                        <p:cTn id="57" dur="500" fill="hold"/>
                                        <p:tgtEl>
                                          <p:spTgt spid="344073"/>
                                        </p:tgtEl>
                                        <p:attrNameLst>
                                          <p:attrName>ppt_w</p:attrName>
                                        </p:attrNameLst>
                                      </p:cBhvr>
                                      <p:tavLst>
                                        <p:tav tm="0">
                                          <p:val>
                                            <p:strVal val="#ppt_w"/>
                                          </p:val>
                                        </p:tav>
                                        <p:tav tm="100000">
                                          <p:val>
                                            <p:strVal val="#ppt_w"/>
                                          </p:val>
                                        </p:tav>
                                      </p:tavLst>
                                    </p:anim>
                                    <p:anim calcmode="lin" valueType="num">
                                      <p:cBhvr>
                                        <p:cTn id="58" dur="500" fill="hold"/>
                                        <p:tgtEl>
                                          <p:spTgt spid="344073"/>
                                        </p:tgtEl>
                                        <p:attrNameLst>
                                          <p:attrName>ppt_h</p:attrName>
                                        </p:attrNameLst>
                                      </p:cBhvr>
                                      <p:tavLst>
                                        <p:tav tm="0">
                                          <p:val>
                                            <p:fltVal val="0.00000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1" fill="hold" grpId="0" nodeType="clickEffect">
                                  <p:stCondLst>
                                    <p:cond delay="0"/>
                                  </p:stCondLst>
                                  <p:childTnLst>
                                    <p:set>
                                      <p:cBhvr>
                                        <p:cTn id="62" dur="1" fill="hold">
                                          <p:stCondLst>
                                            <p:cond delay="0"/>
                                          </p:stCondLst>
                                        </p:cTn>
                                        <p:tgtEl>
                                          <p:spTgt spid="344076"/>
                                        </p:tgtEl>
                                        <p:attrNameLst>
                                          <p:attrName>style.visibility</p:attrName>
                                        </p:attrNameLst>
                                      </p:cBhvr>
                                      <p:to>
                                        <p:strVal val="visible"/>
                                      </p:to>
                                    </p:set>
                                    <p:anim calcmode="lin" valueType="num">
                                      <p:cBhvr>
                                        <p:cTn id="63" dur="1000" fill="hold"/>
                                        <p:tgtEl>
                                          <p:spTgt spid="344076"/>
                                        </p:tgtEl>
                                        <p:attrNameLst>
                                          <p:attrName>ppt_x</p:attrName>
                                        </p:attrNameLst>
                                      </p:cBhvr>
                                      <p:tavLst>
                                        <p:tav tm="0">
                                          <p:val>
                                            <p:strVal val="#ppt_x"/>
                                          </p:val>
                                        </p:tav>
                                        <p:tav tm="100000">
                                          <p:val>
                                            <p:strVal val="#ppt_x"/>
                                          </p:val>
                                        </p:tav>
                                      </p:tavLst>
                                    </p:anim>
                                    <p:anim calcmode="lin" valueType="num">
                                      <p:cBhvr>
                                        <p:cTn id="64" dur="1000" fill="hold"/>
                                        <p:tgtEl>
                                          <p:spTgt spid="344076"/>
                                        </p:tgtEl>
                                        <p:attrNameLst>
                                          <p:attrName>ppt_y</p:attrName>
                                        </p:attrNameLst>
                                      </p:cBhvr>
                                      <p:tavLst>
                                        <p:tav tm="0">
                                          <p:val>
                                            <p:strVal val="#ppt_y-#ppt_h/2"/>
                                          </p:val>
                                        </p:tav>
                                        <p:tav tm="100000">
                                          <p:val>
                                            <p:strVal val="#ppt_y"/>
                                          </p:val>
                                        </p:tav>
                                      </p:tavLst>
                                    </p:anim>
                                    <p:anim calcmode="lin" valueType="num">
                                      <p:cBhvr>
                                        <p:cTn id="65" dur="1000" fill="hold"/>
                                        <p:tgtEl>
                                          <p:spTgt spid="344076"/>
                                        </p:tgtEl>
                                        <p:attrNameLst>
                                          <p:attrName>ppt_w</p:attrName>
                                        </p:attrNameLst>
                                      </p:cBhvr>
                                      <p:tavLst>
                                        <p:tav tm="0">
                                          <p:val>
                                            <p:strVal val="#ppt_w"/>
                                          </p:val>
                                        </p:tav>
                                        <p:tav tm="100000">
                                          <p:val>
                                            <p:strVal val="#ppt_w"/>
                                          </p:val>
                                        </p:tav>
                                      </p:tavLst>
                                    </p:anim>
                                    <p:anim calcmode="lin" valueType="num">
                                      <p:cBhvr>
                                        <p:cTn id="66" dur="1000" fill="hold"/>
                                        <p:tgtEl>
                                          <p:spTgt spid="344076"/>
                                        </p:tgtEl>
                                        <p:attrNameLst>
                                          <p:attrName>ppt_h</p:attrName>
                                        </p:attrNameLst>
                                      </p:cBhvr>
                                      <p:tavLst>
                                        <p:tav tm="0">
                                          <p:val>
                                            <p:fltVal val="0.000000"/>
                                          </p:val>
                                        </p:tav>
                                        <p:tav tm="100000">
                                          <p:val>
                                            <p:strVal val="#ppt_h"/>
                                          </p:val>
                                        </p:tav>
                                      </p:tavLst>
                                    </p:anim>
                                  </p:childTnLst>
                                </p:cTn>
                              </p:par>
                            </p:childTnLst>
                          </p:cTn>
                        </p:par>
                        <p:par>
                          <p:cTn id="67" fill="hold">
                            <p:stCondLst>
                              <p:cond delay="1000"/>
                            </p:stCondLst>
                            <p:childTnLst>
                              <p:par>
                                <p:cTn id="68" presetID="17" presetClass="entr" presetSubtype="1" fill="hold" grpId="0" nodeType="afterEffect">
                                  <p:stCondLst>
                                    <p:cond delay="0"/>
                                  </p:stCondLst>
                                  <p:childTnLst>
                                    <p:set>
                                      <p:cBhvr>
                                        <p:cTn id="69" dur="1" fill="hold">
                                          <p:stCondLst>
                                            <p:cond delay="0"/>
                                          </p:stCondLst>
                                        </p:cTn>
                                        <p:tgtEl>
                                          <p:spTgt spid="344077"/>
                                        </p:tgtEl>
                                        <p:attrNameLst>
                                          <p:attrName>style.visibility</p:attrName>
                                        </p:attrNameLst>
                                      </p:cBhvr>
                                      <p:to>
                                        <p:strVal val="visible"/>
                                      </p:to>
                                    </p:set>
                                    <p:anim calcmode="lin" valueType="num">
                                      <p:cBhvr>
                                        <p:cTn id="70" dur="1000" fill="hold"/>
                                        <p:tgtEl>
                                          <p:spTgt spid="344077"/>
                                        </p:tgtEl>
                                        <p:attrNameLst>
                                          <p:attrName>ppt_x</p:attrName>
                                        </p:attrNameLst>
                                      </p:cBhvr>
                                      <p:tavLst>
                                        <p:tav tm="0">
                                          <p:val>
                                            <p:strVal val="#ppt_x"/>
                                          </p:val>
                                        </p:tav>
                                        <p:tav tm="100000">
                                          <p:val>
                                            <p:strVal val="#ppt_x"/>
                                          </p:val>
                                        </p:tav>
                                      </p:tavLst>
                                    </p:anim>
                                    <p:anim calcmode="lin" valueType="num">
                                      <p:cBhvr>
                                        <p:cTn id="71" dur="1000" fill="hold"/>
                                        <p:tgtEl>
                                          <p:spTgt spid="344077"/>
                                        </p:tgtEl>
                                        <p:attrNameLst>
                                          <p:attrName>ppt_y</p:attrName>
                                        </p:attrNameLst>
                                      </p:cBhvr>
                                      <p:tavLst>
                                        <p:tav tm="0">
                                          <p:val>
                                            <p:strVal val="#ppt_y-#ppt_h/2"/>
                                          </p:val>
                                        </p:tav>
                                        <p:tav tm="100000">
                                          <p:val>
                                            <p:strVal val="#ppt_y"/>
                                          </p:val>
                                        </p:tav>
                                      </p:tavLst>
                                    </p:anim>
                                    <p:anim calcmode="lin" valueType="num">
                                      <p:cBhvr>
                                        <p:cTn id="72" dur="1000" fill="hold"/>
                                        <p:tgtEl>
                                          <p:spTgt spid="344077"/>
                                        </p:tgtEl>
                                        <p:attrNameLst>
                                          <p:attrName>ppt_w</p:attrName>
                                        </p:attrNameLst>
                                      </p:cBhvr>
                                      <p:tavLst>
                                        <p:tav tm="0">
                                          <p:val>
                                            <p:strVal val="#ppt_w"/>
                                          </p:val>
                                        </p:tav>
                                        <p:tav tm="100000">
                                          <p:val>
                                            <p:strVal val="#ppt_w"/>
                                          </p:val>
                                        </p:tav>
                                      </p:tavLst>
                                    </p:anim>
                                    <p:anim calcmode="lin" valueType="num">
                                      <p:cBhvr>
                                        <p:cTn id="73" dur="1000" fill="hold"/>
                                        <p:tgtEl>
                                          <p:spTgt spid="344077"/>
                                        </p:tgtEl>
                                        <p:attrNameLst>
                                          <p:attrName>ppt_h</p:attrName>
                                        </p:attrNameLst>
                                      </p:cBhvr>
                                      <p:tavLst>
                                        <p:tav tm="0">
                                          <p:val>
                                            <p:fltVal val="0.000000"/>
                                          </p:val>
                                        </p:tav>
                                        <p:tav tm="100000">
                                          <p:val>
                                            <p:strVal val="#ppt_h"/>
                                          </p:val>
                                        </p:tav>
                                      </p:tavLst>
                                    </p:anim>
                                  </p:childTnLst>
                                </p:cTn>
                              </p:par>
                            </p:childTnLst>
                          </p:cTn>
                        </p:par>
                        <p:par>
                          <p:cTn id="74" fill="hold">
                            <p:stCondLst>
                              <p:cond delay="2000"/>
                            </p:stCondLst>
                            <p:childTnLst>
                              <p:par>
                                <p:cTn id="75" presetID="17" presetClass="entr" presetSubtype="1" fill="hold" grpId="0" nodeType="afterEffect">
                                  <p:stCondLst>
                                    <p:cond delay="0"/>
                                  </p:stCondLst>
                                  <p:childTnLst>
                                    <p:set>
                                      <p:cBhvr>
                                        <p:cTn id="76" dur="1" fill="hold">
                                          <p:stCondLst>
                                            <p:cond delay="0"/>
                                          </p:stCondLst>
                                        </p:cTn>
                                        <p:tgtEl>
                                          <p:spTgt spid="344078"/>
                                        </p:tgtEl>
                                        <p:attrNameLst>
                                          <p:attrName>style.visibility</p:attrName>
                                        </p:attrNameLst>
                                      </p:cBhvr>
                                      <p:to>
                                        <p:strVal val="visible"/>
                                      </p:to>
                                    </p:set>
                                    <p:anim calcmode="lin" valueType="num">
                                      <p:cBhvr>
                                        <p:cTn id="77" dur="500" fill="hold"/>
                                        <p:tgtEl>
                                          <p:spTgt spid="344078"/>
                                        </p:tgtEl>
                                        <p:attrNameLst>
                                          <p:attrName>ppt_x</p:attrName>
                                        </p:attrNameLst>
                                      </p:cBhvr>
                                      <p:tavLst>
                                        <p:tav tm="0">
                                          <p:val>
                                            <p:strVal val="#ppt_x"/>
                                          </p:val>
                                        </p:tav>
                                        <p:tav tm="100000">
                                          <p:val>
                                            <p:strVal val="#ppt_x"/>
                                          </p:val>
                                        </p:tav>
                                      </p:tavLst>
                                    </p:anim>
                                    <p:anim calcmode="lin" valueType="num">
                                      <p:cBhvr>
                                        <p:cTn id="78" dur="500" fill="hold"/>
                                        <p:tgtEl>
                                          <p:spTgt spid="344078"/>
                                        </p:tgtEl>
                                        <p:attrNameLst>
                                          <p:attrName>ppt_y</p:attrName>
                                        </p:attrNameLst>
                                      </p:cBhvr>
                                      <p:tavLst>
                                        <p:tav tm="0">
                                          <p:val>
                                            <p:strVal val="#ppt_y-#ppt_h/2"/>
                                          </p:val>
                                        </p:tav>
                                        <p:tav tm="100000">
                                          <p:val>
                                            <p:strVal val="#ppt_y"/>
                                          </p:val>
                                        </p:tav>
                                      </p:tavLst>
                                    </p:anim>
                                    <p:anim calcmode="lin" valueType="num">
                                      <p:cBhvr>
                                        <p:cTn id="79" dur="500" fill="hold"/>
                                        <p:tgtEl>
                                          <p:spTgt spid="344078"/>
                                        </p:tgtEl>
                                        <p:attrNameLst>
                                          <p:attrName>ppt_w</p:attrName>
                                        </p:attrNameLst>
                                      </p:cBhvr>
                                      <p:tavLst>
                                        <p:tav tm="0">
                                          <p:val>
                                            <p:strVal val="#ppt_w"/>
                                          </p:val>
                                        </p:tav>
                                        <p:tav tm="100000">
                                          <p:val>
                                            <p:strVal val="#ppt_w"/>
                                          </p:val>
                                        </p:tav>
                                      </p:tavLst>
                                    </p:anim>
                                    <p:anim calcmode="lin" valueType="num">
                                      <p:cBhvr>
                                        <p:cTn id="80" dur="500" fill="hold"/>
                                        <p:tgtEl>
                                          <p:spTgt spid="344078"/>
                                        </p:tgtEl>
                                        <p:attrNameLst>
                                          <p:attrName>ppt_h</p:attrName>
                                        </p:attrNameLst>
                                      </p:cBhvr>
                                      <p:tavLst>
                                        <p:tav tm="0">
                                          <p:val>
                                            <p:fltVal val="0.000000"/>
                                          </p:val>
                                        </p:tav>
                                        <p:tav tm="100000">
                                          <p:val>
                                            <p:strVal val="#ppt_h"/>
                                          </p:val>
                                        </p:tav>
                                      </p:tavLst>
                                    </p:anim>
                                  </p:childTnLst>
                                </p:cTn>
                              </p:par>
                            </p:childTnLst>
                          </p:cTn>
                        </p:par>
                        <p:par>
                          <p:cTn id="81" fill="hold">
                            <p:stCondLst>
                              <p:cond delay="2500"/>
                            </p:stCondLst>
                            <p:childTnLst>
                              <p:par>
                                <p:cTn id="82" presetID="17" presetClass="entr" presetSubtype="1" fill="hold" grpId="0" nodeType="afterEffect">
                                  <p:stCondLst>
                                    <p:cond delay="0"/>
                                  </p:stCondLst>
                                  <p:childTnLst>
                                    <p:set>
                                      <p:cBhvr>
                                        <p:cTn id="83" dur="1" fill="hold">
                                          <p:stCondLst>
                                            <p:cond delay="0"/>
                                          </p:stCondLst>
                                        </p:cTn>
                                        <p:tgtEl>
                                          <p:spTgt spid="344079"/>
                                        </p:tgtEl>
                                        <p:attrNameLst>
                                          <p:attrName>style.visibility</p:attrName>
                                        </p:attrNameLst>
                                      </p:cBhvr>
                                      <p:to>
                                        <p:strVal val="visible"/>
                                      </p:to>
                                    </p:set>
                                    <p:anim calcmode="lin" valueType="num">
                                      <p:cBhvr>
                                        <p:cTn id="84" dur="500" fill="hold"/>
                                        <p:tgtEl>
                                          <p:spTgt spid="344079"/>
                                        </p:tgtEl>
                                        <p:attrNameLst>
                                          <p:attrName>ppt_x</p:attrName>
                                        </p:attrNameLst>
                                      </p:cBhvr>
                                      <p:tavLst>
                                        <p:tav tm="0">
                                          <p:val>
                                            <p:strVal val="#ppt_x"/>
                                          </p:val>
                                        </p:tav>
                                        <p:tav tm="100000">
                                          <p:val>
                                            <p:strVal val="#ppt_x"/>
                                          </p:val>
                                        </p:tav>
                                      </p:tavLst>
                                    </p:anim>
                                    <p:anim calcmode="lin" valueType="num">
                                      <p:cBhvr>
                                        <p:cTn id="85" dur="500" fill="hold"/>
                                        <p:tgtEl>
                                          <p:spTgt spid="344079"/>
                                        </p:tgtEl>
                                        <p:attrNameLst>
                                          <p:attrName>ppt_y</p:attrName>
                                        </p:attrNameLst>
                                      </p:cBhvr>
                                      <p:tavLst>
                                        <p:tav tm="0">
                                          <p:val>
                                            <p:strVal val="#ppt_y-#ppt_h/2"/>
                                          </p:val>
                                        </p:tav>
                                        <p:tav tm="100000">
                                          <p:val>
                                            <p:strVal val="#ppt_y"/>
                                          </p:val>
                                        </p:tav>
                                      </p:tavLst>
                                    </p:anim>
                                    <p:anim calcmode="lin" valueType="num">
                                      <p:cBhvr>
                                        <p:cTn id="86" dur="500" fill="hold"/>
                                        <p:tgtEl>
                                          <p:spTgt spid="344079"/>
                                        </p:tgtEl>
                                        <p:attrNameLst>
                                          <p:attrName>ppt_w</p:attrName>
                                        </p:attrNameLst>
                                      </p:cBhvr>
                                      <p:tavLst>
                                        <p:tav tm="0">
                                          <p:val>
                                            <p:strVal val="#ppt_w"/>
                                          </p:val>
                                        </p:tav>
                                        <p:tav tm="100000">
                                          <p:val>
                                            <p:strVal val="#ppt_w"/>
                                          </p:val>
                                        </p:tav>
                                      </p:tavLst>
                                    </p:anim>
                                    <p:anim calcmode="lin" valueType="num">
                                      <p:cBhvr>
                                        <p:cTn id="87" dur="500" fill="hold"/>
                                        <p:tgtEl>
                                          <p:spTgt spid="344079"/>
                                        </p:tgtEl>
                                        <p:attrNameLst>
                                          <p:attrName>ppt_h</p:attrName>
                                        </p:attrNameLst>
                                      </p:cBhvr>
                                      <p:tavLst>
                                        <p:tav tm="0">
                                          <p:val>
                                            <p:fltVal val="0.000000"/>
                                          </p:val>
                                        </p:tav>
                                        <p:tav tm="100000">
                                          <p:val>
                                            <p:strVal val="#ppt_h"/>
                                          </p:val>
                                        </p:tav>
                                      </p:tavLst>
                                    </p:anim>
                                  </p:childTnLst>
                                </p:cTn>
                              </p:par>
                            </p:childTnLst>
                          </p:cTn>
                        </p:par>
                        <p:par>
                          <p:cTn id="88" fill="hold">
                            <p:stCondLst>
                              <p:cond delay="3000"/>
                            </p:stCondLst>
                            <p:childTnLst>
                              <p:par>
                                <p:cTn id="89" presetID="17" presetClass="entr" presetSubtype="1" fill="hold" grpId="0" nodeType="afterEffect">
                                  <p:stCondLst>
                                    <p:cond delay="0"/>
                                  </p:stCondLst>
                                  <p:childTnLst>
                                    <p:set>
                                      <p:cBhvr>
                                        <p:cTn id="90" dur="1" fill="hold">
                                          <p:stCondLst>
                                            <p:cond delay="0"/>
                                          </p:stCondLst>
                                        </p:cTn>
                                        <p:tgtEl>
                                          <p:spTgt spid="344081"/>
                                        </p:tgtEl>
                                        <p:attrNameLst>
                                          <p:attrName>style.visibility</p:attrName>
                                        </p:attrNameLst>
                                      </p:cBhvr>
                                      <p:to>
                                        <p:strVal val="visible"/>
                                      </p:to>
                                    </p:set>
                                    <p:anim calcmode="lin" valueType="num">
                                      <p:cBhvr>
                                        <p:cTn id="91" dur="500" fill="hold"/>
                                        <p:tgtEl>
                                          <p:spTgt spid="344081"/>
                                        </p:tgtEl>
                                        <p:attrNameLst>
                                          <p:attrName>ppt_x</p:attrName>
                                        </p:attrNameLst>
                                      </p:cBhvr>
                                      <p:tavLst>
                                        <p:tav tm="0">
                                          <p:val>
                                            <p:strVal val="#ppt_x"/>
                                          </p:val>
                                        </p:tav>
                                        <p:tav tm="100000">
                                          <p:val>
                                            <p:strVal val="#ppt_x"/>
                                          </p:val>
                                        </p:tav>
                                      </p:tavLst>
                                    </p:anim>
                                    <p:anim calcmode="lin" valueType="num">
                                      <p:cBhvr>
                                        <p:cTn id="92" dur="500" fill="hold"/>
                                        <p:tgtEl>
                                          <p:spTgt spid="344081"/>
                                        </p:tgtEl>
                                        <p:attrNameLst>
                                          <p:attrName>ppt_y</p:attrName>
                                        </p:attrNameLst>
                                      </p:cBhvr>
                                      <p:tavLst>
                                        <p:tav tm="0">
                                          <p:val>
                                            <p:strVal val="#ppt_y-#ppt_h/2"/>
                                          </p:val>
                                        </p:tav>
                                        <p:tav tm="100000">
                                          <p:val>
                                            <p:strVal val="#ppt_y"/>
                                          </p:val>
                                        </p:tav>
                                      </p:tavLst>
                                    </p:anim>
                                    <p:anim calcmode="lin" valueType="num">
                                      <p:cBhvr>
                                        <p:cTn id="93" dur="500" fill="hold"/>
                                        <p:tgtEl>
                                          <p:spTgt spid="344081"/>
                                        </p:tgtEl>
                                        <p:attrNameLst>
                                          <p:attrName>ppt_w</p:attrName>
                                        </p:attrNameLst>
                                      </p:cBhvr>
                                      <p:tavLst>
                                        <p:tav tm="0">
                                          <p:val>
                                            <p:strVal val="#ppt_w"/>
                                          </p:val>
                                        </p:tav>
                                        <p:tav tm="100000">
                                          <p:val>
                                            <p:strVal val="#ppt_w"/>
                                          </p:val>
                                        </p:tav>
                                      </p:tavLst>
                                    </p:anim>
                                    <p:anim calcmode="lin" valueType="num">
                                      <p:cBhvr>
                                        <p:cTn id="94" dur="500" fill="hold"/>
                                        <p:tgtEl>
                                          <p:spTgt spid="344081"/>
                                        </p:tgtEl>
                                        <p:attrNameLst>
                                          <p:attrName>ppt_h</p:attrName>
                                        </p:attrNameLst>
                                      </p:cBhvr>
                                      <p:tavLst>
                                        <p:tav tm="0">
                                          <p:val>
                                            <p:fltVal val="0.000000"/>
                                          </p:val>
                                        </p:tav>
                                        <p:tav tm="100000">
                                          <p:val>
                                            <p:strVal val="#ppt_h"/>
                                          </p:val>
                                        </p:tav>
                                      </p:tavLst>
                                    </p:anim>
                                  </p:childTnLst>
                                </p:cTn>
                              </p:par>
                            </p:childTnLst>
                          </p:cTn>
                        </p:par>
                        <p:par>
                          <p:cTn id="95" fill="hold">
                            <p:stCondLst>
                              <p:cond delay="3500"/>
                            </p:stCondLst>
                            <p:childTnLst>
                              <p:par>
                                <p:cTn id="96" presetID="17" presetClass="entr" presetSubtype="1" fill="hold" grpId="0" nodeType="afterEffect">
                                  <p:stCondLst>
                                    <p:cond delay="0"/>
                                  </p:stCondLst>
                                  <p:childTnLst>
                                    <p:set>
                                      <p:cBhvr>
                                        <p:cTn id="97" dur="1" fill="hold">
                                          <p:stCondLst>
                                            <p:cond delay="0"/>
                                          </p:stCondLst>
                                        </p:cTn>
                                        <p:tgtEl>
                                          <p:spTgt spid="344082"/>
                                        </p:tgtEl>
                                        <p:attrNameLst>
                                          <p:attrName>style.visibility</p:attrName>
                                        </p:attrNameLst>
                                      </p:cBhvr>
                                      <p:to>
                                        <p:strVal val="visible"/>
                                      </p:to>
                                    </p:set>
                                    <p:anim calcmode="lin" valueType="num">
                                      <p:cBhvr>
                                        <p:cTn id="98" dur="500" fill="hold"/>
                                        <p:tgtEl>
                                          <p:spTgt spid="344082"/>
                                        </p:tgtEl>
                                        <p:attrNameLst>
                                          <p:attrName>ppt_x</p:attrName>
                                        </p:attrNameLst>
                                      </p:cBhvr>
                                      <p:tavLst>
                                        <p:tav tm="0">
                                          <p:val>
                                            <p:strVal val="#ppt_x"/>
                                          </p:val>
                                        </p:tav>
                                        <p:tav tm="100000">
                                          <p:val>
                                            <p:strVal val="#ppt_x"/>
                                          </p:val>
                                        </p:tav>
                                      </p:tavLst>
                                    </p:anim>
                                    <p:anim calcmode="lin" valueType="num">
                                      <p:cBhvr>
                                        <p:cTn id="99" dur="500" fill="hold"/>
                                        <p:tgtEl>
                                          <p:spTgt spid="344082"/>
                                        </p:tgtEl>
                                        <p:attrNameLst>
                                          <p:attrName>ppt_y</p:attrName>
                                        </p:attrNameLst>
                                      </p:cBhvr>
                                      <p:tavLst>
                                        <p:tav tm="0">
                                          <p:val>
                                            <p:strVal val="#ppt_y-#ppt_h/2"/>
                                          </p:val>
                                        </p:tav>
                                        <p:tav tm="100000">
                                          <p:val>
                                            <p:strVal val="#ppt_y"/>
                                          </p:val>
                                        </p:tav>
                                      </p:tavLst>
                                    </p:anim>
                                    <p:anim calcmode="lin" valueType="num">
                                      <p:cBhvr>
                                        <p:cTn id="100" dur="500" fill="hold"/>
                                        <p:tgtEl>
                                          <p:spTgt spid="344082"/>
                                        </p:tgtEl>
                                        <p:attrNameLst>
                                          <p:attrName>ppt_w</p:attrName>
                                        </p:attrNameLst>
                                      </p:cBhvr>
                                      <p:tavLst>
                                        <p:tav tm="0">
                                          <p:val>
                                            <p:strVal val="#ppt_w"/>
                                          </p:val>
                                        </p:tav>
                                        <p:tav tm="100000">
                                          <p:val>
                                            <p:strVal val="#ppt_w"/>
                                          </p:val>
                                        </p:tav>
                                      </p:tavLst>
                                    </p:anim>
                                    <p:anim calcmode="lin" valueType="num">
                                      <p:cBhvr>
                                        <p:cTn id="101" dur="500" fill="hold"/>
                                        <p:tgtEl>
                                          <p:spTgt spid="344082"/>
                                        </p:tgtEl>
                                        <p:attrNameLst>
                                          <p:attrName>ppt_h</p:attrName>
                                        </p:attrNameLst>
                                      </p:cBhvr>
                                      <p:tavLst>
                                        <p:tav tm="0">
                                          <p:val>
                                            <p:fltVal val="0.000000"/>
                                          </p:val>
                                        </p:tav>
                                        <p:tav tm="100000">
                                          <p:val>
                                            <p:strVal val="#ppt_h"/>
                                          </p:val>
                                        </p:tav>
                                      </p:tavLst>
                                    </p:anim>
                                  </p:childTnLst>
                                </p:cTn>
                              </p:par>
                            </p:childTnLst>
                          </p:cTn>
                        </p:par>
                      </p:childTnLst>
                    </p:cTn>
                  </p:par>
                  <p:par>
                    <p:cTn id="102" fill="hold">
                      <p:stCondLst>
                        <p:cond delay="indefinite"/>
                      </p:stCondLst>
                      <p:childTnLst>
                        <p:par>
                          <p:cTn id="103" fill="hold">
                            <p:stCondLst>
                              <p:cond delay="0"/>
                            </p:stCondLst>
                            <p:childTnLst>
                              <p:par>
                                <p:cTn id="104" presetID="17" presetClass="entr" presetSubtype="1" fill="hold" nodeType="clickEffect">
                                  <p:stCondLst>
                                    <p:cond delay="0"/>
                                  </p:stCondLst>
                                  <p:childTnLst>
                                    <p:set>
                                      <p:cBhvr>
                                        <p:cTn id="105" dur="1" fill="hold">
                                          <p:stCondLst>
                                            <p:cond delay="0"/>
                                          </p:stCondLst>
                                        </p:cTn>
                                        <p:tgtEl>
                                          <p:spTgt spid="344098"/>
                                        </p:tgtEl>
                                        <p:attrNameLst>
                                          <p:attrName>style.visibility</p:attrName>
                                        </p:attrNameLst>
                                      </p:cBhvr>
                                      <p:to>
                                        <p:strVal val="visible"/>
                                      </p:to>
                                    </p:set>
                                    <p:anim calcmode="lin" valueType="num">
                                      <p:cBhvr>
                                        <p:cTn id="106" dur="500" fill="hold"/>
                                        <p:tgtEl>
                                          <p:spTgt spid="344098"/>
                                        </p:tgtEl>
                                        <p:attrNameLst>
                                          <p:attrName>ppt_x</p:attrName>
                                        </p:attrNameLst>
                                      </p:cBhvr>
                                      <p:tavLst>
                                        <p:tav tm="0">
                                          <p:val>
                                            <p:strVal val="#ppt_x"/>
                                          </p:val>
                                        </p:tav>
                                        <p:tav tm="100000">
                                          <p:val>
                                            <p:strVal val="#ppt_x"/>
                                          </p:val>
                                        </p:tav>
                                      </p:tavLst>
                                    </p:anim>
                                    <p:anim calcmode="lin" valueType="num">
                                      <p:cBhvr>
                                        <p:cTn id="107" dur="500" fill="hold"/>
                                        <p:tgtEl>
                                          <p:spTgt spid="344098"/>
                                        </p:tgtEl>
                                        <p:attrNameLst>
                                          <p:attrName>ppt_y</p:attrName>
                                        </p:attrNameLst>
                                      </p:cBhvr>
                                      <p:tavLst>
                                        <p:tav tm="0">
                                          <p:val>
                                            <p:strVal val="#ppt_y-#ppt_h/2"/>
                                          </p:val>
                                        </p:tav>
                                        <p:tav tm="100000">
                                          <p:val>
                                            <p:strVal val="#ppt_y"/>
                                          </p:val>
                                        </p:tav>
                                      </p:tavLst>
                                    </p:anim>
                                    <p:anim calcmode="lin" valueType="num">
                                      <p:cBhvr>
                                        <p:cTn id="108" dur="500" fill="hold"/>
                                        <p:tgtEl>
                                          <p:spTgt spid="344098"/>
                                        </p:tgtEl>
                                        <p:attrNameLst>
                                          <p:attrName>ppt_w</p:attrName>
                                        </p:attrNameLst>
                                      </p:cBhvr>
                                      <p:tavLst>
                                        <p:tav tm="0">
                                          <p:val>
                                            <p:strVal val="#ppt_w"/>
                                          </p:val>
                                        </p:tav>
                                        <p:tav tm="100000">
                                          <p:val>
                                            <p:strVal val="#ppt_w"/>
                                          </p:val>
                                        </p:tav>
                                      </p:tavLst>
                                    </p:anim>
                                    <p:anim calcmode="lin" valueType="num">
                                      <p:cBhvr>
                                        <p:cTn id="109" dur="500" fill="hold"/>
                                        <p:tgtEl>
                                          <p:spTgt spid="344098"/>
                                        </p:tgtEl>
                                        <p:attrNameLst>
                                          <p:attrName>ppt_h</p:attrName>
                                        </p:attrNameLst>
                                      </p:cBhvr>
                                      <p:tavLst>
                                        <p:tav tm="0">
                                          <p:val>
                                            <p:fltVal val="0.000000"/>
                                          </p:val>
                                        </p:tav>
                                        <p:tav tm="100000">
                                          <p:val>
                                            <p:strVal val="#ppt_h"/>
                                          </p:val>
                                        </p:tav>
                                      </p:tavLst>
                                    </p:anim>
                                  </p:childTnLst>
                                </p:cTn>
                              </p:par>
                              <p:par>
                                <p:cTn id="110" presetID="17" presetClass="entr" presetSubtype="10" fill="hold" grpId="0" nodeType="withEffect">
                                  <p:stCondLst>
                                    <p:cond delay="0"/>
                                  </p:stCondLst>
                                  <p:childTnLst>
                                    <p:set>
                                      <p:cBhvr>
                                        <p:cTn id="111" dur="1" fill="hold">
                                          <p:stCondLst>
                                            <p:cond delay="0"/>
                                          </p:stCondLst>
                                        </p:cTn>
                                        <p:tgtEl>
                                          <p:spTgt spid="344089"/>
                                        </p:tgtEl>
                                        <p:attrNameLst>
                                          <p:attrName>style.visibility</p:attrName>
                                        </p:attrNameLst>
                                      </p:cBhvr>
                                      <p:to>
                                        <p:strVal val="visible"/>
                                      </p:to>
                                    </p:set>
                                    <p:anim calcmode="lin" valueType="num">
                                      <p:cBhvr>
                                        <p:cTn id="112" dur="500" fill="hold"/>
                                        <p:tgtEl>
                                          <p:spTgt spid="344089"/>
                                        </p:tgtEl>
                                        <p:attrNameLst>
                                          <p:attrName>ppt_w</p:attrName>
                                        </p:attrNameLst>
                                      </p:cBhvr>
                                      <p:tavLst>
                                        <p:tav tm="0">
                                          <p:val>
                                            <p:fltVal val="0.000000"/>
                                          </p:val>
                                        </p:tav>
                                        <p:tav tm="100000">
                                          <p:val>
                                            <p:strVal val="#ppt_w"/>
                                          </p:val>
                                        </p:tav>
                                      </p:tavLst>
                                    </p:anim>
                                    <p:anim calcmode="lin" valueType="num">
                                      <p:cBhvr>
                                        <p:cTn id="113" dur="500" fill="hold"/>
                                        <p:tgtEl>
                                          <p:spTgt spid="344089"/>
                                        </p:tgtEl>
                                        <p:attrNameLst>
                                          <p:attrName>ppt_h</p:attrName>
                                        </p:attrNameLst>
                                      </p:cBhvr>
                                      <p:tavLst>
                                        <p:tav tm="0">
                                          <p:val>
                                            <p:strVal val="#ppt_h"/>
                                          </p:val>
                                        </p:tav>
                                        <p:tav tm="100000">
                                          <p:val>
                                            <p:strVal val="#ppt_h"/>
                                          </p:val>
                                        </p:tav>
                                      </p:tavLst>
                                    </p:anim>
                                  </p:childTnLst>
                                </p:cTn>
                              </p:par>
                              <p:par>
                                <p:cTn id="114" presetID="17" presetClass="entr" presetSubtype="10" fill="hold" grpId="0" nodeType="withEffect">
                                  <p:stCondLst>
                                    <p:cond delay="0"/>
                                  </p:stCondLst>
                                  <p:childTnLst>
                                    <p:set>
                                      <p:cBhvr>
                                        <p:cTn id="115" dur="1" fill="hold">
                                          <p:stCondLst>
                                            <p:cond delay="0"/>
                                          </p:stCondLst>
                                        </p:cTn>
                                        <p:tgtEl>
                                          <p:spTgt spid="344090"/>
                                        </p:tgtEl>
                                        <p:attrNameLst>
                                          <p:attrName>style.visibility</p:attrName>
                                        </p:attrNameLst>
                                      </p:cBhvr>
                                      <p:to>
                                        <p:strVal val="visible"/>
                                      </p:to>
                                    </p:set>
                                    <p:anim calcmode="lin" valueType="num">
                                      <p:cBhvr>
                                        <p:cTn id="116" dur="500" fill="hold"/>
                                        <p:tgtEl>
                                          <p:spTgt spid="344090"/>
                                        </p:tgtEl>
                                        <p:attrNameLst>
                                          <p:attrName>ppt_w</p:attrName>
                                        </p:attrNameLst>
                                      </p:cBhvr>
                                      <p:tavLst>
                                        <p:tav tm="0">
                                          <p:val>
                                            <p:fltVal val="0.000000"/>
                                          </p:val>
                                        </p:tav>
                                        <p:tav tm="100000">
                                          <p:val>
                                            <p:strVal val="#ppt_w"/>
                                          </p:val>
                                        </p:tav>
                                      </p:tavLst>
                                    </p:anim>
                                    <p:anim calcmode="lin" valueType="num">
                                      <p:cBhvr>
                                        <p:cTn id="117" dur="500" fill="hold"/>
                                        <p:tgtEl>
                                          <p:spTgt spid="344090"/>
                                        </p:tgtEl>
                                        <p:attrNameLst>
                                          <p:attrName>ppt_h</p:attrName>
                                        </p:attrNameLst>
                                      </p:cBhvr>
                                      <p:tavLst>
                                        <p:tav tm="0">
                                          <p:val>
                                            <p:strVal val="#ppt_h"/>
                                          </p:val>
                                        </p:tav>
                                        <p:tav tm="100000">
                                          <p:val>
                                            <p:strVal val="#ppt_h"/>
                                          </p:val>
                                        </p:tav>
                                      </p:tavLst>
                                    </p:anim>
                                  </p:childTnLst>
                                </p:cTn>
                              </p:par>
                              <p:par>
                                <p:cTn id="118" presetID="17" presetClass="entr" presetSubtype="4" fill="hold" nodeType="withEffect">
                                  <p:stCondLst>
                                    <p:cond delay="0"/>
                                  </p:stCondLst>
                                  <p:childTnLst>
                                    <p:set>
                                      <p:cBhvr>
                                        <p:cTn id="119" dur="1" fill="hold">
                                          <p:stCondLst>
                                            <p:cond delay="0"/>
                                          </p:stCondLst>
                                        </p:cTn>
                                        <p:tgtEl>
                                          <p:spTgt spid="344074"/>
                                        </p:tgtEl>
                                        <p:attrNameLst>
                                          <p:attrName>style.visibility</p:attrName>
                                        </p:attrNameLst>
                                      </p:cBhvr>
                                      <p:to>
                                        <p:strVal val="visible"/>
                                      </p:to>
                                    </p:set>
                                    <p:anim calcmode="lin" valueType="num">
                                      <p:cBhvr>
                                        <p:cTn id="120" dur="500" fill="hold"/>
                                        <p:tgtEl>
                                          <p:spTgt spid="344074"/>
                                        </p:tgtEl>
                                        <p:attrNameLst>
                                          <p:attrName>ppt_x</p:attrName>
                                        </p:attrNameLst>
                                      </p:cBhvr>
                                      <p:tavLst>
                                        <p:tav tm="0">
                                          <p:val>
                                            <p:strVal val="#ppt_x"/>
                                          </p:val>
                                        </p:tav>
                                        <p:tav tm="100000">
                                          <p:val>
                                            <p:strVal val="#ppt_x"/>
                                          </p:val>
                                        </p:tav>
                                      </p:tavLst>
                                    </p:anim>
                                    <p:anim calcmode="lin" valueType="num">
                                      <p:cBhvr>
                                        <p:cTn id="121" dur="500" fill="hold"/>
                                        <p:tgtEl>
                                          <p:spTgt spid="344074"/>
                                        </p:tgtEl>
                                        <p:attrNameLst>
                                          <p:attrName>ppt_y</p:attrName>
                                        </p:attrNameLst>
                                      </p:cBhvr>
                                      <p:tavLst>
                                        <p:tav tm="0">
                                          <p:val>
                                            <p:strVal val="#ppt_y+#ppt_h/2"/>
                                          </p:val>
                                        </p:tav>
                                        <p:tav tm="100000">
                                          <p:val>
                                            <p:strVal val="#ppt_y"/>
                                          </p:val>
                                        </p:tav>
                                      </p:tavLst>
                                    </p:anim>
                                    <p:anim calcmode="lin" valueType="num">
                                      <p:cBhvr>
                                        <p:cTn id="122" dur="500" fill="hold"/>
                                        <p:tgtEl>
                                          <p:spTgt spid="344074"/>
                                        </p:tgtEl>
                                        <p:attrNameLst>
                                          <p:attrName>ppt_w</p:attrName>
                                        </p:attrNameLst>
                                      </p:cBhvr>
                                      <p:tavLst>
                                        <p:tav tm="0">
                                          <p:val>
                                            <p:strVal val="#ppt_w"/>
                                          </p:val>
                                        </p:tav>
                                        <p:tav tm="100000">
                                          <p:val>
                                            <p:strVal val="#ppt_w"/>
                                          </p:val>
                                        </p:tav>
                                      </p:tavLst>
                                    </p:anim>
                                    <p:anim calcmode="lin" valueType="num">
                                      <p:cBhvr>
                                        <p:cTn id="123" dur="500" fill="hold"/>
                                        <p:tgtEl>
                                          <p:spTgt spid="344074"/>
                                        </p:tgtEl>
                                        <p:attrNameLst>
                                          <p:attrName>ppt_h</p:attrName>
                                        </p:attrNameLst>
                                      </p:cBhvr>
                                      <p:tavLst>
                                        <p:tav tm="0">
                                          <p:val>
                                            <p:fltVal val="0.000000"/>
                                          </p:val>
                                        </p:tav>
                                        <p:tav tm="100000">
                                          <p:val>
                                            <p:strVal val="#ppt_h"/>
                                          </p:val>
                                        </p:tav>
                                      </p:tavLst>
                                    </p:anim>
                                  </p:childTnLst>
                                </p:cTn>
                              </p:par>
                            </p:childTnLst>
                          </p:cTn>
                        </p:par>
                        <p:par>
                          <p:cTn id="124" fill="hold">
                            <p:stCondLst>
                              <p:cond delay="500"/>
                            </p:stCondLst>
                            <p:childTnLst>
                              <p:par>
                                <p:cTn id="125" presetID="3" presetClass="entr" presetSubtype="10" fill="hold" nodeType="afterEffect">
                                  <p:stCondLst>
                                    <p:cond delay="0"/>
                                  </p:stCondLst>
                                  <p:childTnLst>
                                    <p:set>
                                      <p:cBhvr>
                                        <p:cTn id="126" dur="1" fill="hold">
                                          <p:stCondLst>
                                            <p:cond delay="0"/>
                                          </p:stCondLst>
                                        </p:cTn>
                                        <p:tgtEl>
                                          <p:spTgt spid="344084"/>
                                        </p:tgtEl>
                                        <p:attrNameLst>
                                          <p:attrName>style.visibility</p:attrName>
                                        </p:attrNameLst>
                                      </p:cBhvr>
                                      <p:to>
                                        <p:strVal val="visible"/>
                                      </p:to>
                                    </p:set>
                                    <p:animEffect transition="in" filter="blinds(horizontal)">
                                      <p:cBhvr>
                                        <p:cTn id="127" dur="10"/>
                                        <p:tgtEl>
                                          <p:spTgt spid="344084"/>
                                        </p:tgtEl>
                                      </p:cBhvr>
                                    </p:animEffect>
                                  </p:childTnLst>
                                </p:cTn>
                              </p:par>
                            </p:childTnLst>
                          </p:cTn>
                        </p:par>
                        <p:par>
                          <p:cTn id="128" fill="hold">
                            <p:stCondLst>
                              <p:cond delay="1000"/>
                            </p:stCondLst>
                            <p:childTnLst>
                              <p:par>
                                <p:cTn id="129" presetID="3" presetClass="entr" presetSubtype="10" fill="hold" nodeType="afterEffect">
                                  <p:stCondLst>
                                    <p:cond delay="0"/>
                                  </p:stCondLst>
                                  <p:childTnLst>
                                    <p:set>
                                      <p:cBhvr>
                                        <p:cTn id="130" dur="1" fill="hold">
                                          <p:stCondLst>
                                            <p:cond delay="0"/>
                                          </p:stCondLst>
                                        </p:cTn>
                                        <p:tgtEl>
                                          <p:spTgt spid="344085"/>
                                        </p:tgtEl>
                                        <p:attrNameLst>
                                          <p:attrName>style.visibility</p:attrName>
                                        </p:attrNameLst>
                                      </p:cBhvr>
                                      <p:to>
                                        <p:strVal val="visible"/>
                                      </p:to>
                                    </p:set>
                                    <p:animEffect transition="in" filter="blinds(horizontal)">
                                      <p:cBhvr>
                                        <p:cTn id="131" dur="10"/>
                                        <p:tgtEl>
                                          <p:spTgt spid="344085"/>
                                        </p:tgtEl>
                                      </p:cBhvr>
                                    </p:animEffect>
                                  </p:childTnLst>
                                </p:cTn>
                              </p:par>
                            </p:childTnLst>
                          </p:cTn>
                        </p:par>
                        <p:par>
                          <p:cTn id="132" fill="hold">
                            <p:stCondLst>
                              <p:cond delay="1500"/>
                            </p:stCondLst>
                            <p:childTnLst>
                              <p:par>
                                <p:cTn id="133" presetID="3" presetClass="entr" presetSubtype="10" fill="hold" nodeType="afterEffect">
                                  <p:stCondLst>
                                    <p:cond delay="0"/>
                                  </p:stCondLst>
                                  <p:childTnLst>
                                    <p:set>
                                      <p:cBhvr>
                                        <p:cTn id="134" dur="1" fill="hold">
                                          <p:stCondLst>
                                            <p:cond delay="0"/>
                                          </p:stCondLst>
                                        </p:cTn>
                                        <p:tgtEl>
                                          <p:spTgt spid="344086"/>
                                        </p:tgtEl>
                                        <p:attrNameLst>
                                          <p:attrName>style.visibility</p:attrName>
                                        </p:attrNameLst>
                                      </p:cBhvr>
                                      <p:to>
                                        <p:strVal val="visible"/>
                                      </p:to>
                                    </p:set>
                                    <p:animEffect transition="in" filter="blinds(horizontal)">
                                      <p:cBhvr>
                                        <p:cTn id="135" dur="10"/>
                                        <p:tgtEl>
                                          <p:spTgt spid="344086"/>
                                        </p:tgtEl>
                                      </p:cBhvr>
                                    </p:animEffect>
                                  </p:childTnLst>
                                </p:cTn>
                              </p:par>
                            </p:childTnLst>
                          </p:cTn>
                        </p:par>
                        <p:par>
                          <p:cTn id="136" fill="hold">
                            <p:stCondLst>
                              <p:cond delay="2000"/>
                            </p:stCondLst>
                            <p:childTnLst>
                              <p:par>
                                <p:cTn id="137" presetID="3" presetClass="entr" presetSubtype="10" fill="hold" nodeType="afterEffect">
                                  <p:stCondLst>
                                    <p:cond delay="0"/>
                                  </p:stCondLst>
                                  <p:childTnLst>
                                    <p:set>
                                      <p:cBhvr>
                                        <p:cTn id="138" dur="1" fill="hold">
                                          <p:stCondLst>
                                            <p:cond delay="0"/>
                                          </p:stCondLst>
                                        </p:cTn>
                                        <p:tgtEl>
                                          <p:spTgt spid="344087"/>
                                        </p:tgtEl>
                                        <p:attrNameLst>
                                          <p:attrName>style.visibility</p:attrName>
                                        </p:attrNameLst>
                                      </p:cBhvr>
                                      <p:to>
                                        <p:strVal val="visible"/>
                                      </p:to>
                                    </p:set>
                                    <p:animEffect transition="in" filter="blinds(horizontal)">
                                      <p:cBhvr>
                                        <p:cTn id="139" dur="10"/>
                                        <p:tgtEl>
                                          <p:spTgt spid="344087"/>
                                        </p:tgtEl>
                                      </p:cBhvr>
                                    </p:animEffect>
                                  </p:childTnLst>
                                </p:cTn>
                              </p:par>
                            </p:childTnLst>
                          </p:cTn>
                        </p:par>
                        <p:par>
                          <p:cTn id="140" fill="hold">
                            <p:stCondLst>
                              <p:cond delay="2500"/>
                            </p:stCondLst>
                            <p:childTnLst>
                              <p:par>
                                <p:cTn id="141" presetID="3" presetClass="entr" presetSubtype="10" fill="hold" nodeType="afterEffect">
                                  <p:stCondLst>
                                    <p:cond delay="0"/>
                                  </p:stCondLst>
                                  <p:childTnLst>
                                    <p:set>
                                      <p:cBhvr>
                                        <p:cTn id="142" dur="1" fill="hold">
                                          <p:stCondLst>
                                            <p:cond delay="0"/>
                                          </p:stCondLst>
                                        </p:cTn>
                                        <p:tgtEl>
                                          <p:spTgt spid="344088"/>
                                        </p:tgtEl>
                                        <p:attrNameLst>
                                          <p:attrName>style.visibility</p:attrName>
                                        </p:attrNameLst>
                                      </p:cBhvr>
                                      <p:to>
                                        <p:strVal val="visible"/>
                                      </p:to>
                                    </p:set>
                                    <p:animEffect transition="in" filter="blinds(horizontal)">
                                      <p:cBhvr>
                                        <p:cTn id="143" dur="10"/>
                                        <p:tgtEl>
                                          <p:spTgt spid="344088"/>
                                        </p:tgtEl>
                                      </p:cBhvr>
                                    </p:animEffect>
                                  </p:childTnLst>
                                </p:cTn>
                              </p:par>
                            </p:childTnLst>
                          </p:cTn>
                        </p:par>
                        <p:par>
                          <p:cTn id="144" fill="hold">
                            <p:stCondLst>
                              <p:cond delay="3000"/>
                            </p:stCondLst>
                            <p:childTnLst>
                              <p:par>
                                <p:cTn id="145" presetID="3" presetClass="entr" presetSubtype="10" fill="hold" grpId="0" nodeType="afterEffect">
                                  <p:stCondLst>
                                    <p:cond delay="0"/>
                                  </p:stCondLst>
                                  <p:childTnLst>
                                    <p:set>
                                      <p:cBhvr>
                                        <p:cTn id="146" dur="1" fill="hold">
                                          <p:stCondLst>
                                            <p:cond delay="0"/>
                                          </p:stCondLst>
                                        </p:cTn>
                                        <p:tgtEl>
                                          <p:spTgt spid="344091"/>
                                        </p:tgtEl>
                                        <p:attrNameLst>
                                          <p:attrName>style.visibility</p:attrName>
                                        </p:attrNameLst>
                                      </p:cBhvr>
                                      <p:to>
                                        <p:strVal val="visible"/>
                                      </p:to>
                                    </p:set>
                                    <p:animEffect transition="in" filter="blinds(horizontal)">
                                      <p:cBhvr>
                                        <p:cTn id="147" dur="10"/>
                                        <p:tgtEl>
                                          <p:spTgt spid="344091"/>
                                        </p:tgtEl>
                                      </p:cBhvr>
                                    </p:animEffect>
                                  </p:childTnLst>
                                </p:cTn>
                              </p:par>
                            </p:childTnLst>
                          </p:cTn>
                        </p:par>
                        <p:par>
                          <p:cTn id="148" fill="hold">
                            <p:stCondLst>
                              <p:cond delay="3500"/>
                            </p:stCondLst>
                            <p:childTnLst>
                              <p:par>
                                <p:cTn id="149" presetID="3" presetClass="entr" presetSubtype="10" fill="hold" grpId="0" nodeType="afterEffect">
                                  <p:stCondLst>
                                    <p:cond delay="0"/>
                                  </p:stCondLst>
                                  <p:childTnLst>
                                    <p:set>
                                      <p:cBhvr>
                                        <p:cTn id="150" dur="1" fill="hold">
                                          <p:stCondLst>
                                            <p:cond delay="0"/>
                                          </p:stCondLst>
                                        </p:cTn>
                                        <p:tgtEl>
                                          <p:spTgt spid="344092"/>
                                        </p:tgtEl>
                                        <p:attrNameLst>
                                          <p:attrName>style.visibility</p:attrName>
                                        </p:attrNameLst>
                                      </p:cBhvr>
                                      <p:to>
                                        <p:strVal val="visible"/>
                                      </p:to>
                                    </p:set>
                                    <p:animEffect transition="in" filter="blinds(horizontal)">
                                      <p:cBhvr>
                                        <p:cTn id="151" dur="10"/>
                                        <p:tgtEl>
                                          <p:spTgt spid="344092"/>
                                        </p:tgtEl>
                                      </p:cBhvr>
                                    </p:animEffect>
                                  </p:childTnLst>
                                </p:cTn>
                              </p:par>
                            </p:childTnLst>
                          </p:cTn>
                        </p:par>
                        <p:par>
                          <p:cTn id="152" fill="hold">
                            <p:stCondLst>
                              <p:cond delay="4000"/>
                            </p:stCondLst>
                            <p:childTnLst>
                              <p:par>
                                <p:cTn id="153" presetID="3" presetClass="entr" presetSubtype="10" fill="hold" grpId="0" nodeType="afterEffect">
                                  <p:stCondLst>
                                    <p:cond delay="0"/>
                                  </p:stCondLst>
                                  <p:childTnLst>
                                    <p:set>
                                      <p:cBhvr>
                                        <p:cTn id="154" dur="1" fill="hold">
                                          <p:stCondLst>
                                            <p:cond delay="0"/>
                                          </p:stCondLst>
                                        </p:cTn>
                                        <p:tgtEl>
                                          <p:spTgt spid="344093"/>
                                        </p:tgtEl>
                                        <p:attrNameLst>
                                          <p:attrName>style.visibility</p:attrName>
                                        </p:attrNameLst>
                                      </p:cBhvr>
                                      <p:to>
                                        <p:strVal val="visible"/>
                                      </p:to>
                                    </p:set>
                                    <p:animEffect transition="in" filter="blinds(horizontal)">
                                      <p:cBhvr>
                                        <p:cTn id="155" dur="10"/>
                                        <p:tgtEl>
                                          <p:spTgt spid="344093"/>
                                        </p:tgtEl>
                                      </p:cBhvr>
                                    </p:animEffect>
                                  </p:childTnLst>
                                </p:cTn>
                              </p:par>
                            </p:childTnLst>
                          </p:cTn>
                        </p:par>
                        <p:par>
                          <p:cTn id="156" fill="hold">
                            <p:stCondLst>
                              <p:cond delay="4500"/>
                            </p:stCondLst>
                            <p:childTnLst>
                              <p:par>
                                <p:cTn id="157" presetID="3" presetClass="entr" presetSubtype="10" fill="hold" grpId="0" nodeType="afterEffect">
                                  <p:stCondLst>
                                    <p:cond delay="0"/>
                                  </p:stCondLst>
                                  <p:childTnLst>
                                    <p:set>
                                      <p:cBhvr>
                                        <p:cTn id="158" dur="1" fill="hold">
                                          <p:stCondLst>
                                            <p:cond delay="0"/>
                                          </p:stCondLst>
                                        </p:cTn>
                                        <p:tgtEl>
                                          <p:spTgt spid="344094"/>
                                        </p:tgtEl>
                                        <p:attrNameLst>
                                          <p:attrName>style.visibility</p:attrName>
                                        </p:attrNameLst>
                                      </p:cBhvr>
                                      <p:to>
                                        <p:strVal val="visible"/>
                                      </p:to>
                                    </p:set>
                                    <p:animEffect transition="in" filter="blinds(horizontal)">
                                      <p:cBhvr>
                                        <p:cTn id="159" dur="10"/>
                                        <p:tgtEl>
                                          <p:spTgt spid="344094"/>
                                        </p:tgtEl>
                                      </p:cBhvr>
                                    </p:animEffect>
                                  </p:childTnLst>
                                </p:cTn>
                              </p:par>
                            </p:childTnLst>
                          </p:cTn>
                        </p:par>
                        <p:par>
                          <p:cTn id="160" fill="hold">
                            <p:stCondLst>
                              <p:cond delay="5000"/>
                            </p:stCondLst>
                            <p:childTnLst>
                              <p:par>
                                <p:cTn id="161" presetID="3" presetClass="entr" presetSubtype="10" fill="hold" grpId="0" nodeType="afterEffect">
                                  <p:stCondLst>
                                    <p:cond delay="0"/>
                                  </p:stCondLst>
                                  <p:childTnLst>
                                    <p:set>
                                      <p:cBhvr>
                                        <p:cTn id="162" dur="1" fill="hold">
                                          <p:stCondLst>
                                            <p:cond delay="0"/>
                                          </p:stCondLst>
                                        </p:cTn>
                                        <p:tgtEl>
                                          <p:spTgt spid="344095"/>
                                        </p:tgtEl>
                                        <p:attrNameLst>
                                          <p:attrName>style.visibility</p:attrName>
                                        </p:attrNameLst>
                                      </p:cBhvr>
                                      <p:to>
                                        <p:strVal val="visible"/>
                                      </p:to>
                                    </p:set>
                                    <p:animEffect transition="in" filter="blinds(horizontal)">
                                      <p:cBhvr>
                                        <p:cTn id="163" dur="10"/>
                                        <p:tgtEl>
                                          <p:spTgt spid="344095"/>
                                        </p:tgtEl>
                                      </p:cBhvr>
                                    </p:animEffect>
                                  </p:childTnLst>
                                </p:cTn>
                              </p:par>
                            </p:childTnLst>
                          </p:cTn>
                        </p:par>
                        <p:par>
                          <p:cTn id="164" fill="hold">
                            <p:stCondLst>
                              <p:cond delay="5500"/>
                            </p:stCondLst>
                            <p:childTnLst>
                              <p:par>
                                <p:cTn id="165" presetID="3" presetClass="entr" presetSubtype="10" fill="hold" grpId="0" nodeType="afterEffect">
                                  <p:stCondLst>
                                    <p:cond delay="0"/>
                                  </p:stCondLst>
                                  <p:childTnLst>
                                    <p:set>
                                      <p:cBhvr>
                                        <p:cTn id="166" dur="1" fill="hold">
                                          <p:stCondLst>
                                            <p:cond delay="0"/>
                                          </p:stCondLst>
                                        </p:cTn>
                                        <p:tgtEl>
                                          <p:spTgt spid="344096"/>
                                        </p:tgtEl>
                                        <p:attrNameLst>
                                          <p:attrName>style.visibility</p:attrName>
                                        </p:attrNameLst>
                                      </p:cBhvr>
                                      <p:to>
                                        <p:strVal val="visible"/>
                                      </p:to>
                                    </p:set>
                                    <p:animEffect transition="in" filter="blinds(horizontal)">
                                      <p:cBhvr>
                                        <p:cTn id="167" dur="10"/>
                                        <p:tgtEl>
                                          <p:spTgt spid="344096"/>
                                        </p:tgtEl>
                                      </p:cBhvr>
                                    </p:animEffect>
                                  </p:childTnLst>
                                </p:cTn>
                              </p:par>
                            </p:childTnLst>
                          </p:cTn>
                        </p:par>
                        <p:par>
                          <p:cTn id="168" fill="hold">
                            <p:stCondLst>
                              <p:cond delay="6000"/>
                            </p:stCondLst>
                            <p:childTnLst>
                              <p:par>
                                <p:cTn id="169" presetID="3" presetClass="entr" presetSubtype="10" fill="hold" nodeType="afterEffect">
                                  <p:stCondLst>
                                    <p:cond delay="0"/>
                                  </p:stCondLst>
                                  <p:childTnLst>
                                    <p:set>
                                      <p:cBhvr>
                                        <p:cTn id="170" dur="1" fill="hold">
                                          <p:stCondLst>
                                            <p:cond delay="0"/>
                                          </p:stCondLst>
                                        </p:cTn>
                                        <p:tgtEl>
                                          <p:spTgt spid="344097"/>
                                        </p:tgtEl>
                                        <p:attrNameLst>
                                          <p:attrName>style.visibility</p:attrName>
                                        </p:attrNameLst>
                                      </p:cBhvr>
                                      <p:to>
                                        <p:strVal val="visible"/>
                                      </p:to>
                                    </p:set>
                                    <p:animEffect transition="in" filter="blinds(horizontal)">
                                      <p:cBhvr>
                                        <p:cTn id="171" dur="10"/>
                                        <p:tgtEl>
                                          <p:spTgt spid="3440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8" grpId="0" bldLvl="0" animBg="1"/>
      <p:bldP spid="344069" grpId="0" bldLvl="0" animBg="1"/>
      <p:bldP spid="344070" grpId="0" bldLvl="0" animBg="1"/>
      <p:bldP spid="344071" grpId="0" bldLvl="0" animBg="1"/>
      <p:bldP spid="344072" grpId="0" bldLvl="0" animBg="1"/>
      <p:bldP spid="344073" grpId="0" bldLvl="0" animBg="1"/>
      <p:bldP spid="344075" grpId="0" bldLvl="0" animBg="1"/>
      <p:bldP spid="344076" grpId="0" bldLvl="0" animBg="1"/>
      <p:bldP spid="344077" grpId="0" bldLvl="0" animBg="1"/>
      <p:bldP spid="344078" grpId="0" bldLvl="0" animBg="1"/>
      <p:bldP spid="344079" grpId="0" bldLvl="0" animBg="1"/>
      <p:bldP spid="344080" grpId="0" bldLvl="0" animBg="1"/>
      <p:bldP spid="344081" grpId="0" bldLvl="0" animBg="1"/>
      <p:bldP spid="344082" grpId="0" bldLvl="0" animBg="1"/>
      <p:bldP spid="344083" grpId="0" bldLvl="0" animBg="1"/>
      <p:bldP spid="344089" grpId="0"/>
      <p:bldP spid="344090" grpId="0"/>
      <p:bldP spid="344091" grpId="0"/>
      <p:bldP spid="344092" grpId="0"/>
      <p:bldP spid="344093" grpId="0"/>
      <p:bldP spid="344094" grpId="0"/>
      <p:bldP spid="344095" grpId="0"/>
      <p:bldP spid="34409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2883" name="矩形 762882"/>
          <p:cNvSpPr>
            <a:spLocks noChangeArrowheads="1"/>
          </p:cNvSpPr>
          <p:nvPr/>
        </p:nvSpPr>
        <p:spPr bwMode="auto">
          <a:xfrm>
            <a:off x="854075" y="1089025"/>
            <a:ext cx="10553700" cy="326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7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四、会计科目的编号：</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便于会计电算化</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zh-CN" altLang="en-US"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指以数字确定会计科目所属类别及其在类别中位置的方法。</a:t>
            </a:r>
            <a:endParaRPr kumimoji="0" lang="en-US" altLang="zh-CN"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just" defTabSz="914400" rtl="0" eaLnBrk="1" fontAlgn="base" latinLnBrk="0" hangingPunct="1">
              <a:lnSpc>
                <a:spcPct val="140000"/>
              </a:lnSpc>
              <a:spcBef>
                <a:spcPct val="20000"/>
              </a:spcBef>
              <a:spcAft>
                <a:spcPct val="0"/>
              </a:spcAft>
              <a:buClr>
                <a:srgbClr val="FF0000"/>
              </a:buClr>
              <a:buSzTx/>
              <a:buFont typeface="Arial" panose="020B0604020202020204" pitchFamily="34" charset="0"/>
              <a:buNone/>
              <a:defRPr/>
            </a:pPr>
            <a:r>
              <a:rPr kumimoji="0" lang="en-US" altLang="zh-CN"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企业会计准则</a:t>
            </a:r>
            <a:r>
              <a:rPr kumimoji="0" lang="en-US" altLang="zh-CN"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：四位数编号。</a:t>
            </a:r>
            <a:endParaRPr kumimoji="0" lang="en-US" altLang="zh-CN" sz="27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1" indent="-46990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en-US"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大类 </a:t>
            </a:r>
            <a:r>
              <a:rPr kumimoji="0" lang="en-US" altLang="zh-CN"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 </a:t>
            </a:r>
            <a:r>
              <a:rPr kumimoji="0" lang="zh-CN" altLang="en-US"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细分类 </a:t>
            </a:r>
            <a:r>
              <a:rPr kumimoji="0" lang="en-US" altLang="zh-CN"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 </a:t>
            </a:r>
            <a:r>
              <a:rPr kumimoji="0" lang="zh-CN" altLang="en-US"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科目序号（</a:t>
            </a:r>
            <a:r>
              <a:rPr kumimoji="0" lang="en-US" altLang="zh-CN"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2</a:t>
            </a:r>
            <a:r>
              <a:rPr kumimoji="0" lang="zh-CN" altLang="en-US" sz="2700" b="1" i="0" u="none" strike="noStrike" kern="1200" cap="none" spc="0" normalizeH="0" baseline="0" noProof="0" dirty="0">
                <a:ln>
                  <a:noFill/>
                </a:ln>
                <a:solidFill>
                  <a:srgbClr val="0000CC"/>
                </a:solidFill>
                <a:effectLst/>
                <a:uLnTx/>
                <a:uFillTx/>
                <a:latin typeface="黑体" panose="02010609060101010101" pitchFamily="49" charset="-122"/>
                <a:ea typeface="黑体" panose="02010609060101010101" pitchFamily="49" charset="-122"/>
                <a:cs typeface="+mn-cs"/>
              </a:rPr>
              <a:t>位数） </a:t>
            </a:r>
            <a:endParaRPr kumimoji="0" lang="zh-CN" altLang="en-US" sz="2700" b="1" i="0" u="none" strike="noStrike" kern="1200" cap="none" spc="0" normalizeH="0" baseline="0" noProof="0" dirty="0">
              <a:ln>
                <a:noFill/>
              </a:ln>
              <a:solidFill>
                <a:srgbClr val="0000CC"/>
              </a:solidFill>
              <a:effectLst/>
              <a:uLnTx/>
              <a:uFillTx/>
              <a:latin typeface="仿宋" panose="02010609060101010101" pitchFamily="49" charset="-122"/>
              <a:ea typeface="仿宋" panose="02010609060101010101" pitchFamily="49" charset="-122"/>
              <a:cs typeface="+mn-cs"/>
            </a:endParaRPr>
          </a:p>
        </p:txBody>
      </p:sp>
      <p:sp>
        <p:nvSpPr>
          <p:cNvPr id="132099"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36868" name="矩形 759810"/>
          <p:cNvSpPr/>
          <p:nvPr/>
        </p:nvSpPr>
        <p:spPr>
          <a:xfrm>
            <a:off x="922655" y="304800"/>
            <a:ext cx="1036002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32101" name="Text Box 6"/>
          <p:cNvSpPr txBox="1"/>
          <p:nvPr/>
        </p:nvSpPr>
        <p:spPr>
          <a:xfrm>
            <a:off x="1125220" y="4037330"/>
            <a:ext cx="4856480" cy="2125345"/>
          </a:xfrm>
          <a:prstGeom prst="rect">
            <a:avLst/>
          </a:prstGeom>
          <a:solidFill>
            <a:schemeClr val="bg1"/>
          </a:solidFill>
          <a:ln w="25400" cap="flat" cmpd="sng">
            <a:solidFill>
              <a:srgbClr val="7030A0"/>
            </a:solidFill>
            <a:prstDash val="solid"/>
            <a:miter/>
            <a:headEnd type="none" w="med" len="med"/>
            <a:tailEnd type="none" w="med" len="med"/>
          </a:ln>
        </p:spPr>
        <p:txBody>
          <a:bodyPr>
            <a:noAutofit/>
          </a:bodyPr>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1”</a:t>
            </a:r>
            <a:r>
              <a:rPr lang="zh-CN" altLang="en-US" sz="3200" b="1" dirty="0">
                <a:solidFill>
                  <a:srgbClr val="000000"/>
                </a:solidFill>
                <a:latin typeface="楷体" panose="02010609060101010101" pitchFamily="49" charset="-122"/>
                <a:ea typeface="楷体" panose="02010609060101010101" pitchFamily="49" charset="-122"/>
              </a:rPr>
              <a:t>代表资产类</a:t>
            </a:r>
            <a:endParaRPr lang="zh-CN" altLang="en-US" sz="3200" b="1" dirty="0">
              <a:solidFill>
                <a:srgbClr val="000000"/>
              </a:solidFill>
              <a:latin typeface="楷体" panose="02010609060101010101" pitchFamily="49" charset="-122"/>
              <a:ea typeface="楷体" panose="02010609060101010101" pitchFamily="49" charset="-122"/>
            </a:endParaRPr>
          </a:p>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2”</a:t>
            </a:r>
            <a:r>
              <a:rPr lang="zh-CN" altLang="en-US" sz="3200" b="1" dirty="0">
                <a:solidFill>
                  <a:srgbClr val="000000"/>
                </a:solidFill>
                <a:latin typeface="楷体" panose="02010609060101010101" pitchFamily="49" charset="-122"/>
                <a:ea typeface="楷体" panose="02010609060101010101" pitchFamily="49" charset="-122"/>
              </a:rPr>
              <a:t>代表负债类</a:t>
            </a:r>
            <a:endParaRPr lang="zh-CN" altLang="en-US" sz="3200" b="1" dirty="0">
              <a:solidFill>
                <a:srgbClr val="000000"/>
              </a:solidFill>
              <a:latin typeface="楷体" panose="02010609060101010101" pitchFamily="49" charset="-122"/>
              <a:ea typeface="楷体" panose="02010609060101010101" pitchFamily="49" charset="-122"/>
            </a:endParaRPr>
          </a:p>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3”</a:t>
            </a:r>
            <a:r>
              <a:rPr lang="zh-CN" altLang="en-US" sz="3200" b="1" dirty="0">
                <a:solidFill>
                  <a:srgbClr val="000000"/>
                </a:solidFill>
                <a:latin typeface="楷体" panose="02010609060101010101" pitchFamily="49" charset="-122"/>
                <a:ea typeface="楷体" panose="02010609060101010101" pitchFamily="49" charset="-122"/>
              </a:rPr>
              <a:t>代表共同类</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132102" name="Text Box 6"/>
          <p:cNvSpPr txBox="1"/>
          <p:nvPr/>
        </p:nvSpPr>
        <p:spPr>
          <a:xfrm>
            <a:off x="6124575" y="4037330"/>
            <a:ext cx="5014595" cy="2127250"/>
          </a:xfrm>
          <a:prstGeom prst="rect">
            <a:avLst/>
          </a:prstGeom>
          <a:noFill/>
          <a:ln w="25400" cap="flat" cmpd="sng">
            <a:solidFill>
              <a:srgbClr val="7030A0"/>
            </a:solidFill>
            <a:prstDash val="solid"/>
            <a:miter/>
            <a:headEnd type="none" w="med" len="med"/>
            <a:tailEnd type="none" w="med" len="med"/>
          </a:ln>
        </p:spPr>
        <p:txBody>
          <a:bodyPr>
            <a:noAutofit/>
          </a:bodyPr>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4”</a:t>
            </a:r>
            <a:r>
              <a:rPr lang="zh-CN" altLang="en-US" sz="3200" b="1" dirty="0">
                <a:solidFill>
                  <a:srgbClr val="000000"/>
                </a:solidFill>
                <a:latin typeface="楷体" panose="02010609060101010101" pitchFamily="49" charset="-122"/>
                <a:ea typeface="楷体" panose="02010609060101010101" pitchFamily="49" charset="-122"/>
              </a:rPr>
              <a:t>代表所有者权益类</a:t>
            </a:r>
            <a:endParaRPr lang="zh-CN" altLang="en-US" sz="3200" b="1" dirty="0">
              <a:solidFill>
                <a:srgbClr val="000000"/>
              </a:solidFill>
              <a:latin typeface="楷体" panose="02010609060101010101" pitchFamily="49" charset="-122"/>
              <a:ea typeface="楷体" panose="02010609060101010101" pitchFamily="49" charset="-122"/>
            </a:endParaRPr>
          </a:p>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5”</a:t>
            </a:r>
            <a:r>
              <a:rPr lang="zh-CN" altLang="en-US" sz="3200" b="1" dirty="0">
                <a:solidFill>
                  <a:srgbClr val="000000"/>
                </a:solidFill>
                <a:latin typeface="楷体" panose="02010609060101010101" pitchFamily="49" charset="-122"/>
                <a:ea typeface="楷体" panose="02010609060101010101" pitchFamily="49" charset="-122"/>
              </a:rPr>
              <a:t>代表成本类</a:t>
            </a:r>
            <a:endParaRPr lang="zh-CN" altLang="en-US" sz="3200" b="1" dirty="0">
              <a:solidFill>
                <a:srgbClr val="000000"/>
              </a:solidFill>
              <a:latin typeface="楷体" panose="02010609060101010101" pitchFamily="49" charset="-122"/>
              <a:ea typeface="楷体" panose="02010609060101010101" pitchFamily="49" charset="-122"/>
            </a:endParaRPr>
          </a:p>
          <a:p>
            <a:pPr>
              <a:spcBef>
                <a:spcPct val="50000"/>
              </a:spcBef>
              <a:buClr>
                <a:srgbClr val="FF0000"/>
              </a:buClr>
              <a:buFont typeface="Wingdings" panose="05000000000000000000" pitchFamily="2" charset="2"/>
              <a:buChar char="w"/>
            </a:pPr>
            <a:r>
              <a:rPr lang="zh-CN" altLang="en-US" sz="3200" b="1" dirty="0">
                <a:solidFill>
                  <a:srgbClr val="000000"/>
                </a:solidFill>
                <a:latin typeface="楷体" panose="02010609060101010101" pitchFamily="49" charset="-122"/>
                <a:ea typeface="楷体" panose="02010609060101010101" pitchFamily="49" charset="-122"/>
              </a:rPr>
              <a:t>“</a:t>
            </a:r>
            <a:r>
              <a:rPr lang="en-US" altLang="zh-CN" sz="3200" b="1" dirty="0">
                <a:solidFill>
                  <a:srgbClr val="000000"/>
                </a:solidFill>
                <a:latin typeface="楷体" panose="02010609060101010101" pitchFamily="49" charset="-122"/>
                <a:ea typeface="楷体" panose="02010609060101010101" pitchFamily="49" charset="-122"/>
              </a:rPr>
              <a:t>6”</a:t>
            </a:r>
            <a:r>
              <a:rPr lang="zh-CN" altLang="en-US" sz="3200" b="1" dirty="0">
                <a:solidFill>
                  <a:srgbClr val="000000"/>
                </a:solidFill>
                <a:latin typeface="楷体" panose="02010609060101010101" pitchFamily="49" charset="-122"/>
                <a:ea typeface="楷体" panose="02010609060101010101" pitchFamily="49" charset="-122"/>
              </a:rPr>
              <a:t>代表损益类 </a:t>
            </a:r>
            <a:endParaRPr lang="zh-CN" altLang="en-US" sz="3200" b="1" dirty="0">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62883">
                                            <p:txEl>
                                              <p:charRg st="66" end="91"/>
                                            </p:txEl>
                                          </p:spTgt>
                                        </p:tgtEl>
                                        <p:attrNameLst>
                                          <p:attrName>style.visibility</p:attrName>
                                        </p:attrNameLst>
                                      </p:cBhvr>
                                      <p:to>
                                        <p:strVal val="visible"/>
                                      </p:to>
                                    </p:set>
                                    <p:anim calcmode="lin" valueType="num">
                                      <p:cBhvr>
                                        <p:cTn id="7" dur="500" fill="hold"/>
                                        <p:tgtEl>
                                          <p:spTgt spid="762883">
                                            <p:txEl>
                                              <p:charRg st="66" end="91"/>
                                            </p:txEl>
                                          </p:spTgt>
                                        </p:tgtEl>
                                        <p:attrNameLst>
                                          <p:attrName>ppt_x</p:attrName>
                                        </p:attrNameLst>
                                      </p:cBhvr>
                                      <p:tavLst>
                                        <p:tav tm="0">
                                          <p:val>
                                            <p:strVal val="#ppt_x"/>
                                          </p:val>
                                        </p:tav>
                                        <p:tav tm="100000">
                                          <p:val>
                                            <p:strVal val="#ppt_x"/>
                                          </p:val>
                                        </p:tav>
                                      </p:tavLst>
                                    </p:anim>
                                    <p:anim calcmode="lin" valueType="num">
                                      <p:cBhvr>
                                        <p:cTn id="8" dur="500" fill="hold"/>
                                        <p:tgtEl>
                                          <p:spTgt spid="762883">
                                            <p:txEl>
                                              <p:charRg st="66" end="9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2099"/>
                                        </p:tgtEl>
                                        <p:attrNameLst>
                                          <p:attrName>style.visibility</p:attrName>
                                        </p:attrNameLst>
                                      </p:cBhvr>
                                      <p:to>
                                        <p:strVal val="visible"/>
                                      </p:to>
                                    </p:set>
                                    <p:anim calcmode="lin" valueType="num">
                                      <p:cBhvr>
                                        <p:cTn id="12" dur="500" fill="hold"/>
                                        <p:tgtEl>
                                          <p:spTgt spid="132099"/>
                                        </p:tgtEl>
                                        <p:attrNameLst>
                                          <p:attrName>ppt_x</p:attrName>
                                        </p:attrNameLst>
                                      </p:cBhvr>
                                      <p:tavLst>
                                        <p:tav tm="0">
                                          <p:val>
                                            <p:strVal val="#ppt_x"/>
                                          </p:val>
                                        </p:tav>
                                        <p:tav tm="100000">
                                          <p:val>
                                            <p:strVal val="#ppt_x"/>
                                          </p:val>
                                        </p:tav>
                                      </p:tavLst>
                                    </p:anim>
                                    <p:anim calcmode="lin" valueType="num">
                                      <p:cBhvr>
                                        <p:cTn id="13" dur="500" fill="hold"/>
                                        <p:tgtEl>
                                          <p:spTgt spid="13209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2101"/>
                                        </p:tgtEl>
                                        <p:attrNameLst>
                                          <p:attrName>style.visibility</p:attrName>
                                        </p:attrNameLst>
                                      </p:cBhvr>
                                      <p:to>
                                        <p:strVal val="visible"/>
                                      </p:to>
                                    </p:set>
                                    <p:anim calcmode="lin" valueType="num">
                                      <p:cBhvr>
                                        <p:cTn id="17" dur="500" fill="hold"/>
                                        <p:tgtEl>
                                          <p:spTgt spid="132101"/>
                                        </p:tgtEl>
                                        <p:attrNameLst>
                                          <p:attrName>ppt_x</p:attrName>
                                        </p:attrNameLst>
                                      </p:cBhvr>
                                      <p:tavLst>
                                        <p:tav tm="0">
                                          <p:val>
                                            <p:strVal val="#ppt_x"/>
                                          </p:val>
                                        </p:tav>
                                        <p:tav tm="100000">
                                          <p:val>
                                            <p:strVal val="#ppt_x"/>
                                          </p:val>
                                        </p:tav>
                                      </p:tavLst>
                                    </p:anim>
                                    <p:anim calcmode="lin" valueType="num">
                                      <p:cBhvr>
                                        <p:cTn id="18" dur="500" fill="hold"/>
                                        <p:tgtEl>
                                          <p:spTgt spid="13210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32102"/>
                                        </p:tgtEl>
                                        <p:attrNameLst>
                                          <p:attrName>style.visibility</p:attrName>
                                        </p:attrNameLst>
                                      </p:cBhvr>
                                      <p:to>
                                        <p:strVal val="visible"/>
                                      </p:to>
                                    </p:set>
                                    <p:anim calcmode="lin" valueType="num">
                                      <p:cBhvr>
                                        <p:cTn id="22" dur="500" fill="hold"/>
                                        <p:tgtEl>
                                          <p:spTgt spid="132102"/>
                                        </p:tgtEl>
                                        <p:attrNameLst>
                                          <p:attrName>ppt_x</p:attrName>
                                        </p:attrNameLst>
                                      </p:cBhvr>
                                      <p:tavLst>
                                        <p:tav tm="0">
                                          <p:val>
                                            <p:strVal val="#ppt_x"/>
                                          </p:val>
                                        </p:tav>
                                        <p:tav tm="100000">
                                          <p:val>
                                            <p:strVal val="#ppt_x"/>
                                          </p:val>
                                        </p:tav>
                                      </p:tavLst>
                                    </p:anim>
                                    <p:anim calcmode="lin" valueType="num">
                                      <p:cBhvr>
                                        <p:cTn id="23" dur="500" fill="hold"/>
                                        <p:tgtEl>
                                          <p:spTgt spid="132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ldLvl="0" animBg="1"/>
      <p:bldP spid="132101" grpId="0" bldLvl="0" animBg="1"/>
      <p:bldP spid="132102"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37891" name="灯片编号占位符 2"/>
          <p:cNvSpPr txBox="1">
            <a:spLocks noGrp="1"/>
          </p:cNvSpPr>
          <p:nvPr>
            <p:ph type="sldNum" sz="quarter" idx="12"/>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SzPct val="100000"/>
            </a:pPr>
            <a:endParaRPr lang="en-US" altLang="en-US" sz="1200" b="1" dirty="0"/>
          </a:p>
        </p:txBody>
      </p:sp>
      <p:sp>
        <p:nvSpPr>
          <p:cNvPr id="37892" name="矩形 3"/>
          <p:cNvSpPr/>
          <p:nvPr/>
        </p:nvSpPr>
        <p:spPr>
          <a:xfrm>
            <a:off x="2135188" y="2924175"/>
            <a:ext cx="7777162" cy="583565"/>
          </a:xfrm>
          <a:prstGeom prst="rect">
            <a:avLst/>
          </a:prstGeom>
          <a:noFill/>
          <a:ln w="9525">
            <a:noFill/>
          </a:ln>
        </p:spPr>
        <p:txBody>
          <a:bodyPr>
            <a:spAutoFit/>
          </a:bodyPr>
          <a:p>
            <a:pPr>
              <a:spcBef>
                <a:spcPct val="50000"/>
              </a:spcBef>
              <a:buClr>
                <a:srgbClr val="FF0000"/>
              </a:buClr>
            </a:pPr>
            <a:r>
              <a:rPr lang="zh-CN" altLang="en-US" sz="3200" b="1" dirty="0">
                <a:solidFill>
                  <a:srgbClr val="000000"/>
                </a:solidFill>
                <a:latin typeface="楷体" panose="02010609060101010101" pitchFamily="49" charset="-122"/>
                <a:ea typeface="楷体" panose="02010609060101010101" pitchFamily="49" charset="-122"/>
              </a:rPr>
              <a:t>如：</a:t>
            </a:r>
            <a:r>
              <a:rPr lang="en-US" altLang="zh-CN" sz="3200" b="1" dirty="0">
                <a:solidFill>
                  <a:srgbClr val="C00000"/>
                </a:solidFill>
                <a:latin typeface="楷体" panose="02010609060101010101" pitchFamily="49" charset="-122"/>
                <a:ea typeface="楷体" panose="02010609060101010101" pitchFamily="49" charset="-122"/>
              </a:rPr>
              <a:t>1 </a:t>
            </a:r>
            <a:r>
              <a:rPr lang="en-US" altLang="zh-CN" sz="3200" b="1" dirty="0">
                <a:solidFill>
                  <a:srgbClr val="000000"/>
                </a:solidFill>
                <a:latin typeface="楷体" panose="02010609060101010101" pitchFamily="49" charset="-122"/>
                <a:ea typeface="楷体" panose="02010609060101010101" pitchFamily="49" charset="-122"/>
              </a:rPr>
              <a:t> </a:t>
            </a:r>
            <a:r>
              <a:rPr lang="en-US" altLang="zh-CN" sz="3200" b="1" dirty="0">
                <a:solidFill>
                  <a:srgbClr val="0000CC"/>
                </a:solidFill>
                <a:latin typeface="楷体" panose="02010609060101010101" pitchFamily="49" charset="-122"/>
                <a:ea typeface="楷体" panose="02010609060101010101" pitchFamily="49" charset="-122"/>
              </a:rPr>
              <a:t>0 </a:t>
            </a:r>
            <a:r>
              <a:rPr lang="en-US" altLang="zh-CN" sz="3200" b="1" dirty="0">
                <a:solidFill>
                  <a:srgbClr val="000000"/>
                </a:solidFill>
                <a:latin typeface="楷体" panose="02010609060101010101" pitchFamily="49" charset="-122"/>
                <a:ea typeface="楷体" panose="02010609060101010101" pitchFamily="49" charset="-122"/>
              </a:rPr>
              <a:t> </a:t>
            </a:r>
            <a:r>
              <a:rPr lang="en-US" altLang="zh-CN" sz="3200" b="1" dirty="0">
                <a:latin typeface="楷体" panose="02010609060101010101" pitchFamily="49" charset="-122"/>
                <a:ea typeface="楷体" panose="02010609060101010101" pitchFamily="49" charset="-122"/>
              </a:rPr>
              <a:t>0  1   </a:t>
            </a:r>
            <a:r>
              <a:rPr lang="zh-CN" altLang="en-US" sz="3200" b="1" dirty="0">
                <a:solidFill>
                  <a:srgbClr val="000000"/>
                </a:solidFill>
                <a:latin typeface="楷体" panose="02010609060101010101" pitchFamily="49" charset="-122"/>
                <a:ea typeface="楷体" panose="02010609060101010101" pitchFamily="49" charset="-122"/>
              </a:rPr>
              <a:t>库存现金</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37893" name="矩形 4"/>
          <p:cNvSpPr/>
          <p:nvPr/>
        </p:nvSpPr>
        <p:spPr>
          <a:xfrm>
            <a:off x="6400800" y="3573145"/>
            <a:ext cx="3042920" cy="2453640"/>
          </a:xfrm>
          <a:prstGeom prst="rect">
            <a:avLst/>
          </a:prstGeom>
          <a:noFill/>
          <a:ln w="9525">
            <a:noFill/>
          </a:ln>
        </p:spPr>
        <p:txBody>
          <a:bodyPr wrap="none">
            <a:spAutoFit/>
          </a:bodyPr>
          <a:p>
            <a:pPr>
              <a:lnSpc>
                <a:spcPct val="160000"/>
              </a:lnSpc>
              <a:spcBef>
                <a:spcPts val="0"/>
              </a:spcBef>
              <a:spcAft>
                <a:spcPts val="0"/>
              </a:spcAft>
            </a:pPr>
            <a:r>
              <a:rPr lang="en-US" altLang="zh-CN" sz="3200" b="1" dirty="0">
                <a:latin typeface="楷体" panose="02010609060101010101" pitchFamily="49" charset="-122"/>
                <a:ea typeface="楷体" panose="02010609060101010101" pitchFamily="49" charset="-122"/>
              </a:rPr>
              <a:t>01</a:t>
            </a:r>
            <a:r>
              <a:rPr lang="zh-CN" altLang="en-US" sz="3200" b="1" dirty="0">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顺序号</a:t>
            </a:r>
            <a:endParaRPr lang="zh-CN" altLang="en-US" sz="3200" b="1" dirty="0">
              <a:latin typeface="Times New Roman" panose="02020603050405020304" pitchFamily="18" charset="0"/>
            </a:endParaRPr>
          </a:p>
          <a:p>
            <a:pPr>
              <a:lnSpc>
                <a:spcPct val="160000"/>
              </a:lnSpc>
              <a:spcBef>
                <a:spcPts val="0"/>
              </a:spcBef>
              <a:spcAft>
                <a:spcPts val="0"/>
              </a:spcAft>
            </a:pPr>
            <a:r>
              <a:rPr lang="en-US" altLang="zh-CN" sz="3200" b="1" dirty="0">
                <a:solidFill>
                  <a:srgbClr val="0000CC"/>
                </a:solidFill>
                <a:latin typeface="楷体" panose="02010609060101010101" pitchFamily="49" charset="-122"/>
                <a:ea typeface="楷体" panose="02010609060101010101" pitchFamily="49" charset="-122"/>
              </a:rPr>
              <a:t> 0</a:t>
            </a:r>
            <a:r>
              <a:rPr lang="zh-CN" altLang="en-US" sz="3200" b="1" dirty="0">
                <a:solidFill>
                  <a:srgbClr val="0000CC"/>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货币资金类</a:t>
            </a:r>
            <a:endParaRPr lang="en-US" altLang="zh-CN" sz="3200" b="1" dirty="0">
              <a:solidFill>
                <a:srgbClr val="000000"/>
              </a:solidFill>
              <a:latin typeface="楷体" panose="02010609060101010101" pitchFamily="49" charset="-122"/>
              <a:ea typeface="楷体" panose="02010609060101010101" pitchFamily="49" charset="-122"/>
            </a:endParaRPr>
          </a:p>
          <a:p>
            <a:pPr>
              <a:lnSpc>
                <a:spcPct val="160000"/>
              </a:lnSpc>
              <a:spcBef>
                <a:spcPts val="0"/>
              </a:spcBef>
              <a:spcAft>
                <a:spcPts val="0"/>
              </a:spcAft>
            </a:pPr>
            <a:r>
              <a:rPr lang="en-US" altLang="zh-CN" sz="3200" b="1" dirty="0">
                <a:solidFill>
                  <a:srgbClr val="C00000"/>
                </a:solidFill>
                <a:latin typeface="楷体" panose="02010609060101010101" pitchFamily="49" charset="-122"/>
                <a:ea typeface="楷体" panose="02010609060101010101" pitchFamily="49" charset="-122"/>
              </a:rPr>
              <a:t> 1</a:t>
            </a:r>
            <a:r>
              <a:rPr lang="zh-CN" altLang="en-US" sz="3200" b="1" dirty="0">
                <a:solidFill>
                  <a:srgbClr val="C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资产类</a:t>
            </a:r>
            <a:endParaRPr lang="en-US" altLang="zh-CN" sz="3200" b="1" dirty="0">
              <a:solidFill>
                <a:srgbClr val="000000"/>
              </a:solidFill>
              <a:latin typeface="楷体" panose="02010609060101010101" pitchFamily="49" charset="-122"/>
              <a:ea typeface="楷体" panose="02010609060101010101" pitchFamily="49" charset="-122"/>
            </a:endParaRPr>
          </a:p>
        </p:txBody>
      </p:sp>
      <p:sp>
        <p:nvSpPr>
          <p:cNvPr id="37894" name="矩形 5"/>
          <p:cNvSpPr/>
          <p:nvPr/>
        </p:nvSpPr>
        <p:spPr>
          <a:xfrm>
            <a:off x="2132013" y="1984375"/>
            <a:ext cx="7948295" cy="583565"/>
          </a:xfrm>
          <a:prstGeom prst="rect">
            <a:avLst/>
          </a:prstGeom>
          <a:noFill/>
          <a:ln w="9525">
            <a:noFill/>
          </a:ln>
        </p:spPr>
        <p:txBody>
          <a:bodyPr wrap="none">
            <a:spAutoFit/>
          </a:bodyPr>
          <a:p>
            <a:r>
              <a:rPr lang="en-US" altLang="zh-CN" sz="3200" b="1" dirty="0">
                <a:latin typeface="楷体" panose="02010609060101010101" pitchFamily="49" charset="-122"/>
                <a:ea typeface="楷体" panose="02010609060101010101" pitchFamily="49" charset="-122"/>
              </a:rPr>
              <a:t>——</a:t>
            </a:r>
            <a:r>
              <a:rPr lang="zh-CN" altLang="en-US" sz="3200" b="1" dirty="0">
                <a:solidFill>
                  <a:srgbClr val="C00000"/>
                </a:solidFill>
                <a:latin typeface="楷体" panose="02010609060101010101" pitchFamily="49" charset="-122"/>
                <a:ea typeface="楷体" panose="02010609060101010101" pitchFamily="49" charset="-122"/>
              </a:rPr>
              <a:t>大类 </a:t>
            </a:r>
            <a:r>
              <a:rPr lang="en-US" altLang="zh-CN" sz="3200" b="1" dirty="0">
                <a:latin typeface="楷体" panose="02010609060101010101" pitchFamily="49" charset="-122"/>
                <a:ea typeface="楷体" panose="02010609060101010101" pitchFamily="49" charset="-122"/>
              </a:rPr>
              <a:t>+ </a:t>
            </a:r>
            <a:r>
              <a:rPr lang="zh-CN" altLang="en-US" sz="3200" b="1" dirty="0">
                <a:solidFill>
                  <a:srgbClr val="0000CC"/>
                </a:solidFill>
                <a:latin typeface="楷体" panose="02010609060101010101" pitchFamily="49" charset="-122"/>
                <a:ea typeface="楷体" panose="02010609060101010101" pitchFamily="49" charset="-122"/>
              </a:rPr>
              <a:t>细分类 </a:t>
            </a: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科目序号（</a:t>
            </a:r>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位数） </a:t>
            </a:r>
            <a:endParaRPr lang="zh-CN" altLang="en-US" sz="3200" b="1" dirty="0">
              <a:latin typeface="楷体" panose="02010609060101010101" pitchFamily="49" charset="-122"/>
              <a:ea typeface="楷体" panose="02010609060101010101" pitchFamily="49" charset="-122"/>
            </a:endParaRPr>
          </a:p>
        </p:txBody>
      </p:sp>
      <p:sp>
        <p:nvSpPr>
          <p:cNvPr id="37895" name="矩形 759810"/>
          <p:cNvSpPr/>
          <p:nvPr/>
        </p:nvSpPr>
        <p:spPr>
          <a:xfrm>
            <a:off x="784225" y="304800"/>
            <a:ext cx="1071943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第三节  会计科目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7897" name="矩形 8"/>
          <p:cNvSpPr/>
          <p:nvPr/>
        </p:nvSpPr>
        <p:spPr>
          <a:xfrm>
            <a:off x="910590" y="1196975"/>
            <a:ext cx="5010785" cy="583565"/>
          </a:xfrm>
          <a:prstGeom prst="rect">
            <a:avLst/>
          </a:prstGeom>
          <a:noFill/>
          <a:ln w="9525">
            <a:noFill/>
          </a:ln>
        </p:spPr>
        <p:txBody>
          <a:bodyPr wrap="square">
            <a:spAutoFit/>
          </a:bodyPr>
          <a:p>
            <a:r>
              <a:rPr lang="zh-CN" altLang="en-US" sz="3200" b="1" dirty="0">
                <a:solidFill>
                  <a:srgbClr val="FF0000"/>
                </a:solidFill>
                <a:latin typeface="黑体" panose="02010609060101010101" pitchFamily="49" charset="-122"/>
                <a:ea typeface="黑体" panose="02010609060101010101" pitchFamily="49" charset="-122"/>
              </a:rPr>
              <a:t>四、会计科目的编号</a:t>
            </a:r>
            <a:endParaRPr lang="zh-CN" altLang="en-US" sz="3200" b="1" dirty="0">
              <a:solidFill>
                <a:srgbClr val="FF0000"/>
              </a:solidFill>
              <a:latin typeface="黑体" panose="02010609060101010101" pitchFamily="49" charset="-122"/>
              <a:ea typeface="黑体" panose="02010609060101010101" pitchFamily="49" charset="-122"/>
            </a:endParaRPr>
          </a:p>
        </p:txBody>
      </p:sp>
      <p:cxnSp>
        <p:nvCxnSpPr>
          <p:cNvPr id="11" name="直接连接符 10"/>
          <p:cNvCxnSpPr/>
          <p:nvPr/>
        </p:nvCxnSpPr>
        <p:spPr>
          <a:xfrm>
            <a:off x="3143250" y="3509963"/>
            <a:ext cx="0" cy="22225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143250" y="5732463"/>
            <a:ext cx="31686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792538" y="3509963"/>
            <a:ext cx="0" cy="138747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792538" y="4897438"/>
            <a:ext cx="2519363"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727575" y="4076700"/>
            <a:ext cx="15843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727575" y="3511550"/>
            <a:ext cx="0" cy="566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367213" y="3508375"/>
            <a:ext cx="7207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矩形 766977"/>
          <p:cNvSpPr/>
          <p:nvPr/>
        </p:nvSpPr>
        <p:spPr>
          <a:xfrm>
            <a:off x="878205" y="304800"/>
            <a:ext cx="1059307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0963" name="矩形 766978"/>
          <p:cNvSpPr/>
          <p:nvPr/>
        </p:nvSpPr>
        <p:spPr>
          <a:xfrm>
            <a:off x="1059180" y="1143000"/>
            <a:ext cx="10261600" cy="2935605"/>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一、会计账户的概念</a:t>
            </a:r>
            <a:r>
              <a:rPr lang="zh-CN" altLang="en-US" sz="3000" b="1" dirty="0">
                <a:solidFill>
                  <a:srgbClr val="FF0000"/>
                </a:solidFill>
                <a:latin typeface="黑体" panose="02010609060101010101" pitchFamily="49" charset="-122"/>
                <a:ea typeface="黑体" panose="02010609060101010101" pitchFamily="49" charset="-122"/>
              </a:rPr>
              <a:t> </a:t>
            </a:r>
            <a:endParaRPr lang="zh-CN" altLang="en-US" sz="3000" b="1" dirty="0">
              <a:solidFill>
                <a:srgbClr val="FF0000"/>
              </a:solidFill>
              <a:latin typeface="黑体" panose="02010609060101010101" pitchFamily="49" charset="-122"/>
              <a:ea typeface="黑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zh-CN" altLang="en-US" sz="3200" b="1" dirty="0">
                <a:solidFill>
                  <a:srgbClr val="0000CC"/>
                </a:solidFill>
                <a:latin typeface="楷体" panose="02010609060101010101" pitchFamily="49" charset="-122"/>
                <a:ea typeface="楷体" panose="02010609060101010101" pitchFamily="49" charset="-122"/>
              </a:rPr>
              <a:t>根据会计科目开设的</a:t>
            </a:r>
            <a:r>
              <a:rPr lang="zh-CN" altLang="en-US" sz="3200" b="1" dirty="0">
                <a:latin typeface="楷体" panose="02010609060101010101" pitchFamily="49" charset="-122"/>
                <a:ea typeface="楷体" panose="02010609060101010101" pitchFamily="49" charset="-122"/>
              </a:rPr>
              <a:t>，用来分类、连续地记录经济业务，反映会计要素增减变化及其结果的具有</a:t>
            </a:r>
            <a:r>
              <a:rPr lang="zh-CN" altLang="en-US" sz="3200" b="1" dirty="0">
                <a:solidFill>
                  <a:srgbClr val="0000CC"/>
                </a:solidFill>
                <a:latin typeface="楷体" panose="02010609060101010101" pitchFamily="49" charset="-122"/>
                <a:ea typeface="楷体" panose="02010609060101010101" pitchFamily="49" charset="-122"/>
              </a:rPr>
              <a:t>一定格式的账页</a:t>
            </a:r>
            <a:r>
              <a:rPr lang="zh-CN" altLang="en-US" sz="32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 </a:t>
            </a:r>
            <a:endParaRPr lang="zh-CN" altLang="en-US" sz="3000" b="1" dirty="0">
              <a:latin typeface="楷体" panose="02010609060101010101" pitchFamily="49" charset="-122"/>
              <a:ea typeface="楷体" panose="02010609060101010101" pitchFamily="49" charset="-122"/>
            </a:endParaRPr>
          </a:p>
        </p:txBody>
      </p:sp>
      <p:sp>
        <p:nvSpPr>
          <p:cNvPr id="40964"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矩形 771074"/>
          <p:cNvSpPr/>
          <p:nvPr/>
        </p:nvSpPr>
        <p:spPr>
          <a:xfrm>
            <a:off x="904875" y="1125855"/>
            <a:ext cx="10464165" cy="3517900"/>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二、会计账户与会计科目的关系</a:t>
            </a:r>
            <a:endParaRPr lang="zh-CN" altLang="en-US" sz="2800" b="1" dirty="0">
              <a:solidFill>
                <a:srgbClr val="FF0000"/>
              </a:solidFill>
              <a:latin typeface="黑体" panose="02010609060101010101" pitchFamily="49" charset="-122"/>
              <a:ea typeface="黑体" panose="02010609060101010101" pitchFamily="49" charset="-122"/>
            </a:endParaRPr>
          </a:p>
          <a:p>
            <a:pPr marL="469900" indent="-469900" algn="just">
              <a:lnSpc>
                <a:spcPct val="150000"/>
              </a:lnSpc>
              <a:buClr>
                <a:srgbClr val="0000CC"/>
              </a:buClr>
              <a:buFont typeface="Wingdings" panose="05000000000000000000" pitchFamily="2" charset="2"/>
              <a:buChar char="p"/>
            </a:pPr>
            <a:r>
              <a:rPr lang="zh-CN" altLang="en-US" sz="2800" b="1" dirty="0">
                <a:solidFill>
                  <a:srgbClr val="353DE3"/>
                </a:solidFill>
                <a:latin typeface="黑体" panose="02010609060101010101" pitchFamily="49" charset="-122"/>
                <a:ea typeface="黑体" panose="02010609060101010101" pitchFamily="49" charset="-122"/>
              </a:rPr>
              <a:t>（一）相互联系</a:t>
            </a:r>
            <a:endParaRPr lang="zh-CN" altLang="en-US" sz="2800" b="1" dirty="0">
              <a:solidFill>
                <a:srgbClr val="353DE3"/>
              </a:solidFill>
              <a:latin typeface="黑体" panose="02010609060101010101" pitchFamily="49" charset="-122"/>
              <a:ea typeface="黑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en-US" altLang="zh-CN" sz="2800" b="1" dirty="0">
                <a:solidFill>
                  <a:srgbClr val="C00000"/>
                </a:solidFill>
                <a:latin typeface="楷体" panose="02010609060101010101" pitchFamily="49" charset="-122"/>
                <a:ea typeface="楷体" panose="02010609060101010101" pitchFamily="49" charset="-122"/>
              </a:rPr>
              <a:t>1</a:t>
            </a:r>
            <a:r>
              <a:rPr lang="zh-CN" altLang="en-US" sz="2800" b="1" dirty="0">
                <a:solidFill>
                  <a:srgbClr val="C00000"/>
                </a:solidFill>
                <a:latin typeface="楷体" panose="02010609060101010101" pitchFamily="49" charset="-122"/>
                <a:ea typeface="楷体" panose="02010609060101010101" pitchFamily="49" charset="-122"/>
              </a:rPr>
              <a:t>、反映的经济（会计要素）内容相同：</a:t>
            </a:r>
            <a:endParaRPr lang="zh-CN" altLang="en-US" sz="2800" b="1" dirty="0">
              <a:solidFill>
                <a:srgbClr val="C00000"/>
              </a:solidFill>
              <a:latin typeface="楷体" panose="02010609060101010101" pitchFamily="49" charset="-122"/>
              <a:ea typeface="楷体" panose="02010609060101010101" pitchFamily="49" charset="-122"/>
            </a:endParaRPr>
          </a:p>
          <a:p>
            <a:pPr marL="908050" lvl="2" indent="-436245" algn="just" eaLnBrk="1" hangingPunct="1">
              <a:lnSpc>
                <a:spcPct val="150000"/>
              </a:lnSpc>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会计科目规定了核算的内容及核算方法；</a:t>
            </a:r>
            <a:endParaRPr lang="zh-CN" altLang="en-US" sz="2800" b="1" dirty="0">
              <a:latin typeface="楷体" panose="02010609060101010101" pitchFamily="49" charset="-122"/>
              <a:ea typeface="楷体" panose="02010609060101010101" pitchFamily="49" charset="-122"/>
            </a:endParaRPr>
          </a:p>
          <a:p>
            <a:pPr marL="908050" lvl="2" indent="-436245" algn="just" eaLnBrk="1" hangingPunct="1">
              <a:lnSpc>
                <a:spcPct val="150000"/>
              </a:lnSpc>
              <a:buClr>
                <a:schemeClr val="accent2"/>
              </a:buClr>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会计账户则用以具体反映特定的经济内容。</a:t>
            </a:r>
            <a:endParaRPr lang="zh-CN" altLang="en-US" sz="2800" b="1" dirty="0">
              <a:latin typeface="楷体" panose="02010609060101010101" pitchFamily="49" charset="-122"/>
              <a:ea typeface="楷体" panose="02010609060101010101" pitchFamily="49" charset="-122"/>
            </a:endParaRPr>
          </a:p>
        </p:txBody>
      </p:sp>
      <p:pic>
        <p:nvPicPr>
          <p:cNvPr id="43011" name="图片 771075"/>
          <p:cNvPicPr>
            <a:picLocks noChangeAspect="1"/>
          </p:cNvPicPr>
          <p:nvPr/>
        </p:nvPicPr>
        <p:blipFill>
          <a:blip r:embed="rId1"/>
          <a:stretch>
            <a:fillRect/>
          </a:stretch>
        </p:blipFill>
        <p:spPr>
          <a:xfrm>
            <a:off x="2136140" y="4436110"/>
            <a:ext cx="8001000" cy="2286000"/>
          </a:xfrm>
          <a:prstGeom prst="rect">
            <a:avLst/>
          </a:prstGeom>
          <a:noFill/>
          <a:ln w="9525">
            <a:noFill/>
          </a:ln>
        </p:spPr>
      </p:pic>
      <p:sp>
        <p:nvSpPr>
          <p:cNvPr id="43012" name="矩形 766977"/>
          <p:cNvSpPr/>
          <p:nvPr/>
        </p:nvSpPr>
        <p:spPr>
          <a:xfrm>
            <a:off x="878205" y="304800"/>
            <a:ext cx="1037145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矩形 773122"/>
          <p:cNvSpPr/>
          <p:nvPr/>
        </p:nvSpPr>
        <p:spPr>
          <a:xfrm>
            <a:off x="1009650" y="1125855"/>
            <a:ext cx="10160635" cy="2803525"/>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二、会计账户与会计科目的关系</a:t>
            </a:r>
            <a:endParaRPr lang="zh-CN" altLang="en-US" sz="3000" b="1" dirty="0">
              <a:solidFill>
                <a:srgbClr val="FF0000"/>
              </a:solidFill>
              <a:latin typeface="黑体" panose="02010609060101010101" pitchFamily="49" charset="-122"/>
              <a:ea typeface="黑体" panose="02010609060101010101" pitchFamily="49" charset="-122"/>
            </a:endParaRPr>
          </a:p>
          <a:p>
            <a:pPr marL="469900" indent="-469900" algn="just">
              <a:lnSpc>
                <a:spcPct val="150000"/>
              </a:lnSpc>
              <a:buClr>
                <a:srgbClr val="0000CC"/>
              </a:buClr>
              <a:buFont typeface="Wingdings" panose="05000000000000000000" pitchFamily="2" charset="2"/>
              <a:buChar char="p"/>
            </a:pPr>
            <a:r>
              <a:rPr lang="zh-CN" altLang="en-US" sz="3000" b="1" dirty="0">
                <a:solidFill>
                  <a:srgbClr val="353DE3"/>
                </a:solidFill>
                <a:latin typeface="黑体" panose="02010609060101010101" pitchFamily="49" charset="-122"/>
                <a:ea typeface="黑体" panose="02010609060101010101" pitchFamily="49" charset="-122"/>
              </a:rPr>
              <a:t>（一）相互联系</a:t>
            </a:r>
            <a:endParaRPr lang="zh-CN" altLang="en-US" sz="3000" b="1" dirty="0">
              <a:solidFill>
                <a:srgbClr val="353DE3"/>
              </a:solidFill>
              <a:latin typeface="黑体" panose="02010609060101010101" pitchFamily="49" charset="-122"/>
              <a:ea typeface="黑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en-US" altLang="zh-CN" sz="3000" b="1" dirty="0">
                <a:latin typeface="楷体" panose="02010609060101010101" pitchFamily="49" charset="-122"/>
                <a:ea typeface="楷体" panose="02010609060101010101" pitchFamily="49" charset="-122"/>
              </a:rPr>
              <a:t>2</a:t>
            </a:r>
            <a:r>
              <a:rPr lang="zh-CN" altLang="en-US" sz="3000" b="1" dirty="0">
                <a:latin typeface="楷体" panose="02010609060101010101" pitchFamily="49" charset="-122"/>
                <a:ea typeface="楷体" panose="02010609060101010101" pitchFamily="49" charset="-122"/>
              </a:rPr>
              <a:t>、会计科目是设置账户的基础和依据，是账户的名称，账户是会计科目的具体运用。</a:t>
            </a:r>
            <a:endParaRPr lang="zh-CN" altLang="en-US" sz="3000" b="1" dirty="0">
              <a:latin typeface="楷体" panose="02010609060101010101" pitchFamily="49" charset="-122"/>
              <a:ea typeface="楷体" panose="02010609060101010101" pitchFamily="49" charset="-122"/>
            </a:endParaRPr>
          </a:p>
        </p:txBody>
      </p:sp>
      <p:graphicFrame>
        <p:nvGraphicFramePr>
          <p:cNvPr id="44035" name="对象 773124"/>
          <p:cNvGraphicFramePr/>
          <p:nvPr/>
        </p:nvGraphicFramePr>
        <p:xfrm>
          <a:off x="2167096" y="4000500"/>
          <a:ext cx="7929245" cy="2670175"/>
        </p:xfrm>
        <a:graphic>
          <a:graphicData uri="http://schemas.openxmlformats.org/presentationml/2006/ole">
            <mc:AlternateContent xmlns:mc="http://schemas.openxmlformats.org/markup-compatibility/2006">
              <mc:Choice xmlns:v="urn:schemas-microsoft-com:vml" Requires="v">
                <p:oleObj spid="_x0000_s3076" name="" r:id="rId1" imgW="5038725" imgH="2686050" progId="Paint.Picture">
                  <p:embed/>
                </p:oleObj>
              </mc:Choice>
              <mc:Fallback>
                <p:oleObj name="" r:id="rId1" imgW="5038725" imgH="2686050" progId="Paint.Picture">
                  <p:embed/>
                  <p:pic>
                    <p:nvPicPr>
                      <p:cNvPr id="0" name="图片 3075"/>
                      <p:cNvPicPr/>
                      <p:nvPr/>
                    </p:nvPicPr>
                    <p:blipFill>
                      <a:blip r:embed="rId2"/>
                      <a:stretch>
                        <a:fillRect/>
                      </a:stretch>
                    </p:blipFill>
                    <p:spPr>
                      <a:xfrm>
                        <a:off x="2167096" y="4000500"/>
                        <a:ext cx="7929245" cy="2670175"/>
                      </a:xfrm>
                      <a:prstGeom prst="rect">
                        <a:avLst/>
                      </a:prstGeom>
                      <a:noFill/>
                      <a:ln w="38100">
                        <a:noFill/>
                        <a:miter/>
                      </a:ln>
                    </p:spPr>
                  </p:pic>
                </p:oleObj>
              </mc:Fallback>
            </mc:AlternateContent>
          </a:graphicData>
        </a:graphic>
      </p:graphicFrame>
      <p:sp>
        <p:nvSpPr>
          <p:cNvPr id="44036"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44037" name="矩形 766977"/>
          <p:cNvSpPr/>
          <p:nvPr/>
        </p:nvSpPr>
        <p:spPr>
          <a:xfrm>
            <a:off x="839470" y="304800"/>
            <a:ext cx="926020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矩形 510986"/>
          <p:cNvSpPr/>
          <p:nvPr/>
        </p:nvSpPr>
        <p:spPr>
          <a:xfrm>
            <a:off x="795655" y="304800"/>
            <a:ext cx="10580370"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 </a:t>
            </a:r>
            <a:r>
              <a:rPr lang="zh-CN" altLang="en-US" sz="3200" b="1" dirty="0">
                <a:solidFill>
                  <a:srgbClr val="FF0000"/>
                </a:solidFill>
                <a:latin typeface="黑体" panose="02010609060101010101" pitchFamily="49" charset="-122"/>
                <a:ea typeface="黑体" panose="02010609060101010101" pitchFamily="49" charset="-122"/>
                <a:cs typeface="+mj-cs"/>
                <a:sym typeface="+mn-ea"/>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10988" name="矩形 510987"/>
          <p:cNvSpPr/>
          <p:nvPr/>
        </p:nvSpPr>
        <p:spPr>
          <a:xfrm>
            <a:off x="1847850" y="1173163"/>
            <a:ext cx="3357563" cy="5572125"/>
          </a:xfrm>
          <a:prstGeom prst="rect">
            <a:avLst/>
          </a:prstGeom>
          <a:solidFill>
            <a:schemeClr val="bg1"/>
          </a:solidFill>
          <a:ln w="9525">
            <a:noFill/>
          </a:ln>
        </p:spPr>
        <p:txBody>
          <a:bodyPr anchor="t" anchorCtr="0"/>
          <a:p>
            <a:pPr marL="469900" indent="-469900">
              <a:lnSpc>
                <a:spcPct val="135000"/>
              </a:lnSpc>
              <a:buFont typeface="Wingdings 2" panose="05020102010507070707" pitchFamily="18" charset="2"/>
            </a:pPr>
            <a:r>
              <a:rPr lang="zh-CN" altLang="en-US" sz="2700" dirty="0">
                <a:solidFill>
                  <a:srgbClr val="FF0000"/>
                </a:solidFill>
                <a:latin typeface="楷体" panose="02010609060101010101" pitchFamily="49" charset="-122"/>
                <a:ea typeface="楷体" panose="02010609060101010101" pitchFamily="49" charset="-122"/>
              </a:rPr>
              <a:t>（</a:t>
            </a:r>
            <a:r>
              <a:rPr lang="en-US" altLang="zh-CN" sz="2700" dirty="0">
                <a:solidFill>
                  <a:srgbClr val="FF0000"/>
                </a:solidFill>
                <a:latin typeface="楷体" panose="02010609060101010101" pitchFamily="49" charset="-122"/>
                <a:ea typeface="楷体" panose="02010609060101010101" pitchFamily="49" charset="-122"/>
              </a:rPr>
              <a:t>1</a:t>
            </a:r>
            <a:r>
              <a:rPr lang="zh-CN" altLang="en-US" sz="2700" dirty="0">
                <a:solidFill>
                  <a:srgbClr val="FF0000"/>
                </a:solidFill>
                <a:latin typeface="楷体" panose="02010609060101010101" pitchFamily="49" charset="-122"/>
                <a:ea typeface="楷体" panose="02010609060101010101" pitchFamily="49" charset="-122"/>
              </a:rPr>
              <a:t>）流动资产</a:t>
            </a:r>
            <a:endParaRPr lang="zh-CN" altLang="en-US" sz="2700" dirty="0">
              <a:solidFill>
                <a:srgbClr val="FF0000"/>
              </a:solidFill>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库存现金</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银行存款</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交易性金融资产</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应收账款</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应收票据</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其他应收款</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存货</a:t>
            </a:r>
            <a:endParaRPr lang="en-US" altLang="zh-CN" sz="2700" dirty="0">
              <a:latin typeface="楷体" panose="02010609060101010101" pitchFamily="49" charset="-122"/>
              <a:ea typeface="楷体" panose="02010609060101010101" pitchFamily="49" charset="-122"/>
            </a:endParaRPr>
          </a:p>
          <a:p>
            <a:pPr marL="469900" indent="-469900">
              <a:lnSpc>
                <a:spcPct val="135000"/>
              </a:lnSpc>
              <a:buFont typeface="Wingdings" panose="05000000000000000000" pitchFamily="2" charset="2"/>
              <a:buChar char="Ø"/>
            </a:pPr>
            <a:r>
              <a:rPr lang="zh-CN" altLang="en-US" sz="2700" dirty="0">
                <a:latin typeface="楷体" panose="02010609060101010101" pitchFamily="49" charset="-122"/>
                <a:ea typeface="楷体" panose="02010609060101010101" pitchFamily="49" charset="-122"/>
              </a:rPr>
              <a:t>预付账款</a:t>
            </a:r>
            <a:endParaRPr lang="zh-CN" altLang="en-US" sz="2700" dirty="0">
              <a:latin typeface="楷体" panose="02010609060101010101" pitchFamily="49" charset="-122"/>
              <a:ea typeface="楷体" panose="02010609060101010101" pitchFamily="49" charset="-122"/>
            </a:endParaRPr>
          </a:p>
        </p:txBody>
      </p:sp>
      <p:sp>
        <p:nvSpPr>
          <p:cNvPr id="510989" name="文本框 510988"/>
          <p:cNvSpPr txBox="1"/>
          <p:nvPr/>
        </p:nvSpPr>
        <p:spPr>
          <a:xfrm>
            <a:off x="3278188" y="1185863"/>
            <a:ext cx="5614987" cy="1198880"/>
          </a:xfrm>
          <a:prstGeom prst="rect">
            <a:avLst/>
          </a:prstGeom>
          <a:no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流动资产</a:t>
            </a:r>
            <a:r>
              <a:rPr lang="zh-CN" altLang="en-US" sz="2400" dirty="0">
                <a:latin typeface="仿宋" panose="02010609060101010101" pitchFamily="49" charset="-122"/>
                <a:ea typeface="仿宋" panose="02010609060101010101" pitchFamily="49" charset="-122"/>
              </a:rPr>
              <a:t>指</a:t>
            </a:r>
            <a:r>
              <a:rPr lang="zh-CN" altLang="en-US" sz="2400" dirty="0">
                <a:solidFill>
                  <a:srgbClr val="0000CC"/>
                </a:solidFill>
                <a:latin typeface="仿宋" panose="02010609060101010101" pitchFamily="49" charset="-122"/>
                <a:ea typeface="仿宋" panose="02010609060101010101" pitchFamily="49" charset="-122"/>
              </a:rPr>
              <a:t>一个营业周期内</a:t>
            </a:r>
            <a:r>
              <a:rPr lang="zh-CN" altLang="en-US" sz="2400" dirty="0">
                <a:latin typeface="仿宋" panose="02010609060101010101" pitchFamily="49" charset="-122"/>
                <a:ea typeface="仿宋" panose="02010609060101010101" pitchFamily="49" charset="-122"/>
              </a:rPr>
              <a:t>变现或者耗用的资产。</a:t>
            </a:r>
            <a:endParaRPr lang="en-US" altLang="zh-CN" sz="2400" dirty="0">
              <a:latin typeface="仿宋" panose="02010609060101010101" pitchFamily="49" charset="-122"/>
              <a:ea typeface="仿宋" panose="02010609060101010101" pitchFamily="49" charset="-122"/>
            </a:endParaRPr>
          </a:p>
        </p:txBody>
      </p:sp>
      <p:sp>
        <p:nvSpPr>
          <p:cNvPr id="510990" name="文本框 510989"/>
          <p:cNvSpPr txBox="1"/>
          <p:nvPr/>
        </p:nvSpPr>
        <p:spPr>
          <a:xfrm>
            <a:off x="2786063" y="1814513"/>
            <a:ext cx="5697537" cy="1938020"/>
          </a:xfrm>
          <a:prstGeom prst="rect">
            <a:avLst/>
          </a:prstGeom>
          <a:solidFill>
            <a:schemeClr val="bg1"/>
          </a:solidFill>
          <a:ln w="9525" cap="flat" cmpd="sng">
            <a:solidFill>
              <a:srgbClr val="FF0000"/>
            </a:solidFill>
            <a:prstDash val="solid"/>
            <a:miter/>
            <a:headEnd type="none" w="med" len="med"/>
            <a:tailEnd type="none" w="med" len="med"/>
          </a:ln>
        </p:spPr>
        <p:txBody>
          <a:bodyPr wrap="square"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库存现金</a:t>
            </a:r>
            <a:r>
              <a:rPr lang="zh-CN" altLang="en-US" sz="2400" dirty="0">
                <a:latin typeface="仿宋" panose="02010609060101010101" pitchFamily="49" charset="-122"/>
                <a:ea typeface="仿宋" panose="02010609060101010101" pitchFamily="49" charset="-122"/>
              </a:rPr>
              <a:t>指通常存放于企业财会部门、由出纳人员经管的货币。</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用途：支付日常零星、小额的费用开支。</a:t>
            </a:r>
            <a:endParaRPr lang="zh-CN" altLang="en-US" sz="2400" dirty="0">
              <a:latin typeface="仿宋" panose="02010609060101010101" pitchFamily="49" charset="-122"/>
              <a:ea typeface="仿宋" panose="02010609060101010101" pitchFamily="49" charset="-122"/>
            </a:endParaRPr>
          </a:p>
        </p:txBody>
      </p:sp>
      <p:sp>
        <p:nvSpPr>
          <p:cNvPr id="510991" name="文本框 510990"/>
          <p:cNvSpPr txBox="1"/>
          <p:nvPr/>
        </p:nvSpPr>
        <p:spPr>
          <a:xfrm>
            <a:off x="2909888" y="2439988"/>
            <a:ext cx="4986337" cy="212280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银行存款</a:t>
            </a:r>
            <a:r>
              <a:rPr lang="zh-CN" altLang="en-US" sz="2400" dirty="0">
                <a:latin typeface="仿宋" panose="02010609060101010101" pitchFamily="49" charset="-122"/>
                <a:ea typeface="仿宋" panose="02010609060101010101" pitchFamily="49" charset="-122"/>
              </a:rPr>
              <a:t>指企业在银行的存款。</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来源：投入、借入、销售收入</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用途：还债、支付货款及费用</a:t>
            </a:r>
            <a:endParaRPr lang="zh-CN" altLang="en-US" sz="2400" dirty="0">
              <a:latin typeface="仿宋" panose="02010609060101010101" pitchFamily="49" charset="-122"/>
              <a:ea typeface="仿宋" panose="02010609060101010101" pitchFamily="49" charset="-122"/>
            </a:endParaRPr>
          </a:p>
        </p:txBody>
      </p:sp>
      <p:sp>
        <p:nvSpPr>
          <p:cNvPr id="510992" name="文本框 510991"/>
          <p:cNvSpPr txBox="1"/>
          <p:nvPr/>
        </p:nvSpPr>
        <p:spPr>
          <a:xfrm>
            <a:off x="3035300" y="1179513"/>
            <a:ext cx="5715000" cy="544639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latin typeface="仿宋" panose="02010609060101010101" pitchFamily="49" charset="-122"/>
                <a:ea typeface="仿宋" panose="02010609060101010101" pitchFamily="49" charset="-122"/>
              </a:rPr>
              <a:t>交易性金融资产指企业为了交易的目的而持有的金融资产。</a:t>
            </a:r>
            <a:endParaRPr lang="en-US" altLang="zh-CN" sz="2400" dirty="0">
              <a:latin typeface="仿宋" panose="02010609060101010101" pitchFamily="49" charset="-122"/>
              <a:ea typeface="仿宋" panose="02010609060101010101" pitchFamily="49" charset="-122"/>
            </a:endParaRPr>
          </a:p>
          <a:p>
            <a:pPr algn="just">
              <a:spcBef>
                <a:spcPct val="50000"/>
              </a:spcBef>
              <a:buClr>
                <a:srgbClr val="353DE3"/>
              </a:buClr>
              <a:buFont typeface="Wingdings" panose="05000000000000000000" pitchFamily="2" charset="2"/>
              <a:buChar char="Ø"/>
            </a:pPr>
            <a:r>
              <a:rPr lang="zh-CN" altLang="en-US" sz="2400" dirty="0">
                <a:solidFill>
                  <a:srgbClr val="0000CC"/>
                </a:solidFill>
                <a:latin typeface="仿宋" panose="02010609060101010101" pitchFamily="49" charset="-122"/>
                <a:ea typeface="仿宋" panose="02010609060101010101" pitchFamily="49" charset="-122"/>
              </a:rPr>
              <a:t>债权证券</a:t>
            </a:r>
            <a:r>
              <a:rPr lang="zh-CN" altLang="en-US" sz="2400" dirty="0">
                <a:latin typeface="仿宋" panose="02010609060101010101" pitchFamily="49" charset="-122"/>
                <a:ea typeface="仿宋" panose="02010609060101010101" pitchFamily="49" charset="-122"/>
              </a:rPr>
              <a:t>（投资者拥有债权，能定期收取利息、到期收回债券本金的有价证券。国库券、公司债券）</a:t>
            </a:r>
            <a:endParaRPr lang="en-US" altLang="zh-CN" sz="2400" dirty="0">
              <a:latin typeface="仿宋" panose="02010609060101010101" pitchFamily="49" charset="-122"/>
              <a:ea typeface="仿宋" panose="02010609060101010101" pitchFamily="49" charset="-122"/>
            </a:endParaRPr>
          </a:p>
          <a:p>
            <a:pPr algn="just">
              <a:spcBef>
                <a:spcPct val="50000"/>
              </a:spcBef>
              <a:buClr>
                <a:srgbClr val="353DE3"/>
              </a:buClr>
              <a:buFont typeface="Wingdings" panose="05000000000000000000" pitchFamily="2" charset="2"/>
              <a:buChar char="Ø"/>
            </a:pPr>
            <a:r>
              <a:rPr lang="zh-CN" altLang="en-US" sz="2400" dirty="0">
                <a:solidFill>
                  <a:srgbClr val="0000CC"/>
                </a:solidFill>
                <a:latin typeface="仿宋" panose="02010609060101010101" pitchFamily="49" charset="-122"/>
                <a:ea typeface="仿宋" panose="02010609060101010101" pitchFamily="49" charset="-122"/>
              </a:rPr>
              <a:t>权益证券</a:t>
            </a:r>
            <a:r>
              <a:rPr lang="zh-CN" altLang="en-US" sz="2400" dirty="0">
                <a:latin typeface="仿宋" panose="02010609060101010101" pitchFamily="49" charset="-122"/>
                <a:ea typeface="仿宋" panose="02010609060101010101" pitchFamily="49" charset="-122"/>
              </a:rPr>
              <a:t>（代表发行企业所有者权益的证券，如股票。有表决权和股利分配权，无需归还，可依法随时转让）。能随时变现、持有期不超过</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年，常见为三个月。</a:t>
            </a:r>
            <a:endParaRPr lang="zh-CN" altLang="en-US" sz="2400" dirty="0">
              <a:latin typeface="仿宋" panose="02010609060101010101" pitchFamily="49" charset="-122"/>
              <a:ea typeface="仿宋" panose="02010609060101010101" pitchFamily="49" charset="-122"/>
            </a:endParaRPr>
          </a:p>
        </p:txBody>
      </p:sp>
      <p:sp>
        <p:nvSpPr>
          <p:cNvPr id="510993" name="文本框 510992"/>
          <p:cNvSpPr txBox="1"/>
          <p:nvPr/>
        </p:nvSpPr>
        <p:spPr>
          <a:xfrm>
            <a:off x="3035300" y="1530350"/>
            <a:ext cx="5614988" cy="4779645"/>
          </a:xfrm>
          <a:prstGeom prst="rect">
            <a:avLst/>
          </a:prstGeom>
          <a:solidFill>
            <a:schemeClr val="bg1"/>
          </a:solidFill>
          <a:ln w="9525" cap="flat" cmpd="sng">
            <a:solidFill>
              <a:srgbClr val="FF0000"/>
            </a:solidFill>
            <a:prstDash val="solid"/>
            <a:miter/>
            <a:headEnd type="none" w="med" len="med"/>
            <a:tailEnd type="none" w="med" len="med"/>
          </a:ln>
        </p:spPr>
        <p:txBody>
          <a:bodyPr wrap="square" anchor="t" anchorCtr="0">
            <a:spAutoFit/>
          </a:bodyPr>
          <a:p>
            <a:pPr algn="just">
              <a:spcBef>
                <a:spcPts val="1000"/>
              </a:spcBef>
              <a:buClrTx/>
            </a:pPr>
            <a:r>
              <a:rPr lang="zh-CN" altLang="en-US" sz="2400" dirty="0">
                <a:solidFill>
                  <a:srgbClr val="0000CC"/>
                </a:solidFill>
                <a:latin typeface="仿宋" panose="02010609060101010101" pitchFamily="49" charset="-122"/>
                <a:ea typeface="仿宋" panose="02010609060101010101" pitchFamily="49" charset="-122"/>
              </a:rPr>
              <a:t>应收票据</a:t>
            </a:r>
            <a:r>
              <a:rPr lang="zh-CN" altLang="en-US" sz="2400" dirty="0">
                <a:latin typeface="仿宋" panose="02010609060101010101" pitchFamily="49" charset="-122"/>
                <a:ea typeface="仿宋" panose="02010609060101010101" pitchFamily="49" charset="-122"/>
              </a:rPr>
              <a:t>是企业因销售商品、提供劳务等而收到的尚未兑现的商业汇票。</a:t>
            </a:r>
            <a:endParaRPr lang="en-US" altLang="zh-CN" sz="2400" dirty="0">
              <a:latin typeface="仿宋" panose="02010609060101010101" pitchFamily="49" charset="-122"/>
              <a:ea typeface="仿宋" panose="02010609060101010101" pitchFamily="49" charset="-122"/>
            </a:endParaRPr>
          </a:p>
          <a:p>
            <a:pPr algn="just">
              <a:spcBef>
                <a:spcPts val="1000"/>
              </a:spcBef>
              <a:buClrTx/>
            </a:pPr>
            <a:r>
              <a:rPr lang="zh-CN" altLang="en-US" sz="2400" dirty="0">
                <a:solidFill>
                  <a:srgbClr val="0000CC"/>
                </a:solidFill>
                <a:latin typeface="仿宋" panose="02010609060101010101" pitchFamily="49" charset="-122"/>
                <a:ea typeface="仿宋" panose="02010609060101010101" pitchFamily="49" charset="-122"/>
              </a:rPr>
              <a:t>商业汇票：</a:t>
            </a:r>
            <a:r>
              <a:rPr lang="zh-CN" altLang="en-US" sz="2400" dirty="0">
                <a:latin typeface="仿宋" panose="02010609060101010101" pitchFamily="49" charset="-122"/>
                <a:ea typeface="仿宋" panose="02010609060101010101" pitchFamily="49" charset="-122"/>
              </a:rPr>
              <a:t>指出票人签发的，委托付款人在指定日期无条件支付确定金额给收款人或持票人的票据。</a:t>
            </a:r>
            <a:endParaRPr lang="en-US" altLang="zh-CN" sz="2400" dirty="0">
              <a:latin typeface="仿宋" panose="02010609060101010101" pitchFamily="49" charset="-122"/>
              <a:ea typeface="仿宋" panose="02010609060101010101" pitchFamily="49" charset="-122"/>
            </a:endParaRPr>
          </a:p>
          <a:p>
            <a:pPr algn="just">
              <a:spcBef>
                <a:spcPts val="1000"/>
              </a:spcBef>
              <a:buClrTx/>
            </a:pPr>
            <a:r>
              <a:rPr lang="zh-CN" altLang="en-US" sz="2400" dirty="0">
                <a:latin typeface="仿宋" panose="02010609060101010101" pitchFamily="49" charset="-122"/>
                <a:ea typeface="仿宋" panose="02010609060101010101" pitchFamily="49" charset="-122"/>
              </a:rPr>
              <a:t>分</a:t>
            </a:r>
            <a:r>
              <a:rPr lang="zh-CN" altLang="en-US" sz="2400" dirty="0">
                <a:solidFill>
                  <a:srgbClr val="0000CC"/>
                </a:solidFill>
                <a:latin typeface="仿宋" panose="02010609060101010101" pitchFamily="49" charset="-122"/>
                <a:ea typeface="仿宋" panose="02010609060101010101" pitchFamily="49" charset="-122"/>
              </a:rPr>
              <a:t>商业承兑汇票</a:t>
            </a:r>
            <a:r>
              <a:rPr lang="zh-CN" altLang="en-US" sz="2400" dirty="0">
                <a:latin typeface="仿宋" panose="02010609060101010101" pitchFamily="49" charset="-122"/>
                <a:ea typeface="仿宋" panose="02010609060101010101" pitchFamily="49" charset="-122"/>
              </a:rPr>
              <a:t>和</a:t>
            </a:r>
            <a:r>
              <a:rPr lang="zh-CN" altLang="en-US" sz="2400" dirty="0">
                <a:solidFill>
                  <a:srgbClr val="0000CC"/>
                </a:solidFill>
                <a:latin typeface="仿宋" panose="02010609060101010101" pitchFamily="49" charset="-122"/>
                <a:ea typeface="仿宋" panose="02010609060101010101" pitchFamily="49" charset="-122"/>
              </a:rPr>
              <a:t>银行承兑汇票</a:t>
            </a:r>
            <a:r>
              <a:rPr lang="zh-CN" altLang="en-US" sz="2400" dirty="0">
                <a:latin typeface="仿宋" panose="02010609060101010101" pitchFamily="49" charset="-122"/>
                <a:ea typeface="仿宋" panose="02010609060101010101" pitchFamily="49" charset="-122"/>
              </a:rPr>
              <a:t>。付款期限（即银行间承兑时间）最长不得超过</a:t>
            </a:r>
            <a:r>
              <a:rPr lang="en-US" altLang="zh-CN" sz="2400" dirty="0">
                <a:latin typeface="仿宋" panose="02010609060101010101" pitchFamily="49" charset="-122"/>
                <a:ea typeface="仿宋" panose="02010609060101010101" pitchFamily="49" charset="-122"/>
              </a:rPr>
              <a:t>6</a:t>
            </a:r>
            <a:r>
              <a:rPr lang="zh-CN" altLang="en-US" sz="2400" dirty="0">
                <a:latin typeface="仿宋" panose="02010609060101010101" pitchFamily="49" charset="-122"/>
                <a:ea typeface="仿宋" panose="02010609060101010101" pitchFamily="49" charset="-122"/>
              </a:rPr>
              <a:t>个月。</a:t>
            </a:r>
            <a:endParaRPr lang="zh-CN" altLang="en-US" sz="2400" dirty="0">
              <a:latin typeface="仿宋" panose="02010609060101010101" pitchFamily="49" charset="-122"/>
              <a:ea typeface="仿宋" panose="02010609060101010101" pitchFamily="49" charset="-122"/>
            </a:endParaRPr>
          </a:p>
        </p:txBody>
      </p:sp>
      <p:sp>
        <p:nvSpPr>
          <p:cNvPr id="510994" name="文本框 510993"/>
          <p:cNvSpPr txBox="1"/>
          <p:nvPr/>
        </p:nvSpPr>
        <p:spPr>
          <a:xfrm>
            <a:off x="2538413" y="3752850"/>
            <a:ext cx="6192837"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应收账款</a:t>
            </a:r>
            <a:r>
              <a:rPr lang="zh-CN" altLang="en-US" sz="2400" dirty="0">
                <a:latin typeface="仿宋" panose="02010609060101010101" pitchFamily="49" charset="-122"/>
                <a:ea typeface="仿宋" panose="02010609060101010101" pitchFamily="49" charset="-122"/>
              </a:rPr>
              <a:t>是企业因</a:t>
            </a:r>
            <a:r>
              <a:rPr lang="zh-CN" altLang="en-US" sz="2400" dirty="0">
                <a:solidFill>
                  <a:srgbClr val="353DE3"/>
                </a:solidFill>
                <a:latin typeface="仿宋" panose="02010609060101010101" pitchFamily="49" charset="-122"/>
                <a:ea typeface="仿宋" panose="02010609060101010101" pitchFamily="49" charset="-122"/>
              </a:rPr>
              <a:t>销售商品</a:t>
            </a:r>
            <a:r>
              <a:rPr lang="zh-CN" altLang="en-US" sz="2400" dirty="0">
                <a:latin typeface="仿宋" panose="02010609060101010101" pitchFamily="49" charset="-122"/>
                <a:ea typeface="仿宋" panose="02010609060101010101" pitchFamily="49" charset="-122"/>
              </a:rPr>
              <a:t>、</a:t>
            </a:r>
            <a:r>
              <a:rPr lang="zh-CN" altLang="en-US" sz="2400" dirty="0">
                <a:solidFill>
                  <a:srgbClr val="353DE3"/>
                </a:solidFill>
                <a:latin typeface="仿宋" panose="02010609060101010101" pitchFamily="49" charset="-122"/>
                <a:ea typeface="仿宋" panose="02010609060101010101" pitchFamily="49" charset="-122"/>
              </a:rPr>
              <a:t>提供劳务</a:t>
            </a:r>
            <a:r>
              <a:rPr lang="zh-CN" altLang="en-US" sz="2400" dirty="0">
                <a:latin typeface="仿宋" panose="02010609060101010101" pitchFamily="49" charset="-122"/>
                <a:ea typeface="仿宋" panose="02010609060101010101" pitchFamily="49" charset="-122"/>
              </a:rPr>
              <a:t>等而应向客户收取、暂时未收到的货款。</a:t>
            </a:r>
            <a:endParaRPr lang="zh-CN" altLang="en-US" sz="2400" dirty="0">
              <a:latin typeface="仿宋" panose="02010609060101010101" pitchFamily="49" charset="-122"/>
              <a:ea typeface="仿宋" panose="02010609060101010101" pitchFamily="49" charset="-122"/>
            </a:endParaRPr>
          </a:p>
        </p:txBody>
      </p:sp>
      <p:sp>
        <p:nvSpPr>
          <p:cNvPr id="510995" name="文本框 510994"/>
          <p:cNvSpPr txBox="1"/>
          <p:nvPr/>
        </p:nvSpPr>
        <p:spPr>
          <a:xfrm>
            <a:off x="2643188" y="4291013"/>
            <a:ext cx="6192837" cy="230695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其他应收款</a:t>
            </a:r>
            <a:r>
              <a:rPr lang="zh-CN" altLang="en-US" sz="2400" dirty="0">
                <a:latin typeface="仿宋" panose="02010609060101010101" pitchFamily="49" charset="-122"/>
                <a:ea typeface="仿宋" panose="02010609060101010101" pitchFamily="49" charset="-122"/>
              </a:rPr>
              <a:t>是指除应收账款、应收票据外的其他各种应收及暂付的款项。如各种赔款、罚款、租入包装物的押金、为职工垫付的各种款项等。</a:t>
            </a:r>
            <a:endParaRPr lang="zh-CN" altLang="en-US" sz="2400" dirty="0">
              <a:latin typeface="仿宋" panose="02010609060101010101" pitchFamily="49" charset="-122"/>
              <a:ea typeface="仿宋" panose="02010609060101010101" pitchFamily="49" charset="-122"/>
            </a:endParaRPr>
          </a:p>
        </p:txBody>
      </p:sp>
      <p:sp>
        <p:nvSpPr>
          <p:cNvPr id="510996" name="文本框 510995"/>
          <p:cNvSpPr txBox="1"/>
          <p:nvPr/>
        </p:nvSpPr>
        <p:spPr>
          <a:xfrm>
            <a:off x="2698750" y="4291013"/>
            <a:ext cx="6288088" cy="230695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存货</a:t>
            </a:r>
            <a:r>
              <a:rPr lang="zh-CN" altLang="en-US" sz="2400" dirty="0">
                <a:latin typeface="仿宋" panose="02010609060101010101" pitchFamily="49" charset="-122"/>
                <a:ea typeface="仿宋" panose="02010609060101010101" pitchFamily="49" charset="-122"/>
              </a:rPr>
              <a:t>是指企业日常生产经营活动中持有的准备出售或耗用的各种货物。库存商品、半成品、生产用材料（主要原材料、辅助原材料、周转材料、低值易耗品）等。</a:t>
            </a:r>
            <a:endParaRPr lang="zh-CN" altLang="en-US" sz="2400" dirty="0">
              <a:latin typeface="仿宋" panose="02010609060101010101" pitchFamily="49" charset="-122"/>
              <a:ea typeface="仿宋" panose="02010609060101010101" pitchFamily="49" charset="-122"/>
            </a:endParaRPr>
          </a:p>
        </p:txBody>
      </p:sp>
      <p:sp>
        <p:nvSpPr>
          <p:cNvPr id="12" name="文本框 517122"/>
          <p:cNvSpPr txBox="1"/>
          <p:nvPr/>
        </p:nvSpPr>
        <p:spPr>
          <a:xfrm>
            <a:off x="2547938" y="5613400"/>
            <a:ext cx="6027737"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预付账款</a:t>
            </a:r>
            <a:r>
              <a:rPr lang="zh-CN" altLang="en-US" sz="2400" dirty="0">
                <a:latin typeface="仿宋" panose="02010609060101010101" pitchFamily="49" charset="-122"/>
                <a:ea typeface="仿宋" panose="02010609060101010101" pitchFamily="49" charset="-122"/>
              </a:rPr>
              <a:t>是指企业采购实物、技术或接受劳务等而提前支付的款项。</a:t>
            </a:r>
            <a:endParaRPr lang="zh-CN" altLang="en-US" sz="2400" dirty="0">
              <a:latin typeface="仿宋" panose="02010609060101010101" pitchFamily="49" charset="-122"/>
              <a:ea typeface="仿宋" panose="02010609060101010101" pitchFamily="49" charset="-122"/>
            </a:endParaRPr>
          </a:p>
        </p:txBody>
      </p:sp>
      <p:pic>
        <p:nvPicPr>
          <p:cNvPr id="55308"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0989"/>
                                        </p:tgtEl>
                                        <p:attrNameLst>
                                          <p:attrName>style.visibility</p:attrName>
                                        </p:attrNameLst>
                                      </p:cBhvr>
                                      <p:to>
                                        <p:strVal val="visible"/>
                                      </p:to>
                                    </p:set>
                                    <p:anim calcmode="lin" valueType="num">
                                      <p:cBhvr>
                                        <p:cTn id="7" dur="250" fill="hold"/>
                                        <p:tgtEl>
                                          <p:spTgt spid="510989"/>
                                        </p:tgtEl>
                                        <p:attrNameLst>
                                          <p:attrName>ppt_x</p:attrName>
                                        </p:attrNameLst>
                                      </p:cBhvr>
                                      <p:tavLst>
                                        <p:tav tm="0">
                                          <p:val>
                                            <p:strVal val="#ppt_x"/>
                                          </p:val>
                                        </p:tav>
                                        <p:tav tm="100000">
                                          <p:val>
                                            <p:strVal val="#ppt_x"/>
                                          </p:val>
                                        </p:tav>
                                      </p:tavLst>
                                    </p:anim>
                                    <p:anim calcmode="lin" valueType="num">
                                      <p:cBhvr>
                                        <p:cTn id="8" dur="250" fill="hold"/>
                                        <p:tgtEl>
                                          <p:spTgt spid="51098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249"/>
                                          </p:stCondLst>
                                        </p:cTn>
                                        <p:tgtEl>
                                          <p:spTgt spid="510989"/>
                                        </p:tgtEl>
                                        <p:attrNameLst>
                                          <p:attrName>style.visibility</p:attrName>
                                        </p:attrNameLst>
                                      </p:cBhvr>
                                      <p:to>
                                        <p:strVal val="hidden"/>
                                      </p:to>
                                    </p:set>
                                  </p:childTnLst>
                                </p:cTn>
                              </p:par>
                            </p:childTnLst>
                          </p:cTn>
                        </p:par>
                        <p:par>
                          <p:cTn id="13" fill="hold">
                            <p:stCondLst>
                              <p:cond delay="500"/>
                            </p:stCondLst>
                            <p:childTnLst>
                              <p:par>
                                <p:cTn id="14" presetID="3" presetClass="emph" presetSubtype="2" fill="hold" nodeType="afterEffect">
                                  <p:stCondLst>
                                    <p:cond delay="0"/>
                                  </p:stCondLst>
                                  <p:childTnLst>
                                    <p:animClr clrSpc="rgb" dir="cw">
                                      <p:cBhvr override="childStyle">
                                        <p:cTn id="15" dur="250" fill="hold"/>
                                        <p:tgtEl>
                                          <p:spTgt spid="510988">
                                            <p:txEl>
                                              <p:charRg st="8" end="13"/>
                                            </p:txEl>
                                          </p:spTgt>
                                        </p:tgtEl>
                                        <p:attrNameLst>
                                          <p:attrName>style.color</p:attrName>
                                        </p:attrNameLst>
                                      </p:cBhvr>
                                      <p:to>
                                        <a:schemeClr val="accent2"/>
                                      </p:to>
                                    </p:animClr>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10990"/>
                                        </p:tgtEl>
                                        <p:attrNameLst>
                                          <p:attrName>style.visibility</p:attrName>
                                        </p:attrNameLst>
                                      </p:cBhvr>
                                      <p:to>
                                        <p:strVal val="visible"/>
                                      </p:to>
                                    </p:set>
                                    <p:animEffect transition="in" filter="fade">
                                      <p:cBhvr>
                                        <p:cTn id="19" dur="250"/>
                                        <p:tgtEl>
                                          <p:spTgt spid="510990"/>
                                        </p:tgtEl>
                                      </p:cBhvr>
                                    </p:animEffect>
                                    <p:anim calcmode="lin" valueType="num">
                                      <p:cBhvr>
                                        <p:cTn id="20" dur="250" fill="hold"/>
                                        <p:tgtEl>
                                          <p:spTgt spid="510990"/>
                                        </p:tgtEl>
                                        <p:attrNameLst>
                                          <p:attrName>ppt_x</p:attrName>
                                        </p:attrNameLst>
                                      </p:cBhvr>
                                      <p:tavLst>
                                        <p:tav tm="0">
                                          <p:val>
                                            <p:strVal val="#ppt_x"/>
                                          </p:val>
                                        </p:tav>
                                        <p:tav tm="100000">
                                          <p:val>
                                            <p:strVal val="#ppt_x"/>
                                          </p:val>
                                        </p:tav>
                                      </p:tavLst>
                                    </p:anim>
                                    <p:anim calcmode="lin" valueType="num">
                                      <p:cBhvr>
                                        <p:cTn id="21" dur="250" fill="hold"/>
                                        <p:tgtEl>
                                          <p:spTgt spid="51099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249"/>
                                          </p:stCondLst>
                                        </p:cTn>
                                        <p:tgtEl>
                                          <p:spTgt spid="510990"/>
                                        </p:tgtEl>
                                        <p:attrNameLst>
                                          <p:attrName>style.visibility</p:attrName>
                                        </p:attrNameLst>
                                      </p:cBhvr>
                                      <p:to>
                                        <p:strVal val="hidden"/>
                                      </p:to>
                                    </p:set>
                                  </p:childTnLst>
                                </p:cTn>
                              </p:par>
                            </p:childTnLst>
                          </p:cTn>
                        </p:par>
                        <p:par>
                          <p:cTn id="26" fill="hold">
                            <p:stCondLst>
                              <p:cond delay="500"/>
                            </p:stCondLst>
                            <p:childTnLst>
                              <p:par>
                                <p:cTn id="27" presetID="3" presetClass="emph" presetSubtype="2" fill="hold" nodeType="afterEffect">
                                  <p:stCondLst>
                                    <p:cond delay="0"/>
                                  </p:stCondLst>
                                  <p:childTnLst>
                                    <p:animClr clrSpc="rgb" dir="cw">
                                      <p:cBhvr override="childStyle">
                                        <p:cTn id="28" dur="250" fill="hold"/>
                                        <p:tgtEl>
                                          <p:spTgt spid="510988">
                                            <p:txEl>
                                              <p:charRg st="8" end="13"/>
                                            </p:txEl>
                                          </p:spTgt>
                                        </p:tgtEl>
                                        <p:attrNameLst>
                                          <p:attrName>style.color</p:attrName>
                                        </p:attrNameLst>
                                      </p:cBhvr>
                                      <p:to>
                                        <a:srgbClr val="000000"/>
                                      </p:to>
                                    </p:animClr>
                                  </p:childTnLst>
                                </p:cTn>
                              </p:par>
                            </p:childTnLst>
                          </p:cTn>
                        </p:par>
                        <p:par>
                          <p:cTn id="29" fill="hold">
                            <p:stCondLst>
                              <p:cond delay="1000"/>
                            </p:stCondLst>
                            <p:childTnLst>
                              <p:par>
                                <p:cTn id="30" presetID="3" presetClass="emph" presetSubtype="2" fill="hold" nodeType="afterEffect">
                                  <p:stCondLst>
                                    <p:cond delay="0"/>
                                  </p:stCondLst>
                                  <p:childTnLst>
                                    <p:animClr clrSpc="rgb" dir="cw">
                                      <p:cBhvr override="childStyle">
                                        <p:cTn id="31" dur="250" fill="hold"/>
                                        <p:tgtEl>
                                          <p:spTgt spid="510988">
                                            <p:txEl>
                                              <p:charRg st="13" end="18"/>
                                            </p:txEl>
                                          </p:spTgt>
                                        </p:tgtEl>
                                        <p:attrNameLst>
                                          <p:attrName>style.color</p:attrName>
                                        </p:attrNameLst>
                                      </p:cBhvr>
                                      <p:to>
                                        <a:schemeClr val="accent2"/>
                                      </p:to>
                                    </p:animClr>
                                  </p:childTnLst>
                                </p:cTn>
                              </p:par>
                            </p:childTnLst>
                          </p:cTn>
                        </p:par>
                        <p:par>
                          <p:cTn id="32" fill="hold">
                            <p:stCondLst>
                              <p:cond delay="1500"/>
                            </p:stCondLst>
                            <p:childTnLst>
                              <p:par>
                                <p:cTn id="33" presetID="2" presetClass="entr" presetSubtype="2" fill="hold" grpId="0" nodeType="afterEffect">
                                  <p:stCondLst>
                                    <p:cond delay="0"/>
                                  </p:stCondLst>
                                  <p:childTnLst>
                                    <p:set>
                                      <p:cBhvr>
                                        <p:cTn id="34" dur="1" fill="hold">
                                          <p:stCondLst>
                                            <p:cond delay="0"/>
                                          </p:stCondLst>
                                        </p:cTn>
                                        <p:tgtEl>
                                          <p:spTgt spid="510991"/>
                                        </p:tgtEl>
                                        <p:attrNameLst>
                                          <p:attrName>style.visibility</p:attrName>
                                        </p:attrNameLst>
                                      </p:cBhvr>
                                      <p:to>
                                        <p:strVal val="visible"/>
                                      </p:to>
                                    </p:set>
                                    <p:anim calcmode="lin" valueType="num">
                                      <p:cBhvr>
                                        <p:cTn id="35" dur="500" fill="hold"/>
                                        <p:tgtEl>
                                          <p:spTgt spid="510991"/>
                                        </p:tgtEl>
                                        <p:attrNameLst>
                                          <p:attrName>ppt_x</p:attrName>
                                        </p:attrNameLst>
                                      </p:cBhvr>
                                      <p:tavLst>
                                        <p:tav tm="0">
                                          <p:val>
                                            <p:strVal val="1+#ppt_w/2"/>
                                          </p:val>
                                        </p:tav>
                                        <p:tav tm="100000">
                                          <p:val>
                                            <p:strVal val="#ppt_x"/>
                                          </p:val>
                                        </p:tav>
                                      </p:tavLst>
                                    </p:anim>
                                    <p:anim calcmode="lin" valueType="num">
                                      <p:cBhvr>
                                        <p:cTn id="36" dur="500" fill="hold"/>
                                        <p:tgtEl>
                                          <p:spTgt spid="51099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510991"/>
                                        </p:tgtEl>
                                        <p:attrNameLst>
                                          <p:attrName>style.visibility</p:attrName>
                                        </p:attrNameLst>
                                      </p:cBhvr>
                                      <p:to>
                                        <p:strVal val="hidden"/>
                                      </p:to>
                                    </p:set>
                                  </p:childTnLst>
                                </p:cTn>
                              </p:par>
                            </p:childTnLst>
                          </p:cTn>
                        </p:par>
                        <p:par>
                          <p:cTn id="41" fill="hold">
                            <p:stCondLst>
                              <p:cond delay="0"/>
                            </p:stCondLst>
                            <p:childTnLst>
                              <p:par>
                                <p:cTn id="42" presetID="3" presetClass="emph" presetSubtype="2" fill="hold" nodeType="afterEffect">
                                  <p:stCondLst>
                                    <p:cond delay="0"/>
                                  </p:stCondLst>
                                  <p:childTnLst>
                                    <p:animClr clrSpc="rgb" dir="cw">
                                      <p:cBhvr override="childStyle">
                                        <p:cTn id="43" dur="250" fill="hold"/>
                                        <p:tgtEl>
                                          <p:spTgt spid="510988">
                                            <p:txEl>
                                              <p:charRg st="13" end="18"/>
                                            </p:txEl>
                                          </p:spTgt>
                                        </p:tgtEl>
                                        <p:attrNameLst>
                                          <p:attrName>style.color</p:attrName>
                                        </p:attrNameLst>
                                      </p:cBhvr>
                                      <p:to>
                                        <a:srgbClr val="000000"/>
                                      </p:to>
                                    </p:animClr>
                                  </p:childTnLst>
                                </p:cTn>
                              </p:par>
                            </p:childTnLst>
                          </p:cTn>
                        </p:par>
                        <p:par>
                          <p:cTn id="44" fill="hold">
                            <p:stCondLst>
                              <p:cond delay="500"/>
                            </p:stCondLst>
                            <p:childTnLst>
                              <p:par>
                                <p:cTn id="45" presetID="3" presetClass="emph" presetSubtype="2" fill="hold" nodeType="afterEffect">
                                  <p:stCondLst>
                                    <p:cond delay="0"/>
                                  </p:stCondLst>
                                  <p:childTnLst>
                                    <p:animClr clrSpc="rgb" dir="cw">
                                      <p:cBhvr override="childStyle">
                                        <p:cTn id="46" dur="250" fill="hold"/>
                                        <p:tgtEl>
                                          <p:spTgt spid="510988">
                                            <p:txEl>
                                              <p:charRg st="18" end="26"/>
                                            </p:txEl>
                                          </p:spTgt>
                                        </p:tgtEl>
                                        <p:attrNameLst>
                                          <p:attrName>style.color</p:attrName>
                                        </p:attrNameLst>
                                      </p:cBhvr>
                                      <p:to>
                                        <a:schemeClr val="accent2"/>
                                      </p:to>
                                    </p:animClr>
                                  </p:childTnLst>
                                </p:cTn>
                              </p:par>
                            </p:childTnLst>
                          </p:cTn>
                        </p:par>
                        <p:par>
                          <p:cTn id="47" fill="hold">
                            <p:stCondLst>
                              <p:cond delay="1000"/>
                            </p:stCondLst>
                            <p:childTnLst>
                              <p:par>
                                <p:cTn id="48" presetID="42" presetClass="entr" presetSubtype="0" fill="hold" grpId="0" nodeType="afterEffect">
                                  <p:stCondLst>
                                    <p:cond delay="0"/>
                                  </p:stCondLst>
                                  <p:childTnLst>
                                    <p:set>
                                      <p:cBhvr>
                                        <p:cTn id="49" dur="1" fill="hold">
                                          <p:stCondLst>
                                            <p:cond delay="0"/>
                                          </p:stCondLst>
                                        </p:cTn>
                                        <p:tgtEl>
                                          <p:spTgt spid="510992"/>
                                        </p:tgtEl>
                                        <p:attrNameLst>
                                          <p:attrName>style.visibility</p:attrName>
                                        </p:attrNameLst>
                                      </p:cBhvr>
                                      <p:to>
                                        <p:strVal val="visible"/>
                                      </p:to>
                                    </p:set>
                                    <p:animEffect transition="in" filter="fade">
                                      <p:cBhvr>
                                        <p:cTn id="50" dur="250"/>
                                        <p:tgtEl>
                                          <p:spTgt spid="510992"/>
                                        </p:tgtEl>
                                      </p:cBhvr>
                                    </p:animEffect>
                                    <p:anim calcmode="lin" valueType="num">
                                      <p:cBhvr>
                                        <p:cTn id="51" dur="250" fill="hold"/>
                                        <p:tgtEl>
                                          <p:spTgt spid="510992"/>
                                        </p:tgtEl>
                                        <p:attrNameLst>
                                          <p:attrName>ppt_x</p:attrName>
                                        </p:attrNameLst>
                                      </p:cBhvr>
                                      <p:tavLst>
                                        <p:tav tm="0">
                                          <p:val>
                                            <p:strVal val="#ppt_x"/>
                                          </p:val>
                                        </p:tav>
                                        <p:tav tm="100000">
                                          <p:val>
                                            <p:strVal val="#ppt_x"/>
                                          </p:val>
                                        </p:tav>
                                      </p:tavLst>
                                    </p:anim>
                                    <p:anim calcmode="lin" valueType="num">
                                      <p:cBhvr>
                                        <p:cTn id="52" dur="250" fill="hold"/>
                                        <p:tgtEl>
                                          <p:spTgt spid="510992"/>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249"/>
                                          </p:stCondLst>
                                        </p:cTn>
                                        <p:tgtEl>
                                          <p:spTgt spid="510992"/>
                                        </p:tgtEl>
                                        <p:attrNameLst>
                                          <p:attrName>style.visibility</p:attrName>
                                        </p:attrNameLst>
                                      </p:cBhvr>
                                      <p:to>
                                        <p:strVal val="hidden"/>
                                      </p:to>
                                    </p:set>
                                  </p:childTnLst>
                                </p:cTn>
                              </p:par>
                            </p:childTnLst>
                          </p:cTn>
                        </p:par>
                        <p:par>
                          <p:cTn id="57" fill="hold">
                            <p:stCondLst>
                              <p:cond delay="500"/>
                            </p:stCondLst>
                            <p:childTnLst>
                              <p:par>
                                <p:cTn id="58" presetID="3" presetClass="emph" presetSubtype="2" fill="hold" nodeType="afterEffect">
                                  <p:stCondLst>
                                    <p:cond delay="0"/>
                                  </p:stCondLst>
                                  <p:childTnLst>
                                    <p:animClr clrSpc="rgb" dir="cw">
                                      <p:cBhvr override="childStyle">
                                        <p:cTn id="59" dur="250" fill="hold"/>
                                        <p:tgtEl>
                                          <p:spTgt spid="510988">
                                            <p:txEl>
                                              <p:charRg st="18" end="26"/>
                                            </p:txEl>
                                          </p:spTgt>
                                        </p:tgtEl>
                                        <p:attrNameLst>
                                          <p:attrName>style.color</p:attrName>
                                        </p:attrNameLst>
                                      </p:cBhvr>
                                      <p:to>
                                        <a:srgbClr val="000000"/>
                                      </p:to>
                                    </p:animClr>
                                  </p:childTnLst>
                                </p:cTn>
                              </p:par>
                            </p:childTnLst>
                          </p:cTn>
                        </p:par>
                        <p:par>
                          <p:cTn id="60" fill="hold">
                            <p:stCondLst>
                              <p:cond delay="1000"/>
                            </p:stCondLst>
                            <p:childTnLst>
                              <p:par>
                                <p:cTn id="61" presetID="3" presetClass="emph" presetSubtype="2" fill="hold" nodeType="afterEffect">
                                  <p:stCondLst>
                                    <p:cond delay="0"/>
                                  </p:stCondLst>
                                  <p:childTnLst>
                                    <p:animClr clrSpc="rgb" dir="cw">
                                      <p:cBhvr override="childStyle">
                                        <p:cTn id="62" dur="250" fill="hold"/>
                                        <p:tgtEl>
                                          <p:spTgt spid="510988">
                                            <p:txEl>
                                              <p:charRg st="26" end="31"/>
                                            </p:txEl>
                                          </p:spTgt>
                                        </p:tgtEl>
                                        <p:attrNameLst>
                                          <p:attrName>style.color</p:attrName>
                                        </p:attrNameLst>
                                      </p:cBhvr>
                                      <p:to>
                                        <a:schemeClr val="accent2"/>
                                      </p:to>
                                    </p:animClr>
                                  </p:childTnLst>
                                </p:cTn>
                              </p:par>
                            </p:childTnLst>
                          </p:cTn>
                        </p:par>
                        <p:par>
                          <p:cTn id="63" fill="hold">
                            <p:stCondLst>
                              <p:cond delay="1500"/>
                            </p:stCondLst>
                            <p:childTnLst>
                              <p:par>
                                <p:cTn id="64" presetID="42" presetClass="entr" presetSubtype="0" fill="hold" grpId="0" nodeType="afterEffect">
                                  <p:stCondLst>
                                    <p:cond delay="0"/>
                                  </p:stCondLst>
                                  <p:childTnLst>
                                    <p:set>
                                      <p:cBhvr>
                                        <p:cTn id="65" dur="1" fill="hold">
                                          <p:stCondLst>
                                            <p:cond delay="0"/>
                                          </p:stCondLst>
                                        </p:cTn>
                                        <p:tgtEl>
                                          <p:spTgt spid="510994"/>
                                        </p:tgtEl>
                                        <p:attrNameLst>
                                          <p:attrName>style.visibility</p:attrName>
                                        </p:attrNameLst>
                                      </p:cBhvr>
                                      <p:to>
                                        <p:strVal val="visible"/>
                                      </p:to>
                                    </p:set>
                                    <p:animEffect transition="in" filter="fade">
                                      <p:cBhvr>
                                        <p:cTn id="66" dur="250"/>
                                        <p:tgtEl>
                                          <p:spTgt spid="510994"/>
                                        </p:tgtEl>
                                      </p:cBhvr>
                                    </p:animEffect>
                                    <p:anim calcmode="lin" valueType="num">
                                      <p:cBhvr>
                                        <p:cTn id="67" dur="250" fill="hold"/>
                                        <p:tgtEl>
                                          <p:spTgt spid="510994"/>
                                        </p:tgtEl>
                                        <p:attrNameLst>
                                          <p:attrName>ppt_x</p:attrName>
                                        </p:attrNameLst>
                                      </p:cBhvr>
                                      <p:tavLst>
                                        <p:tav tm="0">
                                          <p:val>
                                            <p:strVal val="#ppt_x"/>
                                          </p:val>
                                        </p:tav>
                                        <p:tav tm="100000">
                                          <p:val>
                                            <p:strVal val="#ppt_x"/>
                                          </p:val>
                                        </p:tav>
                                      </p:tavLst>
                                    </p:anim>
                                    <p:anim calcmode="lin" valueType="num">
                                      <p:cBhvr>
                                        <p:cTn id="68" dur="250" fill="hold"/>
                                        <p:tgtEl>
                                          <p:spTgt spid="51099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childTnLst>
                                    <p:set>
                                      <p:cBhvr>
                                        <p:cTn id="72" dur="1" fill="hold">
                                          <p:stCondLst>
                                            <p:cond delay="0"/>
                                          </p:stCondLst>
                                        </p:cTn>
                                        <p:tgtEl>
                                          <p:spTgt spid="510994"/>
                                        </p:tgtEl>
                                        <p:attrNameLst>
                                          <p:attrName>style.visibility</p:attrName>
                                        </p:attrNameLst>
                                      </p:cBhvr>
                                      <p:to>
                                        <p:strVal val="hidden"/>
                                      </p:to>
                                    </p:set>
                                  </p:childTnLst>
                                </p:cTn>
                              </p:par>
                            </p:childTnLst>
                          </p:cTn>
                        </p:par>
                        <p:par>
                          <p:cTn id="73" fill="hold">
                            <p:stCondLst>
                              <p:cond delay="0"/>
                            </p:stCondLst>
                            <p:childTnLst>
                              <p:par>
                                <p:cTn id="74" presetID="3" presetClass="emph" presetSubtype="2" fill="hold" nodeType="afterEffect">
                                  <p:stCondLst>
                                    <p:cond delay="0"/>
                                  </p:stCondLst>
                                  <p:childTnLst>
                                    <p:animClr clrSpc="rgb" dir="cw">
                                      <p:cBhvr override="childStyle">
                                        <p:cTn id="75" dur="250" fill="hold"/>
                                        <p:tgtEl>
                                          <p:spTgt spid="510988">
                                            <p:txEl>
                                              <p:charRg st="26" end="31"/>
                                            </p:txEl>
                                          </p:spTgt>
                                        </p:tgtEl>
                                        <p:attrNameLst>
                                          <p:attrName>style.color</p:attrName>
                                        </p:attrNameLst>
                                      </p:cBhvr>
                                      <p:to>
                                        <a:srgbClr val="000000"/>
                                      </p:to>
                                    </p:animClr>
                                  </p:childTnLst>
                                </p:cTn>
                              </p:par>
                            </p:childTnLst>
                          </p:cTn>
                        </p:par>
                        <p:par>
                          <p:cTn id="76" fill="hold">
                            <p:stCondLst>
                              <p:cond delay="500"/>
                            </p:stCondLst>
                            <p:childTnLst>
                              <p:par>
                                <p:cTn id="77" presetID="3" presetClass="emph" presetSubtype="2" fill="hold" nodeType="afterEffect">
                                  <p:stCondLst>
                                    <p:cond delay="0"/>
                                  </p:stCondLst>
                                  <p:childTnLst>
                                    <p:animClr clrSpc="rgb" dir="cw">
                                      <p:cBhvr override="childStyle">
                                        <p:cTn id="78" dur="250" fill="hold"/>
                                        <p:tgtEl>
                                          <p:spTgt spid="510988">
                                            <p:txEl>
                                              <p:charRg st="31" end="36"/>
                                            </p:txEl>
                                          </p:spTgt>
                                        </p:tgtEl>
                                        <p:attrNameLst>
                                          <p:attrName>style.color</p:attrName>
                                        </p:attrNameLst>
                                      </p:cBhvr>
                                      <p:to>
                                        <a:schemeClr val="accent2"/>
                                      </p:to>
                                    </p:animClr>
                                  </p:childTnLst>
                                </p:cTn>
                              </p:par>
                            </p:childTnLst>
                          </p:cTn>
                        </p:par>
                        <p:par>
                          <p:cTn id="79" fill="hold">
                            <p:stCondLst>
                              <p:cond delay="1000"/>
                            </p:stCondLst>
                            <p:childTnLst>
                              <p:par>
                                <p:cTn id="80" presetID="42" presetClass="entr" presetSubtype="0" fill="hold" grpId="0" nodeType="afterEffect">
                                  <p:stCondLst>
                                    <p:cond delay="0"/>
                                  </p:stCondLst>
                                  <p:childTnLst>
                                    <p:set>
                                      <p:cBhvr>
                                        <p:cTn id="81" dur="1" fill="hold">
                                          <p:stCondLst>
                                            <p:cond delay="0"/>
                                          </p:stCondLst>
                                        </p:cTn>
                                        <p:tgtEl>
                                          <p:spTgt spid="510993"/>
                                        </p:tgtEl>
                                        <p:attrNameLst>
                                          <p:attrName>style.visibility</p:attrName>
                                        </p:attrNameLst>
                                      </p:cBhvr>
                                      <p:to>
                                        <p:strVal val="visible"/>
                                      </p:to>
                                    </p:set>
                                    <p:animEffect transition="in" filter="fade">
                                      <p:cBhvr>
                                        <p:cTn id="82" dur="250"/>
                                        <p:tgtEl>
                                          <p:spTgt spid="510993"/>
                                        </p:tgtEl>
                                      </p:cBhvr>
                                    </p:animEffect>
                                    <p:anim calcmode="lin" valueType="num">
                                      <p:cBhvr>
                                        <p:cTn id="83" dur="250" fill="hold"/>
                                        <p:tgtEl>
                                          <p:spTgt spid="510993"/>
                                        </p:tgtEl>
                                        <p:attrNameLst>
                                          <p:attrName>ppt_x</p:attrName>
                                        </p:attrNameLst>
                                      </p:cBhvr>
                                      <p:tavLst>
                                        <p:tav tm="0">
                                          <p:val>
                                            <p:strVal val="#ppt_x"/>
                                          </p:val>
                                        </p:tav>
                                        <p:tav tm="100000">
                                          <p:val>
                                            <p:strVal val="#ppt_x"/>
                                          </p:val>
                                        </p:tav>
                                      </p:tavLst>
                                    </p:anim>
                                    <p:anim calcmode="lin" valueType="num">
                                      <p:cBhvr>
                                        <p:cTn id="84" dur="250" fill="hold"/>
                                        <p:tgtEl>
                                          <p:spTgt spid="510993"/>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249"/>
                                          </p:stCondLst>
                                        </p:cTn>
                                        <p:tgtEl>
                                          <p:spTgt spid="510993"/>
                                        </p:tgtEl>
                                        <p:attrNameLst>
                                          <p:attrName>style.visibility</p:attrName>
                                        </p:attrNameLst>
                                      </p:cBhvr>
                                      <p:to>
                                        <p:strVal val="hidden"/>
                                      </p:to>
                                    </p:set>
                                  </p:childTnLst>
                                </p:cTn>
                              </p:par>
                            </p:childTnLst>
                          </p:cTn>
                        </p:par>
                        <p:par>
                          <p:cTn id="89" fill="hold">
                            <p:stCondLst>
                              <p:cond delay="500"/>
                            </p:stCondLst>
                            <p:childTnLst>
                              <p:par>
                                <p:cTn id="90" presetID="3" presetClass="emph" presetSubtype="2" fill="hold" nodeType="afterEffect">
                                  <p:stCondLst>
                                    <p:cond delay="0"/>
                                  </p:stCondLst>
                                  <p:childTnLst>
                                    <p:animClr clrSpc="rgb" dir="cw">
                                      <p:cBhvr override="childStyle">
                                        <p:cTn id="91" dur="250" fill="hold"/>
                                        <p:tgtEl>
                                          <p:spTgt spid="510988">
                                            <p:txEl>
                                              <p:charRg st="31" end="36"/>
                                            </p:txEl>
                                          </p:spTgt>
                                        </p:tgtEl>
                                        <p:attrNameLst>
                                          <p:attrName>style.color</p:attrName>
                                        </p:attrNameLst>
                                      </p:cBhvr>
                                      <p:to>
                                        <a:srgbClr val="000000"/>
                                      </p:to>
                                    </p:animClr>
                                  </p:childTnLst>
                                </p:cTn>
                              </p:par>
                            </p:childTnLst>
                          </p:cTn>
                        </p:par>
                        <p:par>
                          <p:cTn id="92" fill="hold">
                            <p:stCondLst>
                              <p:cond delay="1000"/>
                            </p:stCondLst>
                            <p:childTnLst>
                              <p:par>
                                <p:cTn id="93" presetID="3" presetClass="emph" presetSubtype="2" fill="hold" nodeType="afterEffect">
                                  <p:stCondLst>
                                    <p:cond delay="0"/>
                                  </p:stCondLst>
                                  <p:childTnLst>
                                    <p:animClr clrSpc="rgb" dir="cw">
                                      <p:cBhvr override="childStyle">
                                        <p:cTn id="94" dur="250" fill="hold"/>
                                        <p:tgtEl>
                                          <p:spTgt spid="510988">
                                            <p:txEl>
                                              <p:charRg st="36" end="42"/>
                                            </p:txEl>
                                          </p:spTgt>
                                        </p:tgtEl>
                                        <p:attrNameLst>
                                          <p:attrName>style.color</p:attrName>
                                        </p:attrNameLst>
                                      </p:cBhvr>
                                      <p:to>
                                        <a:schemeClr val="accent2"/>
                                      </p:to>
                                    </p:animClr>
                                  </p:childTnLst>
                                </p:cTn>
                              </p:par>
                            </p:childTnLst>
                          </p:cTn>
                        </p:par>
                        <p:par>
                          <p:cTn id="95" fill="hold">
                            <p:stCondLst>
                              <p:cond delay="1500"/>
                            </p:stCondLst>
                            <p:childTnLst>
                              <p:par>
                                <p:cTn id="96" presetID="2" presetClass="entr" presetSubtype="4" fill="hold" grpId="0" nodeType="afterEffect">
                                  <p:stCondLst>
                                    <p:cond delay="0"/>
                                  </p:stCondLst>
                                  <p:childTnLst>
                                    <p:set>
                                      <p:cBhvr>
                                        <p:cTn id="97" dur="1" fill="hold">
                                          <p:stCondLst>
                                            <p:cond delay="0"/>
                                          </p:stCondLst>
                                        </p:cTn>
                                        <p:tgtEl>
                                          <p:spTgt spid="510995"/>
                                        </p:tgtEl>
                                        <p:attrNameLst>
                                          <p:attrName>style.visibility</p:attrName>
                                        </p:attrNameLst>
                                      </p:cBhvr>
                                      <p:to>
                                        <p:strVal val="visible"/>
                                      </p:to>
                                    </p:set>
                                    <p:anim calcmode="lin" valueType="num">
                                      <p:cBhvr>
                                        <p:cTn id="98" dur="250" fill="hold"/>
                                        <p:tgtEl>
                                          <p:spTgt spid="510995"/>
                                        </p:tgtEl>
                                        <p:attrNameLst>
                                          <p:attrName>ppt_x</p:attrName>
                                        </p:attrNameLst>
                                      </p:cBhvr>
                                      <p:tavLst>
                                        <p:tav tm="0">
                                          <p:val>
                                            <p:strVal val="#ppt_x"/>
                                          </p:val>
                                        </p:tav>
                                        <p:tav tm="100000">
                                          <p:val>
                                            <p:strVal val="#ppt_x"/>
                                          </p:val>
                                        </p:tav>
                                      </p:tavLst>
                                    </p:anim>
                                    <p:anim calcmode="lin" valueType="num">
                                      <p:cBhvr>
                                        <p:cTn id="99" dur="250" fill="hold"/>
                                        <p:tgtEl>
                                          <p:spTgt spid="510995"/>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1" presetClass="exit" presetSubtype="0" fill="hold" grpId="1" nodeType="clickEffect">
                                  <p:stCondLst>
                                    <p:cond delay="0"/>
                                  </p:stCondLst>
                                  <p:childTnLst>
                                    <p:set>
                                      <p:cBhvr>
                                        <p:cTn id="103" dur="1" fill="hold">
                                          <p:stCondLst>
                                            <p:cond delay="0"/>
                                          </p:stCondLst>
                                        </p:cTn>
                                        <p:tgtEl>
                                          <p:spTgt spid="510995"/>
                                        </p:tgtEl>
                                        <p:attrNameLst>
                                          <p:attrName>style.visibility</p:attrName>
                                        </p:attrNameLst>
                                      </p:cBhvr>
                                      <p:to>
                                        <p:strVal val="hidden"/>
                                      </p:to>
                                    </p:set>
                                  </p:childTnLst>
                                </p:cTn>
                              </p:par>
                            </p:childTnLst>
                          </p:cTn>
                        </p:par>
                        <p:par>
                          <p:cTn id="104" fill="hold">
                            <p:stCondLst>
                              <p:cond delay="0"/>
                            </p:stCondLst>
                            <p:childTnLst>
                              <p:par>
                                <p:cTn id="105" presetID="3" presetClass="emph" presetSubtype="2" fill="hold" nodeType="afterEffect">
                                  <p:stCondLst>
                                    <p:cond delay="0"/>
                                  </p:stCondLst>
                                  <p:childTnLst>
                                    <p:animClr clrSpc="rgb" dir="cw">
                                      <p:cBhvr override="childStyle">
                                        <p:cTn id="106" dur="250" fill="hold"/>
                                        <p:tgtEl>
                                          <p:spTgt spid="510988">
                                            <p:txEl>
                                              <p:charRg st="36" end="42"/>
                                            </p:txEl>
                                          </p:spTgt>
                                        </p:tgtEl>
                                        <p:attrNameLst>
                                          <p:attrName>style.color</p:attrName>
                                        </p:attrNameLst>
                                      </p:cBhvr>
                                      <p:to>
                                        <a:srgbClr val="000000"/>
                                      </p:to>
                                    </p:animClr>
                                  </p:childTnLst>
                                </p:cTn>
                              </p:par>
                            </p:childTnLst>
                          </p:cTn>
                        </p:par>
                        <p:par>
                          <p:cTn id="107" fill="hold">
                            <p:stCondLst>
                              <p:cond delay="500"/>
                            </p:stCondLst>
                            <p:childTnLst>
                              <p:par>
                                <p:cTn id="108" presetID="3" presetClass="emph" presetSubtype="2" fill="hold" nodeType="afterEffect">
                                  <p:stCondLst>
                                    <p:cond delay="0"/>
                                  </p:stCondLst>
                                  <p:childTnLst>
                                    <p:animClr clrSpc="rgb" dir="cw">
                                      <p:cBhvr override="childStyle">
                                        <p:cTn id="109" dur="250" fill="hold"/>
                                        <p:tgtEl>
                                          <p:spTgt spid="510988">
                                            <p:txEl>
                                              <p:charRg st="42" end="45"/>
                                            </p:txEl>
                                          </p:spTgt>
                                        </p:tgtEl>
                                        <p:attrNameLst>
                                          <p:attrName>style.color</p:attrName>
                                        </p:attrNameLst>
                                      </p:cBhvr>
                                      <p:to>
                                        <a:schemeClr val="accent2"/>
                                      </p:to>
                                    </p:animClr>
                                  </p:childTnLst>
                                </p:cTn>
                              </p:par>
                            </p:childTnLst>
                          </p:cTn>
                        </p:par>
                        <p:par>
                          <p:cTn id="110" fill="hold">
                            <p:stCondLst>
                              <p:cond delay="1000"/>
                            </p:stCondLst>
                            <p:childTnLst>
                              <p:par>
                                <p:cTn id="111" presetID="2" presetClass="entr" presetSubtype="4" fill="hold" grpId="0" nodeType="afterEffect">
                                  <p:stCondLst>
                                    <p:cond delay="0"/>
                                  </p:stCondLst>
                                  <p:childTnLst>
                                    <p:set>
                                      <p:cBhvr>
                                        <p:cTn id="112" dur="1" fill="hold">
                                          <p:stCondLst>
                                            <p:cond delay="0"/>
                                          </p:stCondLst>
                                        </p:cTn>
                                        <p:tgtEl>
                                          <p:spTgt spid="510996"/>
                                        </p:tgtEl>
                                        <p:attrNameLst>
                                          <p:attrName>style.visibility</p:attrName>
                                        </p:attrNameLst>
                                      </p:cBhvr>
                                      <p:to>
                                        <p:strVal val="visible"/>
                                      </p:to>
                                    </p:set>
                                    <p:anim calcmode="lin" valueType="num">
                                      <p:cBhvr>
                                        <p:cTn id="113" dur="250" fill="hold"/>
                                        <p:tgtEl>
                                          <p:spTgt spid="510996"/>
                                        </p:tgtEl>
                                        <p:attrNameLst>
                                          <p:attrName>ppt_x</p:attrName>
                                        </p:attrNameLst>
                                      </p:cBhvr>
                                      <p:tavLst>
                                        <p:tav tm="0">
                                          <p:val>
                                            <p:strVal val="#ppt_x"/>
                                          </p:val>
                                        </p:tav>
                                        <p:tav tm="100000">
                                          <p:val>
                                            <p:strVal val="#ppt_x"/>
                                          </p:val>
                                        </p:tav>
                                      </p:tavLst>
                                    </p:anim>
                                    <p:anim calcmode="lin" valueType="num">
                                      <p:cBhvr>
                                        <p:cTn id="114" dur="250" fill="hold"/>
                                        <p:tgtEl>
                                          <p:spTgt spid="510996"/>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510996"/>
                                        </p:tgtEl>
                                        <p:attrNameLst>
                                          <p:attrName>style.visibility</p:attrName>
                                        </p:attrNameLst>
                                      </p:cBhvr>
                                      <p:to>
                                        <p:strVal val="hidden"/>
                                      </p:to>
                                    </p:set>
                                  </p:childTnLst>
                                </p:cTn>
                              </p:par>
                            </p:childTnLst>
                          </p:cTn>
                        </p:par>
                        <p:par>
                          <p:cTn id="119" fill="hold">
                            <p:stCondLst>
                              <p:cond delay="0"/>
                            </p:stCondLst>
                            <p:childTnLst>
                              <p:par>
                                <p:cTn id="120" presetID="3" presetClass="emph" presetSubtype="2" fill="hold" nodeType="afterEffect">
                                  <p:stCondLst>
                                    <p:cond delay="0"/>
                                  </p:stCondLst>
                                  <p:childTnLst>
                                    <p:animClr clrSpc="rgb" dir="cw">
                                      <p:cBhvr override="childStyle">
                                        <p:cTn id="121" dur="250" fill="hold"/>
                                        <p:tgtEl>
                                          <p:spTgt spid="510988">
                                            <p:txEl>
                                              <p:charRg st="42" end="45"/>
                                            </p:txEl>
                                          </p:spTgt>
                                        </p:tgtEl>
                                        <p:attrNameLst>
                                          <p:attrName>style.color</p:attrName>
                                        </p:attrNameLst>
                                      </p:cBhvr>
                                      <p:to>
                                        <a:srgbClr val="000000"/>
                                      </p:to>
                                    </p:animClr>
                                  </p:childTnLst>
                                </p:cTn>
                              </p:par>
                            </p:childTnLst>
                          </p:cTn>
                        </p:par>
                        <p:par>
                          <p:cTn id="122" fill="hold">
                            <p:stCondLst>
                              <p:cond delay="500"/>
                            </p:stCondLst>
                            <p:childTnLst>
                              <p:par>
                                <p:cTn id="123" presetID="3" presetClass="emph" presetSubtype="2" fill="hold" nodeType="afterEffect">
                                  <p:stCondLst>
                                    <p:cond delay="0"/>
                                  </p:stCondLst>
                                  <p:childTnLst>
                                    <p:animClr clrSpc="rgb" dir="cw">
                                      <p:cBhvr override="childStyle">
                                        <p:cTn id="124" dur="250" fill="hold"/>
                                        <p:tgtEl>
                                          <p:spTgt spid="510988">
                                            <p:txEl>
                                              <p:charRg st="45" end="50"/>
                                            </p:txEl>
                                          </p:spTgt>
                                        </p:tgtEl>
                                        <p:attrNameLst>
                                          <p:attrName>style.color</p:attrName>
                                        </p:attrNameLst>
                                      </p:cBhvr>
                                      <p:to>
                                        <a:schemeClr val="accent2"/>
                                      </p:to>
                                    </p:animClr>
                                  </p:childTnLst>
                                </p:cTn>
                              </p:par>
                            </p:childTnLst>
                          </p:cTn>
                        </p:par>
                        <p:par>
                          <p:cTn id="125" fill="hold">
                            <p:stCondLst>
                              <p:cond delay="1000"/>
                            </p:stCondLst>
                            <p:childTnLst>
                              <p:par>
                                <p:cTn id="126" presetID="2" presetClass="entr" presetSubtype="4" fill="hold" grpId="0" nodeType="afterEffect">
                                  <p:stCondLst>
                                    <p:cond delay="0"/>
                                  </p:stCondLst>
                                  <p:childTnLst>
                                    <p:set>
                                      <p:cBhvr>
                                        <p:cTn id="127" dur="1" fill="hold">
                                          <p:stCondLst>
                                            <p:cond delay="0"/>
                                          </p:stCondLst>
                                        </p:cTn>
                                        <p:tgtEl>
                                          <p:spTgt spid="12"/>
                                        </p:tgtEl>
                                        <p:attrNameLst>
                                          <p:attrName>style.visibility</p:attrName>
                                        </p:attrNameLst>
                                      </p:cBhvr>
                                      <p:to>
                                        <p:strVal val="visible"/>
                                      </p:to>
                                    </p:set>
                                    <p:anim calcmode="lin" valueType="num">
                                      <p:cBhvr>
                                        <p:cTn id="128" dur="500" fill="hold"/>
                                        <p:tgtEl>
                                          <p:spTgt spid="12"/>
                                        </p:tgtEl>
                                        <p:attrNameLst>
                                          <p:attrName>ppt_x</p:attrName>
                                        </p:attrNameLst>
                                      </p:cBhvr>
                                      <p:tavLst>
                                        <p:tav tm="0">
                                          <p:val>
                                            <p:strVal val="#ppt_x"/>
                                          </p:val>
                                        </p:tav>
                                        <p:tav tm="100000">
                                          <p:val>
                                            <p:strVal val="#ppt_x"/>
                                          </p:val>
                                        </p:tav>
                                      </p:tavLst>
                                    </p:anim>
                                    <p:anim calcmode="lin" valueType="num">
                                      <p:cBhvr>
                                        <p:cTn id="12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0989" grpId="0" bldLvl="0" animBg="1"/>
      <p:bldP spid="510989" grpId="1" bldLvl="0" animBg="1"/>
      <p:bldP spid="510990" grpId="0" bldLvl="0" animBg="1"/>
      <p:bldP spid="510990" grpId="1" bldLvl="0" animBg="1"/>
      <p:bldP spid="510991" grpId="0" bldLvl="0" animBg="1"/>
      <p:bldP spid="510991" grpId="1" bldLvl="0" animBg="1"/>
      <p:bldP spid="510992" grpId="0" bldLvl="0" animBg="1"/>
      <p:bldP spid="510992" grpId="1" bldLvl="0" animBg="1"/>
      <p:bldP spid="510993" grpId="0" bldLvl="0" animBg="1"/>
      <p:bldP spid="510993" grpId="1" bldLvl="0" animBg="1"/>
      <p:bldP spid="510994" grpId="0" bldLvl="0" animBg="1"/>
      <p:bldP spid="510994" grpId="1" bldLvl="0" animBg="1"/>
      <p:bldP spid="510995" grpId="0" bldLvl="0" animBg="1"/>
      <p:bldP spid="510995" grpId="1" bldLvl="0" animBg="1"/>
      <p:bldP spid="510996" grpId="0" bldLvl="0" animBg="1"/>
      <p:bldP spid="510996" grpId="1" bldLvl="0" animBg="1"/>
      <p:bldP spid="12"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矩形 775170"/>
          <p:cNvSpPr/>
          <p:nvPr/>
        </p:nvSpPr>
        <p:spPr>
          <a:xfrm>
            <a:off x="920750" y="1071880"/>
            <a:ext cx="10241280" cy="4806950"/>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2900" b="1" dirty="0">
                <a:solidFill>
                  <a:srgbClr val="FF0000"/>
                </a:solidFill>
                <a:latin typeface="黑体" panose="02010609060101010101" pitchFamily="49" charset="-122"/>
                <a:ea typeface="黑体" panose="02010609060101010101" pitchFamily="49" charset="-122"/>
              </a:rPr>
              <a:t>二、会计账户与会计科目的关系</a:t>
            </a:r>
            <a:endParaRPr lang="zh-CN" altLang="en-US" sz="2900" b="1" dirty="0">
              <a:solidFill>
                <a:srgbClr val="FF0000"/>
              </a:solidFill>
              <a:latin typeface="黑体" panose="02010609060101010101" pitchFamily="49" charset="-122"/>
              <a:ea typeface="黑体" panose="02010609060101010101" pitchFamily="49" charset="-122"/>
            </a:endParaRPr>
          </a:p>
          <a:p>
            <a:pPr marL="469900" indent="-469900" algn="just">
              <a:lnSpc>
                <a:spcPct val="150000"/>
              </a:lnSpc>
              <a:buClr>
                <a:srgbClr val="0000CC"/>
              </a:buClr>
              <a:buFont typeface="Wingdings" panose="05000000000000000000" pitchFamily="2" charset="2"/>
              <a:buChar char="p"/>
            </a:pPr>
            <a:r>
              <a:rPr lang="zh-CN" altLang="en-US" sz="2900" b="1" dirty="0">
                <a:solidFill>
                  <a:srgbClr val="0000CC"/>
                </a:solidFill>
                <a:latin typeface="黑体" panose="02010609060101010101" pitchFamily="49" charset="-122"/>
                <a:ea typeface="黑体" panose="02010609060101010101" pitchFamily="49" charset="-122"/>
              </a:rPr>
              <a:t>（二）相互区别</a:t>
            </a:r>
            <a:endParaRPr lang="zh-CN" altLang="en-US" sz="2900" b="1" dirty="0">
              <a:solidFill>
                <a:srgbClr val="0000CC"/>
              </a:solidFill>
              <a:latin typeface="黑体" panose="02010609060101010101" pitchFamily="49" charset="-122"/>
              <a:ea typeface="黑体" panose="02010609060101010101" pitchFamily="49" charset="-122"/>
            </a:endParaRPr>
          </a:p>
          <a:p>
            <a:pPr marL="908050" lvl="2" indent="-436245" algn="just" eaLnBrk="1" hangingPunct="1">
              <a:lnSpc>
                <a:spcPct val="150000"/>
              </a:lnSpc>
              <a:buClr>
                <a:schemeClr val="accent2"/>
              </a:buClr>
              <a:buFont typeface="Wingdings" panose="05000000000000000000" pitchFamily="2" charset="2"/>
              <a:buChar char="Ø"/>
            </a:pPr>
            <a:r>
              <a:rPr lang="zh-CN" altLang="en-US" sz="2900" b="1" dirty="0">
                <a:latin typeface="楷体" panose="02010609060101010101" pitchFamily="49" charset="-122"/>
                <a:ea typeface="楷体" panose="02010609060101010101" pitchFamily="49" charset="-122"/>
              </a:rPr>
              <a:t>会计科目只有名称，账户有一定结构和格式；</a:t>
            </a:r>
            <a:endParaRPr lang="en-US" altLang="zh-CN" sz="2900" b="1" dirty="0">
              <a:latin typeface="楷体" panose="02010609060101010101" pitchFamily="49" charset="-122"/>
              <a:ea typeface="楷体" panose="02010609060101010101" pitchFamily="49" charset="-122"/>
            </a:endParaRPr>
          </a:p>
          <a:p>
            <a:pPr marL="908050" lvl="2" indent="-436245" algn="just" eaLnBrk="1" hangingPunct="1">
              <a:lnSpc>
                <a:spcPct val="150000"/>
              </a:lnSpc>
              <a:buClr>
                <a:schemeClr val="accent2"/>
              </a:buClr>
              <a:buFont typeface="Wingdings" panose="05000000000000000000" pitchFamily="2" charset="2"/>
              <a:buChar char="Ø"/>
            </a:pPr>
            <a:r>
              <a:rPr lang="zh-CN" altLang="en-US" sz="2900" b="1" dirty="0">
                <a:latin typeface="楷体" panose="02010609060101010101" pitchFamily="49" charset="-122"/>
                <a:ea typeface="楷体" panose="02010609060101010101" pitchFamily="49" charset="-122"/>
              </a:rPr>
              <a:t>会计科目只能定性核算内容，账户定量记录（借、贷、余等）；</a:t>
            </a:r>
            <a:endParaRPr lang="en-US" altLang="zh-CN" sz="2900" b="1" dirty="0">
              <a:latin typeface="楷体" panose="02010609060101010101" pitchFamily="49" charset="-122"/>
              <a:ea typeface="楷体" panose="02010609060101010101" pitchFamily="49" charset="-122"/>
            </a:endParaRPr>
          </a:p>
          <a:p>
            <a:pPr marL="908050" lvl="2" indent="-436245" algn="just" eaLnBrk="1" hangingPunct="1">
              <a:lnSpc>
                <a:spcPct val="150000"/>
              </a:lnSpc>
              <a:buClr>
                <a:schemeClr val="accent2"/>
              </a:buClr>
              <a:buFont typeface="Wingdings" panose="05000000000000000000" pitchFamily="2" charset="2"/>
              <a:buChar char="Ø"/>
            </a:pPr>
            <a:r>
              <a:rPr lang="zh-CN" altLang="en-US" sz="2900" b="1" dirty="0">
                <a:latin typeface="楷体" panose="02010609060101010101" pitchFamily="49" charset="-122"/>
                <a:ea typeface="楷体" panose="02010609060101010101" pitchFamily="49" charset="-122"/>
              </a:rPr>
              <a:t>会计科目一般是国家规定的，账户是企业根据会计科目和自身需要在账簿中开设的。</a:t>
            </a:r>
            <a:endParaRPr lang="zh-CN" altLang="en-US" sz="2900" b="1" dirty="0">
              <a:latin typeface="楷体" panose="02010609060101010101" pitchFamily="49" charset="-122"/>
              <a:ea typeface="楷体" panose="02010609060101010101" pitchFamily="49" charset="-122"/>
            </a:endParaRPr>
          </a:p>
        </p:txBody>
      </p:sp>
      <p:sp>
        <p:nvSpPr>
          <p:cNvPr id="45059"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45060" name="矩形 766977"/>
          <p:cNvSpPr/>
          <p:nvPr/>
        </p:nvSpPr>
        <p:spPr>
          <a:xfrm>
            <a:off x="895985" y="304800"/>
            <a:ext cx="920369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矩形 779266"/>
          <p:cNvSpPr/>
          <p:nvPr/>
        </p:nvSpPr>
        <p:spPr>
          <a:xfrm>
            <a:off x="1016000" y="1125855"/>
            <a:ext cx="10202545" cy="3600450"/>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3000" b="1" dirty="0">
                <a:solidFill>
                  <a:srgbClr val="FF0000"/>
                </a:solidFill>
                <a:latin typeface="黑体" panose="02010609060101010101" pitchFamily="49" charset="-122"/>
                <a:ea typeface="黑体" panose="02010609060101010101" pitchFamily="49" charset="-122"/>
              </a:rPr>
              <a:t>三、会计账户的基本结构与格式</a:t>
            </a:r>
            <a:endParaRPr lang="zh-CN" altLang="en-US" sz="3000" b="1" dirty="0">
              <a:solidFill>
                <a:srgbClr val="FF0000"/>
              </a:solidFill>
              <a:latin typeface="黑体" panose="02010609060101010101" pitchFamily="49" charset="-122"/>
              <a:ea typeface="黑体" panose="02010609060101010101" pitchFamily="49" charset="-122"/>
            </a:endParaRPr>
          </a:p>
          <a:p>
            <a:pPr marL="469900" indent="-469900" algn="just">
              <a:lnSpc>
                <a:spcPct val="150000"/>
              </a:lnSpc>
              <a:buClr>
                <a:srgbClr val="0000CC"/>
              </a:buClr>
              <a:buFont typeface="Wingdings" panose="05000000000000000000" pitchFamily="2" charset="2"/>
              <a:buChar char="p"/>
            </a:pPr>
            <a:r>
              <a:rPr lang="zh-CN" altLang="en-US" sz="3000" b="1" dirty="0">
                <a:solidFill>
                  <a:srgbClr val="0000CC"/>
                </a:solidFill>
                <a:latin typeface="黑体" panose="02010609060101010101" pitchFamily="49" charset="-122"/>
                <a:ea typeface="黑体" panose="02010609060101010101" pitchFamily="49" charset="-122"/>
              </a:rPr>
              <a:t>（一）会计账户的基本结构</a:t>
            </a:r>
            <a:endParaRPr lang="zh-CN" altLang="en-US" sz="3000" b="1" dirty="0">
              <a:solidFill>
                <a:srgbClr val="0000CC"/>
              </a:solidFill>
              <a:latin typeface="黑体" panose="02010609060101010101" pitchFamily="49" charset="-122"/>
              <a:ea typeface="黑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zh-CN" altLang="en-US" sz="3000" b="1" dirty="0">
                <a:solidFill>
                  <a:srgbClr val="7030A0"/>
                </a:solidFill>
                <a:latin typeface="楷体" panose="02010609060101010101" pitchFamily="49" charset="-122"/>
                <a:ea typeface="楷体" panose="02010609060101010101" pitchFamily="49" charset="-122"/>
              </a:rPr>
              <a:t>基本结构：</a:t>
            </a:r>
            <a:r>
              <a:rPr lang="zh-CN" altLang="en-US" sz="3000" b="1" dirty="0">
                <a:latin typeface="楷体" panose="02010609060101010101" pitchFamily="49" charset="-122"/>
                <a:ea typeface="楷体" panose="02010609060101010101" pitchFamily="49" charset="-122"/>
              </a:rPr>
              <a:t>至少三个内容</a:t>
            </a:r>
            <a:endParaRPr lang="en-US" altLang="zh-CN" sz="3000" b="1" dirty="0">
              <a:latin typeface="楷体" panose="02010609060101010101" pitchFamily="49" charset="-122"/>
              <a:ea typeface="楷体" panose="02010609060101010101" pitchFamily="49" charset="-122"/>
            </a:endParaRPr>
          </a:p>
          <a:p>
            <a:pPr marL="927100" lvl="2" indent="-469900" algn="just" eaLnBrk="1" hangingPunct="1">
              <a:lnSpc>
                <a:spcPct val="150000"/>
              </a:lnSpc>
              <a:buClr>
                <a:schemeClr val="accent2"/>
              </a:buClr>
              <a:buFont typeface="Wingdings" panose="05000000000000000000" pitchFamily="2" charset="2"/>
              <a:buChar char="Ø"/>
            </a:pPr>
            <a:r>
              <a:rPr lang="zh-CN" altLang="en-US" sz="3000" b="1" dirty="0">
                <a:solidFill>
                  <a:srgbClr val="7030A0"/>
                </a:solidFill>
                <a:latin typeface="楷体" panose="02010609060101010101" pitchFamily="49" charset="-122"/>
                <a:ea typeface="楷体" panose="02010609060101010101" pitchFamily="49" charset="-122"/>
              </a:rPr>
              <a:t>账户名称</a:t>
            </a:r>
            <a:r>
              <a:rPr lang="zh-CN" altLang="en-US" sz="3000" b="1" dirty="0">
                <a:latin typeface="楷体" panose="02010609060101010101" pitchFamily="49" charset="-122"/>
                <a:ea typeface="楷体" panose="02010609060101010101" pitchFamily="49" charset="-122"/>
              </a:rPr>
              <a:t>及其</a:t>
            </a:r>
            <a:r>
              <a:rPr lang="zh-CN" altLang="en-US" sz="3000" b="1" dirty="0">
                <a:solidFill>
                  <a:srgbClr val="7030A0"/>
                </a:solidFill>
                <a:latin typeface="楷体" panose="02010609060101010101" pitchFamily="49" charset="-122"/>
                <a:ea typeface="楷体" panose="02010609060101010101" pitchFamily="49" charset="-122"/>
              </a:rPr>
              <a:t>增加额</a:t>
            </a:r>
            <a:r>
              <a:rPr lang="zh-CN" altLang="en-US" sz="3000" b="1" dirty="0">
                <a:latin typeface="楷体" panose="02010609060101010101" pitchFamily="49" charset="-122"/>
                <a:ea typeface="楷体" panose="02010609060101010101" pitchFamily="49" charset="-122"/>
              </a:rPr>
              <a:t>和</a:t>
            </a:r>
            <a:r>
              <a:rPr lang="zh-CN" altLang="en-US" sz="3000" b="1" dirty="0">
                <a:solidFill>
                  <a:srgbClr val="7030A0"/>
                </a:solidFill>
                <a:latin typeface="楷体" panose="02010609060101010101" pitchFamily="49" charset="-122"/>
                <a:ea typeface="楷体" panose="02010609060101010101" pitchFamily="49" charset="-122"/>
              </a:rPr>
              <a:t>减少额</a:t>
            </a:r>
            <a:r>
              <a:rPr lang="zh-CN" altLang="en-US" sz="3000" b="1" dirty="0">
                <a:latin typeface="楷体" panose="02010609060101010101" pitchFamily="49" charset="-122"/>
                <a:ea typeface="楷体" panose="02010609060101010101" pitchFamily="49" charset="-122"/>
              </a:rPr>
              <a:t>。</a:t>
            </a:r>
            <a:endParaRPr lang="en-US" altLang="zh-CN" sz="3000" b="1" dirty="0">
              <a:latin typeface="楷体" panose="02010609060101010101" pitchFamily="49" charset="-122"/>
              <a:ea typeface="楷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zh-CN" altLang="en-US" sz="3000" b="1" dirty="0">
                <a:solidFill>
                  <a:srgbClr val="7030A0"/>
                </a:solidFill>
                <a:latin typeface="楷体" panose="02010609060101010101" pitchFamily="49" charset="-122"/>
                <a:ea typeface="楷体" panose="02010609060101010101" pitchFamily="49" charset="-122"/>
              </a:rPr>
              <a:t>实物形式：</a:t>
            </a:r>
            <a:r>
              <a:rPr lang="zh-CN" altLang="en-US" sz="3000" b="1" dirty="0">
                <a:latin typeface="楷体" panose="02010609060101010101" pitchFamily="49" charset="-122"/>
                <a:ea typeface="楷体" panose="02010609060101010101" pitchFamily="49" charset="-122"/>
              </a:rPr>
              <a:t>账簿与账页。 </a:t>
            </a:r>
            <a:endParaRPr lang="zh-CN" altLang="en-US" sz="3000" b="1" dirty="0">
              <a:latin typeface="楷体" panose="02010609060101010101" pitchFamily="49" charset="-122"/>
              <a:ea typeface="楷体" panose="02010609060101010101" pitchFamily="49" charset="-122"/>
            </a:endParaRPr>
          </a:p>
        </p:txBody>
      </p:sp>
      <p:graphicFrame>
        <p:nvGraphicFramePr>
          <p:cNvPr id="779269" name="表格 779268"/>
          <p:cNvGraphicFramePr>
            <a:graphicFrameLocks noGrp="1"/>
          </p:cNvGraphicFramePr>
          <p:nvPr/>
        </p:nvGraphicFramePr>
        <p:xfrm>
          <a:off x="2170113" y="4884738"/>
          <a:ext cx="7929245" cy="1281112"/>
        </p:xfrm>
        <a:graphic>
          <a:graphicData uri="http://schemas.openxmlformats.org/drawingml/2006/table">
            <a:tbl>
              <a:tblPr/>
              <a:tblGrid>
                <a:gridCol w="4429760"/>
                <a:gridCol w="1728470"/>
                <a:gridCol w="1771015"/>
              </a:tblGrid>
              <a:tr h="823478">
                <a:tc>
                  <a:txBody>
                    <a:bodyPr/>
                    <a:lstStyle/>
                    <a:p>
                      <a:pPr marL="0" marR="0" lvl="0" indent="0" algn="ctr" defTabSz="914400" rtl="0" eaLnBrk="0" fontAlgn="base" latinLnBrk="0" hangingPunct="0">
                        <a:lnSpc>
                          <a:spcPct val="100000"/>
                        </a:lnSpc>
                        <a:spcBef>
                          <a:spcPct val="0"/>
                        </a:spcBef>
                        <a:spcAft>
                          <a:spcPct val="0"/>
                        </a:spcAft>
                        <a:buClr>
                          <a:srgbClr val="000000"/>
                        </a:buClr>
                        <a:buSzTx/>
                        <a:buFont typeface="Wingdings 2" panose="05020102010507070707" pitchFamily="18" charset="2"/>
                        <a:buNone/>
                      </a:pPr>
                      <a:r>
                        <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账户名称（会计科目）</a:t>
                      </a: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Wingdings 2" panose="05020102010507070707" pitchFamily="18" charset="2"/>
                        <a:buNone/>
                      </a:pPr>
                      <a:r>
                        <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增  加</a:t>
                      </a:r>
                      <a:endPar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Tx/>
                        <a:buFont typeface="Wingdings 2" panose="05020102010507070707" pitchFamily="18" charset="2"/>
                        <a:buNone/>
                      </a:pPr>
                      <a:r>
                        <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减  少</a:t>
                      </a:r>
                      <a:endPar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57634">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2" panose="05020102010507070707" pitchFamily="18" charset="2"/>
                        <a:buNone/>
                      </a:pPr>
                      <a:endParaRPr kumimoji="0" lang="zh-CN" altLang="en-US"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endParaRPr>
                    </a:p>
                  </a:txBody>
                  <a:tcPr marL="91439" marR="91439" marT="45895" marB="4589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46097" name="矩形 766977"/>
          <p:cNvSpPr/>
          <p:nvPr/>
        </p:nvSpPr>
        <p:spPr>
          <a:xfrm>
            <a:off x="862330" y="304800"/>
            <a:ext cx="923734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79269"/>
                                        </p:tgtEl>
                                        <p:attrNameLst>
                                          <p:attrName>style.visibility</p:attrName>
                                        </p:attrNameLst>
                                      </p:cBhvr>
                                      <p:to>
                                        <p:strVal val="visible"/>
                                      </p:to>
                                    </p:set>
                                    <p:anim calcmode="lin" valueType="num">
                                      <p:cBhvr>
                                        <p:cTn id="7" dur="500" fill="hold"/>
                                        <p:tgtEl>
                                          <p:spTgt spid="779269"/>
                                        </p:tgtEl>
                                        <p:attrNameLst>
                                          <p:attrName>ppt_x</p:attrName>
                                        </p:attrNameLst>
                                      </p:cBhvr>
                                      <p:tavLst>
                                        <p:tav tm="0">
                                          <p:val>
                                            <p:strVal val="#ppt_x"/>
                                          </p:val>
                                        </p:tav>
                                        <p:tav tm="100000">
                                          <p:val>
                                            <p:strVal val="#ppt_x"/>
                                          </p:val>
                                        </p:tav>
                                      </p:tavLst>
                                    </p:anim>
                                    <p:anim calcmode="lin" valueType="num">
                                      <p:cBhvr>
                                        <p:cTn id="8" dur="500" fill="hold"/>
                                        <p:tgtEl>
                                          <p:spTgt spid="7792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矩形 781314"/>
          <p:cNvSpPr/>
          <p:nvPr/>
        </p:nvSpPr>
        <p:spPr>
          <a:xfrm>
            <a:off x="982980" y="1071880"/>
            <a:ext cx="10350500" cy="3006725"/>
          </a:xfrm>
          <a:prstGeom prst="rect">
            <a:avLst/>
          </a:prstGeom>
          <a:noFill/>
          <a:ln w="9525">
            <a:noFill/>
          </a:ln>
        </p:spPr>
        <p:txBody>
          <a:bodyPr/>
          <a:p>
            <a:pPr marL="469900" indent="-469900" algn="just">
              <a:lnSpc>
                <a:spcPct val="150000"/>
              </a:lnSpc>
              <a:buFont typeface="Wingdings 2" panose="05020102010507070707" pitchFamily="18" charset="2"/>
            </a:pPr>
            <a:r>
              <a:rPr lang="zh-CN" altLang="en-US" sz="2800" b="1" dirty="0">
                <a:solidFill>
                  <a:srgbClr val="FF0000"/>
                </a:solidFill>
                <a:latin typeface="黑体" panose="02010609060101010101" pitchFamily="49" charset="-122"/>
                <a:ea typeface="黑体" panose="02010609060101010101" pitchFamily="49" charset="-122"/>
              </a:rPr>
              <a:t>三、会计账户的基本结构与格式</a:t>
            </a:r>
            <a:endParaRPr lang="zh-CN" altLang="en-US" sz="2800" b="1" dirty="0">
              <a:solidFill>
                <a:srgbClr val="FF0000"/>
              </a:solidFill>
              <a:latin typeface="黑体" panose="02010609060101010101" pitchFamily="49" charset="-122"/>
              <a:ea typeface="黑体" panose="02010609060101010101" pitchFamily="49" charset="-122"/>
            </a:endParaRPr>
          </a:p>
          <a:p>
            <a:pPr marL="469900" indent="-469900" algn="just">
              <a:lnSpc>
                <a:spcPct val="150000"/>
              </a:lnSpc>
              <a:buClr>
                <a:srgbClr val="0000CC"/>
              </a:buClr>
              <a:buFont typeface="Wingdings" panose="05000000000000000000" pitchFamily="2" charset="2"/>
              <a:buChar char="p"/>
            </a:pPr>
            <a:r>
              <a:rPr lang="zh-CN" altLang="en-US" sz="2800" b="1" dirty="0">
                <a:solidFill>
                  <a:srgbClr val="353DE3"/>
                </a:solidFill>
                <a:latin typeface="黑体" panose="02010609060101010101" pitchFamily="49" charset="-122"/>
                <a:ea typeface="黑体" panose="02010609060101010101" pitchFamily="49" charset="-122"/>
              </a:rPr>
              <a:t>（一）会计账户的基本结构</a:t>
            </a:r>
            <a:endParaRPr lang="zh-CN" altLang="en-US" sz="2800" b="1" dirty="0">
              <a:solidFill>
                <a:srgbClr val="353DE3"/>
              </a:solidFill>
              <a:latin typeface="黑体" panose="02010609060101010101" pitchFamily="49" charset="-122"/>
              <a:ea typeface="黑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zh-CN" altLang="en-US" sz="2800" b="1" dirty="0">
                <a:latin typeface="楷体" panose="02010609060101010101" pitchFamily="49" charset="-122"/>
                <a:ea typeface="楷体" panose="02010609060101010101" pitchFamily="49" charset="-122"/>
              </a:rPr>
              <a:t>账户基本结构常简化为“</a:t>
            </a:r>
            <a:r>
              <a:rPr lang="en-US" altLang="zh-CN" sz="2800" b="1" dirty="0">
                <a:latin typeface="楷体" panose="02010609060101010101" pitchFamily="49" charset="-122"/>
                <a:ea typeface="楷体" panose="02010609060101010101" pitchFamily="49" charset="-122"/>
              </a:rPr>
              <a:t>T</a:t>
            </a:r>
            <a:r>
              <a:rPr lang="zh-CN" altLang="en-US" sz="2800" b="1" dirty="0">
                <a:latin typeface="楷体" panose="02010609060101010101" pitchFamily="49" charset="-122"/>
                <a:ea typeface="楷体" panose="02010609060101010101" pitchFamily="49" charset="-122"/>
              </a:rPr>
              <a:t>或丁</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字账户</a:t>
            </a:r>
            <a:endParaRPr lang="en-US" altLang="zh-CN" sz="2800" b="1" dirty="0">
              <a:latin typeface="楷体" panose="02010609060101010101" pitchFamily="49" charset="-122"/>
              <a:ea typeface="楷体" panose="02010609060101010101" pitchFamily="49" charset="-122"/>
            </a:endParaRPr>
          </a:p>
          <a:p>
            <a:pPr marL="469900" lvl="1" indent="-469900" algn="just" eaLnBrk="1" hangingPunct="1">
              <a:lnSpc>
                <a:spcPct val="150000"/>
              </a:lnSpc>
              <a:buClr>
                <a:schemeClr val="accent2"/>
              </a:buClr>
              <a:buFont typeface="Wingdings" panose="05000000000000000000" pitchFamily="2" charset="2"/>
              <a:buChar char="Ì"/>
            </a:pPr>
            <a:r>
              <a:rPr lang="zh-CN" altLang="en-US" sz="2800" b="1" dirty="0">
                <a:latin typeface="楷体" panose="02010609060101010101" pitchFamily="49" charset="-122"/>
                <a:ea typeface="楷体" panose="02010609060101010101" pitchFamily="49" charset="-122"/>
              </a:rPr>
              <a:t>借货记账法下，账户左为“借方”，右为“贷方”</a:t>
            </a:r>
            <a:endParaRPr lang="zh-CN" altLang="en-US" sz="2800" b="1" dirty="0">
              <a:latin typeface="楷体" panose="02010609060101010101" pitchFamily="49" charset="-122"/>
              <a:ea typeface="楷体" panose="02010609060101010101" pitchFamily="49" charset="-122"/>
            </a:endParaRPr>
          </a:p>
        </p:txBody>
      </p:sp>
      <p:graphicFrame>
        <p:nvGraphicFramePr>
          <p:cNvPr id="781316" name="表格 781315"/>
          <p:cNvGraphicFramePr/>
          <p:nvPr/>
        </p:nvGraphicFramePr>
        <p:xfrm>
          <a:off x="2098675" y="4692650"/>
          <a:ext cx="8001000" cy="971550"/>
        </p:xfrm>
        <a:graphic>
          <a:graphicData uri="http://schemas.openxmlformats.org/drawingml/2006/table">
            <a:tbl>
              <a:tblPr/>
              <a:tblGrid>
                <a:gridCol w="4062730"/>
                <a:gridCol w="3938270"/>
              </a:tblGrid>
              <a:tr h="971550">
                <a:tc>
                  <a:txBody>
                    <a:bodyPr/>
                    <a:lstStyle>
                      <a:lvl1pPr marL="0" lvl="0" indent="0" algn="l" defTabSz="914400" eaLnBrk="1" fontAlgn="base" latinLnBrk="0" hangingPunct="1">
                        <a:lnSpc>
                          <a:spcPct val="100000"/>
                        </a:lnSpc>
                        <a:spcBef>
                          <a:spcPct val="20000"/>
                        </a:spcBef>
                        <a:spcAft>
                          <a:spcPct val="0"/>
                        </a:spcAft>
                        <a:buClr>
                          <a:schemeClr val="accent2"/>
                        </a:buClr>
                        <a:buFont typeface="Wingdings 2" panose="05020102010507070707" pitchFamily="18" charset="2"/>
                        <a:buNone/>
                        <a:defRPr sz="2200" b="1" i="0" u="none" kern="1200" baseline="0">
                          <a:solidFill>
                            <a:schemeClr val="tx1"/>
                          </a:solidFill>
                          <a:latin typeface="Verdana" panose="020B0604030504040204" pitchFamily="34" charset="0"/>
                          <a:ea typeface="宋体" panose="02010600030101010101" pitchFamily="2" charset="-122"/>
                        </a:defRPr>
                      </a:lvl1pPr>
                      <a:lvl2pPr marL="908050" lvl="1" indent="-436245">
                        <a:buFont typeface="Wingdings" panose="05000000000000000000" pitchFamily="2" charset="2"/>
                        <a:buChar char="Ì"/>
                        <a:defRPr sz="2000" kern="1200"/>
                      </a:lvl2pPr>
                      <a:lvl3pPr marL="1304925" lvl="2" indent="-394970">
                        <a:defRPr sz="2000" kern="1200"/>
                      </a:lvl3pPr>
                      <a:lvl4pPr marL="1694180" lvl="3" indent="-387350">
                        <a:defRPr sz="1600" b="0" kern="1200"/>
                      </a:lvl4pPr>
                      <a:lvl5pPr marL="2094230" lvl="4" indent="-398780">
                        <a:spcBef>
                          <a:spcPct val="25000"/>
                        </a:spcBef>
                        <a:defRPr sz="1600" kern="1200"/>
                      </a:lvl5pPr>
                    </a:lstStyle>
                    <a:p>
                      <a:pPr marL="0" lvl="0" indent="0">
                        <a:buNone/>
                      </a:pPr>
                      <a:endParaRPr lang="en-US" altLang="zh-CN" sz="2600" b="1" dirty="0"/>
                    </a:p>
                    <a:p>
                      <a:pPr marL="0" lvl="0" indent="0">
                        <a:buNone/>
                      </a:pPr>
                      <a:r>
                        <a:rPr lang="en-US" altLang="zh-CN" sz="2600" b="1" dirty="0">
                          <a:latin typeface="宋体" panose="02010600030101010101" pitchFamily="2" charset="-122"/>
                        </a:rPr>
                        <a:t>    </a:t>
                      </a:r>
                      <a:endParaRPr lang="zh-CN" altLang="en-US" sz="2600" b="1" dirty="0">
                        <a:latin typeface="宋体" panose="02010600030101010101" pitchFamily="2" charset="-122"/>
                      </a:endParaRPr>
                    </a:p>
                  </a:txBody>
                  <a:tcPr marT="50138" marB="50138">
                    <a:lnL cap="flat">
                      <a:noFill/>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cap="flat">
                      <a:noFill/>
                    </a:lnB>
                    <a:lnTlToBr>
                      <a:noFill/>
                    </a:lnTlToBr>
                    <a:lnBlToTr>
                      <a:noFill/>
                    </a:lnBlToTr>
                    <a:solidFill>
                      <a:schemeClr val="bg1"/>
                    </a:solidFill>
                  </a:tcPr>
                </a:tc>
                <a:tc>
                  <a:txBody>
                    <a:bodyPr/>
                    <a:lstStyle>
                      <a:lvl1pPr marL="0" lvl="0" indent="0" algn="l" defTabSz="914400" eaLnBrk="1" fontAlgn="base" latinLnBrk="0" hangingPunct="1">
                        <a:lnSpc>
                          <a:spcPct val="100000"/>
                        </a:lnSpc>
                        <a:spcBef>
                          <a:spcPct val="20000"/>
                        </a:spcBef>
                        <a:spcAft>
                          <a:spcPct val="0"/>
                        </a:spcAft>
                        <a:buClr>
                          <a:schemeClr val="accent2"/>
                        </a:buClr>
                        <a:buFont typeface="Wingdings 2" panose="05020102010507070707" pitchFamily="18" charset="2"/>
                        <a:buNone/>
                        <a:defRPr sz="2200" b="1" i="0" u="none" kern="1200" baseline="0">
                          <a:solidFill>
                            <a:schemeClr val="tx1"/>
                          </a:solidFill>
                          <a:latin typeface="Verdana" panose="020B0604030504040204" pitchFamily="34" charset="0"/>
                          <a:ea typeface="宋体" panose="02010600030101010101" pitchFamily="2" charset="-122"/>
                        </a:defRPr>
                      </a:lvl1pPr>
                      <a:lvl2pPr marL="908050" lvl="1" indent="-436245">
                        <a:buFont typeface="Wingdings" panose="05000000000000000000" pitchFamily="2" charset="2"/>
                        <a:buChar char="Ì"/>
                        <a:defRPr sz="2000" kern="1200"/>
                      </a:lvl2pPr>
                      <a:lvl3pPr marL="1304925" lvl="2" indent="-394970">
                        <a:defRPr sz="2000" kern="1200"/>
                      </a:lvl3pPr>
                      <a:lvl4pPr marL="1694180" lvl="3" indent="-387350">
                        <a:defRPr sz="1600" b="0" kern="1200"/>
                      </a:lvl4pPr>
                      <a:lvl5pPr marL="2094230" lvl="4" indent="-398780">
                        <a:spcBef>
                          <a:spcPct val="25000"/>
                        </a:spcBef>
                        <a:defRPr sz="1600" kern="1200"/>
                      </a:lvl5pPr>
                    </a:lstStyle>
                    <a:p>
                      <a:pPr marL="0" lvl="0" indent="0">
                        <a:buNone/>
                      </a:pPr>
                      <a:endParaRPr lang="zh-CN" altLang="en-US" sz="2600" b="1" dirty="0"/>
                    </a:p>
                  </a:txBody>
                  <a:tcPr marT="50138" marB="50138">
                    <a:lnL w="28575" cap="flat" cmpd="sng">
                      <a:solidFill>
                        <a:schemeClr val="tx1"/>
                      </a:solidFill>
                      <a:prstDash val="solid"/>
                      <a:headEnd type="none" w="med" len="med"/>
                      <a:tailEnd type="none" w="med" len="med"/>
                    </a:lnL>
                    <a:lnR cap="flat">
                      <a:noFill/>
                    </a:lnR>
                    <a:lnT w="28575" cap="flat" cmpd="sng">
                      <a:solidFill>
                        <a:schemeClr val="tx1"/>
                      </a:solidFill>
                      <a:prstDash val="solid"/>
                      <a:headEnd type="none" w="med" len="med"/>
                      <a:tailEnd type="none" w="med" len="med"/>
                    </a:lnT>
                    <a:lnB cap="flat">
                      <a:noFill/>
                    </a:lnB>
                    <a:lnTlToBr>
                      <a:noFill/>
                    </a:lnTlToBr>
                    <a:lnBlToTr>
                      <a:noFill/>
                    </a:lnBlToTr>
                    <a:solidFill>
                      <a:schemeClr val="bg1"/>
                    </a:solidFill>
                  </a:tcPr>
                </a:tc>
              </a:tr>
            </a:tbl>
          </a:graphicData>
        </a:graphic>
      </p:graphicFrame>
      <p:sp>
        <p:nvSpPr>
          <p:cNvPr id="47112" name="文本框 781324"/>
          <p:cNvSpPr txBox="1"/>
          <p:nvPr/>
        </p:nvSpPr>
        <p:spPr>
          <a:xfrm>
            <a:off x="5087938" y="4187825"/>
            <a:ext cx="2089150" cy="460375"/>
          </a:xfrm>
          <a:prstGeom prst="rect">
            <a:avLst/>
          </a:prstGeom>
          <a:noFill/>
          <a:ln w="9525">
            <a:noFill/>
          </a:ln>
        </p:spPr>
        <p:txBody>
          <a:bodyPr>
            <a:spAutoFit/>
          </a:bodyPr>
          <a:p>
            <a:pPr algn="ctr">
              <a:spcBef>
                <a:spcPct val="50000"/>
              </a:spcBef>
            </a:pPr>
            <a:r>
              <a:rPr lang="zh-CN" altLang="en-US" sz="2400" b="1" dirty="0">
                <a:latin typeface="黑体" panose="02010609060101010101" pitchFamily="49" charset="-122"/>
                <a:ea typeface="黑体" panose="02010609060101010101" pitchFamily="49" charset="-122"/>
              </a:rPr>
              <a:t>账户名称</a:t>
            </a:r>
            <a:endParaRPr lang="zh-CN" altLang="en-US" sz="2400" b="1" dirty="0">
              <a:latin typeface="黑体" panose="02010609060101010101" pitchFamily="49" charset="-122"/>
              <a:ea typeface="黑体" panose="02010609060101010101" pitchFamily="49" charset="-122"/>
            </a:endParaRPr>
          </a:p>
        </p:txBody>
      </p:sp>
      <p:sp>
        <p:nvSpPr>
          <p:cNvPr id="47113" name="文本框 781325"/>
          <p:cNvSpPr txBox="1"/>
          <p:nvPr/>
        </p:nvSpPr>
        <p:spPr>
          <a:xfrm>
            <a:off x="2063750" y="4203700"/>
            <a:ext cx="1223963" cy="460375"/>
          </a:xfrm>
          <a:prstGeom prst="rect">
            <a:avLst/>
          </a:prstGeom>
          <a:noFill/>
          <a:ln w="9525">
            <a:noFill/>
          </a:ln>
        </p:spPr>
        <p:txBody>
          <a:bodyPr>
            <a:spAutoFit/>
          </a:bodyPr>
          <a:p>
            <a:pPr algn="ctr">
              <a:spcBef>
                <a:spcPct val="50000"/>
              </a:spcBef>
            </a:pPr>
            <a:r>
              <a:rPr lang="zh-CN" altLang="en-US" sz="2400" b="1" dirty="0">
                <a:latin typeface="黑体" panose="02010609060101010101" pitchFamily="49" charset="-122"/>
                <a:ea typeface="黑体" panose="02010609060101010101" pitchFamily="49" charset="-122"/>
              </a:rPr>
              <a:t>借 方</a:t>
            </a:r>
            <a:endParaRPr lang="zh-CN" altLang="en-US" sz="2400" b="1" dirty="0">
              <a:latin typeface="黑体" panose="02010609060101010101" pitchFamily="49" charset="-122"/>
              <a:ea typeface="黑体" panose="02010609060101010101" pitchFamily="49" charset="-122"/>
            </a:endParaRPr>
          </a:p>
        </p:txBody>
      </p:sp>
      <p:sp>
        <p:nvSpPr>
          <p:cNvPr id="47114" name="文本框 781326"/>
          <p:cNvSpPr txBox="1"/>
          <p:nvPr/>
        </p:nvSpPr>
        <p:spPr>
          <a:xfrm>
            <a:off x="8904288" y="4203700"/>
            <a:ext cx="1195387" cy="460375"/>
          </a:xfrm>
          <a:prstGeom prst="rect">
            <a:avLst/>
          </a:prstGeom>
          <a:noFill/>
          <a:ln w="9525">
            <a:noFill/>
          </a:ln>
        </p:spPr>
        <p:txBody>
          <a:bodyPr>
            <a:spAutoFit/>
          </a:bodyPr>
          <a:p>
            <a:pPr algn="ctr">
              <a:spcBef>
                <a:spcPct val="50000"/>
              </a:spcBef>
            </a:pPr>
            <a:r>
              <a:rPr lang="zh-CN" altLang="en-US" sz="2400" b="1" dirty="0">
                <a:latin typeface="黑体" panose="02010609060101010101" pitchFamily="49" charset="-122"/>
                <a:ea typeface="黑体" panose="02010609060101010101" pitchFamily="49" charset="-122"/>
              </a:rPr>
              <a:t>贷 方</a:t>
            </a:r>
            <a:endParaRPr lang="zh-CN" altLang="en-US" sz="2400" b="1" dirty="0">
              <a:latin typeface="黑体" panose="02010609060101010101" pitchFamily="49" charset="-122"/>
              <a:ea typeface="黑体" panose="02010609060101010101" pitchFamily="49" charset="-122"/>
            </a:endParaRPr>
          </a:p>
        </p:txBody>
      </p:sp>
      <p:sp>
        <p:nvSpPr>
          <p:cNvPr id="47115" name="矩形 766977"/>
          <p:cNvSpPr/>
          <p:nvPr/>
        </p:nvSpPr>
        <p:spPr>
          <a:xfrm>
            <a:off x="1005840" y="304800"/>
            <a:ext cx="909383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7116" name="文本框 781325"/>
          <p:cNvSpPr txBox="1"/>
          <p:nvPr/>
        </p:nvSpPr>
        <p:spPr>
          <a:xfrm>
            <a:off x="2208213" y="4827588"/>
            <a:ext cx="3167062" cy="460375"/>
          </a:xfrm>
          <a:prstGeom prst="rect">
            <a:avLst/>
          </a:prstGeom>
          <a:noFill/>
          <a:ln w="9525">
            <a:noFill/>
          </a:ln>
        </p:spPr>
        <p:txBody>
          <a:bodyPr>
            <a:spAutoFit/>
          </a:bodyPr>
          <a:p>
            <a:pPr algn="ctr">
              <a:spcBef>
                <a:spcPct val="50000"/>
              </a:spcBef>
            </a:pPr>
            <a:r>
              <a:rPr lang="zh-CN" altLang="en-US" sz="2400" b="1" dirty="0">
                <a:latin typeface="黑体" panose="02010609060101010101" pitchFamily="49" charset="-122"/>
                <a:ea typeface="黑体" panose="02010609060101010101" pitchFamily="49" charset="-122"/>
              </a:rPr>
              <a:t>记录增加（或减少）</a:t>
            </a:r>
            <a:endParaRPr lang="zh-CN" altLang="en-US" sz="2400" b="1" dirty="0">
              <a:latin typeface="黑体" panose="02010609060101010101" pitchFamily="49" charset="-122"/>
              <a:ea typeface="黑体" panose="02010609060101010101" pitchFamily="49" charset="-122"/>
            </a:endParaRPr>
          </a:p>
        </p:txBody>
      </p:sp>
      <p:sp>
        <p:nvSpPr>
          <p:cNvPr id="47117" name="文本框 781325"/>
          <p:cNvSpPr txBox="1"/>
          <p:nvPr/>
        </p:nvSpPr>
        <p:spPr>
          <a:xfrm>
            <a:off x="6600825" y="4827588"/>
            <a:ext cx="3167063" cy="460375"/>
          </a:xfrm>
          <a:prstGeom prst="rect">
            <a:avLst/>
          </a:prstGeom>
          <a:noFill/>
          <a:ln w="9525">
            <a:noFill/>
          </a:ln>
        </p:spPr>
        <p:txBody>
          <a:bodyPr>
            <a:spAutoFit/>
          </a:bodyPr>
          <a:p>
            <a:pPr algn="ctr">
              <a:spcBef>
                <a:spcPct val="50000"/>
              </a:spcBef>
            </a:pPr>
            <a:r>
              <a:rPr lang="zh-CN" altLang="en-US" sz="2400" b="1" dirty="0">
                <a:latin typeface="黑体" panose="02010609060101010101" pitchFamily="49" charset="-122"/>
                <a:ea typeface="黑体" panose="02010609060101010101" pitchFamily="49" charset="-122"/>
              </a:rPr>
              <a:t>记录减少（或增加）</a:t>
            </a:r>
            <a:endParaRPr lang="zh-CN" altLang="en-US" sz="2400" b="1" dirty="0">
              <a:latin typeface="黑体" panose="02010609060101010101" pitchFamily="49" charset="-122"/>
              <a:ea typeface="黑体" panose="02010609060101010101" pitchFamily="49" charset="-122"/>
            </a:endParaRPr>
          </a:p>
        </p:txBody>
      </p:sp>
      <p:sp>
        <p:nvSpPr>
          <p:cNvPr id="47119" name="TextBox 1"/>
          <p:cNvSpPr txBox="1"/>
          <p:nvPr/>
        </p:nvSpPr>
        <p:spPr>
          <a:xfrm>
            <a:off x="2071688" y="5591175"/>
            <a:ext cx="8056562" cy="491490"/>
          </a:xfrm>
          <a:prstGeom prst="rect">
            <a:avLst/>
          </a:prstGeom>
          <a:solidFill>
            <a:schemeClr val="bg1"/>
          </a:solidFill>
          <a:ln w="25400" cap="flat" cmpd="sng">
            <a:solidFill>
              <a:srgbClr val="FF0000"/>
            </a:solidFill>
            <a:prstDash val="solid"/>
            <a:miter/>
            <a:headEnd type="none" w="med" len="med"/>
            <a:tailEnd type="none" w="med" len="med"/>
          </a:ln>
        </p:spPr>
        <p:txBody>
          <a:bodyPr>
            <a:spAutoFit/>
          </a:bodyPr>
          <a:p>
            <a:r>
              <a:rPr lang="zh-CN" altLang="zh-CN" sz="2600" b="1" dirty="0">
                <a:solidFill>
                  <a:srgbClr val="0000CC"/>
                </a:solidFill>
                <a:latin typeface="仿宋" panose="02010609060101010101" pitchFamily="49" charset="-122"/>
                <a:ea typeface="仿宋" panose="02010609060101010101" pitchFamily="49" charset="-122"/>
              </a:rPr>
              <a:t>增加</a:t>
            </a:r>
            <a:r>
              <a:rPr lang="zh-CN" altLang="en-US" sz="2600" b="1" dirty="0">
                <a:solidFill>
                  <a:srgbClr val="0000CC"/>
                </a:solidFill>
                <a:latin typeface="仿宋" panose="02010609060101010101" pitchFamily="49" charset="-122"/>
                <a:ea typeface="仿宋" panose="02010609060101010101" pitchFamily="49" charset="-122"/>
              </a:rPr>
              <a:t>或减少记在借、贷</a:t>
            </a:r>
            <a:r>
              <a:rPr lang="zh-CN" altLang="zh-CN" sz="2600" b="1" dirty="0">
                <a:solidFill>
                  <a:srgbClr val="0000CC"/>
                </a:solidFill>
                <a:latin typeface="仿宋" panose="02010609060101010101" pitchFamily="49" charset="-122"/>
                <a:ea typeface="仿宋" panose="02010609060101010101" pitchFamily="49" charset="-122"/>
              </a:rPr>
              <a:t>哪一方，取决于账户</a:t>
            </a:r>
            <a:r>
              <a:rPr lang="zh-CN" altLang="en-US" sz="2600" b="1" dirty="0">
                <a:solidFill>
                  <a:srgbClr val="0000CC"/>
                </a:solidFill>
                <a:latin typeface="仿宋" panose="02010609060101010101" pitchFamily="49" charset="-122"/>
                <a:ea typeface="仿宋" panose="02010609060101010101" pitchFamily="49" charset="-122"/>
              </a:rPr>
              <a:t>科目性质</a:t>
            </a:r>
            <a:r>
              <a:rPr lang="zh-CN" altLang="zh-CN" sz="2600" b="1" dirty="0">
                <a:solidFill>
                  <a:srgbClr val="0000CC"/>
                </a:solidFill>
                <a:latin typeface="仿宋" panose="02010609060101010101" pitchFamily="49" charset="-122"/>
                <a:ea typeface="仿宋" panose="02010609060101010101" pitchFamily="49" charset="-122"/>
              </a:rPr>
              <a:t>。</a:t>
            </a:r>
            <a:endParaRPr lang="zh-CN" altLang="en-US" sz="26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5411" name="内容占位符 785410"/>
          <p:cNvSpPr>
            <a:spLocks noGrp="1"/>
          </p:cNvSpPr>
          <p:nvPr>
            <p:ph idx="1"/>
          </p:nvPr>
        </p:nvSpPr>
        <p:spPr>
          <a:xfrm>
            <a:off x="865505" y="1196975"/>
            <a:ext cx="10438765" cy="4824730"/>
          </a:xfrm>
        </p:spPr>
        <p:txBody>
          <a:bodyPr vert="horz" wrap="square" lIns="91440" tIns="45720" rIns="91440" bIns="45720" anchor="t" anchorCtr="0"/>
          <a:p>
            <a:pPr eaLnBrk="1" hangingPunct="1">
              <a:lnSpc>
                <a:spcPct val="150000"/>
              </a:lnSpc>
              <a:spcBef>
                <a:spcPct val="0"/>
              </a:spcBef>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（二）会计账户的基本格式</a:t>
            </a:r>
            <a:r>
              <a:rPr lang="en-US"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常见内容</a:t>
            </a:r>
            <a:endParaRPr lang="zh-CN" altLang="en-US"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1. </a:t>
            </a:r>
            <a:r>
              <a:rPr lang="zh-CN" altLang="en-US" sz="3000" dirty="0">
                <a:latin typeface="楷体" panose="02010609060101010101" pitchFamily="49" charset="-122"/>
                <a:ea typeface="楷体" panose="02010609060101010101" pitchFamily="49" charset="-122"/>
              </a:rPr>
              <a:t>账户的</a:t>
            </a:r>
            <a:r>
              <a:rPr lang="zh-CN" altLang="en-US" sz="3000" dirty="0">
                <a:solidFill>
                  <a:srgbClr val="0000CC"/>
                </a:solidFill>
                <a:latin typeface="楷体" panose="02010609060101010101" pitchFamily="49" charset="-122"/>
                <a:ea typeface="楷体" panose="02010609060101010101" pitchFamily="49" charset="-122"/>
              </a:rPr>
              <a:t>名称</a:t>
            </a:r>
            <a:r>
              <a:rPr lang="zh-CN" altLang="en-US" sz="3000" dirty="0">
                <a:latin typeface="楷体" panose="02010609060101010101" pitchFamily="49" charset="-122"/>
                <a:ea typeface="楷体" panose="02010609060101010101" pitchFamily="49" charset="-122"/>
              </a:rPr>
              <a:t>：即会计科目；</a:t>
            </a:r>
            <a:endParaRPr lang="en-US" altLang="zh-CN"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2. </a:t>
            </a:r>
            <a:r>
              <a:rPr lang="zh-CN" altLang="en-US" sz="3000" dirty="0">
                <a:latin typeface="楷体" panose="02010609060101010101" pitchFamily="49" charset="-122"/>
                <a:ea typeface="楷体" panose="02010609060101010101" pitchFamily="49" charset="-122"/>
              </a:rPr>
              <a:t>经济业务的确认</a:t>
            </a:r>
            <a:r>
              <a:rPr lang="zh-CN" altLang="en-US" sz="3000" dirty="0">
                <a:solidFill>
                  <a:srgbClr val="0000CC"/>
                </a:solidFill>
                <a:latin typeface="楷体" panose="02010609060101010101" pitchFamily="49" charset="-122"/>
                <a:ea typeface="楷体" panose="02010609060101010101" pitchFamily="49" charset="-122"/>
              </a:rPr>
              <a:t>日期</a:t>
            </a:r>
            <a:r>
              <a:rPr lang="zh-CN" altLang="en-US" sz="3000" dirty="0">
                <a:latin typeface="楷体" panose="02010609060101010101" pitchFamily="49" charset="-122"/>
                <a:ea typeface="楷体" panose="02010609060101010101" pitchFamily="49" charset="-122"/>
              </a:rPr>
              <a:t>：年、月、日；</a:t>
            </a:r>
            <a:endParaRPr lang="en-US" altLang="zh-CN"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3. </a:t>
            </a:r>
            <a:r>
              <a:rPr lang="zh-CN" altLang="en-US" sz="3000" dirty="0">
                <a:latin typeface="楷体" panose="02010609060101010101" pitchFamily="49" charset="-122"/>
                <a:ea typeface="楷体" panose="02010609060101010101" pitchFamily="49" charset="-122"/>
              </a:rPr>
              <a:t>凭证</a:t>
            </a:r>
            <a:r>
              <a:rPr lang="zh-CN" altLang="en-US" sz="3000" dirty="0">
                <a:solidFill>
                  <a:srgbClr val="0000CC"/>
                </a:solidFill>
                <a:latin typeface="楷体" panose="02010609060101010101" pitchFamily="49" charset="-122"/>
                <a:ea typeface="楷体" panose="02010609060101010101" pitchFamily="49" charset="-122"/>
              </a:rPr>
              <a:t>编号</a:t>
            </a:r>
            <a:r>
              <a:rPr lang="zh-CN" altLang="en-US" sz="3000" dirty="0">
                <a:latin typeface="楷体" panose="02010609060101010101" pitchFamily="49" charset="-122"/>
                <a:ea typeface="楷体" panose="02010609060101010101" pitchFamily="49" charset="-122"/>
              </a:rPr>
              <a:t>：登记账户的来源和依据；</a:t>
            </a:r>
            <a:endParaRPr lang="en-US" altLang="zh-CN"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4. </a:t>
            </a:r>
            <a:r>
              <a:rPr lang="zh-CN" altLang="en-US" sz="3000" dirty="0">
                <a:solidFill>
                  <a:srgbClr val="0000CC"/>
                </a:solidFill>
                <a:latin typeface="楷体" panose="02010609060101010101" pitchFamily="49" charset="-122"/>
                <a:ea typeface="楷体" panose="02010609060101010101" pitchFamily="49" charset="-122"/>
              </a:rPr>
              <a:t>摘要</a:t>
            </a:r>
            <a:r>
              <a:rPr lang="zh-CN" altLang="en-US" sz="3000" dirty="0">
                <a:latin typeface="楷体" panose="02010609060101010101" pitchFamily="49" charset="-122"/>
                <a:ea typeface="楷体" panose="02010609060101010101" pitchFamily="49" charset="-122"/>
              </a:rPr>
              <a:t>：简明扼要地说明经济业务的内容；</a:t>
            </a:r>
            <a:endParaRPr lang="en-US" altLang="zh-CN"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3000" dirty="0">
                <a:latin typeface="楷体" panose="02010609060101010101" pitchFamily="49" charset="-122"/>
                <a:ea typeface="楷体" panose="02010609060101010101" pitchFamily="49" charset="-122"/>
              </a:rPr>
              <a:t>5. </a:t>
            </a:r>
            <a:r>
              <a:rPr lang="zh-CN" altLang="en-US" sz="3000" dirty="0">
                <a:solidFill>
                  <a:srgbClr val="0000CC"/>
                </a:solidFill>
                <a:latin typeface="楷体" panose="02010609060101010101" pitchFamily="49" charset="-122"/>
                <a:ea typeface="楷体" panose="02010609060101010101" pitchFamily="49" charset="-122"/>
              </a:rPr>
              <a:t>金额：</a:t>
            </a:r>
            <a:r>
              <a:rPr lang="zh-CN" altLang="en-US" sz="3000" dirty="0">
                <a:latin typeface="楷体" panose="02010609060101010101" pitchFamily="49" charset="-122"/>
                <a:ea typeface="楷体" panose="02010609060101010101" pitchFamily="49" charset="-122"/>
              </a:rPr>
              <a:t>借、贷、余。</a:t>
            </a:r>
            <a:endParaRPr lang="en-US" altLang="zh-CN" sz="3000" dirty="0">
              <a:latin typeface="楷体" panose="02010609060101010101" pitchFamily="49" charset="-122"/>
              <a:ea typeface="楷体" panose="02010609060101010101" pitchFamily="49" charset="-122"/>
            </a:endParaRPr>
          </a:p>
        </p:txBody>
      </p:sp>
      <p:sp>
        <p:nvSpPr>
          <p:cNvPr id="50179"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50180" name="矩形 766977"/>
          <p:cNvSpPr/>
          <p:nvPr/>
        </p:nvSpPr>
        <p:spPr>
          <a:xfrm>
            <a:off x="690245" y="304800"/>
            <a:ext cx="9409430"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85411">
                                            <p:txEl>
                                              <p:charRg st="19" end="35"/>
                                            </p:txEl>
                                          </p:spTgt>
                                        </p:tgtEl>
                                        <p:attrNameLst>
                                          <p:attrName>style.visibility</p:attrName>
                                        </p:attrNameLst>
                                      </p:cBhvr>
                                      <p:to>
                                        <p:strVal val="visible"/>
                                      </p:to>
                                    </p:set>
                                    <p:animEffect transition="in" filter="blinds(horizontal)">
                                      <p:cBhvr>
                                        <p:cTn id="7" dur="500"/>
                                        <p:tgtEl>
                                          <p:spTgt spid="785411">
                                            <p:txEl>
                                              <p:charRg st="19" end="3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85411">
                                            <p:txEl>
                                              <p:charRg st="35" end="55"/>
                                            </p:txEl>
                                          </p:spTgt>
                                        </p:tgtEl>
                                        <p:attrNameLst>
                                          <p:attrName>style.visibility</p:attrName>
                                        </p:attrNameLst>
                                      </p:cBhvr>
                                      <p:to>
                                        <p:strVal val="visible"/>
                                      </p:to>
                                    </p:set>
                                    <p:animEffect transition="in" filter="blinds(horizontal)">
                                      <p:cBhvr>
                                        <p:cTn id="12" dur="500"/>
                                        <p:tgtEl>
                                          <p:spTgt spid="785411">
                                            <p:txEl>
                                              <p:charRg st="35" end="5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85411">
                                            <p:txEl>
                                              <p:charRg st="55" end="75"/>
                                            </p:txEl>
                                          </p:spTgt>
                                        </p:tgtEl>
                                        <p:attrNameLst>
                                          <p:attrName>style.visibility</p:attrName>
                                        </p:attrNameLst>
                                      </p:cBhvr>
                                      <p:to>
                                        <p:strVal val="visible"/>
                                      </p:to>
                                    </p:set>
                                    <p:animEffect transition="in" filter="blinds(horizontal)">
                                      <p:cBhvr>
                                        <p:cTn id="17" dur="500"/>
                                        <p:tgtEl>
                                          <p:spTgt spid="785411">
                                            <p:txEl>
                                              <p:charRg st="55" end="7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85411">
                                            <p:txEl>
                                              <p:charRg st="75" end="97"/>
                                            </p:txEl>
                                          </p:spTgt>
                                        </p:tgtEl>
                                        <p:attrNameLst>
                                          <p:attrName>style.visibility</p:attrName>
                                        </p:attrNameLst>
                                      </p:cBhvr>
                                      <p:to>
                                        <p:strVal val="visible"/>
                                      </p:to>
                                    </p:set>
                                    <p:animEffect transition="in" filter="blinds(horizontal)">
                                      <p:cBhvr>
                                        <p:cTn id="22" dur="500"/>
                                        <p:tgtEl>
                                          <p:spTgt spid="785411">
                                            <p:txEl>
                                              <p:charRg st="75" end="9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85411">
                                            <p:txEl>
                                              <p:charRg st="97" end="110"/>
                                            </p:txEl>
                                          </p:spTgt>
                                        </p:tgtEl>
                                        <p:attrNameLst>
                                          <p:attrName>style.visibility</p:attrName>
                                        </p:attrNameLst>
                                      </p:cBhvr>
                                      <p:to>
                                        <p:strVal val="visible"/>
                                      </p:to>
                                    </p:set>
                                    <p:animEffect transition="in" filter="blinds(horizontal)">
                                      <p:cBhvr>
                                        <p:cTn id="27" dur="500"/>
                                        <p:tgtEl>
                                          <p:spTgt spid="785411">
                                            <p:txEl>
                                              <p:charRg st="97" end="1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图片 786433" descr="567"/>
          <p:cNvPicPr>
            <a:picLocks noChangeAspect="1"/>
          </p:cNvPicPr>
          <p:nvPr/>
        </p:nvPicPr>
        <p:blipFill>
          <a:blip r:embed="rId1"/>
          <a:stretch>
            <a:fillRect/>
          </a:stretch>
        </p:blipFill>
        <p:spPr>
          <a:xfrm>
            <a:off x="1703388" y="1285875"/>
            <a:ext cx="8713787" cy="4727575"/>
          </a:xfrm>
          <a:prstGeom prst="rect">
            <a:avLst/>
          </a:prstGeom>
          <a:noFill/>
          <a:ln w="9525">
            <a:noFill/>
          </a:ln>
        </p:spPr>
      </p:pic>
      <p:sp>
        <p:nvSpPr>
          <p:cNvPr id="786435" name="圆角矩形标注 786434"/>
          <p:cNvSpPr/>
          <p:nvPr/>
        </p:nvSpPr>
        <p:spPr>
          <a:xfrm>
            <a:off x="6953250" y="304800"/>
            <a:ext cx="3463925" cy="603250"/>
          </a:xfrm>
          <a:prstGeom prst="wedgeRoundRectCallout">
            <a:avLst>
              <a:gd name="adj1" fmla="val -9662"/>
              <a:gd name="adj2" fmla="val 183537"/>
              <a:gd name="adj3" fmla="val 16667"/>
            </a:avLst>
          </a:prstGeom>
          <a:solidFill>
            <a:schemeClr val="bg1"/>
          </a:solidFill>
          <a:ln w="9525" cap="flat" cmpd="sng">
            <a:solidFill>
              <a:schemeClr val="tx1"/>
            </a:solidFill>
            <a:prstDash val="solid"/>
            <a:miter/>
            <a:headEnd type="none" w="med" len="med"/>
            <a:tailEnd type="none" w="med" len="med"/>
          </a:ln>
        </p:spPr>
        <p:txBody>
          <a:bodyPr lIns="0" tIns="10800" rIns="0" bIns="10800"/>
          <a:p>
            <a:r>
              <a:rPr lang="zh-CN" altLang="en-US" sz="2400" b="1" dirty="0">
                <a:solidFill>
                  <a:srgbClr val="FF0000"/>
                </a:solidFill>
                <a:latin typeface="楷体" panose="02010609060101010101" pitchFamily="49" charset="-122"/>
                <a:ea typeface="楷体" panose="02010609060101010101" pitchFamily="49" charset="-122"/>
              </a:rPr>
              <a:t>账户名称</a:t>
            </a:r>
            <a:r>
              <a:rPr lang="zh-CN" altLang="en-US" sz="2400" b="1" dirty="0">
                <a:solidFill>
                  <a:srgbClr val="353DE3"/>
                </a:solidFill>
                <a:latin typeface="楷体" panose="02010609060101010101" pitchFamily="49" charset="-122"/>
                <a:ea typeface="楷体" panose="02010609060101010101" pitchFamily="49" charset="-122"/>
              </a:rPr>
              <a:t>（会计科目）</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36" name="圆角矩形标注 786435"/>
          <p:cNvSpPr/>
          <p:nvPr/>
        </p:nvSpPr>
        <p:spPr>
          <a:xfrm>
            <a:off x="1738630" y="979805"/>
            <a:ext cx="1857375" cy="859790"/>
          </a:xfrm>
          <a:prstGeom prst="wedgeRoundRectCallout">
            <a:avLst>
              <a:gd name="adj1" fmla="val -26102"/>
              <a:gd name="adj2" fmla="val 102067"/>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p>
            <a:pPr algn="ctr">
              <a:lnSpc>
                <a:spcPct val="120000"/>
              </a:lnSpc>
              <a:spcBef>
                <a:spcPts val="0"/>
              </a:spcBef>
              <a:spcAft>
                <a:spcPts val="0"/>
              </a:spcAft>
            </a:pPr>
            <a:r>
              <a:rPr lang="zh-CN" altLang="en-US" sz="2400" b="1" dirty="0">
                <a:solidFill>
                  <a:srgbClr val="FF0000"/>
                </a:solidFill>
                <a:latin typeface="楷体" panose="02010609060101010101" pitchFamily="49" charset="-122"/>
                <a:ea typeface="楷体" panose="02010609060101010101" pitchFamily="49" charset="-122"/>
              </a:rPr>
              <a:t>日期</a:t>
            </a:r>
            <a:r>
              <a:rPr lang="zh-CN" altLang="en-US" sz="2400" b="1" dirty="0">
                <a:solidFill>
                  <a:srgbClr val="353DE3"/>
                </a:solidFill>
                <a:latin typeface="楷体" panose="02010609060101010101" pitchFamily="49" charset="-122"/>
                <a:ea typeface="楷体" panose="02010609060101010101" pitchFamily="49" charset="-122"/>
              </a:rPr>
              <a:t>（经济业务日期）</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37" name="圆角矩形标注 786436"/>
          <p:cNvSpPr/>
          <p:nvPr/>
        </p:nvSpPr>
        <p:spPr>
          <a:xfrm>
            <a:off x="1881188" y="3143250"/>
            <a:ext cx="3143250" cy="1293813"/>
          </a:xfrm>
          <a:prstGeom prst="wedgeRoundRectCallout">
            <a:avLst>
              <a:gd name="adj1" fmla="val -18472"/>
              <a:gd name="adj2" fmla="val -114528"/>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p>
            <a:pPr>
              <a:lnSpc>
                <a:spcPct val="150000"/>
              </a:lnSpc>
            </a:pPr>
            <a:r>
              <a:rPr lang="zh-CN" altLang="en-US" sz="2400" b="1" dirty="0">
                <a:solidFill>
                  <a:srgbClr val="FF0000"/>
                </a:solidFill>
                <a:latin typeface="楷体" panose="02010609060101010101" pitchFamily="49" charset="-122"/>
                <a:ea typeface="楷体" panose="02010609060101010101" pitchFamily="49" charset="-122"/>
              </a:rPr>
              <a:t>凭证号数</a:t>
            </a:r>
            <a:r>
              <a:rPr lang="zh-CN" altLang="en-US" sz="2400" b="1" dirty="0">
                <a:solidFill>
                  <a:srgbClr val="353DE3"/>
                </a:solidFill>
                <a:latin typeface="楷体" panose="02010609060101010101" pitchFamily="49" charset="-122"/>
                <a:ea typeface="楷体" panose="02010609060101010101" pitchFamily="49" charset="-122"/>
              </a:rPr>
              <a:t>（说明账户记录的依据、来源）</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38" name="圆角矩形标注 786437"/>
          <p:cNvSpPr/>
          <p:nvPr/>
        </p:nvSpPr>
        <p:spPr>
          <a:xfrm>
            <a:off x="3935730" y="979805"/>
            <a:ext cx="2785745" cy="859790"/>
          </a:xfrm>
          <a:prstGeom prst="wedgeRoundRectCallout">
            <a:avLst>
              <a:gd name="adj1" fmla="val -43457"/>
              <a:gd name="adj2" fmla="val 99335"/>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p>
            <a:pPr>
              <a:lnSpc>
                <a:spcPct val="120000"/>
              </a:lnSpc>
            </a:pPr>
            <a:r>
              <a:rPr lang="zh-CN" altLang="en-US" sz="2400" b="1" dirty="0">
                <a:solidFill>
                  <a:srgbClr val="FF0000"/>
                </a:solidFill>
                <a:latin typeface="楷体" panose="02010609060101010101" pitchFamily="49" charset="-122"/>
                <a:ea typeface="楷体" panose="02010609060101010101" pitchFamily="49" charset="-122"/>
              </a:rPr>
              <a:t>摘要</a:t>
            </a:r>
            <a:r>
              <a:rPr lang="zh-CN" altLang="en-US" sz="2400" b="1" dirty="0">
                <a:solidFill>
                  <a:srgbClr val="353DE3"/>
                </a:solidFill>
                <a:latin typeface="楷体" panose="02010609060101010101" pitchFamily="49" charset="-122"/>
                <a:ea typeface="楷体" panose="02010609060101010101" pitchFamily="49" charset="-122"/>
              </a:rPr>
              <a:t>（概括说明经济业务的内容）</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39" name="圆角矩形标注 786438"/>
          <p:cNvSpPr/>
          <p:nvPr/>
        </p:nvSpPr>
        <p:spPr>
          <a:xfrm>
            <a:off x="5595938" y="4221163"/>
            <a:ext cx="4286250" cy="1136650"/>
          </a:xfrm>
          <a:prstGeom prst="wedgeRoundRectCallout">
            <a:avLst>
              <a:gd name="adj1" fmla="val -47116"/>
              <a:gd name="adj2" fmla="val -208639"/>
              <a:gd name="adj3" fmla="val 16667"/>
            </a:avLst>
          </a:prstGeom>
          <a:noFill/>
          <a:ln w="9525" cap="flat" cmpd="sng">
            <a:solidFill>
              <a:schemeClr val="tx1"/>
            </a:solidFill>
            <a:prstDash val="solid"/>
            <a:miter/>
            <a:headEnd type="none" w="med" len="med"/>
            <a:tailEnd type="none" w="med" len="med"/>
          </a:ln>
        </p:spPr>
        <p:txBody>
          <a:bodyPr lIns="0" tIns="0" rIns="0" bIns="0"/>
          <a:p>
            <a:r>
              <a:rPr lang="zh-CN" altLang="en-US" sz="2400" b="1" dirty="0">
                <a:solidFill>
                  <a:srgbClr val="FF0000"/>
                </a:solidFill>
                <a:latin typeface="楷体" panose="02010609060101010101" pitchFamily="49" charset="-122"/>
                <a:ea typeface="楷体" panose="02010609060101010101" pitchFamily="49" charset="-122"/>
              </a:rPr>
              <a:t>增加和减少的金额及余额</a:t>
            </a:r>
            <a:r>
              <a:rPr lang="zh-CN" altLang="en-US" sz="2400" b="1" dirty="0">
                <a:solidFill>
                  <a:srgbClr val="353DE3"/>
                </a:solidFill>
                <a:latin typeface="楷体" panose="02010609060101010101" pitchFamily="49" charset="-122"/>
                <a:ea typeface="楷体" panose="02010609060101010101" pitchFamily="49" charset="-122"/>
              </a:rPr>
              <a:t>（用以填写经济业务引起会计要素的增加、减少及变动的结果）</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40" name="圆角矩形标注 786439"/>
          <p:cNvSpPr/>
          <p:nvPr/>
        </p:nvSpPr>
        <p:spPr>
          <a:xfrm>
            <a:off x="5595938" y="4221163"/>
            <a:ext cx="4286250" cy="1136650"/>
          </a:xfrm>
          <a:prstGeom prst="wedgeRoundRectCallout">
            <a:avLst>
              <a:gd name="adj1" fmla="val -3704"/>
              <a:gd name="adj2" fmla="val -203861"/>
              <a:gd name="adj3" fmla="val 16667"/>
            </a:avLst>
          </a:prstGeom>
          <a:noFill/>
          <a:ln w="9525" cap="flat" cmpd="sng">
            <a:solidFill>
              <a:schemeClr val="tx1"/>
            </a:solidFill>
            <a:prstDash val="solid"/>
            <a:miter/>
            <a:headEnd type="none" w="med" len="med"/>
            <a:tailEnd type="none" w="med" len="med"/>
          </a:ln>
        </p:spPr>
        <p:txBody>
          <a:bodyPr lIns="0" tIns="0" rIns="0" bIns="0"/>
          <a:p>
            <a:r>
              <a:rPr lang="zh-CN" altLang="en-US" sz="2400" b="1" dirty="0">
                <a:solidFill>
                  <a:srgbClr val="FF0000"/>
                </a:solidFill>
                <a:latin typeface="楷体" panose="02010609060101010101" pitchFamily="49" charset="-122"/>
                <a:ea typeface="楷体" panose="02010609060101010101" pitchFamily="49" charset="-122"/>
              </a:rPr>
              <a:t>增加和减少的金额及余额</a:t>
            </a:r>
            <a:r>
              <a:rPr lang="zh-CN" altLang="en-US" sz="2400" b="1" dirty="0">
                <a:solidFill>
                  <a:srgbClr val="353DE3"/>
                </a:solidFill>
                <a:latin typeface="楷体" panose="02010609060101010101" pitchFamily="49" charset="-122"/>
                <a:ea typeface="楷体" panose="02010609060101010101" pitchFamily="49" charset="-122"/>
              </a:rPr>
              <a:t>（用以填写经济业务引起会计要素的增加、减少及变动的结果）</a:t>
            </a:r>
            <a:endParaRPr lang="zh-CN" altLang="en-US" sz="2400" b="1" dirty="0">
              <a:solidFill>
                <a:srgbClr val="353DE3"/>
              </a:solidFill>
              <a:latin typeface="楷体" panose="02010609060101010101" pitchFamily="49" charset="-122"/>
              <a:ea typeface="楷体" panose="02010609060101010101" pitchFamily="49" charset="-122"/>
            </a:endParaRPr>
          </a:p>
        </p:txBody>
      </p:sp>
      <p:sp>
        <p:nvSpPr>
          <p:cNvPr id="786441" name="圆角矩形标注 786440"/>
          <p:cNvSpPr/>
          <p:nvPr/>
        </p:nvSpPr>
        <p:spPr>
          <a:xfrm>
            <a:off x="5595938" y="4221163"/>
            <a:ext cx="4503737" cy="1136650"/>
          </a:xfrm>
          <a:prstGeom prst="wedgeRoundRectCallout">
            <a:avLst>
              <a:gd name="adj1" fmla="val 34556"/>
              <a:gd name="adj2" fmla="val -213699"/>
              <a:gd name="adj3" fmla="val 16667"/>
            </a:avLst>
          </a:prstGeom>
          <a:solidFill>
            <a:schemeClr val="bg1"/>
          </a:solidFill>
          <a:ln w="9525" cap="flat" cmpd="sng">
            <a:solidFill>
              <a:schemeClr val="tx1"/>
            </a:solidFill>
            <a:prstDash val="solid"/>
            <a:miter/>
            <a:headEnd type="none" w="med" len="med"/>
            <a:tailEnd type="none" w="med" len="med"/>
          </a:ln>
        </p:spPr>
        <p:txBody>
          <a:bodyPr lIns="0" tIns="0" rIns="0" bIns="0" anchor="ctr" anchorCtr="1"/>
          <a:p>
            <a:r>
              <a:rPr lang="zh-CN" altLang="en-US" sz="2400" b="1" dirty="0">
                <a:solidFill>
                  <a:srgbClr val="FF0000"/>
                </a:solidFill>
                <a:latin typeface="楷体" panose="02010609060101010101" pitchFamily="49" charset="-122"/>
                <a:ea typeface="楷体" panose="02010609060101010101" pitchFamily="49" charset="-122"/>
              </a:rPr>
              <a:t>金额增加、金额减少、金额余额</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51210"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51211" name="矩形 766977"/>
          <p:cNvSpPr/>
          <p:nvPr/>
        </p:nvSpPr>
        <p:spPr>
          <a:xfrm>
            <a:off x="850900" y="304800"/>
            <a:ext cx="9248775" cy="676275"/>
          </a:xfrm>
          <a:prstGeom prst="rect">
            <a:avLst/>
          </a:prstGeom>
          <a:noFill/>
          <a:ln w="9525">
            <a:noFill/>
          </a:ln>
        </p:spPr>
        <p:txBody>
          <a:bodyPr anchor="ctr" anchorCtr="0"/>
          <a:p>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6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64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864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864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64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864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864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35" grpId="0" bldLvl="0" animBg="1"/>
      <p:bldP spid="786436" grpId="0" bldLvl="0" animBg="1"/>
      <p:bldP spid="786437" grpId="0" bldLvl="0" animBg="1"/>
      <p:bldP spid="786438" grpId="0" bldLvl="0" animBg="1"/>
      <p:bldP spid="786439" grpId="0" bldLvl="0" animBg="1"/>
      <p:bldP spid="786440" grpId="0" bldLvl="0" animBg="1"/>
      <p:bldP spid="786441" grpId="0" bldLvl="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7459" name="内容占位符 787458"/>
          <p:cNvSpPr>
            <a:spLocks noGrp="1"/>
          </p:cNvSpPr>
          <p:nvPr>
            <p:ph idx="1"/>
          </p:nvPr>
        </p:nvSpPr>
        <p:spPr>
          <a:xfrm>
            <a:off x="887730" y="1071880"/>
            <a:ext cx="10416540" cy="4951095"/>
          </a:xfrm>
        </p:spPr>
        <p:txBody>
          <a:bodyPr vert="horz" wrap="square" lIns="91440" tIns="45720" rIns="91440" bIns="45720" anchor="t" anchorCtr="0"/>
          <a:p>
            <a:pPr eaLnBrk="1" hangingPunct="1">
              <a:lnSpc>
                <a:spcPct val="150000"/>
              </a:lnSpc>
              <a:spcBef>
                <a:spcPct val="0"/>
              </a:spcBef>
              <a:buClrTx/>
              <a:buNone/>
            </a:pPr>
            <a:r>
              <a:rPr lang="zh-CN" altLang="en-US" sz="2800" dirty="0">
                <a:solidFill>
                  <a:srgbClr val="FF0000"/>
                </a:solidFill>
                <a:latin typeface="黑体" panose="02010609060101010101" pitchFamily="49" charset="-122"/>
                <a:ea typeface="黑体" panose="02010609060101010101" pitchFamily="49" charset="-122"/>
              </a:rPr>
              <a:t>三、会计账户的基本结构与格式</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0000CC"/>
              </a:buClr>
              <a:buFont typeface="Wingdings" panose="05000000000000000000" pitchFamily="2" charset="2"/>
              <a:buChar char="p"/>
            </a:pPr>
            <a:r>
              <a:rPr lang="zh-CN" altLang="en-US" sz="2800" dirty="0">
                <a:solidFill>
                  <a:srgbClr val="353DE3"/>
                </a:solidFill>
                <a:latin typeface="黑体" panose="02010609060101010101" pitchFamily="49" charset="-122"/>
                <a:ea typeface="黑体" panose="02010609060101010101" pitchFamily="49" charset="-122"/>
              </a:rPr>
              <a:t>（三）会计账户的指标</a:t>
            </a:r>
            <a:endParaRPr lang="zh-CN" altLang="en-US"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2800" dirty="0">
                <a:solidFill>
                  <a:srgbClr val="7030A0"/>
                </a:solidFill>
                <a:latin typeface="楷体" panose="02010609060101010101" pitchFamily="49" charset="-122"/>
                <a:ea typeface="楷体" panose="02010609060101010101" pitchFamily="49" charset="-122"/>
              </a:rPr>
              <a:t>1</a:t>
            </a:r>
            <a:r>
              <a:rPr lang="zh-CN" altLang="en-US" sz="2800" dirty="0">
                <a:solidFill>
                  <a:srgbClr val="7030A0"/>
                </a:solidFill>
                <a:latin typeface="楷体" panose="02010609060101010101" pitchFamily="49" charset="-122"/>
                <a:ea typeface="楷体" panose="02010609060101010101" pitchFamily="49" charset="-122"/>
              </a:rPr>
              <a:t>.期初余额。</a:t>
            </a:r>
            <a:r>
              <a:rPr lang="zh-CN" altLang="en-US" sz="2800" dirty="0">
                <a:latin typeface="楷体" panose="02010609060101010101" pitchFamily="49" charset="-122"/>
                <a:ea typeface="楷体" panose="02010609060101010101" pitchFamily="49" charset="-122"/>
              </a:rPr>
              <a:t>即上期期末余额。</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2800" dirty="0">
                <a:solidFill>
                  <a:srgbClr val="7030A0"/>
                </a:solidFill>
                <a:latin typeface="楷体" panose="02010609060101010101" pitchFamily="49" charset="-122"/>
                <a:ea typeface="楷体" panose="02010609060101010101" pitchFamily="49" charset="-122"/>
              </a:rPr>
              <a:t>2.</a:t>
            </a:r>
            <a:r>
              <a:rPr lang="zh-CN" altLang="en-US" sz="2800" dirty="0">
                <a:solidFill>
                  <a:srgbClr val="7030A0"/>
                </a:solidFill>
                <a:latin typeface="楷体" panose="02010609060101010101" pitchFamily="49" charset="-122"/>
                <a:ea typeface="楷体" panose="02010609060101010101" pitchFamily="49" charset="-122"/>
              </a:rPr>
              <a:t>本期发生额。</a:t>
            </a:r>
            <a:r>
              <a:rPr lang="zh-CN" altLang="en-US" sz="2800" dirty="0">
                <a:latin typeface="楷体" panose="02010609060101010101" pitchFamily="49" charset="-122"/>
                <a:ea typeface="楷体" panose="02010609060101010101" pitchFamily="49" charset="-122"/>
              </a:rPr>
              <a:t>一定会计期间内账户所登记的增加或减少的金额合计。</a:t>
            </a:r>
            <a:endParaRPr lang="en-US" altLang="zh-CN" sz="2800" dirty="0">
              <a:latin typeface="楷体" panose="02010609060101010101" pitchFamily="49" charset="-122"/>
              <a:ea typeface="楷体" panose="02010609060101010101" pitchFamily="49" charset="-122"/>
            </a:endParaRPr>
          </a:p>
          <a:p>
            <a:pPr marL="469900" lvl="1" indent="0" eaLnBrk="1" hangingPunct="1">
              <a:lnSpc>
                <a:spcPct val="150000"/>
              </a:lnSpc>
              <a:buNone/>
            </a:pPr>
            <a:r>
              <a:rPr lang="en-US" altLang="zh-CN" sz="2800" dirty="0">
                <a:latin typeface="楷体" panose="02010609060101010101" pitchFamily="49" charset="-122"/>
                <a:ea typeface="楷体" panose="02010609060101010101" pitchFamily="49" charset="-122"/>
              </a:rPr>
              <a:t>——</a:t>
            </a:r>
            <a:r>
              <a:rPr lang="zh-CN" altLang="en-US" sz="2800" dirty="0">
                <a:solidFill>
                  <a:srgbClr val="7030A0"/>
                </a:solidFill>
                <a:latin typeface="楷体" panose="02010609060101010101" pitchFamily="49" charset="-122"/>
                <a:ea typeface="楷体" panose="02010609060101010101" pitchFamily="49" charset="-122"/>
              </a:rPr>
              <a:t>本期增加发生额、本期减少发生额</a:t>
            </a:r>
            <a:endParaRPr lang="en-US" altLang="zh-CN" sz="2800" dirty="0">
              <a:solidFill>
                <a:srgbClr val="7030A0"/>
              </a:solidFill>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en-US" altLang="zh-CN" sz="2800" dirty="0">
                <a:solidFill>
                  <a:srgbClr val="7030A0"/>
                </a:solidFill>
                <a:latin typeface="楷体" panose="02010609060101010101" pitchFamily="49" charset="-122"/>
                <a:ea typeface="楷体" panose="02010609060101010101" pitchFamily="49" charset="-122"/>
              </a:rPr>
              <a:t>3. </a:t>
            </a:r>
            <a:r>
              <a:rPr lang="en-US" altLang="en-US" sz="2800" dirty="0">
                <a:solidFill>
                  <a:srgbClr val="7030A0"/>
                </a:solidFill>
                <a:latin typeface="楷体" panose="02010609060101010101" pitchFamily="49" charset="-122"/>
                <a:ea typeface="楷体" panose="02010609060101010101" pitchFamily="49" charset="-122"/>
              </a:rPr>
              <a:t>期末余额。</a:t>
            </a:r>
            <a:r>
              <a:rPr lang="en-US" altLang="en-US" sz="2800" dirty="0">
                <a:latin typeface="楷体" panose="02010609060101010101" pitchFamily="49" charset="-122"/>
                <a:ea typeface="楷体" panose="02010609060101010101" pitchFamily="49" charset="-122"/>
              </a:rPr>
              <a:t>会计期间结束时的余额。如月末。</a:t>
            </a:r>
            <a:endParaRPr lang="en-US" altLang="zh-CN" sz="2800" dirty="0">
              <a:latin typeface="楷体" panose="02010609060101010101" pitchFamily="49" charset="-122"/>
              <a:ea typeface="楷体" panose="02010609060101010101" pitchFamily="49" charset="-122"/>
            </a:endParaRPr>
          </a:p>
          <a:p>
            <a:pPr marL="469900" lvl="1" indent="0" eaLnBrk="1" hangingPunct="1">
              <a:lnSpc>
                <a:spcPct val="150000"/>
              </a:lnSpc>
              <a:buNone/>
            </a:pPr>
            <a:endParaRPr lang="en-US" altLang="zh-CN" sz="2800" dirty="0">
              <a:solidFill>
                <a:srgbClr val="7030A0"/>
              </a:solidFill>
              <a:latin typeface="楷体" panose="02010609060101010101" pitchFamily="49" charset="-122"/>
              <a:ea typeface="楷体" panose="02010609060101010101" pitchFamily="49" charset="-122"/>
            </a:endParaRPr>
          </a:p>
          <a:p>
            <a:pPr eaLnBrk="1" hangingPunct="1">
              <a:lnSpc>
                <a:spcPct val="150000"/>
              </a:lnSpc>
              <a:buNone/>
            </a:pPr>
            <a:r>
              <a:rPr lang="zh-CN" altLang="en-US" sz="2800" dirty="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p:txBody>
      </p:sp>
      <p:sp>
        <p:nvSpPr>
          <p:cNvPr id="53251" name="页脚占位符 1"/>
          <p:cNvSpPr txBox="1">
            <a:spLocks noGrp="1"/>
          </p:cNvSpPr>
          <p:nvPr>
            <p:ph type="ftr" sz="quarter" idx="11"/>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Times New Roman" panose="02020603050405020304" pitchFamily="18" charset="0"/>
                <a:ea typeface="楷体_GB2312" pitchFamily="49" charset="-122"/>
              </a:rPr>
              <a:t>第二章</a:t>
            </a:r>
            <a:r>
              <a:rPr lang="en-US" altLang="zh-CN" sz="1400" b="1" dirty="0">
                <a:latin typeface="楷体_GB2312" pitchFamily="49" charset="-122"/>
                <a:ea typeface="楷体_GB2312" pitchFamily="49" charset="-122"/>
              </a:rPr>
              <a:t> </a:t>
            </a:r>
            <a:r>
              <a:rPr lang="zh-CN" altLang="en-US" sz="1400" b="1" dirty="0">
                <a:latin typeface="楷体_GB2312" pitchFamily="49" charset="-122"/>
                <a:ea typeface="楷体_GB2312" pitchFamily="49" charset="-122"/>
              </a:rPr>
              <a:t>会计要素与会计账户</a:t>
            </a:r>
            <a:endParaRPr lang="zh-CN" altLang="en-US" sz="1400" b="1" dirty="0">
              <a:latin typeface="楷体_GB2312" pitchFamily="49" charset="-122"/>
              <a:ea typeface="楷体_GB2312" pitchFamily="49" charset="-122"/>
            </a:endParaRPr>
          </a:p>
        </p:txBody>
      </p:sp>
      <p:sp>
        <p:nvSpPr>
          <p:cNvPr id="53252" name="矩形 766977"/>
          <p:cNvSpPr/>
          <p:nvPr/>
        </p:nvSpPr>
        <p:spPr>
          <a:xfrm>
            <a:off x="928370" y="304800"/>
            <a:ext cx="917130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87459">
                                            <p:txEl>
                                              <p:charRg st="26" end="42"/>
                                            </p:txEl>
                                          </p:spTgt>
                                        </p:tgtEl>
                                        <p:attrNameLst>
                                          <p:attrName>style.visibility</p:attrName>
                                        </p:attrNameLst>
                                      </p:cBhvr>
                                      <p:to>
                                        <p:strVal val="visible"/>
                                      </p:to>
                                    </p:set>
                                    <p:animEffect transition="in" filter="blinds(horizontal)">
                                      <p:cBhvr>
                                        <p:cTn id="7" dur="500"/>
                                        <p:tgtEl>
                                          <p:spTgt spid="787459">
                                            <p:txEl>
                                              <p:charRg st="26" end="4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87459">
                                            <p:txEl>
                                              <p:charRg st="42" end="75"/>
                                            </p:txEl>
                                          </p:spTgt>
                                        </p:tgtEl>
                                        <p:attrNameLst>
                                          <p:attrName>style.visibility</p:attrName>
                                        </p:attrNameLst>
                                      </p:cBhvr>
                                      <p:to>
                                        <p:strVal val="visible"/>
                                      </p:to>
                                    </p:set>
                                    <p:animEffect transition="in" filter="blinds(horizontal)">
                                      <p:cBhvr>
                                        <p:cTn id="12" dur="500"/>
                                        <p:tgtEl>
                                          <p:spTgt spid="787459">
                                            <p:txEl>
                                              <p:charRg st="42" end="7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87459">
                                            <p:txEl>
                                              <p:charRg st="75" end="93"/>
                                            </p:txEl>
                                          </p:spTgt>
                                        </p:tgtEl>
                                        <p:attrNameLst>
                                          <p:attrName>style.visibility</p:attrName>
                                        </p:attrNameLst>
                                      </p:cBhvr>
                                      <p:to>
                                        <p:strVal val="visible"/>
                                      </p:to>
                                    </p:set>
                                    <p:animEffect transition="in" filter="blinds(horizontal)">
                                      <p:cBhvr>
                                        <p:cTn id="17" dur="500"/>
                                        <p:tgtEl>
                                          <p:spTgt spid="787459">
                                            <p:txEl>
                                              <p:charRg st="75" end="9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87459">
                                            <p:txEl>
                                              <p:charRg st="93" end="117"/>
                                            </p:txEl>
                                          </p:spTgt>
                                        </p:tgtEl>
                                        <p:attrNameLst>
                                          <p:attrName>style.visibility</p:attrName>
                                        </p:attrNameLst>
                                      </p:cBhvr>
                                      <p:to>
                                        <p:strVal val="visible"/>
                                      </p:to>
                                    </p:set>
                                    <p:animEffect transition="in" filter="blinds(horizontal)">
                                      <p:cBhvr>
                                        <p:cTn id="22" dur="500"/>
                                        <p:tgtEl>
                                          <p:spTgt spid="787459">
                                            <p:txEl>
                                              <p:charRg st="93" end="1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4274" name="Group 2"/>
          <p:cNvGrpSpPr/>
          <p:nvPr/>
        </p:nvGrpSpPr>
        <p:grpSpPr>
          <a:xfrm>
            <a:off x="8589963" y="2849563"/>
            <a:ext cx="1544637" cy="1766887"/>
            <a:chOff x="0" y="0"/>
            <a:chExt cx="973" cy="1113"/>
          </a:xfrm>
        </p:grpSpPr>
        <p:sp>
          <p:nvSpPr>
            <p:cNvPr id="54294" name="Oval 3"/>
            <p:cNvSpPr/>
            <p:nvPr/>
          </p:nvSpPr>
          <p:spPr>
            <a:xfrm>
              <a:off x="96" y="921"/>
              <a:ext cx="816" cy="192"/>
            </a:xfrm>
            <a:prstGeom prst="ellipse">
              <a:avLst/>
            </a:prstGeom>
            <a:gradFill rotWithShape="1">
              <a:gsLst>
                <a:gs pos="0">
                  <a:srgbClr val="969696"/>
                </a:gs>
                <a:gs pos="100000">
                  <a:srgbClr val="FFFFFF"/>
                </a:gs>
              </a:gsLst>
              <a:path path="shape">
                <a:fillToRect l="50000" t="50000" r="50000" b="50000"/>
              </a:path>
              <a:tileRect/>
            </a:gradFill>
            <a:ln w="9525">
              <a:noFill/>
            </a:ln>
          </p:spPr>
          <p:txBody>
            <a:bodyPr wrap="none" anchor="ctr" anchorCtr="0"/>
            <a:p>
              <a:pPr algn="ctr"/>
              <a:endParaRPr lang="zh-CN" altLang="en-US" sz="2400" b="1" dirty="0">
                <a:solidFill>
                  <a:srgbClr val="000000"/>
                </a:solidFill>
                <a:latin typeface="黑体" panose="02010609060101010101" pitchFamily="49" charset="-122"/>
                <a:ea typeface="黑体" panose="02010609060101010101" pitchFamily="49" charset="-122"/>
              </a:endParaRPr>
            </a:p>
          </p:txBody>
        </p:sp>
        <p:sp>
          <p:nvSpPr>
            <p:cNvPr id="22532" name="Oval 4"/>
            <p:cNvSpPr>
              <a:spLocks noChangeArrowheads="1"/>
            </p:cNvSpPr>
            <p:nvPr/>
          </p:nvSpPr>
          <p:spPr bwMode="auto">
            <a:xfrm>
              <a:off x="0" y="0"/>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33" name="Oval 5"/>
            <p:cNvSpPr>
              <a:spLocks noChangeArrowheads="1"/>
            </p:cNvSpPr>
            <p:nvPr/>
          </p:nvSpPr>
          <p:spPr bwMode="auto">
            <a:xfrm>
              <a:off x="21" y="23"/>
              <a:ext cx="928" cy="929"/>
            </a:xfrm>
            <a:prstGeom prst="ellipse">
              <a:avLst/>
            </a:prstGeom>
            <a:gradFill rotWithShape="1">
              <a:gsLst>
                <a:gs pos="0">
                  <a:schemeClr val="folHlink">
                    <a:alpha val="84999"/>
                  </a:schemeClr>
                </a:gs>
                <a:gs pos="100000">
                  <a:schemeClr val="folHlink">
                    <a:gamma/>
                    <a:shade val="63529"/>
                    <a:invGamma/>
                  </a:schemeClr>
                </a:gs>
              </a:gsLst>
              <a:lin ang="27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34" name="Oval 6"/>
            <p:cNvSpPr>
              <a:spLocks noChangeArrowheads="1"/>
            </p:cNvSpPr>
            <p:nvPr/>
          </p:nvSpPr>
          <p:spPr bwMode="auto">
            <a:xfrm>
              <a:off x="57" y="57"/>
              <a:ext cx="839" cy="839"/>
            </a:xfrm>
            <a:prstGeom prst="ellipse">
              <a:avLst/>
            </a:prstGeom>
            <a:gradFill rotWithShape="1">
              <a:gsLst>
                <a:gs pos="0">
                  <a:schemeClr val="folHlink"/>
                </a:gs>
                <a:gs pos="100000">
                  <a:schemeClr val="folHlink">
                    <a:gamma/>
                    <a:shade val="72549"/>
                    <a:invGamma/>
                  </a:schemeClr>
                </a:gs>
              </a:gsLst>
              <a:lin ang="27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54298" name="Text Box 8"/>
            <p:cNvSpPr txBox="1"/>
            <p:nvPr/>
          </p:nvSpPr>
          <p:spPr>
            <a:xfrm>
              <a:off x="81" y="192"/>
              <a:ext cx="791" cy="600"/>
            </a:xfrm>
            <a:prstGeom prst="rect">
              <a:avLst/>
            </a:prstGeom>
            <a:noFill/>
            <a:ln w="9525">
              <a:noFill/>
            </a:ln>
          </p:spPr>
          <p:txBody>
            <a:bodyPr wrap="none">
              <a:spAutoFit/>
            </a:bodyPr>
            <a:p>
              <a:pPr algn="ctr"/>
              <a:r>
                <a:rPr lang="zh-CN" altLang="en-US" sz="2800" b="1" dirty="0">
                  <a:solidFill>
                    <a:srgbClr val="FFFFFF"/>
                  </a:solidFill>
                  <a:latin typeface="黑体" panose="02010609060101010101" pitchFamily="49" charset="-122"/>
                  <a:ea typeface="黑体" panose="02010609060101010101" pitchFamily="49" charset="-122"/>
                </a:rPr>
                <a:t>本期</a:t>
              </a:r>
              <a:endParaRPr lang="zh-CN" altLang="en-US" sz="2800" b="1" dirty="0">
                <a:solidFill>
                  <a:srgbClr val="FFFFFF"/>
                </a:solidFill>
                <a:latin typeface="黑体" panose="02010609060101010101" pitchFamily="49" charset="-122"/>
                <a:ea typeface="黑体" panose="02010609060101010101" pitchFamily="49" charset="-122"/>
              </a:endParaRPr>
            </a:p>
            <a:p>
              <a:pPr algn="ctr"/>
              <a:r>
                <a:rPr lang="zh-CN" altLang="en-US" sz="2800" b="1" dirty="0">
                  <a:solidFill>
                    <a:srgbClr val="FFFFFF"/>
                  </a:solidFill>
                  <a:latin typeface="黑体" panose="02010609060101010101" pitchFamily="49" charset="-122"/>
                  <a:ea typeface="黑体" panose="02010609060101010101" pitchFamily="49" charset="-122"/>
                </a:rPr>
                <a:t>减少额</a:t>
              </a:r>
              <a:endParaRPr lang="zh-CN" altLang="en-US" sz="2800" b="1" dirty="0">
                <a:solidFill>
                  <a:srgbClr val="FFFFFF"/>
                </a:solidFill>
                <a:latin typeface="黑体" panose="02010609060101010101" pitchFamily="49" charset="-122"/>
                <a:ea typeface="黑体" panose="02010609060101010101" pitchFamily="49" charset="-122"/>
              </a:endParaRPr>
            </a:p>
          </p:txBody>
        </p:sp>
      </p:grpSp>
      <p:grpSp>
        <p:nvGrpSpPr>
          <p:cNvPr id="3" name="Group 9"/>
          <p:cNvGrpSpPr/>
          <p:nvPr/>
        </p:nvGrpSpPr>
        <p:grpSpPr bwMode="auto">
          <a:xfrm>
            <a:off x="6435725" y="2848668"/>
            <a:ext cx="1544637" cy="1766888"/>
            <a:chOff x="0" y="0"/>
            <a:chExt cx="973" cy="1113"/>
          </a:xfrm>
          <a:solidFill>
            <a:srgbClr val="002060"/>
          </a:solidFill>
        </p:grpSpPr>
        <p:sp>
          <p:nvSpPr>
            <p:cNvPr id="135196" name="Oval 10"/>
            <p:cNvSpPr>
              <a:spLocks noChangeArrowheads="1"/>
            </p:cNvSpPr>
            <p:nvPr/>
          </p:nvSpPr>
          <p:spPr bwMode="auto">
            <a:xfrm>
              <a:off x="96" y="921"/>
              <a:ext cx="816" cy="19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39" name="Oval 11"/>
            <p:cNvSpPr>
              <a:spLocks noChangeArrowheads="1"/>
            </p:cNvSpPr>
            <p:nvPr/>
          </p:nvSpPr>
          <p:spPr bwMode="auto">
            <a:xfrm>
              <a:off x="0" y="0"/>
              <a:ext cx="973" cy="973"/>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40" name="Oval 12"/>
            <p:cNvSpPr>
              <a:spLocks noChangeArrowheads="1"/>
            </p:cNvSpPr>
            <p:nvPr/>
          </p:nvSpPr>
          <p:spPr bwMode="auto">
            <a:xfrm>
              <a:off x="21" y="23"/>
              <a:ext cx="928" cy="929"/>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41" name="Oval 13"/>
            <p:cNvSpPr>
              <a:spLocks noChangeArrowheads="1"/>
            </p:cNvSpPr>
            <p:nvPr/>
          </p:nvSpPr>
          <p:spPr bwMode="auto">
            <a:xfrm>
              <a:off x="57" y="57"/>
              <a:ext cx="839" cy="839"/>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35201" name="Text Box 15"/>
            <p:cNvSpPr txBox="1">
              <a:spLocks noChangeArrowheads="1"/>
            </p:cNvSpPr>
            <p:nvPr/>
          </p:nvSpPr>
          <p:spPr bwMode="auto">
            <a:xfrm>
              <a:off x="78" y="192"/>
              <a:ext cx="791" cy="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rPr>
                <a:t>本期</a:t>
              </a:r>
              <a:endPar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rPr>
                <a:t>增加额</a:t>
              </a:r>
              <a:endPar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endParaRPr>
            </a:p>
          </p:txBody>
        </p:sp>
      </p:grpSp>
      <p:grpSp>
        <p:nvGrpSpPr>
          <p:cNvPr id="4" name="Group 16"/>
          <p:cNvGrpSpPr/>
          <p:nvPr/>
        </p:nvGrpSpPr>
        <p:grpSpPr bwMode="auto">
          <a:xfrm>
            <a:off x="4246559" y="2848668"/>
            <a:ext cx="1544641" cy="1766888"/>
            <a:chOff x="0" y="0"/>
            <a:chExt cx="973" cy="1113"/>
          </a:xfrm>
          <a:solidFill>
            <a:srgbClr val="0000CC"/>
          </a:solidFill>
        </p:grpSpPr>
        <p:sp>
          <p:nvSpPr>
            <p:cNvPr id="135190" name="Oval 17"/>
            <p:cNvSpPr>
              <a:spLocks noChangeArrowheads="1"/>
            </p:cNvSpPr>
            <p:nvPr/>
          </p:nvSpPr>
          <p:spPr bwMode="auto">
            <a:xfrm>
              <a:off x="96" y="921"/>
              <a:ext cx="816" cy="19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46" name="Oval 18"/>
            <p:cNvSpPr>
              <a:spLocks noChangeArrowheads="1"/>
            </p:cNvSpPr>
            <p:nvPr/>
          </p:nvSpPr>
          <p:spPr bwMode="auto">
            <a:xfrm>
              <a:off x="0" y="0"/>
              <a:ext cx="973" cy="973"/>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47" name="Oval 19"/>
            <p:cNvSpPr>
              <a:spLocks noChangeArrowheads="1"/>
            </p:cNvSpPr>
            <p:nvPr/>
          </p:nvSpPr>
          <p:spPr bwMode="auto">
            <a:xfrm>
              <a:off x="21" y="23"/>
              <a:ext cx="928" cy="929"/>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48" name="Oval 20"/>
            <p:cNvSpPr>
              <a:spLocks noChangeArrowheads="1"/>
            </p:cNvSpPr>
            <p:nvPr/>
          </p:nvSpPr>
          <p:spPr bwMode="auto">
            <a:xfrm>
              <a:off x="57" y="57"/>
              <a:ext cx="839" cy="839"/>
            </a:xfrm>
            <a:prstGeom prst="ellipse">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135195" name="Text Box 22"/>
            <p:cNvSpPr txBox="1">
              <a:spLocks noChangeArrowheads="1"/>
            </p:cNvSpPr>
            <p:nvPr/>
          </p:nvSpPr>
          <p:spPr bwMode="auto">
            <a:xfrm>
              <a:off x="193" y="215"/>
              <a:ext cx="566" cy="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rPr>
                <a:t>期初</a:t>
              </a:r>
              <a:endParaRPr kumimoji="0" lang="en-US" altLang="zh-CN"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rPr>
                <a:t>余额</a:t>
              </a:r>
              <a:endParaRPr kumimoji="0" lang="zh-CN" altLang="en-US" sz="2800" b="1" i="0" u="none" strike="noStrike" kern="120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n-cs"/>
              </a:endParaRPr>
            </a:p>
          </p:txBody>
        </p:sp>
      </p:grpSp>
      <p:grpSp>
        <p:nvGrpSpPr>
          <p:cNvPr id="54277" name="Group 23"/>
          <p:cNvGrpSpPr/>
          <p:nvPr/>
        </p:nvGrpSpPr>
        <p:grpSpPr>
          <a:xfrm>
            <a:off x="2062163" y="2849563"/>
            <a:ext cx="1612900" cy="1766887"/>
            <a:chOff x="-32" y="0"/>
            <a:chExt cx="1016" cy="1113"/>
          </a:xfrm>
        </p:grpSpPr>
        <p:sp>
          <p:nvSpPr>
            <p:cNvPr id="54289" name="Oval 24"/>
            <p:cNvSpPr/>
            <p:nvPr/>
          </p:nvSpPr>
          <p:spPr>
            <a:xfrm>
              <a:off x="69" y="921"/>
              <a:ext cx="816" cy="192"/>
            </a:xfrm>
            <a:prstGeom prst="ellipse">
              <a:avLst/>
            </a:prstGeom>
            <a:gradFill rotWithShape="1">
              <a:gsLst>
                <a:gs pos="0">
                  <a:srgbClr val="969696"/>
                </a:gs>
                <a:gs pos="100000">
                  <a:srgbClr val="F8FAF4"/>
                </a:gs>
              </a:gsLst>
              <a:path path="shape">
                <a:fillToRect l="50000" t="50000" r="50000" b="50000"/>
              </a:path>
              <a:tileRect/>
            </a:gradFill>
            <a:ln w="9525">
              <a:noFill/>
            </a:ln>
          </p:spPr>
          <p:txBody>
            <a:bodyPr wrap="none" anchor="ctr" anchorCtr="0"/>
            <a:p>
              <a:pPr algn="ctr"/>
              <a:endParaRPr lang="zh-CN" altLang="en-US" sz="2400" b="1" dirty="0">
                <a:solidFill>
                  <a:srgbClr val="000000"/>
                </a:solidFill>
                <a:latin typeface="黑体" panose="02010609060101010101" pitchFamily="49" charset="-122"/>
                <a:ea typeface="黑体" panose="02010609060101010101" pitchFamily="49" charset="-122"/>
              </a:endParaRPr>
            </a:p>
          </p:txBody>
        </p:sp>
        <p:sp>
          <p:nvSpPr>
            <p:cNvPr id="22553" name="Oval 25"/>
            <p:cNvSpPr>
              <a:spLocks noChangeArrowheads="1"/>
            </p:cNvSpPr>
            <p:nvPr/>
          </p:nvSpPr>
          <p:spPr bwMode="auto">
            <a:xfrm>
              <a:off x="0" y="0"/>
              <a:ext cx="973" cy="973"/>
            </a:xfrm>
            <a:prstGeom prst="ellipse">
              <a:avLst/>
            </a:prstGeom>
            <a:gradFill rotWithShape="1">
              <a:gsLst>
                <a:gs pos="0">
                  <a:schemeClr val="accent2"/>
                </a:gs>
                <a:gs pos="100000">
                  <a:schemeClr val="accent2">
                    <a:gamma/>
                    <a:shade val="57255"/>
                    <a:invGamma/>
                  </a:schemeClr>
                </a:gs>
              </a:gsLst>
              <a:path path="rect">
                <a:fillToRect l="100000" t="100000"/>
              </a:path>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54" name="Oval 26"/>
            <p:cNvSpPr>
              <a:spLocks noChangeArrowheads="1"/>
            </p:cNvSpPr>
            <p:nvPr/>
          </p:nvSpPr>
          <p:spPr bwMode="auto">
            <a:xfrm>
              <a:off x="21" y="23"/>
              <a:ext cx="928" cy="929"/>
            </a:xfrm>
            <a:prstGeom prst="ellipse">
              <a:avLst/>
            </a:prstGeom>
            <a:gradFill rotWithShape="1">
              <a:gsLst>
                <a:gs pos="0">
                  <a:schemeClr val="accent2">
                    <a:alpha val="84999"/>
                  </a:schemeClr>
                </a:gs>
                <a:gs pos="100000">
                  <a:schemeClr val="accent2">
                    <a:gamma/>
                    <a:shade val="63529"/>
                    <a:invGamma/>
                  </a:schemeClr>
                </a:gs>
              </a:gsLst>
              <a:lin ang="27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22555" name="Oval 27"/>
            <p:cNvSpPr>
              <a:spLocks noChangeArrowheads="1"/>
            </p:cNvSpPr>
            <p:nvPr/>
          </p:nvSpPr>
          <p:spPr bwMode="auto">
            <a:xfrm>
              <a:off x="57" y="57"/>
              <a:ext cx="839" cy="839"/>
            </a:xfrm>
            <a:prstGeom prst="ellipse">
              <a:avLst/>
            </a:prstGeom>
            <a:gradFill rotWithShape="1">
              <a:gsLst>
                <a:gs pos="0">
                  <a:schemeClr val="accent2"/>
                </a:gs>
                <a:gs pos="100000">
                  <a:schemeClr val="accent2">
                    <a:gamma/>
                    <a:shade val="72549"/>
                    <a:invGamma/>
                  </a:schemeClr>
                </a:gs>
              </a:gsLst>
              <a:lin ang="27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54293" name="Text Box 29"/>
            <p:cNvSpPr txBox="1"/>
            <p:nvPr/>
          </p:nvSpPr>
          <p:spPr>
            <a:xfrm>
              <a:off x="-32" y="328"/>
              <a:ext cx="1016" cy="329"/>
            </a:xfrm>
            <a:prstGeom prst="rect">
              <a:avLst/>
            </a:prstGeom>
            <a:noFill/>
            <a:ln w="9525">
              <a:noFill/>
            </a:ln>
          </p:spPr>
          <p:txBody>
            <a:bodyPr wrap="none">
              <a:spAutoFit/>
            </a:bodyPr>
            <a:p>
              <a:pPr algn="ctr"/>
              <a:r>
                <a:rPr lang="zh-CN" altLang="en-US" sz="2800" b="1" dirty="0">
                  <a:solidFill>
                    <a:srgbClr val="FFFFFF"/>
                  </a:solidFill>
                  <a:latin typeface="黑体" panose="02010609060101010101" pitchFamily="49" charset="-122"/>
                  <a:ea typeface="黑体" panose="02010609060101010101" pitchFamily="49" charset="-122"/>
                </a:rPr>
                <a:t>期末余额</a:t>
              </a:r>
              <a:endParaRPr lang="zh-CN" altLang="en-US" sz="2800" b="1" dirty="0">
                <a:solidFill>
                  <a:srgbClr val="FFFFFF"/>
                </a:solidFill>
                <a:latin typeface="黑体" panose="02010609060101010101" pitchFamily="49" charset="-122"/>
                <a:ea typeface="黑体" panose="02010609060101010101" pitchFamily="49" charset="-122"/>
              </a:endParaRPr>
            </a:p>
          </p:txBody>
        </p:sp>
      </p:grpSp>
      <p:sp>
        <p:nvSpPr>
          <p:cNvPr id="54278" name="Text Box 30"/>
          <p:cNvSpPr txBox="1"/>
          <p:nvPr/>
        </p:nvSpPr>
        <p:spPr>
          <a:xfrm>
            <a:off x="3636963" y="3382963"/>
            <a:ext cx="685800" cy="460375"/>
          </a:xfrm>
          <a:prstGeom prst="rect">
            <a:avLst/>
          </a:prstGeom>
          <a:noFill/>
          <a:ln w="9525">
            <a:noFill/>
          </a:ln>
        </p:spPr>
        <p:txBody>
          <a:bodyPr>
            <a:spAutoFit/>
          </a:bodyPr>
          <a:p>
            <a:pPr algn="ctr">
              <a:spcBef>
                <a:spcPct val="50000"/>
              </a:spcBef>
            </a:pPr>
            <a:r>
              <a:rPr lang="en-US" altLang="zh-CN" sz="2400" b="1" dirty="0">
                <a:solidFill>
                  <a:srgbClr val="000066"/>
                </a:solidFill>
                <a:latin typeface="黑体" panose="02010609060101010101" pitchFamily="49" charset="-122"/>
                <a:ea typeface="黑体" panose="02010609060101010101" pitchFamily="49" charset="-122"/>
              </a:rPr>
              <a:t>=</a:t>
            </a:r>
            <a:endParaRPr lang="en-US" altLang="zh-CN" sz="2400" b="1" dirty="0">
              <a:solidFill>
                <a:srgbClr val="000066"/>
              </a:solidFill>
              <a:latin typeface="黑体" panose="02010609060101010101" pitchFamily="49" charset="-122"/>
              <a:ea typeface="黑体" panose="02010609060101010101" pitchFamily="49" charset="-122"/>
            </a:endParaRPr>
          </a:p>
        </p:txBody>
      </p:sp>
      <p:sp>
        <p:nvSpPr>
          <p:cNvPr id="54279" name="Text Box 31"/>
          <p:cNvSpPr txBox="1"/>
          <p:nvPr/>
        </p:nvSpPr>
        <p:spPr>
          <a:xfrm>
            <a:off x="5770563" y="3382963"/>
            <a:ext cx="685800" cy="460375"/>
          </a:xfrm>
          <a:prstGeom prst="rect">
            <a:avLst/>
          </a:prstGeom>
          <a:noFill/>
          <a:ln w="9525">
            <a:noFill/>
          </a:ln>
        </p:spPr>
        <p:txBody>
          <a:bodyPr>
            <a:spAutoFit/>
          </a:bodyPr>
          <a:p>
            <a:pPr algn="ctr">
              <a:spcBef>
                <a:spcPct val="50000"/>
              </a:spcBef>
            </a:pPr>
            <a:r>
              <a:rPr lang="en-US" altLang="zh-CN" sz="2400" b="1" dirty="0">
                <a:solidFill>
                  <a:srgbClr val="000066"/>
                </a:solidFill>
                <a:latin typeface="黑体" panose="02010609060101010101" pitchFamily="49" charset="-122"/>
                <a:ea typeface="黑体" panose="02010609060101010101" pitchFamily="49" charset="-122"/>
              </a:rPr>
              <a:t>+</a:t>
            </a:r>
            <a:endParaRPr lang="en-US" altLang="zh-CN" sz="2400" b="1" dirty="0">
              <a:solidFill>
                <a:srgbClr val="000066"/>
              </a:solidFill>
              <a:latin typeface="黑体" panose="02010609060101010101" pitchFamily="49" charset="-122"/>
              <a:ea typeface="黑体" panose="02010609060101010101" pitchFamily="49" charset="-122"/>
            </a:endParaRPr>
          </a:p>
        </p:txBody>
      </p:sp>
      <p:sp>
        <p:nvSpPr>
          <p:cNvPr id="54280" name="Text Box 32"/>
          <p:cNvSpPr txBox="1"/>
          <p:nvPr/>
        </p:nvSpPr>
        <p:spPr>
          <a:xfrm>
            <a:off x="7937500" y="3429000"/>
            <a:ext cx="685800" cy="460375"/>
          </a:xfrm>
          <a:prstGeom prst="rect">
            <a:avLst/>
          </a:prstGeom>
          <a:noFill/>
          <a:ln w="9525">
            <a:noFill/>
          </a:ln>
        </p:spPr>
        <p:txBody>
          <a:bodyPr>
            <a:spAutoFit/>
          </a:bodyPr>
          <a:p>
            <a:pPr algn="ctr">
              <a:spcBef>
                <a:spcPct val="50000"/>
              </a:spcBef>
            </a:pPr>
            <a:r>
              <a:rPr lang="en-US" altLang="zh-CN" sz="2400" b="1" dirty="0">
                <a:solidFill>
                  <a:srgbClr val="000066"/>
                </a:solidFill>
                <a:latin typeface="黑体" panose="02010609060101010101" pitchFamily="49" charset="-122"/>
                <a:ea typeface="黑体" panose="02010609060101010101" pitchFamily="49" charset="-122"/>
              </a:rPr>
              <a:t>-</a:t>
            </a:r>
            <a:endParaRPr lang="en-US" altLang="zh-CN" sz="2400" b="1" dirty="0">
              <a:solidFill>
                <a:srgbClr val="000066"/>
              </a:solidFill>
              <a:latin typeface="黑体" panose="02010609060101010101" pitchFamily="49" charset="-122"/>
              <a:ea typeface="黑体" panose="02010609060101010101" pitchFamily="49" charset="-122"/>
            </a:endParaRPr>
          </a:p>
        </p:txBody>
      </p:sp>
      <p:sp>
        <p:nvSpPr>
          <p:cNvPr id="22564" name="AutoShape 36"/>
          <p:cNvSpPr/>
          <p:nvPr/>
        </p:nvSpPr>
        <p:spPr>
          <a:xfrm rot="-5400000">
            <a:off x="8367713" y="3752850"/>
            <a:ext cx="152400" cy="1800225"/>
          </a:xfrm>
          <a:prstGeom prst="leftBrace">
            <a:avLst>
              <a:gd name="adj1" fmla="val 98164"/>
              <a:gd name="adj2" fmla="val 50000"/>
            </a:avLst>
          </a:prstGeom>
          <a:noFill/>
          <a:ln w="19050" cap="flat" cmpd="sng">
            <a:solidFill>
              <a:schemeClr val="hlink"/>
            </a:solidFill>
            <a:prstDash val="solid"/>
            <a:headEnd type="none" w="med" len="med"/>
            <a:tailEnd type="none" w="med" len="med"/>
          </a:ln>
        </p:spPr>
        <p:txBody>
          <a:bodyPr wrap="none" anchor="ctr" anchorCtr="0"/>
          <a:p>
            <a:pPr algn="ct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22565" name="Rectangle 37"/>
          <p:cNvSpPr/>
          <p:nvPr/>
        </p:nvSpPr>
        <p:spPr>
          <a:xfrm>
            <a:off x="6024563" y="4881563"/>
            <a:ext cx="4324350" cy="1383665"/>
          </a:xfrm>
          <a:prstGeom prst="rect">
            <a:avLst/>
          </a:prstGeom>
          <a:noFill/>
          <a:ln w="9525" cap="flat" cmpd="sng">
            <a:solidFill>
              <a:srgbClr val="FF0000"/>
            </a:solidFill>
            <a:prstDash val="solid"/>
            <a:miter/>
            <a:headEnd type="none" w="med" len="med"/>
            <a:tailEnd type="none" w="med" len="med"/>
          </a:ln>
        </p:spPr>
        <p:txBody>
          <a:bodyPr>
            <a:spAutoFit/>
          </a:bodyPr>
          <a:p>
            <a:pPr algn="ctr">
              <a:lnSpc>
                <a:spcPct val="150000"/>
              </a:lnSpc>
            </a:pPr>
            <a:r>
              <a:rPr lang="zh-CN" altLang="en-US" sz="2800" b="1" dirty="0">
                <a:solidFill>
                  <a:srgbClr val="7030A0"/>
                </a:solidFill>
                <a:latin typeface="楷体" panose="02010609060101010101" pitchFamily="49" charset="-122"/>
                <a:ea typeface="楷体" panose="02010609060101010101" pitchFamily="49" charset="-122"/>
              </a:rPr>
              <a:t>本期发生额：</a:t>
            </a:r>
            <a:r>
              <a:rPr lang="zh-CN" altLang="en-US" sz="2800" b="1" dirty="0">
                <a:solidFill>
                  <a:srgbClr val="000000"/>
                </a:solidFill>
                <a:latin typeface="楷体" panose="02010609060101010101" pitchFamily="49" charset="-122"/>
                <a:ea typeface="楷体" panose="02010609060101010101" pitchFamily="49" charset="-122"/>
              </a:rPr>
              <a:t>反映该类经济内容本期内的</a:t>
            </a:r>
            <a:r>
              <a:rPr lang="zh-CN" altLang="en-US" sz="2800" b="1" dirty="0">
                <a:solidFill>
                  <a:srgbClr val="7030A0"/>
                </a:solidFill>
                <a:latin typeface="楷体" panose="02010609060101010101" pitchFamily="49" charset="-122"/>
                <a:ea typeface="楷体" panose="02010609060101010101" pitchFamily="49" charset="-122"/>
              </a:rPr>
              <a:t>变动情况</a:t>
            </a:r>
            <a:endParaRPr lang="zh-CN" altLang="en-US" sz="2800" b="1" dirty="0">
              <a:solidFill>
                <a:srgbClr val="7030A0"/>
              </a:solidFill>
              <a:latin typeface="楷体" panose="02010609060101010101" pitchFamily="49" charset="-122"/>
              <a:ea typeface="楷体" panose="02010609060101010101" pitchFamily="49" charset="-122"/>
            </a:endParaRPr>
          </a:p>
        </p:txBody>
      </p:sp>
      <p:sp>
        <p:nvSpPr>
          <p:cNvPr id="22566" name="AutoShape 38"/>
          <p:cNvSpPr/>
          <p:nvPr/>
        </p:nvSpPr>
        <p:spPr>
          <a:xfrm rot="-5400000">
            <a:off x="3795713" y="3778250"/>
            <a:ext cx="152400" cy="1800225"/>
          </a:xfrm>
          <a:prstGeom prst="leftBrace">
            <a:avLst>
              <a:gd name="adj1" fmla="val 98164"/>
              <a:gd name="adj2" fmla="val 50000"/>
            </a:avLst>
          </a:prstGeom>
          <a:noFill/>
          <a:ln w="19050" cap="flat" cmpd="sng">
            <a:solidFill>
              <a:schemeClr val="hlink"/>
            </a:solidFill>
            <a:prstDash val="solid"/>
            <a:headEnd type="none" w="med" len="med"/>
            <a:tailEnd type="none" w="med" len="med"/>
          </a:ln>
        </p:spPr>
        <p:txBody>
          <a:bodyPr wrap="none" anchor="ctr" anchorCtr="0"/>
          <a:p>
            <a:pPr algn="ctr"/>
            <a:endParaRPr lang="zh-CN" altLang="en-US" sz="2400" b="1" dirty="0">
              <a:solidFill>
                <a:srgbClr val="000000"/>
              </a:solidFill>
              <a:latin typeface="黑体" panose="02010609060101010101" pitchFamily="49" charset="-122"/>
              <a:ea typeface="黑体" panose="02010609060101010101" pitchFamily="49" charset="-122"/>
            </a:endParaRPr>
          </a:p>
        </p:txBody>
      </p:sp>
      <p:sp>
        <p:nvSpPr>
          <p:cNvPr id="22567" name="Rectangle 39"/>
          <p:cNvSpPr/>
          <p:nvPr/>
        </p:nvSpPr>
        <p:spPr>
          <a:xfrm>
            <a:off x="2116138" y="4881563"/>
            <a:ext cx="3548062" cy="1383665"/>
          </a:xfrm>
          <a:prstGeom prst="rect">
            <a:avLst/>
          </a:prstGeom>
          <a:noFill/>
          <a:ln w="9525" cap="flat" cmpd="sng">
            <a:solidFill>
              <a:srgbClr val="FF0000"/>
            </a:solidFill>
            <a:prstDash val="solid"/>
            <a:miter/>
            <a:headEnd type="none" w="med" len="med"/>
            <a:tailEnd type="none" w="med" len="med"/>
          </a:ln>
        </p:spPr>
        <p:txBody>
          <a:bodyPr>
            <a:spAutoFit/>
          </a:bodyPr>
          <a:p>
            <a:pPr algn="ctr">
              <a:lnSpc>
                <a:spcPct val="150000"/>
              </a:lnSpc>
            </a:pPr>
            <a:r>
              <a:rPr lang="zh-CN" altLang="en-US" sz="2800" b="1" dirty="0">
                <a:solidFill>
                  <a:srgbClr val="7030A0"/>
                </a:solidFill>
                <a:latin typeface="楷体" panose="02010609060101010101" pitchFamily="49" charset="-122"/>
                <a:ea typeface="楷体" panose="02010609060101010101" pitchFamily="49" charset="-122"/>
              </a:rPr>
              <a:t>余额：</a:t>
            </a:r>
            <a:r>
              <a:rPr lang="zh-CN" altLang="en-US" sz="2800" b="1" dirty="0">
                <a:solidFill>
                  <a:srgbClr val="000000"/>
                </a:solidFill>
                <a:latin typeface="楷体" panose="02010609060101010101" pitchFamily="49" charset="-122"/>
                <a:ea typeface="楷体" panose="02010609060101010101" pitchFamily="49" charset="-122"/>
              </a:rPr>
              <a:t>反映该类经济内容本期的</a:t>
            </a:r>
            <a:r>
              <a:rPr lang="zh-CN" altLang="en-US" sz="2800" b="1" dirty="0">
                <a:solidFill>
                  <a:srgbClr val="7030A0"/>
                </a:solidFill>
                <a:latin typeface="楷体" panose="02010609060101010101" pitchFamily="49" charset="-122"/>
                <a:ea typeface="楷体" panose="02010609060101010101" pitchFamily="49" charset="-122"/>
              </a:rPr>
              <a:t>结存情况</a:t>
            </a:r>
            <a:endParaRPr lang="zh-CN" altLang="en-US" sz="2800" b="1" dirty="0">
              <a:solidFill>
                <a:srgbClr val="7030A0"/>
              </a:solidFill>
              <a:latin typeface="楷体" panose="02010609060101010101" pitchFamily="49" charset="-122"/>
              <a:ea typeface="楷体" panose="02010609060101010101" pitchFamily="49" charset="-122"/>
            </a:endParaRPr>
          </a:p>
        </p:txBody>
      </p:sp>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54286" name="矩形 5"/>
          <p:cNvSpPr/>
          <p:nvPr/>
        </p:nvSpPr>
        <p:spPr>
          <a:xfrm>
            <a:off x="1890713" y="6515100"/>
            <a:ext cx="441325" cy="368300"/>
          </a:xfrm>
          <a:prstGeom prst="rect">
            <a:avLst/>
          </a:prstGeom>
          <a:solidFill>
            <a:schemeClr val="bg1"/>
          </a:solidFill>
          <a:ln w="9525">
            <a:noFill/>
          </a:ln>
        </p:spPr>
        <p:txBody>
          <a:bodyPr>
            <a:spAutoFit/>
          </a:bodyPr>
          <a:p>
            <a:endParaRPr lang="zh-CN" altLang="en-US" b="1" dirty="0">
              <a:latin typeface="Times New Roman" panose="02020603050405020304" pitchFamily="18" charset="0"/>
            </a:endParaRPr>
          </a:p>
        </p:txBody>
      </p:sp>
      <p:sp>
        <p:nvSpPr>
          <p:cNvPr id="54288" name="矩形 789506"/>
          <p:cNvSpPr/>
          <p:nvPr/>
        </p:nvSpPr>
        <p:spPr>
          <a:xfrm>
            <a:off x="916305" y="1125855"/>
            <a:ext cx="10347960" cy="1445895"/>
          </a:xfrm>
          <a:prstGeom prst="rect">
            <a:avLst/>
          </a:prstGeom>
          <a:noFill/>
          <a:ln w="9525">
            <a:noFill/>
          </a:ln>
        </p:spPr>
        <p:txBody>
          <a:bodyPr/>
          <a:p>
            <a:pPr>
              <a:lnSpc>
                <a:spcPct val="150000"/>
              </a:lnSpc>
              <a:buFont typeface="Wingdings 2" panose="05020102010507070707" pitchFamily="18" charset="2"/>
            </a:pPr>
            <a:r>
              <a:rPr lang="zh-CN" altLang="en-US" sz="3200" b="1" dirty="0">
                <a:solidFill>
                  <a:srgbClr val="FF0000"/>
                </a:solidFill>
                <a:latin typeface="黑体" panose="02010609060101010101" pitchFamily="49" charset="-122"/>
                <a:ea typeface="黑体" panose="02010609060101010101" pitchFamily="49" charset="-122"/>
              </a:rPr>
              <a:t>三、会计账户的基本结构与格式</a:t>
            </a:r>
            <a:endParaRPr lang="zh-CN" altLang="en-US" sz="3200" b="1" dirty="0">
              <a:solidFill>
                <a:srgbClr val="FF0000"/>
              </a:solidFill>
              <a:latin typeface="黑体" panose="02010609060101010101" pitchFamily="49" charset="-122"/>
              <a:ea typeface="黑体" panose="02010609060101010101" pitchFamily="49" charset="-122"/>
            </a:endParaRPr>
          </a:p>
          <a:p>
            <a:pPr algn="just">
              <a:lnSpc>
                <a:spcPct val="150000"/>
              </a:lnSpc>
              <a:buClr>
                <a:srgbClr val="0000CC"/>
              </a:buClr>
              <a:buFont typeface="Wingdings" panose="05000000000000000000" pitchFamily="2" charset="2"/>
              <a:buChar char="p"/>
            </a:pPr>
            <a:r>
              <a:rPr lang="zh-CN" altLang="en-US" sz="3200" b="1" dirty="0">
                <a:solidFill>
                  <a:srgbClr val="353DE3"/>
                </a:solidFill>
                <a:latin typeface="黑体" panose="02010609060101010101" pitchFamily="49" charset="-122"/>
                <a:ea typeface="黑体" panose="02010609060101010101" pitchFamily="49" charset="-122"/>
              </a:rPr>
              <a:t>（三）会计账户的指标</a:t>
            </a:r>
            <a:r>
              <a:rPr lang="en-US" altLang="zh-CN" sz="3200" b="1" dirty="0">
                <a:solidFill>
                  <a:srgbClr val="353DE3"/>
                </a:solidFill>
                <a:latin typeface="黑体" panose="02010609060101010101" pitchFamily="49" charset="-122"/>
                <a:ea typeface="黑体" panose="02010609060101010101" pitchFamily="49" charset="-122"/>
              </a:rPr>
              <a:t>——</a:t>
            </a:r>
            <a:r>
              <a:rPr lang="zh-CN" altLang="en-US" sz="3200" b="1" dirty="0">
                <a:solidFill>
                  <a:srgbClr val="353DE3"/>
                </a:solidFill>
                <a:latin typeface="黑体" panose="02010609060101010101" pitchFamily="49" charset="-122"/>
                <a:ea typeface="黑体" panose="02010609060101010101" pitchFamily="49" charset="-122"/>
              </a:rPr>
              <a:t>关系</a:t>
            </a:r>
            <a:endParaRPr lang="zh-CN" altLang="en-US" sz="3200" b="1" dirty="0">
              <a:latin typeface="楷体" panose="02010609060101010101" pitchFamily="49" charset="-122"/>
              <a:ea typeface="楷体" panose="02010609060101010101" pitchFamily="49" charset="-122"/>
            </a:endParaRPr>
          </a:p>
          <a:p>
            <a:pPr algn="just">
              <a:lnSpc>
                <a:spcPct val="150000"/>
              </a:lnSpc>
              <a:buFont typeface="Wingdings 2" panose="05020102010507070707" pitchFamily="18" charset="2"/>
            </a:pPr>
            <a:endParaRPr lang="zh-CN" altLang="en-US" sz="3200" b="1" dirty="0">
              <a:solidFill>
                <a:srgbClr val="FF0000"/>
              </a:solidFill>
              <a:latin typeface="黑体" panose="02010609060101010101" pitchFamily="49" charset="-122"/>
              <a:ea typeface="黑体" panose="02010609060101010101" pitchFamily="49" charset="-122"/>
            </a:endParaRPr>
          </a:p>
          <a:p>
            <a:pPr marL="469900" lvl="1" indent="-469900" algn="just" eaLnBrk="1" hangingPunct="1">
              <a:buClr>
                <a:schemeClr val="accent2"/>
              </a:buClr>
              <a:buFont typeface="Wingdings" panose="05000000000000000000" pitchFamily="2" charset="2"/>
              <a:buChar char="Ì"/>
            </a:pPr>
            <a:endParaRPr lang="zh-CN" altLang="en-US" sz="3200" b="1" i="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6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6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64"/>
                                        </p:tgtEl>
                                        <p:attrNameLst>
                                          <p:attrName>style.visibility</p:attrName>
                                        </p:attrNameLst>
                                      </p:cBhvr>
                                      <p:to>
                                        <p:strVal val="visible"/>
                                      </p:to>
                                    </p:set>
                                    <p:anim calcmode="lin" valueType="num">
                                      <p:cBhvr>
                                        <p:cTn id="13" dur="500" fill="hold"/>
                                        <p:tgtEl>
                                          <p:spTgt spid="22564"/>
                                        </p:tgtEl>
                                        <p:attrNameLst>
                                          <p:attrName>ppt_x</p:attrName>
                                        </p:attrNameLst>
                                      </p:cBhvr>
                                      <p:tavLst>
                                        <p:tav tm="0">
                                          <p:val>
                                            <p:strVal val="#ppt_x"/>
                                          </p:val>
                                        </p:tav>
                                        <p:tav tm="100000">
                                          <p:val>
                                            <p:strVal val="#ppt_x"/>
                                          </p:val>
                                        </p:tav>
                                      </p:tavLst>
                                    </p:anim>
                                    <p:anim calcmode="lin" valueType="num">
                                      <p:cBhvr>
                                        <p:cTn id="14" dur="500" fill="hold"/>
                                        <p:tgtEl>
                                          <p:spTgt spid="2256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2565"/>
                                        </p:tgtEl>
                                        <p:attrNameLst>
                                          <p:attrName>style.visibility</p:attrName>
                                        </p:attrNameLst>
                                      </p:cBhvr>
                                      <p:to>
                                        <p:strVal val="visible"/>
                                      </p:to>
                                    </p:set>
                                    <p:anim calcmode="lin" valueType="num">
                                      <p:cBhvr>
                                        <p:cTn id="17" dur="500" fill="hold"/>
                                        <p:tgtEl>
                                          <p:spTgt spid="22565"/>
                                        </p:tgtEl>
                                        <p:attrNameLst>
                                          <p:attrName>ppt_x</p:attrName>
                                        </p:attrNameLst>
                                      </p:cBhvr>
                                      <p:tavLst>
                                        <p:tav tm="0">
                                          <p:val>
                                            <p:strVal val="#ppt_x"/>
                                          </p:val>
                                        </p:tav>
                                        <p:tav tm="100000">
                                          <p:val>
                                            <p:strVal val="#ppt_x"/>
                                          </p:val>
                                        </p:tav>
                                      </p:tavLst>
                                    </p:anim>
                                    <p:anim calcmode="lin" valueType="num">
                                      <p:cBhvr>
                                        <p:cTn id="18" dur="500" fill="hold"/>
                                        <p:tgtEl>
                                          <p:spTgt spid="225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64" grpId="0" bldLvl="0" animBg="1"/>
      <p:bldP spid="22565" grpId="0" bldLvl="0" animBg="1"/>
      <p:bldP spid="22566" grpId="0" bldLvl="0" animBg="1"/>
      <p:bldP spid="22567"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5298" name="Object 2"/>
          <p:cNvGraphicFramePr>
            <a:graphicFrameLocks noGrp="1" noChangeAspect="1"/>
          </p:cNvGraphicFramePr>
          <p:nvPr>
            <p:ph idx="4294967295"/>
          </p:nvPr>
        </p:nvGraphicFramePr>
        <p:xfrm>
          <a:off x="2038350" y="1289050"/>
          <a:ext cx="8305800" cy="5019675"/>
        </p:xfrm>
        <a:graphic>
          <a:graphicData uri="http://schemas.openxmlformats.org/presentationml/2006/ole">
            <mc:AlternateContent xmlns:mc="http://schemas.openxmlformats.org/markup-compatibility/2006">
              <mc:Choice xmlns:v="urn:schemas-microsoft-com:vml" Requires="v">
                <p:oleObj spid="_x0000_s3078" name="" r:id="rId1" imgW="5038725" imgH="2686050" progId="Paint.Picture">
                  <p:embed/>
                </p:oleObj>
              </mc:Choice>
              <mc:Fallback>
                <p:oleObj name="" r:id="rId1" imgW="5038725" imgH="2686050" progId="Paint.Picture">
                  <p:embed/>
                  <p:pic>
                    <p:nvPicPr>
                      <p:cNvPr id="0" name="图片 3077"/>
                      <p:cNvPicPr/>
                      <p:nvPr/>
                    </p:nvPicPr>
                    <p:blipFill>
                      <a:blip r:embed="rId2"/>
                      <a:srcRect/>
                      <a:stretch>
                        <a:fillRect/>
                      </a:stretch>
                    </p:blipFill>
                    <p:spPr>
                      <a:xfrm>
                        <a:off x="2038350" y="1289050"/>
                        <a:ext cx="8305800" cy="5019675"/>
                      </a:xfrm>
                      <a:prstGeom prst="rect">
                        <a:avLst/>
                      </a:prstGeom>
                      <a:noFill/>
                      <a:ln w="38100">
                        <a:miter/>
                      </a:ln>
                    </p:spPr>
                  </p:pic>
                </p:oleObj>
              </mc:Fallback>
            </mc:AlternateContent>
          </a:graphicData>
        </a:graphic>
      </p:graphicFrame>
      <p:sp>
        <p:nvSpPr>
          <p:cNvPr id="55299" name="Line 4"/>
          <p:cNvSpPr/>
          <p:nvPr/>
        </p:nvSpPr>
        <p:spPr>
          <a:xfrm>
            <a:off x="6781800" y="2133600"/>
            <a:ext cx="1828800" cy="0"/>
          </a:xfrm>
          <a:prstGeom prst="line">
            <a:avLst/>
          </a:prstGeom>
          <a:ln w="38100" cap="flat" cmpd="sng">
            <a:solidFill>
              <a:srgbClr val="FF0000"/>
            </a:solidFill>
            <a:prstDash val="solid"/>
            <a:headEnd type="none" w="med" len="med"/>
            <a:tailEnd type="none" w="med" len="med"/>
          </a:ln>
        </p:spPr>
      </p:sp>
      <p:sp>
        <p:nvSpPr>
          <p:cNvPr id="55300" name="Line 5"/>
          <p:cNvSpPr/>
          <p:nvPr/>
        </p:nvSpPr>
        <p:spPr>
          <a:xfrm flipH="1">
            <a:off x="7772400" y="2133600"/>
            <a:ext cx="0" cy="2667000"/>
          </a:xfrm>
          <a:prstGeom prst="line">
            <a:avLst/>
          </a:prstGeom>
          <a:ln w="38100" cap="flat" cmpd="sng">
            <a:solidFill>
              <a:srgbClr val="FF0000"/>
            </a:solidFill>
            <a:prstDash val="solid"/>
            <a:headEnd type="none" w="med" len="med"/>
            <a:tailEnd type="none" w="med" len="med"/>
          </a:ln>
        </p:spPr>
      </p:sp>
      <p:sp>
        <p:nvSpPr>
          <p:cNvPr id="55301" name="矩形 766977"/>
          <p:cNvSpPr/>
          <p:nvPr/>
        </p:nvSpPr>
        <p:spPr>
          <a:xfrm>
            <a:off x="901700" y="304800"/>
            <a:ext cx="91979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矩形 1"/>
          <p:cNvSpPr/>
          <p:nvPr/>
        </p:nvSpPr>
        <p:spPr>
          <a:xfrm>
            <a:off x="2063750" y="5426075"/>
            <a:ext cx="4895850" cy="521970"/>
          </a:xfrm>
          <a:prstGeom prst="rect">
            <a:avLst/>
          </a:prstGeom>
          <a:noFill/>
          <a:ln w="25400" cap="flat" cmpd="sng">
            <a:solidFill>
              <a:srgbClr val="FF0000"/>
            </a:solidFill>
            <a:prstDash val="solid"/>
            <a:miter/>
            <a:headEnd type="none" w="med" len="med"/>
            <a:tailEnd type="none" w="med" len="med"/>
          </a:ln>
        </p:spPr>
        <p:txBody>
          <a:bodyPr>
            <a:spAutoFit/>
          </a:bodyPr>
          <a:p>
            <a:r>
              <a:rPr lang="en-US" altLang="zh-CN" sz="2800" b="1" dirty="0">
                <a:solidFill>
                  <a:srgbClr val="FF0000"/>
                </a:solidFill>
                <a:latin typeface="仿宋" panose="02010609060101010101" pitchFamily="49" charset="-122"/>
                <a:ea typeface="仿宋" panose="02010609060101010101" pitchFamily="49" charset="-122"/>
              </a:rPr>
              <a:t>30000</a:t>
            </a:r>
            <a:r>
              <a:rPr lang="en-US" altLang="en-US" sz="2800" b="1" dirty="0">
                <a:solidFill>
                  <a:srgbClr val="FF0000"/>
                </a:solidFill>
                <a:latin typeface="仿宋" panose="02010609060101010101" pitchFamily="49" charset="-122"/>
                <a:ea typeface="仿宋" panose="02010609060101010101" pitchFamily="49" charset="-122"/>
              </a:rPr>
              <a:t>＋</a:t>
            </a:r>
            <a:r>
              <a:rPr lang="en-US" altLang="zh-CN" sz="2800" b="1" dirty="0">
                <a:solidFill>
                  <a:srgbClr val="FF0000"/>
                </a:solidFill>
                <a:latin typeface="仿宋" panose="02010609060101010101" pitchFamily="49" charset="-122"/>
                <a:ea typeface="仿宋" panose="02010609060101010101" pitchFamily="49" charset="-122"/>
              </a:rPr>
              <a:t>50000</a:t>
            </a:r>
            <a:r>
              <a:rPr lang="en-US" altLang="en-US" sz="2800" b="1" dirty="0">
                <a:latin typeface="仿宋" panose="02010609060101010101" pitchFamily="49" charset="-122"/>
                <a:ea typeface="仿宋" panose="02010609060101010101" pitchFamily="49" charset="-122"/>
              </a:rPr>
              <a:t>－</a:t>
            </a:r>
            <a:r>
              <a:rPr lang="en-US" altLang="zh-CN" sz="2800" b="1" dirty="0">
                <a:gradFill>
                  <a:gsLst>
                    <a:gs pos="0">
                      <a:srgbClr val="14CD68"/>
                    </a:gs>
                    <a:gs pos="100000">
                      <a:srgbClr val="035C7D"/>
                    </a:gs>
                  </a:gsLst>
                  <a:lin scaled="0"/>
                </a:gradFill>
                <a:latin typeface="仿宋" panose="02010609060101010101" pitchFamily="49" charset="-122"/>
                <a:ea typeface="仿宋" panose="02010609060101010101" pitchFamily="49" charset="-122"/>
              </a:rPr>
              <a:t>35000</a:t>
            </a:r>
            <a:r>
              <a:rPr lang="en-US" altLang="en-US" sz="2800" b="1" dirty="0">
                <a:latin typeface="仿宋" panose="02010609060101010101" pitchFamily="49" charset="-122"/>
                <a:ea typeface="仿宋" panose="02010609060101010101" pitchFamily="49" charset="-122"/>
              </a:rPr>
              <a:t>＝</a:t>
            </a:r>
            <a:r>
              <a:rPr lang="en-US" altLang="zh-CN" sz="2800" b="1" dirty="0">
                <a:solidFill>
                  <a:srgbClr val="0000CC"/>
                </a:solidFill>
                <a:latin typeface="仿宋" panose="02010609060101010101" pitchFamily="49" charset="-122"/>
                <a:ea typeface="仿宋" panose="02010609060101010101" pitchFamily="49" charset="-122"/>
              </a:rPr>
              <a:t>45000</a:t>
            </a:r>
            <a:endParaRPr lang="en-US" altLang="zh-CN" sz="2800" b="1" dirty="0">
              <a:solidFill>
                <a:srgbClr val="0000CC"/>
              </a:solidFill>
              <a:latin typeface="仿宋" panose="02010609060101010101" pitchFamily="49" charset="-122"/>
              <a:ea typeface="仿宋" panose="02010609060101010101" pitchFamily="49" charset="-122"/>
            </a:endParaRPr>
          </a:p>
        </p:txBody>
      </p:sp>
      <p:sp>
        <p:nvSpPr>
          <p:cNvPr id="3" name="矩形 2"/>
          <p:cNvSpPr/>
          <p:nvPr/>
        </p:nvSpPr>
        <p:spPr>
          <a:xfrm>
            <a:off x="9256713" y="4868863"/>
            <a:ext cx="842963" cy="288925"/>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None/>
              <a:defRPr/>
            </a:pPr>
            <a:endParaRPr kumimoji="0" lang="zh-CN" altLang="en-US" sz="1400" b="1" i="0" u="none" strike="noStrike" kern="1200" cap="none" spc="0" normalizeH="0" baseline="0" noProof="0" dirty="0">
              <a:ln>
                <a:noFill/>
              </a:ln>
              <a:solidFill>
                <a:schemeClr val="tx1"/>
              </a:solidFill>
              <a:effectLst/>
              <a:uLnTx/>
              <a:uFillTx/>
              <a:latin typeface="+mn-lt"/>
              <a:ea typeface="+mn-ea"/>
              <a:cs typeface="+mn-cs"/>
            </a:endParaRPr>
          </a:p>
        </p:txBody>
      </p:sp>
      <p:sp>
        <p:nvSpPr>
          <p:cNvPr id="4" name="矩形 3"/>
          <p:cNvSpPr/>
          <p:nvPr/>
        </p:nvSpPr>
        <p:spPr>
          <a:xfrm>
            <a:off x="10056813" y="4645025"/>
            <a:ext cx="540385" cy="521970"/>
          </a:xfrm>
          <a:prstGeom prst="rect">
            <a:avLst/>
          </a:prstGeom>
          <a:noFill/>
          <a:ln w="9525">
            <a:noFill/>
          </a:ln>
        </p:spPr>
        <p:txBody>
          <a:bodyPr wrap="none">
            <a:spAutoFit/>
          </a:bodyPr>
          <a:p>
            <a:r>
              <a:rPr lang="zh-CN" altLang="en-US" sz="2800" b="1" dirty="0">
                <a:solidFill>
                  <a:srgbClr val="0000CC"/>
                </a:solidFill>
                <a:latin typeface="Times New Roman" panose="02020603050405020304" pitchFamily="18" charset="0"/>
              </a:rPr>
              <a:t>？</a:t>
            </a:r>
            <a:endParaRPr lang="zh-CN" altLang="en-US" sz="2800" b="1" dirty="0">
              <a:solidFill>
                <a:srgbClr val="0000CC"/>
              </a:solidFill>
              <a:latin typeface="Times New Roman" panose="02020603050405020304" pitchFamily="18" charset="0"/>
            </a:endParaRPr>
          </a:p>
        </p:txBody>
      </p:sp>
      <p:sp>
        <p:nvSpPr>
          <p:cNvPr id="10" name="矩形 9"/>
          <p:cNvSpPr/>
          <p:nvPr/>
        </p:nvSpPr>
        <p:spPr>
          <a:xfrm>
            <a:off x="9213850" y="3322638"/>
            <a:ext cx="842963" cy="2889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None/>
              <a:defRPr/>
            </a:pPr>
            <a:endParaRPr kumimoji="0" lang="zh-CN" altLang="en-US" sz="1400" b="1" i="0" u="none" strike="noStrike" kern="1200" cap="none" spc="0" normalizeH="0" baseline="0" noProof="0" dirty="0">
              <a:ln>
                <a:noFill/>
              </a:ln>
              <a:solidFill>
                <a:schemeClr val="tx1"/>
              </a:solidFill>
              <a:effectLst/>
              <a:uLnTx/>
              <a:uFillTx/>
              <a:latin typeface="+mn-lt"/>
              <a:ea typeface="+mn-ea"/>
              <a:cs typeface="+mn-cs"/>
            </a:endParaRPr>
          </a:p>
        </p:txBody>
      </p:sp>
      <p:sp>
        <p:nvSpPr>
          <p:cNvPr id="11" name="矩形 10"/>
          <p:cNvSpPr/>
          <p:nvPr/>
        </p:nvSpPr>
        <p:spPr>
          <a:xfrm>
            <a:off x="6934200" y="4868863"/>
            <a:ext cx="842963" cy="2889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None/>
              <a:defRPr/>
            </a:pPr>
            <a:endParaRPr kumimoji="0" lang="zh-CN" altLang="en-US" sz="1400" b="1" i="0" u="none" strike="noStrike" kern="1200" cap="none" spc="0" normalizeH="0" baseline="0" noProof="0" dirty="0">
              <a:ln>
                <a:noFill/>
              </a:ln>
              <a:solidFill>
                <a:schemeClr val="tx1"/>
              </a:solidFill>
              <a:effectLst/>
              <a:uLnTx/>
              <a:uFillTx/>
              <a:latin typeface="+mn-lt"/>
              <a:ea typeface="+mn-ea"/>
              <a:cs typeface="+mn-cs"/>
            </a:endParaRPr>
          </a:p>
        </p:txBody>
      </p:sp>
      <p:sp>
        <p:nvSpPr>
          <p:cNvPr id="12" name="矩形 11"/>
          <p:cNvSpPr/>
          <p:nvPr/>
        </p:nvSpPr>
        <p:spPr>
          <a:xfrm>
            <a:off x="7847013" y="4868863"/>
            <a:ext cx="842963" cy="28892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50000"/>
              </a:lnSpc>
              <a:spcBef>
                <a:spcPct val="20000"/>
              </a:spcBef>
              <a:spcAft>
                <a:spcPct val="0"/>
              </a:spcAft>
              <a:buClr>
                <a:schemeClr val="accent2"/>
              </a:buClr>
              <a:buSzTx/>
              <a:buFont typeface="Arial" panose="020B0604020202020204" pitchFamily="34" charset="0"/>
              <a:buNone/>
              <a:defRPr/>
            </a:pPr>
            <a:endParaRPr kumimoji="0" lang="zh-CN" altLang="en-US" sz="1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10" grpId="0" bldLvl="0" animBg="1"/>
      <p:bldP spid="11" grpId="0" bldLvl="0" animBg="1"/>
      <p:bldP spid="12"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911860" y="1287145"/>
            <a:ext cx="10417175" cy="4072255"/>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（一）账户分类的意义</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800" b="1" dirty="0">
                <a:solidFill>
                  <a:schemeClr val="accent4"/>
                </a:solidFill>
                <a:latin typeface="楷体" panose="02010609060101010101" pitchFamily="49" charset="-122"/>
                <a:ea typeface="楷体" panose="02010609060101010101" pitchFamily="49" charset="-122"/>
                <a:sym typeface="+mn-ea"/>
              </a:rPr>
              <a:t>  </a:t>
            </a:r>
            <a:r>
              <a:rPr lang="zh-CN" altLang="en-US" sz="2800" b="1" dirty="0">
                <a:solidFill>
                  <a:schemeClr val="accent4"/>
                </a:solidFill>
                <a:latin typeface="楷体" panose="02010609060101010101" pitchFamily="49" charset="-122"/>
                <a:ea typeface="楷体" panose="02010609060101010101" pitchFamily="49" charset="-122"/>
                <a:sym typeface="+mn-ea"/>
              </a:rPr>
              <a:t>账户分类：了解账户的共性和个性，探讨账户之间的联系和区别，以及各个账户在账户体系中的地位和作用。研究账户的分类，认识设置和运用账户的规律性。</a:t>
            </a:r>
            <a:endParaRPr lang="zh-CN" altLang="en-US" sz="2800" b="1" dirty="0">
              <a:solidFill>
                <a:schemeClr val="accent4"/>
              </a:solidFill>
              <a:latin typeface="黑体" panose="02010609060101010101" pitchFamily="49" charset="-122"/>
              <a:ea typeface="黑体" panose="02010609060101010101" pitchFamily="49" charset="-122"/>
              <a:sym typeface="+mn-ea"/>
            </a:endParaRPr>
          </a:p>
          <a:p>
            <a:pPr>
              <a:lnSpc>
                <a:spcPct val="150000"/>
              </a:lnSpc>
            </a:pPr>
            <a:endParaRPr lang="zh-CN" altLang="en-US" sz="2800" b="1" dirty="0">
              <a:solidFill>
                <a:schemeClr val="accent4"/>
              </a:solidFill>
              <a:latin typeface="黑体" panose="02010609060101010101" pitchFamily="49" charset="-122"/>
              <a:ea typeface="黑体" panose="02010609060101010101" pitchFamily="49" charset="-122"/>
              <a:sym typeface="+mn-ea"/>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sym typeface="+mn-ea"/>
              </a:rPr>
              <a:t>  </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、资产类账户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）反映流动资产的账户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库存现金</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银行存款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交易性金融资产</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应收账款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应收票据</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预付账款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等账户。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）反映非流动资产的账户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长期股权投资</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持有至到期投资</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固定资产</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无形资产</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等账户。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3026" name="文本占位符 513025"/>
          <p:cNvSpPr/>
          <p:nvPr>
            <p:ph type="body" idx="4294967295"/>
          </p:nvPr>
        </p:nvSpPr>
        <p:spPr>
          <a:xfrm>
            <a:off x="1800225" y="1196975"/>
            <a:ext cx="3000375" cy="4589463"/>
          </a:xfrm>
        </p:spPr>
        <p:txBody>
          <a:bodyPr vert="horz" wrap="square" lIns="91440" tIns="45720" rIns="91440" bIns="45720" anchor="t" anchorCtr="0"/>
          <a:p>
            <a:pPr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（一）资产</a:t>
            </a:r>
            <a:endParaRPr lang="zh-CN" altLang="en-US" sz="28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zh-CN" altLang="en-US" sz="2800" dirty="0">
                <a:solidFill>
                  <a:srgbClr val="353DE3"/>
                </a:solidFill>
                <a:latin typeface="楷体" panose="02010609060101010101" pitchFamily="49" charset="-122"/>
                <a:ea typeface="楷体" panose="02010609060101010101" pitchFamily="49" charset="-122"/>
              </a:rPr>
              <a:t>（</a:t>
            </a:r>
            <a:r>
              <a:rPr lang="en-US" altLang="zh-CN" sz="2800" dirty="0">
                <a:solidFill>
                  <a:srgbClr val="353DE3"/>
                </a:solidFill>
                <a:latin typeface="楷体" panose="02010609060101010101" pitchFamily="49" charset="-122"/>
                <a:ea typeface="楷体" panose="02010609060101010101" pitchFamily="49" charset="-122"/>
              </a:rPr>
              <a:t>2</a:t>
            </a:r>
            <a:r>
              <a:rPr lang="zh-CN" altLang="en-US" sz="2800" dirty="0">
                <a:solidFill>
                  <a:srgbClr val="353DE3"/>
                </a:solidFill>
                <a:latin typeface="楷体" panose="02010609060101010101" pitchFamily="49" charset="-122"/>
                <a:ea typeface="楷体" panose="02010609060101010101" pitchFamily="49" charset="-122"/>
              </a:rPr>
              <a:t>）非流动资产</a:t>
            </a:r>
            <a:endParaRPr lang="zh-CN" altLang="en-US" sz="2800" dirty="0">
              <a:solidFill>
                <a:srgbClr val="353DE3"/>
              </a:solidFill>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长期投资</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固定资产 </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无形资产</a:t>
            </a:r>
            <a:endParaRPr lang="en-US" altLang="zh-CN" sz="28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其他资产</a:t>
            </a:r>
            <a:endParaRPr lang="zh-CN" altLang="en-US" sz="2800" dirty="0">
              <a:latin typeface="楷体" panose="02010609060101010101" pitchFamily="49" charset="-122"/>
              <a:ea typeface="楷体" panose="02010609060101010101" pitchFamily="49" charset="-122"/>
            </a:endParaRPr>
          </a:p>
        </p:txBody>
      </p:sp>
      <p:sp>
        <p:nvSpPr>
          <p:cNvPr id="513027" name="文本框 513026"/>
          <p:cNvSpPr txBox="1"/>
          <p:nvPr/>
        </p:nvSpPr>
        <p:spPr>
          <a:xfrm>
            <a:off x="3971925" y="2660650"/>
            <a:ext cx="6588125" cy="304609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长期投资</a:t>
            </a:r>
            <a:r>
              <a:rPr lang="zh-CN" altLang="en-US" sz="2400" dirty="0">
                <a:latin typeface="仿宋" panose="02010609060101010101" pitchFamily="49" charset="-122"/>
                <a:ea typeface="仿宋" panose="02010609060101010101" pitchFamily="49" charset="-122"/>
              </a:rPr>
              <a:t>指持有时间准备超过</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年（不含</a:t>
            </a:r>
            <a:r>
              <a:rPr lang="en-US" altLang="zh-CN" sz="2400" dirty="0">
                <a:latin typeface="仿宋" panose="02010609060101010101" pitchFamily="49" charset="-122"/>
                <a:ea typeface="仿宋" panose="02010609060101010101" pitchFamily="49" charset="-122"/>
              </a:rPr>
              <a:t>1</a:t>
            </a:r>
            <a:r>
              <a:rPr lang="zh-CN" altLang="en-US" sz="2400" dirty="0">
                <a:latin typeface="仿宋" panose="02010609060101010101" pitchFamily="49" charset="-122"/>
                <a:ea typeface="仿宋" panose="02010609060101010101" pitchFamily="49" charset="-122"/>
              </a:rPr>
              <a:t>年）的各种股权性质的投资、不能变现或不准备随时变现且有到期日的债券和其他长期投资。 </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投资目的：获得稳定的投资收益；对被投资企业实施控制或影响。</a:t>
            </a:r>
            <a:endParaRPr lang="zh-CN" altLang="en-US" sz="2400" dirty="0">
              <a:latin typeface="仿宋" panose="02010609060101010101" pitchFamily="49" charset="-122"/>
              <a:ea typeface="仿宋" panose="02010609060101010101" pitchFamily="49" charset="-122"/>
            </a:endParaRPr>
          </a:p>
        </p:txBody>
      </p:sp>
      <p:sp>
        <p:nvSpPr>
          <p:cNvPr id="513028" name="文本框 513027"/>
          <p:cNvSpPr txBox="1"/>
          <p:nvPr/>
        </p:nvSpPr>
        <p:spPr>
          <a:xfrm>
            <a:off x="3935413" y="2955925"/>
            <a:ext cx="6618287" cy="378460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固定资产</a:t>
            </a:r>
            <a:r>
              <a:rPr lang="zh-CN" altLang="en-US" sz="2400" dirty="0">
                <a:latin typeface="仿宋" panose="02010609060101010101" pitchFamily="49" charset="-122"/>
                <a:ea typeface="仿宋" panose="02010609060101010101" pitchFamily="49" charset="-122"/>
              </a:rPr>
              <a:t>指为生产商品、提供劳务、出租或进行经营管理而持有的，且使用寿命超过一个会计年度的有形资产。如建筑、机器、运输工具及其他与生产、经营有关的设备、器具、工具等。</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不包括投资性房地产和作为存货的有形资产。</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固定资产的收回是通过折旧的方式进行的。</a:t>
            </a:r>
            <a:endParaRPr lang="zh-CN" altLang="en-US" sz="2400" dirty="0">
              <a:latin typeface="仿宋" panose="02010609060101010101" pitchFamily="49" charset="-122"/>
              <a:ea typeface="仿宋" panose="02010609060101010101" pitchFamily="49" charset="-122"/>
            </a:endParaRPr>
          </a:p>
        </p:txBody>
      </p:sp>
      <p:sp>
        <p:nvSpPr>
          <p:cNvPr id="513029" name="文本框 513028"/>
          <p:cNvSpPr txBox="1"/>
          <p:nvPr/>
        </p:nvSpPr>
        <p:spPr>
          <a:xfrm>
            <a:off x="4095750" y="3644900"/>
            <a:ext cx="6284913" cy="3046095"/>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无形资产</a:t>
            </a:r>
            <a:r>
              <a:rPr lang="zh-CN" altLang="en-US" sz="2400" dirty="0">
                <a:latin typeface="仿宋" panose="02010609060101010101" pitchFamily="49" charset="-122"/>
                <a:ea typeface="仿宋" panose="02010609060101010101" pitchFamily="49" charset="-122"/>
              </a:rPr>
              <a:t>指企业拥有或控制的没有实物形态的可辨认非货币性资产。包括专利权、商标权、专有技术、土地使用权等。 </a:t>
            </a:r>
            <a:endParaRPr lang="zh-CN" altLang="en-US" sz="2400" dirty="0">
              <a:latin typeface="仿宋" panose="02010609060101010101" pitchFamily="49" charset="-122"/>
              <a:ea typeface="仿宋" panose="02010609060101010101" pitchFamily="49" charset="-122"/>
            </a:endParaRPr>
          </a:p>
          <a:p>
            <a:pPr algn="just">
              <a:spcBef>
                <a:spcPct val="50000"/>
              </a:spcBef>
              <a:buClrTx/>
            </a:pPr>
            <a:r>
              <a:rPr lang="zh-CN" altLang="en-US" sz="2400" dirty="0">
                <a:latin typeface="仿宋" panose="02010609060101010101" pitchFamily="49" charset="-122"/>
                <a:ea typeface="仿宋" panose="02010609060101010101" pitchFamily="49" charset="-122"/>
              </a:rPr>
              <a:t>它是企业的经济资源，能够为企业带来经济效益，但收益有不确定性。</a:t>
            </a:r>
            <a:endParaRPr lang="zh-CN" altLang="en-US" sz="2400" dirty="0">
              <a:latin typeface="仿宋" panose="02010609060101010101" pitchFamily="49" charset="-122"/>
              <a:ea typeface="仿宋" panose="02010609060101010101" pitchFamily="49" charset="-122"/>
            </a:endParaRPr>
          </a:p>
        </p:txBody>
      </p:sp>
      <p:sp>
        <p:nvSpPr>
          <p:cNvPr id="513030" name="文本框 513029"/>
          <p:cNvSpPr txBox="1"/>
          <p:nvPr/>
        </p:nvSpPr>
        <p:spPr>
          <a:xfrm>
            <a:off x="4008438" y="4857750"/>
            <a:ext cx="6143625"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其他资产</a:t>
            </a:r>
            <a:r>
              <a:rPr lang="zh-CN" altLang="en-US" sz="2400" dirty="0">
                <a:latin typeface="仿宋" panose="02010609060101010101" pitchFamily="49" charset="-122"/>
                <a:ea typeface="仿宋" panose="02010609060101010101" pitchFamily="49" charset="-122"/>
              </a:rPr>
              <a:t>指除上述资产以外的其他资产。如长期待摊费用、递延所得税资产等。</a:t>
            </a:r>
            <a:endParaRPr lang="zh-CN" altLang="en-US" sz="2400" dirty="0">
              <a:latin typeface="仿宋" panose="02010609060101010101" pitchFamily="49" charset="-122"/>
              <a:ea typeface="仿宋" panose="02010609060101010101" pitchFamily="49" charset="-122"/>
            </a:endParaRPr>
          </a:p>
        </p:txBody>
      </p:sp>
      <p:sp>
        <p:nvSpPr>
          <p:cNvPr id="57350" name="矩形 513030"/>
          <p:cNvSpPr/>
          <p:nvPr/>
        </p:nvSpPr>
        <p:spPr>
          <a:xfrm>
            <a:off x="862330" y="304800"/>
            <a:ext cx="9237345" cy="676275"/>
          </a:xfrm>
          <a:prstGeom prst="rect">
            <a:avLst/>
          </a:prstGeom>
          <a:noFill/>
          <a:ln w="9525">
            <a:noFill/>
          </a:ln>
        </p:spPr>
        <p:txBody>
          <a:bodyPr anchor="ctr" anchorCtr="0"/>
          <a:p>
            <a:pPr algn="ct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 </a:t>
            </a:r>
            <a:r>
              <a:rPr lang="zh-CN" altLang="en-US" sz="3200" b="1" dirty="0">
                <a:solidFill>
                  <a:srgbClr val="FF0000"/>
                </a:solidFill>
                <a:latin typeface="黑体" panose="02010609060101010101" pitchFamily="49" charset="-122"/>
                <a:ea typeface="黑体" panose="02010609060101010101" pitchFamily="49" charset="-122"/>
                <a:cs typeface="+mj-cs"/>
                <a:sym typeface="+mn-ea"/>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13032" name="文本框 513031"/>
          <p:cNvSpPr txBox="1"/>
          <p:nvPr/>
        </p:nvSpPr>
        <p:spPr>
          <a:xfrm>
            <a:off x="4656138" y="1557338"/>
            <a:ext cx="5724525" cy="1198880"/>
          </a:xfrm>
          <a:prstGeom prst="rect">
            <a:avLst/>
          </a:prstGeom>
          <a:solidFill>
            <a:schemeClr val="bg1"/>
          </a:solidFill>
          <a:ln w="9525" cap="flat" cmpd="sng">
            <a:solidFill>
              <a:srgbClr val="FF0000"/>
            </a:solidFill>
            <a:prstDash val="solid"/>
            <a:miter/>
            <a:headEnd type="none" w="med" len="med"/>
            <a:tailEnd type="none" w="med" len="med"/>
          </a:ln>
        </p:spPr>
        <p:txBody>
          <a:bodyPr anchor="t" anchorCtr="0">
            <a:spAutoFit/>
          </a:bodyPr>
          <a:p>
            <a:pPr algn="just">
              <a:spcBef>
                <a:spcPct val="50000"/>
              </a:spcBef>
              <a:buClrTx/>
            </a:pPr>
            <a:r>
              <a:rPr lang="zh-CN" altLang="en-US" sz="2400" dirty="0">
                <a:solidFill>
                  <a:srgbClr val="0000CC"/>
                </a:solidFill>
                <a:latin typeface="仿宋" panose="02010609060101010101" pitchFamily="49" charset="-122"/>
                <a:ea typeface="仿宋" panose="02010609060101010101" pitchFamily="49" charset="-122"/>
              </a:rPr>
              <a:t>非流动资产</a:t>
            </a:r>
            <a:r>
              <a:rPr lang="zh-CN" altLang="en-US" sz="2400" dirty="0">
                <a:latin typeface="仿宋" panose="02010609060101010101" pitchFamily="49" charset="-122"/>
                <a:ea typeface="仿宋" panose="02010609060101010101" pitchFamily="49" charset="-122"/>
              </a:rPr>
              <a:t>指一个营业周期以上变现或者耗用的资产，也称长期资产。 </a:t>
            </a:r>
            <a:endParaRPr lang="zh-CN" altLang="en-US" sz="2400" dirty="0">
              <a:latin typeface="仿宋" panose="02010609060101010101" pitchFamily="49" charset="-122"/>
              <a:ea typeface="仿宋" panose="02010609060101010101" pitchFamily="49" charset="-122"/>
            </a:endParaRPr>
          </a:p>
        </p:txBody>
      </p:sp>
      <p:pic>
        <p:nvPicPr>
          <p:cNvPr id="57352"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49"/>
                                          </p:stCondLst>
                                        </p:cTn>
                                        <p:tgtEl>
                                          <p:spTgt spid="5130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249"/>
                                          </p:stCondLst>
                                        </p:cTn>
                                        <p:tgtEl>
                                          <p:spTgt spid="513032"/>
                                        </p:tgtEl>
                                        <p:attrNameLst>
                                          <p:attrName>style.visibility</p:attrName>
                                        </p:attrNameLst>
                                      </p:cBhvr>
                                      <p:to>
                                        <p:strVal val="hidden"/>
                                      </p:to>
                                    </p:set>
                                  </p:childTnLst>
                                </p:cTn>
                              </p:par>
                            </p:childTnLst>
                          </p:cTn>
                        </p:par>
                        <p:par>
                          <p:cTn id="11" fill="hold">
                            <p:stCondLst>
                              <p:cond delay="500"/>
                            </p:stCondLst>
                            <p:childTnLst>
                              <p:par>
                                <p:cTn id="12" presetID="3" presetClass="emph" presetSubtype="2" fill="hold" nodeType="afterEffect">
                                  <p:stCondLst>
                                    <p:cond delay="0"/>
                                  </p:stCondLst>
                                  <p:childTnLst>
                                    <p:animClr clrSpc="rgb" dir="cw">
                                      <p:cBhvr override="childStyle">
                                        <p:cTn id="13" dur="250" fill="hold"/>
                                        <p:tgtEl>
                                          <p:spTgt spid="513026">
                                            <p:txEl>
                                              <p:charRg st="15" end="20"/>
                                            </p:txEl>
                                          </p:spTgt>
                                        </p:tgtEl>
                                        <p:attrNameLst>
                                          <p:attrName>style.color</p:attrName>
                                        </p:attrNameLst>
                                      </p:cBhvr>
                                      <p:to>
                                        <a:schemeClr val="accent2"/>
                                      </p:to>
                                    </p:animClr>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13027"/>
                                        </p:tgtEl>
                                        <p:attrNameLst>
                                          <p:attrName>style.visibility</p:attrName>
                                        </p:attrNameLst>
                                      </p:cBhvr>
                                      <p:to>
                                        <p:strVal val="visible"/>
                                      </p:to>
                                    </p:set>
                                    <p:anim calcmode="lin" valueType="num">
                                      <p:cBhvr>
                                        <p:cTn id="17" dur="250" fill="hold"/>
                                        <p:tgtEl>
                                          <p:spTgt spid="513027"/>
                                        </p:tgtEl>
                                        <p:attrNameLst>
                                          <p:attrName>ppt_x</p:attrName>
                                        </p:attrNameLst>
                                      </p:cBhvr>
                                      <p:tavLst>
                                        <p:tav tm="0">
                                          <p:val>
                                            <p:strVal val="#ppt_x"/>
                                          </p:val>
                                        </p:tav>
                                        <p:tav tm="100000">
                                          <p:val>
                                            <p:strVal val="#ppt_x"/>
                                          </p:val>
                                        </p:tav>
                                      </p:tavLst>
                                    </p:anim>
                                    <p:anim calcmode="lin" valueType="num">
                                      <p:cBhvr>
                                        <p:cTn id="18" dur="250" fill="hold"/>
                                        <p:tgtEl>
                                          <p:spTgt spid="51302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249"/>
                                          </p:stCondLst>
                                        </p:cTn>
                                        <p:tgtEl>
                                          <p:spTgt spid="513027"/>
                                        </p:tgtEl>
                                        <p:attrNameLst>
                                          <p:attrName>style.visibility</p:attrName>
                                        </p:attrNameLst>
                                      </p:cBhvr>
                                      <p:to>
                                        <p:strVal val="hidden"/>
                                      </p:to>
                                    </p:set>
                                  </p:childTnLst>
                                </p:cTn>
                              </p:par>
                            </p:childTnLst>
                          </p:cTn>
                        </p:par>
                        <p:par>
                          <p:cTn id="23" fill="hold">
                            <p:stCondLst>
                              <p:cond delay="500"/>
                            </p:stCondLst>
                            <p:childTnLst>
                              <p:par>
                                <p:cTn id="24" presetID="3" presetClass="emph" presetSubtype="2" fill="hold" nodeType="afterEffect">
                                  <p:stCondLst>
                                    <p:cond delay="0"/>
                                  </p:stCondLst>
                                  <p:childTnLst>
                                    <p:animClr clrSpc="rgb" dir="cw">
                                      <p:cBhvr override="childStyle">
                                        <p:cTn id="25" dur="250" fill="hold"/>
                                        <p:tgtEl>
                                          <p:spTgt spid="513026">
                                            <p:txEl>
                                              <p:charRg st="15" end="20"/>
                                            </p:txEl>
                                          </p:spTgt>
                                        </p:tgtEl>
                                        <p:attrNameLst>
                                          <p:attrName>style.color</p:attrName>
                                        </p:attrNameLst>
                                      </p:cBhvr>
                                      <p:to>
                                        <a:srgbClr val="000000"/>
                                      </p:to>
                                    </p:animClr>
                                  </p:childTnLst>
                                </p:cTn>
                              </p:par>
                            </p:childTnLst>
                          </p:cTn>
                        </p:par>
                        <p:par>
                          <p:cTn id="26" fill="hold">
                            <p:stCondLst>
                              <p:cond delay="1000"/>
                            </p:stCondLst>
                            <p:childTnLst>
                              <p:par>
                                <p:cTn id="27" presetID="3" presetClass="emph" presetSubtype="2" fill="hold" nodeType="afterEffect">
                                  <p:stCondLst>
                                    <p:cond delay="0"/>
                                  </p:stCondLst>
                                  <p:childTnLst>
                                    <p:animClr clrSpc="rgb" dir="cw">
                                      <p:cBhvr override="childStyle">
                                        <p:cTn id="28" dur="250" fill="hold"/>
                                        <p:tgtEl>
                                          <p:spTgt spid="513026">
                                            <p:txEl>
                                              <p:charRg st="20" end="26"/>
                                            </p:txEl>
                                          </p:spTgt>
                                        </p:tgtEl>
                                        <p:attrNameLst>
                                          <p:attrName>style.color</p:attrName>
                                        </p:attrNameLst>
                                      </p:cBhvr>
                                      <p:to>
                                        <a:schemeClr val="accent2"/>
                                      </p:to>
                                    </p:animClr>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513028"/>
                                        </p:tgtEl>
                                        <p:attrNameLst>
                                          <p:attrName>style.visibility</p:attrName>
                                        </p:attrNameLst>
                                      </p:cBhvr>
                                      <p:to>
                                        <p:strVal val="visible"/>
                                      </p:to>
                                    </p:set>
                                    <p:animEffect transition="in" filter="fade">
                                      <p:cBhvr>
                                        <p:cTn id="32" dur="250"/>
                                        <p:tgtEl>
                                          <p:spTgt spid="513028"/>
                                        </p:tgtEl>
                                      </p:cBhvr>
                                    </p:animEffect>
                                    <p:anim calcmode="lin" valueType="num">
                                      <p:cBhvr>
                                        <p:cTn id="33" dur="250" fill="hold"/>
                                        <p:tgtEl>
                                          <p:spTgt spid="513028"/>
                                        </p:tgtEl>
                                        <p:attrNameLst>
                                          <p:attrName>ppt_x</p:attrName>
                                        </p:attrNameLst>
                                      </p:cBhvr>
                                      <p:tavLst>
                                        <p:tav tm="0">
                                          <p:val>
                                            <p:strVal val="#ppt_x"/>
                                          </p:val>
                                        </p:tav>
                                        <p:tav tm="100000">
                                          <p:val>
                                            <p:strVal val="#ppt_x"/>
                                          </p:val>
                                        </p:tav>
                                      </p:tavLst>
                                    </p:anim>
                                    <p:anim calcmode="lin" valueType="num">
                                      <p:cBhvr>
                                        <p:cTn id="34" dur="250" fill="hold"/>
                                        <p:tgtEl>
                                          <p:spTgt spid="51302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249"/>
                                          </p:stCondLst>
                                        </p:cTn>
                                        <p:tgtEl>
                                          <p:spTgt spid="513028"/>
                                        </p:tgtEl>
                                        <p:attrNameLst>
                                          <p:attrName>style.visibility</p:attrName>
                                        </p:attrNameLst>
                                      </p:cBhvr>
                                      <p:to>
                                        <p:strVal val="hidden"/>
                                      </p:to>
                                    </p:set>
                                  </p:childTnLst>
                                </p:cTn>
                              </p:par>
                            </p:childTnLst>
                          </p:cTn>
                        </p:par>
                        <p:par>
                          <p:cTn id="39" fill="hold">
                            <p:stCondLst>
                              <p:cond delay="500"/>
                            </p:stCondLst>
                            <p:childTnLst>
                              <p:par>
                                <p:cTn id="40" presetID="3" presetClass="emph" presetSubtype="2" fill="hold" nodeType="afterEffect">
                                  <p:stCondLst>
                                    <p:cond delay="0"/>
                                  </p:stCondLst>
                                  <p:childTnLst>
                                    <p:animClr clrSpc="rgb" dir="cw">
                                      <p:cBhvr override="childStyle">
                                        <p:cTn id="41" dur="250" fill="hold"/>
                                        <p:tgtEl>
                                          <p:spTgt spid="513026">
                                            <p:txEl>
                                              <p:charRg st="20" end="26"/>
                                            </p:txEl>
                                          </p:spTgt>
                                        </p:tgtEl>
                                        <p:attrNameLst>
                                          <p:attrName>style.color</p:attrName>
                                        </p:attrNameLst>
                                      </p:cBhvr>
                                      <p:to>
                                        <a:srgbClr val="000000"/>
                                      </p:to>
                                    </p:animClr>
                                  </p:childTnLst>
                                </p:cTn>
                              </p:par>
                            </p:childTnLst>
                          </p:cTn>
                        </p:par>
                        <p:par>
                          <p:cTn id="42" fill="hold">
                            <p:stCondLst>
                              <p:cond delay="1000"/>
                            </p:stCondLst>
                            <p:childTnLst>
                              <p:par>
                                <p:cTn id="43" presetID="3" presetClass="emph" presetSubtype="2" fill="hold" nodeType="afterEffect">
                                  <p:stCondLst>
                                    <p:cond delay="0"/>
                                  </p:stCondLst>
                                  <p:childTnLst>
                                    <p:animClr clrSpc="rgb" dir="cw">
                                      <p:cBhvr override="childStyle">
                                        <p:cTn id="44" dur="250" fill="hold"/>
                                        <p:tgtEl>
                                          <p:spTgt spid="513026">
                                            <p:txEl>
                                              <p:charRg st="26" end="31"/>
                                            </p:txEl>
                                          </p:spTgt>
                                        </p:tgtEl>
                                        <p:attrNameLst>
                                          <p:attrName>style.color</p:attrName>
                                        </p:attrNameLst>
                                      </p:cBhvr>
                                      <p:to>
                                        <a:schemeClr val="accent2"/>
                                      </p:to>
                                    </p:animClr>
                                  </p:childTnLst>
                                </p:cTn>
                              </p:par>
                            </p:childTnLst>
                          </p:cTn>
                        </p:par>
                        <p:par>
                          <p:cTn id="45" fill="hold">
                            <p:stCondLst>
                              <p:cond delay="1500"/>
                            </p:stCondLst>
                            <p:childTnLst>
                              <p:par>
                                <p:cTn id="46" presetID="1" presetClass="entr" presetSubtype="0" fill="hold" grpId="0" nodeType="afterEffect">
                                  <p:stCondLst>
                                    <p:cond delay="0"/>
                                  </p:stCondLst>
                                  <p:childTnLst>
                                    <p:set>
                                      <p:cBhvr>
                                        <p:cTn id="47" dur="1" fill="hold">
                                          <p:stCondLst>
                                            <p:cond delay="249"/>
                                          </p:stCondLst>
                                        </p:cTn>
                                        <p:tgtEl>
                                          <p:spTgt spid="513029"/>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249"/>
                                          </p:stCondLst>
                                        </p:cTn>
                                        <p:tgtEl>
                                          <p:spTgt spid="513029"/>
                                        </p:tgtEl>
                                        <p:attrNameLst>
                                          <p:attrName>style.visibility</p:attrName>
                                        </p:attrNameLst>
                                      </p:cBhvr>
                                      <p:to>
                                        <p:strVal val="hidden"/>
                                      </p:to>
                                    </p:set>
                                  </p:childTnLst>
                                </p:cTn>
                              </p:par>
                            </p:childTnLst>
                          </p:cTn>
                        </p:par>
                        <p:par>
                          <p:cTn id="52" fill="hold">
                            <p:stCondLst>
                              <p:cond delay="500"/>
                            </p:stCondLst>
                            <p:childTnLst>
                              <p:par>
                                <p:cTn id="53" presetID="3" presetClass="emph" presetSubtype="2" fill="hold" nodeType="afterEffect">
                                  <p:stCondLst>
                                    <p:cond delay="0"/>
                                  </p:stCondLst>
                                  <p:childTnLst>
                                    <p:animClr clrSpc="rgb" dir="cw">
                                      <p:cBhvr override="childStyle">
                                        <p:cTn id="54" dur="250" fill="hold"/>
                                        <p:tgtEl>
                                          <p:spTgt spid="513026">
                                            <p:txEl>
                                              <p:charRg st="26" end="31"/>
                                            </p:txEl>
                                          </p:spTgt>
                                        </p:tgtEl>
                                        <p:attrNameLst>
                                          <p:attrName>style.color</p:attrName>
                                        </p:attrNameLst>
                                      </p:cBhvr>
                                      <p:to>
                                        <a:srgbClr val="000000"/>
                                      </p:to>
                                    </p:animClr>
                                  </p:childTnLst>
                                </p:cTn>
                              </p:par>
                            </p:childTnLst>
                          </p:cTn>
                        </p:par>
                        <p:par>
                          <p:cTn id="55" fill="hold">
                            <p:stCondLst>
                              <p:cond delay="1000"/>
                            </p:stCondLst>
                            <p:childTnLst>
                              <p:par>
                                <p:cTn id="56" presetID="3" presetClass="emph" presetSubtype="2" fill="hold" nodeType="afterEffect">
                                  <p:stCondLst>
                                    <p:cond delay="0"/>
                                  </p:stCondLst>
                                  <p:childTnLst>
                                    <p:animClr clrSpc="rgb" dir="cw">
                                      <p:cBhvr override="childStyle">
                                        <p:cTn id="57" dur="250" fill="hold"/>
                                        <p:tgtEl>
                                          <p:spTgt spid="513026">
                                            <p:txEl>
                                              <p:charRg st="31" end="36"/>
                                            </p:txEl>
                                          </p:spTgt>
                                        </p:tgtEl>
                                        <p:attrNameLst>
                                          <p:attrName>style.color</p:attrName>
                                        </p:attrNameLst>
                                      </p:cBhvr>
                                      <p:to>
                                        <a:schemeClr val="accent2"/>
                                      </p:to>
                                    </p:animClr>
                                  </p:childTnLst>
                                </p:cTn>
                              </p:par>
                            </p:childTnLst>
                          </p:cTn>
                        </p:par>
                        <p:par>
                          <p:cTn id="58" fill="hold">
                            <p:stCondLst>
                              <p:cond delay="1500"/>
                            </p:stCondLst>
                            <p:childTnLst>
                              <p:par>
                                <p:cTn id="59" presetID="2" presetClass="entr" presetSubtype="4" fill="hold" grpId="0" nodeType="afterEffect">
                                  <p:stCondLst>
                                    <p:cond delay="0"/>
                                  </p:stCondLst>
                                  <p:childTnLst>
                                    <p:set>
                                      <p:cBhvr>
                                        <p:cTn id="60" dur="1" fill="hold">
                                          <p:stCondLst>
                                            <p:cond delay="0"/>
                                          </p:stCondLst>
                                        </p:cTn>
                                        <p:tgtEl>
                                          <p:spTgt spid="513030"/>
                                        </p:tgtEl>
                                        <p:attrNameLst>
                                          <p:attrName>style.visibility</p:attrName>
                                        </p:attrNameLst>
                                      </p:cBhvr>
                                      <p:to>
                                        <p:strVal val="visible"/>
                                      </p:to>
                                    </p:set>
                                    <p:anim calcmode="lin" valueType="num">
                                      <p:cBhvr>
                                        <p:cTn id="61" dur="250" fill="hold"/>
                                        <p:tgtEl>
                                          <p:spTgt spid="513030"/>
                                        </p:tgtEl>
                                        <p:attrNameLst>
                                          <p:attrName>ppt_x</p:attrName>
                                        </p:attrNameLst>
                                      </p:cBhvr>
                                      <p:tavLst>
                                        <p:tav tm="0">
                                          <p:val>
                                            <p:strVal val="#ppt_x"/>
                                          </p:val>
                                        </p:tav>
                                        <p:tav tm="100000">
                                          <p:val>
                                            <p:strVal val="#ppt_x"/>
                                          </p:val>
                                        </p:tav>
                                      </p:tavLst>
                                    </p:anim>
                                    <p:anim calcmode="lin" valueType="num">
                                      <p:cBhvr>
                                        <p:cTn id="62" dur="250" fill="hold"/>
                                        <p:tgtEl>
                                          <p:spTgt spid="513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27" grpId="0" bldLvl="0" animBg="1"/>
      <p:bldP spid="513027" grpId="1" bldLvl="0" animBg="1"/>
      <p:bldP spid="513028" grpId="0" bldLvl="0" animBg="1"/>
      <p:bldP spid="513028" grpId="1" bldLvl="0" animBg="1"/>
      <p:bldP spid="513029" grpId="0" bldLvl="0" animBg="1"/>
      <p:bldP spid="513029" grpId="1" bldLvl="0" animBg="1"/>
      <p:bldP spid="513030" grpId="0" bldLvl="0" animBg="1"/>
      <p:bldP spid="513032" grpId="0" bldLvl="0" animBg="1"/>
      <p:bldP spid="513032" grpId="1"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、负债类账户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）反映流动负债的账户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短期借款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应付账款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应付票据</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预收账款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其他应付款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应付职工薪酬</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应交税费</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应付股利</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等账户。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）反映非流动负债的账户</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如</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长期借款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应付债券</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和</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长期应付款</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等账户。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、共同类账户</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indent="457200">
              <a:lnSpc>
                <a:spcPct val="150000"/>
              </a:lnSpc>
            </a:pP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指具有资产、负债双重性质的账户。账户期末余额是反映资产的价值还是反映负债的价值主要根据账户的期末余额而定。</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indent="457200">
              <a:lnSpc>
                <a:spcPct val="150000"/>
              </a:lnSpc>
            </a:pP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衍生工具</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套期工具</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被套期项目</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等账户。</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1109325" cy="516382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、所有者权益类账户</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）反映所有者原始投资的账户：</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实收资本</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资本公积</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）反映经营积累的账户：</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盈余公积</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本年利润</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利润分配</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）反映股份有限公司收购、转让或注销公司股份的账户：</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库存股</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5</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、成本类账户</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indent="457200">
              <a:lnSpc>
                <a:spcPct val="150000"/>
              </a:lnSpc>
            </a:pP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成本类账户是用来归集费用，计算成本的账户。</a:t>
            </a:r>
            <a:endPar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indent="457200">
              <a:lnSpc>
                <a:spcPct val="150000"/>
              </a:lnSpc>
            </a:pP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制造费用</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生产成本</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工程施工</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研发支出</a:t>
            </a:r>
            <a:r>
              <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en-US" altLang="zh-CN" sz="28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（二）账户按经济内容分类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6</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、损益类账户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）反映收入和利得的账户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主营业务收入</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其他业务收入</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投资收益</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和</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营业外收入</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）反映费用和损失的账户</a:t>
            </a:r>
            <a:endPar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主营业务成本</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销售费用</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营业税金及附加</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其他业务成本</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管理费用</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财务费用</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营业外支出</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所得税费用</a:t>
            </a: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85" name="矩形 766977"/>
          <p:cNvSpPr/>
          <p:nvPr/>
        </p:nvSpPr>
        <p:spPr>
          <a:xfrm>
            <a:off x="850900" y="304800"/>
            <a:ext cx="9248775" cy="676275"/>
          </a:xfrm>
          <a:prstGeom prst="rect">
            <a:avLst/>
          </a:prstGeom>
          <a:noFill/>
          <a:ln w="9525">
            <a:noFill/>
          </a:ln>
        </p:spPr>
        <p:txBody>
          <a:bodyPr anchor="ctr" anchorCtr="0"/>
          <a:p>
            <a:pPr algn="ctr"/>
            <a:r>
              <a:rPr lang="zh-CN" altLang="en-US" sz="3200" b="1" dirty="0">
                <a:solidFill>
                  <a:srgbClr val="FF0000"/>
                </a:solidFill>
                <a:latin typeface="黑体" panose="02010609060101010101" pitchFamily="49" charset="-122"/>
                <a:ea typeface="黑体" panose="02010609060101010101" pitchFamily="49" charset="-122"/>
              </a:rPr>
              <a:t>第四节  会计账户 </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767715" y="1124585"/>
            <a:ext cx="10888980" cy="5370830"/>
          </a:xfrm>
          <a:prstGeom prst="rect">
            <a:avLst/>
          </a:prstGeom>
          <a:noFill/>
        </p:spPr>
        <p:txBody>
          <a:bodyPr wrap="square" rtlCol="0" anchor="t">
            <a:noAutofit/>
          </a:bodyPr>
          <a:p>
            <a:pPr>
              <a:lnSpc>
                <a:spcPct val="150000"/>
              </a:lnSpc>
            </a:pPr>
            <a:r>
              <a:rPr lang="zh-CN" altLang="en-US" sz="2800" b="1" dirty="0">
                <a:solidFill>
                  <a:srgbClr val="FF0000"/>
                </a:solidFill>
                <a:latin typeface="黑体" panose="02010609060101010101" pitchFamily="49" charset="-122"/>
                <a:ea typeface="黑体" panose="02010609060101010101" pitchFamily="49" charset="-122"/>
                <a:sym typeface="+mn-ea"/>
              </a:rPr>
              <a:t>四、会计账户的分类</a:t>
            </a:r>
            <a:endParaRPr lang="zh-CN" altLang="en-US" sz="2800" b="1" dirty="0">
              <a:solidFill>
                <a:srgbClr val="FF0000"/>
              </a:solidFill>
              <a:latin typeface="黑体" panose="02010609060101010101" pitchFamily="49" charset="-122"/>
              <a:ea typeface="黑体" panose="02010609060101010101" pitchFamily="49" charset="-122"/>
              <a:sym typeface="+mn-ea"/>
            </a:endParaRPr>
          </a:p>
          <a:p>
            <a:pPr>
              <a:lnSpc>
                <a:spcPct val="150000"/>
              </a:lnSpc>
            </a:pPr>
            <a:r>
              <a:rPr lang="zh-CN" altLang="en-US" sz="2800" b="1" dirty="0">
                <a:solidFill>
                  <a:srgbClr val="0000FF"/>
                </a:solidFill>
                <a:latin typeface="黑体" panose="02010609060101010101" pitchFamily="49" charset="-122"/>
                <a:ea typeface="黑体" panose="02010609060101010101" pitchFamily="49" charset="-122"/>
                <a:sym typeface="+mn-ea"/>
              </a:rPr>
              <a:t>（三）账户按用途和结构分类</a:t>
            </a:r>
            <a:endParaRPr lang="zh-CN" altLang="en-US" sz="2800" b="1" dirty="0">
              <a:solidFill>
                <a:srgbClr val="0000FF"/>
              </a:solidFill>
              <a:latin typeface="黑体" panose="02010609060101010101" pitchFamily="49" charset="-122"/>
              <a:ea typeface="黑体" panose="02010609060101010101" pitchFamily="49" charset="-122"/>
              <a:sym typeface="+mn-ea"/>
            </a:endParaRPr>
          </a:p>
          <a:p>
            <a:pPr>
              <a:lnSpc>
                <a:spcPct val="150000"/>
              </a:lnSpc>
            </a:pPr>
            <a:r>
              <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a:solidFill>
                <a:schemeClr val="accent4"/>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 name="文本框 2"/>
          <p:cNvSpPr txBox="1"/>
          <p:nvPr/>
        </p:nvSpPr>
        <p:spPr>
          <a:xfrm>
            <a:off x="1113155" y="2564765"/>
            <a:ext cx="3830955" cy="3537585"/>
          </a:xfrm>
          <a:prstGeom prst="rect">
            <a:avLst/>
          </a:prstGeom>
          <a:noFill/>
        </p:spPr>
        <p:txBody>
          <a:bodyPr wrap="square" rtlCol="0" anchor="t">
            <a:spAutoFit/>
          </a:bodyPr>
          <a:p>
            <a:pPr eaLnBrk="1" hangingPunct="1">
              <a:lnSpc>
                <a:spcPct val="160000"/>
              </a:lnSpc>
              <a:buNone/>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、盘存账户           </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eaLnBrk="1" hangingPunct="1">
              <a:lnSpc>
                <a:spcPct val="160000"/>
              </a:lnSpc>
              <a:buNone/>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、资本账户</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eaLnBrk="1" hangingPunct="1">
              <a:lnSpc>
                <a:spcPct val="160000"/>
              </a:lnSpc>
              <a:buNone/>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、结算账户</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eaLnBrk="1" hangingPunct="1">
              <a:lnSpc>
                <a:spcPct val="160000"/>
              </a:lnSpc>
              <a:buNone/>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、资产负债共同账户</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eaLnBrk="1" hangingPunct="1">
              <a:lnSpc>
                <a:spcPct val="160000"/>
              </a:lnSpc>
              <a:buNone/>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5</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、暂记账户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5808345" y="2691765"/>
            <a:ext cx="3830955" cy="3537585"/>
          </a:xfrm>
          <a:prstGeom prst="rect">
            <a:avLst/>
          </a:prstGeom>
          <a:noFill/>
        </p:spPr>
        <p:txBody>
          <a:bodyPr wrap="square" rtlCol="0" anchor="t">
            <a:spAutoFit/>
          </a:bodyPr>
          <a:p>
            <a:pPr eaLnBrk="1" hangingPunct="1">
              <a:lnSpc>
                <a:spcPct val="160000"/>
              </a:lnSpc>
              <a:buNone/>
            </a:pPr>
            <a:r>
              <a:rPr lang="en-US" altLang="zh-CN"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6</a:t>
            </a: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、成本计算账户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eaLnBrk="1" hangingPunct="1">
              <a:lnSpc>
                <a:spcPct val="160000"/>
              </a:lnSpc>
              <a:buNone/>
            </a:pPr>
            <a:r>
              <a:rPr lang="en-US" altLang="zh-CN"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7</a:t>
            </a: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、损益增加账户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eaLnBrk="1" hangingPunct="1">
              <a:lnSpc>
                <a:spcPct val="160000"/>
              </a:lnSpc>
              <a:buNone/>
            </a:pPr>
            <a:r>
              <a:rPr lang="en-US" altLang="zh-CN"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8</a:t>
            </a: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、损益减少账户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eaLnBrk="1" hangingPunct="1">
              <a:lnSpc>
                <a:spcPct val="160000"/>
              </a:lnSpc>
              <a:buNone/>
            </a:pPr>
            <a:r>
              <a:rPr lang="en-US" altLang="zh-CN"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9</a:t>
            </a: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、财务成果账户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eaLnBrk="1" hangingPunct="1">
              <a:lnSpc>
                <a:spcPct val="160000"/>
              </a:lnSpc>
              <a:buNone/>
            </a:pPr>
            <a:r>
              <a:rPr lang="en-US" altLang="zh-CN"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10</a:t>
            </a: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、调整账户</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pitchFamily="49" charset="-122"/>
              </a:defRPr>
            </a:lvl1pPr>
            <a:lvl2pPr marL="742950" indent="-285750">
              <a:defRPr>
                <a:solidFill>
                  <a:schemeClr val="tx1"/>
                </a:solidFill>
                <a:latin typeface="Arial Narrow" panose="020B0606020202030204" pitchFamily="34" charset="0"/>
                <a:ea typeface="微软雅黑" panose="020B0503020204020204" pitchFamily="49" charset="-122"/>
              </a:defRPr>
            </a:lvl2pPr>
            <a:lvl3pPr marL="1143000" indent="-228600">
              <a:defRPr>
                <a:solidFill>
                  <a:schemeClr val="tx1"/>
                </a:solidFill>
                <a:latin typeface="Arial Narrow" panose="020B0606020202030204" pitchFamily="34" charset="0"/>
                <a:ea typeface="微软雅黑" panose="020B0503020204020204" pitchFamily="49" charset="-122"/>
              </a:defRPr>
            </a:lvl3pPr>
            <a:lvl4pPr marL="1600200" indent="-228600">
              <a:defRPr>
                <a:solidFill>
                  <a:schemeClr val="tx1"/>
                </a:solidFill>
                <a:latin typeface="Arial Narrow" panose="020B0606020202030204" pitchFamily="34" charset="0"/>
                <a:ea typeface="微软雅黑" panose="020B0503020204020204" pitchFamily="49" charset="-122"/>
              </a:defRPr>
            </a:lvl4pPr>
            <a:lvl5pPr marL="2057400" indent="-228600">
              <a:defRPr>
                <a:solidFill>
                  <a:schemeClr val="tx1"/>
                </a:solidFill>
                <a:latin typeface="Arial Narrow" panose="020B0606020202030204" pitchFamily="34" charset="0"/>
                <a:ea typeface="微软雅黑" panose="020B0503020204020204" pitchFamily="49"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pitchFamily="49" charset="-122"/>
              <a:ea typeface="+mn-ea"/>
              <a:cs typeface="+mn-ea"/>
              <a:sym typeface="微软雅黑" panose="020B0503020204020204"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Text Box 3"/>
          <p:cNvSpPr txBox="1"/>
          <p:nvPr/>
        </p:nvSpPr>
        <p:spPr>
          <a:xfrm>
            <a:off x="723265" y="415925"/>
            <a:ext cx="5695315" cy="583565"/>
          </a:xfrm>
          <a:prstGeom prst="rect">
            <a:avLst/>
          </a:prstGeom>
          <a:noFill/>
          <a:ln w="9525">
            <a:noFill/>
          </a:ln>
        </p:spPr>
        <p:txBody>
          <a:bodyPr wrap="square" anchor="t" anchorCtr="0">
            <a:spAutoFit/>
          </a:bodyPr>
          <a:p>
            <a:pPr>
              <a:lnSpc>
                <a:spcPct val="100000"/>
              </a:lnSpc>
              <a:spcBef>
                <a:spcPct val="0"/>
              </a:spcBef>
              <a:buClrTx/>
            </a:pPr>
            <a:r>
              <a:rPr lang="zh-CN" altLang="en-US" sz="3200" dirty="0">
                <a:solidFill>
                  <a:srgbClr val="FF0000"/>
                </a:solidFill>
                <a:latin typeface="黑体" panose="02010609060101010101" pitchFamily="49" charset="-122"/>
                <a:ea typeface="黑体" panose="02010609060101010101" pitchFamily="49" charset="-122"/>
              </a:rPr>
              <a:t>（二）负债 </a:t>
            </a:r>
            <a:endParaRPr lang="en-US" altLang="zh-CN" sz="3200" dirty="0">
              <a:solidFill>
                <a:srgbClr val="FF0000"/>
              </a:solidFill>
              <a:latin typeface="黑体" panose="02010609060101010101" pitchFamily="49" charset="-122"/>
              <a:ea typeface="黑体" panose="02010609060101010101" pitchFamily="49" charset="-122"/>
            </a:endParaRPr>
          </a:p>
        </p:txBody>
      </p:sp>
      <p:grpSp>
        <p:nvGrpSpPr>
          <p:cNvPr id="61442" name="Group 13"/>
          <p:cNvGrpSpPr/>
          <p:nvPr/>
        </p:nvGrpSpPr>
        <p:grpSpPr>
          <a:xfrm>
            <a:off x="1919288" y="1411288"/>
            <a:ext cx="8424862" cy="1512887"/>
            <a:chOff x="249" y="1071"/>
            <a:chExt cx="5307" cy="953"/>
          </a:xfrm>
        </p:grpSpPr>
        <p:sp>
          <p:nvSpPr>
            <p:cNvPr id="61443" name="AutoShape 2"/>
            <p:cNvSpPr/>
            <p:nvPr/>
          </p:nvSpPr>
          <p:spPr>
            <a:xfrm>
              <a:off x="975" y="1071"/>
              <a:ext cx="4581" cy="953"/>
            </a:xfrm>
            <a:prstGeom prst="roundRect">
              <a:avLst>
                <a:gd name="adj" fmla="val 16667"/>
              </a:avLst>
            </a:prstGeom>
            <a:noFill/>
            <a:ln w="38100" cap="flat" cmpd="sng">
              <a:solidFill>
                <a:schemeClr val="bg2"/>
              </a:solidFill>
              <a:prstDash val="solid"/>
              <a:round/>
              <a:headEnd type="none" w="med" len="med"/>
              <a:tailEnd type="none" w="med" len="med"/>
            </a:ln>
          </p:spPr>
          <p:txBody>
            <a:bodyPr anchor="ctr" anchorCtr="0"/>
            <a:p>
              <a:pPr eaLnBrk="0" hangingPunct="0">
                <a:spcBef>
                  <a:spcPct val="25000"/>
                </a:spcBef>
                <a:buClrTx/>
              </a:pPr>
              <a:r>
                <a:rPr lang="zh-CN" altLang="en-US" sz="3000" dirty="0">
                  <a:solidFill>
                    <a:srgbClr val="000000"/>
                  </a:solidFill>
                  <a:latin typeface="楷体" panose="02010609060101010101" pitchFamily="49" charset="-122"/>
                  <a:ea typeface="楷体" panose="02010609060101010101" pitchFamily="49" charset="-122"/>
                </a:rPr>
                <a:t>指由企业</a:t>
              </a:r>
              <a:r>
                <a:rPr lang="zh-CN" altLang="en-US" sz="3000" dirty="0">
                  <a:solidFill>
                    <a:srgbClr val="0000CC"/>
                  </a:solidFill>
                  <a:latin typeface="楷体" panose="02010609060101010101" pitchFamily="49" charset="-122"/>
                  <a:ea typeface="楷体" panose="02010609060101010101" pitchFamily="49" charset="-122"/>
                </a:rPr>
                <a:t>过去</a:t>
              </a:r>
              <a:r>
                <a:rPr lang="zh-CN" altLang="en-US" sz="3000" dirty="0">
                  <a:solidFill>
                    <a:srgbClr val="000000"/>
                  </a:solidFill>
                  <a:latin typeface="楷体" panose="02010609060101010101" pitchFamily="49" charset="-122"/>
                  <a:ea typeface="楷体" panose="02010609060101010101" pitchFamily="49" charset="-122"/>
                </a:rPr>
                <a:t>的交易或事项形成的、预期会导致经济</a:t>
              </a:r>
              <a:r>
                <a:rPr lang="zh-CN" altLang="en-US" sz="3000" dirty="0">
                  <a:solidFill>
                    <a:srgbClr val="0000CC"/>
                  </a:solidFill>
                  <a:latin typeface="楷体" panose="02010609060101010101" pitchFamily="49" charset="-122"/>
                  <a:ea typeface="楷体" panose="02010609060101010101" pitchFamily="49" charset="-122"/>
                </a:rPr>
                <a:t>利益流出</a:t>
              </a:r>
              <a:r>
                <a:rPr lang="zh-CN" altLang="en-US" sz="3000" dirty="0">
                  <a:solidFill>
                    <a:srgbClr val="000000"/>
                  </a:solidFill>
                  <a:latin typeface="楷体" panose="02010609060101010101" pitchFamily="49" charset="-122"/>
                  <a:ea typeface="楷体" panose="02010609060101010101" pitchFamily="49" charset="-122"/>
                </a:rPr>
                <a:t>企业的</a:t>
              </a:r>
              <a:r>
                <a:rPr lang="zh-CN" altLang="en-US" sz="3000" dirty="0">
                  <a:solidFill>
                    <a:srgbClr val="0000CC"/>
                  </a:solidFill>
                  <a:latin typeface="楷体" panose="02010609060101010101" pitchFamily="49" charset="-122"/>
                  <a:ea typeface="楷体" panose="02010609060101010101" pitchFamily="49" charset="-122"/>
                </a:rPr>
                <a:t>现时义务</a:t>
              </a:r>
              <a:r>
                <a:rPr lang="zh-CN" altLang="en-US" sz="3000" dirty="0">
                  <a:solidFill>
                    <a:srgbClr val="000000"/>
                  </a:solidFill>
                  <a:latin typeface="楷体" panose="02010609060101010101" pitchFamily="49" charset="-122"/>
                  <a:ea typeface="楷体" panose="02010609060101010101" pitchFamily="49" charset="-122"/>
                </a:rPr>
                <a:t>。</a:t>
              </a:r>
              <a:endParaRPr lang="zh-CN" altLang="en-US" sz="3000" dirty="0">
                <a:solidFill>
                  <a:srgbClr val="000000"/>
                </a:solidFill>
                <a:latin typeface="楷体" panose="02010609060101010101" pitchFamily="49" charset="-122"/>
                <a:ea typeface="楷体" panose="02010609060101010101" pitchFamily="49" charset="-122"/>
              </a:endParaRPr>
            </a:p>
          </p:txBody>
        </p:sp>
        <p:grpSp>
          <p:nvGrpSpPr>
            <p:cNvPr id="61444" name="Group 4"/>
            <p:cNvGrpSpPr/>
            <p:nvPr/>
          </p:nvGrpSpPr>
          <p:grpSpPr>
            <a:xfrm>
              <a:off x="249" y="1208"/>
              <a:ext cx="617" cy="642"/>
              <a:chOff x="0" y="0"/>
              <a:chExt cx="1680" cy="1680"/>
            </a:xfrm>
          </p:grpSpPr>
          <p:sp>
            <p:nvSpPr>
              <p:cNvPr id="61445" name="Oval 5"/>
              <p:cNvSpPr/>
              <p:nvPr/>
            </p:nvSpPr>
            <p:spPr>
              <a:xfrm>
                <a:off x="0" y="0"/>
                <a:ext cx="1680" cy="1680"/>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spcBef>
                    <a:spcPct val="0"/>
                  </a:spcBef>
                  <a:buClrTx/>
                </a:pPr>
                <a:endParaRPr lang="zh-CN" altLang="en-US" dirty="0">
                  <a:solidFill>
                    <a:srgbClr val="000000"/>
                  </a:solidFill>
                  <a:latin typeface="黑体" panose="02010609060101010101" pitchFamily="49" charset="-122"/>
                  <a:ea typeface="黑体" panose="02010609060101010101" pitchFamily="49" charset="-122"/>
                </a:endParaRPr>
              </a:p>
            </p:txBody>
          </p:sp>
          <p:sp>
            <p:nvSpPr>
              <p:cNvPr id="11278" name="未知"/>
              <p:cNvSpPr/>
              <p:nvPr/>
            </p:nvSpPr>
            <p:spPr bwMode="auto">
              <a:xfrm>
                <a:off x="193" y="29"/>
                <a:ext cx="1293" cy="633"/>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p:spPr>
            <p:txBody>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61447" name="Text Box 7"/>
            <p:cNvSpPr txBox="1"/>
            <p:nvPr/>
          </p:nvSpPr>
          <p:spPr>
            <a:xfrm>
              <a:off x="270" y="1350"/>
              <a:ext cx="605" cy="464"/>
            </a:xfrm>
            <a:prstGeom prst="rect">
              <a:avLst/>
            </a:prstGeom>
            <a:noFill/>
            <a:ln w="9525">
              <a:noFill/>
            </a:ln>
          </p:spPr>
          <p:txBody>
            <a:bodyPr anchor="t" anchorCtr="0">
              <a:spAutoFit/>
            </a:bodyPr>
            <a:p>
              <a:pPr eaLnBrk="0" hangingPunct="0">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概念</a:t>
              </a:r>
              <a:endParaRPr lang="zh-CN" altLang="en-US" sz="2800" dirty="0">
                <a:solidFill>
                  <a:srgbClr val="FFFFFF"/>
                </a:solidFill>
                <a:latin typeface="黑体" panose="02010609060101010101" pitchFamily="49" charset="-122"/>
                <a:ea typeface="黑体" panose="02010609060101010101" pitchFamily="49" charset="-122"/>
              </a:endParaRPr>
            </a:p>
          </p:txBody>
        </p:sp>
      </p:grpSp>
      <p:grpSp>
        <p:nvGrpSpPr>
          <p:cNvPr id="4" name="Group 14"/>
          <p:cNvGrpSpPr/>
          <p:nvPr/>
        </p:nvGrpSpPr>
        <p:grpSpPr>
          <a:xfrm>
            <a:off x="1919288" y="3282950"/>
            <a:ext cx="8424862" cy="1093788"/>
            <a:chOff x="249" y="2252"/>
            <a:chExt cx="5307" cy="689"/>
          </a:xfrm>
        </p:grpSpPr>
        <p:sp>
          <p:nvSpPr>
            <p:cNvPr id="61449" name="AutoShape 8"/>
            <p:cNvSpPr/>
            <p:nvPr/>
          </p:nvSpPr>
          <p:spPr>
            <a:xfrm>
              <a:off x="975" y="2252"/>
              <a:ext cx="4581" cy="682"/>
            </a:xfrm>
            <a:prstGeom prst="roundRect">
              <a:avLst>
                <a:gd name="adj" fmla="val 16667"/>
              </a:avLst>
            </a:prstGeom>
            <a:noFill/>
            <a:ln w="38100" cap="flat" cmpd="sng">
              <a:solidFill>
                <a:schemeClr val="bg2"/>
              </a:solidFill>
              <a:prstDash val="solid"/>
              <a:round/>
              <a:headEnd type="none" w="med" len="med"/>
              <a:tailEnd type="none" w="med" len="med"/>
            </a:ln>
          </p:spPr>
          <p:txBody>
            <a:bodyPr anchor="ctr" anchorCtr="0"/>
            <a:p>
              <a:pPr eaLnBrk="0" hangingPunct="0">
                <a:spcBef>
                  <a:spcPct val="25000"/>
                </a:spcBef>
                <a:buClr>
                  <a:srgbClr val="FF0000"/>
                </a:buClr>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rPr>
                <a:t>过去交易；</a:t>
              </a:r>
              <a:r>
                <a:rPr lang="zh-CN" altLang="en-US" sz="3000" dirty="0">
                  <a:solidFill>
                    <a:srgbClr val="FF0000"/>
                  </a:solidFill>
                  <a:latin typeface="楷体" panose="02010609060101010101" pitchFamily="49" charset="-122"/>
                  <a:ea typeface="楷体" panose="02010609060101010101" pitchFamily="49" charset="-122"/>
                </a:rPr>
                <a:t>现时义务</a:t>
              </a:r>
              <a:r>
                <a:rPr lang="zh-CN" altLang="en-US" sz="3000" dirty="0">
                  <a:solidFill>
                    <a:srgbClr val="000000"/>
                  </a:solidFill>
                  <a:latin typeface="楷体" panose="02010609060101010101" pitchFamily="49" charset="-122"/>
                  <a:ea typeface="楷体" panose="02010609060101010101" pitchFamily="49" charset="-122"/>
                </a:rPr>
                <a:t>；预期负收益。</a:t>
              </a:r>
              <a:endParaRPr lang="zh-CN" altLang="en-US" sz="3000" dirty="0">
                <a:solidFill>
                  <a:srgbClr val="000000"/>
                </a:solidFill>
                <a:latin typeface="楷体" panose="02010609060101010101" pitchFamily="49" charset="-122"/>
                <a:ea typeface="楷体" panose="02010609060101010101" pitchFamily="49" charset="-122"/>
              </a:endParaRPr>
            </a:p>
          </p:txBody>
        </p:sp>
        <p:grpSp>
          <p:nvGrpSpPr>
            <p:cNvPr id="61450" name="Group 9"/>
            <p:cNvGrpSpPr/>
            <p:nvPr/>
          </p:nvGrpSpPr>
          <p:grpSpPr>
            <a:xfrm>
              <a:off x="249" y="2299"/>
              <a:ext cx="617" cy="642"/>
              <a:chOff x="-122" y="-589"/>
              <a:chExt cx="1680" cy="1680"/>
            </a:xfrm>
          </p:grpSpPr>
          <p:sp>
            <p:nvSpPr>
              <p:cNvPr id="61451" name="Oval 10"/>
              <p:cNvSpPr/>
              <p:nvPr/>
            </p:nvSpPr>
            <p:spPr>
              <a:xfrm>
                <a:off x="-122" y="-589"/>
                <a:ext cx="1680" cy="1680"/>
              </a:xfrm>
              <a:prstGeom prst="ellipse">
                <a:avLst/>
              </a:prstGeom>
              <a:gradFill rotWithShape="1">
                <a:gsLst>
                  <a:gs pos="0">
                    <a:srgbClr val="33CCCC"/>
                  </a:gs>
                  <a:gs pos="100000">
                    <a:srgbClr val="0C3232"/>
                  </a:gs>
                </a:gsLst>
                <a:lin ang="5400000" scaled="1"/>
                <a:tileRect/>
              </a:gradFill>
              <a:ln w="9525">
                <a:noFill/>
              </a:ln>
            </p:spPr>
            <p:txBody>
              <a:bodyPr wrap="none" anchor="ctr" anchorCtr="0"/>
              <a:p>
                <a:pPr>
                  <a:spcBef>
                    <a:spcPct val="0"/>
                  </a:spcBef>
                  <a:buClrTx/>
                </a:pPr>
                <a:endParaRPr lang="zh-CN" altLang="en-US" dirty="0">
                  <a:solidFill>
                    <a:srgbClr val="000000"/>
                  </a:solidFill>
                  <a:latin typeface="黑体" panose="02010609060101010101" pitchFamily="49" charset="-122"/>
                  <a:ea typeface="黑体" panose="02010609060101010101" pitchFamily="49" charset="-122"/>
                </a:endParaRPr>
              </a:p>
            </p:txBody>
          </p:sp>
          <p:sp>
            <p:nvSpPr>
              <p:cNvPr id="11273" name="未知"/>
              <p:cNvSpPr/>
              <p:nvPr/>
            </p:nvSpPr>
            <p:spPr bwMode="auto">
              <a:xfrm>
                <a:off x="69" y="-560"/>
                <a:ext cx="1293" cy="633"/>
              </a:xfrm>
              <a:custGeom>
                <a:avLst/>
                <a:gdLst>
                  <a:gd name="T0" fmla="*/ 1160 w 1321"/>
                  <a:gd name="T1" fmla="*/ 199 h 712"/>
                  <a:gd name="T2" fmla="*/ 1174 w 1321"/>
                  <a:gd name="T3" fmla="*/ 221 h 712"/>
                  <a:gd name="T4" fmla="*/ 1177 w 1321"/>
                  <a:gd name="T5" fmla="*/ 240 h 712"/>
                  <a:gd name="T6" fmla="*/ 1172 w 1321"/>
                  <a:gd name="T7" fmla="*/ 257 h 712"/>
                  <a:gd name="T8" fmla="*/ 1157 w 1321"/>
                  <a:gd name="T9" fmla="*/ 273 h 712"/>
                  <a:gd name="T10" fmla="*/ 1134 w 1321"/>
                  <a:gd name="T11" fmla="*/ 289 h 712"/>
                  <a:gd name="T12" fmla="*/ 1105 w 1321"/>
                  <a:gd name="T13" fmla="*/ 301 h 712"/>
                  <a:gd name="T14" fmla="*/ 1066 w 1321"/>
                  <a:gd name="T15" fmla="*/ 313 h 712"/>
                  <a:gd name="T16" fmla="*/ 1023 w 1321"/>
                  <a:gd name="T17" fmla="*/ 324 h 712"/>
                  <a:gd name="T18" fmla="*/ 973 w 1321"/>
                  <a:gd name="T19" fmla="*/ 332 h 712"/>
                  <a:gd name="T20" fmla="*/ 919 w 1321"/>
                  <a:gd name="T21" fmla="*/ 340 h 712"/>
                  <a:gd name="T22" fmla="*/ 862 w 1321"/>
                  <a:gd name="T23" fmla="*/ 345 h 712"/>
                  <a:gd name="T24" fmla="*/ 799 w 1321"/>
                  <a:gd name="T25" fmla="*/ 351 h 712"/>
                  <a:gd name="T26" fmla="*/ 735 w 1321"/>
                  <a:gd name="T27" fmla="*/ 354 h 712"/>
                  <a:gd name="T28" fmla="*/ 709 w 1321"/>
                  <a:gd name="T29" fmla="*/ 355 h 712"/>
                  <a:gd name="T30" fmla="*/ 425 w 1321"/>
                  <a:gd name="T31" fmla="*/ 355 h 712"/>
                  <a:gd name="T32" fmla="*/ 421 w 1321"/>
                  <a:gd name="T33" fmla="*/ 355 h 712"/>
                  <a:gd name="T34" fmla="*/ 365 w 1321"/>
                  <a:gd name="T35" fmla="*/ 353 h 712"/>
                  <a:gd name="T36" fmla="*/ 311 w 1321"/>
                  <a:gd name="T37" fmla="*/ 351 h 712"/>
                  <a:gd name="T38" fmla="*/ 260 w 1321"/>
                  <a:gd name="T39" fmla="*/ 347 h 712"/>
                  <a:gd name="T40" fmla="*/ 211 w 1321"/>
                  <a:gd name="T41" fmla="*/ 344 h 712"/>
                  <a:gd name="T42" fmla="*/ 167 w 1321"/>
                  <a:gd name="T43" fmla="*/ 337 h 712"/>
                  <a:gd name="T44" fmla="*/ 126 w 1321"/>
                  <a:gd name="T45" fmla="*/ 329 h 712"/>
                  <a:gd name="T46" fmla="*/ 90 w 1321"/>
                  <a:gd name="T47" fmla="*/ 323 h 712"/>
                  <a:gd name="T48" fmla="*/ 61 w 1321"/>
                  <a:gd name="T49" fmla="*/ 314 h 712"/>
                  <a:gd name="T50" fmla="*/ 33 w 1321"/>
                  <a:gd name="T51" fmla="*/ 303 h 712"/>
                  <a:gd name="T52" fmla="*/ 18 w 1321"/>
                  <a:gd name="T53" fmla="*/ 290 h 712"/>
                  <a:gd name="T54" fmla="*/ 6 w 1321"/>
                  <a:gd name="T55" fmla="*/ 276 h 712"/>
                  <a:gd name="T56" fmla="*/ 0 w 1321"/>
                  <a:gd name="T57" fmla="*/ 261 h 712"/>
                  <a:gd name="T58" fmla="*/ 0 w 1321"/>
                  <a:gd name="T59" fmla="*/ 259 h 712"/>
                  <a:gd name="T60" fmla="*/ 4 w 1321"/>
                  <a:gd name="T61" fmla="*/ 242 h 712"/>
                  <a:gd name="T62" fmla="*/ 16 w 1321"/>
                  <a:gd name="T63" fmla="*/ 222 h 712"/>
                  <a:gd name="T64" fmla="*/ 45 w 1321"/>
                  <a:gd name="T65" fmla="*/ 184 h 712"/>
                  <a:gd name="T66" fmla="*/ 82 w 1321"/>
                  <a:gd name="T67" fmla="*/ 149 h 712"/>
                  <a:gd name="T68" fmla="*/ 130 w 1321"/>
                  <a:gd name="T69" fmla="*/ 118 h 712"/>
                  <a:gd name="T70" fmla="*/ 181 w 1321"/>
                  <a:gd name="T71" fmla="*/ 88 h 712"/>
                  <a:gd name="T72" fmla="*/ 240 w 1321"/>
                  <a:gd name="T73" fmla="*/ 61 h 712"/>
                  <a:gd name="T74" fmla="*/ 305 w 1321"/>
                  <a:gd name="T75" fmla="*/ 41 h 712"/>
                  <a:gd name="T76" fmla="*/ 370 w 1321"/>
                  <a:gd name="T77" fmla="*/ 23 h 712"/>
                  <a:gd name="T78" fmla="*/ 443 w 1321"/>
                  <a:gd name="T79" fmla="*/ 11 h 712"/>
                  <a:gd name="T80" fmla="*/ 518 w 1321"/>
                  <a:gd name="T81" fmla="*/ 4 h 712"/>
                  <a:gd name="T82" fmla="*/ 595 w 1321"/>
                  <a:gd name="T83" fmla="*/ 0 h 712"/>
                  <a:gd name="T84" fmla="*/ 595 w 1321"/>
                  <a:gd name="T85" fmla="*/ 0 h 712"/>
                  <a:gd name="T86" fmla="*/ 677 w 1321"/>
                  <a:gd name="T87" fmla="*/ 4 h 712"/>
                  <a:gd name="T88" fmla="*/ 755 w 1321"/>
                  <a:gd name="T89" fmla="*/ 11 h 712"/>
                  <a:gd name="T90" fmla="*/ 831 w 1321"/>
                  <a:gd name="T91" fmla="*/ 26 h 712"/>
                  <a:gd name="T92" fmla="*/ 901 w 1321"/>
                  <a:gd name="T93" fmla="*/ 45 h 712"/>
                  <a:gd name="T94" fmla="*/ 965 w 1321"/>
                  <a:gd name="T95" fmla="*/ 69 h 712"/>
                  <a:gd name="T96" fmla="*/ 1024 w 1321"/>
                  <a:gd name="T97" fmla="*/ 97 h 712"/>
                  <a:gd name="T98" fmla="*/ 1077 w 1321"/>
                  <a:gd name="T99" fmla="*/ 127 h 712"/>
                  <a:gd name="T100" fmla="*/ 1122 w 1321"/>
                  <a:gd name="T101" fmla="*/ 162 h 712"/>
                  <a:gd name="T102" fmla="*/ 1160 w 1321"/>
                  <a:gd name="T103" fmla="*/ 199 h 712"/>
                  <a:gd name="T104" fmla="*/ 1160 w 1321"/>
                  <a:gd name="T105" fmla="*/ 199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a:noFill/>
              </a:ln>
            </p:spPr>
            <p:txBody>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61453" name="Text Box 12"/>
            <p:cNvSpPr txBox="1"/>
            <p:nvPr/>
          </p:nvSpPr>
          <p:spPr>
            <a:xfrm>
              <a:off x="249" y="2430"/>
              <a:ext cx="614" cy="464"/>
            </a:xfrm>
            <a:prstGeom prst="rect">
              <a:avLst/>
            </a:prstGeom>
            <a:noFill/>
            <a:ln w="9525">
              <a:noFill/>
            </a:ln>
          </p:spPr>
          <p:txBody>
            <a:bodyPr anchor="t" anchorCtr="0">
              <a:spAutoFit/>
            </a:bodyPr>
            <a:p>
              <a:pPr algn="ctr" eaLnBrk="0" hangingPunct="0">
                <a:spcBef>
                  <a:spcPct val="0"/>
                </a:spcBef>
                <a:buClrTx/>
              </a:pPr>
              <a:r>
                <a:rPr lang="zh-CN" altLang="en-US" sz="2800" dirty="0">
                  <a:solidFill>
                    <a:srgbClr val="FFFFFF"/>
                  </a:solidFill>
                  <a:latin typeface="黑体" panose="02010609060101010101" pitchFamily="49" charset="-122"/>
                  <a:ea typeface="黑体" panose="02010609060101010101" pitchFamily="49" charset="-122"/>
                </a:rPr>
                <a:t>特征</a:t>
              </a:r>
              <a:endParaRPr lang="zh-CN" altLang="en-US" sz="2800" dirty="0">
                <a:solidFill>
                  <a:srgbClr val="FFFFFF"/>
                </a:solidFill>
                <a:latin typeface="黑体" panose="02010609060101010101" pitchFamily="49" charset="-122"/>
                <a:ea typeface="黑体" panose="02010609060101010101" pitchFamily="49" charset="-122"/>
              </a:endParaRPr>
            </a:p>
          </p:txBody>
        </p:sp>
      </p:grpSp>
      <p:sp>
        <p:nvSpPr>
          <p:cNvPr id="17413" name="矩形 14"/>
          <p:cNvSpPr/>
          <p:nvPr/>
        </p:nvSpPr>
        <p:spPr>
          <a:xfrm>
            <a:off x="1306195" y="4734560"/>
            <a:ext cx="9650095" cy="1014730"/>
          </a:xfrm>
          <a:prstGeom prst="rect">
            <a:avLst/>
          </a:prstGeom>
          <a:noFill/>
          <a:ln w="9525">
            <a:noFill/>
          </a:ln>
        </p:spPr>
        <p:txBody>
          <a:bodyPr wrap="square" anchor="ctr" anchorCtr="0">
            <a:spAutoFit/>
          </a:bodyPr>
          <a:p>
            <a:r>
              <a:rPr lang="en-US" altLang="zh-CN" sz="3000" dirty="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3000" dirty="0">
                <a:solidFill>
                  <a:srgbClr val="0000FF"/>
                </a:solidFill>
                <a:latin typeface="楷体" panose="02010609060101010101" pitchFamily="49" charset="-122"/>
                <a:ea typeface="楷体" panose="02010609060101010101" pitchFamily="49" charset="-122"/>
                <a:cs typeface="楷体" panose="02010609060101010101" pitchFamily="49" charset="-122"/>
              </a:rPr>
              <a:t>现时义务</a:t>
            </a:r>
            <a:r>
              <a:rPr lang="zh-CN" altLang="en-US" sz="3000" dirty="0">
                <a:latin typeface="楷体" panose="02010609060101010101" pitchFamily="49" charset="-122"/>
                <a:ea typeface="楷体" panose="02010609060101010101" pitchFamily="49" charset="-122"/>
                <a:cs typeface="楷体" panose="02010609060101010101" pitchFamily="49" charset="-122"/>
              </a:rPr>
              <a:t>指企业在现行条件下已承担的义务。</a:t>
            </a:r>
            <a:endParaRPr lang="en-US" altLang="zh-CN" sz="3000" dirty="0">
              <a:latin typeface="楷体" panose="02010609060101010101" pitchFamily="49" charset="-122"/>
              <a:ea typeface="楷体" panose="02010609060101010101" pitchFamily="49" charset="-122"/>
              <a:cs typeface="楷体" panose="02010609060101010101" pitchFamily="49" charset="-122"/>
            </a:endParaRPr>
          </a:p>
          <a:p>
            <a:pPr marL="0" lvl="1" indent="0"/>
            <a:r>
              <a:rPr lang="zh-CN" altLang="en-US" sz="3000" dirty="0">
                <a:latin typeface="楷体" panose="02010609060101010101" pitchFamily="49" charset="-122"/>
                <a:ea typeface="楷体" panose="02010609060101010101" pitchFamily="49" charset="-122"/>
                <a:cs typeface="楷体" panose="02010609060101010101" pitchFamily="49" charset="-122"/>
              </a:rPr>
              <a:t>包括</a:t>
            </a:r>
            <a:r>
              <a:rPr lang="zh-CN" altLang="en-US" sz="3000" dirty="0">
                <a:solidFill>
                  <a:srgbClr val="C00000"/>
                </a:solidFill>
                <a:latin typeface="楷体" panose="02010609060101010101" pitchFamily="49" charset="-122"/>
                <a:ea typeface="楷体" panose="02010609060101010101" pitchFamily="49" charset="-122"/>
                <a:cs typeface="楷体" panose="02010609060101010101" pitchFamily="49" charset="-122"/>
              </a:rPr>
              <a:t>法定义务</a:t>
            </a:r>
            <a:r>
              <a:rPr lang="zh-CN" altLang="en-US" sz="3000" dirty="0">
                <a:latin typeface="楷体" panose="02010609060101010101" pitchFamily="49" charset="-122"/>
                <a:ea typeface="楷体" panose="02010609060101010101" pitchFamily="49" charset="-122"/>
                <a:cs typeface="楷体" panose="02010609060101010101" pitchFamily="49" charset="-122"/>
              </a:rPr>
              <a:t>和</a:t>
            </a:r>
            <a:r>
              <a:rPr lang="zh-CN" altLang="en-US" sz="3000" dirty="0">
                <a:solidFill>
                  <a:srgbClr val="C00000"/>
                </a:solidFill>
                <a:latin typeface="楷体" panose="02010609060101010101" pitchFamily="49" charset="-122"/>
                <a:ea typeface="楷体" panose="02010609060101010101" pitchFamily="49" charset="-122"/>
                <a:cs typeface="楷体" panose="02010609060101010101" pitchFamily="49" charset="-122"/>
              </a:rPr>
              <a:t>推定义务</a:t>
            </a:r>
            <a:r>
              <a:rPr lang="zh-CN" altLang="en-US" sz="3000" dirty="0">
                <a:latin typeface="楷体" panose="02010609060101010101" pitchFamily="49" charset="-122"/>
                <a:ea typeface="楷体" panose="02010609060101010101" pitchFamily="49" charset="-122"/>
                <a:cs typeface="楷体" panose="02010609060101010101" pitchFamily="49" charset="-122"/>
              </a:rPr>
              <a:t>。</a:t>
            </a:r>
            <a:endParaRPr lang="en-US" altLang="zh-CN" sz="3000" dirty="0">
              <a:latin typeface="楷体" panose="02010609060101010101" pitchFamily="49" charset="-122"/>
              <a:ea typeface="楷体" panose="02010609060101010101" pitchFamily="49" charset="-122"/>
              <a:cs typeface="楷体" panose="02010609060101010101" pitchFamily="49" charset="-122"/>
            </a:endParaRPr>
          </a:p>
        </p:txBody>
      </p:sp>
      <p:pic>
        <p:nvPicPr>
          <p:cNvPr id="61455" name="图片 4" descr="武汉工程科技学院LOGO 标准.png"/>
          <p:cNvPicPr>
            <a:picLocks noChangeAspect="1"/>
          </p:cNvPicPr>
          <p:nvPr/>
        </p:nvPicPr>
        <p:blipFill>
          <a:blip r:embed="rId1"/>
          <a:stretch>
            <a:fillRect/>
          </a:stretch>
        </p:blipFill>
        <p:spPr>
          <a:xfrm>
            <a:off x="7847013" y="12700"/>
            <a:ext cx="2820987" cy="54133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文本占位符 539649"/>
          <p:cNvSpPr/>
          <p:nvPr>
            <p:ph type="body" idx="4294967295"/>
          </p:nvPr>
        </p:nvSpPr>
        <p:spPr>
          <a:xfrm>
            <a:off x="1012190" y="1196975"/>
            <a:ext cx="10150475" cy="1567180"/>
          </a:xfrm>
        </p:spPr>
        <p:txBody>
          <a:bodyPr vert="horz" wrap="square" lIns="91440" tIns="45720" rIns="91440" bIns="45720" anchor="t" anchorCtr="0"/>
          <a:p>
            <a:pPr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一、会计要素</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buClr>
                <a:srgbClr val="FF0000"/>
              </a:buClr>
              <a:buFont typeface="Wingdings" panose="05000000000000000000" pitchFamily="2" charset="2"/>
              <a:buChar char="p"/>
            </a:pPr>
            <a:r>
              <a:rPr lang="zh-CN" altLang="en-US" sz="3000" dirty="0">
                <a:solidFill>
                  <a:srgbClr val="353DE3"/>
                </a:solidFill>
                <a:latin typeface="黑体" panose="02010609060101010101" pitchFamily="49" charset="-122"/>
                <a:ea typeface="黑体" panose="02010609060101010101" pitchFamily="49" charset="-122"/>
              </a:rPr>
              <a:t>（二）负债：</a:t>
            </a:r>
            <a:r>
              <a:rPr lang="zh-CN" altLang="en-US" sz="3000" dirty="0">
                <a:latin typeface="仿宋" panose="02010609060101010101" pitchFamily="49" charset="-122"/>
                <a:ea typeface="仿宋" panose="02010609060101010101" pitchFamily="49" charset="-122"/>
              </a:rPr>
              <a:t>注意事项</a:t>
            </a:r>
            <a:endParaRPr lang="zh-CN" altLang="en-US" sz="3000" dirty="0">
              <a:latin typeface="仿宋" panose="02010609060101010101" pitchFamily="49" charset="-122"/>
              <a:ea typeface="仿宋" panose="02010609060101010101" pitchFamily="49" charset="-122"/>
            </a:endParaRPr>
          </a:p>
        </p:txBody>
      </p:sp>
      <p:sp>
        <p:nvSpPr>
          <p:cNvPr id="64514" name="矩形 539650"/>
          <p:cNvSpPr/>
          <p:nvPr/>
        </p:nvSpPr>
        <p:spPr>
          <a:xfrm>
            <a:off x="838835" y="304800"/>
            <a:ext cx="10588625" cy="676275"/>
          </a:xfrm>
          <a:prstGeom prst="rect">
            <a:avLst/>
          </a:prstGeom>
          <a:noFill/>
          <a:ln w="9525">
            <a:noFill/>
          </a:ln>
        </p:spPr>
        <p:txBody>
          <a:bodyPr anchor="ctr" anchorCtr="0"/>
          <a:p>
            <a:pPr algn="ctr">
              <a:lnSpc>
                <a:spcPct val="100000"/>
              </a:lnSpc>
              <a:spcBef>
                <a:spcPct val="0"/>
              </a:spcBef>
              <a:buClrTx/>
            </a:pPr>
            <a:r>
              <a:rPr lang="zh-CN" altLang="en-US" sz="3200" b="1" dirty="0">
                <a:solidFill>
                  <a:srgbClr val="FF0000"/>
                </a:solidFill>
                <a:latin typeface="黑体" panose="02010609060101010101" pitchFamily="49" charset="-122"/>
                <a:ea typeface="黑体" panose="02010609060101010101" pitchFamily="49" charset="-122"/>
                <a:cs typeface="+mj-cs"/>
                <a:sym typeface="+mn-ea"/>
              </a:rPr>
              <a:t>第一节  会计要素</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8436" name="矩形 14"/>
          <p:cNvSpPr/>
          <p:nvPr/>
        </p:nvSpPr>
        <p:spPr>
          <a:xfrm>
            <a:off x="1013460" y="2781300"/>
            <a:ext cx="10358120" cy="3041015"/>
          </a:xfrm>
          <a:prstGeom prst="rect">
            <a:avLst/>
          </a:prstGeom>
          <a:noFill/>
          <a:ln w="9525">
            <a:noFill/>
          </a:ln>
        </p:spPr>
        <p:txBody>
          <a:bodyPr wrap="square" anchor="t" anchorCtr="0">
            <a:spAutoFit/>
          </a:bodyPr>
          <a:p>
            <a:pPr>
              <a:lnSpc>
                <a:spcPct val="150000"/>
              </a:lnSpc>
              <a:spcBef>
                <a:spcPts val="1400"/>
              </a:spcBef>
              <a:buClr>
                <a:srgbClr val="0000CC"/>
              </a:buClr>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 </a:t>
            </a:r>
            <a:r>
              <a:rPr lang="zh-CN" altLang="en-US" sz="3000" dirty="0">
                <a:solidFill>
                  <a:srgbClr val="C00000"/>
                </a:solidFill>
                <a:latin typeface="楷体" panose="02010609060101010101" pitchFamily="49" charset="-122"/>
                <a:ea typeface="楷体" panose="02010609060101010101" pitchFamily="49" charset="-122"/>
              </a:rPr>
              <a:t>未来</a:t>
            </a:r>
            <a:r>
              <a:rPr lang="zh-CN" altLang="en-US" sz="3000" dirty="0">
                <a:latin typeface="楷体" panose="02010609060101010101" pitchFamily="49" charset="-122"/>
                <a:ea typeface="楷体" panose="02010609060101010101" pitchFamily="49" charset="-122"/>
              </a:rPr>
              <a:t>发生的交易或事项形成的义务，</a:t>
            </a:r>
            <a:r>
              <a:rPr lang="zh-CN" altLang="en-US" sz="3000" dirty="0">
                <a:solidFill>
                  <a:srgbClr val="C00000"/>
                </a:solidFill>
                <a:latin typeface="楷体" panose="02010609060101010101" pitchFamily="49" charset="-122"/>
                <a:ea typeface="楷体" panose="02010609060101010101" pitchFamily="49" charset="-122"/>
              </a:rPr>
              <a:t>不属于</a:t>
            </a:r>
            <a:r>
              <a:rPr lang="zh-CN" altLang="en-US" sz="3000" dirty="0">
                <a:latin typeface="楷体" panose="02010609060101010101" pitchFamily="49" charset="-122"/>
                <a:ea typeface="楷体" panose="02010609060101010101" pitchFamily="49" charset="-122"/>
              </a:rPr>
              <a:t>现时义务，不应当确认为负债。</a:t>
            </a:r>
            <a:endParaRPr lang="en-US" altLang="zh-CN" sz="3000" dirty="0">
              <a:latin typeface="楷体" panose="02010609060101010101" pitchFamily="49" charset="-122"/>
              <a:ea typeface="楷体" panose="02010609060101010101" pitchFamily="49" charset="-122"/>
            </a:endParaRPr>
          </a:p>
          <a:p>
            <a:pPr>
              <a:lnSpc>
                <a:spcPct val="150000"/>
              </a:lnSpc>
              <a:spcBef>
                <a:spcPts val="1400"/>
              </a:spcBef>
              <a:buClr>
                <a:srgbClr val="0000CC"/>
              </a:buClr>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 义务通常</a:t>
            </a:r>
            <a:r>
              <a:rPr lang="zh-CN" altLang="en-US" sz="3000" dirty="0">
                <a:solidFill>
                  <a:srgbClr val="C00000"/>
                </a:solidFill>
                <a:latin typeface="楷体" panose="02010609060101010101" pitchFamily="49" charset="-122"/>
                <a:ea typeface="楷体" panose="02010609060101010101" pitchFamily="49" charset="-122"/>
              </a:rPr>
              <a:t>不能回避</a:t>
            </a:r>
            <a:r>
              <a:rPr lang="zh-CN" altLang="en-US" sz="3000" dirty="0">
                <a:latin typeface="楷体" panose="02010609060101010101" pitchFamily="49" charset="-122"/>
                <a:ea typeface="楷体" panose="02010609060101010101" pitchFamily="49" charset="-122"/>
              </a:rPr>
              <a:t>，企业如果能回避某项义务，则该义务不能相应确认为一项负债。</a:t>
            </a:r>
            <a:endParaRPr lang="zh-CN" altLang="en-US" sz="3000" dirty="0">
              <a:latin typeface="楷体" panose="02010609060101010101" pitchFamily="49" charset="-122"/>
              <a:ea typeface="楷体" panose="02010609060101010101" pitchFamily="49" charset="-122"/>
            </a:endParaRPr>
          </a:p>
        </p:txBody>
      </p:sp>
      <p:pic>
        <p:nvPicPr>
          <p:cNvPr id="64516" name="图片 4" descr="武汉工程科技学院LOGO 标准.png"/>
          <p:cNvPicPr>
            <a:picLocks noChangeAspect="1"/>
          </p:cNvPicPr>
          <p:nvPr/>
        </p:nvPicPr>
        <p:blipFill>
          <a:blip r:embed="rId1"/>
          <a:stretch>
            <a:fillRect/>
          </a:stretch>
        </p:blipFill>
        <p:spPr>
          <a:xfrm>
            <a:off x="9191943" y="12700"/>
            <a:ext cx="2820987" cy="5413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8436">
                                            <p:txEl>
                                              <p:charRg st="0" end="3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8436">
                                            <p:txEl>
                                              <p:charRg st="35" end="74"/>
                                            </p:txEl>
                                          </p:spTgt>
                                        </p:tgtEl>
                                        <p:attrNameLst>
                                          <p:attrName>style.visibility</p:attrName>
                                        </p:attrNameLst>
                                      </p:cBhvr>
                                      <p:to>
                                        <p:strVal val="visible"/>
                                      </p:to>
                                    </p:set>
                                    <p:anim calcmode="lin" valueType="num">
                                      <p:cBhvr>
                                        <p:cTn id="11" dur="500" fill="hold"/>
                                        <p:tgtEl>
                                          <p:spTgt spid="18436">
                                            <p:txEl>
                                              <p:charRg st="35" end="74"/>
                                            </p:txEl>
                                          </p:spTgt>
                                        </p:tgtEl>
                                        <p:attrNameLst>
                                          <p:attrName>ppt_x</p:attrName>
                                        </p:attrNameLst>
                                      </p:cBhvr>
                                      <p:tavLst>
                                        <p:tav tm="0">
                                          <p:val>
                                            <p:strVal val="#ppt_x"/>
                                          </p:val>
                                        </p:tav>
                                        <p:tav tm="100000">
                                          <p:val>
                                            <p:strVal val="#ppt_x"/>
                                          </p:val>
                                        </p:tav>
                                      </p:tavLst>
                                    </p:anim>
                                    <p:anim calcmode="lin" valueType="num">
                                      <p:cBhvr>
                                        <p:cTn id="12" dur="500" fill="hold"/>
                                        <p:tgtEl>
                                          <p:spTgt spid="18436">
                                            <p:txEl>
                                              <p:charRg st="35" end="7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60508133540"/>
  <p:tag name="MH_LIBRARY" val="GRAPHIC"/>
  <p:tag name="MH_ORDER" val="矩形 4"/>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Profile">
  <a:themeElements>
    <a:clrScheme name="">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C"/>
      </a:accent5>
      <a:accent6>
        <a:srgbClr val="B70000"/>
      </a:accent6>
      <a:hlink>
        <a:srgbClr val="336699"/>
      </a:hlink>
      <a:folHlink>
        <a:srgbClr val="003366"/>
      </a:folHlink>
    </a:clrScheme>
    <a:fontScheme nam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noFill/>
        <a:ln>
          <a:noFill/>
        </a:ln>
      </a:spPr>
      <a:bodyPr wrap="square">
        <a:spAutoFit/>
      </a:bodyPr>
      <a:lstStyle>
        <a:defPPr eaLnBrk="1" hangingPunct="1">
          <a:lnSpc>
            <a:spcPct val="130000"/>
          </a:lnSpc>
          <a:spcBef>
            <a:spcPct val="50000"/>
          </a:spcBef>
          <a:buClr>
            <a:srgbClr val="0000CC"/>
          </a:buClr>
          <a:defRPr sz="2800" dirty="0" smtClean="0">
            <a:solidFill>
              <a:srgbClr val="000000"/>
            </a:solidFill>
            <a:latin typeface="楷体" panose="02010609060101010101" pitchFamily="49" charset="-122"/>
            <a:ea typeface="楷体" panose="02010609060101010101" pitchFamily="49" charset="-122"/>
          </a:defRPr>
        </a:defPPr>
      </a:lstStyle>
    </a:tx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6_Profile">
  <a:themeElements>
    <a:clrScheme name="1_Profile">
      <a:dk1>
        <a:srgbClr val="000000"/>
      </a:dk1>
      <a:lt1>
        <a:srgbClr val="FFFFFF"/>
      </a:lt1>
      <a:dk2>
        <a:srgbClr val="000000"/>
      </a:dk2>
      <a:lt2>
        <a:srgbClr val="DDDDDD"/>
      </a:lt2>
      <a:accent1>
        <a:srgbClr val="A3B2C1"/>
      </a:accent1>
      <a:accent2>
        <a:srgbClr val="CC0000"/>
      </a:accent2>
      <a:accent3>
        <a:srgbClr val="000000"/>
      </a:accent3>
      <a:accent4>
        <a:srgbClr val="000000"/>
      </a:accent4>
      <a:accent5>
        <a:srgbClr val="000000"/>
      </a:accent5>
      <a:accent6>
        <a:srgbClr val="000000"/>
      </a:accent6>
      <a:hlink>
        <a:srgbClr val="336699"/>
      </a:hlink>
      <a:folHlink>
        <a:srgbClr val="003366"/>
      </a:folHlink>
    </a:clrScheme>
    <a:fontScheme name="1_Profile">
      <a:majorFont>
        <a:latin typeface=""/>
        <a:ea typeface=""/>
        <a:cs typeface=""/>
      </a:majorFont>
      <a:minorFont>
        <a:latin typeface=""/>
        <a:ea typeface=""/>
        <a:cs typeface=""/>
      </a:minorFont>
    </a:fontScheme>
    <a:fmtScheme name="1_Profile">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spDef>
      <a:spPr>
        <a:solidFill>
          <a:srgbClr val="A3B2C1"/>
        </a:solidFill>
        <a:ln w="9525" cap="flat" cmpd="sng">
          <a:solidFill>
            <a:srgbClr val="000000"/>
          </a:solidFill>
          <a:prstDash val="solid"/>
          <a:round/>
        </a:ln>
      </a:spPr>
      <a:bodyPr rtlCol="0" anchor="ct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chor="t">
        <a:spAutoFit/>
      </a:bodyPr>
      <a:lstStyle>
        <a:defPPr>
          <a:lnSpc>
            <a:spcPct val="150000"/>
          </a:lnSpc>
          <a:defRPr lang="zh-CN" altLang="en-US" sz="2800" b="1" dirty="0">
            <a:solidFill>
              <a:schemeClr val="tx1"/>
            </a:solidFill>
            <a:latin typeface="仿宋" panose="02010609060101010101" pitchFamily="49" charset="-122"/>
            <a:ea typeface="仿宋" panose="02010609060101010101" pitchFamily="49" charset="-122"/>
            <a:sym typeface="+mn-ea"/>
          </a:defRPr>
        </a:defPPr>
      </a:lstStyle>
    </a:txDef>
  </a:objectDefaults>
  <a:extraClrSchemeLst>
    <a:extraClrScheme>
      <a:clrScheme name="1_Profile 1">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
      <a:clrScheme name="1_Profile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1_Profile 3">
        <a:dk1>
          <a:srgbClr val="000000"/>
        </a:dk1>
        <a:lt1>
          <a:srgbClr val="FFFFFF"/>
        </a:lt1>
        <a:dk2>
          <a:srgbClr val="000000"/>
        </a:dk2>
        <a:lt2>
          <a:srgbClr val="F8F8F8"/>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19191"/>
        </a:folHlink>
      </a:clrScheme>
      <a:clrMap bg1="lt1" tx1="dk1" bg2="lt2" tx2="dk2" accent1="accent1" accent2="accent2" accent3="accent3" accent4="accent4" accent5="accent5" accent6="accent6" hlink="hlink" folHlink="folHlink"/>
    </a:extraClrScheme>
    <a:extraClrScheme>
      <a:clrScheme name="1_Profile 4">
        <a:dk1>
          <a:srgbClr val="000000"/>
        </a:dk1>
        <a:lt1>
          <a:srgbClr val="FFFFFF"/>
        </a:lt1>
        <a:dk2>
          <a:srgbClr val="242852"/>
        </a:dk2>
        <a:lt2>
          <a:srgbClr val="ACCBF9"/>
        </a:lt2>
        <a:accent1>
          <a:srgbClr val="4A66AC"/>
        </a:accent1>
        <a:accent2>
          <a:srgbClr val="629DD1"/>
        </a:accent2>
        <a:accent3>
          <a:srgbClr val="FFFFFF"/>
        </a:accent3>
        <a:accent4>
          <a:srgbClr val="000000"/>
        </a:accent4>
        <a:accent5>
          <a:srgbClr val="B1B8D2"/>
        </a:accent5>
        <a:accent6>
          <a:srgbClr val="588EBD"/>
        </a:accent6>
        <a:hlink>
          <a:srgbClr val="9454C3"/>
        </a:hlink>
        <a:folHlink>
          <a:srgbClr val="3EBBF0"/>
        </a:folHlink>
      </a:clrScheme>
      <a:clrMap bg1="lt1" tx1="dk1" bg2="lt2" tx2="dk2" accent1="accent1" accent2="accent2" accent3="accent3" accent4="accent4" accent5="accent5" accent6="accent6" hlink="hlink" folHlink="folHlink"/>
    </a:extraClrScheme>
    <a:extraClrScheme>
      <a:clrScheme name="1_Profile 5">
        <a:dk1>
          <a:srgbClr val="000000"/>
        </a:dk1>
        <a:lt1>
          <a:srgbClr val="FFFFFF"/>
        </a:lt1>
        <a:dk2>
          <a:srgbClr val="17406D"/>
        </a:dk2>
        <a:lt2>
          <a:srgbClr val="DBEFF9"/>
        </a:lt2>
        <a:accent1>
          <a:srgbClr val="0F6FC6"/>
        </a:accent1>
        <a:accent2>
          <a:srgbClr val="009DD9"/>
        </a:accent2>
        <a:accent3>
          <a:srgbClr val="FFFFFF"/>
        </a:accent3>
        <a:accent4>
          <a:srgbClr val="000000"/>
        </a:accent4>
        <a:accent5>
          <a:srgbClr val="AABBDF"/>
        </a:accent5>
        <a:accent6>
          <a:srgbClr val="008EC4"/>
        </a:accent6>
        <a:hlink>
          <a:srgbClr val="F49100"/>
        </a:hlink>
        <a:folHlink>
          <a:srgbClr val="85DFD0"/>
        </a:folHlink>
      </a:clrScheme>
      <a:clrMap bg1="lt1" tx1="dk1" bg2="lt2" tx2="dk2" accent1="accent1" accent2="accent2" accent3="accent3" accent4="accent4" accent5="accent5" accent6="accent6" hlink="hlink" folHlink="folHlink"/>
    </a:extraClrScheme>
    <a:extraClrScheme>
      <a:clrScheme name="1_Profile 6">
        <a:dk1>
          <a:srgbClr val="000000"/>
        </a:dk1>
        <a:lt1>
          <a:srgbClr val="FFFFFF"/>
        </a:lt1>
        <a:dk2>
          <a:srgbClr val="335B74"/>
        </a:dk2>
        <a:lt2>
          <a:srgbClr val="DFE3E5"/>
        </a:lt2>
        <a:accent1>
          <a:srgbClr val="1CADE4"/>
        </a:accent1>
        <a:accent2>
          <a:srgbClr val="2683C6"/>
        </a:accent2>
        <a:accent3>
          <a:srgbClr val="FFFFFF"/>
        </a:accent3>
        <a:accent4>
          <a:srgbClr val="000000"/>
        </a:accent4>
        <a:accent5>
          <a:srgbClr val="ABD3EF"/>
        </a:accent5>
        <a:accent6>
          <a:srgbClr val="2176B3"/>
        </a:accent6>
        <a:hlink>
          <a:srgbClr val="6EAC1C"/>
        </a:hlink>
        <a:folHlink>
          <a:srgbClr val="B26B02"/>
        </a:folHlink>
      </a:clrScheme>
      <a:clrMap bg1="lt1" tx1="dk1" bg2="lt2" tx2="dk2" accent1="accent1" accent2="accent2" accent3="accent3" accent4="accent4" accent5="accent5" accent6="accent6" hlink="hlink" folHlink="folHlink"/>
    </a:extraClrScheme>
    <a:extraClrScheme>
      <a:clrScheme name="1_Profile 7">
        <a:dk1>
          <a:srgbClr val="000000"/>
        </a:dk1>
        <a:lt1>
          <a:srgbClr val="FFFFFF"/>
        </a:lt1>
        <a:dk2>
          <a:srgbClr val="373545"/>
        </a:dk2>
        <a:lt2>
          <a:srgbClr val="CEDBE6"/>
        </a:lt2>
        <a:accent1>
          <a:srgbClr val="3494BA"/>
        </a:accent1>
        <a:accent2>
          <a:srgbClr val="58B6C0"/>
        </a:accent2>
        <a:accent3>
          <a:srgbClr val="FFFFFF"/>
        </a:accent3>
        <a:accent4>
          <a:srgbClr val="000000"/>
        </a:accent4>
        <a:accent5>
          <a:srgbClr val="AEC8D9"/>
        </a:accent5>
        <a:accent6>
          <a:srgbClr val="4FA5AE"/>
        </a:accent6>
        <a:hlink>
          <a:srgbClr val="6B9F25"/>
        </a:hlink>
        <a:folHlink>
          <a:srgbClr val="9F6715"/>
        </a:folHlink>
      </a:clrScheme>
      <a:clrMap bg1="lt1" tx1="dk1" bg2="lt2" tx2="dk2" accent1="accent1" accent2="accent2" accent3="accent3" accent4="accent4" accent5="accent5" accent6="accent6" hlink="hlink" folHlink="folHlink"/>
    </a:extraClrScheme>
    <a:extraClrScheme>
      <a:clrScheme name="1_Profile 8">
        <a:dk1>
          <a:srgbClr val="000000"/>
        </a:dk1>
        <a:lt1>
          <a:srgbClr val="FFFFFF"/>
        </a:lt1>
        <a:dk2>
          <a:srgbClr val="455F51"/>
        </a:dk2>
        <a:lt2>
          <a:srgbClr val="E3DED1"/>
        </a:lt2>
        <a:accent1>
          <a:srgbClr val="549E39"/>
        </a:accent1>
        <a:accent2>
          <a:srgbClr val="8AB833"/>
        </a:accent2>
        <a:accent3>
          <a:srgbClr val="FFFFFF"/>
        </a:accent3>
        <a:accent4>
          <a:srgbClr val="000000"/>
        </a:accent4>
        <a:accent5>
          <a:srgbClr val="B3CCAE"/>
        </a:accent5>
        <a:accent6>
          <a:srgbClr val="7DA62D"/>
        </a:accent6>
        <a:hlink>
          <a:srgbClr val="6B9F25"/>
        </a:hlink>
        <a:folHlink>
          <a:srgbClr val="B96906"/>
        </a:folHlink>
      </a:clrScheme>
      <a:clrMap bg1="lt1" tx1="dk1" bg2="lt2" tx2="dk2" accent1="accent1" accent2="accent2" accent3="accent3" accent4="accent4" accent5="accent5" accent6="accent6" hlink="hlink" folHlink="folHlink"/>
    </a:extraClrScheme>
    <a:extraClrScheme>
      <a:clrScheme name="1_Profile 9">
        <a:dk1>
          <a:srgbClr val="000000"/>
        </a:dk1>
        <a:lt1>
          <a:srgbClr val="FFFFFF"/>
        </a:lt1>
        <a:dk2>
          <a:srgbClr val="455F51"/>
        </a:dk2>
        <a:lt2>
          <a:srgbClr val="E2DFCC"/>
        </a:lt2>
        <a:accent1>
          <a:srgbClr val="99CB38"/>
        </a:accent1>
        <a:accent2>
          <a:srgbClr val="63A537"/>
        </a:accent2>
        <a:accent3>
          <a:srgbClr val="FFFFFF"/>
        </a:accent3>
        <a:accent4>
          <a:srgbClr val="000000"/>
        </a:accent4>
        <a:accent5>
          <a:srgbClr val="CAE2AE"/>
        </a:accent5>
        <a:accent6>
          <a:srgbClr val="599531"/>
        </a:accent6>
        <a:hlink>
          <a:srgbClr val="EE7B08"/>
        </a:hlink>
        <a:folHlink>
          <a:srgbClr val="977B2D"/>
        </a:folHlink>
      </a:clrScheme>
      <a:clrMap bg1="lt1" tx1="dk1" bg2="lt2" tx2="dk2" accent1="accent1" accent2="accent2" accent3="accent3" accent4="accent4" accent5="accent5" accent6="accent6" hlink="hlink" folHlink="folHlink"/>
    </a:extraClrScheme>
    <a:extraClrScheme>
      <a:clrScheme name="1_Profile 10">
        <a:dk1>
          <a:srgbClr val="000000"/>
        </a:dk1>
        <a:lt1>
          <a:srgbClr val="FFFFFF"/>
        </a:lt1>
        <a:dk2>
          <a:srgbClr val="39302A"/>
        </a:dk2>
        <a:lt2>
          <a:srgbClr val="E5DEDB"/>
        </a:lt2>
        <a:accent1>
          <a:srgbClr val="FFCA08"/>
        </a:accent1>
        <a:accent2>
          <a:srgbClr val="F8931D"/>
        </a:accent2>
        <a:accent3>
          <a:srgbClr val="FFFFFF"/>
        </a:accent3>
        <a:accent4>
          <a:srgbClr val="000000"/>
        </a:accent4>
        <a:accent5>
          <a:srgbClr val="FFE1AA"/>
        </a:accent5>
        <a:accent6>
          <a:srgbClr val="E18519"/>
        </a:accent6>
        <a:hlink>
          <a:srgbClr val="2998E3"/>
        </a:hlink>
        <a:folHlink>
          <a:srgbClr val="7F723D"/>
        </a:folHlink>
      </a:clrScheme>
      <a:clrMap bg1="lt1" tx1="dk1" bg2="lt2" tx2="dk2" accent1="accent1" accent2="accent2" accent3="accent3" accent4="accent4" accent5="accent5" accent6="accent6" hlink="hlink" folHlink="folHlink"/>
    </a:extraClrScheme>
    <a:extraClrScheme>
      <a:clrScheme name="1_Profile 11">
        <a:dk1>
          <a:srgbClr val="000000"/>
        </a:dk1>
        <a:lt1>
          <a:srgbClr val="FFFFFF"/>
        </a:lt1>
        <a:dk2>
          <a:srgbClr val="4E3B30"/>
        </a:dk2>
        <a:lt2>
          <a:srgbClr val="FBEEC9"/>
        </a:lt2>
        <a:accent1>
          <a:srgbClr val="F0A22E"/>
        </a:accent1>
        <a:accent2>
          <a:srgbClr val="A5644E"/>
        </a:accent2>
        <a:accent3>
          <a:srgbClr val="FFFFFF"/>
        </a:accent3>
        <a:accent4>
          <a:srgbClr val="000000"/>
        </a:accent4>
        <a:accent5>
          <a:srgbClr val="F6CEAD"/>
        </a:accent5>
        <a:accent6>
          <a:srgbClr val="955A46"/>
        </a:accent6>
        <a:hlink>
          <a:srgbClr val="AD1F1F"/>
        </a:hlink>
        <a:folHlink>
          <a:srgbClr val="FFC42F"/>
        </a:folHlink>
      </a:clrScheme>
      <a:clrMap bg1="lt1" tx1="dk1" bg2="lt2" tx2="dk2" accent1="accent1" accent2="accent2" accent3="accent3" accent4="accent4" accent5="accent5" accent6="accent6" hlink="hlink" folHlink="folHlink"/>
    </a:extraClrScheme>
    <a:extraClrScheme>
      <a:clrScheme name="1_Profile 12">
        <a:dk1>
          <a:srgbClr val="000000"/>
        </a:dk1>
        <a:lt1>
          <a:srgbClr val="FFFFFF"/>
        </a:lt1>
        <a:dk2>
          <a:srgbClr val="637052"/>
        </a:dk2>
        <a:lt2>
          <a:srgbClr val="CCDDEA"/>
        </a:lt2>
        <a:accent1>
          <a:srgbClr val="E48312"/>
        </a:accent1>
        <a:accent2>
          <a:srgbClr val="BD582C"/>
        </a:accent2>
        <a:accent3>
          <a:srgbClr val="FFFFFF"/>
        </a:accent3>
        <a:accent4>
          <a:srgbClr val="000000"/>
        </a:accent4>
        <a:accent5>
          <a:srgbClr val="EFC1AA"/>
        </a:accent5>
        <a:accent6>
          <a:srgbClr val="AB4F27"/>
        </a:accent6>
        <a:hlink>
          <a:srgbClr val="2998E3"/>
        </a:hlink>
        <a:folHlink>
          <a:srgbClr val="8C8C8C"/>
        </a:folHlink>
      </a:clrScheme>
      <a:clrMap bg1="lt1" tx1="dk1" bg2="lt2" tx2="dk2" accent1="accent1" accent2="accent2" accent3="accent3" accent4="accent4" accent5="accent5" accent6="accent6" hlink="hlink" folHlink="folHlink"/>
    </a:extraClrScheme>
    <a:extraClrScheme>
      <a:clrScheme name="1_Profile 13">
        <a:dk1>
          <a:srgbClr val="000000"/>
        </a:dk1>
        <a:lt1>
          <a:srgbClr val="FFFFFF"/>
        </a:lt1>
        <a:dk2>
          <a:srgbClr val="696464"/>
        </a:dk2>
        <a:lt2>
          <a:srgbClr val="E9E5DC"/>
        </a:lt2>
        <a:accent1>
          <a:srgbClr val="D34817"/>
        </a:accent1>
        <a:accent2>
          <a:srgbClr val="9B2D1F"/>
        </a:accent2>
        <a:accent3>
          <a:srgbClr val="FFFFFF"/>
        </a:accent3>
        <a:accent4>
          <a:srgbClr val="000000"/>
        </a:accent4>
        <a:accent5>
          <a:srgbClr val="E6B1AB"/>
        </a:accent5>
        <a:accent6>
          <a:srgbClr val="8C281B"/>
        </a:accent6>
        <a:hlink>
          <a:srgbClr val="CC9900"/>
        </a:hlink>
        <a:folHlink>
          <a:srgbClr val="96A9A9"/>
        </a:folHlink>
      </a:clrScheme>
      <a:clrMap bg1="lt1" tx1="dk1" bg2="lt2" tx2="dk2" accent1="accent1" accent2="accent2" accent3="accent3" accent4="accent4" accent5="accent5" accent6="accent6" hlink="hlink" folHlink="folHlink"/>
    </a:extraClrScheme>
    <a:extraClrScheme>
      <a:clrScheme name="1_Profile 14">
        <a:dk1>
          <a:srgbClr val="000000"/>
        </a:dk1>
        <a:lt1>
          <a:srgbClr val="FFFFFF"/>
        </a:lt1>
        <a:dk2>
          <a:srgbClr val="505046"/>
        </a:dk2>
        <a:lt2>
          <a:srgbClr val="EEECE1"/>
        </a:lt2>
        <a:accent1>
          <a:srgbClr val="E84C22"/>
        </a:accent1>
        <a:accent2>
          <a:srgbClr val="FFBD47"/>
        </a:accent2>
        <a:accent3>
          <a:srgbClr val="FFFFFF"/>
        </a:accent3>
        <a:accent4>
          <a:srgbClr val="000000"/>
        </a:accent4>
        <a:accent5>
          <a:srgbClr val="F2B2AB"/>
        </a:accent5>
        <a:accent6>
          <a:srgbClr val="E7AB3F"/>
        </a:accent6>
        <a:hlink>
          <a:srgbClr val="CC9900"/>
        </a:hlink>
        <a:folHlink>
          <a:srgbClr val="666699"/>
        </a:folHlink>
      </a:clrScheme>
      <a:clrMap bg1="lt1" tx1="dk1" bg2="lt2" tx2="dk2" accent1="accent1" accent2="accent2" accent3="accent3" accent4="accent4" accent5="accent5" accent6="accent6" hlink="hlink" folHlink="folHlink"/>
    </a:extraClrScheme>
    <a:extraClrScheme>
      <a:clrScheme name="1_Profile 15">
        <a:dk1>
          <a:srgbClr val="000000"/>
        </a:dk1>
        <a:lt1>
          <a:srgbClr val="FFFFFF"/>
        </a:lt1>
        <a:dk2>
          <a:srgbClr val="323232"/>
        </a:dk2>
        <a:lt2>
          <a:srgbClr val="E5C243"/>
        </a:lt2>
        <a:accent1>
          <a:srgbClr val="A5300F"/>
        </a:accent1>
        <a:accent2>
          <a:srgbClr val="D55816"/>
        </a:accent2>
        <a:accent3>
          <a:srgbClr val="FFFFFF"/>
        </a:accent3>
        <a:accent4>
          <a:srgbClr val="000000"/>
        </a:accent4>
        <a:accent5>
          <a:srgbClr val="CFADAA"/>
        </a:accent5>
        <a:accent6>
          <a:srgbClr val="C14F13"/>
        </a:accent6>
        <a:hlink>
          <a:srgbClr val="6B9F25"/>
        </a:hlink>
        <a:folHlink>
          <a:srgbClr val="B26B02"/>
        </a:folHlink>
      </a:clrScheme>
      <a:clrMap bg1="lt1" tx1="dk1" bg2="lt2" tx2="dk2" accent1="accent1" accent2="accent2" accent3="accent3" accent4="accent4" accent5="accent5" accent6="accent6" hlink="hlink" folHlink="folHlink"/>
    </a:extraClrScheme>
    <a:extraClrScheme>
      <a:clrScheme name="1_Profile 16">
        <a:dk1>
          <a:srgbClr val="000000"/>
        </a:dk1>
        <a:lt1>
          <a:srgbClr val="FFFFFF"/>
        </a:lt1>
        <a:dk2>
          <a:srgbClr val="454551"/>
        </a:dk2>
        <a:lt2>
          <a:srgbClr val="D8D9DC"/>
        </a:lt2>
        <a:accent1>
          <a:srgbClr val="E32D91"/>
        </a:accent1>
        <a:accent2>
          <a:srgbClr val="C830CC"/>
        </a:accent2>
        <a:accent3>
          <a:srgbClr val="FFFFFF"/>
        </a:accent3>
        <a:accent4>
          <a:srgbClr val="000000"/>
        </a:accent4>
        <a:accent5>
          <a:srgbClr val="EFADC7"/>
        </a:accent5>
        <a:accent6>
          <a:srgbClr val="B52AB9"/>
        </a:accent6>
        <a:hlink>
          <a:srgbClr val="6B9F25"/>
        </a:hlink>
        <a:folHlink>
          <a:srgbClr val="8C8C8C"/>
        </a:folHlink>
      </a:clrScheme>
      <a:clrMap bg1="lt1" tx1="dk1" bg2="lt2" tx2="dk2" accent1="accent1" accent2="accent2" accent3="accent3" accent4="accent4" accent5="accent5" accent6="accent6" hlink="hlink" folHlink="folHlink"/>
    </a:extraClrScheme>
    <a:extraClrScheme>
      <a:clrScheme name="1_Profile 17">
        <a:dk1>
          <a:srgbClr val="000000"/>
        </a:dk1>
        <a:lt1>
          <a:srgbClr val="FFFFFF"/>
        </a:lt1>
        <a:dk2>
          <a:srgbClr val="373545"/>
        </a:dk2>
        <a:lt2>
          <a:srgbClr val="DCD8DC"/>
        </a:lt2>
        <a:accent1>
          <a:srgbClr val="AD84C6"/>
        </a:accent1>
        <a:accent2>
          <a:srgbClr val="8784C7"/>
        </a:accent2>
        <a:accent3>
          <a:srgbClr val="FFFFFF"/>
        </a:accent3>
        <a:accent4>
          <a:srgbClr val="000000"/>
        </a:accent4>
        <a:accent5>
          <a:srgbClr val="D3C2DF"/>
        </a:accent5>
        <a:accent6>
          <a:srgbClr val="7A77B4"/>
        </a:accent6>
        <a:hlink>
          <a:srgbClr val="69A020"/>
        </a:hlink>
        <a:folHlink>
          <a:srgbClr val="8C8C8C"/>
        </a:folHlink>
      </a:clrScheme>
      <a:clrMap bg1="lt1" tx1="dk1" bg2="lt2" tx2="dk2" accent1="accent1" accent2="accent2" accent3="accent3" accent4="accent4" accent5="accent5" accent6="accent6" hlink="hlink" folHlink="folHlink"/>
    </a:extraClrScheme>
    <a:extraClrScheme>
      <a:clrScheme name="1_Profile 18">
        <a:dk1>
          <a:srgbClr val="000000"/>
        </a:dk1>
        <a:lt1>
          <a:srgbClr val="FFFFFF"/>
        </a:lt1>
        <a:dk2>
          <a:srgbClr val="632E62"/>
        </a:dk2>
        <a:lt2>
          <a:srgbClr val="EAE5EB"/>
        </a:lt2>
        <a:accent1>
          <a:srgbClr val="92278F"/>
        </a:accent1>
        <a:accent2>
          <a:srgbClr val="9B57D3"/>
        </a:accent2>
        <a:accent3>
          <a:srgbClr val="FFFFFF"/>
        </a:accent3>
        <a:accent4>
          <a:srgbClr val="000000"/>
        </a:accent4>
        <a:accent5>
          <a:srgbClr val="C7ACC6"/>
        </a:accent5>
        <a:accent6>
          <a:srgbClr val="8C4EBF"/>
        </a:accent6>
        <a:hlink>
          <a:srgbClr val="0066FF"/>
        </a:hlink>
        <a:folHlink>
          <a:srgbClr val="666699"/>
        </a:folHlink>
      </a:clrScheme>
      <a:clrMap bg1="lt1" tx1="dk1" bg2="lt2" tx2="dk2" accent1="accent1" accent2="accent2" accent3="accent3" accent4="accent4" accent5="accent5" accent6="accent6" hlink="hlink" folHlink="folHlink"/>
    </a:extraClrScheme>
    <a:extraClrScheme>
      <a:clrScheme name="1_Profile 19">
        <a:dk1>
          <a:srgbClr val="000000"/>
        </a:dk1>
        <a:lt1>
          <a:srgbClr val="FFFFFF"/>
        </a:lt1>
        <a:dk2>
          <a:srgbClr val="775F55"/>
        </a:dk2>
        <a:lt2>
          <a:srgbClr val="EBDDC3"/>
        </a:lt2>
        <a:accent1>
          <a:srgbClr val="94B6D2"/>
        </a:accent1>
        <a:accent2>
          <a:srgbClr val="DD8047"/>
        </a:accent2>
        <a:accent3>
          <a:srgbClr val="FFFFFF"/>
        </a:accent3>
        <a:accent4>
          <a:srgbClr val="000000"/>
        </a:accent4>
        <a:accent5>
          <a:srgbClr val="C8D7E5"/>
        </a:accent5>
        <a:accent6>
          <a:srgbClr val="C8733F"/>
        </a:accent6>
        <a:hlink>
          <a:srgbClr val="F7B615"/>
        </a:hlink>
        <a:folHlink>
          <a:srgbClr val="704404"/>
        </a:folHlink>
      </a:clrScheme>
      <a:clrMap bg1="lt1" tx1="dk1" bg2="lt2" tx2="dk2" accent1="accent1" accent2="accent2" accent3="accent3" accent4="accent4" accent5="accent5" accent6="accent6" hlink="hlink" folHlink="folHlink"/>
    </a:extraClrScheme>
    <a:extraClrScheme>
      <a:clrScheme name="1_Profile 20">
        <a:dk1>
          <a:srgbClr val="000000"/>
        </a:dk1>
        <a:lt1>
          <a:srgbClr val="FFFFFF"/>
        </a:lt1>
        <a:dk2>
          <a:srgbClr val="444D26"/>
        </a:dk2>
        <a:lt2>
          <a:srgbClr val="FEFAC9"/>
        </a:lt2>
        <a:accent1>
          <a:srgbClr val="A5B592"/>
        </a:accent1>
        <a:accent2>
          <a:srgbClr val="F3A447"/>
        </a:accent2>
        <a:accent3>
          <a:srgbClr val="FFFFFF"/>
        </a:accent3>
        <a:accent4>
          <a:srgbClr val="000000"/>
        </a:accent4>
        <a:accent5>
          <a:srgbClr val="CFD7C7"/>
        </a:accent5>
        <a:accent6>
          <a:srgbClr val="DC943F"/>
        </a:accent6>
        <a:hlink>
          <a:srgbClr val="8E58B6"/>
        </a:hlink>
        <a:folHlink>
          <a:srgbClr val="7F6F6F"/>
        </a:folHlink>
      </a:clrScheme>
      <a:clrMap bg1="lt1" tx1="dk1" bg2="lt2" tx2="dk2" accent1="accent1" accent2="accent2" accent3="accent3" accent4="accent4" accent5="accent5" accent6="accent6" hlink="hlink" folHlink="folHlink"/>
    </a:extraClrScheme>
    <a:extraClrScheme>
      <a:clrScheme name="1_Profile 21">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clrMap bg1="lt1" tx1="dk1" bg2="lt2" tx2="dk2" accent1="accent1" accent2="accent2" accent3="accent3" accent4="accent4" accent5="accent5" accent6="accent6" hlink="hlink" folHlink="folHlink"/>
    </a:extraClrScheme>
    <a:extraClrScheme>
      <a:clrScheme name="1_Profile 22">
        <a:dk1>
          <a:srgbClr val="000000"/>
        </a:dk1>
        <a:lt1>
          <a:srgbClr val="FFFFFF"/>
        </a:lt1>
        <a:dk2>
          <a:srgbClr val="212745"/>
        </a:dk2>
        <a:lt2>
          <a:srgbClr val="B4E5FA"/>
        </a:lt2>
        <a:accent1>
          <a:srgbClr val="4E67C8"/>
        </a:accent1>
        <a:accent2>
          <a:srgbClr val="5ECCF3"/>
        </a:accent2>
        <a:accent3>
          <a:srgbClr val="FFFFFF"/>
        </a:accent3>
        <a:accent4>
          <a:srgbClr val="000000"/>
        </a:accent4>
        <a:accent5>
          <a:srgbClr val="B2B8E0"/>
        </a:accent5>
        <a:accent6>
          <a:srgbClr val="54B9DC"/>
        </a:accent6>
        <a:hlink>
          <a:srgbClr val="56C7AA"/>
        </a:hlink>
        <a:folHlink>
          <a:srgbClr val="59A8D1"/>
        </a:folHlink>
      </a:clrScheme>
      <a:clrMap bg1="lt1" tx1="dk1" bg2="lt2" tx2="dk2" accent1="accent1" accent2="accent2" accent3="accent3" accent4="accent4" accent5="accent5" accent6="accent6" hlink="hlink" folHlink="folHlink"/>
    </a:extraClrScheme>
    <a:extraClrScheme>
      <a:clrScheme name="1_Profile 23">
        <a:dk1>
          <a:srgbClr val="000000"/>
        </a:dk1>
        <a:lt1>
          <a:srgbClr val="FFFFFF"/>
        </a:lt1>
        <a:dk2>
          <a:srgbClr val="323232"/>
        </a:dk2>
        <a:lt2>
          <a:srgbClr val="E3DED1"/>
        </a:lt2>
        <a:accent1>
          <a:srgbClr val="F07F09"/>
        </a:accent1>
        <a:accent2>
          <a:srgbClr val="9F2936"/>
        </a:accent2>
        <a:accent3>
          <a:srgbClr val="FFFFFF"/>
        </a:accent3>
        <a:accent4>
          <a:srgbClr val="000000"/>
        </a:accent4>
        <a:accent5>
          <a:srgbClr val="F6C0AA"/>
        </a:accent5>
        <a:accent6>
          <a:srgbClr val="902430"/>
        </a:accent6>
        <a:hlink>
          <a:srgbClr val="6B9F25"/>
        </a:hlink>
        <a:folHlink>
          <a:srgbClr val="B26B0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7_Profile">
  <a:themeElements>
    <a:clrScheme name="1_Profile">
      <a:dk1>
        <a:srgbClr val="000000"/>
      </a:dk1>
      <a:lt1>
        <a:srgbClr val="FFFFFF"/>
      </a:lt1>
      <a:dk2>
        <a:srgbClr val="000000"/>
      </a:dk2>
      <a:lt2>
        <a:srgbClr val="DDDDDD"/>
      </a:lt2>
      <a:accent1>
        <a:srgbClr val="A3B2C1"/>
      </a:accent1>
      <a:accent2>
        <a:srgbClr val="CC0000"/>
      </a:accent2>
      <a:accent3>
        <a:srgbClr val="000000"/>
      </a:accent3>
      <a:accent4>
        <a:srgbClr val="000000"/>
      </a:accent4>
      <a:accent5>
        <a:srgbClr val="000000"/>
      </a:accent5>
      <a:accent6>
        <a:srgbClr val="000000"/>
      </a:accent6>
      <a:hlink>
        <a:srgbClr val="336699"/>
      </a:hlink>
      <a:folHlink>
        <a:srgbClr val="003366"/>
      </a:folHlink>
    </a:clrScheme>
    <a:fontScheme name="1_Profile">
      <a:majorFont>
        <a:latin typeface=""/>
        <a:ea typeface=""/>
        <a:cs typeface=""/>
      </a:majorFont>
      <a:minorFont>
        <a:latin typeface=""/>
        <a:ea typeface=""/>
        <a:cs typeface=""/>
      </a:minorFont>
    </a:fontScheme>
    <a:fmtScheme name="1_Profile">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spDef>
      <a:spPr>
        <a:solidFill>
          <a:srgbClr val="A3B2C1"/>
        </a:solidFill>
        <a:ln w="9525" cap="flat" cmpd="sng">
          <a:solidFill>
            <a:srgbClr val="000000"/>
          </a:solidFill>
          <a:prstDash val="solid"/>
          <a:round/>
        </a:ln>
      </a:spPr>
      <a:bodyPr rtlCol="0" anchor="ct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chor="t">
        <a:spAutoFit/>
      </a:bodyPr>
      <a:lstStyle>
        <a:defPPr>
          <a:lnSpc>
            <a:spcPct val="150000"/>
          </a:lnSpc>
          <a:defRPr lang="zh-CN" altLang="en-US" sz="2800" b="1" dirty="0">
            <a:solidFill>
              <a:schemeClr val="tx1"/>
            </a:solidFill>
            <a:latin typeface="仿宋" panose="02010609060101010101" pitchFamily="49" charset="-122"/>
            <a:ea typeface="仿宋" panose="02010609060101010101" pitchFamily="49" charset="-122"/>
            <a:sym typeface="+mn-ea"/>
          </a:defRPr>
        </a:defPPr>
      </a:lstStyle>
    </a:txDef>
  </a:objectDefaults>
  <a:extraClrSchemeLst>
    <a:extraClrScheme>
      <a:clrScheme name="1_Profile 1">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
      <a:clrScheme name="1_Profile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1_Profile 3">
        <a:dk1>
          <a:srgbClr val="000000"/>
        </a:dk1>
        <a:lt1>
          <a:srgbClr val="FFFFFF"/>
        </a:lt1>
        <a:dk2>
          <a:srgbClr val="000000"/>
        </a:dk2>
        <a:lt2>
          <a:srgbClr val="F8F8F8"/>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19191"/>
        </a:folHlink>
      </a:clrScheme>
      <a:clrMap bg1="lt1" tx1="dk1" bg2="lt2" tx2="dk2" accent1="accent1" accent2="accent2" accent3="accent3" accent4="accent4" accent5="accent5" accent6="accent6" hlink="hlink" folHlink="folHlink"/>
    </a:extraClrScheme>
    <a:extraClrScheme>
      <a:clrScheme name="1_Profile 4">
        <a:dk1>
          <a:srgbClr val="000000"/>
        </a:dk1>
        <a:lt1>
          <a:srgbClr val="FFFFFF"/>
        </a:lt1>
        <a:dk2>
          <a:srgbClr val="242852"/>
        </a:dk2>
        <a:lt2>
          <a:srgbClr val="ACCBF9"/>
        </a:lt2>
        <a:accent1>
          <a:srgbClr val="4A66AC"/>
        </a:accent1>
        <a:accent2>
          <a:srgbClr val="629DD1"/>
        </a:accent2>
        <a:accent3>
          <a:srgbClr val="FFFFFF"/>
        </a:accent3>
        <a:accent4>
          <a:srgbClr val="000000"/>
        </a:accent4>
        <a:accent5>
          <a:srgbClr val="B1B8D2"/>
        </a:accent5>
        <a:accent6>
          <a:srgbClr val="588EBD"/>
        </a:accent6>
        <a:hlink>
          <a:srgbClr val="9454C3"/>
        </a:hlink>
        <a:folHlink>
          <a:srgbClr val="3EBBF0"/>
        </a:folHlink>
      </a:clrScheme>
      <a:clrMap bg1="lt1" tx1="dk1" bg2="lt2" tx2="dk2" accent1="accent1" accent2="accent2" accent3="accent3" accent4="accent4" accent5="accent5" accent6="accent6" hlink="hlink" folHlink="folHlink"/>
    </a:extraClrScheme>
    <a:extraClrScheme>
      <a:clrScheme name="1_Profile 5">
        <a:dk1>
          <a:srgbClr val="000000"/>
        </a:dk1>
        <a:lt1>
          <a:srgbClr val="FFFFFF"/>
        </a:lt1>
        <a:dk2>
          <a:srgbClr val="17406D"/>
        </a:dk2>
        <a:lt2>
          <a:srgbClr val="DBEFF9"/>
        </a:lt2>
        <a:accent1>
          <a:srgbClr val="0F6FC6"/>
        </a:accent1>
        <a:accent2>
          <a:srgbClr val="009DD9"/>
        </a:accent2>
        <a:accent3>
          <a:srgbClr val="FFFFFF"/>
        </a:accent3>
        <a:accent4>
          <a:srgbClr val="000000"/>
        </a:accent4>
        <a:accent5>
          <a:srgbClr val="AABBDF"/>
        </a:accent5>
        <a:accent6>
          <a:srgbClr val="008EC4"/>
        </a:accent6>
        <a:hlink>
          <a:srgbClr val="F49100"/>
        </a:hlink>
        <a:folHlink>
          <a:srgbClr val="85DFD0"/>
        </a:folHlink>
      </a:clrScheme>
      <a:clrMap bg1="lt1" tx1="dk1" bg2="lt2" tx2="dk2" accent1="accent1" accent2="accent2" accent3="accent3" accent4="accent4" accent5="accent5" accent6="accent6" hlink="hlink" folHlink="folHlink"/>
    </a:extraClrScheme>
    <a:extraClrScheme>
      <a:clrScheme name="1_Profile 6">
        <a:dk1>
          <a:srgbClr val="000000"/>
        </a:dk1>
        <a:lt1>
          <a:srgbClr val="FFFFFF"/>
        </a:lt1>
        <a:dk2>
          <a:srgbClr val="335B74"/>
        </a:dk2>
        <a:lt2>
          <a:srgbClr val="DFE3E5"/>
        </a:lt2>
        <a:accent1>
          <a:srgbClr val="1CADE4"/>
        </a:accent1>
        <a:accent2>
          <a:srgbClr val="2683C6"/>
        </a:accent2>
        <a:accent3>
          <a:srgbClr val="FFFFFF"/>
        </a:accent3>
        <a:accent4>
          <a:srgbClr val="000000"/>
        </a:accent4>
        <a:accent5>
          <a:srgbClr val="ABD3EF"/>
        </a:accent5>
        <a:accent6>
          <a:srgbClr val="2176B3"/>
        </a:accent6>
        <a:hlink>
          <a:srgbClr val="6EAC1C"/>
        </a:hlink>
        <a:folHlink>
          <a:srgbClr val="B26B02"/>
        </a:folHlink>
      </a:clrScheme>
      <a:clrMap bg1="lt1" tx1="dk1" bg2="lt2" tx2="dk2" accent1="accent1" accent2="accent2" accent3="accent3" accent4="accent4" accent5="accent5" accent6="accent6" hlink="hlink" folHlink="folHlink"/>
    </a:extraClrScheme>
    <a:extraClrScheme>
      <a:clrScheme name="1_Profile 7">
        <a:dk1>
          <a:srgbClr val="000000"/>
        </a:dk1>
        <a:lt1>
          <a:srgbClr val="FFFFFF"/>
        </a:lt1>
        <a:dk2>
          <a:srgbClr val="373545"/>
        </a:dk2>
        <a:lt2>
          <a:srgbClr val="CEDBE6"/>
        </a:lt2>
        <a:accent1>
          <a:srgbClr val="3494BA"/>
        </a:accent1>
        <a:accent2>
          <a:srgbClr val="58B6C0"/>
        </a:accent2>
        <a:accent3>
          <a:srgbClr val="FFFFFF"/>
        </a:accent3>
        <a:accent4>
          <a:srgbClr val="000000"/>
        </a:accent4>
        <a:accent5>
          <a:srgbClr val="AEC8D9"/>
        </a:accent5>
        <a:accent6>
          <a:srgbClr val="4FA5AE"/>
        </a:accent6>
        <a:hlink>
          <a:srgbClr val="6B9F25"/>
        </a:hlink>
        <a:folHlink>
          <a:srgbClr val="9F6715"/>
        </a:folHlink>
      </a:clrScheme>
      <a:clrMap bg1="lt1" tx1="dk1" bg2="lt2" tx2="dk2" accent1="accent1" accent2="accent2" accent3="accent3" accent4="accent4" accent5="accent5" accent6="accent6" hlink="hlink" folHlink="folHlink"/>
    </a:extraClrScheme>
    <a:extraClrScheme>
      <a:clrScheme name="1_Profile 8">
        <a:dk1>
          <a:srgbClr val="000000"/>
        </a:dk1>
        <a:lt1>
          <a:srgbClr val="FFFFFF"/>
        </a:lt1>
        <a:dk2>
          <a:srgbClr val="455F51"/>
        </a:dk2>
        <a:lt2>
          <a:srgbClr val="E3DED1"/>
        </a:lt2>
        <a:accent1>
          <a:srgbClr val="549E39"/>
        </a:accent1>
        <a:accent2>
          <a:srgbClr val="8AB833"/>
        </a:accent2>
        <a:accent3>
          <a:srgbClr val="FFFFFF"/>
        </a:accent3>
        <a:accent4>
          <a:srgbClr val="000000"/>
        </a:accent4>
        <a:accent5>
          <a:srgbClr val="B3CCAE"/>
        </a:accent5>
        <a:accent6>
          <a:srgbClr val="7DA62D"/>
        </a:accent6>
        <a:hlink>
          <a:srgbClr val="6B9F25"/>
        </a:hlink>
        <a:folHlink>
          <a:srgbClr val="B96906"/>
        </a:folHlink>
      </a:clrScheme>
      <a:clrMap bg1="lt1" tx1="dk1" bg2="lt2" tx2="dk2" accent1="accent1" accent2="accent2" accent3="accent3" accent4="accent4" accent5="accent5" accent6="accent6" hlink="hlink" folHlink="folHlink"/>
    </a:extraClrScheme>
    <a:extraClrScheme>
      <a:clrScheme name="1_Profile 9">
        <a:dk1>
          <a:srgbClr val="000000"/>
        </a:dk1>
        <a:lt1>
          <a:srgbClr val="FFFFFF"/>
        </a:lt1>
        <a:dk2>
          <a:srgbClr val="455F51"/>
        </a:dk2>
        <a:lt2>
          <a:srgbClr val="E2DFCC"/>
        </a:lt2>
        <a:accent1>
          <a:srgbClr val="99CB38"/>
        </a:accent1>
        <a:accent2>
          <a:srgbClr val="63A537"/>
        </a:accent2>
        <a:accent3>
          <a:srgbClr val="FFFFFF"/>
        </a:accent3>
        <a:accent4>
          <a:srgbClr val="000000"/>
        </a:accent4>
        <a:accent5>
          <a:srgbClr val="CAE2AE"/>
        </a:accent5>
        <a:accent6>
          <a:srgbClr val="599531"/>
        </a:accent6>
        <a:hlink>
          <a:srgbClr val="EE7B08"/>
        </a:hlink>
        <a:folHlink>
          <a:srgbClr val="977B2D"/>
        </a:folHlink>
      </a:clrScheme>
      <a:clrMap bg1="lt1" tx1="dk1" bg2="lt2" tx2="dk2" accent1="accent1" accent2="accent2" accent3="accent3" accent4="accent4" accent5="accent5" accent6="accent6" hlink="hlink" folHlink="folHlink"/>
    </a:extraClrScheme>
    <a:extraClrScheme>
      <a:clrScheme name="1_Profile 10">
        <a:dk1>
          <a:srgbClr val="000000"/>
        </a:dk1>
        <a:lt1>
          <a:srgbClr val="FFFFFF"/>
        </a:lt1>
        <a:dk2>
          <a:srgbClr val="39302A"/>
        </a:dk2>
        <a:lt2>
          <a:srgbClr val="E5DEDB"/>
        </a:lt2>
        <a:accent1>
          <a:srgbClr val="FFCA08"/>
        </a:accent1>
        <a:accent2>
          <a:srgbClr val="F8931D"/>
        </a:accent2>
        <a:accent3>
          <a:srgbClr val="FFFFFF"/>
        </a:accent3>
        <a:accent4>
          <a:srgbClr val="000000"/>
        </a:accent4>
        <a:accent5>
          <a:srgbClr val="FFE1AA"/>
        </a:accent5>
        <a:accent6>
          <a:srgbClr val="E18519"/>
        </a:accent6>
        <a:hlink>
          <a:srgbClr val="2998E3"/>
        </a:hlink>
        <a:folHlink>
          <a:srgbClr val="7F723D"/>
        </a:folHlink>
      </a:clrScheme>
      <a:clrMap bg1="lt1" tx1="dk1" bg2="lt2" tx2="dk2" accent1="accent1" accent2="accent2" accent3="accent3" accent4="accent4" accent5="accent5" accent6="accent6" hlink="hlink" folHlink="folHlink"/>
    </a:extraClrScheme>
    <a:extraClrScheme>
      <a:clrScheme name="1_Profile 11">
        <a:dk1>
          <a:srgbClr val="000000"/>
        </a:dk1>
        <a:lt1>
          <a:srgbClr val="FFFFFF"/>
        </a:lt1>
        <a:dk2>
          <a:srgbClr val="4E3B30"/>
        </a:dk2>
        <a:lt2>
          <a:srgbClr val="FBEEC9"/>
        </a:lt2>
        <a:accent1>
          <a:srgbClr val="F0A22E"/>
        </a:accent1>
        <a:accent2>
          <a:srgbClr val="A5644E"/>
        </a:accent2>
        <a:accent3>
          <a:srgbClr val="FFFFFF"/>
        </a:accent3>
        <a:accent4>
          <a:srgbClr val="000000"/>
        </a:accent4>
        <a:accent5>
          <a:srgbClr val="F6CEAD"/>
        </a:accent5>
        <a:accent6>
          <a:srgbClr val="955A46"/>
        </a:accent6>
        <a:hlink>
          <a:srgbClr val="AD1F1F"/>
        </a:hlink>
        <a:folHlink>
          <a:srgbClr val="FFC42F"/>
        </a:folHlink>
      </a:clrScheme>
      <a:clrMap bg1="lt1" tx1="dk1" bg2="lt2" tx2="dk2" accent1="accent1" accent2="accent2" accent3="accent3" accent4="accent4" accent5="accent5" accent6="accent6" hlink="hlink" folHlink="folHlink"/>
    </a:extraClrScheme>
    <a:extraClrScheme>
      <a:clrScheme name="1_Profile 12">
        <a:dk1>
          <a:srgbClr val="000000"/>
        </a:dk1>
        <a:lt1>
          <a:srgbClr val="FFFFFF"/>
        </a:lt1>
        <a:dk2>
          <a:srgbClr val="637052"/>
        </a:dk2>
        <a:lt2>
          <a:srgbClr val="CCDDEA"/>
        </a:lt2>
        <a:accent1>
          <a:srgbClr val="E48312"/>
        </a:accent1>
        <a:accent2>
          <a:srgbClr val="BD582C"/>
        </a:accent2>
        <a:accent3>
          <a:srgbClr val="FFFFFF"/>
        </a:accent3>
        <a:accent4>
          <a:srgbClr val="000000"/>
        </a:accent4>
        <a:accent5>
          <a:srgbClr val="EFC1AA"/>
        </a:accent5>
        <a:accent6>
          <a:srgbClr val="AB4F27"/>
        </a:accent6>
        <a:hlink>
          <a:srgbClr val="2998E3"/>
        </a:hlink>
        <a:folHlink>
          <a:srgbClr val="8C8C8C"/>
        </a:folHlink>
      </a:clrScheme>
      <a:clrMap bg1="lt1" tx1="dk1" bg2="lt2" tx2="dk2" accent1="accent1" accent2="accent2" accent3="accent3" accent4="accent4" accent5="accent5" accent6="accent6" hlink="hlink" folHlink="folHlink"/>
    </a:extraClrScheme>
    <a:extraClrScheme>
      <a:clrScheme name="1_Profile 13">
        <a:dk1>
          <a:srgbClr val="000000"/>
        </a:dk1>
        <a:lt1>
          <a:srgbClr val="FFFFFF"/>
        </a:lt1>
        <a:dk2>
          <a:srgbClr val="696464"/>
        </a:dk2>
        <a:lt2>
          <a:srgbClr val="E9E5DC"/>
        </a:lt2>
        <a:accent1>
          <a:srgbClr val="D34817"/>
        </a:accent1>
        <a:accent2>
          <a:srgbClr val="9B2D1F"/>
        </a:accent2>
        <a:accent3>
          <a:srgbClr val="FFFFFF"/>
        </a:accent3>
        <a:accent4>
          <a:srgbClr val="000000"/>
        </a:accent4>
        <a:accent5>
          <a:srgbClr val="E6B1AB"/>
        </a:accent5>
        <a:accent6>
          <a:srgbClr val="8C281B"/>
        </a:accent6>
        <a:hlink>
          <a:srgbClr val="CC9900"/>
        </a:hlink>
        <a:folHlink>
          <a:srgbClr val="96A9A9"/>
        </a:folHlink>
      </a:clrScheme>
      <a:clrMap bg1="lt1" tx1="dk1" bg2="lt2" tx2="dk2" accent1="accent1" accent2="accent2" accent3="accent3" accent4="accent4" accent5="accent5" accent6="accent6" hlink="hlink" folHlink="folHlink"/>
    </a:extraClrScheme>
    <a:extraClrScheme>
      <a:clrScheme name="1_Profile 14">
        <a:dk1>
          <a:srgbClr val="000000"/>
        </a:dk1>
        <a:lt1>
          <a:srgbClr val="FFFFFF"/>
        </a:lt1>
        <a:dk2>
          <a:srgbClr val="505046"/>
        </a:dk2>
        <a:lt2>
          <a:srgbClr val="EEECE1"/>
        </a:lt2>
        <a:accent1>
          <a:srgbClr val="E84C22"/>
        </a:accent1>
        <a:accent2>
          <a:srgbClr val="FFBD47"/>
        </a:accent2>
        <a:accent3>
          <a:srgbClr val="FFFFFF"/>
        </a:accent3>
        <a:accent4>
          <a:srgbClr val="000000"/>
        </a:accent4>
        <a:accent5>
          <a:srgbClr val="F2B2AB"/>
        </a:accent5>
        <a:accent6>
          <a:srgbClr val="E7AB3F"/>
        </a:accent6>
        <a:hlink>
          <a:srgbClr val="CC9900"/>
        </a:hlink>
        <a:folHlink>
          <a:srgbClr val="666699"/>
        </a:folHlink>
      </a:clrScheme>
      <a:clrMap bg1="lt1" tx1="dk1" bg2="lt2" tx2="dk2" accent1="accent1" accent2="accent2" accent3="accent3" accent4="accent4" accent5="accent5" accent6="accent6" hlink="hlink" folHlink="folHlink"/>
    </a:extraClrScheme>
    <a:extraClrScheme>
      <a:clrScheme name="1_Profile 15">
        <a:dk1>
          <a:srgbClr val="000000"/>
        </a:dk1>
        <a:lt1>
          <a:srgbClr val="FFFFFF"/>
        </a:lt1>
        <a:dk2>
          <a:srgbClr val="323232"/>
        </a:dk2>
        <a:lt2>
          <a:srgbClr val="E5C243"/>
        </a:lt2>
        <a:accent1>
          <a:srgbClr val="A5300F"/>
        </a:accent1>
        <a:accent2>
          <a:srgbClr val="D55816"/>
        </a:accent2>
        <a:accent3>
          <a:srgbClr val="FFFFFF"/>
        </a:accent3>
        <a:accent4>
          <a:srgbClr val="000000"/>
        </a:accent4>
        <a:accent5>
          <a:srgbClr val="CFADAA"/>
        </a:accent5>
        <a:accent6>
          <a:srgbClr val="C14F13"/>
        </a:accent6>
        <a:hlink>
          <a:srgbClr val="6B9F25"/>
        </a:hlink>
        <a:folHlink>
          <a:srgbClr val="B26B02"/>
        </a:folHlink>
      </a:clrScheme>
      <a:clrMap bg1="lt1" tx1="dk1" bg2="lt2" tx2="dk2" accent1="accent1" accent2="accent2" accent3="accent3" accent4="accent4" accent5="accent5" accent6="accent6" hlink="hlink" folHlink="folHlink"/>
    </a:extraClrScheme>
    <a:extraClrScheme>
      <a:clrScheme name="1_Profile 16">
        <a:dk1>
          <a:srgbClr val="000000"/>
        </a:dk1>
        <a:lt1>
          <a:srgbClr val="FFFFFF"/>
        </a:lt1>
        <a:dk2>
          <a:srgbClr val="454551"/>
        </a:dk2>
        <a:lt2>
          <a:srgbClr val="D8D9DC"/>
        </a:lt2>
        <a:accent1>
          <a:srgbClr val="E32D91"/>
        </a:accent1>
        <a:accent2>
          <a:srgbClr val="C830CC"/>
        </a:accent2>
        <a:accent3>
          <a:srgbClr val="FFFFFF"/>
        </a:accent3>
        <a:accent4>
          <a:srgbClr val="000000"/>
        </a:accent4>
        <a:accent5>
          <a:srgbClr val="EFADC7"/>
        </a:accent5>
        <a:accent6>
          <a:srgbClr val="B52AB9"/>
        </a:accent6>
        <a:hlink>
          <a:srgbClr val="6B9F25"/>
        </a:hlink>
        <a:folHlink>
          <a:srgbClr val="8C8C8C"/>
        </a:folHlink>
      </a:clrScheme>
      <a:clrMap bg1="lt1" tx1="dk1" bg2="lt2" tx2="dk2" accent1="accent1" accent2="accent2" accent3="accent3" accent4="accent4" accent5="accent5" accent6="accent6" hlink="hlink" folHlink="folHlink"/>
    </a:extraClrScheme>
    <a:extraClrScheme>
      <a:clrScheme name="1_Profile 17">
        <a:dk1>
          <a:srgbClr val="000000"/>
        </a:dk1>
        <a:lt1>
          <a:srgbClr val="FFFFFF"/>
        </a:lt1>
        <a:dk2>
          <a:srgbClr val="373545"/>
        </a:dk2>
        <a:lt2>
          <a:srgbClr val="DCD8DC"/>
        </a:lt2>
        <a:accent1>
          <a:srgbClr val="AD84C6"/>
        </a:accent1>
        <a:accent2>
          <a:srgbClr val="8784C7"/>
        </a:accent2>
        <a:accent3>
          <a:srgbClr val="FFFFFF"/>
        </a:accent3>
        <a:accent4>
          <a:srgbClr val="000000"/>
        </a:accent4>
        <a:accent5>
          <a:srgbClr val="D3C2DF"/>
        </a:accent5>
        <a:accent6>
          <a:srgbClr val="7A77B4"/>
        </a:accent6>
        <a:hlink>
          <a:srgbClr val="69A020"/>
        </a:hlink>
        <a:folHlink>
          <a:srgbClr val="8C8C8C"/>
        </a:folHlink>
      </a:clrScheme>
      <a:clrMap bg1="lt1" tx1="dk1" bg2="lt2" tx2="dk2" accent1="accent1" accent2="accent2" accent3="accent3" accent4="accent4" accent5="accent5" accent6="accent6" hlink="hlink" folHlink="folHlink"/>
    </a:extraClrScheme>
    <a:extraClrScheme>
      <a:clrScheme name="1_Profile 18">
        <a:dk1>
          <a:srgbClr val="000000"/>
        </a:dk1>
        <a:lt1>
          <a:srgbClr val="FFFFFF"/>
        </a:lt1>
        <a:dk2>
          <a:srgbClr val="632E62"/>
        </a:dk2>
        <a:lt2>
          <a:srgbClr val="EAE5EB"/>
        </a:lt2>
        <a:accent1>
          <a:srgbClr val="92278F"/>
        </a:accent1>
        <a:accent2>
          <a:srgbClr val="9B57D3"/>
        </a:accent2>
        <a:accent3>
          <a:srgbClr val="FFFFFF"/>
        </a:accent3>
        <a:accent4>
          <a:srgbClr val="000000"/>
        </a:accent4>
        <a:accent5>
          <a:srgbClr val="C7ACC6"/>
        </a:accent5>
        <a:accent6>
          <a:srgbClr val="8C4EBF"/>
        </a:accent6>
        <a:hlink>
          <a:srgbClr val="0066FF"/>
        </a:hlink>
        <a:folHlink>
          <a:srgbClr val="666699"/>
        </a:folHlink>
      </a:clrScheme>
      <a:clrMap bg1="lt1" tx1="dk1" bg2="lt2" tx2="dk2" accent1="accent1" accent2="accent2" accent3="accent3" accent4="accent4" accent5="accent5" accent6="accent6" hlink="hlink" folHlink="folHlink"/>
    </a:extraClrScheme>
    <a:extraClrScheme>
      <a:clrScheme name="1_Profile 19">
        <a:dk1>
          <a:srgbClr val="000000"/>
        </a:dk1>
        <a:lt1>
          <a:srgbClr val="FFFFFF"/>
        </a:lt1>
        <a:dk2>
          <a:srgbClr val="775F55"/>
        </a:dk2>
        <a:lt2>
          <a:srgbClr val="EBDDC3"/>
        </a:lt2>
        <a:accent1>
          <a:srgbClr val="94B6D2"/>
        </a:accent1>
        <a:accent2>
          <a:srgbClr val="DD8047"/>
        </a:accent2>
        <a:accent3>
          <a:srgbClr val="FFFFFF"/>
        </a:accent3>
        <a:accent4>
          <a:srgbClr val="000000"/>
        </a:accent4>
        <a:accent5>
          <a:srgbClr val="C8D7E5"/>
        </a:accent5>
        <a:accent6>
          <a:srgbClr val="C8733F"/>
        </a:accent6>
        <a:hlink>
          <a:srgbClr val="F7B615"/>
        </a:hlink>
        <a:folHlink>
          <a:srgbClr val="704404"/>
        </a:folHlink>
      </a:clrScheme>
      <a:clrMap bg1="lt1" tx1="dk1" bg2="lt2" tx2="dk2" accent1="accent1" accent2="accent2" accent3="accent3" accent4="accent4" accent5="accent5" accent6="accent6" hlink="hlink" folHlink="folHlink"/>
    </a:extraClrScheme>
    <a:extraClrScheme>
      <a:clrScheme name="1_Profile 20">
        <a:dk1>
          <a:srgbClr val="000000"/>
        </a:dk1>
        <a:lt1>
          <a:srgbClr val="FFFFFF"/>
        </a:lt1>
        <a:dk2>
          <a:srgbClr val="444D26"/>
        </a:dk2>
        <a:lt2>
          <a:srgbClr val="FEFAC9"/>
        </a:lt2>
        <a:accent1>
          <a:srgbClr val="A5B592"/>
        </a:accent1>
        <a:accent2>
          <a:srgbClr val="F3A447"/>
        </a:accent2>
        <a:accent3>
          <a:srgbClr val="FFFFFF"/>
        </a:accent3>
        <a:accent4>
          <a:srgbClr val="000000"/>
        </a:accent4>
        <a:accent5>
          <a:srgbClr val="CFD7C7"/>
        </a:accent5>
        <a:accent6>
          <a:srgbClr val="DC943F"/>
        </a:accent6>
        <a:hlink>
          <a:srgbClr val="8E58B6"/>
        </a:hlink>
        <a:folHlink>
          <a:srgbClr val="7F6F6F"/>
        </a:folHlink>
      </a:clrScheme>
      <a:clrMap bg1="lt1" tx1="dk1" bg2="lt2" tx2="dk2" accent1="accent1" accent2="accent2" accent3="accent3" accent4="accent4" accent5="accent5" accent6="accent6" hlink="hlink" folHlink="folHlink"/>
    </a:extraClrScheme>
    <a:extraClrScheme>
      <a:clrScheme name="1_Profile 21">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clrMap bg1="lt1" tx1="dk1" bg2="lt2" tx2="dk2" accent1="accent1" accent2="accent2" accent3="accent3" accent4="accent4" accent5="accent5" accent6="accent6" hlink="hlink" folHlink="folHlink"/>
    </a:extraClrScheme>
    <a:extraClrScheme>
      <a:clrScheme name="1_Profile 22">
        <a:dk1>
          <a:srgbClr val="000000"/>
        </a:dk1>
        <a:lt1>
          <a:srgbClr val="FFFFFF"/>
        </a:lt1>
        <a:dk2>
          <a:srgbClr val="212745"/>
        </a:dk2>
        <a:lt2>
          <a:srgbClr val="B4E5FA"/>
        </a:lt2>
        <a:accent1>
          <a:srgbClr val="4E67C8"/>
        </a:accent1>
        <a:accent2>
          <a:srgbClr val="5ECCF3"/>
        </a:accent2>
        <a:accent3>
          <a:srgbClr val="FFFFFF"/>
        </a:accent3>
        <a:accent4>
          <a:srgbClr val="000000"/>
        </a:accent4>
        <a:accent5>
          <a:srgbClr val="B2B8E0"/>
        </a:accent5>
        <a:accent6>
          <a:srgbClr val="54B9DC"/>
        </a:accent6>
        <a:hlink>
          <a:srgbClr val="56C7AA"/>
        </a:hlink>
        <a:folHlink>
          <a:srgbClr val="59A8D1"/>
        </a:folHlink>
      </a:clrScheme>
      <a:clrMap bg1="lt1" tx1="dk1" bg2="lt2" tx2="dk2" accent1="accent1" accent2="accent2" accent3="accent3" accent4="accent4" accent5="accent5" accent6="accent6" hlink="hlink" folHlink="folHlink"/>
    </a:extraClrScheme>
    <a:extraClrScheme>
      <a:clrScheme name="1_Profile 23">
        <a:dk1>
          <a:srgbClr val="000000"/>
        </a:dk1>
        <a:lt1>
          <a:srgbClr val="FFFFFF"/>
        </a:lt1>
        <a:dk2>
          <a:srgbClr val="323232"/>
        </a:dk2>
        <a:lt2>
          <a:srgbClr val="E3DED1"/>
        </a:lt2>
        <a:accent1>
          <a:srgbClr val="F07F09"/>
        </a:accent1>
        <a:accent2>
          <a:srgbClr val="9F2936"/>
        </a:accent2>
        <a:accent3>
          <a:srgbClr val="FFFFFF"/>
        </a:accent3>
        <a:accent4>
          <a:srgbClr val="000000"/>
        </a:accent4>
        <a:accent5>
          <a:srgbClr val="F6C0AA"/>
        </a:accent5>
        <a:accent6>
          <a:srgbClr val="902430"/>
        </a:accent6>
        <a:hlink>
          <a:srgbClr val="6B9F25"/>
        </a:hlink>
        <a:folHlink>
          <a:srgbClr val="B26B0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10001</Words>
  <Application>WPS 演示</Application>
  <PresentationFormat/>
  <Paragraphs>1310</Paragraphs>
  <Slides>76</Slides>
  <Notes>4</Notes>
  <HiddenSlides>0</HiddenSlides>
  <MMClips>0</MMClips>
  <ScaleCrop>false</ScaleCrop>
  <HeadingPairs>
    <vt:vector size="8" baseType="variant">
      <vt:variant>
        <vt:lpstr>已用的字体</vt:lpstr>
      </vt:variant>
      <vt:variant>
        <vt:i4>18</vt:i4>
      </vt:variant>
      <vt:variant>
        <vt:lpstr>主题</vt:lpstr>
      </vt:variant>
      <vt:variant>
        <vt:i4>9</vt:i4>
      </vt:variant>
      <vt:variant>
        <vt:lpstr>嵌入 OLE 服务器</vt:lpstr>
      </vt:variant>
      <vt:variant>
        <vt:i4>2</vt:i4>
      </vt:variant>
      <vt:variant>
        <vt:lpstr>幻灯片标题</vt:lpstr>
      </vt:variant>
      <vt:variant>
        <vt:i4>76</vt:i4>
      </vt:variant>
    </vt:vector>
  </HeadingPairs>
  <TitlesOfParts>
    <vt:vector size="105" baseType="lpstr">
      <vt:lpstr>Arial</vt:lpstr>
      <vt:lpstr>宋体</vt:lpstr>
      <vt:lpstr>Wingdings</vt:lpstr>
      <vt:lpstr>楷体_GB2312</vt:lpstr>
      <vt:lpstr>新宋体</vt:lpstr>
      <vt:lpstr>Verdana</vt:lpstr>
      <vt:lpstr>黑体</vt:lpstr>
      <vt:lpstr>Wingdings 2</vt:lpstr>
      <vt:lpstr>张海山锐谐体</vt:lpstr>
      <vt:lpstr>微软雅黑</vt:lpstr>
      <vt:lpstr>Calibri</vt:lpstr>
      <vt:lpstr>楷体</vt:lpstr>
      <vt:lpstr>Times New Roman</vt:lpstr>
      <vt:lpstr>仿宋</vt:lpstr>
      <vt:lpstr>Arial Unicode MS</vt:lpstr>
      <vt:lpstr>Garamond</vt:lpstr>
      <vt:lpstr>Wingdings</vt:lpstr>
      <vt:lpstr>Arial Narrow</vt:lpstr>
      <vt:lpstr>1_Profile</vt:lpstr>
      <vt:lpstr>2_Profile</vt:lpstr>
      <vt:lpstr>3_Profile</vt:lpstr>
      <vt:lpstr>4_Profile</vt:lpstr>
      <vt:lpstr>1_Office 主题</vt:lpstr>
      <vt:lpstr>2_Office 主题</vt:lpstr>
      <vt:lpstr>5_Profile</vt:lpstr>
      <vt:lpstr>6_Profile</vt:lpstr>
      <vt:lpstr>7_Profile</vt:lpstr>
      <vt:lpstr>Paint.Picture</vt:lpstr>
      <vt:lpstr>Paint.Picture</vt:lpstr>
      <vt:lpstr>PowerPoint 演示文稿</vt:lpstr>
      <vt:lpstr>PowerPoint 演示文稿</vt:lpstr>
      <vt:lpstr>第一节  会计要素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第一节  会计要素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会计等式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三、会计科目的分类：总科目与明细科目的关系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概论</dc:title>
  <dc:creator>DQ</dc:creator>
  <cp:lastModifiedBy>夏梦瑗</cp:lastModifiedBy>
  <cp:revision>1359</cp:revision>
  <dcterms:created xsi:type="dcterms:W3CDTF">2006-10-08T18:39:00Z</dcterms:created>
  <dcterms:modified xsi:type="dcterms:W3CDTF">2025-02-11T13:04:34Z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412E9596D80042A9A9A1085164482B3F_12</vt:lpwstr>
  </property>
</Properties>
</file>