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xml" ContentType="application/vnd.openxmlformats-officedocument.presentationml.slide+xml"/>
  <Override PartName="/ppt/slides/slide290.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6" r:id="rId4"/>
    <p:sldMasterId id="2147483690" r:id="rId5"/>
    <p:sldMasterId id="2147483704" r:id="rId6"/>
    <p:sldMasterId id="2147483718" r:id="rId7"/>
    <p:sldMasterId id="2147483732" r:id="rId8"/>
    <p:sldMasterId id="2147483746" r:id="rId9"/>
    <p:sldMasterId id="2147483760" r:id="rId10"/>
    <p:sldMasterId id="2147483774" r:id="rId11"/>
    <p:sldMasterId id="2147483788" r:id="rId12"/>
    <p:sldMasterId id="2147483802" r:id="rId13"/>
    <p:sldMasterId id="2147483816" r:id="rId14"/>
    <p:sldMasterId id="2147483826" r:id="rId15"/>
    <p:sldMasterId id="2147483839" r:id="rId16"/>
  </p:sldMasterIdLst>
  <p:notesMasterIdLst>
    <p:notesMasterId r:id="rId46"/>
  </p:notesMasterIdLst>
  <p:handoutMasterIdLst>
    <p:handoutMasterId r:id="rId308"/>
  </p:handoutMasterIdLst>
  <p:sldIdLst>
    <p:sldId id="14705" r:id="rId17"/>
    <p:sldId id="14706" r:id="rId18"/>
    <p:sldId id="788" r:id="rId19"/>
    <p:sldId id="2457" r:id="rId20"/>
    <p:sldId id="915" r:id="rId21"/>
    <p:sldId id="2996" r:id="rId22"/>
    <p:sldId id="789" r:id="rId23"/>
    <p:sldId id="791" r:id="rId24"/>
    <p:sldId id="711" r:id="rId25"/>
    <p:sldId id="712" r:id="rId26"/>
    <p:sldId id="713" r:id="rId27"/>
    <p:sldId id="972" r:id="rId28"/>
    <p:sldId id="3530" r:id="rId29"/>
    <p:sldId id="971" r:id="rId30"/>
    <p:sldId id="714" r:id="rId31"/>
    <p:sldId id="715" r:id="rId32"/>
    <p:sldId id="973" r:id="rId33"/>
    <p:sldId id="1094" r:id="rId34"/>
    <p:sldId id="792" r:id="rId35"/>
    <p:sldId id="794" r:id="rId36"/>
    <p:sldId id="1086" r:id="rId37"/>
    <p:sldId id="1010" r:id="rId38"/>
    <p:sldId id="1011" r:id="rId39"/>
    <p:sldId id="2998" r:id="rId40"/>
    <p:sldId id="2999" r:id="rId41"/>
    <p:sldId id="1154" r:id="rId42"/>
    <p:sldId id="974" r:id="rId43"/>
    <p:sldId id="975" r:id="rId44"/>
    <p:sldId id="800" r:id="rId45"/>
    <p:sldId id="716" r:id="rId47"/>
    <p:sldId id="717" r:id="rId48"/>
    <p:sldId id="1089" r:id="rId49"/>
    <p:sldId id="720" r:id="rId50"/>
    <p:sldId id="721" r:id="rId51"/>
    <p:sldId id="718" r:id="rId52"/>
    <p:sldId id="719" r:id="rId53"/>
    <p:sldId id="802" r:id="rId54"/>
    <p:sldId id="804" r:id="rId55"/>
    <p:sldId id="916" r:id="rId56"/>
    <p:sldId id="917" r:id="rId57"/>
    <p:sldId id="918" r:id="rId58"/>
    <p:sldId id="722" r:id="rId59"/>
    <p:sldId id="806" r:id="rId60"/>
    <p:sldId id="1095" r:id="rId61"/>
    <p:sldId id="1096" r:id="rId62"/>
    <p:sldId id="1097" r:id="rId63"/>
    <p:sldId id="1098" r:id="rId64"/>
    <p:sldId id="1099" r:id="rId65"/>
    <p:sldId id="994" r:id="rId66"/>
    <p:sldId id="977" r:id="rId67"/>
    <p:sldId id="978" r:id="rId68"/>
    <p:sldId id="979" r:id="rId69"/>
    <p:sldId id="980" r:id="rId70"/>
    <p:sldId id="1090" r:id="rId71"/>
    <p:sldId id="981" r:id="rId72"/>
    <p:sldId id="982" r:id="rId73"/>
    <p:sldId id="983" r:id="rId74"/>
    <p:sldId id="986" r:id="rId75"/>
    <p:sldId id="985" r:id="rId76"/>
    <p:sldId id="987" r:id="rId77"/>
    <p:sldId id="988" r:id="rId78"/>
    <p:sldId id="989" r:id="rId79"/>
    <p:sldId id="990" r:id="rId80"/>
    <p:sldId id="991" r:id="rId81"/>
    <p:sldId id="992" r:id="rId82"/>
    <p:sldId id="6002" r:id="rId83"/>
    <p:sldId id="807" r:id="rId84"/>
    <p:sldId id="808" r:id="rId85"/>
    <p:sldId id="6003" r:id="rId86"/>
    <p:sldId id="813" r:id="rId87"/>
    <p:sldId id="999" r:id="rId88"/>
    <p:sldId id="1093" r:id="rId89"/>
    <p:sldId id="911" r:id="rId90"/>
    <p:sldId id="816" r:id="rId91"/>
    <p:sldId id="817" r:id="rId92"/>
    <p:sldId id="818" r:id="rId93"/>
    <p:sldId id="819" r:id="rId94"/>
    <p:sldId id="1000" r:id="rId95"/>
    <p:sldId id="1001" r:id="rId96"/>
    <p:sldId id="820" r:id="rId97"/>
    <p:sldId id="821" r:id="rId98"/>
    <p:sldId id="822" r:id="rId99"/>
    <p:sldId id="841" r:id="rId100"/>
    <p:sldId id="842" r:id="rId101"/>
    <p:sldId id="843" r:id="rId102"/>
    <p:sldId id="1003" r:id="rId103"/>
    <p:sldId id="1004" r:id="rId104"/>
    <p:sldId id="1005" r:id="rId105"/>
    <p:sldId id="1002" r:id="rId106"/>
    <p:sldId id="6005" r:id="rId107"/>
    <p:sldId id="6010" r:id="rId108"/>
    <p:sldId id="6424" r:id="rId109"/>
    <p:sldId id="7602" r:id="rId110"/>
    <p:sldId id="7603" r:id="rId111"/>
    <p:sldId id="7604" r:id="rId112"/>
    <p:sldId id="285" r:id="rId113"/>
    <p:sldId id="777" r:id="rId114"/>
    <p:sldId id="1047" r:id="rId115"/>
    <p:sldId id="286" r:id="rId116"/>
    <p:sldId id="287" r:id="rId117"/>
    <p:sldId id="288" r:id="rId118"/>
    <p:sldId id="773" r:id="rId119"/>
    <p:sldId id="774" r:id="rId120"/>
    <p:sldId id="1510" r:id="rId121"/>
    <p:sldId id="8324" r:id="rId122"/>
    <p:sldId id="8325" r:id="rId123"/>
    <p:sldId id="289" r:id="rId124"/>
    <p:sldId id="290" r:id="rId125"/>
    <p:sldId id="8326" r:id="rId126"/>
    <p:sldId id="291" r:id="rId127"/>
    <p:sldId id="292" r:id="rId128"/>
    <p:sldId id="8328" r:id="rId129"/>
    <p:sldId id="8327" r:id="rId130"/>
    <p:sldId id="294" r:id="rId131"/>
    <p:sldId id="849" r:id="rId132"/>
    <p:sldId id="297" r:id="rId133"/>
    <p:sldId id="850" r:id="rId134"/>
    <p:sldId id="296" r:id="rId135"/>
    <p:sldId id="775" r:id="rId136"/>
    <p:sldId id="776" r:id="rId137"/>
    <p:sldId id="8329" r:id="rId138"/>
    <p:sldId id="8330" r:id="rId139"/>
    <p:sldId id="298" r:id="rId140"/>
    <p:sldId id="300" r:id="rId141"/>
    <p:sldId id="301" r:id="rId142"/>
    <p:sldId id="302" r:id="rId143"/>
    <p:sldId id="1578" r:id="rId144"/>
    <p:sldId id="304" r:id="rId145"/>
    <p:sldId id="544" r:id="rId146"/>
    <p:sldId id="8332" r:id="rId147"/>
    <p:sldId id="13653" r:id="rId148"/>
    <p:sldId id="8331" r:id="rId149"/>
    <p:sldId id="306" r:id="rId150"/>
    <p:sldId id="413" r:id="rId151"/>
    <p:sldId id="935" r:id="rId152"/>
    <p:sldId id="936" r:id="rId153"/>
    <p:sldId id="921" r:id="rId154"/>
    <p:sldId id="937" r:id="rId155"/>
    <p:sldId id="922" r:id="rId156"/>
    <p:sldId id="938" r:id="rId157"/>
    <p:sldId id="853" r:id="rId158"/>
    <p:sldId id="8695" r:id="rId159"/>
    <p:sldId id="1078" r:id="rId160"/>
    <p:sldId id="939" r:id="rId161"/>
    <p:sldId id="14069" r:id="rId162"/>
    <p:sldId id="940" r:id="rId163"/>
    <p:sldId id="491" r:id="rId164"/>
    <p:sldId id="492" r:id="rId165"/>
    <p:sldId id="493" r:id="rId166"/>
    <p:sldId id="494" r:id="rId167"/>
    <p:sldId id="495" r:id="rId168"/>
    <p:sldId id="496" r:id="rId169"/>
    <p:sldId id="497" r:id="rId170"/>
    <p:sldId id="729" r:id="rId171"/>
    <p:sldId id="731" r:id="rId172"/>
    <p:sldId id="1932" r:id="rId173"/>
    <p:sldId id="1933" r:id="rId174"/>
    <p:sldId id="1934" r:id="rId175"/>
    <p:sldId id="1935" r:id="rId176"/>
    <p:sldId id="1936" r:id="rId177"/>
    <p:sldId id="910" r:id="rId178"/>
    <p:sldId id="865" r:id="rId179"/>
    <p:sldId id="866" r:id="rId180"/>
    <p:sldId id="867" r:id="rId181"/>
    <p:sldId id="504" r:id="rId182"/>
    <p:sldId id="8717" r:id="rId183"/>
    <p:sldId id="506" r:id="rId184"/>
    <p:sldId id="507" r:id="rId185"/>
    <p:sldId id="508" r:id="rId186"/>
    <p:sldId id="509" r:id="rId187"/>
    <p:sldId id="514" r:id="rId188"/>
    <p:sldId id="2205" r:id="rId189"/>
    <p:sldId id="533" r:id="rId190"/>
    <p:sldId id="534" r:id="rId191"/>
    <p:sldId id="8729" r:id="rId192"/>
    <p:sldId id="535" r:id="rId193"/>
    <p:sldId id="8721" r:id="rId194"/>
    <p:sldId id="8727" r:id="rId195"/>
    <p:sldId id="8728" r:id="rId196"/>
    <p:sldId id="8720" r:id="rId197"/>
    <p:sldId id="8718" r:id="rId198"/>
    <p:sldId id="8719" r:id="rId199"/>
    <p:sldId id="8715" r:id="rId200"/>
    <p:sldId id="9606" r:id="rId201"/>
    <p:sldId id="538" r:id="rId202"/>
    <p:sldId id="539" r:id="rId203"/>
    <p:sldId id="9619" r:id="rId204"/>
    <p:sldId id="9620" r:id="rId205"/>
    <p:sldId id="541" r:id="rId206"/>
    <p:sldId id="8716" r:id="rId207"/>
    <p:sldId id="592" r:id="rId208"/>
    <p:sldId id="593" r:id="rId209"/>
    <p:sldId id="594" r:id="rId210"/>
    <p:sldId id="595" r:id="rId211"/>
    <p:sldId id="596" r:id="rId212"/>
    <p:sldId id="597" r:id="rId213"/>
    <p:sldId id="872" r:id="rId214"/>
    <p:sldId id="873" r:id="rId215"/>
    <p:sldId id="1053" r:id="rId216"/>
    <p:sldId id="9414" r:id="rId217"/>
    <p:sldId id="1136" r:id="rId218"/>
    <p:sldId id="9415" r:id="rId219"/>
    <p:sldId id="9616" r:id="rId220"/>
    <p:sldId id="1137" r:id="rId221"/>
    <p:sldId id="1054" r:id="rId222"/>
    <p:sldId id="874" r:id="rId223"/>
    <p:sldId id="875" r:id="rId224"/>
    <p:sldId id="913" r:id="rId225"/>
    <p:sldId id="914" r:id="rId226"/>
    <p:sldId id="877" r:id="rId227"/>
    <p:sldId id="878" r:id="rId228"/>
    <p:sldId id="879" r:id="rId229"/>
    <p:sldId id="880" r:id="rId230"/>
    <p:sldId id="881" r:id="rId231"/>
    <p:sldId id="882" r:id="rId232"/>
    <p:sldId id="883" r:id="rId233"/>
    <p:sldId id="884" r:id="rId234"/>
    <p:sldId id="598" r:id="rId235"/>
    <p:sldId id="8732" r:id="rId236"/>
    <p:sldId id="949" r:id="rId237"/>
    <p:sldId id="948" r:id="rId238"/>
    <p:sldId id="599" r:id="rId239"/>
    <p:sldId id="925" r:id="rId240"/>
    <p:sldId id="600" r:id="rId241"/>
    <p:sldId id="926" r:id="rId242"/>
    <p:sldId id="601" r:id="rId243"/>
    <p:sldId id="602" r:id="rId244"/>
    <p:sldId id="927" r:id="rId245"/>
    <p:sldId id="603" r:id="rId246"/>
    <p:sldId id="605" r:id="rId247"/>
    <p:sldId id="606" r:id="rId248"/>
    <p:sldId id="607" r:id="rId249"/>
    <p:sldId id="928" r:id="rId250"/>
    <p:sldId id="608" r:id="rId251"/>
    <p:sldId id="609" r:id="rId252"/>
    <p:sldId id="610" r:id="rId253"/>
    <p:sldId id="615" r:id="rId254"/>
    <p:sldId id="617" r:id="rId255"/>
    <p:sldId id="619" r:id="rId256"/>
    <p:sldId id="618" r:id="rId257"/>
    <p:sldId id="1079" r:id="rId258"/>
    <p:sldId id="1107" r:id="rId259"/>
    <p:sldId id="1111" r:id="rId260"/>
    <p:sldId id="1112" r:id="rId261"/>
    <p:sldId id="1113" r:id="rId262"/>
    <p:sldId id="1114" r:id="rId263"/>
    <p:sldId id="1055" r:id="rId264"/>
    <p:sldId id="1057" r:id="rId265"/>
    <p:sldId id="895" r:id="rId266"/>
    <p:sldId id="1110" r:id="rId267"/>
    <p:sldId id="896" r:id="rId268"/>
    <p:sldId id="897" r:id="rId269"/>
    <p:sldId id="899" r:id="rId270"/>
    <p:sldId id="898" r:id="rId271"/>
    <p:sldId id="901" r:id="rId272"/>
    <p:sldId id="1117" r:id="rId273"/>
    <p:sldId id="1118" r:id="rId274"/>
    <p:sldId id="9621" r:id="rId275"/>
    <p:sldId id="900" r:id="rId276"/>
    <p:sldId id="903" r:id="rId277"/>
    <p:sldId id="1115" r:id="rId278"/>
    <p:sldId id="902" r:id="rId279"/>
    <p:sldId id="907" r:id="rId280"/>
    <p:sldId id="1120" r:id="rId281"/>
    <p:sldId id="1121" r:id="rId282"/>
    <p:sldId id="1122" r:id="rId283"/>
    <p:sldId id="9859" r:id="rId284"/>
    <p:sldId id="1123" r:id="rId285"/>
    <p:sldId id="908" r:id="rId286"/>
    <p:sldId id="2284" r:id="rId287"/>
    <p:sldId id="2285" r:id="rId288"/>
    <p:sldId id="655" r:id="rId289"/>
    <p:sldId id="666" r:id="rId290"/>
    <p:sldId id="1066" r:id="rId291"/>
    <p:sldId id="667" r:id="rId292"/>
    <p:sldId id="1067" r:id="rId293"/>
    <p:sldId id="887" r:id="rId294"/>
    <p:sldId id="784" r:id="rId295"/>
    <p:sldId id="1128" r:id="rId296"/>
    <p:sldId id="889" r:id="rId297"/>
    <p:sldId id="785" r:id="rId298"/>
    <p:sldId id="890" r:id="rId299"/>
    <p:sldId id="786" r:id="rId300"/>
    <p:sldId id="657" r:id="rId301"/>
    <p:sldId id="1069" r:id="rId302"/>
    <p:sldId id="9968" r:id="rId303"/>
    <p:sldId id="659" r:id="rId304"/>
    <p:sldId id="660" r:id="rId305"/>
    <p:sldId id="787" r:id="rId306"/>
    <p:sldId id="14707" r:id="rId307"/>
  </p:sldIdLst>
  <p:sldSz cx="12192000" cy="6858000"/>
  <p:notesSz cx="7102475" cy="10231755"/>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961" userDrawn="1">
          <p15:clr>
            <a:srgbClr val="A4A3A4"/>
          </p15:clr>
        </p15:guide>
        <p15:guide id="2" pos="38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17C"/>
    <a:srgbClr val="FFFFFF"/>
    <a:srgbClr val="0000CC"/>
    <a:srgbClr val="0000FF"/>
    <a:srgbClr val="FF00FF"/>
    <a:srgbClr val="FFFFCC"/>
    <a:srgbClr val="66E5FE"/>
    <a:srgbClr val="FF9933"/>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2081"/>
    <p:restoredTop sz="94660"/>
  </p:normalViewPr>
  <p:slideViewPr>
    <p:cSldViewPr showGuides="1">
      <p:cViewPr varScale="1">
        <p:scale>
          <a:sx n="100" d="100"/>
          <a:sy n="100" d="100"/>
        </p:scale>
        <p:origin x="856" y="52"/>
      </p:cViewPr>
      <p:guideLst>
        <p:guide orient="horz" pos="1961"/>
        <p:guide pos="3858"/>
      </p:guideLst>
    </p:cSldViewPr>
  </p:slideViewPr>
  <p:notesTextViewPr>
    <p:cViewPr>
      <p:scale>
        <a:sx n="100" d="100"/>
        <a:sy n="100" d="100"/>
      </p:scale>
      <p:origin x="0" y="0"/>
    </p:cViewPr>
  </p:notesTextViewPr>
  <p:sorterViewPr showFormatting="0">
    <p:cViewPr>
      <p:scale>
        <a:sx n="66" d="100"/>
        <a:sy n="66" d="100"/>
      </p:scale>
      <p:origin x="0" y="10080"/>
    </p:cViewPr>
  </p:sorterViewPr>
  <p:gridSpacing cx="72005" cy="72005"/>
</p:viewPr>
</file>

<file path=ppt/_rels/presentation.xml.rels><?xml version="1.0" encoding="UTF-8" standalone="yes"?>
<Relationships xmlns="http://schemas.openxmlformats.org/package/2006/relationships"><Relationship Id="rId99" Type="http://schemas.openxmlformats.org/officeDocument/2006/relationships/slide" Target="slides/slide82.xml"/><Relationship Id="rId98" Type="http://schemas.openxmlformats.org/officeDocument/2006/relationships/slide" Target="slides/slide81.xml"/><Relationship Id="rId97" Type="http://schemas.openxmlformats.org/officeDocument/2006/relationships/slide" Target="slides/slide80.xml"/><Relationship Id="rId96" Type="http://schemas.openxmlformats.org/officeDocument/2006/relationships/slide" Target="slides/slide79.xml"/><Relationship Id="rId95" Type="http://schemas.openxmlformats.org/officeDocument/2006/relationships/slide" Target="slides/slide78.xml"/><Relationship Id="rId94" Type="http://schemas.openxmlformats.org/officeDocument/2006/relationships/slide" Target="slides/slide77.xml"/><Relationship Id="rId93" Type="http://schemas.openxmlformats.org/officeDocument/2006/relationships/slide" Target="slides/slide76.xml"/><Relationship Id="rId92" Type="http://schemas.openxmlformats.org/officeDocument/2006/relationships/slide" Target="slides/slide75.xml"/><Relationship Id="rId91" Type="http://schemas.openxmlformats.org/officeDocument/2006/relationships/slide" Target="slides/slide74.xml"/><Relationship Id="rId90" Type="http://schemas.openxmlformats.org/officeDocument/2006/relationships/slide" Target="slides/slide73.xml"/><Relationship Id="rId9" Type="http://schemas.openxmlformats.org/officeDocument/2006/relationships/slideMaster" Target="slideMasters/slideMaster8.xml"/><Relationship Id="rId89" Type="http://schemas.openxmlformats.org/officeDocument/2006/relationships/slide" Target="slides/slide72.xml"/><Relationship Id="rId88" Type="http://schemas.openxmlformats.org/officeDocument/2006/relationships/slide" Target="slides/slide71.xml"/><Relationship Id="rId87" Type="http://schemas.openxmlformats.org/officeDocument/2006/relationships/slide" Target="slides/slide70.xml"/><Relationship Id="rId86" Type="http://schemas.openxmlformats.org/officeDocument/2006/relationships/slide" Target="slides/slide69.xml"/><Relationship Id="rId85" Type="http://schemas.openxmlformats.org/officeDocument/2006/relationships/slide" Target="slides/slide68.xml"/><Relationship Id="rId84" Type="http://schemas.openxmlformats.org/officeDocument/2006/relationships/slide" Target="slides/slide67.xml"/><Relationship Id="rId83" Type="http://schemas.openxmlformats.org/officeDocument/2006/relationships/slide" Target="slides/slide66.xml"/><Relationship Id="rId82" Type="http://schemas.openxmlformats.org/officeDocument/2006/relationships/slide" Target="slides/slide65.xml"/><Relationship Id="rId81" Type="http://schemas.openxmlformats.org/officeDocument/2006/relationships/slide" Target="slides/slide64.xml"/><Relationship Id="rId80" Type="http://schemas.openxmlformats.org/officeDocument/2006/relationships/slide" Target="slides/slide63.xml"/><Relationship Id="rId8" Type="http://schemas.openxmlformats.org/officeDocument/2006/relationships/slideMaster" Target="slideMasters/slideMaster7.xml"/><Relationship Id="rId79" Type="http://schemas.openxmlformats.org/officeDocument/2006/relationships/slide" Target="slides/slide62.xml"/><Relationship Id="rId78" Type="http://schemas.openxmlformats.org/officeDocument/2006/relationships/slide" Target="slides/slide61.xml"/><Relationship Id="rId77" Type="http://schemas.openxmlformats.org/officeDocument/2006/relationships/slide" Target="slides/slide60.xml"/><Relationship Id="rId76" Type="http://schemas.openxmlformats.org/officeDocument/2006/relationships/slide" Target="slides/slide59.xml"/><Relationship Id="rId75" Type="http://schemas.openxmlformats.org/officeDocument/2006/relationships/slide" Target="slides/slide58.xml"/><Relationship Id="rId74" Type="http://schemas.openxmlformats.org/officeDocument/2006/relationships/slide" Target="slides/slide57.xml"/><Relationship Id="rId73" Type="http://schemas.openxmlformats.org/officeDocument/2006/relationships/slide" Target="slides/slide56.xml"/><Relationship Id="rId72" Type="http://schemas.openxmlformats.org/officeDocument/2006/relationships/slide" Target="slides/slide55.xml"/><Relationship Id="rId71" Type="http://schemas.openxmlformats.org/officeDocument/2006/relationships/slide" Target="slides/slide54.xml"/><Relationship Id="rId70" Type="http://schemas.openxmlformats.org/officeDocument/2006/relationships/slide" Target="slides/slide53.xml"/><Relationship Id="rId7" Type="http://schemas.openxmlformats.org/officeDocument/2006/relationships/slideMaster" Target="slideMasters/slideMaster6.xml"/><Relationship Id="rId69" Type="http://schemas.openxmlformats.org/officeDocument/2006/relationships/slide" Target="slides/slide52.xml"/><Relationship Id="rId68" Type="http://schemas.openxmlformats.org/officeDocument/2006/relationships/slide" Target="slides/slide51.xml"/><Relationship Id="rId67" Type="http://schemas.openxmlformats.org/officeDocument/2006/relationships/slide" Target="slides/slide50.xml"/><Relationship Id="rId66" Type="http://schemas.openxmlformats.org/officeDocument/2006/relationships/slide" Target="slides/slide49.xml"/><Relationship Id="rId65" Type="http://schemas.openxmlformats.org/officeDocument/2006/relationships/slide" Target="slides/slide48.xml"/><Relationship Id="rId64" Type="http://schemas.openxmlformats.org/officeDocument/2006/relationships/slide" Target="slides/slide47.xml"/><Relationship Id="rId63" Type="http://schemas.openxmlformats.org/officeDocument/2006/relationships/slide" Target="slides/slide46.xml"/><Relationship Id="rId62" Type="http://schemas.openxmlformats.org/officeDocument/2006/relationships/slide" Target="slides/slide45.xml"/><Relationship Id="rId61" Type="http://schemas.openxmlformats.org/officeDocument/2006/relationships/slide" Target="slides/slide44.xml"/><Relationship Id="rId60" Type="http://schemas.openxmlformats.org/officeDocument/2006/relationships/slide" Target="slides/slide43.xml"/><Relationship Id="rId6" Type="http://schemas.openxmlformats.org/officeDocument/2006/relationships/slideMaster" Target="slideMasters/slideMaster5.xml"/><Relationship Id="rId59" Type="http://schemas.openxmlformats.org/officeDocument/2006/relationships/slide" Target="slides/slide42.xml"/><Relationship Id="rId58" Type="http://schemas.openxmlformats.org/officeDocument/2006/relationships/slide" Target="slides/slide41.xml"/><Relationship Id="rId57" Type="http://schemas.openxmlformats.org/officeDocument/2006/relationships/slide" Target="slides/slide40.xml"/><Relationship Id="rId56" Type="http://schemas.openxmlformats.org/officeDocument/2006/relationships/slide" Target="slides/slide39.xml"/><Relationship Id="rId55" Type="http://schemas.openxmlformats.org/officeDocument/2006/relationships/slide" Target="slides/slide38.xml"/><Relationship Id="rId54" Type="http://schemas.openxmlformats.org/officeDocument/2006/relationships/slide" Target="slides/slide37.xml"/><Relationship Id="rId53" Type="http://schemas.openxmlformats.org/officeDocument/2006/relationships/slide" Target="slides/slide36.xml"/><Relationship Id="rId52" Type="http://schemas.openxmlformats.org/officeDocument/2006/relationships/slide" Target="slides/slide35.xml"/><Relationship Id="rId51" Type="http://schemas.openxmlformats.org/officeDocument/2006/relationships/slide" Target="slides/slide34.xml"/><Relationship Id="rId50" Type="http://schemas.openxmlformats.org/officeDocument/2006/relationships/slide" Target="slides/slide33.xml"/><Relationship Id="rId5" Type="http://schemas.openxmlformats.org/officeDocument/2006/relationships/slideMaster" Target="slideMasters/slideMaster4.xml"/><Relationship Id="rId49" Type="http://schemas.openxmlformats.org/officeDocument/2006/relationships/slide" Target="slides/slide32.xml"/><Relationship Id="rId48" Type="http://schemas.openxmlformats.org/officeDocument/2006/relationships/slide" Target="slides/slide31.xml"/><Relationship Id="rId47" Type="http://schemas.openxmlformats.org/officeDocument/2006/relationships/slide" Target="slides/slide30.xml"/><Relationship Id="rId46" Type="http://schemas.openxmlformats.org/officeDocument/2006/relationships/notesMaster" Target="notesMasters/notesMaster1.xml"/><Relationship Id="rId45" Type="http://schemas.openxmlformats.org/officeDocument/2006/relationships/slide" Target="slides/slide29.xml"/><Relationship Id="rId44" Type="http://schemas.openxmlformats.org/officeDocument/2006/relationships/slide" Target="slides/slide28.xml"/><Relationship Id="rId43" Type="http://schemas.openxmlformats.org/officeDocument/2006/relationships/slide" Target="slides/slide27.xml"/><Relationship Id="rId42" Type="http://schemas.openxmlformats.org/officeDocument/2006/relationships/slide" Target="slides/slide26.xml"/><Relationship Id="rId41" Type="http://schemas.openxmlformats.org/officeDocument/2006/relationships/slide" Target="slides/slide25.xml"/><Relationship Id="rId40" Type="http://schemas.openxmlformats.org/officeDocument/2006/relationships/slide" Target="slides/slide24.xml"/><Relationship Id="rId4" Type="http://schemas.openxmlformats.org/officeDocument/2006/relationships/slideMaster" Target="slideMasters/slideMaster3.xml"/><Relationship Id="rId39" Type="http://schemas.openxmlformats.org/officeDocument/2006/relationships/slide" Target="slides/slide23.xml"/><Relationship Id="rId38" Type="http://schemas.openxmlformats.org/officeDocument/2006/relationships/slide" Target="slides/slide22.xml"/><Relationship Id="rId37" Type="http://schemas.openxmlformats.org/officeDocument/2006/relationships/slide" Target="slides/slide21.xml"/><Relationship Id="rId36" Type="http://schemas.openxmlformats.org/officeDocument/2006/relationships/slide" Target="slides/slide20.xml"/><Relationship Id="rId35" Type="http://schemas.openxmlformats.org/officeDocument/2006/relationships/slide" Target="slides/slide19.xml"/><Relationship Id="rId34" Type="http://schemas.openxmlformats.org/officeDocument/2006/relationships/slide" Target="slides/slide18.xml"/><Relationship Id="rId33" Type="http://schemas.openxmlformats.org/officeDocument/2006/relationships/slide" Target="slides/slide17.xml"/><Relationship Id="rId32" Type="http://schemas.openxmlformats.org/officeDocument/2006/relationships/slide" Target="slides/slide16.xml"/><Relationship Id="rId311" Type="http://schemas.openxmlformats.org/officeDocument/2006/relationships/tableStyles" Target="tableStyles.xml"/><Relationship Id="rId310" Type="http://schemas.openxmlformats.org/officeDocument/2006/relationships/viewProps" Target="viewProps.xml"/><Relationship Id="rId31" Type="http://schemas.openxmlformats.org/officeDocument/2006/relationships/slide" Target="slides/slide15.xml"/><Relationship Id="rId309" Type="http://schemas.openxmlformats.org/officeDocument/2006/relationships/presProps" Target="presProps.xml"/><Relationship Id="rId308" Type="http://schemas.openxmlformats.org/officeDocument/2006/relationships/handoutMaster" Target="handoutMasters/handoutMaster1.xml"/><Relationship Id="rId307" Type="http://schemas.openxmlformats.org/officeDocument/2006/relationships/slide" Target="slides/slide290.xml"/><Relationship Id="rId306" Type="http://schemas.openxmlformats.org/officeDocument/2006/relationships/slide" Target="slides/slide289.xml"/><Relationship Id="rId305" Type="http://schemas.openxmlformats.org/officeDocument/2006/relationships/slide" Target="slides/slide288.xml"/><Relationship Id="rId304" Type="http://schemas.openxmlformats.org/officeDocument/2006/relationships/slide" Target="slides/slide287.xml"/><Relationship Id="rId303" Type="http://schemas.openxmlformats.org/officeDocument/2006/relationships/slide" Target="slides/slide286.xml"/><Relationship Id="rId302" Type="http://schemas.openxmlformats.org/officeDocument/2006/relationships/slide" Target="slides/slide285.xml"/><Relationship Id="rId301" Type="http://schemas.openxmlformats.org/officeDocument/2006/relationships/slide" Target="slides/slide284.xml"/><Relationship Id="rId300" Type="http://schemas.openxmlformats.org/officeDocument/2006/relationships/slide" Target="slides/slide283.xml"/><Relationship Id="rId30" Type="http://schemas.openxmlformats.org/officeDocument/2006/relationships/slide" Target="slides/slide14.xml"/><Relationship Id="rId3" Type="http://schemas.openxmlformats.org/officeDocument/2006/relationships/slideMaster" Target="slideMasters/slideMaster2.xml"/><Relationship Id="rId299" Type="http://schemas.openxmlformats.org/officeDocument/2006/relationships/slide" Target="slides/slide282.xml"/><Relationship Id="rId298" Type="http://schemas.openxmlformats.org/officeDocument/2006/relationships/slide" Target="slides/slide281.xml"/><Relationship Id="rId297" Type="http://schemas.openxmlformats.org/officeDocument/2006/relationships/slide" Target="slides/slide280.xml"/><Relationship Id="rId296" Type="http://schemas.openxmlformats.org/officeDocument/2006/relationships/slide" Target="slides/slide279.xml"/><Relationship Id="rId295" Type="http://schemas.openxmlformats.org/officeDocument/2006/relationships/slide" Target="slides/slide278.xml"/><Relationship Id="rId294" Type="http://schemas.openxmlformats.org/officeDocument/2006/relationships/slide" Target="slides/slide277.xml"/><Relationship Id="rId293" Type="http://schemas.openxmlformats.org/officeDocument/2006/relationships/slide" Target="slides/slide276.xml"/><Relationship Id="rId292" Type="http://schemas.openxmlformats.org/officeDocument/2006/relationships/slide" Target="slides/slide275.xml"/><Relationship Id="rId291" Type="http://schemas.openxmlformats.org/officeDocument/2006/relationships/slide" Target="slides/slide274.xml"/><Relationship Id="rId290" Type="http://schemas.openxmlformats.org/officeDocument/2006/relationships/slide" Target="slides/slide273.xml"/><Relationship Id="rId29" Type="http://schemas.openxmlformats.org/officeDocument/2006/relationships/slide" Target="slides/slide13.xml"/><Relationship Id="rId289" Type="http://schemas.openxmlformats.org/officeDocument/2006/relationships/slide" Target="slides/slide272.xml"/><Relationship Id="rId288" Type="http://schemas.openxmlformats.org/officeDocument/2006/relationships/slide" Target="slides/slide271.xml"/><Relationship Id="rId287" Type="http://schemas.openxmlformats.org/officeDocument/2006/relationships/slide" Target="slides/slide270.xml"/><Relationship Id="rId286" Type="http://schemas.openxmlformats.org/officeDocument/2006/relationships/slide" Target="slides/slide269.xml"/><Relationship Id="rId285" Type="http://schemas.openxmlformats.org/officeDocument/2006/relationships/slide" Target="slides/slide268.xml"/><Relationship Id="rId284" Type="http://schemas.openxmlformats.org/officeDocument/2006/relationships/slide" Target="slides/slide267.xml"/><Relationship Id="rId283" Type="http://schemas.openxmlformats.org/officeDocument/2006/relationships/slide" Target="slides/slide266.xml"/><Relationship Id="rId282" Type="http://schemas.openxmlformats.org/officeDocument/2006/relationships/slide" Target="slides/slide265.xml"/><Relationship Id="rId281" Type="http://schemas.openxmlformats.org/officeDocument/2006/relationships/slide" Target="slides/slide264.xml"/><Relationship Id="rId280" Type="http://schemas.openxmlformats.org/officeDocument/2006/relationships/slide" Target="slides/slide263.xml"/><Relationship Id="rId28" Type="http://schemas.openxmlformats.org/officeDocument/2006/relationships/slide" Target="slides/slide12.xml"/><Relationship Id="rId279" Type="http://schemas.openxmlformats.org/officeDocument/2006/relationships/slide" Target="slides/slide262.xml"/><Relationship Id="rId278" Type="http://schemas.openxmlformats.org/officeDocument/2006/relationships/slide" Target="slides/slide261.xml"/><Relationship Id="rId277" Type="http://schemas.openxmlformats.org/officeDocument/2006/relationships/slide" Target="slides/slide260.xml"/><Relationship Id="rId276" Type="http://schemas.openxmlformats.org/officeDocument/2006/relationships/slide" Target="slides/slide259.xml"/><Relationship Id="rId275" Type="http://schemas.openxmlformats.org/officeDocument/2006/relationships/slide" Target="slides/slide258.xml"/><Relationship Id="rId274" Type="http://schemas.openxmlformats.org/officeDocument/2006/relationships/slide" Target="slides/slide257.xml"/><Relationship Id="rId273" Type="http://schemas.openxmlformats.org/officeDocument/2006/relationships/slide" Target="slides/slide256.xml"/><Relationship Id="rId272" Type="http://schemas.openxmlformats.org/officeDocument/2006/relationships/slide" Target="slides/slide255.xml"/><Relationship Id="rId271" Type="http://schemas.openxmlformats.org/officeDocument/2006/relationships/slide" Target="slides/slide254.xml"/><Relationship Id="rId270" Type="http://schemas.openxmlformats.org/officeDocument/2006/relationships/slide" Target="slides/slide253.xml"/><Relationship Id="rId27" Type="http://schemas.openxmlformats.org/officeDocument/2006/relationships/slide" Target="slides/slide11.xml"/><Relationship Id="rId269" Type="http://schemas.openxmlformats.org/officeDocument/2006/relationships/slide" Target="slides/slide252.xml"/><Relationship Id="rId268" Type="http://schemas.openxmlformats.org/officeDocument/2006/relationships/slide" Target="slides/slide251.xml"/><Relationship Id="rId267" Type="http://schemas.openxmlformats.org/officeDocument/2006/relationships/slide" Target="slides/slide250.xml"/><Relationship Id="rId266" Type="http://schemas.openxmlformats.org/officeDocument/2006/relationships/slide" Target="slides/slide249.xml"/><Relationship Id="rId265" Type="http://schemas.openxmlformats.org/officeDocument/2006/relationships/slide" Target="slides/slide248.xml"/><Relationship Id="rId264" Type="http://schemas.openxmlformats.org/officeDocument/2006/relationships/slide" Target="slides/slide247.xml"/><Relationship Id="rId263" Type="http://schemas.openxmlformats.org/officeDocument/2006/relationships/slide" Target="slides/slide246.xml"/><Relationship Id="rId262" Type="http://schemas.openxmlformats.org/officeDocument/2006/relationships/slide" Target="slides/slide245.xml"/><Relationship Id="rId261" Type="http://schemas.openxmlformats.org/officeDocument/2006/relationships/slide" Target="slides/slide244.xml"/><Relationship Id="rId260" Type="http://schemas.openxmlformats.org/officeDocument/2006/relationships/slide" Target="slides/slide243.xml"/><Relationship Id="rId26" Type="http://schemas.openxmlformats.org/officeDocument/2006/relationships/slide" Target="slides/slide10.xml"/><Relationship Id="rId259" Type="http://schemas.openxmlformats.org/officeDocument/2006/relationships/slide" Target="slides/slide242.xml"/><Relationship Id="rId258" Type="http://schemas.openxmlformats.org/officeDocument/2006/relationships/slide" Target="slides/slide241.xml"/><Relationship Id="rId257" Type="http://schemas.openxmlformats.org/officeDocument/2006/relationships/slide" Target="slides/slide240.xml"/><Relationship Id="rId256" Type="http://schemas.openxmlformats.org/officeDocument/2006/relationships/slide" Target="slides/slide239.xml"/><Relationship Id="rId255" Type="http://schemas.openxmlformats.org/officeDocument/2006/relationships/slide" Target="slides/slide238.xml"/><Relationship Id="rId254" Type="http://schemas.openxmlformats.org/officeDocument/2006/relationships/slide" Target="slides/slide237.xml"/><Relationship Id="rId253" Type="http://schemas.openxmlformats.org/officeDocument/2006/relationships/slide" Target="slides/slide236.xml"/><Relationship Id="rId252" Type="http://schemas.openxmlformats.org/officeDocument/2006/relationships/slide" Target="slides/slide235.xml"/><Relationship Id="rId251" Type="http://schemas.openxmlformats.org/officeDocument/2006/relationships/slide" Target="slides/slide234.xml"/><Relationship Id="rId250" Type="http://schemas.openxmlformats.org/officeDocument/2006/relationships/slide" Target="slides/slide233.xml"/><Relationship Id="rId25" Type="http://schemas.openxmlformats.org/officeDocument/2006/relationships/slide" Target="slides/slide9.xml"/><Relationship Id="rId249" Type="http://schemas.openxmlformats.org/officeDocument/2006/relationships/slide" Target="slides/slide232.xml"/><Relationship Id="rId248" Type="http://schemas.openxmlformats.org/officeDocument/2006/relationships/slide" Target="slides/slide231.xml"/><Relationship Id="rId247" Type="http://schemas.openxmlformats.org/officeDocument/2006/relationships/slide" Target="slides/slide230.xml"/><Relationship Id="rId246" Type="http://schemas.openxmlformats.org/officeDocument/2006/relationships/slide" Target="slides/slide229.xml"/><Relationship Id="rId245" Type="http://schemas.openxmlformats.org/officeDocument/2006/relationships/slide" Target="slides/slide228.xml"/><Relationship Id="rId244" Type="http://schemas.openxmlformats.org/officeDocument/2006/relationships/slide" Target="slides/slide227.xml"/><Relationship Id="rId243" Type="http://schemas.openxmlformats.org/officeDocument/2006/relationships/slide" Target="slides/slide226.xml"/><Relationship Id="rId242" Type="http://schemas.openxmlformats.org/officeDocument/2006/relationships/slide" Target="slides/slide225.xml"/><Relationship Id="rId241" Type="http://schemas.openxmlformats.org/officeDocument/2006/relationships/slide" Target="slides/slide224.xml"/><Relationship Id="rId240" Type="http://schemas.openxmlformats.org/officeDocument/2006/relationships/slide" Target="slides/slide223.xml"/><Relationship Id="rId24" Type="http://schemas.openxmlformats.org/officeDocument/2006/relationships/slide" Target="slides/slide8.xml"/><Relationship Id="rId239" Type="http://schemas.openxmlformats.org/officeDocument/2006/relationships/slide" Target="slides/slide222.xml"/><Relationship Id="rId238" Type="http://schemas.openxmlformats.org/officeDocument/2006/relationships/slide" Target="slides/slide221.xml"/><Relationship Id="rId237" Type="http://schemas.openxmlformats.org/officeDocument/2006/relationships/slide" Target="slides/slide220.xml"/><Relationship Id="rId236" Type="http://schemas.openxmlformats.org/officeDocument/2006/relationships/slide" Target="slides/slide219.xml"/><Relationship Id="rId235" Type="http://schemas.openxmlformats.org/officeDocument/2006/relationships/slide" Target="slides/slide218.xml"/><Relationship Id="rId234" Type="http://schemas.openxmlformats.org/officeDocument/2006/relationships/slide" Target="slides/slide217.xml"/><Relationship Id="rId233" Type="http://schemas.openxmlformats.org/officeDocument/2006/relationships/slide" Target="slides/slide216.xml"/><Relationship Id="rId232" Type="http://schemas.openxmlformats.org/officeDocument/2006/relationships/slide" Target="slides/slide215.xml"/><Relationship Id="rId231" Type="http://schemas.openxmlformats.org/officeDocument/2006/relationships/slide" Target="slides/slide214.xml"/><Relationship Id="rId230" Type="http://schemas.openxmlformats.org/officeDocument/2006/relationships/slide" Target="slides/slide213.xml"/><Relationship Id="rId23" Type="http://schemas.openxmlformats.org/officeDocument/2006/relationships/slide" Target="slides/slide7.xml"/><Relationship Id="rId229" Type="http://schemas.openxmlformats.org/officeDocument/2006/relationships/slide" Target="slides/slide212.xml"/><Relationship Id="rId228" Type="http://schemas.openxmlformats.org/officeDocument/2006/relationships/slide" Target="slides/slide211.xml"/><Relationship Id="rId227" Type="http://schemas.openxmlformats.org/officeDocument/2006/relationships/slide" Target="slides/slide210.xml"/><Relationship Id="rId226" Type="http://schemas.openxmlformats.org/officeDocument/2006/relationships/slide" Target="slides/slide209.xml"/><Relationship Id="rId225" Type="http://schemas.openxmlformats.org/officeDocument/2006/relationships/slide" Target="slides/slide208.xml"/><Relationship Id="rId224" Type="http://schemas.openxmlformats.org/officeDocument/2006/relationships/slide" Target="slides/slide207.xml"/><Relationship Id="rId223" Type="http://schemas.openxmlformats.org/officeDocument/2006/relationships/slide" Target="slides/slide206.xml"/><Relationship Id="rId222" Type="http://schemas.openxmlformats.org/officeDocument/2006/relationships/slide" Target="slides/slide205.xml"/><Relationship Id="rId221" Type="http://schemas.openxmlformats.org/officeDocument/2006/relationships/slide" Target="slides/slide204.xml"/><Relationship Id="rId220" Type="http://schemas.openxmlformats.org/officeDocument/2006/relationships/slide" Target="slides/slide203.xml"/><Relationship Id="rId22" Type="http://schemas.openxmlformats.org/officeDocument/2006/relationships/slide" Target="slides/slide6.xml"/><Relationship Id="rId219" Type="http://schemas.openxmlformats.org/officeDocument/2006/relationships/slide" Target="slides/slide202.xml"/><Relationship Id="rId218" Type="http://schemas.openxmlformats.org/officeDocument/2006/relationships/slide" Target="slides/slide201.xml"/><Relationship Id="rId217" Type="http://schemas.openxmlformats.org/officeDocument/2006/relationships/slide" Target="slides/slide200.xml"/><Relationship Id="rId216" Type="http://schemas.openxmlformats.org/officeDocument/2006/relationships/slide" Target="slides/slide199.xml"/><Relationship Id="rId215" Type="http://schemas.openxmlformats.org/officeDocument/2006/relationships/slide" Target="slides/slide198.xml"/><Relationship Id="rId214" Type="http://schemas.openxmlformats.org/officeDocument/2006/relationships/slide" Target="slides/slide197.xml"/><Relationship Id="rId213" Type="http://schemas.openxmlformats.org/officeDocument/2006/relationships/slide" Target="slides/slide196.xml"/><Relationship Id="rId212" Type="http://schemas.openxmlformats.org/officeDocument/2006/relationships/slide" Target="slides/slide195.xml"/><Relationship Id="rId211" Type="http://schemas.openxmlformats.org/officeDocument/2006/relationships/slide" Target="slides/slide194.xml"/><Relationship Id="rId210" Type="http://schemas.openxmlformats.org/officeDocument/2006/relationships/slide" Target="slides/slide193.xml"/><Relationship Id="rId21" Type="http://schemas.openxmlformats.org/officeDocument/2006/relationships/slide" Target="slides/slide5.xml"/><Relationship Id="rId209" Type="http://schemas.openxmlformats.org/officeDocument/2006/relationships/slide" Target="slides/slide192.xml"/><Relationship Id="rId208" Type="http://schemas.openxmlformats.org/officeDocument/2006/relationships/slide" Target="slides/slide191.xml"/><Relationship Id="rId207" Type="http://schemas.openxmlformats.org/officeDocument/2006/relationships/slide" Target="slides/slide190.xml"/><Relationship Id="rId206" Type="http://schemas.openxmlformats.org/officeDocument/2006/relationships/slide" Target="slides/slide189.xml"/><Relationship Id="rId205" Type="http://schemas.openxmlformats.org/officeDocument/2006/relationships/slide" Target="slides/slide188.xml"/><Relationship Id="rId204" Type="http://schemas.openxmlformats.org/officeDocument/2006/relationships/slide" Target="slides/slide187.xml"/><Relationship Id="rId203" Type="http://schemas.openxmlformats.org/officeDocument/2006/relationships/slide" Target="slides/slide186.xml"/><Relationship Id="rId202" Type="http://schemas.openxmlformats.org/officeDocument/2006/relationships/slide" Target="slides/slide185.xml"/><Relationship Id="rId201" Type="http://schemas.openxmlformats.org/officeDocument/2006/relationships/slide" Target="slides/slide184.xml"/><Relationship Id="rId200" Type="http://schemas.openxmlformats.org/officeDocument/2006/relationships/slide" Target="slides/slide183.xml"/><Relationship Id="rId20" Type="http://schemas.openxmlformats.org/officeDocument/2006/relationships/slide" Target="slides/slide4.xml"/><Relationship Id="rId2" Type="http://schemas.openxmlformats.org/officeDocument/2006/relationships/theme" Target="theme/theme1.xml"/><Relationship Id="rId199" Type="http://schemas.openxmlformats.org/officeDocument/2006/relationships/slide" Target="slides/slide182.xml"/><Relationship Id="rId198" Type="http://schemas.openxmlformats.org/officeDocument/2006/relationships/slide" Target="slides/slide181.xml"/><Relationship Id="rId197" Type="http://schemas.openxmlformats.org/officeDocument/2006/relationships/slide" Target="slides/slide180.xml"/><Relationship Id="rId196" Type="http://schemas.openxmlformats.org/officeDocument/2006/relationships/slide" Target="slides/slide179.xml"/><Relationship Id="rId195" Type="http://schemas.openxmlformats.org/officeDocument/2006/relationships/slide" Target="slides/slide178.xml"/><Relationship Id="rId194" Type="http://schemas.openxmlformats.org/officeDocument/2006/relationships/slide" Target="slides/slide177.xml"/><Relationship Id="rId193" Type="http://schemas.openxmlformats.org/officeDocument/2006/relationships/slide" Target="slides/slide176.xml"/><Relationship Id="rId192" Type="http://schemas.openxmlformats.org/officeDocument/2006/relationships/slide" Target="slides/slide175.xml"/><Relationship Id="rId191" Type="http://schemas.openxmlformats.org/officeDocument/2006/relationships/slide" Target="slides/slide174.xml"/><Relationship Id="rId190" Type="http://schemas.openxmlformats.org/officeDocument/2006/relationships/slide" Target="slides/slide173.xml"/><Relationship Id="rId19" Type="http://schemas.openxmlformats.org/officeDocument/2006/relationships/slide" Target="slides/slide3.xml"/><Relationship Id="rId189" Type="http://schemas.openxmlformats.org/officeDocument/2006/relationships/slide" Target="slides/slide172.xml"/><Relationship Id="rId188" Type="http://schemas.openxmlformats.org/officeDocument/2006/relationships/slide" Target="slides/slide171.xml"/><Relationship Id="rId187" Type="http://schemas.openxmlformats.org/officeDocument/2006/relationships/slide" Target="slides/slide170.xml"/><Relationship Id="rId186" Type="http://schemas.openxmlformats.org/officeDocument/2006/relationships/slide" Target="slides/slide169.xml"/><Relationship Id="rId185" Type="http://schemas.openxmlformats.org/officeDocument/2006/relationships/slide" Target="slides/slide168.xml"/><Relationship Id="rId184" Type="http://schemas.openxmlformats.org/officeDocument/2006/relationships/slide" Target="slides/slide167.xml"/><Relationship Id="rId183" Type="http://schemas.openxmlformats.org/officeDocument/2006/relationships/slide" Target="slides/slide166.xml"/><Relationship Id="rId182" Type="http://schemas.openxmlformats.org/officeDocument/2006/relationships/slide" Target="slides/slide165.xml"/><Relationship Id="rId181" Type="http://schemas.openxmlformats.org/officeDocument/2006/relationships/slide" Target="slides/slide164.xml"/><Relationship Id="rId180" Type="http://schemas.openxmlformats.org/officeDocument/2006/relationships/slide" Target="slides/slide163.xml"/><Relationship Id="rId18" Type="http://schemas.openxmlformats.org/officeDocument/2006/relationships/slide" Target="slides/slide2.xml"/><Relationship Id="rId179" Type="http://schemas.openxmlformats.org/officeDocument/2006/relationships/slide" Target="slides/slide162.xml"/><Relationship Id="rId178" Type="http://schemas.openxmlformats.org/officeDocument/2006/relationships/slide" Target="slides/slide161.xml"/><Relationship Id="rId177" Type="http://schemas.openxmlformats.org/officeDocument/2006/relationships/slide" Target="slides/slide160.xml"/><Relationship Id="rId176" Type="http://schemas.openxmlformats.org/officeDocument/2006/relationships/slide" Target="slides/slide159.xml"/><Relationship Id="rId175" Type="http://schemas.openxmlformats.org/officeDocument/2006/relationships/slide" Target="slides/slide158.xml"/><Relationship Id="rId174" Type="http://schemas.openxmlformats.org/officeDocument/2006/relationships/slide" Target="slides/slide157.xml"/><Relationship Id="rId173" Type="http://schemas.openxmlformats.org/officeDocument/2006/relationships/slide" Target="slides/slide156.xml"/><Relationship Id="rId172" Type="http://schemas.openxmlformats.org/officeDocument/2006/relationships/slide" Target="slides/slide155.xml"/><Relationship Id="rId171" Type="http://schemas.openxmlformats.org/officeDocument/2006/relationships/slide" Target="slides/slide154.xml"/><Relationship Id="rId170" Type="http://schemas.openxmlformats.org/officeDocument/2006/relationships/slide" Target="slides/slide153.xml"/><Relationship Id="rId17" Type="http://schemas.openxmlformats.org/officeDocument/2006/relationships/slide" Target="slides/slide1.xml"/><Relationship Id="rId169" Type="http://schemas.openxmlformats.org/officeDocument/2006/relationships/slide" Target="slides/slide152.xml"/><Relationship Id="rId168" Type="http://schemas.openxmlformats.org/officeDocument/2006/relationships/slide" Target="slides/slide151.xml"/><Relationship Id="rId167" Type="http://schemas.openxmlformats.org/officeDocument/2006/relationships/slide" Target="slides/slide150.xml"/><Relationship Id="rId166" Type="http://schemas.openxmlformats.org/officeDocument/2006/relationships/slide" Target="slides/slide149.xml"/><Relationship Id="rId165" Type="http://schemas.openxmlformats.org/officeDocument/2006/relationships/slide" Target="slides/slide148.xml"/><Relationship Id="rId164" Type="http://schemas.openxmlformats.org/officeDocument/2006/relationships/slide" Target="slides/slide147.xml"/><Relationship Id="rId163" Type="http://schemas.openxmlformats.org/officeDocument/2006/relationships/slide" Target="slides/slide146.xml"/><Relationship Id="rId162" Type="http://schemas.openxmlformats.org/officeDocument/2006/relationships/slide" Target="slides/slide145.xml"/><Relationship Id="rId161" Type="http://schemas.openxmlformats.org/officeDocument/2006/relationships/slide" Target="slides/slide144.xml"/><Relationship Id="rId160" Type="http://schemas.openxmlformats.org/officeDocument/2006/relationships/slide" Target="slides/slide143.xml"/><Relationship Id="rId16" Type="http://schemas.openxmlformats.org/officeDocument/2006/relationships/slideMaster" Target="slideMasters/slideMaster15.xml"/><Relationship Id="rId159" Type="http://schemas.openxmlformats.org/officeDocument/2006/relationships/slide" Target="slides/slide142.xml"/><Relationship Id="rId158" Type="http://schemas.openxmlformats.org/officeDocument/2006/relationships/slide" Target="slides/slide141.xml"/><Relationship Id="rId157" Type="http://schemas.openxmlformats.org/officeDocument/2006/relationships/slide" Target="slides/slide140.xml"/><Relationship Id="rId156" Type="http://schemas.openxmlformats.org/officeDocument/2006/relationships/slide" Target="slides/slide139.xml"/><Relationship Id="rId155" Type="http://schemas.openxmlformats.org/officeDocument/2006/relationships/slide" Target="slides/slide138.xml"/><Relationship Id="rId154" Type="http://schemas.openxmlformats.org/officeDocument/2006/relationships/slide" Target="slides/slide137.xml"/><Relationship Id="rId153" Type="http://schemas.openxmlformats.org/officeDocument/2006/relationships/slide" Target="slides/slide136.xml"/><Relationship Id="rId152" Type="http://schemas.openxmlformats.org/officeDocument/2006/relationships/slide" Target="slides/slide135.xml"/><Relationship Id="rId151" Type="http://schemas.openxmlformats.org/officeDocument/2006/relationships/slide" Target="slides/slide134.xml"/><Relationship Id="rId150" Type="http://schemas.openxmlformats.org/officeDocument/2006/relationships/slide" Target="slides/slide133.xml"/><Relationship Id="rId15" Type="http://schemas.openxmlformats.org/officeDocument/2006/relationships/slideMaster" Target="slideMasters/slideMaster14.xml"/><Relationship Id="rId149" Type="http://schemas.openxmlformats.org/officeDocument/2006/relationships/slide" Target="slides/slide132.xml"/><Relationship Id="rId148" Type="http://schemas.openxmlformats.org/officeDocument/2006/relationships/slide" Target="slides/slide131.xml"/><Relationship Id="rId147" Type="http://schemas.openxmlformats.org/officeDocument/2006/relationships/slide" Target="slides/slide130.xml"/><Relationship Id="rId146" Type="http://schemas.openxmlformats.org/officeDocument/2006/relationships/slide" Target="slides/slide129.xml"/><Relationship Id="rId145" Type="http://schemas.openxmlformats.org/officeDocument/2006/relationships/slide" Target="slides/slide128.xml"/><Relationship Id="rId144" Type="http://schemas.openxmlformats.org/officeDocument/2006/relationships/slide" Target="slides/slide127.xml"/><Relationship Id="rId143" Type="http://schemas.openxmlformats.org/officeDocument/2006/relationships/slide" Target="slides/slide126.xml"/><Relationship Id="rId142" Type="http://schemas.openxmlformats.org/officeDocument/2006/relationships/slide" Target="slides/slide125.xml"/><Relationship Id="rId141" Type="http://schemas.openxmlformats.org/officeDocument/2006/relationships/slide" Target="slides/slide124.xml"/><Relationship Id="rId140" Type="http://schemas.openxmlformats.org/officeDocument/2006/relationships/slide" Target="slides/slide123.xml"/><Relationship Id="rId14" Type="http://schemas.openxmlformats.org/officeDocument/2006/relationships/slideMaster" Target="slideMasters/slideMaster13.xml"/><Relationship Id="rId139" Type="http://schemas.openxmlformats.org/officeDocument/2006/relationships/slide" Target="slides/slide122.xml"/><Relationship Id="rId138" Type="http://schemas.openxmlformats.org/officeDocument/2006/relationships/slide" Target="slides/slide121.xml"/><Relationship Id="rId137" Type="http://schemas.openxmlformats.org/officeDocument/2006/relationships/slide" Target="slides/slide120.xml"/><Relationship Id="rId136" Type="http://schemas.openxmlformats.org/officeDocument/2006/relationships/slide" Target="slides/slide119.xml"/><Relationship Id="rId135" Type="http://schemas.openxmlformats.org/officeDocument/2006/relationships/slide" Target="slides/slide118.xml"/><Relationship Id="rId134" Type="http://schemas.openxmlformats.org/officeDocument/2006/relationships/slide" Target="slides/slide117.xml"/><Relationship Id="rId133" Type="http://schemas.openxmlformats.org/officeDocument/2006/relationships/slide" Target="slides/slide116.xml"/><Relationship Id="rId132" Type="http://schemas.openxmlformats.org/officeDocument/2006/relationships/slide" Target="slides/slide115.xml"/><Relationship Id="rId131" Type="http://schemas.openxmlformats.org/officeDocument/2006/relationships/slide" Target="slides/slide114.xml"/><Relationship Id="rId130" Type="http://schemas.openxmlformats.org/officeDocument/2006/relationships/slide" Target="slides/slide113.xml"/><Relationship Id="rId13" Type="http://schemas.openxmlformats.org/officeDocument/2006/relationships/slideMaster" Target="slideMasters/slideMaster12.xml"/><Relationship Id="rId129" Type="http://schemas.openxmlformats.org/officeDocument/2006/relationships/slide" Target="slides/slide112.xml"/><Relationship Id="rId128" Type="http://schemas.openxmlformats.org/officeDocument/2006/relationships/slide" Target="slides/slide111.xml"/><Relationship Id="rId127" Type="http://schemas.openxmlformats.org/officeDocument/2006/relationships/slide" Target="slides/slide110.xml"/><Relationship Id="rId126" Type="http://schemas.openxmlformats.org/officeDocument/2006/relationships/slide" Target="slides/slide109.xml"/><Relationship Id="rId125" Type="http://schemas.openxmlformats.org/officeDocument/2006/relationships/slide" Target="slides/slide108.xml"/><Relationship Id="rId124" Type="http://schemas.openxmlformats.org/officeDocument/2006/relationships/slide" Target="slides/slide107.xml"/><Relationship Id="rId123" Type="http://schemas.openxmlformats.org/officeDocument/2006/relationships/slide" Target="slides/slide106.xml"/><Relationship Id="rId122" Type="http://schemas.openxmlformats.org/officeDocument/2006/relationships/slide" Target="slides/slide105.xml"/><Relationship Id="rId121" Type="http://schemas.openxmlformats.org/officeDocument/2006/relationships/slide" Target="slides/slide104.xml"/><Relationship Id="rId120" Type="http://schemas.openxmlformats.org/officeDocument/2006/relationships/slide" Target="slides/slide103.xml"/><Relationship Id="rId12" Type="http://schemas.openxmlformats.org/officeDocument/2006/relationships/slideMaster" Target="slideMasters/slideMaster11.xml"/><Relationship Id="rId119" Type="http://schemas.openxmlformats.org/officeDocument/2006/relationships/slide" Target="slides/slide102.xml"/><Relationship Id="rId118" Type="http://schemas.openxmlformats.org/officeDocument/2006/relationships/slide" Target="slides/slide101.xml"/><Relationship Id="rId117" Type="http://schemas.openxmlformats.org/officeDocument/2006/relationships/slide" Target="slides/slide100.xml"/><Relationship Id="rId116" Type="http://schemas.openxmlformats.org/officeDocument/2006/relationships/slide" Target="slides/slide99.xml"/><Relationship Id="rId115" Type="http://schemas.openxmlformats.org/officeDocument/2006/relationships/slide" Target="slides/slide98.xml"/><Relationship Id="rId114" Type="http://schemas.openxmlformats.org/officeDocument/2006/relationships/slide" Target="slides/slide97.xml"/><Relationship Id="rId113" Type="http://schemas.openxmlformats.org/officeDocument/2006/relationships/slide" Target="slides/slide96.xml"/><Relationship Id="rId112" Type="http://schemas.openxmlformats.org/officeDocument/2006/relationships/slide" Target="slides/slide95.xml"/><Relationship Id="rId111" Type="http://schemas.openxmlformats.org/officeDocument/2006/relationships/slide" Target="slides/slide94.xml"/><Relationship Id="rId110" Type="http://schemas.openxmlformats.org/officeDocument/2006/relationships/slide" Target="slides/slide93.xml"/><Relationship Id="rId11" Type="http://schemas.openxmlformats.org/officeDocument/2006/relationships/slideMaster" Target="slideMasters/slideMaster10.xml"/><Relationship Id="rId109" Type="http://schemas.openxmlformats.org/officeDocument/2006/relationships/slide" Target="slides/slide92.xml"/><Relationship Id="rId108" Type="http://schemas.openxmlformats.org/officeDocument/2006/relationships/slide" Target="slides/slide91.xml"/><Relationship Id="rId107" Type="http://schemas.openxmlformats.org/officeDocument/2006/relationships/slide" Target="slides/slide90.xml"/><Relationship Id="rId106" Type="http://schemas.openxmlformats.org/officeDocument/2006/relationships/slide" Target="slides/slide89.xml"/><Relationship Id="rId105" Type="http://schemas.openxmlformats.org/officeDocument/2006/relationships/slide" Target="slides/slide88.xml"/><Relationship Id="rId104" Type="http://schemas.openxmlformats.org/officeDocument/2006/relationships/slide" Target="slides/slide87.xml"/><Relationship Id="rId103" Type="http://schemas.openxmlformats.org/officeDocument/2006/relationships/slide" Target="slides/slide86.xml"/><Relationship Id="rId102" Type="http://schemas.openxmlformats.org/officeDocument/2006/relationships/slide" Target="slides/slide85.xml"/><Relationship Id="rId101" Type="http://schemas.openxmlformats.org/officeDocument/2006/relationships/slide" Target="slides/slide84.xml"/><Relationship Id="rId100" Type="http://schemas.openxmlformats.org/officeDocument/2006/relationships/slide" Target="slides/slide83.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1">
  <dgm:title val=""/>
  <dgm:desc val=""/>
  <dgm:catLst>
    <dgm:cat type="mainScheme" pri="10100"/>
  </dgm:catLst>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1">
  <dgm:title val=""/>
  <dgm:desc val=""/>
  <dgm:catLst>
    <dgm:cat type="mainScheme" pri="10200"/>
  </dgm:catLst>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4B80124-9ED6-4D57-B483-5434D2AC3C08}" type="doc">
      <dgm:prSet loTypeId="urn:microsoft.com/office/officeart/2005/8/layout/process1" loCatId="process" qsTypeId="urn:microsoft.com/office/officeart/2005/8/quickstyle/3d1#1" qsCatId="3D" csTypeId="urn:microsoft.com/office/officeart/2005/8/colors/accent1_2#1" csCatId="accent1" phldr="1"/>
      <dgm:spPr/>
    </dgm:pt>
    <dgm:pt modelId="{CFD52630-0C9A-45E5-8C08-555D87F580AF}">
      <dgm:prSet phldrT="[文本]" custT="1"/>
      <dgm:spPr>
        <a:gradFill rotWithShape="0">
          <a:gsLst>
            <a:gs pos="100000">
              <a:srgbClr val="006ACB"/>
            </a:gs>
            <a:gs pos="70000">
              <a:srgbClr val="038FE5"/>
            </a:gs>
            <a:gs pos="15000">
              <a:srgbClr val="03D4A8"/>
            </a:gs>
            <a:gs pos="23000">
              <a:srgbClr val="0070C0"/>
            </a:gs>
            <a:gs pos="75000">
              <a:srgbClr val="0087E6"/>
            </a:gs>
            <a:gs pos="100000">
              <a:srgbClr val="005CBF"/>
            </a:gs>
          </a:gsLst>
          <a:lin ang="16200000" scaled="0"/>
        </a:gradFill>
      </dgm:spPr>
      <dgm:t>
        <a:bodyPr/>
        <a:lstStyle/>
        <a:p>
          <a:r>
            <a:rPr lang="zh-CN" altLang="en-US" sz="3200" b="1" dirty="0">
              <a:solidFill>
                <a:schemeClr val="bg1"/>
              </a:solidFill>
              <a:latin typeface="楷体" panose="02010609060101010101" pitchFamily="49" charset="-122"/>
              <a:ea typeface="楷体" panose="02010609060101010101" pitchFamily="49" charset="-122"/>
            </a:rPr>
            <a:t>筹资活动</a:t>
          </a:r>
        </a:p>
      </dgm:t>
    </dgm:pt>
    <dgm:pt modelId="{725AA5F5-9B1F-4A53-A32D-C02D9700B7E4}" cxnId="{70EABD59-570C-461B-AE52-C61935C61F00}" type="parTrans">
      <dgm:prSet/>
      <dgm:spPr/>
      <dgm:t>
        <a:bodyPr/>
        <a:lstStyle/>
        <a:p>
          <a:endParaRPr lang="zh-CN" altLang="en-US" sz="3200" b="1">
            <a:solidFill>
              <a:schemeClr val="tx1"/>
            </a:solidFill>
            <a:latin typeface="楷体" panose="02010609060101010101" pitchFamily="49" charset="-122"/>
            <a:ea typeface="楷体" panose="02010609060101010101" pitchFamily="49" charset="-122"/>
          </a:endParaRPr>
        </a:p>
      </dgm:t>
    </dgm:pt>
    <dgm:pt modelId="{AC2DD663-25EE-445E-BC2E-A12889E79480}" cxnId="{70EABD59-570C-461B-AE52-C61935C61F00}" type="sibTrans">
      <dgm:prSet custT="1"/>
      <dgm:spPr/>
      <dgm:t>
        <a:bodyPr/>
        <a:lstStyle/>
        <a:p>
          <a:endParaRPr lang="zh-CN" altLang="en-US" sz="3200" b="1">
            <a:solidFill>
              <a:schemeClr val="tx1"/>
            </a:solidFill>
            <a:latin typeface="楷体" panose="02010609060101010101" pitchFamily="49" charset="-122"/>
            <a:ea typeface="楷体" panose="02010609060101010101" pitchFamily="49" charset="-122"/>
          </a:endParaRPr>
        </a:p>
      </dgm:t>
    </dgm:pt>
    <dgm:pt modelId="{5EBE0772-DC5C-4892-9C29-A91A58D615E5}">
      <dgm:prSet custT="1"/>
      <dgm:spPr>
        <a:gradFill rotWithShape="0">
          <a:gsLst>
            <a:gs pos="22000">
              <a:srgbClr val="0070C0"/>
            </a:gs>
            <a:gs pos="73000">
              <a:srgbClr val="0070C0"/>
            </a:gs>
            <a:gs pos="32000">
              <a:srgbClr val="0087E6"/>
            </a:gs>
            <a:gs pos="91000">
              <a:srgbClr val="005CBF"/>
            </a:gs>
          </a:gsLst>
          <a:lin ang="16200000" scaled="0"/>
        </a:gradFill>
      </dgm:spPr>
      <dgm:t>
        <a:bodyPr/>
        <a:lstStyle/>
        <a:p>
          <a:r>
            <a:rPr lang="zh-CN" altLang="en-US" sz="3200" b="1" dirty="0">
              <a:solidFill>
                <a:schemeClr val="bg1"/>
              </a:solidFill>
              <a:latin typeface="楷体" panose="02010609060101010101" pitchFamily="49" charset="-122"/>
              <a:ea typeface="楷体" panose="02010609060101010101" pitchFamily="49" charset="-122"/>
            </a:rPr>
            <a:t>投资活动</a:t>
          </a:r>
        </a:p>
      </dgm:t>
    </dgm:pt>
    <dgm:pt modelId="{D861D4A2-CCA5-4F4D-A22B-4D2F5E82DDCE}" cxnId="{3170D750-78EB-41F5-9902-38CAED758136}" type="parTrans">
      <dgm:prSet/>
      <dgm:spPr/>
      <dgm:t>
        <a:bodyPr/>
        <a:lstStyle/>
        <a:p>
          <a:endParaRPr lang="zh-CN" altLang="en-US" sz="3200" b="1">
            <a:solidFill>
              <a:schemeClr val="tx1"/>
            </a:solidFill>
            <a:latin typeface="楷体" panose="02010609060101010101" pitchFamily="49" charset="-122"/>
            <a:ea typeface="楷体" panose="02010609060101010101" pitchFamily="49" charset="-122"/>
          </a:endParaRPr>
        </a:p>
      </dgm:t>
    </dgm:pt>
    <dgm:pt modelId="{DABA4A95-1E5E-4FAA-B80A-003CC882EF60}" cxnId="{3170D750-78EB-41F5-9902-38CAED758136}" type="sibTrans">
      <dgm:prSet custT="1"/>
      <dgm:spPr/>
      <dgm:t>
        <a:bodyPr/>
        <a:lstStyle/>
        <a:p>
          <a:endParaRPr lang="zh-CN" altLang="en-US" sz="3200" b="1">
            <a:solidFill>
              <a:schemeClr val="tx1"/>
            </a:solidFill>
            <a:latin typeface="楷体" panose="02010609060101010101" pitchFamily="49" charset="-122"/>
            <a:ea typeface="楷体" panose="02010609060101010101" pitchFamily="49" charset="-122"/>
          </a:endParaRPr>
        </a:p>
      </dgm:t>
    </dgm:pt>
    <dgm:pt modelId="{C1D76660-A780-4FD2-859A-75739B2C6A7A}">
      <dgm:prSet custT="1"/>
      <dgm:spPr>
        <a:gradFill rotWithShape="0">
          <a:gsLst>
            <a:gs pos="30000">
              <a:srgbClr val="0070C0"/>
            </a:gs>
            <a:gs pos="25000">
              <a:srgbClr val="21D6E0"/>
            </a:gs>
            <a:gs pos="75000">
              <a:srgbClr val="0087E6"/>
            </a:gs>
            <a:gs pos="100000">
              <a:srgbClr val="005CBF"/>
            </a:gs>
          </a:gsLst>
          <a:lin ang="16200000" scaled="0"/>
        </a:gradFill>
      </dgm:spPr>
      <dgm:t>
        <a:bodyPr/>
        <a:lstStyle/>
        <a:p>
          <a:r>
            <a:rPr lang="zh-CN" altLang="en-US" sz="3200" b="1" dirty="0">
              <a:solidFill>
                <a:schemeClr val="bg1"/>
              </a:solidFill>
              <a:latin typeface="楷体" panose="02010609060101010101" pitchFamily="49" charset="-122"/>
              <a:ea typeface="楷体" panose="02010609060101010101" pitchFamily="49" charset="-122"/>
            </a:rPr>
            <a:t>经营活动</a:t>
          </a:r>
        </a:p>
      </dgm:t>
    </dgm:pt>
    <dgm:pt modelId="{7B5178A0-186A-485E-A295-30074F006C4B}" cxnId="{A4912283-6F6B-43D4-AB6F-5527FEDCDFBC}" type="parTrans">
      <dgm:prSet/>
      <dgm:spPr/>
      <dgm:t>
        <a:bodyPr/>
        <a:lstStyle/>
        <a:p>
          <a:endParaRPr lang="zh-CN" altLang="en-US" sz="3200" b="1">
            <a:solidFill>
              <a:schemeClr val="tx1"/>
            </a:solidFill>
            <a:latin typeface="楷体" panose="02010609060101010101" pitchFamily="49" charset="-122"/>
            <a:ea typeface="楷体" panose="02010609060101010101" pitchFamily="49" charset="-122"/>
          </a:endParaRPr>
        </a:p>
      </dgm:t>
    </dgm:pt>
    <dgm:pt modelId="{5A6FF308-DB31-45C1-9660-75109A0551CA}" cxnId="{A4912283-6F6B-43D4-AB6F-5527FEDCDFBC}" type="sibTrans">
      <dgm:prSet/>
      <dgm:spPr/>
      <dgm:t>
        <a:bodyPr/>
        <a:lstStyle/>
        <a:p>
          <a:endParaRPr lang="zh-CN" altLang="en-US" sz="3200" b="1">
            <a:solidFill>
              <a:schemeClr val="tx1"/>
            </a:solidFill>
            <a:latin typeface="楷体" panose="02010609060101010101" pitchFamily="49" charset="-122"/>
            <a:ea typeface="楷体" panose="02010609060101010101" pitchFamily="49" charset="-122"/>
          </a:endParaRPr>
        </a:p>
      </dgm:t>
    </dgm:pt>
    <dgm:pt modelId="{412FBC3F-A852-4F63-A5CB-52DC478278F9}" type="pres">
      <dgm:prSet presAssocID="{34B80124-9ED6-4D57-B483-5434D2AC3C08}" presName="Name0" presStyleCnt="0">
        <dgm:presLayoutVars>
          <dgm:dir/>
          <dgm:resizeHandles val="exact"/>
        </dgm:presLayoutVars>
      </dgm:prSet>
      <dgm:spPr/>
    </dgm:pt>
    <dgm:pt modelId="{EA3A057B-834E-436D-9B1E-7109E7579C82}" type="pres">
      <dgm:prSet presAssocID="{CFD52630-0C9A-45E5-8C08-555D87F580AF}" presName="node" presStyleLbl="node1" presStyleIdx="0" presStyleCnt="3">
        <dgm:presLayoutVars>
          <dgm:bulletEnabled val="1"/>
        </dgm:presLayoutVars>
      </dgm:prSet>
      <dgm:spPr/>
    </dgm:pt>
    <dgm:pt modelId="{2B8F37AD-2715-40CA-A3F4-B645F01E17FC}" type="pres">
      <dgm:prSet presAssocID="{AC2DD663-25EE-445E-BC2E-A12889E79480}" presName="sibTrans" presStyleLbl="sibTrans2D1" presStyleIdx="0" presStyleCnt="2"/>
      <dgm:spPr/>
    </dgm:pt>
    <dgm:pt modelId="{657DA6E6-26C8-4D4C-94D0-FF64313397D7}" type="pres">
      <dgm:prSet presAssocID="{AC2DD663-25EE-445E-BC2E-A12889E79480}" presName="connectorText" presStyleLbl="sibTrans2D1" presStyleIdx="0" presStyleCnt="2"/>
      <dgm:spPr/>
    </dgm:pt>
    <dgm:pt modelId="{BF760154-C403-4B1D-B561-8F602602DE1B}" type="pres">
      <dgm:prSet presAssocID="{5EBE0772-DC5C-4892-9C29-A91A58D615E5}" presName="node" presStyleLbl="node1" presStyleIdx="1" presStyleCnt="3">
        <dgm:presLayoutVars>
          <dgm:bulletEnabled val="1"/>
        </dgm:presLayoutVars>
      </dgm:prSet>
      <dgm:spPr/>
    </dgm:pt>
    <dgm:pt modelId="{95388A6E-1425-4A6B-B839-2EFE86278156}" type="pres">
      <dgm:prSet presAssocID="{DABA4A95-1E5E-4FAA-B80A-003CC882EF60}" presName="sibTrans" presStyleLbl="sibTrans2D1" presStyleIdx="1" presStyleCnt="2"/>
      <dgm:spPr/>
    </dgm:pt>
    <dgm:pt modelId="{7616735B-94A5-44B0-96F7-1601BF220355}" type="pres">
      <dgm:prSet presAssocID="{DABA4A95-1E5E-4FAA-B80A-003CC882EF60}" presName="connectorText" presStyleLbl="sibTrans2D1" presStyleIdx="1" presStyleCnt="2"/>
      <dgm:spPr/>
    </dgm:pt>
    <dgm:pt modelId="{569B3E78-193A-465A-98B9-CA663E2E43AB}" type="pres">
      <dgm:prSet presAssocID="{C1D76660-A780-4FD2-859A-75739B2C6A7A}" presName="node" presStyleLbl="node1" presStyleIdx="2" presStyleCnt="3">
        <dgm:presLayoutVars>
          <dgm:bulletEnabled val="1"/>
        </dgm:presLayoutVars>
      </dgm:prSet>
      <dgm:spPr/>
    </dgm:pt>
  </dgm:ptLst>
  <dgm:cxnLst>
    <dgm:cxn modelId="{E8913C17-F08A-4637-8919-9FF08E8DA8D1}" type="presOf" srcId="{5EBE0772-DC5C-4892-9C29-A91A58D615E5}" destId="{BF760154-C403-4B1D-B561-8F602602DE1B}" srcOrd="0" destOrd="0" presId="urn:microsoft.com/office/officeart/2005/8/layout/process1"/>
    <dgm:cxn modelId="{7E080235-0F3A-486D-A32B-B4F8A3E1F346}" type="presOf" srcId="{AC2DD663-25EE-445E-BC2E-A12889E79480}" destId="{657DA6E6-26C8-4D4C-94D0-FF64313397D7}" srcOrd="1" destOrd="0" presId="urn:microsoft.com/office/officeart/2005/8/layout/process1"/>
    <dgm:cxn modelId="{3170D750-78EB-41F5-9902-38CAED758136}" srcId="{34B80124-9ED6-4D57-B483-5434D2AC3C08}" destId="{5EBE0772-DC5C-4892-9C29-A91A58D615E5}" srcOrd="1" destOrd="0" parTransId="{D861D4A2-CCA5-4F4D-A22B-4D2F5E82DDCE}" sibTransId="{DABA4A95-1E5E-4FAA-B80A-003CC882EF60}"/>
    <dgm:cxn modelId="{EE8BA577-704E-46CF-98B0-F51ABA7933ED}" type="presOf" srcId="{34B80124-9ED6-4D57-B483-5434D2AC3C08}" destId="{412FBC3F-A852-4F63-A5CB-52DC478278F9}" srcOrd="0" destOrd="0" presId="urn:microsoft.com/office/officeart/2005/8/layout/process1"/>
    <dgm:cxn modelId="{91B60B58-B654-45A1-B10A-89618E973868}" type="presOf" srcId="{DABA4A95-1E5E-4FAA-B80A-003CC882EF60}" destId="{95388A6E-1425-4A6B-B839-2EFE86278156}" srcOrd="0" destOrd="0" presId="urn:microsoft.com/office/officeart/2005/8/layout/process1"/>
    <dgm:cxn modelId="{70EABD59-570C-461B-AE52-C61935C61F00}" srcId="{34B80124-9ED6-4D57-B483-5434D2AC3C08}" destId="{CFD52630-0C9A-45E5-8C08-555D87F580AF}" srcOrd="0" destOrd="0" parTransId="{725AA5F5-9B1F-4A53-A32D-C02D9700B7E4}" sibTransId="{AC2DD663-25EE-445E-BC2E-A12889E79480}"/>
    <dgm:cxn modelId="{A4912283-6F6B-43D4-AB6F-5527FEDCDFBC}" srcId="{34B80124-9ED6-4D57-B483-5434D2AC3C08}" destId="{C1D76660-A780-4FD2-859A-75739B2C6A7A}" srcOrd="2" destOrd="0" parTransId="{7B5178A0-186A-485E-A295-30074F006C4B}" sibTransId="{5A6FF308-DB31-45C1-9660-75109A0551CA}"/>
    <dgm:cxn modelId="{AC5D2487-C7C3-4F88-98A2-152F26DB577D}" type="presOf" srcId="{AC2DD663-25EE-445E-BC2E-A12889E79480}" destId="{2B8F37AD-2715-40CA-A3F4-B645F01E17FC}" srcOrd="0" destOrd="0" presId="urn:microsoft.com/office/officeart/2005/8/layout/process1"/>
    <dgm:cxn modelId="{148262AA-D410-42CD-8BF7-302D47E055B1}" type="presOf" srcId="{C1D76660-A780-4FD2-859A-75739B2C6A7A}" destId="{569B3E78-193A-465A-98B9-CA663E2E43AB}" srcOrd="0" destOrd="0" presId="urn:microsoft.com/office/officeart/2005/8/layout/process1"/>
    <dgm:cxn modelId="{312EC5B0-0CDA-4297-A3E6-E4E56F8E7DA3}" type="presOf" srcId="{DABA4A95-1E5E-4FAA-B80A-003CC882EF60}" destId="{7616735B-94A5-44B0-96F7-1601BF220355}" srcOrd="1" destOrd="0" presId="urn:microsoft.com/office/officeart/2005/8/layout/process1"/>
    <dgm:cxn modelId="{701CE4FD-CD1D-4C6D-9FAB-DBC593AF5475}" type="presOf" srcId="{CFD52630-0C9A-45E5-8C08-555D87F580AF}" destId="{EA3A057B-834E-436D-9B1E-7109E7579C82}" srcOrd="0" destOrd="0" presId="urn:microsoft.com/office/officeart/2005/8/layout/process1"/>
    <dgm:cxn modelId="{3282FDD7-1663-4FD6-922D-DE6E1D5B9843}" type="presParOf" srcId="{412FBC3F-A852-4F63-A5CB-52DC478278F9}" destId="{EA3A057B-834E-436D-9B1E-7109E7579C82}" srcOrd="0" destOrd="0" presId="urn:microsoft.com/office/officeart/2005/8/layout/process1"/>
    <dgm:cxn modelId="{C934939A-6BC1-4207-9348-0FA28068396A}" type="presParOf" srcId="{412FBC3F-A852-4F63-A5CB-52DC478278F9}" destId="{2B8F37AD-2715-40CA-A3F4-B645F01E17FC}" srcOrd="1" destOrd="0" presId="urn:microsoft.com/office/officeart/2005/8/layout/process1"/>
    <dgm:cxn modelId="{203DEB3E-2D94-4651-A561-FA8801E4C0C3}" type="presParOf" srcId="{2B8F37AD-2715-40CA-A3F4-B645F01E17FC}" destId="{657DA6E6-26C8-4D4C-94D0-FF64313397D7}" srcOrd="0" destOrd="0" presId="urn:microsoft.com/office/officeart/2005/8/layout/process1"/>
    <dgm:cxn modelId="{FC52F990-C52E-4EEB-986F-1F993DD1AA14}" type="presParOf" srcId="{412FBC3F-A852-4F63-A5CB-52DC478278F9}" destId="{BF760154-C403-4B1D-B561-8F602602DE1B}" srcOrd="2" destOrd="0" presId="urn:microsoft.com/office/officeart/2005/8/layout/process1"/>
    <dgm:cxn modelId="{5B5B72C2-5960-445F-AAAF-DEA9C31BE39C}" type="presParOf" srcId="{412FBC3F-A852-4F63-A5CB-52DC478278F9}" destId="{95388A6E-1425-4A6B-B839-2EFE86278156}" srcOrd="3" destOrd="0" presId="urn:microsoft.com/office/officeart/2005/8/layout/process1"/>
    <dgm:cxn modelId="{581B9F8D-7921-4964-AFB1-13BC828F551E}" type="presParOf" srcId="{95388A6E-1425-4A6B-B839-2EFE86278156}" destId="{7616735B-94A5-44B0-96F7-1601BF220355}" srcOrd="0" destOrd="0" presId="urn:microsoft.com/office/officeart/2005/8/layout/process1"/>
    <dgm:cxn modelId="{4CCA0EF6-8A8B-4518-B520-5AAAF3635E72}" type="presParOf" srcId="{412FBC3F-A852-4F63-A5CB-52DC478278F9}" destId="{569B3E78-193A-465A-98B9-CA663E2E43AB}"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065738-4D48-47FD-8A66-2A7FFB81BB3B}" type="doc">
      <dgm:prSet loTypeId="urn:microsoft.com/office/officeart/2005/8/layout/process1" loCatId="process" qsTypeId="urn:microsoft.com/office/officeart/2005/8/quickstyle/simple1#1" qsCatId="simple" csTypeId="urn:microsoft.com/office/officeart/2005/8/colors/accent0_1#1" csCatId="mainScheme" phldr="1"/>
      <dgm:spPr/>
    </dgm:pt>
    <dgm:pt modelId="{2965C4D9-D23E-4956-BA58-94A1F3B570F1}">
      <dgm:prSet phldrT="[文本]" custT="1"/>
      <dgm:spPr/>
      <dgm:t>
        <a:bodyPr/>
        <a:lstStyle/>
        <a:p>
          <a:r>
            <a:rPr lang="zh-CN" altLang="en-US" sz="2800" b="1" dirty="0">
              <a:latin typeface="楷体" panose="02010609060101010101" pitchFamily="49" charset="-122"/>
              <a:ea typeface="楷体" panose="02010609060101010101" pitchFamily="49" charset="-122"/>
            </a:rPr>
            <a:t>取得</a:t>
          </a:r>
        </a:p>
      </dgm:t>
    </dgm:pt>
    <dgm:pt modelId="{4D1386FA-B673-4534-B9E5-F44BCF37ACA3}" cxnId="{F8921613-7E12-40AA-BCE0-A7535CD9BA23}" type="parTrans">
      <dgm:prSet/>
      <dgm:spPr/>
      <dgm:t>
        <a:bodyPr/>
        <a:lstStyle/>
        <a:p>
          <a:endParaRPr lang="zh-CN" altLang="en-US" sz="2800" b="1">
            <a:latin typeface="楷体" panose="02010609060101010101" pitchFamily="49" charset="-122"/>
            <a:ea typeface="楷体" panose="02010609060101010101" pitchFamily="49" charset="-122"/>
          </a:endParaRPr>
        </a:p>
      </dgm:t>
    </dgm:pt>
    <dgm:pt modelId="{B9EB62D4-43D2-4CB6-A6D0-EC5953A2EC9D}" cxnId="{F8921613-7E12-40AA-BCE0-A7535CD9BA23}" type="sibTrans">
      <dgm:prSet custT="1"/>
      <dgm:spPr/>
      <dgm:t>
        <a:bodyPr/>
        <a:lstStyle/>
        <a:p>
          <a:endParaRPr lang="zh-CN" altLang="en-US" sz="2800" b="1">
            <a:latin typeface="楷体" panose="02010609060101010101" pitchFamily="49" charset="-122"/>
            <a:ea typeface="楷体" panose="02010609060101010101" pitchFamily="49" charset="-122"/>
          </a:endParaRPr>
        </a:p>
      </dgm:t>
    </dgm:pt>
    <dgm:pt modelId="{F8B2A1F0-E1EE-45E1-ACB7-3B375639E2DF}">
      <dgm:prSet phldrT="[文本]" custT="1"/>
      <dgm:spPr/>
      <dgm:t>
        <a:bodyPr/>
        <a:lstStyle/>
        <a:p>
          <a:r>
            <a:rPr lang="zh-CN" altLang="en-US" sz="2800" b="1" dirty="0">
              <a:latin typeface="楷体" panose="02010609060101010101" pitchFamily="49" charset="-122"/>
              <a:ea typeface="楷体" panose="02010609060101010101" pitchFamily="49" charset="-122"/>
            </a:rPr>
            <a:t>使用</a:t>
          </a:r>
          <a:endParaRPr lang="en-US" altLang="zh-CN"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（折旧）</a:t>
          </a:r>
        </a:p>
      </dgm:t>
    </dgm:pt>
    <dgm:pt modelId="{80E5422F-FD66-4419-AEB6-BB5CD3295BE7}" cxnId="{58C58B5C-35C5-442C-A7C0-676E7EE52843}" type="parTrans">
      <dgm:prSet/>
      <dgm:spPr/>
      <dgm:t>
        <a:bodyPr/>
        <a:lstStyle/>
        <a:p>
          <a:endParaRPr lang="zh-CN" altLang="en-US" sz="2800" b="1">
            <a:latin typeface="楷体" panose="02010609060101010101" pitchFamily="49" charset="-122"/>
            <a:ea typeface="楷体" panose="02010609060101010101" pitchFamily="49" charset="-122"/>
          </a:endParaRPr>
        </a:p>
      </dgm:t>
    </dgm:pt>
    <dgm:pt modelId="{AD178905-5009-4049-85C3-96D850F21E7F}" cxnId="{58C58B5C-35C5-442C-A7C0-676E7EE52843}" type="sibTrans">
      <dgm:prSet custT="1"/>
      <dgm:spPr/>
      <dgm:t>
        <a:bodyPr/>
        <a:lstStyle/>
        <a:p>
          <a:endParaRPr lang="zh-CN" altLang="en-US" sz="2800" b="1">
            <a:latin typeface="楷体" panose="02010609060101010101" pitchFamily="49" charset="-122"/>
            <a:ea typeface="楷体" panose="02010609060101010101" pitchFamily="49" charset="-122"/>
          </a:endParaRPr>
        </a:p>
      </dgm:t>
    </dgm:pt>
    <dgm:pt modelId="{6EFC71EF-3624-45CE-BF39-C488630551F1}">
      <dgm:prSet phldrT="[文本]" custT="1"/>
      <dgm:spPr/>
      <dgm:t>
        <a:bodyPr/>
        <a:lstStyle/>
        <a:p>
          <a:r>
            <a:rPr lang="zh-CN" altLang="en-US" sz="2800" b="1" dirty="0">
              <a:latin typeface="楷体" panose="02010609060101010101" pitchFamily="49" charset="-122"/>
              <a:ea typeface="楷体" panose="02010609060101010101" pitchFamily="49" charset="-122"/>
            </a:rPr>
            <a:t>处置</a:t>
          </a:r>
        </a:p>
      </dgm:t>
    </dgm:pt>
    <dgm:pt modelId="{8682ED80-CF19-4423-B709-8ECA02045C71}" cxnId="{7A5C3C8D-D5E5-4847-A5E0-17EF61E91380}" type="parTrans">
      <dgm:prSet/>
      <dgm:spPr/>
      <dgm:t>
        <a:bodyPr/>
        <a:lstStyle/>
        <a:p>
          <a:endParaRPr lang="zh-CN" altLang="en-US" sz="2800" b="1">
            <a:latin typeface="楷体" panose="02010609060101010101" pitchFamily="49" charset="-122"/>
            <a:ea typeface="楷体" panose="02010609060101010101" pitchFamily="49" charset="-122"/>
          </a:endParaRPr>
        </a:p>
      </dgm:t>
    </dgm:pt>
    <dgm:pt modelId="{A7E5B59E-9C46-42C3-B694-0091D09CFB85}" cxnId="{7A5C3C8D-D5E5-4847-A5E0-17EF61E91380}" type="sibTrans">
      <dgm:prSet/>
      <dgm:spPr/>
      <dgm:t>
        <a:bodyPr/>
        <a:lstStyle/>
        <a:p>
          <a:endParaRPr lang="zh-CN" altLang="en-US" sz="2800" b="1">
            <a:latin typeface="楷体" panose="02010609060101010101" pitchFamily="49" charset="-122"/>
            <a:ea typeface="楷体" panose="02010609060101010101" pitchFamily="49" charset="-122"/>
          </a:endParaRPr>
        </a:p>
      </dgm:t>
    </dgm:pt>
    <dgm:pt modelId="{455BAED6-B7C1-40B9-9A3C-013464CBC9A0}" type="pres">
      <dgm:prSet presAssocID="{3F065738-4D48-47FD-8A66-2A7FFB81BB3B}" presName="Name0" presStyleCnt="0">
        <dgm:presLayoutVars>
          <dgm:dir/>
          <dgm:resizeHandles val="exact"/>
        </dgm:presLayoutVars>
      </dgm:prSet>
      <dgm:spPr/>
    </dgm:pt>
    <dgm:pt modelId="{09478098-22DE-4E75-81EF-0D85454A8593}" type="pres">
      <dgm:prSet presAssocID="{2965C4D9-D23E-4956-BA58-94A1F3B570F1}" presName="node" presStyleLbl="node1" presStyleIdx="0" presStyleCnt="3" custLinFactNeighborX="-23628">
        <dgm:presLayoutVars>
          <dgm:bulletEnabled val="1"/>
        </dgm:presLayoutVars>
      </dgm:prSet>
      <dgm:spPr/>
    </dgm:pt>
    <dgm:pt modelId="{AAFEA578-537B-45AA-A383-86F92D5670C1}" type="pres">
      <dgm:prSet presAssocID="{B9EB62D4-43D2-4CB6-A6D0-EC5953A2EC9D}" presName="sibTrans" presStyleLbl="sibTrans2D1" presStyleIdx="0" presStyleCnt="2"/>
      <dgm:spPr/>
    </dgm:pt>
    <dgm:pt modelId="{ECDE8130-E8AF-4125-8F38-D99AD855D813}" type="pres">
      <dgm:prSet presAssocID="{B9EB62D4-43D2-4CB6-A6D0-EC5953A2EC9D}" presName="connectorText" presStyleLbl="sibTrans2D1" presStyleIdx="0" presStyleCnt="2"/>
      <dgm:spPr/>
    </dgm:pt>
    <dgm:pt modelId="{F4112FB3-1030-4E88-B9B1-E1DB9E2B92A0}" type="pres">
      <dgm:prSet presAssocID="{F8B2A1F0-E1EE-45E1-ACB7-3B375639E2DF}" presName="node" presStyleLbl="node1" presStyleIdx="1" presStyleCnt="3">
        <dgm:presLayoutVars>
          <dgm:bulletEnabled val="1"/>
        </dgm:presLayoutVars>
      </dgm:prSet>
      <dgm:spPr/>
    </dgm:pt>
    <dgm:pt modelId="{38B587BE-C9EB-4A2D-A54A-08185F8B6889}" type="pres">
      <dgm:prSet presAssocID="{AD178905-5009-4049-85C3-96D850F21E7F}" presName="sibTrans" presStyleLbl="sibTrans2D1" presStyleIdx="1" presStyleCnt="2"/>
      <dgm:spPr/>
    </dgm:pt>
    <dgm:pt modelId="{3D4E8006-BB16-4CF9-8FE0-4699BC4DAC7B}" type="pres">
      <dgm:prSet presAssocID="{AD178905-5009-4049-85C3-96D850F21E7F}" presName="connectorText" presStyleLbl="sibTrans2D1" presStyleIdx="1" presStyleCnt="2"/>
      <dgm:spPr/>
    </dgm:pt>
    <dgm:pt modelId="{7B429420-67F4-4EDE-B56D-C225D9F684B6}" type="pres">
      <dgm:prSet presAssocID="{6EFC71EF-3624-45CE-BF39-C488630551F1}" presName="node" presStyleLbl="node1" presStyleIdx="2" presStyleCnt="3">
        <dgm:presLayoutVars>
          <dgm:bulletEnabled val="1"/>
        </dgm:presLayoutVars>
      </dgm:prSet>
      <dgm:spPr/>
    </dgm:pt>
  </dgm:ptLst>
  <dgm:cxnLst>
    <dgm:cxn modelId="{F8921613-7E12-40AA-BCE0-A7535CD9BA23}" srcId="{3F065738-4D48-47FD-8A66-2A7FFB81BB3B}" destId="{2965C4D9-D23E-4956-BA58-94A1F3B570F1}" srcOrd="0" destOrd="0" parTransId="{4D1386FA-B673-4534-B9E5-F44BCF37ACA3}" sibTransId="{B9EB62D4-43D2-4CB6-A6D0-EC5953A2EC9D}"/>
    <dgm:cxn modelId="{DEDD3B1F-8201-409F-90A3-5D040A97B508}" type="presOf" srcId="{AD178905-5009-4049-85C3-96D850F21E7F}" destId="{38B587BE-C9EB-4A2D-A54A-08185F8B6889}" srcOrd="0" destOrd="0" presId="urn:microsoft.com/office/officeart/2005/8/layout/process1"/>
    <dgm:cxn modelId="{6866B52F-FDA0-467C-A871-ADBE3CDF46F6}" type="presOf" srcId="{B9EB62D4-43D2-4CB6-A6D0-EC5953A2EC9D}" destId="{ECDE8130-E8AF-4125-8F38-D99AD855D813}" srcOrd="1" destOrd="0" presId="urn:microsoft.com/office/officeart/2005/8/layout/process1"/>
    <dgm:cxn modelId="{58C58B5C-35C5-442C-A7C0-676E7EE52843}" srcId="{3F065738-4D48-47FD-8A66-2A7FFB81BB3B}" destId="{F8B2A1F0-E1EE-45E1-ACB7-3B375639E2DF}" srcOrd="1" destOrd="0" parTransId="{80E5422F-FD66-4419-AEB6-BB5CD3295BE7}" sibTransId="{AD178905-5009-4049-85C3-96D850F21E7F}"/>
    <dgm:cxn modelId="{F52D4C50-1145-4A74-B014-DDF30DA27924}" type="presOf" srcId="{2965C4D9-D23E-4956-BA58-94A1F3B570F1}" destId="{09478098-22DE-4E75-81EF-0D85454A8593}" srcOrd="0" destOrd="0" presId="urn:microsoft.com/office/officeart/2005/8/layout/process1"/>
    <dgm:cxn modelId="{FD5C8A78-86B1-49D2-A1A6-7B02EFEF89E0}" type="presOf" srcId="{F8B2A1F0-E1EE-45E1-ACB7-3B375639E2DF}" destId="{F4112FB3-1030-4E88-B9B1-E1DB9E2B92A0}" srcOrd="0" destOrd="0" presId="urn:microsoft.com/office/officeart/2005/8/layout/process1"/>
    <dgm:cxn modelId="{A15D8F84-BE94-4CDA-A16A-03EB7FAEDDD3}" type="presOf" srcId="{B9EB62D4-43D2-4CB6-A6D0-EC5953A2EC9D}" destId="{AAFEA578-537B-45AA-A383-86F92D5670C1}" srcOrd="0" destOrd="0" presId="urn:microsoft.com/office/officeart/2005/8/layout/process1"/>
    <dgm:cxn modelId="{7A5C3C8D-D5E5-4847-A5E0-17EF61E91380}" srcId="{3F065738-4D48-47FD-8A66-2A7FFB81BB3B}" destId="{6EFC71EF-3624-45CE-BF39-C488630551F1}" srcOrd="2" destOrd="0" parTransId="{8682ED80-CF19-4423-B709-8ECA02045C71}" sibTransId="{A7E5B59E-9C46-42C3-B694-0091D09CFB85}"/>
    <dgm:cxn modelId="{47DAC89A-0DA1-4B0B-A43E-E34070CCA762}" type="presOf" srcId="{AD178905-5009-4049-85C3-96D850F21E7F}" destId="{3D4E8006-BB16-4CF9-8FE0-4699BC4DAC7B}" srcOrd="1" destOrd="0" presId="urn:microsoft.com/office/officeart/2005/8/layout/process1"/>
    <dgm:cxn modelId="{65D990A5-796E-4657-AB85-F2A8E1F60574}" type="presOf" srcId="{3F065738-4D48-47FD-8A66-2A7FFB81BB3B}" destId="{455BAED6-B7C1-40B9-9A3C-013464CBC9A0}" srcOrd="0" destOrd="0" presId="urn:microsoft.com/office/officeart/2005/8/layout/process1"/>
    <dgm:cxn modelId="{5095E4EE-A0BC-44E9-85E3-EBFABE2924E7}" type="presOf" srcId="{6EFC71EF-3624-45CE-BF39-C488630551F1}" destId="{7B429420-67F4-4EDE-B56D-C225D9F684B6}" srcOrd="0" destOrd="0" presId="urn:microsoft.com/office/officeart/2005/8/layout/process1"/>
    <dgm:cxn modelId="{CF83262C-A2DF-4B2B-962A-2F3B054BED09}" type="presParOf" srcId="{455BAED6-B7C1-40B9-9A3C-013464CBC9A0}" destId="{09478098-22DE-4E75-81EF-0D85454A8593}" srcOrd="0" destOrd="0" presId="urn:microsoft.com/office/officeart/2005/8/layout/process1"/>
    <dgm:cxn modelId="{4E89F240-3679-49FA-868E-F4E8BB8DAB8B}" type="presParOf" srcId="{455BAED6-B7C1-40B9-9A3C-013464CBC9A0}" destId="{AAFEA578-537B-45AA-A383-86F92D5670C1}" srcOrd="1" destOrd="0" presId="urn:microsoft.com/office/officeart/2005/8/layout/process1"/>
    <dgm:cxn modelId="{995AD25F-4C7E-4032-81C0-AAC2CDC7BDD0}" type="presParOf" srcId="{AAFEA578-537B-45AA-A383-86F92D5670C1}" destId="{ECDE8130-E8AF-4125-8F38-D99AD855D813}" srcOrd="0" destOrd="0" presId="urn:microsoft.com/office/officeart/2005/8/layout/process1"/>
    <dgm:cxn modelId="{0892850D-B59D-4980-80B9-B70BE6C97393}" type="presParOf" srcId="{455BAED6-B7C1-40B9-9A3C-013464CBC9A0}" destId="{F4112FB3-1030-4E88-B9B1-E1DB9E2B92A0}" srcOrd="2" destOrd="0" presId="urn:microsoft.com/office/officeart/2005/8/layout/process1"/>
    <dgm:cxn modelId="{93A0BF37-A4A1-4529-AEC7-EE3E583BE1E6}" type="presParOf" srcId="{455BAED6-B7C1-40B9-9A3C-013464CBC9A0}" destId="{38B587BE-C9EB-4A2D-A54A-08185F8B6889}" srcOrd="3" destOrd="0" presId="urn:microsoft.com/office/officeart/2005/8/layout/process1"/>
    <dgm:cxn modelId="{E922876C-0CA3-454D-8CF3-20C79DE470D0}" type="presParOf" srcId="{38B587BE-C9EB-4A2D-A54A-08185F8B6889}" destId="{3D4E8006-BB16-4CF9-8FE0-4699BC4DAC7B}" srcOrd="0" destOrd="0" presId="urn:microsoft.com/office/officeart/2005/8/layout/process1"/>
    <dgm:cxn modelId="{902EC504-7B07-475B-A9A7-9B013C53814C}" type="presParOf" srcId="{455BAED6-B7C1-40B9-9A3C-013464CBC9A0}" destId="{7B429420-67F4-4EDE-B56D-C225D9F684B6}"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104FAF-ACC7-4A63-AE1E-4B204EBC9ADB}" type="doc">
      <dgm:prSet loTypeId="urn:microsoft.com/office/officeart/2005/8/layout/hierarchy2#1" loCatId="hierarchy" qsTypeId="urn:microsoft.com/office/officeart/2005/8/quickstyle/simple3#1" qsCatId="simple" csTypeId="urn:microsoft.com/office/officeart/2005/8/colors/accent0_2#1" csCatId="mainScheme" phldr="1"/>
      <dgm:spPr/>
      <dgm:t>
        <a:bodyPr/>
        <a:lstStyle/>
        <a:p>
          <a:endParaRPr lang="zh-CN" altLang="en-US"/>
        </a:p>
      </dgm:t>
    </dgm:pt>
    <dgm:pt modelId="{0169DC62-1DDA-4B2C-BB9F-624F1FC3D345}">
      <dgm:prSet phldrT="[文本]" custT="1"/>
      <dgm:spPr>
        <a:solidFill>
          <a:schemeClr val="bg1"/>
        </a:solidFill>
        <a:ln w="38100">
          <a:solidFill>
            <a:srgbClr val="C00000"/>
          </a:solidFill>
        </a:ln>
      </dgm:spPr>
      <dgm:t>
        <a:bodyPr/>
        <a:lstStyle/>
        <a:p>
          <a:pPr>
            <a:lnSpc>
              <a:spcPct val="150000"/>
            </a:lnSpc>
          </a:pPr>
          <a:r>
            <a:rPr lang="zh-CN" altLang="en-US" sz="2800" b="1" dirty="0">
              <a:latin typeface="楷体" panose="02010609060101010101" pitchFamily="49" charset="-122"/>
              <a:ea typeface="楷体" panose="02010609060101010101" pitchFamily="49" charset="-122"/>
            </a:rPr>
            <a:t>通常</a:t>
          </a:r>
          <a:endParaRPr lang="en-US" altLang="zh-CN" sz="2800" b="1" dirty="0">
            <a:latin typeface="楷体" panose="02010609060101010101" pitchFamily="49" charset="-122"/>
            <a:ea typeface="楷体" panose="02010609060101010101" pitchFamily="49" charset="-122"/>
          </a:endParaRPr>
        </a:p>
        <a:p>
          <a:pPr>
            <a:lnSpc>
              <a:spcPct val="150000"/>
            </a:lnSpc>
          </a:pPr>
          <a:r>
            <a:rPr lang="zh-CN" altLang="en-US" sz="2800" b="1" dirty="0">
              <a:latin typeface="楷体" panose="02010609060101010101" pitchFamily="49" charset="-122"/>
              <a:ea typeface="楷体" panose="02010609060101010101" pitchFamily="49" charset="-122"/>
            </a:rPr>
            <a:t>情况下</a:t>
          </a:r>
        </a:p>
      </dgm:t>
    </dgm:pt>
    <dgm:pt modelId="{651B14FF-C5FE-47F0-AE16-979FD0A987C8}" cxnId="{5F599697-8AB4-41D2-9E84-8DC8197A92B6}" type="par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D6633DA1-C038-4650-B795-85C66C00B5CB}" cxnId="{5F599697-8AB4-41D2-9E84-8DC8197A92B6}" type="sib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E191966D-1D8A-41CB-B633-743B56F99B36}">
      <dgm:prSet phldrT="[文本]" custT="1"/>
      <dgm:spPr>
        <a:solidFill>
          <a:schemeClr val="bg1"/>
        </a:solidFill>
        <a:ln w="38100">
          <a:solidFill>
            <a:srgbClr val="0000FF"/>
          </a:solidFill>
        </a:ln>
      </dgm:spPr>
      <dgm:t>
        <a:bodyPr/>
        <a:lstStyle/>
        <a:p>
          <a:pPr>
            <a:lnSpc>
              <a:spcPct val="150000"/>
            </a:lnSpc>
          </a:pPr>
          <a:r>
            <a:rPr lang="zh-CN" altLang="en-US" sz="2800" b="1" dirty="0">
              <a:latin typeface="楷体" panose="02010609060101010101" pitchFamily="49" charset="-122"/>
              <a:ea typeface="楷体" panose="02010609060101010101" pitchFamily="49" charset="-122"/>
            </a:rPr>
            <a:t>外购</a:t>
          </a:r>
        </a:p>
      </dgm:t>
    </dgm:pt>
    <dgm:pt modelId="{8ADB8428-3A6C-4572-9FE9-068E78CFCD4F}" cxnId="{20562610-4CA0-4D14-9714-13D6764474EA}" type="parTrans">
      <dgm:prSet custT="1"/>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B530234F-F8E7-4956-8962-7474674E350F}" cxnId="{20562610-4CA0-4D14-9714-13D6764474EA}" type="sib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225279B7-BE0A-4390-95F5-FFB8C4A79C31}">
      <dgm:prSet phldrT="[文本]" phldr="0" custT="1"/>
      <dgm:spPr>
        <a:solidFill>
          <a:schemeClr val="bg1"/>
        </a:solidFill>
        <a:ln w="38100">
          <a:solidFill>
            <a:srgbClr val="00B050"/>
          </a:solidFill>
        </a:ln>
      </dgm:spPr>
      <dgm:t>
        <a:bodyPr vert="horz" wrap="square"/>
        <a:p>
          <a:pPr>
            <a:lnSpc>
              <a:spcPct val="150000"/>
            </a:lnSpc>
            <a:spcBef>
              <a:spcPct val="0"/>
            </a:spcBef>
            <a:spcAft>
              <a:spcPct val="35000"/>
            </a:spcAft>
          </a:pPr>
          <a:r>
            <a:rPr lang="zh-CN" altLang="en-US" sz="2800" b="1" dirty="0">
              <a:latin typeface="楷体" panose="02010609060101010101" pitchFamily="49" charset="-122"/>
              <a:ea typeface="楷体" panose="02010609060101010101" pitchFamily="49" charset="-122"/>
            </a:rPr>
            <a:t>购入即可使用</a:t>
          </a:r>
          <a:endParaRPr lang="zh-CN" altLang="en-US" sz="2800" b="1" dirty="0">
            <a:latin typeface="楷体" panose="02010609060101010101" pitchFamily="49" charset="-122"/>
            <a:ea typeface="楷体" panose="02010609060101010101" pitchFamily="49" charset="-122"/>
          </a:endParaRPr>
        </a:p>
        <a:p>
          <a:pPr>
            <a:lnSpc>
              <a:spcPct val="150000"/>
            </a:lnSpc>
            <a:spcBef>
              <a:spcPct val="0"/>
            </a:spcBef>
            <a:spcAft>
              <a:spcPct val="35000"/>
            </a:spcAft>
          </a:pPr>
          <a:r>
            <a:rPr lang="zh-CN" altLang="en-US" sz="2800" b="1" dirty="0">
              <a:latin typeface="楷体" panose="02010609060101010101" pitchFamily="49" charset="-122"/>
              <a:ea typeface="楷体" panose="02010609060101010101" pitchFamily="49" charset="-122"/>
            </a:rPr>
            <a:t>（固定资产）</a:t>
          </a:r>
          <a:r>
            <a:rPr sz="6500"/>
            <a:t/>
          </a:r>
          <a:endParaRPr sz="6500"/>
        </a:p>
      </dgm:t>
    </dgm:pt>
    <dgm:pt modelId="{B1660CCA-E050-45F7-87DA-CDAC334EAAD5}" cxnId="{FAA7EDD4-B635-4715-8843-2ACB02E22644}" type="parTrans">
      <dgm:prSet custT="1"/>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9F9C683F-5763-49E0-ADB6-2AE2BD8C91D3}" cxnId="{FAA7EDD4-B635-4715-8843-2ACB02E22644}" type="sib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3E0BEE91-22BE-4DD5-95B5-1F4881BF41B1}">
      <dgm:prSet phldrT="[文本]" custT="1"/>
      <dgm:spPr>
        <a:solidFill>
          <a:schemeClr val="bg1"/>
        </a:solidFill>
        <a:ln w="38100">
          <a:solidFill>
            <a:srgbClr val="00B050"/>
          </a:solidFill>
        </a:ln>
      </dgm:spPr>
      <dgm:t>
        <a:bodyPr/>
        <a:lstStyle/>
        <a:p>
          <a:pPr>
            <a:lnSpc>
              <a:spcPct val="150000"/>
            </a:lnSpc>
          </a:pPr>
          <a:r>
            <a:rPr lang="zh-CN" altLang="en-US" sz="2800" b="1" dirty="0">
              <a:latin typeface="楷体" panose="02010609060101010101" pitchFamily="49" charset="-122"/>
              <a:ea typeface="楷体" panose="02010609060101010101" pitchFamily="49" charset="-122"/>
            </a:rPr>
            <a:t>需安装（在建工程）</a:t>
          </a:r>
        </a:p>
      </dgm:t>
    </dgm:pt>
    <dgm:pt modelId="{DEF129F8-D1FF-4D9B-87F6-2881A0A53913}" cxnId="{269C6118-51DF-42AC-8674-FF2C733E8C8D}" type="parTrans">
      <dgm:prSet custT="1"/>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3921B166-B637-4160-8301-986B14606686}" cxnId="{269C6118-51DF-42AC-8674-FF2C733E8C8D}" type="sib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BF6C6D1B-8E57-4F0C-91D9-5C9347E282E2}">
      <dgm:prSet phldrT="[文本]" custT="1"/>
      <dgm:spPr>
        <a:solidFill>
          <a:schemeClr val="bg1"/>
        </a:solidFill>
        <a:ln w="38100">
          <a:solidFill>
            <a:srgbClr val="0000FF"/>
          </a:solidFill>
        </a:ln>
      </dgm:spPr>
      <dgm:t>
        <a:bodyPr/>
        <a:lstStyle/>
        <a:p>
          <a:pPr>
            <a:lnSpc>
              <a:spcPct val="150000"/>
            </a:lnSpc>
          </a:pPr>
          <a:r>
            <a:rPr lang="zh-CN" altLang="en-US" sz="2800" b="1" dirty="0">
              <a:latin typeface="楷体" panose="02010609060101010101" pitchFamily="49" charset="-122"/>
              <a:ea typeface="楷体" panose="02010609060101010101" pitchFamily="49" charset="-122"/>
            </a:rPr>
            <a:t>自行</a:t>
          </a:r>
          <a:endParaRPr lang="en-US" altLang="zh-CN" sz="2800" b="1" dirty="0">
            <a:latin typeface="楷体" panose="02010609060101010101" pitchFamily="49" charset="-122"/>
            <a:ea typeface="楷体" panose="02010609060101010101" pitchFamily="49" charset="-122"/>
          </a:endParaRPr>
        </a:p>
        <a:p>
          <a:pPr>
            <a:lnSpc>
              <a:spcPct val="150000"/>
            </a:lnSpc>
          </a:pPr>
          <a:r>
            <a:rPr lang="zh-CN" altLang="en-US" sz="2800" b="1" dirty="0">
              <a:latin typeface="楷体" panose="02010609060101010101" pitchFamily="49" charset="-122"/>
              <a:ea typeface="楷体" panose="02010609060101010101" pitchFamily="49" charset="-122"/>
            </a:rPr>
            <a:t>建造</a:t>
          </a:r>
        </a:p>
      </dgm:t>
    </dgm:pt>
    <dgm:pt modelId="{519F63FD-3B12-467C-B1F9-1313F8939923}" cxnId="{C5087ACB-7AF2-4579-B1EB-1422B7CE2953}" type="parTrans">
      <dgm:prSet custT="1"/>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A7D5D68B-41B7-416D-8B99-C0C883D339B1}" cxnId="{C5087ACB-7AF2-4579-B1EB-1422B7CE2953}" type="sib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2D7C843F-EE74-47F4-94E6-CF6169365706}">
      <dgm:prSet phldrT="[文本]" custT="1"/>
      <dgm:spPr>
        <a:solidFill>
          <a:schemeClr val="bg1"/>
        </a:solidFill>
        <a:ln w="38100">
          <a:solidFill>
            <a:srgbClr val="00B050"/>
          </a:solidFill>
        </a:ln>
      </dgm:spPr>
      <dgm:t>
        <a:bodyPr/>
        <a:lstStyle/>
        <a:p>
          <a:pPr>
            <a:lnSpc>
              <a:spcPct val="150000"/>
            </a:lnSpc>
          </a:pPr>
          <a:r>
            <a:rPr lang="zh-CN" altLang="en-US" sz="2800" b="1" dirty="0">
              <a:latin typeface="楷体" panose="02010609060101010101" pitchFamily="49" charset="-122"/>
              <a:ea typeface="楷体" panose="02010609060101010101" pitchFamily="49" charset="-122"/>
            </a:rPr>
            <a:t>建造中：在建工程</a:t>
          </a:r>
          <a:endParaRPr lang="en-US" altLang="zh-CN" sz="2800" b="1" dirty="0">
            <a:latin typeface="楷体" panose="02010609060101010101" pitchFamily="49" charset="-122"/>
            <a:ea typeface="楷体" panose="02010609060101010101" pitchFamily="49" charset="-122"/>
          </a:endParaRPr>
        </a:p>
        <a:p>
          <a:pPr>
            <a:lnSpc>
              <a:spcPct val="150000"/>
            </a:lnSpc>
          </a:pPr>
          <a:r>
            <a:rPr lang="zh-CN" altLang="en-US" sz="2800" b="1" dirty="0">
              <a:latin typeface="楷体" panose="02010609060101010101" pitchFamily="49" charset="-122"/>
              <a:ea typeface="楷体" panose="02010609060101010101" pitchFamily="49" charset="-122"/>
            </a:rPr>
            <a:t>完工：结转固定资产</a:t>
          </a:r>
        </a:p>
      </dgm:t>
    </dgm:pt>
    <dgm:pt modelId="{E9C2BE08-D5AF-4C26-A16E-5138FBC66A3B}" cxnId="{312D8E08-B7E5-402B-9C5A-CA22B9908112}" type="parTrans">
      <dgm:prSet custT="1"/>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4A7F1204-C0D0-465F-9EB0-EB43721959D1}" cxnId="{312D8E08-B7E5-402B-9C5A-CA22B9908112}" type="sibTrans">
      <dgm:prSet/>
      <dgm:spPr/>
      <dgm:t>
        <a:bodyPr/>
        <a:lstStyle/>
        <a:p>
          <a:pPr>
            <a:lnSpc>
              <a:spcPct val="150000"/>
            </a:lnSpc>
          </a:pPr>
          <a:endParaRPr lang="zh-CN" altLang="en-US" sz="2800" b="1">
            <a:latin typeface="楷体" panose="02010609060101010101" pitchFamily="49" charset="-122"/>
            <a:ea typeface="楷体" panose="02010609060101010101" pitchFamily="49" charset="-122"/>
          </a:endParaRPr>
        </a:p>
      </dgm:t>
    </dgm:pt>
    <dgm:pt modelId="{40A15541-A52D-4AAB-82BD-BF3DE4D704AF}" type="pres">
      <dgm:prSet presAssocID="{2A104FAF-ACC7-4A63-AE1E-4B204EBC9ADB}" presName="diagram" presStyleCnt="0">
        <dgm:presLayoutVars>
          <dgm:chPref val="1"/>
          <dgm:dir/>
          <dgm:animOne val="branch"/>
          <dgm:animLvl val="lvl"/>
          <dgm:resizeHandles val="exact"/>
        </dgm:presLayoutVars>
      </dgm:prSet>
      <dgm:spPr/>
    </dgm:pt>
    <dgm:pt modelId="{19A5815A-CEFC-4802-BC17-C38A574B3933}" type="pres">
      <dgm:prSet presAssocID="{0169DC62-1DDA-4B2C-BB9F-624F1FC3D345}" presName="root1" presStyleCnt="0"/>
      <dgm:spPr/>
    </dgm:pt>
    <dgm:pt modelId="{7E4FF814-A369-4217-A092-5E36D0C11B7D}" type="pres">
      <dgm:prSet presAssocID="{0169DC62-1DDA-4B2C-BB9F-624F1FC3D345}" presName="LevelOneTextNode" presStyleLbl="node0" presStyleIdx="0" presStyleCnt="1" custScaleX="52125" custScaleY="123137">
        <dgm:presLayoutVars>
          <dgm:chPref val="3"/>
        </dgm:presLayoutVars>
      </dgm:prSet>
      <dgm:spPr/>
    </dgm:pt>
    <dgm:pt modelId="{556B334B-68C4-4585-BE3C-213328233739}" type="pres">
      <dgm:prSet presAssocID="{0169DC62-1DDA-4B2C-BB9F-624F1FC3D345}" presName="level2hierChild" presStyleCnt="0"/>
      <dgm:spPr/>
    </dgm:pt>
    <dgm:pt modelId="{3EB9DDB2-DFF0-4657-9E00-31C7DDEE217A}" type="pres">
      <dgm:prSet presAssocID="{8ADB8428-3A6C-4572-9FE9-068E78CFCD4F}" presName="conn2-1" presStyleLbl="parChTrans1D2" presStyleIdx="0" presStyleCnt="2"/>
      <dgm:spPr/>
    </dgm:pt>
    <dgm:pt modelId="{96FE0524-AC87-4ADD-9647-00E72413160C}" type="pres">
      <dgm:prSet presAssocID="{8ADB8428-3A6C-4572-9FE9-068E78CFCD4F}" presName="connTx" presStyleCnt="0"/>
      <dgm:spPr/>
    </dgm:pt>
    <dgm:pt modelId="{5F9239F5-0EEB-4D6C-ADA0-6F9AC38848E5}" type="pres">
      <dgm:prSet presAssocID="{E191966D-1D8A-41CB-B633-743B56F99B36}" presName="root2" presStyleCnt="0"/>
      <dgm:spPr/>
    </dgm:pt>
    <dgm:pt modelId="{2AB0C2BF-DDDD-4D4D-B078-20B9CC1441F0}" type="pres">
      <dgm:prSet presAssocID="{E191966D-1D8A-41CB-B633-743B56F99B36}" presName="LevelTwoTextNode" presStyleLbl="node2" presStyleIdx="0" presStyleCnt="2" custScaleX="46891">
        <dgm:presLayoutVars>
          <dgm:chPref val="3"/>
        </dgm:presLayoutVars>
      </dgm:prSet>
      <dgm:spPr/>
    </dgm:pt>
    <dgm:pt modelId="{9FA63062-E436-442F-B2B3-DAAF745D8B97}" type="pres">
      <dgm:prSet presAssocID="{E191966D-1D8A-41CB-B633-743B56F99B36}" presName="level3hierChild" presStyleCnt="0"/>
      <dgm:spPr/>
    </dgm:pt>
    <dgm:pt modelId="{03F5BC35-73BA-417B-8B3F-F600CEDCC198}" type="pres">
      <dgm:prSet presAssocID="{B1660CCA-E050-45F7-87DA-CDAC334EAAD5}" presName="conn2-1" presStyleLbl="parChTrans1D3" presStyleIdx="0" presStyleCnt="3"/>
      <dgm:spPr/>
    </dgm:pt>
    <dgm:pt modelId="{A2C1018C-3CC3-4A46-BA7E-8ADFF5B7F003}" type="pres">
      <dgm:prSet presAssocID="{B1660CCA-E050-45F7-87DA-CDAC334EAAD5}" presName="connTx" presStyleCnt="0"/>
      <dgm:spPr/>
    </dgm:pt>
    <dgm:pt modelId="{6561EE86-9FF4-4293-A81C-7AFE142E283E}" type="pres">
      <dgm:prSet presAssocID="{225279B7-BE0A-4390-95F5-FFB8C4A79C31}" presName="root2" presStyleCnt="0"/>
      <dgm:spPr/>
    </dgm:pt>
    <dgm:pt modelId="{B042F6FB-6468-42DA-B00E-A84E9A6E8F3F}" type="pres">
      <dgm:prSet presAssocID="{225279B7-BE0A-4390-95F5-FFB8C4A79C31}" presName="LevelTwoTextNode" presStyleLbl="node3" presStyleIdx="0" presStyleCnt="3" custScaleX="129884" custScaleY="130986">
        <dgm:presLayoutVars>
          <dgm:chPref val="3"/>
        </dgm:presLayoutVars>
      </dgm:prSet>
      <dgm:spPr/>
    </dgm:pt>
    <dgm:pt modelId="{03BD457B-B286-40E7-AFF6-D8FB574CB95D}" type="pres">
      <dgm:prSet presAssocID="{225279B7-BE0A-4390-95F5-FFB8C4A79C31}" presName="level3hierChild" presStyleCnt="0"/>
      <dgm:spPr/>
    </dgm:pt>
    <dgm:pt modelId="{B670BDF6-A3C1-4516-9D03-50F0C4846277}" type="pres">
      <dgm:prSet presAssocID="{DEF129F8-D1FF-4D9B-87F6-2881A0A53913}" presName="conn2-1" presStyleLbl="parChTrans1D3" presStyleIdx="1" presStyleCnt="3"/>
      <dgm:spPr/>
    </dgm:pt>
    <dgm:pt modelId="{3AB7DFFB-E88C-46DB-B1CD-7E98691EE3EF}" type="pres">
      <dgm:prSet presAssocID="{DEF129F8-D1FF-4D9B-87F6-2881A0A53913}" presName="connTx" presStyleCnt="0"/>
      <dgm:spPr/>
    </dgm:pt>
    <dgm:pt modelId="{1B4ECC92-C6B3-4C50-A743-83D078830A60}" type="pres">
      <dgm:prSet presAssocID="{3E0BEE91-22BE-4DD5-95B5-1F4881BF41B1}" presName="root2" presStyleCnt="0"/>
      <dgm:spPr/>
    </dgm:pt>
    <dgm:pt modelId="{01457F51-8494-4F08-BD1B-E098813A926D}" type="pres">
      <dgm:prSet presAssocID="{3E0BEE91-22BE-4DD5-95B5-1F4881BF41B1}" presName="LevelTwoTextNode" presStyleLbl="node3" presStyleIdx="1" presStyleCnt="3" custScaleX="129884">
        <dgm:presLayoutVars>
          <dgm:chPref val="3"/>
        </dgm:presLayoutVars>
      </dgm:prSet>
      <dgm:spPr/>
    </dgm:pt>
    <dgm:pt modelId="{5333673D-AF3E-49C8-BE36-E93F14F38B4F}" type="pres">
      <dgm:prSet presAssocID="{3E0BEE91-22BE-4DD5-95B5-1F4881BF41B1}" presName="level3hierChild" presStyleCnt="0"/>
      <dgm:spPr/>
    </dgm:pt>
    <dgm:pt modelId="{9A01D41C-3074-4B10-AFBA-4212DCA68111}" type="pres">
      <dgm:prSet presAssocID="{519F63FD-3B12-467C-B1F9-1313F8939923}" presName="conn2-1" presStyleLbl="parChTrans1D2" presStyleIdx="1" presStyleCnt="2"/>
      <dgm:spPr/>
    </dgm:pt>
    <dgm:pt modelId="{05F1FAA9-1D84-4CCA-9093-28D9014BACAD}" type="pres">
      <dgm:prSet presAssocID="{519F63FD-3B12-467C-B1F9-1313F8939923}" presName="connTx" presStyleCnt="0"/>
      <dgm:spPr/>
    </dgm:pt>
    <dgm:pt modelId="{B92B1186-20F8-498E-AFFD-5785B6C1FBFF}" type="pres">
      <dgm:prSet presAssocID="{BF6C6D1B-8E57-4F0C-91D9-5C9347E282E2}" presName="root2" presStyleCnt="0"/>
      <dgm:spPr/>
    </dgm:pt>
    <dgm:pt modelId="{FD2AB8B4-2B78-482E-A264-7041A76744C2}" type="pres">
      <dgm:prSet presAssocID="{BF6C6D1B-8E57-4F0C-91D9-5C9347E282E2}" presName="LevelTwoTextNode" presStyleLbl="node2" presStyleIdx="1" presStyleCnt="2" custScaleX="46891" custScaleY="105912">
        <dgm:presLayoutVars>
          <dgm:chPref val="3"/>
        </dgm:presLayoutVars>
      </dgm:prSet>
      <dgm:spPr/>
    </dgm:pt>
    <dgm:pt modelId="{7B41B766-2383-4D23-BF53-DEBAF22B5502}" type="pres">
      <dgm:prSet presAssocID="{BF6C6D1B-8E57-4F0C-91D9-5C9347E282E2}" presName="level3hierChild" presStyleCnt="0"/>
      <dgm:spPr/>
    </dgm:pt>
    <dgm:pt modelId="{535021DB-C122-4DE2-8730-E097DB321317}" type="pres">
      <dgm:prSet presAssocID="{E9C2BE08-D5AF-4C26-A16E-5138FBC66A3B}" presName="conn2-1" presStyleLbl="parChTrans1D3" presStyleIdx="2" presStyleCnt="3"/>
      <dgm:spPr/>
    </dgm:pt>
    <dgm:pt modelId="{30432618-9F04-446B-95C0-24341C9FBF48}" type="pres">
      <dgm:prSet presAssocID="{E9C2BE08-D5AF-4C26-A16E-5138FBC66A3B}" presName="connTx" presStyleCnt="0"/>
      <dgm:spPr/>
    </dgm:pt>
    <dgm:pt modelId="{DC9C423B-EFB7-4C6A-8446-F00AB43F2BD8}" type="pres">
      <dgm:prSet presAssocID="{2D7C843F-EE74-47F4-94E6-CF6169365706}" presName="root2" presStyleCnt="0"/>
      <dgm:spPr/>
    </dgm:pt>
    <dgm:pt modelId="{4461A658-8AA2-4813-8E7D-C5B42C85BA69}" type="pres">
      <dgm:prSet presAssocID="{2D7C843F-EE74-47F4-94E6-CF6169365706}" presName="LevelTwoTextNode" presStyleLbl="node3" presStyleIdx="2" presStyleCnt="3" custScaleX="129884" custScaleY="106512">
        <dgm:presLayoutVars>
          <dgm:chPref val="3"/>
        </dgm:presLayoutVars>
      </dgm:prSet>
      <dgm:spPr/>
    </dgm:pt>
    <dgm:pt modelId="{308165C9-FC57-482C-81E1-6A15AD8DF85C}" type="pres">
      <dgm:prSet presAssocID="{2D7C843F-EE74-47F4-94E6-CF6169365706}" presName="level3hierChild" presStyleCnt="0"/>
      <dgm:spPr/>
    </dgm:pt>
  </dgm:ptLst>
  <dgm:cxnLst>
    <dgm:cxn modelId="{5F599697-8AB4-41D2-9E84-8DC8197A92B6}" srcId="{2A104FAF-ACC7-4A63-AE1E-4B204EBC9ADB}" destId="{0169DC62-1DDA-4B2C-BB9F-624F1FC3D345}" srcOrd="0" destOrd="0" parTransId="{651B14FF-C5FE-47F0-AE16-979FD0A987C8}" sibTransId="{D6633DA1-C038-4650-B795-85C66C00B5CB}"/>
    <dgm:cxn modelId="{20562610-4CA0-4D14-9714-13D6764474EA}" srcId="{0169DC62-1DDA-4B2C-BB9F-624F1FC3D345}" destId="{E191966D-1D8A-41CB-B633-743B56F99B36}" srcOrd="0" destOrd="0" parTransId="{8ADB8428-3A6C-4572-9FE9-068E78CFCD4F}" sibTransId="{B530234F-F8E7-4956-8962-7474674E350F}"/>
    <dgm:cxn modelId="{FAA7EDD4-B635-4715-8843-2ACB02E22644}" srcId="{E191966D-1D8A-41CB-B633-743B56F99B36}" destId="{225279B7-BE0A-4390-95F5-FFB8C4A79C31}" srcOrd="0" destOrd="0" parTransId="{B1660CCA-E050-45F7-87DA-CDAC334EAAD5}" sibTransId="{9F9C683F-5763-49E0-ADB6-2AE2BD8C91D3}"/>
    <dgm:cxn modelId="{269C6118-51DF-42AC-8674-FF2C733E8C8D}" srcId="{E191966D-1D8A-41CB-B633-743B56F99B36}" destId="{3E0BEE91-22BE-4DD5-95B5-1F4881BF41B1}" srcOrd="1" destOrd="0" parTransId="{DEF129F8-D1FF-4D9B-87F6-2881A0A53913}" sibTransId="{3921B166-B637-4160-8301-986B14606686}"/>
    <dgm:cxn modelId="{C5087ACB-7AF2-4579-B1EB-1422B7CE2953}" srcId="{0169DC62-1DDA-4B2C-BB9F-624F1FC3D345}" destId="{BF6C6D1B-8E57-4F0C-91D9-5C9347E282E2}" srcOrd="1" destOrd="0" parTransId="{519F63FD-3B12-467C-B1F9-1313F8939923}" sibTransId="{A7D5D68B-41B7-416D-8B99-C0C883D339B1}"/>
    <dgm:cxn modelId="{312D8E08-B7E5-402B-9C5A-CA22B9908112}" srcId="{BF6C6D1B-8E57-4F0C-91D9-5C9347E282E2}" destId="{2D7C843F-EE74-47F4-94E6-CF6169365706}" srcOrd="0" destOrd="1" parTransId="{E9C2BE08-D5AF-4C26-A16E-5138FBC66A3B}" sibTransId="{4A7F1204-C0D0-465F-9EB0-EB43721959D1}"/>
    <dgm:cxn modelId="{2695E54E-4F3A-4C4B-ABF8-40AD60A638A2}" type="presOf" srcId="{2A104FAF-ACC7-4A63-AE1E-4B204EBC9ADB}" destId="{40A15541-A52D-4AAB-82BD-BF3DE4D704AF}" srcOrd="0" destOrd="0" presId="urn:microsoft.com/office/officeart/2005/8/layout/hierarchy2#1"/>
    <dgm:cxn modelId="{8E5D9123-F44D-4432-9865-AA62DB58D219}" type="presParOf" srcId="{40A15541-A52D-4AAB-82BD-BF3DE4D704AF}" destId="{19A5815A-CEFC-4802-BC17-C38A574B3933}" srcOrd="0" destOrd="0" presId="urn:microsoft.com/office/officeart/2005/8/layout/hierarchy2#1"/>
    <dgm:cxn modelId="{AEDA9F67-D74A-4588-BC70-DC2E99064CC2}" type="presParOf" srcId="{19A5815A-CEFC-4802-BC17-C38A574B3933}" destId="{7E4FF814-A369-4217-A092-5E36D0C11B7D}" srcOrd="0" destOrd="0" presId="urn:microsoft.com/office/officeart/2005/8/layout/hierarchy2#1"/>
    <dgm:cxn modelId="{3D7C41B6-5E59-4AE5-BFA7-BC23EA142693}" type="presOf" srcId="{0169DC62-1DDA-4B2C-BB9F-624F1FC3D345}" destId="{7E4FF814-A369-4217-A092-5E36D0C11B7D}" srcOrd="0" destOrd="0" presId="urn:microsoft.com/office/officeart/2005/8/layout/hierarchy2#1"/>
    <dgm:cxn modelId="{31EAD458-9E0C-4E6F-8F05-0FB7AC4F217A}" type="presParOf" srcId="{19A5815A-CEFC-4802-BC17-C38A574B3933}" destId="{556B334B-68C4-4585-BE3C-213328233739}" srcOrd="1" destOrd="0" presId="urn:microsoft.com/office/officeart/2005/8/layout/hierarchy2#1"/>
    <dgm:cxn modelId="{CBD6141D-BAF1-45CB-B438-69D88D3A4BEB}" type="presParOf" srcId="{556B334B-68C4-4585-BE3C-213328233739}" destId="{3EB9DDB2-DFF0-4657-9E00-31C7DDEE217A}" srcOrd="0" destOrd="1" presId="urn:microsoft.com/office/officeart/2005/8/layout/hierarchy2#1"/>
    <dgm:cxn modelId="{D0792F16-0E03-4C0B-A83A-8F74C522F0A1}" type="presOf" srcId="{8ADB8428-3A6C-4572-9FE9-068E78CFCD4F}" destId="{3EB9DDB2-DFF0-4657-9E00-31C7DDEE217A}" srcOrd="0" destOrd="0" presId="urn:microsoft.com/office/officeart/2005/8/layout/hierarchy2#1"/>
    <dgm:cxn modelId="{7EC47C56-E84E-4C20-B1C0-98184DA83270}" type="presParOf" srcId="{3EB9DDB2-DFF0-4657-9E00-31C7DDEE217A}" destId="{96FE0524-AC87-4ADD-9647-00E72413160C}" srcOrd="0" destOrd="0" presId="urn:microsoft.com/office/officeart/2005/8/layout/hierarchy2#1"/>
    <dgm:cxn modelId="{79678F8E-6483-4B3D-91D7-DDBEE02C1383}" type="presOf" srcId="{8ADB8428-3A6C-4572-9FE9-068E78CFCD4F}" destId="{96FE0524-AC87-4ADD-9647-00E72413160C}" srcOrd="1" destOrd="0" presId="urn:microsoft.com/office/officeart/2005/8/layout/hierarchy2#1"/>
    <dgm:cxn modelId="{82728554-C376-476B-900F-65422C9571B1}" type="presParOf" srcId="{556B334B-68C4-4585-BE3C-213328233739}" destId="{5F9239F5-0EEB-4D6C-ADA0-6F9AC38848E5}" srcOrd="1" destOrd="1" presId="urn:microsoft.com/office/officeart/2005/8/layout/hierarchy2#1"/>
    <dgm:cxn modelId="{5B8787A4-40D6-4845-A5FB-1E6117D85C72}" type="presParOf" srcId="{5F9239F5-0EEB-4D6C-ADA0-6F9AC38848E5}" destId="{2AB0C2BF-DDDD-4D4D-B078-20B9CC1441F0}" srcOrd="0" destOrd="1" presId="urn:microsoft.com/office/officeart/2005/8/layout/hierarchy2#1"/>
    <dgm:cxn modelId="{9D49BF33-2896-4D4C-9374-27BC95A939E0}" type="presOf" srcId="{E191966D-1D8A-41CB-B633-743B56F99B36}" destId="{2AB0C2BF-DDDD-4D4D-B078-20B9CC1441F0}" srcOrd="0" destOrd="0" presId="urn:microsoft.com/office/officeart/2005/8/layout/hierarchy2#1"/>
    <dgm:cxn modelId="{3FABDE94-BFE0-4929-8B55-65133639E55D}" type="presParOf" srcId="{5F9239F5-0EEB-4D6C-ADA0-6F9AC38848E5}" destId="{9FA63062-E436-442F-B2B3-DAAF745D8B97}" srcOrd="1" destOrd="1" presId="urn:microsoft.com/office/officeart/2005/8/layout/hierarchy2#1"/>
    <dgm:cxn modelId="{0FF1D9A7-7CA3-4B92-AFAA-579D635A34BD}" type="presParOf" srcId="{9FA63062-E436-442F-B2B3-DAAF745D8B97}" destId="{03F5BC35-73BA-417B-8B3F-F600CEDCC198}" srcOrd="0" destOrd="1" presId="urn:microsoft.com/office/officeart/2005/8/layout/hierarchy2#1"/>
    <dgm:cxn modelId="{6AED8ACF-BA4D-4E8F-8FBF-AEFFC47265FA}" type="presOf" srcId="{B1660CCA-E050-45F7-87DA-CDAC334EAAD5}" destId="{03F5BC35-73BA-417B-8B3F-F600CEDCC198}" srcOrd="0" destOrd="0" presId="urn:microsoft.com/office/officeart/2005/8/layout/hierarchy2#1"/>
    <dgm:cxn modelId="{A3279158-EA42-45D4-8AB1-1B60B13F3FA0}" type="presParOf" srcId="{03F5BC35-73BA-417B-8B3F-F600CEDCC198}" destId="{A2C1018C-3CC3-4A46-BA7E-8ADFF5B7F003}" srcOrd="0" destOrd="0" presId="urn:microsoft.com/office/officeart/2005/8/layout/hierarchy2#1"/>
    <dgm:cxn modelId="{2E09A0A1-C35D-4EE0-B4DC-4D4E336ABB54}" type="presOf" srcId="{B1660CCA-E050-45F7-87DA-CDAC334EAAD5}" destId="{A2C1018C-3CC3-4A46-BA7E-8ADFF5B7F003}" srcOrd="1" destOrd="0" presId="urn:microsoft.com/office/officeart/2005/8/layout/hierarchy2#1"/>
    <dgm:cxn modelId="{98BE7363-EC92-4F8C-AE7E-4D96C6ADADDB}" type="presParOf" srcId="{9FA63062-E436-442F-B2B3-DAAF745D8B97}" destId="{6561EE86-9FF4-4293-A81C-7AFE142E283E}" srcOrd="1" destOrd="1" presId="urn:microsoft.com/office/officeart/2005/8/layout/hierarchy2#1"/>
    <dgm:cxn modelId="{37CA3BEB-739E-4231-96AC-9785026044EC}" type="presParOf" srcId="{6561EE86-9FF4-4293-A81C-7AFE142E283E}" destId="{B042F6FB-6468-42DA-B00E-A84E9A6E8F3F}" srcOrd="0" destOrd="1" presId="urn:microsoft.com/office/officeart/2005/8/layout/hierarchy2#1"/>
    <dgm:cxn modelId="{88355854-730F-4432-BA58-8287C8207070}" type="presOf" srcId="{225279B7-BE0A-4390-95F5-FFB8C4A79C31}" destId="{B042F6FB-6468-42DA-B00E-A84E9A6E8F3F}" srcOrd="0" destOrd="0" presId="urn:microsoft.com/office/officeart/2005/8/layout/hierarchy2#1"/>
    <dgm:cxn modelId="{8F9DDF02-F710-4E00-80B8-E90CD13B98D3}" type="presParOf" srcId="{6561EE86-9FF4-4293-A81C-7AFE142E283E}" destId="{03BD457B-B286-40E7-AFF6-D8FB574CB95D}" srcOrd="1" destOrd="1" presId="urn:microsoft.com/office/officeart/2005/8/layout/hierarchy2#1"/>
    <dgm:cxn modelId="{7368052F-59F3-4B67-97A0-AC3C3038E5B1}" type="presParOf" srcId="{9FA63062-E436-442F-B2B3-DAAF745D8B97}" destId="{B670BDF6-A3C1-4516-9D03-50F0C4846277}" srcOrd="2" destOrd="1" presId="urn:microsoft.com/office/officeart/2005/8/layout/hierarchy2#1"/>
    <dgm:cxn modelId="{248C1625-23FF-4C4C-B151-9DE69FBBC418}" type="presOf" srcId="{DEF129F8-D1FF-4D9B-87F6-2881A0A53913}" destId="{B670BDF6-A3C1-4516-9D03-50F0C4846277}" srcOrd="0" destOrd="0" presId="urn:microsoft.com/office/officeart/2005/8/layout/hierarchy2#1"/>
    <dgm:cxn modelId="{C0EFF9EE-C44A-45D2-9C71-DBE5A107FAFE}" type="presParOf" srcId="{B670BDF6-A3C1-4516-9D03-50F0C4846277}" destId="{3AB7DFFB-E88C-46DB-B1CD-7E98691EE3EF}" srcOrd="0" destOrd="2" presId="urn:microsoft.com/office/officeart/2005/8/layout/hierarchy2#1"/>
    <dgm:cxn modelId="{71E65D9A-807C-4784-B5FC-844E23687145}" type="presOf" srcId="{DEF129F8-D1FF-4D9B-87F6-2881A0A53913}" destId="{3AB7DFFB-E88C-46DB-B1CD-7E98691EE3EF}" srcOrd="1" destOrd="0" presId="urn:microsoft.com/office/officeart/2005/8/layout/hierarchy2#1"/>
    <dgm:cxn modelId="{AD3ACD02-3E78-43E5-A407-C7B390F1D6C2}" type="presParOf" srcId="{9FA63062-E436-442F-B2B3-DAAF745D8B97}" destId="{1B4ECC92-C6B3-4C50-A743-83D078830A60}" srcOrd="3" destOrd="1" presId="urn:microsoft.com/office/officeart/2005/8/layout/hierarchy2#1"/>
    <dgm:cxn modelId="{21C30EE9-E251-4F6F-8A2D-AB03F45B3C60}" type="presParOf" srcId="{1B4ECC92-C6B3-4C50-A743-83D078830A60}" destId="{01457F51-8494-4F08-BD1B-E098813A926D}" srcOrd="0" destOrd="3" presId="urn:microsoft.com/office/officeart/2005/8/layout/hierarchy2#1"/>
    <dgm:cxn modelId="{18539CA7-D494-41A9-93CD-81AD0027E08A}" type="presOf" srcId="{3E0BEE91-22BE-4DD5-95B5-1F4881BF41B1}" destId="{01457F51-8494-4F08-BD1B-E098813A926D}" srcOrd="0" destOrd="0" presId="urn:microsoft.com/office/officeart/2005/8/layout/hierarchy2#1"/>
    <dgm:cxn modelId="{0299621A-2087-4789-9684-63E3F42B5439}" type="presParOf" srcId="{1B4ECC92-C6B3-4C50-A743-83D078830A60}" destId="{5333673D-AF3E-49C8-BE36-E93F14F38B4F}" srcOrd="1" destOrd="3" presId="urn:microsoft.com/office/officeart/2005/8/layout/hierarchy2#1"/>
    <dgm:cxn modelId="{6F6EA6F8-EC72-4008-AB01-95EC81AB6E7F}" type="presParOf" srcId="{556B334B-68C4-4585-BE3C-213328233739}" destId="{9A01D41C-3074-4B10-AFBA-4212DCA68111}" srcOrd="2" destOrd="1" presId="urn:microsoft.com/office/officeart/2005/8/layout/hierarchy2#1"/>
    <dgm:cxn modelId="{47179C42-18A9-4301-AA4D-F128E7F697E1}" type="presOf" srcId="{519F63FD-3B12-467C-B1F9-1313F8939923}" destId="{9A01D41C-3074-4B10-AFBA-4212DCA68111}" srcOrd="0" destOrd="0" presId="urn:microsoft.com/office/officeart/2005/8/layout/hierarchy2#1"/>
    <dgm:cxn modelId="{54400767-4B5F-403F-B102-D62C4E393322}" type="presParOf" srcId="{9A01D41C-3074-4B10-AFBA-4212DCA68111}" destId="{05F1FAA9-1D84-4CCA-9093-28D9014BACAD}" srcOrd="0" destOrd="2" presId="urn:microsoft.com/office/officeart/2005/8/layout/hierarchy2#1"/>
    <dgm:cxn modelId="{9E98EEC0-0B2F-4452-882A-5171EA7BFCF2}" type="presOf" srcId="{519F63FD-3B12-467C-B1F9-1313F8939923}" destId="{05F1FAA9-1D84-4CCA-9093-28D9014BACAD}" srcOrd="1" destOrd="0" presId="urn:microsoft.com/office/officeart/2005/8/layout/hierarchy2#1"/>
    <dgm:cxn modelId="{7B3F2C3B-6682-46BC-854D-A021C87AC121}" type="presParOf" srcId="{556B334B-68C4-4585-BE3C-213328233739}" destId="{B92B1186-20F8-498E-AFFD-5785B6C1FBFF}" srcOrd="3" destOrd="1" presId="urn:microsoft.com/office/officeart/2005/8/layout/hierarchy2#1"/>
    <dgm:cxn modelId="{64F7C89B-8F56-4147-9EA4-54D893880DE2}" type="presParOf" srcId="{B92B1186-20F8-498E-AFFD-5785B6C1FBFF}" destId="{FD2AB8B4-2B78-482E-A264-7041A76744C2}" srcOrd="0" destOrd="3" presId="urn:microsoft.com/office/officeart/2005/8/layout/hierarchy2#1"/>
    <dgm:cxn modelId="{C84C5553-C6DE-4F92-BA26-B4726F0A75B6}" type="presOf" srcId="{BF6C6D1B-8E57-4F0C-91D9-5C9347E282E2}" destId="{FD2AB8B4-2B78-482E-A264-7041A76744C2}" srcOrd="0" destOrd="0" presId="urn:microsoft.com/office/officeart/2005/8/layout/hierarchy2#1"/>
    <dgm:cxn modelId="{075D2F9E-D6B1-4928-A407-A68210960991}" type="presParOf" srcId="{B92B1186-20F8-498E-AFFD-5785B6C1FBFF}" destId="{7B41B766-2383-4D23-BF53-DEBAF22B5502}" srcOrd="1" destOrd="3" presId="urn:microsoft.com/office/officeart/2005/8/layout/hierarchy2#1"/>
    <dgm:cxn modelId="{8C5ADEDE-BD94-40E7-8D8B-8C197D5A03B8}" type="presParOf" srcId="{7B41B766-2383-4D23-BF53-DEBAF22B5502}" destId="{535021DB-C122-4DE2-8730-E097DB321317}" srcOrd="0" destOrd="1" presId="urn:microsoft.com/office/officeart/2005/8/layout/hierarchy2#1"/>
    <dgm:cxn modelId="{B511374D-BD47-4801-A813-2C1240A288FF}" type="presOf" srcId="{E9C2BE08-D5AF-4C26-A16E-5138FBC66A3B}" destId="{535021DB-C122-4DE2-8730-E097DB321317}" srcOrd="0" destOrd="0" presId="urn:microsoft.com/office/officeart/2005/8/layout/hierarchy2#1"/>
    <dgm:cxn modelId="{3F9C1467-55F1-43C4-AE5D-CACF87C56E75}" type="presParOf" srcId="{535021DB-C122-4DE2-8730-E097DB321317}" destId="{30432618-9F04-446B-95C0-24341C9FBF48}" srcOrd="0" destOrd="0" presId="urn:microsoft.com/office/officeart/2005/8/layout/hierarchy2#1"/>
    <dgm:cxn modelId="{B25341D5-0FCF-4690-A3F6-34CE1A3860E3}" type="presOf" srcId="{E9C2BE08-D5AF-4C26-A16E-5138FBC66A3B}" destId="{30432618-9F04-446B-95C0-24341C9FBF48}" srcOrd="1" destOrd="0" presId="urn:microsoft.com/office/officeart/2005/8/layout/hierarchy2#1"/>
    <dgm:cxn modelId="{4BE8EB3B-787C-4332-9C6B-E3350E9DEB7E}" type="presParOf" srcId="{7B41B766-2383-4D23-BF53-DEBAF22B5502}" destId="{DC9C423B-EFB7-4C6A-8446-F00AB43F2BD8}" srcOrd="1" destOrd="1" presId="urn:microsoft.com/office/officeart/2005/8/layout/hierarchy2#1"/>
    <dgm:cxn modelId="{973B62F2-944B-46BA-AE99-25475D083742}" type="presParOf" srcId="{DC9C423B-EFB7-4C6A-8446-F00AB43F2BD8}" destId="{4461A658-8AA2-4813-8E7D-C5B42C85BA69}" srcOrd="0" destOrd="1" presId="urn:microsoft.com/office/officeart/2005/8/layout/hierarchy2#1"/>
    <dgm:cxn modelId="{0CDF5A29-8836-4CF7-AB9A-6C6EEB238CC5}" type="presOf" srcId="{2D7C843F-EE74-47F4-94E6-CF6169365706}" destId="{4461A658-8AA2-4813-8E7D-C5B42C85BA69}" srcOrd="0" destOrd="0" presId="urn:microsoft.com/office/officeart/2005/8/layout/hierarchy2#1"/>
    <dgm:cxn modelId="{2C0455DC-1F03-4648-B6A9-243A399E4573}" type="presParOf" srcId="{DC9C423B-EFB7-4C6A-8446-F00AB43F2BD8}" destId="{308165C9-FC57-482C-81E1-6A15AD8DF85C}" srcOrd="1" destOrd="1" presId="urn:microsoft.com/office/officeart/2005/8/layout/hierarchy2#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358244" cy="1285884"/>
        <a:chOff x="0" y="0"/>
        <a:chExt cx="8358244" cy="1285884"/>
      </a:xfrm>
    </dsp:grpSpPr>
    <dsp:sp modelId="{EA3A057B-834E-436D-9B1E-7109E7579C82}">
      <dsp:nvSpPr>
        <dsp:cNvPr id="3" name="圆角矩形 2"/>
        <dsp:cNvSpPr/>
      </dsp:nvSpPr>
      <dsp:spPr bwMode="white">
        <a:xfrm>
          <a:off x="0" y="0"/>
          <a:ext cx="2199538" cy="1285884"/>
        </a:xfrm>
        <a:prstGeom prst="roundRect">
          <a:avLst>
            <a:gd name="adj" fmla="val 10000"/>
          </a:avLst>
        </a:prstGeom>
        <a:gradFill rotWithShape="0">
          <a:gsLst>
            <a:gs pos="100000">
              <a:srgbClr val="006ACB"/>
            </a:gs>
            <a:gs pos="70000">
              <a:srgbClr val="038FE5"/>
            </a:gs>
            <a:gs pos="15000">
              <a:srgbClr val="03D4A8"/>
            </a:gs>
            <a:gs pos="23000">
              <a:srgbClr val="0070C0"/>
            </a:gs>
            <a:gs pos="75000">
              <a:srgbClr val="0087E6"/>
            </a:gs>
            <a:gs pos="100000">
              <a:srgbClr val="005CBF"/>
            </a:gs>
          </a:gsLst>
          <a:lin ang="16200000" scaled="0"/>
        </a:gradFill>
        <a:sp3d prstMaterial="plastic">
          <a:bevelT w="120900" h="88900"/>
          <a:bevelB w="88900" h="31750" prst="angle"/>
        </a:sp3d>
      </dsp:spPr>
      <dsp:style>
        <a:lnRef idx="0">
          <a:schemeClr val="lt1"/>
        </a:lnRef>
        <a:fillRef idx="3">
          <a:schemeClr val="accent1"/>
        </a:fillRef>
        <a:effectRef idx="2">
          <a:scrgbClr r="0" g="0" b="0"/>
        </a:effectRef>
        <a:fontRef idx="minor">
          <a:schemeClr val="lt1"/>
        </a:fontRef>
      </dsp:style>
      <dsp:txBody>
        <a:bodyPr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b="1" dirty="0">
              <a:solidFill>
                <a:schemeClr val="bg1"/>
              </a:solidFill>
              <a:latin typeface="楷体" panose="02010609060101010101" pitchFamily="49" charset="-122"/>
              <a:ea typeface="楷体" panose="02010609060101010101" pitchFamily="49" charset="-122"/>
            </a:rPr>
            <a:t>筹资活动</a:t>
          </a:r>
        </a:p>
      </dsp:txBody>
      <dsp:txXfrm>
        <a:off x="0" y="0"/>
        <a:ext cx="2199538" cy="1285884"/>
      </dsp:txXfrm>
    </dsp:sp>
    <dsp:sp modelId="{2B8F37AD-2715-40CA-A3F4-B645F01E17FC}">
      <dsp:nvSpPr>
        <dsp:cNvPr id="4" name="右箭头 3"/>
        <dsp:cNvSpPr/>
      </dsp:nvSpPr>
      <dsp:spPr bwMode="white">
        <a:xfrm>
          <a:off x="2406294" y="370199"/>
          <a:ext cx="466302" cy="545485"/>
        </a:xfrm>
        <a:prstGeom prst="rightArrow">
          <a:avLst>
            <a:gd name="adj1" fmla="val 59999"/>
            <a:gd name="adj2" fmla="val 50000"/>
          </a:avLst>
        </a:prstGeom>
        <a:sp3d z="-80000" prstMaterial="plastic">
          <a:bevelT w="50800" h="50800"/>
          <a:bevelB w="25400" h="25400" prst="angle"/>
        </a:sp3d>
      </dsp:spPr>
      <dsp:style>
        <a:lnRef idx="0">
          <a:schemeClr val="accent1">
            <a:tint val="60000"/>
          </a:schemeClr>
        </a:lnRef>
        <a:fillRef idx="3">
          <a:schemeClr val="accent1">
            <a:tint val="60000"/>
          </a:schemeClr>
        </a:fillRef>
        <a:effectRef idx="2">
          <a:scrgbClr r="0" g="0" b="0"/>
        </a:effectRef>
        <a:fontRef idx="minor">
          <a:schemeClr val="lt1"/>
        </a:fontRef>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3200" b="1">
            <a:solidFill>
              <a:schemeClr val="tx1"/>
            </a:solidFill>
            <a:latin typeface="楷体" panose="02010609060101010101" pitchFamily="49" charset="-122"/>
            <a:ea typeface="楷体" panose="02010609060101010101" pitchFamily="49" charset="-122"/>
          </a:endParaRPr>
        </a:p>
      </dsp:txBody>
      <dsp:txXfrm>
        <a:off x="2406294" y="370199"/>
        <a:ext cx="466302" cy="545485"/>
      </dsp:txXfrm>
    </dsp:sp>
    <dsp:sp modelId="{BF760154-C403-4B1D-B561-8F602602DE1B}">
      <dsp:nvSpPr>
        <dsp:cNvPr id="5" name="圆角矩形 4"/>
        <dsp:cNvSpPr/>
      </dsp:nvSpPr>
      <dsp:spPr bwMode="white">
        <a:xfrm>
          <a:off x="3079353" y="0"/>
          <a:ext cx="2199538" cy="1285884"/>
        </a:xfrm>
        <a:prstGeom prst="roundRect">
          <a:avLst>
            <a:gd name="adj" fmla="val 10000"/>
          </a:avLst>
        </a:prstGeom>
        <a:gradFill rotWithShape="0">
          <a:gsLst>
            <a:gs pos="22000">
              <a:srgbClr val="0070C0"/>
            </a:gs>
            <a:gs pos="73000">
              <a:srgbClr val="0070C0"/>
            </a:gs>
            <a:gs pos="32000">
              <a:srgbClr val="0087E6"/>
            </a:gs>
            <a:gs pos="91000">
              <a:srgbClr val="005CBF"/>
            </a:gs>
          </a:gsLst>
          <a:lin ang="16200000" scaled="0"/>
        </a:gradFill>
        <a:sp3d prstMaterial="plastic">
          <a:bevelT w="120900" h="88900"/>
          <a:bevelB w="88900" h="31750" prst="angle"/>
        </a:sp3d>
      </dsp:spPr>
      <dsp:style>
        <a:lnRef idx="0">
          <a:schemeClr val="lt1"/>
        </a:lnRef>
        <a:fillRef idx="3">
          <a:schemeClr val="accent1"/>
        </a:fillRef>
        <a:effectRef idx="2">
          <a:scrgbClr r="0" g="0" b="0"/>
        </a:effectRef>
        <a:fontRef idx="minor">
          <a:schemeClr val="lt1"/>
        </a:fontRef>
      </dsp:style>
      <dsp:txBody>
        <a:bodyPr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b="1" dirty="0">
              <a:solidFill>
                <a:schemeClr val="bg1"/>
              </a:solidFill>
              <a:latin typeface="楷体" panose="02010609060101010101" pitchFamily="49" charset="-122"/>
              <a:ea typeface="楷体" panose="02010609060101010101" pitchFamily="49" charset="-122"/>
            </a:rPr>
            <a:t>投资活动</a:t>
          </a:r>
        </a:p>
      </dsp:txBody>
      <dsp:txXfrm>
        <a:off x="3079353" y="0"/>
        <a:ext cx="2199538" cy="1285884"/>
      </dsp:txXfrm>
    </dsp:sp>
    <dsp:sp modelId="{95388A6E-1425-4A6B-B839-2EFE86278156}">
      <dsp:nvSpPr>
        <dsp:cNvPr id="6" name="右箭头 5"/>
        <dsp:cNvSpPr/>
      </dsp:nvSpPr>
      <dsp:spPr bwMode="white">
        <a:xfrm>
          <a:off x="5485648" y="370199"/>
          <a:ext cx="466302" cy="545485"/>
        </a:xfrm>
        <a:prstGeom prst="rightArrow">
          <a:avLst>
            <a:gd name="adj1" fmla="val 59999"/>
            <a:gd name="adj2" fmla="val 50000"/>
          </a:avLst>
        </a:prstGeom>
        <a:sp3d z="-80000" prstMaterial="plastic">
          <a:bevelT w="50800" h="50800"/>
          <a:bevelB w="25400" h="25400" prst="angle"/>
        </a:sp3d>
      </dsp:spPr>
      <dsp:style>
        <a:lnRef idx="0">
          <a:schemeClr val="accent1">
            <a:tint val="60000"/>
          </a:schemeClr>
        </a:lnRef>
        <a:fillRef idx="3">
          <a:schemeClr val="accent1">
            <a:tint val="60000"/>
          </a:schemeClr>
        </a:fillRef>
        <a:effectRef idx="2">
          <a:scrgbClr r="0" g="0" b="0"/>
        </a:effectRef>
        <a:fontRef idx="minor">
          <a:schemeClr val="lt1"/>
        </a:fontRef>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3200" b="1">
            <a:solidFill>
              <a:schemeClr val="tx1"/>
            </a:solidFill>
            <a:latin typeface="楷体" panose="02010609060101010101" pitchFamily="49" charset="-122"/>
            <a:ea typeface="楷体" panose="02010609060101010101" pitchFamily="49" charset="-122"/>
          </a:endParaRPr>
        </a:p>
      </dsp:txBody>
      <dsp:txXfrm>
        <a:off x="5485648" y="370199"/>
        <a:ext cx="466302" cy="545485"/>
      </dsp:txXfrm>
    </dsp:sp>
    <dsp:sp modelId="{569B3E78-193A-465A-98B9-CA663E2E43AB}">
      <dsp:nvSpPr>
        <dsp:cNvPr id="7" name="圆角矩形 6"/>
        <dsp:cNvSpPr/>
      </dsp:nvSpPr>
      <dsp:spPr bwMode="white">
        <a:xfrm>
          <a:off x="6158706" y="0"/>
          <a:ext cx="2199538" cy="1285884"/>
        </a:xfrm>
        <a:prstGeom prst="roundRect">
          <a:avLst>
            <a:gd name="adj" fmla="val 10000"/>
          </a:avLst>
        </a:prstGeom>
        <a:gradFill rotWithShape="0">
          <a:gsLst>
            <a:gs pos="30000">
              <a:srgbClr val="0070C0"/>
            </a:gs>
            <a:gs pos="25000">
              <a:srgbClr val="21D6E0"/>
            </a:gs>
            <a:gs pos="75000">
              <a:srgbClr val="0087E6"/>
            </a:gs>
            <a:gs pos="100000">
              <a:srgbClr val="005CBF"/>
            </a:gs>
          </a:gsLst>
          <a:lin ang="16200000" scaled="0"/>
        </a:gradFill>
        <a:sp3d prstMaterial="plastic">
          <a:bevelT w="120900" h="88900"/>
          <a:bevelB w="88900" h="31750" prst="angle"/>
        </a:sp3d>
      </dsp:spPr>
      <dsp:style>
        <a:lnRef idx="0">
          <a:schemeClr val="lt1"/>
        </a:lnRef>
        <a:fillRef idx="3">
          <a:schemeClr val="accent1"/>
        </a:fillRef>
        <a:effectRef idx="2">
          <a:scrgbClr r="0" g="0" b="0"/>
        </a:effectRef>
        <a:fontRef idx="minor">
          <a:schemeClr val="lt1"/>
        </a:fontRef>
      </dsp:style>
      <dsp:txBody>
        <a:bodyPr lIns="121920" tIns="121920" rIns="121920" bIns="1219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b="1" dirty="0">
              <a:solidFill>
                <a:schemeClr val="bg1"/>
              </a:solidFill>
              <a:latin typeface="楷体" panose="02010609060101010101" pitchFamily="49" charset="-122"/>
              <a:ea typeface="楷体" panose="02010609060101010101" pitchFamily="49" charset="-122"/>
            </a:rPr>
            <a:t>经营活动</a:t>
          </a:r>
        </a:p>
      </dsp:txBody>
      <dsp:txXfrm>
        <a:off x="6158706" y="0"/>
        <a:ext cx="2199538" cy="1285884"/>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599075" cy="1076700"/>
        <a:chOff x="0" y="0"/>
        <a:chExt cx="6599075" cy="1076700"/>
      </a:xfrm>
    </dsp:grpSpPr>
    <dsp:sp modelId="{09478098-22DE-4E75-81EF-0D85454A8593}">
      <dsp:nvSpPr>
        <dsp:cNvPr id="3" name="圆角矩形 2"/>
        <dsp:cNvSpPr/>
      </dsp:nvSpPr>
      <dsp:spPr bwMode="white">
        <a:xfrm>
          <a:off x="0" y="17370"/>
          <a:ext cx="1736599" cy="1041959"/>
        </a:xfrm>
        <a:prstGeom prst="roundRect">
          <a:avLst>
            <a:gd name="adj" fmla="val 10000"/>
          </a:avLst>
        </a:prstGeom>
      </dsp:spPr>
      <dsp:style>
        <a:lnRef idx="2">
          <a:schemeClr val="dk1">
            <a:shade val="80000"/>
          </a:schemeClr>
        </a:lnRef>
        <a:fillRef idx="1">
          <a:schemeClr val="lt1"/>
        </a:fillRef>
        <a:effectRef idx="0">
          <a:scrgbClr r="0" g="0" b="0"/>
        </a:effectRef>
        <a:fontRef idx="minor">
          <a:schemeClr val="lt1"/>
        </a:fontRef>
      </dsp:style>
      <dsp:txBody>
        <a:bodyPr lIns="106680" tIns="106680" rIns="106680" bIns="1066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b="1" dirty="0">
              <a:solidFill>
                <a:schemeClr val="dk1"/>
              </a:solidFill>
              <a:latin typeface="楷体" panose="02010609060101010101" pitchFamily="49" charset="-122"/>
              <a:ea typeface="楷体" panose="02010609060101010101" pitchFamily="49" charset="-122"/>
            </a:rPr>
            <a:t>取得</a:t>
          </a:r>
          <a:endParaRPr>
            <a:solidFill>
              <a:schemeClr val="dk1"/>
            </a:solidFill>
          </a:endParaRPr>
        </a:p>
      </dsp:txBody>
      <dsp:txXfrm>
        <a:off x="0" y="17370"/>
        <a:ext cx="1736599" cy="1041959"/>
      </dsp:txXfrm>
    </dsp:sp>
    <dsp:sp modelId="{AAFEA578-537B-45AA-A383-86F92D5670C1}">
      <dsp:nvSpPr>
        <dsp:cNvPr id="4" name="右箭头 3"/>
        <dsp:cNvSpPr/>
      </dsp:nvSpPr>
      <dsp:spPr bwMode="white">
        <a:xfrm>
          <a:off x="1899839" y="323012"/>
          <a:ext cx="368159" cy="430676"/>
        </a:xfrm>
        <a:prstGeom prst="rightArrow">
          <a:avLst>
            <a:gd name="adj1" fmla="val 60000"/>
            <a:gd name="adj2" fmla="val 50000"/>
          </a:avLst>
        </a:prstGeom>
      </dsp:spPr>
      <dsp:style>
        <a:lnRef idx="0">
          <a:schemeClr val="dk1">
            <a:tint val="60000"/>
          </a:schemeClr>
        </a:lnRef>
        <a:fillRef idx="1">
          <a:schemeClr val="dk1">
            <a:tint val="60000"/>
          </a:schemeClr>
        </a:fillRef>
        <a:effectRef idx="0">
          <a:scrgbClr r="0" g="0" b="0"/>
        </a:effectRef>
        <a:fontRef idx="minor">
          <a:schemeClr val="lt1"/>
        </a:fontRef>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800" b="1">
            <a:solidFill>
              <a:schemeClr val="dk1"/>
            </a:solidFill>
            <a:latin typeface="楷体" panose="02010609060101010101" pitchFamily="49" charset="-122"/>
            <a:ea typeface="楷体" panose="02010609060101010101" pitchFamily="49" charset="-122"/>
          </a:endParaRPr>
        </a:p>
      </dsp:txBody>
      <dsp:txXfrm>
        <a:off x="1899839" y="323012"/>
        <a:ext cx="368159" cy="430676"/>
      </dsp:txXfrm>
    </dsp:sp>
    <dsp:sp modelId="{F4112FB3-1030-4E88-B9B1-E1DB9E2B92A0}">
      <dsp:nvSpPr>
        <dsp:cNvPr id="5" name="圆角矩形 4"/>
        <dsp:cNvSpPr/>
      </dsp:nvSpPr>
      <dsp:spPr bwMode="white">
        <a:xfrm>
          <a:off x="2431238" y="17370"/>
          <a:ext cx="1736599" cy="1041959"/>
        </a:xfrm>
        <a:prstGeom prst="roundRect">
          <a:avLst>
            <a:gd name="adj" fmla="val 10000"/>
          </a:avLst>
        </a:prstGeom>
      </dsp:spPr>
      <dsp:style>
        <a:lnRef idx="2">
          <a:schemeClr val="dk1">
            <a:shade val="80000"/>
          </a:schemeClr>
        </a:lnRef>
        <a:fillRef idx="1">
          <a:schemeClr val="lt1"/>
        </a:fillRef>
        <a:effectRef idx="0">
          <a:scrgbClr r="0" g="0" b="0"/>
        </a:effectRef>
        <a:fontRef idx="minor">
          <a:schemeClr val="lt1"/>
        </a:fontRef>
      </dsp:style>
      <dsp:txBody>
        <a:bodyPr lIns="106680" tIns="106680" rIns="106680" bIns="1066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b="1" dirty="0">
              <a:solidFill>
                <a:schemeClr val="dk1"/>
              </a:solidFill>
              <a:latin typeface="楷体" panose="02010609060101010101" pitchFamily="49" charset="-122"/>
              <a:ea typeface="楷体" panose="02010609060101010101" pitchFamily="49" charset="-122"/>
            </a:rPr>
            <a:t>使用</a:t>
          </a:r>
          <a:endParaRPr lang="en-US" altLang="zh-CN" sz="2800" b="1" dirty="0">
            <a:solidFill>
              <a:schemeClr val="dk1"/>
            </a:solidFill>
            <a:latin typeface="楷体" panose="02010609060101010101" pitchFamily="49" charset="-122"/>
            <a:ea typeface="楷体" panose="02010609060101010101" pitchFamily="49" charset="-122"/>
          </a:endParaRPr>
        </a:p>
        <a:p>
          <a:pPr lvl="0">
            <a:lnSpc>
              <a:spcPct val="100000"/>
            </a:lnSpc>
            <a:spcBef>
              <a:spcPct val="0"/>
            </a:spcBef>
            <a:spcAft>
              <a:spcPct val="35000"/>
            </a:spcAft>
          </a:pPr>
          <a:r>
            <a:rPr lang="zh-CN" altLang="en-US" sz="2800" b="1" dirty="0">
              <a:solidFill>
                <a:schemeClr val="dk1"/>
              </a:solidFill>
              <a:latin typeface="楷体" panose="02010609060101010101" pitchFamily="49" charset="-122"/>
              <a:ea typeface="楷体" panose="02010609060101010101" pitchFamily="49" charset="-122"/>
            </a:rPr>
            <a:t>（折旧）</a:t>
          </a:r>
          <a:endParaRPr>
            <a:solidFill>
              <a:schemeClr val="dk1"/>
            </a:solidFill>
          </a:endParaRPr>
        </a:p>
      </dsp:txBody>
      <dsp:txXfrm>
        <a:off x="2431238" y="17370"/>
        <a:ext cx="1736599" cy="1041959"/>
      </dsp:txXfrm>
    </dsp:sp>
    <dsp:sp modelId="{38B587BE-C9EB-4A2D-A54A-08185F8B6889}">
      <dsp:nvSpPr>
        <dsp:cNvPr id="6" name="右箭头 5"/>
        <dsp:cNvSpPr/>
      </dsp:nvSpPr>
      <dsp:spPr bwMode="white">
        <a:xfrm>
          <a:off x="4331077" y="323012"/>
          <a:ext cx="368159" cy="430676"/>
        </a:xfrm>
        <a:prstGeom prst="rightArrow">
          <a:avLst>
            <a:gd name="adj1" fmla="val 60000"/>
            <a:gd name="adj2" fmla="val 50000"/>
          </a:avLst>
        </a:prstGeom>
      </dsp:spPr>
      <dsp:style>
        <a:lnRef idx="0">
          <a:schemeClr val="dk1">
            <a:tint val="60000"/>
          </a:schemeClr>
        </a:lnRef>
        <a:fillRef idx="1">
          <a:schemeClr val="dk1">
            <a:tint val="60000"/>
          </a:schemeClr>
        </a:fillRef>
        <a:effectRef idx="0">
          <a:scrgbClr r="0" g="0" b="0"/>
        </a:effectRef>
        <a:fontRef idx="minor">
          <a:schemeClr val="lt1"/>
        </a:fontRef>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800" b="1">
            <a:solidFill>
              <a:schemeClr val="dk1"/>
            </a:solidFill>
            <a:latin typeface="楷体" panose="02010609060101010101" pitchFamily="49" charset="-122"/>
            <a:ea typeface="楷体" panose="02010609060101010101" pitchFamily="49" charset="-122"/>
          </a:endParaRPr>
        </a:p>
      </dsp:txBody>
      <dsp:txXfrm>
        <a:off x="4331077" y="323012"/>
        <a:ext cx="368159" cy="430676"/>
      </dsp:txXfrm>
    </dsp:sp>
    <dsp:sp modelId="{7B429420-67F4-4EDE-B56D-C225D9F684B6}">
      <dsp:nvSpPr>
        <dsp:cNvPr id="7" name="圆角矩形 6"/>
        <dsp:cNvSpPr/>
      </dsp:nvSpPr>
      <dsp:spPr bwMode="white">
        <a:xfrm>
          <a:off x="4862476" y="17370"/>
          <a:ext cx="1736599" cy="1041959"/>
        </a:xfrm>
        <a:prstGeom prst="roundRect">
          <a:avLst>
            <a:gd name="adj" fmla="val 10000"/>
          </a:avLst>
        </a:prstGeom>
      </dsp:spPr>
      <dsp:style>
        <a:lnRef idx="2">
          <a:schemeClr val="dk1">
            <a:shade val="80000"/>
          </a:schemeClr>
        </a:lnRef>
        <a:fillRef idx="1">
          <a:schemeClr val="lt1"/>
        </a:fillRef>
        <a:effectRef idx="0">
          <a:scrgbClr r="0" g="0" b="0"/>
        </a:effectRef>
        <a:fontRef idx="minor">
          <a:schemeClr val="lt1"/>
        </a:fontRef>
      </dsp:style>
      <dsp:txBody>
        <a:bodyPr lIns="106680" tIns="106680" rIns="106680" bIns="1066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800" b="1" dirty="0">
              <a:solidFill>
                <a:schemeClr val="dk1"/>
              </a:solidFill>
              <a:latin typeface="楷体" panose="02010609060101010101" pitchFamily="49" charset="-122"/>
              <a:ea typeface="楷体" panose="02010609060101010101" pitchFamily="49" charset="-122"/>
            </a:rPr>
            <a:t>处置</a:t>
          </a:r>
          <a:endParaRPr>
            <a:solidFill>
              <a:schemeClr val="dk1"/>
            </a:solidFill>
          </a:endParaRPr>
        </a:p>
      </dsp:txBody>
      <dsp:txXfrm>
        <a:off x="4862476" y="17370"/>
        <a:ext cx="1736599" cy="1041959"/>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784975" cy="5321310"/>
        <a:chOff x="0" y="0"/>
        <a:chExt cx="8784975" cy="5321310"/>
      </a:xfrm>
    </dsp:grpSpPr>
    <dsp:sp modelId="{7E4FF814-A369-4217-A092-5E36D0C11B7D}">
      <dsp:nvSpPr>
        <dsp:cNvPr id="3" name="圆角矩形 2"/>
        <dsp:cNvSpPr/>
      </dsp:nvSpPr>
      <dsp:spPr bwMode="white">
        <a:xfrm>
          <a:off x="0" y="2302004"/>
          <a:ext cx="1482411" cy="1750980"/>
        </a:xfrm>
        <a:prstGeom prst="roundRect">
          <a:avLst>
            <a:gd name="adj" fmla="val 10000"/>
          </a:avLst>
        </a:prstGeom>
        <a:solidFill>
          <a:schemeClr val="bg1"/>
        </a:solidFill>
        <a:ln w="38100">
          <a:solidFill>
            <a:srgbClr val="C00000"/>
          </a:solidFill>
        </a:ln>
        <a:sp3d prstMaterial="dkEdge">
          <a:bevelT w="8200" h="38100"/>
        </a:sp3d>
      </dsp:spPr>
      <dsp:style>
        <a:lnRef idx="0">
          <a:schemeClr val="dk2">
            <a:shade val="80000"/>
          </a:schemeClr>
        </a:lnRef>
        <a:fillRef idx="2">
          <a:schemeClr val="lt1"/>
        </a:fillRef>
        <a:effectRef idx="1">
          <a:scrgbClr r="0" g="0" b="0"/>
        </a:effectRef>
        <a:fontRef idx="minor">
          <a:schemeClr val="dk1"/>
        </a:fontRef>
      </dsp:style>
      <dsp:txBody>
        <a:bodyPr lIns="17780" tIns="17780" rIns="17780" bIns="177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通常</a:t>
          </a:r>
          <a:endParaRPr lang="en-US" altLang="zh-CN" sz="2800" b="1" dirty="0">
            <a:solidFill>
              <a:schemeClr val="dk2"/>
            </a:solidFill>
            <a:latin typeface="楷体" panose="02010609060101010101" pitchFamily="49" charset="-122"/>
            <a:ea typeface="楷体" panose="02010609060101010101" pitchFamily="49" charset="-122"/>
          </a:endParaRPr>
        </a:p>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情况下</a:t>
          </a:r>
          <a:endParaRPr>
            <a:solidFill>
              <a:schemeClr val="dk2"/>
            </a:solidFill>
          </a:endParaRPr>
        </a:p>
      </dsp:txBody>
      <dsp:txXfrm>
        <a:off x="0" y="2302004"/>
        <a:ext cx="1482411" cy="1750980"/>
      </dsp:txXfrm>
    </dsp:sp>
    <dsp:sp modelId="{3EB9DDB2-DFF0-4657-9E00-31C7DDEE217A}">
      <dsp:nvSpPr>
        <dsp:cNvPr id="4" name="任意多边形 3"/>
        <dsp:cNvSpPr/>
      </dsp:nvSpPr>
      <dsp:spPr bwMode="white">
        <a:xfrm>
          <a:off x="1156686" y="2463056"/>
          <a:ext cx="1789031" cy="48100"/>
        </a:xfrm>
        <a:custGeom>
          <a:avLst/>
          <a:gdLst/>
          <a:ahLst/>
          <a:cxnLst/>
          <a:pathLst>
            <a:path w="2817" h="76">
              <a:moveTo>
                <a:pt x="513" y="1125"/>
              </a:moveTo>
              <a:lnTo>
                <a:pt x="2304" y="-1049"/>
              </a:lnTo>
            </a:path>
          </a:pathLst>
        </a:custGeom>
      </dsp:spPr>
      <dsp:style>
        <a:lnRef idx="2">
          <a:schemeClr val="dk2">
            <a:shade val="60000"/>
          </a:schemeClr>
        </a:lnRef>
        <a:fillRef idx="0">
          <a:schemeClr val="dk2"/>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50000"/>
            </a:lnSpc>
            <a:spcBef>
              <a:spcPct val="0"/>
            </a:spcBef>
            <a:spcAft>
              <a:spcPct val="35000"/>
            </a:spcAft>
          </a:pPr>
          <a:endParaRPr lang="zh-CN" altLang="en-US" sz="2800" b="1">
            <a:solidFill>
              <a:schemeClr val="dk2"/>
            </a:solidFill>
            <a:latin typeface="楷体" panose="02010609060101010101" pitchFamily="49" charset="-122"/>
            <a:ea typeface="楷体" panose="02010609060101010101" pitchFamily="49" charset="-122"/>
          </a:endParaRPr>
        </a:p>
      </dsp:txBody>
      <dsp:txXfrm>
        <a:off x="1156686" y="2463056"/>
        <a:ext cx="1789031" cy="48100"/>
      </dsp:txXfrm>
    </dsp:sp>
    <dsp:sp modelId="{2AB0C2BF-DDDD-4D4D-B078-20B9CC1441F0}">
      <dsp:nvSpPr>
        <dsp:cNvPr id="5" name="圆角矩形 4"/>
        <dsp:cNvSpPr/>
      </dsp:nvSpPr>
      <dsp:spPr bwMode="white">
        <a:xfrm>
          <a:off x="2619993" y="1085730"/>
          <a:ext cx="1333559" cy="1421977"/>
        </a:xfrm>
        <a:prstGeom prst="roundRect">
          <a:avLst>
            <a:gd name="adj" fmla="val 10000"/>
          </a:avLst>
        </a:prstGeom>
        <a:solidFill>
          <a:schemeClr val="bg1"/>
        </a:solidFill>
        <a:ln w="38100">
          <a:solidFill>
            <a:srgbClr val="0000FF"/>
          </a:solidFill>
        </a:ln>
        <a:sp3d prstMaterial="dkEdge">
          <a:bevelT w="8200" h="38100"/>
        </a:sp3d>
      </dsp:spPr>
      <dsp:style>
        <a:lnRef idx="0">
          <a:schemeClr val="dk2">
            <a:shade val="80000"/>
          </a:schemeClr>
        </a:lnRef>
        <a:fillRef idx="2">
          <a:schemeClr val="lt1"/>
        </a:fillRef>
        <a:effectRef idx="1">
          <a:scrgbClr r="0" g="0" b="0"/>
        </a:effectRef>
        <a:fontRef idx="minor">
          <a:schemeClr val="dk1"/>
        </a:fontRef>
      </dsp:style>
      <dsp:txBody>
        <a:bodyPr lIns="17780" tIns="17780" rIns="17780" bIns="177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外购</a:t>
          </a:r>
          <a:endParaRPr>
            <a:solidFill>
              <a:schemeClr val="dk2"/>
            </a:solidFill>
          </a:endParaRPr>
        </a:p>
      </dsp:txBody>
      <dsp:txXfrm>
        <a:off x="2619993" y="1085730"/>
        <a:ext cx="1333559" cy="1421977"/>
      </dsp:txXfrm>
    </dsp:sp>
    <dsp:sp modelId="{03F5BC35-73BA-417B-8B3F-F600CEDCC198}">
      <dsp:nvSpPr>
        <dsp:cNvPr id="6" name="任意多边形 5"/>
        <dsp:cNvSpPr/>
      </dsp:nvSpPr>
      <dsp:spPr bwMode="white">
        <a:xfrm>
          <a:off x="3821874" y="1363850"/>
          <a:ext cx="1400936" cy="48100"/>
        </a:xfrm>
        <a:custGeom>
          <a:avLst/>
          <a:gdLst/>
          <a:ahLst/>
          <a:cxnLst/>
          <a:pathLst>
            <a:path w="2206" h="76">
              <a:moveTo>
                <a:pt x="207" y="682"/>
              </a:moveTo>
              <a:lnTo>
                <a:pt x="1999" y="-606"/>
              </a:lnTo>
            </a:path>
          </a:pathLst>
        </a:custGeom>
      </dsp:spPr>
      <dsp:style>
        <a:lnRef idx="2">
          <a:schemeClr val="dk2">
            <a:shade val="80000"/>
          </a:schemeClr>
        </a:lnRef>
        <a:fillRef idx="0">
          <a:schemeClr val="dk2"/>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50000"/>
            </a:lnSpc>
            <a:spcBef>
              <a:spcPct val="0"/>
            </a:spcBef>
            <a:spcAft>
              <a:spcPct val="35000"/>
            </a:spcAft>
          </a:pPr>
          <a:endParaRPr lang="zh-CN" altLang="en-US" sz="2800" b="1">
            <a:solidFill>
              <a:schemeClr val="dk2"/>
            </a:solidFill>
            <a:latin typeface="楷体" panose="02010609060101010101" pitchFamily="49" charset="-122"/>
            <a:ea typeface="楷体" panose="02010609060101010101" pitchFamily="49" charset="-122"/>
          </a:endParaRPr>
        </a:p>
      </dsp:txBody>
      <dsp:txXfrm>
        <a:off x="3821874" y="1363850"/>
        <a:ext cx="1400936" cy="48100"/>
      </dsp:txXfrm>
    </dsp:sp>
    <dsp:sp modelId="{B042F6FB-6468-42DA-B00E-A84E9A6E8F3F}">
      <dsp:nvSpPr>
        <dsp:cNvPr id="7" name="圆角矩形 6"/>
        <dsp:cNvSpPr/>
      </dsp:nvSpPr>
      <dsp:spPr bwMode="white">
        <a:xfrm>
          <a:off x="5091133" y="47786"/>
          <a:ext cx="3693842" cy="1862591"/>
        </a:xfrm>
        <a:prstGeom prst="roundRect">
          <a:avLst>
            <a:gd name="adj" fmla="val 10000"/>
          </a:avLst>
        </a:prstGeom>
        <a:solidFill>
          <a:schemeClr val="bg1"/>
        </a:solidFill>
        <a:ln w="38100">
          <a:solidFill>
            <a:srgbClr val="00B050"/>
          </a:solidFill>
        </a:ln>
        <a:sp3d prstMaterial="dkEdge">
          <a:bevelT w="8200" h="38100"/>
        </a:sp3d>
      </dsp:spPr>
      <dsp:style>
        <a:lnRef idx="0">
          <a:schemeClr val="dk2">
            <a:shade val="80000"/>
          </a:schemeClr>
        </a:lnRef>
        <a:fillRef idx="2">
          <a:schemeClr val="lt1"/>
        </a:fillRef>
        <a:effectRef idx="1">
          <a:scrgbClr r="0" g="0" b="0"/>
        </a:effectRef>
        <a:fontRef idx="minor">
          <a:schemeClr val="dk1"/>
        </a:fontRef>
      </dsp:style>
      <dsp:txBody>
        <a:bodyPr vert="horz" wrap="square" lIns="17780" tIns="17780" rIns="17780" bIns="177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购入即可使用</a:t>
          </a:r>
          <a:endParaRPr lang="zh-CN" altLang="en-US" sz="2800" b="1" dirty="0">
            <a:solidFill>
              <a:schemeClr val="dk2"/>
            </a:solidFill>
            <a:latin typeface="楷体" panose="02010609060101010101" pitchFamily="49" charset="-122"/>
            <a:ea typeface="楷体" panose="02010609060101010101" pitchFamily="49" charset="-122"/>
          </a:endParaRPr>
        </a:p>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（固定资产）</a:t>
          </a:r>
          <a:endParaRPr sz="6500">
            <a:solidFill>
              <a:schemeClr val="dk2"/>
            </a:solidFill>
          </a:endParaRPr>
        </a:p>
      </dsp:txBody>
      <dsp:txXfrm>
        <a:off x="5091133" y="47786"/>
        <a:ext cx="3693842" cy="1862591"/>
      </dsp:txXfrm>
    </dsp:sp>
    <dsp:sp modelId="{B670BDF6-A3C1-4516-9D03-50F0C4846277}">
      <dsp:nvSpPr>
        <dsp:cNvPr id="8" name="任意多边形 7"/>
        <dsp:cNvSpPr/>
      </dsp:nvSpPr>
      <dsp:spPr bwMode="white">
        <a:xfrm>
          <a:off x="3752372" y="2291640"/>
          <a:ext cx="1539941" cy="48100"/>
        </a:xfrm>
        <a:custGeom>
          <a:avLst/>
          <a:gdLst/>
          <a:ahLst/>
          <a:cxnLst/>
          <a:pathLst>
            <a:path w="2425" h="76">
              <a:moveTo>
                <a:pt x="317" y="-779"/>
              </a:moveTo>
              <a:lnTo>
                <a:pt x="2108" y="855"/>
              </a:lnTo>
            </a:path>
          </a:pathLst>
        </a:custGeom>
      </dsp:spPr>
      <dsp:style>
        <a:lnRef idx="2">
          <a:schemeClr val="dk2">
            <a:shade val="80000"/>
          </a:schemeClr>
        </a:lnRef>
        <a:fillRef idx="0">
          <a:schemeClr val="dk2"/>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50000"/>
            </a:lnSpc>
            <a:spcBef>
              <a:spcPct val="0"/>
            </a:spcBef>
            <a:spcAft>
              <a:spcPct val="35000"/>
            </a:spcAft>
          </a:pPr>
          <a:endParaRPr lang="zh-CN" altLang="en-US" sz="2800" b="1">
            <a:solidFill>
              <a:schemeClr val="dk2"/>
            </a:solidFill>
            <a:latin typeface="楷体" panose="02010609060101010101" pitchFamily="49" charset="-122"/>
            <a:ea typeface="楷体" panose="02010609060101010101" pitchFamily="49" charset="-122"/>
          </a:endParaRPr>
        </a:p>
      </dsp:txBody>
      <dsp:txXfrm>
        <a:off x="3752372" y="2291640"/>
        <a:ext cx="1539941" cy="48100"/>
      </dsp:txXfrm>
    </dsp:sp>
    <dsp:sp modelId="{01457F51-8494-4F08-BD1B-E098813A926D}">
      <dsp:nvSpPr>
        <dsp:cNvPr id="9" name="圆角矩形 8"/>
        <dsp:cNvSpPr/>
      </dsp:nvSpPr>
      <dsp:spPr bwMode="white">
        <a:xfrm>
          <a:off x="5091133" y="2123674"/>
          <a:ext cx="3693842" cy="1421977"/>
        </a:xfrm>
        <a:prstGeom prst="roundRect">
          <a:avLst>
            <a:gd name="adj" fmla="val 10000"/>
          </a:avLst>
        </a:prstGeom>
        <a:solidFill>
          <a:schemeClr val="bg1"/>
        </a:solidFill>
        <a:ln w="38100">
          <a:solidFill>
            <a:srgbClr val="00B050"/>
          </a:solidFill>
        </a:ln>
        <a:sp3d prstMaterial="dkEdge">
          <a:bevelT w="8200" h="38100"/>
        </a:sp3d>
      </dsp:spPr>
      <dsp:style>
        <a:lnRef idx="0">
          <a:schemeClr val="dk2">
            <a:shade val="80000"/>
          </a:schemeClr>
        </a:lnRef>
        <a:fillRef idx="2">
          <a:schemeClr val="lt1"/>
        </a:fillRef>
        <a:effectRef idx="1">
          <a:scrgbClr r="0" g="0" b="0"/>
        </a:effectRef>
        <a:fontRef idx="minor">
          <a:schemeClr val="dk1"/>
        </a:fontRef>
      </dsp:style>
      <dsp:txBody>
        <a:bodyPr lIns="17780" tIns="17780" rIns="17780" bIns="177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需安装（在建工程）</a:t>
          </a:r>
          <a:endParaRPr>
            <a:solidFill>
              <a:schemeClr val="dk2"/>
            </a:solidFill>
          </a:endParaRPr>
        </a:p>
      </dsp:txBody>
      <dsp:txXfrm>
        <a:off x="5091133" y="2123674"/>
        <a:ext cx="3693842" cy="1421977"/>
      </dsp:txXfrm>
    </dsp:sp>
    <dsp:sp modelId="{9A01D41C-3074-4B10-AFBA-4212DCA68111}">
      <dsp:nvSpPr>
        <dsp:cNvPr id="10" name="任意多边形 9"/>
        <dsp:cNvSpPr/>
      </dsp:nvSpPr>
      <dsp:spPr bwMode="white">
        <a:xfrm>
          <a:off x="1172806" y="3822815"/>
          <a:ext cx="1756793" cy="48100"/>
        </a:xfrm>
        <a:custGeom>
          <a:avLst/>
          <a:gdLst/>
          <a:ahLst/>
          <a:cxnLst/>
          <a:pathLst>
            <a:path w="2767" h="76">
              <a:moveTo>
                <a:pt x="488" y="-1016"/>
              </a:moveTo>
              <a:lnTo>
                <a:pt x="2279" y="1092"/>
              </a:lnTo>
            </a:path>
          </a:pathLst>
        </a:custGeom>
      </dsp:spPr>
      <dsp:style>
        <a:lnRef idx="2">
          <a:schemeClr val="dk2">
            <a:shade val="60000"/>
          </a:schemeClr>
        </a:lnRef>
        <a:fillRef idx="0">
          <a:schemeClr val="dk2"/>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50000"/>
            </a:lnSpc>
            <a:spcBef>
              <a:spcPct val="0"/>
            </a:spcBef>
            <a:spcAft>
              <a:spcPct val="35000"/>
            </a:spcAft>
          </a:pPr>
          <a:endParaRPr lang="zh-CN" altLang="en-US" sz="2800" b="1">
            <a:solidFill>
              <a:schemeClr val="dk2"/>
            </a:solidFill>
            <a:latin typeface="楷体" panose="02010609060101010101" pitchFamily="49" charset="-122"/>
            <a:ea typeface="楷体" panose="02010609060101010101" pitchFamily="49" charset="-122"/>
          </a:endParaRPr>
        </a:p>
      </dsp:txBody>
      <dsp:txXfrm>
        <a:off x="1172806" y="3822815"/>
        <a:ext cx="1756793" cy="48100"/>
      </dsp:txXfrm>
    </dsp:sp>
    <dsp:sp modelId="{FD2AB8B4-2B78-482E-A264-7041A76744C2}">
      <dsp:nvSpPr>
        <dsp:cNvPr id="11" name="圆角矩形 10"/>
        <dsp:cNvSpPr/>
      </dsp:nvSpPr>
      <dsp:spPr bwMode="white">
        <a:xfrm>
          <a:off x="2619993" y="3763213"/>
          <a:ext cx="1333559" cy="1506044"/>
        </a:xfrm>
        <a:prstGeom prst="roundRect">
          <a:avLst>
            <a:gd name="adj" fmla="val 10000"/>
          </a:avLst>
        </a:prstGeom>
        <a:solidFill>
          <a:schemeClr val="bg1"/>
        </a:solidFill>
        <a:ln w="38100">
          <a:solidFill>
            <a:srgbClr val="0000FF"/>
          </a:solidFill>
        </a:ln>
        <a:sp3d prstMaterial="dkEdge">
          <a:bevelT w="8200" h="38100"/>
        </a:sp3d>
      </dsp:spPr>
      <dsp:style>
        <a:lnRef idx="0">
          <a:schemeClr val="dk2">
            <a:shade val="80000"/>
          </a:schemeClr>
        </a:lnRef>
        <a:fillRef idx="2">
          <a:schemeClr val="lt1"/>
        </a:fillRef>
        <a:effectRef idx="1">
          <a:scrgbClr r="0" g="0" b="0"/>
        </a:effectRef>
        <a:fontRef idx="minor">
          <a:schemeClr val="dk1"/>
        </a:fontRef>
      </dsp:style>
      <dsp:txBody>
        <a:bodyPr lIns="17780" tIns="17780" rIns="17780" bIns="177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自行</a:t>
          </a:r>
          <a:endParaRPr lang="en-US" altLang="zh-CN" sz="2800" b="1" dirty="0">
            <a:solidFill>
              <a:schemeClr val="dk2"/>
            </a:solidFill>
            <a:latin typeface="楷体" panose="02010609060101010101" pitchFamily="49" charset="-122"/>
            <a:ea typeface="楷体" panose="02010609060101010101" pitchFamily="49" charset="-122"/>
          </a:endParaRPr>
        </a:p>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建造</a:t>
          </a:r>
          <a:endParaRPr>
            <a:solidFill>
              <a:schemeClr val="dk2"/>
            </a:solidFill>
          </a:endParaRPr>
        </a:p>
      </dsp:txBody>
      <dsp:txXfrm>
        <a:off x="2619993" y="3763213"/>
        <a:ext cx="1333559" cy="1506044"/>
      </dsp:txXfrm>
    </dsp:sp>
    <dsp:sp modelId="{535021DB-C122-4DE2-8730-E097DB321317}">
      <dsp:nvSpPr>
        <dsp:cNvPr id="12" name="任意多边形 11"/>
        <dsp:cNvSpPr/>
      </dsp:nvSpPr>
      <dsp:spPr bwMode="white">
        <a:xfrm>
          <a:off x="3953552" y="4492186"/>
          <a:ext cx="1137582" cy="48100"/>
        </a:xfrm>
        <a:custGeom>
          <a:avLst/>
          <a:gdLst/>
          <a:ahLst/>
          <a:cxnLst/>
          <a:pathLst>
            <a:path w="1791" h="76">
              <a:moveTo>
                <a:pt x="0" y="38"/>
              </a:moveTo>
              <a:lnTo>
                <a:pt x="1791" y="38"/>
              </a:lnTo>
            </a:path>
          </a:pathLst>
        </a:custGeom>
      </dsp:spPr>
      <dsp:style>
        <a:lnRef idx="2">
          <a:schemeClr val="dk2">
            <a:shade val="80000"/>
          </a:schemeClr>
        </a:lnRef>
        <a:fillRef idx="0">
          <a:schemeClr val="dk2"/>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50000"/>
            </a:lnSpc>
            <a:spcBef>
              <a:spcPct val="0"/>
            </a:spcBef>
            <a:spcAft>
              <a:spcPct val="35000"/>
            </a:spcAft>
          </a:pPr>
          <a:endParaRPr lang="zh-CN" altLang="en-US" sz="2800" b="1">
            <a:solidFill>
              <a:schemeClr val="dk2"/>
            </a:solidFill>
            <a:latin typeface="楷体" panose="02010609060101010101" pitchFamily="49" charset="-122"/>
            <a:ea typeface="楷体" panose="02010609060101010101" pitchFamily="49" charset="-122"/>
          </a:endParaRPr>
        </a:p>
      </dsp:txBody>
      <dsp:txXfrm>
        <a:off x="3953552" y="4492186"/>
        <a:ext cx="1137582" cy="48100"/>
      </dsp:txXfrm>
    </dsp:sp>
    <dsp:sp modelId="{4461A658-8AA2-4813-8E7D-C5B42C85BA69}">
      <dsp:nvSpPr>
        <dsp:cNvPr id="13" name="圆角矩形 12"/>
        <dsp:cNvSpPr/>
      </dsp:nvSpPr>
      <dsp:spPr bwMode="white">
        <a:xfrm>
          <a:off x="5091133" y="3758948"/>
          <a:ext cx="3693842" cy="1514576"/>
        </a:xfrm>
        <a:prstGeom prst="roundRect">
          <a:avLst>
            <a:gd name="adj" fmla="val 10000"/>
          </a:avLst>
        </a:prstGeom>
        <a:solidFill>
          <a:schemeClr val="bg1"/>
        </a:solidFill>
        <a:ln w="38100">
          <a:solidFill>
            <a:srgbClr val="00B050"/>
          </a:solidFill>
        </a:ln>
        <a:sp3d prstMaterial="dkEdge">
          <a:bevelT w="8200" h="38100"/>
        </a:sp3d>
      </dsp:spPr>
      <dsp:style>
        <a:lnRef idx="0">
          <a:schemeClr val="dk2">
            <a:shade val="80000"/>
          </a:schemeClr>
        </a:lnRef>
        <a:fillRef idx="2">
          <a:schemeClr val="lt1"/>
        </a:fillRef>
        <a:effectRef idx="1">
          <a:scrgbClr r="0" g="0" b="0"/>
        </a:effectRef>
        <a:fontRef idx="minor">
          <a:schemeClr val="dk1"/>
        </a:fontRef>
      </dsp:style>
      <dsp:txBody>
        <a:bodyPr lIns="17780" tIns="17780" rIns="17780" bIns="177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建造中：在建工程</a:t>
          </a:r>
          <a:endParaRPr lang="en-US" altLang="zh-CN" sz="2800" b="1" dirty="0">
            <a:solidFill>
              <a:schemeClr val="dk2"/>
            </a:solidFill>
            <a:latin typeface="楷体" panose="02010609060101010101" pitchFamily="49" charset="-122"/>
            <a:ea typeface="楷体" panose="02010609060101010101" pitchFamily="49" charset="-122"/>
          </a:endParaRPr>
        </a:p>
        <a:p>
          <a:pPr lvl="0">
            <a:lnSpc>
              <a:spcPct val="150000"/>
            </a:lnSpc>
            <a:spcBef>
              <a:spcPct val="0"/>
            </a:spcBef>
            <a:spcAft>
              <a:spcPct val="35000"/>
            </a:spcAft>
          </a:pPr>
          <a:r>
            <a:rPr lang="zh-CN" altLang="en-US" sz="2800" b="1" dirty="0">
              <a:solidFill>
                <a:schemeClr val="dk2"/>
              </a:solidFill>
              <a:latin typeface="楷体" panose="02010609060101010101" pitchFamily="49" charset="-122"/>
              <a:ea typeface="楷体" panose="02010609060101010101" pitchFamily="49" charset="-122"/>
            </a:rPr>
            <a:t>完工：结转固定资产</a:t>
          </a:r>
          <a:endParaRPr>
            <a:solidFill>
              <a:schemeClr val="dk2"/>
            </a:solidFill>
          </a:endParaRPr>
        </a:p>
      </dsp:txBody>
      <dsp:txXfrm>
        <a:off x="5091133" y="3758948"/>
        <a:ext cx="3693842" cy="151457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1">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rSet qsTypeId="urn:microsoft.com/office/officeart/2005/8/quickstyle/simple5"/>
        </dgm:pt>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1">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1">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20866" name="Rectangle 2"/>
          <p:cNvSpPr>
            <a:spLocks noGrp="1" noChangeArrowheads="1"/>
          </p:cNvSpPr>
          <p:nvPr>
            <p:ph type="hdr" sz="quarter"/>
          </p:nvPr>
        </p:nvSpPr>
        <p:spPr bwMode="auto">
          <a:xfrm>
            <a:off x="0" y="0"/>
            <a:ext cx="3078163" cy="511175"/>
          </a:xfrm>
          <a:prstGeom prst="rect">
            <a:avLst/>
          </a:prstGeom>
          <a:noFill/>
          <a:ln w="9525">
            <a:noFill/>
            <a:miter lim="800000"/>
          </a:ln>
          <a:effectLst/>
        </p:spPr>
        <p:txBody>
          <a:bodyPr vert="horz" wrap="square" lIns="95655" tIns="47828" rIns="95655" bIns="47828" numCol="1" anchor="t" anchorCtr="0" compatLnSpc="1"/>
          <a:lstStyle>
            <a:lvl1pPr defTabSz="957580">
              <a:defRPr sz="1300">
                <a:latin typeface="Arial" panose="020B0604020202020204" pitchFamily="34" charset="0"/>
              </a:defRPr>
            </a:lvl1pPr>
          </a:lstStyle>
          <a:p>
            <a:pPr marL="0" marR="0" lvl="0" indent="0" algn="l" defTabSz="957580" rtl="0" eaLnBrk="1" fontAlgn="base" latinLnBrk="0" hangingPunct="1">
              <a:lnSpc>
                <a:spcPct val="100000"/>
              </a:lnSpc>
              <a:spcBef>
                <a:spcPct val="0"/>
              </a:spcBef>
              <a:spcAft>
                <a:spcPct val="0"/>
              </a:spcAft>
              <a:buClrTx/>
              <a:buSzTx/>
              <a:buFontTx/>
              <a:buNone/>
              <a:defRPr/>
            </a:pPr>
            <a:endParaRPr kumimoji="0" lang="en-US" altLang="zh-CN" sz="1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20867" name="Rectangle 3"/>
          <p:cNvSpPr>
            <a:spLocks noGrp="1" noChangeArrowheads="1"/>
          </p:cNvSpPr>
          <p:nvPr>
            <p:ph type="dt" sz="quarter" idx="1"/>
          </p:nvPr>
        </p:nvSpPr>
        <p:spPr bwMode="auto">
          <a:xfrm>
            <a:off x="4022725" y="0"/>
            <a:ext cx="3078163" cy="511175"/>
          </a:xfrm>
          <a:prstGeom prst="rect">
            <a:avLst/>
          </a:prstGeom>
          <a:noFill/>
          <a:ln w="9525">
            <a:noFill/>
            <a:miter lim="800000"/>
          </a:ln>
          <a:effectLst/>
        </p:spPr>
        <p:txBody>
          <a:bodyPr vert="horz" wrap="square" lIns="95655" tIns="47828" rIns="95655" bIns="47828" numCol="1" anchor="t" anchorCtr="0" compatLnSpc="1"/>
          <a:lstStyle>
            <a:lvl1pPr algn="r" defTabSz="957580">
              <a:defRPr sz="1300">
                <a:latin typeface="Arial" panose="020B0604020202020204" pitchFamily="34" charset="0"/>
              </a:defRPr>
            </a:lvl1pPr>
          </a:lstStyle>
          <a:p>
            <a:pPr marL="0" marR="0" lvl="0" indent="0" algn="r" defTabSz="957580" rtl="0" eaLnBrk="1" fontAlgn="base" latinLnBrk="0" hangingPunct="1">
              <a:lnSpc>
                <a:spcPct val="100000"/>
              </a:lnSpc>
              <a:spcBef>
                <a:spcPct val="0"/>
              </a:spcBef>
              <a:spcAft>
                <a:spcPct val="0"/>
              </a:spcAft>
              <a:buClrTx/>
              <a:buSzTx/>
              <a:buFontTx/>
              <a:buNone/>
              <a:defRPr/>
            </a:pPr>
            <a:endParaRPr kumimoji="0" lang="en-US" altLang="zh-CN" sz="1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20868" name="Rectangle 4"/>
          <p:cNvSpPr>
            <a:spLocks noGrp="1" noChangeArrowheads="1"/>
          </p:cNvSpPr>
          <p:nvPr>
            <p:ph type="ftr" sz="quarter" idx="2"/>
          </p:nvPr>
        </p:nvSpPr>
        <p:spPr bwMode="auto">
          <a:xfrm>
            <a:off x="0" y="9718675"/>
            <a:ext cx="3078163" cy="511175"/>
          </a:xfrm>
          <a:prstGeom prst="rect">
            <a:avLst/>
          </a:prstGeom>
          <a:noFill/>
          <a:ln w="9525">
            <a:noFill/>
            <a:miter lim="800000"/>
          </a:ln>
          <a:effectLst/>
        </p:spPr>
        <p:txBody>
          <a:bodyPr vert="horz" wrap="square" lIns="95655" tIns="47828" rIns="95655" bIns="47828" numCol="1" anchor="b" anchorCtr="0" compatLnSpc="1"/>
          <a:lstStyle>
            <a:lvl1pPr defTabSz="957580">
              <a:defRPr sz="1300">
                <a:latin typeface="Arial" panose="020B0604020202020204" pitchFamily="34" charset="0"/>
              </a:defRPr>
            </a:lvl1pPr>
          </a:lstStyle>
          <a:p>
            <a:pPr marL="0" marR="0" lvl="0" indent="0" algn="l" defTabSz="957580" rtl="0" eaLnBrk="1" fontAlgn="base" latinLnBrk="0" hangingPunct="1">
              <a:lnSpc>
                <a:spcPct val="100000"/>
              </a:lnSpc>
              <a:spcBef>
                <a:spcPct val="0"/>
              </a:spcBef>
              <a:spcAft>
                <a:spcPct val="0"/>
              </a:spcAft>
              <a:buClrTx/>
              <a:buSzTx/>
              <a:buFontTx/>
              <a:buNone/>
              <a:defRPr/>
            </a:pPr>
            <a:endParaRPr kumimoji="0" lang="en-US" altLang="zh-CN" sz="1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20869" name="Rectangle 5"/>
          <p:cNvSpPr>
            <a:spLocks noGrp="1" noChangeArrowheads="1"/>
          </p:cNvSpPr>
          <p:nvPr>
            <p:ph type="sldNum" sz="quarter" idx="3"/>
          </p:nvPr>
        </p:nvSpPr>
        <p:spPr bwMode="auto">
          <a:xfrm>
            <a:off x="4022725" y="9718675"/>
            <a:ext cx="3078163" cy="511175"/>
          </a:xfrm>
          <a:prstGeom prst="rect">
            <a:avLst/>
          </a:prstGeom>
          <a:noFill/>
          <a:ln w="9525">
            <a:noFill/>
            <a:miter lim="800000"/>
          </a:ln>
          <a:effectLst/>
        </p:spPr>
        <p:txBody>
          <a:bodyPr vert="horz" wrap="square" lIns="95655" tIns="47828" rIns="95655" bIns="47828" numCol="1" anchor="b" anchorCtr="0" compatLnSpc="1"/>
          <a:p>
            <a:pPr lvl="0" algn="r" defTabSz="957580" eaLnBrk="1" fontAlgn="base" hangingPunct="1"/>
            <a:fld id="{9A0DB2DC-4C9A-4742-B13C-FB6460FD3503}" type="slidenum">
              <a:rPr lang="en-US" altLang="zh-CN" sz="1300" strike="noStrike" noProof="1" dirty="0">
                <a:latin typeface="Verdana" panose="020B0604030504040204" pitchFamily="34" charset="0"/>
                <a:ea typeface="宋体" panose="02010600030101010101" pitchFamily="2" charset="-122"/>
                <a:cs typeface="+mn-cs"/>
              </a:rPr>
            </a:fld>
            <a:endParaRPr lang="en-US" altLang="zh-CN" sz="1300" strike="noStrike" noProof="1" dirty="0">
              <a:latin typeface="Verdana" panose="020B060403050404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3078163" cy="511175"/>
          </a:xfrm>
          <a:prstGeom prst="rect">
            <a:avLst/>
          </a:prstGeom>
          <a:noFill/>
          <a:ln w="9525">
            <a:noFill/>
            <a:miter lim="800000"/>
          </a:ln>
          <a:effectLst/>
        </p:spPr>
        <p:txBody>
          <a:bodyPr vert="horz" wrap="square" lIns="95655" tIns="47828" rIns="95655" bIns="47828" numCol="1" anchor="t" anchorCtr="0" compatLnSpc="1"/>
          <a:lstStyle>
            <a:lvl1pPr defTabSz="957580">
              <a:defRPr sz="1300">
                <a:latin typeface="Arial" panose="020B0604020202020204" pitchFamily="34" charset="0"/>
              </a:defRPr>
            </a:lvl1pPr>
          </a:lstStyle>
          <a:p>
            <a:pPr marL="0" marR="0" lvl="0" indent="0" algn="l" defTabSz="957580" rtl="0" eaLnBrk="1" fontAlgn="base" latinLnBrk="0" hangingPunct="1">
              <a:lnSpc>
                <a:spcPct val="100000"/>
              </a:lnSpc>
              <a:spcBef>
                <a:spcPct val="0"/>
              </a:spcBef>
              <a:spcAft>
                <a:spcPct val="0"/>
              </a:spcAft>
              <a:buClrTx/>
              <a:buSzTx/>
              <a:buFontTx/>
              <a:buNone/>
              <a:defRPr/>
            </a:pPr>
            <a:endParaRPr kumimoji="0" lang="en-US" altLang="zh-CN" sz="1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4022725" y="0"/>
            <a:ext cx="3078163" cy="511175"/>
          </a:xfrm>
          <a:prstGeom prst="rect">
            <a:avLst/>
          </a:prstGeom>
          <a:noFill/>
          <a:ln w="9525">
            <a:noFill/>
            <a:miter lim="800000"/>
          </a:ln>
          <a:effectLst/>
        </p:spPr>
        <p:txBody>
          <a:bodyPr vert="horz" wrap="square" lIns="95655" tIns="47828" rIns="95655" bIns="47828" numCol="1" anchor="t" anchorCtr="0" compatLnSpc="1"/>
          <a:lstStyle>
            <a:lvl1pPr algn="r" defTabSz="957580">
              <a:defRPr sz="1300">
                <a:latin typeface="Arial" panose="020B0604020202020204" pitchFamily="34" charset="0"/>
              </a:defRPr>
            </a:lvl1pPr>
          </a:lstStyle>
          <a:p>
            <a:pPr marL="0" marR="0" lvl="0" indent="0" algn="r" defTabSz="957580" rtl="0" eaLnBrk="1" fontAlgn="base" latinLnBrk="0" hangingPunct="1">
              <a:lnSpc>
                <a:spcPct val="100000"/>
              </a:lnSpc>
              <a:spcBef>
                <a:spcPct val="0"/>
              </a:spcBef>
              <a:spcAft>
                <a:spcPct val="0"/>
              </a:spcAft>
              <a:buClrTx/>
              <a:buSzTx/>
              <a:buFontTx/>
              <a:buNone/>
              <a:defRPr/>
            </a:pPr>
            <a:endParaRPr kumimoji="0" lang="en-US" altLang="zh-CN" sz="1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444" name="Rectangle 4"/>
          <p:cNvSpPr>
            <a:spLocks noRot="1" noTextEdit="1"/>
          </p:cNvSpPr>
          <p:nvPr>
            <p:ph type="sldImg"/>
          </p:nvPr>
        </p:nvSpPr>
        <p:spPr>
          <a:xfrm>
            <a:off x="140582" y="768350"/>
            <a:ext cx="6821312" cy="3836988"/>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709613" y="4860925"/>
            <a:ext cx="5683250" cy="4602163"/>
          </a:xfrm>
          <a:prstGeom prst="rect">
            <a:avLst/>
          </a:prstGeom>
          <a:noFill/>
          <a:ln w="9525">
            <a:noFill/>
            <a:miter lim="800000"/>
          </a:ln>
          <a:effectLst/>
        </p:spPr>
        <p:txBody>
          <a:bodyPr vert="horz" wrap="square" lIns="95655" tIns="47828" rIns="95655" bIns="47828"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9718675"/>
            <a:ext cx="3078163" cy="511175"/>
          </a:xfrm>
          <a:prstGeom prst="rect">
            <a:avLst/>
          </a:prstGeom>
          <a:noFill/>
          <a:ln w="9525">
            <a:noFill/>
            <a:miter lim="800000"/>
          </a:ln>
          <a:effectLst/>
        </p:spPr>
        <p:txBody>
          <a:bodyPr vert="horz" wrap="square" lIns="95655" tIns="47828" rIns="95655" bIns="47828" numCol="1" anchor="b" anchorCtr="0" compatLnSpc="1"/>
          <a:lstStyle>
            <a:lvl1pPr defTabSz="957580">
              <a:defRPr sz="1300">
                <a:latin typeface="Arial" panose="020B0604020202020204" pitchFamily="34" charset="0"/>
              </a:defRPr>
            </a:lvl1pPr>
          </a:lstStyle>
          <a:p>
            <a:pPr marL="0" marR="0" lvl="0" indent="0" algn="l" defTabSz="957580" rtl="0" eaLnBrk="1" fontAlgn="base" latinLnBrk="0" hangingPunct="1">
              <a:lnSpc>
                <a:spcPct val="100000"/>
              </a:lnSpc>
              <a:spcBef>
                <a:spcPct val="0"/>
              </a:spcBef>
              <a:spcAft>
                <a:spcPct val="0"/>
              </a:spcAft>
              <a:buClrTx/>
              <a:buSzTx/>
              <a:buFontTx/>
              <a:buNone/>
              <a:defRPr/>
            </a:pPr>
            <a:endParaRPr kumimoji="0" lang="en-US" altLang="zh-CN" sz="13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4022725" y="9718675"/>
            <a:ext cx="3078163" cy="511175"/>
          </a:xfrm>
          <a:prstGeom prst="rect">
            <a:avLst/>
          </a:prstGeom>
          <a:noFill/>
          <a:ln w="9525">
            <a:noFill/>
            <a:miter lim="800000"/>
          </a:ln>
          <a:effectLst/>
        </p:spPr>
        <p:txBody>
          <a:bodyPr vert="horz" wrap="square" lIns="95655" tIns="47828" rIns="95655" bIns="47828" numCol="1" anchor="b" anchorCtr="0" compatLnSpc="1"/>
          <a:p>
            <a:pPr lvl="0" algn="r" defTabSz="957580" eaLnBrk="1" fontAlgn="base" hangingPunct="1"/>
            <a:fld id="{9A0DB2DC-4C9A-4742-B13C-FB6460FD3503}" type="slidenum">
              <a:rPr lang="en-US" altLang="zh-CN" sz="1300" strike="noStrike" noProof="1" dirty="0">
                <a:latin typeface="Arial" panose="020B0604020202020204" pitchFamily="34" charset="0"/>
                <a:ea typeface="宋体" panose="02010600030101010101" pitchFamily="2" charset="-122"/>
                <a:cs typeface="+mn-cs"/>
              </a:rPr>
            </a:fld>
            <a:endParaRPr lang="en-US" altLang="zh-CN" sz="13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幻灯片图像占位符 1"/>
          <p:cNvSpPr>
            <a:spLocks noRot="1" noTextEdit="1"/>
          </p:cNvSpPr>
          <p:nvPr>
            <p:ph type="sldImg"/>
          </p:nvPr>
        </p:nvSpPr>
        <p:spPr/>
      </p:sp>
      <p:sp>
        <p:nvSpPr>
          <p:cNvPr id="155650" name="文本占位符 2"/>
          <p:cNvSpPr/>
          <p:nvPr>
            <p:ph type="body"/>
          </p:nvPr>
        </p:nvSpPr>
        <p:spPr/>
        <p:txBody>
          <a:bodyPr wrap="square" lIns="95655" tIns="47828" rIns="95655" bIns="47828" anchor="t" anchorCtr="0"/>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09" name="幻灯片图像占位符 1"/>
          <p:cNvSpPr>
            <a:spLocks noRot="1" noTextEdit="1"/>
          </p:cNvSpPr>
          <p:nvPr>
            <p:ph type="sldImg"/>
          </p:nvPr>
        </p:nvSpPr>
        <p:spPr/>
      </p:sp>
      <p:sp>
        <p:nvSpPr>
          <p:cNvPr id="171010" name="文本占位符 2"/>
          <p:cNvSpPr/>
          <p:nvPr>
            <p:ph type="body"/>
          </p:nvPr>
        </p:nvSpPr>
        <p:spPr/>
        <p:txBody>
          <a:bodyPr wrap="square" lIns="95655" tIns="47828" rIns="95655" bIns="47828" anchor="t" anchorCtr="0"/>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0513" name="幻灯片图像占位符 1"/>
          <p:cNvSpPr>
            <a:spLocks noGrp="1" noRot="1" noChangeAspect="1" noTextEdit="1"/>
          </p:cNvSpPr>
          <p:nvPr>
            <p:ph type="sldImg"/>
          </p:nvPr>
        </p:nvSpPr>
        <p:spPr>
          <a:xfrm>
            <a:off x="140582" y="768350"/>
            <a:ext cx="6821312" cy="3836988"/>
          </a:xfrm>
        </p:spPr>
      </p:sp>
      <p:sp>
        <p:nvSpPr>
          <p:cNvPr id="320514" name="备注占位符 2"/>
          <p:cNvSpPr>
            <a:spLocks noGrp="1"/>
          </p:cNvSpPr>
          <p:nvPr>
            <p:ph type="body"/>
          </p:nvPr>
        </p:nvSpPr>
        <p:spPr/>
        <p:txBody>
          <a:bodyPr wrap="square" lIns="95655" tIns="47828" rIns="95655" bIns="47828" anchor="t" anchorCtr="0"/>
          <a:p>
            <a:pPr lvl="0"/>
            <a:endParaRPr lang="zh-CN" altLang="en-US" dirty="0"/>
          </a:p>
        </p:txBody>
      </p:sp>
      <p:sp>
        <p:nvSpPr>
          <p:cNvPr id="320515" name="灯片编号占位符 3"/>
          <p:cNvSpPr txBox="1">
            <a:spLocks noGrp="1"/>
          </p:cNvSpPr>
          <p:nvPr>
            <p:ph type="sldNum" sz="quarter"/>
          </p:nvPr>
        </p:nvSpPr>
        <p:spPr>
          <a:xfrm>
            <a:off x="4022725" y="9718675"/>
            <a:ext cx="3078163" cy="511175"/>
          </a:xfrm>
          <a:prstGeom prst="rect">
            <a:avLst/>
          </a:prstGeom>
          <a:noFill/>
          <a:ln w="9525">
            <a:noFill/>
          </a:ln>
        </p:spPr>
        <p:txBody>
          <a:bodyPr vert="horz" wrap="square" lIns="95655" tIns="47828" rIns="95655" bIns="47828" anchor="b" anchorCtr="0"/>
          <a:p>
            <a:pPr lvl="0" algn="r" defTabSz="957580">
              <a:buFont typeface="Arial" panose="020B0604020202020204" pitchFamily="34" charset="0"/>
            </a:pPr>
            <a:fld id="{9A0DB2DC-4C9A-4742-B13C-FB6460FD3503}" type="slidenum">
              <a:rPr lang="zh-CN" altLang="en-US" sz="1300" dirty="0">
                <a:solidFill>
                  <a:srgbClr val="000000"/>
                </a:solidFill>
                <a:latin typeface="Arial" panose="020B0604020202020204" pitchFamily="34" charset="0"/>
                <a:ea typeface="宋体" panose="02010600030101010101" pitchFamily="2" charset="-122"/>
              </a:rPr>
            </a:fld>
            <a:endParaRPr lang="zh-CN" altLang="en-US" sz="1300" dirty="0">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9185" name="幻灯片图像占位符 1"/>
          <p:cNvSpPr>
            <a:spLocks noRot="1" noTextEdit="1"/>
          </p:cNvSpPr>
          <p:nvPr>
            <p:ph type="sldImg"/>
          </p:nvPr>
        </p:nvSpPr>
        <p:spPr/>
      </p:sp>
      <p:sp>
        <p:nvSpPr>
          <p:cNvPr id="349186" name="文本占位符 2"/>
          <p:cNvSpPr/>
          <p:nvPr>
            <p:ph type="body"/>
          </p:nvPr>
        </p:nvSpPr>
        <p:spPr/>
        <p:txBody>
          <a:bodyPr wrap="square" lIns="95655" tIns="47828" rIns="95655" bIns="47828" anchor="t" anchorCtr="0"/>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1649" name="幻灯片图像占位符 1"/>
          <p:cNvSpPr>
            <a:spLocks noGrp="1" noRot="1" noChangeAspect="1" noTextEdit="1"/>
          </p:cNvSpPr>
          <p:nvPr>
            <p:ph type="sldImg"/>
          </p:nvPr>
        </p:nvSpPr>
        <p:spPr>
          <a:xfrm>
            <a:off x="140582" y="768350"/>
            <a:ext cx="6821312" cy="3836988"/>
          </a:xfrm>
        </p:spPr>
      </p:sp>
      <p:sp>
        <p:nvSpPr>
          <p:cNvPr id="411650" name="备注占位符 2"/>
          <p:cNvSpPr>
            <a:spLocks noGrp="1"/>
          </p:cNvSpPr>
          <p:nvPr>
            <p:ph type="body"/>
          </p:nvPr>
        </p:nvSpPr>
        <p:spPr/>
        <p:txBody>
          <a:bodyPr wrap="square" lIns="95655" tIns="47828" rIns="95655" bIns="47828" anchor="t" anchorCtr="0"/>
          <a:p>
            <a:pPr lvl="0"/>
            <a:endParaRPr lang="zh-CN" altLang="en-US" dirty="0"/>
          </a:p>
        </p:txBody>
      </p:sp>
      <p:sp>
        <p:nvSpPr>
          <p:cNvPr id="411651" name="灯片编号占位符 3"/>
          <p:cNvSpPr txBox="1">
            <a:spLocks noGrp="1"/>
          </p:cNvSpPr>
          <p:nvPr>
            <p:ph type="sldNum" sz="quarter"/>
          </p:nvPr>
        </p:nvSpPr>
        <p:spPr>
          <a:xfrm>
            <a:off x="4022725" y="9718675"/>
            <a:ext cx="3078163" cy="511175"/>
          </a:xfrm>
          <a:prstGeom prst="rect">
            <a:avLst/>
          </a:prstGeom>
          <a:noFill/>
          <a:ln w="9525">
            <a:noFill/>
          </a:ln>
        </p:spPr>
        <p:txBody>
          <a:bodyPr vert="horz" wrap="square" lIns="95655" tIns="47828" rIns="95655" bIns="47828" anchor="b" anchorCtr="0"/>
          <a:p>
            <a:pPr lvl="0" algn="r" defTabSz="957580">
              <a:buFont typeface="Arial" panose="020B0604020202020204" pitchFamily="34" charset="0"/>
            </a:pPr>
            <a:fld id="{9A0DB2DC-4C9A-4742-B13C-FB6460FD3503}" type="slidenum">
              <a:rPr lang="en-US" altLang="zh-CN" sz="1300" dirty="0"/>
            </a:fld>
            <a:endParaRPr lang="en-US" altLang="zh-CN"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7793" name="幻灯片图像占位符 1"/>
          <p:cNvSpPr>
            <a:spLocks noRot="1" noTextEdit="1"/>
          </p:cNvSpPr>
          <p:nvPr>
            <p:ph type="sldImg"/>
          </p:nvPr>
        </p:nvSpPr>
        <p:spPr/>
      </p:sp>
      <p:sp>
        <p:nvSpPr>
          <p:cNvPr id="417794" name="文本占位符 2"/>
          <p:cNvSpPr/>
          <p:nvPr>
            <p:ph type="body"/>
          </p:nvPr>
        </p:nvSpPr>
        <p:spPr/>
        <p:txBody>
          <a:bodyPr wrap="square" lIns="95655" tIns="47828" rIns="95655" bIns="47828" anchor="t" anchorCtr="0"/>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7729" name="幻灯片图像占位符 1"/>
          <p:cNvSpPr>
            <a:spLocks noRot="1" noTextEdit="1"/>
          </p:cNvSpPr>
          <p:nvPr>
            <p:ph type="sldImg"/>
          </p:nvPr>
        </p:nvSpPr>
        <p:spPr/>
      </p:sp>
      <p:sp>
        <p:nvSpPr>
          <p:cNvPr id="457730" name="文本占位符 2"/>
          <p:cNvSpPr/>
          <p:nvPr>
            <p:ph type="body"/>
          </p:nvPr>
        </p:nvSpPr>
        <p:spPr/>
        <p:txBody>
          <a:bodyPr wrap="square" lIns="95655" tIns="47828" rIns="95655" bIns="47828" anchor="t" anchorCtr="0"/>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4593" name="幻灯片图像占位符 1"/>
          <p:cNvSpPr>
            <a:spLocks noRot="1" noTextEdit="1"/>
          </p:cNvSpPr>
          <p:nvPr>
            <p:ph type="sldImg"/>
          </p:nvPr>
        </p:nvSpPr>
        <p:spPr/>
      </p:sp>
      <p:sp>
        <p:nvSpPr>
          <p:cNvPr id="494594" name="文本占位符 2"/>
          <p:cNvSpPr/>
          <p:nvPr>
            <p:ph type="body"/>
          </p:nvPr>
        </p:nvSpPr>
        <p:spPr/>
        <p:txBody>
          <a:bodyPr wrap="square" lIns="95655" tIns="47828" rIns="95655" bIns="47828" anchor="t" anchorCtr="0"/>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0722"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9154"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2226"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3250"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1746"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6322"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4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0" name="图片 9"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9" name="图片 8"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5" name="图片 4"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128885" y="-27305"/>
            <a:ext cx="1877695" cy="359410"/>
          </a:xfrm>
          <a:prstGeom prst="rect">
            <a:avLst/>
          </a:prstGeom>
        </p:spPr>
      </p:pic>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2770"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3794"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0962"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1986"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6082" name="AutoShape 7"/>
          <p:cNvSpPr/>
          <p:nvPr userDrawn="1"/>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8717280" y="-27305"/>
            <a:ext cx="2661920" cy="332105"/>
          </a:xfrm>
          <a:prstGeom prst="rect">
            <a:avLst/>
          </a:prstGeom>
          <a:noFill/>
          <a:ln w="9525">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8130"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26.xml"/><Relationship Id="rId8" Type="http://schemas.openxmlformats.org/officeDocument/2006/relationships/slideLayout" Target="../slideLayouts/slideLayout125.xml"/><Relationship Id="rId7" Type="http://schemas.openxmlformats.org/officeDocument/2006/relationships/slideLayout" Target="../slideLayouts/slideLayout124.xml"/><Relationship Id="rId6" Type="http://schemas.openxmlformats.org/officeDocument/2006/relationships/slideLayout" Target="../slideLayouts/slideLayout123.xml"/><Relationship Id="rId5" Type="http://schemas.openxmlformats.org/officeDocument/2006/relationships/slideLayout" Target="../slideLayouts/slideLayout122.xml"/><Relationship Id="rId4" Type="http://schemas.openxmlformats.org/officeDocument/2006/relationships/slideLayout" Target="../slideLayouts/slideLayout121.xml"/><Relationship Id="rId3" Type="http://schemas.openxmlformats.org/officeDocument/2006/relationships/slideLayout" Target="../slideLayouts/slideLayout120.xml"/><Relationship Id="rId2" Type="http://schemas.openxmlformats.org/officeDocument/2006/relationships/slideLayout" Target="../slideLayouts/slideLayout119.xml"/><Relationship Id="rId15" Type="http://schemas.openxmlformats.org/officeDocument/2006/relationships/theme" Target="../theme/theme10.xml"/><Relationship Id="rId14" Type="http://schemas.openxmlformats.org/officeDocument/2006/relationships/image" Target="../media/image1.png"/><Relationship Id="rId13" Type="http://schemas.openxmlformats.org/officeDocument/2006/relationships/slideLayout" Target="../slideLayouts/slideLayout130.xml"/><Relationship Id="rId12" Type="http://schemas.openxmlformats.org/officeDocument/2006/relationships/slideLayout" Target="../slideLayouts/slideLayout129.xml"/><Relationship Id="rId11" Type="http://schemas.openxmlformats.org/officeDocument/2006/relationships/slideLayout" Target="../slideLayouts/slideLayout128.xml"/><Relationship Id="rId10" Type="http://schemas.openxmlformats.org/officeDocument/2006/relationships/slideLayout" Target="../slideLayouts/slideLayout127.xml"/><Relationship Id="rId1" Type="http://schemas.openxmlformats.org/officeDocument/2006/relationships/slideLayout" Target="../slideLayouts/slideLayout118.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39.xml"/><Relationship Id="rId8" Type="http://schemas.openxmlformats.org/officeDocument/2006/relationships/slideLayout" Target="../slideLayouts/slideLayout138.xml"/><Relationship Id="rId7" Type="http://schemas.openxmlformats.org/officeDocument/2006/relationships/slideLayout" Target="../slideLayouts/slideLayout137.xml"/><Relationship Id="rId6" Type="http://schemas.openxmlformats.org/officeDocument/2006/relationships/slideLayout" Target="../slideLayouts/slideLayout136.xml"/><Relationship Id="rId5" Type="http://schemas.openxmlformats.org/officeDocument/2006/relationships/slideLayout" Target="../slideLayouts/slideLayout135.xml"/><Relationship Id="rId4" Type="http://schemas.openxmlformats.org/officeDocument/2006/relationships/slideLayout" Target="../slideLayouts/slideLayout134.xml"/><Relationship Id="rId3" Type="http://schemas.openxmlformats.org/officeDocument/2006/relationships/slideLayout" Target="../slideLayouts/slideLayout133.xml"/><Relationship Id="rId2" Type="http://schemas.openxmlformats.org/officeDocument/2006/relationships/slideLayout" Target="../slideLayouts/slideLayout132.xml"/><Relationship Id="rId15" Type="http://schemas.openxmlformats.org/officeDocument/2006/relationships/theme" Target="../theme/theme11.xml"/><Relationship Id="rId14" Type="http://schemas.openxmlformats.org/officeDocument/2006/relationships/image" Target="../media/image1.png"/><Relationship Id="rId13" Type="http://schemas.openxmlformats.org/officeDocument/2006/relationships/slideLayout" Target="../slideLayouts/slideLayout143.xml"/><Relationship Id="rId12" Type="http://schemas.openxmlformats.org/officeDocument/2006/relationships/slideLayout" Target="../slideLayouts/slideLayout142.xml"/><Relationship Id="rId11" Type="http://schemas.openxmlformats.org/officeDocument/2006/relationships/slideLayout" Target="../slideLayouts/slideLayout141.xml"/><Relationship Id="rId10" Type="http://schemas.openxmlformats.org/officeDocument/2006/relationships/slideLayout" Target="../slideLayouts/slideLayout140.xml"/><Relationship Id="rId1" Type="http://schemas.openxmlformats.org/officeDocument/2006/relationships/slideLayout" Target="../slideLayouts/slideLayout131.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52.xml"/><Relationship Id="rId8" Type="http://schemas.openxmlformats.org/officeDocument/2006/relationships/slideLayout" Target="../slideLayouts/slideLayout151.xml"/><Relationship Id="rId7" Type="http://schemas.openxmlformats.org/officeDocument/2006/relationships/slideLayout" Target="../slideLayouts/slideLayout150.xml"/><Relationship Id="rId6" Type="http://schemas.openxmlformats.org/officeDocument/2006/relationships/slideLayout" Target="../slideLayouts/slideLayout149.xml"/><Relationship Id="rId5" Type="http://schemas.openxmlformats.org/officeDocument/2006/relationships/slideLayout" Target="../slideLayouts/slideLayout148.xml"/><Relationship Id="rId4" Type="http://schemas.openxmlformats.org/officeDocument/2006/relationships/slideLayout" Target="../slideLayouts/slideLayout147.xml"/><Relationship Id="rId3" Type="http://schemas.openxmlformats.org/officeDocument/2006/relationships/slideLayout" Target="../slideLayouts/slideLayout146.xml"/><Relationship Id="rId2" Type="http://schemas.openxmlformats.org/officeDocument/2006/relationships/slideLayout" Target="../slideLayouts/slideLayout145.xml"/><Relationship Id="rId15" Type="http://schemas.openxmlformats.org/officeDocument/2006/relationships/theme" Target="../theme/theme12.xml"/><Relationship Id="rId14" Type="http://schemas.openxmlformats.org/officeDocument/2006/relationships/image" Target="../media/image1.png"/><Relationship Id="rId13" Type="http://schemas.openxmlformats.org/officeDocument/2006/relationships/slideLayout" Target="../slideLayouts/slideLayout156.xml"/><Relationship Id="rId12" Type="http://schemas.openxmlformats.org/officeDocument/2006/relationships/slideLayout" Target="../slideLayouts/slideLayout155.xml"/><Relationship Id="rId11" Type="http://schemas.openxmlformats.org/officeDocument/2006/relationships/slideLayout" Target="../slideLayouts/slideLayout154.xml"/><Relationship Id="rId10" Type="http://schemas.openxmlformats.org/officeDocument/2006/relationships/slideLayout" Target="../slideLayouts/slideLayout153.xml"/><Relationship Id="rId1" Type="http://schemas.openxmlformats.org/officeDocument/2006/relationships/slideLayout" Target="../slideLayouts/slideLayout144.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65.xml"/><Relationship Id="rId8" Type="http://schemas.openxmlformats.org/officeDocument/2006/relationships/slideLayout" Target="../slideLayouts/slideLayout164.xml"/><Relationship Id="rId7" Type="http://schemas.openxmlformats.org/officeDocument/2006/relationships/slideLayout" Target="../slideLayouts/slideLayout163.xml"/><Relationship Id="rId6" Type="http://schemas.openxmlformats.org/officeDocument/2006/relationships/slideLayout" Target="../slideLayouts/slideLayout162.xml"/><Relationship Id="rId5" Type="http://schemas.openxmlformats.org/officeDocument/2006/relationships/slideLayout" Target="../slideLayouts/slideLayout161.xml"/><Relationship Id="rId4" Type="http://schemas.openxmlformats.org/officeDocument/2006/relationships/slideLayout" Target="../slideLayouts/slideLayout160.xml"/><Relationship Id="rId3" Type="http://schemas.openxmlformats.org/officeDocument/2006/relationships/slideLayout" Target="../slideLayouts/slideLayout159.xml"/><Relationship Id="rId2" Type="http://schemas.openxmlformats.org/officeDocument/2006/relationships/slideLayout" Target="../slideLayouts/slideLayout158.xml"/><Relationship Id="rId11" Type="http://schemas.openxmlformats.org/officeDocument/2006/relationships/theme" Target="../theme/theme13.xml"/><Relationship Id="rId10" Type="http://schemas.openxmlformats.org/officeDocument/2006/relationships/image" Target="../media/image2.png"/><Relationship Id="rId1" Type="http://schemas.openxmlformats.org/officeDocument/2006/relationships/slideLayout" Target="../slideLayouts/slideLayout157.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74.xml"/><Relationship Id="rId8" Type="http://schemas.openxmlformats.org/officeDocument/2006/relationships/slideLayout" Target="../slideLayouts/slideLayout173.xml"/><Relationship Id="rId7" Type="http://schemas.openxmlformats.org/officeDocument/2006/relationships/slideLayout" Target="../slideLayouts/slideLayout172.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3" Type="http://schemas.openxmlformats.org/officeDocument/2006/relationships/slideLayout" Target="../slideLayouts/slideLayout168.xml"/><Relationship Id="rId2" Type="http://schemas.openxmlformats.org/officeDocument/2006/relationships/slideLayout" Target="../slideLayouts/slideLayout167.xml"/><Relationship Id="rId14" Type="http://schemas.openxmlformats.org/officeDocument/2006/relationships/theme" Target="../theme/theme14.xml"/><Relationship Id="rId13" Type="http://schemas.openxmlformats.org/officeDocument/2006/relationships/image" Target="../media/image1.png"/><Relationship Id="rId12" Type="http://schemas.openxmlformats.org/officeDocument/2006/relationships/slideLayout" Target="../slideLayouts/slideLayout177.xml"/><Relationship Id="rId11" Type="http://schemas.openxmlformats.org/officeDocument/2006/relationships/slideLayout" Target="../slideLayouts/slideLayout176.xml"/><Relationship Id="rId10" Type="http://schemas.openxmlformats.org/officeDocument/2006/relationships/slideLayout" Target="../slideLayouts/slideLayout175.xml"/><Relationship Id="rId1" Type="http://schemas.openxmlformats.org/officeDocument/2006/relationships/slideLayout" Target="../slideLayouts/slideLayout166.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86.xml"/><Relationship Id="rId8" Type="http://schemas.openxmlformats.org/officeDocument/2006/relationships/slideLayout" Target="../slideLayouts/slideLayout185.xml"/><Relationship Id="rId7" Type="http://schemas.openxmlformats.org/officeDocument/2006/relationships/slideLayout" Target="../slideLayouts/slideLayout184.xml"/><Relationship Id="rId6" Type="http://schemas.openxmlformats.org/officeDocument/2006/relationships/slideLayout" Target="../slideLayouts/slideLayout183.xml"/><Relationship Id="rId5" Type="http://schemas.openxmlformats.org/officeDocument/2006/relationships/slideLayout" Target="../slideLayouts/slideLayout182.xml"/><Relationship Id="rId4" Type="http://schemas.openxmlformats.org/officeDocument/2006/relationships/slideLayout" Target="../slideLayouts/slideLayout181.xml"/><Relationship Id="rId3" Type="http://schemas.openxmlformats.org/officeDocument/2006/relationships/slideLayout" Target="../slideLayouts/slideLayout180.xml"/><Relationship Id="rId2" Type="http://schemas.openxmlformats.org/officeDocument/2006/relationships/slideLayout" Target="../slideLayouts/slideLayout179.xml"/><Relationship Id="rId11" Type="http://schemas.openxmlformats.org/officeDocument/2006/relationships/theme" Target="../theme/theme15.xml"/><Relationship Id="rId10" Type="http://schemas.openxmlformats.org/officeDocument/2006/relationships/image" Target="../media/image2.png"/><Relationship Id="rId1" Type="http://schemas.openxmlformats.org/officeDocument/2006/relationships/slideLayout" Target="../slideLayouts/slideLayout178.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5" Type="http://schemas.openxmlformats.org/officeDocument/2006/relationships/theme" Target="../theme/theme2.xml"/><Relationship Id="rId14" Type="http://schemas.openxmlformats.org/officeDocument/2006/relationships/image" Target="../media/image1.png"/><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5.xml"/><Relationship Id="rId8" Type="http://schemas.openxmlformats.org/officeDocument/2006/relationships/slideLayout" Target="../slideLayouts/slideLayout34.xml"/><Relationship Id="rId7" Type="http://schemas.openxmlformats.org/officeDocument/2006/relationships/slideLayout" Target="../slideLayouts/slideLayout33.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 Type="http://schemas.openxmlformats.org/officeDocument/2006/relationships/slideLayout" Target="../slideLayouts/slideLayout28.xml"/><Relationship Id="rId15" Type="http://schemas.openxmlformats.org/officeDocument/2006/relationships/theme" Target="../theme/theme3.xml"/><Relationship Id="rId14" Type="http://schemas.openxmlformats.org/officeDocument/2006/relationships/image" Target="../media/image1.png"/><Relationship Id="rId13" Type="http://schemas.openxmlformats.org/officeDocument/2006/relationships/slideLayout" Target="../slideLayouts/slideLayout39.xml"/><Relationship Id="rId12" Type="http://schemas.openxmlformats.org/officeDocument/2006/relationships/slideLayout" Target="../slideLayouts/slideLayout38.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8.xml"/><Relationship Id="rId8" Type="http://schemas.openxmlformats.org/officeDocument/2006/relationships/slideLayout" Target="../slideLayouts/slideLayout47.xml"/><Relationship Id="rId7" Type="http://schemas.openxmlformats.org/officeDocument/2006/relationships/slideLayout" Target="../slideLayouts/slideLayout46.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 Id="rId3" Type="http://schemas.openxmlformats.org/officeDocument/2006/relationships/slideLayout" Target="../slideLayouts/slideLayout42.xml"/><Relationship Id="rId2" Type="http://schemas.openxmlformats.org/officeDocument/2006/relationships/slideLayout" Target="../slideLayouts/slideLayout41.xml"/><Relationship Id="rId15" Type="http://schemas.openxmlformats.org/officeDocument/2006/relationships/theme" Target="../theme/theme4.xml"/><Relationship Id="rId14" Type="http://schemas.openxmlformats.org/officeDocument/2006/relationships/image" Target="../media/image1.png"/><Relationship Id="rId13" Type="http://schemas.openxmlformats.org/officeDocument/2006/relationships/slideLayout" Target="../slideLayouts/slideLayout52.xml"/><Relationship Id="rId12" Type="http://schemas.openxmlformats.org/officeDocument/2006/relationships/slideLayout" Target="../slideLayouts/slideLayout51.xml"/><Relationship Id="rId11" Type="http://schemas.openxmlformats.org/officeDocument/2006/relationships/slideLayout" Target="../slideLayouts/slideLayout50.xml"/><Relationship Id="rId10" Type="http://schemas.openxmlformats.org/officeDocument/2006/relationships/slideLayout" Target="../slideLayouts/slideLayout49.xml"/><Relationship Id="rId1"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1.xml"/><Relationship Id="rId8" Type="http://schemas.openxmlformats.org/officeDocument/2006/relationships/slideLayout" Target="../slideLayouts/slideLayout60.xml"/><Relationship Id="rId7" Type="http://schemas.openxmlformats.org/officeDocument/2006/relationships/slideLayout" Target="../slideLayouts/slideLayout59.xml"/><Relationship Id="rId6" Type="http://schemas.openxmlformats.org/officeDocument/2006/relationships/slideLayout" Target="../slideLayouts/slideLayout58.xml"/><Relationship Id="rId5" Type="http://schemas.openxmlformats.org/officeDocument/2006/relationships/slideLayout" Target="../slideLayouts/slideLayout57.xml"/><Relationship Id="rId4" Type="http://schemas.openxmlformats.org/officeDocument/2006/relationships/slideLayout" Target="../slideLayouts/slideLayout56.xml"/><Relationship Id="rId3" Type="http://schemas.openxmlformats.org/officeDocument/2006/relationships/slideLayout" Target="../slideLayouts/slideLayout55.xml"/><Relationship Id="rId2" Type="http://schemas.openxmlformats.org/officeDocument/2006/relationships/slideLayout" Target="../slideLayouts/slideLayout54.xml"/><Relationship Id="rId15" Type="http://schemas.openxmlformats.org/officeDocument/2006/relationships/theme" Target="../theme/theme5.xml"/><Relationship Id="rId14" Type="http://schemas.openxmlformats.org/officeDocument/2006/relationships/image" Target="../media/image1.png"/><Relationship Id="rId13" Type="http://schemas.openxmlformats.org/officeDocument/2006/relationships/slideLayout" Target="../slideLayouts/slideLayout65.xml"/><Relationship Id="rId12" Type="http://schemas.openxmlformats.org/officeDocument/2006/relationships/slideLayout" Target="../slideLayouts/slideLayout64.xml"/><Relationship Id="rId11" Type="http://schemas.openxmlformats.org/officeDocument/2006/relationships/slideLayout" Target="../slideLayouts/slideLayout63.xml"/><Relationship Id="rId10" Type="http://schemas.openxmlformats.org/officeDocument/2006/relationships/slideLayout" Target="../slideLayouts/slideLayout62.xml"/><Relationship Id="rId1"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74.xml"/><Relationship Id="rId8" Type="http://schemas.openxmlformats.org/officeDocument/2006/relationships/slideLayout" Target="../slideLayouts/slideLayout73.xml"/><Relationship Id="rId7" Type="http://schemas.openxmlformats.org/officeDocument/2006/relationships/slideLayout" Target="../slideLayouts/slideLayout72.xml"/><Relationship Id="rId6" Type="http://schemas.openxmlformats.org/officeDocument/2006/relationships/slideLayout" Target="../slideLayouts/slideLayout71.xml"/><Relationship Id="rId5" Type="http://schemas.openxmlformats.org/officeDocument/2006/relationships/slideLayout" Target="../slideLayouts/slideLayout70.xml"/><Relationship Id="rId4" Type="http://schemas.openxmlformats.org/officeDocument/2006/relationships/slideLayout" Target="../slideLayouts/slideLayout69.xml"/><Relationship Id="rId3" Type="http://schemas.openxmlformats.org/officeDocument/2006/relationships/slideLayout" Target="../slideLayouts/slideLayout68.xml"/><Relationship Id="rId2" Type="http://schemas.openxmlformats.org/officeDocument/2006/relationships/slideLayout" Target="../slideLayouts/slideLayout67.xml"/><Relationship Id="rId15" Type="http://schemas.openxmlformats.org/officeDocument/2006/relationships/theme" Target="../theme/theme6.xml"/><Relationship Id="rId14" Type="http://schemas.openxmlformats.org/officeDocument/2006/relationships/image" Target="../media/image1.png"/><Relationship Id="rId13" Type="http://schemas.openxmlformats.org/officeDocument/2006/relationships/slideLayout" Target="../slideLayouts/slideLayout78.xml"/><Relationship Id="rId12" Type="http://schemas.openxmlformats.org/officeDocument/2006/relationships/slideLayout" Target="../slideLayouts/slideLayout77.xml"/><Relationship Id="rId11" Type="http://schemas.openxmlformats.org/officeDocument/2006/relationships/slideLayout" Target="../slideLayouts/slideLayout76.xml"/><Relationship Id="rId10" Type="http://schemas.openxmlformats.org/officeDocument/2006/relationships/slideLayout" Target="../slideLayouts/slideLayout75.xml"/><Relationship Id="rId1"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87.xml"/><Relationship Id="rId8" Type="http://schemas.openxmlformats.org/officeDocument/2006/relationships/slideLayout" Target="../slideLayouts/slideLayout86.xml"/><Relationship Id="rId7" Type="http://schemas.openxmlformats.org/officeDocument/2006/relationships/slideLayout" Target="../slideLayouts/slideLayout85.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3" Type="http://schemas.openxmlformats.org/officeDocument/2006/relationships/slideLayout" Target="../slideLayouts/slideLayout81.xml"/><Relationship Id="rId2" Type="http://schemas.openxmlformats.org/officeDocument/2006/relationships/slideLayout" Target="../slideLayouts/slideLayout80.xml"/><Relationship Id="rId15" Type="http://schemas.openxmlformats.org/officeDocument/2006/relationships/theme" Target="../theme/theme7.xml"/><Relationship Id="rId14" Type="http://schemas.openxmlformats.org/officeDocument/2006/relationships/image" Target="../media/image1.png"/><Relationship Id="rId13" Type="http://schemas.openxmlformats.org/officeDocument/2006/relationships/slideLayout" Target="../slideLayouts/slideLayout91.xml"/><Relationship Id="rId12" Type="http://schemas.openxmlformats.org/officeDocument/2006/relationships/slideLayout" Target="../slideLayouts/slideLayout90.xml"/><Relationship Id="rId11" Type="http://schemas.openxmlformats.org/officeDocument/2006/relationships/slideLayout" Target="../slideLayouts/slideLayout89.xml"/><Relationship Id="rId10" Type="http://schemas.openxmlformats.org/officeDocument/2006/relationships/slideLayout" Target="../slideLayouts/slideLayout88.xml"/><Relationship Id="rId1"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100.xml"/><Relationship Id="rId8" Type="http://schemas.openxmlformats.org/officeDocument/2006/relationships/slideLayout" Target="../slideLayouts/slideLayout99.xml"/><Relationship Id="rId7" Type="http://schemas.openxmlformats.org/officeDocument/2006/relationships/slideLayout" Target="../slideLayouts/slideLayout98.xml"/><Relationship Id="rId6" Type="http://schemas.openxmlformats.org/officeDocument/2006/relationships/slideLayout" Target="../slideLayouts/slideLayout97.xml"/><Relationship Id="rId5" Type="http://schemas.openxmlformats.org/officeDocument/2006/relationships/slideLayout" Target="../slideLayouts/slideLayout96.xml"/><Relationship Id="rId4" Type="http://schemas.openxmlformats.org/officeDocument/2006/relationships/slideLayout" Target="../slideLayouts/slideLayout95.xml"/><Relationship Id="rId3" Type="http://schemas.openxmlformats.org/officeDocument/2006/relationships/slideLayout" Target="../slideLayouts/slideLayout94.xml"/><Relationship Id="rId2" Type="http://schemas.openxmlformats.org/officeDocument/2006/relationships/slideLayout" Target="../slideLayouts/slideLayout93.xml"/><Relationship Id="rId15" Type="http://schemas.openxmlformats.org/officeDocument/2006/relationships/theme" Target="../theme/theme8.xml"/><Relationship Id="rId14" Type="http://schemas.openxmlformats.org/officeDocument/2006/relationships/image" Target="../media/image1.png"/><Relationship Id="rId13" Type="http://schemas.openxmlformats.org/officeDocument/2006/relationships/slideLayout" Target="../slideLayouts/slideLayout104.xml"/><Relationship Id="rId12" Type="http://schemas.openxmlformats.org/officeDocument/2006/relationships/slideLayout" Target="../slideLayouts/slideLayout103.xml"/><Relationship Id="rId11" Type="http://schemas.openxmlformats.org/officeDocument/2006/relationships/slideLayout" Target="../slideLayouts/slideLayout102.xml"/><Relationship Id="rId10" Type="http://schemas.openxmlformats.org/officeDocument/2006/relationships/slideLayout" Target="../slideLayouts/slideLayout101.xml"/><Relationship Id="rId1"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113.xml"/><Relationship Id="rId8" Type="http://schemas.openxmlformats.org/officeDocument/2006/relationships/slideLayout" Target="../slideLayouts/slideLayout112.xml"/><Relationship Id="rId7" Type="http://schemas.openxmlformats.org/officeDocument/2006/relationships/slideLayout" Target="../slideLayouts/slideLayout111.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3" Type="http://schemas.openxmlformats.org/officeDocument/2006/relationships/slideLayout" Target="../slideLayouts/slideLayout107.xml"/><Relationship Id="rId2" Type="http://schemas.openxmlformats.org/officeDocument/2006/relationships/slideLayout" Target="../slideLayouts/slideLayout106.xml"/><Relationship Id="rId15" Type="http://schemas.openxmlformats.org/officeDocument/2006/relationships/theme" Target="../theme/theme9.xml"/><Relationship Id="rId14" Type="http://schemas.openxmlformats.org/officeDocument/2006/relationships/image" Target="../media/image1.png"/><Relationship Id="rId13" Type="http://schemas.openxmlformats.org/officeDocument/2006/relationships/slideLayout" Target="../slideLayouts/slideLayout117.xml"/><Relationship Id="rId12" Type="http://schemas.openxmlformats.org/officeDocument/2006/relationships/slideLayout" Target="../slideLayouts/slideLayout116.xml"/><Relationship Id="rId11" Type="http://schemas.openxmlformats.org/officeDocument/2006/relationships/slideLayout" Target="../slideLayouts/slideLayout115.xml"/><Relationship Id="rId10" Type="http://schemas.openxmlformats.org/officeDocument/2006/relationships/slideLayout" Target="../slideLayouts/slideLayout114.xml"/><Relationship Id="rId1"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1028"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4"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5"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6"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7" name="AutoShape 13"/>
          <p:cNvSpPr/>
          <p:nvPr userDrawn="1"/>
        </p:nvSpPr>
        <p:spPr>
          <a:xfrm>
            <a:off x="1871133" y="0"/>
            <a:ext cx="287867" cy="188913"/>
          </a:xfrm>
          <a:prstGeom prst="parallelogram">
            <a:avLst>
              <a:gd name="adj" fmla="val 28571"/>
            </a:avLst>
          </a:prstGeom>
          <a:solidFill>
            <a:srgbClr val="FF0066">
              <a:alpha val="70193"/>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253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2531"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22532"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2533"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2537"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2538"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2539"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2540"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2541"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355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3555"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23556"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3557"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3561"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3562"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3563"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3564"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3565"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66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6627"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26628"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66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6633"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6634"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6635"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6636"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6637"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rgbClr val="20517C"/>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userDrawn="1"/>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4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052" name="图片 3"/>
          <p:cNvPicPr>
            <a:picLocks noChangeAspect="1"/>
          </p:cNvPicPr>
          <p:nvPr userDrawn="1"/>
        </p:nvPicPr>
        <p:blipFill>
          <a:blip r:embed="rId13"/>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2052"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3"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057"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058"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059"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060"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061" name="AutoShape 13"/>
          <p:cNvSpPr/>
          <p:nvPr userDrawn="1"/>
        </p:nvSpPr>
        <p:spPr>
          <a:xfrm>
            <a:off x="1871133" y="0"/>
            <a:ext cx="287867" cy="188913"/>
          </a:xfrm>
          <a:prstGeom prst="parallelogram">
            <a:avLst>
              <a:gd name="adj" fmla="val 28571"/>
            </a:avLst>
          </a:prstGeom>
          <a:solidFill>
            <a:srgbClr val="FF0066">
              <a:alpha val="70193"/>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75"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3076"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7"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3081"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3082"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83"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84"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85" name="AutoShape 13"/>
          <p:cNvSpPr/>
          <p:nvPr userDrawn="1"/>
        </p:nvSpPr>
        <p:spPr>
          <a:xfrm>
            <a:off x="1871133" y="0"/>
            <a:ext cx="287867" cy="188913"/>
          </a:xfrm>
          <a:prstGeom prst="parallelogram">
            <a:avLst>
              <a:gd name="adj" fmla="val 28571"/>
            </a:avLst>
          </a:prstGeom>
          <a:solidFill>
            <a:srgbClr val="FF0066">
              <a:alpha val="70193"/>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099"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4100"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4101"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4105"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4106"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4107"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4108"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4109" name="AutoShape 13"/>
          <p:cNvSpPr/>
          <p:nvPr userDrawn="1"/>
        </p:nvSpPr>
        <p:spPr>
          <a:xfrm>
            <a:off x="1871133" y="0"/>
            <a:ext cx="287867" cy="188913"/>
          </a:xfrm>
          <a:prstGeom prst="parallelogram">
            <a:avLst>
              <a:gd name="adj" fmla="val 28571"/>
            </a:avLst>
          </a:prstGeom>
          <a:solidFill>
            <a:srgbClr val="FF0066">
              <a:alpha val="70193"/>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126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1267"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11268"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126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1273"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1274"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1275"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1276"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1277"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229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2291"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12292"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2293"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2297"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2298"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2299"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2300"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2301"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6387"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16388"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638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6393"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6394"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6395"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6396"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6397"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843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8435"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18436"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8437"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8441"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8442"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8443"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8444"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8445"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945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9459"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19460"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9461"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9465"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9466"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9467"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9468"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9469"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第四章  产品制造企业主要经济业务的核算</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2052" name="图片 3"/>
          <p:cNvPicPr>
            <a:picLocks noChangeAspect="1"/>
          </p:cNvPicPr>
          <p:nvPr userDrawn="1"/>
        </p:nvPicPr>
        <p:blipFill>
          <a:blip r:embed="rId14"/>
          <a:stretch>
            <a:fillRect/>
          </a:stretch>
        </p:blipFill>
        <p:spPr>
          <a:xfrm>
            <a:off x="8717280" y="-27305"/>
            <a:ext cx="2661920" cy="33210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5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7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43.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4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19.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19.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9.xml.rels><?xml version="1.0" encoding="UTF-8" standalone="yes"?>
<Relationships xmlns="http://schemas.openxmlformats.org/package/2006/relationships"><Relationship Id="rId2" Type="http://schemas.openxmlformats.org/officeDocument/2006/relationships/slideLayout" Target="../slideLayouts/slideLayout117.xml"/><Relationship Id="rId1" Type="http://schemas.openxmlformats.org/officeDocument/2006/relationships/tags" Target="../tags/tag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tags" Target="../tags/tag13.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png"/></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143.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2" Type="http://schemas.openxmlformats.org/officeDocument/2006/relationships/slideLayout" Target="../slideLayouts/slideLayout180.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28.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6" Type="http://schemas.openxmlformats.org/officeDocument/2006/relationships/slideLayout" Target="../slideLayouts/slideLayout54.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a:xfrm>
            <a:off x="2639695" y="3573145"/>
            <a:ext cx="8612505" cy="727075"/>
          </a:xfrm>
        </p:spPr>
        <p:txBody>
          <a:bodyPr/>
          <a:lstStyle/>
          <a:p>
            <a:pPr lvl="0"/>
            <a:r>
              <a:rPr lang="en-US" altLang="zh-CN"/>
              <a:t>——</a:t>
            </a:r>
            <a:r>
              <a:rPr lang="zh-CN" altLang="en-US"/>
              <a:t>产品制造企业主要经济业务的核算</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Rectangle 2"/>
          <p:cNvSpPr/>
          <p:nvPr>
            <p:ph idx="1"/>
          </p:nvPr>
        </p:nvSpPr>
        <p:spPr>
          <a:xfrm>
            <a:off x="942975" y="1246505"/>
            <a:ext cx="10426065" cy="5111750"/>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2800" dirty="0">
                <a:solidFill>
                  <a:srgbClr val="FF0000"/>
                </a:solidFill>
                <a:latin typeface="黑体" panose="02010609060101010101" pitchFamily="49" charset="-122"/>
                <a:ea typeface="黑体" panose="02010609060101010101" pitchFamily="49" charset="-122"/>
              </a:rPr>
              <a:t>1.</a:t>
            </a:r>
            <a:r>
              <a:rPr lang="zh-CN" altLang="en-US" sz="2800" dirty="0">
                <a:solidFill>
                  <a:srgbClr val="FF0000"/>
                </a:solidFill>
                <a:latin typeface="黑体" panose="02010609060101010101" pitchFamily="49" charset="-122"/>
                <a:ea typeface="黑体" panose="02010609060101010101" pitchFamily="49" charset="-122"/>
              </a:rPr>
              <a:t>实收资本</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①性质：所有者权益类账户。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②核算内容 ：核算投资者因其投资行为而在被投资企业中所占有的注册资本份额。</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④明细账户设置：</a:t>
            </a:r>
            <a:r>
              <a:rPr lang="zh-CN" altLang="en-US" sz="2800" dirty="0">
                <a:latin typeface="楷体" panose="02010609060101010101" pitchFamily="49" charset="-122"/>
                <a:ea typeface="楷体" panose="02010609060101010101" pitchFamily="49" charset="-122"/>
              </a:rPr>
              <a:t>按照投资者的类别、单位和个人设置。</a:t>
            </a:r>
            <a:endParaRPr lang="zh-CN" altLang="en-US" sz="2800" dirty="0">
              <a:latin typeface="楷体" panose="02010609060101010101" pitchFamily="49" charset="-122"/>
              <a:ea typeface="楷体" panose="02010609060101010101" pitchFamily="49" charset="-122"/>
            </a:endParaRPr>
          </a:p>
        </p:txBody>
      </p:sp>
      <p:sp>
        <p:nvSpPr>
          <p:cNvPr id="827396" name="Rectangle 4"/>
          <p:cNvSpPr/>
          <p:nvPr/>
        </p:nvSpPr>
        <p:spPr>
          <a:xfrm>
            <a:off x="5808663" y="1304925"/>
            <a:ext cx="4603750" cy="684213"/>
          </a:xfrm>
          <a:prstGeom prst="rect">
            <a:avLst/>
          </a:prstGeom>
          <a:solidFill>
            <a:schemeClr val="bg1"/>
          </a:solidFill>
          <a:ln w="12700" cap="flat" cmpd="sng">
            <a:solidFill>
              <a:srgbClr val="FF0000"/>
            </a:solidFill>
            <a:prstDash val="solid"/>
            <a:miter/>
            <a:headEnd type="none" w="med" len="med"/>
            <a:tailEnd type="none" w="med" len="med"/>
          </a:ln>
        </p:spPr>
        <p:txBody>
          <a:bodyPr anchor="t" anchorCtr="0"/>
          <a:p>
            <a:pPr>
              <a:lnSpc>
                <a:spcPct val="150000"/>
              </a:lnSpc>
              <a:buClr>
                <a:schemeClr val="accent2"/>
              </a:buClr>
            </a:pPr>
            <a:r>
              <a:rPr lang="zh-CN" altLang="en-US" sz="2400" b="1" dirty="0">
                <a:latin typeface="仿宋" panose="02010609060101010101" pitchFamily="49" charset="-122"/>
                <a:ea typeface="仿宋" panose="02010609060101010101" pitchFamily="49" charset="-122"/>
              </a:rPr>
              <a:t>股份有限公司注册资本为股本。</a:t>
            </a:r>
            <a:endParaRPr lang="zh-CN" altLang="en-US" sz="2400" b="1" dirty="0">
              <a:latin typeface="仿宋" panose="02010609060101010101" pitchFamily="49" charset="-122"/>
              <a:ea typeface="仿宋" panose="02010609060101010101" pitchFamily="49" charset="-122"/>
            </a:endParaRPr>
          </a:p>
        </p:txBody>
      </p:sp>
      <p:sp>
        <p:nvSpPr>
          <p:cNvPr id="98308" name="Rectangle 7"/>
          <p:cNvSpPr/>
          <p:nvPr/>
        </p:nvSpPr>
        <p:spPr>
          <a:xfrm>
            <a:off x="4310063" y="1277938"/>
            <a:ext cx="1612900" cy="737235"/>
          </a:xfrm>
          <a:prstGeom prst="rect">
            <a:avLst/>
          </a:prstGeom>
          <a:noFill/>
          <a:ln w="9525">
            <a:noFill/>
          </a:ln>
        </p:spPr>
        <p:txBody>
          <a:bodyPr wrap="none" anchor="t" anchorCtr="0">
            <a:spAutoFit/>
          </a:bodyPr>
          <a:p>
            <a:pPr>
              <a:lnSpc>
                <a:spcPct val="150000"/>
              </a:lnSpc>
            </a:pPr>
            <a:r>
              <a:rPr lang="zh-CN" altLang="en-US" sz="2800" b="1" dirty="0">
                <a:solidFill>
                  <a:srgbClr val="353DE3"/>
                </a:solidFill>
                <a:latin typeface="楷体" panose="02010609060101010101" pitchFamily="49" charset="-122"/>
                <a:ea typeface="楷体" panose="02010609060101010101" pitchFamily="49" charset="-122"/>
              </a:rPr>
              <a:t>（股本）</a:t>
            </a:r>
            <a:endParaRPr lang="zh-CN" altLang="en-US" sz="2800" b="1" dirty="0">
              <a:solidFill>
                <a:srgbClr val="353DE3"/>
              </a:solidFill>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27396"/>
                                        </p:tgtEl>
                                        <p:attrNameLst>
                                          <p:attrName>style.visibility</p:attrName>
                                        </p:attrNameLst>
                                      </p:cBhvr>
                                      <p:to>
                                        <p:strVal val="visible"/>
                                      </p:to>
                                    </p:set>
                                    <p:animEffect transition="in" filter="fade">
                                      <p:cBhvr>
                                        <p:cTn id="7" dur="500"/>
                                        <p:tgtEl>
                                          <p:spTgt spid="827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396" grpId="0" bldLvl="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01" name="Rectangle 2"/>
          <p:cNvSpPr/>
          <p:nvPr>
            <p:ph idx="1"/>
          </p:nvPr>
        </p:nvSpPr>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3200" dirty="0">
                <a:solidFill>
                  <a:srgbClr val="353DE3"/>
                </a:solidFill>
                <a:latin typeface="楷体" panose="02010609060101010101" pitchFamily="49" charset="-122"/>
                <a:ea typeface="楷体" panose="02010609060101010101" pitchFamily="49" charset="-122"/>
              </a:rPr>
              <a:t>1. </a:t>
            </a:r>
            <a:r>
              <a:rPr lang="zh-CN" altLang="en-US" sz="3200" dirty="0">
                <a:solidFill>
                  <a:srgbClr val="353DE3"/>
                </a:solidFill>
                <a:latin typeface="楷体" panose="02010609060101010101" pitchFamily="49" charset="-122"/>
                <a:ea typeface="楷体" panose="02010609060101010101" pitchFamily="49" charset="-122"/>
              </a:rPr>
              <a:t>在途物资</a:t>
            </a:r>
            <a:endParaRPr lang="zh-CN" altLang="en-US" sz="32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①性质：资产类账户</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②核算内容：核算和监督公司在途材料的增减变化及结余情况。</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③结构：</a:t>
            </a:r>
            <a:r>
              <a:rPr lang="zh-CN" altLang="en-US" sz="32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32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④明细账户设置：按材料的品种设置</a:t>
            </a:r>
            <a:endParaRPr lang="zh-CN" altLang="en-US"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6277" name="Group 21"/>
          <p:cNvGraphicFramePr>
            <a:graphicFrameLocks noGrp="1"/>
          </p:cNvGraphicFramePr>
          <p:nvPr/>
        </p:nvGraphicFramePr>
        <p:xfrm>
          <a:off x="2166938" y="1401763"/>
          <a:ext cx="7858125" cy="4785995"/>
        </p:xfrm>
        <a:graphic>
          <a:graphicData uri="http://schemas.openxmlformats.org/drawingml/2006/table">
            <a:tbl>
              <a:tblPr/>
              <a:tblGrid>
                <a:gridCol w="4127500"/>
                <a:gridCol w="3730625"/>
              </a:tblGrid>
              <a:tr h="576874">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6549" marB="4654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397288">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已付货款但未验收入库在途材料的</a:t>
                      </a:r>
                      <a:r>
                        <a:rPr lang="zh-CN" altLang="en-US" sz="2400" b="1" dirty="0">
                          <a:solidFill>
                            <a:schemeClr val="tx1"/>
                          </a:solidFill>
                          <a:latin typeface="楷体" panose="02010609060101010101" pitchFamily="49" charset="-122"/>
                          <a:ea typeface="楷体" panose="02010609060101010101" pitchFamily="49" charset="-122"/>
                        </a:rPr>
                        <a:t>实际成本</a:t>
                      </a:r>
                      <a:r>
                        <a:rPr lang="zh-CN" altLang="en-US" sz="2400" b="1" dirty="0">
                          <a:latin typeface="楷体" panose="02010609060101010101" pitchFamily="49" charset="-122"/>
                          <a:ea typeface="楷体" panose="02010609060101010101" pitchFamily="49" charset="-122"/>
                        </a:rPr>
                        <a:t>。</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algn="just">
                        <a:lnSpc>
                          <a:spcPct val="150000"/>
                        </a:lnSpc>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400" b="1" dirty="0">
                          <a:latin typeface="楷体" panose="02010609060101010101" pitchFamily="49" charset="-122"/>
                          <a:ea typeface="楷体" panose="02010609060101010101" pitchFamily="49" charset="-122"/>
                        </a:rPr>
                        <a:t>购入材料的买价和相关采购费用。</a:t>
                      </a:r>
                      <a:endParaRPr lang="zh-CN" altLang="en-US" sz="2400" b="1" dirty="0">
                        <a:latin typeface="楷体" panose="02010609060101010101" pitchFamily="49" charset="-122"/>
                        <a:ea typeface="楷体" panose="02010609060101010101" pitchFamily="49" charset="-122"/>
                      </a:endParaRPr>
                    </a:p>
                  </a:txBody>
                  <a:tcPr marL="91439" marR="91439" marT="46549" marB="4654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2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验收入库材料实际采购成本 </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6549" marB="4654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756588">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在途材料实际采购成本</a:t>
                      </a:r>
                      <a:endParaRPr lang="zh-CN" altLang="en-US" sz="2400" b="1" dirty="0">
                        <a:latin typeface="楷体" panose="02010609060101010101" pitchFamily="49" charset="-122"/>
                        <a:ea typeface="楷体" panose="02010609060101010101" pitchFamily="49" charset="-122"/>
                      </a:endParaRPr>
                    </a:p>
                  </a:txBody>
                  <a:tcPr marL="91439" marR="91439" marT="46549" marB="4654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6549" marB="4654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57039" name="文本框 1"/>
          <p:cNvSpPr txBox="1"/>
          <p:nvPr/>
        </p:nvSpPr>
        <p:spPr>
          <a:xfrm>
            <a:off x="5508625" y="1285875"/>
            <a:ext cx="1612900" cy="521970"/>
          </a:xfrm>
          <a:prstGeom prst="rect">
            <a:avLst/>
          </a:prstGeom>
          <a:noFill/>
          <a:ln w="9525">
            <a:noFill/>
          </a:ln>
        </p:spPr>
        <p:txBody>
          <a:bodyPr wrap="none" anchor="t" anchorCtr="0">
            <a:spAutoFit/>
          </a:bodyPr>
          <a:p>
            <a:pPr algn="ctr">
              <a:spcBef>
                <a:spcPct val="20000"/>
              </a:spcBef>
              <a:buClr>
                <a:schemeClr val="accent2"/>
              </a:buClr>
            </a:pPr>
            <a:r>
              <a:rPr lang="zh-CN" altLang="en-US" sz="2800" b="1" dirty="0">
                <a:latin typeface="楷体" panose="02010609060101010101" pitchFamily="49" charset="-122"/>
                <a:ea typeface="楷体" panose="02010609060101010101" pitchFamily="49" charset="-122"/>
              </a:rPr>
              <a:t>在途物资</a:t>
            </a:r>
            <a:endParaRPr lang="zh-CN" altLang="en-US" sz="28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8050" name="Rectangle 3"/>
          <p:cNvSpPr/>
          <p:nvPr>
            <p:ph idx="1"/>
          </p:nvPr>
        </p:nvSpPr>
        <p:spPr>
          <a:xfrm>
            <a:off x="2024063" y="1143000"/>
            <a:ext cx="8291512" cy="4822825"/>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3200" dirty="0">
                <a:solidFill>
                  <a:srgbClr val="0000FF"/>
                </a:solidFill>
                <a:latin typeface="楷体" panose="02010609060101010101" pitchFamily="49" charset="-122"/>
                <a:ea typeface="楷体" panose="02010609060101010101" pitchFamily="49" charset="-122"/>
              </a:rPr>
              <a:t>2. </a:t>
            </a:r>
            <a:r>
              <a:rPr lang="zh-CN" altLang="en-US" sz="3200" dirty="0">
                <a:solidFill>
                  <a:srgbClr val="0000FF"/>
                </a:solidFill>
                <a:latin typeface="楷体" panose="02010609060101010101" pitchFamily="49" charset="-122"/>
                <a:ea typeface="楷体" panose="02010609060101010101" pitchFamily="49" charset="-122"/>
              </a:rPr>
              <a:t>原材料</a:t>
            </a:r>
            <a:endParaRPr lang="zh-CN" altLang="en-US" sz="3200" dirty="0">
              <a:solidFill>
                <a:srgbClr val="0000FF"/>
              </a:solidFill>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①性质：资产类账户</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②用途：核算和监督企业库存材料的增减变动和结存情况。</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③结构：</a:t>
            </a:r>
            <a:r>
              <a:rPr lang="zh-CN" altLang="en-US" sz="32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32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④明细账户：按材料品种、规格等设置</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9074" name="Rectangle 3"/>
          <p:cNvSpPr/>
          <p:nvPr>
            <p:ph type="body" sz="half" idx="1"/>
          </p:nvPr>
        </p:nvSpPr>
        <p:spPr>
          <a:xfrm>
            <a:off x="2090738" y="1196975"/>
            <a:ext cx="8037512" cy="719138"/>
          </a:xfrm>
        </p:spPr>
        <p:txBody>
          <a:bodyPr vert="horz" wrap="square" lIns="91440" tIns="45720" rIns="91440" bIns="45720" anchor="t" anchorCtr="0"/>
          <a:p>
            <a:pPr marL="0" indent="0" algn="just" eaLnBrk="1" hangingPunct="1">
              <a:lnSpc>
                <a:spcPct val="90000"/>
              </a:lnSpc>
              <a:buClr>
                <a:schemeClr val="accent2"/>
              </a:buClr>
              <a:buSzTx/>
              <a:buFont typeface="Wingdings 2" panose="05020102010507070707" pitchFamily="18" charset="2"/>
            </a:pPr>
            <a:endParaRPr lang="en-US" altLang="zh-CN" sz="2000" dirty="0">
              <a:latin typeface="Times New Roman" panose="02020603050405020304" pitchFamily="18" charset="0"/>
            </a:endParaRPr>
          </a:p>
          <a:p>
            <a:pPr marL="0" indent="0" eaLnBrk="1" hangingPunct="1">
              <a:lnSpc>
                <a:spcPct val="90000"/>
              </a:lnSpc>
              <a:buClr>
                <a:schemeClr val="accent2"/>
              </a:buClr>
              <a:buSzTx/>
              <a:buFont typeface="Wingdings 2" panose="05020102010507070707" pitchFamily="18" charset="2"/>
            </a:pPr>
            <a:endParaRPr lang="en-US" altLang="zh-CN" sz="2000" dirty="0"/>
          </a:p>
        </p:txBody>
      </p:sp>
      <p:graphicFrame>
        <p:nvGraphicFramePr>
          <p:cNvPr id="953368" name="Group 24"/>
          <p:cNvGraphicFramePr>
            <a:graphicFrameLocks noGrp="1"/>
          </p:cNvGraphicFramePr>
          <p:nvPr>
            <p:ph sz="half" idx="4294967295"/>
          </p:nvPr>
        </p:nvGraphicFramePr>
        <p:xfrm>
          <a:off x="2024063" y="1217613"/>
          <a:ext cx="8357870" cy="4956175"/>
        </p:xfrm>
        <a:graphic>
          <a:graphicData uri="http://schemas.openxmlformats.org/drawingml/2006/table">
            <a:tbl>
              <a:tblPr/>
              <a:tblGrid>
                <a:gridCol w="4178935"/>
                <a:gridCol w="4178935"/>
              </a:tblGrid>
              <a:tr h="640096">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原材料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32366">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库存材料的实际成本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本期验收入库材料的实际成本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发出材料的实际成本 </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83712">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库存材料的实际成本结存额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21" marB="457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4193" name="标题 1"/>
          <p:cNvSpPr>
            <a:spLocks noGrp="1"/>
          </p:cNvSpPr>
          <p:nvPr>
            <p:ph type="title"/>
          </p:nvPr>
        </p:nvSpPr>
        <p:spPr/>
        <p:txBody>
          <a:bodyPr vert="horz" wrap="square" lIns="91440" tIns="45720" rIns="91440" bIns="45720" anchor="ctr" anchorCtr="0"/>
          <a:p>
            <a:r>
              <a:rPr lang="zh-CN" altLang="en-US" sz="3200" dirty="0">
                <a:solidFill>
                  <a:schemeClr val="tx1"/>
                </a:solidFill>
                <a:latin typeface="黑体" panose="02010609060101010101" pitchFamily="49" charset="-122"/>
                <a:ea typeface="黑体" panose="02010609060101010101" pitchFamily="49" charset="-122"/>
              </a:rPr>
              <a:t>会计分录：</a:t>
            </a:r>
            <a:r>
              <a:rPr lang="zh-CN" altLang="en-US" sz="3200" dirty="0">
                <a:solidFill>
                  <a:srgbClr val="FF0000"/>
                </a:solidFill>
                <a:latin typeface="黑体" panose="02010609060101010101" pitchFamily="49" charset="-122"/>
                <a:ea typeface="黑体" panose="02010609060101010101" pitchFamily="49" charset="-122"/>
              </a:rPr>
              <a:t>实际成本法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264194" name="内容占位符 2"/>
          <p:cNvSpPr>
            <a:spLocks noGrp="1"/>
          </p:cNvSpPr>
          <p:nvPr>
            <p:ph idx="1"/>
          </p:nvPr>
        </p:nvSpPr>
        <p:spPr>
          <a:xfrm>
            <a:off x="2090738" y="1196975"/>
            <a:ext cx="8001000" cy="4851400"/>
          </a:xfrm>
          <a:solidFill>
            <a:schemeClr val="bg1"/>
          </a:solidFill>
        </p:spPr>
        <p:txBody>
          <a:bodyPr vert="horz" wrap="square" lIns="91440" tIns="45720" rIns="91440" bIns="45720" anchor="t" anchorCtr="0"/>
          <a:p>
            <a:pPr>
              <a:lnSpc>
                <a:spcPct val="150000"/>
              </a:lnSpc>
              <a:spcBef>
                <a:spcPct val="0"/>
              </a:spcBef>
            </a:pPr>
            <a:r>
              <a:rPr lang="zh-CN" altLang="en-US" sz="3000" dirty="0">
                <a:solidFill>
                  <a:srgbClr val="0000FF"/>
                </a:solidFill>
                <a:latin typeface="黑体" panose="02010609060101010101" pitchFamily="49" charset="-122"/>
                <a:ea typeface="黑体" panose="02010609060101010101" pitchFamily="49" charset="-122"/>
              </a:rPr>
              <a:t>购买材料 </a:t>
            </a:r>
            <a:r>
              <a:rPr lang="zh-CN" altLang="en-US" sz="3000" dirty="0">
                <a:latin typeface="楷体" panose="02010609060101010101" pitchFamily="49" charset="-122"/>
                <a:ea typeface="楷体" panose="02010609060101010101" pitchFamily="49" charset="-122"/>
              </a:rPr>
              <a:t> </a:t>
            </a:r>
            <a:endParaRPr lang="en-US" altLang="zh-CN" sz="3000" dirty="0">
              <a:latin typeface="楷体" panose="02010609060101010101" pitchFamily="49" charset="-122"/>
              <a:ea typeface="楷体" panose="02010609060101010101" pitchFamily="49" charset="-122"/>
            </a:endParaRPr>
          </a:p>
          <a:p>
            <a:pPr>
              <a:lnSpc>
                <a:spcPct val="150000"/>
              </a:lnSpc>
              <a:spcBef>
                <a:spcPct val="0"/>
              </a:spcBef>
            </a:pPr>
            <a:r>
              <a:rPr lang="zh-CN" altLang="en-US" sz="3000" dirty="0">
                <a:latin typeface="楷体" panose="02010609060101010101" pitchFamily="49" charset="-122"/>
                <a:ea typeface="楷体" panose="02010609060101010101" pitchFamily="49" charset="-122"/>
              </a:rPr>
              <a:t>    借：在途物资（实际成本）         </a:t>
            </a:r>
            <a:endParaRPr lang="en-US" altLang="zh-CN" sz="3000" dirty="0">
              <a:latin typeface="楷体" panose="02010609060101010101" pitchFamily="49" charset="-122"/>
              <a:ea typeface="楷体" panose="02010609060101010101" pitchFamily="49" charset="-122"/>
            </a:endParaRPr>
          </a:p>
          <a:p>
            <a:pPr>
              <a:lnSpc>
                <a:spcPct val="150000"/>
              </a:lnSpc>
              <a:spcBef>
                <a:spcPct val="0"/>
              </a:spcBef>
            </a:pPr>
            <a:r>
              <a:rPr lang="zh-CN" altLang="en-US" sz="3000" dirty="0">
                <a:latin typeface="楷体" panose="02010609060101010101" pitchFamily="49" charset="-122"/>
                <a:ea typeface="楷体" panose="02010609060101010101" pitchFamily="49" charset="-122"/>
              </a:rPr>
              <a:t>        应交税费－应交增值税（进项税额）</a:t>
            </a:r>
            <a:endParaRPr lang="en-US" altLang="zh-CN" sz="3000" dirty="0">
              <a:latin typeface="楷体" panose="02010609060101010101" pitchFamily="49" charset="-122"/>
              <a:ea typeface="楷体" panose="02010609060101010101" pitchFamily="49" charset="-122"/>
            </a:endParaRPr>
          </a:p>
          <a:p>
            <a:pPr>
              <a:lnSpc>
                <a:spcPct val="150000"/>
              </a:lnSpc>
              <a:spcBef>
                <a:spcPct val="0"/>
              </a:spcBef>
            </a:pPr>
            <a:r>
              <a:rPr lang="zh-CN" altLang="en-US" sz="3000" dirty="0">
                <a:latin typeface="楷体" panose="02010609060101010101" pitchFamily="49" charset="-122"/>
                <a:ea typeface="楷体" panose="02010609060101010101" pitchFamily="49" charset="-122"/>
              </a:rPr>
              <a:t>        贷：银行存款</a:t>
            </a:r>
            <a:endParaRPr lang="en-US" altLang="zh-CN" sz="3000" dirty="0">
              <a:latin typeface="楷体" panose="02010609060101010101" pitchFamily="49" charset="-122"/>
              <a:ea typeface="楷体" panose="02010609060101010101" pitchFamily="49" charset="-122"/>
            </a:endParaRPr>
          </a:p>
          <a:p>
            <a:pPr>
              <a:lnSpc>
                <a:spcPct val="150000"/>
              </a:lnSpc>
              <a:spcBef>
                <a:spcPct val="0"/>
              </a:spcBef>
            </a:pPr>
            <a:r>
              <a:rPr lang="zh-CN" altLang="en-US" sz="3000" dirty="0">
                <a:solidFill>
                  <a:srgbClr val="0000FF"/>
                </a:solidFill>
                <a:latin typeface="黑体" panose="02010609060101010101" pitchFamily="49" charset="-122"/>
                <a:ea typeface="黑体" panose="02010609060101010101" pitchFamily="49" charset="-122"/>
              </a:rPr>
              <a:t>入库时</a:t>
            </a:r>
            <a:r>
              <a:rPr lang="zh-CN" altLang="en-US" sz="3000" dirty="0">
                <a:latin typeface="楷体" panose="02010609060101010101" pitchFamily="49" charset="-122"/>
                <a:ea typeface="楷体" panose="02010609060101010101" pitchFamily="49" charset="-122"/>
              </a:rPr>
              <a:t>  </a:t>
            </a:r>
            <a:endParaRPr lang="en-US" altLang="zh-CN" sz="3000" dirty="0">
              <a:latin typeface="楷体" panose="02010609060101010101" pitchFamily="49" charset="-122"/>
              <a:ea typeface="楷体" panose="02010609060101010101" pitchFamily="49" charset="-122"/>
            </a:endParaRPr>
          </a:p>
          <a:p>
            <a:pPr>
              <a:lnSpc>
                <a:spcPct val="150000"/>
              </a:lnSpc>
              <a:spcBef>
                <a:spcPct val="0"/>
              </a:spcBef>
            </a:pPr>
            <a:r>
              <a:rPr lang="zh-CN" altLang="en-US" sz="3000" dirty="0">
                <a:latin typeface="楷体" panose="02010609060101010101" pitchFamily="49" charset="-122"/>
                <a:ea typeface="楷体" panose="02010609060101010101" pitchFamily="49" charset="-122"/>
              </a:rPr>
              <a:t>    借：原材料（实际成本）        </a:t>
            </a:r>
            <a:endParaRPr lang="en-US" altLang="zh-CN" sz="3000" dirty="0">
              <a:latin typeface="楷体" panose="02010609060101010101" pitchFamily="49" charset="-122"/>
              <a:ea typeface="楷体" panose="02010609060101010101" pitchFamily="49" charset="-122"/>
            </a:endParaRPr>
          </a:p>
          <a:p>
            <a:pPr>
              <a:lnSpc>
                <a:spcPct val="150000"/>
              </a:lnSpc>
              <a:spcBef>
                <a:spcPct val="0"/>
              </a:spcBef>
            </a:pPr>
            <a:r>
              <a:rPr lang="zh-CN" altLang="en-US" sz="3000" dirty="0">
                <a:latin typeface="楷体" panose="02010609060101010101" pitchFamily="49" charset="-122"/>
                <a:ea typeface="楷体" panose="02010609060101010101" pitchFamily="49" charset="-122"/>
              </a:rPr>
              <a:t>        贷：在途物资（实际成本）</a:t>
            </a:r>
            <a:endParaRPr lang="zh-CN" altLang="en-US" sz="3000" dirty="0">
              <a:latin typeface="楷体" panose="02010609060101010101" pitchFamily="49" charset="-122"/>
              <a:ea typeface="楷体" panose="02010609060101010101" pitchFamily="49" charset="-122"/>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15670" y="1196975"/>
            <a:ext cx="10251440" cy="4822825"/>
          </a:xfrm>
        </p:spPr>
        <p:txBody>
          <a:bodyPr anchor="t" anchorCtr="0"/>
          <a:p>
            <a:pPr>
              <a:lnSpc>
                <a:spcPct val="150000"/>
              </a:lnSpc>
              <a:buClr>
                <a:srgbClr val="FF0000"/>
              </a:buClr>
              <a:buFont typeface="Wingdings" panose="05000000000000000000" charset="0"/>
              <a:buChar char="p"/>
            </a:pPr>
            <a:r>
              <a:rPr lang="zh-CN" altLang="en-US" sz="3000">
                <a:latin typeface="楷体" panose="02010609060101010101" pitchFamily="49" charset="-122"/>
                <a:ea typeface="楷体" panose="02010609060101010101" pitchFamily="49" charset="-122"/>
              </a:rPr>
              <a:t>例：公司</a:t>
            </a:r>
            <a:r>
              <a:rPr lang="en-US" altLang="zh-CN" sz="3000">
                <a:latin typeface="楷体" panose="02010609060101010101" pitchFamily="49" charset="-122"/>
                <a:ea typeface="楷体" panose="02010609060101010101" pitchFamily="49" charset="-122"/>
              </a:rPr>
              <a:t>5</a:t>
            </a:r>
            <a:r>
              <a:rPr lang="zh-CN" altLang="en-US" sz="3000">
                <a:latin typeface="楷体" panose="02010609060101010101" pitchFamily="49" charset="-122"/>
                <a:ea typeface="楷体" panose="02010609060101010101" pitchFamily="49" charset="-122"/>
              </a:rPr>
              <a:t>日购进甲材料</a:t>
            </a:r>
            <a:r>
              <a:rPr lang="en-US" altLang="zh-CN" sz="3000">
                <a:latin typeface="楷体" panose="02010609060101010101" pitchFamily="49" charset="-122"/>
                <a:ea typeface="楷体" panose="02010609060101010101" pitchFamily="49" charset="-122"/>
              </a:rPr>
              <a:t>100</a:t>
            </a:r>
            <a:r>
              <a:rPr lang="zh-CN" altLang="en-US" sz="3000">
                <a:latin typeface="楷体" panose="02010609060101010101" pitchFamily="49" charset="-122"/>
                <a:ea typeface="楷体" panose="02010609060101010101" pitchFamily="49" charset="-122"/>
              </a:rPr>
              <a:t>千克，价款</a:t>
            </a:r>
            <a:r>
              <a:rPr lang="en-US" altLang="zh-CN" sz="3000">
                <a:latin typeface="楷体" panose="02010609060101010101" pitchFamily="49" charset="-122"/>
                <a:ea typeface="楷体" panose="02010609060101010101" pitchFamily="49" charset="-122"/>
              </a:rPr>
              <a:t>50 000</a:t>
            </a:r>
            <a:r>
              <a:rPr lang="zh-CN" altLang="en-US" sz="3000">
                <a:latin typeface="楷体" panose="02010609060101010101" pitchFamily="49" charset="-122"/>
                <a:ea typeface="楷体" panose="02010609060101010101" pitchFamily="49" charset="-122"/>
              </a:rPr>
              <a:t>元，进项税额</a:t>
            </a:r>
            <a:r>
              <a:rPr lang="en-US" altLang="zh-CN" sz="3000">
                <a:latin typeface="楷体" panose="02010609060101010101" pitchFamily="49" charset="-122"/>
                <a:ea typeface="楷体" panose="02010609060101010101" pitchFamily="49" charset="-122"/>
              </a:rPr>
              <a:t>6 500</a:t>
            </a:r>
            <a:r>
              <a:rPr lang="zh-CN" altLang="en-US" sz="3000">
                <a:latin typeface="楷体" panose="02010609060101010101" pitchFamily="49" charset="-122"/>
                <a:ea typeface="楷体" panose="02010609060101010101" pitchFamily="49" charset="-122"/>
              </a:rPr>
              <a:t>元，运杂费</a:t>
            </a:r>
            <a:r>
              <a:rPr lang="en-US" altLang="zh-CN" sz="3000">
                <a:latin typeface="楷体" panose="02010609060101010101" pitchFamily="49" charset="-122"/>
                <a:ea typeface="楷体" panose="02010609060101010101" pitchFamily="49" charset="-122"/>
              </a:rPr>
              <a:t>300</a:t>
            </a:r>
            <a:r>
              <a:rPr lang="zh-CN" altLang="en-US" sz="3000">
                <a:latin typeface="楷体" panose="02010609060101010101" pitchFamily="49" charset="-122"/>
                <a:ea typeface="楷体" panose="02010609060101010101" pitchFamily="49" charset="-122"/>
              </a:rPr>
              <a:t>元，款项银行存款支付。货物已发出。</a:t>
            </a:r>
            <a:endParaRPr lang="zh-CN" altLang="en-US" sz="3000">
              <a:latin typeface="楷体" panose="02010609060101010101" pitchFamily="49" charset="-122"/>
              <a:ea typeface="楷体"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借：在途物资               （实际）</a:t>
            </a:r>
            <a:r>
              <a:rPr lang="en-US" altLang="zh-CN" sz="2800">
                <a:latin typeface="仿宋" panose="02010609060101010101" pitchFamily="49" charset="-122"/>
                <a:ea typeface="仿宋" panose="02010609060101010101" pitchFamily="49" charset="-122"/>
              </a:rPr>
              <a:t>50 300</a:t>
            </a:r>
            <a:r>
              <a:rPr lang="zh-CN" altLang="en-US" sz="2800">
                <a:latin typeface="仿宋" panose="02010609060101010101" pitchFamily="49" charset="-122"/>
                <a:ea typeface="仿宋" panose="02010609060101010101" pitchFamily="49" charset="-122"/>
              </a:rPr>
              <a:t>  </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应交税费</a:t>
            </a:r>
            <a:r>
              <a:rPr lang="en-US" altLang="zh-CN" sz="2800">
                <a:latin typeface="仿宋" panose="02010609060101010101" pitchFamily="49" charset="-122"/>
                <a:ea typeface="仿宋" panose="02010609060101010101" pitchFamily="49" charset="-122"/>
              </a:rPr>
              <a:t>—</a:t>
            </a:r>
            <a:r>
              <a:rPr lang="zh-CN" altLang="en-US" sz="2800">
                <a:latin typeface="仿宋" panose="02010609060101010101" pitchFamily="49" charset="-122"/>
                <a:ea typeface="仿宋" panose="02010609060101010101" pitchFamily="49" charset="-122"/>
              </a:rPr>
              <a:t>应交增值税（进项税额）</a:t>
            </a:r>
            <a:r>
              <a:rPr lang="en-US" altLang="zh-CN" sz="2800">
                <a:latin typeface="仿宋" panose="02010609060101010101" pitchFamily="49" charset="-122"/>
                <a:ea typeface="仿宋" panose="02010609060101010101" pitchFamily="49" charset="-122"/>
              </a:rPr>
              <a:t>6 500</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贷：银行存款                     </a:t>
            </a:r>
            <a:r>
              <a:rPr lang="en-US" altLang="zh-CN" sz="2800">
                <a:latin typeface="仿宋" panose="02010609060101010101" pitchFamily="49" charset="-122"/>
                <a:ea typeface="仿宋" panose="02010609060101010101" pitchFamily="49" charset="-122"/>
              </a:rPr>
              <a:t>56 800</a:t>
            </a:r>
            <a:endParaRPr lang="zh-CN" altLang="en-US" sz="2800">
              <a:latin typeface="仿宋" panose="02010609060101010101" pitchFamily="49" charset="-122"/>
              <a:ea typeface="仿宋" panose="02010609060101010101" pitchFamily="49" charset="-122"/>
            </a:endParaRPr>
          </a:p>
          <a:p>
            <a:pPr>
              <a:buNone/>
            </a:pPr>
            <a:endParaRPr lang="en-US" altLang="zh-CN" sz="2800">
              <a:latin typeface="仿宋" panose="02010609060101010101" pitchFamily="49" charset="-122"/>
              <a:ea typeface="仿宋" panose="02010609060101010101" pitchFamily="49" charset="-122"/>
            </a:endParaRPr>
          </a:p>
        </p:txBody>
      </p:sp>
      <p:sp>
        <p:nvSpPr>
          <p:cNvPr id="265218" name="标题 1"/>
          <p:cNvSpPr>
            <a:spLocks noGrp="1"/>
          </p:cNvSpPr>
          <p:nvPr>
            <p:ph type="title"/>
          </p:nvPr>
        </p:nvSpPr>
        <p:spPr/>
        <p:txBody>
          <a:bodyPr vert="horz" wrap="square" lIns="91440" tIns="45720" rIns="91440" bIns="45720" anchor="ctr" anchorCtr="0"/>
          <a:p>
            <a:r>
              <a:rPr lang="zh-CN" altLang="en-US" sz="3200" dirty="0">
                <a:solidFill>
                  <a:schemeClr val="tx1"/>
                </a:solidFill>
                <a:latin typeface="黑体" panose="02010609060101010101" pitchFamily="49" charset="-122"/>
                <a:ea typeface="黑体" panose="02010609060101010101" pitchFamily="49" charset="-122"/>
              </a:rPr>
              <a:t>会计分录：</a:t>
            </a:r>
            <a:r>
              <a:rPr lang="zh-CN" altLang="en-US" sz="3200" dirty="0">
                <a:solidFill>
                  <a:srgbClr val="FF0000"/>
                </a:solidFill>
                <a:latin typeface="黑体" panose="02010609060101010101" pitchFamily="49" charset="-122"/>
                <a:ea typeface="黑体" panose="02010609060101010101" pitchFamily="49" charset="-122"/>
              </a:rPr>
              <a:t>实际成本法</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62" end="9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98" end="12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126" end="16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76325" y="1196975"/>
            <a:ext cx="10260330" cy="4822825"/>
          </a:xfrm>
        </p:spPr>
        <p:txBody>
          <a:bodyPr anchor="t" anchorCtr="0"/>
          <a:p>
            <a:pPr>
              <a:lnSpc>
                <a:spcPct val="150000"/>
              </a:lnSpc>
              <a:buClr>
                <a:srgbClr val="FF0000"/>
              </a:buClr>
              <a:buFont typeface="Wingdings" panose="05000000000000000000" charset="0"/>
              <a:buChar char="p"/>
            </a:pPr>
            <a:r>
              <a:rPr lang="zh-CN" altLang="en-US" sz="3200">
                <a:latin typeface="楷体" panose="02010609060101010101" pitchFamily="49" charset="-122"/>
                <a:ea typeface="楷体" panose="02010609060101010101" pitchFamily="49" charset="-122"/>
              </a:rPr>
              <a:t>例：承上例，</a:t>
            </a:r>
            <a:r>
              <a:rPr lang="en-US" altLang="zh-CN" sz="3200">
                <a:latin typeface="楷体" panose="02010609060101010101" pitchFamily="49" charset="-122"/>
                <a:ea typeface="楷体" panose="02010609060101010101" pitchFamily="49" charset="-122"/>
              </a:rPr>
              <a:t>10</a:t>
            </a:r>
            <a:r>
              <a:rPr lang="zh-CN" altLang="en-US" sz="3200">
                <a:latin typeface="楷体" panose="02010609060101010101" pitchFamily="49" charset="-122"/>
                <a:ea typeface="楷体" panose="02010609060101010101" pitchFamily="49" charset="-122"/>
              </a:rPr>
              <a:t>日后材料验收合格入库。</a:t>
            </a:r>
            <a:endParaRPr lang="zh-CN" altLang="en-US" sz="3200">
              <a:latin typeface="楷体" panose="02010609060101010101" pitchFamily="49" charset="-122"/>
              <a:ea typeface="楷体" panose="02010609060101010101" pitchFamily="49" charset="-122"/>
            </a:endParaRPr>
          </a:p>
          <a:p>
            <a:pPr>
              <a:lnSpc>
                <a:spcPct val="150000"/>
              </a:lnSpc>
              <a:buNone/>
            </a:pPr>
            <a:endParaRPr lang="zh-CN" altLang="en-US" sz="3200">
              <a:latin typeface="仿宋" panose="02010609060101010101" pitchFamily="49" charset="-122"/>
              <a:ea typeface="仿宋" panose="02010609060101010101" pitchFamily="49" charset="-122"/>
            </a:endParaRPr>
          </a:p>
          <a:p>
            <a:pPr>
              <a:lnSpc>
                <a:spcPct val="150000"/>
              </a:lnSpc>
              <a:buNone/>
            </a:pPr>
            <a:r>
              <a:rPr lang="zh-CN" altLang="en-US" sz="3200">
                <a:latin typeface="仿宋" panose="02010609060101010101" pitchFamily="49" charset="-122"/>
                <a:ea typeface="仿宋" panose="02010609060101010101" pitchFamily="49" charset="-122"/>
              </a:rPr>
              <a:t>   借：原材料    </a:t>
            </a:r>
            <a:r>
              <a:rPr lang="en-US" altLang="zh-CN" sz="3200">
                <a:latin typeface="仿宋" panose="02010609060101010101" pitchFamily="49" charset="-122"/>
                <a:ea typeface="仿宋" panose="02010609060101010101" pitchFamily="49" charset="-122"/>
              </a:rPr>
              <a:t>50 300</a:t>
            </a:r>
            <a:r>
              <a:rPr lang="zh-CN" altLang="en-US" sz="3200">
                <a:latin typeface="仿宋" panose="02010609060101010101" pitchFamily="49" charset="-122"/>
                <a:ea typeface="仿宋" panose="02010609060101010101" pitchFamily="49" charset="-122"/>
              </a:rPr>
              <a:t>（实际）</a:t>
            </a:r>
            <a:endParaRPr lang="zh-CN" altLang="en-US" sz="3200">
              <a:latin typeface="仿宋" panose="02010609060101010101" pitchFamily="49" charset="-122"/>
              <a:ea typeface="仿宋" panose="02010609060101010101" pitchFamily="49" charset="-122"/>
            </a:endParaRPr>
          </a:p>
          <a:p>
            <a:pPr>
              <a:lnSpc>
                <a:spcPct val="150000"/>
              </a:lnSpc>
              <a:buNone/>
            </a:pPr>
            <a:r>
              <a:rPr lang="zh-CN" altLang="en-US" sz="3200">
                <a:latin typeface="仿宋" panose="02010609060101010101" pitchFamily="49" charset="-122"/>
                <a:ea typeface="仿宋" panose="02010609060101010101" pitchFamily="49" charset="-122"/>
              </a:rPr>
              <a:t>       贷：在途物资     </a:t>
            </a:r>
            <a:r>
              <a:rPr lang="en-US" altLang="zh-CN" sz="3200">
                <a:latin typeface="仿宋" panose="02010609060101010101" pitchFamily="49" charset="-122"/>
                <a:ea typeface="仿宋" panose="02010609060101010101" pitchFamily="49" charset="-122"/>
              </a:rPr>
              <a:t>50 300</a:t>
            </a:r>
            <a:r>
              <a:rPr lang="zh-CN" altLang="en-US" sz="3200">
                <a:latin typeface="仿宋" panose="02010609060101010101" pitchFamily="49" charset="-122"/>
                <a:ea typeface="仿宋" panose="02010609060101010101" pitchFamily="49" charset="-122"/>
              </a:rPr>
              <a:t>（实际）</a:t>
            </a:r>
            <a:endParaRPr lang="zh-CN" altLang="en-US" sz="3200">
              <a:latin typeface="仿宋" panose="02010609060101010101" pitchFamily="49" charset="-122"/>
              <a:ea typeface="仿宋" panose="02010609060101010101" pitchFamily="49" charset="-122"/>
            </a:endParaRPr>
          </a:p>
        </p:txBody>
      </p:sp>
      <p:sp>
        <p:nvSpPr>
          <p:cNvPr id="266242" name="标题 1"/>
          <p:cNvSpPr>
            <a:spLocks noGrp="1"/>
          </p:cNvSpPr>
          <p:nvPr>
            <p:ph type="title"/>
          </p:nvPr>
        </p:nvSpPr>
        <p:spPr/>
        <p:txBody>
          <a:bodyPr vert="horz" wrap="square" lIns="91440" tIns="45720" rIns="91440" bIns="45720" anchor="ctr" anchorCtr="0"/>
          <a:p>
            <a:r>
              <a:rPr lang="zh-CN" altLang="en-US" sz="3200" dirty="0">
                <a:solidFill>
                  <a:schemeClr val="tx1"/>
                </a:solidFill>
                <a:latin typeface="黑体" panose="02010609060101010101" pitchFamily="49" charset="-122"/>
                <a:ea typeface="黑体" panose="02010609060101010101" pitchFamily="49" charset="-122"/>
              </a:rPr>
              <a:t>会计分录：</a:t>
            </a:r>
            <a:r>
              <a:rPr lang="zh-CN" altLang="en-US" sz="3200" dirty="0">
                <a:solidFill>
                  <a:srgbClr val="FF0000"/>
                </a:solidFill>
                <a:latin typeface="黑体" panose="02010609060101010101" pitchFamily="49" charset="-122"/>
                <a:ea typeface="黑体" panose="02010609060101010101" pitchFamily="49" charset="-122"/>
              </a:rPr>
              <a:t>实际成本法</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21" end="4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44" end="7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7265" name="Text Box 2"/>
          <p:cNvSpPr/>
          <p:nvPr>
            <p:ph idx="1"/>
          </p:nvPr>
        </p:nvSpPr>
        <p:spPr>
          <a:xfrm>
            <a:off x="839470" y="1196975"/>
            <a:ext cx="10400030" cy="4665345"/>
          </a:xfrm>
          <a:solidFill>
            <a:schemeClr val="bg1"/>
          </a:solidFill>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3200" dirty="0">
                <a:solidFill>
                  <a:srgbClr val="0000FF"/>
                </a:solidFill>
                <a:latin typeface="楷体" panose="02010609060101010101" pitchFamily="49" charset="-122"/>
                <a:ea typeface="楷体" panose="02010609060101010101" pitchFamily="49" charset="-122"/>
              </a:rPr>
              <a:t>3. </a:t>
            </a:r>
            <a:r>
              <a:rPr lang="zh-CN" altLang="en-US" sz="3200" dirty="0">
                <a:solidFill>
                  <a:srgbClr val="0000FF"/>
                </a:solidFill>
                <a:latin typeface="楷体" panose="02010609060101010101" pitchFamily="49" charset="-122"/>
                <a:ea typeface="楷体" panose="02010609060101010101" pitchFamily="49" charset="-122"/>
              </a:rPr>
              <a:t>应付账款</a:t>
            </a:r>
            <a:endParaRPr lang="zh-CN" altLang="en-US" sz="3200" dirty="0">
              <a:solidFill>
                <a:srgbClr val="0000FF"/>
              </a:solidFill>
              <a:latin typeface="楷体" panose="02010609060101010101" pitchFamily="49" charset="-122"/>
              <a:ea typeface="楷体" panose="02010609060101010101" pitchFamily="49" charset="-122"/>
            </a:endParaRPr>
          </a:p>
          <a:p>
            <a:pPr lvl="1" indent="-436245" algn="just" eaLnBrk="1" hangingPunct="1">
              <a:lnSpc>
                <a:spcPct val="150000"/>
              </a:lnSpc>
              <a:buClr>
                <a:srgbClr val="0000FF"/>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①性质：负债类账户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Clr>
                <a:srgbClr val="0000FF"/>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②用途：核算和监督公司因购买材料、商品和接受劳务供应等而应付给供应单位的款项。</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Clr>
                <a:srgbClr val="0000FF"/>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Clr>
                <a:srgbClr val="0000FF"/>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④明细账户：按照客户单位名称设置</a:t>
            </a:r>
            <a:endParaRPr lang="en-US" altLang="zh-CN" sz="28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8307" name="Group 3"/>
          <p:cNvGraphicFramePr>
            <a:graphicFrameLocks noGrp="1"/>
          </p:cNvGraphicFramePr>
          <p:nvPr/>
        </p:nvGraphicFramePr>
        <p:xfrm>
          <a:off x="2095500" y="1493838"/>
          <a:ext cx="8072120" cy="4636135"/>
        </p:xfrm>
        <a:graphic>
          <a:graphicData uri="http://schemas.openxmlformats.org/drawingml/2006/table">
            <a:tbl>
              <a:tblPr/>
              <a:tblGrid>
                <a:gridCol w="3865880"/>
                <a:gridCol w="4206240"/>
              </a:tblGrid>
              <a:tr h="48768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82" marB="45682"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308860">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本期实际支付给供货单位的货款</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82" marB="45682"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尚未支付的应付账款</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本期应付给供应单位货款的增加额</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82" marB="45682"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39595">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682" marB="45682"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尚未偿还的应付账款</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682" marB="45682"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68303" name="文本框 1"/>
          <p:cNvSpPr txBox="1"/>
          <p:nvPr/>
        </p:nvSpPr>
        <p:spPr>
          <a:xfrm>
            <a:off x="5075238" y="1208088"/>
            <a:ext cx="1816100" cy="583565"/>
          </a:xfrm>
          <a:prstGeom prst="rect">
            <a:avLst/>
          </a:prstGeom>
          <a:noFill/>
          <a:ln w="9525">
            <a:noFill/>
          </a:ln>
        </p:spPr>
        <p:txBody>
          <a:bodyPr wrap="none" anchor="t" anchorCtr="0">
            <a:spAutoFit/>
          </a:bodyPr>
          <a:p>
            <a:pPr algn="ctr">
              <a:spcBef>
                <a:spcPct val="20000"/>
              </a:spcBef>
              <a:buClr>
                <a:schemeClr val="accent2"/>
              </a:buClr>
              <a:buSzTx/>
            </a:pPr>
            <a:r>
              <a:rPr lang="zh-CN" altLang="en-US" sz="3200" b="1" dirty="0">
                <a:latin typeface="楷体" panose="02010609060101010101" pitchFamily="49" charset="-122"/>
                <a:ea typeface="楷体" panose="02010609060101010101" pitchFamily="49" charset="-122"/>
              </a:rPr>
              <a:t>应付账款</a:t>
            </a:r>
            <a:endParaRPr lang="zh-CN" altLang="en-US" sz="3200" b="1" dirty="0">
              <a:latin typeface="楷体" panose="02010609060101010101" pitchFamily="49" charset="-122"/>
              <a:ea typeface="楷体" panose="02010609060101010101" pitchFamily="49" charset="-122"/>
            </a:endParaRPr>
          </a:p>
        </p:txBody>
      </p:sp>
      <p:sp>
        <p:nvSpPr>
          <p:cNvPr id="2"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22020" y="1196975"/>
            <a:ext cx="10280015" cy="4822825"/>
          </a:xfrm>
        </p:spPr>
        <p:txBody>
          <a:bodyPr anchor="t" anchorCtr="0"/>
          <a:p>
            <a:pPr>
              <a:lnSpc>
                <a:spcPct val="150000"/>
              </a:lnSpc>
              <a:buClr>
                <a:srgbClr val="FF0000"/>
              </a:buClr>
              <a:buFont typeface="Wingdings" panose="05000000000000000000" charset="0"/>
              <a:buChar char="p"/>
            </a:pPr>
            <a:r>
              <a:rPr lang="zh-CN" altLang="en-US" sz="3000">
                <a:latin typeface="楷体" panose="02010609060101010101" pitchFamily="49" charset="-122"/>
                <a:ea typeface="楷体" panose="02010609060101010101" pitchFamily="49" charset="-122"/>
              </a:rPr>
              <a:t>例：公司</a:t>
            </a:r>
            <a:r>
              <a:rPr lang="en-US" altLang="zh-CN" sz="3000">
                <a:latin typeface="楷体" panose="02010609060101010101" pitchFamily="49" charset="-122"/>
                <a:ea typeface="楷体" panose="02010609060101010101" pitchFamily="49" charset="-122"/>
              </a:rPr>
              <a:t>5</a:t>
            </a:r>
            <a:r>
              <a:rPr lang="zh-CN" altLang="en-US" sz="3000">
                <a:latin typeface="楷体" panose="02010609060101010101" pitchFamily="49" charset="-122"/>
                <a:ea typeface="楷体" panose="02010609060101010101" pitchFamily="49" charset="-122"/>
              </a:rPr>
              <a:t>日购进甲材料</a:t>
            </a:r>
            <a:r>
              <a:rPr lang="en-US" altLang="zh-CN" sz="3000">
                <a:latin typeface="楷体" panose="02010609060101010101" pitchFamily="49" charset="-122"/>
                <a:ea typeface="楷体" panose="02010609060101010101" pitchFamily="49" charset="-122"/>
              </a:rPr>
              <a:t>100</a:t>
            </a:r>
            <a:r>
              <a:rPr lang="zh-CN" altLang="en-US" sz="3000">
                <a:latin typeface="楷体" panose="02010609060101010101" pitchFamily="49" charset="-122"/>
                <a:ea typeface="楷体" panose="02010609060101010101" pitchFamily="49" charset="-122"/>
              </a:rPr>
              <a:t>千克，价款</a:t>
            </a:r>
            <a:r>
              <a:rPr lang="en-US" altLang="zh-CN" sz="3000">
                <a:latin typeface="楷体" panose="02010609060101010101" pitchFamily="49" charset="-122"/>
                <a:ea typeface="楷体" panose="02010609060101010101" pitchFamily="49" charset="-122"/>
              </a:rPr>
              <a:t>50 000</a:t>
            </a:r>
            <a:r>
              <a:rPr lang="zh-CN" altLang="en-US" sz="3000">
                <a:latin typeface="楷体" panose="02010609060101010101" pitchFamily="49" charset="-122"/>
                <a:ea typeface="楷体" panose="02010609060101010101" pitchFamily="49" charset="-122"/>
              </a:rPr>
              <a:t>元，进项税额</a:t>
            </a:r>
            <a:r>
              <a:rPr lang="en-US" altLang="zh-CN" sz="3000">
                <a:latin typeface="楷体" panose="02010609060101010101" pitchFamily="49" charset="-122"/>
                <a:ea typeface="楷体" panose="02010609060101010101" pitchFamily="49" charset="-122"/>
              </a:rPr>
              <a:t>6 500</a:t>
            </a:r>
            <a:r>
              <a:rPr lang="zh-CN" altLang="en-US" sz="3000">
                <a:latin typeface="楷体" panose="02010609060101010101" pitchFamily="49" charset="-122"/>
                <a:ea typeface="楷体" panose="02010609060101010101" pitchFamily="49" charset="-122"/>
              </a:rPr>
              <a:t>元，运杂费</a:t>
            </a:r>
            <a:r>
              <a:rPr lang="en-US" altLang="zh-CN" sz="3000">
                <a:latin typeface="楷体" panose="02010609060101010101" pitchFamily="49" charset="-122"/>
                <a:ea typeface="楷体" panose="02010609060101010101" pitchFamily="49" charset="-122"/>
              </a:rPr>
              <a:t>300</a:t>
            </a:r>
            <a:r>
              <a:rPr lang="zh-CN" altLang="en-US" sz="3000">
                <a:latin typeface="楷体" panose="02010609060101010101" pitchFamily="49" charset="-122"/>
                <a:ea typeface="楷体" panose="02010609060101010101" pitchFamily="49" charset="-122"/>
              </a:rPr>
              <a:t>元，款项尚未支付。货物已发出。</a:t>
            </a:r>
            <a:endParaRPr lang="zh-CN" altLang="en-US" sz="3000">
              <a:latin typeface="楷体" panose="02010609060101010101" pitchFamily="49" charset="-122"/>
              <a:ea typeface="楷体"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借：在途物资                       </a:t>
            </a:r>
            <a:r>
              <a:rPr lang="en-US" altLang="zh-CN" sz="2800">
                <a:latin typeface="仿宋" panose="02010609060101010101" pitchFamily="49" charset="-122"/>
                <a:ea typeface="仿宋" panose="02010609060101010101" pitchFamily="49" charset="-122"/>
              </a:rPr>
              <a:t>50 300</a:t>
            </a:r>
            <a:r>
              <a:rPr lang="zh-CN" altLang="en-US" sz="2800">
                <a:latin typeface="仿宋" panose="02010609060101010101" pitchFamily="49" charset="-122"/>
                <a:ea typeface="仿宋" panose="02010609060101010101" pitchFamily="49" charset="-122"/>
              </a:rPr>
              <a:t>  </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应交税费</a:t>
            </a:r>
            <a:r>
              <a:rPr lang="en-US" altLang="zh-CN" sz="2800">
                <a:latin typeface="仿宋" panose="02010609060101010101" pitchFamily="49" charset="-122"/>
                <a:ea typeface="仿宋" panose="02010609060101010101" pitchFamily="49" charset="-122"/>
              </a:rPr>
              <a:t>—</a:t>
            </a:r>
            <a:r>
              <a:rPr lang="zh-CN" altLang="en-US" sz="2800">
                <a:latin typeface="仿宋" panose="02010609060101010101" pitchFamily="49" charset="-122"/>
                <a:ea typeface="仿宋" panose="02010609060101010101" pitchFamily="49" charset="-122"/>
              </a:rPr>
              <a:t>应交增值税（进项税额）</a:t>
            </a:r>
            <a:r>
              <a:rPr lang="en-US" altLang="zh-CN" sz="2800">
                <a:latin typeface="仿宋" panose="02010609060101010101" pitchFamily="49" charset="-122"/>
                <a:ea typeface="仿宋" panose="02010609060101010101" pitchFamily="49" charset="-122"/>
              </a:rPr>
              <a:t>6 500</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贷：应付账款                     </a:t>
            </a:r>
            <a:r>
              <a:rPr lang="en-US" altLang="zh-CN" sz="2800">
                <a:latin typeface="仿宋" panose="02010609060101010101" pitchFamily="49" charset="-122"/>
                <a:ea typeface="仿宋" panose="02010609060101010101" pitchFamily="49" charset="-122"/>
              </a:rPr>
              <a:t>56 800</a:t>
            </a:r>
            <a:endParaRPr lang="zh-CN" altLang="en-US" sz="2800">
              <a:latin typeface="仿宋" panose="02010609060101010101" pitchFamily="49" charset="-122"/>
              <a:ea typeface="仿宋" panose="02010609060101010101" pitchFamily="49" charset="-122"/>
            </a:endParaRPr>
          </a:p>
          <a:p>
            <a:pPr>
              <a:buNone/>
            </a:pPr>
            <a:endParaRPr lang="en-US" altLang="zh-CN" sz="280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60" end="10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100" end="12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128" end="16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28446" name="Group 30"/>
          <p:cNvGraphicFramePr>
            <a:graphicFrameLocks noGrp="1"/>
          </p:cNvGraphicFramePr>
          <p:nvPr/>
        </p:nvGraphicFramePr>
        <p:xfrm>
          <a:off x="1987550" y="1471613"/>
          <a:ext cx="8429625" cy="4509135"/>
        </p:xfrm>
        <a:graphic>
          <a:graphicData uri="http://schemas.openxmlformats.org/drawingml/2006/table">
            <a:tbl>
              <a:tblPr/>
              <a:tblGrid>
                <a:gridCol w="4286250"/>
                <a:gridCol w="4143375"/>
              </a:tblGrid>
              <a:tr h="52451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46" marB="45746"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284730">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按法定程序减少的资本数额</a:t>
                      </a:r>
                      <a:r>
                        <a:rPr lang="zh-CN" altLang="en-US" sz="2400" b="1" dirty="0">
                          <a:solidFill>
                            <a:schemeClr val="tx1"/>
                          </a:solidFill>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46" marB="4574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反映企业期初实有的资本金额。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实际收到投资者投入的资本数额</a:t>
                      </a:r>
                      <a:r>
                        <a:rPr lang="zh-CN" altLang="en-US" sz="2400" b="1" dirty="0">
                          <a:latin typeface="楷体" panose="02010609060101010101" pitchFamily="49" charset="-122"/>
                          <a:ea typeface="楷体" panose="02010609060101010101" pitchFamily="49" charset="-122"/>
                        </a:rPr>
                        <a:t>。</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46" marB="4574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699895">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46" marB="4574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反映企业期末实有的注册资本或股本总额。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46" marB="4574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99343" name="文本框 1"/>
          <p:cNvSpPr txBox="1"/>
          <p:nvPr/>
        </p:nvSpPr>
        <p:spPr>
          <a:xfrm>
            <a:off x="5446713" y="1327150"/>
            <a:ext cx="1612900" cy="521970"/>
          </a:xfrm>
          <a:prstGeom prst="rect">
            <a:avLst/>
          </a:prstGeom>
          <a:noFill/>
          <a:ln w="9525">
            <a:noFill/>
          </a:ln>
        </p:spPr>
        <p:txBody>
          <a:bodyPr wrap="none" anchor="t" anchorCtr="0">
            <a:spAutoFit/>
          </a:bodyPr>
          <a:p>
            <a:r>
              <a:rPr lang="zh-CN" altLang="en-US" sz="2800" b="1" dirty="0">
                <a:latin typeface="楷体" panose="02010609060101010101" pitchFamily="49" charset="-122"/>
                <a:ea typeface="楷体" panose="02010609060101010101" pitchFamily="49" charset="-122"/>
              </a:rPr>
              <a:t>实收资本</a:t>
            </a:r>
            <a:endParaRPr lang="zh-CN" altLang="en-US" sz="28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0337" name="Rectangle 2"/>
          <p:cNvSpPr/>
          <p:nvPr>
            <p:ph idx="1"/>
          </p:nvPr>
        </p:nvSpPr>
        <p:spPr>
          <a:xfrm>
            <a:off x="833120" y="1196975"/>
            <a:ext cx="10436225" cy="4822825"/>
          </a:xfrm>
        </p:spPr>
        <p:txBody>
          <a:bodyPr vert="horz" wrap="square" lIns="91440" tIns="45720" rIns="91440" bIns="45720" anchor="t" anchorCtr="0"/>
          <a:p>
            <a:pPr algn="just" eaLnBrk="1" hangingPunct="1">
              <a:lnSpc>
                <a:spcPct val="150000"/>
              </a:lnSpc>
              <a:buClr>
                <a:srgbClr val="FF0000"/>
              </a:buClr>
              <a:buFont typeface="Wingdings" panose="05000000000000000000" charset="0"/>
              <a:buChar char="p"/>
            </a:pPr>
            <a:r>
              <a:rPr lang="en-US" altLang="zh-CN" sz="2800" dirty="0">
                <a:solidFill>
                  <a:srgbClr val="353DE3"/>
                </a:solidFill>
                <a:latin typeface="楷体" panose="02010609060101010101" pitchFamily="49" charset="-122"/>
                <a:ea typeface="楷体" panose="02010609060101010101" pitchFamily="49" charset="-122"/>
              </a:rPr>
              <a:t>4. </a:t>
            </a:r>
            <a:r>
              <a:rPr lang="zh-CN" altLang="en-US" sz="2800" dirty="0">
                <a:solidFill>
                  <a:srgbClr val="353DE3"/>
                </a:solidFill>
                <a:latin typeface="楷体" panose="02010609060101010101" pitchFamily="49" charset="-122"/>
                <a:ea typeface="楷体" panose="02010609060101010101" pitchFamily="49" charset="-122"/>
              </a:rPr>
              <a:t>应付票据</a:t>
            </a:r>
            <a:endParaRPr lang="zh-CN" altLang="en-US" sz="2800" dirty="0">
              <a:solidFill>
                <a:srgbClr val="353DE3"/>
              </a:solidFill>
              <a:latin typeface="楷体" panose="02010609060101010101" pitchFamily="49" charset="-122"/>
              <a:ea typeface="楷体" panose="02010609060101010101" pitchFamily="49" charset="-122"/>
            </a:endParaRPr>
          </a:p>
          <a:p>
            <a:pPr marL="929005" lvl="1" indent="-457200" algn="just" eaLnBrk="1" hangingPunct="1">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rPr>
              <a:t>①性质：负债类账户</a:t>
            </a:r>
            <a:endParaRPr lang="zh-CN" altLang="en-US" sz="2800" dirty="0">
              <a:latin typeface="楷体" panose="02010609060101010101" pitchFamily="49" charset="-122"/>
              <a:ea typeface="楷体" panose="02010609060101010101" pitchFamily="49" charset="-122"/>
            </a:endParaRPr>
          </a:p>
          <a:p>
            <a:pPr marL="929005" lvl="1" indent="-457200" algn="just" eaLnBrk="1" hangingPunct="1">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rPr>
              <a:t>②用途：核算和监督公司因购买材料、商品和接受劳务供应等而开出、承兑的商业汇票，包括银行承兑汇票和商业承兑汇票。</a:t>
            </a:r>
            <a:endParaRPr lang="zh-CN" altLang="en-US" sz="2800" dirty="0">
              <a:latin typeface="楷体" panose="02010609060101010101" pitchFamily="49" charset="-122"/>
              <a:ea typeface="楷体" panose="02010609060101010101" pitchFamily="49" charset="-122"/>
            </a:endParaRPr>
          </a:p>
          <a:p>
            <a:pPr marL="929005" lvl="1" indent="-457200" algn="just" eaLnBrk="1" hangingPunct="1">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zh-CN" altLang="en-US" sz="2800" dirty="0">
              <a:latin typeface="楷体" panose="02010609060101010101" pitchFamily="49" charset="-122"/>
              <a:ea typeface="楷体" panose="02010609060101010101" pitchFamily="49" charset="-122"/>
              <a:sym typeface="Wingdings" panose="05000000000000000000" pitchFamily="2" charset="2"/>
            </a:endParaRPr>
          </a:p>
          <a:p>
            <a:pPr marL="929005" lvl="1" indent="-457200" algn="just" eaLnBrk="1" hangingPunct="1">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rPr>
              <a:t>④明细账户设置：按照客户单位名称设置。</a:t>
            </a:r>
            <a:endParaRPr lang="zh-CN" altLang="en-US" sz="28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0355" name="Group 3"/>
          <p:cNvGraphicFramePr>
            <a:graphicFrameLocks noGrp="1"/>
          </p:cNvGraphicFramePr>
          <p:nvPr>
            <p:custDataLst>
              <p:tags r:id="rId1"/>
            </p:custDataLst>
          </p:nvPr>
        </p:nvGraphicFramePr>
        <p:xfrm>
          <a:off x="2095500" y="1258888"/>
          <a:ext cx="8072120" cy="4583112"/>
        </p:xfrm>
        <a:graphic>
          <a:graphicData uri="http://schemas.openxmlformats.org/drawingml/2006/table">
            <a:tbl>
              <a:tblPr/>
              <a:tblGrid>
                <a:gridCol w="4036060"/>
                <a:gridCol w="4036060"/>
              </a:tblGrid>
              <a:tr h="957016">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应付票据</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2" marB="45692"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815641">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票据到期实际支付给供货单位的货款</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2" marB="45692"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前期应付票据</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企业已开出、承兑的商业汇票金额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2" marB="45692"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1045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692" marB="45692"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尚未到期的应付票据金额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2" marB="45692"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56615" y="1196975"/>
            <a:ext cx="10480040" cy="4822825"/>
          </a:xfrm>
        </p:spPr>
        <p:txBody>
          <a:bodyPr anchor="t" anchorCtr="0"/>
          <a:p>
            <a:pPr>
              <a:lnSpc>
                <a:spcPct val="150000"/>
              </a:lnSpc>
              <a:buClr>
                <a:srgbClr val="FF0000"/>
              </a:buClr>
              <a:buFont typeface="Wingdings" panose="05000000000000000000" charset="0"/>
              <a:buChar char="p"/>
            </a:pPr>
            <a:r>
              <a:rPr lang="zh-CN" altLang="en-US" sz="3000">
                <a:latin typeface="楷体" panose="02010609060101010101" pitchFamily="49" charset="-122"/>
                <a:ea typeface="楷体" panose="02010609060101010101" pitchFamily="49" charset="-122"/>
              </a:rPr>
              <a:t>例：公司</a:t>
            </a:r>
            <a:r>
              <a:rPr lang="en-US" altLang="zh-CN" sz="3000">
                <a:latin typeface="楷体" panose="02010609060101010101" pitchFamily="49" charset="-122"/>
                <a:ea typeface="楷体" panose="02010609060101010101" pitchFamily="49" charset="-122"/>
              </a:rPr>
              <a:t>5</a:t>
            </a:r>
            <a:r>
              <a:rPr lang="zh-CN" altLang="en-US" sz="3000">
                <a:latin typeface="楷体" panose="02010609060101010101" pitchFamily="49" charset="-122"/>
                <a:ea typeface="楷体" panose="02010609060101010101" pitchFamily="49" charset="-122"/>
              </a:rPr>
              <a:t>日购进甲材料</a:t>
            </a:r>
            <a:r>
              <a:rPr lang="en-US" altLang="zh-CN" sz="3000">
                <a:latin typeface="楷体" panose="02010609060101010101" pitchFamily="49" charset="-122"/>
                <a:ea typeface="楷体" panose="02010609060101010101" pitchFamily="49" charset="-122"/>
              </a:rPr>
              <a:t>100</a:t>
            </a:r>
            <a:r>
              <a:rPr lang="zh-CN" altLang="en-US" sz="3000">
                <a:latin typeface="楷体" panose="02010609060101010101" pitchFamily="49" charset="-122"/>
                <a:ea typeface="楷体" panose="02010609060101010101" pitchFamily="49" charset="-122"/>
              </a:rPr>
              <a:t>千克，价款</a:t>
            </a:r>
            <a:r>
              <a:rPr lang="en-US" altLang="zh-CN" sz="3000">
                <a:latin typeface="楷体" panose="02010609060101010101" pitchFamily="49" charset="-122"/>
                <a:ea typeface="楷体" panose="02010609060101010101" pitchFamily="49" charset="-122"/>
              </a:rPr>
              <a:t>50 000</a:t>
            </a:r>
            <a:r>
              <a:rPr lang="zh-CN" altLang="en-US" sz="3000">
                <a:latin typeface="楷体" panose="02010609060101010101" pitchFamily="49" charset="-122"/>
                <a:ea typeface="楷体" panose="02010609060101010101" pitchFamily="49" charset="-122"/>
              </a:rPr>
              <a:t>元，进项税额</a:t>
            </a:r>
            <a:r>
              <a:rPr lang="en-US" altLang="zh-CN" sz="3000">
                <a:latin typeface="楷体" panose="02010609060101010101" pitchFamily="49" charset="-122"/>
                <a:ea typeface="楷体" panose="02010609060101010101" pitchFamily="49" charset="-122"/>
              </a:rPr>
              <a:t>6 500</a:t>
            </a:r>
            <a:r>
              <a:rPr lang="zh-CN" altLang="en-US" sz="3000">
                <a:latin typeface="楷体" panose="02010609060101010101" pitchFamily="49" charset="-122"/>
                <a:ea typeface="楷体" panose="02010609060101010101" pitchFamily="49" charset="-122"/>
              </a:rPr>
              <a:t>元，运杂费</a:t>
            </a:r>
            <a:r>
              <a:rPr lang="en-US" altLang="zh-CN" sz="3000">
                <a:latin typeface="楷体" panose="02010609060101010101" pitchFamily="49" charset="-122"/>
                <a:ea typeface="楷体" panose="02010609060101010101" pitchFamily="49" charset="-122"/>
              </a:rPr>
              <a:t>300</a:t>
            </a:r>
            <a:r>
              <a:rPr lang="zh-CN" altLang="en-US" sz="3000">
                <a:latin typeface="楷体" panose="02010609060101010101" pitchFamily="49" charset="-122"/>
                <a:ea typeface="楷体" panose="02010609060101010101" pitchFamily="49" charset="-122"/>
              </a:rPr>
              <a:t>元，企业开出银行承兑汇票，为期三个月。货物已发出。</a:t>
            </a:r>
            <a:endParaRPr lang="zh-CN" altLang="en-US" sz="3000">
              <a:latin typeface="楷体" panose="02010609060101010101" pitchFamily="49" charset="-122"/>
              <a:ea typeface="楷体"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借：在途物资                       </a:t>
            </a:r>
            <a:r>
              <a:rPr lang="en-US" altLang="zh-CN" sz="2800">
                <a:latin typeface="仿宋" panose="02010609060101010101" pitchFamily="49" charset="-122"/>
                <a:ea typeface="仿宋" panose="02010609060101010101" pitchFamily="49" charset="-122"/>
              </a:rPr>
              <a:t>50 300</a:t>
            </a:r>
            <a:r>
              <a:rPr lang="zh-CN" altLang="en-US" sz="2800">
                <a:latin typeface="仿宋" panose="02010609060101010101" pitchFamily="49" charset="-122"/>
                <a:ea typeface="仿宋" panose="02010609060101010101" pitchFamily="49" charset="-122"/>
              </a:rPr>
              <a:t>  </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应交税费</a:t>
            </a:r>
            <a:r>
              <a:rPr lang="en-US" altLang="zh-CN" sz="2800">
                <a:latin typeface="仿宋" panose="02010609060101010101" pitchFamily="49" charset="-122"/>
                <a:ea typeface="仿宋" panose="02010609060101010101" pitchFamily="49" charset="-122"/>
              </a:rPr>
              <a:t>—</a:t>
            </a:r>
            <a:r>
              <a:rPr lang="zh-CN" altLang="en-US" sz="2800">
                <a:latin typeface="仿宋" panose="02010609060101010101" pitchFamily="49" charset="-122"/>
                <a:ea typeface="仿宋" panose="02010609060101010101" pitchFamily="49" charset="-122"/>
              </a:rPr>
              <a:t>应交增值税（进项税额）</a:t>
            </a:r>
            <a:r>
              <a:rPr lang="en-US" altLang="zh-CN" sz="2800">
                <a:latin typeface="仿宋" panose="02010609060101010101" pitchFamily="49" charset="-122"/>
                <a:ea typeface="仿宋" panose="02010609060101010101" pitchFamily="49" charset="-122"/>
              </a:rPr>
              <a:t>6 500</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贷：应付票据                     </a:t>
            </a:r>
            <a:r>
              <a:rPr lang="en-US" altLang="zh-CN" sz="2800">
                <a:latin typeface="仿宋" panose="02010609060101010101" pitchFamily="49" charset="-122"/>
                <a:ea typeface="仿宋" panose="02010609060101010101" pitchFamily="49" charset="-122"/>
              </a:rPr>
              <a:t>56 800</a:t>
            </a:r>
            <a:endParaRPr lang="zh-CN" altLang="en-US" sz="2800">
              <a:latin typeface="仿宋" panose="02010609060101010101" pitchFamily="49" charset="-122"/>
              <a:ea typeface="仿宋" panose="02010609060101010101" pitchFamily="49" charset="-122"/>
            </a:endParaRPr>
          </a:p>
          <a:p>
            <a:pPr>
              <a:buNone/>
            </a:pPr>
            <a:endParaRPr lang="en-US" altLang="zh-CN" sz="280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70" end="1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110" end="13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charRg st="138" end="17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66445" y="1196975"/>
            <a:ext cx="10646410" cy="4822825"/>
          </a:xfrm>
        </p:spPr>
        <p:txBody>
          <a:bodyPr anchor="t" anchorCtr="0"/>
          <a:p>
            <a:pPr>
              <a:lnSpc>
                <a:spcPct val="150000"/>
              </a:lnSpc>
              <a:buClr>
                <a:srgbClr val="FF0000"/>
              </a:buClr>
              <a:buFont typeface="Wingdings" panose="05000000000000000000" charset="0"/>
              <a:buChar char="p"/>
            </a:pPr>
            <a:r>
              <a:rPr lang="zh-CN" altLang="en-US" sz="3000">
                <a:latin typeface="楷体" panose="02010609060101010101" pitchFamily="49" charset="-122"/>
                <a:ea typeface="楷体" panose="02010609060101010101" pitchFamily="49" charset="-122"/>
              </a:rPr>
              <a:t>例：承上例，企业</a:t>
            </a:r>
            <a:r>
              <a:rPr lang="zh-CN" altLang="zh-CN" sz="3000">
                <a:latin typeface="楷体" panose="02010609060101010101" pitchFamily="49" charset="-122"/>
                <a:ea typeface="楷体" panose="02010609060101010101" pitchFamily="49" charset="-122"/>
              </a:rPr>
              <a:t>以银行存款支付到期的商业汇票</a:t>
            </a:r>
            <a:r>
              <a:rPr lang="en-US" altLang="zh-CN" sz="3000">
                <a:latin typeface="楷体" panose="02010609060101010101" pitchFamily="49" charset="-122"/>
                <a:ea typeface="楷体" panose="02010609060101010101" pitchFamily="49" charset="-122"/>
              </a:rPr>
              <a:t>56 800</a:t>
            </a:r>
            <a:r>
              <a:rPr lang="zh-CN" altLang="en-US" sz="3000">
                <a:latin typeface="楷体" panose="02010609060101010101" pitchFamily="49" charset="-122"/>
                <a:ea typeface="楷体" panose="02010609060101010101" pitchFamily="49" charset="-122"/>
              </a:rPr>
              <a:t>元。</a:t>
            </a:r>
            <a:endParaRPr lang="zh-CN" altLang="en-US" sz="3000">
              <a:latin typeface="楷体" panose="02010609060101010101" pitchFamily="49" charset="-122"/>
              <a:ea typeface="楷体" panose="02010609060101010101" pitchFamily="49" charset="-122"/>
            </a:endParaRPr>
          </a:p>
          <a:p>
            <a:pPr>
              <a:lnSpc>
                <a:spcPct val="150000"/>
              </a:lnSpc>
              <a:buNone/>
            </a:pPr>
            <a:r>
              <a:rPr lang="zh-CN" altLang="en-US">
                <a:latin typeface="仿宋" panose="02010609060101010101" pitchFamily="49" charset="-122"/>
                <a:ea typeface="仿宋" panose="02010609060101010101" pitchFamily="49" charset="-122"/>
              </a:rPr>
              <a:t>   </a:t>
            </a:r>
            <a:r>
              <a:rPr lang="zh-CN" altLang="en-US" sz="2800">
                <a:latin typeface="仿宋" panose="02010609060101010101" pitchFamily="49" charset="-122"/>
                <a:ea typeface="仿宋" panose="02010609060101010101" pitchFamily="49" charset="-122"/>
              </a:rPr>
              <a:t>借：应付票据           </a:t>
            </a:r>
            <a:r>
              <a:rPr lang="en-US" altLang="zh-CN" sz="2800">
                <a:latin typeface="仿宋" panose="02010609060101010101" pitchFamily="49" charset="-122"/>
                <a:ea typeface="仿宋" panose="02010609060101010101" pitchFamily="49" charset="-122"/>
              </a:rPr>
              <a:t>56 800</a:t>
            </a:r>
            <a:r>
              <a:rPr lang="zh-CN" altLang="en-US" sz="2800">
                <a:latin typeface="仿宋" panose="02010609060101010101" pitchFamily="49" charset="-122"/>
                <a:ea typeface="仿宋" panose="02010609060101010101" pitchFamily="49" charset="-122"/>
              </a:rPr>
              <a:t>  </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3000">
                <a:latin typeface="仿宋" panose="02010609060101010101" pitchFamily="49" charset="-122"/>
                <a:ea typeface="仿宋" panose="02010609060101010101" pitchFamily="49" charset="-122"/>
              </a:rPr>
              <a:t>      </a:t>
            </a:r>
            <a:r>
              <a:rPr lang="zh-CN" altLang="en-US" sz="2800">
                <a:latin typeface="仿宋" panose="02010609060101010101" pitchFamily="49" charset="-122"/>
                <a:ea typeface="仿宋" panose="02010609060101010101" pitchFamily="49" charset="-122"/>
              </a:rPr>
              <a:t>贷：银行存款            </a:t>
            </a:r>
            <a:r>
              <a:rPr lang="en-US" altLang="zh-CN" sz="2800">
                <a:latin typeface="仿宋" panose="02010609060101010101" pitchFamily="49" charset="-122"/>
                <a:ea typeface="仿宋" panose="02010609060101010101" pitchFamily="49" charset="-122"/>
              </a:rPr>
              <a:t>56 800</a:t>
            </a:r>
            <a:endParaRPr lang="zh-CN" altLang="en-US" sz="2800">
              <a:latin typeface="仿宋" panose="02010609060101010101" pitchFamily="49" charset="-122"/>
              <a:ea typeface="仿宋" panose="02010609060101010101" pitchFamily="49" charset="-122"/>
            </a:endParaRPr>
          </a:p>
          <a:p>
            <a:pPr>
              <a:buNone/>
            </a:pPr>
            <a:endParaRPr lang="en-US" altLang="zh-CN" sz="280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31" end="6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60" end="9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4433" name="Rectangle 2"/>
          <p:cNvSpPr/>
          <p:nvPr>
            <p:ph idx="1"/>
          </p:nvPr>
        </p:nvSpPr>
        <p:spPr>
          <a:xfrm>
            <a:off x="954405" y="1214755"/>
            <a:ext cx="10335260" cy="4878070"/>
          </a:xfrm>
        </p:spPr>
        <p:txBody>
          <a:bodyPr vert="horz" wrap="square" lIns="91440" tIns="45720" rIns="91440" bIns="45720" anchor="t" anchorCtr="0"/>
          <a:p>
            <a:pPr marL="609600" indent="-609600" algn="just" eaLnBrk="1" hangingPunct="1">
              <a:lnSpc>
                <a:spcPct val="150000"/>
              </a:lnSpc>
              <a:buClr>
                <a:srgbClr val="FF0000"/>
              </a:buClr>
              <a:buFont typeface="Wingdings" panose="05000000000000000000" pitchFamily="2" charset="2"/>
              <a:buChar char="p"/>
            </a:pPr>
            <a:r>
              <a:rPr lang="en-US" altLang="zh-CN" sz="3200" dirty="0">
                <a:solidFill>
                  <a:srgbClr val="353DE3"/>
                </a:solidFill>
                <a:latin typeface="楷体" panose="02010609060101010101" pitchFamily="49" charset="-122"/>
                <a:ea typeface="楷体" panose="02010609060101010101" pitchFamily="49" charset="-122"/>
              </a:rPr>
              <a:t>5.</a:t>
            </a:r>
            <a:r>
              <a:rPr lang="zh-CN" altLang="en-US" sz="3200" dirty="0">
                <a:solidFill>
                  <a:srgbClr val="353DE3"/>
                </a:solidFill>
                <a:latin typeface="楷体" panose="02010609060101010101" pitchFamily="49" charset="-122"/>
                <a:ea typeface="楷体" panose="02010609060101010101" pitchFamily="49" charset="-122"/>
              </a:rPr>
              <a:t>应交税费：增值税、消费税、城建税等</a:t>
            </a:r>
            <a:endParaRPr lang="zh-CN" altLang="en-US" sz="3200" dirty="0">
              <a:solidFill>
                <a:srgbClr val="353DE3"/>
              </a:solidFill>
              <a:latin typeface="楷体" panose="02010609060101010101" pitchFamily="49" charset="-122"/>
              <a:ea typeface="楷体" panose="02010609060101010101" pitchFamily="49" charset="-122"/>
            </a:endParaRPr>
          </a:p>
          <a:p>
            <a:pPr marL="990600" lvl="1" indent="-5334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①性质：负债类科目</a:t>
            </a:r>
            <a:endParaRPr lang="en-US" altLang="zh-CN" sz="3200" dirty="0">
              <a:latin typeface="楷体" panose="02010609060101010101" pitchFamily="49" charset="-122"/>
              <a:ea typeface="楷体" panose="02010609060101010101" pitchFamily="49" charset="-122"/>
            </a:endParaRPr>
          </a:p>
          <a:p>
            <a:pPr marL="990600" lvl="1" indent="-5334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②用途：用来核算企业按税法等规定应交的各种税费。</a:t>
            </a:r>
            <a:endParaRPr lang="en-US" altLang="zh-CN" sz="3200" dirty="0">
              <a:latin typeface="楷体" panose="02010609060101010101" pitchFamily="49" charset="-122"/>
              <a:ea typeface="楷体" panose="02010609060101010101" pitchFamily="49" charset="-122"/>
            </a:endParaRPr>
          </a:p>
          <a:p>
            <a:pPr marL="990600" lvl="1" indent="-5334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③结构：</a:t>
            </a:r>
            <a:endParaRPr lang="en-US" altLang="zh-CN" sz="3200" dirty="0">
              <a:latin typeface="楷体" panose="02010609060101010101" pitchFamily="49" charset="-122"/>
              <a:ea typeface="楷体" panose="02010609060101010101" pitchFamily="49" charset="-122"/>
            </a:endParaRPr>
          </a:p>
          <a:p>
            <a:pPr marL="990600" lvl="1" indent="-5334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④明细账户：按照税费的种类设置</a:t>
            </a:r>
            <a:endParaRPr lang="zh-CN" altLang="en-US"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38355" name="Group 19"/>
          <p:cNvGraphicFramePr>
            <a:graphicFrameLocks noGrp="1"/>
          </p:cNvGraphicFramePr>
          <p:nvPr/>
        </p:nvGraphicFramePr>
        <p:xfrm>
          <a:off x="2095500" y="1500188"/>
          <a:ext cx="8001000" cy="4565650"/>
        </p:xfrm>
        <a:graphic>
          <a:graphicData uri="http://schemas.openxmlformats.org/drawingml/2006/table">
            <a:tbl>
              <a:tblPr/>
              <a:tblGrid>
                <a:gridCol w="4000500"/>
                <a:gridCol w="4000500"/>
              </a:tblGrid>
              <a:tr h="56261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4" marB="4569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08851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   应交税费的减少额</a:t>
                      </a:r>
                      <a:endParaRPr kumimoji="0" lang="zh-CN" altLang="en-US" sz="28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1439" marR="91439" marT="45694" marB="4569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期初余额：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   尚未交纳的税费</a:t>
                      </a:r>
                      <a:endParaRPr kumimoji="1" lang="zh-CN" altLang="en-US"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    应交税费的增加额</a:t>
                      </a:r>
                      <a:endParaRPr kumimoji="0" lang="zh-CN" altLang="en-US" sz="28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1439" marR="91439" marT="45694" marB="4569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91452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en-US" sz="10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694" marB="4569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en-US" sz="10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00"/>
                          </a:solidFill>
                          <a:effectLst/>
                          <a:latin typeface="楷体" panose="02010609060101010101" pitchFamily="49" charset="-122"/>
                          <a:ea typeface="楷体" panose="02010609060101010101" pitchFamily="49" charset="-122"/>
                        </a:rPr>
                        <a:t>    尚未交纳的税费</a:t>
                      </a:r>
                      <a:endParaRPr kumimoji="0" lang="zh-CN" altLang="en-US" sz="2800" b="1" i="0" u="none" strike="noStrike" cap="none" normalizeH="0" baseline="0" dirty="0">
                        <a:ln>
                          <a:noFill/>
                        </a:ln>
                        <a:solidFill>
                          <a:srgbClr val="000000"/>
                        </a:solidFill>
                        <a:effectLst/>
                        <a:latin typeface="楷体" panose="02010609060101010101" pitchFamily="49" charset="-122"/>
                        <a:ea typeface="楷体" panose="02010609060101010101" pitchFamily="49" charset="-122"/>
                      </a:endParaRPr>
                    </a:p>
                  </a:txBody>
                  <a:tcPr marL="91439" marR="91439" marT="45694" marB="4569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75471" name="文本框 1"/>
          <p:cNvSpPr txBox="1"/>
          <p:nvPr/>
        </p:nvSpPr>
        <p:spPr>
          <a:xfrm>
            <a:off x="5189538" y="1285875"/>
            <a:ext cx="1816100" cy="583565"/>
          </a:xfrm>
          <a:prstGeom prst="rect">
            <a:avLst/>
          </a:prstGeom>
          <a:noFill/>
          <a:ln w="9525">
            <a:noFill/>
          </a:ln>
        </p:spPr>
        <p:txBody>
          <a:bodyPr wrap="none" anchor="t" anchorCtr="0">
            <a:spAutoFit/>
          </a:bodyPr>
          <a:p>
            <a:pPr algn="ctr">
              <a:spcBef>
                <a:spcPct val="20000"/>
              </a:spcBef>
              <a:buClr>
                <a:schemeClr val="accent2"/>
              </a:buClr>
              <a:buSzTx/>
            </a:pPr>
            <a:r>
              <a:rPr lang="zh-CN" altLang="en-US" sz="3200" b="1" dirty="0">
                <a:latin typeface="楷体" panose="02010609060101010101" pitchFamily="49" charset="-122"/>
                <a:ea typeface="楷体" panose="02010609060101010101" pitchFamily="49" charset="-122"/>
              </a:rPr>
              <a:t>应交税费</a:t>
            </a:r>
            <a:endParaRPr lang="zh-CN" altLang="en-US" sz="32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5516" name="Group 44"/>
          <p:cNvGraphicFramePr>
            <a:graphicFrameLocks noGrp="1"/>
          </p:cNvGraphicFramePr>
          <p:nvPr/>
        </p:nvGraphicFramePr>
        <p:xfrm>
          <a:off x="2098675" y="1357313"/>
          <a:ext cx="8001000" cy="4098925"/>
        </p:xfrm>
        <a:graphic>
          <a:graphicData uri="http://schemas.openxmlformats.org/drawingml/2006/table">
            <a:tbl>
              <a:tblPr/>
              <a:tblGrid>
                <a:gridCol w="3709035"/>
                <a:gridCol w="4291965"/>
              </a:tblGrid>
              <a:tr h="1410536">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应交税费</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应交增值税</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30" marB="4573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59623">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采购时支付的</a:t>
                      </a:r>
                      <a:r>
                        <a:rPr kumimoji="1" lang="zh-CN" altLang="en-US" sz="2600" b="1" i="0" u="none" strike="noStrike" cap="none" normalizeH="0" baseline="0" dirty="0">
                          <a:ln>
                            <a:noFill/>
                          </a:ln>
                          <a:solidFill>
                            <a:schemeClr val="accent2"/>
                          </a:solidFill>
                          <a:effectLst/>
                          <a:latin typeface="楷体" panose="02010609060101010101" pitchFamily="49" charset="-122"/>
                          <a:ea typeface="楷体" panose="02010609060101010101" pitchFamily="49" charset="-122"/>
                        </a:rPr>
                        <a:t>进项税额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1" lang="zh-CN" altLang="en-US" sz="2600" b="1" i="0" u="none" strike="noStrike" cap="none" normalizeH="0" baseline="0" dirty="0">
                          <a:ln>
                            <a:noFill/>
                          </a:ln>
                          <a:solidFill>
                            <a:srgbClr val="C00000"/>
                          </a:solidFill>
                          <a:effectLst/>
                          <a:latin typeface="楷体" panose="02010609060101010101" pitchFamily="49" charset="-122"/>
                          <a:ea typeface="楷体" panose="02010609060101010101" pitchFamily="49" charset="-122"/>
                        </a:rPr>
                        <a:t>已交增值税额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等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30" marB="4573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销售时收取的</a:t>
                      </a:r>
                      <a:r>
                        <a:rPr kumimoji="1" lang="zh-CN" altLang="en-US" sz="2600" b="1" i="0" u="none" strike="noStrike" cap="none" normalizeH="0" baseline="0" dirty="0">
                          <a:ln>
                            <a:noFill/>
                          </a:ln>
                          <a:solidFill>
                            <a:schemeClr val="accent2"/>
                          </a:solidFill>
                          <a:effectLst/>
                          <a:latin typeface="楷体" panose="02010609060101010101" pitchFamily="49" charset="-122"/>
                          <a:ea typeface="楷体" panose="02010609060101010101" pitchFamily="49" charset="-122"/>
                        </a:rPr>
                        <a:t>销项税额等</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30" marB="4573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328766">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期末余额：多交或尚未抵扣的增值税</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30" marB="4573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期末余额：未交纳的增值税</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30" marB="4573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76495" name="Rectangle 39"/>
          <p:cNvSpPr/>
          <p:nvPr/>
        </p:nvSpPr>
        <p:spPr>
          <a:xfrm>
            <a:off x="1992313" y="4365625"/>
            <a:ext cx="8001000" cy="1800225"/>
          </a:xfrm>
          <a:prstGeom prst="rect">
            <a:avLst/>
          </a:prstGeom>
          <a:noFill/>
          <a:ln w="9525">
            <a:noFill/>
          </a:ln>
        </p:spPr>
        <p:txBody>
          <a:bodyPr anchor="ctr" anchorCtr="0"/>
          <a:p>
            <a:pPr algn="ctr"/>
            <a:endParaRPr lang="zh-CN" altLang="zh-CN" sz="2000" b="1" dirty="0">
              <a:solidFill>
                <a:schemeClr val="tx2"/>
              </a:solidFill>
              <a:latin typeface="Verdana" panose="020B0604030504040204" pitchFamily="34" charset="0"/>
              <a:ea typeface="宋体" panose="02010600030101010101" pitchFamily="2"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2" name="Rectangle 3"/>
          <p:cNvSpPr/>
          <p:nvPr>
            <p:ph idx="1"/>
          </p:nvPr>
        </p:nvSpPr>
        <p:spPr>
          <a:xfrm>
            <a:off x="2024063" y="1628775"/>
            <a:ext cx="8464550" cy="2892425"/>
          </a:xfrm>
        </p:spPr>
        <p:txBody>
          <a:bodyPr vert="horz" wrap="square" lIns="91440" tIns="45720" rIns="91440" bIns="45720" anchor="t"/>
          <a:p>
            <a:pPr marL="0" marR="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None/>
            </a:pP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增值税的计算</a:t>
            </a:r>
            <a:r>
              <a:rPr kumimoji="0" lang="en-US" altLang="zh-CN"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a:t>
            </a: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抵扣法</a:t>
            </a:r>
            <a:endPar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457200" marR="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应纳税额 </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当期销项税额 </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当期进项税额</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457200" marR="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进项税额 </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购买价</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增值税税率</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457200" marR="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销项税额 </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销售额</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增值税税率</a:t>
            </a:r>
            <a:endPar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9553" name="Rectangle 2"/>
          <p:cNvSpPr/>
          <p:nvPr>
            <p:ph idx="1"/>
          </p:nvPr>
        </p:nvSpPr>
        <p:spPr>
          <a:xfrm>
            <a:off x="2019300" y="1357313"/>
            <a:ext cx="8001000" cy="660400"/>
          </a:xfrm>
        </p:spPr>
        <p:txBody>
          <a:bodyPr vert="horz" wrap="square" lIns="91440" tIns="45720" rIns="91440" bIns="45720" anchor="t" anchorCtr="0"/>
          <a:p>
            <a:pPr marL="609600" indent="-609600" algn="just" eaLnBrk="1" hangingPunct="1"/>
            <a:r>
              <a:rPr lang="zh-CN" altLang="en-US" sz="2800" dirty="0">
                <a:solidFill>
                  <a:srgbClr val="FF0000"/>
                </a:solidFill>
                <a:latin typeface="黑体" panose="02010609060101010101" pitchFamily="49" charset="-122"/>
                <a:ea typeface="黑体" panose="02010609060101010101" pitchFamily="49" charset="-122"/>
              </a:rPr>
              <a:t>应交税费</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应交增值税</a:t>
            </a:r>
            <a:endParaRPr lang="zh-CN" altLang="en-US" sz="2800" dirty="0">
              <a:solidFill>
                <a:srgbClr val="FF0000"/>
              </a:solidFill>
              <a:latin typeface="黑体" panose="02010609060101010101" pitchFamily="49" charset="-122"/>
              <a:ea typeface="黑体" panose="02010609060101010101" pitchFamily="49" charset="-122"/>
            </a:endParaRPr>
          </a:p>
          <a:p>
            <a:pPr marL="609600" indent="-609600" algn="just" eaLnBrk="1" hangingPunct="1"/>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279555" name="AutoShape 4"/>
          <p:cNvSpPr/>
          <p:nvPr/>
        </p:nvSpPr>
        <p:spPr>
          <a:xfrm>
            <a:off x="2524125" y="2122488"/>
            <a:ext cx="1800225" cy="1071562"/>
          </a:xfrm>
          <a:prstGeom prst="roundRect">
            <a:avLst>
              <a:gd name="adj" fmla="val 16667"/>
            </a:avLst>
          </a:prstGeom>
          <a:noFill/>
          <a:ln w="38100" cap="flat" cmpd="sng">
            <a:solidFill>
              <a:srgbClr val="0000FF"/>
            </a:solidFill>
            <a:prstDash val="solid"/>
            <a:round/>
            <a:headEnd type="none" w="med" len="med"/>
            <a:tailEnd type="none" w="med" len="med"/>
          </a:ln>
        </p:spPr>
        <p:txBody>
          <a:bodyPr wrap="none" anchor="ctr" anchorCtr="0"/>
          <a:p>
            <a:pPr algn="ctr">
              <a:lnSpc>
                <a:spcPct val="130000"/>
              </a:lnSpc>
            </a:pPr>
            <a:r>
              <a:rPr lang="zh-CN" altLang="en-US" sz="2800" b="1" dirty="0">
                <a:latin typeface="仿宋" panose="02010609060101010101" pitchFamily="49" charset="-122"/>
                <a:ea typeface="仿宋" panose="02010609060101010101" pitchFamily="49" charset="-122"/>
              </a:rPr>
              <a:t>材料采购</a:t>
            </a:r>
            <a:endParaRPr lang="zh-CN" altLang="en-US" sz="2800" b="1" dirty="0">
              <a:latin typeface="仿宋" panose="02010609060101010101" pitchFamily="49" charset="-122"/>
              <a:ea typeface="仿宋" panose="02010609060101010101" pitchFamily="49" charset="-122"/>
            </a:endParaRPr>
          </a:p>
          <a:p>
            <a:pPr algn="ctr">
              <a:lnSpc>
                <a:spcPct val="130000"/>
              </a:lnSpc>
            </a:pPr>
            <a:r>
              <a:rPr lang="zh-CN" altLang="en-US" sz="2800" b="1" dirty="0">
                <a:latin typeface="仿宋" panose="02010609060101010101" pitchFamily="49" charset="-122"/>
                <a:ea typeface="仿宋" panose="02010609060101010101" pitchFamily="49" charset="-122"/>
              </a:rPr>
              <a:t>（进货）</a:t>
            </a:r>
            <a:endParaRPr lang="zh-CN" altLang="en-US" sz="2800" b="1" dirty="0">
              <a:latin typeface="仿宋" panose="02010609060101010101" pitchFamily="49" charset="-122"/>
              <a:ea typeface="仿宋" panose="02010609060101010101" pitchFamily="49" charset="-122"/>
            </a:endParaRPr>
          </a:p>
        </p:txBody>
      </p:sp>
      <p:sp>
        <p:nvSpPr>
          <p:cNvPr id="279556" name="AutoShape 5"/>
          <p:cNvSpPr/>
          <p:nvPr/>
        </p:nvSpPr>
        <p:spPr>
          <a:xfrm>
            <a:off x="7493000" y="2122488"/>
            <a:ext cx="1800225" cy="1071562"/>
          </a:xfrm>
          <a:prstGeom prst="roundRect">
            <a:avLst>
              <a:gd name="adj" fmla="val 16667"/>
            </a:avLst>
          </a:prstGeom>
          <a:noFill/>
          <a:ln w="38100" cap="flat" cmpd="sng">
            <a:solidFill>
              <a:srgbClr val="0000FF"/>
            </a:solidFill>
            <a:prstDash val="solid"/>
            <a:round/>
            <a:headEnd type="none" w="med" len="med"/>
            <a:tailEnd type="none" w="med" len="med"/>
          </a:ln>
        </p:spPr>
        <p:txBody>
          <a:bodyPr wrap="none" anchor="ctr" anchorCtr="0"/>
          <a:p>
            <a:pPr algn="ctr">
              <a:lnSpc>
                <a:spcPct val="130000"/>
              </a:lnSpc>
            </a:pPr>
            <a:r>
              <a:rPr lang="zh-CN" altLang="en-US" sz="2800" b="1" dirty="0">
                <a:latin typeface="仿宋" panose="02010609060101010101" pitchFamily="49" charset="-122"/>
                <a:ea typeface="仿宋" panose="02010609060101010101" pitchFamily="49" charset="-122"/>
              </a:rPr>
              <a:t>销售过程</a:t>
            </a:r>
            <a:endParaRPr lang="zh-CN" altLang="en-US" sz="2800" b="1" dirty="0">
              <a:latin typeface="仿宋" panose="02010609060101010101" pitchFamily="49" charset="-122"/>
              <a:ea typeface="仿宋" panose="02010609060101010101" pitchFamily="49" charset="-122"/>
            </a:endParaRPr>
          </a:p>
          <a:p>
            <a:pPr algn="ctr">
              <a:lnSpc>
                <a:spcPct val="130000"/>
              </a:lnSpc>
            </a:pPr>
            <a:r>
              <a:rPr lang="zh-CN" altLang="en-US" sz="2800" b="1" dirty="0">
                <a:latin typeface="仿宋" panose="02010609060101010101" pitchFamily="49" charset="-122"/>
                <a:ea typeface="仿宋" panose="02010609060101010101" pitchFamily="49" charset="-122"/>
              </a:rPr>
              <a:t>（销货）</a:t>
            </a:r>
            <a:endParaRPr lang="zh-CN" altLang="en-US" sz="2800" b="1" dirty="0">
              <a:latin typeface="仿宋" panose="02010609060101010101" pitchFamily="49" charset="-122"/>
              <a:ea typeface="仿宋" panose="02010609060101010101" pitchFamily="49" charset="-122"/>
            </a:endParaRPr>
          </a:p>
        </p:txBody>
      </p:sp>
      <p:sp>
        <p:nvSpPr>
          <p:cNvPr id="279557" name="AutoShape 6"/>
          <p:cNvSpPr/>
          <p:nvPr/>
        </p:nvSpPr>
        <p:spPr>
          <a:xfrm>
            <a:off x="5548313" y="2122488"/>
            <a:ext cx="720725" cy="1071562"/>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p>
            <a:pPr algn="ctr">
              <a:lnSpc>
                <a:spcPct val="130000"/>
              </a:lnSpc>
            </a:pPr>
            <a:r>
              <a:rPr lang="en-US" altLang="zh-CN" sz="2800" b="1" dirty="0">
                <a:latin typeface="仿宋" panose="02010609060101010101" pitchFamily="49" charset="-122"/>
                <a:ea typeface="仿宋" panose="02010609060101010101" pitchFamily="49" charset="-122"/>
              </a:rPr>
              <a:t>……</a:t>
            </a:r>
            <a:endParaRPr lang="en-US" altLang="zh-CN" sz="2800" b="1" dirty="0">
              <a:latin typeface="仿宋" panose="02010609060101010101" pitchFamily="49" charset="-122"/>
              <a:ea typeface="仿宋" panose="02010609060101010101" pitchFamily="49" charset="-122"/>
            </a:endParaRPr>
          </a:p>
        </p:txBody>
      </p:sp>
      <p:sp>
        <p:nvSpPr>
          <p:cNvPr id="104455" name="Text Box 7"/>
          <p:cNvSpPr txBox="1"/>
          <p:nvPr/>
        </p:nvSpPr>
        <p:spPr>
          <a:xfrm>
            <a:off x="6689725" y="5497513"/>
            <a:ext cx="1652588" cy="521970"/>
          </a:xfrm>
          <a:prstGeom prst="rect">
            <a:avLst/>
          </a:prstGeom>
          <a:solidFill>
            <a:schemeClr val="bg1"/>
          </a:solidFill>
          <a:ln w="9525">
            <a:noFill/>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进项税额</a:t>
            </a:r>
            <a:endParaRPr lang="zh-CN" altLang="en-US" sz="2800" b="1" dirty="0">
              <a:latin typeface="楷体" panose="02010609060101010101" pitchFamily="49" charset="-122"/>
              <a:ea typeface="楷体" panose="02010609060101010101" pitchFamily="49" charset="-122"/>
            </a:endParaRPr>
          </a:p>
        </p:txBody>
      </p:sp>
      <p:sp>
        <p:nvSpPr>
          <p:cNvPr id="279559" name="AutoShape 8"/>
          <p:cNvSpPr/>
          <p:nvPr/>
        </p:nvSpPr>
        <p:spPr>
          <a:xfrm>
            <a:off x="4468813" y="2528888"/>
            <a:ext cx="936625" cy="357187"/>
          </a:xfrm>
          <a:prstGeom prst="rightArrow">
            <a:avLst>
              <a:gd name="adj1" fmla="val 50000"/>
              <a:gd name="adj2" fmla="val 107693"/>
            </a:avLst>
          </a:prstGeom>
          <a:solidFill>
            <a:srgbClr val="FFCC00"/>
          </a:solidFill>
          <a:ln w="19050" cap="flat" cmpd="sng">
            <a:solidFill>
              <a:schemeClr val="tx1"/>
            </a:solidFill>
            <a:prstDash val="solid"/>
            <a:miter/>
            <a:headEnd type="none" w="med" len="med"/>
            <a:tailEnd type="none" w="med" len="med"/>
          </a:ln>
        </p:spPr>
        <p:txBody>
          <a:bodyPr wrap="none" anchor="ctr" anchorCtr="0"/>
          <a:p>
            <a:pPr>
              <a:lnSpc>
                <a:spcPct val="130000"/>
              </a:lnSpc>
            </a:pPr>
            <a:endParaRPr lang="zh-CN" altLang="en-US" sz="2800" b="1" dirty="0">
              <a:latin typeface="仿宋" panose="02010609060101010101" pitchFamily="49" charset="-122"/>
              <a:ea typeface="仿宋" panose="02010609060101010101" pitchFamily="49" charset="-122"/>
            </a:endParaRPr>
          </a:p>
        </p:txBody>
      </p:sp>
      <p:sp>
        <p:nvSpPr>
          <p:cNvPr id="279560" name="AutoShape 9"/>
          <p:cNvSpPr/>
          <p:nvPr/>
        </p:nvSpPr>
        <p:spPr>
          <a:xfrm>
            <a:off x="6413500" y="2528888"/>
            <a:ext cx="936625" cy="357187"/>
          </a:xfrm>
          <a:prstGeom prst="rightArrow">
            <a:avLst>
              <a:gd name="adj1" fmla="val 50000"/>
              <a:gd name="adj2" fmla="val 107693"/>
            </a:avLst>
          </a:prstGeom>
          <a:solidFill>
            <a:srgbClr val="FFCC00"/>
          </a:solidFill>
          <a:ln w="19050" cap="flat" cmpd="sng">
            <a:solidFill>
              <a:schemeClr val="tx1"/>
            </a:solidFill>
            <a:prstDash val="solid"/>
            <a:miter/>
            <a:headEnd type="none" w="med" len="med"/>
            <a:tailEnd type="none" w="med" len="med"/>
          </a:ln>
        </p:spPr>
        <p:txBody>
          <a:bodyPr wrap="none" anchor="ctr" anchorCtr="0"/>
          <a:p>
            <a:pPr>
              <a:lnSpc>
                <a:spcPct val="130000"/>
              </a:lnSpc>
            </a:pPr>
            <a:endParaRPr lang="zh-CN" altLang="en-US" sz="2800" b="1" dirty="0">
              <a:latin typeface="仿宋" panose="02010609060101010101" pitchFamily="49" charset="-122"/>
              <a:ea typeface="仿宋" panose="02010609060101010101" pitchFamily="49" charset="-122"/>
            </a:endParaRPr>
          </a:p>
        </p:txBody>
      </p:sp>
      <p:sp>
        <p:nvSpPr>
          <p:cNvPr id="279561" name="Text Box 10"/>
          <p:cNvSpPr txBox="1"/>
          <p:nvPr/>
        </p:nvSpPr>
        <p:spPr>
          <a:xfrm>
            <a:off x="2581275" y="3265488"/>
            <a:ext cx="1714500" cy="521970"/>
          </a:xfrm>
          <a:prstGeom prst="rect">
            <a:avLst/>
          </a:prstGeom>
          <a:noFill/>
          <a:ln w="9525">
            <a:noFill/>
          </a:ln>
        </p:spPr>
        <p:txBody>
          <a:bodyPr anchor="t" anchorCtr="0">
            <a:spAutoFit/>
          </a:bodyPr>
          <a:p>
            <a:pPr>
              <a:spcBef>
                <a:spcPct val="50000"/>
              </a:spcBef>
            </a:pPr>
            <a:r>
              <a:rPr lang="en-US" altLang="zh-CN" sz="2800" b="1" dirty="0">
                <a:latin typeface="仿宋" panose="02010609060101010101" pitchFamily="49" charset="-122"/>
                <a:ea typeface="仿宋" panose="02010609060101010101" pitchFamily="49" charset="-122"/>
              </a:rPr>
              <a:t>10 000</a:t>
            </a:r>
            <a:r>
              <a:rPr lang="zh-CN" altLang="en-US" sz="2800" b="1" dirty="0">
                <a:latin typeface="仿宋" panose="02010609060101010101" pitchFamily="49" charset="-122"/>
                <a:ea typeface="仿宋" panose="02010609060101010101" pitchFamily="49" charset="-122"/>
              </a:rPr>
              <a:t>元</a:t>
            </a:r>
            <a:endParaRPr lang="zh-CN" altLang="en-US" sz="2800" b="1" dirty="0">
              <a:latin typeface="仿宋" panose="02010609060101010101" pitchFamily="49" charset="-122"/>
              <a:ea typeface="仿宋" panose="02010609060101010101" pitchFamily="49" charset="-122"/>
            </a:endParaRPr>
          </a:p>
        </p:txBody>
      </p:sp>
      <p:sp>
        <p:nvSpPr>
          <p:cNvPr id="279562" name="Text Box 11"/>
          <p:cNvSpPr txBox="1"/>
          <p:nvPr/>
        </p:nvSpPr>
        <p:spPr>
          <a:xfrm>
            <a:off x="7608888" y="3265488"/>
            <a:ext cx="1684337" cy="521970"/>
          </a:xfrm>
          <a:prstGeom prst="rect">
            <a:avLst/>
          </a:prstGeom>
          <a:noFill/>
          <a:ln w="9525">
            <a:noFill/>
          </a:ln>
        </p:spPr>
        <p:txBody>
          <a:bodyPr anchor="t" anchorCtr="0">
            <a:spAutoFit/>
          </a:bodyPr>
          <a:p>
            <a:pPr>
              <a:spcBef>
                <a:spcPct val="50000"/>
              </a:spcBef>
            </a:pPr>
            <a:r>
              <a:rPr lang="en-US" altLang="zh-CN" sz="2800" b="1" dirty="0">
                <a:latin typeface="仿宋" panose="02010609060101010101" pitchFamily="49" charset="-122"/>
                <a:ea typeface="仿宋" panose="02010609060101010101" pitchFamily="49" charset="-122"/>
              </a:rPr>
              <a:t>15 000</a:t>
            </a:r>
            <a:r>
              <a:rPr lang="zh-CN" altLang="en-US" sz="2800" b="1" dirty="0">
                <a:latin typeface="仿宋" panose="02010609060101010101" pitchFamily="49" charset="-122"/>
                <a:ea typeface="仿宋" panose="02010609060101010101" pitchFamily="49" charset="-122"/>
              </a:rPr>
              <a:t>元</a:t>
            </a:r>
            <a:endParaRPr lang="zh-CN" altLang="en-US" sz="2800" b="1" dirty="0">
              <a:latin typeface="仿宋" panose="02010609060101010101" pitchFamily="49" charset="-122"/>
              <a:ea typeface="仿宋" panose="02010609060101010101" pitchFamily="49" charset="-122"/>
            </a:endParaRPr>
          </a:p>
        </p:txBody>
      </p:sp>
      <p:sp>
        <p:nvSpPr>
          <p:cNvPr id="104460" name="Text Box 12"/>
          <p:cNvSpPr txBox="1"/>
          <p:nvPr/>
        </p:nvSpPr>
        <p:spPr>
          <a:xfrm>
            <a:off x="2063750" y="4016375"/>
            <a:ext cx="8208963" cy="491490"/>
          </a:xfrm>
          <a:prstGeom prst="rect">
            <a:avLst/>
          </a:prstGeom>
          <a:solidFill>
            <a:srgbClr val="CCFFFF"/>
          </a:solidFill>
          <a:ln w="9525">
            <a:noFill/>
          </a:ln>
        </p:spPr>
        <p:txBody>
          <a:bodyPr anchor="t" anchorCtr="0">
            <a:spAutoFit/>
          </a:bodyPr>
          <a:p>
            <a:pPr>
              <a:spcBef>
                <a:spcPct val="50000"/>
              </a:spcBef>
            </a:pPr>
            <a:r>
              <a:rPr lang="zh-CN" altLang="en-US" sz="2600" b="1" dirty="0">
                <a:latin typeface="仿宋" panose="02010609060101010101" pitchFamily="49" charset="-122"/>
                <a:ea typeface="仿宋" panose="02010609060101010101" pitchFamily="49" charset="-122"/>
              </a:rPr>
              <a:t>增值税 </a:t>
            </a:r>
            <a:r>
              <a:rPr lang="en-US" altLang="zh-CN" sz="2600" b="1" dirty="0">
                <a:latin typeface="仿宋" panose="02010609060101010101" pitchFamily="49" charset="-122"/>
                <a:ea typeface="仿宋" panose="02010609060101010101" pitchFamily="49" charset="-122"/>
              </a:rPr>
              <a:t>=</a:t>
            </a:r>
            <a:r>
              <a:rPr lang="zh-CN" altLang="en-US" sz="2600" b="1" dirty="0">
                <a:latin typeface="仿宋" panose="02010609060101010101" pitchFamily="49" charset="-122"/>
                <a:ea typeface="仿宋" panose="02010609060101010101" pitchFamily="49" charset="-122"/>
              </a:rPr>
              <a:t>（</a:t>
            </a:r>
            <a:r>
              <a:rPr lang="en-US" altLang="zh-CN" sz="2600" b="1" dirty="0">
                <a:latin typeface="仿宋" panose="02010609060101010101" pitchFamily="49" charset="-122"/>
                <a:ea typeface="仿宋" panose="02010609060101010101" pitchFamily="49" charset="-122"/>
              </a:rPr>
              <a:t>15 000 </a:t>
            </a:r>
            <a:r>
              <a:rPr lang="zh-CN" altLang="en-US" sz="2600" b="1" dirty="0">
                <a:latin typeface="仿宋" panose="02010609060101010101" pitchFamily="49" charset="-122"/>
                <a:ea typeface="仿宋" panose="02010609060101010101" pitchFamily="49" charset="-122"/>
              </a:rPr>
              <a:t>－ </a:t>
            </a:r>
            <a:r>
              <a:rPr lang="en-US" altLang="zh-CN" sz="2600" b="1" dirty="0">
                <a:latin typeface="仿宋" panose="02010609060101010101" pitchFamily="49" charset="-122"/>
                <a:ea typeface="仿宋" panose="02010609060101010101" pitchFamily="49" charset="-122"/>
              </a:rPr>
              <a:t>10 000</a:t>
            </a:r>
            <a:r>
              <a:rPr lang="zh-CN" altLang="en-US" sz="2600" b="1" dirty="0">
                <a:latin typeface="仿宋" panose="02010609060101010101" pitchFamily="49" charset="-122"/>
                <a:ea typeface="仿宋" panose="02010609060101010101" pitchFamily="49" charset="-122"/>
              </a:rPr>
              <a:t>）</a:t>
            </a:r>
            <a:r>
              <a:rPr lang="en-US" altLang="zh-CN" sz="2600" b="1" dirty="0">
                <a:latin typeface="仿宋" panose="02010609060101010101" pitchFamily="49" charset="-122"/>
                <a:ea typeface="仿宋" panose="02010609060101010101" pitchFamily="49" charset="-122"/>
              </a:rPr>
              <a:t>× 13% = 650</a:t>
            </a:r>
            <a:endParaRPr lang="en-US" altLang="zh-CN" sz="2600" b="1" dirty="0">
              <a:latin typeface="仿宋" panose="02010609060101010101" pitchFamily="49" charset="-122"/>
              <a:ea typeface="仿宋" panose="02010609060101010101" pitchFamily="49" charset="-122"/>
            </a:endParaRPr>
          </a:p>
        </p:txBody>
      </p:sp>
      <p:sp>
        <p:nvSpPr>
          <p:cNvPr id="104461" name="Text Box 13"/>
          <p:cNvSpPr txBox="1"/>
          <p:nvPr/>
        </p:nvSpPr>
        <p:spPr>
          <a:xfrm>
            <a:off x="2063750" y="4860925"/>
            <a:ext cx="8208963" cy="491490"/>
          </a:xfrm>
          <a:prstGeom prst="rect">
            <a:avLst/>
          </a:prstGeom>
          <a:solidFill>
            <a:srgbClr val="FFFF99"/>
          </a:solidFill>
          <a:ln w="9525">
            <a:noFill/>
          </a:ln>
        </p:spPr>
        <p:txBody>
          <a:bodyPr anchor="t" anchorCtr="0">
            <a:spAutoFit/>
          </a:bodyPr>
          <a:p>
            <a:pPr>
              <a:spcBef>
                <a:spcPct val="50000"/>
              </a:spcBef>
            </a:pPr>
            <a:r>
              <a:rPr lang="zh-CN" altLang="en-US" sz="2600" b="1" dirty="0">
                <a:latin typeface="仿宋" panose="02010609060101010101" pitchFamily="49" charset="-122"/>
                <a:ea typeface="仿宋" panose="02010609060101010101" pitchFamily="49" charset="-122"/>
              </a:rPr>
              <a:t>增值税 </a:t>
            </a:r>
            <a:r>
              <a:rPr lang="en-US" altLang="zh-CN" sz="2600" b="1" dirty="0">
                <a:latin typeface="仿宋" panose="02010609060101010101" pitchFamily="49" charset="-122"/>
                <a:ea typeface="仿宋" panose="02010609060101010101" pitchFamily="49" charset="-122"/>
              </a:rPr>
              <a:t>= 15 000 × 13% </a:t>
            </a:r>
            <a:r>
              <a:rPr lang="zh-CN" altLang="en-US" sz="2600" b="1" dirty="0">
                <a:latin typeface="仿宋" panose="02010609060101010101" pitchFamily="49" charset="-122"/>
                <a:ea typeface="仿宋" panose="02010609060101010101" pitchFamily="49" charset="-122"/>
              </a:rPr>
              <a:t>－ </a:t>
            </a:r>
            <a:r>
              <a:rPr lang="en-US" altLang="zh-CN" sz="2600" b="1" dirty="0">
                <a:latin typeface="仿宋" panose="02010609060101010101" pitchFamily="49" charset="-122"/>
                <a:ea typeface="仿宋" panose="02010609060101010101" pitchFamily="49" charset="-122"/>
              </a:rPr>
              <a:t>10 000 × 13% = 650</a:t>
            </a:r>
            <a:endParaRPr lang="en-US" altLang="zh-CN" sz="2600" b="1" dirty="0">
              <a:latin typeface="仿宋" panose="02010609060101010101" pitchFamily="49" charset="-122"/>
              <a:ea typeface="仿宋" panose="02010609060101010101" pitchFamily="49" charset="-122"/>
            </a:endParaRPr>
          </a:p>
        </p:txBody>
      </p:sp>
      <p:sp>
        <p:nvSpPr>
          <p:cNvPr id="104462" name="Text Box 14"/>
          <p:cNvSpPr txBox="1"/>
          <p:nvPr/>
        </p:nvSpPr>
        <p:spPr>
          <a:xfrm>
            <a:off x="6383338" y="4789488"/>
            <a:ext cx="2420937" cy="737235"/>
          </a:xfrm>
          <a:prstGeom prst="rect">
            <a:avLst/>
          </a:prstGeom>
          <a:noFill/>
          <a:ln w="38100" cap="flat" cmpd="sng">
            <a:solidFill>
              <a:srgbClr val="0000FF"/>
            </a:solidFill>
            <a:prstDash val="solid"/>
            <a:miter/>
            <a:headEnd type="none" w="med" len="med"/>
            <a:tailEnd type="none" w="med" len="med"/>
          </a:ln>
        </p:spPr>
        <p:txBody>
          <a:bodyPr anchor="t" anchorCtr="0">
            <a:spAutoFit/>
          </a:bodyPr>
          <a:p>
            <a:pPr algn="ctr">
              <a:lnSpc>
                <a:spcPct val="150000"/>
              </a:lnSpc>
              <a:spcBef>
                <a:spcPct val="50000"/>
              </a:spcBef>
            </a:pPr>
            <a:endParaRPr lang="en-US" altLang="zh-CN" sz="2800" b="1" dirty="0">
              <a:latin typeface="楷体" panose="02010609060101010101" pitchFamily="49" charset="-122"/>
              <a:ea typeface="楷体" panose="02010609060101010101" pitchFamily="49" charset="-122"/>
            </a:endParaRPr>
          </a:p>
        </p:txBody>
      </p:sp>
      <p:sp>
        <p:nvSpPr>
          <p:cNvPr id="104463" name="Text Box 15"/>
          <p:cNvSpPr txBox="1"/>
          <p:nvPr/>
        </p:nvSpPr>
        <p:spPr>
          <a:xfrm>
            <a:off x="3552825" y="4778375"/>
            <a:ext cx="2420938" cy="737235"/>
          </a:xfrm>
          <a:prstGeom prst="rect">
            <a:avLst/>
          </a:prstGeom>
          <a:noFill/>
          <a:ln w="38100" cap="flat" cmpd="sng">
            <a:solidFill>
              <a:srgbClr val="FF0000"/>
            </a:solidFill>
            <a:prstDash val="solid"/>
            <a:miter/>
            <a:headEnd type="none" w="med" len="med"/>
            <a:tailEnd type="none" w="med" len="med"/>
          </a:ln>
        </p:spPr>
        <p:txBody>
          <a:bodyPr anchor="t" anchorCtr="0">
            <a:spAutoFit/>
          </a:bodyPr>
          <a:p>
            <a:pPr algn="ctr">
              <a:lnSpc>
                <a:spcPct val="150000"/>
              </a:lnSpc>
              <a:spcBef>
                <a:spcPct val="50000"/>
              </a:spcBef>
            </a:pPr>
            <a:endParaRPr lang="en-US" altLang="zh-CN" sz="2800" b="1" dirty="0">
              <a:latin typeface="楷体" panose="02010609060101010101" pitchFamily="49" charset="-122"/>
              <a:ea typeface="楷体" panose="02010609060101010101" pitchFamily="49" charset="-122"/>
            </a:endParaRPr>
          </a:p>
        </p:txBody>
      </p:sp>
      <p:sp>
        <p:nvSpPr>
          <p:cNvPr id="104464" name="Text Box 16"/>
          <p:cNvSpPr txBox="1"/>
          <p:nvPr/>
        </p:nvSpPr>
        <p:spPr>
          <a:xfrm>
            <a:off x="3838575" y="5497513"/>
            <a:ext cx="1849438" cy="521970"/>
          </a:xfrm>
          <a:prstGeom prst="rect">
            <a:avLst/>
          </a:prstGeom>
          <a:solidFill>
            <a:schemeClr val="bg1"/>
          </a:solidFill>
          <a:ln w="9525">
            <a:noFill/>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销项税额</a:t>
            </a:r>
            <a:endParaRPr lang="zh-CN" altLang="en-US" sz="28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4460"/>
                                        </p:tgtEl>
                                        <p:attrNameLst>
                                          <p:attrName>style.visibility</p:attrName>
                                        </p:attrNameLst>
                                      </p:cBhvr>
                                      <p:to>
                                        <p:strVal val="visible"/>
                                      </p:to>
                                    </p:set>
                                    <p:anim calcmode="lin" valueType="num">
                                      <p:cBhvr>
                                        <p:cTn id="7" dur="1" fill="hold"/>
                                        <p:tgtEl>
                                          <p:spTgt spid="10446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4461"/>
                                        </p:tgtEl>
                                        <p:attrNameLst>
                                          <p:attrName>style.visibility</p:attrName>
                                        </p:attrNameLst>
                                      </p:cBhvr>
                                      <p:to>
                                        <p:strVal val="visible"/>
                                      </p:to>
                                    </p:set>
                                    <p:anim calcmode="lin" valueType="num">
                                      <p:cBhvr>
                                        <p:cTn id="12" dur="1" fill="hold"/>
                                        <p:tgtEl>
                                          <p:spTgt spid="10446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4462"/>
                                        </p:tgtEl>
                                        <p:attrNameLst>
                                          <p:attrName>style.visibility</p:attrName>
                                        </p:attrNameLst>
                                      </p:cBhvr>
                                      <p:to>
                                        <p:strVal val="visible"/>
                                      </p:to>
                                    </p:set>
                                    <p:anim calcmode="lin" valueType="num">
                                      <p:cBhvr>
                                        <p:cTn id="17" dur="1" fill="hold"/>
                                        <p:tgtEl>
                                          <p:spTgt spid="104462"/>
                                        </p:tgtEl>
                                      </p:cBhvr>
                                    </p:anim>
                                  </p:childTnLst>
                                </p:cTn>
                              </p:par>
                            </p:childTnLst>
                          </p:cTn>
                        </p:par>
                        <p:par>
                          <p:cTn id="18" fill="hold">
                            <p:stCondLst>
                              <p:cond delay="0"/>
                            </p:stCondLst>
                            <p:childTnLst>
                              <p:par>
                                <p:cTn id="19" presetID="24" presetClass="entr" presetSubtype="0" fill="hold" grpId="0" nodeType="afterEffect">
                                  <p:stCondLst>
                                    <p:cond delay="0"/>
                                  </p:stCondLst>
                                  <p:childTnLst>
                                    <p:set>
                                      <p:cBhvr>
                                        <p:cTn id="20" dur="1" fill="hold">
                                          <p:stCondLst>
                                            <p:cond delay="0"/>
                                          </p:stCondLst>
                                        </p:cTn>
                                        <p:tgtEl>
                                          <p:spTgt spid="104463"/>
                                        </p:tgtEl>
                                        <p:attrNameLst>
                                          <p:attrName>style.visibility</p:attrName>
                                        </p:attrNameLst>
                                      </p:cBhvr>
                                      <p:to>
                                        <p:strVal val="visible"/>
                                      </p:to>
                                    </p:set>
                                    <p:anim calcmode="lin" valueType="num">
                                      <p:cBhvr>
                                        <p:cTn id="21" dur="1" fill="hold"/>
                                        <p:tgtEl>
                                          <p:spTgt spid="104463"/>
                                        </p:tgtEl>
                                      </p:cBhvr>
                                    </p:anim>
                                  </p:childTnLst>
                                </p:cTn>
                              </p:par>
                            </p:childTnLst>
                          </p:cTn>
                        </p:par>
                        <p:par>
                          <p:cTn id="22" fill="hold">
                            <p:stCondLst>
                              <p:cond delay="0"/>
                            </p:stCondLst>
                            <p:childTnLst>
                              <p:par>
                                <p:cTn id="23" presetID="24" presetClass="entr" presetSubtype="0" fill="hold" grpId="0" nodeType="afterEffect">
                                  <p:stCondLst>
                                    <p:cond delay="0"/>
                                  </p:stCondLst>
                                  <p:childTnLst>
                                    <p:set>
                                      <p:cBhvr>
                                        <p:cTn id="24" dur="1" fill="hold">
                                          <p:stCondLst>
                                            <p:cond delay="0"/>
                                          </p:stCondLst>
                                        </p:cTn>
                                        <p:tgtEl>
                                          <p:spTgt spid="104455"/>
                                        </p:tgtEl>
                                        <p:attrNameLst>
                                          <p:attrName>style.visibility</p:attrName>
                                        </p:attrNameLst>
                                      </p:cBhvr>
                                      <p:to>
                                        <p:strVal val="visible"/>
                                      </p:to>
                                    </p:set>
                                    <p:anim calcmode="lin" valueType="num">
                                      <p:cBhvr>
                                        <p:cTn id="25" dur="1" fill="hold"/>
                                        <p:tgtEl>
                                          <p:spTgt spid="104455"/>
                                        </p:tgtEl>
                                      </p:cBhvr>
                                    </p:anim>
                                  </p:childTnLst>
                                </p:cTn>
                              </p:par>
                            </p:childTnLst>
                          </p:cTn>
                        </p:par>
                        <p:par>
                          <p:cTn id="26" fill="hold">
                            <p:stCondLst>
                              <p:cond delay="0"/>
                            </p:stCondLst>
                            <p:childTnLst>
                              <p:par>
                                <p:cTn id="27" presetID="24" presetClass="entr" presetSubtype="0" fill="hold" grpId="0" nodeType="afterEffect">
                                  <p:stCondLst>
                                    <p:cond delay="0"/>
                                  </p:stCondLst>
                                  <p:childTnLst>
                                    <p:set>
                                      <p:cBhvr>
                                        <p:cTn id="28" dur="1" fill="hold">
                                          <p:stCondLst>
                                            <p:cond delay="0"/>
                                          </p:stCondLst>
                                        </p:cTn>
                                        <p:tgtEl>
                                          <p:spTgt spid="104464"/>
                                        </p:tgtEl>
                                        <p:attrNameLst>
                                          <p:attrName>style.visibility</p:attrName>
                                        </p:attrNameLst>
                                      </p:cBhvr>
                                      <p:to>
                                        <p:strVal val="visible"/>
                                      </p:to>
                                    </p:set>
                                    <p:anim calcmode="lin" valueType="num">
                                      <p:cBhvr>
                                        <p:cTn id="29" dur="1" fill="hold"/>
                                        <p:tgtEl>
                                          <p:spTgt spid="10446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5" grpId="0" bldLvl="0" animBg="1"/>
      <p:bldP spid="104460" grpId="0" bldLvl="0" animBg="1"/>
      <p:bldP spid="104461" grpId="0" bldLvl="0" animBg="1"/>
      <p:bldP spid="104462" grpId="0" bldLvl="0" animBg="1"/>
      <p:bldP spid="104463" grpId="0" bldLvl="0" animBg="1"/>
      <p:bldP spid="104464" grpId="0" bldLvl="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0578" name="Rectangle 3"/>
          <p:cNvSpPr/>
          <p:nvPr>
            <p:ph idx="1"/>
          </p:nvPr>
        </p:nvSpPr>
        <p:spPr>
          <a:xfrm>
            <a:off x="833120" y="1196975"/>
            <a:ext cx="10380345" cy="4822825"/>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2800" dirty="0">
                <a:solidFill>
                  <a:srgbClr val="0000FF"/>
                </a:solidFill>
                <a:latin typeface="楷体" panose="02010609060101010101" pitchFamily="49" charset="-122"/>
                <a:ea typeface="楷体" panose="02010609060101010101" pitchFamily="49" charset="-122"/>
              </a:rPr>
              <a:t>6. </a:t>
            </a:r>
            <a:r>
              <a:rPr lang="zh-CN" altLang="en-US" sz="2800" dirty="0">
                <a:solidFill>
                  <a:srgbClr val="0000FF"/>
                </a:solidFill>
                <a:latin typeface="楷体" panose="02010609060101010101" pitchFamily="49" charset="-122"/>
                <a:ea typeface="楷体" panose="02010609060101010101" pitchFamily="49" charset="-122"/>
              </a:rPr>
              <a:t>预付账款</a:t>
            </a:r>
            <a:endParaRPr lang="zh-CN" altLang="en-US" sz="2800" dirty="0">
              <a:solidFill>
                <a:srgbClr val="0000FF"/>
              </a:solidFill>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①性质：资产类账户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②用途：核算和监督公司因按照购货合同规定预付给供应单位款项而与供应单位发生的债权结算业务情况的账户。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④明细账户设置：按照客户单位名称设置</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28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0353" name="组合 3"/>
          <p:cNvGrpSpPr/>
          <p:nvPr/>
        </p:nvGrpSpPr>
        <p:grpSpPr>
          <a:xfrm>
            <a:off x="2135188" y="2490788"/>
            <a:ext cx="3246437" cy="2446475"/>
            <a:chOff x="682625" y="2186572"/>
            <a:chExt cx="3028036" cy="2446729"/>
          </a:xfrm>
        </p:grpSpPr>
        <p:sp>
          <p:nvSpPr>
            <p:cNvPr id="100354" name="Text Box 2"/>
            <p:cNvSpPr txBox="1"/>
            <p:nvPr/>
          </p:nvSpPr>
          <p:spPr>
            <a:xfrm>
              <a:off x="682625" y="2186572"/>
              <a:ext cx="2952750" cy="522024"/>
            </a:xfrm>
            <a:prstGeom prst="rect">
              <a:avLst/>
            </a:prstGeom>
            <a:noFill/>
            <a:ln w="9525">
              <a:noFill/>
            </a:ln>
          </p:spPr>
          <p:txBody>
            <a:bodyPr anchor="t" anchorCtr="0">
              <a:spAutoFit/>
            </a:bodyPr>
            <a:p>
              <a:pPr algn="ctr">
                <a:spcBef>
                  <a:spcPct val="50000"/>
                </a:spcBef>
              </a:pPr>
              <a:r>
                <a:rPr lang="zh-CN" altLang="en-US" sz="2800" b="1" dirty="0">
                  <a:solidFill>
                    <a:srgbClr val="080808"/>
                  </a:solidFill>
                  <a:latin typeface="楷体" panose="02010609060101010101" pitchFamily="49" charset="-122"/>
                  <a:ea typeface="楷体" panose="02010609060101010101" pitchFamily="49" charset="-122"/>
                </a:rPr>
                <a:t>实收资本</a:t>
              </a:r>
              <a:r>
                <a:rPr lang="en-US" altLang="zh-CN" sz="2800" b="1" dirty="0">
                  <a:solidFill>
                    <a:srgbClr val="080808"/>
                  </a:solidFill>
                  <a:latin typeface="楷体" panose="02010609060101010101" pitchFamily="49" charset="-122"/>
                  <a:ea typeface="楷体" panose="02010609060101010101" pitchFamily="49" charset="-122"/>
                </a:rPr>
                <a:t>—</a:t>
              </a:r>
              <a:r>
                <a:rPr lang="zh-CN" altLang="en-US" sz="2800" b="1" dirty="0">
                  <a:solidFill>
                    <a:srgbClr val="080808"/>
                  </a:solidFill>
                  <a:latin typeface="楷体" panose="02010609060101010101" pitchFamily="49" charset="-122"/>
                  <a:ea typeface="楷体" panose="02010609060101010101" pitchFamily="49" charset="-122"/>
                </a:rPr>
                <a:t>甲公司</a:t>
              </a:r>
              <a:endParaRPr lang="zh-CN" altLang="en-US" sz="2800" b="1" dirty="0">
                <a:solidFill>
                  <a:srgbClr val="080808"/>
                </a:solidFill>
                <a:latin typeface="楷体" panose="02010609060101010101" pitchFamily="49" charset="-122"/>
                <a:ea typeface="楷体" panose="02010609060101010101" pitchFamily="49" charset="-122"/>
              </a:endParaRPr>
            </a:p>
          </p:txBody>
        </p:sp>
        <p:grpSp>
          <p:nvGrpSpPr>
            <p:cNvPr id="100355" name="Group 3"/>
            <p:cNvGrpSpPr/>
            <p:nvPr/>
          </p:nvGrpSpPr>
          <p:grpSpPr>
            <a:xfrm>
              <a:off x="682625" y="2851621"/>
              <a:ext cx="3022600" cy="1022"/>
              <a:chOff x="0" y="0"/>
              <a:chExt cx="3408" cy="1022"/>
            </a:xfrm>
          </p:grpSpPr>
          <p:sp>
            <p:nvSpPr>
              <p:cNvPr id="100356" name="Line 4"/>
              <p:cNvSpPr/>
              <p:nvPr/>
            </p:nvSpPr>
            <p:spPr>
              <a:xfrm>
                <a:off x="0" y="0"/>
                <a:ext cx="3408" cy="0"/>
              </a:xfrm>
              <a:prstGeom prst="line">
                <a:avLst/>
              </a:prstGeom>
              <a:ln w="28575" cap="flat" cmpd="sng">
                <a:solidFill>
                  <a:srgbClr val="FF0000"/>
                </a:solidFill>
                <a:prstDash val="solid"/>
                <a:round/>
                <a:headEnd type="none" w="med" len="med"/>
                <a:tailEnd type="none" w="med" len="med"/>
              </a:ln>
            </p:spPr>
          </p:sp>
          <p:sp>
            <p:nvSpPr>
              <p:cNvPr id="100357" name="Line 5"/>
              <p:cNvSpPr/>
              <p:nvPr/>
            </p:nvSpPr>
            <p:spPr>
              <a:xfrm flipV="1">
                <a:off x="1774" y="0"/>
                <a:ext cx="2" cy="1022"/>
              </a:xfrm>
              <a:prstGeom prst="line">
                <a:avLst/>
              </a:prstGeom>
              <a:ln w="28575" cap="flat" cmpd="sng">
                <a:solidFill>
                  <a:srgbClr val="FF0000"/>
                </a:solidFill>
                <a:prstDash val="solid"/>
                <a:round/>
                <a:headEnd type="none" w="med" len="med"/>
                <a:tailEnd type="none" w="med" len="med"/>
              </a:ln>
            </p:spPr>
          </p:sp>
          <p:sp>
            <p:nvSpPr>
              <p:cNvPr id="100358" name="Line 6"/>
              <p:cNvSpPr/>
              <p:nvPr/>
            </p:nvSpPr>
            <p:spPr>
              <a:xfrm>
                <a:off x="0" y="624"/>
                <a:ext cx="3408" cy="0"/>
              </a:xfrm>
              <a:prstGeom prst="line">
                <a:avLst/>
              </a:prstGeom>
              <a:ln w="28575" cap="flat" cmpd="sng">
                <a:solidFill>
                  <a:srgbClr val="FF0000"/>
                </a:solidFill>
                <a:prstDash val="solid"/>
                <a:round/>
                <a:headEnd type="none" w="med" len="med"/>
                <a:tailEnd type="none" w="med" len="med"/>
              </a:ln>
            </p:spPr>
          </p:sp>
        </p:grpSp>
        <p:sp>
          <p:nvSpPr>
            <p:cNvPr id="100359" name="Text Box 7"/>
            <p:cNvSpPr txBox="1"/>
            <p:nvPr/>
          </p:nvSpPr>
          <p:spPr>
            <a:xfrm>
              <a:off x="817858" y="2961158"/>
              <a:ext cx="1023937" cy="522024"/>
            </a:xfrm>
            <a:prstGeom prst="rect">
              <a:avLst/>
            </a:prstGeom>
            <a:noFill/>
            <a:ln w="9525">
              <a:noFill/>
            </a:ln>
          </p:spPr>
          <p:txBody>
            <a:bodyPr anchor="t" anchorCtr="0">
              <a:spAutoFit/>
            </a:bodyPr>
            <a:p>
              <a:pPr algn="ctr">
                <a:spcBef>
                  <a:spcPct val="50000"/>
                </a:spcBef>
              </a:pPr>
              <a:r>
                <a:rPr lang="zh-CN" altLang="en-US" sz="2800" b="1" dirty="0">
                  <a:solidFill>
                    <a:srgbClr val="080808"/>
                  </a:solidFill>
                  <a:latin typeface="楷体" panose="02010609060101010101" pitchFamily="49" charset="-122"/>
                  <a:ea typeface="楷体" panose="02010609060101010101" pitchFamily="49" charset="-122"/>
                </a:rPr>
                <a:t>减少</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00360" name="Text Box 8"/>
            <p:cNvSpPr txBox="1"/>
            <p:nvPr/>
          </p:nvSpPr>
          <p:spPr>
            <a:xfrm>
              <a:off x="2502719" y="2961158"/>
              <a:ext cx="935037" cy="522024"/>
            </a:xfrm>
            <a:prstGeom prst="rect">
              <a:avLst/>
            </a:prstGeom>
            <a:noFill/>
            <a:ln w="9525">
              <a:noFill/>
            </a:ln>
          </p:spPr>
          <p:txBody>
            <a:bodyPr anchor="t" anchorCtr="0">
              <a:spAutoFit/>
            </a:bodyPr>
            <a:p>
              <a:pPr algn="ctr">
                <a:spcBef>
                  <a:spcPct val="50000"/>
                </a:spcBef>
              </a:pPr>
              <a:r>
                <a:rPr lang="zh-CN" altLang="en-US" sz="2800" b="1" dirty="0">
                  <a:solidFill>
                    <a:srgbClr val="080808"/>
                  </a:solidFill>
                  <a:latin typeface="楷体" panose="02010609060101010101" pitchFamily="49" charset="-122"/>
                  <a:ea typeface="楷体" panose="02010609060101010101" pitchFamily="49" charset="-122"/>
                </a:rPr>
                <a:t>增加</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00361" name="Text Box 9"/>
            <p:cNvSpPr txBox="1"/>
            <p:nvPr/>
          </p:nvSpPr>
          <p:spPr>
            <a:xfrm>
              <a:off x="2267623" y="4111277"/>
              <a:ext cx="1443038" cy="522024"/>
            </a:xfrm>
            <a:prstGeom prst="rect">
              <a:avLst/>
            </a:prstGeom>
            <a:noFill/>
            <a:ln w="9525">
              <a:noFill/>
            </a:ln>
          </p:spPr>
          <p:txBody>
            <a:bodyPr anchor="t" anchorCtr="0">
              <a:spAutoFit/>
            </a:bodyPr>
            <a:p>
              <a:pPr algn="ctr">
                <a:spcBef>
                  <a:spcPct val="50000"/>
                </a:spcBef>
              </a:pPr>
              <a:r>
                <a:rPr lang="zh-CN" altLang="en-US" sz="2800" b="1" dirty="0">
                  <a:solidFill>
                    <a:srgbClr val="080808"/>
                  </a:solidFill>
                  <a:latin typeface="楷体" panose="02010609060101010101" pitchFamily="49" charset="-122"/>
                  <a:ea typeface="楷体" panose="02010609060101010101" pitchFamily="49" charset="-122"/>
                </a:rPr>
                <a:t>发生额</a:t>
              </a:r>
              <a:endParaRPr lang="zh-CN" altLang="en-US" sz="2800" b="1" dirty="0">
                <a:solidFill>
                  <a:srgbClr val="080808"/>
                </a:solidFill>
                <a:latin typeface="楷体" panose="02010609060101010101" pitchFamily="49" charset="-122"/>
                <a:ea typeface="楷体" panose="02010609060101010101" pitchFamily="49" charset="-122"/>
              </a:endParaRPr>
            </a:p>
          </p:txBody>
        </p:sp>
      </p:grpSp>
      <p:sp>
        <p:nvSpPr>
          <p:cNvPr id="35" name="Text Box 12"/>
          <p:cNvSpPr txBox="1">
            <a:spLocks noChangeArrowheads="1"/>
          </p:cNvSpPr>
          <p:nvPr/>
        </p:nvSpPr>
        <p:spPr bwMode="auto">
          <a:xfrm>
            <a:off x="3941763" y="3695700"/>
            <a:ext cx="1368425" cy="52197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r>
              <a:rPr kumimoji="0" lang="en-US" altLang="zh-CN" sz="2800" b="1" i="0" u="none" strike="noStrike" kern="1200" cap="none" spc="0" normalizeH="0" baseline="0" noProof="0" dirty="0">
                <a:ln>
                  <a:noFill/>
                </a:ln>
                <a:solidFill>
                  <a:srgbClr val="470CEE"/>
                </a:solidFill>
                <a:effectLst/>
                <a:uLnTx/>
                <a:uFillTx/>
                <a:latin typeface="+mj-ea"/>
                <a:ea typeface="+mj-ea"/>
                <a:cs typeface="+mn-cs"/>
              </a:rPr>
              <a:t>200</a:t>
            </a:r>
            <a:r>
              <a:rPr kumimoji="0" lang="zh-CN" altLang="en-US" sz="2800" b="1" i="0" u="none" strike="noStrike" kern="1200" cap="none" spc="0" normalizeH="0" baseline="0" noProof="0" dirty="0">
                <a:ln>
                  <a:noFill/>
                </a:ln>
                <a:solidFill>
                  <a:srgbClr val="470CEE"/>
                </a:solidFill>
                <a:effectLst/>
                <a:uLnTx/>
                <a:uFillTx/>
                <a:latin typeface="+mj-ea"/>
                <a:ea typeface="+mj-ea"/>
                <a:cs typeface="+mn-cs"/>
              </a:rPr>
              <a:t>万</a:t>
            </a:r>
            <a:endParaRPr kumimoji="0" lang="zh-CN" altLang="en-US" sz="2800" b="1" i="0" u="none" strike="noStrike" kern="1200" cap="none" spc="0" normalizeH="0" baseline="0" noProof="0" dirty="0">
              <a:ln>
                <a:noFill/>
              </a:ln>
              <a:solidFill>
                <a:srgbClr val="470CEE"/>
              </a:solidFill>
              <a:effectLst/>
              <a:uLnTx/>
              <a:uFillTx/>
              <a:latin typeface="+mj-ea"/>
              <a:ea typeface="+mj-ea"/>
              <a:cs typeface="+mn-cs"/>
            </a:endParaRPr>
          </a:p>
        </p:txBody>
      </p:sp>
      <p:sp>
        <p:nvSpPr>
          <p:cNvPr id="100363" name="矩形 21"/>
          <p:cNvSpPr/>
          <p:nvPr/>
        </p:nvSpPr>
        <p:spPr>
          <a:xfrm>
            <a:off x="1009650" y="1428750"/>
            <a:ext cx="8529955" cy="583565"/>
          </a:xfrm>
          <a:prstGeom prst="rect">
            <a:avLst/>
          </a:prstGeom>
          <a:noFill/>
          <a:ln w="9525">
            <a:noFill/>
          </a:ln>
        </p:spPr>
        <p:txBody>
          <a:bodyPr wrap="square" anchor="t" anchorCtr="0">
            <a:spAutoFit/>
          </a:bodyPr>
          <a:p>
            <a:pPr marL="457200" indent="-457200">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实收资本</a:t>
            </a:r>
            <a:r>
              <a:rPr lang="zh-CN" altLang="zh-CN" sz="3200" b="1" dirty="0">
                <a:solidFill>
                  <a:srgbClr val="FF0000"/>
                </a:solidFill>
                <a:latin typeface="黑体" panose="02010609060101010101" pitchFamily="49" charset="-122"/>
                <a:ea typeface="黑体" panose="02010609060101010101" pitchFamily="49" charset="-122"/>
              </a:rPr>
              <a:t>账户设置及结构</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7" name="线形标注 2 36"/>
          <p:cNvSpPr/>
          <p:nvPr/>
        </p:nvSpPr>
        <p:spPr>
          <a:xfrm>
            <a:off x="5991225" y="2419350"/>
            <a:ext cx="4210050" cy="2030095"/>
          </a:xfrm>
          <a:prstGeom prst="borderCallout2">
            <a:avLst>
              <a:gd name="adj1" fmla="val 8389"/>
              <a:gd name="adj2" fmla="val -8162"/>
              <a:gd name="adj3" fmla="val 17111"/>
              <a:gd name="adj4" fmla="val -12454"/>
              <a:gd name="adj5" fmla="val 17139"/>
              <a:gd name="adj6" fmla="val -19468"/>
            </a:avLst>
          </a:prstGeom>
          <a:noFill/>
          <a:ln w="19050" cap="flat" cmpd="sng">
            <a:solidFill>
              <a:srgbClr val="FF0000"/>
            </a:solidFill>
            <a:prstDash val="solid"/>
            <a:round/>
            <a:headEnd type="none" w="med" len="med"/>
            <a:tailEnd type="none" w="med" len="med"/>
          </a:ln>
        </p:spPr>
        <p:txBody>
          <a:bodyPr anchor="t" anchorCtr="0">
            <a:spAutoFit/>
          </a:bodyPr>
          <a:p>
            <a:pPr>
              <a:lnSpc>
                <a:spcPct val="150000"/>
              </a:lnSpc>
            </a:pPr>
            <a:r>
              <a:rPr lang="zh-CN" altLang="zh-CN" sz="2800" b="1" dirty="0">
                <a:solidFill>
                  <a:srgbClr val="080808"/>
                </a:solidFill>
                <a:latin typeface="仿宋" panose="02010609060101010101" pitchFamily="49" charset="-122"/>
                <a:ea typeface="仿宋" panose="02010609060101010101" pitchFamily="49" charset="-122"/>
              </a:rPr>
              <a:t>按投资者类别、单位设置明细账</a:t>
            </a:r>
            <a:r>
              <a:rPr lang="zh-CN" altLang="en-US" sz="2800" b="1" dirty="0">
                <a:solidFill>
                  <a:srgbClr val="080808"/>
                </a:solidFill>
                <a:latin typeface="仿宋" panose="02010609060101010101" pitchFamily="49" charset="-122"/>
                <a:ea typeface="仿宋" panose="02010609060101010101" pitchFamily="49" charset="-122"/>
              </a:rPr>
              <a:t>。</a:t>
            </a:r>
            <a:endParaRPr lang="en-US" altLang="zh-CN" sz="2800" b="1" dirty="0">
              <a:solidFill>
                <a:srgbClr val="080808"/>
              </a:solidFill>
              <a:latin typeface="仿宋" panose="02010609060101010101" pitchFamily="49" charset="-122"/>
              <a:ea typeface="仿宋" panose="02010609060101010101" pitchFamily="49" charset="-122"/>
            </a:endParaRPr>
          </a:p>
          <a:p>
            <a:pPr>
              <a:lnSpc>
                <a:spcPct val="150000"/>
              </a:lnSpc>
            </a:pPr>
            <a:r>
              <a:rPr lang="zh-CN" altLang="en-US" sz="2800" b="1" dirty="0">
                <a:solidFill>
                  <a:srgbClr val="080808"/>
                </a:solidFill>
                <a:latin typeface="仿宋" panose="02010609060101010101" pitchFamily="49" charset="-122"/>
                <a:ea typeface="仿宋" panose="02010609060101010101" pitchFamily="49" charset="-122"/>
              </a:rPr>
              <a:t>含义：来自甲公司的投资。</a:t>
            </a:r>
            <a:endParaRPr lang="zh-CN" altLang="en-US" sz="2800" b="1" dirty="0">
              <a:solidFill>
                <a:srgbClr val="080808"/>
              </a:solidFill>
              <a:latin typeface="仿宋" panose="02010609060101010101" pitchFamily="49" charset="-122"/>
              <a:ea typeface="仿宋" panose="02010609060101010101" pitchFamily="49" charset="-122"/>
            </a:endParaRPr>
          </a:p>
        </p:txBody>
      </p:sp>
      <p:sp>
        <p:nvSpPr>
          <p:cNvPr id="100365" name="Line 5"/>
          <p:cNvSpPr/>
          <p:nvPr/>
        </p:nvSpPr>
        <p:spPr>
          <a:xfrm flipV="1">
            <a:off x="3821113" y="3155950"/>
            <a:ext cx="3175" cy="1622425"/>
          </a:xfrm>
          <a:prstGeom prst="line">
            <a:avLst/>
          </a:prstGeom>
          <a:ln w="28575" cap="flat" cmpd="sng">
            <a:solidFill>
              <a:srgbClr val="FF0000"/>
            </a:solidFill>
            <a:prstDash val="solid"/>
            <a:round/>
            <a:headEnd type="none" w="med" len="med"/>
            <a:tailEnd type="none" w="med" len="med"/>
          </a:ln>
        </p:spPr>
      </p:sp>
      <p:sp>
        <p:nvSpPr>
          <p:cNvPr id="100366" name="Line 6"/>
          <p:cNvSpPr/>
          <p:nvPr/>
        </p:nvSpPr>
        <p:spPr>
          <a:xfrm>
            <a:off x="2135188" y="4291013"/>
            <a:ext cx="3240087" cy="0"/>
          </a:xfrm>
          <a:prstGeom prst="line">
            <a:avLst/>
          </a:prstGeom>
          <a:ln w="28575" cap="flat" cmpd="sng">
            <a:solidFill>
              <a:srgbClr val="FF0000"/>
            </a:solidFill>
            <a:prstDash val="solid"/>
            <a:round/>
            <a:headEnd type="none" w="med" len="med"/>
            <a:tailEnd type="none" w="med" len="med"/>
          </a:ln>
        </p:spPr>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7" grpId="1"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1602" name="Rectangle 3"/>
          <p:cNvSpPr/>
          <p:nvPr>
            <p:ph type="body" sz="half" idx="1"/>
          </p:nvPr>
        </p:nvSpPr>
        <p:spPr>
          <a:xfrm>
            <a:off x="2090738" y="1196975"/>
            <a:ext cx="8108950" cy="792163"/>
          </a:xfrm>
        </p:spPr>
        <p:txBody>
          <a:bodyPr vert="horz" wrap="square" lIns="91440" tIns="45720" rIns="91440" bIns="45720" anchor="t" anchorCtr="0"/>
          <a:p>
            <a:pPr marL="0" indent="0" eaLnBrk="1" hangingPunct="1">
              <a:buClr>
                <a:schemeClr val="accent2"/>
              </a:buClr>
              <a:buSzTx/>
              <a:buFont typeface="Wingdings 2" panose="05020102010507070707" pitchFamily="18" charset="2"/>
            </a:pPr>
            <a:endParaRPr lang="en-US" altLang="zh-CN" sz="2000" dirty="0">
              <a:latin typeface="宋体" panose="02010600030101010101" pitchFamily="2" charset="-122"/>
            </a:endParaRPr>
          </a:p>
          <a:p>
            <a:pPr marL="0" indent="0" eaLnBrk="1" hangingPunct="1">
              <a:buClr>
                <a:schemeClr val="accent2"/>
              </a:buClr>
              <a:buSzTx/>
              <a:buFont typeface="Wingdings 2" panose="05020102010507070707" pitchFamily="18" charset="2"/>
            </a:pPr>
            <a:endParaRPr lang="en-US" altLang="zh-CN" sz="2000" dirty="0">
              <a:latin typeface="宋体" panose="02010600030101010101" pitchFamily="2" charset="-122"/>
            </a:endParaRPr>
          </a:p>
        </p:txBody>
      </p:sp>
      <p:graphicFrame>
        <p:nvGraphicFramePr>
          <p:cNvPr id="956439" name="Group 23"/>
          <p:cNvGraphicFramePr>
            <a:graphicFrameLocks noGrp="1"/>
          </p:cNvGraphicFramePr>
          <p:nvPr>
            <p:ph sz="half" idx="4294967295"/>
          </p:nvPr>
        </p:nvGraphicFramePr>
        <p:xfrm>
          <a:off x="2135188" y="1411288"/>
          <a:ext cx="7960995" cy="4712970"/>
        </p:xfrm>
        <a:graphic>
          <a:graphicData uri="http://schemas.openxmlformats.org/drawingml/2006/table">
            <a:tbl>
              <a:tblPr/>
              <a:tblGrid>
                <a:gridCol w="3981450"/>
                <a:gridCol w="3979545"/>
              </a:tblGrid>
              <a:tr h="54062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80" marB="4568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44115">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前期实际预付给供货方的款项。</a:t>
                      </a:r>
                      <a:endParaRPr lang="en-US" altLang="zh-CN" sz="2400" b="1" dirty="0">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lang="zh-CN" altLang="en-US" sz="2400" b="1" dirty="0">
                          <a:latin typeface="楷体" panose="02010609060101010101" pitchFamily="49" charset="-122"/>
                          <a:ea typeface="楷体" panose="02010609060101010101" pitchFamily="49" charset="-122"/>
                        </a:rPr>
                        <a:t>本期预付给供货方的款项；</a:t>
                      </a:r>
                      <a:endParaRPr lang="en-US" altLang="zh-CN" sz="2400" b="1" dirty="0">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本期补付给供货方的款项。</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80" marB="4568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收到供应方货物后冲销的预付款项；供应方退回的企业多付款项</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80" marB="4568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667790">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lang="zh-CN" altLang="en-US" sz="2400" b="1" dirty="0">
                          <a:latin typeface="楷体" panose="02010609060101010101" pitchFamily="49" charset="-122"/>
                          <a:ea typeface="楷体" panose="02010609060101010101" pitchFamily="49" charset="-122"/>
                        </a:rPr>
                        <a:t>企业期末实际预付的款项。</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80" marB="4568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企业尚未补付给供应方的款项</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80" marB="4568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81616" name="文本框 5"/>
          <p:cNvSpPr txBox="1"/>
          <p:nvPr/>
        </p:nvSpPr>
        <p:spPr>
          <a:xfrm>
            <a:off x="5016500" y="1268413"/>
            <a:ext cx="2159000" cy="521970"/>
          </a:xfrm>
          <a:prstGeom prst="rect">
            <a:avLst/>
          </a:prstGeom>
          <a:noFill/>
          <a:ln w="9525">
            <a:noFill/>
          </a:ln>
        </p:spPr>
        <p:txBody>
          <a:bodyPr anchor="t" anchorCtr="0">
            <a:spAutoFit/>
          </a:bodyPr>
          <a:p>
            <a:pPr algn="ctr"/>
            <a:r>
              <a:rPr lang="zh-CN" altLang="en-US" sz="2800" b="1" dirty="0">
                <a:latin typeface="楷体" panose="02010609060101010101" pitchFamily="49" charset="-122"/>
                <a:ea typeface="楷体" panose="02010609060101010101" pitchFamily="49" charset="-122"/>
              </a:rPr>
              <a:t>预付账款</a:t>
            </a:r>
            <a:endParaRPr lang="zh-CN" altLang="en-US" sz="2800" dirty="0">
              <a:latin typeface="Arial" panose="020B0604020202020204" pitchFamily="34" charset="0"/>
              <a:ea typeface="宋体" panose="02010600030101010101" pitchFamily="2"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10590" y="1196975"/>
            <a:ext cx="10414635" cy="4822825"/>
          </a:xfrm>
        </p:spPr>
        <p:txBody>
          <a:bodyPr anchor="t" anchorCtr="0"/>
          <a:p>
            <a:pPr>
              <a:lnSpc>
                <a:spcPct val="150000"/>
              </a:lnSpc>
              <a:buClr>
                <a:srgbClr val="FF0000"/>
              </a:buClr>
              <a:buFont typeface="Wingdings" panose="05000000000000000000" charset="0"/>
              <a:buChar char="p"/>
            </a:pPr>
            <a:r>
              <a:rPr lang="zh-CN" altLang="en-US" sz="3000">
                <a:latin typeface="楷体" panose="02010609060101010101" pitchFamily="49" charset="-122"/>
                <a:ea typeface="楷体" panose="02010609060101010101" pitchFamily="49" charset="-122"/>
              </a:rPr>
              <a:t>例：公司</a:t>
            </a:r>
            <a:r>
              <a:rPr lang="en-US" altLang="zh-CN" sz="3000">
                <a:latin typeface="楷体" panose="02010609060101010101" pitchFamily="49" charset="-122"/>
                <a:ea typeface="楷体" panose="02010609060101010101" pitchFamily="49" charset="-122"/>
              </a:rPr>
              <a:t>5</a:t>
            </a:r>
            <a:r>
              <a:rPr lang="zh-CN" altLang="en-US" sz="3000">
                <a:latin typeface="楷体" panose="02010609060101010101" pitchFamily="49" charset="-122"/>
                <a:ea typeface="楷体" panose="02010609060101010101" pitchFamily="49" charset="-122"/>
              </a:rPr>
              <a:t>日购进甲材料</a:t>
            </a:r>
            <a:r>
              <a:rPr lang="en-US" altLang="zh-CN" sz="3000">
                <a:latin typeface="楷体" panose="02010609060101010101" pitchFamily="49" charset="-122"/>
                <a:ea typeface="楷体" panose="02010609060101010101" pitchFamily="49" charset="-122"/>
              </a:rPr>
              <a:t>100</a:t>
            </a:r>
            <a:r>
              <a:rPr lang="zh-CN" altLang="en-US" sz="3000">
                <a:latin typeface="楷体" panose="02010609060101010101" pitchFamily="49" charset="-122"/>
                <a:ea typeface="楷体" panose="02010609060101010101" pitchFamily="49" charset="-122"/>
              </a:rPr>
              <a:t>千克，价款</a:t>
            </a:r>
            <a:r>
              <a:rPr lang="en-US" altLang="zh-CN" sz="3000">
                <a:latin typeface="楷体" panose="02010609060101010101" pitchFamily="49" charset="-122"/>
                <a:ea typeface="楷体" panose="02010609060101010101" pitchFamily="49" charset="-122"/>
              </a:rPr>
              <a:t>50 000</a:t>
            </a:r>
            <a:r>
              <a:rPr lang="zh-CN" altLang="en-US" sz="3000">
                <a:latin typeface="楷体" panose="02010609060101010101" pitchFamily="49" charset="-122"/>
                <a:ea typeface="楷体" panose="02010609060101010101" pitchFamily="49" charset="-122"/>
              </a:rPr>
              <a:t>元，进项税额</a:t>
            </a:r>
            <a:r>
              <a:rPr lang="en-US" altLang="zh-CN" sz="3000">
                <a:latin typeface="楷体" panose="02010609060101010101" pitchFamily="49" charset="-122"/>
                <a:ea typeface="楷体" panose="02010609060101010101" pitchFamily="49" charset="-122"/>
              </a:rPr>
              <a:t>6 500</a:t>
            </a:r>
            <a:r>
              <a:rPr lang="zh-CN" altLang="en-US" sz="3000">
                <a:latin typeface="楷体" panose="02010609060101010101" pitchFamily="49" charset="-122"/>
                <a:ea typeface="楷体" panose="02010609060101010101" pitchFamily="49" charset="-122"/>
              </a:rPr>
              <a:t>元，运杂费</a:t>
            </a:r>
            <a:r>
              <a:rPr lang="en-US" altLang="zh-CN" sz="3000">
                <a:latin typeface="楷体" panose="02010609060101010101" pitchFamily="49" charset="-122"/>
                <a:ea typeface="楷体" panose="02010609060101010101" pitchFamily="49" charset="-122"/>
              </a:rPr>
              <a:t>300</a:t>
            </a:r>
            <a:r>
              <a:rPr lang="zh-CN" altLang="en-US" sz="3000">
                <a:latin typeface="楷体" panose="02010609060101010101" pitchFamily="49" charset="-122"/>
                <a:ea typeface="楷体" panose="02010609060101010101" pitchFamily="49" charset="-122"/>
              </a:rPr>
              <a:t>元，款项已支付，货物下月发出。</a:t>
            </a:r>
            <a:endParaRPr lang="zh-CN" altLang="en-US" sz="3000">
              <a:latin typeface="楷体" panose="02010609060101010101" pitchFamily="49" charset="-122"/>
              <a:ea typeface="楷体"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借：预付账款                 </a:t>
            </a:r>
            <a:r>
              <a:rPr lang="en-US" altLang="zh-CN" sz="2800">
                <a:latin typeface="仿宋" panose="02010609060101010101" pitchFamily="49" charset="-122"/>
                <a:ea typeface="仿宋" panose="02010609060101010101" pitchFamily="49" charset="-122"/>
              </a:rPr>
              <a:t>56 800</a:t>
            </a:r>
            <a:r>
              <a:rPr lang="zh-CN" altLang="en-US" sz="2800">
                <a:latin typeface="仿宋" panose="02010609060101010101" pitchFamily="49" charset="-122"/>
                <a:ea typeface="仿宋" panose="02010609060101010101" pitchFamily="49" charset="-122"/>
              </a:rPr>
              <a:t>  </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贷：银行存款                 </a:t>
            </a:r>
            <a:r>
              <a:rPr lang="en-US" altLang="zh-CN" sz="2800">
                <a:latin typeface="仿宋" panose="02010609060101010101" pitchFamily="49" charset="-122"/>
                <a:ea typeface="仿宋" panose="02010609060101010101" pitchFamily="49" charset="-122"/>
              </a:rPr>
              <a:t>56 800</a:t>
            </a:r>
            <a:endParaRPr lang="zh-CN" altLang="en-US" sz="2800">
              <a:latin typeface="仿宋" panose="02010609060101010101" pitchFamily="49" charset="-122"/>
              <a:ea typeface="仿宋" panose="02010609060101010101" pitchFamily="49" charset="-122"/>
            </a:endParaRPr>
          </a:p>
          <a:p>
            <a:pPr>
              <a:buNone/>
            </a:pPr>
            <a:endParaRPr lang="en-US" altLang="zh-CN" sz="280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60" end="9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charRg st="94" end="13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50900" y="1196975"/>
            <a:ext cx="10479405" cy="4822825"/>
          </a:xfrm>
        </p:spPr>
        <p:txBody>
          <a:bodyPr anchor="t" anchorCtr="0"/>
          <a:p>
            <a:pPr>
              <a:lnSpc>
                <a:spcPct val="150000"/>
              </a:lnSpc>
              <a:buClr>
                <a:srgbClr val="FF0000"/>
              </a:buClr>
              <a:buFont typeface="Wingdings" panose="05000000000000000000" charset="0"/>
              <a:buChar char="p"/>
            </a:pPr>
            <a:r>
              <a:rPr lang="zh-CN" altLang="en-US" sz="2800">
                <a:latin typeface="楷体" panose="02010609060101010101" pitchFamily="49" charset="-122"/>
                <a:ea typeface="楷体" panose="02010609060101010101" pitchFamily="49" charset="-122"/>
              </a:rPr>
              <a:t>例：</a:t>
            </a:r>
            <a:r>
              <a:rPr lang="zh-CN" altLang="en-US" sz="2800">
                <a:latin typeface="楷体" panose="02010609060101010101" pitchFamily="49" charset="-122"/>
                <a:ea typeface="楷体" panose="02010609060101010101" pitchFamily="49" charset="-122"/>
                <a:sym typeface="+mn-ea"/>
              </a:rPr>
              <a:t>例：公司</a:t>
            </a:r>
            <a:r>
              <a:rPr lang="en-US" altLang="zh-CN" sz="2800">
                <a:latin typeface="楷体" panose="02010609060101010101" pitchFamily="49" charset="-122"/>
                <a:ea typeface="楷体" panose="02010609060101010101" pitchFamily="49" charset="-122"/>
                <a:sym typeface="+mn-ea"/>
              </a:rPr>
              <a:t>5</a:t>
            </a:r>
            <a:r>
              <a:rPr lang="zh-CN" altLang="en-US" sz="2800">
                <a:latin typeface="楷体" panose="02010609060101010101" pitchFamily="49" charset="-122"/>
                <a:ea typeface="楷体" panose="02010609060101010101" pitchFamily="49" charset="-122"/>
                <a:sym typeface="+mn-ea"/>
              </a:rPr>
              <a:t>日购进甲材料</a:t>
            </a:r>
            <a:r>
              <a:rPr lang="en-US" altLang="zh-CN" sz="2800">
                <a:latin typeface="楷体" panose="02010609060101010101" pitchFamily="49" charset="-122"/>
                <a:ea typeface="楷体" panose="02010609060101010101" pitchFamily="49" charset="-122"/>
                <a:sym typeface="+mn-ea"/>
              </a:rPr>
              <a:t>100</a:t>
            </a:r>
            <a:r>
              <a:rPr lang="zh-CN" altLang="en-US" sz="2800">
                <a:latin typeface="楷体" panose="02010609060101010101" pitchFamily="49" charset="-122"/>
                <a:ea typeface="楷体" panose="02010609060101010101" pitchFamily="49" charset="-122"/>
                <a:sym typeface="+mn-ea"/>
              </a:rPr>
              <a:t>千克，价款</a:t>
            </a:r>
            <a:r>
              <a:rPr lang="en-US" altLang="zh-CN" sz="2800">
                <a:latin typeface="楷体" panose="02010609060101010101" pitchFamily="49" charset="-122"/>
                <a:ea typeface="楷体" panose="02010609060101010101" pitchFamily="49" charset="-122"/>
                <a:sym typeface="+mn-ea"/>
              </a:rPr>
              <a:t>50 000</a:t>
            </a:r>
            <a:r>
              <a:rPr lang="zh-CN" altLang="en-US" sz="2800">
                <a:latin typeface="楷体" panose="02010609060101010101" pitchFamily="49" charset="-122"/>
                <a:ea typeface="楷体" panose="02010609060101010101" pitchFamily="49" charset="-122"/>
                <a:sym typeface="+mn-ea"/>
              </a:rPr>
              <a:t>元，进项税额</a:t>
            </a:r>
            <a:r>
              <a:rPr lang="en-US" altLang="zh-CN" sz="2800">
                <a:latin typeface="楷体" panose="02010609060101010101" pitchFamily="49" charset="-122"/>
                <a:ea typeface="楷体" panose="02010609060101010101" pitchFamily="49" charset="-122"/>
                <a:sym typeface="+mn-ea"/>
              </a:rPr>
              <a:t>6 500</a:t>
            </a:r>
            <a:r>
              <a:rPr lang="zh-CN" altLang="en-US" sz="2800">
                <a:latin typeface="楷体" panose="02010609060101010101" pitchFamily="49" charset="-122"/>
                <a:ea typeface="楷体" panose="02010609060101010101" pitchFamily="49" charset="-122"/>
                <a:sym typeface="+mn-ea"/>
              </a:rPr>
              <a:t>元，运杂费</a:t>
            </a:r>
            <a:r>
              <a:rPr lang="en-US" altLang="zh-CN" sz="2800">
                <a:latin typeface="楷体" panose="02010609060101010101" pitchFamily="49" charset="-122"/>
                <a:ea typeface="楷体" panose="02010609060101010101" pitchFamily="49" charset="-122"/>
                <a:sym typeface="+mn-ea"/>
              </a:rPr>
              <a:t>300</a:t>
            </a:r>
            <a:r>
              <a:rPr lang="zh-CN" altLang="en-US" sz="2800">
                <a:latin typeface="楷体" panose="02010609060101010101" pitchFamily="49" charset="-122"/>
                <a:ea typeface="楷体" panose="02010609060101010101" pitchFamily="49" charset="-122"/>
                <a:sym typeface="+mn-ea"/>
              </a:rPr>
              <a:t>元，款项已支付，货物下月发出。</a:t>
            </a:r>
            <a:endParaRPr lang="zh-CN" altLang="en-US" sz="280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charset="0"/>
              <a:buChar char="p"/>
            </a:pPr>
            <a:r>
              <a:rPr lang="zh-CN" altLang="en-US" sz="2800">
                <a:latin typeface="楷体" panose="02010609060101010101" pitchFamily="49" charset="-122"/>
                <a:ea typeface="楷体" panose="02010609060101010101" pitchFamily="49" charset="-122"/>
              </a:rPr>
              <a:t>承上例，甲材料经验收合格入库。</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借：原材料</a:t>
            </a:r>
            <a:r>
              <a:rPr lang="en-US" altLang="zh-CN" sz="2800">
                <a:latin typeface="仿宋" panose="02010609060101010101" pitchFamily="49" charset="-122"/>
                <a:ea typeface="仿宋" panose="02010609060101010101" pitchFamily="49" charset="-122"/>
              </a:rPr>
              <a:t>——</a:t>
            </a:r>
            <a:r>
              <a:rPr lang="zh-CN" altLang="en-US" sz="2800">
                <a:latin typeface="仿宋" panose="02010609060101010101" pitchFamily="49" charset="-122"/>
                <a:ea typeface="仿宋" panose="02010609060101010101" pitchFamily="49" charset="-122"/>
              </a:rPr>
              <a:t>甲材料                 </a:t>
            </a:r>
            <a:r>
              <a:rPr lang="en-US" altLang="zh-CN" sz="2800">
                <a:latin typeface="仿宋" panose="02010609060101010101" pitchFamily="49" charset="-122"/>
                <a:ea typeface="仿宋" panose="02010609060101010101" pitchFamily="49" charset="-122"/>
              </a:rPr>
              <a:t>50 300</a:t>
            </a:r>
            <a:endParaRPr lang="en-US" altLang="zh-CN" sz="2800">
              <a:latin typeface="仿宋" panose="02010609060101010101" pitchFamily="49" charset="-122"/>
              <a:ea typeface="仿宋" panose="02010609060101010101" pitchFamily="49" charset="-122"/>
            </a:endParaRPr>
          </a:p>
          <a:p>
            <a:pPr>
              <a:lnSpc>
                <a:spcPct val="150000"/>
              </a:lnSpc>
              <a:buNone/>
            </a:pPr>
            <a:r>
              <a:rPr lang="en-US" altLang="zh-CN" sz="2800">
                <a:latin typeface="仿宋" panose="02010609060101010101" pitchFamily="49" charset="-122"/>
                <a:ea typeface="仿宋" panose="02010609060101010101" pitchFamily="49" charset="-122"/>
              </a:rPr>
              <a:t>    </a:t>
            </a:r>
            <a:r>
              <a:rPr lang="zh-CN" altLang="en-US" sz="2800">
                <a:latin typeface="仿宋" panose="02010609060101010101" pitchFamily="49" charset="-122"/>
                <a:ea typeface="仿宋" panose="02010609060101010101" pitchFamily="49" charset="-122"/>
              </a:rPr>
              <a:t>应交税费</a:t>
            </a:r>
            <a:r>
              <a:rPr lang="en-US" altLang="zh-CN" sz="2800">
                <a:latin typeface="仿宋" panose="02010609060101010101" pitchFamily="49" charset="-122"/>
                <a:ea typeface="仿宋" panose="02010609060101010101" pitchFamily="49" charset="-122"/>
              </a:rPr>
              <a:t>——</a:t>
            </a:r>
            <a:r>
              <a:rPr lang="zh-CN" altLang="en-US" sz="2800">
                <a:latin typeface="仿宋" panose="02010609060101010101" pitchFamily="49" charset="-122"/>
                <a:ea typeface="仿宋" panose="02010609060101010101" pitchFamily="49" charset="-122"/>
              </a:rPr>
              <a:t>应交增值税（进项税额）</a:t>
            </a:r>
            <a:r>
              <a:rPr lang="en-US" altLang="zh-CN" sz="2800">
                <a:latin typeface="仿宋" panose="02010609060101010101" pitchFamily="49" charset="-122"/>
                <a:ea typeface="仿宋" panose="02010609060101010101" pitchFamily="49" charset="-122"/>
              </a:rPr>
              <a:t>6 500</a:t>
            </a:r>
            <a:endParaRPr lang="zh-CN" altLang="en-US" sz="2800">
              <a:latin typeface="仿宋" panose="02010609060101010101" pitchFamily="49" charset="-122"/>
              <a:ea typeface="仿宋" panose="02010609060101010101" pitchFamily="49" charset="-122"/>
            </a:endParaRPr>
          </a:p>
          <a:p>
            <a:pPr>
              <a:lnSpc>
                <a:spcPct val="150000"/>
              </a:lnSpc>
              <a:buNone/>
            </a:pPr>
            <a:r>
              <a:rPr lang="zh-CN" altLang="en-US" sz="2800">
                <a:latin typeface="仿宋" panose="02010609060101010101" pitchFamily="49" charset="-122"/>
                <a:ea typeface="仿宋" panose="02010609060101010101" pitchFamily="49" charset="-122"/>
              </a:rPr>
              <a:t>    贷：预付账款                       </a:t>
            </a:r>
            <a:r>
              <a:rPr lang="en-US" altLang="zh-CN" sz="2800">
                <a:latin typeface="仿宋" panose="02010609060101010101" pitchFamily="49" charset="-122"/>
                <a:ea typeface="仿宋" panose="02010609060101010101" pitchFamily="49" charset="-122"/>
              </a:rPr>
              <a:t>56 800</a:t>
            </a:r>
            <a:endParaRPr lang="zh-CN" altLang="en-US" sz="2800">
              <a:latin typeface="仿宋" panose="02010609060101010101" pitchFamily="49" charset="-122"/>
              <a:ea typeface="仿宋" panose="02010609060101010101" pitchFamily="49" charset="-122"/>
            </a:endParaRPr>
          </a:p>
          <a:p>
            <a:pPr>
              <a:buNone/>
            </a:pPr>
            <a:endParaRPr lang="en-US" altLang="zh-CN" sz="280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4673" name="Rectangle 2"/>
          <p:cNvSpPr/>
          <p:nvPr>
            <p:ph idx="1"/>
          </p:nvPr>
        </p:nvSpPr>
        <p:spPr>
          <a:xfrm>
            <a:off x="760095" y="1256030"/>
            <a:ext cx="9043035" cy="588645"/>
          </a:xfrm>
        </p:spPr>
        <p:txBody>
          <a:bodyPr vert="horz" wrap="square" lIns="91440" tIns="45720" rIns="91440" bIns="45720" anchor="t" anchorCtr="0"/>
          <a:p>
            <a:pPr algn="just" eaLnBrk="1" hangingPunct="1"/>
            <a:r>
              <a:rPr lang="zh-CN" altLang="en-US" sz="3200" dirty="0">
                <a:solidFill>
                  <a:srgbClr val="FF0000"/>
                </a:solidFill>
                <a:latin typeface="黑体" panose="02010609060101010101" pitchFamily="49" charset="-122"/>
                <a:ea typeface="黑体" panose="02010609060101010101" pitchFamily="49" charset="-122"/>
              </a:rPr>
              <a:t>（三）材料采购业务核算的账务处理</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06500" name="Group 4"/>
          <p:cNvGraphicFramePr>
            <a:graphicFrameLocks noGrp="1"/>
          </p:cNvGraphicFramePr>
          <p:nvPr/>
        </p:nvGraphicFramePr>
        <p:xfrm>
          <a:off x="2135188" y="2001838"/>
          <a:ext cx="1873250" cy="1870075"/>
        </p:xfrm>
        <a:graphic>
          <a:graphicData uri="http://schemas.openxmlformats.org/drawingml/2006/table">
            <a:tbl>
              <a:tblPr/>
              <a:tblGrid>
                <a:gridCol w="936625"/>
                <a:gridCol w="936625"/>
              </a:tblGrid>
              <a:tr h="822960">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银行存款</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4711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6511" name="Group 15"/>
          <p:cNvGraphicFramePr>
            <a:graphicFrameLocks noGrp="1"/>
          </p:cNvGraphicFramePr>
          <p:nvPr/>
        </p:nvGraphicFramePr>
        <p:xfrm>
          <a:off x="5448300" y="2001838"/>
          <a:ext cx="1873250" cy="1895475"/>
        </p:xfrm>
        <a:graphic>
          <a:graphicData uri="http://schemas.openxmlformats.org/drawingml/2006/table">
            <a:tbl>
              <a:tblPr/>
              <a:tblGrid>
                <a:gridCol w="936625"/>
                <a:gridCol w="936625"/>
              </a:tblGrid>
              <a:tr h="823187">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在途物资</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7228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6522" name="Group 26"/>
          <p:cNvGraphicFramePr>
            <a:graphicFrameLocks noGrp="1"/>
          </p:cNvGraphicFramePr>
          <p:nvPr/>
        </p:nvGraphicFramePr>
        <p:xfrm>
          <a:off x="2135188" y="4017963"/>
          <a:ext cx="1873250" cy="1914525"/>
        </p:xfrm>
        <a:graphic>
          <a:graphicData uri="http://schemas.openxmlformats.org/drawingml/2006/table">
            <a:tbl>
              <a:tblPr/>
              <a:tblGrid>
                <a:gridCol w="936625"/>
                <a:gridCol w="936625"/>
              </a:tblGrid>
              <a:tr h="822920">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应付账款</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00" marB="4570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9160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00" marB="4570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00" marB="4570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6533" name="Group 37"/>
          <p:cNvGraphicFramePr>
            <a:graphicFrameLocks noGrp="1"/>
          </p:cNvGraphicFramePr>
          <p:nvPr/>
        </p:nvGraphicFramePr>
        <p:xfrm>
          <a:off x="5448300" y="3929063"/>
          <a:ext cx="1873250" cy="1949450"/>
        </p:xfrm>
        <a:graphic>
          <a:graphicData uri="http://schemas.openxmlformats.org/drawingml/2006/table">
            <a:tbl>
              <a:tblPr/>
              <a:tblGrid>
                <a:gridCol w="936625"/>
                <a:gridCol w="936625"/>
              </a:tblGrid>
              <a:tr h="822960">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应交税费</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12649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6544" name="Group 48"/>
          <p:cNvGraphicFramePr>
            <a:graphicFrameLocks noGrp="1"/>
          </p:cNvGraphicFramePr>
          <p:nvPr/>
        </p:nvGraphicFramePr>
        <p:xfrm>
          <a:off x="8256588" y="2000250"/>
          <a:ext cx="1873250" cy="1949450"/>
        </p:xfrm>
        <a:graphic>
          <a:graphicData uri="http://schemas.openxmlformats.org/drawingml/2006/table">
            <a:tbl>
              <a:tblPr/>
              <a:tblGrid>
                <a:gridCol w="936625"/>
                <a:gridCol w="936625"/>
              </a:tblGrid>
              <a:tr h="822960">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原材料</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12649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06555" name="Text Box 59"/>
          <p:cNvSpPr txBox="1"/>
          <p:nvPr/>
        </p:nvSpPr>
        <p:spPr>
          <a:xfrm>
            <a:off x="8167688" y="4000500"/>
            <a:ext cx="2000250" cy="440055"/>
          </a:xfrm>
          <a:prstGeom prst="rect">
            <a:avLst/>
          </a:prstGeom>
          <a:solidFill>
            <a:srgbClr val="FFCC99"/>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①</a:t>
            </a:r>
            <a:r>
              <a:rPr lang="zh-CN" altLang="en-US" sz="2400" b="1" dirty="0">
                <a:latin typeface="楷体" panose="02010609060101010101" pitchFamily="49" charset="-122"/>
                <a:ea typeface="楷体" panose="02010609060101010101" pitchFamily="49" charset="-122"/>
              </a:rPr>
              <a:t>现购</a:t>
            </a:r>
            <a:endParaRPr lang="zh-CN" altLang="en-US" sz="2400" b="1" dirty="0">
              <a:latin typeface="楷体" panose="02010609060101010101" pitchFamily="49" charset="-122"/>
              <a:ea typeface="楷体" panose="02010609060101010101" pitchFamily="49" charset="-122"/>
            </a:endParaRPr>
          </a:p>
        </p:txBody>
      </p:sp>
      <p:sp>
        <p:nvSpPr>
          <p:cNvPr id="106556" name="Line 60"/>
          <p:cNvSpPr/>
          <p:nvPr/>
        </p:nvSpPr>
        <p:spPr>
          <a:xfrm>
            <a:off x="3432175" y="3081338"/>
            <a:ext cx="2592388" cy="0"/>
          </a:xfrm>
          <a:prstGeom prst="line">
            <a:avLst/>
          </a:prstGeom>
          <a:ln w="57150" cap="flat" cmpd="sng">
            <a:solidFill>
              <a:srgbClr val="FF66CC"/>
            </a:solidFill>
            <a:prstDash val="solid"/>
            <a:round/>
            <a:headEnd type="none" w="med" len="med"/>
            <a:tailEnd type="triangle" w="med" len="med"/>
          </a:ln>
        </p:spPr>
      </p:sp>
      <p:sp>
        <p:nvSpPr>
          <p:cNvPr id="106557" name="Line 61"/>
          <p:cNvSpPr/>
          <p:nvPr/>
        </p:nvSpPr>
        <p:spPr>
          <a:xfrm>
            <a:off x="4943475" y="3081338"/>
            <a:ext cx="0" cy="2160587"/>
          </a:xfrm>
          <a:prstGeom prst="line">
            <a:avLst/>
          </a:prstGeom>
          <a:ln w="57150" cap="flat" cmpd="sng">
            <a:solidFill>
              <a:srgbClr val="FF66CC"/>
            </a:solidFill>
            <a:prstDash val="solid"/>
            <a:round/>
            <a:headEnd type="none" w="med" len="med"/>
            <a:tailEnd type="none" w="med" len="med"/>
          </a:ln>
        </p:spPr>
      </p:sp>
      <p:sp>
        <p:nvSpPr>
          <p:cNvPr id="106558" name="Line 62"/>
          <p:cNvSpPr/>
          <p:nvPr/>
        </p:nvSpPr>
        <p:spPr>
          <a:xfrm>
            <a:off x="4943475" y="5241925"/>
            <a:ext cx="1152525" cy="0"/>
          </a:xfrm>
          <a:prstGeom prst="line">
            <a:avLst/>
          </a:prstGeom>
          <a:ln w="57150" cap="flat" cmpd="sng">
            <a:solidFill>
              <a:srgbClr val="FF66CC"/>
            </a:solidFill>
            <a:prstDash val="solid"/>
            <a:round/>
            <a:headEnd type="none" w="med" len="med"/>
            <a:tailEnd type="triangle" w="med" len="med"/>
          </a:ln>
        </p:spPr>
      </p:sp>
      <p:sp>
        <p:nvSpPr>
          <p:cNvPr id="106559" name="Line 63"/>
          <p:cNvSpPr/>
          <p:nvPr/>
        </p:nvSpPr>
        <p:spPr>
          <a:xfrm>
            <a:off x="6743700" y="3297238"/>
            <a:ext cx="2160588" cy="0"/>
          </a:xfrm>
          <a:prstGeom prst="line">
            <a:avLst/>
          </a:prstGeom>
          <a:ln w="57150" cap="flat" cmpd="sng">
            <a:solidFill>
              <a:srgbClr val="993366"/>
            </a:solidFill>
            <a:prstDash val="solid"/>
            <a:round/>
            <a:headEnd type="none" w="med" len="med"/>
            <a:tailEnd type="triangle" w="med" len="med"/>
          </a:ln>
        </p:spPr>
      </p:sp>
      <p:sp>
        <p:nvSpPr>
          <p:cNvPr id="106560" name="Text Box 64"/>
          <p:cNvSpPr txBox="1"/>
          <p:nvPr/>
        </p:nvSpPr>
        <p:spPr>
          <a:xfrm>
            <a:off x="8167688" y="4503738"/>
            <a:ext cx="2000250" cy="440055"/>
          </a:xfrm>
          <a:prstGeom prst="rect">
            <a:avLst/>
          </a:prstGeom>
          <a:solidFill>
            <a:srgbClr val="CCFFFF"/>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②</a:t>
            </a:r>
            <a:r>
              <a:rPr lang="zh-CN" altLang="en-US" sz="2400" b="1" dirty="0">
                <a:latin typeface="楷体" panose="02010609060101010101" pitchFamily="49" charset="-122"/>
                <a:ea typeface="楷体" panose="02010609060101010101" pitchFamily="49" charset="-122"/>
              </a:rPr>
              <a:t>赊购</a:t>
            </a:r>
            <a:endParaRPr lang="zh-CN" altLang="en-US" sz="2400" b="1" dirty="0">
              <a:latin typeface="楷体" panose="02010609060101010101" pitchFamily="49" charset="-122"/>
              <a:ea typeface="楷体" panose="02010609060101010101" pitchFamily="49" charset="-122"/>
            </a:endParaRPr>
          </a:p>
        </p:txBody>
      </p:sp>
      <p:sp>
        <p:nvSpPr>
          <p:cNvPr id="106561" name="Line 65"/>
          <p:cNvSpPr/>
          <p:nvPr/>
        </p:nvSpPr>
        <p:spPr>
          <a:xfrm>
            <a:off x="3503613" y="5602288"/>
            <a:ext cx="2592387" cy="0"/>
          </a:xfrm>
          <a:prstGeom prst="line">
            <a:avLst/>
          </a:prstGeom>
          <a:ln w="57150" cap="flat" cmpd="sng">
            <a:solidFill>
              <a:srgbClr val="3366FF"/>
            </a:solidFill>
            <a:prstDash val="solid"/>
            <a:round/>
            <a:headEnd type="none" w="med" len="med"/>
            <a:tailEnd type="triangle" w="med" len="med"/>
          </a:ln>
        </p:spPr>
      </p:sp>
      <p:sp>
        <p:nvSpPr>
          <p:cNvPr id="106562" name="Line 66"/>
          <p:cNvSpPr/>
          <p:nvPr/>
        </p:nvSpPr>
        <p:spPr>
          <a:xfrm>
            <a:off x="4511675" y="3584575"/>
            <a:ext cx="0" cy="2017713"/>
          </a:xfrm>
          <a:prstGeom prst="line">
            <a:avLst/>
          </a:prstGeom>
          <a:ln w="57150" cap="flat" cmpd="sng">
            <a:solidFill>
              <a:srgbClr val="3366FF"/>
            </a:solidFill>
            <a:prstDash val="solid"/>
            <a:round/>
            <a:headEnd type="none" w="med" len="med"/>
            <a:tailEnd type="none" w="med" len="med"/>
          </a:ln>
        </p:spPr>
      </p:sp>
      <p:sp>
        <p:nvSpPr>
          <p:cNvPr id="106563" name="Line 67"/>
          <p:cNvSpPr/>
          <p:nvPr/>
        </p:nvSpPr>
        <p:spPr>
          <a:xfrm>
            <a:off x="4511675" y="3584575"/>
            <a:ext cx="1512888" cy="0"/>
          </a:xfrm>
          <a:prstGeom prst="line">
            <a:avLst/>
          </a:prstGeom>
          <a:ln w="57150" cap="flat" cmpd="sng">
            <a:solidFill>
              <a:srgbClr val="3366FF"/>
            </a:solidFill>
            <a:prstDash val="solid"/>
            <a:round/>
            <a:headEnd type="none" w="med" len="med"/>
            <a:tailEnd type="triangle" w="med" len="med"/>
          </a:ln>
        </p:spPr>
      </p:sp>
      <p:sp>
        <p:nvSpPr>
          <p:cNvPr id="106564" name="Oval 68"/>
          <p:cNvSpPr/>
          <p:nvPr/>
        </p:nvSpPr>
        <p:spPr>
          <a:xfrm>
            <a:off x="4295775" y="5384800"/>
            <a:ext cx="431800" cy="433388"/>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Arial" panose="020B0604020202020204" pitchFamily="34" charset="0"/>
                <a:ea typeface="宋体" panose="02010600030101010101" pitchFamily="2" charset="-122"/>
              </a:rPr>
              <a:t>2</a:t>
            </a:r>
            <a:endParaRPr lang="en-US" altLang="zh-CN" sz="2000" b="1" dirty="0">
              <a:latin typeface="Arial" panose="020B0604020202020204" pitchFamily="34" charset="0"/>
              <a:ea typeface="宋体" panose="02010600030101010101" pitchFamily="2" charset="-122"/>
            </a:endParaRPr>
          </a:p>
        </p:txBody>
      </p:sp>
      <p:sp>
        <p:nvSpPr>
          <p:cNvPr id="106565" name="Text Box 69"/>
          <p:cNvSpPr txBox="1"/>
          <p:nvPr/>
        </p:nvSpPr>
        <p:spPr>
          <a:xfrm>
            <a:off x="8167688" y="5008563"/>
            <a:ext cx="2000250" cy="440055"/>
          </a:xfrm>
          <a:prstGeom prst="rect">
            <a:avLst/>
          </a:prstGeom>
          <a:solidFill>
            <a:srgbClr val="CCFFFF"/>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③</a:t>
            </a:r>
            <a:r>
              <a:rPr lang="zh-CN" altLang="en-US" sz="2400" b="1" dirty="0">
                <a:latin typeface="楷体" panose="02010609060101010101" pitchFamily="49" charset="-122"/>
                <a:ea typeface="楷体" panose="02010609060101010101" pitchFamily="49" charset="-122"/>
              </a:rPr>
              <a:t>偿还货款</a:t>
            </a:r>
            <a:endParaRPr lang="zh-CN" altLang="en-US" sz="2400" b="1" dirty="0">
              <a:latin typeface="楷体" panose="02010609060101010101" pitchFamily="49" charset="-122"/>
              <a:ea typeface="楷体" panose="02010609060101010101" pitchFamily="49" charset="-122"/>
            </a:endParaRPr>
          </a:p>
        </p:txBody>
      </p:sp>
      <p:sp>
        <p:nvSpPr>
          <p:cNvPr id="106566" name="Text Box 70"/>
          <p:cNvSpPr txBox="1"/>
          <p:nvPr/>
        </p:nvSpPr>
        <p:spPr>
          <a:xfrm>
            <a:off x="8167688" y="5513388"/>
            <a:ext cx="2000250" cy="440055"/>
          </a:xfrm>
          <a:prstGeom prst="rect">
            <a:avLst/>
          </a:prstGeom>
          <a:solidFill>
            <a:srgbClr val="FFFF99"/>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④</a:t>
            </a:r>
            <a:r>
              <a:rPr lang="zh-CN" altLang="en-US" sz="2400" b="1" dirty="0">
                <a:latin typeface="楷体" panose="02010609060101010101" pitchFamily="49" charset="-122"/>
                <a:ea typeface="楷体" panose="02010609060101010101" pitchFamily="49" charset="-122"/>
              </a:rPr>
              <a:t>材料入库</a:t>
            </a:r>
            <a:endParaRPr lang="zh-CN" altLang="en-US" sz="2400" b="1" dirty="0">
              <a:latin typeface="楷体" panose="02010609060101010101" pitchFamily="49" charset="-122"/>
              <a:ea typeface="楷体" panose="02010609060101010101" pitchFamily="49" charset="-122"/>
            </a:endParaRPr>
          </a:p>
        </p:txBody>
      </p:sp>
      <p:sp>
        <p:nvSpPr>
          <p:cNvPr id="106567" name="Oval 71"/>
          <p:cNvSpPr/>
          <p:nvPr/>
        </p:nvSpPr>
        <p:spPr>
          <a:xfrm>
            <a:off x="7535863" y="3081338"/>
            <a:ext cx="431800" cy="433387"/>
          </a:xfrm>
          <a:prstGeom prst="ellipse">
            <a:avLst/>
          </a:prstGeom>
          <a:solidFill>
            <a:srgbClr val="FFFF99"/>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Arial" panose="020B0604020202020204" pitchFamily="34" charset="0"/>
                <a:ea typeface="宋体" panose="02010600030101010101" pitchFamily="2" charset="-122"/>
              </a:rPr>
              <a:t>4</a:t>
            </a:r>
            <a:endParaRPr lang="en-US" altLang="zh-CN" sz="2000" b="1" dirty="0">
              <a:latin typeface="Arial" panose="020B0604020202020204" pitchFamily="34" charset="0"/>
              <a:ea typeface="宋体" panose="02010600030101010101" pitchFamily="2" charset="-122"/>
            </a:endParaRPr>
          </a:p>
        </p:txBody>
      </p:sp>
      <p:sp>
        <p:nvSpPr>
          <p:cNvPr id="106568" name="Line 72"/>
          <p:cNvSpPr/>
          <p:nvPr/>
        </p:nvSpPr>
        <p:spPr>
          <a:xfrm flipH="1">
            <a:off x="1847850" y="4017963"/>
            <a:ext cx="1871663" cy="0"/>
          </a:xfrm>
          <a:prstGeom prst="line">
            <a:avLst/>
          </a:prstGeom>
          <a:ln w="57150" cap="flat" cmpd="sng">
            <a:solidFill>
              <a:srgbClr val="3366FF"/>
            </a:solidFill>
            <a:prstDash val="solid"/>
            <a:round/>
            <a:headEnd type="none" w="med" len="med"/>
            <a:tailEnd type="none" w="med" len="med"/>
          </a:ln>
        </p:spPr>
      </p:sp>
      <p:sp>
        <p:nvSpPr>
          <p:cNvPr id="106569" name="Line 73"/>
          <p:cNvSpPr/>
          <p:nvPr/>
        </p:nvSpPr>
        <p:spPr>
          <a:xfrm>
            <a:off x="1847850" y="4017963"/>
            <a:ext cx="0" cy="1584325"/>
          </a:xfrm>
          <a:prstGeom prst="line">
            <a:avLst/>
          </a:prstGeom>
          <a:ln w="57150" cap="flat" cmpd="sng">
            <a:solidFill>
              <a:srgbClr val="3366FF"/>
            </a:solidFill>
            <a:prstDash val="solid"/>
            <a:round/>
            <a:headEnd type="none" w="med" len="med"/>
            <a:tailEnd type="none" w="med" len="med"/>
          </a:ln>
        </p:spPr>
      </p:sp>
      <p:sp>
        <p:nvSpPr>
          <p:cNvPr id="106570" name="Line 74"/>
          <p:cNvSpPr/>
          <p:nvPr/>
        </p:nvSpPr>
        <p:spPr>
          <a:xfrm>
            <a:off x="1847850" y="5602288"/>
            <a:ext cx="935038" cy="0"/>
          </a:xfrm>
          <a:prstGeom prst="line">
            <a:avLst/>
          </a:prstGeom>
          <a:ln w="57150" cap="flat" cmpd="sng">
            <a:solidFill>
              <a:srgbClr val="3366FF"/>
            </a:solidFill>
            <a:prstDash val="solid"/>
            <a:round/>
            <a:headEnd type="none" w="med" len="med"/>
            <a:tailEnd type="triangle" w="med" len="med"/>
          </a:ln>
        </p:spPr>
      </p:sp>
      <p:sp>
        <p:nvSpPr>
          <p:cNvPr id="106571" name="Oval 75"/>
          <p:cNvSpPr/>
          <p:nvPr/>
        </p:nvSpPr>
        <p:spPr>
          <a:xfrm>
            <a:off x="4727575" y="2865438"/>
            <a:ext cx="431800" cy="433387"/>
          </a:xfrm>
          <a:prstGeom prst="ellipse">
            <a:avLst/>
          </a:prstGeom>
          <a:solidFill>
            <a:srgbClr val="FFCC99"/>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Arial" panose="020B0604020202020204" pitchFamily="34" charset="0"/>
                <a:ea typeface="宋体" panose="02010600030101010101" pitchFamily="2" charset="-122"/>
              </a:rPr>
              <a:t>1</a:t>
            </a:r>
            <a:endParaRPr lang="en-US" altLang="zh-CN" sz="2000" b="1" dirty="0">
              <a:latin typeface="Arial" panose="020B0604020202020204" pitchFamily="34" charset="0"/>
              <a:ea typeface="宋体" panose="02010600030101010101" pitchFamily="2" charset="-122"/>
            </a:endParaRPr>
          </a:p>
        </p:txBody>
      </p:sp>
      <p:sp>
        <p:nvSpPr>
          <p:cNvPr id="106572" name="Line 76"/>
          <p:cNvSpPr/>
          <p:nvPr/>
        </p:nvSpPr>
        <p:spPr>
          <a:xfrm>
            <a:off x="3719513" y="3513138"/>
            <a:ext cx="0" cy="504825"/>
          </a:xfrm>
          <a:prstGeom prst="line">
            <a:avLst/>
          </a:prstGeom>
          <a:ln w="57150" cap="flat" cmpd="sng">
            <a:solidFill>
              <a:srgbClr val="3366FF"/>
            </a:solidFill>
            <a:prstDash val="solid"/>
            <a:round/>
            <a:headEnd type="none" w="med" len="med"/>
            <a:tailEnd type="none" w="med" len="med"/>
          </a:ln>
        </p:spPr>
      </p:sp>
      <p:sp>
        <p:nvSpPr>
          <p:cNvPr id="106573" name="Line 77"/>
          <p:cNvSpPr/>
          <p:nvPr/>
        </p:nvSpPr>
        <p:spPr>
          <a:xfrm flipH="1">
            <a:off x="3287713" y="3513138"/>
            <a:ext cx="431800" cy="0"/>
          </a:xfrm>
          <a:prstGeom prst="line">
            <a:avLst/>
          </a:prstGeom>
          <a:ln w="57150" cap="flat" cmpd="sng">
            <a:solidFill>
              <a:srgbClr val="3366FF"/>
            </a:solidFill>
            <a:prstDash val="solid"/>
            <a:round/>
            <a:headEnd type="none" w="med" len="med"/>
            <a:tailEnd type="none" w="med" len="med"/>
          </a:ln>
        </p:spPr>
      </p:sp>
      <p:sp>
        <p:nvSpPr>
          <p:cNvPr id="106574" name="Oval 78"/>
          <p:cNvSpPr/>
          <p:nvPr/>
        </p:nvSpPr>
        <p:spPr>
          <a:xfrm>
            <a:off x="1703388" y="3802063"/>
            <a:ext cx="431800" cy="433387"/>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Arial" panose="020B0604020202020204" pitchFamily="34" charset="0"/>
                <a:ea typeface="宋体" panose="02010600030101010101" pitchFamily="2" charset="-122"/>
              </a:rPr>
              <a:t>3</a:t>
            </a:r>
            <a:endParaRPr lang="en-US" altLang="zh-CN" sz="2000" b="1" dirty="0">
              <a:latin typeface="Arial" panose="020B0604020202020204" pitchFamily="34" charset="0"/>
              <a:ea typeface="宋体" panose="02010600030101010101" pitchFamily="2" charset="-122"/>
            </a:endParaRPr>
          </a:p>
        </p:txBody>
      </p:sp>
      <p:sp>
        <p:nvSpPr>
          <p:cNvPr id="114" name="矩形 113"/>
          <p:cNvSpPr/>
          <p:nvPr/>
        </p:nvSpPr>
        <p:spPr>
          <a:xfrm>
            <a:off x="4538663" y="6191250"/>
            <a:ext cx="3286125" cy="521970"/>
          </a:xfrm>
          <a:prstGeom prst="rect">
            <a:avLst/>
          </a:prstGeom>
        </p:spPr>
        <p:txBody>
          <a:bodyPr>
            <a:spAutoFit/>
          </a:bodyPr>
          <a:lstStyle/>
          <a:p>
            <a:pPr marL="469900" marR="0" lvl="0" indent="-469900" algn="ctr" defTabSz="914400" rtl="0" eaLnBrk="1" fontAlgn="base" latinLnBrk="0" hangingPunct="1">
              <a:lnSpc>
                <a:spcPct val="100000"/>
              </a:lnSpc>
              <a:spcBef>
                <a:spcPct val="20000"/>
              </a:spcBef>
              <a:spcAft>
                <a:spcPct val="0"/>
              </a:spcAft>
              <a:buClr>
                <a:srgbClr val="CC0000"/>
              </a:buClr>
              <a:buSzTx/>
              <a:buFontTx/>
              <a:buNone/>
              <a:defRPr/>
            </a:pPr>
            <a:r>
              <a:rPr kumimoji="0" lang="zh-CN" altLang="en-US" sz="2800" b="1" i="0" u="none" strike="noStrike" kern="0" cap="none" spc="0" normalizeH="0" baseline="0" noProof="0" dirty="0">
                <a:ln>
                  <a:noFill/>
                </a:ln>
                <a:solidFill>
                  <a:srgbClr val="353DE3"/>
                </a:solidFill>
                <a:effectLst/>
                <a:uLnTx/>
                <a:uFillTx/>
                <a:latin typeface="黑体" panose="02010609060101010101" pitchFamily="49" charset="-122"/>
                <a:ea typeface="黑体" panose="02010609060101010101" pitchFamily="49" charset="-122"/>
                <a:cs typeface="+mn-cs"/>
              </a:rPr>
              <a:t>材料采购核算图</a:t>
            </a:r>
            <a:endParaRPr kumimoji="0" lang="zh-CN" altLang="en-US" sz="2800" b="1" i="0" u="none" strike="noStrike" kern="0" cap="none" spc="0" normalizeH="0" baseline="0" noProof="0" dirty="0">
              <a:ln>
                <a:noFill/>
              </a:ln>
              <a:solidFill>
                <a:srgbClr val="353DE3"/>
              </a:solidFill>
              <a:effectLst/>
              <a:uLnTx/>
              <a:uFillTx/>
              <a:latin typeface="黑体" panose="02010609060101010101" pitchFamily="49" charset="-122"/>
              <a:ea typeface="黑体"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6555"/>
                                        </p:tgtEl>
                                        <p:attrNameLst>
                                          <p:attrName>style.visibility</p:attrName>
                                        </p:attrNameLst>
                                      </p:cBhvr>
                                      <p:to>
                                        <p:strVal val="visible"/>
                                      </p:to>
                                    </p:set>
                                    <p:animEffect transition="in" filter="fade">
                                      <p:cBhvr>
                                        <p:cTn id="7" dur="500"/>
                                        <p:tgtEl>
                                          <p:spTgt spid="106555"/>
                                        </p:tgtEl>
                                      </p:cBhvr>
                                    </p:animEffect>
                                  </p:childTnLst>
                                </p:cTn>
                              </p:par>
                              <p:par>
                                <p:cTn id="8" presetID="17" presetClass="entr" presetSubtype="8" fill="hold" nodeType="withEffect">
                                  <p:stCondLst>
                                    <p:cond delay="0"/>
                                  </p:stCondLst>
                                  <p:childTnLst>
                                    <p:set>
                                      <p:cBhvr>
                                        <p:cTn id="9" dur="1" fill="hold">
                                          <p:stCondLst>
                                            <p:cond delay="0"/>
                                          </p:stCondLst>
                                        </p:cTn>
                                        <p:tgtEl>
                                          <p:spTgt spid="106556"/>
                                        </p:tgtEl>
                                        <p:attrNameLst>
                                          <p:attrName>style.visibility</p:attrName>
                                        </p:attrNameLst>
                                      </p:cBhvr>
                                      <p:to>
                                        <p:strVal val="visible"/>
                                      </p:to>
                                    </p:set>
                                    <p:anim calcmode="lin" valueType="num">
                                      <p:cBhvr>
                                        <p:cTn id="10" dur="500" fill="hold"/>
                                        <p:tgtEl>
                                          <p:spTgt spid="106556"/>
                                        </p:tgtEl>
                                        <p:attrNameLst>
                                          <p:attrName>ppt_x</p:attrName>
                                        </p:attrNameLst>
                                      </p:cBhvr>
                                      <p:tavLst>
                                        <p:tav tm="0">
                                          <p:val>
                                            <p:strVal val="#ppt_x-#ppt_w/2"/>
                                          </p:val>
                                        </p:tav>
                                        <p:tav tm="100000">
                                          <p:val>
                                            <p:strVal val="#ppt_x"/>
                                          </p:val>
                                        </p:tav>
                                      </p:tavLst>
                                    </p:anim>
                                    <p:anim calcmode="lin" valueType="num">
                                      <p:cBhvr>
                                        <p:cTn id="11" dur="500" fill="hold"/>
                                        <p:tgtEl>
                                          <p:spTgt spid="106556"/>
                                        </p:tgtEl>
                                        <p:attrNameLst>
                                          <p:attrName>ppt_y</p:attrName>
                                        </p:attrNameLst>
                                      </p:cBhvr>
                                      <p:tavLst>
                                        <p:tav tm="0">
                                          <p:val>
                                            <p:strVal val="#ppt_y"/>
                                          </p:val>
                                        </p:tav>
                                        <p:tav tm="100000">
                                          <p:val>
                                            <p:strVal val="#ppt_y"/>
                                          </p:val>
                                        </p:tav>
                                      </p:tavLst>
                                    </p:anim>
                                    <p:anim calcmode="lin" valueType="num">
                                      <p:cBhvr>
                                        <p:cTn id="12" dur="500" fill="hold"/>
                                        <p:tgtEl>
                                          <p:spTgt spid="106556"/>
                                        </p:tgtEl>
                                        <p:attrNameLst>
                                          <p:attrName>ppt_w</p:attrName>
                                        </p:attrNameLst>
                                      </p:cBhvr>
                                      <p:tavLst>
                                        <p:tav tm="0">
                                          <p:val>
                                            <p:fltVal val="0.000000"/>
                                          </p:val>
                                        </p:tav>
                                        <p:tav tm="100000">
                                          <p:val>
                                            <p:strVal val="#ppt_w"/>
                                          </p:val>
                                        </p:tav>
                                      </p:tavLst>
                                    </p:anim>
                                    <p:anim calcmode="lin" valueType="num">
                                      <p:cBhvr>
                                        <p:cTn id="13" dur="500" fill="hold"/>
                                        <p:tgtEl>
                                          <p:spTgt spid="106556"/>
                                        </p:tgtEl>
                                        <p:attrNameLst>
                                          <p:attrName>ppt_h</p:attrName>
                                        </p:attrNameLst>
                                      </p:cBhvr>
                                      <p:tavLst>
                                        <p:tav tm="0">
                                          <p:val>
                                            <p:strVal val="#ppt_h"/>
                                          </p:val>
                                        </p:tav>
                                        <p:tav tm="100000">
                                          <p:val>
                                            <p:strVal val="#ppt_h"/>
                                          </p:val>
                                        </p:tav>
                                      </p:tavLst>
                                    </p:anim>
                                  </p:childTnLst>
                                </p:cTn>
                              </p:par>
                            </p:childTnLst>
                          </p:cTn>
                        </p:par>
                        <p:par>
                          <p:cTn id="14" fill="hold">
                            <p:stCondLst>
                              <p:cond delay="500"/>
                            </p:stCondLst>
                            <p:childTnLst>
                              <p:par>
                                <p:cTn id="15" presetID="17" presetClass="entr" presetSubtype="1" fill="hold" nodeType="afterEffect">
                                  <p:stCondLst>
                                    <p:cond delay="0"/>
                                  </p:stCondLst>
                                  <p:childTnLst>
                                    <p:set>
                                      <p:cBhvr>
                                        <p:cTn id="16" dur="1" fill="hold">
                                          <p:stCondLst>
                                            <p:cond delay="0"/>
                                          </p:stCondLst>
                                        </p:cTn>
                                        <p:tgtEl>
                                          <p:spTgt spid="106557"/>
                                        </p:tgtEl>
                                        <p:attrNameLst>
                                          <p:attrName>style.visibility</p:attrName>
                                        </p:attrNameLst>
                                      </p:cBhvr>
                                      <p:to>
                                        <p:strVal val="visible"/>
                                      </p:to>
                                    </p:set>
                                    <p:anim calcmode="lin" valueType="num">
                                      <p:cBhvr>
                                        <p:cTn id="17" dur="500" fill="hold"/>
                                        <p:tgtEl>
                                          <p:spTgt spid="106557"/>
                                        </p:tgtEl>
                                        <p:attrNameLst>
                                          <p:attrName>ppt_x</p:attrName>
                                        </p:attrNameLst>
                                      </p:cBhvr>
                                      <p:tavLst>
                                        <p:tav tm="0">
                                          <p:val>
                                            <p:strVal val="#ppt_x"/>
                                          </p:val>
                                        </p:tav>
                                        <p:tav tm="100000">
                                          <p:val>
                                            <p:strVal val="#ppt_x"/>
                                          </p:val>
                                        </p:tav>
                                      </p:tavLst>
                                    </p:anim>
                                    <p:anim calcmode="lin" valueType="num">
                                      <p:cBhvr>
                                        <p:cTn id="18" dur="500" fill="hold"/>
                                        <p:tgtEl>
                                          <p:spTgt spid="106557"/>
                                        </p:tgtEl>
                                        <p:attrNameLst>
                                          <p:attrName>ppt_y</p:attrName>
                                        </p:attrNameLst>
                                      </p:cBhvr>
                                      <p:tavLst>
                                        <p:tav tm="0">
                                          <p:val>
                                            <p:strVal val="#ppt_y-#ppt_h/2"/>
                                          </p:val>
                                        </p:tav>
                                        <p:tav tm="100000">
                                          <p:val>
                                            <p:strVal val="#ppt_y"/>
                                          </p:val>
                                        </p:tav>
                                      </p:tavLst>
                                    </p:anim>
                                    <p:anim calcmode="lin" valueType="num">
                                      <p:cBhvr>
                                        <p:cTn id="19" dur="500" fill="hold"/>
                                        <p:tgtEl>
                                          <p:spTgt spid="106557"/>
                                        </p:tgtEl>
                                        <p:attrNameLst>
                                          <p:attrName>ppt_w</p:attrName>
                                        </p:attrNameLst>
                                      </p:cBhvr>
                                      <p:tavLst>
                                        <p:tav tm="0">
                                          <p:val>
                                            <p:strVal val="#ppt_w"/>
                                          </p:val>
                                        </p:tav>
                                        <p:tav tm="100000">
                                          <p:val>
                                            <p:strVal val="#ppt_w"/>
                                          </p:val>
                                        </p:tav>
                                      </p:tavLst>
                                    </p:anim>
                                    <p:anim calcmode="lin" valueType="num">
                                      <p:cBhvr>
                                        <p:cTn id="20" dur="500" fill="hold"/>
                                        <p:tgtEl>
                                          <p:spTgt spid="106557"/>
                                        </p:tgtEl>
                                        <p:attrNameLst>
                                          <p:attrName>ppt_h</p:attrName>
                                        </p:attrNameLst>
                                      </p:cBhvr>
                                      <p:tavLst>
                                        <p:tav tm="0">
                                          <p:val>
                                            <p:fltVal val="0.000000"/>
                                          </p:val>
                                        </p:tav>
                                        <p:tav tm="100000">
                                          <p:val>
                                            <p:strVal val="#ppt_h"/>
                                          </p:val>
                                        </p:tav>
                                      </p:tavLst>
                                    </p:anim>
                                  </p:childTnLst>
                                </p:cTn>
                              </p:par>
                            </p:childTnLst>
                          </p:cTn>
                        </p:par>
                        <p:par>
                          <p:cTn id="21" fill="hold">
                            <p:stCondLst>
                              <p:cond delay="1000"/>
                            </p:stCondLst>
                            <p:childTnLst>
                              <p:par>
                                <p:cTn id="22" presetID="17" presetClass="entr" presetSubtype="8" fill="hold" nodeType="afterEffect">
                                  <p:stCondLst>
                                    <p:cond delay="0"/>
                                  </p:stCondLst>
                                  <p:childTnLst>
                                    <p:set>
                                      <p:cBhvr>
                                        <p:cTn id="23" dur="1" fill="hold">
                                          <p:stCondLst>
                                            <p:cond delay="0"/>
                                          </p:stCondLst>
                                        </p:cTn>
                                        <p:tgtEl>
                                          <p:spTgt spid="106558"/>
                                        </p:tgtEl>
                                        <p:attrNameLst>
                                          <p:attrName>style.visibility</p:attrName>
                                        </p:attrNameLst>
                                      </p:cBhvr>
                                      <p:to>
                                        <p:strVal val="visible"/>
                                      </p:to>
                                    </p:set>
                                    <p:anim calcmode="lin" valueType="num">
                                      <p:cBhvr>
                                        <p:cTn id="24" dur="500" fill="hold"/>
                                        <p:tgtEl>
                                          <p:spTgt spid="106558"/>
                                        </p:tgtEl>
                                        <p:attrNameLst>
                                          <p:attrName>ppt_x</p:attrName>
                                        </p:attrNameLst>
                                      </p:cBhvr>
                                      <p:tavLst>
                                        <p:tav tm="0">
                                          <p:val>
                                            <p:strVal val="#ppt_x-#ppt_w/2"/>
                                          </p:val>
                                        </p:tav>
                                        <p:tav tm="100000">
                                          <p:val>
                                            <p:strVal val="#ppt_x"/>
                                          </p:val>
                                        </p:tav>
                                      </p:tavLst>
                                    </p:anim>
                                    <p:anim calcmode="lin" valueType="num">
                                      <p:cBhvr>
                                        <p:cTn id="25" dur="500" fill="hold"/>
                                        <p:tgtEl>
                                          <p:spTgt spid="106558"/>
                                        </p:tgtEl>
                                        <p:attrNameLst>
                                          <p:attrName>ppt_y</p:attrName>
                                        </p:attrNameLst>
                                      </p:cBhvr>
                                      <p:tavLst>
                                        <p:tav tm="0">
                                          <p:val>
                                            <p:strVal val="#ppt_y"/>
                                          </p:val>
                                        </p:tav>
                                        <p:tav tm="100000">
                                          <p:val>
                                            <p:strVal val="#ppt_y"/>
                                          </p:val>
                                        </p:tav>
                                      </p:tavLst>
                                    </p:anim>
                                    <p:anim calcmode="lin" valueType="num">
                                      <p:cBhvr>
                                        <p:cTn id="26" dur="500" fill="hold"/>
                                        <p:tgtEl>
                                          <p:spTgt spid="106558"/>
                                        </p:tgtEl>
                                        <p:attrNameLst>
                                          <p:attrName>ppt_w</p:attrName>
                                        </p:attrNameLst>
                                      </p:cBhvr>
                                      <p:tavLst>
                                        <p:tav tm="0">
                                          <p:val>
                                            <p:fltVal val="0.000000"/>
                                          </p:val>
                                        </p:tav>
                                        <p:tav tm="100000">
                                          <p:val>
                                            <p:strVal val="#ppt_w"/>
                                          </p:val>
                                        </p:tav>
                                      </p:tavLst>
                                    </p:anim>
                                    <p:anim calcmode="lin" valueType="num">
                                      <p:cBhvr>
                                        <p:cTn id="27" dur="500" fill="hold"/>
                                        <p:tgtEl>
                                          <p:spTgt spid="106558"/>
                                        </p:tgtEl>
                                        <p:attrNameLst>
                                          <p:attrName>ppt_h</p:attrName>
                                        </p:attrNameLst>
                                      </p:cBhvr>
                                      <p:tavLst>
                                        <p:tav tm="0">
                                          <p:val>
                                            <p:strVal val="#ppt_h"/>
                                          </p:val>
                                        </p:tav>
                                        <p:tav tm="100000">
                                          <p:val>
                                            <p:strVal val="#ppt_h"/>
                                          </p:val>
                                        </p:tav>
                                      </p:tavLst>
                                    </p:anim>
                                  </p:childTnLst>
                                </p:cTn>
                              </p:par>
                            </p:childTnLst>
                          </p:cTn>
                        </p:par>
                        <p:par>
                          <p:cTn id="28" fill="hold">
                            <p:stCondLst>
                              <p:cond delay="1500"/>
                            </p:stCondLst>
                            <p:childTnLst>
                              <p:par>
                                <p:cTn id="29" presetID="1" presetClass="entr" presetSubtype="0" fill="hold" nodeType="afterEffect">
                                  <p:stCondLst>
                                    <p:cond delay="0"/>
                                  </p:stCondLst>
                                  <p:childTnLst>
                                    <p:set>
                                      <p:cBhvr>
                                        <p:cTn id="30" dur="1" fill="hold">
                                          <p:stCondLst>
                                            <p:cond delay="0"/>
                                          </p:stCondLst>
                                        </p:cTn>
                                        <p:tgtEl>
                                          <p:spTgt spid="10657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6560"/>
                                        </p:tgtEl>
                                        <p:attrNameLst>
                                          <p:attrName>style.visibility</p:attrName>
                                        </p:attrNameLst>
                                      </p:cBhvr>
                                      <p:to>
                                        <p:strVal val="visible"/>
                                      </p:to>
                                    </p:set>
                                    <p:animEffect transition="in" filter="fade">
                                      <p:cBhvr>
                                        <p:cTn id="35" dur="500"/>
                                        <p:tgtEl>
                                          <p:spTgt spid="106560"/>
                                        </p:tgtEl>
                                      </p:cBhvr>
                                    </p:animEffect>
                                  </p:childTnLst>
                                </p:cTn>
                              </p:par>
                              <p:par>
                                <p:cTn id="36" presetID="17" presetClass="entr" presetSubtype="8" fill="hold" nodeType="withEffect">
                                  <p:stCondLst>
                                    <p:cond delay="0"/>
                                  </p:stCondLst>
                                  <p:childTnLst>
                                    <p:set>
                                      <p:cBhvr>
                                        <p:cTn id="37" dur="1" fill="hold">
                                          <p:stCondLst>
                                            <p:cond delay="0"/>
                                          </p:stCondLst>
                                        </p:cTn>
                                        <p:tgtEl>
                                          <p:spTgt spid="106561"/>
                                        </p:tgtEl>
                                        <p:attrNameLst>
                                          <p:attrName>style.visibility</p:attrName>
                                        </p:attrNameLst>
                                      </p:cBhvr>
                                      <p:to>
                                        <p:strVal val="visible"/>
                                      </p:to>
                                    </p:set>
                                    <p:anim calcmode="lin" valueType="num">
                                      <p:cBhvr>
                                        <p:cTn id="38" dur="500" fill="hold"/>
                                        <p:tgtEl>
                                          <p:spTgt spid="106561"/>
                                        </p:tgtEl>
                                        <p:attrNameLst>
                                          <p:attrName>ppt_x</p:attrName>
                                        </p:attrNameLst>
                                      </p:cBhvr>
                                      <p:tavLst>
                                        <p:tav tm="0">
                                          <p:val>
                                            <p:strVal val="#ppt_x-#ppt_w/2"/>
                                          </p:val>
                                        </p:tav>
                                        <p:tav tm="100000">
                                          <p:val>
                                            <p:strVal val="#ppt_x"/>
                                          </p:val>
                                        </p:tav>
                                      </p:tavLst>
                                    </p:anim>
                                    <p:anim calcmode="lin" valueType="num">
                                      <p:cBhvr>
                                        <p:cTn id="39" dur="500" fill="hold"/>
                                        <p:tgtEl>
                                          <p:spTgt spid="106561"/>
                                        </p:tgtEl>
                                        <p:attrNameLst>
                                          <p:attrName>ppt_y</p:attrName>
                                        </p:attrNameLst>
                                      </p:cBhvr>
                                      <p:tavLst>
                                        <p:tav tm="0">
                                          <p:val>
                                            <p:strVal val="#ppt_y"/>
                                          </p:val>
                                        </p:tav>
                                        <p:tav tm="100000">
                                          <p:val>
                                            <p:strVal val="#ppt_y"/>
                                          </p:val>
                                        </p:tav>
                                      </p:tavLst>
                                    </p:anim>
                                    <p:anim calcmode="lin" valueType="num">
                                      <p:cBhvr>
                                        <p:cTn id="40" dur="500" fill="hold"/>
                                        <p:tgtEl>
                                          <p:spTgt spid="106561"/>
                                        </p:tgtEl>
                                        <p:attrNameLst>
                                          <p:attrName>ppt_w</p:attrName>
                                        </p:attrNameLst>
                                      </p:cBhvr>
                                      <p:tavLst>
                                        <p:tav tm="0">
                                          <p:val>
                                            <p:fltVal val="0.000000"/>
                                          </p:val>
                                        </p:tav>
                                        <p:tav tm="100000">
                                          <p:val>
                                            <p:strVal val="#ppt_w"/>
                                          </p:val>
                                        </p:tav>
                                      </p:tavLst>
                                    </p:anim>
                                    <p:anim calcmode="lin" valueType="num">
                                      <p:cBhvr>
                                        <p:cTn id="41" dur="500" fill="hold"/>
                                        <p:tgtEl>
                                          <p:spTgt spid="106561"/>
                                        </p:tgtEl>
                                        <p:attrNameLst>
                                          <p:attrName>ppt_h</p:attrName>
                                        </p:attrNameLst>
                                      </p:cBhvr>
                                      <p:tavLst>
                                        <p:tav tm="0">
                                          <p:val>
                                            <p:strVal val="#ppt_h"/>
                                          </p:val>
                                        </p:tav>
                                        <p:tav tm="100000">
                                          <p:val>
                                            <p:strVal val="#ppt_h"/>
                                          </p:val>
                                        </p:tav>
                                      </p:tavLst>
                                    </p:anim>
                                  </p:childTnLst>
                                </p:cTn>
                              </p:par>
                            </p:childTnLst>
                          </p:cTn>
                        </p:par>
                        <p:par>
                          <p:cTn id="42" fill="hold">
                            <p:stCondLst>
                              <p:cond delay="500"/>
                            </p:stCondLst>
                            <p:childTnLst>
                              <p:par>
                                <p:cTn id="43" presetID="17" presetClass="entr" presetSubtype="4" fill="hold" nodeType="afterEffect">
                                  <p:stCondLst>
                                    <p:cond delay="0"/>
                                  </p:stCondLst>
                                  <p:childTnLst>
                                    <p:set>
                                      <p:cBhvr>
                                        <p:cTn id="44" dur="1" fill="hold">
                                          <p:stCondLst>
                                            <p:cond delay="0"/>
                                          </p:stCondLst>
                                        </p:cTn>
                                        <p:tgtEl>
                                          <p:spTgt spid="106562"/>
                                        </p:tgtEl>
                                        <p:attrNameLst>
                                          <p:attrName>style.visibility</p:attrName>
                                        </p:attrNameLst>
                                      </p:cBhvr>
                                      <p:to>
                                        <p:strVal val="visible"/>
                                      </p:to>
                                    </p:set>
                                    <p:anim calcmode="lin" valueType="num">
                                      <p:cBhvr>
                                        <p:cTn id="45" dur="500" fill="hold"/>
                                        <p:tgtEl>
                                          <p:spTgt spid="106562"/>
                                        </p:tgtEl>
                                        <p:attrNameLst>
                                          <p:attrName>ppt_x</p:attrName>
                                        </p:attrNameLst>
                                      </p:cBhvr>
                                      <p:tavLst>
                                        <p:tav tm="0">
                                          <p:val>
                                            <p:strVal val="#ppt_x"/>
                                          </p:val>
                                        </p:tav>
                                        <p:tav tm="100000">
                                          <p:val>
                                            <p:strVal val="#ppt_x"/>
                                          </p:val>
                                        </p:tav>
                                      </p:tavLst>
                                    </p:anim>
                                    <p:anim calcmode="lin" valueType="num">
                                      <p:cBhvr>
                                        <p:cTn id="46" dur="500" fill="hold"/>
                                        <p:tgtEl>
                                          <p:spTgt spid="106562"/>
                                        </p:tgtEl>
                                        <p:attrNameLst>
                                          <p:attrName>ppt_y</p:attrName>
                                        </p:attrNameLst>
                                      </p:cBhvr>
                                      <p:tavLst>
                                        <p:tav tm="0">
                                          <p:val>
                                            <p:strVal val="#ppt_y+#ppt_h/2"/>
                                          </p:val>
                                        </p:tav>
                                        <p:tav tm="100000">
                                          <p:val>
                                            <p:strVal val="#ppt_y"/>
                                          </p:val>
                                        </p:tav>
                                      </p:tavLst>
                                    </p:anim>
                                    <p:anim calcmode="lin" valueType="num">
                                      <p:cBhvr>
                                        <p:cTn id="47" dur="500" fill="hold"/>
                                        <p:tgtEl>
                                          <p:spTgt spid="106562"/>
                                        </p:tgtEl>
                                        <p:attrNameLst>
                                          <p:attrName>ppt_w</p:attrName>
                                        </p:attrNameLst>
                                      </p:cBhvr>
                                      <p:tavLst>
                                        <p:tav tm="0">
                                          <p:val>
                                            <p:strVal val="#ppt_w"/>
                                          </p:val>
                                        </p:tav>
                                        <p:tav tm="100000">
                                          <p:val>
                                            <p:strVal val="#ppt_w"/>
                                          </p:val>
                                        </p:tav>
                                      </p:tavLst>
                                    </p:anim>
                                    <p:anim calcmode="lin" valueType="num">
                                      <p:cBhvr>
                                        <p:cTn id="48" dur="500" fill="hold"/>
                                        <p:tgtEl>
                                          <p:spTgt spid="106562"/>
                                        </p:tgtEl>
                                        <p:attrNameLst>
                                          <p:attrName>ppt_h</p:attrName>
                                        </p:attrNameLst>
                                      </p:cBhvr>
                                      <p:tavLst>
                                        <p:tav tm="0">
                                          <p:val>
                                            <p:fltVal val="0.000000"/>
                                          </p:val>
                                        </p:tav>
                                        <p:tav tm="100000">
                                          <p:val>
                                            <p:strVal val="#ppt_h"/>
                                          </p:val>
                                        </p:tav>
                                      </p:tavLst>
                                    </p:anim>
                                  </p:childTnLst>
                                </p:cTn>
                              </p:par>
                            </p:childTnLst>
                          </p:cTn>
                        </p:par>
                        <p:par>
                          <p:cTn id="49" fill="hold">
                            <p:stCondLst>
                              <p:cond delay="1000"/>
                            </p:stCondLst>
                            <p:childTnLst>
                              <p:par>
                                <p:cTn id="50" presetID="17" presetClass="entr" presetSubtype="8" fill="hold" nodeType="afterEffect">
                                  <p:stCondLst>
                                    <p:cond delay="0"/>
                                  </p:stCondLst>
                                  <p:childTnLst>
                                    <p:set>
                                      <p:cBhvr>
                                        <p:cTn id="51" dur="1" fill="hold">
                                          <p:stCondLst>
                                            <p:cond delay="0"/>
                                          </p:stCondLst>
                                        </p:cTn>
                                        <p:tgtEl>
                                          <p:spTgt spid="106563"/>
                                        </p:tgtEl>
                                        <p:attrNameLst>
                                          <p:attrName>style.visibility</p:attrName>
                                        </p:attrNameLst>
                                      </p:cBhvr>
                                      <p:to>
                                        <p:strVal val="visible"/>
                                      </p:to>
                                    </p:set>
                                    <p:anim calcmode="lin" valueType="num">
                                      <p:cBhvr>
                                        <p:cTn id="52" dur="500" fill="hold"/>
                                        <p:tgtEl>
                                          <p:spTgt spid="106563"/>
                                        </p:tgtEl>
                                        <p:attrNameLst>
                                          <p:attrName>ppt_x</p:attrName>
                                        </p:attrNameLst>
                                      </p:cBhvr>
                                      <p:tavLst>
                                        <p:tav tm="0">
                                          <p:val>
                                            <p:strVal val="#ppt_x-#ppt_w/2"/>
                                          </p:val>
                                        </p:tav>
                                        <p:tav tm="100000">
                                          <p:val>
                                            <p:strVal val="#ppt_x"/>
                                          </p:val>
                                        </p:tav>
                                      </p:tavLst>
                                    </p:anim>
                                    <p:anim calcmode="lin" valueType="num">
                                      <p:cBhvr>
                                        <p:cTn id="53" dur="500" fill="hold"/>
                                        <p:tgtEl>
                                          <p:spTgt spid="106563"/>
                                        </p:tgtEl>
                                        <p:attrNameLst>
                                          <p:attrName>ppt_y</p:attrName>
                                        </p:attrNameLst>
                                      </p:cBhvr>
                                      <p:tavLst>
                                        <p:tav tm="0">
                                          <p:val>
                                            <p:strVal val="#ppt_y"/>
                                          </p:val>
                                        </p:tav>
                                        <p:tav tm="100000">
                                          <p:val>
                                            <p:strVal val="#ppt_y"/>
                                          </p:val>
                                        </p:tav>
                                      </p:tavLst>
                                    </p:anim>
                                    <p:anim calcmode="lin" valueType="num">
                                      <p:cBhvr>
                                        <p:cTn id="54" dur="500" fill="hold"/>
                                        <p:tgtEl>
                                          <p:spTgt spid="106563"/>
                                        </p:tgtEl>
                                        <p:attrNameLst>
                                          <p:attrName>ppt_w</p:attrName>
                                        </p:attrNameLst>
                                      </p:cBhvr>
                                      <p:tavLst>
                                        <p:tav tm="0">
                                          <p:val>
                                            <p:fltVal val="0.000000"/>
                                          </p:val>
                                        </p:tav>
                                        <p:tav tm="100000">
                                          <p:val>
                                            <p:strVal val="#ppt_w"/>
                                          </p:val>
                                        </p:tav>
                                      </p:tavLst>
                                    </p:anim>
                                    <p:anim calcmode="lin" valueType="num">
                                      <p:cBhvr>
                                        <p:cTn id="55" dur="500" fill="hold"/>
                                        <p:tgtEl>
                                          <p:spTgt spid="106563"/>
                                        </p:tgtEl>
                                        <p:attrNameLst>
                                          <p:attrName>ppt_h</p:attrName>
                                        </p:attrNameLst>
                                      </p:cBhvr>
                                      <p:tavLst>
                                        <p:tav tm="0">
                                          <p:val>
                                            <p:strVal val="#ppt_h"/>
                                          </p:val>
                                        </p:tav>
                                        <p:tav tm="100000">
                                          <p:val>
                                            <p:strVal val="#ppt_h"/>
                                          </p:val>
                                        </p:tav>
                                      </p:tavLst>
                                    </p:anim>
                                  </p:childTnLst>
                                </p:cTn>
                              </p:par>
                            </p:childTnLst>
                          </p:cTn>
                        </p:par>
                        <p:par>
                          <p:cTn id="56" fill="hold">
                            <p:stCondLst>
                              <p:cond delay="1500"/>
                            </p:stCondLst>
                            <p:childTnLst>
                              <p:par>
                                <p:cTn id="57" presetID="1" presetClass="entr" presetSubtype="0" fill="hold" grpId="0" nodeType="afterEffect">
                                  <p:stCondLst>
                                    <p:cond delay="0"/>
                                  </p:stCondLst>
                                  <p:childTnLst>
                                    <p:set>
                                      <p:cBhvr>
                                        <p:cTn id="58" dur="1" fill="hold">
                                          <p:stCondLst>
                                            <p:cond delay="0"/>
                                          </p:stCondLst>
                                        </p:cTn>
                                        <p:tgtEl>
                                          <p:spTgt spid="10656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6565"/>
                                        </p:tgtEl>
                                        <p:attrNameLst>
                                          <p:attrName>style.visibility</p:attrName>
                                        </p:attrNameLst>
                                      </p:cBhvr>
                                      <p:to>
                                        <p:strVal val="visible"/>
                                      </p:to>
                                    </p:set>
                                    <p:animEffect transition="in" filter="fade">
                                      <p:cBhvr>
                                        <p:cTn id="63" dur="500"/>
                                        <p:tgtEl>
                                          <p:spTgt spid="106565"/>
                                        </p:tgtEl>
                                      </p:cBhvr>
                                    </p:animEffect>
                                  </p:childTnLst>
                                </p:cTn>
                              </p:par>
                              <p:par>
                                <p:cTn id="64" presetID="17" presetClass="entr" presetSubtype="8" fill="hold" nodeType="withEffect">
                                  <p:stCondLst>
                                    <p:cond delay="0"/>
                                  </p:stCondLst>
                                  <p:childTnLst>
                                    <p:set>
                                      <p:cBhvr>
                                        <p:cTn id="65" dur="1" fill="hold">
                                          <p:stCondLst>
                                            <p:cond delay="0"/>
                                          </p:stCondLst>
                                        </p:cTn>
                                        <p:tgtEl>
                                          <p:spTgt spid="106573"/>
                                        </p:tgtEl>
                                        <p:attrNameLst>
                                          <p:attrName>style.visibility</p:attrName>
                                        </p:attrNameLst>
                                      </p:cBhvr>
                                      <p:to>
                                        <p:strVal val="visible"/>
                                      </p:to>
                                    </p:set>
                                    <p:anim calcmode="lin" valueType="num">
                                      <p:cBhvr>
                                        <p:cTn id="66" dur="500" fill="hold"/>
                                        <p:tgtEl>
                                          <p:spTgt spid="106573"/>
                                        </p:tgtEl>
                                        <p:attrNameLst>
                                          <p:attrName>ppt_x</p:attrName>
                                        </p:attrNameLst>
                                      </p:cBhvr>
                                      <p:tavLst>
                                        <p:tav tm="0">
                                          <p:val>
                                            <p:strVal val="#ppt_x-#ppt_w/2"/>
                                          </p:val>
                                        </p:tav>
                                        <p:tav tm="100000">
                                          <p:val>
                                            <p:strVal val="#ppt_x"/>
                                          </p:val>
                                        </p:tav>
                                      </p:tavLst>
                                    </p:anim>
                                    <p:anim calcmode="lin" valueType="num">
                                      <p:cBhvr>
                                        <p:cTn id="67" dur="500" fill="hold"/>
                                        <p:tgtEl>
                                          <p:spTgt spid="106573"/>
                                        </p:tgtEl>
                                        <p:attrNameLst>
                                          <p:attrName>ppt_y</p:attrName>
                                        </p:attrNameLst>
                                      </p:cBhvr>
                                      <p:tavLst>
                                        <p:tav tm="0">
                                          <p:val>
                                            <p:strVal val="#ppt_y"/>
                                          </p:val>
                                        </p:tav>
                                        <p:tav tm="100000">
                                          <p:val>
                                            <p:strVal val="#ppt_y"/>
                                          </p:val>
                                        </p:tav>
                                      </p:tavLst>
                                    </p:anim>
                                    <p:anim calcmode="lin" valueType="num">
                                      <p:cBhvr>
                                        <p:cTn id="68" dur="500" fill="hold"/>
                                        <p:tgtEl>
                                          <p:spTgt spid="106573"/>
                                        </p:tgtEl>
                                        <p:attrNameLst>
                                          <p:attrName>ppt_w</p:attrName>
                                        </p:attrNameLst>
                                      </p:cBhvr>
                                      <p:tavLst>
                                        <p:tav tm="0">
                                          <p:val>
                                            <p:fltVal val="0.000000"/>
                                          </p:val>
                                        </p:tav>
                                        <p:tav tm="100000">
                                          <p:val>
                                            <p:strVal val="#ppt_w"/>
                                          </p:val>
                                        </p:tav>
                                      </p:tavLst>
                                    </p:anim>
                                    <p:anim calcmode="lin" valueType="num">
                                      <p:cBhvr>
                                        <p:cTn id="69" dur="500" fill="hold"/>
                                        <p:tgtEl>
                                          <p:spTgt spid="106573"/>
                                        </p:tgtEl>
                                        <p:attrNameLst>
                                          <p:attrName>ppt_h</p:attrName>
                                        </p:attrNameLst>
                                      </p:cBhvr>
                                      <p:tavLst>
                                        <p:tav tm="0">
                                          <p:val>
                                            <p:strVal val="#ppt_h"/>
                                          </p:val>
                                        </p:tav>
                                        <p:tav tm="100000">
                                          <p:val>
                                            <p:strVal val="#ppt_h"/>
                                          </p:val>
                                        </p:tav>
                                      </p:tavLst>
                                    </p:anim>
                                  </p:childTnLst>
                                </p:cTn>
                              </p:par>
                            </p:childTnLst>
                          </p:cTn>
                        </p:par>
                        <p:par>
                          <p:cTn id="70" fill="hold">
                            <p:stCondLst>
                              <p:cond delay="500"/>
                            </p:stCondLst>
                            <p:childTnLst>
                              <p:par>
                                <p:cTn id="71" presetID="17" presetClass="entr" presetSubtype="1" fill="hold" nodeType="afterEffect">
                                  <p:stCondLst>
                                    <p:cond delay="0"/>
                                  </p:stCondLst>
                                  <p:childTnLst>
                                    <p:set>
                                      <p:cBhvr>
                                        <p:cTn id="72" dur="1" fill="hold">
                                          <p:stCondLst>
                                            <p:cond delay="0"/>
                                          </p:stCondLst>
                                        </p:cTn>
                                        <p:tgtEl>
                                          <p:spTgt spid="106572"/>
                                        </p:tgtEl>
                                        <p:attrNameLst>
                                          <p:attrName>style.visibility</p:attrName>
                                        </p:attrNameLst>
                                      </p:cBhvr>
                                      <p:to>
                                        <p:strVal val="visible"/>
                                      </p:to>
                                    </p:set>
                                    <p:anim calcmode="lin" valueType="num">
                                      <p:cBhvr>
                                        <p:cTn id="73" dur="500" fill="hold"/>
                                        <p:tgtEl>
                                          <p:spTgt spid="106572"/>
                                        </p:tgtEl>
                                        <p:attrNameLst>
                                          <p:attrName>ppt_x</p:attrName>
                                        </p:attrNameLst>
                                      </p:cBhvr>
                                      <p:tavLst>
                                        <p:tav tm="0">
                                          <p:val>
                                            <p:strVal val="#ppt_x"/>
                                          </p:val>
                                        </p:tav>
                                        <p:tav tm="100000">
                                          <p:val>
                                            <p:strVal val="#ppt_x"/>
                                          </p:val>
                                        </p:tav>
                                      </p:tavLst>
                                    </p:anim>
                                    <p:anim calcmode="lin" valueType="num">
                                      <p:cBhvr>
                                        <p:cTn id="74" dur="500" fill="hold"/>
                                        <p:tgtEl>
                                          <p:spTgt spid="106572"/>
                                        </p:tgtEl>
                                        <p:attrNameLst>
                                          <p:attrName>ppt_y</p:attrName>
                                        </p:attrNameLst>
                                      </p:cBhvr>
                                      <p:tavLst>
                                        <p:tav tm="0">
                                          <p:val>
                                            <p:strVal val="#ppt_y-#ppt_h/2"/>
                                          </p:val>
                                        </p:tav>
                                        <p:tav tm="100000">
                                          <p:val>
                                            <p:strVal val="#ppt_y"/>
                                          </p:val>
                                        </p:tav>
                                      </p:tavLst>
                                    </p:anim>
                                    <p:anim calcmode="lin" valueType="num">
                                      <p:cBhvr>
                                        <p:cTn id="75" dur="500" fill="hold"/>
                                        <p:tgtEl>
                                          <p:spTgt spid="106572"/>
                                        </p:tgtEl>
                                        <p:attrNameLst>
                                          <p:attrName>ppt_w</p:attrName>
                                        </p:attrNameLst>
                                      </p:cBhvr>
                                      <p:tavLst>
                                        <p:tav tm="0">
                                          <p:val>
                                            <p:strVal val="#ppt_w"/>
                                          </p:val>
                                        </p:tav>
                                        <p:tav tm="100000">
                                          <p:val>
                                            <p:strVal val="#ppt_w"/>
                                          </p:val>
                                        </p:tav>
                                      </p:tavLst>
                                    </p:anim>
                                    <p:anim calcmode="lin" valueType="num">
                                      <p:cBhvr>
                                        <p:cTn id="76" dur="500" fill="hold"/>
                                        <p:tgtEl>
                                          <p:spTgt spid="106572"/>
                                        </p:tgtEl>
                                        <p:attrNameLst>
                                          <p:attrName>ppt_h</p:attrName>
                                        </p:attrNameLst>
                                      </p:cBhvr>
                                      <p:tavLst>
                                        <p:tav tm="0">
                                          <p:val>
                                            <p:fltVal val="0.000000"/>
                                          </p:val>
                                        </p:tav>
                                        <p:tav tm="100000">
                                          <p:val>
                                            <p:strVal val="#ppt_h"/>
                                          </p:val>
                                        </p:tav>
                                      </p:tavLst>
                                    </p:anim>
                                  </p:childTnLst>
                                </p:cTn>
                              </p:par>
                            </p:childTnLst>
                          </p:cTn>
                        </p:par>
                        <p:par>
                          <p:cTn id="77" fill="hold">
                            <p:stCondLst>
                              <p:cond delay="1000"/>
                            </p:stCondLst>
                            <p:childTnLst>
                              <p:par>
                                <p:cTn id="78" presetID="17" presetClass="entr" presetSubtype="2" fill="hold" nodeType="afterEffect">
                                  <p:stCondLst>
                                    <p:cond delay="0"/>
                                  </p:stCondLst>
                                  <p:childTnLst>
                                    <p:set>
                                      <p:cBhvr>
                                        <p:cTn id="79" dur="1" fill="hold">
                                          <p:stCondLst>
                                            <p:cond delay="0"/>
                                          </p:stCondLst>
                                        </p:cTn>
                                        <p:tgtEl>
                                          <p:spTgt spid="106568"/>
                                        </p:tgtEl>
                                        <p:attrNameLst>
                                          <p:attrName>style.visibility</p:attrName>
                                        </p:attrNameLst>
                                      </p:cBhvr>
                                      <p:to>
                                        <p:strVal val="visible"/>
                                      </p:to>
                                    </p:set>
                                    <p:anim calcmode="lin" valueType="num">
                                      <p:cBhvr>
                                        <p:cTn id="80" dur="500" fill="hold"/>
                                        <p:tgtEl>
                                          <p:spTgt spid="106568"/>
                                        </p:tgtEl>
                                        <p:attrNameLst>
                                          <p:attrName>ppt_x</p:attrName>
                                        </p:attrNameLst>
                                      </p:cBhvr>
                                      <p:tavLst>
                                        <p:tav tm="0">
                                          <p:val>
                                            <p:strVal val="#ppt_x+#ppt_w/2"/>
                                          </p:val>
                                        </p:tav>
                                        <p:tav tm="100000">
                                          <p:val>
                                            <p:strVal val="#ppt_x"/>
                                          </p:val>
                                        </p:tav>
                                      </p:tavLst>
                                    </p:anim>
                                    <p:anim calcmode="lin" valueType="num">
                                      <p:cBhvr>
                                        <p:cTn id="81" dur="500" fill="hold"/>
                                        <p:tgtEl>
                                          <p:spTgt spid="106568"/>
                                        </p:tgtEl>
                                        <p:attrNameLst>
                                          <p:attrName>ppt_y</p:attrName>
                                        </p:attrNameLst>
                                      </p:cBhvr>
                                      <p:tavLst>
                                        <p:tav tm="0">
                                          <p:val>
                                            <p:strVal val="#ppt_y"/>
                                          </p:val>
                                        </p:tav>
                                        <p:tav tm="100000">
                                          <p:val>
                                            <p:strVal val="#ppt_y"/>
                                          </p:val>
                                        </p:tav>
                                      </p:tavLst>
                                    </p:anim>
                                    <p:anim calcmode="lin" valueType="num">
                                      <p:cBhvr>
                                        <p:cTn id="82" dur="500" fill="hold"/>
                                        <p:tgtEl>
                                          <p:spTgt spid="106568"/>
                                        </p:tgtEl>
                                        <p:attrNameLst>
                                          <p:attrName>ppt_w</p:attrName>
                                        </p:attrNameLst>
                                      </p:cBhvr>
                                      <p:tavLst>
                                        <p:tav tm="0">
                                          <p:val>
                                            <p:fltVal val="0.000000"/>
                                          </p:val>
                                        </p:tav>
                                        <p:tav tm="100000">
                                          <p:val>
                                            <p:strVal val="#ppt_w"/>
                                          </p:val>
                                        </p:tav>
                                      </p:tavLst>
                                    </p:anim>
                                    <p:anim calcmode="lin" valueType="num">
                                      <p:cBhvr>
                                        <p:cTn id="83" dur="500" fill="hold"/>
                                        <p:tgtEl>
                                          <p:spTgt spid="106568"/>
                                        </p:tgtEl>
                                        <p:attrNameLst>
                                          <p:attrName>ppt_h</p:attrName>
                                        </p:attrNameLst>
                                      </p:cBhvr>
                                      <p:tavLst>
                                        <p:tav tm="0">
                                          <p:val>
                                            <p:strVal val="#ppt_h"/>
                                          </p:val>
                                        </p:tav>
                                        <p:tav tm="100000">
                                          <p:val>
                                            <p:strVal val="#ppt_h"/>
                                          </p:val>
                                        </p:tav>
                                      </p:tavLst>
                                    </p:anim>
                                  </p:childTnLst>
                                </p:cTn>
                              </p:par>
                            </p:childTnLst>
                          </p:cTn>
                        </p:par>
                        <p:par>
                          <p:cTn id="84" fill="hold">
                            <p:stCondLst>
                              <p:cond delay="1500"/>
                            </p:stCondLst>
                            <p:childTnLst>
                              <p:par>
                                <p:cTn id="85" presetID="17" presetClass="entr" presetSubtype="1" fill="hold" nodeType="afterEffect">
                                  <p:stCondLst>
                                    <p:cond delay="0"/>
                                  </p:stCondLst>
                                  <p:childTnLst>
                                    <p:set>
                                      <p:cBhvr>
                                        <p:cTn id="86" dur="1" fill="hold">
                                          <p:stCondLst>
                                            <p:cond delay="0"/>
                                          </p:stCondLst>
                                        </p:cTn>
                                        <p:tgtEl>
                                          <p:spTgt spid="106569"/>
                                        </p:tgtEl>
                                        <p:attrNameLst>
                                          <p:attrName>style.visibility</p:attrName>
                                        </p:attrNameLst>
                                      </p:cBhvr>
                                      <p:to>
                                        <p:strVal val="visible"/>
                                      </p:to>
                                    </p:set>
                                    <p:anim calcmode="lin" valueType="num">
                                      <p:cBhvr>
                                        <p:cTn id="87" dur="500" fill="hold"/>
                                        <p:tgtEl>
                                          <p:spTgt spid="106569"/>
                                        </p:tgtEl>
                                        <p:attrNameLst>
                                          <p:attrName>ppt_x</p:attrName>
                                        </p:attrNameLst>
                                      </p:cBhvr>
                                      <p:tavLst>
                                        <p:tav tm="0">
                                          <p:val>
                                            <p:strVal val="#ppt_x"/>
                                          </p:val>
                                        </p:tav>
                                        <p:tav tm="100000">
                                          <p:val>
                                            <p:strVal val="#ppt_x"/>
                                          </p:val>
                                        </p:tav>
                                      </p:tavLst>
                                    </p:anim>
                                    <p:anim calcmode="lin" valueType="num">
                                      <p:cBhvr>
                                        <p:cTn id="88" dur="500" fill="hold"/>
                                        <p:tgtEl>
                                          <p:spTgt spid="106569"/>
                                        </p:tgtEl>
                                        <p:attrNameLst>
                                          <p:attrName>ppt_y</p:attrName>
                                        </p:attrNameLst>
                                      </p:cBhvr>
                                      <p:tavLst>
                                        <p:tav tm="0">
                                          <p:val>
                                            <p:strVal val="#ppt_y-#ppt_h/2"/>
                                          </p:val>
                                        </p:tav>
                                        <p:tav tm="100000">
                                          <p:val>
                                            <p:strVal val="#ppt_y"/>
                                          </p:val>
                                        </p:tav>
                                      </p:tavLst>
                                    </p:anim>
                                    <p:anim calcmode="lin" valueType="num">
                                      <p:cBhvr>
                                        <p:cTn id="89" dur="500" fill="hold"/>
                                        <p:tgtEl>
                                          <p:spTgt spid="106569"/>
                                        </p:tgtEl>
                                        <p:attrNameLst>
                                          <p:attrName>ppt_w</p:attrName>
                                        </p:attrNameLst>
                                      </p:cBhvr>
                                      <p:tavLst>
                                        <p:tav tm="0">
                                          <p:val>
                                            <p:strVal val="#ppt_w"/>
                                          </p:val>
                                        </p:tav>
                                        <p:tav tm="100000">
                                          <p:val>
                                            <p:strVal val="#ppt_w"/>
                                          </p:val>
                                        </p:tav>
                                      </p:tavLst>
                                    </p:anim>
                                    <p:anim calcmode="lin" valueType="num">
                                      <p:cBhvr>
                                        <p:cTn id="90" dur="500" fill="hold"/>
                                        <p:tgtEl>
                                          <p:spTgt spid="106569"/>
                                        </p:tgtEl>
                                        <p:attrNameLst>
                                          <p:attrName>ppt_h</p:attrName>
                                        </p:attrNameLst>
                                      </p:cBhvr>
                                      <p:tavLst>
                                        <p:tav tm="0">
                                          <p:val>
                                            <p:fltVal val="0.000000"/>
                                          </p:val>
                                        </p:tav>
                                        <p:tav tm="100000">
                                          <p:val>
                                            <p:strVal val="#ppt_h"/>
                                          </p:val>
                                        </p:tav>
                                      </p:tavLst>
                                    </p:anim>
                                  </p:childTnLst>
                                </p:cTn>
                              </p:par>
                            </p:childTnLst>
                          </p:cTn>
                        </p:par>
                        <p:par>
                          <p:cTn id="91" fill="hold">
                            <p:stCondLst>
                              <p:cond delay="2000"/>
                            </p:stCondLst>
                            <p:childTnLst>
                              <p:par>
                                <p:cTn id="92" presetID="17" presetClass="entr" presetSubtype="8" fill="hold" nodeType="afterEffect">
                                  <p:stCondLst>
                                    <p:cond delay="0"/>
                                  </p:stCondLst>
                                  <p:childTnLst>
                                    <p:set>
                                      <p:cBhvr>
                                        <p:cTn id="93" dur="1" fill="hold">
                                          <p:stCondLst>
                                            <p:cond delay="0"/>
                                          </p:stCondLst>
                                        </p:cTn>
                                        <p:tgtEl>
                                          <p:spTgt spid="106570"/>
                                        </p:tgtEl>
                                        <p:attrNameLst>
                                          <p:attrName>style.visibility</p:attrName>
                                        </p:attrNameLst>
                                      </p:cBhvr>
                                      <p:to>
                                        <p:strVal val="visible"/>
                                      </p:to>
                                    </p:set>
                                    <p:anim calcmode="lin" valueType="num">
                                      <p:cBhvr>
                                        <p:cTn id="94" dur="500" fill="hold"/>
                                        <p:tgtEl>
                                          <p:spTgt spid="106570"/>
                                        </p:tgtEl>
                                        <p:attrNameLst>
                                          <p:attrName>ppt_x</p:attrName>
                                        </p:attrNameLst>
                                      </p:cBhvr>
                                      <p:tavLst>
                                        <p:tav tm="0">
                                          <p:val>
                                            <p:strVal val="#ppt_x-#ppt_w/2"/>
                                          </p:val>
                                        </p:tav>
                                        <p:tav tm="100000">
                                          <p:val>
                                            <p:strVal val="#ppt_x"/>
                                          </p:val>
                                        </p:tav>
                                      </p:tavLst>
                                    </p:anim>
                                    <p:anim calcmode="lin" valueType="num">
                                      <p:cBhvr>
                                        <p:cTn id="95" dur="500" fill="hold"/>
                                        <p:tgtEl>
                                          <p:spTgt spid="106570"/>
                                        </p:tgtEl>
                                        <p:attrNameLst>
                                          <p:attrName>ppt_y</p:attrName>
                                        </p:attrNameLst>
                                      </p:cBhvr>
                                      <p:tavLst>
                                        <p:tav tm="0">
                                          <p:val>
                                            <p:strVal val="#ppt_y"/>
                                          </p:val>
                                        </p:tav>
                                        <p:tav tm="100000">
                                          <p:val>
                                            <p:strVal val="#ppt_y"/>
                                          </p:val>
                                        </p:tav>
                                      </p:tavLst>
                                    </p:anim>
                                    <p:anim calcmode="lin" valueType="num">
                                      <p:cBhvr>
                                        <p:cTn id="96" dur="500" fill="hold"/>
                                        <p:tgtEl>
                                          <p:spTgt spid="106570"/>
                                        </p:tgtEl>
                                        <p:attrNameLst>
                                          <p:attrName>ppt_w</p:attrName>
                                        </p:attrNameLst>
                                      </p:cBhvr>
                                      <p:tavLst>
                                        <p:tav tm="0">
                                          <p:val>
                                            <p:fltVal val="0.000000"/>
                                          </p:val>
                                        </p:tav>
                                        <p:tav tm="100000">
                                          <p:val>
                                            <p:strVal val="#ppt_w"/>
                                          </p:val>
                                        </p:tav>
                                      </p:tavLst>
                                    </p:anim>
                                    <p:anim calcmode="lin" valueType="num">
                                      <p:cBhvr>
                                        <p:cTn id="97" dur="500" fill="hold"/>
                                        <p:tgtEl>
                                          <p:spTgt spid="106570"/>
                                        </p:tgtEl>
                                        <p:attrNameLst>
                                          <p:attrName>ppt_h</p:attrName>
                                        </p:attrNameLst>
                                      </p:cBhvr>
                                      <p:tavLst>
                                        <p:tav tm="0">
                                          <p:val>
                                            <p:strVal val="#ppt_h"/>
                                          </p:val>
                                        </p:tav>
                                        <p:tav tm="100000">
                                          <p:val>
                                            <p:strVal val="#ppt_h"/>
                                          </p:val>
                                        </p:tav>
                                      </p:tavLst>
                                    </p:anim>
                                  </p:childTnLst>
                                </p:cTn>
                              </p:par>
                            </p:childTnLst>
                          </p:cTn>
                        </p:par>
                        <p:par>
                          <p:cTn id="98" fill="hold">
                            <p:stCondLst>
                              <p:cond delay="2500"/>
                            </p:stCondLst>
                            <p:childTnLst>
                              <p:par>
                                <p:cTn id="99" presetID="1" presetClass="entr" presetSubtype="0" fill="hold" grpId="0" nodeType="afterEffect">
                                  <p:stCondLst>
                                    <p:cond delay="0"/>
                                  </p:stCondLst>
                                  <p:childTnLst>
                                    <p:set>
                                      <p:cBhvr>
                                        <p:cTn id="100" dur="1" fill="hold">
                                          <p:stCondLst>
                                            <p:cond delay="0"/>
                                          </p:stCondLst>
                                        </p:cTn>
                                        <p:tgtEl>
                                          <p:spTgt spid="106574"/>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106566"/>
                                        </p:tgtEl>
                                        <p:attrNameLst>
                                          <p:attrName>style.visibility</p:attrName>
                                        </p:attrNameLst>
                                      </p:cBhvr>
                                      <p:to>
                                        <p:strVal val="visible"/>
                                      </p:to>
                                    </p:set>
                                    <p:animEffect transition="in" filter="fade">
                                      <p:cBhvr>
                                        <p:cTn id="105" dur="500"/>
                                        <p:tgtEl>
                                          <p:spTgt spid="106566"/>
                                        </p:tgtEl>
                                      </p:cBhvr>
                                    </p:animEffect>
                                  </p:childTnLst>
                                </p:cTn>
                              </p:par>
                            </p:childTnLst>
                          </p:cTn>
                        </p:par>
                        <p:par>
                          <p:cTn id="106" fill="hold">
                            <p:stCondLst>
                              <p:cond delay="500"/>
                            </p:stCondLst>
                            <p:childTnLst>
                              <p:par>
                                <p:cTn id="107" presetID="17" presetClass="entr" presetSubtype="8" fill="hold" nodeType="afterEffect">
                                  <p:stCondLst>
                                    <p:cond delay="0"/>
                                  </p:stCondLst>
                                  <p:childTnLst>
                                    <p:set>
                                      <p:cBhvr>
                                        <p:cTn id="108" dur="1" fill="hold">
                                          <p:stCondLst>
                                            <p:cond delay="0"/>
                                          </p:stCondLst>
                                        </p:cTn>
                                        <p:tgtEl>
                                          <p:spTgt spid="106559"/>
                                        </p:tgtEl>
                                        <p:attrNameLst>
                                          <p:attrName>style.visibility</p:attrName>
                                        </p:attrNameLst>
                                      </p:cBhvr>
                                      <p:to>
                                        <p:strVal val="visible"/>
                                      </p:to>
                                    </p:set>
                                    <p:anim calcmode="lin" valueType="num">
                                      <p:cBhvr>
                                        <p:cTn id="109" dur="500" fill="hold"/>
                                        <p:tgtEl>
                                          <p:spTgt spid="106559"/>
                                        </p:tgtEl>
                                        <p:attrNameLst>
                                          <p:attrName>ppt_x</p:attrName>
                                        </p:attrNameLst>
                                      </p:cBhvr>
                                      <p:tavLst>
                                        <p:tav tm="0">
                                          <p:val>
                                            <p:strVal val="#ppt_x-#ppt_w/2"/>
                                          </p:val>
                                        </p:tav>
                                        <p:tav tm="100000">
                                          <p:val>
                                            <p:strVal val="#ppt_x"/>
                                          </p:val>
                                        </p:tav>
                                      </p:tavLst>
                                    </p:anim>
                                    <p:anim calcmode="lin" valueType="num">
                                      <p:cBhvr>
                                        <p:cTn id="110" dur="500" fill="hold"/>
                                        <p:tgtEl>
                                          <p:spTgt spid="106559"/>
                                        </p:tgtEl>
                                        <p:attrNameLst>
                                          <p:attrName>ppt_y</p:attrName>
                                        </p:attrNameLst>
                                      </p:cBhvr>
                                      <p:tavLst>
                                        <p:tav tm="0">
                                          <p:val>
                                            <p:strVal val="#ppt_y"/>
                                          </p:val>
                                        </p:tav>
                                        <p:tav tm="100000">
                                          <p:val>
                                            <p:strVal val="#ppt_y"/>
                                          </p:val>
                                        </p:tav>
                                      </p:tavLst>
                                    </p:anim>
                                    <p:anim calcmode="lin" valueType="num">
                                      <p:cBhvr>
                                        <p:cTn id="111" dur="500" fill="hold"/>
                                        <p:tgtEl>
                                          <p:spTgt spid="106559"/>
                                        </p:tgtEl>
                                        <p:attrNameLst>
                                          <p:attrName>ppt_w</p:attrName>
                                        </p:attrNameLst>
                                      </p:cBhvr>
                                      <p:tavLst>
                                        <p:tav tm="0">
                                          <p:val>
                                            <p:fltVal val="0.000000"/>
                                          </p:val>
                                        </p:tav>
                                        <p:tav tm="100000">
                                          <p:val>
                                            <p:strVal val="#ppt_w"/>
                                          </p:val>
                                        </p:tav>
                                      </p:tavLst>
                                    </p:anim>
                                    <p:anim calcmode="lin" valueType="num">
                                      <p:cBhvr>
                                        <p:cTn id="112" dur="500" fill="hold"/>
                                        <p:tgtEl>
                                          <p:spTgt spid="106559"/>
                                        </p:tgtEl>
                                        <p:attrNameLst>
                                          <p:attrName>ppt_h</p:attrName>
                                        </p:attrNameLst>
                                      </p:cBhvr>
                                      <p:tavLst>
                                        <p:tav tm="0">
                                          <p:val>
                                            <p:strVal val="#ppt_h"/>
                                          </p:val>
                                        </p:tav>
                                        <p:tav tm="100000">
                                          <p:val>
                                            <p:strVal val="#ppt_h"/>
                                          </p:val>
                                        </p:tav>
                                      </p:tavLst>
                                    </p:anim>
                                  </p:childTnLst>
                                </p:cTn>
                              </p:par>
                            </p:childTnLst>
                          </p:cTn>
                        </p:par>
                        <p:par>
                          <p:cTn id="113" fill="hold">
                            <p:stCondLst>
                              <p:cond delay="1000"/>
                            </p:stCondLst>
                            <p:childTnLst>
                              <p:par>
                                <p:cTn id="114" presetID="1" presetClass="entr" presetSubtype="0" fill="hold" grpId="0" nodeType="afterEffect">
                                  <p:stCondLst>
                                    <p:cond delay="0"/>
                                  </p:stCondLst>
                                  <p:childTnLst>
                                    <p:set>
                                      <p:cBhvr>
                                        <p:cTn id="115" dur="1" fill="hold">
                                          <p:stCondLst>
                                            <p:cond delay="0"/>
                                          </p:stCondLst>
                                        </p:cTn>
                                        <p:tgtEl>
                                          <p:spTgt spid="1065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55" grpId="0" bldLvl="0" animBg="1"/>
      <p:bldP spid="106560" grpId="0" bldLvl="0" animBg="1"/>
      <p:bldP spid="106564" grpId="0" bldLvl="0" animBg="1"/>
      <p:bldP spid="106565" grpId="0" bldLvl="0" animBg="1"/>
      <p:bldP spid="106566" grpId="0" bldLvl="0" animBg="1"/>
      <p:bldP spid="106567" grpId="0" bldLvl="0" animBg="1"/>
      <p:bldP spid="106574" grpId="0" bldLvl="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5697" name="Rectangle 2"/>
          <p:cNvSpPr/>
          <p:nvPr>
            <p:ph idx="1"/>
          </p:nvPr>
        </p:nvSpPr>
        <p:spPr>
          <a:xfrm>
            <a:off x="1038860" y="1214755"/>
            <a:ext cx="10007600" cy="2915920"/>
          </a:xfrm>
        </p:spPr>
        <p:txBody>
          <a:bodyPr vert="horz" wrap="square" lIns="91440" tIns="45720" rIns="91440" bIns="45720" anchor="t" anchorCtr="0"/>
          <a:p>
            <a:pPr eaLnBrk="1" hangingPunct="1">
              <a:lnSpc>
                <a:spcPct val="150000"/>
              </a:lnSpc>
              <a:spcBef>
                <a:spcPct val="0"/>
              </a:spcBef>
              <a:buClrTx/>
              <a:buNone/>
            </a:pPr>
            <a:r>
              <a:rPr lang="zh-CN" altLang="en-US" sz="3000" dirty="0">
                <a:solidFill>
                  <a:srgbClr val="FF0000"/>
                </a:solidFill>
                <a:latin typeface="黑体" panose="02010609060101010101" pitchFamily="49" charset="-122"/>
                <a:ea typeface="黑体" panose="02010609060101010101" pitchFamily="49" charset="-122"/>
              </a:rPr>
              <a:t>（三）材料采购业务核算的账务处理</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1】</a:t>
            </a:r>
            <a:r>
              <a:rPr lang="zh-CN" altLang="en-US" sz="3000" dirty="0">
                <a:solidFill>
                  <a:schemeClr val="tx2"/>
                </a:solidFill>
                <a:latin typeface="楷体" panose="02010609060101010101" pitchFamily="49" charset="-122"/>
                <a:ea typeface="楷体" panose="02010609060101010101" pitchFamily="49" charset="-122"/>
              </a:rPr>
              <a:t>向北方工厂购买甲材料，发票显示，数量</a:t>
            </a:r>
            <a:r>
              <a:rPr lang="en-US" altLang="zh-CN" sz="3000" dirty="0">
                <a:solidFill>
                  <a:schemeClr val="tx2"/>
                </a:solidFill>
                <a:latin typeface="楷体" panose="02010609060101010101" pitchFamily="49" charset="-122"/>
                <a:ea typeface="楷体" panose="02010609060101010101" pitchFamily="49" charset="-122"/>
              </a:rPr>
              <a:t>2 000</a:t>
            </a:r>
            <a:r>
              <a:rPr lang="zh-CN" altLang="en-US" sz="3000" dirty="0">
                <a:solidFill>
                  <a:schemeClr val="tx2"/>
                </a:solidFill>
                <a:latin typeface="楷体" panose="02010609060101010101" pitchFamily="49" charset="-122"/>
                <a:ea typeface="楷体" panose="02010609060101010101" pitchFamily="49" charset="-122"/>
              </a:rPr>
              <a:t>千克，单价</a:t>
            </a:r>
            <a:r>
              <a:rPr lang="en-US" altLang="zh-CN" sz="3000" dirty="0">
                <a:solidFill>
                  <a:schemeClr val="tx2"/>
                </a:solidFill>
                <a:latin typeface="楷体" panose="02010609060101010101" pitchFamily="49" charset="-122"/>
                <a:ea typeface="楷体" panose="02010609060101010101" pitchFamily="49" charset="-122"/>
              </a:rPr>
              <a:t>1.90</a:t>
            </a:r>
            <a:r>
              <a:rPr lang="zh-CN" altLang="en-US" sz="3000" dirty="0">
                <a:solidFill>
                  <a:schemeClr val="tx2"/>
                </a:solidFill>
                <a:latin typeface="楷体" panose="02010609060101010101" pitchFamily="49" charset="-122"/>
                <a:ea typeface="楷体" panose="02010609060101010101" pitchFamily="49" charset="-122"/>
              </a:rPr>
              <a:t>元，价款</a:t>
            </a:r>
            <a:r>
              <a:rPr lang="en-US" altLang="zh-CN" sz="3000" dirty="0">
                <a:solidFill>
                  <a:schemeClr val="tx2"/>
                </a:solidFill>
                <a:latin typeface="楷体" panose="02010609060101010101" pitchFamily="49" charset="-122"/>
                <a:ea typeface="楷体" panose="02010609060101010101" pitchFamily="49" charset="-122"/>
              </a:rPr>
              <a:t>3 800</a:t>
            </a:r>
            <a:r>
              <a:rPr lang="zh-CN" altLang="en-US" sz="3000" dirty="0">
                <a:solidFill>
                  <a:schemeClr val="tx2"/>
                </a:solidFill>
                <a:latin typeface="楷体" panose="02010609060101010101" pitchFamily="49" charset="-122"/>
                <a:ea typeface="楷体" panose="02010609060101010101" pitchFamily="49" charset="-122"/>
              </a:rPr>
              <a:t>元，增值税</a:t>
            </a:r>
            <a:r>
              <a:rPr lang="en-US" altLang="zh-CN" sz="3000" dirty="0">
                <a:solidFill>
                  <a:schemeClr val="tx2"/>
                </a:solidFill>
                <a:latin typeface="楷体" panose="02010609060101010101" pitchFamily="49" charset="-122"/>
                <a:ea typeface="楷体" panose="02010609060101010101" pitchFamily="49" charset="-122"/>
              </a:rPr>
              <a:t>494</a:t>
            </a:r>
            <a:r>
              <a:rPr lang="zh-CN" altLang="en-US" sz="3000" dirty="0">
                <a:solidFill>
                  <a:schemeClr val="tx2"/>
                </a:solidFill>
                <a:latin typeface="楷体" panose="02010609060101010101" pitchFamily="49" charset="-122"/>
                <a:ea typeface="楷体" panose="02010609060101010101" pitchFamily="49" charset="-122"/>
              </a:rPr>
              <a:t>元。货还未到厂，货款已银行支付。</a:t>
            </a:r>
            <a:endParaRPr lang="zh-CN" altLang="en-US" sz="3000" dirty="0">
              <a:solidFill>
                <a:schemeClr val="tx2"/>
              </a:solidFill>
              <a:latin typeface="楷体" panose="02010609060101010101" pitchFamily="49" charset="-122"/>
              <a:ea typeface="楷体" panose="02010609060101010101" pitchFamily="49" charset="-122"/>
            </a:endParaRPr>
          </a:p>
        </p:txBody>
      </p:sp>
      <p:sp>
        <p:nvSpPr>
          <p:cNvPr id="108547" name="Text Box 3"/>
          <p:cNvSpPr txBox="1"/>
          <p:nvPr/>
        </p:nvSpPr>
        <p:spPr>
          <a:xfrm>
            <a:off x="1881188" y="4649788"/>
            <a:ext cx="8429625" cy="2131695"/>
          </a:xfrm>
          <a:prstGeom prst="rect">
            <a:avLst/>
          </a:prstGeom>
          <a:solidFill>
            <a:srgbClr val="FFFF99"/>
          </a:solidFill>
          <a:ln w="9525">
            <a:noFill/>
          </a:ln>
        </p:spPr>
        <p:txBody>
          <a:bodyPr lIns="360000" anchor="t" anchorCtr="0">
            <a:spAutoFit/>
          </a:bodyPr>
          <a:p>
            <a:pPr algn="just">
              <a:lnSpc>
                <a:spcPct val="150000"/>
              </a:lnSpc>
              <a:spcBef>
                <a:spcPct val="30000"/>
              </a:spcBef>
            </a:pPr>
            <a:r>
              <a:rPr lang="zh-CN" altLang="en-US" sz="2600" b="1" dirty="0">
                <a:latin typeface="仿宋" panose="02010609060101010101" pitchFamily="49" charset="-122"/>
                <a:ea typeface="仿宋" panose="02010609060101010101" pitchFamily="49" charset="-122"/>
              </a:rPr>
              <a:t>借：在途物资</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甲材料                </a:t>
            </a:r>
            <a:r>
              <a:rPr lang="en-US" altLang="zh-CN" sz="2600" b="1" dirty="0">
                <a:latin typeface="仿宋" panose="02010609060101010101" pitchFamily="49" charset="-122"/>
                <a:ea typeface="仿宋" panose="02010609060101010101" pitchFamily="49" charset="-122"/>
              </a:rPr>
              <a:t>3 800</a:t>
            </a:r>
            <a:endParaRPr lang="en-US" altLang="zh-CN" sz="26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应交税费 </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应交增值税（进项税额） </a:t>
            </a:r>
            <a:r>
              <a:rPr lang="en-US" altLang="zh-CN" sz="2600" b="1" dirty="0">
                <a:latin typeface="仿宋" panose="02010609060101010101" pitchFamily="49" charset="-122"/>
                <a:ea typeface="仿宋" panose="02010609060101010101" pitchFamily="49" charset="-122"/>
              </a:rPr>
              <a:t>494</a:t>
            </a:r>
            <a:endParaRPr lang="en-US" altLang="zh-CN" sz="26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贷：银行存款                          </a:t>
            </a:r>
            <a:r>
              <a:rPr lang="en-US" altLang="zh-CN" sz="2600" b="1" dirty="0">
                <a:latin typeface="仿宋" panose="02010609060101010101" pitchFamily="49" charset="-122"/>
                <a:ea typeface="仿宋" panose="02010609060101010101" pitchFamily="49" charset="-122"/>
              </a:rPr>
              <a:t>4 294</a:t>
            </a:r>
            <a:endParaRPr lang="en-US" altLang="zh-CN" sz="2600" b="1" dirty="0">
              <a:latin typeface="仿宋" panose="02010609060101010101" pitchFamily="49" charset="-122"/>
              <a:ea typeface="仿宋" panose="02010609060101010101" pitchFamily="49" charset="-122"/>
            </a:endParaRPr>
          </a:p>
        </p:txBody>
      </p:sp>
      <p:sp>
        <p:nvSpPr>
          <p:cNvPr id="285700" name="Text Box 5"/>
          <p:cNvSpPr txBox="1"/>
          <p:nvPr/>
        </p:nvSpPr>
        <p:spPr>
          <a:xfrm>
            <a:off x="8453438" y="4149725"/>
            <a:ext cx="1800225" cy="501650"/>
          </a:xfrm>
          <a:prstGeom prst="rect">
            <a:avLst/>
          </a:prstGeom>
          <a:noFill/>
          <a:ln w="38100" cap="flat" cmpd="sng">
            <a:solidFill>
              <a:srgbClr val="0000FF"/>
            </a:solidFill>
            <a:prstDash val="solid"/>
            <a:miter/>
            <a:headEnd type="none" w="med" len="med"/>
            <a:tailEnd type="none" w="med" len="med"/>
          </a:ln>
        </p:spPr>
        <p:txBody>
          <a:bodyPr tIns="36000" bIns="36000" anchor="t" anchorCtr="0">
            <a:spAutoFit/>
          </a:bodyPr>
          <a:p>
            <a:pPr algn="ctr">
              <a:spcBef>
                <a:spcPct val="50000"/>
              </a:spcBef>
            </a:pPr>
            <a:r>
              <a:rPr lang="en-US" altLang="zh-CN" sz="2800" b="1" dirty="0">
                <a:latin typeface="仿宋" panose="02010609060101010101" pitchFamily="49" charset="-122"/>
                <a:ea typeface="仿宋" panose="02010609060101010101" pitchFamily="49" charset="-122"/>
              </a:rPr>
              <a:t>①</a:t>
            </a:r>
            <a:r>
              <a:rPr lang="zh-CN" altLang="en-US" sz="2800" b="1" dirty="0">
                <a:latin typeface="仿宋" panose="02010609060101010101" pitchFamily="49" charset="-122"/>
                <a:ea typeface="仿宋" panose="02010609060101010101" pitchFamily="49" charset="-122"/>
              </a:rPr>
              <a:t>现购</a:t>
            </a:r>
            <a:endParaRPr lang="zh-CN" altLang="en-US" sz="28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47"/>
                                        </p:tgtEl>
                                        <p:attrNameLst>
                                          <p:attrName>style.visibility</p:attrName>
                                        </p:attrNameLst>
                                      </p:cBhvr>
                                      <p:to>
                                        <p:strVal val="visible"/>
                                      </p:to>
                                    </p:set>
                                    <p:anim calcmode="lin" valueType="num">
                                      <p:cBhvr>
                                        <p:cTn id="7" dur="500" fill="hold"/>
                                        <p:tgtEl>
                                          <p:spTgt spid="108547"/>
                                        </p:tgtEl>
                                        <p:attrNameLst>
                                          <p:attrName>ppt_x</p:attrName>
                                        </p:attrNameLst>
                                      </p:cBhvr>
                                      <p:tavLst>
                                        <p:tav tm="0">
                                          <p:val>
                                            <p:strVal val="0-#ppt_w/2"/>
                                          </p:val>
                                        </p:tav>
                                        <p:tav tm="100000">
                                          <p:val>
                                            <p:strVal val="#ppt_x"/>
                                          </p:val>
                                        </p:tav>
                                      </p:tavLst>
                                    </p:anim>
                                    <p:anim calcmode="lin" valueType="num">
                                      <p:cBhvr>
                                        <p:cTn id="8" dur="500" fill="hold"/>
                                        <p:tgtEl>
                                          <p:spTgt spid="1085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ldLvl="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21" name="Rectangle 2"/>
          <p:cNvSpPr/>
          <p:nvPr>
            <p:ph idx="1"/>
          </p:nvPr>
        </p:nvSpPr>
        <p:spPr>
          <a:xfrm>
            <a:off x="855345" y="1196975"/>
            <a:ext cx="10414635" cy="3232150"/>
          </a:xfrm>
        </p:spPr>
        <p:txBody>
          <a:bodyPr vert="horz" wrap="square" lIns="91440" tIns="45720" rIns="91440" bIns="45720" anchor="t" anchorCtr="0"/>
          <a:p>
            <a:pPr algn="just"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（三）材料采购业务核算的账务处理</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2】</a:t>
            </a:r>
            <a:r>
              <a:rPr lang="zh-CN" altLang="en-US" sz="3000" dirty="0">
                <a:latin typeface="楷体" panose="02010609060101010101" pitchFamily="49" charset="-122"/>
                <a:ea typeface="楷体" panose="02010609060101010101" pitchFamily="49" charset="-122"/>
              </a:rPr>
              <a:t>向北方工厂购买乙材料（未入库），供应单位发票载明乙材料</a:t>
            </a:r>
            <a:r>
              <a:rPr lang="en-US" altLang="zh-CN" sz="3000" dirty="0">
                <a:latin typeface="楷体" panose="02010609060101010101" pitchFamily="49" charset="-122"/>
                <a:ea typeface="楷体" panose="02010609060101010101" pitchFamily="49" charset="-122"/>
              </a:rPr>
              <a:t>3 000</a:t>
            </a:r>
            <a:r>
              <a:rPr lang="zh-CN" altLang="en-US" sz="3000" dirty="0">
                <a:latin typeface="楷体" panose="02010609060101010101" pitchFamily="49" charset="-122"/>
                <a:ea typeface="楷体" panose="02010609060101010101" pitchFamily="49" charset="-122"/>
              </a:rPr>
              <a:t>千克，每千克</a:t>
            </a:r>
            <a:r>
              <a:rPr lang="en-US" altLang="zh-CN" sz="3000" dirty="0">
                <a:latin typeface="楷体" panose="02010609060101010101" pitchFamily="49" charset="-122"/>
                <a:ea typeface="楷体" panose="02010609060101010101" pitchFamily="49" charset="-122"/>
              </a:rPr>
              <a:t>2.00</a:t>
            </a:r>
            <a:r>
              <a:rPr lang="zh-CN" altLang="en-US" sz="3000" dirty="0">
                <a:latin typeface="楷体" panose="02010609060101010101" pitchFamily="49" charset="-122"/>
                <a:ea typeface="楷体" panose="02010609060101010101" pitchFamily="49" charset="-122"/>
              </a:rPr>
              <a:t>元，增值税</a:t>
            </a:r>
            <a:r>
              <a:rPr lang="en-US" altLang="zh-CN" sz="3000" dirty="0">
                <a:latin typeface="楷体" panose="02010609060101010101" pitchFamily="49" charset="-122"/>
                <a:ea typeface="楷体" panose="02010609060101010101" pitchFamily="49" charset="-122"/>
              </a:rPr>
              <a:t>780</a:t>
            </a:r>
            <a:r>
              <a:rPr lang="zh-CN" altLang="en-US" sz="3000" dirty="0">
                <a:latin typeface="楷体" panose="02010609060101010101" pitchFamily="49" charset="-122"/>
                <a:ea typeface="楷体" panose="02010609060101010101" pitchFamily="49" charset="-122"/>
              </a:rPr>
              <a:t>元，款项尚未支付。</a:t>
            </a:r>
            <a:endParaRPr lang="zh-CN" altLang="en-US" sz="3000" dirty="0">
              <a:latin typeface="楷体" panose="02010609060101010101" pitchFamily="49" charset="-122"/>
              <a:ea typeface="楷体" panose="02010609060101010101" pitchFamily="49" charset="-122"/>
            </a:endParaRPr>
          </a:p>
        </p:txBody>
      </p:sp>
      <p:sp>
        <p:nvSpPr>
          <p:cNvPr id="109571" name="Text Box 3"/>
          <p:cNvSpPr txBox="1"/>
          <p:nvPr/>
        </p:nvSpPr>
        <p:spPr>
          <a:xfrm>
            <a:off x="2095500" y="4652963"/>
            <a:ext cx="8286750" cy="2131695"/>
          </a:xfrm>
          <a:prstGeom prst="rect">
            <a:avLst/>
          </a:prstGeom>
          <a:solidFill>
            <a:srgbClr val="FFFF99"/>
          </a:solidFill>
          <a:ln w="9525">
            <a:noFill/>
          </a:ln>
        </p:spPr>
        <p:txBody>
          <a:bodyPr lIns="360000" anchor="t" anchorCtr="0">
            <a:spAutoFit/>
          </a:bodyPr>
          <a:p>
            <a:pPr algn="just">
              <a:lnSpc>
                <a:spcPct val="150000"/>
              </a:lnSpc>
              <a:spcBef>
                <a:spcPct val="30000"/>
              </a:spcBef>
            </a:pPr>
            <a:r>
              <a:rPr lang="zh-CN" altLang="en-US" sz="2600" b="1" dirty="0">
                <a:latin typeface="仿宋" panose="02010609060101010101" pitchFamily="49" charset="-122"/>
                <a:ea typeface="仿宋" panose="02010609060101010101" pitchFamily="49" charset="-122"/>
              </a:rPr>
              <a:t>借：在途物资</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乙材料                </a:t>
            </a:r>
            <a:r>
              <a:rPr lang="en-US" altLang="zh-CN" sz="2600" b="1" dirty="0">
                <a:latin typeface="仿宋" panose="02010609060101010101" pitchFamily="49" charset="-122"/>
                <a:ea typeface="仿宋" panose="02010609060101010101" pitchFamily="49" charset="-122"/>
              </a:rPr>
              <a:t>6 000</a:t>
            </a:r>
            <a:endParaRPr lang="en-US" altLang="zh-CN" sz="26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应交税费 </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应交增值税（进项税额） </a:t>
            </a:r>
            <a:r>
              <a:rPr lang="en-US" altLang="zh-CN" sz="2600" b="1" dirty="0">
                <a:latin typeface="仿宋" panose="02010609060101010101" pitchFamily="49" charset="-122"/>
                <a:ea typeface="仿宋" panose="02010609060101010101" pitchFamily="49" charset="-122"/>
              </a:rPr>
              <a:t>780</a:t>
            </a:r>
            <a:endParaRPr lang="en-US" altLang="zh-CN" sz="26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贷：应付账款 </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北方工厂             </a:t>
            </a:r>
            <a:r>
              <a:rPr lang="en-US" altLang="zh-CN" sz="2600" b="1" dirty="0">
                <a:latin typeface="仿宋" panose="02010609060101010101" pitchFamily="49" charset="-122"/>
                <a:ea typeface="仿宋" panose="02010609060101010101" pitchFamily="49" charset="-122"/>
              </a:rPr>
              <a:t>6 780</a:t>
            </a:r>
            <a:endParaRPr lang="en-US" altLang="zh-CN" sz="2600" b="1" dirty="0">
              <a:latin typeface="仿宋" panose="02010609060101010101" pitchFamily="49" charset="-122"/>
              <a:ea typeface="仿宋" panose="02010609060101010101" pitchFamily="49" charset="-122"/>
            </a:endParaRPr>
          </a:p>
        </p:txBody>
      </p:sp>
      <p:sp>
        <p:nvSpPr>
          <p:cNvPr id="286724" name="Text Box 5"/>
          <p:cNvSpPr txBox="1"/>
          <p:nvPr/>
        </p:nvSpPr>
        <p:spPr>
          <a:xfrm>
            <a:off x="8524875" y="4175125"/>
            <a:ext cx="1800225" cy="501650"/>
          </a:xfrm>
          <a:prstGeom prst="rect">
            <a:avLst/>
          </a:prstGeom>
          <a:noFill/>
          <a:ln w="38100" cap="flat" cmpd="sng">
            <a:solidFill>
              <a:srgbClr val="0000FF"/>
            </a:solidFill>
            <a:prstDash val="solid"/>
            <a:miter/>
            <a:headEnd type="none" w="med" len="med"/>
            <a:tailEnd type="none" w="med" len="med"/>
          </a:ln>
        </p:spPr>
        <p:txBody>
          <a:bodyPr tIns="36000" bIns="36000" anchor="t" anchorCtr="0">
            <a:spAutoFit/>
          </a:bodyPr>
          <a:p>
            <a:pPr algn="ctr">
              <a:spcBef>
                <a:spcPct val="50000"/>
              </a:spcBef>
            </a:pPr>
            <a:r>
              <a:rPr lang="en-US" altLang="zh-CN" sz="2800" b="1" dirty="0">
                <a:latin typeface="仿宋" panose="02010609060101010101" pitchFamily="49" charset="-122"/>
                <a:ea typeface="仿宋" panose="02010609060101010101" pitchFamily="49" charset="-122"/>
              </a:rPr>
              <a:t>②</a:t>
            </a:r>
            <a:r>
              <a:rPr lang="zh-CN" altLang="en-US" sz="2800" b="1" dirty="0">
                <a:latin typeface="仿宋" panose="02010609060101010101" pitchFamily="49" charset="-122"/>
                <a:ea typeface="仿宋" panose="02010609060101010101" pitchFamily="49" charset="-122"/>
              </a:rPr>
              <a:t>赊购</a:t>
            </a:r>
            <a:endParaRPr lang="zh-CN" altLang="en-US" sz="28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9571"/>
                                        </p:tgtEl>
                                        <p:attrNameLst>
                                          <p:attrName>style.visibility</p:attrName>
                                        </p:attrNameLst>
                                      </p:cBhvr>
                                      <p:to>
                                        <p:strVal val="visible"/>
                                      </p:to>
                                    </p:set>
                                    <p:anim calcmode="lin" valueType="num">
                                      <p:cBhvr>
                                        <p:cTn id="7" dur="500" fill="hold"/>
                                        <p:tgtEl>
                                          <p:spTgt spid="109571"/>
                                        </p:tgtEl>
                                        <p:attrNameLst>
                                          <p:attrName>ppt_x</p:attrName>
                                        </p:attrNameLst>
                                      </p:cBhvr>
                                      <p:tavLst>
                                        <p:tav tm="0">
                                          <p:val>
                                            <p:strVal val="0-#ppt_w/2"/>
                                          </p:val>
                                        </p:tav>
                                        <p:tav tm="100000">
                                          <p:val>
                                            <p:strVal val="#ppt_x"/>
                                          </p:val>
                                        </p:tav>
                                      </p:tavLst>
                                    </p:anim>
                                    <p:anim calcmode="lin" valueType="num">
                                      <p:cBhvr>
                                        <p:cTn id="8" dur="500" fill="hold"/>
                                        <p:tgtEl>
                                          <p:spTgt spid="1095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ldLvl="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7745" name="Rectangle 2"/>
          <p:cNvSpPr/>
          <p:nvPr>
            <p:ph idx="1"/>
          </p:nvPr>
        </p:nvSpPr>
        <p:spPr>
          <a:xfrm>
            <a:off x="838200" y="1196975"/>
            <a:ext cx="10443210" cy="2519680"/>
          </a:xfrm>
        </p:spPr>
        <p:txBody>
          <a:bodyPr vert="horz" wrap="square" lIns="91440" tIns="45720" rIns="91440" bIns="45720" anchor="t" anchorCtr="0"/>
          <a:p>
            <a:pPr algn="just"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（三）材料采购业务核算的账务处理</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3】</a:t>
            </a:r>
            <a:r>
              <a:rPr lang="zh-CN" altLang="en-US" sz="3000" dirty="0">
                <a:latin typeface="楷体" panose="02010609060101010101" pitchFamily="49" charset="-122"/>
                <a:ea typeface="楷体" panose="02010609060101010101" pitchFamily="49" charset="-122"/>
              </a:rPr>
              <a:t>企业支付前欠北方工厂货款</a:t>
            </a:r>
            <a:r>
              <a:rPr lang="en-US" altLang="zh-CN" sz="3000" dirty="0">
                <a:latin typeface="楷体" panose="02010609060101010101" pitchFamily="49" charset="-122"/>
                <a:ea typeface="楷体" panose="02010609060101010101" pitchFamily="49" charset="-122"/>
              </a:rPr>
              <a:t>6 780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p:txBody>
      </p:sp>
      <p:sp>
        <p:nvSpPr>
          <p:cNvPr id="110595" name="Text Box 3"/>
          <p:cNvSpPr txBox="1"/>
          <p:nvPr/>
        </p:nvSpPr>
        <p:spPr>
          <a:xfrm>
            <a:off x="2095500" y="4375150"/>
            <a:ext cx="8001000" cy="1614805"/>
          </a:xfrm>
          <a:prstGeom prst="rect">
            <a:avLst/>
          </a:prstGeom>
          <a:solidFill>
            <a:srgbClr val="FFFF99"/>
          </a:solidFill>
          <a:ln w="9525">
            <a:noFill/>
          </a:ln>
        </p:spPr>
        <p:txBody>
          <a:bodyPr lIns="360000" anchor="t" anchorCtr="0">
            <a:spAutoFit/>
          </a:bodyPr>
          <a:p>
            <a:pPr algn="just">
              <a:lnSpc>
                <a:spcPct val="150000"/>
              </a:lnSpc>
              <a:spcBef>
                <a:spcPct val="30000"/>
              </a:spcBef>
            </a:pPr>
            <a:r>
              <a:rPr lang="zh-CN" altLang="en-US" sz="3000" b="1" dirty="0">
                <a:latin typeface="仿宋" panose="02010609060101010101" pitchFamily="49" charset="-122"/>
                <a:ea typeface="仿宋" panose="02010609060101010101" pitchFamily="49" charset="-122"/>
              </a:rPr>
              <a:t>借：应付账款 </a:t>
            </a:r>
            <a:r>
              <a:rPr lang="en-US" altLang="zh-CN" sz="3000" b="1" dirty="0">
                <a:latin typeface="仿宋" panose="02010609060101010101" pitchFamily="49" charset="-122"/>
                <a:ea typeface="仿宋" panose="02010609060101010101" pitchFamily="49" charset="-122"/>
              </a:rPr>
              <a:t>—</a:t>
            </a:r>
            <a:r>
              <a:rPr lang="zh-CN" altLang="en-US" sz="3000" b="1" dirty="0">
                <a:latin typeface="仿宋" panose="02010609060101010101" pitchFamily="49" charset="-122"/>
                <a:ea typeface="仿宋" panose="02010609060101010101" pitchFamily="49" charset="-122"/>
              </a:rPr>
              <a:t>北方工厂    </a:t>
            </a:r>
            <a:r>
              <a:rPr lang="en-US" altLang="zh-CN" sz="3000" b="1" dirty="0">
                <a:latin typeface="仿宋" panose="02010609060101010101" pitchFamily="49" charset="-122"/>
                <a:ea typeface="仿宋" panose="02010609060101010101" pitchFamily="49" charset="-122"/>
              </a:rPr>
              <a:t>6 780</a:t>
            </a:r>
            <a:endParaRPr lang="en-US" altLang="zh-CN" sz="30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3000" b="1" dirty="0">
                <a:latin typeface="仿宋" panose="02010609060101010101" pitchFamily="49" charset="-122"/>
                <a:ea typeface="仿宋" panose="02010609060101010101" pitchFamily="49" charset="-122"/>
              </a:rPr>
              <a:t>    </a:t>
            </a:r>
            <a:r>
              <a:rPr lang="zh-CN" altLang="en-US" sz="3000" b="1" dirty="0">
                <a:latin typeface="仿宋" panose="02010609060101010101" pitchFamily="49" charset="-122"/>
                <a:ea typeface="仿宋" panose="02010609060101010101" pitchFamily="49" charset="-122"/>
              </a:rPr>
              <a:t>贷：银行存款               </a:t>
            </a:r>
            <a:r>
              <a:rPr lang="en-US" altLang="zh-CN" sz="3000" b="1" dirty="0">
                <a:latin typeface="仿宋" panose="02010609060101010101" pitchFamily="49" charset="-122"/>
                <a:ea typeface="仿宋" panose="02010609060101010101" pitchFamily="49" charset="-122"/>
              </a:rPr>
              <a:t>6 780</a:t>
            </a:r>
            <a:endParaRPr lang="en-US" altLang="zh-CN" sz="3000" b="1" dirty="0">
              <a:latin typeface="仿宋" panose="02010609060101010101" pitchFamily="49" charset="-122"/>
              <a:ea typeface="仿宋" panose="02010609060101010101" pitchFamily="49" charset="-122"/>
            </a:endParaRPr>
          </a:p>
        </p:txBody>
      </p:sp>
      <p:sp>
        <p:nvSpPr>
          <p:cNvPr id="287748" name="Text Box 5"/>
          <p:cNvSpPr txBox="1"/>
          <p:nvPr/>
        </p:nvSpPr>
        <p:spPr>
          <a:xfrm>
            <a:off x="7608888" y="3789363"/>
            <a:ext cx="2493962" cy="532765"/>
          </a:xfrm>
          <a:prstGeom prst="rect">
            <a:avLst/>
          </a:prstGeom>
          <a:noFill/>
          <a:ln w="38100" cap="flat" cmpd="sng">
            <a:solidFill>
              <a:srgbClr val="0000FF"/>
            </a:solidFill>
            <a:prstDash val="solid"/>
            <a:miter/>
            <a:headEnd type="none" w="med" len="med"/>
            <a:tailEnd type="none" w="med" len="med"/>
          </a:ln>
        </p:spPr>
        <p:txBody>
          <a:bodyPr tIns="36000" bIns="36000" anchor="t" anchorCtr="0">
            <a:spAutoFit/>
          </a:bodyPr>
          <a:p>
            <a:pPr algn="ctr">
              <a:spcBef>
                <a:spcPct val="50000"/>
              </a:spcBef>
            </a:pPr>
            <a:r>
              <a:rPr lang="en-US" altLang="zh-CN" sz="3000" b="1" dirty="0">
                <a:latin typeface="仿宋" panose="02010609060101010101" pitchFamily="49" charset="-122"/>
                <a:ea typeface="仿宋" panose="02010609060101010101" pitchFamily="49" charset="-122"/>
              </a:rPr>
              <a:t>③</a:t>
            </a:r>
            <a:r>
              <a:rPr lang="zh-CN" altLang="en-US" sz="3000" b="1" dirty="0">
                <a:latin typeface="仿宋" panose="02010609060101010101" pitchFamily="49" charset="-122"/>
                <a:ea typeface="仿宋" panose="02010609060101010101" pitchFamily="49" charset="-122"/>
              </a:rPr>
              <a:t>偿还货款</a:t>
            </a:r>
            <a:endParaRPr lang="zh-CN" altLang="en-US" sz="30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0595"/>
                                        </p:tgtEl>
                                        <p:attrNameLst>
                                          <p:attrName>style.visibility</p:attrName>
                                        </p:attrNameLst>
                                      </p:cBhvr>
                                      <p:to>
                                        <p:strVal val="visible"/>
                                      </p:to>
                                    </p:set>
                                    <p:anim calcmode="lin" valueType="num">
                                      <p:cBhvr>
                                        <p:cTn id="7" dur="500" fill="hold"/>
                                        <p:tgtEl>
                                          <p:spTgt spid="110595"/>
                                        </p:tgtEl>
                                        <p:attrNameLst>
                                          <p:attrName>ppt_x</p:attrName>
                                        </p:attrNameLst>
                                      </p:cBhvr>
                                      <p:tavLst>
                                        <p:tav tm="0">
                                          <p:val>
                                            <p:strVal val="0-#ppt_w/2"/>
                                          </p:val>
                                        </p:tav>
                                        <p:tav tm="100000">
                                          <p:val>
                                            <p:strVal val="#ppt_x"/>
                                          </p:val>
                                        </p:tav>
                                      </p:tavLst>
                                    </p:anim>
                                    <p:anim calcmode="lin" valueType="num">
                                      <p:cBhvr>
                                        <p:cTn id="8" dur="500" fill="hold"/>
                                        <p:tgtEl>
                                          <p:spTgt spid="1105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ldLvl="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8769" name="Rectangle 2"/>
          <p:cNvSpPr/>
          <p:nvPr>
            <p:ph idx="1"/>
          </p:nvPr>
        </p:nvSpPr>
        <p:spPr>
          <a:xfrm>
            <a:off x="922020" y="1196975"/>
            <a:ext cx="10222230" cy="1800225"/>
          </a:xfrm>
        </p:spPr>
        <p:txBody>
          <a:bodyPr vert="horz" wrap="square" lIns="91440" tIns="45720" rIns="91440" bIns="45720" anchor="t" anchorCtr="0"/>
          <a:p>
            <a:pPr algn="just"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（三）材料采购业务核算的账务处理</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4】</a:t>
            </a:r>
            <a:r>
              <a:rPr lang="en-US" altLang="zh-CN" sz="3200" dirty="0">
                <a:latin typeface="楷体" panose="02010609060101010101" pitchFamily="49" charset="-122"/>
                <a:ea typeface="楷体" panose="02010609060101010101" pitchFamily="49" charset="-122"/>
              </a:rPr>
              <a:t>6 000</a:t>
            </a:r>
            <a:r>
              <a:rPr lang="zh-CN" altLang="en-US" sz="3200" dirty="0">
                <a:latin typeface="楷体" panose="02010609060101010101" pitchFamily="49" charset="-122"/>
                <a:ea typeface="楷体" panose="02010609060101010101" pitchFamily="49" charset="-122"/>
              </a:rPr>
              <a:t>元乙材料经验收合格入库。</a:t>
            </a:r>
            <a:endParaRPr lang="zh-CN" altLang="en-US" sz="3200" dirty="0">
              <a:latin typeface="楷体" panose="02010609060101010101" pitchFamily="49" charset="-122"/>
              <a:ea typeface="楷体" panose="02010609060101010101" pitchFamily="49" charset="-122"/>
            </a:endParaRPr>
          </a:p>
        </p:txBody>
      </p:sp>
      <p:sp>
        <p:nvSpPr>
          <p:cNvPr id="110595" name="Text Box 3"/>
          <p:cNvSpPr txBox="1"/>
          <p:nvPr/>
        </p:nvSpPr>
        <p:spPr>
          <a:xfrm>
            <a:off x="2095500" y="4149725"/>
            <a:ext cx="8001000" cy="1715770"/>
          </a:xfrm>
          <a:prstGeom prst="rect">
            <a:avLst/>
          </a:prstGeom>
          <a:solidFill>
            <a:srgbClr val="FFFF99"/>
          </a:solidFill>
          <a:ln w="9525">
            <a:noFill/>
          </a:ln>
        </p:spPr>
        <p:txBody>
          <a:bodyPr lIns="360000" anchor="t" anchorCtr="0">
            <a:spAutoFit/>
          </a:bodyPr>
          <a:p>
            <a:pPr algn="just">
              <a:lnSpc>
                <a:spcPct val="150000"/>
              </a:lnSpc>
              <a:spcBef>
                <a:spcPct val="30000"/>
              </a:spcBef>
            </a:pPr>
            <a:r>
              <a:rPr lang="zh-CN" altLang="en-US" sz="3200" b="1" dirty="0">
                <a:latin typeface="仿宋" panose="02010609060101010101" pitchFamily="49" charset="-122"/>
                <a:ea typeface="仿宋" panose="02010609060101010101" pitchFamily="49" charset="-122"/>
              </a:rPr>
              <a:t>借：原材料</a:t>
            </a:r>
            <a:r>
              <a:rPr lang="en-US" altLang="zh-CN" sz="3200" b="1" dirty="0">
                <a:latin typeface="仿宋" panose="02010609060101010101" pitchFamily="49" charset="-122"/>
                <a:ea typeface="仿宋" panose="02010609060101010101" pitchFamily="49" charset="-122"/>
              </a:rPr>
              <a:t>—</a:t>
            </a:r>
            <a:r>
              <a:rPr lang="zh-CN" altLang="en-US" sz="3200" b="1" dirty="0">
                <a:latin typeface="仿宋" panose="02010609060101010101" pitchFamily="49" charset="-122"/>
                <a:ea typeface="仿宋" panose="02010609060101010101" pitchFamily="49" charset="-122"/>
              </a:rPr>
              <a:t>乙材料    </a:t>
            </a:r>
            <a:r>
              <a:rPr lang="en-US" altLang="zh-CN" sz="3200" b="1" dirty="0">
                <a:latin typeface="仿宋" panose="02010609060101010101" pitchFamily="49" charset="-122"/>
                <a:ea typeface="仿宋" panose="02010609060101010101" pitchFamily="49" charset="-122"/>
              </a:rPr>
              <a:t>6 000</a:t>
            </a:r>
            <a:endParaRPr lang="en-US" altLang="zh-CN" sz="32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贷：在途物资</a:t>
            </a:r>
            <a:r>
              <a:rPr lang="en-US" altLang="zh-CN" sz="3200" b="1" dirty="0">
                <a:latin typeface="仿宋" panose="02010609060101010101" pitchFamily="49" charset="-122"/>
                <a:ea typeface="仿宋" panose="02010609060101010101" pitchFamily="49" charset="-122"/>
              </a:rPr>
              <a:t>—</a:t>
            </a:r>
            <a:r>
              <a:rPr lang="zh-CN" altLang="en-US" sz="3200" b="1" dirty="0">
                <a:latin typeface="仿宋" panose="02010609060101010101" pitchFamily="49" charset="-122"/>
                <a:ea typeface="仿宋" panose="02010609060101010101" pitchFamily="49" charset="-122"/>
              </a:rPr>
              <a:t>乙材料     </a:t>
            </a:r>
            <a:r>
              <a:rPr lang="en-US" altLang="zh-CN" sz="3200" b="1" dirty="0">
                <a:latin typeface="仿宋" panose="02010609060101010101" pitchFamily="49" charset="-122"/>
                <a:ea typeface="仿宋" panose="02010609060101010101" pitchFamily="49" charset="-122"/>
              </a:rPr>
              <a:t>6 000</a:t>
            </a:r>
            <a:endParaRPr lang="en-US" altLang="zh-CN" sz="3200" b="1" dirty="0">
              <a:latin typeface="仿宋" panose="02010609060101010101" pitchFamily="49" charset="-122"/>
              <a:ea typeface="仿宋" panose="02010609060101010101" pitchFamily="49" charset="-122"/>
            </a:endParaRPr>
          </a:p>
        </p:txBody>
      </p:sp>
      <p:sp>
        <p:nvSpPr>
          <p:cNvPr id="288772" name="Text Box 5"/>
          <p:cNvSpPr txBox="1"/>
          <p:nvPr/>
        </p:nvSpPr>
        <p:spPr>
          <a:xfrm>
            <a:off x="7608888" y="3584575"/>
            <a:ext cx="2493962" cy="563245"/>
          </a:xfrm>
          <a:prstGeom prst="rect">
            <a:avLst/>
          </a:prstGeom>
          <a:noFill/>
          <a:ln w="38100" cap="flat" cmpd="sng">
            <a:solidFill>
              <a:srgbClr val="0000FF"/>
            </a:solidFill>
            <a:prstDash val="solid"/>
            <a:miter/>
            <a:headEnd type="none" w="med" len="med"/>
            <a:tailEnd type="none" w="med" len="med"/>
          </a:ln>
        </p:spPr>
        <p:txBody>
          <a:bodyPr tIns="36000" bIns="36000" anchor="t" anchorCtr="0">
            <a:spAutoFit/>
          </a:bodyPr>
          <a:p>
            <a:pPr algn="ctr">
              <a:spcBef>
                <a:spcPct val="50000"/>
              </a:spcBef>
            </a:pPr>
            <a:r>
              <a:rPr lang="en-US" altLang="zh-CN" sz="3200" b="1" dirty="0">
                <a:latin typeface="楷体" panose="02010609060101010101" pitchFamily="49" charset="-122"/>
                <a:ea typeface="楷体" panose="02010609060101010101" pitchFamily="49" charset="-122"/>
              </a:rPr>
              <a:t>④</a:t>
            </a:r>
            <a:r>
              <a:rPr lang="zh-CN" altLang="en-US" sz="3200" b="1" dirty="0">
                <a:latin typeface="仿宋" panose="02010609060101010101" pitchFamily="49" charset="-122"/>
                <a:ea typeface="仿宋" panose="02010609060101010101" pitchFamily="49" charset="-122"/>
              </a:rPr>
              <a:t>材料入库</a:t>
            </a:r>
            <a:endParaRPr lang="zh-CN" altLang="en-US" sz="32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0595"/>
                                        </p:tgtEl>
                                        <p:attrNameLst>
                                          <p:attrName>style.visibility</p:attrName>
                                        </p:attrNameLst>
                                      </p:cBhvr>
                                      <p:to>
                                        <p:strVal val="visible"/>
                                      </p:to>
                                    </p:set>
                                    <p:anim calcmode="lin" valueType="num">
                                      <p:cBhvr>
                                        <p:cTn id="7" dur="500" fill="hold"/>
                                        <p:tgtEl>
                                          <p:spTgt spid="110595"/>
                                        </p:tgtEl>
                                        <p:attrNameLst>
                                          <p:attrName>ppt_x</p:attrName>
                                        </p:attrNameLst>
                                      </p:cBhvr>
                                      <p:tavLst>
                                        <p:tav tm="0">
                                          <p:val>
                                            <p:strVal val="0-#ppt_w/2"/>
                                          </p:val>
                                        </p:tav>
                                        <p:tav tm="100000">
                                          <p:val>
                                            <p:strVal val="#ppt_x"/>
                                          </p:val>
                                        </p:tav>
                                      </p:tavLst>
                                    </p:anim>
                                    <p:anim calcmode="lin" valueType="num">
                                      <p:cBhvr>
                                        <p:cTn id="8" dur="500" fill="hold"/>
                                        <p:tgtEl>
                                          <p:spTgt spid="1105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ldLvl="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9793" name="Rectangle 2"/>
          <p:cNvSpPr/>
          <p:nvPr>
            <p:ph idx="1"/>
          </p:nvPr>
        </p:nvSpPr>
        <p:spPr>
          <a:xfrm>
            <a:off x="971550" y="1203325"/>
            <a:ext cx="10293985" cy="1440180"/>
          </a:xfrm>
        </p:spPr>
        <p:txBody>
          <a:bodyPr vert="horz" wrap="square" lIns="91440" tIns="45720" rIns="91440" bIns="45720" anchor="t" anchorCtr="0"/>
          <a:p>
            <a:pPr algn="just" eaLnBrk="1" hangingPunct="1">
              <a:lnSpc>
                <a:spcPct val="140000"/>
              </a:lnSpc>
            </a:pPr>
            <a:r>
              <a:rPr lang="zh-CN" altLang="en-US" sz="2800" dirty="0">
                <a:solidFill>
                  <a:srgbClr val="FF0000"/>
                </a:solidFill>
                <a:latin typeface="黑体" panose="02010609060101010101" pitchFamily="49" charset="-122"/>
                <a:ea typeface="黑体" panose="02010609060101010101" pitchFamily="49" charset="-122"/>
              </a:rPr>
              <a:t>（三）材料采购业务核算的账务处理</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40000"/>
              </a:lnSpc>
            </a:pP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en-US" altLang="zh-CN" sz="2800" dirty="0">
                <a:solidFill>
                  <a:srgbClr val="FF0000"/>
                </a:solidFill>
                <a:latin typeface="楷体" panose="02010609060101010101" pitchFamily="49" charset="-122"/>
                <a:ea typeface="楷体" panose="02010609060101010101" pitchFamily="49" charset="-122"/>
              </a:rPr>
              <a:t>5】</a:t>
            </a:r>
            <a:r>
              <a:rPr lang="zh-CN" altLang="en-US" sz="2800" dirty="0">
                <a:latin typeface="楷体" panose="02010609060101010101" pitchFamily="49" charset="-122"/>
                <a:ea typeface="楷体" panose="02010609060101010101" pitchFamily="49" charset="-122"/>
              </a:rPr>
              <a:t>企业以银行存款</a:t>
            </a:r>
            <a:r>
              <a:rPr lang="en-US" altLang="zh-CN" sz="2800" dirty="0">
                <a:latin typeface="楷体" panose="02010609060101010101" pitchFamily="49" charset="-122"/>
                <a:ea typeface="楷体" panose="02010609060101010101" pitchFamily="49" charset="-122"/>
              </a:rPr>
              <a:t>500</a:t>
            </a:r>
            <a:r>
              <a:rPr lang="zh-CN" altLang="en-US" sz="2800" dirty="0">
                <a:latin typeface="楷体" panose="02010609060101010101" pitchFamily="49" charset="-122"/>
                <a:ea typeface="楷体" panose="02010609060101010101" pitchFamily="49" charset="-122"/>
              </a:rPr>
              <a:t>元支付乙材料运费。</a:t>
            </a:r>
            <a:endParaRPr lang="zh-CN" altLang="en-US" sz="2800" dirty="0">
              <a:latin typeface="楷体" panose="02010609060101010101" pitchFamily="49" charset="-122"/>
              <a:ea typeface="楷体" panose="02010609060101010101" pitchFamily="49" charset="-122"/>
            </a:endParaRPr>
          </a:p>
        </p:txBody>
      </p:sp>
      <p:sp>
        <p:nvSpPr>
          <p:cNvPr id="112643" name="Text Box 3"/>
          <p:cNvSpPr txBox="1"/>
          <p:nvPr/>
        </p:nvSpPr>
        <p:spPr>
          <a:xfrm>
            <a:off x="2095500" y="2617788"/>
            <a:ext cx="8001000" cy="1411605"/>
          </a:xfrm>
          <a:prstGeom prst="rect">
            <a:avLst/>
          </a:prstGeom>
          <a:solidFill>
            <a:srgbClr val="FFFF99"/>
          </a:solidFill>
          <a:ln w="9525">
            <a:noFill/>
          </a:ln>
        </p:spPr>
        <p:txBody>
          <a:bodyPr lIns="360000" anchor="t" anchorCtr="0">
            <a:spAutoFit/>
          </a:bodyPr>
          <a:p>
            <a:pPr algn="just">
              <a:lnSpc>
                <a:spcPct val="150000"/>
              </a:lnSpc>
              <a:spcBef>
                <a:spcPct val="30000"/>
              </a:spcBef>
            </a:pPr>
            <a:r>
              <a:rPr lang="zh-CN" altLang="en-US" sz="2600" b="1" dirty="0">
                <a:latin typeface="仿宋" panose="02010609060101010101" pitchFamily="49" charset="-122"/>
                <a:ea typeface="仿宋" panose="02010609060101010101" pitchFamily="49" charset="-122"/>
              </a:rPr>
              <a:t>借：在途物资 </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乙材料            </a:t>
            </a:r>
            <a:r>
              <a:rPr lang="en-US" altLang="zh-CN" sz="2600" b="1" dirty="0">
                <a:latin typeface="仿宋" panose="02010609060101010101" pitchFamily="49" charset="-122"/>
                <a:ea typeface="仿宋" panose="02010609060101010101" pitchFamily="49" charset="-122"/>
              </a:rPr>
              <a:t>500</a:t>
            </a:r>
            <a:endParaRPr lang="en-US" altLang="zh-CN" sz="26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贷：银行存款                      </a:t>
            </a:r>
            <a:r>
              <a:rPr lang="en-US" altLang="zh-CN" sz="2600" b="1" dirty="0">
                <a:latin typeface="仿宋" panose="02010609060101010101" pitchFamily="49" charset="-122"/>
                <a:ea typeface="仿宋" panose="02010609060101010101" pitchFamily="49" charset="-122"/>
              </a:rPr>
              <a:t>500</a:t>
            </a:r>
            <a:endParaRPr lang="en-US" altLang="zh-CN" sz="2600" b="1" dirty="0">
              <a:latin typeface="仿宋" panose="02010609060101010101" pitchFamily="49" charset="-122"/>
              <a:ea typeface="仿宋" panose="02010609060101010101" pitchFamily="49" charset="-122"/>
            </a:endParaRPr>
          </a:p>
        </p:txBody>
      </p:sp>
      <p:sp>
        <p:nvSpPr>
          <p:cNvPr id="112645" name="Rectangle 5"/>
          <p:cNvSpPr/>
          <p:nvPr/>
        </p:nvSpPr>
        <p:spPr>
          <a:xfrm>
            <a:off x="1085215" y="3923030"/>
            <a:ext cx="10400030" cy="1292225"/>
          </a:xfrm>
          <a:prstGeom prst="rect">
            <a:avLst/>
          </a:prstGeom>
          <a:noFill/>
          <a:ln w="9525">
            <a:noFill/>
          </a:ln>
        </p:spPr>
        <p:txBody>
          <a:bodyPr anchor="t" anchorCtr="0"/>
          <a:p>
            <a:pPr marL="469900" indent="-469900" algn="just">
              <a:lnSpc>
                <a:spcPct val="150000"/>
              </a:lnSpc>
              <a:spcBef>
                <a:spcPct val="20000"/>
              </a:spcBef>
              <a:buClr>
                <a:schemeClr val="accent2"/>
              </a:buClr>
              <a:buFont typeface="Wingdings 2" panose="05020102010507070707" pitchFamily="18" charset="2"/>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6】</a:t>
            </a:r>
            <a:r>
              <a:rPr lang="zh-CN" altLang="en-US" sz="2800" b="1" dirty="0">
                <a:latin typeface="楷体" panose="02010609060101010101" pitchFamily="49" charset="-122"/>
                <a:ea typeface="楷体" panose="02010609060101010101" pitchFamily="49" charset="-122"/>
              </a:rPr>
              <a:t>乙材料验收入库，结转其实际成本，其中买价</a:t>
            </a:r>
            <a:r>
              <a:rPr lang="en-US" altLang="zh-CN" sz="2800" b="1" dirty="0">
                <a:latin typeface="楷体" panose="02010609060101010101" pitchFamily="49" charset="-122"/>
                <a:ea typeface="楷体" panose="02010609060101010101" pitchFamily="49" charset="-122"/>
              </a:rPr>
              <a:t>6 000</a:t>
            </a:r>
            <a:r>
              <a:rPr lang="zh-CN" altLang="en-US" sz="2800" b="1" dirty="0">
                <a:latin typeface="楷体" panose="02010609060101010101" pitchFamily="49" charset="-122"/>
                <a:ea typeface="楷体" panose="02010609060101010101" pitchFamily="49" charset="-122"/>
              </a:rPr>
              <a:t>元，运费</a:t>
            </a:r>
            <a:r>
              <a:rPr lang="en-US" altLang="zh-CN" sz="2800" b="1" dirty="0">
                <a:latin typeface="楷体" panose="02010609060101010101" pitchFamily="49" charset="-122"/>
                <a:ea typeface="楷体" panose="02010609060101010101" pitchFamily="49" charset="-122"/>
              </a:rPr>
              <a:t>500</a:t>
            </a:r>
            <a:r>
              <a:rPr lang="zh-CN" altLang="en-US" sz="2800" b="1" dirty="0">
                <a:latin typeface="楷体" panose="02010609060101010101" pitchFamily="49" charset="-122"/>
                <a:ea typeface="楷体" panose="02010609060101010101" pitchFamily="49" charset="-122"/>
              </a:rPr>
              <a:t>元。</a:t>
            </a:r>
            <a:endParaRPr lang="zh-CN" altLang="en-US" sz="2800" b="1" dirty="0">
              <a:latin typeface="楷体" panose="02010609060101010101" pitchFamily="49" charset="-122"/>
              <a:ea typeface="楷体" panose="02010609060101010101" pitchFamily="49" charset="-122"/>
            </a:endParaRPr>
          </a:p>
        </p:txBody>
      </p:sp>
      <p:sp>
        <p:nvSpPr>
          <p:cNvPr id="112646" name="Text Box 6"/>
          <p:cNvSpPr txBox="1"/>
          <p:nvPr/>
        </p:nvSpPr>
        <p:spPr>
          <a:xfrm>
            <a:off x="9207818" y="4713605"/>
            <a:ext cx="2057400" cy="501650"/>
          </a:xfrm>
          <a:prstGeom prst="rect">
            <a:avLst/>
          </a:prstGeom>
          <a:noFill/>
          <a:ln w="38100" cap="flat" cmpd="sng">
            <a:solidFill>
              <a:srgbClr val="0000FF"/>
            </a:solidFill>
            <a:prstDash val="solid"/>
            <a:miter/>
            <a:headEnd type="none" w="med" len="med"/>
            <a:tailEnd type="none" w="med" len="med"/>
          </a:ln>
        </p:spPr>
        <p:txBody>
          <a:bodyPr tIns="36000" bIns="36000" anchor="t" anchorCtr="0">
            <a:spAutoFit/>
          </a:bodyPr>
          <a:p>
            <a:pPr algn="ctr">
              <a:spcBef>
                <a:spcPct val="50000"/>
              </a:spcBef>
            </a:pPr>
            <a:r>
              <a:rPr lang="en-US" altLang="zh-CN" sz="2800" b="1" dirty="0">
                <a:latin typeface="仿宋" panose="02010609060101010101" pitchFamily="49" charset="-122"/>
                <a:ea typeface="仿宋" panose="02010609060101010101" pitchFamily="49" charset="-122"/>
              </a:rPr>
              <a:t>④</a:t>
            </a:r>
            <a:r>
              <a:rPr lang="zh-CN" altLang="en-US" sz="2800" b="1" dirty="0">
                <a:latin typeface="仿宋" panose="02010609060101010101" pitchFamily="49" charset="-122"/>
                <a:ea typeface="仿宋" panose="02010609060101010101" pitchFamily="49" charset="-122"/>
              </a:rPr>
              <a:t>材料入库</a:t>
            </a:r>
            <a:endParaRPr lang="zh-CN" altLang="en-US" sz="2800" b="1" dirty="0">
              <a:latin typeface="仿宋" panose="02010609060101010101" pitchFamily="49" charset="-122"/>
              <a:ea typeface="仿宋" panose="02010609060101010101" pitchFamily="49" charset="-122"/>
            </a:endParaRPr>
          </a:p>
        </p:txBody>
      </p:sp>
      <p:sp>
        <p:nvSpPr>
          <p:cNvPr id="112647" name="Text Box 7"/>
          <p:cNvSpPr txBox="1"/>
          <p:nvPr/>
        </p:nvSpPr>
        <p:spPr>
          <a:xfrm>
            <a:off x="2095500" y="5260975"/>
            <a:ext cx="8001000" cy="1411605"/>
          </a:xfrm>
          <a:prstGeom prst="rect">
            <a:avLst/>
          </a:prstGeom>
          <a:solidFill>
            <a:srgbClr val="FFFF99"/>
          </a:solidFill>
          <a:ln w="9525">
            <a:noFill/>
          </a:ln>
        </p:spPr>
        <p:txBody>
          <a:bodyPr lIns="360000" anchor="t" anchorCtr="0">
            <a:spAutoFit/>
          </a:bodyPr>
          <a:p>
            <a:pPr algn="just">
              <a:lnSpc>
                <a:spcPct val="150000"/>
              </a:lnSpc>
              <a:spcBef>
                <a:spcPct val="30000"/>
              </a:spcBef>
            </a:pPr>
            <a:r>
              <a:rPr lang="zh-CN" altLang="en-US" sz="2600" b="1" dirty="0">
                <a:latin typeface="仿宋" panose="02010609060101010101" pitchFamily="49" charset="-122"/>
                <a:ea typeface="仿宋" panose="02010609060101010101" pitchFamily="49" charset="-122"/>
              </a:rPr>
              <a:t>借：原材料                </a:t>
            </a:r>
            <a:r>
              <a:rPr lang="en-US" altLang="zh-CN" sz="2600" b="1" dirty="0">
                <a:latin typeface="仿宋" panose="02010609060101010101" pitchFamily="49" charset="-122"/>
                <a:ea typeface="仿宋" panose="02010609060101010101" pitchFamily="49" charset="-122"/>
              </a:rPr>
              <a:t>6 500</a:t>
            </a:r>
            <a:endParaRPr lang="en-US" altLang="zh-CN" sz="2600" b="1" dirty="0">
              <a:latin typeface="仿宋" panose="02010609060101010101" pitchFamily="49" charset="-122"/>
              <a:ea typeface="仿宋" panose="02010609060101010101" pitchFamily="49" charset="-122"/>
            </a:endParaRPr>
          </a:p>
          <a:p>
            <a:pPr algn="just">
              <a:lnSpc>
                <a:spcPct val="150000"/>
              </a:lnSpc>
              <a:spcBef>
                <a:spcPct val="30000"/>
              </a:spcBef>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贷：在途物资 </a:t>
            </a: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乙材料    </a:t>
            </a:r>
            <a:r>
              <a:rPr lang="en-US" altLang="zh-CN" sz="2600" b="1" dirty="0">
                <a:latin typeface="仿宋" panose="02010609060101010101" pitchFamily="49" charset="-122"/>
                <a:ea typeface="仿宋" panose="02010609060101010101" pitchFamily="49" charset="-122"/>
              </a:rPr>
              <a:t>6 500</a:t>
            </a:r>
            <a:endParaRPr lang="en-US" altLang="zh-CN" sz="26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43"/>
                                        </p:tgtEl>
                                        <p:attrNameLst>
                                          <p:attrName>style.visibility</p:attrName>
                                        </p:attrNameLst>
                                      </p:cBhvr>
                                      <p:to>
                                        <p:strVal val="visible"/>
                                      </p:to>
                                    </p:set>
                                    <p:anim calcmode="lin" valueType="num">
                                      <p:cBhvr>
                                        <p:cTn id="7" dur="500" fill="hold"/>
                                        <p:tgtEl>
                                          <p:spTgt spid="112643"/>
                                        </p:tgtEl>
                                        <p:attrNameLst>
                                          <p:attrName>ppt_x</p:attrName>
                                        </p:attrNameLst>
                                      </p:cBhvr>
                                      <p:tavLst>
                                        <p:tav tm="0">
                                          <p:val>
                                            <p:strVal val="0-#ppt_w/2"/>
                                          </p:val>
                                        </p:tav>
                                        <p:tav tm="100000">
                                          <p:val>
                                            <p:strVal val="#ppt_x"/>
                                          </p:val>
                                        </p:tav>
                                      </p:tavLst>
                                    </p:anim>
                                    <p:anim calcmode="lin" valueType="num">
                                      <p:cBhvr>
                                        <p:cTn id="8" dur="500" fill="hold"/>
                                        <p:tgtEl>
                                          <p:spTgt spid="1126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1264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264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126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ldLvl="0" animBg="1"/>
      <p:bldP spid="112645" grpId="0"/>
      <p:bldP spid="112646" grpId="0" bldLvl="0" animBg="1"/>
      <p:bldP spid="112647" grpId="0" bldLvl="0" animBg="1"/>
      <p:bldP spid="112646" grpId="1" animBg="1"/>
      <p:bldP spid="112647" grpId="1"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8" name="Rectangle 3"/>
          <p:cNvSpPr/>
          <p:nvPr>
            <p:ph idx="1"/>
          </p:nvPr>
        </p:nvSpPr>
        <p:spPr>
          <a:xfrm>
            <a:off x="1992313" y="1184275"/>
            <a:ext cx="7556500" cy="3757613"/>
          </a:xfrm>
        </p:spPr>
        <p:txBody>
          <a:bodyPr vert="horz" wrap="square" lIns="91440" tIns="45720" rIns="91440" bIns="45720" anchor="t" anchorCtr="0"/>
          <a:p>
            <a:pPr eaLnBrk="1" hangingPunct="1">
              <a:lnSpc>
                <a:spcPct val="130000"/>
              </a:lnSpc>
              <a:buClr>
                <a:srgbClr val="FF0000"/>
              </a:buClr>
              <a:buFont typeface="Wingdings" panose="05000000000000000000" pitchFamily="2" charset="2"/>
              <a:buChar char="p"/>
            </a:pPr>
            <a:r>
              <a:rPr lang="zh-CN" altLang="en-US" sz="2600" dirty="0">
                <a:solidFill>
                  <a:srgbClr val="353DE3"/>
                </a:solidFill>
                <a:latin typeface="黑体" panose="02010609060101010101" pitchFamily="49" charset="-122"/>
                <a:ea typeface="黑体" panose="02010609060101010101" pitchFamily="49" charset="-122"/>
              </a:rPr>
              <a:t>材料采购结算货款时</a:t>
            </a:r>
            <a:r>
              <a:rPr lang="en-US" altLang="zh-CN" sz="2600" dirty="0">
                <a:solidFill>
                  <a:srgbClr val="353DE3"/>
                </a:solidFill>
                <a:latin typeface="黑体" panose="02010609060101010101" pitchFamily="49" charset="-122"/>
                <a:ea typeface="黑体" panose="02010609060101010101" pitchFamily="49" charset="-122"/>
              </a:rPr>
              <a:t>——</a:t>
            </a:r>
            <a:r>
              <a:rPr lang="zh-CN" altLang="en-US" sz="2600" dirty="0">
                <a:solidFill>
                  <a:srgbClr val="353DE3"/>
                </a:solidFill>
                <a:latin typeface="黑体" panose="02010609060101010101" pitchFamily="49" charset="-122"/>
                <a:ea typeface="黑体" panose="02010609060101010101" pitchFamily="49" charset="-122"/>
              </a:rPr>
              <a:t>实际成本法：</a:t>
            </a:r>
            <a:endParaRPr lang="zh-CN" altLang="en-US" sz="2600" dirty="0">
              <a:solidFill>
                <a:srgbClr val="353DE3"/>
              </a:solidFill>
              <a:latin typeface="黑体" panose="02010609060101010101" pitchFamily="49" charset="-122"/>
              <a:ea typeface="黑体" panose="02010609060101010101" pitchFamily="49" charset="-122"/>
            </a:endParaRPr>
          </a:p>
          <a:p>
            <a:pPr eaLnBrk="1" hangingPunct="1">
              <a:lnSpc>
                <a:spcPct val="130000"/>
              </a:lnSpc>
              <a:spcBef>
                <a:spcPct val="30000"/>
              </a:spcBef>
              <a:buNone/>
            </a:pPr>
            <a:r>
              <a:rPr lang="zh-CN" altLang="en-US" sz="2600" dirty="0">
                <a:latin typeface="楷体" panose="02010609060101010101" pitchFamily="49" charset="-122"/>
                <a:ea typeface="楷体" panose="02010609060101010101" pitchFamily="49" charset="-122"/>
              </a:rPr>
              <a:t>借：在途物资</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材料</a:t>
            </a:r>
            <a:endParaRPr lang="zh-CN" altLang="en-US" sz="2600" dirty="0">
              <a:latin typeface="楷体" panose="02010609060101010101" pitchFamily="49" charset="-122"/>
              <a:ea typeface="楷体" panose="02010609060101010101" pitchFamily="49" charset="-122"/>
            </a:endParaRPr>
          </a:p>
          <a:p>
            <a:pPr eaLnBrk="1" hangingPunct="1">
              <a:lnSpc>
                <a:spcPct val="130000"/>
              </a:lnSpc>
              <a:spcBef>
                <a:spcPct val="30000"/>
              </a:spcBef>
              <a:buNone/>
            </a:pPr>
            <a:r>
              <a:rPr lang="zh-CN" altLang="en-US" sz="2600" dirty="0">
                <a:latin typeface="楷体" panose="02010609060101010101" pitchFamily="49" charset="-122"/>
                <a:ea typeface="楷体" panose="02010609060101010101" pitchFamily="49" charset="-122"/>
              </a:rPr>
              <a:t>    应交税费</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应交增值税（进项税额）</a:t>
            </a:r>
            <a:endParaRPr lang="zh-CN" altLang="en-US" sz="2600" dirty="0">
              <a:latin typeface="楷体" panose="02010609060101010101" pitchFamily="49" charset="-122"/>
              <a:ea typeface="楷体" panose="02010609060101010101" pitchFamily="49" charset="-122"/>
            </a:endParaRPr>
          </a:p>
          <a:p>
            <a:pPr eaLnBrk="1" hangingPunct="1">
              <a:lnSpc>
                <a:spcPct val="130000"/>
              </a:lnSpc>
              <a:spcBef>
                <a:spcPct val="30000"/>
              </a:spcBef>
              <a:buNone/>
            </a:pPr>
            <a:r>
              <a:rPr lang="zh-CN" altLang="en-US" sz="2600" dirty="0">
                <a:latin typeface="楷体" panose="02010609060101010101" pitchFamily="49" charset="-122"/>
                <a:ea typeface="楷体" panose="02010609060101010101" pitchFamily="49" charset="-122"/>
              </a:rPr>
              <a:t>    贷：银行存款（现购业务）</a:t>
            </a:r>
            <a:endParaRPr lang="zh-CN" altLang="en-US" sz="2600" dirty="0">
              <a:latin typeface="楷体" panose="02010609060101010101" pitchFamily="49" charset="-122"/>
              <a:ea typeface="楷体" panose="02010609060101010101" pitchFamily="49" charset="-122"/>
            </a:endParaRPr>
          </a:p>
          <a:p>
            <a:pPr eaLnBrk="1" hangingPunct="1">
              <a:lnSpc>
                <a:spcPct val="130000"/>
              </a:lnSpc>
              <a:spcBef>
                <a:spcPct val="30000"/>
              </a:spcBef>
              <a:buNone/>
            </a:pPr>
            <a:r>
              <a:rPr lang="zh-CN" altLang="en-US" sz="2600" dirty="0">
                <a:latin typeface="楷体" panose="02010609060101010101" pitchFamily="49" charset="-122"/>
                <a:ea typeface="楷体" panose="02010609060101010101" pitchFamily="49" charset="-122"/>
              </a:rPr>
              <a:t>        应付账款（赊购业务）</a:t>
            </a:r>
            <a:endParaRPr lang="zh-CN" altLang="en-US" sz="2600" dirty="0">
              <a:latin typeface="楷体" panose="02010609060101010101" pitchFamily="49" charset="-122"/>
              <a:ea typeface="楷体" panose="02010609060101010101" pitchFamily="49" charset="-122"/>
            </a:endParaRPr>
          </a:p>
          <a:p>
            <a:pPr eaLnBrk="1" hangingPunct="1">
              <a:lnSpc>
                <a:spcPct val="130000"/>
              </a:lnSpc>
              <a:spcBef>
                <a:spcPct val="30000"/>
              </a:spcBef>
              <a:buNone/>
            </a:pPr>
            <a:r>
              <a:rPr lang="zh-CN" altLang="en-US" sz="2600" dirty="0">
                <a:latin typeface="楷体" panose="02010609060101010101" pitchFamily="49" charset="-122"/>
                <a:ea typeface="楷体" panose="02010609060101010101" pitchFamily="49" charset="-122"/>
              </a:rPr>
              <a:t>        应付票据（赊购</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商业汇票结算）</a:t>
            </a:r>
            <a:endParaRPr lang="zh-CN" altLang="en-US" sz="2600" dirty="0">
              <a:latin typeface="楷体" panose="02010609060101010101" pitchFamily="49" charset="-122"/>
              <a:ea typeface="楷体" panose="02010609060101010101" pitchFamily="49" charset="-122"/>
            </a:endParaRPr>
          </a:p>
        </p:txBody>
      </p:sp>
      <p:sp>
        <p:nvSpPr>
          <p:cNvPr id="418820" name="AutoShape 4"/>
          <p:cNvSpPr/>
          <p:nvPr/>
        </p:nvSpPr>
        <p:spPr>
          <a:xfrm>
            <a:off x="8472488" y="3213100"/>
            <a:ext cx="295275" cy="1501775"/>
          </a:xfrm>
          <a:prstGeom prst="rightBrace">
            <a:avLst>
              <a:gd name="adj1" fmla="val 52979"/>
              <a:gd name="adj2" fmla="val 50000"/>
            </a:avLst>
          </a:prstGeom>
          <a:noFill/>
          <a:ln w="38100" cap="flat" cmpd="sng">
            <a:solidFill>
              <a:srgbClr val="CA1502"/>
            </a:solidFill>
            <a:prstDash val="solid"/>
            <a:round/>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418821" name="Text Box 5"/>
          <p:cNvSpPr txBox="1"/>
          <p:nvPr/>
        </p:nvSpPr>
        <p:spPr>
          <a:xfrm>
            <a:off x="8901113" y="3284538"/>
            <a:ext cx="1571625" cy="1291590"/>
          </a:xfrm>
          <a:prstGeom prst="rect">
            <a:avLst/>
          </a:prstGeom>
          <a:noFill/>
          <a:ln w="9525">
            <a:noFill/>
          </a:ln>
        </p:spPr>
        <p:txBody>
          <a:bodyPr anchor="t" anchorCtr="0">
            <a:spAutoFit/>
          </a:bodyPr>
          <a:p>
            <a:pPr>
              <a:spcBef>
                <a:spcPct val="50000"/>
              </a:spcBef>
            </a:pPr>
            <a:r>
              <a:rPr lang="zh-CN" altLang="en-US" sz="2600" b="1" dirty="0">
                <a:solidFill>
                  <a:srgbClr val="FD2A25"/>
                </a:solidFill>
                <a:latin typeface="楷体" panose="02010609060101010101" pitchFamily="49" charset="-122"/>
                <a:ea typeface="楷体" panose="02010609060101010101" pitchFamily="49" charset="-122"/>
              </a:rPr>
              <a:t>贷方科目根据结算情况选择</a:t>
            </a:r>
            <a:endParaRPr lang="zh-CN" altLang="en-US" sz="2600" b="1" dirty="0">
              <a:solidFill>
                <a:srgbClr val="FD2A25"/>
              </a:solidFill>
              <a:latin typeface="楷体" panose="02010609060101010101" pitchFamily="49" charset="-122"/>
              <a:ea typeface="楷体" panose="02010609060101010101" pitchFamily="49" charset="-122"/>
            </a:endParaRPr>
          </a:p>
        </p:txBody>
      </p:sp>
      <p:sp>
        <p:nvSpPr>
          <p:cNvPr id="418822" name="Text Box 6"/>
          <p:cNvSpPr txBox="1"/>
          <p:nvPr/>
        </p:nvSpPr>
        <p:spPr>
          <a:xfrm>
            <a:off x="2024063" y="4994275"/>
            <a:ext cx="8072437" cy="1891030"/>
          </a:xfrm>
          <a:prstGeom prst="rect">
            <a:avLst/>
          </a:prstGeom>
          <a:solidFill>
            <a:schemeClr val="bg1"/>
          </a:solidFill>
          <a:ln w="9525">
            <a:noFill/>
          </a:ln>
        </p:spPr>
        <p:txBody>
          <a:bodyPr anchor="t" anchorCtr="0">
            <a:spAutoFit/>
          </a:bodyPr>
          <a:p>
            <a:pPr>
              <a:lnSpc>
                <a:spcPct val="130000"/>
              </a:lnSpc>
              <a:buClr>
                <a:srgbClr val="FF0000"/>
              </a:buClr>
              <a:buFont typeface="Wingdings" panose="05000000000000000000" pitchFamily="2" charset="2"/>
              <a:buChar char="p"/>
            </a:pPr>
            <a:r>
              <a:rPr lang="zh-CN" altLang="en-US" sz="2600" b="1" dirty="0">
                <a:solidFill>
                  <a:srgbClr val="353DE3"/>
                </a:solidFill>
                <a:latin typeface="黑体" panose="02010609060101010101" pitchFamily="49" charset="-122"/>
                <a:ea typeface="黑体" panose="02010609060101010101" pitchFamily="49" charset="-122"/>
              </a:rPr>
              <a:t> 材料验收入库时：</a:t>
            </a:r>
            <a:endParaRPr lang="zh-CN" altLang="en-US" sz="2600" b="1" dirty="0">
              <a:latin typeface="黑体" panose="02010609060101010101" pitchFamily="49" charset="-122"/>
              <a:ea typeface="黑体" panose="02010609060101010101" pitchFamily="49" charset="-122"/>
            </a:endParaRPr>
          </a:p>
          <a:p>
            <a:pPr>
              <a:lnSpc>
                <a:spcPct val="130000"/>
              </a:lnSpc>
              <a:spcBef>
                <a:spcPct val="30000"/>
              </a:spcBef>
            </a:pPr>
            <a:r>
              <a:rPr lang="zh-CN" altLang="en-US" sz="2600" b="1" dirty="0">
                <a:latin typeface="楷体" panose="02010609060101010101" pitchFamily="49" charset="-122"/>
                <a:ea typeface="楷体" panose="02010609060101010101" pitchFamily="49" charset="-122"/>
              </a:rPr>
              <a:t>借：原材料 </a:t>
            </a:r>
            <a:r>
              <a:rPr lang="en-US" altLang="zh-CN" sz="2600" b="1" dirty="0">
                <a:latin typeface="楷体" panose="02010609060101010101" pitchFamily="49" charset="-122"/>
                <a:ea typeface="楷体" panose="02010609060101010101" pitchFamily="49" charset="-122"/>
              </a:rPr>
              <a:t>— ××</a:t>
            </a:r>
            <a:r>
              <a:rPr lang="zh-CN" altLang="en-US" sz="2600" b="1" dirty="0">
                <a:latin typeface="楷体" panose="02010609060101010101" pitchFamily="49" charset="-122"/>
                <a:ea typeface="楷体" panose="02010609060101010101" pitchFamily="49" charset="-122"/>
              </a:rPr>
              <a:t>材料</a:t>
            </a:r>
            <a:endParaRPr lang="zh-CN" altLang="en-US" sz="2600" b="1" dirty="0">
              <a:latin typeface="楷体" panose="02010609060101010101" pitchFamily="49" charset="-122"/>
              <a:ea typeface="楷体" panose="02010609060101010101" pitchFamily="49" charset="-122"/>
            </a:endParaRPr>
          </a:p>
          <a:p>
            <a:pPr>
              <a:lnSpc>
                <a:spcPct val="130000"/>
              </a:lnSpc>
              <a:spcBef>
                <a:spcPct val="30000"/>
              </a:spcBef>
            </a:pPr>
            <a:r>
              <a:rPr lang="zh-CN" altLang="en-US" sz="2600" b="1" dirty="0">
                <a:latin typeface="楷体" panose="02010609060101010101" pitchFamily="49" charset="-122"/>
                <a:ea typeface="楷体" panose="02010609060101010101" pitchFamily="49" charset="-122"/>
              </a:rPr>
              <a:t>    贷：在途物资 </a:t>
            </a:r>
            <a:r>
              <a:rPr lang="en-US" altLang="zh-CN" sz="2600" b="1" dirty="0">
                <a:latin typeface="楷体" panose="02010609060101010101" pitchFamily="49" charset="-122"/>
                <a:ea typeface="楷体" panose="02010609060101010101" pitchFamily="49" charset="-122"/>
              </a:rPr>
              <a:t>— ××</a:t>
            </a:r>
            <a:r>
              <a:rPr lang="zh-CN" altLang="en-US" sz="2600" b="1" dirty="0">
                <a:latin typeface="楷体" panose="02010609060101010101" pitchFamily="49" charset="-122"/>
                <a:ea typeface="楷体" panose="02010609060101010101" pitchFamily="49" charset="-122"/>
              </a:rPr>
              <a:t>材料</a:t>
            </a:r>
            <a:endParaRPr lang="zh-CN" altLang="en-US" sz="26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88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88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8822">
                                            <p:txEl>
                                              <p:charRg st="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8822">
                                            <p:txEl>
                                              <p:charRg st="10" end="2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8822">
                                            <p:txEl>
                                              <p:charRg st="23" end="4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20" grpId="0" bldLvl="0" animBg="1"/>
      <p:bldP spid="4188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Rectangle 3"/>
          <p:cNvSpPr/>
          <p:nvPr>
            <p:ph idx="1"/>
          </p:nvPr>
        </p:nvSpPr>
        <p:spPr>
          <a:xfrm>
            <a:off x="871220" y="1177925"/>
            <a:ext cx="10460990" cy="482282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4-1】</a:t>
            </a:r>
            <a:r>
              <a:rPr lang="zh-CN" altLang="en-US" sz="3200" dirty="0">
                <a:latin typeface="楷体" panose="02010609060101010101" pitchFamily="49" charset="-122"/>
                <a:ea typeface="楷体" panose="02010609060101010101" pitchFamily="49" charset="-122"/>
              </a:rPr>
              <a:t>华兴公司收到投资者大通公司投资款</a:t>
            </a:r>
            <a:r>
              <a:rPr lang="en-US" altLang="zh-CN" sz="3200" dirty="0">
                <a:latin typeface="楷体" panose="02010609060101010101" pitchFamily="49" charset="-122"/>
                <a:ea typeface="楷体" panose="02010609060101010101" pitchFamily="49" charset="-122"/>
              </a:rPr>
              <a:t>5 000 000</a:t>
            </a:r>
            <a:r>
              <a:rPr lang="zh-CN" altLang="en-US" sz="3200" dirty="0">
                <a:latin typeface="楷体" panose="02010609060101010101" pitchFamily="49" charset="-122"/>
                <a:ea typeface="楷体" panose="02010609060101010101" pitchFamily="49" charset="-122"/>
              </a:rPr>
              <a:t>元，存入银行。</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会计分录：</a:t>
            </a:r>
            <a:endParaRPr lang="en-US" altLang="zh-CN" sz="3200" dirty="0">
              <a:latin typeface="仿宋" panose="02010609060101010101" pitchFamily="49" charset="-122"/>
              <a:ea typeface="仿宋" panose="02010609060101010101" pitchFamily="49" charset="-122"/>
            </a:endParaRPr>
          </a:p>
        </p:txBody>
      </p:sp>
      <p:sp>
        <p:nvSpPr>
          <p:cNvPr id="4" name="文本框 3"/>
          <p:cNvSpPr txBox="1"/>
          <p:nvPr/>
        </p:nvSpPr>
        <p:spPr>
          <a:xfrm>
            <a:off x="2374900" y="3754438"/>
            <a:ext cx="7934325" cy="1568450"/>
          </a:xfrm>
          <a:prstGeom prst="rect">
            <a:avLst/>
          </a:prstGeom>
          <a:noFill/>
          <a:ln w="9525">
            <a:noFill/>
          </a:ln>
        </p:spPr>
        <p:txBody>
          <a:bodyPr anchor="t" anchorCtr="0">
            <a:spAutoFit/>
          </a:bodyPr>
          <a:p>
            <a:pPr>
              <a:lnSpc>
                <a:spcPct val="150000"/>
              </a:lnSpc>
              <a:buClr>
                <a:schemeClr val="accent2"/>
              </a:buClr>
            </a:pPr>
            <a:r>
              <a:rPr lang="zh-CN" altLang="en-US" sz="3200" b="1" dirty="0">
                <a:latin typeface="仿宋" panose="02010609060101010101" pitchFamily="49" charset="-122"/>
                <a:ea typeface="仿宋" panose="02010609060101010101" pitchFamily="49" charset="-122"/>
              </a:rPr>
              <a:t>借：银行存款          </a:t>
            </a:r>
            <a:r>
              <a:rPr lang="en-US" altLang="zh-CN" sz="3200" b="1" dirty="0">
                <a:latin typeface="仿宋" panose="02010609060101010101" pitchFamily="49" charset="-122"/>
                <a:ea typeface="仿宋" panose="02010609060101010101" pitchFamily="49" charset="-122"/>
              </a:rPr>
              <a:t>5 000 000  </a:t>
            </a:r>
            <a:endParaRPr lang="en-US" altLang="zh-CN" sz="3200" b="1" dirty="0">
              <a:latin typeface="仿宋" panose="02010609060101010101" pitchFamily="49" charset="-122"/>
              <a:ea typeface="仿宋" panose="02010609060101010101" pitchFamily="49" charset="-122"/>
            </a:endParaRPr>
          </a:p>
          <a:p>
            <a:pPr>
              <a:lnSpc>
                <a:spcPct val="150000"/>
              </a:lnSpc>
              <a:buClr>
                <a:schemeClr val="accent2"/>
              </a:buClr>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贷：实收资本</a:t>
            </a:r>
            <a:r>
              <a:rPr lang="en-US" altLang="zh-CN" sz="3200" b="1" dirty="0">
                <a:latin typeface="仿宋" panose="02010609060101010101" pitchFamily="49" charset="-122"/>
                <a:ea typeface="仿宋" panose="02010609060101010101" pitchFamily="49" charset="-122"/>
              </a:rPr>
              <a:t>—</a:t>
            </a:r>
            <a:r>
              <a:rPr lang="zh-CN" altLang="en-US" sz="3200" b="1" dirty="0">
                <a:latin typeface="仿宋" panose="02010609060101010101" pitchFamily="49" charset="-122"/>
                <a:ea typeface="仿宋" panose="02010609060101010101" pitchFamily="49" charset="-122"/>
              </a:rPr>
              <a:t>大通公司  </a:t>
            </a:r>
            <a:r>
              <a:rPr lang="en-US" altLang="zh-CN" sz="3200" b="1" dirty="0">
                <a:latin typeface="仿宋" panose="02010609060101010101" pitchFamily="49" charset="-122"/>
                <a:ea typeface="仿宋" panose="02010609060101010101" pitchFamily="49" charset="-122"/>
              </a:rPr>
              <a:t>5 000 000</a:t>
            </a:r>
            <a:endParaRPr lang="zh-CN" altLang="en-US" sz="3200" b="1" dirty="0">
              <a:latin typeface="Arial" panose="020B0604020202020204" pitchFamily="34" charset="0"/>
              <a:ea typeface="宋体" panose="02010600030101010101" pitchFamily="2"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21" name="Rectangle 2"/>
          <p:cNvSpPr/>
          <p:nvPr/>
        </p:nvSpPr>
        <p:spPr>
          <a:xfrm>
            <a:off x="708660" y="1269365"/>
            <a:ext cx="10726420" cy="2889250"/>
          </a:xfrm>
          <a:prstGeom prst="rect">
            <a:avLst/>
          </a:prstGeom>
          <a:noFill/>
          <a:ln w="9525">
            <a:noFill/>
          </a:ln>
        </p:spPr>
        <p:txBody>
          <a:bodyPr vert="horz" wrap="square" lIns="91440" tIns="45720" rIns="91440" bIns="45720" anchor="t"/>
          <a:lst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a:lstStyle>
          <a:p>
            <a:pPr marL="0" indent="0" algn="just" eaLnBrk="1" fontAlgn="base" hangingPunct="1">
              <a:lnSpc>
                <a:spcPct val="150000"/>
              </a:lnSpc>
              <a:spcBef>
                <a:spcPct val="0"/>
              </a:spcBef>
              <a:buClr>
                <a:srgbClr val="FF0000"/>
              </a:buClr>
              <a:buFont typeface="Wingdings" panose="05000000000000000000" pitchFamily="2" charset="2"/>
            </a:pPr>
            <a:r>
              <a:rPr lang="zh-CN" altLang="en-US" sz="3000" strike="noStrike" noProof="1" dirty="0">
                <a:solidFill>
                  <a:srgbClr val="FF0000"/>
                </a:solidFill>
                <a:latin typeface="黑体" panose="02010609060101010101" pitchFamily="49" charset="-122"/>
                <a:ea typeface="黑体" panose="02010609060101010101" pitchFamily="49" charset="-122"/>
                <a:cs typeface="+mn-cs"/>
                <a:sym typeface="+mn-ea"/>
              </a:rPr>
              <a:t>问题？</a:t>
            </a:r>
            <a:endParaRPr lang="zh-CN" altLang="en-US" sz="3000" strike="noStrike" noProof="1" dirty="0">
              <a:solidFill>
                <a:srgbClr val="FF0000"/>
              </a:solidFill>
              <a:latin typeface="黑体" panose="02010609060101010101" pitchFamily="49" charset="-122"/>
              <a:ea typeface="黑体" panose="02010609060101010101" pitchFamily="49" charset="-122"/>
              <a:sym typeface="+mn-ea"/>
            </a:endParaRPr>
          </a:p>
          <a:p>
            <a:pPr marL="457200" indent="-457200" algn="just" eaLnBrk="1" fontAlgn="base" hangingPunct="1">
              <a:lnSpc>
                <a:spcPct val="150000"/>
              </a:lnSpc>
              <a:spcBef>
                <a:spcPct val="0"/>
              </a:spcBef>
              <a:buClr>
                <a:srgbClr val="FF0000"/>
              </a:buClr>
              <a:buFont typeface="Wingdings" panose="05000000000000000000" charset="0"/>
              <a:buChar char="Ø"/>
            </a:pPr>
            <a:r>
              <a:rPr lang="zh-CN" altLang="en-US" sz="3000" strike="noStrike" noProof="1" dirty="0">
                <a:latin typeface="楷体" panose="02010609060101010101" pitchFamily="49" charset="-122"/>
                <a:ea typeface="楷体" panose="02010609060101010101" pitchFamily="49" charset="-122"/>
                <a:cs typeface="+mn-cs"/>
                <a:sym typeface="+mn-ea"/>
              </a:rPr>
              <a:t>同时购入</a:t>
            </a:r>
            <a:r>
              <a:rPr lang="zh-CN" altLang="en-US" sz="3000" strike="noStrike" noProof="1" dirty="0">
                <a:latin typeface="楷体" panose="02010609060101010101" pitchFamily="49" charset="-122"/>
                <a:ea typeface="楷体" panose="02010609060101010101" pitchFamily="49" charset="-122"/>
                <a:cs typeface="+mn-cs"/>
              </a:rPr>
              <a:t>甲、乙材料</a:t>
            </a:r>
            <a:r>
              <a:rPr lang="en-US" altLang="zh-CN" sz="3000" strike="noStrike" noProof="1" dirty="0">
                <a:latin typeface="楷体" panose="02010609060101010101" pitchFamily="49" charset="-122"/>
                <a:ea typeface="楷体" panose="02010609060101010101" pitchFamily="49" charset="-122"/>
                <a:cs typeface="+mn-cs"/>
              </a:rPr>
              <a:t>2</a:t>
            </a:r>
            <a:r>
              <a:rPr lang="zh-CN" altLang="en-US" sz="3000" strike="noStrike" noProof="1" dirty="0">
                <a:latin typeface="楷体" panose="02010609060101010101" pitchFamily="49" charset="-122"/>
                <a:ea typeface="楷体" panose="02010609060101010101" pitchFamily="49" charset="-122"/>
                <a:cs typeface="+mn-cs"/>
              </a:rPr>
              <a:t>吨和</a:t>
            </a:r>
            <a:r>
              <a:rPr lang="en-US" altLang="zh-CN" sz="3000" strike="noStrike" noProof="1" dirty="0">
                <a:latin typeface="楷体" panose="02010609060101010101" pitchFamily="49" charset="-122"/>
                <a:ea typeface="楷体" panose="02010609060101010101" pitchFamily="49" charset="-122"/>
                <a:cs typeface="+mn-cs"/>
              </a:rPr>
              <a:t>3</a:t>
            </a:r>
            <a:r>
              <a:rPr lang="zh-CN" altLang="en-US" sz="3000" strike="noStrike" noProof="1" dirty="0">
                <a:latin typeface="楷体" panose="02010609060101010101" pitchFamily="49" charset="-122"/>
                <a:ea typeface="楷体" panose="02010609060101010101" pitchFamily="49" charset="-122"/>
                <a:cs typeface="+mn-cs"/>
              </a:rPr>
              <a:t>吨，共支付采购费用</a:t>
            </a:r>
            <a:r>
              <a:rPr lang="en-US" altLang="zh-CN" sz="3000" strike="noStrike" noProof="1" dirty="0">
                <a:latin typeface="楷体" panose="02010609060101010101" pitchFamily="49" charset="-122"/>
                <a:ea typeface="楷体" panose="02010609060101010101" pitchFamily="49" charset="-122"/>
                <a:cs typeface="+mn-cs"/>
              </a:rPr>
              <a:t>1 000</a:t>
            </a:r>
            <a:r>
              <a:rPr lang="zh-CN" altLang="en-US" sz="3000" strike="noStrike" noProof="1" dirty="0">
                <a:latin typeface="楷体" panose="02010609060101010101" pitchFamily="49" charset="-122"/>
                <a:ea typeface="楷体" panose="02010609060101010101" pitchFamily="49" charset="-122"/>
                <a:cs typeface="+mn-cs"/>
              </a:rPr>
              <a:t>元。甲、乙材料各自采购费用？</a:t>
            </a:r>
            <a:endParaRPr lang="zh-CN" altLang="en-US" sz="3000" strike="noStrike" noProof="1" dirty="0">
              <a:latin typeface="楷体" panose="02010609060101010101" pitchFamily="49" charset="-122"/>
              <a:ea typeface="楷体" panose="02010609060101010101" pitchFamily="49" charset="-122"/>
              <a:cs typeface="+mn-cs"/>
            </a:endParaRPr>
          </a:p>
          <a:p>
            <a:pPr marL="0" indent="0" algn="just" eaLnBrk="1" fontAlgn="base" hangingPunct="1">
              <a:lnSpc>
                <a:spcPct val="150000"/>
              </a:lnSpc>
              <a:spcBef>
                <a:spcPct val="0"/>
              </a:spcBef>
              <a:buClr>
                <a:srgbClr val="FF0000"/>
              </a:buClr>
              <a:buFont typeface="Wingdings" panose="05000000000000000000" charset="0"/>
            </a:pPr>
            <a:r>
              <a:rPr lang="en-US" altLang="zh-CN" sz="3000" dirty="0">
                <a:latin typeface="楷体" panose="02010609060101010101" pitchFamily="49" charset="-122"/>
                <a:ea typeface="楷体" panose="02010609060101010101" pitchFamily="49" charset="-122"/>
                <a:sym typeface="+mn-ea"/>
              </a:rPr>
              <a:t>   ——</a:t>
            </a:r>
            <a:r>
              <a:rPr lang="zh-CN" altLang="en-US" sz="3000" dirty="0">
                <a:latin typeface="楷体" panose="02010609060101010101" pitchFamily="49" charset="-122"/>
                <a:ea typeface="楷体" panose="02010609060101010101" pitchFamily="49" charset="-122"/>
                <a:sym typeface="+mn-ea"/>
              </a:rPr>
              <a:t>采购费用的分配</a:t>
            </a:r>
            <a:endParaRPr lang="zh-CN" altLang="en-US" sz="3000" strike="noStrike" noProof="1" dirty="0">
              <a:latin typeface="楷体" panose="02010609060101010101" pitchFamily="49" charset="-122"/>
              <a:ea typeface="楷体" panose="02010609060101010101" pitchFamily="49" charset="-122"/>
            </a:endParaRPr>
          </a:p>
          <a:p>
            <a:pPr marL="0" indent="0" algn="just" eaLnBrk="1" fontAlgn="base" hangingPunct="1">
              <a:lnSpc>
                <a:spcPct val="150000"/>
              </a:lnSpc>
              <a:spcBef>
                <a:spcPct val="0"/>
              </a:spcBef>
              <a:buClr>
                <a:srgbClr val="FF0000"/>
              </a:buClr>
              <a:buFont typeface="Wingdings" panose="05000000000000000000" pitchFamily="2" charset="2"/>
            </a:pPr>
            <a:r>
              <a:rPr lang="en-US" altLang="zh-CN" sz="3000" strike="noStrike" noProof="1" dirty="0">
                <a:latin typeface="楷体" panose="02010609060101010101" pitchFamily="49" charset="-122"/>
                <a:ea typeface="楷体" panose="02010609060101010101" pitchFamily="49" charset="-122"/>
                <a:cs typeface="+mn-cs"/>
              </a:rPr>
              <a:t>   </a:t>
            </a:r>
            <a:endParaRPr lang="zh-CN" altLang="en-US" sz="3000" strike="noStrike" noProof="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2" name="Rectangle 2"/>
          <p:cNvSpPr/>
          <p:nvPr>
            <p:ph idx="1"/>
          </p:nvPr>
        </p:nvSpPr>
        <p:spPr>
          <a:xfrm>
            <a:off x="918210" y="1221105"/>
            <a:ext cx="10516870" cy="4884420"/>
          </a:xfrm>
        </p:spPr>
        <p:txBody>
          <a:bodyPr vert="horz" wrap="square" lIns="91440" tIns="45720" rIns="91440" bIns="45720" anchor="t" anchorCtr="0"/>
          <a:p>
            <a:pPr marL="0" indent="0" algn="just" eaLnBrk="1" hangingPunct="1">
              <a:lnSpc>
                <a:spcPct val="150000"/>
              </a:lnSpc>
              <a:spcBef>
                <a:spcPct val="0"/>
              </a:spcBef>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sym typeface="宋体" panose="02010600030101010101" pitchFamily="2" charset="-122"/>
              </a:rPr>
              <a:t>（三）材料采购业务核算的账务处理</a:t>
            </a:r>
            <a:endParaRPr lang="zh-CN" altLang="en-US" sz="3000" dirty="0">
              <a:solidFill>
                <a:srgbClr val="FF0000"/>
              </a:solidFill>
              <a:latin typeface="黑体" panose="02010609060101010101" pitchFamily="49" charset="-122"/>
              <a:ea typeface="黑体" panose="02010609060101010101" pitchFamily="49" charset="-122"/>
            </a:endParaRPr>
          </a:p>
          <a:p>
            <a:pPr marL="0" indent="0" algn="just" eaLnBrk="1" hangingPunct="1">
              <a:lnSpc>
                <a:spcPct val="150000"/>
              </a:lnSpc>
              <a:spcBef>
                <a:spcPct val="0"/>
              </a:spcBef>
              <a:buClr>
                <a:srgbClr val="FF0000"/>
              </a:buClr>
              <a:buNone/>
            </a:pP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采购费用的分配</a:t>
            </a:r>
            <a:endParaRPr lang="zh-CN" altLang="en-US" sz="3000" dirty="0">
              <a:latin typeface="楷体" panose="02010609060101010101" pitchFamily="49" charset="-122"/>
              <a:ea typeface="楷体" panose="02010609060101010101" pitchFamily="49" charset="-122"/>
            </a:endParaRPr>
          </a:p>
          <a:p>
            <a:pPr marL="1028700" lvl="1" indent="-571500" algn="just" eaLnBrk="1" fontAlgn="base" hangingPunct="1">
              <a:lnSpc>
                <a:spcPct val="150000"/>
              </a:lnSpc>
              <a:spcBef>
                <a:spcPct val="0"/>
              </a:spcBef>
              <a:buClr>
                <a:srgbClr val="FF0000"/>
              </a:buClr>
              <a:buFont typeface="Wingdings" panose="05000000000000000000" charset="0"/>
              <a:buChar char="Ø"/>
            </a:pPr>
            <a:r>
              <a:rPr lang="zh-CN" altLang="en-US" sz="3000" dirty="0">
                <a:latin typeface="楷体" panose="02010609060101010101" pitchFamily="49" charset="-122"/>
                <a:ea typeface="楷体" panose="02010609060101010101" pitchFamily="49" charset="-122"/>
                <a:sym typeface="+mn-ea"/>
              </a:rPr>
              <a:t>直接采购费用</a:t>
            </a:r>
            <a:endParaRPr lang="zh-CN" altLang="en-US" sz="3000" b="1" strike="noStrike" noProof="1" dirty="0">
              <a:solidFill>
                <a:schemeClr val="tx1"/>
              </a:solidFill>
              <a:latin typeface="楷体" panose="02010609060101010101" pitchFamily="49" charset="-122"/>
              <a:ea typeface="楷体" panose="02010609060101010101" pitchFamily="49" charset="-122"/>
            </a:endParaRPr>
          </a:p>
          <a:p>
            <a:pPr marL="1028700" lvl="1" indent="-571500" algn="just" eaLnBrk="1" fontAlgn="base" hangingPunct="1">
              <a:lnSpc>
                <a:spcPct val="150000"/>
              </a:lnSpc>
              <a:spcBef>
                <a:spcPct val="0"/>
              </a:spcBef>
              <a:buClr>
                <a:srgbClr val="FF0000"/>
              </a:buClr>
              <a:buFont typeface="Wingdings" panose="05000000000000000000" charset="0"/>
              <a:buChar char="Ø"/>
            </a:pPr>
            <a:r>
              <a:rPr lang="zh-CN" altLang="en-US" sz="3000" dirty="0">
                <a:latin typeface="楷体" panose="02010609060101010101" pitchFamily="49" charset="-122"/>
                <a:ea typeface="楷体" panose="02010609060101010101" pitchFamily="49" charset="-122"/>
                <a:sym typeface="+mn-ea"/>
              </a:rPr>
              <a:t>共同采购费用：按一定标准分配计入各材料的采购成本。</a:t>
            </a:r>
            <a:endParaRPr lang="zh-CN" altLang="en-US" sz="3000" b="1" strike="noStrike" noProof="1" dirty="0">
              <a:solidFill>
                <a:schemeClr val="tx1"/>
              </a:solidFill>
              <a:latin typeface="楷体" panose="02010609060101010101" pitchFamily="49" charset="-122"/>
              <a:ea typeface="楷体" panose="02010609060101010101" pitchFamily="49" charset="-122"/>
              <a:sym typeface="+mn-ea"/>
            </a:endParaRPr>
          </a:p>
          <a:p>
            <a:pPr marL="471170" lvl="1" indent="0" algn="just" eaLnBrk="1" fontAlgn="base" hangingPunct="1">
              <a:lnSpc>
                <a:spcPct val="150000"/>
              </a:lnSpc>
              <a:spcBef>
                <a:spcPct val="0"/>
              </a:spcBef>
              <a:buClr>
                <a:srgbClr val="FF0000"/>
              </a:buClr>
              <a:buFont typeface="Wingdings" panose="05000000000000000000" charset="0"/>
              <a:buNone/>
            </a:pPr>
            <a:r>
              <a:rPr lang="en-US" altLang="zh-CN" sz="3000" dirty="0">
                <a:solidFill>
                  <a:srgbClr val="FF0000"/>
                </a:solidFill>
                <a:latin typeface="楷体" panose="02010609060101010101" pitchFamily="49" charset="-122"/>
                <a:ea typeface="楷体" panose="02010609060101010101" pitchFamily="49" charset="-122"/>
                <a:sym typeface="+mn-ea"/>
              </a:rPr>
              <a:t>——</a:t>
            </a:r>
            <a:r>
              <a:rPr lang="zh-CN" altLang="en-US" sz="3000" dirty="0">
                <a:solidFill>
                  <a:srgbClr val="FF0000"/>
                </a:solidFill>
                <a:latin typeface="楷体" panose="02010609060101010101" pitchFamily="49" charset="-122"/>
                <a:ea typeface="楷体" panose="02010609060101010101" pitchFamily="49" charset="-122"/>
                <a:sym typeface="+mn-ea"/>
              </a:rPr>
              <a:t>分配标准：</a:t>
            </a:r>
            <a:r>
              <a:rPr lang="zh-CN" altLang="en-US" sz="3000" dirty="0">
                <a:latin typeface="楷体" panose="02010609060101010101" pitchFamily="49" charset="-122"/>
                <a:ea typeface="楷体" panose="02010609060101010101" pitchFamily="49" charset="-122"/>
                <a:sym typeface="+mn-ea"/>
              </a:rPr>
              <a:t>材料的重量、体积、买价等</a:t>
            </a:r>
            <a:endParaRPr lang="zh-CN" altLang="en-US" sz="3000" b="1" strike="noStrike" noProof="1" dirty="0">
              <a:solidFill>
                <a:schemeClr val="tx1"/>
              </a:solidFill>
              <a:latin typeface="楷体" panose="02010609060101010101" pitchFamily="49" charset="-122"/>
              <a:ea typeface="楷体" panose="02010609060101010101" pitchFamily="49" charset="-122"/>
              <a:sym typeface="+mn-ea"/>
            </a:endParaRPr>
          </a:p>
          <a:p>
            <a:pPr marL="0" indent="0" algn="just" eaLnBrk="1" hangingPunct="1">
              <a:lnSpc>
                <a:spcPct val="150000"/>
              </a:lnSpc>
              <a:spcBef>
                <a:spcPct val="0"/>
              </a:spcBef>
              <a:buClr>
                <a:srgbClr val="FF0000"/>
              </a:buClr>
              <a:buNone/>
            </a:pPr>
            <a:endParaRPr lang="zh-CN" altLang="en-US" sz="3000" dirty="0">
              <a:latin typeface="楷体" panose="02010609060101010101" pitchFamily="49" charset="-122"/>
              <a:ea typeface="楷体" panose="02010609060101010101" pitchFamily="49" charset="-122"/>
            </a:endParaRPr>
          </a:p>
          <a:p>
            <a:pPr marL="0" indent="0" algn="just" eaLnBrk="1" hangingPunct="1">
              <a:lnSpc>
                <a:spcPct val="150000"/>
              </a:lnSpc>
              <a:spcBef>
                <a:spcPct val="0"/>
              </a:spcBef>
              <a:buClr>
                <a:srgbClr val="FF0000"/>
              </a:buClr>
              <a:buNone/>
            </a:pPr>
            <a:endParaRPr lang="zh-CN" altLang="en-US" sz="3000" dirty="0">
              <a:solidFill>
                <a:srgbClr val="FF0000"/>
              </a:solidFill>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3889" name="Rectangle 2"/>
          <p:cNvSpPr/>
          <p:nvPr>
            <p:ph idx="1"/>
          </p:nvPr>
        </p:nvSpPr>
        <p:spPr>
          <a:xfrm>
            <a:off x="854710" y="1196975"/>
            <a:ext cx="9456420" cy="879475"/>
          </a:xfrm>
        </p:spPr>
        <p:txBody>
          <a:bodyPr vert="horz" wrap="square" lIns="91440" tIns="45720" rIns="91440" bIns="45720" anchor="t" anchorCtr="0"/>
          <a:p>
            <a:pPr marL="457200" indent="-457200" algn="just" eaLnBrk="1" hangingPunct="1">
              <a:lnSpc>
                <a:spcPct val="150000"/>
              </a:lnSpc>
              <a:spcBef>
                <a:spcPct val="0"/>
              </a:spcBef>
              <a:buClr>
                <a:srgbClr val="FF0000"/>
              </a:buClr>
              <a:buFont typeface="Wingdings" panose="05000000000000000000" charset="0"/>
              <a:buChar char="p"/>
            </a:pPr>
            <a:r>
              <a:rPr lang="zh-CN" altLang="en-US" sz="3200" dirty="0">
                <a:solidFill>
                  <a:srgbClr val="FF0000"/>
                </a:solidFill>
                <a:latin typeface="黑体" panose="02010609060101010101" pitchFamily="49" charset="-122"/>
                <a:ea typeface="黑体" panose="02010609060101010101" pitchFamily="49" charset="-122"/>
              </a:rPr>
              <a:t>共同采购费用的分配</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公式</a:t>
            </a:r>
            <a:endParaRPr lang="zh-CN" altLang="en-US" sz="3200" dirty="0">
              <a:latin typeface="楷体" panose="02010609060101010101" pitchFamily="49" charset="-122"/>
              <a:ea typeface="楷体" panose="02010609060101010101" pitchFamily="49" charset="-122"/>
            </a:endParaRPr>
          </a:p>
        </p:txBody>
      </p:sp>
      <p:graphicFrame>
        <p:nvGraphicFramePr>
          <p:cNvPr id="113705" name="Group 41"/>
          <p:cNvGraphicFramePr>
            <a:graphicFrameLocks noGrp="1"/>
          </p:cNvGraphicFramePr>
          <p:nvPr/>
        </p:nvGraphicFramePr>
        <p:xfrm>
          <a:off x="2098675" y="2086293"/>
          <a:ext cx="8001000" cy="1211580"/>
        </p:xfrm>
        <a:graphic>
          <a:graphicData uri="http://schemas.openxmlformats.org/drawingml/2006/table">
            <a:tbl>
              <a:tblPr/>
              <a:tblGrid>
                <a:gridCol w="2221230"/>
                <a:gridCol w="1000125"/>
                <a:gridCol w="4779645"/>
              </a:tblGrid>
              <a:tr h="605790">
                <a:tc rowSpan="2">
                  <a:txBody>
                    <a:bodyPr/>
                    <a:lstStyle/>
                    <a:p>
                      <a:pPr marL="0" marR="0" lvl="0" indent="0" algn="ctr"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采购费用</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分配率</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86" marB="46786" anchor="ctr" anchorCtr="1" horzOverflow="overflow">
                    <a:lnL>
                      <a:noFill/>
                    </a:lnL>
                    <a:lnR>
                      <a:noFill/>
                    </a:lnR>
                    <a:lnT>
                      <a:noFill/>
                    </a:lnT>
                    <a:lnB>
                      <a:noFill/>
                    </a:lnB>
                    <a:lnTlToBr>
                      <a:noFill/>
                    </a:lnTlToBr>
                    <a:lnBlToTr>
                      <a:noFill/>
                    </a:lnBlToTr>
                    <a:solidFill>
                      <a:srgbClr val="FFFFCC"/>
                    </a:solidFill>
                  </a:tcPr>
                </a:tc>
                <a:tc rowSpan="2">
                  <a:txBody>
                    <a:bodyPr/>
                    <a:lstStyle/>
                    <a:p>
                      <a:pPr marL="0" marR="0" lvl="0" indent="0" algn="ctr"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86" marB="46786"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应分配的采购费用</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86" marB="46786" anchor="ctr" anchorCtr="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r h="605790">
                <a:tc vMerge="1">
                  <a:tcPr/>
                </a:tc>
                <a:tc vMerge="1">
                  <a:tcPr/>
                </a:tc>
                <a:tc>
                  <a:txBody>
                    <a:bodyPr/>
                    <a:lstStyle/>
                    <a:p>
                      <a:pPr marL="0" marR="0" lvl="0" indent="0" algn="ctr"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各种材料的分配标准合计</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86" marB="46786" anchor="ctr" anchorCtr="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solidFill>
                      <a:srgbClr val="FFFFCC"/>
                    </a:solidFill>
                  </a:tcPr>
                </a:tc>
              </a:tr>
            </a:tbl>
          </a:graphicData>
        </a:graphic>
      </p:graphicFrame>
      <p:graphicFrame>
        <p:nvGraphicFramePr>
          <p:cNvPr id="113683" name="Group 19"/>
          <p:cNvGraphicFramePr>
            <a:graphicFrameLocks noGrp="1"/>
          </p:cNvGraphicFramePr>
          <p:nvPr/>
        </p:nvGraphicFramePr>
        <p:xfrm>
          <a:off x="2098675" y="3669030"/>
          <a:ext cx="8001000" cy="1203325"/>
        </p:xfrm>
        <a:graphic>
          <a:graphicData uri="http://schemas.openxmlformats.org/drawingml/2006/table">
            <a:tbl>
              <a:tblPr/>
              <a:tblGrid>
                <a:gridCol w="2871470"/>
                <a:gridCol w="718820"/>
                <a:gridCol w="1847215"/>
                <a:gridCol w="716915"/>
                <a:gridCol w="1846580"/>
              </a:tblGrid>
              <a:tr h="1203325">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rPr>
                        <a:t>某种材料应分</a:t>
                      </a:r>
                      <a:endPar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rPr>
                        <a:t>配的采购费用</a:t>
                      </a:r>
                      <a:endPar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endParaRPr>
                    </a:p>
                  </a:txBody>
                  <a:tcPr marL="90000" marR="90000" marT="46839" marB="46839" anchor="ctr" anchorCtr="1" horzOverflow="overflow">
                    <a:lnL>
                      <a:noFill/>
                    </a:lnL>
                    <a:lnR>
                      <a:noFill/>
                    </a:lnR>
                    <a:lnT>
                      <a:noFill/>
                    </a:lnT>
                    <a:lnB>
                      <a:noFill/>
                    </a:lnB>
                    <a:lnTlToBr>
                      <a:noFill/>
                    </a:lnTlToBr>
                    <a:lnBlToTr>
                      <a:noFill/>
                    </a:lnBlToTr>
                    <a:solidFill>
                      <a:srgbClr val="0070C0"/>
                    </a:solid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bg1"/>
                          </a:solidFill>
                          <a:effectLst/>
                          <a:latin typeface="楷体" panose="02010609060101010101" pitchFamily="49" charset="-122"/>
                          <a:ea typeface="楷体" panose="02010609060101010101" pitchFamily="49" charset="-122"/>
                        </a:rPr>
                        <a:t>=</a:t>
                      </a:r>
                      <a:endParaRPr kumimoji="0" lang="en-US" altLang="zh-CN" sz="2800" b="1" i="0" u="none" strike="noStrike" cap="none" normalizeH="0" baseline="0" dirty="0">
                        <a:ln>
                          <a:noFill/>
                        </a:ln>
                        <a:solidFill>
                          <a:schemeClr val="bg1"/>
                        </a:solidFill>
                        <a:effectLst/>
                        <a:latin typeface="楷体" panose="02010609060101010101" pitchFamily="49" charset="-122"/>
                        <a:ea typeface="楷体" panose="02010609060101010101" pitchFamily="49" charset="-122"/>
                      </a:endParaRPr>
                    </a:p>
                  </a:txBody>
                  <a:tcPr marL="90000" marR="90000" marT="46839" marB="46839" anchor="ctr" anchorCtr="1" horzOverflow="overflow">
                    <a:lnL>
                      <a:noFill/>
                    </a:lnL>
                    <a:lnR>
                      <a:noFill/>
                    </a:lnR>
                    <a:lnT>
                      <a:noFill/>
                    </a:lnT>
                    <a:lnB>
                      <a:noFill/>
                    </a:lnB>
                    <a:lnTlToBr>
                      <a:noFill/>
                    </a:lnTlToBr>
                    <a:lnBlToTr>
                      <a:noFill/>
                    </a:lnBlToTr>
                    <a:solidFill>
                      <a:srgbClr val="0070C0"/>
                    </a:solid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rPr>
                        <a:t>该材料的分配标准</a:t>
                      </a:r>
                      <a:endPar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endParaRPr>
                    </a:p>
                  </a:txBody>
                  <a:tcPr marL="90000" marR="90000" marT="46839" marB="46839" anchor="ctr" anchorCtr="1" horzOverflow="overflow">
                    <a:lnL>
                      <a:noFill/>
                    </a:lnL>
                    <a:lnR>
                      <a:noFill/>
                    </a:lnR>
                    <a:lnT>
                      <a:noFill/>
                    </a:lnT>
                    <a:lnB>
                      <a:noFill/>
                    </a:lnB>
                    <a:lnTlToBr>
                      <a:noFill/>
                    </a:lnTlToBr>
                    <a:lnBlToTr>
                      <a:noFill/>
                    </a:lnBlToTr>
                    <a:solidFill>
                      <a:srgbClr val="0070C0"/>
                    </a:solid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bg1"/>
                          </a:solidFill>
                          <a:effectLst/>
                          <a:latin typeface="楷体" panose="02010609060101010101" pitchFamily="49" charset="-122"/>
                          <a:ea typeface="楷体" panose="02010609060101010101" pitchFamily="49" charset="-122"/>
                        </a:rPr>
                        <a:t>×</a:t>
                      </a:r>
                      <a:endParaRPr kumimoji="0" lang="en-US" altLang="zh-CN" sz="2800" b="1" i="0" u="none" strike="noStrike" cap="none" normalizeH="0" baseline="0" dirty="0">
                        <a:ln>
                          <a:noFill/>
                        </a:ln>
                        <a:solidFill>
                          <a:schemeClr val="bg1"/>
                        </a:solidFill>
                        <a:effectLst/>
                        <a:latin typeface="楷体" panose="02010609060101010101" pitchFamily="49" charset="-122"/>
                        <a:ea typeface="楷体" panose="02010609060101010101" pitchFamily="49" charset="-122"/>
                      </a:endParaRPr>
                    </a:p>
                  </a:txBody>
                  <a:tcPr marL="90000" marR="90000" marT="46839" marB="46839" anchor="ctr" anchorCtr="1" horzOverflow="overflow">
                    <a:lnL>
                      <a:noFill/>
                    </a:lnL>
                    <a:lnR>
                      <a:noFill/>
                    </a:lnR>
                    <a:lnT>
                      <a:noFill/>
                    </a:lnT>
                    <a:lnB>
                      <a:noFill/>
                    </a:lnB>
                    <a:lnTlToBr>
                      <a:noFill/>
                    </a:lnTlToBr>
                    <a:lnBlToTr>
                      <a:noFill/>
                    </a:lnBlToTr>
                    <a:solidFill>
                      <a:srgbClr val="0070C0"/>
                    </a:solid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rPr>
                        <a:t>采购费用</a:t>
                      </a:r>
                      <a:endPar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rPr>
                        <a:t> 分配率</a:t>
                      </a:r>
                      <a:endParaRPr kumimoji="0" lang="zh-CN" altLang="en-US" sz="2800" b="1" i="0" u="none" strike="noStrike" cap="none" normalizeH="0" baseline="0" dirty="0">
                        <a:ln>
                          <a:noFill/>
                        </a:ln>
                        <a:solidFill>
                          <a:schemeClr val="bg1"/>
                        </a:solidFill>
                        <a:effectLst/>
                        <a:latin typeface="仿宋" panose="02010609060101010101" pitchFamily="49" charset="-122"/>
                        <a:ea typeface="仿宋" panose="02010609060101010101" pitchFamily="49" charset="-122"/>
                      </a:endParaRPr>
                    </a:p>
                  </a:txBody>
                  <a:tcPr marL="90000" marR="90000" marT="46839" marB="46839" anchor="ctr" anchorCtr="1" horzOverflow="overflow">
                    <a:lnL>
                      <a:noFill/>
                    </a:lnL>
                    <a:lnR>
                      <a:noFill/>
                    </a:lnR>
                    <a:lnT>
                      <a:noFill/>
                    </a:lnT>
                    <a:lnB>
                      <a:noFill/>
                    </a:lnB>
                    <a:lnTlToBr>
                      <a:noFill/>
                    </a:lnTlToBr>
                    <a:lnBlToTr>
                      <a:noFill/>
                    </a:lnBlToTr>
                    <a:solidFill>
                      <a:srgbClr val="0070C0"/>
                    </a:solidFill>
                  </a:tcPr>
                </a:tc>
              </a:tr>
            </a:tbl>
          </a:graphicData>
        </a:graphic>
      </p:graphicFrame>
      <p:sp>
        <p:nvSpPr>
          <p:cNvPr id="2" name="文本框 1"/>
          <p:cNvSpPr txBox="1"/>
          <p:nvPr/>
        </p:nvSpPr>
        <p:spPr>
          <a:xfrm>
            <a:off x="2098040" y="5086985"/>
            <a:ext cx="8001635" cy="1383665"/>
          </a:xfrm>
          <a:prstGeom prst="rect">
            <a:avLst/>
          </a:prstGeom>
          <a:solidFill>
            <a:schemeClr val="bg1"/>
          </a:solidFill>
        </p:spPr>
        <p:txBody>
          <a:bodyPr wrap="square" rtlCol="0" anchor="t">
            <a:spAutoFit/>
          </a:bodyPr>
          <a:p>
            <a:pPr marL="457200" indent="-457200" algn="just" eaLnBrk="1" fontAlgn="base" hangingPunct="1">
              <a:lnSpc>
                <a:spcPct val="150000"/>
              </a:lnSpc>
              <a:spcBef>
                <a:spcPct val="0"/>
              </a:spcBef>
              <a:buClr>
                <a:srgbClr val="0000FF"/>
              </a:buClr>
              <a:buFont typeface="Wingdings" panose="05000000000000000000" charset="0"/>
              <a:buChar char="ü"/>
            </a:pPr>
            <a:r>
              <a:rPr lang="zh-CN" altLang="en-US" sz="2800" b="1" dirty="0">
                <a:latin typeface="仿宋" panose="02010609060101010101" pitchFamily="49" charset="-122"/>
                <a:ea typeface="仿宋" panose="02010609060101010101" pitchFamily="49" charset="-122"/>
                <a:cs typeface="仿宋" panose="02010609060101010101" pitchFamily="49" charset="-122"/>
                <a:sym typeface="+mn-ea"/>
              </a:rPr>
              <a:t>同时购入</a:t>
            </a:r>
            <a:r>
              <a:rPr lang="zh-CN" altLang="en-US" sz="2800" b="1" dirty="0">
                <a:latin typeface="仿宋" panose="02010609060101010101" pitchFamily="49" charset="-122"/>
                <a:ea typeface="仿宋" panose="02010609060101010101" pitchFamily="49" charset="-122"/>
                <a:cs typeface="仿宋" panose="02010609060101010101" pitchFamily="49" charset="-122"/>
                <a:sym typeface="+mn-ea"/>
              </a:rPr>
              <a:t>甲、乙材料</a:t>
            </a:r>
            <a:r>
              <a:rPr lang="en-US" altLang="zh-CN" sz="2800" b="1" dirty="0">
                <a:latin typeface="仿宋" panose="02010609060101010101" pitchFamily="49" charset="-122"/>
                <a:ea typeface="仿宋" panose="02010609060101010101" pitchFamily="49" charset="-122"/>
                <a:cs typeface="仿宋" panose="02010609060101010101" pitchFamily="49" charset="-122"/>
                <a:sym typeface="+mn-ea"/>
              </a:rPr>
              <a:t>2</a:t>
            </a:r>
            <a:r>
              <a:rPr lang="zh-CN" altLang="en-US" sz="2800" b="1" dirty="0">
                <a:latin typeface="仿宋" panose="02010609060101010101" pitchFamily="49" charset="-122"/>
                <a:ea typeface="仿宋" panose="02010609060101010101" pitchFamily="49" charset="-122"/>
                <a:cs typeface="仿宋" panose="02010609060101010101" pitchFamily="49" charset="-122"/>
                <a:sym typeface="+mn-ea"/>
              </a:rPr>
              <a:t>吨和</a:t>
            </a:r>
            <a:r>
              <a:rPr lang="en-US" altLang="zh-CN" sz="2800" b="1" dirty="0">
                <a:latin typeface="仿宋" panose="02010609060101010101" pitchFamily="49" charset="-122"/>
                <a:ea typeface="仿宋" panose="02010609060101010101" pitchFamily="49" charset="-122"/>
                <a:cs typeface="仿宋" panose="02010609060101010101" pitchFamily="49" charset="-122"/>
                <a:sym typeface="+mn-ea"/>
              </a:rPr>
              <a:t>3</a:t>
            </a:r>
            <a:r>
              <a:rPr lang="zh-CN" altLang="en-US" sz="2800" b="1" dirty="0">
                <a:latin typeface="仿宋" panose="02010609060101010101" pitchFamily="49" charset="-122"/>
                <a:ea typeface="仿宋" panose="02010609060101010101" pitchFamily="49" charset="-122"/>
                <a:cs typeface="仿宋" panose="02010609060101010101" pitchFamily="49" charset="-122"/>
                <a:sym typeface="+mn-ea"/>
              </a:rPr>
              <a:t>吨，共支付采购费用</a:t>
            </a:r>
            <a:r>
              <a:rPr lang="en-US" altLang="zh-CN" sz="2800" b="1" dirty="0">
                <a:latin typeface="仿宋" panose="02010609060101010101" pitchFamily="49" charset="-122"/>
                <a:ea typeface="仿宋" panose="02010609060101010101" pitchFamily="49" charset="-122"/>
                <a:cs typeface="仿宋" panose="02010609060101010101" pitchFamily="49" charset="-122"/>
                <a:sym typeface="+mn-ea"/>
              </a:rPr>
              <a:t>1 000</a:t>
            </a:r>
            <a:r>
              <a:rPr lang="zh-CN" altLang="en-US" sz="2800" b="1" dirty="0">
                <a:latin typeface="仿宋" panose="02010609060101010101" pitchFamily="49" charset="-122"/>
                <a:ea typeface="仿宋" panose="02010609060101010101" pitchFamily="49" charset="-122"/>
                <a:cs typeface="仿宋" panose="02010609060101010101" pitchFamily="49" charset="-122"/>
                <a:sym typeface="+mn-ea"/>
              </a:rPr>
              <a:t>元。甲、乙材料各自采购费用？</a:t>
            </a:r>
            <a:endParaRPr lang="zh-CN" altLang="en-US" sz="2800" b="1">
              <a:latin typeface="仿宋" panose="02010609060101010101" pitchFamily="49" charset="-122"/>
              <a:ea typeface="仿宋" panose="02010609060101010101" pitchFamily="49" charset="-122"/>
              <a:cs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3" name="Rectangle 2"/>
          <p:cNvSpPr/>
          <p:nvPr>
            <p:ph idx="1"/>
          </p:nvPr>
        </p:nvSpPr>
        <p:spPr>
          <a:xfrm>
            <a:off x="843915" y="1143000"/>
            <a:ext cx="10281285" cy="1381125"/>
          </a:xfrm>
        </p:spPr>
        <p:txBody>
          <a:bodyPr vert="horz" wrap="square" lIns="91440" tIns="45720" rIns="91440" bIns="45720" anchor="t" anchorCtr="0"/>
          <a:p>
            <a:pPr marL="0" indent="0" algn="just" eaLnBrk="1" hangingPunct="1">
              <a:lnSpc>
                <a:spcPct val="150000"/>
              </a:lnSpc>
              <a:spcBef>
                <a:spcPct val="0"/>
              </a:spcBef>
              <a:buClr>
                <a:srgbClr val="FF0000"/>
              </a:buClr>
              <a:buFont typeface="Wingdings" panose="05000000000000000000" pitchFamily="2" charset="2"/>
              <a:buChar char="p"/>
            </a:pP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分别购入甲、乙材料</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吨和</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吨。银行存款共支付采购费用</a:t>
            </a:r>
            <a:r>
              <a:rPr lang="en-US" altLang="zh-CN" sz="2800" dirty="0">
                <a:latin typeface="楷体" panose="02010609060101010101" pitchFamily="49" charset="-122"/>
                <a:ea typeface="楷体" panose="02010609060101010101" pitchFamily="49" charset="-122"/>
              </a:rPr>
              <a:t>1 000</a:t>
            </a:r>
            <a:r>
              <a:rPr lang="zh-CN" altLang="en-US" sz="2800" dirty="0">
                <a:latin typeface="楷体" panose="02010609060101010101" pitchFamily="49" charset="-122"/>
                <a:ea typeface="楷体" panose="02010609060101010101" pitchFamily="49" charset="-122"/>
              </a:rPr>
              <a:t>元。编制会计分录。</a:t>
            </a:r>
            <a:endParaRPr lang="zh-CN" altLang="en-US" sz="2800" dirty="0">
              <a:latin typeface="楷体" panose="02010609060101010101" pitchFamily="49" charset="-122"/>
              <a:ea typeface="楷体" panose="02010609060101010101" pitchFamily="49" charset="-122"/>
            </a:endParaRPr>
          </a:p>
        </p:txBody>
      </p:sp>
      <p:graphicFrame>
        <p:nvGraphicFramePr>
          <p:cNvPr id="114692" name="Group 4"/>
          <p:cNvGraphicFramePr>
            <a:graphicFrameLocks noGrp="1"/>
          </p:cNvGraphicFramePr>
          <p:nvPr/>
        </p:nvGraphicFramePr>
        <p:xfrm>
          <a:off x="3105150" y="2638425"/>
          <a:ext cx="6807200" cy="930275"/>
        </p:xfrm>
        <a:graphic>
          <a:graphicData uri="http://schemas.openxmlformats.org/drawingml/2006/table">
            <a:tbl>
              <a:tblPr/>
              <a:tblGrid>
                <a:gridCol w="1590040"/>
                <a:gridCol w="354965"/>
                <a:gridCol w="3449320"/>
                <a:gridCol w="706120"/>
                <a:gridCol w="706755"/>
              </a:tblGrid>
              <a:tr h="435718">
                <a:tc rowSpan="2">
                  <a:txBody>
                    <a:bodyPr/>
                    <a:lstStyle/>
                    <a:p>
                      <a:pPr marL="0" marR="0" lvl="0" indent="0" algn="l" defTabSz="914400" rtl="0" eaLnBrk="1" fontAlgn="base" latinLnBrk="0" hangingPunct="1">
                        <a:lnSpc>
                          <a:spcPct val="7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采购费用</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7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分配率</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5997" marR="35997" marT="0" marB="0" anchor="ctr" anchorCtr="1" horzOverflow="overflow">
                    <a:lnL>
                      <a:noFill/>
                    </a:lnL>
                    <a:lnR>
                      <a:noFill/>
                    </a:lnR>
                    <a:lnT>
                      <a:noFill/>
                    </a:lnT>
                    <a:lnB>
                      <a:noFill/>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1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1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5997" marR="35997" marT="0" marB="0"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1 000</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5997" marR="35997" marT="0" marB="0" anchor="ctr" anchorCtr="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5997" marR="35997" marT="0" marB="0" anchor="ctr" anchorCtr="1" horzOverflow="overflow">
                    <a:lnL>
                      <a:noFill/>
                    </a:lnL>
                    <a:lnR>
                      <a:noFill/>
                    </a:lnR>
                    <a:lnT>
                      <a:noFill/>
                    </a:lnT>
                    <a:lnB>
                      <a:noFill/>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200</a:t>
                      </a:r>
                      <a:endPar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5997" marR="35997" marT="0" marB="0" anchor="ctr" anchorCtr="1" horzOverflow="overflow">
                    <a:lnL>
                      <a:noFill/>
                    </a:lnL>
                    <a:lnR>
                      <a:noFill/>
                    </a:lnR>
                    <a:lnT>
                      <a:noFill/>
                    </a:lnT>
                    <a:lnB>
                      <a:noFill/>
                    </a:lnB>
                    <a:lnTlToBr>
                      <a:noFill/>
                    </a:lnTlToBr>
                    <a:lnBlToTr>
                      <a:noFill/>
                    </a:lnBlToTr>
                    <a:noFill/>
                  </a:tcPr>
                </a:tc>
              </a:tr>
              <a:tr h="494557">
                <a:tc vMerge="1">
                  <a:tcPr/>
                </a:tc>
                <a:tc vMerge="1">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2 + 3</a:t>
                      </a:r>
                      <a:endPar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5997" marR="35997" marT="0" marB="0" anchor="ctr" anchorCtr="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vMerge="1">
                  <a:tcPr/>
                </a:tc>
                <a:tc vMerge="1">
                  <a:tcPr/>
                </a:tc>
              </a:tr>
            </a:tbl>
          </a:graphicData>
        </a:graphic>
      </p:graphicFrame>
      <p:sp>
        <p:nvSpPr>
          <p:cNvPr id="114712" name="Text Box 24"/>
          <p:cNvSpPr txBox="1"/>
          <p:nvPr/>
        </p:nvSpPr>
        <p:spPr>
          <a:xfrm>
            <a:off x="2600325" y="2781300"/>
            <a:ext cx="690563" cy="517525"/>
          </a:xfrm>
          <a:prstGeom prst="rect">
            <a:avLst/>
          </a:prstGeom>
          <a:noFill/>
          <a:ln w="9525">
            <a:noFill/>
          </a:ln>
        </p:spPr>
        <p:txBody>
          <a:bodyPr tIns="72000" anchor="t" anchorCtr="0">
            <a:spAutoFit/>
          </a:bodyPr>
          <a:p>
            <a:pPr>
              <a:spcBef>
                <a:spcPct val="50000"/>
              </a:spcBef>
              <a:buClr>
                <a:srgbClr val="FF0000"/>
              </a:buClr>
              <a:buFont typeface="Wingdings 3" panose="05040102010807070707" pitchFamily="18" charset="2"/>
              <a:buChar char=""/>
            </a:pPr>
            <a:r>
              <a:rPr lang="en-US" altLang="zh-CN" sz="2600" b="1" dirty="0">
                <a:latin typeface="Arial" panose="020B0604020202020204" pitchFamily="34" charset="0"/>
                <a:ea typeface="宋体" panose="02010600030101010101" pitchFamily="2" charset="-122"/>
              </a:rPr>
              <a:t> </a:t>
            </a:r>
            <a:endParaRPr lang="en-US" altLang="zh-CN" sz="2600" b="1" dirty="0">
              <a:latin typeface="Arial" panose="020B0604020202020204" pitchFamily="34" charset="0"/>
              <a:ea typeface="宋体" panose="02010600030101010101" pitchFamily="2" charset="-122"/>
            </a:endParaRPr>
          </a:p>
        </p:txBody>
      </p:sp>
      <p:graphicFrame>
        <p:nvGraphicFramePr>
          <p:cNvPr id="114713" name="Group 25"/>
          <p:cNvGraphicFramePr>
            <a:graphicFrameLocks noGrp="1"/>
          </p:cNvGraphicFramePr>
          <p:nvPr/>
        </p:nvGraphicFramePr>
        <p:xfrm>
          <a:off x="3092450" y="3502025"/>
          <a:ext cx="6937375" cy="1028700"/>
        </p:xfrm>
        <a:graphic>
          <a:graphicData uri="http://schemas.openxmlformats.org/drawingml/2006/table">
            <a:tbl>
              <a:tblPr/>
              <a:tblGrid>
                <a:gridCol w="2279650"/>
                <a:gridCol w="476250"/>
                <a:gridCol w="1330325"/>
                <a:gridCol w="381000"/>
                <a:gridCol w="949325"/>
                <a:gridCol w="381000"/>
                <a:gridCol w="1139825"/>
              </a:tblGrid>
              <a:tr h="1028700">
                <a:tc>
                  <a:txBody>
                    <a:bodyPr/>
                    <a:lstStyle/>
                    <a:p>
                      <a:pPr marL="0" marR="0" lvl="0" indent="0" algn="ctr" defTabSz="914400" rtl="0" eaLnBrk="1" fontAlgn="base" latinLnBrk="0" hangingPunct="1">
                        <a:lnSpc>
                          <a:spcPct val="7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甲材料采购费用</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2</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200</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400</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923" marB="17923" anchor="ctr" anchorCtr="1" horzOverflow="overflow">
                    <a:lnL>
                      <a:noFill/>
                    </a:lnL>
                    <a:lnR>
                      <a:noFill/>
                    </a:lnR>
                    <a:lnT>
                      <a:noFill/>
                    </a:lnT>
                    <a:lnB>
                      <a:noFill/>
                    </a:lnB>
                    <a:lnTlToBr>
                      <a:noFill/>
                    </a:lnTlToBr>
                    <a:lnBlToTr>
                      <a:noFill/>
                    </a:lnBlToTr>
                    <a:noFill/>
                  </a:tcPr>
                </a:tc>
              </a:tr>
            </a:tbl>
          </a:graphicData>
        </a:graphic>
      </p:graphicFrame>
      <p:sp>
        <p:nvSpPr>
          <p:cNvPr id="114737" name="Text Box 49"/>
          <p:cNvSpPr txBox="1"/>
          <p:nvPr/>
        </p:nvSpPr>
        <p:spPr>
          <a:xfrm>
            <a:off x="2600325" y="3683000"/>
            <a:ext cx="690563" cy="553720"/>
          </a:xfrm>
          <a:prstGeom prst="rect">
            <a:avLst/>
          </a:prstGeom>
          <a:noFill/>
          <a:ln w="9525">
            <a:noFill/>
          </a:ln>
        </p:spPr>
        <p:txBody>
          <a:bodyPr tIns="108000" anchor="t" anchorCtr="0">
            <a:spAutoFit/>
          </a:bodyPr>
          <a:p>
            <a:pPr>
              <a:spcBef>
                <a:spcPct val="50000"/>
              </a:spcBef>
              <a:buClr>
                <a:srgbClr val="FF0000"/>
              </a:buClr>
              <a:buFont typeface="Wingdings 3" panose="05040102010807070707" pitchFamily="18" charset="2"/>
              <a:buChar char=""/>
            </a:pPr>
            <a:r>
              <a:rPr lang="en-US" altLang="zh-CN" sz="2600" b="1" dirty="0">
                <a:latin typeface="Arial" panose="020B0604020202020204" pitchFamily="34" charset="0"/>
                <a:ea typeface="宋体" panose="02010600030101010101" pitchFamily="2" charset="-122"/>
              </a:rPr>
              <a:t> </a:t>
            </a:r>
            <a:endParaRPr lang="en-US" altLang="zh-CN" sz="2600" b="1" dirty="0">
              <a:latin typeface="Arial" panose="020B0604020202020204" pitchFamily="34" charset="0"/>
              <a:ea typeface="宋体" panose="02010600030101010101" pitchFamily="2" charset="-122"/>
            </a:endParaRPr>
          </a:p>
        </p:txBody>
      </p:sp>
      <p:graphicFrame>
        <p:nvGraphicFramePr>
          <p:cNvPr id="114738" name="Group 50"/>
          <p:cNvGraphicFramePr>
            <a:graphicFrameLocks noGrp="1"/>
          </p:cNvGraphicFramePr>
          <p:nvPr/>
        </p:nvGraphicFramePr>
        <p:xfrm>
          <a:off x="3100388" y="4537075"/>
          <a:ext cx="6995795" cy="622300"/>
        </p:xfrm>
        <a:graphic>
          <a:graphicData uri="http://schemas.openxmlformats.org/drawingml/2006/table">
            <a:tbl>
              <a:tblPr/>
              <a:tblGrid>
                <a:gridCol w="2298700"/>
                <a:gridCol w="479425"/>
                <a:gridCol w="1342390"/>
                <a:gridCol w="384175"/>
                <a:gridCol w="957580"/>
                <a:gridCol w="384175"/>
                <a:gridCol w="1149350"/>
              </a:tblGrid>
              <a:tr h="622300">
                <a:tc>
                  <a:txBody>
                    <a:bodyPr/>
                    <a:lstStyle/>
                    <a:p>
                      <a:pPr marL="0" marR="0" lvl="0" indent="0" algn="ctr" defTabSz="914400" rtl="0" eaLnBrk="1" fontAlgn="base" latinLnBrk="0" hangingPunct="1">
                        <a:lnSpc>
                          <a:spcPct val="7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乙材料采购费用</a:t>
                      </a:r>
                      <a:endParaRPr kumimoji="0"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3</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200</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600</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7812" marB="17812" anchor="ctr" anchorCtr="1" horzOverflow="overflow">
                    <a:lnL>
                      <a:noFill/>
                    </a:lnL>
                    <a:lnR>
                      <a:noFill/>
                    </a:lnR>
                    <a:lnT>
                      <a:noFill/>
                    </a:lnT>
                    <a:lnB>
                      <a:noFill/>
                    </a:lnB>
                    <a:lnTlToBr>
                      <a:noFill/>
                    </a:lnTlToBr>
                    <a:lnBlToTr>
                      <a:noFill/>
                    </a:lnBlToTr>
                    <a:noFill/>
                  </a:tcPr>
                </a:tc>
              </a:tr>
            </a:tbl>
          </a:graphicData>
        </a:graphic>
      </p:graphicFrame>
      <p:sp>
        <p:nvSpPr>
          <p:cNvPr id="114762" name="Text Box 74"/>
          <p:cNvSpPr txBox="1"/>
          <p:nvPr/>
        </p:nvSpPr>
        <p:spPr>
          <a:xfrm>
            <a:off x="2600325" y="4530725"/>
            <a:ext cx="690563" cy="553720"/>
          </a:xfrm>
          <a:prstGeom prst="rect">
            <a:avLst/>
          </a:prstGeom>
          <a:noFill/>
          <a:ln w="9525">
            <a:noFill/>
          </a:ln>
        </p:spPr>
        <p:txBody>
          <a:bodyPr tIns="108000" anchor="t" anchorCtr="0">
            <a:spAutoFit/>
          </a:bodyPr>
          <a:p>
            <a:pPr>
              <a:spcBef>
                <a:spcPct val="50000"/>
              </a:spcBef>
              <a:buClr>
                <a:srgbClr val="FF0000"/>
              </a:buClr>
              <a:buFont typeface="Wingdings 3" panose="05040102010807070707" pitchFamily="18" charset="2"/>
              <a:buChar char=""/>
            </a:pPr>
            <a:r>
              <a:rPr lang="en-US" altLang="zh-CN" sz="2600" b="1" dirty="0">
                <a:latin typeface="Arial" panose="020B0604020202020204" pitchFamily="34" charset="0"/>
                <a:ea typeface="宋体" panose="02010600030101010101" pitchFamily="2" charset="-122"/>
              </a:rPr>
              <a:t> </a:t>
            </a:r>
            <a:endParaRPr lang="en-US" altLang="zh-CN" sz="2600" b="1" dirty="0">
              <a:latin typeface="Arial" panose="020B0604020202020204" pitchFamily="34" charset="0"/>
              <a:ea typeface="宋体" panose="02010600030101010101" pitchFamily="2" charset="-122"/>
            </a:endParaRPr>
          </a:p>
        </p:txBody>
      </p:sp>
      <p:sp>
        <p:nvSpPr>
          <p:cNvPr id="114763" name="Text Box 75"/>
          <p:cNvSpPr txBox="1"/>
          <p:nvPr/>
        </p:nvSpPr>
        <p:spPr>
          <a:xfrm>
            <a:off x="2095500" y="5159375"/>
            <a:ext cx="8001000" cy="1651000"/>
          </a:xfrm>
          <a:prstGeom prst="rect">
            <a:avLst/>
          </a:prstGeom>
          <a:solidFill>
            <a:srgbClr val="FFFF99"/>
          </a:solidFill>
          <a:ln w="9525">
            <a:noFill/>
          </a:ln>
        </p:spPr>
        <p:txBody>
          <a:bodyPr wrap="square" lIns="360000" anchor="t" anchorCtr="0">
            <a:spAutoFit/>
          </a:bodyPr>
          <a:p>
            <a:pPr algn="just">
              <a:lnSpc>
                <a:spcPct val="130000"/>
              </a:lnSpc>
            </a:pPr>
            <a:r>
              <a:rPr lang="zh-CN" altLang="en-US" sz="2600" b="1" dirty="0">
                <a:latin typeface="楷体" panose="02010609060101010101" pitchFamily="49" charset="-122"/>
                <a:ea typeface="楷体" panose="02010609060101010101" pitchFamily="49" charset="-122"/>
              </a:rPr>
              <a:t>借：在途物资 </a:t>
            </a:r>
            <a:r>
              <a:rPr lang="en-US" altLang="zh-CN" sz="2600" b="1" dirty="0">
                <a:latin typeface="楷体" panose="02010609060101010101" pitchFamily="49" charset="-122"/>
                <a:ea typeface="楷体" panose="02010609060101010101" pitchFamily="49" charset="-122"/>
              </a:rPr>
              <a:t>— </a:t>
            </a:r>
            <a:r>
              <a:rPr lang="zh-CN" altLang="en-US" sz="2600" b="1" dirty="0">
                <a:latin typeface="楷体" panose="02010609060101010101" pitchFamily="49" charset="-122"/>
                <a:ea typeface="楷体" panose="02010609060101010101" pitchFamily="49" charset="-122"/>
              </a:rPr>
              <a:t>甲材料           </a:t>
            </a:r>
            <a:r>
              <a:rPr lang="en-US" altLang="zh-CN" sz="2600" b="1" dirty="0">
                <a:latin typeface="楷体" panose="02010609060101010101" pitchFamily="49" charset="-122"/>
                <a:ea typeface="楷体" panose="02010609060101010101" pitchFamily="49" charset="-122"/>
              </a:rPr>
              <a:t>400</a:t>
            </a:r>
            <a:endParaRPr lang="en-US" altLang="zh-CN" sz="2600" b="1" dirty="0">
              <a:latin typeface="楷体" panose="02010609060101010101" pitchFamily="49" charset="-122"/>
              <a:ea typeface="楷体" panose="02010609060101010101" pitchFamily="49" charset="-122"/>
            </a:endParaRPr>
          </a:p>
          <a:p>
            <a:pPr algn="just">
              <a:lnSpc>
                <a:spcPct val="130000"/>
              </a:lnSpc>
            </a:pPr>
            <a:r>
              <a:rPr lang="en-US" altLang="zh-CN" sz="2600" b="1" dirty="0">
                <a:latin typeface="楷体" panose="02010609060101010101" pitchFamily="49" charset="-122"/>
                <a:ea typeface="楷体" panose="02010609060101010101" pitchFamily="49" charset="-122"/>
              </a:rPr>
              <a:t>             — </a:t>
            </a:r>
            <a:r>
              <a:rPr lang="zh-CN" altLang="en-US" sz="2600" b="1" dirty="0">
                <a:latin typeface="楷体" panose="02010609060101010101" pitchFamily="49" charset="-122"/>
                <a:ea typeface="楷体" panose="02010609060101010101" pitchFamily="49" charset="-122"/>
              </a:rPr>
              <a:t>乙材料           </a:t>
            </a:r>
            <a:r>
              <a:rPr lang="en-US" altLang="zh-CN" sz="2600" b="1" dirty="0">
                <a:latin typeface="楷体" panose="02010609060101010101" pitchFamily="49" charset="-122"/>
                <a:ea typeface="楷体" panose="02010609060101010101" pitchFamily="49" charset="-122"/>
              </a:rPr>
              <a:t>600</a:t>
            </a:r>
            <a:endParaRPr lang="en-US" altLang="zh-CN" sz="2600" b="1" dirty="0">
              <a:latin typeface="楷体" panose="02010609060101010101" pitchFamily="49" charset="-122"/>
              <a:ea typeface="楷体" panose="02010609060101010101" pitchFamily="49" charset="-122"/>
            </a:endParaRPr>
          </a:p>
          <a:p>
            <a:pPr algn="just">
              <a:lnSpc>
                <a:spcPct val="130000"/>
              </a:lnSpc>
            </a:pPr>
            <a:r>
              <a:rPr lang="en-US" altLang="zh-CN" sz="2600" b="1" dirty="0">
                <a:latin typeface="楷体" panose="02010609060101010101" pitchFamily="49" charset="-122"/>
                <a:ea typeface="楷体" panose="02010609060101010101" pitchFamily="49" charset="-122"/>
              </a:rPr>
              <a:t>    </a:t>
            </a:r>
            <a:r>
              <a:rPr lang="zh-CN" altLang="en-US" sz="2600" b="1" dirty="0">
                <a:latin typeface="楷体" panose="02010609060101010101" pitchFamily="49" charset="-122"/>
                <a:ea typeface="楷体" panose="02010609060101010101" pitchFamily="49" charset="-122"/>
              </a:rPr>
              <a:t>贷：银行存款                      </a:t>
            </a:r>
            <a:r>
              <a:rPr lang="en-US" altLang="zh-CN" sz="2600" b="1" dirty="0">
                <a:latin typeface="楷体" panose="02010609060101010101" pitchFamily="49" charset="-122"/>
                <a:ea typeface="楷体" panose="02010609060101010101" pitchFamily="49" charset="-122"/>
              </a:rPr>
              <a:t>1 000</a:t>
            </a:r>
            <a:endParaRPr lang="en-US" altLang="zh-CN" sz="26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471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1469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114737"/>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499"/>
                                          </p:stCondLst>
                                        </p:cTn>
                                        <p:tgtEl>
                                          <p:spTgt spid="114713"/>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499"/>
                                          </p:stCondLst>
                                        </p:cTn>
                                        <p:tgtEl>
                                          <p:spTgt spid="114762"/>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0"/>
                                  </p:stCondLst>
                                  <p:childTnLst>
                                    <p:set>
                                      <p:cBhvr>
                                        <p:cTn id="22" dur="1" fill="hold">
                                          <p:stCondLst>
                                            <p:cond delay="499"/>
                                          </p:stCondLst>
                                        </p:cTn>
                                        <p:tgtEl>
                                          <p:spTgt spid="1147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47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712" grpId="0"/>
      <p:bldP spid="114737" grpId="0"/>
      <p:bldP spid="114762" grpId="0"/>
      <p:bldP spid="114763" grpId="0" bldLvl="0" animBg="1"/>
      <p:bldP spid="114763" grpId="1"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7" name="Rectangle 2"/>
          <p:cNvSpPr/>
          <p:nvPr>
            <p:ph idx="1"/>
          </p:nvPr>
        </p:nvSpPr>
        <p:spPr>
          <a:xfrm>
            <a:off x="838200" y="1221105"/>
            <a:ext cx="10347325" cy="4800600"/>
          </a:xfrm>
        </p:spPr>
        <p:txBody>
          <a:bodyPr vert="horz" wrap="square" lIns="91440" tIns="45720" rIns="91440" bIns="45720" anchor="t" anchorCtr="0"/>
          <a:p>
            <a:pPr marL="571500" indent="-571500" algn="just" eaLnBrk="1" hangingPunct="1">
              <a:lnSpc>
                <a:spcPct val="150000"/>
              </a:lnSpc>
              <a:buClr>
                <a:srgbClr val="FF0000"/>
              </a:buClr>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练习题</a:t>
            </a:r>
            <a:r>
              <a:rPr lang="en-US" altLang="zh-CN" sz="2800" dirty="0">
                <a:solidFill>
                  <a:srgbClr val="FF0000"/>
                </a:solidFill>
                <a:latin typeface="黑体" panose="02010609060101010101" pitchFamily="49" charset="-122"/>
                <a:ea typeface="黑体" panose="02010609060101010101" pitchFamily="49" charset="-122"/>
              </a:rPr>
              <a:t>:</a:t>
            </a:r>
            <a:endParaRPr lang="en-US" altLang="zh-CN" sz="2800" dirty="0">
              <a:solidFill>
                <a:srgbClr val="FF0000"/>
              </a:solidFill>
              <a:latin typeface="黑体" panose="02010609060101010101" pitchFamily="49" charset="-122"/>
              <a:ea typeface="黑体" panose="02010609060101010101" pitchFamily="49" charset="-122"/>
            </a:endParaRPr>
          </a:p>
          <a:p>
            <a:pPr marL="571500" indent="-571500"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6</a:t>
            </a:r>
            <a:r>
              <a:rPr lang="zh-CN" altLang="en-US" sz="2800" dirty="0">
                <a:latin typeface="楷体" panose="02010609060101010101" pitchFamily="49" charset="-122"/>
                <a:ea typeface="楷体" panose="02010609060101010101" pitchFamily="49" charset="-122"/>
              </a:rPr>
              <a:t>日，向东方工厂购进下列原材料，未入库，货款、运费均未支付。增值税率</a:t>
            </a:r>
            <a:r>
              <a:rPr lang="en-US" altLang="zh-CN" sz="2800" dirty="0">
                <a:latin typeface="楷体" panose="02010609060101010101" pitchFamily="49" charset="-122"/>
                <a:ea typeface="楷体" panose="02010609060101010101" pitchFamily="49" charset="-122"/>
              </a:rPr>
              <a:t>13%</a:t>
            </a:r>
            <a:r>
              <a:rPr lang="zh-CN" altLang="en-US"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marL="571500" indent="-571500"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甲材料</a:t>
            </a:r>
            <a:r>
              <a:rPr lang="en-US" altLang="zh-CN" sz="2800" dirty="0">
                <a:latin typeface="楷体" panose="02010609060101010101" pitchFamily="49" charset="-122"/>
                <a:ea typeface="楷体" panose="02010609060101010101" pitchFamily="49" charset="-122"/>
              </a:rPr>
              <a:t>1600</a:t>
            </a:r>
            <a:r>
              <a:rPr lang="zh-CN" altLang="en-US" sz="2800" dirty="0">
                <a:latin typeface="楷体" panose="02010609060101010101" pitchFamily="49" charset="-122"/>
                <a:ea typeface="楷体" panose="02010609060101010101" pitchFamily="49" charset="-122"/>
              </a:rPr>
              <a:t>千克，单价</a:t>
            </a:r>
            <a:r>
              <a:rPr lang="en-US" altLang="zh-CN" sz="2800" dirty="0">
                <a:latin typeface="楷体" panose="02010609060101010101" pitchFamily="49" charset="-122"/>
                <a:ea typeface="楷体" panose="02010609060101010101" pitchFamily="49" charset="-122"/>
              </a:rPr>
              <a:t>10</a:t>
            </a:r>
            <a:r>
              <a:rPr lang="zh-CN" altLang="en-US" sz="2800" dirty="0">
                <a:latin typeface="楷体" panose="02010609060101010101" pitchFamily="49" charset="-122"/>
                <a:ea typeface="楷体" panose="02010609060101010101" pitchFamily="49" charset="-122"/>
              </a:rPr>
              <a:t>元每千克，共计</a:t>
            </a:r>
            <a:r>
              <a:rPr lang="en-US" altLang="zh-CN" sz="2800" dirty="0">
                <a:latin typeface="楷体" panose="02010609060101010101" pitchFamily="49" charset="-122"/>
                <a:ea typeface="楷体" panose="02010609060101010101" pitchFamily="49" charset="-122"/>
              </a:rPr>
              <a:t>16 000</a:t>
            </a:r>
            <a:r>
              <a:rPr lang="zh-CN" altLang="en-US" sz="2800" dirty="0">
                <a:latin typeface="楷体" panose="02010609060101010101" pitchFamily="49" charset="-122"/>
                <a:ea typeface="楷体" panose="02010609060101010101" pitchFamily="49" charset="-122"/>
              </a:rPr>
              <a:t>元；乙材料</a:t>
            </a:r>
            <a:r>
              <a:rPr lang="en-US" altLang="zh-CN" sz="2800" dirty="0">
                <a:latin typeface="楷体" panose="02010609060101010101" pitchFamily="49" charset="-122"/>
                <a:ea typeface="楷体" panose="02010609060101010101" pitchFamily="49" charset="-122"/>
              </a:rPr>
              <a:t>800</a:t>
            </a:r>
            <a:r>
              <a:rPr lang="zh-CN" altLang="en-US" sz="2800" dirty="0">
                <a:latin typeface="楷体" panose="02010609060101010101" pitchFamily="49" charset="-122"/>
                <a:ea typeface="楷体" panose="02010609060101010101" pitchFamily="49" charset="-122"/>
              </a:rPr>
              <a:t>千克，单价</a:t>
            </a:r>
            <a:r>
              <a:rPr lang="en-US" altLang="zh-CN" sz="2800" dirty="0">
                <a:latin typeface="楷体" panose="02010609060101010101" pitchFamily="49" charset="-122"/>
                <a:ea typeface="楷体" panose="02010609060101010101" pitchFamily="49" charset="-122"/>
              </a:rPr>
              <a:t>16</a:t>
            </a:r>
            <a:r>
              <a:rPr lang="zh-CN" altLang="en-US" sz="2800" dirty="0">
                <a:latin typeface="楷体" panose="02010609060101010101" pitchFamily="49" charset="-122"/>
                <a:ea typeface="楷体" panose="02010609060101010101" pitchFamily="49" charset="-122"/>
              </a:rPr>
              <a:t>元每千克，共计</a:t>
            </a:r>
            <a:r>
              <a:rPr lang="en-US" altLang="zh-CN" sz="2800" dirty="0">
                <a:latin typeface="楷体" panose="02010609060101010101" pitchFamily="49" charset="-122"/>
                <a:ea typeface="楷体" panose="02010609060101010101" pitchFamily="49" charset="-122"/>
              </a:rPr>
              <a:t>12 800</a:t>
            </a:r>
            <a:r>
              <a:rPr lang="zh-CN" altLang="en-US" sz="2800" dirty="0">
                <a:latin typeface="楷体" panose="02010609060101010101" pitchFamily="49" charset="-122"/>
                <a:ea typeface="楷体" panose="02010609060101010101" pitchFamily="49" charset="-122"/>
              </a:rPr>
              <a:t>元，合计</a:t>
            </a:r>
            <a:r>
              <a:rPr lang="en-US" altLang="zh-CN" sz="2800" dirty="0">
                <a:latin typeface="楷体" panose="02010609060101010101" pitchFamily="49" charset="-122"/>
                <a:ea typeface="楷体" panose="02010609060101010101" pitchFamily="49" charset="-122"/>
              </a:rPr>
              <a:t>28 800</a:t>
            </a:r>
            <a:r>
              <a:rPr lang="zh-CN" altLang="en-US" sz="2800" dirty="0">
                <a:latin typeface="楷体" panose="02010609060101010101" pitchFamily="49" charset="-122"/>
                <a:ea typeface="楷体" panose="02010609060101010101" pitchFamily="49" charset="-122"/>
              </a:rPr>
              <a:t>元。甲乙材料运费</a:t>
            </a:r>
            <a:r>
              <a:rPr lang="en-US" altLang="zh-CN" sz="2800" dirty="0">
                <a:latin typeface="楷体" panose="02010609060101010101" pitchFamily="49" charset="-122"/>
                <a:ea typeface="楷体" panose="02010609060101010101" pitchFamily="49" charset="-122"/>
              </a:rPr>
              <a:t>500</a:t>
            </a:r>
            <a:r>
              <a:rPr lang="zh-CN" altLang="en-US" sz="2800" dirty="0">
                <a:latin typeface="楷体" panose="02010609060101010101" pitchFamily="49" charset="-122"/>
                <a:ea typeface="楷体" panose="02010609060101010101" pitchFamily="49" charset="-122"/>
              </a:rPr>
              <a:t>元，装卸费</a:t>
            </a:r>
            <a:r>
              <a:rPr lang="en-US" altLang="zh-CN" sz="2800" dirty="0">
                <a:latin typeface="楷体" panose="02010609060101010101" pitchFamily="49" charset="-122"/>
                <a:ea typeface="楷体" panose="02010609060101010101" pitchFamily="49" charset="-122"/>
              </a:rPr>
              <a:t>220</a:t>
            </a:r>
            <a:r>
              <a:rPr lang="zh-CN" altLang="en-US" sz="2800" dirty="0">
                <a:latin typeface="楷体" panose="02010609060101010101" pitchFamily="49" charset="-122"/>
                <a:ea typeface="楷体" panose="02010609060101010101" pitchFamily="49" charset="-122"/>
              </a:rPr>
              <a:t>元。</a:t>
            </a:r>
            <a:endParaRPr lang="zh-CN" altLang="en-US" sz="28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4" name="Rectangle 2"/>
          <p:cNvSpPr/>
          <p:nvPr>
            <p:ph idx="1"/>
          </p:nvPr>
        </p:nvSpPr>
        <p:spPr>
          <a:xfrm>
            <a:off x="849630" y="1196975"/>
            <a:ext cx="10471150" cy="5337175"/>
          </a:xfrm>
          <a:solidFill>
            <a:schemeClr val="bg1"/>
          </a:solidFill>
        </p:spPr>
        <p:txBody>
          <a:bodyPr vert="horz" wrap="square" lIns="91440" tIns="45720" rIns="91440" bIns="45720" anchor="t" anchorCtr="0"/>
          <a:p>
            <a:pPr marL="571500" indent="-571500" algn="just" eaLnBrk="1" hangingPunct="1">
              <a:lnSpc>
                <a:spcPct val="14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增值税（进项税额）</a:t>
            </a:r>
            <a:r>
              <a:rPr lang="en-US" altLang="zh-CN" sz="2600" dirty="0">
                <a:latin typeface="楷体" panose="02010609060101010101" pitchFamily="49" charset="-122"/>
                <a:ea typeface="楷体" panose="02010609060101010101" pitchFamily="49" charset="-122"/>
              </a:rPr>
              <a:t>28 800 × 0.13 = 3 744</a:t>
            </a:r>
            <a:endParaRPr lang="en-US" altLang="zh-CN" sz="2600" dirty="0">
              <a:latin typeface="楷体" panose="02010609060101010101" pitchFamily="49" charset="-122"/>
              <a:ea typeface="楷体" panose="02010609060101010101" pitchFamily="49" charset="-122"/>
            </a:endParaRPr>
          </a:p>
          <a:p>
            <a:pPr marL="571500" indent="-571500" algn="just" eaLnBrk="1" hangingPunct="1">
              <a:lnSpc>
                <a:spcPct val="14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采购费用分配率：（</a:t>
            </a:r>
            <a:r>
              <a:rPr lang="en-US" altLang="zh-CN" sz="2600" dirty="0">
                <a:latin typeface="楷体" panose="02010609060101010101" pitchFamily="49" charset="-122"/>
                <a:ea typeface="楷体" panose="02010609060101010101" pitchFamily="49" charset="-122"/>
              </a:rPr>
              <a:t>500+220</a:t>
            </a:r>
            <a:r>
              <a:rPr lang="zh-CN" altLang="en-US" sz="2600" dirty="0">
                <a:latin typeface="楷体" panose="02010609060101010101" pitchFamily="49" charset="-122"/>
                <a:ea typeface="楷体" panose="02010609060101010101" pitchFamily="49" charset="-122"/>
              </a:rPr>
              <a:t>）</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a:t>
            </a:r>
            <a:r>
              <a:rPr lang="en-US" altLang="zh-CN" sz="2600" dirty="0">
                <a:latin typeface="楷体" panose="02010609060101010101" pitchFamily="49" charset="-122"/>
                <a:ea typeface="楷体" panose="02010609060101010101" pitchFamily="49" charset="-122"/>
              </a:rPr>
              <a:t>1600+800</a:t>
            </a:r>
            <a:r>
              <a:rPr lang="zh-CN" altLang="en-US" sz="2600" dirty="0">
                <a:latin typeface="楷体" panose="02010609060101010101" pitchFamily="49" charset="-122"/>
                <a:ea typeface="楷体" panose="02010609060101010101" pitchFamily="49" charset="-122"/>
              </a:rPr>
              <a:t>）</a:t>
            </a:r>
            <a:r>
              <a:rPr lang="en-US" altLang="zh-CN" sz="2600" dirty="0">
                <a:latin typeface="楷体" panose="02010609060101010101" pitchFamily="49" charset="-122"/>
                <a:ea typeface="楷体" panose="02010609060101010101" pitchFamily="49" charset="-122"/>
              </a:rPr>
              <a:t>= 0.3</a:t>
            </a:r>
            <a:endParaRPr lang="en-US" altLang="zh-CN" sz="2600" dirty="0">
              <a:latin typeface="楷体" panose="02010609060101010101" pitchFamily="49" charset="-122"/>
              <a:ea typeface="楷体" panose="02010609060101010101" pitchFamily="49" charset="-122"/>
            </a:endParaRPr>
          </a:p>
          <a:p>
            <a:pPr marL="571500" indent="-571500" algn="just" eaLnBrk="1" hangingPunct="1">
              <a:lnSpc>
                <a:spcPct val="14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甲材料采购费用：</a:t>
            </a:r>
            <a:r>
              <a:rPr lang="en-US" altLang="zh-CN" sz="2600" dirty="0">
                <a:latin typeface="楷体" panose="02010609060101010101" pitchFamily="49" charset="-122"/>
                <a:ea typeface="楷体" panose="02010609060101010101" pitchFamily="49" charset="-122"/>
              </a:rPr>
              <a:t>1 600 × 0.3 = 480</a:t>
            </a:r>
            <a:endParaRPr lang="en-US" altLang="zh-CN" sz="2600" dirty="0">
              <a:latin typeface="楷体" panose="02010609060101010101" pitchFamily="49" charset="-122"/>
              <a:ea typeface="楷体" panose="02010609060101010101" pitchFamily="49" charset="-122"/>
            </a:endParaRPr>
          </a:p>
          <a:p>
            <a:pPr marL="571500" indent="-571500" algn="just" eaLnBrk="1" hangingPunct="1">
              <a:lnSpc>
                <a:spcPct val="14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乙材料</a:t>
            </a:r>
            <a:r>
              <a:rPr lang="zh-CN" altLang="en-US" sz="2600" dirty="0">
                <a:latin typeface="楷体" panose="02010609060101010101" pitchFamily="49" charset="-122"/>
                <a:ea typeface="楷体" panose="02010609060101010101" pitchFamily="49" charset="-122"/>
                <a:sym typeface="+mn-ea"/>
              </a:rPr>
              <a:t>采购费用</a:t>
            </a:r>
            <a:r>
              <a:rPr lang="zh-CN" altLang="en-US" sz="2600" dirty="0">
                <a:latin typeface="楷体" panose="02010609060101010101" pitchFamily="49" charset="-122"/>
                <a:ea typeface="楷体" panose="02010609060101010101" pitchFamily="49" charset="-122"/>
              </a:rPr>
              <a:t>：</a:t>
            </a:r>
            <a:r>
              <a:rPr lang="en-US" altLang="zh-CN" sz="2600" dirty="0">
                <a:latin typeface="楷体" panose="02010609060101010101" pitchFamily="49" charset="-122"/>
                <a:ea typeface="楷体" panose="02010609060101010101" pitchFamily="49" charset="-122"/>
              </a:rPr>
              <a:t>800 × 0.3 = 240</a:t>
            </a:r>
            <a:endParaRPr lang="en-US" altLang="zh-CN" sz="2600" dirty="0">
              <a:latin typeface="楷体" panose="02010609060101010101" pitchFamily="49" charset="-122"/>
              <a:ea typeface="楷体" panose="02010609060101010101" pitchFamily="49" charset="-122"/>
            </a:endParaRPr>
          </a:p>
          <a:p>
            <a:pPr marL="571500" indent="-571500" algn="just" eaLnBrk="1" hangingPunct="1">
              <a:lnSpc>
                <a:spcPct val="140000"/>
              </a:lnSpc>
              <a:buNone/>
            </a:pPr>
            <a:r>
              <a:rPr lang="zh-CN" altLang="en-US" sz="2600" dirty="0">
                <a:solidFill>
                  <a:srgbClr val="FF0000"/>
                </a:solidFill>
                <a:latin typeface="黑体" panose="02010609060101010101" pitchFamily="49" charset="-122"/>
                <a:ea typeface="黑体" panose="02010609060101010101" pitchFamily="49" charset="-122"/>
              </a:rPr>
              <a:t>会计分录：</a:t>
            </a:r>
            <a:endParaRPr lang="en-US" altLang="zh-CN" sz="2600" dirty="0">
              <a:solidFill>
                <a:srgbClr val="FF0000"/>
              </a:solidFill>
              <a:latin typeface="黑体" panose="02010609060101010101" pitchFamily="49" charset="-122"/>
              <a:ea typeface="黑体" panose="02010609060101010101" pitchFamily="49" charset="-122"/>
            </a:endParaRPr>
          </a:p>
          <a:p>
            <a:pPr marL="571500" indent="-571500" algn="just" eaLnBrk="1" hangingPunct="1">
              <a:lnSpc>
                <a:spcPct val="140000"/>
              </a:lnSpc>
              <a:spcBef>
                <a:spcPct val="0"/>
              </a:spcBef>
              <a:buNone/>
            </a:pPr>
            <a:r>
              <a:rPr lang="zh-CN" altLang="en-US" sz="2600" dirty="0">
                <a:latin typeface="仿宋" panose="02010609060101010101" pitchFamily="49" charset="-122"/>
                <a:ea typeface="仿宋" panose="02010609060101010101" pitchFamily="49" charset="-122"/>
              </a:rPr>
              <a:t>借：在途物资</a:t>
            </a:r>
            <a:r>
              <a:rPr lang="en-US" altLang="zh-CN" sz="2600" dirty="0">
                <a:latin typeface="仿宋" panose="02010609060101010101" pitchFamily="49" charset="-122"/>
                <a:ea typeface="仿宋" panose="02010609060101010101" pitchFamily="49" charset="-122"/>
              </a:rPr>
              <a:t>—</a:t>
            </a:r>
            <a:r>
              <a:rPr lang="zh-CN" altLang="en-US" sz="2600" dirty="0">
                <a:latin typeface="仿宋" panose="02010609060101010101" pitchFamily="49" charset="-122"/>
                <a:ea typeface="仿宋" panose="02010609060101010101" pitchFamily="49" charset="-122"/>
              </a:rPr>
              <a:t>甲材料（</a:t>
            </a:r>
            <a:r>
              <a:rPr lang="en-US" altLang="zh-CN" sz="2600" dirty="0">
                <a:latin typeface="仿宋" panose="02010609060101010101" pitchFamily="49" charset="-122"/>
                <a:ea typeface="仿宋" panose="02010609060101010101" pitchFamily="49" charset="-122"/>
              </a:rPr>
              <a:t>16 000 + 480</a:t>
            </a:r>
            <a:r>
              <a:rPr lang="zh-CN" altLang="en-US" sz="2600" dirty="0">
                <a:latin typeface="仿宋" panose="02010609060101010101" pitchFamily="49" charset="-122"/>
                <a:ea typeface="仿宋" panose="02010609060101010101" pitchFamily="49" charset="-122"/>
              </a:rPr>
              <a:t>）   </a:t>
            </a:r>
            <a:r>
              <a:rPr lang="en-US" altLang="zh-CN" sz="2600" dirty="0">
                <a:latin typeface="仿宋" panose="02010609060101010101" pitchFamily="49" charset="-122"/>
                <a:ea typeface="仿宋" panose="02010609060101010101" pitchFamily="49" charset="-122"/>
              </a:rPr>
              <a:t>16 480</a:t>
            </a:r>
            <a:endParaRPr lang="en-US" altLang="zh-CN" sz="2600" dirty="0">
              <a:latin typeface="仿宋" panose="02010609060101010101" pitchFamily="49" charset="-122"/>
              <a:ea typeface="仿宋" panose="02010609060101010101" pitchFamily="49" charset="-122"/>
            </a:endParaRPr>
          </a:p>
          <a:p>
            <a:pPr marL="571500" indent="-571500" algn="just" eaLnBrk="1" hangingPunct="1">
              <a:lnSpc>
                <a:spcPct val="140000"/>
              </a:lnSpc>
              <a:spcBef>
                <a:spcPct val="0"/>
              </a:spcBef>
              <a:buNone/>
            </a:pPr>
            <a:r>
              <a:rPr lang="en-US" altLang="zh-CN" sz="2600" dirty="0">
                <a:latin typeface="仿宋" panose="02010609060101010101" pitchFamily="49" charset="-122"/>
                <a:ea typeface="仿宋" panose="02010609060101010101" pitchFamily="49" charset="-122"/>
              </a:rPr>
              <a:t>            —</a:t>
            </a:r>
            <a:r>
              <a:rPr lang="zh-CN" altLang="en-US" sz="2600" dirty="0">
                <a:latin typeface="仿宋" panose="02010609060101010101" pitchFamily="49" charset="-122"/>
                <a:ea typeface="仿宋" panose="02010609060101010101" pitchFamily="49" charset="-122"/>
              </a:rPr>
              <a:t>乙材料（</a:t>
            </a:r>
            <a:r>
              <a:rPr lang="en-US" altLang="zh-CN" sz="2600" dirty="0">
                <a:latin typeface="仿宋" panose="02010609060101010101" pitchFamily="49" charset="-122"/>
                <a:ea typeface="仿宋" panose="02010609060101010101" pitchFamily="49" charset="-122"/>
              </a:rPr>
              <a:t>12 800 + 240</a:t>
            </a:r>
            <a:r>
              <a:rPr lang="zh-CN" altLang="en-US" sz="2600" dirty="0">
                <a:latin typeface="仿宋" panose="02010609060101010101" pitchFamily="49" charset="-122"/>
                <a:ea typeface="仿宋" panose="02010609060101010101" pitchFamily="49" charset="-122"/>
              </a:rPr>
              <a:t>）   </a:t>
            </a:r>
            <a:r>
              <a:rPr lang="en-US" altLang="zh-CN" sz="2600" dirty="0">
                <a:latin typeface="仿宋" panose="02010609060101010101" pitchFamily="49" charset="-122"/>
                <a:ea typeface="仿宋" panose="02010609060101010101" pitchFamily="49" charset="-122"/>
              </a:rPr>
              <a:t>13 040</a:t>
            </a:r>
            <a:endParaRPr lang="en-US" altLang="zh-CN" sz="2600" dirty="0">
              <a:latin typeface="仿宋" panose="02010609060101010101" pitchFamily="49" charset="-122"/>
              <a:ea typeface="仿宋" panose="02010609060101010101" pitchFamily="49" charset="-122"/>
            </a:endParaRPr>
          </a:p>
          <a:p>
            <a:pPr marL="571500" indent="-571500" algn="just" eaLnBrk="1" hangingPunct="1">
              <a:lnSpc>
                <a:spcPct val="140000"/>
              </a:lnSpc>
              <a:spcBef>
                <a:spcPct val="0"/>
              </a:spcBef>
              <a:buNone/>
            </a:pPr>
            <a:r>
              <a:rPr lang="zh-CN" altLang="en-US" sz="2600" dirty="0">
                <a:latin typeface="仿宋" panose="02010609060101010101" pitchFamily="49" charset="-122"/>
                <a:ea typeface="仿宋" panose="02010609060101010101" pitchFamily="49" charset="-122"/>
              </a:rPr>
              <a:t>    应交税费</a:t>
            </a:r>
            <a:r>
              <a:rPr lang="en-US" altLang="zh-CN" sz="2600" dirty="0">
                <a:latin typeface="仿宋" panose="02010609060101010101" pitchFamily="49" charset="-122"/>
                <a:ea typeface="仿宋" panose="02010609060101010101" pitchFamily="49" charset="-122"/>
              </a:rPr>
              <a:t>—</a:t>
            </a:r>
            <a:r>
              <a:rPr lang="zh-CN" altLang="en-US" sz="2600" dirty="0">
                <a:latin typeface="仿宋" panose="02010609060101010101" pitchFamily="49" charset="-122"/>
                <a:ea typeface="仿宋" panose="02010609060101010101" pitchFamily="49" charset="-122"/>
              </a:rPr>
              <a:t>应交增值税（进项税额）    </a:t>
            </a:r>
            <a:r>
              <a:rPr lang="en-US" altLang="zh-CN" sz="2600" dirty="0">
                <a:latin typeface="仿宋" panose="02010609060101010101" pitchFamily="49" charset="-122"/>
                <a:ea typeface="仿宋" panose="02010609060101010101" pitchFamily="49" charset="-122"/>
              </a:rPr>
              <a:t>3 744</a:t>
            </a:r>
            <a:endParaRPr lang="en-US" altLang="zh-CN" sz="2600" dirty="0">
              <a:latin typeface="仿宋" panose="02010609060101010101" pitchFamily="49" charset="-122"/>
              <a:ea typeface="仿宋" panose="02010609060101010101" pitchFamily="49" charset="-122"/>
            </a:endParaRPr>
          </a:p>
          <a:p>
            <a:pPr marL="571500" indent="-571500" algn="just" eaLnBrk="1" hangingPunct="1">
              <a:lnSpc>
                <a:spcPct val="140000"/>
              </a:lnSpc>
              <a:spcBef>
                <a:spcPct val="0"/>
              </a:spcBef>
              <a:buNone/>
            </a:pPr>
            <a:r>
              <a:rPr lang="en-US" altLang="zh-CN" sz="2600" dirty="0">
                <a:latin typeface="仿宋" panose="02010609060101010101" pitchFamily="49" charset="-122"/>
                <a:ea typeface="仿宋" panose="02010609060101010101" pitchFamily="49" charset="-122"/>
              </a:rPr>
              <a:t>    </a:t>
            </a:r>
            <a:r>
              <a:rPr lang="zh-CN" altLang="en-US" sz="2600" dirty="0">
                <a:latin typeface="仿宋" panose="02010609060101010101" pitchFamily="49" charset="-122"/>
                <a:ea typeface="仿宋" panose="02010609060101010101" pitchFamily="49" charset="-122"/>
              </a:rPr>
              <a:t>贷：应付账款</a:t>
            </a:r>
            <a:r>
              <a:rPr lang="en-US" altLang="zh-CN" sz="2600" dirty="0">
                <a:latin typeface="仿宋" panose="02010609060101010101" pitchFamily="49" charset="-122"/>
                <a:ea typeface="仿宋" panose="02010609060101010101" pitchFamily="49" charset="-122"/>
              </a:rPr>
              <a:t>—</a:t>
            </a:r>
            <a:r>
              <a:rPr lang="zh-CN" altLang="en-US" sz="2600" dirty="0">
                <a:latin typeface="仿宋" panose="02010609060101010101" pitchFamily="49" charset="-122"/>
                <a:ea typeface="仿宋" panose="02010609060101010101" pitchFamily="49" charset="-122"/>
              </a:rPr>
              <a:t>东方工厂                </a:t>
            </a:r>
            <a:r>
              <a:rPr lang="en-US" altLang="zh-CN" sz="2600" dirty="0">
                <a:latin typeface="仿宋" panose="02010609060101010101" pitchFamily="49" charset="-122"/>
                <a:ea typeface="仿宋" panose="02010609060101010101" pitchFamily="49" charset="-122"/>
              </a:rPr>
              <a:t>33 264</a:t>
            </a:r>
            <a:endParaRPr lang="en-US" altLang="zh-CN" sz="2600"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434">
                                            <p:txEl>
                                              <p:charRg st="113" end="11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6434">
                                            <p:txEl>
                                              <p:charRg st="119" end="15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6434">
                                            <p:txEl>
                                              <p:charRg st="151" end="18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6434">
                                            <p:txEl>
                                              <p:charRg st="189" end="21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6434">
                                            <p:txEl>
                                              <p:charRg st="217" end="25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8" name="Rectangle 2"/>
          <p:cNvSpPr/>
          <p:nvPr>
            <p:ph idx="1"/>
          </p:nvPr>
        </p:nvSpPr>
        <p:spPr>
          <a:xfrm>
            <a:off x="2090738" y="1976438"/>
            <a:ext cx="8291512" cy="660400"/>
          </a:xfrm>
        </p:spPr>
        <p:txBody>
          <a:bodyPr vert="horz" wrap="square" lIns="91440" tIns="45720" rIns="91440" bIns="45720" anchor="t" anchorCtr="0"/>
          <a:p>
            <a:pPr marL="571500" indent="-571500" algn="just" eaLnBrk="1" hangingPunct="1">
              <a:lnSpc>
                <a:spcPct val="140000"/>
              </a:lnSpc>
            </a:pPr>
            <a:r>
              <a:rPr lang="zh-CN" altLang="en-US" sz="2800" dirty="0">
                <a:solidFill>
                  <a:srgbClr val="FF0000"/>
                </a:solidFill>
                <a:latin typeface="黑体" panose="02010609060101010101" pitchFamily="49" charset="-122"/>
                <a:ea typeface="黑体" panose="02010609060101010101" pitchFamily="49" charset="-122"/>
              </a:rPr>
              <a:t>会计分录：</a:t>
            </a:r>
            <a:endParaRPr lang="en-US" altLang="zh-CN" sz="2800" dirty="0">
              <a:solidFill>
                <a:srgbClr val="FF0000"/>
              </a:solidFill>
              <a:latin typeface="黑体" panose="02010609060101010101" pitchFamily="49" charset="-122"/>
              <a:ea typeface="黑体" panose="02010609060101010101" pitchFamily="49" charset="-122"/>
            </a:endParaRPr>
          </a:p>
        </p:txBody>
      </p:sp>
      <p:sp>
        <p:nvSpPr>
          <p:cNvPr id="5" name="Rectangle 2"/>
          <p:cNvSpPr txBox="1"/>
          <p:nvPr/>
        </p:nvSpPr>
        <p:spPr>
          <a:xfrm>
            <a:off x="2178050" y="3141663"/>
            <a:ext cx="7921625" cy="2071687"/>
          </a:xfrm>
          <a:prstGeom prst="rect">
            <a:avLst/>
          </a:prstGeom>
          <a:solidFill>
            <a:srgbClr val="FFFFCC"/>
          </a:solidFill>
          <a:ln w="9525">
            <a:noFill/>
          </a:ln>
        </p:spPr>
        <p:txBody>
          <a:bodyPr anchor="t" anchorCtr="0"/>
          <a:p>
            <a:pPr marL="571500" indent="-571500" algn="just">
              <a:lnSpc>
                <a:spcPct val="150000"/>
              </a:lnSpc>
              <a:spcBef>
                <a:spcPct val="20000"/>
              </a:spcBef>
              <a:buClr>
                <a:schemeClr val="accent2"/>
              </a:buClr>
              <a:buFont typeface="Wingdings 2" panose="05020102010507070707" pitchFamily="18" charset="2"/>
            </a:pPr>
            <a:r>
              <a:rPr lang="zh-CN" altLang="en-US" sz="2800" b="1" dirty="0">
                <a:latin typeface="仿宋" panose="02010609060101010101" pitchFamily="49" charset="-122"/>
                <a:ea typeface="仿宋" panose="02010609060101010101" pitchFamily="49" charset="-122"/>
              </a:rPr>
              <a:t>借：原材料</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甲材料        </a:t>
            </a:r>
            <a:r>
              <a:rPr lang="en-US" altLang="zh-CN" sz="2800" b="1" dirty="0">
                <a:latin typeface="仿宋" panose="02010609060101010101" pitchFamily="49" charset="-122"/>
                <a:ea typeface="仿宋" panose="02010609060101010101" pitchFamily="49" charset="-122"/>
              </a:rPr>
              <a:t>16 480</a:t>
            </a:r>
            <a:endParaRPr lang="en-US" altLang="zh-CN" sz="28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乙材料        </a:t>
            </a:r>
            <a:r>
              <a:rPr lang="en-US" altLang="zh-CN" sz="2800" b="1" dirty="0">
                <a:latin typeface="仿宋" panose="02010609060101010101" pitchFamily="49" charset="-122"/>
                <a:ea typeface="仿宋" panose="02010609060101010101" pitchFamily="49" charset="-122"/>
              </a:rPr>
              <a:t>13 040</a:t>
            </a:r>
            <a:endParaRPr lang="en-US" altLang="zh-CN" sz="28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zh-CN" altLang="en-US" sz="2800" b="1" dirty="0">
                <a:latin typeface="仿宋" panose="02010609060101010101" pitchFamily="49" charset="-122"/>
                <a:ea typeface="仿宋" panose="02010609060101010101" pitchFamily="49" charset="-122"/>
              </a:rPr>
              <a:t>    贷：在途物资               </a:t>
            </a:r>
            <a:r>
              <a:rPr lang="en-US" altLang="zh-CN" sz="2800" b="1" dirty="0">
                <a:latin typeface="仿宋" panose="02010609060101010101" pitchFamily="49" charset="-122"/>
                <a:ea typeface="仿宋" panose="02010609060101010101" pitchFamily="49" charset="-122"/>
              </a:rPr>
              <a:t>29 520</a:t>
            </a:r>
            <a:endParaRPr lang="en-US" altLang="zh-CN" sz="2800" b="1" dirty="0">
              <a:latin typeface="仿宋" panose="02010609060101010101" pitchFamily="49" charset="-122"/>
              <a:ea typeface="仿宋" panose="02010609060101010101" pitchFamily="49" charset="-122"/>
            </a:endParaRPr>
          </a:p>
        </p:txBody>
      </p:sp>
      <p:sp>
        <p:nvSpPr>
          <p:cNvPr id="297988" name="矩形 1"/>
          <p:cNvSpPr/>
          <p:nvPr/>
        </p:nvSpPr>
        <p:spPr>
          <a:xfrm>
            <a:off x="922020" y="1339850"/>
            <a:ext cx="8651875" cy="583565"/>
          </a:xfrm>
          <a:prstGeom prst="rect">
            <a:avLst/>
          </a:prstGeom>
          <a:noFill/>
          <a:ln w="9525">
            <a:noFill/>
          </a:ln>
        </p:spPr>
        <p:txBody>
          <a:bodyPr wrap="square" anchor="t" anchorCtr="0">
            <a:spAutoFit/>
          </a:bodyPr>
          <a:p>
            <a:pPr marL="457200" indent="-457200">
              <a:buClr>
                <a:srgbClr val="FF0000"/>
              </a:buClr>
              <a:buFont typeface="Wingdings" panose="05000000000000000000" pitchFamily="2" charset="2"/>
              <a:buChar char="p"/>
            </a:pPr>
            <a:r>
              <a:rPr lang="zh-CN" altLang="en-US" sz="3200" b="1" dirty="0">
                <a:latin typeface="楷体" panose="02010609060101010101" pitchFamily="49" charset="-122"/>
                <a:ea typeface="楷体" panose="02010609060101010101" pitchFamily="49" charset="-122"/>
              </a:rPr>
              <a:t>接上题，甲、乙材料经验收合格入库。</a:t>
            </a:r>
            <a:endParaRPr lang="zh-CN" altLang="en-US" sz="3200" b="1" dirty="0">
              <a:latin typeface="Arial" panose="020B0604020202020204" pitchFamily="34" charset="0"/>
              <a:ea typeface="宋体" panose="02010600030101010101" pitchFamily="2"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7458">
                                            <p:txEl>
                                              <p:charRg st="0" end="6"/>
                                            </p:txEl>
                                          </p:spTgt>
                                        </p:tgtEl>
                                        <p:attrNameLst>
                                          <p:attrName>style.visibility</p:attrName>
                                        </p:attrNameLst>
                                      </p:cBhvr>
                                      <p:to>
                                        <p:strVal val="visible"/>
                                      </p:to>
                                    </p:set>
                                    <p:animEffect transition="in" filter="fade">
                                      <p:cBhvr>
                                        <p:cTn id="7" dur="250"/>
                                        <p:tgtEl>
                                          <p:spTgt spid="147458">
                                            <p:txEl>
                                              <p:charRg st="0" end="6"/>
                                            </p:txEl>
                                          </p:spTgt>
                                        </p:tgtEl>
                                      </p:cBhvr>
                                    </p:animEffect>
                                    <p:anim calcmode="lin" valueType="num">
                                      <p:cBhvr>
                                        <p:cTn id="8" dur="250" fill="hold"/>
                                        <p:tgtEl>
                                          <p:spTgt spid="147458">
                                            <p:txEl>
                                              <p:charRg st="0" end="6"/>
                                            </p:txEl>
                                          </p:spTgt>
                                        </p:tgtEl>
                                        <p:attrNameLst>
                                          <p:attrName>ppt_x</p:attrName>
                                        </p:attrNameLst>
                                      </p:cBhvr>
                                      <p:tavLst>
                                        <p:tav tm="0">
                                          <p:val>
                                            <p:strVal val="#ppt_x"/>
                                          </p:val>
                                        </p:tav>
                                        <p:tav tm="100000">
                                          <p:val>
                                            <p:strVal val="#ppt_x"/>
                                          </p:val>
                                        </p:tav>
                                      </p:tavLst>
                                    </p:anim>
                                    <p:anim calcmode="lin" valueType="num">
                                      <p:cBhvr>
                                        <p:cTn id="9" dur="250" fill="hold"/>
                                        <p:tgtEl>
                                          <p:spTgt spid="147458">
                                            <p:txEl>
                                              <p:charRg st="0"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anim calcmode="lin" valueType="num">
                                      <p:cBhvr>
                                        <p:cTn id="13" dur="250" fill="hold"/>
                                        <p:tgtEl>
                                          <p:spTgt spid="5"/>
                                        </p:tgtEl>
                                        <p:attrNameLst>
                                          <p:attrName>ppt_x</p:attrName>
                                        </p:attrNameLst>
                                      </p:cBhvr>
                                      <p:tavLst>
                                        <p:tav tm="0">
                                          <p:val>
                                            <p:strVal val="#ppt_x"/>
                                          </p:val>
                                        </p:tav>
                                        <p:tav tm="100000">
                                          <p:val>
                                            <p:strVal val="#ppt_x"/>
                                          </p:val>
                                        </p:tav>
                                      </p:tavLst>
                                    </p:anim>
                                    <p:anim calcmode="lin" valueType="num">
                                      <p:cBhvr>
                                        <p:cTn id="14"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8" grpId="0" build="p"/>
      <p:bldP spid="5" grpId="0" bldLvl="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9009" name="Rectangle 2"/>
          <p:cNvSpPr/>
          <p:nvPr>
            <p:ph idx="1"/>
          </p:nvPr>
        </p:nvSpPr>
        <p:spPr>
          <a:xfrm>
            <a:off x="954405" y="1196975"/>
            <a:ext cx="10248265" cy="2376805"/>
          </a:xfrm>
        </p:spPr>
        <p:txBody>
          <a:bodyPr vert="horz" wrap="square" lIns="91440" tIns="45720" rIns="91440" bIns="45720" anchor="t" anchorCtr="0"/>
          <a:p>
            <a:pPr marL="571500" indent="-571500" algn="just" eaLnBrk="1" hangingPunct="1">
              <a:lnSpc>
                <a:spcPct val="150000"/>
              </a:lnSpc>
              <a:buClr>
                <a:srgbClr val="FF0000"/>
              </a:buClr>
              <a:buFont typeface="Wingdings" panose="05000000000000000000" pitchFamily="2" charset="2"/>
              <a:buChar char="p"/>
            </a:pPr>
            <a:r>
              <a:rPr lang="zh-CN" altLang="en-US" sz="3200" dirty="0">
                <a:solidFill>
                  <a:srgbClr val="FF0000"/>
                </a:solidFill>
                <a:latin typeface="黑体" panose="02010609060101010101" pitchFamily="49" charset="-122"/>
                <a:ea typeface="黑体" panose="02010609060101010101" pitchFamily="49" charset="-122"/>
              </a:rPr>
              <a:t>练习题</a:t>
            </a:r>
            <a:r>
              <a:rPr lang="en-US" altLang="zh-CN" sz="3200" dirty="0">
                <a:solidFill>
                  <a:srgbClr val="FF0000"/>
                </a:solidFill>
                <a:latin typeface="黑体" panose="02010609060101010101" pitchFamily="49" charset="-122"/>
                <a:ea typeface="黑体" panose="02010609060101010101" pitchFamily="49" charset="-122"/>
              </a:rPr>
              <a:t>:</a:t>
            </a:r>
            <a:endParaRPr lang="en-US" altLang="zh-CN" sz="3200" dirty="0">
              <a:solidFill>
                <a:srgbClr val="FF0000"/>
              </a:solidFill>
              <a:latin typeface="黑体" panose="02010609060101010101" pitchFamily="49" charset="-122"/>
              <a:ea typeface="黑体" panose="02010609060101010101" pitchFamily="49" charset="-122"/>
            </a:endParaRPr>
          </a:p>
          <a:p>
            <a:pPr marL="571500" indent="-571500" algn="just" eaLnBrk="1" hangingPunct="1">
              <a:lnSpc>
                <a:spcPct val="150000"/>
              </a:lnSpc>
              <a:buNone/>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2</a:t>
            </a: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15</a:t>
            </a:r>
            <a:r>
              <a:rPr lang="zh-CN" altLang="en-US" sz="3200" dirty="0">
                <a:latin typeface="楷体" panose="02010609060101010101" pitchFamily="49" charset="-122"/>
                <a:ea typeface="楷体" panose="02010609060101010101" pitchFamily="49" charset="-122"/>
              </a:rPr>
              <a:t>日，以银行存款归还前欠东方工厂材料款及增值税款</a:t>
            </a:r>
            <a:r>
              <a:rPr lang="en-US" altLang="zh-CN" sz="3200" dirty="0">
                <a:latin typeface="楷体" panose="02010609060101010101" pitchFamily="49" charset="-122"/>
                <a:ea typeface="楷体" panose="02010609060101010101" pitchFamily="49" charset="-122"/>
              </a:rPr>
              <a:t>33 264</a:t>
            </a:r>
            <a:r>
              <a:rPr lang="zh-CN" altLang="en-US" sz="3200" dirty="0">
                <a:latin typeface="楷体" panose="02010609060101010101" pitchFamily="49" charset="-122"/>
                <a:ea typeface="楷体" panose="02010609060101010101" pitchFamily="49" charset="-122"/>
              </a:rPr>
              <a:t>元，其中增值税</a:t>
            </a:r>
            <a:r>
              <a:rPr lang="en-US" altLang="zh-CN" sz="3200" dirty="0">
                <a:latin typeface="楷体" panose="02010609060101010101" pitchFamily="49" charset="-122"/>
                <a:ea typeface="楷体" panose="02010609060101010101" pitchFamily="49" charset="-122"/>
              </a:rPr>
              <a:t>3 744</a:t>
            </a:r>
            <a:r>
              <a:rPr lang="zh-CN" altLang="en-US" sz="3200" dirty="0">
                <a:latin typeface="楷体" panose="02010609060101010101" pitchFamily="49" charset="-122"/>
                <a:ea typeface="楷体" panose="02010609060101010101" pitchFamily="49" charset="-122"/>
              </a:rPr>
              <a:t>元。</a:t>
            </a:r>
            <a:endParaRPr lang="zh-CN" altLang="en-US" sz="3200" dirty="0">
              <a:latin typeface="楷体" panose="02010609060101010101" pitchFamily="49" charset="-122"/>
              <a:ea typeface="楷体" panose="02010609060101010101" pitchFamily="49" charset="-122"/>
            </a:endParaRPr>
          </a:p>
        </p:txBody>
      </p:sp>
      <p:sp>
        <p:nvSpPr>
          <p:cNvPr id="4" name="Rectangle 2"/>
          <p:cNvSpPr txBox="1"/>
          <p:nvPr/>
        </p:nvSpPr>
        <p:spPr>
          <a:xfrm>
            <a:off x="2309813" y="4360863"/>
            <a:ext cx="7789862" cy="1801812"/>
          </a:xfrm>
          <a:prstGeom prst="rect">
            <a:avLst/>
          </a:prstGeom>
          <a:solidFill>
            <a:srgbClr val="FFFFCC"/>
          </a:solidFill>
          <a:ln w="9525">
            <a:noFill/>
          </a:ln>
        </p:spPr>
        <p:txBody>
          <a:bodyPr anchor="t" anchorCtr="0"/>
          <a:p>
            <a:pPr marL="571500" indent="-571500" algn="just">
              <a:lnSpc>
                <a:spcPct val="150000"/>
              </a:lnSpc>
              <a:spcBef>
                <a:spcPct val="20000"/>
              </a:spcBef>
              <a:buClr>
                <a:schemeClr val="accent2"/>
              </a:buClr>
              <a:buFont typeface="Wingdings 2" panose="05020102010507070707" pitchFamily="18" charset="2"/>
            </a:pPr>
            <a:r>
              <a:rPr lang="zh-CN" altLang="en-US" sz="3200" b="1" dirty="0">
                <a:latin typeface="仿宋" panose="02010609060101010101" pitchFamily="49" charset="-122"/>
                <a:ea typeface="仿宋" panose="02010609060101010101" pitchFamily="49" charset="-122"/>
              </a:rPr>
              <a:t>借：应付账款</a:t>
            </a:r>
            <a:r>
              <a:rPr lang="en-US" altLang="zh-CN" sz="3200" b="1" dirty="0">
                <a:latin typeface="仿宋" panose="02010609060101010101" pitchFamily="49" charset="-122"/>
                <a:ea typeface="仿宋" panose="02010609060101010101" pitchFamily="49" charset="-122"/>
              </a:rPr>
              <a:t>—</a:t>
            </a:r>
            <a:r>
              <a:rPr lang="zh-CN" altLang="en-US" sz="3200" b="1" dirty="0">
                <a:latin typeface="仿宋" panose="02010609060101010101" pitchFamily="49" charset="-122"/>
                <a:ea typeface="仿宋" panose="02010609060101010101" pitchFamily="49" charset="-122"/>
              </a:rPr>
              <a:t>东方工厂    </a:t>
            </a:r>
            <a:r>
              <a:rPr lang="en-US" altLang="zh-CN" sz="3200" b="1" dirty="0">
                <a:latin typeface="仿宋" panose="02010609060101010101" pitchFamily="49" charset="-122"/>
                <a:ea typeface="仿宋" panose="02010609060101010101" pitchFamily="49" charset="-122"/>
              </a:rPr>
              <a:t>33 264</a:t>
            </a:r>
            <a:endParaRPr lang="en-US" altLang="zh-CN" sz="32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zh-CN" altLang="en-US" sz="3200" b="1" dirty="0">
                <a:latin typeface="仿宋" panose="02010609060101010101" pitchFamily="49" charset="-122"/>
                <a:ea typeface="仿宋" panose="02010609060101010101" pitchFamily="49" charset="-122"/>
              </a:rPr>
              <a:t>    贷：银行存款              </a:t>
            </a:r>
            <a:r>
              <a:rPr lang="en-US" altLang="zh-CN" sz="3200" b="1" dirty="0">
                <a:latin typeface="仿宋" panose="02010609060101010101" pitchFamily="49" charset="-122"/>
                <a:ea typeface="仿宋" panose="02010609060101010101" pitchFamily="49" charset="-122"/>
              </a:rPr>
              <a:t>33 264</a:t>
            </a:r>
            <a:endParaRPr lang="en-US" altLang="zh-CN" sz="32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0033" name="Rectangle 2"/>
          <p:cNvSpPr/>
          <p:nvPr>
            <p:ph idx="1"/>
          </p:nvPr>
        </p:nvSpPr>
        <p:spPr>
          <a:xfrm>
            <a:off x="876935" y="1214755"/>
            <a:ext cx="10544175" cy="2127250"/>
          </a:xfrm>
        </p:spPr>
        <p:txBody>
          <a:bodyPr vert="horz" wrap="square" lIns="91440" tIns="45720" rIns="91440" bIns="45720" anchor="t" anchorCtr="0"/>
          <a:p>
            <a:pPr marL="571500" indent="-571500" algn="just" eaLnBrk="1" hangingPunct="1">
              <a:lnSpc>
                <a:spcPct val="150000"/>
              </a:lnSpc>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17</a:t>
            </a:r>
            <a:r>
              <a:rPr lang="zh-CN" altLang="en-US" sz="2800" dirty="0">
                <a:latin typeface="楷体" panose="02010609060101010101" pitchFamily="49" charset="-122"/>
                <a:ea typeface="楷体" panose="02010609060101010101" pitchFamily="49" charset="-122"/>
              </a:rPr>
              <a:t>日，从光明工厂购入甲材料</a:t>
            </a:r>
            <a:r>
              <a:rPr lang="en-US" altLang="zh-CN" sz="2800" dirty="0">
                <a:latin typeface="楷体" panose="02010609060101010101" pitchFamily="49" charset="-122"/>
                <a:ea typeface="楷体" panose="02010609060101010101" pitchFamily="49" charset="-122"/>
              </a:rPr>
              <a:t>5</a:t>
            </a:r>
            <a:r>
              <a:rPr lang="zh-CN" altLang="en-US" sz="2800" dirty="0">
                <a:latin typeface="楷体" panose="02010609060101010101" pitchFamily="49" charset="-122"/>
                <a:ea typeface="楷体" panose="02010609060101010101" pitchFamily="49" charset="-122"/>
              </a:rPr>
              <a:t>吨，单价</a:t>
            </a:r>
            <a:r>
              <a:rPr lang="en-US" altLang="zh-CN" sz="2800" dirty="0">
                <a:latin typeface="楷体" panose="02010609060101010101" pitchFamily="49" charset="-122"/>
                <a:ea typeface="楷体" panose="02010609060101010101" pitchFamily="49" charset="-122"/>
              </a:rPr>
              <a:t>10 000</a:t>
            </a:r>
            <a:r>
              <a:rPr lang="zh-CN" altLang="en-US" sz="2800" dirty="0">
                <a:latin typeface="楷体" panose="02010609060101010101" pitchFamily="49" charset="-122"/>
                <a:ea typeface="楷体" panose="02010609060101010101" pitchFamily="49" charset="-122"/>
              </a:rPr>
              <a:t>元每吨；乙材料</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吨，单价</a:t>
            </a:r>
            <a:r>
              <a:rPr lang="en-US" altLang="zh-CN" sz="2800" dirty="0">
                <a:latin typeface="楷体" panose="02010609060101010101" pitchFamily="49" charset="-122"/>
                <a:ea typeface="楷体" panose="02010609060101010101" pitchFamily="49" charset="-122"/>
              </a:rPr>
              <a:t>1 000</a:t>
            </a:r>
            <a:r>
              <a:rPr lang="zh-CN" altLang="en-US" sz="2800" dirty="0">
                <a:latin typeface="楷体" panose="02010609060101010101" pitchFamily="49" charset="-122"/>
                <a:ea typeface="楷体" panose="02010609060101010101" pitchFamily="49" charset="-122"/>
              </a:rPr>
              <a:t>元每吨，银行存款支付，材料已发货（增值税率</a:t>
            </a:r>
            <a:r>
              <a:rPr lang="en-US" altLang="zh-CN" sz="2800" dirty="0">
                <a:latin typeface="楷体" panose="02010609060101010101" pitchFamily="49" charset="-122"/>
                <a:ea typeface="楷体" panose="02010609060101010101" pitchFamily="49" charset="-122"/>
              </a:rPr>
              <a:t>13%</a:t>
            </a:r>
            <a:r>
              <a:rPr lang="zh-CN" altLang="en-US" sz="2800" dirty="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4" name="Rectangle 2"/>
          <p:cNvSpPr txBox="1"/>
          <p:nvPr/>
        </p:nvSpPr>
        <p:spPr>
          <a:xfrm>
            <a:off x="2090738" y="3336925"/>
            <a:ext cx="8291512" cy="2759075"/>
          </a:xfrm>
          <a:prstGeom prst="rect">
            <a:avLst/>
          </a:prstGeom>
          <a:solidFill>
            <a:srgbClr val="FFFFCC"/>
          </a:solidFill>
          <a:ln w="9525">
            <a:noFill/>
          </a:ln>
        </p:spPr>
        <p:txBody>
          <a:bodyPr anchor="t" anchorCtr="0"/>
          <a:p>
            <a:pPr marL="571500" indent="-571500" algn="just">
              <a:lnSpc>
                <a:spcPct val="150000"/>
              </a:lnSpc>
              <a:spcBef>
                <a:spcPct val="20000"/>
              </a:spcBef>
              <a:buClr>
                <a:schemeClr val="accent2"/>
              </a:buClr>
              <a:buFont typeface="Wingdings 2" panose="05020102010507070707" pitchFamily="18" charset="2"/>
            </a:pPr>
            <a:r>
              <a:rPr lang="zh-CN" altLang="en-US" sz="2600" b="1" dirty="0">
                <a:latin typeface="仿宋" panose="02010609060101010101" pitchFamily="49" charset="-122"/>
                <a:ea typeface="仿宋" panose="02010609060101010101" pitchFamily="49" charset="-122"/>
              </a:rPr>
              <a:t>借：在途物资</a:t>
            </a:r>
            <a:r>
              <a:rPr lang="en-US" altLang="zh-CN" sz="2600" b="1" dirty="0">
                <a:latin typeface="仿宋" panose="02010609060101010101" pitchFamily="49" charset="-122"/>
                <a:ea typeface="仿宋" panose="02010609060101010101" pitchFamily="49" charset="-122"/>
              </a:rPr>
              <a:t>—</a:t>
            </a:r>
            <a:r>
              <a:rPr lang="zh-CN" altLang="en-US" sz="2600" b="1" dirty="0">
                <a:latin typeface="仿宋" panose="02010609060101010101" pitchFamily="49" charset="-122"/>
                <a:ea typeface="仿宋" panose="02010609060101010101" pitchFamily="49" charset="-122"/>
              </a:rPr>
              <a:t>甲材料</a:t>
            </a:r>
            <a:r>
              <a:rPr lang="en-US" altLang="zh-CN" sz="2600" b="1" dirty="0">
                <a:latin typeface="仿宋" panose="02010609060101010101" pitchFamily="49" charset="-122"/>
                <a:ea typeface="仿宋" panose="02010609060101010101" pitchFamily="49" charset="-122"/>
              </a:rPr>
              <a:t>                 50 000</a:t>
            </a:r>
            <a:endParaRPr lang="en-US" altLang="zh-CN" sz="26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乙材料                  </a:t>
            </a:r>
            <a:r>
              <a:rPr lang="en-US" altLang="zh-CN" sz="2600" b="1" dirty="0">
                <a:latin typeface="仿宋" panose="02010609060101010101" pitchFamily="49" charset="-122"/>
                <a:ea typeface="仿宋" panose="02010609060101010101" pitchFamily="49" charset="-122"/>
              </a:rPr>
              <a:t>3 000</a:t>
            </a:r>
            <a:endParaRPr lang="en-US" altLang="zh-CN" sz="26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zh-CN" altLang="en-US" sz="2600" b="1" dirty="0">
                <a:latin typeface="仿宋" panose="02010609060101010101" pitchFamily="49" charset="-122"/>
                <a:ea typeface="仿宋" panose="02010609060101010101" pitchFamily="49" charset="-122"/>
              </a:rPr>
              <a:t>    应交税费</a:t>
            </a:r>
            <a:r>
              <a:rPr lang="en-US" altLang="zh-CN" sz="2600" b="1" dirty="0">
                <a:latin typeface="仿宋" panose="02010609060101010101" pitchFamily="49" charset="-122"/>
                <a:ea typeface="仿宋" panose="02010609060101010101" pitchFamily="49" charset="-122"/>
              </a:rPr>
              <a:t>—</a:t>
            </a:r>
            <a:r>
              <a:rPr lang="zh-CN" altLang="en-US" sz="2600" b="1" dirty="0">
                <a:latin typeface="仿宋" panose="02010609060101010101" pitchFamily="49" charset="-122"/>
                <a:ea typeface="仿宋" panose="02010609060101010101" pitchFamily="49" charset="-122"/>
              </a:rPr>
              <a:t>应交增值税（进项税额）</a:t>
            </a:r>
            <a:r>
              <a:rPr lang="zh-CN" altLang="en-US" sz="2900" b="1" dirty="0">
                <a:latin typeface="仿宋" panose="02010609060101010101" pitchFamily="49" charset="-122"/>
                <a:ea typeface="仿宋" panose="02010609060101010101" pitchFamily="49" charset="-122"/>
              </a:rPr>
              <a:t>  </a:t>
            </a:r>
            <a:r>
              <a:rPr lang="en-US" altLang="zh-CN" sz="2600" b="1" dirty="0">
                <a:latin typeface="仿宋" panose="02010609060101010101" pitchFamily="49" charset="-122"/>
                <a:ea typeface="仿宋" panose="02010609060101010101" pitchFamily="49" charset="-122"/>
              </a:rPr>
              <a:t>6 890</a:t>
            </a:r>
            <a:endParaRPr lang="en-US" altLang="zh-CN" sz="26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贷：银行存款                         </a:t>
            </a:r>
            <a:r>
              <a:rPr lang="en-US" altLang="zh-CN" sz="2600" b="1" dirty="0">
                <a:latin typeface="仿宋" panose="02010609060101010101" pitchFamily="49" charset="-122"/>
                <a:ea typeface="仿宋" panose="02010609060101010101" pitchFamily="49" charset="-122"/>
              </a:rPr>
              <a:t>59 890</a:t>
            </a:r>
            <a:endParaRPr lang="en-US" altLang="zh-CN" sz="26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1057" name="Rectangle 2"/>
          <p:cNvSpPr/>
          <p:nvPr>
            <p:ph idx="1"/>
          </p:nvPr>
        </p:nvSpPr>
        <p:spPr>
          <a:xfrm>
            <a:off x="1065530" y="1214755"/>
            <a:ext cx="10368915" cy="1374775"/>
          </a:xfrm>
        </p:spPr>
        <p:txBody>
          <a:bodyPr vert="horz" wrap="square" lIns="91440" tIns="45720" rIns="91440" bIns="45720" anchor="t" anchorCtr="0"/>
          <a:p>
            <a:pPr marL="571500" indent="-571500" algn="just" eaLnBrk="1" hangingPunct="1">
              <a:lnSpc>
                <a:spcPct val="150000"/>
              </a:lnSpc>
              <a:buClr>
                <a:srgbClr val="FF0000"/>
              </a:buClr>
              <a:buFont typeface="Wingdings" panose="05000000000000000000" pitchFamily="2" charset="2"/>
              <a:buChar char="p"/>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4</a:t>
            </a: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20</a:t>
            </a:r>
            <a:r>
              <a:rPr lang="zh-CN" altLang="en-US" sz="3000" dirty="0">
                <a:latin typeface="楷体" panose="02010609060101010101" pitchFamily="49" charset="-122"/>
                <a:ea typeface="楷体" panose="02010609060101010101" pitchFamily="49" charset="-122"/>
              </a:rPr>
              <a:t>日材料运到，现金支付运费</a:t>
            </a:r>
            <a:r>
              <a:rPr lang="en-US" altLang="zh-CN" sz="3000" dirty="0">
                <a:latin typeface="楷体" panose="02010609060101010101" pitchFamily="49" charset="-122"/>
                <a:ea typeface="楷体" panose="02010609060101010101" pitchFamily="49" charset="-122"/>
              </a:rPr>
              <a:t>180</a:t>
            </a:r>
            <a:r>
              <a:rPr lang="zh-CN" altLang="en-US" sz="3000" dirty="0">
                <a:latin typeface="楷体" panose="02010609060101010101" pitchFamily="49" charset="-122"/>
                <a:ea typeface="楷体" panose="02010609060101010101" pitchFamily="49" charset="-122"/>
              </a:rPr>
              <a:t>元，装卸搬运费</a:t>
            </a:r>
            <a:r>
              <a:rPr lang="en-US" altLang="zh-CN" sz="3000" dirty="0">
                <a:latin typeface="楷体" panose="02010609060101010101" pitchFamily="49" charset="-122"/>
                <a:ea typeface="楷体" panose="02010609060101010101" pitchFamily="49" charset="-122"/>
              </a:rPr>
              <a:t>540</a:t>
            </a:r>
            <a:r>
              <a:rPr lang="zh-CN" altLang="en-US" sz="3000" dirty="0">
                <a:latin typeface="楷体" panose="02010609060101010101" pitchFamily="49" charset="-122"/>
                <a:ea typeface="楷体" panose="02010609060101010101" pitchFamily="49" charset="-122"/>
              </a:rPr>
              <a:t>元（甲</a:t>
            </a:r>
            <a:r>
              <a:rPr lang="en-US" altLang="zh-CN" sz="3000" dirty="0">
                <a:latin typeface="楷体" panose="02010609060101010101" pitchFamily="49" charset="-122"/>
                <a:ea typeface="楷体" panose="02010609060101010101" pitchFamily="49" charset="-122"/>
              </a:rPr>
              <a:t>5</a:t>
            </a:r>
            <a:r>
              <a:rPr lang="zh-CN" altLang="en-US" sz="3000" dirty="0">
                <a:latin typeface="楷体" panose="02010609060101010101" pitchFamily="49" charset="-122"/>
                <a:ea typeface="楷体" panose="02010609060101010101" pitchFamily="49" charset="-122"/>
              </a:rPr>
              <a:t>吨，乙</a:t>
            </a:r>
            <a:r>
              <a:rPr lang="en-US" altLang="zh-CN" sz="3000" dirty="0">
                <a:latin typeface="楷体" panose="02010609060101010101" pitchFamily="49" charset="-122"/>
                <a:ea typeface="楷体" panose="02010609060101010101" pitchFamily="49" charset="-122"/>
              </a:rPr>
              <a:t>3</a:t>
            </a:r>
            <a:r>
              <a:rPr lang="zh-CN" altLang="en-US" sz="3000" dirty="0">
                <a:latin typeface="楷体" panose="02010609060101010101" pitchFamily="49" charset="-122"/>
                <a:ea typeface="楷体" panose="02010609060101010101" pitchFamily="49" charset="-122"/>
              </a:rPr>
              <a:t>吨）。</a:t>
            </a:r>
            <a:endParaRPr lang="zh-CN" altLang="en-US" sz="3000" dirty="0">
              <a:latin typeface="楷体" panose="02010609060101010101" pitchFamily="49" charset="-122"/>
              <a:ea typeface="楷体" panose="02010609060101010101" pitchFamily="49" charset="-122"/>
            </a:endParaRPr>
          </a:p>
        </p:txBody>
      </p:sp>
      <p:sp>
        <p:nvSpPr>
          <p:cNvPr id="4" name="Rectangle 2"/>
          <p:cNvSpPr txBox="1"/>
          <p:nvPr/>
        </p:nvSpPr>
        <p:spPr>
          <a:xfrm>
            <a:off x="2090738" y="2760663"/>
            <a:ext cx="8291512" cy="2044700"/>
          </a:xfrm>
          <a:prstGeom prst="rect">
            <a:avLst/>
          </a:prstGeom>
          <a:solidFill>
            <a:srgbClr val="FFFFCC"/>
          </a:solidFill>
          <a:ln w="9525">
            <a:noFill/>
          </a:ln>
        </p:spPr>
        <p:txBody>
          <a:bodyPr anchor="t" anchorCtr="0"/>
          <a:p>
            <a:pPr marL="571500" indent="-571500" algn="just">
              <a:lnSpc>
                <a:spcPct val="150000"/>
              </a:lnSpc>
              <a:spcBef>
                <a:spcPct val="20000"/>
              </a:spcBef>
              <a:buClr>
                <a:schemeClr val="accent2"/>
              </a:buClr>
              <a:buFont typeface="Wingdings 2" panose="05020102010507070707" pitchFamily="18" charset="2"/>
            </a:pPr>
            <a:r>
              <a:rPr lang="zh-CN" altLang="en-US" sz="2600" b="1" dirty="0">
                <a:latin typeface="仿宋" panose="02010609060101010101" pitchFamily="49" charset="-122"/>
                <a:ea typeface="仿宋" panose="02010609060101010101" pitchFamily="49" charset="-122"/>
              </a:rPr>
              <a:t>借：在途物资</a:t>
            </a:r>
            <a:r>
              <a:rPr lang="en-US" altLang="zh-CN" sz="2600" b="1" dirty="0">
                <a:latin typeface="仿宋" panose="02010609060101010101" pitchFamily="49" charset="-122"/>
                <a:ea typeface="仿宋" panose="02010609060101010101" pitchFamily="49" charset="-122"/>
              </a:rPr>
              <a:t>——</a:t>
            </a:r>
            <a:r>
              <a:rPr lang="zh-CN" altLang="en-US" sz="2600" b="1" dirty="0">
                <a:latin typeface="仿宋" panose="02010609060101010101" pitchFamily="49" charset="-122"/>
                <a:ea typeface="仿宋" panose="02010609060101010101" pitchFamily="49" charset="-122"/>
              </a:rPr>
              <a:t>甲材料</a:t>
            </a:r>
            <a:r>
              <a:rPr lang="en-US" altLang="zh-CN" sz="2600" b="1" dirty="0">
                <a:latin typeface="仿宋" panose="02010609060101010101" pitchFamily="49" charset="-122"/>
                <a:ea typeface="仿宋" panose="02010609060101010101" pitchFamily="49" charset="-122"/>
              </a:rPr>
              <a:t>                </a:t>
            </a:r>
            <a:endParaRPr lang="en-US" altLang="zh-CN" sz="26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乙材料                </a:t>
            </a:r>
            <a:endParaRPr lang="en-US" altLang="zh-CN" sz="26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zh-CN" altLang="en-US" sz="2600" b="1" dirty="0">
                <a:latin typeface="仿宋" panose="02010609060101010101" pitchFamily="49" charset="-122"/>
                <a:ea typeface="仿宋" panose="02010609060101010101" pitchFamily="49" charset="-122"/>
              </a:rPr>
              <a:t>    贷：库存现金                           </a:t>
            </a:r>
            <a:r>
              <a:rPr lang="en-US" altLang="zh-CN" sz="2600" b="1" dirty="0">
                <a:latin typeface="仿宋" panose="02010609060101010101" pitchFamily="49" charset="-122"/>
                <a:ea typeface="仿宋" panose="02010609060101010101" pitchFamily="49" charset="-122"/>
              </a:rPr>
              <a:t>720</a:t>
            </a:r>
            <a:endParaRPr lang="en-US" altLang="zh-CN" sz="2600" b="1" dirty="0">
              <a:latin typeface="仿宋" panose="02010609060101010101" pitchFamily="49" charset="-122"/>
              <a:ea typeface="仿宋" panose="02010609060101010101" pitchFamily="49" charset="-122"/>
            </a:endParaRPr>
          </a:p>
        </p:txBody>
      </p:sp>
      <p:sp>
        <p:nvSpPr>
          <p:cNvPr id="5" name="矩形 4"/>
          <p:cNvSpPr/>
          <p:nvPr/>
        </p:nvSpPr>
        <p:spPr>
          <a:xfrm>
            <a:off x="2090738" y="4827588"/>
            <a:ext cx="8008937" cy="2030095"/>
          </a:xfrm>
          <a:prstGeom prst="rect">
            <a:avLst/>
          </a:prstGeom>
          <a:solidFill>
            <a:schemeClr val="accent3">
              <a:alpha val="77000"/>
            </a:schemeClr>
          </a:solidFill>
          <a:ln w="9525">
            <a:noFill/>
          </a:ln>
        </p:spPr>
        <p:txBody>
          <a:bodyPr wrap="square" anchor="t" anchorCtr="0">
            <a:spAutoFit/>
          </a:bodyPr>
          <a:p>
            <a:pPr>
              <a:lnSpc>
                <a:spcPct val="150000"/>
              </a:lnSpc>
              <a:buClr>
                <a:srgbClr val="FF0000"/>
              </a:buClr>
              <a:buFont typeface="Wingdings" panose="05000000000000000000" pitchFamily="2" charset="2"/>
              <a:buChar char="Ø"/>
            </a:pP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采购费用分配率：（ </a:t>
            </a:r>
            <a:r>
              <a:rPr lang="en-US" altLang="zh-CN" sz="2800" b="1" dirty="0">
                <a:latin typeface="楷体" panose="02010609060101010101" pitchFamily="49" charset="-122"/>
                <a:ea typeface="楷体" panose="02010609060101010101" pitchFamily="49" charset="-122"/>
              </a:rPr>
              <a:t>180 + 540 </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/8 = 90</a:t>
            </a:r>
            <a:endParaRPr lang="en-US" altLang="zh-CN" sz="2800" b="1"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 甲材料采购费用：</a:t>
            </a:r>
            <a:r>
              <a:rPr lang="en-US" altLang="zh-CN" sz="2800" b="1" dirty="0">
                <a:latin typeface="楷体" panose="02010609060101010101" pitchFamily="49" charset="-122"/>
                <a:ea typeface="楷体" panose="02010609060101010101" pitchFamily="49" charset="-122"/>
              </a:rPr>
              <a:t>5 × 90 = 450</a:t>
            </a:r>
            <a:endParaRPr lang="en-US" altLang="zh-CN" sz="2800" b="1"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 乙材料采购费用：</a:t>
            </a:r>
            <a:r>
              <a:rPr lang="en-US" altLang="zh-CN" sz="2800" b="1" dirty="0">
                <a:latin typeface="楷体" panose="02010609060101010101" pitchFamily="49" charset="-122"/>
                <a:ea typeface="楷体" panose="02010609060101010101" pitchFamily="49" charset="-122"/>
              </a:rPr>
              <a:t>3 × 90 = 270</a:t>
            </a:r>
            <a:endParaRPr lang="en-US" altLang="zh-CN" sz="2800" b="1" dirty="0">
              <a:latin typeface="楷体" panose="02010609060101010101" pitchFamily="49" charset="-122"/>
              <a:ea typeface="楷体" panose="02010609060101010101" pitchFamily="49" charset="-122"/>
            </a:endParaRPr>
          </a:p>
        </p:txBody>
      </p:sp>
      <p:sp>
        <p:nvSpPr>
          <p:cNvPr id="2" name="文本框 1"/>
          <p:cNvSpPr txBox="1"/>
          <p:nvPr/>
        </p:nvSpPr>
        <p:spPr>
          <a:xfrm>
            <a:off x="8421688" y="2930525"/>
            <a:ext cx="683895" cy="491490"/>
          </a:xfrm>
          <a:prstGeom prst="rect">
            <a:avLst/>
          </a:prstGeom>
          <a:noFill/>
          <a:ln w="9525">
            <a:noFill/>
          </a:ln>
        </p:spPr>
        <p:txBody>
          <a:bodyPr wrap="none" anchor="t" anchorCtr="0">
            <a:spAutoFit/>
          </a:bodyPr>
          <a:p>
            <a:r>
              <a:rPr lang="en-US" altLang="zh-CN" sz="2600" b="1" dirty="0">
                <a:solidFill>
                  <a:srgbClr val="FF0000"/>
                </a:solidFill>
                <a:latin typeface="仿宋" panose="02010609060101010101" pitchFamily="49" charset="-122"/>
                <a:ea typeface="仿宋" panose="02010609060101010101" pitchFamily="49" charset="-122"/>
              </a:rPr>
              <a:t>450</a:t>
            </a:r>
            <a:endParaRPr lang="en-US" altLang="zh-CN" sz="2600" b="1" dirty="0">
              <a:solidFill>
                <a:srgbClr val="FF0000"/>
              </a:solidFill>
              <a:latin typeface="仿宋" panose="02010609060101010101" pitchFamily="49" charset="-122"/>
              <a:ea typeface="仿宋" panose="02010609060101010101" pitchFamily="49" charset="-122"/>
            </a:endParaRPr>
          </a:p>
        </p:txBody>
      </p:sp>
      <p:sp>
        <p:nvSpPr>
          <p:cNvPr id="3" name="文本框 2"/>
          <p:cNvSpPr txBox="1"/>
          <p:nvPr/>
        </p:nvSpPr>
        <p:spPr>
          <a:xfrm>
            <a:off x="8404225" y="3559175"/>
            <a:ext cx="683895" cy="491490"/>
          </a:xfrm>
          <a:prstGeom prst="rect">
            <a:avLst/>
          </a:prstGeom>
          <a:noFill/>
          <a:ln w="9525">
            <a:noFill/>
          </a:ln>
        </p:spPr>
        <p:txBody>
          <a:bodyPr wrap="none" anchor="t" anchorCtr="0">
            <a:spAutoFit/>
          </a:bodyPr>
          <a:p>
            <a:r>
              <a:rPr lang="en-US" altLang="zh-CN" sz="2600" b="1" dirty="0">
                <a:solidFill>
                  <a:srgbClr val="FF0000"/>
                </a:solidFill>
                <a:latin typeface="仿宋" panose="02010609060101010101" pitchFamily="49" charset="-122"/>
                <a:ea typeface="仿宋" panose="02010609060101010101" pitchFamily="49" charset="-122"/>
                <a:sym typeface="宋体" panose="02010600030101010101" pitchFamily="2" charset="-122"/>
              </a:rPr>
              <a:t>270</a:t>
            </a:r>
            <a:endParaRPr lang="en-US" altLang="zh-CN" sz="2600" b="1" dirty="0">
              <a:solidFill>
                <a:srgbClr val="FF0000"/>
              </a:solidFill>
              <a:latin typeface="仿宋" panose="02010609060101010101" pitchFamily="49" charset="-122"/>
              <a:ea typeface="仿宋" panose="02010609060101010101" pitchFamily="49" charset="-122"/>
              <a:sym typeface="宋体" panose="02010600030101010101" pitchFamily="2"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P spid="5" grpId="0" bldLvl="0" animBg="1"/>
      <p:bldP spid="5" grpId="1" animBg="1"/>
      <p:bldP spid="2" grpId="0"/>
      <p:bldP spid="3" grpId="0"/>
      <p:bldP spid="2" grpId="1"/>
      <p:bldP spid="3"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AutoShape 5"/>
          <p:cNvSpPr/>
          <p:nvPr/>
        </p:nvSpPr>
        <p:spPr>
          <a:xfrm>
            <a:off x="1595438" y="3068638"/>
            <a:ext cx="2987675" cy="2879725"/>
          </a:xfrm>
          <a:prstGeom prst="roundRect">
            <a:avLst>
              <a:gd name="adj" fmla="val 16667"/>
            </a:avLst>
          </a:prstGeom>
          <a:noFill/>
          <a:ln w="38100" cap="flat" cmpd="sng">
            <a:solidFill>
              <a:schemeClr val="accent1"/>
            </a:solidFill>
            <a:prstDash val="solid"/>
            <a:round/>
            <a:headEnd type="none" w="med" len="med"/>
            <a:tailEnd type="none" w="med" len="med"/>
          </a:ln>
        </p:spPr>
        <p:txBody>
          <a:bodyPr anchor="ctr" anchorCtr="0"/>
          <a:p>
            <a:pPr>
              <a:lnSpc>
                <a:spcPct val="150000"/>
              </a:lnSpc>
              <a:buClr>
                <a:srgbClr val="FF0000"/>
              </a:buClr>
            </a:pPr>
            <a:r>
              <a:rPr lang="zh-CN" altLang="zh-CN" sz="2400" b="1" dirty="0">
                <a:solidFill>
                  <a:srgbClr val="212121"/>
                </a:solidFill>
                <a:latin typeface="仿宋" panose="02010609060101010101" pitchFamily="49" charset="-122"/>
                <a:ea typeface="仿宋" panose="02010609060101010101" pitchFamily="49" charset="-122"/>
              </a:rPr>
              <a:t>实际收到的货币资金额或投资各方确认的资产价值超过其注册资本中所占份额部分</a:t>
            </a:r>
            <a:r>
              <a:rPr lang="zh-CN" altLang="en-US" sz="2400" b="1" dirty="0">
                <a:solidFill>
                  <a:srgbClr val="212121"/>
                </a:solidFill>
                <a:latin typeface="仿宋" panose="02010609060101010101" pitchFamily="49" charset="-122"/>
                <a:ea typeface="仿宋" panose="02010609060101010101" pitchFamily="49" charset="-122"/>
              </a:rPr>
              <a:t>。</a:t>
            </a:r>
            <a:endParaRPr lang="zh-CN" altLang="en-US" sz="2400" b="1" dirty="0">
              <a:solidFill>
                <a:srgbClr val="212121"/>
              </a:solidFill>
              <a:latin typeface="仿宋" panose="02010609060101010101" pitchFamily="49" charset="-122"/>
              <a:ea typeface="仿宋" panose="02010609060101010101" pitchFamily="49" charset="-122"/>
            </a:endParaRPr>
          </a:p>
        </p:txBody>
      </p:sp>
      <p:sp>
        <p:nvSpPr>
          <p:cNvPr id="5" name="AutoShape 5"/>
          <p:cNvSpPr>
            <a:spLocks noChangeArrowheads="1"/>
          </p:cNvSpPr>
          <p:nvPr/>
        </p:nvSpPr>
        <p:spPr bwMode="auto">
          <a:xfrm>
            <a:off x="4656138" y="3068638"/>
            <a:ext cx="2879725" cy="2879725"/>
          </a:xfrm>
          <a:prstGeom prst="roundRect">
            <a:avLst>
              <a:gd name="adj" fmla="val 16667"/>
            </a:avLst>
          </a:prstGeom>
          <a:noFill/>
          <a:ln w="38100">
            <a:solidFill>
              <a:schemeClr val="accent6">
                <a:lumMod val="60000"/>
                <a:lumOff val="40000"/>
              </a:schemeClr>
            </a:solidFill>
            <a:round/>
          </a:ln>
          <a:effectLst/>
        </p:spPr>
        <p:txBody>
          <a:bodyPr anchor="ctr"/>
          <a:lstStyle/>
          <a:p>
            <a:pPr marL="342900" marR="0" lvl="0" indent="-342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zh-CN" sz="2400" b="1" i="0" u="none" strike="noStrike" kern="1200" cap="none" spc="0" normalizeH="0" baseline="0" noProof="0" dirty="0">
                <a:ln>
                  <a:noFill/>
                </a:ln>
                <a:solidFill>
                  <a:srgbClr val="080808">
                    <a:lumMod val="90000"/>
                    <a:lumOff val="10000"/>
                  </a:srgbClr>
                </a:solidFill>
                <a:effectLst/>
                <a:uLnTx/>
                <a:uFillTx/>
                <a:latin typeface="仿宋" panose="02010609060101010101" pitchFamily="49" charset="-122"/>
                <a:ea typeface="仿宋" panose="02010609060101010101" pitchFamily="49" charset="-122"/>
                <a:cs typeface="+mn-cs"/>
              </a:rPr>
              <a:t>是一种准资本，是资本的一种储备形式。</a:t>
            </a:r>
            <a:endParaRPr kumimoji="0" lang="en-US" altLang="zh-CN" sz="2400" b="1" i="0" u="none" strike="noStrike" kern="1200" cap="none" spc="0" normalizeH="0" baseline="0" noProof="0" dirty="0">
              <a:ln>
                <a:noFill/>
              </a:ln>
              <a:solidFill>
                <a:srgbClr val="080808">
                  <a:lumMod val="90000"/>
                  <a:lumOff val="10000"/>
                </a:srgbClr>
              </a:solidFill>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zh-CN" sz="2400" b="1" i="0" u="none" strike="noStrike" kern="1200" cap="none" spc="0" normalizeH="0" baseline="0" noProof="0" dirty="0">
                <a:ln>
                  <a:noFill/>
                </a:ln>
                <a:solidFill>
                  <a:srgbClr val="080808">
                    <a:lumMod val="90000"/>
                    <a:lumOff val="10000"/>
                  </a:srgbClr>
                </a:solidFill>
                <a:effectLst/>
                <a:uLnTx/>
                <a:uFillTx/>
                <a:latin typeface="仿宋" panose="02010609060101010101" pitchFamily="49" charset="-122"/>
                <a:ea typeface="仿宋" panose="02010609060101010101" pitchFamily="49" charset="-122"/>
                <a:cs typeface="+mn-cs"/>
              </a:rPr>
              <a:t>用途</a:t>
            </a:r>
            <a:r>
              <a:rPr kumimoji="0" lang="zh-CN" altLang="en-US" sz="2400" b="1" i="0" u="none" strike="noStrike" kern="1200" cap="none" spc="0" normalizeH="0" baseline="0" noProof="0" dirty="0">
                <a:ln>
                  <a:noFill/>
                </a:ln>
                <a:solidFill>
                  <a:srgbClr val="080808">
                    <a:lumMod val="90000"/>
                    <a:lumOff val="10000"/>
                  </a:srgbClr>
                </a:solidFill>
                <a:effectLst/>
                <a:uLnTx/>
                <a:uFillTx/>
                <a:latin typeface="仿宋" panose="02010609060101010101" pitchFamily="49" charset="-122"/>
                <a:ea typeface="仿宋" panose="02010609060101010101" pitchFamily="49" charset="-122"/>
                <a:cs typeface="+mn-cs"/>
              </a:rPr>
              <a:t>：</a:t>
            </a:r>
            <a:r>
              <a:rPr kumimoji="0" lang="zh-CN" altLang="zh-CN" sz="2400" b="1" i="0" u="none" strike="noStrike" kern="1200" cap="none" spc="0" normalizeH="0" baseline="0" noProof="0" dirty="0">
                <a:ln>
                  <a:noFill/>
                </a:ln>
                <a:solidFill>
                  <a:srgbClr val="080808">
                    <a:lumMod val="90000"/>
                    <a:lumOff val="10000"/>
                  </a:srgbClr>
                </a:solidFill>
                <a:effectLst/>
                <a:uLnTx/>
                <a:uFillTx/>
                <a:latin typeface="仿宋" panose="02010609060101010101" pitchFamily="49" charset="-122"/>
                <a:ea typeface="仿宋" panose="02010609060101010101" pitchFamily="49" charset="-122"/>
                <a:cs typeface="+mn-cs"/>
              </a:rPr>
              <a:t>主要是转增资本。</a:t>
            </a:r>
            <a:endParaRPr kumimoji="0" lang="zh-CN" altLang="en-US" sz="2400" b="1" i="0" u="none" strike="noStrike" kern="1200" cap="none" spc="0" normalizeH="0" baseline="0" noProof="0" dirty="0">
              <a:ln>
                <a:noFill/>
              </a:ln>
              <a:solidFill>
                <a:srgbClr val="080808">
                  <a:lumMod val="90000"/>
                  <a:lumOff val="10000"/>
                </a:srgbClr>
              </a:solidFill>
              <a:effectLst/>
              <a:uLnTx/>
              <a:uFillTx/>
              <a:latin typeface="仿宋" panose="02010609060101010101" pitchFamily="49" charset="-122"/>
              <a:ea typeface="仿宋" panose="02010609060101010101" pitchFamily="49" charset="-122"/>
              <a:cs typeface="+mn-cs"/>
            </a:endParaRPr>
          </a:p>
        </p:txBody>
      </p:sp>
      <p:sp>
        <p:nvSpPr>
          <p:cNvPr id="6" name="AutoShape 5"/>
          <p:cNvSpPr/>
          <p:nvPr/>
        </p:nvSpPr>
        <p:spPr>
          <a:xfrm>
            <a:off x="7608888" y="3068638"/>
            <a:ext cx="2987675" cy="2879725"/>
          </a:xfrm>
          <a:prstGeom prst="roundRect">
            <a:avLst>
              <a:gd name="adj" fmla="val 16667"/>
            </a:avLst>
          </a:prstGeom>
          <a:solidFill>
            <a:schemeClr val="bg1"/>
          </a:solidFill>
          <a:ln w="38100" cap="flat" cmpd="sng">
            <a:solidFill>
              <a:srgbClr val="008000"/>
            </a:solidFill>
            <a:prstDash val="solid"/>
            <a:round/>
            <a:headEnd type="none" w="med" len="med"/>
            <a:tailEnd type="none" w="med" len="med"/>
          </a:ln>
        </p:spPr>
        <p:txBody>
          <a:bodyPr anchor="ctr" anchorCtr="0"/>
          <a:p>
            <a:pPr>
              <a:lnSpc>
                <a:spcPct val="150000"/>
              </a:lnSpc>
              <a:spcBef>
                <a:spcPct val="20000"/>
              </a:spcBef>
              <a:buClr>
                <a:srgbClr val="FF0000"/>
              </a:buClr>
            </a:pPr>
            <a:r>
              <a:rPr lang="zh-CN" altLang="zh-CN" sz="2400" b="1" dirty="0">
                <a:solidFill>
                  <a:srgbClr val="212121"/>
                </a:solidFill>
                <a:latin typeface="仿宋" panose="02010609060101010101" pitchFamily="49" charset="-122"/>
                <a:ea typeface="仿宋" panose="02010609060101010101" pitchFamily="49" charset="-122"/>
              </a:rPr>
              <a:t>①</a:t>
            </a:r>
            <a:r>
              <a:rPr lang="zh-CN" altLang="en-US" sz="2400" b="1" dirty="0">
                <a:solidFill>
                  <a:srgbClr val="212121"/>
                </a:solidFill>
                <a:latin typeface="仿宋" panose="02010609060101010101" pitchFamily="49" charset="-122"/>
                <a:ea typeface="仿宋" panose="02010609060101010101" pitchFamily="49" charset="-122"/>
              </a:rPr>
              <a:t>资本或</a:t>
            </a:r>
            <a:r>
              <a:rPr lang="zh-CN" altLang="zh-CN" sz="2400" b="1" dirty="0">
                <a:solidFill>
                  <a:srgbClr val="212121"/>
                </a:solidFill>
                <a:latin typeface="仿宋" panose="02010609060101010101" pitchFamily="49" charset="-122"/>
                <a:ea typeface="仿宋" panose="02010609060101010101" pitchFamily="49" charset="-122"/>
              </a:rPr>
              <a:t>股本溢价；</a:t>
            </a:r>
            <a:endParaRPr lang="en-US" altLang="zh-CN" sz="2400" b="1" dirty="0">
              <a:solidFill>
                <a:srgbClr val="212121"/>
              </a:solidFill>
              <a:latin typeface="仿宋" panose="02010609060101010101" pitchFamily="49" charset="-122"/>
              <a:ea typeface="仿宋" panose="02010609060101010101" pitchFamily="49" charset="-122"/>
            </a:endParaRPr>
          </a:p>
          <a:p>
            <a:pPr>
              <a:lnSpc>
                <a:spcPct val="150000"/>
              </a:lnSpc>
              <a:spcBef>
                <a:spcPct val="20000"/>
              </a:spcBef>
              <a:buClr>
                <a:srgbClr val="FF0000"/>
              </a:buClr>
            </a:pPr>
            <a:r>
              <a:rPr lang="zh-CN" altLang="zh-CN" sz="2300" b="1" dirty="0">
                <a:solidFill>
                  <a:srgbClr val="212121"/>
                </a:solidFill>
                <a:latin typeface="仿宋" panose="02010609060101010101" pitchFamily="49" charset="-122"/>
                <a:ea typeface="仿宋" panose="02010609060101010101" pitchFamily="49" charset="-122"/>
              </a:rPr>
              <a:t>②</a:t>
            </a:r>
            <a:r>
              <a:rPr lang="zh-CN" altLang="en-US" sz="2300" b="1" dirty="0">
                <a:solidFill>
                  <a:srgbClr val="212121"/>
                </a:solidFill>
                <a:latin typeface="仿宋" panose="02010609060101010101" pitchFamily="49" charset="-122"/>
                <a:ea typeface="仿宋" panose="02010609060101010101" pitchFamily="49" charset="-122"/>
              </a:rPr>
              <a:t>其他资本公积（如合并，被合并方资本公积变化）。</a:t>
            </a:r>
            <a:endParaRPr lang="en-US" altLang="zh-CN" sz="2300" b="1" dirty="0">
              <a:solidFill>
                <a:srgbClr val="212121"/>
              </a:solidFill>
              <a:latin typeface="仿宋" panose="02010609060101010101" pitchFamily="49" charset="-122"/>
              <a:ea typeface="仿宋" panose="02010609060101010101" pitchFamily="49" charset="-122"/>
            </a:endParaRPr>
          </a:p>
        </p:txBody>
      </p:sp>
      <p:sp>
        <p:nvSpPr>
          <p:cNvPr id="7" name="AutoShape 5"/>
          <p:cNvSpPr/>
          <p:nvPr/>
        </p:nvSpPr>
        <p:spPr>
          <a:xfrm>
            <a:off x="1631950" y="2132013"/>
            <a:ext cx="2892425" cy="736600"/>
          </a:xfrm>
          <a:prstGeom prst="roundRect">
            <a:avLst>
              <a:gd name="adj" fmla="val 16667"/>
            </a:avLst>
          </a:prstGeom>
          <a:noFill/>
          <a:ln w="38100" cap="flat" cmpd="sng">
            <a:solidFill>
              <a:schemeClr val="accent1"/>
            </a:solidFill>
            <a:prstDash val="solid"/>
            <a:round/>
            <a:headEnd type="none" w="med" len="med"/>
            <a:tailEnd type="none" w="med" len="med"/>
          </a:ln>
        </p:spPr>
        <p:txBody>
          <a:bodyPr anchor="ctr" anchorCtr="0"/>
          <a:p>
            <a:pPr algn="ctr">
              <a:lnSpc>
                <a:spcPct val="150000"/>
              </a:lnSpc>
              <a:spcBef>
                <a:spcPct val="20000"/>
              </a:spcBef>
              <a:buClr>
                <a:srgbClr val="FF0000"/>
              </a:buClr>
            </a:pPr>
            <a:r>
              <a:rPr lang="zh-CN" altLang="en-US" sz="3200" b="1" dirty="0">
                <a:solidFill>
                  <a:srgbClr val="212121"/>
                </a:solidFill>
                <a:latin typeface="楷体" panose="02010609060101010101" pitchFamily="49" charset="-122"/>
                <a:ea typeface="楷体" panose="02010609060101010101" pitchFamily="49" charset="-122"/>
              </a:rPr>
              <a:t>概念</a:t>
            </a:r>
            <a:endParaRPr lang="zh-CN" altLang="en-US" sz="3200" b="1" dirty="0">
              <a:solidFill>
                <a:srgbClr val="212121"/>
              </a:solidFill>
              <a:latin typeface="楷体" panose="02010609060101010101" pitchFamily="49" charset="-122"/>
              <a:ea typeface="楷体" panose="02010609060101010101" pitchFamily="49" charset="-122"/>
            </a:endParaRPr>
          </a:p>
        </p:txBody>
      </p:sp>
      <p:sp>
        <p:nvSpPr>
          <p:cNvPr id="8" name="AutoShape 5"/>
          <p:cNvSpPr>
            <a:spLocks noChangeArrowheads="1"/>
          </p:cNvSpPr>
          <p:nvPr/>
        </p:nvSpPr>
        <p:spPr bwMode="auto">
          <a:xfrm>
            <a:off x="4656138" y="2132013"/>
            <a:ext cx="2786063" cy="736600"/>
          </a:xfrm>
          <a:prstGeom prst="roundRect">
            <a:avLst>
              <a:gd name="adj" fmla="val 16667"/>
            </a:avLst>
          </a:prstGeom>
          <a:noFill/>
          <a:ln w="38100">
            <a:solidFill>
              <a:schemeClr val="accent6">
                <a:lumMod val="60000"/>
                <a:lumOff val="40000"/>
              </a:schemeClr>
            </a:solidFill>
            <a:round/>
          </a:ln>
          <a:effectLst/>
        </p:spPr>
        <p:txBody>
          <a:bodyPr anchor="ctr"/>
          <a:lstStyle/>
          <a:p>
            <a:pPr marL="0" marR="0" lvl="0" indent="0" algn="ctr" defTabSz="914400" rtl="0" eaLnBrk="1" fontAlgn="base" latinLnBrk="0" hangingPunct="1">
              <a:lnSpc>
                <a:spcPct val="150000"/>
              </a:lnSpc>
              <a:spcBef>
                <a:spcPct val="20000"/>
              </a:spcBef>
              <a:spcAft>
                <a:spcPct val="0"/>
              </a:spcAft>
              <a:buClr>
                <a:srgbClr val="FF0000"/>
              </a:buClr>
              <a:buSzTx/>
              <a:buFontTx/>
              <a:buNone/>
              <a:defRPr/>
            </a:pPr>
            <a:r>
              <a:rPr kumimoji="0" lang="zh-CN" altLang="en-US" sz="3200" b="1" i="0" u="none" strike="noStrike" kern="1200" cap="none" spc="0" normalizeH="0" baseline="0" noProof="0" dirty="0">
                <a:ln>
                  <a:noFill/>
                </a:ln>
                <a:solidFill>
                  <a:srgbClr val="080808">
                    <a:lumMod val="90000"/>
                    <a:lumOff val="10000"/>
                  </a:srgbClr>
                </a:solidFill>
                <a:effectLst/>
                <a:uLnTx/>
                <a:uFillTx/>
                <a:latin typeface="楷体" panose="02010609060101010101" pitchFamily="49" charset="-122"/>
                <a:ea typeface="楷体" panose="02010609060101010101" pitchFamily="49" charset="-122"/>
                <a:cs typeface="+mn-cs"/>
              </a:rPr>
              <a:t>性质</a:t>
            </a:r>
            <a:endParaRPr kumimoji="0" lang="zh-CN" altLang="en-US" sz="3200" b="1" i="0" u="none" strike="noStrike" kern="1200" cap="none" spc="0" normalizeH="0" baseline="0" noProof="0" dirty="0">
              <a:ln>
                <a:noFill/>
              </a:ln>
              <a:solidFill>
                <a:srgbClr val="080808">
                  <a:lumMod val="90000"/>
                  <a:lumOff val="10000"/>
                </a:srgbClr>
              </a:solidFill>
              <a:effectLst/>
              <a:uLnTx/>
              <a:uFillTx/>
              <a:latin typeface="楷体" panose="02010609060101010101" pitchFamily="49" charset="-122"/>
              <a:ea typeface="楷体" panose="02010609060101010101" pitchFamily="49" charset="-122"/>
              <a:cs typeface="+mn-cs"/>
            </a:endParaRPr>
          </a:p>
        </p:txBody>
      </p:sp>
      <p:sp>
        <p:nvSpPr>
          <p:cNvPr id="9" name="AutoShape 5"/>
          <p:cNvSpPr/>
          <p:nvPr/>
        </p:nvSpPr>
        <p:spPr>
          <a:xfrm>
            <a:off x="7608888" y="2132013"/>
            <a:ext cx="2879725" cy="736600"/>
          </a:xfrm>
          <a:prstGeom prst="roundRect">
            <a:avLst>
              <a:gd name="adj" fmla="val 16667"/>
            </a:avLst>
          </a:prstGeom>
          <a:noFill/>
          <a:ln w="38100" cap="flat" cmpd="sng">
            <a:solidFill>
              <a:srgbClr val="008000"/>
            </a:solidFill>
            <a:prstDash val="solid"/>
            <a:round/>
            <a:headEnd type="none" w="med" len="med"/>
            <a:tailEnd type="none" w="med" len="med"/>
          </a:ln>
        </p:spPr>
        <p:txBody>
          <a:bodyPr anchor="ctr" anchorCtr="0"/>
          <a:p>
            <a:pPr algn="ctr">
              <a:lnSpc>
                <a:spcPct val="150000"/>
              </a:lnSpc>
              <a:spcBef>
                <a:spcPct val="20000"/>
              </a:spcBef>
              <a:buClr>
                <a:srgbClr val="FF0000"/>
              </a:buClr>
            </a:pPr>
            <a:r>
              <a:rPr lang="zh-CN" altLang="en-US" sz="3200" b="1" dirty="0">
                <a:solidFill>
                  <a:srgbClr val="212121"/>
                </a:solidFill>
                <a:latin typeface="楷体" panose="02010609060101010101" pitchFamily="49" charset="-122"/>
                <a:ea typeface="楷体" panose="02010609060101010101" pitchFamily="49" charset="-122"/>
              </a:rPr>
              <a:t>来源</a:t>
            </a:r>
            <a:endParaRPr lang="zh-CN" altLang="en-US" sz="3200" b="1" dirty="0">
              <a:solidFill>
                <a:srgbClr val="212121"/>
              </a:solidFill>
              <a:latin typeface="楷体" panose="02010609060101010101" pitchFamily="49" charset="-122"/>
              <a:ea typeface="楷体" panose="02010609060101010101" pitchFamily="49" charset="-122"/>
            </a:endParaRPr>
          </a:p>
        </p:txBody>
      </p:sp>
      <p:sp>
        <p:nvSpPr>
          <p:cNvPr id="102407" name="矩形 9"/>
          <p:cNvSpPr/>
          <p:nvPr/>
        </p:nvSpPr>
        <p:spPr>
          <a:xfrm>
            <a:off x="916305" y="1392555"/>
            <a:ext cx="8037195" cy="583565"/>
          </a:xfrm>
          <a:prstGeom prst="rect">
            <a:avLst/>
          </a:prstGeom>
          <a:noFill/>
          <a:ln w="9525">
            <a:noFill/>
          </a:ln>
        </p:spPr>
        <p:txBody>
          <a:bodyPr wrap="square" anchor="t" anchorCtr="0">
            <a:spAutoFit/>
          </a:bodyPr>
          <a:p>
            <a:pPr>
              <a:buClr>
                <a:srgbClr val="FF0000"/>
              </a:buClr>
              <a:buFont typeface="Wingdings" panose="05000000000000000000" pitchFamily="2" charset="2"/>
              <a:buChar char="p"/>
            </a:pPr>
            <a:r>
              <a:rPr lang="en-US" altLang="zh-CN" sz="3200" b="1" dirty="0">
                <a:solidFill>
                  <a:srgbClr val="FF0000"/>
                </a:solidFill>
                <a:latin typeface="黑体" panose="02010609060101010101" pitchFamily="49" charset="-122"/>
                <a:ea typeface="黑体" panose="02010609060101010101" pitchFamily="49" charset="-122"/>
              </a:rPr>
              <a:t> 2.</a:t>
            </a:r>
            <a:r>
              <a:rPr lang="zh-CN" altLang="zh-CN" sz="3200" b="1" dirty="0">
                <a:solidFill>
                  <a:srgbClr val="FF0000"/>
                </a:solidFill>
                <a:latin typeface="黑体" panose="02010609060101010101" pitchFamily="49" charset="-122"/>
                <a:ea typeface="黑体" panose="02010609060101010101" pitchFamily="49" charset="-122"/>
              </a:rPr>
              <a:t>资本</a:t>
            </a:r>
            <a:r>
              <a:rPr lang="zh-CN" altLang="en-US" sz="3200" b="1" dirty="0">
                <a:solidFill>
                  <a:srgbClr val="FF0000"/>
                </a:solidFill>
                <a:latin typeface="黑体" panose="02010609060101010101" pitchFamily="49" charset="-122"/>
                <a:ea typeface="黑体" panose="02010609060101010101" pitchFamily="49" charset="-122"/>
              </a:rPr>
              <a:t>公积</a:t>
            </a:r>
            <a:endParaRPr lang="zh-CN" altLang="zh-CN" sz="3200" b="1" dirty="0">
              <a:solidFill>
                <a:srgbClr val="FF0000"/>
              </a:solidFill>
              <a:latin typeface="黑体" panose="02010609060101010101" pitchFamily="49" charset="-122"/>
              <a:ea typeface="黑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ppt_x</p:attrName>
                                        </p:attrNameLst>
                                      </p:cBhvr>
                                      <p:tavLst>
                                        <p:tav tm="0">
                                          <p:val>
                                            <p:strVal val="#ppt_x"/>
                                          </p:val>
                                        </p:tav>
                                        <p:tav tm="100000">
                                          <p:val>
                                            <p:strVal val="#ppt_x"/>
                                          </p:val>
                                        </p:tav>
                                      </p:tavLst>
                                    </p:anim>
                                    <p:anim calcmode="lin" valueType="num">
                                      <p:cBhvr>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ppt_x</p:attrName>
                                        </p:attrNameLst>
                                      </p:cBhvr>
                                      <p:tavLst>
                                        <p:tav tm="0">
                                          <p:val>
                                            <p:strVal val="#ppt_x"/>
                                          </p:val>
                                        </p:tav>
                                        <p:tav tm="100000">
                                          <p:val>
                                            <p:strVal val="#ppt_x"/>
                                          </p:val>
                                        </p:tav>
                                      </p:tavLst>
                                    </p:anim>
                                    <p:anim calcmode="lin" valueType="num">
                                      <p:cBhvr>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100000">
                                          <p:val>
                                            <p:strVal val="#ppt_x"/>
                                          </p:val>
                                        </p:tav>
                                      </p:tavLst>
                                    </p:anim>
                                    <p:anim calcmode="lin" valueType="num">
                                      <p:cBhvr>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2081" name="Rectangle 2"/>
          <p:cNvSpPr/>
          <p:nvPr>
            <p:ph idx="1"/>
          </p:nvPr>
        </p:nvSpPr>
        <p:spPr>
          <a:xfrm>
            <a:off x="954405" y="1268730"/>
            <a:ext cx="9137650" cy="874395"/>
          </a:xfrm>
        </p:spPr>
        <p:txBody>
          <a:bodyPr vert="horz" wrap="square" lIns="91440" tIns="45720" rIns="91440" bIns="45720" anchor="t" anchorCtr="0"/>
          <a:p>
            <a:pPr marL="457200" indent="-457200" algn="just" eaLnBrk="1" hangingPunct="1">
              <a:lnSpc>
                <a:spcPct val="150000"/>
              </a:lnSpc>
              <a:buClr>
                <a:srgbClr val="FF0000"/>
              </a:buClr>
              <a:buFont typeface="Wingdings" panose="05000000000000000000" charset="0"/>
              <a:buChar char="p"/>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5</a:t>
            </a:r>
            <a:r>
              <a:rPr lang="zh-CN" altLang="en-US" sz="3200" dirty="0">
                <a:latin typeface="楷体" panose="02010609060101010101" pitchFamily="49" charset="-122"/>
                <a:ea typeface="楷体" panose="02010609060101010101" pitchFamily="49" charset="-122"/>
              </a:rPr>
              <a:t>）结转甲、乙材料采购成本。</a:t>
            </a:r>
            <a:endParaRPr lang="zh-CN" altLang="en-US" sz="3200" dirty="0">
              <a:latin typeface="楷体" panose="02010609060101010101" pitchFamily="49" charset="-122"/>
              <a:ea typeface="楷体" panose="02010609060101010101" pitchFamily="49" charset="-122"/>
            </a:endParaRPr>
          </a:p>
        </p:txBody>
      </p:sp>
      <p:sp>
        <p:nvSpPr>
          <p:cNvPr id="4" name="Rectangle 2"/>
          <p:cNvSpPr txBox="1"/>
          <p:nvPr/>
        </p:nvSpPr>
        <p:spPr>
          <a:xfrm>
            <a:off x="2095500" y="2697163"/>
            <a:ext cx="8143875" cy="2089150"/>
          </a:xfrm>
          <a:prstGeom prst="rect">
            <a:avLst/>
          </a:prstGeom>
          <a:solidFill>
            <a:srgbClr val="FFFFCC"/>
          </a:solidFill>
          <a:ln w="9525">
            <a:noFill/>
          </a:ln>
        </p:spPr>
        <p:txBody>
          <a:bodyPr anchor="t" anchorCtr="0"/>
          <a:p>
            <a:pPr marL="571500" indent="-571500" algn="just">
              <a:lnSpc>
                <a:spcPct val="150000"/>
              </a:lnSpc>
              <a:spcBef>
                <a:spcPct val="20000"/>
              </a:spcBef>
              <a:buClr>
                <a:schemeClr val="accent2"/>
              </a:buClr>
              <a:buFont typeface="Wingdings 2" panose="05020102010507070707" pitchFamily="18" charset="2"/>
            </a:pPr>
            <a:r>
              <a:rPr lang="zh-CN" altLang="en-US" sz="2800" b="1" dirty="0">
                <a:latin typeface="仿宋" panose="02010609060101010101" pitchFamily="49" charset="-122"/>
                <a:ea typeface="仿宋" panose="02010609060101010101" pitchFamily="49" charset="-122"/>
              </a:rPr>
              <a:t>借：原材料</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甲材料（</a:t>
            </a:r>
            <a:r>
              <a:rPr lang="en-US" altLang="zh-CN" sz="2800" b="1" dirty="0">
                <a:latin typeface="仿宋" panose="02010609060101010101" pitchFamily="49" charset="-122"/>
                <a:ea typeface="仿宋" panose="02010609060101010101" pitchFamily="49" charset="-122"/>
              </a:rPr>
              <a:t>50 000 + 450</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50 450</a:t>
            </a:r>
            <a:endParaRPr lang="en-US" altLang="zh-CN" sz="28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乙材料（</a:t>
            </a:r>
            <a:r>
              <a:rPr lang="en-US" altLang="zh-CN" sz="2800" b="1" dirty="0">
                <a:latin typeface="仿宋" panose="02010609060101010101" pitchFamily="49" charset="-122"/>
                <a:ea typeface="仿宋" panose="02010609060101010101" pitchFamily="49" charset="-122"/>
              </a:rPr>
              <a:t>3 000 + 270</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3 270</a:t>
            </a:r>
            <a:endParaRPr lang="en-US" altLang="zh-CN" sz="2800" b="1" dirty="0">
              <a:latin typeface="仿宋" panose="02010609060101010101" pitchFamily="49" charset="-122"/>
              <a:ea typeface="仿宋" panose="02010609060101010101" pitchFamily="49" charset="-122"/>
            </a:endParaRPr>
          </a:p>
          <a:p>
            <a:pPr marL="571500" indent="-571500" algn="just">
              <a:lnSpc>
                <a:spcPct val="150000"/>
              </a:lnSpc>
              <a:spcBef>
                <a:spcPct val="20000"/>
              </a:spcBef>
              <a:buClr>
                <a:schemeClr val="accent2"/>
              </a:buClr>
              <a:buFont typeface="Wingdings 2" panose="05020102010507070707" pitchFamily="18" charset="2"/>
            </a:pPr>
            <a:r>
              <a:rPr lang="zh-CN" altLang="en-US" sz="2800" b="1" dirty="0">
                <a:latin typeface="仿宋" panose="02010609060101010101" pitchFamily="49" charset="-122"/>
                <a:ea typeface="仿宋" panose="02010609060101010101" pitchFamily="49" charset="-122"/>
              </a:rPr>
              <a:t>    贷：在途物资                      </a:t>
            </a:r>
            <a:r>
              <a:rPr lang="en-US" altLang="zh-CN" sz="2800" b="1" dirty="0">
                <a:latin typeface="仿宋" panose="02010609060101010101" pitchFamily="49" charset="-122"/>
                <a:ea typeface="仿宋" panose="02010609060101010101" pitchFamily="49" charset="-122"/>
              </a:rPr>
              <a:t>53 720</a:t>
            </a:r>
            <a:endParaRPr lang="en-US" altLang="zh-CN" sz="28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4369" name="Rectangle 2"/>
          <p:cNvSpPr/>
          <p:nvPr>
            <p:ph type="title"/>
          </p:nvPr>
        </p:nvSpPr>
        <p:spPr>
          <a:xfrm>
            <a:off x="767080" y="376555"/>
            <a:ext cx="1053719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042435" name="Rectangle 3"/>
          <p:cNvSpPr/>
          <p:nvPr>
            <p:ph idx="1"/>
          </p:nvPr>
        </p:nvSpPr>
        <p:spPr>
          <a:xfrm>
            <a:off x="888365" y="1214755"/>
            <a:ext cx="10594340" cy="4967605"/>
          </a:xfrm>
        </p:spPr>
        <p:txBody>
          <a:bodyPr vert="horz" wrap="square" lIns="91440" tIns="45720" rIns="91440" bIns="45720" anchor="t"/>
          <a:p>
            <a:pPr marL="469900" marR="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一、生产过程业务核算的主要内容</a:t>
            </a:r>
            <a:endParaRPr kumimoji="0" lang="zh-CN" altLang="en-US" sz="28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469900" marR="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生产过程：劳动者利用劳动资料对劳动对象进行加工，使其成为</a:t>
            </a:r>
            <a:r>
              <a:rPr kumimoji="0" lang="zh-CN" altLang="en-US" sz="28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mn-cs"/>
              </a:rPr>
              <a:t>产成品</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的过程。</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l" defTabSz="914400" rtl="0" eaLnBrk="1" fontAlgn="base" latinLnBrk="0" hangingPunct="1">
              <a:lnSpc>
                <a:spcPct val="150000"/>
              </a:lnSpc>
              <a:spcBef>
                <a:spcPct val="20000"/>
              </a:spcBef>
              <a:spcAft>
                <a:spcPct val="0"/>
              </a:spcAft>
              <a:buClr>
                <a:srgbClr val="FF0000"/>
              </a:buClr>
              <a:buSzTx/>
              <a:buFont typeface="Wingdings" panose="05000000000000000000" charset="0"/>
              <a:buNone/>
            </a:pP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既是制造过程，又是耗费过程。</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469900" marR="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主要核算内容：</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生产过程中费用的发生、归集与分配；</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产品成本的形成</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生产成本</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结转库存商品。</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2435">
                                            <p:txEl>
                                              <p:charRg st="72" end="8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42435">
                                            <p:txEl>
                                              <p:charRg st="80" end="9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42435">
                                            <p:txEl>
                                              <p:charRg st="98" end="1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5394" name="Rectangle 3"/>
          <p:cNvSpPr/>
          <p:nvPr>
            <p:ph idx="1"/>
          </p:nvPr>
        </p:nvSpPr>
        <p:spPr>
          <a:xfrm>
            <a:off x="850265" y="1211580"/>
            <a:ext cx="10454005" cy="4965700"/>
          </a:xfrm>
        </p:spPr>
        <p:txBody>
          <a:bodyPr vert="horz" wrap="square" lIns="91440" tIns="45720" rIns="91440" bIns="45720" anchor="t" anchorCtr="0"/>
          <a:p>
            <a:pPr algn="just"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一、生产过程业务核算的主要内容</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None/>
            </a:pP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charset="0"/>
              <a:buChar char="p"/>
            </a:pPr>
            <a:r>
              <a:rPr lang="zh-CN" altLang="en-US" sz="3000" dirty="0">
                <a:latin typeface="楷体" panose="02010609060101010101" pitchFamily="49" charset="-122"/>
                <a:ea typeface="楷体" panose="02010609060101010101" pitchFamily="49" charset="-122"/>
              </a:rPr>
              <a:t>费用：一定时期生产经营活动发生的各项耗费。</a:t>
            </a:r>
            <a:endParaRPr lang="zh-CN" altLang="en-US" sz="3000" dirty="0">
              <a:latin typeface="楷体" panose="02010609060101010101" pitchFamily="49" charset="-122"/>
              <a:ea typeface="楷体" panose="02010609060101010101" pitchFamily="49" charset="-122"/>
            </a:endParaRPr>
          </a:p>
          <a:p>
            <a:pPr eaLnBrk="1" hangingPunct="1">
              <a:lnSpc>
                <a:spcPct val="150000"/>
              </a:lnSpc>
              <a:buClr>
                <a:srgbClr val="FF0000"/>
              </a:buClr>
              <a:buFont typeface="Wingdings" panose="05000000000000000000" charset="0"/>
              <a:buChar char="p"/>
            </a:pPr>
            <a:r>
              <a:rPr lang="zh-CN" altLang="en-US" sz="3000" dirty="0">
                <a:latin typeface="楷体" panose="02010609060101010101" pitchFamily="49" charset="-122"/>
                <a:ea typeface="楷体" panose="02010609060101010101" pitchFamily="49" charset="-122"/>
              </a:rPr>
              <a:t>按是否构成产品的生产成本划分：</a:t>
            </a:r>
            <a:endParaRPr lang="zh-CN" altLang="en-US" sz="30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生产费用</a:t>
            </a:r>
            <a:endParaRPr lang="zh-CN" altLang="en-US" sz="30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期间费用</a:t>
            </a:r>
            <a:endParaRPr lang="zh-CN" altLang="en-US" sz="3000" dirty="0">
              <a:latin typeface="楷体" panose="02010609060101010101" pitchFamily="49" charset="-122"/>
              <a:ea typeface="楷体" panose="02010609060101010101" pitchFamily="49" charset="-122"/>
            </a:endParaRPr>
          </a:p>
        </p:txBody>
      </p:sp>
      <p:sp>
        <p:nvSpPr>
          <p:cNvPr id="315395" name="文本框 2"/>
          <p:cNvSpPr txBox="1"/>
          <p:nvPr/>
        </p:nvSpPr>
        <p:spPr>
          <a:xfrm>
            <a:off x="911860" y="1988820"/>
            <a:ext cx="6648450" cy="737235"/>
          </a:xfrm>
          <a:prstGeom prst="rect">
            <a:avLst/>
          </a:prstGeom>
          <a:noFill/>
          <a:ln w="9525">
            <a:noFill/>
          </a:ln>
        </p:spPr>
        <p:txBody>
          <a:bodyPr wrap="square" anchor="t" anchorCtr="0">
            <a:spAutoFit/>
          </a:bodyPr>
          <a:p>
            <a:pPr algn="just">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（一）</a:t>
            </a:r>
            <a:r>
              <a:rPr lang="zh-CN" altLang="en-US" sz="2800" b="1" dirty="0">
                <a:solidFill>
                  <a:srgbClr val="FF0000"/>
                </a:solidFill>
                <a:latin typeface="黑体" panose="02010609060101010101" pitchFamily="49" charset="-122"/>
                <a:ea typeface="黑体" panose="02010609060101010101" pitchFamily="49" charset="-122"/>
              </a:rPr>
              <a:t>费用的发生、归集与分配</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02" name="Rectangle 3"/>
          <p:cNvSpPr txBox="1"/>
          <p:nvPr/>
        </p:nvSpPr>
        <p:spPr>
          <a:xfrm>
            <a:off x="933450" y="2703830"/>
            <a:ext cx="10183495" cy="3402330"/>
          </a:xfrm>
          <a:prstGeom prst="rect">
            <a:avLst/>
          </a:prstGeom>
          <a:solidFill>
            <a:schemeClr val="bg1"/>
          </a:solidFill>
          <a:ln w="9525">
            <a:noFill/>
          </a:ln>
        </p:spPr>
        <p:txBody>
          <a:bodyPr anchor="t"/>
          <a:p>
            <a:pPr marL="914400" lvl="1" indent="-457200" eaLnBrk="1" fontAlgn="base" hangingPunct="1">
              <a:lnSpc>
                <a:spcPct val="150000"/>
              </a:lnSpc>
              <a:buClr>
                <a:srgbClr val="FF0000"/>
              </a:buClr>
              <a:buFont typeface="楷体" panose="02010609060101010101" pitchFamily="49" charset="-122"/>
              <a:buChar char="#"/>
            </a:pPr>
            <a:r>
              <a:rPr lang="zh-CN" altLang="en-US" sz="2800" b="1" strike="noStrike" noProof="1" dirty="0">
                <a:solidFill>
                  <a:srgbClr val="0000FF"/>
                </a:solidFill>
                <a:latin typeface="楷体" panose="02010609060101010101" pitchFamily="49" charset="-122"/>
                <a:ea typeface="楷体" panose="02010609060101010101" pitchFamily="49" charset="-122"/>
                <a:cs typeface="楷体" panose="02010609060101010101" pitchFamily="49" charset="-122"/>
              </a:rPr>
              <a:t>直接生产费用：</a:t>
            </a:r>
            <a:r>
              <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rPr>
              <a:t>直接材料费、直接人工费</a:t>
            </a:r>
            <a:endPar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endParaRPr>
          </a:p>
          <a:p>
            <a:pPr lvl="1" eaLnBrk="1" fontAlgn="base" hangingPunct="1">
              <a:lnSpc>
                <a:spcPct val="150000"/>
              </a:lnSpc>
              <a:buClr>
                <a:srgbClr val="FF0000"/>
              </a:buClr>
              <a:buFont typeface="楷体" panose="02010609060101010101" pitchFamily="49" charset="-122"/>
            </a:pPr>
            <a:r>
              <a:rPr lang="en-US" altLang="zh-CN" sz="2800" b="1" strike="noStrike" noProof="1" dirty="0">
                <a:latin typeface="楷体" panose="02010609060101010101" pitchFamily="49" charset="-122"/>
                <a:ea typeface="楷体" panose="02010609060101010101" pitchFamily="49" charset="-122"/>
                <a:cs typeface="楷体" panose="02010609060101010101" pitchFamily="49" charset="-122"/>
              </a:rPr>
              <a:t>   ——</a:t>
            </a:r>
            <a:r>
              <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rPr>
              <a:t>如用于</a:t>
            </a:r>
            <a:r>
              <a:rPr lang="en-US" altLang="zh-CN" sz="2800" b="1" strike="noStrike" noProof="1" dirty="0">
                <a:latin typeface="楷体" panose="02010609060101010101" pitchFamily="49" charset="-122"/>
                <a:ea typeface="楷体" panose="02010609060101010101" pitchFamily="49" charset="-122"/>
                <a:cs typeface="楷体" panose="02010609060101010101" pitchFamily="49" charset="-122"/>
              </a:rPr>
              <a:t>A</a:t>
            </a:r>
            <a:r>
              <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rPr>
              <a:t>产品的原材料、一线工人工资</a:t>
            </a:r>
            <a:endPar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endParaRPr>
          </a:p>
          <a:p>
            <a:pPr marL="914400" lvl="1" indent="-457200" eaLnBrk="1" fontAlgn="base" hangingPunct="1">
              <a:lnSpc>
                <a:spcPct val="150000"/>
              </a:lnSpc>
              <a:buClr>
                <a:srgbClr val="FF0000"/>
              </a:buClr>
              <a:buFont typeface="楷体" panose="02010609060101010101" pitchFamily="49" charset="-122"/>
              <a:buChar char="#"/>
            </a:pPr>
            <a:r>
              <a:rPr lang="zh-CN" altLang="en-US" sz="2800" b="1" strike="noStrike" noProof="1" dirty="0">
                <a:solidFill>
                  <a:srgbClr val="0000FF"/>
                </a:solidFill>
                <a:latin typeface="楷体" panose="02010609060101010101" pitchFamily="49" charset="-122"/>
                <a:ea typeface="楷体" panose="02010609060101010101" pitchFamily="49" charset="-122"/>
                <a:cs typeface="楷体" panose="02010609060101010101" pitchFamily="49" charset="-122"/>
              </a:rPr>
              <a:t>间接生产费用</a:t>
            </a:r>
            <a:r>
              <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rPr>
              <a:t>，也称</a:t>
            </a:r>
            <a:r>
              <a:rPr lang="zh-CN" altLang="en-US" sz="2800" b="1" strike="noStrike" noProof="1" dirty="0">
                <a:solidFill>
                  <a:schemeClr val="tx1"/>
                </a:solidFill>
                <a:latin typeface="楷体" panose="02010609060101010101" pitchFamily="49" charset="-122"/>
                <a:ea typeface="楷体" panose="02010609060101010101" pitchFamily="49" charset="-122"/>
                <a:cs typeface="楷体" panose="02010609060101010101" pitchFamily="49" charset="-122"/>
              </a:rPr>
              <a:t>制造费用，</a:t>
            </a:r>
            <a:r>
              <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sym typeface="+mn-ea"/>
              </a:rPr>
              <a:t>指生产车间为组织管理生产而发生的各项间接生产费用。</a:t>
            </a:r>
            <a:endParaRPr lang="zh-CN" altLang="en-US" sz="2800" b="1" strike="noStrike" noProof="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buClr>
                <a:srgbClr val="FF0000"/>
              </a:buClr>
              <a:buFont typeface="Wingdings" panose="05000000000000000000" pitchFamily="2" charset="2"/>
            </a:pPr>
            <a:r>
              <a:rPr lang="en-US" altLang="zh-CN" sz="2800" b="1" noProof="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noProof="1" dirty="0">
                <a:latin typeface="楷体" panose="02010609060101010101" pitchFamily="49" charset="-122"/>
                <a:ea typeface="楷体" panose="02010609060101010101" pitchFamily="49" charset="-122"/>
                <a:cs typeface="楷体" panose="02010609060101010101" pitchFamily="49" charset="-122"/>
                <a:sym typeface="+mn-ea"/>
              </a:rPr>
              <a:t>如车间管理人员工资、生产线的折旧</a:t>
            </a:r>
            <a:endParaRPr lang="en-US" altLang="zh-CN" sz="2800" b="1" noProof="1" dirty="0">
              <a:latin typeface="楷体" panose="02010609060101010101" pitchFamily="49" charset="-122"/>
              <a:ea typeface="楷体" panose="02010609060101010101" pitchFamily="49" charset="-122"/>
              <a:cs typeface="楷体" panose="02010609060101010101" pitchFamily="49" charset="-122"/>
            </a:endParaRPr>
          </a:p>
        </p:txBody>
      </p:sp>
      <p:sp>
        <p:nvSpPr>
          <p:cNvPr id="316419" name="文本框 1"/>
          <p:cNvSpPr txBox="1"/>
          <p:nvPr/>
        </p:nvSpPr>
        <p:spPr>
          <a:xfrm>
            <a:off x="834390" y="1240155"/>
            <a:ext cx="6776085" cy="737235"/>
          </a:xfrm>
          <a:prstGeom prst="rect">
            <a:avLst/>
          </a:prstGeom>
          <a:noFill/>
          <a:ln w="9525">
            <a:noFill/>
          </a:ln>
        </p:spPr>
        <p:txBody>
          <a:bodyPr wrap="square" anchor="t" anchorCtr="0">
            <a:spAutoFit/>
          </a:bodyPr>
          <a:p>
            <a:pPr algn="just">
              <a:lnSpc>
                <a:spcPct val="150000"/>
              </a:lnSpc>
              <a:buClr>
                <a:schemeClr val="accent2"/>
              </a:buClr>
            </a:pPr>
            <a:r>
              <a:rPr lang="zh-CN" altLang="en-US" sz="2800" b="1" dirty="0">
                <a:solidFill>
                  <a:srgbClr val="FF0000"/>
                </a:solidFill>
                <a:latin typeface="黑体" panose="02010609060101010101" pitchFamily="49" charset="-122"/>
                <a:ea typeface="黑体" panose="02010609060101010101" pitchFamily="49" charset="-122"/>
              </a:rPr>
              <a:t>一、生产过程业务核算的主要内容</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316420" name="文本框 2"/>
          <p:cNvSpPr txBox="1"/>
          <p:nvPr/>
        </p:nvSpPr>
        <p:spPr>
          <a:xfrm>
            <a:off x="702945" y="1917700"/>
            <a:ext cx="9501505" cy="737235"/>
          </a:xfrm>
          <a:prstGeom prst="rect">
            <a:avLst/>
          </a:prstGeom>
          <a:noFill/>
          <a:ln w="9525">
            <a:noFill/>
          </a:ln>
        </p:spPr>
        <p:txBody>
          <a:bodyPr wrap="square" anchor="t" anchorCtr="0">
            <a:spAutoFit/>
          </a:bodyPr>
          <a:p>
            <a:pPr algn="just">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（一）费用的发生、归集与分配</a:t>
            </a:r>
            <a:r>
              <a:rPr lang="en-US" altLang="zh-CN"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0000CC"/>
                </a:solidFill>
                <a:latin typeface="黑体" panose="02010609060101010101" pitchFamily="49" charset="-122"/>
                <a:ea typeface="黑体" panose="02010609060101010101" pitchFamily="49" charset="-122"/>
                <a:sym typeface="宋体" panose="02010600030101010101" pitchFamily="2" charset="-122"/>
              </a:rPr>
              <a:t>生产费用</a:t>
            </a:r>
            <a:endParaRPr lang="zh-CN" altLang="en-US" sz="2800" b="1" dirty="0">
              <a:solidFill>
                <a:srgbClr val="0000CC"/>
              </a:solidFill>
              <a:latin typeface="黑体" panose="02010609060101010101" pitchFamily="49" charset="-122"/>
              <a:ea typeface="黑体" panose="02010609060101010101" pitchFamily="49" charset="-122"/>
              <a:sym typeface="宋体" panose="02010600030101010101" pitchFamily="2"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42" name="Rectangle 3"/>
          <p:cNvSpPr/>
          <p:nvPr>
            <p:ph idx="1"/>
          </p:nvPr>
        </p:nvSpPr>
        <p:spPr>
          <a:xfrm>
            <a:off x="1031875" y="1932305"/>
            <a:ext cx="10119360" cy="414337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指与产品生产无直接关系，属于某一期间耗费的费用，不计入产品成本，而是</a:t>
            </a:r>
            <a:r>
              <a:rPr lang="zh-CN" altLang="en-US" sz="2800" dirty="0">
                <a:solidFill>
                  <a:srgbClr val="0000CC"/>
                </a:solidFill>
                <a:latin typeface="楷体" panose="02010609060101010101" pitchFamily="49" charset="-122"/>
                <a:ea typeface="楷体" panose="02010609060101010101" pitchFamily="49" charset="-122"/>
              </a:rPr>
              <a:t>直接计入当期损益</a:t>
            </a:r>
            <a:r>
              <a:rPr lang="zh-CN" altLang="en-US" sz="2800" dirty="0">
                <a:latin typeface="楷体" panose="02010609060101010101" pitchFamily="49" charset="-122"/>
                <a:ea typeface="楷体" panose="02010609060101010101" pitchFamily="49" charset="-122"/>
              </a:rPr>
              <a:t>。 </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管理费用</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财务费用</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销售费用</a:t>
            </a:r>
            <a:endParaRPr lang="en-US" altLang="zh-CN" sz="2800" dirty="0">
              <a:latin typeface="楷体" panose="02010609060101010101" pitchFamily="49" charset="-122"/>
              <a:ea typeface="楷体" panose="02010609060101010101" pitchFamily="49" charset="-122"/>
            </a:endParaRPr>
          </a:p>
        </p:txBody>
      </p:sp>
      <p:sp>
        <p:nvSpPr>
          <p:cNvPr id="317443" name="文本框 2"/>
          <p:cNvSpPr txBox="1"/>
          <p:nvPr/>
        </p:nvSpPr>
        <p:spPr>
          <a:xfrm>
            <a:off x="876300" y="1200150"/>
            <a:ext cx="9328150" cy="737235"/>
          </a:xfrm>
          <a:prstGeom prst="rect">
            <a:avLst/>
          </a:prstGeom>
          <a:noFill/>
          <a:ln w="9525">
            <a:noFill/>
          </a:ln>
        </p:spPr>
        <p:txBody>
          <a:bodyPr wrap="square" anchor="t" anchorCtr="0">
            <a:spAutoFit/>
          </a:bodyPr>
          <a:p>
            <a:pPr algn="just">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（一）费用的发生、归集与分配</a:t>
            </a:r>
            <a:r>
              <a:rPr lang="en-US" altLang="zh-CN" sz="2800" b="1" dirty="0">
                <a:solidFill>
                  <a:srgbClr val="FF0000"/>
                </a:solidFill>
                <a:latin typeface="黑体" panose="02010609060101010101" pitchFamily="49" charset="-122"/>
                <a:ea typeface="黑体" panose="02010609060101010101" pitchFamily="49" charset="-122"/>
                <a:sym typeface="宋体" panose="02010600030101010101" pitchFamily="2" charset="-122"/>
              </a:rPr>
              <a:t>——</a:t>
            </a:r>
            <a:r>
              <a:rPr lang="zh-CN" altLang="en-US" sz="2800" b="1" dirty="0">
                <a:solidFill>
                  <a:srgbClr val="0000CC"/>
                </a:solidFill>
                <a:latin typeface="黑体" panose="02010609060101010101" pitchFamily="49" charset="-122"/>
                <a:ea typeface="黑体" panose="02010609060101010101" pitchFamily="49" charset="-122"/>
                <a:sym typeface="宋体" panose="02010600030101010101" pitchFamily="2" charset="-122"/>
              </a:rPr>
              <a:t>期间费用</a:t>
            </a:r>
            <a:endParaRPr lang="zh-CN" altLang="en-US" sz="2800" b="1" dirty="0">
              <a:solidFill>
                <a:srgbClr val="0000CC"/>
              </a:solidFill>
              <a:latin typeface="黑体" panose="02010609060101010101" pitchFamily="49" charset="-122"/>
              <a:ea typeface="黑体" panose="02010609060101010101" pitchFamily="49" charset="-122"/>
              <a:sym typeface="宋体" panose="02010600030101010101" pitchFamily="2"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椭圆 9"/>
          <p:cNvSpPr/>
          <p:nvPr/>
        </p:nvSpPr>
        <p:spPr bwMode="auto">
          <a:xfrm>
            <a:off x="2927350" y="2101850"/>
            <a:ext cx="792163" cy="2562498"/>
          </a:xfrm>
          <a:prstGeom prst="ellipse">
            <a:avLst/>
          </a:prstGeom>
          <a:ln w="38100">
            <a:solidFill>
              <a:srgbClr val="0000FF"/>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生产费用</a:t>
            </a:r>
            <a:endPar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endParaRPr>
          </a:p>
        </p:txBody>
      </p:sp>
      <p:sp>
        <p:nvSpPr>
          <p:cNvPr id="11" name="圆角矩形 10"/>
          <p:cNvSpPr/>
          <p:nvPr/>
        </p:nvSpPr>
        <p:spPr bwMode="auto">
          <a:xfrm>
            <a:off x="5772150" y="1198563"/>
            <a:ext cx="1908175" cy="57854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直接材料</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2" name="圆角矩形 11"/>
          <p:cNvSpPr/>
          <p:nvPr/>
        </p:nvSpPr>
        <p:spPr bwMode="auto">
          <a:xfrm>
            <a:off x="5772150" y="2198688"/>
            <a:ext cx="1908175" cy="57854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直接人工</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3" name="圆角矩形 12"/>
          <p:cNvSpPr/>
          <p:nvPr/>
        </p:nvSpPr>
        <p:spPr bwMode="auto">
          <a:xfrm>
            <a:off x="4224338" y="4870450"/>
            <a:ext cx="2447925" cy="1056203"/>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间接费用</a:t>
            </a:r>
            <a:endParaRPr kumimoji="0" lang="en-US" altLang="zh-CN"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（制造费用）</a:t>
            </a:r>
            <a:endPar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endParaRPr>
          </a:p>
        </p:txBody>
      </p:sp>
      <p:sp>
        <p:nvSpPr>
          <p:cNvPr id="21" name="左大括号 20"/>
          <p:cNvSpPr/>
          <p:nvPr/>
        </p:nvSpPr>
        <p:spPr bwMode="auto">
          <a:xfrm>
            <a:off x="3863975" y="2057400"/>
            <a:ext cx="328613" cy="384340"/>
          </a:xfrm>
          <a:prstGeom prst="leftBrace">
            <a:avLst>
              <a:gd name="adj1" fmla="val 8333"/>
              <a:gd name="adj2" fmla="val 49409"/>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2" name="圆角矩形 21"/>
          <p:cNvSpPr/>
          <p:nvPr/>
        </p:nvSpPr>
        <p:spPr bwMode="auto">
          <a:xfrm>
            <a:off x="4295775" y="1484313"/>
            <a:ext cx="1008063" cy="1051553"/>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直接费用</a:t>
            </a:r>
            <a:endPar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endParaRPr>
          </a:p>
        </p:txBody>
      </p:sp>
      <p:sp>
        <p:nvSpPr>
          <p:cNvPr id="24" name="左大括号 23"/>
          <p:cNvSpPr/>
          <p:nvPr/>
        </p:nvSpPr>
        <p:spPr bwMode="auto">
          <a:xfrm>
            <a:off x="5303838" y="1811973"/>
            <a:ext cx="374650" cy="386588"/>
          </a:xfrm>
          <a:prstGeom prst="leftBrac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8" name="圆角矩形 37"/>
          <p:cNvSpPr/>
          <p:nvPr/>
        </p:nvSpPr>
        <p:spPr bwMode="auto">
          <a:xfrm>
            <a:off x="4500880" y="4070985"/>
            <a:ext cx="2387600" cy="578486"/>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产品成本</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3" name="椭圆 42"/>
          <p:cNvSpPr/>
          <p:nvPr/>
        </p:nvSpPr>
        <p:spPr bwMode="auto">
          <a:xfrm>
            <a:off x="9477693" y="2780983"/>
            <a:ext cx="788988" cy="2562498"/>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cs typeface="+mn-cs"/>
              </a:rPr>
              <a:t>生产成本</a:t>
            </a:r>
            <a:endParaRPr kumimoji="0" lang="zh-CN" altLang="en-US" sz="2800" b="1" i="0" u="none" strike="noStrike" kern="120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cs typeface="+mn-cs"/>
            </a:endParaRPr>
          </a:p>
        </p:txBody>
      </p:sp>
      <p:sp>
        <p:nvSpPr>
          <p:cNvPr id="28" name="圆角矩形 27"/>
          <p:cNvSpPr/>
          <p:nvPr/>
        </p:nvSpPr>
        <p:spPr bwMode="auto">
          <a:xfrm>
            <a:off x="2855913" y="5038725"/>
            <a:ext cx="1046163" cy="1055273"/>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期间费用</a:t>
            </a:r>
            <a:endPar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endParaRPr>
          </a:p>
        </p:txBody>
      </p:sp>
      <p:sp>
        <p:nvSpPr>
          <p:cNvPr id="29" name="左大括号 28"/>
          <p:cNvSpPr/>
          <p:nvPr/>
        </p:nvSpPr>
        <p:spPr bwMode="auto">
          <a:xfrm>
            <a:off x="2495550" y="3309938"/>
            <a:ext cx="344488" cy="385114"/>
          </a:xfrm>
          <a:prstGeom prst="leftBrace">
            <a:avLst>
              <a:gd name="adj1" fmla="val 8333"/>
              <a:gd name="adj2" fmla="val 49409"/>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0" name="圆角矩形 29"/>
          <p:cNvSpPr/>
          <p:nvPr/>
        </p:nvSpPr>
        <p:spPr bwMode="auto">
          <a:xfrm>
            <a:off x="1909445" y="3073083"/>
            <a:ext cx="442913" cy="2719767"/>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生产过程费用</a:t>
            </a:r>
            <a:endPar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p:txBody>
      </p:sp>
      <p:sp>
        <p:nvSpPr>
          <p:cNvPr id="2" name="文本框 1"/>
          <p:cNvSpPr txBox="1"/>
          <p:nvPr/>
        </p:nvSpPr>
        <p:spPr>
          <a:xfrm>
            <a:off x="2098675" y="6246813"/>
            <a:ext cx="2631440" cy="460375"/>
          </a:xfrm>
          <a:prstGeom prst="rect">
            <a:avLst/>
          </a:prstGeom>
          <a:noFill/>
          <a:ln w="9525">
            <a:noFill/>
          </a:ln>
        </p:spPr>
        <p:txBody>
          <a:bodyPr wrap="none" anchor="t" anchorCtr="0">
            <a:spAutoFit/>
          </a:bodyPr>
          <a:p>
            <a:r>
              <a:rPr lang="zh-CN" altLang="en-US" sz="2400" b="1">
                <a:latin typeface="仿宋" panose="02010609060101010101" pitchFamily="49" charset="-122"/>
                <a:ea typeface="仿宋" panose="02010609060101010101" pitchFamily="49" charset="-122"/>
              </a:rPr>
              <a:t>管理、财务、销售</a:t>
            </a:r>
            <a:endParaRPr lang="zh-CN" altLang="en-US" sz="2400" b="1">
              <a:latin typeface="仿宋" panose="02010609060101010101" pitchFamily="49" charset="-122"/>
              <a:ea typeface="仿宋" panose="02010609060101010101" pitchFamily="49" charset="-122"/>
            </a:endParaRPr>
          </a:p>
        </p:txBody>
      </p:sp>
      <p:sp>
        <p:nvSpPr>
          <p:cNvPr id="3" name="文本框 2"/>
          <p:cNvSpPr txBox="1"/>
          <p:nvPr/>
        </p:nvSpPr>
        <p:spPr>
          <a:xfrm>
            <a:off x="7969250" y="1195705"/>
            <a:ext cx="1999615" cy="521970"/>
          </a:xfrm>
          <a:prstGeom prst="rect">
            <a:avLst/>
          </a:prstGeom>
          <a:solidFill>
            <a:schemeClr val="bg1"/>
          </a:solidFill>
        </p:spPr>
        <p:txBody>
          <a:bodyPr wrap="square" rtlCol="0" anchor="t">
            <a:spAutoFit/>
          </a:bodyPr>
          <a:p>
            <a:pPr algn="ct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具体产品</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文本框 6"/>
          <p:cNvSpPr txBox="1"/>
          <p:nvPr/>
        </p:nvSpPr>
        <p:spPr>
          <a:xfrm>
            <a:off x="8184515" y="2061210"/>
            <a:ext cx="1877695" cy="953135"/>
          </a:xfrm>
          <a:prstGeom prst="rect">
            <a:avLst/>
          </a:prstGeom>
          <a:noFill/>
        </p:spPr>
        <p:txBody>
          <a:bodyPr wrap="square" rtlCol="0" anchor="t">
            <a:spAutoFit/>
          </a:bodyPr>
          <a:p>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一线生产员工工资</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cxnSp>
        <p:nvCxnSpPr>
          <p:cNvPr id="16" name="肘形连接符 15"/>
          <p:cNvCxnSpPr>
            <a:stCxn id="22" idx="2"/>
            <a:endCxn id="38" idx="1"/>
          </p:cNvCxnSpPr>
          <p:nvPr/>
        </p:nvCxnSpPr>
        <p:spPr>
          <a:xfrm rot="5400000">
            <a:off x="3738245" y="3298825"/>
            <a:ext cx="1824355" cy="299085"/>
          </a:xfrm>
          <a:prstGeom prst="bentConnector4">
            <a:avLst>
              <a:gd name="adj1" fmla="val 42081"/>
              <a:gd name="adj2" fmla="val 248195"/>
            </a:avLst>
          </a:prstGeom>
          <a:ln w="25400" cmpd="sng">
            <a:solidFill>
              <a:schemeClr val="tx1"/>
            </a:solidFill>
            <a:prstDash val="solid"/>
            <a:tailEnd type="stealth"/>
          </a:ln>
        </p:spPr>
        <p:style>
          <a:lnRef idx="1">
            <a:schemeClr val="accent1"/>
          </a:lnRef>
          <a:fillRef idx="0">
            <a:schemeClr val="accent1"/>
          </a:fillRef>
          <a:effectRef idx="0">
            <a:schemeClr val="accent1"/>
          </a:effectRef>
          <a:fontRef idx="minor">
            <a:schemeClr val="tx1"/>
          </a:fontRef>
        </p:style>
      </p:cxnSp>
      <p:cxnSp>
        <p:nvCxnSpPr>
          <p:cNvPr id="17" name="肘形连接符 16"/>
          <p:cNvCxnSpPr/>
          <p:nvPr/>
        </p:nvCxnSpPr>
        <p:spPr>
          <a:xfrm flipH="1" flipV="1">
            <a:off x="6888480" y="4304665"/>
            <a:ext cx="967740" cy="1038860"/>
          </a:xfrm>
          <a:prstGeom prst="bentConnector4">
            <a:avLst>
              <a:gd name="adj1" fmla="val -47966"/>
              <a:gd name="adj2" fmla="val 75428"/>
            </a:avLst>
          </a:prstGeom>
          <a:ln w="254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8" name="右箭头 17"/>
          <p:cNvSpPr/>
          <p:nvPr/>
        </p:nvSpPr>
        <p:spPr>
          <a:xfrm>
            <a:off x="8693785" y="3429000"/>
            <a:ext cx="594995" cy="1063783"/>
          </a:xfrm>
          <a:prstGeom prst="rightArrow">
            <a:avLst/>
          </a:prstGeom>
          <a:noFill/>
          <a:ln w="28575" cmpd="sng">
            <a:solidFill>
              <a:schemeClr val="tx1"/>
            </a:solidFill>
            <a:prstDash val="solid"/>
          </a:ln>
        </p:spPr>
        <p:txBody>
          <a:bodyPr wrap="square" anchor="t">
            <a:spAutoFit/>
          </a:bodyPr>
          <a:p>
            <a:pPr>
              <a:lnSpc>
                <a:spcPct val="135000"/>
              </a:lnSpc>
              <a:spcBef>
                <a:spcPct val="20000"/>
              </a:spcBef>
              <a:buClr>
                <a:srgbClr val="FF0000"/>
              </a:buClr>
            </a:pP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4" name="文本框 3"/>
          <p:cNvSpPr txBox="1"/>
          <p:nvPr/>
        </p:nvSpPr>
        <p:spPr>
          <a:xfrm>
            <a:off x="8472170" y="4581525"/>
            <a:ext cx="1008380" cy="953135"/>
          </a:xfrm>
          <a:prstGeom prst="rect">
            <a:avLst/>
          </a:prstGeom>
          <a:solidFill>
            <a:schemeClr val="bg1"/>
          </a:solidFill>
        </p:spPr>
        <p:txBody>
          <a:bodyPr wrap="square" rtlCol="0" anchor="t">
            <a:spAutoFit/>
          </a:bodyPr>
          <a:p>
            <a:pPr algn="ctr"/>
            <a:r>
              <a:rPr lang="zh-CN" altLang="en-US" sz="2800" b="1" dirty="0">
                <a:solidFill>
                  <a:srgbClr val="7030A0"/>
                </a:solidFill>
                <a:latin typeface="楷体" panose="02010609060101010101" pitchFamily="49" charset="-122"/>
                <a:ea typeface="楷体" panose="02010609060101010101" pitchFamily="49" charset="-122"/>
                <a:cs typeface="楷体" panose="02010609060101010101" pitchFamily="49" charset="-122"/>
                <a:sym typeface="+mn-ea"/>
              </a:rPr>
              <a:t>具体产品</a:t>
            </a:r>
            <a:endParaRPr lang="zh-CN" altLang="en-US" sz="2800" b="1" dirty="0">
              <a:solidFill>
                <a:srgbClr val="7030A0"/>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childTnLst>
                                </p:cTn>
                              </p:par>
                            </p:childTnLst>
                          </p:cTn>
                        </p:par>
                        <p:par>
                          <p:cTn id="50" fill="hold">
                            <p:stCondLst>
                              <p:cond delay="0"/>
                            </p:stCondLst>
                            <p:childTnLst>
                              <p:par>
                                <p:cTn id="51" presetID="1" presetClass="entr" presetSubtype="0"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29" grpId="1" animBg="1"/>
      <p:bldP spid="10" grpId="0" bldLvl="0" animBg="1"/>
      <p:bldP spid="28" grpId="0" bldLvl="0" animBg="1"/>
      <p:bldP spid="10" grpId="1" animBg="1"/>
      <p:bldP spid="28" grpId="1" animBg="1"/>
      <p:bldP spid="21" grpId="0" bldLvl="0" animBg="1"/>
      <p:bldP spid="22" grpId="0" bldLvl="0" animBg="1"/>
      <p:bldP spid="13" grpId="0" bldLvl="0" animBg="1"/>
      <p:bldP spid="21" grpId="1" animBg="1"/>
      <p:bldP spid="22" grpId="1" animBg="1"/>
      <p:bldP spid="13" grpId="1" animBg="1"/>
      <p:bldP spid="2" grpId="0"/>
      <p:bldP spid="2" grpId="1"/>
      <p:bldP spid="24" grpId="0" bldLvl="0" animBg="1"/>
      <p:bldP spid="11" grpId="0" bldLvl="0" animBg="1"/>
      <p:bldP spid="12" grpId="0" bldLvl="0" animBg="1"/>
      <p:bldP spid="3" grpId="0" bldLvl="0" animBg="1"/>
      <p:bldP spid="7" grpId="0"/>
      <p:bldP spid="24" grpId="1" animBg="1"/>
      <p:bldP spid="11" grpId="1" animBg="1"/>
      <p:bldP spid="12" grpId="1" animBg="1"/>
      <p:bldP spid="3" grpId="1" animBg="1"/>
      <p:bldP spid="7" grpId="1"/>
      <p:bldP spid="38" grpId="0" bldLvl="0" animBg="1"/>
      <p:bldP spid="38" grpId="1" animBg="1"/>
      <p:bldP spid="18" grpId="0" bldLvl="0" animBg="1"/>
      <p:bldP spid="43" grpId="0" bldLvl="0" animBg="1"/>
      <p:bldP spid="18" grpId="1" animBg="1"/>
      <p:bldP spid="43" grpId="1" animBg="1"/>
      <p:bldP spid="4" grpId="0" bldLvl="0" animBg="1"/>
      <p:bldP spid="4" grpId="1"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3459" name="Rectangle 3"/>
          <p:cNvSpPr>
            <a:spLocks noGrp="1" noChangeArrowheads="1"/>
          </p:cNvSpPr>
          <p:nvPr>
            <p:ph idx="1"/>
          </p:nvPr>
        </p:nvSpPr>
        <p:spPr>
          <a:xfrm>
            <a:off x="991235" y="2003425"/>
            <a:ext cx="10276205" cy="3870325"/>
          </a:xfrm>
        </p:spPr>
        <p:txBody>
          <a:bodyPr vert="horz" wrap="square" lIns="91440" tIns="45720" rIns="91440" bIns="45720" numCol="1" anchor="t" anchorCtr="0" compatLnSpc="1"/>
          <a:lstStyle/>
          <a:p>
            <a:pPr marL="457200" marR="0" lvl="0" indent="-457200" algn="l" defTabSz="914400" rtl="0" eaLnBrk="1" fontAlgn="base" latinLnBrk="0" hangingPunct="1">
              <a:lnSpc>
                <a:spcPct val="140000"/>
              </a:lnSpc>
              <a:spcBef>
                <a:spcPct val="20000"/>
              </a:spcBef>
              <a:spcAft>
                <a:spcPct val="0"/>
              </a:spcAft>
              <a:buClr>
                <a:srgbClr val="FF0000"/>
              </a:buClr>
              <a:buSzTx/>
              <a:buFont typeface="Wingdings" panose="05000000000000000000" charset="0"/>
              <a:buChar char="p"/>
              <a:defRPr/>
            </a:pPr>
            <a:r>
              <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（二）</a:t>
            </a:r>
            <a:r>
              <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sym typeface="+mn-ea"/>
              </a:rPr>
              <a:t>产品成本的形成</a:t>
            </a:r>
            <a:endPar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sym typeface="+mn-ea"/>
            </a:endParaRPr>
          </a:p>
          <a:p>
            <a:pPr marL="457200" marR="0" lvl="0" indent="-457200" algn="l" defTabSz="914400" rtl="0" eaLnBrk="1" fontAlgn="base" latinLnBrk="0" hangingPunct="1">
              <a:lnSpc>
                <a:spcPct val="140000"/>
              </a:lnSpc>
              <a:spcBef>
                <a:spcPct val="20000"/>
              </a:spcBef>
              <a:spcAft>
                <a:spcPct val="0"/>
              </a:spcAft>
              <a:buClr>
                <a:srgbClr val="FF0000"/>
              </a:buClr>
              <a:buSzTx/>
              <a:buFont typeface="Wingdings" panose="05000000000000000000" charset="0"/>
              <a:buChar char="Ø"/>
              <a:defRPr/>
            </a:pPr>
            <a:r>
              <a:rPr kumimoji="0" lang="zh-CN" altLang="en-US" sz="30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楷体" panose="02010609060101010101" pitchFamily="49" charset="-122"/>
              </a:rPr>
              <a:t>生产成本：</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亦称制造成本。</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rgbClr val="FF0000"/>
              </a:buClr>
              <a:buSzTx/>
              <a:buFont typeface="Wingdings" panose="05000000000000000000" charset="0"/>
              <a:buNone/>
              <a:defRPr/>
            </a:pP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指企业为生产一定种类和数量的产品所发生的生产费用。</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rgbClr val="FF0000"/>
              </a:buClr>
              <a:buSzTx/>
              <a:buFont typeface="Wingdings" panose="05000000000000000000" charset="0"/>
              <a:buNone/>
              <a:defRPr/>
            </a:pPr>
            <a:r>
              <a:rPr kumimoji="0" lang="en-US" altLang="zh-CN"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即对象化的生产费用</a:t>
            </a:r>
            <a:r>
              <a:rPr kumimoji="0" lang="zh-CN" altLang="en-US" sz="3000" b="1" i="0" u="none" strike="noStrike" kern="0" cap="none" spc="0" normalizeH="0" baseline="0" noProof="1" dirty="0">
                <a:solidFill>
                  <a:srgbClr val="080808"/>
                </a:solidFill>
                <a:latin typeface="楷体" panose="02010609060101010101" pitchFamily="49" charset="-122"/>
                <a:ea typeface="楷体" panose="02010609060101010101" pitchFamily="49" charset="-122"/>
                <a:cs typeface="楷体" panose="02010609060101010101" pitchFamily="49" charset="-122"/>
                <a:sym typeface="+mn-ea"/>
              </a:rPr>
              <a:t>。</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318467" name="文本框 1"/>
          <p:cNvSpPr txBox="1"/>
          <p:nvPr/>
        </p:nvSpPr>
        <p:spPr>
          <a:xfrm>
            <a:off x="925195" y="1240155"/>
            <a:ext cx="7018655" cy="783590"/>
          </a:xfrm>
          <a:prstGeom prst="rect">
            <a:avLst/>
          </a:prstGeom>
          <a:noFill/>
          <a:ln w="9525">
            <a:noFill/>
          </a:ln>
        </p:spPr>
        <p:txBody>
          <a:bodyPr wrap="square" anchor="t" anchorCtr="0">
            <a:spAutoFit/>
          </a:bodyPr>
          <a:p>
            <a:pPr algn="just">
              <a:lnSpc>
                <a:spcPct val="150000"/>
              </a:lnSpc>
              <a:buClr>
                <a:schemeClr val="accent2"/>
              </a:buClr>
            </a:pPr>
            <a:r>
              <a:rPr lang="zh-CN" altLang="en-US" sz="3000" b="1" dirty="0">
                <a:solidFill>
                  <a:srgbClr val="FF0000"/>
                </a:solidFill>
                <a:latin typeface="黑体" panose="02010609060101010101" pitchFamily="49" charset="-122"/>
                <a:ea typeface="黑体" panose="02010609060101010101" pitchFamily="49" charset="-122"/>
                <a:sym typeface="宋体" panose="02010600030101010101" pitchFamily="2" charset="-122"/>
              </a:rPr>
              <a:t>一、生产过程业务核算的主要内容</a:t>
            </a:r>
            <a:endParaRPr lang="zh-CN" altLang="en-US" sz="3000" b="1" dirty="0">
              <a:solidFill>
                <a:srgbClr val="FF0000"/>
              </a:solidFill>
              <a:latin typeface="黑体" panose="02010609060101010101" pitchFamily="49" charset="-122"/>
              <a:ea typeface="黑体" panose="02010609060101010101" pitchFamily="49" charset="-122"/>
              <a:sym typeface="宋体" panose="02010600030101010101" pitchFamily="2"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2562" name="Rectangle 3"/>
          <p:cNvSpPr/>
          <p:nvPr>
            <p:ph idx="1"/>
          </p:nvPr>
        </p:nvSpPr>
        <p:spPr>
          <a:xfrm>
            <a:off x="822325" y="1214755"/>
            <a:ext cx="10442575" cy="4822825"/>
          </a:xfrm>
        </p:spPr>
        <p:txBody>
          <a:bodyPr vert="horz" wrap="square" lIns="91440" tIns="45720" rIns="91440" bIns="45720" anchor="t" anchorCtr="0"/>
          <a:p>
            <a:pPr algn="just"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二、生产过程业务核算</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charset="0"/>
              <a:buChar char="p"/>
            </a:pPr>
            <a:r>
              <a:rPr lang="zh-CN" altLang="en-US" sz="3200" dirty="0">
                <a:solidFill>
                  <a:srgbClr val="FF0000"/>
                </a:solidFill>
                <a:latin typeface="黑体" panose="02010609060101010101" pitchFamily="49" charset="-122"/>
                <a:ea typeface="黑体" panose="02010609060101010101" pitchFamily="49" charset="-122"/>
              </a:rPr>
              <a:t> 主要账户</a:t>
            </a:r>
            <a:endParaRPr lang="zh-CN" altLang="en-US" sz="3200" dirty="0">
              <a:solidFill>
                <a:srgbClr val="FF0000"/>
              </a:solidFill>
              <a:latin typeface="黑体" panose="02010609060101010101" pitchFamily="49" charset="-122"/>
              <a:ea typeface="黑体" panose="02010609060101010101" pitchFamily="49" charset="-122"/>
            </a:endParaRPr>
          </a:p>
          <a:p>
            <a:pPr lvl="2" indent="-394970" algn="just" eaLnBrk="1" hangingPunct="1">
              <a:lnSpc>
                <a:spcPct val="150000"/>
              </a:lnSpc>
              <a:buFont typeface="Arial" panose="020B0604020202020204" pitchFamily="34" charset="0"/>
              <a:buChar char="•"/>
            </a:pPr>
            <a:r>
              <a:rPr lang="zh-CN" altLang="en-US" sz="3200" dirty="0">
                <a:latin typeface="楷体" panose="02010609060101010101" pitchFamily="49" charset="-122"/>
                <a:ea typeface="楷体" panose="02010609060101010101" pitchFamily="49" charset="-122"/>
              </a:rPr>
              <a:t>生产成本</a:t>
            </a:r>
            <a:endParaRPr lang="en-US" altLang="zh-CN" sz="3200" dirty="0">
              <a:latin typeface="楷体" panose="02010609060101010101" pitchFamily="49" charset="-122"/>
              <a:ea typeface="楷体" panose="02010609060101010101" pitchFamily="49" charset="-122"/>
            </a:endParaRPr>
          </a:p>
          <a:p>
            <a:pPr lvl="2" indent="-394970" algn="just" eaLnBrk="1" hangingPunct="1">
              <a:lnSpc>
                <a:spcPct val="150000"/>
              </a:lnSpc>
              <a:buFont typeface="Arial" panose="020B0604020202020204" pitchFamily="34" charset="0"/>
              <a:buChar char="•"/>
            </a:pPr>
            <a:r>
              <a:rPr lang="zh-CN" altLang="en-US" sz="3200" dirty="0">
                <a:latin typeface="楷体" panose="02010609060101010101" pitchFamily="49" charset="-122"/>
                <a:ea typeface="楷体" panose="02010609060101010101" pitchFamily="49" charset="-122"/>
              </a:rPr>
              <a:t>制造费用</a:t>
            </a:r>
            <a:endParaRPr lang="en-US" altLang="zh-CN" sz="3200" dirty="0">
              <a:latin typeface="楷体" panose="02010609060101010101" pitchFamily="49" charset="-122"/>
              <a:ea typeface="楷体" panose="02010609060101010101" pitchFamily="49" charset="-122"/>
            </a:endParaRPr>
          </a:p>
          <a:p>
            <a:pPr lvl="2" indent="-394970" algn="just" eaLnBrk="1" hangingPunct="1">
              <a:lnSpc>
                <a:spcPct val="150000"/>
              </a:lnSpc>
              <a:buFont typeface="Arial" panose="020B0604020202020204" pitchFamily="34" charset="0"/>
              <a:buChar char="•"/>
            </a:pPr>
            <a:r>
              <a:rPr lang="zh-CN" altLang="en-US" sz="3200" dirty="0">
                <a:latin typeface="楷体" panose="02010609060101010101" pitchFamily="49" charset="-122"/>
                <a:ea typeface="楷体" panose="02010609060101010101" pitchFamily="49" charset="-122"/>
              </a:rPr>
              <a:t>应付职工薪酬</a:t>
            </a:r>
            <a:endParaRPr lang="zh-CN" altLang="en-US" sz="3200" dirty="0">
              <a:latin typeface="楷体" panose="02010609060101010101" pitchFamily="49" charset="-122"/>
              <a:ea typeface="楷体" panose="02010609060101010101" pitchFamily="49" charset="-122"/>
            </a:endParaRPr>
          </a:p>
        </p:txBody>
      </p:sp>
      <p:sp>
        <p:nvSpPr>
          <p:cNvPr id="6" name="Rectangle 3"/>
          <p:cNvSpPr txBox="1">
            <a:spLocks noChangeArrowheads="1"/>
          </p:cNvSpPr>
          <p:nvPr/>
        </p:nvSpPr>
        <p:spPr bwMode="auto">
          <a:xfrm>
            <a:off x="5883275" y="2841625"/>
            <a:ext cx="3746500" cy="2286000"/>
          </a:xfrm>
          <a:prstGeom prst="rect">
            <a:avLst/>
          </a:prstGeom>
          <a:noFill/>
          <a:ln w="9525">
            <a:noFill/>
            <a:miter lim="800000"/>
          </a:ln>
        </p:spPr>
        <p:txBody>
          <a:bodyPr/>
          <a:lstStyle/>
          <a:p>
            <a:pPr marL="928370" marR="0" lvl="1" indent="-4572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累计折旧</a:t>
            </a: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28370" marR="0" lvl="1" indent="-4572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管理费用</a:t>
            </a: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28370" marR="0" lvl="1" indent="-4572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库存商品</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3585" name="Rectangle 2"/>
          <p:cNvSpPr/>
          <p:nvPr>
            <p:ph idx="1"/>
          </p:nvPr>
        </p:nvSpPr>
        <p:spPr>
          <a:xfrm>
            <a:off x="926465" y="1196975"/>
            <a:ext cx="10415270" cy="5256530"/>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2800" dirty="0">
                <a:solidFill>
                  <a:srgbClr val="FF0000"/>
                </a:solidFill>
                <a:latin typeface="楷体" panose="02010609060101010101" pitchFamily="49" charset="-122"/>
                <a:ea typeface="楷体" panose="02010609060101010101" pitchFamily="49" charset="-122"/>
              </a:rPr>
              <a:t>1.</a:t>
            </a:r>
            <a:r>
              <a:rPr lang="zh-CN" altLang="en-US" sz="2800" dirty="0">
                <a:solidFill>
                  <a:srgbClr val="FF0000"/>
                </a:solidFill>
                <a:latin typeface="楷体" panose="02010609060101010101" pitchFamily="49" charset="-122"/>
                <a:ea typeface="楷体" panose="02010609060101010101" pitchFamily="49" charset="-122"/>
              </a:rPr>
              <a:t>生产成本</a:t>
            </a:r>
            <a:endParaRPr lang="zh-CN" altLang="en-US" sz="2800" dirty="0">
              <a:solidFill>
                <a:srgbClr val="FF0000"/>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①性质：成本费用类账户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②用途：归集和分配企业进行工业性生产所发生的各项生产费用，以正确地计算产品生产成本。</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 </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④明细科目设置：按生产的产品分类设置</a:t>
            </a:r>
            <a:endParaRPr lang="zh-CN" altLang="en-US" sz="2800"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66594" name="Group 2"/>
          <p:cNvGraphicFramePr>
            <a:graphicFrameLocks noGrp="1"/>
          </p:cNvGraphicFramePr>
          <p:nvPr>
            <p:ph idx="4294967295"/>
          </p:nvPr>
        </p:nvGraphicFramePr>
        <p:xfrm>
          <a:off x="2057400" y="1268413"/>
          <a:ext cx="8214360" cy="4619625"/>
        </p:xfrm>
        <a:graphic>
          <a:graphicData uri="http://schemas.openxmlformats.org/drawingml/2006/table">
            <a:tbl>
              <a:tblPr/>
              <a:tblGrid>
                <a:gridCol w="4247515"/>
                <a:gridCol w="3966845"/>
              </a:tblGrid>
              <a:tr h="640080">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3" marR="91433" marT="45715" marB="4571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58445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期初尚未完工的各项在产品的实际生产成本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制造产品的直接材料、直接人工和制造费用</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3" marR="91433" marT="45715" marB="4571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1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完工入库结转库存商品</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3" marR="91433" marT="45715" marB="4571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39509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未完工在产品成本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3" marR="91433" marT="45715" marB="4571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3" marR="91433" marT="45715" marB="4571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24623" name="文本框 4"/>
          <p:cNvSpPr txBox="1"/>
          <p:nvPr/>
        </p:nvSpPr>
        <p:spPr>
          <a:xfrm>
            <a:off x="4391025" y="1268413"/>
            <a:ext cx="3787775" cy="521970"/>
          </a:xfrm>
          <a:prstGeom prst="rect">
            <a:avLst/>
          </a:prstGeom>
          <a:noFill/>
          <a:ln w="9525">
            <a:noFill/>
          </a:ln>
        </p:spPr>
        <p:txBody>
          <a:bodyPr anchor="t" anchorCtr="0">
            <a:spAutoFit/>
          </a:bodyPr>
          <a:p>
            <a:pPr algn="ctr"/>
            <a:r>
              <a:rPr lang="zh-CN" altLang="en-US" sz="2800" b="1" dirty="0">
                <a:latin typeface="楷体" panose="02010609060101010101" pitchFamily="49" charset="-122"/>
                <a:ea typeface="楷体" panose="02010609060101010101" pitchFamily="49" charset="-122"/>
              </a:rPr>
              <a:t>生产成本</a:t>
            </a:r>
            <a:endParaRPr lang="zh-CN" altLang="en-US" sz="2800" dirty="0">
              <a:latin typeface="Arial" panose="020B0604020202020204" pitchFamily="34" charset="0"/>
              <a:ea typeface="宋体" panose="02010600030101010101" pitchFamily="2"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noChangeArrowheads="1"/>
          </p:cNvSpPr>
          <p:nvPr>
            <p:ph idx="1"/>
          </p:nvPr>
        </p:nvSpPr>
        <p:spPr>
          <a:xfrm>
            <a:off x="909955" y="1246505"/>
            <a:ext cx="10524490" cy="4768850"/>
          </a:xfrm>
        </p:spPr>
        <p:txBody>
          <a:bodyPr vert="horz" wrap="square" lIns="91440" tIns="45720" rIns="91440" bIns="45720" numCol="1" anchor="t" anchorCtr="0" compatLnSpc="1"/>
          <a:lstStyle/>
          <a:p>
            <a:pPr marL="469900" marR="0" lvl="0" indent="-469900" algn="just"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defRPr/>
            </a:pPr>
            <a:r>
              <a:rPr kumimoji="0" lang="en-US" altLang="zh-CN"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2.</a:t>
            </a:r>
            <a:r>
              <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资本公积</a:t>
            </a:r>
            <a:endPar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908050" marR="0" lvl="1" indent="-43688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①性质：所有者权益类账户</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②核算内容：资本（或股本）溢价，其他资本公积。</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③结构：</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sym typeface="Wingdings" panose="05000000000000000000" pitchFamily="2" charset="2"/>
              </a:rPr>
              <a:t>（见下页）</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sym typeface="Wingdings" panose="05000000000000000000" pitchFamily="2" charset="2"/>
            </a:endParaRPr>
          </a:p>
          <a:p>
            <a:pPr marL="908050" marR="0" lvl="1" indent="-43688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ea"/>
              </a:rPr>
              <a:t>④明细账户设置：</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资本公积</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资本溢价；资本公积</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其他资本公积。</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5633" name="Rectangle 2"/>
          <p:cNvSpPr/>
          <p:nvPr>
            <p:ph idx="1"/>
          </p:nvPr>
        </p:nvSpPr>
        <p:spPr>
          <a:xfrm>
            <a:off x="976630" y="1173480"/>
            <a:ext cx="10416540" cy="5255895"/>
          </a:xfrm>
        </p:spPr>
        <p:txBody>
          <a:bodyPr vert="horz" wrap="square" lIns="91440" tIns="45720" rIns="91440" bIns="45720" anchor="t" anchorCtr="0"/>
          <a:p>
            <a:pPr algn="just" eaLnBrk="1" hangingPunct="1">
              <a:lnSpc>
                <a:spcPct val="135000"/>
              </a:lnSpc>
              <a:buClr>
                <a:srgbClr val="FF0000"/>
              </a:buClr>
              <a:buFont typeface="Wingdings" panose="05000000000000000000" pitchFamily="2" charset="2"/>
              <a:buChar char="p"/>
            </a:pPr>
            <a:r>
              <a:rPr lang="en-US" altLang="zh-CN" sz="2500" dirty="0">
                <a:solidFill>
                  <a:srgbClr val="353DE3"/>
                </a:solidFill>
                <a:latin typeface="楷体" panose="02010609060101010101" pitchFamily="49" charset="-122"/>
                <a:ea typeface="楷体" panose="02010609060101010101" pitchFamily="49" charset="-122"/>
              </a:rPr>
              <a:t>2.</a:t>
            </a:r>
            <a:r>
              <a:rPr lang="zh-CN" altLang="en-US" sz="2500" dirty="0">
                <a:solidFill>
                  <a:srgbClr val="353DE3"/>
                </a:solidFill>
                <a:latin typeface="楷体" panose="02010609060101010101" pitchFamily="49" charset="-122"/>
                <a:ea typeface="楷体" panose="02010609060101010101" pitchFamily="49" charset="-122"/>
              </a:rPr>
              <a:t>制造费用</a:t>
            </a:r>
            <a:endParaRPr lang="zh-CN" altLang="en-US" sz="25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35000"/>
              </a:lnSpc>
              <a:buFont typeface="Wingdings" panose="05000000000000000000" pitchFamily="2" charset="2"/>
              <a:buChar char="Ø"/>
            </a:pPr>
            <a:r>
              <a:rPr lang="zh-CN" altLang="en-US" sz="2500" dirty="0">
                <a:latin typeface="楷体" panose="02010609060101010101" pitchFamily="49" charset="-122"/>
                <a:ea typeface="楷体" panose="02010609060101010101" pitchFamily="49" charset="-122"/>
              </a:rPr>
              <a:t>①性质：成本费用类账户</a:t>
            </a:r>
            <a:endParaRPr lang="en-US" altLang="zh-CN" sz="2500" dirty="0">
              <a:latin typeface="楷体" panose="02010609060101010101" pitchFamily="49" charset="-122"/>
              <a:ea typeface="楷体" panose="02010609060101010101" pitchFamily="49" charset="-122"/>
            </a:endParaRPr>
          </a:p>
          <a:p>
            <a:pPr lvl="1" indent="-436245" algn="just" eaLnBrk="1" hangingPunct="1">
              <a:lnSpc>
                <a:spcPct val="135000"/>
              </a:lnSpc>
              <a:buFont typeface="Wingdings" panose="05000000000000000000" pitchFamily="2" charset="2"/>
              <a:buChar char="Ø"/>
            </a:pPr>
            <a:r>
              <a:rPr lang="zh-CN" altLang="en-US" sz="2500" dirty="0">
                <a:latin typeface="楷体" panose="02010609060101010101" pitchFamily="49" charset="-122"/>
                <a:ea typeface="楷体" panose="02010609060101010101" pitchFamily="49" charset="-122"/>
              </a:rPr>
              <a:t>②用途：归集和分配企业生产车间为组织和管理产品的生产活动而发生的各项间接费用。</a:t>
            </a:r>
            <a:endParaRPr lang="en-US" altLang="zh-CN" sz="2500" dirty="0">
              <a:latin typeface="楷体" panose="02010609060101010101" pitchFamily="49" charset="-122"/>
              <a:ea typeface="楷体" panose="02010609060101010101" pitchFamily="49" charset="-122"/>
            </a:endParaRPr>
          </a:p>
          <a:p>
            <a:pPr algn="just" eaLnBrk="1" hangingPunct="1">
              <a:lnSpc>
                <a:spcPct val="135000"/>
              </a:lnSpc>
              <a:buNone/>
            </a:pPr>
            <a:r>
              <a:rPr lang="zh-CN" altLang="en-US" sz="2500" dirty="0">
                <a:solidFill>
                  <a:srgbClr val="353DE3"/>
                </a:solidFill>
                <a:latin typeface="楷体" panose="02010609060101010101" pitchFamily="49" charset="-122"/>
                <a:ea typeface="楷体" panose="02010609060101010101" pitchFamily="49" charset="-122"/>
              </a:rPr>
              <a:t>   如：</a:t>
            </a:r>
            <a:r>
              <a:rPr lang="zh-CN" altLang="en-US" sz="2500" dirty="0">
                <a:latin typeface="楷体" panose="02010609060101010101" pitchFamily="49" charset="-122"/>
                <a:ea typeface="楷体" panose="02010609060101010101" pitchFamily="49" charset="-122"/>
              </a:rPr>
              <a:t>车间管理人员的工资和福利费、折旧费、修理费、办公费、水电费、机物料消耗、劳动保护费等。</a:t>
            </a:r>
            <a:endParaRPr lang="zh-CN" altLang="en-US" sz="2500" dirty="0">
              <a:latin typeface="楷体" panose="02010609060101010101" pitchFamily="49" charset="-122"/>
              <a:ea typeface="楷体" panose="02010609060101010101" pitchFamily="49" charset="-122"/>
            </a:endParaRPr>
          </a:p>
          <a:p>
            <a:pPr lvl="1" indent="-436245" algn="just" eaLnBrk="1" hangingPunct="1">
              <a:lnSpc>
                <a:spcPct val="135000"/>
              </a:lnSpc>
              <a:buFont typeface="Wingdings" panose="05000000000000000000" pitchFamily="2" charset="2"/>
              <a:buChar char="Ø"/>
            </a:pPr>
            <a:r>
              <a:rPr lang="zh-CN" altLang="en-US" sz="2500" dirty="0">
                <a:latin typeface="楷体" panose="02010609060101010101" pitchFamily="49" charset="-122"/>
                <a:ea typeface="楷体" panose="02010609060101010101" pitchFamily="49" charset="-122"/>
              </a:rPr>
              <a:t>③结构：</a:t>
            </a:r>
            <a:r>
              <a:rPr lang="zh-CN" altLang="en-US" sz="25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5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35000"/>
              </a:lnSpc>
              <a:buFont typeface="Wingdings" panose="05000000000000000000" pitchFamily="2" charset="2"/>
              <a:buChar char="Ø"/>
            </a:pPr>
            <a:r>
              <a:rPr lang="zh-CN" altLang="en-US" sz="2500" dirty="0">
                <a:latin typeface="楷体" panose="02010609060101010101" pitchFamily="49" charset="-122"/>
                <a:ea typeface="楷体" panose="02010609060101010101" pitchFamily="49" charset="-122"/>
              </a:rPr>
              <a:t>④明细科目设置：按不同的车间、部门设置，并按费用明细项目分栏。</a:t>
            </a:r>
            <a:endParaRPr lang="zh-CN" altLang="en-US" sz="2500"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68642" name="Group 2"/>
          <p:cNvGraphicFramePr>
            <a:graphicFrameLocks noGrp="1"/>
          </p:cNvGraphicFramePr>
          <p:nvPr>
            <p:ph idx="4294967295"/>
          </p:nvPr>
        </p:nvGraphicFramePr>
        <p:xfrm>
          <a:off x="2024063" y="1698625"/>
          <a:ext cx="8248650" cy="2938916"/>
        </p:xfrm>
        <a:graphic>
          <a:graphicData uri="http://schemas.openxmlformats.org/drawingml/2006/table">
            <a:tbl>
              <a:tblPr/>
              <a:tblGrid>
                <a:gridCol w="4215765"/>
                <a:gridCol w="4032885"/>
              </a:tblGrid>
              <a:tr h="53086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3" marR="91443" marT="45675" marB="4567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08056">
                <a:tc>
                  <a:txBody>
                    <a:bodyPr/>
                    <a:lstStyle/>
                    <a:p>
                      <a:pPr algn="just">
                        <a:lnSpc>
                          <a:spcPct val="150000"/>
                        </a:lnSpc>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400" b="1" dirty="0">
                          <a:latin typeface="楷体" panose="02010609060101010101" pitchFamily="49" charset="-122"/>
                          <a:ea typeface="楷体" panose="02010609060101010101" pitchFamily="49" charset="-122"/>
                        </a:rPr>
                        <a:t>归集本期一些间接费用：如生产折旧、物料消耗、车间管理人员工资等。</a:t>
                      </a:r>
                      <a:endParaRPr lang="zh-CN" altLang="en-US" sz="2400" b="1" dirty="0">
                        <a:latin typeface="楷体" panose="02010609060101010101" pitchFamily="49" charset="-122"/>
                        <a:ea typeface="楷体" panose="02010609060101010101" pitchFamily="49" charset="-122"/>
                      </a:endParaRPr>
                    </a:p>
                  </a:txBody>
                  <a:tcPr marL="91443" marR="91443" marT="45675" marB="4567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400" b="1" dirty="0">
                          <a:latin typeface="楷体" panose="02010609060101010101" pitchFamily="49" charset="-122"/>
                          <a:ea typeface="楷体" panose="02010609060101010101" pitchFamily="49" charset="-122"/>
                        </a:rPr>
                        <a:t>期末将制造费用，分配结转到各产品的生产成本。</a:t>
                      </a:r>
                      <a:endParaRPr lang="zh-CN" altLang="en-US" sz="2400" b="1" dirty="0">
                        <a:latin typeface="楷体" panose="02010609060101010101" pitchFamily="49" charset="-122"/>
                        <a:ea typeface="楷体" panose="02010609060101010101" pitchFamily="49" charset="-122"/>
                      </a:endParaRPr>
                    </a:p>
                  </a:txBody>
                  <a:tcPr marL="91443" marR="91443" marT="45675" marB="4567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6668" name="文本框 1"/>
          <p:cNvSpPr txBox="1"/>
          <p:nvPr/>
        </p:nvSpPr>
        <p:spPr>
          <a:xfrm>
            <a:off x="5473700" y="1349375"/>
            <a:ext cx="161290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制造费用</a:t>
            </a:r>
            <a:endParaRPr lang="zh-CN" altLang="en-US" sz="2800" b="1" dirty="0">
              <a:latin typeface="楷体" panose="02010609060101010101" pitchFamily="49" charset="-122"/>
              <a:ea typeface="楷体" panose="02010609060101010101" pitchFamily="49" charset="-122"/>
            </a:endParaRPr>
          </a:p>
        </p:txBody>
      </p:sp>
      <p:sp>
        <p:nvSpPr>
          <p:cNvPr id="326669" name="文本框 2"/>
          <p:cNvSpPr txBox="1"/>
          <p:nvPr/>
        </p:nvSpPr>
        <p:spPr>
          <a:xfrm>
            <a:off x="2024063" y="4954588"/>
            <a:ext cx="6975475" cy="521970"/>
          </a:xfrm>
          <a:prstGeom prst="rect">
            <a:avLst/>
          </a:prstGeom>
          <a:solidFill>
            <a:schemeClr val="bg1"/>
          </a:solidFill>
          <a:ln w="25400" cap="flat" cmpd="sng">
            <a:solidFill>
              <a:srgbClr val="0000CC"/>
            </a:solidFill>
            <a:prstDash val="solid"/>
            <a:round/>
            <a:headEnd type="none" w="med" len="med"/>
            <a:tailEnd type="none" w="med" len="med"/>
          </a:ln>
        </p:spPr>
        <p:txBody>
          <a:bodyPr wrap="none" anchor="t" anchorCtr="0">
            <a:spAutoFit/>
          </a:bodyPr>
          <a:p>
            <a:r>
              <a:rPr lang="zh-CN" altLang="en-US" sz="2800" b="1" dirty="0">
                <a:latin typeface="仿宋" panose="02010609060101010101" pitchFamily="49" charset="-122"/>
                <a:ea typeface="仿宋" panose="02010609060101010101" pitchFamily="49" charset="-122"/>
              </a:rPr>
              <a:t>一般无期末余额，都会结转分配至生产成本</a:t>
            </a:r>
            <a:endParaRPr lang="zh-CN" altLang="en-US" sz="28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81" name="Rectangle 2"/>
          <p:cNvSpPr/>
          <p:nvPr>
            <p:ph idx="1"/>
          </p:nvPr>
        </p:nvSpPr>
        <p:spPr/>
        <p:txBody>
          <a:bodyPr vert="horz" wrap="square" lIns="91440" tIns="45720" rIns="91440" bIns="45720" anchor="t" anchorCtr="0"/>
          <a:p>
            <a:pPr algn="just" eaLnBrk="1" hangingPunct="1">
              <a:lnSpc>
                <a:spcPct val="150000"/>
              </a:lnSpc>
              <a:buFont typeface="Wingdings" panose="05000000000000000000" pitchFamily="2" charset="2"/>
              <a:buChar char="p"/>
            </a:pPr>
            <a:r>
              <a:rPr lang="en-US" altLang="zh-CN" sz="2800" dirty="0">
                <a:solidFill>
                  <a:srgbClr val="353DE3"/>
                </a:solidFill>
                <a:latin typeface="楷体" panose="02010609060101010101" pitchFamily="49" charset="-122"/>
                <a:ea typeface="楷体" panose="02010609060101010101" pitchFamily="49" charset="-122"/>
              </a:rPr>
              <a:t>3. </a:t>
            </a:r>
            <a:r>
              <a:rPr lang="zh-CN" altLang="en-US" sz="2800" dirty="0">
                <a:solidFill>
                  <a:srgbClr val="353DE3"/>
                </a:solidFill>
                <a:latin typeface="楷体" panose="02010609060101010101" pitchFamily="49" charset="-122"/>
                <a:ea typeface="楷体" panose="02010609060101010101" pitchFamily="49" charset="-122"/>
              </a:rPr>
              <a:t>库存商品</a:t>
            </a:r>
            <a:endParaRPr lang="zh-CN" altLang="en-US" sz="28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①性质：资产类账户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②用途：用来核算企业库存各种产成品成本增减变动情况。</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④明细科目设置：按产成品的种类、品名和规格设置。 </a:t>
            </a:r>
            <a:endParaRPr lang="zh-CN" altLang="en-US" sz="2800"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70690" name="Group 2"/>
          <p:cNvGraphicFramePr>
            <a:graphicFrameLocks noGrp="1"/>
          </p:cNvGraphicFramePr>
          <p:nvPr>
            <p:ph idx="4294967295"/>
          </p:nvPr>
        </p:nvGraphicFramePr>
        <p:xfrm>
          <a:off x="2090738" y="1484313"/>
          <a:ext cx="8291195" cy="4632325"/>
        </p:xfrm>
        <a:graphic>
          <a:graphicData uri="http://schemas.openxmlformats.org/drawingml/2006/table">
            <a:tbl>
              <a:tblPr/>
              <a:tblGrid>
                <a:gridCol w="4149090"/>
                <a:gridCol w="4142105"/>
              </a:tblGrid>
              <a:tr h="46228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7" marB="4569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cPr/>
                </a:tc>
              </a:tr>
              <a:tr h="235966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期初库存产品生产成本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已验收入库产成品的生产成本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7" marB="4569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400" b="1" dirty="0">
                          <a:latin typeface="楷体" panose="02010609060101010101" pitchFamily="49" charset="-122"/>
                          <a:ea typeface="楷体" panose="02010609060101010101" pitchFamily="49" charset="-122"/>
                        </a:rPr>
                        <a:t>本期已出售产品、并结转到销售成本账户的成本。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7" marB="4569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r h="181038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期末库存产成品的生产成本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7" marB="4569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697" marB="4569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r>
            </a:tbl>
          </a:graphicData>
        </a:graphic>
      </p:graphicFrame>
      <p:sp>
        <p:nvSpPr>
          <p:cNvPr id="328719" name="文本框 1"/>
          <p:cNvSpPr txBox="1"/>
          <p:nvPr/>
        </p:nvSpPr>
        <p:spPr>
          <a:xfrm>
            <a:off x="5399088" y="1308100"/>
            <a:ext cx="161290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库存商品</a:t>
            </a:r>
            <a:endParaRPr lang="zh-CN" altLang="en-US" sz="28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2" name="Rectangle 2"/>
          <p:cNvSpPr>
            <a:spLocks noGrp="1" noChangeArrowheads="1"/>
          </p:cNvSpPr>
          <p:nvPr>
            <p:ph idx="1"/>
          </p:nvPr>
        </p:nvSpPr>
        <p:spPr>
          <a:xfrm>
            <a:off x="834390" y="1125855"/>
            <a:ext cx="10521315" cy="5057775"/>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2600" b="1" i="0" u="none" strike="noStrike" kern="0" cap="none" spc="0" normalizeH="0" baseline="0" noProof="0" dirty="0">
                <a:ln>
                  <a:noFill/>
                </a:ln>
                <a:solidFill>
                  <a:srgbClr val="353DE3"/>
                </a:solidFill>
                <a:effectLst/>
                <a:uLnTx/>
                <a:uFillTx/>
                <a:latin typeface="楷体" panose="02010609060101010101" pitchFamily="49" charset="-122"/>
                <a:ea typeface="楷体" panose="02010609060101010101" pitchFamily="49" charset="-122"/>
                <a:cs typeface="+mn-cs"/>
              </a:rPr>
              <a:t>4. </a:t>
            </a:r>
            <a:r>
              <a:rPr kumimoji="0" lang="zh-CN" altLang="en-US" sz="2600" b="1" i="0" u="none" strike="noStrike" kern="0" cap="none" spc="0" normalizeH="0" baseline="0" noProof="0" dirty="0">
                <a:ln>
                  <a:noFill/>
                </a:ln>
                <a:solidFill>
                  <a:srgbClr val="353DE3"/>
                </a:solidFill>
                <a:effectLst/>
                <a:uLnTx/>
                <a:uFillTx/>
                <a:latin typeface="楷体" panose="02010609060101010101" pitchFamily="49" charset="-122"/>
                <a:ea typeface="楷体" panose="02010609060101010101" pitchFamily="49" charset="-122"/>
                <a:cs typeface="+mn-cs"/>
              </a:rPr>
              <a:t>应付职工薪酬</a:t>
            </a:r>
            <a:endParaRPr kumimoji="0" lang="zh-CN" altLang="en-US" sz="2600" b="1" i="0" u="none" strike="noStrike" kern="0" cap="none" spc="0" normalizeH="0" baseline="0" noProof="0" dirty="0">
              <a:ln>
                <a:noFill/>
              </a:ln>
              <a:solidFill>
                <a:srgbClr val="353DE3"/>
              </a:solidFill>
              <a:effectLst/>
              <a:uLnTx/>
              <a:uFillTx/>
              <a:latin typeface="楷体" panose="02010609060101010101" pitchFamily="49" charset="-122"/>
              <a:ea typeface="楷体" panose="02010609060101010101" pitchFamily="49" charset="-122"/>
              <a:cs typeface="+mn-cs"/>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①性质：负债类账户</a:t>
            </a:r>
            <a:endParaRPr kumimoji="0" lang="en-US" altLang="zh-CN"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58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②用途：按有关规定应付给职工的各种薪酬。包括工资、奖金、津贴；按工资总额一定比例计提的职工福利费、社会保险费、住房公积金、工会经费、职工教育经费和解除职工劳务关系补偿费等。</a:t>
            </a:r>
            <a:endParaRPr kumimoji="0" lang="en-US" altLang="zh-CN" sz="258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③结构：</a:t>
            </a:r>
            <a:r>
              <a:rPr kumimoji="0" lang="zh-CN" altLang="en-US"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sym typeface="Wingdings" panose="05000000000000000000" pitchFamily="2" charset="2"/>
              </a:rPr>
              <a:t>（见下页）</a:t>
            </a:r>
            <a:endParaRPr kumimoji="0" lang="en-US" altLang="zh-CN"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sym typeface="Wingdings" panose="05000000000000000000" pitchFamily="2" charset="2"/>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④明细科目的设置：按以上类别设置 </a:t>
            </a:r>
            <a:endParaRPr kumimoji="0" lang="zh-CN" altLang="en-US" sz="26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63258" name="Group 26"/>
          <p:cNvGraphicFramePr>
            <a:graphicFrameLocks noGrp="1"/>
          </p:cNvGraphicFramePr>
          <p:nvPr/>
        </p:nvGraphicFramePr>
        <p:xfrm>
          <a:off x="2095500" y="1412875"/>
          <a:ext cx="8072120" cy="3637280"/>
        </p:xfrm>
        <a:graphic>
          <a:graphicData uri="http://schemas.openxmlformats.org/drawingml/2006/table">
            <a:tbl>
              <a:tblPr/>
              <a:tblGrid>
                <a:gridCol w="4036060"/>
                <a:gridCol w="4036060"/>
              </a:tblGrid>
              <a:tr h="498475">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0" marB="4559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2842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0"/>
                        </a:spcBef>
                        <a:spcAft>
                          <a:spcPct val="0"/>
                        </a:spcAft>
                        <a:buClrTx/>
                        <a:buSzTx/>
                        <a:buFontTx/>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实际支付的职工薪酬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0" marB="4559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lang="zh-CN" altLang="en-US" sz="2400" b="1" dirty="0">
                          <a:latin typeface="楷体" panose="02010609060101010101" pitchFamily="49" charset="-122"/>
                          <a:ea typeface="楷体" panose="02010609060101010101" pitchFamily="49" charset="-122"/>
                        </a:rPr>
                        <a:t>本期应付的职工薪酬金额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0" marB="4559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1038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590" marB="4559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期末应付而未付的职工薪酬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0" marB="4559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863257" name="Rectangle 25"/>
          <p:cNvSpPr/>
          <p:nvPr/>
        </p:nvSpPr>
        <p:spPr>
          <a:xfrm>
            <a:off x="1847850" y="5014913"/>
            <a:ext cx="8569325" cy="1081087"/>
          </a:xfrm>
          <a:prstGeom prst="rect">
            <a:avLst/>
          </a:prstGeom>
          <a:solidFill>
            <a:srgbClr val="FFFFCC"/>
          </a:solidFill>
          <a:ln w="9525" cap="flat" cmpd="sng">
            <a:solidFill>
              <a:schemeClr val="tx1"/>
            </a:solidFill>
            <a:prstDash val="solid"/>
            <a:miter/>
            <a:headEnd type="none" w="med" len="med"/>
            <a:tailEnd type="none" w="med" len="med"/>
          </a:ln>
        </p:spPr>
        <p:txBody>
          <a:bodyPr anchor="ctr" anchorCtr="0"/>
          <a:p>
            <a:pPr>
              <a:lnSpc>
                <a:spcPct val="150000"/>
              </a:lnSpc>
            </a:pPr>
            <a:r>
              <a:rPr lang="zh-CN" altLang="en-US" sz="2400" b="1" dirty="0">
                <a:latin typeface="仿宋" panose="02010609060101010101" pitchFamily="49" charset="-122"/>
                <a:ea typeface="仿宋" panose="02010609060101010101" pitchFamily="49" charset="-122"/>
              </a:rPr>
              <a:t>此账户一般情况下无余额。余额在贷方，表示实际发放小于应付；若在借方，表示实际发放大于应付，即</a:t>
            </a:r>
            <a:r>
              <a:rPr lang="zh-CN" altLang="en-US" sz="2400" b="1" dirty="0">
                <a:solidFill>
                  <a:srgbClr val="0000CC"/>
                </a:solidFill>
                <a:latin typeface="仿宋" panose="02010609060101010101" pitchFamily="49" charset="-122"/>
                <a:ea typeface="仿宋" panose="02010609060101010101" pitchFamily="49" charset="-122"/>
              </a:rPr>
              <a:t>预付职工薪酬</a:t>
            </a:r>
            <a:r>
              <a:rPr lang="zh-CN" altLang="en-US" sz="2400" b="1" dirty="0">
                <a:latin typeface="仿宋" panose="02010609060101010101" pitchFamily="49" charset="-122"/>
                <a:ea typeface="仿宋" panose="02010609060101010101" pitchFamily="49" charset="-122"/>
              </a:rPr>
              <a:t>。</a:t>
            </a:r>
            <a:endParaRPr lang="zh-CN" altLang="en-US" sz="2400" b="1" dirty="0">
              <a:latin typeface="仿宋" panose="02010609060101010101" pitchFamily="49" charset="-122"/>
              <a:ea typeface="仿宋" panose="02010609060101010101" pitchFamily="49" charset="-122"/>
            </a:endParaRPr>
          </a:p>
        </p:txBody>
      </p:sp>
      <p:sp>
        <p:nvSpPr>
          <p:cNvPr id="330768" name="文本框 1"/>
          <p:cNvSpPr txBox="1"/>
          <p:nvPr/>
        </p:nvSpPr>
        <p:spPr>
          <a:xfrm>
            <a:off x="5003483" y="1304925"/>
            <a:ext cx="232791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应付职工薪酬</a:t>
            </a:r>
            <a:endParaRPr lang="zh-CN" altLang="en-US" sz="28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63257"/>
                                        </p:tgtEl>
                                        <p:attrNameLst>
                                          <p:attrName>style.visibility</p:attrName>
                                        </p:attrNameLst>
                                      </p:cBhvr>
                                      <p:to>
                                        <p:strVal val="visible"/>
                                      </p:to>
                                    </p:set>
                                    <p:anim calcmode="lin" valueType="num">
                                      <p:cBhvr>
                                        <p:cTn id="7" dur="500" fill="hold"/>
                                        <p:tgtEl>
                                          <p:spTgt spid="863257"/>
                                        </p:tgtEl>
                                        <p:attrNameLst>
                                          <p:attrName>ppt_x</p:attrName>
                                        </p:attrNameLst>
                                      </p:cBhvr>
                                      <p:tavLst>
                                        <p:tav tm="0">
                                          <p:val>
                                            <p:strVal val="#ppt_x"/>
                                          </p:val>
                                        </p:tav>
                                        <p:tav tm="100000">
                                          <p:val>
                                            <p:strVal val="#ppt_x"/>
                                          </p:val>
                                        </p:tav>
                                      </p:tavLst>
                                    </p:anim>
                                    <p:anim calcmode="lin" valueType="num">
                                      <p:cBhvr>
                                        <p:cTn id="8" dur="500" fill="hold"/>
                                        <p:tgtEl>
                                          <p:spTgt spid="8632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3257" grpId="0" bldLvl="0" animBg="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1777" name="Rectangle 2"/>
          <p:cNvSpPr txBox="1"/>
          <p:nvPr/>
        </p:nvSpPr>
        <p:spPr>
          <a:xfrm>
            <a:off x="845820" y="376555"/>
            <a:ext cx="9253855" cy="676275"/>
          </a:xfrm>
          <a:prstGeom prst="rect">
            <a:avLst/>
          </a:prstGeom>
          <a:noFill/>
          <a:ln w="9525">
            <a:noFill/>
          </a:ln>
        </p:spPr>
        <p:txBody>
          <a:bodyPr anchor="t" anchorCtr="0"/>
          <a:p>
            <a:r>
              <a:rPr lang="zh-CN" altLang="en-US" sz="3200" b="1" dirty="0">
                <a:solidFill>
                  <a:srgbClr val="FF0000"/>
                </a:solidFill>
                <a:latin typeface="黑体" panose="02010609060101010101" pitchFamily="49" charset="-122"/>
                <a:ea typeface="黑体" panose="02010609060101010101" pitchFamily="49" charset="-122"/>
              </a:rPr>
              <a:t>例：直接材料费</a:t>
            </a: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直接计入生产成本</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31778" name="矩形 2"/>
          <p:cNvSpPr/>
          <p:nvPr/>
        </p:nvSpPr>
        <p:spPr>
          <a:xfrm>
            <a:off x="899795" y="1196975"/>
            <a:ext cx="10500995" cy="3322955"/>
          </a:xfrm>
          <a:prstGeom prst="rect">
            <a:avLst/>
          </a:prstGeom>
          <a:noFill/>
          <a:ln w="9525">
            <a:noFill/>
          </a:ln>
        </p:spPr>
        <p:txBody>
          <a:bodyPr wrap="square" anchor="t" anchorCtr="0">
            <a:spAutoFit/>
          </a:bodyPr>
          <a:p>
            <a:pPr marL="457200" indent="-457200">
              <a:lnSpc>
                <a:spcPct val="150000"/>
              </a:lnSpc>
              <a:buClr>
                <a:srgbClr val="FF0000"/>
              </a:buClr>
              <a:buFont typeface="Wingdings" panose="05000000000000000000" pitchFamily="2" charset="2"/>
              <a:buChar char="p"/>
            </a:pPr>
            <a:r>
              <a:rPr lang="zh-CN" altLang="en-US" sz="2800" b="1" dirty="0">
                <a:latin typeface="楷体" panose="02010609060101010101" pitchFamily="49" charset="-122"/>
                <a:ea typeface="楷体" panose="02010609060101010101" pitchFamily="49" charset="-122"/>
              </a:rPr>
              <a:t>华兴公司仓库库存甲材料每吨</a:t>
            </a:r>
            <a:r>
              <a:rPr lang="en-US" altLang="zh-CN" sz="2800" b="1" dirty="0">
                <a:latin typeface="楷体" panose="02010609060101010101" pitchFamily="49" charset="-122"/>
                <a:ea typeface="楷体" panose="02010609060101010101" pitchFamily="49" charset="-122"/>
              </a:rPr>
              <a:t>200</a:t>
            </a:r>
            <a:r>
              <a:rPr lang="zh-CN" altLang="en-US" sz="2800" b="1" dirty="0">
                <a:latin typeface="楷体" panose="02010609060101010101" pitchFamily="49" charset="-122"/>
                <a:ea typeface="楷体" panose="02010609060101010101" pitchFamily="49" charset="-122"/>
              </a:rPr>
              <a:t>元，乙材料每吨</a:t>
            </a:r>
            <a:r>
              <a:rPr lang="en-US" altLang="zh-CN" sz="2800" b="1" dirty="0">
                <a:latin typeface="楷体" panose="02010609060101010101" pitchFamily="49" charset="-122"/>
                <a:ea typeface="楷体" panose="02010609060101010101" pitchFamily="49" charset="-122"/>
              </a:rPr>
              <a:t>300</a:t>
            </a:r>
            <a:r>
              <a:rPr lang="zh-CN" altLang="en-US" sz="2800" b="1" dirty="0">
                <a:latin typeface="楷体" panose="02010609060101010101" pitchFamily="49" charset="-122"/>
                <a:ea typeface="楷体" panose="02010609060101010101" pitchFamily="49" charset="-122"/>
              </a:rPr>
              <a:t>元，丙材料每吨</a:t>
            </a:r>
            <a:r>
              <a:rPr lang="en-US" altLang="zh-CN" sz="2800" b="1" dirty="0">
                <a:latin typeface="楷体" panose="02010609060101010101" pitchFamily="49" charset="-122"/>
                <a:ea typeface="楷体" panose="02010609060101010101" pitchFamily="49" charset="-122"/>
              </a:rPr>
              <a:t>400</a:t>
            </a:r>
            <a:r>
              <a:rPr lang="zh-CN" altLang="en-US" sz="2800" b="1" dirty="0">
                <a:latin typeface="楷体" panose="02010609060101010101" pitchFamily="49" charset="-122"/>
                <a:ea typeface="楷体" panose="02010609060101010101" pitchFamily="49" charset="-122"/>
              </a:rPr>
              <a:t>元。</a:t>
            </a:r>
            <a:endParaRPr lang="zh-CN" altLang="en-US" sz="2800" b="1" dirty="0">
              <a:latin typeface="楷体" panose="02010609060101010101" pitchFamily="49" charset="-122"/>
              <a:ea typeface="楷体" panose="02010609060101010101" pitchFamily="49" charset="-122"/>
            </a:endParaRPr>
          </a:p>
          <a:p>
            <a:pPr marL="914400" lvl="1" indent="-457200">
              <a:lnSpc>
                <a:spcPct val="150000"/>
              </a:lnSpc>
              <a:buClr>
                <a:srgbClr val="FF0000"/>
              </a:buClr>
              <a:buFont typeface="Wingdings" panose="05000000000000000000" charset="0"/>
              <a:buChar char="Ø"/>
            </a:pPr>
            <a:r>
              <a:rPr lang="en-US" altLang="zh-CN" sz="2800" b="1" dirty="0">
                <a:latin typeface="楷体" panose="02010609060101010101" pitchFamily="49" charset="-122"/>
                <a:ea typeface="楷体" panose="02010609060101010101" pitchFamily="49" charset="-122"/>
              </a:rPr>
              <a:t>A</a:t>
            </a:r>
            <a:r>
              <a:rPr lang="zh-CN" altLang="en-US" sz="2800" b="1" dirty="0">
                <a:latin typeface="楷体" panose="02010609060101010101" pitchFamily="49" charset="-122"/>
                <a:ea typeface="楷体" panose="02010609060101010101" pitchFamily="49" charset="-122"/>
              </a:rPr>
              <a:t>产品生产领用甲</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吨，乙</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吨，丙</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吨；</a:t>
            </a:r>
            <a:endParaRPr lang="zh-CN" altLang="en-US" sz="2800" b="1" dirty="0">
              <a:latin typeface="楷体" panose="02010609060101010101" pitchFamily="49" charset="-122"/>
              <a:ea typeface="楷体" panose="02010609060101010101" pitchFamily="49" charset="-122"/>
            </a:endParaRPr>
          </a:p>
          <a:p>
            <a:pPr marL="914400" lvl="1" indent="-457200">
              <a:lnSpc>
                <a:spcPct val="150000"/>
              </a:lnSpc>
              <a:buClr>
                <a:srgbClr val="FF0000"/>
              </a:buClr>
              <a:buFont typeface="Wingdings" panose="05000000000000000000" charset="0"/>
              <a:buChar char="Ø"/>
            </a:pP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产品生产领用甲</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吨，乙</a:t>
            </a:r>
            <a:r>
              <a:rPr lang="en-US" altLang="zh-CN" sz="2800" b="1" dirty="0">
                <a:latin typeface="楷体" panose="02010609060101010101" pitchFamily="49" charset="-122"/>
                <a:ea typeface="楷体" panose="02010609060101010101" pitchFamily="49" charset="-122"/>
              </a:rPr>
              <a:t>8</a:t>
            </a:r>
            <a:r>
              <a:rPr lang="zh-CN" altLang="en-US" sz="2800" b="1" dirty="0">
                <a:latin typeface="楷体" panose="02010609060101010101" pitchFamily="49" charset="-122"/>
                <a:ea typeface="楷体" panose="02010609060101010101" pitchFamily="49" charset="-122"/>
              </a:rPr>
              <a:t>吨，丙</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吨；</a:t>
            </a:r>
            <a:endParaRPr lang="zh-CN" altLang="en-US" sz="2800" b="1" dirty="0">
              <a:latin typeface="楷体" panose="02010609060101010101" pitchFamily="49" charset="-122"/>
              <a:ea typeface="楷体" panose="02010609060101010101" pitchFamily="49" charset="-122"/>
            </a:endParaRPr>
          </a:p>
          <a:p>
            <a:pPr marL="914400" lvl="1" indent="-457200">
              <a:lnSpc>
                <a:spcPct val="150000"/>
              </a:lnSpc>
              <a:buClr>
                <a:srgbClr val="FF0000"/>
              </a:buClr>
              <a:buFont typeface="Wingdings" panose="05000000000000000000" charset="0"/>
              <a:buChar char="Ø"/>
            </a:pPr>
            <a:r>
              <a:rPr lang="zh-CN" altLang="en-US" sz="2800" b="1" dirty="0">
                <a:latin typeface="楷体" panose="02010609060101010101" pitchFamily="49" charset="-122"/>
                <a:ea typeface="楷体" panose="02010609060101010101" pitchFamily="49" charset="-122"/>
              </a:rPr>
              <a:t>生产车间一般性耗用乙</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吨，丙</a:t>
            </a:r>
            <a:r>
              <a:rPr lang="en-US" altLang="zh-CN" sz="2800" b="1" dirty="0">
                <a:latin typeface="楷体" panose="02010609060101010101" pitchFamily="49" charset="-122"/>
                <a:ea typeface="楷体" panose="02010609060101010101" pitchFamily="49" charset="-122"/>
              </a:rPr>
              <a:t>0.2</a:t>
            </a:r>
            <a:r>
              <a:rPr lang="zh-CN" altLang="en-US" sz="2800" b="1" dirty="0">
                <a:latin typeface="楷体" panose="02010609060101010101" pitchFamily="49" charset="-122"/>
                <a:ea typeface="楷体" panose="02010609060101010101" pitchFamily="49" charset="-122"/>
              </a:rPr>
              <a:t>吨。</a:t>
            </a:r>
            <a:endParaRPr lang="zh-CN" altLang="en-US" sz="2800" b="1" dirty="0">
              <a:latin typeface="楷体" panose="02010609060101010101" pitchFamily="49" charset="-122"/>
              <a:ea typeface="楷体" panose="02010609060101010101" pitchFamily="49" charset="-122"/>
            </a:endParaRPr>
          </a:p>
        </p:txBody>
      </p:sp>
      <p:sp>
        <p:nvSpPr>
          <p:cNvPr id="4" name="矩形 3"/>
          <p:cNvSpPr/>
          <p:nvPr/>
        </p:nvSpPr>
        <p:spPr>
          <a:xfrm>
            <a:off x="1791335" y="4580255"/>
            <a:ext cx="7914640" cy="1822450"/>
          </a:xfrm>
          <a:prstGeom prst="rect">
            <a:avLst/>
          </a:prstGeom>
          <a:solidFill>
            <a:schemeClr val="bg1"/>
          </a:solidFill>
          <a:ln w="9525">
            <a:noFill/>
          </a:ln>
        </p:spPr>
        <p:txBody>
          <a:bodyPr wrap="square" anchor="t" anchorCtr="0">
            <a:spAutoFit/>
          </a:bodyPr>
          <a:p>
            <a:pPr>
              <a:lnSpc>
                <a:spcPct val="150000"/>
              </a:lnSpc>
            </a:pPr>
            <a:r>
              <a:rPr lang="en-US" altLang="zh-CN" sz="2500" b="1" dirty="0">
                <a:latin typeface="仿宋" panose="02010609060101010101" pitchFamily="49" charset="-122"/>
                <a:ea typeface="仿宋" panose="02010609060101010101" pitchFamily="49" charset="-122"/>
              </a:rPr>
              <a:t>A</a:t>
            </a:r>
            <a:r>
              <a:rPr lang="zh-CN" altLang="en-US" sz="2500" b="1" dirty="0">
                <a:latin typeface="仿宋" panose="02010609060101010101" pitchFamily="49" charset="-122"/>
                <a:ea typeface="仿宋" panose="02010609060101010101" pitchFamily="49" charset="-122"/>
              </a:rPr>
              <a:t>产品材料 </a:t>
            </a:r>
            <a:r>
              <a:rPr lang="en-US" altLang="zh-CN" sz="2500" b="1" dirty="0">
                <a:latin typeface="仿宋" panose="02010609060101010101" pitchFamily="49" charset="-122"/>
                <a:ea typeface="仿宋" panose="02010609060101010101" pitchFamily="49" charset="-122"/>
              </a:rPr>
              <a:t>= 200×3 + 300×3 + 400×1=1 900</a:t>
            </a:r>
            <a:r>
              <a:rPr lang="zh-CN" altLang="en-US" sz="2500" b="1" dirty="0">
                <a:latin typeface="仿宋" panose="02010609060101010101" pitchFamily="49" charset="-122"/>
                <a:ea typeface="仿宋" panose="02010609060101010101" pitchFamily="49" charset="-122"/>
              </a:rPr>
              <a:t>元</a:t>
            </a:r>
            <a:endParaRPr lang="en-US" altLang="zh-CN" sz="2500" b="1" dirty="0">
              <a:latin typeface="仿宋" panose="02010609060101010101" pitchFamily="49" charset="-122"/>
              <a:ea typeface="仿宋" panose="02010609060101010101" pitchFamily="49" charset="-122"/>
            </a:endParaRPr>
          </a:p>
          <a:p>
            <a:pPr>
              <a:lnSpc>
                <a:spcPct val="150000"/>
              </a:lnSpc>
            </a:pPr>
            <a:r>
              <a:rPr lang="en-US" altLang="zh-CN" sz="2500" b="1" dirty="0">
                <a:latin typeface="仿宋" panose="02010609060101010101" pitchFamily="49" charset="-122"/>
                <a:ea typeface="仿宋" panose="02010609060101010101" pitchFamily="49" charset="-122"/>
              </a:rPr>
              <a:t>B</a:t>
            </a:r>
            <a:r>
              <a:rPr lang="zh-CN" altLang="en-US" sz="2500" b="1" dirty="0">
                <a:latin typeface="仿宋" panose="02010609060101010101" pitchFamily="49" charset="-122"/>
                <a:ea typeface="仿宋" panose="02010609060101010101" pitchFamily="49" charset="-122"/>
              </a:rPr>
              <a:t>产品材料 </a:t>
            </a:r>
            <a:r>
              <a:rPr lang="en-US" altLang="zh-CN" sz="2500" b="1" dirty="0">
                <a:latin typeface="仿宋" panose="02010609060101010101" pitchFamily="49" charset="-122"/>
                <a:ea typeface="仿宋" panose="02010609060101010101" pitchFamily="49" charset="-122"/>
              </a:rPr>
              <a:t>= 200 + 300×8 + 400= 3 000</a:t>
            </a:r>
            <a:r>
              <a:rPr lang="zh-CN" altLang="en-US" sz="2500" b="1" dirty="0">
                <a:latin typeface="仿宋" panose="02010609060101010101" pitchFamily="49" charset="-122"/>
                <a:ea typeface="仿宋" panose="02010609060101010101" pitchFamily="49" charset="-122"/>
              </a:rPr>
              <a:t>元</a:t>
            </a:r>
            <a:endParaRPr lang="en-US" altLang="zh-CN" sz="2500" b="1" dirty="0">
              <a:latin typeface="仿宋" panose="02010609060101010101" pitchFamily="49" charset="-122"/>
              <a:ea typeface="仿宋" panose="02010609060101010101" pitchFamily="49" charset="-122"/>
            </a:endParaRPr>
          </a:p>
          <a:p>
            <a:pPr>
              <a:lnSpc>
                <a:spcPct val="150000"/>
              </a:lnSpc>
            </a:pPr>
            <a:r>
              <a:rPr lang="zh-CN" altLang="en-US" sz="2500" b="1" dirty="0">
                <a:latin typeface="仿宋" panose="02010609060101010101" pitchFamily="49" charset="-122"/>
                <a:ea typeface="仿宋" panose="02010609060101010101" pitchFamily="49" charset="-122"/>
              </a:rPr>
              <a:t>生产车间领用材料 </a:t>
            </a:r>
            <a:r>
              <a:rPr lang="en-US" altLang="zh-CN" sz="2500" b="1" dirty="0">
                <a:latin typeface="仿宋" panose="02010609060101010101" pitchFamily="49" charset="-122"/>
                <a:ea typeface="仿宋" panose="02010609060101010101" pitchFamily="49" charset="-122"/>
              </a:rPr>
              <a:t>= 300 + 400×0.2 = 380</a:t>
            </a:r>
            <a:r>
              <a:rPr lang="zh-CN" altLang="en-US" sz="2500" b="1" dirty="0">
                <a:latin typeface="仿宋" panose="02010609060101010101" pitchFamily="49" charset="-122"/>
                <a:ea typeface="仿宋" panose="02010609060101010101" pitchFamily="49" charset="-122"/>
              </a:rPr>
              <a:t>元</a:t>
            </a:r>
            <a:endParaRPr lang="zh-CN" altLang="en-US" sz="25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2801" name="Rectangle 2"/>
          <p:cNvSpPr txBox="1"/>
          <p:nvPr/>
        </p:nvSpPr>
        <p:spPr>
          <a:xfrm>
            <a:off x="2098675" y="376238"/>
            <a:ext cx="8001000" cy="676275"/>
          </a:xfrm>
          <a:prstGeom prst="rect">
            <a:avLst/>
          </a:prstGeom>
          <a:noFill/>
          <a:ln w="9525">
            <a:noFill/>
          </a:ln>
        </p:spPr>
        <p:txBody>
          <a:bodyPr anchor="t" anchorCtr="0"/>
          <a:p>
            <a:r>
              <a:rPr lang="zh-CN" altLang="en-US" sz="3200" b="1" dirty="0">
                <a:solidFill>
                  <a:srgbClr val="FF0000"/>
                </a:solidFill>
                <a:latin typeface="黑体" panose="02010609060101010101" pitchFamily="49" charset="-122"/>
                <a:ea typeface="黑体" panose="02010609060101010101" pitchFamily="49" charset="-122"/>
              </a:rPr>
              <a:t>例</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32802" name="矩形 2"/>
          <p:cNvSpPr/>
          <p:nvPr/>
        </p:nvSpPr>
        <p:spPr>
          <a:xfrm>
            <a:off x="1992313" y="1196975"/>
            <a:ext cx="8424862" cy="737235"/>
          </a:xfrm>
          <a:prstGeom prst="rect">
            <a:avLst/>
          </a:prstGeom>
          <a:noFill/>
          <a:ln w="9525">
            <a:noFill/>
          </a:ln>
        </p:spPr>
        <p:txBody>
          <a:bodyPr anchor="t" anchorCtr="0">
            <a:spAutoFit/>
          </a:bodyPr>
          <a:p>
            <a:pPr marL="457200" indent="-457200">
              <a:lnSpc>
                <a:spcPct val="150000"/>
              </a:lnSpc>
              <a:buClr>
                <a:srgbClr val="FF0000"/>
              </a:buClr>
              <a:buFont typeface="Wingdings" panose="05000000000000000000" pitchFamily="2" charset="2"/>
              <a:buChar char="p"/>
            </a:pPr>
            <a:r>
              <a:rPr lang="zh-CN" altLang="en-US" sz="2800" b="1" dirty="0">
                <a:latin typeface="楷体" panose="02010609060101010101" pitchFamily="49" charset="-122"/>
                <a:ea typeface="楷体" panose="02010609060101010101" pitchFamily="49" charset="-122"/>
              </a:rPr>
              <a:t>会计分录</a:t>
            </a:r>
            <a:endParaRPr lang="zh-CN" altLang="en-US" sz="2800" b="1" dirty="0">
              <a:latin typeface="楷体" panose="02010609060101010101" pitchFamily="49" charset="-122"/>
              <a:ea typeface="楷体" panose="02010609060101010101" pitchFamily="49" charset="-122"/>
            </a:endParaRPr>
          </a:p>
        </p:txBody>
      </p:sp>
      <p:sp>
        <p:nvSpPr>
          <p:cNvPr id="332803" name="矩形 3"/>
          <p:cNvSpPr/>
          <p:nvPr/>
        </p:nvSpPr>
        <p:spPr>
          <a:xfrm>
            <a:off x="2457450" y="2060575"/>
            <a:ext cx="8101013" cy="3969385"/>
          </a:xfrm>
          <a:prstGeom prst="rect">
            <a:avLst/>
          </a:prstGeom>
          <a:solidFill>
            <a:schemeClr val="bg1"/>
          </a:solidFill>
          <a:ln w="9525">
            <a:noFill/>
          </a:ln>
        </p:spPr>
        <p:txBody>
          <a:bodyPr anchor="t" anchorCtr="0">
            <a:spAutoFit/>
          </a:bodyPr>
          <a:p>
            <a:pPr>
              <a:lnSpc>
                <a:spcPct val="150000"/>
              </a:lnSpc>
            </a:pPr>
            <a:r>
              <a:rPr lang="zh-CN" altLang="en-US" sz="2800" b="1" dirty="0">
                <a:latin typeface="仿宋" panose="02010609060101010101" pitchFamily="49" charset="-122"/>
                <a:ea typeface="仿宋" panose="02010609060101010101" pitchFamily="49" charset="-122"/>
              </a:rPr>
              <a:t>借：生产成本</a:t>
            </a:r>
            <a:r>
              <a:rPr lang="en-US" altLang="zh-CN" sz="2800" b="1" dirty="0">
                <a:latin typeface="仿宋" panose="02010609060101010101" pitchFamily="49" charset="-122"/>
                <a:ea typeface="仿宋" panose="02010609060101010101" pitchFamily="49" charset="-122"/>
              </a:rPr>
              <a:t>—A</a:t>
            </a:r>
            <a:r>
              <a:rPr lang="zh-CN" altLang="en-US" sz="2800" b="1" dirty="0">
                <a:latin typeface="仿宋" panose="02010609060101010101" pitchFamily="49" charset="-122"/>
                <a:ea typeface="仿宋" panose="02010609060101010101" pitchFamily="49" charset="-122"/>
              </a:rPr>
              <a:t>产品             </a:t>
            </a:r>
            <a:r>
              <a:rPr lang="en-US" altLang="zh-CN" sz="2800" b="1" dirty="0">
                <a:latin typeface="仿宋" panose="02010609060101010101" pitchFamily="49" charset="-122"/>
                <a:ea typeface="仿宋" panose="02010609060101010101" pitchFamily="49" charset="-122"/>
              </a:rPr>
              <a:t>1 900 </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—B</a:t>
            </a:r>
            <a:r>
              <a:rPr lang="zh-CN" altLang="en-US" sz="2800" b="1" dirty="0">
                <a:latin typeface="仿宋" panose="02010609060101010101" pitchFamily="49" charset="-122"/>
                <a:ea typeface="仿宋" panose="02010609060101010101" pitchFamily="49" charset="-122"/>
              </a:rPr>
              <a:t>产品             </a:t>
            </a:r>
            <a:r>
              <a:rPr lang="en-US" altLang="zh-CN" sz="2800" b="1" dirty="0">
                <a:latin typeface="仿宋" panose="02010609060101010101" pitchFamily="49" charset="-122"/>
                <a:ea typeface="仿宋" panose="02010609060101010101" pitchFamily="49" charset="-122"/>
              </a:rPr>
              <a:t>3 000</a:t>
            </a:r>
            <a:r>
              <a:rPr lang="zh-CN" altLang="en-US" sz="2800" b="1" dirty="0">
                <a:latin typeface="仿宋" panose="02010609060101010101" pitchFamily="49" charset="-122"/>
                <a:ea typeface="仿宋" panose="02010609060101010101" pitchFamily="49" charset="-122"/>
              </a:rPr>
              <a:t> </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制造费用                      </a:t>
            </a:r>
            <a:r>
              <a:rPr lang="en-US" altLang="zh-CN" sz="2800" b="1" dirty="0">
                <a:latin typeface="仿宋" panose="02010609060101010101" pitchFamily="49" charset="-122"/>
                <a:ea typeface="仿宋" panose="02010609060101010101" pitchFamily="49" charset="-122"/>
              </a:rPr>
              <a:t>380</a:t>
            </a:r>
            <a:endParaRPr lang="en-US" altLang="zh-CN" sz="2800" b="1" dirty="0">
              <a:latin typeface="仿宋" panose="02010609060101010101" pitchFamily="49" charset="-122"/>
              <a:ea typeface="仿宋" panose="02010609060101010101" pitchFamily="49" charset="-122"/>
            </a:endParaRPr>
          </a:p>
          <a:p>
            <a:pPr>
              <a:lnSpc>
                <a:spcPct val="150000"/>
              </a:lnSpc>
            </a:pPr>
            <a:r>
              <a:rPr lang="zh-CN" altLang="en-US" sz="2800" b="1" dirty="0">
                <a:latin typeface="仿宋" panose="02010609060101010101" pitchFamily="49" charset="-122"/>
                <a:ea typeface="仿宋" panose="02010609060101010101" pitchFamily="49" charset="-122"/>
              </a:rPr>
              <a:t>    贷：原材料</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甲材料（</a:t>
            </a:r>
            <a:r>
              <a:rPr lang="en-US" altLang="zh-CN" sz="2800" b="1" dirty="0">
                <a:latin typeface="仿宋" panose="02010609060101010101" pitchFamily="49" charset="-122"/>
                <a:ea typeface="仿宋" panose="02010609060101010101" pitchFamily="49" charset="-122"/>
              </a:rPr>
              <a:t>200×4</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800</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乙材料（</a:t>
            </a:r>
            <a:r>
              <a:rPr lang="en-US" altLang="zh-CN" sz="2800" b="1" dirty="0">
                <a:latin typeface="仿宋" panose="02010609060101010101" pitchFamily="49" charset="-122"/>
                <a:ea typeface="仿宋" panose="02010609060101010101" pitchFamily="49" charset="-122"/>
              </a:rPr>
              <a:t>300×12</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3 600</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丙材料（</a:t>
            </a:r>
            <a:r>
              <a:rPr lang="en-US" altLang="zh-CN" sz="2800" b="1" dirty="0">
                <a:latin typeface="仿宋" panose="02010609060101010101" pitchFamily="49" charset="-122"/>
                <a:ea typeface="仿宋" panose="02010609060101010101" pitchFamily="49" charset="-122"/>
              </a:rPr>
              <a:t>400×2.2</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880</a:t>
            </a:r>
            <a:endParaRPr lang="en-US" altLang="zh-CN" sz="2800" b="1" dirty="0">
              <a:latin typeface="仿宋" panose="02010609060101010101" pitchFamily="49" charset="-122"/>
              <a:ea typeface="仿宋" panose="02010609060101010101" pitchFamily="49" charset="-122"/>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3825" name="Rectangle 2"/>
          <p:cNvSpPr txBox="1"/>
          <p:nvPr/>
        </p:nvSpPr>
        <p:spPr>
          <a:xfrm>
            <a:off x="2098675" y="376238"/>
            <a:ext cx="8001000" cy="676275"/>
          </a:xfrm>
          <a:prstGeom prst="rect">
            <a:avLst/>
          </a:prstGeom>
          <a:noFill/>
          <a:ln w="9525">
            <a:noFill/>
          </a:ln>
        </p:spPr>
        <p:txBody>
          <a:bodyPr anchor="t" anchorCtr="0"/>
          <a:p>
            <a:r>
              <a:rPr lang="zh-CN" altLang="en-US" sz="3200" b="1" dirty="0">
                <a:solidFill>
                  <a:srgbClr val="FF0000"/>
                </a:solidFill>
                <a:latin typeface="黑体" panose="02010609060101010101" pitchFamily="49" charset="-122"/>
                <a:ea typeface="黑体" panose="02010609060101010101" pitchFamily="49" charset="-122"/>
              </a:rPr>
              <a:t>例：直接人工费</a:t>
            </a: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直接计入生产成本</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33826" name="矩形 2"/>
          <p:cNvSpPr/>
          <p:nvPr/>
        </p:nvSpPr>
        <p:spPr>
          <a:xfrm>
            <a:off x="801370" y="1183005"/>
            <a:ext cx="10443845" cy="2030095"/>
          </a:xfrm>
          <a:prstGeom prst="rect">
            <a:avLst/>
          </a:prstGeom>
          <a:noFill/>
          <a:ln w="9525">
            <a:noFill/>
          </a:ln>
        </p:spPr>
        <p:txBody>
          <a:bodyPr wrap="square" anchor="t" anchorCtr="0">
            <a:spAutoFit/>
          </a:bodyPr>
          <a:p>
            <a:pPr marL="457200" indent="-457200">
              <a:lnSpc>
                <a:spcPct val="150000"/>
              </a:lnSpc>
              <a:buClr>
                <a:srgbClr val="FF0000"/>
              </a:buClr>
              <a:buFont typeface="Wingdings" panose="05000000000000000000" pitchFamily="2" charset="2"/>
              <a:buChar char="p"/>
            </a:pPr>
            <a:r>
              <a:rPr lang="zh-CN" altLang="en-US" sz="2800" b="1" dirty="0">
                <a:latin typeface="楷体" panose="02010609060101010101" pitchFamily="49" charset="-122"/>
                <a:ea typeface="楷体" panose="02010609060101010101" pitchFamily="49" charset="-122"/>
              </a:rPr>
              <a:t>华兴公司本月应付职工工资</a:t>
            </a:r>
            <a:r>
              <a:rPr lang="en-US" altLang="zh-CN" sz="2800" b="1" dirty="0">
                <a:latin typeface="楷体" panose="02010609060101010101" pitchFamily="49" charset="-122"/>
                <a:ea typeface="楷体" panose="02010609060101010101" pitchFamily="49" charset="-122"/>
              </a:rPr>
              <a:t>180 000</a:t>
            </a:r>
            <a:r>
              <a:rPr lang="zh-CN" altLang="en-US" sz="2800" b="1" dirty="0">
                <a:latin typeface="楷体" panose="02010609060101010101" pitchFamily="49" charset="-122"/>
                <a:ea typeface="楷体" panose="02010609060101010101" pitchFamily="49" charset="-122"/>
              </a:rPr>
              <a:t>元，其中制造</a:t>
            </a:r>
            <a:r>
              <a:rPr lang="en-US" altLang="zh-CN" sz="2800" b="1" dirty="0">
                <a:latin typeface="楷体" panose="02010609060101010101" pitchFamily="49" charset="-122"/>
                <a:ea typeface="楷体" panose="02010609060101010101" pitchFamily="49" charset="-122"/>
              </a:rPr>
              <a:t>A</a:t>
            </a:r>
            <a:r>
              <a:rPr lang="zh-CN" altLang="en-US" sz="2800" b="1" dirty="0">
                <a:latin typeface="楷体" panose="02010609060101010101" pitchFamily="49" charset="-122"/>
                <a:ea typeface="楷体" panose="02010609060101010101" pitchFamily="49" charset="-122"/>
              </a:rPr>
              <a:t>产品工人</a:t>
            </a:r>
            <a:r>
              <a:rPr lang="en-US" altLang="zh-CN" sz="2800" b="1" dirty="0">
                <a:latin typeface="楷体" panose="02010609060101010101" pitchFamily="49" charset="-122"/>
                <a:ea typeface="楷体" panose="02010609060101010101" pitchFamily="49" charset="-122"/>
              </a:rPr>
              <a:t>60 000</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产品工人</a:t>
            </a:r>
            <a:r>
              <a:rPr lang="en-US" altLang="zh-CN" sz="2800" b="1" dirty="0">
                <a:latin typeface="楷体" panose="02010609060101010101" pitchFamily="49" charset="-122"/>
                <a:ea typeface="楷体" panose="02010609060101010101" pitchFamily="49" charset="-122"/>
              </a:rPr>
              <a:t>40 000</a:t>
            </a:r>
            <a:r>
              <a:rPr lang="zh-CN" altLang="en-US" sz="2800" b="1" dirty="0">
                <a:latin typeface="楷体" panose="02010609060101010101" pitchFamily="49" charset="-122"/>
                <a:ea typeface="楷体" panose="02010609060101010101" pitchFamily="49" charset="-122"/>
              </a:rPr>
              <a:t>，车间管理人员</a:t>
            </a:r>
            <a:r>
              <a:rPr lang="en-US" altLang="zh-CN" sz="2800" b="1" dirty="0">
                <a:latin typeface="楷体" panose="02010609060101010101" pitchFamily="49" charset="-122"/>
                <a:ea typeface="楷体" panose="02010609060101010101" pitchFamily="49" charset="-122"/>
              </a:rPr>
              <a:t>20 000</a:t>
            </a:r>
            <a:r>
              <a:rPr lang="zh-CN" altLang="en-US" sz="2800" b="1" dirty="0">
                <a:latin typeface="楷体" panose="02010609060101010101" pitchFamily="49" charset="-122"/>
                <a:ea typeface="楷体" panose="02010609060101010101" pitchFamily="49" charset="-122"/>
              </a:rPr>
              <a:t>，行政管理人员</a:t>
            </a:r>
            <a:r>
              <a:rPr lang="en-US" altLang="zh-CN" sz="2800" b="1" dirty="0">
                <a:latin typeface="楷体" panose="02010609060101010101" pitchFamily="49" charset="-122"/>
                <a:ea typeface="楷体" panose="02010609060101010101" pitchFamily="49" charset="-122"/>
              </a:rPr>
              <a:t>60 000</a:t>
            </a:r>
            <a:r>
              <a:rPr lang="zh-CN" altLang="en-US" sz="2800" b="1" dirty="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5" name="矩形 4"/>
          <p:cNvSpPr/>
          <p:nvPr/>
        </p:nvSpPr>
        <p:spPr>
          <a:xfrm>
            <a:off x="2314575" y="3213100"/>
            <a:ext cx="8101013" cy="3322955"/>
          </a:xfrm>
          <a:prstGeom prst="rect">
            <a:avLst/>
          </a:prstGeom>
          <a:solidFill>
            <a:schemeClr val="bg1"/>
          </a:solidFill>
          <a:ln w="9525">
            <a:noFill/>
          </a:ln>
        </p:spPr>
        <p:txBody>
          <a:bodyPr anchor="t" anchorCtr="0">
            <a:spAutoFit/>
          </a:bodyPr>
          <a:p>
            <a:pPr>
              <a:lnSpc>
                <a:spcPct val="150000"/>
              </a:lnSpc>
            </a:pPr>
            <a:r>
              <a:rPr lang="zh-CN" altLang="en-US" sz="2800" b="1" dirty="0">
                <a:latin typeface="仿宋" panose="02010609060101010101" pitchFamily="49" charset="-122"/>
                <a:ea typeface="仿宋" panose="02010609060101010101" pitchFamily="49" charset="-122"/>
              </a:rPr>
              <a:t>借：生产成本</a:t>
            </a:r>
            <a:r>
              <a:rPr lang="en-US" altLang="zh-CN" sz="2800" b="1" dirty="0">
                <a:latin typeface="仿宋" panose="02010609060101010101" pitchFamily="49" charset="-122"/>
                <a:ea typeface="仿宋" panose="02010609060101010101" pitchFamily="49" charset="-122"/>
              </a:rPr>
              <a:t>—A</a:t>
            </a:r>
            <a:r>
              <a:rPr lang="zh-CN" altLang="en-US" sz="2800" b="1" dirty="0">
                <a:latin typeface="仿宋" panose="02010609060101010101" pitchFamily="49" charset="-122"/>
                <a:ea typeface="仿宋" panose="02010609060101010101" pitchFamily="49" charset="-122"/>
              </a:rPr>
              <a:t>产品             </a:t>
            </a:r>
            <a:r>
              <a:rPr lang="en-US" altLang="zh-CN" sz="2800" b="1" dirty="0">
                <a:latin typeface="仿宋" panose="02010609060101010101" pitchFamily="49" charset="-122"/>
                <a:ea typeface="仿宋" panose="02010609060101010101" pitchFamily="49" charset="-122"/>
              </a:rPr>
              <a:t>60 000</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—B</a:t>
            </a:r>
            <a:r>
              <a:rPr lang="zh-CN" altLang="en-US" sz="2800" b="1" dirty="0">
                <a:latin typeface="仿宋" panose="02010609060101010101" pitchFamily="49" charset="-122"/>
                <a:ea typeface="仿宋" panose="02010609060101010101" pitchFamily="49" charset="-122"/>
              </a:rPr>
              <a:t>产品             </a:t>
            </a:r>
            <a:r>
              <a:rPr lang="en-US" altLang="zh-CN" sz="2800" b="1" dirty="0">
                <a:latin typeface="仿宋" panose="02010609060101010101" pitchFamily="49" charset="-122"/>
                <a:ea typeface="仿宋" panose="02010609060101010101" pitchFamily="49" charset="-122"/>
              </a:rPr>
              <a:t>40 000</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制造费用                    </a:t>
            </a:r>
            <a:r>
              <a:rPr lang="en-US" altLang="zh-CN" sz="2800" b="1" dirty="0">
                <a:latin typeface="仿宋" panose="02010609060101010101" pitchFamily="49" charset="-122"/>
                <a:ea typeface="仿宋" panose="02010609060101010101" pitchFamily="49" charset="-122"/>
              </a:rPr>
              <a:t>20 000</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管理费用                    </a:t>
            </a:r>
            <a:r>
              <a:rPr lang="en-US" altLang="zh-CN" sz="2800" b="1" dirty="0">
                <a:latin typeface="仿宋" panose="02010609060101010101" pitchFamily="49" charset="-122"/>
                <a:ea typeface="仿宋" panose="02010609060101010101" pitchFamily="49" charset="-122"/>
              </a:rPr>
              <a:t>60 000</a:t>
            </a:r>
            <a:endParaRPr lang="en-US" altLang="zh-CN" sz="2800" b="1" dirty="0">
              <a:latin typeface="仿宋" panose="02010609060101010101" pitchFamily="49" charset="-122"/>
              <a:ea typeface="仿宋" panose="02010609060101010101" pitchFamily="49" charset="-122"/>
            </a:endParaRPr>
          </a:p>
          <a:p>
            <a:pPr>
              <a:lnSpc>
                <a:spcPct val="150000"/>
              </a:lnSpc>
            </a:pPr>
            <a:r>
              <a:rPr lang="zh-CN" altLang="en-US" sz="2800" b="1" dirty="0">
                <a:latin typeface="仿宋" panose="02010609060101010101" pitchFamily="49" charset="-122"/>
                <a:ea typeface="仿宋" panose="02010609060101010101" pitchFamily="49" charset="-122"/>
              </a:rPr>
              <a:t>    贷：应付职工薪酬</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工资          </a:t>
            </a:r>
            <a:r>
              <a:rPr lang="en-US" altLang="zh-CN" sz="2800" b="1" dirty="0">
                <a:latin typeface="仿宋" panose="02010609060101010101" pitchFamily="49" charset="-122"/>
                <a:ea typeface="仿宋" panose="02010609060101010101" pitchFamily="49" charset="-122"/>
              </a:rPr>
              <a:t>180 000</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4850" name="Rectangle 3"/>
          <p:cNvSpPr/>
          <p:nvPr>
            <p:ph idx="1"/>
          </p:nvPr>
        </p:nvSpPr>
        <p:spPr>
          <a:xfrm>
            <a:off x="906145" y="1177925"/>
            <a:ext cx="10493375" cy="4977130"/>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2800" dirty="0">
                <a:latin typeface="楷体" panose="02010609060101010101" pitchFamily="49" charset="-122"/>
                <a:ea typeface="楷体" panose="02010609060101010101" pitchFamily="49" charset="-122"/>
              </a:rPr>
              <a:t> </a:t>
            </a:r>
            <a:r>
              <a:rPr lang="en-US" altLang="zh-CN" sz="2800" dirty="0">
                <a:solidFill>
                  <a:srgbClr val="0000FF"/>
                </a:solidFill>
                <a:latin typeface="楷体" panose="02010609060101010101" pitchFamily="49" charset="-122"/>
                <a:ea typeface="楷体" panose="02010609060101010101" pitchFamily="49" charset="-122"/>
              </a:rPr>
              <a:t>5. “</a:t>
            </a:r>
            <a:r>
              <a:rPr lang="zh-CN" altLang="en-US" sz="2800" dirty="0">
                <a:solidFill>
                  <a:srgbClr val="0000FF"/>
                </a:solidFill>
                <a:latin typeface="楷体" panose="02010609060101010101" pitchFamily="49" charset="-122"/>
                <a:ea typeface="楷体" panose="02010609060101010101" pitchFamily="49" charset="-122"/>
              </a:rPr>
              <a:t>累计折旧”账户</a:t>
            </a:r>
            <a:endParaRPr lang="zh-CN" altLang="en-US" sz="2800" dirty="0">
              <a:solidFill>
                <a:srgbClr val="0000FF"/>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①性质：资产类账户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②用途：核算固定资产计提的累计折旧。“固定资产”的备抵账户，专门反映固定资产已磨损的价值并调整固定资产原始价值的账户。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④明细账户设置：一般不设明细账。</a:t>
            </a:r>
            <a:endParaRPr lang="zh-CN" altLang="en-US" sz="2800"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30484" name="Group 20"/>
          <p:cNvGraphicFramePr>
            <a:graphicFrameLocks noGrp="1"/>
          </p:cNvGraphicFramePr>
          <p:nvPr/>
        </p:nvGraphicFramePr>
        <p:xfrm>
          <a:off x="1809750" y="1506538"/>
          <a:ext cx="8643620" cy="3714750"/>
        </p:xfrm>
        <a:graphic>
          <a:graphicData uri="http://schemas.openxmlformats.org/drawingml/2006/table">
            <a:tbl>
              <a:tblPr/>
              <a:tblGrid>
                <a:gridCol w="4321810"/>
                <a:gridCol w="4321810"/>
              </a:tblGrid>
              <a:tr h="651381">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253242">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400" b="1" dirty="0">
                          <a:latin typeface="楷体" panose="02010609060101010101" pitchFamily="49" charset="-122"/>
                          <a:ea typeface="楷体" panose="02010609060101010101" pitchFamily="49" charset="-122"/>
                        </a:rPr>
                        <a:t>转增资本金额。</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资本溢价与其他资本公积</a:t>
                      </a:r>
                      <a:r>
                        <a:rPr kumimoji="1" lang="zh-CN" altLang="en-US" sz="2400" b="1" dirty="0">
                          <a:ln>
                            <a:noFill/>
                          </a:ln>
                          <a:effectLst/>
                          <a:latin typeface="楷体" panose="02010609060101010101" pitchFamily="49" charset="-122"/>
                          <a:ea typeface="楷体" panose="02010609060101010101" pitchFamily="49" charset="-122"/>
                          <a:sym typeface="+mn-ea"/>
                        </a:rPr>
                        <a:t>的数额；</a:t>
                      </a:r>
                      <a:endParaRPr kumimoji="1" lang="zh-CN" altLang="en-US" sz="24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sym typeface="+mn-ea"/>
                      </a:endParaRPr>
                    </a:p>
                  </a:txBody>
                  <a:tcPr marL="91439" marR="91439" marT="45697" marB="4569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10126">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期末资本公积实际结存数额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04463" name="文本框 1"/>
          <p:cNvSpPr txBox="1"/>
          <p:nvPr/>
        </p:nvSpPr>
        <p:spPr>
          <a:xfrm>
            <a:off x="5289550" y="1362075"/>
            <a:ext cx="1612900" cy="737235"/>
          </a:xfrm>
          <a:prstGeom prst="rect">
            <a:avLst/>
          </a:prstGeom>
          <a:noFill/>
          <a:ln w="9525">
            <a:noFill/>
          </a:ln>
        </p:spPr>
        <p:txBody>
          <a:bodyPr wrap="none" anchor="t" anchorCtr="0">
            <a:spAutoFit/>
          </a:bodyPr>
          <a:p>
            <a:pPr algn="ctr">
              <a:lnSpc>
                <a:spcPct val="150000"/>
              </a:lnSpc>
              <a:spcBef>
                <a:spcPct val="20000"/>
              </a:spcBef>
              <a:buClr>
                <a:schemeClr val="accent2"/>
              </a:buClr>
            </a:pPr>
            <a:r>
              <a:rPr lang="zh-CN" altLang="en-US" sz="2800" b="1" dirty="0">
                <a:latin typeface="楷体" panose="02010609060101010101" pitchFamily="49" charset="-122"/>
                <a:ea typeface="楷体" panose="02010609060101010101" pitchFamily="49" charset="-122"/>
              </a:rPr>
              <a:t>资本公积</a:t>
            </a:r>
            <a:endParaRPr lang="zh-CN" altLang="en-US" sz="28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59859" name="Group 19"/>
          <p:cNvGraphicFramePr>
            <a:graphicFrameLocks noGrp="1"/>
          </p:cNvGraphicFramePr>
          <p:nvPr/>
        </p:nvGraphicFramePr>
        <p:xfrm>
          <a:off x="2166938" y="1484313"/>
          <a:ext cx="7889875" cy="3984625"/>
        </p:xfrm>
        <a:graphic>
          <a:graphicData uri="http://schemas.openxmlformats.org/drawingml/2006/table">
            <a:tbl>
              <a:tblPr/>
              <a:tblGrid>
                <a:gridCol w="3863975"/>
                <a:gridCol w="4025900"/>
              </a:tblGrid>
              <a:tr h="418465">
                <a:tc gridSpan="2">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0" marR="0" marT="0" marB="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286339">
                <a:tc>
                  <a:txBody>
                    <a:bodyPr/>
                    <a:lstStyle/>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固定资产已提折旧的减少或转销额</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0" marR="0" marT="0" marB="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前期已经计提固定资产的损耗价值</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本期固定资产已提折旧的增加额</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0" marR="0" marT="0" marB="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097280">
                <a:tc>
                  <a:txBody>
                    <a:bodyPr/>
                    <a:lstStyle/>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endParaRPr kumimoji="1" lang="zh-CN" altLang="zh-CN"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0" marR="0" marT="0" marB="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现有固定资产已计提累计折旧额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0" marR="0" marT="0" marB="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 name="TextBox 3"/>
          <p:cNvSpPr txBox="1"/>
          <p:nvPr/>
        </p:nvSpPr>
        <p:spPr>
          <a:xfrm>
            <a:off x="2063750" y="5589588"/>
            <a:ext cx="7332980" cy="52197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“固定资产”的“抵减账户</a:t>
            </a:r>
            <a:r>
              <a:rPr kumimoji="0" lang="en-US" altLang="zh-CN"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或</a:t>
            </a:r>
            <a:r>
              <a:rPr kumimoji="0" lang="en-US" altLang="zh-CN"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备抵账户”</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
        <p:nvSpPr>
          <p:cNvPr id="335888" name="文本框 1"/>
          <p:cNvSpPr txBox="1"/>
          <p:nvPr/>
        </p:nvSpPr>
        <p:spPr>
          <a:xfrm>
            <a:off x="5207000" y="1252538"/>
            <a:ext cx="1612900" cy="521970"/>
          </a:xfrm>
          <a:prstGeom prst="rect">
            <a:avLst/>
          </a:prstGeom>
          <a:noFill/>
          <a:ln w="9525">
            <a:noFill/>
          </a:ln>
        </p:spPr>
        <p:txBody>
          <a:bodyPr wrap="none" anchor="t" anchorCtr="0">
            <a:spAutoFit/>
          </a:bodyPr>
          <a:p>
            <a:pPr algn="ctr">
              <a:buClr>
                <a:schemeClr val="accent2"/>
              </a:buClr>
              <a:buSzTx/>
            </a:pPr>
            <a:r>
              <a:rPr lang="zh-CN" altLang="en-US" sz="2800" b="1" dirty="0">
                <a:latin typeface="楷体" panose="02010609060101010101" pitchFamily="49" charset="-122"/>
                <a:ea typeface="楷体" panose="02010609060101010101" pitchFamily="49" charset="-122"/>
              </a:rPr>
              <a:t>累计折旧</a:t>
            </a:r>
            <a:endParaRPr lang="zh-CN" altLang="en-US" sz="28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6897" name="Rectangle 2"/>
          <p:cNvSpPr/>
          <p:nvPr>
            <p:ph idx="1"/>
          </p:nvPr>
        </p:nvSpPr>
        <p:spPr>
          <a:xfrm>
            <a:off x="6875463" y="606425"/>
            <a:ext cx="3700462" cy="823913"/>
          </a:xfrm>
          <a:solidFill>
            <a:schemeClr val="bg1"/>
          </a:solidFill>
        </p:spPr>
        <p:txBody>
          <a:bodyPr vert="horz" wrap="square" lIns="91440" tIns="45720" rIns="91440" bIns="45720" anchor="t" anchorCtr="0"/>
          <a:p>
            <a:pPr marL="0" indent="0" algn="ctr" eaLnBrk="1" hangingPunct="1">
              <a:lnSpc>
                <a:spcPct val="150000"/>
              </a:lnSpc>
              <a:buClrTx/>
            </a:pPr>
            <a:r>
              <a:rPr lang="zh-CN" altLang="en-US" sz="2800" dirty="0">
                <a:solidFill>
                  <a:srgbClr val="0000FF"/>
                </a:solidFill>
                <a:latin typeface="黑体" panose="02010609060101010101" pitchFamily="49" charset="-122"/>
                <a:ea typeface="黑体" panose="02010609060101010101" pitchFamily="49" charset="-122"/>
              </a:rPr>
              <a:t>固定资产与累计折旧</a:t>
            </a:r>
            <a:endParaRPr lang="zh-CN" altLang="en-US" sz="2800" dirty="0">
              <a:solidFill>
                <a:srgbClr val="0000FF"/>
              </a:solidFill>
              <a:latin typeface="黑体" panose="02010609060101010101" pitchFamily="49" charset="-122"/>
              <a:ea typeface="黑体" panose="02010609060101010101" pitchFamily="49" charset="-122"/>
            </a:endParaRPr>
          </a:p>
        </p:txBody>
      </p:sp>
      <p:graphicFrame>
        <p:nvGraphicFramePr>
          <p:cNvPr id="1107972" name="Group 4"/>
          <p:cNvGraphicFramePr>
            <a:graphicFrameLocks noGrp="1"/>
          </p:cNvGraphicFramePr>
          <p:nvPr/>
        </p:nvGraphicFramePr>
        <p:xfrm>
          <a:off x="2022475" y="1152525"/>
          <a:ext cx="3811270" cy="3087370"/>
        </p:xfrm>
        <a:graphic>
          <a:graphicData uri="http://schemas.openxmlformats.org/drawingml/2006/table">
            <a:tbl>
              <a:tblPr/>
              <a:tblGrid>
                <a:gridCol w="2134235"/>
                <a:gridCol w="1677035"/>
              </a:tblGrid>
              <a:tr h="396875">
                <a:tc gridSpan="2">
                  <a:txBody>
                    <a:bodyPr/>
                    <a:lstStyle/>
                    <a:p>
                      <a:pPr marL="0" marR="0" lvl="0" indent="0" algn="ctr"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 </a:t>
                      </a:r>
                      <a:r>
                        <a:rPr kumimoji="0" lang="en-US" altLang="zh-CN"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  </a:t>
                      </a: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固定资产</a:t>
                      </a:r>
                      <a:endPar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L="18000" marR="18000" marT="17893" marB="17893"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130175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期初余额：</a:t>
                      </a: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增加数</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（原始价值）</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893" marB="17893"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减少数</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（原始价值）</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893" marB="17893"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48387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期末余额：</a:t>
                      </a: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893" marB="17893"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893" marB="17893"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107986" name="Group 18"/>
          <p:cNvGraphicFramePr>
            <a:graphicFrameLocks noGrp="1"/>
          </p:cNvGraphicFramePr>
          <p:nvPr/>
        </p:nvGraphicFramePr>
        <p:xfrm>
          <a:off x="1990725" y="4189413"/>
          <a:ext cx="4283710" cy="2465705"/>
        </p:xfrm>
        <a:graphic>
          <a:graphicData uri="http://schemas.openxmlformats.org/drawingml/2006/table">
            <a:tbl>
              <a:tblPr/>
              <a:tblGrid>
                <a:gridCol w="2157095"/>
                <a:gridCol w="2126615"/>
              </a:tblGrid>
              <a:tr h="675640">
                <a:tc gridSpan="2">
                  <a:txBody>
                    <a:bodyPr/>
                    <a:lstStyle/>
                    <a:p>
                      <a:pPr marL="0" marR="0" lvl="0" indent="0" algn="ctr"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累计折旧</a:t>
                      </a:r>
                      <a:endPar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L="18000" marR="18000" marT="17949" marB="17949"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hMerge="1">
                  <a:tcPr/>
                </a:tc>
              </a:tr>
              <a:tr h="120586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结转数</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49" marB="17949"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生产部门</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管理、销售</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49" marB="17949"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r>
              <a:tr h="58420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49" marB="17949"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49" marB="17949"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r>
            </a:tbl>
          </a:graphicData>
        </a:graphic>
      </p:graphicFrame>
      <p:graphicFrame>
        <p:nvGraphicFramePr>
          <p:cNvPr id="1108000" name="Group 32"/>
          <p:cNvGraphicFramePr>
            <a:graphicFrameLocks noGrp="1"/>
          </p:cNvGraphicFramePr>
          <p:nvPr/>
        </p:nvGraphicFramePr>
        <p:xfrm>
          <a:off x="7035800" y="4716463"/>
          <a:ext cx="3470910" cy="852170"/>
        </p:xfrm>
        <a:graphic>
          <a:graphicData uri="http://schemas.openxmlformats.org/drawingml/2006/table">
            <a:tbl>
              <a:tblPr/>
              <a:tblGrid>
                <a:gridCol w="1718945"/>
                <a:gridCol w="1751965"/>
              </a:tblGrid>
              <a:tr h="431165">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制造费用、生产成本</a:t>
                      </a:r>
                      <a:endParaRPr kumimoji="0" lang="zh-CN" altLang="en-US" sz="28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18000" marR="18000" marT="18002" marB="18002"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42100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a:t>
                      </a:r>
                      <a:r>
                        <a:rPr kumimoji="1" lang="en-US" altLang="zh-CN" sz="2400" b="1">
                          <a:ln>
                            <a:noFill/>
                          </a:ln>
                          <a:effectLst/>
                          <a:latin typeface="仿宋" panose="02010609060101010101" pitchFamily="49" charset="-122"/>
                          <a:ea typeface="仿宋" panose="02010609060101010101" pitchFamily="49" charset="-122"/>
                          <a:sym typeface="+mn-ea"/>
                        </a:rPr>
                        <a:t>××</a:t>
                      </a: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18000" marR="18000" marT="18002" marB="18002"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1" lang="en-US" altLang="zh-CN" sz="2400" b="1">
                          <a:ln>
                            <a:noFill/>
                          </a:ln>
                          <a:effectLst/>
                          <a:latin typeface="仿宋" panose="02010609060101010101" pitchFamily="49" charset="-122"/>
                          <a:ea typeface="仿宋" panose="02010609060101010101" pitchFamily="49" charset="-122"/>
                          <a:sym typeface="+mn-ea"/>
                        </a:rPr>
                        <a:t>×</a:t>
                      </a:r>
                      <a:endPar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8002" marB="18002"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108011" name="Group 43"/>
          <p:cNvGraphicFramePr>
            <a:graphicFrameLocks noGrp="1"/>
          </p:cNvGraphicFramePr>
          <p:nvPr/>
        </p:nvGraphicFramePr>
        <p:xfrm>
          <a:off x="7035800" y="5626100"/>
          <a:ext cx="3472180" cy="883920"/>
        </p:xfrm>
        <a:graphic>
          <a:graphicData uri="http://schemas.openxmlformats.org/drawingml/2006/table">
            <a:tbl>
              <a:tblPr/>
              <a:tblGrid>
                <a:gridCol w="1736090"/>
                <a:gridCol w="1736090"/>
              </a:tblGrid>
              <a:tr h="40386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管理费用、销售费用</a:t>
                      </a:r>
                      <a:endParaRPr kumimoji="0" lang="zh-CN" altLang="en-US" sz="28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17999" marR="17999" marT="18002" marB="18002"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hMerge="1">
                  <a:tcPr/>
                </a:tc>
              </a:tr>
              <a:tr h="48006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a:t>
                      </a: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17999" marR="17999" marT="18002" marB="18002"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endPar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7999" marR="17999" marT="18002" marB="18002"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r>
            </a:tbl>
          </a:graphicData>
        </a:graphic>
      </p:graphicFrame>
      <p:sp>
        <p:nvSpPr>
          <p:cNvPr id="1108022" name="Line 54"/>
          <p:cNvSpPr/>
          <p:nvPr/>
        </p:nvSpPr>
        <p:spPr>
          <a:xfrm>
            <a:off x="6024563" y="5289550"/>
            <a:ext cx="847725" cy="0"/>
          </a:xfrm>
          <a:prstGeom prst="line">
            <a:avLst/>
          </a:prstGeom>
          <a:ln w="19050" cap="flat" cmpd="sng">
            <a:solidFill>
              <a:schemeClr val="accent2"/>
            </a:solidFill>
            <a:prstDash val="solid"/>
            <a:round/>
            <a:headEnd type="none" w="med" len="med"/>
            <a:tailEnd type="triangle" w="med" len="med"/>
          </a:ln>
        </p:spPr>
      </p:sp>
      <p:sp>
        <p:nvSpPr>
          <p:cNvPr id="1108023" name="Line 55"/>
          <p:cNvSpPr/>
          <p:nvPr/>
        </p:nvSpPr>
        <p:spPr>
          <a:xfrm>
            <a:off x="6159500" y="5873750"/>
            <a:ext cx="855663" cy="1588"/>
          </a:xfrm>
          <a:prstGeom prst="line">
            <a:avLst/>
          </a:prstGeom>
          <a:ln w="19050" cap="flat" cmpd="sng">
            <a:solidFill>
              <a:schemeClr val="accent2"/>
            </a:solidFill>
            <a:prstDash val="solid"/>
            <a:round/>
            <a:headEnd type="none" w="med" len="med"/>
            <a:tailEnd type="triangle" w="med" len="med"/>
          </a:ln>
        </p:spPr>
      </p:sp>
      <p:sp>
        <p:nvSpPr>
          <p:cNvPr id="1108024" name="AutoShape 56"/>
          <p:cNvSpPr/>
          <p:nvPr/>
        </p:nvSpPr>
        <p:spPr>
          <a:xfrm>
            <a:off x="5664200" y="1214438"/>
            <a:ext cx="928688" cy="777875"/>
          </a:xfrm>
          <a:prstGeom prst="wedgeRoundRectCallout">
            <a:avLst>
              <a:gd name="adj1" fmla="val -136583"/>
              <a:gd name="adj2" fmla="val -4991"/>
              <a:gd name="adj3" fmla="val 16667"/>
            </a:avLst>
          </a:prstGeom>
          <a:solidFill>
            <a:schemeClr val="bg1"/>
          </a:solidFill>
          <a:ln w="19050" cap="flat" cmpd="sng">
            <a:solidFill>
              <a:schemeClr val="tx1"/>
            </a:solidFill>
            <a:prstDash val="solid"/>
            <a:miter/>
            <a:headEnd type="none" w="med" len="med"/>
            <a:tailEnd type="none" w="med" len="med"/>
          </a:ln>
        </p:spPr>
        <p:txBody>
          <a:bodyPr lIns="18000" tIns="36000" rIns="18000" bIns="36000" anchor="t" anchorCtr="0"/>
          <a:p>
            <a:pPr algn="ctr">
              <a:lnSpc>
                <a:spcPct val="85000"/>
              </a:lnSpc>
            </a:pPr>
            <a:r>
              <a:rPr lang="zh-CN" altLang="en-US" sz="2400" b="1" dirty="0">
                <a:solidFill>
                  <a:schemeClr val="accent2"/>
                </a:solidFill>
                <a:latin typeface="楷体" panose="02010609060101010101" pitchFamily="49" charset="-122"/>
                <a:ea typeface="楷体" panose="02010609060101010101" pitchFamily="49" charset="-122"/>
              </a:rPr>
              <a:t>原始价值</a:t>
            </a:r>
            <a:endParaRPr lang="zh-CN" altLang="en-US" sz="2400" b="1" dirty="0">
              <a:solidFill>
                <a:schemeClr val="accent2"/>
              </a:solidFill>
              <a:latin typeface="楷体" panose="02010609060101010101" pitchFamily="49" charset="-122"/>
              <a:ea typeface="楷体" panose="02010609060101010101" pitchFamily="49" charset="-122"/>
            </a:endParaRPr>
          </a:p>
        </p:txBody>
      </p:sp>
      <p:sp>
        <p:nvSpPr>
          <p:cNvPr id="1108025" name="AutoShape 57"/>
          <p:cNvSpPr/>
          <p:nvPr/>
        </p:nvSpPr>
        <p:spPr>
          <a:xfrm>
            <a:off x="5592763" y="3787775"/>
            <a:ext cx="1000125" cy="788988"/>
          </a:xfrm>
          <a:prstGeom prst="wedgeRoundRectCallout">
            <a:avLst>
              <a:gd name="adj1" fmla="val -122190"/>
              <a:gd name="adj2" fmla="val 52694"/>
              <a:gd name="adj3" fmla="val 16667"/>
            </a:avLst>
          </a:prstGeom>
          <a:solidFill>
            <a:schemeClr val="bg1"/>
          </a:solidFill>
          <a:ln w="19050" cap="flat" cmpd="sng">
            <a:solidFill>
              <a:schemeClr val="tx1"/>
            </a:solidFill>
            <a:prstDash val="solid"/>
            <a:miter/>
            <a:headEnd type="none" w="med" len="med"/>
            <a:tailEnd type="none" w="med" len="med"/>
          </a:ln>
        </p:spPr>
        <p:txBody>
          <a:bodyPr lIns="18000" tIns="36000" rIns="18000" bIns="36000" anchor="t" anchorCtr="0"/>
          <a:p>
            <a:pPr algn="ctr">
              <a:lnSpc>
                <a:spcPct val="85000"/>
              </a:lnSpc>
            </a:pPr>
            <a:r>
              <a:rPr lang="zh-CN" altLang="en-US" sz="2400" b="1" dirty="0">
                <a:solidFill>
                  <a:schemeClr val="accent2"/>
                </a:solidFill>
                <a:latin typeface="楷体" panose="02010609060101010101" pitchFamily="49" charset="-122"/>
                <a:ea typeface="楷体" panose="02010609060101010101" pitchFamily="49" charset="-122"/>
              </a:rPr>
              <a:t>损耗价值</a:t>
            </a:r>
            <a:endParaRPr lang="zh-CN" altLang="en-US" sz="2400" b="1" dirty="0">
              <a:solidFill>
                <a:schemeClr val="accent2"/>
              </a:solidFill>
              <a:latin typeface="楷体" panose="02010609060101010101" pitchFamily="49" charset="-122"/>
              <a:ea typeface="楷体" panose="02010609060101010101" pitchFamily="49" charset="-122"/>
            </a:endParaRPr>
          </a:p>
        </p:txBody>
      </p:sp>
      <p:sp>
        <p:nvSpPr>
          <p:cNvPr id="1108028" name="AutoShape 60"/>
          <p:cNvSpPr/>
          <p:nvPr/>
        </p:nvSpPr>
        <p:spPr>
          <a:xfrm>
            <a:off x="6872288" y="1430338"/>
            <a:ext cx="3706812" cy="2908300"/>
          </a:xfrm>
          <a:prstGeom prst="wedgeRectCallout">
            <a:avLst>
              <a:gd name="adj1" fmla="val -64241"/>
              <a:gd name="adj2" fmla="val -2917"/>
            </a:avLst>
          </a:prstGeom>
          <a:solidFill>
            <a:srgbClr val="FFFFCC"/>
          </a:solidFill>
          <a:ln w="9525" cap="flat" cmpd="sng">
            <a:solidFill>
              <a:schemeClr val="tx1"/>
            </a:solidFill>
            <a:prstDash val="solid"/>
            <a:miter/>
            <a:headEnd type="none" w="med" len="med"/>
            <a:tailEnd type="none" w="med" len="med"/>
          </a:ln>
        </p:spPr>
        <p:txBody>
          <a:bodyPr anchor="t" anchorCtr="0"/>
          <a:p>
            <a:pPr>
              <a:lnSpc>
                <a:spcPct val="150000"/>
              </a:lnSpc>
            </a:pPr>
            <a:r>
              <a:rPr lang="en-US" altLang="zh-CN" sz="2400" b="1" dirty="0">
                <a:solidFill>
                  <a:schemeClr val="accent2"/>
                </a:solidFill>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两者同属资产类账户（经济内容与资产有关）；</a:t>
            </a:r>
            <a:r>
              <a:rPr lang="en-US" altLang="zh-CN" sz="2400" b="1" dirty="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a:p>
            <a:pPr>
              <a:lnSpc>
                <a:spcPct val="150000"/>
              </a:lnSpc>
            </a:pPr>
            <a:r>
              <a:rPr lang="en-US" altLang="zh-CN" sz="2400" b="1" dirty="0">
                <a:solidFill>
                  <a:schemeClr val="accent2"/>
                </a:solidFill>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两者账户结构相反，用于计算固定资产净值。（原值</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折旧）。</a:t>
            </a:r>
            <a:endParaRPr lang="zh-CN" altLang="en-US" sz="2400" b="1" dirty="0">
              <a:solidFill>
                <a:srgbClr val="0033CC"/>
              </a:solidFill>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7972"/>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1108024"/>
                                        </p:tgtEl>
                                        <p:attrNameLst>
                                          <p:attrName>style.visibility</p:attrName>
                                        </p:attrNameLst>
                                      </p:cBhvr>
                                      <p:to>
                                        <p:strVal val="visible"/>
                                      </p:to>
                                    </p:set>
                                    <p:animEffect transition="in" filter="wipe(left)">
                                      <p:cBhvr>
                                        <p:cTn id="10" dur="500"/>
                                        <p:tgtEl>
                                          <p:spTgt spid="110802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7986"/>
                                        </p:tgtEl>
                                        <p:attrNameLst>
                                          <p:attrName>style.visibility</p:attrName>
                                        </p:attrNameLst>
                                      </p:cBhvr>
                                      <p:to>
                                        <p:strVal val="visible"/>
                                      </p:to>
                                    </p:set>
                                  </p:childTnLst>
                                </p:cTn>
                              </p:par>
                            </p:childTnLst>
                          </p:cTn>
                        </p:par>
                        <p:par>
                          <p:cTn id="15" fill="hold">
                            <p:stCondLst>
                              <p:cond delay="0"/>
                            </p:stCondLst>
                            <p:childTnLst>
                              <p:par>
                                <p:cTn id="16" presetID="22" presetClass="entr" presetSubtype="8" fill="hold" grpId="0" nodeType="afterEffect">
                                  <p:stCondLst>
                                    <p:cond delay="0"/>
                                  </p:stCondLst>
                                  <p:childTnLst>
                                    <p:set>
                                      <p:cBhvr>
                                        <p:cTn id="17" dur="1" fill="hold">
                                          <p:stCondLst>
                                            <p:cond delay="0"/>
                                          </p:stCondLst>
                                        </p:cTn>
                                        <p:tgtEl>
                                          <p:spTgt spid="1108025"/>
                                        </p:tgtEl>
                                        <p:attrNameLst>
                                          <p:attrName>style.visibility</p:attrName>
                                        </p:attrNameLst>
                                      </p:cBhvr>
                                      <p:to>
                                        <p:strVal val="visible"/>
                                      </p:to>
                                    </p:set>
                                    <p:animEffect transition="in" filter="wipe(left)">
                                      <p:cBhvr>
                                        <p:cTn id="18" dur="500"/>
                                        <p:tgtEl>
                                          <p:spTgt spid="11080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108022"/>
                                        </p:tgtEl>
                                        <p:attrNameLst>
                                          <p:attrName>style.visibility</p:attrName>
                                        </p:attrNameLst>
                                      </p:cBhvr>
                                      <p:to>
                                        <p:strVal val="visible"/>
                                      </p:to>
                                    </p:set>
                                    <p:animEffect transition="in" filter="wipe(left)">
                                      <p:cBhvr>
                                        <p:cTn id="23" dur="500"/>
                                        <p:tgtEl>
                                          <p:spTgt spid="1108022"/>
                                        </p:tgtEl>
                                      </p:cBhvr>
                                    </p:animEffec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110800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108023"/>
                                        </p:tgtEl>
                                        <p:attrNameLst>
                                          <p:attrName>style.visibility</p:attrName>
                                        </p:attrNameLst>
                                      </p:cBhvr>
                                      <p:to>
                                        <p:strVal val="visible"/>
                                      </p:to>
                                    </p:set>
                                    <p:animEffect transition="in" filter="wipe(left)">
                                      <p:cBhvr>
                                        <p:cTn id="31" dur="500"/>
                                        <p:tgtEl>
                                          <p:spTgt spid="1108023"/>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1108011"/>
                                        </p:tgtEl>
                                        <p:attrNameLst>
                                          <p:attrName>style.visibility</p:attrName>
                                        </p:attrNameLst>
                                      </p:cBhvr>
                                      <p:to>
                                        <p:strVal val="visible"/>
                                      </p:to>
                                    </p:set>
                                  </p:childTnLst>
                                </p:cTn>
                              </p:par>
                            </p:childTnLst>
                          </p:cTn>
                        </p:par>
                        <p:par>
                          <p:cTn id="35" fill="hold">
                            <p:stCondLst>
                              <p:cond delay="500"/>
                            </p:stCondLst>
                            <p:childTnLst>
                              <p:par>
                                <p:cTn id="36" presetID="2" presetClass="entr" presetSubtype="2" fill="hold" grpId="0" nodeType="afterEffect">
                                  <p:stCondLst>
                                    <p:cond delay="0"/>
                                  </p:stCondLst>
                                  <p:childTnLst>
                                    <p:set>
                                      <p:cBhvr>
                                        <p:cTn id="37" dur="1" fill="hold">
                                          <p:stCondLst>
                                            <p:cond delay="0"/>
                                          </p:stCondLst>
                                        </p:cTn>
                                        <p:tgtEl>
                                          <p:spTgt spid="1108028"/>
                                        </p:tgtEl>
                                        <p:attrNameLst>
                                          <p:attrName>style.visibility</p:attrName>
                                        </p:attrNameLst>
                                      </p:cBhvr>
                                      <p:to>
                                        <p:strVal val="visible"/>
                                      </p:to>
                                    </p:set>
                                    <p:anim calcmode="lin" valueType="num">
                                      <p:cBhvr>
                                        <p:cTn id="38" dur="500" fill="hold"/>
                                        <p:tgtEl>
                                          <p:spTgt spid="1108028"/>
                                        </p:tgtEl>
                                        <p:attrNameLst>
                                          <p:attrName>ppt_x</p:attrName>
                                        </p:attrNameLst>
                                      </p:cBhvr>
                                      <p:tavLst>
                                        <p:tav tm="0">
                                          <p:val>
                                            <p:strVal val="1+#ppt_w/2"/>
                                          </p:val>
                                        </p:tav>
                                        <p:tav tm="100000">
                                          <p:val>
                                            <p:strVal val="#ppt_x"/>
                                          </p:val>
                                        </p:tav>
                                      </p:tavLst>
                                    </p:anim>
                                    <p:anim calcmode="lin" valueType="num">
                                      <p:cBhvr>
                                        <p:cTn id="39" dur="500" fill="hold"/>
                                        <p:tgtEl>
                                          <p:spTgt spid="11080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8024" grpId="0" bldLvl="0" animBg="1"/>
      <p:bldP spid="1108025" grpId="0" bldLvl="0" animBg="1"/>
      <p:bldP spid="1108028" grpId="0" bldLvl="0" animBg="1"/>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22" name="Rectangle 3"/>
          <p:cNvSpPr/>
          <p:nvPr/>
        </p:nvSpPr>
        <p:spPr>
          <a:xfrm>
            <a:off x="909955" y="1196975"/>
            <a:ext cx="10196830" cy="4602480"/>
          </a:xfrm>
          <a:prstGeom prst="rect">
            <a:avLst/>
          </a:prstGeom>
          <a:solidFill>
            <a:schemeClr val="bg1"/>
          </a:solid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3000" b="1" dirty="0">
                <a:solidFill>
                  <a:srgbClr val="0000FF"/>
                </a:solidFill>
                <a:latin typeface="楷体" panose="02010609060101010101" pitchFamily="49" charset="-122"/>
                <a:ea typeface="楷体" panose="02010609060101010101" pitchFamily="49" charset="-122"/>
              </a:rPr>
              <a:t> 6.“</a:t>
            </a:r>
            <a:r>
              <a:rPr lang="zh-CN" altLang="en-US" sz="3000" b="1" dirty="0">
                <a:solidFill>
                  <a:srgbClr val="0000FF"/>
                </a:solidFill>
                <a:latin typeface="楷体" panose="02010609060101010101" pitchFamily="49" charset="-122"/>
                <a:ea typeface="楷体" panose="02010609060101010101" pitchFamily="49" charset="-122"/>
              </a:rPr>
              <a:t>管理费用”账户</a:t>
            </a:r>
            <a:endParaRPr lang="zh-CN" altLang="en-US" sz="3000" b="1" dirty="0">
              <a:solidFill>
                <a:srgbClr val="0000FF"/>
              </a:solidFill>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1</a:t>
            </a:r>
            <a:r>
              <a:rPr lang="zh-CN" altLang="en-US" sz="3000" b="1" dirty="0">
                <a:latin typeface="楷体" panose="02010609060101010101" pitchFamily="49" charset="-122"/>
                <a:ea typeface="楷体" panose="02010609060101010101" pitchFamily="49" charset="-122"/>
              </a:rPr>
              <a:t>）性质：费用类账户</a:t>
            </a:r>
            <a:endParaRPr lang="en-US" altLang="zh-CN" sz="30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2</a:t>
            </a:r>
            <a:r>
              <a:rPr lang="zh-CN" altLang="en-US" sz="3000" b="1" dirty="0">
                <a:latin typeface="楷体" panose="02010609060101010101" pitchFamily="49" charset="-122"/>
                <a:ea typeface="楷体" panose="02010609060101010101" pitchFamily="49" charset="-122"/>
              </a:rPr>
              <a:t>）用途：核算企业行政管理部门为组织和管理企业生产经营活动发生的各项费用。</a:t>
            </a:r>
            <a:endParaRPr lang="en-US" altLang="zh-CN" sz="30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3</a:t>
            </a:r>
            <a:r>
              <a:rPr lang="zh-CN" altLang="en-US" sz="3000" b="1" dirty="0">
                <a:latin typeface="楷体" panose="02010609060101010101" pitchFamily="49" charset="-122"/>
                <a:ea typeface="楷体" panose="02010609060101010101" pitchFamily="49" charset="-122"/>
              </a:rPr>
              <a:t>）结构： </a:t>
            </a:r>
            <a:r>
              <a:rPr lang="zh-CN" altLang="en-US" sz="3000" b="1"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3000" b="1" dirty="0">
              <a:latin typeface="楷体" panose="02010609060101010101" pitchFamily="49" charset="-122"/>
              <a:ea typeface="楷体" panose="02010609060101010101" pitchFamily="49" charset="-122"/>
              <a:sym typeface="Wingdings" panose="05000000000000000000" pitchFamily="2" charset="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4</a:t>
            </a:r>
            <a:r>
              <a:rPr lang="zh-CN" altLang="en-US" sz="3000" b="1" dirty="0">
                <a:latin typeface="楷体" panose="02010609060101010101" pitchFamily="49" charset="-122"/>
                <a:ea typeface="楷体" panose="02010609060101010101" pitchFamily="49" charset="-122"/>
              </a:rPr>
              <a:t>）本账户按费用项目分设明细账。</a:t>
            </a:r>
            <a:endParaRPr lang="zh-CN" altLang="en-US" sz="30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8945" name="Rectangle 2"/>
          <p:cNvSpPr/>
          <p:nvPr>
            <p:ph type="title"/>
          </p:nvPr>
        </p:nvSpPr>
        <p:spPr>
          <a:xfrm>
            <a:off x="836295" y="304800"/>
            <a:ext cx="9652635"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常见的管理费用</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295938" name="Rectangle 3"/>
          <p:cNvSpPr/>
          <p:nvPr/>
        </p:nvSpPr>
        <p:spPr>
          <a:xfrm>
            <a:off x="850900" y="1143000"/>
            <a:ext cx="5602605" cy="4968875"/>
          </a:xfrm>
          <a:prstGeom prst="rect">
            <a:avLst/>
          </a:prstGeom>
          <a:noFill/>
          <a:ln w="9525">
            <a:noFill/>
          </a:ln>
        </p:spPr>
        <p:txBody>
          <a:bodyPr anchor="t"/>
          <a:p>
            <a:pPr algn="just" fontAlgn="base">
              <a:lnSpc>
                <a:spcPct val="150000"/>
              </a:lnSpc>
              <a:spcBef>
                <a:spcPct val="20000"/>
              </a:spcBef>
              <a:buClr>
                <a:srgbClr val="FF0000"/>
              </a:buClr>
              <a:buFont typeface="Wingdings" panose="05000000000000000000" pitchFamily="2" charset="2"/>
              <a:buChar char="p"/>
            </a:pPr>
            <a:r>
              <a:rPr lang="zh-CN" altLang="en-US" sz="2400" b="1" strike="noStrike" noProof="1" dirty="0">
                <a:solidFill>
                  <a:srgbClr val="FF0000"/>
                </a:solidFill>
                <a:latin typeface="黑体" panose="02010609060101010101" pitchFamily="49" charset="-122"/>
                <a:ea typeface="黑体" panose="02010609060101010101" pitchFamily="49" charset="-122"/>
                <a:cs typeface="+mn-cs"/>
              </a:rPr>
              <a:t>行政管理部门</a:t>
            </a:r>
            <a:endParaRPr lang="zh-CN" altLang="en-US" sz="2400" b="1" strike="noStrike" noProof="1" dirty="0">
              <a:solidFill>
                <a:srgbClr val="FF0000"/>
              </a:solidFill>
              <a:latin typeface="黑体" panose="02010609060101010101" pitchFamily="49" charset="-122"/>
              <a:ea typeface="黑体" panose="02010609060101010101" pitchFamily="49" charset="-122"/>
            </a:endParaRPr>
          </a:p>
          <a:p>
            <a:pPr marL="309880" lvl="0" indent="-285750" eaLnBrk="1" fontAlgn="base" hangingPunct="1">
              <a:lnSpc>
                <a:spcPct val="150000"/>
              </a:lnSpc>
              <a:buClr>
                <a:schemeClr val="accent2"/>
              </a:buClr>
              <a:buFont typeface="Wingdings" panose="05000000000000000000" pitchFamily="2" charset="2"/>
              <a:buChar char="Ø"/>
            </a:pPr>
            <a:r>
              <a:rPr lang="zh-CN" altLang="en-US" sz="2400" b="1" strike="noStrike" noProof="1" dirty="0">
                <a:latin typeface="楷体" panose="02010609060101010101" pitchFamily="49" charset="-122"/>
                <a:ea typeface="楷体" panose="02010609060101010101" pitchFamily="49" charset="-122"/>
                <a:cs typeface="+mn-cs"/>
              </a:rPr>
              <a:t>耗用的材料、人员工资及福利费等</a:t>
            </a:r>
            <a:endParaRPr lang="zh-CN" altLang="en-US" sz="2400" b="1" strike="noStrike" noProof="1" dirty="0">
              <a:latin typeface="楷体" panose="02010609060101010101" pitchFamily="49" charset="-122"/>
              <a:ea typeface="楷体" panose="02010609060101010101" pitchFamily="49" charset="-122"/>
            </a:endParaRPr>
          </a:p>
          <a:p>
            <a:pPr marL="309880" lvl="0" indent="-285750" eaLnBrk="1" fontAlgn="base" hangingPunct="1">
              <a:lnSpc>
                <a:spcPct val="150000"/>
              </a:lnSpc>
              <a:buClr>
                <a:schemeClr val="accent2"/>
              </a:buClr>
              <a:buFont typeface="Wingdings" panose="05000000000000000000" pitchFamily="2" charset="2"/>
              <a:buChar char="Ø"/>
            </a:pPr>
            <a:r>
              <a:rPr lang="zh-CN" altLang="en-US" sz="2400" b="1" strike="noStrike" noProof="1" dirty="0">
                <a:latin typeface="楷体" panose="02010609060101010101" pitchFamily="49" charset="-122"/>
                <a:ea typeface="楷体" panose="02010609060101010101" pitchFamily="49" charset="-122"/>
                <a:cs typeface="+mn-cs"/>
              </a:rPr>
              <a:t>固定资产折旧费等</a:t>
            </a:r>
            <a:endParaRPr lang="zh-CN" altLang="en-US" sz="2400" b="1" strike="noStrike" noProof="1" dirty="0">
              <a:latin typeface="楷体" panose="02010609060101010101" pitchFamily="49" charset="-122"/>
              <a:ea typeface="楷体" panose="02010609060101010101" pitchFamily="49" charset="-122"/>
            </a:endParaRPr>
          </a:p>
          <a:p>
            <a:pPr marL="367030" lvl="0" indent="-342900" eaLnBrk="1" fontAlgn="base" hangingPunct="1">
              <a:lnSpc>
                <a:spcPct val="150000"/>
              </a:lnSpc>
              <a:buClr>
                <a:srgbClr val="FF0000"/>
              </a:buClr>
              <a:buFont typeface="Wingdings" panose="05000000000000000000" charset="0"/>
              <a:buChar char="p"/>
            </a:pPr>
            <a:r>
              <a:rPr lang="zh-CN" altLang="en-US" sz="2400" b="1" strike="noStrike" noProof="1" dirty="0">
                <a:solidFill>
                  <a:srgbClr val="FF0000"/>
                </a:solidFill>
                <a:latin typeface="黑体" panose="02010609060101010101" pitchFamily="49" charset="-122"/>
                <a:ea typeface="黑体" panose="02010609060101010101" pitchFamily="49" charset="-122"/>
                <a:cs typeface="+mn-cs"/>
              </a:rPr>
              <a:t>与经费、招待费、会费相关</a:t>
            </a:r>
            <a:endParaRPr lang="zh-CN" altLang="en-US" sz="2400" b="1" strike="noStrike" noProof="1" dirty="0">
              <a:solidFill>
                <a:srgbClr val="FF0000"/>
              </a:solidFill>
              <a:latin typeface="黑体" panose="02010609060101010101" pitchFamily="49" charset="-122"/>
              <a:ea typeface="黑体" panose="02010609060101010101" pitchFamily="49" charset="-122"/>
            </a:endParaRPr>
          </a:p>
          <a:p>
            <a:pPr marL="0" lvl="1" indent="-342900" eaLnBrk="1" fontAlgn="base" hangingPunct="1">
              <a:lnSpc>
                <a:spcPct val="150000"/>
              </a:lnSpc>
              <a:buClr>
                <a:schemeClr val="accent2"/>
              </a:buClr>
              <a:buFont typeface="Wingdings" panose="05000000000000000000" pitchFamily="2" charset="2"/>
              <a:buChar char="Ø"/>
            </a:pPr>
            <a:r>
              <a:rPr lang="zh-CN" altLang="en-US" sz="2400" b="1" strike="noStrike" noProof="0" dirty="0">
                <a:ln>
                  <a:noFill/>
                </a:ln>
                <a:effectLst/>
                <a:uLnTx/>
                <a:uFillTx/>
                <a:latin typeface="楷体" panose="02010609060101010101" pitchFamily="49" charset="-122"/>
                <a:ea typeface="楷体" panose="02010609060101010101" pitchFamily="49" charset="-122"/>
                <a:cs typeface="+mn-cs"/>
                <a:sym typeface="+mn-ea"/>
              </a:rPr>
              <a:t>公司经费、</a:t>
            </a:r>
            <a:r>
              <a:rPr lang="zh-CN" altLang="en-US" sz="2400" b="1" strike="noStrike" noProof="1" dirty="0">
                <a:latin typeface="楷体" panose="02010609060101010101" pitchFamily="49" charset="-122"/>
                <a:ea typeface="楷体" panose="02010609060101010101" pitchFamily="49" charset="-122"/>
                <a:cs typeface="+mn-cs"/>
              </a:rPr>
              <a:t>工会经费、职工教育经费等</a:t>
            </a:r>
            <a:endParaRPr lang="zh-CN" altLang="en-US" sz="2400" b="1" strike="noStrike" noProof="1" dirty="0">
              <a:latin typeface="楷体" panose="02010609060101010101" pitchFamily="49" charset="-122"/>
              <a:ea typeface="楷体" panose="02010609060101010101" pitchFamily="49" charset="-122"/>
            </a:endParaRPr>
          </a:p>
          <a:p>
            <a:pPr marL="0" lvl="1" indent="-342900" eaLnBrk="1" fontAlgn="base" hangingPunct="1">
              <a:lnSpc>
                <a:spcPct val="150000"/>
              </a:lnSpc>
              <a:buClr>
                <a:schemeClr val="accent2"/>
              </a:buClr>
              <a:buFont typeface="Wingdings" panose="05000000000000000000" pitchFamily="2" charset="2"/>
              <a:buChar char="Ø"/>
            </a:pPr>
            <a:r>
              <a:rPr lang="zh-CN" altLang="en-US" sz="2400" b="1" strike="noStrike" noProof="1" dirty="0">
                <a:latin typeface="楷体" panose="02010609060101010101" pitchFamily="49" charset="-122"/>
                <a:ea typeface="楷体" panose="02010609060101010101" pitchFamily="49" charset="-122"/>
                <a:cs typeface="+mn-cs"/>
              </a:rPr>
              <a:t>业务招待费</a:t>
            </a:r>
            <a:endParaRPr lang="zh-CN" altLang="en-US" sz="2400" b="1" strike="noStrike" noProof="1" dirty="0">
              <a:latin typeface="楷体" panose="02010609060101010101" pitchFamily="49" charset="-122"/>
              <a:ea typeface="楷体" panose="02010609060101010101" pitchFamily="49" charset="-122"/>
            </a:endParaRPr>
          </a:p>
          <a:p>
            <a:pPr marL="0" lvl="1" indent="-342900" eaLnBrk="1" fontAlgn="base" hangingPunct="1">
              <a:lnSpc>
                <a:spcPct val="150000"/>
              </a:lnSpc>
              <a:buClr>
                <a:schemeClr val="accent2"/>
              </a:buClr>
              <a:buFont typeface="Wingdings" panose="05000000000000000000" pitchFamily="2" charset="2"/>
              <a:buChar char="Ø"/>
            </a:pPr>
            <a:r>
              <a:rPr lang="zh-CN" altLang="en-US" sz="2400" b="1" strike="noStrike" noProof="0" dirty="0">
                <a:ln>
                  <a:noFill/>
                </a:ln>
                <a:effectLst/>
                <a:uLnTx/>
                <a:uFillTx/>
                <a:latin typeface="楷体" panose="02010609060101010101" pitchFamily="49" charset="-122"/>
                <a:ea typeface="楷体" panose="02010609060101010101" pitchFamily="49" charset="-122"/>
                <a:cs typeface="+mn-cs"/>
                <a:sym typeface="+mn-ea"/>
              </a:rPr>
              <a:t>董事会会费</a:t>
            </a:r>
            <a:endParaRPr kumimoji="0" lang="zh-CN" altLang="en-US" sz="24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lvl="1" indent="-342900" eaLnBrk="1" fontAlgn="base" hangingPunct="1">
              <a:lnSpc>
                <a:spcPct val="150000"/>
              </a:lnSpc>
              <a:buClr>
                <a:schemeClr val="accent2"/>
              </a:buClr>
              <a:buFont typeface="Wingdings" panose="05000000000000000000" pitchFamily="2" charset="2"/>
              <a:buChar char="Ø"/>
            </a:pPr>
            <a:endParaRPr lang="zh-CN" altLang="en-US" sz="2400" b="1" strike="noStrike" noProof="1" dirty="0">
              <a:latin typeface="楷体" panose="02010609060101010101" pitchFamily="49" charset="-122"/>
              <a:ea typeface="楷体" panose="02010609060101010101" pitchFamily="49" charset="-122"/>
            </a:endParaRPr>
          </a:p>
          <a:p>
            <a:pPr marL="767080" lvl="1" indent="-285750" eaLnBrk="1" fontAlgn="base" hangingPunct="1">
              <a:lnSpc>
                <a:spcPct val="150000"/>
              </a:lnSpc>
              <a:buClr>
                <a:schemeClr val="accent2"/>
              </a:buClr>
              <a:buFont typeface="Wingdings" panose="05000000000000000000" pitchFamily="2" charset="2"/>
              <a:buChar char="Ø"/>
            </a:pPr>
            <a:endParaRPr lang="zh-CN" altLang="en-US" sz="2400" b="1" strike="noStrike" noProof="1" dirty="0">
              <a:latin typeface="楷体" panose="02010609060101010101" pitchFamily="49" charset="-122"/>
              <a:ea typeface="楷体" panose="02010609060101010101" pitchFamily="49" charset="-122"/>
            </a:endParaRPr>
          </a:p>
          <a:p>
            <a:pPr marL="767080" lvl="1" indent="-285750" eaLnBrk="1" fontAlgn="base" hangingPunct="1">
              <a:lnSpc>
                <a:spcPct val="150000"/>
              </a:lnSpc>
              <a:buClr>
                <a:schemeClr val="accent2"/>
              </a:buClr>
              <a:buFont typeface="Wingdings" panose="05000000000000000000" pitchFamily="2" charset="2"/>
              <a:buChar char="Ø"/>
            </a:pPr>
            <a:endParaRPr lang="zh-CN" altLang="en-US" sz="2400" b="1" strike="noStrike" noProof="1" dirty="0">
              <a:latin typeface="楷体" panose="02010609060101010101" pitchFamily="49" charset="-122"/>
              <a:ea typeface="楷体" panose="02010609060101010101" pitchFamily="49" charset="-122"/>
            </a:endParaRPr>
          </a:p>
        </p:txBody>
      </p:sp>
      <p:sp>
        <p:nvSpPr>
          <p:cNvPr id="1061892" name="Text Box 4"/>
          <p:cNvSpPr txBox="1">
            <a:spLocks noChangeArrowheads="1"/>
          </p:cNvSpPr>
          <p:nvPr/>
        </p:nvSpPr>
        <p:spPr bwMode="auto">
          <a:xfrm>
            <a:off x="6329680" y="1174750"/>
            <a:ext cx="5016500" cy="2306955"/>
          </a:xfrm>
          <a:prstGeom prst="rect">
            <a:avLst/>
          </a:prstGeom>
          <a:noFill/>
          <a:ln w="9525">
            <a:noFill/>
            <a:miter lim="800000"/>
          </a:ln>
          <a:effectLst/>
        </p:spPr>
        <p:txBody>
          <a:bodyPr wrap="square">
            <a:spAutoFit/>
          </a:bodyPr>
          <a:lstStyle/>
          <a:p>
            <a:pPr marL="367030" marR="0" indent="-342900" defTabSz="914400">
              <a:lnSpc>
                <a:spcPct val="150000"/>
              </a:lnSpc>
              <a:buClr>
                <a:srgbClr val="FF0000"/>
              </a:buClr>
              <a:buSzTx/>
              <a:buFont typeface="Wingdings" panose="05000000000000000000" charset="0"/>
              <a:buChar char="p"/>
              <a:defRPr/>
            </a:pP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rPr>
              <a:t>与法律、保险相关</a:t>
            </a:r>
            <a:endPar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endParaRPr>
          </a:p>
          <a:p>
            <a:pPr marR="0" defTabSz="914400">
              <a:lnSpc>
                <a:spcPct val="150000"/>
              </a:lnSpc>
              <a:buClr>
                <a:schemeClr val="accent2"/>
              </a:buClr>
              <a:buSzTx/>
              <a:buFont typeface="Wingdings" panose="05000000000000000000" pitchFamily="2" charset="2"/>
              <a:buChar char="Ø"/>
              <a:defRPr/>
            </a:pPr>
            <a:r>
              <a:rPr kumimoji="0" lang="zh-CN" altLang="en-US" sz="2400" b="1" kern="1200" cap="none" spc="0" normalizeH="0" baseline="0" noProof="0" dirty="0">
                <a:latin typeface="楷体" panose="02010609060101010101" pitchFamily="49" charset="-122"/>
                <a:ea typeface="楷体" panose="02010609060101010101" pitchFamily="49" charset="-122"/>
                <a:cs typeface="+mn-cs"/>
              </a:rPr>
              <a:t>咨询费、诉讼费</a:t>
            </a:r>
            <a:endParaRPr kumimoji="0" lang="zh-CN" altLang="en-US" sz="2400" b="1" kern="1200" cap="none" spc="0" normalizeH="0" baseline="0" noProof="0" dirty="0">
              <a:latin typeface="楷体" panose="02010609060101010101" pitchFamily="49" charset="-122"/>
              <a:ea typeface="楷体" panose="02010609060101010101" pitchFamily="49" charset="-122"/>
              <a:cs typeface="+mn-cs"/>
            </a:endParaRPr>
          </a:p>
          <a:p>
            <a:pPr marR="0" defTabSz="914400">
              <a:lnSpc>
                <a:spcPct val="150000"/>
              </a:lnSpc>
              <a:buClr>
                <a:schemeClr val="accent2"/>
              </a:buClr>
              <a:buSzTx/>
              <a:buFont typeface="Wingdings" panose="05000000000000000000" pitchFamily="2" charset="2"/>
              <a:buChar char="Ø"/>
              <a:defRPr/>
            </a:pPr>
            <a:r>
              <a:rPr kumimoji="0" lang="zh-CN" altLang="en-US" sz="2400" b="1" kern="1200" cap="none" spc="0" normalizeH="0" baseline="0" noProof="0" dirty="0">
                <a:latin typeface="楷体" panose="02010609060101010101" pitchFamily="49" charset="-122"/>
                <a:ea typeface="楷体" panose="02010609060101010101" pitchFamily="49" charset="-122"/>
                <a:cs typeface="+mn-cs"/>
              </a:rPr>
              <a:t>聘请中介机构费</a:t>
            </a:r>
            <a:endParaRPr kumimoji="0" lang="zh-CN" altLang="en-US" sz="2400" b="1" kern="1200" cap="none" spc="0" normalizeH="0" baseline="0" noProof="0" dirty="0">
              <a:latin typeface="楷体" panose="02010609060101010101" pitchFamily="49" charset="-122"/>
              <a:ea typeface="楷体" panose="02010609060101010101" pitchFamily="49" charset="-122"/>
              <a:cs typeface="+mn-cs"/>
            </a:endParaRPr>
          </a:p>
          <a:p>
            <a:pPr marR="0" defTabSz="914400">
              <a:lnSpc>
                <a:spcPct val="150000"/>
              </a:lnSpc>
              <a:buClr>
                <a:schemeClr val="accent2"/>
              </a:buClr>
              <a:buSzTx/>
              <a:buFont typeface="Wingdings" panose="05000000000000000000" pitchFamily="2" charset="2"/>
              <a:buChar char="Ø"/>
              <a:defRPr/>
            </a:pPr>
            <a:r>
              <a:rPr kumimoji="0" lang="zh-CN" altLang="en-US" sz="2400" b="1" kern="1200" cap="none" spc="0" normalizeH="0" baseline="0" noProof="0" dirty="0">
                <a:latin typeface="楷体" panose="02010609060101010101" pitchFamily="49" charset="-122"/>
                <a:ea typeface="楷体" panose="02010609060101010101" pitchFamily="49" charset="-122"/>
                <a:cs typeface="+mn-cs"/>
              </a:rPr>
              <a:t>劳动保险费、待业保险费等</a:t>
            </a:r>
            <a:endParaRPr kumimoji="0" lang="zh-CN" altLang="en-US" sz="2400" kern="1200" cap="none" spc="0" normalizeH="0" baseline="0" noProof="0" dirty="0">
              <a:latin typeface="楷体" panose="02010609060101010101" pitchFamily="49" charset="-122"/>
              <a:ea typeface="楷体" panose="02010609060101010101" pitchFamily="49" charset="-122"/>
              <a:cs typeface="+mn-cs"/>
            </a:endParaRPr>
          </a:p>
        </p:txBody>
      </p:sp>
      <p:sp>
        <p:nvSpPr>
          <p:cNvPr id="2" name="Text Box 4"/>
          <p:cNvSpPr txBox="1">
            <a:spLocks noChangeArrowheads="1"/>
          </p:cNvSpPr>
          <p:nvPr/>
        </p:nvSpPr>
        <p:spPr bwMode="auto">
          <a:xfrm>
            <a:off x="6308725" y="3332480"/>
            <a:ext cx="5053330" cy="2861310"/>
          </a:xfrm>
          <a:prstGeom prst="rect">
            <a:avLst/>
          </a:prstGeom>
          <a:noFill/>
          <a:ln w="9525">
            <a:noFill/>
            <a:miter lim="800000"/>
          </a:ln>
          <a:effectLst/>
        </p:spPr>
        <p:txBody>
          <a:bodyPr wrap="square">
            <a:spAutoFit/>
          </a:bodyPr>
          <a:p>
            <a:pPr marL="367030" marR="0" indent="-342900" defTabSz="914400">
              <a:lnSpc>
                <a:spcPct val="150000"/>
              </a:lnSpc>
              <a:buClr>
                <a:srgbClr val="FF0000"/>
              </a:buClr>
              <a:buSzTx/>
              <a:buFont typeface="Wingdings" panose="05000000000000000000" charset="0"/>
              <a:buChar char="p"/>
              <a:defRPr/>
            </a:pP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rPr>
              <a:t>其他</a:t>
            </a:r>
            <a:endPar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endParaRPr>
          </a:p>
          <a:p>
            <a:pPr marR="0" defTabSz="914400">
              <a:lnSpc>
                <a:spcPct val="150000"/>
              </a:lnSpc>
              <a:buClr>
                <a:schemeClr val="accent2"/>
              </a:buClr>
              <a:buSzTx/>
              <a:buFont typeface="Wingdings" panose="05000000000000000000" pitchFamily="2" charset="2"/>
              <a:buChar char="Ø"/>
              <a:defRPr/>
            </a:pPr>
            <a:r>
              <a:rPr kumimoji="0" lang="zh-CN" altLang="en-US" sz="2400" b="1" kern="1200" cap="none" spc="0" normalizeH="0" baseline="0" noProof="0" dirty="0">
                <a:latin typeface="楷体" panose="02010609060101010101" pitchFamily="49" charset="-122"/>
                <a:ea typeface="楷体" panose="02010609060101010101" pitchFamily="49" charset="-122"/>
                <a:cs typeface="+mn-cs"/>
              </a:rPr>
              <a:t>研发费（费用化支出）</a:t>
            </a:r>
            <a:endParaRPr kumimoji="0" lang="zh-CN" altLang="en-US" sz="2400" b="1" kern="1200" cap="none" spc="0" normalizeH="0" baseline="0" noProof="0" dirty="0">
              <a:latin typeface="楷体" panose="02010609060101010101" pitchFamily="49" charset="-122"/>
              <a:ea typeface="楷体" panose="02010609060101010101" pitchFamily="49" charset="-122"/>
              <a:cs typeface="+mn-cs"/>
            </a:endParaRPr>
          </a:p>
          <a:p>
            <a:pPr marR="0" defTabSz="914400">
              <a:lnSpc>
                <a:spcPct val="150000"/>
              </a:lnSpc>
              <a:buClr>
                <a:schemeClr val="accent2"/>
              </a:buClr>
              <a:buSzTx/>
              <a:buFont typeface="Wingdings" panose="05000000000000000000" pitchFamily="2" charset="2"/>
              <a:buChar char="Ø"/>
              <a:defRPr/>
            </a:pPr>
            <a:r>
              <a:rPr lang="zh-CN" altLang="en-US" sz="2400" b="1" noProof="1" dirty="0">
                <a:latin typeface="楷体" panose="02010609060101010101" pitchFamily="49" charset="-122"/>
                <a:ea typeface="楷体" panose="02010609060101010101" pitchFamily="49" charset="-122"/>
                <a:cs typeface="+mn-cs"/>
                <a:sym typeface="+mn-ea"/>
              </a:rPr>
              <a:t>印花税等相关税金</a:t>
            </a:r>
            <a:endParaRPr lang="zh-CN" altLang="en-US" sz="2400" b="1" noProof="1" dirty="0">
              <a:latin typeface="楷体" panose="02010609060101010101" pitchFamily="49" charset="-122"/>
              <a:ea typeface="楷体" panose="02010609060101010101" pitchFamily="49" charset="-122"/>
              <a:sym typeface="+mn-ea"/>
            </a:endParaRPr>
          </a:p>
          <a:p>
            <a:pPr marR="0" defTabSz="914400">
              <a:lnSpc>
                <a:spcPct val="150000"/>
              </a:lnSpc>
              <a:buClr>
                <a:schemeClr val="accent2"/>
              </a:buClr>
              <a:buSzTx/>
              <a:buFont typeface="Wingdings" panose="05000000000000000000" pitchFamily="2" charset="2"/>
              <a:buChar char="Ø"/>
              <a:defRPr/>
            </a:pPr>
            <a:r>
              <a:rPr lang="zh-CN" altLang="en-US" sz="2400" b="1" noProof="1" dirty="0">
                <a:latin typeface="楷体" panose="02010609060101010101" pitchFamily="49" charset="-122"/>
                <a:ea typeface="楷体" panose="02010609060101010101" pitchFamily="49" charset="-122"/>
                <a:cs typeface="+mn-cs"/>
                <a:sym typeface="+mn-ea"/>
              </a:rPr>
              <a:t>技术转让费</a:t>
            </a:r>
            <a:endParaRPr lang="zh-CN" altLang="en-US" sz="2400" b="1" noProof="1" dirty="0">
              <a:latin typeface="楷体" panose="02010609060101010101" pitchFamily="49" charset="-122"/>
              <a:ea typeface="楷体" panose="02010609060101010101" pitchFamily="49" charset="-122"/>
              <a:sym typeface="+mn-ea"/>
            </a:endParaRPr>
          </a:p>
          <a:p>
            <a:pPr marR="0" defTabSz="914400">
              <a:lnSpc>
                <a:spcPct val="150000"/>
              </a:lnSpc>
              <a:buClr>
                <a:schemeClr val="accent2"/>
              </a:buClr>
              <a:buSzTx/>
              <a:buFont typeface="Wingdings" panose="05000000000000000000" pitchFamily="2" charset="2"/>
              <a:buChar char="Ø"/>
              <a:defRPr/>
            </a:pPr>
            <a:r>
              <a:rPr lang="zh-CN" altLang="en-US" sz="2400" b="1" noProof="0" dirty="0">
                <a:latin typeface="楷体" panose="02010609060101010101" pitchFamily="49" charset="-122"/>
                <a:ea typeface="楷体" panose="02010609060101010101" pitchFamily="49" charset="-122"/>
                <a:cs typeface="+mn-cs"/>
                <a:sym typeface="+mn-ea"/>
              </a:rPr>
              <a:t>无形资产摊销（自用）</a:t>
            </a:r>
            <a:endParaRPr kumimoji="0" lang="zh-CN" altLang="en-US" sz="2400" kern="1200" cap="none" spc="0" normalizeH="0" baseline="0" noProof="0" dirty="0">
              <a:latin typeface="楷体" panose="02010609060101010101" pitchFamily="49" charset="-122"/>
              <a:ea typeface="楷体" panose="02010609060101010101" pitchFamily="49" charset="-122"/>
              <a:cs typeface="+mn-cs"/>
            </a:endParaRPr>
          </a:p>
        </p:txBody>
      </p:sp>
    </p:spTree>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62915" name="Group 3"/>
          <p:cNvGraphicFramePr>
            <a:graphicFrameLocks noGrp="1"/>
          </p:cNvGraphicFramePr>
          <p:nvPr/>
        </p:nvGraphicFramePr>
        <p:xfrm>
          <a:off x="2166938" y="1268413"/>
          <a:ext cx="8072120" cy="4631055"/>
        </p:xfrm>
        <a:graphic>
          <a:graphicData uri="http://schemas.openxmlformats.org/drawingml/2006/table">
            <a:tbl>
              <a:tblPr/>
              <a:tblGrid>
                <a:gridCol w="4072890"/>
                <a:gridCol w="3999230"/>
              </a:tblGrid>
              <a:tr h="1404620">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管理费用</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9" marB="4570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6888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600" b="1" dirty="0">
                          <a:latin typeface="楷体" panose="02010609060101010101" pitchFamily="49" charset="-122"/>
                          <a:ea typeface="楷体" panose="02010609060101010101" pitchFamily="49" charset="-122"/>
                        </a:rPr>
                        <a:t>归集本期发生的各项管理费用：管理人员工资、业务费、办公费、律师诉讼费等</a:t>
                      </a:r>
                      <a:endParaRPr lang="zh-CN" altLang="en-US" sz="2600" b="1" dirty="0">
                        <a:latin typeface="楷体" panose="02010609060101010101" pitchFamily="49" charset="-122"/>
                        <a:ea typeface="楷体" panose="02010609060101010101" pitchFamily="49" charset="-122"/>
                      </a:endParaRPr>
                    </a:p>
                  </a:txBody>
                  <a:tcPr marL="91439" marR="91439" marT="45709" marB="4570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期末结转至“本年利润”账户的管理费用</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9" marB="4570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5755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09" marB="4570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09" marB="4570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14369" name="Rectangle 2"/>
          <p:cNvSpPr/>
          <p:nvPr>
            <p:ph type="title"/>
          </p:nvPr>
        </p:nvSpPr>
        <p:spPr>
          <a:xfrm>
            <a:off x="767080" y="376555"/>
            <a:ext cx="1053719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0993" name="Rectangle 2"/>
          <p:cNvSpPr/>
          <p:nvPr>
            <p:ph idx="1"/>
          </p:nvPr>
        </p:nvSpPr>
        <p:spPr>
          <a:xfrm>
            <a:off x="877570" y="1196975"/>
            <a:ext cx="10419080" cy="4822825"/>
          </a:xfrm>
        </p:spPr>
        <p:txBody>
          <a:bodyPr vert="horz" wrap="square" lIns="91440" tIns="45720" rIns="91440" bIns="45720" anchor="t" anchorCtr="0"/>
          <a:p>
            <a:pPr algn="just" eaLnBrk="1" hangingPunct="1">
              <a:lnSpc>
                <a:spcPct val="150000"/>
              </a:lnSpc>
              <a:spcBef>
                <a:spcPts val="25"/>
              </a:spcBef>
              <a:buClr>
                <a:srgbClr val="FF0000"/>
              </a:buClr>
              <a:buFont typeface="Wingdings" panose="05000000000000000000" charset="0"/>
              <a:buChar char="p"/>
            </a:pPr>
            <a:r>
              <a:rPr lang="zh-CN" altLang="en-US" sz="3000" dirty="0">
                <a:solidFill>
                  <a:srgbClr val="FF0000"/>
                </a:solidFill>
                <a:latin typeface="黑体" panose="02010609060101010101" pitchFamily="49" charset="-122"/>
                <a:ea typeface="黑体" panose="02010609060101010101" pitchFamily="49" charset="-122"/>
              </a:rPr>
              <a:t>三、生产过程业务核算的账务处理</a:t>
            </a:r>
            <a:endParaRPr lang="zh-CN" altLang="en-US" sz="30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50000"/>
              </a:lnSpc>
              <a:spcBef>
                <a:spcPts val="25"/>
              </a:spcBef>
              <a:buClr>
                <a:srgbClr val="FF0000"/>
              </a:buClr>
              <a:buFont typeface="Wingdings" panose="05000000000000000000" charset="0"/>
              <a:buChar char="Ø"/>
            </a:pPr>
            <a:r>
              <a:rPr lang="zh-CN" altLang="en-US" sz="3000" dirty="0">
                <a:solidFill>
                  <a:srgbClr val="0000FF"/>
                </a:solidFill>
                <a:latin typeface="楷体" panose="02010609060101010101" pitchFamily="49" charset="-122"/>
                <a:ea typeface="楷体" panose="02010609060101010101" pitchFamily="49" charset="-122"/>
              </a:rPr>
              <a:t>材料费用</a:t>
            </a:r>
            <a:r>
              <a:rPr lang="zh-CN" altLang="en-US" sz="3000" dirty="0">
                <a:latin typeface="楷体" panose="02010609060101010101" pitchFamily="49" charset="-122"/>
                <a:ea typeface="楷体" panose="02010609060101010101" pitchFamily="49" charset="-122"/>
              </a:rPr>
              <a:t>的归集与分配</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50000"/>
              </a:lnSpc>
              <a:spcBef>
                <a:spcPts val="25"/>
              </a:spcBef>
              <a:buClr>
                <a:srgbClr val="FF0000"/>
              </a:buClr>
              <a:buFont typeface="Wingdings" panose="05000000000000000000" charset="0"/>
              <a:buChar char="Ø"/>
            </a:pPr>
            <a:r>
              <a:rPr lang="zh-CN" altLang="en-US" sz="3000" dirty="0">
                <a:solidFill>
                  <a:srgbClr val="0000FF"/>
                </a:solidFill>
                <a:latin typeface="楷体" panose="02010609060101010101" pitchFamily="49" charset="-122"/>
                <a:ea typeface="楷体" panose="02010609060101010101" pitchFamily="49" charset="-122"/>
              </a:rPr>
              <a:t>人工费用</a:t>
            </a:r>
            <a:r>
              <a:rPr lang="zh-CN" altLang="en-US" sz="3000" dirty="0">
                <a:latin typeface="楷体" panose="02010609060101010101" pitchFamily="49" charset="-122"/>
                <a:ea typeface="楷体" panose="02010609060101010101" pitchFamily="49" charset="-122"/>
              </a:rPr>
              <a:t>的归集与分配</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50000"/>
              </a:lnSpc>
              <a:spcBef>
                <a:spcPts val="25"/>
              </a:spcBef>
              <a:buClr>
                <a:srgbClr val="FF0000"/>
              </a:buClr>
              <a:buFont typeface="Wingdings" panose="05000000000000000000" charset="0"/>
              <a:buChar char="Ø"/>
            </a:pPr>
            <a:r>
              <a:rPr lang="zh-CN" altLang="en-US" sz="3000" dirty="0">
                <a:solidFill>
                  <a:srgbClr val="0000FF"/>
                </a:solidFill>
                <a:latin typeface="楷体" panose="02010609060101010101" pitchFamily="49" charset="-122"/>
                <a:ea typeface="楷体" panose="02010609060101010101" pitchFamily="49" charset="-122"/>
              </a:rPr>
              <a:t>制造费用</a:t>
            </a:r>
            <a:r>
              <a:rPr lang="zh-CN" altLang="en-US" sz="3000" dirty="0">
                <a:latin typeface="楷体" panose="02010609060101010101" pitchFamily="49" charset="-122"/>
                <a:ea typeface="楷体" panose="02010609060101010101" pitchFamily="49" charset="-122"/>
              </a:rPr>
              <a:t>的归集与分配</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50000"/>
              </a:lnSpc>
              <a:spcBef>
                <a:spcPts val="25"/>
              </a:spcBef>
              <a:buClr>
                <a:srgbClr val="FF0000"/>
              </a:buClr>
              <a:buFont typeface="Wingdings" panose="05000000000000000000" charset="0"/>
              <a:buChar char="Ø"/>
            </a:pPr>
            <a:r>
              <a:rPr lang="zh-CN" altLang="en-US" sz="3000" dirty="0">
                <a:solidFill>
                  <a:srgbClr val="0000FF"/>
                </a:solidFill>
                <a:latin typeface="楷体" panose="02010609060101010101" pitchFamily="49" charset="-122"/>
                <a:ea typeface="楷体" panose="02010609060101010101" pitchFamily="49" charset="-122"/>
              </a:rPr>
              <a:t>固定资产折旧费用</a:t>
            </a:r>
            <a:r>
              <a:rPr lang="zh-CN" altLang="en-US" sz="3000" dirty="0">
                <a:latin typeface="楷体" panose="02010609060101010101" pitchFamily="49" charset="-122"/>
                <a:ea typeface="楷体" panose="02010609060101010101" pitchFamily="49" charset="-122"/>
              </a:rPr>
              <a:t>的归集与分配</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50000"/>
              </a:lnSpc>
              <a:spcBef>
                <a:spcPts val="25"/>
              </a:spcBef>
              <a:buClr>
                <a:srgbClr val="FF0000"/>
              </a:buClr>
              <a:buFont typeface="Wingdings" panose="05000000000000000000" charset="0"/>
              <a:buChar char="Ø"/>
            </a:pPr>
            <a:r>
              <a:rPr lang="zh-CN" altLang="en-US" sz="3000" dirty="0">
                <a:solidFill>
                  <a:srgbClr val="0000FF"/>
                </a:solidFill>
                <a:latin typeface="楷体" panose="02010609060101010101" pitchFamily="49" charset="-122"/>
                <a:ea typeface="楷体" panose="02010609060101010101" pitchFamily="49" charset="-122"/>
              </a:rPr>
              <a:t>其他费用</a:t>
            </a:r>
            <a:r>
              <a:rPr lang="zh-CN" altLang="en-US" sz="3000" dirty="0">
                <a:latin typeface="楷体" panose="02010609060101010101" pitchFamily="49" charset="-122"/>
                <a:ea typeface="楷体" panose="02010609060101010101" pitchFamily="49" charset="-122"/>
              </a:rPr>
              <a:t>的归集与分配</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50000"/>
              </a:lnSpc>
              <a:spcBef>
                <a:spcPts val="25"/>
              </a:spcBef>
              <a:buClr>
                <a:srgbClr val="FF0000"/>
              </a:buClr>
              <a:buSzTx/>
              <a:buFont typeface="Wingdings" panose="05000000000000000000" charset="0"/>
              <a:buChar char="Ø"/>
            </a:pPr>
            <a:r>
              <a:rPr lang="zh-CN" altLang="en-US" sz="3000" dirty="0">
                <a:latin typeface="楷体" panose="02010609060101010101" pitchFamily="49" charset="-122"/>
                <a:ea typeface="楷体" panose="02010609060101010101" pitchFamily="49" charset="-122"/>
              </a:rPr>
              <a:t>完工产品</a:t>
            </a:r>
            <a:r>
              <a:rPr lang="zh-CN" altLang="en-US" sz="3000" dirty="0">
                <a:solidFill>
                  <a:srgbClr val="0000FF"/>
                </a:solidFill>
                <a:latin typeface="楷体" panose="02010609060101010101" pitchFamily="49" charset="-122"/>
                <a:ea typeface="楷体" panose="02010609060101010101" pitchFamily="49" charset="-122"/>
              </a:rPr>
              <a:t>生产成本</a:t>
            </a:r>
            <a:r>
              <a:rPr lang="zh-CN" altLang="en-US" sz="3000" dirty="0">
                <a:latin typeface="楷体" panose="02010609060101010101" pitchFamily="49" charset="-122"/>
                <a:ea typeface="楷体" panose="02010609060101010101" pitchFamily="49" charset="-122"/>
              </a:rPr>
              <a:t>的计算与结转</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spcBef>
                <a:spcPts val="25"/>
              </a:spcBef>
              <a:buClr>
                <a:srgbClr val="FF0000"/>
              </a:buClr>
              <a:buFont typeface="Wingdings" panose="05000000000000000000" charset="0"/>
              <a:buChar char="Ø"/>
            </a:pPr>
            <a:endParaRPr lang="zh-CN" altLang="en-US" sz="3000" dirty="0">
              <a:solidFill>
                <a:srgbClr val="0000CC"/>
              </a:solidFill>
              <a:latin typeface="黑体" panose="02010609060101010101" pitchFamily="49" charset="-122"/>
              <a:ea typeface="黑体" panose="02010609060101010101" pitchFamily="49" charset="-122"/>
            </a:endParaRPr>
          </a:p>
          <a:p>
            <a:pPr algn="just" eaLnBrk="1" hangingPunct="1">
              <a:lnSpc>
                <a:spcPct val="150000"/>
              </a:lnSpc>
              <a:buFont typeface="Wingdings" panose="05000000000000000000" pitchFamily="2" charset="2"/>
              <a:buChar char="Ø"/>
            </a:pPr>
            <a:endParaRPr lang="zh-CN" altLang="en-US" sz="3000"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4129" name="Rectangle 2"/>
          <p:cNvSpPr/>
          <p:nvPr>
            <p:ph idx="1"/>
          </p:nvPr>
        </p:nvSpPr>
        <p:spPr>
          <a:xfrm>
            <a:off x="981710" y="1196975"/>
            <a:ext cx="9038590" cy="1460500"/>
          </a:xfrm>
        </p:spPr>
        <p:txBody>
          <a:bodyPr vert="horz" wrap="square" lIns="91440" tIns="45720" rIns="91440" bIns="45720" anchor="t"/>
          <a:p>
            <a:pPr marL="469900" marR="0" indent="-469900" algn="just" defTabSz="914400" rtl="0" eaLnBrk="1" fontAlgn="base" latinLnBrk="0" hangingPunct="1">
              <a:lnSpc>
                <a:spcPct val="150000"/>
              </a:lnSpc>
              <a:spcBef>
                <a:spcPts val="0"/>
              </a:spcBef>
              <a:spcAft>
                <a:spcPts val="0"/>
              </a:spcAft>
              <a:buClr>
                <a:srgbClr val="FF0000"/>
              </a:buClr>
              <a:buSzTx/>
              <a:buFont typeface="Wingdings" panose="05000000000000000000" charset="0"/>
              <a:buChar char="p"/>
            </a:pPr>
            <a:r>
              <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（一）材料费用的归集与分配</a:t>
            </a:r>
            <a:endPar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0" marR="0" indent="0" algn="just" defTabSz="914400" rtl="0" eaLnBrk="1" fontAlgn="base" latinLnBrk="0" hangingPunct="1">
              <a:lnSpc>
                <a:spcPct val="150000"/>
              </a:lnSpc>
              <a:spcBef>
                <a:spcPts val="0"/>
              </a:spcBef>
              <a:spcAft>
                <a:spcPts val="0"/>
              </a:spcAft>
              <a:buClr>
                <a:srgbClr val="FF0000"/>
              </a:buClr>
              <a:buSzTx/>
              <a:buFont typeface="Wingdings" panose="05000000000000000000" pitchFamily="2" charset="2"/>
              <a:buNone/>
            </a:pPr>
            <a:r>
              <a:rPr kumimoji="0" lang="en-US" altLang="zh-CN"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按材料耗用的地点和用途进行归集。</a:t>
            </a:r>
            <a:endPar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p:txBody>
      </p:sp>
      <p:sp>
        <p:nvSpPr>
          <p:cNvPr id="342018" name="Rectangle 3"/>
          <p:cNvSpPr/>
          <p:nvPr>
            <p:ph type="title"/>
          </p:nvPr>
        </p:nvSpPr>
        <p:spPr>
          <a:xfrm>
            <a:off x="892175" y="304800"/>
            <a:ext cx="9242425"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三、生产过程业务核算的账务处理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05153" name="Text Box 2"/>
          <p:cNvSpPr txBox="1"/>
          <p:nvPr/>
        </p:nvSpPr>
        <p:spPr>
          <a:xfrm>
            <a:off x="2095500" y="3425825"/>
            <a:ext cx="1008063" cy="521970"/>
          </a:xfrm>
          <a:prstGeom prst="rect">
            <a:avLst/>
          </a:prstGeom>
          <a:noFill/>
          <a:ln w="9525">
            <a:noFill/>
          </a:ln>
        </p:spPr>
        <p:txBody>
          <a:bodyPr anchor="t" anchorCtr="0">
            <a:spAutoFit/>
          </a:bodyPr>
          <a:p>
            <a:pPr>
              <a:spcBef>
                <a:spcPct val="50000"/>
              </a:spcBef>
            </a:pPr>
            <a:r>
              <a:rPr lang="zh-CN" altLang="en-US" sz="2800" b="1" dirty="0">
                <a:latin typeface="楷体" panose="02010609060101010101" pitchFamily="49" charset="-122"/>
                <a:ea typeface="楷体" panose="02010609060101010101" pitchFamily="49" charset="-122"/>
              </a:rPr>
              <a:t>材料</a:t>
            </a:r>
            <a:endParaRPr lang="zh-CN" altLang="en-US" sz="2800" b="1" dirty="0">
              <a:latin typeface="楷体" panose="02010609060101010101" pitchFamily="49" charset="-122"/>
              <a:ea typeface="楷体" panose="02010609060101010101" pitchFamily="49" charset="-122"/>
            </a:endParaRPr>
          </a:p>
        </p:txBody>
      </p:sp>
      <p:sp>
        <p:nvSpPr>
          <p:cNvPr id="378883" name="Text Box 3"/>
          <p:cNvSpPr txBox="1"/>
          <p:nvPr/>
        </p:nvSpPr>
        <p:spPr>
          <a:xfrm>
            <a:off x="3594100" y="3435350"/>
            <a:ext cx="3714750" cy="491490"/>
          </a:xfrm>
          <a:prstGeom prst="rect">
            <a:avLst/>
          </a:prstGeom>
          <a:noFill/>
          <a:ln w="9525">
            <a:noFill/>
          </a:ln>
        </p:spPr>
        <p:txBody>
          <a:bodyPr anchor="t" anchorCtr="0">
            <a:spAutoFit/>
          </a:bodyPr>
          <a:p>
            <a:pPr algn="ctr">
              <a:spcBef>
                <a:spcPct val="50000"/>
              </a:spcBef>
            </a:pPr>
            <a:r>
              <a:rPr lang="zh-CN" altLang="en-US" sz="2600" b="1" dirty="0">
                <a:latin typeface="楷体" panose="02010609060101010101" pitchFamily="49" charset="-122"/>
                <a:ea typeface="楷体" panose="02010609060101010101" pitchFamily="49" charset="-122"/>
              </a:rPr>
              <a:t> 生产车间，生产产品</a:t>
            </a:r>
            <a:endParaRPr lang="zh-CN" altLang="en-US" sz="2600" b="1" dirty="0">
              <a:latin typeface="楷体" panose="02010609060101010101" pitchFamily="49" charset="-122"/>
              <a:ea typeface="楷体" panose="02010609060101010101" pitchFamily="49" charset="-122"/>
            </a:endParaRPr>
          </a:p>
        </p:txBody>
      </p:sp>
      <p:sp>
        <p:nvSpPr>
          <p:cNvPr id="378884" name="Text Box 4"/>
          <p:cNvSpPr txBox="1"/>
          <p:nvPr/>
        </p:nvSpPr>
        <p:spPr>
          <a:xfrm>
            <a:off x="3736975" y="4051300"/>
            <a:ext cx="3659188" cy="491490"/>
          </a:xfrm>
          <a:prstGeom prst="rect">
            <a:avLst/>
          </a:prstGeom>
          <a:noFill/>
          <a:ln w="9525">
            <a:noFill/>
          </a:ln>
        </p:spPr>
        <p:txBody>
          <a:bodyPr anchor="t" anchorCtr="0">
            <a:spAutoFit/>
          </a:bodyPr>
          <a:p>
            <a:pPr>
              <a:spcBef>
                <a:spcPct val="50000"/>
              </a:spcBef>
            </a:pPr>
            <a:r>
              <a:rPr lang="zh-CN" altLang="en-US" sz="2600" b="1" dirty="0">
                <a:latin typeface="楷体" panose="02010609060101010101" pitchFamily="49" charset="-122"/>
                <a:ea typeface="楷体" panose="02010609060101010101" pitchFamily="49" charset="-122"/>
              </a:rPr>
              <a:t> 生产车间，一般耗用</a:t>
            </a:r>
            <a:endParaRPr lang="zh-CN" altLang="en-US" sz="2600" b="1" dirty="0">
              <a:latin typeface="楷体" panose="02010609060101010101" pitchFamily="49" charset="-122"/>
              <a:ea typeface="楷体" panose="02010609060101010101" pitchFamily="49" charset="-122"/>
            </a:endParaRPr>
          </a:p>
        </p:txBody>
      </p:sp>
      <p:sp>
        <p:nvSpPr>
          <p:cNvPr id="305156" name="Text Box 5"/>
          <p:cNvSpPr txBox="1"/>
          <p:nvPr/>
        </p:nvSpPr>
        <p:spPr>
          <a:xfrm>
            <a:off x="3675063" y="2789238"/>
            <a:ext cx="6561137" cy="521970"/>
          </a:xfrm>
          <a:prstGeom prst="rect">
            <a:avLst/>
          </a:prstGeom>
          <a:noFill/>
          <a:ln w="9525">
            <a:noFill/>
          </a:ln>
        </p:spPr>
        <p:txBody>
          <a:bodyPr wrap="square" anchor="t" anchorCtr="0">
            <a:spAutoFit/>
          </a:bodyPr>
          <a:p>
            <a:pPr>
              <a:spcBef>
                <a:spcPct val="50000"/>
              </a:spcBef>
            </a:pPr>
            <a:r>
              <a:rPr lang="zh-CN" altLang="en-US" sz="2800" b="1" dirty="0">
                <a:solidFill>
                  <a:srgbClr val="3333FF"/>
                </a:solidFill>
                <a:latin typeface="楷体" panose="02010609060101010101" pitchFamily="49" charset="-122"/>
                <a:ea typeface="楷体" panose="02010609060101010101" pitchFamily="49" charset="-122"/>
              </a:rPr>
              <a:t> 材料使用地点、用途   成本归属科目</a:t>
            </a:r>
            <a:endParaRPr lang="zh-CN" altLang="en-US" sz="2800" b="1" dirty="0">
              <a:solidFill>
                <a:srgbClr val="3333FF"/>
              </a:solidFill>
              <a:latin typeface="楷体" panose="02010609060101010101" pitchFamily="49" charset="-122"/>
              <a:ea typeface="楷体" panose="02010609060101010101" pitchFamily="49" charset="-122"/>
            </a:endParaRPr>
          </a:p>
        </p:txBody>
      </p:sp>
      <p:sp>
        <p:nvSpPr>
          <p:cNvPr id="378886" name="Line 6"/>
          <p:cNvSpPr/>
          <p:nvPr/>
        </p:nvSpPr>
        <p:spPr>
          <a:xfrm flipV="1">
            <a:off x="3024188" y="3646488"/>
            <a:ext cx="928687" cy="6350"/>
          </a:xfrm>
          <a:prstGeom prst="line">
            <a:avLst/>
          </a:prstGeom>
          <a:ln w="38100" cap="flat" cmpd="sng">
            <a:solidFill>
              <a:srgbClr val="FF0000"/>
            </a:solidFill>
            <a:prstDash val="solid"/>
            <a:round/>
            <a:headEnd type="none" w="med" len="med"/>
            <a:tailEnd type="triangle" w="med" len="med"/>
          </a:ln>
        </p:spPr>
      </p:sp>
      <p:sp>
        <p:nvSpPr>
          <p:cNvPr id="378887" name="Line 7"/>
          <p:cNvSpPr/>
          <p:nvPr/>
        </p:nvSpPr>
        <p:spPr>
          <a:xfrm>
            <a:off x="3024188" y="3717925"/>
            <a:ext cx="928687" cy="544513"/>
          </a:xfrm>
          <a:prstGeom prst="line">
            <a:avLst/>
          </a:prstGeom>
          <a:ln w="38100" cap="flat" cmpd="sng">
            <a:solidFill>
              <a:srgbClr val="FF0000"/>
            </a:solidFill>
            <a:prstDash val="solid"/>
            <a:round/>
            <a:headEnd type="none" w="med" len="med"/>
            <a:tailEnd type="triangle" w="med" len="med"/>
          </a:ln>
        </p:spPr>
      </p:sp>
      <p:sp>
        <p:nvSpPr>
          <p:cNvPr id="378888" name="Text Box 8"/>
          <p:cNvSpPr txBox="1"/>
          <p:nvPr/>
        </p:nvSpPr>
        <p:spPr>
          <a:xfrm>
            <a:off x="7237413" y="3435350"/>
            <a:ext cx="3103562" cy="491490"/>
          </a:xfrm>
          <a:prstGeom prst="rect">
            <a:avLst/>
          </a:prstGeom>
          <a:noFill/>
          <a:ln w="9525">
            <a:noFill/>
          </a:ln>
        </p:spPr>
        <p:txBody>
          <a:bodyPr anchor="t" anchorCtr="0">
            <a:spAutoFit/>
          </a:bodyPr>
          <a:p>
            <a:pPr algn="ctr">
              <a:spcBef>
                <a:spcPct val="50000"/>
              </a:spcBef>
            </a:pPr>
            <a:r>
              <a:rPr lang="zh-CN" altLang="en-US" sz="2600" b="1" dirty="0">
                <a:latin typeface="楷体" panose="02010609060101010101" pitchFamily="49" charset="-122"/>
                <a:ea typeface="楷体" panose="02010609060101010101" pitchFamily="49" charset="-122"/>
              </a:rPr>
              <a:t>生产成本</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产品</a:t>
            </a:r>
            <a:endParaRPr lang="zh-CN" altLang="en-US" sz="2600" b="1" dirty="0">
              <a:latin typeface="楷体" panose="02010609060101010101" pitchFamily="49" charset="-122"/>
              <a:ea typeface="楷体" panose="02010609060101010101" pitchFamily="49" charset="-122"/>
            </a:endParaRPr>
          </a:p>
        </p:txBody>
      </p:sp>
      <p:sp>
        <p:nvSpPr>
          <p:cNvPr id="378889" name="Text Box 9"/>
          <p:cNvSpPr txBox="1"/>
          <p:nvPr/>
        </p:nvSpPr>
        <p:spPr>
          <a:xfrm>
            <a:off x="7237413" y="4051300"/>
            <a:ext cx="2808287" cy="491490"/>
          </a:xfrm>
          <a:prstGeom prst="rect">
            <a:avLst/>
          </a:prstGeom>
          <a:noFill/>
          <a:ln w="9525">
            <a:noFill/>
          </a:ln>
        </p:spPr>
        <p:txBody>
          <a:bodyPr anchor="t" anchorCtr="0">
            <a:spAutoFit/>
          </a:bodyPr>
          <a:p>
            <a:pPr algn="ctr">
              <a:spcBef>
                <a:spcPct val="50000"/>
              </a:spcBef>
            </a:pPr>
            <a:r>
              <a:rPr lang="zh-CN" altLang="en-US" sz="2600" b="1" dirty="0">
                <a:latin typeface="楷体" panose="02010609060101010101" pitchFamily="49" charset="-122"/>
                <a:ea typeface="楷体" panose="02010609060101010101" pitchFamily="49" charset="-122"/>
              </a:rPr>
              <a:t>制造费用</a:t>
            </a:r>
            <a:endParaRPr lang="zh-CN" altLang="en-US" sz="2600" b="1" dirty="0">
              <a:latin typeface="楷体" panose="02010609060101010101" pitchFamily="49" charset="-122"/>
              <a:ea typeface="楷体" panose="02010609060101010101" pitchFamily="49" charset="-122"/>
            </a:endParaRPr>
          </a:p>
        </p:txBody>
      </p:sp>
      <p:sp>
        <p:nvSpPr>
          <p:cNvPr id="378893" name="Rectangle 13"/>
          <p:cNvSpPr/>
          <p:nvPr/>
        </p:nvSpPr>
        <p:spPr>
          <a:xfrm>
            <a:off x="2095500" y="4668838"/>
            <a:ext cx="8001000" cy="1943100"/>
          </a:xfrm>
          <a:prstGeom prst="rect">
            <a:avLst/>
          </a:prstGeom>
          <a:solidFill>
            <a:srgbClr val="FFFFCC"/>
          </a:solidFill>
          <a:ln w="9525">
            <a:noFill/>
          </a:ln>
        </p:spPr>
        <p:txBody>
          <a:bodyPr anchor="t" anchorCtr="0"/>
          <a:p>
            <a:pPr marL="469900" indent="-469900">
              <a:lnSpc>
                <a:spcPct val="150000"/>
              </a:lnSpc>
              <a:spcBef>
                <a:spcPct val="20000"/>
              </a:spcBef>
              <a:buClr>
                <a:schemeClr val="accent2"/>
              </a:buClr>
              <a:buFont typeface="Wingdings 2" panose="05020102010507070707" pitchFamily="18" charset="2"/>
            </a:pPr>
            <a:r>
              <a:rPr lang="zh-CN" altLang="en-US" sz="2400" b="1" dirty="0">
                <a:latin typeface="仿宋" panose="02010609060101010101" pitchFamily="49" charset="-122"/>
                <a:ea typeface="仿宋" panose="02010609060101010101" pitchFamily="49" charset="-122"/>
              </a:rPr>
              <a:t>借：生产成本 </a:t>
            </a:r>
            <a:r>
              <a:rPr lang="en-US" altLang="zh-CN" sz="2400" b="1" dirty="0">
                <a:latin typeface="仿宋" panose="02010609060101010101" pitchFamily="49" charset="-122"/>
                <a:ea typeface="仿宋" panose="02010609060101010101" pitchFamily="49" charset="-122"/>
              </a:rPr>
              <a:t>——××</a:t>
            </a:r>
            <a:r>
              <a:rPr lang="zh-CN" altLang="en-US" sz="2400" b="1" dirty="0">
                <a:latin typeface="仿宋" panose="02010609060101010101" pitchFamily="49" charset="-122"/>
                <a:ea typeface="仿宋" panose="02010609060101010101" pitchFamily="49" charset="-122"/>
              </a:rPr>
              <a:t>产品 （生产产品耗用材料）</a:t>
            </a:r>
            <a:endParaRPr lang="zh-CN" altLang="en-US" sz="2400" b="1" dirty="0">
              <a:latin typeface="仿宋" panose="02010609060101010101" pitchFamily="49" charset="-122"/>
              <a:ea typeface="仿宋" panose="02010609060101010101" pitchFamily="49" charset="-122"/>
            </a:endParaRPr>
          </a:p>
          <a:p>
            <a:pPr marL="469900" indent="-469900">
              <a:lnSpc>
                <a:spcPct val="150000"/>
              </a:lnSpc>
              <a:spcBef>
                <a:spcPct val="20000"/>
              </a:spcBef>
              <a:buClr>
                <a:schemeClr val="accent2"/>
              </a:buClr>
              <a:buFont typeface="Wingdings 2" panose="05020102010507070707" pitchFamily="18" charset="2"/>
            </a:pPr>
            <a:r>
              <a:rPr lang="zh-CN" altLang="en-US" sz="2400" b="1" dirty="0">
                <a:latin typeface="仿宋" panose="02010609060101010101" pitchFamily="49" charset="-122"/>
                <a:ea typeface="仿宋" panose="02010609060101010101" pitchFamily="49" charset="-122"/>
              </a:rPr>
              <a:t>    制造费用              （车间一般耗用材料）</a:t>
            </a:r>
            <a:endParaRPr lang="zh-CN" altLang="en-US" sz="2400" b="1" dirty="0">
              <a:latin typeface="仿宋" panose="02010609060101010101" pitchFamily="49" charset="-122"/>
              <a:ea typeface="仿宋" panose="02010609060101010101" pitchFamily="49" charset="-122"/>
            </a:endParaRPr>
          </a:p>
          <a:p>
            <a:pPr marL="469900" indent="-469900">
              <a:lnSpc>
                <a:spcPct val="150000"/>
              </a:lnSpc>
              <a:spcBef>
                <a:spcPct val="20000"/>
              </a:spcBef>
              <a:buClr>
                <a:schemeClr val="accent2"/>
              </a:buClr>
              <a:buFont typeface="Wingdings 2" panose="05020102010507070707" pitchFamily="18" charset="2"/>
            </a:pPr>
            <a:r>
              <a:rPr lang="zh-CN" altLang="en-US" sz="2400" b="1" dirty="0">
                <a:latin typeface="仿宋" panose="02010609060101010101" pitchFamily="49" charset="-122"/>
                <a:ea typeface="仿宋" panose="02010609060101010101" pitchFamily="49" charset="-122"/>
              </a:rPr>
              <a:t>    贷：原材料 </a:t>
            </a: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材料</a:t>
            </a:r>
            <a:endParaRPr lang="zh-CN" altLang="en-US" sz="24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51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51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888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88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888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788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888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88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88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6" grpId="0"/>
      <p:bldP spid="305153" grpId="0"/>
      <p:bldP spid="378883" grpId="0"/>
      <p:bldP spid="305156" grpId="1"/>
      <p:bldP spid="305153" grpId="1"/>
      <p:bldP spid="378883" grpId="1"/>
      <p:bldP spid="378888" grpId="0"/>
      <p:bldP spid="378888" grpId="1"/>
      <p:bldP spid="378884" grpId="0"/>
      <p:bldP spid="378884" grpId="1"/>
      <p:bldP spid="378889" grpId="0"/>
      <p:bldP spid="378893" grpId="0" bldLvl="0" animBg="1"/>
      <p:bldP spid="378889" grpId="1"/>
      <p:bldP spid="378893" grpId="1"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1" name="Rectangle 2"/>
          <p:cNvSpPr/>
          <p:nvPr>
            <p:ph idx="1"/>
          </p:nvPr>
        </p:nvSpPr>
        <p:spPr>
          <a:xfrm>
            <a:off x="916305" y="1196975"/>
            <a:ext cx="10379075" cy="2800350"/>
          </a:xfrm>
        </p:spPr>
        <p:txBody>
          <a:bodyPr vert="horz" wrap="square" lIns="91440" tIns="45720" rIns="91440" bIns="45720" anchor="t" anchorCtr="0"/>
          <a:p>
            <a:pPr algn="just" eaLnBrk="1" hangingPunct="1">
              <a:lnSpc>
                <a:spcPct val="150000"/>
              </a:lnSpc>
              <a:buClr>
                <a:srgbClr val="FF0000"/>
              </a:buClr>
              <a:buFont typeface="Wingdings" panose="05000000000000000000" charset="0"/>
              <a:buChar char="p"/>
            </a:pP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en-US" altLang="zh-CN" sz="2800" dirty="0">
                <a:solidFill>
                  <a:srgbClr val="FF0000"/>
                </a:solidFill>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根据当月领料凭证，编制领料汇总表。</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rPr>
              <a:t>生产</a:t>
            </a:r>
            <a:r>
              <a:rPr lang="en-US" altLang="zh-CN" sz="2800" dirty="0">
                <a:latin typeface="楷体" panose="02010609060101010101" pitchFamily="49" charset="-122"/>
                <a:ea typeface="楷体" panose="02010609060101010101" pitchFamily="49" charset="-122"/>
              </a:rPr>
              <a:t>A</a:t>
            </a:r>
            <a:r>
              <a:rPr lang="zh-CN" altLang="en-US" sz="2800" dirty="0">
                <a:latin typeface="楷体" panose="02010609060101010101" pitchFamily="49" charset="-122"/>
                <a:ea typeface="楷体" panose="02010609060101010101" pitchFamily="49" charset="-122"/>
              </a:rPr>
              <a:t>产品耗用甲材料</a:t>
            </a: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吨，单价</a:t>
            </a:r>
            <a:r>
              <a:rPr lang="en-US" altLang="zh-CN" sz="2800" dirty="0">
                <a:latin typeface="楷体" panose="02010609060101010101" pitchFamily="49" charset="-122"/>
                <a:ea typeface="楷体" panose="02010609060101010101" pitchFamily="49" charset="-122"/>
              </a:rPr>
              <a:t>2 000</a:t>
            </a:r>
            <a:r>
              <a:rPr lang="zh-CN" altLang="en-US" sz="2800" dirty="0">
                <a:latin typeface="楷体" panose="02010609060101010101" pitchFamily="49" charset="-122"/>
                <a:ea typeface="楷体" panose="02010609060101010101" pitchFamily="49" charset="-122"/>
              </a:rPr>
              <a:t>元；</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charset="0"/>
              <a:buChar char="Ø"/>
            </a:pPr>
            <a:r>
              <a:rPr lang="en-US" altLang="zh-CN" sz="2800" dirty="0">
                <a:latin typeface="楷体" panose="02010609060101010101" pitchFamily="49" charset="-122"/>
                <a:ea typeface="楷体" panose="02010609060101010101" pitchFamily="49" charset="-122"/>
              </a:rPr>
              <a:t>B</a:t>
            </a:r>
            <a:r>
              <a:rPr lang="zh-CN" altLang="en-US" sz="2800" dirty="0">
                <a:latin typeface="楷体" panose="02010609060101010101" pitchFamily="49" charset="-122"/>
                <a:ea typeface="楷体" panose="02010609060101010101" pitchFamily="49" charset="-122"/>
              </a:rPr>
              <a:t>产品耗用乙材料</a:t>
            </a:r>
            <a:r>
              <a:rPr lang="en-US" altLang="zh-CN" sz="2800" dirty="0">
                <a:latin typeface="楷体" panose="02010609060101010101" pitchFamily="49" charset="-122"/>
                <a:ea typeface="楷体" panose="02010609060101010101" pitchFamily="49" charset="-122"/>
              </a:rPr>
              <a:t>4</a:t>
            </a:r>
            <a:r>
              <a:rPr lang="zh-CN" altLang="en-US" sz="2800" dirty="0">
                <a:latin typeface="楷体" panose="02010609060101010101" pitchFamily="49" charset="-122"/>
                <a:ea typeface="楷体" panose="02010609060101010101" pitchFamily="49" charset="-122"/>
              </a:rPr>
              <a:t>吨，单价</a:t>
            </a:r>
            <a:r>
              <a:rPr lang="en-US" altLang="zh-CN" sz="2800" dirty="0">
                <a:latin typeface="楷体" panose="02010609060101010101" pitchFamily="49" charset="-122"/>
                <a:ea typeface="楷体" panose="02010609060101010101" pitchFamily="49" charset="-122"/>
              </a:rPr>
              <a:t>1 100</a:t>
            </a:r>
            <a:r>
              <a:rPr lang="zh-CN" altLang="en-US" sz="2800" dirty="0">
                <a:latin typeface="楷体" panose="02010609060101010101" pitchFamily="49" charset="-122"/>
                <a:ea typeface="楷体" panose="02010609060101010101" pitchFamily="49" charset="-122"/>
              </a:rPr>
              <a:t>元；</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rPr>
              <a:t>车间一般耗用乙材料</a:t>
            </a:r>
            <a:r>
              <a:rPr lang="en-US" altLang="zh-CN" sz="2800" dirty="0">
                <a:latin typeface="楷体" panose="02010609060101010101" pitchFamily="49" charset="-122"/>
                <a:ea typeface="楷体" panose="02010609060101010101" pitchFamily="49" charset="-122"/>
              </a:rPr>
              <a:t>0.6</a:t>
            </a:r>
            <a:r>
              <a:rPr lang="zh-CN" altLang="en-US" sz="2800" dirty="0">
                <a:latin typeface="楷体" panose="02010609060101010101" pitchFamily="49" charset="-122"/>
                <a:ea typeface="楷体" panose="02010609060101010101" pitchFamily="49" charset="-122"/>
              </a:rPr>
              <a:t>吨，单价</a:t>
            </a:r>
            <a:r>
              <a:rPr lang="en-US" altLang="zh-CN" sz="2800" dirty="0">
                <a:latin typeface="楷体" panose="02010609060101010101" pitchFamily="49" charset="-122"/>
                <a:ea typeface="楷体" panose="02010609060101010101" pitchFamily="49" charset="-122"/>
              </a:rPr>
              <a:t>1 100</a:t>
            </a:r>
            <a:r>
              <a:rPr lang="zh-CN" altLang="en-US" sz="2800" dirty="0">
                <a:latin typeface="楷体" panose="02010609060101010101" pitchFamily="49" charset="-122"/>
                <a:ea typeface="楷体" panose="02010609060101010101" pitchFamily="49" charset="-122"/>
              </a:rPr>
              <a:t>元。 </a:t>
            </a:r>
            <a:endParaRPr lang="zh-CN" altLang="en-US" sz="2800" dirty="0">
              <a:latin typeface="楷体" panose="02010609060101010101" pitchFamily="49" charset="-122"/>
              <a:ea typeface="楷体" panose="02010609060101010101" pitchFamily="49" charset="-122"/>
            </a:endParaRPr>
          </a:p>
        </p:txBody>
      </p:sp>
      <p:sp>
        <p:nvSpPr>
          <p:cNvPr id="379907" name="Rectangle 3" descr="Rectangle: Click to edit Master text styles&#13;&#10;Second level&#13;&#10;Third level&#13;&#10;Fourth level&#13;&#10;Fifth level"/>
          <p:cNvSpPr/>
          <p:nvPr/>
        </p:nvSpPr>
        <p:spPr>
          <a:xfrm>
            <a:off x="2133600" y="4213225"/>
            <a:ext cx="8001000" cy="2497138"/>
          </a:xfrm>
          <a:prstGeom prst="rect">
            <a:avLst/>
          </a:prstGeom>
          <a:solidFill>
            <a:srgbClr val="FFFFCC"/>
          </a:solidFill>
          <a:ln w="9525">
            <a:noFill/>
          </a:ln>
        </p:spPr>
        <p:txBody>
          <a:bodyPr anchor="t" anchorCtr="0"/>
          <a:p>
            <a:pPr marL="342900" indent="-342900" algn="just">
              <a:lnSpc>
                <a:spcPct val="130000"/>
              </a:lnSpc>
              <a:spcBef>
                <a:spcPct val="20000"/>
              </a:spcBef>
              <a:buClr>
                <a:schemeClr val="hlink"/>
              </a:buClr>
              <a:buSzPct val="110000"/>
              <a:buFont typeface="Wingdings" panose="05000000000000000000" pitchFamily="2" charset="2"/>
            </a:pPr>
            <a:r>
              <a:rPr lang="en-US" altLang="zh-CN" sz="2700" b="1" dirty="0">
                <a:latin typeface="仿宋" panose="02010609060101010101" pitchFamily="49" charset="-122"/>
                <a:ea typeface="仿宋" panose="02010609060101010101" pitchFamily="49" charset="-122"/>
              </a:rPr>
              <a:t>  </a:t>
            </a:r>
            <a:r>
              <a:rPr lang="zh-CN" altLang="en-US" sz="2700" b="1" dirty="0">
                <a:latin typeface="仿宋" panose="02010609060101010101" pitchFamily="49" charset="-122"/>
                <a:ea typeface="仿宋" panose="02010609060101010101" pitchFamily="49" charset="-122"/>
              </a:rPr>
              <a:t>借：生产成本 </a:t>
            </a:r>
            <a:r>
              <a:rPr lang="en-US" altLang="zh-CN" sz="2700" b="1" dirty="0">
                <a:latin typeface="仿宋" panose="02010609060101010101" pitchFamily="49" charset="-122"/>
                <a:ea typeface="仿宋" panose="02010609060101010101" pitchFamily="49" charset="-122"/>
              </a:rPr>
              <a:t>— A</a:t>
            </a:r>
            <a:r>
              <a:rPr lang="zh-CN" altLang="en-US" sz="2700" b="1" dirty="0">
                <a:latin typeface="仿宋" panose="02010609060101010101" pitchFamily="49" charset="-122"/>
                <a:ea typeface="仿宋" panose="02010609060101010101" pitchFamily="49" charset="-122"/>
              </a:rPr>
              <a:t>产品         </a:t>
            </a:r>
            <a:r>
              <a:rPr lang="en-US" altLang="zh-CN" sz="2700" b="1" dirty="0">
                <a:latin typeface="仿宋" panose="02010609060101010101" pitchFamily="49" charset="-122"/>
                <a:ea typeface="仿宋" panose="02010609060101010101" pitchFamily="49" charset="-122"/>
              </a:rPr>
              <a:t>2 000</a:t>
            </a:r>
            <a:endParaRPr lang="en-US" altLang="zh-CN" sz="2700" b="1" dirty="0">
              <a:latin typeface="仿宋" panose="02010609060101010101" pitchFamily="49" charset="-122"/>
              <a:ea typeface="仿宋" panose="02010609060101010101" pitchFamily="49" charset="-122"/>
            </a:endParaRPr>
          </a:p>
          <a:p>
            <a:pPr marL="342900" indent="-342900" algn="just">
              <a:lnSpc>
                <a:spcPct val="130000"/>
              </a:lnSpc>
              <a:spcBef>
                <a:spcPct val="20000"/>
              </a:spcBef>
              <a:buClr>
                <a:schemeClr val="hlink"/>
              </a:buClr>
              <a:buSzPct val="110000"/>
              <a:buFont typeface="Wingdings" panose="05000000000000000000" pitchFamily="2" charset="2"/>
            </a:pPr>
            <a:r>
              <a:rPr lang="en-US" altLang="zh-CN" sz="2700" b="1" dirty="0">
                <a:latin typeface="仿宋" panose="02010609060101010101" pitchFamily="49" charset="-122"/>
                <a:ea typeface="仿宋" panose="02010609060101010101" pitchFamily="49" charset="-122"/>
              </a:rPr>
              <a:t>               — B</a:t>
            </a:r>
            <a:r>
              <a:rPr lang="zh-CN" altLang="en-US" sz="2700" b="1" dirty="0">
                <a:latin typeface="仿宋" panose="02010609060101010101" pitchFamily="49" charset="-122"/>
                <a:ea typeface="仿宋" panose="02010609060101010101" pitchFamily="49" charset="-122"/>
              </a:rPr>
              <a:t>产品         </a:t>
            </a:r>
            <a:r>
              <a:rPr lang="en-US" altLang="zh-CN" sz="2700" b="1" dirty="0">
                <a:latin typeface="仿宋" panose="02010609060101010101" pitchFamily="49" charset="-122"/>
                <a:ea typeface="仿宋" panose="02010609060101010101" pitchFamily="49" charset="-122"/>
              </a:rPr>
              <a:t>4 400</a:t>
            </a:r>
            <a:endParaRPr lang="en-US" altLang="zh-CN" sz="2700" b="1" dirty="0">
              <a:latin typeface="仿宋" panose="02010609060101010101" pitchFamily="49" charset="-122"/>
              <a:ea typeface="仿宋" panose="02010609060101010101" pitchFamily="49" charset="-122"/>
            </a:endParaRPr>
          </a:p>
          <a:p>
            <a:pPr marL="342900" indent="-342900" algn="just">
              <a:lnSpc>
                <a:spcPct val="130000"/>
              </a:lnSpc>
              <a:spcBef>
                <a:spcPct val="20000"/>
              </a:spcBef>
              <a:buClr>
                <a:schemeClr val="hlink"/>
              </a:buClr>
              <a:buSzPct val="110000"/>
              <a:buFont typeface="Wingdings" panose="05000000000000000000" pitchFamily="2" charset="2"/>
            </a:pPr>
            <a:r>
              <a:rPr lang="en-US" altLang="zh-CN" sz="2700" b="1" dirty="0">
                <a:latin typeface="仿宋" panose="02010609060101010101" pitchFamily="49" charset="-122"/>
                <a:ea typeface="仿宋" panose="02010609060101010101" pitchFamily="49" charset="-122"/>
              </a:rPr>
              <a:t>      </a:t>
            </a:r>
            <a:r>
              <a:rPr lang="zh-CN" altLang="en-US" sz="2700" b="1" dirty="0">
                <a:latin typeface="仿宋" panose="02010609060101010101" pitchFamily="49" charset="-122"/>
                <a:ea typeface="仿宋" panose="02010609060101010101" pitchFamily="49" charset="-122"/>
              </a:rPr>
              <a:t>制造费用                    </a:t>
            </a:r>
            <a:r>
              <a:rPr lang="en-US" altLang="zh-CN" sz="2700" b="1" dirty="0">
                <a:latin typeface="仿宋" panose="02010609060101010101" pitchFamily="49" charset="-122"/>
                <a:ea typeface="仿宋" panose="02010609060101010101" pitchFamily="49" charset="-122"/>
              </a:rPr>
              <a:t>660</a:t>
            </a:r>
            <a:endParaRPr lang="en-US" altLang="zh-CN" sz="2700" b="1" dirty="0">
              <a:latin typeface="仿宋" panose="02010609060101010101" pitchFamily="49" charset="-122"/>
              <a:ea typeface="仿宋" panose="02010609060101010101" pitchFamily="49" charset="-122"/>
            </a:endParaRPr>
          </a:p>
          <a:p>
            <a:pPr marL="342900" indent="-342900" algn="just">
              <a:lnSpc>
                <a:spcPct val="130000"/>
              </a:lnSpc>
              <a:spcBef>
                <a:spcPct val="20000"/>
              </a:spcBef>
              <a:buClr>
                <a:schemeClr val="hlink"/>
              </a:buClr>
              <a:buSzPct val="110000"/>
              <a:buFont typeface="Wingdings" panose="05000000000000000000" pitchFamily="2" charset="2"/>
            </a:pPr>
            <a:r>
              <a:rPr lang="en-US" altLang="zh-CN" sz="2700" b="1" dirty="0">
                <a:latin typeface="仿宋" panose="02010609060101010101" pitchFamily="49" charset="-122"/>
                <a:ea typeface="仿宋" panose="02010609060101010101" pitchFamily="49" charset="-122"/>
              </a:rPr>
              <a:t>      </a:t>
            </a:r>
            <a:r>
              <a:rPr lang="zh-CN" altLang="en-US" sz="2700" b="1" dirty="0">
                <a:latin typeface="仿宋" panose="02010609060101010101" pitchFamily="49" charset="-122"/>
                <a:ea typeface="仿宋" panose="02010609060101010101" pitchFamily="49" charset="-122"/>
              </a:rPr>
              <a:t>贷：原材料（</a:t>
            </a:r>
            <a:r>
              <a:rPr lang="en-US" altLang="zh-CN" sz="2700" b="1" dirty="0">
                <a:latin typeface="仿宋" panose="02010609060101010101" pitchFamily="49" charset="-122"/>
                <a:ea typeface="仿宋" panose="02010609060101010101" pitchFamily="49" charset="-122"/>
              </a:rPr>
              <a:t>—</a:t>
            </a:r>
            <a:r>
              <a:rPr lang="zh-CN" altLang="en-US" sz="2700" b="1" dirty="0">
                <a:latin typeface="仿宋" panose="02010609060101010101" pitchFamily="49" charset="-122"/>
                <a:ea typeface="仿宋" panose="02010609060101010101" pitchFamily="49" charset="-122"/>
              </a:rPr>
              <a:t>甲材料 </a:t>
            </a:r>
            <a:r>
              <a:rPr lang="en-US" altLang="zh-CN" sz="2700" b="1" dirty="0">
                <a:latin typeface="仿宋" panose="02010609060101010101" pitchFamily="49" charset="-122"/>
                <a:ea typeface="仿宋" panose="02010609060101010101" pitchFamily="49" charset="-122"/>
              </a:rPr>
              <a:t>—</a:t>
            </a:r>
            <a:r>
              <a:rPr lang="zh-CN" altLang="en-US" sz="2700" b="1" dirty="0">
                <a:latin typeface="仿宋" panose="02010609060101010101" pitchFamily="49" charset="-122"/>
                <a:ea typeface="仿宋" panose="02010609060101010101" pitchFamily="49" charset="-122"/>
              </a:rPr>
              <a:t>乙材料等）</a:t>
            </a:r>
            <a:r>
              <a:rPr lang="en-US" altLang="zh-CN" sz="2700" b="1" dirty="0">
                <a:latin typeface="仿宋" panose="02010609060101010101" pitchFamily="49" charset="-122"/>
                <a:ea typeface="仿宋" panose="02010609060101010101" pitchFamily="49" charset="-122"/>
              </a:rPr>
              <a:t>7 060</a:t>
            </a:r>
            <a:endParaRPr lang="en-US" altLang="zh-CN" sz="27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379907"/>
                                        </p:tgtEl>
                                        <p:attrNameLst>
                                          <p:attrName>style.visibility</p:attrName>
                                        </p:attrNameLst>
                                      </p:cBhvr>
                                      <p:to>
                                        <p:strVal val="visible"/>
                                      </p:to>
                                    </p:set>
                                    <p:anim calcmode="lin" valueType="num">
                                      <p:cBhvr>
                                        <p:cTn id="7" dur="500" fill="hold"/>
                                        <p:tgtEl>
                                          <p:spTgt spid="379907"/>
                                        </p:tgtEl>
                                        <p:attrNameLst>
                                          <p:attrName>ppt_x</p:attrName>
                                        </p:attrNameLst>
                                      </p:cBhvr>
                                      <p:tavLst>
                                        <p:tav tm="0">
                                          <p:val>
                                            <p:strVal val="0-#ppt_w/2"/>
                                          </p:val>
                                        </p:tav>
                                        <p:tav tm="100000">
                                          <p:val>
                                            <p:strVal val="#ppt_x"/>
                                          </p:val>
                                        </p:tav>
                                      </p:tavLst>
                                    </p:anim>
                                    <p:anim calcmode="lin" valueType="num">
                                      <p:cBhvr>
                                        <p:cTn id="8" dur="500" fill="hold"/>
                                        <p:tgtEl>
                                          <p:spTgt spid="3799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7" grpId="0" bldLvl="0"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3345" name="Text Box 2"/>
          <p:cNvSpPr txBox="1"/>
          <p:nvPr/>
        </p:nvSpPr>
        <p:spPr>
          <a:xfrm>
            <a:off x="2524125" y="2857500"/>
            <a:ext cx="642938" cy="2676525"/>
          </a:xfrm>
          <a:prstGeom prst="rect">
            <a:avLst/>
          </a:prstGeom>
          <a:noFill/>
          <a:ln w="9525">
            <a:noFill/>
          </a:ln>
        </p:spPr>
        <p:txBody>
          <a:bodyPr anchor="t" anchorCtr="0">
            <a:spAutoFit/>
          </a:bodyPr>
          <a:p>
            <a:pPr>
              <a:spcBef>
                <a:spcPct val="50000"/>
              </a:spcBef>
            </a:pPr>
            <a:r>
              <a:rPr lang="zh-CN" altLang="en-US" sz="2800" b="1" dirty="0">
                <a:latin typeface="仿宋" panose="02010609060101010101" pitchFamily="49" charset="-122"/>
                <a:ea typeface="仿宋" panose="02010609060101010101" pitchFamily="49" charset="-122"/>
              </a:rPr>
              <a:t>应付职工薪酬</a:t>
            </a:r>
            <a:endParaRPr lang="zh-CN" altLang="en-US" sz="2800" b="1" dirty="0">
              <a:latin typeface="仿宋" panose="02010609060101010101" pitchFamily="49" charset="-122"/>
              <a:ea typeface="仿宋" panose="02010609060101010101" pitchFamily="49" charset="-122"/>
            </a:endParaRPr>
          </a:p>
        </p:txBody>
      </p:sp>
      <p:sp>
        <p:nvSpPr>
          <p:cNvPr id="380931" name="Text Box 3"/>
          <p:cNvSpPr txBox="1"/>
          <p:nvPr/>
        </p:nvSpPr>
        <p:spPr>
          <a:xfrm>
            <a:off x="4295775" y="2779713"/>
            <a:ext cx="3313113"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生产车间生产工人工资</a:t>
            </a:r>
            <a:endParaRPr lang="zh-CN" altLang="en-US" sz="2400" b="1" dirty="0">
              <a:latin typeface="楷体" panose="02010609060101010101" pitchFamily="49" charset="-122"/>
              <a:ea typeface="楷体" panose="02010609060101010101" pitchFamily="49" charset="-122"/>
            </a:endParaRPr>
          </a:p>
        </p:txBody>
      </p:sp>
      <p:sp>
        <p:nvSpPr>
          <p:cNvPr id="380932" name="Text Box 4"/>
          <p:cNvSpPr txBox="1"/>
          <p:nvPr/>
        </p:nvSpPr>
        <p:spPr>
          <a:xfrm>
            <a:off x="4295775" y="3355975"/>
            <a:ext cx="3313113"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生产车间管理人员工资</a:t>
            </a:r>
            <a:endParaRPr lang="zh-CN" altLang="en-US" sz="2400" b="1" dirty="0">
              <a:latin typeface="楷体" panose="02010609060101010101" pitchFamily="49" charset="-122"/>
              <a:ea typeface="楷体" panose="02010609060101010101" pitchFamily="49" charset="-122"/>
            </a:endParaRPr>
          </a:p>
        </p:txBody>
      </p:sp>
      <p:sp>
        <p:nvSpPr>
          <p:cNvPr id="380933" name="Text Box 5"/>
          <p:cNvSpPr txBox="1"/>
          <p:nvPr/>
        </p:nvSpPr>
        <p:spPr>
          <a:xfrm>
            <a:off x="4295775" y="3932238"/>
            <a:ext cx="3313113"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行政管理部门人员工资</a:t>
            </a:r>
            <a:endParaRPr lang="zh-CN" altLang="en-US" sz="2400" b="1" dirty="0">
              <a:latin typeface="楷体" panose="02010609060101010101" pitchFamily="49" charset="-122"/>
              <a:ea typeface="楷体" panose="02010609060101010101" pitchFamily="49" charset="-122"/>
            </a:endParaRPr>
          </a:p>
        </p:txBody>
      </p:sp>
      <p:sp>
        <p:nvSpPr>
          <p:cNvPr id="380934" name="Text Box 6"/>
          <p:cNvSpPr txBox="1"/>
          <p:nvPr/>
        </p:nvSpPr>
        <p:spPr>
          <a:xfrm>
            <a:off x="4295775" y="4506913"/>
            <a:ext cx="3313113"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销售部门销售人员工资</a:t>
            </a:r>
            <a:endParaRPr lang="zh-CN" altLang="en-US" sz="2400" b="1" dirty="0">
              <a:latin typeface="楷体" panose="02010609060101010101" pitchFamily="49" charset="-122"/>
              <a:ea typeface="楷体" panose="02010609060101010101" pitchFamily="49" charset="-122"/>
            </a:endParaRPr>
          </a:p>
        </p:txBody>
      </p:sp>
      <p:sp>
        <p:nvSpPr>
          <p:cNvPr id="380935" name="Text Box 7"/>
          <p:cNvSpPr txBox="1"/>
          <p:nvPr/>
        </p:nvSpPr>
        <p:spPr>
          <a:xfrm>
            <a:off x="4295775" y="5083175"/>
            <a:ext cx="3384550"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基建部门基建人员工资</a:t>
            </a:r>
            <a:endParaRPr lang="zh-CN" altLang="en-US" sz="2400" b="1" dirty="0">
              <a:latin typeface="楷体" panose="02010609060101010101" pitchFamily="49" charset="-122"/>
              <a:ea typeface="楷体" panose="02010609060101010101" pitchFamily="49" charset="-122"/>
            </a:endParaRPr>
          </a:p>
        </p:txBody>
      </p:sp>
      <p:sp>
        <p:nvSpPr>
          <p:cNvPr id="344071" name="Text Box 9"/>
          <p:cNvSpPr txBox="1"/>
          <p:nvPr/>
        </p:nvSpPr>
        <p:spPr>
          <a:xfrm>
            <a:off x="1847850" y="2132013"/>
            <a:ext cx="8424863" cy="521970"/>
          </a:xfrm>
          <a:prstGeom prst="rect">
            <a:avLst/>
          </a:prstGeom>
          <a:noFill/>
          <a:ln w="9525">
            <a:noFill/>
          </a:ln>
        </p:spPr>
        <p:txBody>
          <a:bodyPr anchor="t" anchorCtr="0">
            <a:spAutoFit/>
          </a:bodyPr>
          <a:p>
            <a:pPr>
              <a:spcBef>
                <a:spcPct val="50000"/>
              </a:spcBef>
            </a:pPr>
            <a:r>
              <a:rPr lang="zh-CN" altLang="en-US" sz="2800" b="1" dirty="0">
                <a:solidFill>
                  <a:srgbClr val="3333FF"/>
                </a:solidFill>
                <a:latin typeface="楷体" panose="02010609060101010101" pitchFamily="49" charset="-122"/>
                <a:ea typeface="楷体" panose="02010609060101010101" pitchFamily="49" charset="-122"/>
              </a:rPr>
              <a:t>企业应付工资  工人工作地点、岗位  成本归属</a:t>
            </a:r>
            <a:endParaRPr lang="zh-CN" altLang="en-US" sz="2800" b="1" dirty="0">
              <a:solidFill>
                <a:srgbClr val="3333FF"/>
              </a:solidFill>
              <a:latin typeface="楷体" panose="02010609060101010101" pitchFamily="49" charset="-122"/>
              <a:ea typeface="楷体" panose="02010609060101010101" pitchFamily="49" charset="-122"/>
            </a:endParaRPr>
          </a:p>
        </p:txBody>
      </p:sp>
      <p:sp>
        <p:nvSpPr>
          <p:cNvPr id="380938" name="Line 10"/>
          <p:cNvSpPr/>
          <p:nvPr/>
        </p:nvSpPr>
        <p:spPr>
          <a:xfrm flipV="1">
            <a:off x="3095625" y="2995613"/>
            <a:ext cx="1271588" cy="1200150"/>
          </a:xfrm>
          <a:prstGeom prst="line">
            <a:avLst/>
          </a:prstGeom>
          <a:ln w="38100" cap="flat" cmpd="sng">
            <a:solidFill>
              <a:srgbClr val="FF0000"/>
            </a:solidFill>
            <a:prstDash val="solid"/>
            <a:round/>
            <a:headEnd type="none" w="med" len="med"/>
            <a:tailEnd type="triangle" w="med" len="med"/>
          </a:ln>
        </p:spPr>
      </p:sp>
      <p:sp>
        <p:nvSpPr>
          <p:cNvPr id="380939" name="Line 11"/>
          <p:cNvSpPr/>
          <p:nvPr/>
        </p:nvSpPr>
        <p:spPr>
          <a:xfrm flipV="1">
            <a:off x="3095625" y="3571875"/>
            <a:ext cx="1271588" cy="649288"/>
          </a:xfrm>
          <a:prstGeom prst="line">
            <a:avLst/>
          </a:prstGeom>
          <a:ln w="38100" cap="flat" cmpd="sng">
            <a:solidFill>
              <a:srgbClr val="FF0000"/>
            </a:solidFill>
            <a:prstDash val="solid"/>
            <a:round/>
            <a:headEnd type="none" w="med" len="med"/>
            <a:tailEnd type="triangle" w="med" len="med"/>
          </a:ln>
        </p:spPr>
      </p:sp>
      <p:sp>
        <p:nvSpPr>
          <p:cNvPr id="380940" name="Line 12"/>
          <p:cNvSpPr/>
          <p:nvPr/>
        </p:nvSpPr>
        <p:spPr>
          <a:xfrm>
            <a:off x="3095625" y="4214813"/>
            <a:ext cx="1271588" cy="6350"/>
          </a:xfrm>
          <a:prstGeom prst="line">
            <a:avLst/>
          </a:prstGeom>
          <a:ln w="38100" cap="flat" cmpd="sng">
            <a:solidFill>
              <a:srgbClr val="FF0000"/>
            </a:solidFill>
            <a:prstDash val="solid"/>
            <a:round/>
            <a:headEnd type="none" w="med" len="med"/>
            <a:tailEnd type="triangle" w="med" len="med"/>
          </a:ln>
        </p:spPr>
      </p:sp>
      <p:sp>
        <p:nvSpPr>
          <p:cNvPr id="380941" name="Line 13"/>
          <p:cNvSpPr/>
          <p:nvPr/>
        </p:nvSpPr>
        <p:spPr>
          <a:xfrm>
            <a:off x="3095625" y="4221163"/>
            <a:ext cx="1271588" cy="503237"/>
          </a:xfrm>
          <a:prstGeom prst="line">
            <a:avLst/>
          </a:prstGeom>
          <a:ln w="38100" cap="flat" cmpd="sng">
            <a:solidFill>
              <a:srgbClr val="FF0000"/>
            </a:solidFill>
            <a:prstDash val="solid"/>
            <a:round/>
            <a:headEnd type="none" w="med" len="med"/>
            <a:tailEnd type="triangle" w="med" len="med"/>
          </a:ln>
        </p:spPr>
      </p:sp>
      <p:sp>
        <p:nvSpPr>
          <p:cNvPr id="380942" name="Line 14"/>
          <p:cNvSpPr/>
          <p:nvPr/>
        </p:nvSpPr>
        <p:spPr>
          <a:xfrm>
            <a:off x="3095625" y="4221163"/>
            <a:ext cx="1271588" cy="1079500"/>
          </a:xfrm>
          <a:prstGeom prst="line">
            <a:avLst/>
          </a:prstGeom>
          <a:ln w="38100" cap="flat" cmpd="sng">
            <a:solidFill>
              <a:srgbClr val="FF0000"/>
            </a:solidFill>
            <a:prstDash val="solid"/>
            <a:round/>
            <a:headEnd type="none" w="med" len="med"/>
            <a:tailEnd type="triangle" w="med" len="med"/>
          </a:ln>
        </p:spPr>
      </p:sp>
      <p:sp>
        <p:nvSpPr>
          <p:cNvPr id="344077" name="Text Box 16"/>
          <p:cNvSpPr txBox="1"/>
          <p:nvPr/>
        </p:nvSpPr>
        <p:spPr>
          <a:xfrm>
            <a:off x="872490" y="1405255"/>
            <a:ext cx="8496935" cy="553085"/>
          </a:xfrm>
          <a:prstGeom prst="rect">
            <a:avLst/>
          </a:prstGeom>
          <a:noFill/>
          <a:ln w="9525">
            <a:noFill/>
          </a:ln>
        </p:spPr>
        <p:txBody>
          <a:bodyPr wrap="square" anchor="t" anchorCtr="0">
            <a:spAutoFit/>
          </a:bodyPr>
          <a:p>
            <a:pPr>
              <a:spcBef>
                <a:spcPct val="50000"/>
              </a:spcBef>
            </a:pPr>
            <a:r>
              <a:rPr lang="zh-CN" altLang="en-US" sz="3000" b="1" dirty="0">
                <a:solidFill>
                  <a:srgbClr val="FF0000"/>
                </a:solidFill>
                <a:latin typeface="黑体" panose="02010609060101010101" pitchFamily="49" charset="-122"/>
                <a:ea typeface="黑体" panose="02010609060101010101" pitchFamily="49" charset="-122"/>
              </a:rPr>
              <a:t>（二）人工费用的归集与分配</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380946" name="Text Box 18"/>
          <p:cNvSpPr txBox="1"/>
          <p:nvPr/>
        </p:nvSpPr>
        <p:spPr>
          <a:xfrm>
            <a:off x="7859713" y="2779713"/>
            <a:ext cx="2808287"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生产成本</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产品</a:t>
            </a:r>
            <a:endParaRPr lang="zh-CN" altLang="en-US" sz="2400" b="1" dirty="0">
              <a:latin typeface="楷体" panose="02010609060101010101" pitchFamily="49" charset="-122"/>
              <a:ea typeface="楷体" panose="02010609060101010101" pitchFamily="49" charset="-122"/>
            </a:endParaRPr>
          </a:p>
        </p:txBody>
      </p:sp>
      <p:sp>
        <p:nvSpPr>
          <p:cNvPr id="380947" name="Text Box 19"/>
          <p:cNvSpPr txBox="1"/>
          <p:nvPr/>
        </p:nvSpPr>
        <p:spPr>
          <a:xfrm>
            <a:off x="7859713" y="3355975"/>
            <a:ext cx="2808287"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制造费用</a:t>
            </a:r>
            <a:endParaRPr lang="zh-CN" altLang="en-US" sz="2400" b="1" dirty="0">
              <a:latin typeface="楷体" panose="02010609060101010101" pitchFamily="49" charset="-122"/>
              <a:ea typeface="楷体" panose="02010609060101010101" pitchFamily="49" charset="-122"/>
            </a:endParaRPr>
          </a:p>
        </p:txBody>
      </p:sp>
      <p:sp>
        <p:nvSpPr>
          <p:cNvPr id="380948" name="Text Box 20"/>
          <p:cNvSpPr txBox="1"/>
          <p:nvPr/>
        </p:nvSpPr>
        <p:spPr>
          <a:xfrm>
            <a:off x="7859713" y="3932238"/>
            <a:ext cx="2808287"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管理费用</a:t>
            </a:r>
            <a:endParaRPr lang="zh-CN" altLang="en-US" sz="2400" b="1" dirty="0">
              <a:latin typeface="楷体" panose="02010609060101010101" pitchFamily="49" charset="-122"/>
              <a:ea typeface="楷体" panose="02010609060101010101" pitchFamily="49" charset="-122"/>
            </a:endParaRPr>
          </a:p>
        </p:txBody>
      </p:sp>
      <p:sp>
        <p:nvSpPr>
          <p:cNvPr id="380949" name="Text Box 21"/>
          <p:cNvSpPr txBox="1"/>
          <p:nvPr/>
        </p:nvSpPr>
        <p:spPr>
          <a:xfrm>
            <a:off x="7859713" y="4506913"/>
            <a:ext cx="2808287"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销售费用</a:t>
            </a:r>
            <a:endParaRPr lang="zh-CN" altLang="en-US" sz="2400" b="1" dirty="0">
              <a:latin typeface="楷体" panose="02010609060101010101" pitchFamily="49" charset="-122"/>
              <a:ea typeface="楷体" panose="02010609060101010101" pitchFamily="49" charset="-122"/>
            </a:endParaRPr>
          </a:p>
        </p:txBody>
      </p:sp>
      <p:sp>
        <p:nvSpPr>
          <p:cNvPr id="380950" name="Text Box 22"/>
          <p:cNvSpPr txBox="1"/>
          <p:nvPr/>
        </p:nvSpPr>
        <p:spPr>
          <a:xfrm>
            <a:off x="7859713" y="5083175"/>
            <a:ext cx="2808287"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在建工程</a:t>
            </a:r>
            <a:endParaRPr lang="zh-CN" altLang="en-US" sz="2400" b="1" dirty="0">
              <a:latin typeface="楷体" panose="02010609060101010101" pitchFamily="49" charset="-122"/>
              <a:ea typeface="楷体" panose="02010609060101010101" pitchFamily="49" charset="-122"/>
            </a:endParaRPr>
          </a:p>
        </p:txBody>
      </p:sp>
      <p:sp>
        <p:nvSpPr>
          <p:cNvPr id="380952" name="Rectangle 24"/>
          <p:cNvSpPr/>
          <p:nvPr/>
        </p:nvSpPr>
        <p:spPr>
          <a:xfrm>
            <a:off x="4367213" y="2736850"/>
            <a:ext cx="6161087" cy="1081088"/>
          </a:xfrm>
          <a:prstGeom prst="rect">
            <a:avLst/>
          </a:prstGeom>
          <a:solidFill>
            <a:schemeClr val="bg1">
              <a:alpha val="0"/>
            </a:schemeClr>
          </a:solidFill>
          <a:ln w="38100" cap="flat" cmpd="sng">
            <a:solidFill>
              <a:srgbClr val="FF00FF"/>
            </a:solidFill>
            <a:prstDash val="solid"/>
            <a:miter/>
            <a:headEnd type="none" w="med" len="med"/>
            <a:tailEnd type="none" w="med" len="med"/>
          </a:ln>
        </p:spPr>
        <p:txBody>
          <a:bodyPr wrap="none" anchor="ctr" anchorCtr="0"/>
          <a:p>
            <a:endParaRPr lang="zh-CN" altLang="en-US" sz="2400" b="1" dirty="0">
              <a:latin typeface="楷体" panose="02010609060101010101" pitchFamily="49" charset="-122"/>
              <a:ea typeface="楷体" panose="02010609060101010101" pitchFamily="49" charset="-122"/>
            </a:endParaRPr>
          </a:p>
        </p:txBody>
      </p:sp>
      <p:sp>
        <p:nvSpPr>
          <p:cNvPr id="22" name="Text Box 7"/>
          <p:cNvSpPr txBox="1"/>
          <p:nvPr/>
        </p:nvSpPr>
        <p:spPr>
          <a:xfrm>
            <a:off x="4295775" y="5630863"/>
            <a:ext cx="3384550"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研发部门研发人员工资</a:t>
            </a:r>
            <a:endParaRPr lang="zh-CN" altLang="en-US" sz="2400" b="1" dirty="0">
              <a:latin typeface="楷体" panose="02010609060101010101" pitchFamily="49" charset="-122"/>
              <a:ea typeface="楷体" panose="02010609060101010101" pitchFamily="49" charset="-122"/>
            </a:endParaRPr>
          </a:p>
        </p:txBody>
      </p:sp>
      <p:sp>
        <p:nvSpPr>
          <p:cNvPr id="23" name="Text Box 22"/>
          <p:cNvSpPr txBox="1"/>
          <p:nvPr/>
        </p:nvSpPr>
        <p:spPr>
          <a:xfrm>
            <a:off x="7859713" y="5630863"/>
            <a:ext cx="2808287" cy="460375"/>
          </a:xfrm>
          <a:prstGeom prst="rect">
            <a:avLst/>
          </a:prstGeom>
          <a:noFill/>
          <a:ln w="9525">
            <a:noFill/>
          </a:ln>
        </p:spPr>
        <p:txBody>
          <a:bodyPr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研发支出</a:t>
            </a:r>
            <a:endParaRPr lang="zh-CN" altLang="en-US" sz="2400" b="1" dirty="0">
              <a:latin typeface="楷体" panose="02010609060101010101" pitchFamily="49" charset="-122"/>
              <a:ea typeface="楷体" panose="02010609060101010101" pitchFamily="49" charset="-122"/>
            </a:endParaRPr>
          </a:p>
        </p:txBody>
      </p:sp>
      <p:sp>
        <p:nvSpPr>
          <p:cNvPr id="24" name="Line 14"/>
          <p:cNvSpPr/>
          <p:nvPr/>
        </p:nvSpPr>
        <p:spPr>
          <a:xfrm>
            <a:off x="3087688" y="4221163"/>
            <a:ext cx="1271587" cy="1595437"/>
          </a:xfrm>
          <a:prstGeom prst="line">
            <a:avLst/>
          </a:prstGeom>
          <a:ln w="38100" cap="flat" cmpd="sng">
            <a:solidFill>
              <a:srgbClr val="FF0000"/>
            </a:solidFill>
            <a:prstDash val="solid"/>
            <a:round/>
            <a:headEnd type="none" w="med" len="med"/>
            <a:tailEnd type="triangle" w="med" len="med"/>
          </a:ln>
        </p:spPr>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09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09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094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8093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09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09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09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093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8094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8094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809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8094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8094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093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8095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childTnLst>
                                </p:cTn>
                              </p:par>
                            </p:childTnLst>
                          </p:cTn>
                        </p:par>
                        <p:par>
                          <p:cTn id="61" fill="hold">
                            <p:stCondLst>
                              <p:cond delay="0"/>
                            </p:stCondLst>
                            <p:childTnLst>
                              <p:par>
                                <p:cTn id="62" presetID="1" presetClass="entr" presetSubtype="0" fill="hold" grpId="0" nodeType="afterEffect">
                                  <p:stCondLst>
                                    <p:cond delay="0"/>
                                  </p:stCondLst>
                                  <p:childTnLst>
                                    <p:set>
                                      <p:cBhvr>
                                        <p:cTn id="63" dur="1" fill="hold">
                                          <p:stCondLst>
                                            <p:cond delay="0"/>
                                          </p:stCondLst>
                                        </p:cTn>
                                        <p:tgtEl>
                                          <p:spTgt spid="3809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5" grpId="0"/>
      <p:bldP spid="313345" grpId="1"/>
      <p:bldP spid="380931" grpId="0"/>
      <p:bldP spid="380931" grpId="1"/>
      <p:bldP spid="380946" grpId="0"/>
      <p:bldP spid="380946" grpId="1"/>
      <p:bldP spid="380932" grpId="0"/>
      <p:bldP spid="380932" grpId="1"/>
      <p:bldP spid="380947" grpId="0"/>
      <p:bldP spid="380947" grpId="1"/>
      <p:bldP spid="380933" grpId="0"/>
      <p:bldP spid="380933" grpId="1"/>
      <p:bldP spid="380948" grpId="0"/>
      <p:bldP spid="380948" grpId="1"/>
      <p:bldP spid="380934" grpId="0"/>
      <p:bldP spid="380949" grpId="0"/>
      <p:bldP spid="380934" grpId="1"/>
      <p:bldP spid="380949" grpId="1"/>
      <p:bldP spid="380935" grpId="0"/>
      <p:bldP spid="380950" grpId="0"/>
      <p:bldP spid="380935" grpId="1"/>
      <p:bldP spid="380950" grpId="1"/>
      <p:bldP spid="22" grpId="0"/>
      <p:bldP spid="23" grpId="0"/>
      <p:bldP spid="22" grpId="1"/>
      <p:bldP spid="23" grpId="1"/>
      <p:bldP spid="380952" grpId="0" bldLvl="0" animBg="1"/>
      <p:bldP spid="380952" grpId="1"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4369" name="Rectangle 2"/>
          <p:cNvSpPr/>
          <p:nvPr>
            <p:ph idx="1"/>
          </p:nvPr>
        </p:nvSpPr>
        <p:spPr>
          <a:xfrm>
            <a:off x="934085" y="1268730"/>
            <a:ext cx="10081895" cy="5394325"/>
          </a:xfrm>
          <a:solidFill>
            <a:schemeClr val="bg1"/>
          </a:solidFill>
        </p:spPr>
        <p:txBody>
          <a:bodyPr vert="horz" wrap="square" lIns="91440" tIns="45720" rIns="91440" bIns="45720" anchor="t"/>
          <a:p>
            <a:pPr marL="457200" marR="0" indent="-457200" algn="l" defTabSz="914400" rtl="0" eaLnBrk="1" fontAlgn="base" latinLnBrk="0" hangingPunct="1">
              <a:lnSpc>
                <a:spcPct val="130000"/>
              </a:lnSpc>
              <a:spcBef>
                <a:spcPct val="50000"/>
              </a:spcBef>
              <a:spcAft>
                <a:spcPct val="0"/>
              </a:spcAft>
              <a:buClr>
                <a:srgbClr val="FF0000"/>
              </a:buClr>
              <a:buSzTx/>
              <a:buFont typeface="Wingdings" panose="05000000000000000000" charset="0"/>
              <a:buChar char="p"/>
            </a:pPr>
            <a:r>
              <a:rPr kumimoji="0" lang="zh-CN" altLang="en-US" sz="26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（二）人工费用的归集与分配</a:t>
            </a:r>
            <a:endParaRPr kumimoji="0" lang="zh-CN" altLang="en-US" sz="26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rgbClr val="353DE3"/>
                </a:solidFill>
                <a:latin typeface="楷体" panose="02010609060101010101" pitchFamily="49" charset="-122"/>
                <a:ea typeface="楷体" panose="02010609060101010101" pitchFamily="49" charset="-122"/>
                <a:cs typeface="+mn-cs"/>
              </a:rPr>
              <a:t>工资费用的结转：</a:t>
            </a:r>
            <a:endParaRPr kumimoji="0" lang="zh-CN" altLang="en-US" sz="2600" b="1" i="0" u="none" strike="noStrike" kern="0" cap="none" spc="0" normalizeH="0" baseline="0" noProof="1" dirty="0">
              <a:solidFill>
                <a:srgbClr val="353DE3"/>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借：生产成本</a:t>
            </a:r>
            <a:r>
              <a:rPr kumimoji="0" lang="en-US" altLang="zh-CN"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a:t>
            </a: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产品  （车间生产工人工资）</a:t>
            </a:r>
            <a:endPar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制造费用            （车间管理人员工资）</a:t>
            </a:r>
            <a:endPar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管理费用            （企业管理人员工资）</a:t>
            </a:r>
            <a:endPar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销售费用            （企业销售人员工资）</a:t>
            </a:r>
            <a:endPar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在建工程            （企业基建人员工资）</a:t>
            </a:r>
            <a:endParaRPr kumimoji="0" lang="en-US" altLang="zh-CN"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en-US" altLang="zh-CN"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研发支出            （企业研发人员工资）</a:t>
            </a:r>
            <a:endPar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just"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贷：应付职工薪酬</a:t>
            </a:r>
            <a:endParaRPr kumimoji="0" lang="zh-CN" altLang="en-US" sz="26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p:txBody>
      </p:sp>
      <p:sp>
        <p:nvSpPr>
          <p:cNvPr id="345091" name="Rectangle 4"/>
          <p:cNvSpPr/>
          <p:nvPr/>
        </p:nvSpPr>
        <p:spPr>
          <a:xfrm>
            <a:off x="2063750" y="2492375"/>
            <a:ext cx="7961313" cy="1150938"/>
          </a:xfrm>
          <a:prstGeom prst="rect">
            <a:avLst/>
          </a:prstGeom>
          <a:solidFill>
            <a:schemeClr val="bg1">
              <a:alpha val="0"/>
            </a:schemeClr>
          </a:solidFill>
          <a:ln w="38100" cap="flat" cmpd="sng">
            <a:solidFill>
              <a:srgbClr val="FF00FF"/>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345092" name="Rectangle 5"/>
          <p:cNvSpPr/>
          <p:nvPr/>
        </p:nvSpPr>
        <p:spPr>
          <a:xfrm>
            <a:off x="2063750" y="6083300"/>
            <a:ext cx="8001000" cy="487363"/>
          </a:xfrm>
          <a:prstGeom prst="rect">
            <a:avLst/>
          </a:prstGeom>
          <a:solidFill>
            <a:schemeClr val="bg1">
              <a:alpha val="0"/>
            </a:schemeClr>
          </a:solidFill>
          <a:ln w="38100" cap="flat" cmpd="sng">
            <a:solidFill>
              <a:srgbClr val="FF00FF"/>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3"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矩形 21"/>
          <p:cNvSpPr/>
          <p:nvPr/>
        </p:nvSpPr>
        <p:spPr>
          <a:xfrm>
            <a:off x="2095500" y="1357313"/>
            <a:ext cx="7515225" cy="521970"/>
          </a:xfrm>
          <a:prstGeom prst="rect">
            <a:avLst/>
          </a:prstGeom>
          <a:noFill/>
          <a:ln w="9525">
            <a:noFill/>
          </a:ln>
        </p:spPr>
        <p:txBody>
          <a:bodyPr anchor="t" anchorCtr="0">
            <a:spAutoFit/>
          </a:bodyPr>
          <a:p>
            <a:r>
              <a:rPr lang="zh-CN" altLang="en-US" sz="2800" b="1" dirty="0">
                <a:solidFill>
                  <a:srgbClr val="FF0000"/>
                </a:solidFill>
                <a:latin typeface="黑体" panose="02010609060101010101" pitchFamily="49" charset="-122"/>
                <a:ea typeface="黑体" panose="02010609060101010101" pitchFamily="49" charset="-122"/>
              </a:rPr>
              <a:t>资本公积</a:t>
            </a:r>
            <a:r>
              <a:rPr lang="zh-CN" altLang="zh-CN" sz="2800" b="1" dirty="0">
                <a:solidFill>
                  <a:srgbClr val="FF0000"/>
                </a:solidFill>
                <a:latin typeface="黑体" panose="02010609060101010101" pitchFamily="49" charset="-122"/>
                <a:ea typeface="黑体" panose="02010609060101010101" pitchFamily="49" charset="-122"/>
              </a:rPr>
              <a:t>账户设置及结构</a:t>
            </a:r>
            <a:endParaRPr lang="zh-CN" altLang="en-US" sz="2800" b="1" dirty="0">
              <a:solidFill>
                <a:srgbClr val="FF0000"/>
              </a:solidFill>
              <a:latin typeface="黑体" panose="02010609060101010101" pitchFamily="49" charset="-122"/>
              <a:ea typeface="黑体" panose="02010609060101010101" pitchFamily="49" charset="-122"/>
            </a:endParaRPr>
          </a:p>
        </p:txBody>
      </p:sp>
      <p:grpSp>
        <p:nvGrpSpPr>
          <p:cNvPr id="105475" name="组合 3"/>
          <p:cNvGrpSpPr/>
          <p:nvPr/>
        </p:nvGrpSpPr>
        <p:grpSpPr>
          <a:xfrm>
            <a:off x="2206625" y="2054225"/>
            <a:ext cx="3241675" cy="2046518"/>
            <a:chOff x="682625" y="2383308"/>
            <a:chExt cx="3024189" cy="2046221"/>
          </a:xfrm>
        </p:grpSpPr>
        <p:sp>
          <p:nvSpPr>
            <p:cNvPr id="105476" name="Text Box 2"/>
            <p:cNvSpPr txBox="1"/>
            <p:nvPr/>
          </p:nvSpPr>
          <p:spPr>
            <a:xfrm>
              <a:off x="827088" y="2383308"/>
              <a:ext cx="2808287" cy="460308"/>
            </a:xfrm>
            <a:prstGeom prst="rect">
              <a:avLst/>
            </a:prstGeom>
            <a:noFill/>
            <a:ln w="9525">
              <a:noFill/>
            </a:ln>
          </p:spPr>
          <p:txBody>
            <a:bodyPr anchor="t" anchorCtr="0">
              <a:spAutoFit/>
            </a:bodyPr>
            <a:p>
              <a:pPr algn="ct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实收资本</a:t>
              </a:r>
              <a:r>
                <a:rPr lang="en-US" altLang="zh-CN" sz="2400" b="1" dirty="0">
                  <a:solidFill>
                    <a:srgbClr val="080808"/>
                  </a:solidFill>
                  <a:latin typeface="楷体" panose="02010609060101010101" pitchFamily="49" charset="-122"/>
                  <a:ea typeface="楷体" panose="02010609060101010101" pitchFamily="49" charset="-122"/>
                </a:rPr>
                <a:t>—</a:t>
              </a:r>
              <a:r>
                <a:rPr lang="zh-CN" altLang="en-US" sz="2400" b="1" dirty="0">
                  <a:solidFill>
                    <a:srgbClr val="080808"/>
                  </a:solidFill>
                  <a:latin typeface="楷体" panose="02010609060101010101" pitchFamily="49" charset="-122"/>
                  <a:ea typeface="楷体" panose="02010609060101010101" pitchFamily="49" charset="-122"/>
                </a:rPr>
                <a:t>甲公司</a:t>
              </a:r>
              <a:endParaRPr lang="zh-CN" altLang="en-US" sz="2400" b="1" dirty="0">
                <a:solidFill>
                  <a:srgbClr val="080808"/>
                </a:solidFill>
                <a:latin typeface="楷体" panose="02010609060101010101" pitchFamily="49" charset="-122"/>
                <a:ea typeface="楷体" panose="02010609060101010101" pitchFamily="49" charset="-122"/>
              </a:endParaRPr>
            </a:p>
          </p:txBody>
        </p:sp>
        <p:grpSp>
          <p:nvGrpSpPr>
            <p:cNvPr id="105477" name="Group 3"/>
            <p:cNvGrpSpPr/>
            <p:nvPr/>
          </p:nvGrpSpPr>
          <p:grpSpPr>
            <a:xfrm>
              <a:off x="682625" y="2851621"/>
              <a:ext cx="3022600" cy="1022"/>
              <a:chOff x="0" y="0"/>
              <a:chExt cx="3408" cy="1022"/>
            </a:xfrm>
          </p:grpSpPr>
          <p:sp>
            <p:nvSpPr>
              <p:cNvPr id="105478" name="Line 4"/>
              <p:cNvSpPr/>
              <p:nvPr/>
            </p:nvSpPr>
            <p:spPr>
              <a:xfrm>
                <a:off x="0" y="0"/>
                <a:ext cx="3408" cy="0"/>
              </a:xfrm>
              <a:prstGeom prst="line">
                <a:avLst/>
              </a:prstGeom>
              <a:ln w="28575" cap="flat" cmpd="sng">
                <a:solidFill>
                  <a:srgbClr val="FF0000"/>
                </a:solidFill>
                <a:prstDash val="solid"/>
                <a:round/>
                <a:headEnd type="none" w="med" len="med"/>
                <a:tailEnd type="none" w="med" len="med"/>
              </a:ln>
            </p:spPr>
          </p:sp>
          <p:sp>
            <p:nvSpPr>
              <p:cNvPr id="105479" name="Line 5"/>
              <p:cNvSpPr/>
              <p:nvPr/>
            </p:nvSpPr>
            <p:spPr>
              <a:xfrm flipV="1">
                <a:off x="1774" y="0"/>
                <a:ext cx="2" cy="1022"/>
              </a:xfrm>
              <a:prstGeom prst="line">
                <a:avLst/>
              </a:prstGeom>
              <a:ln w="28575" cap="flat" cmpd="sng">
                <a:solidFill>
                  <a:srgbClr val="FF0000"/>
                </a:solidFill>
                <a:prstDash val="solid"/>
                <a:round/>
                <a:headEnd type="none" w="med" len="med"/>
                <a:tailEnd type="none" w="med" len="med"/>
              </a:ln>
            </p:spPr>
          </p:sp>
          <p:sp>
            <p:nvSpPr>
              <p:cNvPr id="105480" name="Line 6"/>
              <p:cNvSpPr/>
              <p:nvPr/>
            </p:nvSpPr>
            <p:spPr>
              <a:xfrm>
                <a:off x="0" y="624"/>
                <a:ext cx="3408" cy="0"/>
              </a:xfrm>
              <a:prstGeom prst="line">
                <a:avLst/>
              </a:prstGeom>
              <a:ln w="28575" cap="flat" cmpd="sng">
                <a:solidFill>
                  <a:srgbClr val="FF0000"/>
                </a:solidFill>
                <a:prstDash val="solid"/>
                <a:round/>
                <a:headEnd type="none" w="med" len="med"/>
                <a:tailEnd type="none" w="med" len="med"/>
              </a:ln>
            </p:spPr>
          </p:sp>
        </p:grpSp>
        <p:sp>
          <p:nvSpPr>
            <p:cNvPr id="105481" name="Text Box 7"/>
            <p:cNvSpPr txBox="1"/>
            <p:nvPr/>
          </p:nvSpPr>
          <p:spPr>
            <a:xfrm>
              <a:off x="969963" y="2961158"/>
              <a:ext cx="1023937" cy="460308"/>
            </a:xfrm>
            <a:prstGeom prst="rect">
              <a:avLst/>
            </a:prstGeom>
            <a:noFill/>
            <a:ln w="9525">
              <a:noFill/>
            </a:ln>
          </p:spPr>
          <p:txBody>
            <a:bodyPr anchor="t" anchorCtr="0">
              <a:spAutoFit/>
            </a:bodyPr>
            <a:p>
              <a:pPr algn="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减少</a:t>
              </a:r>
              <a:endParaRPr lang="zh-CN" altLang="en-US" sz="2400" b="1" dirty="0">
                <a:solidFill>
                  <a:srgbClr val="080808"/>
                </a:solidFill>
                <a:latin typeface="楷体" panose="02010609060101010101" pitchFamily="49" charset="-122"/>
                <a:ea typeface="楷体" panose="02010609060101010101" pitchFamily="49" charset="-122"/>
              </a:endParaRPr>
            </a:p>
          </p:txBody>
        </p:sp>
        <p:sp>
          <p:nvSpPr>
            <p:cNvPr id="105482" name="Text Box 8"/>
            <p:cNvSpPr txBox="1"/>
            <p:nvPr/>
          </p:nvSpPr>
          <p:spPr>
            <a:xfrm>
              <a:off x="2411413" y="2961158"/>
              <a:ext cx="935037" cy="460308"/>
            </a:xfrm>
            <a:prstGeom prst="rect">
              <a:avLst/>
            </a:prstGeom>
            <a:noFill/>
            <a:ln w="9525">
              <a:noFill/>
            </a:ln>
          </p:spPr>
          <p:txBody>
            <a:bodyPr anchor="t" anchorCtr="0">
              <a:spAutoFit/>
            </a:bodyPr>
            <a:p>
              <a:pP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增加</a:t>
              </a:r>
              <a:endParaRPr lang="zh-CN" altLang="en-US" sz="2400" b="1" dirty="0">
                <a:solidFill>
                  <a:srgbClr val="080808"/>
                </a:solidFill>
                <a:latin typeface="楷体" panose="02010609060101010101" pitchFamily="49" charset="-122"/>
                <a:ea typeface="楷体" panose="02010609060101010101" pitchFamily="49" charset="-122"/>
              </a:endParaRPr>
            </a:p>
          </p:txBody>
        </p:sp>
        <p:sp>
          <p:nvSpPr>
            <p:cNvPr id="105483" name="Text Box 9"/>
            <p:cNvSpPr txBox="1"/>
            <p:nvPr/>
          </p:nvSpPr>
          <p:spPr>
            <a:xfrm>
              <a:off x="2263776" y="3969221"/>
              <a:ext cx="1443038" cy="460308"/>
            </a:xfrm>
            <a:prstGeom prst="rect">
              <a:avLst/>
            </a:prstGeom>
            <a:noFill/>
            <a:ln w="9525">
              <a:noFill/>
            </a:ln>
          </p:spPr>
          <p:txBody>
            <a:bodyPr anchor="t" anchorCtr="0">
              <a:spAutoFit/>
            </a:bodyPr>
            <a:p>
              <a:pP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实有数</a:t>
              </a:r>
              <a:endParaRPr lang="zh-CN" altLang="en-US" sz="2400" b="1" dirty="0">
                <a:solidFill>
                  <a:srgbClr val="080808"/>
                </a:solidFill>
                <a:latin typeface="楷体" panose="02010609060101010101" pitchFamily="49" charset="-122"/>
                <a:ea typeface="楷体" panose="02010609060101010101" pitchFamily="49" charset="-122"/>
              </a:endParaRPr>
            </a:p>
          </p:txBody>
        </p:sp>
      </p:grpSp>
      <p:sp>
        <p:nvSpPr>
          <p:cNvPr id="34" name="Text Box 12"/>
          <p:cNvSpPr txBox="1"/>
          <p:nvPr/>
        </p:nvSpPr>
        <p:spPr>
          <a:xfrm>
            <a:off x="4008438" y="2995613"/>
            <a:ext cx="981075" cy="460375"/>
          </a:xfrm>
          <a:prstGeom prst="rect">
            <a:avLst/>
          </a:prstGeom>
          <a:noFill/>
          <a:ln w="9525">
            <a:noFill/>
          </a:ln>
        </p:spPr>
        <p:txBody>
          <a:bodyPr anchor="t" anchorCtr="0">
            <a:spAutoFit/>
          </a:bodyPr>
          <a:p>
            <a:pPr algn="ctr">
              <a:spcBef>
                <a:spcPct val="50000"/>
              </a:spcBef>
            </a:pPr>
            <a:r>
              <a:rPr lang="en-US" altLang="zh-CN" sz="2400" b="1" dirty="0">
                <a:solidFill>
                  <a:srgbClr val="470CEE"/>
                </a:solidFill>
                <a:latin typeface="楷体" panose="02010609060101010101" pitchFamily="49" charset="-122"/>
                <a:ea typeface="楷体" panose="02010609060101010101" pitchFamily="49" charset="-122"/>
              </a:rPr>
              <a:t>200</a:t>
            </a:r>
            <a:r>
              <a:rPr lang="zh-CN" altLang="en-US" sz="2400" b="1" dirty="0">
                <a:solidFill>
                  <a:srgbClr val="470CEE"/>
                </a:solidFill>
                <a:latin typeface="楷体" panose="02010609060101010101" pitchFamily="49" charset="-122"/>
                <a:ea typeface="楷体" panose="02010609060101010101" pitchFamily="49" charset="-122"/>
              </a:rPr>
              <a:t>万</a:t>
            </a:r>
            <a:endParaRPr lang="zh-CN" altLang="en-US" sz="2400" b="1" dirty="0">
              <a:solidFill>
                <a:srgbClr val="470CEE"/>
              </a:solidFill>
              <a:latin typeface="楷体" panose="02010609060101010101" pitchFamily="49" charset="-122"/>
              <a:ea typeface="楷体" panose="02010609060101010101" pitchFamily="49" charset="-122"/>
            </a:endParaRPr>
          </a:p>
        </p:txBody>
      </p:sp>
      <p:sp>
        <p:nvSpPr>
          <p:cNvPr id="35" name="Text Box 19"/>
          <p:cNvSpPr txBox="1"/>
          <p:nvPr/>
        </p:nvSpPr>
        <p:spPr>
          <a:xfrm>
            <a:off x="4006850" y="5292725"/>
            <a:ext cx="1152525" cy="460375"/>
          </a:xfrm>
          <a:prstGeom prst="rect">
            <a:avLst/>
          </a:prstGeom>
          <a:noFill/>
          <a:ln w="9525">
            <a:noFill/>
          </a:ln>
        </p:spPr>
        <p:txBody>
          <a:bodyPr anchor="t" anchorCtr="0">
            <a:spAutoFit/>
          </a:bodyPr>
          <a:p>
            <a:pPr>
              <a:spcBef>
                <a:spcPct val="50000"/>
              </a:spcBef>
            </a:pPr>
            <a:r>
              <a:rPr lang="en-US" altLang="zh-CN" sz="2400" b="1" dirty="0">
                <a:solidFill>
                  <a:srgbClr val="470CEE"/>
                </a:solidFill>
                <a:latin typeface="楷体" panose="02010609060101010101" pitchFamily="49" charset="-122"/>
                <a:ea typeface="楷体" panose="02010609060101010101" pitchFamily="49" charset="-122"/>
              </a:rPr>
              <a:t>100</a:t>
            </a:r>
            <a:r>
              <a:rPr lang="zh-CN" altLang="en-US" sz="2400" b="1" dirty="0">
                <a:solidFill>
                  <a:srgbClr val="470CEE"/>
                </a:solidFill>
                <a:latin typeface="楷体" panose="02010609060101010101" pitchFamily="49" charset="-122"/>
                <a:ea typeface="楷体" panose="02010609060101010101" pitchFamily="49" charset="-122"/>
              </a:rPr>
              <a:t>万</a:t>
            </a:r>
            <a:endParaRPr lang="zh-CN" altLang="en-US" sz="2400" b="1" dirty="0">
              <a:solidFill>
                <a:srgbClr val="470CEE"/>
              </a:solidFill>
              <a:latin typeface="楷体" panose="02010609060101010101" pitchFamily="49" charset="-122"/>
              <a:ea typeface="楷体" panose="02010609060101010101" pitchFamily="49" charset="-122"/>
            </a:endParaRPr>
          </a:p>
        </p:txBody>
      </p:sp>
      <p:grpSp>
        <p:nvGrpSpPr>
          <p:cNvPr id="105486" name="组合 5"/>
          <p:cNvGrpSpPr/>
          <p:nvPr/>
        </p:nvGrpSpPr>
        <p:grpSpPr>
          <a:xfrm>
            <a:off x="5738813" y="4346575"/>
            <a:ext cx="4929187" cy="481013"/>
            <a:chOff x="4214262" y="4724572"/>
            <a:chExt cx="4714907" cy="481032"/>
          </a:xfrm>
        </p:grpSpPr>
        <p:sp>
          <p:nvSpPr>
            <p:cNvPr id="105487" name="Text Box 10"/>
            <p:cNvSpPr txBox="1"/>
            <p:nvPr/>
          </p:nvSpPr>
          <p:spPr>
            <a:xfrm>
              <a:off x="4214262" y="4724572"/>
              <a:ext cx="4714907" cy="460393"/>
            </a:xfrm>
            <a:prstGeom prst="rect">
              <a:avLst/>
            </a:prstGeom>
            <a:noFill/>
            <a:ln w="9525">
              <a:noFill/>
            </a:ln>
          </p:spPr>
          <p:txBody>
            <a:bodyPr anchor="t" anchorCtr="0">
              <a:spAutoFit/>
            </a:bodyPr>
            <a:p>
              <a:pPr algn="ctr">
                <a:spcBef>
                  <a:spcPct val="50000"/>
                </a:spcBef>
              </a:pPr>
              <a:r>
                <a:rPr lang="zh-CN" altLang="en-US" sz="2400" b="1" dirty="0">
                  <a:solidFill>
                    <a:srgbClr val="080808"/>
                  </a:solidFill>
                  <a:latin typeface="楷体" panose="02010609060101010101" pitchFamily="49" charset="-122"/>
                  <a:ea typeface="楷体" panose="02010609060101010101" pitchFamily="49" charset="-122"/>
                </a:rPr>
                <a:t>银行存款、固定资产、无形资产等</a:t>
              </a:r>
              <a:endParaRPr lang="zh-CN" altLang="en-US" sz="2400" b="1" dirty="0">
                <a:solidFill>
                  <a:srgbClr val="080808"/>
                </a:solidFill>
                <a:latin typeface="楷体" panose="02010609060101010101" pitchFamily="49" charset="-122"/>
                <a:ea typeface="楷体" panose="02010609060101010101" pitchFamily="49" charset="-122"/>
              </a:endParaRPr>
            </a:p>
          </p:txBody>
        </p:sp>
        <p:grpSp>
          <p:nvGrpSpPr>
            <p:cNvPr id="105488" name="Group 20"/>
            <p:cNvGrpSpPr/>
            <p:nvPr/>
          </p:nvGrpSpPr>
          <p:grpSpPr>
            <a:xfrm>
              <a:off x="4426845" y="5191297"/>
              <a:ext cx="4297352" cy="14307"/>
              <a:chOff x="-161" y="-1"/>
              <a:chExt cx="2656" cy="14307"/>
            </a:xfrm>
          </p:grpSpPr>
          <p:sp>
            <p:nvSpPr>
              <p:cNvPr id="105489" name="Line 21"/>
              <p:cNvSpPr/>
              <p:nvPr/>
            </p:nvSpPr>
            <p:spPr>
              <a:xfrm flipV="1">
                <a:off x="-161" y="-1"/>
                <a:ext cx="2656" cy="14307"/>
              </a:xfrm>
              <a:prstGeom prst="line">
                <a:avLst/>
              </a:prstGeom>
              <a:ln w="28575" cap="flat" cmpd="sng">
                <a:solidFill>
                  <a:srgbClr val="FF0000"/>
                </a:solidFill>
                <a:prstDash val="solid"/>
                <a:round/>
                <a:headEnd type="none" w="med" len="med"/>
                <a:tailEnd type="none" w="med" len="med"/>
              </a:ln>
            </p:spPr>
          </p:sp>
          <p:sp>
            <p:nvSpPr>
              <p:cNvPr id="105490" name="Line 22"/>
              <p:cNvSpPr/>
              <p:nvPr/>
            </p:nvSpPr>
            <p:spPr>
              <a:xfrm flipV="1">
                <a:off x="1274" y="0"/>
                <a:ext cx="2" cy="453"/>
              </a:xfrm>
              <a:prstGeom prst="line">
                <a:avLst/>
              </a:prstGeom>
              <a:ln w="28575" cap="flat" cmpd="sng">
                <a:solidFill>
                  <a:srgbClr val="FF0000"/>
                </a:solidFill>
                <a:prstDash val="solid"/>
                <a:round/>
                <a:headEnd type="none" w="med" len="med"/>
                <a:tailEnd type="none" w="med" len="med"/>
              </a:ln>
            </p:spPr>
          </p:sp>
        </p:grpSp>
      </p:grpSp>
      <p:grpSp>
        <p:nvGrpSpPr>
          <p:cNvPr id="105491" name="组合 4"/>
          <p:cNvGrpSpPr/>
          <p:nvPr/>
        </p:nvGrpSpPr>
        <p:grpSpPr>
          <a:xfrm>
            <a:off x="2206625" y="4364038"/>
            <a:ext cx="3279775" cy="1900543"/>
            <a:chOff x="682625" y="4653136"/>
            <a:chExt cx="3059906" cy="1900669"/>
          </a:xfrm>
        </p:grpSpPr>
        <p:sp>
          <p:nvSpPr>
            <p:cNvPr id="105492" name="Text Box 15"/>
            <p:cNvSpPr txBox="1"/>
            <p:nvPr/>
          </p:nvSpPr>
          <p:spPr>
            <a:xfrm>
              <a:off x="898525" y="4653136"/>
              <a:ext cx="2808288" cy="460406"/>
            </a:xfrm>
            <a:prstGeom prst="rect">
              <a:avLst/>
            </a:prstGeom>
            <a:noFill/>
            <a:ln w="9525">
              <a:noFill/>
            </a:ln>
          </p:spPr>
          <p:txBody>
            <a:bodyPr anchor="t" anchorCtr="0">
              <a:spAutoFit/>
            </a:bodyPr>
            <a:p>
              <a:pPr algn="ctr">
                <a:spcBef>
                  <a:spcPct val="50000"/>
                </a:spcBef>
              </a:pPr>
              <a:r>
                <a:rPr lang="zh-CN" altLang="en-US" sz="2400" b="1" dirty="0">
                  <a:solidFill>
                    <a:srgbClr val="080808"/>
                  </a:solidFill>
                  <a:latin typeface="楷体" panose="02010609060101010101" pitchFamily="49" charset="-122"/>
                  <a:ea typeface="楷体" panose="02010609060101010101" pitchFamily="49" charset="-122"/>
                </a:rPr>
                <a:t>资本公积</a:t>
              </a:r>
              <a:r>
                <a:rPr lang="en-US" altLang="zh-CN" sz="2400" b="1" dirty="0">
                  <a:solidFill>
                    <a:srgbClr val="080808"/>
                  </a:solidFill>
                  <a:latin typeface="楷体" panose="02010609060101010101" pitchFamily="49" charset="-122"/>
                  <a:ea typeface="楷体" panose="02010609060101010101" pitchFamily="49" charset="-122"/>
                </a:rPr>
                <a:t>—</a:t>
              </a:r>
              <a:r>
                <a:rPr lang="zh-CN" altLang="en-US" sz="2400" b="1" dirty="0">
                  <a:solidFill>
                    <a:srgbClr val="080808"/>
                  </a:solidFill>
                  <a:latin typeface="楷体" panose="02010609060101010101" pitchFamily="49" charset="-122"/>
                  <a:ea typeface="楷体" panose="02010609060101010101" pitchFamily="49" charset="-122"/>
                </a:rPr>
                <a:t>资本溢价</a:t>
              </a:r>
              <a:endParaRPr lang="zh-CN" altLang="en-US" sz="2400" b="1" dirty="0">
                <a:solidFill>
                  <a:srgbClr val="080808"/>
                </a:solidFill>
                <a:latin typeface="楷体" panose="02010609060101010101" pitchFamily="49" charset="-122"/>
                <a:ea typeface="楷体" panose="02010609060101010101" pitchFamily="49" charset="-122"/>
              </a:endParaRPr>
            </a:p>
          </p:txBody>
        </p:sp>
        <p:grpSp>
          <p:nvGrpSpPr>
            <p:cNvPr id="105493" name="Group 16"/>
            <p:cNvGrpSpPr/>
            <p:nvPr/>
          </p:nvGrpSpPr>
          <p:grpSpPr>
            <a:xfrm>
              <a:off x="682625" y="5121448"/>
              <a:ext cx="3024188" cy="703"/>
              <a:chOff x="0" y="0"/>
              <a:chExt cx="2041" cy="703"/>
            </a:xfrm>
          </p:grpSpPr>
          <p:sp>
            <p:nvSpPr>
              <p:cNvPr id="105494" name="Line 17"/>
              <p:cNvSpPr/>
              <p:nvPr/>
            </p:nvSpPr>
            <p:spPr>
              <a:xfrm>
                <a:off x="0" y="0"/>
                <a:ext cx="2041" cy="0"/>
              </a:xfrm>
              <a:prstGeom prst="line">
                <a:avLst/>
              </a:prstGeom>
              <a:ln w="28575" cap="flat" cmpd="sng">
                <a:solidFill>
                  <a:srgbClr val="FF0000"/>
                </a:solidFill>
                <a:prstDash val="solid"/>
                <a:round/>
                <a:headEnd type="none" w="med" len="med"/>
                <a:tailEnd type="none" w="med" len="med"/>
              </a:ln>
            </p:spPr>
          </p:sp>
          <p:sp>
            <p:nvSpPr>
              <p:cNvPr id="105495" name="Line 18"/>
              <p:cNvSpPr/>
              <p:nvPr/>
            </p:nvSpPr>
            <p:spPr>
              <a:xfrm flipH="1" flipV="1">
                <a:off x="1064" y="0"/>
                <a:ext cx="3" cy="703"/>
              </a:xfrm>
              <a:prstGeom prst="line">
                <a:avLst/>
              </a:prstGeom>
              <a:ln w="28575" cap="flat" cmpd="sng">
                <a:solidFill>
                  <a:srgbClr val="FF0000"/>
                </a:solidFill>
                <a:prstDash val="solid"/>
                <a:round/>
                <a:headEnd type="none" w="med" len="med"/>
                <a:tailEnd type="none" w="med" len="med"/>
              </a:ln>
            </p:spPr>
          </p:sp>
        </p:grpSp>
        <p:sp>
          <p:nvSpPr>
            <p:cNvPr id="105496" name="Text Box 7"/>
            <p:cNvSpPr txBox="1"/>
            <p:nvPr/>
          </p:nvSpPr>
          <p:spPr>
            <a:xfrm>
              <a:off x="971600" y="5227687"/>
              <a:ext cx="1023937" cy="460406"/>
            </a:xfrm>
            <a:prstGeom prst="rect">
              <a:avLst/>
            </a:prstGeom>
            <a:noFill/>
            <a:ln w="9525">
              <a:noFill/>
            </a:ln>
          </p:spPr>
          <p:txBody>
            <a:bodyPr anchor="t" anchorCtr="0">
              <a:spAutoFit/>
            </a:bodyPr>
            <a:p>
              <a:pPr algn="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减少</a:t>
              </a:r>
              <a:endParaRPr lang="zh-CN" altLang="en-US" sz="2400" b="1" dirty="0">
                <a:solidFill>
                  <a:srgbClr val="080808"/>
                </a:solidFill>
                <a:latin typeface="楷体" panose="02010609060101010101" pitchFamily="49" charset="-122"/>
                <a:ea typeface="楷体" panose="02010609060101010101" pitchFamily="49" charset="-122"/>
              </a:endParaRPr>
            </a:p>
          </p:txBody>
        </p:sp>
        <p:sp>
          <p:nvSpPr>
            <p:cNvPr id="105497" name="Text Box 8"/>
            <p:cNvSpPr txBox="1"/>
            <p:nvPr/>
          </p:nvSpPr>
          <p:spPr>
            <a:xfrm>
              <a:off x="2413050" y="5227687"/>
              <a:ext cx="935037" cy="460406"/>
            </a:xfrm>
            <a:prstGeom prst="rect">
              <a:avLst/>
            </a:prstGeom>
            <a:noFill/>
            <a:ln w="9525">
              <a:noFill/>
            </a:ln>
          </p:spPr>
          <p:txBody>
            <a:bodyPr anchor="t" anchorCtr="0">
              <a:spAutoFit/>
            </a:bodyPr>
            <a:p>
              <a:pP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增加</a:t>
              </a:r>
              <a:endParaRPr lang="zh-CN" altLang="en-US" sz="2400" b="1" dirty="0">
                <a:solidFill>
                  <a:srgbClr val="080808"/>
                </a:solidFill>
                <a:latin typeface="楷体" panose="02010609060101010101" pitchFamily="49" charset="-122"/>
                <a:ea typeface="楷体" panose="02010609060101010101" pitchFamily="49" charset="-122"/>
              </a:endParaRPr>
            </a:p>
          </p:txBody>
        </p:sp>
        <p:sp>
          <p:nvSpPr>
            <p:cNvPr id="105498" name="Line 6"/>
            <p:cNvSpPr/>
            <p:nvPr/>
          </p:nvSpPr>
          <p:spPr>
            <a:xfrm>
              <a:off x="719931" y="6039023"/>
              <a:ext cx="3022600" cy="0"/>
            </a:xfrm>
            <a:prstGeom prst="line">
              <a:avLst/>
            </a:prstGeom>
            <a:ln w="28575" cap="flat" cmpd="sng">
              <a:solidFill>
                <a:srgbClr val="FF0000"/>
              </a:solidFill>
              <a:prstDash val="solid"/>
              <a:round/>
              <a:headEnd type="none" w="med" len="med"/>
              <a:tailEnd type="none" w="med" len="med"/>
            </a:ln>
          </p:spPr>
        </p:sp>
        <p:sp>
          <p:nvSpPr>
            <p:cNvPr id="105499" name="Text Box 9"/>
            <p:cNvSpPr txBox="1"/>
            <p:nvPr/>
          </p:nvSpPr>
          <p:spPr>
            <a:xfrm>
              <a:off x="2296130" y="6093399"/>
              <a:ext cx="1443038" cy="460406"/>
            </a:xfrm>
            <a:prstGeom prst="rect">
              <a:avLst/>
            </a:prstGeom>
            <a:noFill/>
            <a:ln w="9525">
              <a:noFill/>
            </a:ln>
          </p:spPr>
          <p:txBody>
            <a:bodyPr anchor="t" anchorCtr="0">
              <a:spAutoFit/>
            </a:bodyPr>
            <a:p>
              <a:pPr>
                <a:spcBef>
                  <a:spcPct val="50000"/>
                </a:spcBef>
              </a:pPr>
              <a:r>
                <a:rPr lang="zh-CN" altLang="en-US" sz="2400" b="1" dirty="0">
                  <a:solidFill>
                    <a:srgbClr val="080808"/>
                  </a:solidFill>
                  <a:latin typeface="楷体" panose="02010609060101010101" pitchFamily="49" charset="-122"/>
                  <a:ea typeface="楷体" panose="02010609060101010101" pitchFamily="49" charset="-122"/>
                </a:rPr>
                <a:t>实有数</a:t>
              </a:r>
              <a:endParaRPr lang="zh-CN" altLang="en-US" sz="2400" b="1" dirty="0">
                <a:solidFill>
                  <a:srgbClr val="080808"/>
                </a:solidFill>
                <a:latin typeface="楷体" panose="02010609060101010101" pitchFamily="49" charset="-122"/>
                <a:ea typeface="楷体" panose="02010609060101010101" pitchFamily="49" charset="-122"/>
              </a:endParaRPr>
            </a:p>
          </p:txBody>
        </p:sp>
      </p:grpSp>
      <p:sp>
        <p:nvSpPr>
          <p:cNvPr id="52" name="线形标注 2 51"/>
          <p:cNvSpPr/>
          <p:nvPr/>
        </p:nvSpPr>
        <p:spPr>
          <a:xfrm>
            <a:off x="7029450" y="1785938"/>
            <a:ext cx="3424238" cy="1198879"/>
          </a:xfrm>
          <a:prstGeom prst="borderCallout2">
            <a:avLst>
              <a:gd name="adj1" fmla="val 18750"/>
              <a:gd name="adj2" fmla="val -449"/>
              <a:gd name="adj3" fmla="val 18750"/>
              <a:gd name="adj4" fmla="val -16667"/>
              <a:gd name="adj5" fmla="val 39542"/>
              <a:gd name="adj6" fmla="val -55069"/>
            </a:avLst>
          </a:prstGeom>
          <a:noFill/>
          <a:ln w="19050" cap="flat" cmpd="sng">
            <a:solidFill>
              <a:srgbClr val="FF0000"/>
            </a:solidFill>
            <a:prstDash val="solid"/>
            <a:round/>
            <a:headEnd type="none" w="med" len="med"/>
            <a:tailEnd type="none" w="med" len="med"/>
          </a:ln>
        </p:spPr>
        <p:txBody>
          <a:bodyPr anchor="t" anchorCtr="0">
            <a:spAutoFit/>
          </a:bodyPr>
          <a:p>
            <a:pPr>
              <a:lnSpc>
                <a:spcPct val="150000"/>
              </a:lnSpc>
            </a:pPr>
            <a:r>
              <a:rPr lang="zh-CN" altLang="zh-CN" sz="2400" b="1" dirty="0">
                <a:solidFill>
                  <a:srgbClr val="080808"/>
                </a:solidFill>
                <a:latin typeface="仿宋" panose="02010609060101010101" pitchFamily="49" charset="-122"/>
                <a:ea typeface="仿宋" panose="02010609060101010101" pitchFamily="49" charset="-122"/>
              </a:rPr>
              <a:t>按照投资主体设置明细账进行明细分类核算</a:t>
            </a:r>
            <a:r>
              <a:rPr lang="zh-CN" altLang="en-US" sz="2400" b="1" dirty="0">
                <a:solidFill>
                  <a:srgbClr val="080808"/>
                </a:solidFill>
                <a:latin typeface="仿宋" panose="02010609060101010101" pitchFamily="49" charset="-122"/>
                <a:ea typeface="仿宋" panose="02010609060101010101" pitchFamily="49" charset="-122"/>
              </a:rPr>
              <a:t>。</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105501" name="Line 5"/>
          <p:cNvSpPr/>
          <p:nvPr/>
        </p:nvSpPr>
        <p:spPr>
          <a:xfrm flipV="1">
            <a:off x="3892550" y="2522538"/>
            <a:ext cx="3175" cy="1622425"/>
          </a:xfrm>
          <a:prstGeom prst="line">
            <a:avLst/>
          </a:prstGeom>
          <a:ln w="28575" cap="flat" cmpd="sng">
            <a:solidFill>
              <a:srgbClr val="FF0000"/>
            </a:solidFill>
            <a:prstDash val="solid"/>
            <a:round/>
            <a:headEnd type="none" w="med" len="med"/>
            <a:tailEnd type="none" w="med" len="med"/>
          </a:ln>
        </p:spPr>
      </p:sp>
      <p:sp>
        <p:nvSpPr>
          <p:cNvPr id="105502" name="Line 6"/>
          <p:cNvSpPr/>
          <p:nvPr/>
        </p:nvSpPr>
        <p:spPr>
          <a:xfrm>
            <a:off x="2206625" y="3513138"/>
            <a:ext cx="3240088" cy="0"/>
          </a:xfrm>
          <a:prstGeom prst="line">
            <a:avLst/>
          </a:prstGeom>
          <a:ln w="28575" cap="flat" cmpd="sng">
            <a:solidFill>
              <a:srgbClr val="FF0000"/>
            </a:solidFill>
            <a:prstDash val="solid"/>
            <a:round/>
            <a:headEnd type="none" w="med" len="med"/>
            <a:tailEnd type="none" w="med" len="med"/>
          </a:ln>
        </p:spPr>
      </p:sp>
      <p:sp>
        <p:nvSpPr>
          <p:cNvPr id="105503" name="Line 18"/>
          <p:cNvSpPr/>
          <p:nvPr/>
        </p:nvSpPr>
        <p:spPr>
          <a:xfrm flipH="1" flipV="1">
            <a:off x="3895725" y="4832350"/>
            <a:ext cx="6350" cy="1331913"/>
          </a:xfrm>
          <a:prstGeom prst="line">
            <a:avLst/>
          </a:prstGeom>
          <a:ln w="28575" cap="flat" cmpd="sng">
            <a:solidFill>
              <a:srgbClr val="FF0000"/>
            </a:solidFill>
            <a:prstDash val="solid"/>
            <a:round/>
            <a:headEnd type="none" w="med" len="med"/>
            <a:tailEnd type="none" w="med" len="med"/>
          </a:ln>
        </p:spPr>
      </p:sp>
      <p:sp>
        <p:nvSpPr>
          <p:cNvPr id="105504" name="Line 22"/>
          <p:cNvSpPr/>
          <p:nvPr/>
        </p:nvSpPr>
        <p:spPr>
          <a:xfrm flipV="1">
            <a:off x="8275638" y="4813300"/>
            <a:ext cx="0" cy="992188"/>
          </a:xfrm>
          <a:prstGeom prst="line">
            <a:avLst/>
          </a:prstGeom>
          <a:ln w="28575" cap="flat" cmpd="sng">
            <a:solidFill>
              <a:srgbClr val="FF0000"/>
            </a:solidFill>
            <a:prstDash val="solid"/>
            <a:round/>
            <a:headEnd type="none" w="med" len="med"/>
            <a:tailEnd type="none" w="med" len="med"/>
          </a:ln>
        </p:spPr>
      </p:sp>
      <p:sp>
        <p:nvSpPr>
          <p:cNvPr id="36" name="线形标注 2 35"/>
          <p:cNvSpPr/>
          <p:nvPr/>
        </p:nvSpPr>
        <p:spPr>
          <a:xfrm>
            <a:off x="7029450" y="3062288"/>
            <a:ext cx="3424238" cy="1198879"/>
          </a:xfrm>
          <a:prstGeom prst="borderCallout2">
            <a:avLst>
              <a:gd name="adj1" fmla="val 18750"/>
              <a:gd name="adj2" fmla="val -449"/>
              <a:gd name="adj3" fmla="val 18750"/>
              <a:gd name="adj4" fmla="val -16667"/>
              <a:gd name="adj5" fmla="val 110352"/>
              <a:gd name="adj6" fmla="val -55699"/>
            </a:avLst>
          </a:prstGeom>
          <a:noFill/>
          <a:ln w="19050" cap="flat" cmpd="sng">
            <a:solidFill>
              <a:srgbClr val="FF0000"/>
            </a:solidFill>
            <a:prstDash val="solid"/>
            <a:round/>
            <a:headEnd type="none" w="med" len="med"/>
            <a:tailEnd type="none" w="med" len="med"/>
          </a:ln>
        </p:spPr>
        <p:txBody>
          <a:bodyPr anchor="t" anchorCtr="0">
            <a:spAutoFit/>
          </a:bodyPr>
          <a:p>
            <a:pPr>
              <a:lnSpc>
                <a:spcPct val="150000"/>
              </a:lnSpc>
            </a:pPr>
            <a:r>
              <a:rPr lang="zh-CN" altLang="en-US" sz="2400" b="1" dirty="0">
                <a:solidFill>
                  <a:srgbClr val="080808"/>
                </a:solidFill>
                <a:latin typeface="仿宋" panose="02010609060101010101" pitchFamily="49" charset="-122"/>
                <a:ea typeface="仿宋" panose="02010609060101010101" pitchFamily="49" charset="-122"/>
              </a:rPr>
              <a:t>按资本公积形成的类别设置明细账。</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3" name="矩形 2"/>
          <p:cNvSpPr/>
          <p:nvPr/>
        </p:nvSpPr>
        <p:spPr>
          <a:xfrm>
            <a:off x="6604794" y="5353050"/>
            <a:ext cx="1079500" cy="521970"/>
          </a:xfrm>
          <a:prstGeom prst="rect">
            <a:avLst/>
          </a:prstGeom>
          <a:noFill/>
          <a:ln w="9525">
            <a:noFill/>
          </a:ln>
        </p:spPr>
        <p:txBody>
          <a:bodyPr wrap="none" anchor="t" anchorCtr="0">
            <a:spAutoFit/>
          </a:bodyPr>
          <a:p>
            <a:pPr algn="ctr">
              <a:spcBef>
                <a:spcPct val="50000"/>
              </a:spcBef>
            </a:pPr>
            <a:r>
              <a:rPr lang="en-US" altLang="zh-CN" sz="2800" b="1" dirty="0">
                <a:solidFill>
                  <a:srgbClr val="470CEE"/>
                </a:solidFill>
                <a:latin typeface="楷体" panose="02010609060101010101" pitchFamily="49" charset="-122"/>
                <a:ea typeface="楷体" panose="02010609060101010101" pitchFamily="49" charset="-122"/>
              </a:rPr>
              <a:t>300</a:t>
            </a:r>
            <a:r>
              <a:rPr lang="zh-CN" altLang="en-US" sz="2800" b="1" dirty="0">
                <a:solidFill>
                  <a:srgbClr val="470CEE"/>
                </a:solidFill>
                <a:latin typeface="楷体" panose="02010609060101010101" pitchFamily="49" charset="-122"/>
                <a:ea typeface="楷体" panose="02010609060101010101" pitchFamily="49" charset="-122"/>
              </a:rPr>
              <a:t>万</a:t>
            </a:r>
            <a:endParaRPr lang="zh-CN" altLang="en-US" sz="2800" b="1" dirty="0">
              <a:solidFill>
                <a:srgbClr val="470CEE"/>
              </a:solidFill>
              <a:latin typeface="楷体" panose="02010609060101010101" pitchFamily="49" charset="-122"/>
              <a:ea typeface="楷体" panose="02010609060101010101" pitchFamily="49" charset="-122"/>
            </a:endParaRPr>
          </a:p>
        </p:txBody>
      </p:sp>
      <p:sp>
        <p:nvSpPr>
          <p:cNvPr id="105507" name="矩形 4"/>
          <p:cNvSpPr/>
          <p:nvPr/>
        </p:nvSpPr>
        <p:spPr>
          <a:xfrm>
            <a:off x="8930323" y="4957763"/>
            <a:ext cx="897890" cy="521970"/>
          </a:xfrm>
          <a:prstGeom prst="rect">
            <a:avLst/>
          </a:prstGeom>
          <a:noFill/>
          <a:ln w="9525">
            <a:noFill/>
          </a:ln>
        </p:spPr>
        <p:txBody>
          <a:bodyPr wrap="none" anchor="t" anchorCtr="0">
            <a:spAutoFit/>
          </a:bodyPr>
          <a:p>
            <a:pPr algn="r">
              <a:spcBef>
                <a:spcPct val="50000"/>
              </a:spcBef>
            </a:pPr>
            <a:r>
              <a:rPr lang="zh-CN" altLang="en-US" sz="2800" b="1" dirty="0">
                <a:solidFill>
                  <a:srgbClr val="080808"/>
                </a:solidFill>
                <a:latin typeface="楷体" panose="02010609060101010101" pitchFamily="49" charset="-122"/>
                <a:ea typeface="楷体" panose="02010609060101010101" pitchFamily="49" charset="-122"/>
              </a:rPr>
              <a:t>减少</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05508" name="矩形 38"/>
          <p:cNvSpPr/>
          <p:nvPr/>
        </p:nvSpPr>
        <p:spPr>
          <a:xfrm>
            <a:off x="6685598" y="4938713"/>
            <a:ext cx="897890" cy="521970"/>
          </a:xfrm>
          <a:prstGeom prst="rect">
            <a:avLst/>
          </a:prstGeom>
          <a:noFill/>
          <a:ln w="9525">
            <a:noFill/>
          </a:ln>
        </p:spPr>
        <p:txBody>
          <a:bodyPr wrap="none" anchor="t" anchorCtr="0">
            <a:spAutoFit/>
          </a:bodyPr>
          <a:p>
            <a:pPr algn="r">
              <a:spcBef>
                <a:spcPct val="50000"/>
              </a:spcBef>
            </a:pPr>
            <a:r>
              <a:rPr lang="zh-CN" altLang="en-US" sz="2800" b="1" dirty="0">
                <a:solidFill>
                  <a:srgbClr val="080808"/>
                </a:solidFill>
                <a:latin typeface="楷体" panose="02010609060101010101" pitchFamily="49" charset="-122"/>
                <a:ea typeface="楷体" panose="02010609060101010101" pitchFamily="49" charset="-122"/>
              </a:rPr>
              <a:t>增加</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2" grpId="0" bldLvl="0" animBg="1"/>
      <p:bldP spid="36" grpId="0" bldLvl="0" animBg="1"/>
      <p:bldP spid="3"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7746" name="Rectangle 2"/>
          <p:cNvSpPr>
            <a:spLocks noGrp="1" noChangeArrowheads="1"/>
          </p:cNvSpPr>
          <p:nvPr>
            <p:ph idx="1"/>
          </p:nvPr>
        </p:nvSpPr>
        <p:spPr>
          <a:xfrm>
            <a:off x="894715" y="1200150"/>
            <a:ext cx="10404475" cy="2035175"/>
          </a:xfrm>
        </p:spPr>
        <p:txBody>
          <a:bodyPr vert="horz" wrap="square" lIns="91440" tIns="45720" rIns="91440" bIns="45720" numCol="1" anchor="t" anchorCtr="0" compatLnSpc="1"/>
          <a:lstStyle/>
          <a:p>
            <a:pPr marL="457200" marR="0" lvl="0" indent="-457200" algn="l" defTabSz="914400" rtl="0" eaLnBrk="1" fontAlgn="base" latinLnBrk="0" hangingPunct="1">
              <a:lnSpc>
                <a:spcPct val="150000"/>
              </a:lnSpc>
              <a:spcBef>
                <a:spcPts val="0"/>
              </a:spcBef>
              <a:spcAft>
                <a:spcPct val="0"/>
              </a:spcAft>
              <a:buClr>
                <a:srgbClr val="FF0000"/>
              </a:buClr>
              <a:buSzTx/>
              <a:buFont typeface="Wingdings" panose="05000000000000000000" charset="0"/>
              <a:buChar char="p"/>
              <a:defRPr/>
            </a:pP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（二）人工费用的归集与分配</a:t>
            </a:r>
            <a:endPar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0" marR="0" lvl="0" indent="0" algn="just"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例</a:t>
            </a:r>
            <a:r>
              <a:rPr kumimoji="0" lang="en-US" altLang="zh-CN"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本月</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B</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产品工人工资分别为</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700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元和</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1 000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元，车间管理人员</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元，行政部门人员</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1 000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82979" name="Rectangle 3" descr="Rectangle: Click to edit Master text styles&#13;&#10;Second level&#13;&#10;Third level&#13;&#10;Fourth level&#13;&#10;Fifth level"/>
          <p:cNvSpPr/>
          <p:nvPr/>
        </p:nvSpPr>
        <p:spPr>
          <a:xfrm>
            <a:off x="2100263" y="3295650"/>
            <a:ext cx="8086725" cy="3068638"/>
          </a:xfrm>
          <a:prstGeom prst="rect">
            <a:avLst/>
          </a:prstGeom>
          <a:solidFill>
            <a:srgbClr val="FFFF99"/>
          </a:solidFill>
          <a:ln w="9525">
            <a:noFill/>
          </a:ln>
        </p:spPr>
        <p:txBody>
          <a:bodyPr anchor="t" anchorCtr="0"/>
          <a:p>
            <a:pPr algn="just" eaLnBrk="0" hangingPunct="0">
              <a:lnSpc>
                <a:spcPct val="150000"/>
              </a:lnSpc>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借：生产成本 </a:t>
            </a:r>
            <a:r>
              <a:rPr lang="en-US" altLang="zh-CN" sz="2600" b="1" dirty="0">
                <a:latin typeface="仿宋" panose="02010609060101010101" pitchFamily="49" charset="-122"/>
                <a:ea typeface="仿宋" panose="02010609060101010101" pitchFamily="49" charset="-122"/>
              </a:rPr>
              <a:t>— A</a:t>
            </a:r>
            <a:r>
              <a:rPr lang="zh-CN" altLang="en-US" sz="2600" b="1" dirty="0">
                <a:latin typeface="仿宋" panose="02010609060101010101" pitchFamily="49" charset="-122"/>
                <a:ea typeface="仿宋" panose="02010609060101010101" pitchFamily="49" charset="-122"/>
              </a:rPr>
              <a:t>产品             </a:t>
            </a:r>
            <a:r>
              <a:rPr lang="en-US" altLang="zh-CN" sz="2600" b="1" dirty="0">
                <a:latin typeface="仿宋" panose="02010609060101010101" pitchFamily="49" charset="-122"/>
                <a:ea typeface="仿宋" panose="02010609060101010101" pitchFamily="49" charset="-122"/>
              </a:rPr>
              <a:t>700</a:t>
            </a:r>
            <a:endParaRPr lang="en-US" altLang="zh-CN" sz="26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600" b="1" dirty="0">
                <a:latin typeface="仿宋" panose="02010609060101010101" pitchFamily="49" charset="-122"/>
                <a:ea typeface="仿宋" panose="02010609060101010101" pitchFamily="49" charset="-122"/>
              </a:rPr>
              <a:t>               — B</a:t>
            </a:r>
            <a:r>
              <a:rPr lang="zh-CN" altLang="en-US" sz="2600" b="1" dirty="0">
                <a:latin typeface="仿宋" panose="02010609060101010101" pitchFamily="49" charset="-122"/>
                <a:ea typeface="仿宋" panose="02010609060101010101" pitchFamily="49" charset="-122"/>
              </a:rPr>
              <a:t>产品           </a:t>
            </a:r>
            <a:r>
              <a:rPr lang="en-US" altLang="zh-CN" sz="2600" b="1" dirty="0">
                <a:latin typeface="仿宋" panose="02010609060101010101" pitchFamily="49" charset="-122"/>
                <a:ea typeface="仿宋" panose="02010609060101010101" pitchFamily="49" charset="-122"/>
              </a:rPr>
              <a:t>1 000</a:t>
            </a:r>
            <a:endParaRPr lang="en-US" altLang="zh-CN" sz="26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制造费用                      </a:t>
            </a:r>
            <a:r>
              <a:rPr lang="en-US" altLang="zh-CN" sz="2600" b="1" dirty="0">
                <a:latin typeface="仿宋" panose="02010609060101010101" pitchFamily="49" charset="-122"/>
                <a:ea typeface="仿宋" panose="02010609060101010101" pitchFamily="49" charset="-122"/>
              </a:rPr>
              <a:t>300</a:t>
            </a:r>
            <a:endParaRPr lang="en-US" altLang="zh-CN" sz="2600" b="1" dirty="0">
              <a:latin typeface="仿宋" panose="02010609060101010101" pitchFamily="49" charset="-122"/>
              <a:ea typeface="仿宋" panose="02010609060101010101" pitchFamily="49" charset="-122"/>
            </a:endParaRPr>
          </a:p>
          <a:p>
            <a:pPr algn="just" eaLnBrk="0" hangingPunct="0">
              <a:lnSpc>
                <a:spcPct val="150000"/>
              </a:lnSpc>
            </a:pPr>
            <a:r>
              <a:rPr lang="zh-CN" altLang="en-US" sz="2600" b="1" dirty="0">
                <a:latin typeface="仿宋" panose="02010609060101010101" pitchFamily="49" charset="-122"/>
                <a:ea typeface="仿宋" panose="02010609060101010101" pitchFamily="49" charset="-122"/>
              </a:rPr>
              <a:t>      管理费用                    </a:t>
            </a:r>
            <a:r>
              <a:rPr lang="en-US" altLang="zh-CN" sz="2600" b="1" dirty="0">
                <a:latin typeface="仿宋" panose="02010609060101010101" pitchFamily="49" charset="-122"/>
                <a:ea typeface="仿宋" panose="02010609060101010101" pitchFamily="49" charset="-122"/>
              </a:rPr>
              <a:t>1 000</a:t>
            </a:r>
            <a:endParaRPr lang="en-US" altLang="zh-CN" sz="26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贷：应付职工薪酬                </a:t>
            </a:r>
            <a:r>
              <a:rPr lang="en-US" altLang="zh-CN" sz="2600" b="1" dirty="0">
                <a:latin typeface="仿宋" panose="02010609060101010101" pitchFamily="49" charset="-122"/>
                <a:ea typeface="仿宋" panose="02010609060101010101" pitchFamily="49" charset="-122"/>
              </a:rPr>
              <a:t>3 000</a:t>
            </a:r>
            <a:endParaRPr lang="en-US" altLang="zh-CN" sz="26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382979"/>
                                        </p:tgtEl>
                                        <p:attrNameLst>
                                          <p:attrName>style.visibility</p:attrName>
                                        </p:attrNameLst>
                                      </p:cBhvr>
                                      <p:to>
                                        <p:strVal val="visible"/>
                                      </p:to>
                                    </p:set>
                                    <p:anim calcmode="lin" valueType="num">
                                      <p:cBhvr>
                                        <p:cTn id="7" dur="500" fill="hold"/>
                                        <p:tgtEl>
                                          <p:spTgt spid="382979"/>
                                        </p:tgtEl>
                                        <p:attrNameLst>
                                          <p:attrName>ppt_x</p:attrName>
                                        </p:attrNameLst>
                                      </p:cBhvr>
                                      <p:tavLst>
                                        <p:tav tm="0">
                                          <p:val>
                                            <p:strVal val="0-#ppt_w/2"/>
                                          </p:val>
                                        </p:tav>
                                        <p:tav tm="100000">
                                          <p:val>
                                            <p:strVal val="#ppt_x"/>
                                          </p:val>
                                        </p:tav>
                                      </p:tavLst>
                                    </p:anim>
                                    <p:anim calcmode="lin" valueType="num">
                                      <p:cBhvr>
                                        <p:cTn id="8" dur="500" fill="hold"/>
                                        <p:tgtEl>
                                          <p:spTgt spid="3829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9" grpId="0" bldLvl="0"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6417" name="Rectangle 2"/>
          <p:cNvSpPr/>
          <p:nvPr>
            <p:ph idx="1"/>
          </p:nvPr>
        </p:nvSpPr>
        <p:spPr>
          <a:xfrm>
            <a:off x="882650" y="1196975"/>
            <a:ext cx="10213340" cy="1727200"/>
          </a:xfrm>
        </p:spPr>
        <p:txBody>
          <a:bodyPr vert="horz" wrap="square" lIns="91440" tIns="45720" rIns="91440" bIns="45720" anchor="t"/>
          <a:p>
            <a:pPr marL="457200" marR="0" indent="-457200" algn="l" defTabSz="914400" rtl="0" eaLnBrk="1" fontAlgn="base" latinLnBrk="0" hangingPunct="1">
              <a:lnSpc>
                <a:spcPct val="150000"/>
              </a:lnSpc>
              <a:spcBef>
                <a:spcPct val="0"/>
              </a:spcBef>
              <a:spcAft>
                <a:spcPct val="0"/>
              </a:spcAft>
              <a:buClr>
                <a:srgbClr val="FF0000"/>
              </a:buClr>
              <a:buSzTx/>
              <a:buFont typeface="Wingdings" panose="05000000000000000000" charset="0"/>
              <a:buChar char="p"/>
            </a:pP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（二）人工费用的归集与分配</a:t>
            </a:r>
            <a:endPar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0" marR="0" indent="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mn-cs"/>
              </a:rPr>
              <a:t>例</a:t>
            </a:r>
            <a:r>
              <a:rPr kumimoji="0" lang="en-US" altLang="zh-CN"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mn-cs"/>
              </a:rPr>
              <a:t>3】</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以银行存款发放工资</a:t>
            </a: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3 000</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元。</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p:txBody>
      </p:sp>
      <p:sp>
        <p:nvSpPr>
          <p:cNvPr id="388099" name="Rectangle 3" descr="Rectangle: Click to edit Master text styles&#13;&#10;Second level&#13;&#10;Third level&#13;&#10;Fourth level&#13;&#10;Fifth level"/>
          <p:cNvSpPr/>
          <p:nvPr/>
        </p:nvSpPr>
        <p:spPr>
          <a:xfrm>
            <a:off x="2279650" y="3357563"/>
            <a:ext cx="7632700" cy="1727200"/>
          </a:xfrm>
          <a:prstGeom prst="rect">
            <a:avLst/>
          </a:prstGeom>
          <a:solidFill>
            <a:srgbClr val="FFFF99"/>
          </a:solidFill>
          <a:ln w="9525">
            <a:noFill/>
          </a:ln>
        </p:spPr>
        <p:txBody>
          <a:bodyPr anchor="t" anchorCtr="0"/>
          <a:p>
            <a:pPr algn="just" eaLnBrk="0" hangingPunct="0">
              <a:lnSpc>
                <a:spcPct val="150000"/>
              </a:lnSpc>
              <a:spcBef>
                <a:spcPct val="20000"/>
              </a:spcBef>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借：应付职工薪酬         </a:t>
            </a:r>
            <a:r>
              <a:rPr lang="en-US" altLang="zh-CN" sz="3200" b="1" dirty="0">
                <a:latin typeface="仿宋" panose="02010609060101010101" pitchFamily="49" charset="-122"/>
                <a:ea typeface="仿宋" panose="02010609060101010101" pitchFamily="49" charset="-122"/>
              </a:rPr>
              <a:t>3 000</a:t>
            </a:r>
            <a:endParaRPr lang="en-US" altLang="zh-CN" sz="3200" b="1" dirty="0">
              <a:latin typeface="仿宋" panose="02010609060101010101" pitchFamily="49" charset="-122"/>
              <a:ea typeface="仿宋" panose="02010609060101010101" pitchFamily="49" charset="-122"/>
            </a:endParaRPr>
          </a:p>
          <a:p>
            <a:pPr algn="just" eaLnBrk="0" hangingPunct="0">
              <a:lnSpc>
                <a:spcPct val="150000"/>
              </a:lnSpc>
              <a:spcBef>
                <a:spcPct val="20000"/>
              </a:spcBef>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贷：银行存款            </a:t>
            </a:r>
            <a:r>
              <a:rPr lang="en-US" altLang="zh-CN" sz="3200" b="1" dirty="0">
                <a:latin typeface="仿宋" panose="02010609060101010101" pitchFamily="49" charset="-122"/>
                <a:ea typeface="仿宋" panose="02010609060101010101" pitchFamily="49" charset="-122"/>
              </a:rPr>
              <a:t>3 000</a:t>
            </a:r>
            <a:endParaRPr lang="en-US" altLang="zh-CN" sz="32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388099"/>
                                        </p:tgtEl>
                                        <p:attrNameLst>
                                          <p:attrName>style.visibility</p:attrName>
                                        </p:attrNameLst>
                                      </p:cBhvr>
                                      <p:to>
                                        <p:strVal val="visible"/>
                                      </p:to>
                                    </p:set>
                                    <p:anim calcmode="lin" valueType="num">
                                      <p:cBhvr>
                                        <p:cTn id="7" dur="500" fill="hold"/>
                                        <p:tgtEl>
                                          <p:spTgt spid="388099"/>
                                        </p:tgtEl>
                                        <p:attrNameLst>
                                          <p:attrName>ppt_x</p:attrName>
                                        </p:attrNameLst>
                                      </p:cBhvr>
                                      <p:tavLst>
                                        <p:tav tm="0">
                                          <p:val>
                                            <p:strVal val="0-#ppt_w/2"/>
                                          </p:val>
                                        </p:tav>
                                        <p:tav tm="100000">
                                          <p:val>
                                            <p:strVal val="#ppt_x"/>
                                          </p:val>
                                        </p:tav>
                                      </p:tavLst>
                                    </p:anim>
                                    <p:anim calcmode="lin" valueType="num">
                                      <p:cBhvr>
                                        <p:cTn id="8" dur="500" fill="hold"/>
                                        <p:tgtEl>
                                          <p:spTgt spid="3880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bldLvl="0" animBg="1"/>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5810" name="Rectangle 2"/>
          <p:cNvSpPr/>
          <p:nvPr>
            <p:ph idx="1"/>
          </p:nvPr>
        </p:nvSpPr>
        <p:spPr>
          <a:xfrm>
            <a:off x="934085" y="1196975"/>
            <a:ext cx="10494645" cy="4079875"/>
          </a:xfrm>
        </p:spPr>
        <p:txBody>
          <a:bodyPr vert="horz" wrap="square" lIns="91440" tIns="45720" rIns="91440" bIns="45720" anchor="t"/>
          <a:p>
            <a:pPr marL="469900" marR="0" indent="-469900" algn="just"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pPr>
            <a:r>
              <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（三）制造费用的归集与分配</a:t>
            </a:r>
            <a:endPar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0" marR="0" indent="0" algn="just" defTabSz="914400" rtl="0" eaLnBrk="1" fontAlgn="base" latinLnBrk="0" hangingPunct="1">
              <a:lnSpc>
                <a:spcPct val="150000"/>
              </a:lnSpc>
              <a:spcBef>
                <a:spcPct val="20000"/>
              </a:spcBef>
              <a:spcAft>
                <a:spcPct val="0"/>
              </a:spcAft>
              <a:buClr>
                <a:srgbClr val="FF0000"/>
              </a:buClr>
              <a:buSzTx/>
              <a:buFont typeface="Wingdings" panose="05000000000000000000" charset="0"/>
              <a:buNone/>
            </a:pPr>
            <a:r>
              <a:rPr kumimoji="0" lang="en-US" altLang="zh-CN"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汇总制造费用，算出各产品的生产成本。</a:t>
            </a:r>
            <a:endParaRPr kumimoji="0" lang="zh-CN" altLang="en-US" sz="3000" b="1" i="0" u="none" strike="noStrike" kern="0" cap="none" spc="0" normalizeH="0" baseline="0" noProof="1" dirty="0">
              <a:solidFill>
                <a:srgbClr val="0000FF"/>
              </a:solidFill>
              <a:latin typeface="楷体" panose="02010609060101010101" pitchFamily="49" charset="-122"/>
              <a:ea typeface="楷体" panose="02010609060101010101" pitchFamily="49" charset="-122"/>
              <a:cs typeface="+mn-cs"/>
            </a:endParaRPr>
          </a:p>
        </p:txBody>
      </p:sp>
      <p:sp>
        <p:nvSpPr>
          <p:cNvPr id="348163" name="Text Box 4"/>
          <p:cNvSpPr txBox="1"/>
          <p:nvPr/>
        </p:nvSpPr>
        <p:spPr>
          <a:xfrm>
            <a:off x="1951038" y="4003675"/>
            <a:ext cx="1627187" cy="1383665"/>
          </a:xfrm>
          <a:prstGeom prst="rect">
            <a:avLst/>
          </a:prstGeom>
          <a:solidFill>
            <a:srgbClr val="FFFFCC"/>
          </a:solidFill>
          <a:ln w="9525">
            <a:noFill/>
          </a:ln>
        </p:spPr>
        <p:txBody>
          <a:bodyPr anchor="t" anchorCtr="0">
            <a:spAutoFit/>
          </a:bodyPr>
          <a:p>
            <a:pPr algn="ctr">
              <a:lnSpc>
                <a:spcPct val="150000"/>
              </a:lnSpc>
            </a:pPr>
            <a:r>
              <a:rPr lang="zh-CN" altLang="en-US" sz="2800" b="1" dirty="0">
                <a:solidFill>
                  <a:srgbClr val="0000FF"/>
                </a:solidFill>
                <a:latin typeface="楷体" panose="02010609060101010101" pitchFamily="49" charset="-122"/>
                <a:ea typeface="楷体" panose="02010609060101010101" pitchFamily="49" charset="-122"/>
              </a:rPr>
              <a:t>间接投入</a:t>
            </a:r>
            <a:endParaRPr lang="zh-CN" altLang="en-US" sz="2800" b="1" dirty="0">
              <a:solidFill>
                <a:srgbClr val="0000FF"/>
              </a:solidFill>
              <a:latin typeface="楷体" panose="02010609060101010101" pitchFamily="49" charset="-122"/>
              <a:ea typeface="楷体" panose="02010609060101010101" pitchFamily="49" charset="-122"/>
            </a:endParaRPr>
          </a:p>
          <a:p>
            <a:pPr algn="ctr">
              <a:lnSpc>
                <a:spcPct val="150000"/>
              </a:lnSpc>
            </a:pPr>
            <a:r>
              <a:rPr lang="zh-CN" altLang="en-US" sz="2800" b="1" dirty="0">
                <a:solidFill>
                  <a:srgbClr val="0000FF"/>
                </a:solidFill>
                <a:latin typeface="楷体" panose="02010609060101010101" pitchFamily="49" charset="-122"/>
                <a:ea typeface="楷体" panose="02010609060101010101" pitchFamily="49" charset="-122"/>
              </a:rPr>
              <a:t>的费用</a:t>
            </a:r>
            <a:endParaRPr lang="zh-CN" altLang="en-US" sz="2800" b="1" dirty="0">
              <a:solidFill>
                <a:srgbClr val="0000FF"/>
              </a:solidFill>
              <a:latin typeface="楷体" panose="02010609060101010101" pitchFamily="49" charset="-122"/>
              <a:ea typeface="楷体" panose="02010609060101010101" pitchFamily="49" charset="-122"/>
            </a:endParaRPr>
          </a:p>
        </p:txBody>
      </p:sp>
      <p:graphicFrame>
        <p:nvGraphicFramePr>
          <p:cNvPr id="405509" name="Group 5"/>
          <p:cNvGraphicFramePr>
            <a:graphicFrameLocks noGrp="1"/>
          </p:cNvGraphicFramePr>
          <p:nvPr/>
        </p:nvGraphicFramePr>
        <p:xfrm>
          <a:off x="4668838" y="3570288"/>
          <a:ext cx="1642745" cy="2162175"/>
        </p:xfrm>
        <a:graphic>
          <a:graphicData uri="http://schemas.openxmlformats.org/drawingml/2006/table">
            <a:tbl>
              <a:tblPr/>
              <a:tblGrid>
                <a:gridCol w="822325"/>
                <a:gridCol w="820420"/>
              </a:tblGrid>
              <a:tr h="518126">
                <a:tc gridSpan="2">
                  <a:txBody>
                    <a:bodyPr/>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制造费用</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644049">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48174" name="AutoShape 16"/>
          <p:cNvSpPr/>
          <p:nvPr/>
        </p:nvSpPr>
        <p:spPr>
          <a:xfrm>
            <a:off x="3648075" y="4651375"/>
            <a:ext cx="1296988" cy="144463"/>
          </a:xfrm>
          <a:prstGeom prst="rightArrow">
            <a:avLst>
              <a:gd name="adj1" fmla="val 50000"/>
              <a:gd name="adj2" fmla="val 222745"/>
            </a:avLst>
          </a:prstGeom>
          <a:solidFill>
            <a:srgbClr val="FF66CC"/>
          </a:solidFill>
          <a:ln w="9525" cap="flat" cmpd="sng">
            <a:solidFill>
              <a:schemeClr val="tx1"/>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348175" name="AutoShape 17"/>
          <p:cNvSpPr/>
          <p:nvPr/>
        </p:nvSpPr>
        <p:spPr>
          <a:xfrm rot="-1693042" flipV="1">
            <a:off x="5905500" y="3935413"/>
            <a:ext cx="2463800" cy="185737"/>
          </a:xfrm>
          <a:prstGeom prst="rightArrow">
            <a:avLst>
              <a:gd name="adj1" fmla="val 50000"/>
              <a:gd name="adj2" fmla="val 376271"/>
            </a:avLst>
          </a:prstGeom>
          <a:solidFill>
            <a:srgbClr val="00FFFF"/>
          </a:solidFill>
          <a:ln w="9525" cap="flat" cmpd="sng">
            <a:solidFill>
              <a:schemeClr val="tx1"/>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graphicFrame>
        <p:nvGraphicFramePr>
          <p:cNvPr id="405522" name="Group 18"/>
          <p:cNvGraphicFramePr>
            <a:graphicFrameLocks noGrp="1"/>
          </p:cNvGraphicFramePr>
          <p:nvPr/>
        </p:nvGraphicFramePr>
        <p:xfrm>
          <a:off x="7751763" y="2865438"/>
          <a:ext cx="2487930" cy="1118235"/>
        </p:xfrm>
        <a:graphic>
          <a:graphicData uri="http://schemas.openxmlformats.org/drawingml/2006/table">
            <a:tbl>
              <a:tblPr/>
              <a:tblGrid>
                <a:gridCol w="1245235"/>
                <a:gridCol w="1242695"/>
              </a:tblGrid>
              <a:tr h="518160">
                <a:tc gridSpan="2">
                  <a:txBody>
                    <a:bodyPr/>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生产成本</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a:t>
                      </a:r>
                      <a:endPar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1" marB="4569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600075">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691" marB="4569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1" marB="4569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405533" name="Group 29"/>
          <p:cNvGraphicFramePr>
            <a:graphicFrameLocks noGrp="1"/>
          </p:cNvGraphicFramePr>
          <p:nvPr/>
        </p:nvGraphicFramePr>
        <p:xfrm>
          <a:off x="7751763" y="4073525"/>
          <a:ext cx="2487930" cy="1160780"/>
        </p:xfrm>
        <a:graphic>
          <a:graphicData uri="http://schemas.openxmlformats.org/drawingml/2006/table">
            <a:tbl>
              <a:tblPr/>
              <a:tblGrid>
                <a:gridCol w="1245235"/>
                <a:gridCol w="1242695"/>
              </a:tblGrid>
              <a:tr h="518160">
                <a:tc gridSpan="2">
                  <a:txBody>
                    <a:bodyPr/>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生产成本</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—B</a:t>
                      </a:r>
                      <a:endPar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1" marB="4569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642620">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691" marB="4569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1" marB="4569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405544" name="Group 40"/>
          <p:cNvGraphicFramePr>
            <a:graphicFrameLocks noGrp="1"/>
          </p:cNvGraphicFramePr>
          <p:nvPr/>
        </p:nvGraphicFramePr>
        <p:xfrm>
          <a:off x="7680325" y="5397500"/>
          <a:ext cx="2701925" cy="908050"/>
        </p:xfrm>
        <a:graphic>
          <a:graphicData uri="http://schemas.openxmlformats.org/drawingml/2006/table">
            <a:tbl>
              <a:tblPr/>
              <a:tblGrid>
                <a:gridCol w="1351915"/>
                <a:gridCol w="1350010"/>
              </a:tblGrid>
              <a:tr h="389890">
                <a:tc gridSpan="2">
                  <a:txBody>
                    <a:bodyPr/>
                    <a:p>
                      <a:pPr marL="0" marR="0" lvl="0" indent="0" algn="ctr" defTabSz="914400" rtl="0" eaLnBrk="1" fontAlgn="base" latinLnBrk="0" hangingPunct="1">
                        <a:lnSpc>
                          <a:spcPct val="7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生产成本</a:t>
                      </a:r>
                      <a:r>
                        <a:rPr kumimoji="0" lang="en-US"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33" marB="4573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518160">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48206" name="AutoShape 51"/>
          <p:cNvSpPr/>
          <p:nvPr/>
        </p:nvSpPr>
        <p:spPr>
          <a:xfrm>
            <a:off x="6022975" y="4651375"/>
            <a:ext cx="2449513" cy="219075"/>
          </a:xfrm>
          <a:prstGeom prst="rightArrow">
            <a:avLst>
              <a:gd name="adj1" fmla="val 50000"/>
              <a:gd name="adj2" fmla="val 420070"/>
            </a:avLst>
          </a:prstGeom>
          <a:solidFill>
            <a:srgbClr val="00FFFF"/>
          </a:solidFill>
          <a:ln w="9525" cap="flat" cmpd="sng">
            <a:solidFill>
              <a:schemeClr val="tx1"/>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348207" name="AutoShape 52"/>
          <p:cNvSpPr/>
          <p:nvPr/>
        </p:nvSpPr>
        <p:spPr>
          <a:xfrm rot="1813976">
            <a:off x="5873750" y="5538788"/>
            <a:ext cx="2693988" cy="211137"/>
          </a:xfrm>
          <a:prstGeom prst="rightArrow">
            <a:avLst>
              <a:gd name="adj1" fmla="val 50000"/>
              <a:gd name="adj2" fmla="val 493069"/>
            </a:avLst>
          </a:prstGeom>
          <a:solidFill>
            <a:srgbClr val="00FFFF"/>
          </a:solidFill>
          <a:ln w="9525" cap="flat" cmpd="sng">
            <a:solidFill>
              <a:schemeClr val="tx1"/>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348208" name="矩形 1"/>
          <p:cNvSpPr/>
          <p:nvPr/>
        </p:nvSpPr>
        <p:spPr>
          <a:xfrm>
            <a:off x="5549900" y="4324350"/>
            <a:ext cx="401638" cy="829945"/>
          </a:xfrm>
          <a:prstGeom prst="rect">
            <a:avLst/>
          </a:prstGeom>
          <a:noFill/>
          <a:ln w="9525">
            <a:noFill/>
          </a:ln>
        </p:spPr>
        <p:txBody>
          <a:bodyPr anchor="t" anchorCtr="0">
            <a:spAutoFit/>
          </a:bodyPr>
          <a:p>
            <a:r>
              <a:rPr lang="zh-CN" altLang="en-US" sz="2400" b="1" dirty="0">
                <a:latin typeface="仿宋" panose="02010609060101010101" pitchFamily="49" charset="-122"/>
                <a:ea typeface="仿宋" panose="02010609060101010101" pitchFamily="49" charset="-122"/>
              </a:rPr>
              <a:t>分配</a:t>
            </a:r>
            <a:endParaRPr lang="zh-CN" altLang="en-US" sz="2400" b="1" dirty="0">
              <a:latin typeface="仿宋" panose="02010609060101010101" pitchFamily="49" charset="-122"/>
              <a:ea typeface="仿宋" panose="02010609060101010101" pitchFamily="49" charset="-122"/>
            </a:endParaRPr>
          </a:p>
        </p:txBody>
      </p:sp>
      <p:sp>
        <p:nvSpPr>
          <p:cNvPr id="348209" name="矩形 1"/>
          <p:cNvSpPr/>
          <p:nvPr/>
        </p:nvSpPr>
        <p:spPr>
          <a:xfrm>
            <a:off x="4959350" y="4306888"/>
            <a:ext cx="401638" cy="829945"/>
          </a:xfrm>
          <a:prstGeom prst="rect">
            <a:avLst/>
          </a:prstGeom>
          <a:noFill/>
          <a:ln w="9525">
            <a:noFill/>
          </a:ln>
        </p:spPr>
        <p:txBody>
          <a:bodyPr anchor="t" anchorCtr="0">
            <a:spAutoFit/>
          </a:bodyPr>
          <a:p>
            <a:r>
              <a:rPr lang="zh-CN" altLang="en-US" sz="2400" b="1" dirty="0">
                <a:latin typeface="仿宋" panose="02010609060101010101" pitchFamily="49" charset="-122"/>
                <a:ea typeface="仿宋" panose="02010609060101010101" pitchFamily="49" charset="-122"/>
              </a:rPr>
              <a:t>汇总</a:t>
            </a:r>
            <a:endParaRPr lang="zh-CN" altLang="en-US" sz="24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7554" name="Text Box 2"/>
          <p:cNvSpPr txBox="1"/>
          <p:nvPr/>
        </p:nvSpPr>
        <p:spPr>
          <a:xfrm>
            <a:off x="844550" y="1214755"/>
            <a:ext cx="10824210" cy="2736850"/>
          </a:xfrm>
          <a:prstGeom prst="rect">
            <a:avLst/>
          </a:prstGeom>
          <a:noFill/>
          <a:ln w="9525">
            <a:noFill/>
          </a:ln>
        </p:spPr>
        <p:txBody>
          <a:bodyPr anchor="t"/>
          <a:p>
            <a:pPr marL="457200" indent="-457200">
              <a:lnSpc>
                <a:spcPct val="150000"/>
              </a:lnSpc>
              <a:buClr>
                <a:srgbClr val="FF0000"/>
              </a:buClr>
              <a:buFont typeface="Wingdings" panose="05000000000000000000" charset="0"/>
              <a:buChar char="p"/>
            </a:pPr>
            <a:r>
              <a:rPr lang="zh-CN" altLang="en-US" sz="2800" b="1" noProof="1" dirty="0">
                <a:solidFill>
                  <a:srgbClr val="FF0000"/>
                </a:solidFill>
                <a:latin typeface="黑体" panose="02010609060101010101" pitchFamily="49" charset="-122"/>
                <a:ea typeface="黑体" panose="02010609060101010101" pitchFamily="49" charset="-122"/>
                <a:cs typeface="+mn-cs"/>
              </a:rPr>
              <a:t>（三）制造费用的归集与分配</a:t>
            </a:r>
            <a:r>
              <a:rPr lang="en-US" altLang="zh-CN" sz="2800" b="1" noProof="1" dirty="0">
                <a:solidFill>
                  <a:srgbClr val="FF0000"/>
                </a:solidFill>
                <a:latin typeface="黑体" panose="02010609060101010101" pitchFamily="49" charset="-122"/>
                <a:ea typeface="黑体" panose="02010609060101010101" pitchFamily="49" charset="-122"/>
                <a:cs typeface="+mn-cs"/>
              </a:rPr>
              <a:t>——</a:t>
            </a:r>
            <a:r>
              <a:rPr lang="zh-CN" altLang="en-US" sz="2800" b="1" noProof="1" dirty="0">
                <a:latin typeface="楷体" panose="02010609060101010101" pitchFamily="49" charset="-122"/>
                <a:ea typeface="楷体" panose="02010609060101010101" pitchFamily="49" charset="-122"/>
                <a:cs typeface="+mn-cs"/>
              </a:rPr>
              <a:t>分配标准与公式</a:t>
            </a:r>
            <a:endParaRPr lang="zh-CN" altLang="en-US" sz="2800" b="1" noProof="1" dirty="0">
              <a:latin typeface="楷体" panose="02010609060101010101" pitchFamily="49" charset="-122"/>
              <a:ea typeface="楷体" panose="02010609060101010101" pitchFamily="49" charset="-122"/>
            </a:endParaRPr>
          </a:p>
          <a:p>
            <a:pPr>
              <a:lnSpc>
                <a:spcPct val="150000"/>
              </a:lnSpc>
              <a:spcBef>
                <a:spcPct val="20000"/>
              </a:spcBef>
              <a:buClr>
                <a:schemeClr val="accent2"/>
              </a:buClr>
              <a:buFont typeface="Wingdings 3" panose="05040102010807070707" pitchFamily="18" charset="2"/>
              <a:buChar char=""/>
            </a:pPr>
            <a:r>
              <a:rPr lang="zh-CN" altLang="en-US" sz="2800" b="1" noProof="1" dirty="0">
                <a:latin typeface="楷体" panose="02010609060101010101" pitchFamily="49" charset="-122"/>
                <a:ea typeface="楷体" panose="02010609060101010101" pitchFamily="49" charset="-122"/>
                <a:cs typeface="+mn-cs"/>
              </a:rPr>
              <a:t> 分配标准：生产工时、机器工时、生产工人工资等。</a:t>
            </a:r>
            <a:endParaRPr lang="zh-CN" altLang="en-US" sz="2800" b="1" noProof="1" dirty="0">
              <a:latin typeface="楷体" panose="02010609060101010101" pitchFamily="49" charset="-122"/>
              <a:ea typeface="楷体" panose="02010609060101010101" pitchFamily="49" charset="-122"/>
            </a:endParaRPr>
          </a:p>
          <a:p>
            <a:pPr>
              <a:lnSpc>
                <a:spcPct val="150000"/>
              </a:lnSpc>
              <a:spcBef>
                <a:spcPct val="20000"/>
              </a:spcBef>
              <a:buClr>
                <a:schemeClr val="accent2"/>
              </a:buClr>
              <a:buFont typeface="Wingdings 3" panose="05040102010807070707" pitchFamily="18" charset="2"/>
              <a:buChar char=""/>
            </a:pPr>
            <a:r>
              <a:rPr lang="zh-CN" altLang="en-US" sz="2800" b="1" noProof="1" dirty="0">
                <a:latin typeface="楷体" panose="02010609060101010101" pitchFamily="49" charset="-122"/>
                <a:ea typeface="楷体" panose="02010609060101010101" pitchFamily="49" charset="-122"/>
                <a:cs typeface="+mn-cs"/>
              </a:rPr>
              <a:t> 分配公式：</a:t>
            </a:r>
            <a:endParaRPr lang="zh-CN" altLang="en-US" sz="2800" b="1" noProof="1" dirty="0">
              <a:latin typeface="楷体" panose="02010609060101010101" pitchFamily="49" charset="-122"/>
              <a:ea typeface="楷体" panose="02010609060101010101" pitchFamily="49" charset="-122"/>
            </a:endParaRPr>
          </a:p>
        </p:txBody>
      </p:sp>
      <p:graphicFrame>
        <p:nvGraphicFramePr>
          <p:cNvPr id="407591" name="Group 39"/>
          <p:cNvGraphicFramePr>
            <a:graphicFrameLocks noGrp="1"/>
          </p:cNvGraphicFramePr>
          <p:nvPr>
            <p:custDataLst>
              <p:tags r:id="rId1"/>
            </p:custDataLst>
          </p:nvPr>
        </p:nvGraphicFramePr>
        <p:xfrm>
          <a:off x="1952625" y="3429000"/>
          <a:ext cx="6214745" cy="1407795"/>
        </p:xfrm>
        <a:graphic>
          <a:graphicData uri="http://schemas.openxmlformats.org/drawingml/2006/table">
            <a:tbl>
              <a:tblPr/>
              <a:tblGrid>
                <a:gridCol w="1571625"/>
                <a:gridCol w="682625"/>
                <a:gridCol w="3960495"/>
              </a:tblGrid>
              <a:tr h="719455">
                <a:tc row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gradFill>
                            <a:gsLst>
                              <a:gs pos="0">
                                <a:srgbClr val="E30000"/>
                              </a:gs>
                              <a:gs pos="100000">
                                <a:srgbClr val="760303"/>
                              </a:gs>
                            </a:gsLst>
                            <a:lin scaled="0"/>
                          </a:gradFill>
                          <a:effectLst/>
                          <a:latin typeface="仿宋" panose="02010609060101010101" pitchFamily="49" charset="-122"/>
                          <a:ea typeface="仿宋" panose="02010609060101010101" pitchFamily="49" charset="-122"/>
                        </a:rPr>
                        <a:t>制造费用</a:t>
                      </a:r>
                      <a:endParaRPr kumimoji="0" lang="zh-CN" altLang="en-US" sz="2600" b="1" i="0" u="none" strike="noStrike" cap="none" normalizeH="0" baseline="0" dirty="0">
                        <a:ln>
                          <a:noFill/>
                        </a:ln>
                        <a:gradFill>
                          <a:gsLst>
                            <a:gs pos="0">
                              <a:srgbClr val="E30000"/>
                            </a:gs>
                            <a:gs pos="100000">
                              <a:srgbClr val="760303"/>
                            </a:gs>
                          </a:gsLst>
                          <a:lin scaled="0"/>
                        </a:gra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gradFill>
                            <a:gsLst>
                              <a:gs pos="0">
                                <a:srgbClr val="E30000"/>
                              </a:gs>
                              <a:gs pos="100000">
                                <a:srgbClr val="760303"/>
                              </a:gs>
                            </a:gsLst>
                            <a:lin scaled="0"/>
                          </a:gradFill>
                          <a:effectLst/>
                          <a:latin typeface="仿宋" panose="02010609060101010101" pitchFamily="49" charset="-122"/>
                          <a:ea typeface="仿宋" panose="02010609060101010101" pitchFamily="49" charset="-122"/>
                        </a:rPr>
                        <a:t> 分配率</a:t>
                      </a:r>
                      <a:endParaRPr kumimoji="0" lang="zh-CN" altLang="en-US" sz="2600" b="1" i="0" u="none" strike="noStrike" cap="none" normalizeH="0" baseline="0" dirty="0">
                        <a:ln>
                          <a:noFill/>
                        </a:ln>
                        <a:gradFill>
                          <a:gsLst>
                            <a:gs pos="0">
                              <a:srgbClr val="E30000"/>
                            </a:gs>
                            <a:gs pos="100000">
                              <a:srgbClr val="760303"/>
                            </a:gs>
                          </a:gsLst>
                          <a:lin scaled="0"/>
                        </a:gradFill>
                        <a:effectLst/>
                        <a:latin typeface="仿宋" panose="02010609060101010101" pitchFamily="49" charset="-122"/>
                        <a:ea typeface="仿宋" panose="02010609060101010101" pitchFamily="49" charset="-122"/>
                      </a:endParaRPr>
                    </a:p>
                  </a:txBody>
                  <a:tcPr marL="90000" marR="90000" marT="46768" marB="46768" anchor="ctr" anchorCtr="1" horzOverflow="overflow">
                    <a:lnL>
                      <a:noFill/>
                    </a:lnL>
                    <a:lnR>
                      <a:noFill/>
                    </a:lnR>
                    <a:lnT>
                      <a:noFill/>
                    </a:lnT>
                    <a:lnB>
                      <a:noFill/>
                    </a:lnB>
                    <a:lnTlToBr>
                      <a:noFill/>
                    </a:lnTlToBr>
                    <a:lnBlToTr>
                      <a:noFill/>
                    </a:lnBlToTr>
                    <a:noFill/>
                  </a:tcPr>
                </a:tc>
                <a:tc row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6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6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0000" marR="90000" marT="46768" marB="46768"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制造费用总额</a:t>
                      </a:r>
                      <a:endParaRPr kumimoji="0" lang="zh-CN" altLang="en-US" sz="26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0000" marR="90000" marT="46768" marB="46768" anchor="ctr" anchorCtr="1"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688340">
                <a:tc vMerge="1">
                  <a:tcPr/>
                </a:tc>
                <a:tc vMerge="1">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分配标准合计</a:t>
                      </a:r>
                      <a:endPar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68" marB="46768" anchor="ctr" anchorCtr="1"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r>
            </a:tbl>
          </a:graphicData>
        </a:graphic>
      </p:graphicFrame>
      <p:graphicFrame>
        <p:nvGraphicFramePr>
          <p:cNvPr id="407594" name="Group 42"/>
          <p:cNvGraphicFramePr>
            <a:graphicFrameLocks noGrp="1"/>
          </p:cNvGraphicFramePr>
          <p:nvPr/>
        </p:nvGraphicFramePr>
        <p:xfrm>
          <a:off x="1558925" y="4868863"/>
          <a:ext cx="8001000" cy="1362075"/>
        </p:xfrm>
        <a:graphic>
          <a:graphicData uri="http://schemas.openxmlformats.org/drawingml/2006/table">
            <a:tbl>
              <a:tblPr/>
              <a:tblGrid>
                <a:gridCol w="2870200"/>
                <a:gridCol w="720725"/>
                <a:gridCol w="1845945"/>
                <a:gridCol w="716280"/>
                <a:gridCol w="1847850"/>
              </a:tblGrid>
              <a:tr h="1362075">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rPr>
                        <a:t>某产品应分配</a:t>
                      </a:r>
                      <a:endParaRPr kumimoji="0" lang="en-US" altLang="zh-CN" sz="26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rPr>
                        <a:t>的制造费用</a:t>
                      </a:r>
                      <a:endParaRPr kumimoji="0" lang="zh-CN" altLang="en-US" sz="26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endParaRPr>
                    </a:p>
                  </a:txBody>
                  <a:tcPr marL="90000" marR="90000" marT="46722" marB="4672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6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6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0000" marR="90000" marT="46722" marB="4672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该产品的</a:t>
                      </a:r>
                      <a:endParaRPr kumimoji="0"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分配标准</a:t>
                      </a:r>
                      <a:endPar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22" marB="4672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6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6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0000" marR="90000" marT="46722" marB="46722"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制造费用</a:t>
                      </a:r>
                      <a:endPar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分配率</a:t>
                      </a:r>
                      <a:endPar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0000" marR="90000" marT="46722" marB="46722" anchor="ctr" anchorCtr="1" horzOverflow="overflow">
                    <a:lnL>
                      <a:noFill/>
                    </a:lnL>
                    <a:lnR>
                      <a:noFill/>
                    </a:lnR>
                    <a:lnT>
                      <a:noFill/>
                    </a:lnT>
                    <a:lnB>
                      <a:noFill/>
                    </a:lnB>
                    <a:lnTlToBr>
                      <a:noFill/>
                    </a:lnTlToBr>
                    <a:lnBlToTr>
                      <a:noFill/>
                    </a:lnBlToTr>
                    <a:noFill/>
                  </a:tcPr>
                </a:tc>
              </a:tr>
            </a:tbl>
          </a:graphicData>
        </a:graphic>
      </p:graphicFrame>
      <p:sp>
        <p:nvSpPr>
          <p:cNvPr id="350226" name="AutoShape 37"/>
          <p:cNvSpPr/>
          <p:nvPr/>
        </p:nvSpPr>
        <p:spPr>
          <a:xfrm>
            <a:off x="8615680" y="2857500"/>
            <a:ext cx="2357438" cy="1785938"/>
          </a:xfrm>
          <a:prstGeom prst="wedgeRoundRectCallout">
            <a:avLst>
              <a:gd name="adj1" fmla="val -71796"/>
              <a:gd name="adj2" fmla="val -2056"/>
              <a:gd name="adj3" fmla="val 16667"/>
            </a:avLst>
          </a:prstGeom>
          <a:solidFill>
            <a:srgbClr val="CCFFCC"/>
          </a:solidFill>
          <a:ln w="9525" cap="flat" cmpd="sng">
            <a:solidFill>
              <a:schemeClr val="tx1"/>
            </a:solidFill>
            <a:prstDash val="solid"/>
            <a:miter/>
            <a:headEnd type="none" w="med" len="med"/>
            <a:tailEnd type="none" w="med" len="med"/>
          </a:ln>
        </p:spPr>
        <p:txBody>
          <a:bodyPr lIns="0" tIns="0" rIns="0" bIns="0" anchor="t" anchorCtr="0"/>
          <a:p>
            <a:pPr algn="ctr">
              <a:lnSpc>
                <a:spcPct val="150000"/>
              </a:lnSpc>
            </a:pPr>
            <a:r>
              <a:rPr lang="zh-CN" altLang="en-US" sz="2400" b="1" dirty="0">
                <a:solidFill>
                  <a:srgbClr val="2D02CA"/>
                </a:solidFill>
                <a:latin typeface="仿宋" panose="02010609060101010101" pitchFamily="49" charset="-122"/>
                <a:ea typeface="仿宋" panose="02010609060101010101" pitchFamily="49" charset="-122"/>
              </a:rPr>
              <a:t>实际工作中通过“制造费用”明细账汇总而来</a:t>
            </a:r>
            <a:endParaRPr lang="zh-CN" altLang="en-US" sz="2400" b="1" dirty="0">
              <a:solidFill>
                <a:srgbClr val="2D02CA"/>
              </a:solidFill>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1233" name="Text Box 2"/>
          <p:cNvSpPr txBox="1"/>
          <p:nvPr/>
        </p:nvSpPr>
        <p:spPr>
          <a:xfrm>
            <a:off x="771525" y="1214755"/>
            <a:ext cx="10532745" cy="5454650"/>
          </a:xfrm>
          <a:prstGeom prst="rect">
            <a:avLst/>
          </a:prstGeom>
          <a:solidFill>
            <a:schemeClr val="bg1"/>
          </a:solidFill>
          <a:ln w="9525">
            <a:noFill/>
          </a:ln>
        </p:spPr>
        <p:txBody>
          <a:bodyPr anchor="t" anchorCtr="0"/>
          <a:p>
            <a:pPr marL="457200" indent="-457200">
              <a:lnSpc>
                <a:spcPct val="150000"/>
              </a:lnSpc>
              <a:buClr>
                <a:srgbClr val="FF0000"/>
              </a:buClr>
              <a:buFont typeface="Wingdings" panose="05000000000000000000" charset="0"/>
              <a:buChar char="p"/>
            </a:pPr>
            <a:r>
              <a:rPr lang="zh-CN" altLang="en-US" sz="2800" b="1" dirty="0">
                <a:solidFill>
                  <a:srgbClr val="FF0000"/>
                </a:solidFill>
                <a:latin typeface="黑体" panose="02010609060101010101" pitchFamily="49" charset="-122"/>
                <a:ea typeface="黑体" panose="02010609060101010101" pitchFamily="49" charset="-122"/>
              </a:rPr>
              <a:t>（三）制造费用的归集与分配</a:t>
            </a:r>
            <a:endParaRPr lang="zh-CN" altLang="en-US" sz="2800" b="1" dirty="0">
              <a:solidFill>
                <a:srgbClr val="FF0000"/>
              </a:solidFill>
              <a:latin typeface="黑体" panose="02010609060101010101" pitchFamily="49" charset="-122"/>
              <a:ea typeface="黑体" panose="02010609060101010101" pitchFamily="49" charset="-122"/>
            </a:endParaRPr>
          </a:p>
          <a:p>
            <a:pPr marL="457200" indent="-457200">
              <a:lnSpc>
                <a:spcPct val="150000"/>
              </a:lnSpc>
              <a:spcBef>
                <a:spcPct val="20000"/>
              </a:spcBef>
              <a:buClr>
                <a:srgbClr val="FF0000"/>
              </a:buClr>
              <a:buFont typeface="Wingdings" panose="05000000000000000000" charset="0"/>
              <a:buChar char="Ø"/>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根据下列本月业务，</a:t>
            </a:r>
            <a:r>
              <a:rPr lang="zh-CN" altLang="en-US" sz="2800" b="1" dirty="0">
                <a:solidFill>
                  <a:srgbClr val="140002"/>
                </a:solidFill>
                <a:latin typeface="楷体" panose="02010609060101010101" pitchFamily="49" charset="-122"/>
                <a:ea typeface="楷体" panose="02010609060101010101" pitchFamily="49" charset="-122"/>
              </a:rPr>
              <a:t>月末按照</a:t>
            </a:r>
            <a:r>
              <a:rPr lang="en-US" altLang="zh-CN" sz="2800" b="1" dirty="0">
                <a:solidFill>
                  <a:srgbClr val="140002"/>
                </a:solidFill>
                <a:latin typeface="楷体" panose="02010609060101010101" pitchFamily="49" charset="-122"/>
                <a:ea typeface="楷体" panose="02010609060101010101" pitchFamily="49" charset="-122"/>
              </a:rPr>
              <a:t>A</a:t>
            </a:r>
            <a:r>
              <a:rPr lang="zh-CN" altLang="en-US" sz="2800" b="1" dirty="0">
                <a:solidFill>
                  <a:srgbClr val="140002"/>
                </a:solidFill>
                <a:latin typeface="楷体" panose="02010609060101010101" pitchFamily="49" charset="-122"/>
                <a:ea typeface="楷体" panose="02010609060101010101" pitchFamily="49" charset="-122"/>
              </a:rPr>
              <a:t>、</a:t>
            </a:r>
            <a:r>
              <a:rPr lang="en-US" altLang="zh-CN" sz="2800" b="1" dirty="0">
                <a:solidFill>
                  <a:srgbClr val="140002"/>
                </a:solidFill>
                <a:latin typeface="楷体" panose="02010609060101010101" pitchFamily="49" charset="-122"/>
                <a:ea typeface="楷体" panose="02010609060101010101" pitchFamily="49" charset="-122"/>
              </a:rPr>
              <a:t>B</a:t>
            </a:r>
            <a:r>
              <a:rPr lang="zh-CN" altLang="en-US" sz="2800" b="1" dirty="0">
                <a:solidFill>
                  <a:srgbClr val="140002"/>
                </a:solidFill>
                <a:latin typeface="楷体" panose="02010609060101010101" pitchFamily="49" charset="-122"/>
                <a:ea typeface="楷体" panose="02010609060101010101" pitchFamily="49" charset="-122"/>
              </a:rPr>
              <a:t>产品生产工人工资比例分配制造费用。</a:t>
            </a:r>
            <a:endParaRPr lang="zh-CN" altLang="en-US" sz="2800" b="1" dirty="0">
              <a:latin typeface="楷体" panose="02010609060101010101" pitchFamily="49" charset="-122"/>
              <a:ea typeface="楷体" panose="02010609060101010101" pitchFamily="49" charset="-122"/>
            </a:endParaRPr>
          </a:p>
          <a:p>
            <a:pPr marL="914400" lvl="1" indent="-457200">
              <a:lnSpc>
                <a:spcPct val="150000"/>
              </a:lnSpc>
              <a:spcBef>
                <a:spcPct val="20000"/>
              </a:spcBef>
              <a:buClr>
                <a:srgbClr val="FF0000"/>
              </a:buClr>
              <a:buFont typeface="Wingdings" panose="05000000000000000000" charset="0"/>
              <a:buChar char="Ø"/>
            </a:pPr>
            <a:endParaRPr lang="en-US" altLang="zh-CN" sz="2800" b="1" dirty="0">
              <a:latin typeface="楷体" panose="02010609060101010101" pitchFamily="49" charset="-122"/>
              <a:ea typeface="楷体" panose="02010609060101010101" pitchFamily="49" charset="-122"/>
            </a:endParaRPr>
          </a:p>
        </p:txBody>
      </p:sp>
      <p:sp>
        <p:nvSpPr>
          <p:cNvPr id="351235" name="Rectangle 4" descr="Rectangle: Click to edit Master text styles&#13;&#10;Second level&#13;&#10;Third level&#13;&#10;Fourth level&#13;&#10;Fifth level"/>
          <p:cNvSpPr/>
          <p:nvPr/>
        </p:nvSpPr>
        <p:spPr>
          <a:xfrm>
            <a:off x="6238875" y="3319463"/>
            <a:ext cx="4213225" cy="2232025"/>
          </a:xfrm>
          <a:prstGeom prst="rect">
            <a:avLst/>
          </a:prstGeom>
          <a:pattFill prst="pct30">
            <a:fgClr>
              <a:srgbClr val="FFFFCC"/>
            </a:fgClr>
            <a:bgClr>
              <a:schemeClr val="bg1"/>
            </a:bgClr>
          </a:pattFill>
          <a:ln w="9525">
            <a:noFill/>
          </a:ln>
        </p:spPr>
        <p:txBody>
          <a:bodyPr anchor="ctr" anchorCtr="1"/>
          <a:p>
            <a:pPr marL="342900" indent="-342900" algn="just">
              <a:lnSpc>
                <a:spcPct val="150000"/>
              </a:lnSpc>
              <a:buClr>
                <a:schemeClr val="hlink"/>
              </a:buClr>
              <a:buSzPct val="110000"/>
              <a:buFont typeface="Wingdings" panose="05000000000000000000" pitchFamily="2" charset="2"/>
            </a:pPr>
            <a:r>
              <a:rPr lang="zh-CN" altLang="en-US" sz="2000" b="1" dirty="0">
                <a:latin typeface="仿宋" panose="02010609060101010101" pitchFamily="49" charset="-122"/>
                <a:ea typeface="仿宋" panose="02010609060101010101" pitchFamily="49" charset="-122"/>
              </a:rPr>
              <a:t>借：生产成本 </a:t>
            </a:r>
            <a:r>
              <a:rPr lang="en-US" altLang="zh-CN" sz="2000" b="1" dirty="0">
                <a:latin typeface="仿宋" panose="02010609060101010101" pitchFamily="49" charset="-122"/>
                <a:ea typeface="仿宋" panose="02010609060101010101" pitchFamily="49" charset="-122"/>
              </a:rPr>
              <a:t>— A</a:t>
            </a:r>
            <a:r>
              <a:rPr lang="zh-CN" altLang="en-US" sz="2000" b="1" dirty="0">
                <a:latin typeface="仿宋" panose="02010609060101010101" pitchFamily="49" charset="-122"/>
                <a:ea typeface="仿宋" panose="02010609060101010101" pitchFamily="49" charset="-122"/>
              </a:rPr>
              <a:t>产品 </a:t>
            </a:r>
            <a:r>
              <a:rPr lang="en-US" altLang="zh-CN" sz="2000" b="1" dirty="0">
                <a:latin typeface="仿宋" panose="02010609060101010101" pitchFamily="49" charset="-122"/>
                <a:ea typeface="仿宋" panose="02010609060101010101" pitchFamily="49" charset="-122"/>
              </a:rPr>
              <a:t>2 000</a:t>
            </a:r>
            <a:endParaRPr lang="en-US" altLang="zh-CN" sz="2000" b="1" dirty="0">
              <a:latin typeface="仿宋" panose="02010609060101010101" pitchFamily="49" charset="-122"/>
              <a:ea typeface="仿宋"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000" b="1" dirty="0">
                <a:latin typeface="仿宋" panose="02010609060101010101" pitchFamily="49" charset="-122"/>
                <a:ea typeface="仿宋" panose="02010609060101010101" pitchFamily="49" charset="-122"/>
              </a:rPr>
              <a:t>             — B</a:t>
            </a:r>
            <a:r>
              <a:rPr lang="zh-CN" altLang="en-US" sz="2000" b="1" dirty="0">
                <a:latin typeface="仿宋" panose="02010609060101010101" pitchFamily="49" charset="-122"/>
                <a:ea typeface="仿宋" panose="02010609060101010101" pitchFamily="49" charset="-122"/>
              </a:rPr>
              <a:t>产品 </a:t>
            </a:r>
            <a:r>
              <a:rPr lang="en-US" altLang="zh-CN" sz="2000" b="1" dirty="0">
                <a:latin typeface="仿宋" panose="02010609060101010101" pitchFamily="49" charset="-122"/>
                <a:ea typeface="仿宋" panose="02010609060101010101" pitchFamily="49" charset="-122"/>
              </a:rPr>
              <a:t>4 400</a:t>
            </a:r>
            <a:endParaRPr lang="en-US" altLang="zh-CN" sz="2000" b="1" dirty="0">
              <a:latin typeface="仿宋" panose="02010609060101010101" pitchFamily="49" charset="-122"/>
              <a:ea typeface="仿宋"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制造费用            </a:t>
            </a:r>
            <a:r>
              <a:rPr lang="en-US" altLang="zh-CN" sz="2000" b="1" dirty="0">
                <a:latin typeface="仿宋" panose="02010609060101010101" pitchFamily="49" charset="-122"/>
                <a:ea typeface="仿宋" panose="02010609060101010101" pitchFamily="49" charset="-122"/>
              </a:rPr>
              <a:t>660</a:t>
            </a:r>
            <a:endParaRPr lang="en-US" altLang="zh-CN" sz="2000" b="1" dirty="0">
              <a:latin typeface="仿宋" panose="02010609060101010101" pitchFamily="49" charset="-122"/>
              <a:ea typeface="仿宋"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贷：原材料           </a:t>
            </a:r>
            <a:r>
              <a:rPr lang="en-US" altLang="zh-CN" sz="2000" b="1" dirty="0">
                <a:latin typeface="仿宋" panose="02010609060101010101" pitchFamily="49" charset="-122"/>
                <a:ea typeface="仿宋" panose="02010609060101010101" pitchFamily="49" charset="-122"/>
              </a:rPr>
              <a:t>7 060</a:t>
            </a:r>
            <a:endParaRPr lang="en-US" altLang="zh-CN" sz="2000" b="1" dirty="0">
              <a:latin typeface="仿宋" panose="02010609060101010101" pitchFamily="49" charset="-122"/>
              <a:ea typeface="仿宋" panose="02010609060101010101" pitchFamily="49" charset="-122"/>
            </a:endParaRPr>
          </a:p>
        </p:txBody>
      </p:sp>
      <p:sp>
        <p:nvSpPr>
          <p:cNvPr id="351236" name="Rectangle 6" descr="Rectangle: Click to edit Master text styles&#13;&#10;Second level&#13;&#10;Third level&#13;&#10;Fourth level&#13;&#10;Fifth level"/>
          <p:cNvSpPr/>
          <p:nvPr/>
        </p:nvSpPr>
        <p:spPr>
          <a:xfrm>
            <a:off x="1712913" y="5067300"/>
            <a:ext cx="4395787" cy="1733550"/>
          </a:xfrm>
          <a:prstGeom prst="rect">
            <a:avLst/>
          </a:prstGeom>
          <a:pattFill prst="pct5">
            <a:fgClr>
              <a:schemeClr val="accent1"/>
            </a:fgClr>
            <a:bgClr>
              <a:schemeClr val="bg1"/>
            </a:bgClr>
          </a:pattFill>
          <a:ln w="9525">
            <a:noFill/>
          </a:ln>
        </p:spPr>
        <p:txBody>
          <a:bodyPr anchor="ctr" anchorCtr="1"/>
          <a:p>
            <a:pPr algn="just" eaLnBrk="0" hangingPunct="0">
              <a:lnSpc>
                <a:spcPct val="150000"/>
              </a:lnSpc>
            </a:pPr>
            <a:r>
              <a:rPr lang="zh-CN" altLang="en-US" sz="2000" b="1" dirty="0">
                <a:latin typeface="仿宋" panose="02010609060101010101" pitchFamily="49" charset="-122"/>
                <a:ea typeface="仿宋" panose="02010609060101010101" pitchFamily="49" charset="-122"/>
              </a:rPr>
              <a:t>借：生产成本 </a:t>
            </a:r>
            <a:r>
              <a:rPr lang="en-US" altLang="zh-CN" sz="2000" b="1" dirty="0">
                <a:latin typeface="仿宋" panose="02010609060101010101" pitchFamily="49" charset="-122"/>
                <a:ea typeface="仿宋" panose="02010609060101010101" pitchFamily="49" charset="-122"/>
              </a:rPr>
              <a:t>— A</a:t>
            </a:r>
            <a:r>
              <a:rPr lang="zh-CN" altLang="en-US" sz="2000" b="1" dirty="0">
                <a:latin typeface="仿宋" panose="02010609060101010101" pitchFamily="49" charset="-122"/>
                <a:ea typeface="仿宋" panose="02010609060101010101" pitchFamily="49" charset="-122"/>
              </a:rPr>
              <a:t>产品   </a:t>
            </a:r>
            <a:r>
              <a:rPr lang="en-US" altLang="zh-CN" sz="2000" b="1" dirty="0">
                <a:latin typeface="仿宋" panose="02010609060101010101" pitchFamily="49" charset="-122"/>
                <a:ea typeface="仿宋" panose="02010609060101010101" pitchFamily="49" charset="-122"/>
              </a:rPr>
              <a:t>700</a:t>
            </a:r>
            <a:endParaRPr lang="en-US" altLang="zh-CN" sz="20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000" b="1" dirty="0">
                <a:latin typeface="仿宋" panose="02010609060101010101" pitchFamily="49" charset="-122"/>
                <a:ea typeface="仿宋" panose="02010609060101010101" pitchFamily="49" charset="-122"/>
              </a:rPr>
              <a:t>             — B</a:t>
            </a:r>
            <a:r>
              <a:rPr lang="zh-CN" altLang="en-US" sz="2000" b="1" dirty="0">
                <a:latin typeface="仿宋" panose="02010609060101010101" pitchFamily="49" charset="-122"/>
                <a:ea typeface="仿宋" panose="02010609060101010101" pitchFamily="49" charset="-122"/>
              </a:rPr>
              <a:t>产品 </a:t>
            </a:r>
            <a:r>
              <a:rPr lang="en-US" altLang="zh-CN" sz="2000" b="1" dirty="0">
                <a:latin typeface="仿宋" panose="02010609060101010101" pitchFamily="49" charset="-122"/>
                <a:ea typeface="仿宋" panose="02010609060101010101" pitchFamily="49" charset="-122"/>
              </a:rPr>
              <a:t>1 000</a:t>
            </a:r>
            <a:endParaRPr lang="en-US" altLang="zh-CN" sz="20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制造费用            </a:t>
            </a:r>
            <a:r>
              <a:rPr lang="en-US" altLang="zh-CN" sz="2000" b="1" dirty="0">
                <a:latin typeface="仿宋" panose="02010609060101010101" pitchFamily="49" charset="-122"/>
                <a:ea typeface="仿宋" panose="02010609060101010101" pitchFamily="49" charset="-122"/>
              </a:rPr>
              <a:t>300</a:t>
            </a:r>
            <a:endParaRPr lang="en-US" altLang="zh-CN" sz="20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贷：应付职工薪酬       </a:t>
            </a:r>
            <a:r>
              <a:rPr lang="en-US" altLang="zh-CN" sz="2000" b="1" dirty="0">
                <a:latin typeface="仿宋" panose="02010609060101010101" pitchFamily="49" charset="-122"/>
                <a:ea typeface="仿宋" panose="02010609060101010101" pitchFamily="49" charset="-122"/>
              </a:rPr>
              <a:t>2 000</a:t>
            </a:r>
            <a:endParaRPr lang="en-US" altLang="zh-CN" sz="2000" b="1" dirty="0">
              <a:latin typeface="仿宋" panose="02010609060101010101" pitchFamily="49" charset="-122"/>
              <a:ea typeface="仿宋" panose="02010609060101010101" pitchFamily="49" charset="-122"/>
            </a:endParaRPr>
          </a:p>
        </p:txBody>
      </p:sp>
      <p:sp>
        <p:nvSpPr>
          <p:cNvPr id="351237" name="Rectangle 10" descr="Rectangle: Click to edit Master text styles&#13;&#10;Second level&#13;&#10;Third level&#13;&#10;Fourth level&#13;&#10;Fifth level"/>
          <p:cNvSpPr/>
          <p:nvPr/>
        </p:nvSpPr>
        <p:spPr>
          <a:xfrm>
            <a:off x="6238875" y="5637213"/>
            <a:ext cx="4213225" cy="1176337"/>
          </a:xfrm>
          <a:prstGeom prst="rect">
            <a:avLst/>
          </a:prstGeom>
          <a:solidFill>
            <a:srgbClr val="DAE0E6"/>
          </a:solidFill>
          <a:ln w="9525">
            <a:noFill/>
          </a:ln>
        </p:spPr>
        <p:txBody>
          <a:bodyPr anchor="t" anchorCtr="0"/>
          <a:p>
            <a:pPr algn="just" eaLnBrk="0" hangingPunct="0">
              <a:lnSpc>
                <a:spcPct val="150000"/>
              </a:lnSpc>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借：制造费用       </a:t>
            </a:r>
            <a:r>
              <a:rPr lang="en-US" altLang="zh-CN" sz="2000" b="1" dirty="0">
                <a:latin typeface="仿宋" panose="02010609060101010101" pitchFamily="49" charset="-122"/>
                <a:ea typeface="仿宋" panose="02010609060101010101" pitchFamily="49" charset="-122"/>
              </a:rPr>
              <a:t>1 200</a:t>
            </a:r>
            <a:endParaRPr lang="en-US" altLang="zh-CN" sz="20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贷：累计折旧       </a:t>
            </a:r>
            <a:r>
              <a:rPr lang="en-US" altLang="zh-CN" sz="2000" b="1" dirty="0">
                <a:latin typeface="仿宋" panose="02010609060101010101" pitchFamily="49" charset="-122"/>
                <a:ea typeface="仿宋" panose="02010609060101010101" pitchFamily="49" charset="-122"/>
              </a:rPr>
              <a:t>1 200</a:t>
            </a:r>
            <a:endParaRPr lang="en-US" altLang="zh-CN" sz="2000" b="1" dirty="0">
              <a:latin typeface="仿宋" panose="02010609060101010101" pitchFamily="49" charset="-122"/>
              <a:ea typeface="仿宋" panose="02010609060101010101" pitchFamily="49" charset="-122"/>
            </a:endParaRPr>
          </a:p>
        </p:txBody>
      </p:sp>
      <p:sp>
        <p:nvSpPr>
          <p:cNvPr id="351238" name="Rectangle 12" descr="Rectangle: Click to edit Master text styles&#13;&#10;Second level&#13;&#10;Third level&#13;&#10;Fourth level&#13;&#10;Fifth level"/>
          <p:cNvSpPr/>
          <p:nvPr/>
        </p:nvSpPr>
        <p:spPr>
          <a:xfrm>
            <a:off x="1712913" y="3302000"/>
            <a:ext cx="4395787" cy="1744663"/>
          </a:xfrm>
          <a:prstGeom prst="rect">
            <a:avLst/>
          </a:prstGeom>
          <a:solidFill>
            <a:srgbClr val="FFFF99"/>
          </a:solidFill>
          <a:ln w="9525">
            <a:noFill/>
          </a:ln>
        </p:spPr>
        <p:txBody>
          <a:bodyPr anchor="ctr" anchorCtr="1"/>
          <a:p>
            <a:pPr algn="just" eaLnBrk="0" hangingPunct="0">
              <a:lnSpc>
                <a:spcPct val="150000"/>
              </a:lnSpc>
            </a:pPr>
            <a:r>
              <a:rPr lang="zh-CN" altLang="en-US" sz="2000" b="1" dirty="0">
                <a:latin typeface="仿宋" panose="02010609060101010101" pitchFamily="49" charset="-122"/>
                <a:ea typeface="仿宋" panose="02010609060101010101" pitchFamily="49" charset="-122"/>
              </a:rPr>
              <a:t>借：制造费用 </a:t>
            </a: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办公费  </a:t>
            </a:r>
            <a:r>
              <a:rPr lang="en-US" altLang="zh-CN" sz="2000" b="1" dirty="0">
                <a:latin typeface="仿宋" panose="02010609060101010101" pitchFamily="49" charset="-122"/>
                <a:ea typeface="仿宋" panose="02010609060101010101" pitchFamily="49" charset="-122"/>
              </a:rPr>
              <a:t>190</a:t>
            </a:r>
            <a:endParaRPr lang="en-US" altLang="zh-CN" sz="20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000" b="1" dirty="0">
                <a:latin typeface="仿宋" panose="02010609060101010101" pitchFamily="49" charset="-122"/>
                <a:ea typeface="仿宋" panose="02010609060101010101" pitchFamily="49" charset="-122"/>
              </a:rPr>
              <a:t>             — </a:t>
            </a:r>
            <a:r>
              <a:rPr lang="zh-CN" altLang="en-US" sz="2000" b="1" dirty="0">
                <a:latin typeface="仿宋" panose="02010609060101010101" pitchFamily="49" charset="-122"/>
                <a:ea typeface="仿宋" panose="02010609060101010101" pitchFamily="49" charset="-122"/>
              </a:rPr>
              <a:t>水电费  </a:t>
            </a:r>
            <a:r>
              <a:rPr lang="en-US" altLang="zh-CN" sz="2000" b="1" dirty="0">
                <a:latin typeface="仿宋" panose="02010609060101010101" pitchFamily="49" charset="-122"/>
                <a:ea typeface="仿宋" panose="02010609060101010101" pitchFamily="49" charset="-122"/>
              </a:rPr>
              <a:t>200</a:t>
            </a:r>
            <a:endParaRPr lang="en-US" altLang="zh-CN" sz="2000" b="1" dirty="0">
              <a:solidFill>
                <a:srgbClr val="353DE3"/>
              </a:solidFill>
              <a:latin typeface="仿宋" panose="02010609060101010101" pitchFamily="49" charset="-122"/>
              <a:ea typeface="仿宋" panose="02010609060101010101" pitchFamily="49" charset="-122"/>
            </a:endParaRPr>
          </a:p>
          <a:p>
            <a:pPr algn="just" eaLnBrk="0" hangingPunct="0">
              <a:lnSpc>
                <a:spcPct val="150000"/>
              </a:lnSpc>
            </a:pPr>
            <a:r>
              <a:rPr lang="en-US"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贷：银行存款            </a:t>
            </a:r>
            <a:r>
              <a:rPr lang="en-US" altLang="zh-CN" sz="2000" b="1" dirty="0">
                <a:latin typeface="仿宋" panose="02010609060101010101" pitchFamily="49" charset="-122"/>
                <a:ea typeface="仿宋" panose="02010609060101010101" pitchFamily="49" charset="-122"/>
              </a:rPr>
              <a:t>390</a:t>
            </a:r>
            <a:endParaRPr lang="en-US" altLang="zh-CN" sz="2000" b="1" dirty="0">
              <a:solidFill>
                <a:srgbClr val="353DE3"/>
              </a:solidFill>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2257" name="Text Box 2"/>
          <p:cNvSpPr txBox="1"/>
          <p:nvPr/>
        </p:nvSpPr>
        <p:spPr>
          <a:xfrm>
            <a:off x="582295" y="1214755"/>
            <a:ext cx="10857230" cy="4878070"/>
          </a:xfrm>
          <a:prstGeom prst="rect">
            <a:avLst/>
          </a:prstGeom>
          <a:solidFill>
            <a:schemeClr val="bg1"/>
          </a:solidFill>
          <a:ln w="9525">
            <a:noFill/>
          </a:ln>
        </p:spPr>
        <p:txBody>
          <a:bodyPr anchor="t" anchorCtr="0"/>
          <a:p>
            <a:pPr>
              <a:lnSpc>
                <a:spcPct val="150000"/>
              </a:lnSpc>
            </a:pPr>
            <a:r>
              <a:rPr lang="zh-CN" altLang="en-US" sz="2700" b="1" dirty="0">
                <a:solidFill>
                  <a:srgbClr val="FF0000"/>
                </a:solidFill>
                <a:latin typeface="黑体" panose="02010609060101010101" pitchFamily="49" charset="-122"/>
                <a:ea typeface="黑体" panose="02010609060101010101" pitchFamily="49" charset="-122"/>
              </a:rPr>
              <a:t>（三）制造费用的归集与分配</a:t>
            </a:r>
            <a:endParaRPr lang="zh-CN" altLang="en-US" sz="2700" b="1" dirty="0">
              <a:solidFill>
                <a:srgbClr val="FF0000"/>
              </a:solidFill>
              <a:latin typeface="黑体" panose="02010609060101010101" pitchFamily="49" charset="-122"/>
              <a:ea typeface="黑体" panose="02010609060101010101" pitchFamily="49" charset="-122"/>
            </a:endParaRPr>
          </a:p>
          <a:p>
            <a:pPr>
              <a:lnSpc>
                <a:spcPct val="150000"/>
              </a:lnSpc>
              <a:spcBef>
                <a:spcPct val="20000"/>
              </a:spcBef>
              <a:buClr>
                <a:srgbClr val="FF0000"/>
              </a:buClr>
              <a:buFont typeface="Wingdings" panose="05000000000000000000" pitchFamily="2" charset="2"/>
            </a:pPr>
            <a:r>
              <a:rPr lang="en-US" altLang="zh-CN" sz="2700" b="1" dirty="0">
                <a:solidFill>
                  <a:srgbClr val="FF0000"/>
                </a:solidFill>
                <a:latin typeface="楷体" panose="02010609060101010101" pitchFamily="49" charset="-122"/>
                <a:ea typeface="楷体" panose="02010609060101010101" pitchFamily="49" charset="-122"/>
              </a:rPr>
              <a:t>【</a:t>
            </a:r>
            <a:r>
              <a:rPr lang="zh-CN" altLang="en-US" sz="2700" b="1" dirty="0">
                <a:solidFill>
                  <a:srgbClr val="FF0000"/>
                </a:solidFill>
                <a:latin typeface="楷体" panose="02010609060101010101" pitchFamily="49" charset="-122"/>
                <a:ea typeface="楷体" panose="02010609060101010101" pitchFamily="49" charset="-122"/>
              </a:rPr>
              <a:t>例</a:t>
            </a:r>
            <a:r>
              <a:rPr lang="en-US" altLang="zh-CN" sz="2700" b="1" dirty="0">
                <a:solidFill>
                  <a:srgbClr val="FF0000"/>
                </a:solidFill>
                <a:latin typeface="楷体" panose="02010609060101010101" pitchFamily="49" charset="-122"/>
                <a:ea typeface="楷体" panose="02010609060101010101" pitchFamily="49" charset="-122"/>
              </a:rPr>
              <a:t>4】</a:t>
            </a:r>
            <a:r>
              <a:rPr lang="zh-CN" altLang="en-US" sz="2700" b="1" dirty="0">
                <a:latin typeface="楷体" panose="02010609060101010101" pitchFamily="49" charset="-122"/>
                <a:ea typeface="楷体" panose="02010609060101010101" pitchFamily="49" charset="-122"/>
              </a:rPr>
              <a:t>制造费用的归集：</a:t>
            </a:r>
            <a:endParaRPr lang="zh-CN" altLang="en-US" sz="27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3" panose="05040102010807070707" pitchFamily="18" charset="2"/>
              <a:buChar char=""/>
            </a:pPr>
            <a:r>
              <a:rPr lang="zh-CN" altLang="en-US" sz="2700" b="1" dirty="0">
                <a:latin typeface="楷体" panose="02010609060101010101" pitchFamily="49" charset="-122"/>
                <a:ea typeface="楷体" panose="02010609060101010101" pitchFamily="49" charset="-122"/>
              </a:rPr>
              <a:t> 材料费用：</a:t>
            </a:r>
            <a:r>
              <a:rPr lang="en-US" altLang="zh-CN" sz="2700" b="1" dirty="0">
                <a:latin typeface="楷体" panose="02010609060101010101" pitchFamily="49" charset="-122"/>
                <a:ea typeface="楷体" panose="02010609060101010101" pitchFamily="49" charset="-122"/>
              </a:rPr>
              <a:t>660</a:t>
            </a:r>
            <a:endParaRPr lang="en-US" altLang="zh-CN" sz="27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3" panose="05040102010807070707" pitchFamily="18" charset="2"/>
              <a:buChar char=""/>
            </a:pPr>
            <a:r>
              <a:rPr lang="zh-CN" altLang="en-US" sz="2700" b="1" dirty="0">
                <a:latin typeface="楷体" panose="02010609060101010101" pitchFamily="49" charset="-122"/>
                <a:ea typeface="楷体" panose="02010609060101010101" pitchFamily="49" charset="-122"/>
              </a:rPr>
              <a:t> 人工费用：</a:t>
            </a:r>
            <a:r>
              <a:rPr lang="en-US" altLang="zh-CN" sz="2700" b="1" dirty="0">
                <a:latin typeface="楷体" panose="02010609060101010101" pitchFamily="49" charset="-122"/>
                <a:ea typeface="楷体" panose="02010609060101010101" pitchFamily="49" charset="-122"/>
              </a:rPr>
              <a:t>300</a:t>
            </a:r>
            <a:endParaRPr lang="en-US" altLang="zh-CN" sz="27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3" panose="05040102010807070707" pitchFamily="18" charset="2"/>
              <a:buChar char=""/>
            </a:pPr>
            <a:r>
              <a:rPr lang="zh-CN" altLang="en-US" sz="2700" b="1" dirty="0">
                <a:latin typeface="楷体" panose="02010609060101010101" pitchFamily="49" charset="-122"/>
                <a:ea typeface="楷体" panose="02010609060101010101" pitchFamily="49" charset="-122"/>
              </a:rPr>
              <a:t> 计提折旧：</a:t>
            </a:r>
            <a:r>
              <a:rPr lang="en-US" altLang="zh-CN" sz="2700" b="1" dirty="0">
                <a:latin typeface="楷体" panose="02010609060101010101" pitchFamily="49" charset="-122"/>
                <a:ea typeface="楷体" panose="02010609060101010101" pitchFamily="49" charset="-122"/>
              </a:rPr>
              <a:t>1 200</a:t>
            </a:r>
            <a:endParaRPr lang="en-US" altLang="zh-CN" sz="27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3" panose="05040102010807070707" pitchFamily="18" charset="2"/>
              <a:buChar char=""/>
            </a:pPr>
            <a:r>
              <a:rPr lang="zh-CN" altLang="en-US" sz="2700" b="1" dirty="0">
                <a:latin typeface="楷体" panose="02010609060101010101" pitchFamily="49" charset="-122"/>
                <a:ea typeface="楷体" panose="02010609060101010101" pitchFamily="49" charset="-122"/>
              </a:rPr>
              <a:t> 其他费用：办公费</a:t>
            </a:r>
            <a:r>
              <a:rPr lang="en-US" altLang="zh-CN" sz="2700" b="1" dirty="0">
                <a:latin typeface="楷体" panose="02010609060101010101" pitchFamily="49" charset="-122"/>
                <a:ea typeface="楷体" panose="02010609060101010101" pitchFamily="49" charset="-122"/>
              </a:rPr>
              <a:t>190</a:t>
            </a:r>
            <a:r>
              <a:rPr lang="zh-CN" altLang="en-US" sz="2700" b="1" dirty="0">
                <a:latin typeface="楷体" panose="02010609060101010101" pitchFamily="49" charset="-122"/>
                <a:ea typeface="楷体" panose="02010609060101010101" pitchFamily="49" charset="-122"/>
              </a:rPr>
              <a:t>，水电费</a:t>
            </a:r>
            <a:r>
              <a:rPr lang="en-US" altLang="zh-CN" sz="2700" b="1" dirty="0">
                <a:latin typeface="楷体" panose="02010609060101010101" pitchFamily="49" charset="-122"/>
                <a:ea typeface="楷体" panose="02010609060101010101" pitchFamily="49" charset="-122"/>
              </a:rPr>
              <a:t>200</a:t>
            </a:r>
            <a:endParaRPr lang="en-US" altLang="zh-CN" sz="27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3" panose="05040102010807070707" pitchFamily="18" charset="2"/>
              <a:buChar char=""/>
            </a:pPr>
            <a:r>
              <a:rPr lang="zh-CN" altLang="en-US" sz="2700" b="1" dirty="0">
                <a:latin typeface="楷体" panose="02010609060101010101" pitchFamily="49" charset="-122"/>
                <a:ea typeface="楷体" panose="02010609060101010101" pitchFamily="49" charset="-122"/>
              </a:rPr>
              <a:t> 合计：</a:t>
            </a:r>
            <a:r>
              <a:rPr lang="en-US" altLang="zh-CN" sz="2700" b="1" dirty="0">
                <a:latin typeface="楷体" panose="02010609060101010101" pitchFamily="49" charset="-122"/>
                <a:ea typeface="楷体" panose="02010609060101010101" pitchFamily="49" charset="-122"/>
              </a:rPr>
              <a:t>2 550</a:t>
            </a:r>
            <a:endParaRPr lang="en-US" altLang="zh-CN" sz="2700" b="1" dirty="0">
              <a:latin typeface="楷体" panose="02010609060101010101" pitchFamily="49" charset="-122"/>
              <a:ea typeface="楷体" panose="02010609060101010101" pitchFamily="49" charset="-122"/>
            </a:endParaRPr>
          </a:p>
        </p:txBody>
      </p:sp>
      <p:sp>
        <p:nvSpPr>
          <p:cNvPr id="408580" name="Rectangle 4" descr="Rectangle: Click to edit Master text styles&#13;&#10;Second level&#13;&#10;Third level&#13;&#10;Fourth level&#13;&#10;Fifth level"/>
          <p:cNvSpPr/>
          <p:nvPr/>
        </p:nvSpPr>
        <p:spPr>
          <a:xfrm>
            <a:off x="5591175" y="2566988"/>
            <a:ext cx="5041900" cy="2232025"/>
          </a:xfrm>
          <a:prstGeom prst="rect">
            <a:avLst/>
          </a:prstGeom>
          <a:solidFill>
            <a:srgbClr val="FFFFCC"/>
          </a:solidFill>
          <a:ln w="9525">
            <a:noFill/>
          </a:ln>
        </p:spPr>
        <p:txBody>
          <a:bodyPr anchor="ctr" anchorCtr="1"/>
          <a:p>
            <a:pPr marL="342900" indent="-342900" algn="just">
              <a:lnSpc>
                <a:spcPct val="150000"/>
              </a:lnSpc>
              <a:buClr>
                <a:schemeClr val="hlink"/>
              </a:buClr>
              <a:buSzPct val="110000"/>
              <a:buFont typeface="Wingdings" panose="05000000000000000000" pitchFamily="2" charset="2"/>
            </a:pPr>
            <a:r>
              <a:rPr lang="zh-CN" altLang="en-US" sz="2400" b="1" dirty="0">
                <a:latin typeface="仿宋" panose="02010609060101010101" pitchFamily="49" charset="-122"/>
                <a:ea typeface="仿宋" panose="02010609060101010101" pitchFamily="49" charset="-122"/>
              </a:rPr>
              <a:t>借：生产成本 </a:t>
            </a:r>
            <a:r>
              <a:rPr lang="en-US" altLang="zh-CN" sz="2400" b="1" dirty="0">
                <a:latin typeface="仿宋" panose="02010609060101010101" pitchFamily="49" charset="-122"/>
                <a:ea typeface="仿宋" panose="02010609060101010101" pitchFamily="49" charset="-122"/>
              </a:rPr>
              <a:t>— A</a:t>
            </a:r>
            <a:r>
              <a:rPr lang="zh-CN" altLang="en-US" sz="2400" b="1" dirty="0">
                <a:latin typeface="仿宋" panose="02010609060101010101" pitchFamily="49" charset="-122"/>
                <a:ea typeface="仿宋" panose="02010609060101010101" pitchFamily="49" charset="-122"/>
              </a:rPr>
              <a:t>产品 </a:t>
            </a:r>
            <a:r>
              <a:rPr lang="en-US" altLang="zh-CN" sz="2400" b="1" dirty="0">
                <a:latin typeface="仿宋" panose="02010609060101010101" pitchFamily="49" charset="-122"/>
                <a:ea typeface="仿宋" panose="02010609060101010101" pitchFamily="49" charset="-122"/>
              </a:rPr>
              <a:t>2 000</a:t>
            </a:r>
            <a:endParaRPr lang="en-US" altLang="zh-CN" sz="2400" b="1" dirty="0">
              <a:latin typeface="仿宋" panose="02010609060101010101" pitchFamily="49" charset="-122"/>
              <a:ea typeface="仿宋"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 B</a:t>
            </a:r>
            <a:r>
              <a:rPr lang="zh-CN" altLang="en-US" sz="2400" b="1" dirty="0">
                <a:latin typeface="仿宋" panose="02010609060101010101" pitchFamily="49" charset="-122"/>
                <a:ea typeface="仿宋" panose="02010609060101010101" pitchFamily="49" charset="-122"/>
              </a:rPr>
              <a:t>产品 </a:t>
            </a:r>
            <a:r>
              <a:rPr lang="en-US" altLang="zh-CN" sz="2400" b="1" dirty="0">
                <a:latin typeface="仿宋" panose="02010609060101010101" pitchFamily="49" charset="-122"/>
                <a:ea typeface="仿宋" panose="02010609060101010101" pitchFamily="49" charset="-122"/>
              </a:rPr>
              <a:t>4 400</a:t>
            </a:r>
            <a:endParaRPr lang="en-US" altLang="zh-CN" sz="2400" b="1" dirty="0">
              <a:latin typeface="仿宋" panose="02010609060101010101" pitchFamily="49" charset="-122"/>
              <a:ea typeface="仿宋"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制造费用            </a:t>
            </a:r>
            <a:r>
              <a:rPr lang="en-US" altLang="zh-CN" sz="2400" b="1" dirty="0">
                <a:latin typeface="仿宋" panose="02010609060101010101" pitchFamily="49" charset="-122"/>
                <a:ea typeface="仿宋" panose="02010609060101010101" pitchFamily="49" charset="-122"/>
              </a:rPr>
              <a:t>660</a:t>
            </a:r>
            <a:endParaRPr lang="en-US" altLang="zh-CN" sz="2400" b="1" dirty="0">
              <a:latin typeface="仿宋" panose="02010609060101010101" pitchFamily="49" charset="-122"/>
              <a:ea typeface="仿宋"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贷：原材料             </a:t>
            </a:r>
            <a:r>
              <a:rPr lang="en-US" altLang="zh-CN" sz="2400" b="1" dirty="0">
                <a:latin typeface="仿宋" panose="02010609060101010101" pitchFamily="49" charset="-122"/>
                <a:ea typeface="仿宋" panose="02010609060101010101" pitchFamily="49" charset="-122"/>
              </a:rPr>
              <a:t>7 060</a:t>
            </a:r>
            <a:endParaRPr lang="en-US" altLang="zh-CN" sz="2400" b="1" dirty="0">
              <a:latin typeface="仿宋" panose="02010609060101010101" pitchFamily="49" charset="-122"/>
              <a:ea typeface="仿宋" panose="02010609060101010101" pitchFamily="49" charset="-122"/>
            </a:endParaRPr>
          </a:p>
        </p:txBody>
      </p:sp>
      <p:sp>
        <p:nvSpPr>
          <p:cNvPr id="408581" name="Oval 5"/>
          <p:cNvSpPr/>
          <p:nvPr/>
        </p:nvSpPr>
        <p:spPr>
          <a:xfrm>
            <a:off x="5087938" y="2495550"/>
            <a:ext cx="649287" cy="431800"/>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lnSpc>
                <a:spcPct val="130000"/>
              </a:lnSpc>
            </a:pP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1</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408582" name="Rectangle 6" descr="Rectangle: Click to edit Master text styles&#13;&#10;Second level&#13;&#10;Third level&#13;&#10;Fourth level&#13;&#10;Fifth level"/>
          <p:cNvSpPr/>
          <p:nvPr/>
        </p:nvSpPr>
        <p:spPr>
          <a:xfrm>
            <a:off x="5697538" y="2566988"/>
            <a:ext cx="4829175" cy="2254250"/>
          </a:xfrm>
          <a:prstGeom prst="rect">
            <a:avLst/>
          </a:prstGeom>
          <a:solidFill>
            <a:srgbClr val="FFFF99"/>
          </a:solidFill>
          <a:ln w="9525">
            <a:noFill/>
          </a:ln>
        </p:spPr>
        <p:txBody>
          <a:bodyPr anchor="ctr" anchorCtr="1"/>
          <a:p>
            <a:pPr algn="just" eaLnBrk="0" hangingPunct="0">
              <a:lnSpc>
                <a:spcPct val="150000"/>
              </a:lnSpc>
            </a:pPr>
            <a:r>
              <a:rPr lang="zh-CN" altLang="en-US" sz="2400" b="1" dirty="0">
                <a:latin typeface="仿宋" panose="02010609060101010101" pitchFamily="49" charset="-122"/>
                <a:ea typeface="仿宋" panose="02010609060101010101" pitchFamily="49" charset="-122"/>
              </a:rPr>
              <a:t>借：生产成本 </a:t>
            </a:r>
            <a:r>
              <a:rPr lang="en-US" altLang="zh-CN" sz="2400" b="1" dirty="0">
                <a:latin typeface="仿宋" panose="02010609060101010101" pitchFamily="49" charset="-122"/>
                <a:ea typeface="仿宋" panose="02010609060101010101" pitchFamily="49" charset="-122"/>
              </a:rPr>
              <a:t>— A</a:t>
            </a:r>
            <a:r>
              <a:rPr lang="zh-CN" altLang="en-US" sz="2400" b="1" dirty="0">
                <a:latin typeface="仿宋" panose="02010609060101010101" pitchFamily="49" charset="-122"/>
                <a:ea typeface="仿宋" panose="02010609060101010101" pitchFamily="49" charset="-122"/>
              </a:rPr>
              <a:t>产品   </a:t>
            </a:r>
            <a:r>
              <a:rPr lang="en-US" altLang="zh-CN" sz="2400" b="1" dirty="0">
                <a:latin typeface="仿宋" panose="02010609060101010101" pitchFamily="49" charset="-122"/>
                <a:ea typeface="仿宋" panose="02010609060101010101" pitchFamily="49" charset="-122"/>
              </a:rPr>
              <a:t>700</a:t>
            </a:r>
            <a:endParaRPr lang="en-US" altLang="zh-CN" sz="24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400" b="1" dirty="0">
                <a:latin typeface="仿宋" panose="02010609060101010101" pitchFamily="49" charset="-122"/>
                <a:ea typeface="仿宋" panose="02010609060101010101" pitchFamily="49" charset="-122"/>
              </a:rPr>
              <a:t>             — B</a:t>
            </a:r>
            <a:r>
              <a:rPr lang="zh-CN" altLang="en-US" sz="2400" b="1" dirty="0">
                <a:latin typeface="仿宋" panose="02010609060101010101" pitchFamily="49" charset="-122"/>
                <a:ea typeface="仿宋" panose="02010609060101010101" pitchFamily="49" charset="-122"/>
              </a:rPr>
              <a:t>产品 </a:t>
            </a:r>
            <a:r>
              <a:rPr lang="en-US" altLang="zh-CN" sz="2400" b="1" dirty="0">
                <a:latin typeface="仿宋" panose="02010609060101010101" pitchFamily="49" charset="-122"/>
                <a:ea typeface="仿宋" panose="02010609060101010101" pitchFamily="49" charset="-122"/>
              </a:rPr>
              <a:t>1 000</a:t>
            </a:r>
            <a:endParaRPr lang="en-US" altLang="zh-CN" sz="24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制造费用            </a:t>
            </a:r>
            <a:r>
              <a:rPr lang="en-US" altLang="zh-CN" sz="2400" b="1" dirty="0">
                <a:latin typeface="仿宋" panose="02010609060101010101" pitchFamily="49" charset="-122"/>
                <a:ea typeface="仿宋" panose="02010609060101010101" pitchFamily="49" charset="-122"/>
              </a:rPr>
              <a:t>300</a:t>
            </a:r>
            <a:endParaRPr lang="en-US" altLang="zh-CN" sz="24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贷：应付职工薪酬       </a:t>
            </a:r>
            <a:r>
              <a:rPr lang="en-US" altLang="zh-CN" sz="2400" b="1" dirty="0">
                <a:latin typeface="仿宋" panose="02010609060101010101" pitchFamily="49" charset="-122"/>
                <a:ea typeface="仿宋" panose="02010609060101010101" pitchFamily="49" charset="-122"/>
              </a:rPr>
              <a:t>2 000</a:t>
            </a:r>
            <a:endParaRPr lang="en-US" altLang="zh-CN" sz="2400" b="1" dirty="0">
              <a:latin typeface="仿宋" panose="02010609060101010101" pitchFamily="49" charset="-122"/>
              <a:ea typeface="仿宋" panose="02010609060101010101" pitchFamily="49" charset="-122"/>
            </a:endParaRPr>
          </a:p>
        </p:txBody>
      </p:sp>
      <p:sp>
        <p:nvSpPr>
          <p:cNvPr id="408583" name="Oval 7"/>
          <p:cNvSpPr/>
          <p:nvPr/>
        </p:nvSpPr>
        <p:spPr>
          <a:xfrm>
            <a:off x="5087938" y="2495550"/>
            <a:ext cx="649287" cy="431800"/>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lnSpc>
                <a:spcPct val="130000"/>
              </a:lnSpc>
            </a:pP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2</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408586" name="Rectangle 10" descr="Rectangle: Click to edit Master text styles&#13;&#10;Second level&#13;&#10;Third level&#13;&#10;Fourth level&#13;&#10;Fifth level"/>
          <p:cNvSpPr/>
          <p:nvPr/>
        </p:nvSpPr>
        <p:spPr>
          <a:xfrm>
            <a:off x="5697538" y="2566988"/>
            <a:ext cx="4935537" cy="2232025"/>
          </a:xfrm>
          <a:prstGeom prst="rect">
            <a:avLst/>
          </a:prstGeom>
          <a:solidFill>
            <a:srgbClr val="FFFF99"/>
          </a:solidFill>
          <a:ln w="9525">
            <a:noFill/>
          </a:ln>
        </p:spPr>
        <p:txBody>
          <a:bodyPr anchor="t" anchorCtr="0"/>
          <a:p>
            <a:pPr algn="just" eaLnBrk="0" hangingPunct="0">
              <a:lnSpc>
                <a:spcPct val="150000"/>
              </a:lnSpc>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借：制造费用       </a:t>
            </a:r>
            <a:r>
              <a:rPr lang="en-US" altLang="zh-CN" sz="2400" b="1" dirty="0">
                <a:latin typeface="仿宋" panose="02010609060101010101" pitchFamily="49" charset="-122"/>
                <a:ea typeface="仿宋" panose="02010609060101010101" pitchFamily="49" charset="-122"/>
              </a:rPr>
              <a:t>1 200</a:t>
            </a:r>
            <a:endParaRPr lang="en-US" altLang="zh-CN" sz="24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贷：累计折旧       </a:t>
            </a:r>
            <a:r>
              <a:rPr lang="en-US" altLang="zh-CN" sz="2400" b="1" dirty="0">
                <a:latin typeface="仿宋" panose="02010609060101010101" pitchFamily="49" charset="-122"/>
                <a:ea typeface="仿宋" panose="02010609060101010101" pitchFamily="49" charset="-122"/>
              </a:rPr>
              <a:t>1 200</a:t>
            </a:r>
            <a:endParaRPr lang="en-US" altLang="zh-CN" sz="2400" b="1" dirty="0">
              <a:latin typeface="仿宋" panose="02010609060101010101" pitchFamily="49" charset="-122"/>
              <a:ea typeface="仿宋" panose="02010609060101010101" pitchFamily="49" charset="-122"/>
            </a:endParaRPr>
          </a:p>
        </p:txBody>
      </p:sp>
      <p:sp>
        <p:nvSpPr>
          <p:cNvPr id="408587" name="Oval 11"/>
          <p:cNvSpPr/>
          <p:nvPr/>
        </p:nvSpPr>
        <p:spPr>
          <a:xfrm>
            <a:off x="5087938" y="2495550"/>
            <a:ext cx="649287" cy="431800"/>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lnSpc>
                <a:spcPct val="130000"/>
              </a:lnSpc>
            </a:pP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4</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408588" name="Rectangle 12" descr="Rectangle: Click to edit Master text styles&#13;&#10;Second level&#13;&#10;Third level&#13;&#10;Fourth level&#13;&#10;Fifth level"/>
          <p:cNvSpPr/>
          <p:nvPr/>
        </p:nvSpPr>
        <p:spPr>
          <a:xfrm>
            <a:off x="5697538" y="2600325"/>
            <a:ext cx="4930775" cy="2198688"/>
          </a:xfrm>
          <a:prstGeom prst="rect">
            <a:avLst/>
          </a:prstGeom>
          <a:solidFill>
            <a:srgbClr val="FFFF99"/>
          </a:solidFill>
          <a:ln w="9525">
            <a:noFill/>
          </a:ln>
        </p:spPr>
        <p:txBody>
          <a:bodyPr anchor="ctr" anchorCtr="1"/>
          <a:p>
            <a:pPr algn="just" eaLnBrk="0" hangingPunct="0">
              <a:lnSpc>
                <a:spcPct val="150000"/>
              </a:lnSpc>
            </a:pPr>
            <a:r>
              <a:rPr lang="zh-CN" altLang="en-US" sz="2400" b="1" dirty="0">
                <a:latin typeface="仿宋" panose="02010609060101010101" pitchFamily="49" charset="-122"/>
                <a:ea typeface="仿宋" panose="02010609060101010101" pitchFamily="49" charset="-122"/>
              </a:rPr>
              <a:t>借：制造费用 </a:t>
            </a: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办公费  </a:t>
            </a:r>
            <a:r>
              <a:rPr lang="en-US" altLang="zh-CN" sz="2400" b="1" dirty="0">
                <a:latin typeface="仿宋" panose="02010609060101010101" pitchFamily="49" charset="-122"/>
                <a:ea typeface="仿宋" panose="02010609060101010101" pitchFamily="49" charset="-122"/>
              </a:rPr>
              <a:t>190</a:t>
            </a:r>
            <a:endParaRPr lang="en-US" altLang="zh-CN" sz="24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2400" b="1" dirty="0">
                <a:latin typeface="仿宋" panose="02010609060101010101" pitchFamily="49" charset="-122"/>
                <a:ea typeface="仿宋" panose="02010609060101010101" pitchFamily="49" charset="-122"/>
              </a:rPr>
              <a:t>             — </a:t>
            </a:r>
            <a:r>
              <a:rPr lang="zh-CN" altLang="en-US" sz="2400" b="1" dirty="0">
                <a:latin typeface="仿宋" panose="02010609060101010101" pitchFamily="49" charset="-122"/>
                <a:ea typeface="仿宋" panose="02010609060101010101" pitchFamily="49" charset="-122"/>
              </a:rPr>
              <a:t>水电费  </a:t>
            </a:r>
            <a:r>
              <a:rPr lang="en-US" altLang="zh-CN" sz="2400" b="1" dirty="0">
                <a:latin typeface="仿宋" panose="02010609060101010101" pitchFamily="49" charset="-122"/>
                <a:ea typeface="仿宋" panose="02010609060101010101" pitchFamily="49" charset="-122"/>
              </a:rPr>
              <a:t>200</a:t>
            </a:r>
            <a:endParaRPr lang="en-US" altLang="zh-CN" sz="2400" b="1" dirty="0">
              <a:solidFill>
                <a:srgbClr val="353DE3"/>
              </a:solidFill>
              <a:latin typeface="仿宋" panose="02010609060101010101" pitchFamily="49" charset="-122"/>
              <a:ea typeface="仿宋" panose="02010609060101010101" pitchFamily="49" charset="-122"/>
            </a:endParaRPr>
          </a:p>
          <a:p>
            <a:pPr algn="just" eaLnBrk="0" hangingPunct="0">
              <a:lnSpc>
                <a:spcPct val="150000"/>
              </a:lnSpc>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贷：银行存款            </a:t>
            </a:r>
            <a:r>
              <a:rPr lang="en-US" altLang="zh-CN" sz="2400" b="1" dirty="0">
                <a:latin typeface="仿宋" panose="02010609060101010101" pitchFamily="49" charset="-122"/>
                <a:ea typeface="仿宋" panose="02010609060101010101" pitchFamily="49" charset="-122"/>
              </a:rPr>
              <a:t>390</a:t>
            </a:r>
            <a:endParaRPr lang="en-US" altLang="zh-CN" sz="2400" b="1" dirty="0">
              <a:solidFill>
                <a:srgbClr val="353DE3"/>
              </a:solidFill>
              <a:latin typeface="仿宋" panose="02010609060101010101" pitchFamily="49" charset="-122"/>
              <a:ea typeface="仿宋" panose="02010609060101010101" pitchFamily="49" charset="-122"/>
            </a:endParaRPr>
          </a:p>
        </p:txBody>
      </p:sp>
      <p:sp>
        <p:nvSpPr>
          <p:cNvPr id="352266" name="Line 13"/>
          <p:cNvSpPr/>
          <p:nvPr/>
        </p:nvSpPr>
        <p:spPr>
          <a:xfrm>
            <a:off x="2895600" y="5518150"/>
            <a:ext cx="5072063" cy="0"/>
          </a:xfrm>
          <a:prstGeom prst="line">
            <a:avLst/>
          </a:prstGeom>
          <a:ln w="19050" cap="flat" cmpd="sng">
            <a:solidFill>
              <a:schemeClr val="tx1"/>
            </a:solidFill>
            <a:prstDash val="solid"/>
            <a:round/>
            <a:headEnd type="none" w="med" len="med"/>
            <a:tailEnd type="none" w="med" len="med"/>
          </a:ln>
        </p:spPr>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8580"/>
                                        </p:tgtEl>
                                        <p:attrNameLst>
                                          <p:attrName>style.visibility</p:attrName>
                                        </p:attrNameLst>
                                      </p:cBhvr>
                                      <p:to>
                                        <p:strVal val="visible"/>
                                      </p:to>
                                    </p:set>
                                  </p:childTnLst>
                                  <p:subTnLst>
                                    <p:set>
                                      <p:cBhvr override="childStyle">
                                        <p:cTn dur="1" fill="hold" display="0" masterRel="nextClick" afterEffect="1"/>
                                        <p:tgtEl>
                                          <p:spTgt spid="408580"/>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408581"/>
                                        </p:tgtEl>
                                        <p:attrNameLst>
                                          <p:attrName>style.visibility</p:attrName>
                                        </p:attrNameLst>
                                      </p:cBhvr>
                                      <p:to>
                                        <p:strVal val="visible"/>
                                      </p:to>
                                    </p:set>
                                  </p:childTnLst>
                                  <p:subTnLst>
                                    <p:set>
                                      <p:cBhvr override="childStyle">
                                        <p:cTn dur="1" fill="hold" display="0" masterRel="nextClick" afterEffect="1"/>
                                        <p:tgtEl>
                                          <p:spTgt spid="408581"/>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8582"/>
                                        </p:tgtEl>
                                        <p:attrNameLst>
                                          <p:attrName>style.visibility</p:attrName>
                                        </p:attrNameLst>
                                      </p:cBhvr>
                                      <p:to>
                                        <p:strVal val="visible"/>
                                      </p:to>
                                    </p:set>
                                  </p:childTnLst>
                                  <p:subTnLst>
                                    <p:set>
                                      <p:cBhvr override="childStyle">
                                        <p:cTn dur="1" fill="hold" display="0" masterRel="nextClick" afterEffect="1"/>
                                        <p:tgtEl>
                                          <p:spTgt spid="408582"/>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408583"/>
                                        </p:tgtEl>
                                        <p:attrNameLst>
                                          <p:attrName>style.visibility</p:attrName>
                                        </p:attrNameLst>
                                      </p:cBhvr>
                                      <p:to>
                                        <p:strVal val="visible"/>
                                      </p:to>
                                    </p:set>
                                  </p:childTnLst>
                                  <p:subTnLst>
                                    <p:set>
                                      <p:cBhvr override="childStyle">
                                        <p:cTn dur="1" fill="hold" display="0" masterRel="nextClick" afterEffect="1"/>
                                        <p:tgtEl>
                                          <p:spTgt spid="40858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8586"/>
                                        </p:tgtEl>
                                        <p:attrNameLst>
                                          <p:attrName>style.visibility</p:attrName>
                                        </p:attrNameLst>
                                      </p:cBhvr>
                                      <p:to>
                                        <p:strVal val="visible"/>
                                      </p:to>
                                    </p:set>
                                  </p:childTnLst>
                                  <p:subTnLst>
                                    <p:set>
                                      <p:cBhvr override="childStyle">
                                        <p:cTn dur="1" fill="hold" display="0" masterRel="nextClick" afterEffect="1"/>
                                        <p:tgtEl>
                                          <p:spTgt spid="408586"/>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408587"/>
                                        </p:tgtEl>
                                        <p:attrNameLst>
                                          <p:attrName>style.visibility</p:attrName>
                                        </p:attrNameLst>
                                      </p:cBhvr>
                                      <p:to>
                                        <p:strVal val="visible"/>
                                      </p:to>
                                    </p:set>
                                  </p:childTnLst>
                                  <p:subTnLst>
                                    <p:set>
                                      <p:cBhvr override="childStyle">
                                        <p:cTn dur="1" fill="hold" display="0" masterRel="nextClick" afterEffect="1"/>
                                        <p:tgtEl>
                                          <p:spTgt spid="408587"/>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8588"/>
                                        </p:tgtEl>
                                        <p:attrNameLst>
                                          <p:attrName>style.visibility</p:attrName>
                                        </p:attrNameLst>
                                      </p:cBhvr>
                                      <p:to>
                                        <p:strVal val="visible"/>
                                      </p:to>
                                    </p:set>
                                  </p:childTnLst>
                                  <p:subTnLst>
                                    <p:set>
                                      <p:cBhvr override="childStyle">
                                        <p:cTn dur="1" fill="hold" display="0" masterRel="nextClick" afterEffect="1"/>
                                        <p:tgtEl>
                                          <p:spTgt spid="40858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80" grpId="0" bldLvl="0" animBg="1"/>
      <p:bldP spid="408581" grpId="0" bldLvl="0" animBg="1"/>
      <p:bldP spid="408582" grpId="0" bldLvl="0" animBg="1"/>
      <p:bldP spid="408583" grpId="0" bldLvl="0" animBg="1"/>
      <p:bldP spid="408586" grpId="0" bldLvl="0" animBg="1"/>
      <p:bldP spid="408587" grpId="0" bldLvl="0" animBg="1"/>
      <p:bldP spid="408588" grpId="0" bldLvl="0" animBg="1"/>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3281" name="Text Box 2"/>
          <p:cNvSpPr txBox="1"/>
          <p:nvPr/>
        </p:nvSpPr>
        <p:spPr>
          <a:xfrm>
            <a:off x="976630" y="1285875"/>
            <a:ext cx="9947275" cy="1428750"/>
          </a:xfrm>
          <a:prstGeom prst="rect">
            <a:avLst/>
          </a:prstGeom>
          <a:noFill/>
          <a:ln w="9525">
            <a:noFill/>
          </a:ln>
        </p:spPr>
        <p:txBody>
          <a:bodyPr anchor="t" anchorCtr="0"/>
          <a:p>
            <a:pPr>
              <a:lnSpc>
                <a:spcPct val="130000"/>
              </a:lnSpc>
            </a:pPr>
            <a:r>
              <a:rPr lang="zh-CN" altLang="en-US" sz="2800" b="1" dirty="0">
                <a:solidFill>
                  <a:srgbClr val="FF0000"/>
                </a:solidFill>
                <a:latin typeface="黑体" panose="02010609060101010101" pitchFamily="49" charset="-122"/>
                <a:ea typeface="黑体" panose="02010609060101010101" pitchFamily="49" charset="-122"/>
              </a:rPr>
              <a:t>（三）制造费用的归集与分配</a:t>
            </a:r>
            <a:endParaRPr lang="zh-CN" altLang="en-US" sz="2800" b="1" dirty="0">
              <a:solidFill>
                <a:srgbClr val="FF0000"/>
              </a:solidFill>
              <a:latin typeface="黑体" panose="02010609060101010101" pitchFamily="49" charset="-122"/>
              <a:ea typeface="黑体" panose="02010609060101010101" pitchFamily="49" charset="-122"/>
            </a:endParaRPr>
          </a:p>
          <a:p>
            <a:pPr>
              <a:lnSpc>
                <a:spcPct val="130000"/>
              </a:lnSpc>
              <a:spcBef>
                <a:spcPct val="20000"/>
              </a:spcBef>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4】</a:t>
            </a:r>
            <a:r>
              <a:rPr lang="zh-CN" altLang="en-US" sz="2800" b="1" dirty="0">
                <a:solidFill>
                  <a:srgbClr val="140002"/>
                </a:solidFill>
                <a:latin typeface="楷体" panose="02010609060101010101" pitchFamily="49" charset="-122"/>
                <a:ea typeface="楷体" panose="02010609060101010101" pitchFamily="49" charset="-122"/>
              </a:rPr>
              <a:t>按</a:t>
            </a:r>
            <a:r>
              <a:rPr lang="en-US" altLang="zh-CN" sz="2800" b="1" dirty="0">
                <a:solidFill>
                  <a:srgbClr val="140002"/>
                </a:solidFill>
                <a:latin typeface="楷体" panose="02010609060101010101" pitchFamily="49" charset="-122"/>
                <a:ea typeface="楷体" panose="02010609060101010101" pitchFamily="49" charset="-122"/>
              </a:rPr>
              <a:t>A</a:t>
            </a:r>
            <a:r>
              <a:rPr lang="zh-CN" altLang="en-US" sz="2800" b="1" dirty="0">
                <a:solidFill>
                  <a:srgbClr val="140002"/>
                </a:solidFill>
                <a:latin typeface="楷体" panose="02010609060101010101" pitchFamily="49" charset="-122"/>
                <a:ea typeface="楷体" panose="02010609060101010101" pitchFamily="49" charset="-122"/>
              </a:rPr>
              <a:t>、</a:t>
            </a:r>
            <a:r>
              <a:rPr lang="en-US" altLang="zh-CN" sz="2800" b="1" dirty="0">
                <a:solidFill>
                  <a:srgbClr val="140002"/>
                </a:solidFill>
                <a:latin typeface="楷体" panose="02010609060101010101" pitchFamily="49" charset="-122"/>
                <a:ea typeface="楷体" panose="02010609060101010101" pitchFamily="49" charset="-122"/>
              </a:rPr>
              <a:t>B</a:t>
            </a:r>
            <a:r>
              <a:rPr lang="zh-CN" altLang="en-US" sz="2800" b="1" dirty="0">
                <a:solidFill>
                  <a:srgbClr val="140002"/>
                </a:solidFill>
                <a:latin typeface="楷体" panose="02010609060101010101" pitchFamily="49" charset="-122"/>
                <a:ea typeface="楷体" panose="02010609060101010101" pitchFamily="49" charset="-122"/>
              </a:rPr>
              <a:t>产品生产工人工资比例分配制造费用。</a:t>
            </a:r>
            <a:endParaRPr lang="zh-CN" altLang="en-US" sz="2800" b="1" dirty="0">
              <a:solidFill>
                <a:srgbClr val="140002"/>
              </a:solidFill>
              <a:latin typeface="楷体" panose="02010609060101010101" pitchFamily="49" charset="-122"/>
              <a:ea typeface="楷体" panose="02010609060101010101" pitchFamily="49" charset="-122"/>
            </a:endParaRPr>
          </a:p>
          <a:p>
            <a:pPr>
              <a:lnSpc>
                <a:spcPct val="130000"/>
              </a:lnSpc>
              <a:spcBef>
                <a:spcPct val="20000"/>
              </a:spcBef>
            </a:pPr>
            <a:endParaRPr lang="en-US" altLang="zh-CN" sz="2800" b="1" dirty="0">
              <a:latin typeface="楷体" panose="02010609060101010101" pitchFamily="49" charset="-122"/>
              <a:ea typeface="楷体" panose="02010609060101010101" pitchFamily="49" charset="-122"/>
            </a:endParaRPr>
          </a:p>
        </p:txBody>
      </p:sp>
      <p:sp>
        <p:nvSpPr>
          <p:cNvPr id="409672" name="Rectangle 72"/>
          <p:cNvSpPr/>
          <p:nvPr/>
        </p:nvSpPr>
        <p:spPr>
          <a:xfrm>
            <a:off x="2095500" y="4762500"/>
            <a:ext cx="8001000" cy="2022475"/>
          </a:xfrm>
          <a:prstGeom prst="rect">
            <a:avLst/>
          </a:prstGeom>
          <a:solidFill>
            <a:schemeClr val="bg1"/>
          </a:solidFill>
          <a:ln w="28575" cap="flat" cmpd="sng">
            <a:solidFill>
              <a:srgbClr val="77828D"/>
            </a:solidFill>
            <a:prstDash val="solid"/>
            <a:round/>
            <a:headEnd type="none" w="med" len="med"/>
            <a:tailEnd type="none" w="med" len="med"/>
          </a:ln>
        </p:spPr>
        <p:txBody>
          <a:bodyPr anchor="t" anchorCtr="0"/>
          <a:p>
            <a:pPr marL="469900" indent="-469900" eaLnBrk="0" hangingPunct="0">
              <a:lnSpc>
                <a:spcPct val="140000"/>
              </a:lnSpc>
              <a:spcBef>
                <a:spcPts val="25"/>
              </a:spcBef>
            </a:pP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借：生产成本 </a:t>
            </a:r>
            <a:r>
              <a:rPr lang="en-US" altLang="zh-CN" sz="2800" b="1" dirty="0">
                <a:latin typeface="楷体" panose="02010609060101010101" pitchFamily="49" charset="-122"/>
                <a:ea typeface="楷体" panose="02010609060101010101" pitchFamily="49" charset="-122"/>
              </a:rPr>
              <a:t>— A</a:t>
            </a:r>
            <a:r>
              <a:rPr lang="zh-CN" altLang="en-US" sz="2800" b="1" dirty="0">
                <a:latin typeface="楷体" panose="02010609060101010101" pitchFamily="49" charset="-122"/>
                <a:ea typeface="楷体" panose="02010609060101010101" pitchFamily="49" charset="-122"/>
              </a:rPr>
              <a:t>产品      </a:t>
            </a:r>
            <a:r>
              <a:rPr lang="en-US" altLang="zh-CN" sz="2800" b="1" dirty="0">
                <a:latin typeface="楷体" panose="02010609060101010101" pitchFamily="49" charset="-122"/>
                <a:ea typeface="楷体" panose="02010609060101010101" pitchFamily="49" charset="-122"/>
              </a:rPr>
              <a:t>1 050</a:t>
            </a:r>
            <a:endParaRPr lang="en-US" altLang="zh-CN" sz="2800" b="1" dirty="0">
              <a:latin typeface="楷体" panose="02010609060101010101" pitchFamily="49" charset="-122"/>
              <a:ea typeface="楷体" panose="02010609060101010101" pitchFamily="49" charset="-122"/>
            </a:endParaRPr>
          </a:p>
          <a:p>
            <a:pPr marL="469900" indent="-469900" eaLnBrk="0" hangingPunct="0">
              <a:lnSpc>
                <a:spcPct val="140000"/>
              </a:lnSpc>
              <a:spcBef>
                <a:spcPts val="25"/>
              </a:spcBef>
            </a:pPr>
            <a:r>
              <a:rPr lang="en-US" altLang="zh-CN" sz="2800" b="1" dirty="0">
                <a:latin typeface="楷体" panose="02010609060101010101" pitchFamily="49" charset="-122"/>
                <a:ea typeface="楷体" panose="02010609060101010101" pitchFamily="49" charset="-122"/>
              </a:rPr>
              <a:t>                   — B</a:t>
            </a:r>
            <a:r>
              <a:rPr lang="zh-CN" altLang="en-US" sz="2800" b="1" dirty="0">
                <a:latin typeface="楷体" panose="02010609060101010101" pitchFamily="49" charset="-122"/>
                <a:ea typeface="楷体" panose="02010609060101010101" pitchFamily="49" charset="-122"/>
              </a:rPr>
              <a:t>产品      </a:t>
            </a:r>
            <a:r>
              <a:rPr lang="en-US" altLang="zh-CN" sz="2800" b="1" dirty="0">
                <a:latin typeface="楷体" panose="02010609060101010101" pitchFamily="49" charset="-122"/>
                <a:ea typeface="楷体" panose="02010609060101010101" pitchFamily="49" charset="-122"/>
              </a:rPr>
              <a:t>1 500</a:t>
            </a:r>
            <a:endParaRPr lang="en-US" altLang="zh-CN" sz="2800" b="1" dirty="0">
              <a:latin typeface="楷体" panose="02010609060101010101" pitchFamily="49" charset="-122"/>
              <a:ea typeface="楷体" panose="02010609060101010101" pitchFamily="49" charset="-122"/>
            </a:endParaRPr>
          </a:p>
          <a:p>
            <a:pPr marL="469900" indent="-469900" eaLnBrk="0" hangingPunct="0">
              <a:lnSpc>
                <a:spcPct val="140000"/>
              </a:lnSpc>
              <a:spcBef>
                <a:spcPts val="25"/>
              </a:spcBef>
            </a:pP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贷：制造费用               </a:t>
            </a:r>
            <a:r>
              <a:rPr lang="en-US" altLang="zh-CN" sz="2800" b="1" dirty="0">
                <a:latin typeface="楷体" panose="02010609060101010101" pitchFamily="49" charset="-122"/>
                <a:ea typeface="楷体" panose="02010609060101010101" pitchFamily="49" charset="-122"/>
              </a:rPr>
              <a:t>2 550</a:t>
            </a:r>
            <a:endParaRPr lang="en-US" altLang="zh-CN" sz="2800" b="1" dirty="0">
              <a:latin typeface="楷体" panose="02010609060101010101" pitchFamily="49" charset="-122"/>
              <a:ea typeface="楷体" panose="02010609060101010101" pitchFamily="49" charset="-122"/>
            </a:endParaRPr>
          </a:p>
        </p:txBody>
      </p:sp>
      <p:sp>
        <p:nvSpPr>
          <p:cNvPr id="353284" name="Rectangle 6" descr="Rectangle: Click to edit Master text styles&#13;&#10;Second level&#13;&#10;Third level&#13;&#10;Fourth level&#13;&#10;Fifth level"/>
          <p:cNvSpPr/>
          <p:nvPr/>
        </p:nvSpPr>
        <p:spPr>
          <a:xfrm>
            <a:off x="7319963" y="249238"/>
            <a:ext cx="3348037" cy="1679575"/>
          </a:xfrm>
          <a:prstGeom prst="rect">
            <a:avLst/>
          </a:prstGeom>
          <a:solidFill>
            <a:srgbClr val="FFFF99"/>
          </a:solidFill>
          <a:ln w="9525">
            <a:noFill/>
          </a:ln>
        </p:spPr>
        <p:txBody>
          <a:bodyPr anchor="ctr" anchorCtr="1"/>
          <a:p>
            <a:pPr algn="just" eaLnBrk="0" hangingPunct="0">
              <a:lnSpc>
                <a:spcPct val="150000"/>
              </a:lnSpc>
            </a:pPr>
            <a:r>
              <a:rPr lang="zh-CN" altLang="en-US" sz="1600" b="1" dirty="0">
                <a:latin typeface="仿宋" panose="02010609060101010101" pitchFamily="49" charset="-122"/>
                <a:ea typeface="仿宋" panose="02010609060101010101" pitchFamily="49" charset="-122"/>
              </a:rPr>
              <a:t>借：生产成本 </a:t>
            </a:r>
            <a:r>
              <a:rPr lang="en-US" altLang="zh-CN" sz="1600" b="1" dirty="0">
                <a:latin typeface="仿宋" panose="02010609060101010101" pitchFamily="49" charset="-122"/>
                <a:ea typeface="仿宋" panose="02010609060101010101" pitchFamily="49" charset="-122"/>
              </a:rPr>
              <a:t>— A</a:t>
            </a:r>
            <a:r>
              <a:rPr lang="zh-CN" altLang="en-US" sz="1600" b="1" dirty="0">
                <a:latin typeface="仿宋" panose="02010609060101010101" pitchFamily="49" charset="-122"/>
                <a:ea typeface="仿宋" panose="02010609060101010101" pitchFamily="49" charset="-122"/>
              </a:rPr>
              <a:t>产品   </a:t>
            </a:r>
            <a:r>
              <a:rPr lang="en-US" altLang="zh-CN" sz="1600" b="1" dirty="0">
                <a:latin typeface="仿宋" panose="02010609060101010101" pitchFamily="49" charset="-122"/>
                <a:ea typeface="仿宋" panose="02010609060101010101" pitchFamily="49" charset="-122"/>
              </a:rPr>
              <a:t>700</a:t>
            </a:r>
            <a:endParaRPr lang="en-US" altLang="zh-CN" sz="16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1600" b="1" dirty="0">
                <a:latin typeface="仿宋" panose="02010609060101010101" pitchFamily="49" charset="-122"/>
                <a:ea typeface="仿宋" panose="02010609060101010101" pitchFamily="49" charset="-122"/>
              </a:rPr>
              <a:t>             — B</a:t>
            </a:r>
            <a:r>
              <a:rPr lang="zh-CN" altLang="en-US" sz="1600" b="1" dirty="0">
                <a:latin typeface="仿宋" panose="02010609060101010101" pitchFamily="49" charset="-122"/>
                <a:ea typeface="仿宋" panose="02010609060101010101" pitchFamily="49" charset="-122"/>
              </a:rPr>
              <a:t>产品 </a:t>
            </a:r>
            <a:r>
              <a:rPr lang="en-US" altLang="zh-CN" sz="1600" b="1" dirty="0">
                <a:latin typeface="仿宋" panose="02010609060101010101" pitchFamily="49" charset="-122"/>
                <a:ea typeface="仿宋" panose="02010609060101010101" pitchFamily="49" charset="-122"/>
              </a:rPr>
              <a:t>1 000</a:t>
            </a:r>
            <a:endParaRPr lang="en-US" altLang="zh-CN" sz="16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1600" b="1" dirty="0">
                <a:latin typeface="仿宋" panose="02010609060101010101" pitchFamily="49" charset="-122"/>
                <a:ea typeface="仿宋" panose="02010609060101010101" pitchFamily="49" charset="-122"/>
              </a:rPr>
              <a:t>    </a:t>
            </a:r>
            <a:r>
              <a:rPr lang="zh-CN" altLang="en-US" sz="1600" b="1" dirty="0">
                <a:latin typeface="仿宋" panose="02010609060101010101" pitchFamily="49" charset="-122"/>
                <a:ea typeface="仿宋" panose="02010609060101010101" pitchFamily="49" charset="-122"/>
              </a:rPr>
              <a:t>制造费用            </a:t>
            </a:r>
            <a:r>
              <a:rPr lang="en-US" altLang="zh-CN" sz="1600" b="1" dirty="0">
                <a:latin typeface="仿宋" panose="02010609060101010101" pitchFamily="49" charset="-122"/>
                <a:ea typeface="仿宋" panose="02010609060101010101" pitchFamily="49" charset="-122"/>
              </a:rPr>
              <a:t>300</a:t>
            </a:r>
            <a:endParaRPr lang="en-US" altLang="zh-CN" sz="1600" b="1" dirty="0">
              <a:latin typeface="仿宋" panose="02010609060101010101" pitchFamily="49" charset="-122"/>
              <a:ea typeface="仿宋" panose="02010609060101010101" pitchFamily="49" charset="-122"/>
            </a:endParaRPr>
          </a:p>
          <a:p>
            <a:pPr algn="just" eaLnBrk="0" hangingPunct="0">
              <a:lnSpc>
                <a:spcPct val="150000"/>
              </a:lnSpc>
            </a:pPr>
            <a:r>
              <a:rPr lang="en-US" altLang="zh-CN" sz="1600" b="1" dirty="0">
                <a:latin typeface="仿宋" panose="02010609060101010101" pitchFamily="49" charset="-122"/>
                <a:ea typeface="仿宋" panose="02010609060101010101" pitchFamily="49" charset="-122"/>
              </a:rPr>
              <a:t>   </a:t>
            </a:r>
            <a:r>
              <a:rPr lang="zh-CN" altLang="en-US" sz="1600" b="1" dirty="0">
                <a:latin typeface="仿宋" panose="02010609060101010101" pitchFamily="49" charset="-122"/>
                <a:ea typeface="仿宋" panose="02010609060101010101" pitchFamily="49" charset="-122"/>
              </a:rPr>
              <a:t>贷：应付职工薪酬      </a:t>
            </a:r>
            <a:r>
              <a:rPr lang="en-US" altLang="zh-CN" sz="1600" b="1" dirty="0">
                <a:latin typeface="仿宋" panose="02010609060101010101" pitchFamily="49" charset="-122"/>
                <a:ea typeface="仿宋" panose="02010609060101010101" pitchFamily="49" charset="-122"/>
              </a:rPr>
              <a:t>2 000</a:t>
            </a:r>
            <a:endParaRPr lang="en-US" altLang="zh-CN" sz="1600" b="1" dirty="0">
              <a:latin typeface="仿宋" panose="02010609060101010101" pitchFamily="49" charset="-122"/>
              <a:ea typeface="仿宋" panose="02010609060101010101" pitchFamily="49" charset="-122"/>
            </a:endParaRPr>
          </a:p>
        </p:txBody>
      </p:sp>
      <p:sp>
        <p:nvSpPr>
          <p:cNvPr id="2" name="文本框 1"/>
          <p:cNvSpPr txBox="1"/>
          <p:nvPr/>
        </p:nvSpPr>
        <p:spPr>
          <a:xfrm>
            <a:off x="2133600" y="2557463"/>
            <a:ext cx="8102600" cy="2202180"/>
          </a:xfrm>
          <a:prstGeom prst="rect">
            <a:avLst/>
          </a:prstGeom>
          <a:noFill/>
          <a:ln w="9525">
            <a:noFill/>
          </a:ln>
        </p:spPr>
        <p:txBody>
          <a:bodyPr wrap="square" anchor="t" anchorCtr="0">
            <a:spAutoFit/>
          </a:bodyPr>
          <a:p>
            <a:pPr marL="457200" indent="-457200">
              <a:lnSpc>
                <a:spcPct val="150000"/>
              </a:lnSpc>
              <a:spcBef>
                <a:spcPct val="20000"/>
              </a:spcBef>
              <a:buClr>
                <a:srgbClr val="FF0000"/>
              </a:buClr>
              <a:buSzTx/>
              <a:buFont typeface="Wingdings" panose="05000000000000000000" charset="0"/>
              <a:buChar char="Ø"/>
            </a:pPr>
            <a:r>
              <a:rPr lang="zh-CN" altLang="en-US" sz="2800" b="1" dirty="0">
                <a:solidFill>
                  <a:srgbClr val="0000FF"/>
                </a:solidFill>
                <a:latin typeface="楷体" panose="02010609060101010101" pitchFamily="49" charset="-122"/>
                <a:ea typeface="楷体" panose="02010609060101010101" pitchFamily="49" charset="-122"/>
              </a:rPr>
              <a:t>制造费用分配率</a:t>
            </a:r>
            <a:r>
              <a:rPr lang="zh-CN" altLang="en-US" sz="2800" b="1" dirty="0">
                <a:latin typeface="楷体" panose="02010609060101010101" pitchFamily="49" charset="-122"/>
                <a:ea typeface="楷体" panose="02010609060101010101" pitchFamily="49" charset="-122"/>
              </a:rPr>
              <a:t> </a:t>
            </a:r>
            <a:r>
              <a:rPr lang="en-US" altLang="zh-CN" sz="2800" b="1" dirty="0">
                <a:latin typeface="楷体" panose="02010609060101010101" pitchFamily="49" charset="-122"/>
                <a:ea typeface="楷体" panose="02010609060101010101" pitchFamily="49" charset="-122"/>
              </a:rPr>
              <a:t>= 2 550/</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700+1 000</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 1.5</a:t>
            </a:r>
            <a:endParaRPr lang="en-US" altLang="zh-CN" sz="2800" b="1" dirty="0">
              <a:latin typeface="楷体" panose="02010609060101010101" pitchFamily="49" charset="-122"/>
              <a:ea typeface="楷体" panose="02010609060101010101" pitchFamily="49" charset="-122"/>
            </a:endParaRPr>
          </a:p>
          <a:p>
            <a:pPr marL="457200" indent="-457200">
              <a:lnSpc>
                <a:spcPct val="150000"/>
              </a:lnSpc>
              <a:spcBef>
                <a:spcPct val="20000"/>
              </a:spcBef>
              <a:buClr>
                <a:srgbClr val="FF0000"/>
              </a:buClr>
              <a:buSzTx/>
              <a:buFont typeface="Wingdings" panose="05000000000000000000" charset="0"/>
              <a:buChar char="Ø"/>
            </a:pPr>
            <a:r>
              <a:rPr lang="en-US" altLang="zh-CN" sz="2800" b="1" dirty="0">
                <a:solidFill>
                  <a:srgbClr val="0000FF"/>
                </a:solidFill>
                <a:latin typeface="楷体" panose="02010609060101010101" pitchFamily="49" charset="-122"/>
                <a:ea typeface="楷体" panose="02010609060101010101" pitchFamily="49" charset="-122"/>
              </a:rPr>
              <a:t>A</a:t>
            </a:r>
            <a:r>
              <a:rPr lang="zh-CN" altLang="en-US" sz="2800" b="1" dirty="0">
                <a:solidFill>
                  <a:srgbClr val="0000FF"/>
                </a:solidFill>
                <a:latin typeface="楷体" panose="02010609060101010101" pitchFamily="49" charset="-122"/>
                <a:ea typeface="楷体" panose="02010609060101010101" pitchFamily="49" charset="-122"/>
              </a:rPr>
              <a:t>产品制造费用 </a:t>
            </a:r>
            <a:r>
              <a:rPr lang="en-US" altLang="zh-CN" sz="2800" b="1" dirty="0">
                <a:latin typeface="楷体" panose="02010609060101010101" pitchFamily="49" charset="-122"/>
                <a:ea typeface="楷体" panose="02010609060101010101" pitchFamily="49" charset="-122"/>
              </a:rPr>
              <a:t>= 700 × 1.5 = 1 050</a:t>
            </a:r>
            <a:endParaRPr lang="en-US" altLang="zh-CN" sz="2800" b="1" dirty="0">
              <a:latin typeface="楷体" panose="02010609060101010101" pitchFamily="49" charset="-122"/>
              <a:ea typeface="楷体" panose="02010609060101010101" pitchFamily="49" charset="-122"/>
            </a:endParaRPr>
          </a:p>
          <a:p>
            <a:pPr marL="457200" indent="-457200">
              <a:lnSpc>
                <a:spcPct val="150000"/>
              </a:lnSpc>
              <a:spcBef>
                <a:spcPct val="20000"/>
              </a:spcBef>
              <a:buClr>
                <a:srgbClr val="FF0000"/>
              </a:buClr>
              <a:buSzTx/>
              <a:buFont typeface="Wingdings" panose="05000000000000000000" charset="0"/>
              <a:buChar char="Ø"/>
            </a:pPr>
            <a:r>
              <a:rPr lang="en-US" altLang="zh-CN" sz="2800" b="1" dirty="0">
                <a:solidFill>
                  <a:srgbClr val="0000FF"/>
                </a:solidFill>
                <a:latin typeface="楷体" panose="02010609060101010101" pitchFamily="49" charset="-122"/>
                <a:ea typeface="楷体" panose="02010609060101010101" pitchFamily="49" charset="-122"/>
                <a:sym typeface="宋体" panose="02010600030101010101" pitchFamily="2" charset="-122"/>
              </a:rPr>
              <a:t>B</a:t>
            </a:r>
            <a:r>
              <a:rPr lang="zh-CN" altLang="en-US" sz="2800" b="1" dirty="0">
                <a:solidFill>
                  <a:srgbClr val="0000FF"/>
                </a:solidFill>
                <a:latin typeface="楷体" panose="02010609060101010101" pitchFamily="49" charset="-122"/>
                <a:ea typeface="楷体" panose="02010609060101010101" pitchFamily="49" charset="-122"/>
                <a:sym typeface="宋体" panose="02010600030101010101" pitchFamily="2" charset="-122"/>
              </a:rPr>
              <a:t>产品制造费用 </a:t>
            </a:r>
            <a:r>
              <a:rPr lang="en-US" altLang="zh-CN" sz="2800" b="1" dirty="0">
                <a:latin typeface="楷体" panose="02010609060101010101" pitchFamily="49" charset="-122"/>
                <a:ea typeface="楷体" panose="02010609060101010101" pitchFamily="49" charset="-122"/>
                <a:sym typeface="宋体" panose="02010600030101010101" pitchFamily="2" charset="-122"/>
              </a:rPr>
              <a:t>= 1 000 × 1.5 = 1 500</a:t>
            </a:r>
            <a:endParaRPr lang="en-US" altLang="zh-CN" sz="2800" b="1" dirty="0">
              <a:latin typeface="楷体" panose="02010609060101010101" pitchFamily="49" charset="-122"/>
              <a:ea typeface="楷体" panose="02010609060101010101" pitchFamily="49" charset="-122"/>
              <a:sym typeface="宋体" panose="02010600030101010101" pitchFamily="2"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l"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09672" grpId="0" bldLvl="0" animBg="1"/>
      <p:bldP spid="409672" grpId="1" animBg="1"/>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3122" name="Text Box 2"/>
          <p:cNvSpPr txBox="1"/>
          <p:nvPr/>
        </p:nvSpPr>
        <p:spPr>
          <a:xfrm>
            <a:off x="2595563" y="2714625"/>
            <a:ext cx="1000125" cy="953135"/>
          </a:xfrm>
          <a:prstGeom prst="rect">
            <a:avLst/>
          </a:prstGeom>
          <a:noFill/>
          <a:ln w="9525">
            <a:noFill/>
          </a:ln>
        </p:spPr>
        <p:txBody>
          <a:bodyPr anchor="t" anchorCtr="0">
            <a:spAutoFit/>
          </a:bodyPr>
          <a:p>
            <a:pPr>
              <a:spcBef>
                <a:spcPct val="50000"/>
              </a:spcBef>
            </a:pPr>
            <a:r>
              <a:rPr lang="zh-CN" altLang="en-US" sz="2800" b="1" dirty="0">
                <a:latin typeface="楷体" panose="02010609060101010101" pitchFamily="49" charset="-122"/>
                <a:ea typeface="楷体" panose="02010609060101010101" pitchFamily="49" charset="-122"/>
              </a:rPr>
              <a:t>累计折旧</a:t>
            </a:r>
            <a:endParaRPr lang="zh-CN" altLang="en-US" sz="2800" b="1" dirty="0">
              <a:latin typeface="楷体" panose="02010609060101010101" pitchFamily="49" charset="-122"/>
              <a:ea typeface="楷体" panose="02010609060101010101" pitchFamily="49" charset="-122"/>
            </a:endParaRPr>
          </a:p>
        </p:txBody>
      </p:sp>
      <p:sp>
        <p:nvSpPr>
          <p:cNvPr id="773123" name="Text Box 3"/>
          <p:cNvSpPr txBox="1"/>
          <p:nvPr/>
        </p:nvSpPr>
        <p:spPr>
          <a:xfrm>
            <a:off x="4584700" y="2762250"/>
            <a:ext cx="3440113" cy="521970"/>
          </a:xfrm>
          <a:prstGeom prst="rect">
            <a:avLst/>
          </a:prstGeom>
          <a:noFill/>
          <a:ln w="9525">
            <a:noFill/>
          </a:ln>
        </p:spPr>
        <p:txBody>
          <a:bodyPr anchor="t" anchorCtr="0">
            <a:spAutoFit/>
          </a:bodyPr>
          <a:p>
            <a:pPr>
              <a:spcBef>
                <a:spcPct val="50000"/>
              </a:spcBef>
            </a:pPr>
            <a:r>
              <a:rPr lang="zh-CN" altLang="en-US" sz="2800" b="1" dirty="0">
                <a:latin typeface="楷体" panose="02010609060101010101" pitchFamily="49" charset="-122"/>
                <a:ea typeface="楷体" panose="02010609060101010101" pitchFamily="49" charset="-122"/>
              </a:rPr>
              <a:t>生产使用的机器设备</a:t>
            </a:r>
            <a:endParaRPr lang="zh-CN" altLang="en-US" sz="2800" b="1" dirty="0">
              <a:latin typeface="楷体" panose="02010609060101010101" pitchFamily="49" charset="-122"/>
              <a:ea typeface="楷体" panose="02010609060101010101" pitchFamily="49" charset="-122"/>
            </a:endParaRPr>
          </a:p>
        </p:txBody>
      </p:sp>
      <p:sp>
        <p:nvSpPr>
          <p:cNvPr id="773124" name="Text Box 4"/>
          <p:cNvSpPr txBox="1"/>
          <p:nvPr/>
        </p:nvSpPr>
        <p:spPr>
          <a:xfrm>
            <a:off x="4602163" y="3476625"/>
            <a:ext cx="3797300" cy="521970"/>
          </a:xfrm>
          <a:prstGeom prst="rect">
            <a:avLst/>
          </a:prstGeom>
          <a:noFill/>
          <a:ln w="9525">
            <a:noFill/>
          </a:ln>
        </p:spPr>
        <p:txBody>
          <a:bodyPr anchor="t" anchorCtr="0">
            <a:spAutoFit/>
          </a:bodyPr>
          <a:p>
            <a:pPr>
              <a:spcBef>
                <a:spcPct val="50000"/>
              </a:spcBef>
            </a:pPr>
            <a:r>
              <a:rPr lang="zh-CN" altLang="en-US" sz="2800" b="1" dirty="0">
                <a:latin typeface="楷体" panose="02010609060101010101" pitchFamily="49" charset="-122"/>
                <a:ea typeface="楷体" panose="02010609060101010101" pitchFamily="49" charset="-122"/>
              </a:rPr>
              <a:t>非生产使用的固定资产</a:t>
            </a:r>
            <a:endParaRPr lang="zh-CN" altLang="en-US" sz="2800" b="1" dirty="0">
              <a:latin typeface="楷体" panose="02010609060101010101" pitchFamily="49" charset="-122"/>
              <a:ea typeface="楷体" panose="02010609060101010101" pitchFamily="49" charset="-122"/>
            </a:endParaRPr>
          </a:p>
        </p:txBody>
      </p:sp>
      <p:sp>
        <p:nvSpPr>
          <p:cNvPr id="773125" name="Text Box 5"/>
          <p:cNvSpPr txBox="1"/>
          <p:nvPr/>
        </p:nvSpPr>
        <p:spPr>
          <a:xfrm>
            <a:off x="2281238" y="2071688"/>
            <a:ext cx="8386762" cy="521970"/>
          </a:xfrm>
          <a:prstGeom prst="rect">
            <a:avLst/>
          </a:prstGeom>
          <a:noFill/>
          <a:ln w="9525">
            <a:noFill/>
          </a:ln>
        </p:spPr>
        <p:txBody>
          <a:bodyPr anchor="t" anchorCtr="0">
            <a:spAutoFit/>
          </a:bodyPr>
          <a:p>
            <a:pPr>
              <a:spcBef>
                <a:spcPct val="50000"/>
              </a:spcBef>
            </a:pPr>
            <a:r>
              <a:rPr lang="zh-CN" altLang="en-US" sz="2800" b="1" dirty="0">
                <a:solidFill>
                  <a:srgbClr val="3333FF"/>
                </a:solidFill>
                <a:latin typeface="楷体" panose="02010609060101010101" pitchFamily="49" charset="-122"/>
                <a:ea typeface="楷体" panose="02010609060101010101" pitchFamily="49" charset="-122"/>
              </a:rPr>
              <a:t>固定资产折旧    设备用途          </a:t>
            </a:r>
            <a:r>
              <a:rPr lang="zh-CN" altLang="en-US" sz="2400" b="1" dirty="0">
                <a:solidFill>
                  <a:srgbClr val="3333FF"/>
                </a:solidFill>
                <a:latin typeface="楷体" panose="02010609060101010101" pitchFamily="49" charset="-122"/>
                <a:ea typeface="楷体" panose="02010609060101010101" pitchFamily="49" charset="-122"/>
              </a:rPr>
              <a:t>   </a:t>
            </a:r>
            <a:r>
              <a:rPr lang="zh-CN" altLang="en-US" sz="2800" b="1" dirty="0">
                <a:solidFill>
                  <a:srgbClr val="3333FF"/>
                </a:solidFill>
                <a:latin typeface="楷体" panose="02010609060101010101" pitchFamily="49" charset="-122"/>
                <a:ea typeface="楷体" panose="02010609060101010101" pitchFamily="49" charset="-122"/>
              </a:rPr>
              <a:t>成本归属</a:t>
            </a:r>
            <a:endParaRPr lang="zh-CN" altLang="en-US" sz="2800" b="1" dirty="0">
              <a:solidFill>
                <a:srgbClr val="3333FF"/>
              </a:solidFill>
              <a:latin typeface="楷体" panose="02010609060101010101" pitchFamily="49" charset="-122"/>
              <a:ea typeface="楷体" panose="02010609060101010101" pitchFamily="49" charset="-122"/>
            </a:endParaRPr>
          </a:p>
        </p:txBody>
      </p:sp>
      <p:sp>
        <p:nvSpPr>
          <p:cNvPr id="773126" name="Line 6"/>
          <p:cNvSpPr/>
          <p:nvPr/>
        </p:nvSpPr>
        <p:spPr>
          <a:xfrm>
            <a:off x="3576638" y="3000375"/>
            <a:ext cx="1008062" cy="0"/>
          </a:xfrm>
          <a:prstGeom prst="line">
            <a:avLst/>
          </a:prstGeom>
          <a:ln w="38100" cap="flat" cmpd="sng">
            <a:solidFill>
              <a:srgbClr val="FF0000"/>
            </a:solidFill>
            <a:prstDash val="solid"/>
            <a:round/>
            <a:headEnd type="none" w="med" len="med"/>
            <a:tailEnd type="triangle" w="med" len="med"/>
          </a:ln>
        </p:spPr>
      </p:sp>
      <p:sp>
        <p:nvSpPr>
          <p:cNvPr id="773127" name="Line 7"/>
          <p:cNvSpPr/>
          <p:nvPr/>
        </p:nvSpPr>
        <p:spPr>
          <a:xfrm>
            <a:off x="3595688" y="3071813"/>
            <a:ext cx="1000125" cy="714375"/>
          </a:xfrm>
          <a:prstGeom prst="line">
            <a:avLst/>
          </a:prstGeom>
          <a:ln w="38100" cap="flat" cmpd="sng">
            <a:solidFill>
              <a:srgbClr val="FF0000"/>
            </a:solidFill>
            <a:prstDash val="solid"/>
            <a:round/>
            <a:headEnd type="none" w="med" len="med"/>
            <a:tailEnd type="triangle" w="med" len="med"/>
          </a:ln>
        </p:spPr>
      </p:sp>
      <p:sp>
        <p:nvSpPr>
          <p:cNvPr id="354311" name="Text Box 8"/>
          <p:cNvSpPr txBox="1"/>
          <p:nvPr/>
        </p:nvSpPr>
        <p:spPr>
          <a:xfrm>
            <a:off x="937895" y="1352550"/>
            <a:ext cx="9006205" cy="719455"/>
          </a:xfrm>
          <a:prstGeom prst="rect">
            <a:avLst/>
          </a:prstGeom>
          <a:noFill/>
          <a:ln w="9525">
            <a:noFill/>
          </a:ln>
        </p:spPr>
        <p:txBody>
          <a:bodyPr anchor="t" anchorCtr="0"/>
          <a:p>
            <a:pPr marL="457200" indent="-457200" algn="just">
              <a:spcBef>
                <a:spcPct val="20000"/>
              </a:spcBef>
              <a:buClr>
                <a:srgbClr val="FF0000"/>
              </a:buClr>
              <a:buFont typeface="Wingdings" panose="05000000000000000000" charset="0"/>
              <a:buChar char="p"/>
            </a:pPr>
            <a:r>
              <a:rPr lang="zh-CN" altLang="en-US" sz="3000" b="1" dirty="0">
                <a:solidFill>
                  <a:srgbClr val="FF0000"/>
                </a:solidFill>
                <a:latin typeface="黑体" panose="02010609060101010101" pitchFamily="49" charset="-122"/>
                <a:ea typeface="黑体" panose="02010609060101010101" pitchFamily="49" charset="-122"/>
              </a:rPr>
              <a:t>（四）固定资产折旧费用的归集与分配</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773130" name="Text Box 10"/>
          <p:cNvSpPr txBox="1"/>
          <p:nvPr/>
        </p:nvSpPr>
        <p:spPr>
          <a:xfrm>
            <a:off x="8477250" y="2546985"/>
            <a:ext cx="2155190" cy="1014730"/>
          </a:xfrm>
          <a:prstGeom prst="rect">
            <a:avLst/>
          </a:prstGeom>
          <a:noFill/>
          <a:ln w="9525">
            <a:noFill/>
          </a:ln>
        </p:spPr>
        <p:txBody>
          <a:bodyPr wrap="square" anchor="t" anchorCtr="0">
            <a:spAutoFit/>
          </a:bodyPr>
          <a:p>
            <a:pPr algn="ctr">
              <a:lnSpc>
                <a:spcPct val="100000"/>
              </a:lnSpc>
              <a:spcBef>
                <a:spcPct val="50000"/>
              </a:spcBef>
            </a:pPr>
            <a:r>
              <a:rPr lang="zh-CN" altLang="en-US" sz="2400" b="1" dirty="0">
                <a:latin typeface="楷体" panose="02010609060101010101" pitchFamily="49" charset="-122"/>
                <a:ea typeface="楷体" panose="02010609060101010101" pitchFamily="49" charset="-122"/>
              </a:rPr>
              <a:t>制造费用</a:t>
            </a:r>
            <a:endParaRPr lang="zh-CN" altLang="en-US" sz="2400" b="1" dirty="0">
              <a:latin typeface="楷体" panose="02010609060101010101" pitchFamily="49" charset="-122"/>
              <a:ea typeface="楷体" panose="02010609060101010101" pitchFamily="49" charset="-122"/>
            </a:endParaRPr>
          </a:p>
          <a:p>
            <a:pPr algn="ctr">
              <a:lnSpc>
                <a:spcPct val="100000"/>
              </a:lnSpc>
              <a:spcBef>
                <a:spcPct val="50000"/>
              </a:spcBef>
            </a:pPr>
            <a:r>
              <a:rPr lang="zh-CN" altLang="en-US" sz="2400" b="1" dirty="0">
                <a:latin typeface="楷体" panose="02010609060101010101" pitchFamily="49" charset="-122"/>
                <a:ea typeface="楷体" panose="02010609060101010101" pitchFamily="49" charset="-122"/>
              </a:rPr>
              <a:t>（生产成本）</a:t>
            </a:r>
            <a:endParaRPr lang="zh-CN" altLang="en-US" sz="2400" b="1" dirty="0">
              <a:latin typeface="楷体" panose="02010609060101010101" pitchFamily="49" charset="-122"/>
              <a:ea typeface="楷体" panose="02010609060101010101" pitchFamily="49" charset="-122"/>
            </a:endParaRPr>
          </a:p>
        </p:txBody>
      </p:sp>
      <p:sp>
        <p:nvSpPr>
          <p:cNvPr id="773131" name="Text Box 11"/>
          <p:cNvSpPr txBox="1"/>
          <p:nvPr/>
        </p:nvSpPr>
        <p:spPr>
          <a:xfrm>
            <a:off x="8796338" y="3476625"/>
            <a:ext cx="1620837" cy="1168400"/>
          </a:xfrm>
          <a:prstGeom prst="rect">
            <a:avLst/>
          </a:prstGeom>
          <a:noFill/>
          <a:ln w="9525">
            <a:noFill/>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管理费用</a:t>
            </a:r>
            <a:endParaRPr lang="en-US" altLang="zh-CN" sz="2800" b="1" dirty="0">
              <a:latin typeface="楷体" panose="02010609060101010101" pitchFamily="49" charset="-122"/>
              <a:ea typeface="楷体" panose="02010609060101010101" pitchFamily="49" charset="-122"/>
            </a:endParaRPr>
          </a:p>
          <a:p>
            <a:pPr algn="ctr">
              <a:spcBef>
                <a:spcPct val="50000"/>
              </a:spcBef>
            </a:pPr>
            <a:r>
              <a:rPr lang="zh-CN" altLang="en-US" sz="2800" b="1" dirty="0">
                <a:latin typeface="楷体" panose="02010609060101010101" pitchFamily="49" charset="-122"/>
                <a:ea typeface="楷体" panose="02010609060101010101" pitchFamily="49" charset="-122"/>
              </a:rPr>
              <a:t>销售费用</a:t>
            </a:r>
            <a:endParaRPr lang="zh-CN" altLang="en-US" sz="2800" b="1" dirty="0">
              <a:latin typeface="楷体" panose="02010609060101010101" pitchFamily="49" charset="-122"/>
              <a:ea typeface="楷体" panose="02010609060101010101" pitchFamily="49" charset="-122"/>
            </a:endParaRPr>
          </a:p>
        </p:txBody>
      </p:sp>
      <p:sp>
        <p:nvSpPr>
          <p:cNvPr id="12" name="Line 6"/>
          <p:cNvSpPr/>
          <p:nvPr/>
        </p:nvSpPr>
        <p:spPr>
          <a:xfrm>
            <a:off x="8432800" y="3738563"/>
            <a:ext cx="363538" cy="0"/>
          </a:xfrm>
          <a:prstGeom prst="line">
            <a:avLst/>
          </a:prstGeom>
          <a:ln w="38100" cap="flat" cmpd="sng">
            <a:solidFill>
              <a:srgbClr val="FF0000"/>
            </a:solidFill>
            <a:prstDash val="solid"/>
            <a:round/>
            <a:headEnd type="none" w="med" len="med"/>
            <a:tailEnd type="triangle" w="med" len="med"/>
          </a:ln>
        </p:spPr>
      </p:sp>
      <p:sp>
        <p:nvSpPr>
          <p:cNvPr id="13" name="Line 7"/>
          <p:cNvSpPr/>
          <p:nvPr/>
        </p:nvSpPr>
        <p:spPr>
          <a:xfrm>
            <a:off x="8432800" y="3784600"/>
            <a:ext cx="500063" cy="357188"/>
          </a:xfrm>
          <a:prstGeom prst="line">
            <a:avLst/>
          </a:prstGeom>
          <a:ln w="38100" cap="flat" cmpd="sng">
            <a:solidFill>
              <a:srgbClr val="FF0000"/>
            </a:solidFill>
            <a:prstDash val="solid"/>
            <a:round/>
            <a:headEnd type="none" w="med" len="med"/>
            <a:tailEnd type="triangle" w="med" len="med"/>
          </a:ln>
        </p:spPr>
      </p:sp>
      <p:sp>
        <p:nvSpPr>
          <p:cNvPr id="14" name="Text Box 4"/>
          <p:cNvSpPr txBox="1"/>
          <p:nvPr/>
        </p:nvSpPr>
        <p:spPr>
          <a:xfrm>
            <a:off x="4594225" y="4776788"/>
            <a:ext cx="3797300" cy="521970"/>
          </a:xfrm>
          <a:prstGeom prst="rect">
            <a:avLst/>
          </a:prstGeom>
          <a:noFill/>
          <a:ln w="9525">
            <a:noFill/>
          </a:ln>
        </p:spPr>
        <p:txBody>
          <a:bodyPr anchor="t" anchorCtr="0">
            <a:spAutoFit/>
          </a:bodyPr>
          <a:p>
            <a:pPr>
              <a:spcBef>
                <a:spcPct val="50000"/>
              </a:spcBef>
            </a:pPr>
            <a:r>
              <a:rPr lang="zh-CN" altLang="en-US" sz="2800" b="1" dirty="0">
                <a:latin typeface="楷体" panose="02010609060101010101" pitchFamily="49" charset="-122"/>
                <a:ea typeface="楷体" panose="02010609060101010101" pitchFamily="49" charset="-122"/>
              </a:rPr>
              <a:t>研发支出的机器设备</a:t>
            </a:r>
            <a:endParaRPr lang="zh-CN" altLang="en-US" sz="2800" b="1" dirty="0">
              <a:latin typeface="楷体" panose="02010609060101010101" pitchFamily="49" charset="-122"/>
              <a:ea typeface="楷体" panose="02010609060101010101" pitchFamily="49" charset="-122"/>
            </a:endParaRPr>
          </a:p>
        </p:txBody>
      </p:sp>
      <p:sp>
        <p:nvSpPr>
          <p:cNvPr id="15" name="Text Box 11"/>
          <p:cNvSpPr txBox="1"/>
          <p:nvPr/>
        </p:nvSpPr>
        <p:spPr>
          <a:xfrm>
            <a:off x="8759825" y="4797425"/>
            <a:ext cx="1620838" cy="521970"/>
          </a:xfrm>
          <a:prstGeom prst="rect">
            <a:avLst/>
          </a:prstGeom>
          <a:noFill/>
          <a:ln w="9525">
            <a:noFill/>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研发支出</a:t>
            </a:r>
            <a:endParaRPr lang="zh-CN" altLang="en-US" sz="2800" b="1" dirty="0">
              <a:latin typeface="楷体" panose="02010609060101010101" pitchFamily="49" charset="-122"/>
              <a:ea typeface="楷体" panose="02010609060101010101" pitchFamily="49" charset="-122"/>
            </a:endParaRPr>
          </a:p>
        </p:txBody>
      </p:sp>
      <p:sp>
        <p:nvSpPr>
          <p:cNvPr id="16" name="Line 7"/>
          <p:cNvSpPr/>
          <p:nvPr/>
        </p:nvSpPr>
        <p:spPr>
          <a:xfrm>
            <a:off x="3576638" y="3192463"/>
            <a:ext cx="1025525" cy="1846262"/>
          </a:xfrm>
          <a:prstGeom prst="line">
            <a:avLst/>
          </a:prstGeom>
          <a:ln w="38100" cap="flat" cmpd="sng">
            <a:solidFill>
              <a:srgbClr val="FF0000"/>
            </a:solidFill>
            <a:prstDash val="solid"/>
            <a:round/>
            <a:headEnd type="none" w="med" len="med"/>
            <a:tailEnd type="triangle" w="med" len="med"/>
          </a:ln>
        </p:spPr>
      </p:sp>
      <p:sp>
        <p:nvSpPr>
          <p:cNvPr id="17" name="Line 6"/>
          <p:cNvSpPr/>
          <p:nvPr/>
        </p:nvSpPr>
        <p:spPr>
          <a:xfrm>
            <a:off x="8070850" y="5068888"/>
            <a:ext cx="725488" cy="0"/>
          </a:xfrm>
          <a:prstGeom prst="line">
            <a:avLst/>
          </a:prstGeom>
          <a:ln w="38100" cap="flat" cmpd="sng">
            <a:solidFill>
              <a:srgbClr val="FF0000"/>
            </a:solidFill>
            <a:prstDash val="solid"/>
            <a:round/>
            <a:headEnd type="none" w="med" len="med"/>
            <a:tailEnd type="triangle" w="med" len="med"/>
          </a:ln>
        </p:spPr>
      </p:sp>
      <p:sp>
        <p:nvSpPr>
          <p:cNvPr id="19" name="Text Box 11"/>
          <p:cNvSpPr txBox="1"/>
          <p:nvPr/>
        </p:nvSpPr>
        <p:spPr>
          <a:xfrm>
            <a:off x="5808663" y="5373688"/>
            <a:ext cx="4751387" cy="521970"/>
          </a:xfrm>
          <a:prstGeom prst="rect">
            <a:avLst/>
          </a:prstGeom>
          <a:noFill/>
          <a:ln w="9525">
            <a:noFill/>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（费用化支出、资本化支出）</a:t>
            </a:r>
            <a:endParaRPr lang="zh-CN" altLang="en-US" sz="2800" b="1" dirty="0">
              <a:latin typeface="楷体" panose="02010609060101010101" pitchFamily="49" charset="-122"/>
              <a:ea typeface="楷体" panose="02010609060101010101" pitchFamily="49" charset="-122"/>
            </a:endParaRPr>
          </a:p>
        </p:txBody>
      </p:sp>
      <p:sp>
        <p:nvSpPr>
          <p:cNvPr id="20" name="Line 7"/>
          <p:cNvSpPr/>
          <p:nvPr/>
        </p:nvSpPr>
        <p:spPr>
          <a:xfrm>
            <a:off x="3502025" y="3227388"/>
            <a:ext cx="1082675" cy="2794000"/>
          </a:xfrm>
          <a:prstGeom prst="line">
            <a:avLst/>
          </a:prstGeom>
          <a:ln w="38100" cap="flat" cmpd="sng">
            <a:solidFill>
              <a:srgbClr val="FF0000"/>
            </a:solidFill>
            <a:prstDash val="solid"/>
            <a:round/>
            <a:headEnd type="none" w="med" len="med"/>
            <a:tailEnd type="triangle" w="med" len="med"/>
          </a:ln>
        </p:spPr>
      </p:sp>
      <p:sp>
        <p:nvSpPr>
          <p:cNvPr id="21" name="Text Box 4"/>
          <p:cNvSpPr txBox="1"/>
          <p:nvPr/>
        </p:nvSpPr>
        <p:spPr>
          <a:xfrm>
            <a:off x="4583113" y="5910263"/>
            <a:ext cx="3797300" cy="521970"/>
          </a:xfrm>
          <a:prstGeom prst="rect">
            <a:avLst/>
          </a:prstGeom>
          <a:solidFill>
            <a:schemeClr val="bg1"/>
          </a:solidFill>
          <a:ln w="9525">
            <a:noFill/>
          </a:ln>
        </p:spPr>
        <p:txBody>
          <a:bodyPr anchor="t" anchorCtr="0">
            <a:spAutoFit/>
          </a:bodyPr>
          <a:p>
            <a:pPr>
              <a:spcBef>
                <a:spcPct val="50000"/>
              </a:spcBef>
            </a:pPr>
            <a:r>
              <a:rPr lang="zh-CN" altLang="en-US" sz="2800" b="1" dirty="0">
                <a:latin typeface="楷体" panose="02010609060101010101" pitchFamily="49" charset="-122"/>
                <a:ea typeface="楷体" panose="02010609060101010101" pitchFamily="49" charset="-122"/>
              </a:rPr>
              <a:t>基建支出的机器设备</a:t>
            </a:r>
            <a:endParaRPr lang="zh-CN" altLang="en-US" sz="2800" b="1" dirty="0">
              <a:latin typeface="楷体" panose="02010609060101010101" pitchFamily="49" charset="-122"/>
              <a:ea typeface="楷体" panose="02010609060101010101" pitchFamily="49" charset="-122"/>
            </a:endParaRPr>
          </a:p>
        </p:txBody>
      </p:sp>
      <p:sp>
        <p:nvSpPr>
          <p:cNvPr id="22" name="Text Box 11"/>
          <p:cNvSpPr txBox="1"/>
          <p:nvPr/>
        </p:nvSpPr>
        <p:spPr>
          <a:xfrm>
            <a:off x="8748713" y="5930900"/>
            <a:ext cx="1620837" cy="521970"/>
          </a:xfrm>
          <a:prstGeom prst="rect">
            <a:avLst/>
          </a:prstGeom>
          <a:solidFill>
            <a:schemeClr val="bg1"/>
          </a:solidFill>
          <a:ln w="9525">
            <a:noFill/>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在建工程</a:t>
            </a:r>
            <a:endParaRPr lang="zh-CN" altLang="en-US" sz="2800" b="1" dirty="0">
              <a:latin typeface="楷体" panose="02010609060101010101" pitchFamily="49" charset="-122"/>
              <a:ea typeface="楷体" panose="02010609060101010101" pitchFamily="49" charset="-122"/>
            </a:endParaRPr>
          </a:p>
        </p:txBody>
      </p:sp>
      <p:sp>
        <p:nvSpPr>
          <p:cNvPr id="23" name="Line 6"/>
          <p:cNvSpPr/>
          <p:nvPr/>
        </p:nvSpPr>
        <p:spPr>
          <a:xfrm>
            <a:off x="8059738" y="6202363"/>
            <a:ext cx="725487" cy="0"/>
          </a:xfrm>
          <a:prstGeom prst="line">
            <a:avLst/>
          </a:prstGeom>
          <a:ln w="38100" cap="flat" cmpd="sng">
            <a:solidFill>
              <a:srgbClr val="FF0000"/>
            </a:solidFill>
            <a:prstDash val="solid"/>
            <a:round/>
            <a:headEnd type="none" w="med" len="med"/>
            <a:tailEnd type="triangle" w="med" len="med"/>
          </a:ln>
        </p:spPr>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73125"/>
                                        </p:tgtEl>
                                        <p:attrNameLst>
                                          <p:attrName>style.visibility</p:attrName>
                                        </p:attrNameLst>
                                      </p:cBhvr>
                                      <p:to>
                                        <p:strVal val="visible"/>
                                      </p:to>
                                    </p:set>
                                    <p:animEffect transition="in" filter="blinds(horizontal)">
                                      <p:cBhvr>
                                        <p:cTn id="7" dur="500"/>
                                        <p:tgtEl>
                                          <p:spTgt spid="77312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73122"/>
                                        </p:tgtEl>
                                        <p:attrNameLst>
                                          <p:attrName>style.visibility</p:attrName>
                                        </p:attrNameLst>
                                      </p:cBhvr>
                                      <p:to>
                                        <p:strVal val="visible"/>
                                      </p:to>
                                    </p:set>
                                    <p:animEffect transition="in" filter="blinds(horizontal)">
                                      <p:cBhvr>
                                        <p:cTn id="10" dur="500"/>
                                        <p:tgtEl>
                                          <p:spTgt spid="7731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773126"/>
                                        </p:tgtEl>
                                        <p:attrNameLst>
                                          <p:attrName>style.visibility</p:attrName>
                                        </p:attrNameLst>
                                      </p:cBhvr>
                                      <p:to>
                                        <p:strVal val="visible"/>
                                      </p:to>
                                    </p:set>
                                    <p:animEffect transition="in" filter="wipe(left)">
                                      <p:cBhvr>
                                        <p:cTn id="15" dur="500"/>
                                        <p:tgtEl>
                                          <p:spTgt spid="773126"/>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7731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73127"/>
                                        </p:tgtEl>
                                        <p:attrNameLst>
                                          <p:attrName>style.visibility</p:attrName>
                                        </p:attrNameLst>
                                      </p:cBhvr>
                                      <p:to>
                                        <p:strVal val="visible"/>
                                      </p:to>
                                    </p:set>
                                    <p:animEffect transition="in" filter="wipe(left)">
                                      <p:cBhvr>
                                        <p:cTn id="23" dur="500"/>
                                        <p:tgtEl>
                                          <p:spTgt spid="773127"/>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7731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773130"/>
                                        </p:tgtEl>
                                        <p:attrNameLst>
                                          <p:attrName>style.visibility</p:attrName>
                                        </p:attrNameLst>
                                      </p:cBhvr>
                                      <p:to>
                                        <p:strVal val="visible"/>
                                      </p:to>
                                    </p:set>
                                    <p:anim calcmode="lin" valueType="num">
                                      <p:cBhvr>
                                        <p:cTn id="31" dur="1" fill="hold"/>
                                        <p:tgtEl>
                                          <p:spTgt spid="773130"/>
                                        </p:tgtEl>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grpId="0" nodeType="clickEffect">
                                  <p:stCondLst>
                                    <p:cond delay="0"/>
                                  </p:stCondLst>
                                  <p:childTnLst>
                                    <p:set>
                                      <p:cBhvr>
                                        <p:cTn id="35" dur="1" fill="hold">
                                          <p:stCondLst>
                                            <p:cond delay="0"/>
                                          </p:stCondLst>
                                        </p:cTn>
                                        <p:tgtEl>
                                          <p:spTgt spid="773131"/>
                                        </p:tgtEl>
                                        <p:attrNameLst>
                                          <p:attrName>style.visibility</p:attrName>
                                        </p:attrNameLst>
                                      </p:cBhvr>
                                      <p:to>
                                        <p:strVal val="visible"/>
                                      </p:to>
                                    </p:set>
                                    <p:anim calcmode="lin" valueType="num">
                                      <p:cBhvr>
                                        <p:cTn id="36" dur="1" fill="hold"/>
                                        <p:tgtEl>
                                          <p:spTgt spid="773131"/>
                                        </p:tgtEl>
                                      </p:cBhvr>
                                    </p:anim>
                                  </p:childTnLst>
                                </p:cTn>
                              </p:par>
                            </p:childTnLst>
                          </p:cTn>
                        </p:par>
                        <p:par>
                          <p:cTn id="37" fill="hold">
                            <p:stCondLst>
                              <p:cond delay="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1000"/>
                            </p:stCondLst>
                            <p:childTnLst>
                              <p:par>
                                <p:cTn id="46" presetID="1"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childTnLst>
                                </p:cTn>
                              </p:par>
                            </p:childTnLst>
                          </p:cTn>
                        </p:par>
                        <p:par>
                          <p:cTn id="48" fill="hold">
                            <p:stCondLst>
                              <p:cond delay="1000"/>
                            </p:stCondLst>
                            <p:childTnLst>
                              <p:par>
                                <p:cTn id="49" presetID="24"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1" fill="hold"/>
                                        <p:tgtEl>
                                          <p:spTgt spid="15"/>
                                        </p:tgtEl>
                                      </p:cBhvr>
                                    </p:anim>
                                  </p:childTnLst>
                                </p:cTn>
                              </p:par>
                            </p:childTnLst>
                          </p:cTn>
                        </p:par>
                        <p:par>
                          <p:cTn id="52" fill="hold">
                            <p:stCondLst>
                              <p:cond delay="1000"/>
                            </p:stCondLst>
                            <p:childTnLst>
                              <p:par>
                                <p:cTn id="53" presetID="2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1500"/>
                            </p:stCondLst>
                            <p:childTnLst>
                              <p:par>
                                <p:cTn id="57" presetID="22" presetClass="entr" presetSubtype="8"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childTnLst>
                          </p:cTn>
                        </p:par>
                        <p:par>
                          <p:cTn id="60" fill="hold">
                            <p:stCondLst>
                              <p:cond delay="2000"/>
                            </p:stCondLst>
                            <p:childTnLst>
                              <p:par>
                                <p:cTn id="61" presetID="24"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1" fill="hold"/>
                                        <p:tgtEl>
                                          <p:spTgt spid="19"/>
                                        </p:tgtEl>
                                      </p:cBhvr>
                                    </p:anim>
                                  </p:childTnLst>
                                </p:cTn>
                              </p:par>
                            </p:childTnLst>
                          </p:cTn>
                        </p:par>
                        <p:par>
                          <p:cTn id="64" fill="hold">
                            <p:stCondLst>
                              <p:cond delay="2000"/>
                            </p:stCondLst>
                            <p:childTnLst>
                              <p:par>
                                <p:cTn id="65" presetID="2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childTnLst>
                          </p:cTn>
                        </p:par>
                        <p:par>
                          <p:cTn id="68" fill="hold">
                            <p:stCondLst>
                              <p:cond delay="2500"/>
                            </p:stCondLst>
                            <p:childTnLst>
                              <p:par>
                                <p:cTn id="69" presetID="1"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childTnLst>
                                </p:cTn>
                              </p:par>
                            </p:childTnLst>
                          </p:cTn>
                        </p:par>
                        <p:par>
                          <p:cTn id="71" fill="hold">
                            <p:stCondLst>
                              <p:cond delay="2500"/>
                            </p:stCondLst>
                            <p:childTnLst>
                              <p:par>
                                <p:cTn id="72" presetID="24" presetClass="entr" presetSubtype="0"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p:cTn id="74" dur="1" fill="hold"/>
                                        <p:tgtEl>
                                          <p:spTgt spid="22"/>
                                        </p:tgtEl>
                                      </p:cBhvr>
                                    </p:anim>
                                  </p:childTnLst>
                                </p:cTn>
                              </p:par>
                            </p:childTnLst>
                          </p:cTn>
                        </p:par>
                        <p:par>
                          <p:cTn id="75" fill="hold">
                            <p:stCondLst>
                              <p:cond delay="2500"/>
                            </p:stCondLst>
                            <p:childTnLst>
                              <p:par>
                                <p:cTn id="76" presetID="22" presetClass="entr" presetSubtype="8"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3122" grpId="0"/>
      <p:bldP spid="773123" grpId="0"/>
      <p:bldP spid="773124" grpId="0"/>
      <p:bldP spid="773125" grpId="0"/>
      <p:bldP spid="773130" grpId="0"/>
      <p:bldP spid="773131" grpId="0"/>
      <p:bldP spid="14" grpId="0"/>
      <p:bldP spid="15" grpId="0"/>
      <p:bldP spid="19" grpId="0"/>
      <p:bldP spid="21" grpId="0" bldLvl="0" animBg="1"/>
      <p:bldP spid="22" grpId="0" bldLvl="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3585" name="Text Box 2"/>
          <p:cNvSpPr txBox="1"/>
          <p:nvPr/>
        </p:nvSpPr>
        <p:spPr>
          <a:xfrm>
            <a:off x="760095" y="1196975"/>
            <a:ext cx="10451465" cy="1800225"/>
          </a:xfrm>
          <a:prstGeom prst="rect">
            <a:avLst/>
          </a:prstGeom>
          <a:noFill/>
          <a:ln w="9525">
            <a:noFill/>
          </a:ln>
        </p:spPr>
        <p:txBody>
          <a:bodyPr anchor="t"/>
          <a:p>
            <a:pPr>
              <a:lnSpc>
                <a:spcPct val="150000"/>
              </a:lnSpc>
            </a:pPr>
            <a:r>
              <a:rPr lang="zh-CN" altLang="en-US" sz="3200" b="1" noProof="1" dirty="0">
                <a:solidFill>
                  <a:srgbClr val="FF0000"/>
                </a:solidFill>
                <a:latin typeface="黑体" panose="02010609060101010101" pitchFamily="49" charset="-122"/>
                <a:ea typeface="黑体" panose="02010609060101010101" pitchFamily="49" charset="-122"/>
                <a:cs typeface="+mn-cs"/>
              </a:rPr>
              <a:t>（四）固定资产折旧费用的归集与分配</a:t>
            </a:r>
            <a:endParaRPr lang="zh-CN" altLang="en-US" sz="3200" b="1" noProof="1" dirty="0">
              <a:solidFill>
                <a:srgbClr val="FF0000"/>
              </a:solidFill>
              <a:latin typeface="黑体" panose="02010609060101010101" pitchFamily="49" charset="-122"/>
              <a:ea typeface="黑体" panose="02010609060101010101" pitchFamily="49" charset="-122"/>
            </a:endParaRPr>
          </a:p>
          <a:p>
            <a:pPr marL="457200" indent="-457200">
              <a:lnSpc>
                <a:spcPct val="150000"/>
              </a:lnSpc>
              <a:spcBef>
                <a:spcPct val="20000"/>
              </a:spcBef>
              <a:buClr>
                <a:srgbClr val="FF0000"/>
              </a:buClr>
              <a:buFont typeface="Wingdings" panose="05000000000000000000" charset="0"/>
              <a:buChar char="p"/>
            </a:pPr>
            <a:r>
              <a:rPr lang="en-US" altLang="zh-CN" sz="3200" b="1" noProof="1" dirty="0">
                <a:solidFill>
                  <a:srgbClr val="FF0000"/>
                </a:solidFill>
                <a:latin typeface="楷体" panose="02010609060101010101" pitchFamily="49" charset="-122"/>
                <a:ea typeface="楷体" panose="02010609060101010101" pitchFamily="49" charset="-122"/>
                <a:cs typeface="+mn-cs"/>
              </a:rPr>
              <a:t>【</a:t>
            </a:r>
            <a:r>
              <a:rPr lang="zh-CN" altLang="en-US" sz="3200" b="1" noProof="1" dirty="0">
                <a:solidFill>
                  <a:srgbClr val="FF0000"/>
                </a:solidFill>
                <a:latin typeface="楷体" panose="02010609060101010101" pitchFamily="49" charset="-122"/>
                <a:ea typeface="楷体" panose="02010609060101010101" pitchFamily="49" charset="-122"/>
                <a:cs typeface="+mn-cs"/>
              </a:rPr>
              <a:t>例</a:t>
            </a:r>
            <a:r>
              <a:rPr lang="en-US" altLang="zh-CN" sz="3200" b="1" noProof="1" dirty="0">
                <a:solidFill>
                  <a:srgbClr val="FF0000"/>
                </a:solidFill>
                <a:latin typeface="楷体" panose="02010609060101010101" pitchFamily="49" charset="-122"/>
                <a:ea typeface="楷体" panose="02010609060101010101" pitchFamily="49" charset="-122"/>
                <a:cs typeface="+mn-cs"/>
              </a:rPr>
              <a:t>5】</a:t>
            </a:r>
            <a:r>
              <a:rPr lang="zh-CN" altLang="en-US" sz="3200" b="1" noProof="1" dirty="0">
                <a:latin typeface="楷体" panose="02010609060101010101" pitchFamily="49" charset="-122"/>
                <a:ea typeface="楷体" panose="02010609060101010101" pitchFamily="49" charset="-122"/>
                <a:cs typeface="+mn-cs"/>
              </a:rPr>
              <a:t>计提制造部固定资产折旧费</a:t>
            </a:r>
            <a:r>
              <a:rPr lang="en-US" altLang="zh-CN" sz="3200" b="1" noProof="1" dirty="0">
                <a:latin typeface="楷体" panose="02010609060101010101" pitchFamily="49" charset="-122"/>
                <a:ea typeface="楷体" panose="02010609060101010101" pitchFamily="49" charset="-122"/>
                <a:cs typeface="+mn-cs"/>
              </a:rPr>
              <a:t>700</a:t>
            </a:r>
            <a:r>
              <a:rPr lang="zh-CN" altLang="en-US" sz="3200" b="1" noProof="1" dirty="0">
                <a:latin typeface="楷体" panose="02010609060101010101" pitchFamily="49" charset="-122"/>
                <a:ea typeface="楷体" panose="02010609060101010101" pitchFamily="49" charset="-122"/>
                <a:cs typeface="+mn-cs"/>
              </a:rPr>
              <a:t>元。</a:t>
            </a:r>
            <a:endParaRPr lang="zh-CN" altLang="en-US" sz="3200" b="1" noProof="1" dirty="0">
              <a:latin typeface="楷体" panose="02010609060101010101" pitchFamily="49" charset="-122"/>
              <a:ea typeface="楷体" panose="02010609060101010101" pitchFamily="49" charset="-122"/>
            </a:endParaRPr>
          </a:p>
        </p:txBody>
      </p:sp>
      <p:sp>
        <p:nvSpPr>
          <p:cNvPr id="394244" name="Rectangle 4" descr="Rectangle: Click to edit Master text styles&#13;&#10;Second level&#13;&#10;Third level&#13;&#10;Fourth level&#13;&#10;Fifth level"/>
          <p:cNvSpPr/>
          <p:nvPr/>
        </p:nvSpPr>
        <p:spPr>
          <a:xfrm>
            <a:off x="2195513" y="3789363"/>
            <a:ext cx="8004175" cy="1571625"/>
          </a:xfrm>
          <a:prstGeom prst="rect">
            <a:avLst/>
          </a:prstGeom>
          <a:solidFill>
            <a:srgbClr val="FFFF99"/>
          </a:solidFill>
          <a:ln w="9525">
            <a:noFill/>
          </a:ln>
        </p:spPr>
        <p:txBody>
          <a:bodyPr anchor="t" anchorCtr="0"/>
          <a:p>
            <a:pPr algn="just" eaLnBrk="0" hangingPunct="0">
              <a:lnSpc>
                <a:spcPct val="150000"/>
              </a:lnSpc>
              <a:spcBef>
                <a:spcPct val="20000"/>
              </a:spcBef>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借：制造费用                </a:t>
            </a:r>
            <a:r>
              <a:rPr lang="en-US" altLang="zh-CN" sz="3200" b="1" dirty="0">
                <a:latin typeface="仿宋" panose="02010609060101010101" pitchFamily="49" charset="-122"/>
                <a:ea typeface="仿宋" panose="02010609060101010101" pitchFamily="49" charset="-122"/>
              </a:rPr>
              <a:t>700</a:t>
            </a:r>
            <a:endParaRPr lang="en-US" altLang="zh-CN" sz="3200" b="1" dirty="0">
              <a:latin typeface="仿宋" panose="02010609060101010101" pitchFamily="49" charset="-122"/>
              <a:ea typeface="仿宋" panose="02010609060101010101" pitchFamily="49" charset="-122"/>
            </a:endParaRPr>
          </a:p>
          <a:p>
            <a:pPr algn="just" eaLnBrk="0" hangingPunct="0">
              <a:lnSpc>
                <a:spcPct val="150000"/>
              </a:lnSpc>
              <a:spcBef>
                <a:spcPct val="20000"/>
              </a:spcBef>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贷：累计折旧                </a:t>
            </a:r>
            <a:r>
              <a:rPr lang="en-US" altLang="zh-CN" sz="3200" b="1" dirty="0">
                <a:latin typeface="仿宋" panose="02010609060101010101" pitchFamily="49" charset="-122"/>
                <a:ea typeface="仿宋" panose="02010609060101010101" pitchFamily="49" charset="-122"/>
              </a:rPr>
              <a:t>700</a:t>
            </a:r>
            <a:endParaRPr lang="en-US" altLang="zh-CN" sz="32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4244"/>
                                        </p:tgtEl>
                                        <p:attrNameLst>
                                          <p:attrName>style.visibility</p:attrName>
                                        </p:attrNameLst>
                                      </p:cBhvr>
                                      <p:to>
                                        <p:strVal val="visible"/>
                                      </p:to>
                                    </p:set>
                                    <p:anim calcmode="lin" valueType="num">
                                      <p:cBhvr>
                                        <p:cTn id="7" dur="500" fill="hold"/>
                                        <p:tgtEl>
                                          <p:spTgt spid="394244"/>
                                        </p:tgtEl>
                                        <p:attrNameLst>
                                          <p:attrName>ppt_x</p:attrName>
                                        </p:attrNameLst>
                                      </p:cBhvr>
                                      <p:tavLst>
                                        <p:tav tm="0">
                                          <p:val>
                                            <p:strVal val="0-#ppt_w/2"/>
                                          </p:val>
                                        </p:tav>
                                        <p:tav tm="100000">
                                          <p:val>
                                            <p:strVal val="#ppt_x"/>
                                          </p:val>
                                        </p:tav>
                                      </p:tavLst>
                                    </p:anim>
                                    <p:anim calcmode="lin" valueType="num">
                                      <p:cBhvr>
                                        <p:cTn id="8" dur="500" fill="hold"/>
                                        <p:tgtEl>
                                          <p:spTgt spid="394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4" grpId="0" bldLvl="0" animBg="1"/>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62" name="Rectangle 3"/>
          <p:cNvSpPr>
            <a:spLocks noGrp="1" noRot="1"/>
          </p:cNvSpPr>
          <p:nvPr>
            <p:ph idx="1"/>
          </p:nvPr>
        </p:nvSpPr>
        <p:spPr>
          <a:xfrm>
            <a:off x="1900238" y="1938338"/>
            <a:ext cx="8407400" cy="4344987"/>
          </a:xfrm>
        </p:spPr>
        <p:txBody>
          <a:bodyPr vert="horz" wrap="square" lIns="91440" tIns="45720" rIns="91440" bIns="45720" anchor="t" anchorCtr="0"/>
          <a:p>
            <a:pPr marL="0" indent="0" eaLnBrk="1" hangingPunct="1">
              <a:lnSpc>
                <a:spcPct val="150000"/>
              </a:lnSpc>
              <a:spcBef>
                <a:spcPct val="0"/>
              </a:spcBef>
            </a:pP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en-US" altLang="zh-CN" sz="2800" dirty="0">
                <a:solidFill>
                  <a:srgbClr val="FF0000"/>
                </a:solidFill>
                <a:latin typeface="楷体" panose="02010609060101010101" pitchFamily="49" charset="-122"/>
                <a:ea typeface="楷体" panose="02010609060101010101" pitchFamily="49" charset="-122"/>
              </a:rPr>
              <a:t>6】</a:t>
            </a:r>
            <a:r>
              <a:rPr lang="en-US" altLang="zh-CN" sz="2800" dirty="0">
                <a:latin typeface="楷体" panose="02010609060101010101" pitchFamily="49" charset="-122"/>
                <a:ea typeface="楷体" panose="02010609060101010101" pitchFamily="49" charset="-122"/>
              </a:rPr>
              <a:t>2010</a:t>
            </a:r>
            <a:r>
              <a:rPr lang="zh-CN" altLang="en-US" sz="2800" dirty="0">
                <a:latin typeface="楷体" panose="02010609060101010101" pitchFamily="49" charset="-122"/>
                <a:ea typeface="楷体" panose="02010609060101010101" pitchFamily="49" charset="-122"/>
              </a:rPr>
              <a:t>年</a:t>
            </a:r>
            <a:r>
              <a:rPr lang="en-US" altLang="zh-CN" sz="2800" dirty="0">
                <a:latin typeface="楷体" panose="02010609060101010101" pitchFamily="49" charset="-122"/>
                <a:ea typeface="楷体" panose="02010609060101010101" pitchFamily="49" charset="-122"/>
              </a:rPr>
              <a:t>8</a:t>
            </a:r>
            <a:r>
              <a:rPr lang="zh-CN" altLang="en-US" sz="2800" dirty="0">
                <a:latin typeface="楷体" panose="02010609060101010101" pitchFamily="49" charset="-122"/>
                <a:ea typeface="楷体" panose="02010609060101010101" pitchFamily="49" charset="-122"/>
              </a:rPr>
              <a:t>月末，强力机械厂计提固定资产折旧</a:t>
            </a:r>
            <a:r>
              <a:rPr lang="en-US" altLang="zh-CN" sz="2800" dirty="0">
                <a:latin typeface="楷体" panose="02010609060101010101" pitchFamily="49" charset="-122"/>
                <a:ea typeface="楷体" panose="02010609060101010101" pitchFamily="49" charset="-122"/>
              </a:rPr>
              <a:t>20 000</a:t>
            </a:r>
            <a:r>
              <a:rPr lang="zh-CN" altLang="en-US" sz="2800" dirty="0">
                <a:latin typeface="楷体" panose="02010609060101010101" pitchFamily="49" charset="-122"/>
                <a:ea typeface="楷体" panose="02010609060101010101" pitchFamily="49" charset="-122"/>
              </a:rPr>
              <a:t>元，其中管理部门固定资产折旧</a:t>
            </a:r>
            <a:r>
              <a:rPr lang="en-US" altLang="zh-CN" sz="2800" dirty="0">
                <a:latin typeface="楷体" panose="02010609060101010101" pitchFamily="49" charset="-122"/>
                <a:ea typeface="楷体" panose="02010609060101010101" pitchFamily="49" charset="-122"/>
              </a:rPr>
              <a:t>6 000</a:t>
            </a:r>
            <a:r>
              <a:rPr lang="zh-CN" altLang="en-US" sz="2800" dirty="0">
                <a:latin typeface="楷体" panose="02010609060101010101" pitchFamily="49" charset="-122"/>
                <a:ea typeface="楷体" panose="02010609060101010101" pitchFamily="49" charset="-122"/>
              </a:rPr>
              <a:t>元，生产部门固定资产折旧</a:t>
            </a:r>
            <a:r>
              <a:rPr lang="en-US" altLang="zh-CN" sz="2800" dirty="0">
                <a:latin typeface="楷体" panose="02010609060101010101" pitchFamily="49" charset="-122"/>
                <a:ea typeface="楷体" panose="02010609060101010101" pitchFamily="49" charset="-122"/>
              </a:rPr>
              <a:t>14 000</a:t>
            </a:r>
            <a:r>
              <a:rPr lang="zh-CN" altLang="en-US" sz="2800" dirty="0">
                <a:latin typeface="楷体" panose="02010609060101010101" pitchFamily="49" charset="-122"/>
                <a:ea typeface="楷体" panose="02010609060101010101" pitchFamily="49" charset="-122"/>
              </a:rPr>
              <a:t>元。</a:t>
            </a:r>
            <a:endParaRPr lang="en-US" altLang="zh-CN" sz="2800" dirty="0">
              <a:latin typeface="楷体" panose="02010609060101010101" pitchFamily="49" charset="-122"/>
              <a:ea typeface="楷体" panose="02010609060101010101" pitchFamily="49" charset="-122"/>
            </a:endParaRPr>
          </a:p>
          <a:p>
            <a:pPr marL="0" indent="0" eaLnBrk="1" hangingPunct="1">
              <a:lnSpc>
                <a:spcPct val="150000"/>
              </a:lnSpc>
              <a:spcBef>
                <a:spcPct val="0"/>
              </a:spcBef>
            </a:pPr>
            <a:endParaRPr lang="en-US" altLang="zh-CN" sz="800" dirty="0">
              <a:latin typeface="楷体" panose="02010609060101010101" pitchFamily="49" charset="-122"/>
              <a:ea typeface="楷体" panose="02010609060101010101" pitchFamily="49" charset="-122"/>
            </a:endParaRPr>
          </a:p>
          <a:p>
            <a:pPr marL="0" indent="0" eaLnBrk="1" hangingPunct="1">
              <a:lnSpc>
                <a:spcPct val="150000"/>
              </a:lnSpc>
              <a:spcBef>
                <a:spcPct val="0"/>
              </a:spcBef>
            </a:pPr>
            <a:r>
              <a:rPr lang="zh-CN" altLang="en-US" sz="2800" dirty="0">
                <a:latin typeface="仿宋" panose="02010609060101010101" pitchFamily="49" charset="-122"/>
                <a:ea typeface="仿宋" panose="02010609060101010101" pitchFamily="49" charset="-122"/>
              </a:rPr>
              <a:t>借：管理费用              </a:t>
            </a:r>
            <a:r>
              <a:rPr lang="en-US" altLang="zh-CN" sz="2800" dirty="0">
                <a:latin typeface="仿宋" panose="02010609060101010101" pitchFamily="49" charset="-122"/>
                <a:ea typeface="仿宋" panose="02010609060101010101" pitchFamily="49" charset="-122"/>
              </a:rPr>
              <a:t>6 000</a:t>
            </a:r>
            <a:endParaRPr lang="en-US" altLang="zh-CN" sz="2800" dirty="0">
              <a:latin typeface="仿宋" panose="02010609060101010101" pitchFamily="49" charset="-122"/>
              <a:ea typeface="仿宋" panose="02010609060101010101" pitchFamily="49" charset="-122"/>
            </a:endParaRPr>
          </a:p>
          <a:p>
            <a:pPr marL="0" indent="0" eaLnBrk="1" hangingPunct="1">
              <a:lnSpc>
                <a:spcPct val="150000"/>
              </a:lnSpc>
              <a:spcBef>
                <a:spcPct val="0"/>
              </a:spcBef>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制造费用             </a:t>
            </a:r>
            <a:r>
              <a:rPr lang="en-US" altLang="zh-CN" sz="2800" dirty="0">
                <a:latin typeface="仿宋" panose="02010609060101010101" pitchFamily="49" charset="-122"/>
                <a:ea typeface="仿宋" panose="02010609060101010101" pitchFamily="49" charset="-122"/>
              </a:rPr>
              <a:t>14 000</a:t>
            </a:r>
            <a:endParaRPr lang="en-US" altLang="zh-CN" sz="2800" dirty="0">
              <a:latin typeface="仿宋" panose="02010609060101010101" pitchFamily="49" charset="-122"/>
              <a:ea typeface="仿宋" panose="02010609060101010101" pitchFamily="49" charset="-122"/>
            </a:endParaRPr>
          </a:p>
          <a:p>
            <a:pPr lvl="1" indent="-436245" eaLnBrk="1" hangingPunct="1">
              <a:lnSpc>
                <a:spcPct val="150000"/>
              </a:lnSpc>
              <a:buNone/>
            </a:pPr>
            <a:r>
              <a:rPr lang="zh-CN" altLang="en-US" sz="2800" dirty="0">
                <a:latin typeface="仿宋" panose="02010609060101010101" pitchFamily="49" charset="-122"/>
                <a:ea typeface="仿宋" panose="02010609060101010101" pitchFamily="49" charset="-122"/>
              </a:rPr>
              <a:t> 贷：累计折旧             </a:t>
            </a:r>
            <a:r>
              <a:rPr lang="en-US" altLang="zh-CN" sz="2800" dirty="0">
                <a:latin typeface="仿宋" panose="02010609060101010101" pitchFamily="49" charset="-122"/>
                <a:ea typeface="仿宋" panose="02010609060101010101" pitchFamily="49" charset="-122"/>
              </a:rPr>
              <a:t>20 000 </a:t>
            </a:r>
            <a:endParaRPr lang="en-US" altLang="zh-CN" sz="2800" dirty="0">
              <a:latin typeface="仿宋" panose="02010609060101010101" pitchFamily="49" charset="-122"/>
              <a:ea typeface="仿宋" panose="02010609060101010101" pitchFamily="49" charset="-122"/>
            </a:endParaRPr>
          </a:p>
        </p:txBody>
      </p:sp>
      <p:sp>
        <p:nvSpPr>
          <p:cNvPr id="361474"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solidFill>
                  <a:srgbClr val="FFFFFF"/>
                </a:solidFill>
                <a:latin typeface="Arial" panose="020B0604020202020204" pitchFamily="34" charset="0"/>
                <a:ea typeface="黑体" panose="02010609060101010101" pitchFamily="49" charset="-122"/>
              </a:rPr>
            </a:fld>
            <a:endParaRPr lang="zh-CN" altLang="en-US" sz="1200" dirty="0">
              <a:solidFill>
                <a:srgbClr val="FFFFFF"/>
              </a:solidFill>
              <a:latin typeface="Arial" panose="020B0604020202020204" pitchFamily="34" charset="0"/>
              <a:ea typeface="黑体" panose="02010609060101010101" pitchFamily="49" charset="-122"/>
            </a:endParaRPr>
          </a:p>
        </p:txBody>
      </p:sp>
      <p:sp>
        <p:nvSpPr>
          <p:cNvPr id="361475" name="Rectangle 3"/>
          <p:cNvSpPr/>
          <p:nvPr>
            <p:ph type="title"/>
          </p:nvPr>
        </p:nvSpPr>
        <p:spPr>
          <a:xfrm>
            <a:off x="2133600" y="304800"/>
            <a:ext cx="8001000"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第五节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61476" name="文本框 1"/>
          <p:cNvSpPr txBox="1"/>
          <p:nvPr/>
        </p:nvSpPr>
        <p:spPr>
          <a:xfrm>
            <a:off x="1774825" y="1216025"/>
            <a:ext cx="6260465" cy="737235"/>
          </a:xfrm>
          <a:prstGeom prst="rect">
            <a:avLst/>
          </a:prstGeom>
          <a:noFill/>
          <a:ln w="9525">
            <a:noFill/>
          </a:ln>
        </p:spPr>
        <p:txBody>
          <a:bodyPr wrap="none" anchor="t" anchorCtr="0">
            <a:sp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rPr>
              <a:t>（四）固定资产折旧费用的归集与分配</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62">
                                            <p:txEl>
                                              <p:charRg st="73" end="9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6962">
                                            <p:txEl>
                                              <p:charRg st="99" end="12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6962">
                                            <p:txEl>
                                              <p:charRg st="127" end="15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5091" name="Rectangle 3"/>
          <p:cNvSpPr>
            <a:spLocks noGrp="1" noChangeArrowheads="1"/>
          </p:cNvSpPr>
          <p:nvPr>
            <p:ph idx="1"/>
          </p:nvPr>
        </p:nvSpPr>
        <p:spPr>
          <a:xfrm>
            <a:off x="926465" y="1177925"/>
            <a:ext cx="10316845" cy="489077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例</a:t>
            </a:r>
            <a:r>
              <a:rPr kumimoji="0" lang="en-US" altLang="zh-CN"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4-1】</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华兴公司收到投资者大通公司投资款</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6 000 000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元，已存入银行。但华兴公司只承认资本份额</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5 000 000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会计分录：</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借：银行存款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6 000 000  </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贷：实收资本</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大通公司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5 000 000</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资本公积</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资本溢价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1 000 000</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5091">
                                            <p:txEl>
                                              <p:charRg st="73" end="10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5091">
                                            <p:txEl>
                                              <p:charRg st="103" end="13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85091">
                                            <p:txEl>
                                              <p:charRg st="132" end="16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3939" name="Rectangle 3"/>
          <p:cNvSpPr>
            <a:spLocks noGrp="1" noChangeArrowheads="1"/>
          </p:cNvSpPr>
          <p:nvPr>
            <p:ph idx="1"/>
          </p:nvPr>
        </p:nvSpPr>
        <p:spPr>
          <a:xfrm>
            <a:off x="909955" y="1214755"/>
            <a:ext cx="10307320" cy="481838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（五）其他费用的归集与分配</a:t>
            </a:r>
            <a:endPar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30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企业生产过程中发生的一些其他费用，如水电费、办公费、差旅费等。</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457200" marR="0" lvl="0" indent="-457200" algn="l" defTabSz="914400" rtl="0" eaLnBrk="1" fontAlgn="base" latinLnBrk="0" hangingPunct="1">
              <a:lnSpc>
                <a:spcPct val="140000"/>
              </a:lnSpc>
              <a:spcBef>
                <a:spcPct val="20000"/>
              </a:spcBef>
              <a:spcAft>
                <a:spcPct val="0"/>
              </a:spcAft>
              <a:buClr>
                <a:srgbClr val="FF0000"/>
              </a:buClr>
              <a:buSzTx/>
              <a:buFont typeface="Wingdings" panose="05000000000000000000" charset="0"/>
              <a:buChar char="Ø"/>
              <a:defRPr/>
            </a:pPr>
            <a:r>
              <a:rPr kumimoji="0" lang="en-US" altLang="zh-CN" sz="30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例</a:t>
            </a:r>
            <a:r>
              <a:rPr kumimoji="0" lang="en-US" altLang="zh-CN" sz="30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7】</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质量管理部本月水电费</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2 000</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元，通过</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mn-ea"/>
              </a:rPr>
              <a:t>银行支付</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借：制造费用            </a:t>
            </a:r>
            <a:r>
              <a:rPr kumimoji="0" lang="en-US" altLang="zh-CN"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2 000</a:t>
            </a:r>
            <a:endParaRPr kumimoji="0" lang="en-US" altLang="zh-CN"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贷：银行存款               </a:t>
            </a:r>
            <a:r>
              <a:rPr kumimoji="0" lang="en-US" altLang="zh-CN"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2 000</a:t>
            </a:r>
            <a:endParaRPr kumimoji="0" lang="en-US" altLang="zh-CN" sz="30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3939">
                                            <p:txEl>
                                              <p:charRg st="78" end="10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63939">
                                            <p:txEl>
                                              <p:charRg st="105" end="13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3939" name="Rectangle 3"/>
          <p:cNvSpPr>
            <a:spLocks noGrp="1" noChangeArrowheads="1"/>
          </p:cNvSpPr>
          <p:nvPr>
            <p:ph idx="1"/>
          </p:nvPr>
        </p:nvSpPr>
        <p:spPr>
          <a:xfrm>
            <a:off x="915035" y="1214755"/>
            <a:ext cx="10526395" cy="445135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（五）其他费用的归集与分配</a:t>
            </a:r>
            <a:endParaRPr kumimoji="0" lang="zh-CN" altLang="en-US" sz="32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457200" marR="0" lvl="0" indent="-457200" algn="l" defTabSz="914400" rtl="0" eaLnBrk="1" fontAlgn="base" latinLnBrk="0" hangingPunct="1">
              <a:lnSpc>
                <a:spcPct val="140000"/>
              </a:lnSpc>
              <a:spcBef>
                <a:spcPct val="20000"/>
              </a:spcBef>
              <a:spcAft>
                <a:spcPct val="0"/>
              </a:spcAft>
              <a:buClr>
                <a:srgbClr val="FF0000"/>
              </a:buClr>
              <a:buSzTx/>
              <a:buFont typeface="Wingdings" panose="05000000000000000000" charset="0"/>
              <a:buChar char="p"/>
              <a:defRPr/>
            </a:pPr>
            <a:r>
              <a:rPr kumimoji="0" lang="en-US" altLang="zh-CN" sz="32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例</a:t>
            </a:r>
            <a:r>
              <a:rPr kumimoji="0" lang="en-US" altLang="zh-CN" sz="32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8】</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质检部职工李可出差，预借差旅费</a:t>
            </a: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2 000</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元，以现金支付。</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借：其他应收款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李可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2 000</a:t>
            </a:r>
            <a:endPar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贷：库存现金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2 000</a:t>
            </a:r>
            <a:endPar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3939">
                                            <p:txEl>
                                              <p:charRg st="48" end="7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63939">
                                            <p:txEl>
                                              <p:charRg st="71" end="10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4546" name="Rectangle 3"/>
          <p:cNvSpPr/>
          <p:nvPr>
            <p:ph idx="1"/>
          </p:nvPr>
        </p:nvSpPr>
        <p:spPr>
          <a:xfrm>
            <a:off x="1010285" y="1214755"/>
            <a:ext cx="10293985" cy="137477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9】</a:t>
            </a:r>
            <a:r>
              <a:rPr lang="zh-CN" altLang="en-US" sz="3200" dirty="0">
                <a:latin typeface="楷体" panose="02010609060101010101" pitchFamily="49" charset="-122"/>
                <a:ea typeface="楷体" panose="02010609060101010101" pitchFamily="49" charset="-122"/>
              </a:rPr>
              <a:t>李可出差归来，报销差旅费</a:t>
            </a:r>
            <a:r>
              <a:rPr lang="en-US" altLang="zh-CN" sz="3200" dirty="0">
                <a:latin typeface="楷体" panose="02010609060101010101" pitchFamily="49" charset="-122"/>
                <a:ea typeface="楷体" panose="02010609060101010101" pitchFamily="49" charset="-122"/>
              </a:rPr>
              <a:t>1 850</a:t>
            </a:r>
            <a:r>
              <a:rPr lang="zh-CN" altLang="en-US" sz="3200" dirty="0">
                <a:latin typeface="楷体" panose="02010609060101010101" pitchFamily="49" charset="-122"/>
                <a:ea typeface="楷体" panose="02010609060101010101" pitchFamily="49" charset="-122"/>
              </a:rPr>
              <a:t>元，余额现金交回。</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sz="3200" dirty="0">
                <a:latin typeface="楷体" panose="02010609060101010101" pitchFamily="49" charset="-122"/>
                <a:ea typeface="楷体" panose="02010609060101010101" pitchFamily="49" charset="-122"/>
              </a:rPr>
              <a:t>    </a:t>
            </a:r>
            <a:endParaRPr lang="en-US" altLang="zh-CN" sz="3200" dirty="0">
              <a:latin typeface="楷体" panose="02010609060101010101" pitchFamily="49" charset="-122"/>
              <a:ea typeface="楷体" panose="02010609060101010101" pitchFamily="49" charset="-122"/>
            </a:endParaRPr>
          </a:p>
        </p:txBody>
      </p:sp>
      <p:sp>
        <p:nvSpPr>
          <p:cNvPr id="4" name="矩形 3"/>
          <p:cNvSpPr/>
          <p:nvPr/>
        </p:nvSpPr>
        <p:spPr>
          <a:xfrm>
            <a:off x="2495550" y="2928938"/>
            <a:ext cx="7632700" cy="2306955"/>
          </a:xfrm>
          <a:prstGeom prst="rect">
            <a:avLst/>
          </a:prstGeom>
          <a:noFill/>
          <a:ln w="9525">
            <a:noFill/>
          </a:ln>
        </p:spPr>
        <p:txBody>
          <a:bodyPr anchor="t" anchorCtr="0">
            <a:spAutoFit/>
          </a:bodyPr>
          <a:p>
            <a:pPr>
              <a:lnSpc>
                <a:spcPct val="150000"/>
              </a:lnSpc>
            </a:pPr>
            <a:r>
              <a:rPr lang="zh-CN" altLang="en-US" sz="3200" b="1" dirty="0">
                <a:latin typeface="仿宋" panose="02010609060101010101" pitchFamily="49" charset="-122"/>
                <a:ea typeface="仿宋" panose="02010609060101010101" pitchFamily="49" charset="-122"/>
              </a:rPr>
              <a:t>借：管理费用               </a:t>
            </a:r>
            <a:r>
              <a:rPr lang="en-US" altLang="zh-CN" sz="3200" b="1" dirty="0">
                <a:latin typeface="仿宋" panose="02010609060101010101" pitchFamily="49" charset="-122"/>
                <a:ea typeface="仿宋" panose="02010609060101010101" pitchFamily="49" charset="-122"/>
              </a:rPr>
              <a:t>1 850</a:t>
            </a:r>
            <a:endParaRPr lang="en-US" altLang="zh-CN" sz="3200" b="1" dirty="0">
              <a:latin typeface="仿宋" panose="02010609060101010101" pitchFamily="49" charset="-122"/>
              <a:ea typeface="仿宋" panose="02010609060101010101" pitchFamily="49" charset="-122"/>
            </a:endParaRPr>
          </a:p>
          <a:p>
            <a:pPr>
              <a:lnSpc>
                <a:spcPct val="150000"/>
              </a:lnSpc>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库存现金                 </a:t>
            </a:r>
            <a:r>
              <a:rPr lang="en-US" altLang="zh-CN" sz="3200" b="1" dirty="0">
                <a:latin typeface="仿宋" panose="02010609060101010101" pitchFamily="49" charset="-122"/>
                <a:ea typeface="仿宋" panose="02010609060101010101" pitchFamily="49" charset="-122"/>
              </a:rPr>
              <a:t>150</a:t>
            </a:r>
            <a:endParaRPr lang="en-US" altLang="zh-CN" sz="3200" b="1" dirty="0">
              <a:latin typeface="仿宋" panose="02010609060101010101" pitchFamily="49" charset="-122"/>
              <a:ea typeface="仿宋" panose="02010609060101010101" pitchFamily="49" charset="-122"/>
            </a:endParaRPr>
          </a:p>
          <a:p>
            <a:pPr>
              <a:lnSpc>
                <a:spcPct val="150000"/>
              </a:lnSpc>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贷：其他应收款 </a:t>
            </a: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李可   </a:t>
            </a:r>
            <a:r>
              <a:rPr lang="en-US" altLang="zh-CN" sz="3200" b="1" dirty="0">
                <a:latin typeface="仿宋" panose="02010609060101010101" pitchFamily="49" charset="-122"/>
                <a:ea typeface="仿宋" panose="02010609060101010101" pitchFamily="49" charset="-122"/>
              </a:rPr>
              <a:t>2 000</a:t>
            </a:r>
            <a:endParaRPr lang="en-US" altLang="zh-CN" sz="3200" b="1" dirty="0">
              <a:latin typeface="仿宋" panose="02010609060101010101" pitchFamily="49" charset="-122"/>
              <a:ea typeface="仿宋"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5569" name="矩形 1"/>
          <p:cNvSpPr/>
          <p:nvPr/>
        </p:nvSpPr>
        <p:spPr>
          <a:xfrm>
            <a:off x="1217930" y="2072005"/>
            <a:ext cx="10108565" cy="2861310"/>
          </a:xfrm>
          <a:prstGeom prst="rect">
            <a:avLst/>
          </a:prstGeom>
          <a:solidFill>
            <a:schemeClr val="bg1"/>
          </a:solidFill>
          <a:ln w="9525">
            <a:noFill/>
          </a:ln>
        </p:spPr>
        <p:txBody>
          <a:bodyPr wrap="square" anchor="t" anchorCtr="0">
            <a:spAutoFit/>
          </a:bodyPr>
          <a:p>
            <a:pPr marL="457200" indent="-457200">
              <a:lnSpc>
                <a:spcPct val="150000"/>
              </a:lnSpc>
              <a:buClr>
                <a:srgbClr val="FF0000"/>
              </a:buClr>
              <a:buFont typeface="Wingdings" panose="05000000000000000000" pitchFamily="2" charset="2"/>
              <a:buChar char="p"/>
            </a:pPr>
            <a:r>
              <a:rPr lang="zh-CN" altLang="en-US" sz="3000" b="1" dirty="0">
                <a:solidFill>
                  <a:srgbClr val="080808"/>
                </a:solidFill>
                <a:latin typeface="楷体" panose="02010609060101010101" pitchFamily="49" charset="-122"/>
                <a:ea typeface="楷体" panose="02010609060101010101" pitchFamily="49" charset="-122"/>
              </a:rPr>
              <a:t>制造费用的结转、直接材料费与直接人工费形成具体产品的生产成本；</a:t>
            </a:r>
            <a:endParaRPr lang="en-US" altLang="zh-CN" sz="3000" b="1" dirty="0">
              <a:solidFill>
                <a:srgbClr val="080808"/>
              </a:solidFill>
              <a:latin typeface="楷体" panose="02010609060101010101" pitchFamily="49" charset="-122"/>
              <a:ea typeface="楷体" panose="02010609060101010101" pitchFamily="49" charset="-122"/>
            </a:endParaRPr>
          </a:p>
          <a:p>
            <a:pPr marL="457200" indent="-457200">
              <a:lnSpc>
                <a:spcPct val="150000"/>
              </a:lnSpc>
              <a:buClr>
                <a:srgbClr val="FF0000"/>
              </a:buClr>
              <a:buFont typeface="Wingdings" panose="05000000000000000000" pitchFamily="2" charset="2"/>
              <a:buChar char="p"/>
            </a:pPr>
            <a:r>
              <a:rPr lang="zh-CN" altLang="en-US" sz="3000" b="1" dirty="0">
                <a:solidFill>
                  <a:srgbClr val="080808"/>
                </a:solidFill>
                <a:latin typeface="楷体" panose="02010609060101010101" pitchFamily="49" charset="-122"/>
                <a:ea typeface="楷体" panose="02010609060101010101" pitchFamily="49" charset="-122"/>
              </a:rPr>
              <a:t>成品完工验收入库后，具体产品的生产成本再结转为库存商品。</a:t>
            </a:r>
            <a:endParaRPr lang="zh-CN" altLang="en-US" sz="3000" b="1" dirty="0">
              <a:solidFill>
                <a:srgbClr val="080808"/>
              </a:solidFill>
              <a:latin typeface="楷体" panose="02010609060101010101" pitchFamily="49" charset="-122"/>
              <a:ea typeface="楷体" panose="02010609060101010101" pitchFamily="49" charset="-122"/>
            </a:endParaRPr>
          </a:p>
        </p:txBody>
      </p:sp>
      <p:sp>
        <p:nvSpPr>
          <p:cNvPr id="365571" name="Rectangle 3"/>
          <p:cNvSpPr/>
          <p:nvPr/>
        </p:nvSpPr>
        <p:spPr>
          <a:xfrm>
            <a:off x="817245" y="1327150"/>
            <a:ext cx="9020810" cy="589280"/>
          </a:xfrm>
          <a:prstGeom prst="rect">
            <a:avLst/>
          </a:prstGeom>
          <a:noFill/>
          <a:ln w="9525">
            <a:noFill/>
          </a:ln>
        </p:spPr>
        <p:txBody>
          <a:bodyPr wrap="square" lIns="91440" tIns="45720" rIns="91440" bIns="45720" anchor="t" anchorCtr="0"/>
          <a:p>
            <a:pPr>
              <a:spcBef>
                <a:spcPct val="20000"/>
              </a:spcBef>
              <a:buClr>
                <a:srgbClr val="FF0000"/>
              </a:buClr>
              <a:buFont typeface="Wingdings" panose="05000000000000000000" charset="0"/>
            </a:pPr>
            <a:r>
              <a:rPr lang="zh-CN" altLang="en-US" sz="3000" b="1" dirty="0">
                <a:solidFill>
                  <a:srgbClr val="FF0000"/>
                </a:solidFill>
                <a:latin typeface="黑体" panose="02010609060101010101" pitchFamily="49" charset="-122"/>
                <a:ea typeface="黑体" panose="02010609060101010101" pitchFamily="49" charset="-122"/>
              </a:rPr>
              <a:t>（六）完工产品生产成本的计算与结转</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1990090" y="5372735"/>
            <a:ext cx="2327910" cy="521970"/>
          </a:xfrm>
          <a:prstGeom prst="rect">
            <a:avLst/>
          </a:prstGeom>
          <a:noFill/>
        </p:spPr>
        <p:txBody>
          <a:bodyPr wrap="none" rtlCol="0" anchor="t">
            <a:spAutoFit/>
          </a:bodyPr>
          <a:p>
            <a:r>
              <a:rPr lang="zh-CN" altLang="en-US" sz="2800" b="1" dirty="0">
                <a:solidFill>
                  <a:srgbClr val="080808"/>
                </a:solidFill>
                <a:latin typeface="仿宋" panose="02010609060101010101" pitchFamily="49" charset="-122"/>
                <a:ea typeface="仿宋" panose="02010609060101010101" pitchFamily="49" charset="-122"/>
                <a:sym typeface="+mn-ea"/>
              </a:rPr>
              <a:t>制造费用汇总</a:t>
            </a:r>
            <a:endParaRPr lang="zh-CN" altLang="en-US" sz="2800" b="1" dirty="0">
              <a:solidFill>
                <a:srgbClr val="080808"/>
              </a:solidFill>
              <a:latin typeface="仿宋" panose="02010609060101010101" pitchFamily="49" charset="-122"/>
              <a:ea typeface="仿宋" panose="02010609060101010101" pitchFamily="49" charset="-122"/>
              <a:sym typeface="+mn-ea"/>
            </a:endParaRPr>
          </a:p>
        </p:txBody>
      </p:sp>
      <p:sp>
        <p:nvSpPr>
          <p:cNvPr id="3" name="文本框 2"/>
          <p:cNvSpPr txBox="1"/>
          <p:nvPr/>
        </p:nvSpPr>
        <p:spPr>
          <a:xfrm>
            <a:off x="4512945" y="5372735"/>
            <a:ext cx="2327910" cy="521970"/>
          </a:xfrm>
          <a:prstGeom prst="rect">
            <a:avLst/>
          </a:prstGeom>
          <a:noFill/>
        </p:spPr>
        <p:txBody>
          <a:bodyPr wrap="none" rtlCol="0" anchor="t">
            <a:spAutoFit/>
          </a:bodyPr>
          <a:p>
            <a:r>
              <a:rPr lang="zh-CN" altLang="en-US" sz="2800" b="1" dirty="0">
                <a:solidFill>
                  <a:srgbClr val="080808"/>
                </a:solidFill>
                <a:latin typeface="仿宋" panose="02010609060101010101" pitchFamily="49" charset="-122"/>
                <a:ea typeface="仿宋" panose="02010609060101010101" pitchFamily="49" charset="-122"/>
                <a:sym typeface="+mn-ea"/>
              </a:rPr>
              <a:t>制造费用分配</a:t>
            </a:r>
            <a:endParaRPr lang="zh-CN" altLang="en-US" sz="2800" b="1" dirty="0">
              <a:solidFill>
                <a:srgbClr val="080808"/>
              </a:solidFill>
              <a:latin typeface="仿宋" panose="02010609060101010101" pitchFamily="49" charset="-122"/>
              <a:ea typeface="仿宋" panose="02010609060101010101" pitchFamily="49" charset="-122"/>
              <a:sym typeface="+mn-ea"/>
            </a:endParaRPr>
          </a:p>
        </p:txBody>
      </p:sp>
      <p:sp>
        <p:nvSpPr>
          <p:cNvPr id="4" name="文本框 3"/>
          <p:cNvSpPr txBox="1"/>
          <p:nvPr/>
        </p:nvSpPr>
        <p:spPr>
          <a:xfrm>
            <a:off x="7033895" y="5372735"/>
            <a:ext cx="1612900" cy="521970"/>
          </a:xfrm>
          <a:prstGeom prst="rect">
            <a:avLst/>
          </a:prstGeom>
          <a:noFill/>
        </p:spPr>
        <p:txBody>
          <a:bodyPr wrap="none" rtlCol="0" anchor="t">
            <a:spAutoFit/>
          </a:bodyPr>
          <a:p>
            <a:r>
              <a:rPr lang="zh-CN" altLang="en-US" sz="2800" b="1" dirty="0">
                <a:solidFill>
                  <a:srgbClr val="080808"/>
                </a:solidFill>
                <a:latin typeface="仿宋" panose="02010609060101010101" pitchFamily="49" charset="-122"/>
                <a:ea typeface="仿宋" panose="02010609060101010101" pitchFamily="49" charset="-122"/>
                <a:sym typeface="+mn-ea"/>
              </a:rPr>
              <a:t>生产成本</a:t>
            </a:r>
            <a:endParaRPr lang="zh-CN" altLang="en-US" sz="2800" b="1" dirty="0">
              <a:solidFill>
                <a:srgbClr val="080808"/>
              </a:solidFill>
              <a:latin typeface="仿宋" panose="02010609060101010101" pitchFamily="49" charset="-122"/>
              <a:ea typeface="仿宋" panose="02010609060101010101" pitchFamily="49" charset="-122"/>
              <a:sym typeface="+mn-ea"/>
            </a:endParaRPr>
          </a:p>
        </p:txBody>
      </p:sp>
      <p:sp>
        <p:nvSpPr>
          <p:cNvPr id="5" name="文本框 4"/>
          <p:cNvSpPr txBox="1"/>
          <p:nvPr/>
        </p:nvSpPr>
        <p:spPr>
          <a:xfrm>
            <a:off x="8833485" y="5372735"/>
            <a:ext cx="1612900" cy="521970"/>
          </a:xfrm>
          <a:prstGeom prst="rect">
            <a:avLst/>
          </a:prstGeom>
          <a:noFill/>
        </p:spPr>
        <p:txBody>
          <a:bodyPr wrap="none" rtlCol="0" anchor="t">
            <a:spAutoFit/>
          </a:bodyPr>
          <a:p>
            <a:r>
              <a:rPr lang="zh-CN" altLang="en-US" sz="2800" b="1" dirty="0">
                <a:solidFill>
                  <a:srgbClr val="080808"/>
                </a:solidFill>
                <a:latin typeface="仿宋" panose="02010609060101010101" pitchFamily="49" charset="-122"/>
                <a:ea typeface="仿宋" panose="02010609060101010101" pitchFamily="49" charset="-122"/>
                <a:sym typeface="+mn-ea"/>
              </a:rPr>
              <a:t>库存商品</a:t>
            </a:r>
            <a:endParaRPr lang="zh-CN" altLang="en-US" sz="2800" b="1" dirty="0">
              <a:solidFill>
                <a:srgbClr val="080808"/>
              </a:solidFill>
              <a:latin typeface="仿宋" panose="02010609060101010101" pitchFamily="49" charset="-122"/>
              <a:ea typeface="仿宋" panose="02010609060101010101" pitchFamily="49" charset="-122"/>
              <a:sym typeface="+mn-ea"/>
            </a:endParaRPr>
          </a:p>
        </p:txBody>
      </p:sp>
      <p:sp>
        <p:nvSpPr>
          <p:cNvPr id="6" name="文本框 5"/>
          <p:cNvSpPr txBox="1"/>
          <p:nvPr/>
        </p:nvSpPr>
        <p:spPr>
          <a:xfrm>
            <a:off x="4512310" y="6021070"/>
            <a:ext cx="1612900" cy="521970"/>
          </a:xfrm>
          <a:prstGeom prst="rect">
            <a:avLst/>
          </a:prstGeom>
          <a:solidFill>
            <a:schemeClr val="bg1"/>
          </a:solidFill>
        </p:spPr>
        <p:txBody>
          <a:bodyPr wrap="none" rtlCol="0" anchor="t">
            <a:spAutoFit/>
          </a:bodyPr>
          <a:p>
            <a:r>
              <a:rPr lang="zh-CN" altLang="en-US" sz="2800" b="1" dirty="0">
                <a:solidFill>
                  <a:srgbClr val="080808"/>
                </a:solidFill>
                <a:latin typeface="仿宋" panose="02010609060101010101" pitchFamily="49" charset="-122"/>
                <a:ea typeface="仿宋" panose="02010609060101010101" pitchFamily="49" charset="-122"/>
                <a:sym typeface="+mn-ea"/>
              </a:rPr>
              <a:t>直接费用</a:t>
            </a:r>
            <a:endParaRPr lang="zh-CN" altLang="en-US" sz="2800" b="1" dirty="0">
              <a:solidFill>
                <a:srgbClr val="080808"/>
              </a:solidFill>
              <a:latin typeface="仿宋" panose="02010609060101010101" pitchFamily="49" charset="-122"/>
              <a:ea typeface="仿宋" panose="02010609060101010101" pitchFamily="49" charset="-122"/>
              <a:sym typeface="+mn-ea"/>
            </a:endParaRPr>
          </a:p>
        </p:txBody>
      </p:sp>
      <p:cxnSp>
        <p:nvCxnSpPr>
          <p:cNvPr id="7" name="直接箭头连接符 6"/>
          <p:cNvCxnSpPr>
            <a:stCxn id="2" idx="3"/>
            <a:endCxn id="3" idx="1"/>
          </p:cNvCxnSpPr>
          <p:nvPr/>
        </p:nvCxnSpPr>
        <p:spPr>
          <a:xfrm>
            <a:off x="4318000" y="5633720"/>
            <a:ext cx="194945" cy="0"/>
          </a:xfrm>
          <a:prstGeom prst="straightConnector1">
            <a:avLst/>
          </a:prstGeom>
          <a:ln w="25400" cmpd="sng">
            <a:solidFill>
              <a:schemeClr val="tx1"/>
            </a:solidFill>
            <a:prstDash val="solid"/>
            <a:tailEnd type="stealth"/>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3" idx="3"/>
            <a:endCxn id="4" idx="1"/>
          </p:cNvCxnSpPr>
          <p:nvPr/>
        </p:nvCxnSpPr>
        <p:spPr>
          <a:xfrm>
            <a:off x="6840855" y="5633720"/>
            <a:ext cx="193040" cy="0"/>
          </a:xfrm>
          <a:prstGeom prst="straightConnector1">
            <a:avLst/>
          </a:prstGeom>
          <a:ln w="25400" cmpd="sng">
            <a:solidFill>
              <a:schemeClr val="tx1"/>
            </a:solidFill>
            <a:prstDash val="solid"/>
            <a:tailEnd type="stealth"/>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4" idx="3"/>
            <a:endCxn id="5" idx="1"/>
          </p:cNvCxnSpPr>
          <p:nvPr/>
        </p:nvCxnSpPr>
        <p:spPr>
          <a:xfrm>
            <a:off x="8646795" y="5633720"/>
            <a:ext cx="186690" cy="0"/>
          </a:xfrm>
          <a:prstGeom prst="straightConnector1">
            <a:avLst/>
          </a:prstGeom>
          <a:ln w="25400" cmpd="sng">
            <a:solidFill>
              <a:schemeClr val="tx1"/>
            </a:solidFill>
            <a:prstDash val="solid"/>
            <a:tailEnd type="stealth"/>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6" idx="3"/>
            <a:endCxn id="4" idx="2"/>
          </p:cNvCxnSpPr>
          <p:nvPr/>
        </p:nvCxnSpPr>
        <p:spPr>
          <a:xfrm flipV="1">
            <a:off x="6125210" y="5894705"/>
            <a:ext cx="1715135" cy="387350"/>
          </a:xfrm>
          <a:prstGeom prst="bentConnector2">
            <a:avLst/>
          </a:prstGeom>
          <a:ln w="25400" cmpd="sng">
            <a:solidFill>
              <a:schemeClr val="tx1"/>
            </a:solidFill>
            <a:prstDash val="solid"/>
            <a:tailEnd type="stealth"/>
          </a:ln>
        </p:spPr>
        <p:style>
          <a:lnRef idx="1">
            <a:schemeClr val="accent1"/>
          </a:lnRef>
          <a:fillRef idx="0">
            <a:schemeClr val="accent1"/>
          </a:fillRef>
          <a:effectRef idx="0">
            <a:schemeClr val="accent1"/>
          </a:effectRef>
          <a:fontRef idx="minor">
            <a:schemeClr val="tx1"/>
          </a:fontRef>
        </p:style>
      </p:cxn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bldLvl="0" animBg="1"/>
      <p:bldP spid="2" grpId="1"/>
      <p:bldP spid="3" grpId="1"/>
      <p:bldP spid="4" grpId="1"/>
      <p:bldP spid="5" grpId="1"/>
      <p:bldP spid="6" grpId="1" animBg="1"/>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6593" name="Rectangle 3"/>
          <p:cNvSpPr/>
          <p:nvPr>
            <p:ph idx="1"/>
          </p:nvPr>
        </p:nvSpPr>
        <p:spPr>
          <a:xfrm>
            <a:off x="766445" y="1327150"/>
            <a:ext cx="9287510" cy="589280"/>
          </a:xfrm>
        </p:spPr>
        <p:txBody>
          <a:bodyPr vert="horz" wrap="square" lIns="91440" tIns="45720" rIns="91440" bIns="45720" anchor="t" anchorCtr="0"/>
          <a:p>
            <a:pPr eaLnBrk="1" hangingPunct="1">
              <a:buClr>
                <a:srgbClr val="FF0000"/>
              </a:buClr>
              <a:buFont typeface="Wingdings" panose="05000000000000000000" charset="0"/>
              <a:buChar char="p"/>
            </a:pPr>
            <a:r>
              <a:rPr lang="zh-CN" altLang="en-US" sz="3000" dirty="0">
                <a:solidFill>
                  <a:srgbClr val="FF0000"/>
                </a:solidFill>
                <a:latin typeface="黑体" panose="02010609060101010101" pitchFamily="49" charset="-122"/>
                <a:ea typeface="黑体" panose="02010609060101010101" pitchFamily="49" charset="-122"/>
              </a:rPr>
              <a:t>（六）完工产品生产成本的计算与结转</a:t>
            </a:r>
            <a:endParaRPr lang="zh-CN" altLang="en-US" sz="3000" dirty="0">
              <a:solidFill>
                <a:srgbClr val="FF0000"/>
              </a:solidFill>
              <a:latin typeface="黑体" panose="02010609060101010101" pitchFamily="49" charset="-122"/>
              <a:ea typeface="黑体" panose="02010609060101010101" pitchFamily="49" charset="-122"/>
            </a:endParaRPr>
          </a:p>
        </p:txBody>
      </p:sp>
      <p:sp>
        <p:nvSpPr>
          <p:cNvPr id="410628" name="Text Box 4"/>
          <p:cNvSpPr txBox="1"/>
          <p:nvPr/>
        </p:nvSpPr>
        <p:spPr>
          <a:xfrm>
            <a:off x="1847850" y="3644900"/>
            <a:ext cx="1725613" cy="521970"/>
          </a:xfrm>
          <a:prstGeom prst="rect">
            <a:avLst/>
          </a:prstGeom>
          <a:noFill/>
          <a:ln w="38100" cap="flat" cmpd="sng">
            <a:solidFill>
              <a:srgbClr val="C00000"/>
            </a:solidFill>
            <a:prstDash val="solid"/>
            <a:miter/>
            <a:headEnd type="none" w="med" len="med"/>
            <a:tailEnd type="none" w="med" len="med"/>
          </a:ln>
        </p:spPr>
        <p:txBody>
          <a:bodyPr anchor="t" anchorCtr="0">
            <a:spAutoFit/>
          </a:bodyPr>
          <a:p>
            <a:pPr algn="ctr"/>
            <a:r>
              <a:rPr lang="zh-CN" altLang="en-US" sz="2800" b="1" dirty="0">
                <a:latin typeface="楷体" panose="02010609060101010101" pitchFamily="49" charset="-122"/>
                <a:ea typeface="楷体" panose="02010609060101010101" pitchFamily="49" charset="-122"/>
              </a:rPr>
              <a:t>直接费用</a:t>
            </a:r>
            <a:endParaRPr lang="zh-CN" altLang="en-US" sz="2800" b="1" dirty="0">
              <a:latin typeface="楷体" panose="02010609060101010101" pitchFamily="49" charset="-122"/>
              <a:ea typeface="楷体" panose="02010609060101010101" pitchFamily="49" charset="-122"/>
            </a:endParaRPr>
          </a:p>
        </p:txBody>
      </p:sp>
      <p:sp>
        <p:nvSpPr>
          <p:cNvPr id="410629" name="AutoShape 5"/>
          <p:cNvSpPr/>
          <p:nvPr/>
        </p:nvSpPr>
        <p:spPr>
          <a:xfrm>
            <a:off x="3676650" y="3397250"/>
            <a:ext cx="215900" cy="1081088"/>
          </a:xfrm>
          <a:prstGeom prst="leftBrace">
            <a:avLst>
              <a:gd name="adj1" fmla="val 40777"/>
              <a:gd name="adj2" fmla="val 50000"/>
            </a:avLst>
          </a:prstGeom>
          <a:noFill/>
          <a:ln w="38100" cap="flat" cmpd="sng">
            <a:solidFill>
              <a:schemeClr val="tx1"/>
            </a:solidFill>
            <a:prstDash val="solid"/>
            <a:round/>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410630" name="Text Box 6"/>
          <p:cNvSpPr txBox="1"/>
          <p:nvPr/>
        </p:nvSpPr>
        <p:spPr>
          <a:xfrm>
            <a:off x="3890963" y="3022600"/>
            <a:ext cx="1987550" cy="521970"/>
          </a:xfrm>
          <a:prstGeom prst="rect">
            <a:avLst/>
          </a:prstGeom>
          <a:noFill/>
          <a:ln w="38100" cap="flat" cmpd="sng">
            <a:solidFill>
              <a:srgbClr val="00B050"/>
            </a:solidFill>
            <a:prstDash val="solid"/>
            <a:miter/>
            <a:headEnd type="none" w="med" len="med"/>
            <a:tailEnd type="none" w="med" len="med"/>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直接材料费</a:t>
            </a:r>
            <a:endParaRPr lang="zh-CN" altLang="en-US" sz="2800" b="1" dirty="0">
              <a:latin typeface="楷体" panose="02010609060101010101" pitchFamily="49" charset="-122"/>
              <a:ea typeface="楷体" panose="02010609060101010101" pitchFamily="49" charset="-122"/>
            </a:endParaRPr>
          </a:p>
        </p:txBody>
      </p:sp>
      <p:sp>
        <p:nvSpPr>
          <p:cNvPr id="410631" name="Text Box 7"/>
          <p:cNvSpPr txBox="1"/>
          <p:nvPr/>
        </p:nvSpPr>
        <p:spPr>
          <a:xfrm>
            <a:off x="3890963" y="3678238"/>
            <a:ext cx="1987550" cy="521970"/>
          </a:xfrm>
          <a:prstGeom prst="rect">
            <a:avLst/>
          </a:prstGeom>
          <a:noFill/>
          <a:ln w="38100" cap="flat" cmpd="sng">
            <a:solidFill>
              <a:srgbClr val="00B050"/>
            </a:solidFill>
            <a:prstDash val="solid"/>
            <a:miter/>
            <a:headEnd type="none" w="med" len="med"/>
            <a:tailEnd type="none" w="med" len="med"/>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直接人工费</a:t>
            </a:r>
            <a:endParaRPr lang="zh-CN" altLang="en-US" sz="2800" b="1" dirty="0">
              <a:latin typeface="楷体" panose="02010609060101010101" pitchFamily="49" charset="-122"/>
              <a:ea typeface="楷体" panose="02010609060101010101" pitchFamily="49" charset="-122"/>
            </a:endParaRPr>
          </a:p>
        </p:txBody>
      </p:sp>
      <p:graphicFrame>
        <p:nvGraphicFramePr>
          <p:cNvPr id="410632" name="Group 8"/>
          <p:cNvGraphicFramePr>
            <a:graphicFrameLocks noGrp="1"/>
          </p:cNvGraphicFramePr>
          <p:nvPr/>
        </p:nvGraphicFramePr>
        <p:xfrm>
          <a:off x="6432550" y="3089275"/>
          <a:ext cx="2372995" cy="3003588"/>
        </p:xfrm>
        <a:graphic>
          <a:graphicData uri="http://schemas.openxmlformats.org/drawingml/2006/table">
            <a:tbl>
              <a:tblPr/>
              <a:tblGrid>
                <a:gridCol w="1187450"/>
                <a:gridCol w="1185545"/>
              </a:tblGrid>
              <a:tr h="51816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生产成本</a:t>
                      </a:r>
                      <a:r>
                        <a:rPr kumimoji="0" lang="en-US" altLang="zh-CN"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甲</a:t>
                      </a:r>
                      <a:endPar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T="45701" marB="4570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8542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01" marB="4570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01" marB="4570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10643" name="AutoShape 19"/>
          <p:cNvSpPr/>
          <p:nvPr/>
        </p:nvSpPr>
        <p:spPr>
          <a:xfrm>
            <a:off x="6153150" y="3900488"/>
            <a:ext cx="1368425" cy="144462"/>
          </a:xfrm>
          <a:prstGeom prst="rightArrow">
            <a:avLst>
              <a:gd name="adj1" fmla="val 50000"/>
              <a:gd name="adj2" fmla="val 235015"/>
            </a:avLst>
          </a:prstGeom>
          <a:solidFill>
            <a:srgbClr val="00FFFF"/>
          </a:solidFill>
          <a:ln w="9525" cap="flat" cmpd="sng">
            <a:solidFill>
              <a:schemeClr val="tx1"/>
            </a:solidFill>
            <a:prstDash val="solid"/>
            <a:miter/>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410644" name="Text Box 20"/>
          <p:cNvSpPr txBox="1"/>
          <p:nvPr/>
        </p:nvSpPr>
        <p:spPr>
          <a:xfrm>
            <a:off x="1847850" y="5426075"/>
            <a:ext cx="1643063" cy="521970"/>
          </a:xfrm>
          <a:prstGeom prst="rect">
            <a:avLst/>
          </a:prstGeom>
          <a:noFill/>
          <a:ln w="38100" cap="flat" cmpd="sng">
            <a:solidFill>
              <a:srgbClr val="0000FF"/>
            </a:solidFill>
            <a:prstDash val="solid"/>
            <a:miter/>
            <a:headEnd type="none" w="med" len="med"/>
            <a:tailEnd type="none" w="med" len="med"/>
          </a:ln>
        </p:spPr>
        <p:txBody>
          <a:bodyPr anchor="t" anchorCtr="0">
            <a:spAutoFit/>
          </a:bodyPr>
          <a:p>
            <a:pPr algn="ctr"/>
            <a:r>
              <a:rPr lang="zh-CN" altLang="en-US" sz="2800" b="1" dirty="0">
                <a:latin typeface="楷体" panose="02010609060101010101" pitchFamily="49" charset="-122"/>
                <a:ea typeface="楷体" panose="02010609060101010101" pitchFamily="49" charset="-122"/>
              </a:rPr>
              <a:t>间接费用</a:t>
            </a:r>
            <a:endParaRPr lang="zh-CN" altLang="en-US" sz="2800" b="1" dirty="0">
              <a:latin typeface="楷体" panose="02010609060101010101" pitchFamily="49" charset="-122"/>
              <a:ea typeface="楷体" panose="02010609060101010101" pitchFamily="49" charset="-122"/>
            </a:endParaRPr>
          </a:p>
        </p:txBody>
      </p:sp>
      <p:sp>
        <p:nvSpPr>
          <p:cNvPr id="410645" name="Text Box 21"/>
          <p:cNvSpPr txBox="1"/>
          <p:nvPr/>
        </p:nvSpPr>
        <p:spPr>
          <a:xfrm>
            <a:off x="3890963" y="4319588"/>
            <a:ext cx="1987550" cy="521970"/>
          </a:xfrm>
          <a:prstGeom prst="rect">
            <a:avLst/>
          </a:prstGeom>
          <a:noFill/>
          <a:ln w="38100" cap="flat" cmpd="sng">
            <a:solidFill>
              <a:srgbClr val="00B050"/>
            </a:solidFill>
            <a:prstDash val="solid"/>
            <a:miter/>
            <a:headEnd type="none" w="med" len="med"/>
            <a:tailEnd type="none" w="med" len="med"/>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直接</a:t>
            </a:r>
            <a:r>
              <a:rPr lang="en-US" altLang="zh-CN" sz="2800" b="1" dirty="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p:txBody>
      </p:sp>
      <p:graphicFrame>
        <p:nvGraphicFramePr>
          <p:cNvPr id="410646" name="Group 22"/>
          <p:cNvGraphicFramePr>
            <a:graphicFrameLocks noGrp="1"/>
          </p:cNvGraphicFramePr>
          <p:nvPr/>
        </p:nvGraphicFramePr>
        <p:xfrm>
          <a:off x="4462463" y="4930775"/>
          <a:ext cx="1701800" cy="1162050"/>
        </p:xfrm>
        <a:graphic>
          <a:graphicData uri="http://schemas.openxmlformats.org/drawingml/2006/table">
            <a:tbl>
              <a:tblPr/>
              <a:tblGrid>
                <a:gridCol w="850900"/>
                <a:gridCol w="850900"/>
              </a:tblGrid>
              <a:tr h="518044">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FF00FF"/>
                          </a:solidFill>
                          <a:effectLst/>
                          <a:latin typeface="楷体" panose="02010609060101010101" pitchFamily="49" charset="-122"/>
                          <a:ea typeface="楷体" panose="02010609060101010101" pitchFamily="49" charset="-122"/>
                        </a:rPr>
                        <a:t>制造费用</a:t>
                      </a:r>
                      <a:endParaRPr kumimoji="0" lang="zh-CN" altLang="en-US" sz="2800" b="1" i="0" u="none" strike="noStrike" cap="none" normalizeH="0" baseline="0" dirty="0">
                        <a:ln>
                          <a:noFill/>
                        </a:ln>
                        <a:solidFill>
                          <a:srgbClr val="FF00FF"/>
                        </a:solidFill>
                        <a:effectLst/>
                        <a:latin typeface="楷体" panose="02010609060101010101" pitchFamily="49" charset="-122"/>
                        <a:ea typeface="楷体" panose="02010609060101010101" pitchFamily="49" charset="-122"/>
                      </a:endParaRPr>
                    </a:p>
                  </a:txBody>
                  <a:tcPr marL="91439" marR="91439" marT="45662" marB="45662"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64400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662" marB="45662"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62" marB="45662"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10657" name="AutoShape 33"/>
          <p:cNvSpPr/>
          <p:nvPr/>
        </p:nvSpPr>
        <p:spPr>
          <a:xfrm>
            <a:off x="3533775" y="5629275"/>
            <a:ext cx="1606550" cy="144463"/>
          </a:xfrm>
          <a:prstGeom prst="rightArrow">
            <a:avLst>
              <a:gd name="adj1" fmla="val 50000"/>
              <a:gd name="adj2" fmla="val 224012"/>
            </a:avLst>
          </a:prstGeom>
          <a:solidFill>
            <a:srgbClr val="FF66CC"/>
          </a:solidFill>
          <a:ln w="9525" cap="flat" cmpd="sng">
            <a:solidFill>
              <a:schemeClr val="tx1"/>
            </a:solidFill>
            <a:prstDash val="solid"/>
            <a:miter/>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410658" name="AutoShape 34"/>
          <p:cNvSpPr/>
          <p:nvPr/>
        </p:nvSpPr>
        <p:spPr>
          <a:xfrm>
            <a:off x="5507038" y="5629275"/>
            <a:ext cx="2014537" cy="144463"/>
          </a:xfrm>
          <a:prstGeom prst="rightArrow">
            <a:avLst>
              <a:gd name="adj1" fmla="val 50000"/>
              <a:gd name="adj2" fmla="val 284194"/>
            </a:avLst>
          </a:prstGeom>
          <a:solidFill>
            <a:srgbClr val="FF66CC"/>
          </a:solidFill>
          <a:ln w="9525" cap="flat" cmpd="sng">
            <a:solidFill>
              <a:schemeClr val="tx1"/>
            </a:solidFill>
            <a:prstDash val="solid"/>
            <a:miter/>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410659" name="AutoShape 35"/>
          <p:cNvSpPr/>
          <p:nvPr/>
        </p:nvSpPr>
        <p:spPr>
          <a:xfrm>
            <a:off x="5954713" y="3397250"/>
            <a:ext cx="144462" cy="1150938"/>
          </a:xfrm>
          <a:prstGeom prst="rightBrace">
            <a:avLst>
              <a:gd name="adj1" fmla="val 64879"/>
              <a:gd name="adj2" fmla="val 50000"/>
            </a:avLst>
          </a:prstGeom>
          <a:noFill/>
          <a:ln w="38100" cap="flat" cmpd="sng">
            <a:solidFill>
              <a:schemeClr val="tx1"/>
            </a:solidFill>
            <a:prstDash val="solid"/>
            <a:round/>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graphicFrame>
        <p:nvGraphicFramePr>
          <p:cNvPr id="410660" name="Group 36"/>
          <p:cNvGraphicFramePr>
            <a:graphicFrameLocks noGrp="1"/>
          </p:cNvGraphicFramePr>
          <p:nvPr/>
        </p:nvGraphicFramePr>
        <p:xfrm>
          <a:off x="2905125" y="2132013"/>
          <a:ext cx="6286500" cy="571500"/>
        </p:xfrm>
        <a:graphic>
          <a:graphicData uri="http://schemas.openxmlformats.org/drawingml/2006/table">
            <a:tbl>
              <a:tblPr/>
              <a:tblGrid>
                <a:gridCol w="1577975"/>
                <a:gridCol w="465455"/>
                <a:gridCol w="1949450"/>
                <a:gridCol w="650875"/>
                <a:gridCol w="1642745"/>
              </a:tblGrid>
              <a:tr h="571500">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生产成本</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直接费用</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制造费用</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CCFF"/>
                    </a:solidFill>
                  </a:tcPr>
                </a:tc>
              </a:tr>
            </a:tbl>
          </a:graphicData>
        </a:graphic>
      </p:graphicFrame>
      <p:sp>
        <p:nvSpPr>
          <p:cNvPr id="2" name="矩形 1"/>
          <p:cNvSpPr/>
          <p:nvPr/>
        </p:nvSpPr>
        <p:spPr>
          <a:xfrm>
            <a:off x="3576638" y="5199063"/>
            <a:ext cx="795020" cy="460375"/>
          </a:xfrm>
          <a:prstGeom prst="rect">
            <a:avLst/>
          </a:prstGeom>
          <a:noFill/>
          <a:ln w="9525">
            <a:noFill/>
          </a:ln>
        </p:spPr>
        <p:txBody>
          <a:bodyPr wrap="none" anchor="t" anchorCtr="0">
            <a:spAutoFit/>
          </a:bodyPr>
          <a:p>
            <a:r>
              <a:rPr lang="zh-CN" altLang="en-US" sz="2400" b="1" dirty="0">
                <a:latin typeface="仿宋" panose="02010609060101010101" pitchFamily="49" charset="-122"/>
                <a:ea typeface="仿宋" panose="02010609060101010101" pitchFamily="49" charset="-122"/>
              </a:rPr>
              <a:t>归集</a:t>
            </a:r>
            <a:endParaRPr lang="zh-CN" altLang="en-US" sz="2400" b="1" dirty="0">
              <a:latin typeface="仿宋" panose="02010609060101010101" pitchFamily="49" charset="-122"/>
              <a:ea typeface="仿宋" panose="02010609060101010101" pitchFamily="49" charset="-122"/>
            </a:endParaRPr>
          </a:p>
        </p:txBody>
      </p:sp>
      <p:sp>
        <p:nvSpPr>
          <p:cNvPr id="18" name="矩形 17"/>
          <p:cNvSpPr/>
          <p:nvPr/>
        </p:nvSpPr>
        <p:spPr>
          <a:xfrm>
            <a:off x="6176963" y="5168900"/>
            <a:ext cx="795020" cy="460375"/>
          </a:xfrm>
          <a:prstGeom prst="rect">
            <a:avLst/>
          </a:prstGeom>
          <a:noFill/>
          <a:ln w="9525">
            <a:noFill/>
          </a:ln>
        </p:spPr>
        <p:txBody>
          <a:bodyPr wrap="none" anchor="t" anchorCtr="0">
            <a:spAutoFit/>
          </a:bodyPr>
          <a:p>
            <a:r>
              <a:rPr lang="zh-CN" altLang="en-US" sz="2400" b="1" dirty="0">
                <a:latin typeface="仿宋" panose="02010609060101010101" pitchFamily="49" charset="-122"/>
                <a:ea typeface="仿宋" panose="02010609060101010101" pitchFamily="49" charset="-122"/>
              </a:rPr>
              <a:t>分摊</a:t>
            </a:r>
            <a:endParaRPr lang="zh-CN" altLang="en-US" sz="2400" b="1" dirty="0">
              <a:latin typeface="仿宋" panose="02010609060101010101" pitchFamily="49" charset="-122"/>
              <a:ea typeface="仿宋" panose="02010609060101010101" pitchFamily="49" charset="-122"/>
            </a:endParaRPr>
          </a:p>
        </p:txBody>
      </p:sp>
      <p:sp>
        <p:nvSpPr>
          <p:cNvPr id="19" name="矩形 18"/>
          <p:cNvSpPr/>
          <p:nvPr/>
        </p:nvSpPr>
        <p:spPr>
          <a:xfrm>
            <a:off x="6045200" y="4044950"/>
            <a:ext cx="1407160" cy="460375"/>
          </a:xfrm>
          <a:prstGeom prst="rect">
            <a:avLst/>
          </a:prstGeom>
          <a:noFill/>
          <a:ln w="9525">
            <a:noFill/>
          </a:ln>
        </p:spPr>
        <p:txBody>
          <a:bodyPr wrap="none" anchor="t" anchorCtr="0">
            <a:spAutoFit/>
          </a:bodyPr>
          <a:p>
            <a:r>
              <a:rPr lang="zh-CN" altLang="en-US" sz="2400" b="1" dirty="0">
                <a:latin typeface="仿宋" panose="02010609060101010101" pitchFamily="49" charset="-122"/>
                <a:ea typeface="仿宋" panose="02010609060101010101" pitchFamily="49" charset="-122"/>
              </a:rPr>
              <a:t>直接计入</a:t>
            </a:r>
            <a:endParaRPr lang="zh-CN" altLang="en-US" sz="2400" b="1" dirty="0">
              <a:latin typeface="仿宋" panose="02010609060101010101" pitchFamily="49" charset="-122"/>
              <a:ea typeface="仿宋" panose="02010609060101010101" pitchFamily="49" charset="-122"/>
            </a:endParaRPr>
          </a:p>
        </p:txBody>
      </p:sp>
      <p:graphicFrame>
        <p:nvGraphicFramePr>
          <p:cNvPr id="3" name="Group 8"/>
          <p:cNvGraphicFramePr>
            <a:graphicFrameLocks noGrp="1"/>
          </p:cNvGraphicFramePr>
          <p:nvPr/>
        </p:nvGraphicFramePr>
        <p:xfrm>
          <a:off x="8007350" y="3829050"/>
          <a:ext cx="2372995" cy="1846580"/>
        </p:xfrm>
        <a:graphic>
          <a:graphicData uri="http://schemas.openxmlformats.org/drawingml/2006/table">
            <a:tbl>
              <a:tblPr/>
              <a:tblGrid>
                <a:gridCol w="1187450"/>
                <a:gridCol w="1185545"/>
              </a:tblGrid>
              <a:tr h="518160">
                <a:tc gridSpan="2">
                  <a:txBody>
                    <a:bodyPr/>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C00000"/>
                          </a:solidFill>
                          <a:effectLst/>
                          <a:latin typeface="楷体" panose="02010609060101010101" pitchFamily="49" charset="-122"/>
                          <a:ea typeface="楷体" panose="02010609060101010101" pitchFamily="49" charset="-122"/>
                        </a:rPr>
                        <a:t>库存商品</a:t>
                      </a:r>
                      <a:r>
                        <a:rPr kumimoji="0" lang="en-US" altLang="zh-CN" sz="2800" b="1" i="0" u="none" strike="noStrike" cap="none" normalizeH="0" baseline="0" dirty="0">
                          <a:ln>
                            <a:noFill/>
                          </a:ln>
                          <a:solidFill>
                            <a:srgbClr val="C00000"/>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rgbClr val="C00000"/>
                          </a:solidFill>
                          <a:effectLst/>
                          <a:latin typeface="楷体" panose="02010609060101010101" pitchFamily="49" charset="-122"/>
                          <a:ea typeface="楷体" panose="02010609060101010101" pitchFamily="49" charset="-122"/>
                        </a:rPr>
                        <a:t>甲</a:t>
                      </a:r>
                      <a:endParaRPr kumimoji="0" lang="zh-CN" altLang="en-US" sz="2800" b="1" i="0" u="none" strike="noStrike" cap="none" normalizeH="0" baseline="0" dirty="0">
                        <a:ln>
                          <a:noFill/>
                        </a:ln>
                        <a:solidFill>
                          <a:srgbClr val="C00000"/>
                        </a:solidFill>
                        <a:effectLst/>
                        <a:latin typeface="楷体" panose="02010609060101010101" pitchFamily="49" charset="-122"/>
                        <a:ea typeface="楷体" panose="02010609060101010101" pitchFamily="49" charset="-122"/>
                      </a:endParaRPr>
                    </a:p>
                  </a:txBody>
                  <a:tcPr marT="45701" marB="4570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28420">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01" marB="4570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01" marB="4570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 name="AutoShape 33"/>
          <p:cNvSpPr/>
          <p:nvPr/>
        </p:nvSpPr>
        <p:spPr>
          <a:xfrm>
            <a:off x="7751763" y="4984750"/>
            <a:ext cx="1296987" cy="144463"/>
          </a:xfrm>
          <a:prstGeom prst="rightArrow">
            <a:avLst>
              <a:gd name="adj1" fmla="val 50000"/>
              <a:gd name="adj2" fmla="val 222745"/>
            </a:avLst>
          </a:prstGeom>
          <a:gradFill rotWithShape="1">
            <a:gsLst>
              <a:gs pos="0">
                <a:srgbClr val="E30000"/>
              </a:gs>
              <a:gs pos="100000">
                <a:srgbClr val="760303"/>
              </a:gs>
            </a:gsLst>
            <a:lin ang="5400000"/>
            <a:tileRect/>
          </a:gradFill>
          <a:ln w="9525" cap="flat" cmpd="sng">
            <a:solidFill>
              <a:schemeClr val="tx1"/>
            </a:solidFill>
            <a:prstDash val="solid"/>
            <a:miter/>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62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1064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10629"/>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410630"/>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410631"/>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4106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0646"/>
                                        </p:tgtEl>
                                        <p:attrNameLst>
                                          <p:attrName>style.visibility</p:attrName>
                                        </p:attrNameLst>
                                      </p:cBhvr>
                                      <p:to>
                                        <p:strVal val="visible"/>
                                      </p:to>
                                    </p:set>
                                  </p:childTnLst>
                                </p:cTn>
                              </p:par>
                            </p:childTnLst>
                          </p:cTn>
                        </p:par>
                        <p:par>
                          <p:cTn id="27" fill="hold">
                            <p:stCondLst>
                              <p:cond delay="0"/>
                            </p:stCondLst>
                            <p:childTnLst>
                              <p:par>
                                <p:cTn id="28" presetID="17" presetClass="entr" presetSubtype="8" fill="hold" grpId="0" nodeType="afterEffect">
                                  <p:stCondLst>
                                    <p:cond delay="0"/>
                                  </p:stCondLst>
                                  <p:childTnLst>
                                    <p:set>
                                      <p:cBhvr>
                                        <p:cTn id="29" dur="1" fill="hold">
                                          <p:stCondLst>
                                            <p:cond delay="0"/>
                                          </p:stCondLst>
                                        </p:cTn>
                                        <p:tgtEl>
                                          <p:spTgt spid="410657"/>
                                        </p:tgtEl>
                                        <p:attrNameLst>
                                          <p:attrName>style.visibility</p:attrName>
                                        </p:attrNameLst>
                                      </p:cBhvr>
                                      <p:to>
                                        <p:strVal val="visible"/>
                                      </p:to>
                                    </p:set>
                                    <p:anim calcmode="lin" valueType="num">
                                      <p:cBhvr>
                                        <p:cTn id="30" dur="500" fill="hold"/>
                                        <p:tgtEl>
                                          <p:spTgt spid="410657"/>
                                        </p:tgtEl>
                                        <p:attrNameLst>
                                          <p:attrName>ppt_x</p:attrName>
                                        </p:attrNameLst>
                                      </p:cBhvr>
                                      <p:tavLst>
                                        <p:tav tm="0">
                                          <p:val>
                                            <p:strVal val="#ppt_x-#ppt_w/2"/>
                                          </p:val>
                                        </p:tav>
                                        <p:tav tm="100000">
                                          <p:val>
                                            <p:strVal val="#ppt_x"/>
                                          </p:val>
                                        </p:tav>
                                      </p:tavLst>
                                    </p:anim>
                                    <p:anim calcmode="lin" valueType="num">
                                      <p:cBhvr>
                                        <p:cTn id="31" dur="500" fill="hold"/>
                                        <p:tgtEl>
                                          <p:spTgt spid="410657"/>
                                        </p:tgtEl>
                                        <p:attrNameLst>
                                          <p:attrName>ppt_y</p:attrName>
                                        </p:attrNameLst>
                                      </p:cBhvr>
                                      <p:tavLst>
                                        <p:tav tm="0">
                                          <p:val>
                                            <p:strVal val="#ppt_y"/>
                                          </p:val>
                                        </p:tav>
                                        <p:tav tm="100000">
                                          <p:val>
                                            <p:strVal val="#ppt_y"/>
                                          </p:val>
                                        </p:tav>
                                      </p:tavLst>
                                    </p:anim>
                                    <p:anim calcmode="lin" valueType="num">
                                      <p:cBhvr>
                                        <p:cTn id="32" dur="500" fill="hold"/>
                                        <p:tgtEl>
                                          <p:spTgt spid="410657"/>
                                        </p:tgtEl>
                                        <p:attrNameLst>
                                          <p:attrName>ppt_w</p:attrName>
                                        </p:attrNameLst>
                                      </p:cBhvr>
                                      <p:tavLst>
                                        <p:tav tm="0">
                                          <p:val>
                                            <p:fltVal val="0.000000"/>
                                          </p:val>
                                        </p:tav>
                                        <p:tav tm="100000">
                                          <p:val>
                                            <p:strVal val="#ppt_w"/>
                                          </p:val>
                                        </p:tav>
                                      </p:tavLst>
                                    </p:anim>
                                    <p:anim calcmode="lin" valueType="num">
                                      <p:cBhvr>
                                        <p:cTn id="33" dur="500" fill="hold"/>
                                        <p:tgtEl>
                                          <p:spTgt spid="410657"/>
                                        </p:tgtEl>
                                        <p:attrNameLst>
                                          <p:attrName>ppt_h</p:attrName>
                                        </p:attrNameLst>
                                      </p:cBhvr>
                                      <p:tavLst>
                                        <p:tav tm="0">
                                          <p:val>
                                            <p:strVal val="#ppt_h"/>
                                          </p:val>
                                        </p:tav>
                                        <p:tav tm="100000">
                                          <p:val>
                                            <p:strVal val="#ppt_h"/>
                                          </p:val>
                                        </p:tav>
                                      </p:tavLst>
                                    </p:anim>
                                  </p:childTnLst>
                                </p:cTn>
                              </p:par>
                            </p:childTnLst>
                          </p:cTn>
                        </p:par>
                        <p:par>
                          <p:cTn id="34" fill="hold">
                            <p:stCondLst>
                              <p:cond delay="500"/>
                            </p:stCondLst>
                            <p:childTnLst>
                              <p:par>
                                <p:cTn id="35" presetID="1" presetClass="entr" presetSubtype="0"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1065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064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1065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par>
                          <p:cTn id="47" fill="hold">
                            <p:stCondLst>
                              <p:cond delay="0"/>
                            </p:stCondLst>
                            <p:childTnLst>
                              <p:par>
                                <p:cTn id="48" presetID="2" presetClass="entr" presetSubtype="2" fill="hold" nodeType="afterEffect">
                                  <p:stCondLst>
                                    <p:cond delay="0"/>
                                  </p:stCondLst>
                                  <p:childTnLst>
                                    <p:set>
                                      <p:cBhvr>
                                        <p:cTn id="49" dur="1" fill="hold">
                                          <p:stCondLst>
                                            <p:cond delay="0"/>
                                          </p:stCondLst>
                                        </p:cTn>
                                        <p:tgtEl>
                                          <p:spTgt spid="410632"/>
                                        </p:tgtEl>
                                        <p:attrNameLst>
                                          <p:attrName>style.visibility</p:attrName>
                                        </p:attrNameLst>
                                      </p:cBhvr>
                                      <p:to>
                                        <p:strVal val="visible"/>
                                      </p:to>
                                    </p:set>
                                    <p:anim calcmode="lin" valueType="num">
                                      <p:cBhvr>
                                        <p:cTn id="50" dur="500" fill="hold"/>
                                        <p:tgtEl>
                                          <p:spTgt spid="410632"/>
                                        </p:tgtEl>
                                        <p:attrNameLst>
                                          <p:attrName>ppt_x</p:attrName>
                                        </p:attrNameLst>
                                      </p:cBhvr>
                                      <p:tavLst>
                                        <p:tav tm="0">
                                          <p:val>
                                            <p:strVal val="1+#ppt_w/2"/>
                                          </p:val>
                                        </p:tav>
                                        <p:tav tm="100000">
                                          <p:val>
                                            <p:strVal val="#ppt_x"/>
                                          </p:val>
                                        </p:tav>
                                      </p:tavLst>
                                    </p:anim>
                                    <p:anim calcmode="lin" valueType="num">
                                      <p:cBhvr>
                                        <p:cTn id="51" dur="500" fill="hold"/>
                                        <p:tgtEl>
                                          <p:spTgt spid="410632"/>
                                        </p:tgtEl>
                                        <p:attrNameLst>
                                          <p:attrName>ppt_y</p:attrName>
                                        </p:attrNameLst>
                                      </p:cBhvr>
                                      <p:tavLst>
                                        <p:tav tm="0">
                                          <p:val>
                                            <p:strVal val="#ppt_y"/>
                                          </p:val>
                                        </p:tav>
                                        <p:tav tm="100000">
                                          <p:val>
                                            <p:strVal val="#ppt_y"/>
                                          </p:val>
                                        </p:tav>
                                      </p:tavLst>
                                    </p:anim>
                                  </p:childTnLst>
                                </p:cTn>
                              </p:par>
                              <p:par>
                                <p:cTn id="52" presetID="1"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4"/>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28" grpId="0" bldLvl="0" animBg="1"/>
      <p:bldP spid="410629" grpId="0" bldLvl="0" animBg="1"/>
      <p:bldP spid="410630" grpId="0" bldLvl="0" animBg="1"/>
      <p:bldP spid="410631" grpId="0" bldLvl="0" animBg="1"/>
      <p:bldP spid="410643" grpId="0" bldLvl="0" animBg="1"/>
      <p:bldP spid="410644" grpId="0" bldLvl="0" animBg="1"/>
      <p:bldP spid="410645" grpId="0" bldLvl="0" animBg="1"/>
      <p:bldP spid="410657" grpId="0" bldLvl="0" animBg="1"/>
      <p:bldP spid="410658" grpId="0" bldLvl="0" animBg="1"/>
      <p:bldP spid="410659" grpId="0" bldLvl="0" animBg="1"/>
      <p:bldP spid="2" grpId="0"/>
      <p:bldP spid="18" grpId="0"/>
      <p:bldP spid="19" grpId="0"/>
      <p:bldP spid="4" grpId="0" bldLvl="0" animBg="1"/>
      <p:bldP spid="4" grpId="1" animBg="1"/>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5873" name="Text Box 2"/>
          <p:cNvSpPr txBox="1"/>
          <p:nvPr/>
        </p:nvSpPr>
        <p:spPr>
          <a:xfrm>
            <a:off x="977265" y="1196975"/>
            <a:ext cx="10378440" cy="1368425"/>
          </a:xfrm>
          <a:prstGeom prst="rect">
            <a:avLst/>
          </a:prstGeom>
          <a:noFill/>
          <a:ln w="9525">
            <a:noFill/>
          </a:ln>
        </p:spPr>
        <p:txBody>
          <a:bodyPr anchor="t"/>
          <a:p>
            <a:pPr marL="457200" indent="-457200">
              <a:lnSpc>
                <a:spcPct val="145000"/>
              </a:lnSpc>
              <a:spcAft>
                <a:spcPts val="0"/>
              </a:spcAft>
              <a:buClr>
                <a:srgbClr val="FF0000"/>
              </a:buClr>
              <a:buFont typeface="Wingdings" panose="05000000000000000000" charset="0"/>
              <a:buChar char="p"/>
            </a:pPr>
            <a:r>
              <a:rPr lang="zh-CN" altLang="en-US" sz="2800" b="1" noProof="1" dirty="0">
                <a:solidFill>
                  <a:srgbClr val="FF0000"/>
                </a:solidFill>
                <a:latin typeface="黑体" panose="02010609060101010101" pitchFamily="49" charset="-122"/>
                <a:ea typeface="黑体" panose="02010609060101010101" pitchFamily="49" charset="-122"/>
                <a:cs typeface="+mn-cs"/>
              </a:rPr>
              <a:t>（六）完工产品生产成本的计算与结转</a:t>
            </a:r>
            <a:endParaRPr lang="zh-CN" altLang="en-US" sz="2800" b="1" noProof="1" dirty="0">
              <a:solidFill>
                <a:srgbClr val="FF0000"/>
              </a:solidFill>
              <a:latin typeface="黑体" panose="02010609060101010101" pitchFamily="49" charset="-122"/>
              <a:ea typeface="黑体" panose="02010609060101010101" pitchFamily="49" charset="-122"/>
            </a:endParaRPr>
          </a:p>
          <a:p>
            <a:pPr algn="just">
              <a:lnSpc>
                <a:spcPct val="145000"/>
              </a:lnSpc>
              <a:spcBef>
                <a:spcPct val="20000"/>
              </a:spcBef>
              <a:spcAft>
                <a:spcPts val="0"/>
              </a:spcAft>
              <a:buClr>
                <a:schemeClr val="accent2"/>
              </a:buClr>
              <a:buFont typeface="Wingdings" panose="05000000000000000000" pitchFamily="2" charset="2"/>
              <a:buChar char="Ø"/>
            </a:pPr>
            <a:r>
              <a:rPr lang="en-US" altLang="zh-CN" sz="2600" b="1" noProof="1" dirty="0">
                <a:solidFill>
                  <a:srgbClr val="FF0000"/>
                </a:solidFill>
                <a:latin typeface="楷体" panose="02010609060101010101" pitchFamily="49" charset="-122"/>
                <a:ea typeface="楷体" panose="02010609060101010101" pitchFamily="49" charset="-122"/>
                <a:cs typeface="+mn-cs"/>
              </a:rPr>
              <a:t>【</a:t>
            </a:r>
            <a:r>
              <a:rPr lang="zh-CN" altLang="en-US" sz="2600" b="1" noProof="1" dirty="0">
                <a:solidFill>
                  <a:srgbClr val="FF0000"/>
                </a:solidFill>
                <a:latin typeface="楷体" panose="02010609060101010101" pitchFamily="49" charset="-122"/>
                <a:ea typeface="楷体" panose="02010609060101010101" pitchFamily="49" charset="-122"/>
                <a:cs typeface="+mn-cs"/>
              </a:rPr>
              <a:t>例</a:t>
            </a:r>
            <a:r>
              <a:rPr lang="en-US" altLang="zh-CN" sz="2600" b="1" noProof="1" dirty="0">
                <a:solidFill>
                  <a:srgbClr val="FF0000"/>
                </a:solidFill>
                <a:latin typeface="楷体" panose="02010609060101010101" pitchFamily="49" charset="-122"/>
                <a:ea typeface="楷体" panose="02010609060101010101" pitchFamily="49" charset="-122"/>
                <a:cs typeface="+mn-cs"/>
              </a:rPr>
              <a:t>10】</a:t>
            </a:r>
            <a:r>
              <a:rPr lang="zh-CN" altLang="en-US" sz="2600" b="1" noProof="1" dirty="0">
                <a:latin typeface="楷体" panose="02010609060101010101" pitchFamily="49" charset="-122"/>
                <a:ea typeface="楷体" panose="02010609060101010101" pitchFamily="49" charset="-122"/>
                <a:cs typeface="+mn-cs"/>
              </a:rPr>
              <a:t>企业本月期初无在产品，全月投产</a:t>
            </a:r>
            <a:r>
              <a:rPr lang="en-US" altLang="zh-CN" sz="2600" b="1" noProof="1" dirty="0">
                <a:latin typeface="楷体" panose="02010609060101010101" pitchFamily="49" charset="-122"/>
                <a:ea typeface="楷体" panose="02010609060101010101" pitchFamily="49" charset="-122"/>
                <a:cs typeface="+mn-cs"/>
              </a:rPr>
              <a:t>A</a:t>
            </a:r>
            <a:r>
              <a:rPr lang="zh-CN" altLang="en-US" sz="2600" b="1" noProof="1" dirty="0">
                <a:latin typeface="楷体" panose="02010609060101010101" pitchFamily="49" charset="-122"/>
                <a:ea typeface="楷体" panose="02010609060101010101" pitchFamily="49" charset="-122"/>
                <a:cs typeface="+mn-cs"/>
              </a:rPr>
              <a:t>产品</a:t>
            </a:r>
            <a:r>
              <a:rPr lang="en-US" altLang="zh-CN" sz="2600" b="1" noProof="1" dirty="0">
                <a:latin typeface="楷体" panose="02010609060101010101" pitchFamily="49" charset="-122"/>
                <a:ea typeface="楷体" panose="02010609060101010101" pitchFamily="49" charset="-122"/>
                <a:cs typeface="+mn-cs"/>
              </a:rPr>
              <a:t>50</a:t>
            </a:r>
            <a:r>
              <a:rPr lang="zh-CN" altLang="en-US" sz="2600" b="1" noProof="1" dirty="0">
                <a:latin typeface="楷体" panose="02010609060101010101" pitchFamily="49" charset="-122"/>
                <a:ea typeface="楷体" panose="02010609060101010101" pitchFamily="49" charset="-122"/>
                <a:cs typeface="+mn-cs"/>
              </a:rPr>
              <a:t>件，已全部完工，并验收入库。</a:t>
            </a:r>
            <a:endParaRPr lang="zh-CN" altLang="en-US" sz="2600" b="1" noProof="1" dirty="0">
              <a:latin typeface="楷体" panose="02010609060101010101" pitchFamily="49" charset="-122"/>
              <a:ea typeface="楷体" panose="02010609060101010101" pitchFamily="49" charset="-122"/>
            </a:endParaRPr>
          </a:p>
        </p:txBody>
      </p:sp>
      <p:graphicFrame>
        <p:nvGraphicFramePr>
          <p:cNvPr id="412676" name="Group 4"/>
          <p:cNvGraphicFramePr>
            <a:graphicFrameLocks noGrp="1"/>
          </p:cNvGraphicFramePr>
          <p:nvPr/>
        </p:nvGraphicFramePr>
        <p:xfrm>
          <a:off x="1741488" y="3152775"/>
          <a:ext cx="4140200" cy="2403475"/>
        </p:xfrm>
        <a:graphic>
          <a:graphicData uri="http://schemas.openxmlformats.org/drawingml/2006/table">
            <a:tbl>
              <a:tblPr/>
              <a:tblGrid>
                <a:gridCol w="2857500"/>
                <a:gridCol w="1282700"/>
              </a:tblGrid>
              <a:tr h="459643">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生产成本</a:t>
                      </a:r>
                      <a:r>
                        <a:rPr kumimoji="0" lang="en-US" altLang="zh-CN"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—A</a:t>
                      </a:r>
                      <a:endParaRPr kumimoji="0" lang="en-US" altLang="zh-CN"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L="36000" marR="36000" marT="46821" marB="4682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8795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1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46821" marB="468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1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46821" marB="468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5588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1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46821" marB="468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1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46821" marB="468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12691" name="Rectangle 19" descr="Rectangle: Click to edit Master text styles&#13;&#10;Second level&#13;&#10;Third level&#13;&#10;Fourth level&#13;&#10;Fifth level"/>
          <p:cNvSpPr/>
          <p:nvPr/>
        </p:nvSpPr>
        <p:spPr>
          <a:xfrm>
            <a:off x="5735638" y="3295650"/>
            <a:ext cx="4867275" cy="2205038"/>
          </a:xfrm>
          <a:prstGeom prst="rect">
            <a:avLst/>
          </a:prstGeom>
          <a:solidFill>
            <a:srgbClr val="FFFFCC"/>
          </a:solidFill>
          <a:ln w="9525">
            <a:noFill/>
          </a:ln>
        </p:spPr>
        <p:txBody>
          <a:bodyPr anchor="ctr" anchorCtr="1"/>
          <a:p>
            <a:pPr marL="342900" indent="-342900" algn="just">
              <a:lnSpc>
                <a:spcPct val="150000"/>
              </a:lnSpc>
              <a:buClr>
                <a:schemeClr val="hlink"/>
              </a:buClr>
              <a:buSzPct val="110000"/>
              <a:buFont typeface="Wingdings" panose="05000000000000000000" pitchFamily="2" charset="2"/>
            </a:pPr>
            <a:r>
              <a:rPr lang="zh-CN" altLang="en-US" sz="2400" b="1" dirty="0">
                <a:latin typeface="楷体" panose="02010609060101010101" pitchFamily="49" charset="-122"/>
                <a:ea typeface="楷体" panose="02010609060101010101" pitchFamily="49" charset="-122"/>
              </a:rPr>
              <a:t>借：生产成本 </a:t>
            </a:r>
            <a:r>
              <a:rPr lang="en-US" altLang="zh-CN" sz="2400" b="1" dirty="0">
                <a:latin typeface="楷体" panose="02010609060101010101" pitchFamily="49" charset="-122"/>
                <a:ea typeface="楷体" panose="02010609060101010101" pitchFamily="49" charset="-122"/>
              </a:rPr>
              <a:t>— A</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2 000</a:t>
            </a:r>
            <a:endParaRPr lang="en-US" altLang="zh-CN" sz="2400" b="1" dirty="0">
              <a:latin typeface="楷体" panose="02010609060101010101" pitchFamily="49" charset="-122"/>
              <a:ea typeface="楷体"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 B</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4 400</a:t>
            </a:r>
            <a:endParaRPr lang="en-US" altLang="zh-CN" sz="2400" b="1" dirty="0">
              <a:latin typeface="楷体" panose="02010609060101010101" pitchFamily="49" charset="-122"/>
              <a:ea typeface="楷体"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制造费用             </a:t>
            </a:r>
            <a:r>
              <a:rPr lang="en-US" altLang="zh-CN" sz="2400" b="1" dirty="0">
                <a:latin typeface="楷体" panose="02010609060101010101" pitchFamily="49" charset="-122"/>
                <a:ea typeface="楷体" panose="02010609060101010101" pitchFamily="49" charset="-122"/>
              </a:rPr>
              <a:t>660</a:t>
            </a:r>
            <a:endParaRPr lang="en-US" altLang="zh-CN" sz="2400" b="1" dirty="0">
              <a:latin typeface="楷体" panose="02010609060101010101" pitchFamily="49" charset="-122"/>
              <a:ea typeface="楷体"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贷：原材料             </a:t>
            </a:r>
            <a:r>
              <a:rPr lang="en-US" altLang="zh-CN" sz="2400" b="1" dirty="0">
                <a:latin typeface="楷体" panose="02010609060101010101" pitchFamily="49" charset="-122"/>
                <a:ea typeface="楷体" panose="02010609060101010101" pitchFamily="49" charset="-122"/>
              </a:rPr>
              <a:t>7 060</a:t>
            </a:r>
            <a:endParaRPr lang="en-US" altLang="zh-CN" sz="2400" b="1" dirty="0">
              <a:latin typeface="楷体" panose="02010609060101010101" pitchFamily="49" charset="-122"/>
              <a:ea typeface="楷体" panose="02010609060101010101" pitchFamily="49" charset="-122"/>
            </a:endParaRPr>
          </a:p>
        </p:txBody>
      </p:sp>
      <p:sp>
        <p:nvSpPr>
          <p:cNvPr id="412692" name="Oval 20"/>
          <p:cNvSpPr/>
          <p:nvPr/>
        </p:nvSpPr>
        <p:spPr>
          <a:xfrm>
            <a:off x="5719763" y="3008313"/>
            <a:ext cx="557212"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1</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412693" name="Rectangle 21" descr="Rectangle: Click to edit Master text styles&#13;&#10;Second level&#13;&#10;Third level&#13;&#10;Fourth level&#13;&#10;Fifth level"/>
          <p:cNvSpPr/>
          <p:nvPr/>
        </p:nvSpPr>
        <p:spPr>
          <a:xfrm>
            <a:off x="5738813" y="3357563"/>
            <a:ext cx="4867275" cy="2143125"/>
          </a:xfrm>
          <a:prstGeom prst="rect">
            <a:avLst/>
          </a:prstGeom>
          <a:solidFill>
            <a:srgbClr val="FFFF99"/>
          </a:solidFill>
          <a:ln w="9525">
            <a:noFill/>
          </a:ln>
        </p:spPr>
        <p:txBody>
          <a:bodyPr anchor="ctr" anchorCtr="1"/>
          <a:p>
            <a:pPr algn="just" eaLnBrk="0" hangingPunct="0">
              <a:lnSpc>
                <a:spcPct val="150000"/>
              </a:lnSpc>
            </a:pPr>
            <a:r>
              <a:rPr lang="zh-CN" altLang="en-US" sz="2400" b="1" dirty="0">
                <a:latin typeface="楷体" panose="02010609060101010101" pitchFamily="49" charset="-122"/>
                <a:ea typeface="楷体" panose="02010609060101010101" pitchFamily="49" charset="-122"/>
              </a:rPr>
              <a:t>借：生产成本 </a:t>
            </a:r>
            <a:r>
              <a:rPr lang="en-US" altLang="zh-CN" sz="2400" b="1" dirty="0">
                <a:latin typeface="楷体" panose="02010609060101010101" pitchFamily="49" charset="-122"/>
                <a:ea typeface="楷体" panose="02010609060101010101" pitchFamily="49" charset="-122"/>
              </a:rPr>
              <a:t>— A</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700</a:t>
            </a:r>
            <a:endParaRPr lang="en-US" altLang="zh-CN" sz="2400" b="1" dirty="0">
              <a:latin typeface="楷体" panose="02010609060101010101" pitchFamily="49" charset="-122"/>
              <a:ea typeface="楷体" panose="02010609060101010101" pitchFamily="49" charset="-122"/>
            </a:endParaRPr>
          </a:p>
          <a:p>
            <a:pPr algn="just" eaLnBrk="0" hangingPunct="0">
              <a:lnSpc>
                <a:spcPct val="150000"/>
              </a:lnSpc>
            </a:pPr>
            <a:r>
              <a:rPr lang="en-US" altLang="zh-CN" sz="2400" b="1" dirty="0">
                <a:latin typeface="楷体" panose="02010609060101010101" pitchFamily="49" charset="-122"/>
                <a:ea typeface="楷体" panose="02010609060101010101" pitchFamily="49" charset="-122"/>
              </a:rPr>
              <a:t>             — B</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1 000</a:t>
            </a:r>
            <a:endParaRPr lang="en-US" altLang="zh-CN" sz="2400" b="1" dirty="0">
              <a:latin typeface="楷体" panose="02010609060101010101" pitchFamily="49" charset="-122"/>
              <a:ea typeface="楷体" panose="02010609060101010101" pitchFamily="49" charset="-122"/>
            </a:endParaRPr>
          </a:p>
          <a:p>
            <a:pPr algn="just" eaLnBrk="0" hangingPunct="0">
              <a:lnSpc>
                <a:spcPct val="150000"/>
              </a:lnSpc>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制造费用             </a:t>
            </a:r>
            <a:r>
              <a:rPr lang="en-US" altLang="zh-CN" sz="2400" b="1" dirty="0">
                <a:latin typeface="楷体" panose="02010609060101010101" pitchFamily="49" charset="-122"/>
                <a:ea typeface="楷体" panose="02010609060101010101" pitchFamily="49" charset="-122"/>
              </a:rPr>
              <a:t>300</a:t>
            </a:r>
            <a:endParaRPr lang="en-US" altLang="zh-CN" sz="2400" b="1" dirty="0">
              <a:latin typeface="楷体" panose="02010609060101010101" pitchFamily="49" charset="-122"/>
              <a:ea typeface="楷体" panose="02010609060101010101" pitchFamily="49" charset="-122"/>
            </a:endParaRPr>
          </a:p>
          <a:p>
            <a:pPr algn="just" eaLnBrk="0" hangingPunct="0">
              <a:lnSpc>
                <a:spcPct val="150000"/>
              </a:lnSpc>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贷：应付职工薪酬       </a:t>
            </a:r>
            <a:r>
              <a:rPr lang="en-US" altLang="zh-CN" sz="2400" b="1" dirty="0">
                <a:latin typeface="楷体" panose="02010609060101010101" pitchFamily="49" charset="-122"/>
                <a:ea typeface="楷体" panose="02010609060101010101" pitchFamily="49" charset="-122"/>
              </a:rPr>
              <a:t>2 000</a:t>
            </a:r>
            <a:endParaRPr lang="en-US" altLang="zh-CN" sz="2400" b="1" dirty="0">
              <a:latin typeface="楷体" panose="02010609060101010101" pitchFamily="49" charset="-122"/>
              <a:ea typeface="楷体" panose="02010609060101010101" pitchFamily="49" charset="-122"/>
            </a:endParaRPr>
          </a:p>
        </p:txBody>
      </p:sp>
      <p:sp>
        <p:nvSpPr>
          <p:cNvPr id="412694" name="Oval 22"/>
          <p:cNvSpPr/>
          <p:nvPr/>
        </p:nvSpPr>
        <p:spPr>
          <a:xfrm>
            <a:off x="5719763" y="3008313"/>
            <a:ext cx="557212"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2</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412697" name="Rectangle 25"/>
          <p:cNvSpPr/>
          <p:nvPr/>
        </p:nvSpPr>
        <p:spPr>
          <a:xfrm>
            <a:off x="5738813" y="3357563"/>
            <a:ext cx="4786312" cy="2071687"/>
          </a:xfrm>
          <a:prstGeom prst="rect">
            <a:avLst/>
          </a:prstGeom>
          <a:solidFill>
            <a:srgbClr val="FFFF99"/>
          </a:solidFill>
          <a:ln w="9525">
            <a:noFill/>
          </a:ln>
        </p:spPr>
        <p:txBody>
          <a:bodyPr anchor="t" anchorCtr="0"/>
          <a:p>
            <a:pPr marL="469900" indent="-469900" eaLnBrk="0" hangingPunct="0">
              <a:lnSpc>
                <a:spcPct val="150000"/>
              </a:lnSpc>
            </a:pPr>
            <a:r>
              <a:rPr lang="zh-CN" altLang="en-US" sz="2400" b="1" dirty="0">
                <a:latin typeface="楷体" panose="02010609060101010101" pitchFamily="49" charset="-122"/>
                <a:ea typeface="楷体" panose="02010609060101010101" pitchFamily="49" charset="-122"/>
              </a:rPr>
              <a:t>借：生产成本 </a:t>
            </a:r>
            <a:r>
              <a:rPr lang="en-US" altLang="zh-CN" sz="2400" b="1" dirty="0">
                <a:latin typeface="楷体" panose="02010609060101010101" pitchFamily="49" charset="-122"/>
                <a:ea typeface="楷体" panose="02010609060101010101" pitchFamily="49" charset="-122"/>
              </a:rPr>
              <a:t>— A</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1 050</a:t>
            </a:r>
            <a:endParaRPr lang="en-US" altLang="zh-CN" sz="2400" b="1" dirty="0">
              <a:latin typeface="楷体" panose="02010609060101010101" pitchFamily="49" charset="-122"/>
              <a:ea typeface="楷体" panose="02010609060101010101" pitchFamily="49" charset="-122"/>
            </a:endParaRPr>
          </a:p>
          <a:p>
            <a:pPr marL="469900" indent="-469900" eaLnBrk="0" hangingPunct="0">
              <a:lnSpc>
                <a:spcPct val="150000"/>
              </a:lnSpc>
            </a:pPr>
            <a:r>
              <a:rPr lang="en-US" altLang="zh-CN" sz="2400" b="1" dirty="0">
                <a:latin typeface="楷体" panose="02010609060101010101" pitchFamily="49" charset="-122"/>
                <a:ea typeface="楷体" panose="02010609060101010101" pitchFamily="49" charset="-122"/>
              </a:rPr>
              <a:t>             — B</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1 500</a:t>
            </a:r>
            <a:endParaRPr lang="en-US" altLang="zh-CN" sz="2400" b="1" dirty="0">
              <a:latin typeface="楷体" panose="02010609060101010101" pitchFamily="49" charset="-122"/>
              <a:ea typeface="楷体" panose="02010609060101010101" pitchFamily="49" charset="-122"/>
            </a:endParaRPr>
          </a:p>
          <a:p>
            <a:pPr marL="469900" indent="-469900" eaLnBrk="0" hangingPunct="0">
              <a:lnSpc>
                <a:spcPct val="150000"/>
              </a:lnSpc>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贷：制造费用          </a:t>
            </a:r>
            <a:r>
              <a:rPr lang="en-US" altLang="zh-CN" sz="2400" b="1" dirty="0">
                <a:latin typeface="楷体" panose="02010609060101010101" pitchFamily="49" charset="-122"/>
                <a:ea typeface="楷体" panose="02010609060101010101" pitchFamily="49" charset="-122"/>
              </a:rPr>
              <a:t>2 550</a:t>
            </a:r>
            <a:endParaRPr lang="en-US" altLang="zh-CN" sz="2400" b="1" dirty="0">
              <a:latin typeface="楷体" panose="02010609060101010101" pitchFamily="49" charset="-122"/>
              <a:ea typeface="楷体" panose="02010609060101010101" pitchFamily="49" charset="-122"/>
            </a:endParaRPr>
          </a:p>
        </p:txBody>
      </p:sp>
      <p:sp>
        <p:nvSpPr>
          <p:cNvPr id="412698" name="Oval 26"/>
          <p:cNvSpPr/>
          <p:nvPr/>
        </p:nvSpPr>
        <p:spPr>
          <a:xfrm>
            <a:off x="5719763" y="3008313"/>
            <a:ext cx="557212"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5</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412699" name="Text Box 27"/>
          <p:cNvSpPr txBox="1"/>
          <p:nvPr/>
        </p:nvSpPr>
        <p:spPr>
          <a:xfrm>
            <a:off x="1739900" y="3695700"/>
            <a:ext cx="2900363" cy="368935"/>
          </a:xfrm>
          <a:prstGeom prst="rect">
            <a:avLst/>
          </a:prstGeom>
          <a:noFill/>
          <a:ln w="9525">
            <a:noFill/>
          </a:ln>
        </p:spPr>
        <p:txBody>
          <a:bodyPr wrap="square" lIns="0" tIns="0" rIns="0" bIns="0"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直接材料</a:t>
            </a:r>
            <a:r>
              <a:rPr lang="zh-CN" altLang="zh-CN" sz="2400" b="1" dirty="0">
                <a:latin typeface="楷体" panose="02010609060101010101" pitchFamily="49" charset="-122"/>
                <a:ea typeface="楷体" panose="02010609060101010101" pitchFamily="49" charset="-122"/>
              </a:rPr>
              <a:t>①</a:t>
            </a: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2000</a:t>
            </a:r>
            <a:endParaRPr lang="en-US" altLang="zh-CN" sz="2400" b="1" dirty="0">
              <a:latin typeface="楷体" panose="02010609060101010101" pitchFamily="49" charset="-122"/>
              <a:ea typeface="楷体" panose="02010609060101010101" pitchFamily="49" charset="-122"/>
            </a:endParaRPr>
          </a:p>
        </p:txBody>
      </p:sp>
      <p:sp>
        <p:nvSpPr>
          <p:cNvPr id="412700" name="Text Box 28"/>
          <p:cNvSpPr txBox="1"/>
          <p:nvPr/>
        </p:nvSpPr>
        <p:spPr>
          <a:xfrm>
            <a:off x="1666875" y="4130675"/>
            <a:ext cx="2784475" cy="368935"/>
          </a:xfrm>
          <a:prstGeom prst="rect">
            <a:avLst/>
          </a:prstGeom>
          <a:noFill/>
          <a:ln w="9525">
            <a:noFill/>
          </a:ln>
        </p:spPr>
        <p:txBody>
          <a:bodyPr lIns="0" tIns="0" rIns="0" bIns="0" anchor="t" anchorCtr="0">
            <a:spAutoFit/>
          </a:bodyPr>
          <a:p>
            <a:pPr algn="ctr">
              <a:spcBef>
                <a:spcPct val="50000"/>
              </a:spcBef>
            </a:pPr>
            <a:r>
              <a:rPr lang="zh-CN" altLang="en-US" sz="2400" b="1" dirty="0">
                <a:latin typeface="楷体" panose="02010609060101010101" pitchFamily="49" charset="-122"/>
                <a:ea typeface="楷体" panose="02010609060101010101" pitchFamily="49" charset="-122"/>
              </a:rPr>
              <a:t>直接人工</a:t>
            </a:r>
            <a:r>
              <a:rPr lang="zh-CN" altLang="zh-CN" sz="2400" b="1" dirty="0">
                <a:latin typeface="楷体" panose="02010609060101010101" pitchFamily="49" charset="-122"/>
                <a:ea typeface="楷体" panose="02010609060101010101" pitchFamily="49" charset="-122"/>
              </a:rPr>
              <a:t>②</a:t>
            </a:r>
            <a:r>
              <a:rPr lang="zh-CN" altLang="en-US" sz="2400" b="1" dirty="0">
                <a:latin typeface="楷体" panose="02010609060101010101" pitchFamily="49" charset="-122"/>
                <a:ea typeface="楷体" panose="02010609060101010101" pitchFamily="49" charset="-122"/>
              </a:rPr>
              <a:t> ： </a:t>
            </a:r>
            <a:r>
              <a:rPr lang="en-US" altLang="zh-CN" sz="2400" b="1" dirty="0">
                <a:latin typeface="楷体" panose="02010609060101010101" pitchFamily="49" charset="-122"/>
                <a:ea typeface="楷体" panose="02010609060101010101" pitchFamily="49" charset="-122"/>
              </a:rPr>
              <a:t>700</a:t>
            </a:r>
            <a:endParaRPr lang="en-US" altLang="zh-CN" sz="2400" b="1" dirty="0">
              <a:latin typeface="楷体" panose="02010609060101010101" pitchFamily="49" charset="-122"/>
              <a:ea typeface="楷体" panose="02010609060101010101" pitchFamily="49" charset="-122"/>
            </a:endParaRPr>
          </a:p>
        </p:txBody>
      </p:sp>
      <p:sp>
        <p:nvSpPr>
          <p:cNvPr id="412701" name="Text Box 29"/>
          <p:cNvSpPr txBox="1"/>
          <p:nvPr/>
        </p:nvSpPr>
        <p:spPr>
          <a:xfrm>
            <a:off x="1677988" y="4559300"/>
            <a:ext cx="2773362" cy="368935"/>
          </a:xfrm>
          <a:prstGeom prst="rect">
            <a:avLst/>
          </a:prstGeom>
          <a:noFill/>
          <a:ln w="9525">
            <a:noFill/>
          </a:ln>
        </p:spPr>
        <p:txBody>
          <a:bodyPr lIns="0" tIns="0" rIns="0" bIns="0" anchor="t" anchorCtr="0">
            <a:spAutoFit/>
          </a:bodyPr>
          <a:p>
            <a:pPr algn="ctr">
              <a:spcBef>
                <a:spcPct val="50000"/>
              </a:spcBef>
            </a:pPr>
            <a:r>
              <a:rPr lang="zh-CN" altLang="en-US" sz="2400" b="1" dirty="0">
                <a:latin typeface="楷体" panose="02010609060101010101" pitchFamily="49" charset="-122"/>
                <a:ea typeface="楷体" panose="02010609060101010101" pitchFamily="49" charset="-122"/>
              </a:rPr>
              <a:t>制造费用</a:t>
            </a:r>
            <a:r>
              <a:rPr lang="zh-CN" altLang="zh-CN" sz="2400" b="1" dirty="0">
                <a:latin typeface="楷体" panose="02010609060101010101" pitchFamily="49" charset="-122"/>
                <a:ea typeface="楷体" panose="02010609060101010101" pitchFamily="49" charset="-122"/>
              </a:rPr>
              <a:t>⑩</a:t>
            </a: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1050</a:t>
            </a:r>
            <a:endParaRPr lang="en-US" altLang="zh-CN" sz="2400" b="1" dirty="0">
              <a:latin typeface="楷体" panose="02010609060101010101" pitchFamily="49" charset="-122"/>
              <a:ea typeface="楷体" panose="02010609060101010101" pitchFamily="49" charset="-122"/>
            </a:endParaRPr>
          </a:p>
        </p:txBody>
      </p:sp>
      <p:sp>
        <p:nvSpPr>
          <p:cNvPr id="412702" name="Text Box 30"/>
          <p:cNvSpPr txBox="1"/>
          <p:nvPr/>
        </p:nvSpPr>
        <p:spPr>
          <a:xfrm>
            <a:off x="1738313" y="5059363"/>
            <a:ext cx="2630487" cy="368935"/>
          </a:xfrm>
          <a:prstGeom prst="rect">
            <a:avLst/>
          </a:prstGeom>
          <a:noFill/>
          <a:ln w="9525">
            <a:noFill/>
          </a:ln>
        </p:spPr>
        <p:txBody>
          <a:bodyPr lIns="0" tIns="0" rIns="0" bIns="0" anchor="t" anchorCtr="0">
            <a:spAutoFit/>
          </a:bodyPr>
          <a:p>
            <a:pPr>
              <a:spcBef>
                <a:spcPct val="50000"/>
              </a:spcBef>
            </a:pPr>
            <a:r>
              <a:rPr lang="zh-CN" altLang="en-US" sz="2400" b="1" dirty="0">
                <a:latin typeface="楷体" panose="02010609060101010101" pitchFamily="49" charset="-122"/>
                <a:ea typeface="楷体" panose="02010609060101010101" pitchFamily="49" charset="-122"/>
              </a:rPr>
              <a:t>借方发生额 ：</a:t>
            </a:r>
            <a:r>
              <a:rPr lang="en-US" altLang="zh-CN" sz="2400" b="1" dirty="0">
                <a:latin typeface="楷体" panose="02010609060101010101" pitchFamily="49" charset="-122"/>
                <a:ea typeface="楷体" panose="02010609060101010101" pitchFamily="49" charset="-122"/>
              </a:rPr>
              <a:t>3750</a:t>
            </a:r>
            <a:endParaRPr lang="en-US" altLang="zh-CN" sz="2400" b="1" dirty="0">
              <a:latin typeface="楷体" panose="02010609060101010101" pitchFamily="49" charset="-122"/>
              <a:ea typeface="楷体" panose="02010609060101010101" pitchFamily="49" charset="-122"/>
            </a:endParaRPr>
          </a:p>
        </p:txBody>
      </p:sp>
      <p:graphicFrame>
        <p:nvGraphicFramePr>
          <p:cNvPr id="412703" name="Group 31"/>
          <p:cNvGraphicFramePr>
            <a:graphicFrameLocks noGrp="1"/>
          </p:cNvGraphicFramePr>
          <p:nvPr/>
        </p:nvGraphicFramePr>
        <p:xfrm>
          <a:off x="1847850" y="5643563"/>
          <a:ext cx="8496300" cy="1206500"/>
        </p:xfrm>
        <a:graphic>
          <a:graphicData uri="http://schemas.openxmlformats.org/drawingml/2006/table">
            <a:tbl>
              <a:tblPr/>
              <a:tblGrid>
                <a:gridCol w="1350010"/>
                <a:gridCol w="397510"/>
                <a:gridCol w="1420495"/>
                <a:gridCol w="360045"/>
                <a:gridCol w="1474470"/>
                <a:gridCol w="397510"/>
                <a:gridCol w="1587500"/>
                <a:gridCol w="476250"/>
                <a:gridCol w="1032510"/>
              </a:tblGrid>
              <a:tr h="1206500">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产品</a:t>
                      </a: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生产成本</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直接材料</a:t>
                      </a: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2000</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直接人工</a:t>
                      </a: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700</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制造费用</a:t>
                      </a: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1050</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3750</a:t>
                      </a: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5997" marR="35997" marT="18004" marB="18004" anchor="ctr" anchorCtr="1" horzOverflow="overflow">
                    <a:lnL>
                      <a:noFill/>
                    </a:lnL>
                    <a:lnR>
                      <a:noFill/>
                    </a:lnR>
                    <a:lnT>
                      <a:noFill/>
                    </a:lnT>
                    <a:lnB>
                      <a:noFill/>
                    </a:lnB>
                    <a:lnTlToBr>
                      <a:noFill/>
                    </a:lnTlToBr>
                    <a:lnBlToTr>
                      <a:noFill/>
                    </a:lnBlToTr>
                    <a:solidFill>
                      <a:srgbClr val="FFCCFF"/>
                    </a:solidFill>
                  </a:tcPr>
                </a:tc>
              </a:tr>
            </a:tbl>
          </a:graphicData>
        </a:graphic>
      </p:graphicFrame>
      <p:graphicFrame>
        <p:nvGraphicFramePr>
          <p:cNvPr id="412733" name="Group 61"/>
          <p:cNvGraphicFramePr>
            <a:graphicFrameLocks noGrp="1"/>
          </p:cNvGraphicFramePr>
          <p:nvPr/>
        </p:nvGraphicFramePr>
        <p:xfrm>
          <a:off x="7524750" y="3141663"/>
          <a:ext cx="2357120" cy="2041525"/>
        </p:xfrm>
        <a:graphic>
          <a:graphicData uri="http://schemas.openxmlformats.org/drawingml/2006/table">
            <a:tbl>
              <a:tblPr/>
              <a:tblGrid>
                <a:gridCol w="1178560"/>
                <a:gridCol w="1178560"/>
              </a:tblGrid>
              <a:tr h="45974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库存商品</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a:t>
                      </a: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85" marB="4678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58178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6000" marR="36000" marT="46785" marB="4678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85" marB="4678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12744" name="AutoShape 72"/>
          <p:cNvSpPr/>
          <p:nvPr/>
        </p:nvSpPr>
        <p:spPr>
          <a:xfrm>
            <a:off x="4926013" y="4016375"/>
            <a:ext cx="3527425" cy="144463"/>
          </a:xfrm>
          <a:prstGeom prst="rightArrow">
            <a:avLst>
              <a:gd name="adj1" fmla="val 50000"/>
              <a:gd name="adj2" fmla="val 605802"/>
            </a:avLst>
          </a:prstGeom>
          <a:solidFill>
            <a:srgbClr val="00FFFF"/>
          </a:solidFill>
          <a:ln w="9525" cap="flat" cmpd="sng">
            <a:solidFill>
              <a:schemeClr val="tx1"/>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412745" name="Rectangle 73" descr="Rectangle: Click to edit Master text styles&#13;&#10;Second level&#13;&#10;Third level&#13;&#10;Fourth level&#13;&#10;Fifth level"/>
          <p:cNvSpPr/>
          <p:nvPr/>
        </p:nvSpPr>
        <p:spPr>
          <a:xfrm>
            <a:off x="2794000" y="5661025"/>
            <a:ext cx="6604000" cy="1071563"/>
          </a:xfrm>
          <a:prstGeom prst="rect">
            <a:avLst/>
          </a:prstGeom>
          <a:solidFill>
            <a:srgbClr val="FFFF99"/>
          </a:solidFill>
          <a:ln w="9525">
            <a:noFill/>
          </a:ln>
        </p:spPr>
        <p:txBody>
          <a:bodyPr anchor="ctr" anchorCtr="1"/>
          <a:p>
            <a:pPr algn="just" eaLnBrk="0" hangingPunct="0">
              <a:lnSpc>
                <a:spcPct val="150000"/>
              </a:lnSpc>
              <a:spcBef>
                <a:spcPct val="20000"/>
              </a:spcBef>
            </a:pPr>
            <a:r>
              <a:rPr lang="zh-CN" altLang="en-US" sz="2400" b="1" dirty="0">
                <a:latin typeface="楷体" panose="02010609060101010101" pitchFamily="49" charset="-122"/>
                <a:ea typeface="楷体" panose="02010609060101010101" pitchFamily="49" charset="-122"/>
              </a:rPr>
              <a:t>借：库存商品 </a:t>
            </a:r>
            <a:r>
              <a:rPr lang="en-US" altLang="zh-CN" sz="2400" b="1" dirty="0">
                <a:latin typeface="楷体" panose="02010609060101010101" pitchFamily="49" charset="-122"/>
                <a:ea typeface="楷体" panose="02010609060101010101" pitchFamily="49" charset="-122"/>
              </a:rPr>
              <a:t>— A</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3 750</a:t>
            </a:r>
            <a:endParaRPr lang="en-US" altLang="zh-CN" sz="2400" b="1" dirty="0">
              <a:latin typeface="楷体" panose="02010609060101010101" pitchFamily="49" charset="-122"/>
              <a:ea typeface="楷体" panose="02010609060101010101" pitchFamily="49" charset="-122"/>
            </a:endParaRPr>
          </a:p>
          <a:p>
            <a:pPr algn="just" eaLnBrk="0" hangingPunct="0">
              <a:lnSpc>
                <a:spcPct val="150000"/>
              </a:lnSpc>
              <a:spcBef>
                <a:spcPct val="20000"/>
              </a:spcBef>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贷：生产成本 </a:t>
            </a:r>
            <a:r>
              <a:rPr lang="en-US" altLang="zh-CN" sz="2400" b="1" dirty="0">
                <a:latin typeface="楷体" panose="02010609060101010101" pitchFamily="49" charset="-122"/>
                <a:ea typeface="楷体" panose="02010609060101010101" pitchFamily="49" charset="-122"/>
              </a:rPr>
              <a:t>— A</a:t>
            </a:r>
            <a:r>
              <a:rPr lang="zh-CN" altLang="en-US" sz="2400" b="1" dirty="0">
                <a:latin typeface="楷体" panose="02010609060101010101" pitchFamily="49" charset="-122"/>
                <a:ea typeface="楷体" panose="02010609060101010101" pitchFamily="49" charset="-122"/>
              </a:rPr>
              <a:t>产品       </a:t>
            </a:r>
            <a:r>
              <a:rPr lang="en-US" altLang="zh-CN" sz="2400" b="1" dirty="0">
                <a:latin typeface="楷体" panose="02010609060101010101" pitchFamily="49" charset="-122"/>
                <a:ea typeface="楷体" panose="02010609060101010101" pitchFamily="49" charset="-122"/>
              </a:rPr>
              <a:t>3 750</a:t>
            </a:r>
            <a:endParaRPr lang="en-US" altLang="zh-CN" sz="24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26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2691"/>
                                        </p:tgtEl>
                                        <p:attrNameLst>
                                          <p:attrName>style.visibility</p:attrName>
                                        </p:attrNameLst>
                                      </p:cBhvr>
                                      <p:to>
                                        <p:strVal val="visible"/>
                                      </p:to>
                                    </p:set>
                                  </p:childTnLst>
                                  <p:subTnLst>
                                    <p:set>
                                      <p:cBhvr override="childStyle">
                                        <p:cTn dur="1" fill="hold" display="0" masterRel="nextClick" afterEffect="1"/>
                                        <p:tgtEl>
                                          <p:spTgt spid="412691"/>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412692"/>
                                        </p:tgtEl>
                                        <p:attrNameLst>
                                          <p:attrName>style.visibility</p:attrName>
                                        </p:attrNameLst>
                                      </p:cBhvr>
                                      <p:to>
                                        <p:strVal val="visible"/>
                                      </p:to>
                                    </p:set>
                                  </p:childTnLst>
                                  <p:subTnLst>
                                    <p:set>
                                      <p:cBhvr override="childStyle">
                                        <p:cTn dur="1" fill="hold" display="0" masterRel="nextClick" afterEffect="1"/>
                                        <p:tgtEl>
                                          <p:spTgt spid="412692"/>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4126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2693"/>
                                        </p:tgtEl>
                                        <p:attrNameLst>
                                          <p:attrName>style.visibility</p:attrName>
                                        </p:attrNameLst>
                                      </p:cBhvr>
                                      <p:to>
                                        <p:strVal val="visible"/>
                                      </p:to>
                                    </p:set>
                                  </p:childTnLst>
                                  <p:subTnLst>
                                    <p:set>
                                      <p:cBhvr override="childStyle">
                                        <p:cTn dur="1" fill="hold" display="0" masterRel="nextClick" afterEffect="1"/>
                                        <p:tgtEl>
                                          <p:spTgt spid="412693"/>
                                        </p:tgtEl>
                                        <p:attrNameLst>
                                          <p:attrName>style.visibility</p:attrName>
                                        </p:attrNameLst>
                                      </p:cBhvr>
                                      <p:to>
                                        <p:strVal val="hidden"/>
                                      </p:to>
                                    </p:set>
                                  </p:subTnLst>
                                </p:cTn>
                              </p:par>
                              <p:par>
                                <p:cTn id="19" presetID="1" presetClass="entr" presetSubtype="0" fill="hold" grpId="0" nodeType="withEffect">
                                  <p:stCondLst>
                                    <p:cond delay="0"/>
                                  </p:stCondLst>
                                  <p:childTnLst>
                                    <p:set>
                                      <p:cBhvr>
                                        <p:cTn id="20" dur="1" fill="hold">
                                          <p:stCondLst>
                                            <p:cond delay="0"/>
                                          </p:stCondLst>
                                        </p:cTn>
                                        <p:tgtEl>
                                          <p:spTgt spid="412694"/>
                                        </p:tgtEl>
                                        <p:attrNameLst>
                                          <p:attrName>style.visibility</p:attrName>
                                        </p:attrNameLst>
                                      </p:cBhvr>
                                      <p:to>
                                        <p:strVal val="visible"/>
                                      </p:to>
                                    </p:set>
                                  </p:childTnLst>
                                  <p:subTnLst>
                                    <p:set>
                                      <p:cBhvr override="childStyle">
                                        <p:cTn dur="1" fill="hold" display="0" masterRel="nextClick" afterEffect="1"/>
                                        <p:tgtEl>
                                          <p:spTgt spid="412694"/>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41270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2697"/>
                                        </p:tgtEl>
                                        <p:attrNameLst>
                                          <p:attrName>style.visibility</p:attrName>
                                        </p:attrNameLst>
                                      </p:cBhvr>
                                      <p:to>
                                        <p:strVal val="visible"/>
                                      </p:to>
                                    </p:set>
                                  </p:childTnLst>
                                  <p:subTnLst>
                                    <p:set>
                                      <p:cBhvr override="childStyle">
                                        <p:cTn dur="1" fill="hold" display="0" masterRel="nextClick" afterEffect="1"/>
                                        <p:tgtEl>
                                          <p:spTgt spid="412697"/>
                                        </p:tgtEl>
                                        <p:attrNameLst>
                                          <p:attrName>style.visibility</p:attrName>
                                        </p:attrNameLst>
                                      </p:cBhvr>
                                      <p:to>
                                        <p:strVal val="hidden"/>
                                      </p:to>
                                    </p:set>
                                  </p:subTnLst>
                                </p:cTn>
                              </p:par>
                              <p:par>
                                <p:cTn id="27" presetID="1" presetClass="entr" presetSubtype="0" fill="hold" grpId="0" nodeType="withEffect">
                                  <p:stCondLst>
                                    <p:cond delay="0"/>
                                  </p:stCondLst>
                                  <p:childTnLst>
                                    <p:set>
                                      <p:cBhvr>
                                        <p:cTn id="28" dur="1" fill="hold">
                                          <p:stCondLst>
                                            <p:cond delay="0"/>
                                          </p:stCondLst>
                                        </p:cTn>
                                        <p:tgtEl>
                                          <p:spTgt spid="412698"/>
                                        </p:tgtEl>
                                        <p:attrNameLst>
                                          <p:attrName>style.visibility</p:attrName>
                                        </p:attrNameLst>
                                      </p:cBhvr>
                                      <p:to>
                                        <p:strVal val="visible"/>
                                      </p:to>
                                    </p:set>
                                  </p:childTnLst>
                                  <p:subTnLst>
                                    <p:set>
                                      <p:cBhvr override="childStyle">
                                        <p:cTn dur="1" fill="hold" display="0" masterRel="nextClick" afterEffect="1"/>
                                        <p:tgtEl>
                                          <p:spTgt spid="412698"/>
                                        </p:tgtEl>
                                        <p:attrNameLst>
                                          <p:attrName>style.visibility</p:attrName>
                                        </p:attrNameLst>
                                      </p:cBhvr>
                                      <p:to>
                                        <p:strVal val="hidden"/>
                                      </p:to>
                                    </p:set>
                                  </p:subTnLst>
                                </p:cTn>
                              </p:par>
                              <p:par>
                                <p:cTn id="29" presetID="1" presetClass="entr" presetSubtype="0" fill="hold" grpId="0" nodeType="withEffect">
                                  <p:stCondLst>
                                    <p:cond delay="0"/>
                                  </p:stCondLst>
                                  <p:childTnLst>
                                    <p:set>
                                      <p:cBhvr>
                                        <p:cTn id="30" dur="1" fill="hold">
                                          <p:stCondLst>
                                            <p:cond delay="0"/>
                                          </p:stCondLst>
                                        </p:cTn>
                                        <p:tgtEl>
                                          <p:spTgt spid="41270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412703"/>
                                        </p:tgtEl>
                                        <p:attrNameLst>
                                          <p:attrName>style.visibility</p:attrName>
                                        </p:attrNameLst>
                                      </p:cBhvr>
                                      <p:to>
                                        <p:strVal val="visible"/>
                                      </p:to>
                                    </p:set>
                                  </p:childTnLst>
                                  <p:subTnLst>
                                    <p:set>
                                      <p:cBhvr override="childStyle">
                                        <p:cTn dur="1" fill="hold" display="0" masterRel="nextClick" afterEffect="1"/>
                                        <p:tgtEl>
                                          <p:spTgt spid="412703"/>
                                        </p:tgtEl>
                                        <p:attrNameLst>
                                          <p:attrName>style.visibility</p:attrName>
                                        </p:attrNameLst>
                                      </p:cBhvr>
                                      <p:to>
                                        <p:strVal val="hidden"/>
                                      </p:to>
                                    </p:set>
                                  </p:subTnLst>
                                </p:cTn>
                              </p:par>
                              <p:par>
                                <p:cTn id="35" presetID="1" presetClass="entr" presetSubtype="0" fill="hold" grpId="0" nodeType="withEffect">
                                  <p:stCondLst>
                                    <p:cond delay="0"/>
                                  </p:stCondLst>
                                  <p:childTnLst>
                                    <p:set>
                                      <p:cBhvr>
                                        <p:cTn id="36" dur="1" fill="hold">
                                          <p:stCondLst>
                                            <p:cond delay="0"/>
                                          </p:stCondLst>
                                        </p:cTn>
                                        <p:tgtEl>
                                          <p:spTgt spid="41270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12733"/>
                                        </p:tgtEl>
                                        <p:attrNameLst>
                                          <p:attrName>style.visibility</p:attrName>
                                        </p:attrNameLst>
                                      </p:cBhvr>
                                      <p:to>
                                        <p:strVal val="visible"/>
                                      </p:to>
                                    </p:set>
                                  </p:childTnLst>
                                </p:cTn>
                              </p:par>
                            </p:childTnLst>
                          </p:cTn>
                        </p:par>
                        <p:par>
                          <p:cTn id="41" fill="hold">
                            <p:stCondLst>
                              <p:cond delay="0"/>
                            </p:stCondLst>
                            <p:childTnLst>
                              <p:par>
                                <p:cTn id="42" presetID="17" presetClass="entr" presetSubtype="8" fill="hold" grpId="0" nodeType="afterEffect">
                                  <p:stCondLst>
                                    <p:cond delay="0"/>
                                  </p:stCondLst>
                                  <p:childTnLst>
                                    <p:set>
                                      <p:cBhvr>
                                        <p:cTn id="43" dur="1" fill="hold">
                                          <p:stCondLst>
                                            <p:cond delay="0"/>
                                          </p:stCondLst>
                                        </p:cTn>
                                        <p:tgtEl>
                                          <p:spTgt spid="412744"/>
                                        </p:tgtEl>
                                        <p:attrNameLst>
                                          <p:attrName>style.visibility</p:attrName>
                                        </p:attrNameLst>
                                      </p:cBhvr>
                                      <p:to>
                                        <p:strVal val="visible"/>
                                      </p:to>
                                    </p:set>
                                    <p:anim calcmode="lin" valueType="num">
                                      <p:cBhvr>
                                        <p:cTn id="44" dur="500" fill="hold"/>
                                        <p:tgtEl>
                                          <p:spTgt spid="412744"/>
                                        </p:tgtEl>
                                        <p:attrNameLst>
                                          <p:attrName>ppt_x</p:attrName>
                                        </p:attrNameLst>
                                      </p:cBhvr>
                                      <p:tavLst>
                                        <p:tav tm="0">
                                          <p:val>
                                            <p:strVal val="#ppt_x-#ppt_w/2"/>
                                          </p:val>
                                        </p:tav>
                                        <p:tav tm="100000">
                                          <p:val>
                                            <p:strVal val="#ppt_x"/>
                                          </p:val>
                                        </p:tav>
                                      </p:tavLst>
                                    </p:anim>
                                    <p:anim calcmode="lin" valueType="num">
                                      <p:cBhvr>
                                        <p:cTn id="45" dur="500" fill="hold"/>
                                        <p:tgtEl>
                                          <p:spTgt spid="412744"/>
                                        </p:tgtEl>
                                        <p:attrNameLst>
                                          <p:attrName>ppt_y</p:attrName>
                                        </p:attrNameLst>
                                      </p:cBhvr>
                                      <p:tavLst>
                                        <p:tav tm="0">
                                          <p:val>
                                            <p:strVal val="#ppt_y"/>
                                          </p:val>
                                        </p:tav>
                                        <p:tav tm="100000">
                                          <p:val>
                                            <p:strVal val="#ppt_y"/>
                                          </p:val>
                                        </p:tav>
                                      </p:tavLst>
                                    </p:anim>
                                    <p:anim calcmode="lin" valueType="num">
                                      <p:cBhvr>
                                        <p:cTn id="46" dur="500" fill="hold"/>
                                        <p:tgtEl>
                                          <p:spTgt spid="412744"/>
                                        </p:tgtEl>
                                        <p:attrNameLst>
                                          <p:attrName>ppt_w</p:attrName>
                                        </p:attrNameLst>
                                      </p:cBhvr>
                                      <p:tavLst>
                                        <p:tav tm="0">
                                          <p:val>
                                            <p:fltVal val="0.000000"/>
                                          </p:val>
                                        </p:tav>
                                        <p:tav tm="100000">
                                          <p:val>
                                            <p:strVal val="#ppt_w"/>
                                          </p:val>
                                        </p:tav>
                                      </p:tavLst>
                                    </p:anim>
                                    <p:anim calcmode="lin" valueType="num">
                                      <p:cBhvr>
                                        <p:cTn id="47" dur="500" fill="hold"/>
                                        <p:tgtEl>
                                          <p:spTgt spid="412744"/>
                                        </p:tgtEl>
                                        <p:attrNameLst>
                                          <p:attrName>ppt_h</p:attrName>
                                        </p:attrNameLst>
                                      </p:cBhvr>
                                      <p:tavLst>
                                        <p:tav tm="0">
                                          <p:val>
                                            <p:strVal val="#ppt_h"/>
                                          </p:val>
                                        </p:tav>
                                        <p:tav tm="100000">
                                          <p:val>
                                            <p:strVal val="#ppt_h"/>
                                          </p:val>
                                        </p:tav>
                                      </p:tavLst>
                                    </p:anim>
                                  </p:childTnLst>
                                </p:cTn>
                              </p:par>
                            </p:childTnLst>
                          </p:cTn>
                        </p:par>
                        <p:par>
                          <p:cTn id="48" fill="hold">
                            <p:stCondLst>
                              <p:cond delay="500"/>
                            </p:stCondLst>
                            <p:childTnLst>
                              <p:par>
                                <p:cTn id="49" presetID="24" presetClass="entr" presetSubtype="0" fill="hold" grpId="0" nodeType="afterEffect">
                                  <p:stCondLst>
                                    <p:cond delay="0"/>
                                  </p:stCondLst>
                                  <p:childTnLst>
                                    <p:set>
                                      <p:cBhvr>
                                        <p:cTn id="50" dur="1" fill="hold">
                                          <p:stCondLst>
                                            <p:cond delay="0"/>
                                          </p:stCondLst>
                                        </p:cTn>
                                        <p:tgtEl>
                                          <p:spTgt spid="412745"/>
                                        </p:tgtEl>
                                        <p:attrNameLst>
                                          <p:attrName>style.visibility</p:attrName>
                                        </p:attrNameLst>
                                      </p:cBhvr>
                                      <p:to>
                                        <p:strVal val="visible"/>
                                      </p:to>
                                    </p:set>
                                    <p:anim calcmode="lin" valueType="num">
                                      <p:cBhvr>
                                        <p:cTn id="51" dur="1" fill="hold"/>
                                        <p:tgtEl>
                                          <p:spTgt spid="41274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91" grpId="0" bldLvl="0" animBg="1"/>
      <p:bldP spid="412692" grpId="0" bldLvl="0" animBg="1"/>
      <p:bldP spid="412693" grpId="0" bldLvl="0" animBg="1"/>
      <p:bldP spid="412694" grpId="0" bldLvl="0" animBg="1"/>
      <p:bldP spid="412697" grpId="0" bldLvl="0" animBg="1"/>
      <p:bldP spid="412698" grpId="0" bldLvl="0" animBg="1"/>
      <p:bldP spid="412699" grpId="0"/>
      <p:bldP spid="412700" grpId="0"/>
      <p:bldP spid="412701" grpId="0"/>
      <p:bldP spid="412702" grpId="0"/>
      <p:bldP spid="412744" grpId="0" bldLvl="0" animBg="1"/>
      <p:bldP spid="412745" grpId="0" bldLvl="0" animBg="1"/>
    </p:bld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41" name="Text Box 2"/>
          <p:cNvSpPr txBox="1"/>
          <p:nvPr/>
        </p:nvSpPr>
        <p:spPr>
          <a:xfrm>
            <a:off x="1043940" y="1214755"/>
            <a:ext cx="8902065" cy="690245"/>
          </a:xfrm>
          <a:prstGeom prst="rect">
            <a:avLst/>
          </a:prstGeom>
          <a:noFill/>
          <a:ln w="9525">
            <a:noFill/>
          </a:ln>
        </p:spPr>
        <p:txBody>
          <a:bodyPr anchor="t" anchorCtr="0"/>
          <a:p>
            <a:pPr>
              <a:lnSpc>
                <a:spcPct val="140000"/>
              </a:lnSpc>
              <a:spcBef>
                <a:spcPct val="20000"/>
              </a:spcBef>
            </a:pPr>
            <a:r>
              <a:rPr lang="zh-CN" altLang="en-US" sz="2700" b="1" dirty="0">
                <a:solidFill>
                  <a:srgbClr val="FF0000"/>
                </a:solidFill>
                <a:latin typeface="黑体" panose="02010609060101010101" pitchFamily="49" charset="-122"/>
                <a:ea typeface="黑体" panose="02010609060101010101" pitchFamily="49" charset="-122"/>
              </a:rPr>
              <a:t>（六）完工产品生产成本的计算与结转</a:t>
            </a:r>
            <a:endParaRPr lang="zh-CN" altLang="en-US" sz="2700" b="1" dirty="0">
              <a:latin typeface="楷体" panose="02010609060101010101" pitchFamily="49" charset="-122"/>
              <a:ea typeface="楷体" panose="02010609060101010101" pitchFamily="49" charset="-122"/>
            </a:endParaRPr>
          </a:p>
        </p:txBody>
      </p:sp>
      <p:graphicFrame>
        <p:nvGraphicFramePr>
          <p:cNvPr id="413793" name="Group 97"/>
          <p:cNvGraphicFramePr>
            <a:graphicFrameLocks noGrp="1"/>
          </p:cNvGraphicFramePr>
          <p:nvPr>
            <p:ph type="tbl" idx="4294967295"/>
          </p:nvPr>
        </p:nvGraphicFramePr>
        <p:xfrm>
          <a:off x="1738313" y="2028825"/>
          <a:ext cx="8798560" cy="4098925"/>
        </p:xfrm>
        <a:graphic>
          <a:graphicData uri="http://schemas.openxmlformats.org/drawingml/2006/table">
            <a:tbl>
              <a:tblPr/>
              <a:tblGrid>
                <a:gridCol w="433705"/>
                <a:gridCol w="438785"/>
                <a:gridCol w="526415"/>
                <a:gridCol w="524510"/>
                <a:gridCol w="2296795"/>
                <a:gridCol w="1216660"/>
                <a:gridCol w="1215390"/>
                <a:gridCol w="1216660"/>
                <a:gridCol w="929640"/>
              </a:tblGrid>
              <a:tr h="533400">
                <a:tc gridSpan="9">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2"/>
                          </a:solidFill>
                          <a:effectLst/>
                          <a:latin typeface="楷体" panose="02010609060101010101" pitchFamily="49" charset="-122"/>
                          <a:ea typeface="楷体" panose="02010609060101010101" pitchFamily="49" charset="-122"/>
                        </a:rPr>
                        <a:t>生产成本明细账</a:t>
                      </a:r>
                      <a:endParaRPr kumimoji="0" lang="zh-CN" altLang="en-US" sz="2000" b="1" i="0" u="none" strike="noStrike" cap="none" normalizeH="0" baseline="0">
                        <a:ln>
                          <a:noFill/>
                        </a:ln>
                        <a:solidFill>
                          <a:schemeClr val="tx2"/>
                        </a:solidFill>
                        <a:effectLst/>
                        <a:latin typeface="楷体" panose="02010609060101010101" pitchFamily="49" charset="-122"/>
                        <a:ea typeface="楷体" panose="02010609060101010101" pitchFamily="49" charset="-122"/>
                      </a:endParaRP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hMerge="1">
                  <a:tcPr/>
                </a:tc>
                <a:tc hMerge="1">
                  <a:tcPr/>
                </a:tc>
                <a:tc hMerge="1">
                  <a:tcPr/>
                </a:tc>
                <a:tc hMerge="1">
                  <a:tcPr/>
                </a:tc>
                <a:tc hMerge="1">
                  <a:tcPr/>
                </a:tc>
                <a:tc hMerge="1">
                  <a:tcPr/>
                </a:tc>
                <a:tc hMerge="1">
                  <a:tcPr/>
                </a:tc>
              </a:tr>
              <a:tr h="462915">
                <a:tc gridSpan="9">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产品名称：</a:t>
                      </a: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a:t>
                      </a: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产品        完工产品：</a:t>
                      </a: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50</a:t>
                      </a: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件</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hMerge="1">
                  <a:tcPr/>
                </a:tc>
                <a:tc hMerge="1">
                  <a:tcPr/>
                </a:tc>
                <a:tc hMerge="1">
                  <a:tcPr/>
                </a:tc>
                <a:tc hMerge="1">
                  <a:tcPr/>
                </a:tc>
                <a:tc hMerge="1">
                  <a:tcPr/>
                </a:tc>
                <a:tc hMerge="1">
                  <a:tcPr/>
                </a:tc>
                <a:tc hMerge="1">
                  <a:tcPr/>
                </a:tc>
              </a:tr>
              <a:tr h="448945">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年</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凭证</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摘要</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成本项目</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hMerge="1">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合计</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639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月</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日</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字</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号</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直接材料</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直接人工</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制造费用</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cPr/>
                </a:tc>
              </a:tr>
              <a:tr h="45656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月初在产品成本</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5783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分配原材料</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2000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2000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5783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2</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分配工资</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700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700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5</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分配制造费</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1050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1050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5783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6</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结转完工产品成本</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2000</a:t>
                      </a:r>
                      <a:endPar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700</a:t>
                      </a:r>
                      <a:endPar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1050</a:t>
                      </a:r>
                      <a:endPar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3750</a:t>
                      </a:r>
                      <a:endParaRPr kumimoji="0" lang="en-US" altLang="zh-CN" sz="20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
        <p:nvSpPr>
          <p:cNvPr id="314369" name="Rectangle 2"/>
          <p:cNvSpPr/>
          <p:nvPr>
            <p:ph type="title"/>
          </p:nvPr>
        </p:nvSpPr>
        <p:spPr>
          <a:xfrm>
            <a:off x="767080" y="376555"/>
            <a:ext cx="1053719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9665" name="Text Box 2"/>
          <p:cNvSpPr txBox="1"/>
          <p:nvPr/>
        </p:nvSpPr>
        <p:spPr>
          <a:xfrm>
            <a:off x="976630" y="1196975"/>
            <a:ext cx="10212705" cy="1427480"/>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Ø"/>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11】</a:t>
            </a:r>
            <a:r>
              <a:rPr lang="zh-CN" altLang="en-US" sz="2800" b="1" dirty="0">
                <a:latin typeface="楷体" panose="02010609060101010101" pitchFamily="49" charset="-122"/>
                <a:ea typeface="楷体" panose="02010609060101010101" pitchFamily="49" charset="-122"/>
              </a:rPr>
              <a:t>企业本月期初</a:t>
            </a: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有</a:t>
            </a:r>
            <a:r>
              <a:rPr lang="zh-CN" altLang="en-US" sz="2800" b="1" dirty="0">
                <a:latin typeface="楷体" panose="02010609060101010101" pitchFamily="49" charset="-122"/>
                <a:ea typeface="楷体" panose="02010609060101010101" pitchFamily="49" charset="-122"/>
                <a:sym typeface="宋体" panose="02010600030101010101" pitchFamily="2" charset="-122"/>
              </a:rPr>
              <a:t>在产品</a:t>
            </a:r>
            <a:r>
              <a:rPr lang="en-US" altLang="zh-CN" sz="2800" b="1" dirty="0">
                <a:latin typeface="楷体" panose="02010609060101010101" pitchFamily="49" charset="-122"/>
                <a:ea typeface="楷体" panose="02010609060101010101" pitchFamily="49" charset="-122"/>
              </a:rPr>
              <a:t>1 060</a:t>
            </a:r>
            <a:r>
              <a:rPr lang="zh-CN" altLang="en-US" sz="2800" b="1" dirty="0">
                <a:latin typeface="楷体" panose="02010609060101010101" pitchFamily="49" charset="-122"/>
                <a:ea typeface="楷体" panose="02010609060101010101" pitchFamily="49" charset="-122"/>
              </a:rPr>
              <a:t>元，月末</a:t>
            </a: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产品</a:t>
            </a:r>
            <a:r>
              <a:rPr lang="en-US" altLang="zh-CN" sz="2800" b="1" dirty="0">
                <a:latin typeface="楷体" panose="02010609060101010101" pitchFamily="49" charset="-122"/>
                <a:ea typeface="楷体" panose="02010609060101010101" pitchFamily="49" charset="-122"/>
              </a:rPr>
              <a:t>100</a:t>
            </a:r>
            <a:r>
              <a:rPr lang="zh-CN" altLang="en-US" sz="2800" b="1" dirty="0">
                <a:latin typeface="楷体" panose="02010609060101010101" pitchFamily="49" charset="-122"/>
                <a:ea typeface="楷体" panose="02010609060101010101" pitchFamily="49" charset="-122"/>
              </a:rPr>
              <a:t>件全部完工，并已验收入库。</a:t>
            </a:r>
            <a:endParaRPr lang="zh-CN" altLang="en-US" sz="2800" b="1" dirty="0">
              <a:latin typeface="楷体" panose="02010609060101010101" pitchFamily="49" charset="-122"/>
              <a:ea typeface="楷体" panose="02010609060101010101" pitchFamily="49" charset="-122"/>
            </a:endParaRPr>
          </a:p>
        </p:txBody>
      </p:sp>
      <p:sp>
        <p:nvSpPr>
          <p:cNvPr id="369667" name="Rectangle 20" descr="Rectangle: Click to edit Master text styles&#13;&#10;Second level&#13;&#10;Third level&#13;&#10;Fourth level&#13;&#10;Fifth level"/>
          <p:cNvSpPr/>
          <p:nvPr/>
        </p:nvSpPr>
        <p:spPr>
          <a:xfrm>
            <a:off x="1881188" y="2563813"/>
            <a:ext cx="4227512" cy="1895475"/>
          </a:xfrm>
          <a:prstGeom prst="rect">
            <a:avLst/>
          </a:prstGeom>
          <a:solidFill>
            <a:srgbClr val="FFFFCC"/>
          </a:solidFill>
          <a:ln w="9525">
            <a:noFill/>
          </a:ln>
        </p:spPr>
        <p:txBody>
          <a:bodyPr anchor="ctr" anchorCtr="1"/>
          <a:p>
            <a:pPr marL="342900" indent="-342900" algn="just">
              <a:lnSpc>
                <a:spcPct val="150000"/>
              </a:lnSpc>
              <a:buClr>
                <a:schemeClr val="hlink"/>
              </a:buClr>
              <a:buSzPct val="110000"/>
              <a:buFont typeface="Wingdings" panose="05000000000000000000" pitchFamily="2" charset="2"/>
            </a:pPr>
            <a:r>
              <a:rPr lang="zh-CN" altLang="en-US" sz="2000" b="1" dirty="0">
                <a:latin typeface="楷体" panose="02010609060101010101" pitchFamily="49" charset="-122"/>
                <a:ea typeface="楷体" panose="02010609060101010101" pitchFamily="49" charset="-122"/>
              </a:rPr>
              <a:t>借：生产成本 </a:t>
            </a:r>
            <a:r>
              <a:rPr lang="en-US" altLang="zh-CN" sz="2000" b="1" dirty="0">
                <a:latin typeface="楷体" panose="02010609060101010101" pitchFamily="49" charset="-122"/>
                <a:ea typeface="楷体" panose="02010609060101010101" pitchFamily="49" charset="-122"/>
              </a:rPr>
              <a:t>— A</a:t>
            </a:r>
            <a:r>
              <a:rPr lang="zh-CN" altLang="en-US" sz="2000" b="1" dirty="0">
                <a:latin typeface="楷体" panose="02010609060101010101" pitchFamily="49" charset="-122"/>
                <a:ea typeface="楷体" panose="02010609060101010101" pitchFamily="49" charset="-122"/>
              </a:rPr>
              <a:t>产品 </a:t>
            </a:r>
            <a:r>
              <a:rPr lang="en-US" altLang="zh-CN" sz="2000" b="1" dirty="0">
                <a:latin typeface="楷体" panose="02010609060101010101" pitchFamily="49" charset="-122"/>
                <a:ea typeface="楷体" panose="02010609060101010101" pitchFamily="49" charset="-122"/>
              </a:rPr>
              <a:t>2 000</a:t>
            </a:r>
            <a:endParaRPr lang="en-US" altLang="zh-CN" sz="2000" b="1" dirty="0">
              <a:latin typeface="楷体" panose="02010609060101010101" pitchFamily="49" charset="-122"/>
              <a:ea typeface="楷体"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000" b="1" dirty="0">
                <a:latin typeface="楷体" panose="02010609060101010101" pitchFamily="49" charset="-122"/>
                <a:ea typeface="楷体" panose="02010609060101010101" pitchFamily="49" charset="-122"/>
              </a:rPr>
              <a:t>             — B</a:t>
            </a:r>
            <a:r>
              <a:rPr lang="zh-CN" altLang="en-US" sz="2000" b="1" dirty="0">
                <a:latin typeface="楷体" panose="02010609060101010101" pitchFamily="49" charset="-122"/>
                <a:ea typeface="楷体" panose="02010609060101010101" pitchFamily="49" charset="-122"/>
              </a:rPr>
              <a:t>产品 </a:t>
            </a:r>
            <a:r>
              <a:rPr lang="en-US" altLang="zh-CN" sz="2000" b="1" dirty="0">
                <a:latin typeface="楷体" panose="02010609060101010101" pitchFamily="49" charset="-122"/>
                <a:ea typeface="楷体" panose="02010609060101010101" pitchFamily="49" charset="-122"/>
              </a:rPr>
              <a:t>4 400</a:t>
            </a:r>
            <a:endParaRPr lang="en-US" altLang="zh-CN" sz="2000" b="1" dirty="0">
              <a:latin typeface="楷体" panose="02010609060101010101" pitchFamily="49" charset="-122"/>
              <a:ea typeface="楷体"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制造费用            </a:t>
            </a:r>
            <a:r>
              <a:rPr lang="en-US" altLang="zh-CN" sz="2000" b="1" dirty="0">
                <a:latin typeface="楷体" panose="02010609060101010101" pitchFamily="49" charset="-122"/>
                <a:ea typeface="楷体" panose="02010609060101010101" pitchFamily="49" charset="-122"/>
              </a:rPr>
              <a:t>660</a:t>
            </a:r>
            <a:endParaRPr lang="en-US" altLang="zh-CN" sz="2000" b="1" dirty="0">
              <a:latin typeface="楷体" panose="02010609060101010101" pitchFamily="49" charset="-122"/>
              <a:ea typeface="楷体" panose="02010609060101010101" pitchFamily="49" charset="-122"/>
            </a:endParaRPr>
          </a:p>
          <a:p>
            <a:pPr marL="342900" indent="-342900" algn="just">
              <a:lnSpc>
                <a:spcPct val="150000"/>
              </a:lnSpc>
              <a:buClr>
                <a:schemeClr val="hlink"/>
              </a:buClr>
              <a:buSzPct val="110000"/>
              <a:buFont typeface="Wingdings" panose="05000000000000000000" pitchFamily="2" charset="2"/>
            </a:pP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贷：原材料            </a:t>
            </a:r>
            <a:r>
              <a:rPr lang="en-US" altLang="zh-CN" sz="2000" b="1" dirty="0">
                <a:latin typeface="楷体" panose="02010609060101010101" pitchFamily="49" charset="-122"/>
                <a:ea typeface="楷体" panose="02010609060101010101" pitchFamily="49" charset="-122"/>
              </a:rPr>
              <a:t>7 060</a:t>
            </a:r>
            <a:endParaRPr lang="en-US" altLang="zh-CN" sz="2000" b="1" dirty="0">
              <a:latin typeface="楷体" panose="02010609060101010101" pitchFamily="49" charset="-122"/>
              <a:ea typeface="楷体" panose="02010609060101010101" pitchFamily="49" charset="-122"/>
            </a:endParaRPr>
          </a:p>
        </p:txBody>
      </p:sp>
      <p:sp>
        <p:nvSpPr>
          <p:cNvPr id="369668" name="Rectangle 22" descr="Rectangle: Click to edit Master text styles&#13;&#10;Second level&#13;&#10;Third level&#13;&#10;Fourth level&#13;&#10;Fifth level"/>
          <p:cNvSpPr/>
          <p:nvPr/>
        </p:nvSpPr>
        <p:spPr>
          <a:xfrm>
            <a:off x="1882775" y="4738688"/>
            <a:ext cx="4225925" cy="1858962"/>
          </a:xfrm>
          <a:prstGeom prst="rect">
            <a:avLst/>
          </a:prstGeom>
          <a:solidFill>
            <a:srgbClr val="FFC2C2"/>
          </a:solidFill>
          <a:ln w="9525">
            <a:noFill/>
          </a:ln>
        </p:spPr>
        <p:txBody>
          <a:bodyPr anchor="ctr" anchorCtr="1"/>
          <a:p>
            <a:pPr algn="just" eaLnBrk="0" hangingPunct="0">
              <a:lnSpc>
                <a:spcPct val="150000"/>
              </a:lnSpc>
            </a:pPr>
            <a:r>
              <a:rPr lang="zh-CN" altLang="en-US" sz="2000" b="1" dirty="0">
                <a:latin typeface="楷体" panose="02010609060101010101" pitchFamily="49" charset="-122"/>
                <a:ea typeface="楷体" panose="02010609060101010101" pitchFamily="49" charset="-122"/>
              </a:rPr>
              <a:t>借：生产成本 </a:t>
            </a:r>
            <a:r>
              <a:rPr lang="en-US" altLang="zh-CN" sz="2000" b="1" dirty="0">
                <a:latin typeface="楷体" panose="02010609060101010101" pitchFamily="49" charset="-122"/>
                <a:ea typeface="楷体" panose="02010609060101010101" pitchFamily="49" charset="-122"/>
              </a:rPr>
              <a:t>— A</a:t>
            </a:r>
            <a:r>
              <a:rPr lang="zh-CN" altLang="en-US" sz="2000" b="1" dirty="0">
                <a:latin typeface="楷体" panose="02010609060101010101" pitchFamily="49" charset="-122"/>
                <a:ea typeface="楷体" panose="02010609060101010101" pitchFamily="49" charset="-122"/>
              </a:rPr>
              <a:t>产品   </a:t>
            </a:r>
            <a:r>
              <a:rPr lang="en-US" altLang="zh-CN" sz="2000" b="1" dirty="0">
                <a:latin typeface="楷体" panose="02010609060101010101" pitchFamily="49" charset="-122"/>
                <a:ea typeface="楷体" panose="02010609060101010101" pitchFamily="49" charset="-122"/>
              </a:rPr>
              <a:t>700</a:t>
            </a:r>
            <a:endParaRPr lang="en-US" altLang="zh-CN" sz="2000" b="1" dirty="0">
              <a:latin typeface="楷体" panose="02010609060101010101" pitchFamily="49" charset="-122"/>
              <a:ea typeface="楷体" panose="02010609060101010101" pitchFamily="49" charset="-122"/>
            </a:endParaRPr>
          </a:p>
          <a:p>
            <a:pPr algn="just" eaLnBrk="0" hangingPunct="0">
              <a:lnSpc>
                <a:spcPct val="150000"/>
              </a:lnSpc>
            </a:pPr>
            <a:r>
              <a:rPr lang="en-US" altLang="zh-CN" sz="2000" b="1" dirty="0">
                <a:latin typeface="楷体" panose="02010609060101010101" pitchFamily="49" charset="-122"/>
                <a:ea typeface="楷体" panose="02010609060101010101" pitchFamily="49" charset="-122"/>
              </a:rPr>
              <a:t>             — B</a:t>
            </a:r>
            <a:r>
              <a:rPr lang="zh-CN" altLang="en-US" sz="2000" b="1" dirty="0">
                <a:latin typeface="楷体" panose="02010609060101010101" pitchFamily="49" charset="-122"/>
                <a:ea typeface="楷体" panose="02010609060101010101" pitchFamily="49" charset="-122"/>
              </a:rPr>
              <a:t>产品 </a:t>
            </a:r>
            <a:r>
              <a:rPr lang="en-US" altLang="zh-CN" sz="2000" b="1" dirty="0">
                <a:latin typeface="楷体" panose="02010609060101010101" pitchFamily="49" charset="-122"/>
                <a:ea typeface="楷体" panose="02010609060101010101" pitchFamily="49" charset="-122"/>
              </a:rPr>
              <a:t>1 000</a:t>
            </a:r>
            <a:endParaRPr lang="en-US" altLang="zh-CN" sz="2000" b="1" dirty="0">
              <a:latin typeface="楷体" panose="02010609060101010101" pitchFamily="49" charset="-122"/>
              <a:ea typeface="楷体" panose="02010609060101010101" pitchFamily="49" charset="-122"/>
            </a:endParaRPr>
          </a:p>
          <a:p>
            <a:pPr algn="just" eaLnBrk="0" hangingPunct="0">
              <a:lnSpc>
                <a:spcPct val="150000"/>
              </a:lnSpc>
            </a:pP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制造费用            </a:t>
            </a:r>
            <a:r>
              <a:rPr lang="en-US" altLang="zh-CN" sz="2000" b="1" dirty="0">
                <a:latin typeface="楷体" panose="02010609060101010101" pitchFamily="49" charset="-122"/>
                <a:ea typeface="楷体" panose="02010609060101010101" pitchFamily="49" charset="-122"/>
              </a:rPr>
              <a:t>300</a:t>
            </a:r>
            <a:endParaRPr lang="en-US" altLang="zh-CN" sz="2000" b="1" dirty="0">
              <a:latin typeface="楷体" panose="02010609060101010101" pitchFamily="49" charset="-122"/>
              <a:ea typeface="楷体" panose="02010609060101010101" pitchFamily="49" charset="-122"/>
            </a:endParaRPr>
          </a:p>
          <a:p>
            <a:pPr algn="just" eaLnBrk="0" hangingPunct="0">
              <a:lnSpc>
                <a:spcPct val="150000"/>
              </a:lnSpc>
            </a:pP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贷：应付职工薪酬      </a:t>
            </a:r>
            <a:r>
              <a:rPr lang="en-US" altLang="zh-CN" sz="2000" b="1" dirty="0">
                <a:latin typeface="楷体" panose="02010609060101010101" pitchFamily="49" charset="-122"/>
                <a:ea typeface="楷体" panose="02010609060101010101" pitchFamily="49" charset="-122"/>
              </a:rPr>
              <a:t>2 000</a:t>
            </a:r>
            <a:endParaRPr lang="en-US" altLang="zh-CN" sz="2000" b="1" dirty="0">
              <a:latin typeface="楷体" panose="02010609060101010101" pitchFamily="49" charset="-122"/>
              <a:ea typeface="楷体" panose="02010609060101010101" pitchFamily="49" charset="-122"/>
            </a:endParaRPr>
          </a:p>
        </p:txBody>
      </p:sp>
      <p:sp>
        <p:nvSpPr>
          <p:cNvPr id="414746" name="Rectangle 26"/>
          <p:cNvSpPr/>
          <p:nvPr/>
        </p:nvSpPr>
        <p:spPr>
          <a:xfrm>
            <a:off x="6205538" y="2563813"/>
            <a:ext cx="4152900" cy="1438275"/>
          </a:xfrm>
          <a:prstGeom prst="rect">
            <a:avLst/>
          </a:prstGeom>
          <a:solidFill>
            <a:schemeClr val="accent5"/>
          </a:solidFill>
          <a:ln w="9525">
            <a:noFill/>
          </a:ln>
        </p:spPr>
        <p:txBody>
          <a:bodyPr anchor="t"/>
          <a:p>
            <a:pPr marL="469900" indent="-469900" eaLnBrk="0" fontAlgn="base" hangingPunct="0">
              <a:lnSpc>
                <a:spcPct val="150000"/>
              </a:lnSpc>
            </a:pPr>
            <a:r>
              <a:rPr lang="zh-CN" altLang="en-US" sz="2000" b="1" strike="noStrike" noProof="1" dirty="0">
                <a:latin typeface="楷体" panose="02010609060101010101" pitchFamily="49" charset="-122"/>
                <a:ea typeface="楷体" panose="02010609060101010101" pitchFamily="49" charset="-122"/>
                <a:cs typeface="+mn-cs"/>
              </a:rPr>
              <a:t>借：生产成本 </a:t>
            </a:r>
            <a:r>
              <a:rPr lang="en-US" altLang="zh-CN" sz="2000" b="1" strike="noStrike" noProof="1" dirty="0">
                <a:latin typeface="楷体" panose="02010609060101010101" pitchFamily="49" charset="-122"/>
                <a:ea typeface="楷体" panose="02010609060101010101" pitchFamily="49" charset="-122"/>
                <a:cs typeface="+mn-cs"/>
              </a:rPr>
              <a:t>— A</a:t>
            </a:r>
            <a:r>
              <a:rPr lang="zh-CN" altLang="en-US" sz="2000" b="1" strike="noStrike" noProof="1" dirty="0">
                <a:latin typeface="楷体" panose="02010609060101010101" pitchFamily="49" charset="-122"/>
                <a:ea typeface="楷体" panose="02010609060101010101" pitchFamily="49" charset="-122"/>
                <a:cs typeface="+mn-cs"/>
              </a:rPr>
              <a:t>产品 </a:t>
            </a:r>
            <a:r>
              <a:rPr lang="en-US" altLang="zh-CN" sz="2000" b="1" strike="noStrike" noProof="1" dirty="0">
                <a:latin typeface="楷体" panose="02010609060101010101" pitchFamily="49" charset="-122"/>
                <a:ea typeface="楷体" panose="02010609060101010101" pitchFamily="49" charset="-122"/>
                <a:cs typeface="+mn-cs"/>
              </a:rPr>
              <a:t>1 050</a:t>
            </a:r>
            <a:endParaRPr lang="en-US" altLang="zh-CN" sz="2000" b="1" strike="noStrike" noProof="1" dirty="0">
              <a:latin typeface="楷体" panose="02010609060101010101" pitchFamily="49" charset="-122"/>
              <a:ea typeface="楷体" panose="02010609060101010101" pitchFamily="49" charset="-122"/>
            </a:endParaRPr>
          </a:p>
          <a:p>
            <a:pPr marL="469900" indent="-469900" eaLnBrk="0" fontAlgn="base" hangingPunct="0">
              <a:lnSpc>
                <a:spcPct val="150000"/>
              </a:lnSpc>
            </a:pPr>
            <a:r>
              <a:rPr lang="en-US" altLang="zh-CN" sz="2000" b="1" strike="noStrike" noProof="1" dirty="0">
                <a:latin typeface="楷体" panose="02010609060101010101" pitchFamily="49" charset="-122"/>
                <a:ea typeface="楷体" panose="02010609060101010101" pitchFamily="49" charset="-122"/>
                <a:cs typeface="+mn-cs"/>
              </a:rPr>
              <a:t>             — B</a:t>
            </a:r>
            <a:r>
              <a:rPr lang="zh-CN" altLang="en-US" sz="2000" b="1" strike="noStrike" noProof="1" dirty="0">
                <a:latin typeface="楷体" panose="02010609060101010101" pitchFamily="49" charset="-122"/>
                <a:ea typeface="楷体" panose="02010609060101010101" pitchFamily="49" charset="-122"/>
                <a:cs typeface="+mn-cs"/>
              </a:rPr>
              <a:t>产品 </a:t>
            </a:r>
            <a:r>
              <a:rPr lang="en-US" altLang="zh-CN" sz="2000" b="1" strike="noStrike" noProof="1" dirty="0">
                <a:latin typeface="楷体" panose="02010609060101010101" pitchFamily="49" charset="-122"/>
                <a:ea typeface="楷体" panose="02010609060101010101" pitchFamily="49" charset="-122"/>
                <a:cs typeface="+mn-cs"/>
              </a:rPr>
              <a:t>1 500</a:t>
            </a:r>
            <a:endParaRPr lang="en-US" altLang="zh-CN" sz="2000" b="1" strike="noStrike" noProof="1" dirty="0">
              <a:latin typeface="楷体" panose="02010609060101010101" pitchFamily="49" charset="-122"/>
              <a:ea typeface="楷体" panose="02010609060101010101" pitchFamily="49" charset="-122"/>
            </a:endParaRPr>
          </a:p>
          <a:p>
            <a:pPr marL="469900" indent="-469900" eaLnBrk="0" fontAlgn="base" hangingPunct="0">
              <a:lnSpc>
                <a:spcPct val="150000"/>
              </a:lnSpc>
            </a:pPr>
            <a:r>
              <a:rPr lang="en-US" altLang="zh-CN" sz="2000" b="1" strike="noStrike" noProof="1" dirty="0">
                <a:latin typeface="楷体" panose="02010609060101010101" pitchFamily="49" charset="-122"/>
                <a:ea typeface="楷体" panose="02010609060101010101" pitchFamily="49" charset="-122"/>
                <a:cs typeface="+mn-cs"/>
              </a:rPr>
              <a:t>    </a:t>
            </a:r>
            <a:r>
              <a:rPr lang="zh-CN" altLang="en-US" sz="2000" b="1" strike="noStrike" noProof="1" dirty="0">
                <a:latin typeface="楷体" panose="02010609060101010101" pitchFamily="49" charset="-122"/>
                <a:ea typeface="楷体" panose="02010609060101010101" pitchFamily="49" charset="-122"/>
                <a:cs typeface="+mn-cs"/>
              </a:rPr>
              <a:t>贷：制造费用         </a:t>
            </a:r>
            <a:r>
              <a:rPr lang="en-US" altLang="zh-CN" sz="2000" b="1" strike="noStrike" noProof="1" dirty="0">
                <a:latin typeface="楷体" panose="02010609060101010101" pitchFamily="49" charset="-122"/>
                <a:ea typeface="楷体" panose="02010609060101010101" pitchFamily="49" charset="-122"/>
                <a:cs typeface="+mn-cs"/>
              </a:rPr>
              <a:t>2 550</a:t>
            </a:r>
            <a:endParaRPr lang="en-US" altLang="zh-CN" sz="2000" b="1" strike="noStrike" noProof="1" dirty="0">
              <a:latin typeface="楷体" panose="02010609060101010101" pitchFamily="49" charset="-122"/>
              <a:ea typeface="楷体" panose="02010609060101010101" pitchFamily="49" charset="-122"/>
            </a:endParaRPr>
          </a:p>
        </p:txBody>
      </p:sp>
      <p:graphicFrame>
        <p:nvGraphicFramePr>
          <p:cNvPr id="3" name="Group 4"/>
          <p:cNvGraphicFramePr>
            <a:graphicFrameLocks noGrp="1"/>
          </p:cNvGraphicFramePr>
          <p:nvPr/>
        </p:nvGraphicFramePr>
        <p:xfrm>
          <a:off x="6211888" y="4037013"/>
          <a:ext cx="3997325" cy="2740025"/>
        </p:xfrm>
        <a:graphic>
          <a:graphicData uri="http://schemas.openxmlformats.org/drawingml/2006/table">
            <a:tbl>
              <a:tblPr/>
              <a:tblGrid>
                <a:gridCol w="3071495"/>
                <a:gridCol w="925830"/>
              </a:tblGrid>
              <a:tr h="459740">
                <a:tc gridSpan="2">
                  <a:txBody>
                    <a:bodyPr/>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生产成本</a:t>
                      </a:r>
                      <a:r>
                        <a:rPr kumimoji="0" lang="en-US" altLang="zh-CN"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—B</a:t>
                      </a:r>
                      <a:endParaRPr kumimoji="0" lang="en-US" altLang="zh-CN"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L="36000" marR="36000" marT="46800" marB="4680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cPr/>
                </a:tc>
              </a:tr>
              <a:tr h="1847215">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2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               1 060</a:t>
                      </a:r>
                      <a:endParaRPr kumimoji="1" lang="en-US" altLang="zh-CN" sz="22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L="36000" marR="36000" marT="46800" marB="4680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rgbClr val="0000FF"/>
                        </a:solidFill>
                        <a:effectLst/>
                        <a:latin typeface="宋体" panose="02010600030101010101" pitchFamily="2" charset="-122"/>
                        <a:ea typeface="宋体" panose="02010600030101010101" pitchFamily="2" charset="-122"/>
                      </a:endParaRPr>
                    </a:p>
                  </a:txBody>
                  <a:tcPr marL="36000" marR="36000" marT="46800" marB="4680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r h="433070">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1800" b="1" i="0" u="none" strike="noStrike" cap="none" normalizeH="0" baseline="0">
                        <a:ln>
                          <a:noFill/>
                        </a:ln>
                        <a:solidFill>
                          <a:srgbClr val="0000FF"/>
                        </a:solidFill>
                        <a:effectLst/>
                        <a:latin typeface="Verdana" panose="020B0604030504040204" pitchFamily="34" charset="0"/>
                        <a:ea typeface="宋体" panose="02010600030101010101" pitchFamily="2" charset="-122"/>
                      </a:endParaRPr>
                    </a:p>
                  </a:txBody>
                  <a:tcPr marL="36000" marR="36000" marT="46800" marB="4680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c>
                  <a:txBody>
                    <a:bodyPr/>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1800" b="1" i="0" u="none" strike="noStrike" cap="none" normalizeH="0" baseline="0" dirty="0">
                        <a:ln>
                          <a:noFill/>
                        </a:ln>
                        <a:solidFill>
                          <a:srgbClr val="0000FF"/>
                        </a:solidFill>
                        <a:effectLst/>
                        <a:latin typeface="宋体" panose="02010600030101010101" pitchFamily="2" charset="-122"/>
                        <a:ea typeface="宋体" panose="02010600030101010101" pitchFamily="2" charset="-122"/>
                      </a:endParaRPr>
                    </a:p>
                  </a:txBody>
                  <a:tcPr marL="36000" marR="36000" marT="46800" marB="4680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r>
            </a:tbl>
          </a:graphicData>
        </a:graphic>
      </p:graphicFrame>
      <p:sp>
        <p:nvSpPr>
          <p:cNvPr id="7" name="Text Box 28"/>
          <p:cNvSpPr txBox="1"/>
          <p:nvPr/>
        </p:nvSpPr>
        <p:spPr>
          <a:xfrm>
            <a:off x="6354763" y="4986338"/>
            <a:ext cx="2714625" cy="338455"/>
          </a:xfrm>
          <a:prstGeom prst="rect">
            <a:avLst/>
          </a:prstGeom>
          <a:noFill/>
          <a:ln w="9525">
            <a:noFill/>
          </a:ln>
        </p:spPr>
        <p:txBody>
          <a:bodyPr lIns="0" tIns="0" rIns="0" bIns="0" anchor="t" anchorCtr="0">
            <a:spAutoFit/>
          </a:bodyPr>
          <a:p>
            <a:pPr>
              <a:spcBef>
                <a:spcPct val="50000"/>
              </a:spcBef>
            </a:pPr>
            <a:r>
              <a:rPr lang="zh-CN" altLang="en-US" sz="2200" b="1" dirty="0">
                <a:solidFill>
                  <a:srgbClr val="0000FF"/>
                </a:solidFill>
                <a:latin typeface="楷体" panose="02010609060101010101" pitchFamily="49" charset="-122"/>
                <a:ea typeface="楷体" panose="02010609060101010101" pitchFamily="49" charset="-122"/>
              </a:rPr>
              <a:t>直接材料</a:t>
            </a:r>
            <a:r>
              <a:rPr lang="zh-CN" altLang="zh-CN" sz="2200" b="1" dirty="0">
                <a:solidFill>
                  <a:srgbClr val="0000FF"/>
                </a:solidFill>
                <a:latin typeface="楷体" panose="02010609060101010101" pitchFamily="49" charset="-122"/>
                <a:ea typeface="楷体" panose="02010609060101010101" pitchFamily="49" charset="-122"/>
              </a:rPr>
              <a:t>①</a:t>
            </a:r>
            <a:r>
              <a:rPr lang="zh-CN" altLang="en-US" sz="2200" b="1" dirty="0">
                <a:solidFill>
                  <a:srgbClr val="0000FF"/>
                </a:solidFill>
                <a:latin typeface="楷体" panose="02010609060101010101" pitchFamily="49" charset="-122"/>
                <a:ea typeface="楷体" panose="02010609060101010101" pitchFamily="49" charset="-122"/>
              </a:rPr>
              <a:t> ： </a:t>
            </a:r>
            <a:r>
              <a:rPr lang="en-US" altLang="zh-CN" sz="2200" b="1" dirty="0">
                <a:solidFill>
                  <a:srgbClr val="0000FF"/>
                </a:solidFill>
                <a:latin typeface="楷体" panose="02010609060101010101" pitchFamily="49" charset="-122"/>
                <a:ea typeface="楷体" panose="02010609060101010101" pitchFamily="49" charset="-122"/>
              </a:rPr>
              <a:t>4 400</a:t>
            </a:r>
            <a:endParaRPr lang="en-US" altLang="zh-CN" sz="2200" b="1" dirty="0">
              <a:solidFill>
                <a:srgbClr val="0000FF"/>
              </a:solidFill>
              <a:latin typeface="楷体" panose="02010609060101010101" pitchFamily="49" charset="-122"/>
              <a:ea typeface="楷体" panose="02010609060101010101" pitchFamily="49" charset="-122"/>
            </a:endParaRPr>
          </a:p>
        </p:txBody>
      </p:sp>
      <p:sp>
        <p:nvSpPr>
          <p:cNvPr id="8" name="Text Box 29"/>
          <p:cNvSpPr txBox="1"/>
          <p:nvPr/>
        </p:nvSpPr>
        <p:spPr>
          <a:xfrm>
            <a:off x="6354763" y="5434013"/>
            <a:ext cx="2714625" cy="338455"/>
          </a:xfrm>
          <a:prstGeom prst="rect">
            <a:avLst/>
          </a:prstGeom>
          <a:noFill/>
          <a:ln w="9525">
            <a:noFill/>
          </a:ln>
        </p:spPr>
        <p:txBody>
          <a:bodyPr lIns="0" tIns="0" rIns="0" bIns="0" anchor="t" anchorCtr="0">
            <a:spAutoFit/>
          </a:bodyPr>
          <a:p>
            <a:pPr>
              <a:spcBef>
                <a:spcPct val="50000"/>
              </a:spcBef>
            </a:pPr>
            <a:r>
              <a:rPr lang="zh-CN" altLang="en-US" sz="2200" b="1" dirty="0">
                <a:solidFill>
                  <a:srgbClr val="0000FF"/>
                </a:solidFill>
                <a:latin typeface="楷体" panose="02010609060101010101" pitchFamily="49" charset="-122"/>
                <a:ea typeface="楷体" panose="02010609060101010101" pitchFamily="49" charset="-122"/>
              </a:rPr>
              <a:t>直接人工</a:t>
            </a:r>
            <a:r>
              <a:rPr lang="zh-CN" altLang="zh-CN" sz="2200" b="1" dirty="0">
                <a:solidFill>
                  <a:srgbClr val="0000FF"/>
                </a:solidFill>
                <a:latin typeface="楷体" panose="02010609060101010101" pitchFamily="49" charset="-122"/>
                <a:ea typeface="楷体" panose="02010609060101010101" pitchFamily="49" charset="-122"/>
              </a:rPr>
              <a:t>②</a:t>
            </a:r>
            <a:r>
              <a:rPr lang="zh-CN" altLang="en-US" sz="2200" b="1" dirty="0">
                <a:solidFill>
                  <a:srgbClr val="0000FF"/>
                </a:solidFill>
                <a:latin typeface="楷体" panose="02010609060101010101" pitchFamily="49" charset="-122"/>
                <a:ea typeface="楷体" panose="02010609060101010101" pitchFamily="49" charset="-122"/>
              </a:rPr>
              <a:t> ： </a:t>
            </a:r>
            <a:r>
              <a:rPr lang="en-US" altLang="zh-CN" sz="2200" b="1" dirty="0">
                <a:solidFill>
                  <a:srgbClr val="0000FF"/>
                </a:solidFill>
                <a:latin typeface="楷体" panose="02010609060101010101" pitchFamily="49" charset="-122"/>
                <a:ea typeface="楷体" panose="02010609060101010101" pitchFamily="49" charset="-122"/>
              </a:rPr>
              <a:t>1 000</a:t>
            </a:r>
            <a:endParaRPr lang="en-US" altLang="zh-CN" sz="2200" b="1" dirty="0">
              <a:solidFill>
                <a:srgbClr val="0000FF"/>
              </a:solidFill>
              <a:latin typeface="楷体" panose="02010609060101010101" pitchFamily="49" charset="-122"/>
              <a:ea typeface="楷体" panose="02010609060101010101" pitchFamily="49" charset="-122"/>
            </a:endParaRPr>
          </a:p>
        </p:txBody>
      </p:sp>
      <p:sp>
        <p:nvSpPr>
          <p:cNvPr id="9" name="Text Box 30"/>
          <p:cNvSpPr txBox="1"/>
          <p:nvPr/>
        </p:nvSpPr>
        <p:spPr>
          <a:xfrm>
            <a:off x="6354763" y="5915025"/>
            <a:ext cx="3000375" cy="338455"/>
          </a:xfrm>
          <a:prstGeom prst="rect">
            <a:avLst/>
          </a:prstGeom>
          <a:noFill/>
          <a:ln w="9525">
            <a:noFill/>
          </a:ln>
        </p:spPr>
        <p:txBody>
          <a:bodyPr lIns="0" tIns="0" rIns="0" bIns="0" anchor="t" anchorCtr="0">
            <a:spAutoFit/>
          </a:bodyPr>
          <a:p>
            <a:pPr>
              <a:spcBef>
                <a:spcPct val="50000"/>
              </a:spcBef>
            </a:pPr>
            <a:r>
              <a:rPr lang="zh-CN" altLang="en-US" sz="2200" b="1" dirty="0">
                <a:solidFill>
                  <a:srgbClr val="0000FF"/>
                </a:solidFill>
                <a:latin typeface="楷体" panose="02010609060101010101" pitchFamily="49" charset="-122"/>
                <a:ea typeface="楷体" panose="02010609060101010101" pitchFamily="49" charset="-122"/>
              </a:rPr>
              <a:t>制造费用</a:t>
            </a:r>
            <a:r>
              <a:rPr lang="zh-CN" altLang="zh-CN" sz="2200" b="1" dirty="0">
                <a:solidFill>
                  <a:srgbClr val="0000FF"/>
                </a:solidFill>
                <a:latin typeface="楷体" panose="02010609060101010101" pitchFamily="49" charset="-122"/>
                <a:ea typeface="楷体" panose="02010609060101010101" pitchFamily="49" charset="-122"/>
              </a:rPr>
              <a:t>⑩</a:t>
            </a:r>
            <a:r>
              <a:rPr lang="zh-CN" altLang="en-US" sz="2200" b="1" dirty="0">
                <a:solidFill>
                  <a:srgbClr val="0000FF"/>
                </a:solidFill>
                <a:latin typeface="楷体" panose="02010609060101010101" pitchFamily="49" charset="-122"/>
                <a:ea typeface="楷体" panose="02010609060101010101" pitchFamily="49" charset="-122"/>
              </a:rPr>
              <a:t> ： </a:t>
            </a:r>
            <a:r>
              <a:rPr lang="en-US" altLang="zh-CN" sz="2200" b="1" dirty="0">
                <a:solidFill>
                  <a:srgbClr val="0000FF"/>
                </a:solidFill>
                <a:latin typeface="楷体" panose="02010609060101010101" pitchFamily="49" charset="-122"/>
                <a:ea typeface="楷体" panose="02010609060101010101" pitchFamily="49" charset="-122"/>
              </a:rPr>
              <a:t>1 500</a:t>
            </a:r>
            <a:endParaRPr lang="en-US" altLang="zh-CN" sz="2200" b="1" dirty="0">
              <a:solidFill>
                <a:srgbClr val="0000FF"/>
              </a:solidFill>
              <a:latin typeface="楷体" panose="02010609060101010101" pitchFamily="49" charset="-122"/>
              <a:ea typeface="楷体" panose="02010609060101010101" pitchFamily="49" charset="-122"/>
            </a:endParaRPr>
          </a:p>
        </p:txBody>
      </p:sp>
      <p:sp>
        <p:nvSpPr>
          <p:cNvPr id="10" name="Text Box 31"/>
          <p:cNvSpPr txBox="1"/>
          <p:nvPr/>
        </p:nvSpPr>
        <p:spPr>
          <a:xfrm>
            <a:off x="6354763" y="6434138"/>
            <a:ext cx="3214687" cy="338455"/>
          </a:xfrm>
          <a:prstGeom prst="rect">
            <a:avLst/>
          </a:prstGeom>
          <a:noFill/>
          <a:ln w="9525">
            <a:noFill/>
          </a:ln>
        </p:spPr>
        <p:txBody>
          <a:bodyPr lIns="0" tIns="0" rIns="0" bIns="0" anchor="t" anchorCtr="0">
            <a:spAutoFit/>
          </a:bodyPr>
          <a:p>
            <a:pPr>
              <a:spcBef>
                <a:spcPct val="50000"/>
              </a:spcBef>
            </a:pPr>
            <a:r>
              <a:rPr lang="zh-CN" altLang="en-US" sz="2200" b="1" dirty="0">
                <a:solidFill>
                  <a:srgbClr val="0000FF"/>
                </a:solidFill>
                <a:latin typeface="楷体" panose="02010609060101010101" pitchFamily="49" charset="-122"/>
                <a:ea typeface="楷体" panose="02010609060101010101" pitchFamily="49" charset="-122"/>
              </a:rPr>
              <a:t>借方发生额 ： </a:t>
            </a:r>
            <a:r>
              <a:rPr lang="en-US" altLang="zh-CN" sz="2200" b="1" dirty="0">
                <a:solidFill>
                  <a:srgbClr val="0000FF"/>
                </a:solidFill>
                <a:latin typeface="楷体" panose="02010609060101010101" pitchFamily="49" charset="-122"/>
                <a:ea typeface="楷体" panose="02010609060101010101" pitchFamily="49" charset="-122"/>
              </a:rPr>
              <a:t>6 900</a:t>
            </a:r>
            <a:endParaRPr lang="en-US" altLang="zh-CN" sz="2200" b="1" dirty="0">
              <a:solidFill>
                <a:srgbClr val="0000FF"/>
              </a:solidFill>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P spid="10" grpId="0"/>
      <p:bldP spid="10" grpId="1"/>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0689" name="Text Box 2"/>
          <p:cNvSpPr txBox="1"/>
          <p:nvPr/>
        </p:nvSpPr>
        <p:spPr>
          <a:xfrm>
            <a:off x="939165" y="1268730"/>
            <a:ext cx="9331960" cy="563245"/>
          </a:xfrm>
          <a:prstGeom prst="rect">
            <a:avLst/>
          </a:prstGeom>
          <a:noFill/>
          <a:ln w="9525">
            <a:noFill/>
          </a:ln>
        </p:spPr>
        <p:txBody>
          <a:bodyPr anchor="t" anchorCtr="0"/>
          <a:p>
            <a:pPr marL="457200" indent="-457200">
              <a:lnSpc>
                <a:spcPct val="130000"/>
              </a:lnSpc>
              <a:buClr>
                <a:srgbClr val="FF0000"/>
              </a:buClr>
              <a:buFont typeface="Wingdings" panose="05000000000000000000" charset="0"/>
              <a:buChar char="p"/>
            </a:pPr>
            <a:r>
              <a:rPr lang="zh-CN" altLang="en-US" sz="2800" b="1" dirty="0">
                <a:solidFill>
                  <a:srgbClr val="FF0000"/>
                </a:solidFill>
                <a:latin typeface="黑体" panose="02010609060101010101" pitchFamily="49" charset="-122"/>
                <a:ea typeface="黑体" panose="02010609060101010101" pitchFamily="49" charset="-122"/>
              </a:rPr>
              <a:t>（六）完工产品生产成本的计算与结转</a:t>
            </a:r>
            <a:endParaRPr lang="zh-CN" altLang="en-US" sz="2800" b="1" dirty="0">
              <a:solidFill>
                <a:srgbClr val="FF0000"/>
              </a:solidFill>
              <a:latin typeface="黑体" panose="02010609060101010101" pitchFamily="49" charset="-122"/>
              <a:ea typeface="黑体" panose="02010609060101010101" pitchFamily="49" charset="-122"/>
            </a:endParaRPr>
          </a:p>
        </p:txBody>
      </p:sp>
      <p:graphicFrame>
        <p:nvGraphicFramePr>
          <p:cNvPr id="414752" name="Group 32"/>
          <p:cNvGraphicFramePr>
            <a:graphicFrameLocks noGrp="1"/>
          </p:cNvGraphicFramePr>
          <p:nvPr/>
        </p:nvGraphicFramePr>
        <p:xfrm>
          <a:off x="1754188" y="2376488"/>
          <a:ext cx="8786495" cy="1011237"/>
        </p:xfrm>
        <a:graphic>
          <a:graphicData uri="http://schemas.openxmlformats.org/drawingml/2006/table">
            <a:tbl>
              <a:tblPr/>
              <a:tblGrid>
                <a:gridCol w="1177925"/>
                <a:gridCol w="312420"/>
                <a:gridCol w="1568450"/>
                <a:gridCol w="392430"/>
                <a:gridCol w="1177925"/>
                <a:gridCol w="312420"/>
                <a:gridCol w="1098550"/>
                <a:gridCol w="392430"/>
                <a:gridCol w="1098550"/>
                <a:gridCol w="391795"/>
                <a:gridCol w="863600"/>
              </a:tblGrid>
              <a:tr h="1011237">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B</a:t>
                      </a: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产品</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生产成本</a:t>
                      </a:r>
                      <a:endPar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期初在产品</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1 060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直接材料</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4 400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直接人工</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1 000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制造费用</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1 500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c>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7 960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93" marB="17993" anchor="ctr" anchorCtr="1" horzOverflow="overflow">
                    <a:lnL>
                      <a:noFill/>
                    </a:lnL>
                    <a:lnR>
                      <a:noFill/>
                    </a:lnR>
                    <a:lnT>
                      <a:noFill/>
                    </a:lnT>
                    <a:lnB>
                      <a:noFill/>
                    </a:lnB>
                    <a:lnTlToBr>
                      <a:noFill/>
                    </a:lnTlToBr>
                    <a:lnBlToTr>
                      <a:noFill/>
                    </a:lnBlToTr>
                    <a:solidFill>
                      <a:srgbClr val="FFCCFF"/>
                    </a:solidFill>
                  </a:tcPr>
                </a:tc>
              </a:tr>
            </a:tbl>
          </a:graphicData>
        </a:graphic>
      </p:graphicFrame>
      <p:sp>
        <p:nvSpPr>
          <p:cNvPr id="414800" name="Rectangle 80" descr="Rectangle: Click to edit Master text styles&#13;&#10;Second level&#13;&#10;Third level&#13;&#10;Fourth level&#13;&#10;Fifth level"/>
          <p:cNvSpPr/>
          <p:nvPr/>
        </p:nvSpPr>
        <p:spPr>
          <a:xfrm>
            <a:off x="2298700" y="3897313"/>
            <a:ext cx="7461250" cy="1438275"/>
          </a:xfrm>
          <a:prstGeom prst="rect">
            <a:avLst/>
          </a:prstGeom>
          <a:solidFill>
            <a:srgbClr val="FFFF99"/>
          </a:solidFill>
          <a:ln w="9525">
            <a:noFill/>
          </a:ln>
        </p:spPr>
        <p:txBody>
          <a:bodyPr anchor="ctr" anchorCtr="1"/>
          <a:p>
            <a:pPr algn="just" eaLnBrk="0" hangingPunct="0">
              <a:lnSpc>
                <a:spcPct val="130000"/>
              </a:lnSpc>
              <a:spcBef>
                <a:spcPct val="20000"/>
              </a:spcBef>
            </a:pPr>
            <a:r>
              <a:rPr lang="zh-CN" altLang="en-US" sz="2800" b="1" dirty="0">
                <a:latin typeface="楷体" panose="02010609060101010101" pitchFamily="49" charset="-122"/>
                <a:ea typeface="楷体" panose="02010609060101010101" pitchFamily="49" charset="-122"/>
              </a:rPr>
              <a:t>借：库存商品 </a:t>
            </a:r>
            <a:r>
              <a:rPr lang="en-US" altLang="zh-CN" sz="2800" b="1" dirty="0">
                <a:latin typeface="楷体" panose="02010609060101010101" pitchFamily="49" charset="-122"/>
                <a:ea typeface="楷体" panose="02010609060101010101" pitchFamily="49" charset="-122"/>
              </a:rPr>
              <a:t>— B</a:t>
            </a:r>
            <a:r>
              <a:rPr lang="zh-CN" altLang="en-US" sz="2800" b="1" dirty="0">
                <a:latin typeface="楷体" panose="02010609060101010101" pitchFamily="49" charset="-122"/>
                <a:ea typeface="楷体" panose="02010609060101010101" pitchFamily="49" charset="-122"/>
              </a:rPr>
              <a:t>产品       </a:t>
            </a:r>
            <a:r>
              <a:rPr lang="en-US" altLang="zh-CN" sz="2800" b="1" dirty="0">
                <a:latin typeface="楷体" panose="02010609060101010101" pitchFamily="49" charset="-122"/>
                <a:ea typeface="楷体" panose="02010609060101010101" pitchFamily="49" charset="-122"/>
              </a:rPr>
              <a:t>7 960</a:t>
            </a:r>
            <a:endParaRPr lang="en-US" altLang="zh-CN" sz="2800" b="1" dirty="0">
              <a:latin typeface="楷体" panose="02010609060101010101" pitchFamily="49" charset="-122"/>
              <a:ea typeface="楷体" panose="02010609060101010101" pitchFamily="49" charset="-122"/>
            </a:endParaRPr>
          </a:p>
          <a:p>
            <a:pPr algn="just" eaLnBrk="0" hangingPunct="0">
              <a:lnSpc>
                <a:spcPct val="130000"/>
              </a:lnSpc>
              <a:spcBef>
                <a:spcPct val="20000"/>
              </a:spcBef>
            </a:pP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贷：生产成本 </a:t>
            </a:r>
            <a:r>
              <a:rPr lang="en-US" altLang="zh-CN" sz="2800" b="1" dirty="0">
                <a:latin typeface="楷体" panose="02010609060101010101" pitchFamily="49" charset="-122"/>
                <a:ea typeface="楷体" panose="02010609060101010101" pitchFamily="49" charset="-122"/>
              </a:rPr>
              <a:t>— B</a:t>
            </a:r>
            <a:r>
              <a:rPr lang="zh-CN" altLang="en-US" sz="2800" b="1" dirty="0">
                <a:latin typeface="楷体" panose="02010609060101010101" pitchFamily="49" charset="-122"/>
                <a:ea typeface="楷体" panose="02010609060101010101" pitchFamily="49" charset="-122"/>
              </a:rPr>
              <a:t>产品       </a:t>
            </a:r>
            <a:r>
              <a:rPr lang="en-US" altLang="zh-CN" sz="2800" b="1" dirty="0">
                <a:latin typeface="楷体" panose="02010609060101010101" pitchFamily="49" charset="-122"/>
                <a:ea typeface="楷体" panose="02010609060101010101" pitchFamily="49" charset="-122"/>
              </a:rPr>
              <a:t>7 960</a:t>
            </a:r>
            <a:endParaRPr lang="en-US" altLang="zh-CN" sz="28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8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800" grpId="0" bldLvl="0" animBg="1"/>
      <p:bldP spid="414800" grpId="1" animBg="1"/>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0274" name="Text Box 2"/>
          <p:cNvSpPr txBox="1">
            <a:spLocks noChangeArrowheads="1"/>
          </p:cNvSpPr>
          <p:nvPr/>
        </p:nvSpPr>
        <p:spPr bwMode="auto">
          <a:xfrm>
            <a:off x="1005205" y="1196975"/>
            <a:ext cx="9339580" cy="825500"/>
          </a:xfrm>
          <a:prstGeom prst="rect">
            <a:avLst/>
          </a:prstGeom>
          <a:no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2000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（六）完工产品生产成本的计算与结转</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graphicFrame>
        <p:nvGraphicFramePr>
          <p:cNvPr id="415841" name="Group 97"/>
          <p:cNvGraphicFramePr>
            <a:graphicFrameLocks noGrp="1"/>
          </p:cNvGraphicFramePr>
          <p:nvPr>
            <p:ph type="tbl" idx="4294967295"/>
          </p:nvPr>
        </p:nvGraphicFramePr>
        <p:xfrm>
          <a:off x="1738313" y="2001838"/>
          <a:ext cx="8786495" cy="4036695"/>
        </p:xfrm>
        <a:graphic>
          <a:graphicData uri="http://schemas.openxmlformats.org/drawingml/2006/table">
            <a:tbl>
              <a:tblPr/>
              <a:tblGrid>
                <a:gridCol w="290195"/>
                <a:gridCol w="363855"/>
                <a:gridCol w="361950"/>
                <a:gridCol w="509270"/>
                <a:gridCol w="2322830"/>
                <a:gridCol w="1308100"/>
                <a:gridCol w="1306195"/>
                <a:gridCol w="1308100"/>
                <a:gridCol w="1016000"/>
              </a:tblGrid>
              <a:tr h="463550">
                <a:tc gridSpan="9">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2"/>
                          </a:solidFill>
                          <a:effectLst/>
                          <a:latin typeface="楷体" panose="02010609060101010101" pitchFamily="49" charset="-122"/>
                          <a:ea typeface="楷体" panose="02010609060101010101" pitchFamily="49" charset="-122"/>
                        </a:rPr>
                        <a:t>生产成本明细账</a:t>
                      </a:r>
                      <a:endParaRPr kumimoji="0" lang="zh-CN" altLang="en-US" sz="2000" b="1" i="0" u="none" strike="noStrike" cap="none" normalizeH="0" baseline="0" dirty="0">
                        <a:ln>
                          <a:noFill/>
                        </a:ln>
                        <a:solidFill>
                          <a:schemeClr val="tx2"/>
                        </a:solidFill>
                        <a:effectLst/>
                        <a:latin typeface="楷体" panose="02010609060101010101" pitchFamily="49" charset="-122"/>
                        <a:ea typeface="楷体" panose="02010609060101010101" pitchFamily="49" charset="-122"/>
                      </a:endParaRPr>
                    </a:p>
                  </a:txBody>
                  <a:tcPr marT="45736" marB="45736"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hMerge="1">
                  <a:tcPr/>
                </a:tc>
                <a:tc hMerge="1">
                  <a:tcPr/>
                </a:tc>
                <a:tc hMerge="1">
                  <a:tcPr/>
                </a:tc>
                <a:tc hMerge="1">
                  <a:tcPr/>
                </a:tc>
                <a:tc hMerge="1">
                  <a:tcPr/>
                </a:tc>
                <a:tc hMerge="1">
                  <a:tcPr/>
                </a:tc>
                <a:tc hMerge="1">
                  <a:tcPr/>
                </a:tc>
              </a:tr>
              <a:tr h="464185">
                <a:tc gridSpan="9">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产品名称：</a:t>
                      </a: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B</a:t>
                      </a: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产品        完工产品：</a:t>
                      </a: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100</a:t>
                      </a:r>
                      <a:r>
                        <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件</a:t>
                      </a:r>
                      <a:endParaRPr kumimoji="0"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hMerge="1">
                  <a:tcPr/>
                </a:tc>
                <a:tc hMerge="1">
                  <a:tcPr/>
                </a:tc>
                <a:tc hMerge="1">
                  <a:tcPr/>
                </a:tc>
                <a:tc hMerge="1">
                  <a:tcPr/>
                </a:tc>
                <a:tc hMerge="1">
                  <a:tcPr/>
                </a:tc>
                <a:tc hMerge="1">
                  <a:tcPr/>
                </a:tc>
                <a:tc hMerge="1">
                  <a:tcPr/>
                </a:tc>
              </a:tr>
              <a:tr h="43307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 </a:t>
                      </a: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年</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凭证</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摘要</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成本项目</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cPr/>
                </a:tc>
                <a:tc hMerge="1">
                  <a:tcPr/>
                </a:tc>
                <a:tc row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合计</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5687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月</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日</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字</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号</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直接材料</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直接人工</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制造费用</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0000" marR="90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cPr/>
                </a:tc>
              </a:tr>
              <a:tr h="4635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月初在产品成本</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600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342</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118</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1 060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6418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分配原材料</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4 400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4 400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635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2</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分配工资</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1 000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1 000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6418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10</a:t>
                      </a:r>
                      <a:endParaRPr kumimoji="0"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分配制造费</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1 500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1 500</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4635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0"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例</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11</a:t>
                      </a:r>
                      <a:endParaRPr kumimoji="0"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rPr>
                        <a:t>结转完工产品成本</a:t>
                      </a:r>
                      <a:endParaRPr kumimoji="0" lang="zh-CN" altLang="en-US"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5 000</a:t>
                      </a:r>
                      <a:endPar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1 342</a:t>
                      </a:r>
                      <a:endPar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1 618</a:t>
                      </a:r>
                      <a:endPar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7 960</a:t>
                      </a:r>
                      <a:endParaRPr kumimoji="0" lang="en-US" altLang="zh-CN" sz="20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endParaRPr>
                    </a:p>
                  </a:txBody>
                  <a:tcPr marT="45736" marB="4573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Rectangle 3"/>
          <p:cNvSpPr/>
          <p:nvPr>
            <p:ph idx="1"/>
          </p:nvPr>
        </p:nvSpPr>
        <p:spPr>
          <a:xfrm>
            <a:off x="643255" y="1214755"/>
            <a:ext cx="10791190" cy="5108575"/>
          </a:xfrm>
        </p:spPr>
        <p:txBody>
          <a:bodyPr vert="horz" wrap="square" lIns="91440" tIns="45720" rIns="91440" bIns="45720" anchor="t" anchorCtr="0"/>
          <a:p>
            <a:pPr algn="just" eaLnBrk="1" hangingPunct="1">
              <a:lnSpc>
                <a:spcPct val="140000"/>
              </a:lnSpc>
              <a:buClr>
                <a:srgbClr val="FF0000"/>
              </a:buClr>
              <a:buFont typeface="Wingdings" panose="05000000000000000000" pitchFamily="2" charset="2"/>
              <a:buChar char="p"/>
            </a:pPr>
            <a:r>
              <a:rPr lang="en-US" altLang="zh-CN" sz="2800" dirty="0">
                <a:solidFill>
                  <a:srgbClr val="FF0000"/>
                </a:solidFill>
                <a:latin typeface="黑体" panose="02010609060101010101" pitchFamily="49" charset="-122"/>
                <a:ea typeface="黑体" panose="02010609060101010101" pitchFamily="49" charset="-122"/>
              </a:rPr>
              <a:t>3.</a:t>
            </a:r>
            <a:r>
              <a:rPr lang="zh-CN" altLang="en-US" sz="2800" dirty="0">
                <a:solidFill>
                  <a:srgbClr val="FF0000"/>
                </a:solidFill>
                <a:latin typeface="黑体" panose="02010609060101010101" pitchFamily="49" charset="-122"/>
                <a:ea typeface="黑体" panose="02010609060101010101" pitchFamily="49" charset="-122"/>
              </a:rPr>
              <a:t>银行存款</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①性质：资产类账户。 </a:t>
            </a:r>
            <a:endParaRPr lang="en-US" altLang="zh-CN" sz="2700" dirty="0">
              <a:latin typeface="楷体" panose="02010609060101010101" pitchFamily="49" charset="-122"/>
              <a:ea typeface="楷体" panose="02010609060101010101" pitchFamily="49" charset="-122"/>
            </a:endParaRPr>
          </a:p>
          <a:p>
            <a:pPr lvl="1" indent="-436245" algn="just"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②核算内容 ：核算企业存入银行和其他金融机构的各种存款的增减变动及结余情况。</a:t>
            </a:r>
            <a:endParaRPr lang="en-US" altLang="zh-CN" sz="2700" dirty="0">
              <a:latin typeface="楷体" panose="02010609060101010101" pitchFamily="49" charset="-122"/>
              <a:ea typeface="楷体" panose="02010609060101010101" pitchFamily="49" charset="-122"/>
            </a:endParaRPr>
          </a:p>
          <a:p>
            <a:pPr lvl="1" indent="-436245" algn="just"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③结构：</a:t>
            </a:r>
            <a:r>
              <a:rPr lang="zh-CN" altLang="en-US" sz="27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7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④明细账户设置：应按开户银行和其他金融机构及存款种类、存款币种分别设置“银行存款日记账”进行序时核算。 </a:t>
            </a:r>
            <a:endParaRPr lang="zh-CN" altLang="en-US" sz="27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76835" name="Group 3"/>
          <p:cNvGraphicFramePr>
            <a:graphicFrameLocks noGrp="1"/>
          </p:cNvGraphicFramePr>
          <p:nvPr/>
        </p:nvGraphicFramePr>
        <p:xfrm>
          <a:off x="4584700" y="3744913"/>
          <a:ext cx="1800225" cy="1611312"/>
        </p:xfrm>
        <a:graphic>
          <a:graphicData uri="http://schemas.openxmlformats.org/drawingml/2006/table">
            <a:tbl>
              <a:tblPr/>
              <a:tblGrid>
                <a:gridCol w="899795"/>
                <a:gridCol w="900430"/>
              </a:tblGrid>
              <a:tr h="45720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制造费用</a:t>
                      </a:r>
                      <a:endParaRPr kumimoji="0"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15411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376846" name="Group 14"/>
          <p:cNvGraphicFramePr>
            <a:graphicFrameLocks noGrp="1"/>
          </p:cNvGraphicFramePr>
          <p:nvPr/>
        </p:nvGraphicFramePr>
        <p:xfrm>
          <a:off x="1920875" y="2032000"/>
          <a:ext cx="1524000" cy="1222375"/>
        </p:xfrm>
        <a:graphic>
          <a:graphicData uri="http://schemas.openxmlformats.org/drawingml/2006/table">
            <a:tbl>
              <a:tblPr/>
              <a:tblGrid>
                <a:gridCol w="762000"/>
                <a:gridCol w="762000"/>
              </a:tblGrid>
              <a:tr h="45720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原材料</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7651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376857" name="Group 25"/>
          <p:cNvGraphicFramePr>
            <a:graphicFrameLocks noGrp="1"/>
          </p:cNvGraphicFramePr>
          <p:nvPr/>
        </p:nvGraphicFramePr>
        <p:xfrm>
          <a:off x="6529388" y="2033588"/>
          <a:ext cx="1800225" cy="2465070"/>
        </p:xfrm>
        <a:graphic>
          <a:graphicData uri="http://schemas.openxmlformats.org/drawingml/2006/table">
            <a:tbl>
              <a:tblPr/>
              <a:tblGrid>
                <a:gridCol w="900430"/>
                <a:gridCol w="899795"/>
              </a:tblGrid>
              <a:tr h="45720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生产成本</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21" marB="4572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00787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21" marB="457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21" marB="457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376868" name="Group 36"/>
          <p:cNvGraphicFramePr>
            <a:graphicFrameLocks noGrp="1"/>
          </p:cNvGraphicFramePr>
          <p:nvPr/>
        </p:nvGraphicFramePr>
        <p:xfrm>
          <a:off x="8832850" y="2035175"/>
          <a:ext cx="1549400" cy="1673225"/>
        </p:xfrm>
        <a:graphic>
          <a:graphicData uri="http://schemas.openxmlformats.org/drawingml/2006/table">
            <a:tbl>
              <a:tblPr/>
              <a:tblGrid>
                <a:gridCol w="774700"/>
                <a:gridCol w="774700"/>
              </a:tblGrid>
              <a:tr h="457182">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库存商品</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11" marB="4571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21604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8" marR="91438" marT="45711" marB="4571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11" marB="4571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376879" name="Group 47"/>
          <p:cNvGraphicFramePr>
            <a:graphicFrameLocks noGrp="1"/>
          </p:cNvGraphicFramePr>
          <p:nvPr/>
        </p:nvGraphicFramePr>
        <p:xfrm>
          <a:off x="1811338" y="4841875"/>
          <a:ext cx="1765300" cy="1158875"/>
        </p:xfrm>
        <a:graphic>
          <a:graphicData uri="http://schemas.openxmlformats.org/drawingml/2006/table">
            <a:tbl>
              <a:tblPr/>
              <a:tblGrid>
                <a:gridCol w="882650"/>
                <a:gridCol w="882650"/>
              </a:tblGrid>
              <a:tr h="45720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银行存款等</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44" marB="4574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7016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8" marR="91438" marT="45744" marB="4574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44" marB="4574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376925" name="Group 93"/>
          <p:cNvGraphicFramePr>
            <a:graphicFrameLocks noGrp="1"/>
          </p:cNvGraphicFramePr>
          <p:nvPr/>
        </p:nvGraphicFramePr>
        <p:xfrm>
          <a:off x="1595438" y="3257550"/>
          <a:ext cx="2156460" cy="1430655"/>
        </p:xfrm>
        <a:graphic>
          <a:graphicData uri="http://schemas.openxmlformats.org/drawingml/2006/table">
            <a:tbl>
              <a:tblPr/>
              <a:tblGrid>
                <a:gridCol w="1078230"/>
                <a:gridCol w="1078230"/>
              </a:tblGrid>
              <a:tr h="50038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应付职工薪酬</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9302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76901" name="Line 69"/>
          <p:cNvSpPr/>
          <p:nvPr/>
        </p:nvSpPr>
        <p:spPr>
          <a:xfrm>
            <a:off x="4224338" y="2824163"/>
            <a:ext cx="1587" cy="2738437"/>
          </a:xfrm>
          <a:prstGeom prst="line">
            <a:avLst/>
          </a:prstGeom>
          <a:ln w="38100" cap="flat" cmpd="sng">
            <a:solidFill>
              <a:srgbClr val="353DE3"/>
            </a:solidFill>
            <a:prstDash val="solid"/>
            <a:round/>
            <a:headEnd type="none" w="med" len="med"/>
            <a:tailEnd type="none" w="med" len="med"/>
          </a:ln>
        </p:spPr>
      </p:sp>
      <p:sp>
        <p:nvSpPr>
          <p:cNvPr id="376902" name="Line 70"/>
          <p:cNvSpPr/>
          <p:nvPr/>
        </p:nvSpPr>
        <p:spPr>
          <a:xfrm flipH="1">
            <a:off x="2928938" y="2824163"/>
            <a:ext cx="1296987" cy="0"/>
          </a:xfrm>
          <a:prstGeom prst="line">
            <a:avLst/>
          </a:prstGeom>
          <a:ln w="38100" cap="flat" cmpd="sng">
            <a:solidFill>
              <a:srgbClr val="353DE3"/>
            </a:solidFill>
            <a:prstDash val="solid"/>
            <a:round/>
            <a:headEnd type="none" w="med" len="med"/>
            <a:tailEnd type="none" w="med" len="med"/>
          </a:ln>
        </p:spPr>
      </p:sp>
      <p:sp>
        <p:nvSpPr>
          <p:cNvPr id="376903" name="Line 71"/>
          <p:cNvSpPr/>
          <p:nvPr/>
        </p:nvSpPr>
        <p:spPr>
          <a:xfrm flipH="1">
            <a:off x="2928938" y="5562600"/>
            <a:ext cx="1296987" cy="0"/>
          </a:xfrm>
          <a:prstGeom prst="line">
            <a:avLst/>
          </a:prstGeom>
          <a:ln w="38100" cap="flat" cmpd="sng">
            <a:solidFill>
              <a:srgbClr val="353DE3"/>
            </a:solidFill>
            <a:prstDash val="solid"/>
            <a:round/>
            <a:headEnd type="none" w="med" len="med"/>
            <a:tailEnd type="none" w="med" len="med"/>
          </a:ln>
        </p:spPr>
      </p:sp>
      <p:sp>
        <p:nvSpPr>
          <p:cNvPr id="376904" name="Line 72"/>
          <p:cNvSpPr/>
          <p:nvPr/>
        </p:nvSpPr>
        <p:spPr>
          <a:xfrm flipH="1">
            <a:off x="2928938" y="4049713"/>
            <a:ext cx="1296987" cy="0"/>
          </a:xfrm>
          <a:prstGeom prst="line">
            <a:avLst/>
          </a:prstGeom>
          <a:ln w="38100" cap="flat" cmpd="sng">
            <a:solidFill>
              <a:srgbClr val="353DE3"/>
            </a:solidFill>
            <a:prstDash val="solid"/>
            <a:round/>
            <a:headEnd type="none" w="med" len="med"/>
            <a:tailEnd type="none" w="med" len="med"/>
          </a:ln>
        </p:spPr>
      </p:sp>
      <p:sp>
        <p:nvSpPr>
          <p:cNvPr id="376905" name="Line 73"/>
          <p:cNvSpPr/>
          <p:nvPr/>
        </p:nvSpPr>
        <p:spPr>
          <a:xfrm>
            <a:off x="4224338" y="3257550"/>
            <a:ext cx="2952750" cy="0"/>
          </a:xfrm>
          <a:prstGeom prst="line">
            <a:avLst/>
          </a:prstGeom>
          <a:ln w="38100" cap="flat" cmpd="sng">
            <a:solidFill>
              <a:srgbClr val="353DE3"/>
            </a:solidFill>
            <a:prstDash val="solid"/>
            <a:round/>
            <a:headEnd type="none" w="med" len="med"/>
            <a:tailEnd type="triangle" w="med" len="med"/>
          </a:ln>
        </p:spPr>
      </p:sp>
      <p:sp>
        <p:nvSpPr>
          <p:cNvPr id="376906" name="Line 74"/>
          <p:cNvSpPr/>
          <p:nvPr/>
        </p:nvSpPr>
        <p:spPr>
          <a:xfrm>
            <a:off x="3937000" y="2970213"/>
            <a:ext cx="1588" cy="2952750"/>
          </a:xfrm>
          <a:prstGeom prst="line">
            <a:avLst/>
          </a:prstGeom>
          <a:ln w="38100" cap="flat" cmpd="sng">
            <a:solidFill>
              <a:srgbClr val="FF0066"/>
            </a:solidFill>
            <a:prstDash val="solid"/>
            <a:round/>
            <a:headEnd type="none" w="med" len="med"/>
            <a:tailEnd type="none" w="med" len="med"/>
          </a:ln>
        </p:spPr>
      </p:sp>
      <p:sp>
        <p:nvSpPr>
          <p:cNvPr id="376907" name="Line 75"/>
          <p:cNvSpPr/>
          <p:nvPr/>
        </p:nvSpPr>
        <p:spPr>
          <a:xfrm flipH="1">
            <a:off x="2928938" y="2970213"/>
            <a:ext cx="1009650" cy="0"/>
          </a:xfrm>
          <a:prstGeom prst="line">
            <a:avLst/>
          </a:prstGeom>
          <a:ln w="38100" cap="flat" cmpd="sng">
            <a:solidFill>
              <a:srgbClr val="FF0066"/>
            </a:solidFill>
            <a:prstDash val="solid"/>
            <a:round/>
            <a:headEnd type="none" w="med" len="med"/>
            <a:tailEnd type="none" w="med" len="med"/>
          </a:ln>
        </p:spPr>
      </p:sp>
      <p:sp>
        <p:nvSpPr>
          <p:cNvPr id="376908" name="Line 76"/>
          <p:cNvSpPr/>
          <p:nvPr/>
        </p:nvSpPr>
        <p:spPr>
          <a:xfrm flipH="1">
            <a:off x="2928938" y="5922963"/>
            <a:ext cx="1009650" cy="0"/>
          </a:xfrm>
          <a:prstGeom prst="line">
            <a:avLst/>
          </a:prstGeom>
          <a:ln w="38100" cap="flat" cmpd="sng">
            <a:solidFill>
              <a:srgbClr val="FF0066"/>
            </a:solidFill>
            <a:prstDash val="solid"/>
            <a:round/>
            <a:headEnd type="none" w="med" len="med"/>
            <a:tailEnd type="none" w="med" len="med"/>
          </a:ln>
        </p:spPr>
      </p:sp>
      <p:sp>
        <p:nvSpPr>
          <p:cNvPr id="376909" name="Line 77"/>
          <p:cNvSpPr/>
          <p:nvPr/>
        </p:nvSpPr>
        <p:spPr>
          <a:xfrm flipH="1">
            <a:off x="2928938" y="4267200"/>
            <a:ext cx="1009650" cy="0"/>
          </a:xfrm>
          <a:prstGeom prst="line">
            <a:avLst/>
          </a:prstGeom>
          <a:ln w="38100" cap="flat" cmpd="sng">
            <a:solidFill>
              <a:srgbClr val="FF0066"/>
            </a:solidFill>
            <a:prstDash val="solid"/>
            <a:round/>
            <a:headEnd type="none" w="med" len="med"/>
            <a:tailEnd type="none" w="med" len="med"/>
          </a:ln>
        </p:spPr>
      </p:sp>
      <p:sp>
        <p:nvSpPr>
          <p:cNvPr id="376910" name="Line 78"/>
          <p:cNvSpPr/>
          <p:nvPr/>
        </p:nvSpPr>
        <p:spPr>
          <a:xfrm>
            <a:off x="3937000" y="4843463"/>
            <a:ext cx="1366838" cy="0"/>
          </a:xfrm>
          <a:prstGeom prst="line">
            <a:avLst/>
          </a:prstGeom>
          <a:ln w="38100" cap="flat" cmpd="sng">
            <a:solidFill>
              <a:srgbClr val="FF0066"/>
            </a:solidFill>
            <a:prstDash val="solid"/>
            <a:round/>
            <a:headEnd type="none" w="med" len="med"/>
            <a:tailEnd type="triangle" w="med" len="med"/>
          </a:ln>
        </p:spPr>
      </p:sp>
      <p:sp>
        <p:nvSpPr>
          <p:cNvPr id="376911" name="Line 79"/>
          <p:cNvSpPr/>
          <p:nvPr/>
        </p:nvSpPr>
        <p:spPr>
          <a:xfrm flipH="1">
            <a:off x="5664200" y="4843463"/>
            <a:ext cx="1009650" cy="0"/>
          </a:xfrm>
          <a:prstGeom prst="line">
            <a:avLst/>
          </a:prstGeom>
          <a:ln w="38100" cap="flat" cmpd="sng">
            <a:solidFill>
              <a:srgbClr val="FF0066"/>
            </a:solidFill>
            <a:prstDash val="solid"/>
            <a:round/>
            <a:headEnd type="none" w="med" len="med"/>
            <a:tailEnd type="none" w="med" len="med"/>
          </a:ln>
        </p:spPr>
      </p:sp>
      <p:sp>
        <p:nvSpPr>
          <p:cNvPr id="376912" name="Line 80"/>
          <p:cNvSpPr/>
          <p:nvPr/>
        </p:nvSpPr>
        <p:spPr>
          <a:xfrm>
            <a:off x="6673850" y="3573463"/>
            <a:ext cx="503238" cy="0"/>
          </a:xfrm>
          <a:prstGeom prst="line">
            <a:avLst/>
          </a:prstGeom>
          <a:ln w="38100" cap="flat" cmpd="sng">
            <a:solidFill>
              <a:srgbClr val="FF0066"/>
            </a:solidFill>
            <a:prstDash val="solid"/>
            <a:round/>
            <a:headEnd type="none" w="med" len="med"/>
            <a:tailEnd type="triangle" w="med" len="med"/>
          </a:ln>
        </p:spPr>
      </p:sp>
      <p:sp>
        <p:nvSpPr>
          <p:cNvPr id="376913" name="Line 81"/>
          <p:cNvSpPr/>
          <p:nvPr/>
        </p:nvSpPr>
        <p:spPr>
          <a:xfrm>
            <a:off x="6672263" y="3592513"/>
            <a:ext cx="0" cy="1250950"/>
          </a:xfrm>
          <a:prstGeom prst="line">
            <a:avLst/>
          </a:prstGeom>
          <a:ln w="38100" cap="flat" cmpd="sng">
            <a:solidFill>
              <a:srgbClr val="FF0066"/>
            </a:solidFill>
            <a:prstDash val="solid"/>
            <a:round/>
            <a:headEnd type="none" w="med" len="med"/>
            <a:tailEnd type="none" w="med" len="med"/>
          </a:ln>
        </p:spPr>
      </p:sp>
      <p:sp>
        <p:nvSpPr>
          <p:cNvPr id="376914" name="Oval 82"/>
          <p:cNvSpPr/>
          <p:nvPr/>
        </p:nvSpPr>
        <p:spPr>
          <a:xfrm>
            <a:off x="5448300" y="3041650"/>
            <a:ext cx="431800" cy="433388"/>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latin typeface="楷体" panose="02010609060101010101" pitchFamily="49" charset="-122"/>
                <a:ea typeface="楷体" panose="02010609060101010101" pitchFamily="49" charset="-122"/>
              </a:rPr>
              <a:t>1</a:t>
            </a:r>
            <a:endParaRPr lang="en-US" altLang="zh-CN" sz="2400" b="1" dirty="0">
              <a:latin typeface="楷体" panose="02010609060101010101" pitchFamily="49" charset="-122"/>
              <a:ea typeface="楷体" panose="02010609060101010101" pitchFamily="49" charset="-122"/>
            </a:endParaRPr>
          </a:p>
        </p:txBody>
      </p:sp>
      <p:sp>
        <p:nvSpPr>
          <p:cNvPr id="376915" name="Oval 83"/>
          <p:cNvSpPr/>
          <p:nvPr/>
        </p:nvSpPr>
        <p:spPr>
          <a:xfrm>
            <a:off x="4511675" y="4627563"/>
            <a:ext cx="431800" cy="433387"/>
          </a:xfrm>
          <a:prstGeom prst="ellipse">
            <a:avLst/>
          </a:prstGeom>
          <a:solidFill>
            <a:srgbClr val="FFCCFF"/>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latin typeface="楷体" panose="02010609060101010101" pitchFamily="49" charset="-122"/>
                <a:ea typeface="楷体" panose="02010609060101010101" pitchFamily="49" charset="-122"/>
              </a:rPr>
              <a:t>2</a:t>
            </a:r>
            <a:endParaRPr lang="en-US" altLang="zh-CN" sz="2400" b="1" dirty="0">
              <a:latin typeface="楷体" panose="02010609060101010101" pitchFamily="49" charset="-122"/>
              <a:ea typeface="楷体" panose="02010609060101010101" pitchFamily="49" charset="-122"/>
            </a:endParaRPr>
          </a:p>
        </p:txBody>
      </p:sp>
      <p:sp>
        <p:nvSpPr>
          <p:cNvPr id="376916" name="Oval 84"/>
          <p:cNvSpPr/>
          <p:nvPr/>
        </p:nvSpPr>
        <p:spPr>
          <a:xfrm>
            <a:off x="6456363" y="3979863"/>
            <a:ext cx="431800" cy="433387"/>
          </a:xfrm>
          <a:prstGeom prst="ellipse">
            <a:avLst/>
          </a:prstGeom>
          <a:solidFill>
            <a:srgbClr val="FFFF99"/>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latin typeface="楷体" panose="02010609060101010101" pitchFamily="49" charset="-122"/>
                <a:ea typeface="楷体" panose="02010609060101010101" pitchFamily="49" charset="-122"/>
              </a:rPr>
              <a:t>3</a:t>
            </a:r>
            <a:endParaRPr lang="en-US" altLang="zh-CN" sz="2400" b="1" dirty="0">
              <a:latin typeface="楷体" panose="02010609060101010101" pitchFamily="49" charset="-122"/>
              <a:ea typeface="楷体" panose="02010609060101010101" pitchFamily="49" charset="-122"/>
            </a:endParaRPr>
          </a:p>
        </p:txBody>
      </p:sp>
      <p:sp>
        <p:nvSpPr>
          <p:cNvPr id="376917" name="AutoShape 85"/>
          <p:cNvSpPr/>
          <p:nvPr/>
        </p:nvSpPr>
        <p:spPr>
          <a:xfrm>
            <a:off x="4738688" y="2320925"/>
            <a:ext cx="1573212" cy="503238"/>
          </a:xfrm>
          <a:prstGeom prst="wedgeRoundRectCallout">
            <a:avLst>
              <a:gd name="adj1" fmla="val -3657"/>
              <a:gd name="adj2" fmla="val 97319"/>
              <a:gd name="adj3" fmla="val 16667"/>
            </a:avLst>
          </a:prstGeom>
          <a:solidFill>
            <a:srgbClr val="CCFFFF"/>
          </a:solidFill>
          <a:ln w="9525" cap="flat" cmpd="sng">
            <a:solidFill>
              <a:schemeClr val="tx1"/>
            </a:solidFill>
            <a:prstDash val="solid"/>
            <a:miter/>
            <a:headEnd type="none" w="med" len="med"/>
            <a:tailEnd type="none" w="med" len="med"/>
          </a:ln>
        </p:spPr>
        <p:txBody>
          <a:bodyPr anchor="t" anchorCtr="0"/>
          <a:p>
            <a:pPr algn="ctr"/>
            <a:r>
              <a:rPr lang="zh-CN" altLang="en-US" sz="2400" b="1" dirty="0">
                <a:latin typeface="楷体" panose="02010609060101010101" pitchFamily="49" charset="-122"/>
                <a:ea typeface="楷体" panose="02010609060101010101" pitchFamily="49" charset="-122"/>
              </a:rPr>
              <a:t>直接费用</a:t>
            </a:r>
            <a:endParaRPr lang="zh-CN" altLang="en-US" sz="2400" b="1" dirty="0">
              <a:latin typeface="楷体" panose="02010609060101010101" pitchFamily="49" charset="-122"/>
              <a:ea typeface="楷体" panose="02010609060101010101" pitchFamily="49" charset="-122"/>
            </a:endParaRPr>
          </a:p>
        </p:txBody>
      </p:sp>
      <p:sp>
        <p:nvSpPr>
          <p:cNvPr id="376918" name="AutoShape 86"/>
          <p:cNvSpPr/>
          <p:nvPr/>
        </p:nvSpPr>
        <p:spPr>
          <a:xfrm>
            <a:off x="4368800" y="5491163"/>
            <a:ext cx="1584325" cy="503237"/>
          </a:xfrm>
          <a:prstGeom prst="wedgeRoundRectCallout">
            <a:avLst>
              <a:gd name="adj1" fmla="val -24218"/>
              <a:gd name="adj2" fmla="val -134542"/>
              <a:gd name="adj3" fmla="val 16667"/>
            </a:avLst>
          </a:prstGeom>
          <a:solidFill>
            <a:srgbClr val="FFCCFF"/>
          </a:solidFill>
          <a:ln w="9525" cap="flat" cmpd="sng">
            <a:solidFill>
              <a:schemeClr val="tx1"/>
            </a:solidFill>
            <a:prstDash val="solid"/>
            <a:miter/>
            <a:headEnd type="none" w="med" len="med"/>
            <a:tailEnd type="none" w="med" len="med"/>
          </a:ln>
        </p:spPr>
        <p:txBody>
          <a:bodyPr anchor="t" anchorCtr="0"/>
          <a:p>
            <a:pPr algn="ctr"/>
            <a:r>
              <a:rPr lang="zh-CN" altLang="en-US" sz="2400" b="1" dirty="0">
                <a:latin typeface="楷体" panose="02010609060101010101" pitchFamily="49" charset="-122"/>
                <a:ea typeface="楷体" panose="02010609060101010101" pitchFamily="49" charset="-122"/>
              </a:rPr>
              <a:t>间接费用</a:t>
            </a:r>
            <a:endParaRPr lang="zh-CN" altLang="en-US" sz="2400" b="1" dirty="0">
              <a:latin typeface="楷体" panose="02010609060101010101" pitchFamily="49" charset="-122"/>
              <a:ea typeface="楷体" panose="02010609060101010101" pitchFamily="49" charset="-122"/>
            </a:endParaRPr>
          </a:p>
        </p:txBody>
      </p:sp>
      <p:sp>
        <p:nvSpPr>
          <p:cNvPr id="376919" name="AutoShape 87"/>
          <p:cNvSpPr/>
          <p:nvPr/>
        </p:nvSpPr>
        <p:spPr>
          <a:xfrm>
            <a:off x="6816725" y="4914900"/>
            <a:ext cx="1636713" cy="503238"/>
          </a:xfrm>
          <a:prstGeom prst="wedgeRoundRectCallout">
            <a:avLst>
              <a:gd name="adj1" fmla="val -51741"/>
              <a:gd name="adj2" fmla="val -158833"/>
              <a:gd name="adj3" fmla="val 16667"/>
            </a:avLst>
          </a:prstGeom>
          <a:solidFill>
            <a:srgbClr val="FFFF99"/>
          </a:solidFill>
          <a:ln w="9525" cap="flat" cmpd="sng">
            <a:solidFill>
              <a:schemeClr val="tx1"/>
            </a:solidFill>
            <a:prstDash val="solid"/>
            <a:miter/>
            <a:headEnd type="none" w="med" len="med"/>
            <a:tailEnd type="none" w="med" len="med"/>
          </a:ln>
        </p:spPr>
        <p:txBody>
          <a:bodyPr anchor="t" anchorCtr="0"/>
          <a:p>
            <a:pPr algn="ctr"/>
            <a:r>
              <a:rPr lang="zh-CN" altLang="en-US" sz="2400" b="1" dirty="0">
                <a:latin typeface="楷体" panose="02010609060101010101" pitchFamily="49" charset="-122"/>
                <a:ea typeface="楷体" panose="02010609060101010101" pitchFamily="49" charset="-122"/>
              </a:rPr>
              <a:t>费用分配</a:t>
            </a:r>
            <a:endParaRPr lang="zh-CN" altLang="en-US" sz="2400" b="1" dirty="0">
              <a:latin typeface="楷体" panose="02010609060101010101" pitchFamily="49" charset="-122"/>
              <a:ea typeface="楷体" panose="02010609060101010101" pitchFamily="49" charset="-122"/>
            </a:endParaRPr>
          </a:p>
        </p:txBody>
      </p:sp>
      <p:sp>
        <p:nvSpPr>
          <p:cNvPr id="376920" name="Line 88"/>
          <p:cNvSpPr/>
          <p:nvPr/>
        </p:nvSpPr>
        <p:spPr>
          <a:xfrm>
            <a:off x="7680325" y="3187700"/>
            <a:ext cx="1657350" cy="0"/>
          </a:xfrm>
          <a:prstGeom prst="line">
            <a:avLst/>
          </a:prstGeom>
          <a:ln w="38100" cap="flat" cmpd="sng">
            <a:solidFill>
              <a:srgbClr val="800080"/>
            </a:solidFill>
            <a:prstDash val="solid"/>
            <a:round/>
            <a:headEnd type="none" w="med" len="med"/>
            <a:tailEnd type="triangle" w="med" len="med"/>
          </a:ln>
        </p:spPr>
      </p:sp>
      <p:sp>
        <p:nvSpPr>
          <p:cNvPr id="376921" name="Oval 89"/>
          <p:cNvSpPr/>
          <p:nvPr/>
        </p:nvSpPr>
        <p:spPr>
          <a:xfrm>
            <a:off x="8256588" y="2970213"/>
            <a:ext cx="431800" cy="433387"/>
          </a:xfrm>
          <a:prstGeom prst="ellipse">
            <a:avLst/>
          </a:prstGeom>
          <a:solidFill>
            <a:schemeClr val="bg2"/>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latin typeface="楷体" panose="02010609060101010101" pitchFamily="49" charset="-122"/>
                <a:ea typeface="楷体" panose="02010609060101010101" pitchFamily="49" charset="-122"/>
              </a:rPr>
              <a:t>4</a:t>
            </a:r>
            <a:endParaRPr lang="en-US" altLang="zh-CN" sz="2400" b="1" dirty="0">
              <a:latin typeface="楷体" panose="02010609060101010101" pitchFamily="49" charset="-122"/>
              <a:ea typeface="楷体" panose="02010609060101010101" pitchFamily="49" charset="-122"/>
            </a:endParaRPr>
          </a:p>
        </p:txBody>
      </p:sp>
      <p:sp>
        <p:nvSpPr>
          <p:cNvPr id="372819" name="矩形 91"/>
          <p:cNvSpPr/>
          <p:nvPr/>
        </p:nvSpPr>
        <p:spPr>
          <a:xfrm>
            <a:off x="3008313" y="6118225"/>
            <a:ext cx="5645150" cy="694055"/>
          </a:xfrm>
          <a:prstGeom prst="rect">
            <a:avLst/>
          </a:prstGeom>
          <a:noFill/>
          <a:ln w="9525">
            <a:noFill/>
          </a:ln>
        </p:spPr>
        <p:txBody>
          <a:bodyPr wrap="none" anchor="t" anchorCtr="0">
            <a:spAutoFit/>
          </a:bodyPr>
          <a:p>
            <a:pPr lvl="1" indent="0" algn="ctr">
              <a:lnSpc>
                <a:spcPct val="140000"/>
              </a:lnSpc>
            </a:pPr>
            <a:r>
              <a:rPr lang="zh-CN" altLang="en-US" sz="2800" b="1" dirty="0">
                <a:solidFill>
                  <a:srgbClr val="0000FF"/>
                </a:solidFill>
                <a:latin typeface="黑体" panose="02010609060101010101" pitchFamily="49" charset="-122"/>
                <a:ea typeface="黑体" panose="02010609060101010101" pitchFamily="49" charset="-122"/>
              </a:rPr>
              <a:t>生产过程业务核算图</a:t>
            </a:r>
            <a:r>
              <a:rPr lang="en-US" altLang="zh-CN" sz="2800" b="1" dirty="0">
                <a:solidFill>
                  <a:srgbClr val="0000FF"/>
                </a:solidFill>
                <a:latin typeface="黑体" panose="02010609060101010101" pitchFamily="49" charset="-122"/>
                <a:ea typeface="黑体" panose="02010609060101010101" pitchFamily="49" charset="-122"/>
              </a:rPr>
              <a:t>—</a:t>
            </a:r>
            <a:r>
              <a:rPr lang="zh-CN" altLang="en-US" sz="2800" b="1" dirty="0">
                <a:solidFill>
                  <a:srgbClr val="0000FF"/>
                </a:solidFill>
                <a:latin typeface="黑体" panose="02010609060101010101" pitchFamily="49" charset="-122"/>
                <a:ea typeface="黑体" panose="02010609060101010101" pitchFamily="49" charset="-122"/>
              </a:rPr>
              <a:t>生产成本</a:t>
            </a:r>
            <a:endParaRPr lang="zh-CN" altLang="en-US" sz="2800" b="1" dirty="0">
              <a:solidFill>
                <a:srgbClr val="0000FF"/>
              </a:solidFill>
              <a:latin typeface="黑体" panose="02010609060101010101" pitchFamily="49" charset="-122"/>
              <a:ea typeface="黑体" panose="02010609060101010101" pitchFamily="49" charset="-122"/>
            </a:endParaRPr>
          </a:p>
        </p:txBody>
      </p:sp>
      <p:sp>
        <p:nvSpPr>
          <p:cNvPr id="372820" name="文本框 1"/>
          <p:cNvSpPr txBox="1"/>
          <p:nvPr/>
        </p:nvSpPr>
        <p:spPr>
          <a:xfrm>
            <a:off x="941070" y="1304925"/>
            <a:ext cx="8517255" cy="553085"/>
          </a:xfrm>
          <a:prstGeom prst="rect">
            <a:avLst/>
          </a:prstGeom>
          <a:noFill/>
          <a:ln w="9525">
            <a:noFill/>
          </a:ln>
        </p:spPr>
        <p:txBody>
          <a:bodyPr wrap="square" anchor="t" anchorCtr="0">
            <a:spAutoFit/>
          </a:bodyPr>
          <a:p>
            <a:r>
              <a:rPr lang="zh-CN" altLang="en-US" sz="3000" b="1" dirty="0">
                <a:solidFill>
                  <a:srgbClr val="FF0000"/>
                </a:solidFill>
                <a:latin typeface="黑体" panose="02010609060101010101" pitchFamily="49" charset="-122"/>
                <a:ea typeface="黑体" panose="02010609060101010101" pitchFamily="49" charset="-122"/>
              </a:rPr>
              <a:t>三、生产过程业务核算的账务处理</a:t>
            </a:r>
            <a:r>
              <a:rPr lang="en-US" altLang="zh-CN" sz="3000" b="1" dirty="0">
                <a:solidFill>
                  <a:srgbClr val="FF0000"/>
                </a:solidFill>
                <a:latin typeface="黑体" panose="02010609060101010101" pitchFamily="49" charset="-122"/>
                <a:ea typeface="黑体" panose="02010609060101010101" pitchFamily="49" charset="-122"/>
              </a:rPr>
              <a:t>——</a:t>
            </a:r>
            <a:r>
              <a:rPr lang="zh-CN" altLang="en-US" sz="3000" b="1" dirty="0">
                <a:solidFill>
                  <a:srgbClr val="FF0000"/>
                </a:solidFill>
                <a:latin typeface="黑体" panose="02010609060101010101" pitchFamily="49" charset="-122"/>
                <a:ea typeface="黑体" panose="02010609060101010101" pitchFamily="49" charset="-122"/>
              </a:rPr>
              <a:t>总结</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2" name="AutoShape 87"/>
          <p:cNvSpPr/>
          <p:nvPr/>
        </p:nvSpPr>
        <p:spPr>
          <a:xfrm>
            <a:off x="8582025" y="3944938"/>
            <a:ext cx="1636713" cy="503237"/>
          </a:xfrm>
          <a:prstGeom prst="wedgeRoundRectCallout">
            <a:avLst>
              <a:gd name="adj1" fmla="val -51741"/>
              <a:gd name="adj2" fmla="val -158833"/>
              <a:gd name="adj3" fmla="val 16667"/>
            </a:avLst>
          </a:prstGeom>
          <a:solidFill>
            <a:srgbClr val="D9D9D9"/>
          </a:solidFill>
          <a:ln w="9525" cap="flat" cmpd="sng">
            <a:solidFill>
              <a:schemeClr val="tx1"/>
            </a:solidFill>
            <a:prstDash val="solid"/>
            <a:miter/>
            <a:headEnd type="none" w="med" len="med"/>
            <a:tailEnd type="none" w="med" len="med"/>
          </a:ln>
        </p:spPr>
        <p:txBody>
          <a:bodyPr anchor="t" anchorCtr="0"/>
          <a:p>
            <a:pPr algn="ctr"/>
            <a:r>
              <a:rPr lang="zh-CN" altLang="en-US" sz="2400" b="1" dirty="0">
                <a:latin typeface="楷体" panose="02010609060101010101" pitchFamily="49" charset="-122"/>
                <a:ea typeface="楷体" panose="02010609060101010101" pitchFamily="49" charset="-122"/>
              </a:rPr>
              <a:t>完工入库</a:t>
            </a:r>
            <a:endParaRPr lang="zh-CN" altLang="en-US" sz="2400" b="1" dirty="0">
              <a:latin typeface="楷体" panose="02010609060101010101" pitchFamily="49" charset="-122"/>
              <a:ea typeface="楷体" panose="02010609060101010101" pitchFamily="49" charset="-122"/>
            </a:endParaRPr>
          </a:p>
        </p:txBody>
      </p:sp>
      <p:sp>
        <p:nvSpPr>
          <p:cNvPr id="314369" name="Rectangle 2"/>
          <p:cNvSpPr/>
          <p:nvPr/>
        </p:nvSpPr>
        <p:spPr>
          <a:xfrm>
            <a:off x="767080" y="376555"/>
            <a:ext cx="1053719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生产过程业务的核算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76902"/>
                                        </p:tgtEl>
                                        <p:attrNameLst>
                                          <p:attrName>style.visibility</p:attrName>
                                        </p:attrNameLst>
                                      </p:cBhvr>
                                      <p:to>
                                        <p:strVal val="visible"/>
                                      </p:to>
                                    </p:set>
                                    <p:anim calcmode="lin" valueType="num">
                                      <p:cBhvr>
                                        <p:cTn id="7" dur="500" fill="hold"/>
                                        <p:tgtEl>
                                          <p:spTgt spid="376902"/>
                                        </p:tgtEl>
                                        <p:attrNameLst>
                                          <p:attrName>ppt_x</p:attrName>
                                        </p:attrNameLst>
                                      </p:cBhvr>
                                      <p:tavLst>
                                        <p:tav tm="0">
                                          <p:val>
                                            <p:strVal val="#ppt_x-#ppt_w/2"/>
                                          </p:val>
                                        </p:tav>
                                        <p:tav tm="100000">
                                          <p:val>
                                            <p:strVal val="#ppt_x"/>
                                          </p:val>
                                        </p:tav>
                                      </p:tavLst>
                                    </p:anim>
                                    <p:anim calcmode="lin" valueType="num">
                                      <p:cBhvr>
                                        <p:cTn id="8" dur="500" fill="hold"/>
                                        <p:tgtEl>
                                          <p:spTgt spid="376902"/>
                                        </p:tgtEl>
                                        <p:attrNameLst>
                                          <p:attrName>ppt_y</p:attrName>
                                        </p:attrNameLst>
                                      </p:cBhvr>
                                      <p:tavLst>
                                        <p:tav tm="0">
                                          <p:val>
                                            <p:strVal val="#ppt_y"/>
                                          </p:val>
                                        </p:tav>
                                        <p:tav tm="100000">
                                          <p:val>
                                            <p:strVal val="#ppt_y"/>
                                          </p:val>
                                        </p:tav>
                                      </p:tavLst>
                                    </p:anim>
                                    <p:anim calcmode="lin" valueType="num">
                                      <p:cBhvr>
                                        <p:cTn id="9" dur="500" fill="hold"/>
                                        <p:tgtEl>
                                          <p:spTgt spid="376902"/>
                                        </p:tgtEl>
                                        <p:attrNameLst>
                                          <p:attrName>ppt_w</p:attrName>
                                        </p:attrNameLst>
                                      </p:cBhvr>
                                      <p:tavLst>
                                        <p:tav tm="0">
                                          <p:val>
                                            <p:fltVal val="0.000000"/>
                                          </p:val>
                                        </p:tav>
                                        <p:tav tm="100000">
                                          <p:val>
                                            <p:strVal val="#ppt_w"/>
                                          </p:val>
                                        </p:tav>
                                      </p:tavLst>
                                    </p:anim>
                                    <p:anim calcmode="lin" valueType="num">
                                      <p:cBhvr>
                                        <p:cTn id="10" dur="500" fill="hold"/>
                                        <p:tgtEl>
                                          <p:spTgt spid="376902"/>
                                        </p:tgtEl>
                                        <p:attrNameLst>
                                          <p:attrName>ppt_h</p:attrName>
                                        </p:attrNameLst>
                                      </p:cBhvr>
                                      <p:tavLst>
                                        <p:tav tm="0">
                                          <p:val>
                                            <p:strVal val="#ppt_h"/>
                                          </p:val>
                                        </p:tav>
                                        <p:tav tm="100000">
                                          <p:val>
                                            <p:strVal val="#ppt_h"/>
                                          </p:val>
                                        </p:tav>
                                      </p:tavLst>
                                    </p:anim>
                                  </p:childTnLst>
                                </p:cTn>
                              </p:par>
                              <p:par>
                                <p:cTn id="11" presetID="17" presetClass="entr" presetSubtype="8" fill="hold" nodeType="withEffect">
                                  <p:stCondLst>
                                    <p:cond delay="0"/>
                                  </p:stCondLst>
                                  <p:childTnLst>
                                    <p:set>
                                      <p:cBhvr>
                                        <p:cTn id="12" dur="1" fill="hold">
                                          <p:stCondLst>
                                            <p:cond delay="0"/>
                                          </p:stCondLst>
                                        </p:cTn>
                                        <p:tgtEl>
                                          <p:spTgt spid="376904"/>
                                        </p:tgtEl>
                                        <p:attrNameLst>
                                          <p:attrName>style.visibility</p:attrName>
                                        </p:attrNameLst>
                                      </p:cBhvr>
                                      <p:to>
                                        <p:strVal val="visible"/>
                                      </p:to>
                                    </p:set>
                                    <p:anim calcmode="lin" valueType="num">
                                      <p:cBhvr>
                                        <p:cTn id="13" dur="500" fill="hold"/>
                                        <p:tgtEl>
                                          <p:spTgt spid="376904"/>
                                        </p:tgtEl>
                                        <p:attrNameLst>
                                          <p:attrName>ppt_x</p:attrName>
                                        </p:attrNameLst>
                                      </p:cBhvr>
                                      <p:tavLst>
                                        <p:tav tm="0">
                                          <p:val>
                                            <p:strVal val="#ppt_x-#ppt_w/2"/>
                                          </p:val>
                                        </p:tav>
                                        <p:tav tm="100000">
                                          <p:val>
                                            <p:strVal val="#ppt_x"/>
                                          </p:val>
                                        </p:tav>
                                      </p:tavLst>
                                    </p:anim>
                                    <p:anim calcmode="lin" valueType="num">
                                      <p:cBhvr>
                                        <p:cTn id="14" dur="500" fill="hold"/>
                                        <p:tgtEl>
                                          <p:spTgt spid="376904"/>
                                        </p:tgtEl>
                                        <p:attrNameLst>
                                          <p:attrName>ppt_y</p:attrName>
                                        </p:attrNameLst>
                                      </p:cBhvr>
                                      <p:tavLst>
                                        <p:tav tm="0">
                                          <p:val>
                                            <p:strVal val="#ppt_y"/>
                                          </p:val>
                                        </p:tav>
                                        <p:tav tm="100000">
                                          <p:val>
                                            <p:strVal val="#ppt_y"/>
                                          </p:val>
                                        </p:tav>
                                      </p:tavLst>
                                    </p:anim>
                                    <p:anim calcmode="lin" valueType="num">
                                      <p:cBhvr>
                                        <p:cTn id="15" dur="500" fill="hold"/>
                                        <p:tgtEl>
                                          <p:spTgt spid="376904"/>
                                        </p:tgtEl>
                                        <p:attrNameLst>
                                          <p:attrName>ppt_w</p:attrName>
                                        </p:attrNameLst>
                                      </p:cBhvr>
                                      <p:tavLst>
                                        <p:tav tm="0">
                                          <p:val>
                                            <p:fltVal val="0.000000"/>
                                          </p:val>
                                        </p:tav>
                                        <p:tav tm="100000">
                                          <p:val>
                                            <p:strVal val="#ppt_w"/>
                                          </p:val>
                                        </p:tav>
                                      </p:tavLst>
                                    </p:anim>
                                    <p:anim calcmode="lin" valueType="num">
                                      <p:cBhvr>
                                        <p:cTn id="16" dur="500" fill="hold"/>
                                        <p:tgtEl>
                                          <p:spTgt spid="376904"/>
                                        </p:tgtEl>
                                        <p:attrNameLst>
                                          <p:attrName>ppt_h</p:attrName>
                                        </p:attrNameLst>
                                      </p:cBhvr>
                                      <p:tavLst>
                                        <p:tav tm="0">
                                          <p:val>
                                            <p:strVal val="#ppt_h"/>
                                          </p:val>
                                        </p:tav>
                                        <p:tav tm="100000">
                                          <p:val>
                                            <p:strVal val="#ppt_h"/>
                                          </p:val>
                                        </p:tav>
                                      </p:tavLst>
                                    </p:anim>
                                  </p:childTnLst>
                                </p:cTn>
                              </p:par>
                              <p:par>
                                <p:cTn id="17" presetID="17" presetClass="entr" presetSubtype="8" fill="hold" nodeType="withEffect">
                                  <p:stCondLst>
                                    <p:cond delay="0"/>
                                  </p:stCondLst>
                                  <p:childTnLst>
                                    <p:set>
                                      <p:cBhvr>
                                        <p:cTn id="18" dur="1" fill="hold">
                                          <p:stCondLst>
                                            <p:cond delay="0"/>
                                          </p:stCondLst>
                                        </p:cTn>
                                        <p:tgtEl>
                                          <p:spTgt spid="376903"/>
                                        </p:tgtEl>
                                        <p:attrNameLst>
                                          <p:attrName>style.visibility</p:attrName>
                                        </p:attrNameLst>
                                      </p:cBhvr>
                                      <p:to>
                                        <p:strVal val="visible"/>
                                      </p:to>
                                    </p:set>
                                    <p:anim calcmode="lin" valueType="num">
                                      <p:cBhvr>
                                        <p:cTn id="19" dur="500" fill="hold"/>
                                        <p:tgtEl>
                                          <p:spTgt spid="376903"/>
                                        </p:tgtEl>
                                        <p:attrNameLst>
                                          <p:attrName>ppt_x</p:attrName>
                                        </p:attrNameLst>
                                      </p:cBhvr>
                                      <p:tavLst>
                                        <p:tav tm="0">
                                          <p:val>
                                            <p:strVal val="#ppt_x-#ppt_w/2"/>
                                          </p:val>
                                        </p:tav>
                                        <p:tav tm="100000">
                                          <p:val>
                                            <p:strVal val="#ppt_x"/>
                                          </p:val>
                                        </p:tav>
                                      </p:tavLst>
                                    </p:anim>
                                    <p:anim calcmode="lin" valueType="num">
                                      <p:cBhvr>
                                        <p:cTn id="20" dur="500" fill="hold"/>
                                        <p:tgtEl>
                                          <p:spTgt spid="376903"/>
                                        </p:tgtEl>
                                        <p:attrNameLst>
                                          <p:attrName>ppt_y</p:attrName>
                                        </p:attrNameLst>
                                      </p:cBhvr>
                                      <p:tavLst>
                                        <p:tav tm="0">
                                          <p:val>
                                            <p:strVal val="#ppt_y"/>
                                          </p:val>
                                        </p:tav>
                                        <p:tav tm="100000">
                                          <p:val>
                                            <p:strVal val="#ppt_y"/>
                                          </p:val>
                                        </p:tav>
                                      </p:tavLst>
                                    </p:anim>
                                    <p:anim calcmode="lin" valueType="num">
                                      <p:cBhvr>
                                        <p:cTn id="21" dur="500" fill="hold"/>
                                        <p:tgtEl>
                                          <p:spTgt spid="376903"/>
                                        </p:tgtEl>
                                        <p:attrNameLst>
                                          <p:attrName>ppt_w</p:attrName>
                                        </p:attrNameLst>
                                      </p:cBhvr>
                                      <p:tavLst>
                                        <p:tav tm="0">
                                          <p:val>
                                            <p:fltVal val="0.000000"/>
                                          </p:val>
                                        </p:tav>
                                        <p:tav tm="100000">
                                          <p:val>
                                            <p:strVal val="#ppt_w"/>
                                          </p:val>
                                        </p:tav>
                                      </p:tavLst>
                                    </p:anim>
                                    <p:anim calcmode="lin" valueType="num">
                                      <p:cBhvr>
                                        <p:cTn id="22" dur="500" fill="hold"/>
                                        <p:tgtEl>
                                          <p:spTgt spid="376903"/>
                                        </p:tgtEl>
                                        <p:attrNameLst>
                                          <p:attrName>ppt_h</p:attrName>
                                        </p:attrNameLst>
                                      </p:cBhvr>
                                      <p:tavLst>
                                        <p:tav tm="0">
                                          <p:val>
                                            <p:strVal val="#ppt_h"/>
                                          </p:val>
                                        </p:tav>
                                        <p:tav tm="100000">
                                          <p:val>
                                            <p:strVal val="#ppt_h"/>
                                          </p:val>
                                        </p:tav>
                                      </p:tavLst>
                                    </p:anim>
                                  </p:childTnLst>
                                </p:cTn>
                              </p:par>
                            </p:childTnLst>
                          </p:cTn>
                        </p:par>
                        <p:par>
                          <p:cTn id="23" fill="hold">
                            <p:stCondLst>
                              <p:cond delay="500"/>
                            </p:stCondLst>
                            <p:childTnLst>
                              <p:par>
                                <p:cTn id="24" presetID="1" presetClass="entr" presetSubtype="0" fill="hold" nodeType="afterEffect">
                                  <p:stCondLst>
                                    <p:cond delay="0"/>
                                  </p:stCondLst>
                                  <p:childTnLst>
                                    <p:set>
                                      <p:cBhvr>
                                        <p:cTn id="25" dur="1" fill="hold">
                                          <p:stCondLst>
                                            <p:cond delay="0"/>
                                          </p:stCondLst>
                                        </p:cTn>
                                        <p:tgtEl>
                                          <p:spTgt spid="376901"/>
                                        </p:tgtEl>
                                        <p:attrNameLst>
                                          <p:attrName>style.visibility</p:attrName>
                                        </p:attrNameLst>
                                      </p:cBhvr>
                                      <p:to>
                                        <p:strVal val="visible"/>
                                      </p:to>
                                    </p:set>
                                  </p:childTnLst>
                                </p:cTn>
                              </p:par>
                            </p:childTnLst>
                          </p:cTn>
                        </p:par>
                        <p:par>
                          <p:cTn id="26" fill="hold">
                            <p:stCondLst>
                              <p:cond delay="500"/>
                            </p:stCondLst>
                            <p:childTnLst>
                              <p:par>
                                <p:cTn id="27" presetID="17" presetClass="entr" presetSubtype="8" fill="hold" nodeType="afterEffect">
                                  <p:stCondLst>
                                    <p:cond delay="0"/>
                                  </p:stCondLst>
                                  <p:childTnLst>
                                    <p:set>
                                      <p:cBhvr>
                                        <p:cTn id="28" dur="1" fill="hold">
                                          <p:stCondLst>
                                            <p:cond delay="0"/>
                                          </p:stCondLst>
                                        </p:cTn>
                                        <p:tgtEl>
                                          <p:spTgt spid="376905"/>
                                        </p:tgtEl>
                                        <p:attrNameLst>
                                          <p:attrName>style.visibility</p:attrName>
                                        </p:attrNameLst>
                                      </p:cBhvr>
                                      <p:to>
                                        <p:strVal val="visible"/>
                                      </p:to>
                                    </p:set>
                                    <p:anim calcmode="lin" valueType="num">
                                      <p:cBhvr>
                                        <p:cTn id="29" dur="500" fill="hold"/>
                                        <p:tgtEl>
                                          <p:spTgt spid="376905"/>
                                        </p:tgtEl>
                                        <p:attrNameLst>
                                          <p:attrName>ppt_x</p:attrName>
                                        </p:attrNameLst>
                                      </p:cBhvr>
                                      <p:tavLst>
                                        <p:tav tm="0">
                                          <p:val>
                                            <p:strVal val="#ppt_x-#ppt_w/2"/>
                                          </p:val>
                                        </p:tav>
                                        <p:tav tm="100000">
                                          <p:val>
                                            <p:strVal val="#ppt_x"/>
                                          </p:val>
                                        </p:tav>
                                      </p:tavLst>
                                    </p:anim>
                                    <p:anim calcmode="lin" valueType="num">
                                      <p:cBhvr>
                                        <p:cTn id="30" dur="500" fill="hold"/>
                                        <p:tgtEl>
                                          <p:spTgt spid="376905"/>
                                        </p:tgtEl>
                                        <p:attrNameLst>
                                          <p:attrName>ppt_y</p:attrName>
                                        </p:attrNameLst>
                                      </p:cBhvr>
                                      <p:tavLst>
                                        <p:tav tm="0">
                                          <p:val>
                                            <p:strVal val="#ppt_y"/>
                                          </p:val>
                                        </p:tav>
                                        <p:tav tm="100000">
                                          <p:val>
                                            <p:strVal val="#ppt_y"/>
                                          </p:val>
                                        </p:tav>
                                      </p:tavLst>
                                    </p:anim>
                                    <p:anim calcmode="lin" valueType="num">
                                      <p:cBhvr>
                                        <p:cTn id="31" dur="500" fill="hold"/>
                                        <p:tgtEl>
                                          <p:spTgt spid="376905"/>
                                        </p:tgtEl>
                                        <p:attrNameLst>
                                          <p:attrName>ppt_w</p:attrName>
                                        </p:attrNameLst>
                                      </p:cBhvr>
                                      <p:tavLst>
                                        <p:tav tm="0">
                                          <p:val>
                                            <p:fltVal val="0.000000"/>
                                          </p:val>
                                        </p:tav>
                                        <p:tav tm="100000">
                                          <p:val>
                                            <p:strVal val="#ppt_w"/>
                                          </p:val>
                                        </p:tav>
                                      </p:tavLst>
                                    </p:anim>
                                    <p:anim calcmode="lin" valueType="num">
                                      <p:cBhvr>
                                        <p:cTn id="32" dur="500" fill="hold"/>
                                        <p:tgtEl>
                                          <p:spTgt spid="376905"/>
                                        </p:tgtEl>
                                        <p:attrNameLst>
                                          <p:attrName>ppt_h</p:attrName>
                                        </p:attrNameLst>
                                      </p:cBhvr>
                                      <p:tavLst>
                                        <p:tav tm="0">
                                          <p:val>
                                            <p:strVal val="#ppt_h"/>
                                          </p:val>
                                        </p:tav>
                                        <p:tav tm="100000">
                                          <p:val>
                                            <p:strVal val="#ppt_h"/>
                                          </p:val>
                                        </p:tav>
                                      </p:tavLst>
                                    </p:anim>
                                  </p:childTnLst>
                                </p:cTn>
                              </p:par>
                            </p:childTnLst>
                          </p:cTn>
                        </p:par>
                        <p:par>
                          <p:cTn id="33" fill="hold">
                            <p:stCondLst>
                              <p:cond delay="1000"/>
                            </p:stCondLst>
                            <p:childTnLst>
                              <p:par>
                                <p:cTn id="34" presetID="1" presetClass="entr" presetSubtype="0" fill="hold" grpId="0" nodeType="afterEffect">
                                  <p:stCondLst>
                                    <p:cond delay="0"/>
                                  </p:stCondLst>
                                  <p:childTnLst>
                                    <p:set>
                                      <p:cBhvr>
                                        <p:cTn id="35" dur="1" fill="hold">
                                          <p:stCondLst>
                                            <p:cond delay="0"/>
                                          </p:stCondLst>
                                        </p:cTn>
                                        <p:tgtEl>
                                          <p:spTgt spid="376914"/>
                                        </p:tgtEl>
                                        <p:attrNameLst>
                                          <p:attrName>style.visibility</p:attrName>
                                        </p:attrNameLst>
                                      </p:cBhvr>
                                      <p:to>
                                        <p:strVal val="visible"/>
                                      </p:to>
                                    </p:set>
                                  </p:childTnLst>
                                </p:cTn>
                              </p:par>
                            </p:childTnLst>
                          </p:cTn>
                        </p:par>
                        <p:par>
                          <p:cTn id="36" fill="hold">
                            <p:stCondLst>
                              <p:cond delay="1000"/>
                            </p:stCondLst>
                            <p:childTnLst>
                              <p:par>
                                <p:cTn id="37" presetID="17" presetClass="entr" presetSubtype="4" fill="hold" grpId="0" nodeType="afterEffect">
                                  <p:stCondLst>
                                    <p:cond delay="0"/>
                                  </p:stCondLst>
                                  <p:childTnLst>
                                    <p:set>
                                      <p:cBhvr>
                                        <p:cTn id="38" dur="1" fill="hold">
                                          <p:stCondLst>
                                            <p:cond delay="0"/>
                                          </p:stCondLst>
                                        </p:cTn>
                                        <p:tgtEl>
                                          <p:spTgt spid="376917"/>
                                        </p:tgtEl>
                                        <p:attrNameLst>
                                          <p:attrName>style.visibility</p:attrName>
                                        </p:attrNameLst>
                                      </p:cBhvr>
                                      <p:to>
                                        <p:strVal val="visible"/>
                                      </p:to>
                                    </p:set>
                                    <p:anim calcmode="lin" valueType="num">
                                      <p:cBhvr>
                                        <p:cTn id="39" dur="500" fill="hold"/>
                                        <p:tgtEl>
                                          <p:spTgt spid="376917"/>
                                        </p:tgtEl>
                                        <p:attrNameLst>
                                          <p:attrName>ppt_x</p:attrName>
                                        </p:attrNameLst>
                                      </p:cBhvr>
                                      <p:tavLst>
                                        <p:tav tm="0">
                                          <p:val>
                                            <p:strVal val="#ppt_x"/>
                                          </p:val>
                                        </p:tav>
                                        <p:tav tm="100000">
                                          <p:val>
                                            <p:strVal val="#ppt_x"/>
                                          </p:val>
                                        </p:tav>
                                      </p:tavLst>
                                    </p:anim>
                                    <p:anim calcmode="lin" valueType="num">
                                      <p:cBhvr>
                                        <p:cTn id="40" dur="500" fill="hold"/>
                                        <p:tgtEl>
                                          <p:spTgt spid="376917"/>
                                        </p:tgtEl>
                                        <p:attrNameLst>
                                          <p:attrName>ppt_y</p:attrName>
                                        </p:attrNameLst>
                                      </p:cBhvr>
                                      <p:tavLst>
                                        <p:tav tm="0">
                                          <p:val>
                                            <p:strVal val="#ppt_y+#ppt_h/2"/>
                                          </p:val>
                                        </p:tav>
                                        <p:tav tm="100000">
                                          <p:val>
                                            <p:strVal val="#ppt_y"/>
                                          </p:val>
                                        </p:tav>
                                      </p:tavLst>
                                    </p:anim>
                                    <p:anim calcmode="lin" valueType="num">
                                      <p:cBhvr>
                                        <p:cTn id="41" dur="500" fill="hold"/>
                                        <p:tgtEl>
                                          <p:spTgt spid="376917"/>
                                        </p:tgtEl>
                                        <p:attrNameLst>
                                          <p:attrName>ppt_w</p:attrName>
                                        </p:attrNameLst>
                                      </p:cBhvr>
                                      <p:tavLst>
                                        <p:tav tm="0">
                                          <p:val>
                                            <p:strVal val="#ppt_w"/>
                                          </p:val>
                                        </p:tav>
                                        <p:tav tm="100000">
                                          <p:val>
                                            <p:strVal val="#ppt_w"/>
                                          </p:val>
                                        </p:tav>
                                      </p:tavLst>
                                    </p:anim>
                                    <p:anim calcmode="lin" valueType="num">
                                      <p:cBhvr>
                                        <p:cTn id="42" dur="500" fill="hold"/>
                                        <p:tgtEl>
                                          <p:spTgt spid="376917"/>
                                        </p:tgtEl>
                                        <p:attrNameLst>
                                          <p:attrName>ppt_h</p:attrName>
                                        </p:attrNameLst>
                                      </p:cBhvr>
                                      <p:tavLst>
                                        <p:tav tm="0">
                                          <p:val>
                                            <p:fltVal val="0.00000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8" fill="hold" nodeType="clickEffect">
                                  <p:stCondLst>
                                    <p:cond delay="0"/>
                                  </p:stCondLst>
                                  <p:childTnLst>
                                    <p:set>
                                      <p:cBhvr>
                                        <p:cTn id="46" dur="1" fill="hold">
                                          <p:stCondLst>
                                            <p:cond delay="0"/>
                                          </p:stCondLst>
                                        </p:cTn>
                                        <p:tgtEl>
                                          <p:spTgt spid="376907"/>
                                        </p:tgtEl>
                                        <p:attrNameLst>
                                          <p:attrName>style.visibility</p:attrName>
                                        </p:attrNameLst>
                                      </p:cBhvr>
                                      <p:to>
                                        <p:strVal val="visible"/>
                                      </p:to>
                                    </p:set>
                                    <p:anim calcmode="lin" valueType="num">
                                      <p:cBhvr>
                                        <p:cTn id="47" dur="500" fill="hold"/>
                                        <p:tgtEl>
                                          <p:spTgt spid="376907"/>
                                        </p:tgtEl>
                                        <p:attrNameLst>
                                          <p:attrName>ppt_x</p:attrName>
                                        </p:attrNameLst>
                                      </p:cBhvr>
                                      <p:tavLst>
                                        <p:tav tm="0">
                                          <p:val>
                                            <p:strVal val="#ppt_x-#ppt_w/2"/>
                                          </p:val>
                                        </p:tav>
                                        <p:tav tm="100000">
                                          <p:val>
                                            <p:strVal val="#ppt_x"/>
                                          </p:val>
                                        </p:tav>
                                      </p:tavLst>
                                    </p:anim>
                                    <p:anim calcmode="lin" valueType="num">
                                      <p:cBhvr>
                                        <p:cTn id="48" dur="500" fill="hold"/>
                                        <p:tgtEl>
                                          <p:spTgt spid="376907"/>
                                        </p:tgtEl>
                                        <p:attrNameLst>
                                          <p:attrName>ppt_y</p:attrName>
                                        </p:attrNameLst>
                                      </p:cBhvr>
                                      <p:tavLst>
                                        <p:tav tm="0">
                                          <p:val>
                                            <p:strVal val="#ppt_y"/>
                                          </p:val>
                                        </p:tav>
                                        <p:tav tm="100000">
                                          <p:val>
                                            <p:strVal val="#ppt_y"/>
                                          </p:val>
                                        </p:tav>
                                      </p:tavLst>
                                    </p:anim>
                                    <p:anim calcmode="lin" valueType="num">
                                      <p:cBhvr>
                                        <p:cTn id="49" dur="500" fill="hold"/>
                                        <p:tgtEl>
                                          <p:spTgt spid="376907"/>
                                        </p:tgtEl>
                                        <p:attrNameLst>
                                          <p:attrName>ppt_w</p:attrName>
                                        </p:attrNameLst>
                                      </p:cBhvr>
                                      <p:tavLst>
                                        <p:tav tm="0">
                                          <p:val>
                                            <p:fltVal val="0.000000"/>
                                          </p:val>
                                        </p:tav>
                                        <p:tav tm="100000">
                                          <p:val>
                                            <p:strVal val="#ppt_w"/>
                                          </p:val>
                                        </p:tav>
                                      </p:tavLst>
                                    </p:anim>
                                    <p:anim calcmode="lin" valueType="num">
                                      <p:cBhvr>
                                        <p:cTn id="50" dur="500" fill="hold"/>
                                        <p:tgtEl>
                                          <p:spTgt spid="376907"/>
                                        </p:tgtEl>
                                        <p:attrNameLst>
                                          <p:attrName>ppt_h</p:attrName>
                                        </p:attrNameLst>
                                      </p:cBhvr>
                                      <p:tavLst>
                                        <p:tav tm="0">
                                          <p:val>
                                            <p:strVal val="#ppt_h"/>
                                          </p:val>
                                        </p:tav>
                                        <p:tav tm="100000">
                                          <p:val>
                                            <p:strVal val="#ppt_h"/>
                                          </p:val>
                                        </p:tav>
                                      </p:tavLst>
                                    </p:anim>
                                  </p:childTnLst>
                                </p:cTn>
                              </p:par>
                              <p:par>
                                <p:cTn id="51" presetID="17" presetClass="entr" presetSubtype="8" fill="hold" nodeType="withEffect">
                                  <p:stCondLst>
                                    <p:cond delay="0"/>
                                  </p:stCondLst>
                                  <p:childTnLst>
                                    <p:set>
                                      <p:cBhvr>
                                        <p:cTn id="52" dur="1" fill="hold">
                                          <p:stCondLst>
                                            <p:cond delay="0"/>
                                          </p:stCondLst>
                                        </p:cTn>
                                        <p:tgtEl>
                                          <p:spTgt spid="376909"/>
                                        </p:tgtEl>
                                        <p:attrNameLst>
                                          <p:attrName>style.visibility</p:attrName>
                                        </p:attrNameLst>
                                      </p:cBhvr>
                                      <p:to>
                                        <p:strVal val="visible"/>
                                      </p:to>
                                    </p:set>
                                    <p:anim calcmode="lin" valueType="num">
                                      <p:cBhvr>
                                        <p:cTn id="53" dur="500" fill="hold"/>
                                        <p:tgtEl>
                                          <p:spTgt spid="376909"/>
                                        </p:tgtEl>
                                        <p:attrNameLst>
                                          <p:attrName>ppt_x</p:attrName>
                                        </p:attrNameLst>
                                      </p:cBhvr>
                                      <p:tavLst>
                                        <p:tav tm="0">
                                          <p:val>
                                            <p:strVal val="#ppt_x-#ppt_w/2"/>
                                          </p:val>
                                        </p:tav>
                                        <p:tav tm="100000">
                                          <p:val>
                                            <p:strVal val="#ppt_x"/>
                                          </p:val>
                                        </p:tav>
                                      </p:tavLst>
                                    </p:anim>
                                    <p:anim calcmode="lin" valueType="num">
                                      <p:cBhvr>
                                        <p:cTn id="54" dur="500" fill="hold"/>
                                        <p:tgtEl>
                                          <p:spTgt spid="376909"/>
                                        </p:tgtEl>
                                        <p:attrNameLst>
                                          <p:attrName>ppt_y</p:attrName>
                                        </p:attrNameLst>
                                      </p:cBhvr>
                                      <p:tavLst>
                                        <p:tav tm="0">
                                          <p:val>
                                            <p:strVal val="#ppt_y"/>
                                          </p:val>
                                        </p:tav>
                                        <p:tav tm="100000">
                                          <p:val>
                                            <p:strVal val="#ppt_y"/>
                                          </p:val>
                                        </p:tav>
                                      </p:tavLst>
                                    </p:anim>
                                    <p:anim calcmode="lin" valueType="num">
                                      <p:cBhvr>
                                        <p:cTn id="55" dur="500" fill="hold"/>
                                        <p:tgtEl>
                                          <p:spTgt spid="376909"/>
                                        </p:tgtEl>
                                        <p:attrNameLst>
                                          <p:attrName>ppt_w</p:attrName>
                                        </p:attrNameLst>
                                      </p:cBhvr>
                                      <p:tavLst>
                                        <p:tav tm="0">
                                          <p:val>
                                            <p:fltVal val="0.000000"/>
                                          </p:val>
                                        </p:tav>
                                        <p:tav tm="100000">
                                          <p:val>
                                            <p:strVal val="#ppt_w"/>
                                          </p:val>
                                        </p:tav>
                                      </p:tavLst>
                                    </p:anim>
                                    <p:anim calcmode="lin" valueType="num">
                                      <p:cBhvr>
                                        <p:cTn id="56" dur="500" fill="hold"/>
                                        <p:tgtEl>
                                          <p:spTgt spid="376909"/>
                                        </p:tgtEl>
                                        <p:attrNameLst>
                                          <p:attrName>ppt_h</p:attrName>
                                        </p:attrNameLst>
                                      </p:cBhvr>
                                      <p:tavLst>
                                        <p:tav tm="0">
                                          <p:val>
                                            <p:strVal val="#ppt_h"/>
                                          </p:val>
                                        </p:tav>
                                        <p:tav tm="100000">
                                          <p:val>
                                            <p:strVal val="#ppt_h"/>
                                          </p:val>
                                        </p:tav>
                                      </p:tavLst>
                                    </p:anim>
                                  </p:childTnLst>
                                </p:cTn>
                              </p:par>
                              <p:par>
                                <p:cTn id="57" presetID="17" presetClass="entr" presetSubtype="8" fill="hold" nodeType="withEffect">
                                  <p:stCondLst>
                                    <p:cond delay="0"/>
                                  </p:stCondLst>
                                  <p:childTnLst>
                                    <p:set>
                                      <p:cBhvr>
                                        <p:cTn id="58" dur="1" fill="hold">
                                          <p:stCondLst>
                                            <p:cond delay="0"/>
                                          </p:stCondLst>
                                        </p:cTn>
                                        <p:tgtEl>
                                          <p:spTgt spid="376908"/>
                                        </p:tgtEl>
                                        <p:attrNameLst>
                                          <p:attrName>style.visibility</p:attrName>
                                        </p:attrNameLst>
                                      </p:cBhvr>
                                      <p:to>
                                        <p:strVal val="visible"/>
                                      </p:to>
                                    </p:set>
                                    <p:anim calcmode="lin" valueType="num">
                                      <p:cBhvr>
                                        <p:cTn id="59" dur="500" fill="hold"/>
                                        <p:tgtEl>
                                          <p:spTgt spid="376908"/>
                                        </p:tgtEl>
                                        <p:attrNameLst>
                                          <p:attrName>ppt_x</p:attrName>
                                        </p:attrNameLst>
                                      </p:cBhvr>
                                      <p:tavLst>
                                        <p:tav tm="0">
                                          <p:val>
                                            <p:strVal val="#ppt_x-#ppt_w/2"/>
                                          </p:val>
                                        </p:tav>
                                        <p:tav tm="100000">
                                          <p:val>
                                            <p:strVal val="#ppt_x"/>
                                          </p:val>
                                        </p:tav>
                                      </p:tavLst>
                                    </p:anim>
                                    <p:anim calcmode="lin" valueType="num">
                                      <p:cBhvr>
                                        <p:cTn id="60" dur="500" fill="hold"/>
                                        <p:tgtEl>
                                          <p:spTgt spid="376908"/>
                                        </p:tgtEl>
                                        <p:attrNameLst>
                                          <p:attrName>ppt_y</p:attrName>
                                        </p:attrNameLst>
                                      </p:cBhvr>
                                      <p:tavLst>
                                        <p:tav tm="0">
                                          <p:val>
                                            <p:strVal val="#ppt_y"/>
                                          </p:val>
                                        </p:tav>
                                        <p:tav tm="100000">
                                          <p:val>
                                            <p:strVal val="#ppt_y"/>
                                          </p:val>
                                        </p:tav>
                                      </p:tavLst>
                                    </p:anim>
                                    <p:anim calcmode="lin" valueType="num">
                                      <p:cBhvr>
                                        <p:cTn id="61" dur="500" fill="hold"/>
                                        <p:tgtEl>
                                          <p:spTgt spid="376908"/>
                                        </p:tgtEl>
                                        <p:attrNameLst>
                                          <p:attrName>ppt_w</p:attrName>
                                        </p:attrNameLst>
                                      </p:cBhvr>
                                      <p:tavLst>
                                        <p:tav tm="0">
                                          <p:val>
                                            <p:fltVal val="0.000000"/>
                                          </p:val>
                                        </p:tav>
                                        <p:tav tm="100000">
                                          <p:val>
                                            <p:strVal val="#ppt_w"/>
                                          </p:val>
                                        </p:tav>
                                      </p:tavLst>
                                    </p:anim>
                                    <p:anim calcmode="lin" valueType="num">
                                      <p:cBhvr>
                                        <p:cTn id="62" dur="500" fill="hold"/>
                                        <p:tgtEl>
                                          <p:spTgt spid="376908"/>
                                        </p:tgtEl>
                                        <p:attrNameLst>
                                          <p:attrName>ppt_h</p:attrName>
                                        </p:attrNameLst>
                                      </p:cBhvr>
                                      <p:tavLst>
                                        <p:tav tm="0">
                                          <p:val>
                                            <p:strVal val="#ppt_h"/>
                                          </p:val>
                                        </p:tav>
                                        <p:tav tm="100000">
                                          <p:val>
                                            <p:strVal val="#ppt_h"/>
                                          </p:val>
                                        </p:tav>
                                      </p:tavLst>
                                    </p:anim>
                                  </p:childTnLst>
                                </p:cTn>
                              </p:par>
                            </p:childTnLst>
                          </p:cTn>
                        </p:par>
                        <p:par>
                          <p:cTn id="63" fill="hold">
                            <p:stCondLst>
                              <p:cond delay="500"/>
                            </p:stCondLst>
                            <p:childTnLst>
                              <p:par>
                                <p:cTn id="64" presetID="1" presetClass="entr" presetSubtype="0" fill="hold" nodeType="afterEffect">
                                  <p:stCondLst>
                                    <p:cond delay="0"/>
                                  </p:stCondLst>
                                  <p:childTnLst>
                                    <p:set>
                                      <p:cBhvr>
                                        <p:cTn id="65" dur="1" fill="hold">
                                          <p:stCondLst>
                                            <p:cond delay="0"/>
                                          </p:stCondLst>
                                        </p:cTn>
                                        <p:tgtEl>
                                          <p:spTgt spid="376906"/>
                                        </p:tgtEl>
                                        <p:attrNameLst>
                                          <p:attrName>style.visibility</p:attrName>
                                        </p:attrNameLst>
                                      </p:cBhvr>
                                      <p:to>
                                        <p:strVal val="visible"/>
                                      </p:to>
                                    </p:set>
                                  </p:childTnLst>
                                </p:cTn>
                              </p:par>
                            </p:childTnLst>
                          </p:cTn>
                        </p:par>
                        <p:par>
                          <p:cTn id="66" fill="hold">
                            <p:stCondLst>
                              <p:cond delay="500"/>
                            </p:stCondLst>
                            <p:childTnLst>
                              <p:par>
                                <p:cTn id="67" presetID="17" presetClass="entr" presetSubtype="8" fill="hold" nodeType="afterEffect">
                                  <p:stCondLst>
                                    <p:cond delay="0"/>
                                  </p:stCondLst>
                                  <p:childTnLst>
                                    <p:set>
                                      <p:cBhvr>
                                        <p:cTn id="68" dur="1" fill="hold">
                                          <p:stCondLst>
                                            <p:cond delay="0"/>
                                          </p:stCondLst>
                                        </p:cTn>
                                        <p:tgtEl>
                                          <p:spTgt spid="376910"/>
                                        </p:tgtEl>
                                        <p:attrNameLst>
                                          <p:attrName>style.visibility</p:attrName>
                                        </p:attrNameLst>
                                      </p:cBhvr>
                                      <p:to>
                                        <p:strVal val="visible"/>
                                      </p:to>
                                    </p:set>
                                    <p:anim calcmode="lin" valueType="num">
                                      <p:cBhvr>
                                        <p:cTn id="69" dur="500" fill="hold"/>
                                        <p:tgtEl>
                                          <p:spTgt spid="376910"/>
                                        </p:tgtEl>
                                        <p:attrNameLst>
                                          <p:attrName>ppt_x</p:attrName>
                                        </p:attrNameLst>
                                      </p:cBhvr>
                                      <p:tavLst>
                                        <p:tav tm="0">
                                          <p:val>
                                            <p:strVal val="#ppt_x-#ppt_w/2"/>
                                          </p:val>
                                        </p:tav>
                                        <p:tav tm="100000">
                                          <p:val>
                                            <p:strVal val="#ppt_x"/>
                                          </p:val>
                                        </p:tav>
                                      </p:tavLst>
                                    </p:anim>
                                    <p:anim calcmode="lin" valueType="num">
                                      <p:cBhvr>
                                        <p:cTn id="70" dur="500" fill="hold"/>
                                        <p:tgtEl>
                                          <p:spTgt spid="376910"/>
                                        </p:tgtEl>
                                        <p:attrNameLst>
                                          <p:attrName>ppt_y</p:attrName>
                                        </p:attrNameLst>
                                      </p:cBhvr>
                                      <p:tavLst>
                                        <p:tav tm="0">
                                          <p:val>
                                            <p:strVal val="#ppt_y"/>
                                          </p:val>
                                        </p:tav>
                                        <p:tav tm="100000">
                                          <p:val>
                                            <p:strVal val="#ppt_y"/>
                                          </p:val>
                                        </p:tav>
                                      </p:tavLst>
                                    </p:anim>
                                    <p:anim calcmode="lin" valueType="num">
                                      <p:cBhvr>
                                        <p:cTn id="71" dur="500" fill="hold"/>
                                        <p:tgtEl>
                                          <p:spTgt spid="376910"/>
                                        </p:tgtEl>
                                        <p:attrNameLst>
                                          <p:attrName>ppt_w</p:attrName>
                                        </p:attrNameLst>
                                      </p:cBhvr>
                                      <p:tavLst>
                                        <p:tav tm="0">
                                          <p:val>
                                            <p:fltVal val="0.000000"/>
                                          </p:val>
                                        </p:tav>
                                        <p:tav tm="100000">
                                          <p:val>
                                            <p:strVal val="#ppt_w"/>
                                          </p:val>
                                        </p:tav>
                                      </p:tavLst>
                                    </p:anim>
                                    <p:anim calcmode="lin" valueType="num">
                                      <p:cBhvr>
                                        <p:cTn id="72" dur="500" fill="hold"/>
                                        <p:tgtEl>
                                          <p:spTgt spid="376910"/>
                                        </p:tgtEl>
                                        <p:attrNameLst>
                                          <p:attrName>ppt_h</p:attrName>
                                        </p:attrNameLst>
                                      </p:cBhvr>
                                      <p:tavLst>
                                        <p:tav tm="0">
                                          <p:val>
                                            <p:strVal val="#ppt_h"/>
                                          </p:val>
                                        </p:tav>
                                        <p:tav tm="100000">
                                          <p:val>
                                            <p:strVal val="#ppt_h"/>
                                          </p:val>
                                        </p:tav>
                                      </p:tavLst>
                                    </p:anim>
                                  </p:childTnLst>
                                </p:cTn>
                              </p:par>
                            </p:childTnLst>
                          </p:cTn>
                        </p:par>
                        <p:par>
                          <p:cTn id="73" fill="hold">
                            <p:stCondLst>
                              <p:cond delay="1000"/>
                            </p:stCondLst>
                            <p:childTnLst>
                              <p:par>
                                <p:cTn id="74" presetID="1" presetClass="entr" presetSubtype="0" fill="hold" grpId="0" nodeType="afterEffect">
                                  <p:stCondLst>
                                    <p:cond delay="0"/>
                                  </p:stCondLst>
                                  <p:childTnLst>
                                    <p:set>
                                      <p:cBhvr>
                                        <p:cTn id="75" dur="1" fill="hold">
                                          <p:stCondLst>
                                            <p:cond delay="0"/>
                                          </p:stCondLst>
                                        </p:cTn>
                                        <p:tgtEl>
                                          <p:spTgt spid="376915"/>
                                        </p:tgtEl>
                                        <p:attrNameLst>
                                          <p:attrName>style.visibility</p:attrName>
                                        </p:attrNameLst>
                                      </p:cBhvr>
                                      <p:to>
                                        <p:strVal val="visible"/>
                                      </p:to>
                                    </p:set>
                                  </p:childTnLst>
                                </p:cTn>
                              </p:par>
                            </p:childTnLst>
                          </p:cTn>
                        </p:par>
                        <p:par>
                          <p:cTn id="76" fill="hold">
                            <p:stCondLst>
                              <p:cond delay="1000"/>
                            </p:stCondLst>
                            <p:childTnLst>
                              <p:par>
                                <p:cTn id="77" presetID="17" presetClass="entr" presetSubtype="1" fill="hold" grpId="0" nodeType="afterEffect">
                                  <p:stCondLst>
                                    <p:cond delay="0"/>
                                  </p:stCondLst>
                                  <p:childTnLst>
                                    <p:set>
                                      <p:cBhvr>
                                        <p:cTn id="78" dur="1" fill="hold">
                                          <p:stCondLst>
                                            <p:cond delay="0"/>
                                          </p:stCondLst>
                                        </p:cTn>
                                        <p:tgtEl>
                                          <p:spTgt spid="376918"/>
                                        </p:tgtEl>
                                        <p:attrNameLst>
                                          <p:attrName>style.visibility</p:attrName>
                                        </p:attrNameLst>
                                      </p:cBhvr>
                                      <p:to>
                                        <p:strVal val="visible"/>
                                      </p:to>
                                    </p:set>
                                    <p:anim calcmode="lin" valueType="num">
                                      <p:cBhvr>
                                        <p:cTn id="79" dur="500" fill="hold"/>
                                        <p:tgtEl>
                                          <p:spTgt spid="376918"/>
                                        </p:tgtEl>
                                        <p:attrNameLst>
                                          <p:attrName>ppt_x</p:attrName>
                                        </p:attrNameLst>
                                      </p:cBhvr>
                                      <p:tavLst>
                                        <p:tav tm="0">
                                          <p:val>
                                            <p:strVal val="#ppt_x"/>
                                          </p:val>
                                        </p:tav>
                                        <p:tav tm="100000">
                                          <p:val>
                                            <p:strVal val="#ppt_x"/>
                                          </p:val>
                                        </p:tav>
                                      </p:tavLst>
                                    </p:anim>
                                    <p:anim calcmode="lin" valueType="num">
                                      <p:cBhvr>
                                        <p:cTn id="80" dur="500" fill="hold"/>
                                        <p:tgtEl>
                                          <p:spTgt spid="376918"/>
                                        </p:tgtEl>
                                        <p:attrNameLst>
                                          <p:attrName>ppt_y</p:attrName>
                                        </p:attrNameLst>
                                      </p:cBhvr>
                                      <p:tavLst>
                                        <p:tav tm="0">
                                          <p:val>
                                            <p:strVal val="#ppt_y-#ppt_h/2"/>
                                          </p:val>
                                        </p:tav>
                                        <p:tav tm="100000">
                                          <p:val>
                                            <p:strVal val="#ppt_y"/>
                                          </p:val>
                                        </p:tav>
                                      </p:tavLst>
                                    </p:anim>
                                    <p:anim calcmode="lin" valueType="num">
                                      <p:cBhvr>
                                        <p:cTn id="81" dur="500" fill="hold"/>
                                        <p:tgtEl>
                                          <p:spTgt spid="376918"/>
                                        </p:tgtEl>
                                        <p:attrNameLst>
                                          <p:attrName>ppt_w</p:attrName>
                                        </p:attrNameLst>
                                      </p:cBhvr>
                                      <p:tavLst>
                                        <p:tav tm="0">
                                          <p:val>
                                            <p:strVal val="#ppt_w"/>
                                          </p:val>
                                        </p:tav>
                                        <p:tav tm="100000">
                                          <p:val>
                                            <p:strVal val="#ppt_w"/>
                                          </p:val>
                                        </p:tav>
                                      </p:tavLst>
                                    </p:anim>
                                    <p:anim calcmode="lin" valueType="num">
                                      <p:cBhvr>
                                        <p:cTn id="82" dur="500" fill="hold"/>
                                        <p:tgtEl>
                                          <p:spTgt spid="376918"/>
                                        </p:tgtEl>
                                        <p:attrNameLst>
                                          <p:attrName>ppt_h</p:attrName>
                                        </p:attrNameLst>
                                      </p:cBhvr>
                                      <p:tavLst>
                                        <p:tav tm="0">
                                          <p:val>
                                            <p:fltVal val="0.00000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17" presetClass="entr" presetSubtype="8" fill="hold" nodeType="clickEffect">
                                  <p:stCondLst>
                                    <p:cond delay="0"/>
                                  </p:stCondLst>
                                  <p:childTnLst>
                                    <p:set>
                                      <p:cBhvr>
                                        <p:cTn id="86" dur="1" fill="hold">
                                          <p:stCondLst>
                                            <p:cond delay="0"/>
                                          </p:stCondLst>
                                        </p:cTn>
                                        <p:tgtEl>
                                          <p:spTgt spid="376911"/>
                                        </p:tgtEl>
                                        <p:attrNameLst>
                                          <p:attrName>style.visibility</p:attrName>
                                        </p:attrNameLst>
                                      </p:cBhvr>
                                      <p:to>
                                        <p:strVal val="visible"/>
                                      </p:to>
                                    </p:set>
                                    <p:anim calcmode="lin" valueType="num">
                                      <p:cBhvr>
                                        <p:cTn id="87" dur="500" fill="hold"/>
                                        <p:tgtEl>
                                          <p:spTgt spid="376911"/>
                                        </p:tgtEl>
                                        <p:attrNameLst>
                                          <p:attrName>ppt_x</p:attrName>
                                        </p:attrNameLst>
                                      </p:cBhvr>
                                      <p:tavLst>
                                        <p:tav tm="0">
                                          <p:val>
                                            <p:strVal val="#ppt_x-#ppt_w/2"/>
                                          </p:val>
                                        </p:tav>
                                        <p:tav tm="100000">
                                          <p:val>
                                            <p:strVal val="#ppt_x"/>
                                          </p:val>
                                        </p:tav>
                                      </p:tavLst>
                                    </p:anim>
                                    <p:anim calcmode="lin" valueType="num">
                                      <p:cBhvr>
                                        <p:cTn id="88" dur="500" fill="hold"/>
                                        <p:tgtEl>
                                          <p:spTgt spid="376911"/>
                                        </p:tgtEl>
                                        <p:attrNameLst>
                                          <p:attrName>ppt_y</p:attrName>
                                        </p:attrNameLst>
                                      </p:cBhvr>
                                      <p:tavLst>
                                        <p:tav tm="0">
                                          <p:val>
                                            <p:strVal val="#ppt_y"/>
                                          </p:val>
                                        </p:tav>
                                        <p:tav tm="100000">
                                          <p:val>
                                            <p:strVal val="#ppt_y"/>
                                          </p:val>
                                        </p:tav>
                                      </p:tavLst>
                                    </p:anim>
                                    <p:anim calcmode="lin" valueType="num">
                                      <p:cBhvr>
                                        <p:cTn id="89" dur="500" fill="hold"/>
                                        <p:tgtEl>
                                          <p:spTgt spid="376911"/>
                                        </p:tgtEl>
                                        <p:attrNameLst>
                                          <p:attrName>ppt_w</p:attrName>
                                        </p:attrNameLst>
                                      </p:cBhvr>
                                      <p:tavLst>
                                        <p:tav tm="0">
                                          <p:val>
                                            <p:fltVal val="0.000000"/>
                                          </p:val>
                                        </p:tav>
                                        <p:tav tm="100000">
                                          <p:val>
                                            <p:strVal val="#ppt_w"/>
                                          </p:val>
                                        </p:tav>
                                      </p:tavLst>
                                    </p:anim>
                                    <p:anim calcmode="lin" valueType="num">
                                      <p:cBhvr>
                                        <p:cTn id="90" dur="500" fill="hold"/>
                                        <p:tgtEl>
                                          <p:spTgt spid="376911"/>
                                        </p:tgtEl>
                                        <p:attrNameLst>
                                          <p:attrName>ppt_h</p:attrName>
                                        </p:attrNameLst>
                                      </p:cBhvr>
                                      <p:tavLst>
                                        <p:tav tm="0">
                                          <p:val>
                                            <p:strVal val="#ppt_h"/>
                                          </p:val>
                                        </p:tav>
                                        <p:tav tm="100000">
                                          <p:val>
                                            <p:strVal val="#ppt_h"/>
                                          </p:val>
                                        </p:tav>
                                      </p:tavLst>
                                    </p:anim>
                                  </p:childTnLst>
                                </p:cTn>
                              </p:par>
                            </p:childTnLst>
                          </p:cTn>
                        </p:par>
                        <p:par>
                          <p:cTn id="91" fill="hold">
                            <p:stCondLst>
                              <p:cond delay="500"/>
                            </p:stCondLst>
                            <p:childTnLst>
                              <p:par>
                                <p:cTn id="92" presetID="17" presetClass="entr" presetSubtype="4" fill="hold" nodeType="afterEffect">
                                  <p:stCondLst>
                                    <p:cond delay="0"/>
                                  </p:stCondLst>
                                  <p:childTnLst>
                                    <p:set>
                                      <p:cBhvr>
                                        <p:cTn id="93" dur="1" fill="hold">
                                          <p:stCondLst>
                                            <p:cond delay="0"/>
                                          </p:stCondLst>
                                        </p:cTn>
                                        <p:tgtEl>
                                          <p:spTgt spid="376913"/>
                                        </p:tgtEl>
                                        <p:attrNameLst>
                                          <p:attrName>style.visibility</p:attrName>
                                        </p:attrNameLst>
                                      </p:cBhvr>
                                      <p:to>
                                        <p:strVal val="visible"/>
                                      </p:to>
                                    </p:set>
                                    <p:anim calcmode="lin" valueType="num">
                                      <p:cBhvr>
                                        <p:cTn id="94" dur="500" fill="hold"/>
                                        <p:tgtEl>
                                          <p:spTgt spid="376913"/>
                                        </p:tgtEl>
                                        <p:attrNameLst>
                                          <p:attrName>ppt_x</p:attrName>
                                        </p:attrNameLst>
                                      </p:cBhvr>
                                      <p:tavLst>
                                        <p:tav tm="0">
                                          <p:val>
                                            <p:strVal val="#ppt_x"/>
                                          </p:val>
                                        </p:tav>
                                        <p:tav tm="100000">
                                          <p:val>
                                            <p:strVal val="#ppt_x"/>
                                          </p:val>
                                        </p:tav>
                                      </p:tavLst>
                                    </p:anim>
                                    <p:anim calcmode="lin" valueType="num">
                                      <p:cBhvr>
                                        <p:cTn id="95" dur="500" fill="hold"/>
                                        <p:tgtEl>
                                          <p:spTgt spid="376913"/>
                                        </p:tgtEl>
                                        <p:attrNameLst>
                                          <p:attrName>ppt_y</p:attrName>
                                        </p:attrNameLst>
                                      </p:cBhvr>
                                      <p:tavLst>
                                        <p:tav tm="0">
                                          <p:val>
                                            <p:strVal val="#ppt_y+#ppt_h/2"/>
                                          </p:val>
                                        </p:tav>
                                        <p:tav tm="100000">
                                          <p:val>
                                            <p:strVal val="#ppt_y"/>
                                          </p:val>
                                        </p:tav>
                                      </p:tavLst>
                                    </p:anim>
                                    <p:anim calcmode="lin" valueType="num">
                                      <p:cBhvr>
                                        <p:cTn id="96" dur="500" fill="hold"/>
                                        <p:tgtEl>
                                          <p:spTgt spid="376913"/>
                                        </p:tgtEl>
                                        <p:attrNameLst>
                                          <p:attrName>ppt_w</p:attrName>
                                        </p:attrNameLst>
                                      </p:cBhvr>
                                      <p:tavLst>
                                        <p:tav tm="0">
                                          <p:val>
                                            <p:strVal val="#ppt_w"/>
                                          </p:val>
                                        </p:tav>
                                        <p:tav tm="100000">
                                          <p:val>
                                            <p:strVal val="#ppt_w"/>
                                          </p:val>
                                        </p:tav>
                                      </p:tavLst>
                                    </p:anim>
                                    <p:anim calcmode="lin" valueType="num">
                                      <p:cBhvr>
                                        <p:cTn id="97" dur="500" fill="hold"/>
                                        <p:tgtEl>
                                          <p:spTgt spid="376913"/>
                                        </p:tgtEl>
                                        <p:attrNameLst>
                                          <p:attrName>ppt_h</p:attrName>
                                        </p:attrNameLst>
                                      </p:cBhvr>
                                      <p:tavLst>
                                        <p:tav tm="0">
                                          <p:val>
                                            <p:fltVal val="0.000000"/>
                                          </p:val>
                                        </p:tav>
                                        <p:tav tm="100000">
                                          <p:val>
                                            <p:strVal val="#ppt_h"/>
                                          </p:val>
                                        </p:tav>
                                      </p:tavLst>
                                    </p:anim>
                                  </p:childTnLst>
                                </p:cTn>
                              </p:par>
                            </p:childTnLst>
                          </p:cTn>
                        </p:par>
                        <p:par>
                          <p:cTn id="98" fill="hold">
                            <p:stCondLst>
                              <p:cond delay="1000"/>
                            </p:stCondLst>
                            <p:childTnLst>
                              <p:par>
                                <p:cTn id="99" presetID="17" presetClass="entr" presetSubtype="8" fill="hold" nodeType="afterEffect">
                                  <p:stCondLst>
                                    <p:cond delay="0"/>
                                  </p:stCondLst>
                                  <p:childTnLst>
                                    <p:set>
                                      <p:cBhvr>
                                        <p:cTn id="100" dur="1" fill="hold">
                                          <p:stCondLst>
                                            <p:cond delay="0"/>
                                          </p:stCondLst>
                                        </p:cTn>
                                        <p:tgtEl>
                                          <p:spTgt spid="376912"/>
                                        </p:tgtEl>
                                        <p:attrNameLst>
                                          <p:attrName>style.visibility</p:attrName>
                                        </p:attrNameLst>
                                      </p:cBhvr>
                                      <p:to>
                                        <p:strVal val="visible"/>
                                      </p:to>
                                    </p:set>
                                    <p:anim calcmode="lin" valueType="num">
                                      <p:cBhvr>
                                        <p:cTn id="101" dur="500" fill="hold"/>
                                        <p:tgtEl>
                                          <p:spTgt spid="376912"/>
                                        </p:tgtEl>
                                        <p:attrNameLst>
                                          <p:attrName>ppt_x</p:attrName>
                                        </p:attrNameLst>
                                      </p:cBhvr>
                                      <p:tavLst>
                                        <p:tav tm="0">
                                          <p:val>
                                            <p:strVal val="#ppt_x-#ppt_w/2"/>
                                          </p:val>
                                        </p:tav>
                                        <p:tav tm="100000">
                                          <p:val>
                                            <p:strVal val="#ppt_x"/>
                                          </p:val>
                                        </p:tav>
                                      </p:tavLst>
                                    </p:anim>
                                    <p:anim calcmode="lin" valueType="num">
                                      <p:cBhvr>
                                        <p:cTn id="102" dur="500" fill="hold"/>
                                        <p:tgtEl>
                                          <p:spTgt spid="376912"/>
                                        </p:tgtEl>
                                        <p:attrNameLst>
                                          <p:attrName>ppt_y</p:attrName>
                                        </p:attrNameLst>
                                      </p:cBhvr>
                                      <p:tavLst>
                                        <p:tav tm="0">
                                          <p:val>
                                            <p:strVal val="#ppt_y"/>
                                          </p:val>
                                        </p:tav>
                                        <p:tav tm="100000">
                                          <p:val>
                                            <p:strVal val="#ppt_y"/>
                                          </p:val>
                                        </p:tav>
                                      </p:tavLst>
                                    </p:anim>
                                    <p:anim calcmode="lin" valueType="num">
                                      <p:cBhvr>
                                        <p:cTn id="103" dur="500" fill="hold"/>
                                        <p:tgtEl>
                                          <p:spTgt spid="376912"/>
                                        </p:tgtEl>
                                        <p:attrNameLst>
                                          <p:attrName>ppt_w</p:attrName>
                                        </p:attrNameLst>
                                      </p:cBhvr>
                                      <p:tavLst>
                                        <p:tav tm="0">
                                          <p:val>
                                            <p:fltVal val="0.000000"/>
                                          </p:val>
                                        </p:tav>
                                        <p:tav tm="100000">
                                          <p:val>
                                            <p:strVal val="#ppt_w"/>
                                          </p:val>
                                        </p:tav>
                                      </p:tavLst>
                                    </p:anim>
                                    <p:anim calcmode="lin" valueType="num">
                                      <p:cBhvr>
                                        <p:cTn id="104" dur="500" fill="hold"/>
                                        <p:tgtEl>
                                          <p:spTgt spid="376912"/>
                                        </p:tgtEl>
                                        <p:attrNameLst>
                                          <p:attrName>ppt_h</p:attrName>
                                        </p:attrNameLst>
                                      </p:cBhvr>
                                      <p:tavLst>
                                        <p:tav tm="0">
                                          <p:val>
                                            <p:strVal val="#ppt_h"/>
                                          </p:val>
                                        </p:tav>
                                        <p:tav tm="100000">
                                          <p:val>
                                            <p:strVal val="#ppt_h"/>
                                          </p:val>
                                        </p:tav>
                                      </p:tavLst>
                                    </p:anim>
                                  </p:childTnLst>
                                </p:cTn>
                              </p:par>
                            </p:childTnLst>
                          </p:cTn>
                        </p:par>
                        <p:par>
                          <p:cTn id="105" fill="hold">
                            <p:stCondLst>
                              <p:cond delay="1500"/>
                            </p:stCondLst>
                            <p:childTnLst>
                              <p:par>
                                <p:cTn id="106" presetID="1" presetClass="entr" presetSubtype="0" fill="hold" grpId="0" nodeType="afterEffect">
                                  <p:stCondLst>
                                    <p:cond delay="0"/>
                                  </p:stCondLst>
                                  <p:childTnLst>
                                    <p:set>
                                      <p:cBhvr>
                                        <p:cTn id="107" dur="1" fill="hold">
                                          <p:stCondLst>
                                            <p:cond delay="0"/>
                                          </p:stCondLst>
                                        </p:cTn>
                                        <p:tgtEl>
                                          <p:spTgt spid="376916"/>
                                        </p:tgtEl>
                                        <p:attrNameLst>
                                          <p:attrName>style.visibility</p:attrName>
                                        </p:attrNameLst>
                                      </p:cBhvr>
                                      <p:to>
                                        <p:strVal val="visible"/>
                                      </p:to>
                                    </p:set>
                                  </p:childTnLst>
                                </p:cTn>
                              </p:par>
                            </p:childTnLst>
                          </p:cTn>
                        </p:par>
                        <p:par>
                          <p:cTn id="108" fill="hold">
                            <p:stCondLst>
                              <p:cond delay="1500"/>
                            </p:stCondLst>
                            <p:childTnLst>
                              <p:par>
                                <p:cTn id="109" presetID="17" presetClass="entr" presetSubtype="1" fill="hold" grpId="0" nodeType="afterEffect">
                                  <p:stCondLst>
                                    <p:cond delay="0"/>
                                  </p:stCondLst>
                                  <p:childTnLst>
                                    <p:set>
                                      <p:cBhvr>
                                        <p:cTn id="110" dur="1" fill="hold">
                                          <p:stCondLst>
                                            <p:cond delay="0"/>
                                          </p:stCondLst>
                                        </p:cTn>
                                        <p:tgtEl>
                                          <p:spTgt spid="376919"/>
                                        </p:tgtEl>
                                        <p:attrNameLst>
                                          <p:attrName>style.visibility</p:attrName>
                                        </p:attrNameLst>
                                      </p:cBhvr>
                                      <p:to>
                                        <p:strVal val="visible"/>
                                      </p:to>
                                    </p:set>
                                    <p:anim calcmode="lin" valueType="num">
                                      <p:cBhvr>
                                        <p:cTn id="111" dur="500" fill="hold"/>
                                        <p:tgtEl>
                                          <p:spTgt spid="376919"/>
                                        </p:tgtEl>
                                        <p:attrNameLst>
                                          <p:attrName>ppt_x</p:attrName>
                                        </p:attrNameLst>
                                      </p:cBhvr>
                                      <p:tavLst>
                                        <p:tav tm="0">
                                          <p:val>
                                            <p:strVal val="#ppt_x"/>
                                          </p:val>
                                        </p:tav>
                                        <p:tav tm="100000">
                                          <p:val>
                                            <p:strVal val="#ppt_x"/>
                                          </p:val>
                                        </p:tav>
                                      </p:tavLst>
                                    </p:anim>
                                    <p:anim calcmode="lin" valueType="num">
                                      <p:cBhvr>
                                        <p:cTn id="112" dur="500" fill="hold"/>
                                        <p:tgtEl>
                                          <p:spTgt spid="376919"/>
                                        </p:tgtEl>
                                        <p:attrNameLst>
                                          <p:attrName>ppt_y</p:attrName>
                                        </p:attrNameLst>
                                      </p:cBhvr>
                                      <p:tavLst>
                                        <p:tav tm="0">
                                          <p:val>
                                            <p:strVal val="#ppt_y-#ppt_h/2"/>
                                          </p:val>
                                        </p:tav>
                                        <p:tav tm="100000">
                                          <p:val>
                                            <p:strVal val="#ppt_y"/>
                                          </p:val>
                                        </p:tav>
                                      </p:tavLst>
                                    </p:anim>
                                    <p:anim calcmode="lin" valueType="num">
                                      <p:cBhvr>
                                        <p:cTn id="113" dur="500" fill="hold"/>
                                        <p:tgtEl>
                                          <p:spTgt spid="376919"/>
                                        </p:tgtEl>
                                        <p:attrNameLst>
                                          <p:attrName>ppt_w</p:attrName>
                                        </p:attrNameLst>
                                      </p:cBhvr>
                                      <p:tavLst>
                                        <p:tav tm="0">
                                          <p:val>
                                            <p:strVal val="#ppt_w"/>
                                          </p:val>
                                        </p:tav>
                                        <p:tav tm="100000">
                                          <p:val>
                                            <p:strVal val="#ppt_w"/>
                                          </p:val>
                                        </p:tav>
                                      </p:tavLst>
                                    </p:anim>
                                    <p:anim calcmode="lin" valueType="num">
                                      <p:cBhvr>
                                        <p:cTn id="114" dur="500" fill="hold"/>
                                        <p:tgtEl>
                                          <p:spTgt spid="376919"/>
                                        </p:tgtEl>
                                        <p:attrNameLst>
                                          <p:attrName>ppt_h</p:attrName>
                                        </p:attrNameLst>
                                      </p:cBhvr>
                                      <p:tavLst>
                                        <p:tav tm="0">
                                          <p:val>
                                            <p:fltVal val="0.000000"/>
                                          </p:val>
                                        </p:tav>
                                        <p:tav tm="100000">
                                          <p:val>
                                            <p:strVal val="#ppt_h"/>
                                          </p:val>
                                        </p:tav>
                                      </p:tavLst>
                                    </p:anim>
                                  </p:childTnLst>
                                </p:cTn>
                              </p:par>
                            </p:childTnLst>
                          </p:cTn>
                        </p:par>
                      </p:childTnLst>
                    </p:cTn>
                  </p:par>
                  <p:par>
                    <p:cTn id="115" fill="hold">
                      <p:stCondLst>
                        <p:cond delay="indefinite"/>
                      </p:stCondLst>
                      <p:childTnLst>
                        <p:par>
                          <p:cTn id="116" fill="hold">
                            <p:stCondLst>
                              <p:cond delay="0"/>
                            </p:stCondLst>
                            <p:childTnLst>
                              <p:par>
                                <p:cTn id="117" presetID="17" presetClass="entr" presetSubtype="8" fill="hold" nodeType="clickEffect">
                                  <p:stCondLst>
                                    <p:cond delay="0"/>
                                  </p:stCondLst>
                                  <p:childTnLst>
                                    <p:set>
                                      <p:cBhvr>
                                        <p:cTn id="118" dur="1" fill="hold">
                                          <p:stCondLst>
                                            <p:cond delay="0"/>
                                          </p:stCondLst>
                                        </p:cTn>
                                        <p:tgtEl>
                                          <p:spTgt spid="376920"/>
                                        </p:tgtEl>
                                        <p:attrNameLst>
                                          <p:attrName>style.visibility</p:attrName>
                                        </p:attrNameLst>
                                      </p:cBhvr>
                                      <p:to>
                                        <p:strVal val="visible"/>
                                      </p:to>
                                    </p:set>
                                    <p:anim calcmode="lin" valueType="num">
                                      <p:cBhvr>
                                        <p:cTn id="119" dur="500" fill="hold"/>
                                        <p:tgtEl>
                                          <p:spTgt spid="376920"/>
                                        </p:tgtEl>
                                        <p:attrNameLst>
                                          <p:attrName>ppt_x</p:attrName>
                                        </p:attrNameLst>
                                      </p:cBhvr>
                                      <p:tavLst>
                                        <p:tav tm="0">
                                          <p:val>
                                            <p:strVal val="#ppt_x-#ppt_w/2"/>
                                          </p:val>
                                        </p:tav>
                                        <p:tav tm="100000">
                                          <p:val>
                                            <p:strVal val="#ppt_x"/>
                                          </p:val>
                                        </p:tav>
                                      </p:tavLst>
                                    </p:anim>
                                    <p:anim calcmode="lin" valueType="num">
                                      <p:cBhvr>
                                        <p:cTn id="120" dur="500" fill="hold"/>
                                        <p:tgtEl>
                                          <p:spTgt spid="376920"/>
                                        </p:tgtEl>
                                        <p:attrNameLst>
                                          <p:attrName>ppt_y</p:attrName>
                                        </p:attrNameLst>
                                      </p:cBhvr>
                                      <p:tavLst>
                                        <p:tav tm="0">
                                          <p:val>
                                            <p:strVal val="#ppt_y"/>
                                          </p:val>
                                        </p:tav>
                                        <p:tav tm="100000">
                                          <p:val>
                                            <p:strVal val="#ppt_y"/>
                                          </p:val>
                                        </p:tav>
                                      </p:tavLst>
                                    </p:anim>
                                    <p:anim calcmode="lin" valueType="num">
                                      <p:cBhvr>
                                        <p:cTn id="121" dur="500" fill="hold"/>
                                        <p:tgtEl>
                                          <p:spTgt spid="376920"/>
                                        </p:tgtEl>
                                        <p:attrNameLst>
                                          <p:attrName>ppt_w</p:attrName>
                                        </p:attrNameLst>
                                      </p:cBhvr>
                                      <p:tavLst>
                                        <p:tav tm="0">
                                          <p:val>
                                            <p:fltVal val="0.000000"/>
                                          </p:val>
                                        </p:tav>
                                        <p:tav tm="100000">
                                          <p:val>
                                            <p:strVal val="#ppt_w"/>
                                          </p:val>
                                        </p:tav>
                                      </p:tavLst>
                                    </p:anim>
                                    <p:anim calcmode="lin" valueType="num">
                                      <p:cBhvr>
                                        <p:cTn id="122" dur="500" fill="hold"/>
                                        <p:tgtEl>
                                          <p:spTgt spid="376920"/>
                                        </p:tgtEl>
                                        <p:attrNameLst>
                                          <p:attrName>ppt_h</p:attrName>
                                        </p:attrNameLst>
                                      </p:cBhvr>
                                      <p:tavLst>
                                        <p:tav tm="0">
                                          <p:val>
                                            <p:strVal val="#ppt_h"/>
                                          </p:val>
                                        </p:tav>
                                        <p:tav tm="100000">
                                          <p:val>
                                            <p:strVal val="#ppt_h"/>
                                          </p:val>
                                        </p:tav>
                                      </p:tavLst>
                                    </p:anim>
                                  </p:childTnLst>
                                </p:cTn>
                              </p:par>
                            </p:childTnLst>
                          </p:cTn>
                        </p:par>
                        <p:par>
                          <p:cTn id="123" fill="hold">
                            <p:stCondLst>
                              <p:cond delay="500"/>
                            </p:stCondLst>
                            <p:childTnLst>
                              <p:par>
                                <p:cTn id="124" presetID="1" presetClass="entr" presetSubtype="0" fill="hold" grpId="0" nodeType="afterEffect">
                                  <p:stCondLst>
                                    <p:cond delay="0"/>
                                  </p:stCondLst>
                                  <p:childTnLst>
                                    <p:set>
                                      <p:cBhvr>
                                        <p:cTn id="125" dur="1" fill="hold">
                                          <p:stCondLst>
                                            <p:cond delay="0"/>
                                          </p:stCondLst>
                                        </p:cTn>
                                        <p:tgtEl>
                                          <p:spTgt spid="376921"/>
                                        </p:tgtEl>
                                        <p:attrNameLst>
                                          <p:attrName>style.visibility</p:attrName>
                                        </p:attrNameLst>
                                      </p:cBhvr>
                                      <p:to>
                                        <p:strVal val="visible"/>
                                      </p:to>
                                    </p:set>
                                  </p:childTnLst>
                                </p:cTn>
                              </p:par>
                            </p:childTnLst>
                          </p:cTn>
                        </p:par>
                        <p:par>
                          <p:cTn id="126" fill="hold">
                            <p:stCondLst>
                              <p:cond delay="500"/>
                            </p:stCondLst>
                            <p:childTnLst>
                              <p:par>
                                <p:cTn id="127" presetID="17" presetClass="entr" presetSubtype="1" fill="hold" grpId="0" nodeType="afterEffect">
                                  <p:stCondLst>
                                    <p:cond delay="0"/>
                                  </p:stCondLst>
                                  <p:childTnLst>
                                    <p:set>
                                      <p:cBhvr>
                                        <p:cTn id="128" dur="1" fill="hold">
                                          <p:stCondLst>
                                            <p:cond delay="0"/>
                                          </p:stCondLst>
                                        </p:cTn>
                                        <p:tgtEl>
                                          <p:spTgt spid="2"/>
                                        </p:tgtEl>
                                        <p:attrNameLst>
                                          <p:attrName>style.visibility</p:attrName>
                                        </p:attrNameLst>
                                      </p:cBhvr>
                                      <p:to>
                                        <p:strVal val="visible"/>
                                      </p:to>
                                    </p:set>
                                    <p:anim calcmode="lin" valueType="num">
                                      <p:cBhvr>
                                        <p:cTn id="129" dur="500" fill="hold"/>
                                        <p:tgtEl>
                                          <p:spTgt spid="2"/>
                                        </p:tgtEl>
                                        <p:attrNameLst>
                                          <p:attrName>ppt_x</p:attrName>
                                        </p:attrNameLst>
                                      </p:cBhvr>
                                      <p:tavLst>
                                        <p:tav tm="0">
                                          <p:val>
                                            <p:strVal val="#ppt_x"/>
                                          </p:val>
                                        </p:tav>
                                        <p:tav tm="100000">
                                          <p:val>
                                            <p:strVal val="#ppt_x"/>
                                          </p:val>
                                        </p:tav>
                                      </p:tavLst>
                                    </p:anim>
                                    <p:anim calcmode="lin" valueType="num">
                                      <p:cBhvr>
                                        <p:cTn id="130" dur="500" fill="hold"/>
                                        <p:tgtEl>
                                          <p:spTgt spid="2"/>
                                        </p:tgtEl>
                                        <p:attrNameLst>
                                          <p:attrName>ppt_y</p:attrName>
                                        </p:attrNameLst>
                                      </p:cBhvr>
                                      <p:tavLst>
                                        <p:tav tm="0">
                                          <p:val>
                                            <p:strVal val="#ppt_y-#ppt_h/2"/>
                                          </p:val>
                                        </p:tav>
                                        <p:tav tm="100000">
                                          <p:val>
                                            <p:strVal val="#ppt_y"/>
                                          </p:val>
                                        </p:tav>
                                      </p:tavLst>
                                    </p:anim>
                                    <p:anim calcmode="lin" valueType="num">
                                      <p:cBhvr>
                                        <p:cTn id="131" dur="500" fill="hold"/>
                                        <p:tgtEl>
                                          <p:spTgt spid="2"/>
                                        </p:tgtEl>
                                        <p:attrNameLst>
                                          <p:attrName>ppt_w</p:attrName>
                                        </p:attrNameLst>
                                      </p:cBhvr>
                                      <p:tavLst>
                                        <p:tav tm="0">
                                          <p:val>
                                            <p:strVal val="#ppt_w"/>
                                          </p:val>
                                        </p:tav>
                                        <p:tav tm="100000">
                                          <p:val>
                                            <p:strVal val="#ppt_w"/>
                                          </p:val>
                                        </p:tav>
                                      </p:tavLst>
                                    </p:anim>
                                    <p:anim calcmode="lin" valueType="num">
                                      <p:cBhvr>
                                        <p:cTn id="132" dur="500" fill="hold"/>
                                        <p:tgtEl>
                                          <p:spTgt spid="2"/>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914" grpId="0" bldLvl="0" animBg="1"/>
      <p:bldP spid="376915" grpId="0" bldLvl="0" animBg="1"/>
      <p:bldP spid="376916" grpId="0" bldLvl="0" animBg="1"/>
      <p:bldP spid="376917" grpId="0" bldLvl="0" animBg="1"/>
      <p:bldP spid="376918" grpId="0" bldLvl="0" animBg="1"/>
      <p:bldP spid="376919" grpId="0" bldLvl="0" animBg="1"/>
      <p:bldP spid="376921" grpId="0" bldLvl="0" animBg="1"/>
      <p:bldP spid="2" grpId="0" bldLvl="0" animBg="1"/>
    </p:bld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6289" name="Rectangle 2"/>
          <p:cNvSpPr/>
          <p:nvPr>
            <p:ph type="title"/>
          </p:nvPr>
        </p:nvSpPr>
        <p:spPr>
          <a:xfrm>
            <a:off x="948055" y="304800"/>
            <a:ext cx="1034732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66594" name="Rectangle 3"/>
          <p:cNvSpPr/>
          <p:nvPr/>
        </p:nvSpPr>
        <p:spPr>
          <a:xfrm>
            <a:off x="948055" y="1196975"/>
            <a:ext cx="10459085" cy="4943475"/>
          </a:xfrm>
          <a:prstGeom prst="rect">
            <a:avLst/>
          </a:prstGeom>
          <a:noFill/>
          <a:ln w="9525">
            <a:noFill/>
          </a:ln>
        </p:spPr>
        <p:txBody>
          <a:bodyPr anchor="t"/>
          <a:p>
            <a:pPr algn="just" fontAlgn="base">
              <a:lnSpc>
                <a:spcPct val="150000"/>
              </a:lnSpc>
              <a:spcBef>
                <a:spcPct val="20000"/>
              </a:spcBef>
              <a:buClr>
                <a:srgbClr val="FF0000"/>
              </a:buClr>
              <a:buFont typeface="Wingdings" panose="05000000000000000000" pitchFamily="2" charset="2"/>
              <a:buChar char="p"/>
            </a:pPr>
            <a:r>
              <a:rPr lang="zh-CN" altLang="en-US" sz="3200" b="1" strike="noStrike" noProof="1" dirty="0">
                <a:solidFill>
                  <a:srgbClr val="FF0000"/>
                </a:solidFill>
                <a:latin typeface="楷体" panose="02010609060101010101" pitchFamily="49" charset="-122"/>
                <a:ea typeface="楷体" panose="02010609060101010101" pitchFamily="49" charset="-122"/>
                <a:cs typeface="+mn-cs"/>
              </a:rPr>
              <a:t>销售过程：</a:t>
            </a:r>
            <a:r>
              <a:rPr lang="zh-CN" altLang="en-US" sz="3200" b="1" strike="noStrike" noProof="1" dirty="0">
                <a:latin typeface="楷体" panose="02010609060101010101" pitchFamily="49" charset="-122"/>
                <a:ea typeface="楷体" panose="02010609060101010101" pitchFamily="49" charset="-122"/>
                <a:cs typeface="+mn-cs"/>
              </a:rPr>
              <a:t>企业生产经营活动的最后阶段。</a:t>
            </a:r>
            <a:endParaRPr lang="zh-CN" altLang="en-US" sz="3200" b="1" strike="noStrike" noProof="1" dirty="0">
              <a:latin typeface="楷体" panose="02010609060101010101" pitchFamily="49" charset="-122"/>
              <a:ea typeface="楷体" panose="02010609060101010101" pitchFamily="49" charset="-122"/>
              <a:cs typeface="+mn-cs"/>
            </a:endParaRPr>
          </a:p>
          <a:p>
            <a:pPr algn="just" fontAlgn="base">
              <a:lnSpc>
                <a:spcPct val="150000"/>
              </a:lnSpc>
              <a:spcBef>
                <a:spcPct val="20000"/>
              </a:spcBef>
              <a:buClr>
                <a:srgbClr val="FF0000"/>
              </a:buClr>
              <a:buFont typeface="Wingdings" panose="05000000000000000000" pitchFamily="2" charset="2"/>
            </a:pPr>
            <a:r>
              <a:rPr lang="en-US" altLang="zh-CN" sz="3200" b="1" strike="noStrike" noProof="1" dirty="0">
                <a:latin typeface="楷体" panose="02010609060101010101" pitchFamily="49" charset="-122"/>
                <a:ea typeface="楷体" panose="02010609060101010101" pitchFamily="49" charset="-122"/>
                <a:cs typeface="+mn-cs"/>
              </a:rPr>
              <a:t>——</a:t>
            </a:r>
            <a:r>
              <a:rPr lang="zh-CN" altLang="en-US" sz="3200" b="1" strike="noStrike" noProof="1" dirty="0">
                <a:latin typeface="楷体" panose="02010609060101010101" pitchFamily="49" charset="-122"/>
                <a:ea typeface="楷体" panose="02010609060101010101" pitchFamily="49" charset="-122"/>
                <a:cs typeface="+mn-cs"/>
              </a:rPr>
              <a:t>既是资金收回阶段，也是资金耗费阶段。</a:t>
            </a:r>
            <a:endParaRPr lang="zh-CN" altLang="en-US" sz="3200" b="1" strike="noStrike" noProof="1" dirty="0">
              <a:latin typeface="楷体" panose="02010609060101010101" pitchFamily="49" charset="-122"/>
              <a:ea typeface="楷体" panose="02010609060101010101" pitchFamily="49" charset="-122"/>
            </a:endParaRPr>
          </a:p>
          <a:p>
            <a:pPr algn="just" fontAlgn="base">
              <a:lnSpc>
                <a:spcPct val="150000"/>
              </a:lnSpc>
              <a:spcBef>
                <a:spcPct val="20000"/>
              </a:spcBef>
              <a:buClr>
                <a:srgbClr val="FF0000"/>
              </a:buClr>
              <a:buFont typeface="Wingdings" panose="05000000000000000000" pitchFamily="2" charset="2"/>
              <a:buChar char="p"/>
            </a:pPr>
            <a:r>
              <a:rPr lang="zh-CN" altLang="en-US" sz="3200" b="1" strike="noStrike" noProof="1" dirty="0">
                <a:latin typeface="楷体" panose="02010609060101010101" pitchFamily="49" charset="-122"/>
                <a:ea typeface="楷体" panose="02010609060101010101" pitchFamily="49" charset="-122"/>
                <a:cs typeface="+mn-cs"/>
              </a:rPr>
              <a:t>主要核算业务：</a:t>
            </a:r>
            <a:endParaRPr lang="zh-CN" altLang="en-US" sz="3200" b="1" strike="noStrike" noProof="1" dirty="0">
              <a:latin typeface="楷体" panose="02010609060101010101" pitchFamily="49" charset="-122"/>
              <a:ea typeface="楷体" panose="02010609060101010101" pitchFamily="49" charset="-122"/>
            </a:endParaRPr>
          </a:p>
          <a:p>
            <a:pPr marL="908050" lvl="1" indent="-436245" eaLnBrk="1" fontAlgn="base" hangingPunct="1">
              <a:lnSpc>
                <a:spcPct val="150000"/>
              </a:lnSpc>
              <a:spcBef>
                <a:spcPct val="20000"/>
              </a:spcBef>
              <a:buClr>
                <a:schemeClr val="accent2"/>
              </a:buClr>
              <a:buFont typeface="Wingdings" panose="05000000000000000000" pitchFamily="2" charset="2"/>
              <a:buChar char="Ø"/>
            </a:pPr>
            <a:r>
              <a:rPr lang="zh-CN" altLang="en-US" sz="3200" b="1" strike="noStrike" noProof="1" dirty="0">
                <a:latin typeface="楷体" panose="02010609060101010101" pitchFamily="49" charset="-122"/>
                <a:ea typeface="楷体" panose="02010609060101010101" pitchFamily="49" charset="-122"/>
                <a:cs typeface="+mn-cs"/>
                <a:sym typeface="+mn-ea"/>
              </a:rPr>
              <a:t>收：资金的收回，即销售收入。</a:t>
            </a:r>
            <a:endParaRPr lang="en-US" altLang="zh-CN" sz="3200" b="1" strike="noStrike" noProof="1" dirty="0">
              <a:latin typeface="楷体" panose="02010609060101010101" pitchFamily="49" charset="-122"/>
              <a:ea typeface="楷体" panose="02010609060101010101" pitchFamily="49" charset="-122"/>
            </a:endParaRPr>
          </a:p>
          <a:p>
            <a:pPr marL="908050" lvl="1" indent="-436245" eaLnBrk="1" fontAlgn="base" hangingPunct="1">
              <a:lnSpc>
                <a:spcPct val="150000"/>
              </a:lnSpc>
              <a:spcBef>
                <a:spcPct val="20000"/>
              </a:spcBef>
              <a:buClr>
                <a:schemeClr val="accent2"/>
              </a:buClr>
              <a:buFont typeface="Wingdings" panose="05000000000000000000" pitchFamily="2" charset="2"/>
              <a:buChar char="Ø"/>
            </a:pPr>
            <a:r>
              <a:rPr lang="zh-CN" altLang="en-US" sz="3200" b="1" strike="noStrike" noProof="1" dirty="0">
                <a:latin typeface="楷体" panose="02010609060101010101" pitchFamily="49" charset="-122"/>
                <a:ea typeface="楷体" panose="02010609060101010101" pitchFamily="49" charset="-122"/>
                <a:cs typeface="+mn-cs"/>
                <a:sym typeface="+mn-ea"/>
              </a:rPr>
              <a:t>支：资金的耗费，即与销售收入配比的销售成本、销售税金以及销售费用等。</a:t>
            </a:r>
            <a:endParaRPr lang="zh-CN" altLang="en-US" sz="3200" b="1" strike="noStrike" noProof="1" dirty="0">
              <a:latin typeface="楷体" panose="02010609060101010101" pitchFamily="49" charset="-122"/>
              <a:ea typeface="楷体" panose="02010609060101010101" pitchFamily="49" charset="-122"/>
            </a:endParaRPr>
          </a:p>
          <a:p>
            <a:pPr algn="just" fontAlgn="base">
              <a:lnSpc>
                <a:spcPct val="150000"/>
              </a:lnSpc>
              <a:spcBef>
                <a:spcPct val="20000"/>
              </a:spcBef>
              <a:buClr>
                <a:srgbClr val="FF0000"/>
              </a:buClr>
              <a:buFont typeface="Wingdings" panose="05000000000000000000" pitchFamily="2" charset="2"/>
              <a:buChar char="p"/>
            </a:pPr>
            <a:endParaRPr lang="zh-CN" altLang="en-US" sz="3200" b="1" strike="noStrike" noProof="1" dirty="0">
              <a:latin typeface="楷体" panose="02010609060101010101" pitchFamily="49" charset="-122"/>
              <a:ea typeface="楷体" panose="02010609060101010101" pitchFamily="49" charset="-122"/>
            </a:endParaRPr>
          </a:p>
          <a:p>
            <a:pPr marL="767080" lvl="1" indent="-285750" algn="just" eaLnBrk="1" fontAlgn="base" hangingPunct="1">
              <a:lnSpc>
                <a:spcPct val="150000"/>
              </a:lnSpc>
              <a:spcBef>
                <a:spcPct val="20000"/>
              </a:spcBef>
              <a:buClr>
                <a:schemeClr val="accent2"/>
              </a:buClr>
              <a:buFont typeface="Wingdings" panose="05000000000000000000" pitchFamily="2" charset="2"/>
              <a:buChar char="Ì"/>
            </a:pPr>
            <a:endParaRPr lang="zh-CN" altLang="en-US" sz="3200" b="1" strike="noStrike" noProof="1" dirty="0">
              <a:latin typeface="楷体" panose="02010609060101010101" pitchFamily="49" charset="-122"/>
              <a:ea typeface="楷体" panose="02010609060101010101" pitchFamily="49" charset="-122"/>
            </a:endParaRPr>
          </a:p>
          <a:p>
            <a:pPr marL="767080" lvl="1" indent="-285750" algn="just" eaLnBrk="1" fontAlgn="base" hangingPunct="1">
              <a:lnSpc>
                <a:spcPct val="150000"/>
              </a:lnSpc>
              <a:spcBef>
                <a:spcPct val="20000"/>
              </a:spcBef>
              <a:buClr>
                <a:schemeClr val="accent2"/>
              </a:buClr>
              <a:buFont typeface="Wingdings" panose="05000000000000000000" pitchFamily="2" charset="2"/>
              <a:buChar char="Ì"/>
            </a:pPr>
            <a:endParaRPr lang="en-US" altLang="zh-CN" sz="3200" b="1" strike="noStrike" noProof="1" dirty="0">
              <a:latin typeface="楷体" panose="02010609060101010101" pitchFamily="49" charset="-122"/>
              <a:ea typeface="楷体" panose="02010609060101010101" pitchFamily="49" charset="-122"/>
            </a:endParaRPr>
          </a:p>
        </p:txBody>
      </p:sp>
    </p:spTree>
  </p:cSld>
  <p:clrMapOvr>
    <a:masterClrMapping/>
  </p:clrMapOvr>
  <p:transition/>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7314" name="Rectangle 3"/>
          <p:cNvSpPr/>
          <p:nvPr/>
        </p:nvSpPr>
        <p:spPr>
          <a:xfrm>
            <a:off x="1082040" y="1174750"/>
            <a:ext cx="10195560" cy="496887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一、销售过程业务核算设置的主要账户</a:t>
            </a:r>
            <a:endParaRPr lang="zh-CN" altLang="en-US" sz="3200" b="1" dirty="0">
              <a:solidFill>
                <a:srgbClr val="FF0000"/>
              </a:solidFill>
              <a:latin typeface="黑体" panose="02010609060101010101" pitchFamily="49" charset="-122"/>
              <a:ea typeface="黑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主营业务收入</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其他业务收入</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主营业务成本</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其他业务成本</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“税金及附加”</a:t>
            </a:r>
            <a:endParaRPr lang="zh-CN" altLang="en-US" sz="3200" b="1" dirty="0">
              <a:latin typeface="楷体" panose="02010609060101010101" pitchFamily="49" charset="-122"/>
              <a:ea typeface="楷体" panose="02010609060101010101" pitchFamily="49" charset="-122"/>
            </a:endParaRPr>
          </a:p>
        </p:txBody>
      </p:sp>
      <p:sp>
        <p:nvSpPr>
          <p:cNvPr id="397315" name="Rectangle 3"/>
          <p:cNvSpPr/>
          <p:nvPr/>
        </p:nvSpPr>
        <p:spPr>
          <a:xfrm>
            <a:off x="5810250" y="1989138"/>
            <a:ext cx="3454400" cy="3071812"/>
          </a:xfrm>
          <a:prstGeom prst="rect">
            <a:avLst/>
          </a:prstGeom>
          <a:noFill/>
          <a:ln w="9525">
            <a:noFill/>
          </a:ln>
        </p:spPr>
        <p:txBody>
          <a:bodyPr anchor="t" anchorCtr="0"/>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销售费用</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应收账款</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应收票据</a:t>
            </a:r>
            <a:endParaRPr lang="zh-CN" altLang="en-US" sz="32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 预收账款</a:t>
            </a:r>
            <a:endParaRPr lang="zh-CN" altLang="en-US" sz="32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8338" name="Rectangle 3"/>
          <p:cNvSpPr/>
          <p:nvPr/>
        </p:nvSpPr>
        <p:spPr>
          <a:xfrm>
            <a:off x="1031875" y="1196975"/>
            <a:ext cx="11008995" cy="4968875"/>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3200" b="1" dirty="0">
                <a:solidFill>
                  <a:srgbClr val="FF0000"/>
                </a:solidFill>
                <a:latin typeface="黑体" panose="02010609060101010101" pitchFamily="49" charset="-122"/>
                <a:ea typeface="黑体" panose="02010609060101010101" pitchFamily="49" charset="-122"/>
              </a:rPr>
              <a:t> 1.</a:t>
            </a:r>
            <a:r>
              <a:rPr lang="zh-CN" altLang="en-US" sz="3200" b="1" dirty="0">
                <a:solidFill>
                  <a:srgbClr val="FF0000"/>
                </a:solidFill>
                <a:latin typeface="黑体" panose="02010609060101010101" pitchFamily="49" charset="-122"/>
                <a:ea typeface="黑体" panose="02010609060101010101" pitchFamily="49" charset="-122"/>
              </a:rPr>
              <a:t>主营业务收入</a:t>
            </a:r>
            <a:endParaRPr lang="zh-CN" altLang="en-US" sz="3200" b="1" dirty="0">
              <a:solidFill>
                <a:srgbClr val="FF0000"/>
              </a:solidFill>
              <a:latin typeface="黑体" panose="02010609060101010101" pitchFamily="49" charset="-122"/>
              <a:ea typeface="黑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）性质：收入类账户</a:t>
            </a:r>
            <a:endParaRPr lang="en-US" altLang="zh-CN" sz="32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）用途：核算企业确认的销售商品、提供劳务等主营业务的收入。</a:t>
            </a:r>
            <a:endParaRPr lang="en-US" altLang="zh-CN" sz="32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3</a:t>
            </a:r>
            <a:r>
              <a:rPr lang="zh-CN" altLang="en-US" sz="3200" b="1" dirty="0">
                <a:latin typeface="楷体" panose="02010609060101010101" pitchFamily="49" charset="-122"/>
                <a:ea typeface="楷体" panose="02010609060101010101" pitchFamily="49" charset="-122"/>
              </a:rPr>
              <a:t>）账户结构</a:t>
            </a:r>
            <a:endParaRPr lang="en-US" altLang="zh-CN" sz="32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4</a:t>
            </a:r>
            <a:r>
              <a:rPr lang="zh-CN" altLang="en-US" sz="3200" b="1" dirty="0">
                <a:latin typeface="楷体" panose="02010609060101010101" pitchFamily="49" charset="-122"/>
                <a:ea typeface="楷体" panose="02010609060101010101" pitchFamily="49" charset="-122"/>
              </a:rPr>
              <a:t>）明细账户：按产品类别设置。</a:t>
            </a:r>
            <a:endParaRPr lang="zh-CN" altLang="en-US" sz="32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89827" name="Group 3"/>
          <p:cNvGraphicFramePr>
            <a:graphicFrameLocks noGrp="1"/>
          </p:cNvGraphicFramePr>
          <p:nvPr/>
        </p:nvGraphicFramePr>
        <p:xfrm>
          <a:off x="2127250" y="1412875"/>
          <a:ext cx="8001000" cy="4175885"/>
        </p:xfrm>
        <a:graphic>
          <a:graphicData uri="http://schemas.openxmlformats.org/drawingml/2006/table">
            <a:tbl>
              <a:tblPr/>
              <a:tblGrid>
                <a:gridCol w="4000500"/>
                <a:gridCol w="4000500"/>
              </a:tblGrid>
              <a:tr h="998262">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主营业务收入</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30" marB="4573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51523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Tx/>
                        <a:buSzTx/>
                        <a:buFont typeface="Wingdings" panose="05000000000000000000" pitchFamily="2" charset="2"/>
                        <a:buChar char="Ø"/>
                      </a:pPr>
                      <a:r>
                        <a:rPr lang="zh-CN" altLang="en-US" sz="2400" b="1" dirty="0">
                          <a:latin typeface="楷体" panose="02010609060101010101" pitchFamily="49" charset="-122"/>
                          <a:ea typeface="楷体" panose="02010609060101010101" pitchFamily="49" charset="-122"/>
                        </a:rPr>
                        <a:t>本期发生的销售退回</a:t>
                      </a:r>
                      <a:endParaRPr lang="zh-CN" altLang="en-US" sz="2400" b="1" dirty="0">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Tx/>
                        <a:buSzTx/>
                        <a:buFont typeface="Wingdings" panose="05000000000000000000" pitchFamily="2" charset="2"/>
                        <a:buChar char="Ø"/>
                      </a:pPr>
                      <a:r>
                        <a:rPr lang="zh-CN" altLang="en-US" sz="2400" b="1" dirty="0">
                          <a:latin typeface="楷体" panose="02010609060101010101" pitchFamily="49" charset="-122"/>
                          <a:ea typeface="楷体" panose="02010609060101010101" pitchFamily="49" charset="-122"/>
                          <a:sym typeface="+mn-ea"/>
                        </a:rPr>
                        <a:t>本期发生的</a:t>
                      </a:r>
                      <a:r>
                        <a:rPr lang="zh-CN" altLang="en-US" sz="2400" b="1" dirty="0">
                          <a:latin typeface="楷体" panose="02010609060101010101" pitchFamily="49" charset="-122"/>
                          <a:ea typeface="楷体" panose="02010609060101010101" pitchFamily="49" charset="-122"/>
                        </a:rPr>
                        <a:t>销售折让</a:t>
                      </a: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Tx/>
                        <a:buSzTx/>
                        <a:buFont typeface="Wingdings" panose="05000000000000000000" pitchFamily="2" charset="2"/>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期末结转“本年利润”</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30" marB="4573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本期产品销售或提供劳务的主营业务收入</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30" marB="4573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62388">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30" marB="4573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30" marB="4573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0386" name="Rectangle 3"/>
          <p:cNvSpPr/>
          <p:nvPr/>
        </p:nvSpPr>
        <p:spPr>
          <a:xfrm>
            <a:off x="1054735" y="1196975"/>
            <a:ext cx="9961245" cy="4518025"/>
          </a:xfrm>
          <a:prstGeom prst="rect">
            <a:avLst/>
          </a:prstGeom>
          <a:solidFill>
            <a:schemeClr val="bg1"/>
          </a:solid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3000" b="1" dirty="0">
                <a:solidFill>
                  <a:srgbClr val="FF0000"/>
                </a:solidFill>
                <a:latin typeface="黑体" panose="02010609060101010101" pitchFamily="49" charset="-122"/>
                <a:ea typeface="黑体" panose="02010609060101010101" pitchFamily="49" charset="-122"/>
              </a:rPr>
              <a:t> 2.</a:t>
            </a:r>
            <a:r>
              <a:rPr lang="zh-CN" altLang="en-US" sz="3000" b="1" dirty="0">
                <a:solidFill>
                  <a:srgbClr val="FF0000"/>
                </a:solidFill>
                <a:latin typeface="黑体" panose="02010609060101010101" pitchFamily="49" charset="-122"/>
                <a:ea typeface="黑体" panose="02010609060101010101" pitchFamily="49" charset="-122"/>
              </a:rPr>
              <a:t>主营业务成本</a:t>
            </a:r>
            <a:endParaRPr lang="zh-CN" altLang="en-US" sz="3000" b="1" dirty="0">
              <a:solidFill>
                <a:srgbClr val="FF0000"/>
              </a:solidFill>
              <a:latin typeface="黑体" panose="02010609060101010101" pitchFamily="49" charset="-122"/>
              <a:ea typeface="黑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1</a:t>
            </a:r>
            <a:r>
              <a:rPr lang="zh-CN" altLang="en-US" sz="3000" b="1" dirty="0">
                <a:latin typeface="楷体" panose="02010609060101010101" pitchFamily="49" charset="-122"/>
                <a:ea typeface="楷体" panose="02010609060101010101" pitchFamily="49" charset="-122"/>
              </a:rPr>
              <a:t>）性质：费用类账户</a:t>
            </a:r>
            <a:endParaRPr lang="en-US" altLang="zh-CN" sz="30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2</a:t>
            </a:r>
            <a:r>
              <a:rPr lang="zh-CN" altLang="en-US" sz="3000" b="1" dirty="0">
                <a:latin typeface="楷体" panose="02010609060101010101" pitchFamily="49" charset="-122"/>
                <a:ea typeface="楷体" panose="02010609060101010101" pitchFamily="49" charset="-122"/>
              </a:rPr>
              <a:t>）用途：核算企业因销售商品、提供劳务等主营业务而发生的实际成本及其结转情况。</a:t>
            </a:r>
            <a:endParaRPr lang="en-US" altLang="zh-CN" sz="30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3</a:t>
            </a:r>
            <a:r>
              <a:rPr lang="zh-CN" altLang="en-US" sz="3000" b="1" dirty="0">
                <a:latin typeface="楷体" panose="02010609060101010101" pitchFamily="49" charset="-122"/>
                <a:ea typeface="楷体" panose="02010609060101010101" pitchFamily="49" charset="-122"/>
              </a:rPr>
              <a:t>）账户结构</a:t>
            </a:r>
            <a:endParaRPr lang="en-US" altLang="zh-CN" sz="30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4</a:t>
            </a:r>
            <a:r>
              <a:rPr lang="zh-CN" altLang="en-US" sz="3000" b="1" dirty="0">
                <a:latin typeface="楷体" panose="02010609060101010101" pitchFamily="49" charset="-122"/>
                <a:ea typeface="楷体" panose="02010609060101010101" pitchFamily="49" charset="-122"/>
              </a:rPr>
              <a:t>）明细账户：按产品类别设置。</a:t>
            </a:r>
            <a:endParaRPr lang="zh-CN" altLang="en-US" sz="30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91875" name="Group 3"/>
          <p:cNvGraphicFramePr>
            <a:graphicFrameLocks noGrp="1"/>
          </p:cNvGraphicFramePr>
          <p:nvPr>
            <p:custDataLst>
              <p:tags r:id="rId1"/>
            </p:custDataLst>
          </p:nvPr>
        </p:nvGraphicFramePr>
        <p:xfrm>
          <a:off x="2063750" y="1627188"/>
          <a:ext cx="8064500" cy="3233420"/>
        </p:xfrm>
        <a:graphic>
          <a:graphicData uri="http://schemas.openxmlformats.org/drawingml/2006/table">
            <a:tbl>
              <a:tblPr/>
              <a:tblGrid>
                <a:gridCol w="4032250"/>
                <a:gridCol w="4032250"/>
              </a:tblGrid>
              <a:tr h="581660">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5" marR="91435" marT="45710" marB="4571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79197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本期发生的产品销售或提供劳务的实际成本。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5" marR="91435" marT="45710" marB="4571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indent="-342900" algn="just">
                        <a:lnSpc>
                          <a:spcPct val="150000"/>
                        </a:lnSpc>
                        <a:buFont typeface="Wingdings" panose="05000000000000000000" charset="0"/>
                        <a:buChar char="Ø"/>
                      </a:pPr>
                      <a:r>
                        <a:rPr lang="zh-CN" altLang="en-US" sz="2400" b="1" dirty="0">
                          <a:latin typeface="楷体" panose="02010609060101010101" pitchFamily="49" charset="-122"/>
                          <a:ea typeface="楷体" panose="02010609060101010101" pitchFamily="49" charset="-122"/>
                        </a:rPr>
                        <a:t>退回已售的商品成本；</a:t>
                      </a:r>
                      <a:endParaRPr lang="zh-CN" altLang="en-US" sz="2400" b="1" dirty="0">
                        <a:latin typeface="楷体" panose="02010609060101010101" pitchFamily="49" charset="-122"/>
                        <a:ea typeface="楷体" panose="02010609060101010101" pitchFamily="49" charset="-122"/>
                      </a:endParaRPr>
                    </a:p>
                    <a:p>
                      <a:pPr marL="342900" indent="-342900" algn="just">
                        <a:lnSpc>
                          <a:spcPct val="150000"/>
                        </a:lnSpc>
                        <a:buFont typeface="Wingdings" panose="05000000000000000000" charset="0"/>
                        <a:buChar char="Ø"/>
                      </a:pPr>
                      <a:r>
                        <a:rPr lang="zh-CN" altLang="en-US" sz="2400" b="1" dirty="0">
                          <a:latin typeface="楷体" panose="02010609060101010101" pitchFamily="49" charset="-122"/>
                          <a:ea typeface="楷体" panose="02010609060101010101" pitchFamily="49" charset="-122"/>
                        </a:rPr>
                        <a:t>期末结转“本年利润”。</a:t>
                      </a:r>
                      <a:endParaRPr lang="zh-CN" altLang="en-US" sz="2400" b="1" dirty="0">
                        <a:latin typeface="楷体" panose="02010609060101010101" pitchFamily="49" charset="-122"/>
                        <a:ea typeface="楷体" panose="02010609060101010101" pitchFamily="49" charset="-122"/>
                      </a:endParaRPr>
                    </a:p>
                  </a:txBody>
                  <a:tcPr marL="91435" marR="91435" marT="45710" marB="4571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8295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5" marR="91435" marT="45710" marB="4571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5" marR="91435" marT="45710" marB="4571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01423" name="文本框 1"/>
          <p:cNvSpPr txBox="1"/>
          <p:nvPr/>
        </p:nvSpPr>
        <p:spPr>
          <a:xfrm>
            <a:off x="4898708" y="1239838"/>
            <a:ext cx="2327910" cy="737235"/>
          </a:xfrm>
          <a:prstGeom prst="rect">
            <a:avLst/>
          </a:prstGeom>
          <a:noFill/>
          <a:ln w="9525">
            <a:noFill/>
          </a:ln>
        </p:spPr>
        <p:txBody>
          <a:bodyPr wrap="none" anchor="t" anchorCtr="0">
            <a:spAutoFit/>
          </a:bodyPr>
          <a:p>
            <a:pPr algn="ctr">
              <a:lnSpc>
                <a:spcPct val="150000"/>
              </a:lnSpc>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主营业务成本</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2434" name="Rectangle 3"/>
          <p:cNvSpPr/>
          <p:nvPr/>
        </p:nvSpPr>
        <p:spPr>
          <a:xfrm>
            <a:off x="1127125" y="1196975"/>
            <a:ext cx="9895840" cy="4381500"/>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2800" b="1" dirty="0">
                <a:solidFill>
                  <a:srgbClr val="FF0000"/>
                </a:solidFill>
                <a:latin typeface="黑体" panose="02010609060101010101" pitchFamily="49" charset="-122"/>
                <a:ea typeface="黑体" panose="02010609060101010101" pitchFamily="49" charset="-122"/>
              </a:rPr>
              <a:t> 3.</a:t>
            </a:r>
            <a:r>
              <a:rPr lang="zh-CN" altLang="en-US" sz="2800" b="1" dirty="0">
                <a:solidFill>
                  <a:srgbClr val="FF0000"/>
                </a:solidFill>
                <a:latin typeface="黑体" panose="02010609060101010101" pitchFamily="49" charset="-122"/>
                <a:ea typeface="黑体" panose="02010609060101010101" pitchFamily="49" charset="-122"/>
              </a:rPr>
              <a:t>其他业务收入</a:t>
            </a:r>
            <a:endParaRPr lang="zh-CN" altLang="en-US" sz="2800" b="1" dirty="0">
              <a:solidFill>
                <a:srgbClr val="FF0000"/>
              </a:solidFill>
              <a:latin typeface="黑体" panose="02010609060101010101" pitchFamily="49" charset="-122"/>
              <a:ea typeface="黑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）性质：收入类账户 </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）用途：核算企业除主营业务以外的其他销售或其他日常经营活动实现的收入。</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）账户结构</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）明细账户：按其他业务收入种类分设。</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69059" name="Group 3"/>
          <p:cNvGraphicFramePr>
            <a:graphicFrameLocks noGrp="1"/>
          </p:cNvGraphicFramePr>
          <p:nvPr>
            <p:custDataLst>
              <p:tags r:id="rId1"/>
            </p:custDataLst>
          </p:nvPr>
        </p:nvGraphicFramePr>
        <p:xfrm>
          <a:off x="2095500" y="1700213"/>
          <a:ext cx="8143875" cy="4150995"/>
        </p:xfrm>
        <a:graphic>
          <a:graphicData uri="http://schemas.openxmlformats.org/drawingml/2006/table">
            <a:tbl>
              <a:tblPr/>
              <a:tblGrid>
                <a:gridCol w="4072255"/>
                <a:gridCol w="4071620"/>
              </a:tblGrid>
              <a:tr h="45720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305371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Tx/>
                        <a:buSzTx/>
                        <a:buFont typeface="Wingdings" panose="05000000000000000000" pitchFamily="2" charset="2"/>
                        <a:buChar char="Ø"/>
                        <a:defRPr/>
                      </a:pPr>
                      <a:r>
                        <a:rPr lang="zh-CN" altLang="en-US" sz="2400" b="1" dirty="0">
                          <a:latin typeface="楷体" panose="02010609060101010101" pitchFamily="49" charset="-122"/>
                          <a:ea typeface="楷体" panose="02010609060101010101" pitchFamily="49" charset="-122"/>
                        </a:rPr>
                        <a:t>本期发生的其他业务收入的销售退回</a:t>
                      </a:r>
                      <a:endParaRPr lang="zh-CN" altLang="en-US" sz="2400" b="1" dirty="0">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Tx/>
                        <a:buSzTx/>
                        <a:buFont typeface="Wingdings" panose="05000000000000000000" pitchFamily="2" charset="2"/>
                        <a:buChar char="Ø"/>
                        <a:defRPr/>
                      </a:pPr>
                      <a:r>
                        <a:rPr lang="zh-CN" altLang="en-US" sz="2400" b="1" dirty="0">
                          <a:latin typeface="楷体" panose="02010609060101010101" pitchFamily="49" charset="-122"/>
                          <a:ea typeface="楷体" panose="02010609060101010101" pitchFamily="49" charset="-122"/>
                        </a:rPr>
                        <a:t>销售折让</a:t>
                      </a:r>
                      <a:endParaRPr lang="zh-CN" altLang="en-US" sz="2400" b="1" dirty="0">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Tx/>
                        <a:buSzTx/>
                        <a:buFont typeface="Wingdings" panose="05000000000000000000" pitchFamily="2" charset="2"/>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期末结转“本年利润”</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本期取得的其他业务收入</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1" marB="457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4008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21" marB="4572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21" marB="4572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03471" name="文本框 1"/>
          <p:cNvSpPr txBox="1"/>
          <p:nvPr/>
        </p:nvSpPr>
        <p:spPr>
          <a:xfrm>
            <a:off x="5003483" y="1439863"/>
            <a:ext cx="232791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其他业务收入</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4481" name="标题 8"/>
          <p:cNvSpPr>
            <a:spLocks noGrp="1"/>
          </p:cNvSpPr>
          <p:nvPr>
            <p:ph type="title"/>
          </p:nvPr>
        </p:nvSpPr>
        <p:spPr>
          <a:xfrm>
            <a:off x="2063750" y="365125"/>
            <a:ext cx="7672388" cy="615950"/>
          </a:xfrm>
        </p:spPr>
        <p:txBody>
          <a:bodyPr vert="horz" wrap="square" lIns="91440" tIns="45720" rIns="91440" bIns="45720" anchor="ctr" anchorCtr="0"/>
          <a:p>
            <a:r>
              <a:rPr lang="zh-CN" altLang="en-US" sz="2800" dirty="0">
                <a:solidFill>
                  <a:srgbClr val="FF0000"/>
                </a:solidFill>
                <a:latin typeface="黑体" panose="02010609060101010101" pitchFamily="49" charset="-122"/>
                <a:ea typeface="黑体" panose="02010609060101010101" pitchFamily="49" charset="-122"/>
              </a:rPr>
              <a:t>主营业务与其他业务的区分？</a:t>
            </a:r>
            <a:endParaRPr lang="zh-CN" altLang="en-US" sz="2800" dirty="0">
              <a:latin typeface="黑体" panose="02010609060101010101" pitchFamily="49" charset="-122"/>
              <a:ea typeface="黑体" panose="02010609060101010101" pitchFamily="49" charset="-122"/>
            </a:endParaRPr>
          </a:p>
        </p:txBody>
      </p:sp>
      <p:sp>
        <p:nvSpPr>
          <p:cNvPr id="243715" name="内容占位符 9"/>
          <p:cNvSpPr>
            <a:spLocks noGrp="1"/>
          </p:cNvSpPr>
          <p:nvPr>
            <p:ph idx="1"/>
          </p:nvPr>
        </p:nvSpPr>
        <p:spPr>
          <a:xfrm>
            <a:off x="1021715" y="1196975"/>
            <a:ext cx="10264775" cy="5040630"/>
          </a:xfrm>
        </p:spPr>
        <p:txBody>
          <a:bodyPr vert="horz" wrap="square" lIns="91440" tIns="45720" rIns="91440" bIns="45720" anchor="t" anchorCtr="0"/>
          <a:p>
            <a:pPr>
              <a:lnSpc>
                <a:spcPct val="150000"/>
              </a:lnSpc>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某制造企业</a:t>
            </a:r>
            <a:r>
              <a:rPr lang="en-US" altLang="zh-CN" sz="3200" dirty="0">
                <a:latin typeface="楷体" panose="02010609060101010101" pitchFamily="49" charset="-122"/>
                <a:ea typeface="楷体" panose="02010609060101010101" pitchFamily="49" charset="-122"/>
              </a:rPr>
              <a:t>12</a:t>
            </a:r>
            <a:r>
              <a:rPr lang="zh-CN" altLang="en-US" sz="3200" dirty="0">
                <a:latin typeface="楷体" panose="02010609060101010101" pitchFamily="49" charset="-122"/>
                <a:ea typeface="楷体" panose="02010609060101010101" pitchFamily="49" charset="-122"/>
              </a:rPr>
              <a:t>月发生经济业务如下：</a:t>
            </a:r>
            <a:endParaRPr lang="en-US" altLang="zh-CN" sz="3200" dirty="0">
              <a:latin typeface="楷体" panose="02010609060101010101" pitchFamily="49" charset="-122"/>
              <a:ea typeface="楷体" panose="02010609060101010101" pitchFamily="49" charset="-122"/>
            </a:endParaRPr>
          </a:p>
          <a:p>
            <a:pPr>
              <a:lnSpc>
                <a:spcPct val="150000"/>
              </a:lnSpc>
              <a:buNone/>
            </a:pP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、销售商品一批，取得销售收入</a:t>
            </a:r>
            <a:r>
              <a:rPr lang="en-US" altLang="zh-CN" sz="3200" dirty="0">
                <a:latin typeface="楷体" panose="02010609060101010101" pitchFamily="49" charset="-122"/>
                <a:ea typeface="楷体" panose="02010609060101010101" pitchFamily="49" charset="-122"/>
              </a:rPr>
              <a:t>10</a:t>
            </a:r>
            <a:r>
              <a:rPr lang="zh-CN" altLang="en-US" sz="3200" dirty="0">
                <a:latin typeface="楷体" panose="02010609060101010101" pitchFamily="49" charset="-122"/>
                <a:ea typeface="楷体" panose="02010609060101010101" pitchFamily="49" charset="-122"/>
              </a:rPr>
              <a:t>万元。</a:t>
            </a:r>
            <a:r>
              <a:rPr lang="zh-CN" altLang="en-US" sz="3200" dirty="0">
                <a:latin typeface="仿宋" panose="02010609060101010101" pitchFamily="49" charset="-122"/>
                <a:ea typeface="仿宋" panose="02010609060101010101" pitchFamily="49" charset="-122"/>
              </a:rPr>
              <a:t>   </a:t>
            </a:r>
            <a:endParaRPr lang="en-US" altLang="zh-CN" sz="3200" dirty="0">
              <a:latin typeface="仿宋" panose="02010609060101010101" pitchFamily="49" charset="-122"/>
              <a:ea typeface="仿宋" panose="02010609060101010101" pitchFamily="49" charset="-122"/>
            </a:endParaRPr>
          </a:p>
          <a:p>
            <a:pPr>
              <a:lnSpc>
                <a:spcPct val="150000"/>
              </a:lnSpc>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借：银行存款        </a:t>
            </a:r>
            <a:r>
              <a:rPr lang="en-US" altLang="zh-CN" sz="3200" dirty="0">
                <a:latin typeface="仿宋" panose="02010609060101010101" pitchFamily="49" charset="-122"/>
                <a:ea typeface="仿宋" panose="02010609060101010101" pitchFamily="49" charset="-122"/>
              </a:rPr>
              <a:t>100 000</a:t>
            </a:r>
            <a:endParaRPr lang="en-US" altLang="zh-CN" sz="3200" dirty="0">
              <a:latin typeface="仿宋" panose="02010609060101010101" pitchFamily="49" charset="-122"/>
              <a:ea typeface="仿宋" panose="02010609060101010101" pitchFamily="49" charset="-122"/>
            </a:endParaRPr>
          </a:p>
          <a:p>
            <a:pPr>
              <a:lnSpc>
                <a:spcPct val="150000"/>
              </a:lnSpc>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贷：主营业务收入   </a:t>
            </a:r>
            <a:r>
              <a:rPr lang="en-US" altLang="zh-CN" sz="3200" dirty="0">
                <a:latin typeface="仿宋" panose="02010609060101010101" pitchFamily="49" charset="-122"/>
                <a:ea typeface="仿宋" panose="02010609060101010101" pitchFamily="49" charset="-122"/>
              </a:rPr>
              <a:t>100 000</a:t>
            </a:r>
            <a:endParaRPr lang="en-US" altLang="zh-CN" sz="3200" dirty="0">
              <a:latin typeface="仿宋" panose="02010609060101010101" pitchFamily="49" charset="-122"/>
              <a:ea typeface="仿宋" panose="02010609060101010101" pitchFamily="49" charset="-122"/>
            </a:endParaRPr>
          </a:p>
          <a:p>
            <a:pPr>
              <a:lnSpc>
                <a:spcPct val="150000"/>
              </a:lnSpc>
              <a:buNone/>
            </a:pPr>
            <a:endParaRPr lang="zh-CN" altLang="en-US" sz="3200" dirty="0">
              <a:latin typeface="楷体" panose="02010609060101010101" pitchFamily="49" charset="-122"/>
              <a:ea typeface="楷体" panose="02010609060101010101" pitchFamily="49" charset="-122"/>
            </a:endParaRPr>
          </a:p>
        </p:txBody>
      </p:sp>
      <p:sp>
        <p:nvSpPr>
          <p:cNvPr id="11" name="TextBox 10"/>
          <p:cNvSpPr txBox="1"/>
          <p:nvPr/>
        </p:nvSpPr>
        <p:spPr>
          <a:xfrm>
            <a:off x="7751763" y="303213"/>
            <a:ext cx="2357438" cy="52197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课堂小练习</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charRg st="42" end="6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3715">
                                            <p:txEl>
                                              <p:charRg st="67" end="9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730"/>
            <a:ext cx="918083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第四章  产品制造企业主要经济业务的核算</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81755" y="2853055"/>
            <a:ext cx="6238240" cy="3361055"/>
          </a:xfrm>
          <a:ln w="57150" cmpd="thinThick">
            <a:solidFill>
              <a:srgbClr val="20517C"/>
            </a:solidFill>
            <a:miter/>
          </a:ln>
        </p:spPr>
        <p:txBody>
          <a:bodyPr vert="horz" wrap="square" lIns="91440" tIns="45720" rIns="91440" bIns="45720" anchor="t" anchorCtr="0"/>
          <a:p>
            <a:pPr marL="457200" indent="-457200" algn="just" eaLnBrk="1" hangingPunct="1">
              <a:lnSpc>
                <a:spcPct val="130000"/>
              </a:lnSpc>
              <a:buClr>
                <a:srgbClr val="FF0000"/>
              </a:buClr>
              <a:buSzTx/>
              <a:buFont typeface="Wingdings" panose="05000000000000000000" pitchFamily="2" charset="2"/>
              <a:buChar char="p"/>
            </a:pPr>
            <a:r>
              <a:rPr lang="en-US" altLang="zh-CN" sz="2800" dirty="0">
                <a:solidFill>
                  <a:srgbClr val="000000"/>
                </a:solidFill>
                <a:latin typeface="楷体" panose="02010609060101010101" pitchFamily="49" charset="-122"/>
                <a:ea typeface="楷体" panose="02010609060101010101" pitchFamily="49" charset="-122"/>
                <a:cs typeface="+mn-ea"/>
                <a:sym typeface="+mn-ea"/>
              </a:rPr>
              <a:t>1.</a:t>
            </a:r>
            <a:r>
              <a:rPr lang="zh-CN" altLang="en-US" sz="2800" dirty="0">
                <a:solidFill>
                  <a:srgbClr val="000000"/>
                </a:solidFill>
                <a:latin typeface="楷体" panose="02010609060101010101" pitchFamily="49" charset="-122"/>
                <a:ea typeface="楷体" panose="02010609060101010101" pitchFamily="49" charset="-122"/>
                <a:cs typeface="+mn-ea"/>
                <a:sym typeface="+mn-ea"/>
              </a:rPr>
              <a:t>产品制造企业主要经济业务概述；</a:t>
            </a:r>
            <a:endParaRPr lang="zh-CN" altLang="en-US" sz="2800" dirty="0">
              <a:solidFill>
                <a:srgbClr val="000000"/>
              </a:solidFill>
              <a:latin typeface="楷体" panose="02010609060101010101" pitchFamily="49" charset="-122"/>
              <a:ea typeface="楷体" panose="02010609060101010101" pitchFamily="49" charset="-122"/>
              <a:cs typeface="+mn-ea"/>
            </a:endParaRPr>
          </a:p>
          <a:p>
            <a:pPr marL="457200" indent="-457200" algn="just" eaLnBrk="1" hangingPunct="1">
              <a:lnSpc>
                <a:spcPct val="130000"/>
              </a:lnSpc>
              <a:buClr>
                <a:srgbClr val="FF0000"/>
              </a:buClr>
              <a:buSzTx/>
              <a:buFont typeface="Wingdings" panose="05000000000000000000" pitchFamily="2" charset="2"/>
              <a:buChar char="p"/>
            </a:pPr>
            <a:r>
              <a:rPr lang="en-US" altLang="zh-CN" sz="2800" dirty="0">
                <a:solidFill>
                  <a:srgbClr val="000000"/>
                </a:solidFill>
                <a:latin typeface="楷体" panose="02010609060101010101" pitchFamily="49" charset="-122"/>
                <a:ea typeface="楷体" panose="02010609060101010101" pitchFamily="49" charset="-122"/>
                <a:cs typeface="+mn-ea"/>
                <a:sym typeface="+mn-ea"/>
              </a:rPr>
              <a:t>2.</a:t>
            </a:r>
            <a:r>
              <a:rPr lang="zh-CN" altLang="en-US" sz="2800" dirty="0">
                <a:solidFill>
                  <a:srgbClr val="000000"/>
                </a:solidFill>
                <a:latin typeface="楷体" panose="02010609060101010101" pitchFamily="49" charset="-122"/>
                <a:ea typeface="楷体" panose="02010609060101010101" pitchFamily="49" charset="-122"/>
                <a:cs typeface="+mn-ea"/>
                <a:sym typeface="+mn-ea"/>
              </a:rPr>
              <a:t>经济业务的会计核算。</a:t>
            </a:r>
            <a:endParaRPr lang="en-US" altLang="zh-CN" sz="2800" dirty="0">
              <a:solidFill>
                <a:srgbClr val="000000"/>
              </a:solidFill>
              <a:latin typeface="楷体" panose="02010609060101010101" pitchFamily="49" charset="-122"/>
              <a:ea typeface="楷体" panose="02010609060101010101" pitchFamily="49" charset="-122"/>
              <a:cs typeface="+mn-ea"/>
            </a:endParaRPr>
          </a:p>
          <a:p>
            <a:pPr marL="914400" lvl="1" indent="-457200" algn="just" eaLnBrk="1" hangingPunct="1">
              <a:lnSpc>
                <a:spcPct val="13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sym typeface="+mn-ea"/>
              </a:rPr>
              <a:t>资金筹集业务；供应过程业务；</a:t>
            </a:r>
            <a:endParaRPr lang="zh-CN" altLang="en-US" sz="2800" dirty="0">
              <a:latin typeface="楷体" panose="02010609060101010101" pitchFamily="49" charset="-122"/>
              <a:ea typeface="楷体" panose="02010609060101010101" pitchFamily="49" charset="-122"/>
            </a:endParaRPr>
          </a:p>
          <a:p>
            <a:pPr marL="914400" lvl="1" indent="-457200" algn="just" eaLnBrk="1" hangingPunct="1">
              <a:lnSpc>
                <a:spcPct val="13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sym typeface="+mn-ea"/>
              </a:rPr>
              <a:t>生产过程业务；</a:t>
            </a:r>
            <a:r>
              <a:rPr lang="zh-CN" altLang="en-US" sz="2800" dirty="0">
                <a:solidFill>
                  <a:srgbClr val="000000"/>
                </a:solidFill>
                <a:latin typeface="楷体" panose="02010609060101010101" pitchFamily="49" charset="-122"/>
                <a:ea typeface="楷体" panose="02010609060101010101" pitchFamily="49" charset="-122"/>
                <a:sym typeface="+mn-ea"/>
              </a:rPr>
              <a:t>销售过程业务；</a:t>
            </a:r>
            <a:endParaRPr lang="zh-CN" altLang="en-US" sz="2800" dirty="0">
              <a:solidFill>
                <a:srgbClr val="000000"/>
              </a:solidFill>
              <a:latin typeface="楷体" panose="02010609060101010101" pitchFamily="49" charset="-122"/>
              <a:ea typeface="楷体" panose="02010609060101010101" pitchFamily="49" charset="-122"/>
            </a:endParaRPr>
          </a:p>
          <a:p>
            <a:pPr marL="914400" lvl="1" indent="-457200" algn="just" eaLnBrk="1" hangingPunct="1">
              <a:lnSpc>
                <a:spcPct val="130000"/>
              </a:lnSpc>
              <a:buClr>
                <a:srgbClr val="FF0000"/>
              </a:buClr>
              <a:buFont typeface="Wingdings" panose="05000000000000000000" pitchFamily="2" charset="2"/>
              <a:buChar char="Ø"/>
            </a:pPr>
            <a:r>
              <a:rPr lang="zh-CN" altLang="en-US" sz="2800" dirty="0">
                <a:solidFill>
                  <a:srgbClr val="000000"/>
                </a:solidFill>
                <a:latin typeface="楷体" panose="02010609060101010101" pitchFamily="49" charset="-122"/>
                <a:ea typeface="楷体" panose="02010609060101010101" pitchFamily="49" charset="-122"/>
                <a:sym typeface="+mn-ea"/>
              </a:rPr>
              <a:t>利润形成和分配业务。</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82020" name="Group 4"/>
          <p:cNvGraphicFramePr>
            <a:graphicFrameLocks noGrp="1"/>
          </p:cNvGraphicFramePr>
          <p:nvPr>
            <p:ph sz="half" idx="4294967295"/>
          </p:nvPr>
        </p:nvGraphicFramePr>
        <p:xfrm>
          <a:off x="2095500" y="1322388"/>
          <a:ext cx="8214995" cy="4194175"/>
        </p:xfrm>
        <a:graphic>
          <a:graphicData uri="http://schemas.openxmlformats.org/drawingml/2006/table">
            <a:tbl>
              <a:tblPr/>
              <a:tblGrid>
                <a:gridCol w="4215765"/>
                <a:gridCol w="3999230"/>
              </a:tblGrid>
              <a:tr h="731551">
                <a:tc gridSpan="2">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0" lang="zh-CN" altLang="en-US" sz="28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银行存款            </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96206">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en-US" altLang="zh-CN"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银行存款的增加额</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en-US" altLang="zh-CN"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银行存款的减少额</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066418">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本期借方发生额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银行存款期末实有数额</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7" marB="4569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697" marB="4569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5505" name="标题 8"/>
          <p:cNvSpPr>
            <a:spLocks noGrp="1"/>
          </p:cNvSpPr>
          <p:nvPr>
            <p:ph type="title"/>
          </p:nvPr>
        </p:nvSpPr>
        <p:spPr>
          <a:xfrm>
            <a:off x="2063750" y="365125"/>
            <a:ext cx="7672388" cy="615950"/>
          </a:xfrm>
        </p:spPr>
        <p:txBody>
          <a:bodyPr vert="horz" wrap="square" lIns="91440" tIns="45720" rIns="91440" bIns="45720" anchor="ctr" anchorCtr="0"/>
          <a:p>
            <a:r>
              <a:rPr lang="zh-CN" altLang="en-US" sz="2800" dirty="0">
                <a:solidFill>
                  <a:srgbClr val="FF0000"/>
                </a:solidFill>
                <a:latin typeface="黑体" panose="02010609060101010101" pitchFamily="49" charset="-122"/>
                <a:ea typeface="黑体" panose="02010609060101010101" pitchFamily="49" charset="-122"/>
              </a:rPr>
              <a:t>主营业务与其他业务的区分？</a:t>
            </a:r>
            <a:endParaRPr lang="zh-CN" altLang="en-US" sz="2800" dirty="0">
              <a:latin typeface="黑体" panose="02010609060101010101" pitchFamily="49" charset="-122"/>
              <a:ea typeface="黑体" panose="02010609060101010101" pitchFamily="49" charset="-122"/>
            </a:endParaRPr>
          </a:p>
        </p:txBody>
      </p:sp>
      <p:sp>
        <p:nvSpPr>
          <p:cNvPr id="243715" name="内容占位符 9"/>
          <p:cNvSpPr>
            <a:spLocks noGrp="1"/>
          </p:cNvSpPr>
          <p:nvPr>
            <p:ph idx="1"/>
          </p:nvPr>
        </p:nvSpPr>
        <p:spPr>
          <a:xfrm>
            <a:off x="983615" y="1196975"/>
            <a:ext cx="10230485" cy="5040630"/>
          </a:xfrm>
        </p:spPr>
        <p:txBody>
          <a:bodyPr vert="horz" wrap="square" lIns="91440" tIns="45720" rIns="91440" bIns="45720" anchor="t" anchorCtr="0"/>
          <a:p>
            <a:pPr>
              <a:lnSpc>
                <a:spcPct val="150000"/>
              </a:lnSpc>
              <a:buClr>
                <a:srgbClr val="FF0000"/>
              </a:buClr>
              <a:buFont typeface="Wingdings" panose="05000000000000000000" charset="0"/>
              <a:buChar char="p"/>
            </a:pPr>
            <a:r>
              <a:rPr lang="en-US" altLang="zh-CN" sz="3200" dirty="0">
                <a:latin typeface="楷体" panose="02010609060101010101" pitchFamily="49" charset="-122"/>
                <a:ea typeface="楷体" panose="02010609060101010101" pitchFamily="49" charset="-122"/>
              </a:rPr>
              <a:t>2</a:t>
            </a:r>
            <a:r>
              <a:rPr lang="zh-CN" altLang="en-US" sz="3200" dirty="0">
                <a:latin typeface="楷体" panose="02010609060101010101" pitchFamily="49" charset="-122"/>
                <a:ea typeface="楷体" panose="02010609060101010101" pitchFamily="49" charset="-122"/>
              </a:rPr>
              <a:t>、将公司原材料出售，取得收入</a:t>
            </a: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万元。货款尚未收到。</a:t>
            </a:r>
            <a:endParaRPr lang="en-US" altLang="zh-CN" sz="3200" dirty="0">
              <a:latin typeface="楷体" panose="02010609060101010101" pitchFamily="49" charset="-122"/>
              <a:ea typeface="楷体" panose="02010609060101010101" pitchFamily="49" charset="-122"/>
            </a:endParaRPr>
          </a:p>
          <a:p>
            <a:pPr>
              <a:lnSpc>
                <a:spcPct val="150000"/>
              </a:lnSpc>
              <a:buNone/>
            </a:pPr>
            <a:r>
              <a:rPr lang="zh-CN" altLang="en-US" sz="3200" dirty="0">
                <a:latin typeface="仿宋" panose="02010609060101010101" pitchFamily="49" charset="-122"/>
                <a:ea typeface="仿宋" panose="02010609060101010101" pitchFamily="49" charset="-122"/>
              </a:rPr>
              <a:t>     </a:t>
            </a:r>
            <a:endParaRPr lang="zh-CN" altLang="en-US" sz="3200" dirty="0">
              <a:latin typeface="仿宋" panose="02010609060101010101" pitchFamily="49" charset="-122"/>
              <a:ea typeface="仿宋" panose="02010609060101010101" pitchFamily="49" charset="-122"/>
            </a:endParaRPr>
          </a:p>
          <a:p>
            <a:pPr>
              <a:lnSpc>
                <a:spcPct val="150000"/>
              </a:lnSpc>
              <a:buNone/>
            </a:pPr>
            <a:r>
              <a:rPr lang="zh-CN" altLang="en-US" sz="3200" dirty="0">
                <a:latin typeface="仿宋" panose="02010609060101010101" pitchFamily="49" charset="-122"/>
                <a:ea typeface="仿宋" panose="02010609060101010101" pitchFamily="49" charset="-122"/>
              </a:rPr>
              <a:t>  借：应收账款      </a:t>
            </a:r>
            <a:r>
              <a:rPr lang="en-US" altLang="zh-CN" sz="3200" dirty="0">
                <a:latin typeface="仿宋" panose="02010609060101010101" pitchFamily="49" charset="-122"/>
                <a:ea typeface="仿宋" panose="02010609060101010101" pitchFamily="49" charset="-122"/>
              </a:rPr>
              <a:t>10 000</a:t>
            </a:r>
            <a:endParaRPr lang="en-US" altLang="zh-CN" sz="3200" dirty="0">
              <a:latin typeface="仿宋" panose="02010609060101010101" pitchFamily="49" charset="-122"/>
              <a:ea typeface="仿宋" panose="02010609060101010101" pitchFamily="49" charset="-122"/>
            </a:endParaRPr>
          </a:p>
          <a:p>
            <a:pPr>
              <a:lnSpc>
                <a:spcPct val="150000"/>
              </a:lnSpc>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贷：其他业务收入   </a:t>
            </a:r>
            <a:r>
              <a:rPr lang="en-US" altLang="zh-CN" sz="3200" dirty="0">
                <a:latin typeface="仿宋" panose="02010609060101010101" pitchFamily="49" charset="-122"/>
                <a:ea typeface="仿宋" panose="02010609060101010101" pitchFamily="49" charset="-122"/>
              </a:rPr>
              <a:t>10 000</a:t>
            </a:r>
            <a:endParaRPr lang="en-US" altLang="zh-CN" sz="3200" dirty="0">
              <a:latin typeface="仿宋" panose="02010609060101010101" pitchFamily="49" charset="-122"/>
              <a:ea typeface="仿宋" panose="02010609060101010101" pitchFamily="49" charset="-122"/>
            </a:endParaRPr>
          </a:p>
          <a:p>
            <a:pPr>
              <a:lnSpc>
                <a:spcPct val="150000"/>
              </a:lnSpc>
              <a:buNone/>
            </a:pPr>
            <a:endParaRPr lang="zh-CN" altLang="en-US" sz="3200" dirty="0">
              <a:latin typeface="楷体" panose="02010609060101010101" pitchFamily="49" charset="-122"/>
              <a:ea typeface="楷体" panose="02010609060101010101" pitchFamily="49" charset="-122"/>
            </a:endParaRPr>
          </a:p>
        </p:txBody>
      </p:sp>
      <p:sp>
        <p:nvSpPr>
          <p:cNvPr id="11" name="TextBox 10"/>
          <p:cNvSpPr txBox="1"/>
          <p:nvPr/>
        </p:nvSpPr>
        <p:spPr>
          <a:xfrm>
            <a:off x="7751763" y="303213"/>
            <a:ext cx="2357438" cy="52197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课堂小练习</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charRg st="26" end="4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3715">
                                            <p:txEl>
                                              <p:charRg st="47" end="7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6529" name="标题 8"/>
          <p:cNvSpPr>
            <a:spLocks noGrp="1"/>
          </p:cNvSpPr>
          <p:nvPr>
            <p:ph type="title"/>
          </p:nvPr>
        </p:nvSpPr>
        <p:spPr>
          <a:xfrm>
            <a:off x="2063750" y="365125"/>
            <a:ext cx="7672388" cy="615950"/>
          </a:xfrm>
        </p:spPr>
        <p:txBody>
          <a:bodyPr vert="horz" wrap="square" lIns="91440" tIns="45720" rIns="91440" bIns="45720" anchor="ctr" anchorCtr="0"/>
          <a:p>
            <a:r>
              <a:rPr lang="zh-CN" altLang="en-US" sz="2800" dirty="0">
                <a:solidFill>
                  <a:srgbClr val="FF0000"/>
                </a:solidFill>
                <a:latin typeface="黑体" panose="02010609060101010101" pitchFamily="49" charset="-122"/>
                <a:ea typeface="黑体" panose="02010609060101010101" pitchFamily="49" charset="-122"/>
              </a:rPr>
              <a:t>主营业务与其他业务的区分？</a:t>
            </a:r>
            <a:endParaRPr lang="zh-CN" altLang="en-US" sz="2800" dirty="0">
              <a:latin typeface="黑体" panose="02010609060101010101" pitchFamily="49" charset="-122"/>
              <a:ea typeface="黑体" panose="02010609060101010101" pitchFamily="49" charset="-122"/>
            </a:endParaRPr>
          </a:p>
        </p:txBody>
      </p:sp>
      <p:sp>
        <p:nvSpPr>
          <p:cNvPr id="243715" name="内容占位符 9"/>
          <p:cNvSpPr>
            <a:spLocks noGrp="1"/>
          </p:cNvSpPr>
          <p:nvPr>
            <p:ph idx="1"/>
          </p:nvPr>
        </p:nvSpPr>
        <p:spPr>
          <a:xfrm>
            <a:off x="844550" y="1196975"/>
            <a:ext cx="10091420" cy="4935855"/>
          </a:xfrm>
          <a:solidFill>
            <a:schemeClr val="bg1"/>
          </a:solidFill>
        </p:spPr>
        <p:txBody>
          <a:bodyPr vert="horz" wrap="square" lIns="91440" tIns="45720" rIns="91440" bIns="45720" anchor="t" anchorCtr="0"/>
          <a:p>
            <a:pPr>
              <a:lnSpc>
                <a:spcPct val="140000"/>
              </a:lnSpc>
              <a:spcBef>
                <a:spcPts val="25"/>
              </a:spcBef>
              <a:buClr>
                <a:srgbClr val="FF0000"/>
              </a:buClr>
              <a:buFont typeface="Wingdings" panose="05000000000000000000" charset="0"/>
              <a:buChar char="p"/>
            </a:pPr>
            <a:r>
              <a:rPr lang="en-US" altLang="zh-CN" sz="3200" dirty="0">
                <a:latin typeface="楷体" panose="02010609060101010101" pitchFamily="49" charset="-122"/>
                <a:ea typeface="楷体" panose="02010609060101010101" pitchFamily="49" charset="-122"/>
              </a:rPr>
              <a:t>3</a:t>
            </a:r>
            <a:r>
              <a:rPr lang="zh-CN" altLang="en-US" sz="3200" dirty="0">
                <a:latin typeface="楷体" panose="02010609060101010101" pitchFamily="49" charset="-122"/>
                <a:ea typeface="楷体" panose="02010609060101010101" pitchFamily="49" charset="-122"/>
              </a:rPr>
              <a:t>、将公司包装物出租，现金收入</a:t>
            </a:r>
            <a:r>
              <a:rPr lang="en-US" altLang="zh-CN" sz="3200" dirty="0">
                <a:latin typeface="楷体" panose="02010609060101010101" pitchFamily="49" charset="-122"/>
                <a:ea typeface="楷体" panose="02010609060101010101" pitchFamily="49" charset="-122"/>
              </a:rPr>
              <a:t>500</a:t>
            </a:r>
            <a:r>
              <a:rPr lang="zh-CN" altLang="en-US" sz="3200" dirty="0">
                <a:latin typeface="楷体" panose="02010609060101010101" pitchFamily="49" charset="-122"/>
                <a:ea typeface="楷体" panose="02010609060101010101" pitchFamily="49" charset="-122"/>
              </a:rPr>
              <a:t>元。</a:t>
            </a:r>
            <a:endParaRPr lang="en-US" altLang="zh-CN" sz="3200" dirty="0">
              <a:latin typeface="楷体" panose="02010609060101010101" pitchFamily="49" charset="-122"/>
              <a:ea typeface="楷体" panose="02010609060101010101" pitchFamily="49" charset="-122"/>
            </a:endParaRPr>
          </a:p>
          <a:p>
            <a:pPr>
              <a:lnSpc>
                <a:spcPct val="140000"/>
              </a:lnSpc>
              <a:spcBef>
                <a:spcPts val="25"/>
              </a:spcBef>
              <a:buNone/>
            </a:pPr>
            <a:r>
              <a:rPr lang="zh-CN" altLang="en-US" sz="3200" dirty="0">
                <a:latin typeface="仿宋" panose="02010609060101010101" pitchFamily="49" charset="-122"/>
                <a:ea typeface="仿宋" panose="02010609060101010101" pitchFamily="49" charset="-122"/>
              </a:rPr>
              <a:t>   </a:t>
            </a:r>
            <a:endParaRPr lang="zh-CN" altLang="en-US" sz="3200" dirty="0">
              <a:latin typeface="仿宋" panose="02010609060101010101" pitchFamily="49" charset="-122"/>
              <a:ea typeface="仿宋" panose="02010609060101010101" pitchFamily="49" charset="-122"/>
            </a:endParaRPr>
          </a:p>
          <a:p>
            <a:pPr>
              <a:lnSpc>
                <a:spcPct val="140000"/>
              </a:lnSpc>
              <a:spcBef>
                <a:spcPts val="25"/>
              </a:spcBef>
              <a:buNone/>
            </a:pPr>
            <a:r>
              <a:rPr lang="zh-CN" altLang="en-US" sz="3200" dirty="0">
                <a:latin typeface="仿宋" panose="02010609060101010101" pitchFamily="49" charset="-122"/>
                <a:ea typeface="仿宋" panose="02010609060101010101" pitchFamily="49" charset="-122"/>
              </a:rPr>
              <a:t>  借：库存现金         </a:t>
            </a:r>
            <a:r>
              <a:rPr lang="en-US" altLang="zh-CN" sz="3200" dirty="0">
                <a:latin typeface="仿宋" panose="02010609060101010101" pitchFamily="49" charset="-122"/>
                <a:ea typeface="仿宋" panose="02010609060101010101" pitchFamily="49" charset="-122"/>
              </a:rPr>
              <a:t>500</a:t>
            </a:r>
            <a:endParaRPr lang="en-US" altLang="zh-CN" sz="3200" dirty="0">
              <a:latin typeface="仿宋" panose="02010609060101010101" pitchFamily="49" charset="-122"/>
              <a:ea typeface="仿宋" panose="02010609060101010101" pitchFamily="49" charset="-122"/>
            </a:endParaRPr>
          </a:p>
          <a:p>
            <a:pPr>
              <a:lnSpc>
                <a:spcPct val="140000"/>
              </a:lnSpc>
              <a:spcBef>
                <a:spcPts val="25"/>
              </a:spcBef>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贷：其他业务收入    </a:t>
            </a:r>
            <a:r>
              <a:rPr lang="en-US" altLang="zh-CN" sz="3200" dirty="0">
                <a:latin typeface="仿宋" panose="02010609060101010101" pitchFamily="49" charset="-122"/>
                <a:ea typeface="仿宋" panose="02010609060101010101" pitchFamily="49" charset="-122"/>
              </a:rPr>
              <a:t>500</a:t>
            </a:r>
            <a:endParaRPr lang="zh-CN" altLang="en-US" sz="3200" dirty="0">
              <a:latin typeface="楷体" panose="02010609060101010101" pitchFamily="49" charset="-122"/>
              <a:ea typeface="楷体" panose="02010609060101010101" pitchFamily="49" charset="-122"/>
            </a:endParaRPr>
          </a:p>
        </p:txBody>
      </p:sp>
      <p:sp>
        <p:nvSpPr>
          <p:cNvPr id="11" name="TextBox 10"/>
          <p:cNvSpPr txBox="1"/>
          <p:nvPr/>
        </p:nvSpPr>
        <p:spPr>
          <a:xfrm>
            <a:off x="7751763" y="303213"/>
            <a:ext cx="2357438" cy="52197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课堂小练习</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charRg st="25" end="4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3715">
                                            <p:txEl>
                                              <p:charRg st="46" end="6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7553" name="标题 8"/>
          <p:cNvSpPr>
            <a:spLocks noGrp="1"/>
          </p:cNvSpPr>
          <p:nvPr>
            <p:ph type="title"/>
          </p:nvPr>
        </p:nvSpPr>
        <p:spPr>
          <a:xfrm>
            <a:off x="2063750" y="365125"/>
            <a:ext cx="7672388" cy="615950"/>
          </a:xfrm>
        </p:spPr>
        <p:txBody>
          <a:bodyPr vert="horz" wrap="square" lIns="91440" tIns="45720" rIns="91440" bIns="45720" anchor="ctr" anchorCtr="0"/>
          <a:p>
            <a:r>
              <a:rPr lang="zh-CN" altLang="en-US" sz="2800" dirty="0">
                <a:solidFill>
                  <a:srgbClr val="FF0000"/>
                </a:solidFill>
                <a:latin typeface="黑体" panose="02010609060101010101" pitchFamily="49" charset="-122"/>
                <a:ea typeface="黑体" panose="02010609060101010101" pitchFamily="49" charset="-122"/>
              </a:rPr>
              <a:t>主营业务与其他业务的区分？</a:t>
            </a:r>
            <a:endParaRPr lang="zh-CN" altLang="en-US" sz="2800" dirty="0">
              <a:latin typeface="黑体" panose="02010609060101010101" pitchFamily="49" charset="-122"/>
              <a:ea typeface="黑体" panose="02010609060101010101" pitchFamily="49" charset="-122"/>
            </a:endParaRPr>
          </a:p>
        </p:txBody>
      </p:sp>
      <p:sp>
        <p:nvSpPr>
          <p:cNvPr id="243715" name="内容占位符 9"/>
          <p:cNvSpPr>
            <a:spLocks noGrp="1"/>
          </p:cNvSpPr>
          <p:nvPr>
            <p:ph idx="1"/>
          </p:nvPr>
        </p:nvSpPr>
        <p:spPr>
          <a:xfrm>
            <a:off x="827405" y="1196975"/>
            <a:ext cx="10470515" cy="4935855"/>
          </a:xfrm>
          <a:solidFill>
            <a:schemeClr val="bg1"/>
          </a:solidFill>
        </p:spPr>
        <p:txBody>
          <a:bodyPr vert="horz" wrap="square" lIns="91440" tIns="45720" rIns="91440" bIns="45720" anchor="t" anchorCtr="0"/>
          <a:p>
            <a:pPr>
              <a:lnSpc>
                <a:spcPct val="140000"/>
              </a:lnSpc>
              <a:spcBef>
                <a:spcPts val="25"/>
              </a:spcBef>
              <a:buClr>
                <a:srgbClr val="FF0000"/>
              </a:buClr>
              <a:buFont typeface="Wingdings" panose="05000000000000000000" charset="0"/>
              <a:buChar char="p"/>
            </a:pPr>
            <a:r>
              <a:rPr lang="en-US" altLang="zh-CN" sz="3200" dirty="0">
                <a:latin typeface="楷体" panose="02010609060101010101" pitchFamily="49" charset="-122"/>
                <a:ea typeface="楷体" panose="02010609060101010101" pitchFamily="49" charset="-122"/>
              </a:rPr>
              <a:t>4</a:t>
            </a:r>
            <a:r>
              <a:rPr lang="zh-CN" altLang="en-US" sz="3200" dirty="0">
                <a:latin typeface="楷体" panose="02010609060101010101" pitchFamily="49" charset="-122"/>
                <a:ea typeface="楷体" panose="02010609060101010101" pitchFamily="49" charset="-122"/>
              </a:rPr>
              <a:t>、生产企业出租闲置固定资产，取得经营性租金收入</a:t>
            </a:r>
            <a:r>
              <a:rPr lang="en-US" altLang="zh-CN" sz="3200" dirty="0">
                <a:latin typeface="楷体" panose="02010609060101010101" pitchFamily="49" charset="-122"/>
                <a:ea typeface="楷体" panose="02010609060101010101" pitchFamily="49" charset="-122"/>
              </a:rPr>
              <a:t>1 000</a:t>
            </a:r>
            <a:r>
              <a:rPr lang="zh-CN" altLang="en-US" sz="3200" dirty="0">
                <a:latin typeface="楷体" panose="02010609060101010101" pitchFamily="49" charset="-122"/>
                <a:ea typeface="楷体" panose="02010609060101010101" pitchFamily="49" charset="-122"/>
              </a:rPr>
              <a:t>元。</a:t>
            </a:r>
            <a:endParaRPr lang="en-US" altLang="zh-CN" sz="3200" dirty="0">
              <a:latin typeface="楷体" panose="02010609060101010101" pitchFamily="49" charset="-122"/>
              <a:ea typeface="楷体" panose="02010609060101010101" pitchFamily="49" charset="-122"/>
            </a:endParaRPr>
          </a:p>
          <a:p>
            <a:pPr>
              <a:lnSpc>
                <a:spcPct val="140000"/>
              </a:lnSpc>
              <a:spcBef>
                <a:spcPts val="25"/>
              </a:spcBef>
              <a:buNone/>
            </a:pPr>
            <a:r>
              <a:rPr lang="zh-CN" altLang="en-US" sz="3200" dirty="0">
                <a:latin typeface="仿宋" panose="02010609060101010101" pitchFamily="49" charset="-122"/>
                <a:ea typeface="仿宋" panose="02010609060101010101" pitchFamily="49" charset="-122"/>
              </a:rPr>
              <a:t>   </a:t>
            </a:r>
            <a:endParaRPr lang="zh-CN" altLang="en-US" sz="3200" dirty="0">
              <a:latin typeface="仿宋" panose="02010609060101010101" pitchFamily="49" charset="-122"/>
              <a:ea typeface="仿宋" panose="02010609060101010101" pitchFamily="49" charset="-122"/>
            </a:endParaRPr>
          </a:p>
          <a:p>
            <a:pPr>
              <a:lnSpc>
                <a:spcPct val="140000"/>
              </a:lnSpc>
              <a:spcBef>
                <a:spcPts val="25"/>
              </a:spcBef>
              <a:buNone/>
            </a:pPr>
            <a:r>
              <a:rPr lang="zh-CN" altLang="en-US" sz="3200" dirty="0">
                <a:latin typeface="仿宋" panose="02010609060101010101" pitchFamily="49" charset="-122"/>
                <a:ea typeface="仿宋" panose="02010609060101010101" pitchFamily="49" charset="-122"/>
              </a:rPr>
              <a:t>  借：银行存款        </a:t>
            </a:r>
            <a:r>
              <a:rPr lang="en-US" altLang="zh-CN" sz="3200" dirty="0">
                <a:latin typeface="仿宋" panose="02010609060101010101" pitchFamily="49" charset="-122"/>
                <a:ea typeface="仿宋" panose="02010609060101010101" pitchFamily="49" charset="-122"/>
              </a:rPr>
              <a:t>1 000</a:t>
            </a:r>
            <a:endParaRPr lang="en-US" altLang="zh-CN" sz="3200" dirty="0">
              <a:latin typeface="仿宋" panose="02010609060101010101" pitchFamily="49" charset="-122"/>
              <a:ea typeface="仿宋" panose="02010609060101010101" pitchFamily="49" charset="-122"/>
            </a:endParaRPr>
          </a:p>
          <a:p>
            <a:pPr>
              <a:lnSpc>
                <a:spcPct val="140000"/>
              </a:lnSpc>
              <a:spcBef>
                <a:spcPts val="25"/>
              </a:spcBef>
              <a:buNone/>
            </a:pPr>
            <a:r>
              <a:rPr lang="zh-CN" altLang="en-US" sz="3200" dirty="0">
                <a:latin typeface="仿宋" panose="02010609060101010101" pitchFamily="49" charset="-122"/>
                <a:ea typeface="仿宋" panose="02010609060101010101" pitchFamily="49" charset="-122"/>
              </a:rPr>
              <a:t>      贷：其他业务收入   </a:t>
            </a:r>
            <a:r>
              <a:rPr lang="en-US" altLang="zh-CN" sz="3200" dirty="0">
                <a:latin typeface="仿宋" panose="02010609060101010101" pitchFamily="49" charset="-122"/>
                <a:ea typeface="仿宋" panose="02010609060101010101" pitchFamily="49" charset="-122"/>
              </a:rPr>
              <a:t>1 000</a:t>
            </a:r>
            <a:endParaRPr lang="en-US" altLang="zh-CN" sz="3200" dirty="0">
              <a:latin typeface="楷体" panose="02010609060101010101" pitchFamily="49" charset="-122"/>
              <a:ea typeface="楷体" panose="02010609060101010101" pitchFamily="49" charset="-122"/>
            </a:endParaRPr>
          </a:p>
          <a:p>
            <a:pPr>
              <a:lnSpc>
                <a:spcPct val="150000"/>
              </a:lnSpc>
              <a:buNone/>
            </a:pPr>
            <a:endParaRPr lang="zh-CN" altLang="en-US" sz="3200" dirty="0">
              <a:latin typeface="楷体" panose="02010609060101010101" pitchFamily="49" charset="-122"/>
              <a:ea typeface="楷体" panose="02010609060101010101" pitchFamily="49" charset="-122"/>
            </a:endParaRPr>
          </a:p>
        </p:txBody>
      </p:sp>
      <p:sp>
        <p:nvSpPr>
          <p:cNvPr id="11" name="TextBox 10"/>
          <p:cNvSpPr txBox="1"/>
          <p:nvPr/>
        </p:nvSpPr>
        <p:spPr>
          <a:xfrm>
            <a:off x="7751763" y="303213"/>
            <a:ext cx="2357438" cy="52197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课堂小练习</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charRg st="36" end="5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3715">
                                            <p:txEl>
                                              <p:charRg st="58" end="8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8577" name="标题 8"/>
          <p:cNvSpPr>
            <a:spLocks noGrp="1"/>
          </p:cNvSpPr>
          <p:nvPr>
            <p:ph type="title"/>
          </p:nvPr>
        </p:nvSpPr>
        <p:spPr>
          <a:xfrm>
            <a:off x="2063750" y="365125"/>
            <a:ext cx="7672388" cy="615950"/>
          </a:xfrm>
        </p:spPr>
        <p:txBody>
          <a:bodyPr vert="horz" wrap="square" lIns="91440" tIns="45720" rIns="91440" bIns="45720" anchor="ctr" anchorCtr="0"/>
          <a:p>
            <a:r>
              <a:rPr lang="zh-CN" altLang="en-US" sz="2800" dirty="0">
                <a:solidFill>
                  <a:srgbClr val="FF0000"/>
                </a:solidFill>
                <a:latin typeface="黑体" panose="02010609060101010101" pitchFamily="49" charset="-122"/>
                <a:ea typeface="黑体" panose="02010609060101010101" pitchFamily="49" charset="-122"/>
              </a:rPr>
              <a:t>主营业务与其他业务的区分？</a:t>
            </a:r>
            <a:endParaRPr lang="zh-CN" altLang="en-US" sz="2800" dirty="0">
              <a:latin typeface="黑体" panose="02010609060101010101" pitchFamily="49" charset="-122"/>
              <a:ea typeface="黑体" panose="02010609060101010101" pitchFamily="49" charset="-122"/>
            </a:endParaRPr>
          </a:p>
        </p:txBody>
      </p:sp>
      <p:sp>
        <p:nvSpPr>
          <p:cNvPr id="243715" name="内容占位符 9"/>
          <p:cNvSpPr>
            <a:spLocks noGrp="1"/>
          </p:cNvSpPr>
          <p:nvPr>
            <p:ph idx="1"/>
          </p:nvPr>
        </p:nvSpPr>
        <p:spPr>
          <a:xfrm>
            <a:off x="1155065" y="1196975"/>
            <a:ext cx="10256520" cy="4968875"/>
          </a:xfrm>
        </p:spPr>
        <p:txBody>
          <a:bodyPr vert="horz" wrap="square" lIns="91440" tIns="45720" rIns="91440" bIns="45720" anchor="t" anchorCtr="0"/>
          <a:p>
            <a:pPr>
              <a:lnSpc>
                <a:spcPct val="150000"/>
              </a:lnSpc>
              <a:buClr>
                <a:srgbClr val="FF0000"/>
              </a:buClr>
              <a:buFont typeface="Wingdings" panose="05000000000000000000" charset="0"/>
              <a:buChar char="p"/>
            </a:pPr>
            <a:r>
              <a:rPr lang="en-US" altLang="zh-CN" sz="3200" dirty="0">
                <a:latin typeface="楷体" panose="02010609060101010101" pitchFamily="49" charset="-122"/>
                <a:ea typeface="楷体" panose="02010609060101010101" pitchFamily="49" charset="-122"/>
              </a:rPr>
              <a:t>5</a:t>
            </a:r>
            <a:r>
              <a:rPr lang="zh-CN" altLang="en-US" sz="3200" dirty="0">
                <a:latin typeface="楷体" panose="02010609060101010101" pitchFamily="49" charset="-122"/>
                <a:ea typeface="楷体" panose="02010609060101010101" pitchFamily="49" charset="-122"/>
              </a:rPr>
              <a:t>、大华公司授权大众公司专利技术一项，，取得收入</a:t>
            </a:r>
            <a:r>
              <a:rPr lang="en-US" altLang="zh-CN" sz="3200" dirty="0">
                <a:latin typeface="楷体" panose="02010609060101010101" pitchFamily="49" charset="-122"/>
                <a:ea typeface="楷体" panose="02010609060101010101" pitchFamily="49" charset="-122"/>
              </a:rPr>
              <a:t>10</a:t>
            </a:r>
            <a:r>
              <a:rPr lang="zh-CN" altLang="en-US" sz="3200" dirty="0">
                <a:latin typeface="楷体" panose="02010609060101010101" pitchFamily="49" charset="-122"/>
                <a:ea typeface="楷体" panose="02010609060101010101" pitchFamily="49" charset="-122"/>
              </a:rPr>
              <a:t>万元。</a:t>
            </a:r>
            <a:endParaRPr lang="en-US" altLang="zh-CN" sz="3200" dirty="0">
              <a:latin typeface="楷体" panose="02010609060101010101" pitchFamily="49" charset="-122"/>
              <a:ea typeface="楷体" panose="02010609060101010101" pitchFamily="49" charset="-122"/>
            </a:endParaRPr>
          </a:p>
          <a:p>
            <a:pPr>
              <a:lnSpc>
                <a:spcPct val="150000"/>
              </a:lnSpc>
              <a:buNone/>
            </a:pPr>
            <a:r>
              <a:rPr lang="zh-CN" altLang="en-US" sz="3200" dirty="0">
                <a:latin typeface="仿宋" panose="02010609060101010101" pitchFamily="49" charset="-122"/>
                <a:ea typeface="仿宋" panose="02010609060101010101" pitchFamily="49" charset="-122"/>
              </a:rPr>
              <a:t>  借：银行存款  </a:t>
            </a:r>
            <a:r>
              <a:rPr lang="en-US" altLang="zh-CN" sz="3200" dirty="0">
                <a:latin typeface="仿宋" panose="02010609060101010101" pitchFamily="49" charset="-122"/>
                <a:ea typeface="仿宋" panose="02010609060101010101" pitchFamily="49" charset="-122"/>
              </a:rPr>
              <a:t>100 000</a:t>
            </a:r>
            <a:endParaRPr lang="en-US" altLang="zh-CN" sz="3200" dirty="0">
              <a:latin typeface="仿宋" panose="02010609060101010101" pitchFamily="49" charset="-122"/>
              <a:ea typeface="仿宋" panose="02010609060101010101" pitchFamily="49" charset="-122"/>
            </a:endParaRPr>
          </a:p>
          <a:p>
            <a:pPr>
              <a:lnSpc>
                <a:spcPct val="150000"/>
              </a:lnSpc>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贷：其他业务收入  </a:t>
            </a:r>
            <a:r>
              <a:rPr lang="en-US" altLang="zh-CN" sz="3200" dirty="0">
                <a:latin typeface="仿宋" panose="02010609060101010101" pitchFamily="49" charset="-122"/>
                <a:ea typeface="仿宋" panose="02010609060101010101" pitchFamily="49" charset="-122"/>
              </a:rPr>
              <a:t>100 000</a:t>
            </a:r>
            <a:endParaRPr lang="zh-CN" altLang="en-US" sz="3200" dirty="0">
              <a:latin typeface="仿宋" panose="02010609060101010101" pitchFamily="49" charset="-122"/>
              <a:ea typeface="仿宋" panose="02010609060101010101" pitchFamily="49" charset="-122"/>
            </a:endParaRPr>
          </a:p>
          <a:p>
            <a:pPr>
              <a:lnSpc>
                <a:spcPct val="150000"/>
              </a:lnSpc>
              <a:buNone/>
            </a:pPr>
            <a:endParaRPr lang="zh-CN" altLang="en-US" sz="3200" dirty="0">
              <a:latin typeface="楷体" panose="02010609060101010101" pitchFamily="49" charset="-122"/>
              <a:ea typeface="楷体" panose="02010609060101010101" pitchFamily="49" charset="-122"/>
            </a:endParaRPr>
          </a:p>
        </p:txBody>
      </p:sp>
      <p:sp>
        <p:nvSpPr>
          <p:cNvPr id="11" name="TextBox 10"/>
          <p:cNvSpPr txBox="1"/>
          <p:nvPr/>
        </p:nvSpPr>
        <p:spPr>
          <a:xfrm>
            <a:off x="7751763" y="303213"/>
            <a:ext cx="2357438" cy="52197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课堂小练习</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charRg st="30" end="4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3715">
                                            <p:txEl>
                                              <p:charRg st="48" end="7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01" name="标题 8"/>
          <p:cNvSpPr>
            <a:spLocks noGrp="1"/>
          </p:cNvSpPr>
          <p:nvPr>
            <p:ph type="title"/>
          </p:nvPr>
        </p:nvSpPr>
        <p:spPr>
          <a:xfrm>
            <a:off x="2063750" y="365125"/>
            <a:ext cx="7672388" cy="615950"/>
          </a:xfrm>
        </p:spPr>
        <p:txBody>
          <a:bodyPr vert="horz" wrap="square" lIns="91440" tIns="45720" rIns="91440" bIns="45720" anchor="ctr" anchorCtr="0"/>
          <a:p>
            <a:r>
              <a:rPr lang="zh-CN" altLang="en-US" sz="2800" dirty="0">
                <a:solidFill>
                  <a:srgbClr val="FF0000"/>
                </a:solidFill>
                <a:latin typeface="黑体" panose="02010609060101010101" pitchFamily="49" charset="-122"/>
                <a:ea typeface="黑体" panose="02010609060101010101" pitchFamily="49" charset="-122"/>
              </a:rPr>
              <a:t>主营业务与其他业务的区分？</a:t>
            </a:r>
            <a:endParaRPr lang="zh-CN" altLang="en-US" sz="2800" dirty="0">
              <a:latin typeface="黑体" panose="02010609060101010101" pitchFamily="49" charset="-122"/>
              <a:ea typeface="黑体" panose="02010609060101010101" pitchFamily="49" charset="-122"/>
            </a:endParaRPr>
          </a:p>
        </p:txBody>
      </p:sp>
      <p:sp>
        <p:nvSpPr>
          <p:cNvPr id="243715" name="内容占位符 9"/>
          <p:cNvSpPr>
            <a:spLocks noGrp="1"/>
          </p:cNvSpPr>
          <p:nvPr>
            <p:ph idx="1"/>
          </p:nvPr>
        </p:nvSpPr>
        <p:spPr>
          <a:xfrm>
            <a:off x="867410" y="1196975"/>
            <a:ext cx="10577195" cy="4968875"/>
          </a:xfrm>
        </p:spPr>
        <p:txBody>
          <a:bodyPr vert="horz" wrap="square" lIns="91440" tIns="45720" rIns="91440" bIns="45720" anchor="t" anchorCtr="0"/>
          <a:p>
            <a:pPr>
              <a:lnSpc>
                <a:spcPct val="150000"/>
              </a:lnSpc>
              <a:buClr>
                <a:srgbClr val="FF0000"/>
              </a:buClr>
              <a:buFont typeface="Wingdings" panose="05000000000000000000" charset="0"/>
              <a:buChar char="p"/>
            </a:pPr>
            <a:r>
              <a:rPr lang="en-US" altLang="zh-CN" sz="3200" dirty="0">
                <a:latin typeface="楷体" panose="02010609060101010101" pitchFamily="49" charset="-122"/>
                <a:ea typeface="楷体" panose="02010609060101010101" pitchFamily="49" charset="-122"/>
              </a:rPr>
              <a:t>6</a:t>
            </a:r>
            <a:r>
              <a:rPr lang="zh-CN" altLang="en-US" sz="3200" dirty="0">
                <a:latin typeface="楷体" panose="02010609060101010101" pitchFamily="49" charset="-122"/>
                <a:ea typeface="楷体" panose="02010609060101010101" pitchFamily="49" charset="-122"/>
              </a:rPr>
              <a:t>、生产企业派员工对外提供修理服务，取得收入</a:t>
            </a: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万元。</a:t>
            </a:r>
            <a:endParaRPr lang="en-US" altLang="zh-CN" sz="3200" dirty="0">
              <a:latin typeface="楷体" panose="02010609060101010101" pitchFamily="49" charset="-122"/>
              <a:ea typeface="楷体" panose="02010609060101010101" pitchFamily="49" charset="-122"/>
            </a:endParaRPr>
          </a:p>
          <a:p>
            <a:pPr>
              <a:lnSpc>
                <a:spcPct val="150000"/>
              </a:lnSpc>
              <a:buNone/>
            </a:pPr>
            <a:r>
              <a:rPr lang="zh-CN" altLang="en-US" sz="3200" dirty="0">
                <a:latin typeface="仿宋" panose="02010609060101010101" pitchFamily="49" charset="-122"/>
                <a:ea typeface="仿宋" panose="02010609060101010101" pitchFamily="49" charset="-122"/>
              </a:rPr>
              <a:t>  借：银行存款  </a:t>
            </a:r>
            <a:r>
              <a:rPr lang="en-US" altLang="zh-CN" sz="3200" dirty="0">
                <a:latin typeface="仿宋" panose="02010609060101010101" pitchFamily="49" charset="-122"/>
                <a:ea typeface="仿宋" panose="02010609060101010101" pitchFamily="49" charset="-122"/>
              </a:rPr>
              <a:t>10 000</a:t>
            </a:r>
            <a:endParaRPr lang="en-US" altLang="zh-CN" sz="3200" dirty="0">
              <a:latin typeface="仿宋" panose="02010609060101010101" pitchFamily="49" charset="-122"/>
              <a:ea typeface="仿宋" panose="02010609060101010101" pitchFamily="49" charset="-122"/>
            </a:endParaRPr>
          </a:p>
          <a:p>
            <a:pPr>
              <a:lnSpc>
                <a:spcPct val="150000"/>
              </a:lnSpc>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贷：其他业务收入  </a:t>
            </a:r>
            <a:r>
              <a:rPr lang="en-US" altLang="zh-CN" sz="3200" dirty="0">
                <a:latin typeface="仿宋" panose="02010609060101010101" pitchFamily="49" charset="-122"/>
                <a:ea typeface="仿宋" panose="02010609060101010101" pitchFamily="49" charset="-122"/>
              </a:rPr>
              <a:t>10 000</a:t>
            </a:r>
            <a:endParaRPr lang="zh-CN" altLang="en-US" sz="3200" dirty="0">
              <a:latin typeface="仿宋" panose="02010609060101010101" pitchFamily="49" charset="-122"/>
              <a:ea typeface="仿宋" panose="02010609060101010101" pitchFamily="49" charset="-122"/>
            </a:endParaRPr>
          </a:p>
          <a:p>
            <a:pPr>
              <a:lnSpc>
                <a:spcPct val="150000"/>
              </a:lnSpc>
              <a:buNone/>
            </a:pPr>
            <a:endParaRPr lang="zh-CN" altLang="en-US" sz="3200" dirty="0">
              <a:latin typeface="楷体" panose="02010609060101010101" pitchFamily="49" charset="-122"/>
              <a:ea typeface="楷体" panose="02010609060101010101" pitchFamily="49" charset="-122"/>
            </a:endParaRPr>
          </a:p>
        </p:txBody>
      </p:sp>
      <p:sp>
        <p:nvSpPr>
          <p:cNvPr id="11" name="TextBox 10"/>
          <p:cNvSpPr txBox="1"/>
          <p:nvPr/>
        </p:nvSpPr>
        <p:spPr>
          <a:xfrm>
            <a:off x="7751763" y="303213"/>
            <a:ext cx="2357438" cy="52197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课堂小练习</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715">
                                            <p:txEl>
                                              <p:charRg st="27" end="4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3715">
                                            <p:txEl>
                                              <p:charRg st="44" end="6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10625" name="Group 44"/>
          <p:cNvGrpSpPr/>
          <p:nvPr/>
        </p:nvGrpSpPr>
        <p:grpSpPr>
          <a:xfrm>
            <a:off x="4298950" y="1349375"/>
            <a:ext cx="5507038" cy="4813300"/>
            <a:chOff x="2608" y="1134"/>
            <a:chExt cx="2880" cy="2187"/>
          </a:xfrm>
        </p:grpSpPr>
        <p:sp>
          <p:nvSpPr>
            <p:cNvPr id="270345" name="AutoShape 19"/>
            <p:cNvSpPr>
              <a:spLocks noChangeArrowheads="1"/>
            </p:cNvSpPr>
            <p:nvPr/>
          </p:nvSpPr>
          <p:spPr bwMode="auto">
            <a:xfrm>
              <a:off x="2608" y="1134"/>
              <a:ext cx="2880" cy="288"/>
            </a:xfrm>
            <a:prstGeom prst="roundRect">
              <a:avLst>
                <a:gd name="adj" fmla="val 16667"/>
              </a:avLst>
            </a:prstGeom>
          </p:spPr>
          <p:style>
            <a:lnRef idx="1">
              <a:schemeClr val="accent1"/>
            </a:lnRef>
            <a:fillRef idx="2">
              <a:schemeClr val="accent1"/>
            </a:fillRef>
            <a:effectRef idx="1">
              <a:schemeClr val="accent1"/>
            </a:effectRef>
            <a:fontRef idx="minor">
              <a:schemeClr val="dk1"/>
            </a:fontRef>
          </p:style>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410627" name="Text Box 20"/>
            <p:cNvSpPr txBox="1"/>
            <p:nvPr/>
          </p:nvSpPr>
          <p:spPr>
            <a:xfrm>
              <a:off x="2608" y="1169"/>
              <a:ext cx="2880" cy="209"/>
            </a:xfrm>
            <a:prstGeom prst="rect">
              <a:avLst/>
            </a:prstGeom>
            <a:noFill/>
            <a:ln w="9525">
              <a:noFill/>
            </a:ln>
          </p:spPr>
          <p:txBody>
            <a:bodyPr anchor="t" anchorCtr="0">
              <a:spAutoFit/>
            </a:bodyPr>
            <a:p>
              <a:pPr algn="ctr" eaLnBrk="0" hangingPunct="0"/>
              <a:r>
                <a:rPr lang="zh-CN" altLang="en-US" sz="2400" b="1" dirty="0">
                  <a:solidFill>
                    <a:srgbClr val="002060"/>
                  </a:solidFill>
                  <a:latin typeface="仿宋" panose="02010609060101010101" pitchFamily="49" charset="-122"/>
                  <a:ea typeface="仿宋" panose="02010609060101010101" pitchFamily="49" charset="-122"/>
                </a:rPr>
                <a:t>租金收入（固定资产、包装物等）</a:t>
              </a:r>
              <a:endParaRPr lang="zh-CN" altLang="en-US" sz="2400" b="1" dirty="0">
                <a:solidFill>
                  <a:srgbClr val="002060"/>
                </a:solidFill>
                <a:latin typeface="仿宋" panose="02010609060101010101" pitchFamily="49" charset="-122"/>
                <a:ea typeface="仿宋" panose="02010609060101010101" pitchFamily="49" charset="-122"/>
              </a:endParaRPr>
            </a:p>
          </p:txBody>
        </p:sp>
        <p:sp>
          <p:nvSpPr>
            <p:cNvPr id="270347" name="AutoShape 21"/>
            <p:cNvSpPr>
              <a:spLocks noChangeArrowheads="1"/>
            </p:cNvSpPr>
            <p:nvPr/>
          </p:nvSpPr>
          <p:spPr bwMode="auto">
            <a:xfrm>
              <a:off x="2608" y="1731"/>
              <a:ext cx="2880" cy="288"/>
            </a:xfrm>
            <a:prstGeom prst="roundRect">
              <a:avLst>
                <a:gd name="adj" fmla="val 16667"/>
              </a:avLst>
            </a:prstGeom>
          </p:spPr>
          <p:style>
            <a:lnRef idx="1">
              <a:schemeClr val="accent1"/>
            </a:lnRef>
            <a:fillRef idx="2">
              <a:schemeClr val="accent1"/>
            </a:fillRef>
            <a:effectRef idx="1">
              <a:schemeClr val="accent1"/>
            </a:effectRef>
            <a:fontRef idx="minor">
              <a:schemeClr val="dk1"/>
            </a:fontRef>
          </p:style>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410629" name="Text Box 22"/>
            <p:cNvSpPr txBox="1"/>
            <p:nvPr/>
          </p:nvSpPr>
          <p:spPr>
            <a:xfrm>
              <a:off x="2733" y="1766"/>
              <a:ext cx="2675" cy="237"/>
            </a:xfrm>
            <a:prstGeom prst="rect">
              <a:avLst/>
            </a:prstGeom>
            <a:noFill/>
            <a:ln w="9525">
              <a:noFill/>
            </a:ln>
          </p:spPr>
          <p:txBody>
            <a:bodyPr anchor="t" anchorCtr="0">
              <a:spAutoFit/>
            </a:bodyPr>
            <a:p>
              <a:pPr algn="ctr" eaLnBrk="0" hangingPunct="0"/>
              <a:r>
                <a:rPr lang="zh-CN" altLang="en-US" sz="2800" b="1" dirty="0">
                  <a:solidFill>
                    <a:srgbClr val="0000FF"/>
                  </a:solidFill>
                  <a:latin typeface="仿宋" panose="02010609060101010101" pitchFamily="49" charset="-122"/>
                  <a:ea typeface="仿宋" panose="02010609060101010101" pitchFamily="49" charset="-122"/>
                </a:rPr>
                <a:t>转让无形资产使用权收入</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270349" name="AutoShape 23"/>
            <p:cNvSpPr>
              <a:spLocks noChangeArrowheads="1"/>
            </p:cNvSpPr>
            <p:nvPr/>
          </p:nvSpPr>
          <p:spPr bwMode="auto">
            <a:xfrm>
              <a:off x="2608" y="2295"/>
              <a:ext cx="2880" cy="288"/>
            </a:xfrm>
            <a:prstGeom prst="roundRect">
              <a:avLst>
                <a:gd name="adj" fmla="val 16667"/>
              </a:avLst>
            </a:prstGeom>
          </p:spPr>
          <p:style>
            <a:lnRef idx="1">
              <a:schemeClr val="accent1"/>
            </a:lnRef>
            <a:fillRef idx="2">
              <a:schemeClr val="accent1"/>
            </a:fillRef>
            <a:effectRef idx="1">
              <a:schemeClr val="accent1"/>
            </a:effectRef>
            <a:fontRef idx="minor">
              <a:schemeClr val="dk1"/>
            </a:fontRef>
          </p:style>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410631" name="Text Box 24"/>
            <p:cNvSpPr txBox="1"/>
            <p:nvPr/>
          </p:nvSpPr>
          <p:spPr>
            <a:xfrm>
              <a:off x="2983" y="2330"/>
              <a:ext cx="2425" cy="237"/>
            </a:xfrm>
            <a:prstGeom prst="rect">
              <a:avLst/>
            </a:prstGeom>
            <a:noFill/>
            <a:ln w="9525">
              <a:noFill/>
            </a:ln>
          </p:spPr>
          <p:txBody>
            <a:bodyPr anchor="t" anchorCtr="0">
              <a:spAutoFit/>
            </a:bodyPr>
            <a:p>
              <a:pPr algn="ctr" eaLnBrk="0" hangingPunct="0"/>
              <a:r>
                <a:rPr lang="zh-CN" altLang="en-US" sz="2800" b="1" dirty="0">
                  <a:solidFill>
                    <a:srgbClr val="FF00FF"/>
                  </a:solidFill>
                  <a:latin typeface="仿宋" panose="02010609060101010101" pitchFamily="49" charset="-122"/>
                  <a:ea typeface="仿宋" panose="02010609060101010101" pitchFamily="49" charset="-122"/>
                </a:rPr>
                <a:t>销售原材料收入</a:t>
              </a:r>
              <a:endParaRPr lang="zh-CN" altLang="en-US" sz="2800" b="1" dirty="0">
                <a:solidFill>
                  <a:srgbClr val="FF00FF"/>
                </a:solidFill>
                <a:latin typeface="仿宋" panose="02010609060101010101" pitchFamily="49" charset="-122"/>
                <a:ea typeface="仿宋" panose="02010609060101010101" pitchFamily="49" charset="-122"/>
              </a:endParaRPr>
            </a:p>
          </p:txBody>
        </p:sp>
        <p:sp>
          <p:nvSpPr>
            <p:cNvPr id="270353" name="AutoShape 27"/>
            <p:cNvSpPr>
              <a:spLocks noChangeArrowheads="1"/>
            </p:cNvSpPr>
            <p:nvPr/>
          </p:nvSpPr>
          <p:spPr bwMode="auto">
            <a:xfrm>
              <a:off x="2608" y="2895"/>
              <a:ext cx="2880" cy="288"/>
            </a:xfrm>
            <a:prstGeom prst="roundRect">
              <a:avLst>
                <a:gd name="adj" fmla="val 16667"/>
              </a:avLst>
            </a:prstGeom>
          </p:spPr>
          <p:style>
            <a:lnRef idx="1">
              <a:schemeClr val="accent1"/>
            </a:lnRef>
            <a:fillRef idx="2">
              <a:schemeClr val="accent1"/>
            </a:fillRef>
            <a:effectRef idx="1">
              <a:schemeClr val="accent1"/>
            </a:effectRef>
            <a:fontRef idx="minor">
              <a:schemeClr val="dk1"/>
            </a:fontRef>
          </p:style>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410633" name="Text Box 28"/>
            <p:cNvSpPr txBox="1"/>
            <p:nvPr/>
          </p:nvSpPr>
          <p:spPr>
            <a:xfrm>
              <a:off x="2669" y="2930"/>
              <a:ext cx="2800" cy="237"/>
            </a:xfrm>
            <a:prstGeom prst="rect">
              <a:avLst/>
            </a:prstGeom>
            <a:noFill/>
            <a:ln w="9525">
              <a:noFill/>
            </a:ln>
          </p:spPr>
          <p:txBody>
            <a:bodyPr anchor="t" anchorCtr="0">
              <a:spAutoFit/>
            </a:bodyPr>
            <a:p>
              <a:pPr algn="ctr" eaLnBrk="0" hangingPunct="0"/>
              <a:r>
                <a:rPr lang="zh-CN" altLang="en-US" sz="2800" b="1" dirty="0">
                  <a:solidFill>
                    <a:srgbClr val="080808"/>
                  </a:solidFill>
                  <a:latin typeface="仿宋" panose="02010609060101010101" pitchFamily="49" charset="-122"/>
                  <a:ea typeface="仿宋" panose="02010609060101010101" pitchFamily="49" charset="-122"/>
                </a:rPr>
                <a:t>生产企业的非工业性劳务收入</a:t>
              </a:r>
              <a:endParaRPr lang="zh-CN" altLang="en-US" sz="2800" b="1" dirty="0">
                <a:solidFill>
                  <a:srgbClr val="080808"/>
                </a:solidFill>
                <a:latin typeface="仿宋" panose="02010609060101010101" pitchFamily="49" charset="-122"/>
                <a:ea typeface="仿宋" panose="02010609060101010101" pitchFamily="49" charset="-122"/>
              </a:endParaRPr>
            </a:p>
          </p:txBody>
        </p:sp>
        <p:grpSp>
          <p:nvGrpSpPr>
            <p:cNvPr id="410634" name="Group 29"/>
            <p:cNvGrpSpPr/>
            <p:nvPr/>
          </p:nvGrpSpPr>
          <p:grpSpPr>
            <a:xfrm>
              <a:off x="3040" y="1487"/>
              <a:ext cx="77" cy="1371"/>
              <a:chOff x="0" y="596"/>
              <a:chExt cx="77" cy="1371"/>
            </a:xfrm>
          </p:grpSpPr>
          <p:sp>
            <p:nvSpPr>
              <p:cNvPr id="230430" name="Rectangle 30"/>
              <p:cNvSpPr>
                <a:spLocks noChangeArrowheads="1"/>
              </p:cNvSpPr>
              <p:nvPr/>
            </p:nvSpPr>
            <p:spPr bwMode="auto">
              <a:xfrm>
                <a:off x="1" y="596"/>
                <a:ext cx="71" cy="212"/>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sp>
            <p:nvSpPr>
              <p:cNvPr id="230431" name="Rectangle 31"/>
              <p:cNvSpPr>
                <a:spLocks noChangeArrowheads="1"/>
              </p:cNvSpPr>
              <p:nvPr/>
            </p:nvSpPr>
            <p:spPr bwMode="auto">
              <a:xfrm>
                <a:off x="0" y="1162"/>
                <a:ext cx="77" cy="206"/>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sp>
            <p:nvSpPr>
              <p:cNvPr id="230433" name="Rectangle 33"/>
              <p:cNvSpPr>
                <a:spLocks noChangeArrowheads="1"/>
              </p:cNvSpPr>
              <p:nvPr/>
            </p:nvSpPr>
            <p:spPr bwMode="auto">
              <a:xfrm>
                <a:off x="1" y="1759"/>
                <a:ext cx="71"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sp>
            <p:nvSpPr>
              <p:cNvPr id="230434" name="Rectangle 34"/>
              <p:cNvSpPr>
                <a:spLocks noChangeArrowheads="1"/>
              </p:cNvSpPr>
              <p:nvPr/>
            </p:nvSpPr>
            <p:spPr bwMode="auto">
              <a:xfrm>
                <a:off x="1" y="1860"/>
                <a:ext cx="71" cy="107"/>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grpSp>
        <p:grpSp>
          <p:nvGrpSpPr>
            <p:cNvPr id="410639" name="Group 36"/>
            <p:cNvGrpSpPr/>
            <p:nvPr/>
          </p:nvGrpSpPr>
          <p:grpSpPr>
            <a:xfrm>
              <a:off x="4930" y="1486"/>
              <a:ext cx="133" cy="1375"/>
              <a:chOff x="1" y="596"/>
              <a:chExt cx="133" cy="1375"/>
            </a:xfrm>
          </p:grpSpPr>
          <p:sp>
            <p:nvSpPr>
              <p:cNvPr id="230437" name="Rectangle 37"/>
              <p:cNvSpPr>
                <a:spLocks noChangeArrowheads="1"/>
              </p:cNvSpPr>
              <p:nvPr/>
            </p:nvSpPr>
            <p:spPr bwMode="auto">
              <a:xfrm>
                <a:off x="1" y="596"/>
                <a:ext cx="129" cy="2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sp>
            <p:nvSpPr>
              <p:cNvPr id="230438" name="Rectangle 38"/>
              <p:cNvSpPr>
                <a:spLocks noChangeArrowheads="1"/>
              </p:cNvSpPr>
              <p:nvPr/>
            </p:nvSpPr>
            <p:spPr bwMode="auto">
              <a:xfrm>
                <a:off x="4" y="1163"/>
                <a:ext cx="126" cy="206"/>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sp>
            <p:nvSpPr>
              <p:cNvPr id="230440" name="Rectangle 40"/>
              <p:cNvSpPr>
                <a:spLocks noChangeArrowheads="1"/>
              </p:cNvSpPr>
              <p:nvPr/>
            </p:nvSpPr>
            <p:spPr bwMode="auto">
              <a:xfrm>
                <a:off x="1" y="1759"/>
                <a:ext cx="133"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sp>
            <p:nvSpPr>
              <p:cNvPr id="230441" name="Rectangle 41"/>
              <p:cNvSpPr>
                <a:spLocks noChangeArrowheads="1"/>
              </p:cNvSpPr>
              <p:nvPr/>
            </p:nvSpPr>
            <p:spPr bwMode="auto">
              <a:xfrm>
                <a:off x="1" y="1860"/>
                <a:ext cx="133" cy="111"/>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grpSp>
        <p:sp>
          <p:nvSpPr>
            <p:cNvPr id="230443" name="Rectangle 43"/>
            <p:cNvSpPr>
              <a:spLocks noChangeArrowheads="1"/>
            </p:cNvSpPr>
            <p:nvPr/>
          </p:nvSpPr>
          <p:spPr bwMode="auto">
            <a:xfrm>
              <a:off x="2656" y="3225"/>
              <a:ext cx="2832" cy="96"/>
            </a:xfrm>
            <a:prstGeom prst="rect">
              <a:avLst/>
            </a:prstGeom>
            <a:gradFill rotWithShape="1">
              <a:gsLst>
                <a:gs pos="0">
                  <a:schemeClr val="bg2">
                    <a:alpha val="0"/>
                  </a:schemeClr>
                </a:gs>
                <a:gs pos="50000">
                  <a:schemeClr val="bg2">
                    <a:gamma/>
                    <a:shade val="46275"/>
                    <a:invGamma/>
                    <a:alpha val="57999"/>
                  </a:schemeClr>
                </a:gs>
                <a:gs pos="100000">
                  <a:schemeClr val="bg2">
                    <a:alpha val="0"/>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080808"/>
                </a:solidFill>
                <a:effectLst/>
                <a:uLnTx/>
                <a:uFillTx/>
                <a:latin typeface="黑体" panose="02010609060101010101" pitchFamily="49" charset="-122"/>
                <a:ea typeface="黑体" panose="02010609060101010101" pitchFamily="49" charset="-122"/>
                <a:cs typeface="+mn-cs"/>
              </a:endParaRPr>
            </a:p>
          </p:txBody>
        </p:sp>
      </p:grpSp>
      <p:sp>
        <p:nvSpPr>
          <p:cNvPr id="410646" name="文本框 1"/>
          <p:cNvSpPr txBox="1"/>
          <p:nvPr/>
        </p:nvSpPr>
        <p:spPr>
          <a:xfrm>
            <a:off x="2530475" y="2179638"/>
            <a:ext cx="657225" cy="3046095"/>
          </a:xfrm>
          <a:prstGeom prst="rect">
            <a:avLst/>
          </a:prstGeom>
          <a:noFill/>
          <a:ln w="9525">
            <a:noFill/>
          </a:ln>
        </p:spPr>
        <p:txBody>
          <a:bodyPr wrap="square" anchor="t" anchorCtr="0">
            <a:spAutoFit/>
          </a:bodyPr>
          <a:p>
            <a:r>
              <a:rPr lang="zh-CN" altLang="en-US" sz="3200" b="1" dirty="0">
                <a:solidFill>
                  <a:srgbClr val="FF0000"/>
                </a:solidFill>
                <a:latin typeface="黑体" panose="02010609060101010101" pitchFamily="49" charset="-122"/>
                <a:ea typeface="黑体" panose="02010609060101010101" pitchFamily="49" charset="-122"/>
              </a:rPr>
              <a:t>其他业务收入</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 name="左大括号 2"/>
          <p:cNvSpPr/>
          <p:nvPr/>
        </p:nvSpPr>
        <p:spPr>
          <a:xfrm>
            <a:off x="3432175" y="1844675"/>
            <a:ext cx="647700" cy="3600450"/>
          </a:xfrm>
          <a:prstGeom prst="leftBrac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fontAlgn="base"/>
            <a:endParaRPr lang="zh-CN" altLang="en-US" strike="noStrike" noProof="1"/>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2674" name="Rectangle 3"/>
          <p:cNvSpPr/>
          <p:nvPr/>
        </p:nvSpPr>
        <p:spPr>
          <a:xfrm>
            <a:off x="838200" y="1196975"/>
            <a:ext cx="10339070" cy="4968875"/>
          </a:xfrm>
          <a:prstGeom prst="rect">
            <a:avLst/>
          </a:prstGeom>
          <a:noFill/>
          <a:ln w="9525">
            <a:noFill/>
          </a:ln>
        </p:spPr>
        <p:txBody>
          <a:bodyPr anchor="t" anchorCtr="0"/>
          <a:p>
            <a:pPr algn="just">
              <a:lnSpc>
                <a:spcPct val="140000"/>
              </a:lnSpc>
              <a:spcBef>
                <a:spcPct val="20000"/>
              </a:spcBef>
              <a:buClr>
                <a:srgbClr val="FF0000"/>
              </a:buClr>
              <a:buFont typeface="Wingdings" panose="05000000000000000000" pitchFamily="2" charset="2"/>
              <a:buChar char="p"/>
            </a:pPr>
            <a:r>
              <a:rPr lang="en-US" altLang="zh-CN" sz="2700" b="1" dirty="0">
                <a:solidFill>
                  <a:srgbClr val="FF0000"/>
                </a:solidFill>
                <a:latin typeface="黑体" panose="02010609060101010101" pitchFamily="49" charset="-122"/>
                <a:ea typeface="黑体" panose="02010609060101010101" pitchFamily="49" charset="-122"/>
              </a:rPr>
              <a:t> 4.</a:t>
            </a:r>
            <a:r>
              <a:rPr lang="zh-CN" altLang="en-US" sz="2700" b="1" dirty="0">
                <a:solidFill>
                  <a:srgbClr val="FF0000"/>
                </a:solidFill>
                <a:latin typeface="黑体" panose="02010609060101010101" pitchFamily="49" charset="-122"/>
                <a:ea typeface="黑体" panose="02010609060101010101" pitchFamily="49" charset="-122"/>
              </a:rPr>
              <a:t>税金及附加</a:t>
            </a:r>
            <a:endParaRPr lang="zh-CN" altLang="en-US" sz="2700" b="1" dirty="0">
              <a:solidFill>
                <a:srgbClr val="FF0000"/>
              </a:solidFill>
              <a:latin typeface="黑体" panose="02010609060101010101" pitchFamily="49" charset="-122"/>
              <a:ea typeface="黑体" panose="02010609060101010101" pitchFamily="49" charset="-122"/>
            </a:endParaRPr>
          </a:p>
          <a:p>
            <a:pPr marL="767080" lvl="1" indent="-285750">
              <a:lnSpc>
                <a:spcPct val="140000"/>
              </a:lnSpc>
              <a:spcBef>
                <a:spcPct val="20000"/>
              </a:spcBef>
              <a:buClr>
                <a:schemeClr val="accent2"/>
              </a:buClr>
              <a:buFont typeface="Wingdings" panose="05000000000000000000" pitchFamily="2" charset="2"/>
              <a:buChar char="Ø"/>
            </a:pPr>
            <a:r>
              <a:rPr lang="zh-CN" altLang="en-US" sz="2700" b="1" dirty="0">
                <a:latin typeface="楷体" panose="02010609060101010101" pitchFamily="49" charset="-122"/>
                <a:ea typeface="楷体" panose="02010609060101010101" pitchFamily="49" charset="-122"/>
              </a:rPr>
              <a:t>（</a:t>
            </a:r>
            <a:r>
              <a:rPr lang="en-US" altLang="zh-CN" sz="2700" b="1" dirty="0">
                <a:latin typeface="楷体" panose="02010609060101010101" pitchFamily="49" charset="-122"/>
                <a:ea typeface="楷体" panose="02010609060101010101" pitchFamily="49" charset="-122"/>
              </a:rPr>
              <a:t>1</a:t>
            </a:r>
            <a:r>
              <a:rPr lang="zh-CN" altLang="en-US" sz="2700" b="1" dirty="0">
                <a:latin typeface="楷体" panose="02010609060101010101" pitchFamily="49" charset="-122"/>
                <a:ea typeface="楷体" panose="02010609060101010101" pitchFamily="49" charset="-122"/>
              </a:rPr>
              <a:t>）性质：费用类账户</a:t>
            </a:r>
            <a:endParaRPr lang="en-US" altLang="zh-CN" sz="2700" b="1" dirty="0">
              <a:latin typeface="楷体" panose="02010609060101010101" pitchFamily="49" charset="-122"/>
              <a:ea typeface="楷体" panose="02010609060101010101" pitchFamily="49" charset="-122"/>
            </a:endParaRPr>
          </a:p>
          <a:p>
            <a:pPr marL="767080" lvl="1" indent="-285750">
              <a:lnSpc>
                <a:spcPct val="140000"/>
              </a:lnSpc>
              <a:spcBef>
                <a:spcPct val="20000"/>
              </a:spcBef>
              <a:buClr>
                <a:schemeClr val="accent2"/>
              </a:buClr>
              <a:buFont typeface="Wingdings" panose="05000000000000000000" pitchFamily="2" charset="2"/>
              <a:buChar char="Ø"/>
            </a:pPr>
            <a:r>
              <a:rPr lang="zh-CN" altLang="en-US" sz="2700" b="1" dirty="0">
                <a:latin typeface="楷体" panose="02010609060101010101" pitchFamily="49" charset="-122"/>
                <a:ea typeface="楷体" panose="02010609060101010101" pitchFamily="49" charset="-122"/>
              </a:rPr>
              <a:t>（</a:t>
            </a:r>
            <a:r>
              <a:rPr lang="en-US" altLang="zh-CN" sz="2700" b="1" dirty="0">
                <a:latin typeface="楷体" panose="02010609060101010101" pitchFamily="49" charset="-122"/>
                <a:ea typeface="楷体" panose="02010609060101010101" pitchFamily="49" charset="-122"/>
              </a:rPr>
              <a:t>2</a:t>
            </a:r>
            <a:r>
              <a:rPr lang="zh-CN" altLang="en-US" sz="2700" b="1" dirty="0">
                <a:latin typeface="楷体" panose="02010609060101010101" pitchFamily="49" charset="-122"/>
                <a:ea typeface="楷体" panose="02010609060101010101" pitchFamily="49" charset="-122"/>
              </a:rPr>
              <a:t>）用途：核算企业因经营活动发生的消费税、城市维护建设税、</a:t>
            </a:r>
            <a:r>
              <a:rPr lang="zh-CN" altLang="en-US" sz="2700" b="1" dirty="0">
                <a:solidFill>
                  <a:srgbClr val="0000CC"/>
                </a:solidFill>
                <a:latin typeface="楷体" panose="02010609060101010101" pitchFamily="49" charset="-122"/>
                <a:ea typeface="楷体" panose="02010609060101010101" pitchFamily="49" charset="-122"/>
              </a:rPr>
              <a:t>房产税、</a:t>
            </a:r>
            <a:r>
              <a:rPr lang="zh-CN" altLang="en-US" sz="2700" b="1" dirty="0">
                <a:latin typeface="楷体" panose="02010609060101010101" pitchFamily="49" charset="-122"/>
                <a:ea typeface="楷体" panose="02010609060101010101" pitchFamily="49" charset="-122"/>
              </a:rPr>
              <a:t>资源税、教育费附加及车船使用税、土地使用税、印花税等相关税费。</a:t>
            </a:r>
            <a:r>
              <a:rPr lang="zh-CN" altLang="en-US" sz="2700" b="1" dirty="0">
                <a:solidFill>
                  <a:srgbClr val="FF0000"/>
                </a:solidFill>
                <a:latin typeface="楷体" panose="02010609060101010101" pitchFamily="49" charset="-122"/>
                <a:ea typeface="楷体" panose="02010609060101010101" pitchFamily="49" charset="-122"/>
              </a:rPr>
              <a:t>（价内税，不含增值税、所得税等）</a:t>
            </a:r>
            <a:endParaRPr lang="en-US" altLang="zh-CN" sz="2700" b="1" dirty="0">
              <a:latin typeface="楷体" panose="02010609060101010101" pitchFamily="49" charset="-122"/>
              <a:ea typeface="楷体" panose="02010609060101010101" pitchFamily="49" charset="-122"/>
            </a:endParaRPr>
          </a:p>
          <a:p>
            <a:pPr marL="767080" lvl="1" indent="-285750">
              <a:lnSpc>
                <a:spcPct val="140000"/>
              </a:lnSpc>
              <a:spcBef>
                <a:spcPct val="20000"/>
              </a:spcBef>
              <a:buClr>
                <a:schemeClr val="accent2"/>
              </a:buClr>
              <a:buFont typeface="Wingdings" panose="05000000000000000000" pitchFamily="2" charset="2"/>
              <a:buChar char="Ø"/>
            </a:pPr>
            <a:r>
              <a:rPr lang="zh-CN" altLang="en-US" sz="2700" b="1" dirty="0">
                <a:latin typeface="楷体" panose="02010609060101010101" pitchFamily="49" charset="-122"/>
                <a:ea typeface="楷体" panose="02010609060101010101" pitchFamily="49" charset="-122"/>
              </a:rPr>
              <a:t>（</a:t>
            </a:r>
            <a:r>
              <a:rPr lang="en-US" altLang="zh-CN" sz="2700" b="1" dirty="0">
                <a:latin typeface="楷体" panose="02010609060101010101" pitchFamily="49" charset="-122"/>
                <a:ea typeface="楷体" panose="02010609060101010101" pitchFamily="49" charset="-122"/>
              </a:rPr>
              <a:t>3</a:t>
            </a:r>
            <a:r>
              <a:rPr lang="zh-CN" altLang="en-US" sz="2700" b="1" dirty="0">
                <a:latin typeface="楷体" panose="02010609060101010101" pitchFamily="49" charset="-122"/>
                <a:ea typeface="楷体" panose="02010609060101010101" pitchFamily="49" charset="-122"/>
              </a:rPr>
              <a:t>）账户结构</a:t>
            </a:r>
            <a:endParaRPr lang="en-US" altLang="zh-CN" sz="2700" b="1" dirty="0">
              <a:latin typeface="楷体" panose="02010609060101010101" pitchFamily="49" charset="-122"/>
              <a:ea typeface="楷体" panose="02010609060101010101" pitchFamily="49" charset="-122"/>
            </a:endParaRPr>
          </a:p>
          <a:p>
            <a:pPr marL="767080" lvl="1" indent="-285750">
              <a:lnSpc>
                <a:spcPct val="140000"/>
              </a:lnSpc>
              <a:spcBef>
                <a:spcPct val="20000"/>
              </a:spcBef>
              <a:buClr>
                <a:schemeClr val="accent2"/>
              </a:buClr>
              <a:buFont typeface="Wingdings" panose="05000000000000000000" pitchFamily="2" charset="2"/>
              <a:buChar char="Ø"/>
            </a:pPr>
            <a:r>
              <a:rPr lang="zh-CN" altLang="en-US" sz="2700" b="1" dirty="0">
                <a:latin typeface="楷体" panose="02010609060101010101" pitchFamily="49" charset="-122"/>
                <a:ea typeface="楷体" panose="02010609060101010101" pitchFamily="49" charset="-122"/>
              </a:rPr>
              <a:t>（</a:t>
            </a:r>
            <a:r>
              <a:rPr lang="en-US" altLang="zh-CN" sz="2700" b="1" dirty="0">
                <a:latin typeface="楷体" panose="02010609060101010101" pitchFamily="49" charset="-122"/>
                <a:ea typeface="楷体" panose="02010609060101010101" pitchFamily="49" charset="-122"/>
              </a:rPr>
              <a:t>4</a:t>
            </a:r>
            <a:r>
              <a:rPr lang="zh-CN" altLang="en-US" sz="2700" b="1" dirty="0">
                <a:latin typeface="楷体" panose="02010609060101010101" pitchFamily="49" charset="-122"/>
                <a:ea typeface="楷体" panose="02010609060101010101" pitchFamily="49" charset="-122"/>
              </a:rPr>
              <a:t>）明细账户设置：按业务的税金种类分设。</a:t>
            </a:r>
            <a:endParaRPr lang="zh-CN" altLang="en-US" sz="27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71124" name="Group 20"/>
          <p:cNvGraphicFramePr>
            <a:graphicFrameLocks noGrp="1"/>
          </p:cNvGraphicFramePr>
          <p:nvPr/>
        </p:nvGraphicFramePr>
        <p:xfrm>
          <a:off x="2166938" y="1609725"/>
          <a:ext cx="8072120" cy="4260850"/>
        </p:xfrm>
        <a:graphic>
          <a:graphicData uri="http://schemas.openxmlformats.org/drawingml/2006/table">
            <a:tbl>
              <a:tblPr/>
              <a:tblGrid>
                <a:gridCol w="4000500"/>
                <a:gridCol w="4071620"/>
              </a:tblGrid>
              <a:tr h="640080">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8" marB="45718"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98069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algn="just">
                        <a:lnSpc>
                          <a:spcPct val="150000"/>
                        </a:lnSpc>
                      </a:pPr>
                      <a:r>
                        <a:rPr lang="zh-CN" altLang="en-US" sz="2400" b="1" dirty="0">
                          <a:latin typeface="楷体" panose="02010609060101010101" pitchFamily="49" charset="-122"/>
                          <a:ea typeface="楷体" panose="02010609060101010101" pitchFamily="49" charset="-122"/>
                        </a:rPr>
                        <a:t>   本期经营中，按税法规定计算确定的相关税费。</a:t>
                      </a:r>
                      <a:endParaRPr lang="zh-CN" altLang="en-US" sz="2400" b="1" dirty="0">
                        <a:latin typeface="楷体" panose="02010609060101010101" pitchFamily="49" charset="-122"/>
                        <a:ea typeface="楷体" panose="02010609060101010101" pitchFamily="49" charset="-122"/>
                      </a:endParaRPr>
                    </a:p>
                  </a:txBody>
                  <a:tcPr marL="91439" marR="91439" marT="45718" marB="4571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销售退货而减少的有关税金及附加</a:t>
                      </a: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期末转入“本年利润”账户的税金及附加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8" marB="4571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4008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18" marB="4571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18" marB="4571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13711" name="文本框 1"/>
          <p:cNvSpPr txBox="1"/>
          <p:nvPr/>
        </p:nvSpPr>
        <p:spPr>
          <a:xfrm>
            <a:off x="5146517" y="1201738"/>
            <a:ext cx="1970405" cy="737235"/>
          </a:xfrm>
          <a:prstGeom prst="rect">
            <a:avLst/>
          </a:prstGeom>
          <a:noFill/>
          <a:ln w="9525">
            <a:noFill/>
          </a:ln>
        </p:spPr>
        <p:txBody>
          <a:bodyPr wrap="none" anchor="t" anchorCtr="0">
            <a:spAutoFit/>
          </a:bodyPr>
          <a:p>
            <a:pPr algn="ctr">
              <a:lnSpc>
                <a:spcPct val="150000"/>
              </a:lnSpc>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税金及附加</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4722" name="Rectangle 3"/>
          <p:cNvSpPr/>
          <p:nvPr/>
        </p:nvSpPr>
        <p:spPr>
          <a:xfrm>
            <a:off x="893445" y="1174750"/>
            <a:ext cx="10587355" cy="4968875"/>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2800" b="1" dirty="0">
                <a:solidFill>
                  <a:srgbClr val="FF0000"/>
                </a:solidFill>
                <a:latin typeface="黑体" panose="02010609060101010101" pitchFamily="49" charset="-122"/>
                <a:ea typeface="黑体" panose="02010609060101010101" pitchFamily="49" charset="-122"/>
              </a:rPr>
              <a:t> 5</a:t>
            </a:r>
            <a:r>
              <a:rPr lang="zh-CN" altLang="en-US" sz="2800" b="1" dirty="0">
                <a:solidFill>
                  <a:srgbClr val="FF0000"/>
                </a:solidFill>
                <a:latin typeface="黑体" panose="02010609060101010101" pitchFamily="49" charset="-122"/>
                <a:ea typeface="黑体" panose="02010609060101010101" pitchFamily="49" charset="-122"/>
              </a:rPr>
              <a:t>．“其他业务成本”账户</a:t>
            </a:r>
            <a:endParaRPr lang="zh-CN" altLang="en-US" sz="2800" b="1" dirty="0">
              <a:solidFill>
                <a:srgbClr val="FF0000"/>
              </a:solidFill>
              <a:latin typeface="黑体" panose="02010609060101010101" pitchFamily="49" charset="-122"/>
              <a:ea typeface="黑体" panose="02010609060101010101" pitchFamily="49" charset="-122"/>
            </a:endParaRPr>
          </a:p>
          <a:p>
            <a:pPr lvl="1" indent="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）性质：损益类账户</a:t>
            </a:r>
            <a:endParaRPr lang="en-US" altLang="zh-CN" sz="28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）核算内容：核算企业除主营业务以外的其他销售或其他日常经营活动所发生的支出，如材料销售成本、出租包装物成本的摊销等。</a:t>
            </a:r>
            <a:endParaRPr lang="en-US" altLang="zh-CN" sz="28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）结构：见下页</a:t>
            </a:r>
            <a:endParaRPr lang="en-US" altLang="zh-CN" sz="2800" b="1" dirty="0">
              <a:latin typeface="楷体" panose="02010609060101010101" pitchFamily="49" charset="-122"/>
              <a:ea typeface="楷体" panose="02010609060101010101" pitchFamily="49" charset="-122"/>
            </a:endParaRPr>
          </a:p>
          <a:p>
            <a:pPr lvl="1" indent="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）本账户应按其他业务成本种类分设明细账。 </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112083" name="Group 19"/>
          <p:cNvGraphicFramePr>
            <a:graphicFrameLocks noGrp="1"/>
          </p:cNvGraphicFramePr>
          <p:nvPr/>
        </p:nvGraphicFramePr>
        <p:xfrm>
          <a:off x="2166938" y="1304925"/>
          <a:ext cx="8001000" cy="4284662"/>
        </p:xfrm>
        <a:graphic>
          <a:graphicData uri="http://schemas.openxmlformats.org/drawingml/2006/table">
            <a:tbl>
              <a:tblPr/>
              <a:tblGrid>
                <a:gridCol w="4000500"/>
                <a:gridCol w="4000500"/>
              </a:tblGrid>
              <a:tr h="1359497">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其他业务成本</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3" marB="4571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00804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发生的其他业务成本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3" marB="4571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期末转入“本年利润”账户的其他业务成本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3" marB="4571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91712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13" marB="4571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13" marB="4571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Rectangle 3"/>
          <p:cNvSpPr>
            <a:spLocks noGrp="1"/>
          </p:cNvSpPr>
          <p:nvPr>
            <p:ph idx="1"/>
          </p:nvPr>
        </p:nvSpPr>
        <p:spPr>
          <a:xfrm>
            <a:off x="981075" y="1167130"/>
            <a:ext cx="10330180" cy="2765425"/>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en-US" altLang="zh-CN" sz="2800" dirty="0">
                <a:solidFill>
                  <a:srgbClr val="FF0000"/>
                </a:solidFill>
                <a:latin typeface="楷体" panose="02010609060101010101" pitchFamily="49" charset="-122"/>
                <a:ea typeface="楷体" panose="02010609060101010101" pitchFamily="49" charset="-122"/>
              </a:rPr>
              <a:t>4-2】</a:t>
            </a:r>
            <a:r>
              <a:rPr lang="zh-CN" altLang="en-US" sz="2800" dirty="0">
                <a:latin typeface="楷体" panose="02010609060101010101" pitchFamily="49" charset="-122"/>
                <a:ea typeface="楷体" panose="02010609060101010101" pitchFamily="49" charset="-122"/>
              </a:rPr>
              <a:t>收到华达公司投资的全新设备一套，价值</a:t>
            </a:r>
            <a:r>
              <a:rPr lang="en-US" altLang="zh-CN" sz="2800" dirty="0">
                <a:latin typeface="楷体" panose="02010609060101010101" pitchFamily="49" charset="-122"/>
                <a:ea typeface="楷体" panose="02010609060101010101" pitchFamily="49" charset="-122"/>
              </a:rPr>
              <a:t>2 000 000</a:t>
            </a:r>
            <a:r>
              <a:rPr lang="zh-CN" altLang="en-US" sz="2800" dirty="0">
                <a:latin typeface="楷体" panose="02010609060101010101" pitchFamily="49" charset="-122"/>
                <a:ea typeface="楷体" panose="02010609060101010101" pitchFamily="49" charset="-122"/>
              </a:rPr>
              <a:t>元，全新车辆三台，价值</a:t>
            </a:r>
            <a:r>
              <a:rPr lang="en-US" altLang="zh-CN" sz="2800" dirty="0">
                <a:latin typeface="楷体" panose="02010609060101010101" pitchFamily="49" charset="-122"/>
                <a:ea typeface="楷体" panose="02010609060101010101" pitchFamily="49" charset="-122"/>
              </a:rPr>
              <a:t>1 500 000</a:t>
            </a:r>
            <a:r>
              <a:rPr lang="zh-CN" altLang="en-US" sz="2800" dirty="0">
                <a:latin typeface="楷体" panose="02010609060101010101" pitchFamily="49" charset="-122"/>
                <a:ea typeface="楷体" panose="02010609060101010101" pitchFamily="49" charset="-122"/>
              </a:rPr>
              <a:t>元；投资款</a:t>
            </a:r>
            <a:r>
              <a:rPr lang="en-US" altLang="zh-CN" sz="2800" dirty="0">
                <a:latin typeface="楷体" panose="02010609060101010101" pitchFamily="49" charset="-122"/>
                <a:ea typeface="楷体" panose="02010609060101010101" pitchFamily="49" charset="-122"/>
              </a:rPr>
              <a:t>1 500 000</a:t>
            </a:r>
            <a:r>
              <a:rPr lang="zh-CN" altLang="en-US" sz="2800" dirty="0">
                <a:latin typeface="楷体" panose="02010609060101010101" pitchFamily="49" charset="-122"/>
                <a:ea typeface="楷体" panose="02010609060101010101" pitchFamily="49" charset="-122"/>
              </a:rPr>
              <a:t>元，存入工商银行。</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楷体" panose="02010609060101010101" pitchFamily="49" charset="-122"/>
                <a:ea typeface="楷体" panose="02010609060101010101" pitchFamily="49" charset="-122"/>
              </a:rPr>
              <a:t>   会计分录：</a:t>
            </a:r>
            <a:endParaRPr lang="zh-CN" altLang="en-US" sz="2800" dirty="0">
              <a:latin typeface="楷体" panose="02010609060101010101" pitchFamily="49" charset="-122"/>
              <a:ea typeface="楷体" panose="02010609060101010101" pitchFamily="49" charset="-122"/>
            </a:endParaRPr>
          </a:p>
        </p:txBody>
      </p:sp>
      <p:sp>
        <p:nvSpPr>
          <p:cNvPr id="26628" name="矩形 1"/>
          <p:cNvSpPr/>
          <p:nvPr/>
        </p:nvSpPr>
        <p:spPr>
          <a:xfrm>
            <a:off x="2459038" y="4027488"/>
            <a:ext cx="7272337" cy="2030095"/>
          </a:xfrm>
          <a:prstGeom prst="rect">
            <a:avLst/>
          </a:prstGeom>
          <a:solidFill>
            <a:schemeClr val="bg1"/>
          </a:solidFill>
          <a:ln w="25400" cap="flat" cmpd="sng">
            <a:solidFill>
              <a:srgbClr val="C00000"/>
            </a:solidFill>
            <a:prstDash val="solid"/>
            <a:miter/>
            <a:headEnd type="none" w="med" len="med"/>
            <a:tailEnd type="none" w="med" len="med"/>
          </a:ln>
        </p:spPr>
        <p:txBody>
          <a:bodyPr anchor="t" anchorCtr="0">
            <a:spAutoFit/>
          </a:bodyPr>
          <a:p>
            <a:pPr>
              <a:lnSpc>
                <a:spcPct val="150000"/>
              </a:lnSpc>
            </a:pPr>
            <a:r>
              <a:rPr lang="zh-CN" altLang="en-US" sz="2800" b="1" dirty="0">
                <a:latin typeface="仿宋" panose="02010609060101010101" pitchFamily="49" charset="-122"/>
                <a:ea typeface="仿宋" panose="02010609060101010101" pitchFamily="49" charset="-122"/>
              </a:rPr>
              <a:t>借：银行存款</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工商银行   </a:t>
            </a:r>
            <a:r>
              <a:rPr lang="en-US" altLang="zh-CN" sz="2800" b="1" dirty="0">
                <a:latin typeface="仿宋" panose="02010609060101010101" pitchFamily="49" charset="-122"/>
                <a:ea typeface="仿宋" panose="02010609060101010101" pitchFamily="49" charset="-122"/>
              </a:rPr>
              <a:t>1 500 000  </a:t>
            </a:r>
            <a:endParaRPr lang="en-US" altLang="zh-CN" sz="2800" b="1" dirty="0">
              <a:latin typeface="仿宋" panose="02010609060101010101" pitchFamily="49" charset="-122"/>
              <a:ea typeface="仿宋" panose="02010609060101010101" pitchFamily="49" charset="-122"/>
            </a:endParaRPr>
          </a:p>
          <a:p>
            <a:pPr>
              <a:lnSpc>
                <a:spcPct val="150000"/>
              </a:lnSpc>
            </a:pPr>
            <a:r>
              <a:rPr lang="zh-CN" altLang="en-US" sz="2800" b="1" dirty="0">
                <a:latin typeface="仿宋" panose="02010609060101010101" pitchFamily="49" charset="-122"/>
                <a:ea typeface="仿宋" panose="02010609060101010101" pitchFamily="49" charset="-122"/>
              </a:rPr>
              <a:t>    固定资产             </a:t>
            </a:r>
            <a:r>
              <a:rPr lang="en-US" altLang="zh-CN" sz="2800" b="1" dirty="0">
                <a:latin typeface="仿宋" panose="02010609060101010101" pitchFamily="49" charset="-122"/>
                <a:ea typeface="仿宋" panose="02010609060101010101" pitchFamily="49" charset="-122"/>
              </a:rPr>
              <a:t>3 500 000  </a:t>
            </a:r>
            <a:endParaRPr lang="en-US" altLang="zh-CN"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贷：实收资本</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华达公司    </a:t>
            </a:r>
            <a:r>
              <a:rPr lang="en-US" altLang="zh-CN" sz="2800" b="1" dirty="0">
                <a:latin typeface="仿宋" panose="02010609060101010101" pitchFamily="49" charset="-122"/>
                <a:ea typeface="仿宋" panose="02010609060101010101" pitchFamily="49" charset="-122"/>
              </a:rPr>
              <a:t>5 000 000</a:t>
            </a:r>
            <a:endParaRPr lang="en-US" altLang="zh-CN" sz="2800" b="1" dirty="0">
              <a:latin typeface="仿宋" panose="02010609060101010101" pitchFamily="49" charset="-122"/>
              <a:ea typeface="仿宋" panose="02010609060101010101" pitchFamily="49" charset="-122"/>
            </a:endParaRPr>
          </a:p>
        </p:txBody>
      </p:sp>
      <p:sp>
        <p:nvSpPr>
          <p:cNvPr id="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ppt_x</p:attrName>
                                        </p:attrNameLst>
                                      </p:cBhvr>
                                      <p:tavLst>
                                        <p:tav tm="0">
                                          <p:val>
                                            <p:strVal val="#ppt_x"/>
                                          </p:val>
                                        </p:tav>
                                        <p:tav tm="100000">
                                          <p:val>
                                            <p:strVal val="#ppt_x"/>
                                          </p:val>
                                        </p:tav>
                                      </p:tavLst>
                                    </p:anim>
                                    <p:anim calcmode="lin" valueType="num">
                                      <p:cBhvr>
                                        <p:cTn id="8" dur="500" fill="hold"/>
                                        <p:tgtEl>
                                          <p:spTgt spid="266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nimBg="1"/>
    </p:bld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5" name="Rectangle 3"/>
          <p:cNvSpPr>
            <a:spLocks noChangeArrowheads="1"/>
          </p:cNvSpPr>
          <p:nvPr/>
        </p:nvSpPr>
        <p:spPr bwMode="auto">
          <a:xfrm>
            <a:off x="937895" y="1174750"/>
            <a:ext cx="10292715" cy="4968875"/>
          </a:xfrm>
          <a:prstGeom prst="rect">
            <a:avLst/>
          </a:prstGeom>
          <a:noFill/>
          <a:ln w="9525">
            <a:noFill/>
            <a:miter lim="800000"/>
          </a:ln>
        </p:spPr>
        <p:txBody>
          <a:bodyPr/>
          <a:lstStyle/>
          <a:p>
            <a:pPr marL="0" marR="0" lvl="0" indent="0" algn="just" defTabSz="914400" rtl="0" eaLnBrk="1" fontAlgn="base" latinLnBrk="0" hangingPunct="1">
              <a:lnSpc>
                <a:spcPct val="150000"/>
              </a:lnSpc>
              <a:spcBef>
                <a:spcPts val="20"/>
              </a:spcBef>
              <a:spcAft>
                <a:spcPts val="0"/>
              </a:spcAft>
              <a:buClr>
                <a:srgbClr val="FF0000"/>
              </a:buClr>
              <a:buSzTx/>
              <a:buFont typeface="Wingdings" panose="05000000000000000000" pitchFamily="2" charset="2"/>
              <a:buChar char="p"/>
              <a:defRPr/>
            </a:pPr>
            <a:r>
              <a:rPr kumimoji="0" lang="en-US" altLang="zh-CN"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 6.</a:t>
            </a:r>
            <a:r>
              <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销售费用</a:t>
            </a:r>
            <a:endPar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309880" marR="0" lvl="0" indent="-28575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）性质：费用类账户</a:t>
            </a:r>
            <a:endPar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309880" marR="0" lvl="0" indent="-28575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）用途：核算和监督企业产品销售过程中发生的费用。包括</a:t>
            </a:r>
            <a:r>
              <a:rPr kumimoji="0" lang="zh-CN" altLang="en-US" sz="26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物流费、保险费、展览费、广告费</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，为销售本企业商品而专设的</a:t>
            </a:r>
            <a:r>
              <a:rPr kumimoji="0" lang="zh-CN" altLang="en-US" sz="26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销售机构</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（如销售网点与售后服务网点）的</a:t>
            </a:r>
            <a:r>
              <a:rPr kumimoji="0" lang="zh-CN" altLang="en-US" sz="26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职工薪酬、业务费</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等。</a:t>
            </a:r>
            <a:endPar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271780" marR="0" lvl="0" indent="-22860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）账户结构</a:t>
            </a:r>
            <a:endPar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271780" marR="0" lvl="0" indent="-22860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）明细账户的设置：按销售费用项目分设。</a:t>
            </a:r>
            <a:endParaRPr kumimoji="0" lang="zh-CN" altLang="en-US"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767080" marR="0" lvl="1" indent="-285750" algn="l" defTabSz="914400" rtl="0" eaLnBrk="1" fontAlgn="base" latinLnBrk="0" hangingPunct="1">
              <a:lnSpc>
                <a:spcPct val="130000"/>
              </a:lnSpc>
              <a:spcBef>
                <a:spcPct val="20000"/>
              </a:spcBef>
              <a:spcAft>
                <a:spcPct val="0"/>
              </a:spcAft>
              <a:buClr>
                <a:schemeClr val="accent2"/>
              </a:buClr>
              <a:buSzTx/>
              <a:buFont typeface="Wingdings" panose="05000000000000000000" pitchFamily="2" charset="2"/>
              <a:buNone/>
              <a:defRPr/>
            </a:pPr>
            <a:endParaRPr kumimoji="0" lang="en-US" altLang="zh-CN" sz="26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74179" name="Group 3"/>
          <p:cNvGraphicFramePr>
            <a:graphicFrameLocks noGrp="1"/>
          </p:cNvGraphicFramePr>
          <p:nvPr/>
        </p:nvGraphicFramePr>
        <p:xfrm>
          <a:off x="2095500" y="1830388"/>
          <a:ext cx="8072120" cy="2841625"/>
        </p:xfrm>
        <a:graphic>
          <a:graphicData uri="http://schemas.openxmlformats.org/drawingml/2006/table">
            <a:tbl>
              <a:tblPr/>
              <a:tblGrid>
                <a:gridCol w="4213860"/>
                <a:gridCol w="3858260"/>
              </a:tblGrid>
              <a:tr h="731520">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6" marB="45696"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7858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800" b="1" dirty="0">
                          <a:latin typeface="楷体" panose="02010609060101010101" pitchFamily="49" charset="-122"/>
                          <a:ea typeface="楷体" panose="02010609060101010101" pitchFamily="49" charset="-122"/>
                        </a:rPr>
                        <a:t>本期已销售产品过程中的各项费用。</a:t>
                      </a:r>
                      <a:endParaRPr lang="zh-CN" altLang="en-US" sz="2800" b="1" dirty="0">
                        <a:latin typeface="楷体" panose="02010609060101010101" pitchFamily="49" charset="-122"/>
                        <a:ea typeface="楷体" panose="02010609060101010101" pitchFamily="49" charset="-122"/>
                      </a:endParaRPr>
                    </a:p>
                  </a:txBody>
                  <a:tcPr marL="91439" marR="91439" marT="45696" marB="4569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800" b="1" dirty="0">
                          <a:latin typeface="楷体" panose="02010609060101010101" pitchFamily="49" charset="-122"/>
                          <a:ea typeface="楷体" panose="02010609060101010101" pitchFamily="49" charset="-122"/>
                        </a:rPr>
                        <a:t>期末结转“本年利润”账户。</a:t>
                      </a:r>
                      <a:endParaRPr lang="zh-CN" altLang="en-US" sz="2800" b="1" dirty="0">
                        <a:latin typeface="楷体" panose="02010609060101010101" pitchFamily="49" charset="-122"/>
                        <a:ea typeface="楷体" panose="02010609060101010101" pitchFamily="49" charset="-122"/>
                      </a:endParaRPr>
                    </a:p>
                  </a:txBody>
                  <a:tcPr marL="91439" marR="91439" marT="45696" marB="4569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696" marB="4569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696" marB="4569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18831" name="文本框 1"/>
          <p:cNvSpPr txBox="1"/>
          <p:nvPr/>
        </p:nvSpPr>
        <p:spPr>
          <a:xfrm>
            <a:off x="5505450" y="1343025"/>
            <a:ext cx="1612900" cy="737235"/>
          </a:xfrm>
          <a:prstGeom prst="rect">
            <a:avLst/>
          </a:prstGeom>
          <a:noFill/>
          <a:ln w="9525">
            <a:noFill/>
          </a:ln>
        </p:spPr>
        <p:txBody>
          <a:bodyPr wrap="none" anchor="t" anchorCtr="0">
            <a:spAutoFit/>
          </a:bodyPr>
          <a:p>
            <a:pPr algn="ctr">
              <a:lnSpc>
                <a:spcPct val="150000"/>
              </a:lnSpc>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销售费用</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42" name="Rectangle 3"/>
          <p:cNvSpPr/>
          <p:nvPr/>
        </p:nvSpPr>
        <p:spPr>
          <a:xfrm>
            <a:off x="882650" y="1196975"/>
            <a:ext cx="10283825" cy="4968875"/>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2800" b="1" dirty="0">
                <a:solidFill>
                  <a:srgbClr val="FF0000"/>
                </a:solidFill>
                <a:latin typeface="黑体" panose="02010609060101010101" pitchFamily="49" charset="-122"/>
                <a:ea typeface="黑体" panose="02010609060101010101" pitchFamily="49" charset="-122"/>
              </a:rPr>
              <a:t> 7.</a:t>
            </a:r>
            <a:r>
              <a:rPr lang="zh-CN" altLang="en-US" sz="2800" b="1" dirty="0">
                <a:solidFill>
                  <a:srgbClr val="FF0000"/>
                </a:solidFill>
                <a:latin typeface="黑体" panose="02010609060101010101" pitchFamily="49" charset="-122"/>
                <a:ea typeface="黑体" panose="02010609060101010101" pitchFamily="49" charset="-122"/>
              </a:rPr>
              <a:t>应收账款</a:t>
            </a:r>
            <a:endParaRPr lang="zh-CN" altLang="en-US" sz="2800" b="1" dirty="0">
              <a:solidFill>
                <a:srgbClr val="FF0000"/>
              </a:solidFill>
              <a:latin typeface="黑体" panose="02010609060101010101" pitchFamily="49" charset="-122"/>
              <a:ea typeface="黑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）性质：资产类账户</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）用途：核算企业因销售商品或提供劳务等而应向购货单位或接受劳务单位收取的款项。</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）账户结构（见下页）</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）明细账户的设置：按购货或接受劳务的单位设置。</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76245" name="Group 21"/>
          <p:cNvGraphicFramePr>
            <a:graphicFrameLocks noGrp="1"/>
          </p:cNvGraphicFramePr>
          <p:nvPr>
            <p:custDataLst>
              <p:tags r:id="rId1"/>
            </p:custDataLst>
          </p:nvPr>
        </p:nvGraphicFramePr>
        <p:xfrm>
          <a:off x="2095500" y="1627188"/>
          <a:ext cx="8072755" cy="4257675"/>
        </p:xfrm>
        <a:graphic>
          <a:graphicData uri="http://schemas.openxmlformats.org/drawingml/2006/table">
            <a:tbl>
              <a:tblPr/>
              <a:tblGrid>
                <a:gridCol w="4072255"/>
                <a:gridCol w="4000500"/>
              </a:tblGrid>
              <a:tr h="45720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6" marB="45706"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88404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400" b="1" dirty="0">
                          <a:latin typeface="楷体" panose="02010609060101010101" pitchFamily="49" charset="-122"/>
                          <a:ea typeface="楷体" panose="02010609060101010101" pitchFamily="49" charset="-122"/>
                        </a:rPr>
                        <a:t>本期发生的由于销售产品或提供劳务而形成的应收账款。</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6" marB="4570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已收回的应收账款；</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已确认的坏账损失。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6" marB="4570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91643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期末尚未收回的应收账款。</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6" marB="4570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06" marB="4570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20880" name="文本框 2"/>
          <p:cNvSpPr txBox="1"/>
          <p:nvPr/>
        </p:nvSpPr>
        <p:spPr>
          <a:xfrm>
            <a:off x="5326063" y="1352550"/>
            <a:ext cx="161290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应收账款</a:t>
            </a:r>
            <a:endParaRPr lang="zh-CN" altLang="en-US" sz="2800" b="1" dirty="0">
              <a:latin typeface="楷体" panose="02010609060101010101" pitchFamily="49" charset="-122"/>
              <a:ea typeface="楷体" panose="02010609060101010101" pitchFamily="49" charset="-122"/>
            </a:endParaRPr>
          </a:p>
        </p:txBody>
      </p:sp>
      <p:sp>
        <p:nvSpPr>
          <p:cNvPr id="3" name="圆角矩形标注 2"/>
          <p:cNvSpPr/>
          <p:nvPr/>
        </p:nvSpPr>
        <p:spPr>
          <a:xfrm>
            <a:off x="8470900" y="4725035"/>
            <a:ext cx="2056130" cy="1389805"/>
          </a:xfrm>
          <a:prstGeom prst="wedgeRoundRectCallout">
            <a:avLst>
              <a:gd name="adj1" fmla="val -46201"/>
              <a:gd name="adj2" fmla="val -110767"/>
              <a:gd name="adj3" fmla="val 16667"/>
            </a:avLst>
          </a:prstGeom>
          <a:noFill/>
          <a:ln w="28575" cmpd="sng">
            <a:solidFill>
              <a:srgbClr val="C00000"/>
            </a:solidFill>
            <a:prstDash val="solid"/>
          </a:ln>
        </p:spPr>
        <p:txBody>
          <a:bodyPr wrap="square" anchor="t">
            <a:spAutoFit/>
          </a:bodyPr>
          <a:p>
            <a:pPr>
              <a:lnSpc>
                <a:spcPct val="135000"/>
              </a:lnSpc>
              <a:spcBef>
                <a:spcPct val="20000"/>
              </a:spcBef>
              <a:buClr>
                <a:srgbClr val="FF0000"/>
              </a:buClr>
            </a:pPr>
            <a:r>
              <a:rPr lang="zh-CN" altLang="en-US" sz="2800" b="1" dirty="0">
                <a:solidFill>
                  <a:srgbClr val="7030A0"/>
                </a:solidFill>
                <a:latin typeface="楷体" panose="02010609060101010101" pitchFamily="49" charset="-122"/>
                <a:ea typeface="楷体" panose="02010609060101010101" pitchFamily="49" charset="-122"/>
              </a:rPr>
              <a:t>备抵账户：坏账准备</a:t>
            </a:r>
            <a:endParaRPr lang="zh-CN" altLang="en-US" sz="2800" b="1" dirty="0">
              <a:solidFill>
                <a:srgbClr val="7030A0"/>
              </a:solidFill>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2914" name="Rectangle 3"/>
          <p:cNvSpPr/>
          <p:nvPr/>
        </p:nvSpPr>
        <p:spPr>
          <a:xfrm>
            <a:off x="948055" y="1196975"/>
            <a:ext cx="10217785" cy="4845050"/>
          </a:xfrm>
          <a:prstGeom prst="rect">
            <a:avLst/>
          </a:prstGeom>
          <a:noFill/>
          <a:ln w="9525">
            <a:noFill/>
          </a:ln>
        </p:spPr>
        <p:txBody>
          <a:bodyPr anchor="t" anchorCtr="0"/>
          <a:p>
            <a:pPr algn="just">
              <a:lnSpc>
                <a:spcPct val="145000"/>
              </a:lnSpc>
              <a:spcBef>
                <a:spcPct val="20000"/>
              </a:spcBef>
              <a:buClr>
                <a:srgbClr val="FF0000"/>
              </a:buClr>
              <a:buFont typeface="Wingdings" panose="05000000000000000000" pitchFamily="2" charset="2"/>
              <a:buChar char="p"/>
            </a:pPr>
            <a:r>
              <a:rPr lang="en-US" altLang="zh-CN" sz="2800" b="1" dirty="0">
                <a:solidFill>
                  <a:srgbClr val="FF0000"/>
                </a:solidFill>
                <a:latin typeface="黑体" panose="02010609060101010101" pitchFamily="49" charset="-122"/>
                <a:ea typeface="黑体" panose="02010609060101010101" pitchFamily="49" charset="-122"/>
              </a:rPr>
              <a:t> 8.</a:t>
            </a:r>
            <a:r>
              <a:rPr lang="zh-CN" altLang="en-US" sz="2800" b="1" dirty="0">
                <a:solidFill>
                  <a:srgbClr val="FF0000"/>
                </a:solidFill>
                <a:latin typeface="黑体" panose="02010609060101010101" pitchFamily="49" charset="-122"/>
                <a:ea typeface="黑体" panose="02010609060101010101" pitchFamily="49" charset="-122"/>
              </a:rPr>
              <a:t>应收票据</a:t>
            </a:r>
            <a:endParaRPr lang="zh-CN" altLang="en-US" sz="2800" b="1" dirty="0">
              <a:solidFill>
                <a:srgbClr val="FF0000"/>
              </a:solidFill>
              <a:latin typeface="黑体" panose="02010609060101010101" pitchFamily="49" charset="-122"/>
              <a:ea typeface="黑体" panose="02010609060101010101" pitchFamily="49" charset="-122"/>
            </a:endParaRPr>
          </a:p>
          <a:p>
            <a:pPr marL="767080" lvl="1" indent="-285750">
              <a:lnSpc>
                <a:spcPct val="145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）性质：资产类账户</a:t>
            </a:r>
            <a:endParaRPr lang="en-US" altLang="zh-CN" sz="2800" b="1" dirty="0">
              <a:latin typeface="楷体" panose="02010609060101010101" pitchFamily="49" charset="-122"/>
              <a:ea typeface="楷体" panose="02010609060101010101" pitchFamily="49" charset="-122"/>
            </a:endParaRPr>
          </a:p>
          <a:p>
            <a:pPr marL="767080" lvl="1" indent="-285750">
              <a:lnSpc>
                <a:spcPct val="145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）用途：核算企业因销售产品、提供劳务等而收到的商业汇票。 </a:t>
            </a:r>
            <a:endParaRPr lang="en-US" altLang="zh-CN" sz="2800" b="1" dirty="0">
              <a:latin typeface="楷体" panose="02010609060101010101" pitchFamily="49" charset="-122"/>
              <a:ea typeface="楷体" panose="02010609060101010101" pitchFamily="49" charset="-122"/>
            </a:endParaRPr>
          </a:p>
          <a:p>
            <a:pPr marL="767080" lvl="1" indent="-285750">
              <a:lnSpc>
                <a:spcPct val="145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）账户结构（见下页）</a:t>
            </a:r>
            <a:endParaRPr lang="en-US" altLang="zh-CN" sz="2800" b="1" dirty="0">
              <a:latin typeface="楷体" panose="02010609060101010101" pitchFamily="49" charset="-122"/>
              <a:ea typeface="楷体" panose="02010609060101010101" pitchFamily="49" charset="-122"/>
            </a:endParaRPr>
          </a:p>
          <a:p>
            <a:pPr marL="767080" lvl="1" indent="-285750">
              <a:lnSpc>
                <a:spcPct val="145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）明细账户设置：按购货单位或接受劳务的单位设置明细账。</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78290" name="Group 18"/>
          <p:cNvGraphicFramePr>
            <a:graphicFrameLocks noGrp="1"/>
          </p:cNvGraphicFramePr>
          <p:nvPr>
            <p:custDataLst>
              <p:tags r:id="rId1"/>
            </p:custDataLst>
          </p:nvPr>
        </p:nvGraphicFramePr>
        <p:xfrm>
          <a:off x="2135188" y="1711325"/>
          <a:ext cx="7992745" cy="4087495"/>
        </p:xfrm>
        <a:graphic>
          <a:graphicData uri="http://schemas.openxmlformats.org/drawingml/2006/table">
            <a:tbl>
              <a:tblPr/>
              <a:tblGrid>
                <a:gridCol w="3996690"/>
                <a:gridCol w="3996055"/>
              </a:tblGrid>
              <a:tr h="603250">
                <a:tc gridSpan="2">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1" marR="91441" marT="45688" marB="45688"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783715">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本期收到的商业汇票票面金额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1" marR="91441" marT="45688" marB="4568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4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票据到期收回的票面金额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4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票据贴现的票面金额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1" marR="91441" marT="45688" marB="4568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700530">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尚未收回的商业汇票票面金额 </a:t>
                      </a:r>
                      <a:endPar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1" marR="91441" marT="45688" marB="4568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41" marR="91441" marT="45688" marB="4568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23951" name="文本框 1"/>
          <p:cNvSpPr txBox="1"/>
          <p:nvPr/>
        </p:nvSpPr>
        <p:spPr>
          <a:xfrm>
            <a:off x="5289550" y="1301750"/>
            <a:ext cx="1612900" cy="694055"/>
          </a:xfrm>
          <a:prstGeom prst="rect">
            <a:avLst/>
          </a:prstGeom>
          <a:noFill/>
          <a:ln w="9525">
            <a:noFill/>
          </a:ln>
        </p:spPr>
        <p:txBody>
          <a:bodyPr wrap="none" anchor="t" anchorCtr="0">
            <a:spAutoFit/>
          </a:bodyPr>
          <a:p>
            <a:pPr algn="ctr">
              <a:lnSpc>
                <a:spcPct val="140000"/>
              </a:lnSpc>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应收票据</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4962" name="Rectangle 3"/>
          <p:cNvSpPr/>
          <p:nvPr/>
        </p:nvSpPr>
        <p:spPr>
          <a:xfrm>
            <a:off x="849630" y="1196975"/>
            <a:ext cx="10300335" cy="4968875"/>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2800" b="1" dirty="0">
                <a:solidFill>
                  <a:srgbClr val="FF0000"/>
                </a:solidFill>
                <a:latin typeface="黑体" panose="02010609060101010101" pitchFamily="49" charset="-122"/>
                <a:ea typeface="黑体" panose="02010609060101010101" pitchFamily="49" charset="-122"/>
              </a:rPr>
              <a:t> 9.</a:t>
            </a:r>
            <a:r>
              <a:rPr lang="zh-CN" altLang="en-US" sz="2800" b="1" dirty="0">
                <a:solidFill>
                  <a:srgbClr val="FF0000"/>
                </a:solidFill>
                <a:latin typeface="黑体" panose="02010609060101010101" pitchFamily="49" charset="-122"/>
                <a:ea typeface="黑体" panose="02010609060101010101" pitchFamily="49" charset="-122"/>
              </a:rPr>
              <a:t>预收账款 </a:t>
            </a:r>
            <a:endParaRPr lang="zh-CN" altLang="en-US" sz="2800" b="1" dirty="0">
              <a:solidFill>
                <a:srgbClr val="FF0000"/>
              </a:solidFill>
              <a:latin typeface="黑体" panose="02010609060101010101" pitchFamily="49" charset="-122"/>
              <a:ea typeface="黑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）性质：负债类账户</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）用途：核算企业因销售商品或提供劳务等按照合同规定预收购货单位的款项。 </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）账户结构（见下页）</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）明细账户的设置：按购货单位或接受劳务的单位设置明细账。</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80340" name="Group 20"/>
          <p:cNvGraphicFramePr>
            <a:graphicFrameLocks noGrp="1"/>
          </p:cNvGraphicFramePr>
          <p:nvPr>
            <p:custDataLst>
              <p:tags r:id="rId1"/>
            </p:custDataLst>
          </p:nvPr>
        </p:nvGraphicFramePr>
        <p:xfrm>
          <a:off x="2095500" y="1484313"/>
          <a:ext cx="8072120" cy="4473575"/>
        </p:xfrm>
        <a:graphic>
          <a:graphicData uri="http://schemas.openxmlformats.org/drawingml/2006/table">
            <a:tbl>
              <a:tblPr/>
              <a:tblGrid>
                <a:gridCol w="4036060"/>
                <a:gridCol w="4036060"/>
              </a:tblGrid>
              <a:tr h="509905">
                <a:tc gridSpan="2">
                  <a:txBody>
                    <a:bodyPr/>
                    <a:lstStyle/>
                    <a:p>
                      <a:pPr marL="0" marR="0" lvl="0" indent="0" algn="ctr" defTabSz="914400" rtl="0" eaLnBrk="1" fontAlgn="base" latinLnBrk="0" hangingPunct="1">
                        <a:lnSpc>
                          <a:spcPct val="100000"/>
                        </a:lnSpc>
                        <a:spcBef>
                          <a:spcPts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217659">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endParaRPr kumimoji="1" lang="en-US" altLang="zh-CN" sz="21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ts val="0"/>
                        </a:spcBef>
                        <a:spcAft>
                          <a:spcPct val="0"/>
                        </a:spcAft>
                        <a:buClr>
                          <a:schemeClr val="accent2"/>
                        </a:buClr>
                        <a:buSzTx/>
                        <a:buFont typeface="Wingdings" panose="05000000000000000000" charset="0"/>
                        <a:buChar char="Ø"/>
                      </a:pPr>
                      <a:r>
                        <a:rPr lang="zh-CN" altLang="en-US" sz="2400" b="1" dirty="0">
                          <a:latin typeface="楷体" panose="02010609060101010101" pitchFamily="49" charset="-122"/>
                          <a:ea typeface="楷体" panose="02010609060101010101" pitchFamily="49" charset="-122"/>
                        </a:rPr>
                        <a:t>应抵销的预收款项；</a:t>
                      </a:r>
                      <a:endParaRPr lang="zh-CN" altLang="en-US" sz="2400" b="1" dirty="0">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50000"/>
                        </a:lnSpc>
                        <a:spcBef>
                          <a:spcPts val="0"/>
                        </a:spcBef>
                        <a:spcAft>
                          <a:spcPct val="0"/>
                        </a:spcAft>
                        <a:buClr>
                          <a:schemeClr val="accent2"/>
                        </a:buClr>
                        <a:buSzTx/>
                        <a:buFont typeface="Wingdings" panose="05000000000000000000" charset="0"/>
                        <a:buChar char="Ø"/>
                      </a:pPr>
                      <a:r>
                        <a:rPr lang="zh-CN" altLang="en-US" sz="2400" b="1" dirty="0">
                          <a:latin typeface="楷体" panose="02010609060101010101" pitchFamily="49" charset="-122"/>
                          <a:ea typeface="楷体" panose="02010609060101010101" pitchFamily="49" charset="-122"/>
                        </a:rPr>
                        <a:t>退回多收的预收款项。</a:t>
                      </a:r>
                      <a:endParaRPr lang="zh-CN" altLang="en-US" sz="2400" b="1" dirty="0">
                        <a:latin typeface="楷体" panose="02010609060101010101" pitchFamily="49" charset="-122"/>
                        <a:ea typeface="楷体" panose="02010609060101010101" pitchFamily="49" charset="-122"/>
                      </a:endParaRPr>
                    </a:p>
                  </a:txBody>
                  <a:tcPr marL="91439" marR="9143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lang="zh-CN" altLang="en-US" sz="2400" b="1" dirty="0">
                          <a:solidFill>
                            <a:srgbClr val="0000FF"/>
                          </a:solidFill>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前期预收的款项。</a:t>
                      </a: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400" b="1" dirty="0">
                          <a:latin typeface="楷体" panose="02010609060101010101" pitchFamily="49" charset="-122"/>
                          <a:ea typeface="楷体" panose="02010609060101010101" pitchFamily="49" charset="-122"/>
                        </a:rPr>
                        <a:t>本期增加的预收账款。</a:t>
                      </a:r>
                      <a:endParaRPr lang="zh-CN" altLang="en-US" sz="2400" b="1" dirty="0">
                        <a:latin typeface="楷体" panose="02010609060101010101" pitchFamily="49" charset="-122"/>
                        <a:ea typeface="楷体" panose="02010609060101010101" pitchFamily="49" charset="-122"/>
                      </a:endParaRPr>
                    </a:p>
                  </a:txBody>
                  <a:tcPr marL="91439" marR="9143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737545">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购货单位应补付的款项。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期末预收款结余。</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25999" name="文本框 1"/>
          <p:cNvSpPr txBox="1"/>
          <p:nvPr/>
        </p:nvSpPr>
        <p:spPr>
          <a:xfrm>
            <a:off x="5289550" y="1289050"/>
            <a:ext cx="1612900" cy="521970"/>
          </a:xfrm>
          <a:prstGeom prst="rect">
            <a:avLst/>
          </a:prstGeom>
          <a:noFill/>
          <a:ln w="9525">
            <a:noFill/>
          </a:ln>
        </p:spPr>
        <p:txBody>
          <a:bodyPr wrap="none" anchor="t" anchorCtr="0">
            <a:spAutoFit/>
          </a:bodyPr>
          <a:p>
            <a:r>
              <a:rPr lang="zh-CN" altLang="en-US" sz="2800" b="1" dirty="0">
                <a:latin typeface="楷体" panose="02010609060101010101" pitchFamily="49" charset="-122"/>
                <a:ea typeface="楷体" panose="02010609060101010101" pitchFamily="49" charset="-122"/>
              </a:rPr>
              <a:t>预收账款</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7010" name="Rectangle 5"/>
          <p:cNvSpPr/>
          <p:nvPr/>
        </p:nvSpPr>
        <p:spPr>
          <a:xfrm>
            <a:off x="1088390" y="1214755"/>
            <a:ext cx="9934575" cy="4991100"/>
          </a:xfrm>
          <a:prstGeom prst="rect">
            <a:avLst/>
          </a:prstGeom>
          <a:noFill/>
          <a:ln w="9525">
            <a:noFill/>
          </a:ln>
        </p:spPr>
        <p:txBody>
          <a:bodyPr anchor="t" anchorCtr="0"/>
          <a:p>
            <a:pPr marL="457200" indent="-457200" algn="just">
              <a:lnSpc>
                <a:spcPct val="150000"/>
              </a:lnSpc>
              <a:spcBef>
                <a:spcPct val="20000"/>
              </a:spcBef>
              <a:buClr>
                <a:srgbClr val="FF0000"/>
              </a:buClr>
              <a:buFont typeface="Wingdings" panose="05000000000000000000" charset="0"/>
              <a:buChar char="p"/>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lvl="1" indent="0" algn="just">
              <a:lnSpc>
                <a:spcPct val="150000"/>
              </a:lnSpc>
              <a:spcBef>
                <a:spcPct val="20000"/>
              </a:spcBef>
              <a:buClr>
                <a:srgbClr val="FF0000"/>
              </a:buClr>
              <a:buFont typeface="Wingdings" panose="05000000000000000000" pitchFamily="2" charset="2"/>
              <a:buChar char="Ø"/>
            </a:pPr>
            <a:r>
              <a:rPr lang="zh-CN" altLang="en-US" sz="3200" b="1" dirty="0">
                <a:solidFill>
                  <a:srgbClr val="0000FF"/>
                </a:solidFill>
                <a:latin typeface="楷体" panose="02010609060101010101" pitchFamily="49" charset="-122"/>
                <a:ea typeface="楷体" panose="02010609060101010101" pitchFamily="49" charset="-122"/>
              </a:rPr>
              <a:t>主营业务</a:t>
            </a:r>
            <a:r>
              <a:rPr lang="zh-CN" altLang="en-US" sz="3200" b="1" dirty="0">
                <a:latin typeface="楷体" panose="02010609060101010101" pitchFamily="49" charset="-122"/>
                <a:ea typeface="楷体" panose="02010609060101010101" pitchFamily="49" charset="-122"/>
              </a:rPr>
              <a:t>收入与成本的核算</a:t>
            </a:r>
            <a:endParaRPr lang="zh-CN" altLang="en-US" sz="3200" b="1" dirty="0">
              <a:latin typeface="楷体" panose="02010609060101010101" pitchFamily="49" charset="-122"/>
              <a:ea typeface="楷体" panose="02010609060101010101" pitchFamily="49" charset="-122"/>
            </a:endParaRPr>
          </a:p>
          <a:p>
            <a:pPr lvl="1" indent="0" algn="just">
              <a:lnSpc>
                <a:spcPct val="150000"/>
              </a:lnSpc>
              <a:spcBef>
                <a:spcPct val="20000"/>
              </a:spcBef>
              <a:buClr>
                <a:srgbClr val="FF0000"/>
              </a:buClr>
              <a:buFont typeface="Wingdings" panose="05000000000000000000" pitchFamily="2" charset="2"/>
              <a:buChar char="Ø"/>
            </a:pPr>
            <a:r>
              <a:rPr lang="zh-CN" altLang="en-US" sz="3200" b="1" dirty="0">
                <a:solidFill>
                  <a:srgbClr val="0000FF"/>
                </a:solidFill>
                <a:latin typeface="楷体" panose="02010609060101010101" pitchFamily="49" charset="-122"/>
                <a:ea typeface="楷体" panose="02010609060101010101" pitchFamily="49" charset="-122"/>
              </a:rPr>
              <a:t>预收账款</a:t>
            </a:r>
            <a:r>
              <a:rPr lang="zh-CN" altLang="en-US" sz="3200" b="1" dirty="0">
                <a:latin typeface="楷体" panose="02010609060101010101" pitchFamily="49" charset="-122"/>
                <a:ea typeface="楷体" panose="02010609060101010101" pitchFamily="49" charset="-122"/>
              </a:rPr>
              <a:t>的核算</a:t>
            </a:r>
            <a:endParaRPr lang="zh-CN" altLang="en-US" sz="3200" b="1" dirty="0">
              <a:latin typeface="楷体" panose="02010609060101010101" pitchFamily="49" charset="-122"/>
              <a:ea typeface="楷体" panose="02010609060101010101" pitchFamily="49" charset="-122"/>
            </a:endParaRPr>
          </a:p>
          <a:p>
            <a:pPr lvl="1" indent="0" algn="just">
              <a:lnSpc>
                <a:spcPct val="150000"/>
              </a:lnSpc>
              <a:spcBef>
                <a:spcPct val="20000"/>
              </a:spcBef>
              <a:buClr>
                <a:srgbClr val="FF0000"/>
              </a:buClr>
              <a:buFont typeface="Wingdings" panose="05000000000000000000" pitchFamily="2" charset="2"/>
              <a:buChar char="Ø"/>
            </a:pPr>
            <a:r>
              <a:rPr lang="zh-CN" altLang="en-US" sz="3200" b="1" dirty="0">
                <a:solidFill>
                  <a:srgbClr val="0000FF"/>
                </a:solidFill>
                <a:latin typeface="楷体" panose="02010609060101010101" pitchFamily="49" charset="-122"/>
                <a:ea typeface="楷体" panose="02010609060101010101" pitchFamily="49" charset="-122"/>
              </a:rPr>
              <a:t>税金及附加</a:t>
            </a:r>
            <a:r>
              <a:rPr lang="zh-CN" altLang="en-US" sz="3200" b="1" dirty="0">
                <a:latin typeface="楷体" panose="02010609060101010101" pitchFamily="49" charset="-122"/>
                <a:ea typeface="楷体" panose="02010609060101010101" pitchFamily="49" charset="-122"/>
              </a:rPr>
              <a:t>的核算</a:t>
            </a:r>
            <a:endParaRPr lang="zh-CN" altLang="en-US" sz="3200" b="1" dirty="0">
              <a:latin typeface="楷体" panose="02010609060101010101" pitchFamily="49" charset="-122"/>
              <a:ea typeface="楷体" panose="02010609060101010101" pitchFamily="49" charset="-122"/>
            </a:endParaRPr>
          </a:p>
          <a:p>
            <a:pPr lvl="1" indent="0" algn="just">
              <a:lnSpc>
                <a:spcPct val="150000"/>
              </a:lnSpc>
              <a:spcBef>
                <a:spcPct val="20000"/>
              </a:spcBef>
              <a:buClr>
                <a:srgbClr val="FF0000"/>
              </a:buClr>
              <a:buFont typeface="Wingdings" panose="05000000000000000000" pitchFamily="2" charset="2"/>
              <a:buChar char="Ø"/>
            </a:pPr>
            <a:r>
              <a:rPr lang="zh-CN" altLang="en-US" sz="3200" b="1" dirty="0">
                <a:solidFill>
                  <a:srgbClr val="0000FF"/>
                </a:solidFill>
                <a:latin typeface="楷体" panose="02010609060101010101" pitchFamily="49" charset="-122"/>
                <a:ea typeface="楷体" panose="02010609060101010101" pitchFamily="49" charset="-122"/>
              </a:rPr>
              <a:t>其他业务</a:t>
            </a:r>
            <a:r>
              <a:rPr lang="zh-CN" altLang="en-US" sz="3200" b="1" dirty="0">
                <a:latin typeface="楷体" panose="02010609060101010101" pitchFamily="49" charset="-122"/>
                <a:ea typeface="楷体" panose="02010609060101010101" pitchFamily="49" charset="-122"/>
              </a:rPr>
              <a:t>收入与成本的核算</a:t>
            </a:r>
            <a:endParaRPr lang="zh-CN" altLang="en-US" sz="3200" b="1" dirty="0">
              <a:latin typeface="楷体" panose="02010609060101010101" pitchFamily="49" charset="-122"/>
              <a:ea typeface="楷体" panose="02010609060101010101" pitchFamily="49" charset="-122"/>
            </a:endParaRPr>
          </a:p>
          <a:p>
            <a:pPr lvl="1" indent="0" algn="just">
              <a:lnSpc>
                <a:spcPct val="150000"/>
              </a:lnSpc>
              <a:spcBef>
                <a:spcPct val="20000"/>
              </a:spcBef>
              <a:buClr>
                <a:srgbClr val="FF0000"/>
              </a:buClr>
              <a:buFont typeface="Wingdings" panose="05000000000000000000" pitchFamily="2" charset="2"/>
              <a:buChar char="Ø"/>
            </a:pPr>
            <a:r>
              <a:rPr lang="zh-CN" altLang="en-US" sz="3200" b="1" dirty="0">
                <a:solidFill>
                  <a:srgbClr val="0000FF"/>
                </a:solidFill>
                <a:latin typeface="楷体" panose="02010609060101010101" pitchFamily="49" charset="-122"/>
                <a:ea typeface="楷体" panose="02010609060101010101" pitchFamily="49" charset="-122"/>
              </a:rPr>
              <a:t>期间费用</a:t>
            </a:r>
            <a:r>
              <a:rPr lang="zh-CN" altLang="en-US" sz="3200" b="1" dirty="0">
                <a:latin typeface="楷体" panose="02010609060101010101" pitchFamily="49" charset="-122"/>
                <a:ea typeface="楷体" panose="02010609060101010101" pitchFamily="49" charset="-122"/>
              </a:rPr>
              <a:t>的核算</a:t>
            </a:r>
            <a:endParaRPr lang="zh-CN" altLang="en-US" sz="32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8034" name="Rectangle 5"/>
          <p:cNvSpPr/>
          <p:nvPr/>
        </p:nvSpPr>
        <p:spPr>
          <a:xfrm>
            <a:off x="807720" y="1214755"/>
            <a:ext cx="9392285" cy="1428750"/>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zh-CN" altLang="en-US" sz="2800" b="1" dirty="0">
                <a:solidFill>
                  <a:srgbClr val="353DE3"/>
                </a:solidFill>
                <a:latin typeface="黑体" panose="02010609060101010101" pitchFamily="49" charset="-122"/>
                <a:ea typeface="黑体" panose="02010609060101010101" pitchFamily="49" charset="-122"/>
              </a:rPr>
              <a:t>（一）主营</a:t>
            </a:r>
            <a:r>
              <a:rPr lang="zh-CN" altLang="en-US" sz="2800" b="1" dirty="0">
                <a:solidFill>
                  <a:srgbClr val="0000FF"/>
                </a:solidFill>
                <a:latin typeface="黑体" panose="02010609060101010101" pitchFamily="49" charset="-122"/>
                <a:ea typeface="黑体" panose="02010609060101010101" pitchFamily="49" charset="-122"/>
              </a:rPr>
              <a:t>业务收入的</a:t>
            </a:r>
            <a:r>
              <a:rPr lang="zh-CN" altLang="en-US" sz="2800" b="1" dirty="0">
                <a:solidFill>
                  <a:srgbClr val="353DE3"/>
                </a:solidFill>
                <a:latin typeface="黑体" panose="02010609060101010101" pitchFamily="49" charset="-122"/>
                <a:ea typeface="黑体" panose="02010609060101010101" pitchFamily="49" charset="-122"/>
              </a:rPr>
              <a:t>核算</a:t>
            </a:r>
            <a:endParaRPr lang="zh-CN" altLang="en-US" sz="2800" b="1" dirty="0">
              <a:solidFill>
                <a:srgbClr val="353DE3"/>
              </a:solidFill>
              <a:latin typeface="黑体" panose="02010609060101010101" pitchFamily="49" charset="-122"/>
              <a:ea typeface="黑体" panose="02010609060101010101" pitchFamily="49" charset="-122"/>
            </a:endParaRPr>
          </a:p>
        </p:txBody>
      </p:sp>
      <p:graphicFrame>
        <p:nvGraphicFramePr>
          <p:cNvPr id="592902" name="Group 6"/>
          <p:cNvGraphicFramePr>
            <a:graphicFrameLocks noGrp="1"/>
          </p:cNvGraphicFramePr>
          <p:nvPr/>
        </p:nvGraphicFramePr>
        <p:xfrm>
          <a:off x="2663825" y="3001963"/>
          <a:ext cx="2500630" cy="1279525"/>
        </p:xfrm>
        <a:graphic>
          <a:graphicData uri="http://schemas.openxmlformats.org/drawingml/2006/table">
            <a:tbl>
              <a:tblPr/>
              <a:tblGrid>
                <a:gridCol w="1250315"/>
                <a:gridCol w="1250315"/>
              </a:tblGrid>
              <a:tr h="3835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主营业务收入</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28" marR="91428"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79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28" marR="91428"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28" marR="91428"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592913" name="Group 17"/>
          <p:cNvGraphicFramePr>
            <a:graphicFrameLocks noGrp="1"/>
          </p:cNvGraphicFramePr>
          <p:nvPr/>
        </p:nvGraphicFramePr>
        <p:xfrm>
          <a:off x="2592388" y="4437063"/>
          <a:ext cx="2714625" cy="1284605"/>
        </p:xfrm>
        <a:graphic>
          <a:graphicData uri="http://schemas.openxmlformats.org/drawingml/2006/table">
            <a:tbl>
              <a:tblPr/>
              <a:tblGrid>
                <a:gridCol w="1356995"/>
                <a:gridCol w="1357630"/>
              </a:tblGrid>
              <a:tr h="38608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应交税费</a:t>
                      </a: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增（销）</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0" marT="46755" marB="4675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852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a:t>
                      </a:r>
                      <a:endParaRPr kumimoji="1"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0" marT="46755" marB="4675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0" marT="46755" marB="4675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592924" name="Group 28"/>
          <p:cNvGraphicFramePr>
            <a:graphicFrameLocks noGrp="1"/>
          </p:cNvGraphicFramePr>
          <p:nvPr/>
        </p:nvGraphicFramePr>
        <p:xfrm>
          <a:off x="7880350" y="3001963"/>
          <a:ext cx="2286000" cy="1284605"/>
        </p:xfrm>
        <a:graphic>
          <a:graphicData uri="http://schemas.openxmlformats.org/drawingml/2006/table">
            <a:tbl>
              <a:tblPr/>
              <a:tblGrid>
                <a:gridCol w="1143000"/>
                <a:gridCol w="1143000"/>
              </a:tblGrid>
              <a:tr h="38608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银行存款</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89999" marT="46755" marB="4675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852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89999" marT="46755" marB="4675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89999" marT="46755" marB="4675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592935" name="Group 39"/>
          <p:cNvGraphicFramePr>
            <a:graphicFrameLocks noGrp="1"/>
          </p:cNvGraphicFramePr>
          <p:nvPr>
            <p:custDataLst>
              <p:tags r:id="rId1"/>
            </p:custDataLst>
          </p:nvPr>
        </p:nvGraphicFramePr>
        <p:xfrm>
          <a:off x="6238875" y="4283710"/>
          <a:ext cx="2463800" cy="1668145"/>
        </p:xfrm>
        <a:graphic>
          <a:graphicData uri="http://schemas.openxmlformats.org/drawingml/2006/table">
            <a:tbl>
              <a:tblPr/>
              <a:tblGrid>
                <a:gridCol w="1231900"/>
                <a:gridCol w="1231900"/>
              </a:tblGrid>
              <a:tr h="1188720">
                <a:tc gridSpan="2">
                  <a:txBody>
                    <a:bodyPr/>
                    <a:lstStyle/>
                    <a:p>
                      <a:pPr marL="0" marR="0" lvl="0" indent="0" algn="ctr"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应收账款</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（应收票据）</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27" marB="4572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47942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应收数</a:t>
                      </a: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27" marB="4572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回收数</a:t>
                      </a: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27" marB="4572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92946" name="Line 50"/>
          <p:cNvSpPr/>
          <p:nvPr/>
        </p:nvSpPr>
        <p:spPr>
          <a:xfrm flipV="1">
            <a:off x="5029200" y="3603625"/>
            <a:ext cx="2851150" cy="0"/>
          </a:xfrm>
          <a:prstGeom prst="line">
            <a:avLst/>
          </a:prstGeom>
          <a:ln w="57150" cap="flat" cmpd="sng">
            <a:solidFill>
              <a:srgbClr val="FF66CC"/>
            </a:solidFill>
            <a:prstDash val="solid"/>
            <a:round/>
            <a:headEnd type="none" w="med" len="med"/>
            <a:tailEnd type="triangle" w="med" len="med"/>
          </a:ln>
        </p:spPr>
      </p:sp>
      <p:sp>
        <p:nvSpPr>
          <p:cNvPr id="592947" name="Line 51"/>
          <p:cNvSpPr/>
          <p:nvPr/>
        </p:nvSpPr>
        <p:spPr>
          <a:xfrm>
            <a:off x="5449888" y="3603625"/>
            <a:ext cx="0" cy="1428750"/>
          </a:xfrm>
          <a:prstGeom prst="line">
            <a:avLst/>
          </a:prstGeom>
          <a:ln w="57150" cap="flat" cmpd="sng">
            <a:solidFill>
              <a:srgbClr val="FF66CC"/>
            </a:solidFill>
            <a:prstDash val="solid"/>
            <a:round/>
            <a:headEnd type="none" w="med" len="med"/>
            <a:tailEnd type="none" w="med" len="med"/>
          </a:ln>
        </p:spPr>
      </p:sp>
      <p:sp>
        <p:nvSpPr>
          <p:cNvPr id="592948" name="Line 52"/>
          <p:cNvSpPr/>
          <p:nvPr/>
        </p:nvSpPr>
        <p:spPr>
          <a:xfrm flipV="1">
            <a:off x="5021263" y="5032375"/>
            <a:ext cx="441325" cy="0"/>
          </a:xfrm>
          <a:prstGeom prst="line">
            <a:avLst/>
          </a:prstGeom>
          <a:ln w="57150" cap="flat" cmpd="sng">
            <a:solidFill>
              <a:srgbClr val="FF66CC"/>
            </a:solidFill>
            <a:prstDash val="solid"/>
            <a:round/>
            <a:headEnd type="none" w="med" len="med"/>
            <a:tailEnd type="none" w="med" len="med"/>
          </a:ln>
        </p:spPr>
      </p:sp>
      <p:sp>
        <p:nvSpPr>
          <p:cNvPr id="592949" name="Line 53"/>
          <p:cNvSpPr/>
          <p:nvPr/>
        </p:nvSpPr>
        <p:spPr>
          <a:xfrm>
            <a:off x="5711825" y="5676265"/>
            <a:ext cx="596900" cy="0"/>
          </a:xfrm>
          <a:prstGeom prst="line">
            <a:avLst/>
          </a:prstGeom>
          <a:ln w="57150" cap="flat" cmpd="sng">
            <a:solidFill>
              <a:srgbClr val="FF9900"/>
            </a:solidFill>
            <a:prstDash val="solid"/>
            <a:round/>
            <a:headEnd type="none" w="med" len="med"/>
            <a:tailEnd type="triangle" w="med" len="med"/>
          </a:ln>
        </p:spPr>
      </p:sp>
      <p:sp>
        <p:nvSpPr>
          <p:cNvPr id="592950" name="Line 54"/>
          <p:cNvSpPr/>
          <p:nvPr/>
        </p:nvSpPr>
        <p:spPr>
          <a:xfrm flipH="1">
            <a:off x="5735638" y="4318953"/>
            <a:ext cx="0" cy="1357312"/>
          </a:xfrm>
          <a:prstGeom prst="line">
            <a:avLst/>
          </a:prstGeom>
          <a:ln w="57150" cap="flat" cmpd="sng">
            <a:solidFill>
              <a:srgbClr val="FF9900"/>
            </a:solidFill>
            <a:prstDash val="solid"/>
            <a:round/>
            <a:headEnd type="none" w="med" len="med"/>
            <a:tailEnd type="none" w="med" len="med"/>
          </a:ln>
        </p:spPr>
      </p:sp>
      <p:sp>
        <p:nvSpPr>
          <p:cNvPr id="592951" name="Line 55"/>
          <p:cNvSpPr/>
          <p:nvPr/>
        </p:nvSpPr>
        <p:spPr>
          <a:xfrm>
            <a:off x="5021263" y="4318953"/>
            <a:ext cx="715962" cy="1587"/>
          </a:xfrm>
          <a:prstGeom prst="line">
            <a:avLst/>
          </a:prstGeom>
          <a:ln w="57150" cap="flat" cmpd="sng">
            <a:solidFill>
              <a:srgbClr val="FF9900"/>
            </a:solidFill>
            <a:prstDash val="solid"/>
            <a:round/>
            <a:headEnd type="none" w="med" len="med"/>
            <a:tailEnd type="none" w="med" len="med"/>
          </a:ln>
        </p:spPr>
      </p:sp>
      <p:sp>
        <p:nvSpPr>
          <p:cNvPr id="592952" name="Line 56"/>
          <p:cNvSpPr/>
          <p:nvPr/>
        </p:nvSpPr>
        <p:spPr>
          <a:xfrm>
            <a:off x="8810625" y="4281170"/>
            <a:ext cx="8255" cy="1395095"/>
          </a:xfrm>
          <a:prstGeom prst="line">
            <a:avLst/>
          </a:prstGeom>
          <a:ln w="57150" cap="flat" cmpd="sng">
            <a:solidFill>
              <a:srgbClr val="FF9900"/>
            </a:solidFill>
            <a:prstDash val="solid"/>
            <a:round/>
            <a:headEnd type="triangle" w="med" len="med"/>
            <a:tailEnd type="none" w="med" len="med"/>
          </a:ln>
        </p:spPr>
      </p:sp>
      <p:sp>
        <p:nvSpPr>
          <p:cNvPr id="592953" name="Line 57"/>
          <p:cNvSpPr/>
          <p:nvPr/>
        </p:nvSpPr>
        <p:spPr>
          <a:xfrm>
            <a:off x="8510588" y="5676265"/>
            <a:ext cx="300037" cy="0"/>
          </a:xfrm>
          <a:prstGeom prst="line">
            <a:avLst/>
          </a:prstGeom>
          <a:ln w="57150" cap="flat" cmpd="sng">
            <a:solidFill>
              <a:srgbClr val="FF9900"/>
            </a:solidFill>
            <a:prstDash val="solid"/>
            <a:round/>
            <a:headEnd type="none" w="med" len="med"/>
            <a:tailEnd type="none" w="med" len="med"/>
          </a:ln>
        </p:spPr>
      </p:sp>
      <p:sp>
        <p:nvSpPr>
          <p:cNvPr id="2" name="文本框 1"/>
          <p:cNvSpPr txBox="1"/>
          <p:nvPr/>
        </p:nvSpPr>
        <p:spPr>
          <a:xfrm>
            <a:off x="6283325" y="3040063"/>
            <a:ext cx="897890" cy="521970"/>
          </a:xfrm>
          <a:prstGeom prst="rect">
            <a:avLst/>
          </a:prstGeom>
          <a:noFill/>
          <a:ln w="9525">
            <a:noFill/>
          </a:ln>
        </p:spPr>
        <p:txBody>
          <a:bodyPr wrap="none" anchor="t" anchorCtr="0">
            <a:spAutoFit/>
          </a:bodyPr>
          <a:p>
            <a:r>
              <a:rPr lang="zh-CN" altLang="en-US" sz="2800" b="1" dirty="0">
                <a:solidFill>
                  <a:srgbClr val="FF00FF"/>
                </a:solidFill>
                <a:latin typeface="楷体" panose="02010609060101010101" pitchFamily="49" charset="-122"/>
                <a:ea typeface="楷体" panose="02010609060101010101" pitchFamily="49" charset="-122"/>
                <a:sym typeface="宋体" panose="02010600030101010101" pitchFamily="2" charset="-122"/>
              </a:rPr>
              <a:t>现销</a:t>
            </a:r>
            <a:endParaRPr lang="zh-CN" altLang="en-US" sz="2800" b="1" dirty="0">
              <a:solidFill>
                <a:srgbClr val="FF00FF"/>
              </a:solidFill>
              <a:latin typeface="楷体" panose="02010609060101010101" pitchFamily="49" charset="-122"/>
              <a:ea typeface="楷体" panose="02010609060101010101" pitchFamily="49" charset="-122"/>
              <a:sym typeface="宋体" panose="02010600030101010101" pitchFamily="2" charset="-122"/>
            </a:endParaRPr>
          </a:p>
        </p:txBody>
      </p:sp>
      <p:sp>
        <p:nvSpPr>
          <p:cNvPr id="3" name="文本框 2"/>
          <p:cNvSpPr txBox="1"/>
          <p:nvPr/>
        </p:nvSpPr>
        <p:spPr>
          <a:xfrm>
            <a:off x="5756275" y="4436428"/>
            <a:ext cx="498475" cy="953135"/>
          </a:xfrm>
          <a:prstGeom prst="rect">
            <a:avLst/>
          </a:prstGeom>
          <a:noFill/>
          <a:ln w="9525">
            <a:noFill/>
          </a:ln>
        </p:spPr>
        <p:txBody>
          <a:bodyPr wrap="square" anchor="t" anchorCtr="0">
            <a:spAutoFit/>
          </a:bodyPr>
          <a:p>
            <a:r>
              <a:rPr lang="zh-CN" altLang="en-US" sz="2800" b="1" dirty="0">
                <a:solidFill>
                  <a:srgbClr val="0000FF"/>
                </a:solidFill>
                <a:latin typeface="楷体" panose="02010609060101010101" pitchFamily="49" charset="-122"/>
                <a:ea typeface="楷体" panose="02010609060101010101" pitchFamily="49" charset="-122"/>
                <a:sym typeface="宋体" panose="02010600030101010101" pitchFamily="2" charset="-122"/>
              </a:rPr>
              <a:t>赊销</a:t>
            </a:r>
            <a:endParaRPr lang="zh-CN" altLang="en-US" sz="2800" b="1" dirty="0">
              <a:solidFill>
                <a:srgbClr val="0000FF"/>
              </a:solidFill>
              <a:latin typeface="楷体" panose="02010609060101010101" pitchFamily="49" charset="-122"/>
              <a:ea typeface="楷体" panose="02010609060101010101" pitchFamily="49" charset="-122"/>
              <a:sym typeface="宋体" panose="02010600030101010101" pitchFamily="2" charset="-122"/>
            </a:endParaRPr>
          </a:p>
        </p:txBody>
      </p:sp>
      <p:sp>
        <p:nvSpPr>
          <p:cNvPr id="4" name="文本框 3"/>
          <p:cNvSpPr txBox="1"/>
          <p:nvPr/>
        </p:nvSpPr>
        <p:spPr>
          <a:xfrm>
            <a:off x="8813800" y="4378325"/>
            <a:ext cx="519113" cy="953135"/>
          </a:xfrm>
          <a:prstGeom prst="rect">
            <a:avLst/>
          </a:prstGeom>
          <a:noFill/>
          <a:ln w="9525">
            <a:noFill/>
          </a:ln>
        </p:spPr>
        <p:txBody>
          <a:bodyPr wrap="square" anchor="t" anchorCtr="0">
            <a:spAutoFit/>
          </a:bodyPr>
          <a:p>
            <a:r>
              <a:rPr lang="zh-CN" altLang="en-US" sz="2800" b="1" dirty="0">
                <a:solidFill>
                  <a:srgbClr val="0000FF"/>
                </a:solidFill>
                <a:latin typeface="楷体" panose="02010609060101010101" pitchFamily="49" charset="-122"/>
                <a:ea typeface="楷体" panose="02010609060101010101" pitchFamily="49" charset="-122"/>
                <a:sym typeface="宋体" panose="02010600030101010101" pitchFamily="2" charset="-122"/>
              </a:rPr>
              <a:t>回款</a:t>
            </a:r>
            <a:endParaRPr lang="zh-CN" altLang="en-US" sz="2800" b="1" dirty="0">
              <a:solidFill>
                <a:srgbClr val="0000FF"/>
              </a:solidFill>
              <a:latin typeface="楷体" panose="02010609060101010101" pitchFamily="49" charset="-122"/>
              <a:ea typeface="楷体" panose="02010609060101010101" pitchFamily="49" charset="-122"/>
              <a:sym typeface="宋体" panose="02010600030101010101" pitchFamily="2"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29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294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29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9294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29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29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29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929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Rectangle 3"/>
          <p:cNvSpPr>
            <a:spLocks noGrp="1" noRot="1"/>
          </p:cNvSpPr>
          <p:nvPr>
            <p:ph idx="1"/>
          </p:nvPr>
        </p:nvSpPr>
        <p:spPr>
          <a:xfrm>
            <a:off x="911225" y="1329055"/>
            <a:ext cx="10523220" cy="587375"/>
          </a:xfrm>
        </p:spPr>
        <p:txBody>
          <a:bodyPr vert="horz" wrap="square" lIns="91440" tIns="45720" rIns="91440" bIns="45720" anchor="t" anchorCtr="0"/>
          <a:p>
            <a:pPr eaLnBrk="1" hangingPunct="1"/>
            <a:r>
              <a:rPr lang="en-US" altLang="zh-CN" sz="3000" dirty="0">
                <a:solidFill>
                  <a:srgbClr val="FF0000"/>
                </a:solidFill>
                <a:latin typeface="黑体" panose="02010609060101010101" pitchFamily="49" charset="-122"/>
                <a:ea typeface="黑体" panose="02010609060101010101" pitchFamily="49" charset="-122"/>
              </a:rPr>
              <a:t>4.</a:t>
            </a:r>
            <a:r>
              <a:rPr lang="zh-CN" altLang="en-US" sz="3000" dirty="0">
                <a:solidFill>
                  <a:srgbClr val="FF0000"/>
                </a:solidFill>
                <a:latin typeface="黑体" panose="02010609060101010101" pitchFamily="49" charset="-122"/>
                <a:ea typeface="黑体" panose="02010609060101010101" pitchFamily="49" charset="-122"/>
              </a:rPr>
              <a:t>无形资产</a:t>
            </a:r>
            <a:r>
              <a:rPr lang="en-US" altLang="zh-CN" sz="3000" dirty="0">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企业长期资产</a:t>
            </a:r>
            <a:endParaRPr lang="zh-CN" altLang="en-US" sz="3000" dirty="0">
              <a:latin typeface="楷体" panose="02010609060101010101" pitchFamily="49" charset="-122"/>
              <a:ea typeface="楷体" panose="02010609060101010101" pitchFamily="49" charset="-122"/>
            </a:endParaRPr>
          </a:p>
        </p:txBody>
      </p:sp>
      <p:sp>
        <p:nvSpPr>
          <p:cNvPr id="110594" name="日期占位符 3"/>
          <p:cNvSpPr>
            <a:spLocks noGrp="1"/>
          </p:cNvSpPr>
          <p:nvPr>
            <p:ph type="dt" sz="half" idx="10"/>
          </p:nvPr>
        </p:nvSpPr>
        <p:spPr>
          <a:xfrm>
            <a:off x="2133600" y="6316663"/>
            <a:ext cx="1981200" cy="476250"/>
          </a:xfrm>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solidFill>
                  <a:srgbClr val="FFFFFF"/>
                </a:solidFill>
                <a:ea typeface="黑体" panose="02010609060101010101" pitchFamily="49" charset="-122"/>
              </a:rPr>
            </a:fld>
            <a:endParaRPr lang="zh-CN" altLang="en-US" sz="1200" dirty="0">
              <a:solidFill>
                <a:srgbClr val="FFFFFF"/>
              </a:solidFill>
              <a:ea typeface="黑体" panose="02010609060101010101" pitchFamily="49" charset="-122"/>
            </a:endParaRPr>
          </a:p>
        </p:txBody>
      </p:sp>
      <p:sp>
        <p:nvSpPr>
          <p:cNvPr id="110595" name="AutoShape 5"/>
          <p:cNvSpPr/>
          <p:nvPr/>
        </p:nvSpPr>
        <p:spPr>
          <a:xfrm>
            <a:off x="2058988" y="1987550"/>
            <a:ext cx="8140700" cy="1571625"/>
          </a:xfrm>
          <a:prstGeom prst="flowChartAlternateProcess">
            <a:avLst/>
          </a:prstGeom>
          <a:noFill/>
          <a:ln w="19050" cap="flat" cmpd="sng">
            <a:solidFill>
              <a:srgbClr val="C00000"/>
            </a:solidFill>
            <a:prstDash val="solid"/>
            <a:miter/>
            <a:headEnd type="none" w="med" len="med"/>
            <a:tailEnd type="none" w="med" len="med"/>
          </a:ln>
        </p:spPr>
        <p:txBody>
          <a:bodyPr anchor="ctr" anchorCtr="0"/>
          <a:p>
            <a:pPr>
              <a:lnSpc>
                <a:spcPct val="150000"/>
              </a:lnSpc>
            </a:pPr>
            <a:r>
              <a:rPr lang="zh-CN" altLang="en-US" sz="3000" b="1" dirty="0">
                <a:solidFill>
                  <a:srgbClr val="CC0000"/>
                </a:solidFill>
                <a:latin typeface="仿宋" panose="02010609060101010101" pitchFamily="49" charset="-122"/>
                <a:ea typeface="仿宋" panose="02010609060101010101" pitchFamily="49" charset="-122"/>
              </a:rPr>
              <a:t>无形资产</a:t>
            </a:r>
            <a:r>
              <a:rPr lang="en-US" altLang="zh-CN" sz="3000" b="1" dirty="0">
                <a:solidFill>
                  <a:srgbClr val="CC0000"/>
                </a:solidFill>
                <a:latin typeface="仿宋" panose="02010609060101010101" pitchFamily="49" charset="-122"/>
                <a:ea typeface="仿宋" panose="02010609060101010101" pitchFamily="49" charset="-122"/>
              </a:rPr>
              <a:t>——</a:t>
            </a:r>
            <a:r>
              <a:rPr lang="zh-CN" altLang="en-US" sz="3000" b="1" dirty="0">
                <a:latin typeface="仿宋" panose="02010609060101010101" pitchFamily="49" charset="-122"/>
                <a:ea typeface="仿宋" panose="02010609060101010101" pitchFamily="49" charset="-122"/>
              </a:rPr>
              <a:t>指企业拥有或者控制的没有实物形态的</a:t>
            </a:r>
            <a:r>
              <a:rPr lang="zh-CN" altLang="en-US" sz="3000" b="1" u="sng" dirty="0">
                <a:solidFill>
                  <a:srgbClr val="0000CC"/>
                </a:solidFill>
                <a:latin typeface="仿宋" panose="02010609060101010101" pitchFamily="49" charset="-122"/>
                <a:ea typeface="仿宋" panose="02010609060101010101" pitchFamily="49" charset="-122"/>
              </a:rPr>
              <a:t>可辨认</a:t>
            </a:r>
            <a:r>
              <a:rPr lang="zh-CN" altLang="en-US" sz="3000" b="1" dirty="0">
                <a:latin typeface="仿宋" panose="02010609060101010101" pitchFamily="49" charset="-122"/>
                <a:ea typeface="仿宋" panose="02010609060101010101" pitchFamily="49" charset="-122"/>
              </a:rPr>
              <a:t>的</a:t>
            </a:r>
            <a:r>
              <a:rPr lang="zh-CN" altLang="en-US" sz="3000" b="1" dirty="0">
                <a:solidFill>
                  <a:srgbClr val="0000FF"/>
                </a:solidFill>
                <a:latin typeface="仿宋" panose="02010609060101010101" pitchFamily="49" charset="-122"/>
                <a:ea typeface="仿宋" panose="02010609060101010101" pitchFamily="49" charset="-122"/>
              </a:rPr>
              <a:t>非货币性资产</a:t>
            </a:r>
            <a:r>
              <a:rPr lang="zh-CN" altLang="en-US" sz="3000" b="1" dirty="0">
                <a:latin typeface="仿宋" panose="02010609060101010101" pitchFamily="49" charset="-122"/>
                <a:ea typeface="仿宋" panose="02010609060101010101" pitchFamily="49" charset="-122"/>
              </a:rPr>
              <a:t>。</a:t>
            </a:r>
            <a:endParaRPr lang="zh-CN" altLang="en-US" sz="3000" b="1" dirty="0">
              <a:latin typeface="仿宋" panose="02010609060101010101" pitchFamily="49" charset="-122"/>
              <a:ea typeface="仿宋" panose="02010609060101010101" pitchFamily="49" charset="-122"/>
            </a:endParaRPr>
          </a:p>
        </p:txBody>
      </p:sp>
      <p:sp>
        <p:nvSpPr>
          <p:cNvPr id="7" name="矩形 6"/>
          <p:cNvSpPr/>
          <p:nvPr/>
        </p:nvSpPr>
        <p:spPr>
          <a:xfrm>
            <a:off x="2058988" y="4594225"/>
            <a:ext cx="8164512" cy="2030095"/>
          </a:xfrm>
          <a:prstGeom prst="rect">
            <a:avLst/>
          </a:prstGeom>
          <a:solidFill>
            <a:schemeClr val="bg1"/>
          </a:solidFill>
          <a:ln w="25400" cap="flat" cmpd="sng">
            <a:solidFill>
              <a:srgbClr val="7030A0"/>
            </a:solidFill>
            <a:prstDash val="solid"/>
            <a:miter/>
            <a:headEnd type="none" w="med" len="med"/>
            <a:tailEnd type="none" w="med" len="med"/>
          </a:ln>
        </p:spPr>
        <p:txBody>
          <a:bodyPr wrap="square" anchor="t" anchorCtr="0">
            <a:spAutoFit/>
          </a:bodyPr>
          <a:p>
            <a:pPr marL="457200" indent="-457200">
              <a:lnSpc>
                <a:spcPct val="150000"/>
              </a:lnSpc>
              <a:buClr>
                <a:srgbClr val="0000FF"/>
              </a:buClr>
              <a:buFont typeface="Wingdings" panose="05000000000000000000" pitchFamily="2" charset="2"/>
              <a:buChar char="p"/>
            </a:pPr>
            <a:r>
              <a:rPr lang="zh-CN" altLang="en-US" sz="2800" b="1" dirty="0">
                <a:solidFill>
                  <a:srgbClr val="0000FF"/>
                </a:solidFill>
                <a:latin typeface="楷体" panose="02010609060101010101" pitchFamily="49" charset="-122"/>
                <a:ea typeface="楷体" panose="02010609060101010101" pitchFamily="49" charset="-122"/>
              </a:rPr>
              <a:t>货币性：</a:t>
            </a:r>
            <a:r>
              <a:rPr lang="zh-CN" altLang="en-US" sz="2800" b="1" dirty="0">
                <a:latin typeface="楷体" panose="02010609060101010101" pitchFamily="49" charset="-122"/>
                <a:ea typeface="楷体" panose="02010609060101010101" pitchFamily="49" charset="-122"/>
              </a:rPr>
              <a:t>指金额相对稳定或固定的项目。包括</a:t>
            </a:r>
            <a:endParaRPr lang="zh-CN" altLang="en-US" sz="2800" b="1" dirty="0">
              <a:latin typeface="楷体" panose="02010609060101010101" pitchFamily="49" charset="-122"/>
              <a:ea typeface="楷体" panose="02010609060101010101" pitchFamily="49" charset="-122"/>
            </a:endParaRPr>
          </a:p>
          <a:p>
            <a:pPr marL="457200" indent="-457200">
              <a:lnSpc>
                <a:spcPct val="150000"/>
              </a:lnSpc>
              <a:buClr>
                <a:srgbClr val="0000FF"/>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货币性资产：如存货。</a:t>
            </a:r>
            <a:endParaRPr lang="zh-CN" altLang="en-US" sz="2800" b="1" dirty="0">
              <a:latin typeface="楷体" panose="02010609060101010101" pitchFamily="49" charset="-122"/>
              <a:ea typeface="楷体" panose="02010609060101010101" pitchFamily="49" charset="-122"/>
            </a:endParaRPr>
          </a:p>
          <a:p>
            <a:pPr marL="457200" indent="-457200">
              <a:lnSpc>
                <a:spcPct val="150000"/>
              </a:lnSpc>
              <a:buClr>
                <a:srgbClr val="0000FF"/>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货币性负债：如应付账。</a:t>
            </a:r>
            <a:endParaRPr lang="zh-CN" altLang="en-US" sz="2800" dirty="0">
              <a:latin typeface="楷体" panose="02010609060101010101" pitchFamily="49" charset="-122"/>
              <a:ea typeface="楷体" panose="02010609060101010101" pitchFamily="49" charset="-122"/>
            </a:endParaRPr>
          </a:p>
        </p:txBody>
      </p:sp>
      <p:sp>
        <p:nvSpPr>
          <p:cNvPr id="8" name="Rectangle 30"/>
          <p:cNvSpPr/>
          <p:nvPr/>
        </p:nvSpPr>
        <p:spPr>
          <a:xfrm>
            <a:off x="2058988" y="3678238"/>
            <a:ext cx="8140700" cy="783590"/>
          </a:xfrm>
          <a:prstGeom prst="rect">
            <a:avLst/>
          </a:prstGeom>
          <a:solidFill>
            <a:schemeClr val="bg1"/>
          </a:solidFill>
          <a:ln w="25400" cap="flat" cmpd="sng">
            <a:solidFill>
              <a:srgbClr val="0000FF"/>
            </a:solidFill>
            <a:prstDash val="solid"/>
            <a:miter/>
            <a:headEnd type="none" w="med" len="med"/>
            <a:tailEnd type="none" w="med" len="med"/>
          </a:ln>
        </p:spPr>
        <p:txBody>
          <a:bodyPr anchor="t" anchorCtr="0">
            <a:spAutoFit/>
          </a:bodyPr>
          <a:p>
            <a:pPr>
              <a:lnSpc>
                <a:spcPct val="150000"/>
              </a:lnSpc>
            </a:pPr>
            <a:r>
              <a:rPr lang="en-US"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可辨认性：</a:t>
            </a:r>
            <a:r>
              <a:rPr lang="zh-CN" altLang="en-US" sz="3000" b="1" dirty="0">
                <a:latin typeface="楷体" panose="02010609060101010101" pitchFamily="49" charset="-122"/>
                <a:ea typeface="楷体" panose="02010609060101010101" pitchFamily="49" charset="-122"/>
              </a:rPr>
              <a:t>指能脱离企业独立存在。</a:t>
            </a:r>
            <a:endParaRPr lang="zh-CN" altLang="en-US" sz="30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100000">
                                          <p:val>
                                            <p:strVal val="#ppt_x"/>
                                          </p:val>
                                        </p:tav>
                                      </p:tavLst>
                                    </p:anim>
                                    <p:anim calcmode="lin" valueType="num">
                                      <p:cBhvr>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9058" name="Rectangle 3"/>
          <p:cNvSpPr/>
          <p:nvPr/>
        </p:nvSpPr>
        <p:spPr>
          <a:xfrm>
            <a:off x="784225" y="1339850"/>
            <a:ext cx="9344025" cy="660400"/>
          </a:xfrm>
          <a:prstGeom prst="rect">
            <a:avLst/>
          </a:prstGeom>
          <a:noFill/>
          <a:ln w="9525">
            <a:noFill/>
          </a:ln>
        </p:spPr>
        <p:txBody>
          <a:bodyPr anchor="t" anchorCtr="0"/>
          <a:p>
            <a:pPr algn="just">
              <a:spcBef>
                <a:spcPct val="20000"/>
              </a:spcBef>
              <a:buClr>
                <a:schemeClr val="accent2"/>
              </a:buClr>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429059" name="AutoShape 4"/>
          <p:cNvSpPr/>
          <p:nvPr/>
        </p:nvSpPr>
        <p:spPr>
          <a:xfrm>
            <a:off x="8810625" y="2786063"/>
            <a:ext cx="215900" cy="1571625"/>
          </a:xfrm>
          <a:prstGeom prst="rightBrace">
            <a:avLst>
              <a:gd name="adj1" fmla="val 52539"/>
              <a:gd name="adj2" fmla="val 50000"/>
            </a:avLst>
          </a:prstGeom>
          <a:noFill/>
          <a:ln w="38100" cap="flat" cmpd="sng">
            <a:solidFill>
              <a:srgbClr val="CA1502"/>
            </a:solidFill>
            <a:prstDash val="solid"/>
            <a:round/>
            <a:headEnd type="none" w="med" len="med"/>
            <a:tailEnd type="none" w="med" len="med"/>
          </a:ln>
        </p:spPr>
        <p:txBody>
          <a:bodyPr wrap="none" anchor="ctr" anchorCtr="0"/>
          <a:p>
            <a:pPr>
              <a:lnSpc>
                <a:spcPct val="150000"/>
              </a:lnSpc>
            </a:pPr>
            <a:endParaRPr lang="zh-CN" altLang="en-US" sz="2800" b="1" dirty="0">
              <a:latin typeface="楷体" panose="02010609060101010101" pitchFamily="49" charset="-122"/>
              <a:ea typeface="楷体" panose="02010609060101010101" pitchFamily="49" charset="-122"/>
            </a:endParaRPr>
          </a:p>
        </p:txBody>
      </p:sp>
      <p:sp>
        <p:nvSpPr>
          <p:cNvPr id="429060" name="Text Box 5"/>
          <p:cNvSpPr txBox="1"/>
          <p:nvPr/>
        </p:nvSpPr>
        <p:spPr>
          <a:xfrm>
            <a:off x="8953500" y="2571750"/>
            <a:ext cx="1643063" cy="2030095"/>
          </a:xfrm>
          <a:prstGeom prst="rect">
            <a:avLst/>
          </a:prstGeom>
          <a:noFill/>
          <a:ln w="9525">
            <a:noFill/>
          </a:ln>
        </p:spPr>
        <p:txBody>
          <a:bodyPr anchor="t" anchorCtr="0">
            <a:spAutoFit/>
          </a:bodyPr>
          <a:p>
            <a:pPr>
              <a:lnSpc>
                <a:spcPct val="150000"/>
              </a:lnSpc>
              <a:spcBef>
                <a:spcPct val="50000"/>
              </a:spcBef>
            </a:pPr>
            <a:r>
              <a:rPr lang="zh-CN" altLang="en-US" sz="2800" b="1" dirty="0">
                <a:solidFill>
                  <a:srgbClr val="FD2A25"/>
                </a:solidFill>
                <a:latin typeface="楷体" panose="02010609060101010101" pitchFamily="49" charset="-122"/>
                <a:ea typeface="楷体" panose="02010609060101010101" pitchFamily="49" charset="-122"/>
              </a:rPr>
              <a:t>借方科目根据结算情况选择</a:t>
            </a:r>
            <a:endParaRPr lang="zh-CN" altLang="en-US" sz="2800" b="1" dirty="0">
              <a:solidFill>
                <a:srgbClr val="FD2A25"/>
              </a:solidFill>
              <a:latin typeface="楷体" panose="02010609060101010101" pitchFamily="49" charset="-122"/>
              <a:ea typeface="楷体" panose="02010609060101010101" pitchFamily="49" charset="-122"/>
            </a:endParaRPr>
          </a:p>
        </p:txBody>
      </p:sp>
      <p:sp>
        <p:nvSpPr>
          <p:cNvPr id="429061" name="Rectangle 6"/>
          <p:cNvSpPr/>
          <p:nvPr/>
        </p:nvSpPr>
        <p:spPr>
          <a:xfrm>
            <a:off x="914400" y="1857375"/>
            <a:ext cx="8181975" cy="4286250"/>
          </a:xfrm>
          <a:prstGeom prst="rect">
            <a:avLst/>
          </a:prstGeom>
          <a:noFill/>
          <a:ln w="9525">
            <a:noFill/>
          </a:ln>
        </p:spPr>
        <p:txBody>
          <a:bodyPr anchor="t" anchorCtr="0"/>
          <a:p>
            <a:pPr marL="469900" indent="-469900" algn="just">
              <a:lnSpc>
                <a:spcPct val="150000"/>
              </a:lnSpc>
              <a:spcBef>
                <a:spcPct val="20000"/>
              </a:spcBef>
              <a:buClr>
                <a:srgbClr val="FF0000"/>
              </a:buClr>
              <a:buFont typeface="Wingdings" panose="05000000000000000000" pitchFamily="2" charset="2"/>
              <a:buChar char="p"/>
            </a:pPr>
            <a:r>
              <a:rPr lang="zh-CN" altLang="en-US" sz="2800" b="1" dirty="0">
                <a:solidFill>
                  <a:srgbClr val="3333FF"/>
                </a:solidFill>
                <a:latin typeface="黑体" panose="02010609060101010101" pitchFamily="49" charset="-122"/>
                <a:ea typeface="黑体" panose="02010609060101010101" pitchFamily="49" charset="-122"/>
              </a:rPr>
              <a:t>主营业务收入的账务处理：</a:t>
            </a:r>
            <a:endParaRPr lang="zh-CN" altLang="en-US" sz="2800" b="1" dirty="0">
              <a:solidFill>
                <a:srgbClr val="3333FF"/>
              </a:solidFill>
              <a:latin typeface="黑体" panose="02010609060101010101" pitchFamily="49" charset="-122"/>
              <a:ea typeface="黑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800" b="1" dirty="0">
                <a:latin typeface="楷体" panose="02010609060101010101" pitchFamily="49" charset="-122"/>
                <a:ea typeface="楷体" panose="02010609060101010101" pitchFamily="49" charset="-122"/>
              </a:rPr>
              <a:t>借：银行存款（现销业务）</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800" b="1" dirty="0">
                <a:latin typeface="楷体" panose="02010609060101010101" pitchFamily="49" charset="-122"/>
                <a:ea typeface="楷体" panose="02010609060101010101" pitchFamily="49" charset="-122"/>
              </a:rPr>
              <a:t>    应收账款（普通赊销业务）</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800" b="1" dirty="0">
                <a:latin typeface="楷体" panose="02010609060101010101" pitchFamily="49" charset="-122"/>
                <a:ea typeface="楷体" panose="02010609060101010101" pitchFamily="49" charset="-122"/>
              </a:rPr>
              <a:t>    应收票据（赊销业务</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商业汇票结算）</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800" b="1" dirty="0">
                <a:latin typeface="楷体" panose="02010609060101010101" pitchFamily="49" charset="-122"/>
                <a:ea typeface="楷体" panose="02010609060101010101" pitchFamily="49" charset="-122"/>
              </a:rPr>
              <a:t>    贷：主营业务收入</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6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应交税费</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应交增值税（销项税额）</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2898" name="AutoShape 2"/>
          <p:cNvSpPr/>
          <p:nvPr/>
        </p:nvSpPr>
        <p:spPr>
          <a:xfrm>
            <a:off x="2595563" y="2787650"/>
            <a:ext cx="7421562" cy="1160463"/>
          </a:xfrm>
          <a:prstGeom prst="roundRect">
            <a:avLst>
              <a:gd name="adj" fmla="val 16667"/>
            </a:avLst>
          </a:prstGeom>
          <a:solidFill>
            <a:srgbClr val="FFFFCC"/>
          </a:solidFill>
          <a:ln w="28575" cap="flat" cmpd="sng">
            <a:solidFill>
              <a:srgbClr val="3366FF"/>
            </a:solidFill>
            <a:prstDash val="solid"/>
            <a:round/>
            <a:headEnd type="none" w="med" len="med"/>
            <a:tailEnd type="none" w="med" len="med"/>
          </a:ln>
        </p:spPr>
        <p:txBody>
          <a:bodyPr wrap="none" lIns="0" anchor="t" anchorCtr="0"/>
          <a:p>
            <a:pPr>
              <a:lnSpc>
                <a:spcPct val="150000"/>
              </a:lnSpc>
            </a:pPr>
            <a:endParaRPr lang="zh-CN" altLang="en-US" sz="2800" b="1" dirty="0">
              <a:solidFill>
                <a:schemeClr val="accent2"/>
              </a:solidFill>
              <a:latin typeface="仿宋" panose="02010609060101010101" pitchFamily="49" charset="-122"/>
              <a:ea typeface="仿宋" panose="02010609060101010101" pitchFamily="49" charset="-122"/>
            </a:endParaRPr>
          </a:p>
        </p:txBody>
      </p:sp>
      <p:sp>
        <p:nvSpPr>
          <p:cNvPr id="430083" name="Rectangle 5"/>
          <p:cNvSpPr/>
          <p:nvPr/>
        </p:nvSpPr>
        <p:spPr>
          <a:xfrm>
            <a:off x="833755" y="1143000"/>
            <a:ext cx="9366250" cy="150050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zh-CN" altLang="en-US" sz="2800" b="1" dirty="0">
                <a:solidFill>
                  <a:srgbClr val="353DE3"/>
                </a:solidFill>
                <a:latin typeface="黑体" panose="02010609060101010101" pitchFamily="49" charset="-122"/>
                <a:ea typeface="黑体" panose="02010609060101010101" pitchFamily="49" charset="-122"/>
              </a:rPr>
              <a:t>（二）主营</a:t>
            </a:r>
            <a:r>
              <a:rPr lang="zh-CN" altLang="en-US" sz="2800" b="1" dirty="0">
                <a:solidFill>
                  <a:srgbClr val="0000FF"/>
                </a:solidFill>
                <a:latin typeface="黑体" panose="02010609060101010101" pitchFamily="49" charset="-122"/>
                <a:ea typeface="黑体" panose="02010609060101010101" pitchFamily="49" charset="-122"/>
              </a:rPr>
              <a:t>业务成本的</a:t>
            </a:r>
            <a:r>
              <a:rPr lang="zh-CN" altLang="en-US" sz="2800" b="1" dirty="0">
                <a:solidFill>
                  <a:srgbClr val="353DE3"/>
                </a:solidFill>
                <a:latin typeface="黑体" panose="02010609060101010101" pitchFamily="49" charset="-122"/>
                <a:ea typeface="黑体" panose="02010609060101010101" pitchFamily="49" charset="-122"/>
              </a:rPr>
              <a:t>核算</a:t>
            </a:r>
            <a:endParaRPr lang="zh-CN" altLang="en-US" sz="2800" b="1" dirty="0">
              <a:solidFill>
                <a:srgbClr val="353DE3"/>
              </a:solidFill>
              <a:latin typeface="黑体" panose="02010609060101010101" pitchFamily="49" charset="-122"/>
              <a:ea typeface="黑体" panose="02010609060101010101" pitchFamily="49" charset="-122"/>
            </a:endParaRPr>
          </a:p>
        </p:txBody>
      </p:sp>
      <p:graphicFrame>
        <p:nvGraphicFramePr>
          <p:cNvPr id="592954" name="Group 58"/>
          <p:cNvGraphicFramePr>
            <a:graphicFrameLocks noGrp="1"/>
          </p:cNvGraphicFramePr>
          <p:nvPr/>
        </p:nvGraphicFramePr>
        <p:xfrm>
          <a:off x="2751138" y="2857500"/>
          <a:ext cx="2555875" cy="1089660"/>
        </p:xfrm>
        <a:graphic>
          <a:graphicData uri="http://schemas.openxmlformats.org/drawingml/2006/table">
            <a:tbl>
              <a:tblPr/>
              <a:tblGrid>
                <a:gridCol w="1278255"/>
                <a:gridCol w="1277620"/>
              </a:tblGrid>
              <a:tr h="3835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库存商品</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51" marB="4575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70612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51" marB="4575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51" marB="4575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592965" name="Group 69"/>
          <p:cNvGraphicFramePr>
            <a:graphicFrameLocks noGrp="1"/>
          </p:cNvGraphicFramePr>
          <p:nvPr/>
        </p:nvGraphicFramePr>
        <p:xfrm>
          <a:off x="6523038" y="2857500"/>
          <a:ext cx="3336925" cy="1071245"/>
        </p:xfrm>
        <a:graphic>
          <a:graphicData uri="http://schemas.openxmlformats.org/drawingml/2006/table">
            <a:tbl>
              <a:tblPr/>
              <a:tblGrid>
                <a:gridCol w="1593215"/>
                <a:gridCol w="1743710"/>
              </a:tblGrid>
              <a:tr h="3835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主营业务成本</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25" marB="4572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68770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销售成本</a:t>
                      </a: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25" marB="4572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期末结转数</a:t>
                      </a:r>
                      <a:endParaRPr kumimoji="1"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25" marB="4572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92976" name="Line 80"/>
          <p:cNvSpPr/>
          <p:nvPr/>
        </p:nvSpPr>
        <p:spPr>
          <a:xfrm flipV="1">
            <a:off x="5235575" y="3581400"/>
            <a:ext cx="1252538" cy="1588"/>
          </a:xfrm>
          <a:prstGeom prst="line">
            <a:avLst/>
          </a:prstGeom>
          <a:ln w="57150" cap="flat" cmpd="sng">
            <a:solidFill>
              <a:srgbClr val="FF0000"/>
            </a:solidFill>
            <a:prstDash val="solid"/>
            <a:round/>
            <a:headEnd type="none" w="med" len="med"/>
            <a:tailEnd type="triangle" w="med" len="med"/>
          </a:ln>
        </p:spPr>
      </p:sp>
      <p:sp>
        <p:nvSpPr>
          <p:cNvPr id="21" name="Rectangle 7"/>
          <p:cNvSpPr/>
          <p:nvPr/>
        </p:nvSpPr>
        <p:spPr>
          <a:xfrm>
            <a:off x="1141730" y="4000500"/>
            <a:ext cx="7362825" cy="2082800"/>
          </a:xfrm>
          <a:prstGeom prst="rect">
            <a:avLst/>
          </a:prstGeom>
          <a:noFill/>
          <a:ln w="9525">
            <a:noFill/>
          </a:ln>
        </p:spPr>
        <p:txBody>
          <a:bodyPr anchor="t" anchorCtr="0"/>
          <a:p>
            <a:pPr marL="469900" indent="-469900" algn="just">
              <a:lnSpc>
                <a:spcPct val="150000"/>
              </a:lnSpc>
              <a:spcBef>
                <a:spcPct val="20000"/>
              </a:spcBef>
              <a:buClr>
                <a:srgbClr val="FF0000"/>
              </a:buClr>
              <a:buFont typeface="Wingdings" panose="05000000000000000000" pitchFamily="2" charset="2"/>
              <a:buChar char="p"/>
            </a:pPr>
            <a:r>
              <a:rPr lang="zh-CN" altLang="en-US" sz="2800" b="1" dirty="0">
                <a:solidFill>
                  <a:srgbClr val="3333FF"/>
                </a:solidFill>
                <a:latin typeface="黑体" panose="02010609060101010101" pitchFamily="49" charset="-122"/>
                <a:ea typeface="黑体" panose="02010609060101010101" pitchFamily="49" charset="-122"/>
              </a:rPr>
              <a:t>成本结转的账务处理：</a:t>
            </a:r>
            <a:endParaRPr lang="zh-CN" altLang="en-US" sz="2800" b="1" dirty="0">
              <a:solidFill>
                <a:srgbClr val="3333FF"/>
              </a:solidFill>
              <a:latin typeface="黑体" panose="02010609060101010101" pitchFamily="49" charset="-122"/>
              <a:ea typeface="黑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800" b="1" dirty="0">
                <a:latin typeface="楷体" panose="02010609060101010101" pitchFamily="49" charset="-122"/>
                <a:ea typeface="楷体" panose="02010609060101010101" pitchFamily="49" charset="-122"/>
              </a:rPr>
              <a:t>  借：主营业务成本</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Font typeface="Wingdings 2" panose="05020102010507070707" pitchFamily="18" charset="2"/>
            </a:pPr>
            <a:r>
              <a:rPr lang="zh-CN" altLang="en-US" sz="2800" b="1" dirty="0">
                <a:latin typeface="楷体" panose="02010609060101010101" pitchFamily="49" charset="-122"/>
                <a:ea typeface="楷体" panose="02010609060101010101" pitchFamily="49" charset="-122"/>
              </a:rPr>
              <a:t>      贷：库存商品</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289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295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29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29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8" grpId="0" bldLvl="0" animBg="1"/>
      <p:bldP spid="592898" grpId="1" animBg="1"/>
      <p:bldP spid="21" grpId="0"/>
      <p:bldP spid="21" grpId="1"/>
    </p:bld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1106" name="Rectangle 3"/>
          <p:cNvSpPr/>
          <p:nvPr/>
        </p:nvSpPr>
        <p:spPr>
          <a:xfrm>
            <a:off x="1094105" y="1214755"/>
            <a:ext cx="9956800" cy="271462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企业销售</a:t>
            </a:r>
            <a:r>
              <a:rPr lang="en-US" altLang="zh-CN" sz="3200" b="1" dirty="0">
                <a:latin typeface="楷体" panose="02010609060101010101" pitchFamily="49" charset="-122"/>
                <a:ea typeface="楷体" panose="02010609060101010101" pitchFamily="49" charset="-122"/>
              </a:rPr>
              <a:t>A</a:t>
            </a:r>
            <a:r>
              <a:rPr lang="zh-CN" altLang="en-US" sz="3200" b="1" dirty="0">
                <a:latin typeface="楷体" panose="02010609060101010101" pitchFamily="49" charset="-122"/>
                <a:ea typeface="楷体" panose="02010609060101010101" pitchFamily="49" charset="-122"/>
              </a:rPr>
              <a:t>产品</a:t>
            </a:r>
            <a:r>
              <a:rPr lang="en-US" altLang="zh-CN" sz="3200" b="1" dirty="0">
                <a:latin typeface="楷体" panose="02010609060101010101" pitchFamily="49" charset="-122"/>
                <a:ea typeface="楷体" panose="02010609060101010101" pitchFamily="49" charset="-122"/>
              </a:rPr>
              <a:t>20</a:t>
            </a:r>
            <a:r>
              <a:rPr lang="zh-CN" altLang="en-US" sz="3200" b="1" dirty="0">
                <a:latin typeface="楷体" panose="02010609060101010101" pitchFamily="49" charset="-122"/>
                <a:ea typeface="楷体" panose="02010609060101010101" pitchFamily="49" charset="-122"/>
              </a:rPr>
              <a:t>件，每件售价</a:t>
            </a:r>
            <a:r>
              <a:rPr lang="en-US" altLang="zh-CN" sz="3200" b="1" dirty="0">
                <a:latin typeface="楷体" panose="02010609060101010101" pitchFamily="49" charset="-122"/>
                <a:ea typeface="楷体" panose="02010609060101010101" pitchFamily="49" charset="-122"/>
              </a:rPr>
              <a:t>300</a:t>
            </a:r>
            <a:r>
              <a:rPr lang="zh-CN" altLang="en-US" sz="3200" b="1" dirty="0">
                <a:latin typeface="楷体" panose="02010609060101010101" pitchFamily="49" charset="-122"/>
                <a:ea typeface="楷体" panose="02010609060101010101" pitchFamily="49" charset="-122"/>
              </a:rPr>
              <a:t>元，应交增值税</a:t>
            </a:r>
            <a:r>
              <a:rPr lang="en-US" altLang="zh-CN" sz="3200" b="1" dirty="0">
                <a:latin typeface="楷体" panose="02010609060101010101" pitchFamily="49" charset="-122"/>
                <a:ea typeface="楷体" panose="02010609060101010101" pitchFamily="49" charset="-122"/>
              </a:rPr>
              <a:t>780</a:t>
            </a:r>
            <a:r>
              <a:rPr lang="zh-CN" altLang="en-US" sz="3200" b="1" dirty="0">
                <a:latin typeface="楷体" panose="02010609060101010101" pitchFamily="49" charset="-122"/>
                <a:ea typeface="楷体" panose="02010609060101010101" pitchFamily="49" charset="-122"/>
              </a:rPr>
              <a:t>元，收到银行承兑汇票，为期三个月。</a:t>
            </a:r>
            <a:endParaRPr lang="zh-CN" altLang="en-US" sz="3200" b="1" dirty="0">
              <a:latin typeface="楷体" panose="02010609060101010101" pitchFamily="49" charset="-122"/>
              <a:ea typeface="楷体" panose="02010609060101010101" pitchFamily="49" charset="-122"/>
            </a:endParaRPr>
          </a:p>
        </p:txBody>
      </p:sp>
      <p:sp>
        <p:nvSpPr>
          <p:cNvPr id="593924" name="Rectangle 4" descr="Rectangle: Click to edit Master text styles&#13;&#10;Second level&#13;&#10;Third level&#13;&#10;Fourth level&#13;&#10;Fifth level"/>
          <p:cNvSpPr/>
          <p:nvPr/>
        </p:nvSpPr>
        <p:spPr>
          <a:xfrm>
            <a:off x="2168525" y="4380548"/>
            <a:ext cx="7888288" cy="2071687"/>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600" b="1" dirty="0">
                <a:latin typeface="仿宋" panose="02010609060101010101" pitchFamily="49" charset="-122"/>
                <a:ea typeface="仿宋" panose="02010609060101010101" pitchFamily="49" charset="-122"/>
              </a:rPr>
              <a:t>借：应收票据                       </a:t>
            </a:r>
            <a:r>
              <a:rPr lang="en-US" altLang="zh-CN" sz="2600" b="1" dirty="0">
                <a:latin typeface="仿宋" panose="02010609060101010101" pitchFamily="49" charset="-122"/>
                <a:ea typeface="仿宋" panose="02010609060101010101" pitchFamily="49" charset="-122"/>
              </a:rPr>
              <a:t>6 780</a:t>
            </a:r>
            <a:endParaRPr lang="en-US" altLang="zh-CN" sz="26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贷：主营业务收入                   </a:t>
            </a:r>
            <a:r>
              <a:rPr lang="en-US" altLang="zh-CN" sz="2600" b="1" dirty="0">
                <a:latin typeface="仿宋" panose="02010609060101010101" pitchFamily="49" charset="-122"/>
                <a:ea typeface="仿宋" panose="02010609060101010101" pitchFamily="49" charset="-122"/>
              </a:rPr>
              <a:t>6 000</a:t>
            </a:r>
            <a:endParaRPr lang="en-US" altLang="zh-CN" sz="26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应交税费</a:t>
            </a:r>
            <a:r>
              <a:rPr lang="en-US" altLang="zh-CN" sz="2600" b="1" dirty="0">
                <a:latin typeface="仿宋" panose="02010609060101010101" pitchFamily="49" charset="-122"/>
                <a:ea typeface="仿宋" panose="02010609060101010101" pitchFamily="49" charset="-122"/>
              </a:rPr>
              <a:t>—</a:t>
            </a:r>
            <a:r>
              <a:rPr lang="zh-CN" altLang="en-US" sz="2600" b="1" dirty="0">
                <a:latin typeface="仿宋" panose="02010609060101010101" pitchFamily="49" charset="-122"/>
                <a:ea typeface="仿宋" panose="02010609060101010101" pitchFamily="49" charset="-122"/>
              </a:rPr>
              <a:t>应交增值税（销项税额） </a:t>
            </a:r>
            <a:r>
              <a:rPr lang="en-US" altLang="zh-CN" sz="2600" b="1" dirty="0">
                <a:latin typeface="仿宋" panose="02010609060101010101" pitchFamily="49" charset="-122"/>
                <a:ea typeface="仿宋" panose="02010609060101010101" pitchFamily="49" charset="-122"/>
              </a:rPr>
              <a:t>780</a:t>
            </a:r>
            <a:endParaRPr lang="en-US" altLang="zh-CN" sz="26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24"/>
                                        </p:tgtEl>
                                        <p:attrNameLst>
                                          <p:attrName>style.visibility</p:attrName>
                                        </p:attrNameLst>
                                      </p:cBhvr>
                                      <p:to>
                                        <p:strVal val="visible"/>
                                      </p:to>
                                    </p:set>
                                    <p:anim calcmode="lin" valueType="num">
                                      <p:cBhvr>
                                        <p:cTn id="7" dur="500" fill="hold"/>
                                        <p:tgtEl>
                                          <p:spTgt spid="593924"/>
                                        </p:tgtEl>
                                        <p:attrNameLst>
                                          <p:attrName>ppt_x</p:attrName>
                                        </p:attrNameLst>
                                      </p:cBhvr>
                                      <p:tavLst>
                                        <p:tav tm="0">
                                          <p:val>
                                            <p:strVal val="0-#ppt_w/2"/>
                                          </p:val>
                                        </p:tav>
                                        <p:tav tm="100000">
                                          <p:val>
                                            <p:strVal val="#ppt_x"/>
                                          </p:val>
                                        </p:tav>
                                      </p:tavLst>
                                    </p:anim>
                                    <p:anim calcmode="lin" valueType="num">
                                      <p:cBhvr>
                                        <p:cTn id="8" dur="500" fill="hold"/>
                                        <p:tgtEl>
                                          <p:spTgt spid="5939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24" grpId="0" bldLvl="0" animBg="1"/>
    </p:bld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2130" name="Rectangle 3"/>
          <p:cNvSpPr/>
          <p:nvPr/>
        </p:nvSpPr>
        <p:spPr>
          <a:xfrm>
            <a:off x="1059815" y="1196975"/>
            <a:ext cx="9140190" cy="1440180"/>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432131" name="Rectangle 5"/>
          <p:cNvSpPr/>
          <p:nvPr/>
        </p:nvSpPr>
        <p:spPr>
          <a:xfrm>
            <a:off x="1097280" y="1916430"/>
            <a:ext cx="9062720" cy="222059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结转</a:t>
            </a:r>
            <a:r>
              <a:rPr lang="en-US" altLang="zh-CN" sz="3200" b="1" dirty="0">
                <a:latin typeface="楷体" panose="02010609060101010101" pitchFamily="49" charset="-122"/>
                <a:ea typeface="楷体" panose="02010609060101010101" pitchFamily="49" charset="-122"/>
              </a:rPr>
              <a:t>A</a:t>
            </a:r>
            <a:r>
              <a:rPr lang="zh-CN" altLang="en-US" sz="3200" b="1" dirty="0">
                <a:latin typeface="楷体" panose="02010609060101010101" pitchFamily="49" charset="-122"/>
                <a:ea typeface="楷体" panose="02010609060101010101" pitchFamily="49" charset="-122"/>
              </a:rPr>
              <a:t>产品成本，企业采用全月一次加权平均成本法计算</a:t>
            </a:r>
            <a:r>
              <a:rPr lang="en-US" altLang="zh-CN" sz="3200" b="1" dirty="0">
                <a:latin typeface="楷体" panose="02010609060101010101" pitchFamily="49" charset="-122"/>
                <a:ea typeface="楷体" panose="02010609060101010101" pitchFamily="49" charset="-122"/>
              </a:rPr>
              <a:t>A</a:t>
            </a:r>
            <a:r>
              <a:rPr lang="zh-CN" altLang="en-US" sz="3200" b="1" dirty="0">
                <a:latin typeface="楷体" panose="02010609060101010101" pitchFamily="49" charset="-122"/>
                <a:ea typeface="楷体" panose="02010609060101010101" pitchFamily="49" charset="-122"/>
              </a:rPr>
              <a:t>产品的单位平均成本为</a:t>
            </a:r>
            <a:r>
              <a:rPr lang="en-US" altLang="zh-CN" sz="3200" b="1" dirty="0">
                <a:latin typeface="楷体" panose="02010609060101010101" pitchFamily="49" charset="-122"/>
                <a:ea typeface="楷体" panose="02010609060101010101" pitchFamily="49" charset="-122"/>
              </a:rPr>
              <a:t>230</a:t>
            </a:r>
            <a:r>
              <a:rPr lang="zh-CN" altLang="en-US" sz="3200" b="1" dirty="0">
                <a:latin typeface="楷体" panose="02010609060101010101" pitchFamily="49" charset="-122"/>
                <a:ea typeface="楷体" panose="02010609060101010101" pitchFamily="49" charset="-122"/>
              </a:rPr>
              <a:t>元。（</a:t>
            </a:r>
            <a:r>
              <a:rPr lang="en-US" altLang="zh-CN" sz="3200" b="1" dirty="0">
                <a:latin typeface="楷体" panose="02010609060101010101" pitchFamily="49" charset="-122"/>
                <a:ea typeface="楷体" panose="02010609060101010101" pitchFamily="49" charset="-122"/>
              </a:rPr>
              <a:t>20</a:t>
            </a:r>
            <a:r>
              <a:rPr lang="zh-CN" altLang="en-US" sz="3200" b="1" dirty="0">
                <a:latin typeface="楷体" panose="02010609060101010101" pitchFamily="49" charset="-122"/>
                <a:ea typeface="楷体" panose="02010609060101010101" pitchFamily="49" charset="-122"/>
              </a:rPr>
              <a:t>件）</a:t>
            </a:r>
            <a:endParaRPr lang="zh-CN" altLang="en-US" sz="3200" b="1" dirty="0">
              <a:latin typeface="楷体" panose="02010609060101010101" pitchFamily="49" charset="-122"/>
              <a:ea typeface="楷体" panose="02010609060101010101" pitchFamily="49" charset="-122"/>
            </a:endParaRPr>
          </a:p>
        </p:txBody>
      </p:sp>
      <p:sp>
        <p:nvSpPr>
          <p:cNvPr id="593926" name="Rectangle 6" descr="Rectangle: Click to edit Master text styles&#13;&#10;Second level&#13;&#10;Third level&#13;&#10;Fourth level&#13;&#10;Fifth level"/>
          <p:cNvSpPr/>
          <p:nvPr/>
        </p:nvSpPr>
        <p:spPr>
          <a:xfrm>
            <a:off x="2024063" y="4378325"/>
            <a:ext cx="8072437" cy="1571625"/>
          </a:xfrm>
          <a:prstGeom prst="rect">
            <a:avLst/>
          </a:prstGeom>
          <a:solidFill>
            <a:srgbClr val="FFFF99"/>
          </a:solidFill>
          <a:ln w="9525">
            <a:noFill/>
          </a:ln>
        </p:spPr>
        <p:txBody>
          <a:bodyPr anchor="ctr" anchorCtr="0"/>
          <a:p>
            <a:pPr marL="342900" indent="-342900" algn="just">
              <a:lnSpc>
                <a:spcPct val="150000"/>
              </a:lnSpc>
              <a:spcBef>
                <a:spcPct val="20000"/>
              </a:spcBef>
              <a:buClr>
                <a:schemeClr val="accent2"/>
              </a:buClr>
              <a:buFont typeface="Wingdings 2" panose="05020102010507070707" pitchFamily="18" charset="2"/>
            </a:pPr>
            <a:r>
              <a:rPr lang="zh-CN" altLang="en-US" sz="3200" b="1" dirty="0">
                <a:latin typeface="仿宋" panose="02010609060101010101" pitchFamily="49" charset="-122"/>
                <a:ea typeface="仿宋" panose="02010609060101010101" pitchFamily="49" charset="-122"/>
              </a:rPr>
              <a:t> 借：主营业务成本（</a:t>
            </a:r>
            <a:r>
              <a:rPr lang="en-US" altLang="zh-CN" sz="3200" b="1" dirty="0">
                <a:latin typeface="仿宋" panose="02010609060101010101" pitchFamily="49" charset="-122"/>
                <a:ea typeface="仿宋" panose="02010609060101010101" pitchFamily="49" charset="-122"/>
              </a:rPr>
              <a:t>230×20</a:t>
            </a:r>
            <a:r>
              <a:rPr lang="zh-CN" altLang="en-US" sz="3200" b="1" dirty="0">
                <a:latin typeface="仿宋" panose="02010609060101010101" pitchFamily="49" charset="-122"/>
                <a:ea typeface="仿宋" panose="02010609060101010101" pitchFamily="49" charset="-122"/>
              </a:rPr>
              <a:t>） </a:t>
            </a:r>
            <a:r>
              <a:rPr lang="en-US" altLang="zh-CN" sz="3200" b="1" dirty="0">
                <a:latin typeface="仿宋" panose="02010609060101010101" pitchFamily="49" charset="-122"/>
                <a:ea typeface="仿宋" panose="02010609060101010101" pitchFamily="49" charset="-122"/>
              </a:rPr>
              <a:t>4 600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贷：库存商品</a:t>
            </a:r>
            <a:r>
              <a:rPr lang="en-US" altLang="zh-CN" sz="3200" b="1" dirty="0">
                <a:latin typeface="仿宋" panose="02010609060101010101" pitchFamily="49" charset="-122"/>
                <a:ea typeface="仿宋" panose="02010609060101010101" pitchFamily="49" charset="-122"/>
              </a:rPr>
              <a:t>—A             4 600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26"/>
                                        </p:tgtEl>
                                        <p:attrNameLst>
                                          <p:attrName>style.visibility</p:attrName>
                                        </p:attrNameLst>
                                      </p:cBhvr>
                                      <p:to>
                                        <p:strVal val="visible"/>
                                      </p:to>
                                    </p:set>
                                    <p:anim calcmode="lin" valueType="num">
                                      <p:cBhvr>
                                        <p:cTn id="7" dur="500" fill="hold"/>
                                        <p:tgtEl>
                                          <p:spTgt spid="593926"/>
                                        </p:tgtEl>
                                        <p:attrNameLst>
                                          <p:attrName>ppt_x</p:attrName>
                                        </p:attrNameLst>
                                      </p:cBhvr>
                                      <p:tavLst>
                                        <p:tav tm="0">
                                          <p:val>
                                            <p:strVal val="0-#ppt_w/2"/>
                                          </p:val>
                                        </p:tav>
                                        <p:tav tm="100000">
                                          <p:val>
                                            <p:strVal val="#ppt_x"/>
                                          </p:val>
                                        </p:tav>
                                      </p:tavLst>
                                    </p:anim>
                                    <p:anim calcmode="lin" valueType="num">
                                      <p:cBhvr>
                                        <p:cTn id="8" dur="500" fill="hold"/>
                                        <p:tgtEl>
                                          <p:spTgt spid="5939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26" grpId="0" bldLvl="0" animBg="1"/>
    </p:bld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3154" name="Rectangle 3"/>
          <p:cNvSpPr/>
          <p:nvPr/>
        </p:nvSpPr>
        <p:spPr>
          <a:xfrm>
            <a:off x="755650" y="1214755"/>
            <a:ext cx="10444480" cy="2642870"/>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企业采用托收承付结算方式销售</a:t>
            </a: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产品</a:t>
            </a:r>
            <a:r>
              <a:rPr lang="en-US" altLang="zh-CN" sz="2800" b="1" dirty="0">
                <a:latin typeface="楷体" panose="02010609060101010101" pitchFamily="49" charset="-122"/>
                <a:ea typeface="楷体" panose="02010609060101010101" pitchFamily="49" charset="-122"/>
              </a:rPr>
              <a:t>40</a:t>
            </a:r>
            <a:r>
              <a:rPr lang="zh-CN" altLang="en-US" sz="2800" b="1" dirty="0">
                <a:latin typeface="楷体" panose="02010609060101010101" pitchFamily="49" charset="-122"/>
                <a:ea typeface="楷体" panose="02010609060101010101" pitchFamily="49" charset="-122"/>
              </a:rPr>
              <a:t>件，每件售价</a:t>
            </a:r>
            <a:r>
              <a:rPr lang="en-US" altLang="zh-CN" sz="2800" b="1" dirty="0">
                <a:latin typeface="楷体" panose="02010609060101010101" pitchFamily="49" charset="-122"/>
                <a:ea typeface="楷体" panose="02010609060101010101" pitchFamily="49" charset="-122"/>
              </a:rPr>
              <a:t>250</a:t>
            </a:r>
            <a:r>
              <a:rPr lang="zh-CN" altLang="en-US" sz="2800" b="1" dirty="0">
                <a:latin typeface="楷体" panose="02010609060101010101" pitchFamily="49" charset="-122"/>
                <a:ea typeface="楷体" panose="02010609060101010101" pitchFamily="49" charset="-122"/>
              </a:rPr>
              <a:t>元，按照规定应交增值税</a:t>
            </a:r>
            <a:r>
              <a:rPr lang="en-US" altLang="zh-CN" sz="2800" b="1" dirty="0">
                <a:latin typeface="楷体" panose="02010609060101010101" pitchFamily="49" charset="-122"/>
                <a:ea typeface="楷体" panose="02010609060101010101" pitchFamily="49" charset="-122"/>
              </a:rPr>
              <a:t>1 300</a:t>
            </a:r>
            <a:r>
              <a:rPr lang="zh-CN" altLang="en-US" sz="2800" b="1" dirty="0">
                <a:latin typeface="楷体" panose="02010609060101010101" pitchFamily="49" charset="-122"/>
                <a:ea typeface="楷体" panose="02010609060101010101" pitchFamily="49" charset="-122"/>
              </a:rPr>
              <a:t>元，产品已发出，企业已向银行办妥托收手续。</a:t>
            </a:r>
            <a:endParaRPr lang="zh-CN" altLang="en-US" sz="2800" b="1" dirty="0">
              <a:latin typeface="楷体" panose="02010609060101010101" pitchFamily="49" charset="-122"/>
              <a:ea typeface="楷体" panose="02010609060101010101" pitchFamily="49" charset="-122"/>
            </a:endParaRPr>
          </a:p>
        </p:txBody>
      </p:sp>
      <p:sp>
        <p:nvSpPr>
          <p:cNvPr id="594948" name="Rectangle 4" descr="Rectangle: Click to edit Master text styles&#13;&#10;Second level&#13;&#10;Third level&#13;&#10;Fourth level&#13;&#10;Fifth level"/>
          <p:cNvSpPr/>
          <p:nvPr/>
        </p:nvSpPr>
        <p:spPr>
          <a:xfrm>
            <a:off x="1919288" y="4022725"/>
            <a:ext cx="8429625" cy="2143125"/>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800" b="1" dirty="0">
                <a:latin typeface="仿宋" panose="02010609060101010101" pitchFamily="49" charset="-122"/>
                <a:ea typeface="仿宋" panose="02010609060101010101" pitchFamily="49" charset="-122"/>
              </a:rPr>
              <a:t>借：应收账款                       </a:t>
            </a:r>
            <a:r>
              <a:rPr lang="en-US" altLang="zh-CN" sz="2800" b="1" dirty="0">
                <a:latin typeface="仿宋" panose="02010609060101010101" pitchFamily="49" charset="-122"/>
                <a:ea typeface="仿宋" panose="02010609060101010101" pitchFamily="49" charset="-122"/>
              </a:rPr>
              <a:t>11 300</a:t>
            </a:r>
            <a:endParaRPr lang="en-US" altLang="zh-CN" sz="28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贷：主营业务收入                   </a:t>
            </a:r>
            <a:r>
              <a:rPr lang="en-US" altLang="zh-CN" sz="2800" b="1" dirty="0">
                <a:latin typeface="仿宋" panose="02010609060101010101" pitchFamily="49" charset="-122"/>
                <a:ea typeface="仿宋" panose="02010609060101010101" pitchFamily="49" charset="-122"/>
              </a:rPr>
              <a:t>10 000</a:t>
            </a:r>
            <a:endParaRPr lang="en-US" altLang="zh-CN" sz="28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应交税费</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应交增值税（销项税额）</a:t>
            </a:r>
            <a:r>
              <a:rPr lang="en-US" altLang="zh-CN" sz="2800" b="1" dirty="0">
                <a:latin typeface="仿宋" panose="02010609060101010101" pitchFamily="49" charset="-122"/>
                <a:ea typeface="仿宋" panose="02010609060101010101" pitchFamily="49" charset="-122"/>
              </a:rPr>
              <a:t>1 300</a:t>
            </a:r>
            <a:endParaRPr lang="en-US" altLang="zh-CN" sz="2800" b="1" dirty="0">
              <a:latin typeface="仿宋" panose="02010609060101010101" pitchFamily="49" charset="-122"/>
              <a:ea typeface="仿宋" panose="02010609060101010101" pitchFamily="49" charset="-122"/>
            </a:endParaRPr>
          </a:p>
        </p:txBody>
      </p:sp>
      <p:sp>
        <p:nvSpPr>
          <p:cNvPr id="4" name="文本框 3"/>
          <p:cNvSpPr txBox="1"/>
          <p:nvPr/>
        </p:nvSpPr>
        <p:spPr>
          <a:xfrm>
            <a:off x="2098675" y="4010025"/>
            <a:ext cx="8001000" cy="2676525"/>
          </a:xfrm>
          <a:prstGeom prst="rect">
            <a:avLst/>
          </a:prstGeom>
          <a:solidFill>
            <a:schemeClr val="bg1"/>
          </a:solidFill>
          <a:ln w="28575" cap="flat" cmpd="sng">
            <a:solidFill>
              <a:srgbClr val="C00000"/>
            </a:solidFill>
            <a:prstDash val="solid"/>
            <a:round/>
            <a:headEnd type="none" w="med" len="med"/>
            <a:tailEnd type="none" w="med" len="med"/>
          </a:ln>
        </p:spPr>
        <p:txBody>
          <a:bodyPr wrap="square" anchor="t" anchorCtr="0">
            <a:spAutoFit/>
          </a:bodyPr>
          <a:p>
            <a:pPr marL="457200" indent="-457200">
              <a:lnSpc>
                <a:spcPct val="150000"/>
              </a:lnSpc>
              <a:buClr>
                <a:srgbClr val="FF0000"/>
              </a:buClr>
              <a:buFont typeface="Wingdings" panose="05000000000000000000" charset="0"/>
              <a:buChar char="p"/>
            </a:pPr>
            <a:r>
              <a:rPr lang="zh-CN" altLang="en-US" sz="2800" b="1">
                <a:latin typeface="楷体" panose="02010609060101010101" pitchFamily="49" charset="-122"/>
                <a:ea typeface="楷体" panose="02010609060101010101" pitchFamily="49" charset="-122"/>
              </a:rPr>
              <a:t>托收承付：又叫异地托收承付</a:t>
            </a:r>
            <a:endParaRPr lang="zh-CN" altLang="en-US" sz="2800" b="1">
              <a:latin typeface="楷体" panose="02010609060101010101" pitchFamily="49" charset="-122"/>
              <a:ea typeface="楷体" panose="02010609060101010101" pitchFamily="49" charset="-122"/>
            </a:endParaRPr>
          </a:p>
          <a:p>
            <a:pPr marL="914400" lvl="1" indent="-457200">
              <a:lnSpc>
                <a:spcPct val="150000"/>
              </a:lnSpc>
              <a:buClr>
                <a:srgbClr val="FF0000"/>
              </a:buClr>
              <a:buFont typeface="Wingdings" panose="05000000000000000000" charset="0"/>
              <a:buChar char="Ø"/>
            </a:pPr>
            <a:r>
              <a:rPr lang="zh-CN" altLang="en-US" sz="2800" b="1">
                <a:latin typeface="楷体" panose="02010609060101010101" pitchFamily="49" charset="-122"/>
                <a:ea typeface="楷体" panose="02010609060101010101" pitchFamily="49" charset="-122"/>
              </a:rPr>
              <a:t>指根据购销合同由</a:t>
            </a:r>
            <a:r>
              <a:rPr lang="zh-CN" altLang="en-US" sz="2800" b="1">
                <a:solidFill>
                  <a:srgbClr val="0000CC"/>
                </a:solidFill>
                <a:latin typeface="楷体" panose="02010609060101010101" pitchFamily="49" charset="-122"/>
                <a:ea typeface="楷体" panose="02010609060101010101" pitchFamily="49" charset="-122"/>
              </a:rPr>
              <a:t>收款人</a:t>
            </a:r>
            <a:r>
              <a:rPr lang="zh-CN" altLang="en-US" sz="2800" b="1">
                <a:latin typeface="楷体" panose="02010609060101010101" pitchFamily="49" charset="-122"/>
                <a:ea typeface="楷体" panose="02010609060101010101" pitchFamily="49" charset="-122"/>
              </a:rPr>
              <a:t>发货后</a:t>
            </a:r>
            <a:r>
              <a:rPr lang="zh-CN" altLang="en-US" sz="2800" b="1">
                <a:solidFill>
                  <a:srgbClr val="0000CC"/>
                </a:solidFill>
                <a:latin typeface="楷体" panose="02010609060101010101" pitchFamily="49" charset="-122"/>
                <a:ea typeface="楷体" panose="02010609060101010101" pitchFamily="49" charset="-122"/>
              </a:rPr>
              <a:t>委托银行</a:t>
            </a:r>
            <a:r>
              <a:rPr lang="zh-CN" altLang="en-US" sz="2800" b="1">
                <a:latin typeface="楷体" panose="02010609060101010101" pitchFamily="49" charset="-122"/>
                <a:ea typeface="楷体" panose="02010609060101010101" pitchFamily="49" charset="-122"/>
              </a:rPr>
              <a:t>向异地付款人</a:t>
            </a:r>
            <a:r>
              <a:rPr lang="zh-CN" altLang="en-US" sz="2800" b="1">
                <a:solidFill>
                  <a:srgbClr val="0000CC"/>
                </a:solidFill>
                <a:latin typeface="楷体" panose="02010609060101010101" pitchFamily="49" charset="-122"/>
                <a:ea typeface="楷体" panose="02010609060101010101" pitchFamily="49" charset="-122"/>
              </a:rPr>
              <a:t>收取</a:t>
            </a:r>
            <a:r>
              <a:rPr lang="zh-CN" altLang="en-US" sz="2800" b="1">
                <a:latin typeface="楷体" panose="02010609060101010101" pitchFamily="49" charset="-122"/>
                <a:ea typeface="楷体" panose="02010609060101010101" pitchFamily="49" charset="-122"/>
              </a:rPr>
              <a:t>款项,由</a:t>
            </a:r>
            <a:r>
              <a:rPr lang="zh-CN" altLang="en-US" sz="2800" b="1">
                <a:solidFill>
                  <a:srgbClr val="0000CC"/>
                </a:solidFill>
                <a:latin typeface="楷体" panose="02010609060101010101" pitchFamily="49" charset="-122"/>
                <a:ea typeface="楷体" panose="02010609060101010101" pitchFamily="49" charset="-122"/>
              </a:rPr>
              <a:t>付款人</a:t>
            </a:r>
            <a:r>
              <a:rPr lang="zh-CN" altLang="en-US" sz="2800" b="1">
                <a:solidFill>
                  <a:srgbClr val="0000CC"/>
                </a:solidFill>
                <a:latin typeface="楷体" panose="02010609060101010101" pitchFamily="49" charset="-122"/>
                <a:ea typeface="楷体" panose="02010609060101010101" pitchFamily="49" charset="-122"/>
              </a:rPr>
              <a:t>向银行承认付款</a:t>
            </a:r>
            <a:r>
              <a:rPr lang="zh-CN" altLang="en-US" sz="2800" b="1">
                <a:latin typeface="楷体" panose="02010609060101010101" pitchFamily="49" charset="-122"/>
                <a:ea typeface="楷体" panose="02010609060101010101" pitchFamily="49" charset="-122"/>
              </a:rPr>
              <a:t>的结算方式。</a:t>
            </a:r>
            <a:endParaRPr lang="zh-CN" altLang="en-US" sz="2800" b="1">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2" nodeType="clickEffect">
                                  <p:stCondLst>
                                    <p:cond delay="0"/>
                                  </p:stCondLst>
                                  <p:childTnLst>
                                    <p:anim calcmode="lin" valueType="num">
                                      <p:cBhvr>
                                        <p:cTn id="10" dur="500"/>
                                        <p:tgtEl>
                                          <p:spTgt spid="4"/>
                                        </p:tgtEl>
                                        <p:attrNameLst>
                                          <p:attrName>ppt_x</p:attrName>
                                        </p:attrNameLst>
                                      </p:cBhvr>
                                      <p:tavLst>
                                        <p:tav tm="0">
                                          <p:val>
                                            <p:strVal val="ppt_x"/>
                                          </p:val>
                                        </p:tav>
                                        <p:tav tm="100000">
                                          <p:val>
                                            <p:strVal val="ppt_x"/>
                                          </p:val>
                                        </p:tav>
                                      </p:tavLst>
                                    </p:anim>
                                    <p:anim calcmode="lin" valueType="num">
                                      <p:cBhvr>
                                        <p:cTn id="11" dur="500"/>
                                        <p:tgtEl>
                                          <p:spTgt spid="4"/>
                                        </p:tgtEl>
                                        <p:attrNameLst>
                                          <p:attrName>ppt_y</p:attrName>
                                        </p:attrNameLst>
                                      </p:cBhvr>
                                      <p:tavLst>
                                        <p:tav tm="0">
                                          <p:val>
                                            <p:strVal val="ppt_y"/>
                                          </p:val>
                                        </p:tav>
                                        <p:tav tm="100000">
                                          <p:val>
                                            <p:strVal val="1+ppt_h/2"/>
                                          </p:val>
                                        </p:tav>
                                      </p:tavLst>
                                    </p:anim>
                                    <p:set>
                                      <p:cBhvr>
                                        <p:cTn id="12" dur="1" fill="hold">
                                          <p:stCondLst>
                                            <p:cond delay="499"/>
                                          </p:stCondLst>
                                        </p:cTn>
                                        <p:tgtEl>
                                          <p:spTgt spid="4"/>
                                        </p:tgtEl>
                                        <p:attrNameLst>
                                          <p:attrName>style.visibility</p:attrName>
                                        </p:attrNameLst>
                                      </p:cBhvr>
                                      <p:to>
                                        <p:strVal val="hidden"/>
                                      </p:to>
                                    </p:se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5949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P spid="4" grpId="2" bldLvl="0" animBg="1"/>
      <p:bldP spid="594948" grpId="0" bldLvl="0" animBg="1"/>
      <p:bldP spid="594948" grpId="1" animBg="1"/>
    </p:bld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4178" name="Rectangle 3"/>
          <p:cNvSpPr/>
          <p:nvPr/>
        </p:nvSpPr>
        <p:spPr>
          <a:xfrm>
            <a:off x="949325" y="1339850"/>
            <a:ext cx="9250680" cy="517525"/>
          </a:xfrm>
          <a:prstGeom prst="rect">
            <a:avLst/>
          </a:prstGeom>
          <a:noFill/>
          <a:ln w="9525">
            <a:noFill/>
          </a:ln>
        </p:spPr>
        <p:txBody>
          <a:bodyPr anchor="t" anchorCtr="0"/>
          <a:p>
            <a:pPr algn="just">
              <a:spcBef>
                <a:spcPct val="20000"/>
              </a:spcBef>
              <a:buClr>
                <a:schemeClr val="accent2"/>
              </a:buClr>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434179" name="Rectangle 5"/>
          <p:cNvSpPr/>
          <p:nvPr/>
        </p:nvSpPr>
        <p:spPr>
          <a:xfrm>
            <a:off x="1019810" y="1857375"/>
            <a:ext cx="10118090" cy="221932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4】</a:t>
            </a:r>
            <a:r>
              <a:rPr lang="zh-CN" altLang="en-US" sz="3200" b="1" dirty="0">
                <a:latin typeface="楷体" panose="02010609060101010101" pitchFamily="49" charset="-122"/>
                <a:ea typeface="楷体" panose="02010609060101010101" pitchFamily="49" charset="-122"/>
              </a:rPr>
              <a:t>结转</a:t>
            </a:r>
            <a:r>
              <a:rPr lang="en-US" altLang="zh-CN" sz="3200" b="1" dirty="0">
                <a:latin typeface="楷体" panose="02010609060101010101" pitchFamily="49" charset="-122"/>
                <a:ea typeface="楷体" panose="02010609060101010101" pitchFamily="49" charset="-122"/>
              </a:rPr>
              <a:t>B</a:t>
            </a:r>
            <a:r>
              <a:rPr lang="zh-CN" altLang="en-US" sz="3200" b="1" dirty="0">
                <a:latin typeface="楷体" panose="02010609060101010101" pitchFamily="49" charset="-122"/>
                <a:ea typeface="楷体" panose="02010609060101010101" pitchFamily="49" charset="-122"/>
              </a:rPr>
              <a:t>产品成本，企业采用全月一次加权平均成本法计算</a:t>
            </a:r>
            <a:r>
              <a:rPr lang="en-US" altLang="zh-CN" sz="3200" b="1" dirty="0">
                <a:latin typeface="楷体" panose="02010609060101010101" pitchFamily="49" charset="-122"/>
                <a:ea typeface="楷体" panose="02010609060101010101" pitchFamily="49" charset="-122"/>
              </a:rPr>
              <a:t>B</a:t>
            </a:r>
            <a:r>
              <a:rPr lang="zh-CN" altLang="en-US" sz="3200" b="1" dirty="0">
                <a:latin typeface="楷体" panose="02010609060101010101" pitchFamily="49" charset="-122"/>
                <a:ea typeface="楷体" panose="02010609060101010101" pitchFamily="49" charset="-122"/>
              </a:rPr>
              <a:t>产品的单位平均成本为</a:t>
            </a:r>
            <a:r>
              <a:rPr lang="en-US" altLang="zh-CN" sz="3200" b="1" dirty="0">
                <a:latin typeface="楷体" panose="02010609060101010101" pitchFamily="49" charset="-122"/>
                <a:ea typeface="楷体" panose="02010609060101010101" pitchFamily="49" charset="-122"/>
              </a:rPr>
              <a:t>200</a:t>
            </a:r>
            <a:r>
              <a:rPr lang="zh-CN" altLang="en-US" sz="3200" b="1" dirty="0">
                <a:latin typeface="楷体" panose="02010609060101010101" pitchFamily="49" charset="-122"/>
                <a:ea typeface="楷体" panose="02010609060101010101" pitchFamily="49" charset="-122"/>
              </a:rPr>
              <a:t>元（</a:t>
            </a:r>
            <a:r>
              <a:rPr lang="en-US" altLang="zh-CN" sz="3200" b="1" dirty="0">
                <a:latin typeface="楷体" panose="02010609060101010101" pitchFamily="49" charset="-122"/>
                <a:ea typeface="楷体" panose="02010609060101010101" pitchFamily="49" charset="-122"/>
              </a:rPr>
              <a:t>40</a:t>
            </a:r>
            <a:r>
              <a:rPr lang="zh-CN" altLang="en-US" sz="3200" b="1" dirty="0">
                <a:latin typeface="楷体" panose="02010609060101010101" pitchFamily="49" charset="-122"/>
                <a:ea typeface="楷体" panose="02010609060101010101" pitchFamily="49" charset="-122"/>
              </a:rPr>
              <a:t>件）。</a:t>
            </a:r>
            <a:endParaRPr lang="zh-CN" altLang="en-US" sz="3200" b="1" dirty="0">
              <a:latin typeface="楷体" panose="02010609060101010101" pitchFamily="49" charset="-122"/>
              <a:ea typeface="楷体" panose="02010609060101010101" pitchFamily="49" charset="-122"/>
            </a:endParaRPr>
          </a:p>
        </p:txBody>
      </p:sp>
      <p:sp>
        <p:nvSpPr>
          <p:cNvPr id="594950" name="Rectangle 6" descr="Rectangle: Click to edit Master text styles&#13;&#10;Second level&#13;&#10;Third level&#13;&#10;Fourth level&#13;&#10;Fifth level"/>
          <p:cNvSpPr/>
          <p:nvPr/>
        </p:nvSpPr>
        <p:spPr>
          <a:xfrm>
            <a:off x="2207578" y="3932873"/>
            <a:ext cx="7929562" cy="1500187"/>
          </a:xfrm>
          <a:prstGeom prst="rect">
            <a:avLst/>
          </a:prstGeom>
          <a:solidFill>
            <a:srgbClr val="FFFF99"/>
          </a:solidFill>
          <a:ln w="9525">
            <a:noFill/>
          </a:ln>
        </p:spPr>
        <p:txBody>
          <a:bodyPr anchor="ctr" anchorCtr="0"/>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借：主营业务成本（</a:t>
            </a:r>
            <a:r>
              <a:rPr lang="en-US" altLang="zh-CN" sz="3200" b="1" dirty="0">
                <a:latin typeface="仿宋" panose="02010609060101010101" pitchFamily="49" charset="-122"/>
                <a:ea typeface="仿宋" panose="02010609060101010101" pitchFamily="49" charset="-122"/>
              </a:rPr>
              <a:t>200×40</a:t>
            </a:r>
            <a:r>
              <a:rPr lang="zh-CN" altLang="en-US" sz="3200" b="1" dirty="0">
                <a:latin typeface="仿宋" panose="02010609060101010101" pitchFamily="49" charset="-122"/>
                <a:ea typeface="仿宋" panose="02010609060101010101" pitchFamily="49" charset="-122"/>
              </a:rPr>
              <a:t>） </a:t>
            </a:r>
            <a:r>
              <a:rPr lang="en-US" altLang="zh-CN" sz="3200" b="1" dirty="0">
                <a:latin typeface="仿宋" panose="02010609060101010101" pitchFamily="49" charset="-122"/>
                <a:ea typeface="仿宋" panose="02010609060101010101" pitchFamily="49" charset="-122"/>
              </a:rPr>
              <a:t>8 000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贷：库存商品</a:t>
            </a:r>
            <a:r>
              <a:rPr lang="en-US" altLang="zh-CN" sz="3200" b="1" dirty="0">
                <a:latin typeface="仿宋" panose="02010609060101010101" pitchFamily="49" charset="-122"/>
                <a:ea typeface="仿宋" panose="02010609060101010101" pitchFamily="49" charset="-122"/>
              </a:rPr>
              <a:t>—B            8 000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4950"/>
                                        </p:tgtEl>
                                        <p:attrNameLst>
                                          <p:attrName>style.visibility</p:attrName>
                                        </p:attrNameLst>
                                      </p:cBhvr>
                                      <p:to>
                                        <p:strVal val="visible"/>
                                      </p:to>
                                    </p:set>
                                    <p:anim calcmode="lin" valueType="num">
                                      <p:cBhvr>
                                        <p:cTn id="7" dur="500" fill="hold"/>
                                        <p:tgtEl>
                                          <p:spTgt spid="594950"/>
                                        </p:tgtEl>
                                        <p:attrNameLst>
                                          <p:attrName>ppt_x</p:attrName>
                                        </p:attrNameLst>
                                      </p:cBhvr>
                                      <p:tavLst>
                                        <p:tav tm="0">
                                          <p:val>
                                            <p:strVal val="0-#ppt_w/2"/>
                                          </p:val>
                                        </p:tav>
                                        <p:tav tm="100000">
                                          <p:val>
                                            <p:strVal val="#ppt_x"/>
                                          </p:val>
                                        </p:tav>
                                      </p:tavLst>
                                    </p:anim>
                                    <p:anim calcmode="lin" valueType="num">
                                      <p:cBhvr>
                                        <p:cTn id="8" dur="500" fill="hold"/>
                                        <p:tgtEl>
                                          <p:spTgt spid="5949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950" grpId="0" bldLvl="0" animBg="1"/>
    </p:bld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0386" name="Rectangle 3"/>
          <p:cNvSpPr/>
          <p:nvPr/>
        </p:nvSpPr>
        <p:spPr>
          <a:xfrm>
            <a:off x="1031875" y="1196975"/>
            <a:ext cx="9168130" cy="1584325"/>
          </a:xfrm>
          <a:prstGeom prst="rect">
            <a:avLst/>
          </a:prstGeom>
          <a:noFill/>
          <a:ln w="9525">
            <a:noFill/>
          </a:ln>
        </p:spPr>
        <p:txBody>
          <a:bodyPr anchor="t"/>
          <a:p>
            <a:pPr algn="just" fontAlgn="base">
              <a:lnSpc>
                <a:spcPct val="150000"/>
              </a:lnSpc>
              <a:spcBef>
                <a:spcPct val="20000"/>
              </a:spcBef>
              <a:buClr>
                <a:schemeClr val="accent2"/>
              </a:buClr>
              <a:buFont typeface="Wingdings 2" panose="05020102010507070707" pitchFamily="18" charset="2"/>
            </a:pPr>
            <a:r>
              <a:rPr lang="zh-CN" altLang="en-US" sz="3200" b="1" strike="noStrike" noProof="1" dirty="0">
                <a:solidFill>
                  <a:srgbClr val="FF0000"/>
                </a:solidFill>
                <a:latin typeface="黑体" panose="02010609060101010101" pitchFamily="49" charset="-122"/>
                <a:ea typeface="黑体" panose="02010609060101010101" pitchFamily="49" charset="-122"/>
                <a:cs typeface="+mn-cs"/>
              </a:rPr>
              <a:t>二、销售过程业务核算的账务处理</a:t>
            </a:r>
            <a:endParaRPr lang="zh-CN" altLang="en-US" sz="3200" b="1" strike="noStrike" noProof="1" dirty="0">
              <a:solidFill>
                <a:srgbClr val="FF0000"/>
              </a:solidFill>
              <a:latin typeface="黑体" panose="02010609060101010101" pitchFamily="49" charset="-122"/>
              <a:ea typeface="黑体" panose="02010609060101010101" pitchFamily="49" charset="-122"/>
            </a:endParaRPr>
          </a:p>
          <a:p>
            <a:pPr marL="457200" indent="-457200" algn="just" fontAlgn="base">
              <a:lnSpc>
                <a:spcPct val="150000"/>
              </a:lnSpc>
              <a:spcBef>
                <a:spcPct val="20000"/>
              </a:spcBef>
              <a:buClr>
                <a:srgbClr val="FF0000"/>
              </a:buClr>
              <a:buFont typeface="Wingdings" panose="05000000000000000000" charset="0"/>
              <a:buChar char="Ø"/>
            </a:pPr>
            <a:r>
              <a:rPr lang="en-US" altLang="zh-CN" sz="3200" b="1" strike="noStrike" noProof="1" dirty="0">
                <a:solidFill>
                  <a:srgbClr val="FF0000"/>
                </a:solidFill>
                <a:latin typeface="楷体" panose="02010609060101010101" pitchFamily="49" charset="-122"/>
                <a:ea typeface="楷体" panose="02010609060101010101" pitchFamily="49" charset="-122"/>
                <a:cs typeface="+mn-cs"/>
              </a:rPr>
              <a:t>【</a:t>
            </a:r>
            <a:r>
              <a:rPr lang="zh-CN" altLang="en-US" sz="3200" b="1" strike="noStrike" noProof="1" dirty="0">
                <a:solidFill>
                  <a:srgbClr val="FF0000"/>
                </a:solidFill>
                <a:latin typeface="楷体" panose="02010609060101010101" pitchFamily="49" charset="-122"/>
                <a:ea typeface="楷体" panose="02010609060101010101" pitchFamily="49" charset="-122"/>
                <a:cs typeface="+mn-cs"/>
              </a:rPr>
              <a:t>例</a:t>
            </a:r>
            <a:r>
              <a:rPr lang="en-US" altLang="zh-CN" sz="3200" b="1" strike="noStrike" noProof="1" dirty="0">
                <a:solidFill>
                  <a:srgbClr val="FF0000"/>
                </a:solidFill>
                <a:latin typeface="楷体" panose="02010609060101010101" pitchFamily="49" charset="-122"/>
                <a:ea typeface="楷体" panose="02010609060101010101" pitchFamily="49" charset="-122"/>
                <a:cs typeface="+mn-cs"/>
              </a:rPr>
              <a:t>5】</a:t>
            </a:r>
            <a:r>
              <a:rPr lang="zh-CN" altLang="en-US" sz="3200" b="1" strike="noStrike" noProof="1" dirty="0">
                <a:latin typeface="楷体" panose="02010609060101010101" pitchFamily="49" charset="-122"/>
                <a:ea typeface="楷体" panose="02010609060101010101" pitchFamily="49" charset="-122"/>
                <a:cs typeface="+mn-cs"/>
              </a:rPr>
              <a:t>企业收回</a:t>
            </a:r>
            <a:r>
              <a:rPr lang="en-US" altLang="zh-CN" sz="3200" b="1" strike="noStrike" noProof="1" dirty="0">
                <a:latin typeface="楷体" panose="02010609060101010101" pitchFamily="49" charset="-122"/>
                <a:ea typeface="楷体" panose="02010609060101010101" pitchFamily="49" charset="-122"/>
                <a:cs typeface="+mn-cs"/>
              </a:rPr>
              <a:t>B</a:t>
            </a:r>
            <a:r>
              <a:rPr lang="zh-CN" altLang="en-US" sz="3200" b="1" strike="noStrike" noProof="1" dirty="0">
                <a:latin typeface="楷体" panose="02010609060101010101" pitchFamily="49" charset="-122"/>
                <a:ea typeface="楷体" panose="02010609060101010101" pitchFamily="49" charset="-122"/>
                <a:cs typeface="+mn-cs"/>
              </a:rPr>
              <a:t>产品货物欠款</a:t>
            </a:r>
            <a:r>
              <a:rPr lang="en-US" altLang="zh-CN" sz="3200" b="1" strike="noStrike" noProof="1" dirty="0">
                <a:latin typeface="楷体" panose="02010609060101010101" pitchFamily="49" charset="-122"/>
                <a:ea typeface="楷体" panose="02010609060101010101" pitchFamily="49" charset="-122"/>
                <a:cs typeface="+mn-cs"/>
              </a:rPr>
              <a:t>11 300</a:t>
            </a:r>
            <a:r>
              <a:rPr lang="zh-CN" altLang="en-US" sz="3200" b="1" strike="noStrike" noProof="1" dirty="0">
                <a:latin typeface="楷体" panose="02010609060101010101" pitchFamily="49" charset="-122"/>
                <a:ea typeface="楷体" panose="02010609060101010101" pitchFamily="49" charset="-122"/>
                <a:cs typeface="+mn-cs"/>
              </a:rPr>
              <a:t>元。</a:t>
            </a:r>
            <a:endParaRPr lang="zh-CN" altLang="en-US" sz="3200" b="1" strike="noStrike" noProof="1" dirty="0">
              <a:latin typeface="楷体" panose="02010609060101010101" pitchFamily="49" charset="-122"/>
              <a:ea typeface="楷体" panose="02010609060101010101" pitchFamily="49" charset="-122"/>
            </a:endParaRPr>
          </a:p>
        </p:txBody>
      </p:sp>
      <p:sp>
        <p:nvSpPr>
          <p:cNvPr id="595972" name="Rectangle 4" descr="Rectangle: Click to edit Master text styles&#13;&#10;Second level&#13;&#10;Third level&#13;&#10;Fourth level&#13;&#10;Fifth level"/>
          <p:cNvSpPr/>
          <p:nvPr/>
        </p:nvSpPr>
        <p:spPr>
          <a:xfrm>
            <a:off x="2166938" y="2928938"/>
            <a:ext cx="7929562" cy="1857375"/>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3200" b="1" dirty="0">
                <a:latin typeface="仿宋" panose="02010609060101010101" pitchFamily="49" charset="-122"/>
                <a:ea typeface="仿宋" panose="02010609060101010101" pitchFamily="49" charset="-122"/>
              </a:rPr>
              <a:t>借：银行存款                </a:t>
            </a:r>
            <a:r>
              <a:rPr lang="en-US" altLang="zh-CN" sz="3200" b="1" dirty="0">
                <a:latin typeface="仿宋" panose="02010609060101010101" pitchFamily="49" charset="-122"/>
                <a:ea typeface="仿宋" panose="02010609060101010101" pitchFamily="49" charset="-122"/>
              </a:rPr>
              <a:t>11 300</a:t>
            </a:r>
            <a:endParaRPr lang="en-US" altLang="zh-CN" sz="32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贷：应收账款               </a:t>
            </a:r>
            <a:r>
              <a:rPr lang="en-US" altLang="zh-CN" sz="3200" b="1" dirty="0">
                <a:latin typeface="仿宋" panose="02010609060101010101" pitchFamily="49" charset="-122"/>
                <a:ea typeface="仿宋" panose="02010609060101010101" pitchFamily="49" charset="-122"/>
              </a:rPr>
              <a:t>11 300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5972"/>
                                        </p:tgtEl>
                                        <p:attrNameLst>
                                          <p:attrName>style.visibility</p:attrName>
                                        </p:attrNameLst>
                                      </p:cBhvr>
                                      <p:to>
                                        <p:strVal val="visible"/>
                                      </p:to>
                                    </p:set>
                                    <p:anim calcmode="lin" valueType="num">
                                      <p:cBhvr>
                                        <p:cTn id="7" dur="500" fill="hold"/>
                                        <p:tgtEl>
                                          <p:spTgt spid="595972"/>
                                        </p:tgtEl>
                                        <p:attrNameLst>
                                          <p:attrName>ppt_x</p:attrName>
                                        </p:attrNameLst>
                                      </p:cBhvr>
                                      <p:tavLst>
                                        <p:tav tm="0">
                                          <p:val>
                                            <p:strVal val="0-#ppt_w/2"/>
                                          </p:val>
                                        </p:tav>
                                        <p:tav tm="100000">
                                          <p:val>
                                            <p:strVal val="#ppt_x"/>
                                          </p:val>
                                        </p:tav>
                                      </p:tavLst>
                                    </p:anim>
                                    <p:anim calcmode="lin" valueType="num">
                                      <p:cBhvr>
                                        <p:cTn id="8" dur="500" fill="hold"/>
                                        <p:tgtEl>
                                          <p:spTgt spid="5959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972" grpId="0" bldLvl="0" animBg="1"/>
    </p:bld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6226" name="Rectangle 3"/>
          <p:cNvSpPr/>
          <p:nvPr/>
        </p:nvSpPr>
        <p:spPr>
          <a:xfrm>
            <a:off x="921385" y="1196975"/>
            <a:ext cx="10422890" cy="289877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0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en-US" altLang="zh-CN" sz="3000" b="1" dirty="0">
                <a:solidFill>
                  <a:srgbClr val="FF0000"/>
                </a:solidFill>
                <a:latin typeface="楷体" panose="02010609060101010101" pitchFamily="49" charset="-122"/>
                <a:ea typeface="楷体" panose="02010609060101010101" pitchFamily="49" charset="-122"/>
              </a:rPr>
              <a:t>6】</a:t>
            </a:r>
            <a:r>
              <a:rPr lang="zh-CN" altLang="en-US" sz="3000" b="1" dirty="0">
                <a:latin typeface="楷体" panose="02010609060101010101" pitchFamily="49" charset="-122"/>
                <a:ea typeface="楷体" panose="02010609060101010101" pitchFamily="49" charset="-122"/>
              </a:rPr>
              <a:t>企业销售</a:t>
            </a:r>
            <a:r>
              <a:rPr lang="en-US" altLang="zh-CN" sz="3000" b="1" dirty="0">
                <a:latin typeface="楷体" panose="02010609060101010101" pitchFamily="49" charset="-122"/>
                <a:ea typeface="楷体" panose="02010609060101010101" pitchFamily="49" charset="-122"/>
              </a:rPr>
              <a:t>A</a:t>
            </a:r>
            <a:r>
              <a:rPr lang="zh-CN" altLang="en-US" sz="3000" b="1" dirty="0">
                <a:latin typeface="楷体" panose="02010609060101010101" pitchFamily="49" charset="-122"/>
                <a:ea typeface="楷体" panose="02010609060101010101" pitchFamily="49" charset="-122"/>
              </a:rPr>
              <a:t>产品</a:t>
            </a:r>
            <a:r>
              <a:rPr lang="en-US" altLang="zh-CN" sz="3000" b="1" dirty="0">
                <a:latin typeface="楷体" panose="02010609060101010101" pitchFamily="49" charset="-122"/>
                <a:ea typeface="楷体" panose="02010609060101010101" pitchFamily="49" charset="-122"/>
              </a:rPr>
              <a:t>30</a:t>
            </a:r>
            <a:r>
              <a:rPr lang="zh-CN" altLang="en-US" sz="3000" b="1" dirty="0">
                <a:latin typeface="楷体" panose="02010609060101010101" pitchFamily="49" charset="-122"/>
                <a:ea typeface="楷体" panose="02010609060101010101" pitchFamily="49" charset="-122"/>
              </a:rPr>
              <a:t>件，每件售价</a:t>
            </a:r>
            <a:r>
              <a:rPr lang="en-US" altLang="zh-CN" sz="3000" b="1" dirty="0">
                <a:latin typeface="楷体" panose="02010609060101010101" pitchFamily="49" charset="-122"/>
                <a:ea typeface="楷体" panose="02010609060101010101" pitchFamily="49" charset="-122"/>
              </a:rPr>
              <a:t>300</a:t>
            </a:r>
            <a:r>
              <a:rPr lang="zh-CN" altLang="en-US" sz="3000" b="1" dirty="0">
                <a:latin typeface="楷体" panose="02010609060101010101" pitchFamily="49" charset="-122"/>
                <a:ea typeface="楷体" panose="02010609060101010101" pitchFamily="49" charset="-122"/>
              </a:rPr>
              <a:t>元，应交增值税</a:t>
            </a:r>
            <a:r>
              <a:rPr lang="en-US" altLang="zh-CN" sz="3000" b="1" dirty="0">
                <a:latin typeface="楷体" panose="02010609060101010101" pitchFamily="49" charset="-122"/>
                <a:ea typeface="楷体" panose="02010609060101010101" pitchFamily="49" charset="-122"/>
              </a:rPr>
              <a:t>1 170</a:t>
            </a:r>
            <a:r>
              <a:rPr lang="zh-CN" altLang="en-US" sz="3000" b="1" dirty="0">
                <a:latin typeface="楷体" panose="02010609060101010101" pitchFamily="49" charset="-122"/>
                <a:ea typeface="楷体" panose="02010609060101010101" pitchFamily="49" charset="-122"/>
              </a:rPr>
              <a:t>元，产品已发出并收到购货单位开出并承兑的商业汇票一张。</a:t>
            </a:r>
            <a:endParaRPr lang="zh-CN" altLang="en-US" sz="3000" b="1" dirty="0">
              <a:latin typeface="楷体" panose="02010609060101010101" pitchFamily="49" charset="-122"/>
              <a:ea typeface="楷体" panose="02010609060101010101" pitchFamily="49" charset="-122"/>
            </a:endParaRPr>
          </a:p>
        </p:txBody>
      </p:sp>
      <p:sp>
        <p:nvSpPr>
          <p:cNvPr id="596996" name="Rectangle 4" descr="Rectangle: Click to edit Master text styles&#13;&#10;Second level&#13;&#10;Third level&#13;&#10;Fourth level&#13;&#10;Fifth level"/>
          <p:cNvSpPr/>
          <p:nvPr/>
        </p:nvSpPr>
        <p:spPr>
          <a:xfrm>
            <a:off x="2133600" y="4094163"/>
            <a:ext cx="7994650" cy="2071687"/>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700" b="1" dirty="0">
                <a:latin typeface="仿宋" panose="02010609060101010101" pitchFamily="49" charset="-122"/>
                <a:ea typeface="仿宋" panose="02010609060101010101" pitchFamily="49" charset="-122"/>
              </a:rPr>
              <a:t>借：应收票据                        </a:t>
            </a:r>
            <a:r>
              <a:rPr lang="en-US" altLang="zh-CN" sz="2700" b="1" dirty="0">
                <a:latin typeface="仿宋" panose="02010609060101010101" pitchFamily="49" charset="-122"/>
                <a:ea typeface="仿宋" panose="02010609060101010101" pitchFamily="49" charset="-122"/>
              </a:rPr>
              <a:t>10 170</a:t>
            </a:r>
            <a:endParaRPr lang="en-US" altLang="zh-CN" sz="27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700" b="1" dirty="0">
                <a:latin typeface="仿宋" panose="02010609060101010101" pitchFamily="49" charset="-122"/>
                <a:ea typeface="仿宋" panose="02010609060101010101" pitchFamily="49" charset="-122"/>
              </a:rPr>
              <a:t>    </a:t>
            </a:r>
            <a:r>
              <a:rPr lang="zh-CN" altLang="en-US" sz="2700" b="1" dirty="0">
                <a:latin typeface="仿宋" panose="02010609060101010101" pitchFamily="49" charset="-122"/>
                <a:ea typeface="仿宋" panose="02010609060101010101" pitchFamily="49" charset="-122"/>
              </a:rPr>
              <a:t>贷：主营业务收入                    </a:t>
            </a:r>
            <a:r>
              <a:rPr lang="en-US" altLang="zh-CN" sz="2700" b="1" dirty="0">
                <a:latin typeface="仿宋" panose="02010609060101010101" pitchFamily="49" charset="-122"/>
                <a:ea typeface="仿宋" panose="02010609060101010101" pitchFamily="49" charset="-122"/>
              </a:rPr>
              <a:t>9 000</a:t>
            </a:r>
            <a:endParaRPr lang="en-US" altLang="zh-CN" sz="27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700" b="1" dirty="0">
                <a:latin typeface="仿宋" panose="02010609060101010101" pitchFamily="49" charset="-122"/>
                <a:ea typeface="仿宋" panose="02010609060101010101" pitchFamily="49" charset="-122"/>
              </a:rPr>
              <a:t>        </a:t>
            </a:r>
            <a:r>
              <a:rPr lang="zh-CN" altLang="en-US" sz="2700" b="1" dirty="0">
                <a:latin typeface="仿宋" panose="02010609060101010101" pitchFamily="49" charset="-122"/>
                <a:ea typeface="仿宋" panose="02010609060101010101" pitchFamily="49" charset="-122"/>
              </a:rPr>
              <a:t>应交税费</a:t>
            </a:r>
            <a:r>
              <a:rPr lang="en-US" altLang="zh-CN" sz="2700" b="1" dirty="0">
                <a:latin typeface="仿宋" panose="02010609060101010101" pitchFamily="49" charset="-122"/>
                <a:ea typeface="仿宋" panose="02010609060101010101" pitchFamily="49" charset="-122"/>
              </a:rPr>
              <a:t>—</a:t>
            </a:r>
            <a:r>
              <a:rPr lang="zh-CN" altLang="en-US" sz="2700" b="1" dirty="0">
                <a:latin typeface="仿宋" panose="02010609060101010101" pitchFamily="49" charset="-122"/>
                <a:ea typeface="仿宋" panose="02010609060101010101" pitchFamily="49" charset="-122"/>
              </a:rPr>
              <a:t>应交增值税（销项税额）</a:t>
            </a:r>
            <a:r>
              <a:rPr lang="en-US" altLang="zh-CN" sz="2700" b="1" dirty="0">
                <a:latin typeface="仿宋" panose="02010609060101010101" pitchFamily="49" charset="-122"/>
                <a:ea typeface="仿宋" panose="02010609060101010101" pitchFamily="49" charset="-122"/>
              </a:rPr>
              <a:t>1 170</a:t>
            </a:r>
            <a:endParaRPr lang="en-US" altLang="zh-CN" sz="27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6996"/>
                                        </p:tgtEl>
                                        <p:attrNameLst>
                                          <p:attrName>style.visibility</p:attrName>
                                        </p:attrNameLst>
                                      </p:cBhvr>
                                      <p:to>
                                        <p:strVal val="visible"/>
                                      </p:to>
                                    </p:set>
                                    <p:anim calcmode="lin" valueType="num">
                                      <p:cBhvr>
                                        <p:cTn id="7" dur="500" fill="hold"/>
                                        <p:tgtEl>
                                          <p:spTgt spid="596996"/>
                                        </p:tgtEl>
                                        <p:attrNameLst>
                                          <p:attrName>ppt_x</p:attrName>
                                        </p:attrNameLst>
                                      </p:cBhvr>
                                      <p:tavLst>
                                        <p:tav tm="0">
                                          <p:val>
                                            <p:strVal val="0-#ppt_w/2"/>
                                          </p:val>
                                        </p:tav>
                                        <p:tav tm="100000">
                                          <p:val>
                                            <p:strVal val="#ppt_x"/>
                                          </p:val>
                                        </p:tav>
                                      </p:tavLst>
                                    </p:anim>
                                    <p:anim calcmode="lin" valueType="num">
                                      <p:cBhvr>
                                        <p:cTn id="8" dur="500" fill="hold"/>
                                        <p:tgtEl>
                                          <p:spTgt spid="5969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996" grpId="0" bldLvl="0" animBg="1"/>
    </p:bld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7250" name="Rectangle 3"/>
          <p:cNvSpPr/>
          <p:nvPr/>
        </p:nvSpPr>
        <p:spPr>
          <a:xfrm>
            <a:off x="955675" y="1339850"/>
            <a:ext cx="9172575" cy="517525"/>
          </a:xfrm>
          <a:prstGeom prst="rect">
            <a:avLst/>
          </a:prstGeom>
          <a:noFill/>
          <a:ln w="9525">
            <a:noFill/>
          </a:ln>
        </p:spPr>
        <p:txBody>
          <a:bodyPr anchor="t" anchorCtr="0"/>
          <a:p>
            <a:pPr algn="just">
              <a:spcBef>
                <a:spcPct val="20000"/>
              </a:spcBef>
              <a:buClr>
                <a:schemeClr val="accent2"/>
              </a:buClr>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437251" name="Rectangle 5"/>
          <p:cNvSpPr/>
          <p:nvPr/>
        </p:nvSpPr>
        <p:spPr>
          <a:xfrm>
            <a:off x="921385" y="1924050"/>
            <a:ext cx="10345420" cy="222440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en-US" altLang="zh-CN" sz="3000" b="1" dirty="0">
                <a:solidFill>
                  <a:srgbClr val="FF0000"/>
                </a:solidFill>
                <a:latin typeface="楷体" panose="02010609060101010101" pitchFamily="49" charset="-122"/>
                <a:ea typeface="楷体" panose="02010609060101010101" pitchFamily="49" charset="-122"/>
              </a:rPr>
              <a:t>7】</a:t>
            </a:r>
            <a:r>
              <a:rPr lang="zh-CN" altLang="en-US" sz="3000" b="1" dirty="0">
                <a:latin typeface="楷体" panose="02010609060101010101" pitchFamily="49" charset="-122"/>
                <a:ea typeface="楷体" panose="02010609060101010101" pitchFamily="49" charset="-122"/>
              </a:rPr>
              <a:t>结转</a:t>
            </a:r>
            <a:r>
              <a:rPr lang="en-US" altLang="zh-CN" sz="3000" b="1" dirty="0">
                <a:latin typeface="楷体" panose="02010609060101010101" pitchFamily="49" charset="-122"/>
                <a:ea typeface="楷体" panose="02010609060101010101" pitchFamily="49" charset="-122"/>
              </a:rPr>
              <a:t>A</a:t>
            </a:r>
            <a:r>
              <a:rPr lang="zh-CN" altLang="en-US" sz="3000" b="1" dirty="0">
                <a:latin typeface="楷体" panose="02010609060101010101" pitchFamily="49" charset="-122"/>
                <a:ea typeface="楷体" panose="02010609060101010101" pitchFamily="49" charset="-122"/>
              </a:rPr>
              <a:t>产品成本，企业采用全月一次加权平均成本法计算</a:t>
            </a:r>
            <a:r>
              <a:rPr lang="en-US" altLang="zh-CN" sz="3000" b="1" dirty="0">
                <a:latin typeface="楷体" panose="02010609060101010101" pitchFamily="49" charset="-122"/>
                <a:ea typeface="楷体" panose="02010609060101010101" pitchFamily="49" charset="-122"/>
              </a:rPr>
              <a:t>A</a:t>
            </a:r>
            <a:r>
              <a:rPr lang="zh-CN" altLang="en-US" sz="3000" b="1" dirty="0">
                <a:latin typeface="楷体" panose="02010609060101010101" pitchFamily="49" charset="-122"/>
                <a:ea typeface="楷体" panose="02010609060101010101" pitchFamily="49" charset="-122"/>
              </a:rPr>
              <a:t>产品的单位平均成本为</a:t>
            </a:r>
            <a:r>
              <a:rPr lang="en-US" altLang="zh-CN" sz="3000" b="1" dirty="0">
                <a:latin typeface="楷体" panose="02010609060101010101" pitchFamily="49" charset="-122"/>
                <a:ea typeface="楷体" panose="02010609060101010101" pitchFamily="49" charset="-122"/>
              </a:rPr>
              <a:t>230</a:t>
            </a:r>
            <a:r>
              <a:rPr lang="zh-CN" altLang="en-US" sz="3000" b="1" dirty="0">
                <a:latin typeface="楷体" panose="02010609060101010101" pitchFamily="49" charset="-122"/>
                <a:ea typeface="楷体" panose="02010609060101010101" pitchFamily="49" charset="-122"/>
              </a:rPr>
              <a:t>元。（</a:t>
            </a:r>
            <a:r>
              <a:rPr lang="en-US" altLang="zh-CN" sz="3000" b="1" dirty="0">
                <a:latin typeface="楷体" panose="02010609060101010101" pitchFamily="49" charset="-122"/>
                <a:ea typeface="楷体" panose="02010609060101010101" pitchFamily="49" charset="-122"/>
              </a:rPr>
              <a:t>30</a:t>
            </a:r>
            <a:r>
              <a:rPr lang="zh-CN" altLang="en-US" sz="3000" b="1" dirty="0">
                <a:latin typeface="楷体" panose="02010609060101010101" pitchFamily="49" charset="-122"/>
                <a:ea typeface="楷体" panose="02010609060101010101" pitchFamily="49" charset="-122"/>
              </a:rPr>
              <a:t>件）</a:t>
            </a:r>
            <a:endParaRPr lang="zh-CN" altLang="en-US" sz="3000" b="1" dirty="0">
              <a:latin typeface="楷体" panose="02010609060101010101" pitchFamily="49" charset="-122"/>
              <a:ea typeface="楷体" panose="02010609060101010101" pitchFamily="49" charset="-122"/>
            </a:endParaRPr>
          </a:p>
        </p:txBody>
      </p:sp>
      <p:sp>
        <p:nvSpPr>
          <p:cNvPr id="596998" name="Rectangle 6" descr="Rectangle: Click to edit Master text styles&#13;&#10;Second level&#13;&#10;Third level&#13;&#10;Fourth level&#13;&#10;Fifth level"/>
          <p:cNvSpPr/>
          <p:nvPr/>
        </p:nvSpPr>
        <p:spPr>
          <a:xfrm>
            <a:off x="2085658" y="3788728"/>
            <a:ext cx="8072437" cy="1666875"/>
          </a:xfrm>
          <a:prstGeom prst="rect">
            <a:avLst/>
          </a:prstGeom>
          <a:solidFill>
            <a:srgbClr val="FFFF99"/>
          </a:solidFill>
          <a:ln w="9525">
            <a:noFill/>
          </a:ln>
        </p:spPr>
        <p:txBody>
          <a:bodyPr anchor="ctr" anchorCtr="0"/>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借：主营业务成本（</a:t>
            </a:r>
            <a:r>
              <a:rPr lang="en-US" altLang="zh-CN" sz="3200" b="1" dirty="0">
                <a:latin typeface="仿宋" panose="02010609060101010101" pitchFamily="49" charset="-122"/>
                <a:ea typeface="仿宋" panose="02010609060101010101" pitchFamily="49" charset="-122"/>
              </a:rPr>
              <a:t>230×30</a:t>
            </a:r>
            <a:r>
              <a:rPr lang="zh-CN" altLang="en-US" sz="3200" b="1" dirty="0">
                <a:latin typeface="仿宋" panose="02010609060101010101" pitchFamily="49" charset="-122"/>
                <a:ea typeface="仿宋" panose="02010609060101010101" pitchFamily="49" charset="-122"/>
              </a:rPr>
              <a:t>） </a:t>
            </a:r>
            <a:r>
              <a:rPr lang="en-US" altLang="zh-CN" sz="3200" b="1" dirty="0">
                <a:latin typeface="仿宋" panose="02010609060101010101" pitchFamily="49" charset="-122"/>
                <a:ea typeface="仿宋" panose="02010609060101010101" pitchFamily="49" charset="-122"/>
              </a:rPr>
              <a:t>6 900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贷：库存商品</a:t>
            </a:r>
            <a:r>
              <a:rPr lang="en-US" altLang="zh-CN" sz="3200" b="1" dirty="0">
                <a:latin typeface="仿宋" panose="02010609060101010101" pitchFamily="49" charset="-122"/>
                <a:ea typeface="仿宋" panose="02010609060101010101" pitchFamily="49" charset="-122"/>
              </a:rPr>
              <a:t>—A             6 900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6998"/>
                                        </p:tgtEl>
                                        <p:attrNameLst>
                                          <p:attrName>style.visibility</p:attrName>
                                        </p:attrNameLst>
                                      </p:cBhvr>
                                      <p:to>
                                        <p:strVal val="visible"/>
                                      </p:to>
                                    </p:set>
                                    <p:anim calcmode="lin" valueType="num">
                                      <p:cBhvr>
                                        <p:cTn id="7" dur="500" fill="hold"/>
                                        <p:tgtEl>
                                          <p:spTgt spid="596998"/>
                                        </p:tgtEl>
                                        <p:attrNameLst>
                                          <p:attrName>ppt_x</p:attrName>
                                        </p:attrNameLst>
                                      </p:cBhvr>
                                      <p:tavLst>
                                        <p:tav tm="0">
                                          <p:val>
                                            <p:strVal val="0-#ppt_w/2"/>
                                          </p:val>
                                        </p:tav>
                                        <p:tav tm="100000">
                                          <p:val>
                                            <p:strVal val="#ppt_x"/>
                                          </p:val>
                                        </p:tav>
                                      </p:tavLst>
                                    </p:anim>
                                    <p:anim calcmode="lin" valueType="num">
                                      <p:cBhvr>
                                        <p:cTn id="8" dur="500" fill="hold"/>
                                        <p:tgtEl>
                                          <p:spTgt spid="5969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998" grpId="0" bldLvl="0" animBg="1"/>
    </p:bld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8274" name="Rectangle 3"/>
          <p:cNvSpPr/>
          <p:nvPr/>
        </p:nvSpPr>
        <p:spPr>
          <a:xfrm>
            <a:off x="948055" y="1196975"/>
            <a:ext cx="9970135" cy="216090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8】</a:t>
            </a:r>
            <a:r>
              <a:rPr lang="en-US" altLang="zh-CN" sz="3200" b="1" dirty="0">
                <a:latin typeface="楷体" panose="02010609060101010101" pitchFamily="49" charset="-122"/>
                <a:ea typeface="楷体" panose="02010609060101010101" pitchFamily="49" charset="-122"/>
              </a:rPr>
              <a:t>60</a:t>
            </a:r>
            <a:r>
              <a:rPr lang="zh-CN" altLang="en-US" sz="3200" b="1" dirty="0">
                <a:latin typeface="楷体" panose="02010609060101010101" pitchFamily="49" charset="-122"/>
                <a:ea typeface="楷体" panose="02010609060101010101" pitchFamily="49" charset="-122"/>
              </a:rPr>
              <a:t>天后，企业到银行兑现销售</a:t>
            </a:r>
            <a:r>
              <a:rPr lang="en-US" altLang="zh-CN" sz="3200" b="1" dirty="0">
                <a:latin typeface="楷体" panose="02010609060101010101" pitchFamily="49" charset="-122"/>
                <a:ea typeface="楷体" panose="02010609060101010101" pitchFamily="49" charset="-122"/>
              </a:rPr>
              <a:t>A</a:t>
            </a:r>
            <a:r>
              <a:rPr lang="zh-CN" altLang="en-US" sz="3200" b="1" dirty="0">
                <a:latin typeface="楷体" panose="02010609060101010101" pitchFamily="49" charset="-122"/>
                <a:ea typeface="楷体" panose="02010609060101010101" pitchFamily="49" charset="-122"/>
              </a:rPr>
              <a:t>产品收到的商业汇票</a:t>
            </a:r>
            <a:r>
              <a:rPr lang="en-US" altLang="zh-CN" sz="3200" b="1" dirty="0">
                <a:latin typeface="楷体" panose="02010609060101010101" pitchFamily="49" charset="-122"/>
                <a:ea typeface="楷体" panose="02010609060101010101" pitchFamily="49" charset="-122"/>
              </a:rPr>
              <a:t>10 170</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598020" name="Rectangle 4" descr="Rectangle: Click to edit Master text styles&#13;&#10;Second level&#13;&#10;Third level&#13;&#10;Fourth level&#13;&#10;Fifth level"/>
          <p:cNvSpPr/>
          <p:nvPr/>
        </p:nvSpPr>
        <p:spPr>
          <a:xfrm>
            <a:off x="2024063" y="3803650"/>
            <a:ext cx="8143875" cy="1785938"/>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3200" b="1" dirty="0">
                <a:latin typeface="仿宋" panose="02010609060101010101" pitchFamily="49" charset="-122"/>
                <a:ea typeface="仿宋" panose="02010609060101010101" pitchFamily="49" charset="-122"/>
              </a:rPr>
              <a:t>借：银行存款               </a:t>
            </a:r>
            <a:r>
              <a:rPr lang="en-US" altLang="zh-CN" sz="3200" b="1" dirty="0">
                <a:latin typeface="仿宋" panose="02010609060101010101" pitchFamily="49" charset="-122"/>
                <a:ea typeface="仿宋" panose="02010609060101010101" pitchFamily="49" charset="-122"/>
              </a:rPr>
              <a:t>10 170</a:t>
            </a:r>
            <a:endParaRPr lang="en-US" altLang="zh-CN" sz="32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贷：应收票据                </a:t>
            </a:r>
            <a:r>
              <a:rPr lang="en-US" altLang="zh-CN" sz="3200" b="1" dirty="0">
                <a:latin typeface="仿宋" panose="02010609060101010101" pitchFamily="49" charset="-122"/>
                <a:ea typeface="仿宋" panose="02010609060101010101" pitchFamily="49" charset="-122"/>
              </a:rPr>
              <a:t>10 170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8020"/>
                                        </p:tgtEl>
                                        <p:attrNameLst>
                                          <p:attrName>style.visibility</p:attrName>
                                        </p:attrNameLst>
                                      </p:cBhvr>
                                      <p:to>
                                        <p:strVal val="visible"/>
                                      </p:to>
                                    </p:set>
                                    <p:anim calcmode="lin" valueType="num">
                                      <p:cBhvr>
                                        <p:cTn id="7" dur="500" fill="hold"/>
                                        <p:tgtEl>
                                          <p:spTgt spid="598020"/>
                                        </p:tgtEl>
                                        <p:attrNameLst>
                                          <p:attrName>ppt_x</p:attrName>
                                        </p:attrNameLst>
                                      </p:cBhvr>
                                      <p:tavLst>
                                        <p:tav tm="0">
                                          <p:val>
                                            <p:strVal val="0-#ppt_w/2"/>
                                          </p:val>
                                        </p:tav>
                                        <p:tav tm="100000">
                                          <p:val>
                                            <p:strVal val="#ppt_x"/>
                                          </p:val>
                                        </p:tav>
                                      </p:tavLst>
                                    </p:anim>
                                    <p:anim calcmode="lin" valueType="num">
                                      <p:cBhvr>
                                        <p:cTn id="8" dur="500" fill="hold"/>
                                        <p:tgtEl>
                                          <p:spTgt spid="5980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802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AutoShape 2"/>
          <p:cNvSpPr/>
          <p:nvPr/>
        </p:nvSpPr>
        <p:spPr>
          <a:xfrm>
            <a:off x="2782888" y="1916113"/>
            <a:ext cx="288925" cy="3673475"/>
          </a:xfrm>
          <a:prstGeom prst="leftBrace">
            <a:avLst>
              <a:gd name="adj1" fmla="val 208843"/>
              <a:gd name="adj2" fmla="val 50000"/>
            </a:avLst>
          </a:prstGeom>
          <a:noFill/>
          <a:ln w="38100" cap="flat" cmpd="sng">
            <a:solidFill>
              <a:srgbClr val="0000CC"/>
            </a:solidFill>
            <a:prstDash val="solid"/>
            <a:round/>
            <a:headEnd type="none" w="med" len="med"/>
            <a:tailEnd type="none" w="med" len="med"/>
          </a:ln>
        </p:spPr>
        <p:txBody>
          <a:bodyPr wrap="none" anchor="ctr" anchorCtr="0"/>
          <a:p>
            <a:endParaRPr lang="zh-CN" altLang="en-US" sz="2400" b="1" dirty="0">
              <a:latin typeface="楷体" panose="02010609060101010101" pitchFamily="49" charset="-122"/>
              <a:ea typeface="楷体" panose="02010609060101010101" pitchFamily="49" charset="-122"/>
            </a:endParaRPr>
          </a:p>
        </p:txBody>
      </p:sp>
      <p:sp>
        <p:nvSpPr>
          <p:cNvPr id="12292" name="Text Box 4"/>
          <p:cNvSpPr txBox="1"/>
          <p:nvPr/>
        </p:nvSpPr>
        <p:spPr>
          <a:xfrm>
            <a:off x="3216275" y="1590675"/>
            <a:ext cx="6924675" cy="1426210"/>
          </a:xfrm>
          <a:prstGeom prst="rect">
            <a:avLst/>
          </a:prstGeom>
          <a:noFill/>
          <a:ln w="12700" cap="flat" cmpd="sng">
            <a:solidFill>
              <a:srgbClr val="FF0000"/>
            </a:solidFill>
            <a:prstDash val="dashDot"/>
            <a:miter/>
            <a:headEnd type="none" w="med" len="med"/>
            <a:tailEnd type="none" w="med" len="med"/>
          </a:ln>
        </p:spPr>
        <p:txBody>
          <a:bodyPr anchor="t" anchorCtr="0">
            <a:spAutoFit/>
          </a:bodyPr>
          <a:p>
            <a:pPr>
              <a:lnSpc>
                <a:spcPct val="140000"/>
              </a:lnSpc>
              <a:spcBef>
                <a:spcPct val="25000"/>
              </a:spcBef>
              <a:buClr>
                <a:schemeClr val="accent1"/>
              </a:buClr>
              <a:buSzPct val="65000"/>
              <a:buFont typeface="Wingdings" panose="05000000000000000000" pitchFamily="2" charset="2"/>
            </a:pPr>
            <a:r>
              <a:rPr lang="en-US" altLang="zh-CN" sz="3100" b="1" dirty="0">
                <a:latin typeface="楷体" panose="02010609060101010101" pitchFamily="49" charset="-122"/>
                <a:ea typeface="楷体" panose="02010609060101010101" pitchFamily="49" charset="-122"/>
              </a:rPr>
              <a:t>1.</a:t>
            </a:r>
            <a:r>
              <a:rPr lang="zh-CN" altLang="en-US" sz="3100" b="1" dirty="0">
                <a:latin typeface="楷体" panose="02010609060101010101" pitchFamily="49" charset="-122"/>
                <a:ea typeface="楷体" panose="02010609060101010101" pitchFamily="49" charset="-122"/>
              </a:rPr>
              <a:t>企业拥有或控制能带来未来经济利益（重点：成本要能可靠计量）</a:t>
            </a:r>
            <a:endParaRPr lang="zh-CN" altLang="en-US" sz="3100" b="1" dirty="0">
              <a:solidFill>
                <a:srgbClr val="0000CC"/>
              </a:solidFill>
              <a:latin typeface="楷体" panose="02010609060101010101" pitchFamily="49" charset="-122"/>
              <a:ea typeface="楷体" panose="02010609060101010101" pitchFamily="49" charset="-122"/>
            </a:endParaRPr>
          </a:p>
        </p:txBody>
      </p:sp>
      <p:sp>
        <p:nvSpPr>
          <p:cNvPr id="12293" name="Text Box 5"/>
          <p:cNvSpPr txBox="1"/>
          <p:nvPr/>
        </p:nvSpPr>
        <p:spPr>
          <a:xfrm>
            <a:off x="3216275" y="3175000"/>
            <a:ext cx="6924675" cy="758825"/>
          </a:xfrm>
          <a:prstGeom prst="rect">
            <a:avLst/>
          </a:prstGeom>
          <a:noFill/>
          <a:ln w="12700" cap="flat" cmpd="sng">
            <a:solidFill>
              <a:srgbClr val="FF0000"/>
            </a:solidFill>
            <a:prstDash val="dashDot"/>
            <a:miter/>
            <a:headEnd type="none" w="med" len="med"/>
            <a:tailEnd type="none" w="med" len="med"/>
          </a:ln>
        </p:spPr>
        <p:txBody>
          <a:bodyPr anchor="t" anchorCtr="0">
            <a:spAutoFit/>
          </a:bodyPr>
          <a:p>
            <a:pPr>
              <a:lnSpc>
                <a:spcPct val="140000"/>
              </a:lnSpc>
              <a:spcBef>
                <a:spcPct val="25000"/>
              </a:spcBef>
              <a:buClr>
                <a:schemeClr val="accent1"/>
              </a:buClr>
              <a:buSzPct val="65000"/>
              <a:buFont typeface="Wingdings" panose="05000000000000000000" pitchFamily="2" charset="2"/>
            </a:pPr>
            <a:r>
              <a:rPr lang="en-US" altLang="zh-CN" sz="3100" b="1" dirty="0">
                <a:latin typeface="楷体" panose="02010609060101010101" pitchFamily="49" charset="-122"/>
                <a:ea typeface="楷体" panose="02010609060101010101" pitchFamily="49" charset="-122"/>
              </a:rPr>
              <a:t>2.</a:t>
            </a:r>
            <a:r>
              <a:rPr lang="zh-CN" altLang="en-US" sz="3100" b="1" dirty="0">
                <a:latin typeface="楷体" panose="02010609060101010101" pitchFamily="49" charset="-122"/>
                <a:ea typeface="楷体" panose="02010609060101010101" pitchFamily="49" charset="-122"/>
              </a:rPr>
              <a:t>不具有实物形态</a:t>
            </a:r>
            <a:endParaRPr lang="zh-CN" altLang="en-US" sz="3100" b="1" dirty="0">
              <a:latin typeface="楷体" panose="02010609060101010101" pitchFamily="49" charset="-122"/>
              <a:ea typeface="楷体" panose="02010609060101010101" pitchFamily="49" charset="-122"/>
            </a:endParaRPr>
          </a:p>
        </p:txBody>
      </p:sp>
      <p:sp>
        <p:nvSpPr>
          <p:cNvPr id="12294" name="Text Box 6"/>
          <p:cNvSpPr txBox="1"/>
          <p:nvPr/>
        </p:nvSpPr>
        <p:spPr>
          <a:xfrm>
            <a:off x="3216275" y="4073525"/>
            <a:ext cx="6924675" cy="758825"/>
          </a:xfrm>
          <a:prstGeom prst="rect">
            <a:avLst/>
          </a:prstGeom>
          <a:noFill/>
          <a:ln w="12700" cap="flat" cmpd="sng">
            <a:solidFill>
              <a:srgbClr val="FF0000"/>
            </a:solidFill>
            <a:prstDash val="dashDot"/>
            <a:miter/>
            <a:headEnd type="none" w="med" len="med"/>
            <a:tailEnd type="none" w="med" len="med"/>
          </a:ln>
        </p:spPr>
        <p:txBody>
          <a:bodyPr anchor="t" anchorCtr="0">
            <a:spAutoFit/>
          </a:bodyPr>
          <a:p>
            <a:pPr>
              <a:lnSpc>
                <a:spcPct val="140000"/>
              </a:lnSpc>
              <a:spcBef>
                <a:spcPct val="25000"/>
              </a:spcBef>
              <a:buClr>
                <a:schemeClr val="accent1"/>
              </a:buClr>
              <a:buSzPct val="65000"/>
              <a:buFont typeface="Wingdings" panose="05000000000000000000" pitchFamily="2" charset="2"/>
            </a:pPr>
            <a:r>
              <a:rPr lang="en-US" altLang="zh-CN" sz="3100" b="1" dirty="0">
                <a:latin typeface="楷体" panose="02010609060101010101" pitchFamily="49" charset="-122"/>
                <a:ea typeface="楷体" panose="02010609060101010101" pitchFamily="49" charset="-122"/>
              </a:rPr>
              <a:t>3.</a:t>
            </a:r>
            <a:r>
              <a:rPr lang="zh-CN" altLang="en-US" sz="3100" b="1" dirty="0">
                <a:latin typeface="楷体" panose="02010609060101010101" pitchFamily="49" charset="-122"/>
                <a:ea typeface="楷体" panose="02010609060101010101" pitchFamily="49" charset="-122"/>
              </a:rPr>
              <a:t>具有可辨认性</a:t>
            </a:r>
            <a:endParaRPr lang="zh-CN" altLang="en-US" sz="3100" b="1" dirty="0">
              <a:latin typeface="楷体" panose="02010609060101010101" pitchFamily="49" charset="-122"/>
              <a:ea typeface="楷体" panose="02010609060101010101" pitchFamily="49" charset="-122"/>
            </a:endParaRPr>
          </a:p>
        </p:txBody>
      </p:sp>
      <p:sp>
        <p:nvSpPr>
          <p:cNvPr id="12295" name="Text Box 7"/>
          <p:cNvSpPr txBox="1"/>
          <p:nvPr/>
        </p:nvSpPr>
        <p:spPr>
          <a:xfrm>
            <a:off x="3216275" y="4975225"/>
            <a:ext cx="6924675" cy="806450"/>
          </a:xfrm>
          <a:prstGeom prst="rect">
            <a:avLst/>
          </a:prstGeom>
          <a:noFill/>
          <a:ln w="12700" cap="flat" cmpd="sng">
            <a:solidFill>
              <a:srgbClr val="FF0000"/>
            </a:solidFill>
            <a:prstDash val="dashDot"/>
            <a:miter/>
            <a:headEnd type="none" w="med" len="med"/>
            <a:tailEnd type="none" w="med" len="med"/>
          </a:ln>
        </p:spPr>
        <p:txBody>
          <a:bodyPr anchor="t" anchorCtr="0">
            <a:spAutoFit/>
          </a:bodyPr>
          <a:p>
            <a:pPr>
              <a:lnSpc>
                <a:spcPct val="150000"/>
              </a:lnSpc>
              <a:spcBef>
                <a:spcPct val="20000"/>
              </a:spcBef>
              <a:buClr>
                <a:schemeClr val="accent1"/>
              </a:buClr>
              <a:buSzPct val="65000"/>
              <a:buFont typeface="Wingdings" panose="05000000000000000000" pitchFamily="2" charset="2"/>
            </a:pPr>
            <a:r>
              <a:rPr lang="en-US" altLang="zh-CN" sz="3100" b="1" dirty="0">
                <a:latin typeface="楷体" panose="02010609060101010101" pitchFamily="49" charset="-122"/>
                <a:ea typeface="楷体" panose="02010609060101010101" pitchFamily="49" charset="-122"/>
              </a:rPr>
              <a:t>4.</a:t>
            </a:r>
            <a:r>
              <a:rPr lang="zh-CN" altLang="en-US" sz="3100" b="1" dirty="0">
                <a:latin typeface="楷体" panose="02010609060101010101" pitchFamily="49" charset="-122"/>
                <a:ea typeface="楷体" panose="02010609060101010101" pitchFamily="49" charset="-122"/>
              </a:rPr>
              <a:t>属于非货币性资产</a:t>
            </a:r>
            <a:endParaRPr lang="zh-CN" altLang="en-US" sz="3100" b="1" dirty="0">
              <a:latin typeface="楷体" panose="02010609060101010101" pitchFamily="49" charset="-122"/>
              <a:ea typeface="楷体" panose="02010609060101010101" pitchFamily="49" charset="-122"/>
            </a:endParaRPr>
          </a:p>
        </p:txBody>
      </p:sp>
      <p:sp>
        <p:nvSpPr>
          <p:cNvPr id="111623" name="矩形 1"/>
          <p:cNvSpPr/>
          <p:nvPr/>
        </p:nvSpPr>
        <p:spPr>
          <a:xfrm>
            <a:off x="2027238" y="2130425"/>
            <a:ext cx="684212" cy="3107690"/>
          </a:xfrm>
          <a:prstGeom prst="rect">
            <a:avLst/>
          </a:prstGeom>
          <a:noFill/>
          <a:ln w="9525">
            <a:noFill/>
          </a:ln>
        </p:spPr>
        <p:txBody>
          <a:bodyPr anchor="t" anchorCtr="0">
            <a:spAutoFit/>
          </a:bodyPr>
          <a:p>
            <a:r>
              <a:rPr lang="zh-CN" altLang="en-US" sz="2800" b="1" dirty="0">
                <a:solidFill>
                  <a:srgbClr val="0000FF"/>
                </a:solidFill>
                <a:latin typeface="黑体" panose="02010609060101010101" pitchFamily="49" charset="-122"/>
                <a:ea typeface="黑体" panose="02010609060101010101" pitchFamily="49" charset="-122"/>
              </a:rPr>
              <a:t>无形资产的特征</a:t>
            </a:r>
            <a:endParaRPr lang="zh-CN" altLang="en-US" sz="2800" b="1" dirty="0">
              <a:solidFill>
                <a:srgbClr val="0000FF"/>
              </a:solidFill>
              <a:latin typeface="黑体" panose="02010609060101010101" pitchFamily="49" charset="-122"/>
              <a:ea typeface="黑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linds(horizontal)">
                                      <p:cBhvr>
                                        <p:cTn id="7" dur="500"/>
                                        <p:tgtEl>
                                          <p:spTgt spid="12290"/>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292"/>
                                        </p:tgtEl>
                                        <p:attrNameLst>
                                          <p:attrName>style.visibility</p:attrName>
                                        </p:attrNameLst>
                                      </p:cBhvr>
                                      <p:to>
                                        <p:strVal val="visible"/>
                                      </p:to>
                                    </p:set>
                                    <p:anim calcmode="lin" valueType="num">
                                      <p:cBhvr>
                                        <p:cTn id="11" dur="500" fill="hold"/>
                                        <p:tgtEl>
                                          <p:spTgt spid="12292"/>
                                        </p:tgtEl>
                                        <p:attrNameLst>
                                          <p:attrName>ppt_x</p:attrName>
                                        </p:attrNameLst>
                                      </p:cBhvr>
                                      <p:tavLst>
                                        <p:tav tm="0">
                                          <p:val>
                                            <p:strVal val="0-#ppt_w/2"/>
                                          </p:val>
                                        </p:tav>
                                        <p:tav tm="100000">
                                          <p:val>
                                            <p:strVal val="#ppt_x"/>
                                          </p:val>
                                        </p:tav>
                                      </p:tavLst>
                                    </p:anim>
                                    <p:anim calcmode="lin" valueType="num">
                                      <p:cBhvr>
                                        <p:cTn id="12"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2293"/>
                                        </p:tgtEl>
                                        <p:attrNameLst>
                                          <p:attrName>style.visibility</p:attrName>
                                        </p:attrNameLst>
                                      </p:cBhvr>
                                      <p:to>
                                        <p:strVal val="visible"/>
                                      </p:to>
                                    </p:set>
                                    <p:anim calcmode="lin" valueType="num">
                                      <p:cBhvr>
                                        <p:cTn id="17" dur="500" fill="hold"/>
                                        <p:tgtEl>
                                          <p:spTgt spid="12293"/>
                                        </p:tgtEl>
                                        <p:attrNameLst>
                                          <p:attrName>ppt_x</p:attrName>
                                        </p:attrNameLst>
                                      </p:cBhvr>
                                      <p:tavLst>
                                        <p:tav tm="0">
                                          <p:val>
                                            <p:strVal val="0-#ppt_w/2"/>
                                          </p:val>
                                        </p:tav>
                                        <p:tav tm="100000">
                                          <p:val>
                                            <p:strVal val="#ppt_x"/>
                                          </p:val>
                                        </p:tav>
                                      </p:tavLst>
                                    </p:anim>
                                    <p:anim calcmode="lin" valueType="num">
                                      <p:cBhvr>
                                        <p:cTn id="18"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2294"/>
                                        </p:tgtEl>
                                        <p:attrNameLst>
                                          <p:attrName>style.visibility</p:attrName>
                                        </p:attrNameLst>
                                      </p:cBhvr>
                                      <p:to>
                                        <p:strVal val="visible"/>
                                      </p:to>
                                    </p:set>
                                    <p:anim calcmode="lin" valueType="num">
                                      <p:cBhvr>
                                        <p:cTn id="23" dur="500" fill="hold"/>
                                        <p:tgtEl>
                                          <p:spTgt spid="12294"/>
                                        </p:tgtEl>
                                        <p:attrNameLst>
                                          <p:attrName>ppt_x</p:attrName>
                                        </p:attrNameLst>
                                      </p:cBhvr>
                                      <p:tavLst>
                                        <p:tav tm="0">
                                          <p:val>
                                            <p:strVal val="0-#ppt_w/2"/>
                                          </p:val>
                                        </p:tav>
                                        <p:tav tm="100000">
                                          <p:val>
                                            <p:strVal val="#ppt_x"/>
                                          </p:val>
                                        </p:tav>
                                      </p:tavLst>
                                    </p:anim>
                                    <p:anim calcmode="lin" valueType="num">
                                      <p:cBhvr>
                                        <p:cTn id="24" dur="500" fill="hold"/>
                                        <p:tgtEl>
                                          <p:spTgt spid="1229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2295"/>
                                        </p:tgtEl>
                                        <p:attrNameLst>
                                          <p:attrName>style.visibility</p:attrName>
                                        </p:attrNameLst>
                                      </p:cBhvr>
                                      <p:to>
                                        <p:strVal val="visible"/>
                                      </p:to>
                                    </p:set>
                                    <p:anim calcmode="lin" valueType="num">
                                      <p:cBhvr>
                                        <p:cTn id="29" dur="500" fill="hold"/>
                                        <p:tgtEl>
                                          <p:spTgt spid="12295"/>
                                        </p:tgtEl>
                                        <p:attrNameLst>
                                          <p:attrName>ppt_x</p:attrName>
                                        </p:attrNameLst>
                                      </p:cBhvr>
                                      <p:tavLst>
                                        <p:tav tm="0">
                                          <p:val>
                                            <p:strVal val="0-#ppt_w/2"/>
                                          </p:val>
                                        </p:tav>
                                        <p:tav tm="100000">
                                          <p:val>
                                            <p:strVal val="#ppt_x"/>
                                          </p:val>
                                        </p:tav>
                                      </p:tavLst>
                                    </p:anim>
                                    <p:anim calcmode="lin" valueType="num">
                                      <p:cBhvr>
                                        <p:cTn id="30" dur="500" fill="hold"/>
                                        <p:tgtEl>
                                          <p:spTgt spid="122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ldLvl="0" animBg="1"/>
      <p:bldP spid="12292" grpId="0" bldLvl="0" animBg="1"/>
      <p:bldP spid="12293" grpId="0" bldLvl="0" animBg="1"/>
      <p:bldP spid="12294" grpId="0" bldLvl="0" animBg="1"/>
      <p:bldP spid="12295" grpId="0" bldLvl="0" animBg="1"/>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9298" name="Rectangle 3"/>
          <p:cNvSpPr/>
          <p:nvPr/>
        </p:nvSpPr>
        <p:spPr>
          <a:xfrm>
            <a:off x="911860" y="1064895"/>
            <a:ext cx="9657080" cy="157162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zh-CN" altLang="en-US" sz="3200" b="1" dirty="0">
                <a:solidFill>
                  <a:srgbClr val="0000FF"/>
                </a:solidFill>
                <a:latin typeface="黑体" panose="02010609060101010101" pitchFamily="49" charset="-122"/>
                <a:ea typeface="黑体" panose="02010609060101010101" pitchFamily="49" charset="-122"/>
              </a:rPr>
              <a:t>（三）预收账款</a:t>
            </a:r>
            <a:r>
              <a:rPr lang="zh-CN" altLang="en-US" sz="3200" b="1" dirty="0">
                <a:solidFill>
                  <a:srgbClr val="353DE3"/>
                </a:solidFill>
                <a:latin typeface="黑体" panose="02010609060101010101" pitchFamily="49" charset="-122"/>
                <a:ea typeface="黑体" panose="02010609060101010101" pitchFamily="49" charset="-122"/>
              </a:rPr>
              <a:t>的核算</a:t>
            </a:r>
            <a:endParaRPr lang="zh-CN" altLang="en-US" sz="3200" b="1" dirty="0">
              <a:solidFill>
                <a:srgbClr val="353DE3"/>
              </a:solidFill>
              <a:latin typeface="黑体" panose="02010609060101010101" pitchFamily="49" charset="-122"/>
              <a:ea typeface="黑体" panose="02010609060101010101" pitchFamily="49" charset="-122"/>
            </a:endParaRPr>
          </a:p>
        </p:txBody>
      </p:sp>
      <p:graphicFrame>
        <p:nvGraphicFramePr>
          <p:cNvPr id="600068" name="Group 4"/>
          <p:cNvGraphicFramePr>
            <a:graphicFrameLocks noGrp="1"/>
          </p:cNvGraphicFramePr>
          <p:nvPr>
            <p:custDataLst>
              <p:tags r:id="rId1"/>
            </p:custDataLst>
          </p:nvPr>
        </p:nvGraphicFramePr>
        <p:xfrm>
          <a:off x="2809875" y="3106738"/>
          <a:ext cx="2349500" cy="1463675"/>
        </p:xfrm>
        <a:graphic>
          <a:graphicData uri="http://schemas.openxmlformats.org/drawingml/2006/table">
            <a:tbl>
              <a:tblPr/>
              <a:tblGrid>
                <a:gridCol w="1174750"/>
                <a:gridCol w="1174750"/>
              </a:tblGrid>
              <a:tr h="433004">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主营业务收入</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30671">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00079" name="Group 15"/>
          <p:cNvGraphicFramePr>
            <a:graphicFrameLocks noGrp="1"/>
          </p:cNvGraphicFramePr>
          <p:nvPr>
            <p:custDataLst>
              <p:tags r:id="rId2"/>
            </p:custDataLst>
          </p:nvPr>
        </p:nvGraphicFramePr>
        <p:xfrm>
          <a:off x="2057400" y="4603115"/>
          <a:ext cx="3897630" cy="1490980"/>
        </p:xfrm>
        <a:graphic>
          <a:graphicData uri="http://schemas.openxmlformats.org/drawingml/2006/table">
            <a:tbl>
              <a:tblPr/>
              <a:tblGrid>
                <a:gridCol w="1948815"/>
                <a:gridCol w="1948815"/>
              </a:tblGrid>
              <a:tr h="44196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应交税费</a:t>
                      </a: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应交增（销）</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46676" marB="46676" anchor="ctr" anchorCtr="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4902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46676" marB="46676" anchor="ctr" anchorCtr="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46676" marB="46676" anchor="ctr" anchorCtr="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00090" name="Group 26"/>
          <p:cNvGraphicFramePr>
            <a:graphicFrameLocks noGrp="1"/>
          </p:cNvGraphicFramePr>
          <p:nvPr/>
        </p:nvGraphicFramePr>
        <p:xfrm>
          <a:off x="7392988" y="3033713"/>
          <a:ext cx="2274570" cy="1463675"/>
        </p:xfrm>
        <a:graphic>
          <a:graphicData uri="http://schemas.openxmlformats.org/drawingml/2006/table">
            <a:tbl>
              <a:tblPr/>
              <a:tblGrid>
                <a:gridCol w="1137285"/>
                <a:gridCol w="1137285"/>
              </a:tblGrid>
              <a:tr h="433004">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银行存款</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30671">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00101" name="Group 37"/>
          <p:cNvGraphicFramePr>
            <a:graphicFrameLocks noGrp="1"/>
          </p:cNvGraphicFramePr>
          <p:nvPr/>
        </p:nvGraphicFramePr>
        <p:xfrm>
          <a:off x="6024563" y="4257675"/>
          <a:ext cx="1928495" cy="1463675"/>
        </p:xfrm>
        <a:graphic>
          <a:graphicData uri="http://schemas.openxmlformats.org/drawingml/2006/table">
            <a:tbl>
              <a:tblPr/>
              <a:tblGrid>
                <a:gridCol w="964565"/>
                <a:gridCol w="963930"/>
              </a:tblGrid>
              <a:tr h="433004">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预收账款</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30671">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39" marR="91439" marT="45740" marB="4574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00112" name="Line 48"/>
          <p:cNvSpPr/>
          <p:nvPr/>
        </p:nvSpPr>
        <p:spPr>
          <a:xfrm>
            <a:off x="4584700" y="5336858"/>
            <a:ext cx="2232025" cy="0"/>
          </a:xfrm>
          <a:prstGeom prst="line">
            <a:avLst/>
          </a:prstGeom>
          <a:ln w="57150" cap="flat" cmpd="sng">
            <a:solidFill>
              <a:srgbClr val="FF9900"/>
            </a:solidFill>
            <a:prstDash val="solid"/>
            <a:round/>
            <a:headEnd type="none" w="med" len="med"/>
            <a:tailEnd type="triangle" w="med" len="med"/>
          </a:ln>
        </p:spPr>
      </p:sp>
      <p:sp>
        <p:nvSpPr>
          <p:cNvPr id="600113" name="Line 49"/>
          <p:cNvSpPr/>
          <p:nvPr/>
        </p:nvSpPr>
        <p:spPr>
          <a:xfrm>
            <a:off x="5951538" y="4112895"/>
            <a:ext cx="1587" cy="1223963"/>
          </a:xfrm>
          <a:prstGeom prst="line">
            <a:avLst/>
          </a:prstGeom>
          <a:ln w="57150" cap="flat" cmpd="sng">
            <a:solidFill>
              <a:srgbClr val="FF9900"/>
            </a:solidFill>
            <a:prstDash val="solid"/>
            <a:round/>
            <a:headEnd type="none" w="med" len="med"/>
            <a:tailEnd type="none" w="med" len="med"/>
          </a:ln>
        </p:spPr>
      </p:sp>
      <p:sp>
        <p:nvSpPr>
          <p:cNvPr id="600114" name="Line 50"/>
          <p:cNvSpPr/>
          <p:nvPr/>
        </p:nvSpPr>
        <p:spPr>
          <a:xfrm>
            <a:off x="4584700" y="4112895"/>
            <a:ext cx="1366838" cy="0"/>
          </a:xfrm>
          <a:prstGeom prst="line">
            <a:avLst/>
          </a:prstGeom>
          <a:ln w="57150" cap="flat" cmpd="sng">
            <a:solidFill>
              <a:srgbClr val="FF9900"/>
            </a:solidFill>
            <a:prstDash val="solid"/>
            <a:round/>
            <a:headEnd type="none" w="med" len="med"/>
            <a:tailEnd type="none" w="med" len="med"/>
          </a:ln>
        </p:spPr>
      </p:sp>
      <p:sp>
        <p:nvSpPr>
          <p:cNvPr id="600115" name="Line 51"/>
          <p:cNvSpPr/>
          <p:nvPr/>
        </p:nvSpPr>
        <p:spPr>
          <a:xfrm>
            <a:off x="8183563" y="3825875"/>
            <a:ext cx="1587" cy="1223963"/>
          </a:xfrm>
          <a:prstGeom prst="line">
            <a:avLst/>
          </a:prstGeom>
          <a:ln w="57150" cap="flat" cmpd="sng">
            <a:solidFill>
              <a:srgbClr val="FF0000"/>
            </a:solidFill>
            <a:prstDash val="solid"/>
            <a:round/>
            <a:headEnd type="none" w="med" len="med"/>
            <a:tailEnd type="none" w="med" len="med"/>
          </a:ln>
        </p:spPr>
      </p:sp>
      <p:sp>
        <p:nvSpPr>
          <p:cNvPr id="600116" name="Line 52"/>
          <p:cNvSpPr/>
          <p:nvPr/>
        </p:nvSpPr>
        <p:spPr>
          <a:xfrm>
            <a:off x="7391400" y="5049838"/>
            <a:ext cx="792163" cy="0"/>
          </a:xfrm>
          <a:prstGeom prst="line">
            <a:avLst/>
          </a:prstGeom>
          <a:ln w="57150" cap="flat" cmpd="sng">
            <a:solidFill>
              <a:srgbClr val="FF0000"/>
            </a:solidFill>
            <a:prstDash val="solid"/>
            <a:round/>
            <a:headEnd type="triangle" w="med" len="med"/>
            <a:tailEnd type="none" w="med" len="med"/>
          </a:ln>
        </p:spPr>
      </p:sp>
      <p:sp>
        <p:nvSpPr>
          <p:cNvPr id="600117" name="Oval 53"/>
          <p:cNvSpPr/>
          <p:nvPr/>
        </p:nvSpPr>
        <p:spPr>
          <a:xfrm>
            <a:off x="7967663" y="4762500"/>
            <a:ext cx="431800" cy="433388"/>
          </a:xfrm>
          <a:prstGeom prst="ellipse">
            <a:avLst/>
          </a:prstGeom>
          <a:solidFill>
            <a:srgbClr val="FF0000"/>
          </a:solidFill>
          <a:ln w="9525" cap="flat" cmpd="sng">
            <a:solidFill>
              <a:schemeClr val="tx1"/>
            </a:solidFill>
            <a:prstDash val="solid"/>
            <a:round/>
            <a:headEnd type="none" w="med" len="med"/>
            <a:tailEnd type="none" w="med" len="med"/>
          </a:ln>
        </p:spPr>
        <p:txBody>
          <a:bodyPr wrap="none" anchor="ctr" anchorCtr="0"/>
          <a:p>
            <a:pPr algn="ctr"/>
            <a:r>
              <a:rPr lang="en-US" altLang="zh-CN" sz="2800" b="1" dirty="0">
                <a:solidFill>
                  <a:schemeClr val="bg1"/>
                </a:solidFill>
                <a:latin typeface="仿宋" panose="02010609060101010101" pitchFamily="49" charset="-122"/>
                <a:ea typeface="仿宋" panose="02010609060101010101" pitchFamily="49" charset="-122"/>
              </a:rPr>
              <a:t>1</a:t>
            </a:r>
            <a:endParaRPr lang="en-US" altLang="zh-CN" sz="2800" b="1" dirty="0">
              <a:solidFill>
                <a:schemeClr val="bg1"/>
              </a:solidFill>
              <a:latin typeface="仿宋" panose="02010609060101010101" pitchFamily="49" charset="-122"/>
              <a:ea typeface="仿宋" panose="02010609060101010101" pitchFamily="49" charset="-122"/>
            </a:endParaRPr>
          </a:p>
        </p:txBody>
      </p:sp>
      <p:sp>
        <p:nvSpPr>
          <p:cNvPr id="600118" name="Oval 54"/>
          <p:cNvSpPr/>
          <p:nvPr/>
        </p:nvSpPr>
        <p:spPr>
          <a:xfrm>
            <a:off x="5735638" y="5122545"/>
            <a:ext cx="431800" cy="433388"/>
          </a:xfrm>
          <a:prstGeom prst="ellipse">
            <a:avLst/>
          </a:prstGeom>
          <a:solidFill>
            <a:srgbClr val="FF9900"/>
          </a:solidFill>
          <a:ln w="9525" cap="flat" cmpd="sng">
            <a:solidFill>
              <a:schemeClr val="tx1"/>
            </a:solidFill>
            <a:prstDash val="solid"/>
            <a:round/>
            <a:headEnd type="none" w="med" len="med"/>
            <a:tailEnd type="none" w="med" len="med"/>
          </a:ln>
        </p:spPr>
        <p:txBody>
          <a:bodyPr wrap="none" anchor="ctr" anchorCtr="0"/>
          <a:p>
            <a:pPr algn="ctr"/>
            <a:r>
              <a:rPr lang="en-US" altLang="zh-CN" sz="2800" b="1" dirty="0">
                <a:latin typeface="仿宋" panose="02010609060101010101" pitchFamily="49" charset="-122"/>
                <a:ea typeface="仿宋" panose="02010609060101010101" pitchFamily="49" charset="-122"/>
              </a:rPr>
              <a:t>2</a:t>
            </a:r>
            <a:endParaRPr lang="en-US" altLang="zh-CN" sz="2800" b="1" dirty="0">
              <a:latin typeface="仿宋" panose="02010609060101010101" pitchFamily="49" charset="-122"/>
              <a:ea typeface="仿宋" panose="02010609060101010101" pitchFamily="49" charset="-122"/>
            </a:endParaRPr>
          </a:p>
        </p:txBody>
      </p:sp>
      <p:sp>
        <p:nvSpPr>
          <p:cNvPr id="2" name="矩形 1"/>
          <p:cNvSpPr/>
          <p:nvPr/>
        </p:nvSpPr>
        <p:spPr>
          <a:xfrm>
            <a:off x="5397500" y="5588953"/>
            <a:ext cx="1101090" cy="460375"/>
          </a:xfrm>
          <a:prstGeom prst="rect">
            <a:avLst/>
          </a:prstGeom>
          <a:noFill/>
          <a:ln w="9525">
            <a:noFill/>
          </a:ln>
        </p:spPr>
        <p:txBody>
          <a:bodyPr wrap="none" anchor="t" anchorCtr="0">
            <a:spAutoFit/>
          </a:bodyPr>
          <a:p>
            <a:r>
              <a:rPr lang="zh-CN" altLang="en-US" sz="2400" b="1" dirty="0">
                <a:latin typeface="仿宋" panose="02010609060101010101" pitchFamily="49" charset="-122"/>
                <a:ea typeface="仿宋" panose="02010609060101010101" pitchFamily="49" charset="-122"/>
              </a:rPr>
              <a:t>交货时</a:t>
            </a:r>
            <a:endParaRPr lang="zh-CN" altLang="en-US" sz="2400" dirty="0">
              <a:latin typeface="Arial" panose="020B0604020202020204" pitchFamily="34" charset="0"/>
              <a:ea typeface="宋体" panose="02010600030101010101" pitchFamily="2" charset="-122"/>
            </a:endParaRPr>
          </a:p>
        </p:txBody>
      </p:sp>
      <p:sp>
        <p:nvSpPr>
          <p:cNvPr id="3" name="矩形 2"/>
          <p:cNvSpPr/>
          <p:nvPr/>
        </p:nvSpPr>
        <p:spPr>
          <a:xfrm>
            <a:off x="7539038" y="5268913"/>
            <a:ext cx="1407160" cy="460375"/>
          </a:xfrm>
          <a:prstGeom prst="rect">
            <a:avLst/>
          </a:prstGeom>
          <a:noFill/>
          <a:ln w="9525">
            <a:noFill/>
          </a:ln>
        </p:spPr>
        <p:txBody>
          <a:bodyPr wrap="none" anchor="t" anchorCtr="0">
            <a:spAutoFit/>
          </a:bodyPr>
          <a:p>
            <a:r>
              <a:rPr lang="zh-CN" altLang="en-US" sz="2400" b="1" dirty="0">
                <a:latin typeface="仿宋" panose="02010609060101010101" pitchFamily="49" charset="-122"/>
                <a:ea typeface="仿宋" panose="02010609060101010101" pitchFamily="49" charset="-122"/>
              </a:rPr>
              <a:t>预收款时</a:t>
            </a:r>
            <a:endParaRPr lang="zh-CN" altLang="en-US" sz="2400" dirty="0">
              <a:latin typeface="Arial" panose="020B0604020202020204" pitchFamily="34" charset="0"/>
              <a:ea typeface="宋体" panose="02010600030101010101" pitchFamily="2"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01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01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001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001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001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001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001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117" grpId="0" bldLvl="0" animBg="1"/>
      <p:bldP spid="3" grpId="0"/>
      <p:bldP spid="600117" grpId="1" animBg="1"/>
      <p:bldP spid="3" grpId="1"/>
      <p:bldP spid="600118" grpId="0" bldLvl="0" animBg="1"/>
      <p:bldP spid="2" grpId="0"/>
      <p:bldP spid="600118" grpId="1" animBg="1"/>
      <p:bldP spid="2" grpId="1"/>
    </p:bld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1091" name="Rectangle 3" descr="Rectangle: Click to edit Master text styles&#13;&#10;Second level&#13;&#10;Third level&#13;&#10;Fourth level&#13;&#10;Fifth level"/>
          <p:cNvSpPr/>
          <p:nvPr/>
        </p:nvSpPr>
        <p:spPr>
          <a:xfrm>
            <a:off x="2127250" y="3802063"/>
            <a:ext cx="8001000" cy="1643062"/>
          </a:xfrm>
          <a:prstGeom prst="rect">
            <a:avLst/>
          </a:prstGeom>
          <a:solidFill>
            <a:srgbClr val="FFFF99"/>
          </a:solidFill>
          <a:ln w="9525">
            <a:noFill/>
          </a:ln>
        </p:spPr>
        <p:txBody>
          <a:bodyPr anchor="ctr" anchorCtr="1"/>
          <a:p>
            <a:pPr marL="342900" indent="-342900">
              <a:lnSpc>
                <a:spcPct val="150000"/>
              </a:lnSpc>
              <a:spcBef>
                <a:spcPct val="20000"/>
              </a:spcBef>
            </a:pPr>
            <a:r>
              <a:rPr lang="zh-CN" altLang="en-US" sz="3200" b="1" dirty="0">
                <a:latin typeface="仿宋" panose="02010609060101010101" pitchFamily="49" charset="-122"/>
                <a:ea typeface="仿宋" panose="02010609060101010101" pitchFamily="49" charset="-122"/>
              </a:rPr>
              <a:t>借：银行存款                 </a:t>
            </a:r>
            <a:r>
              <a:rPr lang="en-US" altLang="zh-CN" sz="3200" b="1" dirty="0">
                <a:latin typeface="仿宋" panose="02010609060101010101" pitchFamily="49" charset="-122"/>
                <a:ea typeface="仿宋" panose="02010609060101010101" pitchFamily="49" charset="-122"/>
              </a:rPr>
              <a:t>5 850</a:t>
            </a:r>
            <a:endParaRPr lang="en-US" altLang="zh-CN" sz="3200" b="1" dirty="0">
              <a:latin typeface="仿宋" panose="02010609060101010101" pitchFamily="49" charset="-122"/>
              <a:ea typeface="仿宋" panose="02010609060101010101" pitchFamily="49" charset="-122"/>
            </a:endParaRPr>
          </a:p>
          <a:p>
            <a:pPr marL="342900" indent="-342900">
              <a:lnSpc>
                <a:spcPct val="150000"/>
              </a:lnSpc>
              <a:spcBef>
                <a:spcPct val="20000"/>
              </a:spcBef>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贷：预收账款</a:t>
            </a:r>
            <a:r>
              <a:rPr lang="en-US" altLang="zh-CN" sz="3200" b="1" dirty="0">
                <a:latin typeface="仿宋" panose="02010609060101010101" pitchFamily="49" charset="-122"/>
                <a:ea typeface="仿宋" panose="02010609060101010101" pitchFamily="49" charset="-122"/>
              </a:rPr>
              <a:t>—</a:t>
            </a:r>
            <a:r>
              <a:rPr lang="zh-CN" altLang="en-US" sz="3200" b="1" dirty="0">
                <a:latin typeface="仿宋" panose="02010609060101010101" pitchFamily="49" charset="-122"/>
                <a:ea typeface="仿宋" panose="02010609060101010101" pitchFamily="49" charset="-122"/>
              </a:rPr>
              <a:t>南方公司      </a:t>
            </a:r>
            <a:r>
              <a:rPr lang="en-US" altLang="zh-CN" sz="3200" b="1" dirty="0">
                <a:latin typeface="仿宋" panose="02010609060101010101" pitchFamily="49" charset="-122"/>
                <a:ea typeface="仿宋" panose="02010609060101010101" pitchFamily="49" charset="-122"/>
              </a:rPr>
              <a:t>5 850</a:t>
            </a:r>
            <a:endParaRPr lang="en-US" altLang="zh-CN" sz="3200" b="1" dirty="0">
              <a:latin typeface="仿宋" panose="02010609060101010101" pitchFamily="49" charset="-122"/>
              <a:ea typeface="仿宋" panose="02010609060101010101" pitchFamily="49" charset="-122"/>
            </a:endParaRPr>
          </a:p>
        </p:txBody>
      </p:sp>
      <p:sp>
        <p:nvSpPr>
          <p:cNvPr id="440323" name="Rectangle 4"/>
          <p:cNvSpPr/>
          <p:nvPr/>
        </p:nvSpPr>
        <p:spPr>
          <a:xfrm>
            <a:off x="1009650" y="1196975"/>
            <a:ext cx="10395585" cy="246062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9】</a:t>
            </a:r>
            <a:r>
              <a:rPr lang="zh-CN" altLang="en-US" sz="3200" b="1" dirty="0">
                <a:latin typeface="楷体" panose="02010609060101010101" pitchFamily="49" charset="-122"/>
                <a:ea typeface="楷体" panose="02010609060101010101" pitchFamily="49" charset="-122"/>
              </a:rPr>
              <a:t>根据合同规定，预收南方公司购买</a:t>
            </a:r>
            <a:r>
              <a:rPr lang="en-US" altLang="zh-CN" sz="3200" b="1" dirty="0">
                <a:latin typeface="楷体" panose="02010609060101010101" pitchFamily="49" charset="-122"/>
                <a:ea typeface="楷体" panose="02010609060101010101" pitchFamily="49" charset="-122"/>
              </a:rPr>
              <a:t>B</a:t>
            </a:r>
            <a:r>
              <a:rPr lang="zh-CN" altLang="en-US" sz="3200" b="1" dirty="0">
                <a:latin typeface="楷体" panose="02010609060101010101" pitchFamily="49" charset="-122"/>
                <a:ea typeface="楷体" panose="02010609060101010101" pitchFamily="49" charset="-122"/>
              </a:rPr>
              <a:t>产品价税款</a:t>
            </a:r>
            <a:r>
              <a:rPr lang="en-US" altLang="zh-CN" sz="3200" b="1" dirty="0">
                <a:latin typeface="楷体" panose="02010609060101010101" pitchFamily="49" charset="-122"/>
                <a:ea typeface="楷体" panose="02010609060101010101" pitchFamily="49" charset="-122"/>
              </a:rPr>
              <a:t>5 850</a:t>
            </a:r>
            <a:r>
              <a:rPr lang="zh-CN" altLang="en-US" sz="3200" b="1" dirty="0">
                <a:latin typeface="楷体" panose="02010609060101010101" pitchFamily="49" charset="-122"/>
                <a:ea typeface="楷体" panose="02010609060101010101" pitchFamily="49" charset="-122"/>
              </a:rPr>
              <a:t>元存入银行。</a:t>
            </a:r>
            <a:endParaRPr lang="zh-CN" altLang="en-US" sz="32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1091"/>
                                        </p:tgtEl>
                                        <p:attrNameLst>
                                          <p:attrName>style.visibility</p:attrName>
                                        </p:attrNameLst>
                                      </p:cBhvr>
                                      <p:to>
                                        <p:strVal val="visible"/>
                                      </p:to>
                                    </p:set>
                                    <p:anim calcmode="lin" valueType="num">
                                      <p:cBhvr>
                                        <p:cTn id="7" dur="500" fill="hold"/>
                                        <p:tgtEl>
                                          <p:spTgt spid="601091"/>
                                        </p:tgtEl>
                                        <p:attrNameLst>
                                          <p:attrName>ppt_x</p:attrName>
                                        </p:attrNameLst>
                                      </p:cBhvr>
                                      <p:tavLst>
                                        <p:tav tm="0">
                                          <p:val>
                                            <p:strVal val="0-#ppt_w/2"/>
                                          </p:val>
                                        </p:tav>
                                        <p:tav tm="100000">
                                          <p:val>
                                            <p:strVal val="#ppt_x"/>
                                          </p:val>
                                        </p:tav>
                                      </p:tavLst>
                                    </p:anim>
                                    <p:anim calcmode="lin" valueType="num">
                                      <p:cBhvr>
                                        <p:cTn id="8" dur="500" fill="hold"/>
                                        <p:tgtEl>
                                          <p:spTgt spid="6010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1091" grpId="0" bldLvl="0" animBg="1"/>
    </p:bld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1346" name="Rectangle 3"/>
          <p:cNvSpPr/>
          <p:nvPr/>
        </p:nvSpPr>
        <p:spPr>
          <a:xfrm>
            <a:off x="1003935" y="1196975"/>
            <a:ext cx="10423525" cy="2373630"/>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0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en-US" altLang="zh-CN" sz="3000" b="1" dirty="0">
                <a:solidFill>
                  <a:srgbClr val="FF0000"/>
                </a:solidFill>
                <a:latin typeface="楷体" panose="02010609060101010101" pitchFamily="49" charset="-122"/>
                <a:ea typeface="楷体" panose="02010609060101010101" pitchFamily="49" charset="-122"/>
              </a:rPr>
              <a:t>10】</a:t>
            </a:r>
            <a:r>
              <a:rPr lang="zh-CN" altLang="en-US" sz="3000" b="1" dirty="0">
                <a:latin typeface="楷体" panose="02010609060101010101" pitchFamily="49" charset="-122"/>
                <a:ea typeface="楷体" panose="02010609060101010101" pitchFamily="49" charset="-122"/>
              </a:rPr>
              <a:t>根据合同规定，向南方公司发出</a:t>
            </a:r>
            <a:r>
              <a:rPr lang="en-US" altLang="zh-CN" sz="3000" b="1" dirty="0">
                <a:latin typeface="楷体" panose="02010609060101010101" pitchFamily="49" charset="-122"/>
                <a:ea typeface="楷体" panose="02010609060101010101" pitchFamily="49" charset="-122"/>
              </a:rPr>
              <a:t>B</a:t>
            </a:r>
            <a:r>
              <a:rPr lang="zh-CN" altLang="en-US" sz="3000" b="1" dirty="0">
                <a:latin typeface="楷体" panose="02010609060101010101" pitchFamily="49" charset="-122"/>
                <a:ea typeface="楷体" panose="02010609060101010101" pitchFamily="49" charset="-122"/>
              </a:rPr>
              <a:t>产品</a:t>
            </a:r>
            <a:r>
              <a:rPr lang="en-US" altLang="zh-CN" sz="3000" b="1" dirty="0">
                <a:latin typeface="楷体" panose="02010609060101010101" pitchFamily="49" charset="-122"/>
                <a:ea typeface="楷体" panose="02010609060101010101" pitchFamily="49" charset="-122"/>
              </a:rPr>
              <a:t>10</a:t>
            </a:r>
            <a:r>
              <a:rPr lang="zh-CN" altLang="en-US" sz="3000" b="1" dirty="0">
                <a:latin typeface="楷体" panose="02010609060101010101" pitchFamily="49" charset="-122"/>
                <a:ea typeface="楷体" panose="02010609060101010101" pitchFamily="49" charset="-122"/>
              </a:rPr>
              <a:t>件，每件售价</a:t>
            </a:r>
            <a:r>
              <a:rPr lang="en-US" altLang="zh-CN" sz="3000" b="1" dirty="0">
                <a:latin typeface="楷体" panose="02010609060101010101" pitchFamily="49" charset="-122"/>
                <a:ea typeface="楷体" panose="02010609060101010101" pitchFamily="49" charset="-122"/>
              </a:rPr>
              <a:t>250</a:t>
            </a:r>
            <a:r>
              <a:rPr lang="zh-CN" altLang="en-US" sz="3000" b="1" dirty="0">
                <a:latin typeface="楷体" panose="02010609060101010101" pitchFamily="49" charset="-122"/>
                <a:ea typeface="楷体" panose="02010609060101010101" pitchFamily="49" charset="-122"/>
              </a:rPr>
              <a:t>元，应交增值税</a:t>
            </a:r>
            <a:r>
              <a:rPr lang="en-US" altLang="zh-CN" sz="3000" b="1" dirty="0">
                <a:latin typeface="楷体" panose="02010609060101010101" pitchFamily="49" charset="-122"/>
                <a:ea typeface="楷体" panose="02010609060101010101" pitchFamily="49" charset="-122"/>
              </a:rPr>
              <a:t>325</a:t>
            </a:r>
            <a:r>
              <a:rPr lang="zh-CN" altLang="en-US" sz="3000" b="1" dirty="0">
                <a:latin typeface="楷体" panose="02010609060101010101" pitchFamily="49" charset="-122"/>
                <a:ea typeface="楷体" panose="02010609060101010101" pitchFamily="49" charset="-122"/>
              </a:rPr>
              <a:t>元。</a:t>
            </a:r>
            <a:endParaRPr lang="zh-CN" altLang="en-US" sz="3000" b="1" dirty="0">
              <a:latin typeface="楷体" panose="02010609060101010101" pitchFamily="49" charset="-122"/>
              <a:ea typeface="楷体" panose="02010609060101010101" pitchFamily="49" charset="-122"/>
            </a:endParaRPr>
          </a:p>
        </p:txBody>
      </p:sp>
      <p:sp>
        <p:nvSpPr>
          <p:cNvPr id="602116" name="Rectangle 4" descr="Rectangle: Click to edit Master text styles&#13;&#10;Second level&#13;&#10;Third level&#13;&#10;Fourth level&#13;&#10;Fifth level"/>
          <p:cNvSpPr/>
          <p:nvPr/>
        </p:nvSpPr>
        <p:spPr>
          <a:xfrm>
            <a:off x="1952625" y="3857625"/>
            <a:ext cx="8391525" cy="2165350"/>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800" b="1" dirty="0">
                <a:latin typeface="仿宋" panose="02010609060101010101" pitchFamily="49" charset="-122"/>
                <a:ea typeface="仿宋" panose="02010609060101010101" pitchFamily="49" charset="-122"/>
              </a:rPr>
              <a:t>借：预收账款</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南方公司              </a:t>
            </a:r>
            <a:r>
              <a:rPr lang="en-US" altLang="zh-CN" sz="2800" b="1" dirty="0">
                <a:latin typeface="仿宋" panose="02010609060101010101" pitchFamily="49" charset="-122"/>
                <a:ea typeface="仿宋" panose="02010609060101010101" pitchFamily="49" charset="-122"/>
              </a:rPr>
              <a:t>2 825</a:t>
            </a:r>
            <a:endParaRPr lang="en-US" altLang="zh-CN" sz="28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贷：主营业务收入                   </a:t>
            </a:r>
            <a:r>
              <a:rPr lang="en-US" altLang="zh-CN" sz="2800" b="1" dirty="0">
                <a:latin typeface="仿宋" panose="02010609060101010101" pitchFamily="49" charset="-122"/>
                <a:ea typeface="仿宋" panose="02010609060101010101" pitchFamily="49" charset="-122"/>
              </a:rPr>
              <a:t>2 500</a:t>
            </a:r>
            <a:endParaRPr lang="en-US" altLang="zh-CN" sz="28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应交税费</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应交增值税（销项税额） </a:t>
            </a:r>
            <a:r>
              <a:rPr lang="en-US" altLang="zh-CN" sz="2800" b="1" dirty="0">
                <a:latin typeface="仿宋" panose="02010609060101010101" pitchFamily="49" charset="-122"/>
                <a:ea typeface="仿宋" panose="02010609060101010101" pitchFamily="49" charset="-122"/>
              </a:rPr>
              <a:t>325</a:t>
            </a:r>
            <a:endParaRPr lang="en-US" altLang="zh-CN" sz="2800" b="1" dirty="0">
              <a:latin typeface="仿宋" panose="02010609060101010101" pitchFamily="49" charset="-122"/>
              <a:ea typeface="仿宋" panose="02010609060101010101" pitchFamily="49" charset="-122"/>
            </a:endParaRPr>
          </a:p>
        </p:txBody>
      </p:sp>
      <p:sp>
        <p:nvSpPr>
          <p:cNvPr id="3"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2116"/>
                                        </p:tgtEl>
                                        <p:attrNameLst>
                                          <p:attrName>style.visibility</p:attrName>
                                        </p:attrNameLst>
                                      </p:cBhvr>
                                      <p:to>
                                        <p:strVal val="visible"/>
                                      </p:to>
                                    </p:set>
                                    <p:anim calcmode="lin" valueType="num">
                                      <p:cBhvr>
                                        <p:cTn id="7" dur="500" fill="hold"/>
                                        <p:tgtEl>
                                          <p:spTgt spid="602116"/>
                                        </p:tgtEl>
                                        <p:attrNameLst>
                                          <p:attrName>ppt_x</p:attrName>
                                        </p:attrNameLst>
                                      </p:cBhvr>
                                      <p:tavLst>
                                        <p:tav tm="0">
                                          <p:val>
                                            <p:strVal val="0-#ppt_w/2"/>
                                          </p:val>
                                        </p:tav>
                                        <p:tav tm="100000">
                                          <p:val>
                                            <p:strVal val="#ppt_x"/>
                                          </p:val>
                                        </p:tav>
                                      </p:tavLst>
                                    </p:anim>
                                    <p:anim calcmode="lin" valueType="num">
                                      <p:cBhvr>
                                        <p:cTn id="8" dur="500" fill="hold"/>
                                        <p:tgtEl>
                                          <p:spTgt spid="602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116" grpId="0" bldLvl="0" animBg="1"/>
    </p:bld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2370" name="Rectangle 3"/>
          <p:cNvSpPr/>
          <p:nvPr/>
        </p:nvSpPr>
        <p:spPr>
          <a:xfrm>
            <a:off x="1099185" y="1339850"/>
            <a:ext cx="9100820" cy="589280"/>
          </a:xfrm>
          <a:prstGeom prst="rect">
            <a:avLst/>
          </a:prstGeom>
          <a:noFill/>
          <a:ln w="9525">
            <a:noFill/>
          </a:ln>
        </p:spPr>
        <p:txBody>
          <a:bodyPr anchor="t" anchorCtr="0"/>
          <a:p>
            <a:pPr algn="just">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42371" name="Rectangle 5"/>
          <p:cNvSpPr/>
          <p:nvPr/>
        </p:nvSpPr>
        <p:spPr>
          <a:xfrm>
            <a:off x="1075690" y="2000250"/>
            <a:ext cx="10228580" cy="150050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11】</a:t>
            </a:r>
            <a:r>
              <a:rPr lang="zh-CN" altLang="en-US" sz="3200" b="1" dirty="0">
                <a:latin typeface="楷体" panose="02010609060101010101" pitchFamily="49" charset="-122"/>
                <a:ea typeface="楷体" panose="02010609060101010101" pitchFamily="49" charset="-122"/>
              </a:rPr>
              <a:t>结转</a:t>
            </a:r>
            <a:r>
              <a:rPr lang="en-US" altLang="zh-CN" sz="3200" b="1" dirty="0">
                <a:latin typeface="楷体" panose="02010609060101010101" pitchFamily="49" charset="-122"/>
                <a:ea typeface="楷体" panose="02010609060101010101" pitchFamily="49" charset="-122"/>
              </a:rPr>
              <a:t>B</a:t>
            </a:r>
            <a:r>
              <a:rPr lang="zh-CN" altLang="en-US" sz="3200" b="1" dirty="0">
                <a:latin typeface="楷体" panose="02010609060101010101" pitchFamily="49" charset="-122"/>
                <a:ea typeface="楷体" panose="02010609060101010101" pitchFamily="49" charset="-122"/>
              </a:rPr>
              <a:t>产品成本，企业采用全月一次加权平均成本法计算</a:t>
            </a:r>
            <a:r>
              <a:rPr lang="en-US" altLang="zh-CN" sz="3200" b="1" dirty="0">
                <a:latin typeface="楷体" panose="02010609060101010101" pitchFamily="49" charset="-122"/>
                <a:ea typeface="楷体" panose="02010609060101010101" pitchFamily="49" charset="-122"/>
              </a:rPr>
              <a:t>B</a:t>
            </a:r>
            <a:r>
              <a:rPr lang="zh-CN" altLang="en-US" sz="3200" b="1" dirty="0">
                <a:latin typeface="楷体" panose="02010609060101010101" pitchFamily="49" charset="-122"/>
                <a:ea typeface="楷体" panose="02010609060101010101" pitchFamily="49" charset="-122"/>
              </a:rPr>
              <a:t>产品的单位平均成本为</a:t>
            </a:r>
            <a:r>
              <a:rPr lang="en-US" altLang="zh-CN" sz="3200" b="1" dirty="0">
                <a:latin typeface="楷体" panose="02010609060101010101" pitchFamily="49" charset="-122"/>
                <a:ea typeface="楷体" panose="02010609060101010101" pitchFamily="49" charset="-122"/>
              </a:rPr>
              <a:t>200</a:t>
            </a:r>
            <a:r>
              <a:rPr lang="zh-CN" altLang="en-US" sz="3200" b="1" dirty="0">
                <a:latin typeface="楷体" panose="02010609060101010101" pitchFamily="49" charset="-122"/>
                <a:ea typeface="楷体" panose="02010609060101010101" pitchFamily="49" charset="-122"/>
              </a:rPr>
              <a:t>元。（</a:t>
            </a:r>
            <a:r>
              <a:rPr lang="en-US" altLang="zh-CN" sz="3200" b="1" dirty="0">
                <a:latin typeface="楷体" panose="02010609060101010101" pitchFamily="49" charset="-122"/>
                <a:ea typeface="楷体" panose="02010609060101010101" pitchFamily="49" charset="-122"/>
              </a:rPr>
              <a:t>10</a:t>
            </a:r>
            <a:r>
              <a:rPr lang="zh-CN" altLang="en-US" sz="3200" b="1" dirty="0">
                <a:latin typeface="楷体" panose="02010609060101010101" pitchFamily="49" charset="-122"/>
                <a:ea typeface="楷体" panose="02010609060101010101" pitchFamily="49" charset="-122"/>
              </a:rPr>
              <a:t>件）</a:t>
            </a:r>
            <a:endParaRPr lang="zh-CN" altLang="en-US" sz="3200" b="1" dirty="0">
              <a:latin typeface="楷体" panose="02010609060101010101" pitchFamily="49" charset="-122"/>
              <a:ea typeface="楷体" panose="02010609060101010101" pitchFamily="49" charset="-122"/>
            </a:endParaRPr>
          </a:p>
        </p:txBody>
      </p:sp>
      <p:sp>
        <p:nvSpPr>
          <p:cNvPr id="602118" name="Rectangle 6" descr="Rectangle: Click to edit Master text styles&#13;&#10;Second level&#13;&#10;Third level&#13;&#10;Fourth level&#13;&#10;Fifth level"/>
          <p:cNvSpPr/>
          <p:nvPr/>
        </p:nvSpPr>
        <p:spPr>
          <a:xfrm>
            <a:off x="2157095" y="4077018"/>
            <a:ext cx="7929563" cy="1643062"/>
          </a:xfrm>
          <a:prstGeom prst="rect">
            <a:avLst/>
          </a:prstGeom>
          <a:solidFill>
            <a:srgbClr val="FFFF99"/>
          </a:solidFill>
          <a:ln w="9525">
            <a:noFill/>
          </a:ln>
        </p:spPr>
        <p:txBody>
          <a:bodyPr anchor="ctr" anchorCtr="0"/>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借：主营业务成本（</a:t>
            </a:r>
            <a:r>
              <a:rPr lang="en-US" altLang="zh-CN" sz="3200" b="1" dirty="0">
                <a:latin typeface="仿宋" panose="02010609060101010101" pitchFamily="49" charset="-122"/>
                <a:ea typeface="仿宋" panose="02010609060101010101" pitchFamily="49" charset="-122"/>
              </a:rPr>
              <a:t>200×10</a:t>
            </a:r>
            <a:r>
              <a:rPr lang="zh-CN" altLang="en-US" sz="3200" b="1" dirty="0">
                <a:latin typeface="仿宋" panose="02010609060101010101" pitchFamily="49" charset="-122"/>
                <a:ea typeface="仿宋" panose="02010609060101010101" pitchFamily="49" charset="-122"/>
              </a:rPr>
              <a:t>）  </a:t>
            </a:r>
            <a:r>
              <a:rPr lang="en-US" altLang="zh-CN" sz="3200" b="1" dirty="0">
                <a:latin typeface="仿宋" panose="02010609060101010101" pitchFamily="49" charset="-122"/>
                <a:ea typeface="仿宋" panose="02010609060101010101" pitchFamily="49" charset="-122"/>
              </a:rPr>
              <a:t>2 000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accent2"/>
              </a:buClr>
              <a:buFont typeface="Wingdings 2" panose="05020102010507070707" pitchFamily="18"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贷：库存商品</a:t>
            </a:r>
            <a:r>
              <a:rPr lang="en-US" altLang="zh-CN" sz="3200" b="1" dirty="0">
                <a:latin typeface="仿宋" panose="02010609060101010101" pitchFamily="49" charset="-122"/>
                <a:ea typeface="仿宋" panose="02010609060101010101" pitchFamily="49" charset="-122"/>
              </a:rPr>
              <a:t>—B</a:t>
            </a:r>
            <a:r>
              <a:rPr lang="zh-CN" altLang="en-US" sz="3200" b="1" dirty="0">
                <a:latin typeface="仿宋" panose="02010609060101010101" pitchFamily="49" charset="-122"/>
                <a:ea typeface="仿宋" panose="02010609060101010101" pitchFamily="49" charset="-122"/>
              </a:rPr>
              <a:t>产品</a:t>
            </a:r>
            <a:r>
              <a:rPr lang="en-US" altLang="zh-CN" sz="3200" b="1" dirty="0">
                <a:latin typeface="仿宋" panose="02010609060101010101" pitchFamily="49" charset="-122"/>
                <a:ea typeface="仿宋" panose="02010609060101010101" pitchFamily="49" charset="-122"/>
              </a:rPr>
              <a:t>        2 000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2118"/>
                                        </p:tgtEl>
                                        <p:attrNameLst>
                                          <p:attrName>style.visibility</p:attrName>
                                        </p:attrNameLst>
                                      </p:cBhvr>
                                      <p:to>
                                        <p:strVal val="visible"/>
                                      </p:to>
                                    </p:set>
                                    <p:anim calcmode="lin" valueType="num">
                                      <p:cBhvr>
                                        <p:cTn id="7" dur="500" fill="hold"/>
                                        <p:tgtEl>
                                          <p:spTgt spid="602118"/>
                                        </p:tgtEl>
                                        <p:attrNameLst>
                                          <p:attrName>ppt_x</p:attrName>
                                        </p:attrNameLst>
                                      </p:cBhvr>
                                      <p:tavLst>
                                        <p:tav tm="0">
                                          <p:val>
                                            <p:strVal val="0-#ppt_w/2"/>
                                          </p:val>
                                        </p:tav>
                                        <p:tav tm="100000">
                                          <p:val>
                                            <p:strVal val="#ppt_x"/>
                                          </p:val>
                                        </p:tav>
                                      </p:tavLst>
                                    </p:anim>
                                    <p:anim calcmode="lin" valueType="num">
                                      <p:cBhvr>
                                        <p:cTn id="8" dur="500" fill="hold"/>
                                        <p:tgtEl>
                                          <p:spTgt spid="602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118" grpId="0" bldLvl="0" animBg="1"/>
    </p:bld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3394" name="Rectangle 3"/>
          <p:cNvSpPr/>
          <p:nvPr/>
        </p:nvSpPr>
        <p:spPr>
          <a:xfrm>
            <a:off x="1093470" y="1196975"/>
            <a:ext cx="9973945" cy="496887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rgbClr val="FF0000"/>
              </a:buClr>
              <a:buFont typeface="Wingdings" panose="05000000000000000000" pitchFamily="2" charset="2"/>
              <a:buChar char="p"/>
            </a:pPr>
            <a:r>
              <a:rPr lang="zh-CN" altLang="en-US" sz="2800" b="1" dirty="0">
                <a:solidFill>
                  <a:srgbClr val="353DE3"/>
                </a:solidFill>
                <a:latin typeface="黑体" panose="02010609060101010101" pitchFamily="49" charset="-122"/>
                <a:ea typeface="黑体" panose="02010609060101010101" pitchFamily="49" charset="-122"/>
              </a:rPr>
              <a:t>（四）税金及附加的核算</a:t>
            </a:r>
            <a:endParaRPr lang="zh-CN" altLang="en-US" sz="2800" b="1" dirty="0">
              <a:solidFill>
                <a:srgbClr val="353DE3"/>
              </a:solidFill>
              <a:latin typeface="黑体" panose="02010609060101010101" pitchFamily="49" charset="-122"/>
              <a:ea typeface="黑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含义及内容：企业日常经营活动应负担的税金及附加费。</a:t>
            </a:r>
            <a:endParaRPr lang="en-US" altLang="zh-CN" sz="2800" b="1" dirty="0">
              <a:latin typeface="楷体" panose="02010609060101010101" pitchFamily="49" charset="-122"/>
              <a:ea typeface="楷体" panose="02010609060101010101" pitchFamily="49" charset="-122"/>
            </a:endParaRPr>
          </a:p>
          <a:p>
            <a:pPr marL="767080" lvl="1" indent="-285750" algn="just">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消费税、城市维护建设税、资源税和教育费附加、</a:t>
            </a:r>
            <a:r>
              <a:rPr lang="zh-CN" altLang="en-US" sz="2800" b="1" dirty="0">
                <a:solidFill>
                  <a:schemeClr val="tx1"/>
                </a:solidFill>
                <a:latin typeface="楷体" panose="02010609060101010101" pitchFamily="49" charset="-122"/>
                <a:ea typeface="楷体" panose="02010609060101010101" pitchFamily="49" charset="-122"/>
              </a:rPr>
              <a:t>房产税</a:t>
            </a:r>
            <a:r>
              <a:rPr lang="zh-CN" altLang="en-US" sz="2800" b="1" dirty="0">
                <a:latin typeface="楷体" panose="02010609060101010101" pitchFamily="49" charset="-122"/>
                <a:ea typeface="楷体" panose="02010609060101010101" pitchFamily="49" charset="-122"/>
              </a:rPr>
              <a:t>、车船使用税、土地使用税、印花税等。</a:t>
            </a:r>
            <a:r>
              <a:rPr lang="zh-CN" altLang="en-US" sz="2800" b="1" dirty="0">
                <a:solidFill>
                  <a:srgbClr val="FF0000"/>
                </a:solidFill>
                <a:latin typeface="楷体" panose="02010609060101010101" pitchFamily="49" charset="-122"/>
                <a:ea typeface="楷体" panose="02010609060101010101" pitchFamily="49" charset="-122"/>
                <a:sym typeface="+mn-ea"/>
              </a:rPr>
              <a:t>（价内税，不含增值税、所得税等）</a:t>
            </a:r>
            <a:endParaRPr lang="zh-CN" altLang="en-US" sz="2800" b="1"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4418" name="Rectangle 3"/>
          <p:cNvSpPr/>
          <p:nvPr/>
        </p:nvSpPr>
        <p:spPr>
          <a:xfrm>
            <a:off x="694690" y="1196975"/>
            <a:ext cx="9505315" cy="1871980"/>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zh-CN" altLang="en-US" sz="3200" b="1" dirty="0">
                <a:solidFill>
                  <a:srgbClr val="353DE3"/>
                </a:solidFill>
                <a:latin typeface="黑体" panose="02010609060101010101" pitchFamily="49" charset="-122"/>
                <a:ea typeface="黑体" panose="02010609060101010101" pitchFamily="49" charset="-122"/>
              </a:rPr>
              <a:t>（四）</a:t>
            </a:r>
            <a:r>
              <a:rPr lang="zh-CN" altLang="en-US" sz="3200" b="1" dirty="0">
                <a:solidFill>
                  <a:srgbClr val="0000FF"/>
                </a:solidFill>
                <a:latin typeface="黑体" panose="02010609060101010101" pitchFamily="49" charset="-122"/>
                <a:ea typeface="黑体" panose="02010609060101010101" pitchFamily="49" charset="-122"/>
              </a:rPr>
              <a:t>税金及附加的核算</a:t>
            </a:r>
            <a:endParaRPr lang="zh-CN" altLang="en-US" sz="3200" b="1" dirty="0">
              <a:solidFill>
                <a:srgbClr val="0000FF"/>
              </a:solidFill>
              <a:latin typeface="黑体" panose="02010609060101010101" pitchFamily="49" charset="-122"/>
              <a:ea typeface="黑体" panose="02010609060101010101" pitchFamily="49" charset="-122"/>
            </a:endParaRPr>
          </a:p>
        </p:txBody>
      </p:sp>
      <p:graphicFrame>
        <p:nvGraphicFramePr>
          <p:cNvPr id="604164" name="Group 4"/>
          <p:cNvGraphicFramePr>
            <a:graphicFrameLocks noGrp="1"/>
          </p:cNvGraphicFramePr>
          <p:nvPr/>
        </p:nvGraphicFramePr>
        <p:xfrm>
          <a:off x="6113463" y="2927350"/>
          <a:ext cx="4191635" cy="2712720"/>
        </p:xfrm>
        <a:graphic>
          <a:graphicData uri="http://schemas.openxmlformats.org/drawingml/2006/table">
            <a:tbl>
              <a:tblPr/>
              <a:tblGrid>
                <a:gridCol w="2393950"/>
                <a:gridCol w="1797685"/>
              </a:tblGrid>
              <a:tr h="629920">
                <a:tc gridSpan="2">
                  <a:txBody>
                    <a:bodyPr/>
                    <a:lstStyle/>
                    <a:p>
                      <a:pPr marL="0" marR="0" lvl="0" indent="0" algn="ctr"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rgbClr val="7030A0"/>
                          </a:solidFill>
                          <a:effectLst/>
                          <a:latin typeface="仿宋" panose="02010609060101010101" pitchFamily="49" charset="-122"/>
                          <a:ea typeface="仿宋" panose="02010609060101010101" pitchFamily="49" charset="-122"/>
                        </a:rPr>
                        <a:t>税金及附加</a:t>
                      </a:r>
                      <a:r>
                        <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（价内税）</a:t>
                      </a:r>
                      <a:endParaRPr kumimoji="0"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8004" marB="18004"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208280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6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 ▲ </a:t>
                      </a:r>
                      <a:r>
                        <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消费税</a:t>
                      </a:r>
                      <a:endParaRPr kumimoji="1"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6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 ▲ </a:t>
                      </a:r>
                      <a:r>
                        <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城建税等</a:t>
                      </a:r>
                      <a:endPar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 ▲ </a:t>
                      </a:r>
                      <a:r>
                        <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教育费附加</a:t>
                      </a:r>
                      <a:endPar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8004" marB="18004"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期末结转数</a:t>
                      </a:r>
                      <a:endPar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8004" marB="18004"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04175" name="Line 15"/>
          <p:cNvSpPr/>
          <p:nvPr/>
        </p:nvSpPr>
        <p:spPr>
          <a:xfrm>
            <a:off x="5167313" y="4329113"/>
            <a:ext cx="1000125" cy="7937"/>
          </a:xfrm>
          <a:prstGeom prst="line">
            <a:avLst/>
          </a:prstGeom>
          <a:ln w="38100" cap="flat" cmpd="sng">
            <a:solidFill>
              <a:srgbClr val="FF00FF"/>
            </a:solidFill>
            <a:prstDash val="solid"/>
            <a:round/>
            <a:headEnd type="none" w="med" len="med"/>
            <a:tailEnd type="triangle" w="med" len="lg"/>
          </a:ln>
        </p:spPr>
      </p:sp>
      <p:graphicFrame>
        <p:nvGraphicFramePr>
          <p:cNvPr id="604176" name="Group 16"/>
          <p:cNvGraphicFramePr>
            <a:graphicFrameLocks noGrp="1"/>
          </p:cNvGraphicFramePr>
          <p:nvPr/>
        </p:nvGraphicFramePr>
        <p:xfrm>
          <a:off x="2238375" y="3068638"/>
          <a:ext cx="3314700" cy="2579370"/>
        </p:xfrm>
        <a:graphic>
          <a:graphicData uri="http://schemas.openxmlformats.org/drawingml/2006/table">
            <a:tbl>
              <a:tblPr/>
              <a:tblGrid>
                <a:gridCol w="1660525"/>
                <a:gridCol w="1654175"/>
              </a:tblGrid>
              <a:tr h="49657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rgbClr val="7030A0"/>
                          </a:solidFill>
                          <a:effectLst/>
                          <a:latin typeface="仿宋" panose="02010609060101010101" pitchFamily="49" charset="-122"/>
                          <a:ea typeface="仿宋" panose="02010609060101010101" pitchFamily="49" charset="-122"/>
                        </a:rPr>
                        <a:t>应交税费</a:t>
                      </a:r>
                      <a:r>
                        <a:rPr kumimoji="0" lang="zh-CN" altLang="en-US" sz="20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（非一次性税费）</a:t>
                      </a:r>
                      <a:endParaRPr kumimoji="0" lang="zh-CN" altLang="en-US" sz="20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7993" marB="17993"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2082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交纳数</a:t>
                      </a:r>
                      <a:endPar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7993" marB="17993"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应交数</a:t>
                      </a:r>
                      <a:endParaRPr kumimoji="1" lang="zh-CN" altLang="en-US" sz="26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7993" marB="17993"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41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41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604175"/>
                                        </p:tgtEl>
                                        <p:attrNameLst>
                                          <p:attrName>style.visibility</p:attrName>
                                        </p:attrNameLst>
                                      </p:cBhvr>
                                      <p:to>
                                        <p:strVal val="visible"/>
                                      </p:to>
                                    </p:set>
                                    <p:animEffect transition="in" filter="wipe(left)">
                                      <p:cBhvr>
                                        <p:cTn id="15" dur="500"/>
                                        <p:tgtEl>
                                          <p:spTgt spid="604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5442" name="Rectangle 3"/>
          <p:cNvSpPr/>
          <p:nvPr/>
        </p:nvSpPr>
        <p:spPr>
          <a:xfrm>
            <a:off x="932180" y="1196975"/>
            <a:ext cx="10544810" cy="3446780"/>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二、销售过程业务核算的账务处理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rgbClr val="FF0000"/>
              </a:buClr>
              <a:buFont typeface="Wingdings" panose="05000000000000000000" pitchFamily="2" charset="2"/>
              <a:buChar char="p"/>
            </a:pPr>
            <a:r>
              <a:rPr lang="zh-CN" altLang="en-US" sz="3200" b="1" dirty="0">
                <a:solidFill>
                  <a:srgbClr val="353DE3"/>
                </a:solidFill>
                <a:latin typeface="黑体" panose="02010609060101010101" pitchFamily="49" charset="-122"/>
                <a:ea typeface="黑体" panose="02010609060101010101" pitchFamily="49" charset="-122"/>
              </a:rPr>
              <a:t>（四）税金及附加的核算</a:t>
            </a:r>
            <a:endParaRPr lang="zh-CN" altLang="en-US" sz="3200" b="1" dirty="0">
              <a:solidFill>
                <a:srgbClr val="353DE3"/>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12】</a:t>
            </a:r>
            <a:r>
              <a:rPr lang="zh-CN" altLang="en-US" sz="3200" b="1" dirty="0">
                <a:latin typeface="楷体" panose="02010609060101010101" pitchFamily="49" charset="-122"/>
                <a:ea typeface="楷体" panose="02010609060101010101" pitchFamily="49" charset="-122"/>
              </a:rPr>
              <a:t>按税法规定计提本月应交城市维护建设税</a:t>
            </a:r>
            <a:r>
              <a:rPr lang="en-US" altLang="zh-CN" sz="3200" b="1" dirty="0">
                <a:latin typeface="楷体" panose="02010609060101010101" pitchFamily="49" charset="-122"/>
                <a:ea typeface="楷体" panose="02010609060101010101" pitchFamily="49" charset="-122"/>
              </a:rPr>
              <a:t>620</a:t>
            </a:r>
            <a:r>
              <a:rPr lang="zh-CN" altLang="en-US" sz="3200" b="1" dirty="0">
                <a:latin typeface="楷体" panose="02010609060101010101" pitchFamily="49" charset="-122"/>
                <a:ea typeface="楷体" panose="02010609060101010101" pitchFamily="49" charset="-122"/>
              </a:rPr>
              <a:t>元，教育费附加费</a:t>
            </a:r>
            <a:r>
              <a:rPr lang="en-US" altLang="zh-CN" sz="3200" b="1" dirty="0">
                <a:latin typeface="楷体" panose="02010609060101010101" pitchFamily="49" charset="-122"/>
                <a:ea typeface="楷体" panose="02010609060101010101" pitchFamily="49" charset="-122"/>
              </a:rPr>
              <a:t>180</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605188" name="Rectangle 4" descr="Rectangle: Click to edit Master text styles&#13;&#10;Second level&#13;&#10;Third level&#13;&#10;Fourth level&#13;&#10;Fifth level"/>
          <p:cNvSpPr/>
          <p:nvPr/>
        </p:nvSpPr>
        <p:spPr>
          <a:xfrm>
            <a:off x="1952625" y="4508500"/>
            <a:ext cx="8215313" cy="2071688"/>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借：税金及附加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  800</a:t>
            </a:r>
            <a:endParaRPr lang="zh-CN" altLang="zh-CN" sz="28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贷：应交税费—应交城市维护建设税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620</a:t>
            </a:r>
            <a:endParaRPr lang="zh-CN" altLang="zh-CN" sz="28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—应交教育费附加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180</a:t>
            </a:r>
            <a:endParaRPr lang="zh-CN" altLang="zh-CN" sz="28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5188"/>
                                        </p:tgtEl>
                                        <p:attrNameLst>
                                          <p:attrName>style.visibility</p:attrName>
                                        </p:attrNameLst>
                                      </p:cBhvr>
                                      <p:to>
                                        <p:strVal val="visible"/>
                                      </p:to>
                                    </p:set>
                                    <p:anim calcmode="lin" valueType="num">
                                      <p:cBhvr>
                                        <p:cTn id="7" dur="500" fill="hold"/>
                                        <p:tgtEl>
                                          <p:spTgt spid="605188"/>
                                        </p:tgtEl>
                                        <p:attrNameLst>
                                          <p:attrName>ppt_x</p:attrName>
                                        </p:attrNameLst>
                                      </p:cBhvr>
                                      <p:tavLst>
                                        <p:tav tm="0">
                                          <p:val>
                                            <p:strVal val="0-#ppt_w/2"/>
                                          </p:val>
                                        </p:tav>
                                        <p:tav tm="100000">
                                          <p:val>
                                            <p:strVal val="#ppt_x"/>
                                          </p:val>
                                        </p:tav>
                                      </p:tavLst>
                                    </p:anim>
                                    <p:anim calcmode="lin" valueType="num">
                                      <p:cBhvr>
                                        <p:cTn id="8" dur="500" fill="hold"/>
                                        <p:tgtEl>
                                          <p:spTgt spid="6051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5188" grpId="0" bldLvl="0" animBg="1"/>
    </p:bld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2673" name="Rectangle 2"/>
          <p:cNvSpPr/>
          <p:nvPr>
            <p:ph idx="1"/>
          </p:nvPr>
        </p:nvSpPr>
        <p:spPr>
          <a:xfrm>
            <a:off x="970915" y="1214755"/>
            <a:ext cx="10394315" cy="4894580"/>
          </a:xfrm>
        </p:spPr>
        <p:txBody>
          <a:bodyPr vert="horz" wrap="square" lIns="91440" tIns="45720" rIns="91440" bIns="45720" anchor="t"/>
          <a:p>
            <a:pPr marL="469900" marR="0" indent="-469900" algn="just" defTabSz="914400" rtl="0" eaLnBrk="1" fontAlgn="base" latinLnBrk="0" hangingPunct="1">
              <a:lnSpc>
                <a:spcPct val="150000"/>
              </a:lnSpc>
              <a:spcBef>
                <a:spcPts val="20"/>
              </a:spcBef>
              <a:spcAft>
                <a:spcPts val="0"/>
              </a:spcAft>
              <a:buClr>
                <a:schemeClr val="accent2"/>
              </a:buClr>
              <a:buSzTx/>
              <a:buFont typeface="Wingdings 2" panose="05020102010507070707" pitchFamily="18" charset="2"/>
              <a:buNone/>
            </a:pPr>
            <a:r>
              <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二、销售过程业务核算的账务处理</a:t>
            </a:r>
            <a:endParaRPr kumimoji="0" lang="zh-CN" altLang="en-US" sz="30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469900" marR="0" indent="-469900" algn="l" defTabSz="914400" rtl="0" eaLnBrk="1" fontAlgn="base" latinLnBrk="0" hangingPunct="1">
              <a:lnSpc>
                <a:spcPct val="150000"/>
              </a:lnSpc>
              <a:spcBef>
                <a:spcPts val="20"/>
              </a:spcBef>
              <a:spcAft>
                <a:spcPts val="0"/>
              </a:spcAft>
              <a:buClr>
                <a:srgbClr val="FF0000"/>
              </a:buClr>
              <a:buSzTx/>
              <a:buFont typeface="Wingdings" panose="05000000000000000000" pitchFamily="2" charset="2"/>
              <a:buChar char="p"/>
            </a:pPr>
            <a:r>
              <a:rPr kumimoji="0" lang="zh-CN" altLang="en-US" sz="3000" b="1" i="0" u="none" strike="noStrike" kern="0" cap="none" spc="0" normalizeH="0" baseline="0" noProof="1" dirty="0">
                <a:solidFill>
                  <a:srgbClr val="0000FF"/>
                </a:solidFill>
                <a:latin typeface="黑体" panose="02010609060101010101" pitchFamily="49" charset="-122"/>
                <a:ea typeface="黑体" panose="02010609060101010101" pitchFamily="49" charset="-122"/>
                <a:cs typeface="+mn-cs"/>
              </a:rPr>
              <a:t>（五）其他业务的核算</a:t>
            </a:r>
            <a:endParaRPr kumimoji="0" lang="zh-CN" altLang="en-US" sz="3000" b="1" i="0" u="none" strike="noStrike" kern="0" cap="none" spc="0" normalizeH="0" baseline="0" noProof="1" dirty="0">
              <a:solidFill>
                <a:srgbClr val="0000FF"/>
              </a:solidFill>
              <a:latin typeface="黑体" panose="02010609060101010101" pitchFamily="49" charset="-122"/>
              <a:ea typeface="黑体" panose="02010609060101010101" pitchFamily="49" charset="-122"/>
              <a:cs typeface="+mn-cs"/>
            </a:endParaRPr>
          </a:p>
          <a:p>
            <a:pPr marL="908050" marR="0" lvl="1" indent="-436245"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Ì"/>
            </a:pPr>
            <a:r>
              <a:rPr kumimoji="0" lang="zh-CN" altLang="en-US" sz="3000" b="1" i="0" u="none" strike="noStrike" kern="0" cap="none" spc="0" normalizeH="0" baseline="0" noProof="1" dirty="0">
                <a:solidFill>
                  <a:srgbClr val="7030A0"/>
                </a:solidFill>
                <a:latin typeface="楷体" panose="02010609060101010101" pitchFamily="49" charset="-122"/>
                <a:ea typeface="楷体" panose="02010609060101010101" pitchFamily="49" charset="-122"/>
                <a:cs typeface="+mn-ea"/>
              </a:rPr>
              <a:t>其他业务收入：</a:t>
            </a:r>
            <a:r>
              <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除主营业务收入以外的日常其他销售或其他业务的收入。</a:t>
            </a:r>
            <a:endParaRPr kumimoji="0" lang="en-US" altLang="zh-CN"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08050" marR="0" lvl="1" indent="-436245"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Ì"/>
            </a:pPr>
            <a:r>
              <a:rPr kumimoji="0" lang="zh-CN" altLang="en-US" sz="3000" b="1" i="0" u="none" strike="noStrike" kern="0" cap="none" spc="0" normalizeH="0" baseline="0" noProof="1" dirty="0">
                <a:solidFill>
                  <a:srgbClr val="7030A0"/>
                </a:solidFill>
                <a:latin typeface="楷体" panose="02010609060101010101" pitchFamily="49" charset="-122"/>
                <a:ea typeface="楷体" panose="02010609060101010101" pitchFamily="49" charset="-122"/>
                <a:cs typeface="+mn-ea"/>
              </a:rPr>
              <a:t>其他业务成本：</a:t>
            </a:r>
            <a:r>
              <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除主营业务成本以外的日常其他销售或其他业务所发生的支出。</a:t>
            </a:r>
            <a:endParaRPr kumimoji="0" lang="en-US" altLang="zh-CN"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08050" marR="0" lvl="1" indent="-436245"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Ì"/>
            </a:pPr>
            <a:endParaRPr kumimoji="0" lang="zh-CN"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1304925" marR="0" lvl="2" indent="-394970" algn="l" defTabSz="914400" rtl="0" eaLnBrk="1" fontAlgn="base" latinLnBrk="0" hangingPunct="1">
              <a:lnSpc>
                <a:spcPct val="130000"/>
              </a:lnSpc>
              <a:spcBef>
                <a:spcPct val="20000"/>
              </a:spcBef>
              <a:spcAft>
                <a:spcPct val="0"/>
              </a:spcAft>
              <a:buClr>
                <a:schemeClr val="accent2"/>
              </a:buClr>
              <a:buSzTx/>
              <a:buFont typeface="Wingdings" panose="05000000000000000000" pitchFamily="2" charset="2"/>
              <a:buChar char="Ø"/>
            </a:pPr>
            <a:endParaRPr kumimoji="0" lang="en-US" altLang="zh-CN"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p:txBody>
      </p:sp>
      <p:sp>
        <p:nvSpPr>
          <p:cNvPr id="2" name="文本框 1"/>
          <p:cNvSpPr txBox="1"/>
          <p:nvPr/>
        </p:nvSpPr>
        <p:spPr>
          <a:xfrm>
            <a:off x="2063750" y="5373370"/>
            <a:ext cx="8072120" cy="1383665"/>
          </a:xfrm>
          <a:prstGeom prst="rect">
            <a:avLst/>
          </a:prstGeom>
          <a:solidFill>
            <a:schemeClr val="bg1"/>
          </a:solidFill>
          <a:ln w="25400">
            <a:solidFill>
              <a:srgbClr val="C00000"/>
            </a:solidFill>
          </a:ln>
        </p:spPr>
        <p:txBody>
          <a:bodyPr wrap="square" rtlCol="0" anchor="t">
            <a:spAutoFit/>
          </a:bodyPr>
          <a:p>
            <a:pPr>
              <a:lnSpc>
                <a:spcPct val="150000"/>
              </a:lnSpc>
            </a:pPr>
            <a:r>
              <a:rPr lang="zh-CN" altLang="en-US" sz="2800" b="1" kern="0" dirty="0">
                <a:latin typeface="仿宋" panose="02010609060101010101" pitchFamily="49" charset="-122"/>
                <a:ea typeface="仿宋" panose="02010609060101010101" pitchFamily="49" charset="-122"/>
                <a:sym typeface="+mn-ea"/>
              </a:rPr>
              <a:t>变卖原材料、出租、无形资产使用权转让、生产企业非生产性劳务等的收入</a:t>
            </a:r>
            <a:endParaRPr lang="zh-CN" altLang="en-US" sz="2800" b="1" kern="0" dirty="0">
              <a:latin typeface="仿宋" panose="02010609060101010101" pitchFamily="49" charset="-122"/>
              <a:ea typeface="仿宋" panose="02010609060101010101" pitchFamily="49" charset="-122"/>
              <a:sym typeface="+mn-ea"/>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7489" name="Rectangle 2"/>
          <p:cNvSpPr/>
          <p:nvPr>
            <p:ph idx="1"/>
          </p:nvPr>
        </p:nvSpPr>
        <p:spPr>
          <a:xfrm>
            <a:off x="873125" y="1196975"/>
            <a:ext cx="10206990" cy="80327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（五）其他业务的核算</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出售材料核算图</a:t>
            </a:r>
            <a:endParaRPr lang="zh-CN" altLang="en-US" sz="2800" dirty="0">
              <a:latin typeface="楷体" panose="02010609060101010101" pitchFamily="49" charset="-122"/>
              <a:ea typeface="楷体" panose="02010609060101010101" pitchFamily="49" charset="-122"/>
            </a:endParaRPr>
          </a:p>
        </p:txBody>
      </p:sp>
      <p:sp>
        <p:nvSpPr>
          <p:cNvPr id="613380" name="AutoShape 4"/>
          <p:cNvSpPr/>
          <p:nvPr/>
        </p:nvSpPr>
        <p:spPr>
          <a:xfrm>
            <a:off x="2095500" y="5132388"/>
            <a:ext cx="8177213" cy="1439862"/>
          </a:xfrm>
          <a:prstGeom prst="roundRect">
            <a:avLst>
              <a:gd name="adj" fmla="val 16667"/>
            </a:avLst>
          </a:prstGeom>
          <a:solidFill>
            <a:srgbClr val="FFFFCC"/>
          </a:solidFill>
          <a:ln w="28575" cap="flat" cmpd="sng">
            <a:solidFill>
              <a:srgbClr val="3366FF"/>
            </a:solidFill>
            <a:prstDash val="solid"/>
            <a:round/>
            <a:headEnd type="none" w="med" len="med"/>
            <a:tailEnd type="none" w="med" len="med"/>
          </a:ln>
        </p:spPr>
        <p:txBody>
          <a:bodyPr wrap="none" anchor="t" anchorCtr="0"/>
          <a:p>
            <a:pPr>
              <a:lnSpc>
                <a:spcPct val="150000"/>
              </a:lnSpc>
            </a:pPr>
            <a:r>
              <a:rPr lang="zh-CN" altLang="en-US" sz="2800" b="1" dirty="0">
                <a:solidFill>
                  <a:schemeClr val="accent2"/>
                </a:solidFill>
                <a:latin typeface="楷体" panose="02010609060101010101" pitchFamily="49" charset="-122"/>
                <a:ea typeface="楷体" panose="02010609060101010101" pitchFamily="49" charset="-122"/>
              </a:rPr>
              <a:t>结转材料</a:t>
            </a:r>
            <a:endParaRPr lang="en-US" altLang="zh-CN" sz="2800" b="1" dirty="0">
              <a:solidFill>
                <a:schemeClr val="accent2"/>
              </a:solidFill>
              <a:latin typeface="楷体" panose="02010609060101010101" pitchFamily="49" charset="-122"/>
              <a:ea typeface="楷体" panose="02010609060101010101" pitchFamily="49" charset="-122"/>
            </a:endParaRPr>
          </a:p>
          <a:p>
            <a:pPr>
              <a:lnSpc>
                <a:spcPct val="150000"/>
              </a:lnSpc>
            </a:pPr>
            <a:r>
              <a:rPr lang="zh-CN" altLang="en-US" sz="2800" b="1" dirty="0">
                <a:solidFill>
                  <a:schemeClr val="accent2"/>
                </a:solidFill>
                <a:latin typeface="楷体" panose="02010609060101010101" pitchFamily="49" charset="-122"/>
                <a:ea typeface="楷体" panose="02010609060101010101" pitchFamily="49" charset="-122"/>
              </a:rPr>
              <a:t>销售成本</a:t>
            </a:r>
            <a:endParaRPr lang="zh-CN" altLang="en-US" sz="2800" b="1" dirty="0">
              <a:solidFill>
                <a:schemeClr val="accent2"/>
              </a:solidFill>
              <a:latin typeface="楷体" panose="02010609060101010101" pitchFamily="49" charset="-122"/>
              <a:ea typeface="楷体" panose="02010609060101010101" pitchFamily="49" charset="-122"/>
            </a:endParaRPr>
          </a:p>
        </p:txBody>
      </p:sp>
      <p:sp>
        <p:nvSpPr>
          <p:cNvPr id="447492" name="AutoShape 5"/>
          <p:cNvSpPr/>
          <p:nvPr/>
        </p:nvSpPr>
        <p:spPr>
          <a:xfrm>
            <a:off x="2095500" y="2071688"/>
            <a:ext cx="8177213" cy="2928937"/>
          </a:xfrm>
          <a:prstGeom prst="roundRect">
            <a:avLst>
              <a:gd name="adj" fmla="val 16667"/>
            </a:avLst>
          </a:prstGeom>
          <a:noFill/>
          <a:ln w="28575" cap="flat" cmpd="sng">
            <a:solidFill>
              <a:srgbClr val="3366FF"/>
            </a:solidFill>
            <a:prstDash val="solid"/>
            <a:round/>
            <a:headEnd type="none" w="med" len="med"/>
            <a:tailEnd type="none" w="med" len="med"/>
          </a:ln>
        </p:spPr>
        <p:txBody>
          <a:bodyPr wrap="none" anchor="t" anchorCtr="0"/>
          <a:p>
            <a:pPr>
              <a:lnSpc>
                <a:spcPct val="150000"/>
              </a:lnSpc>
            </a:pPr>
            <a:r>
              <a:rPr lang="zh-CN" altLang="en-US" sz="2800" b="1" dirty="0">
                <a:solidFill>
                  <a:schemeClr val="accent2"/>
                </a:solidFill>
                <a:latin typeface="楷体" panose="02010609060101010101" pitchFamily="49" charset="-122"/>
                <a:ea typeface="楷体" panose="02010609060101010101" pitchFamily="49" charset="-122"/>
              </a:rPr>
              <a:t>材料</a:t>
            </a:r>
            <a:endParaRPr lang="en-US" altLang="zh-CN" sz="2800" b="1" dirty="0">
              <a:solidFill>
                <a:schemeClr val="accent2"/>
              </a:solidFill>
              <a:latin typeface="楷体" panose="02010609060101010101" pitchFamily="49" charset="-122"/>
              <a:ea typeface="楷体" panose="02010609060101010101" pitchFamily="49" charset="-122"/>
            </a:endParaRPr>
          </a:p>
          <a:p>
            <a:pPr>
              <a:lnSpc>
                <a:spcPct val="150000"/>
              </a:lnSpc>
            </a:pPr>
            <a:r>
              <a:rPr lang="zh-CN" altLang="en-US" sz="2800" b="1" dirty="0">
                <a:solidFill>
                  <a:schemeClr val="accent2"/>
                </a:solidFill>
                <a:latin typeface="楷体" panose="02010609060101010101" pitchFamily="49" charset="-122"/>
                <a:ea typeface="楷体" panose="02010609060101010101" pitchFamily="49" charset="-122"/>
              </a:rPr>
              <a:t>销售</a:t>
            </a:r>
            <a:endParaRPr lang="en-US" altLang="zh-CN" sz="2800" b="1" dirty="0">
              <a:solidFill>
                <a:schemeClr val="accent2"/>
              </a:solidFill>
              <a:latin typeface="楷体" panose="02010609060101010101" pitchFamily="49" charset="-122"/>
              <a:ea typeface="楷体" panose="02010609060101010101" pitchFamily="49" charset="-122"/>
            </a:endParaRPr>
          </a:p>
          <a:p>
            <a:pPr>
              <a:lnSpc>
                <a:spcPct val="150000"/>
              </a:lnSpc>
            </a:pPr>
            <a:r>
              <a:rPr lang="zh-CN" altLang="en-US" sz="2800" b="1" dirty="0">
                <a:solidFill>
                  <a:schemeClr val="accent2"/>
                </a:solidFill>
                <a:latin typeface="楷体" panose="02010609060101010101" pitchFamily="49" charset="-122"/>
                <a:ea typeface="楷体" panose="02010609060101010101" pitchFamily="49" charset="-122"/>
              </a:rPr>
              <a:t>收入</a:t>
            </a:r>
            <a:endParaRPr lang="zh-CN" altLang="en-US" sz="2800" b="1" dirty="0">
              <a:solidFill>
                <a:schemeClr val="accent2"/>
              </a:solidFill>
              <a:latin typeface="楷体" panose="02010609060101010101" pitchFamily="49" charset="-122"/>
              <a:ea typeface="楷体" panose="02010609060101010101" pitchFamily="49" charset="-122"/>
            </a:endParaRPr>
          </a:p>
        </p:txBody>
      </p:sp>
      <p:graphicFrame>
        <p:nvGraphicFramePr>
          <p:cNvPr id="613382" name="Group 6"/>
          <p:cNvGraphicFramePr>
            <a:graphicFrameLocks noGrp="1"/>
          </p:cNvGraphicFramePr>
          <p:nvPr/>
        </p:nvGraphicFramePr>
        <p:xfrm>
          <a:off x="3952875" y="2286000"/>
          <a:ext cx="2143125" cy="1279525"/>
        </p:xfrm>
        <a:graphic>
          <a:graphicData uri="http://schemas.openxmlformats.org/drawingml/2006/table">
            <a:tbl>
              <a:tblPr/>
              <a:tblGrid>
                <a:gridCol w="1071245"/>
                <a:gridCol w="1071880"/>
              </a:tblGrid>
              <a:tr h="383733">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其他业务收入</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79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13393" name="Group 17"/>
          <p:cNvGraphicFramePr>
            <a:graphicFrameLocks noGrp="1"/>
          </p:cNvGraphicFramePr>
          <p:nvPr/>
        </p:nvGraphicFramePr>
        <p:xfrm>
          <a:off x="3738563" y="3695700"/>
          <a:ext cx="2644775" cy="1284605"/>
        </p:xfrm>
        <a:graphic>
          <a:graphicData uri="http://schemas.openxmlformats.org/drawingml/2006/table">
            <a:tbl>
              <a:tblPr/>
              <a:tblGrid>
                <a:gridCol w="1322070"/>
                <a:gridCol w="1322705"/>
              </a:tblGrid>
              <a:tr h="38608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应交税费</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增（销）</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0" marR="0" marT="46755" marB="46755" anchor="ctr" anchorCtr="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852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0" marR="0" marT="46755" marB="46755" anchor="ctr" anchorCtr="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0" marR="0" marT="46755" marB="46755" anchor="ctr" anchorCtr="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13404" name="Group 28"/>
          <p:cNvGraphicFramePr>
            <a:graphicFrameLocks noGrp="1"/>
          </p:cNvGraphicFramePr>
          <p:nvPr/>
        </p:nvGraphicFramePr>
        <p:xfrm>
          <a:off x="8364538" y="2254250"/>
          <a:ext cx="1803400" cy="1279525"/>
        </p:xfrm>
        <a:graphic>
          <a:graphicData uri="http://schemas.openxmlformats.org/drawingml/2006/table">
            <a:tbl>
              <a:tblPr/>
              <a:tblGrid>
                <a:gridCol w="901700"/>
                <a:gridCol w="901700"/>
              </a:tblGrid>
              <a:tr h="383733">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银行存款</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79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13415" name="Group 39"/>
          <p:cNvGraphicFramePr>
            <a:graphicFrameLocks noGrp="1"/>
          </p:cNvGraphicFramePr>
          <p:nvPr/>
        </p:nvGraphicFramePr>
        <p:xfrm>
          <a:off x="7138988" y="3694113"/>
          <a:ext cx="1620520" cy="1279525"/>
        </p:xfrm>
        <a:graphic>
          <a:graphicData uri="http://schemas.openxmlformats.org/drawingml/2006/table">
            <a:tbl>
              <a:tblPr/>
              <a:tblGrid>
                <a:gridCol w="810260"/>
                <a:gridCol w="810260"/>
              </a:tblGrid>
              <a:tr h="383733">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应收账款</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79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13426" name="Line 50"/>
          <p:cNvSpPr/>
          <p:nvPr/>
        </p:nvSpPr>
        <p:spPr>
          <a:xfrm flipV="1">
            <a:off x="5511800" y="3046413"/>
            <a:ext cx="3536950" cy="1587"/>
          </a:xfrm>
          <a:prstGeom prst="line">
            <a:avLst/>
          </a:prstGeom>
          <a:ln w="57150" cap="flat" cmpd="sng">
            <a:solidFill>
              <a:srgbClr val="FF66CC"/>
            </a:solidFill>
            <a:prstDash val="solid"/>
            <a:round/>
            <a:headEnd type="none" w="med" len="med"/>
            <a:tailEnd type="triangle" w="med" len="med"/>
          </a:ln>
        </p:spPr>
      </p:sp>
      <p:sp>
        <p:nvSpPr>
          <p:cNvPr id="613427" name="Line 51"/>
          <p:cNvSpPr/>
          <p:nvPr/>
        </p:nvSpPr>
        <p:spPr>
          <a:xfrm>
            <a:off x="6672263" y="3046413"/>
            <a:ext cx="1587" cy="1223962"/>
          </a:xfrm>
          <a:prstGeom prst="line">
            <a:avLst/>
          </a:prstGeom>
          <a:ln w="57150" cap="flat" cmpd="sng">
            <a:solidFill>
              <a:srgbClr val="FF66CC"/>
            </a:solidFill>
            <a:prstDash val="solid"/>
            <a:round/>
            <a:headEnd type="none" w="med" len="med"/>
            <a:tailEnd type="none" w="med" len="med"/>
          </a:ln>
        </p:spPr>
      </p:sp>
      <p:sp>
        <p:nvSpPr>
          <p:cNvPr id="613428" name="Line 52"/>
          <p:cNvSpPr/>
          <p:nvPr/>
        </p:nvSpPr>
        <p:spPr>
          <a:xfrm flipV="1">
            <a:off x="5565775" y="4270375"/>
            <a:ext cx="1106488" cy="1588"/>
          </a:xfrm>
          <a:prstGeom prst="line">
            <a:avLst/>
          </a:prstGeom>
          <a:ln w="57150" cap="flat" cmpd="sng">
            <a:solidFill>
              <a:srgbClr val="FF66CC"/>
            </a:solidFill>
            <a:prstDash val="solid"/>
            <a:round/>
            <a:headEnd type="none" w="med" len="med"/>
            <a:tailEnd type="none" w="med" len="med"/>
          </a:ln>
        </p:spPr>
      </p:sp>
      <p:sp>
        <p:nvSpPr>
          <p:cNvPr id="613429" name="Line 53"/>
          <p:cNvSpPr/>
          <p:nvPr/>
        </p:nvSpPr>
        <p:spPr>
          <a:xfrm>
            <a:off x="5541963" y="4486275"/>
            <a:ext cx="2282825" cy="0"/>
          </a:xfrm>
          <a:prstGeom prst="line">
            <a:avLst/>
          </a:prstGeom>
          <a:ln w="57150" cap="flat" cmpd="sng">
            <a:solidFill>
              <a:srgbClr val="FF9900"/>
            </a:solidFill>
            <a:prstDash val="solid"/>
            <a:round/>
            <a:headEnd type="none" w="med" len="med"/>
            <a:tailEnd type="triangle" w="med" len="med"/>
          </a:ln>
        </p:spPr>
      </p:sp>
      <p:sp>
        <p:nvSpPr>
          <p:cNvPr id="613430" name="Line 54"/>
          <p:cNvSpPr/>
          <p:nvPr/>
        </p:nvSpPr>
        <p:spPr>
          <a:xfrm>
            <a:off x="6959600" y="3262313"/>
            <a:ext cx="1588" cy="1223962"/>
          </a:xfrm>
          <a:prstGeom prst="line">
            <a:avLst/>
          </a:prstGeom>
          <a:ln w="57150" cap="flat" cmpd="sng">
            <a:solidFill>
              <a:srgbClr val="FF9900"/>
            </a:solidFill>
            <a:prstDash val="solid"/>
            <a:round/>
            <a:headEnd type="none" w="med" len="med"/>
            <a:tailEnd type="none" w="med" len="med"/>
          </a:ln>
        </p:spPr>
      </p:sp>
      <p:sp>
        <p:nvSpPr>
          <p:cNvPr id="613431" name="Line 55"/>
          <p:cNvSpPr/>
          <p:nvPr/>
        </p:nvSpPr>
        <p:spPr>
          <a:xfrm>
            <a:off x="5561013" y="3262313"/>
            <a:ext cx="1398587" cy="0"/>
          </a:xfrm>
          <a:prstGeom prst="line">
            <a:avLst/>
          </a:prstGeom>
          <a:ln w="57150" cap="flat" cmpd="sng">
            <a:solidFill>
              <a:srgbClr val="FF9900"/>
            </a:solidFill>
            <a:prstDash val="solid"/>
            <a:round/>
            <a:headEnd type="none" w="med" len="med"/>
            <a:tailEnd type="none" w="med" len="med"/>
          </a:ln>
        </p:spPr>
      </p:sp>
      <p:sp>
        <p:nvSpPr>
          <p:cNvPr id="613432" name="Line 56"/>
          <p:cNvSpPr/>
          <p:nvPr/>
        </p:nvSpPr>
        <p:spPr>
          <a:xfrm rot="5400000">
            <a:off x="8586788" y="4048125"/>
            <a:ext cx="0" cy="876300"/>
          </a:xfrm>
          <a:prstGeom prst="line">
            <a:avLst/>
          </a:prstGeom>
          <a:ln w="57150" cap="flat" cmpd="sng">
            <a:solidFill>
              <a:srgbClr val="FF9900"/>
            </a:solidFill>
            <a:prstDash val="solid"/>
            <a:round/>
            <a:headEnd type="none" w="med" len="med"/>
            <a:tailEnd type="none" w="med" len="med"/>
          </a:ln>
        </p:spPr>
      </p:sp>
      <p:sp>
        <p:nvSpPr>
          <p:cNvPr id="613433" name="Line 57"/>
          <p:cNvSpPr/>
          <p:nvPr/>
        </p:nvSpPr>
        <p:spPr>
          <a:xfrm rot="5400000" flipV="1">
            <a:off x="8429625" y="3857625"/>
            <a:ext cx="1190625" cy="0"/>
          </a:xfrm>
          <a:prstGeom prst="line">
            <a:avLst/>
          </a:prstGeom>
          <a:ln w="57150" cap="flat" cmpd="sng">
            <a:solidFill>
              <a:srgbClr val="FF9900"/>
            </a:solidFill>
            <a:prstDash val="solid"/>
            <a:round/>
            <a:headEnd type="triangle" w="med" len="med"/>
            <a:tailEnd type="none" w="med" len="med"/>
          </a:ln>
        </p:spPr>
      </p:sp>
      <p:graphicFrame>
        <p:nvGraphicFramePr>
          <p:cNvPr id="613434" name="Group 58"/>
          <p:cNvGraphicFramePr>
            <a:graphicFrameLocks noGrp="1"/>
          </p:cNvGraphicFramePr>
          <p:nvPr/>
        </p:nvGraphicFramePr>
        <p:xfrm>
          <a:off x="4475163" y="5214938"/>
          <a:ext cx="1620520" cy="1279525"/>
        </p:xfrm>
        <a:graphic>
          <a:graphicData uri="http://schemas.openxmlformats.org/drawingml/2006/table">
            <a:tbl>
              <a:tblPr/>
              <a:tblGrid>
                <a:gridCol w="810260"/>
                <a:gridCol w="810260"/>
              </a:tblGrid>
              <a:tr h="383733">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原材料</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79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13445" name="Group 69"/>
          <p:cNvGraphicFramePr>
            <a:graphicFrameLocks noGrp="1"/>
          </p:cNvGraphicFramePr>
          <p:nvPr/>
        </p:nvGraphicFramePr>
        <p:xfrm>
          <a:off x="7067550" y="5214938"/>
          <a:ext cx="2100580" cy="1279525"/>
        </p:xfrm>
        <a:graphic>
          <a:graphicData uri="http://schemas.openxmlformats.org/drawingml/2006/table">
            <a:tbl>
              <a:tblPr/>
              <a:tblGrid>
                <a:gridCol w="1050290"/>
                <a:gridCol w="1050290"/>
              </a:tblGrid>
              <a:tr h="383733">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其他业务成本</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79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13456" name="Line 80"/>
          <p:cNvSpPr/>
          <p:nvPr/>
        </p:nvSpPr>
        <p:spPr>
          <a:xfrm flipV="1">
            <a:off x="5527675" y="6000750"/>
            <a:ext cx="2282825" cy="1588"/>
          </a:xfrm>
          <a:prstGeom prst="line">
            <a:avLst/>
          </a:prstGeom>
          <a:ln w="57150" cap="flat" cmpd="sng">
            <a:solidFill>
              <a:srgbClr val="FF0000"/>
            </a:solidFill>
            <a:prstDash val="solid"/>
            <a:round/>
            <a:headEnd type="none" w="med" len="med"/>
            <a:tailEnd type="triangle" w="med" len="med"/>
          </a:ln>
        </p:spPr>
      </p:sp>
      <p:sp>
        <p:nvSpPr>
          <p:cNvPr id="2" name="文本框 1"/>
          <p:cNvSpPr txBox="1"/>
          <p:nvPr/>
        </p:nvSpPr>
        <p:spPr>
          <a:xfrm>
            <a:off x="7194550" y="2478088"/>
            <a:ext cx="897890" cy="521970"/>
          </a:xfrm>
          <a:prstGeom prst="rect">
            <a:avLst/>
          </a:prstGeom>
          <a:noFill/>
          <a:ln w="9525">
            <a:noFill/>
          </a:ln>
        </p:spPr>
        <p:txBody>
          <a:bodyPr wrap="none" anchor="t" anchorCtr="0">
            <a:spAutoFit/>
          </a:bodyPr>
          <a:p>
            <a:r>
              <a:rPr lang="zh-CN" altLang="en-US" sz="2800" b="1">
                <a:solidFill>
                  <a:srgbClr val="FF00FF"/>
                </a:solidFill>
                <a:latin typeface="楷体" panose="02010609060101010101" pitchFamily="49" charset="-122"/>
                <a:ea typeface="楷体" panose="02010609060101010101" pitchFamily="49" charset="-122"/>
              </a:rPr>
              <a:t>现销</a:t>
            </a:r>
            <a:endParaRPr lang="zh-CN" altLang="en-US" sz="2800" b="1">
              <a:solidFill>
                <a:srgbClr val="FF00FF"/>
              </a:solidFill>
              <a:latin typeface="楷体" panose="02010609060101010101" pitchFamily="49" charset="-122"/>
              <a:ea typeface="楷体" panose="02010609060101010101" pitchFamily="49" charset="-122"/>
            </a:endParaRPr>
          </a:p>
        </p:txBody>
      </p:sp>
      <p:sp>
        <p:nvSpPr>
          <p:cNvPr id="3" name="文本框 2"/>
          <p:cNvSpPr txBox="1"/>
          <p:nvPr/>
        </p:nvSpPr>
        <p:spPr>
          <a:xfrm>
            <a:off x="6672263" y="4451350"/>
            <a:ext cx="897890" cy="521970"/>
          </a:xfrm>
          <a:prstGeom prst="rect">
            <a:avLst/>
          </a:prstGeom>
          <a:noFill/>
          <a:ln w="9525">
            <a:noFill/>
          </a:ln>
        </p:spPr>
        <p:txBody>
          <a:bodyPr wrap="none" anchor="t" anchorCtr="0">
            <a:spAutoFit/>
          </a:bodyPr>
          <a:p>
            <a:r>
              <a:rPr lang="zh-CN" altLang="en-US" sz="2800" b="1">
                <a:solidFill>
                  <a:srgbClr val="0000FF"/>
                </a:solidFill>
                <a:latin typeface="楷体" panose="02010609060101010101" pitchFamily="49" charset="-122"/>
                <a:ea typeface="楷体" panose="02010609060101010101" pitchFamily="49" charset="-122"/>
              </a:rPr>
              <a:t>赊销</a:t>
            </a:r>
            <a:endParaRPr lang="zh-CN" altLang="en-US" sz="2800" b="1">
              <a:solidFill>
                <a:srgbClr val="0000FF"/>
              </a:solidFill>
              <a:latin typeface="楷体" panose="02010609060101010101" pitchFamily="49" charset="-122"/>
              <a:ea typeface="楷体" panose="02010609060101010101" pitchFamily="49" charset="-122"/>
            </a:endParaRPr>
          </a:p>
        </p:txBody>
      </p:sp>
      <p:sp>
        <p:nvSpPr>
          <p:cNvPr id="4" name="文本框 3"/>
          <p:cNvSpPr txBox="1"/>
          <p:nvPr/>
        </p:nvSpPr>
        <p:spPr>
          <a:xfrm>
            <a:off x="9024938" y="3554413"/>
            <a:ext cx="509587" cy="953135"/>
          </a:xfrm>
          <a:prstGeom prst="rect">
            <a:avLst/>
          </a:prstGeom>
          <a:noFill/>
          <a:ln w="9525">
            <a:noFill/>
          </a:ln>
        </p:spPr>
        <p:txBody>
          <a:bodyPr wrap="square" anchor="t" anchorCtr="0">
            <a:spAutoFit/>
          </a:bodyPr>
          <a:p>
            <a:r>
              <a:rPr lang="zh-CN" altLang="en-US" sz="2800" b="1">
                <a:solidFill>
                  <a:srgbClr val="0000FF"/>
                </a:solidFill>
                <a:latin typeface="楷体" panose="02010609060101010101" pitchFamily="49" charset="-122"/>
                <a:ea typeface="楷体" panose="02010609060101010101" pitchFamily="49" charset="-122"/>
              </a:rPr>
              <a:t>回款</a:t>
            </a:r>
            <a:endParaRPr lang="zh-CN" altLang="en-US" sz="2800" b="1">
              <a:solidFill>
                <a:srgbClr val="0000FF"/>
              </a:solidFill>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34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34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34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34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34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34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343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34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1338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343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134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13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613380" grpId="0" bldLvl="0" animBg="1"/>
      <p:bldP spid="613380" grpId="1" animBg="1"/>
    </p:bld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8513" name="Rectangle 2"/>
          <p:cNvSpPr/>
          <p:nvPr>
            <p:ph idx="1"/>
          </p:nvPr>
        </p:nvSpPr>
        <p:spPr>
          <a:xfrm>
            <a:off x="951230" y="1196975"/>
            <a:ext cx="10249535" cy="4665980"/>
          </a:xfrm>
        </p:spPr>
        <p:txBody>
          <a:bodyPr vert="horz" wrap="square" lIns="91440" tIns="45720" rIns="91440" bIns="45720" anchor="t" anchorCtr="0"/>
          <a:p>
            <a:pPr lvl="1" indent="-436245" eaLnBrk="1" hangingPunct="1">
              <a:lnSpc>
                <a:spcPct val="150000"/>
              </a:lnSpc>
              <a:spcBef>
                <a:spcPts val="25"/>
              </a:spcBef>
            </a:pPr>
            <a:r>
              <a:rPr lang="zh-CN" altLang="en-US" sz="2800" dirty="0">
                <a:solidFill>
                  <a:srgbClr val="FF0000"/>
                </a:solidFill>
                <a:latin typeface="黑体" panose="02010609060101010101" pitchFamily="49" charset="-122"/>
                <a:ea typeface="黑体" panose="02010609060101010101" pitchFamily="49" charset="-122"/>
              </a:rPr>
              <a:t>发生材料销售时</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eaLnBrk="1" hangingPunct="1">
              <a:lnSpc>
                <a:spcPct val="150000"/>
              </a:lnSpc>
              <a:spcBef>
                <a:spcPts val="25"/>
              </a:spcBef>
              <a:buNone/>
            </a:pPr>
            <a:r>
              <a:rPr lang="zh-CN" altLang="en-US" sz="2800" dirty="0">
                <a:latin typeface="楷体" panose="02010609060101010101" pitchFamily="49" charset="-122"/>
                <a:ea typeface="楷体" panose="02010609060101010101" pitchFamily="49" charset="-122"/>
              </a:rPr>
              <a:t>   借：银行存款（应收账款、应收票据等）</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spcBef>
                <a:spcPts val="25"/>
              </a:spcBef>
              <a:buNone/>
            </a:pPr>
            <a:r>
              <a:rPr lang="zh-CN" altLang="en-US" sz="2800" dirty="0">
                <a:latin typeface="楷体" panose="02010609060101010101" pitchFamily="49" charset="-122"/>
                <a:ea typeface="楷体" panose="02010609060101010101" pitchFamily="49" charset="-122"/>
              </a:rPr>
              <a:t>       贷：其他业务收入</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spcBef>
                <a:spcPts val="25"/>
              </a:spcBef>
              <a:buNone/>
            </a:pPr>
            <a:r>
              <a:rPr lang="zh-CN" altLang="en-US" sz="2800" dirty="0">
                <a:latin typeface="楷体" panose="02010609060101010101" pitchFamily="49" charset="-122"/>
                <a:ea typeface="楷体" panose="02010609060101010101" pitchFamily="49" charset="-122"/>
              </a:rPr>
              <a:t>           应交税费</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应交增值税（销项税额）</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spcBef>
                <a:spcPts val="25"/>
              </a:spcBef>
            </a:pPr>
            <a:r>
              <a:rPr lang="zh-CN" altLang="en-US" sz="2800" dirty="0">
                <a:solidFill>
                  <a:srgbClr val="FF0000"/>
                </a:solidFill>
                <a:latin typeface="黑体" panose="02010609060101010101" pitchFamily="49" charset="-122"/>
                <a:ea typeface="黑体" panose="02010609060101010101" pitchFamily="49" charset="-122"/>
              </a:rPr>
              <a:t>结转材料销售成本时</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eaLnBrk="1" hangingPunct="1">
              <a:lnSpc>
                <a:spcPct val="150000"/>
              </a:lnSpc>
              <a:spcBef>
                <a:spcPts val="25"/>
              </a:spcBef>
              <a:buNone/>
            </a:pPr>
            <a:r>
              <a:rPr lang="zh-CN" altLang="en-US" sz="2800" dirty="0">
                <a:latin typeface="楷体" panose="02010609060101010101" pitchFamily="49" charset="-122"/>
                <a:ea typeface="楷体" panose="02010609060101010101" pitchFamily="49" charset="-122"/>
              </a:rPr>
              <a:t>   借：其他业务成本</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spcBef>
                <a:spcPts val="25"/>
              </a:spcBef>
              <a:buNone/>
            </a:pPr>
            <a:r>
              <a:rPr lang="zh-CN" altLang="en-US" sz="2800" dirty="0">
                <a:latin typeface="楷体" panose="02010609060101010101" pitchFamily="49" charset="-122"/>
                <a:ea typeface="楷体" panose="02010609060101010101" pitchFamily="49" charset="-122"/>
              </a:rPr>
              <a:t>       贷：原材料</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材料</a:t>
            </a:r>
            <a:endParaRPr lang="zh-CN" altLang="en-US" sz="2800" dirty="0">
              <a:latin typeface="楷体" panose="02010609060101010101" pitchFamily="49" charset="-122"/>
              <a:ea typeface="楷体"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Rectangle 3"/>
          <p:cNvSpPr/>
          <p:nvPr>
            <p:ph idx="1"/>
          </p:nvPr>
        </p:nvSpPr>
        <p:spPr>
          <a:xfrm>
            <a:off x="781685" y="1196975"/>
            <a:ext cx="10561955" cy="4895850"/>
          </a:xfrm>
          <a:solidFill>
            <a:schemeClr val="bg1"/>
          </a:solidFill>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zh-CN" altLang="en-US" sz="2800" dirty="0">
                <a:solidFill>
                  <a:srgbClr val="0000FF"/>
                </a:solidFill>
                <a:latin typeface="楷体" panose="02010609060101010101" pitchFamily="49" charset="-122"/>
                <a:ea typeface="楷体" panose="02010609060101010101" pitchFamily="49" charset="-122"/>
              </a:rPr>
              <a:t>“无形资产”账户</a:t>
            </a:r>
            <a:r>
              <a:rPr lang="zh-CN" altLang="en-US" sz="2800" dirty="0">
                <a:latin typeface="楷体" panose="02010609060101010101" pitchFamily="49" charset="-122"/>
                <a:ea typeface="楷体" panose="02010609060101010101" pitchFamily="49" charset="-122"/>
              </a:rPr>
              <a:t> </a:t>
            </a:r>
            <a:endParaRPr lang="zh-CN" altLang="en-US" sz="28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①性质：资产类账户。 </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②核算内容：核算企业为生产商品、提供劳务、出租他人，或为管理目的而持有的、没实物形态的非货币性长期资产的增减变动及结余情况。 </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④明细账户设置：按无形资产类别设置。 </a:t>
            </a:r>
            <a:endParaRPr lang="zh-CN" altLang="en-US" sz="28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9537" name="Rectangle 3"/>
          <p:cNvSpPr/>
          <p:nvPr/>
        </p:nvSpPr>
        <p:spPr>
          <a:xfrm>
            <a:off x="828040" y="1357630"/>
            <a:ext cx="9300210" cy="731520"/>
          </a:xfrm>
          <a:prstGeom prst="rect">
            <a:avLst/>
          </a:prstGeom>
          <a:noFill/>
          <a:ln w="9525">
            <a:noFill/>
          </a:ln>
        </p:spPr>
        <p:txBody>
          <a:bodyPr anchor="t" anchorCtr="0"/>
          <a:p>
            <a:pPr>
              <a:spcBef>
                <a:spcPct val="20000"/>
              </a:spcBef>
              <a:buClr>
                <a:srgbClr val="FF0000"/>
              </a:buClr>
              <a:buFont typeface="Wingdings" panose="05000000000000000000" pitchFamily="2" charset="2"/>
              <a:buChar char="p"/>
            </a:pPr>
            <a:r>
              <a:rPr lang="zh-CN" altLang="en-US" sz="3000" b="1" dirty="0">
                <a:solidFill>
                  <a:srgbClr val="FF0000"/>
                </a:solidFill>
                <a:latin typeface="黑体" panose="02010609060101010101" pitchFamily="49" charset="-122"/>
                <a:ea typeface="黑体" panose="02010609060101010101" pitchFamily="49" charset="-122"/>
              </a:rPr>
              <a:t> （五）其他业务的核算</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449538" name="Rectangle 4"/>
          <p:cNvSpPr/>
          <p:nvPr/>
        </p:nvSpPr>
        <p:spPr>
          <a:xfrm>
            <a:off x="854710" y="2132965"/>
            <a:ext cx="10422890" cy="201612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13】</a:t>
            </a:r>
            <a:r>
              <a:rPr lang="zh-CN" altLang="en-US" sz="2800" b="1" dirty="0">
                <a:latin typeface="楷体" panose="02010609060101010101" pitchFamily="49" charset="-122"/>
                <a:ea typeface="楷体" panose="02010609060101010101" pitchFamily="49" charset="-122"/>
              </a:rPr>
              <a:t>一家制造企业向新华公司销售甲材料</a:t>
            </a:r>
            <a:r>
              <a:rPr lang="en-US" altLang="zh-CN" sz="2800" b="1" dirty="0">
                <a:latin typeface="楷体" panose="02010609060101010101" pitchFamily="49" charset="-122"/>
                <a:ea typeface="楷体" panose="02010609060101010101" pitchFamily="49" charset="-122"/>
              </a:rPr>
              <a:t>1 000</a:t>
            </a:r>
            <a:r>
              <a:rPr lang="zh-CN" altLang="en-US" sz="2800" b="1" dirty="0">
                <a:latin typeface="楷体" panose="02010609060101010101" pitchFamily="49" charset="-122"/>
                <a:ea typeface="楷体" panose="02010609060101010101" pitchFamily="49" charset="-122"/>
              </a:rPr>
              <a:t>千克，每千克售价</a:t>
            </a:r>
            <a:r>
              <a:rPr lang="en-US" altLang="zh-CN" sz="2800" b="1" dirty="0">
                <a:latin typeface="楷体" panose="02010609060101010101" pitchFamily="49" charset="-122"/>
                <a:ea typeface="楷体" panose="02010609060101010101" pitchFamily="49" charset="-122"/>
              </a:rPr>
              <a:t>15</a:t>
            </a:r>
            <a:r>
              <a:rPr lang="zh-CN" altLang="en-US" sz="2800" b="1" dirty="0">
                <a:latin typeface="楷体" panose="02010609060101010101" pitchFamily="49" charset="-122"/>
                <a:ea typeface="楷体" panose="02010609060101010101" pitchFamily="49" charset="-122"/>
              </a:rPr>
              <a:t>元，计</a:t>
            </a:r>
            <a:r>
              <a:rPr lang="en-US" altLang="zh-CN" sz="2800" b="1" dirty="0">
                <a:latin typeface="楷体" panose="02010609060101010101" pitchFamily="49" charset="-122"/>
                <a:ea typeface="楷体" panose="02010609060101010101" pitchFamily="49" charset="-122"/>
              </a:rPr>
              <a:t>15 000</a:t>
            </a:r>
            <a:r>
              <a:rPr lang="zh-CN" altLang="en-US" sz="2800" b="1" dirty="0">
                <a:latin typeface="楷体" panose="02010609060101010101" pitchFamily="49" charset="-122"/>
                <a:ea typeface="楷体" panose="02010609060101010101" pitchFamily="49" charset="-122"/>
              </a:rPr>
              <a:t>元，增值税</a:t>
            </a:r>
            <a:r>
              <a:rPr lang="en-US" altLang="zh-CN" sz="2800" b="1" dirty="0">
                <a:latin typeface="楷体" panose="02010609060101010101" pitchFamily="49" charset="-122"/>
                <a:ea typeface="楷体" panose="02010609060101010101" pitchFamily="49" charset="-122"/>
              </a:rPr>
              <a:t>1 950</a:t>
            </a:r>
            <a:r>
              <a:rPr lang="zh-CN" altLang="en-US" sz="2800" b="1" dirty="0">
                <a:latin typeface="楷体" panose="02010609060101010101" pitchFamily="49" charset="-122"/>
                <a:ea typeface="楷体" panose="02010609060101010101" pitchFamily="49" charset="-122"/>
              </a:rPr>
              <a:t>元，货款尚未收到。</a:t>
            </a:r>
            <a:endParaRPr lang="zh-CN" altLang="en-US" sz="2800" b="1" dirty="0">
              <a:latin typeface="楷体" panose="02010609060101010101" pitchFamily="49" charset="-122"/>
              <a:ea typeface="楷体" panose="02010609060101010101" pitchFamily="49" charset="-122"/>
            </a:endParaRPr>
          </a:p>
        </p:txBody>
      </p:sp>
      <p:sp>
        <p:nvSpPr>
          <p:cNvPr id="614406" name="Rectangle 6" descr="Rectangle: Click to edit Master text styles&#13;&#10;Second level&#13;&#10;Third level&#13;&#10;Fourth level&#13;&#10;Fifth level"/>
          <p:cNvSpPr/>
          <p:nvPr/>
        </p:nvSpPr>
        <p:spPr>
          <a:xfrm>
            <a:off x="1919288" y="4005263"/>
            <a:ext cx="8391525" cy="2016125"/>
          </a:xfrm>
          <a:prstGeom prst="rect">
            <a:avLst/>
          </a:prstGeom>
          <a:solidFill>
            <a:srgbClr val="FFFF99"/>
          </a:solidFill>
          <a:ln w="9525">
            <a:noFill/>
          </a:ln>
        </p:spPr>
        <p:txBody>
          <a:bodyPr anchor="ctr" anchorCtr="0"/>
          <a:p>
            <a:pPr marL="342900" indent="-342900">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借：应收账款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        1</a:t>
            </a:r>
            <a:r>
              <a:rPr lang="en-US" altLang="zh-CN" sz="2800" b="1" dirty="0">
                <a:latin typeface="仿宋" panose="02010609060101010101" pitchFamily="49" charset="-122"/>
                <a:ea typeface="仿宋" panose="02010609060101010101" pitchFamily="49" charset="-122"/>
              </a:rPr>
              <a:t>6 9</a:t>
            </a:r>
            <a:r>
              <a:rPr lang="zh-CN" altLang="zh-CN" sz="2800" b="1" dirty="0">
                <a:latin typeface="仿宋" panose="02010609060101010101" pitchFamily="49" charset="-122"/>
                <a:ea typeface="仿宋" panose="02010609060101010101" pitchFamily="49" charset="-122"/>
              </a:rPr>
              <a:t>50</a:t>
            </a:r>
            <a:endParaRPr lang="zh-CN" altLang="zh-CN" sz="2800" b="1" dirty="0">
              <a:latin typeface="仿宋" panose="02010609060101010101" pitchFamily="49" charset="-122"/>
              <a:ea typeface="仿宋" panose="02010609060101010101" pitchFamily="49" charset="-122"/>
            </a:endParaRPr>
          </a:p>
          <a:p>
            <a:pPr marL="342900" indent="-342900">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贷：其他业务收入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15</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000</a:t>
            </a:r>
            <a:endParaRPr lang="zh-CN" altLang="zh-CN" sz="2800" b="1" dirty="0">
              <a:latin typeface="仿宋" panose="02010609060101010101" pitchFamily="49" charset="-122"/>
              <a:ea typeface="仿宋" panose="02010609060101010101" pitchFamily="49" charset="-122"/>
            </a:endParaRPr>
          </a:p>
          <a:p>
            <a:pPr marL="342900" indent="-342900">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应交税费—</a:t>
            </a:r>
            <a:r>
              <a:rPr lang="zh-CN" altLang="en-US" sz="2800" b="1" dirty="0">
                <a:latin typeface="仿宋" panose="02010609060101010101" pitchFamily="49" charset="-122"/>
                <a:ea typeface="仿宋" panose="02010609060101010101" pitchFamily="49" charset="-122"/>
              </a:rPr>
              <a:t>应交</a:t>
            </a:r>
            <a:r>
              <a:rPr lang="zh-CN" altLang="zh-CN" sz="2800" b="1" dirty="0">
                <a:latin typeface="仿宋" panose="02010609060101010101" pitchFamily="49" charset="-122"/>
                <a:ea typeface="仿宋" panose="02010609060101010101" pitchFamily="49" charset="-122"/>
              </a:rPr>
              <a:t>增</a:t>
            </a:r>
            <a:r>
              <a:rPr lang="zh-CN" altLang="en-US" sz="2800" b="1" dirty="0">
                <a:latin typeface="仿宋" panose="02010609060101010101" pitchFamily="49" charset="-122"/>
                <a:ea typeface="仿宋" panose="02010609060101010101" pitchFamily="49" charset="-122"/>
              </a:rPr>
              <a:t>值税</a:t>
            </a:r>
            <a:r>
              <a:rPr lang="zh-CN" altLang="zh-CN" sz="2800" b="1" dirty="0">
                <a:latin typeface="仿宋" panose="02010609060101010101" pitchFamily="49" charset="-122"/>
                <a:ea typeface="仿宋" panose="02010609060101010101" pitchFamily="49" charset="-122"/>
              </a:rPr>
              <a:t>（销</a:t>
            </a:r>
            <a:r>
              <a:rPr lang="zh-CN" altLang="en-US" sz="2800" b="1" dirty="0">
                <a:latin typeface="仿宋" panose="02010609060101010101" pitchFamily="49" charset="-122"/>
                <a:ea typeface="仿宋" panose="02010609060101010101" pitchFamily="49" charset="-122"/>
              </a:rPr>
              <a:t>项税额</a:t>
            </a:r>
            <a:r>
              <a:rPr lang="zh-CN" altLang="zh-CN" sz="2800" b="1" dirty="0">
                <a:latin typeface="仿宋" panose="02010609060101010101" pitchFamily="49" charset="-122"/>
                <a:ea typeface="仿宋" panose="02010609060101010101" pitchFamily="49" charset="-122"/>
              </a:rPr>
              <a:t>）</a:t>
            </a:r>
            <a:r>
              <a:rPr lang="en-US" altLang="zh-CN" sz="2800" b="1" dirty="0">
                <a:latin typeface="仿宋" panose="02010609060101010101" pitchFamily="49" charset="-122"/>
                <a:ea typeface="仿宋" panose="02010609060101010101" pitchFamily="49" charset="-122"/>
              </a:rPr>
              <a:t>1 9</a:t>
            </a:r>
            <a:r>
              <a:rPr lang="zh-CN" altLang="zh-CN" sz="2800" b="1" dirty="0">
                <a:latin typeface="仿宋" panose="02010609060101010101" pitchFamily="49" charset="-122"/>
                <a:ea typeface="仿宋" panose="02010609060101010101" pitchFamily="49" charset="-122"/>
              </a:rPr>
              <a:t>50</a:t>
            </a:r>
            <a:endParaRPr lang="zh-CN" altLang="zh-CN" sz="28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406"/>
                                        </p:tgtEl>
                                        <p:attrNameLst>
                                          <p:attrName>style.visibility</p:attrName>
                                        </p:attrNameLst>
                                      </p:cBhvr>
                                      <p:to>
                                        <p:strVal val="visible"/>
                                      </p:to>
                                    </p:set>
                                    <p:anim calcmode="lin" valueType="num">
                                      <p:cBhvr>
                                        <p:cTn id="7" dur="500" fill="hold"/>
                                        <p:tgtEl>
                                          <p:spTgt spid="614406"/>
                                        </p:tgtEl>
                                        <p:attrNameLst>
                                          <p:attrName>ppt_x</p:attrName>
                                        </p:attrNameLst>
                                      </p:cBhvr>
                                      <p:tavLst>
                                        <p:tav tm="0">
                                          <p:val>
                                            <p:strVal val="0-#ppt_w/2"/>
                                          </p:val>
                                        </p:tav>
                                        <p:tav tm="100000">
                                          <p:val>
                                            <p:strVal val="#ppt_x"/>
                                          </p:val>
                                        </p:tav>
                                      </p:tavLst>
                                    </p:anim>
                                    <p:anim calcmode="lin" valueType="num">
                                      <p:cBhvr>
                                        <p:cTn id="8" dur="500" fill="hold"/>
                                        <p:tgtEl>
                                          <p:spTgt spid="6144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06" grpId="0" bldLvl="0" animBg="1"/>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61" name="Rectangle 3"/>
          <p:cNvSpPr/>
          <p:nvPr/>
        </p:nvSpPr>
        <p:spPr>
          <a:xfrm>
            <a:off x="1210310" y="1400175"/>
            <a:ext cx="8989695" cy="732155"/>
          </a:xfrm>
          <a:prstGeom prst="rect">
            <a:avLst/>
          </a:prstGeom>
          <a:noFill/>
          <a:ln w="9525">
            <a:noFill/>
          </a:ln>
        </p:spPr>
        <p:txBody>
          <a:bodyPr anchor="t" anchorCtr="0"/>
          <a:p>
            <a:pPr>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 （五）其他业务的核算</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50562" name="Rectangle 4"/>
          <p:cNvSpPr/>
          <p:nvPr/>
        </p:nvSpPr>
        <p:spPr>
          <a:xfrm>
            <a:off x="1163955" y="1917700"/>
            <a:ext cx="9909810" cy="1656080"/>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13】</a:t>
            </a:r>
            <a:r>
              <a:rPr lang="zh-CN" altLang="en-US" sz="3200" b="1" dirty="0">
                <a:latin typeface="楷体" panose="02010609060101010101" pitchFamily="49" charset="-122"/>
                <a:ea typeface="楷体" panose="02010609060101010101" pitchFamily="49" charset="-122"/>
              </a:rPr>
              <a:t>接上例，结转该批材料销售成本，甲材料单位成本</a:t>
            </a:r>
            <a:r>
              <a:rPr lang="en-US" altLang="zh-CN" sz="3200" b="1" dirty="0">
                <a:latin typeface="楷体" panose="02010609060101010101" pitchFamily="49" charset="-122"/>
                <a:ea typeface="楷体" panose="02010609060101010101" pitchFamily="49" charset="-122"/>
              </a:rPr>
              <a:t>11</a:t>
            </a:r>
            <a:r>
              <a:rPr lang="zh-CN" altLang="en-US" sz="3200" b="1" dirty="0">
                <a:latin typeface="楷体" panose="02010609060101010101" pitchFamily="49" charset="-122"/>
                <a:ea typeface="楷体" panose="02010609060101010101" pitchFamily="49" charset="-122"/>
              </a:rPr>
              <a:t>元（</a:t>
            </a:r>
            <a:r>
              <a:rPr lang="en-US" altLang="zh-CN" sz="3200" b="1" dirty="0">
                <a:latin typeface="楷体" panose="02010609060101010101" pitchFamily="49" charset="-122"/>
                <a:ea typeface="楷体" panose="02010609060101010101" pitchFamily="49" charset="-122"/>
              </a:rPr>
              <a:t>1 000</a:t>
            </a:r>
            <a:r>
              <a:rPr lang="zh-CN" altLang="en-US" sz="3200" b="1" dirty="0">
                <a:latin typeface="楷体" panose="02010609060101010101" pitchFamily="49" charset="-122"/>
                <a:ea typeface="楷体" panose="02010609060101010101" pitchFamily="49" charset="-122"/>
              </a:rPr>
              <a:t>千克）。</a:t>
            </a:r>
            <a:endParaRPr lang="zh-CN" altLang="en-US" sz="3200" b="1" dirty="0">
              <a:latin typeface="楷体" panose="02010609060101010101" pitchFamily="49" charset="-122"/>
              <a:ea typeface="楷体" panose="02010609060101010101" pitchFamily="49" charset="-122"/>
            </a:endParaRPr>
          </a:p>
        </p:txBody>
      </p:sp>
      <p:sp>
        <p:nvSpPr>
          <p:cNvPr id="614405" name="Rectangle 5" descr="Rectangle: Click to edit Master text styles&#13;&#10;Second level&#13;&#10;Third level&#13;&#10;Fourth level&#13;&#10;Fifth level"/>
          <p:cNvSpPr/>
          <p:nvPr/>
        </p:nvSpPr>
        <p:spPr>
          <a:xfrm>
            <a:off x="2063750" y="3860800"/>
            <a:ext cx="8135938" cy="1579563"/>
          </a:xfrm>
          <a:prstGeom prst="rect">
            <a:avLst/>
          </a:prstGeom>
          <a:solidFill>
            <a:srgbClr val="FFFF99"/>
          </a:solidFill>
          <a:ln w="9525">
            <a:noFill/>
          </a:ln>
        </p:spPr>
        <p:txBody>
          <a:bodyPr anchor="ctr" anchorCtr="0"/>
          <a:p>
            <a:pPr marL="342900" indent="-342900">
              <a:lnSpc>
                <a:spcPct val="150000"/>
              </a:lnSpc>
              <a:spcBef>
                <a:spcPct val="20000"/>
              </a:spcBef>
              <a:buClr>
                <a:schemeClr val="hlink"/>
              </a:buClr>
              <a:buSzPct val="110000"/>
              <a:buFont typeface="Wingdings" panose="05000000000000000000" pitchFamily="2" charset="2"/>
            </a:pPr>
            <a:r>
              <a:rPr lang="zh-CN" altLang="zh-CN" sz="3200" b="1" dirty="0">
                <a:latin typeface="仿宋" panose="02010609060101010101" pitchFamily="49" charset="-122"/>
                <a:ea typeface="仿宋" panose="02010609060101010101" pitchFamily="49" charset="-122"/>
              </a:rPr>
              <a:t>借：其他业务成本            </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11</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a:p>
            <a:pPr marL="342900" indent="-342900">
              <a:lnSpc>
                <a:spcPct val="150000"/>
              </a:lnSpc>
              <a:spcBef>
                <a:spcPct val="20000"/>
              </a:spcBef>
              <a:buClr>
                <a:schemeClr val="hlink"/>
              </a:buClr>
              <a:buSzPct val="110000"/>
              <a:buFont typeface="Wingdings" panose="05000000000000000000" pitchFamily="2" charset="2"/>
            </a:pPr>
            <a:r>
              <a:rPr lang="zh-CN" altLang="zh-CN" sz="3200" b="1" dirty="0">
                <a:latin typeface="仿宋" panose="02010609060101010101" pitchFamily="49" charset="-122"/>
                <a:ea typeface="仿宋" panose="02010609060101010101" pitchFamily="49" charset="-122"/>
              </a:rPr>
              <a:t>   </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贷：原材料—甲材料        </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11</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405"/>
                                        </p:tgtEl>
                                        <p:attrNameLst>
                                          <p:attrName>style.visibility</p:attrName>
                                        </p:attrNameLst>
                                      </p:cBhvr>
                                      <p:to>
                                        <p:strVal val="visible"/>
                                      </p:to>
                                    </p:set>
                                    <p:anim calcmode="lin" valueType="num">
                                      <p:cBhvr>
                                        <p:cTn id="7" dur="500" fill="hold"/>
                                        <p:tgtEl>
                                          <p:spTgt spid="614405"/>
                                        </p:tgtEl>
                                        <p:attrNameLst>
                                          <p:attrName>ppt_x</p:attrName>
                                        </p:attrNameLst>
                                      </p:cBhvr>
                                      <p:tavLst>
                                        <p:tav tm="0">
                                          <p:val>
                                            <p:strVal val="0-#ppt_w/2"/>
                                          </p:val>
                                        </p:tav>
                                        <p:tav tm="100000">
                                          <p:val>
                                            <p:strVal val="#ppt_x"/>
                                          </p:val>
                                        </p:tav>
                                      </p:tavLst>
                                    </p:anim>
                                    <p:anim calcmode="lin" valueType="num">
                                      <p:cBhvr>
                                        <p:cTn id="8" dur="500" fill="hold"/>
                                        <p:tgtEl>
                                          <p:spTgt spid="6144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05" grpId="0" bldLvl="0" animBg="1"/>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1585" name="Rectangle 3"/>
          <p:cNvSpPr/>
          <p:nvPr/>
        </p:nvSpPr>
        <p:spPr>
          <a:xfrm>
            <a:off x="1050290" y="1400175"/>
            <a:ext cx="9077960" cy="732155"/>
          </a:xfrm>
          <a:prstGeom prst="rect">
            <a:avLst/>
          </a:prstGeom>
          <a:noFill/>
          <a:ln w="9525">
            <a:noFill/>
          </a:ln>
        </p:spPr>
        <p:txBody>
          <a:bodyPr anchor="t" anchorCtr="0"/>
          <a:p>
            <a:pPr>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（六）期间费用的核算</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51586" name="Rectangle 4"/>
          <p:cNvSpPr/>
          <p:nvPr/>
        </p:nvSpPr>
        <p:spPr>
          <a:xfrm>
            <a:off x="871855" y="1989455"/>
            <a:ext cx="10333990" cy="1727200"/>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en-US" altLang="zh-CN" sz="3000" b="1" dirty="0">
                <a:solidFill>
                  <a:srgbClr val="FF0000"/>
                </a:solidFill>
                <a:latin typeface="楷体" panose="02010609060101010101" pitchFamily="49" charset="-122"/>
                <a:ea typeface="楷体" panose="02010609060101010101" pitchFamily="49" charset="-122"/>
              </a:rPr>
              <a:t>14】</a:t>
            </a:r>
            <a:r>
              <a:rPr lang="zh-CN" altLang="en-US" sz="3000" b="1" dirty="0">
                <a:latin typeface="楷体" panose="02010609060101010101" pitchFamily="49" charset="-122"/>
                <a:ea typeface="楷体" panose="02010609060101010101" pitchFamily="49" charset="-122"/>
              </a:rPr>
              <a:t>以银行存款支付产品保险费</a:t>
            </a:r>
            <a:r>
              <a:rPr lang="en-US" altLang="zh-CN" sz="3000" b="1" dirty="0">
                <a:latin typeface="楷体" panose="02010609060101010101" pitchFamily="49" charset="-122"/>
                <a:ea typeface="楷体" panose="02010609060101010101" pitchFamily="49" charset="-122"/>
              </a:rPr>
              <a:t>5 000</a:t>
            </a:r>
            <a:r>
              <a:rPr lang="zh-CN" altLang="en-US" sz="3000" b="1" dirty="0">
                <a:latin typeface="楷体" panose="02010609060101010101" pitchFamily="49" charset="-122"/>
                <a:ea typeface="楷体" panose="02010609060101010101" pitchFamily="49" charset="-122"/>
              </a:rPr>
              <a:t>元、展览费</a:t>
            </a:r>
            <a:r>
              <a:rPr lang="en-US" altLang="zh-CN" sz="3000" b="1" dirty="0">
                <a:latin typeface="楷体" panose="02010609060101010101" pitchFamily="49" charset="-122"/>
                <a:ea typeface="楷体" panose="02010609060101010101" pitchFamily="49" charset="-122"/>
              </a:rPr>
              <a:t>10 000</a:t>
            </a:r>
            <a:r>
              <a:rPr lang="zh-CN" altLang="en-US" sz="3000" b="1" dirty="0">
                <a:latin typeface="楷体" panose="02010609060101010101" pitchFamily="49" charset="-122"/>
                <a:ea typeface="楷体" panose="02010609060101010101" pitchFamily="49" charset="-122"/>
              </a:rPr>
              <a:t>元、广告费</a:t>
            </a:r>
            <a:r>
              <a:rPr lang="en-US" altLang="zh-CN" sz="3000" b="1" dirty="0">
                <a:latin typeface="楷体" panose="02010609060101010101" pitchFamily="49" charset="-122"/>
                <a:ea typeface="楷体" panose="02010609060101010101" pitchFamily="49" charset="-122"/>
              </a:rPr>
              <a:t>8 000</a:t>
            </a:r>
            <a:r>
              <a:rPr lang="zh-CN" altLang="en-US" sz="3000" b="1" dirty="0">
                <a:latin typeface="楷体" panose="02010609060101010101" pitchFamily="49" charset="-122"/>
                <a:ea typeface="楷体" panose="02010609060101010101" pitchFamily="49" charset="-122"/>
              </a:rPr>
              <a:t>元。</a:t>
            </a:r>
            <a:endParaRPr lang="zh-CN" altLang="en-US" sz="3000" b="1" dirty="0">
              <a:latin typeface="楷体" panose="02010609060101010101" pitchFamily="49" charset="-122"/>
              <a:ea typeface="楷体" panose="02010609060101010101" pitchFamily="49" charset="-122"/>
            </a:endParaRPr>
          </a:p>
        </p:txBody>
      </p:sp>
      <p:sp>
        <p:nvSpPr>
          <p:cNvPr id="614405" name="Rectangle 5" descr="Rectangle: Click to edit Master text styles&#13;&#10;Second level&#13;&#10;Third level&#13;&#10;Fourth level&#13;&#10;Fifth level"/>
          <p:cNvSpPr/>
          <p:nvPr/>
        </p:nvSpPr>
        <p:spPr>
          <a:xfrm>
            <a:off x="2133600" y="3502025"/>
            <a:ext cx="7994650" cy="2752725"/>
          </a:xfrm>
          <a:prstGeom prst="rect">
            <a:avLst/>
          </a:prstGeom>
          <a:solidFill>
            <a:srgbClr val="FFFF99"/>
          </a:solidFill>
          <a:ln w="9525">
            <a:noFill/>
          </a:ln>
        </p:spPr>
        <p:txBody>
          <a:bodyPr anchor="ctr" anchorCtr="0"/>
          <a:p>
            <a:pPr marL="342900" indent="-34290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借：</a:t>
            </a:r>
            <a:r>
              <a:rPr lang="zh-CN" altLang="en-US" sz="2800" b="1" dirty="0">
                <a:latin typeface="仿宋" panose="02010609060101010101" pitchFamily="49" charset="-122"/>
                <a:ea typeface="仿宋" panose="02010609060101010101" pitchFamily="49" charset="-122"/>
              </a:rPr>
              <a:t>销售费用</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保险费</a:t>
            </a: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5 </a:t>
            </a:r>
            <a:r>
              <a:rPr lang="zh-CN" altLang="zh-CN" sz="2800" b="1" dirty="0">
                <a:latin typeface="仿宋" panose="02010609060101010101" pitchFamily="49" charset="-122"/>
                <a:ea typeface="仿宋" panose="02010609060101010101" pitchFamily="49" charset="-122"/>
              </a:rPr>
              <a:t>000</a:t>
            </a:r>
            <a:endParaRPr lang="en-US" altLang="zh-CN" sz="2800" b="1" dirty="0">
              <a:latin typeface="仿宋" panose="02010609060101010101" pitchFamily="49" charset="-122"/>
              <a:ea typeface="仿宋" panose="02010609060101010101" pitchFamily="49" charset="-122"/>
            </a:endParaRPr>
          </a:p>
          <a:p>
            <a:pPr marL="342900" indent="-34290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展览费    </a:t>
            </a:r>
            <a:r>
              <a:rPr lang="en-US" altLang="zh-CN" sz="2800" b="1" dirty="0">
                <a:latin typeface="仿宋" panose="02010609060101010101" pitchFamily="49" charset="-122"/>
                <a:ea typeface="仿宋" panose="02010609060101010101" pitchFamily="49" charset="-122"/>
              </a:rPr>
              <a:t>10 000</a:t>
            </a:r>
            <a:endParaRPr lang="en-US" altLang="zh-CN" sz="2800" b="1" dirty="0">
              <a:latin typeface="仿宋" panose="02010609060101010101" pitchFamily="49" charset="-122"/>
              <a:ea typeface="仿宋" panose="02010609060101010101" pitchFamily="49" charset="-122"/>
            </a:endParaRPr>
          </a:p>
          <a:p>
            <a:pPr marL="342900" indent="-342900">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广告费     </a:t>
            </a:r>
            <a:r>
              <a:rPr lang="en-US" altLang="zh-CN" sz="2800" b="1" dirty="0">
                <a:latin typeface="仿宋" panose="02010609060101010101" pitchFamily="49" charset="-122"/>
                <a:ea typeface="仿宋" panose="02010609060101010101" pitchFamily="49" charset="-122"/>
              </a:rPr>
              <a:t>8 000</a:t>
            </a:r>
            <a:endParaRPr lang="zh-CN" altLang="zh-CN" sz="2800" b="1" dirty="0">
              <a:latin typeface="仿宋" panose="02010609060101010101" pitchFamily="49" charset="-122"/>
              <a:ea typeface="仿宋" panose="02010609060101010101" pitchFamily="49" charset="-122"/>
            </a:endParaRPr>
          </a:p>
          <a:p>
            <a:pPr marL="342900" indent="-342900">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贷：</a:t>
            </a:r>
            <a:r>
              <a:rPr lang="zh-CN" altLang="en-US" sz="2800" b="1" dirty="0">
                <a:latin typeface="仿宋" panose="02010609060101010101" pitchFamily="49" charset="-122"/>
                <a:ea typeface="仿宋" panose="02010609060101010101" pitchFamily="49" charset="-122"/>
              </a:rPr>
              <a:t>银行存款</a:t>
            </a: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23 </a:t>
            </a:r>
            <a:r>
              <a:rPr lang="zh-CN" altLang="zh-CN" sz="2800" b="1" dirty="0">
                <a:latin typeface="仿宋" panose="02010609060101010101" pitchFamily="49" charset="-122"/>
                <a:ea typeface="仿宋" panose="02010609060101010101" pitchFamily="49" charset="-122"/>
              </a:rPr>
              <a:t>000</a:t>
            </a:r>
            <a:endParaRPr lang="zh-CN" altLang="zh-CN" sz="28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405"/>
                                        </p:tgtEl>
                                        <p:attrNameLst>
                                          <p:attrName>style.visibility</p:attrName>
                                        </p:attrNameLst>
                                      </p:cBhvr>
                                      <p:to>
                                        <p:strVal val="visible"/>
                                      </p:to>
                                    </p:set>
                                    <p:anim calcmode="lin" valueType="num">
                                      <p:cBhvr>
                                        <p:cTn id="7" dur="500" fill="hold"/>
                                        <p:tgtEl>
                                          <p:spTgt spid="614405"/>
                                        </p:tgtEl>
                                        <p:attrNameLst>
                                          <p:attrName>ppt_x</p:attrName>
                                        </p:attrNameLst>
                                      </p:cBhvr>
                                      <p:tavLst>
                                        <p:tav tm="0">
                                          <p:val>
                                            <p:strVal val="0-#ppt_w/2"/>
                                          </p:val>
                                        </p:tav>
                                        <p:tav tm="100000">
                                          <p:val>
                                            <p:strVal val="#ppt_x"/>
                                          </p:val>
                                        </p:tav>
                                      </p:tavLst>
                                    </p:anim>
                                    <p:anim calcmode="lin" valueType="num">
                                      <p:cBhvr>
                                        <p:cTn id="8" dur="500" fill="hold"/>
                                        <p:tgtEl>
                                          <p:spTgt spid="6144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05" grpId="0" bldLvl="0" animBg="1"/>
    </p:bld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2609" name="Rectangle 3"/>
          <p:cNvSpPr/>
          <p:nvPr/>
        </p:nvSpPr>
        <p:spPr>
          <a:xfrm>
            <a:off x="1043940" y="1411605"/>
            <a:ext cx="9084310" cy="731520"/>
          </a:xfrm>
          <a:prstGeom prst="rect">
            <a:avLst/>
          </a:prstGeom>
          <a:noFill/>
          <a:ln w="9525">
            <a:noFill/>
          </a:ln>
        </p:spPr>
        <p:txBody>
          <a:bodyPr anchor="t" anchorCtr="0"/>
          <a:p>
            <a:pPr algn="just">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（六）期间费用的核算</a:t>
            </a:r>
            <a:endParaRPr lang="zh-CN" altLang="en-US" sz="3200" b="1" dirty="0">
              <a:solidFill>
                <a:srgbClr val="FF0000"/>
              </a:solidFill>
              <a:latin typeface="黑体" panose="02010609060101010101" pitchFamily="49" charset="-122"/>
              <a:ea typeface="黑体" panose="02010609060101010101" pitchFamily="49" charset="-122"/>
            </a:endParaRPr>
          </a:p>
          <a:p>
            <a:pPr algn="just">
              <a:spcBef>
                <a:spcPct val="20000"/>
              </a:spcBef>
              <a:buClr>
                <a:schemeClr val="accent2"/>
              </a:buClr>
              <a:buFont typeface="Wingdings 2" panose="05020102010507070707" pitchFamily="18" charset="2"/>
            </a:pP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452610" name="Rectangle 4"/>
          <p:cNvSpPr/>
          <p:nvPr/>
        </p:nvSpPr>
        <p:spPr>
          <a:xfrm>
            <a:off x="873125" y="2000250"/>
            <a:ext cx="10401935" cy="1000125"/>
          </a:xfrm>
          <a:prstGeom prst="rect">
            <a:avLst/>
          </a:prstGeom>
          <a:noFill/>
          <a:ln w="9525">
            <a:noFill/>
          </a:ln>
        </p:spPr>
        <p:txBody>
          <a:bodyPr anchor="t" anchorCtr="0"/>
          <a:p>
            <a:pPr marL="469900" indent="-469900" algn="just">
              <a:lnSpc>
                <a:spcPct val="150000"/>
              </a:lnSpc>
              <a:spcBef>
                <a:spcPct val="20000"/>
              </a:spcBef>
              <a:buClr>
                <a:schemeClr val="accent2"/>
              </a:buClr>
              <a:buFont typeface="Wingdings 2" panose="05020102010507070707" pitchFamily="18" charset="2"/>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14】</a:t>
            </a:r>
            <a:r>
              <a:rPr lang="zh-CN" altLang="en-US" sz="3200" b="1" dirty="0">
                <a:latin typeface="楷体" panose="02010609060101010101" pitchFamily="49" charset="-122"/>
                <a:ea typeface="楷体" panose="02010609060101010101" pitchFamily="49" charset="-122"/>
              </a:rPr>
              <a:t>银行存款支付业务招待费</a:t>
            </a:r>
            <a:r>
              <a:rPr lang="en-US" altLang="zh-CN" sz="3200" b="1" dirty="0">
                <a:latin typeface="楷体" panose="02010609060101010101" pitchFamily="49" charset="-122"/>
                <a:ea typeface="楷体" panose="02010609060101010101" pitchFamily="49" charset="-122"/>
              </a:rPr>
              <a:t>400</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621573" name="Rectangle 5" descr="Rectangle: Click to edit Master text styles&#13;&#10;Second level&#13;&#10;Third level&#13;&#10;Fourth level&#13;&#10;Fifth level"/>
          <p:cNvSpPr/>
          <p:nvPr/>
        </p:nvSpPr>
        <p:spPr>
          <a:xfrm>
            <a:off x="2133600" y="3684588"/>
            <a:ext cx="7923213" cy="1500187"/>
          </a:xfrm>
          <a:prstGeom prst="rect">
            <a:avLst/>
          </a:prstGeom>
          <a:solidFill>
            <a:srgbClr val="FFFF99"/>
          </a:solidFill>
          <a:ln w="9525">
            <a:noFill/>
          </a:ln>
        </p:spPr>
        <p:txBody>
          <a:bodyPr anchor="ctr" anchorCtr="0"/>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借：管理费用             </a:t>
            </a:r>
            <a:r>
              <a:rPr lang="en-US" altLang="zh-CN" sz="3200" b="1" dirty="0">
                <a:latin typeface="仿宋" panose="02010609060101010101" pitchFamily="49" charset="-122"/>
                <a:ea typeface="仿宋" panose="02010609060101010101" pitchFamily="49" charset="-122"/>
              </a:rPr>
              <a:t>400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贷：银行存款             </a:t>
            </a:r>
            <a:r>
              <a:rPr lang="en-US" altLang="zh-CN" sz="3200" b="1" dirty="0">
                <a:latin typeface="仿宋" panose="02010609060101010101" pitchFamily="49" charset="-122"/>
                <a:ea typeface="仿宋" panose="02010609060101010101" pitchFamily="49" charset="-122"/>
              </a:rPr>
              <a:t>400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1573"/>
                                        </p:tgtEl>
                                        <p:attrNameLst>
                                          <p:attrName>style.visibility</p:attrName>
                                        </p:attrNameLst>
                                      </p:cBhvr>
                                      <p:to>
                                        <p:strVal val="visible"/>
                                      </p:to>
                                    </p:set>
                                    <p:anim calcmode="lin" valueType="num">
                                      <p:cBhvr>
                                        <p:cTn id="7" dur="500" fill="hold"/>
                                        <p:tgtEl>
                                          <p:spTgt spid="621573"/>
                                        </p:tgtEl>
                                        <p:attrNameLst>
                                          <p:attrName>ppt_x</p:attrName>
                                        </p:attrNameLst>
                                      </p:cBhvr>
                                      <p:tavLst>
                                        <p:tav tm="0">
                                          <p:val>
                                            <p:strVal val="0-#ppt_w/2"/>
                                          </p:val>
                                        </p:tav>
                                        <p:tav tm="100000">
                                          <p:val>
                                            <p:strVal val="#ppt_x"/>
                                          </p:val>
                                        </p:tav>
                                      </p:tavLst>
                                    </p:anim>
                                    <p:anim calcmode="lin" valueType="num">
                                      <p:cBhvr>
                                        <p:cTn id="8" dur="500" fill="hold"/>
                                        <p:tgtEl>
                                          <p:spTgt spid="6215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1573" grpId="0" bldLvl="0" animBg="1"/>
    </p:bld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3633" name="Rectangle 3"/>
          <p:cNvSpPr/>
          <p:nvPr/>
        </p:nvSpPr>
        <p:spPr>
          <a:xfrm>
            <a:off x="905510" y="1411605"/>
            <a:ext cx="9222740" cy="588645"/>
          </a:xfrm>
          <a:prstGeom prst="rect">
            <a:avLst/>
          </a:prstGeom>
          <a:noFill/>
          <a:ln w="9525">
            <a:noFill/>
          </a:ln>
        </p:spPr>
        <p:txBody>
          <a:bodyPr anchor="t" anchorCtr="0"/>
          <a:p>
            <a:pPr algn="just">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（六）期间费用的核算</a:t>
            </a:r>
            <a:endParaRPr lang="zh-CN" altLang="en-US" sz="3200" b="1" dirty="0">
              <a:solidFill>
                <a:srgbClr val="FF0000"/>
              </a:solidFill>
              <a:latin typeface="黑体" panose="02010609060101010101" pitchFamily="49" charset="-122"/>
              <a:ea typeface="黑体" panose="02010609060101010101" pitchFamily="49" charset="-122"/>
            </a:endParaRPr>
          </a:p>
          <a:p>
            <a:pPr algn="just">
              <a:spcBef>
                <a:spcPct val="20000"/>
              </a:spcBef>
              <a:buClr>
                <a:schemeClr val="accent2"/>
              </a:buClr>
              <a:buFont typeface="Wingdings 2" panose="05020102010507070707" pitchFamily="18" charset="2"/>
            </a:pP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453634" name="Rectangle 4"/>
          <p:cNvSpPr/>
          <p:nvPr/>
        </p:nvSpPr>
        <p:spPr>
          <a:xfrm>
            <a:off x="904875" y="1929130"/>
            <a:ext cx="10383520" cy="1571625"/>
          </a:xfrm>
          <a:prstGeom prst="rect">
            <a:avLst/>
          </a:prstGeom>
          <a:noFill/>
          <a:ln w="9525">
            <a:noFill/>
          </a:ln>
        </p:spPr>
        <p:txBody>
          <a:bodyPr anchor="t" anchorCtr="0"/>
          <a:p>
            <a:pPr marL="469900" indent="-469900"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14】</a:t>
            </a:r>
            <a:r>
              <a:rPr lang="zh-CN" altLang="en-US" sz="3200" b="1" dirty="0">
                <a:latin typeface="楷体" panose="02010609060101010101" pitchFamily="49" charset="-122"/>
                <a:ea typeface="楷体" panose="02010609060101010101" pitchFamily="49" charset="-122"/>
              </a:rPr>
              <a:t>企业以银行存款支付银行办理业务的手续费</a:t>
            </a:r>
            <a:r>
              <a:rPr lang="en-US" altLang="zh-CN" sz="3200" b="1" dirty="0">
                <a:latin typeface="楷体" panose="02010609060101010101" pitchFamily="49" charset="-122"/>
                <a:ea typeface="楷体" panose="02010609060101010101" pitchFamily="49" charset="-122"/>
              </a:rPr>
              <a:t>300</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624645" name="Rectangle 5" descr="Rectangle: Click to edit Master text styles&#13;&#10;Second level&#13;&#10;Third level&#13;&#10;Fourth level&#13;&#10;Fifth level"/>
          <p:cNvSpPr/>
          <p:nvPr/>
        </p:nvSpPr>
        <p:spPr>
          <a:xfrm>
            <a:off x="2166938" y="3786188"/>
            <a:ext cx="7786687" cy="1643062"/>
          </a:xfrm>
          <a:prstGeom prst="rect">
            <a:avLst/>
          </a:prstGeom>
          <a:solidFill>
            <a:srgbClr val="FFFF99"/>
          </a:solidFill>
          <a:ln w="9525">
            <a:noFill/>
          </a:ln>
        </p:spPr>
        <p:txBody>
          <a:bodyPr anchor="ctr" anchorCtr="0"/>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借：财务费用                </a:t>
            </a:r>
            <a:r>
              <a:rPr lang="en-US" altLang="zh-CN" sz="3200" b="1" dirty="0">
                <a:latin typeface="仿宋" panose="02010609060101010101" pitchFamily="49" charset="-122"/>
                <a:ea typeface="仿宋" panose="02010609060101010101" pitchFamily="49" charset="-122"/>
              </a:rPr>
              <a:t>300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贷：银行存款               </a:t>
            </a:r>
            <a:r>
              <a:rPr lang="en-US" altLang="zh-CN" sz="3200" b="1" dirty="0">
                <a:latin typeface="仿宋" panose="02010609060101010101" pitchFamily="49" charset="-122"/>
                <a:ea typeface="仿宋" panose="02010609060101010101" pitchFamily="49" charset="-122"/>
              </a:rPr>
              <a:t>300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4645"/>
                                        </p:tgtEl>
                                        <p:attrNameLst>
                                          <p:attrName>style.visibility</p:attrName>
                                        </p:attrNameLst>
                                      </p:cBhvr>
                                      <p:to>
                                        <p:strVal val="visible"/>
                                      </p:to>
                                    </p:set>
                                    <p:anim calcmode="lin" valueType="num">
                                      <p:cBhvr>
                                        <p:cTn id="7" dur="500" fill="hold"/>
                                        <p:tgtEl>
                                          <p:spTgt spid="624645"/>
                                        </p:tgtEl>
                                        <p:attrNameLst>
                                          <p:attrName>ppt_x</p:attrName>
                                        </p:attrNameLst>
                                      </p:cBhvr>
                                      <p:tavLst>
                                        <p:tav tm="0">
                                          <p:val>
                                            <p:strVal val="0-#ppt_w/2"/>
                                          </p:val>
                                        </p:tav>
                                        <p:tav tm="100000">
                                          <p:val>
                                            <p:strVal val="#ppt_x"/>
                                          </p:val>
                                        </p:tav>
                                      </p:tavLst>
                                    </p:anim>
                                    <p:anim calcmode="lin" valueType="num">
                                      <p:cBhvr>
                                        <p:cTn id="8" dur="500" fill="hold"/>
                                        <p:tgtEl>
                                          <p:spTgt spid="6246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45" grpId="0" bldLvl="0" animBg="1"/>
    </p:bld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4657" name="Rectangle 3"/>
          <p:cNvSpPr/>
          <p:nvPr/>
        </p:nvSpPr>
        <p:spPr>
          <a:xfrm>
            <a:off x="861695" y="1411605"/>
            <a:ext cx="9266555" cy="588645"/>
          </a:xfrm>
          <a:prstGeom prst="rect">
            <a:avLst/>
          </a:prstGeom>
          <a:noFill/>
          <a:ln w="9525">
            <a:noFill/>
          </a:ln>
        </p:spPr>
        <p:txBody>
          <a:bodyPr anchor="t" anchorCtr="0"/>
          <a:p>
            <a:pPr algn="just">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（六）期间费用的核算</a:t>
            </a:r>
            <a:endParaRPr lang="zh-CN" altLang="en-US" sz="3200" b="1" dirty="0">
              <a:solidFill>
                <a:srgbClr val="FF0000"/>
              </a:solidFill>
              <a:latin typeface="黑体" panose="02010609060101010101" pitchFamily="49" charset="-122"/>
              <a:ea typeface="黑体" panose="02010609060101010101" pitchFamily="49" charset="-122"/>
            </a:endParaRPr>
          </a:p>
          <a:p>
            <a:pPr algn="just">
              <a:spcBef>
                <a:spcPct val="20000"/>
              </a:spcBef>
              <a:buClr>
                <a:schemeClr val="accent2"/>
              </a:buClr>
              <a:buFont typeface="Wingdings 2" panose="05020102010507070707" pitchFamily="18" charset="2"/>
            </a:pP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454658" name="Rectangle 4"/>
          <p:cNvSpPr/>
          <p:nvPr/>
        </p:nvSpPr>
        <p:spPr>
          <a:xfrm>
            <a:off x="822325" y="2209800"/>
            <a:ext cx="10404475" cy="786130"/>
          </a:xfrm>
          <a:prstGeom prst="rect">
            <a:avLst/>
          </a:prstGeom>
          <a:noFill/>
          <a:ln w="9525">
            <a:noFill/>
          </a:ln>
        </p:spPr>
        <p:txBody>
          <a:bodyPr anchor="t" anchorCtr="0"/>
          <a:p>
            <a:pPr marL="469900" indent="-469900" algn="just">
              <a:spcBef>
                <a:spcPct val="20000"/>
              </a:spcBef>
              <a:buClr>
                <a:schemeClr val="accent2"/>
              </a:buClr>
              <a:buFont typeface="Wingdings 2" panose="05020102010507070707" pitchFamily="18" charset="2"/>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14】</a:t>
            </a:r>
            <a:r>
              <a:rPr lang="zh-CN" altLang="en-US" sz="3200" b="1" dirty="0">
                <a:latin typeface="楷体" panose="02010609060101010101" pitchFamily="49" charset="-122"/>
                <a:ea typeface="楷体" panose="02010609060101010101" pitchFamily="49" charset="-122"/>
              </a:rPr>
              <a:t>计提本月应负担短期借款利息</a:t>
            </a:r>
            <a:r>
              <a:rPr lang="en-US" altLang="zh-CN" sz="3200" b="1" dirty="0">
                <a:latin typeface="楷体" panose="02010609060101010101" pitchFamily="49" charset="-122"/>
                <a:ea typeface="楷体" panose="02010609060101010101" pitchFamily="49" charset="-122"/>
              </a:rPr>
              <a:t>1 200</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625669" name="Rectangle 5" descr="Rectangle: Click to edit Master text styles&#13;&#10;Second level&#13;&#10;Third level&#13;&#10;Fourth level&#13;&#10;Fifth level"/>
          <p:cNvSpPr/>
          <p:nvPr/>
        </p:nvSpPr>
        <p:spPr>
          <a:xfrm>
            <a:off x="2166938" y="3155950"/>
            <a:ext cx="7929562" cy="1928813"/>
          </a:xfrm>
          <a:prstGeom prst="rect">
            <a:avLst/>
          </a:prstGeom>
          <a:solidFill>
            <a:srgbClr val="FFFF99"/>
          </a:solidFill>
          <a:ln w="9525">
            <a:noFill/>
          </a:ln>
        </p:spPr>
        <p:txBody>
          <a:bodyPr anchor="ctr" anchorCtr="0"/>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借：财务费用             </a:t>
            </a:r>
            <a:r>
              <a:rPr lang="en-US" altLang="zh-CN" sz="3200" b="1" dirty="0">
                <a:latin typeface="仿宋" panose="02010609060101010101" pitchFamily="49" charset="-122"/>
                <a:ea typeface="仿宋" panose="02010609060101010101" pitchFamily="49" charset="-122"/>
              </a:rPr>
              <a:t>1 200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贷：应付利息             </a:t>
            </a:r>
            <a:r>
              <a:rPr lang="en-US" altLang="zh-CN" sz="3200" b="1" dirty="0">
                <a:latin typeface="仿宋" panose="02010609060101010101" pitchFamily="49" charset="-122"/>
                <a:ea typeface="仿宋" panose="02010609060101010101" pitchFamily="49" charset="-122"/>
              </a:rPr>
              <a:t>1 200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5669"/>
                                        </p:tgtEl>
                                        <p:attrNameLst>
                                          <p:attrName>style.visibility</p:attrName>
                                        </p:attrNameLst>
                                      </p:cBhvr>
                                      <p:to>
                                        <p:strVal val="visible"/>
                                      </p:to>
                                    </p:set>
                                    <p:anim calcmode="lin" valueType="num">
                                      <p:cBhvr>
                                        <p:cTn id="7" dur="500" fill="hold"/>
                                        <p:tgtEl>
                                          <p:spTgt spid="625669"/>
                                        </p:tgtEl>
                                        <p:attrNameLst>
                                          <p:attrName>ppt_x</p:attrName>
                                        </p:attrNameLst>
                                      </p:cBhvr>
                                      <p:tavLst>
                                        <p:tav tm="0">
                                          <p:val>
                                            <p:strVal val="0-#ppt_w/2"/>
                                          </p:val>
                                        </p:tav>
                                        <p:tav tm="100000">
                                          <p:val>
                                            <p:strVal val="#ppt_x"/>
                                          </p:val>
                                        </p:tav>
                                      </p:tavLst>
                                    </p:anim>
                                    <p:anim calcmode="lin" valueType="num">
                                      <p:cBhvr>
                                        <p:cTn id="8" dur="500" fill="hold"/>
                                        <p:tgtEl>
                                          <p:spTgt spid="6256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669" grpId="0" bldLvl="0" animBg="1"/>
    </p:bld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5681" name="Rectangle 3"/>
          <p:cNvSpPr/>
          <p:nvPr/>
        </p:nvSpPr>
        <p:spPr>
          <a:xfrm>
            <a:off x="972185" y="1411605"/>
            <a:ext cx="9156065" cy="588645"/>
          </a:xfrm>
          <a:prstGeom prst="rect">
            <a:avLst/>
          </a:prstGeom>
          <a:noFill/>
          <a:ln w="9525">
            <a:noFill/>
          </a:ln>
        </p:spPr>
        <p:txBody>
          <a:bodyPr anchor="t" anchorCtr="0"/>
          <a:p>
            <a:pPr algn="just">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（六）期间费用的核算</a:t>
            </a:r>
            <a:endParaRPr lang="zh-CN" altLang="en-US" sz="3200" b="1" dirty="0">
              <a:solidFill>
                <a:srgbClr val="FF0000"/>
              </a:solidFill>
              <a:latin typeface="黑体" panose="02010609060101010101" pitchFamily="49" charset="-122"/>
              <a:ea typeface="黑体" panose="02010609060101010101" pitchFamily="49" charset="-122"/>
            </a:endParaRPr>
          </a:p>
          <a:p>
            <a:pPr algn="just">
              <a:spcBef>
                <a:spcPct val="20000"/>
              </a:spcBef>
              <a:buClr>
                <a:schemeClr val="accent2"/>
              </a:buClr>
              <a:buFont typeface="Wingdings 2" panose="05020102010507070707" pitchFamily="18" charset="2"/>
            </a:pP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455682" name="Rectangle 4"/>
          <p:cNvSpPr/>
          <p:nvPr/>
        </p:nvSpPr>
        <p:spPr>
          <a:xfrm>
            <a:off x="871855" y="2000250"/>
            <a:ext cx="10605135" cy="1428750"/>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14】</a:t>
            </a:r>
            <a:r>
              <a:rPr lang="zh-CN" altLang="en-US" sz="3200" b="1" dirty="0">
                <a:latin typeface="楷体" panose="02010609060101010101" pitchFamily="49" charset="-122"/>
                <a:ea typeface="楷体" panose="02010609060101010101" pitchFamily="49" charset="-122"/>
              </a:rPr>
              <a:t>企业以银行存款支付销售产品的广告费</a:t>
            </a:r>
            <a:r>
              <a:rPr lang="en-US" altLang="zh-CN" sz="3200" b="1" dirty="0">
                <a:latin typeface="楷体" panose="02010609060101010101" pitchFamily="49" charset="-122"/>
                <a:ea typeface="楷体" panose="02010609060101010101" pitchFamily="49" charset="-122"/>
              </a:rPr>
              <a:t>300</a:t>
            </a:r>
            <a:r>
              <a:rPr lang="zh-CN" altLang="en-US" sz="3200" b="1" dirty="0">
                <a:latin typeface="楷体" panose="02010609060101010101" pitchFamily="49" charset="-122"/>
                <a:ea typeface="楷体" panose="02010609060101010101" pitchFamily="49" charset="-122"/>
              </a:rPr>
              <a:t>元，装卸费</a:t>
            </a:r>
            <a:r>
              <a:rPr lang="en-US" altLang="zh-CN" sz="3200" b="1" dirty="0">
                <a:latin typeface="楷体" panose="02010609060101010101" pitchFamily="49" charset="-122"/>
                <a:ea typeface="楷体" panose="02010609060101010101" pitchFamily="49" charset="-122"/>
              </a:rPr>
              <a:t>200</a:t>
            </a:r>
            <a:r>
              <a:rPr lang="zh-CN" altLang="en-US" sz="3200" b="1" dirty="0">
                <a:latin typeface="楷体" panose="02010609060101010101" pitchFamily="49" charset="-122"/>
                <a:ea typeface="楷体" panose="02010609060101010101" pitchFamily="49" charset="-122"/>
              </a:rPr>
              <a:t>元。 </a:t>
            </a:r>
            <a:endParaRPr lang="zh-CN" altLang="en-US" sz="3200" b="1" dirty="0">
              <a:latin typeface="楷体" panose="02010609060101010101" pitchFamily="49" charset="-122"/>
              <a:ea typeface="楷体" panose="02010609060101010101" pitchFamily="49" charset="-122"/>
            </a:endParaRPr>
          </a:p>
        </p:txBody>
      </p:sp>
      <p:sp>
        <p:nvSpPr>
          <p:cNvPr id="628741" name="Rectangle 5" descr="Rectangle: Click to edit Master text styles&#13;&#10;Second level&#13;&#10;Third level&#13;&#10;Fourth level&#13;&#10;Fifth level"/>
          <p:cNvSpPr/>
          <p:nvPr/>
        </p:nvSpPr>
        <p:spPr>
          <a:xfrm>
            <a:off x="2063750" y="3933825"/>
            <a:ext cx="7993063" cy="2374900"/>
          </a:xfrm>
          <a:prstGeom prst="rect">
            <a:avLst/>
          </a:prstGeom>
          <a:solidFill>
            <a:srgbClr val="FFFF99"/>
          </a:solidFill>
          <a:ln w="9525">
            <a:noFill/>
          </a:ln>
        </p:spPr>
        <p:txBody>
          <a:bodyPr anchor="ctr" anchorCtr="0"/>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借：销售费用</a:t>
            </a:r>
            <a:r>
              <a:rPr lang="en-US" altLang="zh-CN" sz="3200" b="1" dirty="0">
                <a:latin typeface="仿宋" panose="02010609060101010101" pitchFamily="49" charset="-122"/>
                <a:ea typeface="仿宋" panose="02010609060101010101" pitchFamily="49" charset="-122"/>
              </a:rPr>
              <a:t>—</a:t>
            </a:r>
            <a:r>
              <a:rPr lang="zh-CN" altLang="en-US" sz="3200" b="1" dirty="0">
                <a:latin typeface="仿宋" panose="02010609060101010101" pitchFamily="49" charset="-122"/>
                <a:ea typeface="仿宋" panose="02010609060101010101" pitchFamily="49" charset="-122"/>
              </a:rPr>
              <a:t>广告费        </a:t>
            </a:r>
            <a:r>
              <a:rPr lang="en-US" altLang="zh-CN" sz="3200" b="1" dirty="0">
                <a:latin typeface="仿宋" panose="02010609060101010101" pitchFamily="49" charset="-122"/>
                <a:ea typeface="仿宋" panose="02010609060101010101" pitchFamily="49" charset="-122"/>
              </a:rPr>
              <a:t>300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装卸费        </a:t>
            </a:r>
            <a:r>
              <a:rPr lang="en-US" altLang="zh-CN" sz="3200" b="1" dirty="0">
                <a:latin typeface="仿宋" panose="02010609060101010101" pitchFamily="49" charset="-122"/>
                <a:ea typeface="仿宋" panose="02010609060101010101" pitchFamily="49" charset="-122"/>
              </a:rPr>
              <a:t>200</a:t>
            </a:r>
            <a:endParaRPr lang="en-US"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贷：银行存款                </a:t>
            </a:r>
            <a:r>
              <a:rPr lang="en-US" altLang="zh-CN" sz="3200" b="1" dirty="0">
                <a:latin typeface="仿宋" panose="02010609060101010101" pitchFamily="49" charset="-122"/>
                <a:ea typeface="仿宋" panose="02010609060101010101" pitchFamily="49" charset="-122"/>
              </a:rPr>
              <a:t>500</a:t>
            </a:r>
            <a:endParaRPr lang="en-US" altLang="zh-CN" sz="3200" b="1" dirty="0">
              <a:latin typeface="仿宋" panose="02010609060101010101" pitchFamily="49" charset="-122"/>
              <a:ea typeface="仿宋" panose="02010609060101010101" pitchFamily="49" charset="-122"/>
            </a:endParaRPr>
          </a:p>
        </p:txBody>
      </p:sp>
      <p:sp>
        <p:nvSpPr>
          <p:cNvPr id="396289" name="Rectangle 2"/>
          <p:cNvSpPr/>
          <p:nvPr/>
        </p:nvSpPr>
        <p:spPr>
          <a:xfrm>
            <a:off x="948055" y="304800"/>
            <a:ext cx="1034732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销售过程业务的核算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8741"/>
                                        </p:tgtEl>
                                        <p:attrNameLst>
                                          <p:attrName>style.visibility</p:attrName>
                                        </p:attrNameLst>
                                      </p:cBhvr>
                                      <p:to>
                                        <p:strVal val="visible"/>
                                      </p:to>
                                    </p:set>
                                    <p:anim calcmode="lin" valueType="num">
                                      <p:cBhvr>
                                        <p:cTn id="7" dur="500" fill="hold"/>
                                        <p:tgtEl>
                                          <p:spTgt spid="628741"/>
                                        </p:tgtEl>
                                        <p:attrNameLst>
                                          <p:attrName>ppt_x</p:attrName>
                                        </p:attrNameLst>
                                      </p:cBhvr>
                                      <p:tavLst>
                                        <p:tav tm="0">
                                          <p:val>
                                            <p:strVal val="0-#ppt_w/2"/>
                                          </p:val>
                                        </p:tav>
                                        <p:tav tm="100000">
                                          <p:val>
                                            <p:strVal val="#ppt_x"/>
                                          </p:val>
                                        </p:tav>
                                      </p:tavLst>
                                    </p:anim>
                                    <p:anim calcmode="lin" valueType="num">
                                      <p:cBhvr>
                                        <p:cTn id="8" dur="500" fill="hold"/>
                                        <p:tgtEl>
                                          <p:spTgt spid="6287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1" grpId="0" bldLvl="0" animBg="1"/>
    </p:bld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56705" name="Group 2"/>
          <p:cNvGrpSpPr/>
          <p:nvPr/>
        </p:nvGrpSpPr>
        <p:grpSpPr>
          <a:xfrm>
            <a:off x="1892300" y="1978025"/>
            <a:ext cx="1576388" cy="533400"/>
            <a:chOff x="0" y="0"/>
            <a:chExt cx="912" cy="336"/>
          </a:xfrm>
        </p:grpSpPr>
        <p:sp>
          <p:nvSpPr>
            <p:cNvPr id="456706" name="Line 3"/>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07" name="Line 4"/>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grpSp>
        <p:nvGrpSpPr>
          <p:cNvPr id="456708" name="Group 5"/>
          <p:cNvGrpSpPr/>
          <p:nvPr/>
        </p:nvGrpSpPr>
        <p:grpSpPr>
          <a:xfrm>
            <a:off x="3856038" y="1978025"/>
            <a:ext cx="1447800" cy="533400"/>
            <a:chOff x="0" y="0"/>
            <a:chExt cx="912" cy="336"/>
          </a:xfrm>
        </p:grpSpPr>
        <p:sp>
          <p:nvSpPr>
            <p:cNvPr id="456709" name="Line 6"/>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10" name="Line 7"/>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grpSp>
        <p:nvGrpSpPr>
          <p:cNvPr id="456711" name="Group 8"/>
          <p:cNvGrpSpPr/>
          <p:nvPr/>
        </p:nvGrpSpPr>
        <p:grpSpPr>
          <a:xfrm>
            <a:off x="8969375" y="2066925"/>
            <a:ext cx="1447800" cy="533400"/>
            <a:chOff x="0" y="0"/>
            <a:chExt cx="912" cy="336"/>
          </a:xfrm>
        </p:grpSpPr>
        <p:sp>
          <p:nvSpPr>
            <p:cNvPr id="456712" name="Line 9"/>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13" name="Line 10"/>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grpSp>
        <p:nvGrpSpPr>
          <p:cNvPr id="456714" name="Group 11"/>
          <p:cNvGrpSpPr/>
          <p:nvPr/>
        </p:nvGrpSpPr>
        <p:grpSpPr>
          <a:xfrm>
            <a:off x="8969375" y="2981325"/>
            <a:ext cx="1447800" cy="533400"/>
            <a:chOff x="0" y="0"/>
            <a:chExt cx="912" cy="336"/>
          </a:xfrm>
        </p:grpSpPr>
        <p:sp>
          <p:nvSpPr>
            <p:cNvPr id="456715" name="Line 12"/>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16" name="Line 13"/>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grpSp>
        <p:nvGrpSpPr>
          <p:cNvPr id="456717" name="Group 14"/>
          <p:cNvGrpSpPr/>
          <p:nvPr/>
        </p:nvGrpSpPr>
        <p:grpSpPr>
          <a:xfrm>
            <a:off x="8969375" y="3819525"/>
            <a:ext cx="1447800" cy="533400"/>
            <a:chOff x="0" y="0"/>
            <a:chExt cx="912" cy="336"/>
          </a:xfrm>
        </p:grpSpPr>
        <p:sp>
          <p:nvSpPr>
            <p:cNvPr id="456718" name="Line 15"/>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19" name="Line 16"/>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grpSp>
        <p:nvGrpSpPr>
          <p:cNvPr id="456720" name="Group 17"/>
          <p:cNvGrpSpPr/>
          <p:nvPr/>
        </p:nvGrpSpPr>
        <p:grpSpPr>
          <a:xfrm>
            <a:off x="8969375" y="4733925"/>
            <a:ext cx="1447800" cy="533400"/>
            <a:chOff x="0" y="0"/>
            <a:chExt cx="912" cy="336"/>
          </a:xfrm>
        </p:grpSpPr>
        <p:sp>
          <p:nvSpPr>
            <p:cNvPr id="456721" name="Line 18"/>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22" name="Line 19"/>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sp>
        <p:nvSpPr>
          <p:cNvPr id="456723" name="Text Box 20"/>
          <p:cNvSpPr txBox="1"/>
          <p:nvPr/>
        </p:nvSpPr>
        <p:spPr>
          <a:xfrm>
            <a:off x="3529013" y="1585913"/>
            <a:ext cx="2019300" cy="497205"/>
          </a:xfrm>
          <a:prstGeom prst="rect">
            <a:avLst/>
          </a:prstGeom>
          <a:noFill/>
          <a:ln w="9525">
            <a:noFill/>
          </a:ln>
        </p:spPr>
        <p:txBody>
          <a:bodyPr wrap="none" anchor="t" anchorCtr="0">
            <a:spAutoFit/>
          </a:bodyPr>
          <a:p>
            <a:pPr algn="ctr">
              <a:lnSpc>
                <a:spcPct val="110000"/>
              </a:lnSpc>
            </a:pPr>
            <a:r>
              <a:rPr lang="zh-CN" altLang="en-US" sz="2400" b="1" dirty="0">
                <a:solidFill>
                  <a:srgbClr val="006600"/>
                </a:solidFill>
                <a:latin typeface="仿宋" panose="02010609060101010101" pitchFamily="49" charset="-122"/>
                <a:ea typeface="仿宋" panose="02010609060101010101" pitchFamily="49" charset="-122"/>
              </a:rPr>
              <a:t>主营业务成本</a:t>
            </a:r>
            <a:endParaRPr lang="zh-CN" altLang="en-US" sz="2400" b="1" dirty="0">
              <a:solidFill>
                <a:srgbClr val="006600"/>
              </a:solidFill>
              <a:latin typeface="仿宋" panose="02010609060101010101" pitchFamily="49" charset="-122"/>
              <a:ea typeface="仿宋" panose="02010609060101010101" pitchFamily="49" charset="-122"/>
            </a:endParaRPr>
          </a:p>
        </p:txBody>
      </p:sp>
      <p:sp>
        <p:nvSpPr>
          <p:cNvPr id="456724" name="Text Box 21"/>
          <p:cNvSpPr txBox="1"/>
          <p:nvPr/>
        </p:nvSpPr>
        <p:spPr>
          <a:xfrm>
            <a:off x="1998663" y="1522413"/>
            <a:ext cx="1422400"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库存商品</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25" name="Text Box 23"/>
          <p:cNvSpPr txBox="1"/>
          <p:nvPr/>
        </p:nvSpPr>
        <p:spPr>
          <a:xfrm>
            <a:off x="6145213" y="1560513"/>
            <a:ext cx="2074862" cy="497205"/>
          </a:xfrm>
          <a:prstGeom prst="rect">
            <a:avLst/>
          </a:prstGeom>
          <a:noFill/>
          <a:ln w="9525">
            <a:noFill/>
          </a:ln>
        </p:spPr>
        <p:txBody>
          <a:bodyPr anchor="t" anchorCtr="0">
            <a:spAutoFit/>
          </a:bodyPr>
          <a:p>
            <a:pPr>
              <a:lnSpc>
                <a:spcPct val="110000"/>
              </a:lnSpc>
            </a:pPr>
            <a:r>
              <a:rPr lang="zh-CN" altLang="en-US" sz="2400" b="1" dirty="0">
                <a:solidFill>
                  <a:srgbClr val="990000"/>
                </a:solidFill>
                <a:latin typeface="仿宋" panose="02010609060101010101" pitchFamily="49" charset="-122"/>
                <a:ea typeface="仿宋" panose="02010609060101010101" pitchFamily="49" charset="-122"/>
              </a:rPr>
              <a:t>主营业务收入</a:t>
            </a:r>
            <a:endParaRPr lang="zh-CN" altLang="en-US" sz="2400" b="1" dirty="0">
              <a:solidFill>
                <a:srgbClr val="990000"/>
              </a:solidFill>
              <a:latin typeface="仿宋" panose="02010609060101010101" pitchFamily="49" charset="-122"/>
              <a:ea typeface="仿宋" panose="02010609060101010101" pitchFamily="49" charset="-122"/>
            </a:endParaRPr>
          </a:p>
        </p:txBody>
      </p:sp>
      <p:sp>
        <p:nvSpPr>
          <p:cNvPr id="456726" name="Text Box 24"/>
          <p:cNvSpPr txBox="1"/>
          <p:nvPr/>
        </p:nvSpPr>
        <p:spPr>
          <a:xfrm>
            <a:off x="8909050" y="1633538"/>
            <a:ext cx="1508125"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银行存款</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27" name="Text Box 25"/>
          <p:cNvSpPr txBox="1"/>
          <p:nvPr/>
        </p:nvSpPr>
        <p:spPr>
          <a:xfrm>
            <a:off x="8909050" y="2568575"/>
            <a:ext cx="1412875"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应收账款</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28" name="Text Box 26"/>
          <p:cNvSpPr txBox="1"/>
          <p:nvPr/>
        </p:nvSpPr>
        <p:spPr>
          <a:xfrm>
            <a:off x="8909050" y="3433763"/>
            <a:ext cx="1508125"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应收票据</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29" name="Text Box 27"/>
          <p:cNvSpPr txBox="1"/>
          <p:nvPr/>
        </p:nvSpPr>
        <p:spPr>
          <a:xfrm>
            <a:off x="8969375" y="4297363"/>
            <a:ext cx="1447800"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预收账款</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30" name="Line 28"/>
          <p:cNvSpPr/>
          <p:nvPr/>
        </p:nvSpPr>
        <p:spPr>
          <a:xfrm flipV="1">
            <a:off x="3035300" y="2293938"/>
            <a:ext cx="1079500" cy="0"/>
          </a:xfrm>
          <a:prstGeom prst="line">
            <a:avLst/>
          </a:prstGeom>
          <a:ln w="9525" cap="flat" cmpd="sng">
            <a:solidFill>
              <a:srgbClr val="FF0000"/>
            </a:solidFill>
            <a:prstDash val="solid"/>
            <a:round/>
            <a:headEnd type="triangle" w="med" len="med"/>
            <a:tailEnd type="triangle" w="med" len="med"/>
          </a:ln>
        </p:spPr>
      </p:sp>
      <p:sp>
        <p:nvSpPr>
          <p:cNvPr id="456731" name="Line 29"/>
          <p:cNvSpPr/>
          <p:nvPr/>
        </p:nvSpPr>
        <p:spPr>
          <a:xfrm>
            <a:off x="7442200" y="2293938"/>
            <a:ext cx="1984375" cy="1587"/>
          </a:xfrm>
          <a:prstGeom prst="line">
            <a:avLst/>
          </a:prstGeom>
          <a:ln w="9525" cap="flat" cmpd="sng">
            <a:solidFill>
              <a:srgbClr val="FF0000"/>
            </a:solidFill>
            <a:prstDash val="solid"/>
            <a:round/>
            <a:headEnd type="triangle" w="med" len="med"/>
            <a:tailEnd type="triangle" w="med" len="med"/>
          </a:ln>
        </p:spPr>
      </p:sp>
      <p:sp>
        <p:nvSpPr>
          <p:cNvPr id="456732" name="Line 30"/>
          <p:cNvSpPr/>
          <p:nvPr/>
        </p:nvSpPr>
        <p:spPr>
          <a:xfrm flipH="1">
            <a:off x="8737600" y="2295525"/>
            <a:ext cx="3175" cy="2951163"/>
          </a:xfrm>
          <a:prstGeom prst="line">
            <a:avLst/>
          </a:prstGeom>
          <a:ln w="9525" cap="flat" cmpd="sng">
            <a:solidFill>
              <a:srgbClr val="FF0000"/>
            </a:solidFill>
            <a:prstDash val="solid"/>
            <a:round/>
            <a:headEnd type="none" w="med" len="med"/>
            <a:tailEnd type="none" w="med" len="med"/>
          </a:ln>
        </p:spPr>
      </p:sp>
      <p:sp>
        <p:nvSpPr>
          <p:cNvPr id="456733" name="Line 31"/>
          <p:cNvSpPr/>
          <p:nvPr/>
        </p:nvSpPr>
        <p:spPr>
          <a:xfrm>
            <a:off x="8740775" y="4962525"/>
            <a:ext cx="685800" cy="0"/>
          </a:xfrm>
          <a:prstGeom prst="line">
            <a:avLst/>
          </a:prstGeom>
          <a:ln w="9525" cap="flat" cmpd="sng">
            <a:solidFill>
              <a:srgbClr val="FF0000"/>
            </a:solidFill>
            <a:prstDash val="solid"/>
            <a:round/>
            <a:headEnd type="none" w="med" len="med"/>
            <a:tailEnd type="triangle" w="med" len="med"/>
          </a:ln>
        </p:spPr>
      </p:sp>
      <p:sp>
        <p:nvSpPr>
          <p:cNvPr id="456734" name="Line 32"/>
          <p:cNvSpPr/>
          <p:nvPr/>
        </p:nvSpPr>
        <p:spPr>
          <a:xfrm>
            <a:off x="8740775" y="4048125"/>
            <a:ext cx="685800" cy="0"/>
          </a:xfrm>
          <a:prstGeom prst="line">
            <a:avLst/>
          </a:prstGeom>
          <a:ln w="9525" cap="flat" cmpd="sng">
            <a:solidFill>
              <a:srgbClr val="FF0000"/>
            </a:solidFill>
            <a:prstDash val="solid"/>
            <a:round/>
            <a:headEnd type="none" w="med" len="med"/>
            <a:tailEnd type="triangle" w="med" len="med"/>
          </a:ln>
        </p:spPr>
      </p:sp>
      <p:sp>
        <p:nvSpPr>
          <p:cNvPr id="456735" name="Line 33"/>
          <p:cNvSpPr/>
          <p:nvPr/>
        </p:nvSpPr>
        <p:spPr>
          <a:xfrm>
            <a:off x="8740775" y="3209925"/>
            <a:ext cx="685800" cy="0"/>
          </a:xfrm>
          <a:prstGeom prst="line">
            <a:avLst/>
          </a:prstGeom>
          <a:ln w="9525" cap="flat" cmpd="sng">
            <a:solidFill>
              <a:srgbClr val="FF0000"/>
            </a:solidFill>
            <a:prstDash val="solid"/>
            <a:round/>
            <a:headEnd type="none" w="med" len="med"/>
            <a:tailEnd type="triangle" w="med" len="med"/>
          </a:ln>
        </p:spPr>
      </p:sp>
      <p:sp>
        <p:nvSpPr>
          <p:cNvPr id="456736" name="Text Box 34"/>
          <p:cNvSpPr txBox="1"/>
          <p:nvPr/>
        </p:nvSpPr>
        <p:spPr>
          <a:xfrm>
            <a:off x="2855913" y="2276475"/>
            <a:ext cx="1407160" cy="497205"/>
          </a:xfrm>
          <a:prstGeom prst="rect">
            <a:avLst/>
          </a:prstGeom>
          <a:noFill/>
          <a:ln w="9525">
            <a:noFill/>
          </a:ln>
        </p:spPr>
        <p:txBody>
          <a:bodyPr wrap="none" anchor="t" anchorCtr="0">
            <a:spAutoFit/>
          </a:bodyPr>
          <a:p>
            <a:pPr>
              <a:lnSpc>
                <a:spcPct val="110000"/>
              </a:lnSpc>
            </a:pPr>
            <a:r>
              <a:rPr lang="zh-CN" altLang="en-US" sz="2400" b="1" dirty="0">
                <a:solidFill>
                  <a:srgbClr val="080808"/>
                </a:solidFill>
                <a:latin typeface="仿宋" panose="02010609060101010101" pitchFamily="49" charset="-122"/>
                <a:ea typeface="仿宋" panose="02010609060101010101" pitchFamily="49" charset="-122"/>
              </a:rPr>
              <a:t>（出库）</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37" name="Text Box 35"/>
          <p:cNvSpPr txBox="1"/>
          <p:nvPr/>
        </p:nvSpPr>
        <p:spPr>
          <a:xfrm>
            <a:off x="3359150" y="192088"/>
            <a:ext cx="5400675" cy="86042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销售业务总结</a:t>
            </a:r>
            <a:endParaRPr lang="zh-CN" altLang="en-US" sz="3200" b="1" dirty="0">
              <a:solidFill>
                <a:srgbClr val="FF0000"/>
              </a:solidFill>
              <a:latin typeface="黑体" panose="02010609060101010101" pitchFamily="49" charset="-122"/>
              <a:ea typeface="黑体" panose="02010609060101010101" pitchFamily="49" charset="-122"/>
            </a:endParaRPr>
          </a:p>
        </p:txBody>
      </p:sp>
      <p:grpSp>
        <p:nvGrpSpPr>
          <p:cNvPr id="456738" name="Group 36"/>
          <p:cNvGrpSpPr/>
          <p:nvPr/>
        </p:nvGrpSpPr>
        <p:grpSpPr>
          <a:xfrm>
            <a:off x="6383338" y="2016125"/>
            <a:ext cx="1662112" cy="544513"/>
            <a:chOff x="0" y="0"/>
            <a:chExt cx="1134" cy="343"/>
          </a:xfrm>
        </p:grpSpPr>
        <p:sp>
          <p:nvSpPr>
            <p:cNvPr id="456739" name="Line 37"/>
            <p:cNvSpPr/>
            <p:nvPr/>
          </p:nvSpPr>
          <p:spPr>
            <a:xfrm>
              <a:off x="0" y="0"/>
              <a:ext cx="1134" cy="0"/>
            </a:xfrm>
            <a:prstGeom prst="line">
              <a:avLst/>
            </a:prstGeom>
            <a:ln w="9525" cap="flat" cmpd="sng">
              <a:solidFill>
                <a:schemeClr val="tx1"/>
              </a:solidFill>
              <a:prstDash val="solid"/>
              <a:round/>
              <a:headEnd type="none" w="med" len="med"/>
              <a:tailEnd type="none" w="med" len="med"/>
            </a:ln>
          </p:spPr>
        </p:sp>
        <p:sp>
          <p:nvSpPr>
            <p:cNvPr id="456740" name="Line 38"/>
            <p:cNvSpPr/>
            <p:nvPr/>
          </p:nvSpPr>
          <p:spPr>
            <a:xfrm>
              <a:off x="572" y="7"/>
              <a:ext cx="0" cy="336"/>
            </a:xfrm>
            <a:prstGeom prst="line">
              <a:avLst/>
            </a:prstGeom>
            <a:ln w="9525" cap="flat" cmpd="sng">
              <a:solidFill>
                <a:schemeClr val="tx1"/>
              </a:solidFill>
              <a:prstDash val="solid"/>
              <a:round/>
              <a:headEnd type="none" w="med" len="med"/>
              <a:tailEnd type="none" w="med" len="med"/>
            </a:ln>
          </p:spPr>
        </p:sp>
      </p:grpSp>
      <p:sp>
        <p:nvSpPr>
          <p:cNvPr id="456741" name="Text Box 39"/>
          <p:cNvSpPr txBox="1"/>
          <p:nvPr/>
        </p:nvSpPr>
        <p:spPr>
          <a:xfrm>
            <a:off x="6062663" y="4546600"/>
            <a:ext cx="2697162"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应交税费</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增（销）</a:t>
            </a:r>
            <a:endParaRPr lang="zh-CN" altLang="en-US" sz="2400" b="1" dirty="0">
              <a:solidFill>
                <a:srgbClr val="080808"/>
              </a:solidFill>
              <a:latin typeface="仿宋" panose="02010609060101010101" pitchFamily="49" charset="-122"/>
              <a:ea typeface="仿宋" panose="02010609060101010101" pitchFamily="49" charset="-122"/>
            </a:endParaRPr>
          </a:p>
        </p:txBody>
      </p:sp>
      <p:grpSp>
        <p:nvGrpSpPr>
          <p:cNvPr id="456742" name="Group 40"/>
          <p:cNvGrpSpPr/>
          <p:nvPr/>
        </p:nvGrpSpPr>
        <p:grpSpPr>
          <a:xfrm>
            <a:off x="6240463" y="4957763"/>
            <a:ext cx="2232025" cy="596900"/>
            <a:chOff x="0" y="0"/>
            <a:chExt cx="1406" cy="603"/>
          </a:xfrm>
        </p:grpSpPr>
        <p:sp>
          <p:nvSpPr>
            <p:cNvPr id="456743" name="Line 41"/>
            <p:cNvSpPr/>
            <p:nvPr/>
          </p:nvSpPr>
          <p:spPr>
            <a:xfrm>
              <a:off x="604" y="13"/>
              <a:ext cx="0" cy="590"/>
            </a:xfrm>
            <a:prstGeom prst="line">
              <a:avLst/>
            </a:prstGeom>
            <a:ln w="9525" cap="flat" cmpd="sng">
              <a:solidFill>
                <a:schemeClr val="tx1"/>
              </a:solidFill>
              <a:prstDash val="solid"/>
              <a:round/>
              <a:headEnd type="none" w="med" len="med"/>
              <a:tailEnd type="none" w="med" len="med"/>
            </a:ln>
          </p:spPr>
        </p:sp>
        <p:sp>
          <p:nvSpPr>
            <p:cNvPr id="456744" name="Line 42"/>
            <p:cNvSpPr/>
            <p:nvPr/>
          </p:nvSpPr>
          <p:spPr>
            <a:xfrm>
              <a:off x="0" y="0"/>
              <a:ext cx="1406" cy="0"/>
            </a:xfrm>
            <a:prstGeom prst="line">
              <a:avLst/>
            </a:prstGeom>
            <a:ln w="9525" cap="flat" cmpd="sng">
              <a:solidFill>
                <a:schemeClr val="tx1"/>
              </a:solidFill>
              <a:prstDash val="solid"/>
              <a:round/>
              <a:headEnd type="none" w="med" len="med"/>
              <a:tailEnd type="none" w="med" len="med"/>
            </a:ln>
          </p:spPr>
        </p:sp>
      </p:grpSp>
      <p:sp>
        <p:nvSpPr>
          <p:cNvPr id="456745" name="Line 43"/>
          <p:cNvSpPr/>
          <p:nvPr/>
        </p:nvSpPr>
        <p:spPr>
          <a:xfrm>
            <a:off x="7680325" y="5267325"/>
            <a:ext cx="1079500" cy="0"/>
          </a:xfrm>
          <a:prstGeom prst="line">
            <a:avLst/>
          </a:prstGeom>
          <a:ln w="9525" cap="flat" cmpd="sng">
            <a:solidFill>
              <a:srgbClr val="FF0000"/>
            </a:solidFill>
            <a:prstDash val="solid"/>
            <a:round/>
            <a:headEnd type="triangle" w="med" len="med"/>
            <a:tailEnd type="none" w="med" len="med"/>
          </a:ln>
        </p:spPr>
      </p:sp>
      <p:sp>
        <p:nvSpPr>
          <p:cNvPr id="456746" name="Text Box 44"/>
          <p:cNvSpPr txBox="1"/>
          <p:nvPr/>
        </p:nvSpPr>
        <p:spPr>
          <a:xfrm>
            <a:off x="7175500" y="2352675"/>
            <a:ext cx="2019300" cy="497205"/>
          </a:xfrm>
          <a:prstGeom prst="rect">
            <a:avLst/>
          </a:prstGeom>
          <a:noFill/>
          <a:ln w="9525">
            <a:noFill/>
          </a:ln>
        </p:spPr>
        <p:txBody>
          <a:bodyPr wrap="none" anchor="t" anchorCtr="0">
            <a:spAutoFit/>
          </a:bodyPr>
          <a:p>
            <a:pPr>
              <a:lnSpc>
                <a:spcPct val="110000"/>
              </a:lnSpc>
            </a:pPr>
            <a:r>
              <a:rPr lang="zh-CN" altLang="en-US" sz="2400" b="1" dirty="0">
                <a:solidFill>
                  <a:srgbClr val="080808"/>
                </a:solidFill>
                <a:latin typeface="仿宋" panose="02010609060101010101" pitchFamily="49" charset="-122"/>
                <a:ea typeface="仿宋" panose="02010609060101010101" pitchFamily="49" charset="-122"/>
              </a:rPr>
              <a:t>（确认收入）</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47" name="Text Box 45"/>
          <p:cNvSpPr txBox="1"/>
          <p:nvPr/>
        </p:nvSpPr>
        <p:spPr>
          <a:xfrm>
            <a:off x="7248525" y="5267325"/>
            <a:ext cx="2019300" cy="497205"/>
          </a:xfrm>
          <a:prstGeom prst="rect">
            <a:avLst/>
          </a:prstGeom>
          <a:noFill/>
          <a:ln w="9525">
            <a:noFill/>
          </a:ln>
        </p:spPr>
        <p:txBody>
          <a:bodyPr wrap="none" anchor="t" anchorCtr="0">
            <a:spAutoFit/>
          </a:bodyPr>
          <a:p>
            <a:pPr>
              <a:lnSpc>
                <a:spcPct val="110000"/>
              </a:lnSpc>
            </a:pPr>
            <a:r>
              <a:rPr lang="zh-CN" altLang="en-US" sz="2400" b="1" dirty="0">
                <a:solidFill>
                  <a:srgbClr val="080808"/>
                </a:solidFill>
                <a:latin typeface="仿宋" panose="02010609060101010101" pitchFamily="49" charset="-122"/>
                <a:ea typeface="仿宋" panose="02010609060101010101" pitchFamily="49" charset="-122"/>
              </a:rPr>
              <a:t>（确认税负）</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48" name="Text Box 46"/>
          <p:cNvSpPr txBox="1"/>
          <p:nvPr/>
        </p:nvSpPr>
        <p:spPr>
          <a:xfrm>
            <a:off x="6156325" y="3105150"/>
            <a:ext cx="2019300" cy="497205"/>
          </a:xfrm>
          <a:prstGeom prst="rect">
            <a:avLst/>
          </a:prstGeom>
          <a:noFill/>
          <a:ln w="9525">
            <a:noFill/>
          </a:ln>
        </p:spPr>
        <p:txBody>
          <a:bodyPr wrap="none" anchor="t" anchorCtr="0">
            <a:spAutoFit/>
          </a:bodyPr>
          <a:p>
            <a:pPr algn="ctr">
              <a:lnSpc>
                <a:spcPct val="110000"/>
              </a:lnSpc>
            </a:pPr>
            <a:r>
              <a:rPr lang="zh-CN" altLang="en-US" sz="2400" b="1" dirty="0">
                <a:solidFill>
                  <a:srgbClr val="990000"/>
                </a:solidFill>
                <a:latin typeface="仿宋" panose="02010609060101010101" pitchFamily="49" charset="-122"/>
                <a:ea typeface="仿宋" panose="02010609060101010101" pitchFamily="49" charset="-122"/>
              </a:rPr>
              <a:t>其他业务收入</a:t>
            </a:r>
            <a:endParaRPr lang="zh-CN" altLang="en-US" sz="2400" b="1" dirty="0">
              <a:solidFill>
                <a:srgbClr val="990000"/>
              </a:solidFill>
              <a:latin typeface="仿宋" panose="02010609060101010101" pitchFamily="49" charset="-122"/>
              <a:ea typeface="仿宋" panose="02010609060101010101" pitchFamily="49" charset="-122"/>
            </a:endParaRPr>
          </a:p>
        </p:txBody>
      </p:sp>
      <p:grpSp>
        <p:nvGrpSpPr>
          <p:cNvPr id="456749" name="Group 47"/>
          <p:cNvGrpSpPr/>
          <p:nvPr/>
        </p:nvGrpSpPr>
        <p:grpSpPr>
          <a:xfrm>
            <a:off x="6383338" y="3497263"/>
            <a:ext cx="1657350" cy="728662"/>
            <a:chOff x="0" y="0"/>
            <a:chExt cx="1134" cy="343"/>
          </a:xfrm>
        </p:grpSpPr>
        <p:sp>
          <p:nvSpPr>
            <p:cNvPr id="456750" name="Line 48"/>
            <p:cNvSpPr/>
            <p:nvPr/>
          </p:nvSpPr>
          <p:spPr>
            <a:xfrm>
              <a:off x="0" y="0"/>
              <a:ext cx="1134" cy="0"/>
            </a:xfrm>
            <a:prstGeom prst="line">
              <a:avLst/>
            </a:prstGeom>
            <a:ln w="9525" cap="flat" cmpd="sng">
              <a:solidFill>
                <a:schemeClr val="tx1"/>
              </a:solidFill>
              <a:prstDash val="solid"/>
              <a:round/>
              <a:headEnd type="none" w="med" len="med"/>
              <a:tailEnd type="none" w="med" len="med"/>
            </a:ln>
          </p:spPr>
        </p:sp>
        <p:sp>
          <p:nvSpPr>
            <p:cNvPr id="456751" name="Line 49"/>
            <p:cNvSpPr/>
            <p:nvPr/>
          </p:nvSpPr>
          <p:spPr>
            <a:xfrm>
              <a:off x="572" y="7"/>
              <a:ext cx="0" cy="336"/>
            </a:xfrm>
            <a:prstGeom prst="line">
              <a:avLst/>
            </a:prstGeom>
            <a:ln w="9525" cap="flat" cmpd="sng">
              <a:solidFill>
                <a:schemeClr val="tx1"/>
              </a:solidFill>
              <a:prstDash val="solid"/>
              <a:round/>
              <a:headEnd type="none" w="med" len="med"/>
              <a:tailEnd type="none" w="med" len="med"/>
            </a:ln>
          </p:spPr>
        </p:sp>
      </p:grpSp>
      <p:sp>
        <p:nvSpPr>
          <p:cNvPr id="456752" name="Text Box 54"/>
          <p:cNvSpPr txBox="1"/>
          <p:nvPr/>
        </p:nvSpPr>
        <p:spPr>
          <a:xfrm>
            <a:off x="3560763" y="2779713"/>
            <a:ext cx="2019300" cy="497205"/>
          </a:xfrm>
          <a:prstGeom prst="rect">
            <a:avLst/>
          </a:prstGeom>
          <a:noFill/>
          <a:ln w="9525">
            <a:noFill/>
          </a:ln>
        </p:spPr>
        <p:txBody>
          <a:bodyPr wrap="none" anchor="t" anchorCtr="0">
            <a:spAutoFit/>
          </a:bodyPr>
          <a:p>
            <a:pPr algn="ctr">
              <a:lnSpc>
                <a:spcPct val="110000"/>
              </a:lnSpc>
            </a:pPr>
            <a:r>
              <a:rPr lang="zh-CN" altLang="en-US" sz="2400" b="1" dirty="0">
                <a:solidFill>
                  <a:srgbClr val="006600"/>
                </a:solidFill>
                <a:latin typeface="仿宋" panose="02010609060101010101" pitchFamily="49" charset="-122"/>
                <a:ea typeface="仿宋" panose="02010609060101010101" pitchFamily="49" charset="-122"/>
              </a:rPr>
              <a:t>其他业务成本</a:t>
            </a:r>
            <a:endParaRPr lang="zh-CN" altLang="en-US" sz="2400" b="1" dirty="0">
              <a:solidFill>
                <a:srgbClr val="006600"/>
              </a:solidFill>
              <a:latin typeface="仿宋" panose="02010609060101010101" pitchFamily="49" charset="-122"/>
              <a:ea typeface="仿宋" panose="02010609060101010101" pitchFamily="49" charset="-122"/>
            </a:endParaRPr>
          </a:p>
        </p:txBody>
      </p:sp>
      <p:grpSp>
        <p:nvGrpSpPr>
          <p:cNvPr id="456753" name="Group 55"/>
          <p:cNvGrpSpPr/>
          <p:nvPr/>
        </p:nvGrpSpPr>
        <p:grpSpPr>
          <a:xfrm>
            <a:off x="3756025" y="3205163"/>
            <a:ext cx="1608138" cy="544512"/>
            <a:chOff x="0" y="0"/>
            <a:chExt cx="1134" cy="343"/>
          </a:xfrm>
        </p:grpSpPr>
        <p:sp>
          <p:nvSpPr>
            <p:cNvPr id="456754" name="Line 56"/>
            <p:cNvSpPr/>
            <p:nvPr/>
          </p:nvSpPr>
          <p:spPr>
            <a:xfrm>
              <a:off x="0" y="0"/>
              <a:ext cx="1134" cy="0"/>
            </a:xfrm>
            <a:prstGeom prst="line">
              <a:avLst/>
            </a:prstGeom>
            <a:ln w="9525" cap="flat" cmpd="sng">
              <a:solidFill>
                <a:schemeClr val="tx1"/>
              </a:solidFill>
              <a:prstDash val="solid"/>
              <a:round/>
              <a:headEnd type="none" w="med" len="med"/>
              <a:tailEnd type="none" w="med" len="med"/>
            </a:ln>
          </p:spPr>
        </p:sp>
        <p:sp>
          <p:nvSpPr>
            <p:cNvPr id="456755" name="Line 57"/>
            <p:cNvSpPr/>
            <p:nvPr/>
          </p:nvSpPr>
          <p:spPr>
            <a:xfrm>
              <a:off x="572" y="7"/>
              <a:ext cx="0" cy="336"/>
            </a:xfrm>
            <a:prstGeom prst="line">
              <a:avLst/>
            </a:prstGeom>
            <a:ln w="9525" cap="flat" cmpd="sng">
              <a:solidFill>
                <a:schemeClr val="tx1"/>
              </a:solidFill>
              <a:prstDash val="solid"/>
              <a:round/>
              <a:headEnd type="none" w="med" len="med"/>
              <a:tailEnd type="none" w="med" len="med"/>
            </a:ln>
          </p:spPr>
        </p:sp>
      </p:grpSp>
      <p:sp>
        <p:nvSpPr>
          <p:cNvPr id="456756" name="Text Box 58"/>
          <p:cNvSpPr txBox="1"/>
          <p:nvPr/>
        </p:nvSpPr>
        <p:spPr>
          <a:xfrm>
            <a:off x="3756025" y="3757613"/>
            <a:ext cx="1511300" cy="497205"/>
          </a:xfrm>
          <a:prstGeom prst="rect">
            <a:avLst/>
          </a:prstGeom>
          <a:noFill/>
          <a:ln w="9525">
            <a:noFill/>
          </a:ln>
        </p:spPr>
        <p:txBody>
          <a:bodyPr anchor="t" anchorCtr="0">
            <a:spAutoFit/>
          </a:bodyPr>
          <a:p>
            <a:pPr algn="ctr">
              <a:lnSpc>
                <a:spcPct val="110000"/>
              </a:lnSpc>
            </a:pPr>
            <a:r>
              <a:rPr lang="zh-CN" altLang="en-US" sz="2400" b="1" dirty="0">
                <a:solidFill>
                  <a:srgbClr val="006600"/>
                </a:solidFill>
                <a:latin typeface="仿宋" panose="02010609060101010101" pitchFamily="49" charset="-122"/>
                <a:ea typeface="仿宋" panose="02010609060101010101" pitchFamily="49" charset="-122"/>
              </a:rPr>
              <a:t>销售费用</a:t>
            </a:r>
            <a:endParaRPr lang="zh-CN" altLang="en-US" sz="2400" b="1" dirty="0">
              <a:solidFill>
                <a:srgbClr val="006600"/>
              </a:solidFill>
              <a:latin typeface="仿宋" panose="02010609060101010101" pitchFamily="49" charset="-122"/>
              <a:ea typeface="仿宋" panose="02010609060101010101" pitchFamily="49" charset="-122"/>
            </a:endParaRPr>
          </a:p>
        </p:txBody>
      </p:sp>
      <p:grpSp>
        <p:nvGrpSpPr>
          <p:cNvPr id="456757" name="Group 59"/>
          <p:cNvGrpSpPr/>
          <p:nvPr/>
        </p:nvGrpSpPr>
        <p:grpSpPr>
          <a:xfrm>
            <a:off x="3756025" y="4213225"/>
            <a:ext cx="1608138" cy="544513"/>
            <a:chOff x="0" y="0"/>
            <a:chExt cx="1134" cy="343"/>
          </a:xfrm>
        </p:grpSpPr>
        <p:sp>
          <p:nvSpPr>
            <p:cNvPr id="456758" name="Line 60"/>
            <p:cNvSpPr/>
            <p:nvPr/>
          </p:nvSpPr>
          <p:spPr>
            <a:xfrm>
              <a:off x="0" y="0"/>
              <a:ext cx="1134" cy="0"/>
            </a:xfrm>
            <a:prstGeom prst="line">
              <a:avLst/>
            </a:prstGeom>
            <a:ln w="9525" cap="flat" cmpd="sng">
              <a:solidFill>
                <a:schemeClr val="tx1"/>
              </a:solidFill>
              <a:prstDash val="solid"/>
              <a:round/>
              <a:headEnd type="none" w="med" len="med"/>
              <a:tailEnd type="none" w="med" len="med"/>
            </a:ln>
          </p:spPr>
        </p:sp>
        <p:sp>
          <p:nvSpPr>
            <p:cNvPr id="456759" name="Line 61"/>
            <p:cNvSpPr/>
            <p:nvPr/>
          </p:nvSpPr>
          <p:spPr>
            <a:xfrm>
              <a:off x="572" y="7"/>
              <a:ext cx="0" cy="336"/>
            </a:xfrm>
            <a:prstGeom prst="line">
              <a:avLst/>
            </a:prstGeom>
            <a:ln w="9525" cap="flat" cmpd="sng">
              <a:solidFill>
                <a:schemeClr val="tx1"/>
              </a:solidFill>
              <a:prstDash val="solid"/>
              <a:round/>
              <a:headEnd type="none" w="med" len="med"/>
              <a:tailEnd type="none" w="med" len="med"/>
            </a:ln>
          </p:spPr>
        </p:sp>
      </p:grpSp>
      <p:sp>
        <p:nvSpPr>
          <p:cNvPr id="456760" name="Text Box 62"/>
          <p:cNvSpPr txBox="1"/>
          <p:nvPr/>
        </p:nvSpPr>
        <p:spPr>
          <a:xfrm>
            <a:off x="3649663" y="4837113"/>
            <a:ext cx="1727200" cy="497205"/>
          </a:xfrm>
          <a:prstGeom prst="rect">
            <a:avLst/>
          </a:prstGeom>
          <a:noFill/>
          <a:ln w="9525">
            <a:noFill/>
          </a:ln>
        </p:spPr>
        <p:txBody>
          <a:bodyPr anchor="t" anchorCtr="0">
            <a:spAutoFit/>
          </a:bodyPr>
          <a:p>
            <a:pPr algn="ctr">
              <a:lnSpc>
                <a:spcPct val="110000"/>
              </a:lnSpc>
            </a:pPr>
            <a:r>
              <a:rPr lang="zh-CN" altLang="en-US" sz="2400" b="1" dirty="0">
                <a:solidFill>
                  <a:srgbClr val="006600"/>
                </a:solidFill>
                <a:latin typeface="仿宋" panose="02010609060101010101" pitchFamily="49" charset="-122"/>
                <a:ea typeface="仿宋" panose="02010609060101010101" pitchFamily="49" charset="-122"/>
              </a:rPr>
              <a:t>税金及附加</a:t>
            </a:r>
            <a:endParaRPr lang="zh-CN" altLang="en-US" sz="2400" b="1" dirty="0">
              <a:solidFill>
                <a:srgbClr val="006600"/>
              </a:solidFill>
              <a:latin typeface="仿宋" panose="02010609060101010101" pitchFamily="49" charset="-122"/>
              <a:ea typeface="仿宋" panose="02010609060101010101" pitchFamily="49" charset="-122"/>
            </a:endParaRPr>
          </a:p>
        </p:txBody>
      </p:sp>
      <p:grpSp>
        <p:nvGrpSpPr>
          <p:cNvPr id="456761" name="Group 63"/>
          <p:cNvGrpSpPr/>
          <p:nvPr/>
        </p:nvGrpSpPr>
        <p:grpSpPr>
          <a:xfrm>
            <a:off x="3721100" y="5229225"/>
            <a:ext cx="1608138" cy="544513"/>
            <a:chOff x="0" y="0"/>
            <a:chExt cx="1134" cy="343"/>
          </a:xfrm>
        </p:grpSpPr>
        <p:sp>
          <p:nvSpPr>
            <p:cNvPr id="456762" name="Line 64"/>
            <p:cNvSpPr/>
            <p:nvPr/>
          </p:nvSpPr>
          <p:spPr>
            <a:xfrm>
              <a:off x="0" y="0"/>
              <a:ext cx="1134" cy="0"/>
            </a:xfrm>
            <a:prstGeom prst="line">
              <a:avLst/>
            </a:prstGeom>
            <a:ln w="9525" cap="flat" cmpd="sng">
              <a:solidFill>
                <a:schemeClr val="tx1"/>
              </a:solidFill>
              <a:prstDash val="solid"/>
              <a:round/>
              <a:headEnd type="none" w="med" len="med"/>
              <a:tailEnd type="none" w="med" len="med"/>
            </a:ln>
          </p:spPr>
        </p:sp>
        <p:sp>
          <p:nvSpPr>
            <p:cNvPr id="456763" name="Line 65"/>
            <p:cNvSpPr/>
            <p:nvPr/>
          </p:nvSpPr>
          <p:spPr>
            <a:xfrm>
              <a:off x="572" y="7"/>
              <a:ext cx="0" cy="336"/>
            </a:xfrm>
            <a:prstGeom prst="line">
              <a:avLst/>
            </a:prstGeom>
            <a:ln w="9525" cap="flat" cmpd="sng">
              <a:solidFill>
                <a:schemeClr val="tx1"/>
              </a:solidFill>
              <a:prstDash val="solid"/>
              <a:round/>
              <a:headEnd type="none" w="med" len="med"/>
              <a:tailEnd type="none" w="med" len="med"/>
            </a:ln>
          </p:spPr>
        </p:sp>
      </p:grpSp>
      <p:grpSp>
        <p:nvGrpSpPr>
          <p:cNvPr id="456764" name="Group 66"/>
          <p:cNvGrpSpPr/>
          <p:nvPr/>
        </p:nvGrpSpPr>
        <p:grpSpPr>
          <a:xfrm>
            <a:off x="1954213" y="3211513"/>
            <a:ext cx="1296987" cy="533400"/>
            <a:chOff x="0" y="0"/>
            <a:chExt cx="912" cy="336"/>
          </a:xfrm>
        </p:grpSpPr>
        <p:sp>
          <p:nvSpPr>
            <p:cNvPr id="456765" name="Line 67"/>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66" name="Line 68"/>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sp>
        <p:nvSpPr>
          <p:cNvPr id="456767" name="Text Box 69"/>
          <p:cNvSpPr txBox="1"/>
          <p:nvPr/>
        </p:nvSpPr>
        <p:spPr>
          <a:xfrm>
            <a:off x="1992313" y="2779713"/>
            <a:ext cx="1125537"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原材料</a:t>
            </a:r>
            <a:endParaRPr lang="zh-CN" altLang="en-US" sz="2400" b="1" dirty="0">
              <a:solidFill>
                <a:srgbClr val="080808"/>
              </a:solidFill>
              <a:latin typeface="仿宋" panose="02010609060101010101" pitchFamily="49" charset="-122"/>
              <a:ea typeface="仿宋" panose="02010609060101010101" pitchFamily="49" charset="-122"/>
            </a:endParaRPr>
          </a:p>
        </p:txBody>
      </p:sp>
      <p:grpSp>
        <p:nvGrpSpPr>
          <p:cNvPr id="456768" name="Group 70"/>
          <p:cNvGrpSpPr/>
          <p:nvPr/>
        </p:nvGrpSpPr>
        <p:grpSpPr>
          <a:xfrm>
            <a:off x="2027238" y="4221163"/>
            <a:ext cx="1296987" cy="533400"/>
            <a:chOff x="0" y="0"/>
            <a:chExt cx="912" cy="336"/>
          </a:xfrm>
        </p:grpSpPr>
        <p:sp>
          <p:nvSpPr>
            <p:cNvPr id="456769" name="Line 71"/>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70" name="Line 72"/>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sp>
        <p:nvSpPr>
          <p:cNvPr id="456771" name="Text Box 73"/>
          <p:cNvSpPr txBox="1"/>
          <p:nvPr/>
        </p:nvSpPr>
        <p:spPr>
          <a:xfrm>
            <a:off x="1925638" y="3789363"/>
            <a:ext cx="1422400"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银行存款</a:t>
            </a:r>
            <a:endParaRPr lang="zh-CN" altLang="en-US" sz="2400" b="1" dirty="0">
              <a:solidFill>
                <a:srgbClr val="080808"/>
              </a:solidFill>
              <a:latin typeface="仿宋" panose="02010609060101010101" pitchFamily="49" charset="-122"/>
              <a:ea typeface="仿宋" panose="02010609060101010101" pitchFamily="49" charset="-122"/>
            </a:endParaRPr>
          </a:p>
        </p:txBody>
      </p:sp>
      <p:grpSp>
        <p:nvGrpSpPr>
          <p:cNvPr id="456772" name="Group 74"/>
          <p:cNvGrpSpPr/>
          <p:nvPr/>
        </p:nvGrpSpPr>
        <p:grpSpPr>
          <a:xfrm>
            <a:off x="1820863" y="5229225"/>
            <a:ext cx="1738312" cy="533400"/>
            <a:chOff x="0" y="0"/>
            <a:chExt cx="912" cy="336"/>
          </a:xfrm>
        </p:grpSpPr>
        <p:sp>
          <p:nvSpPr>
            <p:cNvPr id="456773" name="Line 75"/>
            <p:cNvSpPr/>
            <p:nvPr/>
          </p:nvSpPr>
          <p:spPr>
            <a:xfrm>
              <a:off x="0" y="0"/>
              <a:ext cx="912" cy="0"/>
            </a:xfrm>
            <a:prstGeom prst="line">
              <a:avLst/>
            </a:prstGeom>
            <a:ln w="9525" cap="flat" cmpd="sng">
              <a:solidFill>
                <a:schemeClr val="tx1"/>
              </a:solidFill>
              <a:prstDash val="solid"/>
              <a:round/>
              <a:headEnd type="none" w="med" len="med"/>
              <a:tailEnd type="none" w="med" len="med"/>
            </a:ln>
          </p:spPr>
        </p:sp>
        <p:sp>
          <p:nvSpPr>
            <p:cNvPr id="456774" name="Line 76"/>
            <p:cNvSpPr/>
            <p:nvPr/>
          </p:nvSpPr>
          <p:spPr>
            <a:xfrm>
              <a:off x="432" y="0"/>
              <a:ext cx="0" cy="336"/>
            </a:xfrm>
            <a:prstGeom prst="line">
              <a:avLst/>
            </a:prstGeom>
            <a:ln w="9525" cap="flat" cmpd="sng">
              <a:solidFill>
                <a:schemeClr val="tx1"/>
              </a:solidFill>
              <a:prstDash val="solid"/>
              <a:round/>
              <a:headEnd type="none" w="med" len="med"/>
              <a:tailEnd type="none" w="med" len="med"/>
            </a:ln>
          </p:spPr>
        </p:sp>
      </p:grpSp>
      <p:sp>
        <p:nvSpPr>
          <p:cNvPr id="456775" name="Text Box 77"/>
          <p:cNvSpPr txBox="1"/>
          <p:nvPr/>
        </p:nvSpPr>
        <p:spPr>
          <a:xfrm>
            <a:off x="1524000" y="4797425"/>
            <a:ext cx="2209800" cy="497205"/>
          </a:xfrm>
          <a:prstGeom prst="rect">
            <a:avLst/>
          </a:prstGeom>
          <a:noFill/>
          <a:ln w="9525">
            <a:noFill/>
          </a:ln>
        </p:spPr>
        <p:txBody>
          <a:bodyPr anchor="t" anchorCtr="0">
            <a:spAutoFit/>
          </a:bodyPr>
          <a:p>
            <a:pPr algn="ctr">
              <a:lnSpc>
                <a:spcPct val="110000"/>
              </a:lnSpc>
            </a:pPr>
            <a:r>
              <a:rPr lang="zh-CN" altLang="en-US" sz="2400" b="1" dirty="0">
                <a:solidFill>
                  <a:srgbClr val="080808"/>
                </a:solidFill>
                <a:latin typeface="仿宋" panose="02010609060101010101" pitchFamily="49" charset="-122"/>
                <a:ea typeface="仿宋" panose="02010609060101010101" pitchFamily="49" charset="-122"/>
              </a:rPr>
              <a:t>应交税费</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城建</a:t>
            </a:r>
            <a:endParaRPr lang="zh-CN" altLang="en-US" sz="2400" b="1" dirty="0">
              <a:solidFill>
                <a:srgbClr val="080808"/>
              </a:solidFill>
              <a:latin typeface="仿宋" panose="02010609060101010101" pitchFamily="49" charset="-122"/>
              <a:ea typeface="仿宋" panose="02010609060101010101" pitchFamily="49" charset="-122"/>
            </a:endParaRPr>
          </a:p>
        </p:txBody>
      </p:sp>
      <p:sp>
        <p:nvSpPr>
          <p:cNvPr id="456776" name="Line 78"/>
          <p:cNvSpPr/>
          <p:nvPr/>
        </p:nvSpPr>
        <p:spPr>
          <a:xfrm flipH="1" flipV="1">
            <a:off x="3035300" y="3500438"/>
            <a:ext cx="1079500" cy="1587"/>
          </a:xfrm>
          <a:prstGeom prst="line">
            <a:avLst/>
          </a:prstGeom>
          <a:ln w="9525" cap="flat" cmpd="sng">
            <a:solidFill>
              <a:srgbClr val="FF0000"/>
            </a:solidFill>
            <a:prstDash val="solid"/>
            <a:round/>
            <a:headEnd type="stealth" w="med" len="med"/>
            <a:tailEnd type="triangle" w="med" len="med"/>
          </a:ln>
        </p:spPr>
      </p:sp>
      <p:sp>
        <p:nvSpPr>
          <p:cNvPr id="456777" name="Line 79"/>
          <p:cNvSpPr/>
          <p:nvPr/>
        </p:nvSpPr>
        <p:spPr>
          <a:xfrm flipH="1" flipV="1">
            <a:off x="3035300" y="4579938"/>
            <a:ext cx="1079500" cy="1587"/>
          </a:xfrm>
          <a:prstGeom prst="line">
            <a:avLst/>
          </a:prstGeom>
          <a:ln w="9525" cap="flat" cmpd="sng">
            <a:solidFill>
              <a:srgbClr val="FF0000"/>
            </a:solidFill>
            <a:prstDash val="solid"/>
            <a:round/>
            <a:headEnd type="stealth" w="med" len="med"/>
            <a:tailEnd type="triangle" w="med" len="med"/>
          </a:ln>
        </p:spPr>
      </p:sp>
      <p:sp>
        <p:nvSpPr>
          <p:cNvPr id="456778" name="Line 80"/>
          <p:cNvSpPr/>
          <p:nvPr/>
        </p:nvSpPr>
        <p:spPr>
          <a:xfrm flipH="1" flipV="1">
            <a:off x="3035300" y="5589588"/>
            <a:ext cx="1079500" cy="1587"/>
          </a:xfrm>
          <a:prstGeom prst="line">
            <a:avLst/>
          </a:prstGeom>
          <a:ln w="9525" cap="flat" cmpd="sng">
            <a:solidFill>
              <a:srgbClr val="FF0000"/>
            </a:solidFill>
            <a:prstDash val="solid"/>
            <a:round/>
            <a:headEnd type="stealth" w="med" len="med"/>
            <a:tailEnd type="triangle" w="med" len="med"/>
          </a:ln>
        </p:spPr>
      </p:sp>
      <p:sp>
        <p:nvSpPr>
          <p:cNvPr id="456779" name="Line 81"/>
          <p:cNvSpPr/>
          <p:nvPr/>
        </p:nvSpPr>
        <p:spPr>
          <a:xfrm flipH="1" flipV="1">
            <a:off x="7680325" y="3681413"/>
            <a:ext cx="1079500" cy="1587"/>
          </a:xfrm>
          <a:prstGeom prst="line">
            <a:avLst/>
          </a:prstGeom>
          <a:ln w="9525" cap="flat" cmpd="sng">
            <a:solidFill>
              <a:srgbClr val="FF0000"/>
            </a:solidFill>
            <a:prstDash val="solid"/>
            <a:round/>
            <a:headEnd type="none" w="med" len="med"/>
            <a:tailEnd type="triangle" w="med" len="med"/>
          </a:ln>
        </p:spPr>
      </p:sp>
    </p:spTree>
  </p:cSld>
  <p:clrMapOvr>
    <a:masterClrMapping/>
  </p:clrMapOvr>
  <p:transition spd="slow"/>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7553" name="矩形 7"/>
          <p:cNvSpPr/>
          <p:nvPr/>
        </p:nvSpPr>
        <p:spPr>
          <a:xfrm>
            <a:off x="821690" y="1208405"/>
            <a:ext cx="10682605" cy="4592320"/>
          </a:xfrm>
          <a:prstGeom prst="rect">
            <a:avLst/>
          </a:prstGeom>
          <a:noFill/>
          <a:ln w="9525">
            <a:noFill/>
          </a:ln>
        </p:spPr>
        <p:txBody>
          <a:bodyPr wrap="square" anchor="t">
            <a:spAutoFit/>
          </a:bodyPr>
          <a:p>
            <a:pPr marL="342900" indent="-342900" fontAlgn="base">
              <a:lnSpc>
                <a:spcPct val="150000"/>
              </a:lnSpc>
              <a:buClr>
                <a:srgbClr val="FF0000"/>
              </a:buClr>
              <a:buFont typeface="Wingdings" panose="05000000000000000000" pitchFamily="2" charset="2"/>
              <a:buChar char="p"/>
            </a:pPr>
            <a:r>
              <a:rPr lang="zh-CN" altLang="en-US" sz="3200" b="1" strike="noStrike" noProof="1" dirty="0">
                <a:solidFill>
                  <a:srgbClr val="FF0000"/>
                </a:solidFill>
                <a:latin typeface="楷体" panose="02010609060101010101" pitchFamily="49" charset="-122"/>
                <a:ea typeface="楷体" panose="02010609060101010101" pitchFamily="49" charset="-122"/>
                <a:cs typeface="+mn-cs"/>
              </a:rPr>
              <a:t>利润：</a:t>
            </a:r>
            <a:r>
              <a:rPr lang="zh-CN" altLang="en-US" sz="3200" b="1" strike="noStrike" noProof="1" dirty="0">
                <a:latin typeface="楷体" panose="02010609060101010101" pitchFamily="49" charset="-122"/>
                <a:ea typeface="楷体" panose="02010609060101010101" pitchFamily="49" charset="-122"/>
                <a:cs typeface="+mn-cs"/>
              </a:rPr>
              <a:t>指企业在一定会计期间的经营成果。</a:t>
            </a:r>
            <a:endParaRPr lang="en-US" altLang="zh-CN" sz="3200" b="1" strike="noStrike" noProof="1" dirty="0">
              <a:latin typeface="楷体" panose="02010609060101010101" pitchFamily="49" charset="-122"/>
              <a:ea typeface="楷体" panose="02010609060101010101" pitchFamily="49" charset="-122"/>
            </a:endParaRPr>
          </a:p>
          <a:p>
            <a:pPr marL="800100" lvl="1" indent="-342900" eaLnBrk="1" fontAlgn="base" hangingPunct="1">
              <a:lnSpc>
                <a:spcPct val="150000"/>
              </a:lnSpc>
              <a:buClr>
                <a:srgbClr val="FF0000"/>
              </a:buClr>
              <a:buFont typeface="Wingdings" panose="05000000000000000000" pitchFamily="2" charset="2"/>
              <a:buChar char="Ø"/>
            </a:pPr>
            <a:r>
              <a:rPr lang="zh-CN" altLang="en-US" sz="3200" b="1" strike="noStrike" noProof="1" dirty="0">
                <a:latin typeface="楷体" panose="02010609060101010101" pitchFamily="49" charset="-122"/>
                <a:ea typeface="楷体" panose="02010609060101010101" pitchFamily="49" charset="-122"/>
                <a:cs typeface="+mn-cs"/>
              </a:rPr>
              <a:t>利润 </a:t>
            </a:r>
            <a:r>
              <a:rPr lang="en-US" altLang="zh-CN" sz="3200" b="1" strike="noStrike" noProof="1" dirty="0">
                <a:latin typeface="楷体" panose="02010609060101010101" pitchFamily="49" charset="-122"/>
                <a:ea typeface="楷体" panose="02010609060101010101" pitchFamily="49" charset="-122"/>
                <a:cs typeface="+mn-cs"/>
              </a:rPr>
              <a:t>= </a:t>
            </a:r>
            <a:r>
              <a:rPr lang="zh-CN" altLang="en-US" sz="3200" b="1" strike="noStrike" noProof="1" dirty="0">
                <a:latin typeface="楷体" panose="02010609060101010101" pitchFamily="49" charset="-122"/>
                <a:ea typeface="楷体" panose="02010609060101010101" pitchFamily="49" charset="-122"/>
                <a:cs typeface="+mn-cs"/>
              </a:rPr>
              <a:t>广义的收入 </a:t>
            </a:r>
            <a:r>
              <a:rPr lang="en-US" altLang="zh-CN" sz="3200" b="1" strike="noStrike" noProof="1" dirty="0">
                <a:latin typeface="楷体" panose="02010609060101010101" pitchFamily="49" charset="-122"/>
                <a:ea typeface="楷体" panose="02010609060101010101" pitchFamily="49" charset="-122"/>
                <a:cs typeface="+mn-cs"/>
              </a:rPr>
              <a:t>- </a:t>
            </a:r>
            <a:r>
              <a:rPr lang="zh-CN" altLang="en-US" sz="3200" b="1" strike="noStrike" noProof="1" dirty="0">
                <a:latin typeface="楷体" panose="02010609060101010101" pitchFamily="49" charset="-122"/>
                <a:ea typeface="楷体" panose="02010609060101010101" pitchFamily="49" charset="-122"/>
                <a:cs typeface="+mn-cs"/>
              </a:rPr>
              <a:t>广义的费用</a:t>
            </a:r>
            <a:endParaRPr lang="zh-CN" altLang="en-US" sz="3200" b="1" strike="noStrike" noProof="1" dirty="0">
              <a:latin typeface="楷体" panose="02010609060101010101" pitchFamily="49" charset="-122"/>
              <a:ea typeface="楷体" panose="02010609060101010101" pitchFamily="49" charset="-122"/>
            </a:endParaRPr>
          </a:p>
          <a:p>
            <a:pPr lvl="1" eaLnBrk="1" fontAlgn="base" hangingPunct="1">
              <a:lnSpc>
                <a:spcPct val="150000"/>
              </a:lnSpc>
              <a:buClr>
                <a:srgbClr val="FF0000"/>
              </a:buClr>
              <a:buFont typeface="Wingdings" panose="05000000000000000000" pitchFamily="2" charset="2"/>
            </a:pPr>
            <a:r>
              <a:rPr lang="zh-CN" altLang="en-US" sz="3500" b="1" strike="noStrike" noProof="1" dirty="0">
                <a:latin typeface="楷体" panose="02010609060101010101" pitchFamily="49" charset="-122"/>
                <a:ea typeface="楷体" panose="02010609060101010101" pitchFamily="49" charset="-122"/>
                <a:cs typeface="+mn-cs"/>
              </a:rPr>
              <a:t>      </a:t>
            </a:r>
            <a:r>
              <a:rPr lang="en-US" altLang="zh-CN" sz="3200" b="1" strike="noStrike" noProof="1" dirty="0">
                <a:latin typeface="楷体" panose="02010609060101010101" pitchFamily="49" charset="-122"/>
                <a:ea typeface="楷体" panose="02010609060101010101" pitchFamily="49" charset="-122"/>
                <a:cs typeface="+mn-cs"/>
              </a:rPr>
              <a:t>= </a:t>
            </a:r>
            <a:r>
              <a:rPr lang="zh-CN" altLang="en-US" sz="3200" b="1" strike="noStrike" noProof="1" dirty="0">
                <a:latin typeface="楷体" panose="02010609060101010101" pitchFamily="49" charset="-122"/>
                <a:ea typeface="楷体" panose="02010609060101010101" pitchFamily="49" charset="-122"/>
                <a:cs typeface="+mn-cs"/>
              </a:rPr>
              <a:t>收入 </a:t>
            </a:r>
            <a:r>
              <a:rPr lang="en-US" altLang="zh-CN" sz="3200" b="1" strike="noStrike" noProof="1" dirty="0">
                <a:latin typeface="楷体" panose="02010609060101010101" pitchFamily="49" charset="-122"/>
                <a:ea typeface="楷体" panose="02010609060101010101" pitchFamily="49" charset="-122"/>
                <a:cs typeface="+mn-cs"/>
              </a:rPr>
              <a:t>- </a:t>
            </a:r>
            <a:r>
              <a:rPr lang="zh-CN" altLang="en-US" sz="3200" b="1" strike="noStrike" noProof="1" dirty="0">
                <a:latin typeface="楷体" panose="02010609060101010101" pitchFamily="49" charset="-122"/>
                <a:ea typeface="楷体" panose="02010609060101010101" pitchFamily="49" charset="-122"/>
                <a:cs typeface="+mn-cs"/>
              </a:rPr>
              <a:t>费用 </a:t>
            </a:r>
            <a:r>
              <a:rPr lang="en-US" altLang="zh-CN" sz="3200" b="1" strike="noStrike" noProof="1" dirty="0">
                <a:latin typeface="楷体" panose="02010609060101010101" pitchFamily="49" charset="-122"/>
                <a:ea typeface="楷体" panose="02010609060101010101" pitchFamily="49" charset="-122"/>
                <a:cs typeface="+mn-cs"/>
              </a:rPr>
              <a:t>+ </a:t>
            </a:r>
            <a:r>
              <a:rPr lang="zh-CN" altLang="en-US" sz="3200" b="1" strike="noStrike" noProof="1" dirty="0">
                <a:latin typeface="楷体" panose="02010609060101010101" pitchFamily="49" charset="-122"/>
                <a:ea typeface="楷体" panose="02010609060101010101" pitchFamily="49" charset="-122"/>
                <a:cs typeface="+mn-cs"/>
              </a:rPr>
              <a:t>利得 </a:t>
            </a:r>
            <a:r>
              <a:rPr lang="en-US" altLang="zh-CN" sz="3200" b="1" strike="noStrike" noProof="1" dirty="0">
                <a:latin typeface="楷体" panose="02010609060101010101" pitchFamily="49" charset="-122"/>
                <a:ea typeface="楷体" panose="02010609060101010101" pitchFamily="49" charset="-122"/>
                <a:cs typeface="+mn-cs"/>
              </a:rPr>
              <a:t>- </a:t>
            </a:r>
            <a:r>
              <a:rPr lang="zh-CN" altLang="en-US" sz="3200" b="1" strike="noStrike" noProof="1" dirty="0">
                <a:latin typeface="楷体" panose="02010609060101010101" pitchFamily="49" charset="-122"/>
                <a:ea typeface="楷体" panose="02010609060101010101" pitchFamily="49" charset="-122"/>
                <a:cs typeface="+mn-cs"/>
              </a:rPr>
              <a:t>损失</a:t>
            </a:r>
            <a:endParaRPr lang="en-US" altLang="zh-CN" sz="3200" b="1" strike="noStrike" noProof="1" dirty="0">
              <a:latin typeface="楷体" panose="02010609060101010101" pitchFamily="49" charset="-122"/>
              <a:ea typeface="楷体" panose="02010609060101010101" pitchFamily="49" charset="-122"/>
            </a:endParaRPr>
          </a:p>
          <a:p>
            <a:pPr marL="342900" indent="-342900" fontAlgn="base">
              <a:lnSpc>
                <a:spcPct val="150000"/>
              </a:lnSpc>
              <a:buClr>
                <a:srgbClr val="FF0000"/>
              </a:buClr>
              <a:buFont typeface="Wingdings" panose="05000000000000000000" pitchFamily="2" charset="2"/>
              <a:buChar char="p"/>
            </a:pPr>
            <a:r>
              <a:rPr lang="zh-CN" altLang="en-US" sz="3200" b="1" strike="noStrike" noProof="1" dirty="0">
                <a:solidFill>
                  <a:srgbClr val="FF0000"/>
                </a:solidFill>
                <a:latin typeface="楷体" panose="02010609060101010101" pitchFamily="49" charset="-122"/>
                <a:ea typeface="楷体" panose="02010609060101010101" pitchFamily="49" charset="-122"/>
                <a:cs typeface="+mn-cs"/>
              </a:rPr>
              <a:t>利润业务核算的基本内容</a:t>
            </a:r>
            <a:endParaRPr lang="en-US" altLang="zh-CN" sz="3200" b="1" strike="noStrike" noProof="1" dirty="0">
              <a:solidFill>
                <a:srgbClr val="FF0000"/>
              </a:solidFill>
              <a:latin typeface="楷体" panose="02010609060101010101" pitchFamily="49" charset="-122"/>
              <a:ea typeface="楷体" panose="02010609060101010101" pitchFamily="49" charset="-122"/>
            </a:endParaRPr>
          </a:p>
          <a:p>
            <a:pPr marL="800100" lvl="1" indent="-342900" eaLnBrk="1" fontAlgn="base" hangingPunct="1">
              <a:lnSpc>
                <a:spcPct val="150000"/>
              </a:lnSpc>
              <a:buClr>
                <a:srgbClr val="FF0000"/>
              </a:buClr>
              <a:buFont typeface="Wingdings" panose="05000000000000000000" pitchFamily="2" charset="2"/>
              <a:buChar char="Ø"/>
            </a:pPr>
            <a:r>
              <a:rPr lang="zh-CN" altLang="en-US" sz="3200" b="1" strike="noStrike" noProof="1" dirty="0">
                <a:latin typeface="楷体" panose="02010609060101010101" pitchFamily="49" charset="-122"/>
                <a:ea typeface="楷体" panose="02010609060101010101" pitchFamily="49" charset="-122"/>
                <a:cs typeface="+mn-cs"/>
              </a:rPr>
              <a:t>利润的形成</a:t>
            </a:r>
            <a:endParaRPr lang="en-US" altLang="zh-CN" sz="3200" b="1" strike="noStrike" noProof="1" dirty="0">
              <a:latin typeface="楷体" panose="02010609060101010101" pitchFamily="49" charset="-122"/>
              <a:ea typeface="楷体" panose="02010609060101010101" pitchFamily="49" charset="-122"/>
            </a:endParaRPr>
          </a:p>
          <a:p>
            <a:pPr marL="800100" lvl="1" indent="-342900" eaLnBrk="1" fontAlgn="base" hangingPunct="1">
              <a:lnSpc>
                <a:spcPct val="150000"/>
              </a:lnSpc>
              <a:buClr>
                <a:srgbClr val="FF0000"/>
              </a:buClr>
              <a:buFont typeface="Wingdings" panose="05000000000000000000" pitchFamily="2" charset="2"/>
              <a:buChar char="Ø"/>
            </a:pPr>
            <a:r>
              <a:rPr lang="zh-CN" altLang="en-US" sz="3200" b="1" strike="noStrike" noProof="1" dirty="0">
                <a:latin typeface="楷体" panose="02010609060101010101" pitchFamily="49" charset="-122"/>
                <a:ea typeface="楷体" panose="02010609060101010101" pitchFamily="49" charset="-122"/>
                <a:cs typeface="+mn-cs"/>
              </a:rPr>
              <a:t>利润的分配</a:t>
            </a:r>
            <a:endParaRPr lang="zh-CN" altLang="en-US" sz="3200" b="1" strike="noStrike" noProof="1" dirty="0">
              <a:latin typeface="Arial" panose="020B0604020202020204" pitchFamily="34" charset="0"/>
              <a:ea typeface="宋体" panose="02010600030101010101" pitchFamily="2" charset="-122"/>
            </a:endParaRPr>
          </a:p>
        </p:txBody>
      </p:sp>
      <p:sp>
        <p:nvSpPr>
          <p:cNvPr id="476162"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7553">
                                            <p:txEl>
                                              <p:charRg st="20" end="3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7553">
                                            <p:txEl>
                                              <p:charRg st="39" end="6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7553">
                                            <p:txEl>
                                              <p:charRg st="65" end="7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7553">
                                            <p:txEl>
                                              <p:charRg st="77" end="8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7553">
                                            <p:txEl>
                                              <p:charRg st="83" end="8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7185"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77186" name="Rectangle 3"/>
          <p:cNvSpPr/>
          <p:nvPr/>
        </p:nvSpPr>
        <p:spPr>
          <a:xfrm>
            <a:off x="852805" y="1196975"/>
            <a:ext cx="9744075" cy="137477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一、利润形成业务的核算</a:t>
            </a:r>
            <a:endParaRPr lang="zh-CN" altLang="en-US" sz="28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2" panose="05020102010507070707" pitchFamily="18" charset="2"/>
            </a:pPr>
            <a:r>
              <a:rPr lang="zh-CN" altLang="en-US" sz="2800" b="1" dirty="0">
                <a:solidFill>
                  <a:srgbClr val="0000FF"/>
                </a:solidFill>
                <a:latin typeface="黑体" panose="02010609060101010101" pitchFamily="49" charset="-122"/>
                <a:ea typeface="黑体" panose="02010609060101010101" pitchFamily="49" charset="-122"/>
              </a:rPr>
              <a:t>（一）利润的构成：</a:t>
            </a:r>
            <a:r>
              <a:rPr lang="zh-CN" altLang="en-US" sz="2800" b="1" dirty="0">
                <a:latin typeface="楷体" panose="02010609060101010101" pitchFamily="49" charset="-122"/>
                <a:ea typeface="楷体" panose="02010609060101010101" pitchFamily="49" charset="-122"/>
              </a:rPr>
              <a:t>营业利润、利润总额和净利润</a:t>
            </a:r>
            <a:endParaRPr lang="zh-CN" altLang="en-US" sz="2800" b="1" dirty="0">
              <a:latin typeface="楷体" panose="02010609060101010101" pitchFamily="49" charset="-122"/>
              <a:ea typeface="楷体" panose="02010609060101010101" pitchFamily="49" charset="-122"/>
            </a:endParaRPr>
          </a:p>
        </p:txBody>
      </p:sp>
      <p:graphicFrame>
        <p:nvGraphicFramePr>
          <p:cNvPr id="1092733" name="Group 125"/>
          <p:cNvGraphicFramePr>
            <a:graphicFrameLocks noGrp="1"/>
          </p:cNvGraphicFramePr>
          <p:nvPr/>
        </p:nvGraphicFramePr>
        <p:xfrm>
          <a:off x="1919288" y="4005263"/>
          <a:ext cx="8103870" cy="938530"/>
        </p:xfrm>
        <a:graphic>
          <a:graphicData uri="http://schemas.openxmlformats.org/drawingml/2006/table">
            <a:tbl>
              <a:tblPr/>
              <a:tblGrid>
                <a:gridCol w="784860"/>
                <a:gridCol w="334645"/>
                <a:gridCol w="781685"/>
                <a:gridCol w="356235"/>
                <a:gridCol w="716915"/>
                <a:gridCol w="411480"/>
                <a:gridCol w="1109345"/>
                <a:gridCol w="634365"/>
                <a:gridCol w="717550"/>
                <a:gridCol w="410845"/>
                <a:gridCol w="719455"/>
                <a:gridCol w="409575"/>
                <a:gridCol w="716915"/>
              </a:tblGrid>
              <a:tr h="938530">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营业利润</a:t>
                      </a:r>
                      <a:endParaRPr kumimoji="0" lang="zh-CN" altLang="en-US"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营业收入</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营业成本</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税金</a:t>
                      </a:r>
                      <a:endPar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及附加</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销售费用</a:t>
                      </a:r>
                      <a:endParaRPr kumimoji="0"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管理费用</a:t>
                      </a:r>
                      <a:endParaRPr kumimoji="0" lang="zh-CN" altLang="en-US"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财务费用</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a:noFill/>
                    </a:lnT>
                    <a:lnB>
                      <a:noFill/>
                    </a:lnB>
                    <a:lnTlToBr>
                      <a:noFill/>
                    </a:lnTlToBr>
                    <a:lnBlToTr>
                      <a:noFill/>
                    </a:lnBlToTr>
                    <a:solidFill>
                      <a:srgbClr val="CCFFFF"/>
                    </a:solidFill>
                  </a:tcPr>
                </a:tc>
              </a:tr>
            </a:tbl>
          </a:graphicData>
        </a:graphic>
      </p:graphicFrame>
      <p:graphicFrame>
        <p:nvGraphicFramePr>
          <p:cNvPr id="1092694" name="Group 86"/>
          <p:cNvGraphicFramePr>
            <a:graphicFrameLocks noGrp="1"/>
          </p:cNvGraphicFramePr>
          <p:nvPr/>
        </p:nvGraphicFramePr>
        <p:xfrm>
          <a:off x="2846388" y="5072063"/>
          <a:ext cx="7214870" cy="877887"/>
        </p:xfrm>
        <a:graphic>
          <a:graphicData uri="http://schemas.openxmlformats.org/drawingml/2006/table">
            <a:tbl>
              <a:tblPr/>
              <a:tblGrid>
                <a:gridCol w="474980"/>
                <a:gridCol w="949960"/>
                <a:gridCol w="3510915"/>
                <a:gridCol w="2279015"/>
              </a:tblGrid>
              <a:tr h="877887">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cap="flat">
                      <a:noFill/>
                    </a:lnL>
                    <a:lnR>
                      <a:noFill/>
                    </a:lnR>
                    <a:lnT cap="flat">
                      <a:noFill/>
                    </a:lnT>
                    <a:lnB cap="flat">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资产减值准备</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cap="flat">
                      <a:noFill/>
                    </a:lnT>
                    <a:lnB cap="flat">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公允价值变动收益</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公允价值变动损失）</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a:noFill/>
                    </a:lnR>
                    <a:lnT cap="flat">
                      <a:noFill/>
                    </a:lnT>
                    <a:lnB cap="flat">
                      <a:noFill/>
                    </a:lnB>
                    <a:lnTlToBr>
                      <a:noFill/>
                    </a:lnTlToBr>
                    <a:lnBlToTr>
                      <a:noFill/>
                    </a:lnBlToTr>
                    <a:solidFill>
                      <a:srgbClr val="CCFFFF"/>
                    </a:solidFill>
                  </a:tcPr>
                </a:tc>
                <a:tc>
                  <a:txBody>
                    <a:bodyPr/>
                    <a:lstStyle/>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投资收益</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1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a:t>
                      </a:r>
                      <a:r>
                        <a:rPr kumimoji="0"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r>
                        <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投资损失）</a:t>
                      </a:r>
                      <a:endParaRPr kumimoji="0" lang="zh-CN" altLang="en-US"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0" marR="0" marT="0" marB="0" anchor="ctr" anchorCtr="1" horzOverflow="overflow">
                    <a:lnL>
                      <a:noFill/>
                    </a:lnL>
                    <a:lnR cap="flat">
                      <a:noFill/>
                    </a:lnR>
                    <a:lnT cap="flat">
                      <a:noFill/>
                    </a:lnT>
                    <a:lnB cap="flat">
                      <a:noFill/>
                    </a:lnB>
                    <a:lnTlToBr>
                      <a:noFill/>
                    </a:lnTlToBr>
                    <a:lnBlToTr>
                      <a:noFill/>
                    </a:lnBlToTr>
                    <a:solidFill>
                      <a:srgbClr val="CCFFFF"/>
                    </a:solidFill>
                  </a:tcPr>
                </a:tc>
              </a:tr>
            </a:tbl>
          </a:graphicData>
        </a:graphic>
      </p:graphicFrame>
      <p:sp>
        <p:nvSpPr>
          <p:cNvPr id="15" name="Text Box 84"/>
          <p:cNvSpPr txBox="1"/>
          <p:nvPr/>
        </p:nvSpPr>
        <p:spPr>
          <a:xfrm>
            <a:off x="3071813" y="4011613"/>
            <a:ext cx="1809750" cy="908050"/>
          </a:xfrm>
          <a:prstGeom prst="rect">
            <a:avLst/>
          </a:prstGeom>
          <a:noFill/>
          <a:ln w="38100" cap="flat" cmpd="sng">
            <a:solidFill>
              <a:srgbClr val="FF00FF"/>
            </a:solidFill>
            <a:prstDash val="solid"/>
            <a:miter/>
            <a:headEnd type="none" w="med" len="med"/>
            <a:tailEnd type="none" w="med" len="med"/>
          </a:ln>
        </p:spPr>
        <p:txBody>
          <a:bodyPr lIns="0" rIns="0" anchor="t" anchorCtr="0"/>
          <a:p>
            <a:pPr algn="ctr">
              <a:lnSpc>
                <a:spcPct val="150000"/>
              </a:lnSpc>
              <a:spcBef>
                <a:spcPct val="50000"/>
              </a:spcBef>
            </a:pPr>
            <a:endParaRPr lang="zh-CN" altLang="zh-CN" sz="2400" b="1" dirty="0">
              <a:latin typeface="Verdana" panose="020B0604030504040204" pitchFamily="34" charset="0"/>
              <a:ea typeface="宋体" panose="02010600030101010101" pitchFamily="2" charset="-122"/>
            </a:endParaRPr>
          </a:p>
        </p:txBody>
      </p:sp>
      <p:sp>
        <p:nvSpPr>
          <p:cNvPr id="16" name="矩形 15"/>
          <p:cNvSpPr/>
          <p:nvPr/>
        </p:nvSpPr>
        <p:spPr>
          <a:xfrm>
            <a:off x="1774825" y="2708275"/>
            <a:ext cx="4752975" cy="1198880"/>
          </a:xfrm>
          <a:prstGeom prst="rect">
            <a:avLst/>
          </a:prstGeom>
          <a:noFill/>
          <a:ln w="25400" cap="flat" cmpd="sng">
            <a:solidFill>
              <a:srgbClr val="FF00FF"/>
            </a:solidFill>
            <a:prstDash val="solid"/>
            <a:miter/>
            <a:headEnd type="none" w="med" len="med"/>
            <a:tailEnd type="none" w="med" len="med"/>
          </a:ln>
        </p:spPr>
        <p:txBody>
          <a:bodyPr anchor="t" anchorCtr="0">
            <a:spAutoFit/>
          </a:bodyPr>
          <a:p>
            <a:pPr algn="ctr">
              <a:lnSpc>
                <a:spcPct val="150000"/>
              </a:lnSpc>
              <a:spcBef>
                <a:spcPct val="20000"/>
              </a:spcBef>
              <a:buClr>
                <a:schemeClr val="accent2"/>
              </a:buClr>
            </a:pPr>
            <a:r>
              <a:rPr lang="zh-CN" altLang="en-US" sz="2400" b="1" dirty="0">
                <a:latin typeface="仿宋" panose="02010609060101010101" pitchFamily="49" charset="-122"/>
                <a:ea typeface="仿宋" panose="02010609060101010101" pitchFamily="49" charset="-122"/>
              </a:rPr>
              <a:t>营业收入（成本）</a:t>
            </a:r>
            <a:r>
              <a:rPr lang="en-US" altLang="zh-CN" sz="2400" b="1" dirty="0">
                <a:latin typeface="仿宋" panose="02010609060101010101" pitchFamily="49" charset="-122"/>
                <a:ea typeface="仿宋" panose="02010609060101010101" pitchFamily="49" charset="-122"/>
              </a:rPr>
              <a:t>=</a:t>
            </a:r>
            <a:r>
              <a:rPr lang="zh-CN" altLang="en-US" sz="2400" b="1" dirty="0">
                <a:latin typeface="仿宋" panose="02010609060101010101" pitchFamily="49" charset="-122"/>
                <a:ea typeface="仿宋" panose="02010609060101010101" pitchFamily="49" charset="-122"/>
              </a:rPr>
              <a:t>主营业务收入（成本）</a:t>
            </a:r>
            <a:r>
              <a:rPr lang="en-US" altLang="zh-CN" sz="2400" b="1" dirty="0">
                <a:latin typeface="仿宋" panose="02010609060101010101" pitchFamily="49" charset="-122"/>
                <a:ea typeface="仿宋" panose="02010609060101010101" pitchFamily="49" charset="-122"/>
              </a:rPr>
              <a:t>+</a:t>
            </a:r>
            <a:r>
              <a:rPr lang="zh-CN" altLang="en-US" sz="2400" b="1" dirty="0">
                <a:latin typeface="仿宋" panose="02010609060101010101" pitchFamily="49" charset="-122"/>
                <a:ea typeface="仿宋" panose="02010609060101010101" pitchFamily="49" charset="-122"/>
              </a:rPr>
              <a:t>其他业务收入（成本）</a:t>
            </a:r>
            <a:endParaRPr lang="zh-CN" altLang="en-US" sz="2400" b="1" dirty="0">
              <a:latin typeface="仿宋" panose="02010609060101010101" pitchFamily="49" charset="-122"/>
              <a:ea typeface="仿宋" panose="02010609060101010101" pitchFamily="49" charset="-122"/>
            </a:endParaRPr>
          </a:p>
        </p:txBody>
      </p:sp>
      <p:sp>
        <p:nvSpPr>
          <p:cNvPr id="17" name="Text Box 84"/>
          <p:cNvSpPr txBox="1"/>
          <p:nvPr/>
        </p:nvSpPr>
        <p:spPr>
          <a:xfrm>
            <a:off x="7032625" y="4052888"/>
            <a:ext cx="3024188" cy="865187"/>
          </a:xfrm>
          <a:prstGeom prst="rect">
            <a:avLst/>
          </a:prstGeom>
          <a:noFill/>
          <a:ln w="38100" cap="flat" cmpd="sng">
            <a:solidFill>
              <a:srgbClr val="C00000"/>
            </a:solidFill>
            <a:prstDash val="solid"/>
            <a:miter/>
            <a:headEnd type="none" w="med" len="med"/>
            <a:tailEnd type="none" w="med" len="med"/>
          </a:ln>
        </p:spPr>
        <p:txBody>
          <a:bodyPr lIns="0" rIns="0" anchor="t" anchorCtr="0"/>
          <a:p>
            <a:pPr algn="ctr">
              <a:lnSpc>
                <a:spcPct val="150000"/>
              </a:lnSpc>
              <a:spcBef>
                <a:spcPct val="50000"/>
              </a:spcBef>
            </a:pPr>
            <a:endParaRPr lang="zh-CN" altLang="zh-CN" sz="2400" b="1" dirty="0">
              <a:latin typeface="Verdana" panose="020B0604030504040204" pitchFamily="34" charset="0"/>
              <a:ea typeface="宋体" panose="02010600030101010101" pitchFamily="2" charset="-122"/>
            </a:endParaRPr>
          </a:p>
        </p:txBody>
      </p:sp>
      <p:sp>
        <p:nvSpPr>
          <p:cNvPr id="18" name="矩形 17"/>
          <p:cNvSpPr/>
          <p:nvPr/>
        </p:nvSpPr>
        <p:spPr>
          <a:xfrm>
            <a:off x="7319963" y="2986088"/>
            <a:ext cx="2447925" cy="645160"/>
          </a:xfrm>
          <a:prstGeom prst="rect">
            <a:avLst/>
          </a:prstGeom>
          <a:noFill/>
          <a:ln w="25400" cap="flat" cmpd="sng">
            <a:solidFill>
              <a:srgbClr val="C00000"/>
            </a:solidFill>
            <a:prstDash val="solid"/>
            <a:miter/>
            <a:headEnd type="none" w="med" len="med"/>
            <a:tailEnd type="none" w="med" len="med"/>
          </a:ln>
        </p:spPr>
        <p:txBody>
          <a:bodyPr anchor="t" anchorCtr="0">
            <a:spAutoFit/>
          </a:bodyPr>
          <a:p>
            <a:pPr algn="ctr">
              <a:lnSpc>
                <a:spcPct val="150000"/>
              </a:lnSpc>
              <a:spcBef>
                <a:spcPct val="20000"/>
              </a:spcBef>
              <a:buClr>
                <a:schemeClr val="accent2"/>
              </a:buClr>
            </a:pPr>
            <a:r>
              <a:rPr lang="zh-CN" altLang="en-US" sz="2400" b="1" dirty="0">
                <a:latin typeface="仿宋" panose="02010609060101010101" pitchFamily="49" charset="-122"/>
                <a:ea typeface="仿宋" panose="02010609060101010101" pitchFamily="49" charset="-122"/>
              </a:rPr>
              <a:t>期间费用</a:t>
            </a:r>
            <a:endParaRPr lang="zh-CN" altLang="en-US" sz="24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92733"/>
                                        </p:tgtEl>
                                        <p:attrNameLst>
                                          <p:attrName>style.visibility</p:attrName>
                                        </p:attrNameLst>
                                      </p:cBhvr>
                                      <p:to>
                                        <p:strVal val="visible"/>
                                      </p:to>
                                    </p:set>
                                    <p:animEffect transition="in" filter="wipe(left)">
                                      <p:cBhvr>
                                        <p:cTn id="7" dur="500"/>
                                        <p:tgtEl>
                                          <p:spTgt spid="109273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92694"/>
                                        </p:tgtEl>
                                        <p:attrNameLst>
                                          <p:attrName>style.visibility</p:attrName>
                                        </p:attrNameLst>
                                      </p:cBhvr>
                                      <p:to>
                                        <p:strVal val="visible"/>
                                      </p:to>
                                    </p:set>
                                    <p:animEffect transition="in" filter="wipe(left)">
                                      <p:cBhvr>
                                        <p:cTn id="11" dur="500"/>
                                        <p:tgtEl>
                                          <p:spTgt spid="109269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5"/>
                                        </p:tgtEl>
                                        <p:attrNameLst>
                                          <p:attrName>style.visibility</p:attrName>
                                        </p:attrNameLst>
                                      </p:cBhvr>
                                      <p:to>
                                        <p:strVal val="visible"/>
                                      </p:to>
                                    </p:se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7"/>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18"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84084" name="Group 20"/>
          <p:cNvGraphicFramePr>
            <a:graphicFrameLocks noGrp="1"/>
          </p:cNvGraphicFramePr>
          <p:nvPr>
            <p:ph sz="half" idx="4294967295"/>
          </p:nvPr>
        </p:nvGraphicFramePr>
        <p:xfrm>
          <a:off x="2279650" y="1201738"/>
          <a:ext cx="7740650" cy="4964112"/>
        </p:xfrm>
        <a:graphic>
          <a:graphicData uri="http://schemas.openxmlformats.org/drawingml/2006/table">
            <a:tbl>
              <a:tblPr/>
              <a:tblGrid>
                <a:gridCol w="3870325"/>
                <a:gridCol w="3870325"/>
              </a:tblGrid>
              <a:tr h="640230">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无形资产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1" marB="4573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512946">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反映企业期初无形资产原始价值。</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400" b="1" dirty="0">
                          <a:latin typeface="楷体" panose="02010609060101010101" pitchFamily="49" charset="-122"/>
                          <a:ea typeface="楷体" panose="02010609060101010101" pitchFamily="49" charset="-122"/>
                        </a:rPr>
                        <a:t>反映本期增加的无形资产成本。</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731" marB="4573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400" b="1" dirty="0">
                          <a:latin typeface="楷体" panose="02010609060101010101" pitchFamily="49" charset="-122"/>
                          <a:ea typeface="楷体" panose="02010609060101010101" pitchFamily="49" charset="-122"/>
                        </a:rPr>
                        <a:t>反映本期减少无形资产的原始价值。</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731" marB="4573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10936">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反映企业期末无形资产的原始价值。</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1" marB="4573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731" marB="4573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8209"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78210" name="Rectangle 3"/>
          <p:cNvSpPr/>
          <p:nvPr/>
        </p:nvSpPr>
        <p:spPr>
          <a:xfrm>
            <a:off x="934720" y="1196975"/>
            <a:ext cx="10109200" cy="1374775"/>
          </a:xfrm>
          <a:prstGeom prst="rect">
            <a:avLst/>
          </a:prstGeom>
          <a:noFill/>
          <a:ln w="9525">
            <a:noFill/>
          </a:ln>
        </p:spPr>
        <p:txBody>
          <a:bodyPr anchor="t" anchorCtr="0"/>
          <a:p>
            <a:pPr algn="just">
              <a:lnSpc>
                <a:spcPct val="150000"/>
              </a:lnSpc>
              <a:spcBef>
                <a:spcPct val="20000"/>
              </a:spcBef>
              <a:buClr>
                <a:schemeClr val="accent2"/>
              </a:buClr>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一、利润形成业务的核算</a:t>
            </a:r>
            <a:endParaRPr lang="zh-CN" altLang="en-US" sz="2800" b="1" dirty="0">
              <a:solidFill>
                <a:srgbClr val="FF0000"/>
              </a:solidFill>
              <a:latin typeface="黑体" panose="02010609060101010101" pitchFamily="49" charset="-122"/>
              <a:ea typeface="黑体" panose="02010609060101010101" pitchFamily="49" charset="-122"/>
            </a:endParaRPr>
          </a:p>
          <a:p>
            <a:pPr algn="just">
              <a:lnSpc>
                <a:spcPct val="150000"/>
              </a:lnSpc>
              <a:spcBef>
                <a:spcPct val="20000"/>
              </a:spcBef>
              <a:buClr>
                <a:schemeClr val="accent2"/>
              </a:buClr>
              <a:buFont typeface="Wingdings 2" panose="05020102010507070707" pitchFamily="18" charset="2"/>
            </a:pPr>
            <a:r>
              <a:rPr lang="zh-CN" altLang="en-US" sz="2800" b="1" dirty="0">
                <a:solidFill>
                  <a:srgbClr val="0000FF"/>
                </a:solidFill>
                <a:latin typeface="黑体" panose="02010609060101010101" pitchFamily="49" charset="-122"/>
                <a:ea typeface="黑体" panose="02010609060101010101" pitchFamily="49" charset="-122"/>
              </a:rPr>
              <a:t>（一）利润的构成：</a:t>
            </a:r>
            <a:r>
              <a:rPr lang="zh-CN" altLang="en-US" sz="2800" b="1" dirty="0">
                <a:latin typeface="楷体" panose="02010609060101010101" pitchFamily="49" charset="-122"/>
                <a:ea typeface="楷体" panose="02010609060101010101" pitchFamily="49" charset="-122"/>
              </a:rPr>
              <a:t>营业利润、利润总额和净利润</a:t>
            </a:r>
            <a:endParaRPr lang="zh-CN" altLang="en-US" sz="2800" b="1" dirty="0">
              <a:latin typeface="楷体" panose="02010609060101010101" pitchFamily="49" charset="-122"/>
              <a:ea typeface="楷体" panose="02010609060101010101" pitchFamily="49" charset="-122"/>
            </a:endParaRPr>
          </a:p>
        </p:txBody>
      </p:sp>
      <p:graphicFrame>
        <p:nvGraphicFramePr>
          <p:cNvPr id="1092612" name="Group 4"/>
          <p:cNvGraphicFramePr>
            <a:graphicFrameLocks noGrp="1"/>
          </p:cNvGraphicFramePr>
          <p:nvPr/>
        </p:nvGraphicFramePr>
        <p:xfrm>
          <a:off x="2208213" y="2925763"/>
          <a:ext cx="7745095" cy="433387"/>
        </p:xfrm>
        <a:graphic>
          <a:graphicData uri="http://schemas.openxmlformats.org/drawingml/2006/table">
            <a:tbl>
              <a:tblPr/>
              <a:tblGrid>
                <a:gridCol w="1671320"/>
                <a:gridCol w="593725"/>
                <a:gridCol w="1786255"/>
                <a:gridCol w="835025"/>
                <a:gridCol w="2858770"/>
              </a:tblGrid>
              <a:tr h="433387">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利润总额</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营业利润</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营业外收支净额</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noFill/>
                  </a:tcPr>
                </a:tc>
              </a:tr>
            </a:tbl>
          </a:graphicData>
        </a:graphic>
      </p:graphicFrame>
      <p:sp>
        <p:nvSpPr>
          <p:cNvPr id="478225" name="Text Box 40"/>
          <p:cNvSpPr txBox="1"/>
          <p:nvPr/>
        </p:nvSpPr>
        <p:spPr>
          <a:xfrm>
            <a:off x="7167563" y="2925763"/>
            <a:ext cx="2714625" cy="433387"/>
          </a:xfrm>
          <a:prstGeom prst="rect">
            <a:avLst/>
          </a:prstGeom>
          <a:noFill/>
          <a:ln w="38100" cap="flat" cmpd="sng">
            <a:solidFill>
              <a:srgbClr val="FFFF00"/>
            </a:solidFill>
            <a:prstDash val="solid"/>
            <a:miter/>
            <a:headEnd type="none" w="med" len="med"/>
            <a:tailEnd type="none" w="med" len="med"/>
          </a:ln>
        </p:spPr>
        <p:txBody>
          <a:bodyPr lIns="0" rIns="0" anchor="t" anchorCtr="0"/>
          <a:p>
            <a:pPr>
              <a:spcBef>
                <a:spcPct val="50000"/>
              </a:spcBef>
            </a:pPr>
            <a:endParaRPr lang="zh-CN" altLang="zh-CN" b="1" dirty="0">
              <a:latin typeface="Verdana" panose="020B0604030504040204" pitchFamily="34" charset="0"/>
              <a:ea typeface="宋体" panose="02010600030101010101" pitchFamily="2" charset="-122"/>
            </a:endParaRPr>
          </a:p>
        </p:txBody>
      </p:sp>
      <p:sp>
        <p:nvSpPr>
          <p:cNvPr id="478226" name="Text Box 84"/>
          <p:cNvSpPr txBox="1"/>
          <p:nvPr/>
        </p:nvSpPr>
        <p:spPr>
          <a:xfrm>
            <a:off x="4595813" y="2925763"/>
            <a:ext cx="1579562" cy="433387"/>
          </a:xfrm>
          <a:prstGeom prst="rect">
            <a:avLst/>
          </a:prstGeom>
          <a:noFill/>
          <a:ln w="38100" cap="flat" cmpd="sng">
            <a:solidFill>
              <a:srgbClr val="99CCFF"/>
            </a:solidFill>
            <a:prstDash val="solid"/>
            <a:miter/>
            <a:headEnd type="none" w="med" len="med"/>
            <a:tailEnd type="none" w="med" len="med"/>
          </a:ln>
        </p:spPr>
        <p:txBody>
          <a:bodyPr lIns="0" rIns="0" anchor="t" anchorCtr="0"/>
          <a:p>
            <a:pPr algn="ctr">
              <a:spcBef>
                <a:spcPct val="50000"/>
              </a:spcBef>
            </a:pPr>
            <a:endParaRPr lang="zh-CN" altLang="zh-CN" b="1" dirty="0">
              <a:latin typeface="Verdana" panose="020B0604030504040204" pitchFamily="34" charset="0"/>
              <a:ea typeface="宋体" panose="02010600030101010101" pitchFamily="2" charset="-122"/>
            </a:endParaRPr>
          </a:p>
        </p:txBody>
      </p:sp>
      <p:sp>
        <p:nvSpPr>
          <p:cNvPr id="13" name="矩形 12"/>
          <p:cNvSpPr/>
          <p:nvPr/>
        </p:nvSpPr>
        <p:spPr>
          <a:xfrm rot="5400000">
            <a:off x="8259763" y="3306763"/>
            <a:ext cx="571500" cy="681990"/>
          </a:xfrm>
          <a:prstGeom prst="rect">
            <a:avLst/>
          </a:prstGeom>
          <a:noFill/>
          <a:ln w="9525">
            <a:noFill/>
          </a:ln>
        </p:spPr>
        <p:txBody>
          <a:bodyPr anchor="t" anchorCtr="0">
            <a:spAutoFit/>
          </a:bodyPr>
          <a:p>
            <a:pPr algn="ctr">
              <a:lnSpc>
                <a:spcPct val="80000"/>
              </a:lnSpc>
              <a:spcBef>
                <a:spcPct val="20000"/>
              </a:spcBef>
              <a:buClr>
                <a:schemeClr val="accent2"/>
              </a:buClr>
            </a:pPr>
            <a:r>
              <a:rPr lang="en-US" altLang="zh-CN" sz="4800" b="1" dirty="0">
                <a:latin typeface="黑体" panose="02010609060101010101" pitchFamily="49" charset="-122"/>
                <a:ea typeface="黑体" panose="02010609060101010101" pitchFamily="49" charset="-122"/>
              </a:rPr>
              <a:t>=</a:t>
            </a:r>
            <a:endParaRPr lang="en-US" altLang="zh-CN" sz="4800" b="1" dirty="0">
              <a:latin typeface="黑体" panose="02010609060101010101" pitchFamily="49" charset="-122"/>
              <a:ea typeface="黑体" panose="02010609060101010101" pitchFamily="49" charset="-122"/>
            </a:endParaRPr>
          </a:p>
        </p:txBody>
      </p:sp>
      <p:graphicFrame>
        <p:nvGraphicFramePr>
          <p:cNvPr id="16" name="表格 15"/>
          <p:cNvGraphicFramePr>
            <a:graphicFrameLocks noGrp="1"/>
          </p:cNvGraphicFramePr>
          <p:nvPr/>
        </p:nvGraphicFramePr>
        <p:xfrm>
          <a:off x="6024563" y="3865563"/>
          <a:ext cx="4214495" cy="571500"/>
        </p:xfrm>
        <a:graphic>
          <a:graphicData uri="http://schemas.openxmlformats.org/drawingml/2006/table">
            <a:tbl>
              <a:tblPr/>
              <a:tblGrid>
                <a:gridCol w="1915160"/>
                <a:gridCol w="383540"/>
                <a:gridCol w="1915795"/>
              </a:tblGrid>
              <a:tr h="571500">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营业外收入</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5998" marR="35998" marT="18000" marB="18000" anchor="ctr" anchorCtr="1" horzOverflow="overflow">
                    <a:lnL>
                      <a:noFill/>
                    </a:lnL>
                    <a:lnR>
                      <a:noFill/>
                    </a:lnR>
                    <a:lnT cap="flat">
                      <a:noFill/>
                    </a:lnT>
                    <a:lnB cap="flat">
                      <a:noFill/>
                    </a:lnB>
                    <a:lnTlToBr>
                      <a:noFill/>
                    </a:lnTlToBr>
                    <a:lnBlToTr>
                      <a:noFill/>
                    </a:lnBlToTr>
                    <a:solidFill>
                      <a:srgbClr val="FFFF99"/>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5998" marR="35998" marT="18000" marB="18000" anchor="ctr" anchorCtr="1" horzOverflow="overflow">
                    <a:lnL>
                      <a:noFill/>
                    </a:lnL>
                    <a:lnR>
                      <a:noFill/>
                    </a:lnR>
                    <a:lnT cap="flat">
                      <a:noFill/>
                    </a:lnT>
                    <a:lnB cap="flat">
                      <a:noFill/>
                    </a:lnB>
                    <a:lnTlToBr>
                      <a:noFill/>
                    </a:lnTlToBr>
                    <a:lnBlToTr>
                      <a:noFill/>
                    </a:lnBlToTr>
                    <a:solidFill>
                      <a:srgbClr val="FFFF99"/>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营业外支出</a:t>
                      </a:r>
                      <a:endParaRPr kumimoji="0" lang="zh-CN" altLang="en-US"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5998" marR="35998" marT="18000" marB="18000" anchor="ctr" anchorCtr="1" horzOverflow="overflow">
                    <a:lnL>
                      <a:noFill/>
                    </a:lnL>
                    <a:lnR cap="flat">
                      <a:noFill/>
                    </a:lnR>
                    <a:lnT cap="flat">
                      <a:noFill/>
                    </a:lnT>
                    <a:lnB cap="flat">
                      <a:noFill/>
                    </a:lnB>
                    <a:lnTlToBr>
                      <a:noFill/>
                    </a:lnTlToBr>
                    <a:lnBlToTr>
                      <a:noFill/>
                    </a:lnBlToTr>
                    <a:solidFill>
                      <a:srgbClr val="FFFF99"/>
                    </a:solidFill>
                  </a:tcPr>
                </a:tc>
              </a:tr>
            </a:tbl>
          </a:graphicData>
        </a:graphic>
      </p:graphicFrame>
      <p:graphicFrame>
        <p:nvGraphicFramePr>
          <p:cNvPr id="17" name="Group 101"/>
          <p:cNvGraphicFramePr/>
          <p:nvPr/>
        </p:nvGraphicFramePr>
        <p:xfrm>
          <a:off x="2063750" y="4724400"/>
          <a:ext cx="8001000" cy="575945"/>
        </p:xfrm>
        <a:graphic>
          <a:graphicData uri="http://schemas.openxmlformats.org/drawingml/2006/table">
            <a:tbl>
              <a:tblPr/>
              <a:tblGrid>
                <a:gridCol w="1752600"/>
                <a:gridCol w="624205"/>
                <a:gridCol w="1876425"/>
                <a:gridCol w="749300"/>
                <a:gridCol w="2125345"/>
                <a:gridCol w="749300"/>
                <a:gridCol w="123825"/>
              </a:tblGrid>
              <a:tr h="575945">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rPr>
                        <a:t>净利润</a:t>
                      </a:r>
                      <a:endParaRPr kumimoji="0" lang="zh-CN" altLang="en-US"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rPr>
                        <a:t>利润总额</a:t>
                      </a:r>
                      <a:endParaRPr kumimoji="0" lang="zh-CN" altLang="en-US"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rPr>
                        <a:t>所得税</a:t>
                      </a:r>
                      <a:endParaRPr kumimoji="0" lang="zh-CN" altLang="en-US" sz="2800" b="1" i="0" u="none" strike="noStrike" cap="none" normalizeH="0" baseline="0" dirty="0">
                        <a:ln>
                          <a:noFill/>
                        </a:ln>
                        <a:solidFill>
                          <a:schemeClr val="accent2"/>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endParaRPr kumimoji="0" lang="zh-CN"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endParaRPr kumimoji="0" lang="zh-CN"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15" marB="18015" anchor="ctr" anchorCtr="1" horzOverflow="overflow">
                    <a:lnL>
                      <a:noFill/>
                    </a:lnL>
                    <a:lnR>
                      <a:noFill/>
                    </a:lnR>
                    <a:lnT>
                      <a:noFill/>
                    </a:lnT>
                    <a:lnB>
                      <a:noFill/>
                    </a:lnB>
                    <a:lnTlToBr>
                      <a:noFill/>
                    </a:lnTlToBr>
                    <a:lnBlToTr>
                      <a:noFill/>
                    </a:lnBlToTr>
                    <a:solidFill>
                      <a:schemeClr val="bg1"/>
                    </a:soli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ppt_x</p:attrName>
                                        </p:attrNameLst>
                                      </p:cBhvr>
                                      <p:tavLst>
                                        <p:tav tm="0">
                                          <p:val>
                                            <p:strVal val="#ppt_x"/>
                                          </p:val>
                                        </p:tav>
                                        <p:tav tm="100000">
                                          <p:val>
                                            <p:strVal val="#ppt_x"/>
                                          </p:val>
                                        </p:tav>
                                      </p:tavLst>
                                    </p:anim>
                                    <p:anim calcmode="lin" valueType="num">
                                      <p:cBhvr>
                                        <p:cTn id="1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0257" name="Rectangle 3"/>
          <p:cNvSpPr/>
          <p:nvPr>
            <p:ph idx="1"/>
          </p:nvPr>
        </p:nvSpPr>
        <p:spPr>
          <a:xfrm>
            <a:off x="817245" y="1214755"/>
            <a:ext cx="9872345" cy="4545330"/>
          </a:xfrm>
        </p:spPr>
        <p:txBody>
          <a:bodyPr vert="horz" wrap="square" lIns="91440" tIns="45720" rIns="91440" bIns="45720" anchor="t"/>
          <a:p>
            <a:pPr marL="0" marR="0" indent="0" algn="l" defTabSz="914400" rtl="0" eaLnBrk="1" fontAlgn="base" latinLnBrk="0" hangingPunct="1">
              <a:lnSpc>
                <a:spcPct val="150000"/>
              </a:lnSpc>
              <a:spcBef>
                <a:spcPct val="20000"/>
              </a:spcBef>
              <a:spcAft>
                <a:spcPct val="0"/>
              </a:spcAft>
              <a:buClr>
                <a:srgbClr val="FF0000"/>
              </a:buClr>
              <a:buSzTx/>
              <a:buFont typeface="Wingdings" panose="05000000000000000000" charset="0"/>
              <a:buNone/>
            </a:pP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（二）利润形成业务的核算</a:t>
            </a:r>
            <a:endPar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469900" marR="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pP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主要账户</a:t>
            </a:r>
            <a:endPar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908050" marR="0" lvl="1" indent="-43624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营业外收入</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08050" marR="0" lvl="1" indent="-43624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营业外支出</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08050" marR="0" lvl="1" indent="-43624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投资收益</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469900" marR="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p:txBody>
      </p:sp>
      <p:sp>
        <p:nvSpPr>
          <p:cNvPr id="479234"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79235" name="Rectangle 3"/>
          <p:cNvSpPr/>
          <p:nvPr/>
        </p:nvSpPr>
        <p:spPr>
          <a:xfrm>
            <a:off x="5654675" y="2824163"/>
            <a:ext cx="4616450" cy="1716087"/>
          </a:xfrm>
          <a:prstGeom prst="rect">
            <a:avLst/>
          </a:prstGeom>
          <a:noFill/>
          <a:ln w="9525">
            <a:noFill/>
          </a:ln>
        </p:spPr>
        <p:txBody>
          <a:bodyPr wrap="square" lIns="91440" tIns="45720" rIns="91440" bIns="45720" anchor="t" anchorCtr="0"/>
          <a:p>
            <a:pPr marL="908050" lvl="1" indent="-436245"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所得税费用</a:t>
            </a:r>
            <a:endParaRPr lang="zh-CN" altLang="en-US" sz="3200" b="1" dirty="0">
              <a:latin typeface="楷体" panose="02010609060101010101" pitchFamily="49" charset="-122"/>
              <a:ea typeface="楷体" panose="02010609060101010101" pitchFamily="49" charset="-122"/>
            </a:endParaRPr>
          </a:p>
          <a:p>
            <a:pPr marL="908050" lvl="1" indent="-436245" algn="just">
              <a:lnSpc>
                <a:spcPct val="150000"/>
              </a:lnSpc>
              <a:spcBef>
                <a:spcPct val="20000"/>
              </a:spcBef>
              <a:buClr>
                <a:schemeClr val="accent2"/>
              </a:buClr>
              <a:buFont typeface="Wingdings" panose="05000000000000000000" pitchFamily="2" charset="2"/>
              <a:buChar char="Ì"/>
            </a:pPr>
            <a:r>
              <a:rPr lang="zh-CN" altLang="en-US" sz="3200" b="1" dirty="0">
                <a:latin typeface="楷体" panose="02010609060101010101" pitchFamily="49" charset="-122"/>
                <a:ea typeface="楷体" panose="02010609060101010101" pitchFamily="49" charset="-122"/>
              </a:rPr>
              <a:t>本年利润</a:t>
            </a:r>
            <a:endParaRPr lang="zh-CN" altLang="en-US" sz="3200" b="1" dirty="0">
              <a:latin typeface="楷体" panose="02010609060101010101" pitchFamily="49" charset="-122"/>
              <a:ea typeface="楷体" panose="02010609060101010101" pitchFamily="49" charset="-122"/>
            </a:endParaRPr>
          </a:p>
          <a:p>
            <a:pPr marL="469900" indent="-469900">
              <a:lnSpc>
                <a:spcPct val="150000"/>
              </a:lnSpc>
              <a:spcBef>
                <a:spcPct val="20000"/>
              </a:spcBef>
              <a:buClr>
                <a:schemeClr val="accent2"/>
              </a:buClr>
              <a:buFont typeface="Wingdings 2" panose="05020102010507070707" pitchFamily="18" charset="2"/>
            </a:pPr>
            <a:endParaRPr lang="zh-CN" altLang="en-US" sz="3200" b="1" dirty="0">
              <a:latin typeface="楷体" panose="02010609060101010101" pitchFamily="49" charset="-122"/>
              <a:ea typeface="楷体" panose="02010609060101010101" pitchFamily="49" charset="-122"/>
            </a:endParaRPr>
          </a:p>
          <a:p>
            <a:pPr marL="469900" indent="-469900">
              <a:lnSpc>
                <a:spcPct val="150000"/>
              </a:lnSpc>
              <a:spcBef>
                <a:spcPct val="20000"/>
              </a:spcBef>
              <a:buClr>
                <a:schemeClr val="accent2"/>
              </a:buClr>
              <a:buFont typeface="Wingdings 2" panose="05020102010507070707" pitchFamily="18" charset="2"/>
            </a:pPr>
            <a:endParaRPr lang="zh-CN" altLang="en-US" sz="3200" b="1" dirty="0">
              <a:latin typeface="楷体" panose="02010609060101010101" pitchFamily="49" charset="-122"/>
              <a:ea typeface="楷体" panose="02010609060101010101" pitchFamily="49" charset="-122"/>
            </a:endParaRPr>
          </a:p>
          <a:p>
            <a:pPr marL="469900" indent="-469900">
              <a:lnSpc>
                <a:spcPct val="150000"/>
              </a:lnSpc>
              <a:spcBef>
                <a:spcPct val="20000"/>
              </a:spcBef>
              <a:buClr>
                <a:schemeClr val="accent2"/>
              </a:buClr>
              <a:buFont typeface="Wingdings 2" panose="05020102010507070707" pitchFamily="18" charset="2"/>
            </a:pPr>
            <a:endParaRPr lang="en-US" altLang="zh-CN" sz="3200" b="1" dirty="0">
              <a:latin typeface="楷体" panose="02010609060101010101" pitchFamily="49" charset="-122"/>
              <a:ea typeface="楷体" panose="02010609060101010101" pitchFamily="49" charset="-122"/>
            </a:endParaRPr>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0257" name="Rectangle 3"/>
          <p:cNvSpPr/>
          <p:nvPr>
            <p:ph idx="1"/>
          </p:nvPr>
        </p:nvSpPr>
        <p:spPr>
          <a:xfrm>
            <a:off x="921385" y="1214755"/>
            <a:ext cx="10449560" cy="5143500"/>
          </a:xfrm>
        </p:spPr>
        <p:txBody>
          <a:bodyPr vert="horz" wrap="square" lIns="91440" tIns="45720" rIns="91440" bIns="45720" anchor="t" anchorCtr="0"/>
          <a:p>
            <a:pPr eaLnBrk="1" hangingPunct="1">
              <a:lnSpc>
                <a:spcPct val="140000"/>
              </a:lnSpc>
              <a:buClr>
                <a:srgbClr val="FF0000"/>
              </a:buClr>
              <a:buFont typeface="Wingdings" panose="05000000000000000000" pitchFamily="2" charset="2"/>
              <a:buChar char="p"/>
            </a:pPr>
            <a:r>
              <a:rPr lang="en-US" altLang="zh-CN" sz="2700" dirty="0">
                <a:solidFill>
                  <a:srgbClr val="FF0000"/>
                </a:solidFill>
                <a:latin typeface="黑体" panose="02010609060101010101" pitchFamily="49" charset="-122"/>
                <a:ea typeface="黑体" panose="02010609060101010101" pitchFamily="49" charset="-122"/>
              </a:rPr>
              <a:t>1</a:t>
            </a:r>
            <a:r>
              <a:rPr lang="zh-CN" altLang="en-US" sz="2700" dirty="0">
                <a:solidFill>
                  <a:srgbClr val="FF0000"/>
                </a:solidFill>
                <a:latin typeface="黑体" panose="02010609060101010101" pitchFamily="49" charset="-122"/>
                <a:ea typeface="黑体" panose="02010609060101010101" pitchFamily="49" charset="-122"/>
              </a:rPr>
              <a:t>．“营业外收入”账户</a:t>
            </a:r>
            <a:endParaRPr lang="zh-CN" altLang="en-US" sz="2700" dirty="0">
              <a:solidFill>
                <a:srgbClr val="FF0000"/>
              </a:solidFill>
              <a:latin typeface="黑体" panose="02010609060101010101" pitchFamily="49" charset="-122"/>
              <a:ea typeface="黑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1</a:t>
            </a:r>
            <a:r>
              <a:rPr lang="zh-CN" altLang="en-US" sz="2700" dirty="0">
                <a:latin typeface="楷体" panose="02010609060101010101" pitchFamily="49" charset="-122"/>
                <a:ea typeface="楷体" panose="02010609060101010101" pitchFamily="49" charset="-122"/>
              </a:rPr>
              <a:t>）核算内容：核算企业发生的与企业生产经营活动无直接关系的各项收入。主要包括处置非流动资产利得、非货币性资产交换利得、债务重组利得、罚没利得、政府补助利得等。</a:t>
            </a:r>
            <a:endParaRPr lang="en-US" altLang="zh-CN" sz="27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2</a:t>
            </a:r>
            <a:r>
              <a:rPr lang="zh-CN" altLang="en-US" sz="2700" dirty="0">
                <a:latin typeface="楷体" panose="02010609060101010101" pitchFamily="49" charset="-122"/>
                <a:ea typeface="楷体" panose="02010609060101010101" pitchFamily="49" charset="-122"/>
              </a:rPr>
              <a:t>）性质：损益类账户</a:t>
            </a:r>
            <a:endParaRPr lang="en-US" altLang="zh-CN" sz="27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3</a:t>
            </a:r>
            <a:r>
              <a:rPr lang="zh-CN" altLang="en-US" sz="2700" dirty="0">
                <a:latin typeface="楷体" panose="02010609060101010101" pitchFamily="49" charset="-122"/>
                <a:ea typeface="楷体" panose="02010609060101010101" pitchFamily="49" charset="-122"/>
              </a:rPr>
              <a:t>）结构：见下页</a:t>
            </a:r>
            <a:endParaRPr lang="en-US" altLang="zh-CN" sz="27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4</a:t>
            </a:r>
            <a:r>
              <a:rPr lang="zh-CN" altLang="en-US" sz="2700" dirty="0">
                <a:latin typeface="楷体" panose="02010609060101010101" pitchFamily="49" charset="-122"/>
                <a:ea typeface="楷体" panose="02010609060101010101" pitchFamily="49" charset="-122"/>
              </a:rPr>
              <a:t>）按收入项目分设明细账。</a:t>
            </a:r>
            <a:endParaRPr lang="zh-CN" altLang="en-US" sz="2700" dirty="0">
              <a:latin typeface="楷体" panose="02010609060101010101" pitchFamily="49" charset="-122"/>
              <a:ea typeface="楷体" panose="02010609060101010101" pitchFamily="49" charset="-122"/>
            </a:endParaRPr>
          </a:p>
        </p:txBody>
      </p:sp>
      <p:sp>
        <p:nvSpPr>
          <p:cNvPr id="480258"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81"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096723" name="Group 19"/>
          <p:cNvGraphicFramePr>
            <a:graphicFrameLocks noGrp="1"/>
          </p:cNvGraphicFramePr>
          <p:nvPr/>
        </p:nvGraphicFramePr>
        <p:xfrm>
          <a:off x="2066925" y="1323975"/>
          <a:ext cx="8172450" cy="4284980"/>
        </p:xfrm>
        <a:graphic>
          <a:graphicData uri="http://schemas.openxmlformats.org/drawingml/2006/table">
            <a:tbl>
              <a:tblPr/>
              <a:tblGrid>
                <a:gridCol w="4086225"/>
                <a:gridCol w="4086225"/>
              </a:tblGrid>
              <a:tr h="1456690">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营业外收入</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98" marB="45598"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09677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期末转入“本年利润”账户的营业外收入 </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98" marB="4559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营业外收入的增加 </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598" marB="4559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598" marB="4559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598" marB="4559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ransition/>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2305" name="Rectangle 3"/>
          <p:cNvSpPr/>
          <p:nvPr>
            <p:ph idx="1"/>
          </p:nvPr>
        </p:nvSpPr>
        <p:spPr>
          <a:xfrm>
            <a:off x="843280" y="1214755"/>
            <a:ext cx="10488930" cy="4893945"/>
          </a:xfrm>
        </p:spPr>
        <p:txBody>
          <a:bodyPr vert="horz" wrap="square" lIns="91440" tIns="45720" rIns="91440" bIns="45720" anchor="t" anchorCtr="0"/>
          <a:p>
            <a:pPr eaLnBrk="1" hangingPunct="1">
              <a:lnSpc>
                <a:spcPct val="140000"/>
              </a:lnSpc>
              <a:buClr>
                <a:srgbClr val="FF0000"/>
              </a:buClr>
              <a:buFont typeface="Wingdings" panose="05000000000000000000" pitchFamily="2" charset="2"/>
              <a:buChar char="p"/>
            </a:pPr>
            <a:r>
              <a:rPr lang="en-US" altLang="zh-CN" sz="2700" dirty="0">
                <a:solidFill>
                  <a:srgbClr val="FF0000"/>
                </a:solidFill>
                <a:latin typeface="黑体" panose="02010609060101010101" pitchFamily="49" charset="-122"/>
                <a:ea typeface="黑体" panose="02010609060101010101" pitchFamily="49" charset="-122"/>
              </a:rPr>
              <a:t>2</a:t>
            </a:r>
            <a:r>
              <a:rPr lang="zh-CN" altLang="en-US" sz="2700" dirty="0">
                <a:solidFill>
                  <a:srgbClr val="FF0000"/>
                </a:solidFill>
                <a:latin typeface="黑体" panose="02010609060101010101" pitchFamily="49" charset="-122"/>
                <a:ea typeface="黑体" panose="02010609060101010101" pitchFamily="49" charset="-122"/>
              </a:rPr>
              <a:t>．“营业外支出”账户</a:t>
            </a:r>
            <a:endParaRPr lang="zh-CN" altLang="en-US" sz="2700" dirty="0">
              <a:solidFill>
                <a:srgbClr val="FF0000"/>
              </a:solidFill>
              <a:latin typeface="黑体" panose="02010609060101010101" pitchFamily="49" charset="-122"/>
              <a:ea typeface="黑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1</a:t>
            </a:r>
            <a:r>
              <a:rPr lang="zh-CN" altLang="en-US" sz="2700" dirty="0">
                <a:latin typeface="楷体" panose="02010609060101010101" pitchFamily="49" charset="-122"/>
                <a:ea typeface="楷体" panose="02010609060101010101" pitchFamily="49" charset="-122"/>
              </a:rPr>
              <a:t>）核算内容：核算企业发生的与企业生产经营活动无直接关系的各项支出。主要包括处置非流动资产损失、非货币性资产交换损失、债务重组损失、罚款支出、捐赠支出、非常损失等。</a:t>
            </a:r>
            <a:endParaRPr lang="en-US" altLang="zh-CN" sz="27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2</a:t>
            </a:r>
            <a:r>
              <a:rPr lang="zh-CN" altLang="en-US" sz="2700" dirty="0">
                <a:latin typeface="楷体" panose="02010609060101010101" pitchFamily="49" charset="-122"/>
                <a:ea typeface="楷体" panose="02010609060101010101" pitchFamily="49" charset="-122"/>
              </a:rPr>
              <a:t>）性质：损益类账户。</a:t>
            </a:r>
            <a:endParaRPr lang="en-US" altLang="zh-CN" sz="27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3</a:t>
            </a:r>
            <a:r>
              <a:rPr lang="zh-CN" altLang="en-US" sz="2700" dirty="0">
                <a:latin typeface="楷体" panose="02010609060101010101" pitchFamily="49" charset="-122"/>
                <a:ea typeface="楷体" panose="02010609060101010101" pitchFamily="49" charset="-122"/>
              </a:rPr>
              <a:t>）结构：见下页</a:t>
            </a:r>
            <a:endParaRPr lang="en-US" altLang="zh-CN" sz="27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a:t>
            </a:r>
            <a:r>
              <a:rPr lang="en-US" altLang="zh-CN" sz="2700" dirty="0">
                <a:latin typeface="楷体" panose="02010609060101010101" pitchFamily="49" charset="-122"/>
                <a:ea typeface="楷体" panose="02010609060101010101" pitchFamily="49" charset="-122"/>
              </a:rPr>
              <a:t>4</a:t>
            </a:r>
            <a:r>
              <a:rPr lang="zh-CN" altLang="en-US" sz="2700" dirty="0">
                <a:latin typeface="楷体" panose="02010609060101010101" pitchFamily="49" charset="-122"/>
                <a:ea typeface="楷体" panose="02010609060101010101" pitchFamily="49" charset="-122"/>
              </a:rPr>
              <a:t>）按支出项目分设明细账。 </a:t>
            </a:r>
            <a:endParaRPr lang="zh-CN" altLang="en-US" sz="2700" dirty="0">
              <a:latin typeface="楷体" panose="02010609060101010101" pitchFamily="49" charset="-122"/>
              <a:ea typeface="楷体" panose="02010609060101010101" pitchFamily="49" charset="-122"/>
            </a:endParaRPr>
          </a:p>
        </p:txBody>
      </p:sp>
      <p:sp>
        <p:nvSpPr>
          <p:cNvPr id="482306"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3329"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098755" name="Group 3"/>
          <p:cNvGraphicFramePr>
            <a:graphicFrameLocks noGrp="1"/>
          </p:cNvGraphicFramePr>
          <p:nvPr/>
        </p:nvGraphicFramePr>
        <p:xfrm>
          <a:off x="2166938" y="1285875"/>
          <a:ext cx="8001000" cy="4284980"/>
        </p:xfrm>
        <a:graphic>
          <a:graphicData uri="http://schemas.openxmlformats.org/drawingml/2006/table">
            <a:tbl>
              <a:tblPr/>
              <a:tblGrid>
                <a:gridCol w="4000500"/>
                <a:gridCol w="4000500"/>
              </a:tblGrid>
              <a:tr h="1456690">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营业外支出</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9" marB="4559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09677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发生的各项营业外支出 </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9" marB="4559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期末转入“本年利润”账户的营业外支出 </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99" marB="4559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3152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599" marB="4559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599" marB="4559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ransition/>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4353"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84354" name="Rectangle 3"/>
          <p:cNvSpPr/>
          <p:nvPr/>
        </p:nvSpPr>
        <p:spPr>
          <a:xfrm>
            <a:off x="2063750" y="1268413"/>
            <a:ext cx="8135938" cy="588962"/>
          </a:xfrm>
          <a:prstGeom prst="rect">
            <a:avLst/>
          </a:prstGeom>
          <a:noFill/>
          <a:ln w="9525">
            <a:noFill/>
          </a:ln>
        </p:spPr>
        <p:txBody>
          <a:bodyPr anchor="t" anchorCtr="0"/>
          <a:p>
            <a:pPr>
              <a:spcBef>
                <a:spcPct val="20000"/>
              </a:spcBef>
              <a:buClr>
                <a:schemeClr val="accent2"/>
              </a:buClr>
              <a:buFont typeface="Wingdings 2" panose="05020102010507070707" pitchFamily="18" charset="2"/>
            </a:pPr>
            <a:r>
              <a:rPr lang="zh-CN" altLang="en-US" sz="3200" b="1" dirty="0">
                <a:solidFill>
                  <a:srgbClr val="0000FF"/>
                </a:solidFill>
                <a:latin typeface="黑体" panose="02010609060101010101" pitchFamily="49" charset="-122"/>
                <a:ea typeface="黑体" panose="02010609060101010101" pitchFamily="49" charset="-122"/>
              </a:rPr>
              <a:t>营业外收入和营业外支出核算图</a:t>
            </a:r>
            <a:endParaRPr lang="zh-CN" altLang="en-US" sz="3200" b="1" dirty="0">
              <a:solidFill>
                <a:srgbClr val="0000FF"/>
              </a:solidFill>
              <a:latin typeface="黑体" panose="02010609060101010101" pitchFamily="49" charset="-122"/>
              <a:ea typeface="黑体" panose="02010609060101010101" pitchFamily="49" charset="-122"/>
            </a:endParaRPr>
          </a:p>
          <a:p>
            <a:pPr>
              <a:spcBef>
                <a:spcPct val="20000"/>
              </a:spcBef>
              <a:buClr>
                <a:schemeClr val="accent2"/>
              </a:buClr>
              <a:buFont typeface="Wingdings 2" panose="05020102010507070707" pitchFamily="18" charset="2"/>
            </a:pPr>
            <a:endParaRPr lang="en-US" altLang="zh-CN" sz="3200" b="1" dirty="0">
              <a:solidFill>
                <a:srgbClr val="0000FF"/>
              </a:solidFill>
              <a:latin typeface="黑体" panose="02010609060101010101" pitchFamily="49" charset="-122"/>
              <a:ea typeface="黑体" panose="02010609060101010101" pitchFamily="49" charset="-122"/>
            </a:endParaRPr>
          </a:p>
        </p:txBody>
      </p:sp>
      <p:pic>
        <p:nvPicPr>
          <p:cNvPr id="484355" name="Picture 4"/>
          <p:cNvPicPr>
            <a:picLocks noChangeAspect="1"/>
          </p:cNvPicPr>
          <p:nvPr/>
        </p:nvPicPr>
        <p:blipFill>
          <a:blip r:embed="rId1"/>
          <a:stretch>
            <a:fillRect/>
          </a:stretch>
        </p:blipFill>
        <p:spPr>
          <a:xfrm>
            <a:off x="2095500" y="2071688"/>
            <a:ext cx="8001000" cy="4429125"/>
          </a:xfrm>
          <a:prstGeom prst="rect">
            <a:avLst/>
          </a:prstGeom>
          <a:noFill/>
          <a:ln w="76200" cap="flat" cmpd="tri">
            <a:solidFill>
              <a:srgbClr val="FF0000"/>
            </a:solidFill>
            <a:prstDash val="solid"/>
            <a:miter/>
            <a:headEnd type="none" w="med" len="med"/>
            <a:tailEnd type="none" w="med" len="med"/>
          </a:ln>
        </p:spPr>
      </p:pic>
    </p:spTree>
  </p:cSld>
  <p:clrMapOvr>
    <a:masterClrMapping/>
  </p:clrMapOvr>
  <p:transition/>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5377"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85378" name="Rectangle 3"/>
          <p:cNvSpPr/>
          <p:nvPr/>
        </p:nvSpPr>
        <p:spPr>
          <a:xfrm>
            <a:off x="932180" y="1339850"/>
            <a:ext cx="9267825" cy="589280"/>
          </a:xfrm>
          <a:prstGeom prst="rect">
            <a:avLst/>
          </a:prstGeom>
          <a:noFill/>
          <a:ln w="9525">
            <a:noFill/>
          </a:ln>
        </p:spPr>
        <p:txBody>
          <a:bodyPr anchor="t" anchorCtr="0"/>
          <a:p>
            <a:pPr>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 营业外收入和营业外支出的核算</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85379" name="Rectangle 4"/>
          <p:cNvSpPr/>
          <p:nvPr/>
        </p:nvSpPr>
        <p:spPr>
          <a:xfrm>
            <a:off x="1176655" y="1993900"/>
            <a:ext cx="10158095" cy="1435100"/>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企业应付甲单位账款</a:t>
            </a:r>
            <a:r>
              <a:rPr lang="en-US" altLang="zh-CN" sz="3200" b="1" dirty="0">
                <a:latin typeface="楷体" panose="02010609060101010101" pitchFamily="49" charset="-122"/>
                <a:ea typeface="楷体" panose="02010609060101010101" pitchFamily="49" charset="-122"/>
              </a:rPr>
              <a:t>9 000</a:t>
            </a:r>
            <a:r>
              <a:rPr lang="zh-CN" altLang="en-US" sz="3200" b="1" dirty="0">
                <a:latin typeface="楷体" panose="02010609060101010101" pitchFamily="49" charset="-122"/>
                <a:ea typeface="楷体" panose="02010609060101010101" pitchFamily="49" charset="-122"/>
              </a:rPr>
              <a:t>元，后确定无需支付，经批准转作营业外收入。</a:t>
            </a:r>
            <a:endParaRPr lang="zh-CN" altLang="en-US" sz="3200" b="1" dirty="0">
              <a:latin typeface="楷体" panose="02010609060101010101" pitchFamily="49" charset="-122"/>
              <a:ea typeface="楷体" panose="02010609060101010101" pitchFamily="49" charset="-122"/>
            </a:endParaRPr>
          </a:p>
        </p:txBody>
      </p:sp>
      <p:sp>
        <p:nvSpPr>
          <p:cNvPr id="635909" name="Rectangle 5" descr="Rectangle: Click to edit Master text styles&#13;&#10;Second level&#13;&#10;Third level&#13;&#10;Fourth level&#13;&#10;Fifth level"/>
          <p:cNvSpPr/>
          <p:nvPr/>
        </p:nvSpPr>
        <p:spPr>
          <a:xfrm>
            <a:off x="2166938" y="3586163"/>
            <a:ext cx="7929562" cy="1643062"/>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3200" b="1" dirty="0">
                <a:latin typeface="仿宋" panose="02010609060101010101" pitchFamily="49" charset="-122"/>
                <a:ea typeface="仿宋" panose="02010609060101010101" pitchFamily="49" charset="-122"/>
              </a:rPr>
              <a:t>借：应付账款—甲单位  </a:t>
            </a:r>
            <a:r>
              <a:rPr lang="zh-CN" altLang="en-US"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 9</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贷：营业外收入           9</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5909"/>
                                        </p:tgtEl>
                                        <p:attrNameLst>
                                          <p:attrName>style.visibility</p:attrName>
                                        </p:attrNameLst>
                                      </p:cBhvr>
                                      <p:to>
                                        <p:strVal val="visible"/>
                                      </p:to>
                                    </p:set>
                                    <p:anim calcmode="lin" valueType="num">
                                      <p:cBhvr>
                                        <p:cTn id="7" dur="500" fill="hold"/>
                                        <p:tgtEl>
                                          <p:spTgt spid="635909"/>
                                        </p:tgtEl>
                                        <p:attrNameLst>
                                          <p:attrName>ppt_x</p:attrName>
                                        </p:attrNameLst>
                                      </p:cBhvr>
                                      <p:tavLst>
                                        <p:tav tm="0">
                                          <p:val>
                                            <p:strVal val="0-#ppt_w/2"/>
                                          </p:val>
                                        </p:tav>
                                        <p:tav tm="100000">
                                          <p:val>
                                            <p:strVal val="#ppt_x"/>
                                          </p:val>
                                        </p:tav>
                                      </p:tavLst>
                                    </p:anim>
                                    <p:anim calcmode="lin" valueType="num">
                                      <p:cBhvr>
                                        <p:cTn id="8" dur="500" fill="hold"/>
                                        <p:tgtEl>
                                          <p:spTgt spid="6359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909" grpId="0" bldLvl="0" animBg="1"/>
    </p:bld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6401"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86402" name="Rectangle 3"/>
          <p:cNvSpPr/>
          <p:nvPr/>
        </p:nvSpPr>
        <p:spPr>
          <a:xfrm>
            <a:off x="1182370" y="1339850"/>
            <a:ext cx="9017635" cy="589280"/>
          </a:xfrm>
          <a:prstGeom prst="rect">
            <a:avLst/>
          </a:prstGeom>
          <a:noFill/>
          <a:ln w="9525">
            <a:noFill/>
          </a:ln>
        </p:spPr>
        <p:txBody>
          <a:bodyPr anchor="t" anchorCtr="0"/>
          <a:p>
            <a:pPr>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 营业外收入和营业外支出的核算</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86403" name="Rectangle 4"/>
          <p:cNvSpPr/>
          <p:nvPr/>
        </p:nvSpPr>
        <p:spPr>
          <a:xfrm>
            <a:off x="1200150" y="1988820"/>
            <a:ext cx="10064115" cy="1435100"/>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企业清理固定资产时，折旧后净额</a:t>
            </a:r>
            <a:r>
              <a:rPr lang="en-US" altLang="zh-CN" sz="3200" b="1" dirty="0">
                <a:latin typeface="楷体" panose="02010609060101010101" pitchFamily="49" charset="-122"/>
                <a:ea typeface="楷体" panose="02010609060101010101" pitchFamily="49" charset="-122"/>
              </a:rPr>
              <a:t>9 000</a:t>
            </a:r>
            <a:r>
              <a:rPr lang="zh-CN" altLang="en-US" sz="3200" b="1" dirty="0">
                <a:latin typeface="楷体" panose="02010609060101010101" pitchFamily="49" charset="-122"/>
                <a:ea typeface="楷体" panose="02010609060101010101" pitchFamily="49" charset="-122"/>
              </a:rPr>
              <a:t>元，经批准报废计入营业外支出。</a:t>
            </a:r>
            <a:endParaRPr lang="zh-CN" altLang="en-US" sz="3200" b="1" dirty="0">
              <a:latin typeface="楷体" panose="02010609060101010101" pitchFamily="49" charset="-122"/>
              <a:ea typeface="楷体" panose="02010609060101010101" pitchFamily="49" charset="-122"/>
            </a:endParaRPr>
          </a:p>
        </p:txBody>
      </p:sp>
      <p:sp>
        <p:nvSpPr>
          <p:cNvPr id="635909" name="Rectangle 5" descr="Rectangle: Click to edit Master text styles&#13;&#10;Second level&#13;&#10;Third level&#13;&#10;Fourth level&#13;&#10;Fifth level"/>
          <p:cNvSpPr/>
          <p:nvPr/>
        </p:nvSpPr>
        <p:spPr>
          <a:xfrm>
            <a:off x="2130425" y="3881438"/>
            <a:ext cx="7929563" cy="1643062"/>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3200" b="1" dirty="0">
                <a:latin typeface="仿宋" panose="02010609060101010101" pitchFamily="49" charset="-122"/>
                <a:ea typeface="仿宋" panose="02010609060101010101" pitchFamily="49" charset="-122"/>
              </a:rPr>
              <a:t>借：营业外支出  </a:t>
            </a:r>
            <a:r>
              <a:rPr lang="zh-CN" altLang="en-US"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 9</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贷：固定资产         9</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5909"/>
                                        </p:tgtEl>
                                        <p:attrNameLst>
                                          <p:attrName>style.visibility</p:attrName>
                                        </p:attrNameLst>
                                      </p:cBhvr>
                                      <p:to>
                                        <p:strVal val="visible"/>
                                      </p:to>
                                    </p:set>
                                    <p:anim calcmode="lin" valueType="num">
                                      <p:cBhvr>
                                        <p:cTn id="7" dur="500" fill="hold"/>
                                        <p:tgtEl>
                                          <p:spTgt spid="635909"/>
                                        </p:tgtEl>
                                        <p:attrNameLst>
                                          <p:attrName>ppt_x</p:attrName>
                                        </p:attrNameLst>
                                      </p:cBhvr>
                                      <p:tavLst>
                                        <p:tav tm="0">
                                          <p:val>
                                            <p:strVal val="0-#ppt_w/2"/>
                                          </p:val>
                                        </p:tav>
                                        <p:tav tm="100000">
                                          <p:val>
                                            <p:strVal val="#ppt_x"/>
                                          </p:val>
                                        </p:tav>
                                      </p:tavLst>
                                    </p:anim>
                                    <p:anim calcmode="lin" valueType="num">
                                      <p:cBhvr>
                                        <p:cTn id="8" dur="500" fill="hold"/>
                                        <p:tgtEl>
                                          <p:spTgt spid="6359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909" grpId="0" bldLvl="0" animBg="1"/>
    </p:bld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7425" name="Rectangle 3"/>
          <p:cNvSpPr/>
          <p:nvPr>
            <p:ph idx="1"/>
          </p:nvPr>
        </p:nvSpPr>
        <p:spPr>
          <a:xfrm>
            <a:off x="866775" y="1196975"/>
            <a:ext cx="10502900" cy="482282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黑体" panose="02010609060101010101" pitchFamily="49" charset="-122"/>
                <a:ea typeface="黑体" panose="02010609060101010101" pitchFamily="49" charset="-122"/>
              </a:rPr>
              <a:t>3</a:t>
            </a:r>
            <a:r>
              <a:rPr lang="zh-CN" altLang="en-US" sz="3200" dirty="0">
                <a:solidFill>
                  <a:srgbClr val="FF0000"/>
                </a:solidFill>
                <a:latin typeface="黑体" panose="02010609060101010101" pitchFamily="49" charset="-122"/>
                <a:ea typeface="黑体" panose="02010609060101010101" pitchFamily="49" charset="-122"/>
              </a:rPr>
              <a:t>．“投资收益”账户</a:t>
            </a:r>
            <a:endParaRPr lang="zh-CN" altLang="en-US" sz="3200" dirty="0">
              <a:solidFill>
                <a:srgbClr val="FF0000"/>
              </a:solidFill>
              <a:latin typeface="黑体" panose="02010609060101010101" pitchFamily="49" charset="-122"/>
              <a:ea typeface="黑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）核算内容：核算企业对外投资取得的收益及发生的损失</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2</a:t>
            </a:r>
            <a:r>
              <a:rPr lang="zh-CN" altLang="en-US" sz="3200" dirty="0">
                <a:latin typeface="楷体" panose="02010609060101010101" pitchFamily="49" charset="-122"/>
                <a:ea typeface="楷体" panose="02010609060101010101" pitchFamily="49" charset="-122"/>
              </a:rPr>
              <a:t>）性质：损益类账户</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3</a:t>
            </a:r>
            <a:r>
              <a:rPr lang="zh-CN" altLang="en-US" sz="3200" dirty="0">
                <a:latin typeface="楷体" panose="02010609060101010101" pitchFamily="49" charset="-122"/>
                <a:ea typeface="楷体" panose="02010609060101010101" pitchFamily="49" charset="-122"/>
              </a:rPr>
              <a:t>）结构：见下页</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4</a:t>
            </a:r>
            <a:r>
              <a:rPr lang="zh-CN" altLang="en-US" sz="3200" dirty="0">
                <a:latin typeface="楷体" panose="02010609060101010101" pitchFamily="49" charset="-122"/>
                <a:ea typeface="楷体" panose="02010609060101010101" pitchFamily="49" charset="-122"/>
              </a:rPr>
              <a:t>）按投资收益种类设置明细账 </a:t>
            </a:r>
            <a:endParaRPr lang="zh-CN" altLang="en-US" sz="3200" dirty="0">
              <a:latin typeface="楷体" panose="02010609060101010101" pitchFamily="49" charset="-122"/>
              <a:ea typeface="楷体" panose="02010609060101010101" pitchFamily="49" charset="-122"/>
            </a:endParaRPr>
          </a:p>
        </p:txBody>
      </p:sp>
      <p:sp>
        <p:nvSpPr>
          <p:cNvPr id="487426"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7139" name="Rectangle 3"/>
          <p:cNvSpPr/>
          <p:nvPr>
            <p:ph idx="1"/>
          </p:nvPr>
        </p:nvSpPr>
        <p:spPr>
          <a:xfrm>
            <a:off x="871855" y="1196975"/>
            <a:ext cx="10486390" cy="3173730"/>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4-3】</a:t>
            </a:r>
            <a:r>
              <a:rPr lang="zh-CN" altLang="en-US" sz="3200" dirty="0">
                <a:latin typeface="楷体" panose="02010609060101010101" pitchFamily="49" charset="-122"/>
                <a:ea typeface="楷体" panose="02010609060101010101" pitchFamily="49" charset="-122"/>
              </a:rPr>
              <a:t>华兴公司收到星光公司投资的一项商标权，双方协议确认价值</a:t>
            </a:r>
            <a:r>
              <a:rPr lang="en-US" altLang="zh-CN" sz="3200" dirty="0">
                <a:latin typeface="楷体" panose="02010609060101010101" pitchFamily="49" charset="-122"/>
                <a:ea typeface="楷体" panose="02010609060101010101" pitchFamily="49" charset="-122"/>
              </a:rPr>
              <a:t>400 000</a:t>
            </a:r>
            <a:r>
              <a:rPr lang="zh-CN" altLang="en-US" sz="3200" dirty="0">
                <a:latin typeface="楷体" panose="02010609060101010101" pitchFamily="49" charset="-122"/>
                <a:ea typeface="楷体" panose="02010609060101010101" pitchFamily="49" charset="-122"/>
              </a:rPr>
              <a:t>元，已办妥相关手续。</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sz="3200" dirty="0">
                <a:latin typeface="楷体" panose="02010609060101010101" pitchFamily="49" charset="-122"/>
                <a:ea typeface="楷体" panose="02010609060101010101" pitchFamily="49" charset="-122"/>
              </a:rPr>
              <a:t>  会计分录：</a:t>
            </a:r>
            <a:endParaRPr lang="en-US" altLang="zh-CN" sz="3200" dirty="0">
              <a:latin typeface="仿宋" panose="02010609060101010101" pitchFamily="49" charset="-122"/>
              <a:ea typeface="仿宋" panose="02010609060101010101" pitchFamily="49" charset="-122"/>
            </a:endParaRPr>
          </a:p>
        </p:txBody>
      </p:sp>
      <p:sp>
        <p:nvSpPr>
          <p:cNvPr id="2" name="文本框 1"/>
          <p:cNvSpPr txBox="1"/>
          <p:nvPr/>
        </p:nvSpPr>
        <p:spPr>
          <a:xfrm>
            <a:off x="2496185" y="4077335"/>
            <a:ext cx="7793990" cy="1568450"/>
          </a:xfrm>
          <a:prstGeom prst="rect">
            <a:avLst/>
          </a:prstGeom>
          <a:noFill/>
        </p:spPr>
        <p:txBody>
          <a:bodyPr wrap="square" rtlCol="0" anchor="t">
            <a:spAutoFit/>
          </a:bodyPr>
          <a:p>
            <a:pPr eaLnBrk="1" hangingPunct="1">
              <a:lnSpc>
                <a:spcPct val="150000"/>
              </a:lnSpc>
              <a:buNone/>
            </a:pPr>
            <a:r>
              <a:rPr lang="zh-CN" altLang="en-US" sz="3200" b="1" dirty="0">
                <a:latin typeface="仿宋" panose="02010609060101010101" pitchFamily="49" charset="-122"/>
                <a:ea typeface="仿宋" panose="02010609060101010101" pitchFamily="49" charset="-122"/>
                <a:cs typeface="仿宋" panose="02010609060101010101" pitchFamily="49" charset="-122"/>
                <a:sym typeface="+mn-ea"/>
              </a:rPr>
              <a:t>借：无形资产</a:t>
            </a:r>
            <a:r>
              <a:rPr lang="en-US" altLang="zh-CN" sz="3200" b="1" dirty="0">
                <a:latin typeface="仿宋" panose="02010609060101010101" pitchFamily="49" charset="-122"/>
                <a:ea typeface="仿宋" panose="02010609060101010101" pitchFamily="49" charset="-122"/>
                <a:cs typeface="仿宋" panose="02010609060101010101" pitchFamily="49" charset="-122"/>
                <a:sym typeface="+mn-ea"/>
              </a:rPr>
              <a:t>—</a:t>
            </a:r>
            <a:r>
              <a:rPr lang="zh-CN" altLang="en-US" sz="3200" b="1" dirty="0">
                <a:latin typeface="仿宋" panose="02010609060101010101" pitchFamily="49" charset="-122"/>
                <a:ea typeface="仿宋" panose="02010609060101010101" pitchFamily="49" charset="-122"/>
                <a:cs typeface="仿宋" panose="02010609060101010101" pitchFamily="49" charset="-122"/>
                <a:sym typeface="+mn-ea"/>
              </a:rPr>
              <a:t>商标权     </a:t>
            </a:r>
            <a:r>
              <a:rPr lang="en-US" altLang="zh-CN" sz="3200" b="1" dirty="0">
                <a:latin typeface="仿宋" panose="02010609060101010101" pitchFamily="49" charset="-122"/>
                <a:ea typeface="仿宋" panose="02010609060101010101" pitchFamily="49" charset="-122"/>
                <a:cs typeface="仿宋" panose="02010609060101010101" pitchFamily="49" charset="-122"/>
                <a:sym typeface="+mn-ea"/>
              </a:rPr>
              <a:t>400 000  </a:t>
            </a:r>
            <a:endParaRPr lang="en-US" altLang="zh-CN" sz="3200" b="1" dirty="0">
              <a:latin typeface="仿宋" panose="02010609060101010101" pitchFamily="49" charset="-122"/>
              <a:ea typeface="仿宋" panose="02010609060101010101" pitchFamily="49" charset="-122"/>
              <a:cs typeface="仿宋" panose="02010609060101010101" pitchFamily="49" charset="-122"/>
            </a:endParaRPr>
          </a:p>
          <a:p>
            <a:pPr eaLnBrk="1" hangingPunct="1">
              <a:lnSpc>
                <a:spcPct val="150000"/>
              </a:lnSpc>
              <a:buNone/>
            </a:pPr>
            <a:r>
              <a:rPr lang="en-US" altLang="zh-CN" sz="3200" b="1" dirty="0">
                <a:latin typeface="仿宋" panose="02010609060101010101" pitchFamily="49" charset="-122"/>
                <a:ea typeface="仿宋" panose="02010609060101010101" pitchFamily="49" charset="-122"/>
                <a:cs typeface="仿宋" panose="02010609060101010101" pitchFamily="49" charset="-122"/>
                <a:sym typeface="+mn-ea"/>
              </a:rPr>
              <a:t>    </a:t>
            </a:r>
            <a:r>
              <a:rPr lang="zh-CN" altLang="en-US" sz="3200" b="1" dirty="0">
                <a:latin typeface="仿宋" panose="02010609060101010101" pitchFamily="49" charset="-122"/>
                <a:ea typeface="仿宋" panose="02010609060101010101" pitchFamily="49" charset="-122"/>
                <a:cs typeface="仿宋" panose="02010609060101010101" pitchFamily="49" charset="-122"/>
                <a:sym typeface="+mn-ea"/>
              </a:rPr>
              <a:t>贷：实收资本</a:t>
            </a:r>
            <a:r>
              <a:rPr lang="en-US" altLang="zh-CN" sz="3200" b="1" dirty="0">
                <a:latin typeface="仿宋" panose="02010609060101010101" pitchFamily="49" charset="-122"/>
                <a:ea typeface="仿宋" panose="02010609060101010101" pitchFamily="49" charset="-122"/>
                <a:cs typeface="仿宋" panose="02010609060101010101" pitchFamily="49" charset="-122"/>
                <a:sym typeface="+mn-ea"/>
              </a:rPr>
              <a:t>—</a:t>
            </a:r>
            <a:r>
              <a:rPr lang="zh-CN" altLang="en-US" sz="3200" b="1" dirty="0">
                <a:latin typeface="仿宋" panose="02010609060101010101" pitchFamily="49" charset="-122"/>
                <a:ea typeface="仿宋" panose="02010609060101010101" pitchFamily="49" charset="-122"/>
                <a:cs typeface="仿宋" panose="02010609060101010101" pitchFamily="49" charset="-122"/>
                <a:sym typeface="+mn-ea"/>
              </a:rPr>
              <a:t>星光公司 </a:t>
            </a:r>
            <a:r>
              <a:rPr lang="en-US" altLang="zh-CN" sz="3200" b="1" dirty="0">
                <a:latin typeface="仿宋" panose="02010609060101010101" pitchFamily="49" charset="-122"/>
                <a:ea typeface="仿宋" panose="02010609060101010101" pitchFamily="49" charset="-122"/>
                <a:cs typeface="仿宋" panose="02010609060101010101" pitchFamily="49" charset="-122"/>
                <a:sym typeface="+mn-ea"/>
              </a:rPr>
              <a:t> </a:t>
            </a:r>
            <a:r>
              <a:rPr lang="zh-CN" altLang="en-US" sz="3200" b="1" dirty="0">
                <a:latin typeface="仿宋" panose="02010609060101010101" pitchFamily="49" charset="-122"/>
                <a:ea typeface="仿宋" panose="02010609060101010101" pitchFamily="49" charset="-122"/>
                <a:cs typeface="仿宋" panose="02010609060101010101" pitchFamily="49" charset="-122"/>
                <a:sym typeface="+mn-ea"/>
              </a:rPr>
              <a:t> </a:t>
            </a:r>
            <a:r>
              <a:rPr lang="en-US" altLang="zh-CN" sz="3200" b="1" dirty="0">
                <a:latin typeface="仿宋" panose="02010609060101010101" pitchFamily="49" charset="-122"/>
                <a:ea typeface="仿宋" panose="02010609060101010101" pitchFamily="49" charset="-122"/>
                <a:cs typeface="仿宋" panose="02010609060101010101" pitchFamily="49" charset="-122"/>
                <a:sym typeface="+mn-ea"/>
              </a:rPr>
              <a:t>400 000</a:t>
            </a:r>
            <a:endParaRPr lang="zh-CN" altLang="en-US" sz="3200" b="1">
              <a:cs typeface="仿宋"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8449"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100819" name="Group 19"/>
          <p:cNvGraphicFramePr>
            <a:graphicFrameLocks noGrp="1"/>
          </p:cNvGraphicFramePr>
          <p:nvPr/>
        </p:nvGraphicFramePr>
        <p:xfrm>
          <a:off x="2135188" y="1628775"/>
          <a:ext cx="7992745" cy="3804920"/>
        </p:xfrm>
        <a:graphic>
          <a:graphicData uri="http://schemas.openxmlformats.org/drawingml/2006/table">
            <a:tbl>
              <a:tblPr/>
              <a:tblGrid>
                <a:gridCol w="3996690"/>
                <a:gridCol w="3996055"/>
              </a:tblGrid>
              <a:tr h="49149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1" marR="91441" marT="45733" marB="4573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627439">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发生的投资损失</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期末转入“本年利润”账户的投资净收益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1" marR="91441"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实现的投资收益</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期末转入“本年利润”账户的投资净损失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1" marR="91441"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85834">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41" marR="91441"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41" marR="91441"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88463" name="Rectangle 4"/>
          <p:cNvSpPr/>
          <p:nvPr/>
        </p:nvSpPr>
        <p:spPr>
          <a:xfrm>
            <a:off x="1898650" y="5456238"/>
            <a:ext cx="8380413" cy="685800"/>
          </a:xfrm>
          <a:prstGeom prst="rect">
            <a:avLst/>
          </a:prstGeom>
          <a:solidFill>
            <a:schemeClr val="bg1"/>
          </a:solidFill>
          <a:ln w="9525">
            <a:noFill/>
          </a:ln>
        </p:spPr>
        <p:txBody>
          <a:bodyPr anchor="t" anchorCtr="0"/>
          <a:p>
            <a:pPr marL="14605" algn="ctr">
              <a:lnSpc>
                <a:spcPct val="150000"/>
              </a:lnSpc>
              <a:spcBef>
                <a:spcPct val="20000"/>
              </a:spcBef>
              <a:buClr>
                <a:schemeClr val="accent2"/>
              </a:buClr>
              <a:buFont typeface="Wingdings" panose="05000000000000000000" pitchFamily="2" charset="2"/>
            </a:pPr>
            <a:r>
              <a:rPr lang="zh-CN" altLang="en-US" sz="2400" b="1" dirty="0">
                <a:solidFill>
                  <a:srgbClr val="002060"/>
                </a:solidFill>
                <a:latin typeface="仿宋" panose="02010609060101010101" pitchFamily="49" charset="-122"/>
                <a:ea typeface="仿宋" panose="02010609060101010101" pitchFamily="49" charset="-122"/>
              </a:rPr>
              <a:t>投资收益 </a:t>
            </a:r>
            <a:r>
              <a:rPr lang="en-US" altLang="zh-CN" sz="2400" b="1" dirty="0">
                <a:solidFill>
                  <a:srgbClr val="002060"/>
                </a:solidFill>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投资的收益 </a:t>
            </a: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投资损失 </a:t>
            </a: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计提的投资减值准备</a:t>
            </a:r>
            <a:endParaRPr lang="en-US" altLang="zh-CN" sz="2400" b="1" dirty="0">
              <a:latin typeface="仿宋" panose="02010609060101010101" pitchFamily="49" charset="-122"/>
              <a:ea typeface="仿宋" panose="02010609060101010101" pitchFamily="49" charset="-122"/>
            </a:endParaRPr>
          </a:p>
        </p:txBody>
      </p:sp>
      <p:sp>
        <p:nvSpPr>
          <p:cNvPr id="488464" name="文本框 1"/>
          <p:cNvSpPr txBox="1"/>
          <p:nvPr/>
        </p:nvSpPr>
        <p:spPr>
          <a:xfrm>
            <a:off x="5289550" y="1331913"/>
            <a:ext cx="161290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投资收益</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9473"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89474" name="Rectangle 3"/>
          <p:cNvSpPr/>
          <p:nvPr/>
        </p:nvSpPr>
        <p:spPr>
          <a:xfrm>
            <a:off x="915670" y="1329055"/>
            <a:ext cx="9284335" cy="660400"/>
          </a:xfrm>
          <a:prstGeom prst="rect">
            <a:avLst/>
          </a:prstGeom>
          <a:noFill/>
          <a:ln w="9525">
            <a:noFill/>
          </a:ln>
        </p:spPr>
        <p:txBody>
          <a:bodyPr anchor="t" anchorCtr="0"/>
          <a:p>
            <a:pPr>
              <a:spcBef>
                <a:spcPct val="20000"/>
              </a:spcBef>
              <a:buClr>
                <a:srgbClr val="FF0000"/>
              </a:buClr>
              <a:buFont typeface="Wingdings" panose="05000000000000000000" pitchFamily="2" charset="2"/>
              <a:buChar char="p"/>
            </a:pPr>
            <a:r>
              <a:rPr lang="zh-CN" altLang="en-US" sz="3200" b="1" dirty="0">
                <a:solidFill>
                  <a:srgbClr val="FF0000"/>
                </a:solidFill>
                <a:latin typeface="黑体" panose="02010609060101010101" pitchFamily="49" charset="-122"/>
                <a:ea typeface="黑体" panose="02010609060101010101" pitchFamily="49" charset="-122"/>
              </a:rPr>
              <a:t> 投资收益的核算</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89475" name="Rectangle 4"/>
          <p:cNvSpPr/>
          <p:nvPr/>
        </p:nvSpPr>
        <p:spPr>
          <a:xfrm>
            <a:off x="1015365" y="1993900"/>
            <a:ext cx="10091420" cy="1435100"/>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企业对外投资，分得利润</a:t>
            </a:r>
            <a:r>
              <a:rPr lang="en-US" altLang="zh-CN" sz="3200" b="1" dirty="0">
                <a:latin typeface="楷体" panose="02010609060101010101" pitchFamily="49" charset="-122"/>
                <a:ea typeface="楷体" panose="02010609060101010101" pitchFamily="49" charset="-122"/>
              </a:rPr>
              <a:t>6 000</a:t>
            </a:r>
            <a:r>
              <a:rPr lang="zh-CN" altLang="en-US" sz="3200" b="1" dirty="0">
                <a:latin typeface="楷体" panose="02010609060101010101" pitchFamily="49" charset="-122"/>
                <a:ea typeface="楷体" panose="02010609060101010101" pitchFamily="49" charset="-122"/>
              </a:rPr>
              <a:t>元，存入银行。</a:t>
            </a:r>
            <a:endParaRPr lang="zh-CN" altLang="en-US" sz="3200" b="1" dirty="0">
              <a:latin typeface="楷体" panose="02010609060101010101" pitchFamily="49" charset="-122"/>
              <a:ea typeface="楷体" panose="02010609060101010101" pitchFamily="49" charset="-122"/>
            </a:endParaRPr>
          </a:p>
        </p:txBody>
      </p:sp>
      <p:sp>
        <p:nvSpPr>
          <p:cNvPr id="632837" name="Rectangle 5" descr="Rectangle: Click to edit Master text styles&#13;&#10;Second level&#13;&#10;Third level&#13;&#10;Fourth level&#13;&#10;Fifth level"/>
          <p:cNvSpPr/>
          <p:nvPr/>
        </p:nvSpPr>
        <p:spPr>
          <a:xfrm>
            <a:off x="2279650" y="3714750"/>
            <a:ext cx="7500938" cy="1500188"/>
          </a:xfrm>
          <a:prstGeom prst="rect">
            <a:avLst/>
          </a:prstGeom>
          <a:solidFill>
            <a:srgbClr val="FFFF99"/>
          </a:solidFill>
          <a:ln w="9525">
            <a:noFill/>
          </a:ln>
        </p:spPr>
        <p:txBody>
          <a:bodyPr anchor="ctr" anchorCtr="0"/>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借：银行存款</a:t>
            </a:r>
            <a:r>
              <a:rPr lang="zh-CN" altLang="en-US"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       6</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贷：投资收益            6</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000</a:t>
            </a:r>
            <a:endParaRPr lang="zh-CN" altLang="zh-CN" sz="32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2837"/>
                                        </p:tgtEl>
                                        <p:attrNameLst>
                                          <p:attrName>style.visibility</p:attrName>
                                        </p:attrNameLst>
                                      </p:cBhvr>
                                      <p:to>
                                        <p:strVal val="visible"/>
                                      </p:to>
                                    </p:set>
                                    <p:anim calcmode="lin" valueType="num">
                                      <p:cBhvr>
                                        <p:cTn id="7" dur="500" fill="hold"/>
                                        <p:tgtEl>
                                          <p:spTgt spid="632837"/>
                                        </p:tgtEl>
                                        <p:attrNameLst>
                                          <p:attrName>ppt_x</p:attrName>
                                        </p:attrNameLst>
                                      </p:cBhvr>
                                      <p:tavLst>
                                        <p:tav tm="0">
                                          <p:val>
                                            <p:strVal val="0-#ppt_w/2"/>
                                          </p:val>
                                        </p:tav>
                                        <p:tav tm="100000">
                                          <p:val>
                                            <p:strVal val="#ppt_x"/>
                                          </p:val>
                                        </p:tav>
                                      </p:tavLst>
                                    </p:anim>
                                    <p:anim calcmode="lin" valueType="num">
                                      <p:cBhvr>
                                        <p:cTn id="8" dur="500" fill="hold"/>
                                        <p:tgtEl>
                                          <p:spTgt spid="6328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37" grpId="0" bldLvl="0" animBg="1"/>
    </p:bld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0497" name="Rectangle 3"/>
          <p:cNvSpPr/>
          <p:nvPr>
            <p:ph idx="1"/>
          </p:nvPr>
        </p:nvSpPr>
        <p:spPr>
          <a:xfrm>
            <a:off x="942340" y="1196975"/>
            <a:ext cx="10259060" cy="482282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2800" dirty="0">
                <a:solidFill>
                  <a:srgbClr val="FF0000"/>
                </a:solidFill>
                <a:latin typeface="黑体" panose="02010609060101010101" pitchFamily="49" charset="-122"/>
                <a:ea typeface="黑体" panose="02010609060101010101" pitchFamily="49" charset="-122"/>
              </a:rPr>
              <a:t>4</a:t>
            </a:r>
            <a:r>
              <a:rPr lang="zh-CN" altLang="en-US" sz="2800" dirty="0">
                <a:solidFill>
                  <a:srgbClr val="FF0000"/>
                </a:solidFill>
                <a:latin typeface="黑体" panose="02010609060101010101" pitchFamily="49" charset="-122"/>
                <a:ea typeface="黑体" panose="02010609060101010101" pitchFamily="49" charset="-122"/>
              </a:rPr>
              <a:t>．“所得税费用”账户</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）核算内容：核算企业根据所得税准则确认的应从当期利润总额中扣除的所得税费用</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）性质：损益类账户</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）结构：见下页</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4</a:t>
            </a:r>
            <a:r>
              <a:rPr lang="zh-CN" altLang="en-US" sz="2800" dirty="0">
                <a:latin typeface="楷体" panose="02010609060101010101" pitchFamily="49" charset="-122"/>
                <a:ea typeface="楷体" panose="02010609060101010101" pitchFamily="49" charset="-122"/>
              </a:rPr>
              <a:t>）按照“当期所得税费用”、“递延所得税费用”设置明细账（会计利润和税法利润）</a:t>
            </a:r>
            <a:endParaRPr lang="zh-CN" altLang="en-US" sz="2800" dirty="0">
              <a:latin typeface="楷体" panose="02010609060101010101" pitchFamily="49" charset="-122"/>
              <a:ea typeface="楷体" panose="02010609060101010101" pitchFamily="49" charset="-122"/>
            </a:endParaRPr>
          </a:p>
        </p:txBody>
      </p:sp>
      <p:sp>
        <p:nvSpPr>
          <p:cNvPr id="490498"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21"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104915" name="Group 19"/>
          <p:cNvGraphicFramePr>
            <a:graphicFrameLocks noGrp="1"/>
          </p:cNvGraphicFramePr>
          <p:nvPr/>
        </p:nvGraphicFramePr>
        <p:xfrm>
          <a:off x="2095500" y="1484313"/>
          <a:ext cx="8072120" cy="3695700"/>
        </p:xfrm>
        <a:graphic>
          <a:graphicData uri="http://schemas.openxmlformats.org/drawingml/2006/table">
            <a:tbl>
              <a:tblPr/>
              <a:tblGrid>
                <a:gridCol w="4036060"/>
                <a:gridCol w="4036060"/>
              </a:tblGrid>
              <a:tr h="527050">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6" marB="45726"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171974">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计算出的所得税费用额 </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6" marB="4572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期末转入“本年利润”账户的所得税费用额 </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26" marB="4572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9215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26" marB="4572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26" marB="4572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491535" name="文本框 1"/>
          <p:cNvSpPr txBox="1"/>
          <p:nvPr/>
        </p:nvSpPr>
        <p:spPr>
          <a:xfrm>
            <a:off x="5111592" y="1212850"/>
            <a:ext cx="1970405" cy="737235"/>
          </a:xfrm>
          <a:prstGeom prst="rect">
            <a:avLst/>
          </a:prstGeom>
          <a:noFill/>
          <a:ln w="9525">
            <a:noFill/>
          </a:ln>
        </p:spPr>
        <p:txBody>
          <a:bodyPr wrap="none" anchor="t" anchorCtr="0">
            <a:spAutoFit/>
          </a:bodyPr>
          <a:p>
            <a:pPr algn="ctr">
              <a:lnSpc>
                <a:spcPct val="150000"/>
              </a:lnSpc>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所得税费用</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3569" name="Rectangle 2"/>
          <p:cNvSpPr/>
          <p:nvPr>
            <p:ph idx="1"/>
          </p:nvPr>
        </p:nvSpPr>
        <p:spPr>
          <a:xfrm>
            <a:off x="816610" y="1339850"/>
            <a:ext cx="9470390" cy="589280"/>
          </a:xfrm>
        </p:spPr>
        <p:txBody>
          <a:bodyPr vert="horz" wrap="square" lIns="91440" tIns="45720" rIns="91440" bIns="45720" anchor="t" anchorCtr="0"/>
          <a:p>
            <a:pPr algn="just" eaLnBrk="1" hangingPunct="1">
              <a:buClr>
                <a:srgbClr val="FF0000"/>
              </a:buClr>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所得税核算流程图</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493570"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649220" name="Group 4"/>
          <p:cNvGraphicFramePr>
            <a:graphicFrameLocks noGrp="1"/>
          </p:cNvGraphicFramePr>
          <p:nvPr/>
        </p:nvGraphicFramePr>
        <p:xfrm>
          <a:off x="3667125" y="2214563"/>
          <a:ext cx="2143125" cy="2162175"/>
        </p:xfrm>
        <a:graphic>
          <a:graphicData uri="http://schemas.openxmlformats.org/drawingml/2006/table">
            <a:tbl>
              <a:tblPr/>
              <a:tblGrid>
                <a:gridCol w="1072515"/>
                <a:gridCol w="1070610"/>
              </a:tblGrid>
              <a:tr h="971361">
                <a:tc gridSpan="2">
                  <a:txBody>
                    <a:bodyPr/>
                    <a:lstStyle/>
                    <a:p>
                      <a:pPr marL="0" marR="0" lvl="0" indent="0" algn="ctr" defTabSz="914400" rtl="0" eaLnBrk="1" fontAlgn="base" latinLnBrk="0" hangingPunct="1">
                        <a:lnSpc>
                          <a:spcPct val="12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应交税费</a:t>
                      </a:r>
                      <a:r>
                        <a:rPr kumimoji="0" lang="en-US" altLang="zh-CN"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a:t>
                      </a:r>
                      <a:endParaRPr kumimoji="0" lang="en-US" altLang="zh-CN"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2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应交所得税</a:t>
                      </a:r>
                      <a:endPar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36000" marR="36000" marT="46773" marB="4677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190814">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73" marB="4677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73" marB="4677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49231" name="Group 15"/>
          <p:cNvGraphicFramePr>
            <a:graphicFrameLocks noGrp="1"/>
          </p:cNvGraphicFramePr>
          <p:nvPr/>
        </p:nvGraphicFramePr>
        <p:xfrm>
          <a:off x="8904288" y="2757488"/>
          <a:ext cx="1620520" cy="1768475"/>
        </p:xfrm>
        <a:graphic>
          <a:graphicData uri="http://schemas.openxmlformats.org/drawingml/2006/table">
            <a:tbl>
              <a:tblPr/>
              <a:tblGrid>
                <a:gridCol w="1120775"/>
                <a:gridCol w="499745"/>
              </a:tblGrid>
              <a:tr h="429895">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本年利润</a:t>
                      </a:r>
                      <a:endPar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36000" marR="36000" marT="46785" marB="4678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3858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85" marB="4678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85" marB="4678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49242" name="Group 26"/>
          <p:cNvGraphicFramePr>
            <a:graphicFrameLocks noGrp="1"/>
          </p:cNvGraphicFramePr>
          <p:nvPr/>
        </p:nvGraphicFramePr>
        <p:xfrm>
          <a:off x="6024563" y="2547938"/>
          <a:ext cx="2714625" cy="2416175"/>
        </p:xfrm>
        <a:graphic>
          <a:graphicData uri="http://schemas.openxmlformats.org/drawingml/2006/table">
            <a:tbl>
              <a:tblPr/>
              <a:tblGrid>
                <a:gridCol w="1357630"/>
                <a:gridCol w="1356995"/>
              </a:tblGrid>
              <a:tr h="651510">
                <a:tc gridSpan="2">
                  <a:txBody>
                    <a:bodyPr/>
                    <a:lstStyle/>
                    <a:p>
                      <a:pPr marL="0" marR="0" lvl="0" indent="0" algn="ctr" defTabSz="914400" rtl="0" eaLnBrk="1" fontAlgn="base" latinLnBrk="0" hangingPunct="1">
                        <a:lnSpc>
                          <a:spcPct val="15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所得税费用</a:t>
                      </a:r>
                      <a:endPar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36000" marR="36000" marT="46709" marB="4670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76466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09" marB="4670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a:t>
                      </a: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结转数</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709" marB="4670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49253" name="Line 37"/>
          <p:cNvSpPr/>
          <p:nvPr/>
        </p:nvSpPr>
        <p:spPr>
          <a:xfrm>
            <a:off x="5310188" y="3868738"/>
            <a:ext cx="1630362" cy="1587"/>
          </a:xfrm>
          <a:prstGeom prst="line">
            <a:avLst/>
          </a:prstGeom>
          <a:ln w="57150" cap="flat" cmpd="sng">
            <a:solidFill>
              <a:srgbClr val="FF9900"/>
            </a:solidFill>
            <a:prstDash val="solid"/>
            <a:round/>
            <a:headEnd type="none" w="med" len="med"/>
            <a:tailEnd type="triangle" w="med" len="med"/>
          </a:ln>
        </p:spPr>
      </p:sp>
      <p:sp>
        <p:nvSpPr>
          <p:cNvPr id="649254" name="Oval 38"/>
          <p:cNvSpPr/>
          <p:nvPr/>
        </p:nvSpPr>
        <p:spPr>
          <a:xfrm>
            <a:off x="5526088" y="3652838"/>
            <a:ext cx="431800" cy="433387"/>
          </a:xfrm>
          <a:prstGeom prst="ellipse">
            <a:avLst/>
          </a:prstGeom>
          <a:solidFill>
            <a:srgbClr val="FF9900"/>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latin typeface="楷体" panose="02010609060101010101" pitchFamily="49" charset="-122"/>
                <a:ea typeface="楷体" panose="02010609060101010101" pitchFamily="49" charset="-122"/>
              </a:rPr>
              <a:t>1</a:t>
            </a:r>
            <a:endParaRPr lang="en-US" altLang="zh-CN" sz="2400" b="1" dirty="0">
              <a:latin typeface="楷体" panose="02010609060101010101" pitchFamily="49" charset="-122"/>
              <a:ea typeface="楷体" panose="02010609060101010101" pitchFamily="49" charset="-122"/>
            </a:endParaRPr>
          </a:p>
        </p:txBody>
      </p:sp>
      <p:sp>
        <p:nvSpPr>
          <p:cNvPr id="649255" name="Line 39"/>
          <p:cNvSpPr/>
          <p:nvPr/>
        </p:nvSpPr>
        <p:spPr>
          <a:xfrm>
            <a:off x="8096250" y="3792538"/>
            <a:ext cx="1528763" cy="1587"/>
          </a:xfrm>
          <a:prstGeom prst="line">
            <a:avLst/>
          </a:prstGeom>
          <a:ln w="57150" cap="flat" cmpd="sng">
            <a:solidFill>
              <a:srgbClr val="000080"/>
            </a:solidFill>
            <a:prstDash val="solid"/>
            <a:round/>
            <a:headEnd type="none" w="med" len="med"/>
            <a:tailEnd type="triangle" w="med" len="med"/>
          </a:ln>
        </p:spPr>
      </p:sp>
      <p:sp>
        <p:nvSpPr>
          <p:cNvPr id="649256" name="Oval 40"/>
          <p:cNvSpPr/>
          <p:nvPr/>
        </p:nvSpPr>
        <p:spPr>
          <a:xfrm>
            <a:off x="8312150" y="3571875"/>
            <a:ext cx="431800" cy="438150"/>
          </a:xfrm>
          <a:prstGeom prst="ellipse">
            <a:avLst/>
          </a:prstGeom>
          <a:solidFill>
            <a:srgbClr val="003366"/>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2</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649257" name="AutoShape 41"/>
          <p:cNvSpPr/>
          <p:nvPr/>
        </p:nvSpPr>
        <p:spPr>
          <a:xfrm>
            <a:off x="4596130" y="4939030"/>
            <a:ext cx="3180080" cy="913130"/>
          </a:xfrm>
          <a:prstGeom prst="wedgeRoundRectCallout">
            <a:avLst>
              <a:gd name="adj1" fmla="val -15115"/>
              <a:gd name="adj2" fmla="val -131363"/>
              <a:gd name="adj3" fmla="val 16667"/>
            </a:avLst>
          </a:prstGeom>
          <a:noFill/>
          <a:ln w="9525" cap="flat" cmpd="sng">
            <a:solidFill>
              <a:schemeClr val="tx1"/>
            </a:solidFill>
            <a:prstDash val="solid"/>
            <a:miter/>
            <a:headEnd type="none" w="med" len="med"/>
            <a:tailEnd type="none" w="med" len="med"/>
          </a:ln>
        </p:spPr>
        <p:txBody>
          <a:bodyPr lIns="54000" tIns="36000" rIns="54000" bIns="36000" anchor="t" anchorCtr="0"/>
          <a:p>
            <a:pPr algn="ctr">
              <a:lnSpc>
                <a:spcPct val="150000"/>
              </a:lnSpc>
            </a:pPr>
            <a:r>
              <a:rPr lang="zh-CN" altLang="en-US" sz="2800" b="1" dirty="0">
                <a:latin typeface="楷体" panose="02010609060101010101" pitchFamily="49" charset="-122"/>
                <a:ea typeface="楷体" panose="02010609060101010101" pitchFamily="49" charset="-122"/>
              </a:rPr>
              <a:t>产生所得税</a:t>
            </a:r>
            <a:r>
              <a:rPr lang="zh-CN" altLang="en-US" sz="2800" b="1" dirty="0">
                <a:latin typeface="楷体" panose="02010609060101010101" pitchFamily="49" charset="-122"/>
                <a:ea typeface="楷体" panose="02010609060101010101" pitchFamily="49" charset="-122"/>
                <a:sym typeface="+mn-ea"/>
              </a:rPr>
              <a:t>计提</a:t>
            </a:r>
            <a:r>
              <a:rPr lang="zh-CN" altLang="en-US" sz="2800" b="1" dirty="0">
                <a:latin typeface="楷体" panose="02010609060101010101" pitchFamily="49" charset="-122"/>
                <a:ea typeface="楷体" panose="02010609060101010101" pitchFamily="49" charset="-122"/>
              </a:rPr>
              <a:t>时</a:t>
            </a:r>
            <a:endParaRPr lang="zh-CN" altLang="en-US" sz="2800" b="1" dirty="0">
              <a:latin typeface="楷体" panose="02010609060101010101" pitchFamily="49" charset="-122"/>
              <a:ea typeface="楷体" panose="02010609060101010101" pitchFamily="49" charset="-122"/>
            </a:endParaRPr>
          </a:p>
          <a:p>
            <a:pPr algn="ctr">
              <a:lnSpc>
                <a:spcPct val="150000"/>
              </a:lnSpc>
            </a:pPr>
            <a:endParaRPr lang="zh-CN" altLang="en-US" sz="2800" b="1" dirty="0">
              <a:latin typeface="楷体" panose="02010609060101010101" pitchFamily="49" charset="-122"/>
              <a:ea typeface="楷体" panose="02010609060101010101" pitchFamily="49" charset="-122"/>
            </a:endParaRPr>
          </a:p>
        </p:txBody>
      </p:sp>
      <p:sp>
        <p:nvSpPr>
          <p:cNvPr id="649258" name="AutoShape 42"/>
          <p:cNvSpPr/>
          <p:nvPr/>
        </p:nvSpPr>
        <p:spPr>
          <a:xfrm>
            <a:off x="8202930" y="4939030"/>
            <a:ext cx="2287270" cy="913130"/>
          </a:xfrm>
          <a:prstGeom prst="wedgeRoundRectCallout">
            <a:avLst>
              <a:gd name="adj1" fmla="val -35644"/>
              <a:gd name="adj2" fmla="val -126296"/>
              <a:gd name="adj3" fmla="val 16667"/>
            </a:avLst>
          </a:prstGeom>
          <a:noFill/>
          <a:ln w="9525" cap="flat" cmpd="sng">
            <a:solidFill>
              <a:schemeClr val="tx1"/>
            </a:solidFill>
            <a:prstDash val="solid"/>
            <a:miter/>
            <a:headEnd type="none" w="med" len="med"/>
            <a:tailEnd type="none" w="med" len="med"/>
          </a:ln>
        </p:spPr>
        <p:txBody>
          <a:bodyPr tIns="36000" bIns="36000" anchor="t" anchorCtr="0"/>
          <a:p>
            <a:pPr algn="ctr">
              <a:lnSpc>
                <a:spcPct val="150000"/>
              </a:lnSpc>
            </a:pPr>
            <a:r>
              <a:rPr lang="zh-CN" altLang="en-US" sz="2800" b="1" dirty="0">
                <a:latin typeface="楷体" panose="02010609060101010101" pitchFamily="49" charset="-122"/>
                <a:ea typeface="楷体" panose="02010609060101010101" pitchFamily="49" charset="-122"/>
              </a:rPr>
              <a:t>期末结转时</a:t>
            </a:r>
            <a:endParaRPr lang="zh-CN" altLang="en-US" sz="2800" b="1" dirty="0">
              <a:latin typeface="楷体" panose="02010609060101010101" pitchFamily="49" charset="-122"/>
              <a:ea typeface="楷体" panose="02010609060101010101" pitchFamily="49" charset="-122"/>
            </a:endParaRPr>
          </a:p>
        </p:txBody>
      </p:sp>
      <p:graphicFrame>
        <p:nvGraphicFramePr>
          <p:cNvPr id="649259" name="Group 43"/>
          <p:cNvGraphicFramePr>
            <a:graphicFrameLocks noGrp="1"/>
          </p:cNvGraphicFramePr>
          <p:nvPr/>
        </p:nvGraphicFramePr>
        <p:xfrm>
          <a:off x="1774825" y="2757488"/>
          <a:ext cx="1440180" cy="1768475"/>
        </p:xfrm>
        <a:graphic>
          <a:graphicData uri="http://schemas.openxmlformats.org/drawingml/2006/table">
            <a:tbl>
              <a:tblPr/>
              <a:tblGrid>
                <a:gridCol w="391795"/>
                <a:gridCol w="1048385"/>
              </a:tblGrid>
              <a:tr h="42418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银行存款</a:t>
                      </a:r>
                      <a:endParaRPr kumimoji="0" lang="zh-CN" altLang="en-US" sz="24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36000" marR="36000" marT="46785" marB="4678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4429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46785" marB="4678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46785" marB="4678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49270" name="Line 54"/>
          <p:cNvSpPr/>
          <p:nvPr/>
        </p:nvSpPr>
        <p:spPr>
          <a:xfrm>
            <a:off x="2608263" y="3868738"/>
            <a:ext cx="1757362" cy="3175"/>
          </a:xfrm>
          <a:prstGeom prst="line">
            <a:avLst/>
          </a:prstGeom>
          <a:ln w="57150" cap="flat" cmpd="sng">
            <a:solidFill>
              <a:srgbClr val="FF0000"/>
            </a:solidFill>
            <a:prstDash val="solid"/>
            <a:round/>
            <a:headEnd type="none" w="med" len="med"/>
            <a:tailEnd type="triangle" w="med" len="med"/>
          </a:ln>
        </p:spPr>
      </p:sp>
      <p:sp>
        <p:nvSpPr>
          <p:cNvPr id="649271" name="Oval 55"/>
          <p:cNvSpPr/>
          <p:nvPr/>
        </p:nvSpPr>
        <p:spPr>
          <a:xfrm>
            <a:off x="2881313" y="3654425"/>
            <a:ext cx="431800" cy="433388"/>
          </a:xfrm>
          <a:prstGeom prst="ellipse">
            <a:avLst/>
          </a:prstGeom>
          <a:solidFill>
            <a:srgbClr val="FF0000"/>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3</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649272" name="AutoShape 56"/>
          <p:cNvSpPr/>
          <p:nvPr/>
        </p:nvSpPr>
        <p:spPr>
          <a:xfrm>
            <a:off x="1865630" y="4939030"/>
            <a:ext cx="2499995" cy="913130"/>
          </a:xfrm>
          <a:prstGeom prst="wedgeRoundRectCallout">
            <a:avLst>
              <a:gd name="adj1" fmla="val 1065"/>
              <a:gd name="adj2" fmla="val -109352"/>
              <a:gd name="adj3" fmla="val 16667"/>
            </a:avLst>
          </a:prstGeom>
          <a:noFill/>
          <a:ln w="9525" cap="flat" cmpd="sng">
            <a:solidFill>
              <a:schemeClr val="tx1"/>
            </a:solidFill>
            <a:prstDash val="solid"/>
            <a:miter/>
            <a:headEnd type="none" w="med" len="med"/>
            <a:tailEnd type="none" w="med" len="med"/>
          </a:ln>
        </p:spPr>
        <p:txBody>
          <a:bodyPr anchor="t" anchorCtr="0"/>
          <a:p>
            <a:pPr algn="ctr">
              <a:lnSpc>
                <a:spcPct val="150000"/>
              </a:lnSpc>
            </a:pPr>
            <a:r>
              <a:rPr lang="zh-CN" altLang="en-US" sz="2800" b="1" dirty="0">
                <a:latin typeface="楷体" panose="02010609060101010101" pitchFamily="49" charset="-122"/>
                <a:ea typeface="楷体" panose="02010609060101010101" pitchFamily="49" charset="-122"/>
              </a:rPr>
              <a:t>缴纳所得税时</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9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9220"/>
                                        </p:tgtEl>
                                        <p:attrNameLst>
                                          <p:attrName>style.visibility</p:attrName>
                                        </p:attrNameLst>
                                      </p:cBhvr>
                                      <p:to>
                                        <p:strVal val="visible"/>
                                      </p:to>
                                    </p:set>
                                  </p:childTnLst>
                                </p:cTn>
                              </p:par>
                            </p:childTnLst>
                          </p:cTn>
                        </p:par>
                        <p:par>
                          <p:cTn id="11" fill="hold">
                            <p:stCondLst>
                              <p:cond delay="0"/>
                            </p:stCondLst>
                            <p:childTnLst>
                              <p:par>
                                <p:cTn id="12" presetID="22" presetClass="entr" presetSubtype="8" fill="hold" nodeType="afterEffect">
                                  <p:stCondLst>
                                    <p:cond delay="0"/>
                                  </p:stCondLst>
                                  <p:childTnLst>
                                    <p:set>
                                      <p:cBhvr>
                                        <p:cTn id="13" dur="1" fill="hold">
                                          <p:stCondLst>
                                            <p:cond delay="0"/>
                                          </p:stCondLst>
                                        </p:cTn>
                                        <p:tgtEl>
                                          <p:spTgt spid="649253"/>
                                        </p:tgtEl>
                                        <p:attrNameLst>
                                          <p:attrName>style.visibility</p:attrName>
                                        </p:attrNameLst>
                                      </p:cBhvr>
                                      <p:to>
                                        <p:strVal val="visible"/>
                                      </p:to>
                                    </p:set>
                                    <p:animEffect transition="in" filter="wipe(left)">
                                      <p:cBhvr>
                                        <p:cTn id="14" dur="500"/>
                                        <p:tgtEl>
                                          <p:spTgt spid="649253"/>
                                        </p:tgtEl>
                                      </p:cBhvr>
                                    </p:animEffec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649254"/>
                                        </p:tgtEl>
                                        <p:attrNameLst>
                                          <p:attrName>style.visibility</p:attrName>
                                        </p:attrNameLst>
                                      </p:cBhvr>
                                      <p:to>
                                        <p:strVal val="visible"/>
                                      </p:to>
                                    </p:se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649257"/>
                                        </p:tgtEl>
                                        <p:attrNameLst>
                                          <p:attrName>style.visibility</p:attrName>
                                        </p:attrNameLst>
                                      </p:cBhvr>
                                      <p:to>
                                        <p:strVal val="visible"/>
                                      </p:to>
                                    </p:set>
                                    <p:animEffect transition="in" filter="wipe(up)">
                                      <p:cBhvr>
                                        <p:cTn id="21" dur="500"/>
                                        <p:tgtEl>
                                          <p:spTgt spid="649257"/>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49231"/>
                                        </p:tgtEl>
                                        <p:attrNameLst>
                                          <p:attrName>style.visibility</p:attrName>
                                        </p:attrNameLst>
                                      </p:cBhvr>
                                      <p:to>
                                        <p:strVal val="visible"/>
                                      </p:to>
                                    </p:set>
                                  </p:childTnLst>
                                </p:cTn>
                              </p:par>
                            </p:childTnLst>
                          </p:cTn>
                        </p:par>
                        <p:par>
                          <p:cTn id="26" fill="hold">
                            <p:stCondLst>
                              <p:cond delay="0"/>
                            </p:stCondLst>
                            <p:childTnLst>
                              <p:par>
                                <p:cTn id="27" presetID="22" presetClass="entr" presetSubtype="8" fill="hold" nodeType="afterEffect">
                                  <p:stCondLst>
                                    <p:cond delay="0"/>
                                  </p:stCondLst>
                                  <p:childTnLst>
                                    <p:set>
                                      <p:cBhvr>
                                        <p:cTn id="28" dur="1" fill="hold">
                                          <p:stCondLst>
                                            <p:cond delay="0"/>
                                          </p:stCondLst>
                                        </p:cTn>
                                        <p:tgtEl>
                                          <p:spTgt spid="649255"/>
                                        </p:tgtEl>
                                        <p:attrNameLst>
                                          <p:attrName>style.visibility</p:attrName>
                                        </p:attrNameLst>
                                      </p:cBhvr>
                                      <p:to>
                                        <p:strVal val="visible"/>
                                      </p:to>
                                    </p:set>
                                    <p:animEffect transition="in" filter="wipe(left)">
                                      <p:cBhvr>
                                        <p:cTn id="29" dur="500"/>
                                        <p:tgtEl>
                                          <p:spTgt spid="649255"/>
                                        </p:tgtEl>
                                      </p:cBhvr>
                                    </p:animEffect>
                                  </p:childTnLst>
                                </p:cTn>
                              </p:par>
                            </p:childTnLst>
                          </p:cTn>
                        </p:par>
                        <p:par>
                          <p:cTn id="30" fill="hold">
                            <p:stCondLst>
                              <p:cond delay="500"/>
                            </p:stCondLst>
                            <p:childTnLst>
                              <p:par>
                                <p:cTn id="31" presetID="1" presetClass="entr" presetSubtype="0" fill="hold" grpId="0" nodeType="afterEffect">
                                  <p:stCondLst>
                                    <p:cond delay="0"/>
                                  </p:stCondLst>
                                  <p:childTnLst>
                                    <p:set>
                                      <p:cBhvr>
                                        <p:cTn id="32" dur="1" fill="hold">
                                          <p:stCondLst>
                                            <p:cond delay="0"/>
                                          </p:stCondLst>
                                        </p:cTn>
                                        <p:tgtEl>
                                          <p:spTgt spid="649256"/>
                                        </p:tgtEl>
                                        <p:attrNameLst>
                                          <p:attrName>style.visibility</p:attrName>
                                        </p:attrNameLst>
                                      </p:cBhvr>
                                      <p:to>
                                        <p:strVal val="visible"/>
                                      </p:to>
                                    </p:set>
                                  </p:childTnLst>
                                </p:cTn>
                              </p:par>
                            </p:childTnLst>
                          </p:cTn>
                        </p:par>
                        <p:par>
                          <p:cTn id="33" fill="hold">
                            <p:stCondLst>
                              <p:cond delay="500"/>
                            </p:stCondLst>
                            <p:childTnLst>
                              <p:par>
                                <p:cTn id="34" presetID="22" presetClass="entr" presetSubtype="1" fill="hold" grpId="0" nodeType="afterEffect">
                                  <p:stCondLst>
                                    <p:cond delay="0"/>
                                  </p:stCondLst>
                                  <p:childTnLst>
                                    <p:set>
                                      <p:cBhvr>
                                        <p:cTn id="35" dur="1" fill="hold">
                                          <p:stCondLst>
                                            <p:cond delay="0"/>
                                          </p:stCondLst>
                                        </p:cTn>
                                        <p:tgtEl>
                                          <p:spTgt spid="649258"/>
                                        </p:tgtEl>
                                        <p:attrNameLst>
                                          <p:attrName>style.visibility</p:attrName>
                                        </p:attrNameLst>
                                      </p:cBhvr>
                                      <p:to>
                                        <p:strVal val="visible"/>
                                      </p:to>
                                    </p:set>
                                    <p:animEffect transition="in" filter="wipe(up)">
                                      <p:cBhvr>
                                        <p:cTn id="36" dur="500"/>
                                        <p:tgtEl>
                                          <p:spTgt spid="649258"/>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49259"/>
                                        </p:tgtEl>
                                        <p:attrNameLst>
                                          <p:attrName>style.visibility</p:attrName>
                                        </p:attrNameLst>
                                      </p:cBhvr>
                                      <p:to>
                                        <p:strVal val="visible"/>
                                      </p:to>
                                    </p:set>
                                  </p:childTnLst>
                                </p:cTn>
                              </p:par>
                            </p:childTnLst>
                          </p:cTn>
                        </p:par>
                        <p:par>
                          <p:cTn id="41" fill="hold">
                            <p:stCondLst>
                              <p:cond delay="0"/>
                            </p:stCondLst>
                            <p:childTnLst>
                              <p:par>
                                <p:cTn id="42" presetID="22" presetClass="entr" presetSubtype="8" fill="hold" nodeType="afterEffect">
                                  <p:stCondLst>
                                    <p:cond delay="0"/>
                                  </p:stCondLst>
                                  <p:childTnLst>
                                    <p:set>
                                      <p:cBhvr>
                                        <p:cTn id="43" dur="1" fill="hold">
                                          <p:stCondLst>
                                            <p:cond delay="0"/>
                                          </p:stCondLst>
                                        </p:cTn>
                                        <p:tgtEl>
                                          <p:spTgt spid="649270"/>
                                        </p:tgtEl>
                                        <p:attrNameLst>
                                          <p:attrName>style.visibility</p:attrName>
                                        </p:attrNameLst>
                                      </p:cBhvr>
                                      <p:to>
                                        <p:strVal val="visible"/>
                                      </p:to>
                                    </p:set>
                                    <p:animEffect transition="in" filter="wipe(left)">
                                      <p:cBhvr>
                                        <p:cTn id="44" dur="500"/>
                                        <p:tgtEl>
                                          <p:spTgt spid="649270"/>
                                        </p:tgtEl>
                                      </p:cBhvr>
                                    </p:animEffect>
                                  </p:childTnLst>
                                </p:cTn>
                              </p:par>
                            </p:childTnLst>
                          </p:cTn>
                        </p:par>
                        <p:par>
                          <p:cTn id="45" fill="hold">
                            <p:stCondLst>
                              <p:cond delay="500"/>
                            </p:stCondLst>
                            <p:childTnLst>
                              <p:par>
                                <p:cTn id="46" presetID="1" presetClass="entr" presetSubtype="0" fill="hold" grpId="0" nodeType="afterEffect">
                                  <p:stCondLst>
                                    <p:cond delay="0"/>
                                  </p:stCondLst>
                                  <p:childTnLst>
                                    <p:set>
                                      <p:cBhvr>
                                        <p:cTn id="47" dur="1" fill="hold">
                                          <p:stCondLst>
                                            <p:cond delay="0"/>
                                          </p:stCondLst>
                                        </p:cTn>
                                        <p:tgtEl>
                                          <p:spTgt spid="649271"/>
                                        </p:tgtEl>
                                        <p:attrNameLst>
                                          <p:attrName>style.visibility</p:attrName>
                                        </p:attrNameLst>
                                      </p:cBhvr>
                                      <p:to>
                                        <p:strVal val="visible"/>
                                      </p:to>
                                    </p:set>
                                  </p:childTnLst>
                                </p:cTn>
                              </p:par>
                            </p:childTnLst>
                          </p:cTn>
                        </p:par>
                        <p:par>
                          <p:cTn id="48" fill="hold">
                            <p:stCondLst>
                              <p:cond delay="500"/>
                            </p:stCondLst>
                            <p:childTnLst>
                              <p:par>
                                <p:cTn id="49" presetID="22" presetClass="entr" presetSubtype="1" fill="hold" grpId="0" nodeType="afterEffect">
                                  <p:stCondLst>
                                    <p:cond delay="0"/>
                                  </p:stCondLst>
                                  <p:childTnLst>
                                    <p:set>
                                      <p:cBhvr>
                                        <p:cTn id="50" dur="1" fill="hold">
                                          <p:stCondLst>
                                            <p:cond delay="0"/>
                                          </p:stCondLst>
                                        </p:cTn>
                                        <p:tgtEl>
                                          <p:spTgt spid="649272"/>
                                        </p:tgtEl>
                                        <p:attrNameLst>
                                          <p:attrName>style.visibility</p:attrName>
                                        </p:attrNameLst>
                                      </p:cBhvr>
                                      <p:to>
                                        <p:strVal val="visible"/>
                                      </p:to>
                                    </p:set>
                                    <p:animEffect transition="in" filter="wipe(up)">
                                      <p:cBhvr>
                                        <p:cTn id="51" dur="500"/>
                                        <p:tgtEl>
                                          <p:spTgt spid="649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54" grpId="0" bldLvl="0" animBg="1"/>
      <p:bldP spid="649256" grpId="0" bldLvl="0" animBg="1"/>
      <p:bldP spid="649257" grpId="0" bldLvl="0" animBg="1"/>
      <p:bldP spid="649258" grpId="0" bldLvl="0" animBg="1"/>
      <p:bldP spid="649271" grpId="0" bldLvl="0" animBg="1"/>
      <p:bldP spid="649272" grpId="0" bldLvl="0" animBg="1"/>
    </p:bld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5617" name="Rectangle 2"/>
          <p:cNvSpPr/>
          <p:nvPr>
            <p:ph idx="1"/>
          </p:nvPr>
        </p:nvSpPr>
        <p:spPr>
          <a:xfrm>
            <a:off x="965835" y="1196975"/>
            <a:ext cx="10354310" cy="2227580"/>
          </a:xfrm>
        </p:spPr>
        <p:txBody>
          <a:bodyPr vert="horz" wrap="square" lIns="91440" tIns="45720" rIns="91440" bIns="45720" anchor="t" anchorCtr="0"/>
          <a:p>
            <a:pPr marL="0" indent="0" algn="just" eaLnBrk="1" hangingPunct="1">
              <a:lnSpc>
                <a:spcPct val="150000"/>
              </a:lnSpc>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 所得税的核算</a:t>
            </a:r>
            <a:endParaRPr lang="zh-CN" altLang="en-US" sz="3000" dirty="0">
              <a:solidFill>
                <a:srgbClr val="FF0000"/>
              </a:solidFill>
              <a:latin typeface="黑体" panose="02010609060101010101" pitchFamily="49" charset="-122"/>
              <a:ea typeface="黑体" panose="02010609060101010101" pitchFamily="49" charset="-122"/>
            </a:endParaRPr>
          </a:p>
          <a:p>
            <a:pPr marL="0" indent="0" algn="just" eaLnBrk="1" hangingPunct="1">
              <a:lnSpc>
                <a:spcPct val="150000"/>
              </a:lnSpc>
              <a:buFont typeface="Wingdings" panose="05000000000000000000" pitchFamily="2" charset="2"/>
              <a:buChar char="Ø"/>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企业本期利润总额为</a:t>
            </a:r>
            <a:r>
              <a:rPr lang="en-US" altLang="zh-CN" sz="3000" dirty="0">
                <a:latin typeface="楷体" panose="02010609060101010101" pitchFamily="49" charset="-122"/>
                <a:ea typeface="楷体" panose="02010609060101010101" pitchFamily="49" charset="-122"/>
              </a:rPr>
              <a:t>5 500</a:t>
            </a:r>
            <a:r>
              <a:rPr lang="zh-CN" altLang="en-US" sz="3000" dirty="0">
                <a:latin typeface="楷体" panose="02010609060101010101" pitchFamily="49" charset="-122"/>
                <a:ea typeface="楷体" panose="02010609060101010101" pitchFamily="49" charset="-122"/>
              </a:rPr>
              <a:t>，按税法规定</a:t>
            </a:r>
            <a:r>
              <a:rPr lang="en-US" altLang="zh-CN" sz="3000" dirty="0">
                <a:latin typeface="楷体" panose="02010609060101010101" pitchFamily="49" charset="-122"/>
                <a:ea typeface="楷体" panose="02010609060101010101" pitchFamily="49" charset="-122"/>
              </a:rPr>
              <a:t>25%</a:t>
            </a:r>
            <a:r>
              <a:rPr lang="zh-CN" altLang="en-US" sz="3000" dirty="0">
                <a:latin typeface="楷体" panose="02010609060101010101" pitchFamily="49" charset="-122"/>
                <a:ea typeface="楷体" panose="02010609060101010101" pitchFamily="49" charset="-122"/>
              </a:rPr>
              <a:t>的税率计算应交所得税。</a:t>
            </a:r>
            <a:endParaRPr lang="zh-CN" altLang="en-US" sz="3000" dirty="0">
              <a:latin typeface="楷体" panose="02010609060101010101" pitchFamily="49" charset="-122"/>
              <a:ea typeface="楷体" panose="02010609060101010101" pitchFamily="49" charset="-122"/>
            </a:endParaRPr>
          </a:p>
        </p:txBody>
      </p:sp>
      <p:sp>
        <p:nvSpPr>
          <p:cNvPr id="495618"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50244" name="Rectangle 4" descr="Rectangle: Click to edit Master text styles&#13;&#10;Second level&#13;&#10;Third level&#13;&#10;Fourth level&#13;&#10;Fifth level"/>
          <p:cNvSpPr/>
          <p:nvPr/>
        </p:nvSpPr>
        <p:spPr>
          <a:xfrm>
            <a:off x="2135188" y="4284663"/>
            <a:ext cx="7921625" cy="1285875"/>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借：所得税</a:t>
            </a:r>
            <a:r>
              <a:rPr lang="zh-CN" altLang="en-US" sz="2800" b="1" dirty="0">
                <a:latin typeface="仿宋" panose="02010609060101010101" pitchFamily="49" charset="-122"/>
                <a:ea typeface="仿宋" panose="02010609060101010101" pitchFamily="49" charset="-122"/>
              </a:rPr>
              <a:t>费用（</a:t>
            </a:r>
            <a:r>
              <a:rPr lang="en-US" altLang="zh-CN" sz="2800" dirty="0">
                <a:latin typeface="楷体" panose="02010609060101010101" pitchFamily="49" charset="-122"/>
                <a:ea typeface="楷体" panose="02010609060101010101" pitchFamily="49" charset="-122"/>
              </a:rPr>
              <a:t>5 500 × 25%</a:t>
            </a:r>
            <a:r>
              <a:rPr lang="zh-CN" altLang="en-US" sz="2800" dirty="0">
                <a:latin typeface="楷体" panose="02010609060101010101" pitchFamily="49" charset="-122"/>
                <a:ea typeface="楷体" panose="02010609060101010101" pitchFamily="49" charset="-122"/>
              </a:rPr>
              <a:t>）</a:t>
            </a: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1 375</a:t>
            </a:r>
            <a:endParaRPr lang="zh-CN" altLang="zh-CN" sz="28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贷：应交税费—应交所得税</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1 375</a:t>
            </a:r>
            <a:endParaRPr lang="zh-CN" altLang="zh-CN" sz="2800" b="1" dirty="0">
              <a:latin typeface="仿宋" panose="02010609060101010101" pitchFamily="49" charset="-122"/>
              <a:ea typeface="仿宋" panose="02010609060101010101" pitchFamily="49" charset="-122"/>
            </a:endParaRPr>
          </a:p>
        </p:txBody>
      </p:sp>
      <p:sp>
        <p:nvSpPr>
          <p:cNvPr id="495620" name="文本框 1"/>
          <p:cNvSpPr txBox="1"/>
          <p:nvPr/>
        </p:nvSpPr>
        <p:spPr>
          <a:xfrm>
            <a:off x="8207375" y="3844925"/>
            <a:ext cx="2019300" cy="460375"/>
          </a:xfrm>
          <a:prstGeom prst="rect">
            <a:avLst/>
          </a:prstGeom>
          <a:noFill/>
          <a:ln w="9525">
            <a:noFill/>
          </a:ln>
        </p:spPr>
        <p:txBody>
          <a:bodyPr wrap="none" anchor="t" anchorCtr="0">
            <a:spAutoFit/>
          </a:bodyPr>
          <a:p>
            <a:r>
              <a:rPr lang="zh-CN" altLang="en-US" sz="2400" b="1" dirty="0">
                <a:latin typeface="楷体" panose="02010609060101010101" pitchFamily="49" charset="-122"/>
                <a:ea typeface="楷体" panose="02010609060101010101" pitchFamily="49" charset="-122"/>
              </a:rPr>
              <a:t>产生所得税时</a:t>
            </a:r>
            <a:endParaRPr lang="zh-CN" altLang="en-US" sz="2400" b="1" dirty="0">
              <a:latin typeface="楷体" panose="02010609060101010101" pitchFamily="49" charset="-122"/>
              <a:ea typeface="楷体" panose="02010609060101010101" pitchFamily="49" charset="-122"/>
            </a:endParaRPr>
          </a:p>
        </p:txBody>
      </p:sp>
      <p:sp>
        <p:nvSpPr>
          <p:cNvPr id="495621" name="Oval 38"/>
          <p:cNvSpPr/>
          <p:nvPr/>
        </p:nvSpPr>
        <p:spPr>
          <a:xfrm>
            <a:off x="7821613" y="3868738"/>
            <a:ext cx="431800" cy="433387"/>
          </a:xfrm>
          <a:prstGeom prst="ellipse">
            <a:avLst/>
          </a:prstGeom>
          <a:solidFill>
            <a:srgbClr val="FF9900"/>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楷体" panose="02010609060101010101" pitchFamily="49" charset="-122"/>
                <a:ea typeface="楷体" panose="02010609060101010101" pitchFamily="49" charset="-122"/>
              </a:rPr>
              <a:t>1</a:t>
            </a:r>
            <a:endParaRPr lang="en-US" altLang="zh-CN" sz="20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0244"/>
                                        </p:tgtEl>
                                        <p:attrNameLst>
                                          <p:attrName>style.visibility</p:attrName>
                                        </p:attrNameLst>
                                      </p:cBhvr>
                                      <p:to>
                                        <p:strVal val="visible"/>
                                      </p:to>
                                    </p:set>
                                    <p:anim calcmode="lin" valueType="num">
                                      <p:cBhvr>
                                        <p:cTn id="7" dur="500" fill="hold"/>
                                        <p:tgtEl>
                                          <p:spTgt spid="650244"/>
                                        </p:tgtEl>
                                        <p:attrNameLst>
                                          <p:attrName>ppt_x</p:attrName>
                                        </p:attrNameLst>
                                      </p:cBhvr>
                                      <p:tavLst>
                                        <p:tav tm="0">
                                          <p:val>
                                            <p:strVal val="0-#ppt_w/2"/>
                                          </p:val>
                                        </p:tav>
                                        <p:tav tm="100000">
                                          <p:val>
                                            <p:strVal val="#ppt_x"/>
                                          </p:val>
                                        </p:tav>
                                      </p:tavLst>
                                    </p:anim>
                                    <p:anim calcmode="lin" valueType="num">
                                      <p:cBhvr>
                                        <p:cTn id="8" dur="500" fill="hold"/>
                                        <p:tgtEl>
                                          <p:spTgt spid="65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4" grpId="0" bldLvl="0" animBg="1"/>
    </p:bld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42" name="Rectangle 2"/>
          <p:cNvSpPr>
            <a:spLocks noGrp="1" noChangeArrowheads="1"/>
          </p:cNvSpPr>
          <p:nvPr>
            <p:ph idx="1"/>
          </p:nvPr>
        </p:nvSpPr>
        <p:spPr>
          <a:xfrm>
            <a:off x="866775" y="1196975"/>
            <a:ext cx="10558780" cy="1368425"/>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所得税的核算</a:t>
            </a:r>
            <a:endPar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a:t>
            </a:r>
            <a:r>
              <a:rPr kumimoji="0" lang="zh-CN" altLang="en-US" sz="28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例</a:t>
            </a:r>
            <a:r>
              <a:rPr kumimoji="0" lang="en-US" altLang="zh-CN" sz="28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承上例，</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期末上交所得税</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1 375</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96642"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51268" name="Rectangle 4" descr="Rectangle: Click to edit Master text styles&#13;&#10;Second level&#13;&#10;Third level&#13;&#10;Fourth level&#13;&#10;Fifth level"/>
          <p:cNvSpPr/>
          <p:nvPr/>
        </p:nvSpPr>
        <p:spPr>
          <a:xfrm>
            <a:off x="2424113" y="3570288"/>
            <a:ext cx="7354887" cy="1952625"/>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借：应交税费—应交所得税</a:t>
            </a:r>
            <a:r>
              <a:rPr lang="zh-CN" altLang="en-US"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1 375</a:t>
            </a:r>
            <a:endParaRPr lang="zh-CN" altLang="zh-CN" sz="28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 </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 贷：</a:t>
            </a:r>
            <a:r>
              <a:rPr lang="zh-CN" altLang="en-US" sz="2800" b="1" dirty="0">
                <a:latin typeface="仿宋" panose="02010609060101010101" pitchFamily="49" charset="-122"/>
                <a:ea typeface="仿宋" panose="02010609060101010101" pitchFamily="49" charset="-122"/>
              </a:rPr>
              <a:t>银行存款                </a:t>
            </a:r>
            <a:r>
              <a:rPr lang="en-US" altLang="zh-CN" sz="2800" b="1" dirty="0">
                <a:latin typeface="仿宋" panose="02010609060101010101" pitchFamily="49" charset="-122"/>
                <a:ea typeface="仿宋" panose="02010609060101010101" pitchFamily="49" charset="-122"/>
              </a:rPr>
              <a:t>1 375</a:t>
            </a:r>
            <a:endParaRPr lang="zh-CN" altLang="zh-CN" sz="2800" b="1" dirty="0">
              <a:latin typeface="仿宋" panose="02010609060101010101" pitchFamily="49" charset="-122"/>
              <a:ea typeface="仿宋" panose="02010609060101010101" pitchFamily="49" charset="-122"/>
            </a:endParaRPr>
          </a:p>
        </p:txBody>
      </p:sp>
      <p:sp>
        <p:nvSpPr>
          <p:cNvPr id="496644" name="Rectangle 4" descr="Rectangle: Click to edit Master text styles&#13;&#10;Second level&#13;&#10;Third level&#13;&#10;Fourth level&#13;&#10;Fifth level"/>
          <p:cNvSpPr/>
          <p:nvPr/>
        </p:nvSpPr>
        <p:spPr>
          <a:xfrm>
            <a:off x="5087938" y="1052513"/>
            <a:ext cx="5364162" cy="1058862"/>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2000" b="1" dirty="0">
                <a:latin typeface="仿宋" panose="02010609060101010101" pitchFamily="49" charset="-122"/>
                <a:ea typeface="仿宋" panose="02010609060101010101" pitchFamily="49" charset="-122"/>
              </a:rPr>
              <a:t>借：所得税</a:t>
            </a:r>
            <a:r>
              <a:rPr lang="zh-CN" altLang="en-US" sz="2000" b="1" dirty="0">
                <a:latin typeface="仿宋" panose="02010609060101010101" pitchFamily="49" charset="-122"/>
                <a:ea typeface="仿宋" panose="02010609060101010101" pitchFamily="49" charset="-122"/>
              </a:rPr>
              <a:t>费用</a:t>
            </a:r>
            <a:r>
              <a:rPr lang="zh-CN"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      </a:t>
            </a:r>
            <a:r>
              <a:rPr lang="zh-CN" altLang="zh-CN" sz="2000" b="1" dirty="0">
                <a:latin typeface="仿宋" panose="02010609060101010101" pitchFamily="49" charset="-122"/>
                <a:ea typeface="仿宋" panose="02010609060101010101" pitchFamily="49" charset="-122"/>
              </a:rPr>
              <a:t> </a:t>
            </a:r>
            <a:r>
              <a:rPr lang="en-US" altLang="zh-CN" sz="2000" b="1" dirty="0">
                <a:latin typeface="仿宋" panose="02010609060101010101" pitchFamily="49" charset="-122"/>
                <a:ea typeface="仿宋" panose="02010609060101010101" pitchFamily="49" charset="-122"/>
              </a:rPr>
              <a:t>1 375</a:t>
            </a:r>
            <a:endParaRPr lang="zh-CN" altLang="zh-CN" sz="20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zh-CN" altLang="zh-CN" sz="2000" b="1" dirty="0">
                <a:latin typeface="仿宋" panose="02010609060101010101" pitchFamily="49" charset="-122"/>
                <a:ea typeface="仿宋" panose="02010609060101010101" pitchFamily="49" charset="-122"/>
              </a:rPr>
              <a:t>  </a:t>
            </a:r>
            <a:r>
              <a:rPr lang="en-US" altLang="zh-CN" sz="2000" b="1" dirty="0">
                <a:latin typeface="仿宋" panose="02010609060101010101" pitchFamily="49" charset="-122"/>
                <a:ea typeface="仿宋" panose="02010609060101010101" pitchFamily="49" charset="-122"/>
              </a:rPr>
              <a:t>  </a:t>
            </a:r>
            <a:r>
              <a:rPr lang="zh-CN" altLang="zh-CN" sz="2000" b="1" dirty="0">
                <a:latin typeface="仿宋" panose="02010609060101010101" pitchFamily="49" charset="-122"/>
                <a:ea typeface="仿宋" panose="02010609060101010101" pitchFamily="49" charset="-122"/>
              </a:rPr>
              <a:t>贷：应交税费—应交所得税</a:t>
            </a:r>
            <a:r>
              <a:rPr lang="zh-CN" altLang="en-US" sz="2000" b="1" dirty="0">
                <a:latin typeface="仿宋" panose="02010609060101010101" pitchFamily="49" charset="-122"/>
                <a:ea typeface="仿宋" panose="02010609060101010101" pitchFamily="49" charset="-122"/>
              </a:rPr>
              <a:t>       </a:t>
            </a:r>
            <a:r>
              <a:rPr lang="en-US" altLang="zh-CN" sz="2000" b="1" dirty="0">
                <a:latin typeface="仿宋" panose="02010609060101010101" pitchFamily="49" charset="-122"/>
                <a:ea typeface="仿宋" panose="02010609060101010101" pitchFamily="49" charset="-122"/>
              </a:rPr>
              <a:t>1 375</a:t>
            </a:r>
            <a:endParaRPr lang="zh-CN" altLang="zh-CN" sz="2000" b="1" dirty="0">
              <a:latin typeface="仿宋" panose="02010609060101010101" pitchFamily="49" charset="-122"/>
              <a:ea typeface="仿宋" panose="02010609060101010101" pitchFamily="49" charset="-122"/>
            </a:endParaRPr>
          </a:p>
        </p:txBody>
      </p:sp>
      <p:sp>
        <p:nvSpPr>
          <p:cNvPr id="496645" name="文本框 1"/>
          <p:cNvSpPr txBox="1"/>
          <p:nvPr/>
        </p:nvSpPr>
        <p:spPr>
          <a:xfrm>
            <a:off x="8696325" y="3113088"/>
            <a:ext cx="1101090" cy="460375"/>
          </a:xfrm>
          <a:prstGeom prst="rect">
            <a:avLst/>
          </a:prstGeom>
          <a:noFill/>
          <a:ln w="9525">
            <a:noFill/>
          </a:ln>
        </p:spPr>
        <p:txBody>
          <a:bodyPr wrap="none" anchor="t" anchorCtr="0">
            <a:spAutoFit/>
          </a:bodyPr>
          <a:p>
            <a:r>
              <a:rPr lang="zh-CN" altLang="en-US" sz="2400" b="1" dirty="0">
                <a:latin typeface="楷体" panose="02010609060101010101" pitchFamily="49" charset="-122"/>
                <a:ea typeface="楷体" panose="02010609060101010101" pitchFamily="49" charset="-122"/>
                <a:sym typeface="宋体" panose="02010600030101010101" pitchFamily="2" charset="-122"/>
              </a:rPr>
              <a:t>缴纳时</a:t>
            </a:r>
            <a:endParaRPr lang="zh-CN" altLang="en-US" sz="2400" b="1" dirty="0">
              <a:latin typeface="楷体" panose="02010609060101010101" pitchFamily="49" charset="-122"/>
              <a:ea typeface="楷体" panose="02010609060101010101" pitchFamily="49" charset="-122"/>
              <a:sym typeface="宋体" panose="02010600030101010101" pitchFamily="2" charset="-122"/>
            </a:endParaRPr>
          </a:p>
        </p:txBody>
      </p:sp>
      <p:sp>
        <p:nvSpPr>
          <p:cNvPr id="496646" name="Oval 38"/>
          <p:cNvSpPr/>
          <p:nvPr/>
        </p:nvSpPr>
        <p:spPr>
          <a:xfrm>
            <a:off x="8310563" y="3136900"/>
            <a:ext cx="431800" cy="433388"/>
          </a:xfrm>
          <a:prstGeom prst="ellipse">
            <a:avLst/>
          </a:prstGeom>
          <a:solidFill>
            <a:srgbClr val="FF9900"/>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楷体" panose="02010609060101010101" pitchFamily="49" charset="-122"/>
                <a:ea typeface="楷体" panose="02010609060101010101" pitchFamily="49" charset="-122"/>
              </a:rPr>
              <a:t>2</a:t>
            </a:r>
            <a:endParaRPr lang="en-US" altLang="zh-CN" sz="20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1268"/>
                                        </p:tgtEl>
                                        <p:attrNameLst>
                                          <p:attrName>style.visibility</p:attrName>
                                        </p:attrNameLst>
                                      </p:cBhvr>
                                      <p:to>
                                        <p:strVal val="visible"/>
                                      </p:to>
                                    </p:set>
                                    <p:anim calcmode="lin" valueType="num">
                                      <p:cBhvr>
                                        <p:cTn id="7" dur="500" fill="hold"/>
                                        <p:tgtEl>
                                          <p:spTgt spid="651268"/>
                                        </p:tgtEl>
                                        <p:attrNameLst>
                                          <p:attrName>ppt_x</p:attrName>
                                        </p:attrNameLst>
                                      </p:cBhvr>
                                      <p:tavLst>
                                        <p:tav tm="0">
                                          <p:val>
                                            <p:strVal val="0-#ppt_w/2"/>
                                          </p:val>
                                        </p:tav>
                                        <p:tav tm="100000">
                                          <p:val>
                                            <p:strVal val="#ppt_x"/>
                                          </p:val>
                                        </p:tav>
                                      </p:tavLst>
                                    </p:anim>
                                    <p:anim calcmode="lin" valueType="num">
                                      <p:cBhvr>
                                        <p:cTn id="8" dur="500" fill="hold"/>
                                        <p:tgtEl>
                                          <p:spTgt spid="6512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68" grpId="0" bldLvl="0" animBg="1"/>
    </p:bld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42" name="Rectangle 2"/>
          <p:cNvSpPr>
            <a:spLocks noGrp="1" noChangeArrowheads="1"/>
          </p:cNvSpPr>
          <p:nvPr>
            <p:ph idx="1"/>
          </p:nvPr>
        </p:nvSpPr>
        <p:spPr>
          <a:xfrm>
            <a:off x="828040" y="1196975"/>
            <a:ext cx="9458960" cy="793750"/>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所得税的核算</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97666" name="Rectangle 3"/>
          <p:cNvSpPr/>
          <p:nvPr>
            <p:ph type="title"/>
          </p:nvPr>
        </p:nvSpPr>
        <p:spPr>
          <a:xfrm>
            <a:off x="908685" y="304800"/>
            <a:ext cx="1019302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51269" name="Rectangle 5"/>
          <p:cNvSpPr/>
          <p:nvPr/>
        </p:nvSpPr>
        <p:spPr>
          <a:xfrm>
            <a:off x="908050" y="2132330"/>
            <a:ext cx="9236075" cy="502920"/>
          </a:xfrm>
          <a:prstGeom prst="rect">
            <a:avLst/>
          </a:prstGeom>
          <a:noFill/>
          <a:ln w="9525">
            <a:noFill/>
          </a:ln>
        </p:spPr>
        <p:txBody>
          <a:bodyPr anchor="t" anchorCtr="0"/>
          <a:p>
            <a:pPr algn="just">
              <a:spcBef>
                <a:spcPct val="20000"/>
              </a:spcBef>
              <a:buClr>
                <a:schemeClr val="accent2"/>
              </a:buClr>
              <a:buFont typeface="Wingdings 2" panose="05020102010507070707" pitchFamily="18" charset="2"/>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本期期末结转所得税到“本年利润”账户。</a:t>
            </a:r>
            <a:endParaRPr lang="zh-CN" altLang="en-US" sz="2800" b="1" dirty="0">
              <a:latin typeface="楷体" panose="02010609060101010101" pitchFamily="49" charset="-122"/>
              <a:ea typeface="楷体" panose="02010609060101010101" pitchFamily="49" charset="-122"/>
            </a:endParaRPr>
          </a:p>
        </p:txBody>
      </p:sp>
      <p:sp>
        <p:nvSpPr>
          <p:cNvPr id="651270" name="Rectangle 6" descr="Rectangle: Click to edit Master text styles&#13;&#10;Second level&#13;&#10;Third level&#13;&#10;Fourth level&#13;&#10;Fifth level"/>
          <p:cNvSpPr/>
          <p:nvPr/>
        </p:nvSpPr>
        <p:spPr>
          <a:xfrm>
            <a:off x="2281238" y="3705225"/>
            <a:ext cx="7354887" cy="1220788"/>
          </a:xfrm>
          <a:prstGeom prst="rect">
            <a:avLst/>
          </a:prstGeom>
          <a:solidFill>
            <a:srgbClr val="FFFF99"/>
          </a:solidFill>
          <a:ln w="9525">
            <a:noFill/>
          </a:ln>
        </p:spPr>
        <p:txBody>
          <a:bodyPr anchor="ctr" anchorCtr="0"/>
          <a:p>
            <a:pPr marL="342900" indent="-342900" algn="just">
              <a:lnSpc>
                <a:spcPct val="150000"/>
              </a:lnSpc>
              <a:spcBef>
                <a:spcPct val="20000"/>
              </a:spcBef>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zh-CN" sz="2400" b="1" dirty="0">
                <a:latin typeface="仿宋" panose="02010609060101010101" pitchFamily="49" charset="-122"/>
                <a:ea typeface="仿宋" panose="02010609060101010101" pitchFamily="49" charset="-122"/>
              </a:rPr>
              <a:t>借：</a:t>
            </a:r>
            <a:r>
              <a:rPr lang="zh-CN" altLang="en-US" sz="2400" b="1" dirty="0">
                <a:latin typeface="仿宋" panose="02010609060101010101" pitchFamily="49" charset="-122"/>
                <a:ea typeface="仿宋" panose="02010609060101010101" pitchFamily="49" charset="-122"/>
              </a:rPr>
              <a:t>本年利润              </a:t>
            </a:r>
            <a:r>
              <a:rPr lang="en-US" altLang="zh-CN" sz="2400" b="1" dirty="0">
                <a:latin typeface="仿宋" panose="02010609060101010101" pitchFamily="49" charset="-122"/>
                <a:ea typeface="仿宋" panose="02010609060101010101" pitchFamily="49" charset="-122"/>
              </a:rPr>
              <a:t>1 375</a:t>
            </a:r>
            <a:endParaRPr lang="zh-CN" altLang="zh-CN" sz="24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zh-CN" sz="2400" b="1" dirty="0">
                <a:latin typeface="仿宋" panose="02010609060101010101" pitchFamily="49" charset="-122"/>
                <a:ea typeface="仿宋" panose="02010609060101010101" pitchFamily="49" charset="-122"/>
              </a:rPr>
              <a:t>  </a:t>
            </a:r>
            <a:r>
              <a:rPr lang="en-US" altLang="zh-CN" sz="2400" b="1" dirty="0">
                <a:latin typeface="仿宋" panose="02010609060101010101" pitchFamily="49" charset="-122"/>
                <a:ea typeface="仿宋" panose="02010609060101010101" pitchFamily="49" charset="-122"/>
              </a:rPr>
              <a:t>        </a:t>
            </a:r>
            <a:r>
              <a:rPr lang="zh-CN" altLang="zh-CN" sz="2400" b="1" dirty="0">
                <a:latin typeface="仿宋" panose="02010609060101010101" pitchFamily="49" charset="-122"/>
                <a:ea typeface="仿宋" panose="02010609060101010101" pitchFamily="49" charset="-122"/>
              </a:rPr>
              <a:t>贷：</a:t>
            </a:r>
            <a:r>
              <a:rPr lang="zh-CN" altLang="en-US" sz="2400" b="1" dirty="0">
                <a:latin typeface="仿宋" panose="02010609060101010101" pitchFamily="49" charset="-122"/>
                <a:ea typeface="仿宋" panose="02010609060101010101" pitchFamily="49" charset="-122"/>
              </a:rPr>
              <a:t>所得税费用            </a:t>
            </a:r>
            <a:r>
              <a:rPr lang="en-US" altLang="zh-CN" sz="2400" b="1" dirty="0">
                <a:latin typeface="仿宋" panose="02010609060101010101" pitchFamily="49" charset="-122"/>
                <a:ea typeface="仿宋" panose="02010609060101010101" pitchFamily="49" charset="-122"/>
              </a:rPr>
              <a:t>1 375</a:t>
            </a:r>
            <a:endParaRPr lang="zh-CN" altLang="zh-CN" sz="2400" b="1" dirty="0">
              <a:latin typeface="仿宋" panose="02010609060101010101" pitchFamily="49" charset="-122"/>
              <a:ea typeface="仿宋" panose="02010609060101010101" pitchFamily="49" charset="-122"/>
            </a:endParaRPr>
          </a:p>
        </p:txBody>
      </p:sp>
      <p:graphicFrame>
        <p:nvGraphicFramePr>
          <p:cNvPr id="651271" name="Group 7"/>
          <p:cNvGraphicFramePr>
            <a:graphicFrameLocks noGrp="1"/>
          </p:cNvGraphicFramePr>
          <p:nvPr/>
        </p:nvGraphicFramePr>
        <p:xfrm>
          <a:off x="2166938" y="5375275"/>
          <a:ext cx="7891145" cy="647700"/>
        </p:xfrm>
        <a:graphic>
          <a:graphicData uri="http://schemas.openxmlformats.org/drawingml/2006/table">
            <a:tbl>
              <a:tblPr/>
              <a:tblGrid>
                <a:gridCol w="1276350"/>
                <a:gridCol w="557530"/>
                <a:gridCol w="1513840"/>
                <a:gridCol w="558800"/>
                <a:gridCol w="1274445"/>
                <a:gridCol w="958215"/>
                <a:gridCol w="1751965"/>
              </a:tblGrid>
              <a:tr h="647700">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rPr>
                        <a:t>净利润</a:t>
                      </a:r>
                      <a:endParaRPr kumimoji="0" lang="zh-CN" altLang="en-US" sz="2800" b="1" i="0" u="none" strike="noStrike" cap="none" normalizeH="0" baseline="0" dirty="0">
                        <a:ln>
                          <a:noFill/>
                        </a:ln>
                        <a:solidFill>
                          <a:srgbClr val="0000FF"/>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a:ln>
                            <a:noFill/>
                          </a:ln>
                          <a:solidFill>
                            <a:srgbClr val="FF0000"/>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5 500</a:t>
                      </a:r>
                      <a:endPar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1 375</a:t>
                      </a:r>
                      <a:endPar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c>
                  <a:txBody>
                    <a:bodyPr/>
                    <a:lstStyle/>
                    <a:p>
                      <a:pPr marL="0" marR="0" lvl="0" indent="0" algn="ctr" defTabSz="914400" rtl="0" eaLnBrk="1" fontAlgn="base" latinLnBrk="0" hangingPunct="1">
                        <a:lnSpc>
                          <a:spcPct val="8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4 125</a:t>
                      </a:r>
                      <a:endParaRPr kumimoji="0" lang="en-US" altLang="zh-CN" sz="28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36000" marR="36000" marT="18000" marB="18000" anchor="ctr" anchorCtr="1" horzOverflow="overflow">
                    <a:lnL>
                      <a:noFill/>
                    </a:lnL>
                    <a:lnR>
                      <a:noFill/>
                    </a:lnR>
                    <a:lnT>
                      <a:noFill/>
                    </a:lnT>
                    <a:lnB>
                      <a:noFill/>
                    </a:lnB>
                    <a:lnTlToBr>
                      <a:noFill/>
                    </a:lnTlToBr>
                    <a:lnBlToTr>
                      <a:noFill/>
                    </a:lnBlToTr>
                    <a:solidFill>
                      <a:srgbClr val="FFFFCC"/>
                    </a:solidFill>
                  </a:tcPr>
                </a:tc>
              </a:tr>
            </a:tbl>
          </a:graphicData>
        </a:graphic>
      </p:graphicFrame>
      <p:sp>
        <p:nvSpPr>
          <p:cNvPr id="497687" name="Rectangle 4" descr="Rectangle: Click to edit Master text styles&#13;&#10;Second level&#13;&#10;Third level&#13;&#10;Fourth level&#13;&#10;Fifth level"/>
          <p:cNvSpPr/>
          <p:nvPr/>
        </p:nvSpPr>
        <p:spPr>
          <a:xfrm>
            <a:off x="5087938" y="1052513"/>
            <a:ext cx="5364162" cy="936625"/>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2000" b="1" dirty="0">
                <a:latin typeface="仿宋" panose="02010609060101010101" pitchFamily="49" charset="-122"/>
                <a:ea typeface="仿宋" panose="02010609060101010101" pitchFamily="49" charset="-122"/>
              </a:rPr>
              <a:t>借：所得税</a:t>
            </a:r>
            <a:r>
              <a:rPr lang="zh-CN" altLang="en-US" sz="2000" b="1" dirty="0">
                <a:latin typeface="仿宋" panose="02010609060101010101" pitchFamily="49" charset="-122"/>
                <a:ea typeface="仿宋" panose="02010609060101010101" pitchFamily="49" charset="-122"/>
              </a:rPr>
              <a:t>费用</a:t>
            </a:r>
            <a:r>
              <a:rPr lang="zh-CN" altLang="zh-CN" sz="2000" b="1" dirty="0">
                <a:latin typeface="仿宋" panose="02010609060101010101" pitchFamily="49" charset="-122"/>
                <a:ea typeface="仿宋" panose="02010609060101010101" pitchFamily="49" charset="-122"/>
              </a:rPr>
              <a:t>          </a:t>
            </a:r>
            <a:r>
              <a:rPr lang="zh-CN" altLang="en-US" sz="2000" b="1" dirty="0">
                <a:latin typeface="仿宋" panose="02010609060101010101" pitchFamily="49" charset="-122"/>
                <a:ea typeface="仿宋" panose="02010609060101010101" pitchFamily="49" charset="-122"/>
              </a:rPr>
              <a:t>      </a:t>
            </a:r>
            <a:r>
              <a:rPr lang="zh-CN" altLang="zh-CN" sz="2000" b="1" dirty="0">
                <a:latin typeface="仿宋" panose="02010609060101010101" pitchFamily="49" charset="-122"/>
                <a:ea typeface="仿宋" panose="02010609060101010101" pitchFamily="49" charset="-122"/>
              </a:rPr>
              <a:t> </a:t>
            </a:r>
            <a:r>
              <a:rPr lang="en-US" altLang="zh-CN" sz="2000" b="1" dirty="0">
                <a:latin typeface="仿宋" panose="02010609060101010101" pitchFamily="49" charset="-122"/>
                <a:ea typeface="仿宋" panose="02010609060101010101" pitchFamily="49" charset="-122"/>
              </a:rPr>
              <a:t>1 375</a:t>
            </a:r>
            <a:endParaRPr lang="zh-CN" altLang="zh-CN" sz="20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zh-CN" altLang="zh-CN" sz="2000" b="1" dirty="0">
                <a:latin typeface="仿宋" panose="02010609060101010101" pitchFamily="49" charset="-122"/>
                <a:ea typeface="仿宋" panose="02010609060101010101" pitchFamily="49" charset="-122"/>
              </a:rPr>
              <a:t>  </a:t>
            </a:r>
            <a:r>
              <a:rPr lang="en-US" altLang="zh-CN" sz="2000" b="1" dirty="0">
                <a:latin typeface="仿宋" panose="02010609060101010101" pitchFamily="49" charset="-122"/>
                <a:ea typeface="仿宋" panose="02010609060101010101" pitchFamily="49" charset="-122"/>
              </a:rPr>
              <a:t>  </a:t>
            </a:r>
            <a:r>
              <a:rPr lang="zh-CN" altLang="zh-CN" sz="2000" b="1" dirty="0">
                <a:latin typeface="仿宋" panose="02010609060101010101" pitchFamily="49" charset="-122"/>
                <a:ea typeface="仿宋" panose="02010609060101010101" pitchFamily="49" charset="-122"/>
              </a:rPr>
              <a:t>贷：应交税费—应交所得税</a:t>
            </a:r>
            <a:r>
              <a:rPr lang="zh-CN" altLang="en-US" sz="2000" b="1" dirty="0">
                <a:latin typeface="仿宋" panose="02010609060101010101" pitchFamily="49" charset="-122"/>
                <a:ea typeface="仿宋" panose="02010609060101010101" pitchFamily="49" charset="-122"/>
              </a:rPr>
              <a:t>       </a:t>
            </a:r>
            <a:r>
              <a:rPr lang="en-US" altLang="zh-CN" sz="2000" b="1" dirty="0">
                <a:latin typeface="仿宋" panose="02010609060101010101" pitchFamily="49" charset="-122"/>
                <a:ea typeface="仿宋" panose="02010609060101010101" pitchFamily="49" charset="-122"/>
              </a:rPr>
              <a:t>1 375</a:t>
            </a:r>
            <a:endParaRPr lang="zh-CN" altLang="zh-CN" sz="2000" b="1" dirty="0">
              <a:latin typeface="仿宋" panose="02010609060101010101" pitchFamily="49" charset="-122"/>
              <a:ea typeface="仿宋" panose="02010609060101010101" pitchFamily="49" charset="-122"/>
            </a:endParaRPr>
          </a:p>
        </p:txBody>
      </p:sp>
      <p:sp>
        <p:nvSpPr>
          <p:cNvPr id="497688" name="文本框 2"/>
          <p:cNvSpPr txBox="1"/>
          <p:nvPr/>
        </p:nvSpPr>
        <p:spPr>
          <a:xfrm>
            <a:off x="8616950" y="3201988"/>
            <a:ext cx="1101090" cy="460375"/>
          </a:xfrm>
          <a:prstGeom prst="rect">
            <a:avLst/>
          </a:prstGeom>
          <a:noFill/>
          <a:ln w="9525">
            <a:noFill/>
          </a:ln>
        </p:spPr>
        <p:txBody>
          <a:bodyPr wrap="none" anchor="t" anchorCtr="0">
            <a:spAutoFit/>
          </a:bodyPr>
          <a:p>
            <a:r>
              <a:rPr lang="zh-CN" altLang="en-US" sz="2400" b="1" dirty="0">
                <a:latin typeface="楷体" panose="02010609060101010101" pitchFamily="49" charset="-122"/>
                <a:ea typeface="楷体" panose="02010609060101010101" pitchFamily="49" charset="-122"/>
                <a:sym typeface="宋体" panose="02010600030101010101" pitchFamily="2" charset="-122"/>
              </a:rPr>
              <a:t>结转时</a:t>
            </a:r>
            <a:endParaRPr lang="zh-CN" altLang="en-US" sz="2400" b="1" dirty="0">
              <a:latin typeface="楷体" panose="02010609060101010101" pitchFamily="49" charset="-122"/>
              <a:ea typeface="楷体" panose="02010609060101010101" pitchFamily="49" charset="-122"/>
              <a:sym typeface="宋体" panose="02010600030101010101" pitchFamily="2" charset="-122"/>
            </a:endParaRPr>
          </a:p>
        </p:txBody>
      </p:sp>
      <p:sp>
        <p:nvSpPr>
          <p:cNvPr id="497689" name="Oval 38"/>
          <p:cNvSpPr/>
          <p:nvPr/>
        </p:nvSpPr>
        <p:spPr>
          <a:xfrm>
            <a:off x="8231188" y="3225800"/>
            <a:ext cx="431800" cy="433388"/>
          </a:xfrm>
          <a:prstGeom prst="ellipse">
            <a:avLst/>
          </a:prstGeom>
          <a:solidFill>
            <a:srgbClr val="FF9900"/>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楷体" panose="02010609060101010101" pitchFamily="49" charset="-122"/>
                <a:ea typeface="楷体" panose="02010609060101010101" pitchFamily="49" charset="-122"/>
              </a:rPr>
              <a:t>3</a:t>
            </a:r>
            <a:endParaRPr lang="en-US" altLang="zh-CN" sz="20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512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651270"/>
                                        </p:tgtEl>
                                        <p:attrNameLst>
                                          <p:attrName>style.visibility</p:attrName>
                                        </p:attrNameLst>
                                      </p:cBhvr>
                                      <p:to>
                                        <p:strVal val="visible"/>
                                      </p:to>
                                    </p:set>
                                    <p:anim calcmode="lin" valueType="num">
                                      <p:cBhvr>
                                        <p:cTn id="11" dur="500" fill="hold"/>
                                        <p:tgtEl>
                                          <p:spTgt spid="651270"/>
                                        </p:tgtEl>
                                        <p:attrNameLst>
                                          <p:attrName>ppt_x</p:attrName>
                                        </p:attrNameLst>
                                      </p:cBhvr>
                                      <p:tavLst>
                                        <p:tav tm="0">
                                          <p:val>
                                            <p:strVal val="0-#ppt_w/2"/>
                                          </p:val>
                                        </p:tav>
                                        <p:tav tm="100000">
                                          <p:val>
                                            <p:strVal val="#ppt_x"/>
                                          </p:val>
                                        </p:tav>
                                      </p:tavLst>
                                    </p:anim>
                                    <p:anim calcmode="lin" valueType="num">
                                      <p:cBhvr>
                                        <p:cTn id="12" dur="500" fill="hold"/>
                                        <p:tgtEl>
                                          <p:spTgt spid="65127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51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69" grpId="0"/>
      <p:bldP spid="651270" grpId="0" bldLvl="0" animBg="1"/>
    </p:bld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8689" name="Rectangle 3"/>
          <p:cNvSpPr/>
          <p:nvPr>
            <p:ph idx="1"/>
          </p:nvPr>
        </p:nvSpPr>
        <p:spPr>
          <a:xfrm>
            <a:off x="915035" y="1196975"/>
            <a:ext cx="10138410" cy="4304030"/>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黑体" panose="02010609060101010101" pitchFamily="49" charset="-122"/>
                <a:ea typeface="黑体" panose="02010609060101010101" pitchFamily="49" charset="-122"/>
              </a:rPr>
              <a:t>5</a:t>
            </a:r>
            <a:r>
              <a:rPr lang="zh-CN" altLang="en-US" sz="3200" dirty="0">
                <a:solidFill>
                  <a:srgbClr val="FF0000"/>
                </a:solidFill>
                <a:latin typeface="黑体" panose="02010609060101010101" pitchFamily="49" charset="-122"/>
                <a:ea typeface="黑体" panose="02010609060101010101" pitchFamily="49" charset="-122"/>
              </a:rPr>
              <a:t>．“本年利润”账户</a:t>
            </a:r>
            <a:endParaRPr lang="zh-CN" altLang="en-US" sz="3200" dirty="0">
              <a:solidFill>
                <a:srgbClr val="FF0000"/>
              </a:solidFill>
              <a:latin typeface="黑体" panose="02010609060101010101" pitchFamily="49" charset="-122"/>
              <a:ea typeface="黑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）核算内容：核算企业一定时期内净利润的形成或亏损的发生情况</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2</a:t>
            </a:r>
            <a:r>
              <a:rPr lang="zh-CN" altLang="en-US" sz="3200" dirty="0">
                <a:latin typeface="楷体" panose="02010609060101010101" pitchFamily="49" charset="-122"/>
                <a:ea typeface="楷体" panose="02010609060101010101" pitchFamily="49" charset="-122"/>
              </a:rPr>
              <a:t>）性质：所有者权益类账户</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3</a:t>
            </a:r>
            <a:r>
              <a:rPr lang="zh-CN" altLang="en-US" sz="3200" dirty="0">
                <a:latin typeface="楷体" panose="02010609060101010101" pitchFamily="49" charset="-122"/>
                <a:ea typeface="楷体" panose="02010609060101010101" pitchFamily="49" charset="-122"/>
              </a:rPr>
              <a:t>）结构：</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a:t>
            </a:r>
            <a:r>
              <a:rPr lang="en-US" altLang="zh-CN" sz="3200" dirty="0">
                <a:latin typeface="楷体" panose="02010609060101010101" pitchFamily="49" charset="-122"/>
                <a:ea typeface="楷体" panose="02010609060101010101" pitchFamily="49" charset="-122"/>
              </a:rPr>
              <a:t>4</a:t>
            </a:r>
            <a:r>
              <a:rPr lang="zh-CN" altLang="en-US" sz="3200" dirty="0">
                <a:latin typeface="楷体" panose="02010609060101010101" pitchFamily="49" charset="-122"/>
                <a:ea typeface="楷体" panose="02010609060101010101" pitchFamily="49" charset="-122"/>
              </a:rPr>
              <a:t>）本账户一般不设置明细分类账户</a:t>
            </a:r>
            <a:endParaRPr lang="zh-CN" altLang="en-US" sz="3200" dirty="0">
              <a:latin typeface="楷体" panose="02010609060101010101" pitchFamily="49" charset="-122"/>
              <a:ea typeface="楷体" panose="02010609060101010101" pitchFamily="49" charset="-122"/>
            </a:endParaRPr>
          </a:p>
        </p:txBody>
      </p:sp>
      <p:sp>
        <p:nvSpPr>
          <p:cNvPr id="498690"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9713"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105954" name="Group 34"/>
          <p:cNvGraphicFramePr>
            <a:graphicFrameLocks noGrp="1"/>
          </p:cNvGraphicFramePr>
          <p:nvPr/>
        </p:nvGraphicFramePr>
        <p:xfrm>
          <a:off x="1738313" y="1273175"/>
          <a:ext cx="8715375" cy="4956175"/>
        </p:xfrm>
        <a:graphic>
          <a:graphicData uri="http://schemas.openxmlformats.org/drawingml/2006/table">
            <a:tbl>
              <a:tblPr/>
              <a:tblGrid>
                <a:gridCol w="4429760"/>
                <a:gridCol w="4285615"/>
              </a:tblGrid>
              <a:tr h="576207">
                <a:tc gridSpan="2">
                  <a:txBody>
                    <a:bodyPr/>
                    <a:lstStyle/>
                    <a:p>
                      <a:pPr marL="0" marR="0" lvl="0" indent="0" algn="ctr"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本年利润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9" marB="45719"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3264403">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期末转入的</a:t>
                      </a:r>
                      <a:r>
                        <a:rPr kumimoji="1" lang="zh-CN" altLang="en-US" sz="24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各项费用：</a:t>
                      </a:r>
                      <a:endParaRPr kumimoji="1" lang="zh-CN" altLang="en-US" sz="24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en-US" altLang="zh-CN" sz="22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a:t>
                      </a:r>
                      <a:r>
                        <a:rPr kumimoji="1" lang="zh-CN" altLang="en-US" sz="22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主营业务成本</a:t>
                      </a:r>
                      <a:r>
                        <a:rPr kumimoji="1" lang="en-US" altLang="zh-CN" sz="22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(2)</a:t>
                      </a:r>
                      <a:r>
                        <a:rPr kumimoji="1" lang="zh-CN" altLang="en-US" sz="22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其他业务成本</a:t>
                      </a:r>
                      <a:endParaRPr kumimoji="1" lang="zh-CN" altLang="en-US" sz="22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(3)</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税金及附加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(4)</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销售费用</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(5)</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管理费用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(6)</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财务费用</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(7)</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营业外支出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(8)</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投资净损失</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(9)</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所得税费用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9" marB="4571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期末转入的</a:t>
                      </a:r>
                      <a:r>
                        <a:rPr kumimoji="1" lang="zh-CN" altLang="en-US" sz="2400" b="1" i="0" u="none" strike="noStrike" cap="none" normalizeH="0" baseline="0" dirty="0">
                          <a:ln>
                            <a:noFill/>
                          </a:ln>
                          <a:solidFill>
                            <a:srgbClr val="FF0000"/>
                          </a:solidFill>
                          <a:effectLst/>
                          <a:latin typeface="楷体" panose="02010609060101010101" pitchFamily="49" charset="-122"/>
                          <a:ea typeface="楷体" panose="02010609060101010101" pitchFamily="49" charset="-122"/>
                        </a:rPr>
                        <a:t>各项收入</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主营业务收入</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(2)</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其他业务收入</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(3)</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投资净收益</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(4)</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营业外收入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9" marB="4571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115565">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期末余额：累计发生的净亏损 </a:t>
                      </a:r>
                      <a:endPar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19" marB="45719"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3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期末余额：累计实现的净利润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9" marB="45719"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2577" name="Text Box 2"/>
          <p:cNvSpPr txBox="1"/>
          <p:nvPr/>
        </p:nvSpPr>
        <p:spPr>
          <a:xfrm>
            <a:off x="2855913" y="357188"/>
            <a:ext cx="6335712" cy="641350"/>
          </a:xfrm>
          <a:prstGeom prst="rect">
            <a:avLst/>
          </a:prstGeom>
          <a:solidFill>
            <a:schemeClr val="bg1">
              <a:alpha val="34900"/>
            </a:schemeClr>
          </a:solid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接受投入资本业务总结</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52578" name="Line 3"/>
          <p:cNvSpPr/>
          <p:nvPr/>
        </p:nvSpPr>
        <p:spPr>
          <a:xfrm>
            <a:off x="2225675" y="1917700"/>
            <a:ext cx="2376488" cy="0"/>
          </a:xfrm>
          <a:prstGeom prst="line">
            <a:avLst/>
          </a:prstGeom>
          <a:ln w="19050" cap="flat" cmpd="sng">
            <a:solidFill>
              <a:schemeClr val="accent2"/>
            </a:solidFill>
            <a:prstDash val="solid"/>
            <a:round/>
            <a:headEnd type="none" w="med" len="med"/>
            <a:tailEnd type="none" w="med" len="med"/>
          </a:ln>
        </p:spPr>
      </p:sp>
      <p:sp>
        <p:nvSpPr>
          <p:cNvPr id="152579" name="Line 4"/>
          <p:cNvSpPr/>
          <p:nvPr/>
        </p:nvSpPr>
        <p:spPr>
          <a:xfrm>
            <a:off x="3089275" y="1924050"/>
            <a:ext cx="0" cy="1433513"/>
          </a:xfrm>
          <a:prstGeom prst="line">
            <a:avLst/>
          </a:prstGeom>
          <a:ln w="12700" cap="flat" cmpd="sng">
            <a:solidFill>
              <a:schemeClr val="accent2"/>
            </a:solidFill>
            <a:prstDash val="solid"/>
            <a:round/>
            <a:headEnd type="none" w="med" len="med"/>
            <a:tailEnd type="none" w="med" len="med"/>
          </a:ln>
        </p:spPr>
      </p:sp>
      <p:sp>
        <p:nvSpPr>
          <p:cNvPr id="152580" name="Line 7"/>
          <p:cNvSpPr/>
          <p:nvPr/>
        </p:nvSpPr>
        <p:spPr>
          <a:xfrm>
            <a:off x="5924550" y="4708525"/>
            <a:ext cx="1800225" cy="0"/>
          </a:xfrm>
          <a:prstGeom prst="line">
            <a:avLst/>
          </a:prstGeom>
          <a:ln w="19050" cap="flat" cmpd="sng">
            <a:solidFill>
              <a:schemeClr val="accent2"/>
            </a:solidFill>
            <a:prstDash val="solid"/>
            <a:round/>
            <a:headEnd type="none" w="med" len="med"/>
            <a:tailEnd type="none" w="med" len="med"/>
          </a:ln>
        </p:spPr>
      </p:sp>
      <p:sp>
        <p:nvSpPr>
          <p:cNvPr id="152581" name="Line 8"/>
          <p:cNvSpPr/>
          <p:nvPr/>
        </p:nvSpPr>
        <p:spPr>
          <a:xfrm>
            <a:off x="6777038" y="4708525"/>
            <a:ext cx="0" cy="360363"/>
          </a:xfrm>
          <a:prstGeom prst="line">
            <a:avLst/>
          </a:prstGeom>
          <a:ln w="12700" cap="flat" cmpd="sng">
            <a:solidFill>
              <a:schemeClr val="accent2"/>
            </a:solidFill>
            <a:prstDash val="solid"/>
            <a:round/>
            <a:headEnd type="none" w="med" len="med"/>
            <a:tailEnd type="none" w="med" len="med"/>
          </a:ln>
        </p:spPr>
      </p:sp>
      <p:sp>
        <p:nvSpPr>
          <p:cNvPr id="152582" name="Line 9"/>
          <p:cNvSpPr/>
          <p:nvPr/>
        </p:nvSpPr>
        <p:spPr>
          <a:xfrm>
            <a:off x="6769100" y="2092325"/>
            <a:ext cx="0" cy="360363"/>
          </a:xfrm>
          <a:prstGeom prst="line">
            <a:avLst/>
          </a:prstGeom>
          <a:ln w="12700" cap="flat" cmpd="sng">
            <a:solidFill>
              <a:schemeClr val="accent2"/>
            </a:solidFill>
            <a:prstDash val="solid"/>
            <a:round/>
            <a:headEnd type="none" w="med" len="med"/>
            <a:tailEnd type="none" w="med" len="med"/>
          </a:ln>
        </p:spPr>
      </p:sp>
      <p:sp>
        <p:nvSpPr>
          <p:cNvPr id="152583" name="Line 10"/>
          <p:cNvSpPr/>
          <p:nvPr/>
        </p:nvSpPr>
        <p:spPr>
          <a:xfrm>
            <a:off x="5907088" y="2903538"/>
            <a:ext cx="1800225" cy="0"/>
          </a:xfrm>
          <a:prstGeom prst="line">
            <a:avLst/>
          </a:prstGeom>
          <a:ln w="19050" cap="flat" cmpd="sng">
            <a:solidFill>
              <a:schemeClr val="accent2"/>
            </a:solidFill>
            <a:prstDash val="solid"/>
            <a:round/>
            <a:headEnd type="none" w="med" len="med"/>
            <a:tailEnd type="none" w="med" len="med"/>
          </a:ln>
        </p:spPr>
      </p:sp>
      <p:sp>
        <p:nvSpPr>
          <p:cNvPr id="152584" name="Line 11"/>
          <p:cNvSpPr/>
          <p:nvPr/>
        </p:nvSpPr>
        <p:spPr>
          <a:xfrm>
            <a:off x="6759575" y="2903538"/>
            <a:ext cx="0" cy="360362"/>
          </a:xfrm>
          <a:prstGeom prst="line">
            <a:avLst/>
          </a:prstGeom>
          <a:ln w="12700" cap="flat" cmpd="sng">
            <a:solidFill>
              <a:schemeClr val="accent2"/>
            </a:solidFill>
            <a:prstDash val="solid"/>
            <a:round/>
            <a:headEnd type="none" w="med" len="med"/>
            <a:tailEnd type="none" w="med" len="med"/>
          </a:ln>
        </p:spPr>
      </p:sp>
      <p:sp>
        <p:nvSpPr>
          <p:cNvPr id="152585" name="Line 12"/>
          <p:cNvSpPr/>
          <p:nvPr/>
        </p:nvSpPr>
        <p:spPr>
          <a:xfrm>
            <a:off x="5880100" y="3789363"/>
            <a:ext cx="1800225" cy="0"/>
          </a:xfrm>
          <a:prstGeom prst="line">
            <a:avLst/>
          </a:prstGeom>
          <a:ln w="19050" cap="flat" cmpd="sng">
            <a:solidFill>
              <a:schemeClr val="accent2"/>
            </a:solidFill>
            <a:prstDash val="solid"/>
            <a:round/>
            <a:headEnd type="none" w="med" len="med"/>
            <a:tailEnd type="none" w="med" len="med"/>
          </a:ln>
        </p:spPr>
      </p:sp>
      <p:sp>
        <p:nvSpPr>
          <p:cNvPr id="152586" name="Line 13"/>
          <p:cNvSpPr/>
          <p:nvPr/>
        </p:nvSpPr>
        <p:spPr>
          <a:xfrm>
            <a:off x="6777038" y="3860800"/>
            <a:ext cx="0" cy="360363"/>
          </a:xfrm>
          <a:prstGeom prst="line">
            <a:avLst/>
          </a:prstGeom>
          <a:ln w="12700" cap="flat" cmpd="sng">
            <a:solidFill>
              <a:schemeClr val="accent2"/>
            </a:solidFill>
            <a:prstDash val="solid"/>
            <a:round/>
            <a:headEnd type="none" w="med" len="med"/>
            <a:tailEnd type="none" w="med" len="med"/>
          </a:ln>
        </p:spPr>
      </p:sp>
      <p:sp>
        <p:nvSpPr>
          <p:cNvPr id="152587" name="Text Box 14"/>
          <p:cNvSpPr txBox="1"/>
          <p:nvPr/>
        </p:nvSpPr>
        <p:spPr>
          <a:xfrm>
            <a:off x="2225675" y="1412875"/>
            <a:ext cx="1655763" cy="565150"/>
          </a:xfrm>
          <a:prstGeom prst="rect">
            <a:avLst/>
          </a:prstGeom>
          <a:noFill/>
          <a:ln w="9525">
            <a:noFill/>
          </a:ln>
        </p:spPr>
        <p:txBody>
          <a:bodyPr wrap="square" anchor="t" anchorCtr="0">
            <a:spAutoFit/>
          </a:bodyPr>
          <a:p>
            <a:pPr algn="ctr">
              <a:lnSpc>
                <a:spcPct val="110000"/>
              </a:lnSpc>
            </a:pPr>
            <a:r>
              <a:rPr lang="zh-CN" altLang="en-US" sz="2800" b="1" dirty="0">
                <a:solidFill>
                  <a:srgbClr val="080808"/>
                </a:solidFill>
                <a:latin typeface="楷体" panose="02010609060101010101" pitchFamily="49" charset="-122"/>
                <a:ea typeface="楷体" panose="02010609060101010101" pitchFamily="49" charset="-122"/>
              </a:rPr>
              <a:t>实收资本</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588" name="Text Box 16"/>
          <p:cNvSpPr txBox="1"/>
          <p:nvPr/>
        </p:nvSpPr>
        <p:spPr>
          <a:xfrm>
            <a:off x="6024563" y="1628775"/>
            <a:ext cx="1665287" cy="565150"/>
          </a:xfrm>
          <a:prstGeom prst="rect">
            <a:avLst/>
          </a:prstGeom>
          <a:noFill/>
          <a:ln w="9525">
            <a:noFill/>
          </a:ln>
        </p:spPr>
        <p:txBody>
          <a:bodyPr anchor="t" anchorCtr="0">
            <a:spAutoFit/>
          </a:bodyPr>
          <a:p>
            <a:pPr algn="ctr">
              <a:lnSpc>
                <a:spcPct val="110000"/>
              </a:lnSpc>
            </a:pPr>
            <a:r>
              <a:rPr lang="zh-CN" altLang="en-US" sz="2800" b="1" dirty="0">
                <a:solidFill>
                  <a:srgbClr val="080808"/>
                </a:solidFill>
                <a:latin typeface="楷体" panose="02010609060101010101" pitchFamily="49" charset="-122"/>
                <a:ea typeface="楷体" panose="02010609060101010101" pitchFamily="49" charset="-122"/>
              </a:rPr>
              <a:t>银行存款</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589" name="Text Box 17"/>
          <p:cNvSpPr txBox="1"/>
          <p:nvPr/>
        </p:nvSpPr>
        <p:spPr>
          <a:xfrm>
            <a:off x="5953125" y="2420938"/>
            <a:ext cx="1649413" cy="565150"/>
          </a:xfrm>
          <a:prstGeom prst="rect">
            <a:avLst/>
          </a:prstGeom>
          <a:noFill/>
          <a:ln w="9525">
            <a:noFill/>
          </a:ln>
        </p:spPr>
        <p:txBody>
          <a:bodyPr anchor="t" anchorCtr="0">
            <a:spAutoFit/>
          </a:bodyPr>
          <a:p>
            <a:pPr algn="ctr">
              <a:lnSpc>
                <a:spcPct val="110000"/>
              </a:lnSpc>
            </a:pPr>
            <a:r>
              <a:rPr lang="zh-CN" altLang="en-US" sz="2800" b="1" dirty="0">
                <a:solidFill>
                  <a:srgbClr val="080808"/>
                </a:solidFill>
                <a:latin typeface="楷体" panose="02010609060101010101" pitchFamily="49" charset="-122"/>
                <a:ea typeface="楷体" panose="02010609060101010101" pitchFamily="49" charset="-122"/>
              </a:rPr>
              <a:t>固定资产</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590" name="Text Box 18"/>
          <p:cNvSpPr txBox="1"/>
          <p:nvPr/>
        </p:nvSpPr>
        <p:spPr>
          <a:xfrm>
            <a:off x="5951538" y="3297238"/>
            <a:ext cx="1728787" cy="565150"/>
          </a:xfrm>
          <a:prstGeom prst="rect">
            <a:avLst/>
          </a:prstGeom>
          <a:noFill/>
          <a:ln w="9525">
            <a:noFill/>
          </a:ln>
        </p:spPr>
        <p:txBody>
          <a:bodyPr anchor="t" anchorCtr="0">
            <a:spAutoFit/>
          </a:bodyPr>
          <a:p>
            <a:pPr algn="ctr">
              <a:lnSpc>
                <a:spcPct val="110000"/>
              </a:lnSpc>
            </a:pPr>
            <a:r>
              <a:rPr lang="zh-CN" altLang="en-US" sz="2800" b="1" dirty="0">
                <a:solidFill>
                  <a:srgbClr val="080808"/>
                </a:solidFill>
                <a:latin typeface="楷体" panose="02010609060101010101" pitchFamily="49" charset="-122"/>
                <a:ea typeface="楷体" panose="02010609060101010101" pitchFamily="49" charset="-122"/>
              </a:rPr>
              <a:t>原材料</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591" name="Text Box 19"/>
          <p:cNvSpPr txBox="1"/>
          <p:nvPr/>
        </p:nvSpPr>
        <p:spPr>
          <a:xfrm>
            <a:off x="6015038" y="4187825"/>
            <a:ext cx="1636712" cy="565150"/>
          </a:xfrm>
          <a:prstGeom prst="rect">
            <a:avLst/>
          </a:prstGeom>
          <a:noFill/>
          <a:ln w="9525">
            <a:noFill/>
          </a:ln>
        </p:spPr>
        <p:txBody>
          <a:bodyPr anchor="t" anchorCtr="0">
            <a:spAutoFit/>
          </a:bodyPr>
          <a:p>
            <a:pPr algn="ctr">
              <a:lnSpc>
                <a:spcPct val="110000"/>
              </a:lnSpc>
            </a:pPr>
            <a:r>
              <a:rPr lang="zh-CN" altLang="en-US" sz="2800" b="1" dirty="0">
                <a:solidFill>
                  <a:srgbClr val="080808"/>
                </a:solidFill>
                <a:latin typeface="楷体" panose="02010609060101010101" pitchFamily="49" charset="-122"/>
                <a:ea typeface="楷体" panose="02010609060101010101" pitchFamily="49" charset="-122"/>
              </a:rPr>
              <a:t>无形资产</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592" name="Line 20"/>
          <p:cNvSpPr/>
          <p:nvPr/>
        </p:nvSpPr>
        <p:spPr>
          <a:xfrm>
            <a:off x="5916613" y="2092325"/>
            <a:ext cx="1800225" cy="0"/>
          </a:xfrm>
          <a:prstGeom prst="line">
            <a:avLst/>
          </a:prstGeom>
          <a:ln w="19050" cap="flat" cmpd="sng">
            <a:solidFill>
              <a:schemeClr val="accent2"/>
            </a:solidFill>
            <a:prstDash val="solid"/>
            <a:round/>
            <a:headEnd type="none" w="med" len="med"/>
            <a:tailEnd type="none" w="med" len="med"/>
          </a:ln>
        </p:spPr>
      </p:sp>
      <p:sp>
        <p:nvSpPr>
          <p:cNvPr id="152593" name="Line 21"/>
          <p:cNvSpPr/>
          <p:nvPr/>
        </p:nvSpPr>
        <p:spPr>
          <a:xfrm>
            <a:off x="2117725" y="4111625"/>
            <a:ext cx="1878013" cy="1588"/>
          </a:xfrm>
          <a:prstGeom prst="line">
            <a:avLst/>
          </a:prstGeom>
          <a:ln w="19050" cap="flat" cmpd="sng">
            <a:solidFill>
              <a:schemeClr val="accent2"/>
            </a:solidFill>
            <a:prstDash val="solid"/>
            <a:round/>
            <a:headEnd type="none" w="med" len="med"/>
            <a:tailEnd type="none" w="med" len="med"/>
          </a:ln>
        </p:spPr>
      </p:sp>
      <p:sp>
        <p:nvSpPr>
          <p:cNvPr id="152594" name="Line 22"/>
          <p:cNvSpPr/>
          <p:nvPr/>
        </p:nvSpPr>
        <p:spPr>
          <a:xfrm>
            <a:off x="2982913" y="4111625"/>
            <a:ext cx="0" cy="900113"/>
          </a:xfrm>
          <a:prstGeom prst="line">
            <a:avLst/>
          </a:prstGeom>
          <a:ln w="12700" cap="flat" cmpd="sng">
            <a:solidFill>
              <a:schemeClr val="accent2"/>
            </a:solidFill>
            <a:prstDash val="solid"/>
            <a:round/>
            <a:headEnd type="none" w="med" len="med"/>
            <a:tailEnd type="none" w="med" len="med"/>
          </a:ln>
        </p:spPr>
      </p:sp>
      <p:sp>
        <p:nvSpPr>
          <p:cNvPr id="152595" name="Text Box 23"/>
          <p:cNvSpPr txBox="1"/>
          <p:nvPr/>
        </p:nvSpPr>
        <p:spPr>
          <a:xfrm>
            <a:off x="2117725" y="3629025"/>
            <a:ext cx="1657350" cy="565150"/>
          </a:xfrm>
          <a:prstGeom prst="rect">
            <a:avLst/>
          </a:prstGeom>
          <a:noFill/>
          <a:ln w="9525">
            <a:noFill/>
          </a:ln>
        </p:spPr>
        <p:txBody>
          <a:bodyPr wrap="square" anchor="t" anchorCtr="0">
            <a:spAutoFit/>
          </a:bodyPr>
          <a:p>
            <a:pPr algn="ctr">
              <a:lnSpc>
                <a:spcPct val="110000"/>
              </a:lnSpc>
            </a:pPr>
            <a:r>
              <a:rPr lang="zh-CN" altLang="en-US" sz="2800" b="1" dirty="0">
                <a:solidFill>
                  <a:srgbClr val="080808"/>
                </a:solidFill>
                <a:latin typeface="楷体" panose="02010609060101010101" pitchFamily="49" charset="-122"/>
                <a:ea typeface="楷体" panose="02010609060101010101" pitchFamily="49" charset="-122"/>
              </a:rPr>
              <a:t>资本公积</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596" name="Line 25"/>
          <p:cNvSpPr/>
          <p:nvPr/>
        </p:nvSpPr>
        <p:spPr>
          <a:xfrm>
            <a:off x="4697413" y="2205038"/>
            <a:ext cx="1327150" cy="0"/>
          </a:xfrm>
          <a:prstGeom prst="line">
            <a:avLst/>
          </a:prstGeom>
          <a:ln w="12700" cap="flat" cmpd="sng">
            <a:solidFill>
              <a:srgbClr val="FF0000"/>
            </a:solidFill>
            <a:prstDash val="solid"/>
            <a:round/>
            <a:headEnd type="triangle" w="med" len="med"/>
            <a:tailEnd type="triangle" w="med" len="med"/>
          </a:ln>
        </p:spPr>
      </p:sp>
      <p:sp>
        <p:nvSpPr>
          <p:cNvPr id="152597" name="Line 26"/>
          <p:cNvSpPr/>
          <p:nvPr/>
        </p:nvSpPr>
        <p:spPr>
          <a:xfrm>
            <a:off x="5305425" y="4867275"/>
            <a:ext cx="719138" cy="0"/>
          </a:xfrm>
          <a:prstGeom prst="line">
            <a:avLst/>
          </a:prstGeom>
          <a:ln w="12700" cap="flat" cmpd="sng">
            <a:solidFill>
              <a:srgbClr val="FF0000"/>
            </a:solidFill>
            <a:prstDash val="solid"/>
            <a:round/>
            <a:headEnd type="none" w="med" len="med"/>
            <a:tailEnd type="triangle" w="med" len="med"/>
          </a:ln>
        </p:spPr>
      </p:sp>
      <p:sp>
        <p:nvSpPr>
          <p:cNvPr id="152598" name="Line 27"/>
          <p:cNvSpPr/>
          <p:nvPr/>
        </p:nvSpPr>
        <p:spPr>
          <a:xfrm>
            <a:off x="5322888" y="2205038"/>
            <a:ext cx="0" cy="3095625"/>
          </a:xfrm>
          <a:prstGeom prst="line">
            <a:avLst/>
          </a:prstGeom>
          <a:ln w="12700" cap="flat" cmpd="sng">
            <a:solidFill>
              <a:srgbClr val="FF0000"/>
            </a:solidFill>
            <a:prstDash val="solid"/>
            <a:round/>
            <a:headEnd type="none" w="med" len="med"/>
            <a:tailEnd type="none" w="med" len="med"/>
          </a:ln>
        </p:spPr>
      </p:sp>
      <p:sp>
        <p:nvSpPr>
          <p:cNvPr id="152599" name="Line 29"/>
          <p:cNvSpPr/>
          <p:nvPr/>
        </p:nvSpPr>
        <p:spPr>
          <a:xfrm>
            <a:off x="5305425" y="3138488"/>
            <a:ext cx="719138" cy="0"/>
          </a:xfrm>
          <a:prstGeom prst="line">
            <a:avLst/>
          </a:prstGeom>
          <a:ln w="12700" cap="flat" cmpd="sng">
            <a:solidFill>
              <a:srgbClr val="FF0000"/>
            </a:solidFill>
            <a:prstDash val="solid"/>
            <a:round/>
            <a:headEnd type="none" w="med" len="med"/>
            <a:tailEnd type="triangle" w="med" len="med"/>
          </a:ln>
        </p:spPr>
      </p:sp>
      <p:sp>
        <p:nvSpPr>
          <p:cNvPr id="152600" name="Line 30"/>
          <p:cNvSpPr/>
          <p:nvPr/>
        </p:nvSpPr>
        <p:spPr>
          <a:xfrm>
            <a:off x="5305425" y="4075113"/>
            <a:ext cx="719138" cy="0"/>
          </a:xfrm>
          <a:prstGeom prst="line">
            <a:avLst/>
          </a:prstGeom>
          <a:ln w="12700" cap="flat" cmpd="sng">
            <a:solidFill>
              <a:srgbClr val="FF0000"/>
            </a:solidFill>
            <a:prstDash val="solid"/>
            <a:round/>
            <a:headEnd type="none" w="med" len="med"/>
            <a:tailEnd type="triangle" w="med" len="med"/>
          </a:ln>
        </p:spPr>
      </p:sp>
      <p:sp>
        <p:nvSpPr>
          <p:cNvPr id="152601" name="AutoShape 31"/>
          <p:cNvSpPr/>
          <p:nvPr/>
        </p:nvSpPr>
        <p:spPr>
          <a:xfrm>
            <a:off x="7932738" y="2903538"/>
            <a:ext cx="215900" cy="1804987"/>
          </a:xfrm>
          <a:prstGeom prst="rightBrace">
            <a:avLst>
              <a:gd name="adj1" fmla="val 97149"/>
              <a:gd name="adj2" fmla="val 50046"/>
            </a:avLst>
          </a:prstGeom>
          <a:noFill/>
          <a:ln w="12700" cap="flat" cmpd="sng">
            <a:solidFill>
              <a:srgbClr val="FF0000"/>
            </a:solidFill>
            <a:prstDash val="solid"/>
            <a:round/>
            <a:headEnd type="none" w="med" len="med"/>
            <a:tailEnd type="none" w="med" len="med"/>
          </a:ln>
        </p:spPr>
        <p:txBody>
          <a:bodyPr anchor="ctr" anchorCtr="0"/>
          <a:p>
            <a:pPr algn="ct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602" name="Rectangle 32"/>
          <p:cNvSpPr/>
          <p:nvPr/>
        </p:nvSpPr>
        <p:spPr>
          <a:xfrm>
            <a:off x="8185150" y="2740184"/>
            <a:ext cx="2376488" cy="2138045"/>
          </a:xfrm>
          <a:prstGeom prst="rect">
            <a:avLst/>
          </a:prstGeom>
          <a:noFill/>
          <a:ln w="19050" cap="flat" cmpd="sng">
            <a:solidFill>
              <a:schemeClr val="accent1"/>
            </a:solidFill>
            <a:prstDash val="solid"/>
            <a:miter/>
            <a:headEnd type="none" w="med" len="med"/>
            <a:tailEnd type="none" w="med" len="med"/>
          </a:ln>
        </p:spPr>
        <p:txBody>
          <a:bodyPr anchor="ctr" anchorCtr="0">
            <a:spAutoFit/>
          </a:bodyPr>
          <a:p>
            <a:pPr algn="ctr">
              <a:lnSpc>
                <a:spcPct val="150000"/>
              </a:lnSpc>
              <a:spcBef>
                <a:spcPct val="25000"/>
              </a:spcBef>
            </a:pPr>
            <a:r>
              <a:rPr lang="zh-CN" altLang="en-US" sz="2800" b="1" dirty="0">
                <a:latin typeface="楷体" panose="02010609060101010101" pitchFamily="49" charset="-122"/>
                <a:ea typeface="楷体" panose="02010609060101010101" pitchFamily="49" charset="-122"/>
              </a:rPr>
              <a:t>非货币性资产</a:t>
            </a:r>
            <a:endParaRPr lang="zh-CN" altLang="en-US" sz="2800" b="1" dirty="0">
              <a:latin typeface="楷体" panose="02010609060101010101" pitchFamily="49" charset="-122"/>
              <a:ea typeface="楷体" panose="02010609060101010101" pitchFamily="49" charset="-122"/>
            </a:endParaRPr>
          </a:p>
          <a:p>
            <a:pPr algn="ctr">
              <a:lnSpc>
                <a:spcPct val="150000"/>
              </a:lnSpc>
              <a:spcBef>
                <a:spcPct val="25000"/>
              </a:spcBef>
            </a:pPr>
            <a:r>
              <a:rPr lang="zh-CN" altLang="en-US" sz="2800" b="1" dirty="0">
                <a:solidFill>
                  <a:srgbClr val="080808"/>
                </a:solidFill>
                <a:latin typeface="楷体" panose="02010609060101010101" pitchFamily="49" charset="-122"/>
                <a:ea typeface="楷体" panose="02010609060101010101" pitchFamily="49" charset="-122"/>
              </a:rPr>
              <a:t>按协议价格或评估价值入账</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52603" name="Text Box 33"/>
          <p:cNvSpPr txBox="1"/>
          <p:nvPr/>
        </p:nvSpPr>
        <p:spPr>
          <a:xfrm>
            <a:off x="3054350" y="4226084"/>
            <a:ext cx="1684338" cy="629920"/>
          </a:xfrm>
          <a:prstGeom prst="rect">
            <a:avLst/>
          </a:prstGeom>
          <a:solidFill>
            <a:schemeClr val="accent1">
              <a:alpha val="32155"/>
            </a:schemeClr>
          </a:solidFill>
          <a:ln w="9525">
            <a:noFill/>
          </a:ln>
        </p:spPr>
        <p:txBody>
          <a:bodyPr wrap="square" anchor="ctr" anchorCtr="0">
            <a:spAutoFit/>
          </a:bodyPr>
          <a:p>
            <a:pPr>
              <a:lnSpc>
                <a:spcPct val="125000"/>
              </a:lnSpc>
              <a:spcBef>
                <a:spcPct val="25000"/>
              </a:spcBef>
            </a:pPr>
            <a:r>
              <a:rPr lang="zh-CN" altLang="en-US" sz="2800" b="1" dirty="0">
                <a:solidFill>
                  <a:srgbClr val="080808"/>
                </a:solidFill>
                <a:latin typeface="楷体" panose="02010609060101010101" pitchFamily="49" charset="-122"/>
                <a:ea typeface="楷体" panose="02010609060101010101" pitchFamily="49" charset="-122"/>
              </a:rPr>
              <a:t>资本溢价</a:t>
            </a:r>
            <a:endParaRPr lang="zh-CN" altLang="en-US" sz="2800" b="1" dirty="0">
              <a:solidFill>
                <a:srgbClr val="080808"/>
              </a:solidFill>
              <a:latin typeface="楷体" panose="02010609060101010101" pitchFamily="49" charset="-122"/>
              <a:ea typeface="楷体" panose="02010609060101010101" pitchFamily="49" charset="-122"/>
            </a:endParaRPr>
          </a:p>
        </p:txBody>
      </p:sp>
      <p:cxnSp>
        <p:nvCxnSpPr>
          <p:cNvPr id="152604" name="直接箭头连接符 2"/>
          <p:cNvCxnSpPr/>
          <p:nvPr/>
        </p:nvCxnSpPr>
        <p:spPr>
          <a:xfrm flipH="1">
            <a:off x="1849438" y="4471988"/>
            <a:ext cx="863600" cy="0"/>
          </a:xfrm>
          <a:prstGeom prst="straightConnector1">
            <a:avLst/>
          </a:prstGeom>
          <a:ln w="19050" cap="flat" cmpd="sng">
            <a:solidFill>
              <a:srgbClr val="FF0000"/>
            </a:solidFill>
            <a:prstDash val="solid"/>
            <a:round/>
            <a:headEnd type="none" w="med" len="med"/>
            <a:tailEnd type="arrow" w="med" len="med"/>
          </a:ln>
        </p:spPr>
      </p:cxnSp>
      <p:cxnSp>
        <p:nvCxnSpPr>
          <p:cNvPr id="152605" name="直接连接符 4"/>
          <p:cNvCxnSpPr/>
          <p:nvPr/>
        </p:nvCxnSpPr>
        <p:spPr>
          <a:xfrm flipV="1">
            <a:off x="1849438" y="3582988"/>
            <a:ext cx="0" cy="889000"/>
          </a:xfrm>
          <a:prstGeom prst="line">
            <a:avLst/>
          </a:prstGeom>
          <a:ln w="19050" cap="flat" cmpd="sng">
            <a:solidFill>
              <a:srgbClr val="FF0000"/>
            </a:solidFill>
            <a:prstDash val="solid"/>
            <a:round/>
            <a:headEnd type="none" w="med" len="med"/>
            <a:tailEnd type="none" w="med" len="med"/>
          </a:ln>
        </p:spPr>
      </p:cxnSp>
      <p:cxnSp>
        <p:nvCxnSpPr>
          <p:cNvPr id="152606" name="直接连接符 6"/>
          <p:cNvCxnSpPr/>
          <p:nvPr/>
        </p:nvCxnSpPr>
        <p:spPr>
          <a:xfrm>
            <a:off x="1849438" y="3582988"/>
            <a:ext cx="1655762" cy="0"/>
          </a:xfrm>
          <a:prstGeom prst="line">
            <a:avLst/>
          </a:prstGeom>
          <a:ln w="19050" cap="flat" cmpd="sng">
            <a:solidFill>
              <a:srgbClr val="FF0000"/>
            </a:solidFill>
            <a:prstDash val="solid"/>
            <a:round/>
            <a:headEnd type="none" w="med" len="med"/>
            <a:tailEnd type="none" w="med" len="med"/>
          </a:ln>
        </p:spPr>
      </p:cxnSp>
      <p:cxnSp>
        <p:nvCxnSpPr>
          <p:cNvPr id="152607" name="直接箭头连接符 8"/>
          <p:cNvCxnSpPr/>
          <p:nvPr/>
        </p:nvCxnSpPr>
        <p:spPr>
          <a:xfrm flipH="1" flipV="1">
            <a:off x="3503613" y="3284538"/>
            <a:ext cx="1587" cy="300037"/>
          </a:xfrm>
          <a:prstGeom prst="straightConnector1">
            <a:avLst/>
          </a:prstGeom>
          <a:ln w="19050" cap="flat" cmpd="sng">
            <a:solidFill>
              <a:srgbClr val="FF0000"/>
            </a:solidFill>
            <a:prstDash val="solid"/>
            <a:round/>
            <a:headEnd type="none" w="med" len="med"/>
            <a:tailEnd type="arrow" w="med" len="med"/>
          </a:ln>
        </p:spPr>
      </p:cxnSp>
      <p:sp>
        <p:nvSpPr>
          <p:cNvPr id="38" name="Text Box 33"/>
          <p:cNvSpPr txBox="1">
            <a:spLocks noChangeArrowheads="1"/>
          </p:cNvSpPr>
          <p:nvPr/>
        </p:nvSpPr>
        <p:spPr bwMode="auto">
          <a:xfrm>
            <a:off x="3114675" y="1995647"/>
            <a:ext cx="1684338" cy="629920"/>
          </a:xfrm>
          <a:prstGeom prst="rect">
            <a:avLst/>
          </a:prstGeom>
          <a:solidFill>
            <a:schemeClr val="accent6">
              <a:lumMod val="20000"/>
              <a:lumOff val="80000"/>
              <a:alpha val="32156"/>
            </a:schemeClr>
          </a:solidFill>
          <a:ln>
            <a:solidFill>
              <a:schemeClr val="accent6">
                <a:lumMod val="20000"/>
                <a:lumOff val="80000"/>
              </a:schemeClr>
            </a:solidFill>
          </a:ln>
          <a:effectLst/>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25000"/>
              </a:spcBef>
              <a:spcAft>
                <a:spcPct val="0"/>
              </a:spcAft>
              <a:buClrTx/>
              <a:buSzTx/>
              <a:buFontTx/>
              <a:buNone/>
              <a:defRPr/>
            </a:pPr>
            <a:r>
              <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接受投资</a:t>
            </a:r>
            <a:endPar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endParaRPr>
          </a:p>
        </p:txBody>
      </p:sp>
      <p:cxnSp>
        <p:nvCxnSpPr>
          <p:cNvPr id="152609" name="直接箭头连接符 11"/>
          <p:cNvCxnSpPr/>
          <p:nvPr/>
        </p:nvCxnSpPr>
        <p:spPr>
          <a:xfrm flipH="1">
            <a:off x="4697413" y="4543425"/>
            <a:ext cx="625475" cy="0"/>
          </a:xfrm>
          <a:prstGeom prst="straightConnector1">
            <a:avLst/>
          </a:prstGeom>
          <a:ln w="19050" cap="flat" cmpd="sng">
            <a:solidFill>
              <a:srgbClr val="FF0000"/>
            </a:solidFill>
            <a:prstDash val="solid"/>
            <a:round/>
            <a:headEnd type="none" w="med" len="med"/>
            <a:tailEnd type="arrow" w="med" len="med"/>
          </a:ln>
        </p:spPr>
      </p:cxnSp>
      <p:sp>
        <p:nvSpPr>
          <p:cNvPr id="42" name="Text Box 33"/>
          <p:cNvSpPr txBox="1">
            <a:spLocks noChangeArrowheads="1"/>
          </p:cNvSpPr>
          <p:nvPr/>
        </p:nvSpPr>
        <p:spPr bwMode="auto">
          <a:xfrm>
            <a:off x="3114675" y="2586197"/>
            <a:ext cx="1684338" cy="629920"/>
          </a:xfrm>
          <a:prstGeom prst="rect">
            <a:avLst/>
          </a:prstGeom>
          <a:solidFill>
            <a:schemeClr val="accent1">
              <a:lumMod val="40000"/>
              <a:lumOff val="60000"/>
              <a:alpha val="32156"/>
            </a:schemeClr>
          </a:solidFill>
          <a:ln>
            <a:noFill/>
          </a:ln>
          <a:effectLst/>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25000"/>
              </a:lnSpc>
              <a:spcBef>
                <a:spcPct val="25000"/>
              </a:spcBef>
              <a:spcAft>
                <a:spcPct val="0"/>
              </a:spcAft>
              <a:buClrTx/>
              <a:buSzTx/>
              <a:buFontTx/>
              <a:buNone/>
              <a:defRPr/>
            </a:pPr>
            <a:r>
              <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转增资本</a:t>
            </a:r>
            <a:endPar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0737" name="Rectangle 2"/>
          <p:cNvSpPr/>
          <p:nvPr>
            <p:ph idx="1"/>
          </p:nvPr>
        </p:nvSpPr>
        <p:spPr>
          <a:xfrm>
            <a:off x="1992313" y="1357313"/>
            <a:ext cx="8223250" cy="571500"/>
          </a:xfrm>
        </p:spPr>
        <p:txBody>
          <a:bodyPr vert="horz" wrap="square" lIns="91440" tIns="45720" rIns="91440" bIns="45720" anchor="t" anchorCtr="0"/>
          <a:p>
            <a:pPr eaLnBrk="1" hangingPunct="1">
              <a:spcBef>
                <a:spcPct val="0"/>
              </a:spcBef>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收入结转本年利润</a:t>
            </a:r>
            <a:endParaRPr lang="zh-CN" altLang="en-US" sz="3000" dirty="0">
              <a:solidFill>
                <a:srgbClr val="FF0000"/>
              </a:solidFill>
              <a:latin typeface="黑体" panose="02010609060101010101" pitchFamily="49" charset="-122"/>
              <a:ea typeface="黑体" panose="02010609060101010101" pitchFamily="49" charset="-122"/>
            </a:endParaRPr>
          </a:p>
        </p:txBody>
      </p:sp>
      <p:sp>
        <p:nvSpPr>
          <p:cNvPr id="500738"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640004" name="Group 4"/>
          <p:cNvGraphicFramePr>
            <a:graphicFrameLocks noGrp="1"/>
          </p:cNvGraphicFramePr>
          <p:nvPr/>
        </p:nvGraphicFramePr>
        <p:xfrm>
          <a:off x="1738313" y="2286000"/>
          <a:ext cx="3286125" cy="2211070"/>
        </p:xfrm>
        <a:graphic>
          <a:graphicData uri="http://schemas.openxmlformats.org/drawingml/2006/table">
            <a:tbl>
              <a:tblPr/>
              <a:tblGrid>
                <a:gridCol w="1356995"/>
                <a:gridCol w="1929130"/>
              </a:tblGrid>
              <a:tr h="678815">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主营业务收入</a:t>
                      </a:r>
                      <a:endPar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813" marB="4681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53225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6000" marR="36000" marT="46813" marB="4681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813" marB="4681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40015" name="Rectangle 15" descr="Rectangle: Click to edit Master text styles&#13;&#10;Second level&#13;&#10;Third level&#13;&#10;Fourth level&#13;&#10;Fifth level"/>
          <p:cNvSpPr/>
          <p:nvPr/>
        </p:nvSpPr>
        <p:spPr>
          <a:xfrm>
            <a:off x="5167313" y="2286000"/>
            <a:ext cx="5500687" cy="2000250"/>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400" b="1" dirty="0">
                <a:latin typeface="楷体" panose="02010609060101010101" pitchFamily="49" charset="-122"/>
                <a:ea typeface="楷体" panose="02010609060101010101" pitchFamily="49" charset="-122"/>
              </a:rPr>
              <a:t>借：银行存款             </a:t>
            </a:r>
            <a:r>
              <a:rPr lang="en-US" altLang="zh-CN" sz="2400" b="1" dirty="0">
                <a:latin typeface="楷体" panose="02010609060101010101" pitchFamily="49" charset="-122"/>
                <a:ea typeface="楷体" panose="02010609060101010101" pitchFamily="49" charset="-122"/>
              </a:rPr>
              <a:t>6 780</a:t>
            </a:r>
            <a:endParaRPr lang="en-US" altLang="zh-CN" sz="2400" b="1" dirty="0">
              <a:latin typeface="楷体" panose="02010609060101010101" pitchFamily="49" charset="-122"/>
              <a:ea typeface="楷体"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贷：</a:t>
            </a:r>
            <a:r>
              <a:rPr lang="zh-CN" altLang="en-US" sz="2400" b="1" dirty="0">
                <a:solidFill>
                  <a:srgbClr val="0033CC"/>
                </a:solidFill>
                <a:latin typeface="楷体" panose="02010609060101010101" pitchFamily="49" charset="-122"/>
                <a:ea typeface="楷体" panose="02010609060101010101" pitchFamily="49" charset="-122"/>
              </a:rPr>
              <a:t>主营业务收入         </a:t>
            </a:r>
            <a:r>
              <a:rPr lang="en-US" altLang="zh-CN" sz="2400" b="1" dirty="0">
                <a:solidFill>
                  <a:srgbClr val="0033CC"/>
                </a:solidFill>
                <a:latin typeface="楷体" panose="02010609060101010101" pitchFamily="49" charset="-122"/>
                <a:ea typeface="楷体" panose="02010609060101010101" pitchFamily="49" charset="-122"/>
              </a:rPr>
              <a:t>6 000</a:t>
            </a:r>
            <a:endParaRPr lang="en-US" altLang="zh-CN" sz="2400" b="1" dirty="0">
              <a:solidFill>
                <a:srgbClr val="0033CC"/>
              </a:solidFill>
              <a:latin typeface="楷体" panose="02010609060101010101" pitchFamily="49" charset="-122"/>
              <a:ea typeface="楷体"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应交税费</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增值税（销） </a:t>
            </a:r>
            <a:r>
              <a:rPr lang="en-US" altLang="zh-CN" sz="2400" b="1" dirty="0">
                <a:latin typeface="楷体" panose="02010609060101010101" pitchFamily="49" charset="-122"/>
                <a:ea typeface="楷体" panose="02010609060101010101" pitchFamily="49" charset="-122"/>
              </a:rPr>
              <a:t>780</a:t>
            </a:r>
            <a:endParaRPr lang="en-US" altLang="zh-CN" sz="2400" b="1" dirty="0">
              <a:latin typeface="楷体" panose="02010609060101010101" pitchFamily="49" charset="-122"/>
              <a:ea typeface="楷体" panose="02010609060101010101" pitchFamily="49" charset="-122"/>
            </a:endParaRPr>
          </a:p>
        </p:txBody>
      </p:sp>
      <p:sp>
        <p:nvSpPr>
          <p:cNvPr id="640016" name="Rectangle 16" descr="Rectangle: Click to edit Master text styles&#13;&#10;Second level&#13;&#10;Third level&#13;&#10;Fourth level&#13;&#10;Fifth level"/>
          <p:cNvSpPr/>
          <p:nvPr/>
        </p:nvSpPr>
        <p:spPr>
          <a:xfrm>
            <a:off x="5159375" y="2276475"/>
            <a:ext cx="5500688" cy="2000250"/>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400" b="1" dirty="0">
                <a:latin typeface="楷体" panose="02010609060101010101" pitchFamily="49" charset="-122"/>
                <a:ea typeface="楷体" panose="02010609060101010101" pitchFamily="49" charset="-122"/>
              </a:rPr>
              <a:t>借：应收账款             </a:t>
            </a:r>
            <a:r>
              <a:rPr lang="en-US" altLang="zh-CN" sz="2400" b="1" dirty="0">
                <a:latin typeface="楷体" panose="02010609060101010101" pitchFamily="49" charset="-122"/>
                <a:ea typeface="楷体" panose="02010609060101010101" pitchFamily="49" charset="-122"/>
              </a:rPr>
              <a:t>11 300</a:t>
            </a:r>
            <a:endParaRPr lang="en-US" altLang="zh-CN" sz="2400" b="1" dirty="0">
              <a:latin typeface="楷体" panose="02010609060101010101" pitchFamily="49" charset="-122"/>
              <a:ea typeface="楷体"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贷：</a:t>
            </a:r>
            <a:r>
              <a:rPr lang="zh-CN" altLang="en-US" sz="2400" b="1" dirty="0">
                <a:solidFill>
                  <a:srgbClr val="0033CC"/>
                </a:solidFill>
                <a:latin typeface="楷体" panose="02010609060101010101" pitchFamily="49" charset="-122"/>
                <a:ea typeface="楷体" panose="02010609060101010101" pitchFamily="49" charset="-122"/>
              </a:rPr>
              <a:t>主营业务收入         </a:t>
            </a:r>
            <a:r>
              <a:rPr lang="en-US" altLang="zh-CN" sz="2400" b="1" dirty="0">
                <a:solidFill>
                  <a:srgbClr val="0033CC"/>
                </a:solidFill>
                <a:latin typeface="楷体" panose="02010609060101010101" pitchFamily="49" charset="-122"/>
                <a:ea typeface="楷体" panose="02010609060101010101" pitchFamily="49" charset="-122"/>
              </a:rPr>
              <a:t>10 000</a:t>
            </a:r>
            <a:endParaRPr lang="en-US" altLang="zh-CN" sz="2400" b="1" dirty="0">
              <a:solidFill>
                <a:srgbClr val="0033CC"/>
              </a:solidFill>
              <a:latin typeface="楷体" panose="02010609060101010101" pitchFamily="49" charset="-122"/>
              <a:ea typeface="楷体"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应交税费</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增值税（销）</a:t>
            </a:r>
            <a:r>
              <a:rPr lang="en-US" altLang="zh-CN" sz="2400" b="1" dirty="0">
                <a:latin typeface="楷体" panose="02010609060101010101" pitchFamily="49" charset="-122"/>
                <a:ea typeface="楷体" panose="02010609060101010101" pitchFamily="49" charset="-122"/>
              </a:rPr>
              <a:t>1 300</a:t>
            </a:r>
            <a:endParaRPr lang="en-US" altLang="zh-CN" sz="2400" b="1" dirty="0">
              <a:latin typeface="楷体" panose="02010609060101010101" pitchFamily="49" charset="-122"/>
              <a:ea typeface="楷体" panose="02010609060101010101" pitchFamily="49" charset="-122"/>
            </a:endParaRPr>
          </a:p>
        </p:txBody>
      </p:sp>
      <p:sp>
        <p:nvSpPr>
          <p:cNvPr id="640017" name="Rectangle 17" descr="Rectangle: Click to edit Master text styles&#13;&#10;Second level&#13;&#10;Third level&#13;&#10;Fourth level&#13;&#10;Fifth level"/>
          <p:cNvSpPr/>
          <p:nvPr/>
        </p:nvSpPr>
        <p:spPr>
          <a:xfrm>
            <a:off x="5159375" y="2300288"/>
            <a:ext cx="5500688" cy="2000250"/>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400" b="1" dirty="0">
                <a:latin typeface="仿宋" panose="02010609060101010101" pitchFamily="49" charset="-122"/>
                <a:ea typeface="仿宋" panose="02010609060101010101" pitchFamily="49" charset="-122"/>
              </a:rPr>
              <a:t>借：应收票据              </a:t>
            </a:r>
            <a:r>
              <a:rPr lang="en-US" altLang="zh-CN" sz="2400" b="1" dirty="0">
                <a:latin typeface="仿宋" panose="02010609060101010101" pitchFamily="49" charset="-122"/>
                <a:ea typeface="仿宋" panose="02010609060101010101" pitchFamily="49" charset="-122"/>
              </a:rPr>
              <a:t>10 170</a:t>
            </a:r>
            <a:endParaRPr lang="en-US" altLang="zh-CN" sz="2400" b="1" dirty="0">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a:t>
            </a:r>
            <a:r>
              <a:rPr lang="zh-CN" altLang="en-US" sz="2400" b="1" dirty="0">
                <a:solidFill>
                  <a:srgbClr val="0033CC"/>
                </a:solidFill>
                <a:latin typeface="仿宋" panose="02010609060101010101" pitchFamily="49" charset="-122"/>
                <a:ea typeface="仿宋" panose="02010609060101010101" pitchFamily="49" charset="-122"/>
              </a:rPr>
              <a:t>主营业务收入           </a:t>
            </a:r>
            <a:r>
              <a:rPr lang="en-US" altLang="zh-CN" sz="2400" b="1" dirty="0">
                <a:solidFill>
                  <a:srgbClr val="0033CC"/>
                </a:solidFill>
                <a:latin typeface="仿宋" panose="02010609060101010101" pitchFamily="49" charset="-122"/>
                <a:ea typeface="仿宋" panose="02010609060101010101" pitchFamily="49" charset="-122"/>
              </a:rPr>
              <a:t>9 000</a:t>
            </a:r>
            <a:endParaRPr lang="en-US" altLang="zh-CN" sz="2400" b="1" dirty="0">
              <a:solidFill>
                <a:srgbClr val="0033CC"/>
              </a:solidFill>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应交税费</a:t>
            </a:r>
            <a:r>
              <a:rPr lang="en-US" altLang="zh-CN" sz="2400" b="1" dirty="0">
                <a:latin typeface="仿宋" panose="02010609060101010101" pitchFamily="49" charset="-122"/>
                <a:ea typeface="仿宋" panose="02010609060101010101" pitchFamily="49" charset="-122"/>
              </a:rPr>
              <a:t>—</a:t>
            </a:r>
            <a:r>
              <a:rPr lang="zh-CN" altLang="en-US" sz="2400" b="1" dirty="0">
                <a:latin typeface="仿宋" panose="02010609060101010101" pitchFamily="49" charset="-122"/>
                <a:ea typeface="仿宋" panose="02010609060101010101" pitchFamily="49" charset="-122"/>
              </a:rPr>
              <a:t>增值税（销） </a:t>
            </a:r>
            <a:r>
              <a:rPr lang="en-US" altLang="zh-CN" sz="2400" b="1" dirty="0">
                <a:latin typeface="仿宋" panose="02010609060101010101" pitchFamily="49" charset="-122"/>
                <a:ea typeface="仿宋" panose="02010609060101010101" pitchFamily="49" charset="-122"/>
              </a:rPr>
              <a:t>1 170</a:t>
            </a:r>
            <a:endParaRPr lang="en-US" altLang="zh-CN" sz="2400" b="1" dirty="0">
              <a:latin typeface="仿宋" panose="02010609060101010101" pitchFamily="49" charset="-122"/>
              <a:ea typeface="仿宋" panose="02010609060101010101" pitchFamily="49" charset="-122"/>
            </a:endParaRPr>
          </a:p>
        </p:txBody>
      </p:sp>
      <p:sp>
        <p:nvSpPr>
          <p:cNvPr id="640018" name="Oval 18"/>
          <p:cNvSpPr/>
          <p:nvPr/>
        </p:nvSpPr>
        <p:spPr>
          <a:xfrm>
            <a:off x="5095875" y="1857375"/>
            <a:ext cx="622300"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1</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640019" name="Oval 19"/>
          <p:cNvSpPr/>
          <p:nvPr/>
        </p:nvSpPr>
        <p:spPr>
          <a:xfrm>
            <a:off x="5095875" y="1857375"/>
            <a:ext cx="622300"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3</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640020" name="Oval 20"/>
          <p:cNvSpPr/>
          <p:nvPr/>
        </p:nvSpPr>
        <p:spPr>
          <a:xfrm>
            <a:off x="5095875" y="1857375"/>
            <a:ext cx="622300"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400" b="1" dirty="0">
                <a:solidFill>
                  <a:schemeClr val="accent2"/>
                </a:solidFill>
                <a:latin typeface="楷体" panose="02010609060101010101" pitchFamily="49" charset="-122"/>
                <a:ea typeface="楷体" panose="02010609060101010101" pitchFamily="49" charset="-122"/>
              </a:rPr>
              <a:t>例</a:t>
            </a:r>
            <a:r>
              <a:rPr lang="en-US" altLang="zh-CN" sz="2400" b="1" dirty="0">
                <a:solidFill>
                  <a:schemeClr val="accent2"/>
                </a:solidFill>
                <a:latin typeface="楷体" panose="02010609060101010101" pitchFamily="49" charset="-122"/>
                <a:ea typeface="楷体" panose="02010609060101010101" pitchFamily="49" charset="-122"/>
              </a:rPr>
              <a:t>6</a:t>
            </a:r>
            <a:endParaRPr lang="en-US" altLang="zh-CN" sz="2400" b="1" dirty="0">
              <a:solidFill>
                <a:schemeClr val="accent2"/>
              </a:solidFill>
              <a:latin typeface="楷体" panose="02010609060101010101" pitchFamily="49" charset="-122"/>
              <a:ea typeface="楷体" panose="02010609060101010101" pitchFamily="49" charset="-122"/>
            </a:endParaRPr>
          </a:p>
        </p:txBody>
      </p:sp>
      <p:sp>
        <p:nvSpPr>
          <p:cNvPr id="640021" name="Text Box 21"/>
          <p:cNvSpPr txBox="1"/>
          <p:nvPr/>
        </p:nvSpPr>
        <p:spPr>
          <a:xfrm>
            <a:off x="3238500" y="3030538"/>
            <a:ext cx="1587500" cy="460375"/>
          </a:xfrm>
          <a:prstGeom prst="rect">
            <a:avLst/>
          </a:prstGeom>
          <a:noFill/>
          <a:ln w="9525">
            <a:noFill/>
          </a:ln>
        </p:spPr>
        <p:txBody>
          <a:bodyPr lIns="36000" rIns="36000" anchor="t" anchorCtr="0">
            <a:spAutoFit/>
          </a:bodyPr>
          <a:p>
            <a:pPr>
              <a:spcBef>
                <a:spcPct val="20000"/>
              </a:spcBef>
              <a:buClr>
                <a:schemeClr val="accent2"/>
              </a:buClr>
              <a:buFont typeface="Wingdings 2" panose="05020102010507070707" pitchFamily="18" charset="2"/>
            </a:pPr>
            <a:r>
              <a:rPr lang="en-US" altLang="zh-CN" sz="2400" b="1" dirty="0">
                <a:latin typeface="楷体" panose="02010609060101010101" pitchFamily="49" charset="-122"/>
                <a:ea typeface="楷体" panose="02010609060101010101" pitchFamily="49" charset="-122"/>
              </a:rPr>
              <a:t>①  6 000</a:t>
            </a:r>
            <a:endParaRPr lang="en-US" altLang="zh-CN" sz="2400" b="1" dirty="0">
              <a:latin typeface="楷体" panose="02010609060101010101" pitchFamily="49" charset="-122"/>
              <a:ea typeface="楷体" panose="02010609060101010101" pitchFamily="49" charset="-122"/>
            </a:endParaRPr>
          </a:p>
        </p:txBody>
      </p:sp>
      <p:sp>
        <p:nvSpPr>
          <p:cNvPr id="640022" name="Text Box 22"/>
          <p:cNvSpPr txBox="1"/>
          <p:nvPr/>
        </p:nvSpPr>
        <p:spPr>
          <a:xfrm>
            <a:off x="3238500" y="3462338"/>
            <a:ext cx="1730375" cy="460375"/>
          </a:xfrm>
          <a:prstGeom prst="rect">
            <a:avLst/>
          </a:prstGeom>
          <a:noFill/>
          <a:ln w="9525">
            <a:noFill/>
          </a:ln>
        </p:spPr>
        <p:txBody>
          <a:bodyPr lIns="36000" rIns="36000" anchor="t" anchorCtr="0">
            <a:spAutoFit/>
          </a:bodyPr>
          <a:p>
            <a:pPr>
              <a:spcBef>
                <a:spcPct val="20000"/>
              </a:spcBef>
              <a:buClr>
                <a:schemeClr val="accent2"/>
              </a:buClr>
              <a:buFont typeface="Wingdings 2" panose="05020102010507070707" pitchFamily="18" charset="2"/>
            </a:pPr>
            <a:r>
              <a:rPr lang="zh-CN" altLang="zh-CN" sz="2400" b="1" dirty="0">
                <a:latin typeface="楷体" panose="02010609060101010101" pitchFamily="49" charset="-122"/>
                <a:ea typeface="楷体" panose="02010609060101010101" pitchFamily="49" charset="-122"/>
              </a:rPr>
              <a:t>②</a:t>
            </a:r>
            <a:r>
              <a:rPr lang="en-US" altLang="zh-CN" sz="2400" b="1" dirty="0">
                <a:latin typeface="楷体" panose="02010609060101010101" pitchFamily="49" charset="-122"/>
                <a:ea typeface="楷体" panose="02010609060101010101" pitchFamily="49" charset="-122"/>
              </a:rPr>
              <a:t> 10 000</a:t>
            </a:r>
            <a:endParaRPr lang="en-US" altLang="zh-CN" sz="2400" b="1" dirty="0">
              <a:latin typeface="楷体" panose="02010609060101010101" pitchFamily="49" charset="-122"/>
              <a:ea typeface="楷体" panose="02010609060101010101" pitchFamily="49" charset="-122"/>
            </a:endParaRPr>
          </a:p>
        </p:txBody>
      </p:sp>
      <p:sp>
        <p:nvSpPr>
          <p:cNvPr id="640023" name="Text Box 23"/>
          <p:cNvSpPr txBox="1"/>
          <p:nvPr/>
        </p:nvSpPr>
        <p:spPr>
          <a:xfrm>
            <a:off x="3238500" y="3895725"/>
            <a:ext cx="1658938" cy="460375"/>
          </a:xfrm>
          <a:prstGeom prst="rect">
            <a:avLst/>
          </a:prstGeom>
          <a:noFill/>
          <a:ln w="9525">
            <a:noFill/>
          </a:ln>
        </p:spPr>
        <p:txBody>
          <a:bodyPr lIns="36000" rIns="36000" anchor="t" anchorCtr="0">
            <a:spAutoFit/>
          </a:bodyPr>
          <a:p>
            <a:pPr>
              <a:spcBef>
                <a:spcPct val="20000"/>
              </a:spcBef>
              <a:buClr>
                <a:schemeClr val="accent2"/>
              </a:buClr>
              <a:buFont typeface="Wingdings 2" panose="05020102010507070707" pitchFamily="18" charset="2"/>
            </a:pPr>
            <a:r>
              <a:rPr lang="zh-CN" altLang="zh-CN" sz="2400" b="1" dirty="0">
                <a:latin typeface="楷体" panose="02010609060101010101" pitchFamily="49" charset="-122"/>
                <a:ea typeface="楷体" panose="02010609060101010101" pitchFamily="49" charset="-122"/>
              </a:rPr>
              <a:t>③</a:t>
            </a:r>
            <a:r>
              <a:rPr lang="en-US" altLang="zh-CN" sz="2400" b="1" dirty="0">
                <a:latin typeface="楷体" panose="02010609060101010101" pitchFamily="49" charset="-122"/>
                <a:ea typeface="楷体" panose="02010609060101010101" pitchFamily="49" charset="-122"/>
              </a:rPr>
              <a:t>  9 000</a:t>
            </a:r>
            <a:endParaRPr lang="en-US" altLang="zh-CN" sz="2400" b="1" dirty="0">
              <a:latin typeface="楷体" panose="02010609060101010101" pitchFamily="49" charset="-122"/>
              <a:ea typeface="楷体" panose="02010609060101010101" pitchFamily="49" charset="-122"/>
            </a:endParaRPr>
          </a:p>
        </p:txBody>
      </p:sp>
      <p:graphicFrame>
        <p:nvGraphicFramePr>
          <p:cNvPr id="640024" name="Group 24"/>
          <p:cNvGraphicFramePr>
            <a:graphicFrameLocks noGrp="1"/>
          </p:cNvGraphicFramePr>
          <p:nvPr/>
        </p:nvGraphicFramePr>
        <p:xfrm>
          <a:off x="1881188" y="4683125"/>
          <a:ext cx="2804795" cy="1388745"/>
        </p:xfrm>
        <a:graphic>
          <a:graphicData uri="http://schemas.openxmlformats.org/drawingml/2006/table">
            <a:tbl>
              <a:tblPr/>
              <a:tblGrid>
                <a:gridCol w="1403350"/>
                <a:gridCol w="1401445"/>
              </a:tblGrid>
              <a:tr h="67691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本年利润</a:t>
                      </a:r>
                      <a:endPar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71183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40035" name="Text Box 35"/>
          <p:cNvSpPr txBox="1"/>
          <p:nvPr/>
        </p:nvSpPr>
        <p:spPr>
          <a:xfrm>
            <a:off x="3309938" y="5395913"/>
            <a:ext cx="1301750" cy="460375"/>
          </a:xfrm>
          <a:prstGeom prst="rect">
            <a:avLst/>
          </a:prstGeom>
          <a:noFill/>
          <a:ln w="9525">
            <a:noFill/>
          </a:ln>
        </p:spPr>
        <p:txBody>
          <a:bodyPr anchor="t" anchorCtr="0">
            <a:spAutoFit/>
          </a:bodyPr>
          <a:p>
            <a:pPr>
              <a:spcBef>
                <a:spcPct val="20000"/>
              </a:spcBef>
              <a:buClr>
                <a:schemeClr val="accent2"/>
              </a:buClr>
              <a:buFont typeface="Wingdings 2" panose="05020102010507070707" pitchFamily="18" charset="2"/>
            </a:pPr>
            <a:r>
              <a:rPr lang="en-US" altLang="zh-CN" sz="2400" b="1" dirty="0">
                <a:latin typeface="楷体" panose="02010609060101010101" pitchFamily="49" charset="-122"/>
                <a:ea typeface="楷体" panose="02010609060101010101" pitchFamily="49" charset="-122"/>
              </a:rPr>
              <a:t> </a:t>
            </a:r>
            <a:r>
              <a:rPr lang="en-US" altLang="zh-CN" sz="2400" b="1" dirty="0">
                <a:solidFill>
                  <a:srgbClr val="0033CC"/>
                </a:solidFill>
                <a:latin typeface="楷体" panose="02010609060101010101" pitchFamily="49" charset="-122"/>
                <a:ea typeface="楷体" panose="02010609060101010101" pitchFamily="49" charset="-122"/>
              </a:rPr>
              <a:t>25 000</a:t>
            </a:r>
            <a:endParaRPr lang="en-US" altLang="zh-CN" sz="2400" dirty="0">
              <a:solidFill>
                <a:srgbClr val="0033CC"/>
              </a:solidFill>
              <a:latin typeface="楷体" panose="02010609060101010101" pitchFamily="49" charset="-122"/>
              <a:ea typeface="楷体" panose="02010609060101010101" pitchFamily="49" charset="-122"/>
            </a:endParaRPr>
          </a:p>
        </p:txBody>
      </p:sp>
      <p:sp>
        <p:nvSpPr>
          <p:cNvPr id="640036" name="Text Box 36"/>
          <p:cNvSpPr txBox="1"/>
          <p:nvPr/>
        </p:nvSpPr>
        <p:spPr>
          <a:xfrm>
            <a:off x="1666875" y="3071813"/>
            <a:ext cx="1285875" cy="460375"/>
          </a:xfrm>
          <a:prstGeom prst="rect">
            <a:avLst/>
          </a:prstGeom>
          <a:noFill/>
          <a:ln w="9525">
            <a:noFill/>
          </a:ln>
        </p:spPr>
        <p:txBody>
          <a:bodyPr anchor="t" anchorCtr="0">
            <a:spAutoFit/>
          </a:bodyPr>
          <a:p>
            <a:pPr>
              <a:spcBef>
                <a:spcPct val="20000"/>
              </a:spcBef>
              <a:buClr>
                <a:schemeClr val="accent2"/>
              </a:buClr>
              <a:buFont typeface="Wingdings 2" panose="05020102010507070707" pitchFamily="18" charset="2"/>
            </a:pPr>
            <a:r>
              <a:rPr lang="en-US" altLang="zh-CN" sz="2400" b="1" dirty="0">
                <a:latin typeface="楷体" panose="02010609060101010101" pitchFamily="49" charset="-122"/>
                <a:ea typeface="楷体" panose="02010609060101010101" pitchFamily="49" charset="-122"/>
              </a:rPr>
              <a:t> </a:t>
            </a:r>
            <a:r>
              <a:rPr lang="en-US" altLang="zh-CN" sz="2400" b="1" dirty="0">
                <a:solidFill>
                  <a:srgbClr val="0033CC"/>
                </a:solidFill>
                <a:latin typeface="楷体" panose="02010609060101010101" pitchFamily="49" charset="-122"/>
                <a:ea typeface="楷体" panose="02010609060101010101" pitchFamily="49" charset="-122"/>
              </a:rPr>
              <a:t>25 000</a:t>
            </a:r>
            <a:endParaRPr lang="en-US" altLang="zh-CN" sz="2400" dirty="0">
              <a:solidFill>
                <a:srgbClr val="0033CC"/>
              </a:solidFill>
              <a:latin typeface="楷体" panose="02010609060101010101" pitchFamily="49" charset="-122"/>
              <a:ea typeface="楷体" panose="02010609060101010101" pitchFamily="49" charset="-122"/>
            </a:endParaRPr>
          </a:p>
        </p:txBody>
      </p:sp>
      <p:sp>
        <p:nvSpPr>
          <p:cNvPr id="640037" name="Rectangle 37" descr="Rectangle: Click to edit Master text styles&#13;&#10;Second level&#13;&#10;Third level&#13;&#10;Fourth level&#13;&#10;Fifth level"/>
          <p:cNvSpPr/>
          <p:nvPr/>
        </p:nvSpPr>
        <p:spPr>
          <a:xfrm>
            <a:off x="5167313" y="4572000"/>
            <a:ext cx="5429250" cy="1357313"/>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400" b="1" dirty="0">
                <a:latin typeface="仿宋" panose="02010609060101010101" pitchFamily="49" charset="-122"/>
                <a:ea typeface="仿宋" panose="02010609060101010101" pitchFamily="49" charset="-122"/>
              </a:rPr>
              <a:t>借：主营业务收入    </a:t>
            </a:r>
            <a:r>
              <a:rPr lang="en-US" altLang="zh-CN" sz="2400" b="1" dirty="0">
                <a:solidFill>
                  <a:srgbClr val="0033CC"/>
                </a:solidFill>
                <a:latin typeface="仿宋" panose="02010609060101010101" pitchFamily="49" charset="-122"/>
                <a:ea typeface="仿宋" panose="02010609060101010101" pitchFamily="49" charset="-122"/>
              </a:rPr>
              <a:t>25 000</a:t>
            </a:r>
            <a:endParaRPr lang="en-US" altLang="zh-CN" sz="2400" b="1" dirty="0">
              <a:solidFill>
                <a:srgbClr val="0033CC"/>
              </a:solidFill>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贷：本年利润        </a:t>
            </a:r>
            <a:r>
              <a:rPr lang="en-US" altLang="zh-CN" sz="2400" b="1" dirty="0">
                <a:solidFill>
                  <a:srgbClr val="0033CC"/>
                </a:solidFill>
                <a:latin typeface="仿宋" panose="02010609060101010101" pitchFamily="49" charset="-122"/>
                <a:ea typeface="仿宋" panose="02010609060101010101" pitchFamily="49" charset="-122"/>
              </a:rPr>
              <a:t>25 000</a:t>
            </a:r>
            <a:endParaRPr lang="en-US" altLang="zh-CN" sz="2400" b="1" dirty="0">
              <a:solidFill>
                <a:srgbClr val="0033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00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0015"/>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64002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4001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40016"/>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6400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400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0017"/>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6400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4002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640037"/>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grpId="0" nodeType="afterEffect">
                                  <p:stCondLst>
                                    <p:cond delay="0"/>
                                  </p:stCondLst>
                                  <p:childTnLst>
                                    <p:set>
                                      <p:cBhvr>
                                        <p:cTn id="40" dur="1" fill="hold">
                                          <p:stCondLst>
                                            <p:cond delay="0"/>
                                          </p:stCondLst>
                                        </p:cTn>
                                        <p:tgtEl>
                                          <p:spTgt spid="640036"/>
                                        </p:tgtEl>
                                        <p:attrNameLst>
                                          <p:attrName>style.visibility</p:attrName>
                                        </p:attrNameLst>
                                      </p:cBhvr>
                                      <p:to>
                                        <p:strVal val="visible"/>
                                      </p:to>
                                    </p:set>
                                  </p:childTnLst>
                                </p:cTn>
                              </p:par>
                            </p:childTnLst>
                          </p:cTn>
                        </p:par>
                        <p:par>
                          <p:cTn id="41" fill="hold">
                            <p:stCondLst>
                              <p:cond delay="0"/>
                            </p:stCondLst>
                            <p:childTnLst>
                              <p:par>
                                <p:cTn id="42" presetID="1" presetClass="entr" presetSubtype="0" fill="hold" grpId="0" nodeType="afterEffect">
                                  <p:stCondLst>
                                    <p:cond delay="0"/>
                                  </p:stCondLst>
                                  <p:childTnLst>
                                    <p:set>
                                      <p:cBhvr>
                                        <p:cTn id="43" dur="1" fill="hold">
                                          <p:stCondLst>
                                            <p:cond delay="0"/>
                                          </p:stCondLst>
                                        </p:cTn>
                                        <p:tgtEl>
                                          <p:spTgt spid="6400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0015" grpId="0" bldLvl="0" animBg="1"/>
      <p:bldP spid="640016" grpId="0" bldLvl="0" animBg="1"/>
      <p:bldP spid="640017" grpId="0" bldLvl="0" animBg="1"/>
      <p:bldP spid="640018" grpId="0" bldLvl="0" animBg="1"/>
      <p:bldP spid="640019" grpId="0" bldLvl="0" animBg="1"/>
      <p:bldP spid="640020" grpId="0" bldLvl="0" animBg="1"/>
      <p:bldP spid="640021" grpId="0"/>
      <p:bldP spid="640022" grpId="0"/>
      <p:bldP spid="640023" grpId="0"/>
      <p:bldP spid="640035" grpId="0"/>
      <p:bldP spid="640036" grpId="0"/>
      <p:bldP spid="640037" grpId="0" bldLvl="0" animBg="1"/>
    </p:bld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61" name="Rectangle 2"/>
          <p:cNvSpPr/>
          <p:nvPr>
            <p:ph idx="1"/>
          </p:nvPr>
        </p:nvSpPr>
        <p:spPr>
          <a:xfrm>
            <a:off x="2063750" y="1276350"/>
            <a:ext cx="8223250" cy="581025"/>
          </a:xfrm>
        </p:spPr>
        <p:txBody>
          <a:bodyPr vert="horz" wrap="square" lIns="91440" tIns="45720" rIns="91440" bIns="45720" anchor="t" anchorCtr="0"/>
          <a:p>
            <a:pPr algn="just" eaLnBrk="1" hangingPunct="1">
              <a:lnSpc>
                <a:spcPct val="120000"/>
              </a:lnSpc>
              <a:buClr>
                <a:srgbClr val="FF0000"/>
              </a:buClr>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费用结转本年利润</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501762"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642052" name="Group 4"/>
          <p:cNvGraphicFramePr>
            <a:graphicFrameLocks noGrp="1"/>
          </p:cNvGraphicFramePr>
          <p:nvPr/>
        </p:nvGraphicFramePr>
        <p:xfrm>
          <a:off x="2024063" y="2071688"/>
          <a:ext cx="2952750" cy="2070100"/>
        </p:xfrm>
        <a:graphic>
          <a:graphicData uri="http://schemas.openxmlformats.org/drawingml/2006/table">
            <a:tbl>
              <a:tblPr/>
              <a:tblGrid>
                <a:gridCol w="1477010"/>
                <a:gridCol w="1475740"/>
              </a:tblGrid>
              <a:tr h="7277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rgbClr val="7030A0"/>
                          </a:solidFill>
                          <a:effectLst/>
                          <a:latin typeface="楷体" panose="02010609060101010101" pitchFamily="49" charset="-122"/>
                          <a:ea typeface="楷体" panose="02010609060101010101" pitchFamily="49" charset="-122"/>
                        </a:rPr>
                        <a:t>主营业务成本</a:t>
                      </a:r>
                      <a:endParaRPr kumimoji="0" lang="zh-CN" altLang="en-US" sz="2600" b="1" i="0" u="none" strike="noStrike" cap="none" normalizeH="0" baseline="0" dirty="0">
                        <a:ln>
                          <a:noFill/>
                        </a:ln>
                        <a:solidFill>
                          <a:srgbClr val="7030A0"/>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810" marB="46810"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4236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810" marB="46810"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810" marB="46810"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42063" name="Rectangle 15" descr="Rectangle: Click to edit Master text styles&#13;&#10;Second level&#13;&#10;Third level&#13;&#10;Fourth level&#13;&#10;Fifth level"/>
          <p:cNvSpPr/>
          <p:nvPr/>
        </p:nvSpPr>
        <p:spPr>
          <a:xfrm>
            <a:off x="5310188" y="2714625"/>
            <a:ext cx="5033962" cy="1357313"/>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600" b="1" dirty="0">
                <a:latin typeface="仿宋" panose="02010609060101010101" pitchFamily="49" charset="-122"/>
                <a:ea typeface="仿宋" panose="02010609060101010101" pitchFamily="49" charset="-122"/>
              </a:rPr>
              <a:t>借：</a:t>
            </a:r>
            <a:r>
              <a:rPr lang="zh-CN" altLang="en-US" sz="2600" b="1" dirty="0">
                <a:solidFill>
                  <a:srgbClr val="0033CC"/>
                </a:solidFill>
                <a:latin typeface="仿宋" panose="02010609060101010101" pitchFamily="49" charset="-122"/>
                <a:ea typeface="仿宋" panose="02010609060101010101" pitchFamily="49" charset="-122"/>
              </a:rPr>
              <a:t>主营业务成本    </a:t>
            </a:r>
            <a:r>
              <a:rPr lang="en-US" altLang="zh-CN" sz="2600" b="1" dirty="0">
                <a:solidFill>
                  <a:srgbClr val="0033CC"/>
                </a:solidFill>
                <a:latin typeface="仿宋" panose="02010609060101010101" pitchFamily="49" charset="-122"/>
                <a:ea typeface="仿宋" panose="02010609060101010101" pitchFamily="49" charset="-122"/>
              </a:rPr>
              <a:t>4 600</a:t>
            </a:r>
            <a:endParaRPr lang="en-US" altLang="zh-CN" sz="2600" b="1" dirty="0">
              <a:solidFill>
                <a:srgbClr val="0033CC"/>
              </a:solidFill>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贷：库存商品</a:t>
            </a:r>
            <a:r>
              <a:rPr lang="en-US" altLang="zh-CN" sz="2600" b="1" dirty="0">
                <a:latin typeface="仿宋" panose="02010609060101010101" pitchFamily="49" charset="-122"/>
                <a:ea typeface="仿宋" panose="02010609060101010101" pitchFamily="49" charset="-122"/>
              </a:rPr>
              <a:t>—A    4 600</a:t>
            </a:r>
            <a:endParaRPr lang="en-US" altLang="zh-CN" sz="2600" b="1" dirty="0">
              <a:latin typeface="仿宋" panose="02010609060101010101" pitchFamily="49" charset="-122"/>
              <a:ea typeface="仿宋" panose="02010609060101010101" pitchFamily="49" charset="-122"/>
            </a:endParaRPr>
          </a:p>
        </p:txBody>
      </p:sp>
      <p:sp>
        <p:nvSpPr>
          <p:cNvPr id="642064" name="Rectangle 16" descr="Rectangle: Click to edit Master text styles&#13;&#10;Second level&#13;&#10;Third level&#13;&#10;Fourth level&#13;&#10;Fifth level"/>
          <p:cNvSpPr/>
          <p:nvPr/>
        </p:nvSpPr>
        <p:spPr>
          <a:xfrm>
            <a:off x="5310188" y="2708275"/>
            <a:ext cx="5033962" cy="1357313"/>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600" b="1" dirty="0">
                <a:latin typeface="仿宋" panose="02010609060101010101" pitchFamily="49" charset="-122"/>
                <a:ea typeface="仿宋" panose="02010609060101010101" pitchFamily="49" charset="-122"/>
              </a:rPr>
              <a:t>借：</a:t>
            </a:r>
            <a:r>
              <a:rPr lang="zh-CN" altLang="en-US" sz="2600" b="1" dirty="0">
                <a:solidFill>
                  <a:srgbClr val="0033CC"/>
                </a:solidFill>
                <a:latin typeface="仿宋" panose="02010609060101010101" pitchFamily="49" charset="-122"/>
                <a:ea typeface="仿宋" panose="02010609060101010101" pitchFamily="49" charset="-122"/>
              </a:rPr>
              <a:t>主营业务成本    </a:t>
            </a:r>
            <a:r>
              <a:rPr lang="en-US" altLang="zh-CN" sz="2600" b="1" dirty="0">
                <a:solidFill>
                  <a:srgbClr val="0033CC"/>
                </a:solidFill>
                <a:latin typeface="仿宋" panose="02010609060101010101" pitchFamily="49" charset="-122"/>
                <a:ea typeface="仿宋" panose="02010609060101010101" pitchFamily="49" charset="-122"/>
              </a:rPr>
              <a:t>8 000</a:t>
            </a:r>
            <a:endParaRPr lang="en-US" altLang="zh-CN" sz="2600" b="1" dirty="0">
              <a:solidFill>
                <a:srgbClr val="0033CC"/>
              </a:solidFill>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贷：库存商品</a:t>
            </a:r>
            <a:r>
              <a:rPr lang="en-US" altLang="zh-CN" sz="2600" b="1" dirty="0">
                <a:latin typeface="仿宋" panose="02010609060101010101" pitchFamily="49" charset="-122"/>
                <a:ea typeface="仿宋" panose="02010609060101010101" pitchFamily="49" charset="-122"/>
              </a:rPr>
              <a:t>—A    8 000</a:t>
            </a:r>
            <a:endParaRPr lang="en-US" altLang="zh-CN" sz="2600" b="1" dirty="0">
              <a:latin typeface="仿宋" panose="02010609060101010101" pitchFamily="49" charset="-122"/>
              <a:ea typeface="仿宋" panose="02010609060101010101" pitchFamily="49" charset="-122"/>
            </a:endParaRPr>
          </a:p>
        </p:txBody>
      </p:sp>
      <p:sp>
        <p:nvSpPr>
          <p:cNvPr id="642065" name="Rectangle 17" descr="Rectangle: Click to edit Master text styles&#13;&#10;Second level&#13;&#10;Third level&#13;&#10;Fourth level&#13;&#10;Fifth level"/>
          <p:cNvSpPr/>
          <p:nvPr/>
        </p:nvSpPr>
        <p:spPr>
          <a:xfrm>
            <a:off x="5303838" y="2700338"/>
            <a:ext cx="5033962" cy="1357312"/>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600" b="1" dirty="0">
                <a:latin typeface="仿宋" panose="02010609060101010101" pitchFamily="49" charset="-122"/>
                <a:ea typeface="仿宋" panose="02010609060101010101" pitchFamily="49" charset="-122"/>
              </a:rPr>
              <a:t>借：</a:t>
            </a:r>
            <a:r>
              <a:rPr lang="zh-CN" altLang="en-US" sz="2600" b="1" dirty="0">
                <a:solidFill>
                  <a:srgbClr val="0033CC"/>
                </a:solidFill>
                <a:latin typeface="仿宋" panose="02010609060101010101" pitchFamily="49" charset="-122"/>
                <a:ea typeface="仿宋" panose="02010609060101010101" pitchFamily="49" charset="-122"/>
              </a:rPr>
              <a:t>主营业务成本    </a:t>
            </a:r>
            <a:r>
              <a:rPr lang="en-US" altLang="zh-CN" sz="2600" b="1" dirty="0">
                <a:solidFill>
                  <a:srgbClr val="0033CC"/>
                </a:solidFill>
                <a:latin typeface="仿宋" panose="02010609060101010101" pitchFamily="49" charset="-122"/>
                <a:ea typeface="仿宋" panose="02010609060101010101" pitchFamily="49" charset="-122"/>
              </a:rPr>
              <a:t>6 900</a:t>
            </a:r>
            <a:endParaRPr lang="en-US" altLang="zh-CN" sz="2600" b="1" dirty="0">
              <a:solidFill>
                <a:srgbClr val="0033CC"/>
              </a:solidFill>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贷：库存商品</a:t>
            </a:r>
            <a:r>
              <a:rPr lang="en-US" altLang="zh-CN" sz="2600" b="1" dirty="0">
                <a:latin typeface="仿宋" panose="02010609060101010101" pitchFamily="49" charset="-122"/>
                <a:ea typeface="仿宋" panose="02010609060101010101" pitchFamily="49" charset="-122"/>
              </a:rPr>
              <a:t>—A    6 900</a:t>
            </a:r>
            <a:endParaRPr lang="en-US" altLang="zh-CN" sz="2600" b="1" dirty="0">
              <a:latin typeface="仿宋" panose="02010609060101010101" pitchFamily="49" charset="-122"/>
              <a:ea typeface="仿宋" panose="02010609060101010101" pitchFamily="49" charset="-122"/>
            </a:endParaRPr>
          </a:p>
        </p:txBody>
      </p:sp>
      <p:sp>
        <p:nvSpPr>
          <p:cNvPr id="642066" name="Oval 18"/>
          <p:cNvSpPr/>
          <p:nvPr/>
        </p:nvSpPr>
        <p:spPr>
          <a:xfrm>
            <a:off x="5024438" y="2428875"/>
            <a:ext cx="608012" cy="285750"/>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600" b="1" dirty="0">
                <a:solidFill>
                  <a:schemeClr val="accent2"/>
                </a:solidFill>
                <a:latin typeface="仿宋" panose="02010609060101010101" pitchFamily="49" charset="-122"/>
                <a:ea typeface="仿宋" panose="02010609060101010101" pitchFamily="49" charset="-122"/>
              </a:rPr>
              <a:t>例</a:t>
            </a:r>
            <a:r>
              <a:rPr lang="en-US" altLang="zh-CN" sz="2600" b="1" dirty="0">
                <a:solidFill>
                  <a:schemeClr val="accent2"/>
                </a:solidFill>
                <a:latin typeface="仿宋" panose="02010609060101010101" pitchFamily="49" charset="-122"/>
                <a:ea typeface="仿宋" panose="02010609060101010101" pitchFamily="49" charset="-122"/>
              </a:rPr>
              <a:t>2</a:t>
            </a:r>
            <a:endParaRPr lang="en-US" altLang="zh-CN" sz="2600" b="1" dirty="0">
              <a:solidFill>
                <a:schemeClr val="accent2"/>
              </a:solidFill>
              <a:latin typeface="仿宋" panose="02010609060101010101" pitchFamily="49" charset="-122"/>
              <a:ea typeface="仿宋" panose="02010609060101010101" pitchFamily="49" charset="-122"/>
            </a:endParaRPr>
          </a:p>
        </p:txBody>
      </p:sp>
      <p:sp>
        <p:nvSpPr>
          <p:cNvPr id="642067" name="Oval 19"/>
          <p:cNvSpPr/>
          <p:nvPr/>
        </p:nvSpPr>
        <p:spPr>
          <a:xfrm>
            <a:off x="5024438" y="2428875"/>
            <a:ext cx="611187"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600" b="1" dirty="0">
                <a:solidFill>
                  <a:schemeClr val="accent2"/>
                </a:solidFill>
                <a:latin typeface="仿宋" panose="02010609060101010101" pitchFamily="49" charset="-122"/>
                <a:ea typeface="仿宋" panose="02010609060101010101" pitchFamily="49" charset="-122"/>
              </a:rPr>
              <a:t>例</a:t>
            </a:r>
            <a:r>
              <a:rPr lang="en-US" altLang="zh-CN" sz="2600" b="1" dirty="0">
                <a:solidFill>
                  <a:schemeClr val="accent2"/>
                </a:solidFill>
                <a:latin typeface="仿宋" panose="02010609060101010101" pitchFamily="49" charset="-122"/>
                <a:ea typeface="仿宋" panose="02010609060101010101" pitchFamily="49" charset="-122"/>
              </a:rPr>
              <a:t>4</a:t>
            </a:r>
            <a:endParaRPr lang="en-US" altLang="zh-CN" sz="2600" b="1" dirty="0">
              <a:solidFill>
                <a:schemeClr val="accent2"/>
              </a:solidFill>
              <a:latin typeface="仿宋" panose="02010609060101010101" pitchFamily="49" charset="-122"/>
              <a:ea typeface="仿宋" panose="02010609060101010101" pitchFamily="49" charset="-122"/>
            </a:endParaRPr>
          </a:p>
        </p:txBody>
      </p:sp>
      <p:sp>
        <p:nvSpPr>
          <p:cNvPr id="642068" name="Oval 20"/>
          <p:cNvSpPr/>
          <p:nvPr/>
        </p:nvSpPr>
        <p:spPr>
          <a:xfrm>
            <a:off x="5024438" y="2428875"/>
            <a:ext cx="603250" cy="288925"/>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zh-CN" altLang="en-US" sz="2600" b="1" dirty="0">
                <a:solidFill>
                  <a:schemeClr val="accent2"/>
                </a:solidFill>
                <a:latin typeface="仿宋" panose="02010609060101010101" pitchFamily="49" charset="-122"/>
                <a:ea typeface="仿宋" panose="02010609060101010101" pitchFamily="49" charset="-122"/>
              </a:rPr>
              <a:t>例</a:t>
            </a:r>
            <a:r>
              <a:rPr lang="en-US" altLang="zh-CN" sz="2600" b="1" dirty="0">
                <a:solidFill>
                  <a:schemeClr val="accent2"/>
                </a:solidFill>
                <a:latin typeface="仿宋" panose="02010609060101010101" pitchFamily="49" charset="-122"/>
                <a:ea typeface="仿宋" panose="02010609060101010101" pitchFamily="49" charset="-122"/>
              </a:rPr>
              <a:t>7</a:t>
            </a:r>
            <a:endParaRPr lang="en-US" altLang="zh-CN" sz="2600" b="1" dirty="0">
              <a:solidFill>
                <a:schemeClr val="accent2"/>
              </a:solidFill>
              <a:latin typeface="仿宋" panose="02010609060101010101" pitchFamily="49" charset="-122"/>
              <a:ea typeface="仿宋" panose="02010609060101010101" pitchFamily="49" charset="-122"/>
            </a:endParaRPr>
          </a:p>
        </p:txBody>
      </p:sp>
      <p:sp>
        <p:nvSpPr>
          <p:cNvPr id="642069" name="Text Box 21"/>
          <p:cNvSpPr txBox="1"/>
          <p:nvPr/>
        </p:nvSpPr>
        <p:spPr>
          <a:xfrm>
            <a:off x="1908175" y="2857500"/>
            <a:ext cx="1504950" cy="460375"/>
          </a:xfrm>
          <a:prstGeom prst="rect">
            <a:avLst/>
          </a:prstGeom>
          <a:noFill/>
          <a:ln w="9525">
            <a:noFill/>
          </a:ln>
        </p:spPr>
        <p:txBody>
          <a:bodyPr lIns="36000" rIns="36000" anchor="t" anchorCtr="0">
            <a:spAutoFit/>
          </a:bodyPr>
          <a:p>
            <a:pPr algn="ctr">
              <a:spcBef>
                <a:spcPct val="20000"/>
              </a:spcBef>
              <a:buClr>
                <a:schemeClr val="accent2"/>
              </a:buClr>
              <a:buFont typeface="Wingdings 2" panose="05020102010507070707" pitchFamily="18" charset="2"/>
            </a:pPr>
            <a:r>
              <a:rPr lang="en-US" altLang="zh-CN" sz="2400" b="1" dirty="0">
                <a:latin typeface="楷体" panose="02010609060101010101" pitchFamily="49" charset="-122"/>
                <a:ea typeface="楷体" panose="02010609060101010101" pitchFamily="49" charset="-122"/>
              </a:rPr>
              <a:t>① 4 600</a:t>
            </a:r>
            <a:endParaRPr lang="en-US" altLang="zh-CN" sz="2400" b="1" dirty="0">
              <a:latin typeface="楷体" panose="02010609060101010101" pitchFamily="49" charset="-122"/>
              <a:ea typeface="楷体" panose="02010609060101010101" pitchFamily="49" charset="-122"/>
            </a:endParaRPr>
          </a:p>
        </p:txBody>
      </p:sp>
      <p:sp>
        <p:nvSpPr>
          <p:cNvPr id="642070" name="Text Box 22"/>
          <p:cNvSpPr txBox="1"/>
          <p:nvPr/>
        </p:nvSpPr>
        <p:spPr>
          <a:xfrm>
            <a:off x="1898650" y="3357563"/>
            <a:ext cx="1554163" cy="460375"/>
          </a:xfrm>
          <a:prstGeom prst="rect">
            <a:avLst/>
          </a:prstGeom>
          <a:noFill/>
          <a:ln w="9525">
            <a:noFill/>
          </a:ln>
        </p:spPr>
        <p:txBody>
          <a:bodyPr lIns="36000" rIns="36000" anchor="t" anchorCtr="0">
            <a:spAutoFit/>
          </a:bodyPr>
          <a:p>
            <a:pPr algn="ctr">
              <a:spcBef>
                <a:spcPct val="20000"/>
              </a:spcBef>
              <a:buClr>
                <a:schemeClr val="accent2"/>
              </a:buClr>
              <a:buFont typeface="Wingdings 2" panose="05020102010507070707" pitchFamily="18" charset="2"/>
            </a:pPr>
            <a:r>
              <a:rPr lang="zh-CN" altLang="zh-CN" sz="2400" b="1" dirty="0">
                <a:latin typeface="楷体" panose="02010609060101010101" pitchFamily="49" charset="-122"/>
                <a:ea typeface="楷体" panose="02010609060101010101" pitchFamily="49" charset="-122"/>
              </a:rPr>
              <a:t>②</a:t>
            </a:r>
            <a:r>
              <a:rPr lang="en-US" altLang="zh-CN" sz="2400" b="1" dirty="0">
                <a:latin typeface="楷体" panose="02010609060101010101" pitchFamily="49" charset="-122"/>
                <a:ea typeface="楷体" panose="02010609060101010101" pitchFamily="49" charset="-122"/>
              </a:rPr>
              <a:t> 8 000</a:t>
            </a:r>
            <a:endParaRPr lang="en-US" altLang="zh-CN" sz="2400" b="1" dirty="0">
              <a:latin typeface="楷体" panose="02010609060101010101" pitchFamily="49" charset="-122"/>
              <a:ea typeface="楷体" panose="02010609060101010101" pitchFamily="49" charset="-122"/>
            </a:endParaRPr>
          </a:p>
        </p:txBody>
      </p:sp>
      <p:sp>
        <p:nvSpPr>
          <p:cNvPr id="642071" name="Text Box 23"/>
          <p:cNvSpPr txBox="1"/>
          <p:nvPr/>
        </p:nvSpPr>
        <p:spPr>
          <a:xfrm>
            <a:off x="1912938" y="3895725"/>
            <a:ext cx="1479550" cy="460375"/>
          </a:xfrm>
          <a:prstGeom prst="rect">
            <a:avLst/>
          </a:prstGeom>
          <a:noFill/>
          <a:ln w="9525">
            <a:noFill/>
          </a:ln>
        </p:spPr>
        <p:txBody>
          <a:bodyPr lIns="36000" rIns="36000" anchor="t" anchorCtr="0">
            <a:spAutoFit/>
          </a:bodyPr>
          <a:p>
            <a:pPr algn="ctr">
              <a:spcBef>
                <a:spcPct val="20000"/>
              </a:spcBef>
              <a:buClr>
                <a:schemeClr val="accent2"/>
              </a:buClr>
              <a:buFont typeface="Wingdings 2" panose="05020102010507070707" pitchFamily="18" charset="2"/>
            </a:pPr>
            <a:r>
              <a:rPr lang="zh-CN" altLang="zh-CN" sz="2400" b="1" dirty="0">
                <a:latin typeface="楷体" panose="02010609060101010101" pitchFamily="49" charset="-122"/>
                <a:ea typeface="楷体" panose="02010609060101010101" pitchFamily="49" charset="-122"/>
              </a:rPr>
              <a:t>③</a:t>
            </a:r>
            <a:r>
              <a:rPr lang="en-US" altLang="zh-CN" sz="2400" b="1" dirty="0">
                <a:latin typeface="楷体" panose="02010609060101010101" pitchFamily="49" charset="-122"/>
                <a:ea typeface="楷体" panose="02010609060101010101" pitchFamily="49" charset="-122"/>
              </a:rPr>
              <a:t> 6 900</a:t>
            </a:r>
            <a:endParaRPr lang="en-US" altLang="zh-CN" sz="2400" b="1" dirty="0">
              <a:latin typeface="楷体" panose="02010609060101010101" pitchFamily="49" charset="-122"/>
              <a:ea typeface="楷体" panose="02010609060101010101" pitchFamily="49" charset="-122"/>
            </a:endParaRPr>
          </a:p>
        </p:txBody>
      </p:sp>
      <p:graphicFrame>
        <p:nvGraphicFramePr>
          <p:cNvPr id="642072" name="Group 24"/>
          <p:cNvGraphicFramePr>
            <a:graphicFrameLocks noGrp="1"/>
          </p:cNvGraphicFramePr>
          <p:nvPr/>
        </p:nvGraphicFramePr>
        <p:xfrm>
          <a:off x="2024063" y="4572000"/>
          <a:ext cx="2876550" cy="1572895"/>
        </p:xfrm>
        <a:graphic>
          <a:graphicData uri="http://schemas.openxmlformats.org/drawingml/2006/table">
            <a:tbl>
              <a:tblPr/>
              <a:tblGrid>
                <a:gridCol w="1439545"/>
                <a:gridCol w="1437005"/>
              </a:tblGrid>
              <a:tr h="67691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7030A0"/>
                          </a:solidFill>
                          <a:effectLst/>
                          <a:latin typeface="楷体" panose="02010609060101010101" pitchFamily="49" charset="-122"/>
                          <a:ea typeface="楷体" panose="02010609060101010101" pitchFamily="49" charset="-122"/>
                        </a:rPr>
                        <a:t>本年利润</a:t>
                      </a:r>
                      <a:endParaRPr kumimoji="0" lang="zh-CN" altLang="en-US" sz="2400" b="1" i="0" u="none" strike="noStrike" cap="none" normalizeH="0" baseline="0" dirty="0">
                        <a:ln>
                          <a:noFill/>
                        </a:ln>
                        <a:solidFill>
                          <a:srgbClr val="7030A0"/>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33" marB="4573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98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42083" name="Text Box 35"/>
          <p:cNvSpPr txBox="1"/>
          <p:nvPr/>
        </p:nvSpPr>
        <p:spPr>
          <a:xfrm>
            <a:off x="2166938" y="5395913"/>
            <a:ext cx="1341437" cy="460375"/>
          </a:xfrm>
          <a:prstGeom prst="rect">
            <a:avLst/>
          </a:prstGeom>
          <a:noFill/>
          <a:ln w="9525">
            <a:noFill/>
          </a:ln>
        </p:spPr>
        <p:txBody>
          <a:bodyPr anchor="t" anchorCtr="0">
            <a:spAutoFit/>
          </a:bodyPr>
          <a:p>
            <a:pPr>
              <a:spcBef>
                <a:spcPct val="20000"/>
              </a:spcBef>
              <a:buClr>
                <a:schemeClr val="accent2"/>
              </a:buClr>
              <a:buFont typeface="Wingdings 2" panose="05020102010507070707" pitchFamily="18" charset="2"/>
            </a:pPr>
            <a:r>
              <a:rPr lang="en-US" altLang="zh-CN" sz="2400" b="1" dirty="0">
                <a:latin typeface="楷体" panose="02010609060101010101" pitchFamily="49" charset="-122"/>
                <a:ea typeface="楷体" panose="02010609060101010101" pitchFamily="49" charset="-122"/>
              </a:rPr>
              <a:t> </a:t>
            </a:r>
            <a:r>
              <a:rPr lang="en-US" altLang="zh-CN" sz="2400" b="1" dirty="0">
                <a:solidFill>
                  <a:srgbClr val="0033CC"/>
                </a:solidFill>
                <a:latin typeface="楷体" panose="02010609060101010101" pitchFamily="49" charset="-122"/>
                <a:ea typeface="楷体" panose="02010609060101010101" pitchFamily="49" charset="-122"/>
              </a:rPr>
              <a:t>19 500</a:t>
            </a:r>
            <a:endParaRPr lang="en-US" altLang="zh-CN" sz="2400" dirty="0">
              <a:solidFill>
                <a:srgbClr val="0033CC"/>
              </a:solidFill>
              <a:latin typeface="楷体" panose="02010609060101010101" pitchFamily="49" charset="-122"/>
              <a:ea typeface="楷体" panose="02010609060101010101" pitchFamily="49" charset="-122"/>
            </a:endParaRPr>
          </a:p>
        </p:txBody>
      </p:sp>
      <p:sp>
        <p:nvSpPr>
          <p:cNvPr id="642084" name="Text Box 36"/>
          <p:cNvSpPr txBox="1"/>
          <p:nvPr/>
        </p:nvSpPr>
        <p:spPr>
          <a:xfrm>
            <a:off x="3524250" y="2857500"/>
            <a:ext cx="1373188" cy="460375"/>
          </a:xfrm>
          <a:prstGeom prst="rect">
            <a:avLst/>
          </a:prstGeom>
          <a:noFill/>
          <a:ln w="9525">
            <a:noFill/>
          </a:ln>
        </p:spPr>
        <p:txBody>
          <a:bodyPr anchor="t" anchorCtr="0">
            <a:spAutoFit/>
          </a:bodyPr>
          <a:p>
            <a:pPr>
              <a:spcBef>
                <a:spcPct val="20000"/>
              </a:spcBef>
              <a:buClr>
                <a:schemeClr val="accent2"/>
              </a:buClr>
              <a:buFont typeface="Wingdings 2" panose="05020102010507070707" pitchFamily="18" charset="2"/>
            </a:pPr>
            <a:r>
              <a:rPr lang="en-US" altLang="zh-CN" sz="2400" b="1" dirty="0">
                <a:latin typeface="楷体" panose="02010609060101010101" pitchFamily="49" charset="-122"/>
                <a:ea typeface="楷体" panose="02010609060101010101" pitchFamily="49" charset="-122"/>
              </a:rPr>
              <a:t> </a:t>
            </a:r>
            <a:r>
              <a:rPr lang="en-US" altLang="zh-CN" sz="2400" b="1" dirty="0">
                <a:solidFill>
                  <a:srgbClr val="0033CC"/>
                </a:solidFill>
                <a:latin typeface="楷体" panose="02010609060101010101" pitchFamily="49" charset="-122"/>
                <a:ea typeface="楷体" panose="02010609060101010101" pitchFamily="49" charset="-122"/>
              </a:rPr>
              <a:t>19 500</a:t>
            </a:r>
            <a:endParaRPr lang="en-US" altLang="zh-CN" sz="2400" dirty="0">
              <a:solidFill>
                <a:srgbClr val="0033CC"/>
              </a:solidFill>
              <a:latin typeface="楷体" panose="02010609060101010101" pitchFamily="49" charset="-122"/>
              <a:ea typeface="楷体" panose="02010609060101010101" pitchFamily="49" charset="-122"/>
            </a:endParaRPr>
          </a:p>
        </p:txBody>
      </p:sp>
      <p:sp>
        <p:nvSpPr>
          <p:cNvPr id="642085" name="Rectangle 37" descr="Rectangle: Click to edit Master text styles&#13;&#10;Second level&#13;&#10;Third level&#13;&#10;Fourth level&#13;&#10;Fifth level"/>
          <p:cNvSpPr/>
          <p:nvPr/>
        </p:nvSpPr>
        <p:spPr>
          <a:xfrm>
            <a:off x="5310188" y="4572000"/>
            <a:ext cx="5037137" cy="1500188"/>
          </a:xfrm>
          <a:prstGeom prst="rect">
            <a:avLst/>
          </a:prstGeom>
          <a:solidFill>
            <a:srgbClr val="FFFF99"/>
          </a:solidFill>
          <a:ln w="9525">
            <a:noFill/>
          </a:ln>
        </p:spPr>
        <p:txBody>
          <a:bodyPr anchor="ctr" anchorCtr="1"/>
          <a:p>
            <a:pPr marL="342900" indent="-342900" eaLnBrk="0" hangingPunct="0">
              <a:lnSpc>
                <a:spcPct val="150000"/>
              </a:lnSpc>
              <a:spcBef>
                <a:spcPct val="20000"/>
              </a:spcBef>
              <a:buClr>
                <a:schemeClr val="hlink"/>
              </a:buClr>
              <a:buSzPct val="110000"/>
              <a:buFont typeface="Wingdings" panose="05000000000000000000" pitchFamily="2" charset="2"/>
            </a:pPr>
            <a:r>
              <a:rPr lang="zh-CN" altLang="en-US" sz="2600" b="1" dirty="0">
                <a:latin typeface="仿宋" panose="02010609060101010101" pitchFamily="49" charset="-122"/>
                <a:ea typeface="仿宋" panose="02010609060101010101" pitchFamily="49" charset="-122"/>
              </a:rPr>
              <a:t>借：</a:t>
            </a:r>
            <a:r>
              <a:rPr lang="zh-CN" altLang="en-US" sz="2600" b="1" dirty="0">
                <a:solidFill>
                  <a:srgbClr val="0033CC"/>
                </a:solidFill>
                <a:latin typeface="仿宋" panose="02010609060101010101" pitchFamily="49" charset="-122"/>
                <a:ea typeface="仿宋" panose="02010609060101010101" pitchFamily="49" charset="-122"/>
              </a:rPr>
              <a:t>本年利润      </a:t>
            </a:r>
            <a:r>
              <a:rPr lang="en-US" altLang="zh-CN" sz="2600" b="1" dirty="0">
                <a:solidFill>
                  <a:srgbClr val="0033CC"/>
                </a:solidFill>
                <a:latin typeface="仿宋" panose="02010609060101010101" pitchFamily="49" charset="-122"/>
                <a:ea typeface="仿宋" panose="02010609060101010101" pitchFamily="49" charset="-122"/>
              </a:rPr>
              <a:t>19 500</a:t>
            </a:r>
            <a:endParaRPr lang="en-US" altLang="zh-CN" sz="2600" b="1" dirty="0">
              <a:solidFill>
                <a:srgbClr val="0033CC"/>
              </a:solidFill>
              <a:latin typeface="仿宋" panose="02010609060101010101" pitchFamily="49" charset="-122"/>
              <a:ea typeface="仿宋" panose="02010609060101010101" pitchFamily="49" charset="-122"/>
            </a:endParaRPr>
          </a:p>
          <a:p>
            <a:pPr marL="342900" indent="-342900" eaLnBrk="0" hangingPunct="0">
              <a:lnSpc>
                <a:spcPct val="150000"/>
              </a:lnSpc>
              <a:spcBef>
                <a:spcPct val="20000"/>
              </a:spcBef>
              <a:buClr>
                <a:schemeClr val="hlink"/>
              </a:buClr>
              <a:buSzPct val="110000"/>
              <a:buFont typeface="Wingdings" panose="05000000000000000000" pitchFamily="2" charset="2"/>
            </a:pPr>
            <a:r>
              <a:rPr lang="en-US" altLang="zh-CN" sz="2600" b="1" dirty="0">
                <a:latin typeface="仿宋" panose="02010609060101010101" pitchFamily="49" charset="-122"/>
                <a:ea typeface="仿宋" panose="02010609060101010101" pitchFamily="49" charset="-122"/>
              </a:rPr>
              <a:t>    </a:t>
            </a:r>
            <a:r>
              <a:rPr lang="zh-CN" altLang="en-US" sz="2600" b="1" dirty="0">
                <a:latin typeface="仿宋" panose="02010609060101010101" pitchFamily="49" charset="-122"/>
                <a:ea typeface="仿宋" panose="02010609060101010101" pitchFamily="49" charset="-122"/>
              </a:rPr>
              <a:t>贷：</a:t>
            </a:r>
            <a:r>
              <a:rPr lang="zh-CN" altLang="en-US" sz="2600" b="1" dirty="0">
                <a:solidFill>
                  <a:srgbClr val="0033CC"/>
                </a:solidFill>
                <a:latin typeface="仿宋" panose="02010609060101010101" pitchFamily="49" charset="-122"/>
                <a:ea typeface="仿宋" panose="02010609060101010101" pitchFamily="49" charset="-122"/>
              </a:rPr>
              <a:t>主营业务成本  </a:t>
            </a:r>
            <a:r>
              <a:rPr lang="en-US" altLang="zh-CN" sz="2600" b="1" dirty="0">
                <a:solidFill>
                  <a:srgbClr val="0033CC"/>
                </a:solidFill>
                <a:latin typeface="仿宋" panose="02010609060101010101" pitchFamily="49" charset="-122"/>
                <a:ea typeface="仿宋" panose="02010609060101010101" pitchFamily="49" charset="-122"/>
              </a:rPr>
              <a:t>19 500</a:t>
            </a:r>
            <a:endParaRPr lang="en-US" altLang="zh-CN" sz="2600" b="1" dirty="0">
              <a:solidFill>
                <a:srgbClr val="0033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20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206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64206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42067"/>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4206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6420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4206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2065"/>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64207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4207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642085"/>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grpId="0" nodeType="afterEffect">
                                  <p:stCondLst>
                                    <p:cond delay="0"/>
                                  </p:stCondLst>
                                  <p:childTnLst>
                                    <p:set>
                                      <p:cBhvr>
                                        <p:cTn id="40" dur="1" fill="hold">
                                          <p:stCondLst>
                                            <p:cond delay="0"/>
                                          </p:stCondLst>
                                        </p:cTn>
                                        <p:tgtEl>
                                          <p:spTgt spid="642084"/>
                                        </p:tgtEl>
                                        <p:attrNameLst>
                                          <p:attrName>style.visibility</p:attrName>
                                        </p:attrNameLst>
                                      </p:cBhvr>
                                      <p:to>
                                        <p:strVal val="visible"/>
                                      </p:to>
                                    </p:set>
                                  </p:childTnLst>
                                </p:cTn>
                              </p:par>
                            </p:childTnLst>
                          </p:cTn>
                        </p:par>
                        <p:par>
                          <p:cTn id="41" fill="hold">
                            <p:stCondLst>
                              <p:cond delay="0"/>
                            </p:stCondLst>
                            <p:childTnLst>
                              <p:par>
                                <p:cTn id="42" presetID="1" presetClass="entr" presetSubtype="0" fill="hold" grpId="0" nodeType="afterEffect">
                                  <p:stCondLst>
                                    <p:cond delay="0"/>
                                  </p:stCondLst>
                                  <p:childTnLst>
                                    <p:set>
                                      <p:cBhvr>
                                        <p:cTn id="43" dur="1" fill="hold">
                                          <p:stCondLst>
                                            <p:cond delay="0"/>
                                          </p:stCondLst>
                                        </p:cTn>
                                        <p:tgtEl>
                                          <p:spTgt spid="6420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2063" grpId="0" bldLvl="0" animBg="1"/>
      <p:bldP spid="642064" grpId="0" bldLvl="0" animBg="1"/>
      <p:bldP spid="642065" grpId="0" bldLvl="0" animBg="1"/>
      <p:bldP spid="642066" grpId="0" bldLvl="0" animBg="1"/>
      <p:bldP spid="642067" grpId="0" bldLvl="0" animBg="1"/>
      <p:bldP spid="642068" grpId="0" bldLvl="0" animBg="1"/>
      <p:bldP spid="642069" grpId="0"/>
      <p:bldP spid="642070" grpId="0"/>
      <p:bldP spid="642071" grpId="0"/>
      <p:bldP spid="642083" grpId="0"/>
      <p:bldP spid="642084" grpId="0"/>
      <p:bldP spid="642085" grpId="0" bldLvl="0" animBg="1"/>
    </p:bld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7905" name="Rectangle 2"/>
          <p:cNvSpPr/>
          <p:nvPr>
            <p:ph idx="1"/>
          </p:nvPr>
        </p:nvSpPr>
        <p:spPr>
          <a:xfrm>
            <a:off x="871855" y="1174750"/>
            <a:ext cx="10497820" cy="4968875"/>
          </a:xfrm>
        </p:spPr>
        <p:txBody>
          <a:bodyPr vert="horz" wrap="square" lIns="91440" tIns="45720" rIns="91440" bIns="45720" anchor="t" anchorCtr="0"/>
          <a:p>
            <a:pPr algn="just" eaLnBrk="1" hangingPunct="1">
              <a:lnSpc>
                <a:spcPct val="150000"/>
              </a:lnSpc>
              <a:buNone/>
            </a:pPr>
            <a:r>
              <a:rPr lang="zh-CN" altLang="en-US" sz="2900" dirty="0">
                <a:solidFill>
                  <a:srgbClr val="FF0000"/>
                </a:solidFill>
                <a:latin typeface="黑体" panose="02010609060101010101" pitchFamily="49" charset="-122"/>
                <a:ea typeface="黑体" panose="02010609060101010101" pitchFamily="49" charset="-122"/>
              </a:rPr>
              <a:t>二、利润分配业务的核算</a:t>
            </a:r>
            <a:endParaRPr lang="zh-CN" altLang="en-US" sz="29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None/>
            </a:pPr>
            <a:r>
              <a:rPr lang="zh-CN" altLang="en-US" sz="2900" dirty="0">
                <a:solidFill>
                  <a:srgbClr val="0000FF"/>
                </a:solidFill>
                <a:latin typeface="黑体" panose="02010609060101010101" pitchFamily="49" charset="-122"/>
                <a:ea typeface="黑体" panose="02010609060101010101" pitchFamily="49" charset="-122"/>
              </a:rPr>
              <a:t>（一）利润分配业务核算的主要内容</a:t>
            </a:r>
            <a:endParaRPr lang="en-US" altLang="zh-CN" sz="2900" dirty="0">
              <a:solidFill>
                <a:srgbClr val="0000FF"/>
              </a:solidFill>
              <a:latin typeface="黑体" panose="02010609060101010101" pitchFamily="49" charset="-122"/>
              <a:ea typeface="黑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900" dirty="0">
                <a:solidFill>
                  <a:srgbClr val="0000FF"/>
                </a:solidFill>
                <a:latin typeface="楷体" panose="02010609060101010101" pitchFamily="49" charset="-122"/>
                <a:ea typeface="楷体" panose="02010609060101010101" pitchFamily="49" charset="-122"/>
              </a:rPr>
              <a:t>利润分配：</a:t>
            </a:r>
            <a:r>
              <a:rPr lang="zh-CN" altLang="en-US" sz="2900" dirty="0">
                <a:latin typeface="楷体" panose="02010609060101010101" pitchFamily="49" charset="-122"/>
                <a:ea typeface="楷体" panose="02010609060101010101" pitchFamily="49" charset="-122"/>
              </a:rPr>
              <a:t>指企业根据法律、董事会等决议提请股东大会批准，对企业可供分配利润指定其特定用途，或分配给投资者的行为。</a:t>
            </a:r>
            <a:endParaRPr lang="en-US" altLang="zh-CN" sz="29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900" dirty="0">
                <a:latin typeface="楷体" panose="02010609060101010101" pitchFamily="49" charset="-122"/>
                <a:ea typeface="楷体" panose="02010609060101010101" pitchFamily="49" charset="-122"/>
              </a:rPr>
              <a:t>包括（法定、任意）盈余公积、向投资者分配利润等。</a:t>
            </a:r>
            <a:endParaRPr lang="en-US" altLang="zh-CN" sz="2900" dirty="0">
              <a:latin typeface="楷体" panose="02010609060101010101" pitchFamily="49" charset="-122"/>
              <a:ea typeface="楷体" panose="02010609060101010101" pitchFamily="49" charset="-122"/>
            </a:endParaRPr>
          </a:p>
          <a:p>
            <a:pPr lvl="2" indent="-394970" algn="just" eaLnBrk="1" hangingPunct="1">
              <a:lnSpc>
                <a:spcPct val="150000"/>
              </a:lnSpc>
            </a:pPr>
            <a:endParaRPr lang="en-US" altLang="zh-CN" sz="2900" dirty="0">
              <a:solidFill>
                <a:srgbClr val="140002"/>
              </a:solidFill>
              <a:latin typeface="楷体" panose="02010609060101010101" pitchFamily="49" charset="-122"/>
              <a:ea typeface="楷体" panose="02010609060101010101" pitchFamily="49" charset="-122"/>
            </a:endParaRPr>
          </a:p>
        </p:txBody>
      </p:sp>
      <p:sp>
        <p:nvSpPr>
          <p:cNvPr id="507906"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8929" name="Rectangle 2"/>
          <p:cNvSpPr/>
          <p:nvPr>
            <p:ph idx="1"/>
          </p:nvPr>
        </p:nvSpPr>
        <p:spPr>
          <a:xfrm>
            <a:off x="895350" y="1339850"/>
            <a:ext cx="9137650" cy="589280"/>
          </a:xfrm>
        </p:spPr>
        <p:txBody>
          <a:bodyPr vert="horz" wrap="square" lIns="91440" tIns="45720" rIns="91440" bIns="45720" anchor="t" anchorCtr="0"/>
          <a:p>
            <a:pPr algn="just" eaLnBrk="1" hangingPunct="1"/>
            <a:r>
              <a:rPr lang="zh-CN" altLang="en-US" sz="2800" dirty="0">
                <a:solidFill>
                  <a:srgbClr val="FF0000"/>
                </a:solidFill>
                <a:latin typeface="黑体" panose="02010609060101010101" pitchFamily="49" charset="-122"/>
                <a:ea typeface="黑体" panose="02010609060101010101" pitchFamily="49" charset="-122"/>
              </a:rPr>
              <a:t>（一）利润分配业务核算的主要内容</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buFont typeface="Wingdings" panose="05000000000000000000" pitchFamily="2" charset="2"/>
            </a:pP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508930"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63568" name="Text Box 16"/>
          <p:cNvSpPr txBox="1"/>
          <p:nvPr/>
        </p:nvSpPr>
        <p:spPr>
          <a:xfrm>
            <a:off x="2309813" y="3546475"/>
            <a:ext cx="1000125" cy="953135"/>
          </a:xfrm>
          <a:prstGeom prst="rect">
            <a:avLst/>
          </a:prstGeom>
          <a:noFill/>
          <a:ln w="38100" cap="flat" cmpd="sng">
            <a:solidFill>
              <a:srgbClr val="C00000"/>
            </a:solidFill>
            <a:prstDash val="solid"/>
            <a:miter/>
            <a:headEnd type="none" w="med" len="med"/>
            <a:tailEnd type="none" w="med" len="med"/>
          </a:ln>
        </p:spPr>
        <p:txBody>
          <a:bodyPr anchor="t" anchorCtr="0">
            <a:spAutoFit/>
          </a:bodyPr>
          <a:p>
            <a:pPr algn="ctr">
              <a:spcBef>
                <a:spcPct val="50000"/>
              </a:spcBef>
            </a:pPr>
            <a:r>
              <a:rPr lang="zh-CN" altLang="en-US" sz="2800" b="1" dirty="0">
                <a:latin typeface="楷体" panose="02010609060101010101" pitchFamily="49" charset="-122"/>
                <a:ea typeface="楷体" panose="02010609060101010101" pitchFamily="49" charset="-122"/>
              </a:rPr>
              <a:t>核算内容</a:t>
            </a:r>
            <a:endParaRPr lang="zh-CN" altLang="en-US" sz="2800" b="1" dirty="0">
              <a:latin typeface="楷体" panose="02010609060101010101" pitchFamily="49" charset="-122"/>
              <a:ea typeface="楷体" panose="02010609060101010101" pitchFamily="49" charset="-122"/>
            </a:endParaRPr>
          </a:p>
        </p:txBody>
      </p:sp>
      <p:sp>
        <p:nvSpPr>
          <p:cNvPr id="663569" name="Text Box 17"/>
          <p:cNvSpPr txBox="1"/>
          <p:nvPr/>
        </p:nvSpPr>
        <p:spPr>
          <a:xfrm>
            <a:off x="6215063" y="3762375"/>
            <a:ext cx="3524250" cy="521970"/>
          </a:xfrm>
          <a:prstGeom prst="rect">
            <a:avLst/>
          </a:prstGeom>
          <a:solidFill>
            <a:srgbClr val="FFCC99"/>
          </a:solidFill>
          <a:ln w="12700" cap="flat" cmpd="sng">
            <a:solidFill>
              <a:srgbClr val="FF6600"/>
            </a:solidFill>
            <a:prstDash val="solid"/>
            <a:miter/>
            <a:headEnd type="none" w="med" len="med"/>
            <a:tailEnd type="none" w="med" len="med"/>
          </a:ln>
        </p:spPr>
        <p:txBody>
          <a:bodyPr anchor="t" anchorCtr="0">
            <a:spAutoFit/>
          </a:bodyPr>
          <a:p>
            <a:pPr>
              <a:spcBef>
                <a:spcPct val="50000"/>
              </a:spcBef>
            </a:pP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提取任意盈余公积</a:t>
            </a:r>
            <a:endParaRPr lang="zh-CN" altLang="en-US" sz="2800" b="1" dirty="0">
              <a:latin typeface="楷体" panose="02010609060101010101" pitchFamily="49" charset="-122"/>
              <a:ea typeface="楷体" panose="02010609060101010101" pitchFamily="49" charset="-122"/>
            </a:endParaRPr>
          </a:p>
        </p:txBody>
      </p:sp>
      <p:sp>
        <p:nvSpPr>
          <p:cNvPr id="663570" name="Text Box 18"/>
          <p:cNvSpPr txBox="1"/>
          <p:nvPr/>
        </p:nvSpPr>
        <p:spPr>
          <a:xfrm>
            <a:off x="6235700" y="2857500"/>
            <a:ext cx="3503613" cy="521970"/>
          </a:xfrm>
          <a:prstGeom prst="rect">
            <a:avLst/>
          </a:prstGeom>
          <a:solidFill>
            <a:srgbClr val="FFCC99"/>
          </a:solidFill>
          <a:ln w="12700" cap="flat" cmpd="sng">
            <a:solidFill>
              <a:srgbClr val="FF6600"/>
            </a:solidFill>
            <a:prstDash val="solid"/>
            <a:miter/>
            <a:headEnd type="none" w="med" len="med"/>
            <a:tailEnd type="none" w="med" len="med"/>
          </a:ln>
        </p:spPr>
        <p:txBody>
          <a:bodyPr anchor="t" anchorCtr="0">
            <a:spAutoFit/>
          </a:bodyPr>
          <a:p>
            <a:pPr>
              <a:spcBef>
                <a:spcPct val="50000"/>
              </a:spcBef>
            </a:pPr>
            <a:r>
              <a:rPr lang="en-US" altLang="zh-CN" sz="2800" b="1" dirty="0">
                <a:latin typeface="楷体" panose="02010609060101010101" pitchFamily="49" charset="-122"/>
                <a:ea typeface="楷体" panose="02010609060101010101" pitchFamily="49" charset="-122"/>
              </a:rPr>
              <a:t>a.</a:t>
            </a:r>
            <a:r>
              <a:rPr lang="zh-CN" altLang="en-US" sz="2800" b="1" dirty="0">
                <a:latin typeface="楷体" panose="02010609060101010101" pitchFamily="49" charset="-122"/>
                <a:ea typeface="楷体" panose="02010609060101010101" pitchFamily="49" charset="-122"/>
              </a:rPr>
              <a:t>提取法定盈余公积</a:t>
            </a:r>
            <a:endParaRPr lang="zh-CN" altLang="en-US" sz="2800" b="1" dirty="0">
              <a:latin typeface="楷体" panose="02010609060101010101" pitchFamily="49" charset="-122"/>
              <a:ea typeface="楷体" panose="02010609060101010101" pitchFamily="49" charset="-122"/>
            </a:endParaRPr>
          </a:p>
        </p:txBody>
      </p:sp>
      <p:sp>
        <p:nvSpPr>
          <p:cNvPr id="663571" name="Text Box 19"/>
          <p:cNvSpPr txBox="1"/>
          <p:nvPr/>
        </p:nvSpPr>
        <p:spPr>
          <a:xfrm>
            <a:off x="3738563" y="5405438"/>
            <a:ext cx="4662487" cy="521970"/>
          </a:xfrm>
          <a:prstGeom prst="rect">
            <a:avLst/>
          </a:prstGeom>
          <a:solidFill>
            <a:srgbClr val="CCFFFF"/>
          </a:solidFill>
          <a:ln w="12700" cap="flat" cmpd="sng">
            <a:solidFill>
              <a:srgbClr val="33CCCC"/>
            </a:solidFill>
            <a:prstDash val="solid"/>
            <a:miter/>
            <a:headEnd type="none" w="med" len="med"/>
            <a:tailEnd type="none" w="med" len="med"/>
          </a:ln>
        </p:spPr>
        <p:txBody>
          <a:bodyPr anchor="t" anchorCtr="0">
            <a:spAutoFit/>
          </a:bodyPr>
          <a:p>
            <a:pPr>
              <a:spcBef>
                <a:spcPct val="50000"/>
              </a:spcBef>
            </a:pPr>
            <a:r>
              <a:rPr lang="en-US" altLang="zh-CN" sz="2800" b="1" dirty="0">
                <a:latin typeface="楷体" panose="02010609060101010101" pitchFamily="49" charset="-122"/>
                <a:ea typeface="楷体" panose="02010609060101010101" pitchFamily="49" charset="-122"/>
              </a:rPr>
              <a:t>③</a:t>
            </a:r>
            <a:r>
              <a:rPr lang="zh-CN" altLang="en-US" sz="2800" b="1" dirty="0">
                <a:latin typeface="楷体" panose="02010609060101010101" pitchFamily="49" charset="-122"/>
                <a:ea typeface="楷体" panose="02010609060101010101" pitchFamily="49" charset="-122"/>
              </a:rPr>
              <a:t>确定未分配利润（结果）</a:t>
            </a:r>
            <a:endParaRPr lang="zh-CN" altLang="en-US" sz="2800" b="1" dirty="0">
              <a:latin typeface="楷体" panose="02010609060101010101" pitchFamily="49" charset="-122"/>
              <a:ea typeface="楷体" panose="02010609060101010101" pitchFamily="49" charset="-122"/>
            </a:endParaRPr>
          </a:p>
        </p:txBody>
      </p:sp>
      <p:sp>
        <p:nvSpPr>
          <p:cNvPr id="663572" name="Text Box 20"/>
          <p:cNvSpPr txBox="1"/>
          <p:nvPr/>
        </p:nvSpPr>
        <p:spPr>
          <a:xfrm>
            <a:off x="3738563" y="3762375"/>
            <a:ext cx="2106612" cy="521970"/>
          </a:xfrm>
          <a:prstGeom prst="rect">
            <a:avLst/>
          </a:prstGeom>
          <a:solidFill>
            <a:srgbClr val="CCFFFF"/>
          </a:solidFill>
          <a:ln w="12700" cap="flat" cmpd="sng">
            <a:solidFill>
              <a:srgbClr val="33CCCC"/>
            </a:solidFill>
            <a:prstDash val="solid"/>
            <a:miter/>
            <a:headEnd type="none" w="med" len="med"/>
            <a:tailEnd type="none" w="med" len="med"/>
          </a:ln>
        </p:spPr>
        <p:txBody>
          <a:bodyPr anchor="t" anchorCtr="0">
            <a:spAutoFit/>
          </a:bodyPr>
          <a:p>
            <a:pPr>
              <a:spcBef>
                <a:spcPct val="50000"/>
              </a:spcBef>
            </a:pPr>
            <a:r>
              <a:rPr lang="en-US" altLang="zh-CN" sz="2800" b="1" dirty="0">
                <a:latin typeface="楷体" panose="02010609060101010101" pitchFamily="49" charset="-122"/>
                <a:ea typeface="楷体" panose="02010609060101010101" pitchFamily="49" charset="-122"/>
              </a:rPr>
              <a:t>②</a:t>
            </a:r>
            <a:r>
              <a:rPr lang="zh-CN" altLang="en-US" sz="2800" b="1" dirty="0">
                <a:latin typeface="楷体" panose="02010609060101010101" pitchFamily="49" charset="-122"/>
                <a:ea typeface="楷体" panose="02010609060101010101" pitchFamily="49" charset="-122"/>
              </a:rPr>
              <a:t>进行分配</a:t>
            </a:r>
            <a:endParaRPr lang="zh-CN" altLang="en-US" sz="2800" b="1" dirty="0">
              <a:latin typeface="楷体" panose="02010609060101010101" pitchFamily="49" charset="-122"/>
              <a:ea typeface="楷体" panose="02010609060101010101" pitchFamily="49" charset="-122"/>
            </a:endParaRPr>
          </a:p>
        </p:txBody>
      </p:sp>
      <p:sp>
        <p:nvSpPr>
          <p:cNvPr id="663573" name="Text Box 21"/>
          <p:cNvSpPr txBox="1"/>
          <p:nvPr/>
        </p:nvSpPr>
        <p:spPr>
          <a:xfrm>
            <a:off x="3738563" y="2071688"/>
            <a:ext cx="3567112" cy="521970"/>
          </a:xfrm>
          <a:prstGeom prst="rect">
            <a:avLst/>
          </a:prstGeom>
          <a:solidFill>
            <a:srgbClr val="CCFFFF"/>
          </a:solidFill>
          <a:ln w="12700" cap="flat" cmpd="sng">
            <a:solidFill>
              <a:srgbClr val="33CCCC"/>
            </a:solidFill>
            <a:prstDash val="solid"/>
            <a:miter/>
            <a:headEnd type="none" w="med" len="med"/>
            <a:tailEnd type="none" w="med" len="med"/>
          </a:ln>
        </p:spPr>
        <p:txBody>
          <a:bodyPr anchor="t" anchorCtr="0">
            <a:spAutoFit/>
          </a:bodyPr>
          <a:p>
            <a:pPr>
              <a:spcBef>
                <a:spcPct val="50000"/>
              </a:spcBef>
            </a:pPr>
            <a:r>
              <a:rPr lang="en-US" altLang="zh-CN" sz="2800" b="1" dirty="0">
                <a:latin typeface="楷体" panose="02010609060101010101" pitchFamily="49" charset="-122"/>
                <a:ea typeface="楷体" panose="02010609060101010101" pitchFamily="49" charset="-122"/>
              </a:rPr>
              <a:t>①</a:t>
            </a:r>
            <a:r>
              <a:rPr lang="zh-CN" altLang="en-US" sz="2800" b="1" dirty="0">
                <a:latin typeface="楷体" panose="02010609060101010101" pitchFamily="49" charset="-122"/>
                <a:ea typeface="楷体" panose="02010609060101010101" pitchFamily="49" charset="-122"/>
              </a:rPr>
              <a:t>形成可供分配利润</a:t>
            </a:r>
            <a:endParaRPr lang="zh-CN" altLang="en-US" sz="2800" b="1" dirty="0">
              <a:latin typeface="楷体" panose="02010609060101010101" pitchFamily="49" charset="-122"/>
              <a:ea typeface="楷体" panose="02010609060101010101" pitchFamily="49" charset="-122"/>
            </a:endParaRPr>
          </a:p>
        </p:txBody>
      </p:sp>
      <p:sp>
        <p:nvSpPr>
          <p:cNvPr id="663574" name="Text Box 22"/>
          <p:cNvSpPr txBox="1"/>
          <p:nvPr/>
        </p:nvSpPr>
        <p:spPr>
          <a:xfrm>
            <a:off x="6202363" y="4619625"/>
            <a:ext cx="4037012" cy="521970"/>
          </a:xfrm>
          <a:prstGeom prst="rect">
            <a:avLst/>
          </a:prstGeom>
          <a:solidFill>
            <a:srgbClr val="FFCC99"/>
          </a:solidFill>
          <a:ln w="12700" cap="flat" cmpd="sng">
            <a:solidFill>
              <a:srgbClr val="FF6600"/>
            </a:solidFill>
            <a:prstDash val="solid"/>
            <a:miter/>
            <a:headEnd type="none" w="med" len="med"/>
            <a:tailEnd type="none" w="med" len="med"/>
          </a:ln>
        </p:spPr>
        <p:txBody>
          <a:bodyPr anchor="t" anchorCtr="0">
            <a:spAutoFit/>
          </a:bodyPr>
          <a:p>
            <a:pPr>
              <a:spcBef>
                <a:spcPct val="50000"/>
              </a:spcBef>
            </a:pPr>
            <a:r>
              <a:rPr lang="en-US" altLang="zh-CN" sz="2800" b="1" dirty="0">
                <a:latin typeface="楷体" panose="02010609060101010101" pitchFamily="49" charset="-122"/>
                <a:ea typeface="楷体" panose="02010609060101010101" pitchFamily="49" charset="-122"/>
              </a:rPr>
              <a:t>c.</a:t>
            </a:r>
            <a:r>
              <a:rPr lang="zh-CN" altLang="en-US" sz="2800" b="1" dirty="0">
                <a:latin typeface="楷体" panose="02010609060101010101" pitchFamily="49" charset="-122"/>
                <a:ea typeface="楷体" panose="02010609060101010101" pitchFamily="49" charset="-122"/>
              </a:rPr>
              <a:t>向投资者分配利润</a:t>
            </a:r>
            <a:endParaRPr lang="zh-CN" altLang="en-US" sz="2800" b="1" dirty="0">
              <a:latin typeface="楷体" panose="02010609060101010101" pitchFamily="49" charset="-122"/>
              <a:ea typeface="楷体" panose="02010609060101010101" pitchFamily="49" charset="-122"/>
            </a:endParaRPr>
          </a:p>
        </p:txBody>
      </p:sp>
      <p:sp>
        <p:nvSpPr>
          <p:cNvPr id="663575" name="AutoShape 23"/>
          <p:cNvSpPr/>
          <p:nvPr/>
        </p:nvSpPr>
        <p:spPr>
          <a:xfrm>
            <a:off x="5889625" y="3143250"/>
            <a:ext cx="277813" cy="1785938"/>
          </a:xfrm>
          <a:prstGeom prst="leftBrace">
            <a:avLst>
              <a:gd name="adj1" fmla="val 56904"/>
              <a:gd name="adj2" fmla="val 50000"/>
            </a:avLst>
          </a:prstGeom>
          <a:noFill/>
          <a:ln w="25400" cap="flat" cmpd="sng">
            <a:solidFill>
              <a:schemeClr val="tx1"/>
            </a:solidFill>
            <a:prstDash val="solid"/>
            <a:round/>
            <a:headEnd type="none" w="med" len="med"/>
            <a:tailEnd type="none" w="med" len="med"/>
          </a:ln>
        </p:spPr>
        <p:txBody>
          <a:bodyPr wrap="none" anchor="ctr" anchorCtr="0"/>
          <a:p>
            <a:endParaRPr lang="zh-CN" altLang="en-US" b="1" dirty="0">
              <a:latin typeface="楷体" panose="02010609060101010101" pitchFamily="49" charset="-122"/>
              <a:ea typeface="楷体" panose="02010609060101010101" pitchFamily="49" charset="-122"/>
            </a:endParaRPr>
          </a:p>
        </p:txBody>
      </p:sp>
      <p:sp>
        <p:nvSpPr>
          <p:cNvPr id="663576" name="AutoShape 24"/>
          <p:cNvSpPr/>
          <p:nvPr/>
        </p:nvSpPr>
        <p:spPr>
          <a:xfrm>
            <a:off x="3452813" y="2428875"/>
            <a:ext cx="285750" cy="3214688"/>
          </a:xfrm>
          <a:prstGeom prst="leftBrace">
            <a:avLst>
              <a:gd name="adj1" fmla="val 126614"/>
              <a:gd name="adj2" fmla="val 50000"/>
            </a:avLst>
          </a:prstGeom>
          <a:noFill/>
          <a:ln w="25400" cap="flat" cmpd="sng">
            <a:solidFill>
              <a:schemeClr val="tx1"/>
            </a:solidFill>
            <a:prstDash val="solid"/>
            <a:round/>
            <a:headEnd type="none" w="med" len="med"/>
            <a:tailEnd type="none" w="med" len="med"/>
          </a:ln>
        </p:spPr>
        <p:txBody>
          <a:bodyPr wrap="none" anchor="ctr" anchorCtr="0"/>
          <a:p>
            <a:endParaRPr lang="zh-CN" altLang="en-US"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3568"/>
                                        </p:tgtEl>
                                        <p:attrNameLst>
                                          <p:attrName>style.visibility</p:attrName>
                                        </p:attrNameLst>
                                      </p:cBhvr>
                                      <p:to>
                                        <p:strVal val="visible"/>
                                      </p:to>
                                    </p:set>
                                    <p:animEffect transition="in" filter="fade">
                                      <p:cBhvr>
                                        <p:cTn id="7" dur="500"/>
                                        <p:tgtEl>
                                          <p:spTgt spid="663568"/>
                                        </p:tgtEl>
                                      </p:cBhvr>
                                    </p:animEffect>
                                  </p:childTnLst>
                                </p:cTn>
                              </p:par>
                            </p:childTnLst>
                          </p:cTn>
                        </p:par>
                        <p:par>
                          <p:cTn id="8" fill="hold">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663576"/>
                                        </p:tgtEl>
                                        <p:attrNameLst>
                                          <p:attrName>style.visibility</p:attrName>
                                        </p:attrNameLst>
                                      </p:cBhvr>
                                      <p:to>
                                        <p:strVal val="visible"/>
                                      </p:to>
                                    </p:set>
                                    <p:animEffect transition="in" filter="box(out)">
                                      <p:cBhvr>
                                        <p:cTn id="11" dur="500"/>
                                        <p:tgtEl>
                                          <p:spTgt spid="66357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63573"/>
                                        </p:tgtEl>
                                        <p:attrNameLst>
                                          <p:attrName>style.visibility</p:attrName>
                                        </p:attrNameLst>
                                      </p:cBhvr>
                                      <p:to>
                                        <p:strVal val="visible"/>
                                      </p:to>
                                    </p:set>
                                    <p:animEffect transition="in" filter="fade">
                                      <p:cBhvr>
                                        <p:cTn id="15" dur="500"/>
                                        <p:tgtEl>
                                          <p:spTgt spid="66357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63572"/>
                                        </p:tgtEl>
                                        <p:attrNameLst>
                                          <p:attrName>style.visibility</p:attrName>
                                        </p:attrNameLst>
                                      </p:cBhvr>
                                      <p:to>
                                        <p:strVal val="visible"/>
                                      </p:to>
                                    </p:set>
                                    <p:animEffect transition="in" filter="fade">
                                      <p:cBhvr>
                                        <p:cTn id="18" dur="500"/>
                                        <p:tgtEl>
                                          <p:spTgt spid="66357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63571"/>
                                        </p:tgtEl>
                                        <p:attrNameLst>
                                          <p:attrName>style.visibility</p:attrName>
                                        </p:attrNameLst>
                                      </p:cBhvr>
                                      <p:to>
                                        <p:strVal val="visible"/>
                                      </p:to>
                                    </p:set>
                                    <p:animEffect transition="in" filter="fade">
                                      <p:cBhvr>
                                        <p:cTn id="21" dur="500"/>
                                        <p:tgtEl>
                                          <p:spTgt spid="663571"/>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32" fill="hold" grpId="0" nodeType="clickEffect">
                                  <p:stCondLst>
                                    <p:cond delay="0"/>
                                  </p:stCondLst>
                                  <p:childTnLst>
                                    <p:set>
                                      <p:cBhvr>
                                        <p:cTn id="25" dur="1" fill="hold">
                                          <p:stCondLst>
                                            <p:cond delay="0"/>
                                          </p:stCondLst>
                                        </p:cTn>
                                        <p:tgtEl>
                                          <p:spTgt spid="663575"/>
                                        </p:tgtEl>
                                        <p:attrNameLst>
                                          <p:attrName>style.visibility</p:attrName>
                                        </p:attrNameLst>
                                      </p:cBhvr>
                                      <p:to>
                                        <p:strVal val="visible"/>
                                      </p:to>
                                    </p:set>
                                    <p:animEffect transition="in" filter="box(out)">
                                      <p:cBhvr>
                                        <p:cTn id="26" dur="500"/>
                                        <p:tgtEl>
                                          <p:spTgt spid="663575"/>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663570"/>
                                        </p:tgtEl>
                                        <p:attrNameLst>
                                          <p:attrName>style.visibility</p:attrName>
                                        </p:attrNameLst>
                                      </p:cBhvr>
                                      <p:to>
                                        <p:strVal val="visible"/>
                                      </p:to>
                                    </p:set>
                                    <p:animEffect transition="in" filter="fade">
                                      <p:cBhvr>
                                        <p:cTn id="30" dur="500"/>
                                        <p:tgtEl>
                                          <p:spTgt spid="66357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63574"/>
                                        </p:tgtEl>
                                        <p:attrNameLst>
                                          <p:attrName>style.visibility</p:attrName>
                                        </p:attrNameLst>
                                      </p:cBhvr>
                                      <p:to>
                                        <p:strVal val="visible"/>
                                      </p:to>
                                    </p:set>
                                    <p:animEffect transition="in" filter="fade">
                                      <p:cBhvr>
                                        <p:cTn id="33" dur="500"/>
                                        <p:tgtEl>
                                          <p:spTgt spid="66357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63569"/>
                                        </p:tgtEl>
                                        <p:attrNameLst>
                                          <p:attrName>style.visibility</p:attrName>
                                        </p:attrNameLst>
                                      </p:cBhvr>
                                      <p:to>
                                        <p:strVal val="visible"/>
                                      </p:to>
                                    </p:set>
                                    <p:animEffect transition="in" filter="fade">
                                      <p:cBhvr>
                                        <p:cTn id="36" dur="500"/>
                                        <p:tgtEl>
                                          <p:spTgt spid="663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3568" grpId="0" bldLvl="0" animBg="1"/>
      <p:bldP spid="663569" grpId="0" bldLvl="0" animBg="1"/>
      <p:bldP spid="663570" grpId="0" bldLvl="0" animBg="1"/>
      <p:bldP spid="663571" grpId="0" bldLvl="0" animBg="1"/>
      <p:bldP spid="663572" grpId="0" bldLvl="0" animBg="1"/>
      <p:bldP spid="663573" grpId="0" bldLvl="0" animBg="1"/>
      <p:bldP spid="663574" grpId="0" bldLvl="0" animBg="1"/>
      <p:bldP spid="663575" grpId="0" bldLvl="0" animBg="1"/>
      <p:bldP spid="663576" grpId="0" bldLvl="0" animBg="1"/>
    </p:bld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3" name="Rectangle 3"/>
          <p:cNvSpPr>
            <a:spLocks noGrp="1" noRot="1" noChangeArrowheads="1"/>
          </p:cNvSpPr>
          <p:nvPr>
            <p:ph idx="1"/>
          </p:nvPr>
        </p:nvSpPr>
        <p:spPr>
          <a:xfrm>
            <a:off x="2114550" y="1196975"/>
            <a:ext cx="8229600" cy="5400675"/>
          </a:xfrm>
          <a:solidFill>
            <a:schemeClr val="bg1"/>
          </a:solidFill>
        </p:spPr>
        <p:txBody>
          <a:bodyPr vert="horz" wrap="square" lIns="91440" tIns="45720" rIns="91440" bIns="45720" numCol="1" anchor="t" anchorCtr="0" compatLnSpc="1">
            <a:noAutofit/>
          </a:bodyPr>
          <a:lstStyle/>
          <a:p>
            <a:pPr marL="533400" marR="0" lvl="0" indent="-533400" algn="l" defTabSz="914400" rtl="0" eaLnBrk="0" fontAlgn="auto" latinLnBrk="0" hangingPunct="0">
              <a:lnSpc>
                <a:spcPct val="150000"/>
              </a:lnSpc>
              <a:spcBef>
                <a:spcPct val="20000"/>
              </a:spcBef>
              <a:spcAft>
                <a:spcPts val="0"/>
              </a:spcAft>
              <a:buClr>
                <a:srgbClr val="FF0000"/>
              </a:buClr>
              <a:buSzTx/>
              <a:buFont typeface="Wingdings" panose="05000000000000000000" pitchFamily="2" charset="2"/>
              <a:buChar char="p"/>
              <a:defRPr/>
            </a:pPr>
            <a:r>
              <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利润分配的顺序：</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根据我国公司法等相关法规的规定，分配顺序如下：</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731520" marR="0" lvl="0" indent="-457200" algn="l" defTabSz="914400" rtl="0" eaLnBrk="0" fontAlgn="auto" latinLnBrk="0" hangingPunct="0">
              <a:lnSpc>
                <a:spcPct val="150000"/>
              </a:lnSpc>
              <a:spcBef>
                <a:spcPct val="20000"/>
              </a:spcBef>
              <a:spcAft>
                <a:spcPts val="0"/>
              </a:spcAft>
              <a:buClr>
                <a:srgbClr val="0000CC"/>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弥补以前年度亏损</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731520" marR="0" lvl="0" indent="-457200" algn="l" defTabSz="914400" rtl="0" eaLnBrk="0" fontAlgn="auto" latinLnBrk="0" hangingPunct="0">
              <a:lnSpc>
                <a:spcPct val="150000"/>
              </a:lnSpc>
              <a:spcBef>
                <a:spcPct val="20000"/>
              </a:spcBef>
              <a:spcAft>
                <a:spcPts val="0"/>
              </a:spcAft>
              <a:buClr>
                <a:srgbClr val="0000CC"/>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提取法定盈余公积金</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731520" marR="0" lvl="0" indent="-457200" algn="l" defTabSz="914400" rtl="0" eaLnBrk="0" fontAlgn="auto" latinLnBrk="0" hangingPunct="0">
              <a:lnSpc>
                <a:spcPct val="150000"/>
              </a:lnSpc>
              <a:spcBef>
                <a:spcPct val="20000"/>
              </a:spcBef>
              <a:spcAft>
                <a:spcPts val="0"/>
              </a:spcAft>
              <a:buClr>
                <a:srgbClr val="0000CC"/>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提取任意盈余公积金</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731520" marR="0" lvl="0" indent="-457200" algn="l" defTabSz="914400" rtl="0" eaLnBrk="0" fontAlgn="auto" latinLnBrk="0" hangingPunct="0">
              <a:lnSpc>
                <a:spcPct val="150000"/>
              </a:lnSpc>
              <a:spcBef>
                <a:spcPct val="20000"/>
              </a:spcBef>
              <a:spcAft>
                <a:spcPts val="0"/>
              </a:spcAft>
              <a:buClr>
                <a:srgbClr val="0000CC"/>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向投资者分配利润或股利</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731520" marR="0" lvl="0" indent="-457200" algn="l" defTabSz="914400" rtl="0" eaLnBrk="0" fontAlgn="auto" latinLnBrk="0" hangingPunct="0">
              <a:lnSpc>
                <a:spcPct val="150000"/>
              </a:lnSpc>
              <a:spcBef>
                <a:spcPct val="20000"/>
              </a:spcBef>
              <a:spcAft>
                <a:spcPts val="0"/>
              </a:spcAft>
              <a:buClr>
                <a:srgbClr val="0000CC"/>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未分配利润</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509955"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4578" name="Rectangle 2"/>
          <p:cNvSpPr/>
          <p:nvPr>
            <p:ph idx="1"/>
          </p:nvPr>
        </p:nvSpPr>
        <p:spPr>
          <a:xfrm>
            <a:off x="873125" y="1174750"/>
            <a:ext cx="9223375" cy="4968875"/>
          </a:xfrm>
        </p:spPr>
        <p:txBody>
          <a:bodyPr vert="horz" wrap="square" lIns="91440" tIns="45720" rIns="91440" bIns="45720" anchor="t" anchorCtr="0"/>
          <a:p>
            <a:pPr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（二）利润分配业务核算设置的主要账户</a:t>
            </a:r>
            <a:endParaRPr lang="zh-CN" altLang="en-US" sz="32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50000"/>
              </a:lnSpc>
            </a:pPr>
            <a:r>
              <a:rPr lang="zh-CN" altLang="en-US" sz="3200" dirty="0">
                <a:solidFill>
                  <a:srgbClr val="0000FF"/>
                </a:solidFill>
                <a:latin typeface="楷体" panose="02010609060101010101" pitchFamily="49" charset="-122"/>
                <a:ea typeface="楷体" panose="02010609060101010101" pitchFamily="49" charset="-122"/>
              </a:rPr>
              <a:t> 利润分配</a:t>
            </a:r>
            <a:endParaRPr lang="zh-CN" altLang="en-US" sz="3200" dirty="0">
              <a:solidFill>
                <a:srgbClr val="0000FF"/>
              </a:solidFill>
              <a:latin typeface="楷体" panose="02010609060101010101" pitchFamily="49" charset="-122"/>
              <a:ea typeface="楷体" panose="02010609060101010101" pitchFamily="49" charset="-122"/>
            </a:endParaRPr>
          </a:p>
          <a:p>
            <a:pPr lvl="1" indent="-436245" algn="just" eaLnBrk="1" hangingPunct="1">
              <a:lnSpc>
                <a:spcPct val="150000"/>
              </a:lnSpc>
            </a:pP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buNone/>
            </a:pPr>
            <a:endParaRPr lang="en-US" altLang="zh-CN" sz="3200" dirty="0">
              <a:solidFill>
                <a:srgbClr val="140002"/>
              </a:solidFill>
              <a:latin typeface="楷体" panose="02010609060101010101" pitchFamily="49" charset="-122"/>
              <a:ea typeface="楷体" panose="02010609060101010101" pitchFamily="49" charset="-122"/>
            </a:endParaRPr>
          </a:p>
          <a:p>
            <a:pPr eaLnBrk="1" hangingPunct="1">
              <a:lnSpc>
                <a:spcPct val="150000"/>
              </a:lnSpc>
            </a:pPr>
            <a:endParaRPr lang="zh-CN" altLang="en-US" sz="3200" dirty="0">
              <a:solidFill>
                <a:srgbClr val="140002"/>
              </a:solidFill>
              <a:latin typeface="楷体" panose="02010609060101010101" pitchFamily="49" charset="-122"/>
              <a:ea typeface="楷体" panose="02010609060101010101" pitchFamily="49" charset="-122"/>
            </a:endParaRPr>
          </a:p>
          <a:p>
            <a:pPr lvl="1" indent="-436245" algn="just" eaLnBrk="1" hangingPunct="1">
              <a:lnSpc>
                <a:spcPct val="150000"/>
              </a:lnSpc>
              <a:buNone/>
            </a:pPr>
            <a:endParaRPr lang="en-US" altLang="zh-CN" sz="3200" dirty="0">
              <a:solidFill>
                <a:srgbClr val="140002"/>
              </a:solidFill>
              <a:latin typeface="楷体" panose="02010609060101010101" pitchFamily="49" charset="-122"/>
              <a:ea typeface="楷体" panose="02010609060101010101" pitchFamily="49" charset="-122"/>
            </a:endParaRPr>
          </a:p>
        </p:txBody>
      </p:sp>
      <p:sp>
        <p:nvSpPr>
          <p:cNvPr id="510978"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64590" name="Rectangle 14"/>
          <p:cNvSpPr/>
          <p:nvPr/>
        </p:nvSpPr>
        <p:spPr>
          <a:xfrm>
            <a:off x="3063875" y="2622709"/>
            <a:ext cx="3325495" cy="2030095"/>
          </a:xfrm>
          <a:prstGeom prst="rect">
            <a:avLst/>
          </a:prstGeom>
          <a:noFill/>
          <a:ln w="9525">
            <a:noFill/>
          </a:ln>
        </p:spPr>
        <p:txBody>
          <a:bodyPr wrap="none" anchor="ctr" anchorCtr="0">
            <a:spAutoFit/>
          </a:bodyPr>
          <a:p>
            <a:pPr>
              <a:lnSpc>
                <a:spcPct val="150000"/>
              </a:lnSpc>
              <a:buClr>
                <a:srgbClr val="0000FF"/>
              </a:buClr>
              <a:buFont typeface="Wingdings" panose="05000000000000000000" pitchFamily="2" charset="2"/>
              <a:buChar char="Ø"/>
            </a:pPr>
            <a:r>
              <a:rPr lang="zh-CN" altLang="en-US" sz="2800" b="1" dirty="0">
                <a:solidFill>
                  <a:srgbClr val="000000"/>
                </a:solidFill>
                <a:latin typeface="仿宋" panose="02010609060101010101" pitchFamily="49" charset="-122"/>
                <a:ea typeface="仿宋" panose="02010609060101010101" pitchFamily="49" charset="-122"/>
              </a:rPr>
              <a:t>盈余公积补亏</a:t>
            </a:r>
            <a:endParaRPr lang="en-US" altLang="zh-CN" sz="2800" b="1" dirty="0">
              <a:solidFill>
                <a:srgbClr val="000000"/>
              </a:solidFill>
              <a:latin typeface="仿宋" panose="02010609060101010101" pitchFamily="49" charset="-122"/>
              <a:ea typeface="仿宋" panose="02010609060101010101" pitchFamily="49" charset="-122"/>
            </a:endParaRPr>
          </a:p>
          <a:p>
            <a:pPr>
              <a:lnSpc>
                <a:spcPct val="150000"/>
              </a:lnSpc>
              <a:buClr>
                <a:srgbClr val="0000FF"/>
              </a:buClr>
              <a:buFont typeface="Wingdings" panose="05000000000000000000" pitchFamily="2" charset="2"/>
              <a:buChar char="Ø"/>
            </a:pPr>
            <a:r>
              <a:rPr lang="zh-CN" altLang="en-US" sz="2800" b="1" dirty="0">
                <a:solidFill>
                  <a:srgbClr val="000000"/>
                </a:solidFill>
                <a:latin typeface="仿宋" panose="02010609060101010101" pitchFamily="49" charset="-122"/>
                <a:ea typeface="仿宋" panose="02010609060101010101" pitchFamily="49" charset="-122"/>
              </a:rPr>
              <a:t>提取法定盈余公积</a:t>
            </a:r>
            <a:endParaRPr lang="en-US" altLang="zh-CN" sz="2800" b="1" dirty="0">
              <a:solidFill>
                <a:srgbClr val="000000"/>
              </a:solidFill>
              <a:latin typeface="仿宋" panose="02010609060101010101" pitchFamily="49" charset="-122"/>
              <a:ea typeface="仿宋" panose="02010609060101010101" pitchFamily="49" charset="-122"/>
            </a:endParaRPr>
          </a:p>
          <a:p>
            <a:pPr>
              <a:lnSpc>
                <a:spcPct val="150000"/>
              </a:lnSpc>
              <a:buClr>
                <a:srgbClr val="0000FF"/>
              </a:buClr>
              <a:buFont typeface="Wingdings" panose="05000000000000000000" pitchFamily="2" charset="2"/>
              <a:buChar char="Ø"/>
            </a:pPr>
            <a:r>
              <a:rPr lang="zh-CN" altLang="en-US" sz="2800" b="1" dirty="0">
                <a:solidFill>
                  <a:srgbClr val="000000"/>
                </a:solidFill>
                <a:latin typeface="仿宋" panose="02010609060101010101" pitchFamily="49" charset="-122"/>
                <a:ea typeface="仿宋" panose="02010609060101010101" pitchFamily="49" charset="-122"/>
              </a:rPr>
              <a:t>提取任意盈余公积</a:t>
            </a:r>
            <a:endParaRPr lang="en-US" altLang="zh-CN" sz="2800" b="1" dirty="0">
              <a:solidFill>
                <a:srgbClr val="000000"/>
              </a:solidFill>
              <a:latin typeface="仿宋" panose="02010609060101010101" pitchFamily="49" charset="-122"/>
              <a:ea typeface="仿宋" panose="02010609060101010101" pitchFamily="49" charset="-122"/>
            </a:endParaRPr>
          </a:p>
        </p:txBody>
      </p:sp>
      <p:sp>
        <p:nvSpPr>
          <p:cNvPr id="5" name="Rectangle 14"/>
          <p:cNvSpPr/>
          <p:nvPr/>
        </p:nvSpPr>
        <p:spPr>
          <a:xfrm>
            <a:off x="6700838" y="2637156"/>
            <a:ext cx="2610485" cy="1383665"/>
          </a:xfrm>
          <a:prstGeom prst="rect">
            <a:avLst/>
          </a:prstGeom>
          <a:noFill/>
          <a:ln w="9525">
            <a:noFill/>
          </a:ln>
        </p:spPr>
        <p:txBody>
          <a:bodyPr wrap="none" anchor="ctr" anchorCtr="0">
            <a:spAutoFit/>
          </a:bodyPr>
          <a:p>
            <a:pPr>
              <a:lnSpc>
                <a:spcPct val="150000"/>
              </a:lnSpc>
              <a:buClr>
                <a:srgbClr val="0000FF"/>
              </a:buClr>
              <a:buFont typeface="Wingdings" panose="05000000000000000000" pitchFamily="2" charset="2"/>
              <a:buChar char="Ø"/>
            </a:pPr>
            <a:r>
              <a:rPr lang="zh-CN" altLang="en-US" sz="2800" b="1" dirty="0">
                <a:solidFill>
                  <a:srgbClr val="000000"/>
                </a:solidFill>
                <a:latin typeface="仿宋" panose="02010609060101010101" pitchFamily="49" charset="-122"/>
                <a:ea typeface="仿宋" panose="02010609060101010101" pitchFamily="49" charset="-122"/>
              </a:rPr>
              <a:t>应付现金股利</a:t>
            </a:r>
            <a:endParaRPr lang="en-US" altLang="zh-CN" sz="2800" b="1" dirty="0">
              <a:solidFill>
                <a:srgbClr val="000000"/>
              </a:solidFill>
              <a:latin typeface="仿宋" panose="02010609060101010101" pitchFamily="49" charset="-122"/>
              <a:ea typeface="仿宋" panose="02010609060101010101" pitchFamily="49" charset="-122"/>
            </a:endParaRPr>
          </a:p>
          <a:p>
            <a:pPr>
              <a:lnSpc>
                <a:spcPct val="150000"/>
              </a:lnSpc>
              <a:buClr>
                <a:srgbClr val="0000FF"/>
              </a:buClr>
              <a:buFont typeface="Wingdings" panose="05000000000000000000" pitchFamily="2" charset="2"/>
              <a:buChar char="Ø"/>
            </a:pPr>
            <a:r>
              <a:rPr lang="zh-CN" altLang="en-US" sz="2800" b="1" dirty="0">
                <a:solidFill>
                  <a:srgbClr val="000000"/>
                </a:solidFill>
                <a:latin typeface="仿宋" panose="02010609060101010101" pitchFamily="49" charset="-122"/>
                <a:ea typeface="仿宋" panose="02010609060101010101" pitchFamily="49" charset="-122"/>
              </a:rPr>
              <a:t>未分配利润</a:t>
            </a:r>
            <a:r>
              <a:rPr lang="zh-CN" altLang="en-US" sz="2800" b="1" dirty="0">
                <a:latin typeface="仿宋" panose="02010609060101010101" pitchFamily="49" charset="-122"/>
                <a:ea typeface="仿宋" panose="02010609060101010101" pitchFamily="49" charset="-122"/>
              </a:rPr>
              <a:t> </a:t>
            </a:r>
            <a:endParaRPr lang="zh-CN" altLang="en-US" sz="2800" b="1" dirty="0">
              <a:latin typeface="仿宋" panose="02010609060101010101" pitchFamily="49" charset="-122"/>
              <a:ea typeface="仿宋" panose="02010609060101010101" pitchFamily="49" charset="-122"/>
            </a:endParaRPr>
          </a:p>
        </p:txBody>
      </p:sp>
      <p:sp>
        <p:nvSpPr>
          <p:cNvPr id="6" name="Rectangle 2"/>
          <p:cNvSpPr txBox="1">
            <a:spLocks noChangeArrowheads="1"/>
          </p:cNvSpPr>
          <p:nvPr/>
        </p:nvSpPr>
        <p:spPr bwMode="auto">
          <a:xfrm>
            <a:off x="866140" y="3716655"/>
            <a:ext cx="8543290" cy="2357755"/>
          </a:xfrm>
          <a:prstGeom prst="rect">
            <a:avLst/>
          </a:prstGeom>
          <a:noFill/>
          <a:ln w="9525">
            <a:noFill/>
            <a:miter lim="800000"/>
          </a:ln>
        </p:spPr>
        <p:txBody>
          <a:bodyPr/>
          <a:lstStyle/>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endParaRPr kumimoji="0" lang="en-US" altLang="zh-CN" sz="3200" b="1" i="0" u="none" strike="noStrike" kern="0" cap="none" spc="0" normalizeH="0" baseline="0" noProof="0" dirty="0">
              <a:ln>
                <a:noFill/>
              </a:ln>
              <a:solidFill>
                <a:srgbClr val="140002"/>
              </a:solidFill>
              <a:effectLst/>
              <a:uLnTx/>
              <a:uFillTx/>
              <a:latin typeface="楷体" panose="02010609060101010101" pitchFamily="49" charset="-122"/>
              <a:ea typeface="楷体" panose="02010609060101010101" pitchFamily="49" charset="-122"/>
              <a:cs typeface="+mn-cs"/>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rgbClr val="140002"/>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盈余公积：</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法定、任意</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 应付股利</a:t>
            </a:r>
            <a:endPar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endParaRPr>
          </a:p>
          <a:p>
            <a:pPr marL="469900" marR="0" indent="-469900" defTabSz="914400">
              <a:lnSpc>
                <a:spcPct val="150000"/>
              </a:lnSpc>
              <a:spcBef>
                <a:spcPct val="20000"/>
              </a:spcBef>
              <a:buClr>
                <a:schemeClr val="accent2"/>
              </a:buClr>
              <a:buSzTx/>
              <a:buFont typeface="Wingdings 2" panose="05020102010507070707" pitchFamily="18" charset="2"/>
              <a:defRPr/>
            </a:pPr>
            <a:endParaRPr kumimoji="0" lang="zh-CN" altLang="en-US" sz="3200" b="1" kern="0" cap="none" spc="0" normalizeH="0" baseline="0" noProof="0" dirty="0">
              <a:solidFill>
                <a:srgbClr val="140002"/>
              </a:solidFill>
              <a:latin typeface="楷体" panose="02010609060101010101" pitchFamily="49" charset="-122"/>
              <a:ea typeface="楷体" panose="02010609060101010101" pitchFamily="49" charset="-122"/>
              <a:cs typeface="+mn-cs"/>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endParaRPr kumimoji="0" lang="en-US" altLang="zh-CN" sz="3200" b="1" i="0" u="none" strike="noStrike" kern="0" cap="none" spc="0" normalizeH="0" baseline="0" noProof="0" dirty="0">
              <a:ln>
                <a:noFill/>
              </a:ln>
              <a:solidFill>
                <a:srgbClr val="140002"/>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64578">
                                            <p:txEl>
                                              <p:charRg st="19" end="25"/>
                                            </p:txEl>
                                          </p:spTgt>
                                        </p:tgtEl>
                                        <p:attrNameLst>
                                          <p:attrName>style.visibility</p:attrName>
                                        </p:attrNameLst>
                                      </p:cBhvr>
                                      <p:to>
                                        <p:strVal val="visible"/>
                                      </p:to>
                                    </p:set>
                                    <p:animEffect transition="in" filter="blinds(horizontal)">
                                      <p:cBhvr>
                                        <p:cTn id="7" dur="500"/>
                                        <p:tgtEl>
                                          <p:spTgt spid="664578">
                                            <p:txEl>
                                              <p:charRg st="19" end="2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64590"/>
                                        </p:tgtEl>
                                        <p:attrNameLst>
                                          <p:attrName>style.visibility</p:attrName>
                                        </p:attrNameLst>
                                      </p:cBhvr>
                                      <p:to>
                                        <p:strVal val="visible"/>
                                      </p:to>
                                    </p:set>
                                    <p:animEffect transition="in" filter="wipe(left)">
                                      <p:cBhvr>
                                        <p:cTn id="12" dur="500"/>
                                        <p:tgtEl>
                                          <p:spTgt spid="664590"/>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linds(horizont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4590" grpId="0"/>
      <p:bldP spid="5" grpId="0"/>
      <p:bldP spid="6" grpId="0"/>
    </p:bld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3"/>
          <p:cNvGrpSpPr/>
          <p:nvPr/>
        </p:nvGrpSpPr>
        <p:grpSpPr>
          <a:xfrm>
            <a:off x="6486525" y="1428750"/>
            <a:ext cx="3786188" cy="1152525"/>
            <a:chOff x="0" y="0"/>
            <a:chExt cx="1872" cy="1056"/>
          </a:xfrm>
        </p:grpSpPr>
        <p:sp>
          <p:nvSpPr>
            <p:cNvPr id="512002" name="AutoShape 4"/>
            <p:cNvSpPr/>
            <p:nvPr/>
          </p:nvSpPr>
          <p:spPr>
            <a:xfrm>
              <a:off x="0" y="0"/>
              <a:ext cx="1872" cy="1056"/>
            </a:xfrm>
            <a:prstGeom prst="cloudCallout">
              <a:avLst>
                <a:gd name="adj1" fmla="val -56356"/>
                <a:gd name="adj2" fmla="val 52935"/>
              </a:avLst>
            </a:prstGeom>
            <a:solidFill>
              <a:srgbClr val="CCFFCC">
                <a:alpha val="43137"/>
              </a:srgbClr>
            </a:solidFill>
            <a:ln w="12700" cap="flat" cmpd="sng">
              <a:solidFill>
                <a:srgbClr val="008080"/>
              </a:solidFill>
              <a:prstDash val="solid"/>
              <a:round/>
              <a:headEnd type="none" w="med" len="med"/>
              <a:tailEnd type="none" w="med" len="med"/>
            </a:ln>
          </p:spPr>
          <p:txBody>
            <a:bodyPr anchor="ctr" anchorCtr="0"/>
            <a:p>
              <a:pPr algn="ctr">
                <a:lnSpc>
                  <a:spcPct val="150000"/>
                </a:lnSpc>
                <a:spcBef>
                  <a:spcPct val="50000"/>
                </a:spcBef>
              </a:pPr>
              <a:r>
                <a:rPr lang="zh-CN" altLang="en-US" sz="3200" b="1" dirty="0">
                  <a:solidFill>
                    <a:srgbClr val="080808"/>
                  </a:solidFill>
                  <a:latin typeface="楷体" panose="02010609060101010101" pitchFamily="49" charset="-122"/>
                  <a:ea typeface="楷体" panose="02010609060101010101" pitchFamily="49" charset="-122"/>
                </a:rPr>
                <a:t>核心账户</a:t>
              </a:r>
              <a:endParaRPr lang="zh-CN" altLang="en-US" sz="3200" b="1" dirty="0">
                <a:solidFill>
                  <a:srgbClr val="080808"/>
                </a:solidFill>
                <a:latin typeface="楷体" panose="02010609060101010101" pitchFamily="49" charset="-122"/>
                <a:ea typeface="楷体" panose="02010609060101010101" pitchFamily="49" charset="-122"/>
              </a:endParaRPr>
            </a:p>
          </p:txBody>
        </p:sp>
        <p:sp>
          <p:nvSpPr>
            <p:cNvPr id="512003" name="Text Box 5"/>
            <p:cNvSpPr txBox="1"/>
            <p:nvPr/>
          </p:nvSpPr>
          <p:spPr>
            <a:xfrm>
              <a:off x="337" y="191"/>
              <a:ext cx="1295" cy="760"/>
            </a:xfrm>
            <a:prstGeom prst="rect">
              <a:avLst/>
            </a:prstGeom>
            <a:noFill/>
            <a:ln w="9525">
              <a:noFill/>
            </a:ln>
          </p:spPr>
          <p:txBody>
            <a:bodyPr anchor="t" anchorCtr="0">
              <a:spAutoFit/>
            </a:bodyPr>
            <a:p>
              <a:pPr algn="ctr">
                <a:lnSpc>
                  <a:spcPct val="150000"/>
                </a:lnSpc>
                <a:spcBef>
                  <a:spcPct val="50000"/>
                </a:spcBef>
              </a:pPr>
              <a:endParaRPr lang="zh-CN" altLang="en-US" sz="3200" b="1" dirty="0">
                <a:solidFill>
                  <a:srgbClr val="080808"/>
                </a:solidFill>
                <a:latin typeface="楷体" panose="02010609060101010101" pitchFamily="49" charset="-122"/>
                <a:ea typeface="楷体" panose="02010609060101010101" pitchFamily="49" charset="-122"/>
              </a:endParaRPr>
            </a:p>
          </p:txBody>
        </p:sp>
      </p:grpSp>
      <p:sp>
        <p:nvSpPr>
          <p:cNvPr id="132102" name="AutoShape 6"/>
          <p:cNvSpPr/>
          <p:nvPr/>
        </p:nvSpPr>
        <p:spPr>
          <a:xfrm>
            <a:off x="7896225" y="3357563"/>
            <a:ext cx="307975" cy="2303462"/>
          </a:xfrm>
          <a:prstGeom prst="rightBrace">
            <a:avLst>
              <a:gd name="adj1" fmla="val 51870"/>
              <a:gd name="adj2" fmla="val 50000"/>
            </a:avLst>
          </a:prstGeom>
          <a:noFill/>
          <a:ln w="28575" cap="flat" cmpd="sng">
            <a:solidFill>
              <a:srgbClr val="008080"/>
            </a:solidFill>
            <a:prstDash val="solid"/>
            <a:round/>
            <a:headEnd type="none" w="med" len="med"/>
            <a:tailEnd type="none" w="med" len="med"/>
          </a:ln>
        </p:spPr>
        <p:txBody>
          <a:bodyPr wrap="none" anchor="ctr" anchorCtr="0"/>
          <a:p>
            <a:pPr algn="ctr">
              <a:lnSpc>
                <a:spcPct val="150000"/>
              </a:lnSpc>
            </a:pPr>
            <a:endParaRPr lang="zh-CN" altLang="en-US" sz="2800" b="1" dirty="0">
              <a:solidFill>
                <a:srgbClr val="FFFF66"/>
              </a:solidFill>
              <a:latin typeface="楷体" panose="02010609060101010101" pitchFamily="49" charset="-122"/>
              <a:ea typeface="楷体" panose="02010609060101010101" pitchFamily="49" charset="-122"/>
            </a:endParaRPr>
          </a:p>
        </p:txBody>
      </p:sp>
      <p:sp>
        <p:nvSpPr>
          <p:cNvPr id="132103" name="Text Box 7"/>
          <p:cNvSpPr txBox="1"/>
          <p:nvPr/>
        </p:nvSpPr>
        <p:spPr>
          <a:xfrm>
            <a:off x="8256905" y="4111625"/>
            <a:ext cx="2281555" cy="829945"/>
          </a:xfrm>
          <a:prstGeom prst="rect">
            <a:avLst/>
          </a:prstGeom>
          <a:noFill/>
          <a:ln w="9525">
            <a:noFill/>
          </a:ln>
        </p:spPr>
        <p:txBody>
          <a:bodyPr wrap="square" anchor="t" anchorCtr="0">
            <a:spAutoFit/>
          </a:bodyPr>
          <a:p>
            <a:pPr>
              <a:lnSpc>
                <a:spcPct val="150000"/>
              </a:lnSpc>
              <a:spcBef>
                <a:spcPct val="50000"/>
              </a:spcBef>
            </a:pPr>
            <a:r>
              <a:rPr lang="zh-CN" altLang="en-US" sz="3200" b="1" dirty="0">
                <a:solidFill>
                  <a:srgbClr val="080808"/>
                </a:solidFill>
                <a:latin typeface="楷体" panose="02010609060101010101" pitchFamily="49" charset="-122"/>
                <a:ea typeface="楷体" panose="02010609060101010101" pitchFamily="49" charset="-122"/>
              </a:rPr>
              <a:t>工具性账户</a:t>
            </a:r>
            <a:endParaRPr lang="zh-CN" altLang="en-US" sz="3200" b="1" dirty="0">
              <a:solidFill>
                <a:srgbClr val="080808"/>
              </a:solidFill>
              <a:latin typeface="楷体" panose="02010609060101010101" pitchFamily="49" charset="-122"/>
              <a:ea typeface="楷体" panose="02010609060101010101" pitchFamily="49" charset="-122"/>
            </a:endParaRPr>
          </a:p>
        </p:txBody>
      </p:sp>
      <p:sp>
        <p:nvSpPr>
          <p:cNvPr id="512006" name="Rectangle 8"/>
          <p:cNvSpPr/>
          <p:nvPr/>
        </p:nvSpPr>
        <p:spPr>
          <a:xfrm>
            <a:off x="1132840" y="2279650"/>
            <a:ext cx="6263005" cy="3784600"/>
          </a:xfrm>
          <a:prstGeom prst="rect">
            <a:avLst/>
          </a:prstGeom>
          <a:noFill/>
          <a:ln w="9525">
            <a:noFill/>
          </a:ln>
        </p:spPr>
        <p:txBody>
          <a:bodyPr wrap="square" anchor="t" anchorCtr="0">
            <a:spAutoFit/>
          </a:bodyPr>
          <a:p>
            <a:pPr>
              <a:lnSpc>
                <a:spcPct val="150000"/>
              </a:lnSpc>
            </a:pPr>
            <a:r>
              <a:rPr lang="zh-CN" altLang="en-US" sz="3200" b="1" dirty="0">
                <a:solidFill>
                  <a:srgbClr val="080808"/>
                </a:solidFill>
                <a:latin typeface="楷体" panose="02010609060101010101" pitchFamily="49" charset="-122"/>
                <a:ea typeface="楷体" panose="02010609060101010101" pitchFamily="49" charset="-122"/>
              </a:rPr>
              <a:t>利润分配</a:t>
            </a:r>
            <a:r>
              <a:rPr lang="en-US" altLang="zh-CN" sz="3200" b="1" dirty="0">
                <a:solidFill>
                  <a:srgbClr val="080808"/>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未分配利润</a:t>
            </a:r>
            <a:endParaRPr lang="zh-CN" altLang="en-US" sz="3200" b="1" dirty="0">
              <a:solidFill>
                <a:srgbClr val="FF0000"/>
              </a:solidFill>
              <a:latin typeface="楷体" panose="02010609060101010101" pitchFamily="49" charset="-122"/>
              <a:ea typeface="楷体" panose="02010609060101010101" pitchFamily="49" charset="-122"/>
            </a:endParaRPr>
          </a:p>
          <a:p>
            <a:pPr>
              <a:lnSpc>
                <a:spcPct val="150000"/>
              </a:lnSpc>
            </a:pPr>
            <a:r>
              <a:rPr lang="en-US" altLang="zh-CN" sz="3200" b="1" dirty="0">
                <a:solidFill>
                  <a:srgbClr val="080808"/>
                </a:solidFill>
                <a:latin typeface="楷体" panose="02010609060101010101" pitchFamily="49" charset="-122"/>
                <a:ea typeface="楷体" panose="02010609060101010101" pitchFamily="49" charset="-122"/>
              </a:rPr>
              <a:t>        --</a:t>
            </a:r>
            <a:r>
              <a:rPr lang="zh-CN" altLang="en-US" sz="3200" b="1" dirty="0">
                <a:solidFill>
                  <a:srgbClr val="080808"/>
                </a:solidFill>
                <a:latin typeface="楷体" panose="02010609060101010101" pitchFamily="49" charset="-122"/>
                <a:ea typeface="楷体" panose="02010609060101010101" pitchFamily="49" charset="-122"/>
              </a:rPr>
              <a:t>提取法定盈余公积 </a:t>
            </a:r>
            <a:endParaRPr lang="zh-CN" altLang="en-US" sz="3200" b="1" dirty="0">
              <a:solidFill>
                <a:srgbClr val="080808"/>
              </a:solidFill>
              <a:latin typeface="楷体" panose="02010609060101010101" pitchFamily="49" charset="-122"/>
              <a:ea typeface="楷体" panose="02010609060101010101" pitchFamily="49" charset="-122"/>
            </a:endParaRPr>
          </a:p>
          <a:p>
            <a:pPr>
              <a:lnSpc>
                <a:spcPct val="150000"/>
              </a:lnSpc>
            </a:pPr>
            <a:r>
              <a:rPr lang="en-US" altLang="zh-CN" sz="3200" b="1" dirty="0">
                <a:solidFill>
                  <a:srgbClr val="080808"/>
                </a:solidFill>
                <a:latin typeface="楷体" panose="02010609060101010101" pitchFamily="49" charset="-122"/>
                <a:ea typeface="楷体" panose="02010609060101010101" pitchFamily="49" charset="-122"/>
              </a:rPr>
              <a:t>        --</a:t>
            </a:r>
            <a:r>
              <a:rPr lang="zh-CN" altLang="en-US" sz="3200" b="1" dirty="0">
                <a:solidFill>
                  <a:srgbClr val="080808"/>
                </a:solidFill>
                <a:latin typeface="楷体" panose="02010609060101010101" pitchFamily="49" charset="-122"/>
                <a:ea typeface="楷体" panose="02010609060101010101" pitchFamily="49" charset="-122"/>
              </a:rPr>
              <a:t>提取任意盈余公积</a:t>
            </a:r>
            <a:endParaRPr lang="zh-CN" altLang="en-US" sz="3200" b="1" dirty="0">
              <a:solidFill>
                <a:srgbClr val="080808"/>
              </a:solidFill>
              <a:latin typeface="楷体" panose="02010609060101010101" pitchFamily="49" charset="-122"/>
              <a:ea typeface="楷体" panose="02010609060101010101" pitchFamily="49" charset="-122"/>
            </a:endParaRPr>
          </a:p>
          <a:p>
            <a:pPr>
              <a:lnSpc>
                <a:spcPct val="150000"/>
              </a:lnSpc>
            </a:pPr>
            <a:r>
              <a:rPr lang="zh-CN" altLang="en-US" sz="3200" b="1" dirty="0">
                <a:solidFill>
                  <a:srgbClr val="080808"/>
                </a:solidFill>
                <a:latin typeface="楷体" panose="02010609060101010101" pitchFamily="49" charset="-122"/>
                <a:ea typeface="楷体" panose="02010609060101010101" pitchFamily="49" charset="-122"/>
              </a:rPr>
              <a:t>        </a:t>
            </a:r>
            <a:r>
              <a:rPr lang="en-US" altLang="zh-CN" sz="3200" b="1" dirty="0">
                <a:solidFill>
                  <a:srgbClr val="080808"/>
                </a:solidFill>
                <a:latin typeface="楷体" panose="02010609060101010101" pitchFamily="49" charset="-122"/>
                <a:ea typeface="楷体" panose="02010609060101010101" pitchFamily="49" charset="-122"/>
              </a:rPr>
              <a:t>--</a:t>
            </a:r>
            <a:r>
              <a:rPr lang="zh-CN" altLang="en-US" sz="3200" b="1" dirty="0">
                <a:solidFill>
                  <a:srgbClr val="080808"/>
                </a:solidFill>
                <a:latin typeface="楷体" panose="02010609060101010101" pitchFamily="49" charset="-122"/>
                <a:ea typeface="楷体" panose="02010609060101010101" pitchFamily="49" charset="-122"/>
              </a:rPr>
              <a:t>应付现金股利</a:t>
            </a:r>
            <a:endParaRPr lang="en-US" altLang="zh-CN" sz="3200" b="1" dirty="0">
              <a:solidFill>
                <a:srgbClr val="080808"/>
              </a:solidFill>
              <a:latin typeface="楷体" panose="02010609060101010101" pitchFamily="49" charset="-122"/>
              <a:ea typeface="楷体" panose="02010609060101010101" pitchFamily="49" charset="-122"/>
            </a:endParaRPr>
          </a:p>
          <a:p>
            <a:pPr>
              <a:lnSpc>
                <a:spcPct val="150000"/>
              </a:lnSpc>
            </a:pPr>
            <a:r>
              <a:rPr lang="en-US" altLang="zh-CN" sz="3200" b="1" dirty="0">
                <a:solidFill>
                  <a:srgbClr val="080808"/>
                </a:solidFill>
                <a:latin typeface="楷体" panose="02010609060101010101" pitchFamily="49" charset="-122"/>
                <a:ea typeface="楷体" panose="02010609060101010101" pitchFamily="49" charset="-122"/>
              </a:rPr>
              <a:t>        --</a:t>
            </a:r>
            <a:r>
              <a:rPr lang="zh-CN" altLang="en-US" sz="3200" b="1" dirty="0">
                <a:solidFill>
                  <a:srgbClr val="080808"/>
                </a:solidFill>
                <a:latin typeface="楷体" panose="02010609060101010101" pitchFamily="49" charset="-122"/>
                <a:ea typeface="楷体" panose="02010609060101010101" pitchFamily="49" charset="-122"/>
              </a:rPr>
              <a:t>盈余公积补亏</a:t>
            </a:r>
            <a:endParaRPr lang="zh-CN" altLang="en-US" sz="3200" b="1" dirty="0">
              <a:solidFill>
                <a:srgbClr val="080808"/>
              </a:solidFill>
              <a:latin typeface="楷体" panose="02010609060101010101" pitchFamily="49" charset="-122"/>
              <a:ea typeface="楷体" panose="02010609060101010101" pitchFamily="49" charset="-122"/>
            </a:endParaRPr>
          </a:p>
        </p:txBody>
      </p:sp>
      <p:sp>
        <p:nvSpPr>
          <p:cNvPr id="512007"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12008" name="Text Box 7"/>
          <p:cNvSpPr txBox="1"/>
          <p:nvPr/>
        </p:nvSpPr>
        <p:spPr>
          <a:xfrm>
            <a:off x="944880" y="1268730"/>
            <a:ext cx="5222875" cy="829945"/>
          </a:xfrm>
          <a:prstGeom prst="rect">
            <a:avLst/>
          </a:prstGeom>
          <a:noFill/>
          <a:ln w="9525">
            <a:noFill/>
          </a:ln>
        </p:spPr>
        <p:txBody>
          <a:bodyPr wrap="square" anchor="t" anchorCtr="0">
            <a:spAutoFit/>
          </a:bodyPr>
          <a:p>
            <a:pPr>
              <a:lnSpc>
                <a:spcPct val="150000"/>
              </a:lnSpc>
              <a:spcBef>
                <a:spcPct val="50000"/>
              </a:spcBef>
            </a:pPr>
            <a:r>
              <a:rPr lang="zh-CN" altLang="en-US" sz="3200" b="1" dirty="0">
                <a:solidFill>
                  <a:srgbClr val="FF0000"/>
                </a:solidFill>
                <a:latin typeface="黑体" panose="02010609060101010101" pitchFamily="49" charset="-122"/>
                <a:ea typeface="黑体" panose="02010609060101010101" pitchFamily="49" charset="-122"/>
              </a:rPr>
              <a:t>利润分配明细账户</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1+#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32102"/>
                                        </p:tgtEl>
                                        <p:attrNameLst>
                                          <p:attrName>style.visibility</p:attrName>
                                        </p:attrNameLst>
                                      </p:cBhvr>
                                      <p:to>
                                        <p:strVal val="visible"/>
                                      </p:to>
                                    </p:set>
                                    <p:animEffect transition="in" filter="blinds(horizontal)">
                                      <p:cBhvr>
                                        <p:cTn id="13" dur="500"/>
                                        <p:tgtEl>
                                          <p:spTgt spid="13210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32103"/>
                                        </p:tgtEl>
                                        <p:attrNameLst>
                                          <p:attrName>style.visibility</p:attrName>
                                        </p:attrNameLst>
                                      </p:cBhvr>
                                      <p:to>
                                        <p:strVal val="visible"/>
                                      </p:to>
                                    </p:set>
                                    <p:animEffect transition="in" filter="blinds(horizontal)">
                                      <p:cBhvr>
                                        <p:cTn id="16" dur="500"/>
                                        <p:tgtEl>
                                          <p:spTgt spid="132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2" grpId="0" bldLvl="0" animBg="1"/>
      <p:bldP spid="132103" grpId="0"/>
    </p:bld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3025" name="Rectangle 3"/>
          <p:cNvSpPr/>
          <p:nvPr>
            <p:ph idx="1"/>
          </p:nvPr>
        </p:nvSpPr>
        <p:spPr>
          <a:xfrm>
            <a:off x="821690" y="1200150"/>
            <a:ext cx="10189210" cy="5108575"/>
          </a:xfrm>
        </p:spPr>
        <p:txBody>
          <a:bodyPr vert="horz" wrap="square" lIns="91440" tIns="45720" rIns="91440" bIns="45720" anchor="t" anchorCtr="0"/>
          <a:p>
            <a:pPr eaLnBrk="1" hangingPunct="1">
              <a:lnSpc>
                <a:spcPct val="140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1</a:t>
            </a:r>
            <a:r>
              <a:rPr lang="zh-CN" altLang="en-US" sz="3000" dirty="0">
                <a:solidFill>
                  <a:srgbClr val="0000FF"/>
                </a:solidFill>
                <a:latin typeface="楷体" panose="02010609060101010101" pitchFamily="49" charset="-122"/>
                <a:ea typeface="楷体" panose="02010609060101010101" pitchFamily="49" charset="-122"/>
              </a:rPr>
              <a:t>．“利润分配”账户</a:t>
            </a:r>
            <a:endParaRPr lang="zh-CN" altLang="en-US" sz="3000" dirty="0">
              <a:solidFill>
                <a:srgbClr val="0000FF"/>
              </a:solidFill>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）核算内容：核算企业利润的分配（或亏损的弥补）和历年分配（或弥补）后的积存余额。</a:t>
            </a:r>
            <a:endParaRPr lang="en-US" altLang="zh-CN" sz="30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2</a:t>
            </a:r>
            <a:r>
              <a:rPr lang="zh-CN" altLang="en-US" sz="3000" dirty="0">
                <a:latin typeface="楷体" panose="02010609060101010101" pitchFamily="49" charset="-122"/>
                <a:ea typeface="楷体" panose="02010609060101010101" pitchFamily="49" charset="-122"/>
              </a:rPr>
              <a:t>）性质：所有者权益类账户</a:t>
            </a:r>
            <a:endParaRPr lang="en-US" altLang="zh-CN" sz="30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3</a:t>
            </a:r>
            <a:r>
              <a:rPr lang="zh-CN" altLang="en-US" sz="3000" dirty="0">
                <a:latin typeface="楷体" panose="02010609060101010101" pitchFamily="49" charset="-122"/>
                <a:ea typeface="楷体" panose="02010609060101010101" pitchFamily="49" charset="-122"/>
              </a:rPr>
              <a:t>）结构：见下页</a:t>
            </a:r>
            <a:endParaRPr lang="en-US" altLang="zh-CN" sz="30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4</a:t>
            </a:r>
            <a:r>
              <a:rPr lang="zh-CN" altLang="en-US" sz="3000" dirty="0">
                <a:latin typeface="楷体" panose="02010609060101010101" pitchFamily="49" charset="-122"/>
                <a:ea typeface="楷体" panose="02010609060101010101" pitchFamily="49" charset="-122"/>
              </a:rPr>
              <a:t>）按利润分配的相关项目设置明细账。 </a:t>
            </a:r>
            <a:endParaRPr lang="zh-CN" altLang="en-US" sz="3000" dirty="0">
              <a:latin typeface="楷体" panose="02010609060101010101" pitchFamily="49" charset="-122"/>
              <a:ea typeface="楷体" panose="02010609060101010101" pitchFamily="49" charset="-122"/>
            </a:endParaRPr>
          </a:p>
        </p:txBody>
      </p:sp>
      <p:sp>
        <p:nvSpPr>
          <p:cNvPr id="513026"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404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14050" name="Rectangle 3"/>
          <p:cNvSpPr/>
          <p:nvPr>
            <p:ph type="body" sz="half" idx="1"/>
          </p:nvPr>
        </p:nvSpPr>
        <p:spPr>
          <a:xfrm>
            <a:off x="2090738" y="1196975"/>
            <a:ext cx="7821612" cy="863600"/>
          </a:xfrm>
        </p:spPr>
        <p:txBody>
          <a:bodyPr vert="horz" wrap="square" lIns="91440" tIns="45720" rIns="91440" bIns="45720" anchor="t" anchorCtr="0"/>
          <a:p>
            <a:pPr marL="0" indent="0" algn="just" eaLnBrk="1" hangingPunct="1">
              <a:buClr>
                <a:schemeClr val="accent2"/>
              </a:buClr>
              <a:buSzTx/>
              <a:buFont typeface="Wingdings 2" panose="05020102010507070707" pitchFamily="18" charset="2"/>
            </a:pPr>
            <a:endParaRPr lang="en-US" altLang="zh-CN" sz="2000" dirty="0">
              <a:solidFill>
                <a:srgbClr val="140002"/>
              </a:solidFill>
              <a:latin typeface="Times New Roman" panose="02020603050405020304" pitchFamily="18" charset="0"/>
            </a:endParaRPr>
          </a:p>
          <a:p>
            <a:pPr marL="0" indent="0" algn="just" eaLnBrk="1" hangingPunct="1">
              <a:buClr>
                <a:schemeClr val="accent2"/>
              </a:buClr>
              <a:buSzTx/>
              <a:buFont typeface="Wingdings 2" panose="05020102010507070707" pitchFamily="18" charset="2"/>
            </a:pPr>
            <a:endParaRPr lang="en-US" altLang="zh-CN" sz="700" dirty="0">
              <a:solidFill>
                <a:srgbClr val="140002"/>
              </a:solidFill>
              <a:latin typeface="Times New Roman" panose="02020603050405020304" pitchFamily="18" charset="0"/>
            </a:endParaRPr>
          </a:p>
        </p:txBody>
      </p:sp>
      <p:graphicFrame>
        <p:nvGraphicFramePr>
          <p:cNvPr id="968728" name="Group 24"/>
          <p:cNvGraphicFramePr>
            <a:graphicFrameLocks noGrp="1"/>
          </p:cNvGraphicFramePr>
          <p:nvPr>
            <p:ph sz="half" idx="4294967295"/>
            <p:custDataLst>
              <p:tags r:id="rId1"/>
            </p:custDataLst>
          </p:nvPr>
        </p:nvGraphicFramePr>
        <p:xfrm>
          <a:off x="2024063" y="1411288"/>
          <a:ext cx="8371205" cy="5027295"/>
        </p:xfrm>
        <a:graphic>
          <a:graphicData uri="http://schemas.openxmlformats.org/drawingml/2006/table">
            <a:tbl>
              <a:tblPr/>
              <a:tblGrid>
                <a:gridCol w="4186555"/>
                <a:gridCol w="4184650"/>
              </a:tblGrid>
              <a:tr h="45720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18" marB="45618"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cPr/>
                </a:tc>
              </a:tr>
              <a:tr h="3016250">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a:t>
                      </a:r>
                      <a:r>
                        <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1</a:t>
                      </a: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）年末从“本年利润”账户转入的全年净亏损</a:t>
                      </a: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kern="1200" cap="none" normalizeH="0" baseline="0" dirty="0">
                          <a:ln>
                            <a:noFill/>
                          </a:ln>
                          <a:solidFill>
                            <a:srgbClr val="353DE3"/>
                          </a:solidFill>
                          <a:effectLst/>
                          <a:latin typeface="楷体" panose="02010609060101010101" pitchFamily="49" charset="-122"/>
                          <a:ea typeface="楷体" panose="02010609060101010101" pitchFamily="49" charset="-122"/>
                          <a:cs typeface="+mn-cs"/>
                        </a:rPr>
                        <a:t>（</a:t>
                      </a:r>
                      <a:r>
                        <a:rPr kumimoji="1" lang="en-US" altLang="zh-CN" sz="2400" b="1" i="0" u="none" strike="noStrike" kern="1200" cap="none" normalizeH="0" baseline="0" dirty="0">
                          <a:ln>
                            <a:noFill/>
                          </a:ln>
                          <a:solidFill>
                            <a:srgbClr val="353DE3"/>
                          </a:solidFill>
                          <a:effectLst/>
                          <a:latin typeface="楷体" panose="02010609060101010101" pitchFamily="49" charset="-122"/>
                          <a:ea typeface="楷体" panose="02010609060101010101" pitchFamily="49" charset="-122"/>
                          <a:cs typeface="+mn-cs"/>
                        </a:rPr>
                        <a:t>2</a:t>
                      </a:r>
                      <a:r>
                        <a:rPr kumimoji="1" lang="zh-CN" altLang="en-US" sz="2400" b="1" i="0" u="none" strike="noStrike" kern="1200" cap="none" normalizeH="0" baseline="0" dirty="0">
                          <a:ln>
                            <a:noFill/>
                          </a:ln>
                          <a:solidFill>
                            <a:srgbClr val="353DE3"/>
                          </a:solidFill>
                          <a:effectLst/>
                          <a:latin typeface="楷体" panose="02010609060101010101" pitchFamily="49" charset="-122"/>
                          <a:ea typeface="楷体" panose="02010609060101010101" pitchFamily="49" charset="-122"/>
                          <a:cs typeface="+mn-cs"/>
                        </a:rPr>
                        <a:t>）实际分配的利润数</a:t>
                      </a:r>
                      <a:endParaRPr kumimoji="1" lang="en-US" altLang="zh-CN" sz="2400" b="1" i="0" u="none" strike="noStrike" kern="1200" cap="none" normalizeH="0" baseline="0" dirty="0">
                        <a:ln>
                          <a:noFill/>
                        </a:ln>
                        <a:solidFill>
                          <a:srgbClr val="353DE3"/>
                        </a:solidFill>
                        <a:effectLst/>
                        <a:latin typeface="楷体" panose="02010609060101010101" pitchFamily="49" charset="-122"/>
                        <a:ea typeface="楷体" panose="02010609060101010101" pitchFamily="49" charset="-122"/>
                        <a:cs typeface="+mn-cs"/>
                      </a:endParaRPr>
                    </a:p>
                    <a:p>
                      <a:pPr marL="342900" marR="0" lvl="0" indent="-342900" algn="l" defTabSz="914400" rtl="0" eaLnBrk="1" fontAlgn="base" latinLnBrk="0" hangingPunct="1">
                        <a:lnSpc>
                          <a:spcPct val="12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提取法定盈余公积</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2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提取任意盈余公积</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342900" marR="0" lvl="0" indent="-342900" algn="l" defTabSz="914400" rtl="0" eaLnBrk="1" fontAlgn="base" latinLnBrk="0" hangingPunct="1">
                        <a:lnSpc>
                          <a:spcPct val="120000"/>
                        </a:lnSpc>
                        <a:spcBef>
                          <a:spcPct val="20000"/>
                        </a:spcBef>
                        <a:spcAft>
                          <a:spcPct val="0"/>
                        </a:spcAft>
                        <a:buClr>
                          <a:schemeClr val="accent2"/>
                        </a:buClr>
                        <a:buSzTx/>
                        <a:buFont typeface="Wingdings" panose="05000000000000000000" charset="0"/>
                        <a:buChar char="Ø"/>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应付现金股利</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18" marB="4561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盈余公积补亏</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年末从“本年利润”账户转入的全年净利润（盈利）</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18" marB="4561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r h="1553845">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kern="1200" cap="none" normalizeH="0" baseline="0" dirty="0">
                          <a:ln>
                            <a:noFill/>
                          </a:ln>
                          <a:solidFill>
                            <a:srgbClr val="353DE3"/>
                          </a:solidFill>
                          <a:effectLst/>
                          <a:latin typeface="楷体" panose="02010609060101010101" pitchFamily="49" charset="-122"/>
                          <a:ea typeface="楷体" panose="02010609060101010101" pitchFamily="49" charset="-122"/>
                          <a:cs typeface="+mn-cs"/>
                        </a:rPr>
                        <a:t>年内余额：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已分配利润额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年末余额：</a:t>
                      </a: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历年结存的未弥补亏损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18" marB="45618"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c>
                  <a:txBody>
                    <a:bodyPr/>
                    <a:lstStyle/>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endPar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20000"/>
                        </a:lnSpc>
                        <a:spcBef>
                          <a:spcPct val="20000"/>
                        </a:spcBef>
                        <a:spcAft>
                          <a:spcPct val="0"/>
                        </a:spcAft>
                        <a:buClr>
                          <a:schemeClr val="accent2"/>
                        </a:buClr>
                        <a:buSzTx/>
                        <a:buFont typeface="Wingdings 2" panose="05020102010507070707" pitchFamily="18" charset="2"/>
                        <a:buNone/>
                      </a:pPr>
                      <a:r>
                        <a:rPr kumimoji="1" lang="en-US" altLang="zh-CN"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历年结存的未分配利润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18" marB="45618"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r>
            </a:tbl>
          </a:graphicData>
        </a:graphic>
      </p:graphicFrame>
      <p:sp>
        <p:nvSpPr>
          <p:cNvPr id="514064" name="文本框 1"/>
          <p:cNvSpPr txBox="1"/>
          <p:nvPr/>
        </p:nvSpPr>
        <p:spPr>
          <a:xfrm>
            <a:off x="4324192" y="1247775"/>
            <a:ext cx="3757930" cy="521970"/>
          </a:xfrm>
          <a:prstGeom prst="rect">
            <a:avLst/>
          </a:prstGeom>
          <a:noFill/>
          <a:ln w="9525">
            <a:noFill/>
          </a:ln>
        </p:spPr>
        <p:txBody>
          <a:bodyPr wrap="non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利润分配</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未分配利润</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2930" name="Rectangle 2"/>
          <p:cNvSpPr>
            <a:spLocks noGrp="1"/>
          </p:cNvSpPr>
          <p:nvPr>
            <p:ph type="body" idx="4294967295"/>
          </p:nvPr>
        </p:nvSpPr>
        <p:spPr>
          <a:xfrm>
            <a:off x="1050290" y="1196975"/>
            <a:ext cx="10250170" cy="4752975"/>
          </a:xfrm>
        </p:spPr>
        <p:txBody>
          <a:bodyPr vert="horz" wrap="square" lIns="91440" tIns="45720" rIns="91440" bIns="45720" anchor="t" anchorCtr="0"/>
          <a:p>
            <a:pPr>
              <a:lnSpc>
                <a:spcPct val="150000"/>
              </a:lnSpc>
              <a:buClr>
                <a:srgbClr val="FF0000"/>
              </a:buClr>
              <a:buFont typeface="Wingdings" panose="05000000000000000000" pitchFamily="2" charset="2"/>
              <a:buChar char="p"/>
            </a:pPr>
            <a:r>
              <a:rPr lang="zh-CN" altLang="en-US" sz="3200" dirty="0">
                <a:solidFill>
                  <a:schemeClr val="tx2"/>
                </a:solidFill>
                <a:latin typeface="楷体" panose="02010609060101010101" pitchFamily="49" charset="-122"/>
                <a:ea typeface="楷体" panose="02010609060101010101" pitchFamily="49" charset="-122"/>
              </a:rPr>
              <a:t>年末将本年实现的</a:t>
            </a:r>
            <a:r>
              <a:rPr lang="zh-CN" altLang="en-US" sz="3200" dirty="0">
                <a:solidFill>
                  <a:srgbClr val="FF0000"/>
                </a:solidFill>
                <a:latin typeface="楷体" panose="02010609060101010101" pitchFamily="49" charset="-122"/>
                <a:ea typeface="楷体" panose="02010609060101010101" pitchFamily="49" charset="-122"/>
              </a:rPr>
              <a:t>净利润</a:t>
            </a:r>
            <a:r>
              <a:rPr lang="zh-CN" altLang="en-US" sz="3200" dirty="0">
                <a:solidFill>
                  <a:schemeClr val="tx2"/>
                </a:solidFill>
                <a:latin typeface="楷体" panose="02010609060101010101" pitchFamily="49" charset="-122"/>
                <a:ea typeface="楷体" panose="02010609060101010101" pitchFamily="49" charset="-122"/>
              </a:rPr>
              <a:t>转入“利润分配”</a:t>
            </a:r>
            <a:endParaRPr lang="zh-CN" altLang="en-US" sz="3200" dirty="0">
              <a:solidFill>
                <a:schemeClr val="tx2"/>
              </a:solidFill>
              <a:latin typeface="楷体" panose="02010609060101010101" pitchFamily="49" charset="-122"/>
              <a:ea typeface="楷体" panose="02010609060101010101" pitchFamily="49" charset="-122"/>
            </a:endParaRPr>
          </a:p>
          <a:p>
            <a:pPr lvl="1" indent="-436245">
              <a:lnSpc>
                <a:spcPct val="150000"/>
              </a:lnSpc>
              <a:buNone/>
            </a:pPr>
            <a:r>
              <a:rPr lang="zh-CN" altLang="en-US" sz="3200" dirty="0">
                <a:latin typeface="仿宋" panose="02010609060101010101" pitchFamily="49" charset="-122"/>
                <a:ea typeface="仿宋" panose="02010609060101010101" pitchFamily="49" charset="-122"/>
              </a:rPr>
              <a:t>借：本年利润</a:t>
            </a:r>
            <a:endParaRPr lang="zh-CN" altLang="en-US" sz="3200" dirty="0">
              <a:latin typeface="仿宋" panose="02010609060101010101" pitchFamily="49" charset="-122"/>
              <a:ea typeface="仿宋" panose="02010609060101010101" pitchFamily="49" charset="-122"/>
            </a:endParaRPr>
          </a:p>
          <a:p>
            <a:pPr lvl="1" indent="-436245">
              <a:lnSpc>
                <a:spcPct val="150000"/>
              </a:lnSpc>
              <a:buNone/>
            </a:pPr>
            <a:r>
              <a:rPr lang="zh-CN" altLang="en-US" sz="3200" dirty="0">
                <a:latin typeface="仿宋" panose="02010609060101010101" pitchFamily="49" charset="-122"/>
                <a:ea typeface="仿宋" panose="02010609060101010101" pitchFamily="49" charset="-122"/>
              </a:rPr>
              <a:t>    贷：利润分配</a:t>
            </a:r>
            <a:r>
              <a:rPr lang="en-US" altLang="zh-CN" sz="3200" dirty="0">
                <a:latin typeface="仿宋" panose="02010609060101010101" pitchFamily="49" charset="-122"/>
                <a:ea typeface="仿宋" panose="02010609060101010101" pitchFamily="49" charset="-122"/>
              </a:rPr>
              <a:t>—</a:t>
            </a:r>
            <a:r>
              <a:rPr lang="zh-CN" altLang="en-US" sz="3200" dirty="0">
                <a:latin typeface="仿宋" panose="02010609060101010101" pitchFamily="49" charset="-122"/>
                <a:ea typeface="仿宋" panose="02010609060101010101" pitchFamily="49" charset="-122"/>
              </a:rPr>
              <a:t>未分配利润</a:t>
            </a:r>
            <a:endParaRPr lang="zh-CN" altLang="en-US" sz="3200" dirty="0">
              <a:latin typeface="仿宋" panose="02010609060101010101" pitchFamily="49" charset="-122"/>
              <a:ea typeface="仿宋" panose="02010609060101010101" pitchFamily="49" charset="-122"/>
            </a:endParaRPr>
          </a:p>
          <a:p>
            <a:pPr>
              <a:lnSpc>
                <a:spcPct val="150000"/>
              </a:lnSpc>
              <a:buClr>
                <a:srgbClr val="FF0000"/>
              </a:buClr>
              <a:buFont typeface="Wingdings" panose="05000000000000000000" pitchFamily="2" charset="2"/>
              <a:buChar char="p"/>
            </a:pPr>
            <a:r>
              <a:rPr lang="zh-CN" altLang="en-US" sz="3200" dirty="0">
                <a:solidFill>
                  <a:schemeClr val="tx2"/>
                </a:solidFill>
                <a:latin typeface="楷体" panose="02010609060101010101" pitchFamily="49" charset="-122"/>
                <a:ea typeface="楷体" panose="02010609060101010101" pitchFamily="49" charset="-122"/>
              </a:rPr>
              <a:t>年末将本年发生的</a:t>
            </a:r>
            <a:r>
              <a:rPr lang="zh-CN" altLang="en-US" sz="3200" dirty="0">
                <a:solidFill>
                  <a:srgbClr val="FF0000"/>
                </a:solidFill>
                <a:latin typeface="楷体" panose="02010609060101010101" pitchFamily="49" charset="-122"/>
                <a:ea typeface="楷体" panose="02010609060101010101" pitchFamily="49" charset="-122"/>
              </a:rPr>
              <a:t>亏损</a:t>
            </a:r>
            <a:r>
              <a:rPr lang="zh-CN" altLang="en-US" sz="3200" dirty="0">
                <a:solidFill>
                  <a:schemeClr val="tx2"/>
                </a:solidFill>
                <a:latin typeface="楷体" panose="02010609060101010101" pitchFamily="49" charset="-122"/>
                <a:ea typeface="楷体" panose="02010609060101010101" pitchFamily="49" charset="-122"/>
              </a:rPr>
              <a:t>转入“利润分配”</a:t>
            </a:r>
            <a:endParaRPr lang="zh-CN" altLang="en-US" sz="3200" dirty="0">
              <a:solidFill>
                <a:schemeClr val="tx2"/>
              </a:solidFill>
              <a:latin typeface="楷体" panose="02010609060101010101" pitchFamily="49" charset="-122"/>
              <a:ea typeface="楷体" panose="02010609060101010101" pitchFamily="49" charset="-122"/>
            </a:endParaRPr>
          </a:p>
          <a:p>
            <a:pPr lvl="1" indent="-436245">
              <a:lnSpc>
                <a:spcPct val="150000"/>
              </a:lnSpc>
              <a:buNone/>
            </a:pPr>
            <a:r>
              <a:rPr lang="zh-CN" altLang="en-US" sz="3200" dirty="0">
                <a:latin typeface="仿宋" panose="02010609060101010101" pitchFamily="49" charset="-122"/>
                <a:ea typeface="仿宋" panose="02010609060101010101" pitchFamily="49" charset="-122"/>
              </a:rPr>
              <a:t>借：利润分配</a:t>
            </a:r>
            <a:r>
              <a:rPr lang="en-US" altLang="zh-CN" sz="3200" dirty="0">
                <a:latin typeface="仿宋" panose="02010609060101010101" pitchFamily="49" charset="-122"/>
                <a:ea typeface="仿宋" panose="02010609060101010101" pitchFamily="49" charset="-122"/>
              </a:rPr>
              <a:t>—</a:t>
            </a:r>
            <a:r>
              <a:rPr lang="zh-CN" altLang="en-US" sz="3200" dirty="0">
                <a:latin typeface="仿宋" panose="02010609060101010101" pitchFamily="49" charset="-122"/>
                <a:ea typeface="仿宋" panose="02010609060101010101" pitchFamily="49" charset="-122"/>
              </a:rPr>
              <a:t>未分配利润</a:t>
            </a:r>
            <a:endParaRPr lang="zh-CN" altLang="en-US" sz="3200" dirty="0">
              <a:latin typeface="仿宋" panose="02010609060101010101" pitchFamily="49" charset="-122"/>
              <a:ea typeface="仿宋" panose="02010609060101010101" pitchFamily="49" charset="-122"/>
            </a:endParaRPr>
          </a:p>
          <a:p>
            <a:pPr lvl="1" indent="-436245">
              <a:lnSpc>
                <a:spcPct val="150000"/>
              </a:lnSpc>
              <a:buNone/>
            </a:pPr>
            <a:r>
              <a:rPr lang="zh-CN" altLang="en-US" sz="3200" dirty="0">
                <a:latin typeface="仿宋" panose="02010609060101010101" pitchFamily="49" charset="-122"/>
                <a:ea typeface="仿宋" panose="02010609060101010101" pitchFamily="49" charset="-122"/>
              </a:rPr>
              <a:t>    贷：本年利润</a:t>
            </a:r>
            <a:endParaRPr lang="zh-CN" altLang="en-US" sz="3200" dirty="0">
              <a:latin typeface="仿宋" panose="02010609060101010101" pitchFamily="49" charset="-122"/>
              <a:ea typeface="仿宋" panose="02010609060101010101" pitchFamily="49" charset="-122"/>
            </a:endParaRPr>
          </a:p>
        </p:txBody>
      </p:sp>
      <p:sp>
        <p:nvSpPr>
          <p:cNvPr id="515074" name="Text Box 3"/>
          <p:cNvSpPr txBox="1"/>
          <p:nvPr/>
        </p:nvSpPr>
        <p:spPr>
          <a:xfrm>
            <a:off x="3000375" y="396399"/>
            <a:ext cx="5832475" cy="583565"/>
          </a:xfrm>
          <a:prstGeom prst="rect">
            <a:avLst/>
          </a:prstGeom>
          <a:noFill/>
          <a:ln w="19050">
            <a:noFill/>
          </a:ln>
        </p:spPr>
        <p:txBody>
          <a:bodyPr anchor="ctr" anchorCtr="0">
            <a:spAutoFit/>
          </a:bodyPr>
          <a:p>
            <a:pPr algn="ctr"/>
            <a:r>
              <a:rPr lang="zh-CN" altLang="en-US" sz="3200" b="1" dirty="0">
                <a:solidFill>
                  <a:srgbClr val="FF0000"/>
                </a:solidFill>
                <a:latin typeface="黑体" panose="02010609060101010101" pitchFamily="49" charset="-122"/>
                <a:ea typeface="黑体" panose="02010609060101010101" pitchFamily="49" charset="-122"/>
              </a:rPr>
              <a:t>净利润的结转</a:t>
            </a:r>
            <a:endParaRPr lang="en-US" altLang="zh-CN"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2930">
                                            <p:txEl>
                                              <p:charRg st="20" end="2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2930">
                                            <p:txEl>
                                              <p:charRg st="27" end="4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2930">
                                            <p:txEl>
                                              <p:charRg st="44" end="6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2930">
                                            <p:txEl>
                                              <p:charRg st="63" end="7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2930">
                                            <p:txEl>
                                              <p:charRg st="76" end="8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1" name="AutoShape 5"/>
          <p:cNvSpPr/>
          <p:nvPr/>
        </p:nvSpPr>
        <p:spPr>
          <a:xfrm>
            <a:off x="1954213" y="2133600"/>
            <a:ext cx="8356600" cy="2157413"/>
          </a:xfrm>
          <a:prstGeom prst="roundRect">
            <a:avLst>
              <a:gd name="adj" fmla="val 16667"/>
            </a:avLst>
          </a:prstGeom>
          <a:noFill/>
          <a:ln w="31750" cap="flat" cmpd="sng">
            <a:solidFill>
              <a:schemeClr val="accent1"/>
            </a:solidFill>
            <a:prstDash val="solid"/>
            <a:round/>
            <a:headEnd type="none" w="med" len="med"/>
            <a:tailEnd type="none" w="med" len="med"/>
          </a:ln>
        </p:spPr>
        <p:txBody>
          <a:bodyPr anchor="ctr" anchorCtr="0"/>
          <a:p>
            <a:pPr>
              <a:lnSpc>
                <a:spcPct val="150000"/>
              </a:lnSpc>
              <a:spcBef>
                <a:spcPct val="20000"/>
              </a:spcBef>
              <a:buClr>
                <a:srgbClr val="FF0000"/>
              </a:buClr>
            </a:pPr>
            <a:r>
              <a:rPr lang="zh-CN" altLang="zh-CN" sz="3000" b="1" dirty="0">
                <a:solidFill>
                  <a:srgbClr val="FF0000"/>
                </a:solidFill>
                <a:latin typeface="楷体" panose="02010609060101010101" pitchFamily="49" charset="-122"/>
                <a:ea typeface="楷体" panose="02010609060101010101" pitchFamily="49" charset="-122"/>
              </a:rPr>
              <a:t>借入资金</a:t>
            </a:r>
            <a:r>
              <a:rPr lang="zh-CN" altLang="zh-CN" sz="3000" b="1" dirty="0">
                <a:solidFill>
                  <a:srgbClr val="080808"/>
                </a:solidFill>
                <a:latin typeface="楷体" panose="02010609060101010101" pitchFamily="49" charset="-122"/>
                <a:ea typeface="楷体" panose="02010609060101010101" pitchFamily="49" charset="-122"/>
              </a:rPr>
              <a:t>，指企业生产经营过程中，由于资金周转或其他方面的原因，向银行等金融机构借入及向社会公众发行公司债券等所筹集的资金。</a:t>
            </a:r>
            <a:endParaRPr lang="zh-CN" altLang="en-US" sz="3000" b="1" dirty="0">
              <a:solidFill>
                <a:srgbClr val="212121"/>
              </a:solidFill>
              <a:latin typeface="楷体" panose="02010609060101010101" pitchFamily="49" charset="-122"/>
              <a:ea typeface="楷体" panose="02010609060101010101" pitchFamily="49" charset="-122"/>
            </a:endParaRPr>
          </a:p>
        </p:txBody>
      </p:sp>
      <p:sp>
        <p:nvSpPr>
          <p:cNvPr id="54275" name="矩形 6"/>
          <p:cNvSpPr/>
          <p:nvPr/>
        </p:nvSpPr>
        <p:spPr>
          <a:xfrm>
            <a:off x="1952625" y="4492625"/>
            <a:ext cx="8358188" cy="1337945"/>
          </a:xfrm>
          <a:prstGeom prst="rect">
            <a:avLst/>
          </a:prstGeom>
          <a:noFill/>
          <a:ln w="25400" cap="flat" cmpd="sng">
            <a:solidFill>
              <a:srgbClr val="0000FF"/>
            </a:solidFill>
            <a:prstDash val="solid"/>
            <a:round/>
            <a:headEnd type="none" w="med" len="med"/>
            <a:tailEnd type="none" w="med" len="med"/>
          </a:ln>
        </p:spPr>
        <p:txBody>
          <a:bodyPr wrap="square" anchor="t" anchorCtr="0">
            <a:spAutoFit/>
          </a:bodyPr>
          <a:p>
            <a:pPr>
              <a:lnSpc>
                <a:spcPct val="135000"/>
              </a:lnSpc>
              <a:spcBef>
                <a:spcPct val="20000"/>
              </a:spcBef>
              <a:buClr>
                <a:srgbClr val="FF0000"/>
              </a:buClr>
            </a:pPr>
            <a:r>
              <a:rPr lang="zh-CN" altLang="en-US" sz="3000" b="1" dirty="0">
                <a:solidFill>
                  <a:srgbClr val="FF0000"/>
                </a:solidFill>
                <a:latin typeface="楷体" panose="02010609060101010101" pitchFamily="49" charset="-122"/>
                <a:ea typeface="楷体" panose="02010609060101010101" pitchFamily="49" charset="-122"/>
              </a:rPr>
              <a:t>常见账户</a:t>
            </a:r>
            <a:r>
              <a:rPr lang="en-US" altLang="zh-CN" sz="3000" b="1" dirty="0">
                <a:solidFill>
                  <a:srgbClr val="FF0000"/>
                </a:solidFill>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短期借款、长期借款、应付债券、应付利息、财务费用等。</a:t>
            </a:r>
            <a:endParaRPr lang="zh-CN" altLang="en-US" sz="3000" b="1" dirty="0">
              <a:latin typeface="楷体" panose="02010609060101010101" pitchFamily="49" charset="-122"/>
              <a:ea typeface="楷体" panose="02010609060101010101" pitchFamily="49" charset="-122"/>
            </a:endParaRPr>
          </a:p>
        </p:txBody>
      </p:sp>
      <p:sp>
        <p:nvSpPr>
          <p:cNvPr id="153604" name="矩形 6"/>
          <p:cNvSpPr/>
          <p:nvPr/>
        </p:nvSpPr>
        <p:spPr>
          <a:xfrm>
            <a:off x="881380" y="1214755"/>
            <a:ext cx="10447655" cy="783590"/>
          </a:xfrm>
          <a:prstGeom prst="rect">
            <a:avLst/>
          </a:prstGeom>
          <a:noFill/>
          <a:ln w="9525">
            <a:noFill/>
          </a:ln>
        </p:spPr>
        <p:txBody>
          <a:bodyPr wrap="square" anchor="t" anchorCtr="0">
            <a:spAutoFit/>
          </a:bodyPr>
          <a:p>
            <a:pPr>
              <a:lnSpc>
                <a:spcPct val="150000"/>
              </a:lnSpc>
            </a:pPr>
            <a:r>
              <a:rPr lang="zh-CN" altLang="en-US" sz="3000" b="1" dirty="0">
                <a:solidFill>
                  <a:srgbClr val="FF0000"/>
                </a:solidFill>
                <a:latin typeface="黑体" panose="02010609060101010101" pitchFamily="49" charset="-122"/>
                <a:ea typeface="黑体" panose="02010609060101010101" pitchFamily="49" charset="-122"/>
              </a:rPr>
              <a:t>二、借入资金的核算</a:t>
            </a:r>
            <a:endParaRPr lang="zh-CN" altLang="en-US" sz="3000" b="1" dirty="0">
              <a:solidFill>
                <a:srgbClr val="FF0000"/>
              </a:solidFill>
              <a:latin typeface="黑体" panose="02010609060101010101" pitchFamily="49" charset="-122"/>
              <a:ea typeface="黑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500" fill="hold"/>
                                        <p:tgtEl>
                                          <p:spTgt spid="54275"/>
                                        </p:tgtEl>
                                        <p:attrNameLst>
                                          <p:attrName>ppt_x</p:attrName>
                                        </p:attrNameLst>
                                      </p:cBhvr>
                                      <p:tavLst>
                                        <p:tav tm="0">
                                          <p:val>
                                            <p:strVal val="#ppt_x"/>
                                          </p:val>
                                        </p:tav>
                                        <p:tav tm="100000">
                                          <p:val>
                                            <p:strVal val="#ppt_x"/>
                                          </p:val>
                                        </p:tav>
                                      </p:tavLst>
                                    </p:anim>
                                    <p:anim calcmode="lin" valueType="num">
                                      <p:cBhvr>
                                        <p:cTn id="8" dur="500" fill="hold"/>
                                        <p:tgtEl>
                                          <p:spTgt spid="542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ldLvl="0" animBg="1"/>
    </p:bld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6097" name="Rectangle 3"/>
          <p:cNvSpPr/>
          <p:nvPr>
            <p:ph idx="1"/>
          </p:nvPr>
        </p:nvSpPr>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2900" dirty="0">
                <a:solidFill>
                  <a:srgbClr val="FF0000"/>
                </a:solidFill>
                <a:latin typeface="黑体" panose="02010609060101010101" pitchFamily="49" charset="-122"/>
                <a:ea typeface="黑体" panose="02010609060101010101" pitchFamily="49" charset="-122"/>
              </a:rPr>
              <a:t>2</a:t>
            </a:r>
            <a:r>
              <a:rPr lang="zh-CN" altLang="en-US" sz="2900" dirty="0">
                <a:solidFill>
                  <a:srgbClr val="FF0000"/>
                </a:solidFill>
                <a:latin typeface="黑体" panose="02010609060101010101" pitchFamily="49" charset="-122"/>
                <a:ea typeface="黑体" panose="02010609060101010101" pitchFamily="49" charset="-122"/>
              </a:rPr>
              <a:t>．“盈余公积”账户</a:t>
            </a:r>
            <a:r>
              <a:rPr lang="zh-CN" altLang="en-US" sz="2900" dirty="0">
                <a:solidFill>
                  <a:srgbClr val="FF0000"/>
                </a:solidFill>
                <a:latin typeface="楷体" panose="02010609060101010101" pitchFamily="49" charset="-122"/>
                <a:ea typeface="楷体" panose="02010609060101010101" pitchFamily="49" charset="-122"/>
              </a:rPr>
              <a:t> </a:t>
            </a:r>
            <a:endParaRPr lang="zh-CN" altLang="en-US" sz="2900" dirty="0">
              <a:solidFill>
                <a:srgbClr val="FF0000"/>
              </a:solidFill>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900" dirty="0">
                <a:latin typeface="楷体" panose="02010609060101010101" pitchFamily="49" charset="-122"/>
                <a:ea typeface="楷体" panose="02010609060101010101" pitchFamily="49" charset="-122"/>
              </a:rPr>
              <a:t>（</a:t>
            </a:r>
            <a:r>
              <a:rPr lang="en-US" altLang="zh-CN" sz="2900" dirty="0">
                <a:latin typeface="楷体" panose="02010609060101010101" pitchFamily="49" charset="-122"/>
                <a:ea typeface="楷体" panose="02010609060101010101" pitchFamily="49" charset="-122"/>
              </a:rPr>
              <a:t>1</a:t>
            </a:r>
            <a:r>
              <a:rPr lang="zh-CN" altLang="en-US" sz="2900" dirty="0">
                <a:latin typeface="楷体" panose="02010609060101010101" pitchFamily="49" charset="-122"/>
                <a:ea typeface="楷体" panose="02010609060101010101" pitchFamily="49" charset="-122"/>
              </a:rPr>
              <a:t>）性质：所有者权益类账户。</a:t>
            </a:r>
            <a:endParaRPr lang="en-US" altLang="zh-CN" sz="29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900" dirty="0">
                <a:latin typeface="楷体" panose="02010609060101010101" pitchFamily="49" charset="-122"/>
                <a:ea typeface="楷体" panose="02010609060101010101" pitchFamily="49" charset="-122"/>
              </a:rPr>
              <a:t>（</a:t>
            </a:r>
            <a:r>
              <a:rPr lang="en-US" altLang="zh-CN" sz="2900" dirty="0">
                <a:latin typeface="楷体" panose="02010609060101010101" pitchFamily="49" charset="-122"/>
                <a:ea typeface="楷体" panose="02010609060101010101" pitchFamily="49" charset="-122"/>
              </a:rPr>
              <a:t>2</a:t>
            </a:r>
            <a:r>
              <a:rPr lang="zh-CN" altLang="en-US" sz="2900" dirty="0">
                <a:latin typeface="楷体" panose="02010609060101010101" pitchFamily="49" charset="-122"/>
                <a:ea typeface="楷体" panose="02010609060101010101" pitchFamily="49" charset="-122"/>
              </a:rPr>
              <a:t>）核算内容：核算企业从净利润中提取的盈余公积金的增减变动及其结余情况。</a:t>
            </a:r>
            <a:endParaRPr lang="en-US" altLang="zh-CN" sz="29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900" dirty="0">
                <a:latin typeface="楷体" panose="02010609060101010101" pitchFamily="49" charset="-122"/>
                <a:ea typeface="楷体" panose="02010609060101010101" pitchFamily="49" charset="-122"/>
              </a:rPr>
              <a:t>（</a:t>
            </a:r>
            <a:r>
              <a:rPr lang="en-US" altLang="zh-CN" sz="2900" dirty="0">
                <a:latin typeface="楷体" panose="02010609060101010101" pitchFamily="49" charset="-122"/>
                <a:ea typeface="楷体" panose="02010609060101010101" pitchFamily="49" charset="-122"/>
              </a:rPr>
              <a:t>3</a:t>
            </a:r>
            <a:r>
              <a:rPr lang="zh-CN" altLang="en-US" sz="2900" dirty="0">
                <a:latin typeface="楷体" panose="02010609060101010101" pitchFamily="49" charset="-122"/>
                <a:ea typeface="楷体" panose="02010609060101010101" pitchFamily="49" charset="-122"/>
              </a:rPr>
              <a:t>）结构：见下页</a:t>
            </a:r>
            <a:endParaRPr lang="en-US" altLang="zh-CN" sz="29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900" dirty="0">
                <a:latin typeface="楷体" panose="02010609060101010101" pitchFamily="49" charset="-122"/>
                <a:ea typeface="楷体" panose="02010609060101010101" pitchFamily="49" charset="-122"/>
              </a:rPr>
              <a:t>（</a:t>
            </a:r>
            <a:r>
              <a:rPr lang="en-US" altLang="zh-CN" sz="2900" dirty="0">
                <a:latin typeface="楷体" panose="02010609060101010101" pitchFamily="49" charset="-122"/>
                <a:ea typeface="楷体" panose="02010609060101010101" pitchFamily="49" charset="-122"/>
              </a:rPr>
              <a:t>4</a:t>
            </a:r>
            <a:r>
              <a:rPr lang="zh-CN" altLang="en-US" sz="2900" dirty="0">
                <a:latin typeface="楷体" panose="02010609060101010101" pitchFamily="49" charset="-122"/>
                <a:ea typeface="楷体" panose="02010609060101010101" pitchFamily="49" charset="-122"/>
              </a:rPr>
              <a:t>）按“法定盈余公积”、“任意盈余公积”等设置明细帐。</a:t>
            </a:r>
            <a:endParaRPr lang="zh-CN" altLang="en-US" sz="2900" dirty="0">
              <a:latin typeface="楷体" panose="02010609060101010101" pitchFamily="49" charset="-122"/>
              <a:ea typeface="楷体" panose="02010609060101010101" pitchFamily="49" charset="-122"/>
            </a:endParaRPr>
          </a:p>
        </p:txBody>
      </p:sp>
      <p:sp>
        <p:nvSpPr>
          <p:cNvPr id="516098"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7121"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970772" name="Group 20"/>
          <p:cNvGraphicFramePr>
            <a:graphicFrameLocks noGrp="1"/>
          </p:cNvGraphicFramePr>
          <p:nvPr>
            <p:ph idx="4294967295"/>
            <p:custDataLst>
              <p:tags r:id="rId1"/>
            </p:custDataLst>
          </p:nvPr>
        </p:nvGraphicFramePr>
        <p:xfrm>
          <a:off x="2127250" y="1285875"/>
          <a:ext cx="8001000" cy="4286250"/>
        </p:xfrm>
        <a:graphic>
          <a:graphicData uri="http://schemas.openxmlformats.org/drawingml/2006/table">
            <a:tbl>
              <a:tblPr/>
              <a:tblGrid>
                <a:gridCol w="4002405"/>
                <a:gridCol w="3998595"/>
              </a:tblGrid>
              <a:tr h="1457134">
                <a:tc gridSpan="2">
                  <a:txBody>
                    <a:bodyPr/>
                    <a:lstStyle/>
                    <a:p>
                      <a:pPr marL="0" marR="0" lvl="0" indent="0" algn="ctr"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盈余公积</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371779">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实际使用的盈余公积（减少）</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年末提取的盈余公积（增加）</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457337">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zh-CN" altLang="zh-CN" sz="28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期末余额：</a:t>
                      </a:r>
                      <a:endParaRPr kumimoji="1"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  </a:t>
                      </a: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结余的盈余公积</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33" marB="4573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8145" name="Rectangle 3"/>
          <p:cNvSpPr/>
          <p:nvPr>
            <p:ph idx="1"/>
          </p:nvPr>
        </p:nvSpPr>
        <p:spPr>
          <a:xfrm>
            <a:off x="855345" y="1214755"/>
            <a:ext cx="10550525" cy="4878070"/>
          </a:xfrm>
          <a:solidFill>
            <a:srgbClr val="FFFFFF"/>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2800" dirty="0">
                <a:solidFill>
                  <a:srgbClr val="FF0000"/>
                </a:solidFill>
                <a:latin typeface="楷体" panose="02010609060101010101" pitchFamily="49" charset="-122"/>
                <a:ea typeface="楷体" panose="02010609060101010101" pitchFamily="49" charset="-122"/>
              </a:rPr>
              <a:t>3</a:t>
            </a:r>
            <a:r>
              <a:rPr lang="zh-CN" altLang="en-US" sz="2800" dirty="0">
                <a:solidFill>
                  <a:srgbClr val="FF0000"/>
                </a:solidFill>
                <a:latin typeface="楷体" panose="02010609060101010101" pitchFamily="49" charset="-122"/>
                <a:ea typeface="楷体" panose="02010609060101010101" pitchFamily="49" charset="-122"/>
              </a:rPr>
              <a:t>．“应付股利”账户</a:t>
            </a:r>
            <a:endParaRPr lang="zh-CN" altLang="en-US" sz="2800" dirty="0">
              <a:solidFill>
                <a:srgbClr val="FF0000"/>
              </a:solidFill>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）性质：负债类账户。</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）核算内容：企业经董事会或股东大会或类似机构决议确定分配的现金股利或利润。</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）结构：见下页</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4</a:t>
            </a:r>
            <a:r>
              <a:rPr lang="zh-CN" altLang="en-US" sz="2800" dirty="0">
                <a:latin typeface="楷体" panose="02010609060101010101" pitchFamily="49" charset="-122"/>
                <a:ea typeface="楷体" panose="02010609060101010101" pitchFamily="49" charset="-122"/>
              </a:rPr>
              <a:t>）按应付利润的投资单位或投资者设置明细账核算。 </a:t>
            </a:r>
            <a:endParaRPr lang="zh-CN" altLang="en-US" sz="2800" dirty="0">
              <a:latin typeface="楷体" panose="02010609060101010101" pitchFamily="49" charset="-122"/>
              <a:ea typeface="楷体" panose="02010609060101010101" pitchFamily="49" charset="-122"/>
            </a:endParaRPr>
          </a:p>
        </p:txBody>
      </p:sp>
      <p:sp>
        <p:nvSpPr>
          <p:cNvPr id="518146"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72804" name="Group 4"/>
          <p:cNvGraphicFramePr>
            <a:graphicFrameLocks noGrp="1"/>
          </p:cNvGraphicFramePr>
          <p:nvPr>
            <p:ph idx="4294967295"/>
          </p:nvPr>
        </p:nvGraphicFramePr>
        <p:xfrm>
          <a:off x="2090738" y="1322388"/>
          <a:ext cx="8001000" cy="4770436"/>
        </p:xfrm>
        <a:graphic>
          <a:graphicData uri="http://schemas.openxmlformats.org/drawingml/2006/table">
            <a:tbl>
              <a:tblPr/>
              <a:tblGrid>
                <a:gridCol w="4001770"/>
                <a:gridCol w="3999230"/>
              </a:tblGrid>
              <a:tr h="1213270">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应付股利（利润）</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5" marB="45695"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413804">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实际支付的现金股利或利润 </a:t>
                      </a: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（减少）</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695" marB="4569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应付的现金股利或利润 </a:t>
                      </a: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（增加）</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695" marB="4569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143362">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zh-CN" altLang="zh-CN"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T="45695" marB="45695"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endParaRPr kumimoji="1" lang="en-US" altLang="zh-CN"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en-US" altLang="zh-CN"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  </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应付而未付的现金股利或利润 </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5" marB="45695"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19182"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0193" name="Rectangle 2"/>
          <p:cNvSpPr/>
          <p:nvPr>
            <p:ph idx="1"/>
          </p:nvPr>
        </p:nvSpPr>
        <p:spPr>
          <a:xfrm>
            <a:off x="1809750" y="1268413"/>
            <a:ext cx="8223250" cy="588962"/>
          </a:xfrm>
        </p:spPr>
        <p:txBody>
          <a:bodyPr vert="horz" wrap="square" lIns="91440" tIns="45720" rIns="91440" bIns="45720" anchor="t" anchorCtr="0"/>
          <a:p>
            <a:pPr algn="just" eaLnBrk="1" hangingPunct="1"/>
            <a:r>
              <a:rPr lang="zh-CN" altLang="en-US" sz="2800" dirty="0">
                <a:solidFill>
                  <a:srgbClr val="FF0000"/>
                </a:solidFill>
                <a:latin typeface="黑体" panose="02010609060101010101" pitchFamily="49" charset="-122"/>
                <a:ea typeface="黑体" panose="02010609060101010101" pitchFamily="49" charset="-122"/>
              </a:rPr>
              <a:t>（三）利润分配业务核算的账务处理</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520194" name="Rectangle 3"/>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654650" name="Group 314"/>
          <p:cNvGraphicFramePr>
            <a:graphicFrameLocks noGrp="1"/>
          </p:cNvGraphicFramePr>
          <p:nvPr/>
        </p:nvGraphicFramePr>
        <p:xfrm>
          <a:off x="8688388" y="2184400"/>
          <a:ext cx="1655445" cy="1601470"/>
        </p:xfrm>
        <a:graphic>
          <a:graphicData uri="http://schemas.openxmlformats.org/drawingml/2006/table">
            <a:tbl>
              <a:tblPr/>
              <a:tblGrid>
                <a:gridCol w="829945"/>
                <a:gridCol w="825500"/>
              </a:tblGrid>
              <a:tr h="280035">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本年利润</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8001" marB="18001"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9804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L="18000" marR="18000" marT="18001" marB="18001"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L="18000" marR="18000" marT="18001" marB="18001"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34099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L="18000" marR="18000" marT="18001" marB="18001"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1" lang="zh-CN"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txBody>
                  <a:tcPr marL="18000" marR="18000" marT="18001" marB="18001"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54651" name="Group 315"/>
          <p:cNvGraphicFramePr>
            <a:graphicFrameLocks noGrp="1"/>
          </p:cNvGraphicFramePr>
          <p:nvPr/>
        </p:nvGraphicFramePr>
        <p:xfrm>
          <a:off x="5381625" y="1857375"/>
          <a:ext cx="3286125" cy="3641829"/>
        </p:xfrm>
        <a:graphic>
          <a:graphicData uri="http://schemas.openxmlformats.org/drawingml/2006/table">
            <a:tbl>
              <a:tblPr/>
              <a:tblGrid>
                <a:gridCol w="1249045"/>
                <a:gridCol w="2037080"/>
              </a:tblGrid>
              <a:tr h="645795">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利润分配</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a:t>
                      </a: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未分配利润</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8003" marB="18003"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241969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8003" marB="18003"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1" lang="zh-CN" altLang="en-US"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期初余额：</a:t>
                      </a:r>
                      <a:r>
                        <a:rPr kumimoji="1"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1" lang="en-US"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8003" marB="18003"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576344">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8003" marB="18003"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8003" marB="18003"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54482" name="Rectangle 146"/>
          <p:cNvSpPr/>
          <p:nvPr/>
        </p:nvSpPr>
        <p:spPr>
          <a:xfrm>
            <a:off x="6762750" y="4211956"/>
            <a:ext cx="1905000" cy="307340"/>
          </a:xfrm>
          <a:prstGeom prst="rect">
            <a:avLst/>
          </a:prstGeom>
          <a:noFill/>
          <a:ln w="9525">
            <a:noFill/>
          </a:ln>
        </p:spPr>
        <p:txBody>
          <a:bodyPr lIns="0" tIns="0" rIns="0" bIns="0" anchor="ctr" anchorCtr="1">
            <a:spAutoFit/>
          </a:bodyPr>
          <a:p>
            <a:r>
              <a:rPr lang="zh-CN" altLang="en-US" sz="2000" b="1" dirty="0">
                <a:latin typeface="楷体" panose="02010609060101010101" pitchFamily="49" charset="-122"/>
                <a:ea typeface="楷体" panose="02010609060101010101" pitchFamily="49" charset="-122"/>
              </a:rPr>
              <a:t>（可供分配利润）</a:t>
            </a:r>
            <a:endParaRPr lang="zh-CN" altLang="en-US" sz="2000" b="1" dirty="0">
              <a:latin typeface="楷体" panose="02010609060101010101" pitchFamily="49" charset="-122"/>
              <a:ea typeface="楷体" panose="02010609060101010101" pitchFamily="49" charset="-122"/>
            </a:endParaRPr>
          </a:p>
        </p:txBody>
      </p:sp>
      <p:sp>
        <p:nvSpPr>
          <p:cNvPr id="654484" name="Rectangle 148"/>
          <p:cNvSpPr/>
          <p:nvPr/>
        </p:nvSpPr>
        <p:spPr>
          <a:xfrm>
            <a:off x="6888163" y="4985227"/>
            <a:ext cx="1786890" cy="676910"/>
          </a:xfrm>
          <a:prstGeom prst="rect">
            <a:avLst/>
          </a:prstGeom>
          <a:noFill/>
          <a:ln w="9525">
            <a:noFill/>
          </a:ln>
        </p:spPr>
        <p:txBody>
          <a:bodyPr wrap="none" lIns="0" tIns="0" rIns="0" bIns="0" anchor="ctr" anchorCtr="1">
            <a:spAutoFit/>
          </a:bodyPr>
          <a:p>
            <a:pPr>
              <a:spcBef>
                <a:spcPct val="20000"/>
              </a:spcBef>
              <a:buClr>
                <a:schemeClr val="accent2"/>
              </a:buClr>
              <a:buFont typeface="Wingdings 2" panose="05020102010507070707" pitchFamily="18" charset="2"/>
            </a:pPr>
            <a:r>
              <a:rPr lang="zh-CN" altLang="en-US" sz="2000" b="1" dirty="0">
                <a:latin typeface="楷体" panose="02010609060101010101" pitchFamily="49" charset="-122"/>
                <a:ea typeface="楷体" panose="02010609060101010101" pitchFamily="49" charset="-122"/>
              </a:rPr>
              <a:t>期末余额：</a:t>
            </a:r>
            <a:r>
              <a:rPr lang="en-US" altLang="zh-CN" sz="2000" b="1" dirty="0">
                <a:latin typeface="楷体" panose="02010609060101010101" pitchFamily="49" charset="-122"/>
                <a:ea typeface="楷体" panose="02010609060101010101" pitchFamily="49" charset="-122"/>
              </a:rPr>
              <a:t>××</a:t>
            </a:r>
            <a:endParaRPr lang="en-US" altLang="zh-CN" sz="2000" b="1" dirty="0">
              <a:latin typeface="楷体" panose="02010609060101010101" pitchFamily="49" charset="-122"/>
              <a:ea typeface="楷体" panose="02010609060101010101" pitchFamily="49" charset="-122"/>
            </a:endParaRPr>
          </a:p>
          <a:p>
            <a:pPr>
              <a:spcBef>
                <a:spcPct val="20000"/>
              </a:spcBef>
              <a:buClr>
                <a:schemeClr val="accent2"/>
              </a:buClr>
              <a:buFont typeface="Wingdings 2" panose="05020102010507070707" pitchFamily="18" charset="2"/>
            </a:pPr>
            <a:r>
              <a:rPr lang="zh-CN" altLang="en-US" sz="2000" b="1" dirty="0">
                <a:latin typeface="楷体" panose="02010609060101010101" pitchFamily="49" charset="-122"/>
                <a:ea typeface="楷体" panose="02010609060101010101" pitchFamily="49" charset="-122"/>
              </a:rPr>
              <a:t>（未分配利润）</a:t>
            </a:r>
            <a:endParaRPr lang="zh-CN" altLang="en-US" sz="2000" b="1" dirty="0">
              <a:latin typeface="楷体" panose="02010609060101010101" pitchFamily="49" charset="-122"/>
              <a:ea typeface="楷体" panose="02010609060101010101" pitchFamily="49" charset="-122"/>
            </a:endParaRPr>
          </a:p>
        </p:txBody>
      </p:sp>
      <p:sp>
        <p:nvSpPr>
          <p:cNvPr id="654487" name="Rectangle 151"/>
          <p:cNvSpPr/>
          <p:nvPr/>
        </p:nvSpPr>
        <p:spPr>
          <a:xfrm>
            <a:off x="9561513" y="3481706"/>
            <a:ext cx="1021080" cy="307340"/>
          </a:xfrm>
          <a:prstGeom prst="rect">
            <a:avLst/>
          </a:prstGeom>
          <a:noFill/>
          <a:ln w="9525">
            <a:noFill/>
          </a:ln>
        </p:spPr>
        <p:txBody>
          <a:bodyPr wrap="none" lIns="0" tIns="0" rIns="0" bIns="0" anchor="ctr" anchorCtr="1">
            <a:spAutoFit/>
          </a:bodyPr>
          <a:p>
            <a:r>
              <a:rPr lang="zh-CN" altLang="en-US" sz="2000" b="1" dirty="0">
                <a:latin typeface="楷体" panose="02010609060101010101" pitchFamily="49" charset="-122"/>
                <a:ea typeface="楷体" panose="02010609060101010101" pitchFamily="49" charset="-122"/>
              </a:rPr>
              <a:t>实现利润</a:t>
            </a:r>
            <a:endParaRPr lang="zh-CN" altLang="en-US" sz="2000" b="1" dirty="0">
              <a:latin typeface="楷体" panose="02010609060101010101" pitchFamily="49" charset="-122"/>
              <a:ea typeface="楷体" panose="02010609060101010101" pitchFamily="49" charset="-122"/>
            </a:endParaRPr>
          </a:p>
        </p:txBody>
      </p:sp>
      <p:sp>
        <p:nvSpPr>
          <p:cNvPr id="654488" name="Line 152"/>
          <p:cNvSpPr/>
          <p:nvPr/>
        </p:nvSpPr>
        <p:spPr>
          <a:xfrm flipH="1" flipV="1">
            <a:off x="7032625" y="3570288"/>
            <a:ext cx="2232025" cy="0"/>
          </a:xfrm>
          <a:prstGeom prst="line">
            <a:avLst/>
          </a:prstGeom>
          <a:ln w="25400" cap="flat" cmpd="sng">
            <a:solidFill>
              <a:schemeClr val="accent2"/>
            </a:solidFill>
            <a:prstDash val="solid"/>
            <a:round/>
            <a:headEnd type="none" w="med" len="med"/>
            <a:tailEnd type="stealth" w="lg" len="lg"/>
          </a:ln>
        </p:spPr>
      </p:sp>
      <p:sp>
        <p:nvSpPr>
          <p:cNvPr id="654489" name="Rectangle 153"/>
          <p:cNvSpPr/>
          <p:nvPr/>
        </p:nvSpPr>
        <p:spPr>
          <a:xfrm>
            <a:off x="7596188" y="3599974"/>
            <a:ext cx="1276350" cy="307340"/>
          </a:xfrm>
          <a:prstGeom prst="rect">
            <a:avLst/>
          </a:prstGeom>
          <a:noFill/>
          <a:ln w="9525">
            <a:noFill/>
          </a:ln>
        </p:spPr>
        <p:txBody>
          <a:bodyPr wrap="none" lIns="0" tIns="0" rIns="0" bIns="0" anchor="ctr" anchorCtr="1">
            <a:spAutoFit/>
          </a:bodyPr>
          <a:p>
            <a:r>
              <a:rPr lang="en-US" altLang="zh-CN" sz="2000" b="1" dirty="0">
                <a:solidFill>
                  <a:srgbClr val="FF0000"/>
                </a:solidFill>
                <a:latin typeface="楷体" panose="02010609060101010101" pitchFamily="49" charset="-122"/>
                <a:ea typeface="楷体" panose="02010609060101010101" pitchFamily="49" charset="-122"/>
              </a:rPr>
              <a:t>①</a:t>
            </a:r>
            <a:r>
              <a:rPr lang="zh-CN" altLang="en-US" sz="2000" b="1" dirty="0">
                <a:solidFill>
                  <a:srgbClr val="FF0000"/>
                </a:solidFill>
                <a:latin typeface="楷体" panose="02010609060101010101" pitchFamily="49" charset="-122"/>
                <a:ea typeface="楷体" panose="02010609060101010101" pitchFamily="49" charset="-122"/>
              </a:rPr>
              <a:t>结转利润</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654491" name="Rectangle 155"/>
          <p:cNvSpPr/>
          <p:nvPr/>
        </p:nvSpPr>
        <p:spPr>
          <a:xfrm>
            <a:off x="6524625" y="2863850"/>
            <a:ext cx="2097088" cy="368300"/>
          </a:xfrm>
          <a:prstGeom prst="rect">
            <a:avLst/>
          </a:prstGeom>
          <a:noFill/>
          <a:ln w="9525">
            <a:noFill/>
          </a:ln>
        </p:spPr>
        <p:txBody>
          <a:bodyPr anchor="t" anchorCtr="0">
            <a:spAutoFit/>
          </a:bodyPr>
          <a:p>
            <a:pPr algn="ctr">
              <a:spcBef>
                <a:spcPct val="20000"/>
              </a:spcBef>
              <a:buClr>
                <a:schemeClr val="accent2"/>
              </a:buClr>
              <a:buFont typeface="Wingdings 2" panose="05020102010507070707" pitchFamily="18" charset="2"/>
            </a:pPr>
            <a:r>
              <a:rPr lang="zh-CN" altLang="en-US" b="1" dirty="0">
                <a:latin typeface="楷体" panose="02010609060101010101" pitchFamily="49" charset="-122"/>
                <a:ea typeface="楷体" panose="02010609060101010101" pitchFamily="49" charset="-122"/>
              </a:rPr>
              <a:t>（年初末分配利润）</a:t>
            </a:r>
            <a:endParaRPr lang="zh-CN" altLang="en-US" b="1" dirty="0">
              <a:latin typeface="楷体" panose="02010609060101010101" pitchFamily="49" charset="-122"/>
              <a:ea typeface="楷体" panose="02010609060101010101" pitchFamily="49" charset="-122"/>
            </a:endParaRPr>
          </a:p>
        </p:txBody>
      </p:sp>
      <p:sp>
        <p:nvSpPr>
          <p:cNvPr id="654494" name="Rectangle 158"/>
          <p:cNvSpPr/>
          <p:nvPr/>
        </p:nvSpPr>
        <p:spPr>
          <a:xfrm>
            <a:off x="5453063" y="3233738"/>
            <a:ext cx="1327150" cy="706755"/>
          </a:xfrm>
          <a:prstGeom prst="rect">
            <a:avLst/>
          </a:prstGeom>
          <a:noFill/>
          <a:ln w="9525">
            <a:noFill/>
          </a:ln>
        </p:spPr>
        <p:txBody>
          <a:bodyPr anchor="t" anchorCtr="0">
            <a:spAutoFit/>
          </a:bodyPr>
          <a:p>
            <a:pPr algn="ctr"/>
            <a:r>
              <a:rPr lang="en-US" altLang="zh-CN" sz="2000" b="1" dirty="0">
                <a:solidFill>
                  <a:srgbClr val="FF0000"/>
                </a:solidFill>
                <a:latin typeface="楷体" panose="02010609060101010101" pitchFamily="49" charset="-122"/>
                <a:ea typeface="楷体" panose="02010609060101010101" pitchFamily="49" charset="-122"/>
              </a:rPr>
              <a:t>⑤</a:t>
            </a:r>
            <a:r>
              <a:rPr lang="zh-CN" altLang="en-US" sz="2000" b="1" dirty="0">
                <a:solidFill>
                  <a:srgbClr val="FF0000"/>
                </a:solidFill>
                <a:latin typeface="楷体" panose="02010609060101010101" pitchFamily="49" charset="-122"/>
                <a:ea typeface="楷体" panose="02010609060101010101" pitchFamily="49" charset="-122"/>
              </a:rPr>
              <a:t>结转已分配数</a:t>
            </a:r>
            <a:endParaRPr lang="zh-CN" altLang="en-US" sz="2000" b="1" dirty="0">
              <a:solidFill>
                <a:srgbClr val="FF0000"/>
              </a:solidFill>
              <a:latin typeface="楷体" panose="02010609060101010101" pitchFamily="49" charset="-122"/>
              <a:ea typeface="楷体" panose="02010609060101010101" pitchFamily="49" charset="-122"/>
            </a:endParaRPr>
          </a:p>
        </p:txBody>
      </p:sp>
      <p:graphicFrame>
        <p:nvGraphicFramePr>
          <p:cNvPr id="654577" name="Group 241"/>
          <p:cNvGraphicFramePr>
            <a:graphicFrameLocks noGrp="1"/>
          </p:cNvGraphicFramePr>
          <p:nvPr/>
        </p:nvGraphicFramePr>
        <p:xfrm>
          <a:off x="3167063" y="1874838"/>
          <a:ext cx="2642870" cy="1482725"/>
        </p:xfrm>
        <a:graphic>
          <a:graphicData uri="http://schemas.openxmlformats.org/drawingml/2006/table">
            <a:tbl>
              <a:tblPr/>
              <a:tblGrid>
                <a:gridCol w="1325245"/>
                <a:gridCol w="1317625"/>
              </a:tblGrid>
              <a:tr h="645823">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利润分配</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a:t>
                      </a: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提取法定盈余公积</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8006" marB="18006"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83690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8006" marB="18006"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8006" marB="18006"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54578" name="Group 242"/>
          <p:cNvGraphicFramePr>
            <a:graphicFrameLocks noGrp="1"/>
          </p:cNvGraphicFramePr>
          <p:nvPr/>
        </p:nvGraphicFramePr>
        <p:xfrm>
          <a:off x="2881313" y="3367088"/>
          <a:ext cx="2714625" cy="1354137"/>
        </p:xfrm>
        <a:graphic>
          <a:graphicData uri="http://schemas.openxmlformats.org/drawingml/2006/table">
            <a:tbl>
              <a:tblPr/>
              <a:tblGrid>
                <a:gridCol w="1360805"/>
                <a:gridCol w="1353820"/>
              </a:tblGrid>
              <a:tr h="645578">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利润分配</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a:t>
                      </a: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提取任意盈余公积</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7989" marB="17989"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708559">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7989" marB="17989"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7989" marB="17989"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54579" name="Group 243"/>
          <p:cNvGraphicFramePr>
            <a:graphicFrameLocks noGrp="1"/>
          </p:cNvGraphicFramePr>
          <p:nvPr/>
        </p:nvGraphicFramePr>
        <p:xfrm>
          <a:off x="3171825" y="4662488"/>
          <a:ext cx="2423795" cy="1481137"/>
        </p:xfrm>
        <a:graphic>
          <a:graphicData uri="http://schemas.openxmlformats.org/drawingml/2006/table">
            <a:tbl>
              <a:tblPr/>
              <a:tblGrid>
                <a:gridCol w="1215390"/>
                <a:gridCol w="1208405"/>
              </a:tblGrid>
              <a:tr h="645823">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利润分配</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en-US" altLang="zh-CN"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a:t>
                      </a: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应付现金股利</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8006" marB="18006"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835314">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8006" marB="18006"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8006" marB="18006"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54627" name="Group 291"/>
          <p:cNvGraphicFramePr>
            <a:graphicFrameLocks noGrp="1"/>
          </p:cNvGraphicFramePr>
          <p:nvPr/>
        </p:nvGraphicFramePr>
        <p:xfrm>
          <a:off x="1847850" y="2200275"/>
          <a:ext cx="1223645" cy="2543175"/>
        </p:xfrm>
        <a:graphic>
          <a:graphicData uri="http://schemas.openxmlformats.org/drawingml/2006/table">
            <a:tbl>
              <a:tblPr/>
              <a:tblGrid>
                <a:gridCol w="614045"/>
                <a:gridCol w="609600"/>
              </a:tblGrid>
              <a:tr h="340869">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盈余公积</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8004" marB="18004"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220230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18000" marR="18000" marT="18004" marB="18004"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18000" marR="18000" marT="18004" marB="18004"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54616" name="Group 280"/>
          <p:cNvGraphicFramePr>
            <a:graphicFrameLocks noGrp="1"/>
          </p:cNvGraphicFramePr>
          <p:nvPr/>
        </p:nvGraphicFramePr>
        <p:xfrm>
          <a:off x="1847850" y="4935538"/>
          <a:ext cx="1223645" cy="1176337"/>
        </p:xfrm>
        <a:graphic>
          <a:graphicData uri="http://schemas.openxmlformats.org/drawingml/2006/table">
            <a:tbl>
              <a:tblPr/>
              <a:tblGrid>
                <a:gridCol w="614045"/>
                <a:gridCol w="609600"/>
              </a:tblGrid>
              <a:tr h="340948">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rPr>
                        <a:t>应付股利</a:t>
                      </a:r>
                      <a:endParaRPr kumimoji="0" lang="zh-CN" altLang="en-US" sz="2000" b="1" i="0" u="none" strike="noStrike" cap="none" normalizeH="0" baseline="0" dirty="0">
                        <a:ln>
                          <a:noFill/>
                        </a:ln>
                        <a:solidFill>
                          <a:srgbClr val="0033CC"/>
                        </a:solidFill>
                        <a:effectLst/>
                        <a:latin typeface="仿宋" panose="02010609060101010101" pitchFamily="49" charset="-122"/>
                        <a:ea typeface="仿宋" panose="02010609060101010101" pitchFamily="49" charset="-122"/>
                      </a:endParaRPr>
                    </a:p>
                  </a:txBody>
                  <a:tcPr marL="18000" marR="18000" marT="18008" marB="18008"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835389">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18000" marR="18000" marT="18008" marB="18008"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18000" marR="18000" marT="18008" marB="18008"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54629" name="Line 293"/>
          <p:cNvSpPr/>
          <p:nvPr/>
        </p:nvSpPr>
        <p:spPr>
          <a:xfrm flipH="1">
            <a:off x="2640013" y="2929255"/>
            <a:ext cx="1585912" cy="0"/>
          </a:xfrm>
          <a:prstGeom prst="line">
            <a:avLst/>
          </a:prstGeom>
          <a:ln w="25400" cap="flat" cmpd="sng">
            <a:solidFill>
              <a:schemeClr val="accent2"/>
            </a:solidFill>
            <a:prstDash val="solid"/>
            <a:round/>
            <a:headEnd type="none" w="med" len="med"/>
            <a:tailEnd type="stealth" w="lg" len="lg"/>
          </a:ln>
        </p:spPr>
      </p:sp>
      <p:sp>
        <p:nvSpPr>
          <p:cNvPr id="654632" name="Line 296"/>
          <p:cNvSpPr/>
          <p:nvPr/>
        </p:nvSpPr>
        <p:spPr>
          <a:xfrm flipH="1">
            <a:off x="2640013" y="4429443"/>
            <a:ext cx="1585912" cy="0"/>
          </a:xfrm>
          <a:prstGeom prst="line">
            <a:avLst/>
          </a:prstGeom>
          <a:ln w="25400" cap="flat" cmpd="sng">
            <a:solidFill>
              <a:schemeClr val="accent2"/>
            </a:solidFill>
            <a:prstDash val="solid"/>
            <a:round/>
            <a:headEnd type="none" w="med" len="med"/>
            <a:tailEnd type="stealth" w="lg" len="lg"/>
          </a:ln>
        </p:spPr>
      </p:sp>
      <p:sp>
        <p:nvSpPr>
          <p:cNvPr id="654633" name="Line 297"/>
          <p:cNvSpPr/>
          <p:nvPr/>
        </p:nvSpPr>
        <p:spPr>
          <a:xfrm flipH="1">
            <a:off x="2595563" y="5448300"/>
            <a:ext cx="1585912" cy="0"/>
          </a:xfrm>
          <a:prstGeom prst="line">
            <a:avLst/>
          </a:prstGeom>
          <a:ln w="25400" cap="flat" cmpd="sng">
            <a:solidFill>
              <a:schemeClr val="accent2"/>
            </a:solidFill>
            <a:prstDash val="solid"/>
            <a:round/>
            <a:headEnd type="none" w="med" len="med"/>
            <a:tailEnd type="stealth" w="lg" len="lg"/>
          </a:ln>
        </p:spPr>
      </p:sp>
      <p:sp>
        <p:nvSpPr>
          <p:cNvPr id="654635" name="Line 299"/>
          <p:cNvSpPr/>
          <p:nvPr/>
        </p:nvSpPr>
        <p:spPr>
          <a:xfrm>
            <a:off x="4730750" y="2776538"/>
            <a:ext cx="865188" cy="0"/>
          </a:xfrm>
          <a:prstGeom prst="line">
            <a:avLst/>
          </a:prstGeom>
          <a:ln w="25400" cap="flat" cmpd="sng">
            <a:solidFill>
              <a:schemeClr val="accent2"/>
            </a:solidFill>
            <a:prstDash val="solid"/>
            <a:round/>
            <a:headEnd type="none" w="med" len="med"/>
            <a:tailEnd type="none" w="med" len="med"/>
          </a:ln>
        </p:spPr>
      </p:sp>
      <p:sp>
        <p:nvSpPr>
          <p:cNvPr id="654636" name="Line 300"/>
          <p:cNvSpPr/>
          <p:nvPr/>
        </p:nvSpPr>
        <p:spPr>
          <a:xfrm>
            <a:off x="4656138" y="4073525"/>
            <a:ext cx="865187" cy="0"/>
          </a:xfrm>
          <a:prstGeom prst="line">
            <a:avLst/>
          </a:prstGeom>
          <a:ln w="25400" cap="flat" cmpd="sng">
            <a:solidFill>
              <a:schemeClr val="accent2"/>
            </a:solidFill>
            <a:prstDash val="solid"/>
            <a:round/>
            <a:headEnd type="none" w="med" len="med"/>
            <a:tailEnd type="none" w="med" len="med"/>
          </a:ln>
        </p:spPr>
      </p:sp>
      <p:sp>
        <p:nvSpPr>
          <p:cNvPr id="654637" name="Line 301"/>
          <p:cNvSpPr/>
          <p:nvPr/>
        </p:nvSpPr>
        <p:spPr>
          <a:xfrm>
            <a:off x="4730750" y="5402263"/>
            <a:ext cx="865188" cy="0"/>
          </a:xfrm>
          <a:prstGeom prst="line">
            <a:avLst/>
          </a:prstGeom>
          <a:ln w="25400" cap="flat" cmpd="sng">
            <a:solidFill>
              <a:schemeClr val="accent2"/>
            </a:solidFill>
            <a:prstDash val="solid"/>
            <a:round/>
            <a:headEnd type="none" w="med" len="med"/>
            <a:tailEnd type="none" w="med" len="med"/>
          </a:ln>
        </p:spPr>
      </p:sp>
      <p:sp>
        <p:nvSpPr>
          <p:cNvPr id="654638" name="Line 302"/>
          <p:cNvSpPr/>
          <p:nvPr/>
        </p:nvSpPr>
        <p:spPr>
          <a:xfrm flipH="1">
            <a:off x="5594350" y="2776538"/>
            <a:ext cx="1588" cy="2625725"/>
          </a:xfrm>
          <a:prstGeom prst="line">
            <a:avLst/>
          </a:prstGeom>
          <a:ln w="25400" cap="flat" cmpd="sng">
            <a:solidFill>
              <a:schemeClr val="accent2"/>
            </a:solidFill>
            <a:prstDash val="solid"/>
            <a:round/>
            <a:headEnd type="none" w="med" len="med"/>
            <a:tailEnd type="none" w="med" len="med"/>
          </a:ln>
        </p:spPr>
      </p:sp>
      <p:sp>
        <p:nvSpPr>
          <p:cNvPr id="654639" name="Line 303"/>
          <p:cNvSpPr/>
          <p:nvPr/>
        </p:nvSpPr>
        <p:spPr>
          <a:xfrm>
            <a:off x="5659438" y="3567113"/>
            <a:ext cx="1008062" cy="0"/>
          </a:xfrm>
          <a:prstGeom prst="line">
            <a:avLst/>
          </a:prstGeom>
          <a:ln w="25400" cap="flat" cmpd="sng">
            <a:solidFill>
              <a:schemeClr val="accent2"/>
            </a:solidFill>
            <a:prstDash val="solid"/>
            <a:round/>
            <a:headEnd type="none" w="med" len="med"/>
            <a:tailEnd type="stealth" w="lg" len="lg"/>
          </a:ln>
        </p:spPr>
      </p:sp>
      <p:sp>
        <p:nvSpPr>
          <p:cNvPr id="654640" name="Rectangle 304"/>
          <p:cNvSpPr/>
          <p:nvPr/>
        </p:nvSpPr>
        <p:spPr>
          <a:xfrm>
            <a:off x="2800350" y="2599373"/>
            <a:ext cx="1276350" cy="615315"/>
          </a:xfrm>
          <a:prstGeom prst="rect">
            <a:avLst/>
          </a:prstGeom>
          <a:noFill/>
          <a:ln w="9525">
            <a:noFill/>
          </a:ln>
        </p:spPr>
        <p:txBody>
          <a:bodyPr wrap="none" lIns="0" tIns="0" rIns="0" bIns="0" anchor="ctr" anchorCtr="1">
            <a:spAutoFit/>
          </a:bodyPr>
          <a:p>
            <a:pPr algn="ctr"/>
            <a:r>
              <a:rPr lang="en-US" altLang="zh-CN" sz="2000" b="1" dirty="0">
                <a:solidFill>
                  <a:srgbClr val="FF0000"/>
                </a:solidFill>
                <a:latin typeface="楷体" panose="02010609060101010101" pitchFamily="49" charset="-122"/>
                <a:ea typeface="楷体" panose="02010609060101010101" pitchFamily="49" charset="-122"/>
              </a:rPr>
              <a:t>②</a:t>
            </a:r>
            <a:r>
              <a:rPr lang="zh-CN" altLang="en-US" sz="2000" b="1" dirty="0">
                <a:solidFill>
                  <a:srgbClr val="FF0000"/>
                </a:solidFill>
                <a:latin typeface="楷体" panose="02010609060101010101" pitchFamily="49" charset="-122"/>
                <a:ea typeface="楷体" panose="02010609060101010101" pitchFamily="49" charset="-122"/>
              </a:rPr>
              <a:t>提取法定</a:t>
            </a:r>
            <a:endParaRPr lang="zh-CN" altLang="en-US" sz="2000" b="1" dirty="0">
              <a:solidFill>
                <a:srgbClr val="FF0000"/>
              </a:solidFill>
              <a:latin typeface="楷体" panose="02010609060101010101" pitchFamily="49" charset="-122"/>
              <a:ea typeface="楷体" panose="02010609060101010101" pitchFamily="49" charset="-122"/>
            </a:endParaRPr>
          </a:p>
          <a:p>
            <a:pPr algn="ctr"/>
            <a:r>
              <a:rPr lang="zh-CN" altLang="en-US" sz="2000" b="1" dirty="0">
                <a:solidFill>
                  <a:srgbClr val="FF0000"/>
                </a:solidFill>
                <a:latin typeface="楷体" panose="02010609060101010101" pitchFamily="49" charset="-122"/>
                <a:ea typeface="楷体" panose="02010609060101010101" pitchFamily="49" charset="-122"/>
              </a:rPr>
              <a:t>盈余公积</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654641" name="Rectangle 305"/>
          <p:cNvSpPr/>
          <p:nvPr/>
        </p:nvSpPr>
        <p:spPr>
          <a:xfrm>
            <a:off x="2800350" y="4099561"/>
            <a:ext cx="1276350" cy="615315"/>
          </a:xfrm>
          <a:prstGeom prst="rect">
            <a:avLst/>
          </a:prstGeom>
          <a:noFill/>
          <a:ln w="9525">
            <a:noFill/>
          </a:ln>
        </p:spPr>
        <p:txBody>
          <a:bodyPr wrap="none" lIns="0" tIns="0" rIns="0" bIns="0" anchor="ctr" anchorCtr="1">
            <a:spAutoFit/>
          </a:bodyPr>
          <a:p>
            <a:pPr algn="ctr"/>
            <a:r>
              <a:rPr lang="en-US" altLang="zh-CN" sz="2000" b="1" dirty="0">
                <a:solidFill>
                  <a:srgbClr val="FF0000"/>
                </a:solidFill>
                <a:latin typeface="楷体" panose="02010609060101010101" pitchFamily="49" charset="-122"/>
                <a:ea typeface="楷体" panose="02010609060101010101" pitchFamily="49" charset="-122"/>
              </a:rPr>
              <a:t>③</a:t>
            </a:r>
            <a:r>
              <a:rPr lang="zh-CN" altLang="en-US" sz="2000" b="1" dirty="0">
                <a:solidFill>
                  <a:srgbClr val="FF0000"/>
                </a:solidFill>
                <a:latin typeface="楷体" panose="02010609060101010101" pitchFamily="49" charset="-122"/>
                <a:ea typeface="楷体" panose="02010609060101010101" pitchFamily="49" charset="-122"/>
              </a:rPr>
              <a:t>提取任意</a:t>
            </a:r>
            <a:endParaRPr lang="zh-CN" altLang="en-US" sz="2000" b="1" dirty="0">
              <a:solidFill>
                <a:srgbClr val="FF0000"/>
              </a:solidFill>
              <a:latin typeface="楷体" panose="02010609060101010101" pitchFamily="49" charset="-122"/>
              <a:ea typeface="楷体" panose="02010609060101010101" pitchFamily="49" charset="-122"/>
            </a:endParaRPr>
          </a:p>
          <a:p>
            <a:pPr algn="ctr"/>
            <a:r>
              <a:rPr lang="zh-CN" altLang="en-US" sz="2000" b="1" dirty="0">
                <a:solidFill>
                  <a:srgbClr val="FF0000"/>
                </a:solidFill>
                <a:latin typeface="楷体" panose="02010609060101010101" pitchFamily="49" charset="-122"/>
                <a:ea typeface="楷体" panose="02010609060101010101" pitchFamily="49" charset="-122"/>
              </a:rPr>
              <a:t>盈余公积</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654642" name="Rectangle 306"/>
          <p:cNvSpPr/>
          <p:nvPr/>
        </p:nvSpPr>
        <p:spPr>
          <a:xfrm>
            <a:off x="2529206" y="5497831"/>
            <a:ext cx="1786890" cy="307340"/>
          </a:xfrm>
          <a:prstGeom prst="rect">
            <a:avLst/>
          </a:prstGeom>
          <a:noFill/>
          <a:ln w="9525">
            <a:noFill/>
          </a:ln>
        </p:spPr>
        <p:txBody>
          <a:bodyPr wrap="none" lIns="0" tIns="0" rIns="0" bIns="0" anchor="ctr" anchorCtr="1">
            <a:spAutoFit/>
          </a:bodyPr>
          <a:p>
            <a:pPr algn="ctr"/>
            <a:r>
              <a:rPr lang="en-US" altLang="zh-CN" sz="2000" b="1" dirty="0">
                <a:solidFill>
                  <a:srgbClr val="FF0000"/>
                </a:solidFill>
                <a:latin typeface="楷体" panose="02010609060101010101" pitchFamily="49" charset="-122"/>
                <a:ea typeface="楷体" panose="02010609060101010101" pitchFamily="49" charset="-122"/>
              </a:rPr>
              <a:t>④</a:t>
            </a:r>
            <a:r>
              <a:rPr lang="zh-CN" altLang="en-US" sz="2000" b="1" dirty="0">
                <a:solidFill>
                  <a:srgbClr val="FF0000"/>
                </a:solidFill>
                <a:latin typeface="楷体" panose="02010609060101010101" pitchFamily="49" charset="-122"/>
                <a:ea typeface="楷体" panose="02010609060101010101" pitchFamily="49" charset="-122"/>
              </a:rPr>
              <a:t>宣告现金股利</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654644" name="Rectangle 308"/>
          <p:cNvSpPr/>
          <p:nvPr/>
        </p:nvSpPr>
        <p:spPr>
          <a:xfrm>
            <a:off x="8772525" y="2527300"/>
            <a:ext cx="823913" cy="830580"/>
          </a:xfrm>
          <a:prstGeom prst="rect">
            <a:avLst/>
          </a:prstGeom>
          <a:noFill/>
          <a:ln w="9525">
            <a:noFill/>
          </a:ln>
        </p:spPr>
        <p:txBody>
          <a:bodyPr lIns="0" tIns="0" rIns="0" bIns="0" anchor="t" anchorCtr="0">
            <a:spAutoFit/>
          </a:bodyPr>
          <a:p>
            <a:pPr>
              <a:buClr>
                <a:schemeClr val="accent2"/>
              </a:buClr>
              <a:buFont typeface="Wingdings 2" panose="05020102010507070707" pitchFamily="18" charset="2"/>
            </a:pPr>
            <a:r>
              <a:rPr lang="zh-CN" altLang="en-US" b="1" dirty="0">
                <a:solidFill>
                  <a:srgbClr val="C00000"/>
                </a:solidFill>
                <a:latin typeface="楷体" panose="02010609060101010101" pitchFamily="49" charset="-122"/>
                <a:ea typeface="楷体" panose="02010609060101010101" pitchFamily="49" charset="-122"/>
              </a:rPr>
              <a:t>转入的费用和损失</a:t>
            </a:r>
            <a:endParaRPr lang="zh-CN" altLang="en-US" b="1" dirty="0">
              <a:solidFill>
                <a:srgbClr val="C00000"/>
              </a:solidFill>
              <a:latin typeface="楷体" panose="02010609060101010101" pitchFamily="49" charset="-122"/>
              <a:ea typeface="楷体" panose="02010609060101010101" pitchFamily="49" charset="-122"/>
            </a:endParaRPr>
          </a:p>
        </p:txBody>
      </p:sp>
      <p:sp>
        <p:nvSpPr>
          <p:cNvPr id="654649" name="Rectangle 313"/>
          <p:cNvSpPr/>
          <p:nvPr/>
        </p:nvSpPr>
        <p:spPr>
          <a:xfrm>
            <a:off x="9525000" y="2525713"/>
            <a:ext cx="928688" cy="830580"/>
          </a:xfrm>
          <a:prstGeom prst="rect">
            <a:avLst/>
          </a:prstGeom>
          <a:noFill/>
          <a:ln w="9525">
            <a:noFill/>
          </a:ln>
        </p:spPr>
        <p:txBody>
          <a:bodyPr lIns="0" tIns="0" rIns="0" bIns="0" anchor="t" anchorCtr="0">
            <a:spAutoFit/>
          </a:bodyPr>
          <a:p>
            <a:pPr>
              <a:buClr>
                <a:schemeClr val="accent2"/>
              </a:buClr>
              <a:buFont typeface="Wingdings 2" panose="05020102010507070707" pitchFamily="18" charset="2"/>
            </a:pPr>
            <a:r>
              <a:rPr lang="zh-CN" altLang="en-US" b="1" dirty="0">
                <a:solidFill>
                  <a:srgbClr val="7030A0"/>
                </a:solidFill>
                <a:latin typeface="楷体" panose="02010609060101010101" pitchFamily="49" charset="-122"/>
                <a:ea typeface="楷体" panose="02010609060101010101" pitchFamily="49" charset="-122"/>
              </a:rPr>
              <a:t>转入的收入、收益和利得</a:t>
            </a:r>
            <a:endParaRPr lang="zh-CN" altLang="en-US"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4627"/>
                                        </p:tgtEl>
                                        <p:attrNameLst>
                                          <p:attrName>style.visibility</p:attrName>
                                        </p:attrNameLst>
                                      </p:cBhvr>
                                      <p:to>
                                        <p:strVal val="visible"/>
                                      </p:to>
                                    </p:set>
                                    <p:animEffect transition="in" filter="fade">
                                      <p:cBhvr>
                                        <p:cTn id="7" dur="500"/>
                                        <p:tgtEl>
                                          <p:spTgt spid="654627"/>
                                        </p:tgtEl>
                                      </p:cBhvr>
                                    </p:animEffect>
                                  </p:childTnLst>
                                </p:cTn>
                              </p:par>
                              <p:par>
                                <p:cTn id="8" presetID="10" presetClass="entr" presetSubtype="0" fill="hold" nodeType="withEffect">
                                  <p:stCondLst>
                                    <p:cond delay="0"/>
                                  </p:stCondLst>
                                  <p:childTnLst>
                                    <p:set>
                                      <p:cBhvr>
                                        <p:cTn id="9" dur="1" fill="hold">
                                          <p:stCondLst>
                                            <p:cond delay="0"/>
                                          </p:stCondLst>
                                        </p:cTn>
                                        <p:tgtEl>
                                          <p:spTgt spid="654616"/>
                                        </p:tgtEl>
                                        <p:attrNameLst>
                                          <p:attrName>style.visibility</p:attrName>
                                        </p:attrNameLst>
                                      </p:cBhvr>
                                      <p:to>
                                        <p:strVal val="visible"/>
                                      </p:to>
                                    </p:set>
                                    <p:animEffect transition="in" filter="fade">
                                      <p:cBhvr>
                                        <p:cTn id="10" dur="500"/>
                                        <p:tgtEl>
                                          <p:spTgt spid="654616"/>
                                        </p:tgtEl>
                                      </p:cBhvr>
                                    </p:animEffect>
                                  </p:childTnLst>
                                </p:cTn>
                              </p:par>
                              <p:par>
                                <p:cTn id="11" presetID="10" presetClass="entr" presetSubtype="0" fill="hold" nodeType="withEffect">
                                  <p:stCondLst>
                                    <p:cond delay="0"/>
                                  </p:stCondLst>
                                  <p:childTnLst>
                                    <p:set>
                                      <p:cBhvr>
                                        <p:cTn id="12" dur="1" fill="hold">
                                          <p:stCondLst>
                                            <p:cond delay="0"/>
                                          </p:stCondLst>
                                        </p:cTn>
                                        <p:tgtEl>
                                          <p:spTgt spid="654577"/>
                                        </p:tgtEl>
                                        <p:attrNameLst>
                                          <p:attrName>style.visibility</p:attrName>
                                        </p:attrNameLst>
                                      </p:cBhvr>
                                      <p:to>
                                        <p:strVal val="visible"/>
                                      </p:to>
                                    </p:set>
                                    <p:animEffect transition="in" filter="fade">
                                      <p:cBhvr>
                                        <p:cTn id="13" dur="500"/>
                                        <p:tgtEl>
                                          <p:spTgt spid="654577"/>
                                        </p:tgtEl>
                                      </p:cBhvr>
                                    </p:animEffect>
                                  </p:childTnLst>
                                </p:cTn>
                              </p:par>
                              <p:par>
                                <p:cTn id="14" presetID="10" presetClass="entr" presetSubtype="0" fill="hold" nodeType="withEffect">
                                  <p:stCondLst>
                                    <p:cond delay="0"/>
                                  </p:stCondLst>
                                  <p:childTnLst>
                                    <p:set>
                                      <p:cBhvr>
                                        <p:cTn id="15" dur="1" fill="hold">
                                          <p:stCondLst>
                                            <p:cond delay="0"/>
                                          </p:stCondLst>
                                        </p:cTn>
                                        <p:tgtEl>
                                          <p:spTgt spid="654579"/>
                                        </p:tgtEl>
                                        <p:attrNameLst>
                                          <p:attrName>style.visibility</p:attrName>
                                        </p:attrNameLst>
                                      </p:cBhvr>
                                      <p:to>
                                        <p:strVal val="visible"/>
                                      </p:to>
                                    </p:set>
                                    <p:animEffect transition="in" filter="fade">
                                      <p:cBhvr>
                                        <p:cTn id="16" dur="500"/>
                                        <p:tgtEl>
                                          <p:spTgt spid="654579"/>
                                        </p:tgtEl>
                                      </p:cBhvr>
                                    </p:animEffect>
                                  </p:childTnLst>
                                </p:cTn>
                              </p:par>
                              <p:par>
                                <p:cTn id="17" presetID="10" presetClass="entr" presetSubtype="0" fill="hold" nodeType="withEffect">
                                  <p:stCondLst>
                                    <p:cond delay="0"/>
                                  </p:stCondLst>
                                  <p:childTnLst>
                                    <p:set>
                                      <p:cBhvr>
                                        <p:cTn id="18" dur="1" fill="hold">
                                          <p:stCondLst>
                                            <p:cond delay="0"/>
                                          </p:stCondLst>
                                        </p:cTn>
                                        <p:tgtEl>
                                          <p:spTgt spid="654578"/>
                                        </p:tgtEl>
                                        <p:attrNameLst>
                                          <p:attrName>style.visibility</p:attrName>
                                        </p:attrNameLst>
                                      </p:cBhvr>
                                      <p:to>
                                        <p:strVal val="visible"/>
                                      </p:to>
                                    </p:set>
                                    <p:animEffect transition="in" filter="fade">
                                      <p:cBhvr>
                                        <p:cTn id="19" dur="500"/>
                                        <p:tgtEl>
                                          <p:spTgt spid="654578"/>
                                        </p:tgtEl>
                                      </p:cBhvr>
                                    </p:animEffect>
                                  </p:childTnLst>
                                </p:cTn>
                              </p:par>
                              <p:par>
                                <p:cTn id="20" presetID="10" presetClass="entr" presetSubtype="0" fill="hold" nodeType="withEffect">
                                  <p:stCondLst>
                                    <p:cond delay="0"/>
                                  </p:stCondLst>
                                  <p:childTnLst>
                                    <p:set>
                                      <p:cBhvr>
                                        <p:cTn id="21" dur="1" fill="hold">
                                          <p:stCondLst>
                                            <p:cond delay="0"/>
                                          </p:stCondLst>
                                        </p:cTn>
                                        <p:tgtEl>
                                          <p:spTgt spid="654651"/>
                                        </p:tgtEl>
                                        <p:attrNameLst>
                                          <p:attrName>style.visibility</p:attrName>
                                        </p:attrNameLst>
                                      </p:cBhvr>
                                      <p:to>
                                        <p:strVal val="visible"/>
                                      </p:to>
                                    </p:set>
                                    <p:animEffect transition="in" filter="fade">
                                      <p:cBhvr>
                                        <p:cTn id="22" dur="500"/>
                                        <p:tgtEl>
                                          <p:spTgt spid="6546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54491"/>
                                        </p:tgtEl>
                                        <p:attrNameLst>
                                          <p:attrName>style.visibility</p:attrName>
                                        </p:attrNameLst>
                                      </p:cBhvr>
                                      <p:to>
                                        <p:strVal val="visible"/>
                                      </p:to>
                                    </p:set>
                                    <p:animEffect transition="in" filter="fade">
                                      <p:cBhvr>
                                        <p:cTn id="25" dur="500"/>
                                        <p:tgtEl>
                                          <p:spTgt spid="654491"/>
                                        </p:tgtEl>
                                      </p:cBhvr>
                                    </p:animEffect>
                                  </p:childTnLst>
                                </p:cTn>
                              </p:par>
                              <p:par>
                                <p:cTn id="26" presetID="10" presetClass="entr" presetSubtype="0" fill="hold" nodeType="withEffect">
                                  <p:stCondLst>
                                    <p:cond delay="0"/>
                                  </p:stCondLst>
                                  <p:childTnLst>
                                    <p:set>
                                      <p:cBhvr>
                                        <p:cTn id="27" dur="1" fill="hold">
                                          <p:stCondLst>
                                            <p:cond delay="0"/>
                                          </p:stCondLst>
                                        </p:cTn>
                                        <p:tgtEl>
                                          <p:spTgt spid="654650"/>
                                        </p:tgtEl>
                                        <p:attrNameLst>
                                          <p:attrName>style.visibility</p:attrName>
                                        </p:attrNameLst>
                                      </p:cBhvr>
                                      <p:to>
                                        <p:strVal val="visible"/>
                                      </p:to>
                                    </p:set>
                                    <p:animEffect transition="in" filter="fade">
                                      <p:cBhvr>
                                        <p:cTn id="28" dur="500"/>
                                        <p:tgtEl>
                                          <p:spTgt spid="65465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654649"/>
                                        </p:tgtEl>
                                        <p:attrNameLst>
                                          <p:attrName>style.visibility</p:attrName>
                                        </p:attrNameLst>
                                      </p:cBhvr>
                                      <p:to>
                                        <p:strVal val="visible"/>
                                      </p:to>
                                    </p:set>
                                    <p:animEffect transition="in" filter="fade">
                                      <p:cBhvr>
                                        <p:cTn id="32" dur="500"/>
                                        <p:tgtEl>
                                          <p:spTgt spid="654649"/>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654644"/>
                                        </p:tgtEl>
                                        <p:attrNameLst>
                                          <p:attrName>style.visibility</p:attrName>
                                        </p:attrNameLst>
                                      </p:cBhvr>
                                      <p:to>
                                        <p:strVal val="visible"/>
                                      </p:to>
                                    </p:set>
                                    <p:animEffect transition="in" filter="fade">
                                      <p:cBhvr>
                                        <p:cTn id="36" dur="500"/>
                                        <p:tgtEl>
                                          <p:spTgt spid="65464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654487"/>
                                        </p:tgtEl>
                                        <p:attrNameLst>
                                          <p:attrName>style.visibility</p:attrName>
                                        </p:attrNameLst>
                                      </p:cBhvr>
                                      <p:to>
                                        <p:strVal val="visible"/>
                                      </p:to>
                                    </p:set>
                                    <p:animEffect transition="in" filter="fade">
                                      <p:cBhvr>
                                        <p:cTn id="40" dur="500"/>
                                        <p:tgtEl>
                                          <p:spTgt spid="65448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654488"/>
                                        </p:tgtEl>
                                        <p:attrNameLst>
                                          <p:attrName>style.visibility</p:attrName>
                                        </p:attrNameLst>
                                      </p:cBhvr>
                                      <p:to>
                                        <p:strVal val="visible"/>
                                      </p:to>
                                    </p:set>
                                    <p:animEffect transition="in" filter="wipe(right)">
                                      <p:cBhvr>
                                        <p:cTn id="45" dur="500"/>
                                        <p:tgtEl>
                                          <p:spTgt spid="65448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54489"/>
                                        </p:tgtEl>
                                        <p:attrNameLst>
                                          <p:attrName>style.visibility</p:attrName>
                                        </p:attrNameLst>
                                      </p:cBhvr>
                                      <p:to>
                                        <p:strVal val="visible"/>
                                      </p:to>
                                    </p:set>
                                    <p:animEffect transition="in" filter="fade">
                                      <p:cBhvr>
                                        <p:cTn id="48" dur="500"/>
                                        <p:tgtEl>
                                          <p:spTgt spid="654489"/>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654482"/>
                                        </p:tgtEl>
                                        <p:attrNameLst>
                                          <p:attrName>style.visibility</p:attrName>
                                        </p:attrNameLst>
                                      </p:cBhvr>
                                      <p:to>
                                        <p:strVal val="visible"/>
                                      </p:to>
                                    </p:set>
                                    <p:animEffect transition="in" filter="fade">
                                      <p:cBhvr>
                                        <p:cTn id="52" dur="500"/>
                                        <p:tgtEl>
                                          <p:spTgt spid="65448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nodeType="clickEffect">
                                  <p:stCondLst>
                                    <p:cond delay="0"/>
                                  </p:stCondLst>
                                  <p:childTnLst>
                                    <p:set>
                                      <p:cBhvr>
                                        <p:cTn id="56" dur="1" fill="hold">
                                          <p:stCondLst>
                                            <p:cond delay="0"/>
                                          </p:stCondLst>
                                        </p:cTn>
                                        <p:tgtEl>
                                          <p:spTgt spid="654629"/>
                                        </p:tgtEl>
                                        <p:attrNameLst>
                                          <p:attrName>style.visibility</p:attrName>
                                        </p:attrNameLst>
                                      </p:cBhvr>
                                      <p:to>
                                        <p:strVal val="visible"/>
                                      </p:to>
                                    </p:set>
                                    <p:animEffect transition="in" filter="wipe(right)">
                                      <p:cBhvr>
                                        <p:cTn id="57" dur="500"/>
                                        <p:tgtEl>
                                          <p:spTgt spid="65462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54640"/>
                                        </p:tgtEl>
                                        <p:attrNameLst>
                                          <p:attrName>style.visibility</p:attrName>
                                        </p:attrNameLst>
                                      </p:cBhvr>
                                      <p:to>
                                        <p:strVal val="visible"/>
                                      </p:to>
                                    </p:set>
                                    <p:animEffect transition="in" filter="fade">
                                      <p:cBhvr>
                                        <p:cTn id="60" dur="500"/>
                                        <p:tgtEl>
                                          <p:spTgt spid="654640"/>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nodeType="clickEffect">
                                  <p:stCondLst>
                                    <p:cond delay="0"/>
                                  </p:stCondLst>
                                  <p:childTnLst>
                                    <p:set>
                                      <p:cBhvr>
                                        <p:cTn id="64" dur="1" fill="hold">
                                          <p:stCondLst>
                                            <p:cond delay="0"/>
                                          </p:stCondLst>
                                        </p:cTn>
                                        <p:tgtEl>
                                          <p:spTgt spid="654632"/>
                                        </p:tgtEl>
                                        <p:attrNameLst>
                                          <p:attrName>style.visibility</p:attrName>
                                        </p:attrNameLst>
                                      </p:cBhvr>
                                      <p:to>
                                        <p:strVal val="visible"/>
                                      </p:to>
                                    </p:set>
                                    <p:animEffect transition="in" filter="wipe(right)">
                                      <p:cBhvr>
                                        <p:cTn id="65" dur="500"/>
                                        <p:tgtEl>
                                          <p:spTgt spid="65463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4641"/>
                                        </p:tgtEl>
                                        <p:attrNameLst>
                                          <p:attrName>style.visibility</p:attrName>
                                        </p:attrNameLst>
                                      </p:cBhvr>
                                      <p:to>
                                        <p:strVal val="visible"/>
                                      </p:to>
                                    </p:set>
                                    <p:animEffect transition="in" filter="fade">
                                      <p:cBhvr>
                                        <p:cTn id="68" dur="500"/>
                                        <p:tgtEl>
                                          <p:spTgt spid="654641"/>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nodeType="clickEffect">
                                  <p:stCondLst>
                                    <p:cond delay="0"/>
                                  </p:stCondLst>
                                  <p:childTnLst>
                                    <p:set>
                                      <p:cBhvr>
                                        <p:cTn id="72" dur="1" fill="hold">
                                          <p:stCondLst>
                                            <p:cond delay="0"/>
                                          </p:stCondLst>
                                        </p:cTn>
                                        <p:tgtEl>
                                          <p:spTgt spid="654633"/>
                                        </p:tgtEl>
                                        <p:attrNameLst>
                                          <p:attrName>style.visibility</p:attrName>
                                        </p:attrNameLst>
                                      </p:cBhvr>
                                      <p:to>
                                        <p:strVal val="visible"/>
                                      </p:to>
                                    </p:set>
                                    <p:animEffect transition="in" filter="wipe(right)">
                                      <p:cBhvr>
                                        <p:cTn id="73" dur="500"/>
                                        <p:tgtEl>
                                          <p:spTgt spid="65463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54642"/>
                                        </p:tgtEl>
                                        <p:attrNameLst>
                                          <p:attrName>style.visibility</p:attrName>
                                        </p:attrNameLst>
                                      </p:cBhvr>
                                      <p:to>
                                        <p:strVal val="visible"/>
                                      </p:to>
                                    </p:set>
                                    <p:animEffect transition="in" filter="fade">
                                      <p:cBhvr>
                                        <p:cTn id="76" dur="500"/>
                                        <p:tgtEl>
                                          <p:spTgt spid="654642"/>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654635"/>
                                        </p:tgtEl>
                                        <p:attrNameLst>
                                          <p:attrName>style.visibility</p:attrName>
                                        </p:attrNameLst>
                                      </p:cBhvr>
                                      <p:to>
                                        <p:strVal val="visible"/>
                                      </p:to>
                                    </p:set>
                                    <p:animEffect transition="in" filter="wipe(left)">
                                      <p:cBhvr>
                                        <p:cTn id="81" dur="500"/>
                                        <p:tgtEl>
                                          <p:spTgt spid="654635"/>
                                        </p:tgtEl>
                                      </p:cBhvr>
                                    </p:animEffect>
                                  </p:childTnLst>
                                </p:cTn>
                              </p:par>
                              <p:par>
                                <p:cTn id="82" presetID="22" presetClass="entr" presetSubtype="8" fill="hold" nodeType="withEffect">
                                  <p:stCondLst>
                                    <p:cond delay="0"/>
                                  </p:stCondLst>
                                  <p:childTnLst>
                                    <p:set>
                                      <p:cBhvr>
                                        <p:cTn id="83" dur="1" fill="hold">
                                          <p:stCondLst>
                                            <p:cond delay="0"/>
                                          </p:stCondLst>
                                        </p:cTn>
                                        <p:tgtEl>
                                          <p:spTgt spid="654636"/>
                                        </p:tgtEl>
                                        <p:attrNameLst>
                                          <p:attrName>style.visibility</p:attrName>
                                        </p:attrNameLst>
                                      </p:cBhvr>
                                      <p:to>
                                        <p:strVal val="visible"/>
                                      </p:to>
                                    </p:set>
                                    <p:animEffect transition="in" filter="wipe(left)">
                                      <p:cBhvr>
                                        <p:cTn id="84" dur="500"/>
                                        <p:tgtEl>
                                          <p:spTgt spid="654636"/>
                                        </p:tgtEl>
                                      </p:cBhvr>
                                    </p:animEffect>
                                  </p:childTnLst>
                                </p:cTn>
                              </p:par>
                              <p:par>
                                <p:cTn id="85" presetID="22" presetClass="entr" presetSubtype="8" fill="hold" nodeType="withEffect">
                                  <p:stCondLst>
                                    <p:cond delay="0"/>
                                  </p:stCondLst>
                                  <p:childTnLst>
                                    <p:set>
                                      <p:cBhvr>
                                        <p:cTn id="86" dur="1" fill="hold">
                                          <p:stCondLst>
                                            <p:cond delay="0"/>
                                          </p:stCondLst>
                                        </p:cTn>
                                        <p:tgtEl>
                                          <p:spTgt spid="654637"/>
                                        </p:tgtEl>
                                        <p:attrNameLst>
                                          <p:attrName>style.visibility</p:attrName>
                                        </p:attrNameLst>
                                      </p:cBhvr>
                                      <p:to>
                                        <p:strVal val="visible"/>
                                      </p:to>
                                    </p:set>
                                    <p:animEffect transition="in" filter="wipe(left)">
                                      <p:cBhvr>
                                        <p:cTn id="87" dur="500"/>
                                        <p:tgtEl>
                                          <p:spTgt spid="654637"/>
                                        </p:tgtEl>
                                      </p:cBhvr>
                                    </p:animEffect>
                                  </p:childTnLst>
                                </p:cTn>
                              </p:par>
                            </p:childTnLst>
                          </p:cTn>
                        </p:par>
                        <p:par>
                          <p:cTn id="88" fill="hold">
                            <p:stCondLst>
                              <p:cond delay="500"/>
                            </p:stCondLst>
                            <p:childTnLst>
                              <p:par>
                                <p:cTn id="89" presetID="4" presetClass="entr" presetSubtype="16" fill="hold" nodeType="afterEffect">
                                  <p:stCondLst>
                                    <p:cond delay="0"/>
                                  </p:stCondLst>
                                  <p:childTnLst>
                                    <p:set>
                                      <p:cBhvr>
                                        <p:cTn id="90" dur="1" fill="hold">
                                          <p:stCondLst>
                                            <p:cond delay="0"/>
                                          </p:stCondLst>
                                        </p:cTn>
                                        <p:tgtEl>
                                          <p:spTgt spid="654638"/>
                                        </p:tgtEl>
                                        <p:attrNameLst>
                                          <p:attrName>style.visibility</p:attrName>
                                        </p:attrNameLst>
                                      </p:cBhvr>
                                      <p:to>
                                        <p:strVal val="visible"/>
                                      </p:to>
                                    </p:set>
                                    <p:animEffect transition="in" filter="box(in)">
                                      <p:cBhvr>
                                        <p:cTn id="91" dur="500"/>
                                        <p:tgtEl>
                                          <p:spTgt spid="654638"/>
                                        </p:tgtEl>
                                      </p:cBhvr>
                                    </p:animEffect>
                                  </p:childTnLst>
                                </p:cTn>
                              </p:par>
                            </p:childTnLst>
                          </p:cTn>
                        </p:par>
                        <p:par>
                          <p:cTn id="92" fill="hold">
                            <p:stCondLst>
                              <p:cond delay="1000"/>
                            </p:stCondLst>
                            <p:childTnLst>
                              <p:par>
                                <p:cTn id="93" presetID="22" presetClass="entr" presetSubtype="8" fill="hold" nodeType="afterEffect">
                                  <p:stCondLst>
                                    <p:cond delay="0"/>
                                  </p:stCondLst>
                                  <p:childTnLst>
                                    <p:set>
                                      <p:cBhvr>
                                        <p:cTn id="94" dur="1" fill="hold">
                                          <p:stCondLst>
                                            <p:cond delay="0"/>
                                          </p:stCondLst>
                                        </p:cTn>
                                        <p:tgtEl>
                                          <p:spTgt spid="654639"/>
                                        </p:tgtEl>
                                        <p:attrNameLst>
                                          <p:attrName>style.visibility</p:attrName>
                                        </p:attrNameLst>
                                      </p:cBhvr>
                                      <p:to>
                                        <p:strVal val="visible"/>
                                      </p:to>
                                    </p:set>
                                    <p:animEffect transition="in" filter="wipe(left)">
                                      <p:cBhvr>
                                        <p:cTn id="95" dur="500"/>
                                        <p:tgtEl>
                                          <p:spTgt spid="65463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4494"/>
                                        </p:tgtEl>
                                        <p:attrNameLst>
                                          <p:attrName>style.visibility</p:attrName>
                                        </p:attrNameLst>
                                      </p:cBhvr>
                                      <p:to>
                                        <p:strVal val="visible"/>
                                      </p:to>
                                    </p:set>
                                    <p:animEffect transition="in" filter="fade">
                                      <p:cBhvr>
                                        <p:cTn id="98" dur="500"/>
                                        <p:tgtEl>
                                          <p:spTgt spid="654494"/>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54484"/>
                                        </p:tgtEl>
                                        <p:attrNameLst>
                                          <p:attrName>style.visibility</p:attrName>
                                        </p:attrNameLst>
                                      </p:cBhvr>
                                      <p:to>
                                        <p:strVal val="visible"/>
                                      </p:to>
                                    </p:set>
                                    <p:animEffect transition="in" filter="fade">
                                      <p:cBhvr>
                                        <p:cTn id="103" dur="500"/>
                                        <p:tgtEl>
                                          <p:spTgt spid="654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4482" grpId="0"/>
      <p:bldP spid="654484" grpId="0"/>
      <p:bldP spid="654487" grpId="0"/>
      <p:bldP spid="654489" grpId="0"/>
      <p:bldP spid="654491" grpId="0"/>
      <p:bldP spid="654494" grpId="0"/>
      <p:bldP spid="654640" grpId="0"/>
      <p:bldP spid="654641" grpId="0"/>
      <p:bldP spid="654642" grpId="0"/>
      <p:bldP spid="654644" grpId="0"/>
      <p:bldP spid="654649" grpId="0"/>
    </p:bld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Line 2"/>
          <p:cNvSpPr/>
          <p:nvPr/>
        </p:nvSpPr>
        <p:spPr>
          <a:xfrm>
            <a:off x="4511675" y="3263900"/>
            <a:ext cx="504825" cy="0"/>
          </a:xfrm>
          <a:prstGeom prst="line">
            <a:avLst/>
          </a:prstGeom>
          <a:ln w="19050" cap="flat" cmpd="sng">
            <a:solidFill>
              <a:schemeClr val="tx2"/>
            </a:solidFill>
            <a:prstDash val="sysDot"/>
            <a:round/>
            <a:headEnd type="none" w="med" len="med"/>
            <a:tailEnd type="triangle" w="med" len="med"/>
          </a:ln>
        </p:spPr>
      </p:sp>
      <p:grpSp>
        <p:nvGrpSpPr>
          <p:cNvPr id="2" name="Group 3"/>
          <p:cNvGrpSpPr/>
          <p:nvPr/>
        </p:nvGrpSpPr>
        <p:grpSpPr>
          <a:xfrm>
            <a:off x="1631950" y="1752600"/>
            <a:ext cx="2736850" cy="425450"/>
            <a:chOff x="0" y="0"/>
            <a:chExt cx="1104" cy="268"/>
          </a:xfrm>
        </p:grpSpPr>
        <p:sp>
          <p:nvSpPr>
            <p:cNvPr id="521219" name="Line 4"/>
            <p:cNvSpPr/>
            <p:nvPr/>
          </p:nvSpPr>
          <p:spPr>
            <a:xfrm>
              <a:off x="0" y="0"/>
              <a:ext cx="1104" cy="0"/>
            </a:xfrm>
            <a:prstGeom prst="line">
              <a:avLst/>
            </a:prstGeom>
            <a:ln w="19050" cap="flat" cmpd="sng">
              <a:solidFill>
                <a:schemeClr val="tx2"/>
              </a:solidFill>
              <a:prstDash val="solid"/>
              <a:round/>
              <a:headEnd type="none" w="med" len="med"/>
              <a:tailEnd type="none" w="med" len="med"/>
            </a:ln>
          </p:spPr>
        </p:sp>
        <p:sp>
          <p:nvSpPr>
            <p:cNvPr id="521220" name="Line 5"/>
            <p:cNvSpPr/>
            <p:nvPr/>
          </p:nvSpPr>
          <p:spPr>
            <a:xfrm>
              <a:off x="528" y="0"/>
              <a:ext cx="0" cy="268"/>
            </a:xfrm>
            <a:prstGeom prst="line">
              <a:avLst/>
            </a:prstGeom>
            <a:ln w="19050" cap="flat" cmpd="sng">
              <a:solidFill>
                <a:schemeClr val="tx2"/>
              </a:solidFill>
              <a:prstDash val="solid"/>
              <a:round/>
              <a:headEnd type="none" w="med" len="med"/>
              <a:tailEnd type="none" w="med" len="med"/>
            </a:ln>
          </p:spPr>
        </p:sp>
      </p:grpSp>
      <p:sp>
        <p:nvSpPr>
          <p:cNvPr id="134150" name="Text Box 6"/>
          <p:cNvSpPr txBox="1"/>
          <p:nvPr/>
        </p:nvSpPr>
        <p:spPr>
          <a:xfrm>
            <a:off x="1644650" y="1320800"/>
            <a:ext cx="2652713" cy="395605"/>
          </a:xfrm>
          <a:prstGeom prst="rect">
            <a:avLst/>
          </a:prstGeom>
          <a:solidFill>
            <a:srgbClr val="FFFFCC"/>
          </a:solidFill>
          <a:ln w="9525">
            <a:noFill/>
          </a:ln>
        </p:spPr>
        <p:txBody>
          <a:bodyPr anchor="t" anchorCtr="0">
            <a:spAutoFit/>
          </a:bodyPr>
          <a:p>
            <a:pPr algn="ctr">
              <a:lnSpc>
                <a:spcPct val="110000"/>
              </a:lnSpc>
            </a:pPr>
            <a:r>
              <a:rPr lang="zh-CN" altLang="en-US" b="1" dirty="0">
                <a:solidFill>
                  <a:srgbClr val="080808"/>
                </a:solidFill>
                <a:latin typeface="仿宋" panose="02010609060101010101" pitchFamily="49" charset="-122"/>
                <a:ea typeface="仿宋" panose="02010609060101010101" pitchFamily="49" charset="-122"/>
              </a:rPr>
              <a:t>盈余公积</a:t>
            </a:r>
            <a:r>
              <a:rPr lang="en-US" altLang="zh-CN" b="1" dirty="0">
                <a:solidFill>
                  <a:srgbClr val="080808"/>
                </a:solidFill>
                <a:latin typeface="仿宋" panose="02010609060101010101" pitchFamily="49" charset="-122"/>
                <a:ea typeface="仿宋" panose="02010609060101010101" pitchFamily="49" charset="-122"/>
              </a:rPr>
              <a:t>-</a:t>
            </a:r>
            <a:r>
              <a:rPr lang="zh-CN" altLang="en-US" b="1" dirty="0">
                <a:solidFill>
                  <a:srgbClr val="080808"/>
                </a:solidFill>
                <a:latin typeface="仿宋" panose="02010609060101010101" pitchFamily="49" charset="-122"/>
                <a:ea typeface="仿宋" panose="02010609060101010101" pitchFamily="49" charset="-122"/>
              </a:rPr>
              <a:t>法定盈余公积</a:t>
            </a:r>
            <a:endParaRPr lang="zh-CN" altLang="en-US" b="1" dirty="0">
              <a:solidFill>
                <a:srgbClr val="080808"/>
              </a:solidFill>
              <a:latin typeface="仿宋" panose="02010609060101010101" pitchFamily="49" charset="-122"/>
              <a:ea typeface="仿宋" panose="02010609060101010101" pitchFamily="49" charset="-122"/>
            </a:endParaRPr>
          </a:p>
        </p:txBody>
      </p:sp>
      <p:sp>
        <p:nvSpPr>
          <p:cNvPr id="134151" name="Text Box 7"/>
          <p:cNvSpPr txBox="1"/>
          <p:nvPr/>
        </p:nvSpPr>
        <p:spPr>
          <a:xfrm>
            <a:off x="4583113" y="1320800"/>
            <a:ext cx="3241675" cy="395605"/>
          </a:xfrm>
          <a:prstGeom prst="rect">
            <a:avLst/>
          </a:prstGeom>
          <a:solidFill>
            <a:srgbClr val="FFFFCC"/>
          </a:solidFill>
          <a:ln w="9525">
            <a:noFill/>
          </a:ln>
        </p:spPr>
        <p:txBody>
          <a:bodyPr anchor="t" anchorCtr="0">
            <a:spAutoFit/>
          </a:bodyPr>
          <a:p>
            <a:pPr algn="ctr">
              <a:lnSpc>
                <a:spcPct val="110000"/>
              </a:lnSpc>
            </a:pPr>
            <a:r>
              <a:rPr lang="zh-CN" altLang="en-US" b="1" dirty="0">
                <a:solidFill>
                  <a:srgbClr val="080808"/>
                </a:solidFill>
                <a:latin typeface="仿宋" panose="02010609060101010101" pitchFamily="49" charset="-122"/>
                <a:ea typeface="仿宋" panose="02010609060101010101" pitchFamily="49" charset="-122"/>
              </a:rPr>
              <a:t>利润分配</a:t>
            </a:r>
            <a:r>
              <a:rPr lang="en-US" altLang="zh-CN" b="1" dirty="0">
                <a:solidFill>
                  <a:srgbClr val="080808"/>
                </a:solidFill>
                <a:latin typeface="仿宋" panose="02010609060101010101" pitchFamily="49" charset="-122"/>
                <a:ea typeface="仿宋" panose="02010609060101010101" pitchFamily="49" charset="-122"/>
              </a:rPr>
              <a:t>-</a:t>
            </a:r>
            <a:r>
              <a:rPr lang="zh-CN" altLang="en-US" b="1" dirty="0">
                <a:solidFill>
                  <a:srgbClr val="080808"/>
                </a:solidFill>
                <a:latin typeface="仿宋" panose="02010609060101010101" pitchFamily="49" charset="-122"/>
                <a:ea typeface="仿宋" panose="02010609060101010101" pitchFamily="49" charset="-122"/>
              </a:rPr>
              <a:t>提取法定盈余公积</a:t>
            </a:r>
            <a:endParaRPr lang="zh-CN" altLang="en-US" b="1" dirty="0">
              <a:solidFill>
                <a:srgbClr val="080808"/>
              </a:solidFill>
              <a:latin typeface="仿宋" panose="02010609060101010101" pitchFamily="49" charset="-122"/>
              <a:ea typeface="仿宋" panose="02010609060101010101" pitchFamily="49" charset="-122"/>
            </a:endParaRPr>
          </a:p>
        </p:txBody>
      </p:sp>
      <p:sp>
        <p:nvSpPr>
          <p:cNvPr id="521223" name="Text Box 8"/>
          <p:cNvSpPr txBox="1"/>
          <p:nvPr/>
        </p:nvSpPr>
        <p:spPr>
          <a:xfrm>
            <a:off x="7896225" y="1303338"/>
            <a:ext cx="2447925" cy="395605"/>
          </a:xfrm>
          <a:prstGeom prst="rect">
            <a:avLst/>
          </a:prstGeom>
          <a:solidFill>
            <a:srgbClr val="FFFF99">
              <a:alpha val="43137"/>
            </a:srgbClr>
          </a:solidFill>
          <a:ln w="9525">
            <a:noFill/>
          </a:ln>
        </p:spPr>
        <p:txBody>
          <a:bodyPr anchor="t" anchorCtr="0">
            <a:spAutoFit/>
          </a:bodyPr>
          <a:p>
            <a:pPr>
              <a:lnSpc>
                <a:spcPct val="110000"/>
              </a:lnSpc>
            </a:pPr>
            <a:r>
              <a:rPr lang="zh-CN" altLang="en-US" b="1" dirty="0">
                <a:solidFill>
                  <a:srgbClr val="FF0000"/>
                </a:solidFill>
                <a:latin typeface="仿宋" panose="02010609060101010101" pitchFamily="49" charset="-122"/>
                <a:ea typeface="仿宋" panose="02010609060101010101" pitchFamily="49" charset="-122"/>
              </a:rPr>
              <a:t>利润分配</a:t>
            </a:r>
            <a:r>
              <a:rPr lang="en-US" altLang="zh-CN" b="1" dirty="0">
                <a:solidFill>
                  <a:srgbClr val="FF0000"/>
                </a:solidFill>
                <a:latin typeface="仿宋" panose="02010609060101010101" pitchFamily="49" charset="-122"/>
                <a:ea typeface="仿宋" panose="02010609060101010101" pitchFamily="49" charset="-122"/>
              </a:rPr>
              <a:t>-</a:t>
            </a:r>
            <a:r>
              <a:rPr lang="zh-CN" altLang="en-US" b="1" dirty="0">
                <a:solidFill>
                  <a:srgbClr val="FF0000"/>
                </a:solidFill>
                <a:latin typeface="仿宋" panose="02010609060101010101" pitchFamily="49" charset="-122"/>
                <a:ea typeface="仿宋" panose="02010609060101010101" pitchFamily="49" charset="-122"/>
              </a:rPr>
              <a:t>未分配利润</a:t>
            </a:r>
            <a:endParaRPr lang="zh-CN" altLang="en-US" b="1" dirty="0">
              <a:solidFill>
                <a:srgbClr val="FF0000"/>
              </a:solidFill>
              <a:latin typeface="仿宋" panose="02010609060101010101" pitchFamily="49" charset="-122"/>
              <a:ea typeface="仿宋" panose="02010609060101010101" pitchFamily="49" charset="-122"/>
            </a:endParaRPr>
          </a:p>
        </p:txBody>
      </p:sp>
      <p:sp>
        <p:nvSpPr>
          <p:cNvPr id="134153" name="Text Box 9"/>
          <p:cNvSpPr txBox="1"/>
          <p:nvPr/>
        </p:nvSpPr>
        <p:spPr>
          <a:xfrm>
            <a:off x="1631950" y="2471738"/>
            <a:ext cx="2736850" cy="395605"/>
          </a:xfrm>
          <a:prstGeom prst="rect">
            <a:avLst/>
          </a:prstGeom>
          <a:solidFill>
            <a:srgbClr val="FFFFCC"/>
          </a:solidFill>
          <a:ln w="9525">
            <a:noFill/>
          </a:ln>
        </p:spPr>
        <p:txBody>
          <a:bodyPr anchor="t" anchorCtr="0">
            <a:spAutoFit/>
          </a:bodyPr>
          <a:p>
            <a:pPr algn="ctr">
              <a:lnSpc>
                <a:spcPct val="110000"/>
              </a:lnSpc>
            </a:pPr>
            <a:r>
              <a:rPr lang="zh-CN" altLang="en-US" b="1" dirty="0">
                <a:solidFill>
                  <a:srgbClr val="080808"/>
                </a:solidFill>
                <a:latin typeface="仿宋" panose="02010609060101010101" pitchFamily="49" charset="-122"/>
                <a:ea typeface="仿宋" panose="02010609060101010101" pitchFamily="49" charset="-122"/>
              </a:rPr>
              <a:t>盈余公积</a:t>
            </a:r>
            <a:r>
              <a:rPr lang="en-US" altLang="zh-CN" b="1" dirty="0">
                <a:solidFill>
                  <a:srgbClr val="080808"/>
                </a:solidFill>
                <a:latin typeface="仿宋" panose="02010609060101010101" pitchFamily="49" charset="-122"/>
                <a:ea typeface="仿宋" panose="02010609060101010101" pitchFamily="49" charset="-122"/>
              </a:rPr>
              <a:t>-</a:t>
            </a:r>
            <a:r>
              <a:rPr lang="zh-CN" altLang="en-US" b="1" dirty="0">
                <a:solidFill>
                  <a:srgbClr val="080808"/>
                </a:solidFill>
                <a:latin typeface="仿宋" panose="02010609060101010101" pitchFamily="49" charset="-122"/>
                <a:ea typeface="仿宋" panose="02010609060101010101" pitchFamily="49" charset="-122"/>
              </a:rPr>
              <a:t>任意盈余公积</a:t>
            </a:r>
            <a:endParaRPr lang="zh-CN" altLang="en-US" b="1" dirty="0">
              <a:solidFill>
                <a:srgbClr val="080808"/>
              </a:solidFill>
              <a:latin typeface="仿宋" panose="02010609060101010101" pitchFamily="49" charset="-122"/>
              <a:ea typeface="仿宋" panose="02010609060101010101" pitchFamily="49" charset="-122"/>
            </a:endParaRPr>
          </a:p>
        </p:txBody>
      </p:sp>
      <p:sp>
        <p:nvSpPr>
          <p:cNvPr id="134154" name="Text Box 10"/>
          <p:cNvSpPr txBox="1"/>
          <p:nvPr/>
        </p:nvSpPr>
        <p:spPr>
          <a:xfrm>
            <a:off x="4800600" y="3840163"/>
            <a:ext cx="2735263" cy="395605"/>
          </a:xfrm>
          <a:prstGeom prst="rect">
            <a:avLst/>
          </a:prstGeom>
          <a:solidFill>
            <a:srgbClr val="FFFFCC"/>
          </a:solidFill>
          <a:ln w="9525">
            <a:noFill/>
          </a:ln>
        </p:spPr>
        <p:txBody>
          <a:bodyPr anchor="t" anchorCtr="0">
            <a:spAutoFit/>
          </a:bodyPr>
          <a:p>
            <a:pPr algn="ctr">
              <a:lnSpc>
                <a:spcPct val="110000"/>
              </a:lnSpc>
            </a:pPr>
            <a:r>
              <a:rPr lang="zh-CN" altLang="en-US" b="1" dirty="0">
                <a:solidFill>
                  <a:srgbClr val="080808"/>
                </a:solidFill>
                <a:latin typeface="仿宋" panose="02010609060101010101" pitchFamily="49" charset="-122"/>
                <a:ea typeface="仿宋" panose="02010609060101010101" pitchFamily="49" charset="-122"/>
              </a:rPr>
              <a:t>利润分配</a:t>
            </a:r>
            <a:r>
              <a:rPr lang="en-US" altLang="zh-CN" b="1" dirty="0">
                <a:solidFill>
                  <a:srgbClr val="080808"/>
                </a:solidFill>
                <a:latin typeface="仿宋" panose="02010609060101010101" pitchFamily="49" charset="-122"/>
                <a:ea typeface="仿宋" panose="02010609060101010101" pitchFamily="49" charset="-122"/>
              </a:rPr>
              <a:t>-</a:t>
            </a:r>
            <a:r>
              <a:rPr lang="zh-CN" altLang="en-US" b="1" dirty="0">
                <a:solidFill>
                  <a:srgbClr val="080808"/>
                </a:solidFill>
                <a:latin typeface="仿宋" panose="02010609060101010101" pitchFamily="49" charset="-122"/>
                <a:ea typeface="仿宋" panose="02010609060101010101" pitchFamily="49" charset="-122"/>
              </a:rPr>
              <a:t>应付现金股利</a:t>
            </a:r>
            <a:endParaRPr lang="zh-CN" altLang="en-US" b="1" dirty="0">
              <a:solidFill>
                <a:srgbClr val="080808"/>
              </a:solidFill>
              <a:latin typeface="仿宋" panose="02010609060101010101" pitchFamily="49" charset="-122"/>
              <a:ea typeface="仿宋" panose="02010609060101010101" pitchFamily="49" charset="-122"/>
            </a:endParaRPr>
          </a:p>
        </p:txBody>
      </p:sp>
      <p:sp>
        <p:nvSpPr>
          <p:cNvPr id="134155" name="Text Box 11"/>
          <p:cNvSpPr txBox="1"/>
          <p:nvPr/>
        </p:nvSpPr>
        <p:spPr>
          <a:xfrm>
            <a:off x="1631950" y="3840163"/>
            <a:ext cx="2592388" cy="395605"/>
          </a:xfrm>
          <a:prstGeom prst="rect">
            <a:avLst/>
          </a:prstGeom>
          <a:solidFill>
            <a:srgbClr val="FFFFCC"/>
          </a:solidFill>
          <a:ln w="9525">
            <a:noFill/>
          </a:ln>
        </p:spPr>
        <p:txBody>
          <a:bodyPr anchor="t" anchorCtr="0">
            <a:spAutoFit/>
          </a:bodyPr>
          <a:p>
            <a:pPr algn="ctr">
              <a:lnSpc>
                <a:spcPct val="110000"/>
              </a:lnSpc>
            </a:pPr>
            <a:r>
              <a:rPr lang="zh-CN" altLang="en-US" b="1" dirty="0">
                <a:solidFill>
                  <a:srgbClr val="080808"/>
                </a:solidFill>
                <a:latin typeface="仿宋" panose="02010609060101010101" pitchFamily="49" charset="-122"/>
                <a:ea typeface="仿宋" panose="02010609060101010101" pitchFamily="49" charset="-122"/>
              </a:rPr>
              <a:t>应付股利</a:t>
            </a:r>
            <a:endParaRPr lang="zh-CN" altLang="en-US" b="1" dirty="0">
              <a:solidFill>
                <a:srgbClr val="080808"/>
              </a:solidFill>
              <a:latin typeface="仿宋" panose="02010609060101010101" pitchFamily="49" charset="-122"/>
              <a:ea typeface="仿宋" panose="02010609060101010101" pitchFamily="49" charset="-122"/>
            </a:endParaRPr>
          </a:p>
        </p:txBody>
      </p:sp>
      <p:grpSp>
        <p:nvGrpSpPr>
          <p:cNvPr id="521227" name="Group 12"/>
          <p:cNvGrpSpPr/>
          <p:nvPr/>
        </p:nvGrpSpPr>
        <p:grpSpPr>
          <a:xfrm>
            <a:off x="7896225" y="1751013"/>
            <a:ext cx="2376488" cy="2376487"/>
            <a:chOff x="0" y="0"/>
            <a:chExt cx="1497" cy="1497"/>
          </a:xfrm>
        </p:grpSpPr>
        <p:sp>
          <p:nvSpPr>
            <p:cNvPr id="521228" name="Line 13"/>
            <p:cNvSpPr/>
            <p:nvPr/>
          </p:nvSpPr>
          <p:spPr>
            <a:xfrm>
              <a:off x="0" y="0"/>
              <a:ext cx="1497" cy="0"/>
            </a:xfrm>
            <a:prstGeom prst="line">
              <a:avLst/>
            </a:prstGeom>
            <a:ln w="19050" cap="flat" cmpd="sng">
              <a:solidFill>
                <a:schemeClr val="tx2"/>
              </a:solidFill>
              <a:prstDash val="solid"/>
              <a:round/>
              <a:headEnd type="none" w="med" len="med"/>
              <a:tailEnd type="none" w="med" len="med"/>
            </a:ln>
          </p:spPr>
        </p:sp>
        <p:sp>
          <p:nvSpPr>
            <p:cNvPr id="521229" name="Line 14"/>
            <p:cNvSpPr/>
            <p:nvPr/>
          </p:nvSpPr>
          <p:spPr>
            <a:xfrm>
              <a:off x="816" y="0"/>
              <a:ext cx="0" cy="1497"/>
            </a:xfrm>
            <a:prstGeom prst="line">
              <a:avLst/>
            </a:prstGeom>
            <a:ln w="19050" cap="flat" cmpd="sng">
              <a:solidFill>
                <a:schemeClr val="tx2"/>
              </a:solidFill>
              <a:prstDash val="solid"/>
              <a:round/>
              <a:headEnd type="none" w="med" len="med"/>
              <a:tailEnd type="none" w="med" len="med"/>
            </a:ln>
          </p:spPr>
        </p:sp>
      </p:grpSp>
      <p:sp>
        <p:nvSpPr>
          <p:cNvPr id="134159" name="Line 15"/>
          <p:cNvSpPr/>
          <p:nvPr/>
        </p:nvSpPr>
        <p:spPr>
          <a:xfrm>
            <a:off x="7829550" y="3190875"/>
            <a:ext cx="2520950" cy="0"/>
          </a:xfrm>
          <a:prstGeom prst="line">
            <a:avLst/>
          </a:prstGeom>
          <a:ln w="19050" cap="flat" cmpd="sng">
            <a:solidFill>
              <a:schemeClr val="tx2"/>
            </a:solidFill>
            <a:prstDash val="sysDot"/>
            <a:round/>
            <a:headEnd type="none" w="med" len="med"/>
            <a:tailEnd type="none" w="med" len="med"/>
          </a:ln>
        </p:spPr>
      </p:sp>
      <p:grpSp>
        <p:nvGrpSpPr>
          <p:cNvPr id="4" name="Group 18"/>
          <p:cNvGrpSpPr/>
          <p:nvPr/>
        </p:nvGrpSpPr>
        <p:grpSpPr>
          <a:xfrm>
            <a:off x="1631950" y="2905125"/>
            <a:ext cx="2736850" cy="425450"/>
            <a:chOff x="0" y="0"/>
            <a:chExt cx="1104" cy="268"/>
          </a:xfrm>
        </p:grpSpPr>
        <p:sp>
          <p:nvSpPr>
            <p:cNvPr id="521232" name="Line 19"/>
            <p:cNvSpPr/>
            <p:nvPr/>
          </p:nvSpPr>
          <p:spPr>
            <a:xfrm>
              <a:off x="0" y="0"/>
              <a:ext cx="1104" cy="0"/>
            </a:xfrm>
            <a:prstGeom prst="line">
              <a:avLst/>
            </a:prstGeom>
            <a:ln w="19050" cap="flat" cmpd="sng">
              <a:solidFill>
                <a:schemeClr val="tx2"/>
              </a:solidFill>
              <a:prstDash val="solid"/>
              <a:round/>
              <a:headEnd type="none" w="med" len="med"/>
              <a:tailEnd type="none" w="med" len="med"/>
            </a:ln>
          </p:spPr>
        </p:sp>
        <p:sp>
          <p:nvSpPr>
            <p:cNvPr id="521233" name="Line 20"/>
            <p:cNvSpPr/>
            <p:nvPr/>
          </p:nvSpPr>
          <p:spPr>
            <a:xfrm>
              <a:off x="528" y="0"/>
              <a:ext cx="0" cy="268"/>
            </a:xfrm>
            <a:prstGeom prst="line">
              <a:avLst/>
            </a:prstGeom>
            <a:ln w="19050" cap="flat" cmpd="sng">
              <a:solidFill>
                <a:schemeClr val="tx2"/>
              </a:solidFill>
              <a:prstDash val="solid"/>
              <a:round/>
              <a:headEnd type="none" w="med" len="med"/>
              <a:tailEnd type="none" w="med" len="med"/>
            </a:ln>
          </p:spPr>
        </p:sp>
      </p:grpSp>
      <p:grpSp>
        <p:nvGrpSpPr>
          <p:cNvPr id="5" name="Group 21"/>
          <p:cNvGrpSpPr/>
          <p:nvPr/>
        </p:nvGrpSpPr>
        <p:grpSpPr>
          <a:xfrm>
            <a:off x="1631950" y="4271963"/>
            <a:ext cx="2592388" cy="431800"/>
            <a:chOff x="0" y="0"/>
            <a:chExt cx="1104" cy="268"/>
          </a:xfrm>
        </p:grpSpPr>
        <p:sp>
          <p:nvSpPr>
            <p:cNvPr id="521235" name="Line 22"/>
            <p:cNvSpPr/>
            <p:nvPr/>
          </p:nvSpPr>
          <p:spPr>
            <a:xfrm>
              <a:off x="0" y="0"/>
              <a:ext cx="1104" cy="0"/>
            </a:xfrm>
            <a:prstGeom prst="line">
              <a:avLst/>
            </a:prstGeom>
            <a:ln w="19050" cap="flat" cmpd="sng">
              <a:solidFill>
                <a:schemeClr val="tx2"/>
              </a:solidFill>
              <a:prstDash val="solid"/>
              <a:round/>
              <a:headEnd type="none" w="med" len="med"/>
              <a:tailEnd type="none" w="med" len="med"/>
            </a:ln>
          </p:spPr>
        </p:sp>
        <p:sp>
          <p:nvSpPr>
            <p:cNvPr id="521236" name="Line 23"/>
            <p:cNvSpPr/>
            <p:nvPr/>
          </p:nvSpPr>
          <p:spPr>
            <a:xfrm>
              <a:off x="528" y="0"/>
              <a:ext cx="0" cy="268"/>
            </a:xfrm>
            <a:prstGeom prst="line">
              <a:avLst/>
            </a:prstGeom>
            <a:ln w="19050" cap="flat" cmpd="sng">
              <a:solidFill>
                <a:schemeClr val="tx2"/>
              </a:solidFill>
              <a:prstDash val="solid"/>
              <a:round/>
              <a:headEnd type="none" w="med" len="med"/>
              <a:tailEnd type="none" w="med" len="med"/>
            </a:ln>
          </p:spPr>
        </p:sp>
      </p:grpSp>
      <p:grpSp>
        <p:nvGrpSpPr>
          <p:cNvPr id="6" name="Group 24"/>
          <p:cNvGrpSpPr/>
          <p:nvPr/>
        </p:nvGrpSpPr>
        <p:grpSpPr>
          <a:xfrm>
            <a:off x="4727575" y="1752600"/>
            <a:ext cx="2881313" cy="503238"/>
            <a:chOff x="0" y="0"/>
            <a:chExt cx="1104" cy="268"/>
          </a:xfrm>
        </p:grpSpPr>
        <p:sp>
          <p:nvSpPr>
            <p:cNvPr id="521238" name="Line 25"/>
            <p:cNvSpPr/>
            <p:nvPr/>
          </p:nvSpPr>
          <p:spPr>
            <a:xfrm>
              <a:off x="0" y="0"/>
              <a:ext cx="1104" cy="0"/>
            </a:xfrm>
            <a:prstGeom prst="line">
              <a:avLst/>
            </a:prstGeom>
            <a:ln w="19050" cap="flat" cmpd="sng">
              <a:solidFill>
                <a:schemeClr val="tx2"/>
              </a:solidFill>
              <a:prstDash val="solid"/>
              <a:round/>
              <a:headEnd type="none" w="med" len="med"/>
              <a:tailEnd type="none" w="med" len="med"/>
            </a:ln>
          </p:spPr>
        </p:sp>
        <p:sp>
          <p:nvSpPr>
            <p:cNvPr id="521239" name="Line 26"/>
            <p:cNvSpPr/>
            <p:nvPr/>
          </p:nvSpPr>
          <p:spPr>
            <a:xfrm>
              <a:off x="528" y="0"/>
              <a:ext cx="0" cy="268"/>
            </a:xfrm>
            <a:prstGeom prst="line">
              <a:avLst/>
            </a:prstGeom>
            <a:ln w="19050" cap="flat" cmpd="sng">
              <a:solidFill>
                <a:schemeClr val="tx2"/>
              </a:solidFill>
              <a:prstDash val="solid"/>
              <a:round/>
              <a:headEnd type="none" w="med" len="med"/>
              <a:tailEnd type="none" w="med" len="med"/>
            </a:ln>
          </p:spPr>
        </p:sp>
      </p:grpSp>
      <p:grpSp>
        <p:nvGrpSpPr>
          <p:cNvPr id="7" name="Group 27"/>
          <p:cNvGrpSpPr/>
          <p:nvPr/>
        </p:nvGrpSpPr>
        <p:grpSpPr>
          <a:xfrm>
            <a:off x="4727575" y="4271963"/>
            <a:ext cx="2881313" cy="431800"/>
            <a:chOff x="0" y="0"/>
            <a:chExt cx="1104" cy="268"/>
          </a:xfrm>
        </p:grpSpPr>
        <p:sp>
          <p:nvSpPr>
            <p:cNvPr id="521241" name="Line 28"/>
            <p:cNvSpPr/>
            <p:nvPr/>
          </p:nvSpPr>
          <p:spPr>
            <a:xfrm>
              <a:off x="0" y="0"/>
              <a:ext cx="1104" cy="0"/>
            </a:xfrm>
            <a:prstGeom prst="line">
              <a:avLst/>
            </a:prstGeom>
            <a:ln w="19050" cap="flat" cmpd="sng">
              <a:solidFill>
                <a:schemeClr val="tx2"/>
              </a:solidFill>
              <a:prstDash val="solid"/>
              <a:round/>
              <a:headEnd type="none" w="med" len="med"/>
              <a:tailEnd type="none" w="med" len="med"/>
            </a:ln>
          </p:spPr>
        </p:sp>
        <p:sp>
          <p:nvSpPr>
            <p:cNvPr id="521242" name="Line 29"/>
            <p:cNvSpPr/>
            <p:nvPr/>
          </p:nvSpPr>
          <p:spPr>
            <a:xfrm>
              <a:off x="528" y="0"/>
              <a:ext cx="0" cy="268"/>
            </a:xfrm>
            <a:prstGeom prst="line">
              <a:avLst/>
            </a:prstGeom>
            <a:ln w="19050" cap="flat" cmpd="sng">
              <a:solidFill>
                <a:schemeClr val="tx2"/>
              </a:solidFill>
              <a:prstDash val="solid"/>
              <a:round/>
              <a:headEnd type="none" w="med" len="med"/>
              <a:tailEnd type="none" w="med" len="med"/>
            </a:ln>
          </p:spPr>
        </p:sp>
      </p:grpSp>
      <p:sp>
        <p:nvSpPr>
          <p:cNvPr id="134174" name="Text Box 30"/>
          <p:cNvSpPr txBox="1"/>
          <p:nvPr/>
        </p:nvSpPr>
        <p:spPr>
          <a:xfrm>
            <a:off x="3073400" y="1824038"/>
            <a:ext cx="1223963" cy="368300"/>
          </a:xfrm>
          <a:prstGeom prst="rect">
            <a:avLst/>
          </a:prstGeom>
          <a:noFill/>
          <a:ln w="9525">
            <a:noFill/>
          </a:ln>
        </p:spPr>
        <p:txBody>
          <a:bodyPr anchor="t" anchorCtr="0">
            <a:spAutoFit/>
          </a:bodyPr>
          <a:p>
            <a:pPr>
              <a:spcBef>
                <a:spcPct val="50000"/>
              </a:spcBef>
            </a:pPr>
            <a:r>
              <a:rPr lang="en-US" altLang="zh-CN" b="1" dirty="0">
                <a:solidFill>
                  <a:srgbClr val="470CEE"/>
                </a:solidFill>
                <a:latin typeface="仿宋" panose="02010609060101010101" pitchFamily="49" charset="-122"/>
                <a:ea typeface="仿宋" panose="02010609060101010101" pitchFamily="49" charset="-122"/>
              </a:rPr>
              <a:t>90</a:t>
            </a:r>
            <a:r>
              <a:rPr lang="zh-CN" altLang="en-US" b="1" dirty="0">
                <a:solidFill>
                  <a:srgbClr val="470CEE"/>
                </a:solidFill>
                <a:latin typeface="仿宋" panose="02010609060101010101" pitchFamily="49" charset="-122"/>
                <a:ea typeface="仿宋" panose="02010609060101010101" pitchFamily="49" charset="-122"/>
              </a:rPr>
              <a:t>万</a:t>
            </a:r>
            <a:endParaRPr lang="zh-CN" altLang="en-US" b="1" dirty="0">
              <a:solidFill>
                <a:srgbClr val="470CEE"/>
              </a:solidFill>
              <a:latin typeface="仿宋" panose="02010609060101010101" pitchFamily="49" charset="-122"/>
              <a:ea typeface="仿宋" panose="02010609060101010101" pitchFamily="49" charset="-122"/>
            </a:endParaRPr>
          </a:p>
        </p:txBody>
      </p:sp>
      <p:sp>
        <p:nvSpPr>
          <p:cNvPr id="134175" name="Text Box 31"/>
          <p:cNvSpPr txBox="1"/>
          <p:nvPr/>
        </p:nvSpPr>
        <p:spPr>
          <a:xfrm>
            <a:off x="9264650" y="1849438"/>
            <a:ext cx="1152525" cy="1173480"/>
          </a:xfrm>
          <a:prstGeom prst="rect">
            <a:avLst/>
          </a:prstGeom>
          <a:solidFill>
            <a:srgbClr val="FFFFCC"/>
          </a:solidFill>
          <a:ln w="9525">
            <a:noFill/>
          </a:ln>
        </p:spPr>
        <p:txBody>
          <a:bodyPr anchor="t" anchorCtr="0">
            <a:spAutoFit/>
          </a:bodyPr>
          <a:p>
            <a:pPr algn="ctr">
              <a:lnSpc>
                <a:spcPct val="110000"/>
              </a:lnSpc>
              <a:buChar char="•"/>
            </a:pPr>
            <a:r>
              <a:rPr lang="zh-CN" altLang="en-US" sz="1600" b="1" dirty="0">
                <a:solidFill>
                  <a:srgbClr val="080808"/>
                </a:solidFill>
                <a:latin typeface="仿宋" panose="02010609060101010101" pitchFamily="49" charset="-122"/>
                <a:ea typeface="仿宋" panose="02010609060101010101" pitchFamily="49" charset="-122"/>
              </a:rPr>
              <a:t>期初余额</a:t>
            </a:r>
            <a:endParaRPr lang="zh-CN" altLang="en-US" sz="1600" b="1" dirty="0">
              <a:solidFill>
                <a:srgbClr val="080808"/>
              </a:solidFill>
              <a:latin typeface="仿宋" panose="02010609060101010101" pitchFamily="49" charset="-122"/>
              <a:ea typeface="仿宋" panose="02010609060101010101" pitchFamily="49" charset="-122"/>
            </a:endParaRPr>
          </a:p>
          <a:p>
            <a:pPr algn="ctr">
              <a:lnSpc>
                <a:spcPct val="110000"/>
              </a:lnSpc>
            </a:pPr>
            <a:r>
              <a:rPr lang="en-US" altLang="zh-CN" sz="1600" b="1" dirty="0">
                <a:solidFill>
                  <a:srgbClr val="080808"/>
                </a:solidFill>
                <a:latin typeface="仿宋" panose="02010609060101010101" pitchFamily="49" charset="-122"/>
                <a:ea typeface="仿宋" panose="02010609060101010101" pitchFamily="49" charset="-122"/>
              </a:rPr>
              <a:t>100</a:t>
            </a:r>
            <a:r>
              <a:rPr lang="zh-CN" altLang="en-US" sz="1600" b="1" dirty="0">
                <a:solidFill>
                  <a:srgbClr val="080808"/>
                </a:solidFill>
                <a:latin typeface="仿宋" panose="02010609060101010101" pitchFamily="49" charset="-122"/>
                <a:ea typeface="仿宋" panose="02010609060101010101" pitchFamily="49" charset="-122"/>
              </a:rPr>
              <a:t>万</a:t>
            </a:r>
            <a:endParaRPr lang="zh-CN" altLang="en-US" sz="1600" b="1" dirty="0">
              <a:solidFill>
                <a:srgbClr val="080808"/>
              </a:solidFill>
              <a:latin typeface="仿宋" panose="02010609060101010101" pitchFamily="49" charset="-122"/>
              <a:ea typeface="仿宋" panose="02010609060101010101" pitchFamily="49" charset="-122"/>
            </a:endParaRPr>
          </a:p>
          <a:p>
            <a:pPr algn="ctr">
              <a:lnSpc>
                <a:spcPct val="110000"/>
              </a:lnSpc>
              <a:buChar char="•"/>
            </a:pPr>
            <a:r>
              <a:rPr lang="zh-CN" altLang="en-US" sz="1600" b="1" dirty="0">
                <a:solidFill>
                  <a:srgbClr val="080808"/>
                </a:solidFill>
                <a:latin typeface="仿宋" panose="02010609060101010101" pitchFamily="49" charset="-122"/>
                <a:ea typeface="仿宋" panose="02010609060101010101" pitchFamily="49" charset="-122"/>
              </a:rPr>
              <a:t>本期转入</a:t>
            </a:r>
            <a:endParaRPr lang="zh-CN" altLang="en-US" sz="1600" b="1" dirty="0">
              <a:solidFill>
                <a:srgbClr val="080808"/>
              </a:solidFill>
              <a:latin typeface="仿宋" panose="02010609060101010101" pitchFamily="49" charset="-122"/>
              <a:ea typeface="仿宋" panose="02010609060101010101" pitchFamily="49" charset="-122"/>
            </a:endParaRPr>
          </a:p>
          <a:p>
            <a:pPr algn="ctr">
              <a:lnSpc>
                <a:spcPct val="110000"/>
              </a:lnSpc>
            </a:pPr>
            <a:r>
              <a:rPr lang="en-US" altLang="zh-CN" sz="1600" b="1" dirty="0">
                <a:solidFill>
                  <a:srgbClr val="080808"/>
                </a:solidFill>
                <a:latin typeface="仿宋" panose="02010609060101010101" pitchFamily="49" charset="-122"/>
                <a:ea typeface="仿宋" panose="02010609060101010101" pitchFamily="49" charset="-122"/>
              </a:rPr>
              <a:t>900</a:t>
            </a:r>
            <a:r>
              <a:rPr lang="zh-CN" altLang="en-US" sz="1600" b="1" dirty="0">
                <a:solidFill>
                  <a:srgbClr val="080808"/>
                </a:solidFill>
                <a:latin typeface="仿宋" panose="02010609060101010101" pitchFamily="49" charset="-122"/>
                <a:ea typeface="仿宋" panose="02010609060101010101" pitchFamily="49" charset="-122"/>
              </a:rPr>
              <a:t>万</a:t>
            </a:r>
            <a:endParaRPr lang="zh-CN" altLang="en-US" sz="1600" b="1" dirty="0">
              <a:solidFill>
                <a:srgbClr val="080808"/>
              </a:solidFill>
              <a:latin typeface="仿宋" panose="02010609060101010101" pitchFamily="49" charset="-122"/>
              <a:ea typeface="仿宋" panose="02010609060101010101" pitchFamily="49" charset="-122"/>
            </a:endParaRPr>
          </a:p>
        </p:txBody>
      </p:sp>
      <p:sp>
        <p:nvSpPr>
          <p:cNvPr id="134176" name="Text Box 32"/>
          <p:cNvSpPr txBox="1"/>
          <p:nvPr/>
        </p:nvSpPr>
        <p:spPr>
          <a:xfrm>
            <a:off x="3073400" y="2976563"/>
            <a:ext cx="1223963" cy="368300"/>
          </a:xfrm>
          <a:prstGeom prst="rect">
            <a:avLst/>
          </a:prstGeom>
          <a:noFill/>
          <a:ln w="9525">
            <a:noFill/>
          </a:ln>
        </p:spPr>
        <p:txBody>
          <a:bodyPr anchor="t" anchorCtr="0">
            <a:spAutoFit/>
          </a:bodyPr>
          <a:p>
            <a:pPr>
              <a:spcBef>
                <a:spcPct val="50000"/>
              </a:spcBef>
            </a:pPr>
            <a:r>
              <a:rPr lang="en-US" altLang="zh-CN" b="1" dirty="0">
                <a:solidFill>
                  <a:srgbClr val="470CEE"/>
                </a:solidFill>
                <a:latin typeface="仿宋" panose="02010609060101010101" pitchFamily="49" charset="-122"/>
                <a:ea typeface="仿宋" panose="02010609060101010101" pitchFamily="49" charset="-122"/>
              </a:rPr>
              <a:t>40</a:t>
            </a:r>
            <a:r>
              <a:rPr lang="zh-CN" altLang="en-US" b="1" dirty="0">
                <a:solidFill>
                  <a:srgbClr val="470CEE"/>
                </a:solidFill>
                <a:latin typeface="仿宋" panose="02010609060101010101" pitchFamily="49" charset="-122"/>
                <a:ea typeface="仿宋" panose="02010609060101010101" pitchFamily="49" charset="-122"/>
              </a:rPr>
              <a:t>万</a:t>
            </a:r>
            <a:endParaRPr lang="zh-CN" altLang="en-US" b="1" dirty="0">
              <a:solidFill>
                <a:srgbClr val="470CEE"/>
              </a:solidFill>
              <a:latin typeface="仿宋" panose="02010609060101010101" pitchFamily="49" charset="-122"/>
              <a:ea typeface="仿宋" panose="02010609060101010101" pitchFamily="49" charset="-122"/>
            </a:endParaRPr>
          </a:p>
        </p:txBody>
      </p:sp>
      <p:sp>
        <p:nvSpPr>
          <p:cNvPr id="134177" name="Text Box 33"/>
          <p:cNvSpPr txBox="1"/>
          <p:nvPr/>
        </p:nvSpPr>
        <p:spPr>
          <a:xfrm>
            <a:off x="5087938" y="1824038"/>
            <a:ext cx="792162" cy="368300"/>
          </a:xfrm>
          <a:prstGeom prst="rect">
            <a:avLst/>
          </a:prstGeom>
          <a:noFill/>
          <a:ln w="9525">
            <a:noFill/>
          </a:ln>
        </p:spPr>
        <p:txBody>
          <a:bodyPr anchor="t" anchorCtr="0">
            <a:spAutoFit/>
          </a:bodyPr>
          <a:p>
            <a:pPr algn="ctr">
              <a:spcBef>
                <a:spcPct val="50000"/>
              </a:spcBef>
            </a:pPr>
            <a:r>
              <a:rPr lang="en-US" altLang="zh-CN" b="1" dirty="0">
                <a:solidFill>
                  <a:srgbClr val="470CEE"/>
                </a:solidFill>
                <a:latin typeface="仿宋" panose="02010609060101010101" pitchFamily="49" charset="-122"/>
                <a:ea typeface="仿宋" panose="02010609060101010101" pitchFamily="49" charset="-122"/>
              </a:rPr>
              <a:t>90</a:t>
            </a:r>
            <a:r>
              <a:rPr lang="zh-CN" altLang="en-US" b="1" dirty="0">
                <a:solidFill>
                  <a:srgbClr val="470CEE"/>
                </a:solidFill>
                <a:latin typeface="仿宋" panose="02010609060101010101" pitchFamily="49" charset="-122"/>
                <a:ea typeface="仿宋" panose="02010609060101010101" pitchFamily="49" charset="-122"/>
              </a:rPr>
              <a:t>万</a:t>
            </a:r>
            <a:endParaRPr lang="zh-CN" altLang="en-US" b="1" dirty="0">
              <a:solidFill>
                <a:srgbClr val="470CEE"/>
              </a:solidFill>
              <a:latin typeface="仿宋" panose="02010609060101010101" pitchFamily="49" charset="-122"/>
              <a:ea typeface="仿宋" panose="02010609060101010101" pitchFamily="49" charset="-122"/>
            </a:endParaRPr>
          </a:p>
        </p:txBody>
      </p:sp>
      <p:sp>
        <p:nvSpPr>
          <p:cNvPr id="134178" name="Text Box 34"/>
          <p:cNvSpPr txBox="1"/>
          <p:nvPr/>
        </p:nvSpPr>
        <p:spPr>
          <a:xfrm>
            <a:off x="2928938" y="4344988"/>
            <a:ext cx="1223962" cy="368300"/>
          </a:xfrm>
          <a:prstGeom prst="rect">
            <a:avLst/>
          </a:prstGeom>
          <a:noFill/>
          <a:ln w="9525">
            <a:noFill/>
          </a:ln>
        </p:spPr>
        <p:txBody>
          <a:bodyPr anchor="t" anchorCtr="0">
            <a:spAutoFit/>
          </a:bodyPr>
          <a:p>
            <a:pPr>
              <a:spcBef>
                <a:spcPct val="50000"/>
              </a:spcBef>
            </a:pPr>
            <a:r>
              <a:rPr lang="en-US" altLang="zh-CN" b="1" dirty="0">
                <a:solidFill>
                  <a:srgbClr val="470CEE"/>
                </a:solidFill>
                <a:latin typeface="仿宋" panose="02010609060101010101" pitchFamily="49" charset="-122"/>
                <a:ea typeface="仿宋" panose="02010609060101010101" pitchFamily="49" charset="-122"/>
              </a:rPr>
              <a:t>300</a:t>
            </a:r>
            <a:r>
              <a:rPr lang="zh-CN" altLang="en-US" b="1" dirty="0">
                <a:solidFill>
                  <a:srgbClr val="470CEE"/>
                </a:solidFill>
                <a:latin typeface="仿宋" panose="02010609060101010101" pitchFamily="49" charset="-122"/>
                <a:ea typeface="仿宋" panose="02010609060101010101" pitchFamily="49" charset="-122"/>
              </a:rPr>
              <a:t>万</a:t>
            </a:r>
            <a:endParaRPr lang="zh-CN" altLang="en-US" b="1" dirty="0">
              <a:solidFill>
                <a:srgbClr val="470CEE"/>
              </a:solidFill>
              <a:latin typeface="仿宋" panose="02010609060101010101" pitchFamily="49" charset="-122"/>
              <a:ea typeface="仿宋" panose="02010609060101010101" pitchFamily="49" charset="-122"/>
            </a:endParaRPr>
          </a:p>
        </p:txBody>
      </p:sp>
      <p:sp>
        <p:nvSpPr>
          <p:cNvPr id="134179" name="Text Box 35"/>
          <p:cNvSpPr txBox="1"/>
          <p:nvPr/>
        </p:nvSpPr>
        <p:spPr>
          <a:xfrm>
            <a:off x="5086350" y="4344988"/>
            <a:ext cx="865188" cy="368300"/>
          </a:xfrm>
          <a:prstGeom prst="rect">
            <a:avLst/>
          </a:prstGeom>
          <a:noFill/>
          <a:ln w="9525">
            <a:noFill/>
          </a:ln>
        </p:spPr>
        <p:txBody>
          <a:bodyPr anchor="t" anchorCtr="0">
            <a:spAutoFit/>
          </a:bodyPr>
          <a:p>
            <a:pPr algn="ctr">
              <a:spcBef>
                <a:spcPct val="50000"/>
              </a:spcBef>
            </a:pPr>
            <a:r>
              <a:rPr lang="en-US" altLang="zh-CN" b="1" dirty="0">
                <a:solidFill>
                  <a:srgbClr val="470CEE"/>
                </a:solidFill>
                <a:latin typeface="仿宋" panose="02010609060101010101" pitchFamily="49" charset="-122"/>
                <a:ea typeface="仿宋" panose="02010609060101010101" pitchFamily="49" charset="-122"/>
              </a:rPr>
              <a:t>300</a:t>
            </a:r>
            <a:r>
              <a:rPr lang="zh-CN" altLang="en-US" b="1" dirty="0">
                <a:solidFill>
                  <a:srgbClr val="470CEE"/>
                </a:solidFill>
                <a:latin typeface="仿宋" panose="02010609060101010101" pitchFamily="49" charset="-122"/>
                <a:ea typeface="仿宋" panose="02010609060101010101" pitchFamily="49" charset="-122"/>
              </a:rPr>
              <a:t>万</a:t>
            </a:r>
            <a:endParaRPr lang="zh-CN" altLang="en-US" b="1" dirty="0">
              <a:solidFill>
                <a:srgbClr val="470CEE"/>
              </a:solidFill>
              <a:latin typeface="仿宋" panose="02010609060101010101" pitchFamily="49" charset="-122"/>
              <a:ea typeface="仿宋" panose="02010609060101010101" pitchFamily="49" charset="-122"/>
            </a:endParaRPr>
          </a:p>
        </p:txBody>
      </p:sp>
      <p:grpSp>
        <p:nvGrpSpPr>
          <p:cNvPr id="8" name="Group 36"/>
          <p:cNvGrpSpPr/>
          <p:nvPr/>
        </p:nvGrpSpPr>
        <p:grpSpPr>
          <a:xfrm>
            <a:off x="4008438" y="1968500"/>
            <a:ext cx="935037" cy="2592388"/>
            <a:chOff x="0" y="0"/>
            <a:chExt cx="1008" cy="1056"/>
          </a:xfrm>
        </p:grpSpPr>
        <p:sp>
          <p:nvSpPr>
            <p:cNvPr id="521250" name="Line 37"/>
            <p:cNvSpPr/>
            <p:nvPr/>
          </p:nvSpPr>
          <p:spPr>
            <a:xfrm>
              <a:off x="0" y="0"/>
              <a:ext cx="1008" cy="0"/>
            </a:xfrm>
            <a:prstGeom prst="line">
              <a:avLst/>
            </a:prstGeom>
            <a:ln w="19050" cap="flat" cmpd="sng">
              <a:solidFill>
                <a:schemeClr val="tx2"/>
              </a:solidFill>
              <a:prstDash val="sysDot"/>
              <a:round/>
              <a:headEnd type="triangle" w="med" len="med"/>
              <a:tailEnd type="triangle" w="med" len="med"/>
            </a:ln>
          </p:spPr>
        </p:sp>
        <p:sp>
          <p:nvSpPr>
            <p:cNvPr id="521251" name="Line 38"/>
            <p:cNvSpPr/>
            <p:nvPr/>
          </p:nvSpPr>
          <p:spPr>
            <a:xfrm>
              <a:off x="0" y="1056"/>
              <a:ext cx="1008" cy="0"/>
            </a:xfrm>
            <a:prstGeom prst="line">
              <a:avLst/>
            </a:prstGeom>
            <a:ln w="19050" cap="flat" cmpd="sng">
              <a:solidFill>
                <a:schemeClr val="tx2"/>
              </a:solidFill>
              <a:prstDash val="sysDot"/>
              <a:round/>
              <a:headEnd type="triangle" w="med" len="med"/>
              <a:tailEnd type="triangle" w="med" len="med"/>
            </a:ln>
          </p:spPr>
        </p:sp>
        <p:sp>
          <p:nvSpPr>
            <p:cNvPr id="521252" name="Line 39"/>
            <p:cNvSpPr/>
            <p:nvPr/>
          </p:nvSpPr>
          <p:spPr>
            <a:xfrm>
              <a:off x="577" y="0"/>
              <a:ext cx="0" cy="528"/>
            </a:xfrm>
            <a:prstGeom prst="line">
              <a:avLst/>
            </a:prstGeom>
            <a:ln w="19050" cap="flat" cmpd="sng">
              <a:solidFill>
                <a:schemeClr val="tx2"/>
              </a:solidFill>
              <a:prstDash val="sysDot"/>
              <a:round/>
              <a:headEnd type="none" w="med" len="med"/>
              <a:tailEnd type="none" w="med" len="med"/>
            </a:ln>
          </p:spPr>
        </p:sp>
        <p:sp>
          <p:nvSpPr>
            <p:cNvPr id="521253" name="Line 40"/>
            <p:cNvSpPr/>
            <p:nvPr/>
          </p:nvSpPr>
          <p:spPr>
            <a:xfrm>
              <a:off x="0" y="528"/>
              <a:ext cx="577" cy="0"/>
            </a:xfrm>
            <a:prstGeom prst="line">
              <a:avLst/>
            </a:prstGeom>
            <a:ln w="19050" cap="flat" cmpd="sng">
              <a:solidFill>
                <a:schemeClr val="tx2"/>
              </a:solidFill>
              <a:prstDash val="sysDot"/>
              <a:round/>
              <a:headEnd type="triangle" w="med" len="med"/>
              <a:tailEnd type="triangle" w="med" len="med"/>
            </a:ln>
          </p:spPr>
        </p:sp>
      </p:grpSp>
      <p:sp>
        <p:nvSpPr>
          <p:cNvPr id="134185" name="Text Box 41"/>
          <p:cNvSpPr txBox="1"/>
          <p:nvPr/>
        </p:nvSpPr>
        <p:spPr>
          <a:xfrm>
            <a:off x="6240463" y="1824038"/>
            <a:ext cx="936625" cy="368300"/>
          </a:xfrm>
          <a:prstGeom prst="rect">
            <a:avLst/>
          </a:prstGeom>
          <a:noFill/>
          <a:ln w="9525">
            <a:noFill/>
          </a:ln>
        </p:spPr>
        <p:txBody>
          <a:bodyPr anchor="t" anchorCtr="0">
            <a:spAutoFit/>
          </a:bodyPr>
          <a:p>
            <a:pPr>
              <a:spcBef>
                <a:spcPct val="50000"/>
              </a:spcBef>
            </a:pPr>
            <a:r>
              <a:rPr lang="en-US" altLang="zh-CN" b="1" dirty="0">
                <a:solidFill>
                  <a:srgbClr val="FF0000"/>
                </a:solidFill>
                <a:latin typeface="仿宋" panose="02010609060101010101" pitchFamily="49" charset="-122"/>
                <a:ea typeface="仿宋" panose="02010609060101010101" pitchFamily="49" charset="-122"/>
              </a:rPr>
              <a:t>90</a:t>
            </a:r>
            <a:r>
              <a:rPr lang="zh-CN" altLang="en-US" b="1" dirty="0">
                <a:solidFill>
                  <a:srgbClr val="FF0000"/>
                </a:solidFill>
                <a:latin typeface="仿宋" panose="02010609060101010101" pitchFamily="49" charset="-122"/>
                <a:ea typeface="仿宋" panose="02010609060101010101" pitchFamily="49" charset="-122"/>
              </a:rPr>
              <a:t>万</a:t>
            </a:r>
            <a:endParaRPr lang="zh-CN" altLang="en-US" b="1" dirty="0">
              <a:solidFill>
                <a:srgbClr val="FF0000"/>
              </a:solidFill>
              <a:latin typeface="仿宋" panose="02010609060101010101" pitchFamily="49" charset="-122"/>
              <a:ea typeface="仿宋" panose="02010609060101010101" pitchFamily="49" charset="-122"/>
            </a:endParaRPr>
          </a:p>
        </p:txBody>
      </p:sp>
      <p:sp>
        <p:nvSpPr>
          <p:cNvPr id="134186" name="Text Box 42"/>
          <p:cNvSpPr txBox="1"/>
          <p:nvPr/>
        </p:nvSpPr>
        <p:spPr>
          <a:xfrm>
            <a:off x="6167438" y="4344988"/>
            <a:ext cx="935037" cy="368300"/>
          </a:xfrm>
          <a:prstGeom prst="rect">
            <a:avLst/>
          </a:prstGeom>
          <a:noFill/>
          <a:ln w="9525">
            <a:noFill/>
          </a:ln>
        </p:spPr>
        <p:txBody>
          <a:bodyPr anchor="t" anchorCtr="0">
            <a:spAutoFit/>
          </a:bodyPr>
          <a:p>
            <a:pPr algn="ctr">
              <a:spcBef>
                <a:spcPct val="50000"/>
              </a:spcBef>
            </a:pPr>
            <a:r>
              <a:rPr lang="en-US" altLang="zh-CN" b="1" dirty="0">
                <a:solidFill>
                  <a:srgbClr val="FF0000"/>
                </a:solidFill>
                <a:latin typeface="仿宋" panose="02010609060101010101" pitchFamily="49" charset="-122"/>
                <a:ea typeface="仿宋" panose="02010609060101010101" pitchFamily="49" charset="-122"/>
              </a:rPr>
              <a:t>300</a:t>
            </a:r>
            <a:r>
              <a:rPr lang="zh-CN" altLang="en-US" b="1" dirty="0">
                <a:solidFill>
                  <a:srgbClr val="FF0000"/>
                </a:solidFill>
                <a:latin typeface="仿宋" panose="02010609060101010101" pitchFamily="49" charset="-122"/>
                <a:ea typeface="仿宋" panose="02010609060101010101" pitchFamily="49" charset="-122"/>
              </a:rPr>
              <a:t>万</a:t>
            </a:r>
            <a:endParaRPr lang="zh-CN" altLang="en-US" b="1" dirty="0">
              <a:solidFill>
                <a:srgbClr val="FF0000"/>
              </a:solidFill>
              <a:latin typeface="仿宋" panose="02010609060101010101" pitchFamily="49" charset="-122"/>
              <a:ea typeface="仿宋" panose="02010609060101010101" pitchFamily="49" charset="-122"/>
            </a:endParaRPr>
          </a:p>
        </p:txBody>
      </p:sp>
      <p:grpSp>
        <p:nvGrpSpPr>
          <p:cNvPr id="9" name="Group 43"/>
          <p:cNvGrpSpPr/>
          <p:nvPr/>
        </p:nvGrpSpPr>
        <p:grpSpPr>
          <a:xfrm>
            <a:off x="7104063" y="2039938"/>
            <a:ext cx="1655762" cy="2520950"/>
            <a:chOff x="0" y="0"/>
            <a:chExt cx="1042" cy="1056"/>
          </a:xfrm>
        </p:grpSpPr>
        <p:sp>
          <p:nvSpPr>
            <p:cNvPr id="521257" name="Line 44"/>
            <p:cNvSpPr/>
            <p:nvPr/>
          </p:nvSpPr>
          <p:spPr>
            <a:xfrm>
              <a:off x="34" y="8"/>
              <a:ext cx="1008" cy="0"/>
            </a:xfrm>
            <a:prstGeom prst="line">
              <a:avLst/>
            </a:prstGeom>
            <a:ln w="19050" cap="flat" cmpd="sng">
              <a:solidFill>
                <a:srgbClr val="FF0000"/>
              </a:solidFill>
              <a:prstDash val="sysDot"/>
              <a:round/>
              <a:headEnd type="triangle" w="med" len="med"/>
              <a:tailEnd type="triangle" w="med" len="med"/>
            </a:ln>
          </p:spPr>
        </p:sp>
        <p:sp>
          <p:nvSpPr>
            <p:cNvPr id="521258" name="Line 45"/>
            <p:cNvSpPr/>
            <p:nvPr/>
          </p:nvSpPr>
          <p:spPr>
            <a:xfrm>
              <a:off x="544" y="0"/>
              <a:ext cx="0" cy="1056"/>
            </a:xfrm>
            <a:prstGeom prst="line">
              <a:avLst/>
            </a:prstGeom>
            <a:ln w="19050" cap="flat" cmpd="sng">
              <a:solidFill>
                <a:srgbClr val="FF0000"/>
              </a:solidFill>
              <a:prstDash val="sysDot"/>
              <a:round/>
              <a:headEnd type="none" w="med" len="med"/>
              <a:tailEnd type="none" w="med" len="med"/>
            </a:ln>
          </p:spPr>
        </p:sp>
        <p:sp>
          <p:nvSpPr>
            <p:cNvPr id="521259" name="Line 46"/>
            <p:cNvSpPr/>
            <p:nvPr/>
          </p:nvSpPr>
          <p:spPr>
            <a:xfrm>
              <a:off x="0" y="1056"/>
              <a:ext cx="528" cy="0"/>
            </a:xfrm>
            <a:prstGeom prst="line">
              <a:avLst/>
            </a:prstGeom>
            <a:ln w="19050" cap="flat" cmpd="sng">
              <a:solidFill>
                <a:srgbClr val="FF0000"/>
              </a:solidFill>
              <a:prstDash val="sysDot"/>
              <a:round/>
              <a:headEnd type="triangle" w="med" len="med"/>
              <a:tailEnd type="none" w="med" len="med"/>
            </a:ln>
          </p:spPr>
        </p:sp>
      </p:grpSp>
      <p:sp>
        <p:nvSpPr>
          <p:cNvPr id="134191" name="Text Box 47"/>
          <p:cNvSpPr txBox="1"/>
          <p:nvPr/>
        </p:nvSpPr>
        <p:spPr>
          <a:xfrm>
            <a:off x="9191625" y="3263900"/>
            <a:ext cx="1225550" cy="1060450"/>
          </a:xfrm>
          <a:prstGeom prst="rect">
            <a:avLst/>
          </a:prstGeom>
          <a:noFill/>
          <a:ln w="9525">
            <a:noFill/>
          </a:ln>
        </p:spPr>
        <p:txBody>
          <a:bodyPr anchor="t" anchorCtr="0">
            <a:spAutoFit/>
          </a:bodyPr>
          <a:p>
            <a:pPr algn="ctr">
              <a:spcBef>
                <a:spcPct val="50000"/>
              </a:spcBef>
            </a:pPr>
            <a:r>
              <a:rPr lang="zh-CN" altLang="en-US" b="1" dirty="0">
                <a:solidFill>
                  <a:srgbClr val="FF0000"/>
                </a:solidFill>
                <a:latin typeface="仿宋" panose="02010609060101010101" pitchFamily="49" charset="-122"/>
                <a:ea typeface="仿宋" panose="02010609060101010101" pitchFamily="49" charset="-122"/>
              </a:rPr>
              <a:t>剩余未分配利润</a:t>
            </a:r>
            <a:endParaRPr lang="zh-CN" altLang="en-US" b="1" dirty="0">
              <a:solidFill>
                <a:srgbClr val="FF0000"/>
              </a:solidFill>
              <a:latin typeface="仿宋" panose="02010609060101010101" pitchFamily="49" charset="-122"/>
              <a:ea typeface="仿宋" panose="02010609060101010101" pitchFamily="49" charset="-122"/>
            </a:endParaRPr>
          </a:p>
          <a:p>
            <a:pPr algn="ctr">
              <a:spcBef>
                <a:spcPct val="50000"/>
              </a:spcBef>
            </a:pPr>
            <a:r>
              <a:rPr lang="en-US" altLang="zh-CN" b="1" dirty="0">
                <a:solidFill>
                  <a:srgbClr val="FF0000"/>
                </a:solidFill>
                <a:latin typeface="仿宋" panose="02010609060101010101" pitchFamily="49" charset="-122"/>
                <a:ea typeface="仿宋" panose="02010609060101010101" pitchFamily="49" charset="-122"/>
              </a:rPr>
              <a:t>570</a:t>
            </a:r>
            <a:r>
              <a:rPr lang="zh-CN" altLang="en-US" b="1" dirty="0">
                <a:solidFill>
                  <a:srgbClr val="FF0000"/>
                </a:solidFill>
                <a:latin typeface="仿宋" panose="02010609060101010101" pitchFamily="49" charset="-122"/>
                <a:ea typeface="仿宋" panose="02010609060101010101" pitchFamily="49" charset="-122"/>
              </a:rPr>
              <a:t>万</a:t>
            </a:r>
            <a:endParaRPr lang="zh-CN" altLang="en-US" b="1" dirty="0">
              <a:solidFill>
                <a:srgbClr val="FF0000"/>
              </a:solidFill>
              <a:latin typeface="仿宋" panose="02010609060101010101" pitchFamily="49" charset="-122"/>
              <a:ea typeface="仿宋" panose="02010609060101010101" pitchFamily="49" charset="-122"/>
            </a:endParaRPr>
          </a:p>
        </p:txBody>
      </p:sp>
      <p:sp>
        <p:nvSpPr>
          <p:cNvPr id="134192" name="Text Box 48"/>
          <p:cNvSpPr txBox="1"/>
          <p:nvPr/>
        </p:nvSpPr>
        <p:spPr>
          <a:xfrm>
            <a:off x="4583113" y="2471738"/>
            <a:ext cx="3241675" cy="395605"/>
          </a:xfrm>
          <a:prstGeom prst="rect">
            <a:avLst/>
          </a:prstGeom>
          <a:solidFill>
            <a:srgbClr val="FFFFCC"/>
          </a:solidFill>
          <a:ln w="9525">
            <a:noFill/>
          </a:ln>
        </p:spPr>
        <p:txBody>
          <a:bodyPr anchor="t" anchorCtr="0">
            <a:spAutoFit/>
          </a:bodyPr>
          <a:p>
            <a:pPr algn="ctr">
              <a:lnSpc>
                <a:spcPct val="110000"/>
              </a:lnSpc>
            </a:pPr>
            <a:r>
              <a:rPr lang="zh-CN" altLang="en-US" b="1" dirty="0">
                <a:solidFill>
                  <a:srgbClr val="080808"/>
                </a:solidFill>
                <a:latin typeface="仿宋" panose="02010609060101010101" pitchFamily="49" charset="-122"/>
                <a:ea typeface="仿宋" panose="02010609060101010101" pitchFamily="49" charset="-122"/>
              </a:rPr>
              <a:t>利润分配</a:t>
            </a:r>
            <a:r>
              <a:rPr lang="en-US" altLang="zh-CN" b="1" dirty="0">
                <a:solidFill>
                  <a:srgbClr val="080808"/>
                </a:solidFill>
                <a:latin typeface="仿宋" panose="02010609060101010101" pitchFamily="49" charset="-122"/>
                <a:ea typeface="仿宋" panose="02010609060101010101" pitchFamily="49" charset="-122"/>
              </a:rPr>
              <a:t>-</a:t>
            </a:r>
            <a:r>
              <a:rPr lang="zh-CN" altLang="en-US" b="1" dirty="0">
                <a:solidFill>
                  <a:srgbClr val="080808"/>
                </a:solidFill>
                <a:latin typeface="仿宋" panose="02010609060101010101" pitchFamily="49" charset="-122"/>
                <a:ea typeface="仿宋" panose="02010609060101010101" pitchFamily="49" charset="-122"/>
              </a:rPr>
              <a:t>提取任意盈余公积</a:t>
            </a:r>
            <a:endParaRPr lang="zh-CN" altLang="en-US" b="1" dirty="0">
              <a:solidFill>
                <a:srgbClr val="080808"/>
              </a:solidFill>
              <a:latin typeface="仿宋" panose="02010609060101010101" pitchFamily="49" charset="-122"/>
              <a:ea typeface="仿宋" panose="02010609060101010101" pitchFamily="49" charset="-122"/>
            </a:endParaRPr>
          </a:p>
        </p:txBody>
      </p:sp>
      <p:grpSp>
        <p:nvGrpSpPr>
          <p:cNvPr id="10" name="Group 49"/>
          <p:cNvGrpSpPr/>
          <p:nvPr/>
        </p:nvGrpSpPr>
        <p:grpSpPr>
          <a:xfrm>
            <a:off x="4727575" y="2903538"/>
            <a:ext cx="2881313" cy="430212"/>
            <a:chOff x="0" y="0"/>
            <a:chExt cx="1104" cy="268"/>
          </a:xfrm>
        </p:grpSpPr>
        <p:sp>
          <p:nvSpPr>
            <p:cNvPr id="521263" name="Line 50"/>
            <p:cNvSpPr/>
            <p:nvPr/>
          </p:nvSpPr>
          <p:spPr>
            <a:xfrm>
              <a:off x="0" y="0"/>
              <a:ext cx="1104" cy="0"/>
            </a:xfrm>
            <a:prstGeom prst="line">
              <a:avLst/>
            </a:prstGeom>
            <a:ln w="19050" cap="flat" cmpd="sng">
              <a:solidFill>
                <a:schemeClr val="tx2"/>
              </a:solidFill>
              <a:prstDash val="solid"/>
              <a:round/>
              <a:headEnd type="none" w="med" len="med"/>
              <a:tailEnd type="none" w="med" len="med"/>
            </a:ln>
          </p:spPr>
        </p:sp>
        <p:sp>
          <p:nvSpPr>
            <p:cNvPr id="521264" name="Line 51"/>
            <p:cNvSpPr/>
            <p:nvPr/>
          </p:nvSpPr>
          <p:spPr>
            <a:xfrm>
              <a:off x="528" y="0"/>
              <a:ext cx="0" cy="268"/>
            </a:xfrm>
            <a:prstGeom prst="line">
              <a:avLst/>
            </a:prstGeom>
            <a:ln w="19050" cap="flat" cmpd="sng">
              <a:solidFill>
                <a:schemeClr val="tx2"/>
              </a:solidFill>
              <a:prstDash val="solid"/>
              <a:round/>
              <a:headEnd type="none" w="med" len="med"/>
              <a:tailEnd type="none" w="med" len="med"/>
            </a:ln>
          </p:spPr>
        </p:sp>
      </p:grpSp>
      <p:sp>
        <p:nvSpPr>
          <p:cNvPr id="134196" name="Text Box 52"/>
          <p:cNvSpPr txBox="1"/>
          <p:nvPr/>
        </p:nvSpPr>
        <p:spPr>
          <a:xfrm>
            <a:off x="5087938" y="2976563"/>
            <a:ext cx="863600" cy="368300"/>
          </a:xfrm>
          <a:prstGeom prst="rect">
            <a:avLst/>
          </a:prstGeom>
          <a:noFill/>
          <a:ln w="9525">
            <a:noFill/>
          </a:ln>
        </p:spPr>
        <p:txBody>
          <a:bodyPr anchor="t" anchorCtr="0">
            <a:spAutoFit/>
          </a:bodyPr>
          <a:p>
            <a:pPr algn="ctr">
              <a:spcBef>
                <a:spcPct val="50000"/>
              </a:spcBef>
            </a:pPr>
            <a:r>
              <a:rPr lang="en-US" altLang="zh-CN" b="1" dirty="0">
                <a:solidFill>
                  <a:srgbClr val="470CEE"/>
                </a:solidFill>
                <a:latin typeface="仿宋" panose="02010609060101010101" pitchFamily="49" charset="-122"/>
                <a:ea typeface="仿宋" panose="02010609060101010101" pitchFamily="49" charset="-122"/>
              </a:rPr>
              <a:t>40</a:t>
            </a:r>
            <a:r>
              <a:rPr lang="zh-CN" altLang="en-US" b="1" dirty="0">
                <a:solidFill>
                  <a:srgbClr val="470CEE"/>
                </a:solidFill>
                <a:latin typeface="仿宋" panose="02010609060101010101" pitchFamily="49" charset="-122"/>
                <a:ea typeface="仿宋" panose="02010609060101010101" pitchFamily="49" charset="-122"/>
              </a:rPr>
              <a:t>万</a:t>
            </a:r>
            <a:endParaRPr lang="zh-CN" altLang="en-US" b="1" dirty="0">
              <a:solidFill>
                <a:srgbClr val="470CEE"/>
              </a:solidFill>
              <a:latin typeface="仿宋" panose="02010609060101010101" pitchFamily="49" charset="-122"/>
              <a:ea typeface="仿宋" panose="02010609060101010101" pitchFamily="49" charset="-122"/>
            </a:endParaRPr>
          </a:p>
        </p:txBody>
      </p:sp>
      <p:sp>
        <p:nvSpPr>
          <p:cNvPr id="134197" name="Text Box 53"/>
          <p:cNvSpPr txBox="1"/>
          <p:nvPr/>
        </p:nvSpPr>
        <p:spPr>
          <a:xfrm>
            <a:off x="6240463" y="2976563"/>
            <a:ext cx="863600" cy="368300"/>
          </a:xfrm>
          <a:prstGeom prst="rect">
            <a:avLst/>
          </a:prstGeom>
          <a:noFill/>
          <a:ln w="9525">
            <a:noFill/>
          </a:ln>
        </p:spPr>
        <p:txBody>
          <a:bodyPr anchor="t" anchorCtr="0">
            <a:spAutoFit/>
          </a:bodyPr>
          <a:p>
            <a:pPr>
              <a:spcBef>
                <a:spcPct val="50000"/>
              </a:spcBef>
            </a:pPr>
            <a:r>
              <a:rPr lang="en-US" altLang="zh-CN" b="1" dirty="0">
                <a:solidFill>
                  <a:srgbClr val="FF0000"/>
                </a:solidFill>
                <a:latin typeface="仿宋" panose="02010609060101010101" pitchFamily="49" charset="-122"/>
                <a:ea typeface="仿宋" panose="02010609060101010101" pitchFamily="49" charset="-122"/>
              </a:rPr>
              <a:t>40</a:t>
            </a:r>
            <a:r>
              <a:rPr lang="zh-CN" altLang="en-US" b="1" dirty="0">
                <a:solidFill>
                  <a:srgbClr val="FF0000"/>
                </a:solidFill>
                <a:latin typeface="仿宋" panose="02010609060101010101" pitchFamily="49" charset="-122"/>
                <a:ea typeface="仿宋" panose="02010609060101010101" pitchFamily="49" charset="-122"/>
              </a:rPr>
              <a:t>万</a:t>
            </a:r>
            <a:endParaRPr lang="zh-CN" altLang="en-US" b="1" dirty="0">
              <a:solidFill>
                <a:srgbClr val="FF0000"/>
              </a:solidFill>
              <a:latin typeface="仿宋" panose="02010609060101010101" pitchFamily="49" charset="-122"/>
              <a:ea typeface="仿宋" panose="02010609060101010101" pitchFamily="49" charset="-122"/>
            </a:endParaRPr>
          </a:p>
        </p:txBody>
      </p:sp>
      <p:sp>
        <p:nvSpPr>
          <p:cNvPr id="134198" name="Line 54"/>
          <p:cNvSpPr/>
          <p:nvPr/>
        </p:nvSpPr>
        <p:spPr>
          <a:xfrm>
            <a:off x="7175500" y="3119438"/>
            <a:ext cx="736600" cy="0"/>
          </a:xfrm>
          <a:prstGeom prst="line">
            <a:avLst/>
          </a:prstGeom>
          <a:ln w="19050" cap="rnd" cmpd="sng">
            <a:solidFill>
              <a:srgbClr val="FF0000"/>
            </a:solidFill>
            <a:prstDash val="sysDot"/>
            <a:round/>
            <a:headEnd type="triangle" w="med" len="med"/>
            <a:tailEnd type="none" w="med" len="med"/>
          </a:ln>
        </p:spPr>
      </p:sp>
      <p:sp>
        <p:nvSpPr>
          <p:cNvPr id="134199" name="Text Box 55"/>
          <p:cNvSpPr txBox="1"/>
          <p:nvPr/>
        </p:nvSpPr>
        <p:spPr>
          <a:xfrm>
            <a:off x="4295775" y="2255838"/>
            <a:ext cx="431800" cy="2376487"/>
          </a:xfrm>
          <a:prstGeom prst="rect">
            <a:avLst/>
          </a:prstGeom>
          <a:solidFill>
            <a:schemeClr val="bg1"/>
          </a:solidFill>
          <a:ln w="19050" cap="flat" cmpd="sng">
            <a:solidFill>
              <a:schemeClr val="tx2"/>
            </a:solidFill>
            <a:prstDash val="solid"/>
            <a:miter/>
            <a:headEnd type="none" w="med" len="med"/>
            <a:tailEnd type="none" w="med" len="med"/>
          </a:ln>
        </p:spPr>
        <p:txBody>
          <a:bodyPr anchor="ctr" anchorCtr="0"/>
          <a:p>
            <a:pPr algn="ctr">
              <a:spcBef>
                <a:spcPct val="50000"/>
              </a:spcBef>
            </a:pPr>
            <a:r>
              <a:rPr lang="zh-CN" altLang="en-US" b="1" dirty="0">
                <a:solidFill>
                  <a:srgbClr val="080808"/>
                </a:solidFill>
                <a:latin typeface="仿宋" panose="02010609060101010101" pitchFamily="49" charset="-122"/>
                <a:ea typeface="仿宋" panose="02010609060101010101" pitchFamily="49" charset="-122"/>
              </a:rPr>
              <a:t>利润分配过程</a:t>
            </a:r>
            <a:endParaRPr lang="zh-CN" altLang="en-US" b="1" dirty="0">
              <a:solidFill>
                <a:srgbClr val="080808"/>
              </a:solidFill>
              <a:latin typeface="仿宋" panose="02010609060101010101" pitchFamily="49" charset="-122"/>
              <a:ea typeface="仿宋" panose="02010609060101010101" pitchFamily="49" charset="-122"/>
            </a:endParaRPr>
          </a:p>
        </p:txBody>
      </p:sp>
      <p:sp>
        <p:nvSpPr>
          <p:cNvPr id="134200" name="Text Box 56"/>
          <p:cNvSpPr txBox="1"/>
          <p:nvPr/>
        </p:nvSpPr>
        <p:spPr>
          <a:xfrm>
            <a:off x="7751763" y="2184400"/>
            <a:ext cx="431800" cy="1944688"/>
          </a:xfrm>
          <a:prstGeom prst="rect">
            <a:avLst/>
          </a:prstGeom>
          <a:solidFill>
            <a:schemeClr val="bg1"/>
          </a:solidFill>
          <a:ln w="19050" cap="flat" cmpd="sng">
            <a:solidFill>
              <a:srgbClr val="FF0000"/>
            </a:solidFill>
            <a:prstDash val="solid"/>
            <a:miter/>
            <a:headEnd type="none" w="med" len="med"/>
            <a:tailEnd type="none" w="med" len="med"/>
          </a:ln>
        </p:spPr>
        <p:txBody>
          <a:bodyPr anchor="ctr" anchorCtr="0"/>
          <a:p>
            <a:pPr algn="ctr">
              <a:spcBef>
                <a:spcPct val="50000"/>
              </a:spcBef>
            </a:pPr>
            <a:r>
              <a:rPr lang="zh-CN" altLang="en-US" b="1" dirty="0">
                <a:solidFill>
                  <a:srgbClr val="080808"/>
                </a:solidFill>
                <a:latin typeface="仿宋" panose="02010609060101010101" pitchFamily="49" charset="-122"/>
                <a:ea typeface="仿宋" panose="02010609060101010101" pitchFamily="49" charset="-122"/>
              </a:rPr>
              <a:t>结转利润分配</a:t>
            </a:r>
            <a:endParaRPr lang="zh-CN" altLang="en-US" b="1" dirty="0">
              <a:solidFill>
                <a:srgbClr val="080808"/>
              </a:solidFill>
              <a:latin typeface="仿宋" panose="02010609060101010101" pitchFamily="49" charset="-122"/>
              <a:ea typeface="仿宋" panose="02010609060101010101" pitchFamily="49" charset="-122"/>
            </a:endParaRPr>
          </a:p>
        </p:txBody>
      </p:sp>
      <p:sp>
        <p:nvSpPr>
          <p:cNvPr id="134201" name="Text Box 57"/>
          <p:cNvSpPr txBox="1"/>
          <p:nvPr/>
        </p:nvSpPr>
        <p:spPr>
          <a:xfrm>
            <a:off x="8112125" y="1982788"/>
            <a:ext cx="1008063" cy="368300"/>
          </a:xfrm>
          <a:prstGeom prst="rect">
            <a:avLst/>
          </a:prstGeom>
          <a:noFill/>
          <a:ln w="9525">
            <a:noFill/>
          </a:ln>
        </p:spPr>
        <p:txBody>
          <a:bodyPr anchor="t" anchorCtr="0">
            <a:spAutoFit/>
          </a:bodyPr>
          <a:p>
            <a:pPr algn="ctr">
              <a:spcBef>
                <a:spcPct val="50000"/>
              </a:spcBef>
            </a:pPr>
            <a:r>
              <a:rPr lang="en-US" altLang="zh-CN" b="1" dirty="0">
                <a:solidFill>
                  <a:srgbClr val="FF0000"/>
                </a:solidFill>
                <a:latin typeface="仿宋" panose="02010609060101010101" pitchFamily="49" charset="-122"/>
                <a:ea typeface="仿宋" panose="02010609060101010101" pitchFamily="49" charset="-122"/>
              </a:rPr>
              <a:t>430</a:t>
            </a:r>
            <a:r>
              <a:rPr lang="zh-CN" altLang="en-US" b="1" dirty="0">
                <a:solidFill>
                  <a:srgbClr val="FF0000"/>
                </a:solidFill>
                <a:latin typeface="仿宋" panose="02010609060101010101" pitchFamily="49" charset="-122"/>
                <a:ea typeface="仿宋" panose="02010609060101010101" pitchFamily="49" charset="-122"/>
              </a:rPr>
              <a:t>万</a:t>
            </a:r>
            <a:endParaRPr lang="zh-CN" altLang="en-US" b="1" dirty="0">
              <a:solidFill>
                <a:srgbClr val="FF0000"/>
              </a:solidFill>
              <a:latin typeface="仿宋" panose="02010609060101010101" pitchFamily="49" charset="-122"/>
              <a:ea typeface="仿宋" panose="02010609060101010101" pitchFamily="49" charset="-122"/>
            </a:endParaRPr>
          </a:p>
        </p:txBody>
      </p:sp>
      <p:sp>
        <p:nvSpPr>
          <p:cNvPr id="349219" name="矩形 57"/>
          <p:cNvSpPr/>
          <p:nvPr/>
        </p:nvSpPr>
        <p:spPr>
          <a:xfrm>
            <a:off x="1738313" y="4941888"/>
            <a:ext cx="8643937" cy="1753235"/>
          </a:xfrm>
          <a:prstGeom prst="rect">
            <a:avLst/>
          </a:prstGeom>
          <a:solidFill>
            <a:schemeClr val="bg1"/>
          </a:solidFill>
          <a:ln w="38100" cap="flat" cmpd="sng">
            <a:solidFill>
              <a:srgbClr val="C00000"/>
            </a:solidFill>
            <a:prstDash val="solid"/>
            <a:miter/>
            <a:headEnd type="none" w="med" len="med"/>
            <a:tailEnd type="none" w="med" len="med"/>
          </a:ln>
        </p:spPr>
        <p:txBody>
          <a:bodyPr anchor="t" anchorCtr="0">
            <a:spAutoFit/>
          </a:bodyPr>
          <a:p>
            <a:pPr marL="457200" indent="-457200">
              <a:lnSpc>
                <a:spcPct val="150000"/>
              </a:lnSpc>
              <a:spcBef>
                <a:spcPct val="20000"/>
              </a:spcBef>
              <a:buClr>
                <a:srgbClr val="0F6FC6"/>
              </a:buClr>
              <a:buSzPct val="85000"/>
              <a:buFont typeface="Wingdings 2" panose="05020102010507070707" pitchFamily="18" charset="2"/>
              <a:buChar char=""/>
            </a:pPr>
            <a:r>
              <a:rPr lang="zh-CN" altLang="en-US" sz="2400" b="1" dirty="0">
                <a:solidFill>
                  <a:srgbClr val="000000"/>
                </a:solidFill>
                <a:latin typeface="仿宋" panose="02010609060101010101" pitchFamily="49" charset="-122"/>
                <a:ea typeface="仿宋" panose="02010609060101010101" pitchFamily="49" charset="-122"/>
              </a:rPr>
              <a:t>期末，企业要将“利润分配”账户所属其他明细账户余额转入“未分配利润”明细账户，结转后，除“未分配利润”明细账户外，其他明细账户应无余额。</a:t>
            </a:r>
            <a:endParaRPr lang="zh-CN" altLang="en-US" sz="2400" b="1" dirty="0">
              <a:solidFill>
                <a:srgbClr val="000000"/>
              </a:solidFill>
              <a:latin typeface="仿宋" panose="02010609060101010101" pitchFamily="49" charset="-122"/>
              <a:ea typeface="仿宋" panose="02010609060101010101" pitchFamily="49" charset="-122"/>
            </a:endParaRPr>
          </a:p>
        </p:txBody>
      </p:sp>
      <p:sp>
        <p:nvSpPr>
          <p:cNvPr id="521272" name="Rectangle 2"/>
          <p:cNvSpPr txBox="1"/>
          <p:nvPr/>
        </p:nvSpPr>
        <p:spPr>
          <a:xfrm>
            <a:off x="1976438" y="404813"/>
            <a:ext cx="8223250" cy="588962"/>
          </a:xfrm>
          <a:prstGeom prst="rect">
            <a:avLst/>
          </a:prstGeom>
          <a:noFill/>
          <a:ln w="9525">
            <a:noFill/>
          </a:ln>
        </p:spPr>
        <p:txBody>
          <a:bodyPr anchor="t" anchorCtr="0"/>
          <a:p>
            <a:pPr marL="469900" indent="-469900" algn="ctr">
              <a:spcBef>
                <a:spcPct val="20000"/>
              </a:spcBef>
              <a:buClr>
                <a:schemeClr val="accent2"/>
              </a:buClr>
              <a:buFont typeface="Wingdings" panose="05000000000000000000" pitchFamily="2" charset="2"/>
            </a:pPr>
            <a:r>
              <a:rPr lang="zh-CN" altLang="en-US" sz="2800" b="1" dirty="0">
                <a:solidFill>
                  <a:srgbClr val="FF0000"/>
                </a:solidFill>
                <a:latin typeface="黑体" panose="02010609060101010101" pitchFamily="49" charset="-122"/>
                <a:ea typeface="黑体" panose="02010609060101010101" pitchFamily="49" charset="-122"/>
              </a:rPr>
              <a:t>（三）利润分配业务核算的账务处理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4175"/>
                                        </p:tgtEl>
                                        <p:attrNameLst>
                                          <p:attrName>style.visibility</p:attrName>
                                        </p:attrNameLst>
                                      </p:cBhvr>
                                      <p:to>
                                        <p:strVal val="visible"/>
                                      </p:to>
                                    </p:set>
                                    <p:animEffect transition="in" filter="blinds(horizontal)">
                                      <p:cBhvr>
                                        <p:cTn id="7" dur="500"/>
                                        <p:tgtEl>
                                          <p:spTgt spid="13417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4150"/>
                                        </p:tgtEl>
                                        <p:attrNameLst>
                                          <p:attrName>style.visibility</p:attrName>
                                        </p:attrNameLst>
                                      </p:cBhvr>
                                      <p:to>
                                        <p:strVal val="visible"/>
                                      </p:to>
                                    </p:set>
                                    <p:animEffect transition="in" filter="blinds(horizontal)">
                                      <p:cBhvr>
                                        <p:cTn id="12" dur="500"/>
                                        <p:tgtEl>
                                          <p:spTgt spid="134150"/>
                                        </p:tgtEl>
                                      </p:cBhvr>
                                    </p:animEffect>
                                  </p:childTnLst>
                                </p:cTn>
                              </p:par>
                              <p:par>
                                <p:cTn id="13" presetID="3" presetClass="entr" presetSubtype="1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34174"/>
                                        </p:tgtEl>
                                        <p:attrNameLst>
                                          <p:attrName>style.visibility</p:attrName>
                                        </p:attrNameLst>
                                      </p:cBhvr>
                                      <p:to>
                                        <p:strVal val="visible"/>
                                      </p:to>
                                    </p:set>
                                    <p:animEffect transition="in" filter="blinds(horizontal)">
                                      <p:cBhvr>
                                        <p:cTn id="20" dur="500"/>
                                        <p:tgtEl>
                                          <p:spTgt spid="134174"/>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34151"/>
                                        </p:tgtEl>
                                        <p:attrNameLst>
                                          <p:attrName>style.visibility</p:attrName>
                                        </p:attrNameLst>
                                      </p:cBhvr>
                                      <p:to>
                                        <p:strVal val="visible"/>
                                      </p:to>
                                    </p:set>
                                    <p:animEffect transition="in" filter="blinds(horizontal)">
                                      <p:cBhvr>
                                        <p:cTn id="25" dur="500"/>
                                        <p:tgtEl>
                                          <p:spTgt spid="134151"/>
                                        </p:tgtEl>
                                      </p:cBhvr>
                                    </p:animEffect>
                                  </p:childTnLst>
                                </p:cTn>
                              </p:par>
                              <p:par>
                                <p:cTn id="26" presetID="3" presetClass="entr" presetSubtype="1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linds(horizontal)">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34177"/>
                                        </p:tgtEl>
                                        <p:attrNameLst>
                                          <p:attrName>style.visibility</p:attrName>
                                        </p:attrNameLst>
                                      </p:cBhvr>
                                      <p:to>
                                        <p:strVal val="visible"/>
                                      </p:to>
                                    </p:set>
                                    <p:animEffect transition="in" filter="blinds(horizontal)">
                                      <p:cBhvr>
                                        <p:cTn id="33" dur="500"/>
                                        <p:tgtEl>
                                          <p:spTgt spid="134177"/>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34153"/>
                                        </p:tgtEl>
                                        <p:attrNameLst>
                                          <p:attrName>style.visibility</p:attrName>
                                        </p:attrNameLst>
                                      </p:cBhvr>
                                      <p:to>
                                        <p:strVal val="visible"/>
                                      </p:to>
                                    </p:set>
                                    <p:animEffect transition="in" filter="blinds(horizontal)">
                                      <p:cBhvr>
                                        <p:cTn id="38" dur="500"/>
                                        <p:tgtEl>
                                          <p:spTgt spid="134153"/>
                                        </p:tgtEl>
                                      </p:cBhvr>
                                    </p:animEffect>
                                  </p:childTnLst>
                                </p:cTn>
                              </p:par>
                              <p:par>
                                <p:cTn id="39" presetID="3" presetClass="entr" presetSubtype="1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blinds(horizontal)">
                                      <p:cBhvr>
                                        <p:cTn id="41" dur="500"/>
                                        <p:tgtEl>
                                          <p:spTgt spid="4"/>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34176"/>
                                        </p:tgtEl>
                                        <p:attrNameLst>
                                          <p:attrName>style.visibility</p:attrName>
                                        </p:attrNameLst>
                                      </p:cBhvr>
                                      <p:to>
                                        <p:strVal val="visible"/>
                                      </p:to>
                                    </p:set>
                                    <p:animEffect transition="in" filter="blinds(horizontal)">
                                      <p:cBhvr>
                                        <p:cTn id="46" dur="500"/>
                                        <p:tgtEl>
                                          <p:spTgt spid="134176"/>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134192"/>
                                        </p:tgtEl>
                                        <p:attrNameLst>
                                          <p:attrName>style.visibility</p:attrName>
                                        </p:attrNameLst>
                                      </p:cBhvr>
                                      <p:to>
                                        <p:strVal val="visible"/>
                                      </p:to>
                                    </p:set>
                                    <p:animEffect transition="in" filter="blinds(horizontal)">
                                      <p:cBhvr>
                                        <p:cTn id="51" dur="500"/>
                                        <p:tgtEl>
                                          <p:spTgt spid="134192"/>
                                        </p:tgtEl>
                                      </p:cBhvr>
                                    </p:animEffect>
                                  </p:childTnLst>
                                </p:cTn>
                              </p:par>
                              <p:par>
                                <p:cTn id="52" presetID="3" presetClass="entr" presetSubtype="10" fill="hold"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linds(horizontal)">
                                      <p:cBhvr>
                                        <p:cTn id="54" dur="500"/>
                                        <p:tgtEl>
                                          <p:spTgt spid="10"/>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34196"/>
                                        </p:tgtEl>
                                        <p:attrNameLst>
                                          <p:attrName>style.visibility</p:attrName>
                                        </p:attrNameLst>
                                      </p:cBhvr>
                                      <p:to>
                                        <p:strVal val="visible"/>
                                      </p:to>
                                    </p:set>
                                    <p:animEffect transition="in" filter="blinds(horizontal)">
                                      <p:cBhvr>
                                        <p:cTn id="59" dur="500"/>
                                        <p:tgtEl>
                                          <p:spTgt spid="134196"/>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134155"/>
                                        </p:tgtEl>
                                        <p:attrNameLst>
                                          <p:attrName>style.visibility</p:attrName>
                                        </p:attrNameLst>
                                      </p:cBhvr>
                                      <p:to>
                                        <p:strVal val="visible"/>
                                      </p:to>
                                    </p:set>
                                    <p:animEffect transition="in" filter="blinds(horizontal)">
                                      <p:cBhvr>
                                        <p:cTn id="64" dur="500"/>
                                        <p:tgtEl>
                                          <p:spTgt spid="134155"/>
                                        </p:tgtEl>
                                      </p:cBhvr>
                                    </p:animEffect>
                                  </p:childTnLst>
                                </p:cTn>
                              </p:par>
                              <p:par>
                                <p:cTn id="65" presetID="3" presetClass="entr" presetSubtype="10" fill="hold" nodeType="with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blinds(horizontal)">
                                      <p:cBhvr>
                                        <p:cTn id="67" dur="500"/>
                                        <p:tgtEl>
                                          <p:spTgt spid="5"/>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34178"/>
                                        </p:tgtEl>
                                        <p:attrNameLst>
                                          <p:attrName>style.visibility</p:attrName>
                                        </p:attrNameLst>
                                      </p:cBhvr>
                                      <p:to>
                                        <p:strVal val="visible"/>
                                      </p:to>
                                    </p:set>
                                    <p:animEffect transition="in" filter="blinds(horizontal)">
                                      <p:cBhvr>
                                        <p:cTn id="72" dur="500"/>
                                        <p:tgtEl>
                                          <p:spTgt spid="134178"/>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34154"/>
                                        </p:tgtEl>
                                        <p:attrNameLst>
                                          <p:attrName>style.visibility</p:attrName>
                                        </p:attrNameLst>
                                      </p:cBhvr>
                                      <p:to>
                                        <p:strVal val="visible"/>
                                      </p:to>
                                    </p:set>
                                    <p:animEffect transition="in" filter="blinds(horizontal)">
                                      <p:cBhvr>
                                        <p:cTn id="77" dur="500"/>
                                        <p:tgtEl>
                                          <p:spTgt spid="134154"/>
                                        </p:tgtEl>
                                      </p:cBhvr>
                                    </p:animEffect>
                                  </p:childTnLst>
                                </p:cTn>
                              </p:par>
                              <p:par>
                                <p:cTn id="78" presetID="3" presetClass="entr" presetSubtype="10" fill="hold" nodeType="with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blinds(horizontal)">
                                      <p:cBhvr>
                                        <p:cTn id="80" dur="500"/>
                                        <p:tgtEl>
                                          <p:spTgt spid="7"/>
                                        </p:tgtEl>
                                      </p:cBhvr>
                                    </p:animEffec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134179"/>
                                        </p:tgtEl>
                                        <p:attrNameLst>
                                          <p:attrName>style.visibility</p:attrName>
                                        </p:attrNameLst>
                                      </p:cBhvr>
                                      <p:to>
                                        <p:strVal val="visible"/>
                                      </p:to>
                                    </p:set>
                                    <p:animEffect transition="in" filter="blinds(horizontal)">
                                      <p:cBhvr>
                                        <p:cTn id="85" dur="500"/>
                                        <p:tgtEl>
                                          <p:spTgt spid="134179"/>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nodeType="click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blinds(horizontal)">
                                      <p:cBhvr>
                                        <p:cTn id="90" dur="500"/>
                                        <p:tgtEl>
                                          <p:spTgt spid="8"/>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134199"/>
                                        </p:tgtEl>
                                        <p:attrNameLst>
                                          <p:attrName>style.visibility</p:attrName>
                                        </p:attrNameLst>
                                      </p:cBhvr>
                                      <p:to>
                                        <p:strVal val="visible"/>
                                      </p:to>
                                    </p:set>
                                    <p:animEffect transition="in" filter="blinds(horizontal)">
                                      <p:cBhvr>
                                        <p:cTn id="93" dur="500"/>
                                        <p:tgtEl>
                                          <p:spTgt spid="134199"/>
                                        </p:tgtEl>
                                      </p:cBhvr>
                                    </p:animEffect>
                                  </p:childTnLst>
                                </p:cTn>
                              </p:par>
                            </p:childTnLst>
                          </p:cTn>
                        </p:par>
                      </p:childTnLst>
                    </p:cTn>
                  </p:par>
                  <p:par>
                    <p:cTn id="94" fill="hold">
                      <p:stCondLst>
                        <p:cond delay="indefinite"/>
                      </p:stCondLst>
                      <p:childTnLst>
                        <p:par>
                          <p:cTn id="95" fill="hold">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134185"/>
                                        </p:tgtEl>
                                        <p:attrNameLst>
                                          <p:attrName>style.visibility</p:attrName>
                                        </p:attrNameLst>
                                      </p:cBhvr>
                                      <p:to>
                                        <p:strVal val="visible"/>
                                      </p:to>
                                    </p:set>
                                    <p:animEffect transition="in" filter="blinds(horizontal)">
                                      <p:cBhvr>
                                        <p:cTn id="98" dur="500"/>
                                        <p:tgtEl>
                                          <p:spTgt spid="134185"/>
                                        </p:tgtEl>
                                      </p:cBhvr>
                                    </p:animEffect>
                                  </p:childTnLst>
                                </p:cTn>
                              </p:par>
                            </p:childTnLst>
                          </p:cTn>
                        </p:par>
                        <p:par>
                          <p:cTn id="99" fill="hold">
                            <p:stCondLst>
                              <p:cond delay="500"/>
                            </p:stCondLst>
                            <p:childTnLst>
                              <p:par>
                                <p:cTn id="100" presetID="3" presetClass="entr" presetSubtype="10" fill="hold" grpId="0" nodeType="afterEffect">
                                  <p:stCondLst>
                                    <p:cond delay="0"/>
                                  </p:stCondLst>
                                  <p:childTnLst>
                                    <p:set>
                                      <p:cBhvr>
                                        <p:cTn id="101" dur="1" fill="hold">
                                          <p:stCondLst>
                                            <p:cond delay="0"/>
                                          </p:stCondLst>
                                        </p:cTn>
                                        <p:tgtEl>
                                          <p:spTgt spid="134197"/>
                                        </p:tgtEl>
                                        <p:attrNameLst>
                                          <p:attrName>style.visibility</p:attrName>
                                        </p:attrNameLst>
                                      </p:cBhvr>
                                      <p:to>
                                        <p:strVal val="visible"/>
                                      </p:to>
                                    </p:set>
                                    <p:animEffect transition="in" filter="blinds(horizontal)">
                                      <p:cBhvr>
                                        <p:cTn id="102" dur="500"/>
                                        <p:tgtEl>
                                          <p:spTgt spid="134197"/>
                                        </p:tgtEl>
                                      </p:cBhvr>
                                    </p:animEffect>
                                  </p:childTnLst>
                                </p:cTn>
                              </p:par>
                            </p:childTnLst>
                          </p:cTn>
                        </p:par>
                        <p:par>
                          <p:cTn id="103" fill="hold">
                            <p:stCondLst>
                              <p:cond delay="1000"/>
                            </p:stCondLst>
                            <p:childTnLst>
                              <p:par>
                                <p:cTn id="104" presetID="3" presetClass="entr" presetSubtype="10" fill="hold" grpId="0" nodeType="afterEffect">
                                  <p:stCondLst>
                                    <p:cond delay="0"/>
                                  </p:stCondLst>
                                  <p:childTnLst>
                                    <p:set>
                                      <p:cBhvr>
                                        <p:cTn id="105" dur="1" fill="hold">
                                          <p:stCondLst>
                                            <p:cond delay="0"/>
                                          </p:stCondLst>
                                        </p:cTn>
                                        <p:tgtEl>
                                          <p:spTgt spid="134186"/>
                                        </p:tgtEl>
                                        <p:attrNameLst>
                                          <p:attrName>style.visibility</p:attrName>
                                        </p:attrNameLst>
                                      </p:cBhvr>
                                      <p:to>
                                        <p:strVal val="visible"/>
                                      </p:to>
                                    </p:set>
                                    <p:animEffect transition="in" filter="blinds(horizontal)">
                                      <p:cBhvr>
                                        <p:cTn id="106" dur="500"/>
                                        <p:tgtEl>
                                          <p:spTgt spid="134186"/>
                                        </p:tgtEl>
                                      </p:cBhvr>
                                    </p:animEffect>
                                  </p:childTnLst>
                                </p:cTn>
                              </p:par>
                            </p:childTnLst>
                          </p:cTn>
                        </p:par>
                        <p:par>
                          <p:cTn id="107" fill="hold">
                            <p:stCondLst>
                              <p:cond delay="1500"/>
                            </p:stCondLst>
                            <p:childTnLst>
                              <p:par>
                                <p:cTn id="108" presetID="3" presetClass="entr" presetSubtype="10" fill="hold" grpId="0" nodeType="afterEffect">
                                  <p:stCondLst>
                                    <p:cond delay="0"/>
                                  </p:stCondLst>
                                  <p:childTnLst>
                                    <p:set>
                                      <p:cBhvr>
                                        <p:cTn id="109" dur="1" fill="hold">
                                          <p:stCondLst>
                                            <p:cond delay="0"/>
                                          </p:stCondLst>
                                        </p:cTn>
                                        <p:tgtEl>
                                          <p:spTgt spid="134201"/>
                                        </p:tgtEl>
                                        <p:attrNameLst>
                                          <p:attrName>style.visibility</p:attrName>
                                        </p:attrNameLst>
                                      </p:cBhvr>
                                      <p:to>
                                        <p:strVal val="visible"/>
                                      </p:to>
                                    </p:set>
                                    <p:animEffect transition="in" filter="blinds(horizontal)">
                                      <p:cBhvr>
                                        <p:cTn id="110" dur="500"/>
                                        <p:tgtEl>
                                          <p:spTgt spid="134201"/>
                                        </p:tgtEl>
                                      </p:cBhvr>
                                    </p:animEffect>
                                  </p:childTnLst>
                                </p:cTn>
                              </p:par>
                              <p:par>
                                <p:cTn id="111" presetID="3" presetClass="entr" presetSubtype="10" fill="hold" nodeType="withEffect">
                                  <p:stCondLst>
                                    <p:cond delay="0"/>
                                  </p:stCondLst>
                                  <p:childTnLst>
                                    <p:set>
                                      <p:cBhvr>
                                        <p:cTn id="112" dur="1" fill="hold">
                                          <p:stCondLst>
                                            <p:cond delay="0"/>
                                          </p:stCondLst>
                                        </p:cTn>
                                        <p:tgtEl>
                                          <p:spTgt spid="134146"/>
                                        </p:tgtEl>
                                        <p:attrNameLst>
                                          <p:attrName>style.visibility</p:attrName>
                                        </p:attrNameLst>
                                      </p:cBhvr>
                                      <p:to>
                                        <p:strVal val="visible"/>
                                      </p:to>
                                    </p:set>
                                    <p:animEffect transition="in" filter="blinds(horizontal)">
                                      <p:cBhvr>
                                        <p:cTn id="113" dur="500"/>
                                        <p:tgtEl>
                                          <p:spTgt spid="134146"/>
                                        </p:tgtEl>
                                      </p:cBhvr>
                                    </p:animEffect>
                                  </p:childTnLst>
                                </p:cTn>
                              </p:par>
                            </p:childTnLst>
                          </p:cTn>
                        </p:par>
                        <p:par>
                          <p:cTn id="114" fill="hold">
                            <p:stCondLst>
                              <p:cond delay="2000"/>
                            </p:stCondLst>
                            <p:childTnLst>
                              <p:par>
                                <p:cTn id="115" presetID="3" presetClass="entr" presetSubtype="10" fill="hold" nodeType="afterEffect">
                                  <p:stCondLst>
                                    <p:cond delay="0"/>
                                  </p:stCondLst>
                                  <p:childTnLst>
                                    <p:set>
                                      <p:cBhvr>
                                        <p:cTn id="116" dur="1" fill="hold">
                                          <p:stCondLst>
                                            <p:cond delay="0"/>
                                          </p:stCondLst>
                                        </p:cTn>
                                        <p:tgtEl>
                                          <p:spTgt spid="9"/>
                                        </p:tgtEl>
                                        <p:attrNameLst>
                                          <p:attrName>style.visibility</p:attrName>
                                        </p:attrNameLst>
                                      </p:cBhvr>
                                      <p:to>
                                        <p:strVal val="visible"/>
                                      </p:to>
                                    </p:set>
                                    <p:animEffect transition="in" filter="blinds(horizontal)">
                                      <p:cBhvr>
                                        <p:cTn id="117" dur="500"/>
                                        <p:tgtEl>
                                          <p:spTgt spid="9"/>
                                        </p:tgtEl>
                                      </p:cBhvr>
                                    </p:animEffect>
                                  </p:childTnLst>
                                </p:cTn>
                              </p:par>
                              <p:par>
                                <p:cTn id="118" presetID="3" presetClass="entr" presetSubtype="10" fill="hold" grpId="0" nodeType="withEffect">
                                  <p:stCondLst>
                                    <p:cond delay="0"/>
                                  </p:stCondLst>
                                  <p:childTnLst>
                                    <p:set>
                                      <p:cBhvr>
                                        <p:cTn id="119" dur="1" fill="hold">
                                          <p:stCondLst>
                                            <p:cond delay="0"/>
                                          </p:stCondLst>
                                        </p:cTn>
                                        <p:tgtEl>
                                          <p:spTgt spid="134200"/>
                                        </p:tgtEl>
                                        <p:attrNameLst>
                                          <p:attrName>style.visibility</p:attrName>
                                        </p:attrNameLst>
                                      </p:cBhvr>
                                      <p:to>
                                        <p:strVal val="visible"/>
                                      </p:to>
                                    </p:set>
                                    <p:animEffect transition="in" filter="blinds(horizontal)">
                                      <p:cBhvr>
                                        <p:cTn id="120" dur="500"/>
                                        <p:tgtEl>
                                          <p:spTgt spid="134200"/>
                                        </p:tgtEl>
                                      </p:cBhvr>
                                    </p:animEffect>
                                  </p:childTnLst>
                                </p:cTn>
                              </p:par>
                              <p:par>
                                <p:cTn id="121" presetID="3" presetClass="entr" presetSubtype="10" fill="hold" nodeType="withEffect">
                                  <p:stCondLst>
                                    <p:cond delay="0"/>
                                  </p:stCondLst>
                                  <p:childTnLst>
                                    <p:set>
                                      <p:cBhvr>
                                        <p:cTn id="122" dur="1" fill="hold">
                                          <p:stCondLst>
                                            <p:cond delay="0"/>
                                          </p:stCondLst>
                                        </p:cTn>
                                        <p:tgtEl>
                                          <p:spTgt spid="134198"/>
                                        </p:tgtEl>
                                        <p:attrNameLst>
                                          <p:attrName>style.visibility</p:attrName>
                                        </p:attrNameLst>
                                      </p:cBhvr>
                                      <p:to>
                                        <p:strVal val="visible"/>
                                      </p:to>
                                    </p:set>
                                    <p:animEffect transition="in" filter="blinds(horizontal)">
                                      <p:cBhvr>
                                        <p:cTn id="123" dur="500"/>
                                        <p:tgtEl>
                                          <p:spTgt spid="134198"/>
                                        </p:tgtEl>
                                      </p:cBhvr>
                                    </p:animEffect>
                                  </p:childTnLst>
                                </p:cTn>
                              </p:par>
                            </p:childTnLst>
                          </p:cTn>
                        </p:par>
                      </p:childTnLst>
                    </p:cTn>
                  </p:par>
                  <p:par>
                    <p:cTn id="124" fill="hold">
                      <p:stCondLst>
                        <p:cond delay="indefinite"/>
                      </p:stCondLst>
                      <p:childTnLst>
                        <p:par>
                          <p:cTn id="125" fill="hold">
                            <p:stCondLst>
                              <p:cond delay="0"/>
                            </p:stCondLst>
                            <p:childTnLst>
                              <p:par>
                                <p:cTn id="126" presetID="3" presetClass="entr" presetSubtype="10" fill="hold" nodeType="clickEffect">
                                  <p:stCondLst>
                                    <p:cond delay="0"/>
                                  </p:stCondLst>
                                  <p:childTnLst>
                                    <p:set>
                                      <p:cBhvr>
                                        <p:cTn id="127" dur="1" fill="hold">
                                          <p:stCondLst>
                                            <p:cond delay="0"/>
                                          </p:stCondLst>
                                        </p:cTn>
                                        <p:tgtEl>
                                          <p:spTgt spid="134159"/>
                                        </p:tgtEl>
                                        <p:attrNameLst>
                                          <p:attrName>style.visibility</p:attrName>
                                        </p:attrNameLst>
                                      </p:cBhvr>
                                      <p:to>
                                        <p:strVal val="visible"/>
                                      </p:to>
                                    </p:set>
                                    <p:animEffect transition="in" filter="blinds(horizontal)">
                                      <p:cBhvr>
                                        <p:cTn id="128" dur="500"/>
                                        <p:tgtEl>
                                          <p:spTgt spid="134159"/>
                                        </p:tgtEl>
                                      </p:cBhvr>
                                    </p:animEffect>
                                  </p:childTnLst>
                                </p:cTn>
                              </p:par>
                            </p:childTnLst>
                          </p:cTn>
                        </p:par>
                        <p:par>
                          <p:cTn id="129" fill="hold">
                            <p:stCondLst>
                              <p:cond delay="500"/>
                            </p:stCondLst>
                            <p:childTnLst>
                              <p:par>
                                <p:cTn id="130" presetID="3" presetClass="entr" presetSubtype="10" fill="hold" grpId="0" nodeType="afterEffect">
                                  <p:stCondLst>
                                    <p:cond delay="0"/>
                                  </p:stCondLst>
                                  <p:childTnLst>
                                    <p:set>
                                      <p:cBhvr>
                                        <p:cTn id="131" dur="1" fill="hold">
                                          <p:stCondLst>
                                            <p:cond delay="0"/>
                                          </p:stCondLst>
                                        </p:cTn>
                                        <p:tgtEl>
                                          <p:spTgt spid="134191"/>
                                        </p:tgtEl>
                                        <p:attrNameLst>
                                          <p:attrName>style.visibility</p:attrName>
                                        </p:attrNameLst>
                                      </p:cBhvr>
                                      <p:to>
                                        <p:strVal val="visible"/>
                                      </p:to>
                                    </p:set>
                                    <p:animEffect transition="in" filter="blinds(horizontal)">
                                      <p:cBhvr>
                                        <p:cTn id="132" dur="500"/>
                                        <p:tgtEl>
                                          <p:spTgt spid="134191"/>
                                        </p:tgtEl>
                                      </p:cBhvr>
                                    </p:animEffect>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grpId="0" nodeType="clickEffect">
                                  <p:stCondLst>
                                    <p:cond delay="0"/>
                                  </p:stCondLst>
                                  <p:childTnLst>
                                    <p:set>
                                      <p:cBhvr>
                                        <p:cTn id="136" dur="1" fill="hold">
                                          <p:stCondLst>
                                            <p:cond delay="0"/>
                                          </p:stCondLst>
                                        </p:cTn>
                                        <p:tgtEl>
                                          <p:spTgt spid="349219"/>
                                        </p:tgtEl>
                                        <p:attrNameLst>
                                          <p:attrName>style.visibility</p:attrName>
                                        </p:attrNameLst>
                                      </p:cBhvr>
                                      <p:to>
                                        <p:strVal val="visible"/>
                                      </p:to>
                                    </p:set>
                                    <p:anim calcmode="lin" valueType="num">
                                      <p:cBhvr>
                                        <p:cTn id="137" dur="500" fill="hold"/>
                                        <p:tgtEl>
                                          <p:spTgt spid="349219"/>
                                        </p:tgtEl>
                                        <p:attrNameLst>
                                          <p:attrName>ppt_x</p:attrName>
                                        </p:attrNameLst>
                                      </p:cBhvr>
                                      <p:tavLst>
                                        <p:tav tm="0">
                                          <p:val>
                                            <p:strVal val="#ppt_x"/>
                                          </p:val>
                                        </p:tav>
                                        <p:tav tm="100000">
                                          <p:val>
                                            <p:strVal val="#ppt_x"/>
                                          </p:val>
                                        </p:tav>
                                      </p:tavLst>
                                    </p:anim>
                                    <p:anim calcmode="lin" valueType="num">
                                      <p:cBhvr>
                                        <p:cTn id="138" dur="500" fill="hold"/>
                                        <p:tgtEl>
                                          <p:spTgt spid="349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50" grpId="0" bldLvl="0" animBg="1"/>
      <p:bldP spid="134151" grpId="0" bldLvl="0" animBg="1"/>
      <p:bldP spid="134153" grpId="0" bldLvl="0" animBg="1"/>
      <p:bldP spid="134154" grpId="0" bldLvl="0" animBg="1"/>
      <p:bldP spid="134155" grpId="0" bldLvl="0" animBg="1"/>
      <p:bldP spid="134174" grpId="0"/>
      <p:bldP spid="134175" grpId="0" bldLvl="0" animBg="1"/>
      <p:bldP spid="134176" grpId="0"/>
      <p:bldP spid="134177" grpId="0"/>
      <p:bldP spid="134178" grpId="0"/>
      <p:bldP spid="134179" grpId="0"/>
      <p:bldP spid="134185" grpId="0"/>
      <p:bldP spid="134186" grpId="0"/>
      <p:bldP spid="134191" grpId="0"/>
      <p:bldP spid="134192" grpId="0" bldLvl="0" animBg="1"/>
      <p:bldP spid="134196" grpId="0"/>
      <p:bldP spid="134197" grpId="0"/>
      <p:bldP spid="134199" grpId="0" bldLvl="0" animBg="1"/>
      <p:bldP spid="134200" grpId="0" bldLvl="0" animBg="1"/>
      <p:bldP spid="134201" grpId="0"/>
      <p:bldP spid="349219" grpId="0" bldLvl="0" animBg="1"/>
    </p:bld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41" name="Rectangle 3"/>
          <p:cNvSpPr/>
          <p:nvPr/>
        </p:nvSpPr>
        <p:spPr>
          <a:xfrm>
            <a:off x="861695" y="1354455"/>
            <a:ext cx="9084310" cy="502920"/>
          </a:xfrm>
          <a:prstGeom prst="rect">
            <a:avLst/>
          </a:prstGeom>
          <a:noFill/>
          <a:ln w="9525">
            <a:noFill/>
          </a:ln>
        </p:spPr>
        <p:txBody>
          <a:bodyPr anchor="t" anchorCtr="0"/>
          <a:p>
            <a:pPr algn="just">
              <a:spcBef>
                <a:spcPct val="20000"/>
              </a:spcBef>
              <a:buClr>
                <a:schemeClr val="accent2"/>
              </a:buClr>
              <a:buFont typeface="Wingdings" panose="05000000000000000000" pitchFamily="2" charset="2"/>
            </a:pPr>
            <a:r>
              <a:rPr lang="zh-CN" altLang="en-US" sz="2800" b="1" dirty="0">
                <a:solidFill>
                  <a:srgbClr val="FF0000"/>
                </a:solidFill>
                <a:latin typeface="黑体" panose="02010609060101010101" pitchFamily="49" charset="-122"/>
                <a:ea typeface="黑体" panose="02010609060101010101" pitchFamily="49" charset="-122"/>
              </a:rPr>
              <a:t>（三）利润分配业务核算的账务处理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a:p>
            <a:pPr algn="just">
              <a:spcBef>
                <a:spcPct val="20000"/>
              </a:spcBef>
              <a:buClr>
                <a:schemeClr val="accent2"/>
              </a:buClr>
              <a:buFont typeface="Wingdings" panose="05000000000000000000" pitchFamily="2" charset="2"/>
            </a:pPr>
            <a:endParaRPr lang="en-US" altLang="zh-CN" sz="2800" b="1" dirty="0">
              <a:solidFill>
                <a:srgbClr val="FF0000"/>
              </a:solidFill>
              <a:latin typeface="黑体" panose="02010609060101010101" pitchFamily="49" charset="-122"/>
              <a:ea typeface="黑体" panose="02010609060101010101" pitchFamily="49" charset="-122"/>
            </a:endParaRPr>
          </a:p>
        </p:txBody>
      </p:sp>
      <p:sp>
        <p:nvSpPr>
          <p:cNvPr id="522242" name="Rectangle 4"/>
          <p:cNvSpPr/>
          <p:nvPr/>
        </p:nvSpPr>
        <p:spPr>
          <a:xfrm>
            <a:off x="1236980" y="1929130"/>
            <a:ext cx="9914255" cy="192849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年终决算时，“本年利润”账户盈利</a:t>
            </a:r>
            <a:r>
              <a:rPr lang="en-US" altLang="zh-CN" sz="3200" b="1" dirty="0">
                <a:latin typeface="楷体" panose="02010609060101010101" pitchFamily="49" charset="-122"/>
                <a:ea typeface="楷体" panose="02010609060101010101" pitchFamily="49" charset="-122"/>
              </a:rPr>
              <a:t>10 720</a:t>
            </a:r>
            <a:r>
              <a:rPr lang="zh-CN" altLang="en-US" sz="3200" b="1" dirty="0">
                <a:latin typeface="楷体" panose="02010609060101010101" pitchFamily="49" charset="-122"/>
                <a:ea typeface="楷体" panose="02010609060101010101" pitchFamily="49" charset="-122"/>
              </a:rPr>
              <a:t>元，转入“利润分配”账户。</a:t>
            </a:r>
            <a:endParaRPr lang="zh-CN" altLang="en-US" sz="3200" b="1" dirty="0">
              <a:latin typeface="楷体" panose="02010609060101010101" pitchFamily="49" charset="-122"/>
              <a:ea typeface="楷体" panose="02010609060101010101" pitchFamily="49" charset="-122"/>
            </a:endParaRPr>
          </a:p>
        </p:txBody>
      </p:sp>
      <p:sp>
        <p:nvSpPr>
          <p:cNvPr id="655365" name="Rectangle 5" descr="Rectangle: Click to edit Master text styles&#13;&#10;Second level&#13;&#10;Third level&#13;&#10;Fourth level&#13;&#10;Fifth level"/>
          <p:cNvSpPr/>
          <p:nvPr/>
        </p:nvSpPr>
        <p:spPr>
          <a:xfrm>
            <a:off x="2095500" y="4000500"/>
            <a:ext cx="8072438" cy="2000250"/>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借：本年利润</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10</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720</a:t>
            </a:r>
            <a:endParaRPr lang="zh-CN" altLang="zh-CN" sz="28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贷：利润分配</a:t>
            </a:r>
            <a:r>
              <a:rPr lang="en-US" altLang="zh-CN" sz="2800" b="1" dirty="0">
                <a:latin typeface="仿宋" panose="02010609060101010101" pitchFamily="49" charset="-122"/>
                <a:ea typeface="仿宋" panose="02010609060101010101" pitchFamily="49" charset="-122"/>
              </a:rPr>
              <a:t>—</a:t>
            </a:r>
            <a:r>
              <a:rPr lang="zh-CN" altLang="en-US" sz="2800" b="1" dirty="0">
                <a:latin typeface="仿宋" panose="02010609060101010101" pitchFamily="49" charset="-122"/>
                <a:ea typeface="仿宋" panose="02010609060101010101" pitchFamily="49" charset="-122"/>
              </a:rPr>
              <a:t>未分配利润      </a:t>
            </a:r>
            <a:r>
              <a:rPr lang="zh-CN" altLang="zh-CN" sz="2800" b="1" dirty="0">
                <a:latin typeface="仿宋" panose="02010609060101010101" pitchFamily="49" charset="-122"/>
                <a:ea typeface="仿宋" panose="02010609060101010101" pitchFamily="49" charset="-122"/>
              </a:rPr>
              <a:t>10</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720</a:t>
            </a:r>
            <a:endParaRPr lang="zh-CN" altLang="zh-CN" sz="2800" b="1" dirty="0">
              <a:latin typeface="仿宋" panose="02010609060101010101" pitchFamily="49" charset="-122"/>
              <a:ea typeface="仿宋" panose="02010609060101010101" pitchFamily="49" charset="-122"/>
            </a:endParaRPr>
          </a:p>
        </p:txBody>
      </p:sp>
      <p:sp>
        <p:nvSpPr>
          <p:cNvPr id="522245"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65"/>
                                        </p:tgtEl>
                                        <p:attrNameLst>
                                          <p:attrName>style.visibility</p:attrName>
                                        </p:attrNameLst>
                                      </p:cBhvr>
                                      <p:to>
                                        <p:strVal val="visible"/>
                                      </p:to>
                                    </p:set>
                                    <p:anim calcmode="lin" valueType="num">
                                      <p:cBhvr>
                                        <p:cTn id="7" dur="500" fill="hold"/>
                                        <p:tgtEl>
                                          <p:spTgt spid="655365"/>
                                        </p:tgtEl>
                                        <p:attrNameLst>
                                          <p:attrName>ppt_x</p:attrName>
                                        </p:attrNameLst>
                                      </p:cBhvr>
                                      <p:tavLst>
                                        <p:tav tm="0">
                                          <p:val>
                                            <p:strVal val="0-#ppt_w/2"/>
                                          </p:val>
                                        </p:tav>
                                        <p:tav tm="100000">
                                          <p:val>
                                            <p:strVal val="#ppt_x"/>
                                          </p:val>
                                        </p:tav>
                                      </p:tavLst>
                                    </p:anim>
                                    <p:anim calcmode="lin" valueType="num">
                                      <p:cBhvr>
                                        <p:cTn id="8" dur="500" fill="hold"/>
                                        <p:tgtEl>
                                          <p:spTgt spid="6553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65" grpId="0" bldLvl="0" animBg="1"/>
    </p:bld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3265"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23266" name="Rectangle 3"/>
          <p:cNvSpPr/>
          <p:nvPr/>
        </p:nvSpPr>
        <p:spPr>
          <a:xfrm>
            <a:off x="955040" y="1282700"/>
            <a:ext cx="8990965" cy="503555"/>
          </a:xfrm>
          <a:prstGeom prst="rect">
            <a:avLst/>
          </a:prstGeom>
          <a:noFill/>
          <a:ln w="9525">
            <a:noFill/>
          </a:ln>
        </p:spPr>
        <p:txBody>
          <a:bodyPr anchor="t" anchorCtr="0"/>
          <a:p>
            <a:pPr algn="just">
              <a:spcBef>
                <a:spcPct val="20000"/>
              </a:spcBef>
              <a:buClr>
                <a:schemeClr val="accent2"/>
              </a:buClr>
              <a:buFont typeface="Wingdings" panose="05000000000000000000" pitchFamily="2" charset="2"/>
            </a:pPr>
            <a:r>
              <a:rPr lang="zh-CN" altLang="en-US" sz="2800" b="1" dirty="0">
                <a:solidFill>
                  <a:srgbClr val="FF0000"/>
                </a:solidFill>
                <a:latin typeface="黑体" panose="02010609060101010101" pitchFamily="49" charset="-122"/>
                <a:ea typeface="黑体" panose="02010609060101010101" pitchFamily="49" charset="-122"/>
              </a:rPr>
              <a:t>（三）利润分配业务核算的账务处理</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23267" name="Rectangle 4"/>
          <p:cNvSpPr/>
          <p:nvPr/>
        </p:nvSpPr>
        <p:spPr>
          <a:xfrm>
            <a:off x="955040" y="1989455"/>
            <a:ext cx="10107295" cy="165544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按净利润（</a:t>
            </a:r>
            <a:r>
              <a:rPr lang="en-US" altLang="zh-CN" sz="3200" b="1" dirty="0">
                <a:latin typeface="楷体" panose="02010609060101010101" pitchFamily="49" charset="-122"/>
                <a:ea typeface="楷体" panose="02010609060101010101" pitchFamily="49" charset="-122"/>
              </a:rPr>
              <a:t>10720</a:t>
            </a: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10%</a:t>
            </a:r>
            <a:r>
              <a:rPr lang="zh-CN" altLang="en-US" sz="3200" b="1" dirty="0">
                <a:latin typeface="楷体" panose="02010609060101010101" pitchFamily="49" charset="-122"/>
                <a:ea typeface="楷体" panose="02010609060101010101" pitchFamily="49" charset="-122"/>
              </a:rPr>
              <a:t>提取法定盈余公积。</a:t>
            </a:r>
            <a:endParaRPr lang="zh-CN" altLang="en-US" sz="3200" b="1" dirty="0">
              <a:latin typeface="楷体" panose="02010609060101010101" pitchFamily="49" charset="-122"/>
              <a:ea typeface="楷体" panose="02010609060101010101" pitchFamily="49" charset="-122"/>
            </a:endParaRPr>
          </a:p>
        </p:txBody>
      </p:sp>
      <p:sp>
        <p:nvSpPr>
          <p:cNvPr id="656389" name="Rectangle 5" descr="Rectangle: Click to edit Master text styles&#13;&#10;Second level&#13;&#10;Third level&#13;&#10;Fourth level&#13;&#10;Fifth level"/>
          <p:cNvSpPr/>
          <p:nvPr/>
        </p:nvSpPr>
        <p:spPr>
          <a:xfrm>
            <a:off x="2132013" y="3501073"/>
            <a:ext cx="7929562" cy="1584325"/>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2800" b="1" dirty="0">
                <a:latin typeface="仿宋" panose="02010609060101010101" pitchFamily="49" charset="-122"/>
                <a:ea typeface="仿宋" panose="02010609060101010101" pitchFamily="49" charset="-122"/>
              </a:rPr>
              <a:t>借：利润分配—</a:t>
            </a:r>
            <a:r>
              <a:rPr lang="zh-CN" altLang="en-US" sz="2800" b="1" dirty="0">
                <a:latin typeface="仿宋" panose="02010609060101010101" pitchFamily="49" charset="-122"/>
                <a:ea typeface="仿宋" panose="02010609060101010101" pitchFamily="49" charset="-122"/>
              </a:rPr>
              <a:t>提取法定盈余公积  </a:t>
            </a:r>
            <a:r>
              <a:rPr lang="zh-CN" altLang="zh-CN" sz="2800" b="1" dirty="0">
                <a:latin typeface="仿宋" panose="02010609060101010101" pitchFamily="49" charset="-122"/>
                <a:ea typeface="仿宋" panose="02010609060101010101" pitchFamily="49" charset="-122"/>
              </a:rPr>
              <a:t>1</a:t>
            </a:r>
            <a:r>
              <a:rPr lang="en-US" altLang="zh-CN" sz="2800" b="1" dirty="0">
                <a:latin typeface="仿宋" panose="02010609060101010101" pitchFamily="49" charset="-122"/>
                <a:ea typeface="仿宋" panose="02010609060101010101" pitchFamily="49" charset="-122"/>
              </a:rPr>
              <a:t> 072</a:t>
            </a:r>
            <a:endParaRPr lang="zh-CN" altLang="zh-CN" sz="28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贷：盈余公积—法定盈余公积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1</a:t>
            </a:r>
            <a:r>
              <a:rPr lang="en-US" altLang="zh-CN" sz="2800" b="1" dirty="0">
                <a:latin typeface="仿宋" panose="02010609060101010101" pitchFamily="49" charset="-122"/>
                <a:ea typeface="仿宋" panose="02010609060101010101" pitchFamily="49" charset="-122"/>
              </a:rPr>
              <a:t> </a:t>
            </a:r>
            <a:r>
              <a:rPr lang="zh-CN" altLang="zh-CN" sz="2800" b="1" dirty="0">
                <a:latin typeface="仿宋" panose="02010609060101010101" pitchFamily="49" charset="-122"/>
                <a:ea typeface="仿宋" panose="02010609060101010101" pitchFamily="49" charset="-122"/>
              </a:rPr>
              <a:t>072</a:t>
            </a:r>
            <a:endParaRPr lang="zh-CN" altLang="zh-CN"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6389"/>
                                        </p:tgtEl>
                                        <p:attrNameLst>
                                          <p:attrName>style.visibility</p:attrName>
                                        </p:attrNameLst>
                                      </p:cBhvr>
                                      <p:to>
                                        <p:strVal val="visible"/>
                                      </p:to>
                                    </p:set>
                                    <p:anim calcmode="lin" valueType="num">
                                      <p:cBhvr>
                                        <p:cTn id="7" dur="500" fill="hold"/>
                                        <p:tgtEl>
                                          <p:spTgt spid="656389"/>
                                        </p:tgtEl>
                                        <p:attrNameLst>
                                          <p:attrName>ppt_x</p:attrName>
                                        </p:attrNameLst>
                                      </p:cBhvr>
                                      <p:tavLst>
                                        <p:tav tm="0">
                                          <p:val>
                                            <p:strVal val="0-#ppt_w/2"/>
                                          </p:val>
                                        </p:tav>
                                        <p:tav tm="100000">
                                          <p:val>
                                            <p:strVal val="#ppt_x"/>
                                          </p:val>
                                        </p:tav>
                                      </p:tavLst>
                                    </p:anim>
                                    <p:anim calcmode="lin" valueType="num">
                                      <p:cBhvr>
                                        <p:cTn id="8" dur="500" fill="hold"/>
                                        <p:tgtEl>
                                          <p:spTgt spid="6563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389" grpId="0" bldLvl="0" animBg="1"/>
    </p:bld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4289" name="Rectangle 2"/>
          <p:cNvSpPr/>
          <p:nvPr>
            <p:ph type="title"/>
          </p:nvPr>
        </p:nvSpPr>
        <p:spPr>
          <a:xfrm>
            <a:off x="2133600" y="304800"/>
            <a:ext cx="8355013"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24290" name="Rectangle 3"/>
          <p:cNvSpPr/>
          <p:nvPr/>
        </p:nvSpPr>
        <p:spPr>
          <a:xfrm>
            <a:off x="1010920" y="1282700"/>
            <a:ext cx="9006205" cy="503555"/>
          </a:xfrm>
          <a:prstGeom prst="rect">
            <a:avLst/>
          </a:prstGeom>
          <a:noFill/>
          <a:ln w="9525">
            <a:noFill/>
          </a:ln>
        </p:spPr>
        <p:txBody>
          <a:bodyPr anchor="t" anchorCtr="0"/>
          <a:p>
            <a:pPr algn="just">
              <a:spcBef>
                <a:spcPct val="20000"/>
              </a:spcBef>
              <a:buClr>
                <a:schemeClr val="accent2"/>
              </a:buClr>
              <a:buFont typeface="Wingdings" panose="05000000000000000000" pitchFamily="2" charset="2"/>
            </a:pPr>
            <a:r>
              <a:rPr lang="zh-CN" altLang="en-US" sz="3200" b="1" dirty="0">
                <a:solidFill>
                  <a:srgbClr val="FF0000"/>
                </a:solidFill>
                <a:latin typeface="黑体" panose="02010609060101010101" pitchFamily="49" charset="-122"/>
                <a:ea typeface="黑体" panose="02010609060101010101" pitchFamily="49" charset="-122"/>
              </a:rPr>
              <a:t>（三）利润分配业务核算的账务处理</a:t>
            </a:r>
            <a:endParaRPr lang="zh-CN" altLang="en-US" sz="3200" b="1" dirty="0">
              <a:solidFill>
                <a:srgbClr val="FF0000"/>
              </a:solidFill>
              <a:latin typeface="黑体" panose="02010609060101010101" pitchFamily="49" charset="-122"/>
              <a:ea typeface="黑体" panose="02010609060101010101" pitchFamily="49" charset="-122"/>
            </a:endParaRPr>
          </a:p>
          <a:p>
            <a:pPr algn="just">
              <a:spcBef>
                <a:spcPct val="20000"/>
              </a:spcBef>
              <a:buClr>
                <a:schemeClr val="accent2"/>
              </a:buClr>
              <a:buFont typeface="Wingdings" panose="05000000000000000000" pitchFamily="2" charset="2"/>
            </a:pP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524291" name="Rectangle 4"/>
          <p:cNvSpPr/>
          <p:nvPr/>
        </p:nvSpPr>
        <p:spPr>
          <a:xfrm>
            <a:off x="855980" y="1989455"/>
            <a:ext cx="10349865" cy="1655445"/>
          </a:xfrm>
          <a:prstGeom prst="rect">
            <a:avLst/>
          </a:prstGeom>
          <a:noFill/>
          <a:ln w="9525">
            <a:noFill/>
          </a:ln>
        </p:spPr>
        <p:txBody>
          <a:bodyPr anchor="t" anchorCtr="0"/>
          <a:p>
            <a:pPr algn="just">
              <a:lnSpc>
                <a:spcPct val="150000"/>
              </a:lnSpc>
              <a:spcBef>
                <a:spcPct val="20000"/>
              </a:spcBef>
              <a:buClr>
                <a:schemeClr val="accent2"/>
              </a:buClr>
              <a:buFont typeface="Wingdings" panose="05000000000000000000" pitchFamily="2" charset="2"/>
              <a:buChar char="Ø"/>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企业按照批准的利润分配方案，向投资者分配利润</a:t>
            </a:r>
            <a:r>
              <a:rPr lang="en-US" altLang="zh-CN" sz="3200" b="1" dirty="0">
                <a:latin typeface="楷体" panose="02010609060101010101" pitchFamily="49" charset="-122"/>
                <a:ea typeface="楷体" panose="02010609060101010101" pitchFamily="49" charset="-122"/>
              </a:rPr>
              <a:t>7 648</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657413" name="Rectangle 5" descr="Rectangle: Click to edit Master text styles&#13;&#10;Second level&#13;&#10;Third level&#13;&#10;Fourth level&#13;&#10;Fifth level"/>
          <p:cNvSpPr/>
          <p:nvPr/>
        </p:nvSpPr>
        <p:spPr>
          <a:xfrm>
            <a:off x="2095500" y="3714750"/>
            <a:ext cx="8001000" cy="1643063"/>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sz="3200" b="1" dirty="0">
                <a:latin typeface="仿宋" panose="02010609060101010101" pitchFamily="49" charset="-122"/>
                <a:ea typeface="仿宋" panose="02010609060101010101" pitchFamily="49" charset="-122"/>
              </a:rPr>
              <a:t>借：利润分配—应付现金股利</a:t>
            </a:r>
            <a:r>
              <a:rPr lang="zh-CN" altLang="en-US"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7</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648</a:t>
            </a:r>
            <a:endParaRPr lang="zh-CN" altLang="zh-CN" sz="3200"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zh-CN" altLang="zh-CN" sz="3200" b="1" dirty="0">
                <a:latin typeface="仿宋" panose="02010609060101010101" pitchFamily="49" charset="-122"/>
                <a:ea typeface="仿宋" panose="02010609060101010101" pitchFamily="49" charset="-122"/>
              </a:rPr>
              <a:t>  </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贷：应付股利</a:t>
            </a:r>
            <a:r>
              <a:rPr lang="zh-CN" altLang="en-US"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7</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648</a:t>
            </a:r>
            <a:endParaRPr lang="zh-CN" altLang="zh-CN" sz="32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7413"/>
                                        </p:tgtEl>
                                        <p:attrNameLst>
                                          <p:attrName>style.visibility</p:attrName>
                                        </p:attrNameLst>
                                      </p:cBhvr>
                                      <p:to>
                                        <p:strVal val="visible"/>
                                      </p:to>
                                    </p:set>
                                    <p:anim calcmode="lin" valueType="num">
                                      <p:cBhvr>
                                        <p:cTn id="7" dur="500" fill="hold"/>
                                        <p:tgtEl>
                                          <p:spTgt spid="657413"/>
                                        </p:tgtEl>
                                        <p:attrNameLst>
                                          <p:attrName>ppt_x</p:attrName>
                                        </p:attrNameLst>
                                      </p:cBhvr>
                                      <p:tavLst>
                                        <p:tav tm="0">
                                          <p:val>
                                            <p:strVal val="0-#ppt_w/2"/>
                                          </p:val>
                                        </p:tav>
                                        <p:tav tm="100000">
                                          <p:val>
                                            <p:strVal val="#ppt_x"/>
                                          </p:val>
                                        </p:tav>
                                      </p:tavLst>
                                    </p:anim>
                                    <p:anim calcmode="lin" valueType="num">
                                      <p:cBhvr>
                                        <p:cTn id="8" dur="500" fill="hold"/>
                                        <p:tgtEl>
                                          <p:spTgt spid="6574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413" grpId="0" bldLvl="0" animBg="1"/>
    </p:bld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531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第六节  利润形成和分配业务的核算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974851" name="Rectangle 3"/>
          <p:cNvSpPr/>
          <p:nvPr>
            <p:ph idx="1"/>
          </p:nvPr>
        </p:nvSpPr>
        <p:spPr>
          <a:xfrm>
            <a:off x="927735" y="1214755"/>
            <a:ext cx="10210800" cy="5443220"/>
          </a:xfrm>
          <a:solidFill>
            <a:schemeClr val="bg1"/>
          </a:solidFill>
        </p:spPr>
        <p:txBody>
          <a:bodyPr vert="horz" wrap="square" lIns="91440" tIns="45720" rIns="91440" bIns="45720" anchor="t" anchorCtr="0"/>
          <a:p>
            <a:pPr algn="just" eaLnBrk="1" hangingPunct="1">
              <a:lnSpc>
                <a:spcPct val="150000"/>
              </a:lnSpc>
              <a:buNone/>
            </a:pPr>
            <a:r>
              <a:rPr lang="zh-CN" altLang="en-US" sz="2800" dirty="0">
                <a:solidFill>
                  <a:srgbClr val="FF0000"/>
                </a:solidFill>
                <a:latin typeface="黑体" panose="02010609060101010101" pitchFamily="49" charset="-122"/>
                <a:ea typeface="黑体" panose="02010609060101010101" pitchFamily="49" charset="-122"/>
              </a:rPr>
              <a:t>（三）利润分配业务核算的账务处理</a:t>
            </a:r>
            <a:endParaRPr lang="zh-CN" altLang="en-US" sz="2800" dirty="0">
              <a:solidFill>
                <a:srgbClr val="FF0000"/>
              </a:solidFill>
              <a:latin typeface="黑体" panose="02010609060101010101" pitchFamily="49" charset="-122"/>
              <a:ea typeface="黑体" panose="02010609060101010101" pitchFamily="49" charset="-122"/>
            </a:endParaRPr>
          </a:p>
          <a:p>
            <a:pPr eaLnBrk="1" hangingPunct="1">
              <a:lnSpc>
                <a:spcPct val="150000"/>
              </a:lnSpc>
              <a:buFont typeface="Wingdings" panose="05000000000000000000" pitchFamily="2" charset="2"/>
              <a:buChar char="Ø"/>
            </a:pPr>
            <a:r>
              <a:rPr lang="en-US"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en-US" altLang="zh-CN" sz="2800" dirty="0">
                <a:solidFill>
                  <a:srgbClr val="FF0000"/>
                </a:solidFill>
                <a:latin typeface="楷体" panose="02010609060101010101" pitchFamily="49" charset="-122"/>
                <a:ea typeface="楷体" panose="02010609060101010101" pitchFamily="49" charset="-122"/>
              </a:rPr>
              <a:t>21】</a:t>
            </a:r>
            <a:r>
              <a:rPr lang="zh-CN" altLang="en-US" sz="2800" dirty="0">
                <a:latin typeface="楷体" panose="02010609060101010101" pitchFamily="49" charset="-122"/>
                <a:ea typeface="楷体" panose="02010609060101010101" pitchFamily="49" charset="-122"/>
              </a:rPr>
              <a:t>将利润分配的所有明细账户转入“未分配利润”明细账户，并计算年末未分配利润。</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仿宋" panose="02010609060101010101" pitchFamily="49" charset="-122"/>
                <a:ea typeface="仿宋" panose="02010609060101010101" pitchFamily="49" charset="-122"/>
              </a:rPr>
              <a:t>   </a:t>
            </a:r>
            <a:endParaRPr lang="zh-CN" altLang="en-US" sz="2800" dirty="0">
              <a:latin typeface="仿宋" panose="02010609060101010101" pitchFamily="49" charset="-122"/>
              <a:ea typeface="仿宋" panose="02010609060101010101" pitchFamily="49" charset="-122"/>
            </a:endParaRPr>
          </a:p>
          <a:p>
            <a:pPr eaLnBrk="1" latinLnBrk="0" hangingPunct="1">
              <a:lnSpc>
                <a:spcPct val="140000"/>
              </a:lnSpc>
              <a:spcBef>
                <a:spcPct val="0"/>
              </a:spcBef>
              <a:buNone/>
            </a:pPr>
            <a:r>
              <a:rPr lang="zh-CN" altLang="en-US" sz="1000" dirty="0">
                <a:latin typeface="仿宋" panose="02010609060101010101" pitchFamily="49" charset="-122"/>
                <a:ea typeface="仿宋" panose="02010609060101010101" pitchFamily="49" charset="-122"/>
              </a:rPr>
              <a:t>   </a:t>
            </a:r>
            <a:endParaRPr lang="zh-CN" altLang="en-US" sz="1000" dirty="0">
              <a:latin typeface="仿宋" panose="02010609060101010101" pitchFamily="49" charset="-122"/>
              <a:ea typeface="仿宋" panose="02010609060101010101" pitchFamily="49" charset="-122"/>
            </a:endParaRPr>
          </a:p>
          <a:p>
            <a:pPr eaLnBrk="1" latinLnBrk="0" hangingPunct="1">
              <a:lnSpc>
                <a:spcPct val="140000"/>
              </a:lnSpc>
              <a:spcBef>
                <a:spcPct val="0"/>
              </a:spcBef>
              <a:buNone/>
            </a:pPr>
            <a:r>
              <a:rPr lang="zh-CN" altLang="zh-CN" sz="2800" dirty="0">
                <a:latin typeface="仿宋" panose="02010609060101010101" pitchFamily="49" charset="-122"/>
                <a:ea typeface="仿宋" panose="02010609060101010101" pitchFamily="49" charset="-122"/>
              </a:rPr>
              <a:t>   借：利润分配</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未分配利润       </a:t>
            </a:r>
            <a:r>
              <a:rPr lang="en-US" altLang="zh-CN" sz="2800" dirty="0">
                <a:latin typeface="仿宋" panose="02010609060101010101" pitchFamily="49" charset="-122"/>
                <a:ea typeface="仿宋" panose="02010609060101010101" pitchFamily="49" charset="-122"/>
              </a:rPr>
              <a:t>8 720</a:t>
            </a:r>
            <a:endParaRPr lang="zh-CN" altLang="zh-CN" sz="2800" dirty="0">
              <a:latin typeface="仿宋" panose="02010609060101010101" pitchFamily="49" charset="-122"/>
              <a:ea typeface="仿宋" panose="02010609060101010101" pitchFamily="49" charset="-122"/>
            </a:endParaRPr>
          </a:p>
          <a:p>
            <a:pPr eaLnBrk="1" latinLnBrk="0" hangingPunct="1">
              <a:lnSpc>
                <a:spcPct val="140000"/>
              </a:lnSpc>
              <a:spcBef>
                <a:spcPct val="0"/>
              </a:spcBef>
              <a:buNone/>
            </a:pPr>
            <a:r>
              <a:rPr lang="zh-CN" altLang="zh-CN" sz="2800" dirty="0">
                <a:latin typeface="仿宋" panose="02010609060101010101" pitchFamily="49" charset="-122"/>
                <a:ea typeface="仿宋" panose="02010609060101010101" pitchFamily="49" charset="-122"/>
              </a:rPr>
              <a:t>  </a:t>
            </a: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贷：利润分配—</a:t>
            </a:r>
            <a:r>
              <a:rPr lang="zh-CN" altLang="en-US" sz="2800" dirty="0">
                <a:latin typeface="仿宋" panose="02010609060101010101" pitchFamily="49" charset="-122"/>
                <a:ea typeface="仿宋" panose="02010609060101010101" pitchFamily="49" charset="-122"/>
              </a:rPr>
              <a:t>提取法定盈余公积 </a:t>
            </a:r>
            <a:r>
              <a:rPr lang="zh-CN" altLang="zh-CN" sz="2800" dirty="0">
                <a:latin typeface="仿宋" panose="02010609060101010101" pitchFamily="49" charset="-122"/>
                <a:ea typeface="仿宋" panose="02010609060101010101" pitchFamily="49" charset="-122"/>
              </a:rPr>
              <a:t>1</a:t>
            </a:r>
            <a:r>
              <a:rPr lang="en-US" altLang="zh-CN" sz="2800" dirty="0">
                <a:latin typeface="仿宋" panose="02010609060101010101" pitchFamily="49" charset="-122"/>
                <a:ea typeface="仿宋" panose="02010609060101010101" pitchFamily="49" charset="-122"/>
              </a:rPr>
              <a:t> 072</a:t>
            </a:r>
            <a:endParaRPr lang="en-US" altLang="zh-CN" sz="2800" dirty="0">
              <a:latin typeface="仿宋" panose="02010609060101010101" pitchFamily="49" charset="-122"/>
              <a:ea typeface="仿宋" panose="02010609060101010101" pitchFamily="49" charset="-122"/>
            </a:endParaRPr>
          </a:p>
          <a:p>
            <a:pPr eaLnBrk="1" latinLnBrk="0" hangingPunct="1">
              <a:lnSpc>
                <a:spcPct val="140000"/>
              </a:lnSpc>
              <a:spcBef>
                <a:spcPct val="0"/>
              </a:spcBef>
              <a:buNone/>
            </a:pP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—应付现金股利</a:t>
            </a:r>
            <a:r>
              <a:rPr lang="zh-CN" altLang="en-US"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7</a:t>
            </a:r>
            <a:r>
              <a:rPr lang="en-US" altLang="zh-CN" sz="2800" dirty="0">
                <a:latin typeface="仿宋" panose="02010609060101010101" pitchFamily="49" charset="-122"/>
                <a:ea typeface="仿宋" panose="02010609060101010101" pitchFamily="49" charset="-122"/>
              </a:rPr>
              <a:t> </a:t>
            </a:r>
            <a:r>
              <a:rPr lang="zh-CN" altLang="zh-CN" sz="2800" dirty="0">
                <a:latin typeface="仿宋" panose="02010609060101010101" pitchFamily="49" charset="-122"/>
                <a:ea typeface="仿宋" panose="02010609060101010101" pitchFamily="49" charset="-122"/>
              </a:rPr>
              <a:t>648</a:t>
            </a:r>
            <a:endParaRPr lang="en-US" altLang="zh-CN" sz="2800" dirty="0">
              <a:latin typeface="仿宋" panose="02010609060101010101" pitchFamily="49" charset="-122"/>
              <a:ea typeface="仿宋" panose="02010609060101010101" pitchFamily="49" charset="-122"/>
            </a:endParaRPr>
          </a:p>
          <a:p>
            <a:pPr eaLnBrk="1" latinLnBrk="0" hangingPunct="1">
              <a:lnSpc>
                <a:spcPct val="140000"/>
              </a:lnSpc>
              <a:spcBef>
                <a:spcPct val="0"/>
              </a:spcBef>
              <a:buNone/>
            </a:pPr>
            <a:r>
              <a:rPr lang="zh-CN" altLang="en-US" sz="2800" dirty="0">
                <a:latin typeface="楷体" panose="02010609060101010101" pitchFamily="49" charset="-122"/>
                <a:ea typeface="楷体" panose="02010609060101010101" pitchFamily="49" charset="-122"/>
              </a:rPr>
              <a:t>   年末未分配利润 </a:t>
            </a:r>
            <a:r>
              <a:rPr lang="en-US" altLang="zh-CN" sz="2800" dirty="0">
                <a:latin typeface="楷体" panose="02010609060101010101" pitchFamily="49" charset="-122"/>
                <a:ea typeface="楷体" panose="02010609060101010101" pitchFamily="49" charset="-122"/>
              </a:rPr>
              <a:t>= 10 720 – 8 720 = 2 000</a:t>
            </a:r>
            <a:r>
              <a:rPr lang="zh-CN" altLang="en-US" sz="2800" dirty="0">
                <a:latin typeface="楷体" panose="02010609060101010101" pitchFamily="49" charset="-122"/>
                <a:ea typeface="楷体" panose="02010609060101010101" pitchFamily="49" charset="-122"/>
              </a:rPr>
              <a:t>元</a:t>
            </a:r>
            <a:endParaRPr lang="zh-CN" altLang="en-US" sz="2800" dirty="0">
              <a:latin typeface="楷体" panose="02010609060101010101" pitchFamily="49" charset="-122"/>
              <a:ea typeface="楷体" panose="02010609060101010101" pitchFamily="49" charset="-122"/>
            </a:endParaRPr>
          </a:p>
          <a:p>
            <a:pPr eaLnBrk="1" latinLnBrk="0" hangingPunct="1">
              <a:lnSpc>
                <a:spcPct val="140000"/>
              </a:lnSpc>
              <a:spcBef>
                <a:spcPct val="0"/>
              </a:spcBef>
              <a:buNone/>
            </a:pPr>
            <a:endParaRPr lang="en-US" altLang="zh-CN" sz="2800" dirty="0">
              <a:latin typeface="楷体" panose="02010609060101010101" pitchFamily="49" charset="-122"/>
              <a:ea typeface="楷体" panose="02010609060101010101" pitchFamily="49" charset="-122"/>
            </a:endParaRPr>
          </a:p>
        </p:txBody>
      </p:sp>
      <p:sp>
        <p:nvSpPr>
          <p:cNvPr id="525315" name="Rectangle 5" descr="Rectangle: Click to edit Master text styles&#13;&#10;Second level&#13;&#10;Third level&#13;&#10;Fourth level&#13;&#10;Fifth level"/>
          <p:cNvSpPr/>
          <p:nvPr/>
        </p:nvSpPr>
        <p:spPr>
          <a:xfrm>
            <a:off x="5900738" y="3246438"/>
            <a:ext cx="4767262" cy="954087"/>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b="1" dirty="0">
                <a:latin typeface="仿宋" panose="02010609060101010101" pitchFamily="49" charset="-122"/>
                <a:ea typeface="仿宋" panose="02010609060101010101" pitchFamily="49" charset="-122"/>
              </a:rPr>
              <a:t>借：利润分配—</a:t>
            </a:r>
            <a:r>
              <a:rPr lang="zh-CN" altLang="en-US" b="1" dirty="0">
                <a:latin typeface="仿宋" panose="02010609060101010101" pitchFamily="49" charset="-122"/>
                <a:ea typeface="仿宋" panose="02010609060101010101" pitchFamily="49" charset="-122"/>
              </a:rPr>
              <a:t>提取法定盈余公积  </a:t>
            </a:r>
            <a:r>
              <a:rPr lang="zh-CN" altLang="zh-CN" b="1" dirty="0">
                <a:latin typeface="仿宋" panose="02010609060101010101" pitchFamily="49" charset="-122"/>
                <a:ea typeface="仿宋" panose="02010609060101010101" pitchFamily="49" charset="-122"/>
              </a:rPr>
              <a:t>1</a:t>
            </a:r>
            <a:r>
              <a:rPr lang="en-US" altLang="zh-CN" b="1" dirty="0">
                <a:latin typeface="仿宋" panose="02010609060101010101" pitchFamily="49" charset="-122"/>
                <a:ea typeface="仿宋" panose="02010609060101010101" pitchFamily="49" charset="-122"/>
              </a:rPr>
              <a:t> 072</a:t>
            </a:r>
            <a:endParaRPr lang="zh-CN" altLang="zh-CN"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en-US" altLang="zh-CN"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贷：盈余公积—法定盈余公积   </a:t>
            </a:r>
            <a:r>
              <a:rPr lang="zh-CN" altLang="en-US"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1</a:t>
            </a:r>
            <a:r>
              <a:rPr lang="en-US" altLang="zh-CN"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072</a:t>
            </a:r>
            <a:endParaRPr lang="zh-CN" altLang="zh-CN" b="1" dirty="0">
              <a:latin typeface="仿宋" panose="02010609060101010101" pitchFamily="49" charset="-122"/>
              <a:ea typeface="仿宋" panose="02010609060101010101" pitchFamily="49" charset="-122"/>
            </a:endParaRPr>
          </a:p>
        </p:txBody>
      </p:sp>
      <p:sp>
        <p:nvSpPr>
          <p:cNvPr id="525316" name="Rectangle 5" descr="Rectangle: Click to edit Master text styles&#13;&#10;Second level&#13;&#10;Third level&#13;&#10;Fourth level&#13;&#10;Fifth level"/>
          <p:cNvSpPr/>
          <p:nvPr/>
        </p:nvSpPr>
        <p:spPr>
          <a:xfrm>
            <a:off x="1595438" y="3246438"/>
            <a:ext cx="4284662" cy="954087"/>
          </a:xfrm>
          <a:prstGeom prst="rect">
            <a:avLst/>
          </a:prstGeom>
          <a:solidFill>
            <a:srgbClr val="FFFF99"/>
          </a:solidFill>
          <a:ln w="9525">
            <a:noFill/>
          </a:ln>
        </p:spPr>
        <p:txBody>
          <a:bodyPr anchor="ctr" anchorCtr="1"/>
          <a:p>
            <a:pPr marL="342900" indent="-342900" algn="just">
              <a:lnSpc>
                <a:spcPct val="150000"/>
              </a:lnSpc>
              <a:spcBef>
                <a:spcPct val="20000"/>
              </a:spcBef>
              <a:buClr>
                <a:schemeClr val="hlink"/>
              </a:buClr>
              <a:buSzPct val="110000"/>
              <a:buFont typeface="Wingdings" panose="05000000000000000000" pitchFamily="2" charset="2"/>
            </a:pPr>
            <a:r>
              <a:rPr lang="zh-CN" altLang="zh-CN" b="1" dirty="0">
                <a:latin typeface="仿宋" panose="02010609060101010101" pitchFamily="49" charset="-122"/>
                <a:ea typeface="仿宋" panose="02010609060101010101" pitchFamily="49" charset="-122"/>
              </a:rPr>
              <a:t>借：利润分配—应付现金股利</a:t>
            </a:r>
            <a:r>
              <a:rPr lang="zh-CN" altLang="en-US"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7</a:t>
            </a:r>
            <a:r>
              <a:rPr lang="en-US" altLang="zh-CN"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648</a:t>
            </a:r>
            <a:endParaRPr lang="zh-CN" altLang="zh-CN" b="1" dirty="0">
              <a:latin typeface="仿宋" panose="02010609060101010101" pitchFamily="49" charset="-122"/>
              <a:ea typeface="仿宋" panose="02010609060101010101" pitchFamily="49" charset="-122"/>
            </a:endParaRPr>
          </a:p>
          <a:p>
            <a:pPr marL="342900" indent="-342900" algn="just">
              <a:lnSpc>
                <a:spcPct val="150000"/>
              </a:lnSpc>
              <a:spcBef>
                <a:spcPct val="20000"/>
              </a:spcBef>
              <a:buClr>
                <a:schemeClr val="hlink"/>
              </a:buClr>
              <a:buSzPct val="110000"/>
              <a:buFont typeface="Wingdings" panose="05000000000000000000" pitchFamily="2" charset="2"/>
            </a:pPr>
            <a:r>
              <a:rPr lang="zh-CN" altLang="zh-CN" b="1" dirty="0">
                <a:latin typeface="仿宋" panose="02010609060101010101" pitchFamily="49" charset="-122"/>
                <a:ea typeface="仿宋" panose="02010609060101010101" pitchFamily="49" charset="-122"/>
              </a:rPr>
              <a:t>  </a:t>
            </a:r>
            <a:r>
              <a:rPr lang="en-US" altLang="zh-CN"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贷：应付股利</a:t>
            </a:r>
            <a:r>
              <a:rPr lang="zh-CN" altLang="en-US"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7</a:t>
            </a:r>
            <a:r>
              <a:rPr lang="en-US" altLang="zh-CN" b="1" dirty="0">
                <a:latin typeface="仿宋" panose="02010609060101010101" pitchFamily="49" charset="-122"/>
                <a:ea typeface="仿宋" panose="02010609060101010101" pitchFamily="49" charset="-122"/>
              </a:rPr>
              <a:t> </a:t>
            </a:r>
            <a:r>
              <a:rPr lang="zh-CN" altLang="zh-CN" b="1" dirty="0">
                <a:latin typeface="仿宋" panose="02010609060101010101" pitchFamily="49" charset="-122"/>
                <a:ea typeface="仿宋" panose="02010609060101010101" pitchFamily="49" charset="-122"/>
              </a:rPr>
              <a:t>648</a:t>
            </a:r>
            <a:endParaRPr lang="zh-CN" altLang="zh-CN" b="1"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4851">
                                            <p:txEl>
                                              <p:charRg st="68" end="9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74851">
                                            <p:txEl>
                                              <p:charRg st="96" end="12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74851">
                                            <p:txEl>
                                              <p:charRg st="125" end="16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4851">
                                            <p:txEl>
                                              <p:charRg st="164" end="20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6" name="Rectangle 3"/>
          <p:cNvSpPr/>
          <p:nvPr>
            <p:ph idx="1"/>
          </p:nvPr>
        </p:nvSpPr>
        <p:spPr>
          <a:xfrm>
            <a:off x="810260" y="1214755"/>
            <a:ext cx="10499725" cy="4559300"/>
          </a:xfrm>
        </p:spPr>
        <p:txBody>
          <a:bodyPr vert="horz" wrap="square" lIns="91440" tIns="45720" rIns="91440" bIns="45720" anchor="t" anchorCtr="0"/>
          <a:p>
            <a:pPr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二、借入资金的核算</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charset="0"/>
              <a:buChar char="p"/>
            </a:pPr>
            <a:r>
              <a:rPr lang="zh-CN" altLang="en-US" sz="3000" dirty="0">
                <a:solidFill>
                  <a:srgbClr val="FF0000"/>
                </a:solidFill>
                <a:latin typeface="黑体" panose="02010609060101010101" pitchFamily="49" charset="-122"/>
                <a:ea typeface="黑体" panose="02010609060101010101" pitchFamily="49" charset="-122"/>
              </a:rPr>
              <a:t>（一）借款的分类</a:t>
            </a:r>
            <a:r>
              <a:rPr lang="en-US" altLang="zh-CN" sz="3000" dirty="0">
                <a:latin typeface="黑体" panose="02010609060101010101" pitchFamily="49" charset="-122"/>
                <a:ea typeface="黑体" panose="02010609060101010101" pitchFamily="49" charset="-122"/>
              </a:rPr>
              <a:t>——</a:t>
            </a:r>
            <a:r>
              <a:rPr lang="zh-CN" altLang="en-US" sz="3000" dirty="0">
                <a:latin typeface="楷体" panose="02010609060101010101" pitchFamily="49" charset="-122"/>
                <a:ea typeface="楷体" panose="02010609060101010101" pitchFamily="49" charset="-122"/>
              </a:rPr>
              <a:t>短期借款和长期借款</a:t>
            </a:r>
            <a:endParaRPr lang="zh-CN" altLang="en-US" sz="3000" dirty="0">
              <a:solidFill>
                <a:srgbClr val="0000FF"/>
              </a:solidFill>
              <a:latin typeface="黑体" panose="02010609060101010101" pitchFamily="49" charset="-122"/>
              <a:ea typeface="黑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solidFill>
                  <a:srgbClr val="0000CC"/>
                </a:solidFill>
                <a:latin typeface="楷体" panose="02010609060101010101" pitchFamily="49" charset="-122"/>
                <a:ea typeface="楷体" panose="02010609060101010101" pitchFamily="49" charset="-122"/>
              </a:rPr>
              <a:t>短期借款：</a:t>
            </a:r>
            <a:r>
              <a:rPr lang="zh-CN" altLang="en-US" sz="3000" dirty="0">
                <a:latin typeface="楷体" panose="02010609060101010101" pitchFamily="49" charset="-122"/>
                <a:ea typeface="楷体" panose="02010609060101010101" pitchFamily="49" charset="-122"/>
              </a:rPr>
              <a:t>企业一般称作流动资金借款，偿还期在一年以内（含一年）。</a:t>
            </a:r>
            <a:endParaRPr lang="en-US" altLang="zh-CN" sz="30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solidFill>
                  <a:srgbClr val="0000CC"/>
                </a:solidFill>
                <a:latin typeface="楷体" panose="02010609060101010101" pitchFamily="49" charset="-122"/>
                <a:ea typeface="楷体" panose="02010609060101010101" pitchFamily="49" charset="-122"/>
              </a:rPr>
              <a:t>长期借款：</a:t>
            </a:r>
            <a:r>
              <a:rPr lang="zh-CN" altLang="en-US" sz="3000" dirty="0">
                <a:latin typeface="楷体" panose="02010609060101010101" pitchFamily="49" charset="-122"/>
                <a:ea typeface="楷体" panose="02010609060101010101" pitchFamily="49" charset="-122"/>
              </a:rPr>
              <a:t>一般有特定项目，如购置大型设备、技术改造等，偿还期一年以上。 </a:t>
            </a:r>
            <a:endParaRPr lang="zh-CN" altLang="en-US" sz="3000" dirty="0">
              <a:latin typeface="楷体" panose="02010609060101010101" pitchFamily="49" charset="-122"/>
              <a:ea typeface="楷体" panose="02010609060101010101" pitchFamily="49" charset="-122"/>
            </a:endParaRPr>
          </a:p>
          <a:p>
            <a:pPr eaLnBrk="1" hangingPunct="1">
              <a:lnSpc>
                <a:spcPct val="150000"/>
              </a:lnSpc>
              <a:buClr>
                <a:srgbClr val="FF0000"/>
              </a:buClr>
              <a:buFont typeface="Wingdings" panose="05000000000000000000" pitchFamily="2" charset="2"/>
              <a:buChar char="p"/>
            </a:pPr>
            <a:endParaRPr lang="zh-CN" altLang="en-US"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charset="-122"/>
              <a:ea typeface="+mn-ea"/>
              <a:cs typeface="+mn-ea"/>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产品制造企业主要经济业务概述</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0243" name="Rectangle 3"/>
          <p:cNvSpPr>
            <a:spLocks noGrp="1"/>
          </p:cNvSpPr>
          <p:nvPr>
            <p:ph idx="1"/>
          </p:nvPr>
        </p:nvSpPr>
        <p:spPr>
          <a:xfrm>
            <a:off x="772795" y="1196975"/>
            <a:ext cx="10439400" cy="40068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mn-cs"/>
              </a:rPr>
              <a:t>一、产品制造企业 </a:t>
            </a:r>
            <a:endPar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ea"/>
              </a:rPr>
              <a:t>指按社会主义市场经济体制要求，面向市场、实行独立核算，自主经营、自负盈亏，自我积累、自我发展的经济实体。</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sym typeface="+mn-ea"/>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sym typeface="+mn-ea"/>
              </a:rPr>
              <a:t>通常以实物产品产出为标志</a:t>
            </a:r>
            <a:endPar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3" name="Rectangle 2"/>
          <p:cNvSpPr/>
          <p:nvPr>
            <p:ph idx="1"/>
          </p:nvPr>
        </p:nvSpPr>
        <p:spPr>
          <a:xfrm>
            <a:off x="866775" y="1196975"/>
            <a:ext cx="10568305" cy="5111750"/>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2800" dirty="0">
                <a:solidFill>
                  <a:srgbClr val="353DE3"/>
                </a:solidFill>
                <a:latin typeface="楷体" panose="02010609060101010101" pitchFamily="49" charset="-122"/>
                <a:ea typeface="楷体" panose="02010609060101010101" pitchFamily="49" charset="-122"/>
              </a:rPr>
              <a:t>1.</a:t>
            </a:r>
            <a:r>
              <a:rPr lang="zh-CN" altLang="en-US" sz="2800" dirty="0">
                <a:solidFill>
                  <a:srgbClr val="353DE3"/>
                </a:solidFill>
                <a:latin typeface="楷体" panose="02010609060101010101" pitchFamily="49" charset="-122"/>
                <a:ea typeface="楷体" panose="02010609060101010101" pitchFamily="49" charset="-122"/>
              </a:rPr>
              <a:t>短期借款</a:t>
            </a:r>
            <a:endParaRPr lang="zh-CN" altLang="en-US" sz="28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①性质：负债类账户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②核算内容 ：核算企业向银行或其他金融机构借入的期限在一年以内（含一年）的各种借款。</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④明细账户设置：按照债权人设置</a:t>
            </a:r>
            <a:endParaRPr lang="zh-CN" altLang="en-US" sz="28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32531" name="Group 19"/>
          <p:cNvGraphicFramePr>
            <a:graphicFrameLocks noGrp="1"/>
          </p:cNvGraphicFramePr>
          <p:nvPr/>
        </p:nvGraphicFramePr>
        <p:xfrm>
          <a:off x="2168525" y="1390650"/>
          <a:ext cx="7918450" cy="4728845"/>
        </p:xfrm>
        <a:graphic>
          <a:graphicData uri="http://schemas.openxmlformats.org/drawingml/2006/table">
            <a:tbl>
              <a:tblPr/>
              <a:tblGrid>
                <a:gridCol w="3665855"/>
                <a:gridCol w="4252595"/>
              </a:tblGrid>
              <a:tr h="50800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3" marB="4569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359308">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600" b="1" dirty="0">
                          <a:latin typeface="楷体" panose="02010609060101010101" pitchFamily="49" charset="-122"/>
                          <a:ea typeface="楷体" panose="02010609060101010101" pitchFamily="49" charset="-122"/>
                        </a:rPr>
                        <a:t>本期归还的各种短期借款</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3" marB="4569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600" b="1" dirty="0">
                          <a:latin typeface="楷体" panose="02010609060101010101" pitchFamily="49" charset="-122"/>
                          <a:ea typeface="楷体" panose="02010609060101010101" pitchFamily="49" charset="-122"/>
                        </a:rPr>
                        <a:t>反映企业尚未偿还的各种短期借款</a:t>
                      </a:r>
                      <a:r>
                        <a:rPr lang="zh-CN" altLang="en-US" sz="2600" b="1" dirty="0">
                          <a:solidFill>
                            <a:srgbClr val="FF0000"/>
                          </a:solidFill>
                          <a:latin typeface="楷体" panose="02010609060101010101" pitchFamily="49" charset="-122"/>
                          <a:ea typeface="楷体" panose="02010609060101010101" pitchFamily="49" charset="-122"/>
                        </a:rPr>
                        <a:t>本金</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600" b="1" dirty="0">
                          <a:latin typeface="楷体" panose="02010609060101010101" pitchFamily="49" charset="-122"/>
                          <a:ea typeface="楷体" panose="02010609060101010101" pitchFamily="49" charset="-122"/>
                        </a:rPr>
                        <a:t>本期借入的各种短期借款</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3" marB="4569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711848">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693" marB="4569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600" b="1" dirty="0">
                          <a:latin typeface="楷体" panose="02010609060101010101" pitchFamily="49" charset="-122"/>
                          <a:ea typeface="楷体" panose="02010609060101010101" pitchFamily="49" charset="-122"/>
                        </a:rPr>
                        <a:t>企业期末尚未偿还的各种短期借款本金</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693" marB="4569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57711" name="文本框 1"/>
          <p:cNvSpPr txBox="1"/>
          <p:nvPr/>
        </p:nvSpPr>
        <p:spPr>
          <a:xfrm>
            <a:off x="4995863" y="1314450"/>
            <a:ext cx="1681162" cy="521970"/>
          </a:xfrm>
          <a:prstGeom prst="rect">
            <a:avLst/>
          </a:prstGeom>
          <a:noFill/>
          <a:ln w="9525">
            <a:noFill/>
          </a:ln>
        </p:spPr>
        <p:txBody>
          <a:bodyPr wrap="square" anchor="t" anchorCtr="0">
            <a:spAutoFit/>
          </a:bodyPr>
          <a:p>
            <a:pPr algn="ctr">
              <a:spcBef>
                <a:spcPct val="20000"/>
              </a:spcBef>
              <a:buClr>
                <a:schemeClr val="accent2"/>
              </a:buClr>
              <a:buSzTx/>
            </a:pPr>
            <a:r>
              <a:rPr lang="zh-CN" altLang="en-US" sz="2800" b="1" dirty="0">
                <a:latin typeface="楷体" panose="02010609060101010101" pitchFamily="49" charset="-122"/>
                <a:ea typeface="楷体" panose="02010609060101010101" pitchFamily="49" charset="-122"/>
              </a:rPr>
              <a:t>短期借款</a:t>
            </a:r>
            <a:endParaRPr lang="zh-CN" altLang="en-US" sz="28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1235" name="Rectangle 3"/>
          <p:cNvSpPr/>
          <p:nvPr>
            <p:ph idx="1"/>
          </p:nvPr>
        </p:nvSpPr>
        <p:spPr>
          <a:xfrm>
            <a:off x="800100" y="1196975"/>
            <a:ext cx="10634980" cy="4822825"/>
          </a:xfrm>
        </p:spPr>
        <p:txBody>
          <a:bodyPr vert="horz" wrap="square" lIns="91440" tIns="45720" rIns="91440" bIns="45720" anchor="t" anchorCtr="0"/>
          <a:p>
            <a:pPr eaLnBrk="1" hangingPunct="1">
              <a:lnSpc>
                <a:spcPct val="150000"/>
              </a:lnSpc>
              <a:buNone/>
            </a:pPr>
            <a:r>
              <a:rPr lang="zh-CN" altLang="en-US" sz="2800" dirty="0">
                <a:solidFill>
                  <a:srgbClr val="FF0000"/>
                </a:solidFill>
                <a:latin typeface="黑体" panose="02010609060101010101" pitchFamily="49" charset="-122"/>
                <a:ea typeface="黑体" panose="02010609060101010101" pitchFamily="49" charset="-122"/>
              </a:rPr>
              <a:t>（三）借入资金业务核算的账务处理 </a:t>
            </a:r>
            <a:endParaRPr lang="zh-CN" altLang="en-US" sz="28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pitchFamily="2" charset="2"/>
              <a:buChar char="p"/>
            </a:pPr>
            <a:r>
              <a:rPr lang="en-US" altLang="zh-CN" sz="2800" dirty="0">
                <a:solidFill>
                  <a:srgbClr val="0000FF"/>
                </a:solidFill>
                <a:latin typeface="楷体" panose="02010609060101010101" pitchFamily="49" charset="-122"/>
                <a:ea typeface="楷体" panose="02010609060101010101" pitchFamily="49" charset="-122"/>
              </a:rPr>
              <a:t>【</a:t>
            </a:r>
            <a:r>
              <a:rPr lang="zh-CN" altLang="en-US" sz="2800" dirty="0">
                <a:solidFill>
                  <a:srgbClr val="0000FF"/>
                </a:solidFill>
                <a:latin typeface="楷体" panose="02010609060101010101" pitchFamily="49" charset="-122"/>
                <a:ea typeface="楷体" panose="02010609060101010101" pitchFamily="49" charset="-122"/>
              </a:rPr>
              <a:t>例</a:t>
            </a:r>
            <a:r>
              <a:rPr lang="en-US" altLang="zh-CN" sz="2800" dirty="0">
                <a:solidFill>
                  <a:srgbClr val="0000FF"/>
                </a:solidFill>
                <a:latin typeface="楷体" panose="02010609060101010101" pitchFamily="49" charset="-122"/>
                <a:ea typeface="楷体" panose="02010609060101010101" pitchFamily="49" charset="-122"/>
              </a:rPr>
              <a:t>4-4】</a:t>
            </a:r>
            <a:r>
              <a:rPr lang="zh-CN" altLang="en-US" sz="2800" dirty="0">
                <a:latin typeface="楷体" panose="02010609060101010101" pitchFamily="49" charset="-122"/>
                <a:ea typeface="楷体" panose="02010609060101010101" pitchFamily="49" charset="-122"/>
              </a:rPr>
              <a:t>华兴公司</a:t>
            </a:r>
            <a:r>
              <a:rPr lang="en-US" altLang="zh-CN" sz="2800" dirty="0">
                <a:latin typeface="楷体" panose="02010609060101010101" pitchFamily="49" charset="-122"/>
                <a:ea typeface="楷体" panose="02010609060101010101" pitchFamily="49" charset="-122"/>
              </a:rPr>
              <a:t>2024</a:t>
            </a:r>
            <a:r>
              <a:rPr lang="zh-CN" altLang="en-US" sz="2800" dirty="0">
                <a:latin typeface="楷体" panose="02010609060101010101" pitchFamily="49" charset="-122"/>
                <a:ea typeface="楷体" panose="02010609060101010101" pitchFamily="49" charset="-122"/>
              </a:rPr>
              <a:t>年</a:t>
            </a:r>
            <a:r>
              <a:rPr lang="en-US" altLang="zh-CN" sz="2800" dirty="0">
                <a:latin typeface="楷体" panose="02010609060101010101" pitchFamily="49" charset="-122"/>
                <a:ea typeface="楷体" panose="02010609060101010101" pitchFamily="49" charset="-122"/>
              </a:rPr>
              <a:t>12</a:t>
            </a:r>
            <a:r>
              <a:rPr lang="zh-CN" altLang="en-US" sz="2800" dirty="0">
                <a:latin typeface="楷体" panose="02010609060101010101" pitchFamily="49" charset="-122"/>
                <a:ea typeface="楷体" panose="02010609060101010101" pitchFamily="49" charset="-122"/>
              </a:rPr>
              <a:t>月</a:t>
            </a: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日向银行贷得一笔本金</a:t>
            </a:r>
            <a:r>
              <a:rPr lang="en-US" altLang="zh-CN" sz="2800" dirty="0">
                <a:latin typeface="楷体" panose="02010609060101010101" pitchFamily="49" charset="-122"/>
                <a:ea typeface="楷体" panose="02010609060101010101" pitchFamily="49" charset="-122"/>
              </a:rPr>
              <a:t>3 000 000</a:t>
            </a:r>
            <a:r>
              <a:rPr lang="zh-CN" altLang="en-US" sz="2800" dirty="0">
                <a:latin typeface="楷体" panose="02010609060101010101" pitchFamily="49" charset="-122"/>
                <a:ea typeface="楷体" panose="02010609060101010101" pitchFamily="49" charset="-122"/>
              </a:rPr>
              <a:t>元，年利率</a:t>
            </a:r>
            <a:r>
              <a:rPr lang="en-US" altLang="zh-CN" sz="2800" dirty="0">
                <a:latin typeface="楷体" panose="02010609060101010101" pitchFamily="49" charset="-122"/>
                <a:ea typeface="楷体" panose="02010609060101010101" pitchFamily="49" charset="-122"/>
              </a:rPr>
              <a:t>6%</a:t>
            </a:r>
            <a:r>
              <a:rPr lang="zh-CN" altLang="en-US" sz="2800" dirty="0">
                <a:latin typeface="楷体" panose="02010609060101010101" pitchFamily="49" charset="-122"/>
                <a:ea typeface="楷体" panose="02010609060101010101" pitchFamily="49" charset="-122"/>
              </a:rPr>
              <a:t>，期限</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个月的借款，存入开户行。</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楷体" panose="02010609060101010101" pitchFamily="49" charset="-122"/>
                <a:ea typeface="楷体" panose="02010609060101010101" pitchFamily="49" charset="-122"/>
              </a:rPr>
              <a:t>   会计分录：</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仿宋" panose="02010609060101010101" pitchFamily="49" charset="-122"/>
                <a:ea typeface="仿宋" panose="02010609060101010101" pitchFamily="49" charset="-122"/>
              </a:rPr>
              <a:t>   借：银行存款        </a:t>
            </a:r>
            <a:r>
              <a:rPr lang="en-US" altLang="zh-CN" sz="2800" dirty="0">
                <a:latin typeface="仿宋" panose="02010609060101010101" pitchFamily="49" charset="-122"/>
                <a:ea typeface="仿宋" panose="02010609060101010101" pitchFamily="49" charset="-122"/>
              </a:rPr>
              <a:t>3 000 000 </a:t>
            </a:r>
            <a:endParaRPr lang="en-US" altLang="zh-CN" sz="2800" dirty="0">
              <a:latin typeface="仿宋" panose="02010609060101010101" pitchFamily="49" charset="-122"/>
              <a:ea typeface="仿宋" panose="02010609060101010101" pitchFamily="49" charset="-122"/>
            </a:endParaRPr>
          </a:p>
          <a:p>
            <a:pPr eaLnBrk="1" hangingPunct="1">
              <a:lnSpc>
                <a:spcPct val="150000"/>
              </a:lnSpc>
              <a:buNone/>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贷：短期借款        </a:t>
            </a:r>
            <a:r>
              <a:rPr lang="en-US" altLang="zh-CN" sz="2800" dirty="0">
                <a:latin typeface="仿宋" panose="02010609060101010101" pitchFamily="49" charset="-122"/>
                <a:ea typeface="仿宋" panose="02010609060101010101" pitchFamily="49" charset="-122"/>
              </a:rPr>
              <a:t>3 000 000 </a:t>
            </a:r>
            <a:endParaRPr lang="en-US" altLang="zh-CN" sz="2800" dirty="0">
              <a:latin typeface="仿宋" panose="02010609060101010101" pitchFamily="49" charset="-122"/>
              <a:ea typeface="仿宋"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91235">
                                            <p:txEl>
                                              <p:charRg st="18" end="80"/>
                                            </p:txEl>
                                          </p:spTgt>
                                        </p:tgtEl>
                                        <p:attrNameLst>
                                          <p:attrName>style.visibility</p:attrName>
                                        </p:attrNameLst>
                                      </p:cBhvr>
                                      <p:to>
                                        <p:strVal val="visible"/>
                                      </p:to>
                                    </p:set>
                                    <p:animEffect transition="in" filter="blinds(horizontal)">
                                      <p:cBhvr>
                                        <p:cTn id="7" dur="500"/>
                                        <p:tgtEl>
                                          <p:spTgt spid="991235">
                                            <p:txEl>
                                              <p:charRg st="18" end="8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91235">
                                            <p:txEl>
                                              <p:charRg st="80" end="95"/>
                                            </p:txEl>
                                          </p:spTgt>
                                        </p:tgtEl>
                                        <p:attrNameLst>
                                          <p:attrName>style.visibility</p:attrName>
                                        </p:attrNameLst>
                                      </p:cBhvr>
                                      <p:to>
                                        <p:strVal val="visible"/>
                                      </p:to>
                                    </p:set>
                                    <p:anim calcmode="lin" valueType="num">
                                      <p:cBhvr>
                                        <p:cTn id="12" dur="500" fill="hold"/>
                                        <p:tgtEl>
                                          <p:spTgt spid="991235">
                                            <p:txEl>
                                              <p:charRg st="80" end="95"/>
                                            </p:txEl>
                                          </p:spTgt>
                                        </p:tgtEl>
                                        <p:attrNameLst>
                                          <p:attrName>ppt_x</p:attrName>
                                        </p:attrNameLst>
                                      </p:cBhvr>
                                      <p:tavLst>
                                        <p:tav tm="0">
                                          <p:val>
                                            <p:strVal val="#ppt_x"/>
                                          </p:val>
                                        </p:tav>
                                        <p:tav tm="100000">
                                          <p:val>
                                            <p:strVal val="#ppt_x"/>
                                          </p:val>
                                        </p:tav>
                                      </p:tavLst>
                                    </p:anim>
                                    <p:anim calcmode="lin" valueType="num">
                                      <p:cBhvr>
                                        <p:cTn id="13" dur="500" fill="hold"/>
                                        <p:tgtEl>
                                          <p:spTgt spid="991235">
                                            <p:txEl>
                                              <p:charRg st="80" end="95"/>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91235">
                                            <p:txEl>
                                              <p:charRg st="95" end="128"/>
                                            </p:txEl>
                                          </p:spTgt>
                                        </p:tgtEl>
                                        <p:attrNameLst>
                                          <p:attrName>style.visibility</p:attrName>
                                        </p:attrNameLst>
                                      </p:cBhvr>
                                      <p:to>
                                        <p:strVal val="visible"/>
                                      </p:to>
                                    </p:set>
                                    <p:anim calcmode="lin" valueType="num">
                                      <p:cBhvr>
                                        <p:cTn id="16" dur="500" fill="hold"/>
                                        <p:tgtEl>
                                          <p:spTgt spid="991235">
                                            <p:txEl>
                                              <p:charRg st="95" end="128"/>
                                            </p:txEl>
                                          </p:spTgt>
                                        </p:tgtEl>
                                        <p:attrNameLst>
                                          <p:attrName>ppt_x</p:attrName>
                                        </p:attrNameLst>
                                      </p:cBhvr>
                                      <p:tavLst>
                                        <p:tav tm="0">
                                          <p:val>
                                            <p:strVal val="#ppt_x"/>
                                          </p:val>
                                        </p:tav>
                                        <p:tav tm="100000">
                                          <p:val>
                                            <p:strVal val="#ppt_x"/>
                                          </p:val>
                                        </p:tav>
                                      </p:tavLst>
                                    </p:anim>
                                    <p:anim calcmode="lin" valueType="num">
                                      <p:cBhvr>
                                        <p:cTn id="17" dur="500" fill="hold"/>
                                        <p:tgtEl>
                                          <p:spTgt spid="991235">
                                            <p:txEl>
                                              <p:charRg st="95" end="128"/>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991235">
                                            <p:txEl>
                                              <p:charRg st="128" end="164"/>
                                            </p:txEl>
                                          </p:spTgt>
                                        </p:tgtEl>
                                        <p:attrNameLst>
                                          <p:attrName>style.visibility</p:attrName>
                                        </p:attrNameLst>
                                      </p:cBhvr>
                                      <p:to>
                                        <p:strVal val="visible"/>
                                      </p:to>
                                    </p:set>
                                    <p:anim calcmode="lin" valueType="num">
                                      <p:cBhvr>
                                        <p:cTn id="20" dur="500" fill="hold"/>
                                        <p:tgtEl>
                                          <p:spTgt spid="991235">
                                            <p:txEl>
                                              <p:charRg st="128" end="164"/>
                                            </p:txEl>
                                          </p:spTgt>
                                        </p:tgtEl>
                                        <p:attrNameLst>
                                          <p:attrName>ppt_x</p:attrName>
                                        </p:attrNameLst>
                                      </p:cBhvr>
                                      <p:tavLst>
                                        <p:tav tm="0">
                                          <p:val>
                                            <p:strVal val="#ppt_x"/>
                                          </p:val>
                                        </p:tav>
                                        <p:tav tm="100000">
                                          <p:val>
                                            <p:strVal val="#ppt_x"/>
                                          </p:val>
                                        </p:tav>
                                      </p:tavLst>
                                    </p:anim>
                                    <p:anim calcmode="lin" valueType="num">
                                      <p:cBhvr>
                                        <p:cTn id="21" dur="500" fill="hold"/>
                                        <p:tgtEl>
                                          <p:spTgt spid="991235">
                                            <p:txEl>
                                              <p:charRg st="128" end="16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5" name="Rectangle 2"/>
          <p:cNvSpPr/>
          <p:nvPr>
            <p:ph idx="1"/>
          </p:nvPr>
        </p:nvSpPr>
        <p:spPr>
          <a:xfrm>
            <a:off x="942975" y="1196975"/>
            <a:ext cx="10440035" cy="4629150"/>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3000" dirty="0">
                <a:solidFill>
                  <a:srgbClr val="353DE3"/>
                </a:solidFill>
                <a:latin typeface="楷体" panose="02010609060101010101" pitchFamily="49" charset="-122"/>
                <a:ea typeface="楷体" panose="02010609060101010101" pitchFamily="49" charset="-122"/>
              </a:rPr>
              <a:t>2.</a:t>
            </a:r>
            <a:r>
              <a:rPr lang="zh-CN" altLang="en-US" sz="3000" dirty="0">
                <a:solidFill>
                  <a:srgbClr val="353DE3"/>
                </a:solidFill>
                <a:latin typeface="楷体" panose="02010609060101010101" pitchFamily="49" charset="-122"/>
                <a:ea typeface="楷体" panose="02010609060101010101" pitchFamily="49" charset="-122"/>
              </a:rPr>
              <a:t>长期借款</a:t>
            </a:r>
            <a:endParaRPr lang="zh-CN" altLang="en-US" sz="30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①性质：负债类账户</a:t>
            </a:r>
            <a:endParaRPr lang="en-US" altLang="zh-CN" sz="30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②核算内容：企业向银行或其他金融机构借入期限一年以上的各种借款。</a:t>
            </a:r>
            <a:endParaRPr lang="en-US" altLang="zh-CN" sz="30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③结构：</a:t>
            </a:r>
            <a:r>
              <a:rPr lang="zh-CN" altLang="en-US" sz="30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30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④明细账户：“本金”、“利息调整”等。</a:t>
            </a:r>
            <a:endParaRPr lang="zh-CN" altLang="en-US"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36611" name="Group 3"/>
          <p:cNvGraphicFramePr>
            <a:graphicFrameLocks noGrp="1"/>
          </p:cNvGraphicFramePr>
          <p:nvPr/>
        </p:nvGraphicFramePr>
        <p:xfrm>
          <a:off x="2168525" y="1433513"/>
          <a:ext cx="7851775" cy="4660900"/>
        </p:xfrm>
        <a:graphic>
          <a:graphicData uri="http://schemas.openxmlformats.org/drawingml/2006/table">
            <a:tbl>
              <a:tblPr/>
              <a:tblGrid>
                <a:gridCol w="3575685"/>
                <a:gridCol w="4276090"/>
              </a:tblGrid>
              <a:tr h="486370">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363798">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1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偿还的长期借款本金及已付利息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反映企业应偿还的长期借款</a:t>
                      </a:r>
                      <a:r>
                        <a:rPr lang="zh-CN" altLang="en-US" sz="2400" b="1" dirty="0">
                          <a:solidFill>
                            <a:srgbClr val="FF0000"/>
                          </a:solidFill>
                          <a:latin typeface="楷体" panose="02010609060101010101" pitchFamily="49" charset="-122"/>
                          <a:ea typeface="楷体" panose="02010609060101010101" pitchFamily="49" charset="-122"/>
                        </a:rPr>
                        <a:t>本金及应付利息</a:t>
                      </a:r>
                      <a:r>
                        <a:rPr lang="zh-CN" altLang="en-US" sz="2400" b="1" dirty="0">
                          <a:latin typeface="楷体" panose="02010609060101010101" pitchFamily="49" charset="-122"/>
                          <a:ea typeface="楷体" panose="02010609060101010101" pitchFamily="49" charset="-122"/>
                        </a:rPr>
                        <a:t>。</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400" b="1" dirty="0">
                          <a:latin typeface="楷体" panose="02010609060101010101" pitchFamily="49" charset="-122"/>
                          <a:ea typeface="楷体" panose="02010609060101010101" pitchFamily="49" charset="-122"/>
                        </a:rPr>
                        <a:t>反映本期借入长期借款本金</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及应付利息 </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1056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尚未偿还的长期借款本金及应付利息</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3" marB="4570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60783" name="文本框 6"/>
          <p:cNvSpPr txBox="1"/>
          <p:nvPr/>
        </p:nvSpPr>
        <p:spPr>
          <a:xfrm>
            <a:off x="4600575" y="1247775"/>
            <a:ext cx="2289175" cy="521970"/>
          </a:xfrm>
          <a:prstGeom prst="rect">
            <a:avLst/>
          </a:prstGeom>
          <a:noFill/>
          <a:ln w="9525">
            <a:noFill/>
          </a:ln>
        </p:spPr>
        <p:txBody>
          <a:bodyPr anchor="t" anchorCtr="0">
            <a:spAutoFit/>
          </a:bodyPr>
          <a:p>
            <a:pPr algn="ctr"/>
            <a:r>
              <a:rPr lang="zh-CN" altLang="en-US" sz="2800" b="1" dirty="0">
                <a:latin typeface="楷体" panose="02010609060101010101" pitchFamily="49" charset="-122"/>
                <a:ea typeface="楷体" panose="02010609060101010101" pitchFamily="49" charset="-122"/>
              </a:rPr>
              <a:t>长期借款 </a:t>
            </a:r>
            <a:endParaRPr lang="zh-CN" altLang="en-US" sz="2800" dirty="0">
              <a:latin typeface="Arial" panose="020B0604020202020204" pitchFamily="34" charset="0"/>
              <a:ea typeface="宋体" panose="02010600030101010101" pitchFamily="2"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2817" name="Rectangle 3"/>
          <p:cNvSpPr/>
          <p:nvPr/>
        </p:nvSpPr>
        <p:spPr>
          <a:xfrm>
            <a:off x="854710" y="1196975"/>
            <a:ext cx="10580370" cy="4875530"/>
          </a:xfrm>
          <a:prstGeom prst="rect">
            <a:avLst/>
          </a:prstGeom>
          <a:noFill/>
          <a:ln w="9525">
            <a:noFill/>
          </a:ln>
        </p:spPr>
        <p:txBody>
          <a:bodyPr anchor="t" anchorCtr="0"/>
          <a:p>
            <a:pPr algn="just">
              <a:lnSpc>
                <a:spcPct val="150000"/>
              </a:lnSpc>
              <a:spcBef>
                <a:spcPct val="20000"/>
              </a:spcBef>
              <a:buClr>
                <a:srgbClr val="FF0000"/>
              </a:buClr>
              <a:buFont typeface="Wingdings" panose="05000000000000000000" pitchFamily="2" charset="2"/>
              <a:buChar char="p"/>
            </a:pPr>
            <a:r>
              <a:rPr lang="en-US" altLang="zh-CN" sz="2800" b="1" dirty="0">
                <a:solidFill>
                  <a:srgbClr val="353DE3"/>
                </a:solidFill>
                <a:latin typeface="楷体" panose="02010609060101010101" pitchFamily="49" charset="-122"/>
                <a:ea typeface="楷体" panose="02010609060101010101" pitchFamily="49" charset="-122"/>
              </a:rPr>
              <a:t> 3.</a:t>
            </a:r>
            <a:r>
              <a:rPr lang="zh-CN" altLang="en-US" sz="2800" b="1" dirty="0">
                <a:solidFill>
                  <a:srgbClr val="353DE3"/>
                </a:solidFill>
                <a:latin typeface="楷体" panose="02010609060101010101" pitchFamily="49" charset="-122"/>
                <a:ea typeface="楷体" panose="02010609060101010101" pitchFamily="49" charset="-122"/>
              </a:rPr>
              <a:t>财务费用</a:t>
            </a:r>
            <a:endParaRPr lang="zh-CN" altLang="en-US" sz="2800" b="1" dirty="0">
              <a:solidFill>
                <a:srgbClr val="2D02CA"/>
              </a:solidFill>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）性质：费用类账户</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）核算内容：用来核算和监督企业为筹集生产经营所需资金而发生的费用。如</a:t>
            </a:r>
            <a:r>
              <a:rPr lang="zh-CN" altLang="en-US" sz="2800" b="1" dirty="0">
                <a:solidFill>
                  <a:srgbClr val="C00000"/>
                </a:solidFill>
                <a:latin typeface="楷体" panose="02010609060101010101" pitchFamily="49" charset="-122"/>
                <a:ea typeface="楷体" panose="02010609060101010101" pitchFamily="49" charset="-122"/>
              </a:rPr>
              <a:t>利息支出</a:t>
            </a:r>
            <a:r>
              <a:rPr lang="zh-CN" altLang="en-US" sz="2800" b="1" dirty="0">
                <a:latin typeface="楷体" panose="02010609060101010101" pitchFamily="49" charset="-122"/>
                <a:ea typeface="楷体" panose="02010609060101010101" pitchFamily="49" charset="-122"/>
              </a:rPr>
              <a:t>、</a:t>
            </a:r>
            <a:r>
              <a:rPr lang="zh-CN" altLang="en-US" sz="2800" b="1" dirty="0">
                <a:solidFill>
                  <a:srgbClr val="C00000"/>
                </a:solidFill>
                <a:latin typeface="楷体" panose="02010609060101010101" pitchFamily="49" charset="-122"/>
                <a:ea typeface="楷体" panose="02010609060101010101" pitchFamily="49" charset="-122"/>
              </a:rPr>
              <a:t>汇兑损失、现金折扣</a:t>
            </a:r>
            <a:r>
              <a:rPr lang="zh-CN" altLang="en-US" sz="2800" b="1" dirty="0">
                <a:latin typeface="楷体" panose="02010609060101010101" pitchFamily="49" charset="-122"/>
                <a:ea typeface="楷体" panose="02010609060101010101" pitchFamily="49" charset="-122"/>
              </a:rPr>
              <a:t>以及相关的</a:t>
            </a:r>
            <a:r>
              <a:rPr lang="zh-CN" altLang="en-US" sz="2800" b="1" dirty="0">
                <a:solidFill>
                  <a:srgbClr val="C00000"/>
                </a:solidFill>
                <a:latin typeface="楷体" panose="02010609060101010101" pitchFamily="49" charset="-122"/>
                <a:ea typeface="楷体" panose="02010609060101010101" pitchFamily="49" charset="-122"/>
              </a:rPr>
              <a:t>手续费</a:t>
            </a:r>
            <a:r>
              <a:rPr lang="zh-CN" altLang="en-US" sz="2800" b="1" dirty="0">
                <a:latin typeface="楷体" panose="02010609060101010101" pitchFamily="49" charset="-122"/>
                <a:ea typeface="楷体" panose="02010609060101010101" pitchFamily="49" charset="-122"/>
              </a:rPr>
              <a:t>等。</a:t>
            </a:r>
            <a:endParaRPr lang="en-US" altLang="zh-CN" sz="2800" b="1" dirty="0">
              <a:latin typeface="楷体" panose="02010609060101010101" pitchFamily="49" charset="-122"/>
              <a:ea typeface="楷体" panose="02010609060101010101" pitchFamily="49" charset="-12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）账户结构：</a:t>
            </a:r>
            <a:r>
              <a:rPr lang="zh-CN" altLang="en-US" sz="2800" b="1"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b="1" dirty="0">
              <a:latin typeface="楷体" panose="02010609060101010101" pitchFamily="49" charset="-122"/>
              <a:ea typeface="楷体" panose="02010609060101010101" pitchFamily="49" charset="-122"/>
              <a:sym typeface="Wingdings" panose="05000000000000000000" pitchFamily="2" charset="2"/>
            </a:endParaRPr>
          </a:p>
          <a:p>
            <a:pPr marL="767080" lvl="1" indent="-285750">
              <a:lnSpc>
                <a:spcPct val="150000"/>
              </a:lnSpc>
              <a:spcBef>
                <a:spcPct val="20000"/>
              </a:spcBef>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）明细账户设置：按费用项目设置明细账。</a:t>
            </a:r>
            <a:endParaRPr lang="zh-CN" altLang="en-US" sz="28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34563" name="Group 3"/>
          <p:cNvGraphicFramePr>
            <a:graphicFrameLocks noGrp="1"/>
          </p:cNvGraphicFramePr>
          <p:nvPr>
            <p:custDataLst>
              <p:tags r:id="rId1"/>
            </p:custDataLst>
          </p:nvPr>
        </p:nvGraphicFramePr>
        <p:xfrm>
          <a:off x="2095500" y="1560513"/>
          <a:ext cx="8143875" cy="4170680"/>
        </p:xfrm>
        <a:graphic>
          <a:graphicData uri="http://schemas.openxmlformats.org/drawingml/2006/table">
            <a:tbl>
              <a:tblPr/>
              <a:tblGrid>
                <a:gridCol w="4072255"/>
                <a:gridCol w="4071620"/>
              </a:tblGrid>
              <a:tr h="861695">
                <a:tc gridSpan="2">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1" marB="45711"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4729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800" b="1" dirty="0">
                          <a:latin typeface="楷体" panose="02010609060101010101" pitchFamily="49" charset="-122"/>
                          <a:ea typeface="楷体" panose="02010609060101010101" pitchFamily="49" charset="-122"/>
                        </a:rPr>
                        <a:t>本期利息支出、汇兑损失、现金折扣及相关手续费等。</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11" marB="4571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just">
                        <a:lnSpc>
                          <a:spcPct val="150000"/>
                        </a:lnSpc>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800" b="1" dirty="0">
                          <a:latin typeface="楷体" panose="02010609060101010101" pitchFamily="49" charset="-122"/>
                          <a:ea typeface="楷体" panose="02010609060101010101" pitchFamily="49" charset="-122"/>
                          <a:sym typeface="+mn-ea"/>
                        </a:rPr>
                        <a:t>本期发生的</a:t>
                      </a:r>
                      <a:r>
                        <a:rPr lang="zh-CN" altLang="en-US" sz="2800" b="1" dirty="0">
                          <a:solidFill>
                            <a:srgbClr val="C00000"/>
                          </a:solidFill>
                          <a:latin typeface="楷体" panose="02010609060101010101" pitchFamily="49" charset="-122"/>
                          <a:ea typeface="楷体" panose="02010609060101010101" pitchFamily="49" charset="-122"/>
                          <a:sym typeface="+mn-ea"/>
                        </a:rPr>
                        <a:t>利息收入</a:t>
                      </a:r>
                      <a:r>
                        <a:rPr lang="zh-CN" altLang="en-US" sz="2800" b="1" dirty="0">
                          <a:latin typeface="楷体" panose="02010609060101010101" pitchFamily="49" charset="-122"/>
                          <a:ea typeface="楷体" panose="02010609060101010101" pitchFamily="49" charset="-122"/>
                          <a:sym typeface="+mn-ea"/>
                        </a:rPr>
                        <a:t>、</a:t>
                      </a:r>
                      <a:r>
                        <a:rPr lang="zh-CN" altLang="en-US" sz="2800" b="1" dirty="0">
                          <a:solidFill>
                            <a:srgbClr val="C00000"/>
                          </a:solidFill>
                          <a:latin typeface="楷体" panose="02010609060101010101" pitchFamily="49" charset="-122"/>
                          <a:ea typeface="楷体" panose="02010609060101010101" pitchFamily="49" charset="-122"/>
                          <a:sym typeface="+mn-ea"/>
                        </a:rPr>
                        <a:t>汇兑收益</a:t>
                      </a:r>
                      <a:r>
                        <a:rPr lang="zh-CN" altLang="en-US"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rPr>
                        <a:t>期末</a:t>
                      </a:r>
                      <a:r>
                        <a:rPr lang="zh-CN" altLang="en-US" sz="2800" b="1" dirty="0">
                          <a:solidFill>
                            <a:srgbClr val="C00000"/>
                          </a:solidFill>
                          <a:latin typeface="楷体" panose="02010609060101010101" pitchFamily="49" charset="-122"/>
                          <a:ea typeface="楷体" panose="02010609060101010101" pitchFamily="49" charset="-122"/>
                        </a:rPr>
                        <a:t>结转</a:t>
                      </a:r>
                      <a:r>
                        <a:rPr lang="zh-CN" altLang="en-US" sz="2800" b="1" dirty="0">
                          <a:latin typeface="楷体" panose="02010609060101010101" pitchFamily="49" charset="-122"/>
                          <a:ea typeface="楷体" panose="02010609060101010101" pitchFamily="49" charset="-122"/>
                        </a:rPr>
                        <a:t>“本年利润”</a:t>
                      </a:r>
                      <a:r>
                        <a:rPr lang="zh-CN" altLang="en-US" sz="2800" dirty="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a:txBody>
                  <a:tcPr marL="91439" marR="91439" marT="45711" marB="4571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861695">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8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11" marB="45711"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8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39" marR="91439" marT="45711" marB="45711"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63855" name="文本框 1"/>
          <p:cNvSpPr txBox="1"/>
          <p:nvPr/>
        </p:nvSpPr>
        <p:spPr>
          <a:xfrm>
            <a:off x="5262563" y="1196975"/>
            <a:ext cx="1816100" cy="829945"/>
          </a:xfrm>
          <a:prstGeom prst="rect">
            <a:avLst/>
          </a:prstGeom>
          <a:noFill/>
          <a:ln w="9525">
            <a:noFill/>
          </a:ln>
        </p:spPr>
        <p:txBody>
          <a:bodyPr wrap="none" anchor="t" anchorCtr="0">
            <a:spAutoFit/>
          </a:bodyPr>
          <a:p>
            <a:pPr algn="ctr">
              <a:lnSpc>
                <a:spcPct val="150000"/>
              </a:lnSpc>
              <a:spcBef>
                <a:spcPct val="20000"/>
              </a:spcBef>
              <a:buClr>
                <a:schemeClr val="accent2"/>
              </a:buClr>
            </a:pPr>
            <a:r>
              <a:rPr lang="zh-CN" altLang="en-US" sz="3200" b="1" dirty="0">
                <a:latin typeface="楷体" panose="02010609060101010101" pitchFamily="49" charset="-122"/>
                <a:ea typeface="楷体" panose="02010609060101010101" pitchFamily="49" charset="-122"/>
              </a:rPr>
              <a:t>财务费用</a:t>
            </a:r>
            <a:endParaRPr lang="zh-CN" altLang="en-US" sz="32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4866" name="Rectangle 3"/>
          <p:cNvSpPr/>
          <p:nvPr>
            <p:ph idx="1"/>
          </p:nvPr>
        </p:nvSpPr>
        <p:spPr>
          <a:xfrm>
            <a:off x="855980" y="1198880"/>
            <a:ext cx="10467340" cy="4679950"/>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3000" dirty="0">
                <a:solidFill>
                  <a:srgbClr val="353DE3"/>
                </a:solidFill>
                <a:latin typeface="楷体" panose="02010609060101010101" pitchFamily="49" charset="-122"/>
                <a:ea typeface="楷体" panose="02010609060101010101" pitchFamily="49" charset="-122"/>
              </a:rPr>
              <a:t>4.</a:t>
            </a:r>
            <a:r>
              <a:rPr lang="zh-CN" altLang="en-US" sz="3000" dirty="0">
                <a:solidFill>
                  <a:srgbClr val="353DE3"/>
                </a:solidFill>
                <a:latin typeface="楷体" panose="02010609060101010101" pitchFamily="49" charset="-122"/>
                <a:ea typeface="楷体" panose="02010609060101010101" pitchFamily="49" charset="-122"/>
              </a:rPr>
              <a:t>应付利息</a:t>
            </a:r>
            <a:endParaRPr lang="zh-CN" altLang="en-US" sz="3000" dirty="0">
              <a:solidFill>
                <a:srgbClr val="353DE3"/>
              </a:solidFill>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）性质：负债类账户</a:t>
            </a:r>
            <a:endParaRPr lang="en-US" altLang="zh-CN" sz="30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2</a:t>
            </a:r>
            <a:r>
              <a:rPr lang="zh-CN" altLang="en-US" sz="3000" dirty="0">
                <a:latin typeface="楷体" panose="02010609060101010101" pitchFamily="49" charset="-122"/>
                <a:ea typeface="楷体" panose="02010609060101010101" pitchFamily="49" charset="-122"/>
              </a:rPr>
              <a:t>）核算内容 ：用来核算和监督企业已经发生但尚未实际支付的利息费用。</a:t>
            </a:r>
            <a:endParaRPr lang="en-US" altLang="zh-CN" sz="30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3</a:t>
            </a:r>
            <a:r>
              <a:rPr lang="zh-CN" altLang="en-US" sz="3000" dirty="0">
                <a:latin typeface="楷体" panose="02010609060101010101" pitchFamily="49" charset="-122"/>
                <a:ea typeface="楷体" panose="02010609060101010101" pitchFamily="49" charset="-122"/>
              </a:rPr>
              <a:t>）账户结构：</a:t>
            </a:r>
            <a:r>
              <a:rPr lang="zh-CN" altLang="en-US" sz="30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3000" dirty="0">
              <a:latin typeface="楷体" panose="02010609060101010101" pitchFamily="49" charset="-122"/>
              <a:ea typeface="楷体" panose="02010609060101010101" pitchFamily="49" charset="-122"/>
              <a:sym typeface="Wingdings" panose="05000000000000000000" pitchFamily="2" charset="2"/>
            </a:endParaRPr>
          </a:p>
          <a:p>
            <a:pPr lvl="1" indent="-436245"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4</a:t>
            </a:r>
            <a:r>
              <a:rPr lang="zh-CN" altLang="en-US" sz="3000" dirty="0">
                <a:latin typeface="楷体" panose="02010609060101010101" pitchFamily="49" charset="-122"/>
                <a:ea typeface="楷体" panose="02010609060101010101" pitchFamily="49" charset="-122"/>
              </a:rPr>
              <a:t>）明细账户设置：按费用种类设置。</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92277" name="Group 21"/>
          <p:cNvGraphicFramePr>
            <a:graphicFrameLocks noGrp="1"/>
          </p:cNvGraphicFramePr>
          <p:nvPr/>
        </p:nvGraphicFramePr>
        <p:xfrm>
          <a:off x="2095500" y="1358900"/>
          <a:ext cx="7966710" cy="4831080"/>
        </p:xfrm>
        <a:graphic>
          <a:graphicData uri="http://schemas.openxmlformats.org/drawingml/2006/table">
            <a:tbl>
              <a:tblPr/>
              <a:tblGrid>
                <a:gridCol w="3938905"/>
                <a:gridCol w="4027805"/>
              </a:tblGrid>
              <a:tr h="487680">
                <a:tc gridSpan="2">
                  <a:txBody>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2" panose="05020102010507070707" pitchFamily="18" charset="2"/>
                        <a:buNone/>
                      </a:pP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468880">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endParaRPr kumimoji="1" lang="en-US" altLang="zh-CN"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实际支付的利息费用</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600" b="1" dirty="0">
                          <a:latin typeface="楷体" panose="02010609060101010101" pitchFamily="49" charset="-122"/>
                          <a:ea typeface="楷体" panose="02010609060101010101" pitchFamily="49" charset="-122"/>
                        </a:rPr>
                        <a:t>应付而未付的利息费用</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lang="zh-CN" altLang="en-US" sz="2600" b="1" dirty="0">
                          <a:latin typeface="楷体" panose="02010609060101010101" pitchFamily="49" charset="-122"/>
                          <a:ea typeface="楷体" panose="02010609060101010101" pitchFamily="49" charset="-122"/>
                        </a:rPr>
                        <a:t>本期增加的应付利息费用</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874520">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endParaRPr kumimoji="1" lang="zh-CN" altLang="en-US" sz="26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pPr>
                      <a:r>
                        <a:rPr kumimoji="1" lang="zh-CN" altLang="en-US" sz="26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期末已预提但尚未支付的利息费用</a:t>
                      </a:r>
                      <a:endParaRPr kumimoji="1" lang="zh-CN" altLang="en-US" sz="26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65903" name="文本框 1"/>
          <p:cNvSpPr txBox="1"/>
          <p:nvPr/>
        </p:nvSpPr>
        <p:spPr>
          <a:xfrm>
            <a:off x="5218113" y="1216025"/>
            <a:ext cx="1612900" cy="521970"/>
          </a:xfrm>
          <a:prstGeom prst="rect">
            <a:avLst/>
          </a:prstGeom>
          <a:noFill/>
          <a:ln w="9525">
            <a:noFill/>
          </a:ln>
        </p:spPr>
        <p:txBody>
          <a:bodyPr wrap="none" anchor="t" anchorCtr="0">
            <a:spAutoFit/>
          </a:bodyPr>
          <a:p>
            <a:pPr algn="ctr">
              <a:buClr>
                <a:schemeClr val="accent2"/>
              </a:buClr>
            </a:pPr>
            <a:r>
              <a:rPr lang="zh-CN" altLang="en-US" sz="2800" b="1" dirty="0">
                <a:latin typeface="楷体" panose="02010609060101010101" pitchFamily="49" charset="-122"/>
                <a:ea typeface="楷体" panose="02010609060101010101" pitchFamily="49" charset="-122"/>
              </a:rPr>
              <a:t>应付利息</a:t>
            </a:r>
            <a:endParaRPr lang="zh-CN" altLang="en-US" sz="28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1235" name="Rectangle 3"/>
          <p:cNvSpPr/>
          <p:nvPr>
            <p:ph idx="1"/>
          </p:nvPr>
        </p:nvSpPr>
        <p:spPr>
          <a:xfrm>
            <a:off x="873125" y="1196975"/>
            <a:ext cx="10680065" cy="4822825"/>
          </a:xfrm>
        </p:spPr>
        <p:txBody>
          <a:bodyPr vert="horz" wrap="square" lIns="91440" tIns="45720" rIns="91440" bIns="45720" anchor="t" anchorCtr="0"/>
          <a:p>
            <a:pPr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（三）借入资金业务核算的账务处理 </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pitchFamily="2" charset="2"/>
              <a:buChar char="p"/>
            </a:pPr>
            <a:r>
              <a:rPr lang="en-US" altLang="zh-CN" sz="3200" dirty="0">
                <a:solidFill>
                  <a:srgbClr val="0000FF"/>
                </a:solidFill>
                <a:latin typeface="楷体" panose="02010609060101010101" pitchFamily="49" charset="-122"/>
                <a:ea typeface="楷体" panose="02010609060101010101" pitchFamily="49" charset="-122"/>
              </a:rPr>
              <a:t>【</a:t>
            </a:r>
            <a:r>
              <a:rPr lang="zh-CN" altLang="en-US" sz="3200" dirty="0">
                <a:solidFill>
                  <a:srgbClr val="0000FF"/>
                </a:solidFill>
                <a:latin typeface="楷体" panose="02010609060101010101" pitchFamily="49" charset="-122"/>
                <a:ea typeface="楷体" panose="02010609060101010101" pitchFamily="49" charset="-122"/>
              </a:rPr>
              <a:t>例</a:t>
            </a:r>
            <a:r>
              <a:rPr lang="en-US" altLang="zh-CN" sz="3200" dirty="0">
                <a:solidFill>
                  <a:srgbClr val="0000FF"/>
                </a:solidFill>
                <a:latin typeface="楷体" panose="02010609060101010101" pitchFamily="49" charset="-122"/>
                <a:ea typeface="楷体" panose="02010609060101010101" pitchFamily="49" charset="-122"/>
              </a:rPr>
              <a:t>4-5】</a:t>
            </a:r>
            <a:r>
              <a:rPr lang="zh-CN" altLang="en-US" sz="3200" dirty="0">
                <a:latin typeface="楷体" panose="02010609060101010101" pitchFamily="49" charset="-122"/>
                <a:ea typeface="楷体" panose="02010609060101010101" pitchFamily="49" charset="-122"/>
              </a:rPr>
              <a:t>承上例，</a:t>
            </a:r>
            <a:r>
              <a:rPr lang="en-US" altLang="zh-CN" sz="3200" dirty="0">
                <a:latin typeface="楷体" panose="02010609060101010101" pitchFamily="49" charset="-122"/>
                <a:ea typeface="楷体" panose="02010609060101010101" pitchFamily="49" charset="-122"/>
              </a:rPr>
              <a:t>12</a:t>
            </a:r>
            <a:r>
              <a:rPr lang="zh-CN" altLang="en-US" sz="3200" dirty="0">
                <a:latin typeface="楷体" panose="02010609060101010101" pitchFamily="49" charset="-122"/>
                <a:ea typeface="楷体" panose="02010609060101010101" pitchFamily="49" charset="-122"/>
              </a:rPr>
              <a:t>月</a:t>
            </a:r>
            <a:r>
              <a:rPr lang="en-US" altLang="zh-CN" sz="3200" dirty="0">
                <a:latin typeface="楷体" panose="02010609060101010101" pitchFamily="49" charset="-122"/>
                <a:ea typeface="楷体" panose="02010609060101010101" pitchFamily="49" charset="-122"/>
              </a:rPr>
              <a:t>31</a:t>
            </a:r>
            <a:r>
              <a:rPr lang="zh-CN" altLang="en-US" sz="3200" dirty="0">
                <a:latin typeface="楷体" panose="02010609060101010101" pitchFamily="49" charset="-122"/>
                <a:ea typeface="楷体" panose="02010609060101010101" pitchFamily="49" charset="-122"/>
              </a:rPr>
              <a:t>日，计提本月短期借款利息</a:t>
            </a:r>
            <a:r>
              <a:rPr lang="en-US" altLang="zh-CN" sz="3200" dirty="0">
                <a:latin typeface="楷体" panose="02010609060101010101" pitchFamily="49" charset="-122"/>
                <a:ea typeface="楷体" panose="02010609060101010101" pitchFamily="49" charset="-122"/>
              </a:rPr>
              <a:t>15 000</a:t>
            </a:r>
            <a:r>
              <a:rPr lang="zh-CN" altLang="en-US" sz="3200" dirty="0">
                <a:latin typeface="楷体" panose="02010609060101010101" pitchFamily="49" charset="-122"/>
                <a:ea typeface="楷体" panose="02010609060101010101" pitchFamily="49" charset="-122"/>
              </a:rPr>
              <a:t>元（</a:t>
            </a:r>
            <a:r>
              <a:rPr lang="en-US" altLang="zh-CN" sz="3200" dirty="0">
                <a:latin typeface="楷体" panose="02010609060101010101" pitchFamily="49" charset="-122"/>
                <a:ea typeface="楷体" panose="02010609060101010101" pitchFamily="49" charset="-122"/>
              </a:rPr>
              <a:t>3 000 000×6%/12</a:t>
            </a:r>
            <a:r>
              <a:rPr lang="zh-CN" altLang="en-US" sz="3200" dirty="0">
                <a:latin typeface="楷体" panose="02010609060101010101" pitchFamily="49" charset="-122"/>
                <a:ea typeface="楷体" panose="02010609060101010101" pitchFamily="49" charset="-122"/>
              </a:rPr>
              <a:t>）。</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sz="3200" dirty="0">
                <a:latin typeface="楷体" panose="02010609060101010101" pitchFamily="49" charset="-122"/>
                <a:ea typeface="楷体" panose="02010609060101010101" pitchFamily="49" charset="-122"/>
              </a:rPr>
              <a:t>  会计分录：</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sz="3200" dirty="0">
                <a:latin typeface="仿宋" panose="02010609060101010101" pitchFamily="49" charset="-122"/>
                <a:ea typeface="仿宋" panose="02010609060101010101" pitchFamily="49" charset="-122"/>
              </a:rPr>
              <a:t>  借：财务费用        </a:t>
            </a:r>
            <a:r>
              <a:rPr lang="en-US" altLang="zh-CN" sz="3200" dirty="0">
                <a:latin typeface="仿宋" panose="02010609060101010101" pitchFamily="49" charset="-122"/>
                <a:ea typeface="仿宋" panose="02010609060101010101" pitchFamily="49" charset="-122"/>
              </a:rPr>
              <a:t>15 000</a:t>
            </a:r>
            <a:endParaRPr lang="en-US" altLang="zh-CN" sz="3200" dirty="0">
              <a:latin typeface="仿宋" panose="02010609060101010101" pitchFamily="49" charset="-122"/>
              <a:ea typeface="仿宋" panose="02010609060101010101" pitchFamily="49" charset="-122"/>
            </a:endParaRPr>
          </a:p>
          <a:p>
            <a:pPr eaLnBrk="1" hangingPunct="1">
              <a:lnSpc>
                <a:spcPct val="150000"/>
              </a:lnSpc>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贷：应付利息        </a:t>
            </a:r>
            <a:r>
              <a:rPr lang="en-US" altLang="zh-CN" sz="3200" dirty="0">
                <a:latin typeface="仿宋" panose="02010609060101010101" pitchFamily="49" charset="-122"/>
                <a:ea typeface="仿宋" panose="02010609060101010101" pitchFamily="49" charset="-122"/>
              </a:rPr>
              <a:t>15 000</a:t>
            </a:r>
            <a:endParaRPr lang="en-US" altLang="zh-CN" sz="3200" dirty="0">
              <a:latin typeface="仿宋" panose="02010609060101010101" pitchFamily="49" charset="-122"/>
              <a:ea typeface="仿宋"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91235">
                                            <p:txEl>
                                              <p:charRg st="71" end="86"/>
                                            </p:txEl>
                                          </p:spTgt>
                                        </p:tgtEl>
                                        <p:attrNameLst>
                                          <p:attrName>style.visibility</p:attrName>
                                        </p:attrNameLst>
                                      </p:cBhvr>
                                      <p:to>
                                        <p:strVal val="visible"/>
                                      </p:to>
                                    </p:set>
                                    <p:anim calcmode="lin" valueType="num">
                                      <p:cBhvr>
                                        <p:cTn id="7" dur="500" fill="hold"/>
                                        <p:tgtEl>
                                          <p:spTgt spid="991235">
                                            <p:txEl>
                                              <p:charRg st="71" end="86"/>
                                            </p:txEl>
                                          </p:spTgt>
                                        </p:tgtEl>
                                        <p:attrNameLst>
                                          <p:attrName>ppt_x</p:attrName>
                                        </p:attrNameLst>
                                      </p:cBhvr>
                                      <p:tavLst>
                                        <p:tav tm="0">
                                          <p:val>
                                            <p:strVal val="#ppt_x"/>
                                          </p:val>
                                        </p:tav>
                                        <p:tav tm="100000">
                                          <p:val>
                                            <p:strVal val="#ppt_x"/>
                                          </p:val>
                                        </p:tav>
                                      </p:tavLst>
                                    </p:anim>
                                    <p:anim calcmode="lin" valueType="num">
                                      <p:cBhvr>
                                        <p:cTn id="8" dur="500" fill="hold"/>
                                        <p:tgtEl>
                                          <p:spTgt spid="991235">
                                            <p:txEl>
                                              <p:charRg st="71" end="8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91235">
                                            <p:txEl>
                                              <p:charRg st="86" end="115"/>
                                            </p:txEl>
                                          </p:spTgt>
                                        </p:tgtEl>
                                        <p:attrNameLst>
                                          <p:attrName>style.visibility</p:attrName>
                                        </p:attrNameLst>
                                      </p:cBhvr>
                                      <p:to>
                                        <p:strVal val="visible"/>
                                      </p:to>
                                    </p:set>
                                    <p:anim calcmode="lin" valueType="num">
                                      <p:cBhvr>
                                        <p:cTn id="11" dur="500" fill="hold"/>
                                        <p:tgtEl>
                                          <p:spTgt spid="991235">
                                            <p:txEl>
                                              <p:charRg st="86" end="115"/>
                                            </p:txEl>
                                          </p:spTgt>
                                        </p:tgtEl>
                                        <p:attrNameLst>
                                          <p:attrName>ppt_x</p:attrName>
                                        </p:attrNameLst>
                                      </p:cBhvr>
                                      <p:tavLst>
                                        <p:tav tm="0">
                                          <p:val>
                                            <p:strVal val="#ppt_x"/>
                                          </p:val>
                                        </p:tav>
                                        <p:tav tm="100000">
                                          <p:val>
                                            <p:strVal val="#ppt_x"/>
                                          </p:val>
                                        </p:tav>
                                      </p:tavLst>
                                    </p:anim>
                                    <p:anim calcmode="lin" valueType="num">
                                      <p:cBhvr>
                                        <p:cTn id="12" dur="500" fill="hold"/>
                                        <p:tgtEl>
                                          <p:spTgt spid="991235">
                                            <p:txEl>
                                              <p:charRg st="86" end="11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91235">
                                            <p:txEl>
                                              <p:charRg st="115" end="129"/>
                                            </p:txEl>
                                          </p:spTgt>
                                        </p:tgtEl>
                                        <p:attrNameLst>
                                          <p:attrName>style.visibility</p:attrName>
                                        </p:attrNameLst>
                                      </p:cBhvr>
                                      <p:to>
                                        <p:strVal val="visible"/>
                                      </p:to>
                                    </p:set>
                                    <p:anim calcmode="lin" valueType="num">
                                      <p:cBhvr>
                                        <p:cTn id="15" dur="500" fill="hold"/>
                                        <p:tgtEl>
                                          <p:spTgt spid="991235">
                                            <p:txEl>
                                              <p:charRg st="115" end="129"/>
                                            </p:txEl>
                                          </p:spTgt>
                                        </p:tgtEl>
                                        <p:attrNameLst>
                                          <p:attrName>ppt_x</p:attrName>
                                        </p:attrNameLst>
                                      </p:cBhvr>
                                      <p:tavLst>
                                        <p:tav tm="0">
                                          <p:val>
                                            <p:strVal val="#ppt_x"/>
                                          </p:val>
                                        </p:tav>
                                        <p:tav tm="100000">
                                          <p:val>
                                            <p:strVal val="#ppt_x"/>
                                          </p:val>
                                        </p:tav>
                                      </p:tavLst>
                                    </p:anim>
                                    <p:anim calcmode="lin" valueType="num">
                                      <p:cBhvr>
                                        <p:cTn id="16" dur="500" fill="hold"/>
                                        <p:tgtEl>
                                          <p:spTgt spid="991235">
                                            <p:txEl>
                                              <p:charRg st="115" end="12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Rectangle 3"/>
          <p:cNvSpPr txBox="1">
            <a:spLocks noRot="1"/>
          </p:cNvSpPr>
          <p:nvPr/>
        </p:nvSpPr>
        <p:spPr>
          <a:xfrm>
            <a:off x="887095" y="1416050"/>
            <a:ext cx="8091805" cy="571500"/>
          </a:xfrm>
          <a:prstGeom prst="rect">
            <a:avLst/>
          </a:prstGeom>
          <a:noFill/>
          <a:ln w="9525">
            <a:noFill/>
          </a:ln>
        </p:spPr>
        <p:txBody>
          <a:bodyPr anchor="t" anchorCtr="0"/>
          <a:p>
            <a:pPr marL="469900" indent="-469900">
              <a:spcBef>
                <a:spcPct val="20000"/>
              </a:spcBef>
              <a:buClr>
                <a:schemeClr val="accent2"/>
              </a:buClr>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二、企业主要的经济活动</a:t>
            </a:r>
            <a:endParaRPr lang="zh-CN" altLang="en-US" sz="3200" b="1" dirty="0">
              <a:solidFill>
                <a:srgbClr val="FF0000"/>
              </a:solidFill>
              <a:latin typeface="黑体" panose="02010609060101010101" pitchFamily="49" charset="-122"/>
              <a:ea typeface="黑体" panose="02010609060101010101" pitchFamily="49" charset="-122"/>
            </a:endParaRPr>
          </a:p>
        </p:txBody>
      </p:sp>
      <p:graphicFrame>
        <p:nvGraphicFramePr>
          <p:cNvPr id="8" name="图示 7"/>
          <p:cNvGraphicFramePr/>
          <p:nvPr/>
        </p:nvGraphicFramePr>
        <p:xfrm>
          <a:off x="1952596" y="2718027"/>
          <a:ext cx="8358244" cy="128588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 name="文本框 3"/>
          <p:cNvSpPr txBox="1"/>
          <p:nvPr/>
        </p:nvSpPr>
        <p:spPr>
          <a:xfrm>
            <a:off x="8469313" y="4032250"/>
            <a:ext cx="1512887" cy="2030095"/>
          </a:xfrm>
          <a:prstGeom prst="rect">
            <a:avLst/>
          </a:prstGeom>
          <a:noFill/>
          <a:ln w="9525">
            <a:noFill/>
          </a:ln>
        </p:spPr>
        <p:txBody>
          <a:bodyPr anchor="t" anchorCtr="0">
            <a:spAutoFit/>
          </a:bodyPr>
          <a:p>
            <a:pPr marL="342900" indent="-342900">
              <a:lnSpc>
                <a:spcPct val="150000"/>
              </a:lnSpc>
              <a:buClr>
                <a:srgbClr val="FF0000"/>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sym typeface="宋体" panose="02010600030101010101" pitchFamily="2" charset="-122"/>
              </a:rPr>
              <a:t>采购</a:t>
            </a:r>
            <a:endParaRPr lang="zh-CN" altLang="en-US" sz="2800" b="1" dirty="0">
              <a:latin typeface="楷体" panose="02010609060101010101" pitchFamily="49" charset="-122"/>
              <a:ea typeface="楷体" panose="02010609060101010101" pitchFamily="49" charset="-122"/>
              <a:sym typeface="宋体" panose="02010600030101010101" pitchFamily="2" charset="-122"/>
            </a:endParaRPr>
          </a:p>
          <a:p>
            <a:pPr marL="342900" indent="-342900">
              <a:lnSpc>
                <a:spcPct val="150000"/>
              </a:lnSpc>
              <a:buClr>
                <a:srgbClr val="FF0000"/>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sym typeface="宋体" panose="02010600030101010101" pitchFamily="2" charset="-122"/>
              </a:rPr>
              <a:t>生产</a:t>
            </a:r>
            <a:endParaRPr lang="zh-CN" altLang="en-US" sz="2800" b="1" dirty="0">
              <a:latin typeface="楷体" panose="02010609060101010101" pitchFamily="49" charset="-122"/>
              <a:ea typeface="楷体" panose="02010609060101010101" pitchFamily="49" charset="-122"/>
              <a:sym typeface="宋体" panose="02010600030101010101" pitchFamily="2" charset="-122"/>
            </a:endParaRPr>
          </a:p>
          <a:p>
            <a:pPr marL="342900" indent="-342900">
              <a:lnSpc>
                <a:spcPct val="150000"/>
              </a:lnSpc>
              <a:buClr>
                <a:srgbClr val="FF0000"/>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sym typeface="宋体" panose="02010600030101010101" pitchFamily="2" charset="-122"/>
              </a:rPr>
              <a:t>销售</a:t>
            </a:r>
            <a:endParaRPr lang="zh-CN" altLang="en-US" sz="2800" b="1" dirty="0">
              <a:latin typeface="Arial" panose="020B0604020202020204" pitchFamily="34" charset="0"/>
              <a:ea typeface="宋体" panose="02010600030101010101" pitchFamily="2" charset="-122"/>
            </a:endParaRPr>
          </a:p>
        </p:txBody>
      </p:sp>
      <p:sp>
        <p:nvSpPr>
          <p:cNvPr id="5" name="文本框 4"/>
          <p:cNvSpPr txBox="1"/>
          <p:nvPr/>
        </p:nvSpPr>
        <p:spPr>
          <a:xfrm>
            <a:off x="5087938" y="4103688"/>
            <a:ext cx="2011362" cy="1383665"/>
          </a:xfrm>
          <a:prstGeom prst="rect">
            <a:avLst/>
          </a:prstGeom>
          <a:noFill/>
          <a:ln w="9525">
            <a:noFill/>
          </a:ln>
        </p:spPr>
        <p:txBody>
          <a:bodyPr anchor="t" anchorCtr="0">
            <a:spAutoFit/>
          </a:bodyPr>
          <a:p>
            <a:pPr marL="342900" indent="-342900">
              <a:lnSpc>
                <a:spcPct val="150000"/>
              </a:lnSpc>
              <a:buClr>
                <a:srgbClr val="FF0000"/>
              </a:buClr>
              <a:buFont typeface="Wingdings" panose="05000000000000000000" pitchFamily="2" charset="2"/>
              <a:buChar char="Ø"/>
            </a:pPr>
            <a:r>
              <a:rPr lang="zh-CN" altLang="zh-CN" sz="2800" b="1" dirty="0">
                <a:latin typeface="楷体" panose="02010609060101010101" pitchFamily="49" charset="-122"/>
                <a:ea typeface="楷体" panose="02010609060101010101" pitchFamily="49" charset="-122"/>
              </a:rPr>
              <a:t>对内投资</a:t>
            </a:r>
            <a:endParaRPr lang="zh-CN" altLang="zh-CN" sz="2800" b="1" dirty="0">
              <a:latin typeface="楷体" panose="02010609060101010101" pitchFamily="49" charset="-122"/>
              <a:ea typeface="楷体" panose="02010609060101010101" pitchFamily="49" charset="-122"/>
            </a:endParaRPr>
          </a:p>
          <a:p>
            <a:pPr marL="342900" indent="-342900">
              <a:lnSpc>
                <a:spcPct val="150000"/>
              </a:lnSpc>
              <a:buClr>
                <a:srgbClr val="FF0000"/>
              </a:buClr>
              <a:buFont typeface="Wingdings" panose="05000000000000000000" pitchFamily="2" charset="2"/>
              <a:buChar char="Ø"/>
            </a:pPr>
            <a:r>
              <a:rPr lang="zh-CN" altLang="zh-CN" sz="2800" b="1" dirty="0">
                <a:latin typeface="楷体" panose="02010609060101010101" pitchFamily="49" charset="-122"/>
                <a:ea typeface="楷体" panose="02010609060101010101" pitchFamily="49" charset="-122"/>
              </a:rPr>
              <a:t>对外投资</a:t>
            </a:r>
            <a:endParaRPr lang="zh-CN" altLang="zh-CN" sz="2800" b="1" dirty="0">
              <a:latin typeface="楷体" panose="02010609060101010101" pitchFamily="49" charset="-122"/>
              <a:ea typeface="楷体" panose="02010609060101010101" pitchFamily="49" charset="-122"/>
            </a:endParaRPr>
          </a:p>
        </p:txBody>
      </p:sp>
      <p:sp>
        <p:nvSpPr>
          <p:cNvPr id="6" name="文本框 5"/>
          <p:cNvSpPr txBox="1"/>
          <p:nvPr/>
        </p:nvSpPr>
        <p:spPr>
          <a:xfrm>
            <a:off x="1979613" y="4318000"/>
            <a:ext cx="2011362" cy="521970"/>
          </a:xfrm>
          <a:prstGeom prst="rect">
            <a:avLst/>
          </a:prstGeom>
          <a:noFill/>
          <a:ln w="9525">
            <a:noFill/>
          </a:ln>
        </p:spPr>
        <p:txBody>
          <a:bodyPr anchor="t" anchorCtr="0">
            <a:spAutoFit/>
          </a:bodyPr>
          <a:p>
            <a:pPr marL="342900" indent="-342900">
              <a:buClr>
                <a:srgbClr val="FF0000"/>
              </a:buClr>
              <a:buFont typeface="Wingdings" panose="05000000000000000000" pitchFamily="2" charset="2"/>
              <a:buChar char="Ø"/>
            </a:pPr>
            <a:r>
              <a:rPr lang="zh-CN" altLang="zh-CN" sz="2800" b="1" dirty="0">
                <a:latin typeface="楷体" panose="02010609060101010101" pitchFamily="49" charset="-122"/>
                <a:ea typeface="楷体" panose="02010609060101010101" pitchFamily="49" charset="-122"/>
              </a:rPr>
              <a:t>筹集资金</a:t>
            </a:r>
            <a:endParaRPr lang="zh-CN" altLang="zh-CN" sz="2800" b="1" dirty="0">
              <a:latin typeface="楷体" panose="02010609060101010101" pitchFamily="49" charset="-122"/>
              <a:ea typeface="楷体" panose="02010609060101010101" pitchFamily="49" charset="-122"/>
            </a:endParaRPr>
          </a:p>
        </p:txBody>
      </p:sp>
      <p:sp>
        <p:nvSpPr>
          <p:cNvPr id="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产品制造企业主要经济业务概述</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100000">
                                          <p:val>
                                            <p:strVal val="#ppt_x"/>
                                          </p:val>
                                        </p:tav>
                                      </p:tavLst>
                                    </p:anim>
                                    <p:anim calcmode="lin" valueType="num">
                                      <p:cBhvr>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内容占位符 2"/>
          <p:cNvSpPr>
            <a:spLocks noGrp="1"/>
          </p:cNvSpPr>
          <p:nvPr>
            <p:ph idx="1"/>
          </p:nvPr>
        </p:nvSpPr>
        <p:spPr>
          <a:xfrm>
            <a:off x="983615" y="1269365"/>
            <a:ext cx="10213975" cy="40322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承上例，</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2025</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年</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月</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31</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日，计提本月短期借款利息</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15 000</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元。</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None/>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  会计分录：</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借：财务费用       </a:t>
            </a: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15 000</a:t>
            </a:r>
            <a:endPar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贷：应付利息       </a:t>
            </a: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15 000</a:t>
            </a:r>
            <a:endPar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64516" name="矩形 4"/>
          <p:cNvSpPr/>
          <p:nvPr/>
        </p:nvSpPr>
        <p:spPr>
          <a:xfrm>
            <a:off x="2135188" y="5435600"/>
            <a:ext cx="7891462" cy="583565"/>
          </a:xfrm>
          <a:prstGeom prst="rect">
            <a:avLst/>
          </a:prstGeom>
          <a:noFill/>
          <a:ln w="38100" cap="flat" cmpd="sng">
            <a:solidFill>
              <a:srgbClr val="C00000"/>
            </a:solidFill>
            <a:prstDash val="solid"/>
            <a:miter/>
            <a:headEnd type="none" w="med" len="med"/>
            <a:tailEnd type="none" w="med" len="med"/>
          </a:ln>
        </p:spPr>
        <p:txBody>
          <a:bodyPr wrap="square" anchor="t" anchorCtr="0">
            <a:spAutoFit/>
          </a:bodyPr>
          <a:p>
            <a:r>
              <a:rPr lang="zh-CN" altLang="en-US" sz="3200" b="1" dirty="0">
                <a:latin typeface="楷体" panose="02010609060101010101" pitchFamily="49" charset="-122"/>
                <a:ea typeface="楷体" panose="02010609060101010101" pitchFamily="49" charset="-122"/>
              </a:rPr>
              <a:t>短贷计提利息，贷方科目均为“应付利息”</a:t>
            </a:r>
            <a:endParaRPr lang="zh-CN" altLang="en-US" sz="3200" b="1"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7586">
                                            <p:txEl>
                                              <p:charRg st="41" end="68"/>
                                            </p:txEl>
                                          </p:spTgt>
                                        </p:tgtEl>
                                        <p:attrNameLst>
                                          <p:attrName>style.visibility</p:attrName>
                                        </p:attrNameLst>
                                      </p:cBhvr>
                                      <p:to>
                                        <p:strVal val="visible"/>
                                      </p:to>
                                    </p:set>
                                    <p:animEffect transition="in" filter="blinds(horizontal)">
                                      <p:cBhvr>
                                        <p:cTn id="7" dur="500"/>
                                        <p:tgtEl>
                                          <p:spTgt spid="67586">
                                            <p:txEl>
                                              <p:charRg st="41" end="68"/>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7586">
                                            <p:txEl>
                                              <p:charRg st="68" end="90"/>
                                            </p:txEl>
                                          </p:spTgt>
                                        </p:tgtEl>
                                        <p:attrNameLst>
                                          <p:attrName>style.visibility</p:attrName>
                                        </p:attrNameLst>
                                      </p:cBhvr>
                                      <p:to>
                                        <p:strVal val="visible"/>
                                      </p:to>
                                    </p:set>
                                    <p:animEffect transition="in" filter="blinds(horizontal)">
                                      <p:cBhvr>
                                        <p:cTn id="10" dur="500"/>
                                        <p:tgtEl>
                                          <p:spTgt spid="67586">
                                            <p:txEl>
                                              <p:charRg st="68" end="9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4516"/>
                                        </p:tgtEl>
                                        <p:attrNameLst>
                                          <p:attrName>style.visibility</p:attrName>
                                        </p:attrNameLst>
                                      </p:cBhvr>
                                      <p:to>
                                        <p:strVal val="visible"/>
                                      </p:to>
                                    </p:set>
                                    <p:anim calcmode="lin" valueType="num">
                                      <p:cBhvr>
                                        <p:cTn id="15" dur="500" fill="hold"/>
                                        <p:tgtEl>
                                          <p:spTgt spid="64516"/>
                                        </p:tgtEl>
                                        <p:attrNameLst>
                                          <p:attrName>ppt_x</p:attrName>
                                        </p:attrNameLst>
                                      </p:cBhvr>
                                      <p:tavLst>
                                        <p:tav tm="0">
                                          <p:val>
                                            <p:strVal val="#ppt_x"/>
                                          </p:val>
                                        </p:tav>
                                        <p:tav tm="100000">
                                          <p:val>
                                            <p:strVal val="#ppt_x"/>
                                          </p:val>
                                        </p:tav>
                                      </p:tavLst>
                                    </p:anim>
                                    <p:anim calcmode="lin" valueType="num">
                                      <p:cBhvr>
                                        <p:cTn id="16" dur="500" fill="hold"/>
                                        <p:tgtEl>
                                          <p:spTgt spid="645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bldLvl="0" animBg="1"/>
      <p:bldP spid="64516"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内容占位符 2"/>
          <p:cNvSpPr>
            <a:spLocks noGrp="1"/>
          </p:cNvSpPr>
          <p:nvPr>
            <p:ph idx="1"/>
          </p:nvPr>
        </p:nvSpPr>
        <p:spPr>
          <a:xfrm>
            <a:off x="799465" y="1196975"/>
            <a:ext cx="1041209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承上例， </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2025</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年</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月</a:t>
            </a:r>
            <a:r>
              <a:rPr kumimoji="0" lang="en-US"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28</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日，还本付息。</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None/>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  会计分录：</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None/>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借：短期借款     </a:t>
            </a: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rPr>
              <a:t>3 000 000</a:t>
            </a:r>
            <a:endPar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cs"/>
            </a:endParaRPr>
          </a:p>
          <a:p>
            <a:pPr marL="1304925" marR="0" lvl="2" indent="-39497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en-US" altLang="zh-CN" sz="24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应付利息        </a:t>
            </a: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30 000</a:t>
            </a:r>
            <a:endPar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endParaRPr>
          </a:p>
          <a:p>
            <a:pPr marL="1304925" marR="0" lvl="2" indent="-39497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en-US" altLang="zh-CN" sz="24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财务费用        </a:t>
            </a: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15 000</a:t>
            </a:r>
            <a:endPar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endParaRPr>
          </a:p>
          <a:p>
            <a:pPr marL="1304925" marR="0" lvl="2" indent="-39497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en-US" altLang="zh-CN" sz="2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  </a:t>
            </a:r>
            <a:r>
              <a:rPr kumimoji="0" lang="zh-CN" altLang="en-US"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贷：银行存款       </a:t>
            </a:r>
            <a:r>
              <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rPr>
              <a:t>3 045 000</a:t>
            </a:r>
            <a:endParaRPr kumimoji="0" lang="en-US" altLang="zh-CN" sz="32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mn-ea"/>
            </a:endParaRPr>
          </a:p>
        </p:txBody>
      </p:sp>
      <p:sp>
        <p:nvSpPr>
          <p:cNvPr id="16896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rPr>
              <a:t>第三节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2">
                                            <p:txEl>
                                              <p:charRg st="30" end="5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842">
                                            <p:txEl>
                                              <p:charRg st="53" end="7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842">
                                            <p:txEl>
                                              <p:charRg st="74" end="9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842">
                                            <p:txEl>
                                              <p:charRg st="95" end="1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5" name="Rectangle 2"/>
          <p:cNvSpPr/>
          <p:nvPr>
            <p:ph idx="1"/>
          </p:nvPr>
        </p:nvSpPr>
        <p:spPr>
          <a:xfrm>
            <a:off x="926465" y="1339850"/>
            <a:ext cx="9165590" cy="446405"/>
          </a:xfrm>
        </p:spPr>
        <p:txBody>
          <a:bodyPr vert="horz" wrap="square" lIns="91440" tIns="45720" rIns="91440" bIns="45720" anchor="t" anchorCtr="0"/>
          <a:p>
            <a:pPr algn="just" eaLnBrk="1" hangingPunct="1"/>
            <a:r>
              <a:rPr lang="zh-CN" altLang="en-US" sz="2800" dirty="0">
                <a:solidFill>
                  <a:srgbClr val="FF0000"/>
                </a:solidFill>
                <a:latin typeface="黑体" panose="02010609060101010101" pitchFamily="49" charset="-122"/>
                <a:ea typeface="黑体" panose="02010609060101010101" pitchFamily="49" charset="-122"/>
              </a:rPr>
              <a:t>短期借款核算图 </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algn="just" eaLnBrk="1" hangingPunct="1"/>
            <a:endParaRPr lang="en-US" altLang="zh-CN" sz="2800" dirty="0">
              <a:solidFill>
                <a:srgbClr val="FF0000"/>
              </a:solidFill>
              <a:latin typeface="黑体" panose="02010609060101010101" pitchFamily="49" charset="-122"/>
              <a:ea typeface="黑体" panose="02010609060101010101" pitchFamily="49" charset="-122"/>
            </a:endParaRPr>
          </a:p>
        </p:txBody>
      </p:sp>
      <p:sp>
        <p:nvSpPr>
          <p:cNvPr id="837636" name="Text Box 4"/>
          <p:cNvSpPr txBox="1"/>
          <p:nvPr/>
        </p:nvSpPr>
        <p:spPr>
          <a:xfrm>
            <a:off x="8543925" y="5408613"/>
            <a:ext cx="1800225" cy="378460"/>
          </a:xfrm>
          <a:prstGeom prst="rect">
            <a:avLst/>
          </a:prstGeom>
          <a:solidFill>
            <a:srgbClr val="FFFF99"/>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b="1" dirty="0">
                <a:latin typeface="楷体" panose="02010609060101010101" pitchFamily="49" charset="-122"/>
                <a:ea typeface="楷体" panose="02010609060101010101" pitchFamily="49" charset="-122"/>
              </a:rPr>
              <a:t>③</a:t>
            </a:r>
            <a:r>
              <a:rPr lang="zh-CN" altLang="en-US" sz="2000" b="1" dirty="0">
                <a:latin typeface="楷体" panose="02010609060101010101" pitchFamily="49" charset="-122"/>
                <a:ea typeface="楷体" panose="02010609060101010101" pitchFamily="49" charset="-122"/>
              </a:rPr>
              <a:t>归还贷款</a:t>
            </a:r>
            <a:endParaRPr lang="zh-CN" altLang="en-US" sz="2000" b="1" dirty="0">
              <a:latin typeface="楷体" panose="02010609060101010101" pitchFamily="49" charset="-122"/>
              <a:ea typeface="楷体" panose="02010609060101010101" pitchFamily="49" charset="-122"/>
            </a:endParaRPr>
          </a:p>
        </p:txBody>
      </p:sp>
      <p:sp>
        <p:nvSpPr>
          <p:cNvPr id="837637" name="Text Box 5"/>
          <p:cNvSpPr txBox="1"/>
          <p:nvPr/>
        </p:nvSpPr>
        <p:spPr>
          <a:xfrm>
            <a:off x="8543925" y="4903788"/>
            <a:ext cx="1800225" cy="378460"/>
          </a:xfrm>
          <a:prstGeom prst="rect">
            <a:avLst/>
          </a:prstGeom>
          <a:solidFill>
            <a:srgbClr val="CCFFFF"/>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000" b="1" dirty="0">
                <a:latin typeface="楷体" panose="02010609060101010101" pitchFamily="49" charset="-122"/>
                <a:ea typeface="楷体" panose="02010609060101010101" pitchFamily="49" charset="-122"/>
              </a:rPr>
              <a:t>②</a:t>
            </a:r>
            <a:r>
              <a:rPr lang="zh-CN" altLang="en-US" sz="2000" b="1" dirty="0">
                <a:latin typeface="楷体" panose="02010609060101010101" pitchFamily="49" charset="-122"/>
                <a:ea typeface="楷体" panose="02010609060101010101" pitchFamily="49" charset="-122"/>
              </a:rPr>
              <a:t>计提利息</a:t>
            </a:r>
            <a:endParaRPr lang="zh-CN" altLang="en-US" sz="2000" b="1" dirty="0">
              <a:latin typeface="楷体" panose="02010609060101010101" pitchFamily="49" charset="-122"/>
              <a:ea typeface="楷体" panose="02010609060101010101" pitchFamily="49" charset="-122"/>
            </a:endParaRPr>
          </a:p>
        </p:txBody>
      </p:sp>
      <p:graphicFrame>
        <p:nvGraphicFramePr>
          <p:cNvPr id="837733" name="Group 101"/>
          <p:cNvGraphicFramePr>
            <a:graphicFrameLocks noGrp="1"/>
          </p:cNvGraphicFramePr>
          <p:nvPr/>
        </p:nvGraphicFramePr>
        <p:xfrm>
          <a:off x="2309813" y="2060575"/>
          <a:ext cx="2286000" cy="1944370"/>
        </p:xfrm>
        <a:graphic>
          <a:graphicData uri="http://schemas.openxmlformats.org/drawingml/2006/table">
            <a:tbl>
              <a:tblPr/>
              <a:tblGrid>
                <a:gridCol w="1143000"/>
                <a:gridCol w="1143000"/>
              </a:tblGrid>
              <a:tr h="67691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短期借款</a:t>
                      </a:r>
                      <a:endPar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26746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837649" name="Text Box 17"/>
          <p:cNvSpPr txBox="1"/>
          <p:nvPr/>
        </p:nvSpPr>
        <p:spPr>
          <a:xfrm>
            <a:off x="8543925" y="4400550"/>
            <a:ext cx="1800225" cy="378460"/>
          </a:xfrm>
          <a:prstGeom prst="rect">
            <a:avLst/>
          </a:prstGeom>
          <a:solidFill>
            <a:srgbClr val="FFCC99"/>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000" b="1" dirty="0">
                <a:latin typeface="楷体" panose="02010609060101010101" pitchFamily="49" charset="-122"/>
                <a:ea typeface="楷体" panose="02010609060101010101" pitchFamily="49" charset="-122"/>
              </a:rPr>
              <a:t>①</a:t>
            </a:r>
            <a:r>
              <a:rPr lang="zh-CN" altLang="en-US" sz="2000" b="1" dirty="0">
                <a:latin typeface="楷体" panose="02010609060101010101" pitchFamily="49" charset="-122"/>
                <a:ea typeface="楷体" panose="02010609060101010101" pitchFamily="49" charset="-122"/>
              </a:rPr>
              <a:t>取得借款</a:t>
            </a:r>
            <a:endParaRPr lang="zh-CN" altLang="en-US" sz="2000" b="1" dirty="0">
              <a:latin typeface="楷体" panose="02010609060101010101" pitchFamily="49" charset="-122"/>
              <a:ea typeface="楷体" panose="02010609060101010101" pitchFamily="49" charset="-122"/>
            </a:endParaRPr>
          </a:p>
        </p:txBody>
      </p:sp>
      <p:graphicFrame>
        <p:nvGraphicFramePr>
          <p:cNvPr id="837734" name="Group 102"/>
          <p:cNvGraphicFramePr>
            <a:graphicFrameLocks noGrp="1"/>
          </p:cNvGraphicFramePr>
          <p:nvPr/>
        </p:nvGraphicFramePr>
        <p:xfrm>
          <a:off x="5446713" y="2060575"/>
          <a:ext cx="2435225" cy="1944370"/>
        </p:xfrm>
        <a:graphic>
          <a:graphicData uri="http://schemas.openxmlformats.org/drawingml/2006/table">
            <a:tbl>
              <a:tblPr/>
              <a:tblGrid>
                <a:gridCol w="1217930"/>
                <a:gridCol w="1217295"/>
              </a:tblGrid>
              <a:tr h="67691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银行存款</a:t>
                      </a:r>
                      <a:endPar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26746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837735" name="Group 103"/>
          <p:cNvGraphicFramePr>
            <a:graphicFrameLocks noGrp="1"/>
          </p:cNvGraphicFramePr>
          <p:nvPr/>
        </p:nvGraphicFramePr>
        <p:xfrm>
          <a:off x="2238375" y="4322763"/>
          <a:ext cx="2286000" cy="1857375"/>
        </p:xfrm>
        <a:graphic>
          <a:graphicData uri="http://schemas.openxmlformats.org/drawingml/2006/table">
            <a:tbl>
              <a:tblPr/>
              <a:tblGrid>
                <a:gridCol w="1143000"/>
                <a:gridCol w="1143000"/>
              </a:tblGrid>
              <a:tr h="6756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应付利息</a:t>
                      </a:r>
                      <a:endPar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18173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07" marB="4570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837736" name="Group 104"/>
          <p:cNvGraphicFramePr>
            <a:graphicFrameLocks noGrp="1"/>
          </p:cNvGraphicFramePr>
          <p:nvPr/>
        </p:nvGraphicFramePr>
        <p:xfrm>
          <a:off x="5448300" y="4322763"/>
          <a:ext cx="2374900" cy="1893570"/>
        </p:xfrm>
        <a:graphic>
          <a:graphicData uri="http://schemas.openxmlformats.org/drawingml/2006/table">
            <a:tbl>
              <a:tblPr/>
              <a:tblGrid>
                <a:gridCol w="1187450"/>
                <a:gridCol w="1187450"/>
              </a:tblGrid>
              <a:tr h="6756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财务费用</a:t>
                      </a:r>
                      <a:endParaRPr kumimoji="0" lang="zh-CN" altLang="en-US" sz="24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          贷</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07" marB="4570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21793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707" marB="4570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07" marB="4570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837722" name="Line 90"/>
          <p:cNvSpPr/>
          <p:nvPr/>
        </p:nvSpPr>
        <p:spPr>
          <a:xfrm>
            <a:off x="3648075" y="3284538"/>
            <a:ext cx="2519363" cy="0"/>
          </a:xfrm>
          <a:prstGeom prst="line">
            <a:avLst/>
          </a:prstGeom>
          <a:ln w="57150" cap="flat" cmpd="sng">
            <a:solidFill>
              <a:srgbClr val="FF6600"/>
            </a:solidFill>
            <a:prstDash val="solid"/>
            <a:round/>
            <a:headEnd type="none" w="med" len="med"/>
            <a:tailEnd type="triangle" w="med" len="med"/>
          </a:ln>
        </p:spPr>
      </p:sp>
      <p:sp>
        <p:nvSpPr>
          <p:cNvPr id="837723" name="Line 91"/>
          <p:cNvSpPr/>
          <p:nvPr/>
        </p:nvSpPr>
        <p:spPr>
          <a:xfrm>
            <a:off x="3648075" y="5445125"/>
            <a:ext cx="2519363" cy="0"/>
          </a:xfrm>
          <a:prstGeom prst="line">
            <a:avLst/>
          </a:prstGeom>
          <a:ln w="57150" cap="flat" cmpd="sng">
            <a:solidFill>
              <a:srgbClr val="33CCCC"/>
            </a:solidFill>
            <a:prstDash val="solid"/>
            <a:round/>
            <a:headEnd type="none" w="med" len="med"/>
            <a:tailEnd type="triangle" w="med" len="med"/>
          </a:ln>
        </p:spPr>
      </p:sp>
      <p:sp>
        <p:nvSpPr>
          <p:cNvPr id="837725" name="Oval 93"/>
          <p:cNvSpPr/>
          <p:nvPr/>
        </p:nvSpPr>
        <p:spPr>
          <a:xfrm>
            <a:off x="4656138" y="5229225"/>
            <a:ext cx="431800" cy="433388"/>
          </a:xfrm>
          <a:prstGeom prst="ellipse">
            <a:avLst/>
          </a:prstGeom>
          <a:solidFill>
            <a:srgbClr val="CCFFFF"/>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楷体" panose="02010609060101010101" pitchFamily="49" charset="-122"/>
                <a:ea typeface="楷体" panose="02010609060101010101" pitchFamily="49" charset="-122"/>
              </a:rPr>
              <a:t>2</a:t>
            </a:r>
            <a:endParaRPr lang="en-US" altLang="zh-CN" sz="2000" b="1" dirty="0">
              <a:latin typeface="楷体" panose="02010609060101010101" pitchFamily="49" charset="-122"/>
              <a:ea typeface="楷体" panose="02010609060101010101" pitchFamily="49" charset="-122"/>
            </a:endParaRPr>
          </a:p>
        </p:txBody>
      </p:sp>
      <p:sp>
        <p:nvSpPr>
          <p:cNvPr id="837726" name="Oval 94"/>
          <p:cNvSpPr/>
          <p:nvPr/>
        </p:nvSpPr>
        <p:spPr>
          <a:xfrm>
            <a:off x="4656138" y="3068638"/>
            <a:ext cx="431800" cy="433387"/>
          </a:xfrm>
          <a:prstGeom prst="ellipse">
            <a:avLst/>
          </a:prstGeom>
          <a:solidFill>
            <a:srgbClr val="FFCC99"/>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楷体" panose="02010609060101010101" pitchFamily="49" charset="-122"/>
                <a:ea typeface="楷体" panose="02010609060101010101" pitchFamily="49" charset="-122"/>
              </a:rPr>
              <a:t>1</a:t>
            </a:r>
            <a:endParaRPr lang="en-US" altLang="zh-CN" sz="2000" b="1" dirty="0">
              <a:latin typeface="楷体" panose="02010609060101010101" pitchFamily="49" charset="-122"/>
              <a:ea typeface="楷体" panose="02010609060101010101" pitchFamily="49" charset="-122"/>
            </a:endParaRPr>
          </a:p>
        </p:txBody>
      </p:sp>
      <p:sp>
        <p:nvSpPr>
          <p:cNvPr id="837727" name="Line 95"/>
          <p:cNvSpPr/>
          <p:nvPr/>
        </p:nvSpPr>
        <p:spPr>
          <a:xfrm flipH="1">
            <a:off x="2063750" y="5445125"/>
            <a:ext cx="1008063" cy="0"/>
          </a:xfrm>
          <a:prstGeom prst="line">
            <a:avLst/>
          </a:prstGeom>
          <a:ln w="57150" cap="flat" cmpd="sng">
            <a:solidFill>
              <a:srgbClr val="996600"/>
            </a:solidFill>
            <a:prstDash val="solid"/>
            <a:round/>
            <a:headEnd type="none" w="med" len="med"/>
            <a:tailEnd type="none" w="med" len="med"/>
          </a:ln>
        </p:spPr>
      </p:sp>
      <p:sp>
        <p:nvSpPr>
          <p:cNvPr id="837729" name="Line 97"/>
          <p:cNvSpPr/>
          <p:nvPr/>
        </p:nvSpPr>
        <p:spPr>
          <a:xfrm flipH="1">
            <a:off x="2063750" y="4149725"/>
            <a:ext cx="4895850" cy="0"/>
          </a:xfrm>
          <a:prstGeom prst="line">
            <a:avLst/>
          </a:prstGeom>
          <a:ln w="57150" cap="flat" cmpd="sng">
            <a:solidFill>
              <a:srgbClr val="996600"/>
            </a:solidFill>
            <a:prstDash val="solid"/>
            <a:round/>
            <a:headEnd type="none" w="med" len="med"/>
            <a:tailEnd type="none" w="med" len="med"/>
          </a:ln>
        </p:spPr>
      </p:sp>
      <p:sp>
        <p:nvSpPr>
          <p:cNvPr id="837730" name="Line 98"/>
          <p:cNvSpPr/>
          <p:nvPr/>
        </p:nvSpPr>
        <p:spPr>
          <a:xfrm flipH="1" flipV="1">
            <a:off x="6959600" y="3284538"/>
            <a:ext cx="0" cy="865187"/>
          </a:xfrm>
          <a:prstGeom prst="line">
            <a:avLst/>
          </a:prstGeom>
          <a:ln w="57150" cap="flat" cmpd="sng">
            <a:solidFill>
              <a:srgbClr val="996600"/>
            </a:solidFill>
            <a:prstDash val="solid"/>
            <a:round/>
            <a:headEnd type="none" w="med" len="med"/>
            <a:tailEnd type="triangle" w="med" len="med"/>
          </a:ln>
        </p:spPr>
      </p:sp>
      <p:sp>
        <p:nvSpPr>
          <p:cNvPr id="837731" name="Line 99"/>
          <p:cNvSpPr/>
          <p:nvPr/>
        </p:nvSpPr>
        <p:spPr>
          <a:xfrm flipH="1" flipV="1">
            <a:off x="2063750" y="3284538"/>
            <a:ext cx="0" cy="865187"/>
          </a:xfrm>
          <a:prstGeom prst="line">
            <a:avLst/>
          </a:prstGeom>
          <a:ln w="57150" cap="flat" cmpd="sng">
            <a:solidFill>
              <a:srgbClr val="996600"/>
            </a:solidFill>
            <a:prstDash val="solid"/>
            <a:round/>
            <a:headEnd type="none" w="med" len="med"/>
            <a:tailEnd type="none" w="med" len="med"/>
          </a:ln>
        </p:spPr>
      </p:sp>
      <p:sp>
        <p:nvSpPr>
          <p:cNvPr id="837732" name="Line 100"/>
          <p:cNvSpPr/>
          <p:nvPr/>
        </p:nvSpPr>
        <p:spPr>
          <a:xfrm flipH="1">
            <a:off x="2063750" y="4149725"/>
            <a:ext cx="0" cy="1295400"/>
          </a:xfrm>
          <a:prstGeom prst="line">
            <a:avLst/>
          </a:prstGeom>
          <a:ln w="57150" cap="flat" cmpd="sng">
            <a:solidFill>
              <a:srgbClr val="996600"/>
            </a:solidFill>
            <a:prstDash val="solid"/>
            <a:round/>
            <a:headEnd type="none" w="med" len="med"/>
            <a:tailEnd type="none" w="med" len="med"/>
          </a:ln>
        </p:spPr>
      </p:sp>
      <p:sp>
        <p:nvSpPr>
          <p:cNvPr id="837724" name="Oval 92"/>
          <p:cNvSpPr/>
          <p:nvPr/>
        </p:nvSpPr>
        <p:spPr>
          <a:xfrm>
            <a:off x="4656138" y="3933825"/>
            <a:ext cx="431800" cy="433388"/>
          </a:xfrm>
          <a:prstGeom prst="ellipse">
            <a:avLst/>
          </a:prstGeom>
          <a:solidFill>
            <a:srgbClr val="FFFF99"/>
          </a:solidFill>
          <a:ln w="9525" cap="flat" cmpd="sng">
            <a:solidFill>
              <a:schemeClr val="tx1"/>
            </a:solidFill>
            <a:prstDash val="solid"/>
            <a:round/>
            <a:headEnd type="none" w="med" len="med"/>
            <a:tailEnd type="none" w="med" len="med"/>
          </a:ln>
        </p:spPr>
        <p:txBody>
          <a:bodyPr wrap="none" anchor="ctr" anchorCtr="0"/>
          <a:p>
            <a:pPr algn="ctr"/>
            <a:r>
              <a:rPr lang="en-US" altLang="zh-CN" sz="2000" b="1" dirty="0">
                <a:latin typeface="楷体" panose="02010609060101010101" pitchFamily="49" charset="-122"/>
                <a:ea typeface="楷体" panose="02010609060101010101" pitchFamily="49" charset="-122"/>
              </a:rPr>
              <a:t>3</a:t>
            </a:r>
            <a:endParaRPr lang="en-US" altLang="zh-CN" sz="2000" b="1" dirty="0">
              <a:latin typeface="楷体" panose="02010609060101010101" pitchFamily="49" charset="-122"/>
              <a:ea typeface="楷体" panose="02010609060101010101" pitchFamily="49" charset="-122"/>
            </a:endParaRPr>
          </a:p>
        </p:txBody>
      </p:sp>
      <p:sp>
        <p:nvSpPr>
          <p:cNvPr id="837763" name="Line 131"/>
          <p:cNvSpPr/>
          <p:nvPr/>
        </p:nvSpPr>
        <p:spPr>
          <a:xfrm flipH="1">
            <a:off x="2063750" y="3284538"/>
            <a:ext cx="1008063" cy="0"/>
          </a:xfrm>
          <a:prstGeom prst="line">
            <a:avLst/>
          </a:prstGeom>
          <a:ln w="57150" cap="flat" cmpd="sng">
            <a:solidFill>
              <a:srgbClr val="996600"/>
            </a:solidFill>
            <a:prstDash val="solid"/>
            <a:round/>
            <a:headEnd type="none" w="med" len="med"/>
            <a:tailEnd type="none" w="med" len="med"/>
          </a:ln>
        </p:spPr>
      </p:sp>
      <p:sp>
        <p:nvSpPr>
          <p:cNvPr id="2" name="Line 95"/>
          <p:cNvSpPr/>
          <p:nvPr/>
        </p:nvSpPr>
        <p:spPr>
          <a:xfrm flipH="1">
            <a:off x="3071813" y="6632575"/>
            <a:ext cx="3211512" cy="0"/>
          </a:xfrm>
          <a:prstGeom prst="line">
            <a:avLst/>
          </a:prstGeom>
          <a:ln w="57150" cap="flat" cmpd="sng">
            <a:solidFill>
              <a:srgbClr val="996600"/>
            </a:solidFill>
            <a:prstDash val="solid"/>
            <a:round/>
            <a:headEnd type="none" w="med" len="med"/>
            <a:tailEnd type="none" w="med" len="med"/>
          </a:ln>
        </p:spPr>
      </p:sp>
      <p:sp>
        <p:nvSpPr>
          <p:cNvPr id="3" name="Line 100"/>
          <p:cNvSpPr/>
          <p:nvPr/>
        </p:nvSpPr>
        <p:spPr>
          <a:xfrm flipH="1">
            <a:off x="3071813" y="5408613"/>
            <a:ext cx="1587" cy="1223962"/>
          </a:xfrm>
          <a:prstGeom prst="line">
            <a:avLst/>
          </a:prstGeom>
          <a:ln w="57150" cap="flat" cmpd="sng">
            <a:solidFill>
              <a:srgbClr val="996600"/>
            </a:solidFill>
            <a:prstDash val="solid"/>
            <a:round/>
            <a:headEnd type="none" w="med" len="med"/>
            <a:tailEnd type="none" w="med" len="med"/>
          </a:ln>
        </p:spPr>
      </p:sp>
      <p:sp>
        <p:nvSpPr>
          <p:cNvPr id="4" name="Line 100"/>
          <p:cNvSpPr/>
          <p:nvPr/>
        </p:nvSpPr>
        <p:spPr>
          <a:xfrm flipH="1">
            <a:off x="6283325" y="5445125"/>
            <a:ext cx="1588" cy="1223963"/>
          </a:xfrm>
          <a:prstGeom prst="line">
            <a:avLst/>
          </a:prstGeom>
          <a:ln w="57150" cap="flat" cmpd="sng">
            <a:solidFill>
              <a:srgbClr val="996600"/>
            </a:solidFill>
            <a:prstDash val="solid"/>
            <a:round/>
            <a:headEnd type="none" w="med" len="med"/>
            <a:tailEnd type="none" w="med" len="med"/>
          </a:ln>
        </p:spPr>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37649"/>
                                        </p:tgtEl>
                                        <p:attrNameLst>
                                          <p:attrName>style.visibility</p:attrName>
                                        </p:attrNameLst>
                                      </p:cBhvr>
                                      <p:to>
                                        <p:strVal val="visible"/>
                                      </p:to>
                                    </p:set>
                                    <p:animEffect transition="in" filter="fade">
                                      <p:cBhvr>
                                        <p:cTn id="7" dur="500"/>
                                        <p:tgtEl>
                                          <p:spTgt spid="837649"/>
                                        </p:tgtEl>
                                      </p:cBhvr>
                                    </p:animEffect>
                                  </p:childTnLst>
                                </p:cTn>
                              </p:par>
                              <p:par>
                                <p:cTn id="8" presetID="22" presetClass="entr" presetSubtype="8" fill="hold" nodeType="withEffect">
                                  <p:stCondLst>
                                    <p:cond delay="0"/>
                                  </p:stCondLst>
                                  <p:childTnLst>
                                    <p:set>
                                      <p:cBhvr>
                                        <p:cTn id="9" dur="1" fill="hold">
                                          <p:stCondLst>
                                            <p:cond delay="0"/>
                                          </p:stCondLst>
                                        </p:cTn>
                                        <p:tgtEl>
                                          <p:spTgt spid="837722"/>
                                        </p:tgtEl>
                                        <p:attrNameLst>
                                          <p:attrName>style.visibility</p:attrName>
                                        </p:attrNameLst>
                                      </p:cBhvr>
                                      <p:to>
                                        <p:strVal val="visible"/>
                                      </p:to>
                                    </p:set>
                                    <p:animEffect transition="in" filter="wipe(left)">
                                      <p:cBhvr>
                                        <p:cTn id="10" dur="500"/>
                                        <p:tgtEl>
                                          <p:spTgt spid="8377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37726"/>
                                        </p:tgtEl>
                                        <p:attrNameLst>
                                          <p:attrName>style.visibility</p:attrName>
                                        </p:attrNameLst>
                                      </p:cBhvr>
                                      <p:to>
                                        <p:strVal val="visible"/>
                                      </p:to>
                                    </p:set>
                                    <p:animEffect transition="in" filter="fade">
                                      <p:cBhvr>
                                        <p:cTn id="13" dur="500"/>
                                        <p:tgtEl>
                                          <p:spTgt spid="8377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37637"/>
                                        </p:tgtEl>
                                        <p:attrNameLst>
                                          <p:attrName>style.visibility</p:attrName>
                                        </p:attrNameLst>
                                      </p:cBhvr>
                                      <p:to>
                                        <p:strVal val="visible"/>
                                      </p:to>
                                    </p:set>
                                    <p:animEffect transition="in" filter="fade">
                                      <p:cBhvr>
                                        <p:cTn id="18" dur="500"/>
                                        <p:tgtEl>
                                          <p:spTgt spid="837637"/>
                                        </p:tgtEl>
                                      </p:cBhvr>
                                    </p:animEffect>
                                  </p:childTnLst>
                                </p:cTn>
                              </p:par>
                              <p:par>
                                <p:cTn id="19" presetID="22" presetClass="entr" presetSubtype="8" fill="hold" nodeType="withEffect">
                                  <p:stCondLst>
                                    <p:cond delay="0"/>
                                  </p:stCondLst>
                                  <p:childTnLst>
                                    <p:set>
                                      <p:cBhvr>
                                        <p:cTn id="20" dur="1" fill="hold">
                                          <p:stCondLst>
                                            <p:cond delay="0"/>
                                          </p:stCondLst>
                                        </p:cTn>
                                        <p:tgtEl>
                                          <p:spTgt spid="837723"/>
                                        </p:tgtEl>
                                        <p:attrNameLst>
                                          <p:attrName>style.visibility</p:attrName>
                                        </p:attrNameLst>
                                      </p:cBhvr>
                                      <p:to>
                                        <p:strVal val="visible"/>
                                      </p:to>
                                    </p:set>
                                    <p:animEffect transition="in" filter="wipe(left)">
                                      <p:cBhvr>
                                        <p:cTn id="21" dur="500"/>
                                        <p:tgtEl>
                                          <p:spTgt spid="8377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37725"/>
                                        </p:tgtEl>
                                        <p:attrNameLst>
                                          <p:attrName>style.visibility</p:attrName>
                                        </p:attrNameLst>
                                      </p:cBhvr>
                                      <p:to>
                                        <p:strVal val="visible"/>
                                      </p:to>
                                    </p:set>
                                    <p:animEffect transition="in" filter="fade">
                                      <p:cBhvr>
                                        <p:cTn id="24" dur="500"/>
                                        <p:tgtEl>
                                          <p:spTgt spid="83772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37636"/>
                                        </p:tgtEl>
                                        <p:attrNameLst>
                                          <p:attrName>style.visibility</p:attrName>
                                        </p:attrNameLst>
                                      </p:cBhvr>
                                      <p:to>
                                        <p:strVal val="visible"/>
                                      </p:to>
                                    </p:set>
                                    <p:animEffect transition="in" filter="fade">
                                      <p:cBhvr>
                                        <p:cTn id="29" dur="500"/>
                                        <p:tgtEl>
                                          <p:spTgt spid="837636"/>
                                        </p:tgtEl>
                                      </p:cBhvr>
                                    </p:animEffect>
                                  </p:childTnLst>
                                </p:cTn>
                              </p:par>
                              <p:par>
                                <p:cTn id="30" presetID="22" presetClass="entr" presetSubtype="2" fill="hold" nodeType="withEffect">
                                  <p:stCondLst>
                                    <p:cond delay="0"/>
                                  </p:stCondLst>
                                  <p:childTnLst>
                                    <p:set>
                                      <p:cBhvr>
                                        <p:cTn id="31" dur="1" fill="hold">
                                          <p:stCondLst>
                                            <p:cond delay="0"/>
                                          </p:stCondLst>
                                        </p:cTn>
                                        <p:tgtEl>
                                          <p:spTgt spid="837763"/>
                                        </p:tgtEl>
                                        <p:attrNameLst>
                                          <p:attrName>style.visibility</p:attrName>
                                        </p:attrNameLst>
                                      </p:cBhvr>
                                      <p:to>
                                        <p:strVal val="visible"/>
                                      </p:to>
                                    </p:set>
                                    <p:animEffect transition="in" filter="wipe(right)">
                                      <p:cBhvr>
                                        <p:cTn id="32" dur="500"/>
                                        <p:tgtEl>
                                          <p:spTgt spid="837763"/>
                                        </p:tgtEl>
                                      </p:cBhvr>
                                    </p:animEffect>
                                  </p:childTnLst>
                                </p:cTn>
                              </p:par>
                              <p:par>
                                <p:cTn id="33" presetID="22" presetClass="entr" presetSubtype="2" fill="hold" nodeType="withEffect">
                                  <p:stCondLst>
                                    <p:cond delay="0"/>
                                  </p:stCondLst>
                                  <p:childTnLst>
                                    <p:set>
                                      <p:cBhvr>
                                        <p:cTn id="34" dur="1" fill="hold">
                                          <p:stCondLst>
                                            <p:cond delay="0"/>
                                          </p:stCondLst>
                                        </p:cTn>
                                        <p:tgtEl>
                                          <p:spTgt spid="837727"/>
                                        </p:tgtEl>
                                        <p:attrNameLst>
                                          <p:attrName>style.visibility</p:attrName>
                                        </p:attrNameLst>
                                      </p:cBhvr>
                                      <p:to>
                                        <p:strVal val="visible"/>
                                      </p:to>
                                    </p:set>
                                    <p:animEffect transition="in" filter="wipe(right)">
                                      <p:cBhvr>
                                        <p:cTn id="35" dur="500"/>
                                        <p:tgtEl>
                                          <p:spTgt spid="837727"/>
                                        </p:tgtEl>
                                      </p:cBhvr>
                                    </p:animEffect>
                                  </p:childTnLst>
                                </p:cTn>
                              </p:par>
                            </p:childTnLst>
                          </p:cTn>
                        </p:par>
                        <p:par>
                          <p:cTn id="36" fill="hold">
                            <p:stCondLst>
                              <p:cond delay="500"/>
                            </p:stCondLst>
                            <p:childTnLst>
                              <p:par>
                                <p:cTn id="37" presetID="22" presetClass="entr" presetSubtype="1" fill="hold" nodeType="afterEffect">
                                  <p:stCondLst>
                                    <p:cond delay="0"/>
                                  </p:stCondLst>
                                  <p:childTnLst>
                                    <p:set>
                                      <p:cBhvr>
                                        <p:cTn id="38" dur="1" fill="hold">
                                          <p:stCondLst>
                                            <p:cond delay="0"/>
                                          </p:stCondLst>
                                        </p:cTn>
                                        <p:tgtEl>
                                          <p:spTgt spid="837731"/>
                                        </p:tgtEl>
                                        <p:attrNameLst>
                                          <p:attrName>style.visibility</p:attrName>
                                        </p:attrNameLst>
                                      </p:cBhvr>
                                      <p:to>
                                        <p:strVal val="visible"/>
                                      </p:to>
                                    </p:set>
                                    <p:animEffect transition="in" filter="wipe(up)">
                                      <p:cBhvr>
                                        <p:cTn id="39" dur="500"/>
                                        <p:tgtEl>
                                          <p:spTgt spid="837731"/>
                                        </p:tgtEl>
                                      </p:cBhvr>
                                    </p:animEffect>
                                  </p:childTnLst>
                                </p:cTn>
                              </p:par>
                              <p:par>
                                <p:cTn id="40" presetID="22" presetClass="entr" presetSubtype="4" fill="hold" nodeType="withEffect">
                                  <p:stCondLst>
                                    <p:cond delay="0"/>
                                  </p:stCondLst>
                                  <p:childTnLst>
                                    <p:set>
                                      <p:cBhvr>
                                        <p:cTn id="41" dur="1" fill="hold">
                                          <p:stCondLst>
                                            <p:cond delay="0"/>
                                          </p:stCondLst>
                                        </p:cTn>
                                        <p:tgtEl>
                                          <p:spTgt spid="837732"/>
                                        </p:tgtEl>
                                        <p:attrNameLst>
                                          <p:attrName>style.visibility</p:attrName>
                                        </p:attrNameLst>
                                      </p:cBhvr>
                                      <p:to>
                                        <p:strVal val="visible"/>
                                      </p:to>
                                    </p:set>
                                    <p:animEffect transition="in" filter="wipe(down)">
                                      <p:cBhvr>
                                        <p:cTn id="42" dur="500"/>
                                        <p:tgtEl>
                                          <p:spTgt spid="837732"/>
                                        </p:tgtEl>
                                      </p:cBhvr>
                                    </p:animEffect>
                                  </p:childTnLst>
                                </p:cTn>
                              </p:par>
                            </p:childTnLst>
                          </p:cTn>
                        </p:par>
                        <p:par>
                          <p:cTn id="43" fill="hold">
                            <p:stCondLst>
                              <p:cond delay="1000"/>
                            </p:stCondLst>
                            <p:childTnLst>
                              <p:par>
                                <p:cTn id="44" presetID="22" presetClass="entr" presetSubtype="8" fill="hold" nodeType="afterEffect">
                                  <p:stCondLst>
                                    <p:cond delay="0"/>
                                  </p:stCondLst>
                                  <p:childTnLst>
                                    <p:set>
                                      <p:cBhvr>
                                        <p:cTn id="45" dur="1" fill="hold">
                                          <p:stCondLst>
                                            <p:cond delay="0"/>
                                          </p:stCondLst>
                                        </p:cTn>
                                        <p:tgtEl>
                                          <p:spTgt spid="837729"/>
                                        </p:tgtEl>
                                        <p:attrNameLst>
                                          <p:attrName>style.visibility</p:attrName>
                                        </p:attrNameLst>
                                      </p:cBhvr>
                                      <p:to>
                                        <p:strVal val="visible"/>
                                      </p:to>
                                    </p:set>
                                    <p:animEffect transition="in" filter="wipe(left)">
                                      <p:cBhvr>
                                        <p:cTn id="46" dur="500"/>
                                        <p:tgtEl>
                                          <p:spTgt spid="8377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37724"/>
                                        </p:tgtEl>
                                        <p:attrNameLst>
                                          <p:attrName>style.visibility</p:attrName>
                                        </p:attrNameLst>
                                      </p:cBhvr>
                                      <p:to>
                                        <p:strVal val="visible"/>
                                      </p:to>
                                    </p:set>
                                    <p:animEffect transition="in" filter="fade">
                                      <p:cBhvr>
                                        <p:cTn id="49" dur="500"/>
                                        <p:tgtEl>
                                          <p:spTgt spid="837724"/>
                                        </p:tgtEl>
                                      </p:cBhvr>
                                    </p:animEffect>
                                  </p:childTnLst>
                                </p:cTn>
                              </p:par>
                            </p:childTnLst>
                          </p:cTn>
                        </p:par>
                        <p:par>
                          <p:cTn id="50" fill="hold">
                            <p:stCondLst>
                              <p:cond delay="1500"/>
                            </p:stCondLst>
                            <p:childTnLst>
                              <p:par>
                                <p:cTn id="51" presetID="22" presetClass="entr" presetSubtype="4" fill="hold" nodeType="afterEffect">
                                  <p:stCondLst>
                                    <p:cond delay="0"/>
                                  </p:stCondLst>
                                  <p:childTnLst>
                                    <p:set>
                                      <p:cBhvr>
                                        <p:cTn id="52" dur="1" fill="hold">
                                          <p:stCondLst>
                                            <p:cond delay="0"/>
                                          </p:stCondLst>
                                        </p:cTn>
                                        <p:tgtEl>
                                          <p:spTgt spid="837730"/>
                                        </p:tgtEl>
                                        <p:attrNameLst>
                                          <p:attrName>style.visibility</p:attrName>
                                        </p:attrNameLst>
                                      </p:cBhvr>
                                      <p:to>
                                        <p:strVal val="visible"/>
                                      </p:to>
                                    </p:set>
                                    <p:animEffect transition="in" filter="wipe(down)">
                                      <p:cBhvr>
                                        <p:cTn id="53" dur="500"/>
                                        <p:tgtEl>
                                          <p:spTgt spid="837730"/>
                                        </p:tgtEl>
                                      </p:cBhvr>
                                    </p:animEffect>
                                  </p:childTnLst>
                                </p:cTn>
                              </p:par>
                              <p:par>
                                <p:cTn id="54" presetID="22" presetClass="entr" presetSubtype="2" fill="hold"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ipe(right)">
                                      <p:cBhvr>
                                        <p:cTn id="56" dur="500"/>
                                        <p:tgtEl>
                                          <p:spTgt spid="2"/>
                                        </p:tgtEl>
                                      </p:cBhvr>
                                    </p:animEffect>
                                  </p:childTnLst>
                                </p:cTn>
                              </p:par>
                              <p:par>
                                <p:cTn id="57" presetID="22" presetClass="entr" presetSubtype="4" fill="hold"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down)">
                                      <p:cBhvr>
                                        <p:cTn id="59" dur="500"/>
                                        <p:tgtEl>
                                          <p:spTgt spid="3"/>
                                        </p:tgtEl>
                                      </p:cBhvr>
                                    </p:animEffect>
                                  </p:childTnLst>
                                </p:cTn>
                              </p:par>
                              <p:par>
                                <p:cTn id="60" presetID="22" presetClass="entr" presetSubtype="4" fill="hold" nodeType="with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down)">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7636" grpId="0" bldLvl="0" animBg="1"/>
      <p:bldP spid="837637" grpId="0" bldLvl="0" animBg="1"/>
      <p:bldP spid="837649" grpId="0" bldLvl="0" animBg="1"/>
      <p:bldP spid="837725" grpId="0" bldLvl="0" animBg="1"/>
      <p:bldP spid="837726" grpId="0" bldLvl="0" animBg="1"/>
      <p:bldP spid="837724"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4307" name="Rectangle 3"/>
          <p:cNvSpPr>
            <a:spLocks noGrp="1"/>
          </p:cNvSpPr>
          <p:nvPr>
            <p:ph idx="1"/>
          </p:nvPr>
        </p:nvSpPr>
        <p:spPr>
          <a:xfrm>
            <a:off x="859790" y="1196975"/>
            <a:ext cx="10389235" cy="4822825"/>
          </a:xfrm>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3000" b="1" i="0" u="none" strike="noStrike" kern="0" cap="none" spc="0" normalizeH="0" baseline="0" noProof="1">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1">
                <a:ln>
                  <a:noFill/>
                </a:ln>
                <a:solidFill>
                  <a:srgbClr val="0000FF"/>
                </a:solidFill>
                <a:effectLst/>
                <a:uLnTx/>
                <a:uFillTx/>
                <a:latin typeface="楷体" panose="02010609060101010101" pitchFamily="49" charset="-122"/>
                <a:ea typeface="楷体" panose="02010609060101010101" pitchFamily="49" charset="-122"/>
                <a:cs typeface="+mn-cs"/>
              </a:rPr>
              <a:t>例</a:t>
            </a:r>
            <a:r>
              <a:rPr kumimoji="0" lang="en-US" altLang="zh-CN" sz="3000" b="1" i="0" u="none" strike="noStrike" kern="0" cap="none" spc="0" normalizeH="0" baseline="0" noProof="1">
                <a:ln>
                  <a:noFill/>
                </a:ln>
                <a:solidFill>
                  <a:srgbClr val="0000FF"/>
                </a:solidFill>
                <a:effectLst/>
                <a:uLnTx/>
                <a:uFillTx/>
                <a:latin typeface="楷体" panose="02010609060101010101" pitchFamily="49" charset="-122"/>
                <a:ea typeface="楷体" panose="02010609060101010101" pitchFamily="49" charset="-122"/>
                <a:cs typeface="+mn-cs"/>
              </a:rPr>
              <a:t>4-6】</a:t>
            </a:r>
            <a:r>
              <a:rPr kumimoji="0" lang="en-US"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华兴公司向银行贷得一笔本金1 000 000元，年利率6％，期限3年的长期借款（一次还本付息），存入开户行。</a:t>
            </a:r>
            <a:endParaRPr kumimoji="0" lang="en-US" altLang="en-US" sz="30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取得借款的会计分录：</a:t>
            </a:r>
            <a:endParaRPr kumimoji="0" lang="zh-CN" altLang="en-US" sz="30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rPr>
              <a:t>借：银行存款       </a:t>
            </a:r>
            <a:r>
              <a:rPr kumimoji="0" lang="en-US" altLang="zh-CN"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rPr>
              <a:t>1 000 000   </a:t>
            </a:r>
            <a:endParaRPr kumimoji="0" lang="en-US" altLang="zh-CN"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rPr>
              <a:t>    </a:t>
            </a:r>
            <a:r>
              <a:rPr kumimoji="0" lang="zh-CN" altLang="en-US"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rPr>
              <a:t>贷：长期借款        </a:t>
            </a:r>
            <a:r>
              <a:rPr kumimoji="0" lang="en-US" altLang="zh-CN"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rPr>
              <a:t>1 000 000 </a:t>
            </a:r>
            <a:endParaRPr kumimoji="0" lang="en-US" altLang="zh-CN" sz="3000" b="1" i="0" u="none" strike="noStrike" kern="0" cap="none" spc="0" normalizeH="0" baseline="0" noProof="1">
              <a:ln>
                <a:noFill/>
              </a:ln>
              <a:solidFill>
                <a:schemeClr val="tx1"/>
              </a:solidFill>
              <a:effectLst/>
              <a:uLnTx/>
              <a:uFillTx/>
              <a:latin typeface="仿宋" panose="02010609060101010101" pitchFamily="49" charset="-122"/>
              <a:ea typeface="仿宋" panose="02010609060101010101" pitchFamily="49" charset="-122"/>
              <a:cs typeface="仿宋"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4307">
                                            <p:txEl>
                                              <p:charRg st="73" end="9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4307">
                                            <p:txEl>
                                              <p:charRg st="99" end="12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4307" name="Rectangle 3"/>
          <p:cNvSpPr>
            <a:spLocks noGrp="1"/>
          </p:cNvSpPr>
          <p:nvPr>
            <p:ph idx="1"/>
          </p:nvPr>
        </p:nvSpPr>
        <p:spPr>
          <a:xfrm>
            <a:off x="821055" y="1449070"/>
            <a:ext cx="10352405" cy="3959225"/>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a:t>
            </a:r>
            <a:r>
              <a:rPr lang="en-US" altLang="en-US" sz="3000" dirty="0">
                <a:solidFill>
                  <a:srgbClr val="0000FF"/>
                </a:solidFill>
                <a:latin typeface="楷体" panose="02010609060101010101" pitchFamily="49" charset="-122"/>
                <a:ea typeface="楷体" panose="02010609060101010101" pitchFamily="49" charset="-122"/>
              </a:rPr>
              <a:t>例</a:t>
            </a:r>
            <a:r>
              <a:rPr lang="en-US" altLang="zh-CN" sz="3000" dirty="0">
                <a:solidFill>
                  <a:srgbClr val="0000FF"/>
                </a:solidFill>
                <a:latin typeface="楷体" panose="02010609060101010101" pitchFamily="49" charset="-122"/>
                <a:ea typeface="楷体" panose="02010609060101010101" pitchFamily="49" charset="-122"/>
              </a:rPr>
              <a:t>4-6】</a:t>
            </a:r>
            <a:r>
              <a:rPr lang="zh-CN" altLang="en-US" sz="3000" dirty="0">
                <a:latin typeface="楷体" panose="02010609060101010101" pitchFamily="49" charset="-122"/>
                <a:ea typeface="楷体" panose="02010609060101010101" pitchFamily="49" charset="-122"/>
              </a:rPr>
              <a:t>承上例，</a:t>
            </a:r>
            <a:r>
              <a:rPr lang="en-US" altLang="en-US" sz="3000" dirty="0">
                <a:latin typeface="楷体" panose="02010609060101010101" pitchFamily="49" charset="-122"/>
                <a:ea typeface="楷体" panose="02010609060101010101" pitchFamily="49" charset="-122"/>
              </a:rPr>
              <a:t>资金用于企业生产，一年末计提利息。</a:t>
            </a:r>
            <a:endParaRPr lang="en-US" altLang="en-US" sz="3000" dirty="0">
              <a:latin typeface="楷体" panose="02010609060101010101" pitchFamily="49" charset="-122"/>
              <a:ea typeface="楷体" panose="02010609060101010101" pitchFamily="49" charset="-122"/>
            </a:endParaRPr>
          </a:p>
          <a:p>
            <a:pPr eaLnBrk="1" hangingPunct="1">
              <a:lnSpc>
                <a:spcPct val="150000"/>
              </a:lnSpc>
              <a:buNone/>
            </a:pPr>
            <a:r>
              <a:rPr lang="en-US" altLang="en-US" dirty="0">
                <a:latin typeface="楷体" panose="02010609060101010101" pitchFamily="49" charset="-122"/>
                <a:ea typeface="楷体" panose="02010609060101010101" pitchFamily="49" charset="-122"/>
              </a:rPr>
              <a:t>   </a:t>
            </a:r>
            <a:r>
              <a:rPr lang="en-US" altLang="en-US" sz="3000" dirty="0">
                <a:latin typeface="楷体" panose="02010609060101010101" pitchFamily="49" charset="-122"/>
                <a:ea typeface="楷体" panose="02010609060101010101" pitchFamily="49" charset="-122"/>
              </a:rPr>
              <a:t>会计分录：</a:t>
            </a:r>
            <a:endParaRPr lang="en-US" altLang="en-US" sz="3000" dirty="0">
              <a:latin typeface="楷体" panose="02010609060101010101" pitchFamily="49" charset="-122"/>
              <a:ea typeface="楷体" panose="02010609060101010101" pitchFamily="49" charset="-122"/>
            </a:endParaRPr>
          </a:p>
          <a:p>
            <a:pPr eaLnBrk="1" hangingPunct="1">
              <a:lnSpc>
                <a:spcPct val="150000"/>
              </a:lnSpc>
              <a:buNone/>
            </a:pPr>
            <a:r>
              <a:rPr lang="en-US" altLang="en-US" sz="3000" dirty="0">
                <a:latin typeface="华文仿宋" panose="02010600040101010101" pitchFamily="2" charset="-122"/>
                <a:ea typeface="华文仿宋" panose="02010600040101010101" pitchFamily="2" charset="-122"/>
              </a:rPr>
              <a:t>     借：财务费用</a:t>
            </a:r>
            <a:r>
              <a:rPr lang="zh-CN" altLang="en-US" sz="3000" dirty="0">
                <a:latin typeface="华文仿宋" panose="02010600040101010101" pitchFamily="2" charset="-122"/>
                <a:ea typeface="华文仿宋" panose="02010600040101010101" pitchFamily="2" charset="-122"/>
              </a:rPr>
              <a:t>（</a:t>
            </a:r>
            <a:r>
              <a:rPr lang="en-US" altLang="en-US" sz="3000" dirty="0">
                <a:latin typeface="华文仿宋" panose="02010600040101010101" pitchFamily="2" charset="-122"/>
                <a:ea typeface="华文仿宋" panose="02010600040101010101" pitchFamily="2" charset="-122"/>
              </a:rPr>
              <a:t> 1 000 000*6% </a:t>
            </a:r>
            <a:r>
              <a:rPr lang="zh-CN" altLang="en-US" sz="3000" dirty="0">
                <a:latin typeface="华文仿宋" panose="02010600040101010101" pitchFamily="2" charset="-122"/>
                <a:ea typeface="华文仿宋" panose="02010600040101010101" pitchFamily="2" charset="-122"/>
              </a:rPr>
              <a:t>）</a:t>
            </a:r>
            <a:r>
              <a:rPr lang="en-US" altLang="en-US" sz="3000" dirty="0">
                <a:latin typeface="华文仿宋" panose="02010600040101010101" pitchFamily="2" charset="-122"/>
                <a:ea typeface="华文仿宋" panose="02010600040101010101" pitchFamily="2" charset="-122"/>
              </a:rPr>
              <a:t> </a:t>
            </a:r>
            <a:r>
              <a:rPr lang="en-US" altLang="zh-CN" sz="3000" dirty="0">
                <a:latin typeface="华文仿宋" panose="02010600040101010101" pitchFamily="2" charset="-122"/>
                <a:ea typeface="华文仿宋" panose="02010600040101010101" pitchFamily="2" charset="-122"/>
              </a:rPr>
              <a:t>60 000   </a:t>
            </a:r>
            <a:endParaRPr lang="en-US" altLang="zh-CN" sz="3000" dirty="0">
              <a:latin typeface="华文仿宋" panose="02010600040101010101" pitchFamily="2" charset="-122"/>
              <a:ea typeface="华文仿宋" panose="02010600040101010101" pitchFamily="2" charset="-122"/>
            </a:endParaRPr>
          </a:p>
          <a:p>
            <a:pPr eaLnBrk="1" hangingPunct="1">
              <a:lnSpc>
                <a:spcPct val="150000"/>
              </a:lnSpc>
              <a:buNone/>
            </a:pPr>
            <a:r>
              <a:rPr lang="en-US" altLang="zh-CN" sz="3000" dirty="0">
                <a:latin typeface="华文仿宋" panose="02010600040101010101" pitchFamily="2" charset="-122"/>
                <a:ea typeface="华文仿宋" panose="02010600040101010101" pitchFamily="2" charset="-122"/>
              </a:rPr>
              <a:t>            </a:t>
            </a:r>
            <a:r>
              <a:rPr lang="en-US" altLang="en-US" sz="3000" dirty="0">
                <a:latin typeface="华文仿宋" panose="02010600040101010101" pitchFamily="2" charset="-122"/>
                <a:ea typeface="华文仿宋" panose="02010600040101010101" pitchFamily="2" charset="-122"/>
              </a:rPr>
              <a:t>贷：长期借款 </a:t>
            </a:r>
            <a:r>
              <a:rPr lang="en-US" altLang="zh-CN" sz="3000" dirty="0">
                <a:latin typeface="华文仿宋" panose="02010600040101010101" pitchFamily="2" charset="-122"/>
                <a:ea typeface="华文仿宋" panose="02010600040101010101" pitchFamily="2" charset="-122"/>
              </a:rPr>
              <a:t>— </a:t>
            </a:r>
            <a:r>
              <a:rPr lang="en-US" altLang="en-US" sz="3000" dirty="0">
                <a:latin typeface="华文仿宋" panose="02010600040101010101" pitchFamily="2" charset="-122"/>
                <a:ea typeface="华文仿宋" panose="02010600040101010101" pitchFamily="2" charset="-122"/>
              </a:rPr>
              <a:t>应计利息</a:t>
            </a:r>
            <a:r>
              <a:rPr lang="en-US" altLang="zh-CN" sz="3000" dirty="0">
                <a:latin typeface="华文仿宋" panose="02010600040101010101" pitchFamily="2" charset="-122"/>
                <a:ea typeface="华文仿宋" panose="02010600040101010101" pitchFamily="2" charset="-122"/>
              </a:rPr>
              <a:t>        60 000</a:t>
            </a:r>
            <a:r>
              <a:rPr lang="en-US" altLang="zh-CN" sz="3000" dirty="0">
                <a:latin typeface="楷体" panose="02010609060101010101" pitchFamily="49" charset="-122"/>
                <a:ea typeface="楷体" panose="02010609060101010101" pitchFamily="49" charset="-122"/>
              </a:rPr>
              <a:t> </a:t>
            </a:r>
            <a:endParaRPr lang="en-US" altLang="zh-CN"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4307">
                                            <p:txEl>
                                              <p:charRg st="37" end="7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4307">
                                            <p:txEl>
                                              <p:charRg st="75" end="1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4307" name="Rectangle 3"/>
          <p:cNvSpPr>
            <a:spLocks noGrp="1"/>
          </p:cNvSpPr>
          <p:nvPr>
            <p:ph idx="1"/>
          </p:nvPr>
        </p:nvSpPr>
        <p:spPr>
          <a:xfrm>
            <a:off x="1056005" y="1557020"/>
            <a:ext cx="10117455" cy="4695825"/>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a:t>
            </a:r>
            <a:r>
              <a:rPr lang="en-US" altLang="en-US" sz="3000" dirty="0">
                <a:solidFill>
                  <a:srgbClr val="0000FF"/>
                </a:solidFill>
                <a:latin typeface="楷体" panose="02010609060101010101" pitchFamily="49" charset="-122"/>
                <a:ea typeface="楷体" panose="02010609060101010101" pitchFamily="49" charset="-122"/>
              </a:rPr>
              <a:t>例</a:t>
            </a:r>
            <a:r>
              <a:rPr lang="en-US" altLang="zh-CN" sz="3000" dirty="0">
                <a:solidFill>
                  <a:srgbClr val="0000FF"/>
                </a:solidFill>
                <a:latin typeface="楷体" panose="02010609060101010101" pitchFamily="49" charset="-122"/>
                <a:ea typeface="楷体" panose="02010609060101010101" pitchFamily="49" charset="-122"/>
              </a:rPr>
              <a:t>4-6】</a:t>
            </a:r>
            <a:r>
              <a:rPr lang="zh-CN" altLang="en-US" sz="3000" dirty="0">
                <a:latin typeface="楷体" panose="02010609060101010101" pitchFamily="49" charset="-122"/>
                <a:ea typeface="楷体" panose="02010609060101010101" pitchFamily="49" charset="-122"/>
              </a:rPr>
              <a:t>承上例，</a:t>
            </a:r>
            <a:r>
              <a:rPr lang="en-US" altLang="en-US" sz="3000" dirty="0">
                <a:latin typeface="楷体" panose="02010609060101010101" pitchFamily="49" charset="-122"/>
                <a:ea typeface="楷体" panose="02010609060101010101" pitchFamily="49" charset="-122"/>
              </a:rPr>
              <a:t>资金用于工程项目，一年末计提利息。</a:t>
            </a:r>
            <a:endParaRPr lang="en-US" altLang="en-US" sz="3000" dirty="0">
              <a:latin typeface="楷体" panose="02010609060101010101" pitchFamily="49" charset="-122"/>
              <a:ea typeface="楷体" panose="02010609060101010101" pitchFamily="49" charset="-122"/>
            </a:endParaRPr>
          </a:p>
          <a:p>
            <a:pPr eaLnBrk="1" hangingPunct="1">
              <a:lnSpc>
                <a:spcPct val="150000"/>
              </a:lnSpc>
              <a:buNone/>
            </a:pPr>
            <a:r>
              <a:rPr lang="en-US" altLang="en-US" dirty="0">
                <a:latin typeface="楷体" panose="02010609060101010101" pitchFamily="49" charset="-122"/>
                <a:ea typeface="楷体" panose="02010609060101010101" pitchFamily="49" charset="-122"/>
              </a:rPr>
              <a:t>   </a:t>
            </a:r>
            <a:r>
              <a:rPr lang="en-US" altLang="en-US" sz="3000" dirty="0">
                <a:latin typeface="楷体" panose="02010609060101010101" pitchFamily="49" charset="-122"/>
                <a:ea typeface="楷体" panose="02010609060101010101" pitchFamily="49" charset="-122"/>
              </a:rPr>
              <a:t>会计分录：</a:t>
            </a:r>
            <a:endParaRPr lang="en-US" altLang="en-US" sz="3000" dirty="0">
              <a:latin typeface="楷体" panose="02010609060101010101" pitchFamily="49" charset="-122"/>
              <a:ea typeface="楷体" panose="02010609060101010101" pitchFamily="49" charset="-122"/>
            </a:endParaRPr>
          </a:p>
          <a:p>
            <a:pPr eaLnBrk="1" hangingPunct="1">
              <a:lnSpc>
                <a:spcPct val="150000"/>
              </a:lnSpc>
              <a:buNone/>
            </a:pPr>
            <a:r>
              <a:rPr lang="en-US" altLang="en-US" sz="3000" dirty="0">
                <a:latin typeface="楷体" panose="02010609060101010101" pitchFamily="49" charset="-122"/>
                <a:ea typeface="楷体" panose="02010609060101010101" pitchFamily="49" charset="-122"/>
              </a:rPr>
              <a:t> </a:t>
            </a:r>
            <a:r>
              <a:rPr lang="en-US" altLang="en-US" sz="3000" dirty="0">
                <a:latin typeface="华文仿宋" panose="02010600040101010101" pitchFamily="2" charset="-122"/>
                <a:ea typeface="华文仿宋" panose="02010600040101010101" pitchFamily="2" charset="-122"/>
              </a:rPr>
              <a:t>   借：在建工程       </a:t>
            </a:r>
            <a:r>
              <a:rPr lang="en-US" altLang="zh-CN" sz="3000" dirty="0">
                <a:latin typeface="华文仿宋" panose="02010600040101010101" pitchFamily="2" charset="-122"/>
                <a:ea typeface="华文仿宋" panose="02010600040101010101" pitchFamily="2" charset="-122"/>
              </a:rPr>
              <a:t>60 000   </a:t>
            </a:r>
            <a:endParaRPr lang="en-US" altLang="zh-CN" sz="3000" dirty="0">
              <a:latin typeface="华文仿宋" panose="02010600040101010101" pitchFamily="2" charset="-122"/>
              <a:ea typeface="华文仿宋" panose="02010600040101010101" pitchFamily="2" charset="-122"/>
            </a:endParaRPr>
          </a:p>
          <a:p>
            <a:pPr eaLnBrk="1" hangingPunct="1">
              <a:lnSpc>
                <a:spcPct val="150000"/>
              </a:lnSpc>
              <a:buNone/>
            </a:pPr>
            <a:r>
              <a:rPr lang="en-US" altLang="zh-CN" sz="3000" dirty="0">
                <a:latin typeface="华文仿宋" panose="02010600040101010101" pitchFamily="2" charset="-122"/>
                <a:ea typeface="华文仿宋" panose="02010600040101010101" pitchFamily="2" charset="-122"/>
              </a:rPr>
              <a:t>             </a:t>
            </a:r>
            <a:r>
              <a:rPr lang="en-US" altLang="en-US" sz="3000" dirty="0">
                <a:latin typeface="华文仿宋" panose="02010600040101010101" pitchFamily="2" charset="-122"/>
                <a:ea typeface="华文仿宋" panose="02010600040101010101" pitchFamily="2" charset="-122"/>
              </a:rPr>
              <a:t>贷：长期借款</a:t>
            </a:r>
            <a:r>
              <a:rPr lang="en-US" altLang="zh-CN" sz="3000" dirty="0">
                <a:latin typeface="华文仿宋" panose="02010600040101010101" pitchFamily="2" charset="-122"/>
                <a:ea typeface="华文仿宋" panose="02010600040101010101" pitchFamily="2" charset="-122"/>
              </a:rPr>
              <a:t>—</a:t>
            </a:r>
            <a:r>
              <a:rPr lang="en-US" altLang="en-US" sz="3000" dirty="0">
                <a:latin typeface="华文仿宋" panose="02010600040101010101" pitchFamily="2" charset="-122"/>
                <a:ea typeface="华文仿宋" panose="02010600040101010101" pitchFamily="2" charset="-122"/>
              </a:rPr>
              <a:t>应计利息</a:t>
            </a:r>
            <a:r>
              <a:rPr lang="en-US" altLang="zh-CN" sz="3000" dirty="0">
                <a:latin typeface="华文仿宋" panose="02010600040101010101" pitchFamily="2" charset="-122"/>
                <a:ea typeface="华文仿宋" panose="02010600040101010101" pitchFamily="2" charset="-122"/>
              </a:rPr>
              <a:t>  60 000</a:t>
            </a:r>
            <a:r>
              <a:rPr lang="en-US" altLang="zh-CN" sz="3000" dirty="0">
                <a:latin typeface="楷体" panose="02010609060101010101" pitchFamily="49" charset="-122"/>
                <a:ea typeface="楷体" panose="02010609060101010101" pitchFamily="49" charset="-122"/>
              </a:rPr>
              <a:t> </a:t>
            </a:r>
            <a:endParaRPr lang="en-US" altLang="zh-CN"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4307">
                                            <p:txEl>
                                              <p:charRg st="37" end="6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4307">
                                            <p:txEl>
                                              <p:charRg st="64" end="9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4307" name="Rectangle 3"/>
          <p:cNvSpPr/>
          <p:nvPr>
            <p:ph idx="1"/>
          </p:nvPr>
        </p:nvSpPr>
        <p:spPr>
          <a:xfrm>
            <a:off x="981710" y="1341120"/>
            <a:ext cx="10286365" cy="4654550"/>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a:t>
            </a:r>
            <a:r>
              <a:rPr lang="zh-CN" altLang="en-US" sz="3000" dirty="0">
                <a:solidFill>
                  <a:srgbClr val="0000FF"/>
                </a:solidFill>
                <a:latin typeface="楷体" panose="02010609060101010101" pitchFamily="49" charset="-122"/>
                <a:ea typeface="楷体" panose="02010609060101010101" pitchFamily="49" charset="-122"/>
              </a:rPr>
              <a:t>例</a:t>
            </a:r>
            <a:r>
              <a:rPr lang="en-US" altLang="zh-CN" sz="3000" dirty="0">
                <a:solidFill>
                  <a:srgbClr val="0000FF"/>
                </a:solidFill>
                <a:latin typeface="楷体" panose="02010609060101010101" pitchFamily="49" charset="-122"/>
                <a:ea typeface="楷体" panose="02010609060101010101" pitchFamily="49" charset="-122"/>
              </a:rPr>
              <a:t>4-6】</a:t>
            </a:r>
            <a:r>
              <a:rPr lang="zh-CN" altLang="en-US" sz="3000" dirty="0">
                <a:latin typeface="楷体" panose="02010609060101010101" pitchFamily="49" charset="-122"/>
                <a:ea typeface="楷体" panose="02010609060101010101" pitchFamily="49" charset="-122"/>
              </a:rPr>
              <a:t>承上例，资金用于研发项目，一年末计提利息。</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r>
              <a:rPr lang="zh-CN" altLang="en-US"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会计分录：</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r>
              <a:rPr lang="zh-CN" altLang="en-US" dirty="0">
                <a:latin typeface="华文仿宋" panose="02010600040101010101" pitchFamily="2" charset="-122"/>
                <a:ea typeface="华文仿宋" panose="02010600040101010101" pitchFamily="2" charset="-122"/>
              </a:rPr>
              <a:t>      </a:t>
            </a:r>
            <a:r>
              <a:rPr lang="zh-CN" altLang="en-US" sz="3000" dirty="0">
                <a:latin typeface="华文仿宋" panose="02010600040101010101" pitchFamily="2" charset="-122"/>
                <a:ea typeface="华文仿宋" panose="02010600040101010101" pitchFamily="2" charset="-122"/>
              </a:rPr>
              <a:t>借：研发支出</a:t>
            </a:r>
            <a:r>
              <a:rPr lang="en-US" altLang="zh-CN" sz="3000" dirty="0">
                <a:latin typeface="华文仿宋" panose="02010600040101010101" pitchFamily="2" charset="-122"/>
                <a:ea typeface="华文仿宋" panose="02010600040101010101" pitchFamily="2" charset="-122"/>
              </a:rPr>
              <a:t>—</a:t>
            </a:r>
            <a:r>
              <a:rPr lang="zh-CN" altLang="en-US" sz="3000" dirty="0">
                <a:latin typeface="华文仿宋" panose="02010600040101010101" pitchFamily="2" charset="-122"/>
                <a:ea typeface="华文仿宋" panose="02010600040101010101" pitchFamily="2" charset="-122"/>
              </a:rPr>
              <a:t>资本化支出  </a:t>
            </a:r>
            <a:r>
              <a:rPr lang="en-US" altLang="zh-CN" sz="3000" dirty="0">
                <a:latin typeface="华文仿宋" panose="02010600040101010101" pitchFamily="2" charset="-122"/>
                <a:ea typeface="华文仿宋" panose="02010600040101010101" pitchFamily="2" charset="-122"/>
              </a:rPr>
              <a:t>60 000   </a:t>
            </a:r>
            <a:endParaRPr lang="en-US" altLang="zh-CN" sz="3000" dirty="0">
              <a:latin typeface="华文仿宋" panose="02010600040101010101" pitchFamily="2" charset="-122"/>
              <a:ea typeface="华文仿宋" panose="02010600040101010101" pitchFamily="2" charset="-122"/>
            </a:endParaRPr>
          </a:p>
          <a:p>
            <a:pPr eaLnBrk="1" hangingPunct="1">
              <a:lnSpc>
                <a:spcPct val="150000"/>
              </a:lnSpc>
              <a:buNone/>
            </a:pPr>
            <a:r>
              <a:rPr lang="en-US" altLang="zh-CN" sz="3000" dirty="0">
                <a:latin typeface="华文仿宋" panose="02010600040101010101" pitchFamily="2" charset="-122"/>
                <a:ea typeface="华文仿宋" panose="02010600040101010101" pitchFamily="2" charset="-122"/>
              </a:rPr>
              <a:t>            </a:t>
            </a:r>
            <a:r>
              <a:rPr lang="zh-CN" altLang="en-US" sz="3000" dirty="0">
                <a:latin typeface="华文仿宋" panose="02010600040101010101" pitchFamily="2" charset="-122"/>
                <a:ea typeface="华文仿宋" panose="02010600040101010101" pitchFamily="2" charset="-122"/>
              </a:rPr>
              <a:t>贷：长期借款</a:t>
            </a:r>
            <a:r>
              <a:rPr lang="en-US" altLang="zh-CN" sz="3000" dirty="0">
                <a:latin typeface="华文仿宋" panose="02010600040101010101" pitchFamily="2" charset="-122"/>
                <a:ea typeface="华文仿宋" panose="02010600040101010101" pitchFamily="2" charset="-122"/>
              </a:rPr>
              <a:t>—</a:t>
            </a:r>
            <a:r>
              <a:rPr lang="zh-CN" altLang="en-US" sz="3000" dirty="0">
                <a:latin typeface="华文仿宋" panose="02010600040101010101" pitchFamily="2" charset="-122"/>
                <a:ea typeface="华文仿宋" panose="02010600040101010101" pitchFamily="2" charset="-122"/>
              </a:rPr>
              <a:t>应计利息</a:t>
            </a:r>
            <a:r>
              <a:rPr lang="en-US" altLang="zh-CN" sz="3000" dirty="0">
                <a:latin typeface="华文仿宋" panose="02010600040101010101" pitchFamily="2" charset="-122"/>
                <a:ea typeface="华文仿宋" panose="02010600040101010101" pitchFamily="2" charset="-122"/>
              </a:rPr>
              <a:t>    60 000</a:t>
            </a:r>
            <a:r>
              <a:rPr lang="en-US" altLang="zh-CN" sz="3000" dirty="0">
                <a:latin typeface="楷体" panose="02010609060101010101" pitchFamily="49" charset="-122"/>
                <a:ea typeface="楷体" panose="02010609060101010101" pitchFamily="49" charset="-122"/>
              </a:rPr>
              <a:t> </a:t>
            </a:r>
            <a:endParaRPr lang="en-US" altLang="zh-CN"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4307">
                                            <p:txEl>
                                              <p:charRg st="37" end="6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4307">
                                            <p:txEl>
                                              <p:charRg st="67" end="10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4307" name="Rectangle 3"/>
          <p:cNvSpPr/>
          <p:nvPr>
            <p:ph idx="1"/>
          </p:nvPr>
        </p:nvSpPr>
        <p:spPr>
          <a:xfrm>
            <a:off x="899795" y="1196975"/>
            <a:ext cx="10355580" cy="4764405"/>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a:t>
            </a:r>
            <a:r>
              <a:rPr lang="zh-CN" altLang="en-US" sz="3000" dirty="0">
                <a:solidFill>
                  <a:srgbClr val="0000FF"/>
                </a:solidFill>
                <a:latin typeface="楷体" panose="02010609060101010101" pitchFamily="49" charset="-122"/>
                <a:ea typeface="楷体" panose="02010609060101010101" pitchFamily="49" charset="-122"/>
              </a:rPr>
              <a:t>例</a:t>
            </a:r>
            <a:r>
              <a:rPr lang="en-US" altLang="zh-CN" sz="3000" dirty="0">
                <a:solidFill>
                  <a:srgbClr val="0000FF"/>
                </a:solidFill>
                <a:latin typeface="楷体" panose="02010609060101010101" pitchFamily="49" charset="-122"/>
                <a:ea typeface="楷体" panose="02010609060101010101" pitchFamily="49" charset="-122"/>
              </a:rPr>
              <a:t>4-6】</a:t>
            </a:r>
            <a:r>
              <a:rPr lang="zh-CN" altLang="en-US" sz="3000" dirty="0">
                <a:latin typeface="楷体" panose="02010609060101010101" pitchFamily="49" charset="-122"/>
                <a:ea typeface="楷体" panose="02010609060101010101" pitchFamily="49" charset="-122"/>
              </a:rPr>
              <a:t>华兴公司银行贷款</a:t>
            </a:r>
            <a:r>
              <a:rPr lang="en-US" altLang="zh-CN" sz="3000" dirty="0">
                <a:latin typeface="楷体" panose="02010609060101010101" pitchFamily="49" charset="-122"/>
                <a:ea typeface="楷体" panose="02010609060101010101" pitchFamily="49" charset="-122"/>
              </a:rPr>
              <a:t>1 000 000</a:t>
            </a:r>
            <a:r>
              <a:rPr lang="zh-CN" altLang="en-US" sz="3000" dirty="0">
                <a:latin typeface="楷体" panose="02010609060101010101" pitchFamily="49" charset="-122"/>
                <a:ea typeface="楷体" panose="02010609060101010101" pitchFamily="49" charset="-122"/>
              </a:rPr>
              <a:t>元，年利率</a:t>
            </a:r>
            <a:r>
              <a:rPr lang="en-US" altLang="zh-CN" sz="3000" dirty="0">
                <a:latin typeface="楷体" panose="02010609060101010101" pitchFamily="49" charset="-122"/>
                <a:ea typeface="楷体" panose="02010609060101010101" pitchFamily="49" charset="-122"/>
              </a:rPr>
              <a:t>6</a:t>
            </a:r>
            <a:r>
              <a:rPr lang="zh-CN" altLang="en-US" sz="3000" dirty="0">
                <a:latin typeface="楷体" panose="02010609060101010101" pitchFamily="49" charset="-122"/>
                <a:ea typeface="楷体" panose="02010609060101010101" pitchFamily="49" charset="-122"/>
              </a:rPr>
              <a:t>％，期限</a:t>
            </a:r>
            <a:r>
              <a:rPr lang="en-US" altLang="zh-CN" sz="3000" dirty="0">
                <a:latin typeface="楷体" panose="02010609060101010101" pitchFamily="49" charset="-122"/>
                <a:ea typeface="楷体" panose="02010609060101010101" pitchFamily="49" charset="-122"/>
              </a:rPr>
              <a:t>3</a:t>
            </a:r>
            <a:r>
              <a:rPr lang="zh-CN" altLang="en-US" sz="3000" dirty="0">
                <a:latin typeface="楷体" panose="02010609060101010101" pitchFamily="49" charset="-122"/>
                <a:ea typeface="楷体" panose="02010609060101010101" pitchFamily="49" charset="-122"/>
              </a:rPr>
              <a:t>年（一次还本，分次付息），存入开户行。资金用于研发，年末计提利息。</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r>
              <a:rPr lang="zh-CN" altLang="en-US" sz="36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会计分录：</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r>
              <a:rPr lang="zh-CN" altLang="en-US" sz="3000" dirty="0">
                <a:latin typeface="华文仿宋" panose="02010600040101010101" pitchFamily="2" charset="-122"/>
                <a:ea typeface="华文仿宋" panose="02010600040101010101" pitchFamily="2" charset="-122"/>
              </a:rPr>
              <a:t>     借：研发支出</a:t>
            </a:r>
            <a:r>
              <a:rPr lang="en-US" altLang="zh-CN" sz="3000" dirty="0">
                <a:latin typeface="华文仿宋" panose="02010600040101010101" pitchFamily="2" charset="-122"/>
                <a:ea typeface="华文仿宋" panose="02010600040101010101" pitchFamily="2" charset="-122"/>
              </a:rPr>
              <a:t>—</a:t>
            </a:r>
            <a:r>
              <a:rPr lang="zh-CN" altLang="en-US" sz="3000" dirty="0">
                <a:latin typeface="华文仿宋" panose="02010600040101010101" pitchFamily="2" charset="-122"/>
                <a:ea typeface="华文仿宋" panose="02010600040101010101" pitchFamily="2" charset="-122"/>
              </a:rPr>
              <a:t>资本化支出  </a:t>
            </a:r>
            <a:r>
              <a:rPr lang="en-US" altLang="zh-CN" sz="3000" dirty="0">
                <a:latin typeface="华文仿宋" panose="02010600040101010101" pitchFamily="2" charset="-122"/>
                <a:ea typeface="华文仿宋" panose="02010600040101010101" pitchFamily="2" charset="-122"/>
              </a:rPr>
              <a:t>60 000   </a:t>
            </a:r>
            <a:endParaRPr lang="en-US" altLang="zh-CN" sz="3000" dirty="0">
              <a:latin typeface="华文仿宋" panose="02010600040101010101" pitchFamily="2" charset="-122"/>
              <a:ea typeface="华文仿宋" panose="02010600040101010101" pitchFamily="2" charset="-122"/>
            </a:endParaRPr>
          </a:p>
          <a:p>
            <a:pPr eaLnBrk="1" hangingPunct="1">
              <a:lnSpc>
                <a:spcPct val="150000"/>
              </a:lnSpc>
              <a:buNone/>
            </a:pPr>
            <a:r>
              <a:rPr lang="en-US" altLang="zh-CN" sz="3000" dirty="0">
                <a:latin typeface="华文仿宋" panose="02010600040101010101" pitchFamily="2" charset="-122"/>
                <a:ea typeface="华文仿宋" panose="02010600040101010101" pitchFamily="2" charset="-122"/>
              </a:rPr>
              <a:t>             </a:t>
            </a:r>
            <a:r>
              <a:rPr lang="zh-CN" altLang="en-US" sz="3000" dirty="0">
                <a:latin typeface="华文仿宋" panose="02010600040101010101" pitchFamily="2" charset="-122"/>
                <a:ea typeface="华文仿宋" panose="02010600040101010101" pitchFamily="2" charset="-122"/>
              </a:rPr>
              <a:t>贷：应付利息</a:t>
            </a:r>
            <a:r>
              <a:rPr lang="en-US" altLang="zh-CN" sz="3000" dirty="0">
                <a:latin typeface="华文仿宋" panose="02010600040101010101" pitchFamily="2" charset="-122"/>
                <a:ea typeface="华文仿宋" panose="02010600040101010101" pitchFamily="2" charset="-122"/>
              </a:rPr>
              <a:t>                      60 000</a:t>
            </a:r>
            <a:r>
              <a:rPr lang="en-US" altLang="zh-CN" sz="3000" dirty="0">
                <a:latin typeface="楷体" panose="02010609060101010101" pitchFamily="49" charset="-122"/>
                <a:ea typeface="楷体" panose="02010609060101010101" pitchFamily="49" charset="-122"/>
              </a:rPr>
              <a:t> </a:t>
            </a:r>
            <a:endParaRPr lang="en-US" altLang="zh-CN" sz="30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4307">
                                            <p:txEl>
                                              <p:charRg st="76" end="10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4307">
                                            <p:txEl>
                                              <p:charRg st="105" end="15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7153" name="标题 1"/>
          <p:cNvSpPr>
            <a:spLocks noGrp="1"/>
          </p:cNvSpPr>
          <p:nvPr>
            <p:ph type="title"/>
          </p:nvPr>
        </p:nvSpPr>
        <p:spPr>
          <a:xfrm>
            <a:off x="2098675" y="376238"/>
            <a:ext cx="8001000" cy="676275"/>
          </a:xfrm>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短期贷款与长期贷款科目注意事项</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77154" name="矩形 3"/>
          <p:cNvSpPr/>
          <p:nvPr/>
        </p:nvSpPr>
        <p:spPr>
          <a:xfrm>
            <a:off x="1992313" y="1196975"/>
            <a:ext cx="7303770" cy="5086985"/>
          </a:xfrm>
          <a:prstGeom prst="rect">
            <a:avLst/>
          </a:prstGeom>
          <a:noFill/>
          <a:ln w="9525">
            <a:noFill/>
          </a:ln>
        </p:spPr>
        <p:txBody>
          <a:bodyPr wrap="none" anchor="t" anchorCtr="0">
            <a:spAutoFit/>
          </a:bodyPr>
          <a:p>
            <a:pPr marL="457200" indent="-457200">
              <a:lnSpc>
                <a:spcPct val="160000"/>
              </a:lnSpc>
              <a:buClr>
                <a:srgbClr val="FF0000"/>
              </a:buClr>
              <a:buFont typeface="Wingdings" panose="05000000000000000000" pitchFamily="2" charset="2"/>
              <a:buChar char="p"/>
            </a:pPr>
            <a:r>
              <a:rPr lang="zh-CN" altLang="en-US" sz="2900" b="1" dirty="0">
                <a:latin typeface="楷体" panose="02010609060101010101" pitchFamily="49" charset="-122"/>
                <a:ea typeface="楷体" panose="02010609060101010101" pitchFamily="49" charset="-122"/>
              </a:rPr>
              <a:t>短期借款计提利息：贷方科目</a:t>
            </a:r>
            <a:endParaRPr lang="en-US" altLang="zh-CN" sz="2900" b="1" dirty="0">
              <a:latin typeface="楷体" panose="02010609060101010101" pitchFamily="49" charset="-122"/>
              <a:ea typeface="楷体" panose="02010609060101010101" pitchFamily="49" charset="-122"/>
            </a:endParaRPr>
          </a:p>
          <a:p>
            <a:pPr marL="914400" lvl="1" indent="-457200">
              <a:lnSpc>
                <a:spcPct val="160000"/>
              </a:lnSpc>
              <a:buClr>
                <a:srgbClr val="0000CC"/>
              </a:buClr>
              <a:buFont typeface="Arial" panose="020B0604020202020204" pitchFamily="34" charset="0"/>
              <a:buChar char="•"/>
            </a:pPr>
            <a:r>
              <a:rPr lang="zh-CN" altLang="en-US" sz="2900" b="1" dirty="0">
                <a:latin typeface="楷体" panose="02010609060101010101" pitchFamily="49" charset="-122"/>
                <a:ea typeface="楷体" panose="02010609060101010101" pitchFamily="49" charset="-122"/>
              </a:rPr>
              <a:t>应付利息</a:t>
            </a:r>
            <a:endParaRPr lang="zh-CN" altLang="en-US" sz="2900" b="1" dirty="0">
              <a:latin typeface="楷体" panose="02010609060101010101" pitchFamily="49" charset="-122"/>
              <a:ea typeface="楷体" panose="02010609060101010101" pitchFamily="49" charset="-122"/>
            </a:endParaRPr>
          </a:p>
          <a:p>
            <a:pPr marL="457200" indent="-457200">
              <a:lnSpc>
                <a:spcPct val="160000"/>
              </a:lnSpc>
              <a:buClr>
                <a:srgbClr val="FF0000"/>
              </a:buClr>
              <a:buFont typeface="Wingdings" panose="05000000000000000000" pitchFamily="2" charset="2"/>
              <a:buChar char="p"/>
            </a:pPr>
            <a:r>
              <a:rPr lang="zh-CN" altLang="en-US" sz="2900" b="1" dirty="0">
                <a:latin typeface="楷体" panose="02010609060101010101" pitchFamily="49" charset="-122"/>
                <a:ea typeface="楷体" panose="02010609060101010101" pitchFamily="49" charset="-122"/>
              </a:rPr>
              <a:t>长期借款计提利息：贷方科目</a:t>
            </a:r>
            <a:endParaRPr lang="en-US" altLang="zh-CN" sz="2900" b="1" dirty="0">
              <a:latin typeface="楷体" panose="02010609060101010101" pitchFamily="49" charset="-122"/>
              <a:ea typeface="楷体" panose="02010609060101010101" pitchFamily="49" charset="-122"/>
            </a:endParaRPr>
          </a:p>
          <a:p>
            <a:pPr marL="914400" lvl="1" indent="-457200">
              <a:lnSpc>
                <a:spcPct val="160000"/>
              </a:lnSpc>
              <a:buClr>
                <a:srgbClr val="0000FF"/>
              </a:buClr>
              <a:buFont typeface="Arial" panose="020B0604020202020204" pitchFamily="34" charset="0"/>
              <a:buChar char="•"/>
            </a:pPr>
            <a:r>
              <a:rPr lang="zh-CN" altLang="en-US" sz="2900" b="1" dirty="0">
                <a:latin typeface="楷体" panose="02010609060101010101" pitchFamily="49" charset="-122"/>
                <a:ea typeface="楷体" panose="02010609060101010101" pitchFamily="49" charset="-122"/>
              </a:rPr>
              <a:t>一次还本付息：长期借款</a:t>
            </a:r>
            <a:r>
              <a:rPr lang="en-US" altLang="zh-CN" sz="2900" b="1" dirty="0">
                <a:latin typeface="楷体" panose="02010609060101010101" pitchFamily="49" charset="-122"/>
                <a:ea typeface="楷体" panose="02010609060101010101" pitchFamily="49" charset="-122"/>
              </a:rPr>
              <a:t>—</a:t>
            </a:r>
            <a:r>
              <a:rPr lang="zh-CN" altLang="en-US" sz="2900" b="1" dirty="0">
                <a:latin typeface="楷体" panose="02010609060101010101" pitchFamily="49" charset="-122"/>
                <a:ea typeface="楷体" panose="02010609060101010101" pitchFamily="49" charset="-122"/>
              </a:rPr>
              <a:t>应计利息</a:t>
            </a:r>
            <a:endParaRPr lang="en-US" altLang="zh-CN" sz="2900" b="1" dirty="0">
              <a:latin typeface="楷体" panose="02010609060101010101" pitchFamily="49" charset="-122"/>
              <a:ea typeface="楷体" panose="02010609060101010101" pitchFamily="49" charset="-122"/>
            </a:endParaRPr>
          </a:p>
          <a:p>
            <a:pPr marL="914400" lvl="1" indent="-457200">
              <a:lnSpc>
                <a:spcPct val="160000"/>
              </a:lnSpc>
              <a:buClr>
                <a:srgbClr val="0000FF"/>
              </a:buClr>
              <a:buFont typeface="Arial" panose="020B0604020202020204" pitchFamily="34" charset="0"/>
              <a:buChar char="•"/>
            </a:pPr>
            <a:r>
              <a:rPr lang="zh-CN" altLang="en-US" sz="2900" b="1" dirty="0">
                <a:latin typeface="楷体" panose="02010609060101010101" pitchFamily="49" charset="-122"/>
                <a:ea typeface="楷体" panose="02010609060101010101" pitchFamily="49" charset="-122"/>
              </a:rPr>
              <a:t>一次还本分期付息：应付利息</a:t>
            </a:r>
            <a:endParaRPr lang="en-US" altLang="zh-CN" sz="2900" b="1" dirty="0">
              <a:latin typeface="楷体" panose="02010609060101010101" pitchFamily="49" charset="-122"/>
              <a:ea typeface="楷体" panose="02010609060101010101" pitchFamily="49" charset="-122"/>
            </a:endParaRPr>
          </a:p>
          <a:p>
            <a:pPr marL="457200" indent="-457200">
              <a:lnSpc>
                <a:spcPct val="160000"/>
              </a:lnSpc>
              <a:buClr>
                <a:srgbClr val="FF0000"/>
              </a:buClr>
              <a:buFont typeface="Wingdings" panose="05000000000000000000" pitchFamily="2" charset="2"/>
              <a:buChar char="p"/>
            </a:pPr>
            <a:r>
              <a:rPr lang="zh-CN" altLang="en-US" sz="2900" b="1" dirty="0">
                <a:latin typeface="楷体" panose="02010609060101010101" pitchFamily="49" charset="-122"/>
                <a:ea typeface="楷体" panose="02010609060101010101" pitchFamily="49" charset="-122"/>
              </a:rPr>
              <a:t>长、短期计提利息借方科目：视用途决定</a:t>
            </a:r>
            <a:endParaRPr lang="en-US" altLang="zh-CN" sz="2900" b="1" dirty="0">
              <a:latin typeface="楷体" panose="02010609060101010101" pitchFamily="49" charset="-122"/>
              <a:ea typeface="楷体" panose="02010609060101010101" pitchFamily="49" charset="-122"/>
            </a:endParaRPr>
          </a:p>
          <a:p>
            <a:pPr marL="914400" lvl="1" indent="-457200">
              <a:lnSpc>
                <a:spcPct val="160000"/>
              </a:lnSpc>
              <a:buClr>
                <a:srgbClr val="0000FF"/>
              </a:buClr>
              <a:buFont typeface="Arial" panose="020B0604020202020204" pitchFamily="34" charset="0"/>
              <a:buChar char="•"/>
            </a:pPr>
            <a:r>
              <a:rPr lang="zh-CN" altLang="en-US" sz="2900" b="1" dirty="0">
                <a:latin typeface="楷体" panose="02010609060101010101" pitchFamily="49" charset="-122"/>
                <a:ea typeface="楷体" panose="02010609060101010101" pitchFamily="49" charset="-122"/>
              </a:rPr>
              <a:t>如财务费用、在建工程、研发支出等</a:t>
            </a:r>
            <a:endParaRPr lang="zh-CN" altLang="en-US" sz="2900" b="1" dirty="0">
              <a:latin typeface="楷体" panose="02010609060101010101" pitchFamily="49" charset="-122"/>
              <a:ea typeface="楷体" panose="02010609060101010101" pitchFamily="49"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4307" name="Rectangle 3"/>
          <p:cNvSpPr>
            <a:spLocks noGrp="1" noChangeArrowheads="1"/>
          </p:cNvSpPr>
          <p:nvPr>
            <p:ph idx="1"/>
          </p:nvPr>
        </p:nvSpPr>
        <p:spPr>
          <a:xfrm>
            <a:off x="1016000" y="1196975"/>
            <a:ext cx="10596880" cy="482282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1.2024</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年</a:t>
            </a: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7</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月</a:t>
            </a: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日，强力机械加工厂因流动资金紧张，向中国银行短期借款</a:t>
            </a: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20</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万元，期限</a:t>
            </a: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6</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个月。</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款项当天已通过中国银行账户收讫。</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323850" marR="0" lvl="1" indent="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None/>
              <a:defRPr/>
            </a:pPr>
            <a:endParaRPr kumimoji="0" lang="en-US" altLang="zh-CN" sz="14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323850" marR="0" lvl="1" indent="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None/>
              <a:defRPr/>
            </a:pP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 借：银行存款</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中行账户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200 000</a:t>
            </a:r>
            <a:endPar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endParaRPr>
          </a:p>
          <a:p>
            <a:pPr marL="908050" marR="0" lvl="1" indent="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None/>
              <a:defRPr/>
            </a:pP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  </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贷：短期借款</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中国银行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rPr>
              <a:t>200 000</a:t>
            </a:r>
            <a:endPar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ea"/>
            </a:endParaRPr>
          </a:p>
        </p:txBody>
      </p:sp>
      <p:sp>
        <p:nvSpPr>
          <p:cNvPr id="178178" name="标题 3"/>
          <p:cNvSpPr>
            <a:spLocks noGrp="1"/>
          </p:cNvSpPr>
          <p:nvPr>
            <p:ph type="title"/>
          </p:nvPr>
        </p:nvSpPr>
        <p:spPr/>
        <p:txBody>
          <a:bodyPr vert="horz" wrap="square" lIns="91440" tIns="45720" rIns="91440" bIns="45720" anchor="ctr" anchorCtr="0"/>
          <a:p>
            <a:r>
              <a:rPr lang="zh-CN" altLang="en-US" sz="3200" dirty="0">
                <a:solidFill>
                  <a:srgbClr val="FF0000"/>
                </a:solidFill>
                <a:latin typeface="黑体" panose="02010609060101010101" pitchFamily="49" charset="-122"/>
                <a:ea typeface="黑体" panose="02010609060101010101" pitchFamily="49" charset="-122"/>
              </a:rPr>
              <a:t>练习</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4307">
                                            <p:txEl>
                                              <p:charRg st="59" end="8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4307">
                                            <p:txEl>
                                              <p:charRg st="83" end="10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5875" name="Rectangle 3"/>
          <p:cNvSpPr/>
          <p:nvPr>
            <p:ph idx="1"/>
          </p:nvPr>
        </p:nvSpPr>
        <p:spPr>
          <a:xfrm>
            <a:off x="1065530" y="1196975"/>
            <a:ext cx="10268585" cy="5143500"/>
          </a:xfrm>
        </p:spPr>
        <p:txBody>
          <a:bodyPr vert="horz" wrap="square" lIns="91440" tIns="45720" rIns="91440" bIns="45720" anchor="t" anchorCtr="0"/>
          <a:p>
            <a:pPr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三、产品制造企业的主要经济业务</a:t>
            </a:r>
            <a:r>
              <a:rPr lang="en-US" altLang="zh-CN" sz="3000" dirty="0">
                <a:solidFill>
                  <a:srgbClr val="FF0000"/>
                </a:solidFill>
                <a:latin typeface="黑体" panose="02010609060101010101" pitchFamily="49" charset="-122"/>
                <a:ea typeface="黑体" panose="02010609060101010101" pitchFamily="49" charset="-122"/>
              </a:rPr>
              <a:t>—</a:t>
            </a:r>
            <a:r>
              <a:rPr lang="zh-CN" altLang="en-US" sz="3000" dirty="0">
                <a:solidFill>
                  <a:srgbClr val="FF0000"/>
                </a:solidFill>
                <a:latin typeface="黑体" panose="02010609060101010101" pitchFamily="49" charset="-122"/>
                <a:ea typeface="黑体" panose="02010609060101010101" pitchFamily="49" charset="-122"/>
              </a:rPr>
              <a:t>筹资活动</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45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1</a:t>
            </a:r>
            <a:r>
              <a:rPr lang="zh-CN" altLang="en-US" sz="3000" dirty="0">
                <a:solidFill>
                  <a:srgbClr val="0000FF"/>
                </a:solidFill>
                <a:latin typeface="楷体" panose="02010609060101010101" pitchFamily="49" charset="-122"/>
                <a:ea typeface="楷体" panose="02010609060101010101" pitchFamily="49" charset="-122"/>
              </a:rPr>
              <a:t>．资金筹集业务：</a:t>
            </a:r>
            <a:r>
              <a:rPr lang="zh-CN" altLang="en-US" sz="3000" dirty="0">
                <a:latin typeface="楷体" panose="02010609060101010101" pitchFamily="49" charset="-122"/>
                <a:ea typeface="楷体" panose="02010609060101010101" pitchFamily="49" charset="-122"/>
                <a:sym typeface="宋体" panose="02010600030101010101" pitchFamily="2" charset="-122"/>
              </a:rPr>
              <a:t>指企业为达到生产经营的目的而进行的筹集资金的活动。</a:t>
            </a:r>
            <a:endParaRPr lang="zh-CN" altLang="en-US" sz="3000" dirty="0">
              <a:latin typeface="楷体" panose="02010609060101010101" pitchFamily="49" charset="-122"/>
              <a:ea typeface="楷体" panose="02010609060101010101" pitchFamily="49" charset="-122"/>
              <a:sym typeface="宋体" panose="02010600030101010101" pitchFamily="2" charset="-122"/>
            </a:endParaRPr>
          </a:p>
          <a:p>
            <a:pPr eaLnBrk="1" hangingPunct="1">
              <a:lnSpc>
                <a:spcPct val="145000"/>
              </a:lnSpc>
              <a:buClr>
                <a:srgbClr val="FF0000"/>
              </a:buClr>
              <a:buFont typeface="Wingdings" panose="05000000000000000000" pitchFamily="2" charset="2"/>
              <a:buChar char="p"/>
            </a:pPr>
            <a:r>
              <a:rPr lang="zh-CN" altLang="en-US" sz="3000" dirty="0">
                <a:solidFill>
                  <a:srgbClr val="0000FF"/>
                </a:solidFill>
                <a:latin typeface="楷体" panose="02010609060101010101" pitchFamily="49" charset="-122"/>
                <a:ea typeface="楷体" panose="02010609060101010101" pitchFamily="49" charset="-122"/>
              </a:rPr>
              <a:t>渠道：</a:t>
            </a:r>
            <a:endParaRPr lang="zh-CN" altLang="en-US" sz="3000" dirty="0">
              <a:solidFill>
                <a:srgbClr val="0000FF"/>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吸收投资者投资；</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向债权人借款。</a:t>
            </a:r>
            <a:endParaRPr lang="en-US" altLang="zh-CN" sz="3000" dirty="0">
              <a:latin typeface="楷体" panose="02010609060101010101" pitchFamily="49" charset="-122"/>
              <a:ea typeface="楷体" panose="02010609060101010101" pitchFamily="49" charset="-122"/>
            </a:endParaRPr>
          </a:p>
          <a:p>
            <a:pPr eaLnBrk="1" hangingPunct="1">
              <a:lnSpc>
                <a:spcPct val="145000"/>
              </a:lnSpc>
              <a:buFont typeface="Wingdings" panose="05000000000000000000" pitchFamily="2" charset="2"/>
              <a:buChar char="Ø"/>
            </a:pPr>
            <a:endParaRPr lang="zh-CN" altLang="en-US" sz="3000" dirty="0">
              <a:latin typeface="楷体" panose="02010609060101010101" pitchFamily="49" charset="-122"/>
              <a:ea typeface="楷体" panose="02010609060101010101" pitchFamily="49" charset="-122"/>
            </a:endParaRPr>
          </a:p>
        </p:txBody>
      </p:sp>
      <p:sp>
        <p:nvSpPr>
          <p:cNvPr id="88065"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产品制造企业主要经济业务概述</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9201" name="标题 3"/>
          <p:cNvSpPr>
            <a:spLocks noGrp="1"/>
          </p:cNvSpPr>
          <p:nvPr>
            <p:ph type="title"/>
          </p:nvPr>
        </p:nvSpPr>
        <p:spPr/>
        <p:txBody>
          <a:bodyPr vert="horz" wrap="square" lIns="91440" tIns="45720" rIns="91440" bIns="45720" anchor="ctr" anchorCtr="0"/>
          <a:p>
            <a:r>
              <a:rPr lang="zh-CN" altLang="en-US" sz="3200" dirty="0">
                <a:solidFill>
                  <a:srgbClr val="FF0000"/>
                </a:solidFill>
                <a:latin typeface="黑体" panose="02010609060101010101" pitchFamily="49" charset="-122"/>
                <a:ea typeface="黑体" panose="02010609060101010101" pitchFamily="49" charset="-122"/>
              </a:rPr>
              <a:t>练习</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12642" name="Rectangle 3"/>
          <p:cNvSpPr>
            <a:spLocks noGrp="1" noRot="1"/>
          </p:cNvSpPr>
          <p:nvPr>
            <p:ph idx="1"/>
          </p:nvPr>
        </p:nvSpPr>
        <p:spPr>
          <a:xfrm>
            <a:off x="993775" y="1196975"/>
            <a:ext cx="10304145" cy="482282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latin typeface="楷体" panose="02010609060101010101" pitchFamily="49" charset="-122"/>
                <a:ea typeface="楷体" panose="02010609060101010101" pitchFamily="49" charset="-122"/>
              </a:rPr>
              <a:t>2.</a:t>
            </a:r>
            <a:r>
              <a:rPr lang="zh-CN" altLang="en-US" sz="3200" dirty="0">
                <a:latin typeface="楷体" panose="02010609060101010101" pitchFamily="49" charset="-122"/>
                <a:ea typeface="楷体" panose="02010609060101010101" pitchFamily="49" charset="-122"/>
              </a:rPr>
              <a:t>同上，短期贷款利率</a:t>
            </a:r>
            <a:r>
              <a:rPr lang="en-US" altLang="zh-CN" sz="3200" dirty="0">
                <a:latin typeface="楷体" panose="02010609060101010101" pitchFamily="49" charset="-122"/>
                <a:ea typeface="楷体" panose="02010609060101010101" pitchFamily="49" charset="-122"/>
              </a:rPr>
              <a:t>6%</a:t>
            </a:r>
            <a:r>
              <a:rPr lang="zh-CN" altLang="en-US" sz="3200" dirty="0">
                <a:latin typeface="楷体" panose="02010609060101010101" pitchFamily="49" charset="-122"/>
                <a:ea typeface="楷体" panose="02010609060101010101" pitchFamily="49" charset="-122"/>
              </a:rPr>
              <a:t>，每个季度末支付利息。计提当月中国银行的短期借款利息。</a:t>
            </a:r>
            <a:endParaRPr lang="zh-CN" altLang="en-US" sz="3200" dirty="0">
              <a:latin typeface="楷体" panose="02010609060101010101" pitchFamily="49" charset="-122"/>
              <a:ea typeface="楷体" panose="02010609060101010101" pitchFamily="49" charset="-122"/>
            </a:endParaRPr>
          </a:p>
          <a:p>
            <a:pPr lvl="1" indent="-436245" eaLnBrk="1" hangingPunct="1">
              <a:lnSpc>
                <a:spcPct val="150000"/>
              </a:lnSpc>
              <a:buNone/>
            </a:pPr>
            <a:r>
              <a:rPr lang="zh-CN" altLang="en-US" sz="3200" dirty="0">
                <a:latin typeface="仿宋" panose="02010609060101010101" pitchFamily="49" charset="-122"/>
                <a:ea typeface="仿宋" panose="02010609060101010101" pitchFamily="49" charset="-122"/>
              </a:rPr>
              <a:t>借：财务费用</a:t>
            </a:r>
            <a:r>
              <a:rPr lang="en-US" altLang="zh-CN" sz="3200" dirty="0">
                <a:latin typeface="仿宋" panose="02010609060101010101" pitchFamily="49" charset="-122"/>
                <a:ea typeface="仿宋" panose="02010609060101010101" pitchFamily="49" charset="-122"/>
              </a:rPr>
              <a:t>——</a:t>
            </a:r>
            <a:r>
              <a:rPr lang="zh-CN" altLang="en-US" sz="3200" dirty="0">
                <a:latin typeface="仿宋" panose="02010609060101010101" pitchFamily="49" charset="-122"/>
                <a:ea typeface="仿宋" panose="02010609060101010101" pitchFamily="49" charset="-122"/>
              </a:rPr>
              <a:t>利息支出  </a:t>
            </a:r>
            <a:r>
              <a:rPr lang="en-US" altLang="zh-CN" sz="3200" dirty="0">
                <a:latin typeface="仿宋" panose="02010609060101010101" pitchFamily="49" charset="-122"/>
                <a:ea typeface="仿宋" panose="02010609060101010101" pitchFamily="49" charset="-122"/>
              </a:rPr>
              <a:t>1 000</a:t>
            </a:r>
            <a:endParaRPr lang="en-US" altLang="zh-CN" sz="3200" dirty="0">
              <a:latin typeface="仿宋" panose="02010609060101010101" pitchFamily="49" charset="-122"/>
              <a:ea typeface="仿宋" panose="02010609060101010101" pitchFamily="49" charset="-122"/>
            </a:endParaRPr>
          </a:p>
          <a:p>
            <a:pPr lvl="1" indent="-436245" eaLnBrk="1" hangingPunct="1">
              <a:lnSpc>
                <a:spcPct val="150000"/>
              </a:lnSpc>
              <a:buNone/>
            </a:pPr>
            <a:r>
              <a:rPr lang="zh-CN" altLang="en-US" sz="3200" dirty="0">
                <a:latin typeface="仿宋" panose="02010609060101010101" pitchFamily="49" charset="-122"/>
                <a:ea typeface="仿宋" panose="02010609060101010101" pitchFamily="49" charset="-122"/>
              </a:rPr>
              <a:t>　  贷：应付利息</a:t>
            </a:r>
            <a:r>
              <a:rPr lang="en-US" altLang="zh-CN" sz="3200" dirty="0">
                <a:latin typeface="仿宋" panose="02010609060101010101" pitchFamily="49" charset="-122"/>
                <a:ea typeface="仿宋" panose="02010609060101010101" pitchFamily="49" charset="-122"/>
              </a:rPr>
              <a:t>——</a:t>
            </a:r>
            <a:r>
              <a:rPr lang="zh-CN" altLang="en-US" sz="3200" dirty="0">
                <a:latin typeface="仿宋" panose="02010609060101010101" pitchFamily="49" charset="-122"/>
                <a:ea typeface="仿宋" panose="02010609060101010101" pitchFamily="49" charset="-122"/>
              </a:rPr>
              <a:t>中行贷款  </a:t>
            </a:r>
            <a:r>
              <a:rPr lang="en-US" altLang="zh-CN" sz="3200" dirty="0">
                <a:latin typeface="仿宋" panose="02010609060101010101" pitchFamily="49" charset="-122"/>
                <a:ea typeface="仿宋" panose="02010609060101010101" pitchFamily="49" charset="-122"/>
              </a:rPr>
              <a:t>1 000 </a:t>
            </a:r>
            <a:endParaRPr lang="en-US" altLang="zh-CN" sz="3200" dirty="0">
              <a:latin typeface="仿宋" panose="02010609060101010101" pitchFamily="49" charset="-122"/>
              <a:ea typeface="仿宋" panose="02010609060101010101" pitchFamily="49" charset="-122"/>
            </a:endParaRPr>
          </a:p>
          <a:p>
            <a:pPr lvl="1" indent="-436245" eaLnBrk="1" hangingPunct="1">
              <a:lnSpc>
                <a:spcPct val="150000"/>
              </a:lnSpc>
              <a:buNone/>
            </a:pPr>
            <a:r>
              <a:rPr lang="zh-CN" altLang="en-US" sz="3200" dirty="0">
                <a:latin typeface="仿宋" panose="02010609060101010101" pitchFamily="49" charset="-122"/>
                <a:ea typeface="仿宋" panose="02010609060101010101" pitchFamily="49" charset="-122"/>
              </a:rPr>
              <a:t>       （</a:t>
            </a:r>
            <a:r>
              <a:rPr lang="en-US" altLang="zh-CN" sz="3200" dirty="0">
                <a:latin typeface="仿宋" panose="02010609060101010101" pitchFamily="49" charset="-122"/>
                <a:ea typeface="仿宋" panose="02010609060101010101" pitchFamily="49" charset="-122"/>
              </a:rPr>
              <a:t>200 000×0.06/12=1 000</a:t>
            </a:r>
            <a:r>
              <a:rPr lang="zh-CN" altLang="en-US" sz="3200" dirty="0">
                <a:latin typeface="仿宋" panose="02010609060101010101" pitchFamily="49" charset="-122"/>
                <a:ea typeface="仿宋" panose="02010609060101010101" pitchFamily="49" charset="-122"/>
              </a:rPr>
              <a:t>）</a:t>
            </a:r>
            <a:endParaRPr lang="en-US" altLang="zh-CN" sz="3200" dirty="0">
              <a:latin typeface="仿宋" panose="02010609060101010101" pitchFamily="49" charset="-122"/>
              <a:ea typeface="仿宋" panose="02010609060101010101" pitchFamily="49" charset="-122"/>
            </a:endParaRPr>
          </a:p>
        </p:txBody>
      </p:sp>
      <p:sp>
        <p:nvSpPr>
          <p:cNvPr id="179203"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fld>
            <a:endParaRPr lang="zh-CN" altLang="en-US" sz="1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42">
                                            <p:txEl>
                                              <p:charRg st="41" end="6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42">
                                            <p:txEl>
                                              <p:charRg st="61" end="8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42">
                                            <p:txEl>
                                              <p:charRg st="85" end="1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0225" name="Rectangle 2"/>
          <p:cNvSpPr>
            <a:spLocks noGrp="1" noRot="1"/>
          </p:cNvSpPr>
          <p:nvPr>
            <p:ph idx="1"/>
          </p:nvPr>
        </p:nvSpPr>
        <p:spPr>
          <a:xfrm>
            <a:off x="970280" y="1198880"/>
            <a:ext cx="10511155" cy="3092450"/>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latin typeface="楷体" panose="02010609060101010101" pitchFamily="49" charset="-122"/>
                <a:ea typeface="楷体" panose="02010609060101010101" pitchFamily="49" charset="-122"/>
              </a:rPr>
              <a:t>3.2024</a:t>
            </a:r>
            <a:r>
              <a:rPr lang="zh-CN" altLang="en-US" sz="3200" dirty="0">
                <a:latin typeface="楷体" panose="02010609060101010101" pitchFamily="49" charset="-122"/>
                <a:ea typeface="楷体" panose="02010609060101010101" pitchFamily="49" charset="-122"/>
              </a:rPr>
              <a:t>年</a:t>
            </a:r>
            <a:r>
              <a:rPr lang="en-US" altLang="zh-CN" sz="3200" dirty="0">
                <a:latin typeface="楷体" panose="02010609060101010101" pitchFamily="49" charset="-122"/>
                <a:ea typeface="楷体" panose="02010609060101010101" pitchFamily="49" charset="-122"/>
              </a:rPr>
              <a:t>8</a:t>
            </a:r>
            <a:r>
              <a:rPr lang="zh-CN" altLang="en-US" sz="3200" dirty="0">
                <a:latin typeface="楷体" panose="02010609060101010101" pitchFamily="49" charset="-122"/>
                <a:ea typeface="楷体" panose="02010609060101010101" pitchFamily="49" charset="-122"/>
              </a:rPr>
              <a:t>月</a:t>
            </a:r>
            <a:r>
              <a:rPr lang="en-US" altLang="zh-CN" sz="3200" dirty="0">
                <a:latin typeface="楷体" panose="02010609060101010101" pitchFamily="49" charset="-122"/>
                <a:ea typeface="楷体" panose="02010609060101010101" pitchFamily="49" charset="-122"/>
              </a:rPr>
              <a:t>1</a:t>
            </a:r>
            <a:r>
              <a:rPr lang="zh-CN" altLang="en-US" sz="3200" dirty="0">
                <a:latin typeface="楷体" panose="02010609060101010101" pitchFamily="49" charset="-122"/>
                <a:ea typeface="楷体" panose="02010609060101010101" pitchFamily="49" charset="-122"/>
              </a:rPr>
              <a:t>日，强力机械加工厂因产能需要，向工商银行长期贷款</a:t>
            </a:r>
            <a:r>
              <a:rPr lang="en-US" altLang="zh-CN" sz="3200" dirty="0">
                <a:latin typeface="楷体" panose="02010609060101010101" pitchFamily="49" charset="-122"/>
                <a:ea typeface="楷体" panose="02010609060101010101" pitchFamily="49" charset="-122"/>
              </a:rPr>
              <a:t>50</a:t>
            </a:r>
            <a:r>
              <a:rPr lang="zh-CN" altLang="en-US" sz="3200" dirty="0">
                <a:latin typeface="楷体" panose="02010609060101010101" pitchFamily="49" charset="-122"/>
                <a:ea typeface="楷体" panose="02010609060101010101" pitchFamily="49" charset="-122"/>
              </a:rPr>
              <a:t>万元，期限三年（分期付息）。款项已于当日通过工商银行户头收讫。</a:t>
            </a:r>
            <a:endParaRPr lang="en-US" altLang="zh-CN" sz="3200" dirty="0">
              <a:latin typeface="楷体" panose="02010609060101010101" pitchFamily="49" charset="-122"/>
              <a:ea typeface="楷体" panose="02010609060101010101" pitchFamily="49" charset="-122"/>
            </a:endParaRPr>
          </a:p>
        </p:txBody>
      </p:sp>
      <p:sp>
        <p:nvSpPr>
          <p:cNvPr id="5" name="Rectangle 2"/>
          <p:cNvSpPr txBox="1">
            <a:spLocks noRot="1" noChangeArrowheads="1"/>
          </p:cNvSpPr>
          <p:nvPr/>
        </p:nvSpPr>
        <p:spPr bwMode="auto">
          <a:xfrm>
            <a:off x="2135188" y="4437063"/>
            <a:ext cx="8229600" cy="1658938"/>
          </a:xfrm>
          <a:prstGeom prst="rect">
            <a:avLst/>
          </a:prstGeom>
          <a:solidFill>
            <a:schemeClr val="bg1"/>
          </a:solidFill>
          <a:ln w="38100">
            <a:solidFill>
              <a:srgbClr val="C00000"/>
            </a:solidFill>
            <a:miter lim="800000"/>
          </a:ln>
        </p:spPr>
        <p:txBody>
          <a:bodyPr/>
          <a:lstStyle/>
          <a:p>
            <a:pPr marL="0" marR="0" lvl="1" indent="0" algn="l" defTabSz="914400" rtl="0" eaLnBrk="1" fontAlgn="base" latinLnBrk="0" hangingPunct="1">
              <a:lnSpc>
                <a:spcPct val="150000"/>
              </a:lnSpc>
              <a:spcBef>
                <a:spcPct val="20000"/>
              </a:spcBef>
              <a:spcAft>
                <a:spcPct val="0"/>
              </a:spcAft>
              <a:buClr>
                <a:schemeClr val="tx2"/>
              </a:buClr>
              <a:buSzTx/>
              <a:buFontTx/>
              <a:buNone/>
              <a:defRPr/>
            </a:pPr>
            <a:r>
              <a:rPr kumimoji="0" lang="zh-CN"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借：银行存款——工商银</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行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500 000</a:t>
            </a:r>
            <a:endPar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ct val="20000"/>
              </a:spcBef>
              <a:spcAft>
                <a:spcPct val="0"/>
              </a:spcAft>
              <a:buClr>
                <a:schemeClr val="tx2"/>
              </a:buClr>
              <a:buSzTx/>
              <a:buFontTx/>
              <a:buNone/>
              <a:defRPr/>
            </a:pP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贷：长期借款</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工商银行   </a:t>
            </a:r>
            <a:r>
              <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500 000</a:t>
            </a:r>
            <a:endParaRPr kumimoji="0" lang="en-US" altLang="zh-CN" sz="32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180227" name="标题 3"/>
          <p:cNvSpPr>
            <a:spLocks noGrp="1"/>
          </p:cNvSpPr>
          <p:nvPr>
            <p:ph type="title"/>
          </p:nvPr>
        </p:nvSpPr>
        <p:spPr/>
        <p:txBody>
          <a:bodyPr vert="horz" wrap="square" lIns="91440" tIns="45720" rIns="91440" bIns="45720" anchor="ctr" anchorCtr="0"/>
          <a:p>
            <a:r>
              <a:rPr lang="zh-CN" altLang="en-US" sz="3200" dirty="0">
                <a:solidFill>
                  <a:srgbClr val="FF0000"/>
                </a:solidFill>
                <a:latin typeface="黑体" panose="02010609060101010101" pitchFamily="49" charset="-122"/>
                <a:ea typeface="黑体" panose="02010609060101010101" pitchFamily="49" charset="-122"/>
              </a:rPr>
              <a:t>练习</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ppt_x</p:attrName>
                                        </p:attrNameLst>
                                      </p:cBhvr>
                                      <p:tavLst>
                                        <p:tav tm="0">
                                          <p:val>
                                            <p:strVal val="#ppt_x"/>
                                          </p:val>
                                        </p:tav>
                                        <p:tav tm="100000">
                                          <p:val>
                                            <p:strVal val="#ppt_x"/>
                                          </p:val>
                                        </p:tav>
                                      </p:tavLst>
                                    </p:anim>
                                    <p:anim calcmode="lin" valueType="num">
                                      <p:cBhvr>
                                        <p:cTn id="8" dur="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1249" name="标题 3"/>
          <p:cNvSpPr>
            <a:spLocks noGrp="1"/>
          </p:cNvSpPr>
          <p:nvPr>
            <p:ph type="title"/>
          </p:nvPr>
        </p:nvSpPr>
        <p:spPr/>
        <p:txBody>
          <a:bodyPr vert="horz" wrap="square" lIns="91440" tIns="45720" rIns="91440" bIns="45720" anchor="ctr" anchorCtr="0"/>
          <a:p>
            <a:r>
              <a:rPr lang="zh-CN" altLang="en-US" sz="3200" dirty="0">
                <a:solidFill>
                  <a:srgbClr val="FF0000"/>
                </a:solidFill>
                <a:latin typeface="黑体" panose="02010609060101010101" pitchFamily="49" charset="-122"/>
                <a:ea typeface="黑体" panose="02010609060101010101" pitchFamily="49" charset="-122"/>
              </a:rPr>
              <a:t>练习</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81250" name="Rectangle 2"/>
          <p:cNvSpPr>
            <a:spLocks noGrp="1" noRot="1"/>
          </p:cNvSpPr>
          <p:nvPr>
            <p:ph idx="1"/>
          </p:nvPr>
        </p:nvSpPr>
        <p:spPr>
          <a:xfrm>
            <a:off x="894715" y="1196975"/>
            <a:ext cx="10393680" cy="1657350"/>
          </a:xfrm>
        </p:spPr>
        <p:txBody>
          <a:bodyPr vert="horz" wrap="square" lIns="91440" tIns="45720" rIns="91440" bIns="45720" anchor="t" anchorCtr="0"/>
          <a:p>
            <a:pPr eaLnBrk="1" hangingPunct="1">
              <a:lnSpc>
                <a:spcPct val="150000"/>
              </a:lnSpc>
              <a:spcBef>
                <a:spcPct val="0"/>
              </a:spcBef>
              <a:buClr>
                <a:srgbClr val="FF0000"/>
              </a:buClr>
              <a:buFont typeface="Wingdings" panose="05000000000000000000" pitchFamily="2" charset="2"/>
              <a:buChar char="p"/>
            </a:pPr>
            <a:r>
              <a:rPr lang="en-US" altLang="zh-CN" sz="3000" dirty="0">
                <a:latin typeface="楷体" panose="02010609060101010101" pitchFamily="49" charset="-122"/>
                <a:ea typeface="楷体" panose="02010609060101010101" pitchFamily="49" charset="-122"/>
              </a:rPr>
              <a:t>4.</a:t>
            </a:r>
            <a:r>
              <a:rPr lang="zh-CN" altLang="en-US" sz="3000" dirty="0">
                <a:latin typeface="楷体" panose="02010609060101010101" pitchFamily="49" charset="-122"/>
                <a:ea typeface="楷体" panose="02010609060101010101" pitchFamily="49" charset="-122"/>
              </a:rPr>
              <a:t>承上例，年利息</a:t>
            </a:r>
            <a:r>
              <a:rPr lang="en-US" altLang="zh-CN" sz="3000" dirty="0">
                <a:latin typeface="楷体" panose="02010609060101010101" pitchFamily="49" charset="-122"/>
                <a:ea typeface="楷体" panose="02010609060101010101" pitchFamily="49" charset="-122"/>
              </a:rPr>
              <a:t>7.8%</a:t>
            </a:r>
            <a:r>
              <a:rPr lang="zh-CN" altLang="en-US" sz="3000" dirty="0">
                <a:latin typeface="楷体" panose="02010609060101010101" pitchFamily="49" charset="-122"/>
                <a:ea typeface="楷体" panose="02010609060101010101" pitchFamily="49" charset="-122"/>
              </a:rPr>
              <a:t>，每年</a:t>
            </a:r>
            <a:r>
              <a:rPr lang="en-US" altLang="zh-CN" sz="3000" dirty="0">
                <a:latin typeface="楷体" panose="02010609060101010101" pitchFamily="49" charset="-122"/>
                <a:ea typeface="楷体" panose="02010609060101010101" pitchFamily="49" charset="-122"/>
              </a:rPr>
              <a:t>2</a:t>
            </a:r>
            <a:r>
              <a:rPr lang="zh-CN" altLang="en-US" sz="3000" dirty="0">
                <a:latin typeface="楷体" panose="02010609060101010101" pitchFamily="49" charset="-122"/>
                <a:ea typeface="楷体" panose="02010609060101010101" pitchFamily="49" charset="-122"/>
              </a:rPr>
              <a:t>月</a:t>
            </a: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日支付。计提当月应承担的利息费用（长、短贷）。</a:t>
            </a:r>
            <a:endParaRPr lang="en-US" altLang="zh-CN" sz="3000" dirty="0">
              <a:latin typeface="楷体" panose="02010609060101010101" pitchFamily="49" charset="-122"/>
              <a:ea typeface="楷体" panose="02010609060101010101" pitchFamily="49" charset="-122"/>
            </a:endParaRPr>
          </a:p>
        </p:txBody>
      </p:sp>
      <p:sp>
        <p:nvSpPr>
          <p:cNvPr id="181251"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fld>
            <a:endParaRPr lang="zh-CN" altLang="en-US" sz="1200" dirty="0"/>
          </a:p>
        </p:txBody>
      </p:sp>
      <p:sp>
        <p:nvSpPr>
          <p:cNvPr id="5" name="Rectangle 2"/>
          <p:cNvSpPr txBox="1">
            <a:spLocks noRot="1" noChangeArrowheads="1"/>
          </p:cNvSpPr>
          <p:nvPr/>
        </p:nvSpPr>
        <p:spPr bwMode="auto">
          <a:xfrm>
            <a:off x="2152650" y="2714625"/>
            <a:ext cx="7953375" cy="3349625"/>
          </a:xfrm>
          <a:prstGeom prst="rect">
            <a:avLst/>
          </a:prstGeom>
          <a:solidFill>
            <a:schemeClr val="bg1"/>
          </a:solidFill>
          <a:ln w="38100">
            <a:solidFill>
              <a:srgbClr val="C00000"/>
            </a:solidFill>
            <a:miter lim="800000"/>
          </a:ln>
        </p:spPr>
        <p:txBody>
          <a:bodyPr/>
          <a:lstStyle/>
          <a:p>
            <a:pPr marL="0" marR="0" lvl="1" indent="0" algn="l" defTabSz="914400" rtl="0" eaLnBrk="1" fontAlgn="base" latinLnBrk="0" hangingPunct="1">
              <a:lnSpc>
                <a:spcPct val="150000"/>
              </a:lnSpc>
              <a:spcBef>
                <a:spcPts val="0"/>
              </a:spcBef>
              <a:spcAft>
                <a:spcPct val="0"/>
              </a:spcAft>
              <a:buClr>
                <a:schemeClr val="tx2"/>
              </a:buClr>
              <a:buSzTx/>
              <a:buFontTx/>
              <a:buNone/>
              <a:defRPr/>
            </a:pP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借：财务费用——利息支出</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4 250</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chemeClr val="tx2"/>
              </a:buClr>
              <a:buSzTx/>
              <a:buFont typeface="Wingdings" panose="05000000000000000000" pitchFamily="2" charset="2"/>
              <a:buNone/>
              <a:defRPr/>
            </a:pP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贷：应付利息</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中行贷款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1 000</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chemeClr val="tx2"/>
              </a:buClr>
              <a:buSzTx/>
              <a:buFont typeface="Wingdings" panose="05000000000000000000" pitchFamily="2" charset="2"/>
              <a:buNone/>
              <a:defRPr/>
            </a:pPr>
            <a:r>
              <a:rPr lang="zh-CN" altLang="en-US" sz="2800" strike="noStrike" noProof="1" dirty="0">
                <a:latin typeface="仿宋" panose="02010609060101010101" pitchFamily="49" charset="-122"/>
                <a:ea typeface="仿宋" panose="02010609060101010101" pitchFamily="49" charset="-122"/>
                <a:cs typeface="+mn-cs"/>
                <a:sym typeface="+mn-ea"/>
              </a:rPr>
              <a:t>     </a:t>
            </a:r>
            <a:r>
              <a:rPr lang="zh-CN" altLang="en-US" sz="2800" b="1" strike="noStrike" noProof="1" dirty="0">
                <a:latin typeface="仿宋" panose="02010609060101010101" pitchFamily="49" charset="-122"/>
                <a:ea typeface="仿宋" panose="02010609060101010101" pitchFamily="49" charset="-122"/>
                <a:cs typeface="+mn-cs"/>
                <a:sym typeface="+mn-ea"/>
              </a:rPr>
              <a:t>   （</a:t>
            </a:r>
            <a:r>
              <a:rPr lang="en-US" altLang="zh-CN" sz="2800" b="1" strike="noStrike" noProof="1" dirty="0">
                <a:latin typeface="仿宋" panose="02010609060101010101" pitchFamily="49" charset="-122"/>
                <a:ea typeface="仿宋" panose="02010609060101010101" pitchFamily="49" charset="-122"/>
                <a:cs typeface="+mn-cs"/>
                <a:sym typeface="+mn-ea"/>
              </a:rPr>
              <a:t>200 000×0.06/12 = 1 000</a:t>
            </a:r>
            <a:r>
              <a:rPr lang="zh-CN" altLang="en-US" sz="2800" b="1" strike="noStrike" noProof="1" dirty="0">
                <a:latin typeface="仿宋" panose="02010609060101010101" pitchFamily="49" charset="-122"/>
                <a:ea typeface="仿宋" panose="02010609060101010101" pitchFamily="49" charset="-122"/>
                <a:cs typeface="+mn-cs"/>
                <a:sym typeface="+mn-ea"/>
              </a:rPr>
              <a:t>）</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chemeClr val="tx2"/>
              </a:buClr>
              <a:buSzTx/>
              <a:buFont typeface="Wingdings" panose="05000000000000000000" pitchFamily="2" charset="2"/>
              <a:buNone/>
              <a:defRPr/>
            </a:pP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应付利息</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工行贷款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3 250</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chemeClr val="tx2"/>
              </a:buClr>
              <a:buSzTx/>
              <a:buFont typeface="Wingdings" panose="05000000000000000000" pitchFamily="2" charset="2"/>
              <a:buNone/>
              <a:defRPr/>
            </a:pP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500 000×0.078/12 = 3 250</a:t>
            </a:r>
            <a:r>
              <a:rPr kumimoji="0" lang="zh-CN" altLang="en-US"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chemeClr val="tx2"/>
              </a:buClr>
              <a:buSzTx/>
              <a:buFont typeface="Wingdings" panose="05000000000000000000" pitchFamily="2" charset="2"/>
              <a:buNone/>
              <a:defRPr/>
            </a:pPr>
            <a:r>
              <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2273" name="标题 4"/>
          <p:cNvSpPr>
            <a:spLocks noGrp="1"/>
          </p:cNvSpPr>
          <p:nvPr>
            <p:ph type="title"/>
          </p:nvPr>
        </p:nvSpPr>
        <p:spPr/>
        <p:txBody>
          <a:bodyPr vert="horz" wrap="square" lIns="91440" tIns="45720" rIns="91440" bIns="45720" anchor="ctr" anchorCtr="0"/>
          <a:p>
            <a:r>
              <a:rPr lang="zh-CN" altLang="en-US" sz="3200" dirty="0">
                <a:solidFill>
                  <a:srgbClr val="FF0000"/>
                </a:solidFill>
                <a:latin typeface="黑体" panose="02010609060101010101" pitchFamily="49" charset="-122"/>
                <a:ea typeface="黑体" panose="02010609060101010101" pitchFamily="49" charset="-122"/>
              </a:rPr>
              <a:t>练习</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70659" name="Rectangle 2"/>
          <p:cNvSpPr>
            <a:spLocks noGrp="1" noRot="1"/>
          </p:cNvSpPr>
          <p:nvPr>
            <p:ph idx="1"/>
          </p:nvPr>
        </p:nvSpPr>
        <p:spPr>
          <a:xfrm>
            <a:off x="855980" y="1196975"/>
            <a:ext cx="10460355" cy="4608830"/>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000" dirty="0">
                <a:latin typeface="楷体" panose="02010609060101010101" pitchFamily="49" charset="-122"/>
                <a:ea typeface="楷体" panose="02010609060101010101" pitchFamily="49" charset="-122"/>
              </a:rPr>
              <a:t>5.2024</a:t>
            </a:r>
            <a:r>
              <a:rPr lang="zh-CN" altLang="en-US" sz="3000" dirty="0">
                <a:latin typeface="楷体" panose="02010609060101010101" pitchFamily="49" charset="-122"/>
                <a:ea typeface="楷体" panose="02010609060101010101" pitchFamily="49" charset="-122"/>
              </a:rPr>
              <a:t>年</a:t>
            </a:r>
            <a:r>
              <a:rPr lang="en-US" altLang="zh-CN" sz="3000" dirty="0">
                <a:latin typeface="楷体" panose="02010609060101010101" pitchFamily="49" charset="-122"/>
                <a:ea typeface="楷体" panose="02010609060101010101" pitchFamily="49" charset="-122"/>
              </a:rPr>
              <a:t>9</a:t>
            </a:r>
            <a:r>
              <a:rPr lang="zh-CN" altLang="en-US" sz="3000" dirty="0">
                <a:latin typeface="楷体" panose="02010609060101010101" pitchFamily="49" charset="-122"/>
                <a:ea typeface="楷体" panose="02010609060101010101" pitchFamily="49" charset="-122"/>
              </a:rPr>
              <a:t>月</a:t>
            </a:r>
            <a:r>
              <a:rPr lang="en-US" altLang="zh-CN" sz="3000" dirty="0">
                <a:latin typeface="楷体" panose="02010609060101010101" pitchFamily="49" charset="-122"/>
                <a:ea typeface="楷体" panose="02010609060101010101" pitchFamily="49" charset="-122"/>
              </a:rPr>
              <a:t>30</a:t>
            </a:r>
            <a:r>
              <a:rPr lang="zh-CN" altLang="en-US" sz="3000" dirty="0">
                <a:latin typeface="楷体" panose="02010609060101010101" pitchFamily="49" charset="-122"/>
                <a:ea typeface="楷体" panose="02010609060101010101" pitchFamily="49" charset="-122"/>
              </a:rPr>
              <a:t>日，支付短期贷款利息。</a:t>
            </a:r>
            <a:endParaRPr lang="zh-CN" altLang="en-US" sz="3000" dirty="0">
              <a:latin typeface="仿宋" panose="02010609060101010101" pitchFamily="49" charset="-122"/>
              <a:ea typeface="仿宋" panose="02010609060101010101" pitchFamily="49" charset="-122"/>
            </a:endParaRPr>
          </a:p>
          <a:p>
            <a:pPr marL="0" lvl="1" indent="0" eaLnBrk="1" hangingPunct="1">
              <a:lnSpc>
                <a:spcPct val="150000"/>
              </a:lnSpc>
              <a:spcBef>
                <a:spcPct val="0"/>
              </a:spcBef>
              <a:buNone/>
            </a:pPr>
            <a:r>
              <a:rPr lang="zh-CN" altLang="en-US" sz="3000" dirty="0">
                <a:latin typeface="仿宋" panose="02010609060101010101" pitchFamily="49" charset="-122"/>
                <a:ea typeface="仿宋" panose="02010609060101010101" pitchFamily="49" charset="-122"/>
              </a:rPr>
              <a:t>  会计分录：    </a:t>
            </a:r>
            <a:endParaRPr lang="zh-CN" altLang="en-US" sz="3000" dirty="0">
              <a:latin typeface="仿宋" panose="02010609060101010101" pitchFamily="49" charset="-122"/>
              <a:ea typeface="仿宋" panose="02010609060101010101" pitchFamily="49" charset="-122"/>
            </a:endParaRPr>
          </a:p>
          <a:p>
            <a:pPr marL="0" lvl="1" indent="0" eaLnBrk="1" hangingPunct="1">
              <a:lnSpc>
                <a:spcPct val="150000"/>
              </a:lnSpc>
              <a:spcBef>
                <a:spcPct val="0"/>
              </a:spcBef>
              <a:buNone/>
            </a:pPr>
            <a:r>
              <a:rPr lang="zh-CN" altLang="zh-CN" sz="3000" dirty="0">
                <a:latin typeface="仿宋" panose="02010609060101010101" pitchFamily="49" charset="-122"/>
                <a:ea typeface="仿宋" panose="02010609060101010101" pitchFamily="49" charset="-122"/>
              </a:rPr>
              <a:t>  借：财务费用</a:t>
            </a:r>
            <a:r>
              <a:rPr lang="zh-CN" altLang="en-US" sz="3000" dirty="0">
                <a:latin typeface="仿宋" panose="02010609060101010101" pitchFamily="49" charset="-122"/>
                <a:ea typeface="仿宋" panose="02010609060101010101" pitchFamily="49" charset="-122"/>
              </a:rPr>
              <a:t>			   </a:t>
            </a:r>
            <a:r>
              <a:rPr lang="en-US" altLang="zh-CN" sz="3000" dirty="0">
                <a:latin typeface="仿宋" panose="02010609060101010101" pitchFamily="49" charset="-122"/>
                <a:ea typeface="仿宋" panose="02010609060101010101" pitchFamily="49" charset="-122"/>
              </a:rPr>
              <a:t>1 000</a:t>
            </a:r>
            <a:endParaRPr lang="en-US" altLang="zh-CN" sz="3000" dirty="0">
              <a:latin typeface="仿宋" panose="02010609060101010101" pitchFamily="49" charset="-122"/>
              <a:ea typeface="仿宋" panose="02010609060101010101" pitchFamily="49" charset="-122"/>
            </a:endParaRPr>
          </a:p>
          <a:p>
            <a:pPr marL="0" lvl="1" indent="0" eaLnBrk="1" hangingPunct="1">
              <a:lnSpc>
                <a:spcPct val="150000"/>
              </a:lnSpc>
              <a:spcBef>
                <a:spcPct val="0"/>
              </a:spcBef>
              <a:buNone/>
            </a:pPr>
            <a:r>
              <a:rPr lang="zh-CN" altLang="en-US" sz="3000" dirty="0">
                <a:latin typeface="仿宋" panose="02010609060101010101" pitchFamily="49" charset="-122"/>
                <a:ea typeface="仿宋" panose="02010609060101010101" pitchFamily="49" charset="-122"/>
              </a:rPr>
              <a:t>      应付利息</a:t>
            </a:r>
            <a:r>
              <a:rPr lang="en-US" altLang="zh-CN" sz="3000" dirty="0">
                <a:latin typeface="仿宋" panose="02010609060101010101" pitchFamily="49" charset="-122"/>
                <a:ea typeface="仿宋" panose="02010609060101010101" pitchFamily="49" charset="-122"/>
              </a:rPr>
              <a:t>——</a:t>
            </a:r>
            <a:r>
              <a:rPr lang="zh-CN" altLang="en-US" sz="3000" dirty="0">
                <a:latin typeface="仿宋" panose="02010609060101010101" pitchFamily="49" charset="-122"/>
                <a:ea typeface="仿宋" panose="02010609060101010101" pitchFamily="49" charset="-122"/>
              </a:rPr>
              <a:t>中行贷款 </a:t>
            </a:r>
            <a:r>
              <a:rPr lang="en-US" altLang="zh-CN" sz="3000" dirty="0">
                <a:latin typeface="仿宋" panose="02010609060101010101" pitchFamily="49" charset="-122"/>
                <a:ea typeface="仿宋" panose="02010609060101010101" pitchFamily="49" charset="-122"/>
              </a:rPr>
              <a:t>2 000</a:t>
            </a:r>
            <a:endParaRPr lang="en-US" altLang="zh-CN" sz="3000" dirty="0">
              <a:latin typeface="仿宋" panose="02010609060101010101" pitchFamily="49" charset="-122"/>
              <a:ea typeface="仿宋" panose="02010609060101010101" pitchFamily="49" charset="-122"/>
            </a:endParaRPr>
          </a:p>
          <a:p>
            <a:pPr marL="0" lvl="1" indent="0" eaLnBrk="1" hangingPunct="1">
              <a:lnSpc>
                <a:spcPct val="150000"/>
              </a:lnSpc>
              <a:spcBef>
                <a:spcPct val="0"/>
              </a:spcBef>
              <a:buNone/>
            </a:pPr>
            <a:r>
              <a:rPr lang="en-US" altLang="zh-CN" sz="3000" dirty="0">
                <a:latin typeface="仿宋" panose="02010609060101010101" pitchFamily="49" charset="-122"/>
                <a:ea typeface="仿宋" panose="02010609060101010101" pitchFamily="49" charset="-122"/>
              </a:rPr>
              <a:t>      </a:t>
            </a:r>
            <a:r>
              <a:rPr lang="zh-CN" altLang="en-US" sz="3000" dirty="0">
                <a:latin typeface="仿宋" panose="02010609060101010101" pitchFamily="49" charset="-122"/>
                <a:ea typeface="仿宋" panose="02010609060101010101" pitchFamily="49" charset="-122"/>
              </a:rPr>
              <a:t>贷：银行存款              </a:t>
            </a:r>
            <a:r>
              <a:rPr lang="en-US" altLang="zh-CN" sz="3000" dirty="0">
                <a:latin typeface="仿宋" panose="02010609060101010101" pitchFamily="49" charset="-122"/>
                <a:ea typeface="仿宋" panose="02010609060101010101" pitchFamily="49" charset="-122"/>
              </a:rPr>
              <a:t>3 000</a:t>
            </a:r>
            <a:endParaRPr lang="en-US" altLang="zh-CN" sz="3000"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59">
                                            <p:txEl>
                                              <p:charRg st="23" end="3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0659">
                                            <p:txEl>
                                              <p:charRg st="35" end="5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0659">
                                            <p:txEl>
                                              <p:charRg st="54" end="7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0659">
                                            <p:txEl>
                                              <p:charRg st="77" end="10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3297" name="标题 4"/>
          <p:cNvSpPr>
            <a:spLocks noGrp="1"/>
          </p:cNvSpPr>
          <p:nvPr>
            <p:ph type="title"/>
          </p:nvPr>
        </p:nvSpPr>
        <p:spPr/>
        <p:txBody>
          <a:bodyPr vert="horz" wrap="square" lIns="91440" tIns="45720" rIns="91440" bIns="45720" anchor="ctr" anchorCtr="0"/>
          <a:p>
            <a:r>
              <a:rPr lang="zh-CN" altLang="en-US" sz="3200" dirty="0">
                <a:solidFill>
                  <a:srgbClr val="FF0000"/>
                </a:solidFill>
                <a:latin typeface="黑体" panose="02010609060101010101" pitchFamily="49" charset="-122"/>
                <a:ea typeface="黑体" panose="02010609060101010101" pitchFamily="49" charset="-122"/>
              </a:rPr>
              <a:t>练习</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70659" name="Rectangle 2"/>
          <p:cNvSpPr>
            <a:spLocks noGrp="1" noRot="1"/>
          </p:cNvSpPr>
          <p:nvPr>
            <p:ph idx="1"/>
          </p:nvPr>
        </p:nvSpPr>
        <p:spPr>
          <a:xfrm>
            <a:off x="871220" y="1196975"/>
            <a:ext cx="10504805" cy="4104005"/>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latin typeface="楷体" panose="02010609060101010101" pitchFamily="49" charset="-122"/>
                <a:ea typeface="楷体" panose="02010609060101010101" pitchFamily="49" charset="-122"/>
              </a:rPr>
              <a:t>6.2025</a:t>
            </a:r>
            <a:r>
              <a:rPr lang="zh-CN" altLang="en-US" sz="3200" dirty="0">
                <a:latin typeface="楷体" panose="02010609060101010101" pitchFamily="49" charset="-122"/>
                <a:ea typeface="楷体" panose="02010609060101010101" pitchFamily="49" charset="-122"/>
              </a:rPr>
              <a:t>年</a:t>
            </a:r>
            <a:r>
              <a:rPr lang="en-US" altLang="zh-CN" sz="3200" dirty="0">
                <a:latin typeface="楷体" panose="02010609060101010101" pitchFamily="49" charset="-122"/>
                <a:ea typeface="楷体" panose="02010609060101010101" pitchFamily="49" charset="-122"/>
              </a:rPr>
              <a:t>9</a:t>
            </a:r>
            <a:r>
              <a:rPr lang="zh-CN" altLang="en-US" sz="3200" dirty="0">
                <a:latin typeface="楷体" panose="02010609060101010101" pitchFamily="49" charset="-122"/>
                <a:ea typeface="楷体" panose="02010609060101010101" pitchFamily="49" charset="-122"/>
              </a:rPr>
              <a:t>月</a:t>
            </a:r>
            <a:r>
              <a:rPr lang="en-US" altLang="zh-CN" sz="3200" dirty="0">
                <a:latin typeface="楷体" panose="02010609060101010101" pitchFamily="49" charset="-122"/>
                <a:ea typeface="楷体" panose="02010609060101010101" pitchFamily="49" charset="-122"/>
              </a:rPr>
              <a:t>30</a:t>
            </a:r>
            <a:r>
              <a:rPr lang="zh-CN" altLang="en-US" sz="3200" dirty="0">
                <a:latin typeface="楷体" panose="02010609060101010101" pitchFamily="49" charset="-122"/>
                <a:ea typeface="楷体" panose="02010609060101010101" pitchFamily="49" charset="-122"/>
              </a:rPr>
              <a:t>日，计提长期借款利息。</a:t>
            </a:r>
            <a:endParaRPr lang="zh-CN" altLang="en-US" sz="3200" dirty="0">
              <a:latin typeface="楷体" panose="02010609060101010101" pitchFamily="49" charset="-122"/>
              <a:ea typeface="楷体" panose="02010609060101010101" pitchFamily="49" charset="-122"/>
            </a:endParaRPr>
          </a:p>
          <a:p>
            <a:pPr marL="0" lvl="1" indent="0" eaLnBrk="1" hangingPunct="1">
              <a:lnSpc>
                <a:spcPct val="150000"/>
              </a:lnSpc>
              <a:spcBef>
                <a:spcPct val="0"/>
              </a:spcBef>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长期借款，分期付息：</a:t>
            </a:r>
            <a:endParaRPr lang="zh-CN" altLang="en-US" sz="3200" dirty="0">
              <a:latin typeface="楷体" panose="02010609060101010101" pitchFamily="49" charset="-122"/>
              <a:ea typeface="楷体" panose="02010609060101010101" pitchFamily="49" charset="-122"/>
            </a:endParaRPr>
          </a:p>
          <a:p>
            <a:pPr marL="0" lvl="1" indent="0" eaLnBrk="1" hangingPunct="1">
              <a:lnSpc>
                <a:spcPct val="150000"/>
              </a:lnSpc>
              <a:spcBef>
                <a:spcPct val="0"/>
              </a:spcBef>
              <a:buNone/>
            </a:pPr>
            <a:r>
              <a:rPr lang="zh-CN" altLang="en-US" sz="1000" dirty="0">
                <a:latin typeface="仿宋" panose="02010609060101010101" pitchFamily="49" charset="-122"/>
                <a:ea typeface="仿宋" panose="02010609060101010101" pitchFamily="49" charset="-122"/>
              </a:rPr>
              <a:t>    </a:t>
            </a:r>
            <a:endParaRPr lang="zh-CN" altLang="en-US" sz="1000" dirty="0">
              <a:latin typeface="仿宋" panose="02010609060101010101" pitchFamily="49" charset="-122"/>
              <a:ea typeface="仿宋" panose="02010609060101010101" pitchFamily="49" charset="-122"/>
            </a:endParaRPr>
          </a:p>
          <a:p>
            <a:pPr marL="0" lvl="1" indent="0" eaLnBrk="1" hangingPunct="1">
              <a:lnSpc>
                <a:spcPct val="150000"/>
              </a:lnSpc>
              <a:spcBef>
                <a:spcPct val="0"/>
              </a:spcBef>
              <a:buNone/>
            </a:pPr>
            <a:r>
              <a:rPr lang="zh-CN" altLang="en-US" sz="3200" dirty="0">
                <a:latin typeface="仿宋" panose="02010609060101010101" pitchFamily="49" charset="-122"/>
                <a:ea typeface="仿宋" panose="02010609060101010101" pitchFamily="49" charset="-122"/>
              </a:rPr>
              <a:t>  借：财务费用</a:t>
            </a:r>
            <a:r>
              <a:rPr lang="en-US" altLang="zh-CN" sz="3200" dirty="0">
                <a:latin typeface="仿宋" panose="02010609060101010101" pitchFamily="49" charset="-122"/>
                <a:ea typeface="仿宋" panose="02010609060101010101" pitchFamily="49" charset="-122"/>
              </a:rPr>
              <a:t>——</a:t>
            </a:r>
            <a:r>
              <a:rPr lang="zh-CN" altLang="en-US" sz="3200" dirty="0">
                <a:latin typeface="仿宋" panose="02010609060101010101" pitchFamily="49" charset="-122"/>
                <a:ea typeface="仿宋" panose="02010609060101010101" pitchFamily="49" charset="-122"/>
              </a:rPr>
              <a:t>利息支出   </a:t>
            </a:r>
            <a:r>
              <a:rPr lang="en-US" altLang="zh-CN" sz="3200" dirty="0">
                <a:latin typeface="仿宋" panose="02010609060101010101" pitchFamily="49" charset="-122"/>
                <a:ea typeface="仿宋" panose="02010609060101010101" pitchFamily="49" charset="-122"/>
              </a:rPr>
              <a:t>3 250</a:t>
            </a:r>
            <a:endParaRPr lang="en-US" altLang="zh-CN" sz="3200" dirty="0">
              <a:latin typeface="仿宋" panose="02010609060101010101" pitchFamily="49" charset="-122"/>
              <a:ea typeface="仿宋" panose="02010609060101010101" pitchFamily="49" charset="-122"/>
            </a:endParaRPr>
          </a:p>
          <a:p>
            <a:pPr marL="0" lvl="1" indent="0" eaLnBrk="1" hangingPunct="1">
              <a:lnSpc>
                <a:spcPct val="150000"/>
              </a:lnSpc>
              <a:spcBef>
                <a:spcPct val="0"/>
              </a:spcBef>
              <a:buNone/>
            </a:pPr>
            <a:r>
              <a:rPr lang="en-US" altLang="zh-CN" sz="3200" dirty="0">
                <a:latin typeface="仿宋" panose="02010609060101010101" pitchFamily="49" charset="-122"/>
                <a:ea typeface="仿宋" panose="02010609060101010101" pitchFamily="49" charset="-122"/>
              </a:rPr>
              <a:t>      </a:t>
            </a:r>
            <a:r>
              <a:rPr lang="zh-CN" altLang="en-US" sz="3200" dirty="0">
                <a:latin typeface="仿宋" panose="02010609060101010101" pitchFamily="49" charset="-122"/>
                <a:ea typeface="仿宋" panose="02010609060101010101" pitchFamily="49" charset="-122"/>
              </a:rPr>
              <a:t>贷：应付利息</a:t>
            </a:r>
            <a:r>
              <a:rPr lang="en-US" altLang="zh-CN" sz="3200" dirty="0">
                <a:latin typeface="仿宋" panose="02010609060101010101" pitchFamily="49" charset="-122"/>
                <a:ea typeface="仿宋" panose="02010609060101010101" pitchFamily="49" charset="-122"/>
              </a:rPr>
              <a:t>——</a:t>
            </a:r>
            <a:r>
              <a:rPr lang="zh-CN" altLang="en-US" sz="3200" dirty="0">
                <a:latin typeface="仿宋" panose="02010609060101010101" pitchFamily="49" charset="-122"/>
                <a:ea typeface="仿宋" panose="02010609060101010101" pitchFamily="49" charset="-122"/>
              </a:rPr>
              <a:t>工行贷款  </a:t>
            </a:r>
            <a:r>
              <a:rPr lang="en-US" altLang="zh-CN" sz="3200" dirty="0">
                <a:latin typeface="仿宋" panose="02010609060101010101" pitchFamily="49" charset="-122"/>
                <a:ea typeface="仿宋" panose="02010609060101010101" pitchFamily="49" charset="-122"/>
              </a:rPr>
              <a:t>3 250</a:t>
            </a:r>
            <a:endParaRPr lang="en-US" altLang="zh-CN" sz="3200"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59">
                                            <p:txEl>
                                              <p:charRg st="39" end="6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0659">
                                            <p:txEl>
                                              <p:charRg st="62" end="8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21" name="Rectangle 2"/>
          <p:cNvSpPr/>
          <p:nvPr/>
        </p:nvSpPr>
        <p:spPr>
          <a:xfrm>
            <a:off x="2135188" y="1214438"/>
            <a:ext cx="7921625" cy="2306955"/>
          </a:xfrm>
          <a:prstGeom prst="rect">
            <a:avLst/>
          </a:prstGeom>
          <a:noFill/>
          <a:ln w="9525" cap="flat" cmpd="sng">
            <a:solidFill>
              <a:schemeClr val="accent1"/>
            </a:solidFill>
            <a:prstDash val="solid"/>
            <a:miter/>
            <a:headEnd type="none" w="med" len="med"/>
            <a:tailEnd type="none" w="med" len="med"/>
          </a:ln>
        </p:spPr>
        <p:txBody>
          <a:bodyPr anchor="t" anchorCtr="0">
            <a:spAutoFit/>
          </a:bodyPr>
          <a:p>
            <a:pPr marL="457200" indent="-457200">
              <a:lnSpc>
                <a:spcPct val="150000"/>
              </a:lnSpc>
              <a:spcBef>
                <a:spcPct val="25000"/>
              </a:spcBef>
              <a:buFont typeface="Wingdings" panose="05000000000000000000" pitchFamily="2" charset="2"/>
              <a:buChar char="p"/>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练习</a:t>
            </a:r>
            <a:r>
              <a:rPr lang="en-US" altLang="zh-CN" sz="3200" b="1" dirty="0">
                <a:solidFill>
                  <a:srgbClr val="FF0000"/>
                </a:solidFill>
                <a:latin typeface="楷体" panose="02010609060101010101" pitchFamily="49" charset="-122"/>
                <a:ea typeface="楷体" panose="02010609060101010101" pitchFamily="49" charset="-122"/>
              </a:rPr>
              <a:t>1】</a:t>
            </a:r>
            <a:r>
              <a:rPr lang="zh-CN" altLang="en-US" sz="3200" b="1" dirty="0">
                <a:solidFill>
                  <a:srgbClr val="080808"/>
                </a:solidFill>
                <a:latin typeface="楷体" panose="02010609060101010101" pitchFamily="49" charset="-122"/>
                <a:ea typeface="楷体" panose="02010609060101010101" pitchFamily="49" charset="-122"/>
              </a:rPr>
              <a:t>某企业收到金宇投入的设备，该设备原值</a:t>
            </a:r>
            <a:r>
              <a:rPr lang="en-US" altLang="zh-CN" sz="3200" b="1" dirty="0">
                <a:solidFill>
                  <a:srgbClr val="080808"/>
                </a:solidFill>
                <a:latin typeface="楷体" panose="02010609060101010101" pitchFamily="49" charset="-122"/>
                <a:ea typeface="楷体" panose="02010609060101010101" pitchFamily="49" charset="-122"/>
              </a:rPr>
              <a:t>100</a:t>
            </a:r>
            <a:r>
              <a:rPr lang="zh-CN" altLang="en-US" sz="3200" b="1" dirty="0">
                <a:solidFill>
                  <a:srgbClr val="080808"/>
                </a:solidFill>
                <a:latin typeface="楷体" panose="02010609060101010101" pitchFamily="49" charset="-122"/>
                <a:ea typeface="楷体" panose="02010609060101010101" pitchFamily="49" charset="-122"/>
              </a:rPr>
              <a:t>万元，已提折旧</a:t>
            </a:r>
            <a:r>
              <a:rPr lang="en-US" altLang="zh-CN" sz="3200" b="1" dirty="0">
                <a:solidFill>
                  <a:srgbClr val="080808"/>
                </a:solidFill>
                <a:latin typeface="楷体" panose="02010609060101010101" pitchFamily="49" charset="-122"/>
                <a:ea typeface="楷体" panose="02010609060101010101" pitchFamily="49" charset="-122"/>
              </a:rPr>
              <a:t>20</a:t>
            </a:r>
            <a:r>
              <a:rPr lang="zh-CN" altLang="en-US" sz="3200" b="1" dirty="0">
                <a:solidFill>
                  <a:srgbClr val="080808"/>
                </a:solidFill>
                <a:latin typeface="楷体" panose="02010609060101010101" pitchFamily="49" charset="-122"/>
                <a:ea typeface="楷体" panose="02010609060101010101" pitchFamily="49" charset="-122"/>
              </a:rPr>
              <a:t>万元，协议作价</a:t>
            </a:r>
            <a:r>
              <a:rPr lang="en-US" altLang="zh-CN" sz="3200" b="1" dirty="0">
                <a:solidFill>
                  <a:srgbClr val="080808"/>
                </a:solidFill>
                <a:latin typeface="楷体" panose="02010609060101010101" pitchFamily="49" charset="-122"/>
                <a:ea typeface="楷体" panose="02010609060101010101" pitchFamily="49" charset="-122"/>
              </a:rPr>
              <a:t>75</a:t>
            </a:r>
            <a:r>
              <a:rPr lang="zh-CN" altLang="en-US" sz="3200" b="1" dirty="0">
                <a:solidFill>
                  <a:srgbClr val="080808"/>
                </a:solidFill>
                <a:latin typeface="楷体" panose="02010609060101010101" pitchFamily="49" charset="-122"/>
                <a:ea typeface="楷体" panose="02010609060101010101" pitchFamily="49" charset="-122"/>
              </a:rPr>
              <a:t>万元。</a:t>
            </a:r>
            <a:endParaRPr lang="zh-CN" altLang="en-US" sz="3200" b="1" dirty="0">
              <a:solidFill>
                <a:srgbClr val="080808"/>
              </a:solidFill>
              <a:latin typeface="楷体" panose="02010609060101010101" pitchFamily="49" charset="-122"/>
              <a:ea typeface="楷体" panose="02010609060101010101" pitchFamily="49" charset="-122"/>
            </a:endParaRPr>
          </a:p>
        </p:txBody>
      </p:sp>
      <p:sp>
        <p:nvSpPr>
          <p:cNvPr id="24591" name="Rectangle 15"/>
          <p:cNvSpPr/>
          <p:nvPr/>
        </p:nvSpPr>
        <p:spPr>
          <a:xfrm>
            <a:off x="2135188" y="3789363"/>
            <a:ext cx="7921625" cy="1655762"/>
          </a:xfrm>
          <a:prstGeom prst="rect">
            <a:avLst/>
          </a:prstGeom>
          <a:no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en-US" sz="3200" b="1" dirty="0">
                <a:solidFill>
                  <a:srgbClr val="080808"/>
                </a:solidFill>
                <a:latin typeface="仿宋" panose="02010609060101010101" pitchFamily="49" charset="-122"/>
                <a:ea typeface="仿宋" panose="02010609060101010101" pitchFamily="49" charset="-122"/>
              </a:rPr>
              <a:t>借：固定资产</a:t>
            </a:r>
            <a:r>
              <a:rPr lang="en-US" altLang="zh-CN" sz="3200" b="1" dirty="0">
                <a:solidFill>
                  <a:srgbClr val="080808"/>
                </a:solidFill>
                <a:latin typeface="仿宋" panose="02010609060101010101" pitchFamily="49" charset="-122"/>
                <a:ea typeface="仿宋" panose="02010609060101010101" pitchFamily="49" charset="-122"/>
              </a:rPr>
              <a:t>—xx</a:t>
            </a:r>
            <a:r>
              <a:rPr lang="zh-CN" altLang="en-US" sz="3200" b="1" dirty="0">
                <a:solidFill>
                  <a:srgbClr val="080808"/>
                </a:solidFill>
                <a:latin typeface="仿宋" panose="02010609060101010101" pitchFamily="49" charset="-122"/>
                <a:ea typeface="仿宋" panose="02010609060101010101" pitchFamily="49" charset="-122"/>
              </a:rPr>
              <a:t>设备   </a:t>
            </a:r>
            <a:r>
              <a:rPr lang="en-US" altLang="zh-CN" sz="3200" b="1" dirty="0">
                <a:solidFill>
                  <a:srgbClr val="080808"/>
                </a:solidFill>
                <a:latin typeface="仿宋" panose="02010609060101010101" pitchFamily="49" charset="-122"/>
                <a:ea typeface="仿宋" panose="02010609060101010101" pitchFamily="49" charset="-122"/>
              </a:rPr>
              <a:t>750 000</a:t>
            </a:r>
            <a:endParaRPr lang="en-US" altLang="zh-CN" sz="32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3200" b="1" dirty="0">
                <a:solidFill>
                  <a:srgbClr val="080808"/>
                </a:solidFill>
                <a:latin typeface="仿宋" panose="02010609060101010101" pitchFamily="49" charset="-122"/>
                <a:ea typeface="仿宋" panose="02010609060101010101" pitchFamily="49" charset="-122"/>
              </a:rPr>
              <a:t>    贷：实收资本</a:t>
            </a:r>
            <a:r>
              <a:rPr lang="en-US" altLang="zh-CN" sz="3200" b="1" dirty="0">
                <a:solidFill>
                  <a:srgbClr val="080808"/>
                </a:solidFill>
                <a:latin typeface="仿宋" panose="02010609060101010101" pitchFamily="49" charset="-122"/>
                <a:ea typeface="仿宋" panose="02010609060101010101" pitchFamily="49" charset="-122"/>
              </a:rPr>
              <a:t>—</a:t>
            </a:r>
            <a:r>
              <a:rPr lang="zh-CN" altLang="en-US" sz="3200" b="1" dirty="0">
                <a:solidFill>
                  <a:srgbClr val="080808"/>
                </a:solidFill>
                <a:latin typeface="仿宋" panose="02010609060101010101" pitchFamily="49" charset="-122"/>
                <a:ea typeface="仿宋" panose="02010609060101010101" pitchFamily="49" charset="-122"/>
              </a:rPr>
              <a:t>金宇公司   </a:t>
            </a:r>
            <a:r>
              <a:rPr lang="en-US" altLang="zh-CN" sz="3200" b="1" dirty="0">
                <a:solidFill>
                  <a:srgbClr val="080808"/>
                </a:solidFill>
                <a:latin typeface="仿宋" panose="02010609060101010101" pitchFamily="49" charset="-122"/>
                <a:ea typeface="仿宋" panose="02010609060101010101" pitchFamily="49" charset="-122"/>
              </a:rPr>
              <a:t>750 000</a:t>
            </a:r>
            <a:endParaRPr lang="en-US" altLang="zh-CN" sz="3200" b="1" dirty="0">
              <a:solidFill>
                <a:srgbClr val="080808"/>
              </a:solidFill>
              <a:latin typeface="仿宋" panose="02010609060101010101" pitchFamily="49" charset="-122"/>
              <a:ea typeface="仿宋" panose="02010609060101010101" pitchFamily="49" charset="-122"/>
            </a:endParaRPr>
          </a:p>
        </p:txBody>
      </p:sp>
      <p:sp>
        <p:nvSpPr>
          <p:cNvPr id="184323" name="Rectangle 8"/>
          <p:cNvSpPr/>
          <p:nvPr/>
        </p:nvSpPr>
        <p:spPr>
          <a:xfrm>
            <a:off x="2309813" y="352425"/>
            <a:ext cx="7523162" cy="647700"/>
          </a:xfrm>
          <a:prstGeom prst="rect">
            <a:avLst/>
          </a:prstGeom>
          <a:solidFill>
            <a:schemeClr val="bg1">
              <a:alpha val="45882"/>
            </a:schemeClr>
          </a:solid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课堂练习</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91"/>
                                        </p:tgtEl>
                                        <p:attrNameLst>
                                          <p:attrName>style.visibility</p:attrName>
                                        </p:attrNameLst>
                                      </p:cBhvr>
                                      <p:to>
                                        <p:strVal val="visible"/>
                                      </p:to>
                                    </p:set>
                                    <p:animEffect transition="in" filter="blinds(horizontal)">
                                      <p:cBhvr>
                                        <p:cTn id="7" dur="500"/>
                                        <p:tgtEl>
                                          <p:spTgt spid="24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1"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5345" name="Text Box 2"/>
          <p:cNvSpPr txBox="1"/>
          <p:nvPr/>
        </p:nvSpPr>
        <p:spPr>
          <a:xfrm>
            <a:off x="1992313" y="1196975"/>
            <a:ext cx="3756025" cy="4615815"/>
          </a:xfrm>
          <a:prstGeom prst="rect">
            <a:avLst/>
          </a:prstGeom>
          <a:noFill/>
          <a:ln w="9525" cap="flat" cmpd="sng">
            <a:solidFill>
              <a:schemeClr val="accent1"/>
            </a:solidFill>
            <a:prstDash val="solid"/>
            <a:miter/>
            <a:headEnd type="none" w="med" len="med"/>
            <a:tailEnd type="none" w="med" len="med"/>
          </a:ln>
        </p:spPr>
        <p:txBody>
          <a:bodyPr wrap="square" anchor="t" anchorCtr="0">
            <a:spAutoFit/>
          </a:bodyPr>
          <a:p>
            <a:pPr marL="457200" indent="-457200">
              <a:lnSpc>
                <a:spcPct val="150000"/>
              </a:lnSpc>
              <a:spcBef>
                <a:spcPct val="50000"/>
              </a:spcBef>
              <a:buFont typeface="Wingdings" panose="05000000000000000000" pitchFamily="2" charset="2"/>
              <a:buChar char="p"/>
            </a:pP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练习</a:t>
            </a:r>
            <a:r>
              <a:rPr lang="en-US" altLang="zh-CN" sz="2800" b="1" dirty="0">
                <a:solidFill>
                  <a:srgbClr val="FF0000"/>
                </a:solidFill>
                <a:latin typeface="楷体" panose="02010609060101010101" pitchFamily="49" charset="-122"/>
                <a:ea typeface="楷体" panose="02010609060101010101" pitchFamily="49" charset="-122"/>
              </a:rPr>
              <a:t>2】</a:t>
            </a:r>
            <a:r>
              <a:rPr lang="zh-CN" altLang="en-US" sz="2800" b="1" dirty="0">
                <a:solidFill>
                  <a:srgbClr val="080808"/>
                </a:solidFill>
                <a:latin typeface="楷体" panose="02010609060101010101" pitchFamily="49" charset="-122"/>
                <a:ea typeface="楷体" panose="02010609060101010101" pitchFamily="49" charset="-122"/>
              </a:rPr>
              <a:t>企业</a:t>
            </a:r>
            <a:r>
              <a:rPr lang="en-US" altLang="zh-CN" sz="2800" b="1" dirty="0">
                <a:solidFill>
                  <a:srgbClr val="080808"/>
                </a:solidFill>
                <a:latin typeface="楷体" panose="02010609060101010101" pitchFamily="49" charset="-122"/>
                <a:ea typeface="楷体" panose="02010609060101010101" pitchFamily="49" charset="-122"/>
              </a:rPr>
              <a:t>2025</a:t>
            </a:r>
            <a:r>
              <a:rPr lang="zh-CN" altLang="en-US" sz="2800" b="1" dirty="0">
                <a:solidFill>
                  <a:srgbClr val="080808"/>
                </a:solidFill>
                <a:latin typeface="楷体" panose="02010609060101010101" pitchFamily="49" charset="-122"/>
                <a:ea typeface="楷体" panose="02010609060101010101" pitchFamily="49" charset="-122"/>
              </a:rPr>
              <a:t>年</a:t>
            </a:r>
            <a:r>
              <a:rPr lang="en-US" altLang="zh-CN" sz="2800" b="1" dirty="0">
                <a:solidFill>
                  <a:srgbClr val="080808"/>
                </a:solidFill>
                <a:latin typeface="楷体" panose="02010609060101010101" pitchFamily="49" charset="-122"/>
                <a:ea typeface="楷体" panose="02010609060101010101" pitchFamily="49" charset="-122"/>
              </a:rPr>
              <a:t>1</a:t>
            </a:r>
            <a:r>
              <a:rPr lang="zh-CN" altLang="en-US" sz="2800" b="1" dirty="0">
                <a:solidFill>
                  <a:srgbClr val="080808"/>
                </a:solidFill>
                <a:latin typeface="楷体" panose="02010609060101010101" pitchFamily="49" charset="-122"/>
                <a:ea typeface="楷体" panose="02010609060101010101" pitchFamily="49" charset="-122"/>
              </a:rPr>
              <a:t>月</a:t>
            </a:r>
            <a:r>
              <a:rPr lang="en-US" altLang="zh-CN" sz="2800" b="1" dirty="0">
                <a:solidFill>
                  <a:srgbClr val="080808"/>
                </a:solidFill>
                <a:latin typeface="楷体" panose="02010609060101010101" pitchFamily="49" charset="-122"/>
                <a:ea typeface="楷体" panose="02010609060101010101" pitchFamily="49" charset="-122"/>
              </a:rPr>
              <a:t>1</a:t>
            </a:r>
            <a:r>
              <a:rPr lang="zh-CN" altLang="en-US" sz="2800" b="1" dirty="0">
                <a:solidFill>
                  <a:srgbClr val="080808"/>
                </a:solidFill>
                <a:latin typeface="楷体" panose="02010609060101010101" pitchFamily="49" charset="-122"/>
                <a:ea typeface="楷体" panose="02010609060101010101" pitchFamily="49" charset="-122"/>
              </a:rPr>
              <a:t>日从银行借入为期一年的借款</a:t>
            </a:r>
            <a:r>
              <a:rPr lang="en-US" altLang="zh-CN" sz="2800" b="1" dirty="0">
                <a:solidFill>
                  <a:srgbClr val="080808"/>
                </a:solidFill>
                <a:latin typeface="楷体" panose="02010609060101010101" pitchFamily="49" charset="-122"/>
                <a:ea typeface="楷体" panose="02010609060101010101" pitchFamily="49" charset="-122"/>
              </a:rPr>
              <a:t>10 000</a:t>
            </a:r>
            <a:r>
              <a:rPr lang="zh-CN" altLang="en-US" sz="2800" b="1" dirty="0">
                <a:solidFill>
                  <a:srgbClr val="080808"/>
                </a:solidFill>
                <a:latin typeface="楷体" panose="02010609060101010101" pitchFamily="49" charset="-122"/>
                <a:ea typeface="楷体" panose="02010609060101010101" pitchFamily="49" charset="-122"/>
              </a:rPr>
              <a:t>元并存入银行，借款年利率</a:t>
            </a:r>
            <a:r>
              <a:rPr lang="en-US" altLang="zh-CN" sz="2800" b="1" dirty="0">
                <a:solidFill>
                  <a:srgbClr val="080808"/>
                </a:solidFill>
                <a:latin typeface="楷体" panose="02010609060101010101" pitchFamily="49" charset="-122"/>
                <a:ea typeface="楷体" panose="02010609060101010101" pitchFamily="49" charset="-122"/>
              </a:rPr>
              <a:t>12%</a:t>
            </a:r>
            <a:r>
              <a:rPr lang="zh-CN" altLang="en-US" sz="2800" b="1" dirty="0">
                <a:solidFill>
                  <a:srgbClr val="080808"/>
                </a:solidFill>
                <a:latin typeface="楷体" panose="02010609060101010101" pitchFamily="49" charset="-122"/>
                <a:ea typeface="楷体" panose="02010609060101010101" pitchFamily="49" charset="-122"/>
              </a:rPr>
              <a:t>，利息按季计提，到期支付。</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34820" name="Text Box 4"/>
          <p:cNvSpPr txBox="1"/>
          <p:nvPr/>
        </p:nvSpPr>
        <p:spPr>
          <a:xfrm>
            <a:off x="5808663" y="331788"/>
            <a:ext cx="4392612" cy="175958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nSpc>
                <a:spcPct val="150000"/>
              </a:lnSpc>
              <a:spcBef>
                <a:spcPts val="25"/>
              </a:spcBef>
              <a:buClr>
                <a:srgbClr val="FF0000"/>
              </a:buClr>
              <a:buFont typeface="Wingdings" panose="05000000000000000000" pitchFamily="2" charset="2"/>
            </a:pPr>
            <a:r>
              <a:rPr lang="zh-CN" altLang="en-US" sz="2400" b="1" dirty="0">
                <a:solidFill>
                  <a:srgbClr val="470CEE"/>
                </a:solidFill>
                <a:latin typeface="仿宋" panose="02010609060101010101" pitchFamily="49" charset="-122"/>
                <a:ea typeface="仿宋" panose="02010609060101010101" pitchFamily="49" charset="-122"/>
              </a:rPr>
              <a:t>收到借款</a:t>
            </a:r>
            <a:endParaRPr lang="en-US" altLang="zh-CN"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buClr>
                <a:srgbClr val="FF0000"/>
              </a:buClr>
              <a:buFont typeface="Wingdings" panose="05000000000000000000" pitchFamily="2" charset="2"/>
            </a:pPr>
            <a:r>
              <a:rPr lang="zh-CN" altLang="en-US" sz="2400" b="1" dirty="0">
                <a:latin typeface="仿宋" panose="02010609060101010101" pitchFamily="49" charset="-122"/>
                <a:ea typeface="仿宋" panose="02010609060101010101" pitchFamily="49" charset="-122"/>
              </a:rPr>
              <a:t>借：银行存款 </a:t>
            </a:r>
            <a:r>
              <a:rPr lang="en-US" altLang="zh-CN" sz="2400" b="1" dirty="0">
                <a:latin typeface="仿宋" panose="02010609060101010101" pitchFamily="49" charset="-122"/>
                <a:ea typeface="仿宋" panose="02010609060101010101" pitchFamily="49" charset="-122"/>
              </a:rPr>
              <a:t>10 000</a:t>
            </a:r>
            <a:endParaRPr lang="en-US" altLang="zh-CN" sz="2400" b="1" dirty="0">
              <a:latin typeface="仿宋" panose="02010609060101010101" pitchFamily="49" charset="-122"/>
              <a:ea typeface="仿宋" panose="02010609060101010101" pitchFamily="49" charset="-122"/>
            </a:endParaRPr>
          </a:p>
          <a:p>
            <a:pPr>
              <a:lnSpc>
                <a:spcPct val="150000"/>
              </a:lnSpc>
              <a:spcBef>
                <a:spcPts val="25"/>
              </a:spcBef>
              <a:buClr>
                <a:srgbClr val="FF0000"/>
              </a:buClr>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贷：短期借款 </a:t>
            </a:r>
            <a:r>
              <a:rPr lang="en-US" altLang="zh-CN" sz="2400" b="1" dirty="0">
                <a:latin typeface="仿宋" panose="02010609060101010101" pitchFamily="49" charset="-122"/>
                <a:ea typeface="仿宋" panose="02010609060101010101" pitchFamily="49" charset="-122"/>
              </a:rPr>
              <a:t>10 000</a:t>
            </a:r>
            <a:endParaRPr lang="en-US" altLang="zh-CN" sz="2400" b="1" dirty="0">
              <a:latin typeface="仿宋" panose="02010609060101010101" pitchFamily="49" charset="-122"/>
              <a:ea typeface="仿宋" panose="02010609060101010101" pitchFamily="49" charset="-122"/>
            </a:endParaRPr>
          </a:p>
        </p:txBody>
      </p:sp>
      <p:sp>
        <p:nvSpPr>
          <p:cNvPr id="185347" name="Text Box 5"/>
          <p:cNvSpPr txBox="1"/>
          <p:nvPr/>
        </p:nvSpPr>
        <p:spPr>
          <a:xfrm>
            <a:off x="6529388" y="3940175"/>
            <a:ext cx="152400" cy="460375"/>
          </a:xfrm>
          <a:prstGeom prst="rect">
            <a:avLst/>
          </a:prstGeom>
          <a:noFill/>
          <a:ln w="19050">
            <a:noFill/>
          </a:ln>
        </p:spPr>
        <p:txBody>
          <a:bodyPr anchor="t" anchorCtr="0">
            <a:spAutoFit/>
          </a:bodyPr>
          <a:p>
            <a:pPr algn="ctr"/>
            <a:endParaRPr lang="zh-CN" altLang="en-US" sz="2400" b="1" dirty="0">
              <a:solidFill>
                <a:srgbClr val="080808"/>
              </a:solidFill>
              <a:latin typeface="楷体" panose="02010609060101010101" pitchFamily="49" charset="-122"/>
              <a:ea typeface="楷体" panose="02010609060101010101" pitchFamily="49" charset="-122"/>
            </a:endParaRPr>
          </a:p>
        </p:txBody>
      </p:sp>
      <p:sp>
        <p:nvSpPr>
          <p:cNvPr id="185348" name="Rectangle 8"/>
          <p:cNvSpPr/>
          <p:nvPr/>
        </p:nvSpPr>
        <p:spPr>
          <a:xfrm>
            <a:off x="2309813" y="352425"/>
            <a:ext cx="3641725" cy="647700"/>
          </a:xfrm>
          <a:prstGeom prst="rect">
            <a:avLst/>
          </a:prstGeom>
          <a:solidFill>
            <a:schemeClr val="bg1">
              <a:alpha val="45882"/>
            </a:schemeClr>
          </a:solid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课堂练习</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6" name="Text Box 4"/>
          <p:cNvSpPr txBox="1"/>
          <p:nvPr/>
        </p:nvSpPr>
        <p:spPr>
          <a:xfrm>
            <a:off x="5808663" y="2132013"/>
            <a:ext cx="4392612" cy="454596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nSpc>
                <a:spcPct val="150000"/>
              </a:lnSpc>
              <a:spcBef>
                <a:spcPts val="25"/>
              </a:spcBef>
              <a:buClr>
                <a:srgbClr val="FF0000"/>
              </a:buClr>
              <a:buFont typeface="Wingdings" panose="05000000000000000000" pitchFamily="2" charset="2"/>
            </a:pPr>
            <a:r>
              <a:rPr lang="en-US" altLang="zh-CN" sz="2400" b="1" dirty="0">
                <a:solidFill>
                  <a:srgbClr val="470CEE"/>
                </a:solidFill>
                <a:latin typeface="仿宋" panose="02010609060101010101" pitchFamily="49" charset="-122"/>
                <a:ea typeface="仿宋" panose="02010609060101010101" pitchFamily="49" charset="-122"/>
              </a:rPr>
              <a:t>3</a:t>
            </a:r>
            <a:r>
              <a:rPr lang="zh-CN" altLang="en-US" sz="2400" b="1" dirty="0">
                <a:solidFill>
                  <a:srgbClr val="470CEE"/>
                </a:solidFill>
                <a:latin typeface="仿宋" panose="02010609060101010101" pitchFamily="49" charset="-122"/>
                <a:ea typeface="仿宋" panose="02010609060101010101" pitchFamily="49" charset="-122"/>
              </a:rPr>
              <a:t>、</a:t>
            </a:r>
            <a:r>
              <a:rPr lang="en-US" altLang="zh-CN" sz="2400" b="1" dirty="0">
                <a:solidFill>
                  <a:srgbClr val="470CEE"/>
                </a:solidFill>
                <a:latin typeface="仿宋" panose="02010609060101010101" pitchFamily="49" charset="-122"/>
                <a:ea typeface="仿宋" panose="02010609060101010101" pitchFamily="49" charset="-122"/>
              </a:rPr>
              <a:t>6</a:t>
            </a:r>
            <a:r>
              <a:rPr lang="zh-CN" altLang="en-US" sz="2400" b="1" dirty="0">
                <a:solidFill>
                  <a:srgbClr val="470CEE"/>
                </a:solidFill>
                <a:latin typeface="仿宋" panose="02010609060101010101" pitchFamily="49" charset="-122"/>
                <a:ea typeface="仿宋" panose="02010609060101010101" pitchFamily="49" charset="-122"/>
              </a:rPr>
              <a:t>、</a:t>
            </a:r>
            <a:r>
              <a:rPr lang="en-US" altLang="zh-CN" sz="2400" b="1" dirty="0">
                <a:solidFill>
                  <a:srgbClr val="470CEE"/>
                </a:solidFill>
                <a:latin typeface="仿宋" panose="02010609060101010101" pitchFamily="49" charset="-122"/>
                <a:ea typeface="仿宋" panose="02010609060101010101" pitchFamily="49" charset="-122"/>
              </a:rPr>
              <a:t>9</a:t>
            </a:r>
            <a:r>
              <a:rPr lang="zh-CN" altLang="en-US" sz="2400" b="1" dirty="0">
                <a:solidFill>
                  <a:srgbClr val="470CEE"/>
                </a:solidFill>
                <a:latin typeface="仿宋" panose="02010609060101010101" pitchFamily="49" charset="-122"/>
                <a:ea typeface="仿宋" panose="02010609060101010101" pitchFamily="49" charset="-122"/>
              </a:rPr>
              <a:t>月，计提每季度利息</a:t>
            </a:r>
            <a:endParaRPr lang="zh-CN" altLang="en-US"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借：财务费用</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利息  </a:t>
            </a:r>
            <a:r>
              <a:rPr lang="en-US" altLang="zh-CN" sz="2400" b="1" dirty="0">
                <a:solidFill>
                  <a:srgbClr val="080808"/>
                </a:solidFill>
                <a:latin typeface="仿宋" panose="02010609060101010101" pitchFamily="49" charset="-122"/>
                <a:ea typeface="仿宋" panose="02010609060101010101" pitchFamily="49" charset="-122"/>
              </a:rPr>
              <a:t>300</a:t>
            </a:r>
            <a:r>
              <a:rPr lang="zh-CN" altLang="en-US" sz="2400" b="1" dirty="0">
                <a:solidFill>
                  <a:srgbClr val="080808"/>
                </a:solidFill>
                <a:latin typeface="仿宋" panose="02010609060101010101" pitchFamily="49" charset="-122"/>
                <a:ea typeface="仿宋" panose="02010609060101010101" pitchFamily="49" charset="-122"/>
              </a:rPr>
              <a:t> </a:t>
            </a:r>
            <a:endParaRPr lang="zh-CN" altLang="en-US"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en-US" altLang="zh-CN" sz="2400" b="1" dirty="0">
                <a:solidFill>
                  <a:srgbClr val="080808"/>
                </a:solidFill>
                <a:latin typeface="仿宋" panose="02010609060101010101" pitchFamily="49" charset="-122"/>
                <a:ea typeface="仿宋" panose="02010609060101010101" pitchFamily="49" charset="-122"/>
              </a:rPr>
              <a:t>    </a:t>
            </a:r>
            <a:r>
              <a:rPr lang="zh-CN" altLang="en-US" sz="2400" b="1" dirty="0">
                <a:solidFill>
                  <a:srgbClr val="080808"/>
                </a:solidFill>
                <a:latin typeface="仿宋" panose="02010609060101010101" pitchFamily="49" charset="-122"/>
                <a:ea typeface="仿宋" panose="02010609060101010101" pitchFamily="49" charset="-122"/>
              </a:rPr>
              <a:t>贷：应付利息      </a:t>
            </a:r>
            <a:r>
              <a:rPr lang="en-US" altLang="zh-CN" sz="2400" b="1" dirty="0">
                <a:solidFill>
                  <a:srgbClr val="080808"/>
                </a:solidFill>
                <a:latin typeface="仿宋" panose="02010609060101010101" pitchFamily="49" charset="-122"/>
                <a:ea typeface="仿宋" panose="02010609060101010101" pitchFamily="49" charset="-122"/>
              </a:rPr>
              <a:t>300</a:t>
            </a:r>
            <a:endParaRPr lang="en-US" altLang="zh-CN"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buClr>
                <a:srgbClr val="FF0000"/>
              </a:buClr>
              <a:buFont typeface="Wingdings" panose="05000000000000000000" pitchFamily="2" charset="2"/>
            </a:pPr>
            <a:r>
              <a:rPr lang="en-US" altLang="zh-CN" sz="2400" b="1" dirty="0">
                <a:solidFill>
                  <a:srgbClr val="470CEE"/>
                </a:solidFill>
                <a:latin typeface="仿宋" panose="02010609060101010101" pitchFamily="49" charset="-122"/>
                <a:ea typeface="仿宋" panose="02010609060101010101" pitchFamily="49" charset="-122"/>
              </a:rPr>
              <a:t>12</a:t>
            </a:r>
            <a:r>
              <a:rPr lang="zh-CN" altLang="en-US" sz="2400" b="1" dirty="0">
                <a:solidFill>
                  <a:srgbClr val="470CEE"/>
                </a:solidFill>
                <a:latin typeface="仿宋" panose="02010609060101010101" pitchFamily="49" charset="-122"/>
                <a:ea typeface="仿宋" panose="02010609060101010101" pitchFamily="49" charset="-122"/>
              </a:rPr>
              <a:t>月支付本利</a:t>
            </a:r>
            <a:endParaRPr lang="zh-CN" altLang="en-US"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借：短期借款    </a:t>
            </a:r>
            <a:r>
              <a:rPr lang="en-US" altLang="zh-CN" sz="2400" b="1" dirty="0">
                <a:solidFill>
                  <a:srgbClr val="080808"/>
                </a:solidFill>
                <a:latin typeface="仿宋" panose="02010609060101010101" pitchFamily="49" charset="-122"/>
                <a:ea typeface="仿宋" panose="02010609060101010101" pitchFamily="49" charset="-122"/>
              </a:rPr>
              <a:t>10 000</a:t>
            </a:r>
            <a:endParaRPr lang="zh-CN" altLang="en-US"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    财务费用</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利息 </a:t>
            </a:r>
            <a:r>
              <a:rPr lang="en-US" altLang="zh-CN" sz="2400" b="1" dirty="0">
                <a:solidFill>
                  <a:srgbClr val="080808"/>
                </a:solidFill>
                <a:latin typeface="仿宋" panose="02010609060101010101" pitchFamily="49" charset="-122"/>
                <a:ea typeface="仿宋" panose="02010609060101010101" pitchFamily="49" charset="-122"/>
              </a:rPr>
              <a:t>300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en-US" altLang="zh-CN" sz="2400" b="1" dirty="0">
                <a:solidFill>
                  <a:srgbClr val="080808"/>
                </a:solidFill>
                <a:latin typeface="仿宋" panose="02010609060101010101" pitchFamily="49" charset="-122"/>
                <a:ea typeface="仿宋" panose="02010609060101010101" pitchFamily="49" charset="-122"/>
              </a:rPr>
              <a:t>    </a:t>
            </a:r>
            <a:r>
              <a:rPr lang="zh-CN" altLang="en-US" sz="2400" b="1" dirty="0">
                <a:solidFill>
                  <a:srgbClr val="080808"/>
                </a:solidFill>
                <a:latin typeface="仿宋" panose="02010609060101010101" pitchFamily="49" charset="-122"/>
                <a:ea typeface="仿宋" panose="02010609060101010101" pitchFamily="49" charset="-122"/>
              </a:rPr>
              <a:t>应付利息       </a:t>
            </a:r>
            <a:r>
              <a:rPr lang="en-US" altLang="zh-CN" sz="2400" b="1" dirty="0">
                <a:solidFill>
                  <a:srgbClr val="080808"/>
                </a:solidFill>
                <a:latin typeface="仿宋" panose="02010609060101010101" pitchFamily="49" charset="-122"/>
                <a:ea typeface="仿宋" panose="02010609060101010101" pitchFamily="49" charset="-122"/>
              </a:rPr>
              <a:t>900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en-US" altLang="zh-CN" sz="2400" b="1" dirty="0">
                <a:solidFill>
                  <a:srgbClr val="080808"/>
                </a:solidFill>
                <a:latin typeface="仿宋" panose="02010609060101010101" pitchFamily="49" charset="-122"/>
                <a:ea typeface="仿宋" panose="02010609060101010101" pitchFamily="49" charset="-122"/>
              </a:rPr>
              <a:t>    </a:t>
            </a:r>
            <a:r>
              <a:rPr lang="zh-CN" altLang="en-US" sz="2400" b="1" dirty="0">
                <a:solidFill>
                  <a:srgbClr val="080808"/>
                </a:solidFill>
                <a:latin typeface="仿宋" panose="02010609060101010101" pitchFamily="49" charset="-122"/>
                <a:ea typeface="仿宋" panose="02010609060101010101" pitchFamily="49" charset="-122"/>
              </a:rPr>
              <a:t>贷：银行存款     </a:t>
            </a:r>
            <a:r>
              <a:rPr lang="en-US" altLang="zh-CN" sz="2400" b="1" dirty="0">
                <a:solidFill>
                  <a:srgbClr val="080808"/>
                </a:solidFill>
                <a:latin typeface="仿宋" panose="02010609060101010101" pitchFamily="49" charset="-122"/>
                <a:ea typeface="仿宋" panose="02010609060101010101" pitchFamily="49" charset="-122"/>
              </a:rPr>
              <a:t>11 200</a:t>
            </a:r>
            <a:endParaRPr lang="en-US" altLang="zh-CN" sz="2400" b="1" dirty="0">
              <a:solidFill>
                <a:srgbClr val="080808"/>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charRg st="5" end="1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20">
                                            <p:txEl>
                                              <p:charRg st="19" end="3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charRg st="15" end="3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charRg st="31" end="5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charRg st="59" end="7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charRg st="76" end="9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charRg st="92" end="1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charRg st="111" end="13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Rectangle 4"/>
          <p:cNvSpPr>
            <a:spLocks noChangeArrowheads="1"/>
          </p:cNvSpPr>
          <p:nvPr/>
        </p:nvSpPr>
        <p:spPr bwMode="auto">
          <a:xfrm>
            <a:off x="2063750" y="1220788"/>
            <a:ext cx="8131175" cy="2132013"/>
          </a:xfrm>
          <a:prstGeom prst="rect">
            <a:avLst/>
          </a:prstGeom>
        </p:spPr>
        <p:style>
          <a:lnRef idx="2">
            <a:schemeClr val="accent1"/>
          </a:lnRef>
          <a:fillRef idx="1">
            <a:schemeClr val="lt1"/>
          </a:fillRef>
          <a:effectRef idx="0">
            <a:schemeClr val="accent1"/>
          </a:effectRef>
          <a:fontRef idx="minor">
            <a:schemeClr val="dk1"/>
          </a:fontRef>
        </p:style>
        <p:txBody>
          <a:bodyPr/>
          <a:lstStyle/>
          <a:p>
            <a:pPr marL="457200" marR="0" lvl="0" indent="-4572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p"/>
              <a:defRPr/>
            </a:pPr>
            <a:r>
              <a:rPr lang="en-US" altLang="zh-CN" sz="2900" b="1" strike="noStrike" noProof="1" dirty="0">
                <a:solidFill>
                  <a:srgbClr val="FF0000"/>
                </a:solidFill>
                <a:latin typeface="黑体" panose="02010609060101010101" pitchFamily="49" charset="-122"/>
                <a:ea typeface="黑体" panose="02010609060101010101" pitchFamily="49" charset="-122"/>
                <a:sym typeface="+mn-ea"/>
              </a:rPr>
              <a:t>【</a:t>
            </a:r>
            <a:r>
              <a:rPr lang="zh-CN" altLang="en-US" sz="2900" b="1" strike="noStrike" noProof="1" dirty="0">
                <a:solidFill>
                  <a:srgbClr val="FF0000"/>
                </a:solidFill>
                <a:latin typeface="黑体" panose="02010609060101010101" pitchFamily="49" charset="-122"/>
                <a:ea typeface="黑体" panose="02010609060101010101" pitchFamily="49" charset="-122"/>
                <a:sym typeface="+mn-ea"/>
              </a:rPr>
              <a:t>题</a:t>
            </a:r>
            <a:r>
              <a:rPr lang="en-US" altLang="zh-CN" sz="2900" b="1" strike="noStrike" noProof="1" dirty="0">
                <a:solidFill>
                  <a:srgbClr val="FF0000"/>
                </a:solidFill>
                <a:latin typeface="黑体" panose="02010609060101010101" pitchFamily="49" charset="-122"/>
                <a:ea typeface="黑体" panose="02010609060101010101" pitchFamily="49" charset="-122"/>
                <a:sym typeface="+mn-ea"/>
              </a:rPr>
              <a:t>1】</a:t>
            </a:r>
            <a:r>
              <a:rPr kumimoji="0" lang="zh-CN" altLang="zh-CN" sz="29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南海康华机械公司</a:t>
            </a:r>
            <a:r>
              <a:rPr lang="en-US" altLang="zh-CN" sz="2900" b="1" strike="noStrike" noProof="1" dirty="0">
                <a:solidFill>
                  <a:srgbClr val="080808"/>
                </a:solidFill>
                <a:latin typeface="楷体" panose="02010609060101010101" pitchFamily="49" charset="-122"/>
                <a:ea typeface="楷体" panose="02010609060101010101" pitchFamily="49" charset="-122"/>
                <a:sym typeface="+mn-ea"/>
              </a:rPr>
              <a:t>12</a:t>
            </a:r>
            <a:r>
              <a:rPr lang="zh-CN" altLang="zh-CN" sz="2900" b="1" strike="noStrike" noProof="1" dirty="0">
                <a:solidFill>
                  <a:srgbClr val="080808"/>
                </a:solidFill>
                <a:latin typeface="楷体" panose="02010609060101010101" pitchFamily="49" charset="-122"/>
                <a:ea typeface="楷体" panose="02010609060101010101" pitchFamily="49" charset="-122"/>
                <a:sym typeface="+mn-ea"/>
              </a:rPr>
              <a:t>月</a:t>
            </a:r>
            <a:r>
              <a:rPr lang="en-US" altLang="zh-CN" sz="2900" b="1" strike="noStrike" noProof="1" dirty="0">
                <a:solidFill>
                  <a:srgbClr val="080808"/>
                </a:solidFill>
                <a:latin typeface="楷体" panose="02010609060101010101" pitchFamily="49" charset="-122"/>
                <a:ea typeface="楷体" panose="02010609060101010101" pitchFamily="49" charset="-122"/>
                <a:sym typeface="+mn-ea"/>
              </a:rPr>
              <a:t>1</a:t>
            </a:r>
            <a:r>
              <a:rPr lang="zh-CN" altLang="zh-CN" sz="2900" b="1" strike="noStrike" noProof="1" dirty="0">
                <a:solidFill>
                  <a:srgbClr val="080808"/>
                </a:solidFill>
                <a:latin typeface="楷体" panose="02010609060101010101" pitchFamily="49" charset="-122"/>
                <a:ea typeface="楷体" panose="02010609060101010101" pitchFamily="49" charset="-122"/>
                <a:sym typeface="+mn-ea"/>
              </a:rPr>
              <a:t>日，收到港城公司投资金额</a:t>
            </a:r>
            <a:r>
              <a:rPr lang="en-US" altLang="zh-CN" sz="2900" b="1" strike="noStrike" noProof="1" dirty="0">
                <a:solidFill>
                  <a:srgbClr val="080808"/>
                </a:solidFill>
                <a:latin typeface="楷体" panose="02010609060101010101" pitchFamily="49" charset="-122"/>
                <a:ea typeface="楷体" panose="02010609060101010101" pitchFamily="49" charset="-122"/>
                <a:sym typeface="+mn-ea"/>
              </a:rPr>
              <a:t>775 000</a:t>
            </a:r>
            <a:r>
              <a:rPr lang="zh-CN" altLang="zh-CN" sz="2900" b="1" strike="noStrike" noProof="1" dirty="0">
                <a:solidFill>
                  <a:srgbClr val="080808"/>
                </a:solidFill>
                <a:latin typeface="楷体" panose="02010609060101010101" pitchFamily="49" charset="-122"/>
                <a:ea typeface="楷体" panose="02010609060101010101" pitchFamily="49" charset="-122"/>
                <a:sym typeface="+mn-ea"/>
              </a:rPr>
              <a:t>元转账支票一张。同时收到银行加盖“收讫章”的“收账通知”联</a:t>
            </a:r>
            <a:r>
              <a:rPr kumimoji="0" lang="zh-CN" altLang="en-US" sz="29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 </a:t>
            </a:r>
            <a:endParaRPr kumimoji="0" lang="zh-CN" altLang="en-US" sz="29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endParaRPr>
          </a:p>
        </p:txBody>
      </p:sp>
      <p:sp>
        <p:nvSpPr>
          <p:cNvPr id="197634" name="矩形 21"/>
          <p:cNvSpPr/>
          <p:nvPr/>
        </p:nvSpPr>
        <p:spPr>
          <a:xfrm>
            <a:off x="2738438" y="333375"/>
            <a:ext cx="6702425" cy="554038"/>
          </a:xfrm>
          <a:prstGeom prst="rect">
            <a:avLst/>
          </a:prstGeom>
          <a:solidFill>
            <a:schemeClr val="bg1">
              <a:alpha val="34900"/>
            </a:schemeClr>
          </a:solid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投入与借入资本的拓展练习</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144400" name="Text Box 16"/>
          <p:cNvSpPr txBox="1"/>
          <p:nvPr/>
        </p:nvSpPr>
        <p:spPr>
          <a:xfrm>
            <a:off x="2063750" y="4006850"/>
            <a:ext cx="8131175" cy="1512888"/>
          </a:xfrm>
          <a:prstGeom prst="rect">
            <a:avLst/>
          </a:prstGeom>
          <a:no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借：银行存款             </a:t>
            </a:r>
            <a:r>
              <a:rPr lang="en-US" altLang="zh-CN" sz="3000" b="1" dirty="0">
                <a:solidFill>
                  <a:srgbClr val="080808"/>
                </a:solidFill>
                <a:latin typeface="仿宋" panose="02010609060101010101" pitchFamily="49" charset="-122"/>
                <a:ea typeface="仿宋" panose="02010609060101010101" pitchFamily="49" charset="-122"/>
              </a:rPr>
              <a:t>775 000</a:t>
            </a:r>
            <a:endParaRPr lang="zh-CN" altLang="en-US" sz="30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    贷：实收资本</a:t>
            </a:r>
            <a:r>
              <a:rPr lang="en-US" altLang="zh-CN" sz="3000" b="1" dirty="0">
                <a:solidFill>
                  <a:srgbClr val="080808"/>
                </a:solidFill>
                <a:latin typeface="仿宋" panose="02010609060101010101" pitchFamily="49" charset="-122"/>
                <a:ea typeface="仿宋" panose="02010609060101010101" pitchFamily="49" charset="-122"/>
              </a:rPr>
              <a:t>—</a:t>
            </a:r>
            <a:r>
              <a:rPr lang="zh-CN" altLang="en-US" sz="3000" b="1" dirty="0">
                <a:solidFill>
                  <a:srgbClr val="080808"/>
                </a:solidFill>
                <a:latin typeface="仿宋" panose="02010609060101010101" pitchFamily="49" charset="-122"/>
                <a:ea typeface="仿宋" panose="02010609060101010101" pitchFamily="49" charset="-122"/>
              </a:rPr>
              <a:t>港城公司   </a:t>
            </a:r>
            <a:r>
              <a:rPr lang="en-US" altLang="zh-CN" sz="3000" b="1" dirty="0">
                <a:solidFill>
                  <a:srgbClr val="080808"/>
                </a:solidFill>
                <a:latin typeface="仿宋" panose="02010609060101010101" pitchFamily="49" charset="-122"/>
                <a:ea typeface="仿宋" panose="02010609060101010101" pitchFamily="49" charset="-122"/>
              </a:rPr>
              <a:t>775 000</a:t>
            </a:r>
            <a:endParaRPr lang="zh-CN" altLang="en-US" sz="3000" b="1" dirty="0">
              <a:solidFill>
                <a:srgbClr val="080808"/>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4400"/>
                                        </p:tgtEl>
                                        <p:attrNameLst>
                                          <p:attrName>style.visibility</p:attrName>
                                        </p:attrNameLst>
                                      </p:cBhvr>
                                      <p:to>
                                        <p:strVal val="visible"/>
                                      </p:to>
                                    </p:set>
                                    <p:animEffect transition="in" filter="blinds(horizontal)">
                                      <p:cBhvr>
                                        <p:cTn id="7" dur="500"/>
                                        <p:tgtEl>
                                          <p:spTgt spid="144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00"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8657" name="Text Box 16"/>
          <p:cNvSpPr txBox="1"/>
          <p:nvPr/>
        </p:nvSpPr>
        <p:spPr>
          <a:xfrm>
            <a:off x="2095500" y="1293813"/>
            <a:ext cx="8066088" cy="2030095"/>
          </a:xfrm>
          <a:prstGeom prst="rect">
            <a:avLst/>
          </a:prstGeom>
          <a:noFill/>
          <a:ln w="19050" cap="flat" cmpd="sng">
            <a:solidFill>
              <a:schemeClr val="accent1"/>
            </a:solidFill>
            <a:prstDash val="solid"/>
            <a:miter/>
            <a:headEnd type="none" w="med" len="med"/>
            <a:tailEnd type="none" w="med" len="med"/>
          </a:ln>
        </p:spPr>
        <p:txBody>
          <a:bodyPr wrap="square" anchor="t" anchorCtr="0">
            <a:spAutoFit/>
          </a:bodyPr>
          <a:p>
            <a:pPr>
              <a:lnSpc>
                <a:spcPct val="150000"/>
              </a:lnSpc>
              <a:spcBef>
                <a:spcPct val="25000"/>
              </a:spcBef>
              <a:buClr>
                <a:srgbClr val="FF0000"/>
              </a:buClr>
              <a:buFont typeface="Wingdings" panose="05000000000000000000" pitchFamily="2" charset="2"/>
              <a:buChar char="p"/>
            </a:pPr>
            <a:r>
              <a:rPr lang="en-US" altLang="zh-CN" sz="2800" b="1" dirty="0">
                <a:solidFill>
                  <a:srgbClr val="080808"/>
                </a:solidFill>
                <a:latin typeface="楷体" panose="02010609060101010101" pitchFamily="49" charset="-122"/>
                <a:ea typeface="楷体" panose="02010609060101010101" pitchFamily="49" charset="-122"/>
              </a:rPr>
              <a:t>12</a:t>
            </a:r>
            <a:r>
              <a:rPr lang="zh-CN" altLang="zh-CN" sz="2800" b="1" dirty="0">
                <a:solidFill>
                  <a:srgbClr val="080808"/>
                </a:solidFill>
                <a:latin typeface="楷体" panose="02010609060101010101" pitchFamily="49" charset="-122"/>
                <a:ea typeface="楷体" panose="02010609060101010101" pitchFamily="49" charset="-122"/>
              </a:rPr>
              <a:t>月</a:t>
            </a:r>
            <a:r>
              <a:rPr lang="en-US" altLang="zh-CN" sz="2800" b="1" dirty="0">
                <a:solidFill>
                  <a:srgbClr val="080808"/>
                </a:solidFill>
                <a:latin typeface="楷体" panose="02010609060101010101" pitchFamily="49" charset="-122"/>
                <a:ea typeface="楷体" panose="02010609060101010101" pitchFamily="49" charset="-122"/>
              </a:rPr>
              <a:t>1</a:t>
            </a:r>
            <a:r>
              <a:rPr lang="zh-CN" altLang="zh-CN" sz="2800" b="1" dirty="0">
                <a:solidFill>
                  <a:srgbClr val="080808"/>
                </a:solidFill>
                <a:latin typeface="楷体" panose="02010609060101010101" pitchFamily="49" charset="-122"/>
                <a:ea typeface="楷体" panose="02010609060101010101" pitchFamily="49" charset="-122"/>
              </a:rPr>
              <a:t>日，收到东海公司投资的一项专利技术，双方协商作价</a:t>
            </a:r>
            <a:r>
              <a:rPr lang="en-US" altLang="zh-CN" sz="2800" b="1" dirty="0">
                <a:solidFill>
                  <a:srgbClr val="080808"/>
                </a:solidFill>
                <a:latin typeface="楷体" panose="02010609060101010101" pitchFamily="49" charset="-122"/>
                <a:ea typeface="楷体" panose="02010609060101010101" pitchFamily="49" charset="-122"/>
              </a:rPr>
              <a:t>310 000</a:t>
            </a:r>
            <a:r>
              <a:rPr lang="zh-CN" altLang="zh-CN" sz="2800" b="1" dirty="0">
                <a:solidFill>
                  <a:srgbClr val="080808"/>
                </a:solidFill>
                <a:latin typeface="楷体" panose="02010609060101010101" pitchFamily="49" charset="-122"/>
                <a:ea typeface="楷体" panose="02010609060101010101" pitchFamily="49" charset="-122"/>
              </a:rPr>
              <a:t>元。增值税专用发票注明：价款</a:t>
            </a:r>
            <a:r>
              <a:rPr lang="en-US" altLang="zh-CN" sz="2800" b="1" dirty="0">
                <a:solidFill>
                  <a:srgbClr val="080808"/>
                </a:solidFill>
                <a:latin typeface="楷体" panose="02010609060101010101" pitchFamily="49" charset="-122"/>
                <a:ea typeface="楷体" panose="02010609060101010101" pitchFamily="49" charset="-122"/>
              </a:rPr>
              <a:t>269 700</a:t>
            </a:r>
            <a:r>
              <a:rPr lang="zh-CN" altLang="zh-CN" sz="2800" b="1" dirty="0">
                <a:solidFill>
                  <a:srgbClr val="080808"/>
                </a:solidFill>
                <a:latin typeface="楷体" panose="02010609060101010101" pitchFamily="49" charset="-122"/>
                <a:ea typeface="楷体" panose="02010609060101010101" pitchFamily="49" charset="-122"/>
              </a:rPr>
              <a:t>元，税额</a:t>
            </a:r>
            <a:r>
              <a:rPr lang="en-US" altLang="zh-CN" sz="2800" b="1" dirty="0">
                <a:solidFill>
                  <a:srgbClr val="080808"/>
                </a:solidFill>
                <a:latin typeface="楷体" panose="02010609060101010101" pitchFamily="49" charset="-122"/>
                <a:ea typeface="楷体" panose="02010609060101010101" pitchFamily="49" charset="-122"/>
              </a:rPr>
              <a:t>40 300</a:t>
            </a:r>
            <a:r>
              <a:rPr lang="zh-CN" altLang="zh-CN" sz="2800" b="1" dirty="0">
                <a:solidFill>
                  <a:srgbClr val="080808"/>
                </a:solidFill>
                <a:latin typeface="楷体" panose="02010609060101010101" pitchFamily="49" charset="-122"/>
                <a:ea typeface="楷体" panose="02010609060101010101" pitchFamily="49" charset="-122"/>
              </a:rPr>
              <a:t>。</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23569" name="Rectangle 17"/>
          <p:cNvSpPr/>
          <p:nvPr/>
        </p:nvSpPr>
        <p:spPr>
          <a:xfrm>
            <a:off x="2095500" y="3789363"/>
            <a:ext cx="8066088" cy="2159000"/>
          </a:xfrm>
          <a:prstGeom prst="rect">
            <a:avLst/>
          </a:prstGeom>
          <a:no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en-US" sz="2700" b="1" dirty="0">
                <a:solidFill>
                  <a:srgbClr val="080808"/>
                </a:solidFill>
                <a:latin typeface="仿宋" panose="02010609060101010101" pitchFamily="49" charset="-122"/>
                <a:ea typeface="仿宋" panose="02010609060101010101" pitchFamily="49" charset="-122"/>
              </a:rPr>
              <a:t>借：无形资产</a:t>
            </a:r>
            <a:r>
              <a:rPr lang="en-US" altLang="zh-CN" sz="2700" b="1" dirty="0">
                <a:solidFill>
                  <a:srgbClr val="080808"/>
                </a:solidFill>
                <a:latin typeface="仿宋" panose="02010609060101010101" pitchFamily="49" charset="-122"/>
                <a:ea typeface="仿宋" panose="02010609060101010101" pitchFamily="49" charset="-122"/>
              </a:rPr>
              <a:t>--</a:t>
            </a:r>
            <a:r>
              <a:rPr lang="zh-CN" altLang="en-US" sz="2700" b="1" dirty="0">
                <a:solidFill>
                  <a:srgbClr val="080808"/>
                </a:solidFill>
                <a:latin typeface="仿宋" panose="02010609060101010101" pitchFamily="49" charset="-122"/>
                <a:ea typeface="仿宋" panose="02010609060101010101" pitchFamily="49" charset="-122"/>
              </a:rPr>
              <a:t>专利技术             </a:t>
            </a:r>
            <a:r>
              <a:rPr lang="en-US" altLang="zh-CN" sz="2700" b="1" dirty="0">
                <a:solidFill>
                  <a:srgbClr val="080808"/>
                </a:solidFill>
                <a:latin typeface="仿宋" panose="02010609060101010101" pitchFamily="49" charset="-122"/>
                <a:ea typeface="仿宋" panose="02010609060101010101" pitchFamily="49" charset="-122"/>
              </a:rPr>
              <a:t>269 700</a:t>
            </a:r>
            <a:endParaRPr lang="en-US" altLang="zh-CN" sz="27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en-US" altLang="zh-CN" sz="2700" b="1" dirty="0">
                <a:solidFill>
                  <a:srgbClr val="080808"/>
                </a:solidFill>
                <a:latin typeface="仿宋" panose="02010609060101010101" pitchFamily="49" charset="-122"/>
                <a:ea typeface="仿宋" panose="02010609060101010101" pitchFamily="49" charset="-122"/>
              </a:rPr>
              <a:t>    </a:t>
            </a:r>
            <a:r>
              <a:rPr lang="zh-CN" altLang="zh-CN" sz="2700" b="1" dirty="0">
                <a:solidFill>
                  <a:srgbClr val="080808"/>
                </a:solidFill>
                <a:latin typeface="仿宋" panose="02010609060101010101" pitchFamily="49" charset="-122"/>
                <a:ea typeface="仿宋" panose="02010609060101010101" pitchFamily="49" charset="-122"/>
              </a:rPr>
              <a:t>应交税费</a:t>
            </a:r>
            <a:r>
              <a:rPr lang="en-US" altLang="zh-CN" sz="2700" b="1" dirty="0">
                <a:solidFill>
                  <a:srgbClr val="080808"/>
                </a:solidFill>
                <a:latin typeface="仿宋" panose="02010609060101010101" pitchFamily="49" charset="-122"/>
                <a:ea typeface="仿宋" panose="02010609060101010101" pitchFamily="49" charset="-122"/>
              </a:rPr>
              <a:t>--</a:t>
            </a:r>
            <a:r>
              <a:rPr lang="zh-CN" altLang="zh-CN" sz="2700" b="1" dirty="0">
                <a:solidFill>
                  <a:srgbClr val="080808"/>
                </a:solidFill>
                <a:latin typeface="仿宋" panose="02010609060101010101" pitchFamily="49" charset="-122"/>
                <a:ea typeface="仿宋" panose="02010609060101010101" pitchFamily="49" charset="-122"/>
              </a:rPr>
              <a:t>应交增值税（进项税额）</a:t>
            </a:r>
            <a:r>
              <a:rPr lang="en-US" altLang="zh-CN" sz="2700" b="1" dirty="0">
                <a:solidFill>
                  <a:srgbClr val="080808"/>
                </a:solidFill>
                <a:latin typeface="仿宋" panose="02010609060101010101" pitchFamily="49" charset="-122"/>
                <a:ea typeface="仿宋" panose="02010609060101010101" pitchFamily="49" charset="-122"/>
              </a:rPr>
              <a:t>40 300</a:t>
            </a:r>
            <a:endParaRPr lang="en-US" altLang="zh-CN" sz="27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2700" b="1" dirty="0">
                <a:solidFill>
                  <a:srgbClr val="080808"/>
                </a:solidFill>
                <a:latin typeface="仿宋" panose="02010609060101010101" pitchFamily="49" charset="-122"/>
                <a:ea typeface="仿宋" panose="02010609060101010101" pitchFamily="49" charset="-122"/>
              </a:rPr>
              <a:t>    贷：实收资本</a:t>
            </a:r>
            <a:r>
              <a:rPr lang="en-US" altLang="zh-CN" sz="2700" b="1" dirty="0">
                <a:solidFill>
                  <a:srgbClr val="080808"/>
                </a:solidFill>
                <a:latin typeface="仿宋" panose="02010609060101010101" pitchFamily="49" charset="-122"/>
                <a:ea typeface="仿宋" panose="02010609060101010101" pitchFamily="49" charset="-122"/>
              </a:rPr>
              <a:t>--</a:t>
            </a:r>
            <a:r>
              <a:rPr lang="zh-CN" altLang="en-US" sz="2700" b="1" dirty="0">
                <a:solidFill>
                  <a:srgbClr val="080808"/>
                </a:solidFill>
                <a:latin typeface="仿宋" panose="02010609060101010101" pitchFamily="49" charset="-122"/>
                <a:ea typeface="仿宋" panose="02010609060101010101" pitchFamily="49" charset="-122"/>
              </a:rPr>
              <a:t>东海公司            </a:t>
            </a:r>
            <a:r>
              <a:rPr lang="en-US" altLang="zh-CN" sz="2700" b="1" dirty="0">
                <a:solidFill>
                  <a:srgbClr val="080808"/>
                </a:solidFill>
                <a:latin typeface="仿宋" panose="02010609060101010101" pitchFamily="49" charset="-122"/>
                <a:ea typeface="仿宋" panose="02010609060101010101" pitchFamily="49" charset="-122"/>
              </a:rPr>
              <a:t>310 000</a:t>
            </a:r>
            <a:endParaRPr lang="en-US" altLang="zh-CN" sz="2700" b="1" dirty="0">
              <a:solidFill>
                <a:srgbClr val="080808"/>
              </a:solidFill>
              <a:latin typeface="仿宋" panose="02010609060101010101" pitchFamily="49" charset="-122"/>
              <a:ea typeface="仿宋" panose="02010609060101010101" pitchFamily="49" charset="-122"/>
            </a:endParaRPr>
          </a:p>
        </p:txBody>
      </p:sp>
      <p:sp>
        <p:nvSpPr>
          <p:cNvPr id="198659" name="Rectangle 8"/>
          <p:cNvSpPr/>
          <p:nvPr/>
        </p:nvSpPr>
        <p:spPr>
          <a:xfrm>
            <a:off x="2381250" y="280988"/>
            <a:ext cx="7523163" cy="647700"/>
          </a:xfrm>
          <a:prstGeom prst="rect">
            <a:avLst/>
          </a:prstGeom>
          <a:solidFill>
            <a:schemeClr val="bg1">
              <a:alpha val="45882"/>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2】</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69"/>
                                        </p:tgtEl>
                                        <p:attrNameLst>
                                          <p:attrName>style.visibility</p:attrName>
                                        </p:attrNameLst>
                                      </p:cBhvr>
                                      <p:to>
                                        <p:strVal val="visible"/>
                                      </p:to>
                                    </p:set>
                                    <p:animEffect transition="in" filter="blinds(horizontal)">
                                      <p:cBhvr>
                                        <p:cTn id="7" dur="500"/>
                                        <p:tgtEl>
                                          <p:spTgt spid="23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9"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9681" name="Text Box 4"/>
          <p:cNvSpPr txBox="1"/>
          <p:nvPr/>
        </p:nvSpPr>
        <p:spPr>
          <a:xfrm>
            <a:off x="2136775" y="1214438"/>
            <a:ext cx="7964488" cy="3322955"/>
          </a:xfrm>
          <a:prstGeom prst="rect">
            <a:avLst/>
          </a:prstGeom>
          <a:noFill/>
          <a:ln w="19050" cap="flat" cmpd="sng">
            <a:solidFill>
              <a:schemeClr val="accent1"/>
            </a:solidFill>
            <a:prstDash val="solid"/>
            <a:miter/>
            <a:headEnd type="none" w="med" len="med"/>
            <a:tailEnd type="none" w="med" len="med"/>
          </a:ln>
        </p:spPr>
        <p:txBody>
          <a:bodyPr wrap="square" anchor="t" anchorCtr="0">
            <a:spAutoFit/>
          </a:bodyPr>
          <a:p>
            <a:pPr>
              <a:lnSpc>
                <a:spcPct val="150000"/>
              </a:lnSpc>
              <a:spcBef>
                <a:spcPct val="25000"/>
              </a:spcBef>
              <a:buClr>
                <a:srgbClr val="FF0000"/>
              </a:buClr>
              <a:buFont typeface="Wingdings" panose="05000000000000000000" pitchFamily="2" charset="2"/>
              <a:buChar char="p"/>
            </a:pPr>
            <a:r>
              <a:rPr lang="en-US" altLang="zh-CN" sz="2800" b="1" dirty="0">
                <a:solidFill>
                  <a:srgbClr val="080808"/>
                </a:solidFill>
                <a:latin typeface="楷体" panose="02010609060101010101" pitchFamily="49" charset="-122"/>
                <a:ea typeface="楷体" panose="02010609060101010101" pitchFamily="49" charset="-122"/>
              </a:rPr>
              <a:t>12</a:t>
            </a:r>
            <a:r>
              <a:rPr lang="zh-CN" altLang="zh-CN" sz="2800" b="1" dirty="0">
                <a:solidFill>
                  <a:srgbClr val="080808"/>
                </a:solidFill>
                <a:latin typeface="楷体" panose="02010609060101010101" pitchFamily="49" charset="-122"/>
                <a:ea typeface="楷体" panose="02010609060101010101" pitchFamily="49" charset="-122"/>
              </a:rPr>
              <a:t>月</a:t>
            </a:r>
            <a:r>
              <a:rPr lang="en-US" altLang="zh-CN" sz="2800" b="1" dirty="0">
                <a:solidFill>
                  <a:srgbClr val="080808"/>
                </a:solidFill>
                <a:latin typeface="楷体" panose="02010609060101010101" pitchFamily="49" charset="-122"/>
                <a:ea typeface="楷体" panose="02010609060101010101" pitchFamily="49" charset="-122"/>
              </a:rPr>
              <a:t>1</a:t>
            </a:r>
            <a:r>
              <a:rPr lang="zh-CN" altLang="zh-CN" sz="2800" b="1" dirty="0">
                <a:solidFill>
                  <a:srgbClr val="080808"/>
                </a:solidFill>
                <a:latin typeface="楷体" panose="02010609060101010101" pitchFamily="49" charset="-122"/>
                <a:ea typeface="楷体" panose="02010609060101010101" pitchFamily="49" charset="-122"/>
              </a:rPr>
              <a:t>日，收到强生公司的投资，经双方协商，机器设备</a:t>
            </a:r>
            <a:r>
              <a:rPr lang="en-US" altLang="zh-CN" sz="2800" b="1" dirty="0">
                <a:solidFill>
                  <a:srgbClr val="080808"/>
                </a:solidFill>
                <a:latin typeface="楷体" panose="02010609060101010101" pitchFamily="49" charset="-122"/>
                <a:ea typeface="楷体" panose="02010609060101010101" pitchFamily="49" charset="-122"/>
              </a:rPr>
              <a:t>300 000</a:t>
            </a:r>
            <a:r>
              <a:rPr lang="zh-CN" altLang="zh-CN" sz="2800" b="1" dirty="0">
                <a:solidFill>
                  <a:srgbClr val="080808"/>
                </a:solidFill>
                <a:latin typeface="楷体" panose="02010609060101010101" pitchFamily="49" charset="-122"/>
                <a:ea typeface="楷体" panose="02010609060101010101" pitchFamily="49" charset="-122"/>
              </a:rPr>
              <a:t>元，原材料</a:t>
            </a:r>
            <a:r>
              <a:rPr lang="en-US" altLang="zh-CN" sz="2800" b="1" dirty="0">
                <a:solidFill>
                  <a:srgbClr val="080808"/>
                </a:solidFill>
                <a:latin typeface="楷体" panose="02010609060101010101" pitchFamily="49" charset="-122"/>
                <a:ea typeface="楷体" panose="02010609060101010101" pitchFamily="49" charset="-122"/>
              </a:rPr>
              <a:t>150 000</a:t>
            </a:r>
            <a:r>
              <a:rPr lang="zh-CN" altLang="zh-CN" sz="2800" b="1" dirty="0">
                <a:solidFill>
                  <a:srgbClr val="080808"/>
                </a:solidFill>
                <a:latin typeface="楷体" panose="02010609060101010101" pitchFamily="49" charset="-122"/>
                <a:ea typeface="楷体" panose="02010609060101010101" pitchFamily="49" charset="-122"/>
              </a:rPr>
              <a:t>元</a:t>
            </a:r>
            <a:r>
              <a:rPr lang="zh-CN" altLang="en-US" sz="2800" b="1" dirty="0">
                <a:solidFill>
                  <a:srgbClr val="080808"/>
                </a:solidFill>
                <a:latin typeface="楷体" panose="02010609060101010101" pitchFamily="49" charset="-122"/>
                <a:ea typeface="楷体" panose="02010609060101010101" pitchFamily="49" charset="-122"/>
              </a:rPr>
              <a:t>。</a:t>
            </a:r>
            <a:r>
              <a:rPr lang="zh-CN" altLang="zh-CN" sz="2800" b="1" dirty="0">
                <a:solidFill>
                  <a:srgbClr val="080808"/>
                </a:solidFill>
                <a:latin typeface="楷体" panose="02010609060101010101" pitchFamily="49" charset="-122"/>
                <a:ea typeface="楷体" panose="02010609060101010101" pitchFamily="49" charset="-122"/>
              </a:rPr>
              <a:t>增值税专用发票注明：</a:t>
            </a:r>
            <a:r>
              <a:rPr lang="en-US" altLang="zh-CN" sz="2800" b="1" dirty="0">
                <a:solidFill>
                  <a:srgbClr val="080808"/>
                </a:solidFill>
                <a:latin typeface="楷体" panose="02010609060101010101" pitchFamily="49" charset="-122"/>
                <a:ea typeface="楷体" panose="02010609060101010101" pitchFamily="49" charset="-122"/>
              </a:rPr>
              <a:t>A</a:t>
            </a:r>
            <a:r>
              <a:rPr lang="zh-CN" altLang="zh-CN" sz="2800" b="1" dirty="0">
                <a:solidFill>
                  <a:srgbClr val="080808"/>
                </a:solidFill>
                <a:latin typeface="楷体" panose="02010609060101010101" pitchFamily="49" charset="-122"/>
                <a:ea typeface="楷体" panose="02010609060101010101" pitchFamily="49" charset="-122"/>
              </a:rPr>
              <a:t>型机床</a:t>
            </a:r>
            <a:r>
              <a:rPr lang="en-US" altLang="zh-CN" sz="2800" b="1" dirty="0">
                <a:solidFill>
                  <a:srgbClr val="080808"/>
                </a:solidFill>
                <a:latin typeface="楷体" panose="02010609060101010101" pitchFamily="49" charset="-122"/>
                <a:ea typeface="楷体" panose="02010609060101010101" pitchFamily="49" charset="-122"/>
              </a:rPr>
              <a:t>1</a:t>
            </a:r>
            <a:r>
              <a:rPr lang="zh-CN" altLang="zh-CN" sz="2800" b="1" dirty="0">
                <a:solidFill>
                  <a:srgbClr val="080808"/>
                </a:solidFill>
                <a:latin typeface="楷体" panose="02010609060101010101" pitchFamily="49" charset="-122"/>
                <a:ea typeface="楷体" panose="02010609060101010101" pitchFamily="49" charset="-122"/>
              </a:rPr>
              <a:t>台，价款</a:t>
            </a:r>
            <a:r>
              <a:rPr lang="en-US" altLang="zh-CN" sz="2800" b="1" dirty="0">
                <a:solidFill>
                  <a:srgbClr val="080808"/>
                </a:solidFill>
                <a:latin typeface="楷体" panose="02010609060101010101" pitchFamily="49" charset="-122"/>
                <a:ea typeface="楷体" panose="02010609060101010101" pitchFamily="49" charset="-122"/>
              </a:rPr>
              <a:t>261 000</a:t>
            </a:r>
            <a:r>
              <a:rPr lang="zh-CN" altLang="zh-CN" sz="2800" b="1" dirty="0">
                <a:solidFill>
                  <a:srgbClr val="080808"/>
                </a:solidFill>
                <a:latin typeface="楷体" panose="02010609060101010101" pitchFamily="49" charset="-122"/>
                <a:ea typeface="楷体" panose="02010609060101010101" pitchFamily="49" charset="-122"/>
              </a:rPr>
              <a:t>元，税额</a:t>
            </a:r>
            <a:r>
              <a:rPr lang="en-US" altLang="zh-CN" sz="2800" b="1" dirty="0">
                <a:solidFill>
                  <a:srgbClr val="080808"/>
                </a:solidFill>
                <a:latin typeface="楷体" panose="02010609060101010101" pitchFamily="49" charset="-122"/>
                <a:ea typeface="楷体" panose="02010609060101010101" pitchFamily="49" charset="-122"/>
              </a:rPr>
              <a:t>39 000</a:t>
            </a:r>
            <a:r>
              <a:rPr lang="zh-CN" altLang="zh-CN" sz="2800" b="1" dirty="0">
                <a:solidFill>
                  <a:srgbClr val="080808"/>
                </a:solidFill>
                <a:latin typeface="楷体" panose="02010609060101010101" pitchFamily="49" charset="-122"/>
                <a:ea typeface="楷体" panose="02010609060101010101" pitchFamily="49" charset="-122"/>
              </a:rPr>
              <a:t>元；甲材料</a:t>
            </a:r>
            <a:r>
              <a:rPr lang="en-US" altLang="zh-CN" sz="2800" b="1" dirty="0">
                <a:solidFill>
                  <a:srgbClr val="080808"/>
                </a:solidFill>
                <a:latin typeface="楷体" panose="02010609060101010101" pitchFamily="49" charset="-122"/>
                <a:ea typeface="楷体" panose="02010609060101010101" pitchFamily="49" charset="-122"/>
              </a:rPr>
              <a:t>1 000</a:t>
            </a:r>
            <a:r>
              <a:rPr lang="zh-CN" altLang="zh-CN" sz="2800" b="1" dirty="0">
                <a:solidFill>
                  <a:srgbClr val="080808"/>
                </a:solidFill>
                <a:latin typeface="楷体" panose="02010609060101010101" pitchFamily="49" charset="-122"/>
                <a:ea typeface="楷体" panose="02010609060101010101" pitchFamily="49" charset="-122"/>
              </a:rPr>
              <a:t>千克，单价</a:t>
            </a:r>
            <a:r>
              <a:rPr lang="en-US" altLang="zh-CN" sz="2800" b="1" dirty="0">
                <a:solidFill>
                  <a:srgbClr val="080808"/>
                </a:solidFill>
                <a:latin typeface="楷体" panose="02010609060101010101" pitchFamily="49" charset="-122"/>
                <a:ea typeface="楷体" panose="02010609060101010101" pitchFamily="49" charset="-122"/>
              </a:rPr>
              <a:t>130.5</a:t>
            </a:r>
            <a:r>
              <a:rPr lang="zh-CN" altLang="zh-CN" sz="2800" b="1" dirty="0">
                <a:solidFill>
                  <a:srgbClr val="080808"/>
                </a:solidFill>
                <a:latin typeface="楷体" panose="02010609060101010101" pitchFamily="49" charset="-122"/>
                <a:ea typeface="楷体" panose="02010609060101010101" pitchFamily="49" charset="-122"/>
              </a:rPr>
              <a:t>元，价款</a:t>
            </a:r>
            <a:r>
              <a:rPr lang="en-US" altLang="zh-CN" sz="2800" b="1" dirty="0">
                <a:solidFill>
                  <a:srgbClr val="080808"/>
                </a:solidFill>
                <a:latin typeface="楷体" panose="02010609060101010101" pitchFamily="49" charset="-122"/>
                <a:ea typeface="楷体" panose="02010609060101010101" pitchFamily="49" charset="-122"/>
              </a:rPr>
              <a:t>130 500</a:t>
            </a:r>
            <a:r>
              <a:rPr lang="zh-CN" altLang="zh-CN" sz="2800" b="1" dirty="0">
                <a:solidFill>
                  <a:srgbClr val="080808"/>
                </a:solidFill>
                <a:latin typeface="楷体" panose="02010609060101010101" pitchFamily="49" charset="-122"/>
                <a:ea typeface="楷体" panose="02010609060101010101" pitchFamily="49" charset="-122"/>
              </a:rPr>
              <a:t>元，税额</a:t>
            </a:r>
            <a:r>
              <a:rPr lang="en-US" altLang="zh-CN" sz="2800" b="1" dirty="0">
                <a:solidFill>
                  <a:srgbClr val="080808"/>
                </a:solidFill>
                <a:latin typeface="楷体" panose="02010609060101010101" pitchFamily="49" charset="-122"/>
                <a:ea typeface="楷体" panose="02010609060101010101" pitchFamily="49" charset="-122"/>
              </a:rPr>
              <a:t>19 500</a:t>
            </a:r>
            <a:r>
              <a:rPr lang="zh-CN" altLang="zh-CN" sz="2800" b="1" dirty="0">
                <a:solidFill>
                  <a:srgbClr val="080808"/>
                </a:solidFill>
                <a:latin typeface="楷体" panose="02010609060101010101" pitchFamily="49" charset="-122"/>
                <a:ea typeface="楷体" panose="02010609060101010101" pitchFamily="49" charset="-122"/>
              </a:rPr>
              <a:t>元。</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45414" name="Rectangle 6"/>
          <p:cNvSpPr/>
          <p:nvPr/>
        </p:nvSpPr>
        <p:spPr>
          <a:xfrm>
            <a:off x="2136775" y="4554538"/>
            <a:ext cx="7964488" cy="2160587"/>
          </a:xfrm>
          <a:prstGeom prst="rect">
            <a:avLst/>
          </a:prstGeom>
          <a:solidFill>
            <a:schemeClr val="bg1"/>
          </a:solidFill>
          <a:ln w="19050" cap="flat" cmpd="sng">
            <a:solidFill>
              <a:srgbClr val="FF0000"/>
            </a:solidFill>
            <a:prstDash val="solid"/>
            <a:miter/>
            <a:headEnd type="none" w="med" len="med"/>
            <a:tailEnd type="none" w="med" len="med"/>
          </a:ln>
        </p:spPr>
        <p:txBody>
          <a:bodyPr anchor="ctr" anchorCtr="0"/>
          <a:p>
            <a:pPr>
              <a:lnSpc>
                <a:spcPct val="125000"/>
              </a:lnSpc>
              <a:spcBef>
                <a:spcPct val="20000"/>
              </a:spcBef>
            </a:pPr>
            <a:r>
              <a:rPr lang="zh-CN" altLang="en-US" sz="2400" b="1" dirty="0">
                <a:solidFill>
                  <a:srgbClr val="080808"/>
                </a:solidFill>
                <a:latin typeface="仿宋" panose="02010609060101010101" pitchFamily="49" charset="-122"/>
                <a:ea typeface="仿宋" panose="02010609060101010101" pitchFamily="49" charset="-122"/>
              </a:rPr>
              <a:t>借：固定资产</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生产用固定资产          </a:t>
            </a:r>
            <a:r>
              <a:rPr lang="en-US" altLang="zh-CN" sz="2400" b="1" dirty="0">
                <a:solidFill>
                  <a:srgbClr val="080808"/>
                </a:solidFill>
                <a:latin typeface="仿宋" panose="02010609060101010101" pitchFamily="49" charset="-122"/>
                <a:ea typeface="仿宋" panose="02010609060101010101" pitchFamily="49" charset="-122"/>
              </a:rPr>
              <a:t>261 000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25000"/>
              </a:lnSpc>
              <a:spcBef>
                <a:spcPct val="20000"/>
              </a:spcBef>
            </a:pPr>
            <a:r>
              <a:rPr lang="en-US" altLang="zh-CN" sz="2400" b="1" dirty="0">
                <a:solidFill>
                  <a:srgbClr val="080808"/>
                </a:solidFill>
                <a:latin typeface="仿宋" panose="02010609060101010101" pitchFamily="49" charset="-122"/>
                <a:ea typeface="仿宋" panose="02010609060101010101" pitchFamily="49" charset="-122"/>
              </a:rPr>
              <a:t>    </a:t>
            </a:r>
            <a:r>
              <a:rPr lang="zh-CN" altLang="en-US" sz="2400" b="1" dirty="0">
                <a:solidFill>
                  <a:srgbClr val="080808"/>
                </a:solidFill>
                <a:latin typeface="仿宋" panose="02010609060101010101" pitchFamily="49" charset="-122"/>
                <a:ea typeface="仿宋" panose="02010609060101010101" pitchFamily="49" charset="-122"/>
              </a:rPr>
              <a:t>原材料</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甲材料                    </a:t>
            </a:r>
            <a:r>
              <a:rPr lang="en-US" altLang="zh-CN" sz="2400" b="1" dirty="0">
                <a:solidFill>
                  <a:srgbClr val="080808"/>
                </a:solidFill>
                <a:latin typeface="仿宋" panose="02010609060101010101" pitchFamily="49" charset="-122"/>
                <a:ea typeface="仿宋" panose="02010609060101010101" pitchFamily="49" charset="-122"/>
              </a:rPr>
              <a:t>130 500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25000"/>
              </a:lnSpc>
              <a:spcBef>
                <a:spcPct val="20000"/>
              </a:spcBef>
            </a:pPr>
            <a:r>
              <a:rPr lang="zh-CN" altLang="en-US" sz="2400" b="1" dirty="0">
                <a:solidFill>
                  <a:srgbClr val="080808"/>
                </a:solidFill>
                <a:latin typeface="仿宋" panose="02010609060101010101" pitchFamily="49" charset="-122"/>
                <a:ea typeface="仿宋" panose="02010609060101010101" pitchFamily="49" charset="-122"/>
              </a:rPr>
              <a:t>    应交税费</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应交增值税（进项税额）  </a:t>
            </a:r>
            <a:r>
              <a:rPr lang="en-US" altLang="zh-CN" sz="2400" b="1" dirty="0">
                <a:solidFill>
                  <a:srgbClr val="080808"/>
                </a:solidFill>
                <a:latin typeface="仿宋" panose="02010609060101010101" pitchFamily="49" charset="-122"/>
                <a:ea typeface="仿宋" panose="02010609060101010101" pitchFamily="49" charset="-122"/>
              </a:rPr>
              <a:t> 58 500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25000"/>
              </a:lnSpc>
              <a:spcBef>
                <a:spcPct val="20000"/>
              </a:spcBef>
            </a:pPr>
            <a:r>
              <a:rPr lang="zh-CN" altLang="en-US" sz="2400" b="1" dirty="0">
                <a:solidFill>
                  <a:srgbClr val="080808"/>
                </a:solidFill>
                <a:latin typeface="仿宋" panose="02010609060101010101" pitchFamily="49" charset="-122"/>
                <a:ea typeface="仿宋" panose="02010609060101010101" pitchFamily="49" charset="-122"/>
              </a:rPr>
              <a:t>    贷：实收资本</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强生公司                 </a:t>
            </a:r>
            <a:r>
              <a:rPr lang="en-US" altLang="zh-CN" sz="2400" b="1" dirty="0">
                <a:solidFill>
                  <a:srgbClr val="080808"/>
                </a:solidFill>
                <a:latin typeface="仿宋" panose="02010609060101010101" pitchFamily="49" charset="-122"/>
                <a:ea typeface="仿宋" panose="02010609060101010101" pitchFamily="49" charset="-122"/>
              </a:rPr>
              <a:t>450 000</a:t>
            </a:r>
            <a:endParaRPr lang="en-US" altLang="zh-CN" sz="2400" b="1" dirty="0">
              <a:solidFill>
                <a:srgbClr val="080808"/>
              </a:solidFill>
              <a:latin typeface="仿宋" panose="02010609060101010101" pitchFamily="49" charset="-122"/>
              <a:ea typeface="仿宋" panose="02010609060101010101" pitchFamily="49" charset="-122"/>
            </a:endParaRPr>
          </a:p>
        </p:txBody>
      </p:sp>
      <p:sp>
        <p:nvSpPr>
          <p:cNvPr id="199683" name="Rectangle 8"/>
          <p:cNvSpPr/>
          <p:nvPr/>
        </p:nvSpPr>
        <p:spPr>
          <a:xfrm>
            <a:off x="2381250" y="260350"/>
            <a:ext cx="7523163" cy="647700"/>
          </a:xfrm>
          <a:prstGeom prst="rect">
            <a:avLst/>
          </a:prstGeom>
          <a:solidFill>
            <a:schemeClr val="bg1">
              <a:alpha val="45882"/>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3】</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5414"/>
                                        </p:tgtEl>
                                        <p:attrNameLst>
                                          <p:attrName>style.visibility</p:attrName>
                                        </p:attrNameLst>
                                      </p:cBhvr>
                                      <p:to>
                                        <p:strVal val="visible"/>
                                      </p:to>
                                    </p:set>
                                    <p:animEffect transition="in" filter="blinds(horizontal)">
                                      <p:cBhvr>
                                        <p:cTn id="7" dur="500"/>
                                        <p:tgtEl>
                                          <p:spTgt spid="145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Rectangle 3"/>
          <p:cNvSpPr/>
          <p:nvPr>
            <p:ph idx="1"/>
          </p:nvPr>
        </p:nvSpPr>
        <p:spPr>
          <a:xfrm>
            <a:off x="906145" y="1196975"/>
            <a:ext cx="10462260" cy="5143500"/>
          </a:xfrm>
        </p:spPr>
        <p:txBody>
          <a:bodyPr vert="horz" wrap="square" lIns="91440" tIns="45720" rIns="91440" bIns="45720" anchor="t" anchorCtr="0"/>
          <a:p>
            <a:pPr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三、产品制造企业的主要经济业务</a:t>
            </a:r>
            <a:r>
              <a:rPr lang="en-US" altLang="zh-CN" sz="3000" dirty="0">
                <a:solidFill>
                  <a:srgbClr val="FF0000"/>
                </a:solidFill>
                <a:latin typeface="黑体" panose="02010609060101010101" pitchFamily="49" charset="-122"/>
                <a:ea typeface="黑体" panose="02010609060101010101" pitchFamily="49" charset="-122"/>
              </a:rPr>
              <a:t>—</a:t>
            </a:r>
            <a:r>
              <a:rPr lang="zh-CN" altLang="en-US" sz="3000" dirty="0">
                <a:solidFill>
                  <a:srgbClr val="FF0000"/>
                </a:solidFill>
                <a:latin typeface="黑体" panose="02010609060101010101" pitchFamily="49" charset="-122"/>
                <a:ea typeface="黑体" panose="02010609060101010101" pitchFamily="49" charset="-122"/>
              </a:rPr>
              <a:t>经营活动</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45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2</a:t>
            </a:r>
            <a:r>
              <a:rPr lang="zh-CN" altLang="en-US" sz="3000" dirty="0">
                <a:solidFill>
                  <a:srgbClr val="0000FF"/>
                </a:solidFill>
                <a:latin typeface="楷体" panose="02010609060101010101" pitchFamily="49" charset="-122"/>
                <a:ea typeface="楷体" panose="02010609060101010101" pitchFamily="49" charset="-122"/>
              </a:rPr>
              <a:t>．供应过程业务：</a:t>
            </a:r>
            <a:r>
              <a:rPr lang="zh-CN" altLang="en-US" sz="3000" dirty="0">
                <a:solidFill>
                  <a:srgbClr val="7030A0"/>
                </a:solidFill>
                <a:latin typeface="楷体" panose="02010609060101010101" pitchFamily="49" charset="-122"/>
                <a:ea typeface="楷体" panose="02010609060101010101" pitchFamily="49" charset="-122"/>
              </a:rPr>
              <a:t>采购</a:t>
            </a:r>
            <a:r>
              <a:rPr lang="zh-CN" altLang="en-US" sz="3000" dirty="0">
                <a:latin typeface="楷体" panose="02010609060101010101" pitchFamily="49" charset="-122"/>
                <a:ea typeface="楷体" panose="02010609060101010101" pitchFamily="49" charset="-122"/>
              </a:rPr>
              <a:t>必要劳动资料和劳动对象等的业务。如固定资产、原材料等。  </a:t>
            </a:r>
            <a:endParaRPr lang="zh-CN" altLang="en-US" sz="3000" dirty="0">
              <a:latin typeface="楷体" panose="02010609060101010101" pitchFamily="49" charset="-122"/>
              <a:ea typeface="楷体" panose="02010609060101010101" pitchFamily="49" charset="-122"/>
            </a:endParaRPr>
          </a:p>
          <a:p>
            <a:pPr eaLnBrk="1" hangingPunct="1">
              <a:lnSpc>
                <a:spcPct val="145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3</a:t>
            </a:r>
            <a:r>
              <a:rPr lang="zh-CN" altLang="en-US" sz="3000" dirty="0">
                <a:solidFill>
                  <a:srgbClr val="0000FF"/>
                </a:solidFill>
                <a:latin typeface="楷体" panose="02010609060101010101" pitchFamily="49" charset="-122"/>
                <a:ea typeface="楷体" panose="02010609060101010101" pitchFamily="49" charset="-122"/>
              </a:rPr>
              <a:t>．生产过程业务：</a:t>
            </a:r>
            <a:r>
              <a:rPr lang="zh-CN" altLang="en-US" sz="3000" dirty="0">
                <a:latin typeface="楷体" panose="02010609060101010101" pitchFamily="49" charset="-122"/>
                <a:ea typeface="楷体" panose="02010609060101010101" pitchFamily="49" charset="-122"/>
              </a:rPr>
              <a:t>劳动者对劳动对象</a:t>
            </a:r>
            <a:r>
              <a:rPr lang="zh-CN" altLang="en-US" sz="3000" dirty="0">
                <a:solidFill>
                  <a:srgbClr val="7030A0"/>
                </a:solidFill>
                <a:latin typeface="楷体" panose="02010609060101010101" pitchFamily="49" charset="-122"/>
                <a:ea typeface="楷体" panose="02010609060101010101" pitchFamily="49" charset="-122"/>
              </a:rPr>
              <a:t>加工制造</a:t>
            </a:r>
            <a:r>
              <a:rPr lang="zh-CN" altLang="en-US" sz="3000" dirty="0">
                <a:latin typeface="楷体" panose="02010609060101010101" pitchFamily="49" charset="-122"/>
                <a:ea typeface="楷体" panose="02010609060101010101" pitchFamily="49" charset="-122"/>
              </a:rPr>
              <a:t>，形成</a:t>
            </a:r>
            <a:r>
              <a:rPr lang="zh-CN" altLang="en-US" sz="3000" dirty="0">
                <a:solidFill>
                  <a:srgbClr val="7030A0"/>
                </a:solidFill>
                <a:latin typeface="楷体" panose="02010609060101010101" pitchFamily="49" charset="-122"/>
                <a:ea typeface="楷体" panose="02010609060101010101" pitchFamily="49" charset="-122"/>
              </a:rPr>
              <a:t>在产品</a:t>
            </a:r>
            <a:r>
              <a:rPr lang="zh-CN" altLang="en-US" sz="3000" dirty="0">
                <a:latin typeface="楷体" panose="02010609060101010101" pitchFamily="49" charset="-122"/>
                <a:ea typeface="楷体" panose="02010609060101010101" pitchFamily="49" charset="-122"/>
              </a:rPr>
              <a:t>和社会需要的</a:t>
            </a:r>
            <a:r>
              <a:rPr lang="zh-CN" altLang="en-US" sz="3000" dirty="0">
                <a:solidFill>
                  <a:srgbClr val="7030A0"/>
                </a:solidFill>
                <a:latin typeface="楷体" panose="02010609060101010101" pitchFamily="49" charset="-122"/>
                <a:ea typeface="楷体" panose="02010609060101010101" pitchFamily="49" charset="-122"/>
              </a:rPr>
              <a:t>产成品</a:t>
            </a:r>
            <a:r>
              <a:rPr lang="zh-CN" altLang="en-US" sz="3000" dirty="0">
                <a:latin typeface="楷体" panose="02010609060101010101" pitchFamily="49" charset="-122"/>
                <a:ea typeface="楷体" panose="02010609060101010101" pitchFamily="49" charset="-122"/>
              </a:rPr>
              <a:t>。</a:t>
            </a:r>
            <a:endParaRPr lang="zh-CN" altLang="en-US" sz="3000" dirty="0">
              <a:latin typeface="楷体" panose="02010609060101010101" pitchFamily="49" charset="-122"/>
              <a:ea typeface="楷体" panose="02010609060101010101" pitchFamily="49" charset="-122"/>
            </a:endParaRPr>
          </a:p>
          <a:p>
            <a:pPr eaLnBrk="1" hangingPunct="1">
              <a:lnSpc>
                <a:spcPct val="145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4</a:t>
            </a:r>
            <a:r>
              <a:rPr lang="zh-CN" altLang="en-US" sz="3000" dirty="0">
                <a:solidFill>
                  <a:srgbClr val="0000FF"/>
                </a:solidFill>
                <a:latin typeface="楷体" panose="02010609060101010101" pitchFamily="49" charset="-122"/>
                <a:ea typeface="楷体" panose="02010609060101010101" pitchFamily="49" charset="-122"/>
              </a:rPr>
              <a:t>．销售过程业务：</a:t>
            </a:r>
            <a:r>
              <a:rPr lang="zh-CN" altLang="en-US" sz="3000" dirty="0">
                <a:solidFill>
                  <a:srgbClr val="7030A0"/>
                </a:solidFill>
                <a:latin typeface="楷体" panose="02010609060101010101" pitchFamily="49" charset="-122"/>
                <a:ea typeface="楷体" panose="02010609060101010101" pitchFamily="49" charset="-122"/>
              </a:rPr>
              <a:t>产品价值的实现</a:t>
            </a:r>
            <a:r>
              <a:rPr lang="zh-CN" altLang="en-US" sz="3000" dirty="0">
                <a:latin typeface="楷体" panose="02010609060101010101" pitchFamily="49" charset="-122"/>
                <a:ea typeface="楷体" panose="02010609060101010101" pitchFamily="49" charset="-122"/>
              </a:rPr>
              <a:t>过程。如销售产品、货款结算等业务。  </a:t>
            </a:r>
            <a:endParaRPr lang="zh-CN" altLang="en-US" sz="3000" dirty="0">
              <a:latin typeface="楷体" panose="02010609060101010101" pitchFamily="49" charset="-122"/>
              <a:ea typeface="楷体" panose="02010609060101010101" pitchFamily="49" charset="-122"/>
            </a:endParaRPr>
          </a:p>
        </p:txBody>
      </p:sp>
      <p:sp>
        <p:nvSpPr>
          <p:cNvPr id="88065"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产品制造企业主要经济业务概述</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0705" name="Rectangle 2"/>
          <p:cNvSpPr/>
          <p:nvPr/>
        </p:nvSpPr>
        <p:spPr>
          <a:xfrm>
            <a:off x="2062163" y="1196975"/>
            <a:ext cx="8177212" cy="3091815"/>
          </a:xfrm>
          <a:prstGeom prst="rect">
            <a:avLst/>
          </a:prstGeom>
          <a:noFill/>
          <a:ln w="9525" cap="flat" cmpd="sng">
            <a:solidFill>
              <a:schemeClr val="accent1"/>
            </a:solidFill>
            <a:prstDash val="solid"/>
            <a:miter/>
            <a:headEnd type="none" w="med" len="med"/>
            <a:tailEnd type="none" w="med" len="med"/>
          </a:ln>
        </p:spPr>
        <p:txBody>
          <a:bodyPr anchor="t" anchorCtr="0">
            <a:spAutoFit/>
          </a:bodyPr>
          <a:p>
            <a:pPr>
              <a:lnSpc>
                <a:spcPct val="150000"/>
              </a:lnSpc>
              <a:spcBef>
                <a:spcPct val="25000"/>
              </a:spcBef>
              <a:buClr>
                <a:srgbClr val="FF0000"/>
              </a:buClr>
              <a:buFont typeface="Wingdings" panose="05000000000000000000" pitchFamily="2" charset="2"/>
              <a:buChar char="p"/>
            </a:pPr>
            <a:r>
              <a:rPr lang="en-US" altLang="zh-CN" sz="2600" b="1" dirty="0">
                <a:solidFill>
                  <a:srgbClr val="080808"/>
                </a:solidFill>
                <a:latin typeface="楷体" panose="02010609060101010101" pitchFamily="49" charset="-122"/>
                <a:ea typeface="楷体" panose="02010609060101010101" pitchFamily="49" charset="-122"/>
              </a:rPr>
              <a:t>12</a:t>
            </a:r>
            <a:r>
              <a:rPr lang="zh-CN" altLang="zh-CN" sz="2600" b="1" dirty="0">
                <a:solidFill>
                  <a:srgbClr val="080808"/>
                </a:solidFill>
                <a:latin typeface="楷体" panose="02010609060101010101" pitchFamily="49" charset="-122"/>
                <a:ea typeface="楷体" panose="02010609060101010101" pitchFamily="49" charset="-122"/>
              </a:rPr>
              <a:t>月</a:t>
            </a:r>
            <a:r>
              <a:rPr lang="en-US" altLang="zh-CN" sz="2600" b="1" dirty="0">
                <a:solidFill>
                  <a:srgbClr val="080808"/>
                </a:solidFill>
                <a:latin typeface="楷体" panose="02010609060101010101" pitchFamily="49" charset="-122"/>
                <a:ea typeface="楷体" panose="02010609060101010101" pitchFamily="49" charset="-122"/>
              </a:rPr>
              <a:t>1</a:t>
            </a:r>
            <a:r>
              <a:rPr lang="zh-CN" altLang="zh-CN" sz="2600" b="1" dirty="0">
                <a:solidFill>
                  <a:srgbClr val="080808"/>
                </a:solidFill>
                <a:latin typeface="楷体" panose="02010609060101010101" pitchFamily="49" charset="-122"/>
                <a:ea typeface="楷体" panose="02010609060101010101" pitchFamily="49" charset="-122"/>
              </a:rPr>
              <a:t>日，根据董事会资本公积转增资本金的批准文件，将资本公积</a:t>
            </a:r>
            <a:r>
              <a:rPr lang="en-US" altLang="zh-CN" sz="2600" b="1" dirty="0">
                <a:solidFill>
                  <a:srgbClr val="080808"/>
                </a:solidFill>
                <a:latin typeface="楷体" panose="02010609060101010101" pitchFamily="49" charset="-122"/>
                <a:ea typeface="楷体" panose="02010609060101010101" pitchFamily="49" charset="-122"/>
              </a:rPr>
              <a:t>500 000</a:t>
            </a:r>
            <a:r>
              <a:rPr lang="zh-CN" altLang="zh-CN" sz="2600" b="1" dirty="0">
                <a:solidFill>
                  <a:srgbClr val="080808"/>
                </a:solidFill>
                <a:latin typeface="楷体" panose="02010609060101010101" pitchFamily="49" charset="-122"/>
                <a:ea typeface="楷体" panose="02010609060101010101" pitchFamily="49" charset="-122"/>
              </a:rPr>
              <a:t>元按实收资本比例转增资本金，编制“资本公积转增资本金表”，港城公司（</a:t>
            </a:r>
            <a:r>
              <a:rPr lang="en-US" altLang="zh-CN" sz="2600" b="1" dirty="0">
                <a:solidFill>
                  <a:srgbClr val="080808"/>
                </a:solidFill>
                <a:latin typeface="楷体" panose="02010609060101010101" pitchFamily="49" charset="-122"/>
                <a:ea typeface="楷体" panose="02010609060101010101" pitchFamily="49" charset="-122"/>
              </a:rPr>
              <a:t>50%</a:t>
            </a:r>
            <a:r>
              <a:rPr lang="zh-CN" altLang="zh-CN" sz="2600" b="1" dirty="0">
                <a:solidFill>
                  <a:srgbClr val="080808"/>
                </a:solidFill>
                <a:latin typeface="楷体" panose="02010609060101010101" pitchFamily="49" charset="-122"/>
                <a:ea typeface="楷体" panose="02010609060101010101" pitchFamily="49" charset="-122"/>
              </a:rPr>
              <a:t>）、强生公司（</a:t>
            </a:r>
            <a:r>
              <a:rPr lang="en-US" altLang="zh-CN" sz="2600" b="1" dirty="0">
                <a:solidFill>
                  <a:srgbClr val="080808"/>
                </a:solidFill>
                <a:latin typeface="楷体" panose="02010609060101010101" pitchFamily="49" charset="-122"/>
                <a:ea typeface="楷体" panose="02010609060101010101" pitchFamily="49" charset="-122"/>
              </a:rPr>
              <a:t>30%</a:t>
            </a:r>
            <a:r>
              <a:rPr lang="zh-CN" altLang="zh-CN" sz="2600" b="1" dirty="0">
                <a:solidFill>
                  <a:srgbClr val="080808"/>
                </a:solidFill>
                <a:latin typeface="楷体" panose="02010609060101010101" pitchFamily="49" charset="-122"/>
                <a:ea typeface="楷体" panose="02010609060101010101" pitchFamily="49" charset="-122"/>
              </a:rPr>
              <a:t>）、东海公司（</a:t>
            </a:r>
            <a:r>
              <a:rPr lang="en-US" altLang="zh-CN" sz="2600" b="1" dirty="0">
                <a:solidFill>
                  <a:srgbClr val="080808"/>
                </a:solidFill>
                <a:latin typeface="楷体" panose="02010609060101010101" pitchFamily="49" charset="-122"/>
                <a:ea typeface="楷体" panose="02010609060101010101" pitchFamily="49" charset="-122"/>
              </a:rPr>
              <a:t>20%</a:t>
            </a:r>
            <a:r>
              <a:rPr lang="zh-CN" altLang="zh-CN" sz="2600" b="1" dirty="0">
                <a:solidFill>
                  <a:srgbClr val="080808"/>
                </a:solidFill>
                <a:latin typeface="楷体" panose="02010609060101010101" pitchFamily="49" charset="-122"/>
                <a:ea typeface="楷体" panose="02010609060101010101" pitchFamily="49" charset="-122"/>
              </a:rPr>
              <a:t>）</a:t>
            </a:r>
            <a:r>
              <a:rPr lang="zh-CN" altLang="en-US" sz="2600" b="1" dirty="0">
                <a:solidFill>
                  <a:srgbClr val="080808"/>
                </a:solidFill>
                <a:latin typeface="楷体" panose="02010609060101010101" pitchFamily="49" charset="-122"/>
                <a:ea typeface="楷体" panose="02010609060101010101" pitchFamily="49" charset="-122"/>
              </a:rPr>
              <a:t>，</a:t>
            </a:r>
            <a:r>
              <a:rPr lang="zh-CN" altLang="zh-CN" sz="2600" b="1" dirty="0">
                <a:solidFill>
                  <a:srgbClr val="080808"/>
                </a:solidFill>
                <a:latin typeface="楷体" panose="02010609060101010101" pitchFamily="49" charset="-122"/>
                <a:ea typeface="楷体" panose="02010609060101010101" pitchFamily="49" charset="-122"/>
              </a:rPr>
              <a:t>分别</a:t>
            </a:r>
            <a:r>
              <a:rPr lang="zh-CN" altLang="en-US" sz="2600" b="1" dirty="0">
                <a:solidFill>
                  <a:srgbClr val="080808"/>
                </a:solidFill>
                <a:latin typeface="楷体" panose="02010609060101010101" pitchFamily="49" charset="-122"/>
                <a:ea typeface="楷体" panose="02010609060101010101" pitchFamily="49" charset="-122"/>
              </a:rPr>
              <a:t>对应</a:t>
            </a:r>
            <a:r>
              <a:rPr lang="zh-CN" altLang="zh-CN" sz="2600" b="1" dirty="0">
                <a:solidFill>
                  <a:srgbClr val="080808"/>
                </a:solidFill>
                <a:latin typeface="楷体" panose="02010609060101010101" pitchFamily="49" charset="-122"/>
                <a:ea typeface="楷体" panose="02010609060101010101" pitchFamily="49" charset="-122"/>
              </a:rPr>
              <a:t>资本金</a:t>
            </a:r>
            <a:r>
              <a:rPr lang="zh-CN" altLang="en-US" sz="2600" b="1" dirty="0">
                <a:solidFill>
                  <a:srgbClr val="080808"/>
                </a:solidFill>
                <a:latin typeface="楷体" panose="02010609060101010101" pitchFamily="49" charset="-122"/>
                <a:ea typeface="楷体" panose="02010609060101010101" pitchFamily="49" charset="-122"/>
              </a:rPr>
              <a:t>为</a:t>
            </a:r>
            <a:r>
              <a:rPr lang="en-US" altLang="zh-CN" sz="2600" b="1" dirty="0">
                <a:solidFill>
                  <a:srgbClr val="080808"/>
                </a:solidFill>
                <a:latin typeface="楷体" panose="02010609060101010101" pitchFamily="49" charset="-122"/>
                <a:ea typeface="楷体" panose="02010609060101010101" pitchFamily="49" charset="-122"/>
              </a:rPr>
              <a:t>250 000</a:t>
            </a:r>
            <a:r>
              <a:rPr lang="zh-CN" altLang="zh-CN" sz="2600" b="1" dirty="0">
                <a:solidFill>
                  <a:srgbClr val="080808"/>
                </a:solidFill>
                <a:latin typeface="楷体" panose="02010609060101010101" pitchFamily="49" charset="-122"/>
                <a:ea typeface="楷体" panose="02010609060101010101" pitchFamily="49" charset="-122"/>
              </a:rPr>
              <a:t>元、</a:t>
            </a:r>
            <a:r>
              <a:rPr lang="en-US" altLang="zh-CN" sz="2600" b="1" dirty="0">
                <a:solidFill>
                  <a:srgbClr val="080808"/>
                </a:solidFill>
                <a:latin typeface="楷体" panose="02010609060101010101" pitchFamily="49" charset="-122"/>
                <a:ea typeface="楷体" panose="02010609060101010101" pitchFamily="49" charset="-122"/>
              </a:rPr>
              <a:t>150 000</a:t>
            </a:r>
            <a:r>
              <a:rPr lang="zh-CN" altLang="zh-CN" sz="2600" b="1" dirty="0">
                <a:solidFill>
                  <a:srgbClr val="080808"/>
                </a:solidFill>
                <a:latin typeface="楷体" panose="02010609060101010101" pitchFamily="49" charset="-122"/>
                <a:ea typeface="楷体" panose="02010609060101010101" pitchFamily="49" charset="-122"/>
              </a:rPr>
              <a:t>元和</a:t>
            </a:r>
            <a:r>
              <a:rPr lang="en-US" altLang="zh-CN" sz="2600" b="1" dirty="0">
                <a:solidFill>
                  <a:srgbClr val="080808"/>
                </a:solidFill>
                <a:latin typeface="楷体" panose="02010609060101010101" pitchFamily="49" charset="-122"/>
                <a:ea typeface="楷体" panose="02010609060101010101" pitchFamily="49" charset="-122"/>
              </a:rPr>
              <a:t>100 000</a:t>
            </a:r>
            <a:r>
              <a:rPr lang="zh-CN" altLang="zh-CN" sz="2600" b="1" dirty="0">
                <a:solidFill>
                  <a:srgbClr val="080808"/>
                </a:solidFill>
                <a:latin typeface="楷体" panose="02010609060101010101" pitchFamily="49" charset="-122"/>
                <a:ea typeface="楷体" panose="02010609060101010101" pitchFamily="49" charset="-122"/>
              </a:rPr>
              <a:t>元</a:t>
            </a:r>
            <a:r>
              <a:rPr lang="zh-CN" altLang="en-US" sz="2600" b="1" dirty="0">
                <a:solidFill>
                  <a:srgbClr val="080808"/>
                </a:solidFill>
                <a:latin typeface="楷体" panose="02010609060101010101" pitchFamily="49" charset="-122"/>
                <a:ea typeface="楷体" panose="02010609060101010101" pitchFamily="49" charset="-122"/>
              </a:rPr>
              <a:t>。</a:t>
            </a:r>
            <a:endParaRPr lang="zh-CN" altLang="en-US" sz="2600" b="1" dirty="0">
              <a:solidFill>
                <a:srgbClr val="080808"/>
              </a:solidFill>
              <a:latin typeface="楷体" panose="02010609060101010101" pitchFamily="49" charset="-122"/>
              <a:ea typeface="楷体" panose="02010609060101010101" pitchFamily="49" charset="-122"/>
            </a:endParaRPr>
          </a:p>
        </p:txBody>
      </p:sp>
      <p:sp>
        <p:nvSpPr>
          <p:cNvPr id="24591" name="Rectangle 15"/>
          <p:cNvSpPr/>
          <p:nvPr/>
        </p:nvSpPr>
        <p:spPr>
          <a:xfrm>
            <a:off x="2024063" y="4483100"/>
            <a:ext cx="8215312" cy="2160588"/>
          </a:xfrm>
          <a:prstGeom prst="rect">
            <a:avLst/>
          </a:prstGeom>
          <a:solidFill>
            <a:schemeClr val="bg1"/>
          </a:solidFill>
          <a:ln w="19050" cap="flat" cmpd="sng">
            <a:solidFill>
              <a:srgbClr val="FF0000"/>
            </a:solidFill>
            <a:prstDash val="solid"/>
            <a:miter/>
            <a:headEnd type="none" w="med" len="med"/>
            <a:tailEnd type="none" w="med" len="med"/>
          </a:ln>
        </p:spPr>
        <p:txBody>
          <a:bodyPr anchor="ctr" anchorCtr="0"/>
          <a:p>
            <a:pPr>
              <a:lnSpc>
                <a:spcPct val="125000"/>
              </a:lnSpc>
              <a:spcBef>
                <a:spcPct val="20000"/>
              </a:spcBef>
            </a:pPr>
            <a:r>
              <a:rPr lang="zh-CN" altLang="zh-CN" sz="2600" b="1" dirty="0">
                <a:solidFill>
                  <a:srgbClr val="080808"/>
                </a:solidFill>
                <a:latin typeface="仿宋" panose="02010609060101010101" pitchFamily="49" charset="-122"/>
                <a:ea typeface="仿宋" panose="02010609060101010101" pitchFamily="49" charset="-122"/>
              </a:rPr>
              <a:t>借：资本公积</a:t>
            </a:r>
            <a:r>
              <a:rPr lang="en-US" altLang="zh-CN" sz="2600" b="1" dirty="0">
                <a:solidFill>
                  <a:srgbClr val="080808"/>
                </a:solidFill>
                <a:latin typeface="仿宋" panose="02010609060101010101" pitchFamily="49" charset="-122"/>
                <a:ea typeface="仿宋" panose="02010609060101010101" pitchFamily="49" charset="-122"/>
              </a:rPr>
              <a:t>            500 000</a:t>
            </a:r>
            <a:endParaRPr lang="zh-CN" altLang="zh-CN" sz="2600" b="1" dirty="0">
              <a:solidFill>
                <a:srgbClr val="080808"/>
              </a:solidFill>
              <a:latin typeface="仿宋" panose="02010609060101010101" pitchFamily="49" charset="-122"/>
              <a:ea typeface="仿宋" panose="02010609060101010101" pitchFamily="49" charset="-122"/>
            </a:endParaRPr>
          </a:p>
          <a:p>
            <a:pPr>
              <a:lnSpc>
                <a:spcPct val="125000"/>
              </a:lnSpc>
              <a:spcBef>
                <a:spcPct val="20000"/>
              </a:spcBef>
            </a:pPr>
            <a:r>
              <a:rPr lang="en-US" altLang="zh-CN" sz="2600" b="1" dirty="0">
                <a:solidFill>
                  <a:srgbClr val="080808"/>
                </a:solidFill>
                <a:latin typeface="仿宋" panose="02010609060101010101" pitchFamily="49" charset="-122"/>
                <a:ea typeface="仿宋" panose="02010609060101010101" pitchFamily="49" charset="-122"/>
              </a:rPr>
              <a:t>    </a:t>
            </a:r>
            <a:r>
              <a:rPr lang="zh-CN" altLang="zh-CN" sz="2600" b="1" dirty="0">
                <a:solidFill>
                  <a:srgbClr val="080808"/>
                </a:solidFill>
                <a:latin typeface="仿宋" panose="02010609060101010101" pitchFamily="49" charset="-122"/>
                <a:ea typeface="仿宋" panose="02010609060101010101" pitchFamily="49" charset="-122"/>
              </a:rPr>
              <a:t>贷：实收资本——港城公司</a:t>
            </a:r>
            <a:r>
              <a:rPr lang="en-US" altLang="zh-CN" sz="2600" b="1" dirty="0">
                <a:solidFill>
                  <a:srgbClr val="080808"/>
                </a:solidFill>
                <a:latin typeface="仿宋" panose="02010609060101010101" pitchFamily="49" charset="-122"/>
                <a:ea typeface="仿宋" panose="02010609060101010101" pitchFamily="49" charset="-122"/>
              </a:rPr>
              <a:t>    250 000</a:t>
            </a:r>
            <a:endParaRPr lang="zh-CN" altLang="zh-CN" sz="2600" b="1" dirty="0">
              <a:solidFill>
                <a:srgbClr val="080808"/>
              </a:solidFill>
              <a:latin typeface="仿宋" panose="02010609060101010101" pitchFamily="49" charset="-122"/>
              <a:ea typeface="仿宋" panose="02010609060101010101" pitchFamily="49" charset="-122"/>
            </a:endParaRPr>
          </a:p>
          <a:p>
            <a:pPr>
              <a:lnSpc>
                <a:spcPct val="125000"/>
              </a:lnSpc>
              <a:spcBef>
                <a:spcPct val="20000"/>
              </a:spcBef>
            </a:pPr>
            <a:r>
              <a:rPr lang="en-US" altLang="zh-CN" sz="2600" b="1" dirty="0">
                <a:solidFill>
                  <a:srgbClr val="080808"/>
                </a:solidFill>
                <a:latin typeface="仿宋" panose="02010609060101010101" pitchFamily="49" charset="-122"/>
                <a:ea typeface="仿宋" panose="02010609060101010101" pitchFamily="49" charset="-122"/>
              </a:rPr>
              <a:t>                </a:t>
            </a:r>
            <a:r>
              <a:rPr lang="zh-CN" altLang="zh-CN" sz="2600" b="1" dirty="0">
                <a:solidFill>
                  <a:srgbClr val="080808"/>
                </a:solidFill>
                <a:latin typeface="仿宋" panose="02010609060101010101" pitchFamily="49" charset="-122"/>
                <a:ea typeface="仿宋" panose="02010609060101010101" pitchFamily="49" charset="-122"/>
              </a:rPr>
              <a:t>——强生公司</a:t>
            </a:r>
            <a:r>
              <a:rPr lang="en-US" altLang="zh-CN" sz="2600" b="1" dirty="0">
                <a:solidFill>
                  <a:srgbClr val="080808"/>
                </a:solidFill>
                <a:latin typeface="仿宋" panose="02010609060101010101" pitchFamily="49" charset="-122"/>
                <a:ea typeface="仿宋" panose="02010609060101010101" pitchFamily="49" charset="-122"/>
              </a:rPr>
              <a:t>    150 000</a:t>
            </a:r>
            <a:endParaRPr lang="zh-CN" altLang="zh-CN" sz="2600" b="1" dirty="0">
              <a:solidFill>
                <a:srgbClr val="080808"/>
              </a:solidFill>
              <a:latin typeface="仿宋" panose="02010609060101010101" pitchFamily="49" charset="-122"/>
              <a:ea typeface="仿宋" panose="02010609060101010101" pitchFamily="49" charset="-122"/>
            </a:endParaRPr>
          </a:p>
          <a:p>
            <a:pPr>
              <a:lnSpc>
                <a:spcPct val="125000"/>
              </a:lnSpc>
              <a:spcBef>
                <a:spcPct val="20000"/>
              </a:spcBef>
            </a:pPr>
            <a:r>
              <a:rPr lang="en-US" altLang="zh-CN" sz="2600" b="1" dirty="0">
                <a:solidFill>
                  <a:srgbClr val="080808"/>
                </a:solidFill>
                <a:latin typeface="仿宋" panose="02010609060101010101" pitchFamily="49" charset="-122"/>
                <a:ea typeface="仿宋" panose="02010609060101010101" pitchFamily="49" charset="-122"/>
              </a:rPr>
              <a:t>                </a:t>
            </a:r>
            <a:r>
              <a:rPr lang="zh-CN" altLang="zh-CN" sz="2600" b="1" dirty="0">
                <a:solidFill>
                  <a:srgbClr val="080808"/>
                </a:solidFill>
                <a:latin typeface="仿宋" panose="02010609060101010101" pitchFamily="49" charset="-122"/>
                <a:ea typeface="仿宋" panose="02010609060101010101" pitchFamily="49" charset="-122"/>
              </a:rPr>
              <a:t>——东海公司</a:t>
            </a:r>
            <a:r>
              <a:rPr lang="en-US" altLang="zh-CN" sz="2600" b="1" dirty="0">
                <a:solidFill>
                  <a:srgbClr val="080808"/>
                </a:solidFill>
                <a:latin typeface="仿宋" panose="02010609060101010101" pitchFamily="49" charset="-122"/>
                <a:ea typeface="仿宋" panose="02010609060101010101" pitchFamily="49" charset="-122"/>
              </a:rPr>
              <a:t>    100 000</a:t>
            </a:r>
            <a:endParaRPr lang="zh-CN" altLang="zh-CN" sz="2600" b="1" dirty="0">
              <a:solidFill>
                <a:srgbClr val="080808"/>
              </a:solidFill>
              <a:latin typeface="仿宋" panose="02010609060101010101" pitchFamily="49" charset="-122"/>
              <a:ea typeface="仿宋" panose="02010609060101010101" pitchFamily="49" charset="-122"/>
            </a:endParaRPr>
          </a:p>
        </p:txBody>
      </p:sp>
      <p:sp>
        <p:nvSpPr>
          <p:cNvPr id="200707" name="Rectangle 8"/>
          <p:cNvSpPr/>
          <p:nvPr/>
        </p:nvSpPr>
        <p:spPr>
          <a:xfrm>
            <a:off x="2309813" y="280988"/>
            <a:ext cx="7523162" cy="647700"/>
          </a:xfrm>
          <a:prstGeom prst="rect">
            <a:avLst/>
          </a:prstGeom>
          <a:solidFill>
            <a:schemeClr val="bg1">
              <a:alpha val="45882"/>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4】</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91"/>
                                        </p:tgtEl>
                                        <p:attrNameLst>
                                          <p:attrName>style.visibility</p:attrName>
                                        </p:attrNameLst>
                                      </p:cBhvr>
                                      <p:to>
                                        <p:strVal val="visible"/>
                                      </p:to>
                                    </p:set>
                                    <p:animEffect transition="in" filter="blinds(horizontal)">
                                      <p:cBhvr>
                                        <p:cTn id="7" dur="500"/>
                                        <p:tgtEl>
                                          <p:spTgt spid="24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1" grpId="0"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1729" name="Rectangle 2"/>
          <p:cNvSpPr/>
          <p:nvPr/>
        </p:nvSpPr>
        <p:spPr>
          <a:xfrm>
            <a:off x="2062163" y="1198563"/>
            <a:ext cx="8177212" cy="2030095"/>
          </a:xfrm>
          <a:prstGeom prst="rect">
            <a:avLst/>
          </a:prstGeom>
          <a:noFill/>
          <a:ln w="9525" cap="flat" cmpd="sng">
            <a:solidFill>
              <a:schemeClr val="accent1"/>
            </a:solidFill>
            <a:prstDash val="solid"/>
            <a:miter/>
            <a:headEnd type="none" w="med" len="med"/>
            <a:tailEnd type="none" w="med" len="med"/>
          </a:ln>
        </p:spPr>
        <p:txBody>
          <a:bodyPr anchor="t" anchorCtr="0">
            <a:spAutoFit/>
          </a:bodyPr>
          <a:p>
            <a:pPr>
              <a:lnSpc>
                <a:spcPct val="150000"/>
              </a:lnSpc>
              <a:spcBef>
                <a:spcPct val="25000"/>
              </a:spcBef>
              <a:buClr>
                <a:srgbClr val="FF0000"/>
              </a:buClr>
              <a:buFont typeface="Wingdings" panose="05000000000000000000" pitchFamily="2" charset="2"/>
              <a:buChar char="p"/>
            </a:pPr>
            <a:r>
              <a:rPr lang="en-US" altLang="zh-CN" sz="2800" b="1" dirty="0">
                <a:solidFill>
                  <a:srgbClr val="080808"/>
                </a:solidFill>
                <a:latin typeface="楷体" panose="02010609060101010101" pitchFamily="49" charset="-122"/>
                <a:ea typeface="楷体" panose="02010609060101010101" pitchFamily="49" charset="-122"/>
              </a:rPr>
              <a:t>12</a:t>
            </a:r>
            <a:r>
              <a:rPr lang="zh-CN" altLang="zh-CN" sz="2800" b="1" dirty="0">
                <a:solidFill>
                  <a:srgbClr val="080808"/>
                </a:solidFill>
                <a:latin typeface="楷体" panose="02010609060101010101" pitchFamily="49" charset="-122"/>
                <a:ea typeface="楷体" panose="02010609060101010101" pitchFamily="49" charset="-122"/>
              </a:rPr>
              <a:t>月</a:t>
            </a:r>
            <a:r>
              <a:rPr lang="en-US" altLang="zh-CN" sz="2800" b="1" dirty="0">
                <a:solidFill>
                  <a:srgbClr val="080808"/>
                </a:solidFill>
                <a:latin typeface="楷体" panose="02010609060101010101" pitchFamily="49" charset="-122"/>
                <a:ea typeface="楷体" panose="02010609060101010101" pitchFamily="49" charset="-122"/>
              </a:rPr>
              <a:t>1</a:t>
            </a:r>
            <a:r>
              <a:rPr lang="zh-CN" altLang="zh-CN" sz="2800" b="1" dirty="0">
                <a:solidFill>
                  <a:srgbClr val="080808"/>
                </a:solidFill>
                <a:latin typeface="楷体" panose="02010609060101010101" pitchFamily="49" charset="-122"/>
                <a:ea typeface="楷体" panose="02010609060101010101" pitchFamily="49" charset="-122"/>
              </a:rPr>
              <a:t>日，接受宏源</a:t>
            </a:r>
            <a:r>
              <a:rPr lang="zh-CN" altLang="en-US" sz="2800" b="1" dirty="0">
                <a:solidFill>
                  <a:srgbClr val="080808"/>
                </a:solidFill>
                <a:latin typeface="楷体" panose="02010609060101010101" pitchFamily="49" charset="-122"/>
                <a:ea typeface="楷体" panose="02010609060101010101" pitchFamily="49" charset="-122"/>
              </a:rPr>
              <a:t>证券公司</a:t>
            </a:r>
            <a:r>
              <a:rPr lang="zh-CN" altLang="zh-CN" sz="2800" b="1" dirty="0">
                <a:solidFill>
                  <a:srgbClr val="080808"/>
                </a:solidFill>
                <a:latin typeface="楷体" panose="02010609060101010101" pitchFamily="49" charset="-122"/>
                <a:ea typeface="楷体" panose="02010609060101010101" pitchFamily="49" charset="-122"/>
              </a:rPr>
              <a:t>投资</a:t>
            </a:r>
            <a:r>
              <a:rPr lang="en-US" altLang="zh-CN" sz="2800" b="1" dirty="0">
                <a:solidFill>
                  <a:srgbClr val="080808"/>
                </a:solidFill>
                <a:latin typeface="楷体" panose="02010609060101010101" pitchFamily="49" charset="-122"/>
                <a:ea typeface="楷体" panose="02010609060101010101" pitchFamily="49" charset="-122"/>
              </a:rPr>
              <a:t>1 200 000</a:t>
            </a:r>
            <a:r>
              <a:rPr lang="zh-CN" altLang="zh-CN" sz="2800" b="1" dirty="0">
                <a:solidFill>
                  <a:srgbClr val="080808"/>
                </a:solidFill>
                <a:latin typeface="楷体" panose="02010609060101010101" pitchFamily="49" charset="-122"/>
                <a:ea typeface="楷体" panose="02010609060101010101" pitchFamily="49" charset="-122"/>
              </a:rPr>
              <a:t>元。根据“投资协议”</a:t>
            </a:r>
            <a:r>
              <a:rPr lang="zh-CN" altLang="en-US" sz="2800" b="1" dirty="0">
                <a:solidFill>
                  <a:srgbClr val="080808"/>
                </a:solidFill>
                <a:latin typeface="楷体" panose="02010609060101010101" pitchFamily="49" charset="-122"/>
                <a:ea typeface="楷体" panose="02010609060101010101" pitchFamily="49" charset="-122"/>
              </a:rPr>
              <a:t>，</a:t>
            </a:r>
            <a:r>
              <a:rPr lang="zh-CN" altLang="zh-CN" sz="2800" b="1" dirty="0">
                <a:solidFill>
                  <a:srgbClr val="080808"/>
                </a:solidFill>
                <a:latin typeface="楷体" panose="02010609060101010101" pitchFamily="49" charset="-122"/>
                <a:ea typeface="楷体" panose="02010609060101010101" pitchFamily="49" charset="-122"/>
              </a:rPr>
              <a:t>该投资在注册资本中所占份额为</a:t>
            </a:r>
            <a:r>
              <a:rPr lang="en-US" altLang="zh-CN" sz="2800" b="1" dirty="0">
                <a:solidFill>
                  <a:srgbClr val="080808"/>
                </a:solidFill>
                <a:latin typeface="楷体" panose="02010609060101010101" pitchFamily="49" charset="-122"/>
                <a:ea typeface="楷体" panose="02010609060101010101" pitchFamily="49" charset="-122"/>
              </a:rPr>
              <a:t>1 000 000</a:t>
            </a:r>
            <a:r>
              <a:rPr lang="zh-CN" altLang="zh-CN" sz="2800" b="1" dirty="0">
                <a:solidFill>
                  <a:srgbClr val="080808"/>
                </a:solidFill>
                <a:latin typeface="楷体" panose="02010609060101010101" pitchFamily="49" charset="-122"/>
                <a:ea typeface="楷体" panose="02010609060101010101" pitchFamily="49" charset="-122"/>
              </a:rPr>
              <a:t>元，其余</a:t>
            </a:r>
            <a:r>
              <a:rPr lang="en-US" altLang="zh-CN" sz="2800" b="1" dirty="0">
                <a:solidFill>
                  <a:srgbClr val="080808"/>
                </a:solidFill>
                <a:latin typeface="楷体" panose="02010609060101010101" pitchFamily="49" charset="-122"/>
                <a:ea typeface="楷体" panose="02010609060101010101" pitchFamily="49" charset="-122"/>
              </a:rPr>
              <a:t>200 000</a:t>
            </a:r>
            <a:r>
              <a:rPr lang="zh-CN" altLang="zh-CN" sz="2800" b="1" dirty="0">
                <a:solidFill>
                  <a:srgbClr val="080808"/>
                </a:solidFill>
                <a:latin typeface="楷体" panose="02010609060101010101" pitchFamily="49" charset="-122"/>
                <a:ea typeface="楷体" panose="02010609060101010101" pitchFamily="49" charset="-122"/>
              </a:rPr>
              <a:t>元作为资本公积。</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24591" name="Rectangle 15"/>
          <p:cNvSpPr/>
          <p:nvPr/>
        </p:nvSpPr>
        <p:spPr>
          <a:xfrm>
            <a:off x="2095500" y="3716338"/>
            <a:ext cx="8143875" cy="2160587"/>
          </a:xfrm>
          <a:prstGeom prst="rect">
            <a:avLst/>
          </a:prstGeom>
          <a:solidFill>
            <a:schemeClr val="bg1"/>
          </a:solid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zh-CN" sz="2800" b="1" dirty="0">
                <a:solidFill>
                  <a:srgbClr val="080808"/>
                </a:solidFill>
                <a:latin typeface="仿宋" panose="02010609060101010101" pitchFamily="49" charset="-122"/>
                <a:ea typeface="仿宋" panose="02010609060101010101" pitchFamily="49" charset="-122"/>
              </a:rPr>
              <a:t>借：银行存款</a:t>
            </a:r>
            <a:r>
              <a:rPr lang="en-US" altLang="zh-CN" sz="2800" b="1" dirty="0">
                <a:solidFill>
                  <a:srgbClr val="080808"/>
                </a:solidFill>
                <a:latin typeface="仿宋" panose="02010609060101010101" pitchFamily="49" charset="-122"/>
                <a:ea typeface="仿宋" panose="02010609060101010101" pitchFamily="49" charset="-122"/>
              </a:rPr>
              <a:t>         1 200 000</a:t>
            </a:r>
            <a:endParaRPr lang="zh-CN" altLang="zh-CN" sz="28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en-US" altLang="zh-CN" sz="2800" b="1" dirty="0">
                <a:solidFill>
                  <a:srgbClr val="080808"/>
                </a:solidFill>
                <a:latin typeface="仿宋" panose="02010609060101010101" pitchFamily="49" charset="-122"/>
                <a:ea typeface="仿宋" panose="02010609060101010101" pitchFamily="49" charset="-122"/>
              </a:rPr>
              <a:t>    </a:t>
            </a:r>
            <a:r>
              <a:rPr lang="zh-CN" altLang="zh-CN" sz="2800" b="1" dirty="0">
                <a:solidFill>
                  <a:srgbClr val="080808"/>
                </a:solidFill>
                <a:latin typeface="仿宋" panose="02010609060101010101" pitchFamily="49" charset="-122"/>
                <a:ea typeface="仿宋" panose="02010609060101010101" pitchFamily="49" charset="-122"/>
              </a:rPr>
              <a:t>贷：实收资本——宏源证券</a:t>
            </a:r>
            <a:r>
              <a:rPr lang="en-US" altLang="zh-CN" sz="2800" b="1" dirty="0">
                <a:solidFill>
                  <a:srgbClr val="080808"/>
                </a:solidFill>
                <a:latin typeface="仿宋" panose="02010609060101010101" pitchFamily="49" charset="-122"/>
                <a:ea typeface="仿宋" panose="02010609060101010101" pitchFamily="49" charset="-122"/>
              </a:rPr>
              <a:t>    1 000 000</a:t>
            </a:r>
            <a:endParaRPr lang="zh-CN" altLang="zh-CN" sz="28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en-US" altLang="zh-CN" sz="2800" b="1" dirty="0">
                <a:solidFill>
                  <a:srgbClr val="080808"/>
                </a:solidFill>
                <a:latin typeface="仿宋" panose="02010609060101010101" pitchFamily="49" charset="-122"/>
                <a:ea typeface="仿宋" panose="02010609060101010101" pitchFamily="49" charset="-122"/>
              </a:rPr>
              <a:t>        </a:t>
            </a:r>
            <a:r>
              <a:rPr lang="zh-CN" altLang="zh-CN" sz="2800" b="1" dirty="0">
                <a:solidFill>
                  <a:srgbClr val="080808"/>
                </a:solidFill>
                <a:latin typeface="仿宋" panose="02010609060101010101" pitchFamily="49" charset="-122"/>
                <a:ea typeface="仿宋" panose="02010609060101010101" pitchFamily="49" charset="-122"/>
              </a:rPr>
              <a:t>资本公积——资本溢价</a:t>
            </a:r>
            <a:r>
              <a:rPr lang="en-US" altLang="zh-CN" sz="2800" b="1" dirty="0">
                <a:solidFill>
                  <a:srgbClr val="080808"/>
                </a:solidFill>
                <a:latin typeface="仿宋" panose="02010609060101010101" pitchFamily="49" charset="-122"/>
                <a:ea typeface="仿宋" panose="02010609060101010101" pitchFamily="49" charset="-122"/>
              </a:rPr>
              <a:t>      200 000 </a:t>
            </a:r>
            <a:endParaRPr lang="zh-CN" altLang="zh-CN" sz="2800" b="1" dirty="0">
              <a:solidFill>
                <a:srgbClr val="080808"/>
              </a:solidFill>
              <a:latin typeface="仿宋" panose="02010609060101010101" pitchFamily="49" charset="-122"/>
              <a:ea typeface="仿宋" panose="02010609060101010101" pitchFamily="49" charset="-122"/>
            </a:endParaRPr>
          </a:p>
        </p:txBody>
      </p:sp>
      <p:sp>
        <p:nvSpPr>
          <p:cNvPr id="201731" name="Rectangle 8"/>
          <p:cNvSpPr/>
          <p:nvPr/>
        </p:nvSpPr>
        <p:spPr>
          <a:xfrm>
            <a:off x="2381250" y="280988"/>
            <a:ext cx="7523163" cy="647700"/>
          </a:xfrm>
          <a:prstGeom prst="rect">
            <a:avLst/>
          </a:prstGeom>
          <a:solidFill>
            <a:schemeClr val="bg1">
              <a:alpha val="45882"/>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5】</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91"/>
                                        </p:tgtEl>
                                        <p:attrNameLst>
                                          <p:attrName>style.visibility</p:attrName>
                                        </p:attrNameLst>
                                      </p:cBhvr>
                                      <p:to>
                                        <p:strVal val="visible"/>
                                      </p:to>
                                    </p:set>
                                    <p:animEffect transition="in" filter="blinds(horizontal)">
                                      <p:cBhvr>
                                        <p:cTn id="7" dur="500"/>
                                        <p:tgtEl>
                                          <p:spTgt spid="24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1"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2753" name="Text Box 5"/>
          <p:cNvSpPr txBox="1"/>
          <p:nvPr/>
        </p:nvSpPr>
        <p:spPr>
          <a:xfrm>
            <a:off x="2027238" y="1214438"/>
            <a:ext cx="8283575" cy="2030095"/>
          </a:xfrm>
          <a:prstGeom prst="rect">
            <a:avLst/>
          </a:prstGeom>
          <a:noFill/>
          <a:ln w="9525" cap="flat" cmpd="sng">
            <a:solidFill>
              <a:schemeClr val="accent1"/>
            </a:solidFill>
            <a:prstDash val="solid"/>
            <a:miter/>
            <a:headEnd type="none" w="med" len="med"/>
            <a:tailEnd type="none" w="med" len="med"/>
          </a:ln>
        </p:spPr>
        <p:txBody>
          <a:bodyPr anchor="t" anchorCtr="0">
            <a:spAutoFit/>
          </a:bodyPr>
          <a:p>
            <a:pPr>
              <a:lnSpc>
                <a:spcPct val="150000"/>
              </a:lnSpc>
              <a:spcBef>
                <a:spcPct val="25000"/>
              </a:spcBef>
              <a:buClr>
                <a:srgbClr val="FF0000"/>
              </a:buClr>
              <a:buFont typeface="Wingdings" panose="05000000000000000000" pitchFamily="2" charset="2"/>
              <a:buChar char="p"/>
            </a:pPr>
            <a:r>
              <a:rPr lang="en-US" altLang="zh-CN" sz="2800" b="1" dirty="0">
                <a:solidFill>
                  <a:srgbClr val="080808"/>
                </a:solidFill>
                <a:latin typeface="楷体" panose="02010609060101010101" pitchFamily="49" charset="-122"/>
                <a:ea typeface="楷体" panose="02010609060101010101" pitchFamily="49" charset="-122"/>
              </a:rPr>
              <a:t>12</a:t>
            </a:r>
            <a:r>
              <a:rPr lang="zh-CN" altLang="zh-CN" sz="2800" b="1" dirty="0">
                <a:solidFill>
                  <a:srgbClr val="080808"/>
                </a:solidFill>
                <a:latin typeface="楷体" panose="02010609060101010101" pitchFamily="49" charset="-122"/>
                <a:ea typeface="楷体" panose="02010609060101010101" pitchFamily="49" charset="-122"/>
              </a:rPr>
              <a:t>月</a:t>
            </a:r>
            <a:r>
              <a:rPr lang="en-US" altLang="zh-CN" sz="2800" b="1" dirty="0">
                <a:solidFill>
                  <a:srgbClr val="080808"/>
                </a:solidFill>
                <a:latin typeface="楷体" panose="02010609060101010101" pitchFamily="49" charset="-122"/>
                <a:ea typeface="楷体" panose="02010609060101010101" pitchFamily="49" charset="-122"/>
              </a:rPr>
              <a:t>1</a:t>
            </a:r>
            <a:r>
              <a:rPr lang="zh-CN" altLang="zh-CN" sz="2800" b="1" dirty="0">
                <a:solidFill>
                  <a:srgbClr val="080808"/>
                </a:solidFill>
                <a:latin typeface="楷体" panose="02010609060101010101" pitchFamily="49" charset="-122"/>
                <a:ea typeface="楷体" panose="02010609060101010101" pitchFamily="49" charset="-122"/>
              </a:rPr>
              <a:t>日，</a:t>
            </a:r>
            <a:r>
              <a:rPr lang="zh-CN" altLang="en-US" sz="2800" b="1" dirty="0">
                <a:solidFill>
                  <a:srgbClr val="080808"/>
                </a:solidFill>
                <a:latin typeface="楷体" panose="02010609060101010101" pitchFamily="49" charset="-122"/>
                <a:ea typeface="楷体" panose="02010609060101010101" pitchFamily="49" charset="-122"/>
              </a:rPr>
              <a:t>向</a:t>
            </a:r>
            <a:r>
              <a:rPr lang="zh-CN" altLang="zh-CN" sz="2800" b="1" dirty="0">
                <a:solidFill>
                  <a:srgbClr val="080808"/>
                </a:solidFill>
                <a:latin typeface="楷体" panose="02010609060101010101" pitchFamily="49" charset="-122"/>
                <a:ea typeface="楷体" panose="02010609060101010101" pitchFamily="49" charset="-122"/>
              </a:rPr>
              <a:t>开户银行中国工商银行南海市支行借款</a:t>
            </a:r>
            <a:r>
              <a:rPr lang="en-US" altLang="zh-CN" sz="2800" b="1" dirty="0">
                <a:solidFill>
                  <a:srgbClr val="080808"/>
                </a:solidFill>
                <a:latin typeface="楷体" panose="02010609060101010101" pitchFamily="49" charset="-122"/>
                <a:ea typeface="楷体" panose="02010609060101010101" pitchFamily="49" charset="-122"/>
              </a:rPr>
              <a:t>400 000</a:t>
            </a:r>
            <a:r>
              <a:rPr lang="zh-CN" altLang="zh-CN" sz="2800" b="1" dirty="0">
                <a:solidFill>
                  <a:srgbClr val="080808"/>
                </a:solidFill>
                <a:latin typeface="楷体" panose="02010609060101010101" pitchFamily="49" charset="-122"/>
                <a:ea typeface="楷体" panose="02010609060101010101" pitchFamily="49" charset="-122"/>
              </a:rPr>
              <a:t>元</a:t>
            </a:r>
            <a:r>
              <a:rPr lang="zh-CN" altLang="en-US" sz="2800" b="1" dirty="0">
                <a:solidFill>
                  <a:srgbClr val="080808"/>
                </a:solidFill>
                <a:latin typeface="楷体" panose="02010609060101010101" pitchFamily="49" charset="-122"/>
                <a:ea typeface="楷体" panose="02010609060101010101" pitchFamily="49" charset="-122"/>
              </a:rPr>
              <a:t>，</a:t>
            </a:r>
            <a:r>
              <a:rPr lang="zh-CN" altLang="zh-CN" sz="2800" b="1" dirty="0">
                <a:solidFill>
                  <a:srgbClr val="080808"/>
                </a:solidFill>
                <a:latin typeface="楷体" panose="02010609060101010101" pitchFamily="49" charset="-122"/>
                <a:ea typeface="楷体" panose="02010609060101010101" pitchFamily="49" charset="-122"/>
                <a:sym typeface="+mn-ea"/>
              </a:rPr>
              <a:t>年利率</a:t>
            </a:r>
            <a:r>
              <a:rPr lang="en-US" altLang="zh-CN" sz="2800" b="1" dirty="0">
                <a:solidFill>
                  <a:srgbClr val="080808"/>
                </a:solidFill>
                <a:latin typeface="楷体" panose="02010609060101010101" pitchFamily="49" charset="-122"/>
                <a:ea typeface="楷体" panose="02010609060101010101" pitchFamily="49" charset="-122"/>
                <a:sym typeface="+mn-ea"/>
              </a:rPr>
              <a:t>7.2</a:t>
            </a:r>
            <a:r>
              <a:rPr lang="zh-CN" altLang="zh-CN" sz="2800" b="1" dirty="0">
                <a:solidFill>
                  <a:srgbClr val="080808"/>
                </a:solidFill>
                <a:latin typeface="楷体" panose="02010609060101010101" pitchFamily="49" charset="-122"/>
                <a:ea typeface="楷体" panose="02010609060101010101" pitchFamily="49" charset="-122"/>
                <a:sym typeface="+mn-ea"/>
              </a:rPr>
              <a:t>％，期限</a:t>
            </a:r>
            <a:r>
              <a:rPr lang="en-US" altLang="zh-CN" sz="2800" b="1" dirty="0">
                <a:solidFill>
                  <a:srgbClr val="080808"/>
                </a:solidFill>
                <a:latin typeface="楷体" panose="02010609060101010101" pitchFamily="49" charset="-122"/>
                <a:ea typeface="楷体" panose="02010609060101010101" pitchFamily="49" charset="-122"/>
                <a:sym typeface="+mn-ea"/>
              </a:rPr>
              <a:t>9</a:t>
            </a:r>
            <a:r>
              <a:rPr lang="zh-CN" altLang="zh-CN" sz="2800" b="1" dirty="0">
                <a:solidFill>
                  <a:srgbClr val="080808"/>
                </a:solidFill>
                <a:latin typeface="楷体" panose="02010609060101010101" pitchFamily="49" charset="-122"/>
                <a:ea typeface="楷体" panose="02010609060101010101" pitchFamily="49" charset="-122"/>
                <a:sym typeface="+mn-ea"/>
              </a:rPr>
              <a:t>个月</a:t>
            </a:r>
            <a:r>
              <a:rPr lang="zh-CN" altLang="zh-CN" sz="2800" b="1" dirty="0">
                <a:solidFill>
                  <a:srgbClr val="080808"/>
                </a:solidFill>
                <a:latin typeface="楷体" panose="02010609060101010101" pitchFamily="49" charset="-122"/>
                <a:ea typeface="楷体" panose="02010609060101010101" pitchFamily="49" charset="-122"/>
              </a:rPr>
              <a:t>，利息按季结算。编制借款及计提利息会计分录。</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202754" name="Rectangle 6"/>
          <p:cNvSpPr/>
          <p:nvPr/>
        </p:nvSpPr>
        <p:spPr>
          <a:xfrm>
            <a:off x="2309813" y="188913"/>
            <a:ext cx="7559675" cy="863600"/>
          </a:xfrm>
          <a:prstGeom prst="rect">
            <a:avLst/>
          </a:prstGeom>
          <a:solidFill>
            <a:schemeClr val="bg1">
              <a:alpha val="34900"/>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6】</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0727" name="Rectangle 7"/>
          <p:cNvSpPr/>
          <p:nvPr/>
        </p:nvSpPr>
        <p:spPr>
          <a:xfrm>
            <a:off x="1992313" y="3317875"/>
            <a:ext cx="8318500" cy="3495675"/>
          </a:xfrm>
          <a:prstGeom prst="rect">
            <a:avLst/>
          </a:prstGeom>
          <a:solidFill>
            <a:schemeClr val="bg1"/>
          </a:solidFill>
          <a:ln w="19050">
            <a:noFill/>
          </a:ln>
        </p:spPr>
        <p:txBody>
          <a:bodyPr anchor="ctr" anchorCtr="0"/>
          <a:p>
            <a:pPr>
              <a:lnSpc>
                <a:spcPct val="150000"/>
              </a:lnSpc>
              <a:spcBef>
                <a:spcPct val="20000"/>
              </a:spcBef>
            </a:pPr>
            <a:r>
              <a:rPr lang="zh-CN" altLang="en-US" sz="2800" b="1" dirty="0">
                <a:solidFill>
                  <a:srgbClr val="080808"/>
                </a:solidFill>
                <a:latin typeface="仿宋" panose="02010609060101010101" pitchFamily="49" charset="-122"/>
                <a:ea typeface="仿宋" panose="02010609060101010101" pitchFamily="49" charset="-122"/>
              </a:rPr>
              <a:t>借：银行存款       </a:t>
            </a:r>
            <a:r>
              <a:rPr lang="en-US" altLang="zh-CN" sz="2800" b="1" dirty="0">
                <a:solidFill>
                  <a:srgbClr val="080808"/>
                </a:solidFill>
                <a:latin typeface="仿宋" panose="02010609060101010101" pitchFamily="49" charset="-122"/>
                <a:ea typeface="仿宋" panose="02010609060101010101" pitchFamily="49" charset="-122"/>
              </a:rPr>
              <a:t>400 000</a:t>
            </a:r>
            <a:endParaRPr lang="en-US" altLang="zh-CN" sz="28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2800" b="1" dirty="0">
                <a:solidFill>
                  <a:srgbClr val="080808"/>
                </a:solidFill>
                <a:latin typeface="仿宋" panose="02010609060101010101" pitchFamily="49" charset="-122"/>
                <a:ea typeface="仿宋" panose="02010609060101010101" pitchFamily="49" charset="-122"/>
              </a:rPr>
              <a:t>    贷：短期借款</a:t>
            </a:r>
            <a:r>
              <a:rPr lang="en-US" altLang="zh-CN" sz="2800" b="1" dirty="0">
                <a:solidFill>
                  <a:srgbClr val="080808"/>
                </a:solidFill>
                <a:latin typeface="仿宋" panose="02010609060101010101" pitchFamily="49" charset="-122"/>
                <a:ea typeface="仿宋" panose="02010609060101010101" pitchFamily="49" charset="-122"/>
              </a:rPr>
              <a:t>--</a:t>
            </a:r>
            <a:r>
              <a:rPr lang="zh-CN" altLang="zh-CN" sz="2800" b="1" dirty="0">
                <a:solidFill>
                  <a:srgbClr val="080808"/>
                </a:solidFill>
                <a:latin typeface="仿宋" panose="02010609060101010101" pitchFamily="49" charset="-122"/>
                <a:ea typeface="仿宋" panose="02010609060101010101" pitchFamily="49" charset="-122"/>
              </a:rPr>
              <a:t>工行南海市支行</a:t>
            </a:r>
            <a:r>
              <a:rPr lang="en-US" altLang="zh-CN" sz="2800" b="1" dirty="0">
                <a:solidFill>
                  <a:srgbClr val="080808"/>
                </a:solidFill>
                <a:latin typeface="仿宋" panose="02010609060101010101" pitchFamily="49" charset="-122"/>
                <a:ea typeface="仿宋" panose="02010609060101010101" pitchFamily="49" charset="-122"/>
              </a:rPr>
              <a:t>  400 000</a:t>
            </a:r>
            <a:endParaRPr lang="en-US" altLang="zh-CN" sz="28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2800" b="1" dirty="0">
                <a:solidFill>
                  <a:srgbClr val="080808"/>
                </a:solidFill>
                <a:latin typeface="仿宋" panose="02010609060101010101" pitchFamily="49" charset="-122"/>
                <a:ea typeface="仿宋" panose="02010609060101010101" pitchFamily="49" charset="-122"/>
              </a:rPr>
              <a:t>每月计提利息：</a:t>
            </a:r>
            <a:endParaRPr lang="en-US" altLang="zh-CN" sz="28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2800" b="1" dirty="0">
                <a:solidFill>
                  <a:srgbClr val="080808"/>
                </a:solidFill>
                <a:latin typeface="仿宋" panose="02010609060101010101" pitchFamily="49" charset="-122"/>
                <a:ea typeface="仿宋" panose="02010609060101010101" pitchFamily="49" charset="-122"/>
              </a:rPr>
              <a:t>借：财务费用          </a:t>
            </a:r>
            <a:r>
              <a:rPr lang="en-US" altLang="zh-CN" sz="2800" b="1" dirty="0">
                <a:solidFill>
                  <a:srgbClr val="080808"/>
                </a:solidFill>
                <a:latin typeface="仿宋" panose="02010609060101010101" pitchFamily="49" charset="-122"/>
                <a:ea typeface="仿宋" panose="02010609060101010101" pitchFamily="49" charset="-122"/>
              </a:rPr>
              <a:t>2400</a:t>
            </a:r>
            <a:endParaRPr lang="en-US" altLang="zh-CN" sz="28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en-US" altLang="zh-CN" sz="2800" b="1" dirty="0">
                <a:solidFill>
                  <a:srgbClr val="080808"/>
                </a:solidFill>
                <a:latin typeface="仿宋" panose="02010609060101010101" pitchFamily="49" charset="-122"/>
                <a:ea typeface="仿宋" panose="02010609060101010101" pitchFamily="49" charset="-122"/>
              </a:rPr>
              <a:t>    </a:t>
            </a:r>
            <a:r>
              <a:rPr lang="zh-CN" altLang="en-US" sz="2800" b="1" dirty="0">
                <a:solidFill>
                  <a:srgbClr val="080808"/>
                </a:solidFill>
                <a:latin typeface="仿宋" panose="02010609060101010101" pitchFamily="49" charset="-122"/>
                <a:ea typeface="仿宋" panose="02010609060101010101" pitchFamily="49" charset="-122"/>
              </a:rPr>
              <a:t>贷：应付利息</a:t>
            </a:r>
            <a:r>
              <a:rPr lang="zh-CN" altLang="en-US" sz="2400" b="1" dirty="0">
                <a:solidFill>
                  <a:srgbClr val="080808"/>
                </a:solidFill>
                <a:latin typeface="仿宋" panose="02010609060101010101" pitchFamily="49" charset="-122"/>
                <a:ea typeface="仿宋" panose="02010609060101010101" pitchFamily="49" charset="-122"/>
              </a:rPr>
              <a:t>（</a:t>
            </a:r>
            <a:r>
              <a:rPr lang="en-US" altLang="zh-CN" sz="2400" b="1" dirty="0">
                <a:solidFill>
                  <a:srgbClr val="080808"/>
                </a:solidFill>
                <a:latin typeface="仿宋" panose="02010609060101010101" pitchFamily="49" charset="-122"/>
                <a:ea typeface="仿宋" panose="02010609060101010101" pitchFamily="49" charset="-122"/>
              </a:rPr>
              <a:t>400 000×0.072/12 = 2400</a:t>
            </a:r>
            <a:r>
              <a:rPr lang="zh-CN" altLang="en-US" sz="2400" b="1" dirty="0">
                <a:solidFill>
                  <a:srgbClr val="080808"/>
                </a:solidFill>
                <a:latin typeface="仿宋" panose="02010609060101010101" pitchFamily="49" charset="-122"/>
                <a:ea typeface="仿宋" panose="02010609060101010101" pitchFamily="49" charset="-122"/>
              </a:rPr>
              <a:t>） </a:t>
            </a:r>
            <a:r>
              <a:rPr lang="en-US" altLang="zh-CN" sz="2800" b="1" dirty="0">
                <a:solidFill>
                  <a:srgbClr val="080808"/>
                </a:solidFill>
                <a:latin typeface="仿宋" panose="02010609060101010101" pitchFamily="49" charset="-122"/>
                <a:ea typeface="仿宋" panose="02010609060101010101" pitchFamily="49" charset="-122"/>
              </a:rPr>
              <a:t>2400</a:t>
            </a:r>
            <a:r>
              <a:rPr lang="zh-CN" altLang="en-US" sz="2800" b="1" dirty="0">
                <a:solidFill>
                  <a:srgbClr val="080808"/>
                </a:solidFill>
                <a:latin typeface="仿宋" panose="02010609060101010101" pitchFamily="49" charset="-122"/>
                <a:ea typeface="仿宋" panose="02010609060101010101" pitchFamily="49" charset="-122"/>
              </a:rPr>
              <a:t> </a:t>
            </a:r>
            <a:endParaRPr lang="en-US" altLang="zh-CN" sz="2800" b="1" dirty="0">
              <a:solidFill>
                <a:srgbClr val="080808"/>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7">
                                            <p:txEl>
                                              <p:charRg st="0" end="2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7">
                                            <p:txEl>
                                              <p:charRg st="21" end="5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27">
                                            <p:txEl>
                                              <p:charRg st="50" end="5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7">
                                            <p:txEl>
                                              <p:charRg st="58" end="7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27">
                                            <p:txEl>
                                              <p:charRg st="79" end="1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3777" name="Text Box 23"/>
          <p:cNvSpPr txBox="1"/>
          <p:nvPr/>
        </p:nvSpPr>
        <p:spPr>
          <a:xfrm>
            <a:off x="2028825" y="1196975"/>
            <a:ext cx="8139113" cy="2168525"/>
          </a:xfrm>
          <a:prstGeom prst="rect">
            <a:avLst/>
          </a:prstGeom>
          <a:noFill/>
          <a:ln w="9525" cap="flat" cmpd="sng">
            <a:solidFill>
              <a:schemeClr val="accent1"/>
            </a:solidFill>
            <a:prstDash val="solid"/>
            <a:miter/>
            <a:headEnd type="none" w="med" len="med"/>
            <a:tailEnd type="none" w="med" len="med"/>
          </a:ln>
        </p:spPr>
        <p:txBody>
          <a:bodyPr anchor="t" anchorCtr="0">
            <a:spAutoFit/>
          </a:bodyPr>
          <a:p>
            <a:pPr>
              <a:lnSpc>
                <a:spcPct val="150000"/>
              </a:lnSpc>
              <a:spcBef>
                <a:spcPct val="25000"/>
              </a:spcBef>
              <a:buClr>
                <a:srgbClr val="FF0000"/>
              </a:buClr>
              <a:buFont typeface="Wingdings" panose="05000000000000000000" pitchFamily="2" charset="2"/>
              <a:buChar char="p"/>
            </a:pPr>
            <a:r>
              <a:rPr lang="en-US" altLang="zh-CN" sz="3000" b="1" dirty="0">
                <a:solidFill>
                  <a:srgbClr val="080808"/>
                </a:solidFill>
                <a:latin typeface="楷体" panose="02010609060101010101" pitchFamily="49" charset="-122"/>
                <a:ea typeface="楷体" panose="02010609060101010101" pitchFamily="49" charset="-122"/>
              </a:rPr>
              <a:t>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28</a:t>
            </a:r>
            <a:r>
              <a:rPr lang="zh-CN" altLang="zh-CN" sz="3000" b="1" dirty="0">
                <a:solidFill>
                  <a:srgbClr val="080808"/>
                </a:solidFill>
                <a:latin typeface="楷体" panose="02010609060101010101" pitchFamily="49" charset="-122"/>
                <a:ea typeface="楷体" panose="02010609060101010101" pitchFamily="49" charset="-122"/>
              </a:rPr>
              <a:t>日，收到“中国工商银行南海市支行计收利息（付款通知）”，计息起讫日期为</a:t>
            </a:r>
            <a:r>
              <a:rPr lang="en-US" altLang="zh-CN" sz="3000" b="1" dirty="0">
                <a:solidFill>
                  <a:srgbClr val="080808"/>
                </a:solidFill>
                <a:latin typeface="楷体" panose="02010609060101010101" pitchFamily="49" charset="-122"/>
                <a:ea typeface="楷体" panose="02010609060101010101" pitchFamily="49" charset="-122"/>
              </a:rPr>
              <a:t>12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1</a:t>
            </a:r>
            <a:r>
              <a:rPr lang="zh-CN" altLang="zh-CN" sz="3000" b="1" dirty="0">
                <a:solidFill>
                  <a:srgbClr val="080808"/>
                </a:solidFill>
                <a:latin typeface="楷体" panose="02010609060101010101" pitchFamily="49" charset="-122"/>
                <a:ea typeface="楷体" panose="02010609060101010101" pitchFamily="49" charset="-122"/>
              </a:rPr>
              <a:t>日——</a:t>
            </a:r>
            <a:r>
              <a:rPr lang="en-US" altLang="zh-CN" sz="3000" b="1" dirty="0">
                <a:solidFill>
                  <a:srgbClr val="080808"/>
                </a:solidFill>
                <a:latin typeface="楷体" panose="02010609060101010101" pitchFamily="49" charset="-122"/>
                <a:ea typeface="楷体" panose="02010609060101010101" pitchFamily="49" charset="-122"/>
              </a:rPr>
              <a:t>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28</a:t>
            </a:r>
            <a:r>
              <a:rPr lang="zh-CN" altLang="zh-CN" sz="3000" b="1" dirty="0">
                <a:solidFill>
                  <a:srgbClr val="080808"/>
                </a:solidFill>
                <a:latin typeface="楷体" panose="02010609060101010101" pitchFamily="49" charset="-122"/>
                <a:ea typeface="楷体" panose="02010609060101010101" pitchFamily="49" charset="-122"/>
              </a:rPr>
              <a:t>日，本季度利息总金额</a:t>
            </a:r>
            <a:r>
              <a:rPr lang="en-US" altLang="zh-CN" sz="3000" b="1" dirty="0">
                <a:solidFill>
                  <a:srgbClr val="080808"/>
                </a:solidFill>
                <a:latin typeface="楷体" panose="02010609060101010101" pitchFamily="49" charset="-122"/>
                <a:ea typeface="楷体" panose="02010609060101010101" pitchFamily="49" charset="-122"/>
              </a:rPr>
              <a:t>7 200</a:t>
            </a:r>
            <a:r>
              <a:rPr lang="zh-CN" altLang="zh-CN" sz="3000" b="1" dirty="0">
                <a:solidFill>
                  <a:srgbClr val="080808"/>
                </a:solidFill>
                <a:latin typeface="楷体" panose="02010609060101010101" pitchFamily="49" charset="-122"/>
                <a:ea typeface="楷体" panose="02010609060101010101" pitchFamily="49" charset="-122"/>
              </a:rPr>
              <a:t>元</a:t>
            </a:r>
            <a:r>
              <a:rPr lang="zh-CN" altLang="en-US" sz="3000" b="1" dirty="0">
                <a:solidFill>
                  <a:srgbClr val="080808"/>
                </a:solidFill>
                <a:latin typeface="楷体" panose="02010609060101010101" pitchFamily="49" charset="-122"/>
                <a:ea typeface="楷体" panose="02010609060101010101" pitchFamily="49" charset="-122"/>
              </a:rPr>
              <a:t>。</a:t>
            </a:r>
            <a:endParaRPr lang="zh-CN" altLang="en-US" sz="3000" b="1" dirty="0">
              <a:solidFill>
                <a:srgbClr val="080808"/>
              </a:solidFill>
              <a:latin typeface="楷体" panose="02010609060101010101" pitchFamily="49" charset="-122"/>
              <a:ea typeface="楷体" panose="02010609060101010101" pitchFamily="49" charset="-122"/>
            </a:endParaRPr>
          </a:p>
        </p:txBody>
      </p:sp>
      <p:sp>
        <p:nvSpPr>
          <p:cNvPr id="31768" name="Rectangle 24"/>
          <p:cNvSpPr/>
          <p:nvPr/>
        </p:nvSpPr>
        <p:spPr>
          <a:xfrm>
            <a:off x="2003425" y="3648075"/>
            <a:ext cx="8164513" cy="2303463"/>
          </a:xfrm>
          <a:prstGeom prst="rect">
            <a:avLst/>
          </a:prstGeom>
          <a:solidFill>
            <a:schemeClr val="bg1"/>
          </a:solid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借：应付利息</a:t>
            </a:r>
            <a:r>
              <a:rPr lang="en-US" altLang="zh-CN" sz="3000" b="1" dirty="0">
                <a:solidFill>
                  <a:srgbClr val="080808"/>
                </a:solidFill>
                <a:latin typeface="仿宋" panose="02010609060101010101" pitchFamily="49" charset="-122"/>
                <a:ea typeface="仿宋" panose="02010609060101010101" pitchFamily="49" charset="-122"/>
              </a:rPr>
              <a:t>—</a:t>
            </a:r>
            <a:r>
              <a:rPr lang="zh-CN" altLang="en-US" sz="3000" b="1" dirty="0">
                <a:solidFill>
                  <a:srgbClr val="080808"/>
                </a:solidFill>
                <a:latin typeface="仿宋" panose="02010609060101010101" pitchFamily="49" charset="-122"/>
                <a:ea typeface="仿宋" panose="02010609060101010101" pitchFamily="49" charset="-122"/>
              </a:rPr>
              <a:t>工行南海支行    </a:t>
            </a:r>
            <a:r>
              <a:rPr lang="en-US" altLang="zh-CN" sz="3000" b="1" dirty="0">
                <a:solidFill>
                  <a:srgbClr val="080808"/>
                </a:solidFill>
                <a:latin typeface="仿宋" panose="02010609060101010101" pitchFamily="49" charset="-122"/>
                <a:ea typeface="仿宋" panose="02010609060101010101" pitchFamily="49" charset="-122"/>
              </a:rPr>
              <a:t>4 800</a:t>
            </a:r>
            <a:endParaRPr lang="en-US" altLang="zh-CN" sz="30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en-US" altLang="zh-CN" sz="3000" b="1" dirty="0">
                <a:solidFill>
                  <a:srgbClr val="080808"/>
                </a:solidFill>
                <a:latin typeface="仿宋" panose="02010609060101010101" pitchFamily="49" charset="-122"/>
                <a:ea typeface="仿宋" panose="02010609060101010101" pitchFamily="49" charset="-122"/>
              </a:rPr>
              <a:t>    </a:t>
            </a:r>
            <a:r>
              <a:rPr lang="zh-CN" altLang="en-US" sz="3000" b="1" dirty="0">
                <a:solidFill>
                  <a:srgbClr val="080808"/>
                </a:solidFill>
                <a:latin typeface="仿宋" panose="02010609060101010101" pitchFamily="49" charset="-122"/>
                <a:ea typeface="仿宋" panose="02010609060101010101" pitchFamily="49" charset="-122"/>
              </a:rPr>
              <a:t>财务费用                  </a:t>
            </a:r>
            <a:r>
              <a:rPr lang="en-US" altLang="zh-CN" sz="3000" b="1" dirty="0">
                <a:solidFill>
                  <a:srgbClr val="080808"/>
                </a:solidFill>
                <a:latin typeface="仿宋" panose="02010609060101010101" pitchFamily="49" charset="-122"/>
                <a:ea typeface="仿宋" panose="02010609060101010101" pitchFamily="49" charset="-122"/>
              </a:rPr>
              <a:t>2 400</a:t>
            </a:r>
            <a:endParaRPr lang="en-US" altLang="zh-CN" sz="30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    贷：银行存款                 </a:t>
            </a:r>
            <a:r>
              <a:rPr lang="en-US" altLang="zh-CN" sz="3000" b="1" dirty="0">
                <a:solidFill>
                  <a:srgbClr val="080808"/>
                </a:solidFill>
                <a:latin typeface="仿宋" panose="02010609060101010101" pitchFamily="49" charset="-122"/>
                <a:ea typeface="仿宋" panose="02010609060101010101" pitchFamily="49" charset="-122"/>
              </a:rPr>
              <a:t>7 200</a:t>
            </a:r>
            <a:endParaRPr lang="en-US" altLang="zh-CN" sz="3000" b="1" dirty="0">
              <a:solidFill>
                <a:srgbClr val="080808"/>
              </a:solidFill>
              <a:latin typeface="仿宋" panose="02010609060101010101" pitchFamily="49" charset="-122"/>
              <a:ea typeface="仿宋" panose="02010609060101010101" pitchFamily="49" charset="-122"/>
            </a:endParaRPr>
          </a:p>
        </p:txBody>
      </p:sp>
      <p:sp>
        <p:nvSpPr>
          <p:cNvPr id="203779" name="Rectangle 6"/>
          <p:cNvSpPr/>
          <p:nvPr/>
        </p:nvSpPr>
        <p:spPr>
          <a:xfrm>
            <a:off x="2309813" y="188913"/>
            <a:ext cx="7559675" cy="863600"/>
          </a:xfrm>
          <a:prstGeom prst="rect">
            <a:avLst/>
          </a:prstGeom>
          <a:solidFill>
            <a:schemeClr val="bg1">
              <a:alpha val="34900"/>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7】</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68"/>
                                        </p:tgtEl>
                                        <p:attrNameLst>
                                          <p:attrName>style.visibility</p:attrName>
                                        </p:attrNameLst>
                                      </p:cBhvr>
                                      <p:to>
                                        <p:strVal val="visible"/>
                                      </p:to>
                                    </p:set>
                                    <p:animEffect transition="in" filter="blinds(horizontal)">
                                      <p:cBhvr>
                                        <p:cTn id="7" dur="500"/>
                                        <p:tgtEl>
                                          <p:spTgt spid="31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68" grpId="0" bldLvl="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1" name="Text Box 4"/>
          <p:cNvSpPr txBox="1"/>
          <p:nvPr/>
        </p:nvSpPr>
        <p:spPr>
          <a:xfrm>
            <a:off x="2024063" y="1196975"/>
            <a:ext cx="8075612" cy="2861310"/>
          </a:xfrm>
          <a:prstGeom prst="rect">
            <a:avLst/>
          </a:prstGeom>
          <a:noFill/>
          <a:ln w="9525" cap="flat" cmpd="sng">
            <a:solidFill>
              <a:schemeClr val="accent1"/>
            </a:solidFill>
            <a:prstDash val="solid"/>
            <a:miter/>
            <a:headEnd type="none" w="med" len="med"/>
            <a:tailEnd type="none" w="med" len="med"/>
          </a:ln>
        </p:spPr>
        <p:txBody>
          <a:bodyPr wrap="square" anchor="t" anchorCtr="0">
            <a:spAutoFit/>
          </a:bodyPr>
          <a:p>
            <a:pPr>
              <a:lnSpc>
                <a:spcPct val="150000"/>
              </a:lnSpc>
              <a:spcBef>
                <a:spcPct val="25000"/>
              </a:spcBef>
              <a:buClr>
                <a:srgbClr val="FF0000"/>
              </a:buClr>
              <a:buFont typeface="Wingdings" panose="05000000000000000000" pitchFamily="2" charset="2"/>
              <a:buChar char="p"/>
            </a:pPr>
            <a:r>
              <a:rPr lang="en-US" altLang="zh-CN" sz="3000" b="1" dirty="0">
                <a:solidFill>
                  <a:srgbClr val="080808"/>
                </a:solidFill>
                <a:latin typeface="楷体" panose="02010609060101010101" pitchFamily="49" charset="-122"/>
                <a:ea typeface="楷体" panose="02010609060101010101" pitchFamily="49" charset="-122"/>
              </a:rPr>
              <a:t>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28</a:t>
            </a:r>
            <a:r>
              <a:rPr lang="zh-CN" altLang="zh-CN" sz="3000" b="1" dirty="0">
                <a:solidFill>
                  <a:srgbClr val="080808"/>
                </a:solidFill>
                <a:latin typeface="楷体" panose="02010609060101010101" pitchFamily="49" charset="-122"/>
                <a:ea typeface="楷体" panose="02010609060101010101" pitchFamily="49" charset="-122"/>
              </a:rPr>
              <a:t>日，收到“中国工商银行南海市支行计付利息（收款通知）”，计息起讫日期为</a:t>
            </a:r>
            <a:r>
              <a:rPr lang="en-US" altLang="zh-CN" sz="3000" b="1" dirty="0">
                <a:solidFill>
                  <a:srgbClr val="080808"/>
                </a:solidFill>
                <a:latin typeface="楷体" panose="02010609060101010101" pitchFamily="49" charset="-122"/>
                <a:ea typeface="楷体" panose="02010609060101010101" pitchFamily="49" charset="-122"/>
              </a:rPr>
              <a:t>12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1</a:t>
            </a:r>
            <a:r>
              <a:rPr lang="zh-CN" altLang="zh-CN" sz="3000" b="1" dirty="0">
                <a:solidFill>
                  <a:srgbClr val="080808"/>
                </a:solidFill>
                <a:latin typeface="楷体" panose="02010609060101010101" pitchFamily="49" charset="-122"/>
                <a:ea typeface="楷体" panose="02010609060101010101" pitchFamily="49" charset="-122"/>
              </a:rPr>
              <a:t>日</a:t>
            </a:r>
            <a:r>
              <a:rPr lang="en-US" altLang="zh-CN" sz="3000" b="1" dirty="0">
                <a:solidFill>
                  <a:srgbClr val="080808"/>
                </a:solidFill>
                <a:latin typeface="楷体" panose="02010609060101010101" pitchFamily="49" charset="-122"/>
                <a:ea typeface="楷体" panose="02010609060101010101" pitchFamily="49" charset="-122"/>
              </a:rPr>
              <a:t>—2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28</a:t>
            </a:r>
            <a:r>
              <a:rPr lang="zh-CN" altLang="zh-CN" sz="3000" b="1" dirty="0">
                <a:solidFill>
                  <a:srgbClr val="080808"/>
                </a:solidFill>
                <a:latin typeface="楷体" panose="02010609060101010101" pitchFamily="49" charset="-122"/>
                <a:ea typeface="楷体" panose="02010609060101010101" pitchFamily="49" charset="-122"/>
              </a:rPr>
              <a:t>日，按</a:t>
            </a:r>
            <a:r>
              <a:rPr lang="zh-CN" altLang="en-US" sz="3000" b="1" dirty="0">
                <a:solidFill>
                  <a:srgbClr val="080808"/>
                </a:solidFill>
                <a:latin typeface="楷体" panose="02010609060101010101" pitchFamily="49" charset="-122"/>
                <a:ea typeface="楷体" panose="02010609060101010101" pitchFamily="49" charset="-122"/>
              </a:rPr>
              <a:t>年</a:t>
            </a:r>
            <a:r>
              <a:rPr lang="zh-CN" altLang="zh-CN" sz="3000" b="1" dirty="0">
                <a:solidFill>
                  <a:srgbClr val="080808"/>
                </a:solidFill>
                <a:latin typeface="楷体" panose="02010609060101010101" pitchFamily="49" charset="-122"/>
                <a:ea typeface="楷体" panose="02010609060101010101" pitchFamily="49" charset="-122"/>
              </a:rPr>
              <a:t>存款利率</a:t>
            </a:r>
            <a:r>
              <a:rPr lang="en-US" altLang="zh-CN" sz="3000" b="1" dirty="0">
                <a:solidFill>
                  <a:srgbClr val="080808"/>
                </a:solidFill>
                <a:latin typeface="楷体" panose="02010609060101010101" pitchFamily="49" charset="-122"/>
                <a:ea typeface="楷体" panose="02010609060101010101" pitchFamily="49" charset="-122"/>
              </a:rPr>
              <a:t>1.8%</a:t>
            </a:r>
            <a:r>
              <a:rPr lang="zh-CN" altLang="zh-CN" sz="3000" b="1" dirty="0">
                <a:solidFill>
                  <a:srgbClr val="080808"/>
                </a:solidFill>
                <a:latin typeface="楷体" panose="02010609060101010101" pitchFamily="49" charset="-122"/>
                <a:ea typeface="楷体" panose="02010609060101010101" pitchFamily="49" charset="-122"/>
              </a:rPr>
              <a:t>计算，本季度应收存款利息</a:t>
            </a:r>
            <a:r>
              <a:rPr lang="en-US" altLang="zh-CN" sz="3000" b="1" dirty="0">
                <a:solidFill>
                  <a:srgbClr val="080808"/>
                </a:solidFill>
                <a:latin typeface="楷体" panose="02010609060101010101" pitchFamily="49" charset="-122"/>
                <a:ea typeface="楷体" panose="02010609060101010101" pitchFamily="49" charset="-122"/>
              </a:rPr>
              <a:t>1800</a:t>
            </a:r>
            <a:r>
              <a:rPr lang="zh-CN" altLang="zh-CN" sz="3000" b="1" dirty="0">
                <a:solidFill>
                  <a:srgbClr val="080808"/>
                </a:solidFill>
                <a:latin typeface="楷体" panose="02010609060101010101" pitchFamily="49" charset="-122"/>
                <a:ea typeface="楷体" panose="02010609060101010101" pitchFamily="49" charset="-122"/>
              </a:rPr>
              <a:t>元。</a:t>
            </a:r>
            <a:r>
              <a:rPr lang="zh-CN" altLang="en-US" sz="3000" b="1" dirty="0">
                <a:solidFill>
                  <a:srgbClr val="080808"/>
                </a:solidFill>
                <a:latin typeface="楷体" panose="02010609060101010101" pitchFamily="49" charset="-122"/>
                <a:ea typeface="楷体" panose="02010609060101010101" pitchFamily="49" charset="-122"/>
              </a:rPr>
              <a:t> </a:t>
            </a:r>
            <a:endParaRPr lang="zh-CN" altLang="en-US" sz="3000" b="1" dirty="0">
              <a:solidFill>
                <a:srgbClr val="080808"/>
              </a:solidFill>
              <a:latin typeface="楷体" panose="02010609060101010101" pitchFamily="49" charset="-122"/>
              <a:ea typeface="楷体" panose="02010609060101010101" pitchFamily="49" charset="-122"/>
            </a:endParaRPr>
          </a:p>
        </p:txBody>
      </p:sp>
      <p:sp>
        <p:nvSpPr>
          <p:cNvPr id="147461" name="Rectangle 5"/>
          <p:cNvSpPr/>
          <p:nvPr/>
        </p:nvSpPr>
        <p:spPr>
          <a:xfrm>
            <a:off x="2024063" y="4437063"/>
            <a:ext cx="8075612" cy="1512887"/>
          </a:xfrm>
          <a:prstGeom prst="rect">
            <a:avLst/>
          </a:prstGeom>
          <a:no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借：银行存款</a:t>
            </a:r>
            <a:r>
              <a:rPr lang="zh-CN" altLang="en-US" sz="2800" b="1" dirty="0">
                <a:solidFill>
                  <a:srgbClr val="080808"/>
                </a:solidFill>
                <a:latin typeface="仿宋" panose="02010609060101010101" pitchFamily="49" charset="-122"/>
                <a:ea typeface="仿宋" panose="02010609060101010101" pitchFamily="49" charset="-122"/>
              </a:rPr>
              <a:t>（</a:t>
            </a:r>
            <a:r>
              <a:rPr lang="en-US" altLang="zh-CN" sz="2800" b="1" dirty="0">
                <a:solidFill>
                  <a:srgbClr val="080808"/>
                </a:solidFill>
                <a:latin typeface="仿宋" panose="02010609060101010101" pitchFamily="49" charset="-122"/>
                <a:ea typeface="仿宋" panose="02010609060101010101" pitchFamily="49" charset="-122"/>
              </a:rPr>
              <a:t>400 000×0.018×3/12</a:t>
            </a:r>
            <a:r>
              <a:rPr lang="zh-CN" altLang="en-US" sz="2800" b="1" dirty="0">
                <a:solidFill>
                  <a:srgbClr val="080808"/>
                </a:solidFill>
                <a:latin typeface="仿宋" panose="02010609060101010101" pitchFamily="49" charset="-122"/>
                <a:ea typeface="仿宋" panose="02010609060101010101" pitchFamily="49" charset="-122"/>
              </a:rPr>
              <a:t>）</a:t>
            </a:r>
            <a:r>
              <a:rPr lang="en-US" altLang="zh-CN" sz="3000" b="1" dirty="0">
                <a:solidFill>
                  <a:srgbClr val="080808"/>
                </a:solidFill>
                <a:latin typeface="仿宋" panose="02010609060101010101" pitchFamily="49" charset="-122"/>
                <a:ea typeface="仿宋" panose="02010609060101010101" pitchFamily="49" charset="-122"/>
              </a:rPr>
              <a:t>1800</a:t>
            </a:r>
            <a:endParaRPr lang="en-US" altLang="zh-CN" sz="30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    贷：财务费用</a:t>
            </a:r>
            <a:r>
              <a:rPr lang="en-US" altLang="zh-CN" sz="3000" b="1" dirty="0">
                <a:solidFill>
                  <a:srgbClr val="080808"/>
                </a:solidFill>
                <a:latin typeface="仿宋" panose="02010609060101010101" pitchFamily="49" charset="-122"/>
                <a:ea typeface="仿宋" panose="02010609060101010101" pitchFamily="49" charset="-122"/>
              </a:rPr>
              <a:t>—</a:t>
            </a:r>
            <a:r>
              <a:rPr lang="zh-CN" altLang="en-US" sz="3000" b="1" dirty="0">
                <a:solidFill>
                  <a:srgbClr val="080808"/>
                </a:solidFill>
                <a:latin typeface="仿宋" panose="02010609060101010101" pitchFamily="49" charset="-122"/>
                <a:ea typeface="仿宋" panose="02010609060101010101" pitchFamily="49" charset="-122"/>
              </a:rPr>
              <a:t>利息               </a:t>
            </a:r>
            <a:r>
              <a:rPr lang="en-US" altLang="zh-CN" sz="3000" b="1" dirty="0">
                <a:solidFill>
                  <a:srgbClr val="080808"/>
                </a:solidFill>
                <a:latin typeface="仿宋" panose="02010609060101010101" pitchFamily="49" charset="-122"/>
                <a:ea typeface="仿宋" panose="02010609060101010101" pitchFamily="49" charset="-122"/>
              </a:rPr>
              <a:t>1800</a:t>
            </a:r>
            <a:endParaRPr lang="en-US" altLang="zh-CN" sz="3000" b="1" dirty="0">
              <a:solidFill>
                <a:srgbClr val="080808"/>
              </a:solidFill>
              <a:latin typeface="仿宋" panose="02010609060101010101" pitchFamily="49" charset="-122"/>
              <a:ea typeface="仿宋" panose="02010609060101010101" pitchFamily="49" charset="-122"/>
            </a:endParaRPr>
          </a:p>
        </p:txBody>
      </p:sp>
      <p:sp>
        <p:nvSpPr>
          <p:cNvPr id="204803" name="Rectangle 6"/>
          <p:cNvSpPr/>
          <p:nvPr/>
        </p:nvSpPr>
        <p:spPr>
          <a:xfrm>
            <a:off x="2309813" y="188913"/>
            <a:ext cx="7559675" cy="863600"/>
          </a:xfrm>
          <a:prstGeom prst="rect">
            <a:avLst/>
          </a:prstGeom>
          <a:solidFill>
            <a:schemeClr val="bg1">
              <a:alpha val="34900"/>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8】</a:t>
            </a:r>
            <a:r>
              <a:rPr lang="zh-CN" altLang="en-US" sz="3200" b="1" dirty="0">
                <a:solidFill>
                  <a:srgbClr val="FF0000"/>
                </a:solidFill>
                <a:latin typeface="黑体" panose="02010609060101010101" pitchFamily="49" charset="-122"/>
                <a:ea typeface="黑体" panose="02010609060101010101" pitchFamily="49" charset="-122"/>
              </a:rPr>
              <a:t>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7461"/>
                                        </p:tgtEl>
                                        <p:attrNameLst>
                                          <p:attrName>style.visibility</p:attrName>
                                        </p:attrNameLst>
                                      </p:cBhvr>
                                      <p:to>
                                        <p:strVal val="visible"/>
                                      </p:to>
                                    </p:set>
                                    <p:animEffect transition="in" filter="blinds(horizontal)">
                                      <p:cBhvr>
                                        <p:cTn id="7" dur="500"/>
                                        <p:tgtEl>
                                          <p:spTgt spid="147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1" grpId="0" bldLvl="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825" name="Text Box 4"/>
          <p:cNvSpPr txBox="1"/>
          <p:nvPr/>
        </p:nvSpPr>
        <p:spPr>
          <a:xfrm>
            <a:off x="2024063" y="1285875"/>
            <a:ext cx="8143875" cy="2168525"/>
          </a:xfrm>
          <a:prstGeom prst="rect">
            <a:avLst/>
          </a:prstGeom>
          <a:noFill/>
          <a:ln w="9525" cap="flat" cmpd="sng">
            <a:solidFill>
              <a:schemeClr val="accent1"/>
            </a:solidFill>
            <a:prstDash val="solid"/>
            <a:miter/>
            <a:headEnd type="none" w="med" len="med"/>
            <a:tailEnd type="none" w="med" len="med"/>
          </a:ln>
        </p:spPr>
        <p:txBody>
          <a:bodyPr anchor="t" anchorCtr="0">
            <a:spAutoFit/>
          </a:bodyPr>
          <a:p>
            <a:pPr>
              <a:lnSpc>
                <a:spcPct val="150000"/>
              </a:lnSpc>
              <a:spcBef>
                <a:spcPct val="25000"/>
              </a:spcBef>
              <a:buClr>
                <a:srgbClr val="FF0000"/>
              </a:buClr>
              <a:buFont typeface="Wingdings" panose="05000000000000000000" pitchFamily="2" charset="2"/>
              <a:buChar char="p"/>
            </a:pPr>
            <a:r>
              <a:rPr lang="en-US" altLang="zh-CN" sz="3000" b="1" dirty="0">
                <a:solidFill>
                  <a:srgbClr val="080808"/>
                </a:solidFill>
                <a:latin typeface="楷体" panose="02010609060101010101" pitchFamily="49" charset="-122"/>
                <a:ea typeface="楷体" panose="02010609060101010101" pitchFamily="49" charset="-122"/>
              </a:rPr>
              <a:t>12</a:t>
            </a:r>
            <a:r>
              <a:rPr lang="zh-CN" altLang="zh-CN" sz="3000" b="1" dirty="0">
                <a:solidFill>
                  <a:srgbClr val="080808"/>
                </a:solidFill>
                <a:latin typeface="楷体" panose="02010609060101010101" pitchFamily="49" charset="-122"/>
                <a:ea typeface="楷体" panose="02010609060101010101" pitchFamily="49" charset="-122"/>
              </a:rPr>
              <a:t>月</a:t>
            </a:r>
            <a:r>
              <a:rPr lang="en-US" altLang="zh-CN" sz="3000" b="1" dirty="0">
                <a:solidFill>
                  <a:srgbClr val="080808"/>
                </a:solidFill>
                <a:latin typeface="楷体" panose="02010609060101010101" pitchFamily="49" charset="-122"/>
                <a:ea typeface="楷体" panose="02010609060101010101" pitchFamily="49" charset="-122"/>
              </a:rPr>
              <a:t>31</a:t>
            </a:r>
            <a:r>
              <a:rPr lang="zh-CN" altLang="zh-CN" sz="3000" b="1" dirty="0">
                <a:solidFill>
                  <a:srgbClr val="080808"/>
                </a:solidFill>
                <a:latin typeface="楷体" panose="02010609060101010101" pitchFamily="49" charset="-122"/>
                <a:ea typeface="楷体" panose="02010609060101010101" pitchFamily="49" charset="-122"/>
              </a:rPr>
              <a:t>日，填制“中国工商银行还款凭证”并收到贷款银行加盖银行“转讫章”的第二联（归还本金），上列还</a:t>
            </a:r>
            <a:r>
              <a:rPr lang="zh-CN" altLang="en-US" sz="3000" b="1" dirty="0">
                <a:solidFill>
                  <a:srgbClr val="080808"/>
                </a:solidFill>
                <a:latin typeface="楷体" panose="02010609060101010101" pitchFamily="49" charset="-122"/>
                <a:ea typeface="楷体" panose="02010609060101010101" pitchFamily="49" charset="-122"/>
              </a:rPr>
              <a:t>短期借</a:t>
            </a:r>
            <a:r>
              <a:rPr lang="zh-CN" altLang="zh-CN" sz="3000" b="1" dirty="0">
                <a:solidFill>
                  <a:srgbClr val="080808"/>
                </a:solidFill>
                <a:latin typeface="楷体" panose="02010609060101010101" pitchFamily="49" charset="-122"/>
                <a:ea typeface="楷体" panose="02010609060101010101" pitchFamily="49" charset="-122"/>
              </a:rPr>
              <a:t>款金额</a:t>
            </a:r>
            <a:r>
              <a:rPr lang="en-US" altLang="zh-CN" sz="3000" b="1" dirty="0">
                <a:solidFill>
                  <a:srgbClr val="080808"/>
                </a:solidFill>
                <a:latin typeface="楷体" panose="02010609060101010101" pitchFamily="49" charset="-122"/>
                <a:ea typeface="楷体" panose="02010609060101010101" pitchFamily="49" charset="-122"/>
              </a:rPr>
              <a:t>900 000</a:t>
            </a:r>
            <a:r>
              <a:rPr lang="zh-CN" altLang="zh-CN" sz="3000" b="1" dirty="0">
                <a:solidFill>
                  <a:srgbClr val="080808"/>
                </a:solidFill>
                <a:latin typeface="楷体" panose="02010609060101010101" pitchFamily="49" charset="-122"/>
                <a:ea typeface="楷体" panose="02010609060101010101" pitchFamily="49" charset="-122"/>
              </a:rPr>
              <a:t>元。</a:t>
            </a:r>
            <a:endParaRPr lang="zh-CN" altLang="en-US" sz="3000" b="1" dirty="0">
              <a:solidFill>
                <a:srgbClr val="080808"/>
              </a:solidFill>
              <a:latin typeface="楷体" panose="02010609060101010101" pitchFamily="49" charset="-122"/>
              <a:ea typeface="楷体" panose="02010609060101010101" pitchFamily="49" charset="-122"/>
            </a:endParaRPr>
          </a:p>
        </p:txBody>
      </p:sp>
      <p:sp>
        <p:nvSpPr>
          <p:cNvPr id="150533" name="Text Box 5"/>
          <p:cNvSpPr txBox="1"/>
          <p:nvPr/>
        </p:nvSpPr>
        <p:spPr>
          <a:xfrm>
            <a:off x="2039938" y="4076700"/>
            <a:ext cx="8128000" cy="1657350"/>
          </a:xfrm>
          <a:prstGeom prst="rect">
            <a:avLst/>
          </a:prstGeom>
          <a:noFill/>
          <a:ln w="19050" cap="flat" cmpd="sng">
            <a:solidFill>
              <a:srgbClr val="FF0000"/>
            </a:solidFill>
            <a:prstDash val="solid"/>
            <a:miter/>
            <a:headEnd type="none" w="med" len="med"/>
            <a:tailEnd type="none" w="med" len="med"/>
          </a:ln>
        </p:spPr>
        <p:txBody>
          <a:bodyPr anchor="ctr" anchorCtr="0"/>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借：短期借款</a:t>
            </a:r>
            <a:r>
              <a:rPr lang="en-US" altLang="zh-CN" sz="3000" b="1" dirty="0">
                <a:solidFill>
                  <a:srgbClr val="080808"/>
                </a:solidFill>
                <a:latin typeface="仿宋" panose="02010609060101010101" pitchFamily="49" charset="-122"/>
                <a:ea typeface="仿宋" panose="02010609060101010101" pitchFamily="49" charset="-122"/>
              </a:rPr>
              <a:t>—</a:t>
            </a:r>
            <a:r>
              <a:rPr lang="zh-CN" altLang="en-US" sz="3000" b="1" dirty="0">
                <a:solidFill>
                  <a:srgbClr val="080808"/>
                </a:solidFill>
                <a:latin typeface="仿宋" panose="02010609060101010101" pitchFamily="49" charset="-122"/>
                <a:ea typeface="仿宋" panose="02010609060101010101" pitchFamily="49" charset="-122"/>
              </a:rPr>
              <a:t>工行南海支行  </a:t>
            </a:r>
            <a:r>
              <a:rPr lang="en-US" altLang="zh-CN" sz="3000" b="1" dirty="0">
                <a:solidFill>
                  <a:srgbClr val="080808"/>
                </a:solidFill>
                <a:latin typeface="仿宋" panose="02010609060101010101" pitchFamily="49" charset="-122"/>
                <a:ea typeface="仿宋" panose="02010609060101010101" pitchFamily="49" charset="-122"/>
              </a:rPr>
              <a:t>900 000</a:t>
            </a:r>
            <a:endParaRPr lang="en-US" altLang="zh-CN" sz="3000" b="1" dirty="0">
              <a:solidFill>
                <a:srgbClr val="080808"/>
              </a:solidFill>
              <a:latin typeface="仿宋" panose="02010609060101010101" pitchFamily="49" charset="-122"/>
              <a:ea typeface="仿宋" panose="02010609060101010101" pitchFamily="49" charset="-122"/>
            </a:endParaRPr>
          </a:p>
          <a:p>
            <a:pPr>
              <a:lnSpc>
                <a:spcPct val="150000"/>
              </a:lnSpc>
              <a:spcBef>
                <a:spcPct val="20000"/>
              </a:spcBef>
            </a:pPr>
            <a:r>
              <a:rPr lang="zh-CN" altLang="en-US" sz="3000" b="1" dirty="0">
                <a:solidFill>
                  <a:srgbClr val="080808"/>
                </a:solidFill>
                <a:latin typeface="仿宋" panose="02010609060101010101" pitchFamily="49" charset="-122"/>
                <a:ea typeface="仿宋" panose="02010609060101010101" pitchFamily="49" charset="-122"/>
              </a:rPr>
              <a:t>    贷：银行存款               </a:t>
            </a:r>
            <a:r>
              <a:rPr lang="en-US" altLang="zh-CN" sz="3000" b="1" dirty="0">
                <a:solidFill>
                  <a:srgbClr val="080808"/>
                </a:solidFill>
                <a:latin typeface="仿宋" panose="02010609060101010101" pitchFamily="49" charset="-122"/>
                <a:ea typeface="仿宋" panose="02010609060101010101" pitchFamily="49" charset="-122"/>
              </a:rPr>
              <a:t>900 000</a:t>
            </a:r>
            <a:endParaRPr lang="zh-CN" altLang="en-US" sz="3000" b="1" dirty="0">
              <a:solidFill>
                <a:srgbClr val="080808"/>
              </a:solidFill>
              <a:latin typeface="仿宋" panose="02010609060101010101" pitchFamily="49" charset="-122"/>
              <a:ea typeface="仿宋" panose="02010609060101010101" pitchFamily="49" charset="-122"/>
            </a:endParaRPr>
          </a:p>
        </p:txBody>
      </p:sp>
      <p:sp>
        <p:nvSpPr>
          <p:cNvPr id="205827" name="Rectangle 6"/>
          <p:cNvSpPr/>
          <p:nvPr/>
        </p:nvSpPr>
        <p:spPr>
          <a:xfrm>
            <a:off x="2322513" y="188913"/>
            <a:ext cx="7559675" cy="863600"/>
          </a:xfrm>
          <a:prstGeom prst="rect">
            <a:avLst/>
          </a:prstGeom>
          <a:solidFill>
            <a:schemeClr val="bg1">
              <a:alpha val="34900"/>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9】</a:t>
            </a:r>
            <a:r>
              <a:rPr lang="zh-CN" altLang="en-US" sz="3200" b="1" dirty="0">
                <a:solidFill>
                  <a:srgbClr val="FF0000"/>
                </a:solidFill>
                <a:latin typeface="黑体" panose="02010609060101010101" pitchFamily="49" charset="-122"/>
                <a:ea typeface="黑体" panose="02010609060101010101" pitchFamily="49" charset="-122"/>
              </a:rPr>
              <a:t>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0533"/>
                                        </p:tgtEl>
                                        <p:attrNameLst>
                                          <p:attrName>style.visibility</p:attrName>
                                        </p:attrNameLst>
                                      </p:cBhvr>
                                      <p:to>
                                        <p:strVal val="visible"/>
                                      </p:to>
                                    </p:set>
                                    <p:animEffect transition="in" filter="blinds(horizontal)">
                                      <p:cBhvr>
                                        <p:cTn id="7" dur="500"/>
                                        <p:tgtEl>
                                          <p:spTgt spid="150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3" grpId="0" bldLvl="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6849" name="Text Box 2"/>
          <p:cNvSpPr txBox="1"/>
          <p:nvPr/>
        </p:nvSpPr>
        <p:spPr>
          <a:xfrm>
            <a:off x="1992313" y="1196975"/>
            <a:ext cx="3367087" cy="4615815"/>
          </a:xfrm>
          <a:prstGeom prst="rect">
            <a:avLst/>
          </a:prstGeom>
          <a:noFill/>
          <a:ln w="9525" cap="flat" cmpd="sng">
            <a:solidFill>
              <a:schemeClr val="accent1"/>
            </a:solidFill>
            <a:prstDash val="solid"/>
            <a:miter/>
            <a:headEnd type="none" w="med" len="med"/>
            <a:tailEnd type="none" w="med" len="med"/>
          </a:ln>
        </p:spPr>
        <p:txBody>
          <a:bodyPr wrap="square" anchor="t" anchorCtr="0">
            <a:spAutoFit/>
          </a:bodyPr>
          <a:p>
            <a:pPr marL="457200" indent="-457200">
              <a:lnSpc>
                <a:spcPct val="150000"/>
              </a:lnSpc>
              <a:spcBef>
                <a:spcPct val="50000"/>
              </a:spcBef>
              <a:buClr>
                <a:srgbClr val="FF0000"/>
              </a:buClr>
              <a:buFont typeface="Wingdings" panose="05000000000000000000" pitchFamily="2" charset="2"/>
              <a:buChar char="p"/>
            </a:pPr>
            <a:r>
              <a:rPr lang="zh-CN" altLang="en-US" sz="2800" b="1" dirty="0">
                <a:solidFill>
                  <a:srgbClr val="080808"/>
                </a:solidFill>
                <a:latin typeface="楷体" panose="02010609060101010101" pitchFamily="49" charset="-122"/>
                <a:ea typeface="楷体" panose="02010609060101010101" pitchFamily="49" charset="-122"/>
              </a:rPr>
              <a:t>江城公司</a:t>
            </a:r>
            <a:r>
              <a:rPr lang="en-US" altLang="zh-CN" sz="2800" b="1" dirty="0">
                <a:solidFill>
                  <a:srgbClr val="080808"/>
                </a:solidFill>
                <a:latin typeface="楷体" panose="02010609060101010101" pitchFamily="49" charset="-122"/>
                <a:ea typeface="楷体" panose="02010609060101010101" pitchFamily="49" charset="-122"/>
              </a:rPr>
              <a:t>2025</a:t>
            </a:r>
            <a:r>
              <a:rPr lang="zh-CN" altLang="en-US" sz="2800" b="1" dirty="0">
                <a:solidFill>
                  <a:srgbClr val="080808"/>
                </a:solidFill>
                <a:latin typeface="楷体" panose="02010609060101010101" pitchFamily="49" charset="-122"/>
                <a:ea typeface="楷体" panose="02010609060101010101" pitchFamily="49" charset="-122"/>
              </a:rPr>
              <a:t>年</a:t>
            </a:r>
            <a:r>
              <a:rPr lang="en-US" altLang="zh-CN" sz="2800" b="1" dirty="0">
                <a:solidFill>
                  <a:srgbClr val="080808"/>
                </a:solidFill>
                <a:latin typeface="楷体" panose="02010609060101010101" pitchFamily="49" charset="-122"/>
                <a:ea typeface="楷体" panose="02010609060101010101" pitchFamily="49" charset="-122"/>
              </a:rPr>
              <a:t>1</a:t>
            </a:r>
            <a:r>
              <a:rPr lang="zh-CN" altLang="en-US" sz="2800" b="1" dirty="0">
                <a:solidFill>
                  <a:srgbClr val="080808"/>
                </a:solidFill>
                <a:latin typeface="楷体" panose="02010609060101010101" pitchFamily="49" charset="-122"/>
                <a:ea typeface="楷体" panose="02010609060101010101" pitchFamily="49" charset="-122"/>
              </a:rPr>
              <a:t>月</a:t>
            </a:r>
            <a:r>
              <a:rPr lang="en-US" altLang="zh-CN" sz="2800" b="1" dirty="0">
                <a:solidFill>
                  <a:srgbClr val="080808"/>
                </a:solidFill>
                <a:latin typeface="楷体" panose="02010609060101010101" pitchFamily="49" charset="-122"/>
                <a:ea typeface="楷体" panose="02010609060101010101" pitchFamily="49" charset="-122"/>
              </a:rPr>
              <a:t>1</a:t>
            </a:r>
            <a:r>
              <a:rPr lang="zh-CN" altLang="en-US" sz="2800" b="1" dirty="0">
                <a:solidFill>
                  <a:srgbClr val="080808"/>
                </a:solidFill>
                <a:latin typeface="楷体" panose="02010609060101010101" pitchFamily="49" charset="-122"/>
                <a:ea typeface="楷体" panose="02010609060101010101" pitchFamily="49" charset="-122"/>
              </a:rPr>
              <a:t>日银行借款</a:t>
            </a:r>
            <a:r>
              <a:rPr lang="en-US" altLang="zh-CN" sz="2800" b="1" dirty="0">
                <a:solidFill>
                  <a:srgbClr val="080808"/>
                </a:solidFill>
                <a:latin typeface="楷体" panose="02010609060101010101" pitchFamily="49" charset="-122"/>
                <a:ea typeface="楷体" panose="02010609060101010101" pitchFamily="49" charset="-122"/>
              </a:rPr>
              <a:t>100 000</a:t>
            </a:r>
            <a:r>
              <a:rPr lang="zh-CN" altLang="en-US" sz="2800" b="1" dirty="0">
                <a:solidFill>
                  <a:srgbClr val="080808"/>
                </a:solidFill>
                <a:latin typeface="楷体" panose="02010609060101010101" pitchFamily="49" charset="-122"/>
                <a:ea typeface="楷体" panose="02010609060101010101" pitchFamily="49" charset="-122"/>
              </a:rPr>
              <a:t>元，为期二年，存入银行，年利率</a:t>
            </a:r>
            <a:r>
              <a:rPr lang="en-US" altLang="zh-CN" sz="2800" b="1" dirty="0">
                <a:solidFill>
                  <a:srgbClr val="080808"/>
                </a:solidFill>
                <a:latin typeface="楷体" panose="02010609060101010101" pitchFamily="49" charset="-122"/>
                <a:ea typeface="楷体" panose="02010609060101010101" pitchFamily="49" charset="-122"/>
              </a:rPr>
              <a:t>6%</a:t>
            </a:r>
            <a:r>
              <a:rPr lang="zh-CN" altLang="en-US" sz="2800" b="1" dirty="0">
                <a:solidFill>
                  <a:srgbClr val="080808"/>
                </a:solidFill>
                <a:latin typeface="楷体" panose="02010609060101010101" pitchFamily="49" charset="-122"/>
                <a:ea typeface="楷体" panose="02010609060101010101" pitchFamily="49" charset="-122"/>
              </a:rPr>
              <a:t>，按年计提利息，到期一次还本付息。</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34820" name="Text Box 4"/>
          <p:cNvSpPr txBox="1"/>
          <p:nvPr/>
        </p:nvSpPr>
        <p:spPr>
          <a:xfrm>
            <a:off x="5445125" y="331788"/>
            <a:ext cx="5116513" cy="1759585"/>
          </a:xfrm>
          <a:prstGeom prst="rect">
            <a:avLst/>
          </a:prstGeom>
          <a:solidFill>
            <a:schemeClr val="bg1"/>
          </a:solidFill>
          <a:ln w="9525" cap="flat" cmpd="sng">
            <a:solidFill>
              <a:srgbClr val="FF0000"/>
            </a:solidFill>
            <a:prstDash val="solid"/>
            <a:miter/>
            <a:headEnd type="none" w="med" len="med"/>
            <a:tailEnd type="none" w="med" len="med"/>
          </a:ln>
        </p:spPr>
        <p:txBody>
          <a:bodyPr wrap="square" anchor="t" anchorCtr="0">
            <a:spAutoFit/>
          </a:bodyPr>
          <a:p>
            <a:pPr>
              <a:lnSpc>
                <a:spcPct val="150000"/>
              </a:lnSpc>
              <a:spcBef>
                <a:spcPts val="25"/>
              </a:spcBef>
              <a:buClr>
                <a:srgbClr val="FF0000"/>
              </a:buClr>
              <a:buFont typeface="Wingdings" panose="05000000000000000000" pitchFamily="2" charset="2"/>
            </a:pPr>
            <a:r>
              <a:rPr lang="zh-CN" altLang="en-US" sz="2400" b="1" dirty="0">
                <a:solidFill>
                  <a:srgbClr val="470CEE"/>
                </a:solidFill>
                <a:latin typeface="仿宋" panose="02010609060101010101" pitchFamily="49" charset="-122"/>
                <a:ea typeface="仿宋" panose="02010609060101010101" pitchFamily="49" charset="-122"/>
              </a:rPr>
              <a:t>收到借款</a:t>
            </a:r>
            <a:endParaRPr lang="en-US" altLang="zh-CN"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buClr>
                <a:srgbClr val="FF0000"/>
              </a:buClr>
              <a:buFont typeface="Wingdings" panose="05000000000000000000" pitchFamily="2" charset="2"/>
            </a:pPr>
            <a:r>
              <a:rPr lang="zh-CN" altLang="en-US" sz="2400" b="1" dirty="0">
                <a:latin typeface="仿宋" panose="02010609060101010101" pitchFamily="49" charset="-122"/>
                <a:ea typeface="仿宋" panose="02010609060101010101" pitchFamily="49" charset="-122"/>
              </a:rPr>
              <a:t>借：银行存款 </a:t>
            </a:r>
            <a:r>
              <a:rPr lang="en-US" altLang="zh-CN" sz="2400" b="1" dirty="0">
                <a:latin typeface="仿宋" panose="02010609060101010101" pitchFamily="49" charset="-122"/>
                <a:ea typeface="仿宋" panose="02010609060101010101" pitchFamily="49" charset="-122"/>
              </a:rPr>
              <a:t>100 000</a:t>
            </a:r>
            <a:endParaRPr lang="en-US" altLang="zh-CN" sz="2400" b="1" dirty="0">
              <a:latin typeface="仿宋" panose="02010609060101010101" pitchFamily="49" charset="-122"/>
              <a:ea typeface="仿宋" panose="02010609060101010101" pitchFamily="49" charset="-122"/>
            </a:endParaRPr>
          </a:p>
          <a:p>
            <a:pPr>
              <a:lnSpc>
                <a:spcPct val="150000"/>
              </a:lnSpc>
              <a:spcBef>
                <a:spcPts val="25"/>
              </a:spcBef>
              <a:buClr>
                <a:srgbClr val="FF0000"/>
              </a:buClr>
              <a:buFont typeface="Wingdings" panose="05000000000000000000" pitchFamily="2" charset="2"/>
            </a:pPr>
            <a:r>
              <a:rPr lang="en-US"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贷：长期借款 </a:t>
            </a:r>
            <a:r>
              <a:rPr lang="en-US" altLang="zh-CN" sz="2400" b="1" dirty="0">
                <a:latin typeface="仿宋" panose="02010609060101010101" pitchFamily="49" charset="-122"/>
                <a:ea typeface="仿宋" panose="02010609060101010101" pitchFamily="49" charset="-122"/>
              </a:rPr>
              <a:t>100 000</a:t>
            </a:r>
            <a:endParaRPr lang="en-US" altLang="zh-CN" sz="2400" b="1" dirty="0">
              <a:latin typeface="仿宋" panose="02010609060101010101" pitchFamily="49" charset="-122"/>
              <a:ea typeface="仿宋" panose="02010609060101010101" pitchFamily="49" charset="-122"/>
            </a:endParaRPr>
          </a:p>
        </p:txBody>
      </p:sp>
      <p:sp>
        <p:nvSpPr>
          <p:cNvPr id="206851" name="Text Box 5"/>
          <p:cNvSpPr txBox="1"/>
          <p:nvPr/>
        </p:nvSpPr>
        <p:spPr>
          <a:xfrm>
            <a:off x="6529388" y="3940175"/>
            <a:ext cx="152400" cy="460375"/>
          </a:xfrm>
          <a:prstGeom prst="rect">
            <a:avLst/>
          </a:prstGeom>
          <a:noFill/>
          <a:ln w="19050">
            <a:noFill/>
          </a:ln>
        </p:spPr>
        <p:txBody>
          <a:bodyPr anchor="t" anchorCtr="0">
            <a:spAutoFit/>
          </a:bodyPr>
          <a:p>
            <a:pPr algn="ctr"/>
            <a:endParaRPr lang="zh-CN" altLang="en-US" sz="2400" b="1" dirty="0">
              <a:solidFill>
                <a:srgbClr val="080808"/>
              </a:solidFill>
              <a:latin typeface="楷体" panose="02010609060101010101" pitchFamily="49" charset="-122"/>
              <a:ea typeface="楷体" panose="02010609060101010101" pitchFamily="49" charset="-122"/>
            </a:endParaRPr>
          </a:p>
        </p:txBody>
      </p:sp>
      <p:sp>
        <p:nvSpPr>
          <p:cNvPr id="6" name="Text Box 4"/>
          <p:cNvSpPr txBox="1"/>
          <p:nvPr/>
        </p:nvSpPr>
        <p:spPr>
          <a:xfrm>
            <a:off x="5445125" y="2132013"/>
            <a:ext cx="5116513" cy="4545965"/>
          </a:xfrm>
          <a:prstGeom prst="rect">
            <a:avLst/>
          </a:prstGeom>
          <a:solidFill>
            <a:schemeClr val="bg1"/>
          </a:solidFill>
          <a:ln w="9525" cap="flat" cmpd="sng">
            <a:solidFill>
              <a:srgbClr val="FF0000"/>
            </a:solidFill>
            <a:prstDash val="solid"/>
            <a:miter/>
            <a:headEnd type="none" w="med" len="med"/>
            <a:tailEnd type="none" w="med" len="med"/>
          </a:ln>
        </p:spPr>
        <p:txBody>
          <a:bodyPr wrap="square" anchor="t" anchorCtr="0">
            <a:spAutoFit/>
          </a:bodyPr>
          <a:p>
            <a:pPr>
              <a:lnSpc>
                <a:spcPct val="150000"/>
              </a:lnSpc>
              <a:spcBef>
                <a:spcPts val="25"/>
              </a:spcBef>
              <a:buClr>
                <a:srgbClr val="FF0000"/>
              </a:buClr>
              <a:buFont typeface="Wingdings" panose="05000000000000000000" pitchFamily="2" charset="2"/>
            </a:pPr>
            <a:r>
              <a:rPr lang="zh-CN" altLang="en-US" sz="2400" b="1" dirty="0">
                <a:solidFill>
                  <a:srgbClr val="470CEE"/>
                </a:solidFill>
                <a:latin typeface="仿宋" panose="02010609060101010101" pitchFamily="49" charset="-122"/>
                <a:ea typeface="仿宋" panose="02010609060101010101" pitchFamily="49" charset="-122"/>
              </a:rPr>
              <a:t>计提每年利息</a:t>
            </a:r>
            <a:endParaRPr lang="zh-CN" altLang="en-US"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借：财务费用</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利息  </a:t>
            </a:r>
            <a:r>
              <a:rPr lang="en-US" altLang="zh-CN" sz="2400" b="1" dirty="0">
                <a:solidFill>
                  <a:srgbClr val="080808"/>
                </a:solidFill>
                <a:latin typeface="仿宋" panose="02010609060101010101" pitchFamily="49" charset="-122"/>
                <a:ea typeface="仿宋" panose="02010609060101010101" pitchFamily="49" charset="-122"/>
              </a:rPr>
              <a:t>6 000</a:t>
            </a:r>
            <a:r>
              <a:rPr lang="zh-CN" altLang="en-US" sz="2400" b="1" dirty="0">
                <a:solidFill>
                  <a:srgbClr val="080808"/>
                </a:solidFill>
                <a:latin typeface="仿宋" panose="02010609060101010101" pitchFamily="49" charset="-122"/>
                <a:ea typeface="仿宋" panose="02010609060101010101" pitchFamily="49" charset="-122"/>
              </a:rPr>
              <a:t> </a:t>
            </a:r>
            <a:endParaRPr lang="zh-CN" altLang="en-US"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    贷：长期借款</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应计利息 </a:t>
            </a:r>
            <a:r>
              <a:rPr lang="en-US" altLang="zh-CN" sz="2400" b="1" dirty="0">
                <a:solidFill>
                  <a:srgbClr val="080808"/>
                </a:solidFill>
                <a:latin typeface="仿宋" panose="02010609060101010101" pitchFamily="49" charset="-122"/>
                <a:ea typeface="仿宋" panose="02010609060101010101" pitchFamily="49" charset="-122"/>
              </a:rPr>
              <a:t>6 000</a:t>
            </a:r>
            <a:endParaRPr lang="en-US" altLang="zh-CN"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buClr>
                <a:srgbClr val="FF0000"/>
              </a:buClr>
              <a:buFont typeface="Wingdings" panose="05000000000000000000" pitchFamily="2" charset="2"/>
            </a:pPr>
            <a:r>
              <a:rPr lang="zh-CN" altLang="en-US" sz="2400" b="1" dirty="0">
                <a:solidFill>
                  <a:srgbClr val="470CEE"/>
                </a:solidFill>
                <a:latin typeface="仿宋" panose="02010609060101010101" pitchFamily="49" charset="-122"/>
                <a:ea typeface="仿宋" panose="02010609060101010101" pitchFamily="49" charset="-122"/>
              </a:rPr>
              <a:t>到期支付本利</a:t>
            </a:r>
            <a:endParaRPr lang="zh-CN" altLang="en-US" sz="2400" b="1" dirty="0">
              <a:solidFill>
                <a:srgbClr val="470CEE"/>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借：长期借款         </a:t>
            </a:r>
            <a:r>
              <a:rPr lang="en-US" altLang="zh-CN" sz="2400" b="1" dirty="0">
                <a:solidFill>
                  <a:srgbClr val="080808"/>
                </a:solidFill>
                <a:latin typeface="仿宋" panose="02010609060101010101" pitchFamily="49" charset="-122"/>
                <a:ea typeface="仿宋" panose="02010609060101010101" pitchFamily="49" charset="-122"/>
              </a:rPr>
              <a:t>100 000</a:t>
            </a:r>
            <a:endParaRPr lang="zh-CN" altLang="en-US"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zh-CN" altLang="en-US" sz="2400" b="1" dirty="0">
                <a:solidFill>
                  <a:srgbClr val="080808"/>
                </a:solidFill>
                <a:latin typeface="仿宋" panose="02010609060101010101" pitchFamily="49" charset="-122"/>
                <a:ea typeface="仿宋" panose="02010609060101010101" pitchFamily="49" charset="-122"/>
              </a:rPr>
              <a:t>    财务费用</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利息 </a:t>
            </a:r>
            <a:r>
              <a:rPr lang="en-US" altLang="zh-CN" sz="2400" b="1" dirty="0">
                <a:solidFill>
                  <a:srgbClr val="080808"/>
                </a:solidFill>
                <a:latin typeface="仿宋" panose="02010609060101010101" pitchFamily="49" charset="-122"/>
                <a:ea typeface="仿宋" panose="02010609060101010101" pitchFamily="49" charset="-122"/>
              </a:rPr>
              <a:t>    6 360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en-US" altLang="zh-CN" sz="2400" b="1" dirty="0">
                <a:solidFill>
                  <a:srgbClr val="080808"/>
                </a:solidFill>
                <a:latin typeface="仿宋" panose="02010609060101010101" pitchFamily="49" charset="-122"/>
                <a:ea typeface="仿宋" panose="02010609060101010101" pitchFamily="49" charset="-122"/>
              </a:rPr>
              <a:t>    </a:t>
            </a:r>
            <a:r>
              <a:rPr lang="zh-CN" altLang="en-US" sz="2400" b="1" dirty="0">
                <a:solidFill>
                  <a:srgbClr val="080808"/>
                </a:solidFill>
                <a:latin typeface="仿宋" panose="02010609060101010101" pitchFamily="49" charset="-122"/>
                <a:ea typeface="仿宋" panose="02010609060101010101" pitchFamily="49" charset="-122"/>
              </a:rPr>
              <a:t>长期借款</a:t>
            </a:r>
            <a:r>
              <a:rPr lang="en-US" altLang="zh-CN" sz="2400" b="1" dirty="0">
                <a:solidFill>
                  <a:srgbClr val="080808"/>
                </a:solidFill>
                <a:latin typeface="仿宋" panose="02010609060101010101" pitchFamily="49" charset="-122"/>
                <a:ea typeface="仿宋" panose="02010609060101010101" pitchFamily="49" charset="-122"/>
              </a:rPr>
              <a:t>—</a:t>
            </a:r>
            <a:r>
              <a:rPr lang="zh-CN" altLang="en-US" sz="2400" b="1" dirty="0">
                <a:solidFill>
                  <a:srgbClr val="080808"/>
                </a:solidFill>
                <a:latin typeface="仿宋" panose="02010609060101010101" pitchFamily="49" charset="-122"/>
                <a:ea typeface="仿宋" panose="02010609060101010101" pitchFamily="49" charset="-122"/>
              </a:rPr>
              <a:t>应计利息 </a:t>
            </a:r>
            <a:r>
              <a:rPr lang="en-US" altLang="zh-CN" sz="2400" b="1" dirty="0">
                <a:solidFill>
                  <a:srgbClr val="080808"/>
                </a:solidFill>
                <a:latin typeface="仿宋" panose="02010609060101010101" pitchFamily="49" charset="-122"/>
                <a:ea typeface="仿宋" panose="02010609060101010101" pitchFamily="49" charset="-122"/>
              </a:rPr>
              <a:t>6 000</a:t>
            </a:r>
            <a:endParaRPr lang="en-US" altLang="zh-CN" sz="2400" b="1" dirty="0">
              <a:solidFill>
                <a:srgbClr val="080808"/>
              </a:solidFill>
              <a:latin typeface="仿宋" panose="02010609060101010101" pitchFamily="49" charset="-122"/>
              <a:ea typeface="仿宋" panose="02010609060101010101" pitchFamily="49" charset="-122"/>
            </a:endParaRPr>
          </a:p>
          <a:p>
            <a:pPr>
              <a:lnSpc>
                <a:spcPct val="150000"/>
              </a:lnSpc>
              <a:spcBef>
                <a:spcPts val="25"/>
              </a:spcBef>
            </a:pPr>
            <a:r>
              <a:rPr lang="en-US" altLang="zh-CN" sz="2400" b="1" dirty="0">
                <a:solidFill>
                  <a:srgbClr val="080808"/>
                </a:solidFill>
                <a:latin typeface="仿宋" panose="02010609060101010101" pitchFamily="49" charset="-122"/>
                <a:ea typeface="仿宋" panose="02010609060101010101" pitchFamily="49" charset="-122"/>
              </a:rPr>
              <a:t>    </a:t>
            </a:r>
            <a:r>
              <a:rPr lang="zh-CN" altLang="en-US" sz="2400" b="1" dirty="0">
                <a:solidFill>
                  <a:srgbClr val="080808"/>
                </a:solidFill>
                <a:latin typeface="仿宋" panose="02010609060101010101" pitchFamily="49" charset="-122"/>
                <a:ea typeface="仿宋" panose="02010609060101010101" pitchFamily="49" charset="-122"/>
              </a:rPr>
              <a:t>贷：银行存款         </a:t>
            </a:r>
            <a:r>
              <a:rPr lang="en-US" altLang="zh-CN" sz="2400" b="1" dirty="0">
                <a:solidFill>
                  <a:srgbClr val="080808"/>
                </a:solidFill>
                <a:latin typeface="仿宋" panose="02010609060101010101" pitchFamily="49" charset="-122"/>
                <a:ea typeface="仿宋" panose="02010609060101010101" pitchFamily="49" charset="-122"/>
              </a:rPr>
              <a:t>112 360</a:t>
            </a:r>
            <a:endParaRPr lang="en-US" altLang="zh-CN" sz="2400" b="1" dirty="0">
              <a:solidFill>
                <a:srgbClr val="080808"/>
              </a:solidFill>
              <a:latin typeface="仿宋" panose="02010609060101010101" pitchFamily="49" charset="-122"/>
              <a:ea typeface="仿宋" panose="02010609060101010101" pitchFamily="49" charset="-122"/>
            </a:endParaRPr>
          </a:p>
        </p:txBody>
      </p:sp>
      <p:sp>
        <p:nvSpPr>
          <p:cNvPr id="206853" name="Rectangle 6"/>
          <p:cNvSpPr/>
          <p:nvPr/>
        </p:nvSpPr>
        <p:spPr>
          <a:xfrm>
            <a:off x="2322513" y="188913"/>
            <a:ext cx="3122612" cy="863600"/>
          </a:xfrm>
          <a:prstGeom prst="rect">
            <a:avLst/>
          </a:prstGeom>
          <a:solidFill>
            <a:schemeClr val="bg1">
              <a:alpha val="34900"/>
            </a:schemeClr>
          </a:solidFill>
          <a:ln w="9525">
            <a:noFill/>
          </a:ln>
        </p:spPr>
        <p:txBody>
          <a:bodyPr anchor="ctr" anchorCtr="0"/>
          <a:p>
            <a:pPr algn="ct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题</a:t>
            </a:r>
            <a:r>
              <a:rPr lang="en-US" altLang="zh-CN" sz="3200" b="1" dirty="0">
                <a:solidFill>
                  <a:srgbClr val="FF0000"/>
                </a:solidFill>
                <a:latin typeface="黑体" panose="02010609060101010101" pitchFamily="49" charset="-122"/>
                <a:ea typeface="黑体" panose="02010609060101010101" pitchFamily="49" charset="-122"/>
              </a:rPr>
              <a:t>9】</a:t>
            </a:r>
            <a:r>
              <a:rPr lang="zh-CN" altLang="en-US" sz="3200" b="1" dirty="0">
                <a:solidFill>
                  <a:srgbClr val="FF0000"/>
                </a:solidFill>
                <a:latin typeface="黑体" panose="02010609060101010101" pitchFamily="49" charset="-122"/>
                <a:ea typeface="黑体" panose="02010609060101010101" pitchFamily="49" charset="-122"/>
              </a:rPr>
              <a:t>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charRg st="5" end="2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20">
                                            <p:txEl>
                                              <p:charRg st="20" end="39"/>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charRg st="7" end="2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charRg st="25" end="4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charRg st="54" end="7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charRg st="74" end="9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charRg st="93" end="11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charRg st="115" end="14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787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207874" name="Rectangle 3"/>
          <p:cNvSpPr/>
          <p:nvPr>
            <p:ph idx="1"/>
          </p:nvPr>
        </p:nvSpPr>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供应过程：为生产产品做准备的过程。</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为进行产品生产，企业必须构建厂房，机器设备等劳动资料和材料采购。 </a:t>
            </a:r>
            <a:endParaRPr lang="en-US" altLang="zh-CN" sz="3200" dirty="0">
              <a:latin typeface="楷体" panose="02010609060101010101" pitchFamily="49" charset="-122"/>
              <a:ea typeface="楷体" panose="02010609060101010101" pitchFamily="49" charset="-122"/>
            </a:endParaRPr>
          </a:p>
          <a:p>
            <a:pPr eaLnBrk="1" hangingPunct="1">
              <a:lnSpc>
                <a:spcPct val="150000"/>
              </a:lnSpc>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企业供应过程业务核算的主要内容：</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固定资产购建业务</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材料采购业务</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8898" name="Rectangle 3"/>
          <p:cNvSpPr>
            <a:spLocks noGrp="1"/>
          </p:cNvSpPr>
          <p:nvPr>
            <p:ph idx="1"/>
          </p:nvPr>
        </p:nvSpPr>
        <p:spPr>
          <a:xfrm>
            <a:off x="993140" y="1177925"/>
            <a:ext cx="10540365" cy="3656330"/>
          </a:xfrm>
        </p:spPr>
        <p:txBody>
          <a:bodyPr vert="horz" wrap="square" lIns="91440" tIns="45720" rIns="91440" bIns="45720" anchor="t" anchorCtr="0"/>
          <a:p>
            <a:pPr eaLnBrk="1" hangingPunct="1">
              <a:lnSpc>
                <a:spcPct val="140000"/>
              </a:lnSpc>
              <a:buNone/>
            </a:pPr>
            <a:r>
              <a:rPr lang="zh-CN" altLang="en-US" sz="3200" dirty="0">
                <a:solidFill>
                  <a:srgbClr val="FF0000"/>
                </a:solidFill>
                <a:latin typeface="黑体" panose="02010609060101010101" pitchFamily="49" charset="-122"/>
                <a:ea typeface="黑体" panose="02010609060101010101" pitchFamily="49" charset="-122"/>
              </a:rPr>
              <a:t>一、固定资产购建业务的核算</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40000"/>
              </a:lnSpc>
              <a:buNone/>
            </a:pPr>
            <a:r>
              <a:rPr lang="zh-CN" altLang="en-US" sz="3200" dirty="0">
                <a:solidFill>
                  <a:srgbClr val="0000FF"/>
                </a:solidFill>
                <a:latin typeface="黑体" panose="02010609060101010101" pitchFamily="49" charset="-122"/>
                <a:ea typeface="黑体" panose="02010609060101010101" pitchFamily="49" charset="-122"/>
              </a:rPr>
              <a:t>（一）固定资产的含义及计价</a:t>
            </a:r>
            <a:endParaRPr lang="zh-CN" altLang="en-US" sz="3200" dirty="0">
              <a:solidFill>
                <a:srgbClr val="0000FF"/>
              </a:solidFill>
              <a:latin typeface="黑体" panose="02010609060101010101" pitchFamily="49" charset="-122"/>
              <a:ea typeface="黑体" panose="02010609060101010101" pitchFamily="49" charset="-122"/>
            </a:endParaRPr>
          </a:p>
          <a:p>
            <a:pPr eaLnBrk="1" hangingPunct="1">
              <a:lnSpc>
                <a:spcPct val="14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企业为生产商品、提供劳务、出租或经营管理而持有的且</a:t>
            </a:r>
            <a:r>
              <a:rPr lang="zh-CN" altLang="en-US" sz="3200" dirty="0">
                <a:solidFill>
                  <a:srgbClr val="C00000"/>
                </a:solidFill>
                <a:latin typeface="楷体" panose="02010609060101010101" pitchFamily="49" charset="-122"/>
                <a:ea typeface="楷体" panose="02010609060101010101" pitchFamily="49" charset="-122"/>
              </a:rPr>
              <a:t>使用寿命超过一个会计年度</a:t>
            </a:r>
            <a:r>
              <a:rPr lang="zh-CN" altLang="en-US" sz="3200" dirty="0">
                <a:latin typeface="楷体" panose="02010609060101010101" pitchFamily="49" charset="-122"/>
                <a:ea typeface="楷体" panose="02010609060101010101" pitchFamily="49" charset="-122"/>
              </a:rPr>
              <a:t>的有形资产。</a:t>
            </a:r>
            <a:endParaRPr lang="zh-CN" altLang="en-US" sz="3200" dirty="0">
              <a:latin typeface="楷体" panose="02010609060101010101" pitchFamily="49" charset="-122"/>
              <a:ea typeface="楷体" panose="02010609060101010101" pitchFamily="49" charset="-122"/>
            </a:endParaRPr>
          </a:p>
        </p:txBody>
      </p:sp>
      <p:sp>
        <p:nvSpPr>
          <p:cNvPr id="2" name="矩形 1"/>
          <p:cNvSpPr/>
          <p:nvPr/>
        </p:nvSpPr>
        <p:spPr>
          <a:xfrm>
            <a:off x="2063750" y="4870450"/>
            <a:ext cx="8208963" cy="1383665"/>
          </a:xfrm>
          <a:prstGeom prst="rect">
            <a:avLst/>
          </a:prstGeom>
          <a:solidFill>
            <a:schemeClr val="bg1"/>
          </a:solidFill>
          <a:ln w="38100" cap="flat" cmpd="sng">
            <a:solidFill>
              <a:srgbClr val="FF0000"/>
            </a:solidFill>
            <a:prstDash val="solid"/>
            <a:miter/>
            <a:headEnd type="none" w="med" len="med"/>
            <a:tailEnd type="none" w="med" len="med"/>
          </a:ln>
        </p:spPr>
        <p:txBody>
          <a:bodyPr anchor="t" anchorCtr="0">
            <a:spAutoFit/>
          </a:bodyPr>
          <a:p>
            <a:pPr>
              <a:lnSpc>
                <a:spcPct val="150000"/>
              </a:lnSpc>
            </a:pPr>
            <a:r>
              <a:rPr lang="zh-CN" altLang="en-US" sz="2800" b="1" dirty="0">
                <a:solidFill>
                  <a:srgbClr val="0000FF"/>
                </a:solidFill>
                <a:latin typeface="仿宋" panose="02010609060101010101" pitchFamily="49" charset="-122"/>
                <a:ea typeface="仿宋" panose="02010609060101010101" pitchFamily="49" charset="-122"/>
              </a:rPr>
              <a:t>使用寿命</a:t>
            </a:r>
            <a:r>
              <a:rPr lang="en-US" altLang="zh-CN" sz="2800" b="1" dirty="0">
                <a:solidFill>
                  <a:srgbClr val="0000FF"/>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指企业使用固定资产的</a:t>
            </a:r>
            <a:r>
              <a:rPr lang="zh-CN" altLang="en-US" sz="2800" b="1" dirty="0">
                <a:solidFill>
                  <a:srgbClr val="C00000"/>
                </a:solidFill>
                <a:latin typeface="仿宋" panose="02010609060101010101" pitchFamily="49" charset="-122"/>
                <a:ea typeface="仿宋" panose="02010609060101010101" pitchFamily="49" charset="-122"/>
              </a:rPr>
              <a:t>预计期间</a:t>
            </a:r>
            <a:r>
              <a:rPr lang="zh-CN" altLang="en-US" sz="2800" b="1" dirty="0">
                <a:solidFill>
                  <a:srgbClr val="000000"/>
                </a:solidFill>
                <a:latin typeface="仿宋" panose="02010609060101010101" pitchFamily="49" charset="-122"/>
                <a:ea typeface="仿宋" panose="02010609060101010101" pitchFamily="49" charset="-122"/>
              </a:rPr>
              <a:t>，或者该固定资产所能生产</a:t>
            </a:r>
            <a:r>
              <a:rPr lang="zh-CN" altLang="en-US" sz="2800" b="1" dirty="0">
                <a:solidFill>
                  <a:srgbClr val="C00000"/>
                </a:solidFill>
                <a:latin typeface="仿宋" panose="02010609060101010101" pitchFamily="49" charset="-122"/>
                <a:ea typeface="仿宋" panose="02010609060101010101" pitchFamily="49" charset="-122"/>
              </a:rPr>
              <a:t>产品</a:t>
            </a:r>
            <a:r>
              <a:rPr lang="zh-CN" altLang="en-US" sz="2800" b="1" dirty="0">
                <a:solidFill>
                  <a:srgbClr val="000000"/>
                </a:solidFill>
                <a:latin typeface="仿宋" panose="02010609060101010101" pitchFamily="49" charset="-122"/>
                <a:ea typeface="仿宋" panose="02010609060101010101" pitchFamily="49" charset="-122"/>
              </a:rPr>
              <a:t>或提供</a:t>
            </a:r>
            <a:r>
              <a:rPr lang="zh-CN" altLang="en-US" sz="2800" b="1" dirty="0">
                <a:solidFill>
                  <a:srgbClr val="C00000"/>
                </a:solidFill>
                <a:latin typeface="仿宋" panose="02010609060101010101" pitchFamily="49" charset="-122"/>
                <a:ea typeface="仿宋" panose="02010609060101010101" pitchFamily="49" charset="-122"/>
              </a:rPr>
              <a:t>劳务的数量</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1+#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图示 3"/>
          <p:cNvGraphicFramePr/>
          <p:nvPr/>
        </p:nvGraphicFramePr>
        <p:xfrm>
          <a:off x="2711624" y="2496460"/>
          <a:ext cx="6599075" cy="10767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09922" name="下箭头 5"/>
          <p:cNvSpPr/>
          <p:nvPr/>
        </p:nvSpPr>
        <p:spPr>
          <a:xfrm>
            <a:off x="3359150" y="1771650"/>
            <a:ext cx="357188" cy="610741"/>
          </a:xfrm>
          <a:prstGeom prst="downArrow">
            <a:avLst>
              <a:gd name="adj1" fmla="val 50000"/>
              <a:gd name="adj2" fmla="val 49706"/>
            </a:avLst>
          </a:prstGeom>
          <a:solidFill>
            <a:schemeClr val="accent1"/>
          </a:solidFill>
          <a:ln w="19050" cap="flat" cmpd="sng">
            <a:solidFill>
              <a:srgbClr val="FF0000"/>
            </a:solidFill>
            <a:prstDash val="solid"/>
            <a:round/>
            <a:headEnd type="none" w="med" len="med"/>
            <a:tailEnd type="none" w="med" len="med"/>
          </a:ln>
        </p:spPr>
        <p:txBody>
          <a:bodyPr anchor="t" anchorCtr="0">
            <a:spAutoFit/>
          </a:bodyPr>
          <a:p>
            <a:pPr algn="ctr"/>
            <a:endParaRPr lang="zh-CN" altLang="en-US" sz="2800" b="1" dirty="0">
              <a:latin typeface="楷体" panose="02010609060101010101" pitchFamily="49" charset="-122"/>
              <a:ea typeface="楷体" panose="02010609060101010101" pitchFamily="49" charset="-122"/>
            </a:endParaRPr>
          </a:p>
        </p:txBody>
      </p:sp>
      <p:sp>
        <p:nvSpPr>
          <p:cNvPr id="209923" name="TextBox 6"/>
          <p:cNvSpPr txBox="1"/>
          <p:nvPr/>
        </p:nvSpPr>
        <p:spPr>
          <a:xfrm>
            <a:off x="2309813" y="1268413"/>
            <a:ext cx="2428875" cy="521970"/>
          </a:xfrm>
          <a:prstGeom prst="rect">
            <a:avLst/>
          </a:prstGeom>
          <a:noFill/>
          <a:ln w="9525">
            <a:noFill/>
          </a:ln>
        </p:spPr>
        <p:txBody>
          <a:bodyPr anchor="t" anchorCtr="0">
            <a:spAutoFit/>
          </a:bodyPr>
          <a:p>
            <a:pPr algn="ctr"/>
            <a:r>
              <a:rPr lang="zh-CN" altLang="en-US" sz="2800" b="1" dirty="0">
                <a:latin typeface="仿宋" panose="02010609060101010101" pitchFamily="49" charset="-122"/>
                <a:ea typeface="仿宋" panose="02010609060101010101" pitchFamily="49" charset="-122"/>
              </a:rPr>
              <a:t>投资活动</a:t>
            </a:r>
            <a:endParaRPr lang="zh-CN" altLang="en-US" sz="2800" b="1" dirty="0">
              <a:latin typeface="仿宋" panose="02010609060101010101" pitchFamily="49" charset="-122"/>
              <a:ea typeface="仿宋" panose="02010609060101010101" pitchFamily="49" charset="-122"/>
            </a:endParaRPr>
          </a:p>
        </p:txBody>
      </p:sp>
      <p:sp>
        <p:nvSpPr>
          <p:cNvPr id="209924" name="下箭头 7"/>
          <p:cNvSpPr/>
          <p:nvPr/>
        </p:nvSpPr>
        <p:spPr>
          <a:xfrm>
            <a:off x="5810250" y="1771650"/>
            <a:ext cx="357188" cy="610741"/>
          </a:xfrm>
          <a:prstGeom prst="downArrow">
            <a:avLst>
              <a:gd name="adj1" fmla="val 50000"/>
              <a:gd name="adj2" fmla="val 49706"/>
            </a:avLst>
          </a:prstGeom>
          <a:solidFill>
            <a:schemeClr val="accent1"/>
          </a:solidFill>
          <a:ln w="19050" cap="flat" cmpd="sng">
            <a:solidFill>
              <a:srgbClr val="FF0000"/>
            </a:solidFill>
            <a:prstDash val="solid"/>
            <a:round/>
            <a:headEnd type="none" w="med" len="med"/>
            <a:tailEnd type="none" w="med" len="med"/>
          </a:ln>
        </p:spPr>
        <p:txBody>
          <a:bodyPr anchor="t" anchorCtr="0">
            <a:spAutoFit/>
          </a:bodyPr>
          <a:p>
            <a:pPr algn="ctr"/>
            <a:endParaRPr lang="zh-CN" altLang="en-US" sz="2800" b="1" dirty="0">
              <a:latin typeface="楷体" panose="02010609060101010101" pitchFamily="49" charset="-122"/>
              <a:ea typeface="楷体" panose="02010609060101010101" pitchFamily="49" charset="-122"/>
            </a:endParaRPr>
          </a:p>
        </p:txBody>
      </p:sp>
      <p:sp>
        <p:nvSpPr>
          <p:cNvPr id="209926" name="下箭头 9"/>
          <p:cNvSpPr/>
          <p:nvPr/>
        </p:nvSpPr>
        <p:spPr>
          <a:xfrm>
            <a:off x="8259763" y="1771650"/>
            <a:ext cx="357187" cy="610741"/>
          </a:xfrm>
          <a:prstGeom prst="downArrow">
            <a:avLst>
              <a:gd name="adj1" fmla="val 50000"/>
              <a:gd name="adj2" fmla="val 49706"/>
            </a:avLst>
          </a:prstGeom>
          <a:solidFill>
            <a:schemeClr val="accent1"/>
          </a:solidFill>
          <a:ln w="19050" cap="flat" cmpd="sng">
            <a:solidFill>
              <a:srgbClr val="FF0000"/>
            </a:solidFill>
            <a:prstDash val="solid"/>
            <a:round/>
            <a:headEnd type="none" w="med" len="med"/>
            <a:tailEnd type="none" w="med" len="med"/>
          </a:ln>
        </p:spPr>
        <p:txBody>
          <a:bodyPr anchor="t" anchorCtr="0">
            <a:spAutoFit/>
          </a:bodyPr>
          <a:p>
            <a:pPr algn="ctr"/>
            <a:endParaRPr lang="zh-CN" altLang="en-US" sz="2800" b="1" dirty="0">
              <a:latin typeface="楷体" panose="02010609060101010101" pitchFamily="49" charset="-122"/>
              <a:ea typeface="楷体" panose="02010609060101010101" pitchFamily="49" charset="-122"/>
            </a:endParaRPr>
          </a:p>
        </p:txBody>
      </p:sp>
      <p:sp>
        <p:nvSpPr>
          <p:cNvPr id="209927" name="TextBox 10"/>
          <p:cNvSpPr txBox="1"/>
          <p:nvPr/>
        </p:nvSpPr>
        <p:spPr>
          <a:xfrm>
            <a:off x="4961255" y="1268730"/>
            <a:ext cx="4519295" cy="521970"/>
          </a:xfrm>
          <a:prstGeom prst="rect">
            <a:avLst/>
          </a:prstGeom>
          <a:noFill/>
          <a:ln w="9525">
            <a:noFill/>
          </a:ln>
        </p:spPr>
        <p:txBody>
          <a:bodyPr wrap="square" anchor="t" anchorCtr="0">
            <a:spAutoFit/>
          </a:bodyPr>
          <a:p>
            <a:pPr algn="ctr"/>
            <a:r>
              <a:rPr lang="zh-CN" altLang="en-US" sz="2800" b="1" dirty="0">
                <a:latin typeface="仿宋" panose="02010609060101010101" pitchFamily="49" charset="-122"/>
                <a:ea typeface="仿宋" panose="02010609060101010101" pitchFamily="49" charset="-122"/>
              </a:rPr>
              <a:t>经营活动</a:t>
            </a:r>
            <a:endParaRPr lang="zh-CN" altLang="en-US" sz="2800" b="1" dirty="0">
              <a:latin typeface="仿宋" panose="02010609060101010101" pitchFamily="49" charset="-122"/>
              <a:ea typeface="仿宋" panose="02010609060101010101" pitchFamily="49" charset="-122"/>
            </a:endParaRPr>
          </a:p>
        </p:txBody>
      </p:sp>
      <p:sp>
        <p:nvSpPr>
          <p:cNvPr id="13" name="AutoShape 5"/>
          <p:cNvSpPr/>
          <p:nvPr/>
        </p:nvSpPr>
        <p:spPr>
          <a:xfrm>
            <a:off x="2135188" y="3727450"/>
            <a:ext cx="7921625" cy="2901950"/>
          </a:xfrm>
          <a:prstGeom prst="roundRect">
            <a:avLst>
              <a:gd name="adj" fmla="val 16667"/>
            </a:avLst>
          </a:prstGeom>
          <a:solidFill>
            <a:schemeClr val="bg1"/>
          </a:solidFill>
          <a:ln w="38100" cap="flat" cmpd="sng">
            <a:solidFill>
              <a:schemeClr val="accent1"/>
            </a:solidFill>
            <a:prstDash val="solid"/>
            <a:round/>
            <a:headEnd type="none" w="med" len="med"/>
            <a:tailEnd type="none" w="med" len="med"/>
          </a:ln>
        </p:spPr>
        <p:txBody>
          <a:bodyPr anchor="ctr" anchorCtr="0"/>
          <a:p>
            <a:pPr marL="457200" indent="-457200">
              <a:lnSpc>
                <a:spcPct val="150000"/>
              </a:lnSpc>
              <a:spcBef>
                <a:spcPct val="20000"/>
              </a:spcBef>
              <a:buClr>
                <a:srgbClr val="FF0000"/>
              </a:buClr>
              <a:buFont typeface="Wingdings" panose="05000000000000000000" pitchFamily="2" charset="2"/>
              <a:buChar char="p"/>
            </a:pPr>
            <a:r>
              <a:rPr lang="zh-CN" altLang="en-US" sz="2400" b="1" dirty="0">
                <a:latin typeface="楷体" panose="02010609060101010101" pitchFamily="49" charset="-122"/>
                <a:ea typeface="楷体" panose="02010609060101010101" pitchFamily="49" charset="-122"/>
              </a:rPr>
              <a:t>取得方式：外购、自建、投资者投入、非货币性资产交换、债务重组、企业合并、融资租赁等。</a:t>
            </a:r>
            <a:endParaRPr lang="en-US" altLang="zh-CN" sz="2400" b="1" dirty="0">
              <a:solidFill>
                <a:srgbClr val="212121"/>
              </a:solidFill>
              <a:latin typeface="楷体" panose="02010609060101010101" pitchFamily="49" charset="-122"/>
              <a:ea typeface="楷体" panose="02010609060101010101" pitchFamily="49" charset="-122"/>
            </a:endParaRPr>
          </a:p>
          <a:p>
            <a:pPr marL="457200" indent="-457200">
              <a:lnSpc>
                <a:spcPct val="150000"/>
              </a:lnSpc>
              <a:spcBef>
                <a:spcPct val="20000"/>
              </a:spcBef>
              <a:buClr>
                <a:srgbClr val="FF0000"/>
              </a:buClr>
              <a:buFont typeface="Wingdings" panose="05000000000000000000" pitchFamily="2" charset="2"/>
              <a:buChar char="p"/>
            </a:pPr>
            <a:r>
              <a:rPr lang="zh-CN" altLang="en-US" sz="2400" b="1" dirty="0">
                <a:solidFill>
                  <a:srgbClr val="212121"/>
                </a:solidFill>
                <a:latin typeface="楷体" panose="02010609060101010101" pitchFamily="49" charset="-122"/>
                <a:ea typeface="楷体" panose="02010609060101010101" pitchFamily="49" charset="-122"/>
              </a:rPr>
              <a:t>折旧：以</a:t>
            </a:r>
            <a:r>
              <a:rPr lang="zh-CN" altLang="en-US" sz="2400" b="1" dirty="0">
                <a:solidFill>
                  <a:srgbClr val="0000FF"/>
                </a:solidFill>
                <a:latin typeface="楷体" panose="02010609060101010101" pitchFamily="49" charset="-122"/>
                <a:ea typeface="楷体" panose="02010609060101010101" pitchFamily="49" charset="-122"/>
              </a:rPr>
              <a:t>初始计量</a:t>
            </a:r>
            <a:r>
              <a:rPr lang="zh-CN" altLang="en-US" sz="2400" b="1" dirty="0">
                <a:solidFill>
                  <a:srgbClr val="212121"/>
                </a:solidFill>
                <a:latin typeface="楷体" panose="02010609060101010101" pitchFamily="49" charset="-122"/>
                <a:ea typeface="楷体" panose="02010609060101010101" pitchFamily="49" charset="-122"/>
              </a:rPr>
              <a:t>为基础进行核算。</a:t>
            </a:r>
            <a:endParaRPr lang="zh-CN" altLang="en-US" sz="2400" b="1" dirty="0">
              <a:solidFill>
                <a:srgbClr val="212121"/>
              </a:solidFill>
              <a:latin typeface="楷体" panose="02010609060101010101" pitchFamily="49" charset="-122"/>
              <a:ea typeface="楷体" panose="02010609060101010101" pitchFamily="49" charset="-122"/>
            </a:endParaRPr>
          </a:p>
          <a:p>
            <a:pPr marL="457200" indent="-457200">
              <a:lnSpc>
                <a:spcPct val="150000"/>
              </a:lnSpc>
              <a:spcBef>
                <a:spcPct val="20000"/>
              </a:spcBef>
              <a:buClr>
                <a:srgbClr val="FF0000"/>
              </a:buClr>
              <a:buFont typeface="Wingdings" panose="05000000000000000000" pitchFamily="2" charset="2"/>
              <a:buChar char="p"/>
            </a:pPr>
            <a:r>
              <a:rPr lang="zh-CN" altLang="en-US" sz="2400" b="1" dirty="0">
                <a:solidFill>
                  <a:srgbClr val="FF0000"/>
                </a:solidFill>
                <a:latin typeface="楷体" panose="02010609060101010101" pitchFamily="49" charset="-122"/>
                <a:ea typeface="楷体" panose="02010609060101010101" pitchFamily="49" charset="-122"/>
              </a:rPr>
              <a:t>初始计量：</a:t>
            </a:r>
            <a:r>
              <a:rPr lang="zh-CN" altLang="zh-CN" sz="2400" b="1" dirty="0">
                <a:solidFill>
                  <a:srgbClr val="212121"/>
                </a:solidFill>
                <a:latin typeface="楷体" panose="02010609060101010101" pitchFamily="49" charset="-122"/>
                <a:ea typeface="楷体" panose="02010609060101010101" pitchFamily="49" charset="-122"/>
              </a:rPr>
              <a:t>指企业在以不同方式</a:t>
            </a:r>
            <a:r>
              <a:rPr lang="zh-CN" altLang="zh-CN" sz="2400" b="1" dirty="0">
                <a:solidFill>
                  <a:srgbClr val="FF0000"/>
                </a:solidFill>
                <a:latin typeface="楷体" panose="02010609060101010101" pitchFamily="49" charset="-122"/>
                <a:ea typeface="楷体" panose="02010609060101010101" pitchFamily="49" charset="-122"/>
              </a:rPr>
              <a:t>取得固定资产时对其成本</a:t>
            </a:r>
            <a:r>
              <a:rPr lang="zh-CN" altLang="zh-CN" sz="2400" b="1" dirty="0">
                <a:solidFill>
                  <a:srgbClr val="212121"/>
                </a:solidFill>
                <a:latin typeface="楷体" panose="02010609060101010101" pitchFamily="49" charset="-122"/>
                <a:ea typeface="楷体" panose="02010609060101010101" pitchFamily="49" charset="-122"/>
              </a:rPr>
              <a:t>的确定。</a:t>
            </a:r>
            <a:r>
              <a:rPr lang="zh-CN" altLang="en-US" sz="2400" b="1" dirty="0">
                <a:solidFill>
                  <a:srgbClr val="212121"/>
                </a:solidFill>
                <a:latin typeface="楷体" panose="02010609060101010101" pitchFamily="49" charset="-122"/>
                <a:ea typeface="楷体" panose="02010609060101010101" pitchFamily="49" charset="-122"/>
              </a:rPr>
              <a:t>如历史成本、重置成本。</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20992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sym typeface="+mn-ea"/>
              </a:rPr>
              <a:t>一、固定资产购建业务的核算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100000">
                                          <p:val>
                                            <p:strVal val="#ppt_x"/>
                                          </p:val>
                                        </p:tav>
                                      </p:tavLst>
                                    </p:anim>
                                    <p:anim calcmode="lin" valueType="num">
                                      <p:cBhvr>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Rectangle 3"/>
          <p:cNvSpPr/>
          <p:nvPr>
            <p:ph idx="1"/>
          </p:nvPr>
        </p:nvSpPr>
        <p:spPr>
          <a:xfrm>
            <a:off x="872490" y="1198880"/>
            <a:ext cx="10460990" cy="4822825"/>
          </a:xfrm>
        </p:spPr>
        <p:txBody>
          <a:bodyPr vert="horz" wrap="square" lIns="91440" tIns="45720" rIns="91440" bIns="45720" anchor="t" anchorCtr="0"/>
          <a:p>
            <a:pPr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三、产品制造企业的主要经济业务</a:t>
            </a:r>
            <a:r>
              <a:rPr lang="en-US" altLang="zh-CN" sz="3000" dirty="0">
                <a:solidFill>
                  <a:srgbClr val="FF0000"/>
                </a:solidFill>
                <a:latin typeface="黑体" panose="02010609060101010101" pitchFamily="49" charset="-122"/>
                <a:ea typeface="黑体" panose="02010609060101010101" pitchFamily="49" charset="-122"/>
              </a:rPr>
              <a:t>—</a:t>
            </a:r>
            <a:r>
              <a:rPr lang="zh-CN" altLang="en-US" sz="3000" dirty="0">
                <a:solidFill>
                  <a:srgbClr val="FF0000"/>
                </a:solidFill>
                <a:latin typeface="黑体" panose="02010609060101010101" pitchFamily="49" charset="-122"/>
                <a:ea typeface="黑体" panose="02010609060101010101" pitchFamily="49" charset="-122"/>
              </a:rPr>
              <a:t>利润分配</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pitchFamily="2" charset="2"/>
              <a:buChar char="p"/>
            </a:pPr>
            <a:r>
              <a:rPr lang="en-US" altLang="zh-CN" sz="3000" dirty="0">
                <a:solidFill>
                  <a:srgbClr val="0000FF"/>
                </a:solidFill>
                <a:latin typeface="楷体" panose="02010609060101010101" pitchFamily="49" charset="-122"/>
                <a:ea typeface="楷体" panose="02010609060101010101" pitchFamily="49" charset="-122"/>
              </a:rPr>
              <a:t>5</a:t>
            </a:r>
            <a:r>
              <a:rPr lang="zh-CN" altLang="en-US" sz="3000" dirty="0">
                <a:solidFill>
                  <a:srgbClr val="0000FF"/>
                </a:solidFill>
                <a:latin typeface="楷体" panose="02010609060101010101" pitchFamily="49" charset="-122"/>
                <a:ea typeface="楷体" panose="02010609060101010101" pitchFamily="49" charset="-122"/>
              </a:rPr>
              <a:t>．利润形成与分配业务：</a:t>
            </a:r>
            <a:endParaRPr lang="zh-CN" altLang="en-US" sz="3000" dirty="0">
              <a:solidFill>
                <a:srgbClr val="0000FF"/>
              </a:solidFill>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3000" dirty="0">
                <a:solidFill>
                  <a:srgbClr val="C00000"/>
                </a:solidFill>
                <a:latin typeface="楷体" panose="02010609060101010101" pitchFamily="49" charset="-122"/>
                <a:ea typeface="楷体" panose="02010609060101010101" pitchFamily="49" charset="-122"/>
              </a:rPr>
              <a:t>利润形成：</a:t>
            </a:r>
            <a:r>
              <a:rPr lang="zh-CN" altLang="en-US" sz="3000" dirty="0">
                <a:latin typeface="楷体" panose="02010609060101010101" pitchFamily="49" charset="-122"/>
                <a:ea typeface="楷体" panose="02010609060101010101" pitchFamily="49" charset="-122"/>
              </a:rPr>
              <a:t>一定期间企业全部</a:t>
            </a:r>
            <a:r>
              <a:rPr lang="zh-CN" altLang="en-US" sz="3000" dirty="0">
                <a:solidFill>
                  <a:srgbClr val="7030A0"/>
                </a:solidFill>
                <a:latin typeface="楷体" panose="02010609060101010101" pitchFamily="49" charset="-122"/>
                <a:ea typeface="楷体" panose="02010609060101010101" pitchFamily="49" charset="-122"/>
              </a:rPr>
              <a:t>收入与费用相抵</a:t>
            </a:r>
            <a:r>
              <a:rPr lang="zh-CN" altLang="en-US" sz="3000" dirty="0">
                <a:latin typeface="楷体" panose="02010609060101010101" pitchFamily="49" charset="-122"/>
                <a:ea typeface="楷体" panose="02010609060101010101" pitchFamily="49" charset="-122"/>
              </a:rPr>
              <a:t>后的差额，形成的财务成果。</a:t>
            </a:r>
            <a:endParaRPr lang="zh-CN" altLang="en-US"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3000" dirty="0">
                <a:solidFill>
                  <a:srgbClr val="C00000"/>
                </a:solidFill>
                <a:latin typeface="楷体" panose="02010609060101010101" pitchFamily="49" charset="-122"/>
                <a:ea typeface="楷体" panose="02010609060101010101" pitchFamily="49" charset="-122"/>
              </a:rPr>
              <a:t>财务成果分配业务：</a:t>
            </a:r>
            <a:r>
              <a:rPr lang="zh-CN" altLang="en-US" sz="3000" dirty="0">
                <a:latin typeface="楷体" panose="02010609060101010101" pitchFamily="49" charset="-122"/>
                <a:ea typeface="楷体" panose="02010609060101010101" pitchFamily="49" charset="-122"/>
              </a:rPr>
              <a:t>所得税、盈余公积、分配股利、未分配利润等。 </a:t>
            </a:r>
            <a:endParaRPr lang="zh-CN" altLang="en-US" sz="3000" dirty="0">
              <a:latin typeface="楷体" panose="02010609060101010101" pitchFamily="49" charset="-122"/>
              <a:ea typeface="楷体" panose="02010609060101010101" pitchFamily="49" charset="-122"/>
            </a:endParaRPr>
          </a:p>
        </p:txBody>
      </p:sp>
      <p:sp>
        <p:nvSpPr>
          <p:cNvPr id="88065"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产品制造企业主要经济业务概述</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0945" name="Rectangle 2"/>
          <p:cNvSpPr/>
          <p:nvPr>
            <p:ph idx="1"/>
          </p:nvPr>
        </p:nvSpPr>
        <p:spPr>
          <a:xfrm>
            <a:off x="799465" y="1196975"/>
            <a:ext cx="10505440" cy="4953000"/>
          </a:xfrm>
        </p:spPr>
        <p:txBody>
          <a:bodyPr vert="horz" wrap="square" lIns="91440" tIns="45720" rIns="91440" bIns="45720" anchor="t" anchorCtr="0"/>
          <a:p>
            <a:pPr marL="0" indent="0"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一、固定资产购建业务的核算</a:t>
            </a:r>
            <a:endParaRPr lang="zh-CN" altLang="en-US" sz="3200" dirty="0">
              <a:solidFill>
                <a:srgbClr val="FF0000"/>
              </a:solidFill>
              <a:latin typeface="黑体" panose="02010609060101010101" pitchFamily="49" charset="-122"/>
              <a:ea typeface="黑体" panose="02010609060101010101" pitchFamily="49" charset="-122"/>
            </a:endParaRPr>
          </a:p>
          <a:p>
            <a:pPr marL="0" indent="0" eaLnBrk="1" hangingPunct="1">
              <a:lnSpc>
                <a:spcPct val="150000"/>
              </a:lnSpc>
              <a:buNone/>
            </a:pPr>
            <a:r>
              <a:rPr lang="zh-CN" altLang="en-US" sz="3200" dirty="0">
                <a:solidFill>
                  <a:srgbClr val="0000FF"/>
                </a:solidFill>
                <a:latin typeface="黑体" panose="02010609060101010101" pitchFamily="49" charset="-122"/>
                <a:ea typeface="黑体" panose="02010609060101010101" pitchFamily="49" charset="-122"/>
              </a:rPr>
              <a:t>（一）固定资产的含义及计价</a:t>
            </a:r>
            <a:endParaRPr lang="zh-CN" altLang="en-US" sz="3200" dirty="0">
              <a:solidFill>
                <a:srgbClr val="0000FF"/>
              </a:solidFill>
              <a:latin typeface="黑体" panose="02010609060101010101" pitchFamily="49" charset="-122"/>
              <a:ea typeface="黑体" panose="02010609060101010101" pitchFamily="49" charset="-122"/>
            </a:endParaRPr>
          </a:p>
          <a:p>
            <a:pPr marL="438150" lvl="1" indent="0"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 固定资产计量：</a:t>
            </a:r>
            <a:endParaRPr lang="en-US" altLang="zh-CN" sz="3200" dirty="0">
              <a:latin typeface="楷体" panose="02010609060101010101" pitchFamily="49" charset="-122"/>
              <a:ea typeface="楷体" panose="02010609060101010101" pitchFamily="49" charset="-122"/>
            </a:endParaRPr>
          </a:p>
          <a:p>
            <a:pPr marL="835025" lvl="2" indent="0" eaLnBrk="1" hangingPunct="1">
              <a:lnSpc>
                <a:spcPct val="150000"/>
              </a:lnSpc>
              <a:buClr>
                <a:srgbClr val="0000FF"/>
              </a:buClr>
              <a:buFont typeface="楷体" panose="02010609060101010101" pitchFamily="49" charset="-122"/>
              <a:buChar char="※"/>
            </a:pPr>
            <a:r>
              <a:rPr lang="zh-CN" altLang="en-US" sz="3200" dirty="0">
                <a:latin typeface="楷体" panose="02010609060101010101" pitchFamily="49" charset="-122"/>
                <a:ea typeface="楷体" panose="02010609060101010101" pitchFamily="49" charset="-122"/>
              </a:rPr>
              <a:t> 按实际成本计价（默认）；</a:t>
            </a:r>
            <a:endParaRPr lang="en-US" altLang="zh-CN" sz="3200" dirty="0">
              <a:latin typeface="楷体" panose="02010609060101010101" pitchFamily="49" charset="-122"/>
              <a:ea typeface="楷体" panose="02010609060101010101" pitchFamily="49" charset="-122"/>
            </a:endParaRPr>
          </a:p>
          <a:p>
            <a:pPr marL="835025" lvl="2" indent="0" eaLnBrk="1" hangingPunct="1">
              <a:lnSpc>
                <a:spcPct val="150000"/>
              </a:lnSpc>
              <a:buClr>
                <a:srgbClr val="0000FF"/>
              </a:buClr>
              <a:buFont typeface="楷体" panose="02010609060101010101" pitchFamily="49" charset="-122"/>
              <a:buChar char="※"/>
            </a:pPr>
            <a:r>
              <a:rPr lang="en-US" altLang="zh-CN" sz="3200" dirty="0">
                <a:latin typeface="楷体" panose="02010609060101010101" pitchFamily="49" charset="-122"/>
                <a:ea typeface="楷体" panose="02010609060101010101" pitchFamily="49" charset="-122"/>
              </a:rPr>
              <a:t> </a:t>
            </a:r>
            <a:r>
              <a:rPr lang="zh-CN" altLang="en-US" sz="3200" dirty="0">
                <a:solidFill>
                  <a:srgbClr val="212121"/>
                </a:solidFill>
                <a:latin typeface="楷体" panose="02010609060101010101" pitchFamily="49" charset="-122"/>
                <a:ea typeface="楷体" panose="02010609060101010101" pitchFamily="49" charset="-122"/>
              </a:rPr>
              <a:t>若无法取得历史成本时，</a:t>
            </a:r>
            <a:r>
              <a:rPr lang="zh-CN" altLang="en-US" sz="3200" dirty="0">
                <a:latin typeface="楷体" panose="02010609060101010101" pitchFamily="49" charset="-122"/>
                <a:ea typeface="楷体" panose="02010609060101010101" pitchFamily="49" charset="-122"/>
              </a:rPr>
              <a:t>按重置价或净值（折余价值）计价。</a:t>
            </a:r>
            <a:endParaRPr lang="zh-CN" altLang="en-US"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95985" y="1989455"/>
            <a:ext cx="9521190" cy="4142105"/>
          </a:xfrm>
        </p:spPr>
        <p:txBody>
          <a:bodyPr vert="horz" wrap="square" lIns="91440" tIns="45720" rIns="91440" bIns="45720" numCol="1" anchor="t" anchorCtr="0" compatLnSpc="1"/>
          <a:lstStyle/>
          <a:p>
            <a:pPr marL="400050" marR="0" lvl="0" indent="-469900" algn="l" defTabSz="914400" rtl="0" eaLnBrk="0" fontAlgn="base" latinLnBrk="0" hangingPunct="0">
              <a:lnSpc>
                <a:spcPct val="150000"/>
              </a:lnSpc>
              <a:spcBef>
                <a:spcPts val="0"/>
              </a:spcBef>
              <a:spcAft>
                <a:spcPct val="0"/>
              </a:spcAft>
              <a:buClr>
                <a:srgbClr val="FF0000"/>
              </a:buClr>
              <a:buSzTx/>
              <a:buFont typeface="Wingdings" panose="05000000000000000000" charset="0"/>
              <a:buChar char="p"/>
              <a:defRPr/>
            </a:pPr>
            <a:r>
              <a:rPr kumimoji="0" lang="en-US" altLang="zh-CN"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1</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、外购固定资产</a:t>
            </a:r>
            <a:endPar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endParaRPr>
          </a:p>
          <a:p>
            <a:pPr marL="400050" marR="0" lvl="0" indent="-469900" algn="l" defTabSz="914400" rtl="0" eaLnBrk="0" fontAlgn="base" latinLnBrk="0" hangingPunct="0">
              <a:lnSpc>
                <a:spcPct val="150000"/>
              </a:lnSpc>
              <a:spcBef>
                <a:spcPts val="0"/>
              </a:spcBef>
              <a:spcAft>
                <a:spcPct val="0"/>
              </a:spcAft>
              <a:buClr>
                <a:srgbClr val="FF0000"/>
              </a:buClr>
              <a:buSzTx/>
              <a:buFont typeface="Wingdings" panose="05000000000000000000" charset="0"/>
              <a:buChar char="p"/>
              <a:defRPr/>
            </a:pP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实际成本：</a:t>
            </a:r>
            <a:r>
              <a:rPr kumimoji="0" lang="zh-CN" altLang="en-US" sz="3000" b="1" i="0" u="none" strike="noStrike" kern="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买价、物流费、保险费、安装费、相关税金（</a:t>
            </a:r>
            <a:r>
              <a:rPr lang="zh-CN" altLang="en-US" sz="3000" noProof="0" dirty="0">
                <a:ln>
                  <a:noFill/>
                </a:ln>
                <a:solidFill>
                  <a:srgbClr val="080808"/>
                </a:solidFill>
                <a:effectLst/>
                <a:uLnTx/>
                <a:uFillTx/>
                <a:latin typeface="楷体" panose="02010609060101010101" pitchFamily="49" charset="-122"/>
                <a:ea typeface="楷体" panose="02010609060101010101" pitchFamily="49" charset="-122"/>
                <a:sym typeface="+mn-ea"/>
              </a:rPr>
              <a:t>不包括可抵扣的增值税）</a:t>
            </a:r>
            <a:r>
              <a:rPr kumimoji="0" lang="zh-CN" altLang="en-US" sz="3000" b="1" i="0" u="none" strike="noStrike" kern="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等。</a:t>
            </a:r>
            <a:endParaRPr kumimoji="0" lang="zh-CN" altLang="en-US" sz="3000" b="1" i="0" u="none" strike="noStrike" kern="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endParaRPr>
          </a:p>
          <a:p>
            <a:pPr marL="857250" marR="0" lvl="2" indent="-469900" algn="l" defTabSz="914400" rtl="0" eaLnBrk="0" fontAlgn="base" latinLnBrk="0" hangingPunct="0">
              <a:lnSpc>
                <a:spcPct val="150000"/>
              </a:lnSpc>
              <a:spcBef>
                <a:spcPts val="0"/>
              </a:spcBef>
              <a:spcAft>
                <a:spcPct val="0"/>
              </a:spcAft>
              <a:buClr>
                <a:srgbClr val="FF0000"/>
              </a:buClr>
              <a:buSzTx/>
              <a:buFont typeface="Wingdings" panose="05000000000000000000" pitchFamily="2" charset="2"/>
              <a:buChar char="Ø"/>
              <a:defRPr/>
            </a:pP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2009</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年起，设备进项税额应在“应交税费”账户单独核算，不再计入固定资产成本。</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0" fontAlgn="base" latinLnBrk="0" hangingPunct="0">
              <a:lnSpc>
                <a:spcPct val="150000"/>
              </a:lnSpc>
              <a:spcBef>
                <a:spcPts val="0"/>
              </a:spcBef>
              <a:spcAft>
                <a:spcPct val="0"/>
              </a:spcAft>
              <a:buClr>
                <a:schemeClr val="accent2"/>
              </a:buClr>
              <a:buSzTx/>
              <a:buFont typeface="Wingdings 2" panose="05020102010507070707" pitchFamily="18" charset="2"/>
              <a:buNone/>
              <a:defRPr/>
            </a:pP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11970" name="矩形 1"/>
          <p:cNvSpPr/>
          <p:nvPr/>
        </p:nvSpPr>
        <p:spPr>
          <a:xfrm>
            <a:off x="895350" y="1157605"/>
            <a:ext cx="4182745" cy="829945"/>
          </a:xfrm>
          <a:prstGeom prst="rect">
            <a:avLst/>
          </a:prstGeom>
          <a:noFill/>
          <a:ln w="9525">
            <a:noFill/>
          </a:ln>
        </p:spPr>
        <p:txBody>
          <a:bodyPr wrap="square" anchor="t" anchorCtr="0">
            <a:spAutoFit/>
          </a:bodyPr>
          <a:p>
            <a:pPr>
              <a:lnSpc>
                <a:spcPct val="150000"/>
              </a:lnSpc>
            </a:pPr>
            <a:r>
              <a:rPr lang="zh-CN" altLang="en-US" sz="3200" b="1" dirty="0">
                <a:solidFill>
                  <a:srgbClr val="FF0000"/>
                </a:solidFill>
                <a:latin typeface="黑体" panose="02010609060101010101" pitchFamily="49" charset="-122"/>
                <a:ea typeface="黑体" panose="02010609060101010101" pitchFamily="49" charset="-122"/>
              </a:rPr>
              <a:t>实际成本的组成</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07873" name="Rectangle 2"/>
          <p:cNvSpPr/>
          <p:nvPr/>
        </p:nvSpPr>
        <p:spPr>
          <a:xfrm>
            <a:off x="893233" y="431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2993" name="内容占位符 2"/>
          <p:cNvSpPr>
            <a:spLocks noGrp="1"/>
          </p:cNvSpPr>
          <p:nvPr>
            <p:ph idx="1"/>
          </p:nvPr>
        </p:nvSpPr>
        <p:spPr>
          <a:xfrm>
            <a:off x="1101725" y="2060575"/>
            <a:ext cx="10337165" cy="2422525"/>
          </a:xfrm>
        </p:spPr>
        <p:txBody>
          <a:bodyPr vert="horz" wrap="square" lIns="91440" tIns="45720" rIns="91440" bIns="45720" anchor="t" anchorCtr="0"/>
          <a:p>
            <a:pPr marL="400050" lvl="1" indent="-469900">
              <a:lnSpc>
                <a:spcPct val="150000"/>
              </a:lnSpc>
              <a:spcBef>
                <a:spcPct val="0"/>
              </a:spcBef>
              <a:buClr>
                <a:srgbClr val="FF0000"/>
              </a:buClr>
              <a:buFont typeface="Wingdings" panose="05000000000000000000" pitchFamily="2" charset="2"/>
              <a:buChar char="Ø"/>
            </a:pPr>
            <a:r>
              <a:rPr lang="en-US" altLang="zh-CN" sz="3200" dirty="0">
                <a:solidFill>
                  <a:srgbClr val="0000FF"/>
                </a:solidFill>
                <a:latin typeface="楷体" panose="02010609060101010101" pitchFamily="49" charset="-122"/>
                <a:ea typeface="楷体" panose="02010609060101010101" pitchFamily="49" charset="-122"/>
              </a:rPr>
              <a:t>2</a:t>
            </a:r>
            <a:r>
              <a:rPr lang="zh-CN" altLang="en-US" sz="3200" dirty="0">
                <a:solidFill>
                  <a:srgbClr val="0000FF"/>
                </a:solidFill>
                <a:latin typeface="楷体" panose="02010609060101010101" pitchFamily="49" charset="-122"/>
                <a:ea typeface="楷体" panose="02010609060101010101" pitchFamily="49" charset="-122"/>
              </a:rPr>
              <a:t>、自行建造</a:t>
            </a:r>
            <a:endParaRPr lang="zh-CN" altLang="en-US" sz="3200" dirty="0">
              <a:solidFill>
                <a:srgbClr val="0000FF"/>
              </a:solidFill>
              <a:latin typeface="楷体" panose="02010609060101010101" pitchFamily="49" charset="-122"/>
              <a:ea typeface="楷体" panose="02010609060101010101" pitchFamily="49" charset="-122"/>
            </a:endParaRPr>
          </a:p>
          <a:p>
            <a:pPr marL="400050" lvl="1" indent="-469900">
              <a:lnSpc>
                <a:spcPct val="150000"/>
              </a:lnSpc>
              <a:spcBef>
                <a:spcPct val="0"/>
              </a:spcBef>
              <a:buClr>
                <a:srgbClr val="FF0000"/>
              </a:buClr>
              <a:buFont typeface="Wingdings" panose="05000000000000000000" pitchFamily="2" charset="2"/>
              <a:buChar char="Ø"/>
            </a:pPr>
            <a:r>
              <a:rPr lang="zh-CN" altLang="en-US" sz="3200" dirty="0">
                <a:solidFill>
                  <a:srgbClr val="0000FF"/>
                </a:solidFill>
                <a:latin typeface="楷体" panose="02010609060101010101" pitchFamily="49" charset="-122"/>
                <a:ea typeface="楷体" panose="02010609060101010101" pitchFamily="49" charset="-122"/>
              </a:rPr>
              <a:t>固定资产实际成本：</a:t>
            </a:r>
            <a:r>
              <a:rPr lang="zh-CN" altLang="zh-CN" sz="3200" dirty="0">
                <a:solidFill>
                  <a:srgbClr val="080808"/>
                </a:solidFill>
                <a:latin typeface="楷体" panose="02010609060101010101" pitchFamily="49" charset="-122"/>
                <a:ea typeface="楷体" panose="02010609060101010101" pitchFamily="49" charset="-122"/>
              </a:rPr>
              <a:t>兴建过程</a:t>
            </a:r>
            <a:r>
              <a:rPr lang="zh-CN" altLang="en-US" sz="3200" dirty="0">
                <a:solidFill>
                  <a:srgbClr val="080808"/>
                </a:solidFill>
                <a:latin typeface="楷体" panose="02010609060101010101" pitchFamily="49" charset="-122"/>
                <a:ea typeface="楷体" panose="02010609060101010101" pitchFamily="49" charset="-122"/>
              </a:rPr>
              <a:t>中</a:t>
            </a:r>
            <a:r>
              <a:rPr lang="zh-CN" altLang="zh-CN" sz="3200" dirty="0">
                <a:solidFill>
                  <a:srgbClr val="080808"/>
                </a:solidFill>
                <a:latin typeface="楷体" panose="02010609060101010101" pitchFamily="49" charset="-122"/>
                <a:ea typeface="楷体" panose="02010609060101010101" pitchFamily="49" charset="-122"/>
              </a:rPr>
              <a:t>发生的人工费、材料费及其他相关费用</a:t>
            </a:r>
            <a:r>
              <a:rPr lang="zh-CN" altLang="en-US" sz="3200" dirty="0">
                <a:solidFill>
                  <a:srgbClr val="080808"/>
                </a:solidFill>
                <a:latin typeface="楷体" panose="02010609060101010101" pitchFamily="49" charset="-122"/>
                <a:ea typeface="楷体" panose="02010609060101010101" pitchFamily="49" charset="-122"/>
              </a:rPr>
              <a:t>。</a:t>
            </a:r>
            <a:endParaRPr lang="en-US" altLang="zh-CN" sz="3200" dirty="0">
              <a:solidFill>
                <a:srgbClr val="080808"/>
              </a:solidFill>
              <a:latin typeface="楷体" panose="02010609060101010101" pitchFamily="49" charset="-122"/>
              <a:ea typeface="楷体" panose="02010609060101010101" pitchFamily="49" charset="-122"/>
            </a:endParaRPr>
          </a:p>
          <a:p>
            <a:pPr>
              <a:lnSpc>
                <a:spcPct val="150000"/>
              </a:lnSpc>
              <a:spcBef>
                <a:spcPct val="0"/>
              </a:spcBef>
              <a:buNone/>
            </a:pPr>
            <a:endParaRPr lang="zh-CN" altLang="en-US" sz="3200" dirty="0">
              <a:latin typeface="楷体" panose="02010609060101010101" pitchFamily="49" charset="-122"/>
              <a:ea typeface="楷体" panose="02010609060101010101" pitchFamily="49" charset="-122"/>
            </a:endParaRPr>
          </a:p>
        </p:txBody>
      </p:sp>
      <p:sp>
        <p:nvSpPr>
          <p:cNvPr id="212995" name="矩形 1"/>
          <p:cNvSpPr/>
          <p:nvPr/>
        </p:nvSpPr>
        <p:spPr>
          <a:xfrm>
            <a:off x="833755" y="1157605"/>
            <a:ext cx="4244340" cy="829945"/>
          </a:xfrm>
          <a:prstGeom prst="rect">
            <a:avLst/>
          </a:prstGeom>
          <a:noFill/>
          <a:ln w="9525">
            <a:noFill/>
          </a:ln>
        </p:spPr>
        <p:txBody>
          <a:bodyPr wrap="square" anchor="t" anchorCtr="0">
            <a:spAutoFit/>
          </a:bodyPr>
          <a:p>
            <a:pPr>
              <a:lnSpc>
                <a:spcPct val="150000"/>
              </a:lnSpc>
            </a:pPr>
            <a:r>
              <a:rPr lang="zh-CN" altLang="en-US" sz="3200" b="1" dirty="0">
                <a:solidFill>
                  <a:srgbClr val="FF0000"/>
                </a:solidFill>
                <a:latin typeface="黑体" panose="02010609060101010101" pitchFamily="49" charset="-122"/>
                <a:ea typeface="黑体" panose="02010609060101010101" pitchFamily="49" charset="-122"/>
              </a:rPr>
              <a:t>实际成本的组成</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4018" name="Rectangle 3"/>
          <p:cNvSpPr/>
          <p:nvPr>
            <p:ph idx="1"/>
          </p:nvPr>
        </p:nvSpPr>
        <p:spPr>
          <a:xfrm>
            <a:off x="850265" y="1196975"/>
            <a:ext cx="10539730" cy="4822825"/>
          </a:xfrm>
        </p:spPr>
        <p:txBody>
          <a:bodyPr vert="horz" wrap="square" lIns="91440" tIns="45720" rIns="91440" bIns="45720" anchor="t" anchorCtr="0"/>
          <a:p>
            <a:pPr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一、固定资产购建业务的核算</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pPr>
            <a:r>
              <a:rPr lang="zh-CN" altLang="en-US" sz="3200" dirty="0">
                <a:solidFill>
                  <a:srgbClr val="0000FF"/>
                </a:solidFill>
                <a:latin typeface="黑体" panose="02010609060101010101" pitchFamily="49" charset="-122"/>
                <a:ea typeface="黑体" panose="02010609060101010101" pitchFamily="49" charset="-122"/>
              </a:rPr>
              <a:t>（二）主要账户</a:t>
            </a:r>
            <a:r>
              <a:rPr lang="zh-CN" altLang="en-US" sz="3200" dirty="0">
                <a:solidFill>
                  <a:srgbClr val="353DE3"/>
                </a:solidFill>
                <a:latin typeface="楷体" panose="02010609060101010101" pitchFamily="49" charset="-122"/>
                <a:ea typeface="楷体" panose="02010609060101010101" pitchFamily="49" charset="-122"/>
              </a:rPr>
              <a:t>    </a:t>
            </a:r>
            <a:endParaRPr lang="zh-CN" altLang="en-US" sz="32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固定资产</a:t>
            </a: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在建工程</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工程物资</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应交税费</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应交增值税</a:t>
            </a: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endParaRPr lang="zh-CN" altLang="en-US" sz="3200" dirty="0">
              <a:latin typeface="楷体" panose="02010609060101010101" pitchFamily="49" charset="-122"/>
              <a:ea typeface="楷体" panose="02010609060101010101" pitchFamily="49" charset="-122"/>
            </a:endParaRPr>
          </a:p>
          <a:p>
            <a:pPr eaLnBrk="1" hangingPunct="1">
              <a:lnSpc>
                <a:spcPct val="150000"/>
              </a:lnSpc>
            </a:pPr>
            <a:endParaRPr lang="en-US" altLang="zh-CN"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42" name="Rectangle 3"/>
          <p:cNvSpPr/>
          <p:nvPr>
            <p:ph idx="1"/>
          </p:nvPr>
        </p:nvSpPr>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3200" dirty="0">
                <a:solidFill>
                  <a:srgbClr val="353DE3"/>
                </a:solidFill>
                <a:latin typeface="楷体" panose="02010609060101010101" pitchFamily="49" charset="-122"/>
                <a:ea typeface="楷体" panose="02010609060101010101" pitchFamily="49" charset="-122"/>
              </a:rPr>
              <a:t>1.“</a:t>
            </a:r>
            <a:r>
              <a:rPr lang="zh-CN" altLang="en-US" sz="3200" dirty="0">
                <a:solidFill>
                  <a:srgbClr val="353DE3"/>
                </a:solidFill>
                <a:latin typeface="楷体" panose="02010609060101010101" pitchFamily="49" charset="-122"/>
                <a:ea typeface="楷体" panose="02010609060101010101" pitchFamily="49" charset="-122"/>
              </a:rPr>
              <a:t>固定资产”账户</a:t>
            </a:r>
            <a:endParaRPr lang="zh-CN" altLang="en-US" sz="32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①性质：资产类账户</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②核算内容：核算和监督企业固定资产原始价值的增减变动及结余情况。</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③结构：</a:t>
            </a:r>
            <a:r>
              <a:rPr lang="zh-CN" altLang="en-US" sz="32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32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④明细账户：按固定资产类别设置。</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6066" name="Rectangle 3"/>
          <p:cNvSpPr/>
          <p:nvPr>
            <p:ph type="body" sz="half" idx="1"/>
          </p:nvPr>
        </p:nvSpPr>
        <p:spPr/>
        <p:txBody>
          <a:bodyPr vert="horz" wrap="square" lIns="91440" tIns="45720" rIns="91440" bIns="45720" anchor="t" anchorCtr="0"/>
          <a:p>
            <a:pPr marL="0" indent="0" eaLnBrk="1" hangingPunct="1">
              <a:buClrTx/>
              <a:buSzTx/>
              <a:buFont typeface="Wingdings 2" panose="05020102010507070707" pitchFamily="18" charset="2"/>
            </a:pPr>
            <a:endParaRPr lang="en-US" altLang="zh-CN" sz="2000" dirty="0">
              <a:solidFill>
                <a:srgbClr val="2D02CA"/>
              </a:solidFill>
            </a:endParaRPr>
          </a:p>
          <a:p>
            <a:pPr marL="0" indent="0" eaLnBrk="1" hangingPunct="1">
              <a:buClr>
                <a:schemeClr val="accent2"/>
              </a:buClr>
              <a:buSzTx/>
              <a:buFont typeface="Wingdings 2" panose="05020102010507070707" pitchFamily="18" charset="2"/>
            </a:pPr>
            <a:endParaRPr lang="en-US" altLang="zh-CN" sz="2000" dirty="0"/>
          </a:p>
        </p:txBody>
      </p:sp>
      <p:graphicFrame>
        <p:nvGraphicFramePr>
          <p:cNvPr id="1005588" name="Group 20"/>
          <p:cNvGraphicFramePr>
            <a:graphicFrameLocks noGrp="1"/>
          </p:cNvGraphicFramePr>
          <p:nvPr>
            <p:ph sz="half" idx="4294967295"/>
          </p:nvPr>
        </p:nvGraphicFramePr>
        <p:xfrm>
          <a:off x="2063750" y="1627188"/>
          <a:ext cx="8318500" cy="4519612"/>
        </p:xfrm>
        <a:graphic>
          <a:graphicData uri="http://schemas.openxmlformats.org/drawingml/2006/table">
            <a:tbl>
              <a:tblPr/>
              <a:tblGrid>
                <a:gridCol w="4161155"/>
                <a:gridCol w="4157345"/>
              </a:tblGrid>
              <a:tr h="491541">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17" marB="4571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321490">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反映企业期初固定资产原始价值。</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固定资产原始价值的增加额</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17" marB="4571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固定资产原始价值的减少额</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17" marB="4571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706581">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反映企业期末结存固定资产原始价值</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17" marB="4571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T="45717" marB="4571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5" name="TextBox 4"/>
          <p:cNvSpPr txBox="1"/>
          <p:nvPr/>
        </p:nvSpPr>
        <p:spPr>
          <a:xfrm>
            <a:off x="6415088" y="5284788"/>
            <a:ext cx="3929063" cy="138366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记录固定资产</a:t>
            </a:r>
            <a:r>
              <a:rPr kumimoji="0" lang="zh-CN" altLang="en-US" sz="2800" b="1" i="0" u="none" strike="noStrike" kern="120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cs"/>
              </a:rPr>
              <a:t>原值的增减</a:t>
            </a:r>
            <a:r>
              <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变动，无法体现净值</a:t>
            </a:r>
            <a:endParaRPr kumimoji="0" lang="zh-CN" altLang="en-US" sz="2800" b="1"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
        <p:nvSpPr>
          <p:cNvPr id="216081" name="文本框 1"/>
          <p:cNvSpPr txBox="1"/>
          <p:nvPr/>
        </p:nvSpPr>
        <p:spPr>
          <a:xfrm>
            <a:off x="5334000" y="1423988"/>
            <a:ext cx="1816100" cy="583565"/>
          </a:xfrm>
          <a:prstGeom prst="rect">
            <a:avLst/>
          </a:prstGeom>
          <a:noFill/>
          <a:ln w="9525">
            <a:noFill/>
          </a:ln>
        </p:spPr>
        <p:txBody>
          <a:bodyPr wrap="none" anchor="t" anchorCtr="0">
            <a:spAutoFit/>
          </a:bodyPr>
          <a:p>
            <a:pPr algn="ctr">
              <a:spcBef>
                <a:spcPct val="20000"/>
              </a:spcBef>
              <a:buClr>
                <a:schemeClr val="accent2"/>
              </a:buClr>
            </a:pPr>
            <a:r>
              <a:rPr lang="zh-CN" altLang="en-US" sz="3200" b="1" dirty="0">
                <a:latin typeface="楷体" panose="02010609060101010101" pitchFamily="49" charset="-122"/>
                <a:ea typeface="楷体" panose="02010609060101010101" pitchFamily="49" charset="-122"/>
              </a:rPr>
              <a:t>固定资产</a:t>
            </a:r>
            <a:endParaRPr lang="zh-CN" altLang="en-US" sz="32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7090" name="Rectangle 3"/>
          <p:cNvSpPr/>
          <p:nvPr>
            <p:ph idx="1"/>
          </p:nvPr>
        </p:nvSpPr>
        <p:spPr>
          <a:xfrm>
            <a:off x="1881188" y="1214438"/>
            <a:ext cx="8572500" cy="4822825"/>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en-US" altLang="zh-CN" sz="2800" dirty="0">
                <a:solidFill>
                  <a:srgbClr val="353DE3"/>
                </a:solidFill>
                <a:latin typeface="楷体" panose="02010609060101010101" pitchFamily="49" charset="-122"/>
                <a:ea typeface="楷体" panose="02010609060101010101" pitchFamily="49" charset="-122"/>
              </a:rPr>
              <a:t>2.“</a:t>
            </a:r>
            <a:r>
              <a:rPr lang="zh-CN" altLang="en-US" sz="2800" dirty="0">
                <a:solidFill>
                  <a:srgbClr val="353DE3"/>
                </a:solidFill>
                <a:latin typeface="楷体" panose="02010609060101010101" pitchFamily="49" charset="-122"/>
                <a:ea typeface="楷体" panose="02010609060101010101" pitchFamily="49" charset="-122"/>
              </a:rPr>
              <a:t>在建工程”账户</a:t>
            </a:r>
            <a:endParaRPr lang="zh-CN" altLang="en-US" sz="2800" dirty="0">
              <a:solidFill>
                <a:srgbClr val="353DE3"/>
              </a:solidFill>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①性质：资产类账户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②用途：核算和监督企业为进行固定资产基建、安装、技术改造以及大修理等工程而发生的全部支出并据以计算确定各该工程成本的账户。</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③结构：</a:t>
            </a:r>
            <a:r>
              <a:rPr lang="zh-CN" altLang="en-US" sz="2800" dirty="0">
                <a:latin typeface="楷体" panose="02010609060101010101" pitchFamily="49" charset="-122"/>
                <a:ea typeface="楷体" panose="02010609060101010101" pitchFamily="49" charset="-122"/>
                <a:sym typeface="Wingdings" panose="05000000000000000000" pitchFamily="2" charset="2"/>
              </a:rPr>
              <a:t>（见下页）</a:t>
            </a:r>
            <a:endParaRPr lang="en-US" altLang="zh-CN" sz="2800" dirty="0">
              <a:latin typeface="楷体" panose="02010609060101010101" pitchFamily="49" charset="-122"/>
              <a:ea typeface="楷体" panose="02010609060101010101" pitchFamily="49" charset="-122"/>
              <a:sym typeface="Wingdings" panose="05000000000000000000" pitchFamily="2" charset="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④明细账户设置：按在建工程类别设置明细账。 </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28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07619" name="Group 3"/>
          <p:cNvGraphicFramePr>
            <a:graphicFrameLocks noGrp="1"/>
          </p:cNvGraphicFramePr>
          <p:nvPr>
            <p:ph idx="4294967295"/>
          </p:nvPr>
        </p:nvGraphicFramePr>
        <p:xfrm>
          <a:off x="2063750" y="1679575"/>
          <a:ext cx="8108950" cy="4384675"/>
        </p:xfrm>
        <a:graphic>
          <a:graphicData uri="http://schemas.openxmlformats.org/drawingml/2006/table">
            <a:tbl>
              <a:tblPr/>
              <a:tblGrid>
                <a:gridCol w="4056380"/>
                <a:gridCol w="4052570"/>
              </a:tblGrid>
              <a:tr h="502903">
                <a:tc gridSpan="2">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贷（</a:t>
                      </a: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14" marB="4571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2505492">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期初余额：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未完工工程成本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本期增加额：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工程发生的全部支出</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14" marB="4571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本期减少额：</a:t>
                      </a:r>
                      <a:r>
                        <a:rPr lang="zh-CN" altLang="en-US" sz="2400" b="1" dirty="0">
                          <a:latin typeface="楷体" panose="02010609060101010101" pitchFamily="49" charset="-122"/>
                          <a:ea typeface="楷体" panose="02010609060101010101" pitchFamily="49" charset="-122"/>
                        </a:rPr>
                        <a:t>完工结转固定资产的工程成本。</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14" marB="4571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376280">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本期借方发生额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期末余额：</a:t>
                      </a:r>
                      <a:r>
                        <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未完工工程成本</a:t>
                      </a:r>
                      <a:endParaRPr kumimoji="1"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4" marR="91444" marT="45714" marB="4571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rPr>
                        <a:t>本期贷方发生额</a:t>
                      </a:r>
                      <a:endParaRPr kumimoji="1" lang="zh-CN" altLang="en-US" sz="2400" b="1" i="0" u="none" strike="noStrike" cap="none" normalizeH="0" baseline="0" dirty="0">
                        <a:ln>
                          <a:noFill/>
                        </a:ln>
                        <a:solidFill>
                          <a:srgbClr val="353DE3"/>
                        </a:solidFill>
                        <a:effectLst/>
                        <a:latin typeface="楷体" panose="02010609060101010101" pitchFamily="49" charset="-122"/>
                        <a:ea typeface="楷体" panose="02010609060101010101" pitchFamily="49" charset="-122"/>
                      </a:endParaRPr>
                    </a:p>
                  </a:txBody>
                  <a:tcPr marL="91444" marR="91444" marT="45714" marB="4571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218127" name="文本框 1"/>
          <p:cNvSpPr txBox="1"/>
          <p:nvPr/>
        </p:nvSpPr>
        <p:spPr>
          <a:xfrm>
            <a:off x="5286375" y="1414463"/>
            <a:ext cx="1612900" cy="521970"/>
          </a:xfrm>
          <a:prstGeom prst="rect">
            <a:avLst/>
          </a:prstGeom>
          <a:noFill/>
          <a:ln w="9525">
            <a:noFill/>
          </a:ln>
        </p:spPr>
        <p:txBody>
          <a:bodyPr wrap="none" anchor="t" anchorCtr="0">
            <a:spAutoFit/>
          </a:bodyPr>
          <a:p>
            <a:r>
              <a:rPr lang="zh-CN" altLang="en-US" sz="2800" b="1" dirty="0">
                <a:latin typeface="楷体" panose="02010609060101010101" pitchFamily="49" charset="-122"/>
                <a:ea typeface="楷体" panose="02010609060101010101" pitchFamily="49" charset="-122"/>
                <a:sym typeface="宋体" panose="02010600030101010101" pitchFamily="2" charset="-122"/>
              </a:rPr>
              <a:t>在建工程</a:t>
            </a:r>
            <a:endParaRPr lang="zh-CN" altLang="en-US" sz="2800" b="1" dirty="0">
              <a:latin typeface="楷体" panose="02010609060101010101" pitchFamily="49" charset="-122"/>
              <a:ea typeface="楷体" panose="02010609060101010101" pitchFamily="49" charset="-122"/>
              <a:sym typeface="宋体" panose="02010600030101010101" pitchFamily="2"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9137"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solidFill>
                  <a:srgbClr val="FFFFFF"/>
                </a:solidFill>
                <a:ea typeface="黑体" panose="02010609060101010101" pitchFamily="49" charset="-122"/>
              </a:rPr>
            </a:fld>
            <a:endParaRPr lang="zh-CN" altLang="en-US" sz="1200" dirty="0">
              <a:solidFill>
                <a:srgbClr val="FFFFFF"/>
              </a:solidFill>
              <a:ea typeface="黑体" panose="02010609060101010101" pitchFamily="49" charset="-122"/>
            </a:endParaRPr>
          </a:p>
        </p:txBody>
      </p:sp>
      <p:grpSp>
        <p:nvGrpSpPr>
          <p:cNvPr id="219138" name="Group 14"/>
          <p:cNvGrpSpPr>
            <a:grpSpLocks noChangeAspect="1"/>
          </p:cNvGrpSpPr>
          <p:nvPr/>
        </p:nvGrpSpPr>
        <p:grpSpPr>
          <a:xfrm>
            <a:off x="1738313" y="981075"/>
            <a:ext cx="8715375" cy="5662613"/>
            <a:chOff x="2280" y="10410"/>
            <a:chExt cx="8280" cy="3276"/>
          </a:xfrm>
        </p:grpSpPr>
        <p:sp>
          <p:nvSpPr>
            <p:cNvPr id="219139" name="AutoShape 15"/>
            <p:cNvSpPr>
              <a:spLocks noChangeAspect="1"/>
            </p:cNvSpPr>
            <p:nvPr/>
          </p:nvSpPr>
          <p:spPr>
            <a:xfrm>
              <a:off x="2280" y="10410"/>
              <a:ext cx="8280" cy="3276"/>
            </a:xfrm>
            <a:prstGeom prst="rect">
              <a:avLst/>
            </a:prstGeom>
            <a:noFill/>
            <a:ln w="9525">
              <a:noFill/>
            </a:ln>
          </p:spPr>
          <p:txBody>
            <a:bodyPr anchor="t" anchorCtr="0"/>
            <a:p>
              <a:endParaRPr lang="zh-CN" altLang="en-US" sz="2400" b="1" dirty="0">
                <a:latin typeface="楷体" panose="02010609060101010101" pitchFamily="49" charset="-122"/>
                <a:ea typeface="楷体" panose="02010609060101010101" pitchFamily="49" charset="-122"/>
              </a:endParaRPr>
            </a:p>
          </p:txBody>
        </p:sp>
        <p:sp>
          <p:nvSpPr>
            <p:cNvPr id="219140" name="Line 16"/>
            <p:cNvSpPr/>
            <p:nvPr/>
          </p:nvSpPr>
          <p:spPr>
            <a:xfrm>
              <a:off x="2821" y="11033"/>
              <a:ext cx="7199" cy="1"/>
            </a:xfrm>
            <a:prstGeom prst="line">
              <a:avLst/>
            </a:prstGeom>
            <a:ln w="0" cap="flat" cmpd="sng">
              <a:solidFill>
                <a:srgbClr val="000000"/>
              </a:solidFill>
              <a:prstDash val="solid"/>
              <a:round/>
              <a:headEnd type="none" w="med" len="med"/>
              <a:tailEnd type="none" w="med" len="med"/>
            </a:ln>
          </p:spPr>
        </p:sp>
        <p:sp>
          <p:nvSpPr>
            <p:cNvPr id="219141" name="Line 17"/>
            <p:cNvSpPr/>
            <p:nvPr/>
          </p:nvSpPr>
          <p:spPr>
            <a:xfrm flipH="1">
              <a:off x="6420" y="11034"/>
              <a:ext cx="0" cy="2334"/>
            </a:xfrm>
            <a:prstGeom prst="line">
              <a:avLst/>
            </a:prstGeom>
            <a:ln w="0" cap="flat" cmpd="sng">
              <a:solidFill>
                <a:srgbClr val="000000"/>
              </a:solidFill>
              <a:prstDash val="solid"/>
              <a:round/>
              <a:headEnd type="none" w="med" len="med"/>
              <a:tailEnd type="none" w="med" len="med"/>
            </a:ln>
          </p:spPr>
        </p:sp>
        <p:sp>
          <p:nvSpPr>
            <p:cNvPr id="219142" name="Rectangle 18"/>
            <p:cNvSpPr/>
            <p:nvPr/>
          </p:nvSpPr>
          <p:spPr>
            <a:xfrm>
              <a:off x="5588" y="10650"/>
              <a:ext cx="1620" cy="310"/>
            </a:xfrm>
            <a:prstGeom prst="rect">
              <a:avLst/>
            </a:prstGeom>
            <a:noFill/>
            <a:ln w="0">
              <a:noFill/>
            </a:ln>
          </p:spPr>
          <p:txBody>
            <a:bodyPr anchor="t" anchorCtr="0"/>
            <a:p>
              <a:pPr algn="ctr"/>
              <a:r>
                <a:rPr lang="zh-CN" altLang="en-US" sz="2800" b="1" dirty="0">
                  <a:latin typeface="楷体" panose="02010609060101010101" pitchFamily="49" charset="-122"/>
                  <a:ea typeface="楷体" panose="02010609060101010101" pitchFamily="49" charset="-122"/>
                </a:rPr>
                <a:t>工程物资</a:t>
              </a:r>
              <a:endParaRPr lang="zh-CN" altLang="en-US" sz="2800" b="1" dirty="0">
                <a:latin typeface="楷体" panose="02010609060101010101" pitchFamily="49" charset="-122"/>
                <a:ea typeface="楷体" panose="02010609060101010101" pitchFamily="49" charset="-122"/>
              </a:endParaRPr>
            </a:p>
          </p:txBody>
        </p:sp>
        <p:sp>
          <p:nvSpPr>
            <p:cNvPr id="219143" name="Rectangle 19"/>
            <p:cNvSpPr/>
            <p:nvPr/>
          </p:nvSpPr>
          <p:spPr>
            <a:xfrm>
              <a:off x="8768" y="10722"/>
              <a:ext cx="1620" cy="468"/>
            </a:xfrm>
            <a:prstGeom prst="rect">
              <a:avLst/>
            </a:prstGeom>
            <a:noFill/>
            <a:ln w="0">
              <a:noFill/>
            </a:ln>
          </p:spPr>
          <p:txBody>
            <a:bodyPr anchor="t" anchorCtr="0"/>
            <a:p>
              <a:pPr algn="ctr"/>
              <a:r>
                <a:rPr lang="zh-CN" altLang="en-US" sz="2400" b="1" dirty="0">
                  <a:latin typeface="楷体" panose="02010609060101010101" pitchFamily="49" charset="-122"/>
                  <a:ea typeface="楷体" panose="02010609060101010101" pitchFamily="49" charset="-122"/>
                </a:rPr>
                <a:t>贷方（</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219144" name="Rectangle 20"/>
            <p:cNvSpPr/>
            <p:nvPr/>
          </p:nvSpPr>
          <p:spPr>
            <a:xfrm>
              <a:off x="2794" y="10722"/>
              <a:ext cx="1260" cy="468"/>
            </a:xfrm>
            <a:prstGeom prst="rect">
              <a:avLst/>
            </a:prstGeom>
            <a:noFill/>
            <a:ln w="0">
              <a:noFill/>
            </a:ln>
          </p:spPr>
          <p:txBody>
            <a:bodyPr anchor="t" anchorCtr="0"/>
            <a:p>
              <a:pPr algn="ctr"/>
              <a:r>
                <a:rPr lang="zh-CN" altLang="en-US" sz="2400" b="1" dirty="0">
                  <a:latin typeface="楷体" panose="02010609060101010101" pitchFamily="49" charset="-122"/>
                  <a:ea typeface="楷体" panose="02010609060101010101" pitchFamily="49" charset="-122"/>
                </a:rPr>
                <a:t>借方（</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219145" name="Rectangle 21"/>
            <p:cNvSpPr/>
            <p:nvPr/>
          </p:nvSpPr>
          <p:spPr>
            <a:xfrm>
              <a:off x="2280" y="11118"/>
              <a:ext cx="3960" cy="2250"/>
            </a:xfrm>
            <a:prstGeom prst="rect">
              <a:avLst/>
            </a:prstGeom>
            <a:noFill/>
            <a:ln w="0">
              <a:noFill/>
            </a:ln>
          </p:spPr>
          <p:txBody>
            <a:bodyPr anchor="t" anchorCtr="0"/>
            <a:p>
              <a:pPr lvl="1" indent="0" algn="just">
                <a:lnSpc>
                  <a:spcPct val="150000"/>
                </a:lnSpc>
              </a:pPr>
              <a:r>
                <a:rPr lang="zh-CN" altLang="en-US" sz="2400" b="1" dirty="0">
                  <a:solidFill>
                    <a:srgbClr val="0000FF"/>
                  </a:solidFill>
                  <a:latin typeface="楷体" panose="02010609060101010101" pitchFamily="49" charset="-122"/>
                  <a:ea typeface="楷体" panose="02010609060101010101" pitchFamily="49" charset="-122"/>
                </a:rPr>
                <a:t>期初余额：</a:t>
              </a:r>
              <a:r>
                <a:rPr lang="zh-CN" altLang="en-US" sz="2400" b="1" dirty="0">
                  <a:latin typeface="楷体" panose="02010609060101010101" pitchFamily="49" charset="-122"/>
                  <a:ea typeface="楷体" panose="02010609060101010101" pitchFamily="49" charset="-122"/>
                </a:rPr>
                <a:t>工程建设购入但尚未领用的工程物资的实际成本。</a:t>
              </a:r>
              <a:endParaRPr lang="zh-CN" altLang="en-US" sz="2400" b="1" dirty="0">
                <a:latin typeface="楷体" panose="02010609060101010101" pitchFamily="49" charset="-122"/>
                <a:ea typeface="楷体" panose="02010609060101010101" pitchFamily="49" charset="-122"/>
              </a:endParaRPr>
            </a:p>
            <a:p>
              <a:pPr lvl="1" indent="0" algn="just">
                <a:lnSpc>
                  <a:spcPct val="150000"/>
                </a:lnSpc>
              </a:pPr>
              <a:r>
                <a:rPr lang="zh-CN" altLang="en-US" sz="2400" b="1" dirty="0">
                  <a:solidFill>
                    <a:srgbClr val="0000FF"/>
                  </a:solidFill>
                  <a:latin typeface="楷体" panose="02010609060101010101" pitchFamily="49" charset="-122"/>
                  <a:ea typeface="楷体" panose="02010609060101010101" pitchFamily="49" charset="-122"/>
                </a:rPr>
                <a:t>本期借方发生额：</a:t>
              </a:r>
              <a:r>
                <a:rPr lang="zh-CN" altLang="en-US" sz="2400" b="1" dirty="0">
                  <a:latin typeface="楷体" panose="02010609060101010101" pitchFamily="49" charset="-122"/>
                  <a:ea typeface="楷体" panose="02010609060101010101" pitchFamily="49" charset="-122"/>
                </a:rPr>
                <a:t>本期购入的工程物资的成本。</a:t>
              </a:r>
              <a:endParaRPr lang="en-US" altLang="zh-CN" sz="2400" b="1" dirty="0">
                <a:latin typeface="楷体" panose="02010609060101010101" pitchFamily="49" charset="-122"/>
                <a:ea typeface="楷体" panose="02010609060101010101" pitchFamily="49" charset="-122"/>
              </a:endParaRPr>
            </a:p>
            <a:p>
              <a:pPr lvl="1" indent="0" algn="just">
                <a:lnSpc>
                  <a:spcPct val="150000"/>
                </a:lnSpc>
              </a:pPr>
              <a:r>
                <a:rPr lang="zh-CN" altLang="en-US" sz="2400" b="1" dirty="0">
                  <a:solidFill>
                    <a:srgbClr val="0000FF"/>
                  </a:solidFill>
                  <a:latin typeface="楷体" panose="02010609060101010101" pitchFamily="49" charset="-122"/>
                  <a:ea typeface="楷体" panose="02010609060101010101" pitchFamily="49" charset="-122"/>
                </a:rPr>
                <a:t>期末余额：</a:t>
              </a:r>
              <a:r>
                <a:rPr lang="zh-CN" altLang="en-US" sz="2400" b="1" dirty="0">
                  <a:latin typeface="楷体" panose="02010609060101010101" pitchFamily="49" charset="-122"/>
                  <a:ea typeface="楷体" panose="02010609060101010101" pitchFamily="49" charset="-122"/>
                </a:rPr>
                <a:t>期末未领用工程物资的成本。</a:t>
              </a:r>
              <a:endParaRPr lang="zh-CN" altLang="en-US" sz="2400" b="1" dirty="0">
                <a:latin typeface="楷体" panose="02010609060101010101" pitchFamily="49" charset="-122"/>
                <a:ea typeface="楷体" panose="02010609060101010101" pitchFamily="49" charset="-122"/>
              </a:endParaRPr>
            </a:p>
          </p:txBody>
        </p:sp>
        <p:sp>
          <p:nvSpPr>
            <p:cNvPr id="219146" name="Rectangle 22"/>
            <p:cNvSpPr/>
            <p:nvPr/>
          </p:nvSpPr>
          <p:spPr>
            <a:xfrm>
              <a:off x="6420" y="12064"/>
              <a:ext cx="4036" cy="804"/>
            </a:xfrm>
            <a:prstGeom prst="rect">
              <a:avLst/>
            </a:prstGeom>
            <a:noFill/>
            <a:ln w="0">
              <a:noFill/>
            </a:ln>
          </p:spPr>
          <p:txBody>
            <a:bodyPr anchor="t" anchorCtr="0"/>
            <a:p>
              <a:pPr algn="just">
                <a:lnSpc>
                  <a:spcPct val="150000"/>
                </a:lnSpc>
              </a:pPr>
              <a:r>
                <a:rPr lang="zh-CN" altLang="en-US" sz="2400" b="1" dirty="0">
                  <a:solidFill>
                    <a:srgbClr val="0000FF"/>
                  </a:solidFill>
                  <a:latin typeface="楷体" panose="02010609060101010101" pitchFamily="49" charset="-122"/>
                  <a:ea typeface="楷体" panose="02010609060101010101" pitchFamily="49" charset="-122"/>
                </a:rPr>
                <a:t>本期贷方发生额：</a:t>
              </a:r>
              <a:r>
                <a:rPr lang="zh-CN" altLang="en-US" sz="2400" b="1" dirty="0">
                  <a:latin typeface="楷体" panose="02010609060101010101" pitchFamily="49" charset="-122"/>
                  <a:ea typeface="楷体" panose="02010609060101010101" pitchFamily="49" charset="-122"/>
                </a:rPr>
                <a:t>本期领用的工程物资的实际成本。</a:t>
              </a:r>
              <a:endParaRPr lang="zh-CN" altLang="en-US" sz="2400" b="1" dirty="0">
                <a:latin typeface="楷体" panose="02010609060101010101" pitchFamily="49" charset="-122"/>
                <a:ea typeface="楷体" panose="02010609060101010101" pitchFamily="49" charset="-122"/>
              </a:endParaRPr>
            </a:p>
          </p:txBody>
        </p:sp>
        <p:sp>
          <p:nvSpPr>
            <p:cNvPr id="219147" name="Line 23"/>
            <p:cNvSpPr/>
            <p:nvPr/>
          </p:nvSpPr>
          <p:spPr>
            <a:xfrm>
              <a:off x="2820" y="12750"/>
              <a:ext cx="7200" cy="1"/>
            </a:xfrm>
            <a:prstGeom prst="line">
              <a:avLst/>
            </a:prstGeom>
            <a:ln w="0" cap="flat" cmpd="sng">
              <a:solidFill>
                <a:srgbClr val="000000"/>
              </a:solidFill>
              <a:prstDash val="solid"/>
              <a:round/>
              <a:headEnd type="none" w="med" len="med"/>
              <a:tailEnd type="none" w="med" len="med"/>
            </a:ln>
          </p:spPr>
        </p:sp>
      </p:gr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内容占位符 3"/>
          <p:cNvGraphicFramePr>
            <a:graphicFrameLocks noGrp="1"/>
          </p:cNvGraphicFramePr>
          <p:nvPr>
            <p:ph idx="1"/>
          </p:nvPr>
        </p:nvGraphicFramePr>
        <p:xfrm>
          <a:off x="1706670" y="1269670"/>
          <a:ext cx="8784975" cy="532131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20163" name="矩形 1"/>
          <p:cNvSpPr/>
          <p:nvPr/>
        </p:nvSpPr>
        <p:spPr>
          <a:xfrm>
            <a:off x="2039144" y="1341438"/>
            <a:ext cx="1816100" cy="583565"/>
          </a:xfrm>
          <a:prstGeom prst="rect">
            <a:avLst/>
          </a:prstGeom>
          <a:noFill/>
          <a:ln w="9525">
            <a:noFill/>
          </a:ln>
        </p:spPr>
        <p:txBody>
          <a:bodyPr wrap="none" anchor="t" anchorCtr="0">
            <a:spAutoFit/>
          </a:bodyPr>
          <a:p>
            <a:pPr algn="ctr">
              <a:spcBef>
                <a:spcPct val="20000"/>
              </a:spcBef>
              <a:buClr>
                <a:schemeClr val="accent2"/>
              </a:buClr>
            </a:pPr>
            <a:r>
              <a:rPr lang="zh-CN" altLang="en-US" sz="3200" b="1" dirty="0">
                <a:solidFill>
                  <a:srgbClr val="FF0000"/>
                </a:solidFill>
                <a:latin typeface="黑体" panose="02010609060101010101" pitchFamily="49" charset="-122"/>
                <a:ea typeface="黑体" panose="02010609060101010101" pitchFamily="49" charset="-122"/>
              </a:rPr>
              <a:t>固定资产</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978947" name="Rectangle 3"/>
          <p:cNvSpPr>
            <a:spLocks noGrp="1" noChangeArrowheads="1"/>
          </p:cNvSpPr>
          <p:nvPr>
            <p:ph idx="1"/>
          </p:nvPr>
        </p:nvSpPr>
        <p:spPr>
          <a:xfrm>
            <a:off x="765810" y="1196975"/>
            <a:ext cx="10542905" cy="487680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35000"/>
              </a:lnSpc>
              <a:spcBef>
                <a:spcPct val="20000"/>
              </a:spcBef>
              <a:spcAft>
                <a:spcPct val="0"/>
              </a:spcAft>
              <a:buClr>
                <a:schemeClr val="accent2"/>
              </a:buClr>
              <a:buSzTx/>
              <a:buFont typeface="Wingdings 2" panose="05020102010507070707" pitchFamily="18" charset="2"/>
              <a:buNone/>
              <a:defRPr/>
            </a:pPr>
            <a:r>
              <a:rPr kumimoji="0" lang="zh-CN" altLang="en-US" sz="27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一、投入资本的核算</a:t>
            </a:r>
            <a:endParaRPr kumimoji="0" lang="zh-CN" altLang="en-US" sz="27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469900" marR="0" lvl="0" indent="-469900" algn="l" defTabSz="914400" rtl="0" eaLnBrk="1" fontAlgn="base" latinLnBrk="0" hangingPunct="1">
              <a:lnSpc>
                <a:spcPct val="135000"/>
              </a:lnSpc>
              <a:spcBef>
                <a:spcPct val="20000"/>
              </a:spcBef>
              <a:spcAft>
                <a:spcPct val="0"/>
              </a:spcAft>
              <a:buClr>
                <a:schemeClr val="accent2"/>
              </a:buClr>
              <a:buSzTx/>
              <a:buFont typeface="Wingdings 2" panose="05020102010507070707" pitchFamily="18" charset="2"/>
              <a:buNone/>
              <a:defRPr/>
            </a:pPr>
            <a:r>
              <a:rPr kumimoji="0" lang="en-US" altLang="zh-CN" sz="2700" b="1" i="0" u="none" strike="noStrike" kern="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rPr>
              <a:t>(</a:t>
            </a:r>
            <a:r>
              <a:rPr kumimoji="0" lang="zh-CN" altLang="en-US" sz="2700" b="1" i="0" u="none" strike="noStrike" kern="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rPr>
              <a:t>一</a:t>
            </a:r>
            <a:r>
              <a:rPr kumimoji="0" lang="en-US" altLang="zh-CN" sz="2700" b="1" i="0" u="none" strike="noStrike" kern="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rPr>
              <a:t>)</a:t>
            </a:r>
            <a:r>
              <a:rPr kumimoji="0" lang="zh-CN" altLang="en-US" sz="2700" b="1" i="0" u="none" strike="noStrike" kern="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rPr>
              <a:t>资本金核算制度</a:t>
            </a:r>
            <a:endParaRPr kumimoji="0" lang="zh-CN" altLang="en-US" sz="2700" b="1" i="0" u="none" strike="noStrike" kern="0" cap="none" spc="0" normalizeH="0" baseline="0" noProof="0" dirty="0">
              <a:ln>
                <a:noFill/>
              </a:ln>
              <a:solidFill>
                <a:srgbClr val="0000FF"/>
              </a:solidFill>
              <a:effectLst/>
              <a:uLnTx/>
              <a:uFillTx/>
              <a:latin typeface="黑体" panose="02010609060101010101" pitchFamily="49" charset="-122"/>
              <a:ea typeface="黑体" panose="02010609060101010101" pitchFamily="49" charset="-122"/>
              <a:cs typeface="+mn-cs"/>
            </a:endParaRPr>
          </a:p>
          <a:p>
            <a:pPr marL="469900" marR="0" lvl="0" indent="-469900" algn="l" defTabSz="914400" rtl="0" eaLnBrk="1" fontAlgn="base" latinLnBrk="0" hangingPunct="1">
              <a:lnSpc>
                <a:spcPct val="135000"/>
              </a:lnSpc>
              <a:spcBef>
                <a:spcPct val="20000"/>
              </a:spcBef>
              <a:spcAft>
                <a:spcPct val="0"/>
              </a:spcAft>
              <a:buClr>
                <a:schemeClr val="accent2"/>
              </a:buClr>
              <a:buSzTx/>
              <a:buFont typeface="Wingdings" panose="05000000000000000000" pitchFamily="2" charset="2"/>
              <a:buChar char="Ø"/>
              <a:defRPr/>
            </a:pPr>
            <a:r>
              <a:rPr kumimoji="0" lang="zh-CN" altLang="en-US" sz="27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资本金：</a:t>
            </a:r>
            <a:r>
              <a:rPr kumimoji="0" lang="zh-CN" altLang="en-US" sz="27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又称注册资本，指企业在工商行政管理部门注册登记的资金。 </a:t>
            </a:r>
            <a:endParaRPr kumimoji="0" lang="en-US" altLang="zh-CN" sz="27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35000"/>
              </a:lnSpc>
              <a:spcBef>
                <a:spcPct val="20000"/>
              </a:spcBef>
              <a:spcAft>
                <a:spcPct val="0"/>
              </a:spcAft>
              <a:buClr>
                <a:schemeClr val="accent2"/>
              </a:buClr>
              <a:buSzTx/>
              <a:buFont typeface="Wingdings" panose="05000000000000000000" pitchFamily="2" charset="2"/>
              <a:buChar char="Ø"/>
              <a:defRPr/>
            </a:pPr>
            <a:r>
              <a:rPr kumimoji="0" lang="zh-CN" altLang="en-US" sz="27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实收资本：</a:t>
            </a:r>
            <a:r>
              <a:rPr kumimoji="0" lang="zh-CN" altLang="en-US" sz="27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指投资人投入的资本金。股份有限公司叫股本。实收资本投资人一般不能要求收回。 </a:t>
            </a:r>
            <a:endParaRPr kumimoji="0" lang="en-US" altLang="zh-CN" sz="27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35000"/>
              </a:lnSpc>
              <a:spcBef>
                <a:spcPct val="20000"/>
              </a:spcBef>
              <a:spcAft>
                <a:spcPct val="0"/>
              </a:spcAft>
              <a:buClr>
                <a:schemeClr val="accent2"/>
              </a:buClr>
              <a:buSzTx/>
              <a:buFont typeface="Arial" panose="020B0604020202020204" pitchFamily="34" charset="0"/>
              <a:buChar char="•"/>
              <a:defRPr/>
            </a:pPr>
            <a:r>
              <a:rPr kumimoji="0" lang="zh-CN" altLang="en-US" sz="2700" b="1" i="0" u="none" strike="noStrike" kern="0" cap="none" spc="0" normalizeH="0" baseline="0" noProof="0" dirty="0">
                <a:ln>
                  <a:noFill/>
                </a:ln>
                <a:solidFill>
                  <a:srgbClr val="002060"/>
                </a:solidFill>
                <a:effectLst/>
                <a:uLnTx/>
                <a:uFillTx/>
                <a:latin typeface="仿宋" panose="02010609060101010101" pitchFamily="49" charset="-122"/>
                <a:ea typeface="仿宋" panose="02010609060101010101" pitchFamily="49" charset="-122"/>
                <a:cs typeface="+mn-ea"/>
              </a:rPr>
              <a:t>注册资本认缴部分：</a:t>
            </a:r>
            <a:r>
              <a:rPr kumimoji="0" lang="zh-CN" altLang="en-US" sz="2700" b="1" i="0" u="none" strike="noStrike" kern="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ea"/>
              </a:rPr>
              <a:t>实收资本</a:t>
            </a:r>
            <a:endParaRPr kumimoji="0" lang="en-US" altLang="zh-CN" sz="2700" b="1" i="0" u="none" strike="noStrike" kern="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ea"/>
            </a:endParaRPr>
          </a:p>
          <a:p>
            <a:pPr marL="908050" marR="0" lvl="1" indent="-436880" algn="l" defTabSz="914400" rtl="0" eaLnBrk="1" fontAlgn="base" latinLnBrk="0" hangingPunct="1">
              <a:lnSpc>
                <a:spcPct val="135000"/>
              </a:lnSpc>
              <a:spcBef>
                <a:spcPct val="20000"/>
              </a:spcBef>
              <a:spcAft>
                <a:spcPct val="0"/>
              </a:spcAft>
              <a:buClr>
                <a:schemeClr val="accent2"/>
              </a:buClr>
              <a:buSzTx/>
              <a:buFont typeface="Arial" panose="020B0604020202020204" pitchFamily="34" charset="0"/>
              <a:buChar char="•"/>
              <a:defRPr/>
            </a:pPr>
            <a:r>
              <a:rPr kumimoji="0" lang="zh-CN" altLang="en-US" sz="2700" b="1" i="0" u="none" strike="noStrike" kern="0" cap="none" spc="0" normalizeH="0" baseline="0" noProof="0" dirty="0">
                <a:ln>
                  <a:noFill/>
                </a:ln>
                <a:solidFill>
                  <a:srgbClr val="002060"/>
                </a:solidFill>
                <a:effectLst/>
                <a:uLnTx/>
                <a:uFillTx/>
                <a:latin typeface="仿宋" panose="02010609060101010101" pitchFamily="49" charset="-122"/>
                <a:ea typeface="仿宋" panose="02010609060101010101" pitchFamily="49" charset="-122"/>
                <a:cs typeface="+mn-ea"/>
              </a:rPr>
              <a:t>超过其认缴部分：</a:t>
            </a:r>
            <a:r>
              <a:rPr kumimoji="0" lang="zh-CN" altLang="en-US" sz="2700" b="1" i="0" u="none" strike="noStrike" kern="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ea"/>
              </a:rPr>
              <a:t>资本公积</a:t>
            </a:r>
            <a:r>
              <a:rPr kumimoji="0" lang="en-US" altLang="zh-CN" sz="2700" b="1" i="0" u="none" strike="noStrike" kern="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ea"/>
              </a:rPr>
              <a:t>——</a:t>
            </a:r>
            <a:r>
              <a:rPr kumimoji="0" lang="zh-CN" altLang="en-US" sz="2700" b="1" i="0" u="none" strike="noStrike" kern="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ea"/>
              </a:rPr>
              <a:t>资本溢价</a:t>
            </a:r>
            <a:endParaRPr kumimoji="0" lang="en-US" altLang="zh-CN" sz="27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78947">
                                            <p:txEl>
                                              <p:charRg st="98" end="112"/>
                                            </p:txEl>
                                          </p:spTgt>
                                        </p:tgtEl>
                                        <p:attrNameLst>
                                          <p:attrName>style.visibility</p:attrName>
                                        </p:attrNameLst>
                                      </p:cBhvr>
                                      <p:to>
                                        <p:strVal val="visible"/>
                                      </p:to>
                                    </p:set>
                                    <p:anim calcmode="lin" valueType="num">
                                      <p:cBhvr>
                                        <p:cTn id="7" dur="500" fill="hold"/>
                                        <p:tgtEl>
                                          <p:spTgt spid="978947">
                                            <p:txEl>
                                              <p:charRg st="98" end="112"/>
                                            </p:txEl>
                                          </p:spTgt>
                                        </p:tgtEl>
                                        <p:attrNameLst>
                                          <p:attrName>ppt_x</p:attrName>
                                        </p:attrNameLst>
                                      </p:cBhvr>
                                      <p:tavLst>
                                        <p:tav tm="0">
                                          <p:val>
                                            <p:strVal val="#ppt_x"/>
                                          </p:val>
                                        </p:tav>
                                        <p:tav tm="100000">
                                          <p:val>
                                            <p:strVal val="#ppt_x"/>
                                          </p:val>
                                        </p:tav>
                                      </p:tavLst>
                                    </p:anim>
                                    <p:anim calcmode="lin" valueType="num">
                                      <p:cBhvr>
                                        <p:cTn id="8" dur="500" fill="hold"/>
                                        <p:tgtEl>
                                          <p:spTgt spid="978947">
                                            <p:txEl>
                                              <p:charRg st="98" end="11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78947">
                                            <p:txEl>
                                              <p:charRg st="112" end="131"/>
                                            </p:txEl>
                                          </p:spTgt>
                                        </p:tgtEl>
                                        <p:attrNameLst>
                                          <p:attrName>style.visibility</p:attrName>
                                        </p:attrNameLst>
                                      </p:cBhvr>
                                      <p:to>
                                        <p:strVal val="visible"/>
                                      </p:to>
                                    </p:set>
                                    <p:anim calcmode="lin" valueType="num">
                                      <p:cBhvr>
                                        <p:cTn id="11" dur="500" fill="hold"/>
                                        <p:tgtEl>
                                          <p:spTgt spid="978947">
                                            <p:txEl>
                                              <p:charRg st="112" end="131"/>
                                            </p:txEl>
                                          </p:spTgt>
                                        </p:tgtEl>
                                        <p:attrNameLst>
                                          <p:attrName>ppt_x</p:attrName>
                                        </p:attrNameLst>
                                      </p:cBhvr>
                                      <p:tavLst>
                                        <p:tav tm="0">
                                          <p:val>
                                            <p:strVal val="#ppt_x"/>
                                          </p:val>
                                        </p:tav>
                                        <p:tav tm="100000">
                                          <p:val>
                                            <p:strVal val="#ppt_x"/>
                                          </p:val>
                                        </p:tav>
                                      </p:tavLst>
                                    </p:anim>
                                    <p:anim calcmode="lin" valueType="num">
                                      <p:cBhvr>
                                        <p:cTn id="12" dur="500" fill="hold"/>
                                        <p:tgtEl>
                                          <p:spTgt spid="978947">
                                            <p:txEl>
                                              <p:charRg st="112" end="13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1185" name="Rectangle 2"/>
          <p:cNvSpPr/>
          <p:nvPr>
            <p:ph idx="1"/>
          </p:nvPr>
        </p:nvSpPr>
        <p:spPr>
          <a:xfrm>
            <a:off x="1027430" y="1214755"/>
            <a:ext cx="10145395" cy="1499870"/>
          </a:xfrm>
        </p:spPr>
        <p:txBody>
          <a:bodyPr vert="horz" wrap="square" lIns="91440" tIns="45720" rIns="91440" bIns="45720" anchor="t" anchorCtr="0"/>
          <a:p>
            <a:pPr marL="0" indent="0"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（三）固定资产购建业务核算的账务处理</a:t>
            </a:r>
            <a:endParaRPr lang="zh-CN" altLang="en-US" sz="3000" dirty="0">
              <a:solidFill>
                <a:srgbClr val="FF0000"/>
              </a:solidFill>
              <a:latin typeface="黑体" panose="02010609060101010101" pitchFamily="49" charset="-122"/>
              <a:ea typeface="黑体" panose="02010609060101010101" pitchFamily="49" charset="-122"/>
            </a:endParaRPr>
          </a:p>
          <a:p>
            <a:pPr marL="438150" lvl="1" indent="0" eaLnBrk="1" hangingPunct="1">
              <a:lnSpc>
                <a:spcPct val="150000"/>
              </a:lnSpc>
              <a:buFont typeface="Wingdings" panose="05000000000000000000" pitchFamily="2" charset="2"/>
              <a:buChar char="Ø"/>
            </a:pP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．购入不需要安装的固定资产</a:t>
            </a:r>
            <a:endParaRPr lang="zh-CN" altLang="en-US" sz="3000" dirty="0">
              <a:solidFill>
                <a:srgbClr val="2D02CA"/>
              </a:solidFill>
              <a:latin typeface="楷体" panose="02010609060101010101" pitchFamily="49" charset="-122"/>
              <a:ea typeface="楷体" panose="02010609060101010101" pitchFamily="49" charset="-122"/>
            </a:endParaRPr>
          </a:p>
          <a:p>
            <a:pPr marL="1246505" lvl="2" indent="-285750" eaLnBrk="1" hangingPunct="1">
              <a:lnSpc>
                <a:spcPct val="150000"/>
              </a:lnSpc>
            </a:pPr>
            <a:endParaRPr lang="en-US" altLang="zh-CN" sz="3000" dirty="0">
              <a:latin typeface="楷体" panose="02010609060101010101" pitchFamily="49" charset="-122"/>
              <a:ea typeface="楷体" panose="02010609060101010101" pitchFamily="49" charset="-122"/>
            </a:endParaRPr>
          </a:p>
        </p:txBody>
      </p:sp>
      <p:graphicFrame>
        <p:nvGraphicFramePr>
          <p:cNvPr id="1008644" name="Group 4"/>
          <p:cNvGraphicFramePr>
            <a:graphicFrameLocks noGrp="1"/>
          </p:cNvGraphicFramePr>
          <p:nvPr/>
        </p:nvGraphicFramePr>
        <p:xfrm>
          <a:off x="3167063" y="3516313"/>
          <a:ext cx="2398395" cy="1524000"/>
        </p:xfrm>
        <a:graphic>
          <a:graphicData uri="http://schemas.openxmlformats.org/drawingml/2006/table">
            <a:tbl>
              <a:tblPr/>
              <a:tblGrid>
                <a:gridCol w="1199515"/>
                <a:gridCol w="1198880"/>
              </a:tblGrid>
              <a:tr h="432978">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银行存款</a:t>
                      </a:r>
                      <a:endPar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txBody>
                  <a:tcPr marL="91438" marR="91438" marT="45737" marB="4573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109102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0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8" marR="91438" marT="45737" marB="4573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37" marB="4573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08655" name="Group 15"/>
          <p:cNvGraphicFramePr>
            <a:graphicFrameLocks noGrp="1"/>
          </p:cNvGraphicFramePr>
          <p:nvPr/>
        </p:nvGraphicFramePr>
        <p:xfrm>
          <a:off x="6983413" y="2759075"/>
          <a:ext cx="2398395" cy="1524000"/>
        </p:xfrm>
        <a:graphic>
          <a:graphicData uri="http://schemas.openxmlformats.org/drawingml/2006/table">
            <a:tbl>
              <a:tblPr/>
              <a:tblGrid>
                <a:gridCol w="1199515"/>
                <a:gridCol w="1198880"/>
              </a:tblGrid>
              <a:tr h="432978">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CC00CC"/>
                          </a:solidFill>
                          <a:effectLst/>
                          <a:latin typeface="楷体" panose="02010609060101010101" pitchFamily="49" charset="-122"/>
                          <a:ea typeface="楷体" panose="02010609060101010101" pitchFamily="49" charset="-122"/>
                        </a:rPr>
                        <a:t>固定资产</a:t>
                      </a:r>
                      <a:endParaRPr kumimoji="0" lang="zh-CN" altLang="en-US" sz="2800" b="1" i="0" u="none" strike="noStrike" cap="none" normalizeH="0" baseline="0" dirty="0">
                        <a:ln>
                          <a:noFill/>
                        </a:ln>
                        <a:solidFill>
                          <a:srgbClr val="CC00CC"/>
                        </a:solidFill>
                        <a:effectLst/>
                        <a:latin typeface="楷体" panose="02010609060101010101" pitchFamily="49" charset="-122"/>
                        <a:ea typeface="楷体" panose="02010609060101010101" pitchFamily="49" charset="-122"/>
                      </a:endParaRPr>
                    </a:p>
                  </a:txBody>
                  <a:tcPr marL="91438" marR="91438" marT="45737" marB="45737"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rgbClr val="CCFFFF"/>
                    </a:solidFill>
                  </a:tcPr>
                </a:tc>
                <a:tc hMerge="1">
                  <a:tcPr/>
                </a:tc>
              </a:tr>
              <a:tr h="1091022">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000" b="1"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000" b="1"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L="91438" marR="91438" marT="45737" marB="45737"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L="91438" marR="91438" marT="45737" marB="45737"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solidFill>
                      <a:srgbClr val="CCFFFF"/>
                    </a:solidFill>
                  </a:tcPr>
                </a:tc>
              </a:tr>
            </a:tbl>
          </a:graphicData>
        </a:graphic>
      </p:graphicFrame>
      <p:sp>
        <p:nvSpPr>
          <p:cNvPr id="1008666" name="Line 26"/>
          <p:cNvSpPr/>
          <p:nvPr/>
        </p:nvSpPr>
        <p:spPr>
          <a:xfrm flipV="1">
            <a:off x="4452938" y="3619500"/>
            <a:ext cx="3419475" cy="795338"/>
          </a:xfrm>
          <a:prstGeom prst="line">
            <a:avLst/>
          </a:prstGeom>
          <a:ln w="57150" cap="flat" cmpd="sng">
            <a:solidFill>
              <a:srgbClr val="FF6600"/>
            </a:solidFill>
            <a:prstDash val="solid"/>
            <a:round/>
            <a:headEnd type="none" w="med" len="med"/>
            <a:tailEnd type="triangle" w="med" len="med"/>
          </a:ln>
        </p:spPr>
      </p:sp>
      <p:graphicFrame>
        <p:nvGraphicFramePr>
          <p:cNvPr id="1008667" name="Group 27"/>
          <p:cNvGraphicFramePr>
            <a:graphicFrameLocks noGrp="1"/>
          </p:cNvGraphicFramePr>
          <p:nvPr/>
        </p:nvGraphicFramePr>
        <p:xfrm>
          <a:off x="6962775" y="4262438"/>
          <a:ext cx="2949575" cy="1882775"/>
        </p:xfrm>
        <a:graphic>
          <a:graphicData uri="http://schemas.openxmlformats.org/drawingml/2006/table">
            <a:tbl>
              <a:tblPr/>
              <a:tblGrid>
                <a:gridCol w="1941195"/>
                <a:gridCol w="1008380"/>
              </a:tblGrid>
              <a:tr h="1200785">
                <a:tc gridSpan="2">
                  <a:txBody>
                    <a:bodyPr/>
                    <a:lstStyle/>
                    <a:p>
                      <a:pPr marL="0" marR="0" lvl="0" indent="0" algn="ctr" defTabSz="914400" rtl="0" fontAlgn="base">
                        <a:lnSpc>
                          <a:spcPct val="130000"/>
                        </a:lnSpc>
                        <a:spcBef>
                          <a:spcPct val="0"/>
                        </a:spcBef>
                        <a:spcAft>
                          <a:spcPct val="0"/>
                        </a:spcAft>
                        <a:buClr>
                          <a:schemeClr val="accent2"/>
                        </a:buClr>
                        <a:buSzTx/>
                        <a:buFont typeface="Wingdings 2" panose="05020102010507070707" pitchFamily="18" charset="2"/>
                        <a:buNone/>
                      </a:pP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应交税费</a:t>
                      </a:r>
                      <a:endPar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endParaRPr>
                    </a:p>
                    <a:p>
                      <a:pPr marL="0" marR="0" lvl="0" indent="0" algn="ctr" defTabSz="914400" rtl="0" fontAlgn="base">
                        <a:lnSpc>
                          <a:spcPct val="130000"/>
                        </a:lnSpc>
                        <a:spcBef>
                          <a:spcPct val="0"/>
                        </a:spcBef>
                        <a:spcAft>
                          <a:spcPct val="0"/>
                        </a:spcAft>
                        <a:buClr>
                          <a:schemeClr val="accent2"/>
                        </a:buClr>
                        <a:buSzTx/>
                        <a:buFont typeface="Wingdings 2" panose="05020102010507070707" pitchFamily="18" charset="2"/>
                        <a:buNone/>
                      </a:pPr>
                      <a:r>
                        <a:rPr kumimoji="0" lang="en-US" altLang="zh-CN"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a:t>
                      </a:r>
                      <a:r>
                        <a:rPr kumimoji="0" lang="zh-CN" altLang="en-US" sz="2800" b="1" i="0" u="none" strike="noStrike" cap="none" normalizeH="0" baseline="0" dirty="0">
                          <a:ln>
                            <a:noFill/>
                          </a:ln>
                          <a:solidFill>
                            <a:srgbClr val="0000FF"/>
                          </a:solidFill>
                          <a:effectLst/>
                          <a:latin typeface="楷体" panose="02010609060101010101" pitchFamily="49" charset="-122"/>
                          <a:ea typeface="楷体" panose="02010609060101010101" pitchFamily="49" charset="-122"/>
                        </a:rPr>
                        <a:t>应交增值税</a:t>
                      </a:r>
                      <a:endParaRPr kumimoji="0"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7" marR="91437" marT="45734" marB="4573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681990">
                <a:tc>
                  <a:txBody>
                    <a:bodyPr/>
                    <a:lstStyle/>
                    <a:p>
                      <a:pPr marL="0" marR="0" lvl="0" indent="0" algn="l" defTabSz="914400" rtl="0" fontAlgn="base">
                        <a:lnSpc>
                          <a:spcPct val="130000"/>
                        </a:lnSpc>
                        <a:spcBef>
                          <a:spcPct val="20000"/>
                        </a:spcBef>
                        <a:spcAft>
                          <a:spcPct val="0"/>
                        </a:spcAft>
                        <a:buClr>
                          <a:schemeClr val="accent2"/>
                        </a:buClr>
                        <a:buSzTx/>
                        <a:buFont typeface="Wingdings 2" panose="05020102010507070707" pitchFamily="18" charset="2"/>
                        <a:buNone/>
                      </a:pPr>
                      <a:endParaRPr kumimoji="1" lang="zh-CN" altLang="en-US" sz="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fontAlgn="base">
                        <a:lnSpc>
                          <a:spcPct val="100000"/>
                        </a:lnSpc>
                        <a:spcBef>
                          <a:spcPct val="20000"/>
                        </a:spcBef>
                        <a:spcAft>
                          <a:spcPct val="0"/>
                        </a:spcAft>
                        <a:buClr>
                          <a:schemeClr val="accent2"/>
                        </a:buClr>
                        <a:buSzTx/>
                        <a:buFont typeface="Wingdings 2" panose="05020102010507070707" pitchFamily="18" charset="2"/>
                        <a:buNone/>
                      </a:pPr>
                      <a:r>
                        <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进项税额</a:t>
                      </a:r>
                      <a:endParaRPr kumimoji="1" lang="zh-CN" altLang="en-US"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7" marR="91437" marT="45734" marB="4573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fontAlgn="base">
                        <a:lnSpc>
                          <a:spcPct val="130000"/>
                        </a:lnSpc>
                        <a:spcBef>
                          <a:spcPct val="2000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txBody>
                  <a:tcPr marL="91437" marR="91437" marT="45734" marB="4573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008678" name="Line 38"/>
          <p:cNvSpPr/>
          <p:nvPr/>
        </p:nvSpPr>
        <p:spPr>
          <a:xfrm>
            <a:off x="4452938" y="4476750"/>
            <a:ext cx="2428875" cy="1231900"/>
          </a:xfrm>
          <a:prstGeom prst="line">
            <a:avLst/>
          </a:prstGeom>
          <a:ln w="57150" cap="flat" cmpd="sng">
            <a:solidFill>
              <a:srgbClr val="FF6600"/>
            </a:solidFill>
            <a:prstDash val="solid"/>
            <a:round/>
            <a:headEnd type="none" w="med" len="med"/>
            <a:tailEnd type="triangle" w="med" len="med"/>
          </a:ln>
        </p:spPr>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08666"/>
                                        </p:tgtEl>
                                        <p:attrNameLst>
                                          <p:attrName>style.visibility</p:attrName>
                                        </p:attrNameLst>
                                      </p:cBhvr>
                                      <p:to>
                                        <p:strVal val="visible"/>
                                      </p:to>
                                    </p:set>
                                    <p:animEffect transition="in" filter="wipe(left)">
                                      <p:cBhvr>
                                        <p:cTn id="7" dur="500"/>
                                        <p:tgtEl>
                                          <p:spTgt spid="1008666"/>
                                        </p:tgtEl>
                                      </p:cBhvr>
                                    </p:animEffect>
                                  </p:childTnLst>
                                </p:cTn>
                              </p:par>
                              <p:par>
                                <p:cTn id="8" presetID="22" presetClass="entr" presetSubtype="8" fill="hold" nodeType="withEffect">
                                  <p:stCondLst>
                                    <p:cond delay="0"/>
                                  </p:stCondLst>
                                  <p:childTnLst>
                                    <p:set>
                                      <p:cBhvr>
                                        <p:cTn id="9" dur="1" fill="hold">
                                          <p:stCondLst>
                                            <p:cond delay="0"/>
                                          </p:stCondLst>
                                        </p:cTn>
                                        <p:tgtEl>
                                          <p:spTgt spid="1008678"/>
                                        </p:tgtEl>
                                        <p:attrNameLst>
                                          <p:attrName>style.visibility</p:attrName>
                                        </p:attrNameLst>
                                      </p:cBhvr>
                                      <p:to>
                                        <p:strVal val="visible"/>
                                      </p:to>
                                    </p:set>
                                    <p:animEffect transition="in" filter="wipe(left)">
                                      <p:cBhvr>
                                        <p:cTn id="10" dur="500"/>
                                        <p:tgtEl>
                                          <p:spTgt spid="100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9666" name="Rectangle 2"/>
          <p:cNvSpPr>
            <a:spLocks noGrp="1" noChangeArrowheads="1"/>
          </p:cNvSpPr>
          <p:nvPr>
            <p:ph idx="1"/>
          </p:nvPr>
        </p:nvSpPr>
        <p:spPr>
          <a:xfrm>
            <a:off x="706120" y="1214755"/>
            <a:ext cx="10955655" cy="5215255"/>
          </a:xfrm>
          <a:solidFill>
            <a:schemeClr val="bg1"/>
          </a:solidFill>
        </p:spPr>
        <p:txBody>
          <a:bodyPr vert="horz" wrap="square" lIns="91440" tIns="45720" rIns="91440" bIns="45720" numCol="1" anchor="t" anchorCtr="0" compatLnSpc="1"/>
          <a:lstStyle/>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（三）固定资产购入业务核算的账务处理</a:t>
            </a:r>
            <a:endPar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 1</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．购入不需要安装的固定资产</a:t>
            </a:r>
            <a:endPar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defRPr/>
            </a:pPr>
            <a:r>
              <a:rPr kumimoji="0" lang="en-US" altLang="zh-CN"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例</a:t>
            </a:r>
            <a:r>
              <a:rPr kumimoji="0" lang="en-US" altLang="zh-CN"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4-7】</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华兴公司购入一台新设备，无需安装。发票价</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100 000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元，增值税</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13 000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元，运杂费</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2 500</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元，建行支付。无其他税费。</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4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借：固定资产                       </a:t>
            </a:r>
            <a:r>
              <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102 500</a:t>
            </a:r>
            <a:endPar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26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应交税费</a:t>
            </a:r>
            <a:r>
              <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应交增值税（进项税额）</a:t>
            </a:r>
            <a:r>
              <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13 000</a:t>
            </a:r>
            <a:endPar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26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贷：银行存款</a:t>
            </a:r>
            <a:r>
              <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a:t>
            </a:r>
            <a:r>
              <a:rPr kumimoji="0" lang="zh-CN" altLang="en-US"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建行                </a:t>
            </a:r>
            <a:r>
              <a:rPr kumimoji="0" lang="en-US" altLang="zh-CN" sz="27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115 500</a:t>
            </a:r>
            <a:endParaRPr kumimoji="0" lang="en-US" altLang="zh-CN" sz="2700" b="1" i="0" u="none" strike="noStrike" kern="0" cap="none" spc="0" normalizeH="0" baseline="0" noProof="0" dirty="0">
              <a:ln>
                <a:noFill/>
              </a:ln>
              <a:solidFill>
                <a:srgbClr val="2D02CA"/>
              </a:solidFill>
              <a:effectLst/>
              <a:uLnTx/>
              <a:uFillTx/>
              <a:latin typeface="仿宋" panose="02010609060101010101" pitchFamily="49" charset="-122"/>
              <a:ea typeface="仿宋" panose="02010609060101010101" pitchFamily="49" charset="-122"/>
              <a:cs typeface="+mn-cs"/>
            </a:endParaRPr>
          </a:p>
          <a:p>
            <a:pPr marL="849630" marR="0" lvl="1" indent="-28575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endParaRPr kumimoji="0" lang="en-US" altLang="zh-CN" sz="27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09666">
                                            <p:txEl>
                                              <p:charRg st="35" end="113"/>
                                            </p:txEl>
                                          </p:spTgt>
                                        </p:tgtEl>
                                        <p:attrNameLst>
                                          <p:attrName>style.visibility</p:attrName>
                                        </p:attrNameLst>
                                      </p:cBhvr>
                                      <p:to>
                                        <p:strVal val="visible"/>
                                      </p:to>
                                    </p:set>
                                    <p:animEffect transition="in" filter="fade">
                                      <p:cBhvr>
                                        <p:cTn id="7" dur="250"/>
                                        <p:tgtEl>
                                          <p:spTgt spid="1009666">
                                            <p:txEl>
                                              <p:charRg st="35" end="113"/>
                                            </p:txEl>
                                          </p:spTgt>
                                        </p:tgtEl>
                                      </p:cBhvr>
                                    </p:animEffect>
                                    <p:anim calcmode="lin" valueType="num">
                                      <p:cBhvr>
                                        <p:cTn id="8" dur="250" fill="hold"/>
                                        <p:tgtEl>
                                          <p:spTgt spid="1009666">
                                            <p:txEl>
                                              <p:charRg st="35" end="113"/>
                                            </p:txEl>
                                          </p:spTgt>
                                        </p:tgtEl>
                                        <p:attrNameLst>
                                          <p:attrName>ppt_x</p:attrName>
                                        </p:attrNameLst>
                                      </p:cBhvr>
                                      <p:tavLst>
                                        <p:tav tm="0">
                                          <p:val>
                                            <p:strVal val="#ppt_x"/>
                                          </p:val>
                                        </p:tav>
                                        <p:tav tm="100000">
                                          <p:val>
                                            <p:strVal val="#ppt_x"/>
                                          </p:val>
                                        </p:tav>
                                      </p:tavLst>
                                    </p:anim>
                                    <p:anim calcmode="lin" valueType="num">
                                      <p:cBhvr>
                                        <p:cTn id="9" dur="250" fill="hold"/>
                                        <p:tgtEl>
                                          <p:spTgt spid="1009666">
                                            <p:txEl>
                                              <p:charRg st="35" end="11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09666">
                                            <p:txEl>
                                              <p:charRg st="113" end="151"/>
                                            </p:txEl>
                                          </p:spTgt>
                                        </p:tgtEl>
                                        <p:attrNameLst>
                                          <p:attrName>style.visibility</p:attrName>
                                        </p:attrNameLst>
                                      </p:cBhvr>
                                      <p:to>
                                        <p:strVal val="visible"/>
                                      </p:to>
                                    </p:set>
                                    <p:anim calcmode="lin" valueType="num">
                                      <p:cBhvr>
                                        <p:cTn id="14" dur="500" fill="hold"/>
                                        <p:tgtEl>
                                          <p:spTgt spid="1009666">
                                            <p:txEl>
                                              <p:charRg st="113" end="151"/>
                                            </p:txEl>
                                          </p:spTgt>
                                        </p:tgtEl>
                                        <p:attrNameLst>
                                          <p:attrName>ppt_x</p:attrName>
                                        </p:attrNameLst>
                                      </p:cBhvr>
                                      <p:tavLst>
                                        <p:tav tm="0">
                                          <p:val>
                                            <p:strVal val="#ppt_x"/>
                                          </p:val>
                                        </p:tav>
                                        <p:tav tm="100000">
                                          <p:val>
                                            <p:strVal val="#ppt_x"/>
                                          </p:val>
                                        </p:tav>
                                      </p:tavLst>
                                    </p:anim>
                                    <p:anim calcmode="lin" valueType="num">
                                      <p:cBhvr>
                                        <p:cTn id="15" dur="500" fill="hold"/>
                                        <p:tgtEl>
                                          <p:spTgt spid="1009666">
                                            <p:txEl>
                                              <p:charRg st="113" end="15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009666">
                                            <p:txEl>
                                              <p:charRg st="151" end="179"/>
                                            </p:txEl>
                                          </p:spTgt>
                                        </p:tgtEl>
                                        <p:attrNameLst>
                                          <p:attrName>style.visibility</p:attrName>
                                        </p:attrNameLst>
                                      </p:cBhvr>
                                      <p:to>
                                        <p:strVal val="visible"/>
                                      </p:to>
                                    </p:set>
                                    <p:anim calcmode="lin" valueType="num">
                                      <p:cBhvr>
                                        <p:cTn id="18" dur="500" fill="hold"/>
                                        <p:tgtEl>
                                          <p:spTgt spid="1009666">
                                            <p:txEl>
                                              <p:charRg st="151" end="179"/>
                                            </p:txEl>
                                          </p:spTgt>
                                        </p:tgtEl>
                                        <p:attrNameLst>
                                          <p:attrName>ppt_x</p:attrName>
                                        </p:attrNameLst>
                                      </p:cBhvr>
                                      <p:tavLst>
                                        <p:tav tm="0">
                                          <p:val>
                                            <p:strVal val="#ppt_x"/>
                                          </p:val>
                                        </p:tav>
                                        <p:tav tm="100000">
                                          <p:val>
                                            <p:strVal val="#ppt_x"/>
                                          </p:val>
                                        </p:tav>
                                      </p:tavLst>
                                    </p:anim>
                                    <p:anim calcmode="lin" valueType="num">
                                      <p:cBhvr>
                                        <p:cTn id="19" dur="500" fill="hold"/>
                                        <p:tgtEl>
                                          <p:spTgt spid="1009666">
                                            <p:txEl>
                                              <p:charRg st="151" end="179"/>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009666">
                                            <p:txEl>
                                              <p:charRg st="179" end="217"/>
                                            </p:txEl>
                                          </p:spTgt>
                                        </p:tgtEl>
                                        <p:attrNameLst>
                                          <p:attrName>style.visibility</p:attrName>
                                        </p:attrNameLst>
                                      </p:cBhvr>
                                      <p:to>
                                        <p:strVal val="visible"/>
                                      </p:to>
                                    </p:set>
                                    <p:anim calcmode="lin" valueType="num">
                                      <p:cBhvr>
                                        <p:cTn id="22" dur="500" fill="hold"/>
                                        <p:tgtEl>
                                          <p:spTgt spid="1009666">
                                            <p:txEl>
                                              <p:charRg st="179" end="217"/>
                                            </p:txEl>
                                          </p:spTgt>
                                        </p:tgtEl>
                                        <p:attrNameLst>
                                          <p:attrName>ppt_x</p:attrName>
                                        </p:attrNameLst>
                                      </p:cBhvr>
                                      <p:tavLst>
                                        <p:tav tm="0">
                                          <p:val>
                                            <p:strVal val="#ppt_x"/>
                                          </p:val>
                                        </p:tav>
                                        <p:tav tm="100000">
                                          <p:val>
                                            <p:strVal val="#ppt_x"/>
                                          </p:val>
                                        </p:tav>
                                      </p:tavLst>
                                    </p:anim>
                                    <p:anim calcmode="lin" valueType="num">
                                      <p:cBhvr>
                                        <p:cTn id="23" dur="500" fill="hold"/>
                                        <p:tgtEl>
                                          <p:spTgt spid="1009666">
                                            <p:txEl>
                                              <p:charRg st="179" end="2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3233" name="Rectangle 2"/>
          <p:cNvSpPr/>
          <p:nvPr>
            <p:ph idx="1"/>
          </p:nvPr>
        </p:nvSpPr>
        <p:spPr>
          <a:xfrm>
            <a:off x="845185" y="1125855"/>
            <a:ext cx="10426700" cy="1231900"/>
          </a:xfrm>
        </p:spPr>
        <p:txBody>
          <a:bodyPr vert="horz" wrap="square" lIns="91440" tIns="45720" rIns="91440" bIns="45720" anchor="t" anchorCtr="0"/>
          <a:p>
            <a:pPr marL="0" indent="0" eaLnBrk="1" hangingPunct="1">
              <a:lnSpc>
                <a:spcPct val="130000"/>
              </a:lnSpc>
            </a:pPr>
            <a:r>
              <a:rPr lang="zh-CN" altLang="en-US" dirty="0">
                <a:solidFill>
                  <a:srgbClr val="FF0000"/>
                </a:solidFill>
                <a:latin typeface="黑体" panose="02010609060101010101" pitchFamily="49" charset="-122"/>
                <a:ea typeface="黑体" panose="02010609060101010101" pitchFamily="49" charset="-122"/>
              </a:rPr>
              <a:t>（三）固定资产购入业务核算的账务处理</a:t>
            </a:r>
            <a:endParaRPr lang="zh-CN" altLang="en-US" dirty="0">
              <a:solidFill>
                <a:srgbClr val="FF0000"/>
              </a:solidFill>
              <a:latin typeface="黑体" panose="02010609060101010101" pitchFamily="49" charset="-122"/>
              <a:ea typeface="黑体" panose="02010609060101010101" pitchFamily="49" charset="-122"/>
            </a:endParaRPr>
          </a:p>
          <a:p>
            <a:pPr marL="0" indent="0" eaLnBrk="1" hangingPunct="1">
              <a:lnSpc>
                <a:spcPct val="130000"/>
              </a:lnSpc>
            </a:pPr>
            <a:r>
              <a:rPr lang="en-US" altLang="zh-CN" sz="2600" dirty="0">
                <a:solidFill>
                  <a:srgbClr val="0000FF"/>
                </a:solidFill>
                <a:latin typeface="楷体" panose="02010609060101010101" pitchFamily="49" charset="-122"/>
                <a:ea typeface="楷体" panose="02010609060101010101" pitchFamily="49" charset="-122"/>
              </a:rPr>
              <a:t>  2</a:t>
            </a:r>
            <a:r>
              <a:rPr lang="zh-CN" altLang="en-US" sz="2600" dirty="0">
                <a:solidFill>
                  <a:srgbClr val="0000FF"/>
                </a:solidFill>
                <a:latin typeface="楷体" panose="02010609060101010101" pitchFamily="49" charset="-122"/>
                <a:ea typeface="楷体" panose="02010609060101010101" pitchFamily="49" charset="-122"/>
              </a:rPr>
              <a:t>．购入需要安装的固定资产</a:t>
            </a:r>
            <a:endParaRPr lang="zh-CN" altLang="en-US" sz="2600" dirty="0">
              <a:solidFill>
                <a:srgbClr val="0000FF"/>
              </a:solidFill>
              <a:latin typeface="楷体" panose="02010609060101010101" pitchFamily="49" charset="-122"/>
              <a:ea typeface="楷体" panose="02010609060101010101" pitchFamily="49" charset="-122"/>
            </a:endParaRPr>
          </a:p>
          <a:p>
            <a:pPr marL="849630" lvl="1" indent="-285750" eaLnBrk="1" hangingPunct="1">
              <a:lnSpc>
                <a:spcPct val="130000"/>
              </a:lnSpc>
            </a:pPr>
            <a:endParaRPr lang="en-US" altLang="zh-CN" dirty="0">
              <a:latin typeface="楷体" panose="02010609060101010101" pitchFamily="49" charset="-122"/>
              <a:ea typeface="楷体" panose="02010609060101010101" pitchFamily="49" charset="-122"/>
            </a:endParaRPr>
          </a:p>
        </p:txBody>
      </p:sp>
      <p:graphicFrame>
        <p:nvGraphicFramePr>
          <p:cNvPr id="1010692" name="Group 4"/>
          <p:cNvGraphicFramePr>
            <a:graphicFrameLocks noGrp="1"/>
          </p:cNvGraphicFramePr>
          <p:nvPr/>
        </p:nvGraphicFramePr>
        <p:xfrm>
          <a:off x="2095500" y="2286000"/>
          <a:ext cx="1624330" cy="1337945"/>
        </p:xfrm>
        <a:graphic>
          <a:graphicData uri="http://schemas.openxmlformats.org/drawingml/2006/table">
            <a:tbl>
              <a:tblPr/>
              <a:tblGrid>
                <a:gridCol w="812165"/>
                <a:gridCol w="812165"/>
              </a:tblGrid>
              <a:tr h="384175">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银行存款</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24" marB="4572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95377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8" marR="91438" marT="45724" marB="4572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24" marB="4572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10703" name="Group 15"/>
          <p:cNvGraphicFramePr>
            <a:graphicFrameLocks noGrp="1"/>
          </p:cNvGraphicFramePr>
          <p:nvPr/>
        </p:nvGraphicFramePr>
        <p:xfrm>
          <a:off x="8039100" y="4714875"/>
          <a:ext cx="1700530" cy="1441450"/>
        </p:xfrm>
        <a:graphic>
          <a:graphicData uri="http://schemas.openxmlformats.org/drawingml/2006/table">
            <a:tbl>
              <a:tblPr/>
              <a:tblGrid>
                <a:gridCol w="850265"/>
                <a:gridCol w="850265"/>
              </a:tblGrid>
              <a:tr h="384244">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CC00CC"/>
                          </a:solidFill>
                          <a:effectLst/>
                          <a:latin typeface="楷体" panose="02010609060101010101" pitchFamily="49" charset="-122"/>
                          <a:ea typeface="楷体" panose="02010609060101010101" pitchFamily="49" charset="-122"/>
                        </a:rPr>
                        <a:t>固定资产</a:t>
                      </a:r>
                      <a:endParaRPr kumimoji="0" lang="zh-CN" altLang="en-US" sz="2400" b="1" i="0" u="none" strike="noStrike" cap="none" normalizeH="0" baseline="0" dirty="0">
                        <a:ln>
                          <a:noFill/>
                        </a:ln>
                        <a:solidFill>
                          <a:srgbClr val="CC00CC"/>
                        </a:solidFill>
                        <a:effectLst/>
                        <a:latin typeface="楷体" panose="02010609060101010101" pitchFamily="49" charset="-122"/>
                        <a:ea typeface="楷体" panose="02010609060101010101" pitchFamily="49" charset="-122"/>
                      </a:endParaRPr>
                    </a:p>
                  </a:txBody>
                  <a:tcPr marL="91439" marR="91439" marT="45743" marB="4574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rgbClr val="CCFFFF"/>
                    </a:solidFill>
                  </a:tcPr>
                </a:tc>
                <a:tc hMerge="1">
                  <a:tcPr/>
                </a:tc>
              </a:tr>
              <a:tr h="105720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743" marB="4574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743" marB="4574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solidFill>
                      <a:srgbClr val="CCFFFF"/>
                    </a:solidFill>
                  </a:tcPr>
                </a:tc>
              </a:tr>
            </a:tbl>
          </a:graphicData>
        </a:graphic>
      </p:graphicFrame>
      <p:sp>
        <p:nvSpPr>
          <p:cNvPr id="1010714" name="Line 26"/>
          <p:cNvSpPr/>
          <p:nvPr/>
        </p:nvSpPr>
        <p:spPr>
          <a:xfrm>
            <a:off x="4872038" y="3506788"/>
            <a:ext cx="863600" cy="0"/>
          </a:xfrm>
          <a:prstGeom prst="line">
            <a:avLst/>
          </a:prstGeom>
          <a:ln w="38100" cap="flat" cmpd="sng">
            <a:solidFill>
              <a:srgbClr val="993300"/>
            </a:solidFill>
            <a:prstDash val="solid"/>
            <a:round/>
            <a:headEnd type="none" w="med" len="med"/>
            <a:tailEnd type="triangle" w="med" len="med"/>
          </a:ln>
        </p:spPr>
      </p:sp>
      <p:graphicFrame>
        <p:nvGraphicFramePr>
          <p:cNvPr id="1010715" name="Group 27"/>
          <p:cNvGraphicFramePr>
            <a:graphicFrameLocks noGrp="1"/>
          </p:cNvGraphicFramePr>
          <p:nvPr/>
        </p:nvGraphicFramePr>
        <p:xfrm>
          <a:off x="5230813" y="2212975"/>
          <a:ext cx="2436495" cy="1787525"/>
        </p:xfrm>
        <a:graphic>
          <a:graphicData uri="http://schemas.openxmlformats.org/drawingml/2006/table">
            <a:tbl>
              <a:tblPr/>
              <a:tblGrid>
                <a:gridCol w="1436370"/>
                <a:gridCol w="1000125"/>
              </a:tblGrid>
              <a:tr h="822906">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应交税费</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应交增值税</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3" marB="45693"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964619">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r>
                        <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进项税额</a:t>
                      </a:r>
                      <a:endParaRPr kumimoji="1" lang="zh-CN" altLang="en-US"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T="45693" marB="45693"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693" marB="45693"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10726" name="Group 38"/>
          <p:cNvGraphicFramePr>
            <a:graphicFrameLocks noGrp="1"/>
          </p:cNvGraphicFramePr>
          <p:nvPr/>
        </p:nvGraphicFramePr>
        <p:xfrm>
          <a:off x="5232400" y="4156075"/>
          <a:ext cx="1727200" cy="1987550"/>
        </p:xfrm>
        <a:graphic>
          <a:graphicData uri="http://schemas.openxmlformats.org/drawingml/2006/table">
            <a:tbl>
              <a:tblPr/>
              <a:tblGrid>
                <a:gridCol w="863600"/>
                <a:gridCol w="863600"/>
              </a:tblGrid>
              <a:tr h="391664">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rgbClr val="CC00CC"/>
                          </a:solidFill>
                          <a:effectLst/>
                          <a:latin typeface="楷体" panose="02010609060101010101" pitchFamily="49" charset="-122"/>
                          <a:ea typeface="楷体" panose="02010609060101010101" pitchFamily="49" charset="-122"/>
                        </a:rPr>
                        <a:t>在建工程</a:t>
                      </a:r>
                      <a:endParaRPr kumimoji="0" lang="zh-CN" altLang="en-US" sz="2400" b="1" i="0" u="none" strike="noStrike" cap="none" normalizeH="0" baseline="0" dirty="0">
                        <a:ln>
                          <a:noFill/>
                        </a:ln>
                        <a:solidFill>
                          <a:srgbClr val="CC00CC"/>
                        </a:solidFill>
                        <a:effectLst/>
                        <a:latin typeface="楷体" panose="02010609060101010101" pitchFamily="49" charset="-122"/>
                        <a:ea typeface="楷体" panose="02010609060101010101" pitchFamily="49" charset="-122"/>
                      </a:endParaRPr>
                    </a:p>
                  </a:txBody>
                  <a:tcPr marL="36000" marR="36000" marT="46806" marB="46806"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solidFill>
                      <a:srgbClr val="CCFFFF"/>
                    </a:solidFill>
                  </a:tcPr>
                </a:tc>
                <a:tc hMerge="1">
                  <a:tcPr/>
                </a:tc>
              </a:tr>
              <a:tr h="1595886">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36000" marR="36000" marT="46806" marB="46806"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solidFill>
                      <a:srgbClr val="CCFFFF"/>
                    </a:solid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36000" marR="36000" marT="46806" marB="46806"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solidFill>
                      <a:srgbClr val="CCFFFF"/>
                    </a:solidFill>
                  </a:tcPr>
                </a:tc>
              </a:tr>
            </a:tbl>
          </a:graphicData>
        </a:graphic>
      </p:graphicFrame>
      <p:graphicFrame>
        <p:nvGraphicFramePr>
          <p:cNvPr id="1010737" name="Group 49"/>
          <p:cNvGraphicFramePr>
            <a:graphicFrameLocks noGrp="1"/>
          </p:cNvGraphicFramePr>
          <p:nvPr/>
        </p:nvGraphicFramePr>
        <p:xfrm>
          <a:off x="2166938" y="3643313"/>
          <a:ext cx="1552575" cy="1338262"/>
        </p:xfrm>
        <a:graphic>
          <a:graphicData uri="http://schemas.openxmlformats.org/drawingml/2006/table">
            <a:tbl>
              <a:tblPr/>
              <a:tblGrid>
                <a:gridCol w="775970"/>
                <a:gridCol w="776605"/>
              </a:tblGrid>
              <a:tr h="384084">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原材料</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24" marB="4572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95417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8" marR="91438" marT="45724" marB="4572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8" marR="91438" marT="45724" marB="4572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1010748" name="Group 60"/>
          <p:cNvGraphicFramePr>
            <a:graphicFrameLocks noGrp="1"/>
          </p:cNvGraphicFramePr>
          <p:nvPr/>
        </p:nvGraphicFramePr>
        <p:xfrm>
          <a:off x="1827213" y="4929188"/>
          <a:ext cx="2197100" cy="1279525"/>
        </p:xfrm>
        <a:graphic>
          <a:graphicData uri="http://schemas.openxmlformats.org/drawingml/2006/table">
            <a:tbl>
              <a:tblPr/>
              <a:tblGrid>
                <a:gridCol w="1099820"/>
                <a:gridCol w="1097280"/>
              </a:tblGrid>
              <a:tr h="383540">
                <a:tc gridSpan="2">
                  <a:txBody>
                    <a:bodyPr/>
                    <a:lstStyle/>
                    <a:p>
                      <a:pPr marL="0" marR="0" lvl="0" indent="0" algn="ctr" defTabSz="914400" rtl="0" eaLnBrk="1" fontAlgn="base" latinLnBrk="0" hangingPunct="1">
                        <a:lnSpc>
                          <a:spcPct val="8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应付职工薪酬</a:t>
                      </a:r>
                      <a:endPar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cPr/>
                </a:tc>
              </a:tr>
              <a:tr h="89598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en-US"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cap="flat">
                      <a:noFill/>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39" marR="91439" marT="45564" marB="45564" horzOverflow="overflow">
                    <a:lnL w="28575"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1010759" name="Text Box 71"/>
          <p:cNvSpPr txBox="1"/>
          <p:nvPr/>
        </p:nvSpPr>
        <p:spPr>
          <a:xfrm>
            <a:off x="7810500" y="3302000"/>
            <a:ext cx="2733675" cy="440055"/>
          </a:xfrm>
          <a:prstGeom prst="rect">
            <a:avLst/>
          </a:prstGeom>
          <a:solidFill>
            <a:schemeClr val="accent2"/>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solidFill>
                  <a:schemeClr val="bg1"/>
                </a:solidFill>
                <a:latin typeface="楷体" panose="02010609060101010101" pitchFamily="49" charset="-122"/>
                <a:ea typeface="楷体" panose="02010609060101010101" pitchFamily="49" charset="-122"/>
              </a:rPr>
              <a:t>③</a:t>
            </a:r>
            <a:r>
              <a:rPr lang="zh-CN" altLang="en-US" sz="2400" b="1" dirty="0">
                <a:solidFill>
                  <a:schemeClr val="bg1"/>
                </a:solidFill>
                <a:latin typeface="楷体" panose="02010609060101010101" pitchFamily="49" charset="-122"/>
                <a:ea typeface="楷体" panose="02010609060101010101" pitchFamily="49" charset="-122"/>
              </a:rPr>
              <a:t>完工交付使用时</a:t>
            </a:r>
            <a:endParaRPr lang="zh-CN" altLang="en-US" sz="2400" b="1" dirty="0">
              <a:solidFill>
                <a:schemeClr val="bg1"/>
              </a:solidFill>
              <a:latin typeface="楷体" panose="02010609060101010101" pitchFamily="49" charset="-122"/>
              <a:ea typeface="楷体" panose="02010609060101010101" pitchFamily="49" charset="-122"/>
            </a:endParaRPr>
          </a:p>
        </p:txBody>
      </p:sp>
      <p:sp>
        <p:nvSpPr>
          <p:cNvPr id="1010760" name="Text Box 72"/>
          <p:cNvSpPr txBox="1"/>
          <p:nvPr/>
        </p:nvSpPr>
        <p:spPr>
          <a:xfrm>
            <a:off x="7810500" y="2828925"/>
            <a:ext cx="2733675" cy="440055"/>
          </a:xfrm>
          <a:prstGeom prst="rect">
            <a:avLst/>
          </a:prstGeom>
          <a:solidFill>
            <a:srgbClr val="003366"/>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solidFill>
                  <a:schemeClr val="bg1"/>
                </a:solidFill>
                <a:latin typeface="楷体" panose="02010609060101010101" pitchFamily="49" charset="-122"/>
                <a:ea typeface="楷体" panose="02010609060101010101" pitchFamily="49" charset="-122"/>
              </a:rPr>
              <a:t>②</a:t>
            </a:r>
            <a:r>
              <a:rPr lang="zh-CN" altLang="en-US" sz="2400" b="1" dirty="0">
                <a:solidFill>
                  <a:schemeClr val="bg1"/>
                </a:solidFill>
                <a:latin typeface="楷体" panose="02010609060101010101" pitchFamily="49" charset="-122"/>
                <a:ea typeface="楷体" panose="02010609060101010101" pitchFamily="49" charset="-122"/>
              </a:rPr>
              <a:t>安装时</a:t>
            </a:r>
            <a:endParaRPr lang="zh-CN" altLang="en-US" sz="2400" b="1" dirty="0">
              <a:solidFill>
                <a:schemeClr val="bg1"/>
              </a:solidFill>
              <a:latin typeface="楷体" panose="02010609060101010101" pitchFamily="49" charset="-122"/>
              <a:ea typeface="楷体" panose="02010609060101010101" pitchFamily="49" charset="-122"/>
            </a:endParaRPr>
          </a:p>
        </p:txBody>
      </p:sp>
      <p:sp>
        <p:nvSpPr>
          <p:cNvPr id="1010761" name="Text Box 73"/>
          <p:cNvSpPr txBox="1"/>
          <p:nvPr/>
        </p:nvSpPr>
        <p:spPr>
          <a:xfrm>
            <a:off x="7810500" y="2357438"/>
            <a:ext cx="2733675" cy="440055"/>
          </a:xfrm>
          <a:prstGeom prst="rect">
            <a:avLst/>
          </a:prstGeom>
          <a:solidFill>
            <a:srgbClr val="993300"/>
          </a:solidFill>
          <a:ln w="19050" cap="flat" cmpd="sng">
            <a:solidFill>
              <a:schemeClr val="tx1"/>
            </a:solidFill>
            <a:prstDash val="solid"/>
            <a:miter/>
            <a:headEnd type="none" w="med" len="med"/>
            <a:tailEnd type="none" w="med" len="med"/>
          </a:ln>
        </p:spPr>
        <p:txBody>
          <a:bodyPr tIns="36000" bIns="36000" anchor="t" anchorCtr="0">
            <a:spAutoFit/>
          </a:bodyPr>
          <a:p>
            <a:pPr>
              <a:spcBef>
                <a:spcPct val="50000"/>
              </a:spcBef>
            </a:pPr>
            <a:r>
              <a:rPr lang="en-US" altLang="zh-CN" sz="2400" b="1" dirty="0">
                <a:solidFill>
                  <a:schemeClr val="bg1"/>
                </a:solidFill>
                <a:latin typeface="楷体" panose="02010609060101010101" pitchFamily="49" charset="-122"/>
                <a:ea typeface="楷体" panose="02010609060101010101" pitchFamily="49" charset="-122"/>
              </a:rPr>
              <a:t>①</a:t>
            </a:r>
            <a:r>
              <a:rPr lang="zh-CN" altLang="en-US" sz="2400" b="1" dirty="0">
                <a:solidFill>
                  <a:schemeClr val="bg1"/>
                </a:solidFill>
                <a:latin typeface="楷体" panose="02010609060101010101" pitchFamily="49" charset="-122"/>
                <a:ea typeface="楷体" panose="02010609060101010101" pitchFamily="49" charset="-122"/>
              </a:rPr>
              <a:t>购入时</a:t>
            </a:r>
            <a:endParaRPr lang="zh-CN" altLang="en-US" sz="2400" b="1" dirty="0">
              <a:solidFill>
                <a:schemeClr val="bg1"/>
              </a:solidFill>
              <a:latin typeface="楷体" panose="02010609060101010101" pitchFamily="49" charset="-122"/>
              <a:ea typeface="楷体" panose="02010609060101010101" pitchFamily="49" charset="-122"/>
            </a:endParaRPr>
          </a:p>
        </p:txBody>
      </p:sp>
      <p:sp>
        <p:nvSpPr>
          <p:cNvPr id="1010762" name="Line 74"/>
          <p:cNvSpPr/>
          <p:nvPr/>
        </p:nvSpPr>
        <p:spPr>
          <a:xfrm>
            <a:off x="6311900" y="5522913"/>
            <a:ext cx="2159000" cy="0"/>
          </a:xfrm>
          <a:prstGeom prst="line">
            <a:avLst/>
          </a:prstGeom>
          <a:ln w="50800" cap="flat" cmpd="sng">
            <a:solidFill>
              <a:srgbClr val="FF0000"/>
            </a:solidFill>
            <a:prstDash val="solid"/>
            <a:round/>
            <a:headEnd type="none" w="med" len="med"/>
            <a:tailEnd type="triangle" w="med" len="med"/>
          </a:ln>
        </p:spPr>
      </p:sp>
      <p:sp>
        <p:nvSpPr>
          <p:cNvPr id="1010763" name="Line 75"/>
          <p:cNvSpPr/>
          <p:nvPr/>
        </p:nvSpPr>
        <p:spPr>
          <a:xfrm>
            <a:off x="3287713" y="3003550"/>
            <a:ext cx="1584325" cy="0"/>
          </a:xfrm>
          <a:prstGeom prst="line">
            <a:avLst/>
          </a:prstGeom>
          <a:ln w="38100" cap="flat" cmpd="sng">
            <a:solidFill>
              <a:srgbClr val="993300"/>
            </a:solidFill>
            <a:prstDash val="solid"/>
            <a:round/>
            <a:headEnd type="none" w="med" len="med"/>
            <a:tailEnd type="none" w="med" len="med"/>
          </a:ln>
        </p:spPr>
      </p:sp>
      <p:sp>
        <p:nvSpPr>
          <p:cNvPr id="1010764" name="Line 76"/>
          <p:cNvSpPr/>
          <p:nvPr/>
        </p:nvSpPr>
        <p:spPr>
          <a:xfrm>
            <a:off x="4872038" y="3003550"/>
            <a:ext cx="0" cy="503238"/>
          </a:xfrm>
          <a:prstGeom prst="line">
            <a:avLst/>
          </a:prstGeom>
          <a:ln w="38100" cap="flat" cmpd="sng">
            <a:solidFill>
              <a:srgbClr val="993300"/>
            </a:solidFill>
            <a:prstDash val="solid"/>
            <a:round/>
            <a:headEnd type="none" w="med" len="med"/>
            <a:tailEnd type="none" w="med" len="med"/>
          </a:ln>
        </p:spPr>
      </p:sp>
      <p:sp>
        <p:nvSpPr>
          <p:cNvPr id="1010765" name="Line 77"/>
          <p:cNvSpPr/>
          <p:nvPr/>
        </p:nvSpPr>
        <p:spPr>
          <a:xfrm>
            <a:off x="4872038" y="3506788"/>
            <a:ext cx="0" cy="1512887"/>
          </a:xfrm>
          <a:prstGeom prst="line">
            <a:avLst/>
          </a:prstGeom>
          <a:ln w="38100" cap="flat" cmpd="sng">
            <a:solidFill>
              <a:srgbClr val="993300"/>
            </a:solidFill>
            <a:prstDash val="solid"/>
            <a:round/>
            <a:headEnd type="none" w="med" len="med"/>
            <a:tailEnd type="none" w="med" len="med"/>
          </a:ln>
        </p:spPr>
      </p:sp>
      <p:sp>
        <p:nvSpPr>
          <p:cNvPr id="1010766" name="Line 78"/>
          <p:cNvSpPr/>
          <p:nvPr/>
        </p:nvSpPr>
        <p:spPr>
          <a:xfrm>
            <a:off x="4872038" y="5019675"/>
            <a:ext cx="863600" cy="0"/>
          </a:xfrm>
          <a:prstGeom prst="line">
            <a:avLst/>
          </a:prstGeom>
          <a:ln w="38100" cap="flat" cmpd="sng">
            <a:solidFill>
              <a:srgbClr val="993300"/>
            </a:solidFill>
            <a:prstDash val="solid"/>
            <a:round/>
            <a:headEnd type="none" w="med" len="med"/>
            <a:tailEnd type="triangle" w="med" len="med"/>
          </a:ln>
        </p:spPr>
      </p:sp>
      <p:sp>
        <p:nvSpPr>
          <p:cNvPr id="1010767" name="Line 79"/>
          <p:cNvSpPr/>
          <p:nvPr/>
        </p:nvSpPr>
        <p:spPr>
          <a:xfrm>
            <a:off x="3287713" y="3435350"/>
            <a:ext cx="1295400" cy="0"/>
          </a:xfrm>
          <a:prstGeom prst="line">
            <a:avLst/>
          </a:prstGeom>
          <a:ln w="38100" cap="flat" cmpd="sng">
            <a:solidFill>
              <a:srgbClr val="003366"/>
            </a:solidFill>
            <a:prstDash val="solid"/>
            <a:round/>
            <a:headEnd type="none" w="med" len="med"/>
            <a:tailEnd type="none" w="med" len="med"/>
          </a:ln>
        </p:spPr>
      </p:sp>
      <p:sp>
        <p:nvSpPr>
          <p:cNvPr id="1010768" name="Line 80"/>
          <p:cNvSpPr/>
          <p:nvPr/>
        </p:nvSpPr>
        <p:spPr>
          <a:xfrm>
            <a:off x="4583113" y="3435350"/>
            <a:ext cx="0" cy="2016125"/>
          </a:xfrm>
          <a:prstGeom prst="line">
            <a:avLst/>
          </a:prstGeom>
          <a:ln w="38100" cap="flat" cmpd="sng">
            <a:solidFill>
              <a:srgbClr val="003366"/>
            </a:solidFill>
            <a:prstDash val="solid"/>
            <a:round/>
            <a:headEnd type="none" w="med" len="med"/>
            <a:tailEnd type="none" w="med" len="med"/>
          </a:ln>
        </p:spPr>
      </p:sp>
      <p:sp>
        <p:nvSpPr>
          <p:cNvPr id="1010769" name="Line 81"/>
          <p:cNvSpPr/>
          <p:nvPr/>
        </p:nvSpPr>
        <p:spPr>
          <a:xfrm>
            <a:off x="4583113" y="5451475"/>
            <a:ext cx="1152525" cy="0"/>
          </a:xfrm>
          <a:prstGeom prst="line">
            <a:avLst/>
          </a:prstGeom>
          <a:ln w="38100" cap="flat" cmpd="sng">
            <a:solidFill>
              <a:srgbClr val="003366"/>
            </a:solidFill>
            <a:prstDash val="solid"/>
            <a:round/>
            <a:headEnd type="none" w="med" len="med"/>
            <a:tailEnd type="triangle" w="med" len="med"/>
          </a:ln>
        </p:spPr>
      </p:sp>
      <p:sp>
        <p:nvSpPr>
          <p:cNvPr id="1010770" name="Line 82"/>
          <p:cNvSpPr/>
          <p:nvPr/>
        </p:nvSpPr>
        <p:spPr>
          <a:xfrm>
            <a:off x="3287713" y="4514850"/>
            <a:ext cx="936625" cy="0"/>
          </a:xfrm>
          <a:prstGeom prst="line">
            <a:avLst/>
          </a:prstGeom>
          <a:ln w="38100" cap="flat" cmpd="sng">
            <a:solidFill>
              <a:srgbClr val="003366"/>
            </a:solidFill>
            <a:prstDash val="solid"/>
            <a:round/>
            <a:headEnd type="none" w="med" len="med"/>
            <a:tailEnd type="none" w="med" len="med"/>
          </a:ln>
        </p:spPr>
      </p:sp>
      <p:sp>
        <p:nvSpPr>
          <p:cNvPr id="1010771" name="Line 83"/>
          <p:cNvSpPr/>
          <p:nvPr/>
        </p:nvSpPr>
        <p:spPr>
          <a:xfrm>
            <a:off x="4224338" y="4514850"/>
            <a:ext cx="0" cy="1152525"/>
          </a:xfrm>
          <a:prstGeom prst="line">
            <a:avLst/>
          </a:prstGeom>
          <a:ln w="38100" cap="flat" cmpd="sng">
            <a:solidFill>
              <a:srgbClr val="003366"/>
            </a:solidFill>
            <a:prstDash val="solid"/>
            <a:round/>
            <a:headEnd type="none" w="med" len="med"/>
            <a:tailEnd type="none" w="med" len="med"/>
          </a:ln>
        </p:spPr>
      </p:sp>
      <p:sp>
        <p:nvSpPr>
          <p:cNvPr id="1010772" name="Line 84"/>
          <p:cNvSpPr/>
          <p:nvPr/>
        </p:nvSpPr>
        <p:spPr>
          <a:xfrm>
            <a:off x="4224338" y="5667375"/>
            <a:ext cx="1511300" cy="0"/>
          </a:xfrm>
          <a:prstGeom prst="line">
            <a:avLst/>
          </a:prstGeom>
          <a:ln w="38100" cap="flat" cmpd="sng">
            <a:solidFill>
              <a:srgbClr val="003366"/>
            </a:solidFill>
            <a:prstDash val="solid"/>
            <a:round/>
            <a:headEnd type="none" w="med" len="med"/>
            <a:tailEnd type="triangle" w="med" len="med"/>
          </a:ln>
        </p:spPr>
      </p:sp>
      <p:sp>
        <p:nvSpPr>
          <p:cNvPr id="1010773" name="Line 85"/>
          <p:cNvSpPr/>
          <p:nvPr/>
        </p:nvSpPr>
        <p:spPr>
          <a:xfrm>
            <a:off x="4656138" y="5883275"/>
            <a:ext cx="1079500" cy="0"/>
          </a:xfrm>
          <a:prstGeom prst="line">
            <a:avLst/>
          </a:prstGeom>
          <a:ln w="38100" cap="flat" cmpd="sng">
            <a:solidFill>
              <a:srgbClr val="003366"/>
            </a:solidFill>
            <a:prstDash val="solid"/>
            <a:round/>
            <a:headEnd type="none" w="med" len="med"/>
            <a:tailEnd type="triangle" w="med" len="med"/>
          </a:ln>
        </p:spPr>
      </p:sp>
      <p:sp>
        <p:nvSpPr>
          <p:cNvPr id="1010774" name="Oval 86"/>
          <p:cNvSpPr/>
          <p:nvPr/>
        </p:nvSpPr>
        <p:spPr>
          <a:xfrm>
            <a:off x="4656138" y="2787650"/>
            <a:ext cx="431800" cy="433388"/>
          </a:xfrm>
          <a:prstGeom prst="ellipse">
            <a:avLst/>
          </a:prstGeom>
          <a:solidFill>
            <a:srgbClr val="993300"/>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1</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1010775" name="Oval 87"/>
          <p:cNvSpPr/>
          <p:nvPr/>
        </p:nvSpPr>
        <p:spPr>
          <a:xfrm>
            <a:off x="3575050" y="3219450"/>
            <a:ext cx="431800" cy="433388"/>
          </a:xfrm>
          <a:prstGeom prst="ellipse">
            <a:avLst/>
          </a:prstGeom>
          <a:solidFill>
            <a:srgbClr val="000080"/>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2</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1010776" name="Oval 88"/>
          <p:cNvSpPr/>
          <p:nvPr/>
        </p:nvSpPr>
        <p:spPr>
          <a:xfrm>
            <a:off x="3575050" y="4298950"/>
            <a:ext cx="431800" cy="433388"/>
          </a:xfrm>
          <a:prstGeom prst="ellipse">
            <a:avLst/>
          </a:prstGeom>
          <a:solidFill>
            <a:srgbClr val="000080"/>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2</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1010777" name="Oval 89"/>
          <p:cNvSpPr/>
          <p:nvPr/>
        </p:nvSpPr>
        <p:spPr>
          <a:xfrm>
            <a:off x="7104063" y="5307013"/>
            <a:ext cx="431800" cy="433387"/>
          </a:xfrm>
          <a:prstGeom prst="ellipse">
            <a:avLst/>
          </a:prstGeom>
          <a:solidFill>
            <a:schemeClr val="accent2"/>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3</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1010778" name="Line 90"/>
          <p:cNvSpPr/>
          <p:nvPr/>
        </p:nvSpPr>
        <p:spPr>
          <a:xfrm>
            <a:off x="3287713" y="5883275"/>
            <a:ext cx="936625" cy="0"/>
          </a:xfrm>
          <a:prstGeom prst="line">
            <a:avLst/>
          </a:prstGeom>
          <a:ln w="38100" cap="flat" cmpd="sng">
            <a:solidFill>
              <a:srgbClr val="003366"/>
            </a:solidFill>
            <a:prstDash val="solid"/>
            <a:round/>
            <a:headEnd type="none" w="med" len="med"/>
            <a:tailEnd type="none" w="med" len="med"/>
          </a:ln>
        </p:spPr>
      </p:sp>
      <p:sp>
        <p:nvSpPr>
          <p:cNvPr id="1010779" name="Line 91"/>
          <p:cNvSpPr/>
          <p:nvPr/>
        </p:nvSpPr>
        <p:spPr>
          <a:xfrm>
            <a:off x="4208463" y="5883275"/>
            <a:ext cx="468312" cy="0"/>
          </a:xfrm>
          <a:prstGeom prst="line">
            <a:avLst/>
          </a:prstGeom>
          <a:ln w="38100" cap="flat" cmpd="sng">
            <a:solidFill>
              <a:srgbClr val="003366"/>
            </a:solidFill>
            <a:prstDash val="solid"/>
            <a:round/>
            <a:headEnd type="none" w="med" len="med"/>
            <a:tailEnd type="none" w="med" len="med"/>
          </a:ln>
        </p:spPr>
      </p:sp>
      <p:sp>
        <p:nvSpPr>
          <p:cNvPr id="1010780" name="Oval 92"/>
          <p:cNvSpPr/>
          <p:nvPr/>
        </p:nvSpPr>
        <p:spPr>
          <a:xfrm>
            <a:off x="3575050" y="5667375"/>
            <a:ext cx="431800" cy="433388"/>
          </a:xfrm>
          <a:prstGeom prst="ellipse">
            <a:avLst/>
          </a:prstGeom>
          <a:solidFill>
            <a:srgbClr val="000080"/>
          </a:solidFill>
          <a:ln w="9525" cap="flat" cmpd="sng">
            <a:solidFill>
              <a:schemeClr val="tx1"/>
            </a:solidFill>
            <a:prstDash val="solid"/>
            <a:round/>
            <a:headEnd type="none" w="med" len="med"/>
            <a:tailEnd type="none" w="med" len="med"/>
          </a:ln>
        </p:spPr>
        <p:txBody>
          <a:bodyPr wrap="none" anchor="ctr" anchorCtr="0"/>
          <a:p>
            <a:pPr algn="ctr"/>
            <a:r>
              <a:rPr lang="en-US" altLang="zh-CN" sz="2400" b="1" dirty="0">
                <a:solidFill>
                  <a:schemeClr val="bg1"/>
                </a:solidFill>
                <a:latin typeface="楷体" panose="02010609060101010101" pitchFamily="49" charset="-122"/>
                <a:ea typeface="楷体" panose="02010609060101010101" pitchFamily="49" charset="-122"/>
              </a:rPr>
              <a:t>2</a:t>
            </a:r>
            <a:endParaRPr lang="en-US" altLang="zh-CN" sz="2400" b="1" dirty="0">
              <a:solidFill>
                <a:schemeClr val="bg1"/>
              </a:solidFill>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10761"/>
                                        </p:tgtEl>
                                        <p:attrNameLst>
                                          <p:attrName>style.visibility</p:attrName>
                                        </p:attrNameLst>
                                      </p:cBhvr>
                                      <p:to>
                                        <p:strVal val="visible"/>
                                      </p:to>
                                    </p:set>
                                    <p:animEffect transition="in" filter="fade">
                                      <p:cBhvr>
                                        <p:cTn id="7" dur="500"/>
                                        <p:tgtEl>
                                          <p:spTgt spid="101076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10715"/>
                                        </p:tgtEl>
                                        <p:attrNameLst>
                                          <p:attrName>style.visibility</p:attrName>
                                        </p:attrNameLst>
                                      </p:cBhvr>
                                      <p:to>
                                        <p:strVal val="visible"/>
                                      </p:to>
                                    </p:set>
                                    <p:animEffect transition="in" filter="fade">
                                      <p:cBhvr>
                                        <p:cTn id="11" dur="500"/>
                                        <p:tgtEl>
                                          <p:spTgt spid="1010715"/>
                                        </p:tgtEl>
                                      </p:cBhvr>
                                    </p:animEffect>
                                  </p:childTnLst>
                                </p:cTn>
                              </p:par>
                              <p:par>
                                <p:cTn id="12" presetID="10" presetClass="entr" presetSubtype="0" fill="hold" nodeType="withEffect">
                                  <p:stCondLst>
                                    <p:cond delay="0"/>
                                  </p:stCondLst>
                                  <p:childTnLst>
                                    <p:set>
                                      <p:cBhvr>
                                        <p:cTn id="13" dur="1" fill="hold">
                                          <p:stCondLst>
                                            <p:cond delay="0"/>
                                          </p:stCondLst>
                                        </p:cTn>
                                        <p:tgtEl>
                                          <p:spTgt spid="1010692"/>
                                        </p:tgtEl>
                                        <p:attrNameLst>
                                          <p:attrName>style.visibility</p:attrName>
                                        </p:attrNameLst>
                                      </p:cBhvr>
                                      <p:to>
                                        <p:strVal val="visible"/>
                                      </p:to>
                                    </p:set>
                                    <p:animEffect transition="in" filter="fade">
                                      <p:cBhvr>
                                        <p:cTn id="14" dur="500"/>
                                        <p:tgtEl>
                                          <p:spTgt spid="101069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010763"/>
                                        </p:tgtEl>
                                        <p:attrNameLst>
                                          <p:attrName>style.visibility</p:attrName>
                                        </p:attrNameLst>
                                      </p:cBhvr>
                                      <p:to>
                                        <p:strVal val="visible"/>
                                      </p:to>
                                    </p:set>
                                    <p:animEffect transition="in" filter="wipe(left)">
                                      <p:cBhvr>
                                        <p:cTn id="18" dur="500"/>
                                        <p:tgtEl>
                                          <p:spTgt spid="101076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10764"/>
                                        </p:tgtEl>
                                        <p:attrNameLst>
                                          <p:attrName>style.visibility</p:attrName>
                                        </p:attrNameLst>
                                      </p:cBhvr>
                                      <p:to>
                                        <p:strVal val="visible"/>
                                      </p:to>
                                    </p:set>
                                    <p:animEffect transition="in" filter="wipe(up)">
                                      <p:cBhvr>
                                        <p:cTn id="22" dur="500"/>
                                        <p:tgtEl>
                                          <p:spTgt spid="101076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10774"/>
                                        </p:tgtEl>
                                        <p:attrNameLst>
                                          <p:attrName>style.visibility</p:attrName>
                                        </p:attrNameLst>
                                      </p:cBhvr>
                                      <p:to>
                                        <p:strVal val="visible"/>
                                      </p:to>
                                    </p:set>
                                    <p:animEffect transition="in" filter="fade">
                                      <p:cBhvr>
                                        <p:cTn id="25" dur="500"/>
                                        <p:tgtEl>
                                          <p:spTgt spid="1010774"/>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1010714"/>
                                        </p:tgtEl>
                                        <p:attrNameLst>
                                          <p:attrName>style.visibility</p:attrName>
                                        </p:attrNameLst>
                                      </p:cBhvr>
                                      <p:to>
                                        <p:strVal val="visible"/>
                                      </p:to>
                                    </p:set>
                                    <p:animEffect transition="in" filter="wipe(left)">
                                      <p:cBhvr>
                                        <p:cTn id="29" dur="500"/>
                                        <p:tgtEl>
                                          <p:spTgt spid="1010714"/>
                                        </p:tgtEl>
                                      </p:cBhvr>
                                    </p:animEffect>
                                  </p:childTnLst>
                                </p:cTn>
                              </p:par>
                              <p:par>
                                <p:cTn id="30" presetID="22" presetClass="entr" presetSubtype="1" fill="hold" nodeType="withEffect">
                                  <p:stCondLst>
                                    <p:cond delay="0"/>
                                  </p:stCondLst>
                                  <p:childTnLst>
                                    <p:set>
                                      <p:cBhvr>
                                        <p:cTn id="31" dur="1" fill="hold">
                                          <p:stCondLst>
                                            <p:cond delay="0"/>
                                          </p:stCondLst>
                                        </p:cTn>
                                        <p:tgtEl>
                                          <p:spTgt spid="1010765"/>
                                        </p:tgtEl>
                                        <p:attrNameLst>
                                          <p:attrName>style.visibility</p:attrName>
                                        </p:attrNameLst>
                                      </p:cBhvr>
                                      <p:to>
                                        <p:strVal val="visible"/>
                                      </p:to>
                                    </p:set>
                                    <p:animEffect transition="in" filter="wipe(up)">
                                      <p:cBhvr>
                                        <p:cTn id="32" dur="500"/>
                                        <p:tgtEl>
                                          <p:spTgt spid="1010765"/>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1010766"/>
                                        </p:tgtEl>
                                        <p:attrNameLst>
                                          <p:attrName>style.visibility</p:attrName>
                                        </p:attrNameLst>
                                      </p:cBhvr>
                                      <p:to>
                                        <p:strVal val="visible"/>
                                      </p:to>
                                    </p:set>
                                    <p:animEffect transition="in" filter="wipe(left)">
                                      <p:cBhvr>
                                        <p:cTn id="36" dur="500"/>
                                        <p:tgtEl>
                                          <p:spTgt spid="101076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010760"/>
                                        </p:tgtEl>
                                        <p:attrNameLst>
                                          <p:attrName>style.visibility</p:attrName>
                                        </p:attrNameLst>
                                      </p:cBhvr>
                                      <p:to>
                                        <p:strVal val="visible"/>
                                      </p:to>
                                    </p:set>
                                    <p:animEffect transition="in" filter="fade">
                                      <p:cBhvr>
                                        <p:cTn id="41" dur="500"/>
                                        <p:tgtEl>
                                          <p:spTgt spid="1010760"/>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1010737"/>
                                        </p:tgtEl>
                                        <p:attrNameLst>
                                          <p:attrName>style.visibility</p:attrName>
                                        </p:attrNameLst>
                                      </p:cBhvr>
                                      <p:to>
                                        <p:strVal val="visible"/>
                                      </p:to>
                                    </p:set>
                                    <p:animEffect transition="in" filter="fade">
                                      <p:cBhvr>
                                        <p:cTn id="45" dur="500"/>
                                        <p:tgtEl>
                                          <p:spTgt spid="1010737"/>
                                        </p:tgtEl>
                                      </p:cBhvr>
                                    </p:animEffect>
                                  </p:childTnLst>
                                </p:cTn>
                              </p:par>
                              <p:par>
                                <p:cTn id="46" presetID="10" presetClass="entr" presetSubtype="0" fill="hold" nodeType="withEffect">
                                  <p:stCondLst>
                                    <p:cond delay="0"/>
                                  </p:stCondLst>
                                  <p:childTnLst>
                                    <p:set>
                                      <p:cBhvr>
                                        <p:cTn id="47" dur="1" fill="hold">
                                          <p:stCondLst>
                                            <p:cond delay="0"/>
                                          </p:stCondLst>
                                        </p:cTn>
                                        <p:tgtEl>
                                          <p:spTgt spid="1010748"/>
                                        </p:tgtEl>
                                        <p:attrNameLst>
                                          <p:attrName>style.visibility</p:attrName>
                                        </p:attrNameLst>
                                      </p:cBhvr>
                                      <p:to>
                                        <p:strVal val="visible"/>
                                      </p:to>
                                    </p:set>
                                    <p:animEffect transition="in" filter="fade">
                                      <p:cBhvr>
                                        <p:cTn id="48" dur="500"/>
                                        <p:tgtEl>
                                          <p:spTgt spid="1010748"/>
                                        </p:tgtEl>
                                      </p:cBhvr>
                                    </p:animEffect>
                                  </p:childTnLst>
                                </p:cTn>
                              </p:par>
                            </p:childTnLst>
                          </p:cTn>
                        </p:par>
                        <p:par>
                          <p:cTn id="49" fill="hold">
                            <p:stCondLst>
                              <p:cond delay="1000"/>
                            </p:stCondLst>
                            <p:childTnLst>
                              <p:par>
                                <p:cTn id="50" presetID="22" presetClass="entr" presetSubtype="8" fill="hold" nodeType="afterEffect">
                                  <p:stCondLst>
                                    <p:cond delay="0"/>
                                  </p:stCondLst>
                                  <p:childTnLst>
                                    <p:set>
                                      <p:cBhvr>
                                        <p:cTn id="51" dur="1" fill="hold">
                                          <p:stCondLst>
                                            <p:cond delay="0"/>
                                          </p:stCondLst>
                                        </p:cTn>
                                        <p:tgtEl>
                                          <p:spTgt spid="1010767"/>
                                        </p:tgtEl>
                                        <p:attrNameLst>
                                          <p:attrName>style.visibility</p:attrName>
                                        </p:attrNameLst>
                                      </p:cBhvr>
                                      <p:to>
                                        <p:strVal val="visible"/>
                                      </p:to>
                                    </p:set>
                                    <p:animEffect transition="in" filter="wipe(left)">
                                      <p:cBhvr>
                                        <p:cTn id="52" dur="500"/>
                                        <p:tgtEl>
                                          <p:spTgt spid="1010767"/>
                                        </p:tgtEl>
                                      </p:cBhvr>
                                    </p:animEffect>
                                  </p:childTnLst>
                                </p:cTn>
                              </p:par>
                              <p:par>
                                <p:cTn id="53" presetID="22" presetClass="entr" presetSubtype="8" fill="hold" nodeType="withEffect">
                                  <p:stCondLst>
                                    <p:cond delay="0"/>
                                  </p:stCondLst>
                                  <p:childTnLst>
                                    <p:set>
                                      <p:cBhvr>
                                        <p:cTn id="54" dur="1" fill="hold">
                                          <p:stCondLst>
                                            <p:cond delay="0"/>
                                          </p:stCondLst>
                                        </p:cTn>
                                        <p:tgtEl>
                                          <p:spTgt spid="1010770"/>
                                        </p:tgtEl>
                                        <p:attrNameLst>
                                          <p:attrName>style.visibility</p:attrName>
                                        </p:attrNameLst>
                                      </p:cBhvr>
                                      <p:to>
                                        <p:strVal val="visible"/>
                                      </p:to>
                                    </p:set>
                                    <p:animEffect transition="in" filter="wipe(left)">
                                      <p:cBhvr>
                                        <p:cTn id="55" dur="500"/>
                                        <p:tgtEl>
                                          <p:spTgt spid="1010770"/>
                                        </p:tgtEl>
                                      </p:cBhvr>
                                    </p:animEffect>
                                  </p:childTnLst>
                                </p:cTn>
                              </p:par>
                              <p:par>
                                <p:cTn id="56" presetID="22" presetClass="entr" presetSubtype="8" fill="hold" nodeType="withEffect">
                                  <p:stCondLst>
                                    <p:cond delay="0"/>
                                  </p:stCondLst>
                                  <p:childTnLst>
                                    <p:set>
                                      <p:cBhvr>
                                        <p:cTn id="57" dur="1" fill="hold">
                                          <p:stCondLst>
                                            <p:cond delay="0"/>
                                          </p:stCondLst>
                                        </p:cTn>
                                        <p:tgtEl>
                                          <p:spTgt spid="1010778"/>
                                        </p:tgtEl>
                                        <p:attrNameLst>
                                          <p:attrName>style.visibility</p:attrName>
                                        </p:attrNameLst>
                                      </p:cBhvr>
                                      <p:to>
                                        <p:strVal val="visible"/>
                                      </p:to>
                                    </p:set>
                                    <p:animEffect transition="in" filter="wipe(left)">
                                      <p:cBhvr>
                                        <p:cTn id="58" dur="500"/>
                                        <p:tgtEl>
                                          <p:spTgt spid="101077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10775"/>
                                        </p:tgtEl>
                                        <p:attrNameLst>
                                          <p:attrName>style.visibility</p:attrName>
                                        </p:attrNameLst>
                                      </p:cBhvr>
                                      <p:to>
                                        <p:strVal val="visible"/>
                                      </p:to>
                                    </p:set>
                                    <p:animEffect transition="in" filter="fade">
                                      <p:cBhvr>
                                        <p:cTn id="61" dur="500"/>
                                        <p:tgtEl>
                                          <p:spTgt spid="101077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10776"/>
                                        </p:tgtEl>
                                        <p:attrNameLst>
                                          <p:attrName>style.visibility</p:attrName>
                                        </p:attrNameLst>
                                      </p:cBhvr>
                                      <p:to>
                                        <p:strVal val="visible"/>
                                      </p:to>
                                    </p:set>
                                    <p:animEffect transition="in" filter="fade">
                                      <p:cBhvr>
                                        <p:cTn id="64" dur="500"/>
                                        <p:tgtEl>
                                          <p:spTgt spid="101077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10780"/>
                                        </p:tgtEl>
                                        <p:attrNameLst>
                                          <p:attrName>style.visibility</p:attrName>
                                        </p:attrNameLst>
                                      </p:cBhvr>
                                      <p:to>
                                        <p:strVal val="visible"/>
                                      </p:to>
                                    </p:set>
                                    <p:animEffect transition="in" filter="fade">
                                      <p:cBhvr>
                                        <p:cTn id="67" dur="500"/>
                                        <p:tgtEl>
                                          <p:spTgt spid="1010780"/>
                                        </p:tgtEl>
                                      </p:cBhvr>
                                    </p:animEffect>
                                  </p:childTnLst>
                                </p:cTn>
                              </p:par>
                            </p:childTnLst>
                          </p:cTn>
                        </p:par>
                        <p:par>
                          <p:cTn id="68" fill="hold">
                            <p:stCondLst>
                              <p:cond delay="1500"/>
                            </p:stCondLst>
                            <p:childTnLst>
                              <p:par>
                                <p:cTn id="69" presetID="22" presetClass="entr" presetSubtype="1" fill="hold" nodeType="afterEffect">
                                  <p:stCondLst>
                                    <p:cond delay="0"/>
                                  </p:stCondLst>
                                  <p:childTnLst>
                                    <p:set>
                                      <p:cBhvr>
                                        <p:cTn id="70" dur="1" fill="hold">
                                          <p:stCondLst>
                                            <p:cond delay="0"/>
                                          </p:stCondLst>
                                        </p:cTn>
                                        <p:tgtEl>
                                          <p:spTgt spid="1010768"/>
                                        </p:tgtEl>
                                        <p:attrNameLst>
                                          <p:attrName>style.visibility</p:attrName>
                                        </p:attrNameLst>
                                      </p:cBhvr>
                                      <p:to>
                                        <p:strVal val="visible"/>
                                      </p:to>
                                    </p:set>
                                    <p:animEffect transition="in" filter="wipe(up)">
                                      <p:cBhvr>
                                        <p:cTn id="71" dur="500"/>
                                        <p:tgtEl>
                                          <p:spTgt spid="1010768"/>
                                        </p:tgtEl>
                                      </p:cBhvr>
                                    </p:animEffect>
                                  </p:childTnLst>
                                </p:cTn>
                              </p:par>
                              <p:par>
                                <p:cTn id="72" presetID="22" presetClass="entr" presetSubtype="1" fill="hold" nodeType="withEffect">
                                  <p:stCondLst>
                                    <p:cond delay="0"/>
                                  </p:stCondLst>
                                  <p:childTnLst>
                                    <p:set>
                                      <p:cBhvr>
                                        <p:cTn id="73" dur="1" fill="hold">
                                          <p:stCondLst>
                                            <p:cond delay="0"/>
                                          </p:stCondLst>
                                        </p:cTn>
                                        <p:tgtEl>
                                          <p:spTgt spid="1010771"/>
                                        </p:tgtEl>
                                        <p:attrNameLst>
                                          <p:attrName>style.visibility</p:attrName>
                                        </p:attrNameLst>
                                      </p:cBhvr>
                                      <p:to>
                                        <p:strVal val="visible"/>
                                      </p:to>
                                    </p:set>
                                    <p:animEffect transition="in" filter="wipe(up)">
                                      <p:cBhvr>
                                        <p:cTn id="74" dur="500"/>
                                        <p:tgtEl>
                                          <p:spTgt spid="1010771"/>
                                        </p:tgtEl>
                                      </p:cBhvr>
                                    </p:animEffect>
                                  </p:childTnLst>
                                </p:cTn>
                              </p:par>
                              <p:par>
                                <p:cTn id="75" presetID="22" presetClass="entr" presetSubtype="8" fill="hold" nodeType="withEffect">
                                  <p:stCondLst>
                                    <p:cond delay="0"/>
                                  </p:stCondLst>
                                  <p:childTnLst>
                                    <p:set>
                                      <p:cBhvr>
                                        <p:cTn id="76" dur="1" fill="hold">
                                          <p:stCondLst>
                                            <p:cond delay="0"/>
                                          </p:stCondLst>
                                        </p:cTn>
                                        <p:tgtEl>
                                          <p:spTgt spid="1010779"/>
                                        </p:tgtEl>
                                        <p:attrNameLst>
                                          <p:attrName>style.visibility</p:attrName>
                                        </p:attrNameLst>
                                      </p:cBhvr>
                                      <p:to>
                                        <p:strVal val="visible"/>
                                      </p:to>
                                    </p:set>
                                    <p:animEffect transition="in" filter="wipe(left)">
                                      <p:cBhvr>
                                        <p:cTn id="77" dur="500"/>
                                        <p:tgtEl>
                                          <p:spTgt spid="1010779"/>
                                        </p:tgtEl>
                                      </p:cBhvr>
                                    </p:animEffect>
                                  </p:childTnLst>
                                </p:cTn>
                              </p:par>
                            </p:childTnLst>
                          </p:cTn>
                        </p:par>
                        <p:par>
                          <p:cTn id="78" fill="hold">
                            <p:stCondLst>
                              <p:cond delay="2000"/>
                            </p:stCondLst>
                            <p:childTnLst>
                              <p:par>
                                <p:cTn id="79" presetID="22" presetClass="entr" presetSubtype="8" fill="hold" nodeType="afterEffect">
                                  <p:stCondLst>
                                    <p:cond delay="0"/>
                                  </p:stCondLst>
                                  <p:childTnLst>
                                    <p:set>
                                      <p:cBhvr>
                                        <p:cTn id="80" dur="1" fill="hold">
                                          <p:stCondLst>
                                            <p:cond delay="0"/>
                                          </p:stCondLst>
                                        </p:cTn>
                                        <p:tgtEl>
                                          <p:spTgt spid="1010769"/>
                                        </p:tgtEl>
                                        <p:attrNameLst>
                                          <p:attrName>style.visibility</p:attrName>
                                        </p:attrNameLst>
                                      </p:cBhvr>
                                      <p:to>
                                        <p:strVal val="visible"/>
                                      </p:to>
                                    </p:set>
                                    <p:animEffect transition="in" filter="wipe(left)">
                                      <p:cBhvr>
                                        <p:cTn id="81" dur="500"/>
                                        <p:tgtEl>
                                          <p:spTgt spid="1010769"/>
                                        </p:tgtEl>
                                      </p:cBhvr>
                                    </p:animEffect>
                                  </p:childTnLst>
                                </p:cTn>
                              </p:par>
                              <p:par>
                                <p:cTn id="82" presetID="22" presetClass="entr" presetSubtype="8" fill="hold" nodeType="withEffect">
                                  <p:stCondLst>
                                    <p:cond delay="0"/>
                                  </p:stCondLst>
                                  <p:childTnLst>
                                    <p:set>
                                      <p:cBhvr>
                                        <p:cTn id="83" dur="1" fill="hold">
                                          <p:stCondLst>
                                            <p:cond delay="0"/>
                                          </p:stCondLst>
                                        </p:cTn>
                                        <p:tgtEl>
                                          <p:spTgt spid="1010772"/>
                                        </p:tgtEl>
                                        <p:attrNameLst>
                                          <p:attrName>style.visibility</p:attrName>
                                        </p:attrNameLst>
                                      </p:cBhvr>
                                      <p:to>
                                        <p:strVal val="visible"/>
                                      </p:to>
                                    </p:set>
                                    <p:animEffect transition="in" filter="wipe(left)">
                                      <p:cBhvr>
                                        <p:cTn id="84" dur="500"/>
                                        <p:tgtEl>
                                          <p:spTgt spid="1010772"/>
                                        </p:tgtEl>
                                      </p:cBhvr>
                                    </p:animEffect>
                                  </p:childTnLst>
                                </p:cTn>
                              </p:par>
                              <p:par>
                                <p:cTn id="85" presetID="22" presetClass="entr" presetSubtype="8" fill="hold" nodeType="withEffect">
                                  <p:stCondLst>
                                    <p:cond delay="0"/>
                                  </p:stCondLst>
                                  <p:childTnLst>
                                    <p:set>
                                      <p:cBhvr>
                                        <p:cTn id="86" dur="1" fill="hold">
                                          <p:stCondLst>
                                            <p:cond delay="0"/>
                                          </p:stCondLst>
                                        </p:cTn>
                                        <p:tgtEl>
                                          <p:spTgt spid="1010773"/>
                                        </p:tgtEl>
                                        <p:attrNameLst>
                                          <p:attrName>style.visibility</p:attrName>
                                        </p:attrNameLst>
                                      </p:cBhvr>
                                      <p:to>
                                        <p:strVal val="visible"/>
                                      </p:to>
                                    </p:set>
                                    <p:animEffect transition="in" filter="wipe(left)">
                                      <p:cBhvr>
                                        <p:cTn id="87" dur="500"/>
                                        <p:tgtEl>
                                          <p:spTgt spid="101077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010759"/>
                                        </p:tgtEl>
                                        <p:attrNameLst>
                                          <p:attrName>style.visibility</p:attrName>
                                        </p:attrNameLst>
                                      </p:cBhvr>
                                      <p:to>
                                        <p:strVal val="visible"/>
                                      </p:to>
                                    </p:set>
                                    <p:animEffect transition="in" filter="fade">
                                      <p:cBhvr>
                                        <p:cTn id="92" dur="500"/>
                                        <p:tgtEl>
                                          <p:spTgt spid="1010759"/>
                                        </p:tgtEl>
                                      </p:cBhvr>
                                    </p:animEffect>
                                  </p:childTnLst>
                                </p:cTn>
                              </p:par>
                            </p:childTnLst>
                          </p:cTn>
                        </p:par>
                        <p:par>
                          <p:cTn id="93" fill="hold">
                            <p:stCondLst>
                              <p:cond delay="500"/>
                            </p:stCondLst>
                            <p:childTnLst>
                              <p:par>
                                <p:cTn id="94" presetID="22" presetClass="entr" presetSubtype="8" fill="hold" nodeType="afterEffect">
                                  <p:stCondLst>
                                    <p:cond delay="0"/>
                                  </p:stCondLst>
                                  <p:childTnLst>
                                    <p:set>
                                      <p:cBhvr>
                                        <p:cTn id="95" dur="1" fill="hold">
                                          <p:stCondLst>
                                            <p:cond delay="0"/>
                                          </p:stCondLst>
                                        </p:cTn>
                                        <p:tgtEl>
                                          <p:spTgt spid="1010762"/>
                                        </p:tgtEl>
                                        <p:attrNameLst>
                                          <p:attrName>style.visibility</p:attrName>
                                        </p:attrNameLst>
                                      </p:cBhvr>
                                      <p:to>
                                        <p:strVal val="visible"/>
                                      </p:to>
                                    </p:set>
                                    <p:animEffect transition="in" filter="wipe(left)">
                                      <p:cBhvr>
                                        <p:cTn id="96" dur="500"/>
                                        <p:tgtEl>
                                          <p:spTgt spid="101076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010777"/>
                                        </p:tgtEl>
                                        <p:attrNameLst>
                                          <p:attrName>style.visibility</p:attrName>
                                        </p:attrNameLst>
                                      </p:cBhvr>
                                      <p:to>
                                        <p:strVal val="visible"/>
                                      </p:to>
                                    </p:set>
                                    <p:animEffect transition="in" filter="fade">
                                      <p:cBhvr>
                                        <p:cTn id="99" dur="500"/>
                                        <p:tgtEl>
                                          <p:spTgt spid="1010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0759" grpId="0" bldLvl="0" animBg="1"/>
      <p:bldP spid="1010760" grpId="0" bldLvl="0" animBg="1"/>
      <p:bldP spid="1010761" grpId="0" bldLvl="0" animBg="1"/>
      <p:bldP spid="1010774" grpId="0" bldLvl="0" animBg="1"/>
      <p:bldP spid="1010775" grpId="0" bldLvl="0" animBg="1"/>
      <p:bldP spid="1010776" grpId="0" bldLvl="0" animBg="1"/>
      <p:bldP spid="1010777" grpId="0" bldLvl="0" animBg="1"/>
      <p:bldP spid="1010780" grpId="0" bldLvl="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0147" name="Rectangle 3"/>
          <p:cNvSpPr/>
          <p:nvPr>
            <p:ph idx="1"/>
          </p:nvPr>
        </p:nvSpPr>
        <p:spPr>
          <a:xfrm>
            <a:off x="827405" y="1214755"/>
            <a:ext cx="10502265" cy="5286375"/>
          </a:xfrm>
          <a:solidFill>
            <a:schemeClr val="bg1"/>
          </a:solidFill>
        </p:spPr>
        <p:txBody>
          <a:bodyPr vert="horz" wrap="square" lIns="91440" tIns="45720" rIns="91440" bIns="45720" anchor="t"/>
          <a:p>
            <a:pPr marL="469900" marR="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（三）固定资产购入业务核算的账务处理</a:t>
            </a:r>
            <a:endParaRPr kumimoji="0" lang="zh-CN" altLang="en-US" sz="28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469900" marR="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0" lang="en-US" altLang="zh-CN" sz="2800" b="1" i="0" u="none" strike="noStrike" kern="0" cap="none" spc="0" normalizeH="0" baseline="0" noProof="1" dirty="0">
                <a:solidFill>
                  <a:srgbClr val="0000FF"/>
                </a:solidFill>
                <a:latin typeface="楷体" panose="02010609060101010101" pitchFamily="49" charset="-122"/>
                <a:ea typeface="楷体" panose="02010609060101010101" pitchFamily="49" charset="-122"/>
                <a:cs typeface="+mn-cs"/>
              </a:rPr>
              <a:t>  2</a:t>
            </a:r>
            <a:r>
              <a:rPr kumimoji="0" lang="zh-CN" altLang="en-US" sz="2800" b="1" i="0" u="none" strike="noStrike" kern="0" cap="none" spc="0" normalizeH="0" baseline="0" noProof="1" dirty="0">
                <a:solidFill>
                  <a:srgbClr val="0000FF"/>
                </a:solidFill>
                <a:latin typeface="楷体" panose="02010609060101010101" pitchFamily="49" charset="-122"/>
                <a:ea typeface="楷体" panose="02010609060101010101" pitchFamily="49" charset="-122"/>
                <a:cs typeface="+mn-cs"/>
              </a:rPr>
              <a:t>．购入需要安装的固定资产</a:t>
            </a:r>
            <a:endParaRPr kumimoji="0" lang="zh-CN" altLang="en-US" sz="2800" b="1" i="0" u="none" strike="noStrike" kern="0" cap="none" spc="0" normalizeH="0" baseline="0" noProof="1" dirty="0">
              <a:solidFill>
                <a:srgbClr val="0000FF"/>
              </a:solidFill>
              <a:latin typeface="楷体" panose="02010609060101010101" pitchFamily="49" charset="-122"/>
              <a:ea typeface="楷体" panose="02010609060101010101" pitchFamily="49" charset="-122"/>
              <a:cs typeface="+mn-cs"/>
            </a:endParaRPr>
          </a:p>
          <a:p>
            <a:pPr marL="469900" marR="0" indent="-469900" algn="l"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pPr>
            <a:r>
              <a:rPr kumimoji="0" lang="en-US" altLang="zh-CN" sz="2800" b="1" i="0" u="none" strike="noStrike" kern="0" cap="none" spc="0" normalizeH="0" baseline="0" noProof="1" dirty="0">
                <a:solidFill>
                  <a:schemeClr val="accent2"/>
                </a:solidFill>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1" dirty="0">
                <a:solidFill>
                  <a:schemeClr val="accent2"/>
                </a:solidFill>
                <a:latin typeface="楷体" panose="02010609060101010101" pitchFamily="49" charset="-122"/>
                <a:ea typeface="楷体" panose="02010609060101010101" pitchFamily="49" charset="-122"/>
                <a:cs typeface="+mn-cs"/>
              </a:rPr>
              <a:t>例</a:t>
            </a:r>
            <a:r>
              <a:rPr kumimoji="0" lang="en-US" altLang="zh-CN" sz="2800" b="1" i="0" u="none" strike="noStrike" kern="0" cap="none" spc="0" normalizeH="0" baseline="0" noProof="1" dirty="0">
                <a:solidFill>
                  <a:schemeClr val="accent2"/>
                </a:solidFill>
                <a:latin typeface="楷体" panose="02010609060101010101" pitchFamily="49" charset="-122"/>
                <a:ea typeface="楷体" panose="02010609060101010101" pitchFamily="49" charset="-122"/>
                <a:cs typeface="+mn-cs"/>
              </a:rPr>
              <a:t>4-8】</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华兴公司购入一台需安装的设备，买价</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100 000</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元，增值税</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13 000</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元，运杂费</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5 000</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元。</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0" marR="0" indent="0" algn="l"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None/>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会计分录：</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469900" marR="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0" lang="zh-CN" altLang="en-US" sz="27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借：在建工程                       </a:t>
            </a:r>
            <a:r>
              <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105 000</a:t>
            </a:r>
            <a:endPar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endParaRPr>
          </a:p>
          <a:p>
            <a:pPr marL="469900" marR="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       </a:t>
            </a:r>
            <a:r>
              <a:rPr kumimoji="0" lang="zh-CN" altLang="en-US"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应交税费</a:t>
            </a:r>
            <a:r>
              <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a:t>
            </a:r>
            <a:r>
              <a:rPr kumimoji="0" lang="zh-CN" altLang="en-US"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应交增值税（进项税额）</a:t>
            </a:r>
            <a:r>
              <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13 000</a:t>
            </a:r>
            <a:endPar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endParaRPr>
          </a:p>
          <a:p>
            <a:pPr marL="469900" marR="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pPr>
            <a:r>
              <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       </a:t>
            </a:r>
            <a:r>
              <a:rPr kumimoji="0" lang="zh-CN" altLang="en-US"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贷：银行存款                      </a:t>
            </a:r>
            <a:r>
              <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rPr>
              <a:t>118 000</a:t>
            </a:r>
            <a:endParaRPr kumimoji="0" lang="en-US" altLang="zh-CN" sz="2700" b="1" i="0" u="none" strike="noStrike" kern="0" cap="none" spc="0" normalizeH="0" baseline="0" noProof="1" dirty="0">
              <a:solidFill>
                <a:schemeClr val="tx1"/>
              </a:solidFill>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147">
                                            <p:txEl>
                                              <p:charRg st="98" end="13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0147">
                                            <p:txEl>
                                              <p:charRg st="138" end="16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147">
                                            <p:txEl>
                                              <p:charRg st="168" end="2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1171" name="Rectangle 3"/>
          <p:cNvSpPr/>
          <p:nvPr>
            <p:ph idx="1"/>
          </p:nvPr>
        </p:nvSpPr>
        <p:spPr>
          <a:xfrm>
            <a:off x="887095" y="1177925"/>
            <a:ext cx="10368915" cy="5264150"/>
          </a:xfrm>
          <a:solidFill>
            <a:schemeClr val="bg1"/>
          </a:solidFill>
        </p:spPr>
        <p:txBody>
          <a:bodyPr vert="horz" wrap="square" lIns="91440" tIns="45720" rIns="91440" bIns="45720" anchor="t" anchorCtr="0"/>
          <a:p>
            <a:pPr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（三）固定资产购入业务核算的账务处理</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buNone/>
            </a:pPr>
            <a:r>
              <a:rPr lang="en-US" altLang="zh-CN" sz="3000" dirty="0">
                <a:solidFill>
                  <a:srgbClr val="0000FF"/>
                </a:solidFill>
                <a:latin typeface="楷体" panose="02010609060101010101" pitchFamily="49" charset="-122"/>
                <a:ea typeface="楷体" panose="02010609060101010101" pitchFamily="49" charset="-122"/>
              </a:rPr>
              <a:t>  2</a:t>
            </a:r>
            <a:r>
              <a:rPr lang="zh-CN" altLang="en-US" sz="3000" dirty="0">
                <a:solidFill>
                  <a:srgbClr val="0000FF"/>
                </a:solidFill>
                <a:latin typeface="楷体" panose="02010609060101010101" pitchFamily="49" charset="-122"/>
                <a:ea typeface="楷体" panose="02010609060101010101" pitchFamily="49" charset="-122"/>
              </a:rPr>
              <a:t>．购入需要安装的固定资产</a:t>
            </a:r>
            <a:endParaRPr lang="zh-CN" altLang="en-US" sz="3000" dirty="0">
              <a:solidFill>
                <a:srgbClr val="0000FF"/>
              </a:solidFill>
              <a:latin typeface="楷体" panose="02010609060101010101" pitchFamily="49" charset="-122"/>
              <a:ea typeface="楷体" panose="02010609060101010101" pitchFamily="49" charset="-122"/>
            </a:endParaRPr>
          </a:p>
          <a:p>
            <a:pPr eaLnBrk="1" hangingPunct="1">
              <a:lnSpc>
                <a:spcPct val="150000"/>
              </a:lnSpc>
              <a:buClr>
                <a:srgbClr val="FF0000"/>
              </a:buClr>
              <a:buFont typeface="Wingdings" panose="05000000000000000000" pitchFamily="2" charset="2"/>
              <a:buChar char="p"/>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4-9】</a:t>
            </a:r>
            <a:r>
              <a:rPr lang="zh-CN" altLang="en-US" sz="3000" dirty="0">
                <a:latin typeface="楷体" panose="02010609060101010101" pitchFamily="49" charset="-122"/>
                <a:ea typeface="楷体" panose="02010609060101010101" pitchFamily="49" charset="-122"/>
              </a:rPr>
              <a:t>承上题，华兴公司设备安装过程中，需支付安装工人薪酬</a:t>
            </a:r>
            <a:r>
              <a:rPr lang="en-US" altLang="zh-CN" sz="3000" dirty="0">
                <a:latin typeface="楷体" panose="02010609060101010101" pitchFamily="49" charset="-122"/>
                <a:ea typeface="楷体" panose="02010609060101010101" pitchFamily="49" charset="-122"/>
              </a:rPr>
              <a:t>20 000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r>
              <a:rPr lang="zh-CN" altLang="en-US" sz="3000" dirty="0">
                <a:latin typeface="楷体" panose="02010609060101010101" pitchFamily="49" charset="-122"/>
                <a:ea typeface="楷体" panose="02010609060101010101" pitchFamily="49" charset="-122"/>
              </a:rPr>
              <a:t>   会计分录：</a:t>
            </a:r>
            <a:endParaRPr lang="zh-CN" altLang="en-US" sz="3000" dirty="0">
              <a:latin typeface="楷体" panose="02010609060101010101" pitchFamily="49" charset="-122"/>
              <a:ea typeface="楷体" panose="02010609060101010101" pitchFamily="49" charset="-122"/>
            </a:endParaRPr>
          </a:p>
          <a:p>
            <a:pPr eaLnBrk="1" hangingPunct="1">
              <a:lnSpc>
                <a:spcPct val="150000"/>
              </a:lnSpc>
              <a:buNone/>
            </a:pPr>
            <a:r>
              <a:rPr lang="zh-CN" altLang="en-US" sz="3000" dirty="0">
                <a:latin typeface="仿宋" panose="02010609060101010101" pitchFamily="49" charset="-122"/>
                <a:ea typeface="仿宋" panose="02010609060101010101" pitchFamily="49" charset="-122"/>
              </a:rPr>
              <a:t>   借：在建工程                </a:t>
            </a:r>
            <a:r>
              <a:rPr lang="en-US" altLang="zh-CN" sz="3000" dirty="0">
                <a:latin typeface="仿宋" panose="02010609060101010101" pitchFamily="49" charset="-122"/>
                <a:ea typeface="仿宋" panose="02010609060101010101" pitchFamily="49" charset="-122"/>
              </a:rPr>
              <a:t>20 000</a:t>
            </a:r>
            <a:endParaRPr lang="en-US" altLang="zh-CN" sz="3000" dirty="0">
              <a:latin typeface="仿宋" panose="02010609060101010101" pitchFamily="49" charset="-122"/>
              <a:ea typeface="仿宋" panose="02010609060101010101" pitchFamily="49" charset="-122"/>
            </a:endParaRPr>
          </a:p>
          <a:p>
            <a:pPr eaLnBrk="1" hangingPunct="1">
              <a:lnSpc>
                <a:spcPct val="150000"/>
              </a:lnSpc>
              <a:buNone/>
            </a:pPr>
            <a:r>
              <a:rPr lang="en-US" altLang="zh-CN" sz="3000" dirty="0">
                <a:latin typeface="仿宋" panose="02010609060101010101" pitchFamily="49" charset="-122"/>
                <a:ea typeface="仿宋" panose="02010609060101010101" pitchFamily="49" charset="-122"/>
              </a:rPr>
              <a:t>       </a:t>
            </a:r>
            <a:r>
              <a:rPr lang="zh-CN" altLang="en-US" sz="3000" dirty="0">
                <a:latin typeface="仿宋" panose="02010609060101010101" pitchFamily="49" charset="-122"/>
                <a:ea typeface="仿宋" panose="02010609060101010101" pitchFamily="49" charset="-122"/>
              </a:rPr>
              <a:t>贷：应付职工薪酬</a:t>
            </a:r>
            <a:r>
              <a:rPr lang="en-US" altLang="zh-CN" sz="3000" dirty="0">
                <a:latin typeface="仿宋" panose="02010609060101010101" pitchFamily="49" charset="-122"/>
                <a:ea typeface="仿宋" panose="02010609060101010101" pitchFamily="49" charset="-122"/>
              </a:rPr>
              <a:t>—</a:t>
            </a:r>
            <a:r>
              <a:rPr lang="zh-CN" altLang="en-US" sz="3000" dirty="0">
                <a:latin typeface="仿宋" panose="02010609060101010101" pitchFamily="49" charset="-122"/>
                <a:ea typeface="仿宋" panose="02010609060101010101" pitchFamily="49" charset="-122"/>
              </a:rPr>
              <a:t>工资     </a:t>
            </a:r>
            <a:r>
              <a:rPr lang="en-US" altLang="zh-CN" sz="3000" dirty="0">
                <a:latin typeface="仿宋" panose="02010609060101010101" pitchFamily="49" charset="-122"/>
                <a:ea typeface="仿宋" panose="02010609060101010101" pitchFamily="49" charset="-122"/>
              </a:rPr>
              <a:t>20 000</a:t>
            </a:r>
            <a:endParaRPr lang="en-US" altLang="zh-CN" sz="3000"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1171">
                                            <p:txEl>
                                              <p:charRg st="84" end="11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1171">
                                            <p:txEl>
                                              <p:charRg st="116" end="14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2195" name="Rectangle 3"/>
          <p:cNvSpPr/>
          <p:nvPr>
            <p:ph idx="1"/>
          </p:nvPr>
        </p:nvSpPr>
        <p:spPr>
          <a:xfrm>
            <a:off x="883920" y="1196975"/>
            <a:ext cx="10412095" cy="4822825"/>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4-10】</a:t>
            </a:r>
            <a:r>
              <a:rPr lang="zh-CN" altLang="en-US" sz="3200" dirty="0">
                <a:latin typeface="楷体" panose="02010609060101010101" pitchFamily="49" charset="-122"/>
                <a:ea typeface="楷体" panose="02010609060101010101" pitchFamily="49" charset="-122"/>
              </a:rPr>
              <a:t>承上两题，设备安装完毕，验收合格交付使用，结转工程成本。</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sz="3200" dirty="0">
                <a:latin typeface="楷体" panose="02010609060101010101" pitchFamily="49" charset="-122"/>
                <a:ea typeface="楷体" panose="02010609060101010101" pitchFamily="49" charset="-122"/>
              </a:rPr>
              <a:t>  会计分录：</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r>
              <a:rPr lang="zh-CN" altLang="en-US" sz="3200" dirty="0">
                <a:latin typeface="仿宋" panose="02010609060101010101" pitchFamily="49" charset="-122"/>
                <a:ea typeface="仿宋" panose="02010609060101010101" pitchFamily="49" charset="-122"/>
              </a:rPr>
              <a:t>  借：固定资产              </a:t>
            </a:r>
            <a:r>
              <a:rPr lang="en-US" altLang="zh-CN" sz="3200" dirty="0">
                <a:latin typeface="仿宋" panose="02010609060101010101" pitchFamily="49" charset="-122"/>
                <a:ea typeface="仿宋" panose="02010609060101010101" pitchFamily="49" charset="-122"/>
              </a:rPr>
              <a:t>125 000</a:t>
            </a:r>
            <a:endParaRPr lang="en-US" altLang="zh-CN" sz="3200" dirty="0">
              <a:latin typeface="仿宋" panose="02010609060101010101" pitchFamily="49" charset="-122"/>
              <a:ea typeface="仿宋" panose="02010609060101010101" pitchFamily="49" charset="-122"/>
            </a:endParaRPr>
          </a:p>
          <a:p>
            <a:pPr eaLnBrk="1" hangingPunct="1">
              <a:lnSpc>
                <a:spcPct val="150000"/>
              </a:lnSpc>
              <a:buNone/>
            </a:pPr>
            <a:r>
              <a:rPr lang="zh-CN" altLang="en-US" sz="3200" dirty="0">
                <a:latin typeface="仿宋" panose="02010609060101010101" pitchFamily="49" charset="-122"/>
                <a:ea typeface="仿宋" panose="02010609060101010101" pitchFamily="49" charset="-122"/>
              </a:rPr>
              <a:t>      贷：在建工程</a:t>
            </a:r>
            <a:r>
              <a:rPr lang="zh-CN" altLang="en-US" dirty="0">
                <a:latin typeface="仿宋" panose="02010609060101010101" pitchFamily="49" charset="-122"/>
                <a:ea typeface="仿宋" panose="02010609060101010101" pitchFamily="49" charset="-122"/>
              </a:rPr>
              <a:t>（</a:t>
            </a:r>
            <a:r>
              <a:rPr lang="en-US" altLang="zh-CN" dirty="0">
                <a:latin typeface="仿宋" panose="02010609060101010101" pitchFamily="49" charset="-122"/>
                <a:ea typeface="仿宋" panose="02010609060101010101" pitchFamily="49" charset="-122"/>
              </a:rPr>
              <a:t>105 000+20 000</a:t>
            </a:r>
            <a:r>
              <a:rPr lang="zh-CN" altLang="en-US" dirty="0">
                <a:latin typeface="仿宋" panose="02010609060101010101" pitchFamily="49" charset="-122"/>
                <a:ea typeface="仿宋" panose="02010609060101010101" pitchFamily="49" charset="-122"/>
              </a:rPr>
              <a:t>） </a:t>
            </a:r>
            <a:r>
              <a:rPr lang="en-US" altLang="zh-CN" sz="3200" dirty="0">
                <a:latin typeface="仿宋" panose="02010609060101010101" pitchFamily="49" charset="-122"/>
                <a:ea typeface="仿宋" panose="02010609060101010101" pitchFamily="49" charset="-122"/>
              </a:rPr>
              <a:t>125 000</a:t>
            </a:r>
            <a:endParaRPr lang="en-US" altLang="zh-CN" sz="3200" dirty="0">
              <a:latin typeface="仿宋" panose="02010609060101010101" pitchFamily="49" charset="-122"/>
              <a:ea typeface="仿宋" panose="02010609060101010101" pitchFamily="49" charset="-122"/>
            </a:endParaRPr>
          </a:p>
          <a:p>
            <a:pPr eaLnBrk="1" hangingPunct="1">
              <a:lnSpc>
                <a:spcPct val="150000"/>
              </a:lnSpc>
              <a:buNone/>
            </a:pPr>
            <a:endParaRPr lang="en-US" altLang="zh-CN" sz="3200"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195">
                                            <p:txEl>
                                              <p:charRg st="44" end="7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2195">
                                            <p:txEl>
                                              <p:charRg st="74" end="1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7329" name="Rectangle 2"/>
          <p:cNvSpPr>
            <a:spLocks noGrp="1" noRot="1"/>
          </p:cNvSpPr>
          <p:nvPr>
            <p:ph idx="1"/>
          </p:nvPr>
        </p:nvSpPr>
        <p:spPr>
          <a:xfrm>
            <a:off x="464820" y="1196975"/>
            <a:ext cx="10979785" cy="2252980"/>
          </a:xfrm>
        </p:spPr>
        <p:txBody>
          <a:bodyPr vert="horz" wrap="square" lIns="91440" tIns="45720" rIns="91440" bIns="45720" anchor="t" anchorCtr="0"/>
          <a:p>
            <a:pPr marL="927100" indent="-457200" eaLnBrk="1" hangingPunct="1">
              <a:lnSpc>
                <a:spcPct val="150000"/>
              </a:lnSpc>
              <a:spcBef>
                <a:spcPct val="0"/>
              </a:spcBef>
              <a:buClr>
                <a:srgbClr val="FF0000"/>
              </a:buClr>
              <a:buFont typeface="Wingdings" panose="05000000000000000000" pitchFamily="2" charset="2"/>
              <a:buChar char="p"/>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4-11】</a:t>
            </a:r>
            <a:r>
              <a:rPr lang="en-US" altLang="zh-CN" sz="3000" dirty="0">
                <a:latin typeface="楷体" panose="02010609060101010101" pitchFamily="49" charset="-122"/>
                <a:ea typeface="楷体" panose="02010609060101010101" pitchFamily="49" charset="-122"/>
              </a:rPr>
              <a:t>2024</a:t>
            </a:r>
            <a:r>
              <a:rPr lang="zh-CN" altLang="en-US" sz="3000" dirty="0">
                <a:latin typeface="楷体" panose="02010609060101010101" pitchFamily="49" charset="-122"/>
                <a:ea typeface="楷体" panose="02010609060101010101" pitchFamily="49" charset="-122"/>
              </a:rPr>
              <a:t>年</a:t>
            </a:r>
            <a:r>
              <a:rPr lang="en-US" altLang="zh-CN" sz="3000" dirty="0">
                <a:latin typeface="楷体" panose="02010609060101010101" pitchFamily="49" charset="-122"/>
                <a:ea typeface="楷体" panose="02010609060101010101" pitchFamily="49" charset="-122"/>
              </a:rPr>
              <a:t>6</a:t>
            </a:r>
            <a:r>
              <a:rPr lang="zh-CN" altLang="en-US" sz="3000" dirty="0">
                <a:latin typeface="楷体" panose="02010609060101010101" pitchFamily="49" charset="-122"/>
                <a:ea typeface="楷体" panose="02010609060101010101" pitchFamily="49" charset="-122"/>
              </a:rPr>
              <a:t>月</a:t>
            </a: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日，强力机械厂为扩大生产，计划自建厂房，购买各项物资</a:t>
            </a:r>
            <a:r>
              <a:rPr lang="en-US" altLang="zh-CN" sz="3000" dirty="0">
                <a:latin typeface="楷体" panose="02010609060101010101" pitchFamily="49" charset="-122"/>
                <a:ea typeface="楷体" panose="02010609060101010101" pitchFamily="49" charset="-122"/>
              </a:rPr>
              <a:t>20</a:t>
            </a:r>
            <a:r>
              <a:rPr lang="zh-CN" altLang="en-US" sz="3000" dirty="0">
                <a:latin typeface="楷体" panose="02010609060101010101" pitchFamily="49" charset="-122"/>
                <a:ea typeface="楷体" panose="02010609060101010101" pitchFamily="49" charset="-122"/>
              </a:rPr>
              <a:t>万元，同时支付增值税</a:t>
            </a:r>
            <a:r>
              <a:rPr lang="en-US" altLang="zh-CN" sz="3000" dirty="0">
                <a:latin typeface="楷体" panose="02010609060101010101" pitchFamily="49" charset="-122"/>
                <a:ea typeface="楷体" panose="02010609060101010101" pitchFamily="49" charset="-122"/>
              </a:rPr>
              <a:t>2.6</a:t>
            </a:r>
            <a:r>
              <a:rPr lang="zh-CN" altLang="en-US" sz="3000" dirty="0">
                <a:latin typeface="楷体" panose="02010609060101010101" pitchFamily="49" charset="-122"/>
                <a:ea typeface="楷体" panose="02010609060101010101" pitchFamily="49" charset="-122"/>
              </a:rPr>
              <a:t>万，款项工商银行支付。</a:t>
            </a:r>
            <a:endParaRPr lang="en-US" altLang="zh-CN" sz="3000" dirty="0">
              <a:latin typeface="楷体" panose="02010609060101010101" pitchFamily="49" charset="-122"/>
              <a:ea typeface="楷体" panose="02010609060101010101" pitchFamily="49" charset="-122"/>
            </a:endParaRPr>
          </a:p>
        </p:txBody>
      </p:sp>
      <p:sp>
        <p:nvSpPr>
          <p:cNvPr id="227330"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solidFill>
                  <a:srgbClr val="FFFFFF"/>
                </a:solidFill>
                <a:ea typeface="黑体" panose="02010609060101010101" pitchFamily="49" charset="-122"/>
              </a:rPr>
            </a:fld>
            <a:endParaRPr lang="zh-CN" altLang="en-US" sz="1200" dirty="0">
              <a:solidFill>
                <a:srgbClr val="FFFFFF"/>
              </a:solidFill>
              <a:ea typeface="黑体" panose="02010609060101010101" pitchFamily="49" charset="-122"/>
            </a:endParaRPr>
          </a:p>
        </p:txBody>
      </p:sp>
      <p:sp>
        <p:nvSpPr>
          <p:cNvPr id="5" name="矩形 4"/>
          <p:cNvSpPr/>
          <p:nvPr/>
        </p:nvSpPr>
        <p:spPr>
          <a:xfrm>
            <a:off x="2422525" y="3719513"/>
            <a:ext cx="7962900" cy="1891665"/>
          </a:xfrm>
          <a:prstGeom prst="rect">
            <a:avLst/>
          </a:prstGeom>
        </p:spPr>
        <p:txBody>
          <a:bodyPr wrap="square">
            <a:spAutoFit/>
          </a:bodyPr>
          <a:lstStyle/>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借：工程物资</a:t>
            </a: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200 000</a:t>
            </a:r>
            <a:endPar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应交税费</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a:t>
            </a: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应交增值税（进项税额） </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26 000</a:t>
            </a:r>
            <a:endParaRPr kumimoji="0" lang="en-US" altLang="zh-CN" sz="2600" b="1" i="0" u="none" strike="noStrike" kern="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cs"/>
            </a:endParaRPr>
          </a:p>
          <a:p>
            <a:pPr marL="360045"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24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贷：银行存款</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a:t>
            </a: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工行存款             </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226 000</a:t>
            </a:r>
            <a:endPar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8353" name="Rectangle 2"/>
          <p:cNvSpPr>
            <a:spLocks noGrp="1" noRot="1"/>
          </p:cNvSpPr>
          <p:nvPr>
            <p:ph idx="1"/>
          </p:nvPr>
        </p:nvSpPr>
        <p:spPr>
          <a:xfrm>
            <a:off x="835025" y="1269365"/>
            <a:ext cx="10582910" cy="2160905"/>
          </a:xfrm>
        </p:spPr>
        <p:txBody>
          <a:bodyPr vert="horz" wrap="square" lIns="91440" tIns="45720" rIns="91440" bIns="45720" anchor="t" anchorCtr="0"/>
          <a:p>
            <a:pPr marL="342900" lvl="1" indent="-342900" eaLnBrk="1" hangingPunct="1">
              <a:lnSpc>
                <a:spcPct val="150000"/>
              </a:lnSpc>
              <a:spcBef>
                <a:spcPct val="0"/>
              </a:spcBef>
              <a:buClr>
                <a:srgbClr val="FF0000"/>
              </a:buClr>
              <a:buFont typeface="Wingdings" panose="05000000000000000000" pitchFamily="2" charset="2"/>
              <a:buChar char="p"/>
            </a:pP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4-12】</a:t>
            </a:r>
            <a:r>
              <a:rPr lang="en-US" altLang="zh-CN" sz="3000" dirty="0">
                <a:latin typeface="楷体" panose="02010609060101010101" pitchFamily="49" charset="-122"/>
                <a:ea typeface="楷体" panose="02010609060101010101" pitchFamily="49" charset="-122"/>
              </a:rPr>
              <a:t>2024</a:t>
            </a:r>
            <a:r>
              <a:rPr lang="zh-CN" altLang="en-US" sz="3000" dirty="0">
                <a:latin typeface="楷体" panose="02010609060101010101" pitchFamily="49" charset="-122"/>
                <a:ea typeface="楷体" panose="02010609060101010101" pitchFamily="49" charset="-122"/>
              </a:rPr>
              <a:t>年</a:t>
            </a:r>
            <a:r>
              <a:rPr lang="en-US" altLang="zh-CN" sz="3000" dirty="0">
                <a:latin typeface="楷体" panose="02010609060101010101" pitchFamily="49" charset="-122"/>
                <a:ea typeface="楷体" panose="02010609060101010101" pitchFamily="49" charset="-122"/>
              </a:rPr>
              <a:t>6</a:t>
            </a:r>
            <a:r>
              <a:rPr lang="zh-CN" altLang="en-US" sz="3000" dirty="0">
                <a:latin typeface="楷体" panose="02010609060101010101" pitchFamily="49" charset="-122"/>
                <a:ea typeface="楷体" panose="02010609060101010101" pitchFamily="49" charset="-122"/>
              </a:rPr>
              <a:t>月，共领用工程物资</a:t>
            </a:r>
            <a:r>
              <a:rPr lang="en-US" altLang="zh-CN" sz="3000" dirty="0">
                <a:latin typeface="楷体" panose="02010609060101010101" pitchFamily="49" charset="-122"/>
                <a:ea typeface="楷体" panose="02010609060101010101" pitchFamily="49" charset="-122"/>
              </a:rPr>
              <a:t>10</a:t>
            </a:r>
            <a:r>
              <a:rPr lang="zh-CN" altLang="en-US" sz="3000" dirty="0">
                <a:latin typeface="楷体" panose="02010609060101010101" pitchFamily="49" charset="-122"/>
                <a:ea typeface="楷体" panose="02010609060101010101" pitchFamily="49" charset="-122"/>
              </a:rPr>
              <a:t>万，用于厂房的购建。另外工程应承担参与建设的厂内职工的工资</a:t>
            </a:r>
            <a:r>
              <a:rPr lang="en-US" altLang="zh-CN" sz="3000" dirty="0">
                <a:latin typeface="楷体" panose="02010609060101010101" pitchFamily="49" charset="-122"/>
                <a:ea typeface="楷体" panose="02010609060101010101" pitchFamily="49" charset="-122"/>
              </a:rPr>
              <a:t>30 000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p:txBody>
      </p:sp>
      <p:sp>
        <p:nvSpPr>
          <p:cNvPr id="228354"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ea typeface="黑体" panose="02010609060101010101" pitchFamily="49" charset="-122"/>
              </a:rPr>
            </a:fld>
            <a:endParaRPr lang="zh-CN" altLang="en-US" sz="1200" dirty="0">
              <a:ea typeface="黑体" panose="02010609060101010101" pitchFamily="49" charset="-122"/>
            </a:endParaRPr>
          </a:p>
        </p:txBody>
      </p:sp>
      <p:sp>
        <p:nvSpPr>
          <p:cNvPr id="5" name="矩形 4"/>
          <p:cNvSpPr/>
          <p:nvPr/>
        </p:nvSpPr>
        <p:spPr>
          <a:xfrm>
            <a:off x="2343150" y="3357563"/>
            <a:ext cx="8001000" cy="2030095"/>
          </a:xfrm>
          <a:prstGeom prst="rect">
            <a:avLst/>
          </a:prstGeom>
        </p:spPr>
        <p:txBody>
          <a:bodyPr>
            <a:spAutoFit/>
          </a:bodyPr>
          <a:lstStyle/>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借：在建工程—厂房</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130 000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72009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贷：工程物资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100 000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1080135"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应付职工薪酬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30 000 </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9377" name="Rectangle 2"/>
          <p:cNvSpPr>
            <a:spLocks noGrp="1" noRot="1"/>
          </p:cNvSpPr>
          <p:nvPr>
            <p:ph idx="1"/>
          </p:nvPr>
        </p:nvSpPr>
        <p:spPr>
          <a:xfrm>
            <a:off x="760095" y="1262380"/>
            <a:ext cx="10690225" cy="1661795"/>
          </a:xfrm>
        </p:spPr>
        <p:txBody>
          <a:bodyPr vert="horz" wrap="square" lIns="91440" tIns="45720" rIns="91440" bIns="45720" anchor="t" anchorCtr="0"/>
          <a:p>
            <a:pPr marL="19050" lvl="1" indent="-457200">
              <a:lnSpc>
                <a:spcPct val="150000"/>
              </a:lnSpc>
              <a:spcBef>
                <a:spcPct val="0"/>
              </a:spcBef>
              <a:buClr>
                <a:srgbClr val="FF0000"/>
              </a:buClr>
              <a:buFont typeface="Wingdings" panose="05000000000000000000" pitchFamily="2" charset="2"/>
              <a:buChar char="p"/>
            </a:pP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4-13】</a:t>
            </a:r>
            <a:r>
              <a:rPr lang="en-US" altLang="zh-CN" sz="3200" dirty="0">
                <a:latin typeface="楷体" panose="02010609060101010101" pitchFamily="49" charset="-122"/>
                <a:ea typeface="楷体" panose="02010609060101010101" pitchFamily="49" charset="-122"/>
              </a:rPr>
              <a:t>2024</a:t>
            </a:r>
            <a:r>
              <a:rPr lang="zh-CN" altLang="en-US" sz="3200" dirty="0">
                <a:latin typeface="楷体" panose="02010609060101010101" pitchFamily="49" charset="-122"/>
                <a:ea typeface="楷体" panose="02010609060101010101" pitchFamily="49" charset="-122"/>
              </a:rPr>
              <a:t>年</a:t>
            </a:r>
            <a:r>
              <a:rPr lang="en-US" altLang="zh-CN" sz="3200" dirty="0">
                <a:latin typeface="楷体" panose="02010609060101010101" pitchFamily="49" charset="-122"/>
                <a:ea typeface="楷体" panose="02010609060101010101" pitchFamily="49" charset="-122"/>
              </a:rPr>
              <a:t>7</a:t>
            </a:r>
            <a:r>
              <a:rPr lang="zh-CN" altLang="en-US" sz="3200" dirty="0">
                <a:latin typeface="楷体" panose="02010609060101010101" pitchFamily="49" charset="-122"/>
                <a:ea typeface="楷体" panose="02010609060101010101" pitchFamily="49" charset="-122"/>
              </a:rPr>
              <a:t>月该厂房建造完工达到预定可使用状态的会计分录。</a:t>
            </a:r>
            <a:endParaRPr lang="en-US" altLang="zh-CN" sz="3200" dirty="0">
              <a:latin typeface="楷体" panose="02010609060101010101" pitchFamily="49" charset="-122"/>
              <a:ea typeface="楷体" panose="02010609060101010101" pitchFamily="49" charset="-122"/>
            </a:endParaRPr>
          </a:p>
        </p:txBody>
      </p:sp>
      <p:sp>
        <p:nvSpPr>
          <p:cNvPr id="229378"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solidFill>
                  <a:srgbClr val="FFFFFF"/>
                </a:solidFill>
                <a:ea typeface="黑体" panose="02010609060101010101" pitchFamily="49" charset="-122"/>
              </a:rPr>
            </a:fld>
            <a:endParaRPr lang="zh-CN" altLang="en-US" sz="1200" dirty="0">
              <a:solidFill>
                <a:srgbClr val="FFFFFF"/>
              </a:solidFill>
              <a:ea typeface="黑体" panose="02010609060101010101" pitchFamily="49" charset="-122"/>
            </a:endParaRPr>
          </a:p>
        </p:txBody>
      </p:sp>
      <p:sp>
        <p:nvSpPr>
          <p:cNvPr id="5" name="矩形 4"/>
          <p:cNvSpPr/>
          <p:nvPr/>
        </p:nvSpPr>
        <p:spPr>
          <a:xfrm>
            <a:off x="2135188" y="3357563"/>
            <a:ext cx="8001000" cy="1568450"/>
          </a:xfrm>
          <a:prstGeom prst="rect">
            <a:avLst/>
          </a:prstGeom>
        </p:spPr>
        <p:txBody>
          <a:bodyPr>
            <a:spAutoFit/>
          </a:bodyPr>
          <a:lstStyle/>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a:t>
            </a:r>
            <a:r>
              <a:rPr kumimoji="0" lang="zh-CN" altLang="en-US"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固定资产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130 000</a:t>
            </a:r>
            <a:endPar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72009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7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贷：在建工程</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a:t>
            </a:r>
            <a:r>
              <a:rPr kumimoji="0" lang="zh-CN" altLang="en-US"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厂房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130 000</a:t>
            </a:r>
            <a:endPar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0401"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b="1" dirty="0">
                <a:latin typeface="楷体" panose="02010609060101010101" pitchFamily="49" charset="-122"/>
                <a:ea typeface="楷体" panose="02010609060101010101" pitchFamily="49" charset="-122"/>
              </a:rPr>
            </a:fld>
            <a:endParaRPr lang="zh-CN" altLang="en-US" sz="1200" b="1" dirty="0">
              <a:latin typeface="楷体" panose="02010609060101010101" pitchFamily="49" charset="-122"/>
              <a:ea typeface="楷体" panose="02010609060101010101" pitchFamily="49" charset="-122"/>
            </a:endParaRPr>
          </a:p>
        </p:txBody>
      </p:sp>
      <p:sp>
        <p:nvSpPr>
          <p:cNvPr id="230402" name="Text Box 14"/>
          <p:cNvSpPr txBox="1"/>
          <p:nvPr/>
        </p:nvSpPr>
        <p:spPr>
          <a:xfrm>
            <a:off x="5735638" y="1916113"/>
            <a:ext cx="1876425" cy="521970"/>
          </a:xfrm>
          <a:prstGeom prst="rect">
            <a:avLst/>
          </a:prstGeom>
          <a:noFill/>
          <a:ln w="9525">
            <a:noFill/>
          </a:ln>
        </p:spPr>
        <p:txBody>
          <a:bodyPr anchor="t" anchorCtr="0">
            <a:spAutoFit/>
          </a:bodyPr>
          <a:p>
            <a:r>
              <a:rPr lang="en-US" altLang="zh-CN" sz="2800" b="1" dirty="0">
                <a:solidFill>
                  <a:srgbClr val="0000FF"/>
                </a:solidFill>
                <a:latin typeface="仿宋" panose="02010609060101010101" pitchFamily="49" charset="-122"/>
                <a:ea typeface="仿宋" panose="02010609060101010101" pitchFamily="49" charset="-122"/>
              </a:rPr>
              <a:t> </a:t>
            </a:r>
            <a:r>
              <a:rPr lang="zh-CN" altLang="en-US" sz="2800" b="1" dirty="0">
                <a:solidFill>
                  <a:srgbClr val="0000FF"/>
                </a:solidFill>
                <a:latin typeface="仿宋" panose="02010609060101010101" pitchFamily="49" charset="-122"/>
                <a:ea typeface="仿宋" panose="02010609060101010101" pitchFamily="49" charset="-122"/>
              </a:rPr>
              <a:t>在建工程</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230403" name="Line 15"/>
          <p:cNvSpPr/>
          <p:nvPr/>
        </p:nvSpPr>
        <p:spPr>
          <a:xfrm>
            <a:off x="5981700" y="2466975"/>
            <a:ext cx="1657350" cy="0"/>
          </a:xfrm>
          <a:prstGeom prst="line">
            <a:avLst/>
          </a:prstGeom>
          <a:ln w="38100" cap="flat" cmpd="sng">
            <a:solidFill>
              <a:srgbClr val="FF9966"/>
            </a:solidFill>
            <a:prstDash val="solid"/>
            <a:round/>
            <a:headEnd type="none" w="med" len="med"/>
            <a:tailEnd type="none" w="med" len="med"/>
          </a:ln>
        </p:spPr>
      </p:sp>
      <p:sp>
        <p:nvSpPr>
          <p:cNvPr id="230404" name="Line 16"/>
          <p:cNvSpPr/>
          <p:nvPr/>
        </p:nvSpPr>
        <p:spPr>
          <a:xfrm>
            <a:off x="6773863" y="2466975"/>
            <a:ext cx="1587" cy="3679825"/>
          </a:xfrm>
          <a:prstGeom prst="line">
            <a:avLst/>
          </a:prstGeom>
          <a:ln w="38100" cap="flat" cmpd="sng">
            <a:solidFill>
              <a:srgbClr val="FF9966"/>
            </a:solidFill>
            <a:prstDash val="solid"/>
            <a:round/>
            <a:headEnd type="none" w="med" len="med"/>
            <a:tailEnd type="none" w="med" len="med"/>
          </a:ln>
        </p:spPr>
      </p:sp>
      <p:sp>
        <p:nvSpPr>
          <p:cNvPr id="230405" name="Text Box 17"/>
          <p:cNvSpPr txBox="1"/>
          <p:nvPr/>
        </p:nvSpPr>
        <p:spPr>
          <a:xfrm>
            <a:off x="8716963" y="1844675"/>
            <a:ext cx="1612900" cy="521970"/>
          </a:xfrm>
          <a:prstGeom prst="rect">
            <a:avLst/>
          </a:prstGeom>
          <a:noFill/>
          <a:ln w="9525">
            <a:noFill/>
          </a:ln>
        </p:spPr>
        <p:txBody>
          <a:bodyPr wrap="none" anchor="t" anchorCtr="0">
            <a:spAutoFit/>
          </a:bodyPr>
          <a:p>
            <a:r>
              <a:rPr lang="zh-CN" altLang="en-US" sz="2800" b="1" dirty="0">
                <a:solidFill>
                  <a:srgbClr val="0000FF"/>
                </a:solidFill>
                <a:latin typeface="仿宋" panose="02010609060101010101" pitchFamily="49" charset="-122"/>
                <a:ea typeface="仿宋" panose="02010609060101010101" pitchFamily="49" charset="-122"/>
              </a:rPr>
              <a:t>固定资产</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230406" name="Line 18"/>
          <p:cNvSpPr/>
          <p:nvPr/>
        </p:nvSpPr>
        <p:spPr>
          <a:xfrm>
            <a:off x="8688388" y="2466975"/>
            <a:ext cx="1584325" cy="0"/>
          </a:xfrm>
          <a:prstGeom prst="line">
            <a:avLst/>
          </a:prstGeom>
          <a:ln w="38100" cap="flat" cmpd="sng">
            <a:solidFill>
              <a:srgbClr val="FF9966"/>
            </a:solidFill>
            <a:prstDash val="solid"/>
            <a:round/>
            <a:headEnd type="none" w="med" len="med"/>
            <a:tailEnd type="none" w="med" len="med"/>
          </a:ln>
        </p:spPr>
      </p:sp>
      <p:sp>
        <p:nvSpPr>
          <p:cNvPr id="230407" name="Line 19"/>
          <p:cNvSpPr/>
          <p:nvPr/>
        </p:nvSpPr>
        <p:spPr>
          <a:xfrm>
            <a:off x="9551988" y="2466975"/>
            <a:ext cx="0" cy="1871663"/>
          </a:xfrm>
          <a:prstGeom prst="line">
            <a:avLst/>
          </a:prstGeom>
          <a:ln w="38100" cap="flat" cmpd="sng">
            <a:solidFill>
              <a:srgbClr val="FF9966"/>
            </a:solidFill>
            <a:prstDash val="solid"/>
            <a:round/>
            <a:headEnd type="none" w="med" len="med"/>
            <a:tailEnd type="none" w="med" len="med"/>
          </a:ln>
        </p:spPr>
      </p:sp>
      <p:sp>
        <p:nvSpPr>
          <p:cNvPr id="48137" name="Line 20"/>
          <p:cNvSpPr/>
          <p:nvPr/>
        </p:nvSpPr>
        <p:spPr>
          <a:xfrm flipH="1">
            <a:off x="4470400" y="1771650"/>
            <a:ext cx="3600450" cy="0"/>
          </a:xfrm>
          <a:prstGeom prst="line">
            <a:avLst/>
          </a:prstGeom>
          <a:ln w="38100" cap="flat" cmpd="sng">
            <a:solidFill>
              <a:srgbClr val="FF9966"/>
            </a:solidFill>
            <a:prstDash val="solid"/>
            <a:round/>
            <a:headEnd type="none" w="med" len="med"/>
            <a:tailEnd type="none" w="med" len="med"/>
          </a:ln>
        </p:spPr>
      </p:sp>
      <p:sp>
        <p:nvSpPr>
          <p:cNvPr id="48138" name="Line 21"/>
          <p:cNvSpPr/>
          <p:nvPr/>
        </p:nvSpPr>
        <p:spPr>
          <a:xfrm>
            <a:off x="8070850" y="1771650"/>
            <a:ext cx="0" cy="1055688"/>
          </a:xfrm>
          <a:prstGeom prst="line">
            <a:avLst/>
          </a:prstGeom>
          <a:ln w="38100" cap="flat" cmpd="sng">
            <a:solidFill>
              <a:srgbClr val="FF9966"/>
            </a:solidFill>
            <a:prstDash val="solid"/>
            <a:round/>
            <a:headEnd type="none" w="med" len="med"/>
            <a:tailEnd type="none" w="med" len="med"/>
          </a:ln>
        </p:spPr>
      </p:sp>
      <p:sp>
        <p:nvSpPr>
          <p:cNvPr id="48139" name="Line 22"/>
          <p:cNvSpPr/>
          <p:nvPr/>
        </p:nvSpPr>
        <p:spPr>
          <a:xfrm>
            <a:off x="3216275" y="6092825"/>
            <a:ext cx="3167063" cy="0"/>
          </a:xfrm>
          <a:prstGeom prst="line">
            <a:avLst/>
          </a:prstGeom>
          <a:ln w="38100" cap="flat" cmpd="sng">
            <a:solidFill>
              <a:srgbClr val="FF9966"/>
            </a:solidFill>
            <a:prstDash val="solid"/>
            <a:round/>
            <a:headEnd type="none" w="med" len="med"/>
            <a:tailEnd type="triangle" w="med" len="med"/>
          </a:ln>
        </p:spPr>
      </p:sp>
      <p:sp>
        <p:nvSpPr>
          <p:cNvPr id="230411" name="Line 23"/>
          <p:cNvSpPr/>
          <p:nvPr/>
        </p:nvSpPr>
        <p:spPr>
          <a:xfrm>
            <a:off x="2151063" y="2439988"/>
            <a:ext cx="1727200" cy="0"/>
          </a:xfrm>
          <a:prstGeom prst="line">
            <a:avLst/>
          </a:prstGeom>
          <a:ln w="38100" cap="flat" cmpd="sng">
            <a:solidFill>
              <a:srgbClr val="FF9966"/>
            </a:solidFill>
            <a:prstDash val="solid"/>
            <a:round/>
            <a:headEnd type="none" w="med" len="med"/>
            <a:tailEnd type="none" w="med" len="med"/>
          </a:ln>
        </p:spPr>
      </p:sp>
      <p:sp>
        <p:nvSpPr>
          <p:cNvPr id="230412" name="Line 24"/>
          <p:cNvSpPr/>
          <p:nvPr/>
        </p:nvSpPr>
        <p:spPr>
          <a:xfrm>
            <a:off x="3014663" y="2439988"/>
            <a:ext cx="0" cy="2547937"/>
          </a:xfrm>
          <a:prstGeom prst="line">
            <a:avLst/>
          </a:prstGeom>
          <a:ln w="38100" cap="flat" cmpd="sng">
            <a:solidFill>
              <a:srgbClr val="FF9966"/>
            </a:solidFill>
            <a:prstDash val="solid"/>
            <a:round/>
            <a:headEnd type="none" w="med" len="med"/>
            <a:tailEnd type="none" w="med" len="med"/>
          </a:ln>
        </p:spPr>
      </p:sp>
      <p:sp>
        <p:nvSpPr>
          <p:cNvPr id="230413" name="Line 25"/>
          <p:cNvSpPr/>
          <p:nvPr/>
        </p:nvSpPr>
        <p:spPr>
          <a:xfrm>
            <a:off x="4183063" y="3979863"/>
            <a:ext cx="1655762" cy="0"/>
          </a:xfrm>
          <a:prstGeom prst="line">
            <a:avLst/>
          </a:prstGeom>
          <a:ln w="38100" cap="flat" cmpd="sng">
            <a:solidFill>
              <a:srgbClr val="FF9966"/>
            </a:solidFill>
            <a:prstDash val="solid"/>
            <a:round/>
            <a:headEnd type="none" w="med" len="med"/>
            <a:tailEnd type="none" w="med" len="med"/>
          </a:ln>
        </p:spPr>
      </p:sp>
      <p:sp>
        <p:nvSpPr>
          <p:cNvPr id="230414" name="Line 26"/>
          <p:cNvSpPr/>
          <p:nvPr/>
        </p:nvSpPr>
        <p:spPr>
          <a:xfrm>
            <a:off x="5046663" y="3979863"/>
            <a:ext cx="0" cy="1079500"/>
          </a:xfrm>
          <a:prstGeom prst="line">
            <a:avLst/>
          </a:prstGeom>
          <a:ln w="38100" cap="flat" cmpd="sng">
            <a:solidFill>
              <a:srgbClr val="FF9966"/>
            </a:solidFill>
            <a:prstDash val="solid"/>
            <a:round/>
            <a:headEnd type="none" w="med" len="med"/>
            <a:tailEnd type="none" w="med" len="med"/>
          </a:ln>
        </p:spPr>
      </p:sp>
      <p:sp>
        <p:nvSpPr>
          <p:cNvPr id="230415" name="Text Box 27"/>
          <p:cNvSpPr txBox="1"/>
          <p:nvPr/>
        </p:nvSpPr>
        <p:spPr>
          <a:xfrm>
            <a:off x="1992313" y="1844675"/>
            <a:ext cx="1871662" cy="521970"/>
          </a:xfrm>
          <a:prstGeom prst="rect">
            <a:avLst/>
          </a:prstGeom>
          <a:noFill/>
          <a:ln w="9525">
            <a:noFill/>
          </a:ln>
        </p:spPr>
        <p:txBody>
          <a:bodyPr anchor="t" anchorCtr="0">
            <a:spAutoFit/>
          </a:bodyPr>
          <a:p>
            <a:pPr algn="ctr">
              <a:spcBef>
                <a:spcPct val="50000"/>
              </a:spcBef>
            </a:pPr>
            <a:r>
              <a:rPr lang="zh-CN" altLang="en-US" sz="2800" b="1" dirty="0">
                <a:solidFill>
                  <a:srgbClr val="0000FF"/>
                </a:solidFill>
                <a:latin typeface="仿宋" panose="02010609060101010101" pitchFamily="49" charset="-122"/>
                <a:ea typeface="仿宋" panose="02010609060101010101" pitchFamily="49" charset="-122"/>
              </a:rPr>
              <a:t>银行存款</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230416" name="Text Box 28"/>
          <p:cNvSpPr txBox="1"/>
          <p:nvPr/>
        </p:nvSpPr>
        <p:spPr>
          <a:xfrm>
            <a:off x="4211638" y="3429000"/>
            <a:ext cx="1741487" cy="521970"/>
          </a:xfrm>
          <a:prstGeom prst="rect">
            <a:avLst/>
          </a:prstGeom>
          <a:noFill/>
          <a:ln w="9525">
            <a:noFill/>
          </a:ln>
        </p:spPr>
        <p:txBody>
          <a:bodyPr anchor="t" anchorCtr="0">
            <a:spAutoFit/>
          </a:bodyPr>
          <a:p>
            <a:pPr>
              <a:spcBef>
                <a:spcPct val="50000"/>
              </a:spcBef>
            </a:pPr>
            <a:r>
              <a:rPr lang="zh-CN" altLang="en-US" sz="2800" b="1" dirty="0">
                <a:solidFill>
                  <a:srgbClr val="0000FF"/>
                </a:solidFill>
                <a:latin typeface="仿宋" panose="02010609060101010101" pitchFamily="49" charset="-122"/>
                <a:ea typeface="仿宋" panose="02010609060101010101" pitchFamily="49" charset="-122"/>
              </a:rPr>
              <a:t>工程物资</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230417" name="Line 29"/>
          <p:cNvSpPr/>
          <p:nvPr/>
        </p:nvSpPr>
        <p:spPr>
          <a:xfrm>
            <a:off x="2279650" y="5588000"/>
            <a:ext cx="1512888" cy="0"/>
          </a:xfrm>
          <a:prstGeom prst="line">
            <a:avLst/>
          </a:prstGeom>
          <a:ln w="38100" cap="flat" cmpd="sng">
            <a:solidFill>
              <a:srgbClr val="FF9966"/>
            </a:solidFill>
            <a:prstDash val="solid"/>
            <a:round/>
            <a:headEnd type="none" w="med" len="med"/>
            <a:tailEnd type="none" w="med" len="med"/>
          </a:ln>
        </p:spPr>
      </p:sp>
      <p:sp>
        <p:nvSpPr>
          <p:cNvPr id="230418" name="Line 30"/>
          <p:cNvSpPr/>
          <p:nvPr/>
        </p:nvSpPr>
        <p:spPr>
          <a:xfrm>
            <a:off x="3000375" y="5588000"/>
            <a:ext cx="0" cy="558800"/>
          </a:xfrm>
          <a:prstGeom prst="line">
            <a:avLst/>
          </a:prstGeom>
          <a:ln w="38100" cap="flat" cmpd="sng">
            <a:solidFill>
              <a:srgbClr val="FF9966"/>
            </a:solidFill>
            <a:prstDash val="solid"/>
            <a:round/>
            <a:headEnd type="none" w="med" len="med"/>
            <a:tailEnd type="none" w="med" len="med"/>
          </a:ln>
        </p:spPr>
      </p:sp>
      <p:sp>
        <p:nvSpPr>
          <p:cNvPr id="230419" name="Text Box 31"/>
          <p:cNvSpPr txBox="1"/>
          <p:nvPr/>
        </p:nvSpPr>
        <p:spPr>
          <a:xfrm>
            <a:off x="1774825" y="5013325"/>
            <a:ext cx="2643188" cy="521970"/>
          </a:xfrm>
          <a:prstGeom prst="rect">
            <a:avLst/>
          </a:prstGeom>
          <a:noFill/>
          <a:ln w="9525">
            <a:noFill/>
          </a:ln>
        </p:spPr>
        <p:txBody>
          <a:bodyPr anchor="t" anchorCtr="0">
            <a:spAutoFit/>
          </a:bodyPr>
          <a:p>
            <a:pPr>
              <a:spcBef>
                <a:spcPct val="50000"/>
              </a:spcBef>
            </a:pPr>
            <a:r>
              <a:rPr lang="zh-CN" altLang="en-US" sz="2800" b="1" dirty="0">
                <a:solidFill>
                  <a:srgbClr val="0000FF"/>
                </a:solidFill>
                <a:latin typeface="仿宋" panose="02010609060101010101" pitchFamily="49" charset="-122"/>
                <a:ea typeface="仿宋" panose="02010609060101010101" pitchFamily="49" charset="-122"/>
              </a:rPr>
              <a:t>应付职工薪酬</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48149" name="Line 32"/>
          <p:cNvSpPr/>
          <p:nvPr/>
        </p:nvSpPr>
        <p:spPr>
          <a:xfrm>
            <a:off x="8070850" y="2827338"/>
            <a:ext cx="1149350" cy="0"/>
          </a:xfrm>
          <a:prstGeom prst="line">
            <a:avLst/>
          </a:prstGeom>
          <a:ln w="38100" cap="flat" cmpd="sng">
            <a:solidFill>
              <a:srgbClr val="FF9966"/>
            </a:solidFill>
            <a:prstDash val="solid"/>
            <a:round/>
            <a:headEnd type="none" w="med" len="med"/>
            <a:tailEnd type="triangle" w="med" len="med"/>
          </a:ln>
        </p:spPr>
      </p:sp>
      <p:sp>
        <p:nvSpPr>
          <p:cNvPr id="48150" name="Line 33"/>
          <p:cNvSpPr/>
          <p:nvPr/>
        </p:nvSpPr>
        <p:spPr>
          <a:xfrm>
            <a:off x="3462338" y="3355975"/>
            <a:ext cx="2951162" cy="0"/>
          </a:xfrm>
          <a:prstGeom prst="line">
            <a:avLst/>
          </a:prstGeom>
          <a:ln w="38100" cap="flat" cmpd="sng">
            <a:solidFill>
              <a:srgbClr val="FF9966"/>
            </a:solidFill>
            <a:prstDash val="solid"/>
            <a:round/>
            <a:headEnd type="none" w="med" len="med"/>
            <a:tailEnd type="triangle" w="med" len="med"/>
          </a:ln>
        </p:spPr>
      </p:sp>
      <p:sp>
        <p:nvSpPr>
          <p:cNvPr id="48151" name="Line 34"/>
          <p:cNvSpPr/>
          <p:nvPr/>
        </p:nvSpPr>
        <p:spPr>
          <a:xfrm>
            <a:off x="3389313" y="4627563"/>
            <a:ext cx="1512887" cy="0"/>
          </a:xfrm>
          <a:prstGeom prst="line">
            <a:avLst/>
          </a:prstGeom>
          <a:ln w="38100" cap="flat" cmpd="sng">
            <a:solidFill>
              <a:srgbClr val="FF9966"/>
            </a:solidFill>
            <a:prstDash val="solid"/>
            <a:round/>
            <a:headEnd type="none" w="med" len="med"/>
            <a:tailEnd type="triangle" w="med" len="med"/>
          </a:ln>
        </p:spPr>
      </p:sp>
      <p:sp>
        <p:nvSpPr>
          <p:cNvPr id="48152" name="Line 35"/>
          <p:cNvSpPr/>
          <p:nvPr/>
        </p:nvSpPr>
        <p:spPr>
          <a:xfrm>
            <a:off x="4470400" y="1771650"/>
            <a:ext cx="0" cy="1055688"/>
          </a:xfrm>
          <a:prstGeom prst="line">
            <a:avLst/>
          </a:prstGeom>
          <a:ln w="38100" cap="flat" cmpd="sng">
            <a:solidFill>
              <a:srgbClr val="FF9966"/>
            </a:solidFill>
            <a:prstDash val="solid"/>
            <a:round/>
            <a:headEnd type="none" w="med" len="med"/>
            <a:tailEnd type="none" w="med" len="med"/>
          </a:ln>
        </p:spPr>
      </p:sp>
      <p:sp>
        <p:nvSpPr>
          <p:cNvPr id="48153" name="Line 36"/>
          <p:cNvSpPr/>
          <p:nvPr/>
        </p:nvSpPr>
        <p:spPr>
          <a:xfrm>
            <a:off x="3462338" y="2820988"/>
            <a:ext cx="1006475" cy="6350"/>
          </a:xfrm>
          <a:prstGeom prst="line">
            <a:avLst/>
          </a:prstGeom>
          <a:ln w="38100" cap="flat" cmpd="sng">
            <a:solidFill>
              <a:srgbClr val="FF9966"/>
            </a:solidFill>
            <a:prstDash val="solid"/>
            <a:round/>
            <a:headEnd type="none" w="med" len="med"/>
            <a:tailEnd type="none" w="med" len="med"/>
          </a:ln>
        </p:spPr>
      </p:sp>
      <p:sp>
        <p:nvSpPr>
          <p:cNvPr id="48154" name="Text Box 37"/>
          <p:cNvSpPr txBox="1"/>
          <p:nvPr/>
        </p:nvSpPr>
        <p:spPr>
          <a:xfrm>
            <a:off x="4732338" y="1247775"/>
            <a:ext cx="3235325" cy="460375"/>
          </a:xfrm>
          <a:prstGeom prst="rect">
            <a:avLst/>
          </a:prstGeom>
          <a:noFill/>
          <a:ln w="9525">
            <a:noFill/>
          </a:ln>
        </p:spPr>
        <p:txBody>
          <a:bodyPr anchor="t" anchorCtr="0">
            <a:spAutoFit/>
          </a:bodyPr>
          <a:p>
            <a:pPr algn="ctr">
              <a:spcBef>
                <a:spcPct val="50000"/>
              </a:spcBef>
            </a:pPr>
            <a:r>
              <a:rPr lang="en-US" altLang="zh-CN" sz="2400" b="1" dirty="0">
                <a:latin typeface="楷体" panose="02010609060101010101" pitchFamily="49" charset="-122"/>
                <a:ea typeface="楷体" panose="02010609060101010101" pitchFamily="49" charset="-122"/>
              </a:rPr>
              <a:t>①</a:t>
            </a:r>
            <a:r>
              <a:rPr lang="zh-CN" altLang="en-US" sz="2400" b="1" dirty="0">
                <a:latin typeface="楷体" panose="02010609060101010101" pitchFamily="49" charset="-122"/>
                <a:ea typeface="楷体" panose="02010609060101010101" pitchFamily="49" charset="-122"/>
              </a:rPr>
              <a:t>购入，不需安装</a:t>
            </a:r>
            <a:endParaRPr lang="zh-CN" altLang="en-US" sz="2400" b="1" dirty="0">
              <a:latin typeface="楷体" panose="02010609060101010101" pitchFamily="49" charset="-122"/>
              <a:ea typeface="楷体" panose="02010609060101010101" pitchFamily="49" charset="-122"/>
            </a:endParaRPr>
          </a:p>
        </p:txBody>
      </p:sp>
      <p:sp>
        <p:nvSpPr>
          <p:cNvPr id="48155" name="Text Box 38"/>
          <p:cNvSpPr txBox="1"/>
          <p:nvPr/>
        </p:nvSpPr>
        <p:spPr>
          <a:xfrm>
            <a:off x="3567113" y="2820988"/>
            <a:ext cx="2889250" cy="460375"/>
          </a:xfrm>
          <a:prstGeom prst="rect">
            <a:avLst/>
          </a:prstGeom>
          <a:noFill/>
          <a:ln w="9525">
            <a:noFill/>
          </a:ln>
        </p:spPr>
        <p:txBody>
          <a:bodyPr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②</a:t>
            </a:r>
            <a:r>
              <a:rPr lang="zh-CN" altLang="en-US" sz="2400" b="1" dirty="0">
                <a:latin typeface="楷体" panose="02010609060101010101" pitchFamily="49" charset="-122"/>
                <a:ea typeface="楷体" panose="02010609060101010101" pitchFamily="49" charset="-122"/>
              </a:rPr>
              <a:t>购入，需要安装</a:t>
            </a:r>
            <a:endParaRPr lang="zh-CN" altLang="en-US" sz="2400" b="1" dirty="0">
              <a:latin typeface="楷体" panose="02010609060101010101" pitchFamily="49" charset="-122"/>
              <a:ea typeface="楷体" panose="02010609060101010101" pitchFamily="49" charset="-122"/>
            </a:endParaRPr>
          </a:p>
        </p:txBody>
      </p:sp>
      <p:sp>
        <p:nvSpPr>
          <p:cNvPr id="48156" name="Text Box 39"/>
          <p:cNvSpPr txBox="1"/>
          <p:nvPr/>
        </p:nvSpPr>
        <p:spPr>
          <a:xfrm>
            <a:off x="3143250" y="4148138"/>
            <a:ext cx="1758950" cy="460375"/>
          </a:xfrm>
          <a:prstGeom prst="rect">
            <a:avLst/>
          </a:prstGeom>
          <a:noFill/>
          <a:ln w="9525">
            <a:noFill/>
          </a:ln>
        </p:spPr>
        <p:txBody>
          <a:bodyPr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③</a:t>
            </a:r>
            <a:r>
              <a:rPr lang="zh-CN" altLang="en-US" sz="2400" b="1" dirty="0">
                <a:latin typeface="楷体" panose="02010609060101010101" pitchFamily="49" charset="-122"/>
                <a:ea typeface="楷体" panose="02010609060101010101" pitchFamily="49" charset="-122"/>
              </a:rPr>
              <a:t>购入物资</a:t>
            </a:r>
            <a:endParaRPr lang="zh-CN" altLang="en-US" sz="2400" b="1" dirty="0">
              <a:latin typeface="楷体" panose="02010609060101010101" pitchFamily="49" charset="-122"/>
              <a:ea typeface="楷体" panose="02010609060101010101" pitchFamily="49" charset="-122"/>
            </a:endParaRPr>
          </a:p>
        </p:txBody>
      </p:sp>
      <p:sp>
        <p:nvSpPr>
          <p:cNvPr id="48157" name="Line 40"/>
          <p:cNvSpPr/>
          <p:nvPr/>
        </p:nvSpPr>
        <p:spPr>
          <a:xfrm>
            <a:off x="5118100" y="4627563"/>
            <a:ext cx="1511300" cy="0"/>
          </a:xfrm>
          <a:prstGeom prst="line">
            <a:avLst/>
          </a:prstGeom>
          <a:ln w="38100" cap="flat" cmpd="sng">
            <a:solidFill>
              <a:srgbClr val="FF9966"/>
            </a:solidFill>
            <a:prstDash val="solid"/>
            <a:round/>
            <a:headEnd type="none" w="med" len="med"/>
            <a:tailEnd type="triangle" w="med" len="med"/>
          </a:ln>
        </p:spPr>
      </p:sp>
      <p:sp>
        <p:nvSpPr>
          <p:cNvPr id="48158" name="Text Box 41"/>
          <p:cNvSpPr txBox="1"/>
          <p:nvPr/>
        </p:nvSpPr>
        <p:spPr>
          <a:xfrm>
            <a:off x="5334000" y="4148138"/>
            <a:ext cx="1295400" cy="460375"/>
          </a:xfrm>
          <a:prstGeom prst="rect">
            <a:avLst/>
          </a:prstGeom>
          <a:noFill/>
          <a:ln w="9525">
            <a:noFill/>
          </a:ln>
        </p:spPr>
        <p:txBody>
          <a:bodyPr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④</a:t>
            </a:r>
            <a:r>
              <a:rPr lang="zh-CN" altLang="en-US" sz="2400" b="1" dirty="0">
                <a:latin typeface="楷体" panose="02010609060101010101" pitchFamily="49" charset="-122"/>
                <a:ea typeface="楷体" panose="02010609060101010101" pitchFamily="49" charset="-122"/>
              </a:rPr>
              <a:t>领用</a:t>
            </a:r>
            <a:endParaRPr lang="zh-CN" altLang="en-US" sz="2400" b="1" dirty="0">
              <a:latin typeface="楷体" panose="02010609060101010101" pitchFamily="49" charset="-122"/>
              <a:ea typeface="楷体" panose="02010609060101010101" pitchFamily="49" charset="-122"/>
            </a:endParaRPr>
          </a:p>
        </p:txBody>
      </p:sp>
      <p:sp>
        <p:nvSpPr>
          <p:cNvPr id="48159" name="Text Box 42"/>
          <p:cNvSpPr txBox="1"/>
          <p:nvPr/>
        </p:nvSpPr>
        <p:spPr>
          <a:xfrm>
            <a:off x="3719513" y="5588000"/>
            <a:ext cx="2417762" cy="460375"/>
          </a:xfrm>
          <a:prstGeom prst="rect">
            <a:avLst/>
          </a:prstGeom>
          <a:noFill/>
          <a:ln w="9525">
            <a:noFill/>
          </a:ln>
        </p:spPr>
        <p:txBody>
          <a:bodyPr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⑤</a:t>
            </a:r>
            <a:r>
              <a:rPr lang="zh-CN" altLang="en-US" sz="2400" b="1" dirty="0">
                <a:latin typeface="楷体" panose="02010609060101010101" pitchFamily="49" charset="-122"/>
                <a:ea typeface="楷体" panose="02010609060101010101" pitchFamily="49" charset="-122"/>
              </a:rPr>
              <a:t>分配工资费用</a:t>
            </a:r>
            <a:endParaRPr lang="zh-CN" altLang="en-US" sz="2400" b="1" dirty="0">
              <a:latin typeface="楷体" panose="02010609060101010101" pitchFamily="49" charset="-122"/>
              <a:ea typeface="楷体" panose="02010609060101010101" pitchFamily="49" charset="-122"/>
            </a:endParaRPr>
          </a:p>
        </p:txBody>
      </p:sp>
      <p:sp>
        <p:nvSpPr>
          <p:cNvPr id="48160" name="Line 43"/>
          <p:cNvSpPr/>
          <p:nvPr/>
        </p:nvSpPr>
        <p:spPr>
          <a:xfrm>
            <a:off x="7024688" y="3786188"/>
            <a:ext cx="2157412" cy="0"/>
          </a:xfrm>
          <a:prstGeom prst="line">
            <a:avLst/>
          </a:prstGeom>
          <a:ln w="38100" cap="flat" cmpd="sng">
            <a:solidFill>
              <a:srgbClr val="FF9966"/>
            </a:solidFill>
            <a:prstDash val="solid"/>
            <a:round/>
            <a:headEnd type="none" w="med" len="med"/>
            <a:tailEnd type="triangle" w="med" len="med"/>
          </a:ln>
        </p:spPr>
      </p:sp>
      <p:sp>
        <p:nvSpPr>
          <p:cNvPr id="48161" name="Text Box 44"/>
          <p:cNvSpPr txBox="1"/>
          <p:nvPr/>
        </p:nvSpPr>
        <p:spPr>
          <a:xfrm>
            <a:off x="6773863" y="3228975"/>
            <a:ext cx="2635250" cy="460375"/>
          </a:xfrm>
          <a:prstGeom prst="rect">
            <a:avLst/>
          </a:prstGeom>
          <a:noFill/>
          <a:ln w="9525">
            <a:noFill/>
          </a:ln>
        </p:spPr>
        <p:txBody>
          <a:bodyPr anchor="t" anchorCtr="0">
            <a:spAutoFit/>
          </a:bodyPr>
          <a:p>
            <a:pPr>
              <a:spcBef>
                <a:spcPct val="50000"/>
              </a:spcBef>
            </a:pPr>
            <a:r>
              <a:rPr lang="en-US" altLang="zh-CN" sz="2400" b="1" dirty="0">
                <a:latin typeface="楷体" panose="02010609060101010101" pitchFamily="49" charset="-122"/>
                <a:ea typeface="楷体" panose="02010609060101010101" pitchFamily="49" charset="-122"/>
              </a:rPr>
              <a:t>⑥</a:t>
            </a:r>
            <a:r>
              <a:rPr lang="zh-CN" altLang="en-US" sz="2400" b="1" dirty="0">
                <a:latin typeface="楷体" panose="02010609060101010101" pitchFamily="49" charset="-122"/>
                <a:ea typeface="楷体" panose="02010609060101010101" pitchFamily="49" charset="-122"/>
              </a:rPr>
              <a:t>完工，结转成本</a:t>
            </a:r>
            <a:endParaRPr lang="zh-CN" altLang="en-US" sz="2400" b="1" dirty="0">
              <a:latin typeface="楷体" panose="02010609060101010101" pitchFamily="49" charset="-122"/>
              <a:ea typeface="楷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15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1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4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5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81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5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1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15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815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81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813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815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816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4" grpId="0"/>
      <p:bldP spid="48155" grpId="0"/>
      <p:bldP spid="48156" grpId="0"/>
      <p:bldP spid="48158" grpId="0"/>
      <p:bldP spid="48159" grpId="0"/>
      <p:bldP spid="4816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Rectangle 2"/>
          <p:cNvSpPr/>
          <p:nvPr>
            <p:ph idx="1"/>
          </p:nvPr>
        </p:nvSpPr>
        <p:spPr>
          <a:xfrm>
            <a:off x="706755" y="1196975"/>
            <a:ext cx="10636250" cy="5040630"/>
          </a:xfrm>
        </p:spPr>
        <p:txBody>
          <a:bodyPr vert="horz" wrap="square" lIns="91440" tIns="45720" rIns="91440" bIns="45720" anchor="t" anchorCtr="0"/>
          <a:p>
            <a:pPr algn="just"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（二）投入资本核算设置的主要账户</a:t>
            </a:r>
            <a:endParaRPr lang="zh-CN" altLang="en-US" sz="32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实收资本（股本）</a:t>
            </a: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资本公积</a:t>
            </a: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银行存款</a:t>
            </a: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无形资产</a:t>
            </a:r>
            <a:endParaRPr lang="en-US" altLang="zh-CN" sz="3200" dirty="0">
              <a:latin typeface="楷体" panose="02010609060101010101" pitchFamily="49" charset="-122"/>
              <a:ea typeface="楷体" panose="02010609060101010101" pitchFamily="49" charset="-122"/>
            </a:endParaRPr>
          </a:p>
          <a:p>
            <a:pPr lvl="1" indent="-436245" algn="just" eaLnBrk="1" hangingPunct="1">
              <a:lnSpc>
                <a:spcPct val="150000"/>
              </a:lnSpc>
            </a:pPr>
            <a:r>
              <a:rPr lang="zh-CN" altLang="en-US" sz="3200" dirty="0">
                <a:latin typeface="楷体" panose="02010609060101010101" pitchFamily="49" charset="-122"/>
                <a:ea typeface="楷体" panose="02010609060101010101" pitchFamily="49" charset="-122"/>
              </a:rPr>
              <a:t> 固定资产</a:t>
            </a:r>
            <a:endParaRPr lang="zh-CN" altLang="en-US" sz="3200" dirty="0">
              <a:latin typeface="楷体" panose="02010609060101010101" pitchFamily="49" charset="-122"/>
              <a:ea typeface="楷体" panose="02010609060101010101" pitchFamily="49" charset="-122"/>
            </a:endParaRPr>
          </a:p>
          <a:p>
            <a:pPr lvl="1" indent="-436245" algn="just" eaLnBrk="1" hangingPunct="1">
              <a:lnSpc>
                <a:spcPct val="150000"/>
              </a:lnSpc>
            </a:pPr>
            <a:endParaRPr lang="en-US" altLang="zh-CN" sz="3200" dirty="0">
              <a:latin typeface="楷体" panose="02010609060101010101" pitchFamily="49" charset="-122"/>
              <a:ea typeface="楷体" panose="02010609060101010101" pitchFamily="49" charset="-122"/>
            </a:endParaRPr>
          </a:p>
        </p:txBody>
      </p:sp>
      <p:sp>
        <p:nvSpPr>
          <p:cNvPr id="94209"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资金筹集业务的核算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1425" name="Rectangle 3"/>
          <p:cNvSpPr>
            <a:spLocks noGrp="1" noRot="1"/>
          </p:cNvSpPr>
          <p:nvPr>
            <p:ph idx="1"/>
          </p:nvPr>
        </p:nvSpPr>
        <p:spPr>
          <a:xfrm>
            <a:off x="846455" y="1196975"/>
            <a:ext cx="10491470" cy="4824730"/>
          </a:xfrm>
        </p:spPr>
        <p:txBody>
          <a:bodyPr vert="horz" wrap="square" lIns="91440" tIns="45720" rIns="91440" bIns="45720" anchor="t" anchorCtr="0"/>
          <a:p>
            <a:pPr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一、固定资产业务的核算</a:t>
            </a:r>
            <a:endParaRPr lang="en-US" altLang="zh-CN" sz="3200" dirty="0">
              <a:solidFill>
                <a:srgbClr val="0000FF"/>
              </a:solidFill>
              <a:latin typeface="黑体" panose="02010609060101010101" pitchFamily="49" charset="-122"/>
              <a:ea typeface="黑体" panose="02010609060101010101" pitchFamily="49" charset="-122"/>
            </a:endParaRPr>
          </a:p>
          <a:p>
            <a:pPr eaLnBrk="1" hangingPunct="1">
              <a:lnSpc>
                <a:spcPct val="150000"/>
              </a:lnSpc>
              <a:buClr>
                <a:srgbClr val="0000FF"/>
              </a:buClr>
              <a:buFont typeface="Wingdings" panose="05000000000000000000" pitchFamily="2" charset="2"/>
              <a:buChar char="p"/>
            </a:pPr>
            <a:r>
              <a:rPr lang="zh-CN" altLang="zh-CN" sz="3200" dirty="0">
                <a:solidFill>
                  <a:srgbClr val="0000FF"/>
                </a:solidFill>
                <a:latin typeface="黑体" panose="02010609060101010101" pitchFamily="49" charset="-122"/>
                <a:ea typeface="黑体" panose="02010609060101010101" pitchFamily="49" charset="-122"/>
              </a:rPr>
              <a:t>（四）固定资产的价值损耗与分摊</a:t>
            </a:r>
            <a:r>
              <a:rPr lang="en-US" altLang="zh-CN" sz="3200" dirty="0">
                <a:solidFill>
                  <a:srgbClr val="0000FF"/>
                </a:solidFill>
                <a:latin typeface="黑体" panose="02010609060101010101" pitchFamily="49" charset="-122"/>
                <a:ea typeface="黑体" panose="02010609060101010101" pitchFamily="49" charset="-122"/>
              </a:rPr>
              <a:t>—</a:t>
            </a:r>
            <a:r>
              <a:rPr lang="zh-CN" altLang="en-US" sz="3200" dirty="0">
                <a:solidFill>
                  <a:srgbClr val="0000FF"/>
                </a:solidFill>
                <a:latin typeface="黑体" panose="02010609060101010101" pitchFamily="49" charset="-122"/>
                <a:ea typeface="黑体" panose="02010609060101010101" pitchFamily="49" charset="-122"/>
              </a:rPr>
              <a:t>折旧</a:t>
            </a:r>
            <a:endParaRPr lang="zh-CN" altLang="en-US" sz="3200" dirty="0">
              <a:solidFill>
                <a:srgbClr val="0000FF"/>
              </a:solidFill>
              <a:latin typeface="黑体" panose="02010609060101010101" pitchFamily="49" charset="-122"/>
              <a:ea typeface="黑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solidFill>
                  <a:srgbClr val="FF0000"/>
                </a:solidFill>
                <a:latin typeface="楷体" panose="02010609060101010101" pitchFamily="49" charset="-122"/>
                <a:ea typeface="楷体" panose="02010609060101010101" pitchFamily="49" charset="-122"/>
              </a:rPr>
              <a:t>折旧的产生：</a:t>
            </a:r>
            <a:r>
              <a:rPr lang="zh-CN" altLang="en-US" sz="3200" dirty="0">
                <a:latin typeface="楷体" panose="02010609060101010101" pitchFamily="49" charset="-122"/>
                <a:ea typeface="楷体" panose="02010609060101010101" pitchFamily="49" charset="-122"/>
              </a:rPr>
              <a:t>固定资产在生产经营中反复使用，其实物形态保持不变，但其价值会随着使用次数的增加而逐渐减少。</a:t>
            </a:r>
            <a:endParaRPr lang="zh-CN" altLang="en-US"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科目：累计折旧</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endParaRPr lang="en-US" altLang="zh-CN" sz="3200" dirty="0">
              <a:solidFill>
                <a:srgbClr val="000000"/>
              </a:solidFill>
              <a:latin typeface="楷体" panose="02010609060101010101" pitchFamily="49" charset="-122"/>
              <a:ea typeface="楷体" panose="02010609060101010101" pitchFamily="49" charset="-122"/>
            </a:endParaRPr>
          </a:p>
        </p:txBody>
      </p:sp>
      <p:sp>
        <p:nvSpPr>
          <p:cNvPr id="231426" name="日期占位符 3"/>
          <p:cNvSpPr>
            <a:spLocks noGrp="1"/>
          </p:cNvSpPr>
          <p:nvPr>
            <p:ph type="dt" sz="half" idx="10"/>
          </p:nvPr>
        </p:nvSpPr>
        <p:spPr/>
        <p:txBody>
          <a:bodyPr wrap="square" lIns="91440" tIns="45720" rIns="91440" bIns="45720" anchor="t"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fld id="{BB962C8B-B14F-4D97-AF65-F5344CB8AC3E}" type="datetime3">
              <a:rPr lang="zh-CN" altLang="en-US" sz="1200" dirty="0">
                <a:solidFill>
                  <a:srgbClr val="FFFFFF"/>
                </a:solidFill>
                <a:latin typeface="Arial" panose="020B0604020202020204" pitchFamily="34" charset="0"/>
                <a:ea typeface="黑体" panose="02010609060101010101" pitchFamily="49" charset="-122"/>
              </a:rPr>
            </a:fld>
            <a:endParaRPr lang="zh-CN" altLang="en-US" sz="1200" dirty="0">
              <a:solidFill>
                <a:srgbClr val="FFFFFF"/>
              </a:solidFill>
              <a:latin typeface="Arial" panose="020B0604020202020204" pitchFamily="34" charset="0"/>
              <a:ea typeface="黑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7570" name="Rectangle 2"/>
          <p:cNvSpPr>
            <a:spLocks noGrp="1" noRot="1"/>
          </p:cNvSpPr>
          <p:nvPr/>
        </p:nvSpPr>
        <p:spPr>
          <a:xfrm>
            <a:off x="1045845" y="1192530"/>
            <a:ext cx="10149205" cy="1438275"/>
          </a:xfrm>
          <a:prstGeom prst="rect">
            <a:avLst/>
          </a:prstGeom>
          <a:noFill/>
          <a:ln w="9525">
            <a:noFill/>
          </a:ln>
        </p:spPr>
        <p:txBody>
          <a:bodyPr wrap="square" lIns="91440" tIns="45720" rIns="91440" bIns="45720" anchor="t" anchorCtr="0"/>
          <a:p>
            <a:pPr marL="19050" lvl="1" indent="-457200" eaLnBrk="0" hangingPunct="0">
              <a:lnSpc>
                <a:spcPct val="150000"/>
              </a:lnSpc>
              <a:buClr>
                <a:srgbClr val="FF0000"/>
              </a:buClr>
              <a:buFont typeface="Wingdings" panose="05000000000000000000" pitchFamily="2" charset="2"/>
              <a:buChar char="p"/>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4-14】</a:t>
            </a:r>
            <a:r>
              <a:rPr lang="en-US" altLang="zh-CN" sz="3200" b="1" dirty="0">
                <a:latin typeface="楷体" panose="02010609060101010101" pitchFamily="49" charset="-122"/>
                <a:ea typeface="楷体" panose="02010609060101010101" pitchFamily="49" charset="-122"/>
              </a:rPr>
              <a:t>2024</a:t>
            </a:r>
            <a:r>
              <a:rPr lang="zh-CN" altLang="en-US" sz="3200" b="1" dirty="0">
                <a:latin typeface="楷体" panose="02010609060101010101" pitchFamily="49" charset="-122"/>
                <a:ea typeface="楷体" panose="02010609060101010101" pitchFamily="49" charset="-122"/>
              </a:rPr>
              <a:t>年</a:t>
            </a:r>
            <a:r>
              <a:rPr lang="en-US" altLang="zh-CN" sz="3200" b="1" dirty="0">
                <a:latin typeface="楷体" panose="02010609060101010101" pitchFamily="49" charset="-122"/>
                <a:ea typeface="楷体" panose="02010609060101010101" pitchFamily="49" charset="-122"/>
              </a:rPr>
              <a:t>7</a:t>
            </a:r>
            <a:r>
              <a:rPr lang="zh-CN" altLang="en-US" sz="3200" b="1" dirty="0">
                <a:latin typeface="楷体" panose="02010609060101010101" pitchFamily="49" charset="-122"/>
                <a:ea typeface="楷体" panose="02010609060101010101" pitchFamily="49" charset="-122"/>
              </a:rPr>
              <a:t>月，大华公司</a:t>
            </a:r>
            <a:r>
              <a:rPr lang="en-US" altLang="zh-CN" sz="3200" b="1" dirty="0">
                <a:latin typeface="楷体" panose="02010609060101010101" pitchFamily="49" charset="-122"/>
                <a:ea typeface="楷体" panose="02010609060101010101" pitchFamily="49" charset="-122"/>
              </a:rPr>
              <a:t>113 000</a:t>
            </a:r>
            <a:r>
              <a:rPr lang="zh-CN" altLang="en-US" sz="3200" b="1" dirty="0">
                <a:latin typeface="楷体" panose="02010609060101010101" pitchFamily="49" charset="-122"/>
                <a:ea typeface="楷体" panose="02010609060101010101" pitchFamily="49" charset="-122"/>
              </a:rPr>
              <a:t>元购进一批办公用电脑，其发票显示电脑</a:t>
            </a:r>
            <a:r>
              <a:rPr lang="en-US" altLang="zh-CN" sz="3200" b="1" dirty="0">
                <a:latin typeface="楷体" panose="02010609060101010101" pitchFamily="49" charset="-122"/>
                <a:ea typeface="楷体" panose="02010609060101010101" pitchFamily="49" charset="-122"/>
              </a:rPr>
              <a:t>100 000</a:t>
            </a:r>
            <a:r>
              <a:rPr lang="zh-CN" altLang="en-US" sz="3200" b="1" dirty="0">
                <a:latin typeface="楷体" panose="02010609060101010101" pitchFamily="49" charset="-122"/>
                <a:ea typeface="楷体" panose="02010609060101010101" pitchFamily="49" charset="-122"/>
              </a:rPr>
              <a:t>，增值税</a:t>
            </a:r>
            <a:r>
              <a:rPr lang="en-US" altLang="zh-CN" sz="3200" b="1" dirty="0">
                <a:latin typeface="楷体" panose="02010609060101010101" pitchFamily="49" charset="-122"/>
                <a:ea typeface="楷体" panose="02010609060101010101" pitchFamily="49" charset="-122"/>
              </a:rPr>
              <a:t>13 000</a:t>
            </a:r>
            <a:r>
              <a:rPr lang="zh-CN" altLang="en-US" sz="3200" b="1" dirty="0">
                <a:latin typeface="楷体" panose="02010609060101010101" pitchFamily="49" charset="-122"/>
                <a:ea typeface="楷体" panose="02010609060101010101" pitchFamily="49" charset="-122"/>
              </a:rPr>
              <a:t>元。</a:t>
            </a:r>
            <a:endParaRPr lang="en-US" altLang="zh-CN" sz="3200" b="1" dirty="0">
              <a:latin typeface="楷体" panose="02010609060101010101" pitchFamily="49" charset="-122"/>
              <a:ea typeface="楷体" panose="02010609060101010101" pitchFamily="49" charset="-122"/>
            </a:endParaRPr>
          </a:p>
        </p:txBody>
      </p:sp>
      <p:sp>
        <p:nvSpPr>
          <p:cNvPr id="5" name="矩形 4"/>
          <p:cNvSpPr/>
          <p:nvPr/>
        </p:nvSpPr>
        <p:spPr>
          <a:xfrm>
            <a:off x="1992313" y="3502025"/>
            <a:ext cx="8416925" cy="2676525"/>
          </a:xfrm>
          <a:prstGeom prst="rect">
            <a:avLst/>
          </a:prstGeom>
        </p:spPr>
        <p:txBody>
          <a:bodyPr wrap="square">
            <a:spAutoFit/>
          </a:bodyPr>
          <a:lstStyle/>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会计分录：</a:t>
            </a:r>
            <a:endPar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固定资产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100 000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应交税费</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应交增值税（进项税额）</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13 000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72009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贷：银行存款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113 000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8594" name="Rectangle 2"/>
          <p:cNvSpPr>
            <a:spLocks noGrp="1" noRot="1"/>
          </p:cNvSpPr>
          <p:nvPr/>
        </p:nvSpPr>
        <p:spPr>
          <a:xfrm>
            <a:off x="934720" y="1190625"/>
            <a:ext cx="10565765" cy="1428750"/>
          </a:xfrm>
          <a:prstGeom prst="rect">
            <a:avLst/>
          </a:prstGeom>
          <a:noFill/>
          <a:ln w="9525">
            <a:noFill/>
          </a:ln>
        </p:spPr>
        <p:txBody>
          <a:bodyPr wrap="square" lIns="91440" tIns="45720" rIns="91440" bIns="45720" anchor="t" anchorCtr="0"/>
          <a:p>
            <a:pPr marL="19050" lvl="1" indent="-457200" eaLnBrk="0" hangingPunct="0">
              <a:lnSpc>
                <a:spcPct val="150000"/>
              </a:lnSpc>
              <a:buClr>
                <a:srgbClr val="FF0000"/>
              </a:buClr>
              <a:buFont typeface="Wingdings" panose="05000000000000000000" pitchFamily="2" charset="2"/>
              <a:buChar char="p"/>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4-15】</a:t>
            </a:r>
            <a:r>
              <a:rPr lang="zh-CN" altLang="en-US" sz="3200" b="1" dirty="0">
                <a:latin typeface="楷体" panose="02010609060101010101" pitchFamily="49" charset="-122"/>
                <a:ea typeface="楷体" panose="02010609060101010101" pitchFamily="49" charset="-122"/>
              </a:rPr>
              <a:t>承上例，电脑预计使用期限</a:t>
            </a:r>
            <a:r>
              <a:rPr lang="en-US" altLang="zh-CN" sz="3200" b="1" dirty="0">
                <a:latin typeface="楷体" panose="02010609060101010101" pitchFamily="49" charset="-122"/>
                <a:ea typeface="楷体" panose="02010609060101010101" pitchFamily="49" charset="-122"/>
              </a:rPr>
              <a:t>5</a:t>
            </a:r>
            <a:r>
              <a:rPr lang="zh-CN" altLang="en-US" sz="3200" b="1" dirty="0">
                <a:latin typeface="楷体" panose="02010609060101010101" pitchFamily="49" charset="-122"/>
                <a:ea typeface="楷体" panose="02010609060101010101" pitchFamily="49" charset="-122"/>
              </a:rPr>
              <a:t>年。计提每年电脑折旧（双倍余额递减法）。</a:t>
            </a:r>
            <a:endParaRPr lang="en-US" altLang="zh-CN" sz="3200" b="1" dirty="0">
              <a:latin typeface="楷体" panose="02010609060101010101" pitchFamily="49" charset="-122"/>
              <a:ea typeface="楷体" panose="02010609060101010101" pitchFamily="49" charset="-122"/>
            </a:endParaRPr>
          </a:p>
        </p:txBody>
      </p:sp>
      <p:sp>
        <p:nvSpPr>
          <p:cNvPr id="2" name="矩形 1"/>
          <p:cNvSpPr/>
          <p:nvPr/>
        </p:nvSpPr>
        <p:spPr>
          <a:xfrm>
            <a:off x="2027238" y="2995613"/>
            <a:ext cx="8207375" cy="2306955"/>
          </a:xfrm>
          <a:prstGeom prst="rect">
            <a:avLst/>
          </a:prstGeom>
          <a:solidFill>
            <a:schemeClr val="bg1"/>
          </a:solidFill>
        </p:spPr>
        <p:txBody>
          <a:bodyPr wrap="square">
            <a:spAutoFit/>
          </a:bodyPr>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会计分录：</a:t>
            </a:r>
            <a:endPar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借：管理费用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40 000</a:t>
            </a: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endPar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贷：累计折旧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40 000</a:t>
            </a:r>
            <a:endPar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9618" name="Rectangle 2"/>
          <p:cNvSpPr>
            <a:spLocks noGrp="1" noRot="1"/>
          </p:cNvSpPr>
          <p:nvPr/>
        </p:nvSpPr>
        <p:spPr>
          <a:xfrm>
            <a:off x="973455" y="1192530"/>
            <a:ext cx="10460355" cy="2235835"/>
          </a:xfrm>
          <a:prstGeom prst="rect">
            <a:avLst/>
          </a:prstGeom>
          <a:noFill/>
          <a:ln w="9525">
            <a:noFill/>
          </a:ln>
        </p:spPr>
        <p:txBody>
          <a:bodyPr wrap="square" lIns="91440" tIns="45720" rIns="91440" bIns="45720" anchor="t" anchorCtr="0"/>
          <a:p>
            <a:pPr marL="19050" lvl="1" indent="-457200" eaLnBrk="0" hangingPunct="0">
              <a:lnSpc>
                <a:spcPct val="150000"/>
              </a:lnSpc>
              <a:buClr>
                <a:srgbClr val="FF0000"/>
              </a:buClr>
              <a:buFont typeface="Wingdings" panose="05000000000000000000" pitchFamily="2" charset="2"/>
              <a:buChar char="p"/>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4-16】</a:t>
            </a:r>
            <a:r>
              <a:rPr lang="en-US" altLang="zh-CN" sz="3200" b="1" dirty="0">
                <a:latin typeface="楷体" panose="02010609060101010101" pitchFamily="49" charset="-122"/>
                <a:ea typeface="楷体" panose="02010609060101010101" pitchFamily="49" charset="-122"/>
              </a:rPr>
              <a:t>2024</a:t>
            </a:r>
            <a:r>
              <a:rPr lang="zh-CN" altLang="en-US" sz="3200" b="1" dirty="0">
                <a:latin typeface="楷体" panose="02010609060101010101" pitchFamily="49" charset="-122"/>
                <a:ea typeface="楷体" panose="02010609060101010101" pitchFamily="49" charset="-122"/>
              </a:rPr>
              <a:t>年</a:t>
            </a:r>
            <a:r>
              <a:rPr lang="en-US" altLang="zh-CN" sz="3200" b="1" dirty="0">
                <a:latin typeface="楷体" panose="02010609060101010101" pitchFamily="49" charset="-122"/>
                <a:ea typeface="楷体" panose="02010609060101010101" pitchFamily="49" charset="-122"/>
              </a:rPr>
              <a:t>7</a:t>
            </a:r>
            <a:r>
              <a:rPr lang="zh-CN" altLang="en-US" sz="3200" b="1" dirty="0">
                <a:latin typeface="楷体" panose="02010609060101010101" pitchFamily="49" charset="-122"/>
                <a:ea typeface="楷体" panose="02010609060101010101" pitchFamily="49" charset="-122"/>
              </a:rPr>
              <a:t>月，大华公司</a:t>
            </a:r>
            <a:r>
              <a:rPr lang="en-US" altLang="zh-CN" sz="3200" b="1" dirty="0">
                <a:latin typeface="楷体" panose="02010609060101010101" pitchFamily="49" charset="-122"/>
                <a:ea typeface="楷体" panose="02010609060101010101" pitchFamily="49" charset="-122"/>
              </a:rPr>
              <a:t>113 000</a:t>
            </a:r>
            <a:r>
              <a:rPr lang="zh-CN" altLang="en-US" sz="3200" b="1" dirty="0">
                <a:latin typeface="楷体" panose="02010609060101010101" pitchFamily="49" charset="-122"/>
                <a:ea typeface="楷体" panose="02010609060101010101" pitchFamily="49" charset="-122"/>
              </a:rPr>
              <a:t>元购进一条生产线，需要安装。其发票显示设备</a:t>
            </a:r>
            <a:r>
              <a:rPr lang="en-US" altLang="zh-CN" sz="3200" b="1" dirty="0">
                <a:latin typeface="楷体" panose="02010609060101010101" pitchFamily="49" charset="-122"/>
                <a:ea typeface="楷体" panose="02010609060101010101" pitchFamily="49" charset="-122"/>
              </a:rPr>
              <a:t>100 000</a:t>
            </a:r>
            <a:r>
              <a:rPr lang="zh-CN" altLang="en-US" sz="3200" b="1" dirty="0">
                <a:latin typeface="楷体" panose="02010609060101010101" pitchFamily="49" charset="-122"/>
                <a:ea typeface="楷体" panose="02010609060101010101" pitchFamily="49" charset="-122"/>
              </a:rPr>
              <a:t>，增值税</a:t>
            </a:r>
            <a:r>
              <a:rPr lang="en-US" altLang="zh-CN" sz="3200" b="1" dirty="0">
                <a:latin typeface="楷体" panose="02010609060101010101" pitchFamily="49" charset="-122"/>
                <a:ea typeface="楷体" panose="02010609060101010101" pitchFamily="49" charset="-122"/>
              </a:rPr>
              <a:t>13 000</a:t>
            </a:r>
            <a:r>
              <a:rPr lang="zh-CN" altLang="en-US" sz="3200" b="1" dirty="0">
                <a:latin typeface="楷体" panose="02010609060101010101" pitchFamily="49" charset="-122"/>
                <a:ea typeface="楷体" panose="02010609060101010101" pitchFamily="49" charset="-122"/>
              </a:rPr>
              <a:t>元。</a:t>
            </a:r>
            <a:endParaRPr lang="en-US" altLang="zh-CN" sz="3200" b="1" dirty="0">
              <a:latin typeface="楷体" panose="02010609060101010101" pitchFamily="49" charset="-122"/>
              <a:ea typeface="楷体" panose="02010609060101010101" pitchFamily="49" charset="-122"/>
            </a:endParaRPr>
          </a:p>
        </p:txBody>
      </p:sp>
      <p:sp>
        <p:nvSpPr>
          <p:cNvPr id="5" name="矩形 4"/>
          <p:cNvSpPr/>
          <p:nvPr/>
        </p:nvSpPr>
        <p:spPr>
          <a:xfrm>
            <a:off x="1992313" y="3502025"/>
            <a:ext cx="8416925" cy="2676525"/>
          </a:xfrm>
          <a:prstGeom prst="rect">
            <a:avLst/>
          </a:prstGeom>
        </p:spPr>
        <p:txBody>
          <a:bodyPr wrap="square">
            <a:spAutoFit/>
          </a:bodyPr>
          <a:lstStyle/>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会计分录：</a:t>
            </a:r>
            <a:endPar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借：在建工程</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100 000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应交税费</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a:t>
            </a: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应交增值税（进项税额）</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13 000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72009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贷：银行存款                      </a:t>
            </a:r>
            <a:r>
              <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113 000</a:t>
            </a:r>
            <a:endParaRPr kumimoji="0" lang="en-US" altLang="zh-CN" sz="28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0642" name="Rectangle 2"/>
          <p:cNvSpPr>
            <a:spLocks noGrp="1" noRot="1"/>
          </p:cNvSpPr>
          <p:nvPr/>
        </p:nvSpPr>
        <p:spPr>
          <a:xfrm>
            <a:off x="1089660" y="1190625"/>
            <a:ext cx="10061575" cy="1428750"/>
          </a:xfrm>
          <a:prstGeom prst="rect">
            <a:avLst/>
          </a:prstGeom>
          <a:noFill/>
          <a:ln w="9525">
            <a:noFill/>
          </a:ln>
        </p:spPr>
        <p:txBody>
          <a:bodyPr wrap="square" lIns="91440" tIns="45720" rIns="91440" bIns="45720" anchor="t" anchorCtr="0"/>
          <a:p>
            <a:pPr marL="19050" lvl="1" indent="-457200" eaLnBrk="0" hangingPunct="0">
              <a:lnSpc>
                <a:spcPct val="150000"/>
              </a:lnSpc>
              <a:buClr>
                <a:srgbClr val="FF0000"/>
              </a:buClr>
              <a:buFont typeface="Wingdings" panose="05000000000000000000" pitchFamily="2" charset="2"/>
              <a:buChar char="p"/>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4-17】</a:t>
            </a:r>
            <a:r>
              <a:rPr lang="zh-CN" altLang="en-US" sz="3200" b="1" dirty="0">
                <a:latin typeface="楷体" panose="02010609060101010101" pitchFamily="49" charset="-122"/>
                <a:ea typeface="楷体" panose="02010609060101010101" pitchFamily="49" charset="-122"/>
              </a:rPr>
              <a:t>承上例，用于生产线安装的人工费</a:t>
            </a:r>
            <a:r>
              <a:rPr lang="en-US" altLang="zh-CN" sz="3200" b="1" dirty="0">
                <a:latin typeface="楷体" panose="02010609060101010101" pitchFamily="49" charset="-122"/>
                <a:ea typeface="楷体" panose="02010609060101010101" pitchFamily="49" charset="-122"/>
              </a:rPr>
              <a:t>5 000</a:t>
            </a:r>
            <a:r>
              <a:rPr lang="zh-CN" altLang="en-US" sz="3200" b="1" dirty="0">
                <a:latin typeface="楷体" panose="02010609060101010101" pitchFamily="49" charset="-122"/>
                <a:ea typeface="楷体" panose="02010609060101010101" pitchFamily="49" charset="-122"/>
              </a:rPr>
              <a:t>元。</a:t>
            </a:r>
            <a:endParaRPr lang="en-US" altLang="zh-CN" sz="3200" b="1" dirty="0">
              <a:latin typeface="楷体" panose="02010609060101010101" pitchFamily="49" charset="-122"/>
              <a:ea typeface="楷体" panose="02010609060101010101" pitchFamily="49" charset="-122"/>
            </a:endParaRPr>
          </a:p>
        </p:txBody>
      </p:sp>
      <p:sp>
        <p:nvSpPr>
          <p:cNvPr id="2" name="矩形 1"/>
          <p:cNvSpPr/>
          <p:nvPr/>
        </p:nvSpPr>
        <p:spPr>
          <a:xfrm>
            <a:off x="2027238" y="2995613"/>
            <a:ext cx="8207375" cy="2306955"/>
          </a:xfrm>
          <a:prstGeom prst="rect">
            <a:avLst/>
          </a:prstGeom>
          <a:solidFill>
            <a:schemeClr val="bg1"/>
          </a:solidFill>
        </p:spPr>
        <p:txBody>
          <a:bodyPr wrap="square">
            <a:spAutoFit/>
          </a:bodyPr>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会计分录：</a:t>
            </a:r>
            <a:endPar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借：在建工程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5</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000</a:t>
            </a: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endPar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贷：应付职工薪酬             </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5</a:t>
            </a:r>
            <a:r>
              <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000</a:t>
            </a:r>
            <a:endParaRPr kumimoji="0" lang="en-US" altLang="zh-CN" sz="32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1666" name="Rectangle 2"/>
          <p:cNvSpPr>
            <a:spLocks noGrp="1" noRot="1"/>
          </p:cNvSpPr>
          <p:nvPr/>
        </p:nvSpPr>
        <p:spPr>
          <a:xfrm>
            <a:off x="995045" y="1190625"/>
            <a:ext cx="10449560" cy="1428750"/>
          </a:xfrm>
          <a:prstGeom prst="rect">
            <a:avLst/>
          </a:prstGeom>
          <a:noFill/>
          <a:ln w="9525">
            <a:noFill/>
          </a:ln>
        </p:spPr>
        <p:txBody>
          <a:bodyPr wrap="square" lIns="91440" tIns="45720" rIns="91440" bIns="45720" anchor="t" anchorCtr="0"/>
          <a:p>
            <a:pPr marL="19050" lvl="1" indent="-457200" eaLnBrk="0" hangingPunct="0">
              <a:lnSpc>
                <a:spcPct val="150000"/>
              </a:lnSpc>
              <a:buClr>
                <a:srgbClr val="FF0000"/>
              </a:buClr>
              <a:buFont typeface="Wingdings" panose="05000000000000000000" pitchFamily="2" charset="2"/>
              <a:buChar char="p"/>
            </a:pP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en-US" altLang="zh-CN" sz="3200" b="1" dirty="0">
                <a:solidFill>
                  <a:srgbClr val="FF0000"/>
                </a:solidFill>
                <a:latin typeface="楷体" panose="02010609060101010101" pitchFamily="49" charset="-122"/>
                <a:ea typeface="楷体" panose="02010609060101010101" pitchFamily="49" charset="-122"/>
              </a:rPr>
              <a:t>4-18】</a:t>
            </a:r>
            <a:r>
              <a:rPr lang="zh-CN" altLang="en-US" sz="3200" b="1" dirty="0">
                <a:latin typeface="楷体" panose="02010609060101010101" pitchFamily="49" charset="-122"/>
                <a:ea typeface="楷体" panose="02010609060101010101" pitchFamily="49" charset="-122"/>
              </a:rPr>
              <a:t>承上例，生产线验收合格投入使用，一年后计提第一年折旧</a:t>
            </a:r>
            <a:r>
              <a:rPr lang="en-US" altLang="zh-CN" sz="3200" b="1" dirty="0">
                <a:latin typeface="楷体" panose="02010609060101010101" pitchFamily="49" charset="-122"/>
                <a:ea typeface="楷体" panose="02010609060101010101" pitchFamily="49" charset="-122"/>
              </a:rPr>
              <a:t>4</a:t>
            </a:r>
            <a:r>
              <a:rPr lang="zh-CN" altLang="en-US" sz="3200" b="1" dirty="0">
                <a:latin typeface="楷体" panose="02010609060101010101" pitchFamily="49" charset="-122"/>
                <a:ea typeface="楷体" panose="02010609060101010101" pitchFamily="49" charset="-122"/>
              </a:rPr>
              <a:t>万元。</a:t>
            </a:r>
            <a:endParaRPr lang="en-US" altLang="zh-CN" sz="3200" b="1" dirty="0">
              <a:latin typeface="楷体" panose="02010609060101010101" pitchFamily="49" charset="-122"/>
              <a:ea typeface="楷体" panose="02010609060101010101" pitchFamily="49" charset="-122"/>
            </a:endParaRPr>
          </a:p>
        </p:txBody>
      </p:sp>
      <p:sp>
        <p:nvSpPr>
          <p:cNvPr id="2" name="矩形 1"/>
          <p:cNvSpPr/>
          <p:nvPr/>
        </p:nvSpPr>
        <p:spPr>
          <a:xfrm>
            <a:off x="2032000" y="2768600"/>
            <a:ext cx="7788275" cy="1891665"/>
          </a:xfrm>
          <a:prstGeom prst="rect">
            <a:avLst/>
          </a:prstGeom>
          <a:solidFill>
            <a:schemeClr val="bg1"/>
          </a:solidFill>
        </p:spPr>
        <p:txBody>
          <a:bodyPr wrap="square">
            <a:spAutoFit/>
          </a:bodyPr>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验收：</a:t>
            </a:r>
            <a:endPar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借：固定资产    </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105 000</a:t>
            </a:r>
            <a:endPar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贷：</a:t>
            </a:r>
            <a:r>
              <a:rPr lang="zh-CN" altLang="zh-CN" sz="2600" b="1" strike="noStrike" kern="0" noProof="0" dirty="0">
                <a:ln>
                  <a:noFill/>
                </a:ln>
                <a:solidFill>
                  <a:srgbClr val="080808"/>
                </a:solidFill>
                <a:effectLst/>
                <a:uLnTx/>
                <a:uFillTx/>
                <a:latin typeface="仿宋" panose="02010609060101010101" pitchFamily="49" charset="-122"/>
                <a:ea typeface="仿宋" panose="02010609060101010101" pitchFamily="49" charset="-122"/>
                <a:cs typeface="+mn-cs"/>
                <a:sym typeface="+mn-ea"/>
              </a:rPr>
              <a:t>在建工程     </a:t>
            </a:r>
            <a:r>
              <a:rPr lang="en-US" altLang="zh-CN" sz="2600" b="1" strike="noStrike" kern="0" noProof="0" dirty="0">
                <a:ln>
                  <a:noFill/>
                </a:ln>
                <a:solidFill>
                  <a:srgbClr val="080808"/>
                </a:solidFill>
                <a:effectLst/>
                <a:uLnTx/>
                <a:uFillTx/>
                <a:latin typeface="仿宋" panose="02010609060101010101" pitchFamily="49" charset="-122"/>
                <a:ea typeface="仿宋" panose="02010609060101010101" pitchFamily="49" charset="-122"/>
                <a:cs typeface="+mn-cs"/>
                <a:sym typeface="+mn-ea"/>
              </a:rPr>
              <a:t>105 000</a:t>
            </a:r>
            <a:endPar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3" name="矩形 2"/>
          <p:cNvSpPr/>
          <p:nvPr/>
        </p:nvSpPr>
        <p:spPr>
          <a:xfrm>
            <a:off x="2027238" y="4652963"/>
            <a:ext cx="8247063" cy="1891665"/>
          </a:xfrm>
          <a:prstGeom prst="rect">
            <a:avLst/>
          </a:prstGeom>
          <a:solidFill>
            <a:schemeClr val="bg1"/>
          </a:solidFill>
        </p:spPr>
        <p:txBody>
          <a:bodyPr wrap="square">
            <a:spAutoFit/>
          </a:bodyPr>
          <a:p>
            <a:pPr marL="0" marR="0" lvl="1" indent="0" algn="l" defTabSz="914400" rtl="0" eaLnBrk="1" fontAlgn="base" latinLnBrk="0" hangingPunct="1">
              <a:lnSpc>
                <a:spcPct val="150000"/>
              </a:lnSpc>
              <a:spcBef>
                <a:spcPts val="0"/>
              </a:spcBef>
              <a:spcAft>
                <a:spcPct val="0"/>
              </a:spcAft>
              <a:buClr>
                <a:srgbClr val="470CEE"/>
              </a:buClr>
              <a:buSzTx/>
              <a:buFontTx/>
              <a:buNone/>
              <a:defRPr/>
            </a:pPr>
            <a:r>
              <a:rPr lang="zh-CN" altLang="en-US" sz="2600" b="1" strike="noStrike" kern="0" noProof="0" dirty="0">
                <a:ln>
                  <a:noFill/>
                </a:ln>
                <a:solidFill>
                  <a:srgbClr val="080808"/>
                </a:solidFill>
                <a:effectLst/>
                <a:uLnTx/>
                <a:uFillTx/>
                <a:latin typeface="仿宋" panose="02010609060101010101" pitchFamily="49" charset="-122"/>
                <a:ea typeface="仿宋" panose="02010609060101010101" pitchFamily="49" charset="-122"/>
                <a:cs typeface="+mn-cs"/>
                <a:sym typeface="+mn-ea"/>
              </a:rPr>
              <a:t>计提折旧：</a:t>
            </a:r>
            <a:endPar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借：制造费用     </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40 000</a:t>
            </a:r>
            <a:r>
              <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endPar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a:p>
            <a:pPr marL="0" marR="0" lvl="1" indent="0" algn="l" defTabSz="914400" rtl="0" eaLnBrk="1" fontAlgn="base" latinLnBrk="0" hangingPunct="1">
              <a:lnSpc>
                <a:spcPct val="150000"/>
              </a:lnSpc>
              <a:spcBef>
                <a:spcPts val="0"/>
              </a:spcBef>
              <a:spcAft>
                <a:spcPct val="0"/>
              </a:spcAft>
              <a:buClr>
                <a:srgbClr val="470CEE"/>
              </a:buClr>
              <a:buSzTx/>
              <a:buFontTx/>
              <a:buNone/>
              <a:defRPr/>
            </a:pPr>
            <a:r>
              <a:rPr kumimoji="0" lang="zh-CN"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         </a:t>
            </a:r>
            <a:r>
              <a:rPr kumimoji="0" lang="zh-CN" altLang="en-US"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贷：累计折旧      </a:t>
            </a:r>
            <a:r>
              <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40 000</a:t>
            </a:r>
            <a:endParaRPr kumimoji="0" lang="en-US" altLang="zh-CN" sz="2600" b="1" i="0" u="none" strike="noStrike" kern="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charRg st="4" end="2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charRg st="27" end="5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charRg st="6" end="3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charRg st="33" end="6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1905" name="Rectangle 2"/>
          <p:cNvSpPr/>
          <p:nvPr>
            <p:ph idx="1"/>
          </p:nvPr>
        </p:nvSpPr>
        <p:spPr>
          <a:xfrm>
            <a:off x="904875" y="1219200"/>
            <a:ext cx="10328910" cy="1614805"/>
          </a:xfrm>
        </p:spPr>
        <p:txBody>
          <a:bodyPr vert="horz" wrap="square" lIns="91440" tIns="45720" rIns="91440" bIns="45720" anchor="t" anchorCtr="0"/>
          <a:p>
            <a:pPr algn="just" eaLnBrk="1" hangingPunct="1">
              <a:lnSpc>
                <a:spcPct val="140000"/>
              </a:lnSpc>
              <a:buNone/>
            </a:pPr>
            <a:r>
              <a:rPr lang="zh-CN" altLang="en-US" sz="3200" dirty="0">
                <a:solidFill>
                  <a:srgbClr val="FF0000"/>
                </a:solidFill>
                <a:latin typeface="黑体" panose="02010609060101010101" pitchFamily="49" charset="-122"/>
                <a:ea typeface="黑体" panose="02010609060101010101" pitchFamily="49" charset="-122"/>
              </a:rPr>
              <a:t>二、材料采购业务的核算</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40000"/>
              </a:lnSpc>
              <a:buNone/>
            </a:pPr>
            <a:r>
              <a:rPr lang="zh-CN" altLang="en-US" sz="3200" dirty="0">
                <a:solidFill>
                  <a:srgbClr val="0000FF"/>
                </a:solidFill>
                <a:latin typeface="黑体" panose="02010609060101010101" pitchFamily="49" charset="-122"/>
                <a:ea typeface="黑体" panose="02010609060101010101" pitchFamily="49" charset="-122"/>
              </a:rPr>
              <a:t>（一）材料采购业务核算的主要内容</a:t>
            </a:r>
            <a:endParaRPr lang="en-US" altLang="zh-CN" sz="3200" dirty="0">
              <a:latin typeface="楷体" panose="02010609060101010101" pitchFamily="49" charset="-122"/>
              <a:ea typeface="楷体" panose="02010609060101010101" pitchFamily="49" charset="-122"/>
            </a:endParaRPr>
          </a:p>
        </p:txBody>
      </p:sp>
      <p:sp>
        <p:nvSpPr>
          <p:cNvPr id="93188" name="AutoShape 4"/>
          <p:cNvSpPr/>
          <p:nvPr/>
        </p:nvSpPr>
        <p:spPr>
          <a:xfrm>
            <a:off x="2424113" y="4235450"/>
            <a:ext cx="1800225" cy="720725"/>
          </a:xfrm>
          <a:prstGeom prst="roundRect">
            <a:avLst>
              <a:gd name="adj" fmla="val 16667"/>
            </a:avLst>
          </a:prstGeom>
          <a:gradFill rotWithShape="1">
            <a:gsLst>
              <a:gs pos="0">
                <a:srgbClr val="78ECEC"/>
              </a:gs>
              <a:gs pos="100000">
                <a:srgbClr val="509D9D"/>
              </a:gs>
            </a:gsLst>
            <a:lin ang="5400000" scaled="1"/>
            <a:tileRect/>
          </a:gradFill>
          <a:ln w="28575" cap="flat" cmpd="sng">
            <a:solidFill>
              <a:srgbClr val="3366FF"/>
            </a:solidFill>
            <a:prstDash val="solid"/>
            <a:round/>
            <a:headEnd type="none" w="med" len="med"/>
            <a:tailEnd type="none" w="med" len="med"/>
          </a:ln>
        </p:spPr>
        <p:txBody>
          <a:bodyPr wrap="none" anchor="ctr" anchorCtr="0"/>
          <a:p>
            <a:pPr algn="ctr"/>
            <a:r>
              <a:rPr lang="zh-CN" altLang="en-US" sz="3200" b="1" dirty="0">
                <a:latin typeface="仿宋" panose="02010609060101010101" pitchFamily="49" charset="-122"/>
                <a:ea typeface="仿宋" panose="02010609060101010101" pitchFamily="49" charset="-122"/>
              </a:rPr>
              <a:t>供应商</a:t>
            </a:r>
            <a:endParaRPr lang="zh-CN" altLang="en-US" sz="3200" b="1" dirty="0">
              <a:latin typeface="仿宋" panose="02010609060101010101" pitchFamily="49" charset="-122"/>
              <a:ea typeface="仿宋" panose="02010609060101010101" pitchFamily="49" charset="-122"/>
            </a:endParaRPr>
          </a:p>
        </p:txBody>
      </p:sp>
      <p:sp>
        <p:nvSpPr>
          <p:cNvPr id="93189" name="AutoShape 5"/>
          <p:cNvSpPr/>
          <p:nvPr/>
        </p:nvSpPr>
        <p:spPr>
          <a:xfrm>
            <a:off x="6673850" y="4235450"/>
            <a:ext cx="2159000" cy="720725"/>
          </a:xfrm>
          <a:prstGeom prst="roundRect">
            <a:avLst>
              <a:gd name="adj" fmla="val 16667"/>
            </a:avLst>
          </a:prstGeom>
          <a:gradFill rotWithShape="1">
            <a:gsLst>
              <a:gs pos="0">
                <a:srgbClr val="FFCCFF"/>
              </a:gs>
              <a:gs pos="100000">
                <a:srgbClr val="AA88AA"/>
              </a:gs>
            </a:gsLst>
            <a:lin ang="5400000" scaled="1"/>
            <a:tileRect/>
          </a:gradFill>
          <a:ln w="28575" cap="flat" cmpd="sng">
            <a:solidFill>
              <a:srgbClr val="3366FF"/>
            </a:solidFill>
            <a:prstDash val="solid"/>
            <a:round/>
            <a:headEnd type="none" w="med" len="med"/>
            <a:tailEnd type="none" w="med" len="med"/>
          </a:ln>
        </p:spPr>
        <p:txBody>
          <a:bodyPr wrap="none" anchor="ctr" anchorCtr="0"/>
          <a:p>
            <a:pPr algn="ctr"/>
            <a:r>
              <a:rPr lang="zh-CN" altLang="en-US" sz="3200" b="1" dirty="0">
                <a:latin typeface="仿宋" panose="02010609060101010101" pitchFamily="49" charset="-122"/>
                <a:ea typeface="仿宋" panose="02010609060101010101" pitchFamily="49" charset="-122"/>
              </a:rPr>
              <a:t>企业</a:t>
            </a:r>
            <a:endParaRPr lang="zh-CN" altLang="en-US" sz="3200" b="1" dirty="0">
              <a:latin typeface="仿宋" panose="02010609060101010101" pitchFamily="49" charset="-122"/>
              <a:ea typeface="仿宋" panose="02010609060101010101" pitchFamily="49" charset="-122"/>
            </a:endParaRPr>
          </a:p>
        </p:txBody>
      </p:sp>
      <p:sp>
        <p:nvSpPr>
          <p:cNvPr id="93190" name="AutoShape 6"/>
          <p:cNvSpPr/>
          <p:nvPr/>
        </p:nvSpPr>
        <p:spPr>
          <a:xfrm>
            <a:off x="4368800" y="4689475"/>
            <a:ext cx="2089150" cy="215900"/>
          </a:xfrm>
          <a:prstGeom prst="rightArrow">
            <a:avLst>
              <a:gd name="adj1" fmla="val 50000"/>
              <a:gd name="adj2" fmla="val 240075"/>
            </a:avLst>
          </a:prstGeom>
          <a:solidFill>
            <a:srgbClr val="FFCC00"/>
          </a:solidFill>
          <a:ln w="19050" cap="flat" cmpd="sng">
            <a:solidFill>
              <a:schemeClr val="tx1"/>
            </a:solidFill>
            <a:prstDash val="solid"/>
            <a:miter/>
            <a:headEnd type="none" w="med" len="med"/>
            <a:tailEnd type="none" w="med" len="med"/>
          </a:ln>
        </p:spPr>
        <p:txBody>
          <a:bodyPr wrap="none" anchor="ctr" anchorCtr="0"/>
          <a:p>
            <a:endParaRPr lang="zh-CN" altLang="en-US" sz="3200" b="1" dirty="0">
              <a:latin typeface="仿宋" panose="02010609060101010101" pitchFamily="49" charset="-122"/>
              <a:ea typeface="仿宋" panose="02010609060101010101" pitchFamily="49" charset="-122"/>
            </a:endParaRPr>
          </a:p>
        </p:txBody>
      </p:sp>
      <p:sp>
        <p:nvSpPr>
          <p:cNvPr id="93191" name="AutoShape 7"/>
          <p:cNvSpPr/>
          <p:nvPr/>
        </p:nvSpPr>
        <p:spPr>
          <a:xfrm>
            <a:off x="4368800" y="4329113"/>
            <a:ext cx="2087563" cy="215900"/>
          </a:xfrm>
          <a:prstGeom prst="leftArrow">
            <a:avLst>
              <a:gd name="adj1" fmla="val 50000"/>
              <a:gd name="adj2" fmla="val 239892"/>
            </a:avLst>
          </a:prstGeom>
          <a:solidFill>
            <a:schemeClr val="accent1"/>
          </a:solidFill>
          <a:ln w="9525" cap="flat" cmpd="sng">
            <a:solidFill>
              <a:schemeClr val="tx1"/>
            </a:solidFill>
            <a:prstDash val="solid"/>
            <a:miter/>
            <a:headEnd type="none" w="med" len="med"/>
            <a:tailEnd type="none" w="med" len="med"/>
          </a:ln>
        </p:spPr>
        <p:txBody>
          <a:bodyPr wrap="none" anchor="ctr" anchorCtr="0"/>
          <a:p>
            <a:endParaRPr lang="zh-CN" altLang="en-US" sz="3200" b="1" dirty="0">
              <a:latin typeface="仿宋" panose="02010609060101010101" pitchFamily="49" charset="-122"/>
              <a:ea typeface="仿宋" panose="02010609060101010101" pitchFamily="49" charset="-122"/>
            </a:endParaRPr>
          </a:p>
        </p:txBody>
      </p:sp>
      <p:sp>
        <p:nvSpPr>
          <p:cNvPr id="93192" name="AutoShape 8"/>
          <p:cNvSpPr/>
          <p:nvPr/>
        </p:nvSpPr>
        <p:spPr>
          <a:xfrm>
            <a:off x="3722688" y="5245100"/>
            <a:ext cx="3957637" cy="561975"/>
          </a:xfrm>
          <a:prstGeom prst="wedgeRoundRectCallout">
            <a:avLst>
              <a:gd name="adj1" fmla="val -3204"/>
              <a:gd name="adj2" fmla="val -112917"/>
              <a:gd name="adj3" fmla="val 16667"/>
            </a:avLst>
          </a:prstGeom>
          <a:noFill/>
          <a:ln w="9525" cap="flat" cmpd="sng">
            <a:solidFill>
              <a:schemeClr val="tx1"/>
            </a:solidFill>
            <a:prstDash val="solid"/>
            <a:miter/>
            <a:headEnd type="none" w="med" len="med"/>
            <a:tailEnd type="none" w="med" len="med"/>
          </a:ln>
        </p:spPr>
        <p:txBody>
          <a:bodyPr lIns="0" tIns="0" rIns="0" bIns="0" anchor="ctr" anchorCtr="0"/>
          <a:p>
            <a:pPr algn="ctr"/>
            <a:r>
              <a:rPr lang="zh-CN" altLang="en-US" sz="2800" b="1" dirty="0">
                <a:latin typeface="仿宋" panose="02010609060101010101" pitchFamily="49" charset="-122"/>
                <a:ea typeface="仿宋" panose="02010609060101010101" pitchFamily="49" charset="-122"/>
              </a:rPr>
              <a:t>供应材料（或货物）</a:t>
            </a:r>
            <a:endParaRPr lang="zh-CN" altLang="en-US" sz="2800" b="1" dirty="0">
              <a:latin typeface="仿宋" panose="02010609060101010101" pitchFamily="49" charset="-122"/>
              <a:ea typeface="仿宋" panose="02010609060101010101" pitchFamily="49" charset="-122"/>
            </a:endParaRPr>
          </a:p>
        </p:txBody>
      </p:sp>
      <p:sp>
        <p:nvSpPr>
          <p:cNvPr id="93193" name="AutoShape 9"/>
          <p:cNvSpPr/>
          <p:nvPr/>
        </p:nvSpPr>
        <p:spPr>
          <a:xfrm>
            <a:off x="3722688" y="3429000"/>
            <a:ext cx="4257675" cy="592138"/>
          </a:xfrm>
          <a:prstGeom prst="wedgeRoundRectCallout">
            <a:avLst>
              <a:gd name="adj1" fmla="val -32"/>
              <a:gd name="adj2" fmla="val 105815"/>
              <a:gd name="adj3" fmla="val 16667"/>
            </a:avLst>
          </a:prstGeom>
          <a:solidFill>
            <a:schemeClr val="bg1"/>
          </a:solidFill>
          <a:ln w="9525" cap="flat" cmpd="sng">
            <a:solidFill>
              <a:schemeClr val="tx1"/>
            </a:solidFill>
            <a:prstDash val="solid"/>
            <a:miter/>
            <a:headEnd type="none" w="med" len="med"/>
            <a:tailEnd type="none" w="med" len="med"/>
          </a:ln>
        </p:spPr>
        <p:txBody>
          <a:bodyPr lIns="0" tIns="0" rIns="0" bIns="0" anchor="ctr" anchorCtr="0"/>
          <a:p>
            <a:pPr algn="ctr"/>
            <a:r>
              <a:rPr lang="zh-CN" altLang="en-US" sz="2800" b="1" dirty="0">
                <a:solidFill>
                  <a:srgbClr val="7030A0"/>
                </a:solidFill>
                <a:latin typeface="仿宋" panose="02010609060101010101" pitchFamily="49" charset="-122"/>
                <a:ea typeface="仿宋" panose="02010609060101010101" pitchFamily="49" charset="-122"/>
              </a:rPr>
              <a:t>支付采购货款、采购费用</a:t>
            </a:r>
            <a:endParaRPr lang="zh-CN" altLang="en-US" sz="2800" b="1" dirty="0">
              <a:solidFill>
                <a:srgbClr val="7030A0"/>
              </a:solidFill>
              <a:latin typeface="仿宋" panose="02010609060101010101" pitchFamily="49" charset="-122"/>
              <a:ea typeface="仿宋" panose="02010609060101010101" pitchFamily="49" charset="-122"/>
            </a:endParaRPr>
          </a:p>
        </p:txBody>
      </p:sp>
      <p:sp>
        <p:nvSpPr>
          <p:cNvPr id="3" name="AutoShape 9"/>
          <p:cNvSpPr/>
          <p:nvPr/>
        </p:nvSpPr>
        <p:spPr>
          <a:xfrm>
            <a:off x="8624888" y="2905125"/>
            <a:ext cx="1690687" cy="1260475"/>
          </a:xfrm>
          <a:prstGeom prst="wedgeRoundRectCallout">
            <a:avLst>
              <a:gd name="adj1" fmla="val -82444"/>
              <a:gd name="adj2" fmla="val 54606"/>
              <a:gd name="adj3" fmla="val 16667"/>
            </a:avLst>
          </a:prstGeom>
          <a:solidFill>
            <a:schemeClr val="bg1"/>
          </a:solidFill>
          <a:ln w="9525" cap="flat" cmpd="sng">
            <a:solidFill>
              <a:schemeClr val="tx1"/>
            </a:solidFill>
            <a:prstDash val="solid"/>
            <a:miter/>
            <a:headEnd type="none" w="med" len="med"/>
            <a:tailEnd type="none" w="med" len="med"/>
          </a:ln>
        </p:spPr>
        <p:txBody>
          <a:bodyPr lIns="0" tIns="0" rIns="0" bIns="0" anchor="ctr" anchorCtr="0"/>
          <a:p>
            <a:pPr algn="ctr">
              <a:lnSpc>
                <a:spcPct val="150000"/>
              </a:lnSpc>
            </a:pPr>
            <a:r>
              <a:rPr lang="zh-CN" altLang="en-US" sz="2800" b="1" dirty="0">
                <a:latin typeface="仿宋" panose="02010609060101010101" pitchFamily="49" charset="-122"/>
                <a:ea typeface="仿宋" panose="02010609060101010101" pitchFamily="49" charset="-122"/>
              </a:rPr>
              <a:t>入库结转采购成本</a:t>
            </a:r>
            <a:endParaRPr lang="zh-CN" altLang="en-US" sz="2800" b="1" dirty="0">
              <a:latin typeface="仿宋" panose="02010609060101010101" pitchFamily="49" charset="-122"/>
              <a:ea typeface="仿宋"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18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9318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7" presetClass="entr" presetSubtype="8" fill="hold" grpId="0" nodeType="clickEffect">
                                  <p:stCondLst>
                                    <p:cond delay="0"/>
                                  </p:stCondLst>
                                  <p:childTnLst>
                                    <p:set>
                                      <p:cBhvr>
                                        <p:cTn id="13" dur="1" fill="hold">
                                          <p:stCondLst>
                                            <p:cond delay="0"/>
                                          </p:stCondLst>
                                        </p:cTn>
                                        <p:tgtEl>
                                          <p:spTgt spid="93190"/>
                                        </p:tgtEl>
                                        <p:attrNameLst>
                                          <p:attrName>style.visibility</p:attrName>
                                        </p:attrNameLst>
                                      </p:cBhvr>
                                      <p:to>
                                        <p:strVal val="visible"/>
                                      </p:to>
                                    </p:set>
                                    <p:anim calcmode="lin" valueType="num">
                                      <p:cBhvr>
                                        <p:cTn id="14" dur="500" fill="hold"/>
                                        <p:tgtEl>
                                          <p:spTgt spid="93190"/>
                                        </p:tgtEl>
                                        <p:attrNameLst>
                                          <p:attrName>ppt_x</p:attrName>
                                        </p:attrNameLst>
                                      </p:cBhvr>
                                      <p:tavLst>
                                        <p:tav tm="0">
                                          <p:val>
                                            <p:strVal val="#ppt_x-#ppt_w/2"/>
                                          </p:val>
                                        </p:tav>
                                        <p:tav tm="100000">
                                          <p:val>
                                            <p:strVal val="#ppt_x"/>
                                          </p:val>
                                        </p:tav>
                                      </p:tavLst>
                                    </p:anim>
                                    <p:anim calcmode="lin" valueType="num">
                                      <p:cBhvr>
                                        <p:cTn id="15" dur="500" fill="hold"/>
                                        <p:tgtEl>
                                          <p:spTgt spid="93190"/>
                                        </p:tgtEl>
                                        <p:attrNameLst>
                                          <p:attrName>ppt_y</p:attrName>
                                        </p:attrNameLst>
                                      </p:cBhvr>
                                      <p:tavLst>
                                        <p:tav tm="0">
                                          <p:val>
                                            <p:strVal val="#ppt_y"/>
                                          </p:val>
                                        </p:tav>
                                        <p:tav tm="100000">
                                          <p:val>
                                            <p:strVal val="#ppt_y"/>
                                          </p:val>
                                        </p:tav>
                                      </p:tavLst>
                                    </p:anim>
                                    <p:anim calcmode="lin" valueType="num">
                                      <p:cBhvr>
                                        <p:cTn id="16" dur="500" fill="hold"/>
                                        <p:tgtEl>
                                          <p:spTgt spid="93190"/>
                                        </p:tgtEl>
                                        <p:attrNameLst>
                                          <p:attrName>ppt_w</p:attrName>
                                        </p:attrNameLst>
                                      </p:cBhvr>
                                      <p:tavLst>
                                        <p:tav tm="0">
                                          <p:val>
                                            <p:fltVal val="0.000000"/>
                                          </p:val>
                                        </p:tav>
                                        <p:tav tm="100000">
                                          <p:val>
                                            <p:strVal val="#ppt_w"/>
                                          </p:val>
                                        </p:tav>
                                      </p:tavLst>
                                    </p:anim>
                                    <p:anim calcmode="lin" valueType="num">
                                      <p:cBhvr>
                                        <p:cTn id="17" dur="500" fill="hold"/>
                                        <p:tgtEl>
                                          <p:spTgt spid="93190"/>
                                        </p:tgtEl>
                                        <p:attrNameLst>
                                          <p:attrName>ppt_h</p:attrName>
                                        </p:attrNameLst>
                                      </p:cBhvr>
                                      <p:tavLst>
                                        <p:tav tm="0">
                                          <p:val>
                                            <p:strVal val="#ppt_h"/>
                                          </p:val>
                                        </p:tav>
                                        <p:tav tm="100000">
                                          <p:val>
                                            <p:strVal val="#ppt_h"/>
                                          </p:val>
                                        </p:tav>
                                      </p:tavLst>
                                    </p:anim>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9319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7" presetClass="entr" presetSubtype="2" fill="hold" grpId="0" nodeType="clickEffect">
                                  <p:stCondLst>
                                    <p:cond delay="0"/>
                                  </p:stCondLst>
                                  <p:childTnLst>
                                    <p:set>
                                      <p:cBhvr>
                                        <p:cTn id="24" dur="1" fill="hold">
                                          <p:stCondLst>
                                            <p:cond delay="0"/>
                                          </p:stCondLst>
                                        </p:cTn>
                                        <p:tgtEl>
                                          <p:spTgt spid="93191"/>
                                        </p:tgtEl>
                                        <p:attrNameLst>
                                          <p:attrName>style.visibility</p:attrName>
                                        </p:attrNameLst>
                                      </p:cBhvr>
                                      <p:to>
                                        <p:strVal val="visible"/>
                                      </p:to>
                                    </p:set>
                                    <p:anim calcmode="lin" valueType="num">
                                      <p:cBhvr>
                                        <p:cTn id="25" dur="500" fill="hold"/>
                                        <p:tgtEl>
                                          <p:spTgt spid="93191"/>
                                        </p:tgtEl>
                                        <p:attrNameLst>
                                          <p:attrName>ppt_x</p:attrName>
                                        </p:attrNameLst>
                                      </p:cBhvr>
                                      <p:tavLst>
                                        <p:tav tm="0">
                                          <p:val>
                                            <p:strVal val="#ppt_x+#ppt_w/2"/>
                                          </p:val>
                                        </p:tav>
                                        <p:tav tm="100000">
                                          <p:val>
                                            <p:strVal val="#ppt_x"/>
                                          </p:val>
                                        </p:tav>
                                      </p:tavLst>
                                    </p:anim>
                                    <p:anim calcmode="lin" valueType="num">
                                      <p:cBhvr>
                                        <p:cTn id="26" dur="500" fill="hold"/>
                                        <p:tgtEl>
                                          <p:spTgt spid="93191"/>
                                        </p:tgtEl>
                                        <p:attrNameLst>
                                          <p:attrName>ppt_y</p:attrName>
                                        </p:attrNameLst>
                                      </p:cBhvr>
                                      <p:tavLst>
                                        <p:tav tm="0">
                                          <p:val>
                                            <p:strVal val="#ppt_y"/>
                                          </p:val>
                                        </p:tav>
                                        <p:tav tm="100000">
                                          <p:val>
                                            <p:strVal val="#ppt_y"/>
                                          </p:val>
                                        </p:tav>
                                      </p:tavLst>
                                    </p:anim>
                                    <p:anim calcmode="lin" valueType="num">
                                      <p:cBhvr>
                                        <p:cTn id="27" dur="500" fill="hold"/>
                                        <p:tgtEl>
                                          <p:spTgt spid="93191"/>
                                        </p:tgtEl>
                                        <p:attrNameLst>
                                          <p:attrName>ppt_w</p:attrName>
                                        </p:attrNameLst>
                                      </p:cBhvr>
                                      <p:tavLst>
                                        <p:tav tm="0">
                                          <p:val>
                                            <p:fltVal val="0.000000"/>
                                          </p:val>
                                        </p:tav>
                                        <p:tav tm="100000">
                                          <p:val>
                                            <p:strVal val="#ppt_w"/>
                                          </p:val>
                                        </p:tav>
                                      </p:tavLst>
                                    </p:anim>
                                    <p:anim calcmode="lin" valueType="num">
                                      <p:cBhvr>
                                        <p:cTn id="28" dur="500" fill="hold"/>
                                        <p:tgtEl>
                                          <p:spTgt spid="93191"/>
                                        </p:tgtEl>
                                        <p:attrNameLst>
                                          <p:attrName>ppt_h</p:attrName>
                                        </p:attrNameLst>
                                      </p:cBhvr>
                                      <p:tavLst>
                                        <p:tav tm="0">
                                          <p:val>
                                            <p:strVal val="#ppt_h"/>
                                          </p:val>
                                        </p:tav>
                                        <p:tav tm="100000">
                                          <p:val>
                                            <p:strVal val="#ppt_h"/>
                                          </p:val>
                                        </p:tav>
                                      </p:tavLst>
                                    </p:anim>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9319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8" grpId="0" bldLvl="0" animBg="1"/>
      <p:bldP spid="93189" grpId="0" bldLvl="0" animBg="1"/>
      <p:bldP spid="93190" grpId="0" bldLvl="0" animBg="1"/>
      <p:bldP spid="93191" grpId="0" bldLvl="0" animBg="1"/>
      <p:bldP spid="93192" grpId="0" bldLvl="0" animBg="1"/>
      <p:bldP spid="93193" grpId="0" bldLvl="0" animBg="1"/>
      <p:bldP spid="3" grpId="0" bldLvl="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2754" name="内容占位符 5"/>
          <p:cNvSpPr>
            <a:spLocks noGrp="1"/>
          </p:cNvSpPr>
          <p:nvPr>
            <p:ph idx="1"/>
          </p:nvPr>
        </p:nvSpPr>
        <p:spPr>
          <a:xfrm>
            <a:off x="766445" y="1196975"/>
            <a:ext cx="10401300" cy="4924425"/>
          </a:xfrm>
          <a:solidFill>
            <a:schemeClr val="bg1"/>
          </a:solidFill>
        </p:spPr>
        <p:txBody>
          <a:bodyPr vert="horz" wrap="square" lIns="91440" tIns="45720" rIns="91440" bIns="45720" anchor="t"/>
          <a:p>
            <a:pPr marL="469900" marR="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pPr>
            <a:r>
              <a:rPr kumimoji="0" lang="zh-CN" altLang="en-US" sz="28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rPr>
              <a:t>材料采购成本的组成</a:t>
            </a:r>
            <a:endParaRPr kumimoji="0" lang="zh-CN" altLang="en-US" sz="28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mn-cs"/>
            </a:endParaRPr>
          </a:p>
          <a:p>
            <a:pPr marL="908050" marR="0" lvl="1" indent="-43624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采购成本 ＝ 买价 ＋ 采购费用</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08050" marR="0" lvl="1" indent="-43624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pPr>
            <a:r>
              <a:rPr kumimoji="0" lang="zh-CN" altLang="en-US" sz="28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mn-ea"/>
              </a:rPr>
              <a:t>买价：</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供货单位发票上确认的购货价格。</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471805"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  </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不含可抵扣增值税。</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469900" marR="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材料买价 </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购买数量 </a:t>
            </a:r>
            <a:r>
              <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 </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单价</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908050" marR="0" lvl="1" indent="-43624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pPr>
            <a:r>
              <a:rPr kumimoji="0" lang="zh-CN" altLang="en-US" sz="28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mn-ea"/>
              </a:rPr>
              <a:t>采购费用：</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采购过程中除购买价、可抵扣的增值税外的各项税费。</a:t>
            </a:r>
            <a:endPar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53953" name="Group 6"/>
          <p:cNvGrpSpPr/>
          <p:nvPr/>
        </p:nvGrpSpPr>
        <p:grpSpPr>
          <a:xfrm rot="-5400000" flipH="1">
            <a:off x="5450980" y="-896165"/>
            <a:ext cx="931265" cy="6840537"/>
            <a:chOff x="-17" y="0"/>
            <a:chExt cx="1015" cy="2590"/>
          </a:xfrm>
        </p:grpSpPr>
        <p:sp>
          <p:nvSpPr>
            <p:cNvPr id="3" name="未知"/>
            <p:cNvSpPr/>
            <p:nvPr/>
          </p:nvSpPr>
          <p:spPr bwMode="auto">
            <a:xfrm rot="16200000">
              <a:off x="-156" y="1563"/>
              <a:ext cx="1166" cy="888"/>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accent1">
                    <a:gamma/>
                    <a:shade val="47451"/>
                    <a:invGamma/>
                    <a:alpha val="0"/>
                  </a:schemeClr>
                </a:gs>
                <a:gs pos="100000">
                  <a:schemeClr val="accent1">
                    <a:alpha val="98999"/>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080808"/>
                </a:solidFill>
                <a:effectLst/>
                <a:uLnTx/>
                <a:uFillTx/>
                <a:latin typeface="Arial" panose="020B0604020202020204" pitchFamily="34" charset="0"/>
                <a:ea typeface="黑体" panose="02010609060101010101" pitchFamily="49" charset="-122"/>
                <a:cs typeface="+mn-cs"/>
              </a:endParaRPr>
            </a:p>
          </p:txBody>
        </p:sp>
        <p:sp>
          <p:nvSpPr>
            <p:cNvPr id="4" name="未知"/>
            <p:cNvSpPr/>
            <p:nvPr/>
          </p:nvSpPr>
          <p:spPr bwMode="auto">
            <a:xfrm rot="16380000">
              <a:off x="352" y="792"/>
              <a:ext cx="294" cy="999"/>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accent1">
                    <a:gamma/>
                    <a:shade val="47451"/>
                    <a:invGamma/>
                    <a:alpha val="0"/>
                  </a:schemeClr>
                </a:gs>
                <a:gs pos="100000">
                  <a:schemeClr val="accent1">
                    <a:alpha val="98999"/>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080808"/>
                </a:solidFill>
                <a:effectLst/>
                <a:uLnTx/>
                <a:uFillTx/>
                <a:latin typeface="Arial" panose="020B0604020202020204" pitchFamily="34" charset="0"/>
                <a:ea typeface="黑体" panose="02010609060101010101" pitchFamily="49" charset="-122"/>
                <a:cs typeface="+mn-cs"/>
              </a:endParaRPr>
            </a:p>
          </p:txBody>
        </p:sp>
        <p:sp>
          <p:nvSpPr>
            <p:cNvPr id="2" name="未知"/>
            <p:cNvSpPr/>
            <p:nvPr/>
          </p:nvSpPr>
          <p:spPr bwMode="auto">
            <a:xfrm rot="16200000" flipH="1">
              <a:off x="-149" y="161"/>
              <a:ext cx="1156" cy="834"/>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accent1">
                    <a:gamma/>
                    <a:shade val="47451"/>
                    <a:invGamma/>
                    <a:alpha val="0"/>
                  </a:schemeClr>
                </a:gs>
                <a:gs pos="100000">
                  <a:schemeClr val="accent1">
                    <a:alpha val="98999"/>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080808"/>
                </a:solidFill>
                <a:effectLst/>
                <a:uLnTx/>
                <a:uFillTx/>
                <a:latin typeface="Arial" panose="020B0604020202020204" pitchFamily="34" charset="0"/>
                <a:ea typeface="黑体" panose="02010609060101010101" pitchFamily="49" charset="-122"/>
                <a:cs typeface="+mn-cs"/>
              </a:endParaRPr>
            </a:p>
          </p:txBody>
        </p:sp>
      </p:grpSp>
      <p:grpSp>
        <p:nvGrpSpPr>
          <p:cNvPr id="5" name="Group 13"/>
          <p:cNvGrpSpPr/>
          <p:nvPr/>
        </p:nvGrpSpPr>
        <p:grpSpPr bwMode="auto">
          <a:xfrm>
            <a:off x="6994500" y="2781931"/>
            <a:ext cx="2736850" cy="803275"/>
            <a:chOff x="0" y="0"/>
            <a:chExt cx="414" cy="402"/>
          </a:xfrm>
          <a:solidFill>
            <a:srgbClr val="FFFFCC"/>
          </a:solidFill>
        </p:grpSpPr>
        <p:sp>
          <p:nvSpPr>
            <p:cNvPr id="176142" name="AutoShape 14"/>
            <p:cNvSpPr>
              <a:spLocks noChangeArrowheads="1"/>
            </p:cNvSpPr>
            <p:nvPr/>
          </p:nvSpPr>
          <p:spPr bwMode="auto">
            <a:xfrm>
              <a:off x="0" y="0"/>
              <a:ext cx="414" cy="402"/>
            </a:xfrm>
            <a:prstGeom prst="roundRect">
              <a:avLst>
                <a:gd name="adj" fmla="val 11921"/>
              </a:avLst>
            </a:prstGeom>
            <a:grpFill/>
            <a:ln w="25400">
              <a:solidFill>
                <a:srgbClr val="FEFEFE"/>
              </a:solidFill>
              <a:round/>
            </a:ln>
            <a:effectLst>
              <a:outerShdw dist="53882" dir="2700000" algn="ctr" rotWithShape="0">
                <a:srgbClr val="000000">
                  <a:alpha val="50000"/>
                </a:srgbClr>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rPr>
                <a:t>采购费用</a:t>
              </a:r>
              <a:endParaRPr kumimoji="0" lang="zh-CN" altLang="en-US" sz="2800" b="1" i="0" u="none" strike="noStrike" kern="120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sp>
          <p:nvSpPr>
            <p:cNvPr id="176143" name="未知"/>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pFill/>
            <a:ln>
              <a:noFill/>
            </a:ln>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grpSp>
      <p:grpSp>
        <p:nvGrpSpPr>
          <p:cNvPr id="253958" name="Group 16"/>
          <p:cNvGrpSpPr/>
          <p:nvPr/>
        </p:nvGrpSpPr>
        <p:grpSpPr>
          <a:xfrm>
            <a:off x="1990090" y="2781300"/>
            <a:ext cx="2592388" cy="803275"/>
            <a:chOff x="0" y="0"/>
            <a:chExt cx="858" cy="833"/>
          </a:xfrm>
        </p:grpSpPr>
        <p:sp>
          <p:nvSpPr>
            <p:cNvPr id="253959" name="AutoShape 17"/>
            <p:cNvSpPr/>
            <p:nvPr/>
          </p:nvSpPr>
          <p:spPr>
            <a:xfrm>
              <a:off x="0" y="0"/>
              <a:ext cx="858" cy="833"/>
            </a:xfrm>
            <a:prstGeom prst="roundRect">
              <a:avLst>
                <a:gd name="adj" fmla="val 11921"/>
              </a:avLst>
            </a:prstGeom>
            <a:gradFill rotWithShape="1">
              <a:gsLst>
                <a:gs pos="0">
                  <a:schemeClr val="accent1"/>
                </a:gs>
                <a:gs pos="100000">
                  <a:srgbClr val="CCECFF"/>
                </a:gs>
              </a:gsLst>
              <a:lin ang="5400000" scaled="1"/>
              <a:tileRect/>
            </a:gradFill>
            <a:ln w="25400" cap="flat" cmpd="sng">
              <a:solidFill>
                <a:srgbClr val="FEFEFE"/>
              </a:solidFill>
              <a:prstDash val="solid"/>
              <a:round/>
              <a:headEnd type="none" w="med" len="med"/>
              <a:tailEnd type="none" w="med" len="med"/>
            </a:ln>
            <a:effectLst>
              <a:outerShdw dist="53882" dir="2699999" algn="ctr" rotWithShape="0">
                <a:srgbClr val="000000">
                  <a:alpha val="50000"/>
                </a:srgbClr>
              </a:outerShdw>
            </a:effectLst>
          </p:spPr>
          <p:txBody>
            <a:bodyPr wrap="none" anchor="ctr" anchorCtr="0"/>
            <a:p>
              <a:pPr algn="ctr">
                <a:buFont typeface="Arial" panose="020B0604020202020204" pitchFamily="34" charset="0"/>
              </a:pPr>
              <a:r>
                <a:rPr lang="zh-CN" altLang="en-US" sz="2800" b="1" dirty="0">
                  <a:solidFill>
                    <a:srgbClr val="080808"/>
                  </a:solidFill>
                  <a:latin typeface="仿宋" panose="02010609060101010101" pitchFamily="49" charset="-122"/>
                  <a:ea typeface="仿宋" panose="02010609060101010101" pitchFamily="49" charset="-122"/>
                </a:rPr>
                <a:t>购买价款</a:t>
              </a:r>
              <a:endParaRPr lang="zh-CN" altLang="en-US" sz="2800" b="1" dirty="0">
                <a:solidFill>
                  <a:srgbClr val="080808"/>
                </a:solidFill>
                <a:latin typeface="仿宋" panose="02010609060101010101" pitchFamily="49" charset="-122"/>
                <a:ea typeface="仿宋" panose="02010609060101010101" pitchFamily="49" charset="-122"/>
              </a:endParaRPr>
            </a:p>
          </p:txBody>
        </p:sp>
        <p:sp>
          <p:nvSpPr>
            <p:cNvPr id="176146" name="未知"/>
            <p:cNvSpPr/>
            <p:nvPr/>
          </p:nvSpPr>
          <p:spPr bwMode="auto">
            <a:xfrm>
              <a:off x="47" y="54"/>
              <a:ext cx="427" cy="415"/>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a:noFill/>
            </a:ln>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rgbClr val="080808"/>
                </a:solidFill>
                <a:effectLst/>
                <a:uLnTx/>
                <a:uFillTx/>
                <a:latin typeface="仿宋" panose="02010609060101010101" pitchFamily="49" charset="-122"/>
                <a:ea typeface="仿宋" panose="02010609060101010101" pitchFamily="49" charset="-122"/>
                <a:cs typeface="+mn-cs"/>
              </a:endParaRPr>
            </a:p>
          </p:txBody>
        </p:sp>
      </p:grpSp>
      <p:sp>
        <p:nvSpPr>
          <p:cNvPr id="253961" name="Text Box 36"/>
          <p:cNvSpPr txBox="1"/>
          <p:nvPr/>
        </p:nvSpPr>
        <p:spPr>
          <a:xfrm>
            <a:off x="1990090" y="3789363"/>
            <a:ext cx="2592388" cy="2012950"/>
          </a:xfrm>
          <a:prstGeom prst="rect">
            <a:avLst/>
          </a:prstGeom>
          <a:solidFill>
            <a:schemeClr val="bg1">
              <a:alpha val="50980"/>
            </a:schemeClr>
          </a:solidFill>
          <a:ln w="9525" cap="flat" cmpd="sng">
            <a:solidFill>
              <a:schemeClr val="accent1"/>
            </a:solidFill>
            <a:prstDash val="solid"/>
            <a:miter/>
            <a:headEnd type="none" w="med" len="med"/>
            <a:tailEnd type="none" w="med" len="med"/>
          </a:ln>
        </p:spPr>
        <p:txBody>
          <a:bodyPr anchor="ctr" anchorCtr="0"/>
          <a:p>
            <a:pPr eaLnBrk="0" hangingPunct="0">
              <a:lnSpc>
                <a:spcPct val="150000"/>
              </a:lnSpc>
              <a:buClr>
                <a:srgbClr val="FF0000"/>
              </a:buClr>
              <a:buFont typeface="Wingdings" panose="05000000000000000000" pitchFamily="2" charset="2"/>
              <a:buChar char="p"/>
            </a:pPr>
            <a:r>
              <a:rPr lang="zh-CN" altLang="en-US" sz="2800" b="1" dirty="0">
                <a:solidFill>
                  <a:srgbClr val="080808"/>
                </a:solidFill>
                <a:latin typeface="楷体" panose="02010609060101010101" pitchFamily="49" charset="-122"/>
                <a:ea typeface="楷体" panose="02010609060101010101" pitchFamily="49" charset="-122"/>
              </a:rPr>
              <a:t>发票货款金额，不包括可抵扣增值税。</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176165" name="Text Box 37"/>
          <p:cNvSpPr txBox="1">
            <a:spLocks noChangeArrowheads="1"/>
          </p:cNvSpPr>
          <p:nvPr/>
        </p:nvSpPr>
        <p:spPr bwMode="auto">
          <a:xfrm>
            <a:off x="4727575" y="3790950"/>
            <a:ext cx="5735955" cy="2755900"/>
          </a:xfrm>
          <a:prstGeom prst="rect">
            <a:avLst/>
          </a:prstGeom>
          <a:solidFill>
            <a:schemeClr val="bg1">
              <a:alpha val="77000"/>
            </a:schemeClr>
          </a:solidFill>
          <a:ln>
            <a:solidFill>
              <a:schemeClr val="accent6">
                <a:lumMod val="60000"/>
                <a:lumOff val="40000"/>
              </a:schemeClr>
            </a:solidFill>
          </a:ln>
          <a:effectLst/>
        </p:spPr>
        <p:txBody>
          <a:bodyPr lIns="162000" tIns="118800" rIns="162000" bIns="118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50000"/>
              </a:lnSpc>
              <a:spcBef>
                <a:spcPct val="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rPr>
              <a:t>关税、消费税、资源税、不可抵扣的增值税等</a:t>
            </a:r>
            <a:endPar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endParaRPr>
          </a:p>
          <a:p>
            <a:pPr eaLnBrk="0" fontAlgn="base" hangingPunct="0">
              <a:lnSpc>
                <a:spcPct val="150000"/>
              </a:lnSpc>
              <a:buClr>
                <a:srgbClr val="FF0000"/>
              </a:buClr>
              <a:buFont typeface="Wingdings" panose="05000000000000000000" pitchFamily="2" charset="2"/>
              <a:buChar char="p"/>
            </a:pPr>
            <a:r>
              <a:rPr lang="zh-CN" altLang="en-US" sz="2800" b="1" strike="noStrike" noProof="1" dirty="0">
                <a:solidFill>
                  <a:srgbClr val="080808"/>
                </a:solidFill>
                <a:latin typeface="楷体" panose="02010609060101010101" pitchFamily="49" charset="-122"/>
                <a:ea typeface="楷体" panose="02010609060101010101" pitchFamily="49" charset="-122"/>
                <a:cs typeface="+mn-cs"/>
                <a:sym typeface="+mn-ea"/>
              </a:rPr>
              <a:t>物流费、保险费、合理损耗等</a:t>
            </a:r>
            <a:endParaRPr lang="zh-CN" altLang="en-US" sz="2800" b="1" strike="noStrike" noProof="1" dirty="0">
              <a:solidFill>
                <a:srgbClr val="080808"/>
              </a:solidFill>
              <a:latin typeface="楷体" panose="02010609060101010101" pitchFamily="49" charset="-122"/>
              <a:ea typeface="楷体" panose="02010609060101010101" pitchFamily="49" charset="-122"/>
            </a:endParaRPr>
          </a:p>
          <a:p>
            <a:pPr eaLnBrk="0" fontAlgn="base" hangingPunct="0">
              <a:lnSpc>
                <a:spcPct val="150000"/>
              </a:lnSpc>
              <a:buClr>
                <a:srgbClr val="FF0000"/>
              </a:buClr>
              <a:buFont typeface="Wingdings" panose="05000000000000000000" pitchFamily="2" charset="2"/>
              <a:buChar char="p"/>
            </a:pPr>
            <a:r>
              <a:rPr lang="zh-CN" altLang="en-US" sz="2800" b="1" strike="noStrike" noProof="1" dirty="0">
                <a:solidFill>
                  <a:srgbClr val="080808"/>
                </a:solidFill>
                <a:latin typeface="楷体" panose="02010609060101010101" pitchFamily="49" charset="-122"/>
                <a:ea typeface="楷体" panose="02010609060101010101" pitchFamily="49" charset="-122"/>
                <a:cs typeface="+mn-cs"/>
                <a:sym typeface="+mn-ea"/>
              </a:rPr>
              <a:t>采购活动费等（不含人员工资）</a:t>
            </a:r>
            <a:endParaRPr kumimoji="0" lang="zh-CN" altLang="en-US" sz="2800" b="1" i="0" u="none" strike="noStrike" kern="1200" cap="none" spc="0" normalizeH="0" baseline="0" noProof="0" dirty="0">
              <a:ln>
                <a:noFill/>
              </a:ln>
              <a:solidFill>
                <a:srgbClr val="080808"/>
              </a:solidFill>
              <a:effectLst/>
              <a:uLnTx/>
              <a:uFillTx/>
              <a:latin typeface="楷体" panose="02010609060101010101" pitchFamily="49" charset="-122"/>
              <a:ea typeface="楷体" panose="02010609060101010101" pitchFamily="49" charset="-122"/>
              <a:cs typeface="+mn-cs"/>
            </a:endParaRPr>
          </a:p>
        </p:txBody>
      </p:sp>
      <p:sp>
        <p:nvSpPr>
          <p:cNvPr id="253963" name="AutoShape 39"/>
          <p:cNvSpPr/>
          <p:nvPr/>
        </p:nvSpPr>
        <p:spPr>
          <a:xfrm>
            <a:off x="3432175" y="1268413"/>
            <a:ext cx="5184775" cy="792162"/>
          </a:xfrm>
          <a:prstGeom prst="roundRect">
            <a:avLst>
              <a:gd name="adj" fmla="val 16667"/>
            </a:avLst>
          </a:prstGeom>
          <a:noFill/>
          <a:ln w="38100" cap="flat" cmpd="sng">
            <a:solidFill>
              <a:schemeClr val="accent1"/>
            </a:solidFill>
            <a:prstDash val="solid"/>
            <a:round/>
            <a:headEnd type="none" w="med" len="med"/>
            <a:tailEnd type="none" w="med" len="med"/>
          </a:ln>
        </p:spPr>
        <p:txBody>
          <a:bodyPr anchor="ctr" anchorCtr="0"/>
          <a:p>
            <a:pPr algn="ctr"/>
            <a:r>
              <a:rPr lang="zh-CN" altLang="en-US" sz="2800" b="1" dirty="0">
                <a:solidFill>
                  <a:srgbClr val="FF0000"/>
                </a:solidFill>
                <a:latin typeface="黑体" panose="02010609060101010101" pitchFamily="49" charset="-122"/>
                <a:ea typeface="黑体" panose="02010609060101010101" pitchFamily="49" charset="-122"/>
              </a:rPr>
              <a:t>材料采购成本的构成</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4977" name="Rectangle 2"/>
          <p:cNvSpPr/>
          <p:nvPr>
            <p:ph idx="1"/>
          </p:nvPr>
        </p:nvSpPr>
        <p:spPr>
          <a:xfrm>
            <a:off x="2062163" y="2117725"/>
            <a:ext cx="5400675" cy="4329113"/>
          </a:xfrm>
        </p:spPr>
        <p:txBody>
          <a:bodyPr vert="horz" wrap="square" lIns="91440" tIns="45720" rIns="91440" bIns="45720" anchor="t" anchorCtr="0"/>
          <a:p>
            <a:pPr algn="just" eaLnBrk="1" hangingPunct="1">
              <a:lnSpc>
                <a:spcPct val="150000"/>
              </a:lnSpc>
              <a:buClr>
                <a:srgbClr val="FF0000"/>
              </a:buClr>
              <a:buFont typeface="Wingdings" panose="05000000000000000000" charset="0"/>
              <a:buChar char="p"/>
            </a:pPr>
            <a:r>
              <a:rPr lang="zh-CN" altLang="en-US" sz="3200" dirty="0">
                <a:solidFill>
                  <a:srgbClr val="FF0000"/>
                </a:solidFill>
                <a:latin typeface="黑体" panose="02010609060101010101" pitchFamily="49" charset="-122"/>
                <a:ea typeface="黑体" panose="02010609060101010101" pitchFamily="49" charset="-122"/>
              </a:rPr>
              <a:t>主要账户</a:t>
            </a:r>
            <a:endParaRPr lang="zh-CN" altLang="en-US" sz="3200" dirty="0">
              <a:solidFill>
                <a:srgbClr val="FF0000"/>
              </a:solidFill>
              <a:latin typeface="黑体" panose="02010609060101010101" pitchFamily="49" charset="-122"/>
              <a:ea typeface="黑体" panose="02010609060101010101" pitchFamily="49" charset="-122"/>
            </a:endParaRPr>
          </a:p>
          <a:p>
            <a:pPr marL="1009650" lvl="1" indent="-5715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在途物资</a:t>
            </a:r>
            <a:endParaRPr lang="en-US" altLang="zh-CN" sz="3200" dirty="0">
              <a:latin typeface="楷体" panose="02010609060101010101" pitchFamily="49" charset="-122"/>
              <a:ea typeface="楷体" panose="02010609060101010101" pitchFamily="49" charset="-122"/>
            </a:endParaRPr>
          </a:p>
          <a:p>
            <a:pPr marL="1009650" lvl="1" indent="-5715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原材料</a:t>
            </a:r>
            <a:endParaRPr lang="en-US" altLang="zh-CN" sz="3200" dirty="0">
              <a:latin typeface="楷体" panose="02010609060101010101" pitchFamily="49" charset="-122"/>
              <a:ea typeface="楷体" panose="02010609060101010101" pitchFamily="49" charset="-122"/>
            </a:endParaRPr>
          </a:p>
          <a:p>
            <a:pPr marL="1009650" lvl="1" indent="-571500"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应交税费</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应交增值税</a:t>
            </a:r>
            <a:endParaRPr lang="zh-CN" altLang="en-US" sz="3200" dirty="0">
              <a:latin typeface="楷体" panose="02010609060101010101" pitchFamily="49" charset="-122"/>
              <a:ea typeface="楷体" panose="02010609060101010101" pitchFamily="49" charset="-122"/>
            </a:endParaRPr>
          </a:p>
        </p:txBody>
      </p:sp>
      <p:sp>
        <p:nvSpPr>
          <p:cNvPr id="6" name="Rectangle 2"/>
          <p:cNvSpPr txBox="1">
            <a:spLocks noChangeArrowheads="1"/>
          </p:cNvSpPr>
          <p:nvPr/>
        </p:nvSpPr>
        <p:spPr bwMode="auto">
          <a:xfrm>
            <a:off x="7462838" y="2128838"/>
            <a:ext cx="2357438" cy="3151188"/>
          </a:xfrm>
          <a:prstGeom prst="rect">
            <a:avLst/>
          </a:prstGeom>
          <a:noFill/>
          <a:ln w="9525">
            <a:noFill/>
            <a:miter lim="800000"/>
          </a:ln>
        </p:spPr>
        <p:txBody>
          <a:bodyPr/>
          <a:lstStyle/>
          <a:p>
            <a:pPr marL="1304925" marR="0" lvl="2" indent="-395605" algn="just" defTabSz="914400" rtl="0" eaLnBrk="1" fontAlgn="base" latinLnBrk="0" hangingPunct="1">
              <a:lnSpc>
                <a:spcPct val="150000"/>
              </a:lnSpc>
              <a:spcBef>
                <a:spcPct val="20000"/>
              </a:spcBef>
              <a:spcAft>
                <a:spcPct val="0"/>
              </a:spcAft>
              <a:buClr>
                <a:schemeClr val="accent2"/>
              </a:buClr>
              <a:buSzTx/>
              <a:buFontTx/>
              <a:buNone/>
              <a:defRPr/>
            </a:pP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390525" marR="0" indent="-395605" algn="just" defTabSz="914400">
              <a:lnSpc>
                <a:spcPct val="150000"/>
              </a:lnSpc>
              <a:spcBef>
                <a:spcPct val="20000"/>
              </a:spcBef>
              <a:buClr>
                <a:schemeClr val="accent2"/>
              </a:buClr>
              <a:buSzTx/>
              <a:buFont typeface="Wingdings" panose="05000000000000000000" pitchFamily="2" charset="2"/>
              <a:buChar char="Ø"/>
              <a:defRPr/>
            </a:pPr>
            <a:r>
              <a:rPr kumimoji="0" lang="zh-CN" altLang="en-US" sz="3200" b="1" kern="0" cap="none" spc="0" normalizeH="0" baseline="0" noProof="0" dirty="0">
                <a:latin typeface="楷体" panose="02010609060101010101" pitchFamily="49" charset="-122"/>
                <a:ea typeface="楷体" panose="02010609060101010101" pitchFamily="49" charset="-122"/>
                <a:cs typeface="+mn-cs"/>
              </a:rPr>
              <a:t>应付账款</a:t>
            </a:r>
            <a:endParaRPr kumimoji="0" lang="en-US" altLang="zh-CN" sz="3200" b="1" kern="0" cap="none" spc="0" normalizeH="0" baseline="0" noProof="0" dirty="0">
              <a:latin typeface="楷体" panose="02010609060101010101" pitchFamily="49" charset="-122"/>
              <a:ea typeface="楷体" panose="02010609060101010101" pitchFamily="49" charset="-122"/>
              <a:cs typeface="+mn-cs"/>
            </a:endParaRPr>
          </a:p>
          <a:p>
            <a:pPr marL="390525" marR="0" indent="-395605" algn="just" defTabSz="914400">
              <a:lnSpc>
                <a:spcPct val="150000"/>
              </a:lnSpc>
              <a:spcBef>
                <a:spcPct val="20000"/>
              </a:spcBef>
              <a:buClr>
                <a:schemeClr val="accent2"/>
              </a:buClr>
              <a:buSzTx/>
              <a:buFont typeface="Wingdings" panose="05000000000000000000" pitchFamily="2" charset="2"/>
              <a:buChar char="Ø"/>
              <a:defRPr/>
            </a:pPr>
            <a:r>
              <a:rPr kumimoji="0" lang="zh-CN" altLang="en-US" sz="3200" b="1" kern="0" cap="none" spc="0" normalizeH="0" baseline="0" noProof="0" dirty="0">
                <a:latin typeface="楷体" panose="02010609060101010101" pitchFamily="49" charset="-122"/>
                <a:ea typeface="楷体" panose="02010609060101010101" pitchFamily="49" charset="-122"/>
                <a:cs typeface="+mn-cs"/>
              </a:rPr>
              <a:t>应付票据</a:t>
            </a:r>
            <a:endParaRPr kumimoji="0" lang="en-US" altLang="zh-CN" sz="3200" b="1" kern="0" cap="none" spc="0" normalizeH="0" baseline="0" noProof="0" dirty="0">
              <a:latin typeface="楷体" panose="02010609060101010101" pitchFamily="49" charset="-122"/>
              <a:ea typeface="楷体" panose="02010609060101010101" pitchFamily="49" charset="-122"/>
              <a:cs typeface="+mn-cs"/>
            </a:endParaRPr>
          </a:p>
          <a:p>
            <a:pPr marL="390525" marR="0" indent="-395605" algn="just" defTabSz="914400">
              <a:lnSpc>
                <a:spcPct val="150000"/>
              </a:lnSpc>
              <a:spcBef>
                <a:spcPct val="20000"/>
              </a:spcBef>
              <a:buClr>
                <a:schemeClr val="accent2"/>
              </a:buClr>
              <a:buSzTx/>
              <a:buFont typeface="Wingdings" panose="05000000000000000000" pitchFamily="2" charset="2"/>
              <a:buChar char="Ø"/>
              <a:defRPr/>
            </a:pPr>
            <a:r>
              <a:rPr kumimoji="0" lang="zh-CN" altLang="en-US" sz="3200" b="1" kern="0" cap="none" spc="0" normalizeH="0" baseline="0" noProof="0" dirty="0">
                <a:latin typeface="楷体" panose="02010609060101010101" pitchFamily="49" charset="-122"/>
                <a:ea typeface="楷体" panose="02010609060101010101" pitchFamily="49" charset="-122"/>
                <a:cs typeface="+mn-cs"/>
              </a:rPr>
              <a:t>预付账款</a:t>
            </a:r>
            <a:endParaRPr kumimoji="0" lang="zh-CN" altLang="en-US" sz="3200" b="1" kern="0" cap="none" spc="0" normalizeH="0" baseline="0" noProof="0" dirty="0">
              <a:latin typeface="楷体" panose="02010609060101010101" pitchFamily="49" charset="-122"/>
              <a:ea typeface="楷体" panose="02010609060101010101" pitchFamily="49" charset="-122"/>
              <a:cs typeface="+mn-cs"/>
            </a:endParaRPr>
          </a:p>
        </p:txBody>
      </p:sp>
      <p:sp>
        <p:nvSpPr>
          <p:cNvPr id="254980" name="文本框 1"/>
          <p:cNvSpPr txBox="1"/>
          <p:nvPr/>
        </p:nvSpPr>
        <p:spPr>
          <a:xfrm>
            <a:off x="880110" y="1200150"/>
            <a:ext cx="5550535" cy="829945"/>
          </a:xfrm>
          <a:prstGeom prst="rect">
            <a:avLst/>
          </a:prstGeom>
          <a:noFill/>
          <a:ln w="9525">
            <a:noFill/>
          </a:ln>
        </p:spPr>
        <p:txBody>
          <a:bodyPr wrap="square" anchor="t" anchorCtr="0">
            <a:spAutoFit/>
          </a:bodyPr>
          <a:p>
            <a:pPr algn="just">
              <a:lnSpc>
                <a:spcPct val="150000"/>
              </a:lnSpc>
              <a:buClr>
                <a:schemeClr val="accent2"/>
              </a:buClr>
            </a:pPr>
            <a:r>
              <a:rPr lang="zh-CN" altLang="en-US" sz="3200" b="1" dirty="0">
                <a:solidFill>
                  <a:srgbClr val="FF0000"/>
                </a:solidFill>
                <a:latin typeface="黑体" panose="02010609060101010101" pitchFamily="49" charset="-122"/>
                <a:ea typeface="黑体" panose="02010609060101010101" pitchFamily="49" charset="-122"/>
              </a:rPr>
              <a:t>（二）材料采购业务核算</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07873" name="Rectangle 2"/>
          <p:cNvSpPr/>
          <p:nvPr/>
        </p:nvSpPr>
        <p:spPr>
          <a:xfrm>
            <a:off x="766233" y="304800"/>
            <a:ext cx="10668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a:lstStyle>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供应过程业务的核算</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tags/tag1.xml><?xml version="1.0" encoding="utf-8"?>
<p:tagLst xmlns:p="http://schemas.openxmlformats.org/presentationml/2006/main">
  <p:tag name="KSO_WM_UNIT_TABLE_BEAUTIFY" val="smartTable{f31ff468-b5a0-4176-9be6-aa0994628d5b}"/>
</p:tagLst>
</file>

<file path=ppt/tags/tag10.xml><?xml version="1.0" encoding="utf-8"?>
<p:tagLst xmlns:p="http://schemas.openxmlformats.org/presentationml/2006/main">
  <p:tag name="KSO_WM_UNIT_TABLE_BEAUTIFY" val="smartTable{e0610d1f-0146-432d-a641-433fd66d7af5}"/>
</p:tagLst>
</file>

<file path=ppt/tags/tag11.xml><?xml version="1.0" encoding="utf-8"?>
<p:tagLst xmlns:p="http://schemas.openxmlformats.org/presentationml/2006/main">
  <p:tag name="KSO_WM_UNIT_TABLE_BEAUTIFY" val="smartTable{372a2edf-f6b7-4e17-8e2a-aa15a70c93fe}"/>
</p:tagLst>
</file>

<file path=ppt/tags/tag12.xml><?xml version="1.0" encoding="utf-8"?>
<p:tagLst xmlns:p="http://schemas.openxmlformats.org/presentationml/2006/main">
  <p:tag name="KSO_WM_UNIT_TABLE_BEAUTIFY" val="smartTable{149483ac-490d-45ff-b171-2d88b6b384a4}"/>
  <p:tag name="TABLE_ENDDRAG_ORIGIN_RECT" val="194*114"/>
  <p:tag name="TABLE_ENDDRAG_RECT" val="371*354*194*114"/>
</p:tagLst>
</file>

<file path=ppt/tags/tag13.xml><?xml version="1.0" encoding="utf-8"?>
<p:tagLst xmlns:p="http://schemas.openxmlformats.org/presentationml/2006/main">
  <p:tag name="KSO_WM_UNIT_TABLE_BEAUTIFY" val="smartTable{d5456fd9-8a78-4c84-9da2-d6186192da7b}"/>
</p:tagLst>
</file>

<file path=ppt/tags/tag14.xml><?xml version="1.0" encoding="utf-8"?>
<p:tagLst xmlns:p="http://schemas.openxmlformats.org/presentationml/2006/main">
  <p:tag name="KSO_WM_UNIT_TABLE_BEAUTIFY" val="smartTable{2d659aa0-7f06-488a-a948-ea91bf1f65b6}"/>
  <p:tag name="TABLE_ENDDRAG_ORIGIN_RECT" val="306*117"/>
  <p:tag name="TABLE_ENDDRAG_RECT" val="13*351*306*117"/>
</p:tagLst>
</file>

<file path=ppt/tags/tag15.xml><?xml version="1.0" encoding="utf-8"?>
<p:tagLst xmlns:p="http://schemas.openxmlformats.org/presentationml/2006/main">
  <p:tag name="KSO_WM_UNIT_TABLE_BEAUTIFY" val="smartTable{2d5dfebe-153d-45b9-ae3a-c55377638d8f}"/>
</p:tagLst>
</file>

<file path=ppt/tags/tag16.xml><?xml version="1.0" encoding="utf-8"?>
<p:tagLst xmlns:p="http://schemas.openxmlformats.org/presentationml/2006/main">
  <p:tag name="KSO_WM_UNIT_TABLE_BEAUTIFY" val="smartTable{9de8904e-dc6d-4af8-a66f-f1a206871bb0}"/>
</p:tagLst>
</file>

<file path=ppt/tags/tag17.xml><?xml version="1.0" encoding="utf-8"?>
<p:tagLst xmlns:p="http://schemas.openxmlformats.org/presentationml/2006/main">
  <p:tag name="MH" val="20160508133540"/>
  <p:tag name="MH_LIBRARY" val="GRAPHIC"/>
  <p:tag name="MH_ORDER" val="矩形 4"/>
</p:tagLst>
</file>

<file path=ppt/tags/tag2.xml><?xml version="1.0" encoding="utf-8"?>
<p:tagLst xmlns:p="http://schemas.openxmlformats.org/presentationml/2006/main">
  <p:tag name="KSO_WM_SLIDE_MODEL_TYPE" val="numdgm"/>
</p:tagLst>
</file>

<file path=ppt/tags/tag3.xml><?xml version="1.0" encoding="utf-8"?>
<p:tagLst xmlns:p="http://schemas.openxmlformats.org/presentationml/2006/main">
  <p:tag name="KSO_WM_SLIDE_MODEL_TYPE" val="numdgm"/>
</p:tagLst>
</file>

<file path=ppt/tags/tag4.xml><?xml version="1.0" encoding="utf-8"?>
<p:tagLst xmlns:p="http://schemas.openxmlformats.org/presentationml/2006/main">
  <p:tag name="KSO_WM_SLIDE_MODEL_TYPE" val="numdgm"/>
</p:tagLst>
</file>

<file path=ppt/tags/tag5.xml><?xml version="1.0" encoding="utf-8"?>
<p:tagLst xmlns:p="http://schemas.openxmlformats.org/presentationml/2006/main">
  <p:tag name="KSO_WM_UNIT_TABLE_BEAUTIFY" val="smartTable{f7a8b1f8-bea9-459b-b8ad-65188b49d25e}"/>
</p:tagLst>
</file>

<file path=ppt/tags/tag6.xml><?xml version="1.0" encoding="utf-8"?>
<p:tagLst xmlns:p="http://schemas.openxmlformats.org/presentationml/2006/main">
  <p:tag name="KSO_WM_UNIT_TABLE_BEAUTIFY" val="smartTable{3349fe10-8876-4af6-96e4-3e755f879ddc}"/>
</p:tagLst>
</file>

<file path=ppt/tags/tag7.xml><?xml version="1.0" encoding="utf-8"?>
<p:tagLst xmlns:p="http://schemas.openxmlformats.org/presentationml/2006/main">
  <p:tag name="KSO_WM_UNIT_TABLE_BEAUTIFY" val="smartTable{931cb406-697a-4377-b253-dc13b35dac12}"/>
</p:tagLst>
</file>

<file path=ppt/tags/tag8.xml><?xml version="1.0" encoding="utf-8"?>
<p:tagLst xmlns:p="http://schemas.openxmlformats.org/presentationml/2006/main">
  <p:tag name="KSO_WM_UNIT_TABLE_BEAUTIFY" val="smartTable{7cbda4fb-9cb5-410e-99e2-5a381e92b51f}"/>
</p:tagLst>
</file>

<file path=ppt/tags/tag9.xml><?xml version="1.0" encoding="utf-8"?>
<p:tagLst xmlns:p="http://schemas.openxmlformats.org/presentationml/2006/main">
  <p:tag name="KSO_WM_UNIT_TABLE_BEAUTIFY" val="smartTable{bd49b825-9d9e-482e-8b5b-102b32e75186}"/>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2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2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26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20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6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6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8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9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42328</Words>
  <Application>WPS 演示</Application>
  <PresentationFormat/>
  <Paragraphs>4545</Paragraphs>
  <Slides>290</Slides>
  <Notes>7</Notes>
  <HiddenSlides>0</HiddenSlides>
  <MMClips>0</MMClips>
  <ScaleCrop>false</ScaleCrop>
  <HeadingPairs>
    <vt:vector size="6" baseType="variant">
      <vt:variant>
        <vt:lpstr>已用的字体</vt:lpstr>
      </vt:variant>
      <vt:variant>
        <vt:i4>19</vt:i4>
      </vt:variant>
      <vt:variant>
        <vt:lpstr>主题</vt:lpstr>
      </vt:variant>
      <vt:variant>
        <vt:i4>15</vt:i4>
      </vt:variant>
      <vt:variant>
        <vt:lpstr>幻灯片标题</vt:lpstr>
      </vt:variant>
      <vt:variant>
        <vt:i4>290</vt:i4>
      </vt:variant>
    </vt:vector>
  </HeadingPairs>
  <TitlesOfParts>
    <vt:vector size="324" baseType="lpstr">
      <vt:lpstr>Arial</vt:lpstr>
      <vt:lpstr>宋体</vt:lpstr>
      <vt:lpstr>Wingdings</vt:lpstr>
      <vt:lpstr>楷体</vt:lpstr>
      <vt:lpstr>楷体_GB2312</vt:lpstr>
      <vt:lpstr>新宋体</vt:lpstr>
      <vt:lpstr>Verdana</vt:lpstr>
      <vt:lpstr>Wingdings 2</vt:lpstr>
      <vt:lpstr>张海山锐谐体</vt:lpstr>
      <vt:lpstr>微软雅黑</vt:lpstr>
      <vt:lpstr>Calibri</vt:lpstr>
      <vt:lpstr>黑体</vt:lpstr>
      <vt:lpstr>仿宋</vt:lpstr>
      <vt:lpstr>Arial Unicode MS</vt:lpstr>
      <vt:lpstr>Wingdings</vt:lpstr>
      <vt:lpstr>华文仿宋</vt:lpstr>
      <vt:lpstr>Times New Roman</vt:lpstr>
      <vt:lpstr>Wingdings 3</vt:lpstr>
      <vt:lpstr>Arial Narrow</vt:lpstr>
      <vt:lpstr>1_Profile</vt:lpstr>
      <vt:lpstr>4_Profile</vt:lpstr>
      <vt:lpstr>5_Profile</vt:lpstr>
      <vt:lpstr>6_Profile</vt:lpstr>
      <vt:lpstr>12_Profile</vt:lpstr>
      <vt:lpstr>13_Profile</vt:lpstr>
      <vt:lpstr>16_Profile</vt:lpstr>
      <vt:lpstr>18_Profile</vt:lpstr>
      <vt:lpstr>19_Profile</vt:lpstr>
      <vt:lpstr>22_Profile</vt:lpstr>
      <vt:lpstr>23_Profile</vt:lpstr>
      <vt:lpstr>26_Profile</vt:lpstr>
      <vt:lpstr>1_Office 主题</vt:lpstr>
      <vt:lpstr>20_Profile</vt:lpstr>
      <vt:lpstr>2_Office 主题</vt:lpstr>
      <vt:lpstr>PowerPoint 演示文稿</vt:lpstr>
      <vt:lpstr>PowerPoint 演示文稿</vt:lpstr>
      <vt:lpstr>第一节  产品制造企业主要经济业务概述</vt:lpstr>
      <vt:lpstr>PowerPoint 演示文稿</vt:lpstr>
      <vt:lpstr>PowerPoint 演示文稿</vt:lpstr>
      <vt:lpstr>PowerPoint 演示文稿</vt:lpstr>
      <vt:lpstr>PowerPoint 演示文稿</vt:lpstr>
      <vt:lpstr>第二节    资金筹集业务的核算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资金筹集业务的核算</vt:lpstr>
      <vt:lpstr>PowerPoint 演示文稿</vt:lpstr>
      <vt:lpstr>PowerPoint 演示文稿</vt:lpstr>
      <vt:lpstr>PowerPoint 演示文稿</vt:lpstr>
      <vt:lpstr>PowerPoint 演示文稿</vt:lpstr>
      <vt:lpstr>PowerPoint 演示文稿</vt:lpstr>
      <vt:lpstr>PowerPoint 演示文稿</vt:lpstr>
      <vt:lpstr>短期贷款与长期贷款科目注意事项</vt:lpstr>
      <vt:lpstr>练习</vt:lpstr>
      <vt:lpstr>练习</vt:lpstr>
      <vt:lpstr>练习</vt:lpstr>
      <vt:lpstr>练习</vt:lpstr>
      <vt:lpstr>练习</vt:lpstr>
      <vt:lpstr>练习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供应过程业务的核算</vt:lpstr>
      <vt:lpstr>PowerPoint 演示文稿</vt:lpstr>
      <vt:lpstr>一、固定资产购建业务的核算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会计分录：实际成本法</vt:lpstr>
      <vt:lpstr>会计分录：实际成本法</vt:lpstr>
      <vt:lpstr>会计分录：实际成本法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第四节 生产过程业务的核算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常见的管理费用</vt:lpstr>
      <vt:lpstr>第四节 生产过程业务的核算</vt:lpstr>
      <vt:lpstr>PowerPoint 演示文稿</vt:lpstr>
      <vt:lpstr>三、生产过程业务核算的账务处理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第五节 生产过程业务的核算</vt:lpstr>
      <vt:lpstr>PowerPoint 演示文稿</vt:lpstr>
      <vt:lpstr>PowerPoint 演示文稿</vt:lpstr>
      <vt:lpstr>PowerPoint 演示文稿</vt:lpstr>
      <vt:lpstr>PowerPoint 演示文稿</vt:lpstr>
      <vt:lpstr>PowerPoint 演示文稿</vt:lpstr>
      <vt:lpstr>PowerPoint 演示文稿</vt:lpstr>
      <vt:lpstr>第四节 生产过程业务的核算</vt:lpstr>
      <vt:lpstr>PowerPoint 演示文稿</vt:lpstr>
      <vt:lpstr>PowerPoint 演示文稿</vt:lpstr>
      <vt:lpstr>PowerPoint 演示文稿</vt:lpstr>
      <vt:lpstr>PowerPoint 演示文稿</vt:lpstr>
      <vt:lpstr>第五节  销售过程业务的核算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主营业务与其他业务的区分？</vt:lpstr>
      <vt:lpstr>主营业务与其他业务的区分？</vt:lpstr>
      <vt:lpstr>主营业务与其他业务的区分？</vt:lpstr>
      <vt:lpstr>主营业务与其他业务的区分？</vt:lpstr>
      <vt:lpstr>主营业务与其他业务的区分？</vt:lpstr>
      <vt:lpstr>主营业务与其他业务的区分？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PowerPoint 演示文稿</vt:lpstr>
      <vt:lpstr>第六节  利润形成和分配业务的核算</vt:lpstr>
      <vt:lpstr>第六节  利润形成和分配业务的核算</vt:lpstr>
      <vt:lpstr>第六节  利润形成和分配业务的核算</vt:lpstr>
      <vt:lpstr>第六节  利润形成和分配业务的核算</vt:lpstr>
      <vt:lpstr>第六节  利润形成和分配业务的核算</vt:lpstr>
      <vt:lpstr>PowerPoint 演示文稿</vt:lpstr>
      <vt:lpstr>第六节  利润形成和分配业务的核算</vt:lpstr>
      <vt:lpstr>第六节  利润形成和分配业务的核算</vt:lpstr>
      <vt:lpstr>第六节  利润形成和分配业务的核算</vt:lpstr>
      <vt:lpstr>第六节  利润形成和分配业务的核算</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账户和复式记账法的应用</dc:title>
  <dc:creator>DQ</dc:creator>
  <cp:lastModifiedBy>夏梦瑗</cp:lastModifiedBy>
  <cp:revision>1377</cp:revision>
  <dcterms:created xsi:type="dcterms:W3CDTF">2006-10-08T18:39:00Z</dcterms:created>
  <dcterms:modified xsi:type="dcterms:W3CDTF">2025-02-11T13:05:05Z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338FB24112B94ACDABAA66766F3EFCCE</vt:lpwstr>
  </property>
</Properties>
</file>