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  <p:sldMasterId id="2147483708" r:id="rId7"/>
  </p:sldMasterIdLst>
  <p:notesMasterIdLst>
    <p:notesMasterId r:id="rId77"/>
  </p:notesMasterIdLst>
  <p:handoutMasterIdLst>
    <p:handoutMasterId r:id="rId78"/>
  </p:handoutMasterIdLst>
  <p:sldIdLst>
    <p:sldId id="1111" r:id="rId8"/>
    <p:sldId id="1112" r:id="rId9"/>
    <p:sldId id="263" r:id="rId10"/>
    <p:sldId id="264" r:id="rId11"/>
    <p:sldId id="265" r:id="rId12"/>
    <p:sldId id="266" r:id="rId13"/>
    <p:sldId id="311" r:id="rId14"/>
    <p:sldId id="336" r:id="rId15"/>
    <p:sldId id="312" r:id="rId16"/>
    <p:sldId id="337" r:id="rId17"/>
    <p:sldId id="313" r:id="rId18"/>
    <p:sldId id="338" r:id="rId19"/>
    <p:sldId id="314" r:id="rId20"/>
    <p:sldId id="563" r:id="rId21"/>
    <p:sldId id="315" r:id="rId22"/>
    <p:sldId id="404" r:id="rId23"/>
    <p:sldId id="340" r:id="rId24"/>
    <p:sldId id="1218" r:id="rId25"/>
    <p:sldId id="1003" r:id="rId26"/>
    <p:sldId id="564" r:id="rId27"/>
    <p:sldId id="391" r:id="rId28"/>
    <p:sldId id="317" r:id="rId29"/>
    <p:sldId id="321" r:id="rId30"/>
    <p:sldId id="323" r:id="rId31"/>
    <p:sldId id="439" r:id="rId32"/>
    <p:sldId id="387" r:id="rId33"/>
    <p:sldId id="299" r:id="rId34"/>
    <p:sldId id="388" r:id="rId35"/>
    <p:sldId id="270" r:id="rId36"/>
    <p:sldId id="327" r:id="rId37"/>
    <p:sldId id="348" r:id="rId38"/>
    <p:sldId id="328" r:id="rId39"/>
    <p:sldId id="329" r:id="rId40"/>
    <p:sldId id="350" r:id="rId41"/>
    <p:sldId id="330" r:id="rId42"/>
    <p:sldId id="440" r:id="rId43"/>
    <p:sldId id="355" r:id="rId44"/>
    <p:sldId id="332" r:id="rId45"/>
    <p:sldId id="395" r:id="rId46"/>
    <p:sldId id="1219" r:id="rId47"/>
    <p:sldId id="281" r:id="rId48"/>
    <p:sldId id="401" r:id="rId49"/>
    <p:sldId id="655" r:id="rId50"/>
    <p:sldId id="657" r:id="rId51"/>
    <p:sldId id="822" r:id="rId52"/>
    <p:sldId id="825" r:id="rId53"/>
    <p:sldId id="928" r:id="rId54"/>
    <p:sldId id="826" r:id="rId55"/>
    <p:sldId id="852" r:id="rId56"/>
    <p:sldId id="827" r:id="rId57"/>
    <p:sldId id="931" r:id="rId58"/>
    <p:sldId id="661" r:id="rId59"/>
    <p:sldId id="837" r:id="rId60"/>
    <p:sldId id="853" r:id="rId61"/>
    <p:sldId id="1085" r:id="rId62"/>
    <p:sldId id="662" r:id="rId63"/>
    <p:sldId id="669" r:id="rId64"/>
    <p:sldId id="670" r:id="rId65"/>
    <p:sldId id="671" r:id="rId66"/>
    <p:sldId id="672" r:id="rId67"/>
    <p:sldId id="673" r:id="rId68"/>
    <p:sldId id="675" r:id="rId69"/>
    <p:sldId id="1220" r:id="rId70"/>
    <p:sldId id="1221" r:id="rId71"/>
    <p:sldId id="823" r:id="rId72"/>
    <p:sldId id="682" r:id="rId73"/>
    <p:sldId id="1000" r:id="rId74"/>
    <p:sldId id="824" r:id="rId75"/>
    <p:sldId id="1113" r:id="rId76"/>
  </p:sldIdLst>
  <p:sldSz cx="12192000" cy="6858000"/>
  <p:notesSz cx="6797675" cy="9928225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accent2"/>
      </a:buClr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accent2"/>
      </a:buClr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accent2"/>
      </a:buClr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accent2"/>
      </a:buClr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accent2"/>
      </a:buClr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accent2"/>
      </a:buClr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accent2"/>
      </a:buClr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accent2"/>
      </a:buClr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20000"/>
      </a:spcBef>
      <a:spcAft>
        <a:spcPct val="0"/>
      </a:spcAft>
      <a:buClr>
        <a:schemeClr val="accent2"/>
      </a:buClr>
      <a:buFont typeface="Arial" panose="020B0604020202020204" pitchFamily="34" charset="0"/>
      <a:buNone/>
      <a:defRPr sz="28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5" userDrawn="1">
          <p15:clr>
            <a:srgbClr val="A4A3A4"/>
          </p15:clr>
        </p15:guide>
        <p15:guide id="2" pos="38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CC"/>
    <a:srgbClr val="0033CC"/>
    <a:srgbClr val="3A4BEA"/>
    <a:srgbClr val="04C2CC"/>
    <a:srgbClr val="70F5FC"/>
    <a:srgbClr val="3A9296"/>
    <a:srgbClr val="FD0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617"/>
    <p:restoredTop sz="94660"/>
  </p:normalViewPr>
  <p:slideViewPr>
    <p:cSldViewPr showGuides="1">
      <p:cViewPr>
        <p:scale>
          <a:sx n="75" d="100"/>
          <a:sy n="75" d="100"/>
        </p:scale>
        <p:origin x="-1872" y="-402"/>
      </p:cViewPr>
      <p:guideLst>
        <p:guide orient="horz" pos="2275"/>
        <p:guide pos="38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1" Type="http://schemas.openxmlformats.org/officeDocument/2006/relationships/tableStyles" Target="tableStyles.xml"/><Relationship Id="rId80" Type="http://schemas.openxmlformats.org/officeDocument/2006/relationships/viewProps" Target="viewProps.xml"/><Relationship Id="rId8" Type="http://schemas.openxmlformats.org/officeDocument/2006/relationships/slide" Target="slides/slide1.xml"/><Relationship Id="rId79" Type="http://schemas.openxmlformats.org/officeDocument/2006/relationships/presProps" Target="presProps.xml"/><Relationship Id="rId78" Type="http://schemas.openxmlformats.org/officeDocument/2006/relationships/handoutMaster" Target="handoutMasters/handoutMaster1.xml"/><Relationship Id="rId77" Type="http://schemas.openxmlformats.org/officeDocument/2006/relationships/notesMaster" Target="notesMasters/notesMaster1.xml"/><Relationship Id="rId76" Type="http://schemas.openxmlformats.org/officeDocument/2006/relationships/slide" Target="slides/slide69.xml"/><Relationship Id="rId75" Type="http://schemas.openxmlformats.org/officeDocument/2006/relationships/slide" Target="slides/slide68.xml"/><Relationship Id="rId74" Type="http://schemas.openxmlformats.org/officeDocument/2006/relationships/slide" Target="slides/slide67.xml"/><Relationship Id="rId73" Type="http://schemas.openxmlformats.org/officeDocument/2006/relationships/slide" Target="slides/slide66.xml"/><Relationship Id="rId72" Type="http://schemas.openxmlformats.org/officeDocument/2006/relationships/slide" Target="slides/slide65.xml"/><Relationship Id="rId71" Type="http://schemas.openxmlformats.org/officeDocument/2006/relationships/slide" Target="slides/slide64.xml"/><Relationship Id="rId70" Type="http://schemas.openxmlformats.org/officeDocument/2006/relationships/slide" Target="slides/slide63.xml"/><Relationship Id="rId7" Type="http://schemas.openxmlformats.org/officeDocument/2006/relationships/slideMaster" Target="slideMasters/slideMaster6.xml"/><Relationship Id="rId69" Type="http://schemas.openxmlformats.org/officeDocument/2006/relationships/slide" Target="slides/slide62.xml"/><Relationship Id="rId68" Type="http://schemas.openxmlformats.org/officeDocument/2006/relationships/slide" Target="slides/slide61.xml"/><Relationship Id="rId67" Type="http://schemas.openxmlformats.org/officeDocument/2006/relationships/slide" Target="slides/slide60.xml"/><Relationship Id="rId66" Type="http://schemas.openxmlformats.org/officeDocument/2006/relationships/slide" Target="slides/slide59.xml"/><Relationship Id="rId65" Type="http://schemas.openxmlformats.org/officeDocument/2006/relationships/slide" Target="slides/slide58.xml"/><Relationship Id="rId64" Type="http://schemas.openxmlformats.org/officeDocument/2006/relationships/slide" Target="slides/slide57.xml"/><Relationship Id="rId63" Type="http://schemas.openxmlformats.org/officeDocument/2006/relationships/slide" Target="slides/slide56.xml"/><Relationship Id="rId62" Type="http://schemas.openxmlformats.org/officeDocument/2006/relationships/slide" Target="slides/slide55.xml"/><Relationship Id="rId61" Type="http://schemas.openxmlformats.org/officeDocument/2006/relationships/slide" Target="slides/slide54.xml"/><Relationship Id="rId60" Type="http://schemas.openxmlformats.org/officeDocument/2006/relationships/slide" Target="slides/slide53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52.xml"/><Relationship Id="rId58" Type="http://schemas.openxmlformats.org/officeDocument/2006/relationships/slide" Target="slides/slide51.xml"/><Relationship Id="rId57" Type="http://schemas.openxmlformats.org/officeDocument/2006/relationships/slide" Target="slides/slide50.xml"/><Relationship Id="rId56" Type="http://schemas.openxmlformats.org/officeDocument/2006/relationships/slide" Target="slides/slide49.xml"/><Relationship Id="rId55" Type="http://schemas.openxmlformats.org/officeDocument/2006/relationships/slide" Target="slides/slide48.xml"/><Relationship Id="rId54" Type="http://schemas.openxmlformats.org/officeDocument/2006/relationships/slide" Target="slides/slide47.xml"/><Relationship Id="rId53" Type="http://schemas.openxmlformats.org/officeDocument/2006/relationships/slide" Target="slides/slide46.xml"/><Relationship Id="rId52" Type="http://schemas.openxmlformats.org/officeDocument/2006/relationships/slide" Target="slides/slide45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4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0" Type="http://schemas.openxmlformats.org/officeDocument/2006/relationships/slide" Target="slides/slide33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8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spcBef>
                <a:spcPct val="0"/>
              </a:spcBef>
              <a:buClrTx/>
              <a:buFontTx/>
              <a:buNone/>
            </a:pPr>
            <a:fld id="{9A0DB2DC-4C9A-4742-B13C-FB6460FD3503}" type="slidenum">
              <a:rPr lang="en-US" altLang="zh-CN" sz="12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b="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6" name="Rectangle 4"/>
          <p:cNvSpPr>
            <a:spLocks noRot="1" noTextEdit="1"/>
          </p:cNvSpPr>
          <p:nvPr>
            <p:ph type="sldImg"/>
          </p:nvPr>
        </p:nvSpPr>
        <p:spPr>
          <a:xfrm>
            <a:off x="89782" y="744538"/>
            <a:ext cx="6618110" cy="372268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spcBef>
                <a:spcPct val="0"/>
              </a:spcBef>
              <a:buClrTx/>
              <a:buFontTx/>
              <a:buNone/>
            </a:pPr>
            <a:fld id="{9A0DB2DC-4C9A-4742-B13C-FB6460FD3503}" type="slidenum">
              <a:rPr lang="en-US" altLang="zh-CN" sz="12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b="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hyperlink" Target="..\&#20316;&#19994;&#31995;&#32479;" TargetMode="External"/><Relationship Id="rId7" Type="http://schemas.openxmlformats.org/officeDocument/2006/relationships/hyperlink" Target="..\&#25945;&#23398;&#35270;&#39057;" TargetMode="External"/><Relationship Id="rId6" Type="http://schemas.openxmlformats.org/officeDocument/2006/relationships/hyperlink" Target="..\&#25945;&#23398;&#22823;&#32434;" TargetMode="External"/><Relationship Id="rId5" Type="http://schemas.openxmlformats.org/officeDocument/2006/relationships/hyperlink" Target="..\&#25945;&#23398;&#26696;&#21015;" TargetMode="External"/><Relationship Id="rId4" Type="http://schemas.openxmlformats.org/officeDocument/2006/relationships/hyperlink" Target="..\CPA&#32771;&#35797;&#39064;" TargetMode="External"/><Relationship Id="rId3" Type="http://schemas.openxmlformats.org/officeDocument/2006/relationships/hyperlink" Target="..\&#20250;&#35745;&#20934;&#21017;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hyperlink" Target="..\&#20316;&#19994;&#31995;&#32479;" TargetMode="External"/><Relationship Id="rId7" Type="http://schemas.openxmlformats.org/officeDocument/2006/relationships/hyperlink" Target="..\&#25945;&#23398;&#35270;&#39057;" TargetMode="External"/><Relationship Id="rId6" Type="http://schemas.openxmlformats.org/officeDocument/2006/relationships/hyperlink" Target="..\&#25945;&#23398;&#22823;&#32434;" TargetMode="External"/><Relationship Id="rId5" Type="http://schemas.openxmlformats.org/officeDocument/2006/relationships/hyperlink" Target="..\&#25945;&#23398;&#26696;&#21015;" TargetMode="External"/><Relationship Id="rId4" Type="http://schemas.openxmlformats.org/officeDocument/2006/relationships/hyperlink" Target="..\CPA&#32771;&#35797;&#39064;" TargetMode="External"/><Relationship Id="rId3" Type="http://schemas.openxmlformats.org/officeDocument/2006/relationships/hyperlink" Target="..\&#20250;&#35745;&#20934;&#21017;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hyperlink" Target="..\&#20316;&#19994;&#31995;&#32479;" TargetMode="External"/><Relationship Id="rId7" Type="http://schemas.openxmlformats.org/officeDocument/2006/relationships/hyperlink" Target="..\&#25945;&#23398;&#35270;&#39057;" TargetMode="External"/><Relationship Id="rId6" Type="http://schemas.openxmlformats.org/officeDocument/2006/relationships/hyperlink" Target="..\&#25945;&#23398;&#22823;&#32434;" TargetMode="External"/><Relationship Id="rId5" Type="http://schemas.openxmlformats.org/officeDocument/2006/relationships/hyperlink" Target="..\&#25945;&#23398;&#26696;&#21015;" TargetMode="External"/><Relationship Id="rId4" Type="http://schemas.openxmlformats.org/officeDocument/2006/relationships/hyperlink" Target="..\CPA&#32771;&#35797;&#39064;" TargetMode="External"/><Relationship Id="rId3" Type="http://schemas.openxmlformats.org/officeDocument/2006/relationships/hyperlink" Target="..\&#20250;&#35745;&#20934;&#21017;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hyperlink" Target="..\&#20316;&#19994;&#31995;&#32479;" TargetMode="External"/><Relationship Id="rId7" Type="http://schemas.openxmlformats.org/officeDocument/2006/relationships/hyperlink" Target="..\&#25945;&#23398;&#35270;&#39057;" TargetMode="External"/><Relationship Id="rId6" Type="http://schemas.openxmlformats.org/officeDocument/2006/relationships/hyperlink" Target="..\&#25945;&#23398;&#22823;&#32434;" TargetMode="External"/><Relationship Id="rId5" Type="http://schemas.openxmlformats.org/officeDocument/2006/relationships/hyperlink" Target="..\&#25945;&#23398;&#26696;&#21015;" TargetMode="External"/><Relationship Id="rId4" Type="http://schemas.openxmlformats.org/officeDocument/2006/relationships/hyperlink" Target="..\CPA&#32771;&#35797;&#39064;" TargetMode="External"/><Relationship Id="rId3" Type="http://schemas.openxmlformats.org/officeDocument/2006/relationships/hyperlink" Target="..\&#20250;&#35745;&#20934;&#21017;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7"/>
          <p:cNvSpPr/>
          <p:nvPr userDrawn="1"/>
        </p:nvSpPr>
        <p:spPr>
          <a:xfrm>
            <a:off x="914400" y="2393950"/>
            <a:ext cx="10363200" cy="109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47" name="Rectangle 8"/>
          <p:cNvSpPr/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E7ECF1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8" name="AutoShape 9"/>
          <p:cNvSpPr/>
          <p:nvPr userDrawn="1"/>
        </p:nvSpPr>
        <p:spPr>
          <a:xfrm>
            <a:off x="0" y="19367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99FF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9" name="AutoShape 10"/>
          <p:cNvSpPr/>
          <p:nvPr userDrawn="1"/>
        </p:nvSpPr>
        <p:spPr>
          <a:xfrm>
            <a:off x="203200" y="152400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00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0" name="AutoShape 11"/>
          <p:cNvSpPr/>
          <p:nvPr userDrawn="1"/>
        </p:nvSpPr>
        <p:spPr>
          <a:xfrm>
            <a:off x="103717" y="3492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1" name="AutoShape 12"/>
          <p:cNvSpPr/>
          <p:nvPr userDrawn="1"/>
        </p:nvSpPr>
        <p:spPr>
          <a:xfrm>
            <a:off x="1871133" y="0"/>
            <a:ext cx="287867" cy="188913"/>
          </a:xfrm>
          <a:prstGeom prst="parallelogram">
            <a:avLst>
              <a:gd name="adj" fmla="val 28571"/>
            </a:avLst>
          </a:prstGeom>
          <a:solidFill>
            <a:srgbClr val="FF0066">
              <a:alpha val="70195"/>
            </a:srgbClr>
          </a:soli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 userDrawn="1"/>
        </p:nvSpPr>
        <p:spPr bwMode="auto">
          <a:xfrm>
            <a:off x="527051" y="0"/>
            <a:ext cx="4705351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会计学原理   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7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1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 anchor="b"/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defRPr sz="2200"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56495" y="-26035"/>
            <a:ext cx="1877695" cy="359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5117" y="304800"/>
            <a:ext cx="2669116" cy="58610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8610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6233" y="304800"/>
            <a:ext cx="10668000" cy="67627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55651" y="1196975"/>
            <a:ext cx="10668000" cy="48228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7"/>
          <p:cNvSpPr/>
          <p:nvPr userDrawn="1"/>
        </p:nvSpPr>
        <p:spPr>
          <a:xfrm>
            <a:off x="914400" y="2393950"/>
            <a:ext cx="10363200" cy="109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195" name="Rectangle 8"/>
          <p:cNvSpPr/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E7ECF1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AutoShape 9"/>
          <p:cNvSpPr/>
          <p:nvPr userDrawn="1"/>
        </p:nvSpPr>
        <p:spPr>
          <a:xfrm>
            <a:off x="0" y="19367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99FF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7" name="AutoShape 10"/>
          <p:cNvSpPr/>
          <p:nvPr userDrawn="1"/>
        </p:nvSpPr>
        <p:spPr>
          <a:xfrm>
            <a:off x="203200" y="152400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00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8" name="AutoShape 11"/>
          <p:cNvSpPr/>
          <p:nvPr userDrawn="1"/>
        </p:nvSpPr>
        <p:spPr>
          <a:xfrm>
            <a:off x="103717" y="3492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9" name="AutoShape 12"/>
          <p:cNvSpPr/>
          <p:nvPr userDrawn="1"/>
        </p:nvSpPr>
        <p:spPr>
          <a:xfrm>
            <a:off x="1871133" y="0"/>
            <a:ext cx="287867" cy="188913"/>
          </a:xfrm>
          <a:prstGeom prst="parallelogram">
            <a:avLst>
              <a:gd name="adj" fmla="val 28571"/>
            </a:avLst>
          </a:prstGeom>
          <a:solidFill>
            <a:srgbClr val="FF0066">
              <a:alpha val="70193"/>
            </a:srgbClr>
          </a:soli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 userDrawn="1"/>
        </p:nvSpPr>
        <p:spPr bwMode="auto">
          <a:xfrm>
            <a:off x="527051" y="0"/>
            <a:ext cx="4705351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会计学原理   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7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1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 anchor="b"/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defRPr sz="2200"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fontAlgn="base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Verdana" panose="020B0604030504040204" pitchFamily="34" charset="0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56495" y="-26035"/>
            <a:ext cx="1877695" cy="359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1" y="1196975"/>
            <a:ext cx="52324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1251" y="1196975"/>
            <a:ext cx="52324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5117" y="304800"/>
            <a:ext cx="2669116" cy="58610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8610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7"/>
          <p:cNvSpPr/>
          <p:nvPr/>
        </p:nvSpPr>
        <p:spPr>
          <a:xfrm>
            <a:off x="914400" y="2393950"/>
            <a:ext cx="10363200" cy="109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19" name="Rectangle 8"/>
          <p:cNvSpPr/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E7ECF1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0" name="AutoShape 9"/>
          <p:cNvSpPr/>
          <p:nvPr userDrawn="1"/>
        </p:nvSpPr>
        <p:spPr>
          <a:xfrm>
            <a:off x="0" y="19367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99FF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AutoShape 10"/>
          <p:cNvSpPr/>
          <p:nvPr userDrawn="1"/>
        </p:nvSpPr>
        <p:spPr>
          <a:xfrm>
            <a:off x="203200" y="152400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00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2" name="AutoShape 11"/>
          <p:cNvSpPr/>
          <p:nvPr userDrawn="1"/>
        </p:nvSpPr>
        <p:spPr>
          <a:xfrm>
            <a:off x="103717" y="3492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AutoShape 12"/>
          <p:cNvSpPr/>
          <p:nvPr userDrawn="1"/>
        </p:nvSpPr>
        <p:spPr>
          <a:xfrm>
            <a:off x="1871133" y="0"/>
            <a:ext cx="287867" cy="188913"/>
          </a:xfrm>
          <a:prstGeom prst="parallelogram">
            <a:avLst>
              <a:gd name="adj" fmla="val 28571"/>
            </a:avLst>
          </a:prstGeom>
          <a:solidFill>
            <a:srgbClr val="FF0066">
              <a:alpha val="70193"/>
            </a:srgbClr>
          </a:soli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27051" y="0"/>
            <a:ext cx="4705351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会计学原理   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8   </a:t>
            </a: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1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 anchor="b"/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defRPr sz="2200"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fontAlgn="base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1" y="1196975"/>
            <a:ext cx="52324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1251" y="1196975"/>
            <a:ext cx="52324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5117" y="304800"/>
            <a:ext cx="2669116" cy="58610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8610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7"/>
          <p:cNvSpPr/>
          <p:nvPr userDrawn="1"/>
        </p:nvSpPr>
        <p:spPr>
          <a:xfrm>
            <a:off x="914400" y="2393950"/>
            <a:ext cx="10363200" cy="109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3" name="Rectangle 8"/>
          <p:cNvSpPr/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E7ECF1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4" name="AutoShape 9"/>
          <p:cNvSpPr/>
          <p:nvPr userDrawn="1"/>
        </p:nvSpPr>
        <p:spPr>
          <a:xfrm>
            <a:off x="0" y="19367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99FF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AutoShape 10"/>
          <p:cNvSpPr/>
          <p:nvPr userDrawn="1"/>
        </p:nvSpPr>
        <p:spPr>
          <a:xfrm>
            <a:off x="203200" y="152400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00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6" name="AutoShape 11"/>
          <p:cNvSpPr/>
          <p:nvPr userDrawn="1"/>
        </p:nvSpPr>
        <p:spPr>
          <a:xfrm>
            <a:off x="103717" y="3492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7" name="AutoShape 12"/>
          <p:cNvSpPr/>
          <p:nvPr userDrawn="1"/>
        </p:nvSpPr>
        <p:spPr>
          <a:xfrm>
            <a:off x="1871133" y="0"/>
            <a:ext cx="287867" cy="188913"/>
          </a:xfrm>
          <a:prstGeom prst="parallelogram">
            <a:avLst>
              <a:gd name="adj" fmla="val 28571"/>
            </a:avLst>
          </a:prstGeom>
          <a:solidFill>
            <a:srgbClr val="FF0066">
              <a:alpha val="70192"/>
            </a:srgbClr>
          </a:soli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 userDrawn="1"/>
        </p:nvSpPr>
        <p:spPr bwMode="auto">
          <a:xfrm>
            <a:off x="527051" y="0"/>
            <a:ext cx="4705351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会计学原理   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7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1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 anchor="b"/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defRPr sz="2200"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fontAlgn="base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Verdana" panose="020B0604030504040204" pitchFamily="34" charset="0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56495" y="-26035"/>
            <a:ext cx="1877695" cy="359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1" y="1196975"/>
            <a:ext cx="52324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1251" y="1196975"/>
            <a:ext cx="52324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1" y="1196975"/>
            <a:ext cx="52324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1251" y="1196975"/>
            <a:ext cx="52324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5117" y="304800"/>
            <a:ext cx="2669116" cy="58610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8610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5400" y="6275388"/>
            <a:ext cx="12217400" cy="582613"/>
          </a:xfrm>
          <a:prstGeom prst="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+mn-ea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占位符 1"/>
          <p:cNvSpPr txBox="1"/>
          <p:nvPr/>
        </p:nvSpPr>
        <p:spPr bwMode="auto">
          <a:xfrm>
            <a:off x="2424113" y="2052638"/>
            <a:ext cx="4572000" cy="863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24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会计学原理</a:t>
            </a:r>
            <a:endParaRPr kumimoji="0" lang="zh-CN" altLang="en-US" sz="405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4" name="页脚占位符 4"/>
          <p:cNvSpPr txBox="1"/>
          <p:nvPr/>
        </p:nvSpPr>
        <p:spPr>
          <a:xfrm>
            <a:off x="4648200" y="6345238"/>
            <a:ext cx="2895600" cy="476250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742950" indent="-28575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3765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971800" indent="-228600" algn="l" defTabSz="913765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429000" indent="-228600" algn="l" defTabSz="913765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886200" indent="-228600" algn="l" defTabSz="913765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228600" marR="0" lvl="0" indent="-22860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84450" y="4543425"/>
            <a:ext cx="59737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11"/>
          <p:cNvSpPr/>
          <p:nvPr/>
        </p:nvSpPr>
        <p:spPr>
          <a:xfrm>
            <a:off x="0" y="0"/>
            <a:ext cx="12192000" cy="430213"/>
          </a:xfrm>
          <a:custGeom>
            <a:avLst/>
            <a:gdLst>
              <a:gd name="connsiteX0" fmla="*/ 2126510 w 12191999"/>
              <a:gd name="connsiteY0" fmla="*/ 0 h 430568"/>
              <a:gd name="connsiteX1" fmla="*/ 12191999 w 12191999"/>
              <a:gd name="connsiteY1" fmla="*/ 0 h 430568"/>
              <a:gd name="connsiteX2" fmla="*/ 12191999 w 12191999"/>
              <a:gd name="connsiteY2" fmla="*/ 430568 h 430568"/>
              <a:gd name="connsiteX3" fmla="*/ 1955602 w 12191999"/>
              <a:gd name="connsiteY3" fmla="*/ 430568 h 430568"/>
              <a:gd name="connsiteX4" fmla="*/ 1666531 w 12191999"/>
              <a:gd name="connsiteY4" fmla="*/ 0 h 430568"/>
              <a:gd name="connsiteX5" fmla="*/ 1965444 w 12191999"/>
              <a:gd name="connsiteY5" fmla="*/ 0 h 430568"/>
              <a:gd name="connsiteX6" fmla="*/ 1794536 w 12191999"/>
              <a:gd name="connsiteY6" fmla="*/ 430568 h 430568"/>
              <a:gd name="connsiteX7" fmla="*/ 1495623 w 12191999"/>
              <a:gd name="connsiteY7" fmla="*/ 430568 h 430568"/>
              <a:gd name="connsiteX8" fmla="*/ 1194144 w 12191999"/>
              <a:gd name="connsiteY8" fmla="*/ 0 h 430568"/>
              <a:gd name="connsiteX9" fmla="*/ 1505465 w 12191999"/>
              <a:gd name="connsiteY9" fmla="*/ 0 h 430568"/>
              <a:gd name="connsiteX10" fmla="*/ 1334557 w 12191999"/>
              <a:gd name="connsiteY10" fmla="*/ 430568 h 430568"/>
              <a:gd name="connsiteX11" fmla="*/ 1023236 w 12191999"/>
              <a:gd name="connsiteY11" fmla="*/ 430568 h 430568"/>
              <a:gd name="connsiteX12" fmla="*/ 740057 w 12191999"/>
              <a:gd name="connsiteY12" fmla="*/ 0 h 430568"/>
              <a:gd name="connsiteX13" fmla="*/ 1033078 w 12191999"/>
              <a:gd name="connsiteY13" fmla="*/ 0 h 430568"/>
              <a:gd name="connsiteX14" fmla="*/ 862170 w 12191999"/>
              <a:gd name="connsiteY14" fmla="*/ 430568 h 430568"/>
              <a:gd name="connsiteX15" fmla="*/ 569149 w 12191999"/>
              <a:gd name="connsiteY15" fmla="*/ 430568 h 430568"/>
              <a:gd name="connsiteX16" fmla="*/ 0 w 12191999"/>
              <a:gd name="connsiteY16" fmla="*/ 0 h 430568"/>
              <a:gd name="connsiteX17" fmla="*/ 578991 w 12191999"/>
              <a:gd name="connsiteY17" fmla="*/ 0 h 430568"/>
              <a:gd name="connsiteX18" fmla="*/ 408083 w 12191999"/>
              <a:gd name="connsiteY18" fmla="*/ 430568 h 430568"/>
              <a:gd name="connsiteX19" fmla="*/ 0 w 12191999"/>
              <a:gd name="connsiteY19" fmla="*/ 430568 h 430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1999" h="430568">
                <a:moveTo>
                  <a:pt x="2126510" y="0"/>
                </a:moveTo>
                <a:lnTo>
                  <a:pt x="12191999" y="0"/>
                </a:lnTo>
                <a:lnTo>
                  <a:pt x="12191999" y="430568"/>
                </a:lnTo>
                <a:lnTo>
                  <a:pt x="1955602" y="430568"/>
                </a:lnTo>
                <a:close/>
                <a:moveTo>
                  <a:pt x="1666531" y="0"/>
                </a:moveTo>
                <a:lnTo>
                  <a:pt x="1965444" y="0"/>
                </a:lnTo>
                <a:lnTo>
                  <a:pt x="1794536" y="430568"/>
                </a:lnTo>
                <a:lnTo>
                  <a:pt x="1495623" y="430568"/>
                </a:lnTo>
                <a:close/>
                <a:moveTo>
                  <a:pt x="1194144" y="0"/>
                </a:moveTo>
                <a:lnTo>
                  <a:pt x="1505465" y="0"/>
                </a:lnTo>
                <a:lnTo>
                  <a:pt x="1334557" y="430568"/>
                </a:lnTo>
                <a:lnTo>
                  <a:pt x="1023236" y="430568"/>
                </a:lnTo>
                <a:close/>
                <a:moveTo>
                  <a:pt x="740057" y="0"/>
                </a:moveTo>
                <a:lnTo>
                  <a:pt x="1033078" y="0"/>
                </a:lnTo>
                <a:lnTo>
                  <a:pt x="862170" y="430568"/>
                </a:lnTo>
                <a:lnTo>
                  <a:pt x="569149" y="430568"/>
                </a:lnTo>
                <a:close/>
                <a:moveTo>
                  <a:pt x="0" y="0"/>
                </a:moveTo>
                <a:lnTo>
                  <a:pt x="578991" y="0"/>
                </a:lnTo>
                <a:lnTo>
                  <a:pt x="408083" y="430568"/>
                </a:lnTo>
                <a:lnTo>
                  <a:pt x="0" y="430568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+mn-ea"/>
              <a:cs typeface="+mn-ea"/>
              <a:sym typeface="微软雅黑" panose="020B0503020204020204" charset="-122"/>
            </a:endParaRPr>
          </a:p>
        </p:txBody>
      </p:sp>
      <p:sp>
        <p:nvSpPr>
          <p:cNvPr id="7" name="KSO_Shape"/>
          <p:cNvSpPr/>
          <p:nvPr/>
        </p:nvSpPr>
        <p:spPr bwMode="auto">
          <a:xfrm>
            <a:off x="9255125" y="2198688"/>
            <a:ext cx="2519363" cy="1533525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rgbClr val="20517C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-25400" y="1484313"/>
            <a:ext cx="1221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876675" y="476250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876675" y="593725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876675" y="711200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876675" y="827088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876675" y="944563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876675" y="1062038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876675" y="1179513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876675" y="1295400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876675" y="1412875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0" y="6140450"/>
            <a:ext cx="12192000" cy="968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+mn-ea"/>
              <a:cs typeface="+mn-ea"/>
              <a:sym typeface="微软雅黑" panose="020B0503020204020204" charset="-122"/>
            </a:endParaRPr>
          </a:p>
        </p:txBody>
      </p:sp>
      <p:sp>
        <p:nvSpPr>
          <p:cNvPr id="25" name="内容占位符 24"/>
          <p:cNvSpPr>
            <a:spLocks noGrp="1"/>
          </p:cNvSpPr>
          <p:nvPr>
            <p:ph sz="quarter" idx="10"/>
          </p:nvPr>
        </p:nvSpPr>
        <p:spPr>
          <a:xfrm>
            <a:off x="3728807" y="3626515"/>
            <a:ext cx="8628524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 b="1">
                <a:solidFill>
                  <a:srgbClr val="C0000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>
                            <p:txEl>
                              <p:pRg st="0" end="0"/>
                            </p:txEl>
                          </p:spTgt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>
                            <p:txEl>
                              <p:pRg st="0" end="0"/>
                            </p:txEl>
                          </p:spTgt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/>
      <p:bldP spid="18" grpId="0" animBg="1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2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直接连接符 1031"/>
          <p:cNvSpPr/>
          <p:nvPr userDrawn="1"/>
        </p:nvSpPr>
        <p:spPr>
          <a:xfrm flipV="1">
            <a:off x="2489200" y="609600"/>
            <a:ext cx="9702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51" name="直接连接符 1032"/>
          <p:cNvSpPr/>
          <p:nvPr userDrawn="1"/>
        </p:nvSpPr>
        <p:spPr>
          <a:xfrm flipV="1">
            <a:off x="0" y="6248400"/>
            <a:ext cx="12192000" cy="12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2052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50" y="-19050"/>
            <a:ext cx="3722688" cy="62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内容占位符 9"/>
          <p:cNvSpPr>
            <a:spLocks noGrp="1"/>
          </p:cNvSpPr>
          <p:nvPr>
            <p:ph sz="quarter" idx="13"/>
          </p:nvPr>
        </p:nvSpPr>
        <p:spPr>
          <a:xfrm>
            <a:off x="1055976" y="939006"/>
            <a:ext cx="1009139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 b="1">
                <a:solidFill>
                  <a:srgbClr val="C0000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4"/>
          </p:nvPr>
        </p:nvSpPr>
        <p:spPr>
          <a:xfrm>
            <a:off x="1055976" y="2188369"/>
            <a:ext cx="10091391" cy="36804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/>
            </a:lvl1pPr>
          </a:lstStyle>
          <a:p>
            <a:pPr lvl="0"/>
            <a:endParaRPr lang="zh-CN" altLang="en-US" noProof="1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3"/>
          </p:nvPr>
        </p:nvSpPr>
        <p:spPr>
          <a:xfrm>
            <a:off x="4508500" y="6318250"/>
            <a:ext cx="2501900" cy="323850"/>
          </a:xfrm>
          <a:prstGeom prst="rect">
            <a:avLst/>
          </a:prstGeom>
        </p:spPr>
        <p:txBody>
          <a:bodyPr/>
          <a:p>
            <a:pPr lvl="0" eaLnBrk="1" hangingPunct="1">
              <a:buNone/>
            </a:pPr>
            <a:r>
              <a:rPr lang="en-US" altLang="en-US" sz="1600" b="1" dirty="0">
                <a:solidFill>
                  <a:schemeClr val="tx2"/>
                </a:solidFill>
                <a:ea typeface="微软雅黑" panose="020B0503020204020204" charset="-122"/>
              </a:rPr>
              <a:t>   </a:t>
            </a:r>
            <a:endParaRPr lang="en-US" altLang="en-US" sz="1600" b="1" dirty="0">
              <a:solidFill>
                <a:schemeClr val="tx2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直接连接符 1031"/>
          <p:cNvSpPr/>
          <p:nvPr userDrawn="1"/>
        </p:nvSpPr>
        <p:spPr>
          <a:xfrm flipV="1">
            <a:off x="2489200" y="609600"/>
            <a:ext cx="9702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5" name="直接连接符 1032"/>
          <p:cNvSpPr/>
          <p:nvPr userDrawn="1"/>
        </p:nvSpPr>
        <p:spPr>
          <a:xfrm flipV="1">
            <a:off x="0" y="6248400"/>
            <a:ext cx="12192000" cy="12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076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50" y="-19050"/>
            <a:ext cx="3722688" cy="62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3"/>
          </p:nvPr>
        </p:nvSpPr>
        <p:spPr>
          <a:xfrm>
            <a:off x="4508500" y="6318250"/>
            <a:ext cx="2501900" cy="323850"/>
          </a:xfrm>
          <a:prstGeom prst="rect">
            <a:avLst/>
          </a:prstGeom>
        </p:spPr>
        <p:txBody>
          <a:bodyPr/>
          <a:p>
            <a:pPr lvl="0" eaLnBrk="1" hangingPunct="1">
              <a:buNone/>
            </a:pPr>
            <a:r>
              <a:rPr lang="en-US" altLang="en-US" sz="1600" b="1" dirty="0">
                <a:solidFill>
                  <a:schemeClr val="tx2"/>
                </a:solidFill>
                <a:ea typeface="微软雅黑" panose="020B0503020204020204" charset="-122"/>
              </a:rPr>
              <a:t>   </a:t>
            </a:r>
            <a:endParaRPr lang="en-US" altLang="en-US" sz="1600" b="1" dirty="0">
              <a:solidFill>
                <a:schemeClr val="tx2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marL="227330" marR="0" lvl="0" indent="-227330" algn="l" defTabSz="91313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南京审计学院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南京审计学院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南京审计学院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8"/>
          <p:cNvCxnSpPr/>
          <p:nvPr/>
        </p:nvCxnSpPr>
        <p:spPr>
          <a:xfrm>
            <a:off x="2208213" y="981075"/>
            <a:ext cx="9983788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9"/>
          <p:cNvCxnSpPr/>
          <p:nvPr/>
        </p:nvCxnSpPr>
        <p:spPr>
          <a:xfrm>
            <a:off x="2208213" y="44450"/>
            <a:ext cx="9983788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10"/>
          <p:cNvCxnSpPr/>
          <p:nvPr/>
        </p:nvCxnSpPr>
        <p:spPr>
          <a:xfrm>
            <a:off x="2208213" y="115888"/>
            <a:ext cx="9983788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平行四边形 14"/>
          <p:cNvSpPr/>
          <p:nvPr/>
        </p:nvSpPr>
        <p:spPr>
          <a:xfrm>
            <a:off x="2495550" y="0"/>
            <a:ext cx="2663825" cy="179388"/>
          </a:xfrm>
          <a:prstGeom prst="parallelogram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15"/>
          <p:cNvSpPr/>
          <p:nvPr/>
        </p:nvSpPr>
        <p:spPr>
          <a:xfrm>
            <a:off x="11857038" y="0"/>
            <a:ext cx="360363" cy="179388"/>
          </a:xfrm>
          <a:custGeom>
            <a:avLst/>
            <a:gdLst>
              <a:gd name="connsiteX0" fmla="*/ 45008 w 360040"/>
              <a:gd name="connsiteY0" fmla="*/ 0 h 180032"/>
              <a:gd name="connsiteX1" fmla="*/ 360040 w 360040"/>
              <a:gd name="connsiteY1" fmla="*/ 0 h 180032"/>
              <a:gd name="connsiteX2" fmla="*/ 360040 w 360040"/>
              <a:gd name="connsiteY2" fmla="*/ 180032 h 180032"/>
              <a:gd name="connsiteX3" fmla="*/ 0 w 360040"/>
              <a:gd name="connsiteY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0" h="180032">
                <a:moveTo>
                  <a:pt x="45008" y="0"/>
                </a:moveTo>
                <a:lnTo>
                  <a:pt x="360040" y="0"/>
                </a:lnTo>
                <a:lnTo>
                  <a:pt x="360040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10266363" y="214313"/>
            <a:ext cx="1555750" cy="347663"/>
          </a:xfrm>
          <a:prstGeom prst="parallelogram">
            <a:avLst/>
          </a:prstGeom>
          <a:noFill/>
          <a:ln w="19050"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20517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" name="直接连接符 97"/>
          <p:cNvCxnSpPr/>
          <p:nvPr/>
        </p:nvCxnSpPr>
        <p:spPr>
          <a:xfrm>
            <a:off x="4943475" y="44450"/>
            <a:ext cx="7561263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98"/>
          <p:cNvCxnSpPr/>
          <p:nvPr/>
        </p:nvCxnSpPr>
        <p:spPr>
          <a:xfrm>
            <a:off x="4800600" y="115888"/>
            <a:ext cx="7775575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102"/>
          <p:cNvSpPr/>
          <p:nvPr/>
        </p:nvSpPr>
        <p:spPr>
          <a:xfrm>
            <a:off x="2551113" y="0"/>
            <a:ext cx="2498725" cy="179388"/>
          </a:xfrm>
          <a:custGeom>
            <a:avLst/>
            <a:gdLst>
              <a:gd name="connsiteX0" fmla="*/ 2286898 w 2497501"/>
              <a:gd name="connsiteY0" fmla="*/ 0 h 180032"/>
              <a:gd name="connsiteX1" fmla="*/ 2497501 w 2497501"/>
              <a:gd name="connsiteY1" fmla="*/ 0 h 180032"/>
              <a:gd name="connsiteX2" fmla="*/ 2370843 w 2497501"/>
              <a:gd name="connsiteY2" fmla="*/ 180032 h 180032"/>
              <a:gd name="connsiteX3" fmla="*/ 2160240 w 2497501"/>
              <a:gd name="connsiteY3" fmla="*/ 180032 h 180032"/>
              <a:gd name="connsiteX4" fmla="*/ 1854850 w 2497501"/>
              <a:gd name="connsiteY4" fmla="*/ 0 h 180032"/>
              <a:gd name="connsiteX5" fmla="*/ 2065453 w 2497501"/>
              <a:gd name="connsiteY5" fmla="*/ 0 h 180032"/>
              <a:gd name="connsiteX6" fmla="*/ 1938795 w 2497501"/>
              <a:gd name="connsiteY6" fmla="*/ 180032 h 180032"/>
              <a:gd name="connsiteX7" fmla="*/ 1728192 w 2497501"/>
              <a:gd name="connsiteY7" fmla="*/ 180032 h 180032"/>
              <a:gd name="connsiteX8" fmla="*/ 1422802 w 2497501"/>
              <a:gd name="connsiteY8" fmla="*/ 0 h 180032"/>
              <a:gd name="connsiteX9" fmla="*/ 1633405 w 2497501"/>
              <a:gd name="connsiteY9" fmla="*/ 0 h 180032"/>
              <a:gd name="connsiteX10" fmla="*/ 1506747 w 2497501"/>
              <a:gd name="connsiteY10" fmla="*/ 180032 h 180032"/>
              <a:gd name="connsiteX11" fmla="*/ 1296144 w 2497501"/>
              <a:gd name="connsiteY11" fmla="*/ 180032 h 180032"/>
              <a:gd name="connsiteX12" fmla="*/ 990754 w 2497501"/>
              <a:gd name="connsiteY12" fmla="*/ 0 h 180032"/>
              <a:gd name="connsiteX13" fmla="*/ 1201357 w 2497501"/>
              <a:gd name="connsiteY13" fmla="*/ 0 h 180032"/>
              <a:gd name="connsiteX14" fmla="*/ 1074699 w 2497501"/>
              <a:gd name="connsiteY14" fmla="*/ 180032 h 180032"/>
              <a:gd name="connsiteX15" fmla="*/ 864096 w 2497501"/>
              <a:gd name="connsiteY15" fmla="*/ 180032 h 180032"/>
              <a:gd name="connsiteX16" fmla="*/ 558706 w 2497501"/>
              <a:gd name="connsiteY16" fmla="*/ 0 h 180032"/>
              <a:gd name="connsiteX17" fmla="*/ 769309 w 2497501"/>
              <a:gd name="connsiteY17" fmla="*/ 0 h 180032"/>
              <a:gd name="connsiteX18" fmla="*/ 642651 w 2497501"/>
              <a:gd name="connsiteY18" fmla="*/ 180032 h 180032"/>
              <a:gd name="connsiteX19" fmla="*/ 432048 w 2497501"/>
              <a:gd name="connsiteY19" fmla="*/ 180032 h 180032"/>
              <a:gd name="connsiteX20" fmla="*/ 126658 w 2497501"/>
              <a:gd name="connsiteY20" fmla="*/ 0 h 180032"/>
              <a:gd name="connsiteX21" fmla="*/ 337261 w 2497501"/>
              <a:gd name="connsiteY21" fmla="*/ 0 h 180032"/>
              <a:gd name="connsiteX22" fmla="*/ 210603 w 2497501"/>
              <a:gd name="connsiteY22" fmla="*/ 180032 h 180032"/>
              <a:gd name="connsiteX23" fmla="*/ 0 w 2497501"/>
              <a:gd name="connsiteY2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497501" h="180032">
                <a:moveTo>
                  <a:pt x="2286898" y="0"/>
                </a:moveTo>
                <a:lnTo>
                  <a:pt x="2497501" y="0"/>
                </a:lnTo>
                <a:lnTo>
                  <a:pt x="2370843" y="180032"/>
                </a:lnTo>
                <a:lnTo>
                  <a:pt x="2160240" y="180032"/>
                </a:lnTo>
                <a:close/>
                <a:moveTo>
                  <a:pt x="1854850" y="0"/>
                </a:moveTo>
                <a:lnTo>
                  <a:pt x="2065453" y="0"/>
                </a:lnTo>
                <a:lnTo>
                  <a:pt x="1938795" y="180032"/>
                </a:lnTo>
                <a:lnTo>
                  <a:pt x="1728192" y="180032"/>
                </a:lnTo>
                <a:close/>
                <a:moveTo>
                  <a:pt x="1422802" y="0"/>
                </a:moveTo>
                <a:lnTo>
                  <a:pt x="1633405" y="0"/>
                </a:lnTo>
                <a:lnTo>
                  <a:pt x="1506747" y="180032"/>
                </a:lnTo>
                <a:lnTo>
                  <a:pt x="1296144" y="180032"/>
                </a:lnTo>
                <a:close/>
                <a:moveTo>
                  <a:pt x="990754" y="0"/>
                </a:moveTo>
                <a:lnTo>
                  <a:pt x="1201357" y="0"/>
                </a:lnTo>
                <a:lnTo>
                  <a:pt x="1074699" y="180032"/>
                </a:lnTo>
                <a:lnTo>
                  <a:pt x="864096" y="180032"/>
                </a:lnTo>
                <a:close/>
                <a:moveTo>
                  <a:pt x="558706" y="0"/>
                </a:moveTo>
                <a:lnTo>
                  <a:pt x="769309" y="0"/>
                </a:lnTo>
                <a:lnTo>
                  <a:pt x="642651" y="180032"/>
                </a:lnTo>
                <a:lnTo>
                  <a:pt x="432048" y="180032"/>
                </a:lnTo>
                <a:close/>
                <a:moveTo>
                  <a:pt x="126658" y="0"/>
                </a:moveTo>
                <a:lnTo>
                  <a:pt x="337261" y="0"/>
                </a:lnTo>
                <a:lnTo>
                  <a:pt x="210603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103"/>
          <p:cNvSpPr/>
          <p:nvPr/>
        </p:nvSpPr>
        <p:spPr>
          <a:xfrm>
            <a:off x="11857038" y="0"/>
            <a:ext cx="360363" cy="179388"/>
          </a:xfrm>
          <a:custGeom>
            <a:avLst/>
            <a:gdLst>
              <a:gd name="connsiteX0" fmla="*/ 45008 w 360040"/>
              <a:gd name="connsiteY0" fmla="*/ 0 h 180032"/>
              <a:gd name="connsiteX1" fmla="*/ 360040 w 360040"/>
              <a:gd name="connsiteY1" fmla="*/ 0 h 180032"/>
              <a:gd name="connsiteX2" fmla="*/ 360040 w 360040"/>
              <a:gd name="connsiteY2" fmla="*/ 180032 h 180032"/>
              <a:gd name="connsiteX3" fmla="*/ 0 w 360040"/>
              <a:gd name="connsiteY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0" h="180032">
                <a:moveTo>
                  <a:pt x="45008" y="0"/>
                </a:moveTo>
                <a:lnTo>
                  <a:pt x="360040" y="0"/>
                </a:lnTo>
                <a:lnTo>
                  <a:pt x="360040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圆角矩形 86"/>
          <p:cNvSpPr/>
          <p:nvPr/>
        </p:nvSpPr>
        <p:spPr>
          <a:xfrm>
            <a:off x="-4762" y="-387350"/>
            <a:ext cx="1847850" cy="7920038"/>
          </a:xfrm>
          <a:prstGeom prst="round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" name="直接连接符 116"/>
          <p:cNvCxnSpPr/>
          <p:nvPr/>
        </p:nvCxnSpPr>
        <p:spPr>
          <a:xfrm>
            <a:off x="227013" y="6669088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117"/>
          <p:cNvCxnSpPr/>
          <p:nvPr/>
        </p:nvCxnSpPr>
        <p:spPr>
          <a:xfrm>
            <a:off x="227013" y="6597650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18"/>
          <p:cNvCxnSpPr/>
          <p:nvPr/>
        </p:nvCxnSpPr>
        <p:spPr>
          <a:xfrm>
            <a:off x="227013" y="6742113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03" name="组合 119"/>
          <p:cNvGrpSpPr/>
          <p:nvPr userDrawn="1"/>
        </p:nvGrpSpPr>
        <p:grpSpPr>
          <a:xfrm>
            <a:off x="-101600" y="3373438"/>
            <a:ext cx="1944688" cy="144462"/>
            <a:chOff x="-96688" y="2708920"/>
            <a:chExt cx="1943521" cy="144016"/>
          </a:xfrm>
        </p:grpSpPr>
        <p:cxnSp>
          <p:nvCxnSpPr>
            <p:cNvPr id="12" name="直接连接符 120"/>
            <p:cNvCxnSpPr/>
            <p:nvPr/>
          </p:nvCxnSpPr>
          <p:spPr>
            <a:xfrm flipH="1">
              <a:off x="1199522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1"/>
            <p:cNvCxnSpPr/>
            <p:nvPr/>
          </p:nvCxnSpPr>
          <p:spPr>
            <a:xfrm flipH="1">
              <a:off x="1270916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22"/>
            <p:cNvCxnSpPr/>
            <p:nvPr/>
          </p:nvCxnSpPr>
          <p:spPr>
            <a:xfrm flipH="1">
              <a:off x="134389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23"/>
            <p:cNvCxnSpPr/>
            <p:nvPr/>
          </p:nvCxnSpPr>
          <p:spPr>
            <a:xfrm flipH="1">
              <a:off x="1415292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24"/>
            <p:cNvCxnSpPr/>
            <p:nvPr/>
          </p:nvCxnSpPr>
          <p:spPr>
            <a:xfrm flipH="1">
              <a:off x="1488273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25"/>
            <p:cNvCxnSpPr/>
            <p:nvPr/>
          </p:nvCxnSpPr>
          <p:spPr>
            <a:xfrm flipH="1">
              <a:off x="155966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26"/>
            <p:cNvCxnSpPr/>
            <p:nvPr/>
          </p:nvCxnSpPr>
          <p:spPr>
            <a:xfrm flipH="1">
              <a:off x="1631063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27"/>
            <p:cNvCxnSpPr/>
            <p:nvPr/>
          </p:nvCxnSpPr>
          <p:spPr>
            <a:xfrm flipH="1">
              <a:off x="170245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28"/>
            <p:cNvCxnSpPr/>
            <p:nvPr/>
          </p:nvCxnSpPr>
          <p:spPr>
            <a:xfrm flipH="1">
              <a:off x="1120194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129"/>
            <p:cNvCxnSpPr/>
            <p:nvPr/>
          </p:nvCxnSpPr>
          <p:spPr>
            <a:xfrm flipH="1">
              <a:off x="1055145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130"/>
            <p:cNvCxnSpPr/>
            <p:nvPr/>
          </p:nvCxnSpPr>
          <p:spPr>
            <a:xfrm flipH="1">
              <a:off x="983751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74"/>
            <p:cNvCxnSpPr/>
            <p:nvPr/>
          </p:nvCxnSpPr>
          <p:spPr>
            <a:xfrm flipH="1">
              <a:off x="910770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75"/>
            <p:cNvCxnSpPr/>
            <p:nvPr/>
          </p:nvCxnSpPr>
          <p:spPr>
            <a:xfrm flipH="1">
              <a:off x="1772265" y="2781720"/>
              <a:ext cx="71395" cy="71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176"/>
            <p:cNvCxnSpPr/>
            <p:nvPr/>
          </p:nvCxnSpPr>
          <p:spPr>
            <a:xfrm flipH="1">
              <a:off x="839375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77"/>
            <p:cNvCxnSpPr/>
            <p:nvPr/>
          </p:nvCxnSpPr>
          <p:spPr>
            <a:xfrm flipH="1">
              <a:off x="767981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78"/>
            <p:cNvCxnSpPr/>
            <p:nvPr/>
          </p:nvCxnSpPr>
          <p:spPr>
            <a:xfrm flipH="1">
              <a:off x="695000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79"/>
            <p:cNvCxnSpPr/>
            <p:nvPr/>
          </p:nvCxnSpPr>
          <p:spPr>
            <a:xfrm flipH="1">
              <a:off x="623604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80"/>
            <p:cNvCxnSpPr/>
            <p:nvPr/>
          </p:nvCxnSpPr>
          <p:spPr>
            <a:xfrm flipH="1">
              <a:off x="550623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81"/>
            <p:cNvCxnSpPr/>
            <p:nvPr/>
          </p:nvCxnSpPr>
          <p:spPr>
            <a:xfrm flipH="1">
              <a:off x="479229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182"/>
            <p:cNvCxnSpPr/>
            <p:nvPr/>
          </p:nvCxnSpPr>
          <p:spPr>
            <a:xfrm flipH="1">
              <a:off x="407834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83"/>
            <p:cNvCxnSpPr/>
            <p:nvPr/>
          </p:nvCxnSpPr>
          <p:spPr>
            <a:xfrm flipH="1">
              <a:off x="334853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184"/>
            <p:cNvCxnSpPr/>
            <p:nvPr/>
          </p:nvCxnSpPr>
          <p:spPr>
            <a:xfrm flipH="1">
              <a:off x="263459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185"/>
            <p:cNvCxnSpPr/>
            <p:nvPr/>
          </p:nvCxnSpPr>
          <p:spPr>
            <a:xfrm flipH="1">
              <a:off x="192064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186"/>
            <p:cNvCxnSpPr/>
            <p:nvPr/>
          </p:nvCxnSpPr>
          <p:spPr>
            <a:xfrm flipH="1">
              <a:off x="119082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187"/>
            <p:cNvCxnSpPr/>
            <p:nvPr/>
          </p:nvCxnSpPr>
          <p:spPr>
            <a:xfrm flipH="1">
              <a:off x="47688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188"/>
            <p:cNvCxnSpPr/>
            <p:nvPr/>
          </p:nvCxnSpPr>
          <p:spPr>
            <a:xfrm flipH="1">
              <a:off x="-25294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200"/>
            <p:cNvCxnSpPr/>
            <p:nvPr/>
          </p:nvCxnSpPr>
          <p:spPr>
            <a:xfrm flipH="1">
              <a:off x="-96688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04" name="组合 162"/>
          <p:cNvGrpSpPr/>
          <p:nvPr userDrawn="1"/>
        </p:nvGrpSpPr>
        <p:grpSpPr>
          <a:xfrm>
            <a:off x="-541337" y="1084263"/>
            <a:ext cx="2376487" cy="515937"/>
            <a:chOff x="-456728" y="881557"/>
            <a:chExt cx="2376264" cy="515798"/>
          </a:xfrm>
        </p:grpSpPr>
        <p:sp>
          <p:nvSpPr>
            <p:cNvPr id="40" name="六边形 163"/>
            <p:cNvSpPr/>
            <p:nvPr/>
          </p:nvSpPr>
          <p:spPr>
            <a:xfrm rot="5400000">
              <a:off x="206813" y="986280"/>
              <a:ext cx="328524" cy="287311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1" name="直接连接符 164"/>
            <p:cNvCxnSpPr/>
            <p:nvPr/>
          </p:nvCxnSpPr>
          <p:spPr>
            <a:xfrm>
              <a:off x="551240" y="1156120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165"/>
            <p:cNvSpPr/>
            <p:nvPr/>
          </p:nvSpPr>
          <p:spPr>
            <a:xfrm>
              <a:off x="695689" y="881557"/>
              <a:ext cx="1152416" cy="515798"/>
            </a:xfrm>
            <a:prstGeom prst="rect">
              <a:avLst/>
            </a:prstGeom>
            <a:solidFill>
              <a:srgbClr val="BDD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文本框 166"/>
            <p:cNvSpPr txBox="1">
              <a:spLocks noChangeArrowheads="1"/>
            </p:cNvSpPr>
            <p:nvPr/>
          </p:nvSpPr>
          <p:spPr bwMode="auto">
            <a:xfrm>
              <a:off x="622671" y="1022806"/>
              <a:ext cx="1152416" cy="22980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1" i="0" u="none" strike="noStrike" kern="1200" cap="none" spc="0" normalizeH="0" baseline="0" noProof="0">
                <a:ln>
                  <a:noFill/>
                </a:ln>
                <a:solidFill>
                  <a:srgbClr val="20517C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endParaRPr>
            </a:p>
          </p:txBody>
        </p:sp>
        <p:cxnSp>
          <p:nvCxnSpPr>
            <p:cNvPr id="44" name="直接连接符 167"/>
            <p:cNvCxnSpPr/>
            <p:nvPr/>
          </p:nvCxnSpPr>
          <p:spPr>
            <a:xfrm>
              <a:off x="-456728" y="1156120"/>
              <a:ext cx="6476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168"/>
          <p:cNvSpPr txBox="1">
            <a:spLocks noChangeArrowheads="1"/>
          </p:cNvSpPr>
          <p:nvPr/>
        </p:nvSpPr>
        <p:spPr bwMode="auto">
          <a:xfrm>
            <a:off x="623888" y="933450"/>
            <a:ext cx="935038" cy="2298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1" i="0" u="none" strike="noStrike" kern="1200" cap="none" spc="0" normalizeH="0" baseline="0" noProof="0">
              <a:ln>
                <a:noFill/>
              </a:ln>
              <a:solidFill>
                <a:srgbClr val="20517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  <p:cxnSp>
        <p:nvCxnSpPr>
          <p:cNvPr id="46" name="直接连接符 169"/>
          <p:cNvCxnSpPr/>
          <p:nvPr/>
        </p:nvCxnSpPr>
        <p:spPr>
          <a:xfrm>
            <a:off x="550863" y="1014413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170"/>
          <p:cNvSpPr txBox="1">
            <a:spLocks noChangeArrowheads="1"/>
          </p:cNvSpPr>
          <p:nvPr/>
        </p:nvSpPr>
        <p:spPr bwMode="auto">
          <a:xfrm>
            <a:off x="623888" y="942975"/>
            <a:ext cx="5762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8" name="文本框 171"/>
          <p:cNvSpPr txBox="1">
            <a:spLocks noChangeArrowheads="1"/>
          </p:cNvSpPr>
          <p:nvPr/>
        </p:nvSpPr>
        <p:spPr bwMode="auto">
          <a:xfrm>
            <a:off x="517525" y="1103313"/>
            <a:ext cx="1362075" cy="3975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企业合并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概述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9" name="文本框 172"/>
          <p:cNvSpPr txBox="1">
            <a:spLocks noChangeArrowheads="1"/>
          </p:cNvSpPr>
          <p:nvPr/>
        </p:nvSpPr>
        <p:spPr bwMode="auto">
          <a:xfrm>
            <a:off x="106363" y="1154113"/>
            <a:ext cx="360363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0" name="矩形 173"/>
          <p:cNvSpPr/>
          <p:nvPr/>
        </p:nvSpPr>
        <p:spPr>
          <a:xfrm>
            <a:off x="635000" y="1108075"/>
            <a:ext cx="1092200" cy="452438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790" b="1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211" name="组合 189"/>
          <p:cNvGrpSpPr/>
          <p:nvPr userDrawn="1"/>
        </p:nvGrpSpPr>
        <p:grpSpPr>
          <a:xfrm>
            <a:off x="-541337" y="1700213"/>
            <a:ext cx="2376487" cy="720725"/>
            <a:chOff x="-456728" y="1704008"/>
            <a:chExt cx="2376264" cy="720080"/>
          </a:xfrm>
        </p:grpSpPr>
        <p:sp>
          <p:nvSpPr>
            <p:cNvPr id="52" name="六边形 190"/>
            <p:cNvSpPr/>
            <p:nvPr/>
          </p:nvSpPr>
          <p:spPr>
            <a:xfrm rot="5400000">
              <a:off x="206124" y="1937840"/>
              <a:ext cx="329904" cy="287311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3" name="直接连接符 191"/>
            <p:cNvCxnSpPr/>
            <p:nvPr/>
          </p:nvCxnSpPr>
          <p:spPr>
            <a:xfrm>
              <a:off x="551240" y="2076736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矩形 192"/>
            <p:cNvSpPr/>
            <p:nvPr/>
          </p:nvSpPr>
          <p:spPr>
            <a:xfrm>
              <a:off x="695689" y="1704008"/>
              <a:ext cx="1152416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5" name="直接连接符 193"/>
            <p:cNvCxnSpPr/>
            <p:nvPr/>
          </p:nvCxnSpPr>
          <p:spPr>
            <a:xfrm>
              <a:off x="-456728" y="2076736"/>
              <a:ext cx="6476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194"/>
          <p:cNvSpPr txBox="1">
            <a:spLocks noChangeArrowheads="1"/>
          </p:cNvSpPr>
          <p:nvPr/>
        </p:nvSpPr>
        <p:spPr bwMode="auto">
          <a:xfrm>
            <a:off x="681038" y="1731963"/>
            <a:ext cx="1079500" cy="5511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同一控制下企业合并的会计处理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57" name="文本框 195"/>
          <p:cNvSpPr txBox="1">
            <a:spLocks noChangeArrowheads="1"/>
          </p:cNvSpPr>
          <p:nvPr/>
        </p:nvSpPr>
        <p:spPr bwMode="auto">
          <a:xfrm>
            <a:off x="106363" y="1908175"/>
            <a:ext cx="360363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8214" name="组合 196"/>
          <p:cNvGrpSpPr/>
          <p:nvPr userDrawn="1"/>
        </p:nvGrpSpPr>
        <p:grpSpPr>
          <a:xfrm>
            <a:off x="-542925" y="2536825"/>
            <a:ext cx="2376488" cy="719138"/>
            <a:chOff x="-456728" y="1704008"/>
            <a:chExt cx="2376264" cy="720080"/>
          </a:xfrm>
        </p:grpSpPr>
        <p:sp>
          <p:nvSpPr>
            <p:cNvPr id="59" name="六边形 197"/>
            <p:cNvSpPr/>
            <p:nvPr/>
          </p:nvSpPr>
          <p:spPr>
            <a:xfrm rot="5400000">
              <a:off x="206555" y="1937878"/>
              <a:ext cx="329043" cy="287310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0" name="直接连接符 198"/>
            <p:cNvCxnSpPr/>
            <p:nvPr/>
          </p:nvCxnSpPr>
          <p:spPr>
            <a:xfrm>
              <a:off x="551240" y="2075970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199"/>
            <p:cNvSpPr/>
            <p:nvPr/>
          </p:nvSpPr>
          <p:spPr>
            <a:xfrm>
              <a:off x="695688" y="1704008"/>
              <a:ext cx="1152416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2" name="直接连接符 201"/>
            <p:cNvCxnSpPr/>
            <p:nvPr/>
          </p:nvCxnSpPr>
          <p:spPr>
            <a:xfrm>
              <a:off x="-456728" y="2075970"/>
              <a:ext cx="6476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文本框 202"/>
          <p:cNvSpPr txBox="1">
            <a:spLocks noChangeArrowheads="1"/>
          </p:cNvSpPr>
          <p:nvPr/>
        </p:nvSpPr>
        <p:spPr bwMode="auto">
          <a:xfrm>
            <a:off x="106363" y="2733675"/>
            <a:ext cx="360363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3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4" name="文本框 205"/>
          <p:cNvSpPr txBox="1">
            <a:spLocks noChangeArrowheads="1"/>
          </p:cNvSpPr>
          <p:nvPr/>
        </p:nvSpPr>
        <p:spPr bwMode="auto">
          <a:xfrm>
            <a:off x="619125" y="2555875"/>
            <a:ext cx="1187450" cy="5511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非同一控制下企业合并的会计处理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  <p:cxnSp>
        <p:nvCxnSpPr>
          <p:cNvPr id="65" name="直接连接符 239"/>
          <p:cNvCxnSpPr/>
          <p:nvPr/>
        </p:nvCxnSpPr>
        <p:spPr>
          <a:xfrm>
            <a:off x="227013" y="257175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240"/>
          <p:cNvCxnSpPr/>
          <p:nvPr/>
        </p:nvCxnSpPr>
        <p:spPr>
          <a:xfrm>
            <a:off x="227013" y="185738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241"/>
          <p:cNvCxnSpPr/>
          <p:nvPr/>
        </p:nvCxnSpPr>
        <p:spPr>
          <a:xfrm>
            <a:off x="227013" y="328613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任意多边形 67"/>
          <p:cNvSpPr/>
          <p:nvPr/>
        </p:nvSpPr>
        <p:spPr>
          <a:xfrm>
            <a:off x="4968875" y="620713"/>
            <a:ext cx="7223125" cy="84138"/>
          </a:xfrm>
          <a:custGeom>
            <a:avLst/>
            <a:gdLst>
              <a:gd name="connsiteX0" fmla="*/ 0 w 7223124"/>
              <a:gd name="connsiteY0" fmla="*/ 0 h 84025"/>
              <a:gd name="connsiteX1" fmla="*/ 7223124 w 7223124"/>
              <a:gd name="connsiteY1" fmla="*/ 0 h 84025"/>
              <a:gd name="connsiteX2" fmla="*/ 7223124 w 7223124"/>
              <a:gd name="connsiteY2" fmla="*/ 84025 h 84025"/>
              <a:gd name="connsiteX3" fmla="*/ 0 w 7223124"/>
              <a:gd name="connsiteY3" fmla="*/ 84025 h 8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3124" h="84025">
                <a:moveTo>
                  <a:pt x="0" y="0"/>
                </a:moveTo>
                <a:lnTo>
                  <a:pt x="7223124" y="0"/>
                </a:lnTo>
                <a:lnTo>
                  <a:pt x="7223124" y="84025"/>
                </a:lnTo>
                <a:lnTo>
                  <a:pt x="0" y="84025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任意多边形 68"/>
          <p:cNvSpPr/>
          <p:nvPr/>
        </p:nvSpPr>
        <p:spPr>
          <a:xfrm>
            <a:off x="4943475" y="392113"/>
            <a:ext cx="7259638" cy="84138"/>
          </a:xfrm>
          <a:custGeom>
            <a:avLst/>
            <a:gdLst>
              <a:gd name="connsiteX0" fmla="*/ 6841539 w 7258450"/>
              <a:gd name="connsiteY0" fmla="*/ 0 h 84025"/>
              <a:gd name="connsiteX1" fmla="*/ 7258450 w 7258450"/>
              <a:gd name="connsiteY1" fmla="*/ 0 h 84025"/>
              <a:gd name="connsiteX2" fmla="*/ 7258450 w 7258450"/>
              <a:gd name="connsiteY2" fmla="*/ 84025 h 84025"/>
              <a:gd name="connsiteX3" fmla="*/ 6820532 w 7258450"/>
              <a:gd name="connsiteY3" fmla="*/ 84025 h 84025"/>
              <a:gd name="connsiteX4" fmla="*/ 0 w 7258450"/>
              <a:gd name="connsiteY4" fmla="*/ 0 h 84025"/>
              <a:gd name="connsiteX5" fmla="*/ 5373300 w 7258450"/>
              <a:gd name="connsiteY5" fmla="*/ 0 h 84025"/>
              <a:gd name="connsiteX6" fmla="*/ 5352293 w 7258450"/>
              <a:gd name="connsiteY6" fmla="*/ 84025 h 84025"/>
              <a:gd name="connsiteX7" fmla="*/ 0 w 7258450"/>
              <a:gd name="connsiteY7" fmla="*/ 84025 h 8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58450" h="84025">
                <a:moveTo>
                  <a:pt x="6841539" y="0"/>
                </a:moveTo>
                <a:lnTo>
                  <a:pt x="7258450" y="0"/>
                </a:lnTo>
                <a:lnTo>
                  <a:pt x="7258450" y="84025"/>
                </a:lnTo>
                <a:lnTo>
                  <a:pt x="6820532" y="84025"/>
                </a:lnTo>
                <a:close/>
                <a:moveTo>
                  <a:pt x="0" y="0"/>
                </a:moveTo>
                <a:lnTo>
                  <a:pt x="5373300" y="0"/>
                </a:lnTo>
                <a:lnTo>
                  <a:pt x="5352293" y="84025"/>
                </a:lnTo>
                <a:lnTo>
                  <a:pt x="0" y="84025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文本框 72"/>
          <p:cNvSpPr txBox="1">
            <a:spLocks noChangeArrowheads="1"/>
          </p:cNvSpPr>
          <p:nvPr/>
        </p:nvSpPr>
        <p:spPr bwMode="auto">
          <a:xfrm>
            <a:off x="10631488" y="215900"/>
            <a:ext cx="1171575" cy="28829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返回首页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20517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1" name="KSO_Shape"/>
          <p:cNvSpPr/>
          <p:nvPr/>
        </p:nvSpPr>
        <p:spPr>
          <a:xfrm>
            <a:off x="10394950" y="274638"/>
            <a:ext cx="211138" cy="227013"/>
          </a:xfrm>
          <a:custGeom>
            <a:avLst/>
            <a:gdLst>
              <a:gd name="connsiteX0" fmla="*/ 84274 w 494050"/>
              <a:gd name="connsiteY0" fmla="*/ 98107 h 531069"/>
              <a:gd name="connsiteX1" fmla="*/ 84423 w 494050"/>
              <a:gd name="connsiteY1" fmla="*/ 98165 h 531069"/>
              <a:gd name="connsiteX2" fmla="*/ 83683 w 494050"/>
              <a:gd name="connsiteY2" fmla="*/ 98867 h 531069"/>
              <a:gd name="connsiteX3" fmla="*/ 423146 w 494050"/>
              <a:gd name="connsiteY3" fmla="*/ 0 h 531069"/>
              <a:gd name="connsiteX4" fmla="*/ 395440 w 494050"/>
              <a:gd name="connsiteY4" fmla="*/ 62229 h 531069"/>
              <a:gd name="connsiteX5" fmla="*/ 406255 w 494050"/>
              <a:gd name="connsiteY5" fmla="*/ 71591 h 531069"/>
              <a:gd name="connsiteX6" fmla="*/ 494044 w 494050"/>
              <a:gd name="connsiteY6" fmla="*/ 276386 h 531069"/>
              <a:gd name="connsiteX7" fmla="*/ 493844 w 494050"/>
              <a:gd name="connsiteY7" fmla="*/ 291720 h 531069"/>
              <a:gd name="connsiteX8" fmla="*/ 489376 w 494050"/>
              <a:gd name="connsiteY8" fmla="*/ 331393 h 531069"/>
              <a:gd name="connsiteX9" fmla="*/ 274337 w 494050"/>
              <a:gd name="connsiteY9" fmla="*/ 529541 h 531069"/>
              <a:gd name="connsiteX10" fmla="*/ 20946 w 494050"/>
              <a:gd name="connsiteY10" fmla="*/ 383604 h 531069"/>
              <a:gd name="connsiteX11" fmla="*/ 69840 w 494050"/>
              <a:gd name="connsiteY11" fmla="*/ 111994 h 531069"/>
              <a:gd name="connsiteX12" fmla="*/ 83683 w 494050"/>
              <a:gd name="connsiteY12" fmla="*/ 98867 h 531069"/>
              <a:gd name="connsiteX13" fmla="*/ 82441 w 494050"/>
              <a:gd name="connsiteY13" fmla="*/ 100464 h 531069"/>
              <a:gd name="connsiteX14" fmla="*/ 46275 w 494050"/>
              <a:gd name="connsiteY14" fmla="*/ 342257 h 531069"/>
              <a:gd name="connsiteX15" fmla="*/ 231312 w 494050"/>
              <a:gd name="connsiteY15" fmla="*/ 478390 h 531069"/>
              <a:gd name="connsiteX16" fmla="*/ 425060 w 494050"/>
              <a:gd name="connsiteY16" fmla="*/ 284642 h 531069"/>
              <a:gd name="connsiteX17" fmla="*/ 362655 w 494050"/>
              <a:gd name="connsiteY17" fmla="*/ 142208 h 531069"/>
              <a:gd name="connsiteX18" fmla="*/ 360587 w 494050"/>
              <a:gd name="connsiteY18" fmla="*/ 140509 h 531069"/>
              <a:gd name="connsiteX19" fmla="*/ 336426 w 494050"/>
              <a:gd name="connsiteY19" fmla="*/ 194776 h 531069"/>
              <a:gd name="connsiteX20" fmla="*/ 214880 w 494050"/>
              <a:gd name="connsiteY20" fmla="*/ 23967 h 531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4050" h="531069">
                <a:moveTo>
                  <a:pt x="84274" y="98107"/>
                </a:moveTo>
                <a:cubicBezTo>
                  <a:pt x="84621" y="97719"/>
                  <a:pt x="84687" y="97734"/>
                  <a:pt x="84423" y="98165"/>
                </a:cubicBezTo>
                <a:lnTo>
                  <a:pt x="83683" y="98867"/>
                </a:lnTo>
                <a:close/>
                <a:moveTo>
                  <a:pt x="423146" y="0"/>
                </a:moveTo>
                <a:lnTo>
                  <a:pt x="395440" y="62229"/>
                </a:lnTo>
                <a:lnTo>
                  <a:pt x="406255" y="71591"/>
                </a:lnTo>
                <a:cubicBezTo>
                  <a:pt x="473633" y="133566"/>
                  <a:pt x="493625" y="204832"/>
                  <a:pt x="494044" y="276386"/>
                </a:cubicBezTo>
                <a:cubicBezTo>
                  <a:pt x="494073" y="281497"/>
                  <a:pt x="494003" y="286610"/>
                  <a:pt x="493844" y="291720"/>
                </a:cubicBezTo>
                <a:cubicBezTo>
                  <a:pt x="493432" y="304888"/>
                  <a:pt x="491960" y="318150"/>
                  <a:pt x="489376" y="331393"/>
                </a:cubicBezTo>
                <a:cubicBezTo>
                  <a:pt x="468702" y="437339"/>
                  <a:pt x="381617" y="517584"/>
                  <a:pt x="274337" y="529541"/>
                </a:cubicBezTo>
                <a:cubicBezTo>
                  <a:pt x="167057" y="541499"/>
                  <a:pt x="64440" y="482398"/>
                  <a:pt x="20946" y="383604"/>
                </a:cubicBezTo>
                <a:cubicBezTo>
                  <a:pt x="-19829" y="290984"/>
                  <a:pt x="215" y="183599"/>
                  <a:pt x="69840" y="111994"/>
                </a:cubicBezTo>
                <a:lnTo>
                  <a:pt x="83683" y="98867"/>
                </a:lnTo>
                <a:lnTo>
                  <a:pt x="82441" y="100464"/>
                </a:lnTo>
                <a:cubicBezTo>
                  <a:pt x="70421" y="116975"/>
                  <a:pt x="13101" y="209765"/>
                  <a:pt x="46275" y="342257"/>
                </a:cubicBezTo>
                <a:cubicBezTo>
                  <a:pt x="70805" y="421126"/>
                  <a:pt x="144371" y="478390"/>
                  <a:pt x="231312" y="478390"/>
                </a:cubicBezTo>
                <a:cubicBezTo>
                  <a:pt x="338316" y="478390"/>
                  <a:pt x="425060" y="391646"/>
                  <a:pt x="425060" y="284642"/>
                </a:cubicBezTo>
                <a:cubicBezTo>
                  <a:pt x="425060" y="228319"/>
                  <a:pt x="401027" y="177609"/>
                  <a:pt x="362655" y="142208"/>
                </a:cubicBezTo>
                <a:lnTo>
                  <a:pt x="360587" y="140509"/>
                </a:lnTo>
                <a:lnTo>
                  <a:pt x="336426" y="194776"/>
                </a:lnTo>
                <a:lnTo>
                  <a:pt x="214880" y="23967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文本框 105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4083050"/>
            <a:ext cx="10080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会计准则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3" name="文本框 106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550863" y="3578225"/>
            <a:ext cx="12239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  <a:cs typeface="+mn-cs"/>
                <a:sym typeface="+mn-lt"/>
              </a:rPr>
              <a:t>CPA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考试题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4" name="文本框 107">
            <a:hlinkClick r:id="rId5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4614863"/>
            <a:ext cx="10080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教学案列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5" name="文本框 10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5119688"/>
            <a:ext cx="10080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教学大纲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6" name="文本框 109">
            <a:hlinkClick r:id="rId7" action="ppaction://hlinkfile"/>
          </p:cNvPr>
          <p:cNvSpPr txBox="1">
            <a:spLocks noChangeArrowheads="1"/>
          </p:cNvSpPr>
          <p:nvPr/>
        </p:nvSpPr>
        <p:spPr bwMode="auto">
          <a:xfrm>
            <a:off x="582613" y="5637213"/>
            <a:ext cx="1081088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教学视频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7" name="文本框 110">
            <a:hlinkClick r:id="rId8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6165850"/>
            <a:ext cx="1079500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作业系统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8230" name="Freeform 9"/>
          <p:cNvSpPr>
            <a:spLocks noEditPoints="1"/>
          </p:cNvSpPr>
          <p:nvPr/>
        </p:nvSpPr>
        <p:spPr>
          <a:xfrm>
            <a:off x="263525" y="4106863"/>
            <a:ext cx="290513" cy="287337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197" h="196">
                <a:moveTo>
                  <a:pt x="99" y="0"/>
                </a:moveTo>
                <a:cubicBezTo>
                  <a:pt x="44" y="0"/>
                  <a:pt x="0" y="44"/>
                  <a:pt x="0" y="98"/>
                </a:cubicBezTo>
                <a:cubicBezTo>
                  <a:pt x="0" y="152"/>
                  <a:pt x="44" y="196"/>
                  <a:pt x="99" y="196"/>
                </a:cubicBezTo>
                <a:cubicBezTo>
                  <a:pt x="153" y="196"/>
                  <a:pt x="197" y="152"/>
                  <a:pt x="197" y="98"/>
                </a:cubicBezTo>
                <a:cubicBezTo>
                  <a:pt x="197" y="44"/>
                  <a:pt x="153" y="0"/>
                  <a:pt x="99" y="0"/>
                </a:cubicBezTo>
                <a:close/>
                <a:moveTo>
                  <a:pt x="99" y="174"/>
                </a:moveTo>
                <a:cubicBezTo>
                  <a:pt x="57" y="174"/>
                  <a:pt x="23" y="140"/>
                  <a:pt x="23" y="98"/>
                </a:cubicBezTo>
                <a:cubicBezTo>
                  <a:pt x="23" y="56"/>
                  <a:pt x="57" y="22"/>
                  <a:pt x="99" y="22"/>
                </a:cubicBezTo>
                <a:cubicBezTo>
                  <a:pt x="140" y="22"/>
                  <a:pt x="174" y="56"/>
                  <a:pt x="174" y="98"/>
                </a:cubicBezTo>
                <a:cubicBezTo>
                  <a:pt x="174" y="140"/>
                  <a:pt x="140" y="174"/>
                  <a:pt x="99" y="174"/>
                </a:cubicBezTo>
                <a:close/>
                <a:moveTo>
                  <a:pt x="56" y="141"/>
                </a:moveTo>
                <a:cubicBezTo>
                  <a:pt x="115" y="114"/>
                  <a:pt x="115" y="114"/>
                  <a:pt x="115" y="114"/>
                </a:cubicBezTo>
                <a:cubicBezTo>
                  <a:pt x="141" y="55"/>
                  <a:pt x="141" y="55"/>
                  <a:pt x="141" y="55"/>
                </a:cubicBezTo>
                <a:cubicBezTo>
                  <a:pt x="83" y="82"/>
                  <a:pt x="83" y="82"/>
                  <a:pt x="83" y="82"/>
                </a:cubicBezTo>
                <a:lnTo>
                  <a:pt x="56" y="141"/>
                </a:lnTo>
                <a:close/>
                <a:moveTo>
                  <a:pt x="109" y="109"/>
                </a:moveTo>
                <a:cubicBezTo>
                  <a:pt x="66" y="130"/>
                  <a:pt x="66" y="130"/>
                  <a:pt x="66" y="130"/>
                </a:cubicBezTo>
                <a:cubicBezTo>
                  <a:pt x="88" y="87"/>
                  <a:pt x="88" y="87"/>
                  <a:pt x="88" y="87"/>
                </a:cubicBezTo>
                <a:lnTo>
                  <a:pt x="109" y="109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 sz="1350"/>
          </a:p>
        </p:txBody>
      </p:sp>
      <p:sp>
        <p:nvSpPr>
          <p:cNvPr id="79" name="KSO_Shape"/>
          <p:cNvSpPr/>
          <p:nvPr/>
        </p:nvSpPr>
        <p:spPr bwMode="auto">
          <a:xfrm>
            <a:off x="263525" y="5116513"/>
            <a:ext cx="287338" cy="290513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0" name="KSO_Shape"/>
          <p:cNvSpPr/>
          <p:nvPr/>
        </p:nvSpPr>
        <p:spPr>
          <a:xfrm flipH="1">
            <a:off x="263525" y="4665663"/>
            <a:ext cx="287338" cy="203200"/>
          </a:xfrm>
          <a:custGeom>
            <a:avLst/>
            <a:gdLst>
              <a:gd name="connsiteX0" fmla="*/ 7782622 w 7782622"/>
              <a:gd name="connsiteY0" fmla="*/ 1956116 h 5514836"/>
              <a:gd name="connsiteX1" fmla="*/ 1120218 w 7782622"/>
              <a:gd name="connsiteY1" fmla="*/ 1956116 h 5514836"/>
              <a:gd name="connsiteX2" fmla="*/ 4 w 7782622"/>
              <a:gd name="connsiteY2" fmla="*/ 5514836 h 5514836"/>
              <a:gd name="connsiteX3" fmla="*/ 6662408 w 7782622"/>
              <a:gd name="connsiteY3" fmla="*/ 5514836 h 5514836"/>
              <a:gd name="connsiteX4" fmla="*/ 2210075 w 7782622"/>
              <a:gd name="connsiteY4" fmla="*/ 0 h 5514836"/>
              <a:gd name="connsiteX5" fmla="*/ 0 w 7782622"/>
              <a:gd name="connsiteY5" fmla="*/ 0 h 5514836"/>
              <a:gd name="connsiteX6" fmla="*/ 0 w 7782622"/>
              <a:gd name="connsiteY6" fmla="*/ 1356040 h 5514836"/>
              <a:gd name="connsiteX7" fmla="*/ 2 w 7782622"/>
              <a:gd name="connsiteY7" fmla="*/ 1356040 h 5514836"/>
              <a:gd name="connsiteX8" fmla="*/ 2 w 7782622"/>
              <a:gd name="connsiteY8" fmla="*/ 4425111 h 5514836"/>
              <a:gd name="connsiteX9" fmla="*/ 872566 w 7782622"/>
              <a:gd name="connsiteY9" fmla="*/ 1653131 h 5514836"/>
              <a:gd name="connsiteX10" fmla="*/ 6705945 w 7782622"/>
              <a:gd name="connsiteY10" fmla="*/ 1653131 h 5514836"/>
              <a:gd name="connsiteX11" fmla="*/ 6705945 w 7782622"/>
              <a:gd name="connsiteY11" fmla="*/ 984566 h 5514836"/>
              <a:gd name="connsiteX12" fmla="*/ 2611236 w 7782622"/>
              <a:gd name="connsiteY12" fmla="*/ 984566 h 5514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782622" h="5514836">
                <a:moveTo>
                  <a:pt x="7782622" y="1956116"/>
                </a:moveTo>
                <a:lnTo>
                  <a:pt x="1120218" y="1956116"/>
                </a:lnTo>
                <a:lnTo>
                  <a:pt x="4" y="5514836"/>
                </a:lnTo>
                <a:lnTo>
                  <a:pt x="6662408" y="5514836"/>
                </a:lnTo>
                <a:close/>
                <a:moveTo>
                  <a:pt x="2210075" y="0"/>
                </a:moveTo>
                <a:lnTo>
                  <a:pt x="0" y="0"/>
                </a:lnTo>
                <a:lnTo>
                  <a:pt x="0" y="1356040"/>
                </a:lnTo>
                <a:lnTo>
                  <a:pt x="2" y="1356040"/>
                </a:lnTo>
                <a:lnTo>
                  <a:pt x="2" y="4425111"/>
                </a:lnTo>
                <a:lnTo>
                  <a:pt x="872566" y="1653131"/>
                </a:lnTo>
                <a:lnTo>
                  <a:pt x="6705945" y="1653131"/>
                </a:lnTo>
                <a:lnTo>
                  <a:pt x="6705945" y="984566"/>
                </a:lnTo>
                <a:lnTo>
                  <a:pt x="2611236" y="9845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KSO_Shape"/>
          <p:cNvSpPr/>
          <p:nvPr/>
        </p:nvSpPr>
        <p:spPr bwMode="auto">
          <a:xfrm flipV="1">
            <a:off x="263525" y="5661025"/>
            <a:ext cx="300038" cy="288925"/>
          </a:xfrm>
          <a:custGeom>
            <a:avLst/>
            <a:gdLst>
              <a:gd name="T0" fmla="*/ 1620166 w 3766"/>
              <a:gd name="T1" fmla="*/ 72220 h 3615"/>
              <a:gd name="T2" fmla="*/ 1800397 w 3766"/>
              <a:gd name="T3" fmla="*/ 252530 h 3615"/>
              <a:gd name="T4" fmla="*/ 1620166 w 3766"/>
              <a:gd name="T5" fmla="*/ 504582 h 3615"/>
              <a:gd name="T6" fmla="*/ 1800397 w 3766"/>
              <a:gd name="T7" fmla="*/ 1405178 h 3615"/>
              <a:gd name="T8" fmla="*/ 1620166 w 3766"/>
              <a:gd name="T9" fmla="*/ 1476919 h 3615"/>
              <a:gd name="T10" fmla="*/ 1800397 w 3766"/>
              <a:gd name="T11" fmla="*/ 1657229 h 3615"/>
              <a:gd name="T12" fmla="*/ 0 w 3766"/>
              <a:gd name="T13" fmla="*/ 1728971 h 3615"/>
              <a:gd name="T14" fmla="*/ 180231 w 3766"/>
              <a:gd name="T15" fmla="*/ 1657229 h 3615"/>
              <a:gd name="T16" fmla="*/ 0 w 3766"/>
              <a:gd name="T17" fmla="*/ 1476919 h 3615"/>
              <a:gd name="T18" fmla="*/ 36333 w 3766"/>
              <a:gd name="T19" fmla="*/ 1405178 h 3615"/>
              <a:gd name="T20" fmla="*/ 216086 w 3766"/>
              <a:gd name="T21" fmla="*/ 468711 h 3615"/>
              <a:gd name="T22" fmla="*/ 0 w 3766"/>
              <a:gd name="T23" fmla="*/ 324272 h 3615"/>
              <a:gd name="T24" fmla="*/ 180231 w 3766"/>
              <a:gd name="T25" fmla="*/ 252530 h 3615"/>
              <a:gd name="T26" fmla="*/ 0 w 3766"/>
              <a:gd name="T27" fmla="*/ 72220 h 3615"/>
              <a:gd name="T28" fmla="*/ 1800397 w 3766"/>
              <a:gd name="T29" fmla="*/ 0 h 3615"/>
              <a:gd name="T30" fmla="*/ 1187994 w 3766"/>
              <a:gd name="T31" fmla="*/ 1657229 h 3615"/>
              <a:gd name="T32" fmla="*/ 1476268 w 3766"/>
              <a:gd name="T33" fmla="*/ 1476919 h 3615"/>
              <a:gd name="T34" fmla="*/ 1187994 w 3766"/>
              <a:gd name="T35" fmla="*/ 1657229 h 3615"/>
              <a:gd name="T36" fmla="*/ 1044096 w 3766"/>
              <a:gd name="T37" fmla="*/ 1657229 h 3615"/>
              <a:gd name="T38" fmla="*/ 756301 w 3766"/>
              <a:gd name="T39" fmla="*/ 1476919 h 3615"/>
              <a:gd name="T40" fmla="*/ 324129 w 3766"/>
              <a:gd name="T41" fmla="*/ 1657229 h 3615"/>
              <a:gd name="T42" fmla="*/ 611925 w 3766"/>
              <a:gd name="T43" fmla="*/ 1476919 h 3615"/>
              <a:gd name="T44" fmla="*/ 324129 w 3766"/>
              <a:gd name="T45" fmla="*/ 1657229 h 3615"/>
              <a:gd name="T46" fmla="*/ 324129 w 3766"/>
              <a:gd name="T47" fmla="*/ 72220 h 3615"/>
              <a:gd name="T48" fmla="*/ 611925 w 3766"/>
              <a:gd name="T49" fmla="*/ 252530 h 3615"/>
              <a:gd name="T50" fmla="*/ 1044096 w 3766"/>
              <a:gd name="T51" fmla="*/ 72220 h 3615"/>
              <a:gd name="T52" fmla="*/ 756301 w 3766"/>
              <a:gd name="T53" fmla="*/ 252530 h 3615"/>
              <a:gd name="T54" fmla="*/ 1044096 w 3766"/>
              <a:gd name="T55" fmla="*/ 72220 h 3615"/>
              <a:gd name="T56" fmla="*/ 1187994 w 3766"/>
              <a:gd name="T57" fmla="*/ 72220 h 3615"/>
              <a:gd name="T58" fmla="*/ 1476268 w 3766"/>
              <a:gd name="T59" fmla="*/ 252530 h 3615"/>
              <a:gd name="T60" fmla="*/ 1512123 w 3766"/>
              <a:gd name="T61" fmla="*/ 504582 h 3615"/>
              <a:gd name="T62" fmla="*/ 503882 w 3766"/>
              <a:gd name="T63" fmla="*/ 324272 h 3615"/>
              <a:gd name="T64" fmla="*/ 324129 w 3766"/>
              <a:gd name="T65" fmla="*/ 1224867 h 3615"/>
              <a:gd name="T66" fmla="*/ 1332370 w 3766"/>
              <a:gd name="T67" fmla="*/ 1405178 h 3615"/>
              <a:gd name="T68" fmla="*/ 1512123 w 3766"/>
              <a:gd name="T69" fmla="*/ 504582 h 3615"/>
              <a:gd name="T70" fmla="*/ 438865 w 3766"/>
              <a:gd name="T71" fmla="*/ 885291 h 3615"/>
              <a:gd name="T72" fmla="*/ 1413163 w 3766"/>
              <a:gd name="T73" fmla="*/ 885291 h 3615"/>
              <a:gd name="T74" fmla="*/ 831357 w 3766"/>
              <a:gd name="T75" fmla="*/ 574889 h 3615"/>
              <a:gd name="T76" fmla="*/ 1176043 w 3766"/>
              <a:gd name="T77" fmla="*/ 858507 h 361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766" h="3615">
                <a:moveTo>
                  <a:pt x="3766" y="151"/>
                </a:moveTo>
                <a:cubicBezTo>
                  <a:pt x="3389" y="151"/>
                  <a:pt x="3389" y="151"/>
                  <a:pt x="3389" y="151"/>
                </a:cubicBezTo>
                <a:cubicBezTo>
                  <a:pt x="3389" y="528"/>
                  <a:pt x="3389" y="528"/>
                  <a:pt x="3389" y="528"/>
                </a:cubicBezTo>
                <a:cubicBezTo>
                  <a:pt x="3766" y="528"/>
                  <a:pt x="3766" y="528"/>
                  <a:pt x="3766" y="528"/>
                </a:cubicBezTo>
                <a:cubicBezTo>
                  <a:pt x="3766" y="678"/>
                  <a:pt x="3766" y="678"/>
                  <a:pt x="3766" y="678"/>
                </a:cubicBezTo>
                <a:cubicBezTo>
                  <a:pt x="3558" y="678"/>
                  <a:pt x="3389" y="847"/>
                  <a:pt x="3389" y="1055"/>
                </a:cubicBezTo>
                <a:cubicBezTo>
                  <a:pt x="3389" y="2561"/>
                  <a:pt x="3389" y="2561"/>
                  <a:pt x="3389" y="2561"/>
                </a:cubicBezTo>
                <a:cubicBezTo>
                  <a:pt x="3389" y="2769"/>
                  <a:pt x="3558" y="2938"/>
                  <a:pt x="3766" y="2938"/>
                </a:cubicBezTo>
                <a:cubicBezTo>
                  <a:pt x="3766" y="3088"/>
                  <a:pt x="3766" y="3088"/>
                  <a:pt x="3766" y="3088"/>
                </a:cubicBezTo>
                <a:cubicBezTo>
                  <a:pt x="3389" y="3088"/>
                  <a:pt x="3389" y="3088"/>
                  <a:pt x="3389" y="3088"/>
                </a:cubicBezTo>
                <a:cubicBezTo>
                  <a:pt x="3389" y="3465"/>
                  <a:pt x="3389" y="3465"/>
                  <a:pt x="3389" y="3465"/>
                </a:cubicBezTo>
                <a:cubicBezTo>
                  <a:pt x="3766" y="3465"/>
                  <a:pt x="3766" y="3465"/>
                  <a:pt x="3766" y="3465"/>
                </a:cubicBezTo>
                <a:cubicBezTo>
                  <a:pt x="3766" y="3615"/>
                  <a:pt x="3766" y="3615"/>
                  <a:pt x="3766" y="3615"/>
                </a:cubicBezTo>
                <a:cubicBezTo>
                  <a:pt x="0" y="3615"/>
                  <a:pt x="0" y="3615"/>
                  <a:pt x="0" y="3615"/>
                </a:cubicBezTo>
                <a:cubicBezTo>
                  <a:pt x="0" y="3465"/>
                  <a:pt x="0" y="3465"/>
                  <a:pt x="0" y="3465"/>
                </a:cubicBezTo>
                <a:cubicBezTo>
                  <a:pt x="377" y="3465"/>
                  <a:pt x="377" y="3465"/>
                  <a:pt x="377" y="3465"/>
                </a:cubicBezTo>
                <a:cubicBezTo>
                  <a:pt x="377" y="3088"/>
                  <a:pt x="377" y="3088"/>
                  <a:pt x="377" y="3088"/>
                </a:cubicBezTo>
                <a:cubicBezTo>
                  <a:pt x="0" y="3088"/>
                  <a:pt x="0" y="3088"/>
                  <a:pt x="0" y="3088"/>
                </a:cubicBezTo>
                <a:cubicBezTo>
                  <a:pt x="0" y="2938"/>
                  <a:pt x="0" y="2938"/>
                  <a:pt x="0" y="2938"/>
                </a:cubicBezTo>
                <a:cubicBezTo>
                  <a:pt x="76" y="2938"/>
                  <a:pt x="76" y="2938"/>
                  <a:pt x="76" y="2938"/>
                </a:cubicBezTo>
                <a:cubicBezTo>
                  <a:pt x="283" y="2938"/>
                  <a:pt x="452" y="2769"/>
                  <a:pt x="452" y="2561"/>
                </a:cubicBezTo>
                <a:cubicBezTo>
                  <a:pt x="452" y="980"/>
                  <a:pt x="452" y="980"/>
                  <a:pt x="452" y="980"/>
                </a:cubicBezTo>
                <a:cubicBezTo>
                  <a:pt x="452" y="772"/>
                  <a:pt x="283" y="678"/>
                  <a:pt x="76" y="678"/>
                </a:cubicBezTo>
                <a:cubicBezTo>
                  <a:pt x="0" y="678"/>
                  <a:pt x="0" y="678"/>
                  <a:pt x="0" y="678"/>
                </a:cubicBezTo>
                <a:cubicBezTo>
                  <a:pt x="0" y="528"/>
                  <a:pt x="0" y="528"/>
                  <a:pt x="0" y="528"/>
                </a:cubicBezTo>
                <a:cubicBezTo>
                  <a:pt x="377" y="528"/>
                  <a:pt x="377" y="528"/>
                  <a:pt x="377" y="528"/>
                </a:cubicBezTo>
                <a:cubicBezTo>
                  <a:pt x="377" y="151"/>
                  <a:pt x="377" y="151"/>
                  <a:pt x="377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0"/>
                  <a:pt x="0" y="0"/>
                  <a:pt x="0" y="0"/>
                </a:cubicBezTo>
                <a:cubicBezTo>
                  <a:pt x="3766" y="0"/>
                  <a:pt x="3766" y="0"/>
                  <a:pt x="3766" y="0"/>
                </a:cubicBezTo>
                <a:lnTo>
                  <a:pt x="3766" y="151"/>
                </a:lnTo>
                <a:close/>
                <a:moveTo>
                  <a:pt x="2485" y="3465"/>
                </a:moveTo>
                <a:cubicBezTo>
                  <a:pt x="3088" y="3465"/>
                  <a:pt x="3088" y="3465"/>
                  <a:pt x="3088" y="3465"/>
                </a:cubicBezTo>
                <a:cubicBezTo>
                  <a:pt x="3088" y="3088"/>
                  <a:pt x="3088" y="3088"/>
                  <a:pt x="3088" y="3088"/>
                </a:cubicBezTo>
                <a:cubicBezTo>
                  <a:pt x="2485" y="3088"/>
                  <a:pt x="2485" y="3088"/>
                  <a:pt x="2485" y="3088"/>
                </a:cubicBezTo>
                <a:lnTo>
                  <a:pt x="2485" y="3465"/>
                </a:lnTo>
                <a:close/>
                <a:moveTo>
                  <a:pt x="1582" y="3465"/>
                </a:moveTo>
                <a:cubicBezTo>
                  <a:pt x="2184" y="3465"/>
                  <a:pt x="2184" y="3465"/>
                  <a:pt x="2184" y="3465"/>
                </a:cubicBezTo>
                <a:cubicBezTo>
                  <a:pt x="2184" y="3088"/>
                  <a:pt x="2184" y="3088"/>
                  <a:pt x="2184" y="3088"/>
                </a:cubicBezTo>
                <a:cubicBezTo>
                  <a:pt x="1582" y="3088"/>
                  <a:pt x="1582" y="3088"/>
                  <a:pt x="1582" y="3088"/>
                </a:cubicBezTo>
                <a:lnTo>
                  <a:pt x="1582" y="3465"/>
                </a:lnTo>
                <a:close/>
                <a:moveTo>
                  <a:pt x="678" y="3465"/>
                </a:moveTo>
                <a:cubicBezTo>
                  <a:pt x="1280" y="3465"/>
                  <a:pt x="1280" y="3465"/>
                  <a:pt x="1280" y="3465"/>
                </a:cubicBezTo>
                <a:cubicBezTo>
                  <a:pt x="1280" y="3088"/>
                  <a:pt x="1280" y="3088"/>
                  <a:pt x="1280" y="3088"/>
                </a:cubicBezTo>
                <a:cubicBezTo>
                  <a:pt x="678" y="3088"/>
                  <a:pt x="678" y="3088"/>
                  <a:pt x="678" y="3088"/>
                </a:cubicBezTo>
                <a:lnTo>
                  <a:pt x="678" y="3465"/>
                </a:lnTo>
                <a:close/>
                <a:moveTo>
                  <a:pt x="1280" y="151"/>
                </a:moveTo>
                <a:cubicBezTo>
                  <a:pt x="678" y="151"/>
                  <a:pt x="678" y="151"/>
                  <a:pt x="678" y="151"/>
                </a:cubicBezTo>
                <a:cubicBezTo>
                  <a:pt x="678" y="528"/>
                  <a:pt x="678" y="528"/>
                  <a:pt x="678" y="528"/>
                </a:cubicBezTo>
                <a:cubicBezTo>
                  <a:pt x="1280" y="528"/>
                  <a:pt x="1280" y="528"/>
                  <a:pt x="1280" y="528"/>
                </a:cubicBezTo>
                <a:lnTo>
                  <a:pt x="1280" y="151"/>
                </a:lnTo>
                <a:close/>
                <a:moveTo>
                  <a:pt x="2184" y="151"/>
                </a:moveTo>
                <a:cubicBezTo>
                  <a:pt x="1582" y="151"/>
                  <a:pt x="1582" y="151"/>
                  <a:pt x="1582" y="151"/>
                </a:cubicBezTo>
                <a:cubicBezTo>
                  <a:pt x="1582" y="528"/>
                  <a:pt x="1582" y="528"/>
                  <a:pt x="1582" y="528"/>
                </a:cubicBezTo>
                <a:cubicBezTo>
                  <a:pt x="2184" y="528"/>
                  <a:pt x="2184" y="528"/>
                  <a:pt x="2184" y="528"/>
                </a:cubicBezTo>
                <a:lnTo>
                  <a:pt x="2184" y="151"/>
                </a:lnTo>
                <a:close/>
                <a:moveTo>
                  <a:pt x="3088" y="151"/>
                </a:moveTo>
                <a:cubicBezTo>
                  <a:pt x="2485" y="151"/>
                  <a:pt x="2485" y="151"/>
                  <a:pt x="2485" y="151"/>
                </a:cubicBezTo>
                <a:cubicBezTo>
                  <a:pt x="2485" y="528"/>
                  <a:pt x="2485" y="528"/>
                  <a:pt x="2485" y="528"/>
                </a:cubicBezTo>
                <a:cubicBezTo>
                  <a:pt x="3088" y="528"/>
                  <a:pt x="3088" y="528"/>
                  <a:pt x="3088" y="528"/>
                </a:cubicBezTo>
                <a:lnTo>
                  <a:pt x="3088" y="151"/>
                </a:lnTo>
                <a:close/>
                <a:moveTo>
                  <a:pt x="3163" y="1055"/>
                </a:moveTo>
                <a:cubicBezTo>
                  <a:pt x="3163" y="847"/>
                  <a:pt x="2995" y="678"/>
                  <a:pt x="2787" y="678"/>
                </a:cubicBezTo>
                <a:cubicBezTo>
                  <a:pt x="1054" y="678"/>
                  <a:pt x="1054" y="678"/>
                  <a:pt x="1054" y="678"/>
                </a:cubicBezTo>
                <a:cubicBezTo>
                  <a:pt x="847" y="678"/>
                  <a:pt x="678" y="772"/>
                  <a:pt x="678" y="980"/>
                </a:cubicBezTo>
                <a:cubicBezTo>
                  <a:pt x="678" y="2561"/>
                  <a:pt x="678" y="2561"/>
                  <a:pt x="678" y="2561"/>
                </a:cubicBezTo>
                <a:cubicBezTo>
                  <a:pt x="678" y="2769"/>
                  <a:pt x="847" y="2938"/>
                  <a:pt x="1054" y="2938"/>
                </a:cubicBezTo>
                <a:cubicBezTo>
                  <a:pt x="2787" y="2938"/>
                  <a:pt x="2787" y="2938"/>
                  <a:pt x="2787" y="2938"/>
                </a:cubicBezTo>
                <a:cubicBezTo>
                  <a:pt x="2995" y="2938"/>
                  <a:pt x="3163" y="2769"/>
                  <a:pt x="3163" y="2561"/>
                </a:cubicBezTo>
                <a:lnTo>
                  <a:pt x="3163" y="1055"/>
                </a:lnTo>
                <a:close/>
                <a:moveTo>
                  <a:pt x="1937" y="2845"/>
                </a:moveTo>
                <a:cubicBezTo>
                  <a:pt x="1374" y="2845"/>
                  <a:pt x="918" y="2414"/>
                  <a:pt x="918" y="1851"/>
                </a:cubicBezTo>
                <a:cubicBezTo>
                  <a:pt x="918" y="1288"/>
                  <a:pt x="1374" y="832"/>
                  <a:pt x="1937" y="832"/>
                </a:cubicBezTo>
                <a:cubicBezTo>
                  <a:pt x="2499" y="832"/>
                  <a:pt x="2956" y="1288"/>
                  <a:pt x="2956" y="1851"/>
                </a:cubicBezTo>
                <a:cubicBezTo>
                  <a:pt x="2956" y="2414"/>
                  <a:pt x="2499" y="2845"/>
                  <a:pt x="1937" y="2845"/>
                </a:cubicBezTo>
                <a:close/>
                <a:moveTo>
                  <a:pt x="1739" y="1202"/>
                </a:moveTo>
                <a:cubicBezTo>
                  <a:pt x="1739" y="2402"/>
                  <a:pt x="1739" y="2402"/>
                  <a:pt x="1739" y="2402"/>
                </a:cubicBezTo>
                <a:cubicBezTo>
                  <a:pt x="2460" y="1795"/>
                  <a:pt x="2460" y="1795"/>
                  <a:pt x="2460" y="1795"/>
                </a:cubicBezTo>
                <a:lnTo>
                  <a:pt x="1739" y="12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2" name="KSO_Shape"/>
          <p:cNvSpPr/>
          <p:nvPr/>
        </p:nvSpPr>
        <p:spPr bwMode="auto">
          <a:xfrm>
            <a:off x="263525" y="6202363"/>
            <a:ext cx="360363" cy="250825"/>
          </a:xfrm>
          <a:custGeom>
            <a:avLst/>
            <a:gdLst>
              <a:gd name="T0" fmla="*/ 1352369 w 8041"/>
              <a:gd name="T1" fmla="*/ 1071372 h 5610"/>
              <a:gd name="T2" fmla="*/ 913745 w 8041"/>
              <a:gd name="T3" fmla="*/ 1256091 h 5610"/>
              <a:gd name="T4" fmla="*/ 438624 w 8041"/>
              <a:gd name="T5" fmla="*/ 1083462 h 5610"/>
              <a:gd name="T6" fmla="*/ 0 w 8041"/>
              <a:gd name="T7" fmla="*/ 1250270 h 5610"/>
              <a:gd name="T8" fmla="*/ 132774 w 8041"/>
              <a:gd name="T9" fmla="*/ 124266 h 5610"/>
              <a:gd name="T10" fmla="*/ 496391 w 8041"/>
              <a:gd name="T11" fmla="*/ 0 h 5610"/>
              <a:gd name="T12" fmla="*/ 865606 w 8041"/>
              <a:gd name="T13" fmla="*/ 118444 h 5610"/>
              <a:gd name="T14" fmla="*/ 1225416 w 8041"/>
              <a:gd name="T15" fmla="*/ 12091 h 5610"/>
              <a:gd name="T16" fmla="*/ 1558135 w 8041"/>
              <a:gd name="T17" fmla="*/ 66723 h 5610"/>
              <a:gd name="T18" fmla="*/ 1800397 w 8041"/>
              <a:gd name="T19" fmla="*/ 1256091 h 5610"/>
              <a:gd name="T20" fmla="*/ 1352369 w 8041"/>
              <a:gd name="T21" fmla="*/ 1071372 h 5610"/>
              <a:gd name="T22" fmla="*/ 524379 w 8041"/>
              <a:gd name="T23" fmla="*/ 70305 h 5610"/>
              <a:gd name="T24" fmla="*/ 463030 w 8041"/>
              <a:gd name="T25" fmla="*/ 986737 h 5610"/>
              <a:gd name="T26" fmla="*/ 901654 w 8041"/>
              <a:gd name="T27" fmla="*/ 1181532 h 5610"/>
              <a:gd name="T28" fmla="*/ 878368 w 8041"/>
              <a:gd name="T29" fmla="*/ 191436 h 5610"/>
              <a:gd name="T30" fmla="*/ 877249 w 8041"/>
              <a:gd name="T31" fmla="*/ 192108 h 5610"/>
              <a:gd name="T32" fmla="*/ 524379 w 8041"/>
              <a:gd name="T33" fmla="*/ 70305 h 5610"/>
              <a:gd name="T34" fmla="*/ 1507309 w 8041"/>
              <a:gd name="T35" fmla="*/ 128520 h 5610"/>
              <a:gd name="T36" fmla="*/ 1241761 w 8041"/>
              <a:gd name="T37" fmla="*/ 90456 h 5610"/>
              <a:gd name="T38" fmla="*/ 1338039 w 8041"/>
              <a:gd name="T39" fmla="*/ 970392 h 5610"/>
              <a:gd name="T40" fmla="*/ 1694491 w 8041"/>
              <a:gd name="T41" fmla="*/ 1125332 h 5610"/>
              <a:gd name="T42" fmla="*/ 1507309 w 8041"/>
              <a:gd name="T43" fmla="*/ 128520 h 561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8041" h="5610">
                <a:moveTo>
                  <a:pt x="6040" y="4785"/>
                </a:moveTo>
                <a:lnTo>
                  <a:pt x="4081" y="5610"/>
                </a:lnTo>
                <a:lnTo>
                  <a:pt x="1959" y="4839"/>
                </a:lnTo>
                <a:lnTo>
                  <a:pt x="0" y="5584"/>
                </a:lnTo>
                <a:lnTo>
                  <a:pt x="593" y="555"/>
                </a:lnTo>
                <a:lnTo>
                  <a:pt x="2217" y="0"/>
                </a:lnTo>
                <a:lnTo>
                  <a:pt x="3866" y="529"/>
                </a:lnTo>
                <a:lnTo>
                  <a:pt x="5473" y="54"/>
                </a:lnTo>
                <a:lnTo>
                  <a:pt x="6959" y="298"/>
                </a:lnTo>
                <a:lnTo>
                  <a:pt x="8041" y="5610"/>
                </a:lnTo>
                <a:lnTo>
                  <a:pt x="6040" y="4785"/>
                </a:lnTo>
                <a:close/>
                <a:moveTo>
                  <a:pt x="2342" y="314"/>
                </a:moveTo>
                <a:lnTo>
                  <a:pt x="2068" y="4407"/>
                </a:lnTo>
                <a:lnTo>
                  <a:pt x="4027" y="5277"/>
                </a:lnTo>
                <a:lnTo>
                  <a:pt x="3923" y="855"/>
                </a:lnTo>
                <a:lnTo>
                  <a:pt x="3918" y="858"/>
                </a:lnTo>
                <a:lnTo>
                  <a:pt x="2342" y="314"/>
                </a:lnTo>
                <a:close/>
                <a:moveTo>
                  <a:pt x="6732" y="574"/>
                </a:moveTo>
                <a:lnTo>
                  <a:pt x="5546" y="404"/>
                </a:lnTo>
                <a:lnTo>
                  <a:pt x="5976" y="4334"/>
                </a:lnTo>
                <a:lnTo>
                  <a:pt x="7568" y="5026"/>
                </a:lnTo>
                <a:lnTo>
                  <a:pt x="6732" y="5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3" name="KSO_Shape"/>
          <p:cNvSpPr/>
          <p:nvPr/>
        </p:nvSpPr>
        <p:spPr bwMode="auto">
          <a:xfrm>
            <a:off x="263525" y="3573463"/>
            <a:ext cx="338138" cy="287338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pic>
        <p:nvPicPr>
          <p:cNvPr id="8236" name="图片 9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373313" y="33338"/>
            <a:ext cx="2527300" cy="97948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5" name="直接连接符 187"/>
          <p:cNvCxnSpPr/>
          <p:nvPr/>
        </p:nvCxnSpPr>
        <p:spPr>
          <a:xfrm>
            <a:off x="1271588" y="650875"/>
            <a:ext cx="5762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188"/>
          <p:cNvCxnSpPr/>
          <p:nvPr/>
        </p:nvCxnSpPr>
        <p:spPr>
          <a:xfrm>
            <a:off x="-25400" y="650875"/>
            <a:ext cx="6492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圆角矩形 189"/>
          <p:cNvSpPr/>
          <p:nvPr/>
        </p:nvSpPr>
        <p:spPr>
          <a:xfrm>
            <a:off x="334963" y="390525"/>
            <a:ext cx="1223963" cy="5715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8" name="文本框 190"/>
          <p:cNvSpPr txBox="1">
            <a:spLocks noChangeArrowheads="1"/>
          </p:cNvSpPr>
          <p:nvPr/>
        </p:nvSpPr>
        <p:spPr bwMode="auto">
          <a:xfrm>
            <a:off x="338138" y="387350"/>
            <a:ext cx="1220788" cy="4413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 第三章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企业合并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96"/>
          <p:cNvSpPr/>
          <p:nvPr/>
        </p:nvSpPr>
        <p:spPr>
          <a:xfrm>
            <a:off x="4968875" y="692150"/>
            <a:ext cx="7223125" cy="84138"/>
          </a:xfrm>
          <a:custGeom>
            <a:avLst/>
            <a:gdLst>
              <a:gd name="connsiteX0" fmla="*/ 0 w 7223124"/>
              <a:gd name="connsiteY0" fmla="*/ 0 h 84025"/>
              <a:gd name="connsiteX1" fmla="*/ 7223124 w 7223124"/>
              <a:gd name="connsiteY1" fmla="*/ 0 h 84025"/>
              <a:gd name="connsiteX2" fmla="*/ 7223124 w 7223124"/>
              <a:gd name="connsiteY2" fmla="*/ 84025 h 84025"/>
              <a:gd name="connsiteX3" fmla="*/ 0 w 7223124"/>
              <a:gd name="connsiteY3" fmla="*/ 84025 h 8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3124" h="84025">
                <a:moveTo>
                  <a:pt x="0" y="0"/>
                </a:moveTo>
                <a:lnTo>
                  <a:pt x="7223124" y="0"/>
                </a:lnTo>
                <a:lnTo>
                  <a:pt x="7223124" y="84025"/>
                </a:lnTo>
                <a:lnTo>
                  <a:pt x="0" y="84025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97"/>
          <p:cNvCxnSpPr/>
          <p:nvPr/>
        </p:nvCxnSpPr>
        <p:spPr>
          <a:xfrm>
            <a:off x="4943475" y="44450"/>
            <a:ext cx="7561263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98"/>
          <p:cNvCxnSpPr/>
          <p:nvPr/>
        </p:nvCxnSpPr>
        <p:spPr>
          <a:xfrm>
            <a:off x="4800600" y="115888"/>
            <a:ext cx="7775575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102"/>
          <p:cNvSpPr/>
          <p:nvPr/>
        </p:nvSpPr>
        <p:spPr>
          <a:xfrm>
            <a:off x="2551113" y="0"/>
            <a:ext cx="2498725" cy="179388"/>
          </a:xfrm>
          <a:custGeom>
            <a:avLst/>
            <a:gdLst>
              <a:gd name="connsiteX0" fmla="*/ 2286898 w 2497501"/>
              <a:gd name="connsiteY0" fmla="*/ 0 h 180032"/>
              <a:gd name="connsiteX1" fmla="*/ 2497501 w 2497501"/>
              <a:gd name="connsiteY1" fmla="*/ 0 h 180032"/>
              <a:gd name="connsiteX2" fmla="*/ 2370843 w 2497501"/>
              <a:gd name="connsiteY2" fmla="*/ 180032 h 180032"/>
              <a:gd name="connsiteX3" fmla="*/ 2160240 w 2497501"/>
              <a:gd name="connsiteY3" fmla="*/ 180032 h 180032"/>
              <a:gd name="connsiteX4" fmla="*/ 1854850 w 2497501"/>
              <a:gd name="connsiteY4" fmla="*/ 0 h 180032"/>
              <a:gd name="connsiteX5" fmla="*/ 2065453 w 2497501"/>
              <a:gd name="connsiteY5" fmla="*/ 0 h 180032"/>
              <a:gd name="connsiteX6" fmla="*/ 1938795 w 2497501"/>
              <a:gd name="connsiteY6" fmla="*/ 180032 h 180032"/>
              <a:gd name="connsiteX7" fmla="*/ 1728192 w 2497501"/>
              <a:gd name="connsiteY7" fmla="*/ 180032 h 180032"/>
              <a:gd name="connsiteX8" fmla="*/ 1422802 w 2497501"/>
              <a:gd name="connsiteY8" fmla="*/ 0 h 180032"/>
              <a:gd name="connsiteX9" fmla="*/ 1633405 w 2497501"/>
              <a:gd name="connsiteY9" fmla="*/ 0 h 180032"/>
              <a:gd name="connsiteX10" fmla="*/ 1506747 w 2497501"/>
              <a:gd name="connsiteY10" fmla="*/ 180032 h 180032"/>
              <a:gd name="connsiteX11" fmla="*/ 1296144 w 2497501"/>
              <a:gd name="connsiteY11" fmla="*/ 180032 h 180032"/>
              <a:gd name="connsiteX12" fmla="*/ 990754 w 2497501"/>
              <a:gd name="connsiteY12" fmla="*/ 0 h 180032"/>
              <a:gd name="connsiteX13" fmla="*/ 1201357 w 2497501"/>
              <a:gd name="connsiteY13" fmla="*/ 0 h 180032"/>
              <a:gd name="connsiteX14" fmla="*/ 1074699 w 2497501"/>
              <a:gd name="connsiteY14" fmla="*/ 180032 h 180032"/>
              <a:gd name="connsiteX15" fmla="*/ 864096 w 2497501"/>
              <a:gd name="connsiteY15" fmla="*/ 180032 h 180032"/>
              <a:gd name="connsiteX16" fmla="*/ 558706 w 2497501"/>
              <a:gd name="connsiteY16" fmla="*/ 0 h 180032"/>
              <a:gd name="connsiteX17" fmla="*/ 769309 w 2497501"/>
              <a:gd name="connsiteY17" fmla="*/ 0 h 180032"/>
              <a:gd name="connsiteX18" fmla="*/ 642651 w 2497501"/>
              <a:gd name="connsiteY18" fmla="*/ 180032 h 180032"/>
              <a:gd name="connsiteX19" fmla="*/ 432048 w 2497501"/>
              <a:gd name="connsiteY19" fmla="*/ 180032 h 180032"/>
              <a:gd name="connsiteX20" fmla="*/ 126658 w 2497501"/>
              <a:gd name="connsiteY20" fmla="*/ 0 h 180032"/>
              <a:gd name="connsiteX21" fmla="*/ 337261 w 2497501"/>
              <a:gd name="connsiteY21" fmla="*/ 0 h 180032"/>
              <a:gd name="connsiteX22" fmla="*/ 210603 w 2497501"/>
              <a:gd name="connsiteY22" fmla="*/ 180032 h 180032"/>
              <a:gd name="connsiteX23" fmla="*/ 0 w 2497501"/>
              <a:gd name="connsiteY2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497501" h="180032">
                <a:moveTo>
                  <a:pt x="2286898" y="0"/>
                </a:moveTo>
                <a:lnTo>
                  <a:pt x="2497501" y="0"/>
                </a:lnTo>
                <a:lnTo>
                  <a:pt x="2370843" y="180032"/>
                </a:lnTo>
                <a:lnTo>
                  <a:pt x="2160240" y="180032"/>
                </a:lnTo>
                <a:close/>
                <a:moveTo>
                  <a:pt x="1854850" y="0"/>
                </a:moveTo>
                <a:lnTo>
                  <a:pt x="2065453" y="0"/>
                </a:lnTo>
                <a:lnTo>
                  <a:pt x="1938795" y="180032"/>
                </a:lnTo>
                <a:lnTo>
                  <a:pt x="1728192" y="180032"/>
                </a:lnTo>
                <a:close/>
                <a:moveTo>
                  <a:pt x="1422802" y="0"/>
                </a:moveTo>
                <a:lnTo>
                  <a:pt x="1633405" y="0"/>
                </a:lnTo>
                <a:lnTo>
                  <a:pt x="1506747" y="180032"/>
                </a:lnTo>
                <a:lnTo>
                  <a:pt x="1296144" y="180032"/>
                </a:lnTo>
                <a:close/>
                <a:moveTo>
                  <a:pt x="990754" y="0"/>
                </a:moveTo>
                <a:lnTo>
                  <a:pt x="1201357" y="0"/>
                </a:lnTo>
                <a:lnTo>
                  <a:pt x="1074699" y="180032"/>
                </a:lnTo>
                <a:lnTo>
                  <a:pt x="864096" y="180032"/>
                </a:lnTo>
                <a:close/>
                <a:moveTo>
                  <a:pt x="558706" y="0"/>
                </a:moveTo>
                <a:lnTo>
                  <a:pt x="769309" y="0"/>
                </a:lnTo>
                <a:lnTo>
                  <a:pt x="642651" y="180032"/>
                </a:lnTo>
                <a:lnTo>
                  <a:pt x="432048" y="180032"/>
                </a:lnTo>
                <a:close/>
                <a:moveTo>
                  <a:pt x="126658" y="0"/>
                </a:moveTo>
                <a:lnTo>
                  <a:pt x="337261" y="0"/>
                </a:lnTo>
                <a:lnTo>
                  <a:pt x="210603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103"/>
          <p:cNvSpPr/>
          <p:nvPr/>
        </p:nvSpPr>
        <p:spPr>
          <a:xfrm>
            <a:off x="11857038" y="0"/>
            <a:ext cx="360363" cy="179388"/>
          </a:xfrm>
          <a:custGeom>
            <a:avLst/>
            <a:gdLst>
              <a:gd name="connsiteX0" fmla="*/ 45008 w 360040"/>
              <a:gd name="connsiteY0" fmla="*/ 0 h 180032"/>
              <a:gd name="connsiteX1" fmla="*/ 360040 w 360040"/>
              <a:gd name="connsiteY1" fmla="*/ 0 h 180032"/>
              <a:gd name="connsiteX2" fmla="*/ 360040 w 360040"/>
              <a:gd name="connsiteY2" fmla="*/ 180032 h 180032"/>
              <a:gd name="connsiteX3" fmla="*/ 0 w 360040"/>
              <a:gd name="connsiteY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0" h="180032">
                <a:moveTo>
                  <a:pt x="45008" y="0"/>
                </a:moveTo>
                <a:lnTo>
                  <a:pt x="360040" y="0"/>
                </a:lnTo>
                <a:lnTo>
                  <a:pt x="360040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圆角矩形 79"/>
          <p:cNvSpPr/>
          <p:nvPr/>
        </p:nvSpPr>
        <p:spPr>
          <a:xfrm>
            <a:off x="-4762" y="-387350"/>
            <a:ext cx="1847850" cy="7920038"/>
          </a:xfrm>
          <a:prstGeom prst="round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" name="直接连接符 114"/>
          <p:cNvCxnSpPr/>
          <p:nvPr/>
        </p:nvCxnSpPr>
        <p:spPr>
          <a:xfrm>
            <a:off x="227013" y="6669088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115"/>
          <p:cNvCxnSpPr/>
          <p:nvPr/>
        </p:nvCxnSpPr>
        <p:spPr>
          <a:xfrm>
            <a:off x="227013" y="6597650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16"/>
          <p:cNvCxnSpPr/>
          <p:nvPr/>
        </p:nvCxnSpPr>
        <p:spPr>
          <a:xfrm>
            <a:off x="227013" y="6742113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27" name="组合 117"/>
          <p:cNvGrpSpPr/>
          <p:nvPr userDrawn="1"/>
        </p:nvGrpSpPr>
        <p:grpSpPr>
          <a:xfrm>
            <a:off x="-101600" y="3373438"/>
            <a:ext cx="1944688" cy="144462"/>
            <a:chOff x="-96688" y="2708920"/>
            <a:chExt cx="1943521" cy="144016"/>
          </a:xfrm>
        </p:grpSpPr>
        <p:cxnSp>
          <p:nvCxnSpPr>
            <p:cNvPr id="12" name="直接连接符 118"/>
            <p:cNvCxnSpPr/>
            <p:nvPr/>
          </p:nvCxnSpPr>
          <p:spPr>
            <a:xfrm flipH="1">
              <a:off x="1199522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19"/>
            <p:cNvCxnSpPr/>
            <p:nvPr/>
          </p:nvCxnSpPr>
          <p:spPr>
            <a:xfrm flipH="1">
              <a:off x="1270916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20"/>
            <p:cNvCxnSpPr/>
            <p:nvPr/>
          </p:nvCxnSpPr>
          <p:spPr>
            <a:xfrm flipH="1">
              <a:off x="134389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21"/>
            <p:cNvCxnSpPr/>
            <p:nvPr/>
          </p:nvCxnSpPr>
          <p:spPr>
            <a:xfrm flipH="1">
              <a:off x="1415292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22"/>
            <p:cNvCxnSpPr/>
            <p:nvPr/>
          </p:nvCxnSpPr>
          <p:spPr>
            <a:xfrm flipH="1">
              <a:off x="1488273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23"/>
            <p:cNvCxnSpPr/>
            <p:nvPr/>
          </p:nvCxnSpPr>
          <p:spPr>
            <a:xfrm flipH="1">
              <a:off x="155966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24"/>
            <p:cNvCxnSpPr/>
            <p:nvPr/>
          </p:nvCxnSpPr>
          <p:spPr>
            <a:xfrm flipH="1">
              <a:off x="1631063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25"/>
            <p:cNvCxnSpPr/>
            <p:nvPr/>
          </p:nvCxnSpPr>
          <p:spPr>
            <a:xfrm flipH="1">
              <a:off x="170245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26"/>
            <p:cNvCxnSpPr/>
            <p:nvPr/>
          </p:nvCxnSpPr>
          <p:spPr>
            <a:xfrm flipH="1">
              <a:off x="1120194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127"/>
            <p:cNvCxnSpPr/>
            <p:nvPr/>
          </p:nvCxnSpPr>
          <p:spPr>
            <a:xfrm flipH="1">
              <a:off x="1055145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128"/>
            <p:cNvCxnSpPr/>
            <p:nvPr/>
          </p:nvCxnSpPr>
          <p:spPr>
            <a:xfrm flipH="1">
              <a:off x="983751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29"/>
            <p:cNvCxnSpPr/>
            <p:nvPr/>
          </p:nvCxnSpPr>
          <p:spPr>
            <a:xfrm flipH="1">
              <a:off x="910770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30"/>
            <p:cNvCxnSpPr/>
            <p:nvPr/>
          </p:nvCxnSpPr>
          <p:spPr>
            <a:xfrm flipH="1">
              <a:off x="1772265" y="2781720"/>
              <a:ext cx="71395" cy="71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163"/>
            <p:cNvCxnSpPr/>
            <p:nvPr/>
          </p:nvCxnSpPr>
          <p:spPr>
            <a:xfrm flipH="1">
              <a:off x="839375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69"/>
            <p:cNvCxnSpPr/>
            <p:nvPr/>
          </p:nvCxnSpPr>
          <p:spPr>
            <a:xfrm flipH="1">
              <a:off x="767981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71"/>
            <p:cNvCxnSpPr/>
            <p:nvPr/>
          </p:nvCxnSpPr>
          <p:spPr>
            <a:xfrm flipH="1">
              <a:off x="695000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74"/>
            <p:cNvCxnSpPr/>
            <p:nvPr/>
          </p:nvCxnSpPr>
          <p:spPr>
            <a:xfrm flipH="1">
              <a:off x="623604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75"/>
            <p:cNvCxnSpPr/>
            <p:nvPr/>
          </p:nvCxnSpPr>
          <p:spPr>
            <a:xfrm flipH="1">
              <a:off x="550623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6"/>
            <p:cNvCxnSpPr/>
            <p:nvPr/>
          </p:nvCxnSpPr>
          <p:spPr>
            <a:xfrm flipH="1">
              <a:off x="479229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177"/>
            <p:cNvCxnSpPr/>
            <p:nvPr/>
          </p:nvCxnSpPr>
          <p:spPr>
            <a:xfrm flipH="1">
              <a:off x="407834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78"/>
            <p:cNvCxnSpPr/>
            <p:nvPr/>
          </p:nvCxnSpPr>
          <p:spPr>
            <a:xfrm flipH="1">
              <a:off x="334853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179"/>
            <p:cNvCxnSpPr/>
            <p:nvPr/>
          </p:nvCxnSpPr>
          <p:spPr>
            <a:xfrm flipH="1">
              <a:off x="263459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180"/>
            <p:cNvCxnSpPr/>
            <p:nvPr/>
          </p:nvCxnSpPr>
          <p:spPr>
            <a:xfrm flipH="1">
              <a:off x="192064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181"/>
            <p:cNvCxnSpPr/>
            <p:nvPr/>
          </p:nvCxnSpPr>
          <p:spPr>
            <a:xfrm flipH="1">
              <a:off x="119082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182"/>
            <p:cNvCxnSpPr/>
            <p:nvPr/>
          </p:nvCxnSpPr>
          <p:spPr>
            <a:xfrm flipH="1">
              <a:off x="47688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183"/>
            <p:cNvCxnSpPr/>
            <p:nvPr/>
          </p:nvCxnSpPr>
          <p:spPr>
            <a:xfrm flipH="1">
              <a:off x="-25294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184"/>
            <p:cNvCxnSpPr/>
            <p:nvPr/>
          </p:nvCxnSpPr>
          <p:spPr>
            <a:xfrm flipH="1">
              <a:off x="-96688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28" name="组合 89"/>
          <p:cNvGrpSpPr/>
          <p:nvPr userDrawn="1"/>
        </p:nvGrpSpPr>
        <p:grpSpPr>
          <a:xfrm>
            <a:off x="-541337" y="1700213"/>
            <a:ext cx="2376487" cy="720725"/>
            <a:chOff x="-456728" y="1704008"/>
            <a:chExt cx="2376264" cy="720080"/>
          </a:xfrm>
        </p:grpSpPr>
        <p:sp>
          <p:nvSpPr>
            <p:cNvPr id="40" name="六边形 90"/>
            <p:cNvSpPr/>
            <p:nvPr/>
          </p:nvSpPr>
          <p:spPr>
            <a:xfrm rot="5400000">
              <a:off x="206124" y="1937840"/>
              <a:ext cx="329904" cy="287311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1" name="直接连接符 91"/>
            <p:cNvCxnSpPr/>
            <p:nvPr/>
          </p:nvCxnSpPr>
          <p:spPr>
            <a:xfrm>
              <a:off x="551240" y="2076736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92"/>
            <p:cNvSpPr/>
            <p:nvPr/>
          </p:nvSpPr>
          <p:spPr>
            <a:xfrm>
              <a:off x="695689" y="1704008"/>
              <a:ext cx="1152416" cy="720080"/>
            </a:xfrm>
            <a:prstGeom prst="rect">
              <a:avLst/>
            </a:prstGeom>
            <a:solidFill>
              <a:srgbClr val="BDD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3" name="直接连接符 93"/>
            <p:cNvCxnSpPr/>
            <p:nvPr/>
          </p:nvCxnSpPr>
          <p:spPr>
            <a:xfrm>
              <a:off x="-456728" y="2076736"/>
              <a:ext cx="6476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94"/>
          <p:cNvSpPr txBox="1">
            <a:spLocks noChangeArrowheads="1"/>
          </p:cNvSpPr>
          <p:nvPr/>
        </p:nvSpPr>
        <p:spPr bwMode="auto">
          <a:xfrm>
            <a:off x="681038" y="1731963"/>
            <a:ext cx="1079500" cy="5511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同一控制下企业合并的会计处理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45" name="矩形 95"/>
          <p:cNvSpPr/>
          <p:nvPr/>
        </p:nvSpPr>
        <p:spPr>
          <a:xfrm>
            <a:off x="646113" y="1724025"/>
            <a:ext cx="1081088" cy="661988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790" b="1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文本框 131"/>
          <p:cNvSpPr txBox="1">
            <a:spLocks noChangeArrowheads="1"/>
          </p:cNvSpPr>
          <p:nvPr/>
        </p:nvSpPr>
        <p:spPr bwMode="auto">
          <a:xfrm>
            <a:off x="106363" y="1908175"/>
            <a:ext cx="360363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232" name="组合 132"/>
          <p:cNvGrpSpPr/>
          <p:nvPr userDrawn="1"/>
        </p:nvGrpSpPr>
        <p:grpSpPr>
          <a:xfrm>
            <a:off x="-541337" y="1084263"/>
            <a:ext cx="2376487" cy="515937"/>
            <a:chOff x="-456728" y="881557"/>
            <a:chExt cx="2376264" cy="515798"/>
          </a:xfrm>
        </p:grpSpPr>
        <p:sp>
          <p:nvSpPr>
            <p:cNvPr id="48" name="六边形 133"/>
            <p:cNvSpPr/>
            <p:nvPr/>
          </p:nvSpPr>
          <p:spPr>
            <a:xfrm rot="5400000">
              <a:off x="206813" y="986280"/>
              <a:ext cx="328524" cy="287311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9" name="直接连接符 134"/>
            <p:cNvCxnSpPr/>
            <p:nvPr/>
          </p:nvCxnSpPr>
          <p:spPr>
            <a:xfrm>
              <a:off x="551240" y="1156120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矩形 135"/>
            <p:cNvSpPr/>
            <p:nvPr/>
          </p:nvSpPr>
          <p:spPr>
            <a:xfrm>
              <a:off x="695689" y="881557"/>
              <a:ext cx="1152416" cy="5157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文本框 136"/>
            <p:cNvSpPr txBox="1">
              <a:spLocks noChangeArrowheads="1"/>
            </p:cNvSpPr>
            <p:nvPr/>
          </p:nvSpPr>
          <p:spPr bwMode="auto">
            <a:xfrm>
              <a:off x="622671" y="1022806"/>
              <a:ext cx="1152416" cy="22980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1" i="0" u="none" strike="noStrike" kern="1200" cap="none" spc="0" normalizeH="0" baseline="0" noProof="0">
                <a:ln>
                  <a:noFill/>
                </a:ln>
                <a:solidFill>
                  <a:srgbClr val="20517C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endParaRPr>
            </a:p>
          </p:txBody>
        </p:sp>
        <p:cxnSp>
          <p:nvCxnSpPr>
            <p:cNvPr id="52" name="直接连接符 137"/>
            <p:cNvCxnSpPr/>
            <p:nvPr/>
          </p:nvCxnSpPr>
          <p:spPr>
            <a:xfrm>
              <a:off x="-456728" y="1156120"/>
              <a:ext cx="6476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文本框 138"/>
          <p:cNvSpPr txBox="1">
            <a:spLocks noChangeArrowheads="1"/>
          </p:cNvSpPr>
          <p:nvPr/>
        </p:nvSpPr>
        <p:spPr bwMode="auto">
          <a:xfrm>
            <a:off x="623888" y="933450"/>
            <a:ext cx="935038" cy="2298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1" i="0" u="none" strike="noStrike" kern="1200" cap="none" spc="0" normalizeH="0" baseline="0" noProof="0">
              <a:ln>
                <a:noFill/>
              </a:ln>
              <a:solidFill>
                <a:srgbClr val="20517C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54" name="文本框 143"/>
          <p:cNvSpPr txBox="1">
            <a:spLocks noChangeArrowheads="1"/>
          </p:cNvSpPr>
          <p:nvPr/>
        </p:nvSpPr>
        <p:spPr bwMode="auto">
          <a:xfrm>
            <a:off x="623888" y="942975"/>
            <a:ext cx="5762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55" name="文本框 145"/>
          <p:cNvSpPr txBox="1">
            <a:spLocks noChangeArrowheads="1"/>
          </p:cNvSpPr>
          <p:nvPr/>
        </p:nvSpPr>
        <p:spPr bwMode="auto">
          <a:xfrm>
            <a:off x="517525" y="1103313"/>
            <a:ext cx="1362075" cy="3975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企业合并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概述</a:t>
            </a:r>
            <a:endParaRPr kumimoji="0" lang="en-US" altLang="zh-CN" sz="105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56" name="文本框 146"/>
          <p:cNvSpPr txBox="1">
            <a:spLocks noChangeArrowheads="1"/>
          </p:cNvSpPr>
          <p:nvPr/>
        </p:nvSpPr>
        <p:spPr bwMode="auto">
          <a:xfrm>
            <a:off x="106363" y="1154113"/>
            <a:ext cx="360363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237" name="组合 147"/>
          <p:cNvGrpSpPr/>
          <p:nvPr userDrawn="1"/>
        </p:nvGrpSpPr>
        <p:grpSpPr>
          <a:xfrm>
            <a:off x="-542925" y="2536825"/>
            <a:ext cx="2376488" cy="719138"/>
            <a:chOff x="-456728" y="1704008"/>
            <a:chExt cx="2376264" cy="720080"/>
          </a:xfrm>
        </p:grpSpPr>
        <p:sp>
          <p:nvSpPr>
            <p:cNvPr id="58" name="六边形 148"/>
            <p:cNvSpPr/>
            <p:nvPr/>
          </p:nvSpPr>
          <p:spPr>
            <a:xfrm rot="5400000">
              <a:off x="206555" y="1937878"/>
              <a:ext cx="329043" cy="287310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9" name="直接连接符 149"/>
            <p:cNvCxnSpPr/>
            <p:nvPr/>
          </p:nvCxnSpPr>
          <p:spPr>
            <a:xfrm>
              <a:off x="551240" y="2075970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矩形 150"/>
            <p:cNvSpPr/>
            <p:nvPr/>
          </p:nvSpPr>
          <p:spPr>
            <a:xfrm>
              <a:off x="695688" y="1704008"/>
              <a:ext cx="1152416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9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1" name="直接连接符 151"/>
            <p:cNvCxnSpPr/>
            <p:nvPr/>
          </p:nvCxnSpPr>
          <p:spPr>
            <a:xfrm>
              <a:off x="-456728" y="2075970"/>
              <a:ext cx="6476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文本框 152"/>
          <p:cNvSpPr txBox="1">
            <a:spLocks noChangeArrowheads="1"/>
          </p:cNvSpPr>
          <p:nvPr/>
        </p:nvSpPr>
        <p:spPr bwMode="auto">
          <a:xfrm>
            <a:off x="106363" y="2733675"/>
            <a:ext cx="360363" cy="2990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3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3" name="文本框 153"/>
          <p:cNvSpPr txBox="1">
            <a:spLocks noChangeArrowheads="1"/>
          </p:cNvSpPr>
          <p:nvPr/>
        </p:nvSpPr>
        <p:spPr bwMode="auto">
          <a:xfrm>
            <a:off x="619125" y="2555875"/>
            <a:ext cx="1187450" cy="5511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非同一控制下企业合并的会计处理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cxnSp>
        <p:nvCxnSpPr>
          <p:cNvPr id="64" name="直接连接符 154"/>
          <p:cNvCxnSpPr/>
          <p:nvPr/>
        </p:nvCxnSpPr>
        <p:spPr>
          <a:xfrm>
            <a:off x="227013" y="257175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155"/>
          <p:cNvCxnSpPr/>
          <p:nvPr/>
        </p:nvCxnSpPr>
        <p:spPr>
          <a:xfrm>
            <a:off x="227013" y="185738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156"/>
          <p:cNvCxnSpPr/>
          <p:nvPr/>
        </p:nvCxnSpPr>
        <p:spPr>
          <a:xfrm>
            <a:off x="227013" y="328613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105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4083050"/>
            <a:ext cx="10080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会计准则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68" name="文本框 106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550863" y="3578225"/>
            <a:ext cx="12239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  <a:cs typeface="+mn-cs"/>
                <a:sym typeface="+mn-lt"/>
              </a:rPr>
              <a:t>CPA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考试题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69" name="文本框 107">
            <a:hlinkClick r:id="rId5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4614863"/>
            <a:ext cx="10080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教学案列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0" name="文本框 10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5119688"/>
            <a:ext cx="1008063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教学大纲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1" name="文本框 109">
            <a:hlinkClick r:id="rId7" action="ppaction://hlinkfile"/>
          </p:cNvPr>
          <p:cNvSpPr txBox="1">
            <a:spLocks noChangeArrowheads="1"/>
          </p:cNvSpPr>
          <p:nvPr/>
        </p:nvSpPr>
        <p:spPr bwMode="auto">
          <a:xfrm>
            <a:off x="582613" y="5637213"/>
            <a:ext cx="1081088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教学视频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2" name="文本框 110">
            <a:hlinkClick r:id="rId8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6165850"/>
            <a:ext cx="1079500" cy="2660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作业系统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9249" name="Freeform 9"/>
          <p:cNvSpPr>
            <a:spLocks noEditPoints="1"/>
          </p:cNvSpPr>
          <p:nvPr/>
        </p:nvSpPr>
        <p:spPr>
          <a:xfrm>
            <a:off x="263525" y="4106863"/>
            <a:ext cx="290513" cy="287337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197" h="196">
                <a:moveTo>
                  <a:pt x="99" y="0"/>
                </a:moveTo>
                <a:cubicBezTo>
                  <a:pt x="44" y="0"/>
                  <a:pt x="0" y="44"/>
                  <a:pt x="0" y="98"/>
                </a:cubicBezTo>
                <a:cubicBezTo>
                  <a:pt x="0" y="152"/>
                  <a:pt x="44" y="196"/>
                  <a:pt x="99" y="196"/>
                </a:cubicBezTo>
                <a:cubicBezTo>
                  <a:pt x="153" y="196"/>
                  <a:pt x="197" y="152"/>
                  <a:pt x="197" y="98"/>
                </a:cubicBezTo>
                <a:cubicBezTo>
                  <a:pt x="197" y="44"/>
                  <a:pt x="153" y="0"/>
                  <a:pt x="99" y="0"/>
                </a:cubicBezTo>
                <a:close/>
                <a:moveTo>
                  <a:pt x="99" y="174"/>
                </a:moveTo>
                <a:cubicBezTo>
                  <a:pt x="57" y="174"/>
                  <a:pt x="23" y="140"/>
                  <a:pt x="23" y="98"/>
                </a:cubicBezTo>
                <a:cubicBezTo>
                  <a:pt x="23" y="56"/>
                  <a:pt x="57" y="22"/>
                  <a:pt x="99" y="22"/>
                </a:cubicBezTo>
                <a:cubicBezTo>
                  <a:pt x="140" y="22"/>
                  <a:pt x="174" y="56"/>
                  <a:pt x="174" y="98"/>
                </a:cubicBezTo>
                <a:cubicBezTo>
                  <a:pt x="174" y="140"/>
                  <a:pt x="140" y="174"/>
                  <a:pt x="99" y="174"/>
                </a:cubicBezTo>
                <a:close/>
                <a:moveTo>
                  <a:pt x="56" y="141"/>
                </a:moveTo>
                <a:cubicBezTo>
                  <a:pt x="115" y="114"/>
                  <a:pt x="115" y="114"/>
                  <a:pt x="115" y="114"/>
                </a:cubicBezTo>
                <a:cubicBezTo>
                  <a:pt x="141" y="55"/>
                  <a:pt x="141" y="55"/>
                  <a:pt x="141" y="55"/>
                </a:cubicBezTo>
                <a:cubicBezTo>
                  <a:pt x="83" y="82"/>
                  <a:pt x="83" y="82"/>
                  <a:pt x="83" y="82"/>
                </a:cubicBezTo>
                <a:lnTo>
                  <a:pt x="56" y="141"/>
                </a:lnTo>
                <a:close/>
                <a:moveTo>
                  <a:pt x="109" y="109"/>
                </a:moveTo>
                <a:cubicBezTo>
                  <a:pt x="66" y="130"/>
                  <a:pt x="66" y="130"/>
                  <a:pt x="66" y="130"/>
                </a:cubicBezTo>
                <a:cubicBezTo>
                  <a:pt x="88" y="87"/>
                  <a:pt x="88" y="87"/>
                  <a:pt x="88" y="87"/>
                </a:cubicBezTo>
                <a:lnTo>
                  <a:pt x="109" y="109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 sz="1350"/>
          </a:p>
        </p:txBody>
      </p:sp>
      <p:sp>
        <p:nvSpPr>
          <p:cNvPr id="74" name="KSO_Shape"/>
          <p:cNvSpPr/>
          <p:nvPr/>
        </p:nvSpPr>
        <p:spPr bwMode="auto">
          <a:xfrm>
            <a:off x="263525" y="5116513"/>
            <a:ext cx="287338" cy="290513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5" name="KSO_Shape"/>
          <p:cNvSpPr/>
          <p:nvPr/>
        </p:nvSpPr>
        <p:spPr>
          <a:xfrm flipH="1">
            <a:off x="263525" y="4665663"/>
            <a:ext cx="287338" cy="203200"/>
          </a:xfrm>
          <a:custGeom>
            <a:avLst/>
            <a:gdLst>
              <a:gd name="connsiteX0" fmla="*/ 7782622 w 7782622"/>
              <a:gd name="connsiteY0" fmla="*/ 1956116 h 5514836"/>
              <a:gd name="connsiteX1" fmla="*/ 1120218 w 7782622"/>
              <a:gd name="connsiteY1" fmla="*/ 1956116 h 5514836"/>
              <a:gd name="connsiteX2" fmla="*/ 4 w 7782622"/>
              <a:gd name="connsiteY2" fmla="*/ 5514836 h 5514836"/>
              <a:gd name="connsiteX3" fmla="*/ 6662408 w 7782622"/>
              <a:gd name="connsiteY3" fmla="*/ 5514836 h 5514836"/>
              <a:gd name="connsiteX4" fmla="*/ 2210075 w 7782622"/>
              <a:gd name="connsiteY4" fmla="*/ 0 h 5514836"/>
              <a:gd name="connsiteX5" fmla="*/ 0 w 7782622"/>
              <a:gd name="connsiteY5" fmla="*/ 0 h 5514836"/>
              <a:gd name="connsiteX6" fmla="*/ 0 w 7782622"/>
              <a:gd name="connsiteY6" fmla="*/ 1356040 h 5514836"/>
              <a:gd name="connsiteX7" fmla="*/ 2 w 7782622"/>
              <a:gd name="connsiteY7" fmla="*/ 1356040 h 5514836"/>
              <a:gd name="connsiteX8" fmla="*/ 2 w 7782622"/>
              <a:gd name="connsiteY8" fmla="*/ 4425111 h 5514836"/>
              <a:gd name="connsiteX9" fmla="*/ 872566 w 7782622"/>
              <a:gd name="connsiteY9" fmla="*/ 1653131 h 5514836"/>
              <a:gd name="connsiteX10" fmla="*/ 6705945 w 7782622"/>
              <a:gd name="connsiteY10" fmla="*/ 1653131 h 5514836"/>
              <a:gd name="connsiteX11" fmla="*/ 6705945 w 7782622"/>
              <a:gd name="connsiteY11" fmla="*/ 984566 h 5514836"/>
              <a:gd name="connsiteX12" fmla="*/ 2611236 w 7782622"/>
              <a:gd name="connsiteY12" fmla="*/ 984566 h 5514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782622" h="5514836">
                <a:moveTo>
                  <a:pt x="7782622" y="1956116"/>
                </a:moveTo>
                <a:lnTo>
                  <a:pt x="1120218" y="1956116"/>
                </a:lnTo>
                <a:lnTo>
                  <a:pt x="4" y="5514836"/>
                </a:lnTo>
                <a:lnTo>
                  <a:pt x="6662408" y="5514836"/>
                </a:lnTo>
                <a:close/>
                <a:moveTo>
                  <a:pt x="2210075" y="0"/>
                </a:moveTo>
                <a:lnTo>
                  <a:pt x="0" y="0"/>
                </a:lnTo>
                <a:lnTo>
                  <a:pt x="0" y="1356040"/>
                </a:lnTo>
                <a:lnTo>
                  <a:pt x="2" y="1356040"/>
                </a:lnTo>
                <a:lnTo>
                  <a:pt x="2" y="4425111"/>
                </a:lnTo>
                <a:lnTo>
                  <a:pt x="872566" y="1653131"/>
                </a:lnTo>
                <a:lnTo>
                  <a:pt x="6705945" y="1653131"/>
                </a:lnTo>
                <a:lnTo>
                  <a:pt x="6705945" y="984566"/>
                </a:lnTo>
                <a:lnTo>
                  <a:pt x="2611236" y="9845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KSO_Shape"/>
          <p:cNvSpPr/>
          <p:nvPr/>
        </p:nvSpPr>
        <p:spPr bwMode="auto">
          <a:xfrm flipV="1">
            <a:off x="263525" y="5661025"/>
            <a:ext cx="300038" cy="288925"/>
          </a:xfrm>
          <a:custGeom>
            <a:avLst/>
            <a:gdLst>
              <a:gd name="T0" fmla="*/ 1620166 w 3766"/>
              <a:gd name="T1" fmla="*/ 72220 h 3615"/>
              <a:gd name="T2" fmla="*/ 1800397 w 3766"/>
              <a:gd name="T3" fmla="*/ 252530 h 3615"/>
              <a:gd name="T4" fmla="*/ 1620166 w 3766"/>
              <a:gd name="T5" fmla="*/ 504582 h 3615"/>
              <a:gd name="T6" fmla="*/ 1800397 w 3766"/>
              <a:gd name="T7" fmla="*/ 1405178 h 3615"/>
              <a:gd name="T8" fmla="*/ 1620166 w 3766"/>
              <a:gd name="T9" fmla="*/ 1476919 h 3615"/>
              <a:gd name="T10" fmla="*/ 1800397 w 3766"/>
              <a:gd name="T11" fmla="*/ 1657229 h 3615"/>
              <a:gd name="T12" fmla="*/ 0 w 3766"/>
              <a:gd name="T13" fmla="*/ 1728971 h 3615"/>
              <a:gd name="T14" fmla="*/ 180231 w 3766"/>
              <a:gd name="T15" fmla="*/ 1657229 h 3615"/>
              <a:gd name="T16" fmla="*/ 0 w 3766"/>
              <a:gd name="T17" fmla="*/ 1476919 h 3615"/>
              <a:gd name="T18" fmla="*/ 36333 w 3766"/>
              <a:gd name="T19" fmla="*/ 1405178 h 3615"/>
              <a:gd name="T20" fmla="*/ 216086 w 3766"/>
              <a:gd name="T21" fmla="*/ 468711 h 3615"/>
              <a:gd name="T22" fmla="*/ 0 w 3766"/>
              <a:gd name="T23" fmla="*/ 324272 h 3615"/>
              <a:gd name="T24" fmla="*/ 180231 w 3766"/>
              <a:gd name="T25" fmla="*/ 252530 h 3615"/>
              <a:gd name="T26" fmla="*/ 0 w 3766"/>
              <a:gd name="T27" fmla="*/ 72220 h 3615"/>
              <a:gd name="T28" fmla="*/ 1800397 w 3766"/>
              <a:gd name="T29" fmla="*/ 0 h 3615"/>
              <a:gd name="T30" fmla="*/ 1187994 w 3766"/>
              <a:gd name="T31" fmla="*/ 1657229 h 3615"/>
              <a:gd name="T32" fmla="*/ 1476268 w 3766"/>
              <a:gd name="T33" fmla="*/ 1476919 h 3615"/>
              <a:gd name="T34" fmla="*/ 1187994 w 3766"/>
              <a:gd name="T35" fmla="*/ 1657229 h 3615"/>
              <a:gd name="T36" fmla="*/ 1044096 w 3766"/>
              <a:gd name="T37" fmla="*/ 1657229 h 3615"/>
              <a:gd name="T38" fmla="*/ 756301 w 3766"/>
              <a:gd name="T39" fmla="*/ 1476919 h 3615"/>
              <a:gd name="T40" fmla="*/ 324129 w 3766"/>
              <a:gd name="T41" fmla="*/ 1657229 h 3615"/>
              <a:gd name="T42" fmla="*/ 611925 w 3766"/>
              <a:gd name="T43" fmla="*/ 1476919 h 3615"/>
              <a:gd name="T44" fmla="*/ 324129 w 3766"/>
              <a:gd name="T45" fmla="*/ 1657229 h 3615"/>
              <a:gd name="T46" fmla="*/ 324129 w 3766"/>
              <a:gd name="T47" fmla="*/ 72220 h 3615"/>
              <a:gd name="T48" fmla="*/ 611925 w 3766"/>
              <a:gd name="T49" fmla="*/ 252530 h 3615"/>
              <a:gd name="T50" fmla="*/ 1044096 w 3766"/>
              <a:gd name="T51" fmla="*/ 72220 h 3615"/>
              <a:gd name="T52" fmla="*/ 756301 w 3766"/>
              <a:gd name="T53" fmla="*/ 252530 h 3615"/>
              <a:gd name="T54" fmla="*/ 1044096 w 3766"/>
              <a:gd name="T55" fmla="*/ 72220 h 3615"/>
              <a:gd name="T56" fmla="*/ 1187994 w 3766"/>
              <a:gd name="T57" fmla="*/ 72220 h 3615"/>
              <a:gd name="T58" fmla="*/ 1476268 w 3766"/>
              <a:gd name="T59" fmla="*/ 252530 h 3615"/>
              <a:gd name="T60" fmla="*/ 1512123 w 3766"/>
              <a:gd name="T61" fmla="*/ 504582 h 3615"/>
              <a:gd name="T62" fmla="*/ 503882 w 3766"/>
              <a:gd name="T63" fmla="*/ 324272 h 3615"/>
              <a:gd name="T64" fmla="*/ 324129 w 3766"/>
              <a:gd name="T65" fmla="*/ 1224867 h 3615"/>
              <a:gd name="T66" fmla="*/ 1332370 w 3766"/>
              <a:gd name="T67" fmla="*/ 1405178 h 3615"/>
              <a:gd name="T68" fmla="*/ 1512123 w 3766"/>
              <a:gd name="T69" fmla="*/ 504582 h 3615"/>
              <a:gd name="T70" fmla="*/ 438865 w 3766"/>
              <a:gd name="T71" fmla="*/ 885291 h 3615"/>
              <a:gd name="T72" fmla="*/ 1413163 w 3766"/>
              <a:gd name="T73" fmla="*/ 885291 h 3615"/>
              <a:gd name="T74" fmla="*/ 831357 w 3766"/>
              <a:gd name="T75" fmla="*/ 574889 h 3615"/>
              <a:gd name="T76" fmla="*/ 1176043 w 3766"/>
              <a:gd name="T77" fmla="*/ 858507 h 361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766" h="3615">
                <a:moveTo>
                  <a:pt x="3766" y="151"/>
                </a:moveTo>
                <a:cubicBezTo>
                  <a:pt x="3389" y="151"/>
                  <a:pt x="3389" y="151"/>
                  <a:pt x="3389" y="151"/>
                </a:cubicBezTo>
                <a:cubicBezTo>
                  <a:pt x="3389" y="528"/>
                  <a:pt x="3389" y="528"/>
                  <a:pt x="3389" y="528"/>
                </a:cubicBezTo>
                <a:cubicBezTo>
                  <a:pt x="3766" y="528"/>
                  <a:pt x="3766" y="528"/>
                  <a:pt x="3766" y="528"/>
                </a:cubicBezTo>
                <a:cubicBezTo>
                  <a:pt x="3766" y="678"/>
                  <a:pt x="3766" y="678"/>
                  <a:pt x="3766" y="678"/>
                </a:cubicBezTo>
                <a:cubicBezTo>
                  <a:pt x="3558" y="678"/>
                  <a:pt x="3389" y="847"/>
                  <a:pt x="3389" y="1055"/>
                </a:cubicBezTo>
                <a:cubicBezTo>
                  <a:pt x="3389" y="2561"/>
                  <a:pt x="3389" y="2561"/>
                  <a:pt x="3389" y="2561"/>
                </a:cubicBezTo>
                <a:cubicBezTo>
                  <a:pt x="3389" y="2769"/>
                  <a:pt x="3558" y="2938"/>
                  <a:pt x="3766" y="2938"/>
                </a:cubicBezTo>
                <a:cubicBezTo>
                  <a:pt x="3766" y="3088"/>
                  <a:pt x="3766" y="3088"/>
                  <a:pt x="3766" y="3088"/>
                </a:cubicBezTo>
                <a:cubicBezTo>
                  <a:pt x="3389" y="3088"/>
                  <a:pt x="3389" y="3088"/>
                  <a:pt x="3389" y="3088"/>
                </a:cubicBezTo>
                <a:cubicBezTo>
                  <a:pt x="3389" y="3465"/>
                  <a:pt x="3389" y="3465"/>
                  <a:pt x="3389" y="3465"/>
                </a:cubicBezTo>
                <a:cubicBezTo>
                  <a:pt x="3766" y="3465"/>
                  <a:pt x="3766" y="3465"/>
                  <a:pt x="3766" y="3465"/>
                </a:cubicBezTo>
                <a:cubicBezTo>
                  <a:pt x="3766" y="3615"/>
                  <a:pt x="3766" y="3615"/>
                  <a:pt x="3766" y="3615"/>
                </a:cubicBezTo>
                <a:cubicBezTo>
                  <a:pt x="0" y="3615"/>
                  <a:pt x="0" y="3615"/>
                  <a:pt x="0" y="3615"/>
                </a:cubicBezTo>
                <a:cubicBezTo>
                  <a:pt x="0" y="3465"/>
                  <a:pt x="0" y="3465"/>
                  <a:pt x="0" y="3465"/>
                </a:cubicBezTo>
                <a:cubicBezTo>
                  <a:pt x="377" y="3465"/>
                  <a:pt x="377" y="3465"/>
                  <a:pt x="377" y="3465"/>
                </a:cubicBezTo>
                <a:cubicBezTo>
                  <a:pt x="377" y="3088"/>
                  <a:pt x="377" y="3088"/>
                  <a:pt x="377" y="3088"/>
                </a:cubicBezTo>
                <a:cubicBezTo>
                  <a:pt x="0" y="3088"/>
                  <a:pt x="0" y="3088"/>
                  <a:pt x="0" y="3088"/>
                </a:cubicBezTo>
                <a:cubicBezTo>
                  <a:pt x="0" y="2938"/>
                  <a:pt x="0" y="2938"/>
                  <a:pt x="0" y="2938"/>
                </a:cubicBezTo>
                <a:cubicBezTo>
                  <a:pt x="76" y="2938"/>
                  <a:pt x="76" y="2938"/>
                  <a:pt x="76" y="2938"/>
                </a:cubicBezTo>
                <a:cubicBezTo>
                  <a:pt x="283" y="2938"/>
                  <a:pt x="452" y="2769"/>
                  <a:pt x="452" y="2561"/>
                </a:cubicBezTo>
                <a:cubicBezTo>
                  <a:pt x="452" y="980"/>
                  <a:pt x="452" y="980"/>
                  <a:pt x="452" y="980"/>
                </a:cubicBezTo>
                <a:cubicBezTo>
                  <a:pt x="452" y="772"/>
                  <a:pt x="283" y="678"/>
                  <a:pt x="76" y="678"/>
                </a:cubicBezTo>
                <a:cubicBezTo>
                  <a:pt x="0" y="678"/>
                  <a:pt x="0" y="678"/>
                  <a:pt x="0" y="678"/>
                </a:cubicBezTo>
                <a:cubicBezTo>
                  <a:pt x="0" y="528"/>
                  <a:pt x="0" y="528"/>
                  <a:pt x="0" y="528"/>
                </a:cubicBezTo>
                <a:cubicBezTo>
                  <a:pt x="377" y="528"/>
                  <a:pt x="377" y="528"/>
                  <a:pt x="377" y="528"/>
                </a:cubicBezTo>
                <a:cubicBezTo>
                  <a:pt x="377" y="151"/>
                  <a:pt x="377" y="151"/>
                  <a:pt x="377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0"/>
                  <a:pt x="0" y="0"/>
                  <a:pt x="0" y="0"/>
                </a:cubicBezTo>
                <a:cubicBezTo>
                  <a:pt x="3766" y="0"/>
                  <a:pt x="3766" y="0"/>
                  <a:pt x="3766" y="0"/>
                </a:cubicBezTo>
                <a:lnTo>
                  <a:pt x="3766" y="151"/>
                </a:lnTo>
                <a:close/>
                <a:moveTo>
                  <a:pt x="2485" y="3465"/>
                </a:moveTo>
                <a:cubicBezTo>
                  <a:pt x="3088" y="3465"/>
                  <a:pt x="3088" y="3465"/>
                  <a:pt x="3088" y="3465"/>
                </a:cubicBezTo>
                <a:cubicBezTo>
                  <a:pt x="3088" y="3088"/>
                  <a:pt x="3088" y="3088"/>
                  <a:pt x="3088" y="3088"/>
                </a:cubicBezTo>
                <a:cubicBezTo>
                  <a:pt x="2485" y="3088"/>
                  <a:pt x="2485" y="3088"/>
                  <a:pt x="2485" y="3088"/>
                </a:cubicBezTo>
                <a:lnTo>
                  <a:pt x="2485" y="3465"/>
                </a:lnTo>
                <a:close/>
                <a:moveTo>
                  <a:pt x="1582" y="3465"/>
                </a:moveTo>
                <a:cubicBezTo>
                  <a:pt x="2184" y="3465"/>
                  <a:pt x="2184" y="3465"/>
                  <a:pt x="2184" y="3465"/>
                </a:cubicBezTo>
                <a:cubicBezTo>
                  <a:pt x="2184" y="3088"/>
                  <a:pt x="2184" y="3088"/>
                  <a:pt x="2184" y="3088"/>
                </a:cubicBezTo>
                <a:cubicBezTo>
                  <a:pt x="1582" y="3088"/>
                  <a:pt x="1582" y="3088"/>
                  <a:pt x="1582" y="3088"/>
                </a:cubicBezTo>
                <a:lnTo>
                  <a:pt x="1582" y="3465"/>
                </a:lnTo>
                <a:close/>
                <a:moveTo>
                  <a:pt x="678" y="3465"/>
                </a:moveTo>
                <a:cubicBezTo>
                  <a:pt x="1280" y="3465"/>
                  <a:pt x="1280" y="3465"/>
                  <a:pt x="1280" y="3465"/>
                </a:cubicBezTo>
                <a:cubicBezTo>
                  <a:pt x="1280" y="3088"/>
                  <a:pt x="1280" y="3088"/>
                  <a:pt x="1280" y="3088"/>
                </a:cubicBezTo>
                <a:cubicBezTo>
                  <a:pt x="678" y="3088"/>
                  <a:pt x="678" y="3088"/>
                  <a:pt x="678" y="3088"/>
                </a:cubicBezTo>
                <a:lnTo>
                  <a:pt x="678" y="3465"/>
                </a:lnTo>
                <a:close/>
                <a:moveTo>
                  <a:pt x="1280" y="151"/>
                </a:moveTo>
                <a:cubicBezTo>
                  <a:pt x="678" y="151"/>
                  <a:pt x="678" y="151"/>
                  <a:pt x="678" y="151"/>
                </a:cubicBezTo>
                <a:cubicBezTo>
                  <a:pt x="678" y="528"/>
                  <a:pt x="678" y="528"/>
                  <a:pt x="678" y="528"/>
                </a:cubicBezTo>
                <a:cubicBezTo>
                  <a:pt x="1280" y="528"/>
                  <a:pt x="1280" y="528"/>
                  <a:pt x="1280" y="528"/>
                </a:cubicBezTo>
                <a:lnTo>
                  <a:pt x="1280" y="151"/>
                </a:lnTo>
                <a:close/>
                <a:moveTo>
                  <a:pt x="2184" y="151"/>
                </a:moveTo>
                <a:cubicBezTo>
                  <a:pt x="1582" y="151"/>
                  <a:pt x="1582" y="151"/>
                  <a:pt x="1582" y="151"/>
                </a:cubicBezTo>
                <a:cubicBezTo>
                  <a:pt x="1582" y="528"/>
                  <a:pt x="1582" y="528"/>
                  <a:pt x="1582" y="528"/>
                </a:cubicBezTo>
                <a:cubicBezTo>
                  <a:pt x="2184" y="528"/>
                  <a:pt x="2184" y="528"/>
                  <a:pt x="2184" y="528"/>
                </a:cubicBezTo>
                <a:lnTo>
                  <a:pt x="2184" y="151"/>
                </a:lnTo>
                <a:close/>
                <a:moveTo>
                  <a:pt x="3088" y="151"/>
                </a:moveTo>
                <a:cubicBezTo>
                  <a:pt x="2485" y="151"/>
                  <a:pt x="2485" y="151"/>
                  <a:pt x="2485" y="151"/>
                </a:cubicBezTo>
                <a:cubicBezTo>
                  <a:pt x="2485" y="528"/>
                  <a:pt x="2485" y="528"/>
                  <a:pt x="2485" y="528"/>
                </a:cubicBezTo>
                <a:cubicBezTo>
                  <a:pt x="3088" y="528"/>
                  <a:pt x="3088" y="528"/>
                  <a:pt x="3088" y="528"/>
                </a:cubicBezTo>
                <a:lnTo>
                  <a:pt x="3088" y="151"/>
                </a:lnTo>
                <a:close/>
                <a:moveTo>
                  <a:pt x="3163" y="1055"/>
                </a:moveTo>
                <a:cubicBezTo>
                  <a:pt x="3163" y="847"/>
                  <a:pt x="2995" y="678"/>
                  <a:pt x="2787" y="678"/>
                </a:cubicBezTo>
                <a:cubicBezTo>
                  <a:pt x="1054" y="678"/>
                  <a:pt x="1054" y="678"/>
                  <a:pt x="1054" y="678"/>
                </a:cubicBezTo>
                <a:cubicBezTo>
                  <a:pt x="847" y="678"/>
                  <a:pt x="678" y="772"/>
                  <a:pt x="678" y="980"/>
                </a:cubicBezTo>
                <a:cubicBezTo>
                  <a:pt x="678" y="2561"/>
                  <a:pt x="678" y="2561"/>
                  <a:pt x="678" y="2561"/>
                </a:cubicBezTo>
                <a:cubicBezTo>
                  <a:pt x="678" y="2769"/>
                  <a:pt x="847" y="2938"/>
                  <a:pt x="1054" y="2938"/>
                </a:cubicBezTo>
                <a:cubicBezTo>
                  <a:pt x="2787" y="2938"/>
                  <a:pt x="2787" y="2938"/>
                  <a:pt x="2787" y="2938"/>
                </a:cubicBezTo>
                <a:cubicBezTo>
                  <a:pt x="2995" y="2938"/>
                  <a:pt x="3163" y="2769"/>
                  <a:pt x="3163" y="2561"/>
                </a:cubicBezTo>
                <a:lnTo>
                  <a:pt x="3163" y="1055"/>
                </a:lnTo>
                <a:close/>
                <a:moveTo>
                  <a:pt x="1937" y="2845"/>
                </a:moveTo>
                <a:cubicBezTo>
                  <a:pt x="1374" y="2845"/>
                  <a:pt x="918" y="2414"/>
                  <a:pt x="918" y="1851"/>
                </a:cubicBezTo>
                <a:cubicBezTo>
                  <a:pt x="918" y="1288"/>
                  <a:pt x="1374" y="832"/>
                  <a:pt x="1937" y="832"/>
                </a:cubicBezTo>
                <a:cubicBezTo>
                  <a:pt x="2499" y="832"/>
                  <a:pt x="2956" y="1288"/>
                  <a:pt x="2956" y="1851"/>
                </a:cubicBezTo>
                <a:cubicBezTo>
                  <a:pt x="2956" y="2414"/>
                  <a:pt x="2499" y="2845"/>
                  <a:pt x="1937" y="2845"/>
                </a:cubicBezTo>
                <a:close/>
                <a:moveTo>
                  <a:pt x="1739" y="1202"/>
                </a:moveTo>
                <a:cubicBezTo>
                  <a:pt x="1739" y="2402"/>
                  <a:pt x="1739" y="2402"/>
                  <a:pt x="1739" y="2402"/>
                </a:cubicBezTo>
                <a:cubicBezTo>
                  <a:pt x="2460" y="1795"/>
                  <a:pt x="2460" y="1795"/>
                  <a:pt x="2460" y="1795"/>
                </a:cubicBezTo>
                <a:lnTo>
                  <a:pt x="1739" y="12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7" name="KSO_Shape"/>
          <p:cNvSpPr/>
          <p:nvPr/>
        </p:nvSpPr>
        <p:spPr bwMode="auto">
          <a:xfrm>
            <a:off x="263525" y="6202363"/>
            <a:ext cx="360363" cy="250825"/>
          </a:xfrm>
          <a:custGeom>
            <a:avLst/>
            <a:gdLst>
              <a:gd name="T0" fmla="*/ 1352369 w 8041"/>
              <a:gd name="T1" fmla="*/ 1071372 h 5610"/>
              <a:gd name="T2" fmla="*/ 913745 w 8041"/>
              <a:gd name="T3" fmla="*/ 1256091 h 5610"/>
              <a:gd name="T4" fmla="*/ 438624 w 8041"/>
              <a:gd name="T5" fmla="*/ 1083462 h 5610"/>
              <a:gd name="T6" fmla="*/ 0 w 8041"/>
              <a:gd name="T7" fmla="*/ 1250270 h 5610"/>
              <a:gd name="T8" fmla="*/ 132774 w 8041"/>
              <a:gd name="T9" fmla="*/ 124266 h 5610"/>
              <a:gd name="T10" fmla="*/ 496391 w 8041"/>
              <a:gd name="T11" fmla="*/ 0 h 5610"/>
              <a:gd name="T12" fmla="*/ 865606 w 8041"/>
              <a:gd name="T13" fmla="*/ 118444 h 5610"/>
              <a:gd name="T14" fmla="*/ 1225416 w 8041"/>
              <a:gd name="T15" fmla="*/ 12091 h 5610"/>
              <a:gd name="T16" fmla="*/ 1558135 w 8041"/>
              <a:gd name="T17" fmla="*/ 66723 h 5610"/>
              <a:gd name="T18" fmla="*/ 1800397 w 8041"/>
              <a:gd name="T19" fmla="*/ 1256091 h 5610"/>
              <a:gd name="T20" fmla="*/ 1352369 w 8041"/>
              <a:gd name="T21" fmla="*/ 1071372 h 5610"/>
              <a:gd name="T22" fmla="*/ 524379 w 8041"/>
              <a:gd name="T23" fmla="*/ 70305 h 5610"/>
              <a:gd name="T24" fmla="*/ 463030 w 8041"/>
              <a:gd name="T25" fmla="*/ 986737 h 5610"/>
              <a:gd name="T26" fmla="*/ 901654 w 8041"/>
              <a:gd name="T27" fmla="*/ 1181532 h 5610"/>
              <a:gd name="T28" fmla="*/ 878368 w 8041"/>
              <a:gd name="T29" fmla="*/ 191436 h 5610"/>
              <a:gd name="T30" fmla="*/ 877249 w 8041"/>
              <a:gd name="T31" fmla="*/ 192108 h 5610"/>
              <a:gd name="T32" fmla="*/ 524379 w 8041"/>
              <a:gd name="T33" fmla="*/ 70305 h 5610"/>
              <a:gd name="T34" fmla="*/ 1507309 w 8041"/>
              <a:gd name="T35" fmla="*/ 128520 h 5610"/>
              <a:gd name="T36" fmla="*/ 1241761 w 8041"/>
              <a:gd name="T37" fmla="*/ 90456 h 5610"/>
              <a:gd name="T38" fmla="*/ 1338039 w 8041"/>
              <a:gd name="T39" fmla="*/ 970392 h 5610"/>
              <a:gd name="T40" fmla="*/ 1694491 w 8041"/>
              <a:gd name="T41" fmla="*/ 1125332 h 5610"/>
              <a:gd name="T42" fmla="*/ 1507309 w 8041"/>
              <a:gd name="T43" fmla="*/ 128520 h 561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8041" h="5610">
                <a:moveTo>
                  <a:pt x="6040" y="4785"/>
                </a:moveTo>
                <a:lnTo>
                  <a:pt x="4081" y="5610"/>
                </a:lnTo>
                <a:lnTo>
                  <a:pt x="1959" y="4839"/>
                </a:lnTo>
                <a:lnTo>
                  <a:pt x="0" y="5584"/>
                </a:lnTo>
                <a:lnTo>
                  <a:pt x="593" y="555"/>
                </a:lnTo>
                <a:lnTo>
                  <a:pt x="2217" y="0"/>
                </a:lnTo>
                <a:lnTo>
                  <a:pt x="3866" y="529"/>
                </a:lnTo>
                <a:lnTo>
                  <a:pt x="5473" y="54"/>
                </a:lnTo>
                <a:lnTo>
                  <a:pt x="6959" y="298"/>
                </a:lnTo>
                <a:lnTo>
                  <a:pt x="8041" y="5610"/>
                </a:lnTo>
                <a:lnTo>
                  <a:pt x="6040" y="4785"/>
                </a:lnTo>
                <a:close/>
                <a:moveTo>
                  <a:pt x="2342" y="314"/>
                </a:moveTo>
                <a:lnTo>
                  <a:pt x="2068" y="4407"/>
                </a:lnTo>
                <a:lnTo>
                  <a:pt x="4027" y="5277"/>
                </a:lnTo>
                <a:lnTo>
                  <a:pt x="3923" y="855"/>
                </a:lnTo>
                <a:lnTo>
                  <a:pt x="3918" y="858"/>
                </a:lnTo>
                <a:lnTo>
                  <a:pt x="2342" y="314"/>
                </a:lnTo>
                <a:close/>
                <a:moveTo>
                  <a:pt x="6732" y="574"/>
                </a:moveTo>
                <a:lnTo>
                  <a:pt x="5546" y="404"/>
                </a:lnTo>
                <a:lnTo>
                  <a:pt x="5976" y="4334"/>
                </a:lnTo>
                <a:lnTo>
                  <a:pt x="7568" y="5026"/>
                </a:lnTo>
                <a:lnTo>
                  <a:pt x="6732" y="5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8" name="KSO_Shape"/>
          <p:cNvSpPr/>
          <p:nvPr/>
        </p:nvSpPr>
        <p:spPr bwMode="auto">
          <a:xfrm>
            <a:off x="263525" y="3573463"/>
            <a:ext cx="338138" cy="287338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pic>
        <p:nvPicPr>
          <p:cNvPr id="9255" name="图片 9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373313" y="33338"/>
            <a:ext cx="2527300" cy="97948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0" name="直接连接符 187"/>
          <p:cNvCxnSpPr/>
          <p:nvPr/>
        </p:nvCxnSpPr>
        <p:spPr>
          <a:xfrm>
            <a:off x="1271588" y="650875"/>
            <a:ext cx="5762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188"/>
          <p:cNvCxnSpPr/>
          <p:nvPr/>
        </p:nvCxnSpPr>
        <p:spPr>
          <a:xfrm>
            <a:off x="-25400" y="650875"/>
            <a:ext cx="6492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189"/>
          <p:cNvSpPr/>
          <p:nvPr/>
        </p:nvSpPr>
        <p:spPr>
          <a:xfrm>
            <a:off x="334963" y="390525"/>
            <a:ext cx="1223963" cy="5715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文本框 190"/>
          <p:cNvSpPr txBox="1">
            <a:spLocks noChangeArrowheads="1"/>
          </p:cNvSpPr>
          <p:nvPr/>
        </p:nvSpPr>
        <p:spPr bwMode="auto">
          <a:xfrm>
            <a:off x="338138" y="387350"/>
            <a:ext cx="1220788" cy="4413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 第三章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企业合并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7"/>
          <p:cNvSpPr/>
          <p:nvPr/>
        </p:nvSpPr>
        <p:spPr>
          <a:xfrm>
            <a:off x="914400" y="2393950"/>
            <a:ext cx="10363200" cy="109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3343" y="0"/>
              </a:cxn>
              <a:cxn ang="0">
                <a:pos x="4803343" y="109538"/>
              </a:cxn>
              <a:cxn ang="0">
                <a:pos x="0" y="109538"/>
              </a:cxn>
              <a:cxn ang="0">
                <a:pos x="0" y="0"/>
              </a:cxn>
              <a:cxn ang="0">
                <a:pos x="0" y="0"/>
              </a:cxn>
              <a:cxn ang="0">
                <a:pos x="7772400" y="0"/>
              </a:cxn>
            </a:cxnLst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20517C"/>
          </a:solidFill>
          <a:ln w="9525" cap="flat" cmpd="sng">
            <a:solidFill>
              <a:srgbClr val="20517C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" name="Rectangle 8"/>
          <p:cNvSpPr/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E7ECF1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4" name="AutoShape 9"/>
          <p:cNvSpPr/>
          <p:nvPr userDrawn="1"/>
        </p:nvSpPr>
        <p:spPr>
          <a:xfrm>
            <a:off x="0" y="19367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99FF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 anchorCtr="0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5" name="AutoShape 10"/>
          <p:cNvSpPr/>
          <p:nvPr userDrawn="1"/>
        </p:nvSpPr>
        <p:spPr>
          <a:xfrm>
            <a:off x="203200" y="152400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00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 anchorCtr="0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6" name="AutoShape 11"/>
          <p:cNvSpPr/>
          <p:nvPr userDrawn="1"/>
        </p:nvSpPr>
        <p:spPr>
          <a:xfrm>
            <a:off x="103717" y="3492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 anchorCtr="0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7" name="AutoShape 12"/>
          <p:cNvSpPr/>
          <p:nvPr userDrawn="1"/>
        </p:nvSpPr>
        <p:spPr>
          <a:xfrm>
            <a:off x="1871133" y="0"/>
            <a:ext cx="287867" cy="188913"/>
          </a:xfrm>
          <a:prstGeom prst="parallelogram">
            <a:avLst>
              <a:gd name="adj" fmla="val 28571"/>
            </a:avLst>
          </a:prstGeom>
          <a:solidFill>
            <a:srgbClr val="FF0066">
              <a:alpha val="70195"/>
            </a:srgbClr>
          </a:solidFill>
          <a:ln w="9525">
            <a:noFill/>
          </a:ln>
        </p:spPr>
        <p:txBody>
          <a:bodyPr wrap="none" anchor="ctr" anchorCtr="0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27051" y="0"/>
            <a:ext cx="4705351" cy="215265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会计学原理   </a:t>
            </a:r>
            <a:r>
              <a:rPr kumimoji="0" lang="en-US" altLang="zh-CN" sz="14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1   </a:t>
            </a:r>
            <a:r>
              <a:rPr kumimoji="0" lang="zh-CN" altLang="en-US" sz="14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总论</a:t>
            </a: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 anchor="b"/>
          <a:lstStyle>
            <a:lvl1pPr>
              <a:defRPr sz="3600"/>
            </a:lvl1pPr>
          </a:lstStyle>
          <a:p>
            <a:pPr lvl="0" fontAlgn="base"/>
            <a:r>
              <a:rPr lang="zh-CN" altLang="en-US" strike="noStrike" noProof="0"/>
              <a:t>单击此处编辑母版标题样式</a:t>
            </a:r>
            <a:endParaRPr lang="zh-CN" altLang="en-US" strike="noStrike" noProof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defRPr sz="2200"/>
            </a:lvl1pPr>
          </a:lstStyle>
          <a:p>
            <a:pPr lvl="0" fontAlgn="base"/>
            <a:r>
              <a:rPr lang="zh-CN" altLang="en-US" strike="noStrike" noProof="0"/>
              <a:t>单击此处编辑母版副标题样式</a:t>
            </a:r>
            <a:endParaRPr lang="zh-CN" altLang="en-US" strike="noStrike" noProof="0"/>
          </a:p>
        </p:txBody>
      </p:sp>
      <p:sp>
        <p:nvSpPr>
          <p:cNvPr id="2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 b="0">
                <a:latin typeface="+mn-lt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Verdana" panose="020B0604030504040204" pitchFamily="34" charset="0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56495" y="-26035"/>
            <a:ext cx="1877695" cy="3594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5400" y="6275388"/>
            <a:ext cx="12217400" cy="582613"/>
          </a:xfrm>
          <a:prstGeom prst="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+mn-ea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占位符 1"/>
          <p:cNvSpPr txBox="1"/>
          <p:nvPr/>
        </p:nvSpPr>
        <p:spPr bwMode="auto">
          <a:xfrm>
            <a:off x="2424113" y="2052638"/>
            <a:ext cx="4572000" cy="863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 defTabSz="91249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24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微软雅黑" panose="020B0503020204020204" charset="-122"/>
              </a:rPr>
              <a:t>中级财务会计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4" name="页脚占位符 4"/>
          <p:cNvSpPr txBox="1"/>
          <p:nvPr/>
        </p:nvSpPr>
        <p:spPr>
          <a:xfrm>
            <a:off x="4648200" y="6345238"/>
            <a:ext cx="2895600" cy="476250"/>
          </a:xfrm>
          <a:prstGeom prst="rect">
            <a:avLst/>
          </a:prstGeom>
          <a:noFill/>
        </p:spPr>
        <p:txBody>
          <a:bodyPr/>
          <a:lstStyle>
            <a:lvl1pPr marL="228600" indent="-22860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742950" indent="-28575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1143000" indent="-22860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600200" indent="-22860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2057400" indent="-22860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514600" indent="-228600" algn="l" defTabSz="913765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971800" indent="-228600" algn="l" defTabSz="913765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429000" indent="-228600" algn="l" defTabSz="913765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886200" indent="-228600" algn="l" defTabSz="913765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228600" marR="0" lvl="0" indent="-22860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84450" y="4543425"/>
            <a:ext cx="59737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11"/>
          <p:cNvSpPr/>
          <p:nvPr/>
        </p:nvSpPr>
        <p:spPr>
          <a:xfrm>
            <a:off x="0" y="0"/>
            <a:ext cx="12192000" cy="430213"/>
          </a:xfrm>
          <a:custGeom>
            <a:avLst/>
            <a:gdLst>
              <a:gd name="connsiteX0" fmla="*/ 2126510 w 12191999"/>
              <a:gd name="connsiteY0" fmla="*/ 0 h 430568"/>
              <a:gd name="connsiteX1" fmla="*/ 12191999 w 12191999"/>
              <a:gd name="connsiteY1" fmla="*/ 0 h 430568"/>
              <a:gd name="connsiteX2" fmla="*/ 12191999 w 12191999"/>
              <a:gd name="connsiteY2" fmla="*/ 430568 h 430568"/>
              <a:gd name="connsiteX3" fmla="*/ 1955602 w 12191999"/>
              <a:gd name="connsiteY3" fmla="*/ 430568 h 430568"/>
              <a:gd name="connsiteX4" fmla="*/ 1666531 w 12191999"/>
              <a:gd name="connsiteY4" fmla="*/ 0 h 430568"/>
              <a:gd name="connsiteX5" fmla="*/ 1965444 w 12191999"/>
              <a:gd name="connsiteY5" fmla="*/ 0 h 430568"/>
              <a:gd name="connsiteX6" fmla="*/ 1794536 w 12191999"/>
              <a:gd name="connsiteY6" fmla="*/ 430568 h 430568"/>
              <a:gd name="connsiteX7" fmla="*/ 1495623 w 12191999"/>
              <a:gd name="connsiteY7" fmla="*/ 430568 h 430568"/>
              <a:gd name="connsiteX8" fmla="*/ 1194144 w 12191999"/>
              <a:gd name="connsiteY8" fmla="*/ 0 h 430568"/>
              <a:gd name="connsiteX9" fmla="*/ 1505465 w 12191999"/>
              <a:gd name="connsiteY9" fmla="*/ 0 h 430568"/>
              <a:gd name="connsiteX10" fmla="*/ 1334557 w 12191999"/>
              <a:gd name="connsiteY10" fmla="*/ 430568 h 430568"/>
              <a:gd name="connsiteX11" fmla="*/ 1023236 w 12191999"/>
              <a:gd name="connsiteY11" fmla="*/ 430568 h 430568"/>
              <a:gd name="connsiteX12" fmla="*/ 740057 w 12191999"/>
              <a:gd name="connsiteY12" fmla="*/ 0 h 430568"/>
              <a:gd name="connsiteX13" fmla="*/ 1033078 w 12191999"/>
              <a:gd name="connsiteY13" fmla="*/ 0 h 430568"/>
              <a:gd name="connsiteX14" fmla="*/ 862170 w 12191999"/>
              <a:gd name="connsiteY14" fmla="*/ 430568 h 430568"/>
              <a:gd name="connsiteX15" fmla="*/ 569149 w 12191999"/>
              <a:gd name="connsiteY15" fmla="*/ 430568 h 430568"/>
              <a:gd name="connsiteX16" fmla="*/ 0 w 12191999"/>
              <a:gd name="connsiteY16" fmla="*/ 0 h 430568"/>
              <a:gd name="connsiteX17" fmla="*/ 578991 w 12191999"/>
              <a:gd name="connsiteY17" fmla="*/ 0 h 430568"/>
              <a:gd name="connsiteX18" fmla="*/ 408083 w 12191999"/>
              <a:gd name="connsiteY18" fmla="*/ 430568 h 430568"/>
              <a:gd name="connsiteX19" fmla="*/ 0 w 12191999"/>
              <a:gd name="connsiteY19" fmla="*/ 430568 h 430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1999" h="430568">
                <a:moveTo>
                  <a:pt x="2126510" y="0"/>
                </a:moveTo>
                <a:lnTo>
                  <a:pt x="12191999" y="0"/>
                </a:lnTo>
                <a:lnTo>
                  <a:pt x="12191999" y="430568"/>
                </a:lnTo>
                <a:lnTo>
                  <a:pt x="1955602" y="430568"/>
                </a:lnTo>
                <a:close/>
                <a:moveTo>
                  <a:pt x="1666531" y="0"/>
                </a:moveTo>
                <a:lnTo>
                  <a:pt x="1965444" y="0"/>
                </a:lnTo>
                <a:lnTo>
                  <a:pt x="1794536" y="430568"/>
                </a:lnTo>
                <a:lnTo>
                  <a:pt x="1495623" y="430568"/>
                </a:lnTo>
                <a:close/>
                <a:moveTo>
                  <a:pt x="1194144" y="0"/>
                </a:moveTo>
                <a:lnTo>
                  <a:pt x="1505465" y="0"/>
                </a:lnTo>
                <a:lnTo>
                  <a:pt x="1334557" y="430568"/>
                </a:lnTo>
                <a:lnTo>
                  <a:pt x="1023236" y="430568"/>
                </a:lnTo>
                <a:close/>
                <a:moveTo>
                  <a:pt x="740057" y="0"/>
                </a:moveTo>
                <a:lnTo>
                  <a:pt x="1033078" y="0"/>
                </a:lnTo>
                <a:lnTo>
                  <a:pt x="862170" y="430568"/>
                </a:lnTo>
                <a:lnTo>
                  <a:pt x="569149" y="430568"/>
                </a:lnTo>
                <a:close/>
                <a:moveTo>
                  <a:pt x="0" y="0"/>
                </a:moveTo>
                <a:lnTo>
                  <a:pt x="578991" y="0"/>
                </a:lnTo>
                <a:lnTo>
                  <a:pt x="408083" y="430568"/>
                </a:lnTo>
                <a:lnTo>
                  <a:pt x="0" y="430568"/>
                </a:lnTo>
                <a:close/>
              </a:path>
            </a:pathLst>
          </a:custGeom>
          <a:solidFill>
            <a:srgbClr val="20517C"/>
          </a:solidFill>
          <a:ln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+mn-ea"/>
              <a:cs typeface="+mn-ea"/>
              <a:sym typeface="微软雅黑" panose="020B0503020204020204" charset="-122"/>
            </a:endParaRPr>
          </a:p>
        </p:txBody>
      </p:sp>
      <p:sp>
        <p:nvSpPr>
          <p:cNvPr id="7" name="KSO_Shape"/>
          <p:cNvSpPr/>
          <p:nvPr/>
        </p:nvSpPr>
        <p:spPr bwMode="auto">
          <a:xfrm>
            <a:off x="9255125" y="2198688"/>
            <a:ext cx="2519363" cy="1533525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rgbClr val="20517C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-25400" y="1484313"/>
            <a:ext cx="1221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876675" y="476250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876675" y="593725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876675" y="711200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876675" y="827088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876675" y="944563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876675" y="1062038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876675" y="1179513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876675" y="1295400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876675" y="1412875"/>
            <a:ext cx="83153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0" y="6140450"/>
            <a:ext cx="12192000" cy="968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charset="-122"/>
              <a:ea typeface="+mn-ea"/>
              <a:cs typeface="+mn-ea"/>
              <a:sym typeface="微软雅黑" panose="020B0503020204020204" charset="-122"/>
            </a:endParaRPr>
          </a:p>
        </p:txBody>
      </p:sp>
      <p:pic>
        <p:nvPicPr>
          <p:cNvPr id="1043" name="图片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5400" y="501650"/>
            <a:ext cx="3902075" cy="982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内容占位符 24"/>
          <p:cNvSpPr>
            <a:spLocks noGrp="1"/>
          </p:cNvSpPr>
          <p:nvPr>
            <p:ph sz="quarter" idx="10"/>
          </p:nvPr>
        </p:nvSpPr>
        <p:spPr>
          <a:xfrm>
            <a:off x="3728807" y="3626515"/>
            <a:ext cx="8628524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>
                <a:solidFill>
                  <a:srgbClr val="C0000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/>
      <p:bldP spid="18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2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直接连接符 1031"/>
          <p:cNvSpPr/>
          <p:nvPr userDrawn="1"/>
        </p:nvSpPr>
        <p:spPr>
          <a:xfrm flipV="1">
            <a:off x="2489200" y="609600"/>
            <a:ext cx="9702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51" name="直接连接符 1032"/>
          <p:cNvSpPr/>
          <p:nvPr userDrawn="1"/>
        </p:nvSpPr>
        <p:spPr>
          <a:xfrm flipV="1">
            <a:off x="0" y="6248400"/>
            <a:ext cx="12192000" cy="12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2052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50" y="-19050"/>
            <a:ext cx="3722688" cy="62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内容占位符 9"/>
          <p:cNvSpPr>
            <a:spLocks noGrp="1"/>
          </p:cNvSpPr>
          <p:nvPr>
            <p:ph sz="quarter" idx="13"/>
          </p:nvPr>
        </p:nvSpPr>
        <p:spPr>
          <a:xfrm>
            <a:off x="1055976" y="939006"/>
            <a:ext cx="10091391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>
                <a:solidFill>
                  <a:srgbClr val="C0000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4"/>
          </p:nvPr>
        </p:nvSpPr>
        <p:spPr>
          <a:xfrm>
            <a:off x="1055976" y="2188369"/>
            <a:ext cx="10091391" cy="36804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endParaRPr lang="zh-CN" altLang="en-US" noProof="1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 sz="18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3"/>
          </p:nvPr>
        </p:nvSpPr>
        <p:spPr>
          <a:xfrm>
            <a:off x="4508500" y="6318250"/>
            <a:ext cx="2501900" cy="323850"/>
          </a:xfrm>
          <a:prstGeom prst="rect">
            <a:avLst/>
          </a:prstGeom>
        </p:spPr>
        <p:txBody>
          <a:bodyPr/>
          <a:p>
            <a:pPr lvl="0" eaLnBrk="1" hangingPunct="1">
              <a:buNone/>
            </a:pPr>
            <a:r>
              <a:rPr lang="en-US" altLang="en-US" sz="1600" b="1" dirty="0">
                <a:solidFill>
                  <a:schemeClr val="tx2"/>
                </a:solidFill>
                <a:ea typeface="微软雅黑" panose="020B0503020204020204" charset="-122"/>
              </a:rPr>
              <a:t>   </a:t>
            </a:r>
            <a:endParaRPr lang="en-US" altLang="en-US" sz="1600" b="1" dirty="0">
              <a:solidFill>
                <a:schemeClr val="tx2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sz="1800" dirty="0"/>
            </a:fld>
            <a:endParaRPr lang="en-US" altLang="zh-CN" sz="1800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直接连接符 1031"/>
          <p:cNvSpPr/>
          <p:nvPr userDrawn="1"/>
        </p:nvSpPr>
        <p:spPr>
          <a:xfrm flipV="1">
            <a:off x="2489200" y="609600"/>
            <a:ext cx="9702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5" name="直接连接符 1032"/>
          <p:cNvSpPr/>
          <p:nvPr userDrawn="1"/>
        </p:nvSpPr>
        <p:spPr>
          <a:xfrm flipV="1">
            <a:off x="0" y="6248400"/>
            <a:ext cx="12192000" cy="12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076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50" y="-19050"/>
            <a:ext cx="3722688" cy="62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 sz="18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3"/>
          </p:nvPr>
        </p:nvSpPr>
        <p:spPr>
          <a:xfrm>
            <a:off x="4508500" y="6318250"/>
            <a:ext cx="2501900" cy="323850"/>
          </a:xfrm>
          <a:prstGeom prst="rect">
            <a:avLst/>
          </a:prstGeom>
        </p:spPr>
        <p:txBody>
          <a:bodyPr/>
          <a:p>
            <a:pPr lvl="0" eaLnBrk="1" hangingPunct="1">
              <a:buNone/>
            </a:pPr>
            <a:r>
              <a:rPr lang="en-US" altLang="en-US" sz="1600" b="1" dirty="0">
                <a:solidFill>
                  <a:schemeClr val="tx2"/>
                </a:solidFill>
                <a:ea typeface="微软雅黑" panose="020B0503020204020204" charset="-122"/>
              </a:rPr>
              <a:t>   </a:t>
            </a:r>
            <a:endParaRPr lang="en-US" altLang="en-US" sz="1600" b="1" dirty="0">
              <a:solidFill>
                <a:schemeClr val="tx2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sz="1800" dirty="0"/>
            </a:fld>
            <a:endParaRPr lang="en-US" altLang="zh-CN" sz="1800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marL="227330" marR="0" lvl="0" indent="-227330" algn="l" defTabSz="91313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 sz="18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 sz="18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南京审计学院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sz="1800" dirty="0"/>
            </a:fld>
            <a:endParaRPr lang="en-US" altLang="zh-CN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 sz="18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 sz="18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南京审计学院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sz="1800" dirty="0"/>
            </a:fld>
            <a:endParaRPr lang="en-US" altLang="zh-CN" sz="1800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 sz="18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eaLnBrk="0" hangingPunct="0">
              <a:buFontTx/>
              <a:buNone/>
              <a:defRPr sz="18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南京审计学院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en-US" altLang="zh-CN" sz="1800" dirty="0"/>
            </a:fld>
            <a:endParaRPr lang="en-US" altLang="zh-CN" sz="1800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8"/>
          <p:cNvCxnSpPr/>
          <p:nvPr/>
        </p:nvCxnSpPr>
        <p:spPr>
          <a:xfrm>
            <a:off x="2208213" y="981075"/>
            <a:ext cx="9983788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9"/>
          <p:cNvCxnSpPr/>
          <p:nvPr/>
        </p:nvCxnSpPr>
        <p:spPr>
          <a:xfrm>
            <a:off x="2208213" y="44450"/>
            <a:ext cx="9983788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10"/>
          <p:cNvCxnSpPr/>
          <p:nvPr/>
        </p:nvCxnSpPr>
        <p:spPr>
          <a:xfrm>
            <a:off x="2208213" y="115888"/>
            <a:ext cx="9983788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平行四边形 14"/>
          <p:cNvSpPr/>
          <p:nvPr/>
        </p:nvSpPr>
        <p:spPr>
          <a:xfrm>
            <a:off x="2495550" y="0"/>
            <a:ext cx="2663825" cy="179388"/>
          </a:xfrm>
          <a:prstGeom prst="parallelogram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15"/>
          <p:cNvSpPr/>
          <p:nvPr/>
        </p:nvSpPr>
        <p:spPr>
          <a:xfrm>
            <a:off x="11857038" y="0"/>
            <a:ext cx="360363" cy="179388"/>
          </a:xfrm>
          <a:custGeom>
            <a:avLst/>
            <a:gdLst>
              <a:gd name="connsiteX0" fmla="*/ 45008 w 360040"/>
              <a:gd name="connsiteY0" fmla="*/ 0 h 180032"/>
              <a:gd name="connsiteX1" fmla="*/ 360040 w 360040"/>
              <a:gd name="connsiteY1" fmla="*/ 0 h 180032"/>
              <a:gd name="connsiteX2" fmla="*/ 360040 w 360040"/>
              <a:gd name="connsiteY2" fmla="*/ 180032 h 180032"/>
              <a:gd name="connsiteX3" fmla="*/ 0 w 360040"/>
              <a:gd name="connsiteY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0" h="180032">
                <a:moveTo>
                  <a:pt x="45008" y="0"/>
                </a:moveTo>
                <a:lnTo>
                  <a:pt x="360040" y="0"/>
                </a:lnTo>
                <a:lnTo>
                  <a:pt x="360040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10266363" y="214313"/>
            <a:ext cx="1555750" cy="347663"/>
          </a:xfrm>
          <a:prstGeom prst="parallelogram">
            <a:avLst/>
          </a:prstGeom>
          <a:noFill/>
          <a:ln w="19050"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0517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" name="直接连接符 97"/>
          <p:cNvCxnSpPr/>
          <p:nvPr/>
        </p:nvCxnSpPr>
        <p:spPr>
          <a:xfrm>
            <a:off x="4943475" y="44450"/>
            <a:ext cx="7561263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98"/>
          <p:cNvCxnSpPr/>
          <p:nvPr/>
        </p:nvCxnSpPr>
        <p:spPr>
          <a:xfrm>
            <a:off x="4800600" y="115888"/>
            <a:ext cx="7775575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102"/>
          <p:cNvSpPr/>
          <p:nvPr/>
        </p:nvSpPr>
        <p:spPr>
          <a:xfrm>
            <a:off x="2551113" y="0"/>
            <a:ext cx="2498725" cy="179388"/>
          </a:xfrm>
          <a:custGeom>
            <a:avLst/>
            <a:gdLst>
              <a:gd name="connsiteX0" fmla="*/ 2286898 w 2497501"/>
              <a:gd name="connsiteY0" fmla="*/ 0 h 180032"/>
              <a:gd name="connsiteX1" fmla="*/ 2497501 w 2497501"/>
              <a:gd name="connsiteY1" fmla="*/ 0 h 180032"/>
              <a:gd name="connsiteX2" fmla="*/ 2370843 w 2497501"/>
              <a:gd name="connsiteY2" fmla="*/ 180032 h 180032"/>
              <a:gd name="connsiteX3" fmla="*/ 2160240 w 2497501"/>
              <a:gd name="connsiteY3" fmla="*/ 180032 h 180032"/>
              <a:gd name="connsiteX4" fmla="*/ 1854850 w 2497501"/>
              <a:gd name="connsiteY4" fmla="*/ 0 h 180032"/>
              <a:gd name="connsiteX5" fmla="*/ 2065453 w 2497501"/>
              <a:gd name="connsiteY5" fmla="*/ 0 h 180032"/>
              <a:gd name="connsiteX6" fmla="*/ 1938795 w 2497501"/>
              <a:gd name="connsiteY6" fmla="*/ 180032 h 180032"/>
              <a:gd name="connsiteX7" fmla="*/ 1728192 w 2497501"/>
              <a:gd name="connsiteY7" fmla="*/ 180032 h 180032"/>
              <a:gd name="connsiteX8" fmla="*/ 1422802 w 2497501"/>
              <a:gd name="connsiteY8" fmla="*/ 0 h 180032"/>
              <a:gd name="connsiteX9" fmla="*/ 1633405 w 2497501"/>
              <a:gd name="connsiteY9" fmla="*/ 0 h 180032"/>
              <a:gd name="connsiteX10" fmla="*/ 1506747 w 2497501"/>
              <a:gd name="connsiteY10" fmla="*/ 180032 h 180032"/>
              <a:gd name="connsiteX11" fmla="*/ 1296144 w 2497501"/>
              <a:gd name="connsiteY11" fmla="*/ 180032 h 180032"/>
              <a:gd name="connsiteX12" fmla="*/ 990754 w 2497501"/>
              <a:gd name="connsiteY12" fmla="*/ 0 h 180032"/>
              <a:gd name="connsiteX13" fmla="*/ 1201357 w 2497501"/>
              <a:gd name="connsiteY13" fmla="*/ 0 h 180032"/>
              <a:gd name="connsiteX14" fmla="*/ 1074699 w 2497501"/>
              <a:gd name="connsiteY14" fmla="*/ 180032 h 180032"/>
              <a:gd name="connsiteX15" fmla="*/ 864096 w 2497501"/>
              <a:gd name="connsiteY15" fmla="*/ 180032 h 180032"/>
              <a:gd name="connsiteX16" fmla="*/ 558706 w 2497501"/>
              <a:gd name="connsiteY16" fmla="*/ 0 h 180032"/>
              <a:gd name="connsiteX17" fmla="*/ 769309 w 2497501"/>
              <a:gd name="connsiteY17" fmla="*/ 0 h 180032"/>
              <a:gd name="connsiteX18" fmla="*/ 642651 w 2497501"/>
              <a:gd name="connsiteY18" fmla="*/ 180032 h 180032"/>
              <a:gd name="connsiteX19" fmla="*/ 432048 w 2497501"/>
              <a:gd name="connsiteY19" fmla="*/ 180032 h 180032"/>
              <a:gd name="connsiteX20" fmla="*/ 126658 w 2497501"/>
              <a:gd name="connsiteY20" fmla="*/ 0 h 180032"/>
              <a:gd name="connsiteX21" fmla="*/ 337261 w 2497501"/>
              <a:gd name="connsiteY21" fmla="*/ 0 h 180032"/>
              <a:gd name="connsiteX22" fmla="*/ 210603 w 2497501"/>
              <a:gd name="connsiteY22" fmla="*/ 180032 h 180032"/>
              <a:gd name="connsiteX23" fmla="*/ 0 w 2497501"/>
              <a:gd name="connsiteY2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497501" h="180032">
                <a:moveTo>
                  <a:pt x="2286898" y="0"/>
                </a:moveTo>
                <a:lnTo>
                  <a:pt x="2497501" y="0"/>
                </a:lnTo>
                <a:lnTo>
                  <a:pt x="2370843" y="180032"/>
                </a:lnTo>
                <a:lnTo>
                  <a:pt x="2160240" y="180032"/>
                </a:lnTo>
                <a:close/>
                <a:moveTo>
                  <a:pt x="1854850" y="0"/>
                </a:moveTo>
                <a:lnTo>
                  <a:pt x="2065453" y="0"/>
                </a:lnTo>
                <a:lnTo>
                  <a:pt x="1938795" y="180032"/>
                </a:lnTo>
                <a:lnTo>
                  <a:pt x="1728192" y="180032"/>
                </a:lnTo>
                <a:close/>
                <a:moveTo>
                  <a:pt x="1422802" y="0"/>
                </a:moveTo>
                <a:lnTo>
                  <a:pt x="1633405" y="0"/>
                </a:lnTo>
                <a:lnTo>
                  <a:pt x="1506747" y="180032"/>
                </a:lnTo>
                <a:lnTo>
                  <a:pt x="1296144" y="180032"/>
                </a:lnTo>
                <a:close/>
                <a:moveTo>
                  <a:pt x="990754" y="0"/>
                </a:moveTo>
                <a:lnTo>
                  <a:pt x="1201357" y="0"/>
                </a:lnTo>
                <a:lnTo>
                  <a:pt x="1074699" y="180032"/>
                </a:lnTo>
                <a:lnTo>
                  <a:pt x="864096" y="180032"/>
                </a:lnTo>
                <a:close/>
                <a:moveTo>
                  <a:pt x="558706" y="0"/>
                </a:moveTo>
                <a:lnTo>
                  <a:pt x="769309" y="0"/>
                </a:lnTo>
                <a:lnTo>
                  <a:pt x="642651" y="180032"/>
                </a:lnTo>
                <a:lnTo>
                  <a:pt x="432048" y="180032"/>
                </a:lnTo>
                <a:close/>
                <a:moveTo>
                  <a:pt x="126658" y="0"/>
                </a:moveTo>
                <a:lnTo>
                  <a:pt x="337261" y="0"/>
                </a:lnTo>
                <a:lnTo>
                  <a:pt x="210603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103"/>
          <p:cNvSpPr/>
          <p:nvPr/>
        </p:nvSpPr>
        <p:spPr>
          <a:xfrm>
            <a:off x="11857038" y="0"/>
            <a:ext cx="360363" cy="179388"/>
          </a:xfrm>
          <a:custGeom>
            <a:avLst/>
            <a:gdLst>
              <a:gd name="connsiteX0" fmla="*/ 45008 w 360040"/>
              <a:gd name="connsiteY0" fmla="*/ 0 h 180032"/>
              <a:gd name="connsiteX1" fmla="*/ 360040 w 360040"/>
              <a:gd name="connsiteY1" fmla="*/ 0 h 180032"/>
              <a:gd name="connsiteX2" fmla="*/ 360040 w 360040"/>
              <a:gd name="connsiteY2" fmla="*/ 180032 h 180032"/>
              <a:gd name="connsiteX3" fmla="*/ 0 w 360040"/>
              <a:gd name="connsiteY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0" h="180032">
                <a:moveTo>
                  <a:pt x="45008" y="0"/>
                </a:moveTo>
                <a:lnTo>
                  <a:pt x="360040" y="0"/>
                </a:lnTo>
                <a:lnTo>
                  <a:pt x="360040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圆角矩形 86"/>
          <p:cNvSpPr/>
          <p:nvPr/>
        </p:nvSpPr>
        <p:spPr>
          <a:xfrm>
            <a:off x="-4762" y="-387350"/>
            <a:ext cx="1847850" cy="7920038"/>
          </a:xfrm>
          <a:prstGeom prst="round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" name="直接连接符 116"/>
          <p:cNvCxnSpPr/>
          <p:nvPr/>
        </p:nvCxnSpPr>
        <p:spPr>
          <a:xfrm>
            <a:off x="227013" y="6669088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117"/>
          <p:cNvCxnSpPr/>
          <p:nvPr/>
        </p:nvCxnSpPr>
        <p:spPr>
          <a:xfrm>
            <a:off x="227013" y="6597650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18"/>
          <p:cNvCxnSpPr/>
          <p:nvPr/>
        </p:nvCxnSpPr>
        <p:spPr>
          <a:xfrm>
            <a:off x="227013" y="6742113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03" name="组合 119"/>
          <p:cNvGrpSpPr/>
          <p:nvPr userDrawn="1"/>
        </p:nvGrpSpPr>
        <p:grpSpPr>
          <a:xfrm>
            <a:off x="-101600" y="3373438"/>
            <a:ext cx="1944688" cy="144462"/>
            <a:chOff x="-96688" y="2708920"/>
            <a:chExt cx="1943521" cy="144016"/>
          </a:xfrm>
        </p:grpSpPr>
        <p:cxnSp>
          <p:nvCxnSpPr>
            <p:cNvPr id="12" name="直接连接符 120"/>
            <p:cNvCxnSpPr/>
            <p:nvPr/>
          </p:nvCxnSpPr>
          <p:spPr>
            <a:xfrm flipH="1">
              <a:off x="1199522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1"/>
            <p:cNvCxnSpPr/>
            <p:nvPr/>
          </p:nvCxnSpPr>
          <p:spPr>
            <a:xfrm flipH="1">
              <a:off x="1270916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22"/>
            <p:cNvCxnSpPr/>
            <p:nvPr/>
          </p:nvCxnSpPr>
          <p:spPr>
            <a:xfrm flipH="1">
              <a:off x="134389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23"/>
            <p:cNvCxnSpPr/>
            <p:nvPr/>
          </p:nvCxnSpPr>
          <p:spPr>
            <a:xfrm flipH="1">
              <a:off x="1415292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24"/>
            <p:cNvCxnSpPr/>
            <p:nvPr/>
          </p:nvCxnSpPr>
          <p:spPr>
            <a:xfrm flipH="1">
              <a:off x="1488273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25"/>
            <p:cNvCxnSpPr/>
            <p:nvPr/>
          </p:nvCxnSpPr>
          <p:spPr>
            <a:xfrm flipH="1">
              <a:off x="155966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26"/>
            <p:cNvCxnSpPr/>
            <p:nvPr/>
          </p:nvCxnSpPr>
          <p:spPr>
            <a:xfrm flipH="1">
              <a:off x="1631063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27"/>
            <p:cNvCxnSpPr/>
            <p:nvPr/>
          </p:nvCxnSpPr>
          <p:spPr>
            <a:xfrm flipH="1">
              <a:off x="170245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28"/>
            <p:cNvCxnSpPr/>
            <p:nvPr/>
          </p:nvCxnSpPr>
          <p:spPr>
            <a:xfrm flipH="1">
              <a:off x="1120194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129"/>
            <p:cNvCxnSpPr/>
            <p:nvPr/>
          </p:nvCxnSpPr>
          <p:spPr>
            <a:xfrm flipH="1">
              <a:off x="1055145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130"/>
            <p:cNvCxnSpPr/>
            <p:nvPr/>
          </p:nvCxnSpPr>
          <p:spPr>
            <a:xfrm flipH="1">
              <a:off x="983751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74"/>
            <p:cNvCxnSpPr/>
            <p:nvPr/>
          </p:nvCxnSpPr>
          <p:spPr>
            <a:xfrm flipH="1">
              <a:off x="910770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75"/>
            <p:cNvCxnSpPr/>
            <p:nvPr/>
          </p:nvCxnSpPr>
          <p:spPr>
            <a:xfrm flipH="1">
              <a:off x="1772265" y="2781720"/>
              <a:ext cx="71395" cy="71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176"/>
            <p:cNvCxnSpPr/>
            <p:nvPr/>
          </p:nvCxnSpPr>
          <p:spPr>
            <a:xfrm flipH="1">
              <a:off x="839375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77"/>
            <p:cNvCxnSpPr/>
            <p:nvPr/>
          </p:nvCxnSpPr>
          <p:spPr>
            <a:xfrm flipH="1">
              <a:off x="767981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78"/>
            <p:cNvCxnSpPr/>
            <p:nvPr/>
          </p:nvCxnSpPr>
          <p:spPr>
            <a:xfrm flipH="1">
              <a:off x="695000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79"/>
            <p:cNvCxnSpPr/>
            <p:nvPr/>
          </p:nvCxnSpPr>
          <p:spPr>
            <a:xfrm flipH="1">
              <a:off x="623604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80"/>
            <p:cNvCxnSpPr/>
            <p:nvPr/>
          </p:nvCxnSpPr>
          <p:spPr>
            <a:xfrm flipH="1">
              <a:off x="550623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81"/>
            <p:cNvCxnSpPr/>
            <p:nvPr/>
          </p:nvCxnSpPr>
          <p:spPr>
            <a:xfrm flipH="1">
              <a:off x="479229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182"/>
            <p:cNvCxnSpPr/>
            <p:nvPr/>
          </p:nvCxnSpPr>
          <p:spPr>
            <a:xfrm flipH="1">
              <a:off x="407834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83"/>
            <p:cNvCxnSpPr/>
            <p:nvPr/>
          </p:nvCxnSpPr>
          <p:spPr>
            <a:xfrm flipH="1">
              <a:off x="334853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184"/>
            <p:cNvCxnSpPr/>
            <p:nvPr/>
          </p:nvCxnSpPr>
          <p:spPr>
            <a:xfrm flipH="1">
              <a:off x="263459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185"/>
            <p:cNvCxnSpPr/>
            <p:nvPr/>
          </p:nvCxnSpPr>
          <p:spPr>
            <a:xfrm flipH="1">
              <a:off x="192064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186"/>
            <p:cNvCxnSpPr/>
            <p:nvPr/>
          </p:nvCxnSpPr>
          <p:spPr>
            <a:xfrm flipH="1">
              <a:off x="119082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187"/>
            <p:cNvCxnSpPr/>
            <p:nvPr/>
          </p:nvCxnSpPr>
          <p:spPr>
            <a:xfrm flipH="1">
              <a:off x="47688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188"/>
            <p:cNvCxnSpPr/>
            <p:nvPr/>
          </p:nvCxnSpPr>
          <p:spPr>
            <a:xfrm flipH="1">
              <a:off x="-25294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200"/>
            <p:cNvCxnSpPr/>
            <p:nvPr/>
          </p:nvCxnSpPr>
          <p:spPr>
            <a:xfrm flipH="1">
              <a:off x="-96688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04" name="组合 162"/>
          <p:cNvGrpSpPr/>
          <p:nvPr userDrawn="1"/>
        </p:nvGrpSpPr>
        <p:grpSpPr>
          <a:xfrm>
            <a:off x="-541337" y="1084263"/>
            <a:ext cx="2376487" cy="515937"/>
            <a:chOff x="-456728" y="881557"/>
            <a:chExt cx="2376264" cy="515798"/>
          </a:xfrm>
        </p:grpSpPr>
        <p:sp>
          <p:nvSpPr>
            <p:cNvPr id="40" name="六边形 163"/>
            <p:cNvSpPr/>
            <p:nvPr/>
          </p:nvSpPr>
          <p:spPr>
            <a:xfrm rot="5400000">
              <a:off x="206813" y="986280"/>
              <a:ext cx="328524" cy="287311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1" name="直接连接符 164"/>
            <p:cNvCxnSpPr/>
            <p:nvPr/>
          </p:nvCxnSpPr>
          <p:spPr>
            <a:xfrm>
              <a:off x="551240" y="1156120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165"/>
            <p:cNvSpPr/>
            <p:nvPr/>
          </p:nvSpPr>
          <p:spPr>
            <a:xfrm>
              <a:off x="695689" y="881557"/>
              <a:ext cx="1152416" cy="515798"/>
            </a:xfrm>
            <a:prstGeom prst="rect">
              <a:avLst/>
            </a:prstGeom>
            <a:solidFill>
              <a:srgbClr val="BDD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文本框 166"/>
            <p:cNvSpPr txBox="1">
              <a:spLocks noChangeArrowheads="1"/>
            </p:cNvSpPr>
            <p:nvPr/>
          </p:nvSpPr>
          <p:spPr bwMode="auto">
            <a:xfrm>
              <a:off x="622671" y="1022806"/>
              <a:ext cx="1152416" cy="27615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20517C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endParaRPr>
            </a:p>
          </p:txBody>
        </p:sp>
        <p:cxnSp>
          <p:nvCxnSpPr>
            <p:cNvPr id="44" name="直接连接符 167"/>
            <p:cNvCxnSpPr/>
            <p:nvPr/>
          </p:nvCxnSpPr>
          <p:spPr>
            <a:xfrm>
              <a:off x="-456728" y="1156120"/>
              <a:ext cx="6476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168"/>
          <p:cNvSpPr txBox="1">
            <a:spLocks noChangeArrowheads="1"/>
          </p:cNvSpPr>
          <p:nvPr/>
        </p:nvSpPr>
        <p:spPr bwMode="auto">
          <a:xfrm>
            <a:off x="623888" y="933450"/>
            <a:ext cx="935038" cy="2778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20517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  <p:cxnSp>
        <p:nvCxnSpPr>
          <p:cNvPr id="46" name="直接连接符 169"/>
          <p:cNvCxnSpPr/>
          <p:nvPr/>
        </p:nvCxnSpPr>
        <p:spPr>
          <a:xfrm>
            <a:off x="550863" y="1014413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170"/>
          <p:cNvSpPr txBox="1">
            <a:spLocks noChangeArrowheads="1"/>
          </p:cNvSpPr>
          <p:nvPr/>
        </p:nvSpPr>
        <p:spPr bwMode="auto">
          <a:xfrm>
            <a:off x="623888" y="942975"/>
            <a:ext cx="576263" cy="327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8" name="文本框 171"/>
          <p:cNvSpPr txBox="1">
            <a:spLocks noChangeArrowheads="1"/>
          </p:cNvSpPr>
          <p:nvPr/>
        </p:nvSpPr>
        <p:spPr bwMode="auto">
          <a:xfrm>
            <a:off x="517525" y="1103313"/>
            <a:ext cx="1362075" cy="5016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企业合并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概述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49" name="文本框 172"/>
          <p:cNvSpPr txBox="1">
            <a:spLocks noChangeArrowheads="1"/>
          </p:cNvSpPr>
          <p:nvPr/>
        </p:nvSpPr>
        <p:spPr bwMode="auto">
          <a:xfrm>
            <a:off x="106363" y="1154113"/>
            <a:ext cx="360363" cy="3698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0" name="矩形 173"/>
          <p:cNvSpPr/>
          <p:nvPr/>
        </p:nvSpPr>
        <p:spPr>
          <a:xfrm>
            <a:off x="635000" y="1108075"/>
            <a:ext cx="1092200" cy="452438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211" name="组合 189"/>
          <p:cNvGrpSpPr/>
          <p:nvPr userDrawn="1"/>
        </p:nvGrpSpPr>
        <p:grpSpPr>
          <a:xfrm>
            <a:off x="-541337" y="1700213"/>
            <a:ext cx="2376487" cy="720725"/>
            <a:chOff x="-456728" y="1704008"/>
            <a:chExt cx="2376264" cy="720080"/>
          </a:xfrm>
        </p:grpSpPr>
        <p:sp>
          <p:nvSpPr>
            <p:cNvPr id="52" name="六边形 190"/>
            <p:cNvSpPr/>
            <p:nvPr/>
          </p:nvSpPr>
          <p:spPr>
            <a:xfrm rot="5400000">
              <a:off x="206124" y="1937840"/>
              <a:ext cx="329904" cy="287311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3" name="直接连接符 191"/>
            <p:cNvCxnSpPr/>
            <p:nvPr/>
          </p:nvCxnSpPr>
          <p:spPr>
            <a:xfrm>
              <a:off x="551240" y="2076736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矩形 192"/>
            <p:cNvSpPr/>
            <p:nvPr/>
          </p:nvSpPr>
          <p:spPr>
            <a:xfrm>
              <a:off x="695689" y="1704008"/>
              <a:ext cx="1152416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5" name="直接连接符 193"/>
            <p:cNvCxnSpPr/>
            <p:nvPr/>
          </p:nvCxnSpPr>
          <p:spPr>
            <a:xfrm>
              <a:off x="-456728" y="2076736"/>
              <a:ext cx="6476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194"/>
          <p:cNvSpPr txBox="1">
            <a:spLocks noChangeArrowheads="1"/>
          </p:cNvSpPr>
          <p:nvPr/>
        </p:nvSpPr>
        <p:spPr bwMode="auto">
          <a:xfrm>
            <a:off x="681038" y="1731963"/>
            <a:ext cx="1079500" cy="706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同一控制下企业合并的会计处理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57" name="文本框 195"/>
          <p:cNvSpPr txBox="1">
            <a:spLocks noChangeArrowheads="1"/>
          </p:cNvSpPr>
          <p:nvPr/>
        </p:nvSpPr>
        <p:spPr bwMode="auto">
          <a:xfrm>
            <a:off x="106363" y="1908175"/>
            <a:ext cx="360363" cy="368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8214" name="组合 196"/>
          <p:cNvGrpSpPr/>
          <p:nvPr userDrawn="1"/>
        </p:nvGrpSpPr>
        <p:grpSpPr>
          <a:xfrm>
            <a:off x="-542925" y="2536825"/>
            <a:ext cx="2376488" cy="719138"/>
            <a:chOff x="-456728" y="1704008"/>
            <a:chExt cx="2376264" cy="720080"/>
          </a:xfrm>
        </p:grpSpPr>
        <p:sp>
          <p:nvSpPr>
            <p:cNvPr id="59" name="六边形 197"/>
            <p:cNvSpPr/>
            <p:nvPr/>
          </p:nvSpPr>
          <p:spPr>
            <a:xfrm rot="5400000">
              <a:off x="206555" y="1937878"/>
              <a:ext cx="329043" cy="287310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0" name="直接连接符 198"/>
            <p:cNvCxnSpPr/>
            <p:nvPr/>
          </p:nvCxnSpPr>
          <p:spPr>
            <a:xfrm>
              <a:off x="551240" y="2075970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199"/>
            <p:cNvSpPr/>
            <p:nvPr/>
          </p:nvSpPr>
          <p:spPr>
            <a:xfrm>
              <a:off x="695688" y="1704008"/>
              <a:ext cx="1152416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2" name="直接连接符 201"/>
            <p:cNvCxnSpPr/>
            <p:nvPr/>
          </p:nvCxnSpPr>
          <p:spPr>
            <a:xfrm>
              <a:off x="-456728" y="2075970"/>
              <a:ext cx="6476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文本框 202"/>
          <p:cNvSpPr txBox="1">
            <a:spLocks noChangeArrowheads="1"/>
          </p:cNvSpPr>
          <p:nvPr/>
        </p:nvSpPr>
        <p:spPr bwMode="auto">
          <a:xfrm>
            <a:off x="106363" y="2733675"/>
            <a:ext cx="360363" cy="368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4" name="文本框 205"/>
          <p:cNvSpPr txBox="1">
            <a:spLocks noChangeArrowheads="1"/>
          </p:cNvSpPr>
          <p:nvPr/>
        </p:nvSpPr>
        <p:spPr bwMode="auto">
          <a:xfrm>
            <a:off x="619125" y="2555875"/>
            <a:ext cx="1187450" cy="706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非同一控制下企业合并的会计处理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  <p:cxnSp>
        <p:nvCxnSpPr>
          <p:cNvPr id="65" name="直接连接符 239"/>
          <p:cNvCxnSpPr/>
          <p:nvPr/>
        </p:nvCxnSpPr>
        <p:spPr>
          <a:xfrm>
            <a:off x="227013" y="257175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240"/>
          <p:cNvCxnSpPr/>
          <p:nvPr/>
        </p:nvCxnSpPr>
        <p:spPr>
          <a:xfrm>
            <a:off x="227013" y="185738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241"/>
          <p:cNvCxnSpPr/>
          <p:nvPr/>
        </p:nvCxnSpPr>
        <p:spPr>
          <a:xfrm>
            <a:off x="227013" y="328613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任意多边形 67"/>
          <p:cNvSpPr/>
          <p:nvPr/>
        </p:nvSpPr>
        <p:spPr>
          <a:xfrm>
            <a:off x="4968875" y="620713"/>
            <a:ext cx="7223125" cy="84138"/>
          </a:xfrm>
          <a:custGeom>
            <a:avLst/>
            <a:gdLst>
              <a:gd name="connsiteX0" fmla="*/ 0 w 7223124"/>
              <a:gd name="connsiteY0" fmla="*/ 0 h 84025"/>
              <a:gd name="connsiteX1" fmla="*/ 7223124 w 7223124"/>
              <a:gd name="connsiteY1" fmla="*/ 0 h 84025"/>
              <a:gd name="connsiteX2" fmla="*/ 7223124 w 7223124"/>
              <a:gd name="connsiteY2" fmla="*/ 84025 h 84025"/>
              <a:gd name="connsiteX3" fmla="*/ 0 w 7223124"/>
              <a:gd name="connsiteY3" fmla="*/ 84025 h 8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3124" h="84025">
                <a:moveTo>
                  <a:pt x="0" y="0"/>
                </a:moveTo>
                <a:lnTo>
                  <a:pt x="7223124" y="0"/>
                </a:lnTo>
                <a:lnTo>
                  <a:pt x="7223124" y="84025"/>
                </a:lnTo>
                <a:lnTo>
                  <a:pt x="0" y="84025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任意多边形 68"/>
          <p:cNvSpPr/>
          <p:nvPr/>
        </p:nvSpPr>
        <p:spPr>
          <a:xfrm>
            <a:off x="4943475" y="392113"/>
            <a:ext cx="7259638" cy="84138"/>
          </a:xfrm>
          <a:custGeom>
            <a:avLst/>
            <a:gdLst>
              <a:gd name="connsiteX0" fmla="*/ 6841539 w 7258450"/>
              <a:gd name="connsiteY0" fmla="*/ 0 h 84025"/>
              <a:gd name="connsiteX1" fmla="*/ 7258450 w 7258450"/>
              <a:gd name="connsiteY1" fmla="*/ 0 h 84025"/>
              <a:gd name="connsiteX2" fmla="*/ 7258450 w 7258450"/>
              <a:gd name="connsiteY2" fmla="*/ 84025 h 84025"/>
              <a:gd name="connsiteX3" fmla="*/ 6820532 w 7258450"/>
              <a:gd name="connsiteY3" fmla="*/ 84025 h 84025"/>
              <a:gd name="connsiteX4" fmla="*/ 0 w 7258450"/>
              <a:gd name="connsiteY4" fmla="*/ 0 h 84025"/>
              <a:gd name="connsiteX5" fmla="*/ 5373300 w 7258450"/>
              <a:gd name="connsiteY5" fmla="*/ 0 h 84025"/>
              <a:gd name="connsiteX6" fmla="*/ 5352293 w 7258450"/>
              <a:gd name="connsiteY6" fmla="*/ 84025 h 84025"/>
              <a:gd name="connsiteX7" fmla="*/ 0 w 7258450"/>
              <a:gd name="connsiteY7" fmla="*/ 84025 h 8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58450" h="84025">
                <a:moveTo>
                  <a:pt x="6841539" y="0"/>
                </a:moveTo>
                <a:lnTo>
                  <a:pt x="7258450" y="0"/>
                </a:lnTo>
                <a:lnTo>
                  <a:pt x="7258450" y="84025"/>
                </a:lnTo>
                <a:lnTo>
                  <a:pt x="6820532" y="84025"/>
                </a:lnTo>
                <a:close/>
                <a:moveTo>
                  <a:pt x="0" y="0"/>
                </a:moveTo>
                <a:lnTo>
                  <a:pt x="5373300" y="0"/>
                </a:lnTo>
                <a:lnTo>
                  <a:pt x="5352293" y="84025"/>
                </a:lnTo>
                <a:lnTo>
                  <a:pt x="0" y="84025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文本框 72"/>
          <p:cNvSpPr txBox="1">
            <a:spLocks noChangeArrowheads="1"/>
          </p:cNvSpPr>
          <p:nvPr/>
        </p:nvSpPr>
        <p:spPr bwMode="auto">
          <a:xfrm>
            <a:off x="10631488" y="215900"/>
            <a:ext cx="1171575" cy="355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返回首页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0517C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1" name="KSO_Shape"/>
          <p:cNvSpPr/>
          <p:nvPr/>
        </p:nvSpPr>
        <p:spPr>
          <a:xfrm>
            <a:off x="10394950" y="274638"/>
            <a:ext cx="211138" cy="227013"/>
          </a:xfrm>
          <a:custGeom>
            <a:avLst/>
            <a:gdLst>
              <a:gd name="connsiteX0" fmla="*/ 84274 w 494050"/>
              <a:gd name="connsiteY0" fmla="*/ 98107 h 531069"/>
              <a:gd name="connsiteX1" fmla="*/ 84423 w 494050"/>
              <a:gd name="connsiteY1" fmla="*/ 98165 h 531069"/>
              <a:gd name="connsiteX2" fmla="*/ 83683 w 494050"/>
              <a:gd name="connsiteY2" fmla="*/ 98867 h 531069"/>
              <a:gd name="connsiteX3" fmla="*/ 423146 w 494050"/>
              <a:gd name="connsiteY3" fmla="*/ 0 h 531069"/>
              <a:gd name="connsiteX4" fmla="*/ 395440 w 494050"/>
              <a:gd name="connsiteY4" fmla="*/ 62229 h 531069"/>
              <a:gd name="connsiteX5" fmla="*/ 406255 w 494050"/>
              <a:gd name="connsiteY5" fmla="*/ 71591 h 531069"/>
              <a:gd name="connsiteX6" fmla="*/ 494044 w 494050"/>
              <a:gd name="connsiteY6" fmla="*/ 276386 h 531069"/>
              <a:gd name="connsiteX7" fmla="*/ 493844 w 494050"/>
              <a:gd name="connsiteY7" fmla="*/ 291720 h 531069"/>
              <a:gd name="connsiteX8" fmla="*/ 489376 w 494050"/>
              <a:gd name="connsiteY8" fmla="*/ 331393 h 531069"/>
              <a:gd name="connsiteX9" fmla="*/ 274337 w 494050"/>
              <a:gd name="connsiteY9" fmla="*/ 529541 h 531069"/>
              <a:gd name="connsiteX10" fmla="*/ 20946 w 494050"/>
              <a:gd name="connsiteY10" fmla="*/ 383604 h 531069"/>
              <a:gd name="connsiteX11" fmla="*/ 69840 w 494050"/>
              <a:gd name="connsiteY11" fmla="*/ 111994 h 531069"/>
              <a:gd name="connsiteX12" fmla="*/ 83683 w 494050"/>
              <a:gd name="connsiteY12" fmla="*/ 98867 h 531069"/>
              <a:gd name="connsiteX13" fmla="*/ 82441 w 494050"/>
              <a:gd name="connsiteY13" fmla="*/ 100464 h 531069"/>
              <a:gd name="connsiteX14" fmla="*/ 46275 w 494050"/>
              <a:gd name="connsiteY14" fmla="*/ 342257 h 531069"/>
              <a:gd name="connsiteX15" fmla="*/ 231312 w 494050"/>
              <a:gd name="connsiteY15" fmla="*/ 478390 h 531069"/>
              <a:gd name="connsiteX16" fmla="*/ 425060 w 494050"/>
              <a:gd name="connsiteY16" fmla="*/ 284642 h 531069"/>
              <a:gd name="connsiteX17" fmla="*/ 362655 w 494050"/>
              <a:gd name="connsiteY17" fmla="*/ 142208 h 531069"/>
              <a:gd name="connsiteX18" fmla="*/ 360587 w 494050"/>
              <a:gd name="connsiteY18" fmla="*/ 140509 h 531069"/>
              <a:gd name="connsiteX19" fmla="*/ 336426 w 494050"/>
              <a:gd name="connsiteY19" fmla="*/ 194776 h 531069"/>
              <a:gd name="connsiteX20" fmla="*/ 214880 w 494050"/>
              <a:gd name="connsiteY20" fmla="*/ 23967 h 531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4050" h="531069">
                <a:moveTo>
                  <a:pt x="84274" y="98107"/>
                </a:moveTo>
                <a:cubicBezTo>
                  <a:pt x="84621" y="97719"/>
                  <a:pt x="84687" y="97734"/>
                  <a:pt x="84423" y="98165"/>
                </a:cubicBezTo>
                <a:lnTo>
                  <a:pt x="83683" y="98867"/>
                </a:lnTo>
                <a:close/>
                <a:moveTo>
                  <a:pt x="423146" y="0"/>
                </a:moveTo>
                <a:lnTo>
                  <a:pt x="395440" y="62229"/>
                </a:lnTo>
                <a:lnTo>
                  <a:pt x="406255" y="71591"/>
                </a:lnTo>
                <a:cubicBezTo>
                  <a:pt x="473633" y="133566"/>
                  <a:pt x="493625" y="204832"/>
                  <a:pt x="494044" y="276386"/>
                </a:cubicBezTo>
                <a:cubicBezTo>
                  <a:pt x="494073" y="281497"/>
                  <a:pt x="494003" y="286610"/>
                  <a:pt x="493844" y="291720"/>
                </a:cubicBezTo>
                <a:cubicBezTo>
                  <a:pt x="493432" y="304888"/>
                  <a:pt x="491960" y="318150"/>
                  <a:pt x="489376" y="331393"/>
                </a:cubicBezTo>
                <a:cubicBezTo>
                  <a:pt x="468702" y="437339"/>
                  <a:pt x="381617" y="517584"/>
                  <a:pt x="274337" y="529541"/>
                </a:cubicBezTo>
                <a:cubicBezTo>
                  <a:pt x="167057" y="541499"/>
                  <a:pt x="64440" y="482398"/>
                  <a:pt x="20946" y="383604"/>
                </a:cubicBezTo>
                <a:cubicBezTo>
                  <a:pt x="-19829" y="290984"/>
                  <a:pt x="215" y="183599"/>
                  <a:pt x="69840" y="111994"/>
                </a:cubicBezTo>
                <a:lnTo>
                  <a:pt x="83683" y="98867"/>
                </a:lnTo>
                <a:lnTo>
                  <a:pt x="82441" y="100464"/>
                </a:lnTo>
                <a:cubicBezTo>
                  <a:pt x="70421" y="116975"/>
                  <a:pt x="13101" y="209765"/>
                  <a:pt x="46275" y="342257"/>
                </a:cubicBezTo>
                <a:cubicBezTo>
                  <a:pt x="70805" y="421126"/>
                  <a:pt x="144371" y="478390"/>
                  <a:pt x="231312" y="478390"/>
                </a:cubicBezTo>
                <a:cubicBezTo>
                  <a:pt x="338316" y="478390"/>
                  <a:pt x="425060" y="391646"/>
                  <a:pt x="425060" y="284642"/>
                </a:cubicBezTo>
                <a:cubicBezTo>
                  <a:pt x="425060" y="228319"/>
                  <a:pt x="401027" y="177609"/>
                  <a:pt x="362655" y="142208"/>
                </a:cubicBezTo>
                <a:lnTo>
                  <a:pt x="360587" y="140509"/>
                </a:lnTo>
                <a:lnTo>
                  <a:pt x="336426" y="194776"/>
                </a:lnTo>
                <a:lnTo>
                  <a:pt x="214880" y="23967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文本框 105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4083050"/>
            <a:ext cx="1008063" cy="325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会计准则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3" name="文本框 106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550863" y="3578225"/>
            <a:ext cx="1223963" cy="327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  <a:cs typeface="+mn-cs"/>
                <a:sym typeface="+mn-lt"/>
              </a:rPr>
              <a:t>CPA</a:t>
            </a: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考试题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4" name="文本框 107">
            <a:hlinkClick r:id="rId5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4614863"/>
            <a:ext cx="1008063" cy="327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教学案列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5" name="文本框 10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5119688"/>
            <a:ext cx="1008063" cy="325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教学大纲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6" name="文本框 109">
            <a:hlinkClick r:id="rId7" action="ppaction://hlinkfile"/>
          </p:cNvPr>
          <p:cNvSpPr txBox="1">
            <a:spLocks noChangeArrowheads="1"/>
          </p:cNvSpPr>
          <p:nvPr/>
        </p:nvSpPr>
        <p:spPr bwMode="auto">
          <a:xfrm>
            <a:off x="582613" y="5637213"/>
            <a:ext cx="1081088" cy="327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 </a:t>
            </a: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教学视频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7" name="文本框 110">
            <a:hlinkClick r:id="rId8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6165850"/>
            <a:ext cx="1079500" cy="325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作业系统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8" name="Freeform 9"/>
          <p:cNvSpPr>
            <a:spLocks noEditPoints="1" noChangeArrowheads="1"/>
          </p:cNvSpPr>
          <p:nvPr/>
        </p:nvSpPr>
        <p:spPr bwMode="auto">
          <a:xfrm>
            <a:off x="263525" y="4106863"/>
            <a:ext cx="290513" cy="287338"/>
          </a:xfrm>
          <a:custGeom>
            <a:avLst/>
            <a:gdLst>
              <a:gd name="T0" fmla="*/ 99 w 197"/>
              <a:gd name="T1" fmla="*/ 0 h 196"/>
              <a:gd name="T2" fmla="*/ 0 w 197"/>
              <a:gd name="T3" fmla="*/ 98 h 196"/>
              <a:gd name="T4" fmla="*/ 99 w 197"/>
              <a:gd name="T5" fmla="*/ 196 h 196"/>
              <a:gd name="T6" fmla="*/ 197 w 197"/>
              <a:gd name="T7" fmla="*/ 98 h 196"/>
              <a:gd name="T8" fmla="*/ 99 w 197"/>
              <a:gd name="T9" fmla="*/ 0 h 196"/>
              <a:gd name="T10" fmla="*/ 99 w 197"/>
              <a:gd name="T11" fmla="*/ 174 h 196"/>
              <a:gd name="T12" fmla="*/ 23 w 197"/>
              <a:gd name="T13" fmla="*/ 98 h 196"/>
              <a:gd name="T14" fmla="*/ 99 w 197"/>
              <a:gd name="T15" fmla="*/ 22 h 196"/>
              <a:gd name="T16" fmla="*/ 174 w 197"/>
              <a:gd name="T17" fmla="*/ 98 h 196"/>
              <a:gd name="T18" fmla="*/ 99 w 197"/>
              <a:gd name="T19" fmla="*/ 174 h 196"/>
              <a:gd name="T20" fmla="*/ 56 w 197"/>
              <a:gd name="T21" fmla="*/ 141 h 196"/>
              <a:gd name="T22" fmla="*/ 115 w 197"/>
              <a:gd name="T23" fmla="*/ 114 h 196"/>
              <a:gd name="T24" fmla="*/ 141 w 197"/>
              <a:gd name="T25" fmla="*/ 55 h 196"/>
              <a:gd name="T26" fmla="*/ 83 w 197"/>
              <a:gd name="T27" fmla="*/ 82 h 196"/>
              <a:gd name="T28" fmla="*/ 56 w 197"/>
              <a:gd name="T29" fmla="*/ 141 h 196"/>
              <a:gd name="T30" fmla="*/ 109 w 197"/>
              <a:gd name="T31" fmla="*/ 109 h 196"/>
              <a:gd name="T32" fmla="*/ 66 w 197"/>
              <a:gd name="T33" fmla="*/ 130 h 196"/>
              <a:gd name="T34" fmla="*/ 88 w 197"/>
              <a:gd name="T35" fmla="*/ 87 h 196"/>
              <a:gd name="T36" fmla="*/ 109 w 197"/>
              <a:gd name="T37" fmla="*/ 10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7" h="196">
                <a:moveTo>
                  <a:pt x="99" y="0"/>
                </a:moveTo>
                <a:cubicBezTo>
                  <a:pt x="44" y="0"/>
                  <a:pt x="0" y="44"/>
                  <a:pt x="0" y="98"/>
                </a:cubicBezTo>
                <a:cubicBezTo>
                  <a:pt x="0" y="152"/>
                  <a:pt x="44" y="196"/>
                  <a:pt x="99" y="196"/>
                </a:cubicBezTo>
                <a:cubicBezTo>
                  <a:pt x="153" y="196"/>
                  <a:pt x="197" y="152"/>
                  <a:pt x="197" y="98"/>
                </a:cubicBezTo>
                <a:cubicBezTo>
                  <a:pt x="197" y="44"/>
                  <a:pt x="153" y="0"/>
                  <a:pt x="99" y="0"/>
                </a:cubicBezTo>
                <a:close/>
                <a:moveTo>
                  <a:pt x="99" y="174"/>
                </a:moveTo>
                <a:cubicBezTo>
                  <a:pt x="57" y="174"/>
                  <a:pt x="23" y="140"/>
                  <a:pt x="23" y="98"/>
                </a:cubicBezTo>
                <a:cubicBezTo>
                  <a:pt x="23" y="56"/>
                  <a:pt x="57" y="22"/>
                  <a:pt x="99" y="22"/>
                </a:cubicBezTo>
                <a:cubicBezTo>
                  <a:pt x="140" y="22"/>
                  <a:pt x="174" y="56"/>
                  <a:pt x="174" y="98"/>
                </a:cubicBezTo>
                <a:cubicBezTo>
                  <a:pt x="174" y="140"/>
                  <a:pt x="140" y="174"/>
                  <a:pt x="99" y="174"/>
                </a:cubicBezTo>
                <a:close/>
                <a:moveTo>
                  <a:pt x="56" y="141"/>
                </a:moveTo>
                <a:cubicBezTo>
                  <a:pt x="115" y="114"/>
                  <a:pt x="115" y="114"/>
                  <a:pt x="115" y="114"/>
                </a:cubicBezTo>
                <a:cubicBezTo>
                  <a:pt x="141" y="55"/>
                  <a:pt x="141" y="55"/>
                  <a:pt x="141" y="55"/>
                </a:cubicBezTo>
                <a:cubicBezTo>
                  <a:pt x="83" y="82"/>
                  <a:pt x="83" y="82"/>
                  <a:pt x="83" y="82"/>
                </a:cubicBezTo>
                <a:lnTo>
                  <a:pt x="56" y="141"/>
                </a:lnTo>
                <a:close/>
                <a:moveTo>
                  <a:pt x="109" y="109"/>
                </a:moveTo>
                <a:cubicBezTo>
                  <a:pt x="66" y="130"/>
                  <a:pt x="66" y="130"/>
                  <a:pt x="66" y="130"/>
                </a:cubicBezTo>
                <a:cubicBezTo>
                  <a:pt x="88" y="87"/>
                  <a:pt x="88" y="87"/>
                  <a:pt x="88" y="87"/>
                </a:cubicBezTo>
                <a:lnTo>
                  <a:pt x="109" y="1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79" name="KSO_Shape"/>
          <p:cNvSpPr/>
          <p:nvPr/>
        </p:nvSpPr>
        <p:spPr bwMode="auto">
          <a:xfrm>
            <a:off x="263525" y="5116513"/>
            <a:ext cx="287338" cy="290513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0" name="KSO_Shape"/>
          <p:cNvSpPr/>
          <p:nvPr/>
        </p:nvSpPr>
        <p:spPr>
          <a:xfrm flipH="1">
            <a:off x="263525" y="4665663"/>
            <a:ext cx="287338" cy="203200"/>
          </a:xfrm>
          <a:custGeom>
            <a:avLst/>
            <a:gdLst>
              <a:gd name="connsiteX0" fmla="*/ 7782622 w 7782622"/>
              <a:gd name="connsiteY0" fmla="*/ 1956116 h 5514836"/>
              <a:gd name="connsiteX1" fmla="*/ 1120218 w 7782622"/>
              <a:gd name="connsiteY1" fmla="*/ 1956116 h 5514836"/>
              <a:gd name="connsiteX2" fmla="*/ 4 w 7782622"/>
              <a:gd name="connsiteY2" fmla="*/ 5514836 h 5514836"/>
              <a:gd name="connsiteX3" fmla="*/ 6662408 w 7782622"/>
              <a:gd name="connsiteY3" fmla="*/ 5514836 h 5514836"/>
              <a:gd name="connsiteX4" fmla="*/ 2210075 w 7782622"/>
              <a:gd name="connsiteY4" fmla="*/ 0 h 5514836"/>
              <a:gd name="connsiteX5" fmla="*/ 0 w 7782622"/>
              <a:gd name="connsiteY5" fmla="*/ 0 h 5514836"/>
              <a:gd name="connsiteX6" fmla="*/ 0 w 7782622"/>
              <a:gd name="connsiteY6" fmla="*/ 1356040 h 5514836"/>
              <a:gd name="connsiteX7" fmla="*/ 2 w 7782622"/>
              <a:gd name="connsiteY7" fmla="*/ 1356040 h 5514836"/>
              <a:gd name="connsiteX8" fmla="*/ 2 w 7782622"/>
              <a:gd name="connsiteY8" fmla="*/ 4425111 h 5514836"/>
              <a:gd name="connsiteX9" fmla="*/ 872566 w 7782622"/>
              <a:gd name="connsiteY9" fmla="*/ 1653131 h 5514836"/>
              <a:gd name="connsiteX10" fmla="*/ 6705945 w 7782622"/>
              <a:gd name="connsiteY10" fmla="*/ 1653131 h 5514836"/>
              <a:gd name="connsiteX11" fmla="*/ 6705945 w 7782622"/>
              <a:gd name="connsiteY11" fmla="*/ 984566 h 5514836"/>
              <a:gd name="connsiteX12" fmla="*/ 2611236 w 7782622"/>
              <a:gd name="connsiteY12" fmla="*/ 984566 h 5514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782622" h="5514836">
                <a:moveTo>
                  <a:pt x="7782622" y="1956116"/>
                </a:moveTo>
                <a:lnTo>
                  <a:pt x="1120218" y="1956116"/>
                </a:lnTo>
                <a:lnTo>
                  <a:pt x="4" y="5514836"/>
                </a:lnTo>
                <a:lnTo>
                  <a:pt x="6662408" y="5514836"/>
                </a:lnTo>
                <a:close/>
                <a:moveTo>
                  <a:pt x="2210075" y="0"/>
                </a:moveTo>
                <a:lnTo>
                  <a:pt x="0" y="0"/>
                </a:lnTo>
                <a:lnTo>
                  <a:pt x="0" y="1356040"/>
                </a:lnTo>
                <a:lnTo>
                  <a:pt x="2" y="1356040"/>
                </a:lnTo>
                <a:lnTo>
                  <a:pt x="2" y="4425111"/>
                </a:lnTo>
                <a:lnTo>
                  <a:pt x="872566" y="1653131"/>
                </a:lnTo>
                <a:lnTo>
                  <a:pt x="6705945" y="1653131"/>
                </a:lnTo>
                <a:lnTo>
                  <a:pt x="6705945" y="984566"/>
                </a:lnTo>
                <a:lnTo>
                  <a:pt x="2611236" y="9845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KSO_Shape"/>
          <p:cNvSpPr/>
          <p:nvPr/>
        </p:nvSpPr>
        <p:spPr bwMode="auto">
          <a:xfrm flipV="1">
            <a:off x="263525" y="5661025"/>
            <a:ext cx="300038" cy="288925"/>
          </a:xfrm>
          <a:custGeom>
            <a:avLst/>
            <a:gdLst>
              <a:gd name="T0" fmla="*/ 1620166 w 3766"/>
              <a:gd name="T1" fmla="*/ 72220 h 3615"/>
              <a:gd name="T2" fmla="*/ 1800397 w 3766"/>
              <a:gd name="T3" fmla="*/ 252530 h 3615"/>
              <a:gd name="T4" fmla="*/ 1620166 w 3766"/>
              <a:gd name="T5" fmla="*/ 504582 h 3615"/>
              <a:gd name="T6" fmla="*/ 1800397 w 3766"/>
              <a:gd name="T7" fmla="*/ 1405178 h 3615"/>
              <a:gd name="T8" fmla="*/ 1620166 w 3766"/>
              <a:gd name="T9" fmla="*/ 1476919 h 3615"/>
              <a:gd name="T10" fmla="*/ 1800397 w 3766"/>
              <a:gd name="T11" fmla="*/ 1657229 h 3615"/>
              <a:gd name="T12" fmla="*/ 0 w 3766"/>
              <a:gd name="T13" fmla="*/ 1728971 h 3615"/>
              <a:gd name="T14" fmla="*/ 180231 w 3766"/>
              <a:gd name="T15" fmla="*/ 1657229 h 3615"/>
              <a:gd name="T16" fmla="*/ 0 w 3766"/>
              <a:gd name="T17" fmla="*/ 1476919 h 3615"/>
              <a:gd name="T18" fmla="*/ 36333 w 3766"/>
              <a:gd name="T19" fmla="*/ 1405178 h 3615"/>
              <a:gd name="T20" fmla="*/ 216086 w 3766"/>
              <a:gd name="T21" fmla="*/ 468711 h 3615"/>
              <a:gd name="T22" fmla="*/ 0 w 3766"/>
              <a:gd name="T23" fmla="*/ 324272 h 3615"/>
              <a:gd name="T24" fmla="*/ 180231 w 3766"/>
              <a:gd name="T25" fmla="*/ 252530 h 3615"/>
              <a:gd name="T26" fmla="*/ 0 w 3766"/>
              <a:gd name="T27" fmla="*/ 72220 h 3615"/>
              <a:gd name="T28" fmla="*/ 1800397 w 3766"/>
              <a:gd name="T29" fmla="*/ 0 h 3615"/>
              <a:gd name="T30" fmla="*/ 1187994 w 3766"/>
              <a:gd name="T31" fmla="*/ 1657229 h 3615"/>
              <a:gd name="T32" fmla="*/ 1476268 w 3766"/>
              <a:gd name="T33" fmla="*/ 1476919 h 3615"/>
              <a:gd name="T34" fmla="*/ 1187994 w 3766"/>
              <a:gd name="T35" fmla="*/ 1657229 h 3615"/>
              <a:gd name="T36" fmla="*/ 1044096 w 3766"/>
              <a:gd name="T37" fmla="*/ 1657229 h 3615"/>
              <a:gd name="T38" fmla="*/ 756301 w 3766"/>
              <a:gd name="T39" fmla="*/ 1476919 h 3615"/>
              <a:gd name="T40" fmla="*/ 324129 w 3766"/>
              <a:gd name="T41" fmla="*/ 1657229 h 3615"/>
              <a:gd name="T42" fmla="*/ 611925 w 3766"/>
              <a:gd name="T43" fmla="*/ 1476919 h 3615"/>
              <a:gd name="T44" fmla="*/ 324129 w 3766"/>
              <a:gd name="T45" fmla="*/ 1657229 h 3615"/>
              <a:gd name="T46" fmla="*/ 324129 w 3766"/>
              <a:gd name="T47" fmla="*/ 72220 h 3615"/>
              <a:gd name="T48" fmla="*/ 611925 w 3766"/>
              <a:gd name="T49" fmla="*/ 252530 h 3615"/>
              <a:gd name="T50" fmla="*/ 1044096 w 3766"/>
              <a:gd name="T51" fmla="*/ 72220 h 3615"/>
              <a:gd name="T52" fmla="*/ 756301 w 3766"/>
              <a:gd name="T53" fmla="*/ 252530 h 3615"/>
              <a:gd name="T54" fmla="*/ 1044096 w 3766"/>
              <a:gd name="T55" fmla="*/ 72220 h 3615"/>
              <a:gd name="T56" fmla="*/ 1187994 w 3766"/>
              <a:gd name="T57" fmla="*/ 72220 h 3615"/>
              <a:gd name="T58" fmla="*/ 1476268 w 3766"/>
              <a:gd name="T59" fmla="*/ 252530 h 3615"/>
              <a:gd name="T60" fmla="*/ 1512123 w 3766"/>
              <a:gd name="T61" fmla="*/ 504582 h 3615"/>
              <a:gd name="T62" fmla="*/ 503882 w 3766"/>
              <a:gd name="T63" fmla="*/ 324272 h 3615"/>
              <a:gd name="T64" fmla="*/ 324129 w 3766"/>
              <a:gd name="T65" fmla="*/ 1224867 h 3615"/>
              <a:gd name="T66" fmla="*/ 1332370 w 3766"/>
              <a:gd name="T67" fmla="*/ 1405178 h 3615"/>
              <a:gd name="T68" fmla="*/ 1512123 w 3766"/>
              <a:gd name="T69" fmla="*/ 504582 h 3615"/>
              <a:gd name="T70" fmla="*/ 438865 w 3766"/>
              <a:gd name="T71" fmla="*/ 885291 h 3615"/>
              <a:gd name="T72" fmla="*/ 1413163 w 3766"/>
              <a:gd name="T73" fmla="*/ 885291 h 3615"/>
              <a:gd name="T74" fmla="*/ 831357 w 3766"/>
              <a:gd name="T75" fmla="*/ 574889 h 3615"/>
              <a:gd name="T76" fmla="*/ 1176043 w 3766"/>
              <a:gd name="T77" fmla="*/ 858507 h 361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766" h="3615">
                <a:moveTo>
                  <a:pt x="3766" y="151"/>
                </a:moveTo>
                <a:cubicBezTo>
                  <a:pt x="3389" y="151"/>
                  <a:pt x="3389" y="151"/>
                  <a:pt x="3389" y="151"/>
                </a:cubicBezTo>
                <a:cubicBezTo>
                  <a:pt x="3389" y="528"/>
                  <a:pt x="3389" y="528"/>
                  <a:pt x="3389" y="528"/>
                </a:cubicBezTo>
                <a:cubicBezTo>
                  <a:pt x="3766" y="528"/>
                  <a:pt x="3766" y="528"/>
                  <a:pt x="3766" y="528"/>
                </a:cubicBezTo>
                <a:cubicBezTo>
                  <a:pt x="3766" y="678"/>
                  <a:pt x="3766" y="678"/>
                  <a:pt x="3766" y="678"/>
                </a:cubicBezTo>
                <a:cubicBezTo>
                  <a:pt x="3558" y="678"/>
                  <a:pt x="3389" y="847"/>
                  <a:pt x="3389" y="1055"/>
                </a:cubicBezTo>
                <a:cubicBezTo>
                  <a:pt x="3389" y="2561"/>
                  <a:pt x="3389" y="2561"/>
                  <a:pt x="3389" y="2561"/>
                </a:cubicBezTo>
                <a:cubicBezTo>
                  <a:pt x="3389" y="2769"/>
                  <a:pt x="3558" y="2938"/>
                  <a:pt x="3766" y="2938"/>
                </a:cubicBezTo>
                <a:cubicBezTo>
                  <a:pt x="3766" y="3088"/>
                  <a:pt x="3766" y="3088"/>
                  <a:pt x="3766" y="3088"/>
                </a:cubicBezTo>
                <a:cubicBezTo>
                  <a:pt x="3389" y="3088"/>
                  <a:pt x="3389" y="3088"/>
                  <a:pt x="3389" y="3088"/>
                </a:cubicBezTo>
                <a:cubicBezTo>
                  <a:pt x="3389" y="3465"/>
                  <a:pt x="3389" y="3465"/>
                  <a:pt x="3389" y="3465"/>
                </a:cubicBezTo>
                <a:cubicBezTo>
                  <a:pt x="3766" y="3465"/>
                  <a:pt x="3766" y="3465"/>
                  <a:pt x="3766" y="3465"/>
                </a:cubicBezTo>
                <a:cubicBezTo>
                  <a:pt x="3766" y="3615"/>
                  <a:pt x="3766" y="3615"/>
                  <a:pt x="3766" y="3615"/>
                </a:cubicBezTo>
                <a:cubicBezTo>
                  <a:pt x="0" y="3615"/>
                  <a:pt x="0" y="3615"/>
                  <a:pt x="0" y="3615"/>
                </a:cubicBezTo>
                <a:cubicBezTo>
                  <a:pt x="0" y="3465"/>
                  <a:pt x="0" y="3465"/>
                  <a:pt x="0" y="3465"/>
                </a:cubicBezTo>
                <a:cubicBezTo>
                  <a:pt x="377" y="3465"/>
                  <a:pt x="377" y="3465"/>
                  <a:pt x="377" y="3465"/>
                </a:cubicBezTo>
                <a:cubicBezTo>
                  <a:pt x="377" y="3088"/>
                  <a:pt x="377" y="3088"/>
                  <a:pt x="377" y="3088"/>
                </a:cubicBezTo>
                <a:cubicBezTo>
                  <a:pt x="0" y="3088"/>
                  <a:pt x="0" y="3088"/>
                  <a:pt x="0" y="3088"/>
                </a:cubicBezTo>
                <a:cubicBezTo>
                  <a:pt x="0" y="2938"/>
                  <a:pt x="0" y="2938"/>
                  <a:pt x="0" y="2938"/>
                </a:cubicBezTo>
                <a:cubicBezTo>
                  <a:pt x="76" y="2938"/>
                  <a:pt x="76" y="2938"/>
                  <a:pt x="76" y="2938"/>
                </a:cubicBezTo>
                <a:cubicBezTo>
                  <a:pt x="283" y="2938"/>
                  <a:pt x="452" y="2769"/>
                  <a:pt x="452" y="2561"/>
                </a:cubicBezTo>
                <a:cubicBezTo>
                  <a:pt x="452" y="980"/>
                  <a:pt x="452" y="980"/>
                  <a:pt x="452" y="980"/>
                </a:cubicBezTo>
                <a:cubicBezTo>
                  <a:pt x="452" y="772"/>
                  <a:pt x="283" y="678"/>
                  <a:pt x="76" y="678"/>
                </a:cubicBezTo>
                <a:cubicBezTo>
                  <a:pt x="0" y="678"/>
                  <a:pt x="0" y="678"/>
                  <a:pt x="0" y="678"/>
                </a:cubicBezTo>
                <a:cubicBezTo>
                  <a:pt x="0" y="528"/>
                  <a:pt x="0" y="528"/>
                  <a:pt x="0" y="528"/>
                </a:cubicBezTo>
                <a:cubicBezTo>
                  <a:pt x="377" y="528"/>
                  <a:pt x="377" y="528"/>
                  <a:pt x="377" y="528"/>
                </a:cubicBezTo>
                <a:cubicBezTo>
                  <a:pt x="377" y="151"/>
                  <a:pt x="377" y="151"/>
                  <a:pt x="377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0"/>
                  <a:pt x="0" y="0"/>
                  <a:pt x="0" y="0"/>
                </a:cubicBezTo>
                <a:cubicBezTo>
                  <a:pt x="3766" y="0"/>
                  <a:pt x="3766" y="0"/>
                  <a:pt x="3766" y="0"/>
                </a:cubicBezTo>
                <a:lnTo>
                  <a:pt x="3766" y="151"/>
                </a:lnTo>
                <a:close/>
                <a:moveTo>
                  <a:pt x="2485" y="3465"/>
                </a:moveTo>
                <a:cubicBezTo>
                  <a:pt x="3088" y="3465"/>
                  <a:pt x="3088" y="3465"/>
                  <a:pt x="3088" y="3465"/>
                </a:cubicBezTo>
                <a:cubicBezTo>
                  <a:pt x="3088" y="3088"/>
                  <a:pt x="3088" y="3088"/>
                  <a:pt x="3088" y="3088"/>
                </a:cubicBezTo>
                <a:cubicBezTo>
                  <a:pt x="2485" y="3088"/>
                  <a:pt x="2485" y="3088"/>
                  <a:pt x="2485" y="3088"/>
                </a:cubicBezTo>
                <a:lnTo>
                  <a:pt x="2485" y="3465"/>
                </a:lnTo>
                <a:close/>
                <a:moveTo>
                  <a:pt x="1582" y="3465"/>
                </a:moveTo>
                <a:cubicBezTo>
                  <a:pt x="2184" y="3465"/>
                  <a:pt x="2184" y="3465"/>
                  <a:pt x="2184" y="3465"/>
                </a:cubicBezTo>
                <a:cubicBezTo>
                  <a:pt x="2184" y="3088"/>
                  <a:pt x="2184" y="3088"/>
                  <a:pt x="2184" y="3088"/>
                </a:cubicBezTo>
                <a:cubicBezTo>
                  <a:pt x="1582" y="3088"/>
                  <a:pt x="1582" y="3088"/>
                  <a:pt x="1582" y="3088"/>
                </a:cubicBezTo>
                <a:lnTo>
                  <a:pt x="1582" y="3465"/>
                </a:lnTo>
                <a:close/>
                <a:moveTo>
                  <a:pt x="678" y="3465"/>
                </a:moveTo>
                <a:cubicBezTo>
                  <a:pt x="1280" y="3465"/>
                  <a:pt x="1280" y="3465"/>
                  <a:pt x="1280" y="3465"/>
                </a:cubicBezTo>
                <a:cubicBezTo>
                  <a:pt x="1280" y="3088"/>
                  <a:pt x="1280" y="3088"/>
                  <a:pt x="1280" y="3088"/>
                </a:cubicBezTo>
                <a:cubicBezTo>
                  <a:pt x="678" y="3088"/>
                  <a:pt x="678" y="3088"/>
                  <a:pt x="678" y="3088"/>
                </a:cubicBezTo>
                <a:lnTo>
                  <a:pt x="678" y="3465"/>
                </a:lnTo>
                <a:close/>
                <a:moveTo>
                  <a:pt x="1280" y="151"/>
                </a:moveTo>
                <a:cubicBezTo>
                  <a:pt x="678" y="151"/>
                  <a:pt x="678" y="151"/>
                  <a:pt x="678" y="151"/>
                </a:cubicBezTo>
                <a:cubicBezTo>
                  <a:pt x="678" y="528"/>
                  <a:pt x="678" y="528"/>
                  <a:pt x="678" y="528"/>
                </a:cubicBezTo>
                <a:cubicBezTo>
                  <a:pt x="1280" y="528"/>
                  <a:pt x="1280" y="528"/>
                  <a:pt x="1280" y="528"/>
                </a:cubicBezTo>
                <a:lnTo>
                  <a:pt x="1280" y="151"/>
                </a:lnTo>
                <a:close/>
                <a:moveTo>
                  <a:pt x="2184" y="151"/>
                </a:moveTo>
                <a:cubicBezTo>
                  <a:pt x="1582" y="151"/>
                  <a:pt x="1582" y="151"/>
                  <a:pt x="1582" y="151"/>
                </a:cubicBezTo>
                <a:cubicBezTo>
                  <a:pt x="1582" y="528"/>
                  <a:pt x="1582" y="528"/>
                  <a:pt x="1582" y="528"/>
                </a:cubicBezTo>
                <a:cubicBezTo>
                  <a:pt x="2184" y="528"/>
                  <a:pt x="2184" y="528"/>
                  <a:pt x="2184" y="528"/>
                </a:cubicBezTo>
                <a:lnTo>
                  <a:pt x="2184" y="151"/>
                </a:lnTo>
                <a:close/>
                <a:moveTo>
                  <a:pt x="3088" y="151"/>
                </a:moveTo>
                <a:cubicBezTo>
                  <a:pt x="2485" y="151"/>
                  <a:pt x="2485" y="151"/>
                  <a:pt x="2485" y="151"/>
                </a:cubicBezTo>
                <a:cubicBezTo>
                  <a:pt x="2485" y="528"/>
                  <a:pt x="2485" y="528"/>
                  <a:pt x="2485" y="528"/>
                </a:cubicBezTo>
                <a:cubicBezTo>
                  <a:pt x="3088" y="528"/>
                  <a:pt x="3088" y="528"/>
                  <a:pt x="3088" y="528"/>
                </a:cubicBezTo>
                <a:lnTo>
                  <a:pt x="3088" y="151"/>
                </a:lnTo>
                <a:close/>
                <a:moveTo>
                  <a:pt x="3163" y="1055"/>
                </a:moveTo>
                <a:cubicBezTo>
                  <a:pt x="3163" y="847"/>
                  <a:pt x="2995" y="678"/>
                  <a:pt x="2787" y="678"/>
                </a:cubicBezTo>
                <a:cubicBezTo>
                  <a:pt x="1054" y="678"/>
                  <a:pt x="1054" y="678"/>
                  <a:pt x="1054" y="678"/>
                </a:cubicBezTo>
                <a:cubicBezTo>
                  <a:pt x="847" y="678"/>
                  <a:pt x="678" y="772"/>
                  <a:pt x="678" y="980"/>
                </a:cubicBezTo>
                <a:cubicBezTo>
                  <a:pt x="678" y="2561"/>
                  <a:pt x="678" y="2561"/>
                  <a:pt x="678" y="2561"/>
                </a:cubicBezTo>
                <a:cubicBezTo>
                  <a:pt x="678" y="2769"/>
                  <a:pt x="847" y="2938"/>
                  <a:pt x="1054" y="2938"/>
                </a:cubicBezTo>
                <a:cubicBezTo>
                  <a:pt x="2787" y="2938"/>
                  <a:pt x="2787" y="2938"/>
                  <a:pt x="2787" y="2938"/>
                </a:cubicBezTo>
                <a:cubicBezTo>
                  <a:pt x="2995" y="2938"/>
                  <a:pt x="3163" y="2769"/>
                  <a:pt x="3163" y="2561"/>
                </a:cubicBezTo>
                <a:lnTo>
                  <a:pt x="3163" y="1055"/>
                </a:lnTo>
                <a:close/>
                <a:moveTo>
                  <a:pt x="1937" y="2845"/>
                </a:moveTo>
                <a:cubicBezTo>
                  <a:pt x="1374" y="2845"/>
                  <a:pt x="918" y="2414"/>
                  <a:pt x="918" y="1851"/>
                </a:cubicBezTo>
                <a:cubicBezTo>
                  <a:pt x="918" y="1288"/>
                  <a:pt x="1374" y="832"/>
                  <a:pt x="1937" y="832"/>
                </a:cubicBezTo>
                <a:cubicBezTo>
                  <a:pt x="2499" y="832"/>
                  <a:pt x="2956" y="1288"/>
                  <a:pt x="2956" y="1851"/>
                </a:cubicBezTo>
                <a:cubicBezTo>
                  <a:pt x="2956" y="2414"/>
                  <a:pt x="2499" y="2845"/>
                  <a:pt x="1937" y="2845"/>
                </a:cubicBezTo>
                <a:close/>
                <a:moveTo>
                  <a:pt x="1739" y="1202"/>
                </a:moveTo>
                <a:cubicBezTo>
                  <a:pt x="1739" y="2402"/>
                  <a:pt x="1739" y="2402"/>
                  <a:pt x="1739" y="2402"/>
                </a:cubicBezTo>
                <a:cubicBezTo>
                  <a:pt x="2460" y="1795"/>
                  <a:pt x="2460" y="1795"/>
                  <a:pt x="2460" y="1795"/>
                </a:cubicBezTo>
                <a:lnTo>
                  <a:pt x="1739" y="12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2" name="KSO_Shape"/>
          <p:cNvSpPr/>
          <p:nvPr/>
        </p:nvSpPr>
        <p:spPr bwMode="auto">
          <a:xfrm>
            <a:off x="263525" y="6202363"/>
            <a:ext cx="360363" cy="250825"/>
          </a:xfrm>
          <a:custGeom>
            <a:avLst/>
            <a:gdLst>
              <a:gd name="T0" fmla="*/ 1352369 w 8041"/>
              <a:gd name="T1" fmla="*/ 1071372 h 5610"/>
              <a:gd name="T2" fmla="*/ 913745 w 8041"/>
              <a:gd name="T3" fmla="*/ 1256091 h 5610"/>
              <a:gd name="T4" fmla="*/ 438624 w 8041"/>
              <a:gd name="T5" fmla="*/ 1083462 h 5610"/>
              <a:gd name="T6" fmla="*/ 0 w 8041"/>
              <a:gd name="T7" fmla="*/ 1250270 h 5610"/>
              <a:gd name="T8" fmla="*/ 132774 w 8041"/>
              <a:gd name="T9" fmla="*/ 124266 h 5610"/>
              <a:gd name="T10" fmla="*/ 496391 w 8041"/>
              <a:gd name="T11" fmla="*/ 0 h 5610"/>
              <a:gd name="T12" fmla="*/ 865606 w 8041"/>
              <a:gd name="T13" fmla="*/ 118444 h 5610"/>
              <a:gd name="T14" fmla="*/ 1225416 w 8041"/>
              <a:gd name="T15" fmla="*/ 12091 h 5610"/>
              <a:gd name="T16" fmla="*/ 1558135 w 8041"/>
              <a:gd name="T17" fmla="*/ 66723 h 5610"/>
              <a:gd name="T18" fmla="*/ 1800397 w 8041"/>
              <a:gd name="T19" fmla="*/ 1256091 h 5610"/>
              <a:gd name="T20" fmla="*/ 1352369 w 8041"/>
              <a:gd name="T21" fmla="*/ 1071372 h 5610"/>
              <a:gd name="T22" fmla="*/ 524379 w 8041"/>
              <a:gd name="T23" fmla="*/ 70305 h 5610"/>
              <a:gd name="T24" fmla="*/ 463030 w 8041"/>
              <a:gd name="T25" fmla="*/ 986737 h 5610"/>
              <a:gd name="T26" fmla="*/ 901654 w 8041"/>
              <a:gd name="T27" fmla="*/ 1181532 h 5610"/>
              <a:gd name="T28" fmla="*/ 878368 w 8041"/>
              <a:gd name="T29" fmla="*/ 191436 h 5610"/>
              <a:gd name="T30" fmla="*/ 877249 w 8041"/>
              <a:gd name="T31" fmla="*/ 192108 h 5610"/>
              <a:gd name="T32" fmla="*/ 524379 w 8041"/>
              <a:gd name="T33" fmla="*/ 70305 h 5610"/>
              <a:gd name="T34" fmla="*/ 1507309 w 8041"/>
              <a:gd name="T35" fmla="*/ 128520 h 5610"/>
              <a:gd name="T36" fmla="*/ 1241761 w 8041"/>
              <a:gd name="T37" fmla="*/ 90456 h 5610"/>
              <a:gd name="T38" fmla="*/ 1338039 w 8041"/>
              <a:gd name="T39" fmla="*/ 970392 h 5610"/>
              <a:gd name="T40" fmla="*/ 1694491 w 8041"/>
              <a:gd name="T41" fmla="*/ 1125332 h 5610"/>
              <a:gd name="T42" fmla="*/ 1507309 w 8041"/>
              <a:gd name="T43" fmla="*/ 128520 h 561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8041" h="5610">
                <a:moveTo>
                  <a:pt x="6040" y="4785"/>
                </a:moveTo>
                <a:lnTo>
                  <a:pt x="4081" y="5610"/>
                </a:lnTo>
                <a:lnTo>
                  <a:pt x="1959" y="4839"/>
                </a:lnTo>
                <a:lnTo>
                  <a:pt x="0" y="5584"/>
                </a:lnTo>
                <a:lnTo>
                  <a:pt x="593" y="555"/>
                </a:lnTo>
                <a:lnTo>
                  <a:pt x="2217" y="0"/>
                </a:lnTo>
                <a:lnTo>
                  <a:pt x="3866" y="529"/>
                </a:lnTo>
                <a:lnTo>
                  <a:pt x="5473" y="54"/>
                </a:lnTo>
                <a:lnTo>
                  <a:pt x="6959" y="298"/>
                </a:lnTo>
                <a:lnTo>
                  <a:pt x="8041" y="5610"/>
                </a:lnTo>
                <a:lnTo>
                  <a:pt x="6040" y="4785"/>
                </a:lnTo>
                <a:close/>
                <a:moveTo>
                  <a:pt x="2342" y="314"/>
                </a:moveTo>
                <a:lnTo>
                  <a:pt x="2068" y="4407"/>
                </a:lnTo>
                <a:lnTo>
                  <a:pt x="4027" y="5277"/>
                </a:lnTo>
                <a:lnTo>
                  <a:pt x="3923" y="855"/>
                </a:lnTo>
                <a:lnTo>
                  <a:pt x="3918" y="858"/>
                </a:lnTo>
                <a:lnTo>
                  <a:pt x="2342" y="314"/>
                </a:lnTo>
                <a:close/>
                <a:moveTo>
                  <a:pt x="6732" y="574"/>
                </a:moveTo>
                <a:lnTo>
                  <a:pt x="5546" y="404"/>
                </a:lnTo>
                <a:lnTo>
                  <a:pt x="5976" y="4334"/>
                </a:lnTo>
                <a:lnTo>
                  <a:pt x="7568" y="5026"/>
                </a:lnTo>
                <a:lnTo>
                  <a:pt x="6732" y="5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3" name="KSO_Shape"/>
          <p:cNvSpPr/>
          <p:nvPr/>
        </p:nvSpPr>
        <p:spPr bwMode="auto">
          <a:xfrm>
            <a:off x="263525" y="3573463"/>
            <a:ext cx="338138" cy="287338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pic>
        <p:nvPicPr>
          <p:cNvPr id="8236" name="图片 9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373313" y="33338"/>
            <a:ext cx="2527300" cy="97948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5" name="直接连接符 187"/>
          <p:cNvCxnSpPr/>
          <p:nvPr/>
        </p:nvCxnSpPr>
        <p:spPr>
          <a:xfrm>
            <a:off x="1271588" y="650875"/>
            <a:ext cx="5762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188"/>
          <p:cNvCxnSpPr/>
          <p:nvPr/>
        </p:nvCxnSpPr>
        <p:spPr>
          <a:xfrm>
            <a:off x="-25400" y="650875"/>
            <a:ext cx="6492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圆角矩形 189"/>
          <p:cNvSpPr/>
          <p:nvPr/>
        </p:nvSpPr>
        <p:spPr>
          <a:xfrm>
            <a:off x="334963" y="390525"/>
            <a:ext cx="1223963" cy="5715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8" name="文本框 190"/>
          <p:cNvSpPr txBox="1">
            <a:spLocks noChangeArrowheads="1"/>
          </p:cNvSpPr>
          <p:nvPr/>
        </p:nvSpPr>
        <p:spPr bwMode="auto">
          <a:xfrm>
            <a:off x="338138" y="387350"/>
            <a:ext cx="1220788" cy="560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 第三章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企业合并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96"/>
          <p:cNvSpPr/>
          <p:nvPr/>
        </p:nvSpPr>
        <p:spPr>
          <a:xfrm>
            <a:off x="4968875" y="692150"/>
            <a:ext cx="7223125" cy="84138"/>
          </a:xfrm>
          <a:custGeom>
            <a:avLst/>
            <a:gdLst>
              <a:gd name="connsiteX0" fmla="*/ 0 w 7223124"/>
              <a:gd name="connsiteY0" fmla="*/ 0 h 84025"/>
              <a:gd name="connsiteX1" fmla="*/ 7223124 w 7223124"/>
              <a:gd name="connsiteY1" fmla="*/ 0 h 84025"/>
              <a:gd name="connsiteX2" fmla="*/ 7223124 w 7223124"/>
              <a:gd name="connsiteY2" fmla="*/ 84025 h 84025"/>
              <a:gd name="connsiteX3" fmla="*/ 0 w 7223124"/>
              <a:gd name="connsiteY3" fmla="*/ 84025 h 8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3124" h="84025">
                <a:moveTo>
                  <a:pt x="0" y="0"/>
                </a:moveTo>
                <a:lnTo>
                  <a:pt x="7223124" y="0"/>
                </a:lnTo>
                <a:lnTo>
                  <a:pt x="7223124" y="84025"/>
                </a:lnTo>
                <a:lnTo>
                  <a:pt x="0" y="84025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97"/>
          <p:cNvCxnSpPr/>
          <p:nvPr/>
        </p:nvCxnSpPr>
        <p:spPr>
          <a:xfrm>
            <a:off x="4943475" y="44450"/>
            <a:ext cx="7561263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98"/>
          <p:cNvCxnSpPr/>
          <p:nvPr/>
        </p:nvCxnSpPr>
        <p:spPr>
          <a:xfrm>
            <a:off x="4800600" y="115888"/>
            <a:ext cx="7775575" cy="0"/>
          </a:xfrm>
          <a:prstGeom prst="line">
            <a:avLst/>
          </a:prstGeom>
          <a:ln>
            <a:solidFill>
              <a:srgbClr val="2051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102"/>
          <p:cNvSpPr/>
          <p:nvPr/>
        </p:nvSpPr>
        <p:spPr>
          <a:xfrm>
            <a:off x="2551113" y="0"/>
            <a:ext cx="2498725" cy="179388"/>
          </a:xfrm>
          <a:custGeom>
            <a:avLst/>
            <a:gdLst>
              <a:gd name="connsiteX0" fmla="*/ 2286898 w 2497501"/>
              <a:gd name="connsiteY0" fmla="*/ 0 h 180032"/>
              <a:gd name="connsiteX1" fmla="*/ 2497501 w 2497501"/>
              <a:gd name="connsiteY1" fmla="*/ 0 h 180032"/>
              <a:gd name="connsiteX2" fmla="*/ 2370843 w 2497501"/>
              <a:gd name="connsiteY2" fmla="*/ 180032 h 180032"/>
              <a:gd name="connsiteX3" fmla="*/ 2160240 w 2497501"/>
              <a:gd name="connsiteY3" fmla="*/ 180032 h 180032"/>
              <a:gd name="connsiteX4" fmla="*/ 1854850 w 2497501"/>
              <a:gd name="connsiteY4" fmla="*/ 0 h 180032"/>
              <a:gd name="connsiteX5" fmla="*/ 2065453 w 2497501"/>
              <a:gd name="connsiteY5" fmla="*/ 0 h 180032"/>
              <a:gd name="connsiteX6" fmla="*/ 1938795 w 2497501"/>
              <a:gd name="connsiteY6" fmla="*/ 180032 h 180032"/>
              <a:gd name="connsiteX7" fmla="*/ 1728192 w 2497501"/>
              <a:gd name="connsiteY7" fmla="*/ 180032 h 180032"/>
              <a:gd name="connsiteX8" fmla="*/ 1422802 w 2497501"/>
              <a:gd name="connsiteY8" fmla="*/ 0 h 180032"/>
              <a:gd name="connsiteX9" fmla="*/ 1633405 w 2497501"/>
              <a:gd name="connsiteY9" fmla="*/ 0 h 180032"/>
              <a:gd name="connsiteX10" fmla="*/ 1506747 w 2497501"/>
              <a:gd name="connsiteY10" fmla="*/ 180032 h 180032"/>
              <a:gd name="connsiteX11" fmla="*/ 1296144 w 2497501"/>
              <a:gd name="connsiteY11" fmla="*/ 180032 h 180032"/>
              <a:gd name="connsiteX12" fmla="*/ 990754 w 2497501"/>
              <a:gd name="connsiteY12" fmla="*/ 0 h 180032"/>
              <a:gd name="connsiteX13" fmla="*/ 1201357 w 2497501"/>
              <a:gd name="connsiteY13" fmla="*/ 0 h 180032"/>
              <a:gd name="connsiteX14" fmla="*/ 1074699 w 2497501"/>
              <a:gd name="connsiteY14" fmla="*/ 180032 h 180032"/>
              <a:gd name="connsiteX15" fmla="*/ 864096 w 2497501"/>
              <a:gd name="connsiteY15" fmla="*/ 180032 h 180032"/>
              <a:gd name="connsiteX16" fmla="*/ 558706 w 2497501"/>
              <a:gd name="connsiteY16" fmla="*/ 0 h 180032"/>
              <a:gd name="connsiteX17" fmla="*/ 769309 w 2497501"/>
              <a:gd name="connsiteY17" fmla="*/ 0 h 180032"/>
              <a:gd name="connsiteX18" fmla="*/ 642651 w 2497501"/>
              <a:gd name="connsiteY18" fmla="*/ 180032 h 180032"/>
              <a:gd name="connsiteX19" fmla="*/ 432048 w 2497501"/>
              <a:gd name="connsiteY19" fmla="*/ 180032 h 180032"/>
              <a:gd name="connsiteX20" fmla="*/ 126658 w 2497501"/>
              <a:gd name="connsiteY20" fmla="*/ 0 h 180032"/>
              <a:gd name="connsiteX21" fmla="*/ 337261 w 2497501"/>
              <a:gd name="connsiteY21" fmla="*/ 0 h 180032"/>
              <a:gd name="connsiteX22" fmla="*/ 210603 w 2497501"/>
              <a:gd name="connsiteY22" fmla="*/ 180032 h 180032"/>
              <a:gd name="connsiteX23" fmla="*/ 0 w 2497501"/>
              <a:gd name="connsiteY2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497501" h="180032">
                <a:moveTo>
                  <a:pt x="2286898" y="0"/>
                </a:moveTo>
                <a:lnTo>
                  <a:pt x="2497501" y="0"/>
                </a:lnTo>
                <a:lnTo>
                  <a:pt x="2370843" y="180032"/>
                </a:lnTo>
                <a:lnTo>
                  <a:pt x="2160240" y="180032"/>
                </a:lnTo>
                <a:close/>
                <a:moveTo>
                  <a:pt x="1854850" y="0"/>
                </a:moveTo>
                <a:lnTo>
                  <a:pt x="2065453" y="0"/>
                </a:lnTo>
                <a:lnTo>
                  <a:pt x="1938795" y="180032"/>
                </a:lnTo>
                <a:lnTo>
                  <a:pt x="1728192" y="180032"/>
                </a:lnTo>
                <a:close/>
                <a:moveTo>
                  <a:pt x="1422802" y="0"/>
                </a:moveTo>
                <a:lnTo>
                  <a:pt x="1633405" y="0"/>
                </a:lnTo>
                <a:lnTo>
                  <a:pt x="1506747" y="180032"/>
                </a:lnTo>
                <a:lnTo>
                  <a:pt x="1296144" y="180032"/>
                </a:lnTo>
                <a:close/>
                <a:moveTo>
                  <a:pt x="990754" y="0"/>
                </a:moveTo>
                <a:lnTo>
                  <a:pt x="1201357" y="0"/>
                </a:lnTo>
                <a:lnTo>
                  <a:pt x="1074699" y="180032"/>
                </a:lnTo>
                <a:lnTo>
                  <a:pt x="864096" y="180032"/>
                </a:lnTo>
                <a:close/>
                <a:moveTo>
                  <a:pt x="558706" y="0"/>
                </a:moveTo>
                <a:lnTo>
                  <a:pt x="769309" y="0"/>
                </a:lnTo>
                <a:lnTo>
                  <a:pt x="642651" y="180032"/>
                </a:lnTo>
                <a:lnTo>
                  <a:pt x="432048" y="180032"/>
                </a:lnTo>
                <a:close/>
                <a:moveTo>
                  <a:pt x="126658" y="0"/>
                </a:moveTo>
                <a:lnTo>
                  <a:pt x="337261" y="0"/>
                </a:lnTo>
                <a:lnTo>
                  <a:pt x="210603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103"/>
          <p:cNvSpPr/>
          <p:nvPr/>
        </p:nvSpPr>
        <p:spPr>
          <a:xfrm>
            <a:off x="11857038" y="0"/>
            <a:ext cx="360363" cy="179388"/>
          </a:xfrm>
          <a:custGeom>
            <a:avLst/>
            <a:gdLst>
              <a:gd name="connsiteX0" fmla="*/ 45008 w 360040"/>
              <a:gd name="connsiteY0" fmla="*/ 0 h 180032"/>
              <a:gd name="connsiteX1" fmla="*/ 360040 w 360040"/>
              <a:gd name="connsiteY1" fmla="*/ 0 h 180032"/>
              <a:gd name="connsiteX2" fmla="*/ 360040 w 360040"/>
              <a:gd name="connsiteY2" fmla="*/ 180032 h 180032"/>
              <a:gd name="connsiteX3" fmla="*/ 0 w 360040"/>
              <a:gd name="connsiteY3" fmla="*/ 180032 h 18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0" h="180032">
                <a:moveTo>
                  <a:pt x="45008" y="0"/>
                </a:moveTo>
                <a:lnTo>
                  <a:pt x="360040" y="0"/>
                </a:lnTo>
                <a:lnTo>
                  <a:pt x="360040" y="180032"/>
                </a:lnTo>
                <a:lnTo>
                  <a:pt x="0" y="180032"/>
                </a:lnTo>
                <a:close/>
              </a:path>
            </a:pathLst>
          </a:cu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圆角矩形 79"/>
          <p:cNvSpPr/>
          <p:nvPr/>
        </p:nvSpPr>
        <p:spPr>
          <a:xfrm>
            <a:off x="-4762" y="-387350"/>
            <a:ext cx="1847850" cy="7920038"/>
          </a:xfrm>
          <a:prstGeom prst="roundRect">
            <a:avLst/>
          </a:prstGeom>
          <a:solidFill>
            <a:srgbClr val="205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" name="直接连接符 114"/>
          <p:cNvCxnSpPr/>
          <p:nvPr/>
        </p:nvCxnSpPr>
        <p:spPr>
          <a:xfrm>
            <a:off x="227013" y="6669088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115"/>
          <p:cNvCxnSpPr/>
          <p:nvPr/>
        </p:nvCxnSpPr>
        <p:spPr>
          <a:xfrm>
            <a:off x="227013" y="6597650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16"/>
          <p:cNvCxnSpPr/>
          <p:nvPr/>
        </p:nvCxnSpPr>
        <p:spPr>
          <a:xfrm>
            <a:off x="227013" y="6742113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27" name="组合 117"/>
          <p:cNvGrpSpPr/>
          <p:nvPr userDrawn="1"/>
        </p:nvGrpSpPr>
        <p:grpSpPr>
          <a:xfrm>
            <a:off x="-101600" y="3373438"/>
            <a:ext cx="1944688" cy="144462"/>
            <a:chOff x="-96688" y="2708920"/>
            <a:chExt cx="1943521" cy="144016"/>
          </a:xfrm>
        </p:grpSpPr>
        <p:cxnSp>
          <p:nvCxnSpPr>
            <p:cNvPr id="12" name="直接连接符 118"/>
            <p:cNvCxnSpPr/>
            <p:nvPr/>
          </p:nvCxnSpPr>
          <p:spPr>
            <a:xfrm flipH="1">
              <a:off x="1199522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19"/>
            <p:cNvCxnSpPr/>
            <p:nvPr/>
          </p:nvCxnSpPr>
          <p:spPr>
            <a:xfrm flipH="1">
              <a:off x="1270916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20"/>
            <p:cNvCxnSpPr/>
            <p:nvPr/>
          </p:nvCxnSpPr>
          <p:spPr>
            <a:xfrm flipH="1">
              <a:off x="134389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21"/>
            <p:cNvCxnSpPr/>
            <p:nvPr/>
          </p:nvCxnSpPr>
          <p:spPr>
            <a:xfrm flipH="1">
              <a:off x="1415292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22"/>
            <p:cNvCxnSpPr/>
            <p:nvPr/>
          </p:nvCxnSpPr>
          <p:spPr>
            <a:xfrm flipH="1">
              <a:off x="1488273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23"/>
            <p:cNvCxnSpPr/>
            <p:nvPr/>
          </p:nvCxnSpPr>
          <p:spPr>
            <a:xfrm flipH="1">
              <a:off x="155966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24"/>
            <p:cNvCxnSpPr/>
            <p:nvPr/>
          </p:nvCxnSpPr>
          <p:spPr>
            <a:xfrm flipH="1">
              <a:off x="1631063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25"/>
            <p:cNvCxnSpPr/>
            <p:nvPr/>
          </p:nvCxnSpPr>
          <p:spPr>
            <a:xfrm flipH="1">
              <a:off x="1702457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26"/>
            <p:cNvCxnSpPr/>
            <p:nvPr/>
          </p:nvCxnSpPr>
          <p:spPr>
            <a:xfrm flipH="1">
              <a:off x="1120194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127"/>
            <p:cNvCxnSpPr/>
            <p:nvPr/>
          </p:nvCxnSpPr>
          <p:spPr>
            <a:xfrm flipH="1">
              <a:off x="1055145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128"/>
            <p:cNvCxnSpPr/>
            <p:nvPr/>
          </p:nvCxnSpPr>
          <p:spPr>
            <a:xfrm flipH="1">
              <a:off x="983751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29"/>
            <p:cNvCxnSpPr/>
            <p:nvPr/>
          </p:nvCxnSpPr>
          <p:spPr>
            <a:xfrm flipH="1">
              <a:off x="910770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30"/>
            <p:cNvCxnSpPr/>
            <p:nvPr/>
          </p:nvCxnSpPr>
          <p:spPr>
            <a:xfrm flipH="1">
              <a:off x="1772265" y="2781720"/>
              <a:ext cx="71395" cy="71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163"/>
            <p:cNvCxnSpPr/>
            <p:nvPr/>
          </p:nvCxnSpPr>
          <p:spPr>
            <a:xfrm flipH="1">
              <a:off x="839375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69"/>
            <p:cNvCxnSpPr/>
            <p:nvPr/>
          </p:nvCxnSpPr>
          <p:spPr>
            <a:xfrm flipH="1">
              <a:off x="767981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71"/>
            <p:cNvCxnSpPr/>
            <p:nvPr/>
          </p:nvCxnSpPr>
          <p:spPr>
            <a:xfrm flipH="1">
              <a:off x="695000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74"/>
            <p:cNvCxnSpPr/>
            <p:nvPr/>
          </p:nvCxnSpPr>
          <p:spPr>
            <a:xfrm flipH="1">
              <a:off x="623604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75"/>
            <p:cNvCxnSpPr/>
            <p:nvPr/>
          </p:nvCxnSpPr>
          <p:spPr>
            <a:xfrm flipH="1">
              <a:off x="550623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6"/>
            <p:cNvCxnSpPr/>
            <p:nvPr/>
          </p:nvCxnSpPr>
          <p:spPr>
            <a:xfrm flipH="1">
              <a:off x="479229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177"/>
            <p:cNvCxnSpPr/>
            <p:nvPr/>
          </p:nvCxnSpPr>
          <p:spPr>
            <a:xfrm flipH="1">
              <a:off x="407834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78"/>
            <p:cNvCxnSpPr/>
            <p:nvPr/>
          </p:nvCxnSpPr>
          <p:spPr>
            <a:xfrm flipH="1">
              <a:off x="334853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179"/>
            <p:cNvCxnSpPr/>
            <p:nvPr/>
          </p:nvCxnSpPr>
          <p:spPr>
            <a:xfrm flipH="1">
              <a:off x="263459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180"/>
            <p:cNvCxnSpPr/>
            <p:nvPr/>
          </p:nvCxnSpPr>
          <p:spPr>
            <a:xfrm flipH="1">
              <a:off x="192064" y="2708920"/>
              <a:ext cx="142789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181"/>
            <p:cNvCxnSpPr/>
            <p:nvPr/>
          </p:nvCxnSpPr>
          <p:spPr>
            <a:xfrm flipH="1">
              <a:off x="119082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182"/>
            <p:cNvCxnSpPr/>
            <p:nvPr/>
          </p:nvCxnSpPr>
          <p:spPr>
            <a:xfrm flipH="1">
              <a:off x="47688" y="2708920"/>
              <a:ext cx="144375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183"/>
            <p:cNvCxnSpPr/>
            <p:nvPr/>
          </p:nvCxnSpPr>
          <p:spPr>
            <a:xfrm flipH="1">
              <a:off x="-25294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184"/>
            <p:cNvCxnSpPr/>
            <p:nvPr/>
          </p:nvCxnSpPr>
          <p:spPr>
            <a:xfrm flipH="1">
              <a:off x="-96688" y="2708920"/>
              <a:ext cx="144376" cy="1440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28" name="组合 89"/>
          <p:cNvGrpSpPr/>
          <p:nvPr userDrawn="1"/>
        </p:nvGrpSpPr>
        <p:grpSpPr>
          <a:xfrm>
            <a:off x="-541337" y="1700213"/>
            <a:ext cx="2376487" cy="720725"/>
            <a:chOff x="-456728" y="1704008"/>
            <a:chExt cx="2376264" cy="720080"/>
          </a:xfrm>
        </p:grpSpPr>
        <p:sp>
          <p:nvSpPr>
            <p:cNvPr id="40" name="六边形 90"/>
            <p:cNvSpPr/>
            <p:nvPr/>
          </p:nvSpPr>
          <p:spPr>
            <a:xfrm rot="5400000">
              <a:off x="206124" y="1937840"/>
              <a:ext cx="329904" cy="287311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1" name="直接连接符 91"/>
            <p:cNvCxnSpPr/>
            <p:nvPr/>
          </p:nvCxnSpPr>
          <p:spPr>
            <a:xfrm>
              <a:off x="551240" y="2076736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92"/>
            <p:cNvSpPr/>
            <p:nvPr/>
          </p:nvSpPr>
          <p:spPr>
            <a:xfrm>
              <a:off x="695689" y="1704008"/>
              <a:ext cx="1152416" cy="720080"/>
            </a:xfrm>
            <a:prstGeom prst="rect">
              <a:avLst/>
            </a:prstGeom>
            <a:solidFill>
              <a:srgbClr val="BDD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3" name="直接连接符 93"/>
            <p:cNvCxnSpPr/>
            <p:nvPr/>
          </p:nvCxnSpPr>
          <p:spPr>
            <a:xfrm>
              <a:off x="-456728" y="2076736"/>
              <a:ext cx="6476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94"/>
          <p:cNvSpPr txBox="1">
            <a:spLocks noChangeArrowheads="1"/>
          </p:cNvSpPr>
          <p:nvPr/>
        </p:nvSpPr>
        <p:spPr bwMode="auto">
          <a:xfrm>
            <a:off x="681038" y="1731963"/>
            <a:ext cx="1079500" cy="706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同一控制下企业合并的会计处理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45" name="矩形 95"/>
          <p:cNvSpPr/>
          <p:nvPr/>
        </p:nvSpPr>
        <p:spPr>
          <a:xfrm>
            <a:off x="646113" y="1724025"/>
            <a:ext cx="1081088" cy="661988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文本框 131"/>
          <p:cNvSpPr txBox="1">
            <a:spLocks noChangeArrowheads="1"/>
          </p:cNvSpPr>
          <p:nvPr/>
        </p:nvSpPr>
        <p:spPr bwMode="auto">
          <a:xfrm>
            <a:off x="106363" y="1908175"/>
            <a:ext cx="360363" cy="368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232" name="组合 132"/>
          <p:cNvGrpSpPr/>
          <p:nvPr userDrawn="1"/>
        </p:nvGrpSpPr>
        <p:grpSpPr>
          <a:xfrm>
            <a:off x="-541337" y="1084263"/>
            <a:ext cx="2376487" cy="515937"/>
            <a:chOff x="-456728" y="881557"/>
            <a:chExt cx="2376264" cy="515798"/>
          </a:xfrm>
        </p:grpSpPr>
        <p:sp>
          <p:nvSpPr>
            <p:cNvPr id="48" name="六边形 133"/>
            <p:cNvSpPr/>
            <p:nvPr/>
          </p:nvSpPr>
          <p:spPr>
            <a:xfrm rot="5400000">
              <a:off x="206813" y="986280"/>
              <a:ext cx="328524" cy="287311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9" name="直接连接符 134"/>
            <p:cNvCxnSpPr/>
            <p:nvPr/>
          </p:nvCxnSpPr>
          <p:spPr>
            <a:xfrm>
              <a:off x="551240" y="1156120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矩形 135"/>
            <p:cNvSpPr/>
            <p:nvPr/>
          </p:nvSpPr>
          <p:spPr>
            <a:xfrm>
              <a:off x="695689" y="881557"/>
              <a:ext cx="1152416" cy="5157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文本框 136"/>
            <p:cNvSpPr txBox="1">
              <a:spLocks noChangeArrowheads="1"/>
            </p:cNvSpPr>
            <p:nvPr/>
          </p:nvSpPr>
          <p:spPr bwMode="auto">
            <a:xfrm>
              <a:off x="622671" y="1022806"/>
              <a:ext cx="1152416" cy="27615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20517C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endParaRPr>
            </a:p>
          </p:txBody>
        </p:sp>
        <p:cxnSp>
          <p:nvCxnSpPr>
            <p:cNvPr id="52" name="直接连接符 137"/>
            <p:cNvCxnSpPr/>
            <p:nvPr/>
          </p:nvCxnSpPr>
          <p:spPr>
            <a:xfrm>
              <a:off x="-456728" y="1156120"/>
              <a:ext cx="64764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文本框 138"/>
          <p:cNvSpPr txBox="1">
            <a:spLocks noChangeArrowheads="1"/>
          </p:cNvSpPr>
          <p:nvPr/>
        </p:nvSpPr>
        <p:spPr bwMode="auto">
          <a:xfrm>
            <a:off x="623888" y="933450"/>
            <a:ext cx="935038" cy="2778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20517C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54" name="文本框 143"/>
          <p:cNvSpPr txBox="1">
            <a:spLocks noChangeArrowheads="1"/>
          </p:cNvSpPr>
          <p:nvPr/>
        </p:nvSpPr>
        <p:spPr bwMode="auto">
          <a:xfrm>
            <a:off x="623888" y="942975"/>
            <a:ext cx="576263" cy="327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55" name="文本框 145"/>
          <p:cNvSpPr txBox="1">
            <a:spLocks noChangeArrowheads="1"/>
          </p:cNvSpPr>
          <p:nvPr/>
        </p:nvSpPr>
        <p:spPr bwMode="auto">
          <a:xfrm>
            <a:off x="517525" y="1103313"/>
            <a:ext cx="1362075" cy="5016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企业合并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概述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56" name="文本框 146"/>
          <p:cNvSpPr txBox="1">
            <a:spLocks noChangeArrowheads="1"/>
          </p:cNvSpPr>
          <p:nvPr/>
        </p:nvSpPr>
        <p:spPr bwMode="auto">
          <a:xfrm>
            <a:off x="106363" y="1154113"/>
            <a:ext cx="360363" cy="3698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9237" name="组合 147"/>
          <p:cNvGrpSpPr/>
          <p:nvPr userDrawn="1"/>
        </p:nvGrpSpPr>
        <p:grpSpPr>
          <a:xfrm>
            <a:off x="-542925" y="2536825"/>
            <a:ext cx="2376488" cy="719138"/>
            <a:chOff x="-456728" y="1704008"/>
            <a:chExt cx="2376264" cy="720080"/>
          </a:xfrm>
        </p:grpSpPr>
        <p:sp>
          <p:nvSpPr>
            <p:cNvPr id="58" name="六边形 148"/>
            <p:cNvSpPr/>
            <p:nvPr/>
          </p:nvSpPr>
          <p:spPr>
            <a:xfrm rot="5400000">
              <a:off x="206555" y="1937878"/>
              <a:ext cx="329043" cy="287310"/>
            </a:xfrm>
            <a:prstGeom prst="hexagon">
              <a:avLst/>
            </a:prstGeom>
            <a:solidFill>
              <a:srgbClr val="20517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9" name="直接连接符 149"/>
            <p:cNvCxnSpPr/>
            <p:nvPr/>
          </p:nvCxnSpPr>
          <p:spPr>
            <a:xfrm>
              <a:off x="551240" y="2075970"/>
              <a:ext cx="13682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矩形 150"/>
            <p:cNvSpPr/>
            <p:nvPr/>
          </p:nvSpPr>
          <p:spPr>
            <a:xfrm>
              <a:off x="695688" y="1704008"/>
              <a:ext cx="1152416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1" name="直接连接符 151"/>
            <p:cNvCxnSpPr/>
            <p:nvPr/>
          </p:nvCxnSpPr>
          <p:spPr>
            <a:xfrm>
              <a:off x="-456728" y="2075970"/>
              <a:ext cx="6476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文本框 152"/>
          <p:cNvSpPr txBox="1">
            <a:spLocks noChangeArrowheads="1"/>
          </p:cNvSpPr>
          <p:nvPr/>
        </p:nvSpPr>
        <p:spPr bwMode="auto">
          <a:xfrm>
            <a:off x="106363" y="2733675"/>
            <a:ext cx="360363" cy="368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3" name="文本框 153"/>
          <p:cNvSpPr txBox="1">
            <a:spLocks noChangeArrowheads="1"/>
          </p:cNvSpPr>
          <p:nvPr/>
        </p:nvSpPr>
        <p:spPr bwMode="auto">
          <a:xfrm>
            <a:off x="619125" y="2555875"/>
            <a:ext cx="1187450" cy="706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非同一控制下企业合并的会计处理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cxnSp>
        <p:nvCxnSpPr>
          <p:cNvPr id="64" name="直接连接符 154"/>
          <p:cNvCxnSpPr/>
          <p:nvPr/>
        </p:nvCxnSpPr>
        <p:spPr>
          <a:xfrm>
            <a:off x="227013" y="257175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155"/>
          <p:cNvCxnSpPr/>
          <p:nvPr/>
        </p:nvCxnSpPr>
        <p:spPr>
          <a:xfrm>
            <a:off x="227013" y="185738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156"/>
          <p:cNvCxnSpPr/>
          <p:nvPr/>
        </p:nvCxnSpPr>
        <p:spPr>
          <a:xfrm>
            <a:off x="227013" y="328613"/>
            <a:ext cx="14049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105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4083050"/>
            <a:ext cx="1008063" cy="325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会计准则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68" name="文本框 106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550863" y="3578225"/>
            <a:ext cx="1223963" cy="327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  <a:cs typeface="+mn-cs"/>
                <a:sym typeface="+mn-lt"/>
              </a:rPr>
              <a:t>CPA</a:t>
            </a: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考试题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69" name="文本框 107">
            <a:hlinkClick r:id="rId5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4614863"/>
            <a:ext cx="1008063" cy="327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教学案列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0" name="文本框 108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5119688"/>
            <a:ext cx="1008063" cy="325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教学大纲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1" name="文本框 109">
            <a:hlinkClick r:id="rId7" action="ppaction://hlinkfile"/>
          </p:cNvPr>
          <p:cNvSpPr txBox="1">
            <a:spLocks noChangeArrowheads="1"/>
          </p:cNvSpPr>
          <p:nvPr/>
        </p:nvSpPr>
        <p:spPr bwMode="auto">
          <a:xfrm>
            <a:off x="582613" y="5637213"/>
            <a:ext cx="1081088" cy="327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 </a:t>
            </a: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教学视频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2" name="文本框 110">
            <a:hlinkClick r:id="rId8" action="ppaction://hlinkfile"/>
          </p:cNvPr>
          <p:cNvSpPr txBox="1">
            <a:spLocks noChangeArrowheads="1"/>
          </p:cNvSpPr>
          <p:nvPr/>
        </p:nvSpPr>
        <p:spPr bwMode="auto">
          <a:xfrm>
            <a:off x="623888" y="6165850"/>
            <a:ext cx="1079500" cy="3254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lt"/>
              </a:rPr>
              <a:t>作业系统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lt"/>
            </a:endParaRPr>
          </a:p>
        </p:txBody>
      </p:sp>
      <p:sp>
        <p:nvSpPr>
          <p:cNvPr id="73" name="Freeform 9"/>
          <p:cNvSpPr>
            <a:spLocks noEditPoints="1" noChangeArrowheads="1"/>
          </p:cNvSpPr>
          <p:nvPr/>
        </p:nvSpPr>
        <p:spPr bwMode="auto">
          <a:xfrm>
            <a:off x="263525" y="4106863"/>
            <a:ext cx="290513" cy="287338"/>
          </a:xfrm>
          <a:custGeom>
            <a:avLst/>
            <a:gdLst>
              <a:gd name="T0" fmla="*/ 99 w 197"/>
              <a:gd name="T1" fmla="*/ 0 h 196"/>
              <a:gd name="T2" fmla="*/ 0 w 197"/>
              <a:gd name="T3" fmla="*/ 98 h 196"/>
              <a:gd name="T4" fmla="*/ 99 w 197"/>
              <a:gd name="T5" fmla="*/ 196 h 196"/>
              <a:gd name="T6" fmla="*/ 197 w 197"/>
              <a:gd name="T7" fmla="*/ 98 h 196"/>
              <a:gd name="T8" fmla="*/ 99 w 197"/>
              <a:gd name="T9" fmla="*/ 0 h 196"/>
              <a:gd name="T10" fmla="*/ 99 w 197"/>
              <a:gd name="T11" fmla="*/ 174 h 196"/>
              <a:gd name="T12" fmla="*/ 23 w 197"/>
              <a:gd name="T13" fmla="*/ 98 h 196"/>
              <a:gd name="T14" fmla="*/ 99 w 197"/>
              <a:gd name="T15" fmla="*/ 22 h 196"/>
              <a:gd name="T16" fmla="*/ 174 w 197"/>
              <a:gd name="T17" fmla="*/ 98 h 196"/>
              <a:gd name="T18" fmla="*/ 99 w 197"/>
              <a:gd name="T19" fmla="*/ 174 h 196"/>
              <a:gd name="T20" fmla="*/ 56 w 197"/>
              <a:gd name="T21" fmla="*/ 141 h 196"/>
              <a:gd name="T22" fmla="*/ 115 w 197"/>
              <a:gd name="T23" fmla="*/ 114 h 196"/>
              <a:gd name="T24" fmla="*/ 141 w 197"/>
              <a:gd name="T25" fmla="*/ 55 h 196"/>
              <a:gd name="T26" fmla="*/ 83 w 197"/>
              <a:gd name="T27" fmla="*/ 82 h 196"/>
              <a:gd name="T28" fmla="*/ 56 w 197"/>
              <a:gd name="T29" fmla="*/ 141 h 196"/>
              <a:gd name="T30" fmla="*/ 109 w 197"/>
              <a:gd name="T31" fmla="*/ 109 h 196"/>
              <a:gd name="T32" fmla="*/ 66 w 197"/>
              <a:gd name="T33" fmla="*/ 130 h 196"/>
              <a:gd name="T34" fmla="*/ 88 w 197"/>
              <a:gd name="T35" fmla="*/ 87 h 196"/>
              <a:gd name="T36" fmla="*/ 109 w 197"/>
              <a:gd name="T37" fmla="*/ 10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7" h="196">
                <a:moveTo>
                  <a:pt x="99" y="0"/>
                </a:moveTo>
                <a:cubicBezTo>
                  <a:pt x="44" y="0"/>
                  <a:pt x="0" y="44"/>
                  <a:pt x="0" y="98"/>
                </a:cubicBezTo>
                <a:cubicBezTo>
                  <a:pt x="0" y="152"/>
                  <a:pt x="44" y="196"/>
                  <a:pt x="99" y="196"/>
                </a:cubicBezTo>
                <a:cubicBezTo>
                  <a:pt x="153" y="196"/>
                  <a:pt x="197" y="152"/>
                  <a:pt x="197" y="98"/>
                </a:cubicBezTo>
                <a:cubicBezTo>
                  <a:pt x="197" y="44"/>
                  <a:pt x="153" y="0"/>
                  <a:pt x="99" y="0"/>
                </a:cubicBezTo>
                <a:close/>
                <a:moveTo>
                  <a:pt x="99" y="174"/>
                </a:moveTo>
                <a:cubicBezTo>
                  <a:pt x="57" y="174"/>
                  <a:pt x="23" y="140"/>
                  <a:pt x="23" y="98"/>
                </a:cubicBezTo>
                <a:cubicBezTo>
                  <a:pt x="23" y="56"/>
                  <a:pt x="57" y="22"/>
                  <a:pt x="99" y="22"/>
                </a:cubicBezTo>
                <a:cubicBezTo>
                  <a:pt x="140" y="22"/>
                  <a:pt x="174" y="56"/>
                  <a:pt x="174" y="98"/>
                </a:cubicBezTo>
                <a:cubicBezTo>
                  <a:pt x="174" y="140"/>
                  <a:pt x="140" y="174"/>
                  <a:pt x="99" y="174"/>
                </a:cubicBezTo>
                <a:close/>
                <a:moveTo>
                  <a:pt x="56" y="141"/>
                </a:moveTo>
                <a:cubicBezTo>
                  <a:pt x="115" y="114"/>
                  <a:pt x="115" y="114"/>
                  <a:pt x="115" y="114"/>
                </a:cubicBezTo>
                <a:cubicBezTo>
                  <a:pt x="141" y="55"/>
                  <a:pt x="141" y="55"/>
                  <a:pt x="141" y="55"/>
                </a:cubicBezTo>
                <a:cubicBezTo>
                  <a:pt x="83" y="82"/>
                  <a:pt x="83" y="82"/>
                  <a:pt x="83" y="82"/>
                </a:cubicBezTo>
                <a:lnTo>
                  <a:pt x="56" y="141"/>
                </a:lnTo>
                <a:close/>
                <a:moveTo>
                  <a:pt x="109" y="109"/>
                </a:moveTo>
                <a:cubicBezTo>
                  <a:pt x="66" y="130"/>
                  <a:pt x="66" y="130"/>
                  <a:pt x="66" y="130"/>
                </a:cubicBezTo>
                <a:cubicBezTo>
                  <a:pt x="88" y="87"/>
                  <a:pt x="88" y="87"/>
                  <a:pt x="88" y="87"/>
                </a:cubicBezTo>
                <a:lnTo>
                  <a:pt x="109" y="1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74" name="KSO_Shape"/>
          <p:cNvSpPr/>
          <p:nvPr/>
        </p:nvSpPr>
        <p:spPr bwMode="auto">
          <a:xfrm>
            <a:off x="263525" y="5116513"/>
            <a:ext cx="287338" cy="290513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5" name="KSO_Shape"/>
          <p:cNvSpPr/>
          <p:nvPr/>
        </p:nvSpPr>
        <p:spPr>
          <a:xfrm flipH="1">
            <a:off x="263525" y="4665663"/>
            <a:ext cx="287338" cy="203200"/>
          </a:xfrm>
          <a:custGeom>
            <a:avLst/>
            <a:gdLst>
              <a:gd name="connsiteX0" fmla="*/ 7782622 w 7782622"/>
              <a:gd name="connsiteY0" fmla="*/ 1956116 h 5514836"/>
              <a:gd name="connsiteX1" fmla="*/ 1120218 w 7782622"/>
              <a:gd name="connsiteY1" fmla="*/ 1956116 h 5514836"/>
              <a:gd name="connsiteX2" fmla="*/ 4 w 7782622"/>
              <a:gd name="connsiteY2" fmla="*/ 5514836 h 5514836"/>
              <a:gd name="connsiteX3" fmla="*/ 6662408 w 7782622"/>
              <a:gd name="connsiteY3" fmla="*/ 5514836 h 5514836"/>
              <a:gd name="connsiteX4" fmla="*/ 2210075 w 7782622"/>
              <a:gd name="connsiteY4" fmla="*/ 0 h 5514836"/>
              <a:gd name="connsiteX5" fmla="*/ 0 w 7782622"/>
              <a:gd name="connsiteY5" fmla="*/ 0 h 5514836"/>
              <a:gd name="connsiteX6" fmla="*/ 0 w 7782622"/>
              <a:gd name="connsiteY6" fmla="*/ 1356040 h 5514836"/>
              <a:gd name="connsiteX7" fmla="*/ 2 w 7782622"/>
              <a:gd name="connsiteY7" fmla="*/ 1356040 h 5514836"/>
              <a:gd name="connsiteX8" fmla="*/ 2 w 7782622"/>
              <a:gd name="connsiteY8" fmla="*/ 4425111 h 5514836"/>
              <a:gd name="connsiteX9" fmla="*/ 872566 w 7782622"/>
              <a:gd name="connsiteY9" fmla="*/ 1653131 h 5514836"/>
              <a:gd name="connsiteX10" fmla="*/ 6705945 w 7782622"/>
              <a:gd name="connsiteY10" fmla="*/ 1653131 h 5514836"/>
              <a:gd name="connsiteX11" fmla="*/ 6705945 w 7782622"/>
              <a:gd name="connsiteY11" fmla="*/ 984566 h 5514836"/>
              <a:gd name="connsiteX12" fmla="*/ 2611236 w 7782622"/>
              <a:gd name="connsiteY12" fmla="*/ 984566 h 5514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782622" h="5514836">
                <a:moveTo>
                  <a:pt x="7782622" y="1956116"/>
                </a:moveTo>
                <a:lnTo>
                  <a:pt x="1120218" y="1956116"/>
                </a:lnTo>
                <a:lnTo>
                  <a:pt x="4" y="5514836"/>
                </a:lnTo>
                <a:lnTo>
                  <a:pt x="6662408" y="5514836"/>
                </a:lnTo>
                <a:close/>
                <a:moveTo>
                  <a:pt x="2210075" y="0"/>
                </a:moveTo>
                <a:lnTo>
                  <a:pt x="0" y="0"/>
                </a:lnTo>
                <a:lnTo>
                  <a:pt x="0" y="1356040"/>
                </a:lnTo>
                <a:lnTo>
                  <a:pt x="2" y="1356040"/>
                </a:lnTo>
                <a:lnTo>
                  <a:pt x="2" y="4425111"/>
                </a:lnTo>
                <a:lnTo>
                  <a:pt x="872566" y="1653131"/>
                </a:lnTo>
                <a:lnTo>
                  <a:pt x="6705945" y="1653131"/>
                </a:lnTo>
                <a:lnTo>
                  <a:pt x="6705945" y="984566"/>
                </a:lnTo>
                <a:lnTo>
                  <a:pt x="2611236" y="9845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KSO_Shape"/>
          <p:cNvSpPr/>
          <p:nvPr/>
        </p:nvSpPr>
        <p:spPr bwMode="auto">
          <a:xfrm flipV="1">
            <a:off x="263525" y="5661025"/>
            <a:ext cx="300038" cy="288925"/>
          </a:xfrm>
          <a:custGeom>
            <a:avLst/>
            <a:gdLst>
              <a:gd name="T0" fmla="*/ 1620166 w 3766"/>
              <a:gd name="T1" fmla="*/ 72220 h 3615"/>
              <a:gd name="T2" fmla="*/ 1800397 w 3766"/>
              <a:gd name="T3" fmla="*/ 252530 h 3615"/>
              <a:gd name="T4" fmla="*/ 1620166 w 3766"/>
              <a:gd name="T5" fmla="*/ 504582 h 3615"/>
              <a:gd name="T6" fmla="*/ 1800397 w 3766"/>
              <a:gd name="T7" fmla="*/ 1405178 h 3615"/>
              <a:gd name="T8" fmla="*/ 1620166 w 3766"/>
              <a:gd name="T9" fmla="*/ 1476919 h 3615"/>
              <a:gd name="T10" fmla="*/ 1800397 w 3766"/>
              <a:gd name="T11" fmla="*/ 1657229 h 3615"/>
              <a:gd name="T12" fmla="*/ 0 w 3766"/>
              <a:gd name="T13" fmla="*/ 1728971 h 3615"/>
              <a:gd name="T14" fmla="*/ 180231 w 3766"/>
              <a:gd name="T15" fmla="*/ 1657229 h 3615"/>
              <a:gd name="T16" fmla="*/ 0 w 3766"/>
              <a:gd name="T17" fmla="*/ 1476919 h 3615"/>
              <a:gd name="T18" fmla="*/ 36333 w 3766"/>
              <a:gd name="T19" fmla="*/ 1405178 h 3615"/>
              <a:gd name="T20" fmla="*/ 216086 w 3766"/>
              <a:gd name="T21" fmla="*/ 468711 h 3615"/>
              <a:gd name="T22" fmla="*/ 0 w 3766"/>
              <a:gd name="T23" fmla="*/ 324272 h 3615"/>
              <a:gd name="T24" fmla="*/ 180231 w 3766"/>
              <a:gd name="T25" fmla="*/ 252530 h 3615"/>
              <a:gd name="T26" fmla="*/ 0 w 3766"/>
              <a:gd name="T27" fmla="*/ 72220 h 3615"/>
              <a:gd name="T28" fmla="*/ 1800397 w 3766"/>
              <a:gd name="T29" fmla="*/ 0 h 3615"/>
              <a:gd name="T30" fmla="*/ 1187994 w 3766"/>
              <a:gd name="T31" fmla="*/ 1657229 h 3615"/>
              <a:gd name="T32" fmla="*/ 1476268 w 3766"/>
              <a:gd name="T33" fmla="*/ 1476919 h 3615"/>
              <a:gd name="T34" fmla="*/ 1187994 w 3766"/>
              <a:gd name="T35" fmla="*/ 1657229 h 3615"/>
              <a:gd name="T36" fmla="*/ 1044096 w 3766"/>
              <a:gd name="T37" fmla="*/ 1657229 h 3615"/>
              <a:gd name="T38" fmla="*/ 756301 w 3766"/>
              <a:gd name="T39" fmla="*/ 1476919 h 3615"/>
              <a:gd name="T40" fmla="*/ 324129 w 3766"/>
              <a:gd name="T41" fmla="*/ 1657229 h 3615"/>
              <a:gd name="T42" fmla="*/ 611925 w 3766"/>
              <a:gd name="T43" fmla="*/ 1476919 h 3615"/>
              <a:gd name="T44" fmla="*/ 324129 w 3766"/>
              <a:gd name="T45" fmla="*/ 1657229 h 3615"/>
              <a:gd name="T46" fmla="*/ 324129 w 3766"/>
              <a:gd name="T47" fmla="*/ 72220 h 3615"/>
              <a:gd name="T48" fmla="*/ 611925 w 3766"/>
              <a:gd name="T49" fmla="*/ 252530 h 3615"/>
              <a:gd name="T50" fmla="*/ 1044096 w 3766"/>
              <a:gd name="T51" fmla="*/ 72220 h 3615"/>
              <a:gd name="T52" fmla="*/ 756301 w 3766"/>
              <a:gd name="T53" fmla="*/ 252530 h 3615"/>
              <a:gd name="T54" fmla="*/ 1044096 w 3766"/>
              <a:gd name="T55" fmla="*/ 72220 h 3615"/>
              <a:gd name="T56" fmla="*/ 1187994 w 3766"/>
              <a:gd name="T57" fmla="*/ 72220 h 3615"/>
              <a:gd name="T58" fmla="*/ 1476268 w 3766"/>
              <a:gd name="T59" fmla="*/ 252530 h 3615"/>
              <a:gd name="T60" fmla="*/ 1512123 w 3766"/>
              <a:gd name="T61" fmla="*/ 504582 h 3615"/>
              <a:gd name="T62" fmla="*/ 503882 w 3766"/>
              <a:gd name="T63" fmla="*/ 324272 h 3615"/>
              <a:gd name="T64" fmla="*/ 324129 w 3766"/>
              <a:gd name="T65" fmla="*/ 1224867 h 3615"/>
              <a:gd name="T66" fmla="*/ 1332370 w 3766"/>
              <a:gd name="T67" fmla="*/ 1405178 h 3615"/>
              <a:gd name="T68" fmla="*/ 1512123 w 3766"/>
              <a:gd name="T69" fmla="*/ 504582 h 3615"/>
              <a:gd name="T70" fmla="*/ 438865 w 3766"/>
              <a:gd name="T71" fmla="*/ 885291 h 3615"/>
              <a:gd name="T72" fmla="*/ 1413163 w 3766"/>
              <a:gd name="T73" fmla="*/ 885291 h 3615"/>
              <a:gd name="T74" fmla="*/ 831357 w 3766"/>
              <a:gd name="T75" fmla="*/ 574889 h 3615"/>
              <a:gd name="T76" fmla="*/ 1176043 w 3766"/>
              <a:gd name="T77" fmla="*/ 858507 h 361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766" h="3615">
                <a:moveTo>
                  <a:pt x="3766" y="151"/>
                </a:moveTo>
                <a:cubicBezTo>
                  <a:pt x="3389" y="151"/>
                  <a:pt x="3389" y="151"/>
                  <a:pt x="3389" y="151"/>
                </a:cubicBezTo>
                <a:cubicBezTo>
                  <a:pt x="3389" y="528"/>
                  <a:pt x="3389" y="528"/>
                  <a:pt x="3389" y="528"/>
                </a:cubicBezTo>
                <a:cubicBezTo>
                  <a:pt x="3766" y="528"/>
                  <a:pt x="3766" y="528"/>
                  <a:pt x="3766" y="528"/>
                </a:cubicBezTo>
                <a:cubicBezTo>
                  <a:pt x="3766" y="678"/>
                  <a:pt x="3766" y="678"/>
                  <a:pt x="3766" y="678"/>
                </a:cubicBezTo>
                <a:cubicBezTo>
                  <a:pt x="3558" y="678"/>
                  <a:pt x="3389" y="847"/>
                  <a:pt x="3389" y="1055"/>
                </a:cubicBezTo>
                <a:cubicBezTo>
                  <a:pt x="3389" y="2561"/>
                  <a:pt x="3389" y="2561"/>
                  <a:pt x="3389" y="2561"/>
                </a:cubicBezTo>
                <a:cubicBezTo>
                  <a:pt x="3389" y="2769"/>
                  <a:pt x="3558" y="2938"/>
                  <a:pt x="3766" y="2938"/>
                </a:cubicBezTo>
                <a:cubicBezTo>
                  <a:pt x="3766" y="3088"/>
                  <a:pt x="3766" y="3088"/>
                  <a:pt x="3766" y="3088"/>
                </a:cubicBezTo>
                <a:cubicBezTo>
                  <a:pt x="3389" y="3088"/>
                  <a:pt x="3389" y="3088"/>
                  <a:pt x="3389" y="3088"/>
                </a:cubicBezTo>
                <a:cubicBezTo>
                  <a:pt x="3389" y="3465"/>
                  <a:pt x="3389" y="3465"/>
                  <a:pt x="3389" y="3465"/>
                </a:cubicBezTo>
                <a:cubicBezTo>
                  <a:pt x="3766" y="3465"/>
                  <a:pt x="3766" y="3465"/>
                  <a:pt x="3766" y="3465"/>
                </a:cubicBezTo>
                <a:cubicBezTo>
                  <a:pt x="3766" y="3615"/>
                  <a:pt x="3766" y="3615"/>
                  <a:pt x="3766" y="3615"/>
                </a:cubicBezTo>
                <a:cubicBezTo>
                  <a:pt x="0" y="3615"/>
                  <a:pt x="0" y="3615"/>
                  <a:pt x="0" y="3615"/>
                </a:cubicBezTo>
                <a:cubicBezTo>
                  <a:pt x="0" y="3465"/>
                  <a:pt x="0" y="3465"/>
                  <a:pt x="0" y="3465"/>
                </a:cubicBezTo>
                <a:cubicBezTo>
                  <a:pt x="377" y="3465"/>
                  <a:pt x="377" y="3465"/>
                  <a:pt x="377" y="3465"/>
                </a:cubicBezTo>
                <a:cubicBezTo>
                  <a:pt x="377" y="3088"/>
                  <a:pt x="377" y="3088"/>
                  <a:pt x="377" y="3088"/>
                </a:cubicBezTo>
                <a:cubicBezTo>
                  <a:pt x="0" y="3088"/>
                  <a:pt x="0" y="3088"/>
                  <a:pt x="0" y="3088"/>
                </a:cubicBezTo>
                <a:cubicBezTo>
                  <a:pt x="0" y="2938"/>
                  <a:pt x="0" y="2938"/>
                  <a:pt x="0" y="2938"/>
                </a:cubicBezTo>
                <a:cubicBezTo>
                  <a:pt x="76" y="2938"/>
                  <a:pt x="76" y="2938"/>
                  <a:pt x="76" y="2938"/>
                </a:cubicBezTo>
                <a:cubicBezTo>
                  <a:pt x="283" y="2938"/>
                  <a:pt x="452" y="2769"/>
                  <a:pt x="452" y="2561"/>
                </a:cubicBezTo>
                <a:cubicBezTo>
                  <a:pt x="452" y="980"/>
                  <a:pt x="452" y="980"/>
                  <a:pt x="452" y="980"/>
                </a:cubicBezTo>
                <a:cubicBezTo>
                  <a:pt x="452" y="772"/>
                  <a:pt x="283" y="678"/>
                  <a:pt x="76" y="678"/>
                </a:cubicBezTo>
                <a:cubicBezTo>
                  <a:pt x="0" y="678"/>
                  <a:pt x="0" y="678"/>
                  <a:pt x="0" y="678"/>
                </a:cubicBezTo>
                <a:cubicBezTo>
                  <a:pt x="0" y="528"/>
                  <a:pt x="0" y="528"/>
                  <a:pt x="0" y="528"/>
                </a:cubicBezTo>
                <a:cubicBezTo>
                  <a:pt x="377" y="528"/>
                  <a:pt x="377" y="528"/>
                  <a:pt x="377" y="528"/>
                </a:cubicBezTo>
                <a:cubicBezTo>
                  <a:pt x="377" y="151"/>
                  <a:pt x="377" y="151"/>
                  <a:pt x="377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0"/>
                  <a:pt x="0" y="0"/>
                  <a:pt x="0" y="0"/>
                </a:cubicBezTo>
                <a:cubicBezTo>
                  <a:pt x="3766" y="0"/>
                  <a:pt x="3766" y="0"/>
                  <a:pt x="3766" y="0"/>
                </a:cubicBezTo>
                <a:lnTo>
                  <a:pt x="3766" y="151"/>
                </a:lnTo>
                <a:close/>
                <a:moveTo>
                  <a:pt x="2485" y="3465"/>
                </a:moveTo>
                <a:cubicBezTo>
                  <a:pt x="3088" y="3465"/>
                  <a:pt x="3088" y="3465"/>
                  <a:pt x="3088" y="3465"/>
                </a:cubicBezTo>
                <a:cubicBezTo>
                  <a:pt x="3088" y="3088"/>
                  <a:pt x="3088" y="3088"/>
                  <a:pt x="3088" y="3088"/>
                </a:cubicBezTo>
                <a:cubicBezTo>
                  <a:pt x="2485" y="3088"/>
                  <a:pt x="2485" y="3088"/>
                  <a:pt x="2485" y="3088"/>
                </a:cubicBezTo>
                <a:lnTo>
                  <a:pt x="2485" y="3465"/>
                </a:lnTo>
                <a:close/>
                <a:moveTo>
                  <a:pt x="1582" y="3465"/>
                </a:moveTo>
                <a:cubicBezTo>
                  <a:pt x="2184" y="3465"/>
                  <a:pt x="2184" y="3465"/>
                  <a:pt x="2184" y="3465"/>
                </a:cubicBezTo>
                <a:cubicBezTo>
                  <a:pt x="2184" y="3088"/>
                  <a:pt x="2184" y="3088"/>
                  <a:pt x="2184" y="3088"/>
                </a:cubicBezTo>
                <a:cubicBezTo>
                  <a:pt x="1582" y="3088"/>
                  <a:pt x="1582" y="3088"/>
                  <a:pt x="1582" y="3088"/>
                </a:cubicBezTo>
                <a:lnTo>
                  <a:pt x="1582" y="3465"/>
                </a:lnTo>
                <a:close/>
                <a:moveTo>
                  <a:pt x="678" y="3465"/>
                </a:moveTo>
                <a:cubicBezTo>
                  <a:pt x="1280" y="3465"/>
                  <a:pt x="1280" y="3465"/>
                  <a:pt x="1280" y="3465"/>
                </a:cubicBezTo>
                <a:cubicBezTo>
                  <a:pt x="1280" y="3088"/>
                  <a:pt x="1280" y="3088"/>
                  <a:pt x="1280" y="3088"/>
                </a:cubicBezTo>
                <a:cubicBezTo>
                  <a:pt x="678" y="3088"/>
                  <a:pt x="678" y="3088"/>
                  <a:pt x="678" y="3088"/>
                </a:cubicBezTo>
                <a:lnTo>
                  <a:pt x="678" y="3465"/>
                </a:lnTo>
                <a:close/>
                <a:moveTo>
                  <a:pt x="1280" y="151"/>
                </a:moveTo>
                <a:cubicBezTo>
                  <a:pt x="678" y="151"/>
                  <a:pt x="678" y="151"/>
                  <a:pt x="678" y="151"/>
                </a:cubicBezTo>
                <a:cubicBezTo>
                  <a:pt x="678" y="528"/>
                  <a:pt x="678" y="528"/>
                  <a:pt x="678" y="528"/>
                </a:cubicBezTo>
                <a:cubicBezTo>
                  <a:pt x="1280" y="528"/>
                  <a:pt x="1280" y="528"/>
                  <a:pt x="1280" y="528"/>
                </a:cubicBezTo>
                <a:lnTo>
                  <a:pt x="1280" y="151"/>
                </a:lnTo>
                <a:close/>
                <a:moveTo>
                  <a:pt x="2184" y="151"/>
                </a:moveTo>
                <a:cubicBezTo>
                  <a:pt x="1582" y="151"/>
                  <a:pt x="1582" y="151"/>
                  <a:pt x="1582" y="151"/>
                </a:cubicBezTo>
                <a:cubicBezTo>
                  <a:pt x="1582" y="528"/>
                  <a:pt x="1582" y="528"/>
                  <a:pt x="1582" y="528"/>
                </a:cubicBezTo>
                <a:cubicBezTo>
                  <a:pt x="2184" y="528"/>
                  <a:pt x="2184" y="528"/>
                  <a:pt x="2184" y="528"/>
                </a:cubicBezTo>
                <a:lnTo>
                  <a:pt x="2184" y="151"/>
                </a:lnTo>
                <a:close/>
                <a:moveTo>
                  <a:pt x="3088" y="151"/>
                </a:moveTo>
                <a:cubicBezTo>
                  <a:pt x="2485" y="151"/>
                  <a:pt x="2485" y="151"/>
                  <a:pt x="2485" y="151"/>
                </a:cubicBezTo>
                <a:cubicBezTo>
                  <a:pt x="2485" y="528"/>
                  <a:pt x="2485" y="528"/>
                  <a:pt x="2485" y="528"/>
                </a:cubicBezTo>
                <a:cubicBezTo>
                  <a:pt x="3088" y="528"/>
                  <a:pt x="3088" y="528"/>
                  <a:pt x="3088" y="528"/>
                </a:cubicBezTo>
                <a:lnTo>
                  <a:pt x="3088" y="151"/>
                </a:lnTo>
                <a:close/>
                <a:moveTo>
                  <a:pt x="3163" y="1055"/>
                </a:moveTo>
                <a:cubicBezTo>
                  <a:pt x="3163" y="847"/>
                  <a:pt x="2995" y="678"/>
                  <a:pt x="2787" y="678"/>
                </a:cubicBezTo>
                <a:cubicBezTo>
                  <a:pt x="1054" y="678"/>
                  <a:pt x="1054" y="678"/>
                  <a:pt x="1054" y="678"/>
                </a:cubicBezTo>
                <a:cubicBezTo>
                  <a:pt x="847" y="678"/>
                  <a:pt x="678" y="772"/>
                  <a:pt x="678" y="980"/>
                </a:cubicBezTo>
                <a:cubicBezTo>
                  <a:pt x="678" y="2561"/>
                  <a:pt x="678" y="2561"/>
                  <a:pt x="678" y="2561"/>
                </a:cubicBezTo>
                <a:cubicBezTo>
                  <a:pt x="678" y="2769"/>
                  <a:pt x="847" y="2938"/>
                  <a:pt x="1054" y="2938"/>
                </a:cubicBezTo>
                <a:cubicBezTo>
                  <a:pt x="2787" y="2938"/>
                  <a:pt x="2787" y="2938"/>
                  <a:pt x="2787" y="2938"/>
                </a:cubicBezTo>
                <a:cubicBezTo>
                  <a:pt x="2995" y="2938"/>
                  <a:pt x="3163" y="2769"/>
                  <a:pt x="3163" y="2561"/>
                </a:cubicBezTo>
                <a:lnTo>
                  <a:pt x="3163" y="1055"/>
                </a:lnTo>
                <a:close/>
                <a:moveTo>
                  <a:pt x="1937" y="2845"/>
                </a:moveTo>
                <a:cubicBezTo>
                  <a:pt x="1374" y="2845"/>
                  <a:pt x="918" y="2414"/>
                  <a:pt x="918" y="1851"/>
                </a:cubicBezTo>
                <a:cubicBezTo>
                  <a:pt x="918" y="1288"/>
                  <a:pt x="1374" y="832"/>
                  <a:pt x="1937" y="832"/>
                </a:cubicBezTo>
                <a:cubicBezTo>
                  <a:pt x="2499" y="832"/>
                  <a:pt x="2956" y="1288"/>
                  <a:pt x="2956" y="1851"/>
                </a:cubicBezTo>
                <a:cubicBezTo>
                  <a:pt x="2956" y="2414"/>
                  <a:pt x="2499" y="2845"/>
                  <a:pt x="1937" y="2845"/>
                </a:cubicBezTo>
                <a:close/>
                <a:moveTo>
                  <a:pt x="1739" y="1202"/>
                </a:moveTo>
                <a:cubicBezTo>
                  <a:pt x="1739" y="2402"/>
                  <a:pt x="1739" y="2402"/>
                  <a:pt x="1739" y="2402"/>
                </a:cubicBezTo>
                <a:cubicBezTo>
                  <a:pt x="2460" y="1795"/>
                  <a:pt x="2460" y="1795"/>
                  <a:pt x="2460" y="1795"/>
                </a:cubicBezTo>
                <a:lnTo>
                  <a:pt x="1739" y="12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7" name="KSO_Shape"/>
          <p:cNvSpPr/>
          <p:nvPr/>
        </p:nvSpPr>
        <p:spPr bwMode="auto">
          <a:xfrm>
            <a:off x="263525" y="6202363"/>
            <a:ext cx="360363" cy="250825"/>
          </a:xfrm>
          <a:custGeom>
            <a:avLst/>
            <a:gdLst>
              <a:gd name="T0" fmla="*/ 1352369 w 8041"/>
              <a:gd name="T1" fmla="*/ 1071372 h 5610"/>
              <a:gd name="T2" fmla="*/ 913745 w 8041"/>
              <a:gd name="T3" fmla="*/ 1256091 h 5610"/>
              <a:gd name="T4" fmla="*/ 438624 w 8041"/>
              <a:gd name="T5" fmla="*/ 1083462 h 5610"/>
              <a:gd name="T6" fmla="*/ 0 w 8041"/>
              <a:gd name="T7" fmla="*/ 1250270 h 5610"/>
              <a:gd name="T8" fmla="*/ 132774 w 8041"/>
              <a:gd name="T9" fmla="*/ 124266 h 5610"/>
              <a:gd name="T10" fmla="*/ 496391 w 8041"/>
              <a:gd name="T11" fmla="*/ 0 h 5610"/>
              <a:gd name="T12" fmla="*/ 865606 w 8041"/>
              <a:gd name="T13" fmla="*/ 118444 h 5610"/>
              <a:gd name="T14" fmla="*/ 1225416 w 8041"/>
              <a:gd name="T15" fmla="*/ 12091 h 5610"/>
              <a:gd name="T16" fmla="*/ 1558135 w 8041"/>
              <a:gd name="T17" fmla="*/ 66723 h 5610"/>
              <a:gd name="T18" fmla="*/ 1800397 w 8041"/>
              <a:gd name="T19" fmla="*/ 1256091 h 5610"/>
              <a:gd name="T20" fmla="*/ 1352369 w 8041"/>
              <a:gd name="T21" fmla="*/ 1071372 h 5610"/>
              <a:gd name="T22" fmla="*/ 524379 w 8041"/>
              <a:gd name="T23" fmla="*/ 70305 h 5610"/>
              <a:gd name="T24" fmla="*/ 463030 w 8041"/>
              <a:gd name="T25" fmla="*/ 986737 h 5610"/>
              <a:gd name="T26" fmla="*/ 901654 w 8041"/>
              <a:gd name="T27" fmla="*/ 1181532 h 5610"/>
              <a:gd name="T28" fmla="*/ 878368 w 8041"/>
              <a:gd name="T29" fmla="*/ 191436 h 5610"/>
              <a:gd name="T30" fmla="*/ 877249 w 8041"/>
              <a:gd name="T31" fmla="*/ 192108 h 5610"/>
              <a:gd name="T32" fmla="*/ 524379 w 8041"/>
              <a:gd name="T33" fmla="*/ 70305 h 5610"/>
              <a:gd name="T34" fmla="*/ 1507309 w 8041"/>
              <a:gd name="T35" fmla="*/ 128520 h 5610"/>
              <a:gd name="T36" fmla="*/ 1241761 w 8041"/>
              <a:gd name="T37" fmla="*/ 90456 h 5610"/>
              <a:gd name="T38" fmla="*/ 1338039 w 8041"/>
              <a:gd name="T39" fmla="*/ 970392 h 5610"/>
              <a:gd name="T40" fmla="*/ 1694491 w 8041"/>
              <a:gd name="T41" fmla="*/ 1125332 h 5610"/>
              <a:gd name="T42" fmla="*/ 1507309 w 8041"/>
              <a:gd name="T43" fmla="*/ 128520 h 561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8041" h="5610">
                <a:moveTo>
                  <a:pt x="6040" y="4785"/>
                </a:moveTo>
                <a:lnTo>
                  <a:pt x="4081" y="5610"/>
                </a:lnTo>
                <a:lnTo>
                  <a:pt x="1959" y="4839"/>
                </a:lnTo>
                <a:lnTo>
                  <a:pt x="0" y="5584"/>
                </a:lnTo>
                <a:lnTo>
                  <a:pt x="593" y="555"/>
                </a:lnTo>
                <a:lnTo>
                  <a:pt x="2217" y="0"/>
                </a:lnTo>
                <a:lnTo>
                  <a:pt x="3866" y="529"/>
                </a:lnTo>
                <a:lnTo>
                  <a:pt x="5473" y="54"/>
                </a:lnTo>
                <a:lnTo>
                  <a:pt x="6959" y="298"/>
                </a:lnTo>
                <a:lnTo>
                  <a:pt x="8041" y="5610"/>
                </a:lnTo>
                <a:lnTo>
                  <a:pt x="6040" y="4785"/>
                </a:lnTo>
                <a:close/>
                <a:moveTo>
                  <a:pt x="2342" y="314"/>
                </a:moveTo>
                <a:lnTo>
                  <a:pt x="2068" y="4407"/>
                </a:lnTo>
                <a:lnTo>
                  <a:pt x="4027" y="5277"/>
                </a:lnTo>
                <a:lnTo>
                  <a:pt x="3923" y="855"/>
                </a:lnTo>
                <a:lnTo>
                  <a:pt x="3918" y="858"/>
                </a:lnTo>
                <a:lnTo>
                  <a:pt x="2342" y="314"/>
                </a:lnTo>
                <a:close/>
                <a:moveTo>
                  <a:pt x="6732" y="574"/>
                </a:moveTo>
                <a:lnTo>
                  <a:pt x="5546" y="404"/>
                </a:lnTo>
                <a:lnTo>
                  <a:pt x="5976" y="4334"/>
                </a:lnTo>
                <a:lnTo>
                  <a:pt x="7568" y="5026"/>
                </a:lnTo>
                <a:lnTo>
                  <a:pt x="6732" y="5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8" name="KSO_Shape"/>
          <p:cNvSpPr/>
          <p:nvPr/>
        </p:nvSpPr>
        <p:spPr bwMode="auto">
          <a:xfrm>
            <a:off x="263525" y="3573463"/>
            <a:ext cx="338138" cy="287338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ea"/>
              <a:sym typeface="+mn-lt"/>
            </a:endParaRPr>
          </a:p>
        </p:txBody>
      </p:sp>
      <p:pic>
        <p:nvPicPr>
          <p:cNvPr id="9255" name="图片 9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373313" y="33338"/>
            <a:ext cx="2527300" cy="97948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0" name="直接连接符 187"/>
          <p:cNvCxnSpPr/>
          <p:nvPr/>
        </p:nvCxnSpPr>
        <p:spPr>
          <a:xfrm>
            <a:off x="1271588" y="650875"/>
            <a:ext cx="5762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188"/>
          <p:cNvCxnSpPr/>
          <p:nvPr/>
        </p:nvCxnSpPr>
        <p:spPr>
          <a:xfrm>
            <a:off x="-25400" y="650875"/>
            <a:ext cx="6492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189"/>
          <p:cNvSpPr/>
          <p:nvPr/>
        </p:nvSpPr>
        <p:spPr>
          <a:xfrm>
            <a:off x="334963" y="390525"/>
            <a:ext cx="1223963" cy="5715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文本框 190"/>
          <p:cNvSpPr txBox="1">
            <a:spLocks noChangeArrowheads="1"/>
          </p:cNvSpPr>
          <p:nvPr/>
        </p:nvSpPr>
        <p:spPr bwMode="auto">
          <a:xfrm>
            <a:off x="338138" y="387350"/>
            <a:ext cx="1220788" cy="560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 第三章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lt"/>
              </a:rPr>
              <a:t>企业合并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</p:spPr>
        <p:txBody>
          <a:bodyPr/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3" Type="http://schemas.openxmlformats.org/officeDocument/2006/relationships/theme" Target="../theme/theme4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1" Type="http://schemas.openxmlformats.org/officeDocument/2006/relationships/theme" Target="../theme/theme6.xm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/>
          <p:nvPr>
            <p:ph type="title"/>
          </p:nvPr>
        </p:nvSpPr>
        <p:spPr>
          <a:xfrm>
            <a:off x="766233" y="304800"/>
            <a:ext cx="10668000" cy="676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/>
          <p:nvPr>
            <p:ph type="body"/>
          </p:nvPr>
        </p:nvSpPr>
        <p:spPr>
          <a:xfrm>
            <a:off x="755651" y="1196975"/>
            <a:ext cx="10668000" cy="4968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436245"/>
            <a:r>
              <a:rPr lang="zh-CN" altLang="en-US" dirty="0"/>
              <a:t>第二级</a:t>
            </a:r>
            <a:endParaRPr lang="zh-CN" altLang="en-US" dirty="0"/>
          </a:p>
          <a:p>
            <a:pPr lvl="2" indent="-394970"/>
            <a:r>
              <a:rPr lang="zh-CN" altLang="en-US" dirty="0"/>
              <a:t>第三级</a:t>
            </a:r>
            <a:endParaRPr lang="zh-CN" altLang="en-US" dirty="0"/>
          </a:p>
        </p:txBody>
      </p:sp>
      <p:sp>
        <p:nvSpPr>
          <p:cNvPr id="1028" name="AutoShape 4"/>
          <p:cNvSpPr/>
          <p:nvPr userDrawn="1"/>
        </p:nvSpPr>
        <p:spPr>
          <a:xfrm>
            <a:off x="814917" y="1052513"/>
            <a:ext cx="10610849" cy="109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9" name="Line 5"/>
          <p:cNvSpPr/>
          <p:nvPr userDrawn="1"/>
        </p:nvSpPr>
        <p:spPr>
          <a:xfrm flipV="1">
            <a:off x="812800" y="6172200"/>
            <a:ext cx="105664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3" name="Rectangle 15"/>
          <p:cNvSpPr/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E7ECF1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4" name="AutoShape 16"/>
          <p:cNvSpPr/>
          <p:nvPr userDrawn="1"/>
        </p:nvSpPr>
        <p:spPr>
          <a:xfrm>
            <a:off x="0" y="19367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99FF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5" name="AutoShape 17"/>
          <p:cNvSpPr/>
          <p:nvPr userDrawn="1"/>
        </p:nvSpPr>
        <p:spPr>
          <a:xfrm>
            <a:off x="203200" y="152400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00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6" name="AutoShape 18"/>
          <p:cNvSpPr/>
          <p:nvPr userDrawn="1"/>
        </p:nvSpPr>
        <p:spPr>
          <a:xfrm>
            <a:off x="103717" y="3492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7" name="AutoShape 19"/>
          <p:cNvSpPr/>
          <p:nvPr userDrawn="1"/>
        </p:nvSpPr>
        <p:spPr>
          <a:xfrm>
            <a:off x="1871133" y="0"/>
            <a:ext cx="287867" cy="188913"/>
          </a:xfrm>
          <a:prstGeom prst="parallelogram">
            <a:avLst>
              <a:gd name="adj" fmla="val 28571"/>
            </a:avLst>
          </a:prstGeom>
          <a:solidFill>
            <a:srgbClr val="FF0066">
              <a:alpha val="70195"/>
            </a:srgbClr>
          </a:soli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8" name="Text Box 20"/>
          <p:cNvSpPr txBox="1">
            <a:spLocks noChangeArrowheads="1"/>
          </p:cNvSpPr>
          <p:nvPr userDrawn="1"/>
        </p:nvSpPr>
        <p:spPr bwMode="auto">
          <a:xfrm>
            <a:off x="527051" y="0"/>
            <a:ext cx="4705351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会计学原理   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7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1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56495" y="-26035"/>
            <a:ext cx="1877695" cy="3594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Ì"/>
        <a:defRPr sz="2200" b="1">
          <a:solidFill>
            <a:schemeClr val="tx1"/>
          </a:solidFill>
          <a:latin typeface="+mn-lt"/>
          <a:ea typeface="楷体_GB2312" pitchFamily="49" charset="-122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2000" b="1">
          <a:solidFill>
            <a:schemeClr val="tx1"/>
          </a:solidFill>
          <a:latin typeface="+mn-lt"/>
          <a:ea typeface="楷体_GB2312" pitchFamily="49" charset="-122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514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30086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658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9230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/>
          <p:nvPr>
            <p:ph type="title"/>
          </p:nvPr>
        </p:nvSpPr>
        <p:spPr>
          <a:xfrm>
            <a:off x="766233" y="304800"/>
            <a:ext cx="10668000" cy="676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/>
          <p:nvPr>
            <p:ph type="body"/>
          </p:nvPr>
        </p:nvSpPr>
        <p:spPr>
          <a:xfrm>
            <a:off x="755651" y="1196975"/>
            <a:ext cx="10668000" cy="4968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436245"/>
            <a:r>
              <a:rPr lang="zh-CN" altLang="en-US" dirty="0"/>
              <a:t>第二级</a:t>
            </a:r>
            <a:endParaRPr lang="zh-CN" altLang="en-US" dirty="0"/>
          </a:p>
          <a:p>
            <a:pPr lvl="2" indent="-394970"/>
            <a:r>
              <a:rPr lang="zh-CN" altLang="en-US" dirty="0"/>
              <a:t>第三级</a:t>
            </a:r>
            <a:endParaRPr lang="zh-CN" altLang="en-US" dirty="0"/>
          </a:p>
        </p:txBody>
      </p:sp>
      <p:sp>
        <p:nvSpPr>
          <p:cNvPr id="2052" name="AutoShape 4"/>
          <p:cNvSpPr/>
          <p:nvPr userDrawn="1"/>
        </p:nvSpPr>
        <p:spPr>
          <a:xfrm>
            <a:off x="814917" y="1052513"/>
            <a:ext cx="10610849" cy="109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3" name="Line 5"/>
          <p:cNvSpPr/>
          <p:nvPr userDrawn="1"/>
        </p:nvSpPr>
        <p:spPr>
          <a:xfrm flipV="1">
            <a:off x="812800" y="6172200"/>
            <a:ext cx="105664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defRPr sz="1200" b="0">
                <a:latin typeface="Verdana" panose="020B0604030504040204" pitchFamily="34" charset="0"/>
              </a:defRPr>
            </a:lvl1pPr>
          </a:lstStyle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2057" name="Rectangle 15"/>
          <p:cNvSpPr/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E7ECF1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8" name="AutoShape 16"/>
          <p:cNvSpPr/>
          <p:nvPr userDrawn="1"/>
        </p:nvSpPr>
        <p:spPr>
          <a:xfrm>
            <a:off x="0" y="19367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99FF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9" name="AutoShape 17"/>
          <p:cNvSpPr/>
          <p:nvPr userDrawn="1"/>
        </p:nvSpPr>
        <p:spPr>
          <a:xfrm>
            <a:off x="203200" y="152400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00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0" name="AutoShape 18"/>
          <p:cNvSpPr/>
          <p:nvPr userDrawn="1"/>
        </p:nvSpPr>
        <p:spPr>
          <a:xfrm>
            <a:off x="103717" y="3492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1" name="AutoShape 19"/>
          <p:cNvSpPr/>
          <p:nvPr userDrawn="1"/>
        </p:nvSpPr>
        <p:spPr>
          <a:xfrm>
            <a:off x="1871133" y="0"/>
            <a:ext cx="287867" cy="188913"/>
          </a:xfrm>
          <a:prstGeom prst="parallelogram">
            <a:avLst>
              <a:gd name="adj" fmla="val 28571"/>
            </a:avLst>
          </a:prstGeom>
          <a:solidFill>
            <a:srgbClr val="FF0066">
              <a:alpha val="70193"/>
            </a:srgbClr>
          </a:soli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8" name="Text Box 20"/>
          <p:cNvSpPr txBox="1">
            <a:spLocks noChangeArrowheads="1"/>
          </p:cNvSpPr>
          <p:nvPr userDrawn="1"/>
        </p:nvSpPr>
        <p:spPr bwMode="auto">
          <a:xfrm>
            <a:off x="527051" y="0"/>
            <a:ext cx="4705351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会计学原理   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7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1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56495" y="-26035"/>
            <a:ext cx="1877695" cy="3594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Ì"/>
        <a:defRPr sz="2200" b="1">
          <a:solidFill>
            <a:schemeClr val="tx1"/>
          </a:solidFill>
          <a:latin typeface="+mn-lt"/>
          <a:ea typeface="楷体_GB2312" pitchFamily="49" charset="-122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2000" b="1">
          <a:solidFill>
            <a:schemeClr val="tx1"/>
          </a:solidFill>
          <a:latin typeface="+mn-lt"/>
          <a:ea typeface="楷体_GB2312" pitchFamily="49" charset="-122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514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30086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658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9230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/>
          <p:nvPr>
            <p:ph type="title"/>
          </p:nvPr>
        </p:nvSpPr>
        <p:spPr>
          <a:xfrm>
            <a:off x="766233" y="304800"/>
            <a:ext cx="10668000" cy="676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/>
          <p:nvPr>
            <p:ph type="body"/>
          </p:nvPr>
        </p:nvSpPr>
        <p:spPr>
          <a:xfrm>
            <a:off x="755651" y="1196975"/>
            <a:ext cx="10668000" cy="4968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436245"/>
            <a:r>
              <a:rPr lang="zh-CN" altLang="en-US" dirty="0"/>
              <a:t>第二级</a:t>
            </a:r>
            <a:endParaRPr lang="zh-CN" altLang="en-US" dirty="0"/>
          </a:p>
          <a:p>
            <a:pPr lvl="2" indent="-394970"/>
            <a:r>
              <a:rPr lang="zh-CN" altLang="en-US" dirty="0"/>
              <a:t>第三级</a:t>
            </a:r>
            <a:endParaRPr lang="zh-CN" altLang="en-US" dirty="0"/>
          </a:p>
        </p:txBody>
      </p:sp>
      <p:sp>
        <p:nvSpPr>
          <p:cNvPr id="3076" name="AutoShape 4"/>
          <p:cNvSpPr/>
          <p:nvPr/>
        </p:nvSpPr>
        <p:spPr>
          <a:xfrm>
            <a:off x="814917" y="1052513"/>
            <a:ext cx="10610849" cy="109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7" name="Line 5"/>
          <p:cNvSpPr/>
          <p:nvPr/>
        </p:nvSpPr>
        <p:spPr>
          <a:xfrm flipV="1">
            <a:off x="812800" y="6172200"/>
            <a:ext cx="105664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0951" y="6245225"/>
            <a:ext cx="46101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lstStyle>
            <a:lvl1pPr algn="ctr">
              <a:spcBef>
                <a:spcPct val="0"/>
              </a:spcBef>
              <a:buClrTx/>
              <a:buFontTx/>
              <a:buNone/>
              <a:defRPr sz="1400">
                <a:latin typeface="楷体_GB2312" pitchFamily="49" charset="-122"/>
                <a:ea typeface="楷体_GB2312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defRPr sz="1200" b="0">
                <a:latin typeface="Verdana" panose="020B0604030504040204" pitchFamily="34" charset="0"/>
              </a:defRPr>
            </a:lvl1pPr>
          </a:lstStyle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3081" name="Rectangle 15"/>
          <p:cNvSpPr/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E7ECF1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2" name="AutoShape 16"/>
          <p:cNvSpPr/>
          <p:nvPr userDrawn="1"/>
        </p:nvSpPr>
        <p:spPr>
          <a:xfrm>
            <a:off x="0" y="19367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99FF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3" name="AutoShape 17"/>
          <p:cNvSpPr/>
          <p:nvPr userDrawn="1"/>
        </p:nvSpPr>
        <p:spPr>
          <a:xfrm>
            <a:off x="203200" y="152400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00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4" name="AutoShape 18"/>
          <p:cNvSpPr/>
          <p:nvPr userDrawn="1"/>
        </p:nvSpPr>
        <p:spPr>
          <a:xfrm>
            <a:off x="103717" y="3492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5" name="AutoShape 19"/>
          <p:cNvSpPr/>
          <p:nvPr userDrawn="1"/>
        </p:nvSpPr>
        <p:spPr>
          <a:xfrm>
            <a:off x="1871133" y="0"/>
            <a:ext cx="287867" cy="188913"/>
          </a:xfrm>
          <a:prstGeom prst="parallelogram">
            <a:avLst>
              <a:gd name="adj" fmla="val 28571"/>
            </a:avLst>
          </a:prstGeom>
          <a:solidFill>
            <a:srgbClr val="FF0066">
              <a:alpha val="70193"/>
            </a:srgbClr>
          </a:soli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8" name="Text Box 20"/>
          <p:cNvSpPr txBox="1">
            <a:spLocks noChangeArrowheads="1"/>
          </p:cNvSpPr>
          <p:nvPr/>
        </p:nvSpPr>
        <p:spPr bwMode="auto">
          <a:xfrm>
            <a:off x="527051" y="0"/>
            <a:ext cx="4705351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会计学原理   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8   </a:t>
            </a: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1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Ì"/>
        <a:defRPr sz="2200" b="1">
          <a:solidFill>
            <a:schemeClr val="tx1"/>
          </a:solidFill>
          <a:latin typeface="+mn-lt"/>
          <a:ea typeface="楷体_GB2312" pitchFamily="49" charset="-122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2000" b="1">
          <a:solidFill>
            <a:schemeClr val="tx1"/>
          </a:solidFill>
          <a:latin typeface="+mn-lt"/>
          <a:ea typeface="楷体_GB2312" pitchFamily="49" charset="-122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514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30086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658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9230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/>
          <p:nvPr>
            <p:ph type="title"/>
          </p:nvPr>
        </p:nvSpPr>
        <p:spPr>
          <a:xfrm>
            <a:off x="766233" y="304800"/>
            <a:ext cx="10668000" cy="676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/>
          <p:nvPr>
            <p:ph type="body"/>
          </p:nvPr>
        </p:nvSpPr>
        <p:spPr>
          <a:xfrm>
            <a:off x="755651" y="1196975"/>
            <a:ext cx="10668000" cy="4968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436245"/>
            <a:r>
              <a:rPr lang="zh-CN" altLang="en-US" dirty="0"/>
              <a:t>第二级</a:t>
            </a:r>
            <a:endParaRPr lang="zh-CN" altLang="en-US" dirty="0"/>
          </a:p>
          <a:p>
            <a:pPr lvl="2" indent="-394970"/>
            <a:r>
              <a:rPr lang="zh-CN" altLang="en-US" dirty="0"/>
              <a:t>第三级</a:t>
            </a:r>
            <a:endParaRPr lang="zh-CN" altLang="en-US" dirty="0"/>
          </a:p>
        </p:txBody>
      </p:sp>
      <p:sp>
        <p:nvSpPr>
          <p:cNvPr id="4100" name="AutoShape 4"/>
          <p:cNvSpPr/>
          <p:nvPr userDrawn="1"/>
        </p:nvSpPr>
        <p:spPr>
          <a:xfrm>
            <a:off x="814917" y="1052513"/>
            <a:ext cx="10610849" cy="109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101" name="Line 5"/>
          <p:cNvSpPr/>
          <p:nvPr userDrawn="1"/>
        </p:nvSpPr>
        <p:spPr>
          <a:xfrm flipV="1">
            <a:off x="812800" y="6172200"/>
            <a:ext cx="105664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0951" y="6245225"/>
            <a:ext cx="46101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lstStyle>
            <a:lvl1pPr algn="ctr">
              <a:spcBef>
                <a:spcPct val="0"/>
              </a:spcBef>
              <a:buClrTx/>
              <a:buFontTx/>
              <a:buNone/>
              <a:defRPr sz="1400">
                <a:latin typeface="楷体_GB2312" pitchFamily="49" charset="-122"/>
                <a:ea typeface="楷体_GB2312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八</a:t>
            </a:r>
            <a:r>
              <a:rPr kumimoji="0" lang="zh-CN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章  </a:t>
            </a: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defRPr sz="1200" b="0">
                <a:latin typeface="Verdana" panose="020B0604030504040204" pitchFamily="34" charset="0"/>
              </a:defRPr>
            </a:lvl1pPr>
          </a:lstStyle>
          <a:p>
            <a:pPr lvl="0" eaLnBrk="1" fontAlgn="base" hangingPunct="1">
              <a:spcBef>
                <a:spcPct val="0"/>
              </a:spcBef>
              <a:buClrTx/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4105" name="Rectangle 15"/>
          <p:cNvSpPr/>
          <p:nvPr userDrawn="1"/>
        </p:nvSpPr>
        <p:spPr>
          <a:xfrm>
            <a:off x="0" y="0"/>
            <a:ext cx="12192000" cy="260350"/>
          </a:xfrm>
          <a:prstGeom prst="rect">
            <a:avLst/>
          </a:prstGeom>
          <a:gradFill rotWithShape="1">
            <a:gsLst>
              <a:gs pos="0">
                <a:srgbClr val="003366"/>
              </a:gs>
              <a:gs pos="100000">
                <a:srgbClr val="E7ECF1">
                  <a:alpha val="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6" name="AutoShape 16"/>
          <p:cNvSpPr/>
          <p:nvPr userDrawn="1"/>
        </p:nvSpPr>
        <p:spPr>
          <a:xfrm>
            <a:off x="0" y="19367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99FF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7" name="AutoShape 17"/>
          <p:cNvSpPr/>
          <p:nvPr userDrawn="1"/>
        </p:nvSpPr>
        <p:spPr>
          <a:xfrm>
            <a:off x="203200" y="152400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00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8" name="AutoShape 18"/>
          <p:cNvSpPr/>
          <p:nvPr userDrawn="1"/>
        </p:nvSpPr>
        <p:spPr>
          <a:xfrm>
            <a:off x="103717" y="34925"/>
            <a:ext cx="22860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79999"/>
            </a:srgbClr>
          </a:solidFill>
          <a:ln w="9525"/>
          <a:scene3d>
            <a:camera prst="legacyObliqueTopRight">
              <a:rot lat="0" lon="0" rev="0"/>
            </a:camera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 anchorCtr="0">
            <a:flatTx/>
          </a:bodyPr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9" name="AutoShape 19"/>
          <p:cNvSpPr/>
          <p:nvPr userDrawn="1"/>
        </p:nvSpPr>
        <p:spPr>
          <a:xfrm>
            <a:off x="1871133" y="0"/>
            <a:ext cx="287867" cy="188913"/>
          </a:xfrm>
          <a:prstGeom prst="parallelogram">
            <a:avLst>
              <a:gd name="adj" fmla="val 28571"/>
            </a:avLst>
          </a:prstGeom>
          <a:solidFill>
            <a:srgbClr val="FF0066">
              <a:alpha val="70192"/>
            </a:srgbClr>
          </a:solidFill>
          <a:ln w="9525">
            <a:noFill/>
          </a:ln>
        </p:spPr>
        <p:txBody>
          <a:bodyPr wrap="none" anchor="ctr" anchorCtr="0"/>
          <a:p>
            <a:pPr lvl="0"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8" name="Text Box 20"/>
          <p:cNvSpPr txBox="1">
            <a:spLocks noChangeArrowheads="1"/>
          </p:cNvSpPr>
          <p:nvPr userDrawn="1"/>
        </p:nvSpPr>
        <p:spPr bwMode="auto">
          <a:xfrm>
            <a:off x="527051" y="0"/>
            <a:ext cx="4705351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会计学原理   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7</a:t>
            </a:r>
            <a:r>
              <a:rPr kumimoji="0" lang="en-US" altLang="zh-CN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14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财产清查</a:t>
            </a:r>
            <a:endParaRPr kumimoji="0" lang="zh-CN" altLang="en-US" sz="1400" b="1" i="1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56495" y="-26035"/>
            <a:ext cx="1877695" cy="3594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Verdana" panose="020B0604030504040204" pitchFamily="34" charset="0"/>
          <a:ea typeface="黑体" panose="020106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Ì"/>
        <a:defRPr sz="2200" b="1">
          <a:solidFill>
            <a:schemeClr val="tx1"/>
          </a:solidFill>
          <a:latin typeface="+mn-lt"/>
          <a:ea typeface="楷体_GB2312" pitchFamily="49" charset="-122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Ø"/>
        <a:defRPr sz="2000" b="1">
          <a:solidFill>
            <a:schemeClr val="tx1"/>
          </a:solidFill>
          <a:latin typeface="+mn-lt"/>
          <a:ea typeface="楷体_GB2312" pitchFamily="49" charset="-122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514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30086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658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9230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</p:sldLayoutIdLst>
  <p:hf sldNum="0" hdr="0" ftr="0" dt="0"/>
  <p:txStyles>
    <p:titleStyle>
      <a:lvl1pPr algn="l" defTabSz="68516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170815" indent="-170180" algn="l" defTabSz="685165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715" indent="-170180" algn="l" defTabSz="685165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615" indent="-170180" algn="l" defTabSz="685165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515" indent="-170180" algn="l" defTabSz="685165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415" indent="-170180" algn="l" defTabSz="685165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sldNum="0" hdr="0" ftr="0" dt="0"/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defTabSz="912495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1.xml"/><Relationship Id="rId1" Type="http://schemas.openxmlformats.org/officeDocument/2006/relationships/tags" Target="../tags/tag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1.xml"/><Relationship Id="rId1" Type="http://schemas.openxmlformats.org/officeDocument/2006/relationships/tags" Target="../tags/tag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8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内容占位符 1"/>
          <p:cNvSpPr>
            <a:spLocks noGrp="1" noChangeArrowheads="1"/>
          </p:cNvSpPr>
          <p:nvPr>
            <p:ph sz="quarter" idx="10"/>
          </p:nvPr>
        </p:nvSpPr>
        <p:spPr bwMode="auto"/>
        <p:txBody>
          <a:bodyPr/>
          <a:lstStyle/>
          <a:p>
            <a:pPr lvl="0"/>
            <a:r>
              <a:rPr lang="en-US" altLang="zh-CN"/>
              <a:t>——</a:t>
            </a:r>
            <a:r>
              <a:rPr lang="zh-CN" altLang="en-US"/>
              <a:t>第七章   财产清查</a:t>
            </a:r>
            <a:endParaRPr lang="zh-CN" altLang="en-US"/>
          </a:p>
        </p:txBody>
      </p:sp>
      <p:pic>
        <p:nvPicPr>
          <p:cNvPr id="1126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25" y="476250"/>
            <a:ext cx="3748405" cy="9817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9939" name="Rectangle 3"/>
          <p:cNvSpPr/>
          <p:nvPr>
            <p:ph idx="1"/>
          </p:nvPr>
        </p:nvSpPr>
        <p:spPr>
          <a:xfrm>
            <a:off x="870585" y="1214755"/>
            <a:ext cx="10384155" cy="473075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．局部清查：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重要、变动较大的财产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库存现金一般由出纳员每日盘点一次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银行存贷款应由相关会计人员每月至少核对一次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(3)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对各种存货除在年度清查外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还应该根据不同存货的不同流动情况相应进行重点清查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(4)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债权债务应在每个会计年度至少核对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1~2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次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特殊情况下应及时核对。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91203" name="Rectangle 3"/>
          <p:cNvSpPr>
            <a:spLocks noGrp="1" noChangeArrowheads="1"/>
          </p:cNvSpPr>
          <p:nvPr>
            <p:ph idx="1"/>
          </p:nvPr>
        </p:nvSpPr>
        <p:spPr>
          <a:xfrm>
            <a:off x="803275" y="1214755"/>
            <a:ext cx="10650855" cy="4911725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三、财产清查的种类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(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二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)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按照清查的时间分类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．定期清查：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按预定时间，对财产物资、货币资金和往来款项进行的清查。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期末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通常年末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全面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清查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，月末、季末局部清查。 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．不定期清查：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无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具体清查时间，而根据实际需要进行的清查。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既可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全面，也可局部清查。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986" name="Rectangle 3"/>
          <p:cNvSpPr/>
          <p:nvPr>
            <p:ph idx="1"/>
          </p:nvPr>
        </p:nvSpPr>
        <p:spPr>
          <a:xfrm>
            <a:off x="821055" y="1196975"/>
            <a:ext cx="10460355" cy="4639945"/>
          </a:xfrm>
          <a:solidFill>
            <a:schemeClr val="bg1"/>
          </a:solidFill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．不定期清查的情况：</a:t>
            </a:r>
            <a:r>
              <a:rPr lang="zh-CN" altLang="en-US" sz="3000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突发、临时性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更换财产或现金保管人员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在办理移交时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要对有关人员保管的财产、现金进行清查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以分清经济责任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发生自然灾害和意外损失时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要对受损财产进行清查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以查明损失情况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(3)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上级主管部门、财政、银行和审计等部门对本单位进行会计检查时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应按检查的要求和范围对财产进行清查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以验证会计资料的可靠性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(4)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按照上级规定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进行临时性清产核资时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要对本单位的财产进行清查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以摸清家底。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92227" name="Rectangle 3"/>
          <p:cNvSpPr>
            <a:spLocks noGrp="1" noChangeArrowheads="1"/>
          </p:cNvSpPr>
          <p:nvPr>
            <p:ph idx="1"/>
          </p:nvPr>
        </p:nvSpPr>
        <p:spPr>
          <a:xfrm>
            <a:off x="786765" y="1196975"/>
            <a:ext cx="10359390" cy="4545330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三、财产清查的种类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(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</a:t>
            </a: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) 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按照清查的执行单位分类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．内部清查：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企业自行组织的财产清查工作。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．外部清查：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上级主管部门、审计、司法、注会根据国家规定或情况需要对企业财产的清查。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——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如注册会计师对企业报表的审计清查。 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035" name="Rectangle 3"/>
          <p:cNvSpPr/>
          <p:nvPr>
            <p:ph idx="1"/>
          </p:nvPr>
        </p:nvSpPr>
        <p:spPr>
          <a:xfrm>
            <a:off x="981710" y="1339850"/>
            <a:ext cx="9038590" cy="732155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</a:rPr>
              <a:t>三、财产清查的种类</a:t>
            </a:r>
            <a:r>
              <a:rPr lang="en-US" altLang="zh-CN" sz="3000" dirty="0">
                <a:solidFill>
                  <a:srgbClr val="FF0000"/>
                </a:solidFill>
                <a:latin typeface="黑体" panose="02010609060101010101" pitchFamily="49" charset="-122"/>
              </a:rPr>
              <a:t>——</a:t>
            </a:r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</a:rPr>
              <a:t>总结</a:t>
            </a:r>
            <a:endParaRPr lang="zh-CN" altLang="en-US" sz="3000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pic>
        <p:nvPicPr>
          <p:cNvPr id="44036" name="Picture 4" descr="capt8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7900" y="2072005"/>
            <a:ext cx="10011410" cy="40017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93251" name="Rectangle 3"/>
          <p:cNvSpPr>
            <a:spLocks noGrp="1" noChangeArrowheads="1"/>
          </p:cNvSpPr>
          <p:nvPr>
            <p:ph idx="1"/>
          </p:nvPr>
        </p:nvSpPr>
        <p:spPr>
          <a:xfrm>
            <a:off x="1054100" y="1196975"/>
            <a:ext cx="10083165" cy="36004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四、财产清查的一般程序 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927100" marR="0" lvl="1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(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)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成立财产清查领导小组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27100" marR="0" lvl="1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(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二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)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做好业务准备工作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27100" marR="0" lvl="1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(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三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)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实施财产清查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93251" name="Rectangle 3"/>
          <p:cNvSpPr>
            <a:spLocks noGrp="1" noChangeArrowheads="1"/>
          </p:cNvSpPr>
          <p:nvPr>
            <p:ph idx="1"/>
          </p:nvPr>
        </p:nvSpPr>
        <p:spPr>
          <a:xfrm>
            <a:off x="933450" y="1196975"/>
            <a:ext cx="10422255" cy="439293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四、财产清查的一般程序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（一）成立财产清查领导小组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(1)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制订财产清查计划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确定财产清查的范围和进度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;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(2)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确定财产清查方法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调配清查人员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;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(3)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解决财产清查中出现的问题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提出清查结果的处理意见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报有关部门审批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;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(4)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依据财产清查结果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出具财产清查报告。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9325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46505"/>
            <a:ext cx="10687050" cy="4775200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  <a:defRPr/>
            </a:pPr>
            <a:r>
              <a:rPr lang="zh-CN" altLang="en-US" sz="3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（二）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做好业务准备工作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(1)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会计部门应在财产清查前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将有关账簿登记齐全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结出余额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进行试算平衡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做好账簿准备工作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为账实核对提供正确的账簿资料。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(2)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财产物资保管部门应登记好所经管的各种财产物资明细账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并结出余额。将所保管的各种财产物资进行分类整理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摆放整齐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挂上标签并标明品种、规格和结存数量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以便盘点核对。对于腐烂、变质、残损的物品应另外存放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以便及时处理。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9325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46505"/>
            <a:ext cx="10687050" cy="4775200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  <a:defRPr/>
            </a:pPr>
            <a:r>
              <a:rPr lang="zh-CN" altLang="en-US" sz="3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（三）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实施财产清查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在做好各项准备工作后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财产清查人员应根据清查的对象和目的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采用相应方法实施财产清查。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3" name="Rectangle 4"/>
          <p:cNvSpPr/>
          <p:nvPr/>
        </p:nvSpPr>
        <p:spPr>
          <a:xfrm>
            <a:off x="2514600" y="119698"/>
            <a:ext cx="7239000" cy="821055"/>
          </a:xfrm>
          <a:prstGeom prst="rect">
            <a:avLst/>
          </a:prstGeom>
          <a:noFill/>
          <a:ln w="38100">
            <a:noFill/>
          </a:ln>
        </p:spPr>
        <p:txBody>
          <a:bodyPr lIns="90000" tIns="165048" rIns="90000" bIns="165048" anchor="ctr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二、实物财产的清查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5" name="矩形 1"/>
          <p:cNvSpPr>
            <a:spLocks noChangeArrowheads="1"/>
          </p:cNvSpPr>
          <p:nvPr/>
        </p:nvSpPr>
        <p:spPr bwMode="auto">
          <a:xfrm>
            <a:off x="879475" y="1193800"/>
            <a:ext cx="828611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一、财产物资的清查方法 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财产物资实际结存与账面结存相比较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4995" name="矩形 5"/>
          <p:cNvSpPr/>
          <p:nvPr/>
        </p:nvSpPr>
        <p:spPr>
          <a:xfrm>
            <a:off x="4821238" y="3696335"/>
            <a:ext cx="842962" cy="82994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账</a:t>
            </a:r>
            <a:endParaRPr lang="zh-CN" altLang="en-US" sz="3200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4996" name="矩形 6"/>
          <p:cNvSpPr/>
          <p:nvPr/>
        </p:nvSpPr>
        <p:spPr>
          <a:xfrm>
            <a:off x="6313488" y="3696335"/>
            <a:ext cx="1079500" cy="82994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实</a:t>
            </a:r>
            <a:endParaRPr lang="zh-CN" altLang="en-US" sz="3200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19288" y="3193098"/>
            <a:ext cx="3024188" cy="20300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账面结存数量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、实地盘存制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、永续盘存制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29463" y="3120073"/>
            <a:ext cx="3144838" cy="26765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实际结存数量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1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、实地盘点法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2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、技术推算法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3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、查询核对法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84999" name="左右箭头 9"/>
          <p:cNvSpPr/>
          <p:nvPr/>
        </p:nvSpPr>
        <p:spPr>
          <a:xfrm>
            <a:off x="5113338" y="3591560"/>
            <a:ext cx="1909762" cy="125413"/>
          </a:xfrm>
          <a:prstGeom prst="leftRightArrow">
            <a:avLst>
              <a:gd name="adj1" fmla="val 50000"/>
              <a:gd name="adj2" fmla="val 49278"/>
            </a:avLst>
          </a:prstGeom>
          <a:solidFill>
            <a:schemeClr val="bg1"/>
          </a:soli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0000" tIns="46800" rIns="90000" bIns="46800" anchor="ctr" anchorCtr="0"/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</a:pP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57048" y="3069226"/>
            <a:ext cx="1638300" cy="52197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50" normalizeH="0" baseline="0" noProof="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是否相符</a:t>
            </a:r>
            <a:endParaRPr kumimoji="0" lang="zh-CN" altLang="en-US" sz="1800" b="1" i="0" u="none" strike="noStrike" kern="1200" cap="none" spc="50" normalizeH="0" baseline="0" noProof="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001" name="Rectangle 2"/>
          <p:cNvSpPr txBox="1"/>
          <p:nvPr/>
        </p:nvSpPr>
        <p:spPr>
          <a:xfrm>
            <a:off x="917575" y="304800"/>
            <a:ext cx="9182100" cy="676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2"/>
          <p:cNvSpPr/>
          <p:nvPr/>
        </p:nvSpPr>
        <p:spPr>
          <a:xfrm>
            <a:off x="2063750" y="1268413"/>
            <a:ext cx="8001000" cy="676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第七章  财产清查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65546" name="Rectangle 10"/>
          <p:cNvSpPr>
            <a:spLocks noGrp="1"/>
          </p:cNvSpPr>
          <p:nvPr>
            <p:ph type="subTitle" idx="1"/>
          </p:nvPr>
        </p:nvSpPr>
        <p:spPr>
          <a:xfrm>
            <a:off x="3792220" y="2997200"/>
            <a:ext cx="5146040" cy="2768600"/>
          </a:xfrm>
          <a:ln w="57150" cmpd="thinThick">
            <a:solidFill>
              <a:srgbClr val="20517C"/>
            </a:solidFill>
            <a:miter/>
          </a:ln>
        </p:spPr>
        <p:txBody>
          <a:bodyPr vert="horz" wrap="square" lIns="91440" tIns="45720" rIns="91440" bIns="45720" anchor="t" anchorCtr="0"/>
          <a:p>
            <a:pPr marL="444500" indent="-444500" algn="just" eaLnBrk="1" hangingPunct="1">
              <a:lnSpc>
                <a:spcPct val="150000"/>
              </a:lnSpc>
              <a:buClr>
                <a:srgbClr val="FF0000"/>
              </a:buClr>
              <a:buSzTx/>
              <a:buFont typeface="Wingdings" panose="05000000000000000000" pitchFamily="2" charset="2"/>
              <a:buChar char="p"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财产清查概述；</a:t>
            </a:r>
            <a:endParaRPr lang="en-US" altLang="zh-CN" sz="30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44500" indent="-444500" algn="just" eaLnBrk="1" hangingPunct="1">
              <a:lnSpc>
                <a:spcPct val="150000"/>
              </a:lnSpc>
              <a:buClr>
                <a:srgbClr val="FF0000"/>
              </a:buClr>
              <a:buSzTx/>
              <a:buFont typeface="Wingdings" panose="05000000000000000000" pitchFamily="2" charset="2"/>
              <a:buChar char="p"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财产清查的方法；</a:t>
            </a:r>
            <a:endParaRPr lang="en-US" altLang="zh-CN" sz="30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44500" indent="-444500" algn="just" eaLnBrk="1" hangingPunct="1">
              <a:lnSpc>
                <a:spcPct val="150000"/>
              </a:lnSpc>
              <a:buClr>
                <a:srgbClr val="FF0000"/>
              </a:buClr>
              <a:buSzTx/>
              <a:buFont typeface="Wingdings" panose="05000000000000000000" pitchFamily="2" charset="2"/>
              <a:buChar char="p"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财产清查结果的处理。</a:t>
            </a:r>
            <a:endParaRPr lang="zh-CN" altLang="en-US" sz="30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algn="just" eaLnBrk="1" hangingPunct="1">
              <a:lnSpc>
                <a:spcPct val="150000"/>
              </a:lnSpc>
              <a:buClr>
                <a:srgbClr val="FF0000"/>
              </a:buClr>
              <a:buSzTx/>
              <a:buFont typeface="Wingdings" panose="05000000000000000000" pitchFamily="2" charset="2"/>
              <a:buNone/>
            </a:pPr>
            <a:endParaRPr lang="zh-CN" altLang="en-US" sz="30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44500" indent="-444500" algn="just" eaLnBrk="1" hangingPunct="1">
              <a:lnSpc>
                <a:spcPct val="150000"/>
              </a:lnSpc>
              <a:buSzTx/>
              <a:buFont typeface="Wingdings 2" panose="05020102010507070707" pitchFamily="18" charset="2"/>
              <a:buNone/>
            </a:pPr>
            <a:endParaRPr lang="zh-CN" altLang="en-US" sz="30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44500" indent="-444500" algn="just" eaLnBrk="1" hangingPunct="1">
              <a:lnSpc>
                <a:spcPct val="150000"/>
              </a:lnSpc>
              <a:buSzTx/>
              <a:buFontTx/>
              <a:buChar char="•"/>
            </a:pPr>
            <a:endParaRPr lang="en-US" altLang="zh-CN" sz="30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387" name="Text Box 11"/>
          <p:cNvSpPr txBox="1"/>
          <p:nvPr/>
        </p:nvSpPr>
        <p:spPr>
          <a:xfrm>
            <a:off x="2492375" y="2957830"/>
            <a:ext cx="675005" cy="284670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学习内容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5040" y="1196975"/>
            <a:ext cx="10286365" cy="4968875"/>
          </a:xfrm>
        </p:spPr>
        <p:txBody>
          <a:bodyPr/>
          <a:p>
            <a:pPr marL="469900" marR="0" indent="-469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(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一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) 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确定财产物资实际结存数量的方法 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469900" marR="0" indent="-469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1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．实地盘点法：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实地清点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908050" marR="0" lvl="1" indent="-43688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如各类实物、库存现金等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  <a:p>
            <a:pPr marL="469900" marR="0" indent="-469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2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．技术推算法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：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量方、计尺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908050" marR="0" lvl="1" indent="-43688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价值低、数量大：如煤炭，用体积推算存量。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  <a:p>
            <a:pPr marL="469900" marR="0" indent="-469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3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．查询核对法：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与对方核对。也称询证核对法。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908050" marR="0" lvl="1" indent="-43688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如债权债务、银行存款等的清查。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endParaRPr kumimoji="0" lang="en-US" altLang="zh-CN" sz="2800" b="1" i="0" u="none" strike="noStrike" kern="0" cap="none" spc="0" normalizeH="0" baseline="0" noProof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529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1" name="Rectangle 4"/>
          <p:cNvSpPr/>
          <p:nvPr/>
        </p:nvSpPr>
        <p:spPr>
          <a:xfrm>
            <a:off x="2292350" y="229236"/>
            <a:ext cx="7620000" cy="821055"/>
          </a:xfrm>
          <a:prstGeom prst="rect">
            <a:avLst/>
          </a:prstGeom>
          <a:noFill/>
          <a:ln w="38100">
            <a:noFill/>
          </a:ln>
        </p:spPr>
        <p:txBody>
          <a:bodyPr lIns="90000" tIns="165048" rIns="90000" bIns="165048" anchor="ctr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确定财产物资实际结存数量的方法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025650" y="1354138"/>
          <a:ext cx="8442325" cy="4645025"/>
        </p:xfrm>
        <a:graphic>
          <a:graphicData uri="http://schemas.openxmlformats.org/drawingml/2006/table">
            <a:tbl>
              <a:tblPr/>
              <a:tblGrid>
                <a:gridCol w="902970"/>
                <a:gridCol w="3300730"/>
                <a:gridCol w="4238625"/>
              </a:tblGrid>
              <a:tr h="6019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方法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操作要点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适用范围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823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实地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盘点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2800" b="1" dirty="0" smtClean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实有数量的确定：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点数、过磅、量尺等。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多数实物资产。如设备、材料、产成品、库存现金等。</a:t>
                      </a:r>
                      <a:endParaRPr kumimoji="0" lang="zh-CN" altLang="en-US" sz="2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424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技术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推算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2800" b="1" dirty="0" smtClean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实有数量的确定：</a:t>
                      </a: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量方、计尺等推算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价值低、数量大的实物。如煤、水泥、沙石等。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1823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查询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核对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向对方发函与本单位账存数核对。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出租固定资产、委托加工材料、银行结算等。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524" marR="9524" marT="9527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95299" name="Rectangle 3"/>
          <p:cNvSpPr>
            <a:spLocks noGrp="1" noChangeArrowheads="1"/>
          </p:cNvSpPr>
          <p:nvPr>
            <p:ph idx="1"/>
          </p:nvPr>
        </p:nvSpPr>
        <p:spPr>
          <a:xfrm>
            <a:off x="866140" y="1196975"/>
            <a:ext cx="10422255" cy="396113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(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二</a:t>
            </a: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)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确定财产物资账面结存数量的方法 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盘存制度：指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确定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财产物资本期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发出数量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和期末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账面结存数量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的一种方法。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实地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盘存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制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永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续盘存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制</a:t>
            </a:r>
            <a:endParaRPr kumimoji="0" lang="en-US" altLang="zh-CN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69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34818" name="Rectangle 3"/>
          <p:cNvSpPr/>
          <p:nvPr>
            <p:ph idx="1"/>
          </p:nvPr>
        </p:nvSpPr>
        <p:spPr>
          <a:xfrm>
            <a:off x="861060" y="1125855"/>
            <a:ext cx="10574020" cy="4768850"/>
          </a:xfrm>
        </p:spPr>
        <p:txBody>
          <a:bodyPr vert="horz" wrap="square" lIns="91440" tIns="45720" rIns="91440" bIns="45720" anchor="t"/>
          <a:p>
            <a:pPr marL="469900" marR="0" indent="-469900" algn="l" defTabSz="914400" rtl="0" eaLnBrk="1" fontAlgn="base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</a:pPr>
            <a:r>
              <a:rPr kumimoji="0" lang="en-US" altLang="zh-CN" sz="3000" b="1" i="0" u="none" strike="noStrike" kern="0" cap="none" spc="0" normalizeH="0" baseline="0" noProof="1" dirty="0">
                <a:solidFill>
                  <a:srgbClr val="FF0000"/>
                </a:solidFill>
                <a:latin typeface="黑体" panose="02010609060101010101" pitchFamily="49" charset="-122"/>
                <a:ea typeface="+mn-ea"/>
                <a:cs typeface="+mn-cs"/>
              </a:rPr>
              <a:t>1.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rgbClr val="FF0000"/>
                </a:solidFill>
                <a:latin typeface="黑体" panose="02010609060101010101" pitchFamily="49" charset="-122"/>
                <a:ea typeface="+mn-ea"/>
                <a:cs typeface="+mn-cs"/>
              </a:rPr>
              <a:t>实地盘存制：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以存计耗制或以存计销制</a:t>
            </a:r>
            <a:endParaRPr kumimoji="0" lang="en-US" altLang="zh-CN" sz="3000" b="1" i="0" u="none" strike="noStrike" kern="0" cap="none" spc="0" normalizeH="0" baseline="0" noProof="1" dirty="0">
              <a:solidFill>
                <a:srgbClr val="FF0000"/>
              </a:solidFill>
              <a:latin typeface="黑体" panose="02010609060101010101" pitchFamily="49" charset="-122"/>
              <a:ea typeface="+mn-ea"/>
              <a:cs typeface="+mn-cs"/>
            </a:endParaRPr>
          </a:p>
          <a:p>
            <a:pPr marL="33655" marR="0" lvl="0" indent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 2" panose="05020102010507070707" pitchFamily="18" charset="2"/>
              <a:buNone/>
            </a:pPr>
            <a:r>
              <a:rPr kumimoji="0" lang="en-US" altLang="zh-CN" sz="300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平时根据凭证对财产物资：</a:t>
            </a:r>
            <a:endParaRPr kumimoji="0" lang="zh-CN" altLang="en-US" sz="3000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36245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 2" panose="05020102010507070707" pitchFamily="18" charset="2"/>
              <a:buChar char="Ø"/>
            </a:pPr>
            <a:r>
              <a:rPr kumimoji="0" lang="zh-CN" altLang="en-US" sz="30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只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登记增加数，不登记减少数；</a:t>
            </a:r>
            <a:endParaRPr kumimoji="0" lang="zh-CN" altLang="en-US" sz="3000" b="1" i="0" u="none" strike="noStrike" kern="0" cap="none" spc="0" normalizeH="0" baseline="0" noProof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36245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 2" panose="05020102010507070707" pitchFamily="18" charset="2"/>
              <a:buChar char="Ø"/>
            </a:pPr>
            <a:r>
              <a:rPr kumimoji="0" lang="zh-CN" altLang="en-US" sz="300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月末通过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盘点确定实存数量；</a:t>
            </a:r>
            <a:endParaRPr kumimoji="0" lang="zh-CN" altLang="en-US" sz="3000" b="1" i="0" u="none" strike="noStrike" kern="0" cap="none" spc="0" normalizeH="0" baseline="0" noProof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36245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 2" panose="05020102010507070707" pitchFamily="18" charset="2"/>
              <a:buChar char="Ø"/>
            </a:pPr>
            <a:r>
              <a:rPr kumimoji="0" lang="zh-CN" altLang="en-US" sz="300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据此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推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算出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财产物资的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减少数量</a:t>
            </a:r>
            <a:r>
              <a:rPr kumimoji="0" lang="zh-CN" altLang="en-US" sz="300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，并登记入账的一种盘存核算方法。</a:t>
            </a:r>
            <a:endParaRPr kumimoji="0" lang="en-US" altLang="zh-CN" sz="3000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3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59394" name="Rectangle 3"/>
          <p:cNvSpPr/>
          <p:nvPr>
            <p:ph idx="1"/>
          </p:nvPr>
        </p:nvSpPr>
        <p:spPr>
          <a:xfrm>
            <a:off x="1000125" y="1196975"/>
            <a:ext cx="10368280" cy="230378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p"/>
            </a:pPr>
            <a:r>
              <a:rPr lang="en-US" altLang="zh-CN" sz="3000" dirty="0">
                <a:solidFill>
                  <a:srgbClr val="FF0000"/>
                </a:solidFill>
                <a:latin typeface="黑体" panose="02010609060101010101" pitchFamily="49" charset="-122"/>
              </a:rPr>
              <a:t>1.</a:t>
            </a:r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</a:rPr>
              <a:t>实地盘存制</a:t>
            </a:r>
            <a:endParaRPr lang="en-US" altLang="zh-CN" sz="3000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平时对物资的发出和结存数不进行记录；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期末根据实盘结存数计算发出数。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395" name="Text Box 4"/>
          <p:cNvSpPr txBox="1"/>
          <p:nvPr/>
        </p:nvSpPr>
        <p:spPr>
          <a:xfrm>
            <a:off x="4079875" y="3448050"/>
            <a:ext cx="1790700" cy="1383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期初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结存数量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9396" name="Text Box 5"/>
          <p:cNvSpPr txBox="1"/>
          <p:nvPr/>
        </p:nvSpPr>
        <p:spPr>
          <a:xfrm>
            <a:off x="6194425" y="3448050"/>
            <a:ext cx="1701800" cy="1383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本期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收入数量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9397" name="Text Box 6"/>
          <p:cNvSpPr txBox="1"/>
          <p:nvPr/>
        </p:nvSpPr>
        <p:spPr>
          <a:xfrm>
            <a:off x="7880350" y="3608388"/>
            <a:ext cx="447675" cy="7372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  <a:spcBef>
                <a:spcPct val="50000"/>
              </a:spcBef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－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9398" name="Text Box 7"/>
          <p:cNvSpPr txBox="1"/>
          <p:nvPr/>
        </p:nvSpPr>
        <p:spPr>
          <a:xfrm>
            <a:off x="1992313" y="3448050"/>
            <a:ext cx="1701800" cy="1383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本期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发出数量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9399" name="Text Box 8"/>
          <p:cNvSpPr txBox="1"/>
          <p:nvPr/>
        </p:nvSpPr>
        <p:spPr>
          <a:xfrm>
            <a:off x="8497888" y="3429000"/>
            <a:ext cx="1630362" cy="1383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期末实地盘存数量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9400" name="Text Box 9"/>
          <p:cNvSpPr txBox="1"/>
          <p:nvPr/>
        </p:nvSpPr>
        <p:spPr>
          <a:xfrm>
            <a:off x="3648075" y="3627438"/>
            <a:ext cx="447675" cy="7372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  <a:spcBef>
                <a:spcPct val="50000"/>
              </a:spcBef>
              <a:buClrTx/>
              <a:buFontTx/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=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9401" name="Text Box 10"/>
          <p:cNvSpPr txBox="1"/>
          <p:nvPr/>
        </p:nvSpPr>
        <p:spPr>
          <a:xfrm>
            <a:off x="5851525" y="3627438"/>
            <a:ext cx="447675" cy="7372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  <a:spcBef>
                <a:spcPct val="50000"/>
              </a:spcBef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＋</a:t>
            </a: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9402" name="Line 11"/>
          <p:cNvSpPr/>
          <p:nvPr/>
        </p:nvSpPr>
        <p:spPr>
          <a:xfrm>
            <a:off x="4921250" y="4722813"/>
            <a:ext cx="0" cy="290512"/>
          </a:xfrm>
          <a:prstGeom prst="line">
            <a:avLst/>
          </a:prstGeom>
          <a:ln w="28575" cap="flat" cmpd="sng">
            <a:solidFill>
              <a:srgbClr val="003399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3" name="Text Box 12"/>
          <p:cNvSpPr txBox="1"/>
          <p:nvPr/>
        </p:nvSpPr>
        <p:spPr>
          <a:xfrm>
            <a:off x="4135438" y="5085398"/>
            <a:ext cx="1500187" cy="430530"/>
          </a:xfrm>
          <a:prstGeom prst="rect">
            <a:avLst/>
          </a:prstGeom>
          <a:noFill/>
          <a:ln w="38100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 anchorCtr="1">
            <a:spAutoFit/>
          </a:bodyPr>
          <a:p>
            <a:pPr>
              <a:spcBef>
                <a:spcPct val="50000"/>
              </a:spcBef>
              <a:buClrTx/>
              <a:buFontTx/>
            </a:pPr>
            <a:r>
              <a:rPr lang="zh-CN" altLang="en-US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上期转入</a:t>
            </a:r>
            <a:endParaRPr lang="zh-CN" altLang="en-US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Text Box 14"/>
          <p:cNvSpPr txBox="1"/>
          <p:nvPr/>
        </p:nvSpPr>
        <p:spPr>
          <a:xfrm>
            <a:off x="6038850" y="5034439"/>
            <a:ext cx="1712913" cy="1076960"/>
          </a:xfrm>
          <a:prstGeom prst="rect">
            <a:avLst/>
          </a:prstGeom>
          <a:noFill/>
          <a:ln w="38100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 anchorCtr="1">
            <a:spAutoFit/>
          </a:bodyPr>
          <a:p>
            <a:pPr algn="ctr">
              <a:spcBef>
                <a:spcPct val="50000"/>
              </a:spcBef>
              <a:buClrTx/>
              <a:buFontTx/>
            </a:pPr>
            <a:r>
              <a:rPr lang="zh-CN" altLang="en-US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平时</a:t>
            </a:r>
            <a:endParaRPr lang="en-US" altLang="zh-CN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spcBef>
                <a:spcPct val="50000"/>
              </a:spcBef>
              <a:buClrTx/>
              <a:buFontTx/>
            </a:pPr>
            <a:r>
              <a:rPr lang="zh-CN" altLang="en-US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账面记录</a:t>
            </a:r>
            <a:endParaRPr lang="zh-CN" altLang="en-US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5" name="Text Box 16"/>
          <p:cNvSpPr txBox="1"/>
          <p:nvPr/>
        </p:nvSpPr>
        <p:spPr>
          <a:xfrm>
            <a:off x="8342313" y="5016183"/>
            <a:ext cx="1857375" cy="1076960"/>
          </a:xfrm>
          <a:prstGeom prst="rect">
            <a:avLst/>
          </a:prstGeom>
          <a:noFill/>
          <a:ln w="38100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ctr" anchorCtr="1">
            <a:spAutoFit/>
          </a:bodyPr>
          <a:p>
            <a:pPr algn="ctr">
              <a:spcBef>
                <a:spcPct val="50000"/>
              </a:spcBef>
              <a:buClrTx/>
              <a:buFontTx/>
            </a:pPr>
            <a:r>
              <a:rPr lang="zh-CN" altLang="en-US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期末</a:t>
            </a:r>
            <a:endParaRPr lang="en-US" altLang="zh-CN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spcBef>
                <a:spcPct val="50000"/>
              </a:spcBef>
              <a:buClrTx/>
              <a:buFontTx/>
            </a:pPr>
            <a:r>
              <a:rPr lang="zh-CN" altLang="en-US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实盘结果</a:t>
            </a:r>
            <a:endParaRPr lang="zh-CN" altLang="en-US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9406" name="Line 11"/>
          <p:cNvSpPr/>
          <p:nvPr/>
        </p:nvSpPr>
        <p:spPr>
          <a:xfrm>
            <a:off x="6910388" y="4722813"/>
            <a:ext cx="0" cy="290512"/>
          </a:xfrm>
          <a:prstGeom prst="line">
            <a:avLst/>
          </a:prstGeom>
          <a:ln w="28575" cap="flat" cmpd="sng">
            <a:solidFill>
              <a:srgbClr val="003399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9407" name="Line 11"/>
          <p:cNvSpPr/>
          <p:nvPr/>
        </p:nvSpPr>
        <p:spPr>
          <a:xfrm>
            <a:off x="9264650" y="4722813"/>
            <a:ext cx="0" cy="290512"/>
          </a:xfrm>
          <a:prstGeom prst="line">
            <a:avLst/>
          </a:prstGeom>
          <a:ln w="28575" cap="flat" cmpd="sng">
            <a:solidFill>
              <a:srgbClr val="003399"/>
            </a:solidFill>
            <a:prstDash val="solid"/>
            <a:round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00419" name="Rectangle 3"/>
          <p:cNvSpPr>
            <a:spLocks noGrp="1" noChangeArrowheads="1"/>
          </p:cNvSpPr>
          <p:nvPr>
            <p:ph idx="1"/>
          </p:nvPr>
        </p:nvSpPr>
        <p:spPr>
          <a:xfrm>
            <a:off x="937895" y="1339850"/>
            <a:ext cx="9082405" cy="732155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1.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实地盘存制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60420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5188" y="2036763"/>
            <a:ext cx="7993062" cy="4052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1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01443" name="Rectangle 3"/>
          <p:cNvSpPr>
            <a:spLocks noGrp="1" noChangeArrowheads="1"/>
          </p:cNvSpPr>
          <p:nvPr>
            <p:ph idx="1"/>
          </p:nvPr>
        </p:nvSpPr>
        <p:spPr>
          <a:xfrm>
            <a:off x="839470" y="1196975"/>
            <a:ext cx="10829925" cy="4818380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+mn-ea"/>
                <a:cs typeface="+mn-cs"/>
              </a:rPr>
              <a:t>1.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+mn-ea"/>
                <a:cs typeface="+mn-cs"/>
              </a:rPr>
              <a:t>实地盘存制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优点：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日常核算工作比较简单。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缺点：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不能及时反映财务物资的动态和结存；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财产管理问题容易被掩盖。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  <a:p>
            <a:pPr marL="471170" marR="0" lvl="1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—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不合理损耗、短缺、盗窃、丢失、差错等。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lvl="1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适合：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价值低廉、收发频繁的零星材料或零售商店的鲜活商品等。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5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2783840" y="1952625"/>
            <a:ext cx="7824788" cy="22161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指根据有关凭证在财产物资明细账中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逐日逐笔登记增加、减少数，并随时计算出结存数额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的一种盘存核算方法。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4" name="Text Box 9"/>
          <p:cNvSpPr txBox="1"/>
          <p:nvPr/>
        </p:nvSpPr>
        <p:spPr>
          <a:xfrm>
            <a:off x="2495550" y="4373563"/>
            <a:ext cx="1512888" cy="891540"/>
          </a:xfrm>
          <a:prstGeom prst="rect">
            <a:avLst/>
          </a:prstGeom>
          <a:noFill/>
          <a:ln w="38100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期末</a:t>
            </a:r>
            <a:endParaRPr lang="zh-CN" altLang="en-US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结存数量</a:t>
            </a:r>
            <a:endParaRPr lang="zh-CN" altLang="en-US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5" name="Text Box 8"/>
          <p:cNvSpPr txBox="1"/>
          <p:nvPr/>
        </p:nvSpPr>
        <p:spPr>
          <a:xfrm>
            <a:off x="4079875" y="4573588"/>
            <a:ext cx="508000" cy="583565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ClrTx/>
              <a:buFontTx/>
            </a:pPr>
            <a:r>
              <a:rPr lang="en-US"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=</a:t>
            </a:r>
            <a:endParaRPr lang="en-US" altLang="zh-CN" sz="32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6" name="Text Box 5"/>
          <p:cNvSpPr txBox="1"/>
          <p:nvPr/>
        </p:nvSpPr>
        <p:spPr>
          <a:xfrm>
            <a:off x="4587875" y="4368800"/>
            <a:ext cx="1584325" cy="891540"/>
          </a:xfrm>
          <a:prstGeom prst="rect">
            <a:avLst/>
          </a:prstGeom>
          <a:noFill/>
          <a:ln w="38100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期初</a:t>
            </a:r>
            <a:endParaRPr lang="zh-CN" altLang="en-US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结存数量</a:t>
            </a:r>
            <a:endParaRPr lang="zh-CN" altLang="en-US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7" name="Text Box 4"/>
          <p:cNvSpPr txBox="1"/>
          <p:nvPr/>
        </p:nvSpPr>
        <p:spPr>
          <a:xfrm>
            <a:off x="6235700" y="4565650"/>
            <a:ext cx="508000" cy="49149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＋</a:t>
            </a:r>
            <a:endParaRPr lang="zh-CN" altLang="en-US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8" name="Text Box 26"/>
          <p:cNvSpPr txBox="1"/>
          <p:nvPr/>
        </p:nvSpPr>
        <p:spPr>
          <a:xfrm>
            <a:off x="6808788" y="4373563"/>
            <a:ext cx="1519237" cy="891540"/>
          </a:xfrm>
          <a:prstGeom prst="rect">
            <a:avLst/>
          </a:prstGeom>
          <a:noFill/>
          <a:ln w="38100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本期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收入数量</a:t>
            </a:r>
            <a:endParaRPr lang="zh-CN" altLang="en-US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9" name="Text Box 6"/>
          <p:cNvSpPr txBox="1"/>
          <p:nvPr/>
        </p:nvSpPr>
        <p:spPr>
          <a:xfrm>
            <a:off x="8323263" y="4519613"/>
            <a:ext cx="508000" cy="49149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－</a:t>
            </a:r>
            <a:endParaRPr lang="zh-CN" altLang="en-US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0" name="Text Box 7"/>
          <p:cNvSpPr txBox="1"/>
          <p:nvPr/>
        </p:nvSpPr>
        <p:spPr>
          <a:xfrm>
            <a:off x="8831263" y="4373563"/>
            <a:ext cx="1512887" cy="891540"/>
          </a:xfrm>
          <a:prstGeom prst="rect">
            <a:avLst/>
          </a:prstGeom>
          <a:noFill/>
          <a:ln w="38100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本期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发出数量</a:t>
            </a:r>
            <a:endParaRPr lang="zh-CN" altLang="en-US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1" name="Line 10"/>
          <p:cNvSpPr/>
          <p:nvPr/>
        </p:nvSpPr>
        <p:spPr>
          <a:xfrm>
            <a:off x="7707313" y="5470525"/>
            <a:ext cx="1943100" cy="0"/>
          </a:xfrm>
          <a:prstGeom prst="line">
            <a:avLst/>
          </a:prstGeom>
          <a:ln w="28575" cap="flat" cmpd="sng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" name="Line 11"/>
          <p:cNvSpPr/>
          <p:nvPr/>
        </p:nvSpPr>
        <p:spPr>
          <a:xfrm>
            <a:off x="7707313" y="5310188"/>
            <a:ext cx="0" cy="152400"/>
          </a:xfrm>
          <a:prstGeom prst="line">
            <a:avLst/>
          </a:prstGeom>
          <a:ln w="28575" cap="flat" cmpd="sng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" name="Line 12"/>
          <p:cNvSpPr/>
          <p:nvPr/>
        </p:nvSpPr>
        <p:spPr>
          <a:xfrm>
            <a:off x="9650413" y="5310188"/>
            <a:ext cx="0" cy="152400"/>
          </a:xfrm>
          <a:prstGeom prst="line">
            <a:avLst/>
          </a:prstGeom>
          <a:ln w="28575" cap="flat" cmpd="sng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Line 13"/>
          <p:cNvSpPr/>
          <p:nvPr/>
        </p:nvSpPr>
        <p:spPr>
          <a:xfrm flipH="1">
            <a:off x="8629650" y="5470525"/>
            <a:ext cx="12700" cy="142875"/>
          </a:xfrm>
          <a:prstGeom prst="line">
            <a:avLst/>
          </a:prstGeom>
          <a:ln w="28575" cap="flat" cmpd="sng">
            <a:solidFill>
              <a:srgbClr val="003399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35" name="Line 14"/>
          <p:cNvSpPr/>
          <p:nvPr/>
        </p:nvSpPr>
        <p:spPr>
          <a:xfrm>
            <a:off x="5446713" y="5310188"/>
            <a:ext cx="0" cy="222250"/>
          </a:xfrm>
          <a:prstGeom prst="line">
            <a:avLst/>
          </a:prstGeom>
          <a:ln w="28575" cap="flat" cmpd="sng">
            <a:solidFill>
              <a:srgbClr val="003399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37" name="Text Box 17"/>
          <p:cNvSpPr txBox="1"/>
          <p:nvPr/>
        </p:nvSpPr>
        <p:spPr>
          <a:xfrm>
            <a:off x="4725988" y="5592763"/>
            <a:ext cx="1512887" cy="430530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  <a:buClrTx/>
              <a:buFontTx/>
            </a:pPr>
            <a:r>
              <a:rPr lang="zh-CN" altLang="en-US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上期转入</a:t>
            </a:r>
            <a:endParaRPr lang="zh-CN" altLang="en-US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8" name="Text Box 18"/>
          <p:cNvSpPr txBox="1"/>
          <p:nvPr/>
        </p:nvSpPr>
        <p:spPr>
          <a:xfrm>
            <a:off x="6915150" y="5597525"/>
            <a:ext cx="3429000" cy="400050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spAutoFit/>
          </a:bodyPr>
          <a:p>
            <a:pPr algn="ctr">
              <a:spcBef>
                <a:spcPct val="50000"/>
              </a:spcBef>
              <a:buClrTx/>
              <a:buFontTx/>
            </a:pPr>
            <a:r>
              <a:rPr lang="zh-CN" altLang="en-US" sz="2600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平时账面记录</a:t>
            </a:r>
            <a:endParaRPr lang="zh-CN" altLang="en-US" sz="2600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1" name="Text Box 17"/>
          <p:cNvSpPr txBox="1"/>
          <p:nvPr/>
        </p:nvSpPr>
        <p:spPr>
          <a:xfrm>
            <a:off x="1919288" y="5592763"/>
            <a:ext cx="2303462" cy="430530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  <a:buClrTx/>
              <a:buFontTx/>
            </a:pPr>
            <a:r>
              <a:rPr lang="zh-CN" altLang="en-US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平时账面记录</a:t>
            </a:r>
            <a:endParaRPr lang="zh-CN" altLang="en-US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2" name="Text Box 20"/>
          <p:cNvSpPr txBox="1"/>
          <p:nvPr/>
        </p:nvSpPr>
        <p:spPr>
          <a:xfrm>
            <a:off x="1693863" y="2851150"/>
            <a:ext cx="957262" cy="120015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t" anchorCtr="0">
            <a:spAutoFit/>
          </a:bodyPr>
          <a:p>
            <a:pPr algn="ctr">
              <a:spcBef>
                <a:spcPct val="50000"/>
              </a:spcBef>
              <a:buClrTx/>
              <a:buFontTx/>
            </a:pPr>
            <a:r>
              <a:rPr lang="zh-CN" altLang="en-US" sz="2600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期末实盘结果</a:t>
            </a:r>
            <a:endParaRPr lang="zh-CN" altLang="en-US" sz="2600" dirty="0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34836" name="肘形连接符 2"/>
          <p:cNvCxnSpPr/>
          <p:nvPr/>
        </p:nvCxnSpPr>
        <p:spPr>
          <a:xfrm rot="10800000">
            <a:off x="2205038" y="4151313"/>
            <a:ext cx="290512" cy="668337"/>
          </a:xfrm>
          <a:prstGeom prst="bentConnector2">
            <a:avLst/>
          </a:prstGeom>
          <a:ln w="38100" cap="flat" cmpd="sng">
            <a:solidFill>
              <a:srgbClr val="0033CC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34837" name="肘形连接符 4"/>
          <p:cNvCxnSpPr/>
          <p:nvPr/>
        </p:nvCxnSpPr>
        <p:spPr>
          <a:xfrm rot="-10800000" flipV="1">
            <a:off x="2206625" y="4819650"/>
            <a:ext cx="288925" cy="712788"/>
          </a:xfrm>
          <a:prstGeom prst="bentConnector2">
            <a:avLst/>
          </a:prstGeom>
          <a:ln w="38100" cap="flat" cmpd="sng">
            <a:solidFill>
              <a:srgbClr val="0033CC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47" name="Text Box 25"/>
          <p:cNvSpPr txBox="1"/>
          <p:nvPr/>
        </p:nvSpPr>
        <p:spPr>
          <a:xfrm>
            <a:off x="1703388" y="4398963"/>
            <a:ext cx="431800" cy="891540"/>
          </a:xfrm>
          <a:prstGeom prst="rect">
            <a:avLst/>
          </a:prstGeom>
          <a:noFill/>
          <a:ln w="381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  <a:buClrTx/>
              <a:buFontTx/>
            </a:pPr>
            <a:r>
              <a:rPr lang="zh-CN" altLang="en-US" sz="2600" dirty="0">
                <a:solidFill>
                  <a:schemeClr val="accent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核对</a:t>
            </a:r>
            <a:endParaRPr lang="zh-CN" altLang="en-US" sz="2600" dirty="0">
              <a:solidFill>
                <a:schemeClr val="accent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2486" name="文本框 1"/>
          <p:cNvSpPr txBox="1"/>
          <p:nvPr/>
        </p:nvSpPr>
        <p:spPr>
          <a:xfrm>
            <a:off x="811530" y="1177925"/>
            <a:ext cx="672655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SzTx/>
              <a:buFont typeface="Wingdings 2" panose="05020102010507070707" pitchFamily="18" charset="2"/>
            </a:pPr>
            <a:r>
              <a:rPr lang="en-US" altLang="zh-CN" sz="3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2.</a:t>
            </a:r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永续盘存制：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也叫账面盘存制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25" grpId="0"/>
      <p:bldP spid="26" grpId="0" bldLvl="0" animBg="1"/>
      <p:bldP spid="27" grpId="0"/>
      <p:bldP spid="28" grpId="0" bldLvl="0" animBg="1"/>
      <p:bldP spid="29" grpId="0"/>
      <p:bldP spid="30" grpId="0" bldLvl="0" animBg="1"/>
      <p:bldP spid="37" grpId="0" bldLvl="0" animBg="1"/>
      <p:bldP spid="38" grpId="0" bldLvl="0" animBg="1"/>
      <p:bldP spid="41" grpId="0" bldLvl="0" animBg="1"/>
      <p:bldP spid="42" grpId="0" bldLvl="0" animBg="1"/>
      <p:bldP spid="47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89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06780" y="1196975"/>
            <a:ext cx="10577830" cy="49688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+mn-ea"/>
                <a:cs typeface="+mn-cs"/>
              </a:rPr>
              <a:t>2.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+mn-ea"/>
                <a:cs typeface="+mn-cs"/>
              </a:rPr>
              <a:t>永续盘存制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优点：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有利于财产物资的动态管理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随时能了解到财产物资的收、发、存情况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缺点：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工作量较大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记账工作量；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定期或不定期实地盘点工作量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适合：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财产物资一般都可采用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4515" name="Rectangle 3"/>
          <p:cNvSpPr/>
          <p:nvPr>
            <p:ph idx="1"/>
          </p:nvPr>
        </p:nvSpPr>
        <p:spPr>
          <a:xfrm>
            <a:off x="788035" y="1339850"/>
            <a:ext cx="9269095" cy="660400"/>
          </a:xfrm>
        </p:spPr>
        <p:txBody>
          <a:bodyPr vert="horz" wrap="square" lIns="91440" tIns="45720" rIns="91440" bIns="45720" anchor="t" anchorCtr="0"/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zh-CN" sz="3000" dirty="0">
                <a:solidFill>
                  <a:srgbClr val="FF0000"/>
                </a:solidFill>
                <a:latin typeface="黑体" panose="02010609060101010101" pitchFamily="49" charset="-122"/>
              </a:rPr>
              <a:t>2.</a:t>
            </a:r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</a:rPr>
              <a:t>永续盘存制</a:t>
            </a:r>
            <a:endParaRPr lang="zh-CN" altLang="en-US" sz="3000" dirty="0">
              <a:solidFill>
                <a:srgbClr val="FF0000"/>
              </a:solidFill>
              <a:latin typeface="黑体" panose="02010609060101010101" pitchFamily="49" charset="-122"/>
            </a:endParaRPr>
          </a:p>
          <a:p>
            <a:pPr eaLnBrk="1" hangingPunct="1">
              <a:spcBef>
                <a:spcPct val="0"/>
              </a:spcBef>
              <a:buClrTx/>
              <a:buNone/>
            </a:pPr>
            <a:endParaRPr lang="en-US" altLang="zh-CN" sz="3000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pic>
        <p:nvPicPr>
          <p:cNvPr id="64516" name="Picture 29" descr="capt8-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5188" y="2060575"/>
            <a:ext cx="7993062" cy="4105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0211" name="Rectangle 3"/>
          <p:cNvSpPr>
            <a:spLocks noGrp="1" noChangeArrowheads="1"/>
          </p:cNvSpPr>
          <p:nvPr>
            <p:ph idx="1"/>
          </p:nvPr>
        </p:nvSpPr>
        <p:spPr>
          <a:xfrm>
            <a:off x="787400" y="1224280"/>
            <a:ext cx="10523855" cy="34290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一、财产清查的概念  </a:t>
            </a:r>
            <a:endParaRPr kumimoji="0" lang="en-US" altLang="zh-CN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财产清查是指通过对实物、现金的实地盘点以及对银行存款、债权债务的核对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来确定各项财产物资、货币资金、往来款项的实存数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并与账存数核对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借以查明账实是否相符的一种专门方法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50213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5505" y="4221480"/>
            <a:ext cx="8001000" cy="20716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07587" name="Rectangle 3"/>
          <p:cNvSpPr>
            <a:spLocks noGrp="1" noChangeArrowheads="1"/>
          </p:cNvSpPr>
          <p:nvPr>
            <p:ph idx="1"/>
          </p:nvPr>
        </p:nvSpPr>
        <p:spPr>
          <a:xfrm>
            <a:off x="849630" y="1196975"/>
            <a:ext cx="10453370" cy="49688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二、</a:t>
            </a:r>
            <a:r>
              <a:rPr lang="zh-CN" altLang="en-US" sz="3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sym typeface="+mn-ea"/>
              </a:rPr>
              <a:t>货币资金的清查</a:t>
            </a:r>
            <a:r>
              <a:rPr lang="en-US" altLang="zh-CN" sz="3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sym typeface="+mn-ea"/>
              </a:rPr>
              <a:t> </a:t>
            </a:r>
            <a:r>
              <a:rPr lang="en-US" altLang="zh-CN" sz="3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sym typeface="+mn-ea"/>
              </a:rPr>
              <a:t> 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——1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、库存现金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Ì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ea"/>
              </a:rPr>
              <a:t>清查方法：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ea"/>
              </a:rPr>
              <a:t>实地盘点法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ea"/>
              </a:rPr>
              <a:t>。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ea"/>
            </a:endParaRPr>
          </a:p>
          <a:p>
            <a:pPr marL="908050" marR="0" lvl="1" indent="-43688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现金实存数与日记账账面余额核对；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08050" marR="0" lvl="1" indent="-43688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出纳员每日自查，日清月结；</a:t>
            </a:r>
            <a:endParaRPr kumimoji="0" lang="zh-CN" alt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08050" marR="0" lvl="1" indent="-43688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定期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和不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定期清查。 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5" name="页脚占位符 4"/>
          <p:cNvSpPr>
            <a:spLocks noGrp="1"/>
          </p:cNvSpPr>
          <p:nvPr>
            <p:ph type="ftr" sz="quarter" idx="4294967295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 wrap="square" lIns="0" tIns="0" rIns="0" bIns="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spcBef>
                <a:spcPct val="0"/>
              </a:spcBef>
              <a:buClrTx/>
            </a:pPr>
            <a:r>
              <a:rPr lang="zh-CN" altLang="zh-CN" sz="1400" dirty="0">
                <a:latin typeface="楷体_GB2312" pitchFamily="49" charset="-122"/>
                <a:ea typeface="楷体_GB2312" pitchFamily="49" charset="-122"/>
              </a:rPr>
              <a:t>第</a:t>
            </a:r>
            <a:r>
              <a:rPr lang="zh-CN" altLang="en-US" sz="1400" dirty="0">
                <a:latin typeface="楷体_GB2312" pitchFamily="49" charset="-122"/>
                <a:ea typeface="楷体_GB2312" pitchFamily="49" charset="-122"/>
              </a:rPr>
              <a:t>八</a:t>
            </a:r>
            <a:r>
              <a:rPr lang="zh-CN" altLang="zh-CN" sz="1400" dirty="0">
                <a:latin typeface="楷体_GB2312" pitchFamily="49" charset="-122"/>
                <a:ea typeface="楷体_GB2312" pitchFamily="49" charset="-122"/>
              </a:rPr>
              <a:t>章  </a:t>
            </a:r>
            <a:r>
              <a:rPr lang="zh-CN" altLang="en-US" sz="1400" dirty="0">
                <a:latin typeface="楷体_GB2312" pitchFamily="49" charset="-122"/>
                <a:ea typeface="楷体_GB2312" pitchFamily="49" charset="-122"/>
              </a:rPr>
              <a:t>财产清查</a:t>
            </a:r>
            <a:endParaRPr lang="zh-CN" altLang="en-US" sz="14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586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07587" name="Rectangle 3"/>
          <p:cNvSpPr>
            <a:spLocks noGrp="1" noChangeArrowheads="1"/>
          </p:cNvSpPr>
          <p:nvPr>
            <p:ph idx="1"/>
          </p:nvPr>
        </p:nvSpPr>
        <p:spPr>
          <a:xfrm>
            <a:off x="836930" y="1196975"/>
            <a:ext cx="10709910" cy="2736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二、货币资金的清查：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69900" marR="0" lvl="0" indent="-46990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——1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、库存现金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469900" marR="0" lvl="0" indent="-46990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清查手续：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填制“库存现金盘点报告表”。检查人员和出纳签名或盖章。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pic>
        <p:nvPicPr>
          <p:cNvPr id="707588" name="Picture 4" descr="capt8-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25" y="4098925"/>
            <a:ext cx="8353425" cy="2643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0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08611" name="Rectangle 3"/>
          <p:cNvSpPr>
            <a:spLocks noGrp="1" noChangeArrowheads="1"/>
          </p:cNvSpPr>
          <p:nvPr>
            <p:ph idx="1"/>
          </p:nvPr>
        </p:nvSpPr>
        <p:spPr>
          <a:xfrm>
            <a:off x="1014730" y="1196975"/>
            <a:ext cx="9658985" cy="38258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None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二、货币资金的清查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——2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、银行存款</a:t>
            </a: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清查方法：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查询核对法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27100" marR="0" lvl="1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开户行定期送来“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对账单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”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27100" marR="0" lvl="1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本单位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银行存款日记账</a:t>
            </a:r>
            <a:endParaRPr kumimoji="0" lang="en-US" altLang="zh-CN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38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8612" name="文本框 1"/>
          <p:cNvSpPr txBox="1"/>
          <p:nvPr/>
        </p:nvSpPr>
        <p:spPr>
          <a:xfrm>
            <a:off x="7319963" y="4133850"/>
            <a:ext cx="171450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逐笔核对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613" name="右大括号 2"/>
          <p:cNvSpPr/>
          <p:nvPr/>
        </p:nvSpPr>
        <p:spPr>
          <a:xfrm>
            <a:off x="6672263" y="3983673"/>
            <a:ext cx="420687" cy="852487"/>
          </a:xfrm>
          <a:prstGeom prst="rightBrace">
            <a:avLst>
              <a:gd name="adj1" fmla="val 8218"/>
              <a:gd name="adj2" fmla="val 50000"/>
            </a:avLst>
          </a:prstGeom>
          <a:solidFill>
            <a:schemeClr val="bg1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 anchorCtr="0"/>
          <a:p>
            <a:pPr>
              <a:spcBef>
                <a:spcPct val="0"/>
              </a:spcBef>
              <a:buClrTx/>
              <a:buSzTx/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09634" name="Picture 2" descr="银行存款日记账账页"/>
          <p:cNvPicPr preferRelativeResize="0"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0088" y="2349500"/>
            <a:ext cx="3155950" cy="425291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9635" name="Picture 4" descr="jianzhu2_0059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908050"/>
            <a:ext cx="1058863" cy="127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6" name="Picture 5" descr="jianzhu2_0055"/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2313" y="981075"/>
            <a:ext cx="1066800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9637" name="Text Box 6"/>
          <p:cNvSpPr txBox="1"/>
          <p:nvPr/>
        </p:nvSpPr>
        <p:spPr>
          <a:xfrm>
            <a:off x="7477125" y="1701800"/>
            <a:ext cx="871538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  <a:buClrTx/>
              <a:buFontTx/>
            </a:pPr>
            <a:r>
              <a:rPr lang="zh-CN" altLang="en-US" sz="3200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银行</a:t>
            </a:r>
            <a:endParaRPr lang="zh-CN" altLang="en-US" sz="3200" dirty="0">
              <a:solidFill>
                <a:srgbClr val="0000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09639" name="Picture 7" descr="银行存款日记账封面1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850" y="2276475"/>
            <a:ext cx="3297238" cy="4465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9639" name="Text Box 8"/>
          <p:cNvSpPr txBox="1"/>
          <p:nvPr/>
        </p:nvSpPr>
        <p:spPr>
          <a:xfrm>
            <a:off x="2351088" y="1700213"/>
            <a:ext cx="871537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>
              <a:spcBef>
                <a:spcPct val="50000"/>
              </a:spcBef>
              <a:buClrTx/>
              <a:buFontTx/>
            </a:pPr>
            <a:r>
              <a:rPr lang="zh-CN" altLang="en-US" sz="3200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企业</a:t>
            </a:r>
            <a:endParaRPr lang="zh-CN" altLang="en-US" sz="3200" dirty="0">
              <a:solidFill>
                <a:srgbClr val="0000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09641" name="Picture 9" descr="银行对账单"/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5938" y="2349500"/>
            <a:ext cx="3406775" cy="431958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09642" name="AutoShape 10"/>
          <p:cNvSpPr/>
          <p:nvPr/>
        </p:nvSpPr>
        <p:spPr>
          <a:xfrm>
            <a:off x="5232400" y="4076700"/>
            <a:ext cx="1584325" cy="792163"/>
          </a:xfrm>
          <a:prstGeom prst="leftRightArrow">
            <a:avLst>
              <a:gd name="adj1" fmla="val 50000"/>
              <a:gd name="adj2" fmla="val 39861"/>
            </a:avLst>
          </a:prstGeom>
          <a:gradFill rotWithShape="1">
            <a:gsLst>
              <a:gs pos="0">
                <a:srgbClr val="007676"/>
              </a:gs>
              <a:gs pos="50000">
                <a:srgbClr val="00FFFF"/>
              </a:gs>
              <a:gs pos="100000">
                <a:srgbClr val="007676"/>
              </a:gs>
            </a:gsLst>
            <a:lin ang="5400000" scaled="1"/>
            <a:tileRect/>
          </a:gradFill>
          <a:ln w="9525" cap="flat" cmpd="sng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42" name="Rectangle 11"/>
          <p:cNvSpPr/>
          <p:nvPr>
            <p:ph type="title"/>
          </p:nvPr>
        </p:nvSpPr>
        <p:spPr>
          <a:xfrm>
            <a:off x="2063750" y="260350"/>
            <a:ext cx="8001000" cy="676275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银行存款的清查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17763" y="2347913"/>
            <a:ext cx="7639050" cy="1476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E4AA2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清查方法</a:t>
            </a:r>
            <a:r>
              <a: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——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银行存款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日记账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与银行“</a:t>
            </a:r>
            <a:r>
              <a:rPr kumimoji="0" lang="zh-CN" altLang="en-US" sz="3000" b="1" i="1" u="sng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对账单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”核对。</a:t>
            </a:r>
            <a:endParaRPr kumimoji="0" lang="zh-CN" altLang="en-US" sz="3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4043363" y="5164138"/>
            <a:ext cx="3962400" cy="5530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+mn-ea"/>
                <a:cs typeface="+mn-cs"/>
              </a:rPr>
              <a:t>对账后金额不一致？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黑体" panose="02010609060101010101" pitchFamily="49" charset="-122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0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70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709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0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500"/>
                                        <p:tgtEl>
                                          <p:spTgt spid="70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42" grpId="0" bldLvl="0" animBg="1"/>
      <p:bldP spid="12" grpId="0" bldLvl="0" animBg="1"/>
      <p:bldP spid="24584" grpId="0" bldLvl="0" animBg="1"/>
      <p:bldP spid="24584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AutoShape 3"/>
          <p:cNvSpPr>
            <a:spLocks noChangeArrowheads="1"/>
          </p:cNvSpPr>
          <p:nvPr/>
        </p:nvSpPr>
        <p:spPr bwMode="auto">
          <a:xfrm>
            <a:off x="5880100" y="2590800"/>
            <a:ext cx="4327525" cy="240665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C0C0C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存在未达账项：填制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未达账项登记表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银行存款余额调节表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56323" name="AutoShape 4"/>
          <p:cNvSpPr>
            <a:spLocks noChangeArrowheads="1"/>
          </p:cNvSpPr>
          <p:nvPr/>
        </p:nvSpPr>
        <p:spPr bwMode="auto">
          <a:xfrm>
            <a:off x="2135188" y="2590800"/>
            <a:ext cx="3659188" cy="240665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C0C0C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错账、漏账：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及时更正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129029" name="未知"/>
          <p:cNvSpPr/>
          <p:nvPr/>
        </p:nvSpPr>
        <p:spPr bwMode="auto">
          <a:xfrm>
            <a:off x="5127625" y="1949450"/>
            <a:ext cx="755650" cy="641350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0660" name="AutoShape 6"/>
          <p:cNvSpPr>
            <a:spLocks noChangeAspect="1" noTextEdit="1"/>
          </p:cNvSpPr>
          <p:nvPr/>
        </p:nvSpPr>
        <p:spPr>
          <a:xfrm flipH="1">
            <a:off x="6384925" y="2489200"/>
            <a:ext cx="919163" cy="8556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sz="3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9031" name="未知"/>
          <p:cNvSpPr/>
          <p:nvPr/>
        </p:nvSpPr>
        <p:spPr bwMode="auto">
          <a:xfrm flipH="1">
            <a:off x="6578600" y="2022475"/>
            <a:ext cx="804863" cy="5683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4295775" y="1411288"/>
            <a:ext cx="3962400" cy="5835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+mn-ea"/>
                <a:cs typeface="+mn-cs"/>
              </a:rPr>
              <a:t>对账后金额不一致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黑体" panose="02010609060101010101" pitchFamily="49" charset="-122"/>
              <a:ea typeface="+mn-ea"/>
              <a:cs typeface="+mn-cs"/>
            </a:endParaRPr>
          </a:p>
        </p:txBody>
      </p:sp>
      <p:sp>
        <p:nvSpPr>
          <p:cNvPr id="70663" name="Rectangle 10"/>
          <p:cNvSpPr/>
          <p:nvPr/>
        </p:nvSpPr>
        <p:spPr>
          <a:xfrm>
            <a:off x="2362200" y="168911"/>
            <a:ext cx="7467600" cy="821055"/>
          </a:xfrm>
          <a:prstGeom prst="rect">
            <a:avLst/>
          </a:prstGeom>
          <a:noFill/>
          <a:ln w="38100">
            <a:noFill/>
          </a:ln>
        </p:spPr>
        <p:txBody>
          <a:bodyPr lIns="90000" tIns="165048" rIns="90000" bIns="165048" anchor="ctr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en-US" altLang="zh-CN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、银行存款的清查方法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0664" name="Rectangle 11"/>
          <p:cNvSpPr txBox="1"/>
          <p:nvPr/>
        </p:nvSpPr>
        <p:spPr>
          <a:xfrm>
            <a:off x="2063750" y="304800"/>
            <a:ext cx="8001000" cy="676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银行存款的清查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AutoShape 14"/>
          <p:cNvSpPr/>
          <p:nvPr/>
        </p:nvSpPr>
        <p:spPr>
          <a:xfrm>
            <a:off x="1952625" y="5108751"/>
            <a:ext cx="8389938" cy="1233136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12700" cap="flat" cmpd="sng">
            <a:solidFill>
              <a:srgbClr val="33CCC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spAutoFit/>
          </a:bodyPr>
          <a:p>
            <a:pPr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未达账项：企业与开户银行就同一笔经济业务，因双方接到凭证的</a:t>
            </a:r>
            <a:r>
              <a:rPr lang="zh-CN" altLang="en-US" sz="2400" u="sng" dirty="0">
                <a:latin typeface="仿宋" panose="02010609060101010101" pitchFamily="49" charset="-122"/>
                <a:ea typeface="仿宋" panose="02010609060101010101" pitchFamily="49" charset="-122"/>
              </a:rPr>
              <a:t>时间不同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zh-CN" altLang="en-US" sz="2400" u="sng" dirty="0">
                <a:latin typeface="仿宋" panose="02010609060101010101" pitchFamily="49" charset="-122"/>
                <a:ea typeface="仿宋" panose="02010609060101010101" pitchFamily="49" charset="-122"/>
              </a:rPr>
              <a:t>一方已入账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，而</a:t>
            </a:r>
            <a:r>
              <a:rPr lang="zh-CN" altLang="en-US" sz="2400" u="sng" dirty="0">
                <a:latin typeface="仿宋" panose="02010609060101010101" pitchFamily="49" charset="-122"/>
                <a:ea typeface="仿宋" panose="02010609060101010101" pitchFamily="49" charset="-122"/>
              </a:rPr>
              <a:t>另一方没登记入账</a:t>
            </a: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的事项。</a:t>
            </a:r>
            <a:endParaRPr lang="zh-CN" altLang="en-US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0660" name="Text Box 4"/>
          <p:cNvSpPr txBox="1"/>
          <p:nvPr/>
        </p:nvSpPr>
        <p:spPr>
          <a:xfrm>
            <a:off x="2016125" y="3051175"/>
            <a:ext cx="407988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  <a:buClrTx/>
              <a:buFontTx/>
            </a:pPr>
            <a:r>
              <a:rPr lang="zh-CN" altLang="en-US" sz="2400" dirty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未达账项</a:t>
            </a:r>
            <a:endParaRPr lang="zh-CN" altLang="en-US" sz="2400" dirty="0">
              <a:solidFill>
                <a:srgbClr val="FF006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0662" name="Text Box 6"/>
          <p:cNvSpPr txBox="1"/>
          <p:nvPr/>
        </p:nvSpPr>
        <p:spPr>
          <a:xfrm>
            <a:off x="2593975" y="2354263"/>
            <a:ext cx="1857375" cy="9772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企业已入账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银行未入账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0663" name="Text Box 7"/>
          <p:cNvSpPr txBox="1"/>
          <p:nvPr/>
        </p:nvSpPr>
        <p:spPr>
          <a:xfrm>
            <a:off x="2593975" y="4394200"/>
            <a:ext cx="1785938" cy="9772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银行已入账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企业未入账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0664" name="AutoShape 8"/>
          <p:cNvSpPr/>
          <p:nvPr/>
        </p:nvSpPr>
        <p:spPr>
          <a:xfrm>
            <a:off x="2593975" y="2846388"/>
            <a:ext cx="141288" cy="1871662"/>
          </a:xfrm>
          <a:prstGeom prst="leftBrace">
            <a:avLst>
              <a:gd name="adj1" fmla="val 109472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0665" name="Text Box 9"/>
          <p:cNvSpPr txBox="1"/>
          <p:nvPr/>
        </p:nvSpPr>
        <p:spPr>
          <a:xfrm>
            <a:off x="4594225" y="1963738"/>
            <a:ext cx="1460500" cy="534035"/>
          </a:xfrm>
          <a:prstGeom prst="rect">
            <a:avLst/>
          </a:prstGeom>
          <a:solidFill>
            <a:srgbClr val="FFFF99">
              <a:alpha val="70195"/>
            </a:srgbClr>
          </a:solidFill>
          <a:ln w="9525" cap="flat" cmpd="sng">
            <a:solidFill>
              <a:srgbClr val="8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企业已收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0666" name="Text Box 10"/>
          <p:cNvSpPr txBox="1"/>
          <p:nvPr/>
        </p:nvSpPr>
        <p:spPr>
          <a:xfrm>
            <a:off x="4594225" y="3097213"/>
            <a:ext cx="1460500" cy="534035"/>
          </a:xfrm>
          <a:prstGeom prst="rect">
            <a:avLst/>
          </a:prstGeom>
          <a:solidFill>
            <a:srgbClr val="FFFF99">
              <a:alpha val="70195"/>
            </a:srgbClr>
          </a:solidFill>
          <a:ln w="9525" cap="flat" cmpd="sng">
            <a:solidFill>
              <a:srgbClr val="8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企业已付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0667" name="Text Box 11"/>
          <p:cNvSpPr txBox="1"/>
          <p:nvPr/>
        </p:nvSpPr>
        <p:spPr>
          <a:xfrm>
            <a:off x="4594225" y="5054600"/>
            <a:ext cx="1428750" cy="534035"/>
          </a:xfrm>
          <a:prstGeom prst="rect">
            <a:avLst/>
          </a:prstGeom>
          <a:solidFill>
            <a:srgbClr val="FFCC99">
              <a:alpha val="70195"/>
            </a:srgbClr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银行已付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0668" name="Text Box 12"/>
          <p:cNvSpPr txBox="1"/>
          <p:nvPr/>
        </p:nvSpPr>
        <p:spPr>
          <a:xfrm>
            <a:off x="4594225" y="4046538"/>
            <a:ext cx="1428750" cy="534035"/>
          </a:xfrm>
          <a:prstGeom prst="rect">
            <a:avLst/>
          </a:prstGeom>
          <a:solidFill>
            <a:srgbClr val="FFCC99">
              <a:alpha val="70195"/>
            </a:srgbClr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银行已收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0669" name="AutoShape 13"/>
          <p:cNvSpPr/>
          <p:nvPr/>
        </p:nvSpPr>
        <p:spPr>
          <a:xfrm>
            <a:off x="4308475" y="2216150"/>
            <a:ext cx="214313" cy="1111250"/>
          </a:xfrm>
          <a:prstGeom prst="leftBrace">
            <a:avLst>
              <a:gd name="adj1" fmla="val 52235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0672" name="AutoShape 16"/>
          <p:cNvSpPr/>
          <p:nvPr/>
        </p:nvSpPr>
        <p:spPr>
          <a:xfrm>
            <a:off x="4308475" y="4365625"/>
            <a:ext cx="214313" cy="973138"/>
          </a:xfrm>
          <a:prstGeom prst="leftBrace">
            <a:avLst>
              <a:gd name="adj1" fmla="val 52281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10673" name="Picture 17" descr="银行存款日记账账页"/>
          <p:cNvPicPr preferRelativeResize="0"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94475" y="1803400"/>
            <a:ext cx="1770063" cy="67786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0674" name="Text Box 18"/>
          <p:cNvSpPr txBox="1"/>
          <p:nvPr/>
        </p:nvSpPr>
        <p:spPr>
          <a:xfrm>
            <a:off x="6451600" y="1703388"/>
            <a:ext cx="1857375" cy="88582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企业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日记账余额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0675" name="Picture 19" descr="银行对账单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7438" y="1701800"/>
            <a:ext cx="1522412" cy="887413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0676" name="Text Box 20"/>
          <p:cNvSpPr txBox="1"/>
          <p:nvPr/>
        </p:nvSpPr>
        <p:spPr>
          <a:xfrm>
            <a:off x="8689975" y="1701800"/>
            <a:ext cx="1643063" cy="8858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银行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对账单余额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0677" name="Picture 21" descr="银行存款日记账账页"/>
          <p:cNvPicPr preferRelativeResize="0"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0500" y="2914650"/>
            <a:ext cx="1839913" cy="77628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0678" name="Text Box 22"/>
          <p:cNvSpPr txBox="1"/>
          <p:nvPr/>
        </p:nvSpPr>
        <p:spPr>
          <a:xfrm>
            <a:off x="6523038" y="2905125"/>
            <a:ext cx="1857375" cy="8858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企业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日记账余额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0679" name="Picture 23" descr="银行对账单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9975" y="2789238"/>
            <a:ext cx="1522413" cy="1001712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0680" name="Text Box 24"/>
          <p:cNvSpPr txBox="1"/>
          <p:nvPr/>
        </p:nvSpPr>
        <p:spPr>
          <a:xfrm>
            <a:off x="8666163" y="2905125"/>
            <a:ext cx="1638300" cy="8858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银行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对账单余额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0681" name="Picture 25" descr="银行存款日记账账页"/>
          <p:cNvPicPr preferRelativeResize="0"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23038" y="4002088"/>
            <a:ext cx="1797050" cy="8318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0682" name="Text Box 26"/>
          <p:cNvSpPr txBox="1"/>
          <p:nvPr/>
        </p:nvSpPr>
        <p:spPr>
          <a:xfrm>
            <a:off x="6523038" y="3973513"/>
            <a:ext cx="1857375" cy="8858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企业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日记账余额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0683" name="Picture 27" descr="银行对账单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913" y="4044950"/>
            <a:ext cx="1522412" cy="7429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0684" name="Text Box 28"/>
          <p:cNvSpPr txBox="1"/>
          <p:nvPr/>
        </p:nvSpPr>
        <p:spPr>
          <a:xfrm>
            <a:off x="8666163" y="3948113"/>
            <a:ext cx="1565275" cy="8858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银行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对账单余额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0685" name="Picture 29" descr="银行存款日记账账页"/>
          <p:cNvPicPr preferRelativeResize="0"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94475" y="5002213"/>
            <a:ext cx="1714500" cy="7969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0686" name="Text Box 30"/>
          <p:cNvSpPr txBox="1"/>
          <p:nvPr/>
        </p:nvSpPr>
        <p:spPr>
          <a:xfrm>
            <a:off x="6543675" y="4994275"/>
            <a:ext cx="1857375" cy="8858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企业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日记账余额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0687" name="Picture 31" descr="银行对账单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675" y="5073650"/>
            <a:ext cx="1522413" cy="74453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0688" name="Text Box 32"/>
          <p:cNvSpPr txBox="1"/>
          <p:nvPr/>
        </p:nvSpPr>
        <p:spPr>
          <a:xfrm>
            <a:off x="8666163" y="5002213"/>
            <a:ext cx="1643062" cy="8858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>
            <a:spAutoFit/>
          </a:bodyPr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银行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对账单余额</a:t>
            </a:r>
            <a:endParaRPr lang="zh-CN" altLang="en-US" sz="2400" dirty="0">
              <a:solidFill>
                <a:srgbClr val="0000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0689" name="Rectangle 33"/>
          <p:cNvSpPr/>
          <p:nvPr/>
        </p:nvSpPr>
        <p:spPr>
          <a:xfrm>
            <a:off x="8256588" y="1962150"/>
            <a:ext cx="4127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Dotum" panose="020B0600000101010101" pitchFamily="34" charset="-127"/>
              </a:rPr>
              <a:t>＞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Dotum" panose="020B0600000101010101" pitchFamily="34" charset="-127"/>
            </a:endParaRPr>
          </a:p>
        </p:txBody>
      </p:sp>
      <p:sp>
        <p:nvSpPr>
          <p:cNvPr id="710690" name="Rectangle 34"/>
          <p:cNvSpPr/>
          <p:nvPr/>
        </p:nvSpPr>
        <p:spPr>
          <a:xfrm>
            <a:off x="8256588" y="5259388"/>
            <a:ext cx="4127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Dotum" panose="020B0600000101010101" pitchFamily="34" charset="-127"/>
              </a:rPr>
              <a:t>＞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Dotum" panose="020B0600000101010101" pitchFamily="34" charset="-127"/>
            </a:endParaRPr>
          </a:p>
        </p:txBody>
      </p:sp>
      <p:sp>
        <p:nvSpPr>
          <p:cNvPr id="710691" name="Rectangle 35"/>
          <p:cNvSpPr/>
          <p:nvPr/>
        </p:nvSpPr>
        <p:spPr>
          <a:xfrm rot="10800000">
            <a:off x="8348663" y="3116263"/>
            <a:ext cx="4127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FF"/>
                </a:solidFill>
                <a:latin typeface="Arial" panose="020B0604020202020204" pitchFamily="34" charset="0"/>
                <a:ea typeface="Dotum" panose="020B0600000101010101" pitchFamily="34" charset="-127"/>
              </a:rPr>
              <a:t>＞</a:t>
            </a:r>
            <a:endParaRPr lang="zh-CN" altLang="en-US" sz="2400" dirty="0">
              <a:solidFill>
                <a:srgbClr val="0000FF"/>
              </a:solidFill>
              <a:latin typeface="Arial" panose="020B0604020202020204" pitchFamily="34" charset="0"/>
              <a:ea typeface="Dotum" panose="020B0600000101010101" pitchFamily="34" charset="-127"/>
            </a:endParaRPr>
          </a:p>
        </p:txBody>
      </p:sp>
      <p:sp>
        <p:nvSpPr>
          <p:cNvPr id="710692" name="Rectangle 36"/>
          <p:cNvSpPr/>
          <p:nvPr/>
        </p:nvSpPr>
        <p:spPr>
          <a:xfrm rot="10800000">
            <a:off x="8329613" y="4187825"/>
            <a:ext cx="4127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0"/>
              </a:spcBef>
              <a:buClrTx/>
              <a:buFontTx/>
            </a:pPr>
            <a:r>
              <a:rPr lang="zh-CN" altLang="en-US" sz="2400" dirty="0">
                <a:solidFill>
                  <a:srgbClr val="0000FF"/>
                </a:solidFill>
                <a:latin typeface="Arial" panose="020B0604020202020204" pitchFamily="34" charset="0"/>
                <a:ea typeface="Dotum" panose="020B0600000101010101" pitchFamily="34" charset="-127"/>
              </a:rPr>
              <a:t>＞</a:t>
            </a:r>
            <a:endParaRPr lang="zh-CN" altLang="en-US" sz="2400" dirty="0">
              <a:solidFill>
                <a:srgbClr val="0000FF"/>
              </a:solidFill>
              <a:latin typeface="Arial" panose="020B0604020202020204" pitchFamily="34" charset="0"/>
              <a:ea typeface="Dotum" panose="020B0600000101010101" pitchFamily="34" charset="-127"/>
            </a:endParaRPr>
          </a:p>
        </p:txBody>
      </p:sp>
      <p:sp>
        <p:nvSpPr>
          <p:cNvPr id="710693" name="AutoShape 37"/>
          <p:cNvSpPr/>
          <p:nvPr/>
        </p:nvSpPr>
        <p:spPr>
          <a:xfrm>
            <a:off x="6091238" y="2144713"/>
            <a:ext cx="431800" cy="144462"/>
          </a:xfrm>
          <a:prstGeom prst="rightArrow">
            <a:avLst>
              <a:gd name="adj1" fmla="val 50000"/>
              <a:gd name="adj2" fmla="val 74517"/>
            </a:avLst>
          </a:prstGeom>
          <a:gradFill rotWithShape="1">
            <a:gsLst>
              <a:gs pos="0">
                <a:srgbClr val="CC99FF"/>
              </a:gs>
              <a:gs pos="50000">
                <a:srgbClr val="5E4776"/>
              </a:gs>
              <a:gs pos="100000">
                <a:srgbClr val="CC99FF"/>
              </a:gs>
            </a:gsLst>
            <a:lin ang="5400000" scaled="1"/>
            <a:tileRect/>
          </a:gradFill>
          <a:ln w="952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0694" name="AutoShape 38"/>
          <p:cNvSpPr/>
          <p:nvPr/>
        </p:nvSpPr>
        <p:spPr>
          <a:xfrm>
            <a:off x="6091238" y="3286125"/>
            <a:ext cx="431800" cy="144463"/>
          </a:xfrm>
          <a:prstGeom prst="rightArrow">
            <a:avLst>
              <a:gd name="adj1" fmla="val 50000"/>
              <a:gd name="adj2" fmla="val 74517"/>
            </a:avLst>
          </a:prstGeom>
          <a:gradFill rotWithShape="1">
            <a:gsLst>
              <a:gs pos="0">
                <a:srgbClr val="CC99FF"/>
              </a:gs>
              <a:gs pos="50000">
                <a:srgbClr val="5E4776"/>
              </a:gs>
              <a:gs pos="100000">
                <a:srgbClr val="CC99FF"/>
              </a:gs>
            </a:gsLst>
            <a:lin ang="5400000" scaled="1"/>
            <a:tileRect/>
          </a:gradFill>
          <a:ln w="952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0695" name="AutoShape 39"/>
          <p:cNvSpPr/>
          <p:nvPr/>
        </p:nvSpPr>
        <p:spPr>
          <a:xfrm>
            <a:off x="6094413" y="4357688"/>
            <a:ext cx="431800" cy="144462"/>
          </a:xfrm>
          <a:prstGeom prst="rightArrow">
            <a:avLst>
              <a:gd name="adj1" fmla="val 50000"/>
              <a:gd name="adj2" fmla="val 74517"/>
            </a:avLst>
          </a:prstGeom>
          <a:gradFill rotWithShape="1">
            <a:gsLst>
              <a:gs pos="0">
                <a:srgbClr val="CC99FF"/>
              </a:gs>
              <a:gs pos="50000">
                <a:srgbClr val="5E4776"/>
              </a:gs>
              <a:gs pos="100000">
                <a:srgbClr val="CC99FF"/>
              </a:gs>
            </a:gsLst>
            <a:lin ang="5400000" scaled="1"/>
            <a:tileRect/>
          </a:gradFill>
          <a:ln w="952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0696" name="AutoShape 40"/>
          <p:cNvSpPr/>
          <p:nvPr/>
        </p:nvSpPr>
        <p:spPr>
          <a:xfrm>
            <a:off x="6094413" y="5357813"/>
            <a:ext cx="431800" cy="144462"/>
          </a:xfrm>
          <a:prstGeom prst="rightArrow">
            <a:avLst>
              <a:gd name="adj1" fmla="val 50000"/>
              <a:gd name="adj2" fmla="val 74517"/>
            </a:avLst>
          </a:prstGeom>
          <a:gradFill rotWithShape="1">
            <a:gsLst>
              <a:gs pos="0">
                <a:srgbClr val="CC99FF"/>
              </a:gs>
              <a:gs pos="50000">
                <a:srgbClr val="5E4776"/>
              </a:gs>
              <a:gs pos="100000">
                <a:srgbClr val="CC99FF"/>
              </a:gs>
            </a:gsLst>
            <a:lin ang="5400000" scaled="1"/>
            <a:tileRect/>
          </a:gradFill>
          <a:ln w="952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763" name="Rectangle 43"/>
          <p:cNvSpPr/>
          <p:nvPr/>
        </p:nvSpPr>
        <p:spPr>
          <a:xfrm>
            <a:off x="2063750" y="260350"/>
            <a:ext cx="8001000" cy="676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银行存款的清查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19300" y="1339850"/>
            <a:ext cx="2574925" cy="576263"/>
          </a:xfrm>
        </p:spPr>
        <p:txBody>
          <a:bodyPr/>
          <a:p>
            <a:pPr marL="469900" marR="0" indent="-469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未达账项种类</a:t>
            </a:r>
            <a:endParaRPr kumimoji="0" lang="en-US" altLang="zh-CN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469900" marR="0" indent="-469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endParaRPr kumimoji="0" lang="en-US" altLang="zh-CN" sz="3000" b="1" i="0" u="none" strike="noStrike" kern="0" cap="none" spc="0" normalizeH="0" baseline="0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1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710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1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71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1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10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10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10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10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1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710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1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10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10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10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71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10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10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710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10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10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10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10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10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660" grpId="0"/>
      <p:bldP spid="710662" grpId="0"/>
      <p:bldP spid="710663" grpId="0"/>
      <p:bldP spid="710664" grpId="0" bldLvl="0" animBg="1"/>
      <p:bldP spid="710665" grpId="0" bldLvl="0" animBg="1"/>
      <p:bldP spid="710666" grpId="0" bldLvl="0" animBg="1"/>
      <p:bldP spid="710667" grpId="0" bldLvl="0" animBg="1"/>
      <p:bldP spid="710668" grpId="0" bldLvl="0" animBg="1"/>
      <p:bldP spid="710669" grpId="0" bldLvl="0" animBg="1"/>
      <p:bldP spid="710672" grpId="0" bldLvl="0" animBg="1"/>
      <p:bldP spid="710674" grpId="0"/>
      <p:bldP spid="710676" grpId="0"/>
      <p:bldP spid="710678" grpId="0"/>
      <p:bldP spid="710680" grpId="0"/>
      <p:bldP spid="710682" grpId="0"/>
      <p:bldP spid="710684" grpId="0"/>
      <p:bldP spid="710686" grpId="0"/>
      <p:bldP spid="710688" grpId="0"/>
      <p:bldP spid="710689" grpId="0"/>
      <p:bldP spid="710690" grpId="0"/>
      <p:bldP spid="710691" grpId="0"/>
      <p:bldP spid="710692" grpId="0"/>
      <p:bldP spid="710693" grpId="0" bldLvl="0" animBg="1"/>
      <p:bldP spid="710694" grpId="0" bldLvl="0" animBg="1"/>
      <p:bldP spid="710695" grpId="0" bldLvl="0" animBg="1"/>
      <p:bldP spid="710696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631950" y="598805"/>
          <a:ext cx="8785225" cy="5589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2380"/>
                <a:gridCol w="674370"/>
                <a:gridCol w="2333625"/>
                <a:gridCol w="1899285"/>
                <a:gridCol w="712470"/>
                <a:gridCol w="633095"/>
              </a:tblGrid>
              <a:tr h="38354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未达账项登记表</a:t>
                      </a:r>
                      <a:endParaRPr lang="zh-CN" alt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570230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单位名称：               </a:t>
                      </a:r>
                      <a:r>
                        <a:rPr lang="zh-CN" altLang="en-US" sz="2000" b="1" u="none" strike="noStrike" baseline="0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zh-CN" altLang="en-US" sz="20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年    月     日             </a:t>
                      </a:r>
                      <a:r>
                        <a:rPr lang="zh-CN" altLang="en-US" sz="20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   单位</a:t>
                      </a:r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：元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206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未达账项种类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摘要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结算凭证种类号数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记账凭证号数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金额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备注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3309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企业已收，银行未收</a:t>
                      </a:r>
                      <a:b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</a:br>
                      <a:r>
                        <a:rPr lang="en-US" altLang="zh-CN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</a:t>
                      </a:r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、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合计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3309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企业已付，银行未付</a:t>
                      </a:r>
                      <a:b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</a:br>
                      <a:r>
                        <a:rPr lang="en-US" altLang="zh-CN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</a:t>
                      </a:r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、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合计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银行已收，企业未收</a:t>
                      </a:r>
                      <a:b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</a:br>
                      <a:r>
                        <a:rPr lang="en-US" altLang="zh-CN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</a:t>
                      </a:r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、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合计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solidFill>
                            <a:srgbClr val="0000CC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银行已付，企业未付</a:t>
                      </a:r>
                      <a:b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</a:br>
                      <a:r>
                        <a:rPr lang="en-US" altLang="zh-CN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</a:t>
                      </a:r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、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合计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　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核对人：（签章）                       </a:t>
                      </a:r>
                      <a:r>
                        <a:rPr lang="zh-CN" altLang="en-US" sz="20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出纳员</a:t>
                      </a:r>
                      <a:r>
                        <a:rPr lang="zh-CN" altLang="en-US" sz="20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：（签章）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31120" name="Group 48"/>
          <p:cNvGraphicFramePr>
            <a:graphicFrameLocks noGrp="1"/>
          </p:cNvGraphicFramePr>
          <p:nvPr/>
        </p:nvGraphicFramePr>
        <p:xfrm>
          <a:off x="1631950" y="1905000"/>
          <a:ext cx="8864600" cy="3524250"/>
        </p:xfrm>
        <a:graphic>
          <a:graphicData uri="http://schemas.openxmlformats.org/drawingml/2006/table">
            <a:tbl>
              <a:tblPr/>
              <a:tblGrid>
                <a:gridCol w="3036570"/>
                <a:gridCol w="1395095"/>
                <a:gridCol w="3284220"/>
                <a:gridCol w="1148715"/>
              </a:tblGrid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项    目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金额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项    目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金额</a:t>
                      </a: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银行存款日记账余额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银行对账单余额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调节后的存款余额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调节后的存款余额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1435" marR="91435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1108" name="Rectangle 36"/>
          <p:cNvSpPr/>
          <p:nvPr/>
        </p:nvSpPr>
        <p:spPr>
          <a:xfrm>
            <a:off x="1558925" y="3503613"/>
            <a:ext cx="3095625" cy="10147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0"/>
              </a:spcBef>
              <a:buClrTx/>
              <a:buFontTx/>
            </a:pPr>
            <a:r>
              <a:rPr lang="zh-CN" altLang="en-US" sz="2000" dirty="0">
                <a:solidFill>
                  <a:srgbClr val="7140C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加：银行已收，企业未收</a:t>
            </a:r>
            <a:endParaRPr lang="zh-CN" altLang="en-US" sz="2000" dirty="0">
              <a:solidFill>
                <a:srgbClr val="7140C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0"/>
              </a:spcBef>
              <a:buClrTx/>
              <a:buFontTx/>
            </a:pPr>
            <a:endParaRPr lang="zh-CN" altLang="en-US" sz="2000" dirty="0">
              <a:solidFill>
                <a:srgbClr val="7140C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0"/>
              </a:spcBef>
              <a:buClrTx/>
              <a:buFontTx/>
            </a:pPr>
            <a:r>
              <a:rPr lang="zh-CN" altLang="en-US" sz="2000" dirty="0">
                <a:solidFill>
                  <a:srgbClr val="7140C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减：银行已付，企业未付</a:t>
            </a:r>
            <a:endParaRPr lang="zh-CN" altLang="en-US" sz="2000" dirty="0">
              <a:solidFill>
                <a:srgbClr val="7140C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1109" name="Rectangle 37"/>
          <p:cNvSpPr/>
          <p:nvPr/>
        </p:nvSpPr>
        <p:spPr>
          <a:xfrm>
            <a:off x="6096000" y="3503613"/>
            <a:ext cx="3168650" cy="10147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0"/>
              </a:spcBef>
              <a:buClrTx/>
              <a:buFontTx/>
            </a:pPr>
            <a:r>
              <a:rPr lang="zh-CN" altLang="en-US" sz="2000" dirty="0">
                <a:solidFill>
                  <a:srgbClr val="7140C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加：企业已收，银行未收</a:t>
            </a:r>
            <a:endParaRPr lang="zh-CN" altLang="en-US" sz="2000" dirty="0">
              <a:solidFill>
                <a:srgbClr val="7140C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0"/>
              </a:spcBef>
              <a:buClrTx/>
              <a:buFontTx/>
            </a:pPr>
            <a:endParaRPr lang="zh-CN" altLang="en-US" sz="2000" dirty="0">
              <a:solidFill>
                <a:srgbClr val="7140C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0"/>
              </a:spcBef>
              <a:buClrTx/>
              <a:buFontTx/>
            </a:pPr>
            <a:r>
              <a:rPr lang="zh-CN" altLang="en-US" sz="2000" dirty="0">
                <a:solidFill>
                  <a:srgbClr val="7140C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减：企业已付，银行未付</a:t>
            </a:r>
            <a:endParaRPr lang="zh-CN" altLang="en-US" sz="2000" dirty="0">
              <a:solidFill>
                <a:srgbClr val="7140C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806" name="Text Box 38"/>
          <p:cNvSpPr txBox="1"/>
          <p:nvPr/>
        </p:nvSpPr>
        <p:spPr>
          <a:xfrm>
            <a:off x="3432175" y="1333500"/>
            <a:ext cx="511175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  <a:buClrTx/>
              <a:buFontTx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银行存款余额调节表</a:t>
            </a:r>
            <a:endParaRPr lang="zh-CN" altLang="en-US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5807" name="Picture 39" descr="20071171513313489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05363" y="2470150"/>
            <a:ext cx="1146175" cy="577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808" name="Picture 40" descr="bank_zhongguo"/>
          <p:cNvPicPr>
            <a:picLocks noChangeAspect="1"/>
          </p:cNvPicPr>
          <p:nvPr/>
        </p:nvPicPr>
        <p:blipFill>
          <a:blip r:embed="rId2"/>
          <a:srcRect b="10573"/>
          <a:stretch>
            <a:fillRect/>
          </a:stretch>
        </p:blipFill>
        <p:spPr>
          <a:xfrm>
            <a:off x="9409113" y="2470150"/>
            <a:ext cx="1081087" cy="577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1113" name="AutoShape 41"/>
          <p:cNvSpPr/>
          <p:nvPr/>
        </p:nvSpPr>
        <p:spPr>
          <a:xfrm>
            <a:off x="4656138" y="3302000"/>
            <a:ext cx="1389062" cy="1258888"/>
          </a:xfrm>
          <a:prstGeom prst="wedgeRoundRectCallout">
            <a:avLst>
              <a:gd name="adj1" fmla="val -83306"/>
              <a:gd name="adj2" fmla="val 10528"/>
              <a:gd name="adj3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tIns="82800" bIns="82800" anchor="ctr" anchorCtr="0"/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rPr>
              <a:t>登记</a:t>
            </a:r>
            <a:r>
              <a:rPr lang="zh-CN" altLang="en-US" sz="2000" dirty="0">
                <a:solidFill>
                  <a:srgbClr val="7140C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企业未记录</a:t>
            </a:r>
            <a:r>
              <a: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rPr>
              <a:t>的未达账项</a:t>
            </a:r>
            <a:endParaRPr lang="zh-CN" altLang="en-US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31114" name="AutoShape 42"/>
          <p:cNvSpPr/>
          <p:nvPr/>
        </p:nvSpPr>
        <p:spPr>
          <a:xfrm>
            <a:off x="9237663" y="3302000"/>
            <a:ext cx="1466850" cy="1258888"/>
          </a:xfrm>
          <a:prstGeom prst="wedgeRoundRectCallout">
            <a:avLst>
              <a:gd name="adj1" fmla="val -81181"/>
              <a:gd name="adj2" fmla="val 4097"/>
              <a:gd name="adj3" fmla="val 16667"/>
            </a:avLst>
          </a:prstGeom>
          <a:noFill/>
          <a:ln w="19050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tIns="82800" bIns="82800" anchor="ctr" anchorCtr="0"/>
          <a:p>
            <a:pPr algn="ctr">
              <a:lnSpc>
                <a:spcPct val="150000"/>
              </a:lnSpc>
              <a:spcBef>
                <a:spcPct val="0"/>
              </a:spcBef>
              <a:buClrTx/>
              <a:buFontTx/>
            </a:pPr>
            <a:r>
              <a: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rPr>
              <a:t>登记</a:t>
            </a:r>
            <a:r>
              <a:rPr lang="zh-CN" altLang="en-US" sz="2000" dirty="0">
                <a:solidFill>
                  <a:srgbClr val="7140C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银行未记录</a:t>
            </a:r>
            <a:r>
              <a: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rPr>
              <a:t>的未达账项</a:t>
            </a:r>
            <a:endParaRPr lang="zh-CN" altLang="en-US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2" name="Group 43"/>
          <p:cNvGrpSpPr/>
          <p:nvPr/>
        </p:nvGrpSpPr>
        <p:grpSpPr>
          <a:xfrm>
            <a:off x="6753225" y="5502275"/>
            <a:ext cx="1871663" cy="609600"/>
            <a:chOff x="0" y="0"/>
            <a:chExt cx="1179" cy="384"/>
          </a:xfrm>
        </p:grpSpPr>
        <p:sp>
          <p:nvSpPr>
            <p:cNvPr id="75812" name="AutoShape 44"/>
            <p:cNvSpPr/>
            <p:nvPr/>
          </p:nvSpPr>
          <p:spPr>
            <a:xfrm>
              <a:off x="589" y="0"/>
              <a:ext cx="576" cy="384"/>
            </a:xfrm>
            <a:prstGeom prst="borderCallout2">
              <a:avLst>
                <a:gd name="adj1" fmla="val 18750"/>
                <a:gd name="adj2" fmla="val 108333"/>
                <a:gd name="adj3" fmla="val 18750"/>
                <a:gd name="adj4" fmla="val 158681"/>
                <a:gd name="adj5" fmla="val -89324"/>
                <a:gd name="adj6" fmla="val 212153"/>
              </a:avLst>
            </a:prstGeom>
            <a:solidFill>
              <a:schemeClr val="bg1"/>
            </a:solidFill>
            <a:ln w="15875" cap="flat" cmpd="sng">
              <a:solidFill>
                <a:srgbClr val="FF0000"/>
              </a:solidFill>
              <a:prstDash val="solid"/>
              <a:miter/>
              <a:headEnd type="none" w="med" len="med"/>
              <a:tailEnd type="oval" w="med" len="med"/>
            </a:ln>
          </p:spPr>
          <p:txBody>
            <a:bodyPr anchor="ctr" anchorCtr="0"/>
            <a:p>
              <a:pPr algn="ctr">
                <a:spcBef>
                  <a:spcPct val="0"/>
                </a:spcBef>
                <a:buClrTx/>
                <a:buFontTx/>
              </a:pPr>
              <a:endParaRPr lang="zh-CN" altLang="en-US" sz="14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5813" name="AutoShape 45"/>
            <p:cNvSpPr/>
            <p:nvPr/>
          </p:nvSpPr>
          <p:spPr>
            <a:xfrm>
              <a:off x="0" y="0"/>
              <a:ext cx="1179" cy="384"/>
            </a:xfrm>
            <a:prstGeom prst="borderCallout2">
              <a:avLst>
                <a:gd name="adj1" fmla="val 18750"/>
                <a:gd name="adj2" fmla="val -4069"/>
                <a:gd name="adj3" fmla="val 18750"/>
                <a:gd name="adj4" fmla="val -34181"/>
                <a:gd name="adj5" fmla="val -88801"/>
                <a:gd name="adj6" fmla="val -65986"/>
              </a:avLst>
            </a:prstGeom>
            <a:solidFill>
              <a:schemeClr val="bg1"/>
            </a:solidFill>
            <a:ln w="15875" cap="flat" cmpd="sng">
              <a:solidFill>
                <a:srgbClr val="FF0000"/>
              </a:solidFill>
              <a:prstDash val="solid"/>
              <a:miter/>
              <a:headEnd type="none" w="med" len="med"/>
              <a:tailEnd type="oval" w="med" len="med"/>
            </a:ln>
          </p:spPr>
          <p:txBody>
            <a:bodyPr anchor="ctr" anchorCtr="0"/>
            <a:p>
              <a:pPr algn="ctr">
                <a:spcBef>
                  <a:spcPct val="0"/>
                </a:spcBef>
                <a:buClrTx/>
                <a:buFontTx/>
              </a:pPr>
              <a:r>
                <a:rPr lang="zh-CN" altLang="en-US" sz="24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相等</a:t>
              </a:r>
              <a:endPara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1118" name="AutoShape 46"/>
          <p:cNvSpPr/>
          <p:nvPr/>
        </p:nvSpPr>
        <p:spPr>
          <a:xfrm>
            <a:off x="7896225" y="1143000"/>
            <a:ext cx="2771775" cy="609600"/>
          </a:xfrm>
          <a:prstGeom prst="accentBorderCallout2">
            <a:avLst>
              <a:gd name="adj1" fmla="val 18750"/>
              <a:gd name="adj2" fmla="val -3528"/>
              <a:gd name="adj3" fmla="val 18750"/>
              <a:gd name="adj4" fmla="val -16755"/>
              <a:gd name="adj5" fmla="val 47398"/>
              <a:gd name="adj6" fmla="val -27106"/>
            </a:avLst>
          </a:prstGeom>
          <a:noFill/>
          <a:ln w="25400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编制方法：补记式 </a:t>
            </a:r>
            <a:endParaRPr lang="zh-CN" altLang="en-US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5815" name="Rectangle 47"/>
          <p:cNvSpPr/>
          <p:nvPr/>
        </p:nvSpPr>
        <p:spPr>
          <a:xfrm>
            <a:off x="2362200" y="183992"/>
            <a:ext cx="7467600" cy="821055"/>
          </a:xfrm>
          <a:prstGeom prst="rect">
            <a:avLst/>
          </a:prstGeom>
          <a:noFill/>
          <a:ln w="38100">
            <a:noFill/>
          </a:ln>
        </p:spPr>
        <p:txBody>
          <a:bodyPr lIns="90000" tIns="165048" rIns="90000" bIns="165048" anchor="ctr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银行存款余额调节表的编制方法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816" name="Rectangle 41"/>
          <p:cNvSpPr/>
          <p:nvPr/>
        </p:nvSpPr>
        <p:spPr>
          <a:xfrm>
            <a:off x="2063750" y="323850"/>
            <a:ext cx="8001000" cy="676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银行存款的清查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38325" y="6145213"/>
            <a:ext cx="8610600" cy="645160"/>
          </a:xfrm>
          <a:prstGeom prst="rect">
            <a:avLst/>
          </a:prstGeom>
          <a:noFill/>
          <a:ln w="38100" cap="flat" cmpd="sng">
            <a:solidFill>
              <a:srgbClr val="FD0315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pPr marL="469900" indent="-436245">
              <a:lnSpc>
                <a:spcPct val="150000"/>
              </a:lnSpc>
              <a:buClr>
                <a:srgbClr val="FF0000"/>
              </a:buClr>
              <a:buSzTx/>
              <a:buFont typeface="Wingdings 2" panose="05020102010507070707" pitchFamily="18" charset="2"/>
              <a:buChar char="Ø"/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注意：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此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表不能作为企业调整“银行存款日记账”的依据。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1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1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09" grpId="0"/>
      <p:bldP spid="131113" grpId="0" bldLvl="0" animBg="1"/>
      <p:bldP spid="131114" grpId="0" bldLvl="0" animBg="1"/>
      <p:bldP spid="131118" grpId="0" bldLvl="0" animBg="1"/>
      <p:bldP spid="3" grpId="0" bldLvl="0" animBg="1"/>
      <p:bldP spid="3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2" name="Rectangle 4"/>
          <p:cNvSpPr/>
          <p:nvPr>
            <p:ph idx="1"/>
          </p:nvPr>
        </p:nvSpPr>
        <p:spPr>
          <a:xfrm>
            <a:off x="987425" y="1205230"/>
            <a:ext cx="10140950" cy="4772025"/>
          </a:xfrm>
        </p:spPr>
        <p:txBody>
          <a:bodyPr vert="horz" wrap="square" lIns="91440" tIns="45720" rIns="91440" bIns="45720" anchor="t" anchorCtr="0"/>
          <a:p>
            <a:pPr defTabSz="914400" eaLnBrk="1" latinLnBrk="0" hangingPunct="1">
              <a:lnSpc>
                <a:spcPct val="150000"/>
              </a:lnSpc>
              <a:buClr>
                <a:srgbClr val="FF0000"/>
              </a:buClr>
              <a:buSzTx/>
              <a:buFont typeface="Wingdings" panose="05000000000000000000" pitchFamily="2" charset="2"/>
              <a:buChar char="p"/>
            </a:pPr>
            <a:r>
              <a:rPr lang="en-US" altLang="zh-CN" sz="3000" baseline="0" dirty="0">
                <a:solidFill>
                  <a:srgbClr val="0000CC"/>
                </a:solidFill>
                <a:latin typeface="黑体" panose="02010609060101010101" pitchFamily="49" charset="-122"/>
              </a:rPr>
              <a:t>“</a:t>
            </a:r>
            <a:r>
              <a:rPr lang="zh-CN" altLang="en-US" sz="3000" baseline="0" dirty="0">
                <a:solidFill>
                  <a:srgbClr val="0000CC"/>
                </a:solidFill>
                <a:latin typeface="黑体" panose="02010609060101010101" pitchFamily="49" charset="-122"/>
              </a:rPr>
              <a:t>银行存款余额调节表”的编制方法</a:t>
            </a:r>
            <a:endParaRPr lang="en-US" altLang="zh-CN" sz="3000" baseline="0" dirty="0">
              <a:solidFill>
                <a:srgbClr val="0000CC"/>
              </a:solidFill>
              <a:latin typeface="黑体" panose="02010609060101010101" pitchFamily="49" charset="-122"/>
            </a:endParaRPr>
          </a:p>
          <a:p>
            <a:pPr lvl="1" indent="-436245" defTabSz="914400" eaLnBrk="1" latinLnBrk="0" hangingPunct="1">
              <a:lnSpc>
                <a:spcPct val="150000"/>
              </a:lnSpc>
              <a:buClr>
                <a:srgbClr val="FF0000"/>
              </a:buClr>
              <a:buSzTx/>
              <a:buFont typeface="Wingdings" panose="05000000000000000000" pitchFamily="2" charset="2"/>
              <a:buChar char="Ø"/>
            </a:pPr>
            <a:r>
              <a:rPr lang="zh-CN" altLang="en-US" sz="3000" baseline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找出企业银行存款日记账与银行对账单共有业务，划“√”；</a:t>
            </a:r>
            <a:endParaRPr lang="en-US" altLang="zh-CN" sz="3000" baseline="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 indent="-436245" defTabSz="914400" eaLnBrk="1" latinLnBrk="0" hangingPunct="1">
              <a:lnSpc>
                <a:spcPct val="150000"/>
              </a:lnSpc>
              <a:buClr>
                <a:srgbClr val="FF0000"/>
              </a:buClr>
              <a:buSzTx/>
              <a:buFont typeface="Wingdings" panose="05000000000000000000" pitchFamily="2" charset="2"/>
              <a:buChar char="Ø"/>
            </a:pPr>
            <a:r>
              <a:rPr lang="zh-CN" altLang="en-US" sz="3000" baseline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双方未划“√”者为未达账项，填入“银行存款余额调节表”；</a:t>
            </a:r>
            <a:endParaRPr lang="en-US" altLang="zh-CN" sz="3000" baseline="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 indent="-436245" defTabSz="914400" eaLnBrk="1" latinLnBrk="0" hangingPunct="1">
              <a:lnSpc>
                <a:spcPct val="150000"/>
              </a:lnSpc>
              <a:buClr>
                <a:srgbClr val="FF0000"/>
              </a:buClr>
              <a:buSzTx/>
              <a:buFont typeface="Wingdings" panose="05000000000000000000" pitchFamily="2" charset="2"/>
              <a:buChar char="Ø"/>
            </a:pPr>
            <a:r>
              <a:rPr lang="zh-CN" altLang="en-US" sz="3000" baseline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调整后双方余额要相等。</a:t>
            </a:r>
            <a:endParaRPr lang="zh-CN" altLang="en-US" sz="3000" baseline="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803" name="Rectangle 6"/>
          <p:cNvSpPr/>
          <p:nvPr/>
        </p:nvSpPr>
        <p:spPr>
          <a:xfrm>
            <a:off x="2063750" y="260350"/>
            <a:ext cx="8001000" cy="676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银行存款的清查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3" name="标题 1"/>
          <p:cNvSpPr>
            <a:spLocks noGrp="1"/>
          </p:cNvSpPr>
          <p:nvPr>
            <p:ph type="title"/>
          </p:nvPr>
        </p:nvSpPr>
        <p:spPr>
          <a:xfrm>
            <a:off x="839470" y="1196975"/>
            <a:ext cx="10908665" cy="1297305"/>
          </a:xfrm>
        </p:spPr>
        <p:txBody>
          <a:bodyPr vert="horz" wrap="square" lIns="91440" tIns="45720" rIns="91440" bIns="45720" anchor="ctr" anchorCtr="0"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例：某企业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2024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月末银行存款日记账的账面余额为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56 000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银行对账单上的存款余额为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74 000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经逐笔核对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找出以下未达账项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9875" name="矩形 4"/>
          <p:cNvSpPr/>
          <p:nvPr/>
        </p:nvSpPr>
        <p:spPr>
          <a:xfrm>
            <a:off x="1055053" y="332423"/>
            <a:ext cx="99949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9470" y="2564765"/>
            <a:ext cx="1097407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(1)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企业开出转账支票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18 000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元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持票人尚未向银行办理转账手续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银行尚未入账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(2)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企业存入从其他单位收到的转账支票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2 000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元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银行尚未入账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(3)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企业委托银行代收外地销货款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10 000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元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银行已经收到入账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但企业尚未收到收款通知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因而企业尚未入账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(4)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银行代企业支付水电费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8 000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元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但企业尚未收到付款通知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因而企业尚未入账。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根据以上资料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编制银行存款余额调节表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如下表所示。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7475" name="Rectangle 3"/>
          <p:cNvSpPr>
            <a:spLocks noGrp="1" noChangeArrowheads="1"/>
          </p:cNvSpPr>
          <p:nvPr>
            <p:ph idx="1"/>
          </p:nvPr>
        </p:nvSpPr>
        <p:spPr>
          <a:xfrm>
            <a:off x="894080" y="1268730"/>
            <a:ext cx="10540365" cy="352933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一、财产清查的概念：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账实不符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客观原因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难以避免的质量变异和数量自然损耗；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自然灾害；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 altLang="en-US"/>
              <a:t>银行存款余额调节表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2024 </a:t>
            </a:r>
            <a:r>
              <a:rPr lang="zh-CN" altLang="en-US"/>
              <a:t>年</a:t>
            </a:r>
            <a:r>
              <a:rPr lang="en-US" altLang="zh-CN"/>
              <a:t>5</a:t>
            </a:r>
            <a:r>
              <a:rPr lang="zh-CN" altLang="en-US"/>
              <a:t>月</a:t>
            </a:r>
            <a:r>
              <a:rPr lang="en-US" altLang="zh-CN"/>
              <a:t>31</a:t>
            </a:r>
            <a:r>
              <a:rPr lang="zh-CN" altLang="en-US"/>
              <a:t>日</a:t>
            </a:r>
            <a:r>
              <a:rPr lang="en-US" altLang="zh-CN"/>
              <a:t>  </a:t>
            </a:r>
            <a:r>
              <a:rPr lang="zh-CN" altLang="en-US"/>
              <a:t>单位</a:t>
            </a:r>
            <a:r>
              <a:rPr lang="en-US" altLang="zh-CN"/>
              <a:t>:</a:t>
            </a:r>
            <a:r>
              <a:rPr lang="zh-CN" altLang="en-US"/>
              <a:t>元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0275" y="1845310"/>
            <a:ext cx="9970770" cy="373570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第二节  财产清查的方法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37955" name="Rectangle 3"/>
          <p:cNvSpPr>
            <a:spLocks noGrp="1" noChangeArrowheads="1"/>
          </p:cNvSpPr>
          <p:nvPr>
            <p:ph idx="1"/>
          </p:nvPr>
        </p:nvSpPr>
        <p:spPr>
          <a:xfrm>
            <a:off x="902970" y="1196975"/>
            <a:ext cx="10243185" cy="4719955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往来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款项（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应收、应付款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）的清查</a:t>
            </a: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指企业与其他单位或个人之间因商品交易、劳务提供或让渡资产使用权而发生的往来结算款项。 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方法：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查询核对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法（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询证核对</a:t>
            </a: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法）。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手续：填写“往来款项对账单”和“往来款项清查报告表”。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154238" y="1270000"/>
          <a:ext cx="7920355" cy="4613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3090"/>
                <a:gridCol w="559435"/>
                <a:gridCol w="560070"/>
                <a:gridCol w="681355"/>
                <a:gridCol w="1012190"/>
                <a:gridCol w="1013460"/>
                <a:gridCol w="1035050"/>
                <a:gridCol w="1314450"/>
                <a:gridCol w="575945"/>
                <a:gridCol w="575310"/>
              </a:tblGrid>
              <a:tr h="61468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2800" b="1" u="none" strike="noStrike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往来款项清查报告表</a:t>
                      </a:r>
                      <a:endParaRPr lang="zh-CN" altLang="en-US" sz="2800" b="1" i="0" u="none" strike="noStrike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067" marR="8067" marT="8066" marB="0" anchor="ctr"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15315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zh-CN" altLang="en-US" sz="24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                 年   月   </a:t>
                      </a:r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日 </a:t>
                      </a:r>
                      <a:r>
                        <a:rPr lang="zh-CN" altLang="en-US" sz="24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          单位</a:t>
                      </a:r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：元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10617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总分类账户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明细</a:t>
                      </a:r>
                      <a:endParaRPr lang="en-US" altLang="zh-CN" sz="2400" b="1" u="none" strike="noStrike" dirty="0" smtClean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  <a:p>
                      <a:pPr algn="ctr" fontAlgn="ctr"/>
                      <a:r>
                        <a:rPr lang="zh-CN" altLang="en-US" sz="24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分类</a:t>
                      </a:r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账户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清查结果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核对不符原因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备注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4711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名称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余额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名称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余额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核对相符金额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核对不符金额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未达账项金额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有争议</a:t>
                      </a:r>
                      <a:endParaRPr lang="en-US" altLang="zh-CN" sz="2400" b="1" u="none" strike="noStrike" dirty="0" smtClean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  <a:p>
                      <a:pPr algn="ctr" fontAlgn="ctr"/>
                      <a:r>
                        <a:rPr lang="zh-CN" altLang="en-US" sz="24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款项</a:t>
                      </a:r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金额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其他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315"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468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  清查人员：（签章）  </a:t>
                      </a:r>
                      <a:r>
                        <a:rPr lang="zh-CN" altLang="en-US" sz="2400" b="1" u="none" strike="noStrike" dirty="0" smtClean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      会计</a:t>
                      </a:r>
                      <a:r>
                        <a:rPr lang="zh-CN" altLang="en-US" sz="2400" b="1" u="none" strike="noStrike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人员：（签章）</a:t>
                      </a:r>
                      <a:endParaRPr lang="zh-CN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8067" marR="8067" marT="806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88117" name="矩形 5"/>
          <p:cNvSpPr/>
          <p:nvPr/>
        </p:nvSpPr>
        <p:spPr>
          <a:xfrm>
            <a:off x="893445" y="333375"/>
            <a:ext cx="8283575" cy="78041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40000"/>
              </a:lnSpc>
              <a:spcBef>
                <a:spcPct val="0"/>
              </a:spcBef>
              <a:buClrTx/>
              <a:buFontTx/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三、往来款项（应收、应付款）的清查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090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</a:rPr>
              <a:t>第三节  财产清查结果的处理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89091" name="Text Box 6"/>
          <p:cNvSpPr txBox="1"/>
          <p:nvPr/>
        </p:nvSpPr>
        <p:spPr>
          <a:xfrm>
            <a:off x="831850" y="1240155"/>
            <a:ext cx="9458960" cy="3207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457200" indent="-457200" eaLnBrk="0" hangingPunct="0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财产清查的结果</a:t>
            </a:r>
            <a:endParaRPr lang="zh-CN" altLang="en-US" sz="3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00150" lvl="1" indent="-457200" eaLnBrk="0" hangingPunct="0">
              <a:lnSpc>
                <a:spcPct val="150000"/>
              </a:lnSpc>
              <a:spcBef>
                <a:spcPct val="25000"/>
              </a:spcBef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、账实相符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200150" lvl="1" indent="-457200" eaLnBrk="0" hangingPunct="0">
              <a:lnSpc>
                <a:spcPct val="150000"/>
              </a:lnSpc>
              <a:spcBef>
                <a:spcPct val="25000"/>
              </a:spcBef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、盘   盈：实际 </a:t>
            </a:r>
            <a:r>
              <a:rPr lang="zh-CN" altLang="en-US" sz="3000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000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账面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200150" lvl="1" indent="-457200" eaLnBrk="0" hangingPunct="0">
              <a:lnSpc>
                <a:spcPct val="150000"/>
              </a:lnSpc>
              <a:spcBef>
                <a:spcPct val="25000"/>
              </a:spcBef>
              <a:buClr>
                <a:srgbClr val="0033CC"/>
              </a:buClr>
              <a:buFont typeface="Wingdings" panose="05000000000000000000" pitchFamily="2" charset="2"/>
              <a:buChar char="Ø"/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、盘   亏：实际  </a:t>
            </a:r>
            <a:r>
              <a:rPr lang="en-US" altLang="zh-CN" sz="3000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 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账面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0115" name="Rectangle 3"/>
          <p:cNvSpPr>
            <a:spLocks noGrp="1"/>
          </p:cNvSpPr>
          <p:nvPr>
            <p:ph idx="1"/>
          </p:nvPr>
        </p:nvSpPr>
        <p:spPr>
          <a:xfrm>
            <a:off x="986790" y="1196975"/>
            <a:ext cx="10281285" cy="385953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None/>
            </a:pPr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</a:rPr>
              <a:t>一、财产清查结果的处理程序 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p"/>
            </a:pPr>
            <a:r>
              <a:rPr lang="zh-CN" altLang="en-US" sz="3000" dirty="0">
                <a:solidFill>
                  <a:srgbClr val="0033CC"/>
                </a:solidFill>
                <a:latin typeface="黑体" panose="02010609060101010101" pitchFamily="49" charset="-122"/>
              </a:rPr>
              <a:t>主要步骤</a:t>
            </a:r>
            <a:endParaRPr lang="zh-CN" altLang="en-US" sz="3000" dirty="0">
              <a:solidFill>
                <a:srgbClr val="0033CC"/>
              </a:solidFill>
              <a:latin typeface="黑体" panose="02010609060101010101" pitchFamily="49" charset="-122"/>
            </a:endParaRPr>
          </a:p>
          <a:p>
            <a:pPr marL="929005" lvl="1" indent="-457200" eaLnBrk="1" hangingPunct="1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、核准数额，查明原因，提出处理意见。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929005" lvl="1" indent="-457200" eaLnBrk="1" hangingPunct="1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、调整账簿记录，做到账实相符。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929005" lvl="1" indent="-457200" eaLnBrk="1" hangingPunct="1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、报经批准，编制记账凭证入账予以核销。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7090" y="1196975"/>
            <a:ext cx="10497820" cy="4273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r>
              <a:rPr lang="zh-CN" altLang="en-US" kern="0" dirty="0">
                <a:solidFill>
                  <a:srgbClr val="FF0000"/>
                </a:solidFill>
                <a:latin typeface="黑体" panose="02010609060101010101" pitchFamily="49" charset="-122"/>
                <a:ea typeface="+mn-ea"/>
                <a:sym typeface="+mn-ea"/>
              </a:rPr>
              <a:t>二、财产清查结果的账务处理</a:t>
            </a:r>
            <a:endParaRPr lang="zh-CN" altLang="en-US" kern="0" dirty="0">
              <a:solidFill>
                <a:srgbClr val="FF0000"/>
              </a:solidFill>
              <a:latin typeface="黑体" panose="02010609060101010101" pitchFamily="49" charset="-122"/>
              <a:ea typeface="+mn-ea"/>
              <a:sym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——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库存现金、存货、固定资产</a:t>
            </a:r>
            <a:endParaRPr lang="zh-CN" altLang="en-US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marL="490855" marR="0" lvl="0" indent="-457200" algn="l" defTabSz="914400" rtl="0" eaLnBrk="0" fontAlgn="base" latinLnBrk="0" hangingPunct="0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开设“待处理财产损溢”</a:t>
            </a:r>
            <a:r>
              <a:rPr lang="en-US" altLang="zh-CN" kern="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计入当期损益</a:t>
            </a:r>
            <a:endParaRPr kumimoji="0" lang="zh-CN" altLang="en-US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90855" marR="0" lvl="0" indent="-457200" algn="l" defTabSz="914400" rtl="0" eaLnBrk="0" fontAlgn="base" latinLnBrk="0" hangingPunct="0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明细账户</a:t>
            </a:r>
            <a:endParaRPr kumimoji="0" lang="zh-CN" altLang="en-US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</a:pP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待处理流动资产损溢</a:t>
            </a:r>
            <a:r>
              <a:rPr lang="en-US" altLang="zh-CN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——</a:t>
            </a: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库存现金、存货</a:t>
            </a:r>
            <a:endParaRPr kumimoji="0" lang="zh-CN" altLang="en-US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</a:pP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待处理固定资产损溢</a:t>
            </a:r>
            <a:r>
              <a:rPr lang="en-US" altLang="zh-CN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——</a:t>
            </a: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固定资产</a:t>
            </a:r>
            <a:endParaRPr lang="zh-CN" altLang="en-US" kern="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161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3435" y="1196975"/>
            <a:ext cx="10441940" cy="3367405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  <a:defRPr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sym typeface="+mn-ea"/>
              </a:rPr>
              <a:t>二、财产清查结果的账务处理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sym typeface="+mn-ea"/>
              </a:rPr>
              <a:t>—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黑体" panose="02010609060101010101" pitchFamily="49" charset="-122"/>
                <a:ea typeface="+mn-ea"/>
                <a:cs typeface="+mn-cs"/>
              </a:rPr>
              <a:t>库存现金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黑体" panose="02010609060101010101" pitchFamily="49" charset="-122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——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根据“库存现金盘点报告表”处理。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71170" marR="0" lvl="1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）库存现金盘盈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71170" marR="0" lvl="1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2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）</a:t>
            </a:r>
            <a:r>
              <a:rPr lang="zh-CN" altLang="en-US" sz="32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库存现金盘亏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25805" y="1197610"/>
            <a:ext cx="10884535" cy="526224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marL="457200" indent="-457200" algn="l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）库存现金盘盈</a:t>
            </a:r>
            <a:endParaRPr lang="zh-CN" altLang="en-US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批准前：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借：库存现金 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 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贷：待处理财产损溢</a:t>
            </a: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待处理流动资产损溢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kern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批准后：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kern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r>
              <a:rPr lang="en-US" altLang="zh-CN" kern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借：待处理财产损溢 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贷：其他应付款（能查明原因，如发现欠账）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   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营业外收入（不能查明原因）</a:t>
            </a:r>
            <a:endParaRPr lang="zh-CN" altLang="en-US"/>
          </a:p>
        </p:txBody>
      </p:sp>
      <p:sp>
        <p:nvSpPr>
          <p:cNvPr id="111618" name="Rectangle 2"/>
          <p:cNvSpPr/>
          <p:nvPr/>
        </p:nvSpPr>
        <p:spPr>
          <a:xfrm>
            <a:off x="940435" y="304800"/>
            <a:ext cx="9159240" cy="6762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42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8067" name="Rectangle 3"/>
          <p:cNvSpPr>
            <a:spLocks noGrp="1"/>
          </p:cNvSpPr>
          <p:nvPr>
            <p:ph type="body" idx="4294967295"/>
          </p:nvPr>
        </p:nvSpPr>
        <p:spPr>
          <a:xfrm>
            <a:off x="882650" y="1196975"/>
            <a:ext cx="10427335" cy="3678555"/>
          </a:xfrm>
        </p:spPr>
        <p:txBody>
          <a:bodyPr vert="horz" wrap="square" lIns="91440" tIns="45720" rIns="91440" bIns="45720" anchor="t"/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kumimoji="0" lang="zh-CN" altLang="en-US" sz="2800" b="1" i="0" u="none" strike="noStrike" kern="0" cap="none" spc="0" normalizeH="0" baseline="0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kumimoji="0" lang="en-US" altLang="zh-CN" sz="2800" b="1" i="0" u="none" strike="noStrike" kern="0" cap="none" spc="0" normalizeH="0" baseline="0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0" lang="zh-CN" altLang="en-US" sz="2800" b="1" i="0" u="none" strike="noStrike" kern="0" cap="none" spc="0" normalizeH="0" baseline="0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）库存现金盘亏</a:t>
            </a:r>
            <a:endParaRPr kumimoji="0" lang="zh-CN" altLang="en-US" sz="2800" b="1" i="0" u="none" strike="noStrike" kern="0" cap="none" spc="0" normalizeH="0" baseline="0" noProof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kumimoji="0" lang="zh-CN" altLang="en-US" sz="28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批准前：</a:t>
            </a:r>
            <a:endParaRPr kumimoji="0" lang="zh-CN" altLang="en-US" sz="2800" b="1" i="0" u="none" strike="noStrike" kern="0" cap="none" spc="0" normalizeH="0" baseline="0" noProof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endParaRPr kumimoji="0" lang="zh-CN" altLang="en-US" sz="2800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kumimoji="0" lang="zh-CN" altLang="en-US" sz="28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批准后：</a:t>
            </a:r>
            <a:endParaRPr kumimoji="0" lang="zh-CN" altLang="en-US" sz="2800" b="1" i="0" u="none" strike="noStrike" kern="0" cap="none" spc="0" normalizeH="0" baseline="0" noProof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64230" y="3429635"/>
            <a:ext cx="7263765" cy="263017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借：其他应收款（责任人失职）</a:t>
            </a:r>
            <a:endParaRPr lang="zh-CN" altLang="en-US" kern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管理费用（原因不明）</a:t>
            </a:r>
            <a:endParaRPr lang="zh-CN" altLang="en-US" kern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营业外支出（非常事故） 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sz="2600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贷：待处理财产损溢</a:t>
            </a:r>
            <a:r>
              <a:rPr lang="en-US" altLang="zh-CN" sz="2600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</a:t>
            </a:r>
            <a:r>
              <a:rPr lang="zh-CN" altLang="en-US" sz="2600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待处理流动资产损溢</a:t>
            </a:r>
            <a:endParaRPr lang="zh-CN" altLang="en-US" sz="2600"/>
          </a:p>
        </p:txBody>
      </p:sp>
      <p:sp>
        <p:nvSpPr>
          <p:cNvPr id="3" name="文本框 2"/>
          <p:cNvSpPr txBox="1"/>
          <p:nvPr/>
        </p:nvSpPr>
        <p:spPr>
          <a:xfrm>
            <a:off x="3361690" y="1959610"/>
            <a:ext cx="7066915" cy="14700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借：待处理财产损溢</a:t>
            </a: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待处理流动资产损溢</a:t>
            </a: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endParaRPr kumimoji="0" lang="zh-CN" altLang="en-US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lang="en-US" altLang="zh-CN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</a:t>
            </a: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贷：库存现金</a:t>
            </a:r>
            <a:endParaRPr lang="zh-CN" alt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44709" name="Group 32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135188" y="1196975"/>
          <a:ext cx="7979410" cy="5224780"/>
        </p:xfrm>
        <a:graphic>
          <a:graphicData uri="http://schemas.openxmlformats.org/drawingml/2006/table">
            <a:tbl>
              <a:tblPr/>
              <a:tblGrid>
                <a:gridCol w="1004570"/>
                <a:gridCol w="921385"/>
                <a:gridCol w="2111375"/>
                <a:gridCol w="3942080"/>
              </a:tblGrid>
              <a:tr h="12827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资产项目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结果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原因或</a:t>
                      </a:r>
                      <a:endParaRPr kumimoji="0" lang="en-US" altLang="zh-CN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处理结果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账务处理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128270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库存现金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盘亏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责任人原因</a:t>
                      </a: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7B32B2"/>
                              </a:gs>
                              <a:gs pos="100000">
                                <a:srgbClr val="401A5D"/>
                              </a:gs>
                            </a:gsLst>
                            <a:lin scaled="0"/>
                          </a:gra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原因不明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gradFill>
                          <a:gsLst>
                            <a:gs pos="0">
                              <a:srgbClr val="7B32B2"/>
                            </a:gs>
                            <a:gs pos="100000">
                              <a:srgbClr val="401A5D"/>
                            </a:gs>
                          </a:gsLst>
                          <a:lin scaled="0"/>
                        </a:gra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其他应收款</a:t>
                      </a:r>
                      <a:r>
                        <a:rPr kumimoji="0" lang="en-US" altLang="zh-CN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——</a:t>
                      </a: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出纳人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7B32B2"/>
                              </a:gs>
                              <a:gs pos="100000">
                                <a:srgbClr val="401A5D"/>
                              </a:gs>
                            </a:gsLst>
                            <a:lin scaled="0"/>
                          </a:gra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管理费用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gradFill>
                          <a:gsLst>
                            <a:gs pos="0">
                              <a:srgbClr val="7B32B2"/>
                            </a:gs>
                            <a:gs pos="100000">
                              <a:srgbClr val="401A5D"/>
                            </a:gs>
                          </a:gsLst>
                          <a:lin scaled="0"/>
                        </a:gra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340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非常事故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营业外支出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2700">
                <a:tc vMerge="1"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盘盈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确定少支付，需归还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其他应付款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340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原因不明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营业外收入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9998" marR="89998" marT="46775" marB="467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2188" name="矩形 1"/>
          <p:cNvSpPr/>
          <p:nvPr/>
        </p:nvSpPr>
        <p:spPr>
          <a:xfrm>
            <a:off x="3005138" y="404813"/>
            <a:ext cx="61658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待处理财产损溢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的账务处理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>
          <a:xfrm>
            <a:off x="766445" y="1246505"/>
            <a:ext cx="10544175" cy="4199255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一、财产清查的概念：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账实不符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主观原因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收发差错：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品种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、数量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；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漏记、错记：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填写凭证、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登记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账簿；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财产毁损、变质或短缺：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人为过失；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其他财产损失：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营私舞弊</a:t>
            </a: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、贪污盗窃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等。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3666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3667" name="Rectangle 3"/>
          <p:cNvSpPr>
            <a:spLocks noGrp="1"/>
          </p:cNvSpPr>
          <p:nvPr>
            <p:ph idx="1"/>
          </p:nvPr>
        </p:nvSpPr>
        <p:spPr>
          <a:xfrm>
            <a:off x="1098550" y="1196975"/>
            <a:ext cx="10255885" cy="489585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</a:rPr>
              <a:t>二、财产清查结果的账务处理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00CC"/>
                </a:solidFill>
                <a:latin typeface="黑体" panose="02010609060101010101" pitchFamily="49" charset="-122"/>
              </a:rPr>
              <a:t>存货</a:t>
            </a:r>
            <a:endParaRPr lang="zh-CN" altLang="en-US" sz="2800" dirty="0">
              <a:solidFill>
                <a:srgbClr val="0000CC"/>
              </a:solidFill>
              <a:latin typeface="黑体" panose="02010609060101010101" pitchFamily="49" charset="-122"/>
            </a:endParaRPr>
          </a:p>
          <a:p>
            <a:pPr lvl="1" indent="-436245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存货盘盈：经批准可作冲减管理费用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 indent="-436245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067" name="Rectangle 3"/>
          <p:cNvSpPr>
            <a:spLocks noGrp="1"/>
          </p:cNvSpPr>
          <p:nvPr>
            <p:ph type="body" idx="4294967295"/>
          </p:nvPr>
        </p:nvSpPr>
        <p:spPr>
          <a:xfrm>
            <a:off x="2063750" y="2775585"/>
            <a:ext cx="8362950" cy="3159125"/>
          </a:xfrm>
        </p:spPr>
        <p:txBody>
          <a:bodyPr vert="horz" wrap="square" lIns="91440" tIns="45720" rIns="91440" bIns="45720" anchor="t"/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kumimoji="0" lang="zh-CN" altLang="en-US" sz="28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批准前：</a:t>
            </a:r>
            <a:endParaRPr kumimoji="0" lang="zh-CN" altLang="en-US" sz="2800" b="1" i="0" u="none" strike="noStrike" kern="0" cap="none" spc="0" normalizeH="0" baseline="0" noProof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endParaRPr kumimoji="0" lang="zh-CN" altLang="en-US" sz="2800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kumimoji="0" lang="zh-CN" altLang="en-US" sz="28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批准后：</a:t>
            </a:r>
            <a:endParaRPr kumimoji="0" lang="zh-CN" altLang="en-US" sz="2800" b="1" i="0" u="none" strike="noStrike" kern="0" cap="none" spc="0" normalizeH="0" baseline="0" noProof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33445" y="2820670"/>
            <a:ext cx="7066915" cy="13709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lang="zh-CN" altLang="en-US" sz="2600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借：原材料 </a:t>
            </a:r>
            <a:endParaRPr kumimoji="0" lang="zh-CN" altLang="en-US" sz="2600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lang="en-US" altLang="zh-CN" sz="2600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</a:t>
            </a:r>
            <a:r>
              <a:rPr lang="zh-CN" altLang="en-US" sz="2600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贷：</a:t>
            </a:r>
            <a:r>
              <a:rPr lang="zh-CN" altLang="en-US" sz="2600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待处理财产损溢</a:t>
            </a:r>
            <a:r>
              <a:rPr lang="en-US" altLang="zh-CN" sz="2600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</a:t>
            </a:r>
            <a:r>
              <a:rPr lang="zh-CN" altLang="en-US" sz="2600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待处理流动资产损溢</a:t>
            </a:r>
            <a:endParaRPr lang="zh-CN" altLang="en-US" sz="2600"/>
          </a:p>
        </p:txBody>
      </p:sp>
      <p:sp>
        <p:nvSpPr>
          <p:cNvPr id="2" name="文本框 1"/>
          <p:cNvSpPr txBox="1"/>
          <p:nvPr/>
        </p:nvSpPr>
        <p:spPr>
          <a:xfrm>
            <a:off x="3432175" y="4292600"/>
            <a:ext cx="7066915" cy="13709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lang="zh-CN" altLang="en-US" sz="2600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借：</a:t>
            </a:r>
            <a:r>
              <a:rPr lang="zh-CN" altLang="en-US" sz="2600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待处理财产损溢</a:t>
            </a:r>
            <a:r>
              <a:rPr lang="en-US" altLang="zh-CN" sz="2600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</a:t>
            </a:r>
            <a:r>
              <a:rPr lang="zh-CN" altLang="en-US" sz="2600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待处理流动资产损溢</a:t>
            </a:r>
            <a:r>
              <a:rPr lang="zh-CN" altLang="en-US" sz="2600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endParaRPr kumimoji="0" lang="zh-CN" altLang="en-US" sz="2600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lang="en-US" altLang="zh-CN" sz="2600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</a:t>
            </a:r>
            <a:r>
              <a:rPr lang="zh-CN" altLang="en-US" sz="2600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贷：管理费用</a:t>
            </a:r>
            <a:endParaRPr lang="zh-CN" altLang="en-US" sz="26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41" name="页脚占位符 4"/>
          <p:cNvSpPr txBox="1">
            <a:spLocks noGrp="1"/>
          </p:cNvSpPr>
          <p:nvPr/>
        </p:nvSpPr>
        <p:spPr>
          <a:xfrm>
            <a:off x="4367213" y="6245225"/>
            <a:ext cx="3457575" cy="4762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 anchorCtr="0"/>
          <a:p>
            <a:pPr algn="ctr">
              <a:spcBef>
                <a:spcPct val="0"/>
              </a:spcBef>
              <a:buClrTx/>
              <a:buFontTx/>
            </a:pPr>
            <a:r>
              <a:rPr lang="zh-CN" altLang="zh-CN" sz="1400" dirty="0">
                <a:latin typeface="楷体_GB2312" pitchFamily="49" charset="-122"/>
                <a:ea typeface="楷体_GB2312" pitchFamily="49" charset="-122"/>
              </a:rPr>
              <a:t>第</a:t>
            </a:r>
            <a:r>
              <a:rPr lang="zh-CN" altLang="en-US" sz="1400" dirty="0">
                <a:latin typeface="楷体_GB2312" pitchFamily="49" charset="-122"/>
                <a:ea typeface="楷体_GB2312" pitchFamily="49" charset="-122"/>
              </a:rPr>
              <a:t>八</a:t>
            </a:r>
            <a:r>
              <a:rPr lang="zh-CN" altLang="zh-CN" sz="1400" dirty="0">
                <a:latin typeface="楷体_GB2312" pitchFamily="49" charset="-122"/>
                <a:ea typeface="楷体_GB2312" pitchFamily="49" charset="-122"/>
              </a:rPr>
              <a:t>章  </a:t>
            </a:r>
            <a:r>
              <a:rPr lang="zh-CN" altLang="en-US" sz="1400" dirty="0">
                <a:latin typeface="楷体_GB2312" pitchFamily="49" charset="-122"/>
                <a:ea typeface="楷体_GB2312" pitchFamily="49" charset="-122"/>
              </a:rPr>
              <a:t>财产清查</a:t>
            </a:r>
            <a:endParaRPr lang="zh-CN" altLang="en-US" sz="14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642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8067" name="Rectangle 3"/>
          <p:cNvSpPr>
            <a:spLocks noGrp="1"/>
          </p:cNvSpPr>
          <p:nvPr>
            <p:ph type="body" idx="4294967295"/>
          </p:nvPr>
        </p:nvSpPr>
        <p:spPr>
          <a:xfrm>
            <a:off x="855345" y="1196975"/>
            <a:ext cx="10344150" cy="3678555"/>
          </a:xfrm>
        </p:spPr>
        <p:txBody>
          <a:bodyPr vert="horz" wrap="square" lIns="91440" tIns="45720" rIns="91440" bIns="45720" anchor="t"/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kumimoji="0" lang="zh-CN" altLang="en-US" sz="2800" b="1" i="0" u="none" strike="noStrike" kern="0" cap="none" spc="0" normalizeH="0" baseline="0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存货盘亏</a:t>
            </a:r>
            <a:endParaRPr kumimoji="0" lang="zh-CN" altLang="en-US" sz="2800" b="1" i="0" u="none" strike="noStrike" kern="0" cap="none" spc="0" normalizeH="0" baseline="0" noProof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kumimoji="0" lang="zh-CN" altLang="en-US" sz="28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批准前：</a:t>
            </a:r>
            <a:endParaRPr kumimoji="0" lang="zh-CN" altLang="en-US" sz="2800" b="1" i="0" u="none" strike="noStrike" kern="0" cap="none" spc="0" normalizeH="0" baseline="0" noProof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endParaRPr kumimoji="0" lang="zh-CN" altLang="en-US" sz="2800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kumimoji="0" lang="zh-CN" altLang="en-US" sz="2800" b="1" i="0" u="none" strike="noStrike" kern="0" cap="none" spc="0" normalizeH="0" baseline="0" noProof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批准后：</a:t>
            </a:r>
            <a:endParaRPr kumimoji="0" lang="zh-CN" altLang="en-US" sz="2800" b="1" i="0" u="none" strike="noStrike" kern="0" cap="none" spc="0" normalizeH="0" baseline="0" noProof="1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35985" y="3429635"/>
            <a:ext cx="7207250" cy="332295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借：其他应收款（责任人失职）</a:t>
            </a:r>
            <a:endParaRPr lang="zh-CN" altLang="en-US" kern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管理费用（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自然损耗、计量偏差等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）</a:t>
            </a:r>
            <a:endParaRPr lang="zh-CN" altLang="en-US" kern="0" noProof="0" dirty="0" smtClean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营业外支出（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自然灾害、意外事故，扣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1397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除保险公司赔款和残料价值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） 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57200" marR="0" lvl="1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贷：待处理财产损溢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506470" y="1959610"/>
            <a:ext cx="7066915" cy="14700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借：待处理财产损溢</a:t>
            </a:r>
            <a:r>
              <a:rPr lang="en-US" altLang="zh-CN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</a:t>
            </a:r>
            <a:r>
              <a:rPr lang="zh-CN" altLang="en-US" kern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待处理流动资产损溢</a:t>
            </a: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</a:t>
            </a:r>
            <a:endParaRPr kumimoji="0" lang="zh-CN" altLang="en-US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</a:pPr>
            <a:r>
              <a:rPr lang="en-US" altLang="zh-CN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</a:t>
            </a: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贷：库存商品</a:t>
            </a:r>
            <a:r>
              <a:rPr lang="en-US" altLang="zh-CN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——A</a:t>
            </a:r>
            <a:r>
              <a:rPr lang="zh-CN" altLang="en-US" kern="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商品</a:t>
            </a:r>
            <a:endParaRPr lang="zh-CN" altLang="en-US" kern="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44709" name="Group 32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136775" y="1217613"/>
          <a:ext cx="7990205" cy="5407025"/>
        </p:xfrm>
        <a:graphic>
          <a:graphicData uri="http://schemas.openxmlformats.org/drawingml/2006/table">
            <a:tbl>
              <a:tblPr/>
              <a:tblGrid>
                <a:gridCol w="1038860"/>
                <a:gridCol w="945515"/>
                <a:gridCol w="3247390"/>
                <a:gridCol w="2758440"/>
              </a:tblGrid>
              <a:tr h="15290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资产项目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结果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原因或处理结果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账务处理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817245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存货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盘亏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责任人失职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其他应收款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7480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计量偏差、自然损耗等管理问题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管理费用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610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自然灾害、意外事故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营业外支出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661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盘盈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原因不明或管理问题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冲减管理费用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8" marR="90008" marT="46772" marB="4677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3212" name="Rectangle 310"/>
          <p:cNvSpPr/>
          <p:nvPr/>
        </p:nvSpPr>
        <p:spPr>
          <a:xfrm>
            <a:off x="2133600" y="137161"/>
            <a:ext cx="7848600" cy="821055"/>
          </a:xfrm>
          <a:prstGeom prst="rect">
            <a:avLst/>
          </a:prstGeom>
          <a:noFill/>
          <a:ln w="38100">
            <a:noFill/>
          </a:ln>
        </p:spPr>
        <p:txBody>
          <a:bodyPr lIns="90000" tIns="165048" rIns="90000" bIns="165048" anchor="ctr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（二）财产清查结果的账务处理原则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3213" name="矩形 1"/>
          <p:cNvSpPr/>
          <p:nvPr/>
        </p:nvSpPr>
        <p:spPr>
          <a:xfrm>
            <a:off x="3005138" y="404813"/>
            <a:ext cx="61658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待处理财产损溢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的账务处理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9809" name="文本框 1"/>
          <p:cNvSpPr txBox="1"/>
          <p:nvPr/>
        </p:nvSpPr>
        <p:spPr>
          <a:xfrm>
            <a:off x="972185" y="1228725"/>
            <a:ext cx="9192895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ct val="0"/>
              </a:spcBef>
              <a:buClrTx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二、财产清查结果的账务处理</a:t>
            </a:r>
            <a:r>
              <a:rPr lang="en-US" altLang="zh-CN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固定资产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9810" name="Rectangle 2"/>
          <p:cNvSpPr/>
          <p:nvPr/>
        </p:nvSpPr>
        <p:spPr>
          <a:xfrm>
            <a:off x="972185" y="304800"/>
            <a:ext cx="9127490" cy="67627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 anchorCtr="0"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60484" name="Rectangle 4"/>
          <p:cNvSpPr/>
          <p:nvPr/>
        </p:nvSpPr>
        <p:spPr>
          <a:xfrm>
            <a:off x="1198880" y="1844675"/>
            <a:ext cx="4337050" cy="31178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盘亏：</a:t>
            </a:r>
            <a:endParaRPr lang="zh-CN" altLang="en-US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批准前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借：待处理财产损溢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贷：固定资产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Rectangle 4"/>
          <p:cNvSpPr/>
          <p:nvPr/>
        </p:nvSpPr>
        <p:spPr>
          <a:xfrm>
            <a:off x="5452110" y="1774190"/>
            <a:ext cx="5237480" cy="391731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algn="l">
              <a:lnSpc>
                <a:spcPct val="150000"/>
              </a:lnSpc>
              <a:buClrTx/>
              <a:buFontTx/>
            </a:pPr>
            <a:endParaRPr lang="zh-CN" altLang="en-US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endParaRPr lang="zh-CN" altLang="en-US" sz="30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批准后：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借：其他应收款（责任人失职）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营业外支出（原因不明）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贷：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待处理财产损溢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      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9809" name="文本框 1"/>
          <p:cNvSpPr txBox="1"/>
          <p:nvPr/>
        </p:nvSpPr>
        <p:spPr>
          <a:xfrm>
            <a:off x="828675" y="1156970"/>
            <a:ext cx="9336405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ct val="0"/>
              </a:spcBef>
              <a:buClrTx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二、财产清查结果的账务处理</a:t>
            </a:r>
            <a:r>
              <a:rPr lang="en-US" altLang="zh-CN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固定资产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9810" name="Rectangle 2"/>
          <p:cNvSpPr/>
          <p:nvPr/>
        </p:nvSpPr>
        <p:spPr>
          <a:xfrm>
            <a:off x="828675" y="304800"/>
            <a:ext cx="9271000" cy="67627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 anchorCtr="0"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Rectangle 4"/>
          <p:cNvSpPr/>
          <p:nvPr/>
        </p:nvSpPr>
        <p:spPr>
          <a:xfrm>
            <a:off x="1007110" y="1922780"/>
            <a:ext cx="9347200" cy="91313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盘盈：以前年度损益调整</a:t>
            </a:r>
            <a:r>
              <a:rPr lang="en-US" altLang="zh-CN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—</a:t>
            </a:r>
            <a:r>
              <a:rPr lang="zh-CN" altLang="en-US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计入资产负债表</a:t>
            </a:r>
            <a:r>
              <a:rPr lang="en-US" altLang="zh-CN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4580" y="3140710"/>
            <a:ext cx="9925050" cy="2676525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C00000"/>
            </a:solidFill>
            <a:prstDash val="solid"/>
          </a:ln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固定资产盘盈属于企业重大经济变动事项，借记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固定资产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账户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,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贷记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以前年度损益调整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账户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,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视同前期差错的更正。根据我国《企业会计准则》的规定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,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固定资产的盘盈应作为前期差错处理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,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而不通过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待处理财产损溢</a:t>
            </a: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”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账户核算。</a:t>
            </a:r>
            <a:endParaRPr lang="zh-CN" altLang="en-US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9810" name="Rectangle 2"/>
          <p:cNvSpPr/>
          <p:nvPr/>
        </p:nvSpPr>
        <p:spPr>
          <a:xfrm>
            <a:off x="795655" y="304800"/>
            <a:ext cx="9304020" cy="67627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 anchorCtr="0"/>
          <a:p>
            <a:pPr>
              <a:spcBef>
                <a:spcPct val="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9809" name="文本框 1"/>
          <p:cNvSpPr txBox="1"/>
          <p:nvPr/>
        </p:nvSpPr>
        <p:spPr>
          <a:xfrm>
            <a:off x="911225" y="1156970"/>
            <a:ext cx="9253855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ct val="0"/>
              </a:spcBef>
              <a:buClrTx/>
            </a:pPr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二、财产清查结果的账务处理</a:t>
            </a:r>
            <a:r>
              <a:rPr lang="en-US" altLang="zh-CN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固定资产盘盈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3930" y="1898650"/>
            <a:ext cx="10414000" cy="2848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【例】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某企业在财产清查中发现账外设备一台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其重置成本为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4 000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元。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借：固定资产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	4 000</a:t>
            </a:r>
            <a:endParaRPr lang="en-US" altLang="zh-CN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贷：以前年度损益调整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	4 000</a:t>
            </a:r>
            <a:endParaRPr lang="en-US" altLang="zh-CN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44709" name="Group 32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136775" y="1298575"/>
          <a:ext cx="8026400" cy="4395470"/>
        </p:xfrm>
        <a:graphic>
          <a:graphicData uri="http://schemas.openxmlformats.org/drawingml/2006/table">
            <a:tbl>
              <a:tblPr/>
              <a:tblGrid>
                <a:gridCol w="1213485"/>
                <a:gridCol w="666750"/>
                <a:gridCol w="3797300"/>
                <a:gridCol w="2348865"/>
              </a:tblGrid>
              <a:tr h="9474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资产项目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结果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原因或处理结果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账务处理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>
                        <a:alpha val="50000"/>
                      </a:srgbClr>
                    </a:solidFill>
                  </a:tcPr>
                </a:tc>
              </a:tr>
              <a:tr h="138505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固定资产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盘亏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意外或自然灾害，责任人或保险公司赔偿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其他应收款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591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原因不明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营业外支出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3838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盘盈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原因多为企业固定资产交付使用后未及时入账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以前年度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损益调整</a:t>
                      </a: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12" marR="90012" marT="46806" marB="468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4233" name="文本框 1"/>
          <p:cNvSpPr txBox="1"/>
          <p:nvPr/>
        </p:nvSpPr>
        <p:spPr>
          <a:xfrm>
            <a:off x="1881188" y="5953125"/>
            <a:ext cx="8405495" cy="521970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dirty="0">
                <a:solidFill>
                  <a:srgbClr val="0000CC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只有固定资产的盘盈计入</a:t>
            </a:r>
            <a:r>
              <a:rPr lang="en-US" altLang="zh-CN" dirty="0">
                <a:solidFill>
                  <a:srgbClr val="0000CC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“</a:t>
            </a:r>
            <a:r>
              <a:rPr lang="zh-CN" altLang="en-US" dirty="0">
                <a:solidFill>
                  <a:srgbClr val="0000CC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以前年度损益调整</a:t>
            </a:r>
            <a:r>
              <a:rPr lang="en-US" altLang="zh-CN" dirty="0">
                <a:solidFill>
                  <a:srgbClr val="0000CC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”</a:t>
            </a:r>
            <a:r>
              <a:rPr lang="zh-CN" altLang="en-US" dirty="0">
                <a:solidFill>
                  <a:srgbClr val="0000CC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科目</a:t>
            </a:r>
            <a:endParaRPr lang="zh-CN" altLang="en-US" dirty="0">
              <a:solidFill>
                <a:srgbClr val="0000CC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4234" name="矩形 1"/>
          <p:cNvSpPr/>
          <p:nvPr/>
        </p:nvSpPr>
        <p:spPr>
          <a:xfrm>
            <a:off x="3005138" y="404813"/>
            <a:ext cx="61658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待处理财产损溢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的账务处理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9329" name="Text Box 4"/>
          <p:cNvSpPr txBox="1"/>
          <p:nvPr/>
        </p:nvSpPr>
        <p:spPr>
          <a:xfrm>
            <a:off x="1203960" y="1196975"/>
            <a:ext cx="9954260" cy="1476375"/>
          </a:xfrm>
          <a:prstGeom prst="rect">
            <a:avLst/>
          </a:prstGeom>
          <a:noFill/>
          <a:ln w="19050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spcBef>
                <a:spcPct val="25000"/>
              </a:spcBef>
              <a:buClrTx/>
              <a:buFontTx/>
            </a:pP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某企业在进行库存现金清查过程中发现盘盈现金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160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元。经反复核查未查明原因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经批准转作营业外收入。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0533" name="Rectangle 5"/>
          <p:cNvSpPr/>
          <p:nvPr/>
        </p:nvSpPr>
        <p:spPr>
          <a:xfrm>
            <a:off x="1496060" y="2686050"/>
            <a:ext cx="9933940" cy="1320800"/>
          </a:xfrm>
          <a:prstGeom prst="rect">
            <a:avLst/>
          </a:prstGeom>
          <a:solidFill>
            <a:srgbClr val="FFFFCC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借：库存现金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160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　　贷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待处理财产损溢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待处理流动资产损溢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160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50534" name="Rectangle 6"/>
          <p:cNvSpPr/>
          <p:nvPr/>
        </p:nvSpPr>
        <p:spPr>
          <a:xfrm>
            <a:off x="1454785" y="4070350"/>
            <a:ext cx="9975215" cy="2168525"/>
          </a:xfrm>
          <a:prstGeom prst="rect">
            <a:avLst/>
          </a:prstGeom>
          <a:solidFill>
            <a:srgbClr val="FFFFCC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借：待处理财产损溢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待处理流动资产损溢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160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　　贷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营业外收入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160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9332" name="Rectangle 4"/>
          <p:cNvSpPr/>
          <p:nvPr/>
        </p:nvSpPr>
        <p:spPr>
          <a:xfrm>
            <a:off x="2216150" y="229235"/>
            <a:ext cx="7696200" cy="821055"/>
          </a:xfrm>
          <a:prstGeom prst="rect">
            <a:avLst/>
          </a:prstGeom>
          <a:noFill/>
          <a:ln w="38100">
            <a:noFill/>
          </a:ln>
        </p:spPr>
        <p:txBody>
          <a:bodyPr lIns="90000" tIns="165048" rIns="90000" bIns="165048" anchor="ctr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课堂练习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3" grpId="0" bldLvl="0" animBg="1"/>
      <p:bldP spid="150534" grpId="0" bldLvl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53" name="Text Box 5"/>
          <p:cNvSpPr txBox="1"/>
          <p:nvPr/>
        </p:nvSpPr>
        <p:spPr>
          <a:xfrm>
            <a:off x="808355" y="1196975"/>
            <a:ext cx="10594975" cy="1476375"/>
          </a:xfrm>
          <a:prstGeom prst="rect">
            <a:avLst/>
          </a:prstGeom>
          <a:noFill/>
          <a:ln w="19050">
            <a:noFill/>
          </a:ln>
        </p:spPr>
        <p:txBody>
          <a:bodyPr wrap="square" anchor="t" anchorCtr="0">
            <a:spAutoFit/>
          </a:bodyPr>
          <a:p>
            <a:pPr marL="457200" indent="-457200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某企业在进行库存现金清查过程中发现现金短款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元。经核查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属于出纳员李红的责任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应由其赔偿。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68" name="Rectangle 6"/>
          <p:cNvSpPr/>
          <p:nvPr/>
        </p:nvSpPr>
        <p:spPr>
          <a:xfrm>
            <a:off x="1441450" y="2927350"/>
            <a:ext cx="8869045" cy="1371600"/>
          </a:xfrm>
          <a:prstGeom prst="rect">
            <a:avLst/>
          </a:prstGeom>
          <a:solidFill>
            <a:srgbClr val="FFFFCC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借：待处理财产损溢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待处理流动资产损溢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  50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　　贷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库存现金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           50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869" name="Rectangle 7"/>
          <p:cNvSpPr/>
          <p:nvPr/>
        </p:nvSpPr>
        <p:spPr>
          <a:xfrm>
            <a:off x="1441450" y="4502150"/>
            <a:ext cx="8921115" cy="1449705"/>
          </a:xfrm>
          <a:prstGeom prst="rect">
            <a:avLst/>
          </a:prstGeom>
          <a:solidFill>
            <a:srgbClr val="FFFFCC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借：其他应收款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李红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50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　　贷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待处理财产损溢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待处理流动资产损溢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50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356" name="Rectangle 4"/>
          <p:cNvSpPr/>
          <p:nvPr/>
        </p:nvSpPr>
        <p:spPr>
          <a:xfrm>
            <a:off x="2216150" y="228442"/>
            <a:ext cx="7696200" cy="821055"/>
          </a:xfrm>
          <a:prstGeom prst="rect">
            <a:avLst/>
          </a:prstGeom>
          <a:noFill/>
          <a:ln w="38100">
            <a:noFill/>
          </a:ln>
        </p:spPr>
        <p:txBody>
          <a:bodyPr lIns="90000" tIns="165048" rIns="90000" bIns="165048" anchor="ctr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课堂练习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ldLvl="0" animBg="1"/>
      <p:bldP spid="36869" grpId="0" bldLvl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7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algn="ctr"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课堂练习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97283" name="Rectangle 3"/>
          <p:cNvSpPr>
            <a:spLocks noGrp="1"/>
          </p:cNvSpPr>
          <p:nvPr>
            <p:ph type="body" idx="4294967295"/>
          </p:nvPr>
        </p:nvSpPr>
        <p:spPr>
          <a:xfrm>
            <a:off x="865505" y="1196975"/>
            <a:ext cx="10522585" cy="1701800"/>
          </a:xfrm>
        </p:spPr>
        <p:txBody>
          <a:bodyPr vert="horz" wrap="square" lIns="91440" tIns="45720" rIns="91440" bIns="45720" anchor="t"/>
          <a:p>
            <a:pPr marL="490855" marR="0" lvl="0" indent="-4572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kumimoji="0" lang="en-US" altLang="zh-CN" sz="3270" b="1" i="0" u="none" strike="noStrike" kern="0" cap="none" spc="0" normalizeH="0" baseline="0" noProof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【</a:t>
            </a:r>
            <a:r>
              <a:rPr kumimoji="0" lang="zh-CN" altLang="en-US" sz="3270" b="1" i="0" u="none" strike="noStrike" kern="0" cap="none" spc="0" normalizeH="0" baseline="0" noProof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例</a:t>
            </a:r>
            <a:r>
              <a:rPr kumimoji="0" lang="en-US" altLang="zh-CN" sz="3270" b="1" i="0" u="none" strike="noStrike" kern="0" cap="none" spc="0" normalizeH="0" baseline="0" noProof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】</a:t>
            </a:r>
            <a:r>
              <a:rPr kumimoji="0" lang="zh-CN" altLang="en-US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某企业在财产清查过程中</a:t>
            </a:r>
            <a:r>
              <a:rPr kumimoji="0" lang="en-US" altLang="zh-CN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发现盘盈甲材料</a:t>
            </a:r>
            <a:r>
              <a:rPr kumimoji="0" lang="en-US" altLang="zh-CN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5</a:t>
            </a:r>
            <a:r>
              <a:rPr kumimoji="0" lang="zh-CN" altLang="en-US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吨</a:t>
            </a:r>
            <a:r>
              <a:rPr kumimoji="0" lang="en-US" altLang="zh-CN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每吨</a:t>
            </a:r>
            <a:r>
              <a:rPr kumimoji="0" lang="en-US" altLang="zh-CN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1 600</a:t>
            </a:r>
            <a:r>
              <a:rPr kumimoji="0" lang="zh-CN" altLang="en-US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元</a:t>
            </a:r>
            <a:r>
              <a:rPr kumimoji="0" lang="en-US" altLang="zh-CN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,</a:t>
            </a:r>
            <a:r>
              <a:rPr kumimoji="0" lang="zh-CN" altLang="en-US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共计</a:t>
            </a:r>
            <a:r>
              <a:rPr kumimoji="0" lang="en-US" altLang="zh-CN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8 000</a:t>
            </a:r>
            <a:r>
              <a:rPr kumimoji="0" lang="zh-CN" altLang="en-US" sz="3270" b="1" i="0" u="none" strike="noStrike" kern="0" cap="none" spc="0" normalizeH="0" baseline="0" noProof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元。</a:t>
            </a:r>
            <a:endParaRPr kumimoji="0" lang="zh-CN" altLang="en-US" sz="3270" b="1" i="0" u="none" strike="noStrike" kern="0" cap="none" spc="0" normalizeH="0" baseline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58509" name="Rectangle 77"/>
          <p:cNvSpPr/>
          <p:nvPr/>
        </p:nvSpPr>
        <p:spPr>
          <a:xfrm>
            <a:off x="1570990" y="2898775"/>
            <a:ext cx="9638030" cy="188277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anchor="ctr" anchorCtr="0"/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借：原材料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甲材料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	8 000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　　　　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贷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待处理财产损溢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待处理流动资产损溢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	8 000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8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8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850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9523" name="Rectangle 3"/>
          <p:cNvSpPr>
            <a:spLocks noGrp="1" noChangeArrowheads="1"/>
          </p:cNvSpPr>
          <p:nvPr>
            <p:ph idx="1"/>
          </p:nvPr>
        </p:nvSpPr>
        <p:spPr>
          <a:xfrm>
            <a:off x="911860" y="1196975"/>
            <a:ext cx="10449560" cy="49688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二、财产清查的意义  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账准：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确保会计核算资料的真实可靠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；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物全：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保证财产物资的安全完整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；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效益：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挖掘财产物资的潜力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；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管理：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维护财经纪律。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2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algn="ctr"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课堂练习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102403" name="Rectangle 78"/>
          <p:cNvSpPr/>
          <p:nvPr/>
        </p:nvSpPr>
        <p:spPr>
          <a:xfrm>
            <a:off x="1009015" y="1216025"/>
            <a:ext cx="9371965" cy="1571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929005" lvl="1" indent="-457200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经查明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盘盈的甲材料系计量仪器不准而形成的溢余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经批准冲减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管理费用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8511" name="Rectangle 79"/>
          <p:cNvSpPr/>
          <p:nvPr/>
        </p:nvSpPr>
        <p:spPr>
          <a:xfrm>
            <a:off x="1411605" y="2799080"/>
            <a:ext cx="9446895" cy="1499870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anchor="ctr" anchorCtr="0"/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借：待处理财产损溢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待处理流动资产损溢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      8 000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　　贷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管理费用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             8 000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8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8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8511" grpId="0" bldLvl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5" name="Text Box 5"/>
          <p:cNvSpPr txBox="1"/>
          <p:nvPr/>
        </p:nvSpPr>
        <p:spPr>
          <a:xfrm>
            <a:off x="979170" y="1219200"/>
            <a:ext cx="10277475" cy="1476375"/>
          </a:xfrm>
          <a:prstGeom prst="rect">
            <a:avLst/>
          </a:prstGeom>
          <a:noFill/>
          <a:ln w="19050">
            <a:noFill/>
          </a:ln>
        </p:spPr>
        <p:txBody>
          <a:bodyPr wrap="square" anchor="t" anchorCtr="0">
            <a:spAutoFit/>
          </a:bodyPr>
          <a:p>
            <a:pPr marL="457200" indent="-457200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某企业在财产清查过程中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发现盘亏乙材料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千克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每千克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共计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6 000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8486" name="Rectangle 6"/>
          <p:cNvSpPr/>
          <p:nvPr/>
        </p:nvSpPr>
        <p:spPr>
          <a:xfrm>
            <a:off x="1487805" y="3285490"/>
            <a:ext cx="9688195" cy="1522730"/>
          </a:xfrm>
          <a:prstGeom prst="rect">
            <a:avLst/>
          </a:prstGeom>
          <a:solidFill>
            <a:srgbClr val="FFFFCC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借：待处理财产损溢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待处理流动资产损溢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6 000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　　　　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贷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原材料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乙材料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6 000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3428" name="Rectangle 4"/>
          <p:cNvSpPr/>
          <p:nvPr/>
        </p:nvSpPr>
        <p:spPr>
          <a:xfrm>
            <a:off x="2216150" y="229235"/>
            <a:ext cx="7696200" cy="821055"/>
          </a:xfrm>
          <a:prstGeom prst="rect">
            <a:avLst/>
          </a:prstGeom>
          <a:noFill/>
          <a:ln w="38100">
            <a:noFill/>
          </a:ln>
        </p:spPr>
        <p:txBody>
          <a:bodyPr lIns="90000" tIns="165048" rIns="90000" bIns="165048" anchor="ctr" anchorCtr="0">
            <a:spAutoFit/>
          </a:bodyPr>
          <a:p>
            <a:pPr algn="ctr">
              <a:spcBef>
                <a:spcPct val="0"/>
              </a:spcBef>
              <a:buClrTx/>
              <a:buFontTx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课堂练习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6" grpId="0" bldLvl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algn="ctr"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课堂练习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104451" name="Rectangle 3"/>
          <p:cNvSpPr>
            <a:spLocks noGrp="1"/>
          </p:cNvSpPr>
          <p:nvPr>
            <p:ph idx="1"/>
          </p:nvPr>
        </p:nvSpPr>
        <p:spPr>
          <a:xfrm>
            <a:off x="866775" y="1196975"/>
            <a:ext cx="10517505" cy="204343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经查明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盘亏的乙材料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其中自然损耗为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千克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其他均属意外灾害造成损失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该损失保险公司同意赔偿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2 800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元。上述情况已报上级主管部门批准。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0484" name="Rectangle 4"/>
          <p:cNvSpPr/>
          <p:nvPr/>
        </p:nvSpPr>
        <p:spPr>
          <a:xfrm>
            <a:off x="983615" y="3357245"/>
            <a:ext cx="10567670" cy="315404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anchor="ctr" anchorCtr="0"/>
          <a:p>
            <a:pPr algn="l">
              <a:lnSpc>
                <a:spcPct val="150000"/>
              </a:lnSpc>
              <a:buClrTx/>
              <a:buFontTx/>
            </a:pPr>
            <a:r>
              <a:rPr lang="en-US" altLang="zh-CN" sz="3000" dirty="0">
                <a:latin typeface="仿宋" panose="02010609060101010101" pitchFamily="49" charset="-122"/>
                <a:ea typeface="仿宋" panose="02010609060101010101" pitchFamily="49" charset="-122"/>
              </a:rPr>
              <a:t> 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借：管理费用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                2 000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     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营业外支出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非常损失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  1 200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     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其他应收款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保险公司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  2 800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　　　　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贷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待处理财产损溢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待处理流动资产损溢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6 000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0484" grpId="0" bldLvl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algn="ctr"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课堂练习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104451" name="Rectangle 3"/>
          <p:cNvSpPr>
            <a:spLocks noGrp="1"/>
          </p:cNvSpPr>
          <p:nvPr>
            <p:ph idx="1"/>
          </p:nvPr>
        </p:nvSpPr>
        <p:spPr>
          <a:xfrm>
            <a:off x="866775" y="1196975"/>
            <a:ext cx="10517505" cy="151130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某企业在财产清查中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发现盘亏机器一台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账面原价为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6 500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已提折旧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2 000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0484" name="Rectangle 4"/>
          <p:cNvSpPr/>
          <p:nvPr/>
        </p:nvSpPr>
        <p:spPr>
          <a:xfrm>
            <a:off x="1127760" y="2997200"/>
            <a:ext cx="9856470" cy="2910840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anchor="ctr" anchorCtr="0"/>
          <a:p>
            <a:pPr algn="l">
              <a:lnSpc>
                <a:spcPct val="150000"/>
              </a:lnSpc>
              <a:buClrTx/>
              <a:buFontTx/>
            </a:pPr>
            <a:r>
              <a:rPr lang="en-US" altLang="zh-CN" sz="3000" dirty="0">
                <a:latin typeface="仿宋" panose="02010609060101010101" pitchFamily="49" charset="-122"/>
                <a:ea typeface="仿宋" panose="02010609060101010101" pitchFamily="49" charset="-122"/>
              </a:rPr>
              <a:t> 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借：待处理财产损溢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待处理固定资产损溢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4 500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     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累计折旧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        2 000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　　　　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贷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固定资产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        6 500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0484" grpId="0" bldLvl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algn="ctr"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课堂练习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104451" name="Rectangle 3"/>
          <p:cNvSpPr>
            <a:spLocks noGrp="1"/>
          </p:cNvSpPr>
          <p:nvPr>
            <p:ph idx="1"/>
          </p:nvPr>
        </p:nvSpPr>
        <p:spPr>
          <a:xfrm>
            <a:off x="866775" y="1196975"/>
            <a:ext cx="10517505" cy="1816735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经查明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上述固定资产盘亏的原因是自然灾害造成的。保险公司同意给予赔款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3 500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其余损失经批准列入营业外支出。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0484" name="Rectangle 4"/>
          <p:cNvSpPr/>
          <p:nvPr/>
        </p:nvSpPr>
        <p:spPr>
          <a:xfrm>
            <a:off x="911860" y="3285490"/>
            <a:ext cx="10296525" cy="263461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anchor="ctr" anchorCtr="0"/>
          <a:p>
            <a:pPr algn="l">
              <a:lnSpc>
                <a:spcPct val="150000"/>
              </a:lnSpc>
              <a:buClrTx/>
              <a:buFontTx/>
            </a:pPr>
            <a:r>
              <a:rPr lang="en-US" altLang="zh-CN" sz="3000" dirty="0">
                <a:latin typeface="仿宋" panose="02010609060101010101" pitchFamily="49" charset="-122"/>
                <a:ea typeface="仿宋" panose="02010609060101010101" pitchFamily="49" charset="-122"/>
              </a:rPr>
              <a:t> 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借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营业外支出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固定资产盘亏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1 000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    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其他应收款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保险公司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3 500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FontTx/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　　　　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贷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待处理财产损溢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待处理固定资产损溢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	4 500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0484" grpId="0" bldLvl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1685" y="1196975"/>
            <a:ext cx="10597515" cy="46170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r>
              <a:rPr lang="zh-CN" altLang="en-US" kern="0" dirty="0">
                <a:solidFill>
                  <a:srgbClr val="FF0000"/>
                </a:solidFill>
                <a:latin typeface="黑体" panose="02010609060101010101" pitchFamily="49" charset="-122"/>
                <a:ea typeface="+mn-ea"/>
                <a:sym typeface="+mn-ea"/>
              </a:rPr>
              <a:t>二、财产清查结果的账务处理</a:t>
            </a:r>
            <a:r>
              <a:rPr lang="en-US" altLang="zh-CN" kern="0" dirty="0">
                <a:solidFill>
                  <a:srgbClr val="FF0000"/>
                </a:solidFill>
                <a:latin typeface="黑体" panose="02010609060101010101" pitchFamily="49" charset="-122"/>
                <a:ea typeface="+mn-ea"/>
                <a:sym typeface="+mn-ea"/>
              </a:rPr>
              <a:t>——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往来款项</a:t>
            </a:r>
            <a:endParaRPr lang="zh-CN" altLang="en-US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marL="490855" marR="0" lvl="0" indent="-457200" algn="l" defTabSz="914400" rtl="0" eaLnBrk="0" fontAlgn="base" latinLnBrk="0" hangingPunct="0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lang="zh-CN" altLang="en-US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应收账款：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无法收回的应收账款称为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坏账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，造成的损失叫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坏账损失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948055" marR="0" lvl="1" indent="-457200" algn="l" defTabSz="914400" rtl="0" eaLnBrk="0" fontAlgn="base" latinLnBrk="0" hangingPunct="0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</a:pPr>
            <a:r>
              <a:rPr lang="zh-CN" altLang="en-US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直接转销法：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实际发生时才确认坏账损失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948055" marR="0" lvl="1" indent="-457200" algn="l" defTabSz="914400" rtl="0" eaLnBrk="0" fontAlgn="base" latinLnBrk="0" hangingPunct="0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  <a:buChar char="Ø"/>
            </a:pPr>
            <a:r>
              <a:rPr lang="zh-CN" altLang="en-US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备抵法：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先预估计提，确认时再冲销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90855" marR="0" lvl="0" indent="-457200" algn="l" defTabSz="914400" rtl="0" eaLnBrk="0" fontAlgn="base" latinLnBrk="0" hangingPunct="0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85059" name="Rectangle 3"/>
          <p:cNvSpPr/>
          <p:nvPr>
            <p:ph idx="1"/>
          </p:nvPr>
        </p:nvSpPr>
        <p:spPr>
          <a:xfrm>
            <a:off x="1055370" y="1143000"/>
            <a:ext cx="10217150" cy="4602480"/>
          </a:xfrm>
          <a:solidFill>
            <a:schemeClr val="bg1"/>
          </a:solidFill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某企业在财产清查过程中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查明应收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公司的货款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1 800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因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公司撤销已无法收回。按规定程序报经批准后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编制如下会计分录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600" dirty="0">
                <a:solidFill>
                  <a:srgbClr val="0000CC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计提坏账准备：</a:t>
            </a:r>
            <a:endParaRPr lang="zh-CN" altLang="en-US" sz="2600" dirty="0">
              <a:solidFill>
                <a:srgbClr val="0000CC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   借：信用减值损失         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1800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       </a:t>
            </a: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贷：坏账准备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——B</a:t>
            </a: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公司</a:t>
            </a:r>
            <a:r>
              <a:rPr lang="zh-CN" altLang="en-US" sz="2600" dirty="0">
                <a:latin typeface="仿宋" panose="02010609060101010101" pitchFamily="49" charset="-122"/>
                <a:ea typeface="仿宋" panose="02010609060101010101" pitchFamily="49" charset="-122"/>
              </a:rPr>
              <a:t>            </a:t>
            </a:r>
            <a:r>
              <a:rPr lang="en-US" altLang="zh-CN" sz="2600" dirty="0">
                <a:latin typeface="仿宋" panose="02010609060101010101" pitchFamily="49" charset="-122"/>
                <a:ea typeface="仿宋" panose="02010609060101010101" pitchFamily="49" charset="-122"/>
              </a:rPr>
              <a:t>1800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600" dirty="0">
                <a:solidFill>
                  <a:srgbClr val="0000CC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</a:t>
            </a:r>
            <a:endParaRPr lang="en-US" altLang="zh-CN" sz="2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59">
                                            <p:txEl>
                                              <p:charRg st="48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59">
                                            <p:txEl>
                                              <p:charRg st="59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59">
                                            <p:txEl>
                                              <p:charRg st="84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59">
                                            <p:txEl>
                                              <p:charRg st="115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59">
                                            <p:txEl>
                                              <p:charRg st="125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59">
                                            <p:txEl>
                                              <p:charRg st="152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7425" y="1196975"/>
            <a:ext cx="10180955" cy="28067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69900" marR="0" indent="-469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</a:pPr>
            <a:r>
              <a:rPr lang="zh-CN" altLang="en-US" kern="0" dirty="0">
                <a:solidFill>
                  <a:srgbClr val="FF0000"/>
                </a:solidFill>
                <a:latin typeface="黑体" panose="02010609060101010101" pitchFamily="49" charset="-122"/>
                <a:ea typeface="+mn-ea"/>
                <a:sym typeface="+mn-ea"/>
              </a:rPr>
              <a:t>二、财产清查结果的账务处理</a:t>
            </a:r>
            <a:r>
              <a:rPr lang="en-US" altLang="zh-CN" kern="0" dirty="0">
                <a:solidFill>
                  <a:srgbClr val="FF0000"/>
                </a:solidFill>
                <a:latin typeface="黑体" panose="02010609060101010101" pitchFamily="49" charset="-122"/>
                <a:ea typeface="+mn-ea"/>
                <a:sym typeface="+mn-ea"/>
              </a:rPr>
              <a:t>——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往来款项</a:t>
            </a:r>
            <a:endParaRPr lang="zh-CN" altLang="en-US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marL="490855" marR="0" lvl="0" indent="-457200" algn="l" defTabSz="914400" rtl="0" eaLnBrk="0" fontAlgn="base" latinLnBrk="0" hangingPunct="0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  <a:buChar char="p"/>
            </a:pPr>
            <a:r>
              <a:rPr lang="zh-CN" altLang="en-US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应付账款：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往往是由于债权单位撤销等原因造成的应付而无法支付的款项。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3655" marR="0" lvl="0" algn="l" defTabSz="914400" rtl="0" eaLnBrk="0" fontAlgn="base" latinLnBrk="0" hangingPunct="0"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SzTx/>
              <a:buFont typeface="Wingdings" panose="05000000000000000000" charset="0"/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   ——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营业外收入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7940" y="4293870"/>
            <a:ext cx="6164580" cy="1470025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C00000"/>
            </a:solidFill>
            <a:prstDash val="solid"/>
          </a:ln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</a:rPr>
              <a:t>借：应付账款</a:t>
            </a:r>
            <a:endParaRPr lang="zh-CN" altLang="en-US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>
                <a:latin typeface="仿宋" panose="02010609060101010101" pitchFamily="49" charset="-122"/>
                <a:ea typeface="仿宋" panose="02010609060101010101" pitchFamily="49" charset="-122"/>
              </a:rPr>
              <a:t>    </a:t>
            </a:r>
            <a:r>
              <a:rPr lang="zh-CN" altLang="en-US">
                <a:latin typeface="仿宋" panose="02010609060101010101" pitchFamily="49" charset="-122"/>
                <a:ea typeface="仿宋" panose="02010609060101010101" pitchFamily="49" charset="-122"/>
              </a:rPr>
              <a:t>贷：营业外收入</a:t>
            </a:r>
            <a:endParaRPr lang="zh-CN" altLang="en-US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第三节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财产清查结果的处理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85059" name="Rectangle 3"/>
          <p:cNvSpPr/>
          <p:nvPr>
            <p:ph idx="1"/>
          </p:nvPr>
        </p:nvSpPr>
        <p:spPr>
          <a:xfrm>
            <a:off x="864870" y="1214755"/>
            <a:ext cx="10555605" cy="4597400"/>
          </a:xfrm>
          <a:solidFill>
            <a:schemeClr val="bg1"/>
          </a:solidFill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【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例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】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某企业在财产清查过程中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查明原欠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B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公司的货款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6 700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元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因对方单位已解散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确实无法支付。经批准做销账处理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编制如下会计分录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000" dirty="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借：应付账款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——B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公司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	6 700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　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贷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营业外收入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	       6 700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19513" y="1930400"/>
            <a:ext cx="4895850" cy="1398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THANKS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文本占位符 69"/>
          <p:cNvSpPr txBox="1"/>
          <p:nvPr/>
        </p:nvSpPr>
        <p:spPr>
          <a:xfrm>
            <a:off x="3028950" y="4792663"/>
            <a:ext cx="1295400" cy="503238"/>
          </a:xfrm>
          <a:prstGeom prst="rect">
            <a:avLst/>
          </a:prstGeom>
        </p:spPr>
        <p:txBody>
          <a:bodyPr/>
          <a:lstStyle>
            <a:lvl1pPr marL="228600" indent="-228600" algn="l" defTabSz="913765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+mn-ea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89155" name="Rectangle 3"/>
          <p:cNvSpPr>
            <a:spLocks noGrp="1" noChangeArrowheads="1"/>
          </p:cNvSpPr>
          <p:nvPr>
            <p:ph idx="1"/>
          </p:nvPr>
        </p:nvSpPr>
        <p:spPr>
          <a:xfrm>
            <a:off x="943610" y="1143000"/>
            <a:ext cx="10395585" cy="49688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三、财产清查的种类  </a:t>
            </a:r>
            <a:endParaRPr kumimoji="0" lang="zh-CN" altLang="en-US" sz="29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(</a:t>
            </a:r>
            <a:r>
              <a:rPr kumimoji="0" lang="zh-CN" alt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一</a:t>
            </a:r>
            <a:r>
              <a:rPr kumimoji="0" lang="en-US" altLang="zh-CN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) </a:t>
            </a:r>
            <a:r>
              <a:rPr kumimoji="0" lang="zh-CN" alt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按财产清查的对象和范围分类</a:t>
            </a:r>
            <a:endParaRPr kumimoji="0" lang="zh-CN" altLang="en-US" sz="29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zh-CN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</a:t>
            </a:r>
            <a:r>
              <a:rPr kumimoji="0" lang="zh-CN" alt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．全面清查：</a:t>
            </a:r>
            <a:r>
              <a:rPr kumimoji="0" lang="zh-CN" alt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指对企业所有财产物资、货币资金和各种债权债务进行全面盘点和核对。</a:t>
            </a:r>
            <a:endParaRPr kumimoji="0" lang="en-US" altLang="zh-CN" sz="29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对象：</a:t>
            </a:r>
            <a:r>
              <a:rPr kumimoji="0" lang="zh-CN" alt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货币资金、实物和债权债务。</a:t>
            </a:r>
            <a:endParaRPr kumimoji="0" lang="en-US" altLang="zh-CN" sz="29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特点：</a:t>
            </a:r>
            <a:r>
              <a:rPr kumimoji="0" lang="zh-CN" alt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范围广，内容多，时间长，成本大，部门和人员多。</a:t>
            </a:r>
            <a:endParaRPr kumimoji="0" lang="zh-CN" alt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7891" name="Rectangle 3"/>
          <p:cNvSpPr/>
          <p:nvPr>
            <p:ph idx="1"/>
          </p:nvPr>
        </p:nvSpPr>
        <p:spPr>
          <a:xfrm>
            <a:off x="967105" y="1246505"/>
            <a:ext cx="10477500" cy="482600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40000"/>
              </a:lnSpc>
              <a:buNone/>
            </a:pP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．需全面清查的情况：</a:t>
            </a:r>
            <a:r>
              <a:rPr lang="zh-CN" altLang="en-US" sz="3200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年底、重大事项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年终决算之前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为了确保年终决算所需的会计信息的真实可靠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每年都需要进行一次全面清查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企业进行资产评估之前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需要进行一次全面清查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(3)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企业倒闭、合并或改变所有权时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需要进行全面清查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(4)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中外合资、国内联营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需要进行全面清查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(5)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开展清产核资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需要进行全面清查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(6)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单位主要负责人调离工作岗位时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需要进行全面清查。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页脚占位符 4"/>
          <p:cNvSpPr>
            <a:spLocks noGrp="1"/>
          </p:cNvSpPr>
          <p:nvPr>
            <p:ph type="ftr" sz="quarter" idx="4294967295"/>
          </p:nvPr>
        </p:nvSpPr>
        <p:spPr>
          <a:xfrm>
            <a:off x="3790951" y="6245225"/>
            <a:ext cx="4610100" cy="476250"/>
          </a:xfrm>
          <a:prstGeom prst="rect">
            <a:avLst/>
          </a:prstGeom>
        </p:spPr>
        <p:txBody>
          <a:bodyPr wrap="square" lIns="0" tIns="0" rIns="0" bIns="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spcBef>
                <a:spcPct val="0"/>
              </a:spcBef>
              <a:buClrTx/>
            </a:pPr>
            <a:r>
              <a:rPr lang="zh-CN" altLang="zh-CN" sz="1400" dirty="0">
                <a:latin typeface="楷体_GB2312" pitchFamily="49" charset="-122"/>
                <a:ea typeface="楷体_GB2312" pitchFamily="49" charset="-122"/>
              </a:rPr>
              <a:t>第</a:t>
            </a:r>
            <a:r>
              <a:rPr lang="zh-CN" altLang="en-US" sz="1400" dirty="0">
                <a:latin typeface="楷体_GB2312" pitchFamily="49" charset="-122"/>
                <a:ea typeface="楷体_GB2312" pitchFamily="49" charset="-122"/>
              </a:rPr>
              <a:t>八</a:t>
            </a:r>
            <a:r>
              <a:rPr lang="zh-CN" altLang="zh-CN" sz="1400" dirty="0">
                <a:latin typeface="楷体_GB2312" pitchFamily="49" charset="-122"/>
                <a:ea typeface="楷体_GB2312" pitchFamily="49" charset="-122"/>
              </a:rPr>
              <a:t>章  </a:t>
            </a:r>
            <a:r>
              <a:rPr lang="zh-CN" altLang="en-US" sz="1400" dirty="0">
                <a:latin typeface="楷体_GB2312" pitchFamily="49" charset="-122"/>
                <a:ea typeface="楷体_GB2312" pitchFamily="49" charset="-122"/>
              </a:rPr>
              <a:t>财产清查</a:t>
            </a:r>
            <a:endParaRPr lang="zh-CN" altLang="en-US" sz="14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8914" name="Rectangle 2"/>
          <p:cNvSpPr/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</a:rPr>
              <a:t>第一节  </a:t>
            </a:r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财产清查概述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90179" name="Rectangle 3"/>
          <p:cNvSpPr>
            <a:spLocks noGrp="1" noChangeArrowheads="1"/>
          </p:cNvSpPr>
          <p:nvPr>
            <p:ph idx="1"/>
          </p:nvPr>
        </p:nvSpPr>
        <p:spPr>
          <a:xfrm>
            <a:off x="949960" y="1196975"/>
            <a:ext cx="10484485" cy="356997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三、财产清查的种类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(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一</a:t>
            </a: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) 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按财产清查的对象和范围分类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．局部清查：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根据需要只对某部分财产物资进行的盘点和核对。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对象：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变动性较大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的财产物资。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908050" marR="0" lvl="1" indent="-43688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货币资金、</a:t>
            </a:r>
            <a:r>
              <a: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A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类存货、债务债权等。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特点：</a:t>
            </a: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时间短，成本低，人员少。</a:t>
            </a:r>
            <a:endParaRPr kumimoji="0" lang="zh-CN" alt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anose="05020102010507070707" pitchFamily="18" charset="2"/>
              <a:buNone/>
              <a:defRPr/>
            </a:pP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691*440"/>
  <p:tag name="TABLE_ENDDRAG_RECT" val="79*47*691*440"/>
</p:tagLst>
</file>

<file path=ppt/tags/tag2.xml><?xml version="1.0" encoding="utf-8"?>
<p:tagLst xmlns:p="http://schemas.openxmlformats.org/presentationml/2006/main">
  <p:tag name="KSO_WM_UNIT_TABLE_BEAUTIFY" val="smartTable{dcf089e3-6244-4e71-83de-08a3960d713a}"/>
</p:tagLst>
</file>

<file path=ppt/tags/tag3.xml><?xml version="1.0" encoding="utf-8"?>
<p:tagLst xmlns:p="http://schemas.openxmlformats.org/presentationml/2006/main">
  <p:tag name="KSO_WM_UNIT_TABLE_BEAUTIFY" val="smartTable{b7d0c99e-c1c5-4aee-b9a7-da03dc40f20f}"/>
</p:tagLst>
</file>

<file path=ppt/tags/tag4.xml><?xml version="1.0" encoding="utf-8"?>
<p:tagLst xmlns:p="http://schemas.openxmlformats.org/presentationml/2006/main">
  <p:tag name="KSO_WM_UNIT_TABLE_BEAUTIFY" val="smartTable{aecb6726-cb0a-4eb1-84c8-81807e456b0a}"/>
</p:tagLst>
</file>

<file path=ppt/tags/tag5.xml><?xml version="1.0" encoding="utf-8"?>
<p:tagLst xmlns:p="http://schemas.openxmlformats.org/presentationml/2006/main">
  <p:tag name="MH" val="20160508133540"/>
  <p:tag name="MH_LIBRARY" val="GRAPHIC"/>
  <p:tag name="MH_ORDER" val="矩形 4"/>
</p:tagLst>
</file>

<file path=ppt/theme/theme1.xml><?xml version="1.0" encoding="utf-8"?>
<a:theme xmlns:a="http://schemas.openxmlformats.org/drawingml/2006/main" name="1_Profile">
  <a:themeElements>
    <a:clrScheme name="1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Profile">
      <a:majorFont>
        <a:latin typeface="Verdana"/>
        <a:ea typeface="黑体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Profile">
  <a:themeElements>
    <a:clrScheme name="1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Profile">
      <a:majorFont>
        <a:latin typeface="Verdana"/>
        <a:ea typeface="黑体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Profile">
  <a:themeElements>
    <a:clrScheme name="1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Profile">
      <a:majorFont>
        <a:latin typeface="Verdana"/>
        <a:ea typeface="黑体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Profile">
  <a:themeElements>
    <a:clrScheme name="1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Profile">
      <a:majorFont>
        <a:latin typeface="Verdana"/>
        <a:ea typeface="黑体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 主题">
  <a:themeElements>
    <a:clrScheme name="自定义 2">
      <a:dk1>
        <a:srgbClr val="20517C"/>
      </a:dk1>
      <a:lt1>
        <a:srgbClr val="FFFFFF"/>
      </a:lt1>
      <a:dk2>
        <a:srgbClr val="20517C"/>
      </a:dk2>
      <a:lt2>
        <a:srgbClr val="FFFFFF"/>
      </a:lt2>
      <a:accent1>
        <a:srgbClr val="20517C"/>
      </a:accent1>
      <a:accent2>
        <a:srgbClr val="FFFFFF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>
          <a:lnSpc>
            <a:spcPct val="95000"/>
          </a:lnSpc>
          <a:defRPr sz="1600" b="0" dirty="0" smtClean="0">
            <a:latin typeface="张海山锐谐体" panose="02000000000000000000" pitchFamily="2" charset="-122"/>
            <a:ea typeface="张海山锐谐体" panose="02000000000000000000" pitchFamily="2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主题">
  <a:themeElements>
    <a:clrScheme name="自定义 2">
      <a:dk1>
        <a:srgbClr val="20517C"/>
      </a:dk1>
      <a:lt1>
        <a:srgbClr val="FFFFFF"/>
      </a:lt1>
      <a:dk2>
        <a:srgbClr val="20517C"/>
      </a:dk2>
      <a:lt2>
        <a:srgbClr val="FFFFFF"/>
      </a:lt2>
      <a:accent1>
        <a:srgbClr val="20517C"/>
      </a:accent1>
      <a:accent2>
        <a:srgbClr val="FFFFFF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>
          <a:lnSpc>
            <a:spcPct val="95000"/>
          </a:lnSpc>
          <a:defRPr sz="1600" b="0" dirty="0" smtClean="0">
            <a:latin typeface="张海山锐谐体" panose="02000000000000000000" pitchFamily="2" charset="-122"/>
            <a:ea typeface="张海山锐谐体" panose="02000000000000000000" pitchFamily="2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8811</Words>
  <Application>WPS 演示</Application>
  <PresentationFormat>全屏显示(4:3)</PresentationFormat>
  <Paragraphs>1077</Paragraphs>
  <Slides>69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69</vt:i4>
      </vt:variant>
    </vt:vector>
  </HeadingPairs>
  <TitlesOfParts>
    <vt:vector size="94" baseType="lpstr">
      <vt:lpstr>Arial</vt:lpstr>
      <vt:lpstr>宋体</vt:lpstr>
      <vt:lpstr>Wingdings</vt:lpstr>
      <vt:lpstr>黑体</vt:lpstr>
      <vt:lpstr>楷体_GB2312</vt:lpstr>
      <vt:lpstr>新宋体</vt:lpstr>
      <vt:lpstr>Verdana</vt:lpstr>
      <vt:lpstr>Wingdings 2</vt:lpstr>
      <vt:lpstr>张海山锐谐体</vt:lpstr>
      <vt:lpstr>微软雅黑</vt:lpstr>
      <vt:lpstr>Calibri</vt:lpstr>
      <vt:lpstr>楷体</vt:lpstr>
      <vt:lpstr>Times New Roman</vt:lpstr>
      <vt:lpstr>Arial Unicode MS</vt:lpstr>
      <vt:lpstr>Wingdings</vt:lpstr>
      <vt:lpstr>仿宋</vt:lpstr>
      <vt:lpstr>Dotum</vt:lpstr>
      <vt:lpstr>Malgun Gothic</vt:lpstr>
      <vt:lpstr>Arial Narrow</vt:lpstr>
      <vt:lpstr>1_Profile</vt:lpstr>
      <vt:lpstr>3_Profile</vt:lpstr>
      <vt:lpstr>2_Profile</vt:lpstr>
      <vt:lpstr>5_Profile</vt:lpstr>
      <vt:lpstr>1_Office 主题</vt:lpstr>
      <vt:lpstr>2_Office 主题</vt:lpstr>
      <vt:lpstr>PowerPoint 演示文稿</vt:lpstr>
      <vt:lpstr>PowerPoint 演示文稿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第一节  财产清查概述</vt:lpstr>
      <vt:lpstr>PowerPoint 演示文稿</vt:lpstr>
      <vt:lpstr>第二节  财产清查的方法</vt:lpstr>
      <vt:lpstr>PowerPoint 演示文稿</vt:lpstr>
      <vt:lpstr>第二节  财产清查的方法</vt:lpstr>
      <vt:lpstr>第二节  财产清查的方法</vt:lpstr>
      <vt:lpstr>第二节  财产清查的方法</vt:lpstr>
      <vt:lpstr>第二节  财产清查的方法</vt:lpstr>
      <vt:lpstr>第二节  财产清查的方法</vt:lpstr>
      <vt:lpstr>第二节  财产清查的方法</vt:lpstr>
      <vt:lpstr>第二节  财产清查的方法</vt:lpstr>
      <vt:lpstr>第二节  财产清查的方法</vt:lpstr>
      <vt:lpstr>第二节  财产清查的方法</vt:lpstr>
      <vt:lpstr>第二节  财产清查的方法</vt:lpstr>
      <vt:lpstr>第二节  财产清查的方法</vt:lpstr>
      <vt:lpstr>银行存款的清查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例：某企业2024年5月末银行存款日记账的账面余额为56 000元,银行对账单上的存款余额为74 000元,经逐笔核对,找出以下未达账项:</vt:lpstr>
      <vt:lpstr>银行存款余额调节表</vt:lpstr>
      <vt:lpstr>第二节  财产清查的方法</vt:lpstr>
      <vt:lpstr>PowerPoint 演示文稿</vt:lpstr>
      <vt:lpstr>第三节  财产清查结果的处理</vt:lpstr>
      <vt:lpstr>第三节  财产清查结果的处理</vt:lpstr>
      <vt:lpstr>第三节  财产清查结果的处理</vt:lpstr>
      <vt:lpstr>第三节  财产清查结果的处理</vt:lpstr>
      <vt:lpstr>PowerPoint 演示文稿</vt:lpstr>
      <vt:lpstr>第三节  财产清查结果的处理</vt:lpstr>
      <vt:lpstr>PowerPoint 演示文稿</vt:lpstr>
      <vt:lpstr>第三节  财产清查结果的处理</vt:lpstr>
      <vt:lpstr>第三节  财产清查结果的处理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课堂练习</vt:lpstr>
      <vt:lpstr>课堂练习</vt:lpstr>
      <vt:lpstr>PowerPoint 演示文稿</vt:lpstr>
      <vt:lpstr>课堂练习</vt:lpstr>
      <vt:lpstr>课堂练习</vt:lpstr>
      <vt:lpstr>课堂练习</vt:lpstr>
      <vt:lpstr>第三节  财产清查结果的处理</vt:lpstr>
      <vt:lpstr>第三节  财产清查结果的处理</vt:lpstr>
      <vt:lpstr>第三节  财产清查结果的处理</vt:lpstr>
      <vt:lpstr>第三节  财产清查结果的处理</vt:lpstr>
      <vt:lpstr>PowerPoint 演示文稿</vt:lpstr>
    </vt:vector>
  </TitlesOfParts>
  <Company>my 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第九章 财产清查</dc:title>
  <dc:creator>DQ</dc:creator>
  <cp:lastModifiedBy>夏梦瑗</cp:lastModifiedBy>
  <cp:revision>1042</cp:revision>
  <cp:lastPrinted>2019-06-20T01:13:00Z</cp:lastPrinted>
  <dcterms:created xsi:type="dcterms:W3CDTF">2006-10-08T18:39:00Z</dcterms:created>
  <dcterms:modified xsi:type="dcterms:W3CDTF">2025-02-12T05:14:06Z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33F4E263354B4ECBB9EFFECC89703263</vt:lpwstr>
  </property>
</Properties>
</file>