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4" r:id="rId4"/>
    <p:sldMasterId id="2147483687" r:id="rId5"/>
    <p:sldMasterId id="2147483700" r:id="rId6"/>
    <p:sldMasterId id="2147483710" r:id="rId7"/>
  </p:sldMasterIdLst>
  <p:notesMasterIdLst>
    <p:notesMasterId r:id="rId42"/>
  </p:notesMasterIdLst>
  <p:handoutMasterIdLst>
    <p:handoutMasterId r:id="rId97"/>
  </p:handoutMasterIdLst>
  <p:sldIdLst>
    <p:sldId id="1377" r:id="rId8"/>
    <p:sldId id="259" r:id="rId9"/>
    <p:sldId id="461" r:id="rId10"/>
    <p:sldId id="462" r:id="rId11"/>
    <p:sldId id="270" r:id="rId12"/>
    <p:sldId id="272" r:id="rId13"/>
    <p:sldId id="275" r:id="rId14"/>
    <p:sldId id="467" r:id="rId15"/>
    <p:sldId id="437" r:id="rId16"/>
    <p:sldId id="1498" r:id="rId17"/>
    <p:sldId id="1499" r:id="rId18"/>
    <p:sldId id="1500" r:id="rId19"/>
    <p:sldId id="1502" r:id="rId20"/>
    <p:sldId id="1503" r:id="rId21"/>
    <p:sldId id="1504" r:id="rId22"/>
    <p:sldId id="1505" r:id="rId23"/>
    <p:sldId id="1506" r:id="rId24"/>
    <p:sldId id="1507" r:id="rId25"/>
    <p:sldId id="1508" r:id="rId26"/>
    <p:sldId id="1509" r:id="rId27"/>
    <p:sldId id="449" r:id="rId28"/>
    <p:sldId id="1511" r:id="rId29"/>
    <p:sldId id="1512" r:id="rId30"/>
    <p:sldId id="1513" r:id="rId31"/>
    <p:sldId id="1514" r:id="rId32"/>
    <p:sldId id="1515" r:id="rId33"/>
    <p:sldId id="1516" r:id="rId34"/>
    <p:sldId id="1517" r:id="rId35"/>
    <p:sldId id="1518" r:id="rId36"/>
    <p:sldId id="1519" r:id="rId37"/>
    <p:sldId id="1520" r:id="rId38"/>
    <p:sldId id="1521" r:id="rId39"/>
    <p:sldId id="1522" r:id="rId40"/>
    <p:sldId id="1523" r:id="rId41"/>
    <p:sldId id="1524" r:id="rId43"/>
    <p:sldId id="1525" r:id="rId44"/>
    <p:sldId id="1526" r:id="rId45"/>
    <p:sldId id="1528" r:id="rId46"/>
    <p:sldId id="1529" r:id="rId47"/>
    <p:sldId id="1252" r:id="rId48"/>
    <p:sldId id="1254" r:id="rId49"/>
    <p:sldId id="1255" r:id="rId50"/>
    <p:sldId id="1256" r:id="rId51"/>
    <p:sldId id="1259" r:id="rId52"/>
    <p:sldId id="1265" r:id="rId53"/>
    <p:sldId id="1270" r:id="rId54"/>
    <p:sldId id="1271" r:id="rId55"/>
    <p:sldId id="1273" r:id="rId56"/>
    <p:sldId id="1277" r:id="rId57"/>
    <p:sldId id="1278" r:id="rId58"/>
    <p:sldId id="1279" r:id="rId59"/>
    <p:sldId id="1280" r:id="rId60"/>
    <p:sldId id="1285" r:id="rId61"/>
    <p:sldId id="1286" r:id="rId62"/>
    <p:sldId id="1287" r:id="rId63"/>
    <p:sldId id="1288" r:id="rId64"/>
    <p:sldId id="1289" r:id="rId65"/>
    <p:sldId id="1290" r:id="rId66"/>
    <p:sldId id="1291" r:id="rId67"/>
    <p:sldId id="1292" r:id="rId68"/>
    <p:sldId id="1293" r:id="rId69"/>
    <p:sldId id="1531" r:id="rId70"/>
    <p:sldId id="1532" r:id="rId71"/>
    <p:sldId id="1533" r:id="rId72"/>
    <p:sldId id="1534" r:id="rId73"/>
    <p:sldId id="1535" r:id="rId74"/>
    <p:sldId id="1536" r:id="rId75"/>
    <p:sldId id="1537" r:id="rId76"/>
    <p:sldId id="1538" r:id="rId77"/>
    <p:sldId id="1539" r:id="rId78"/>
    <p:sldId id="1540" r:id="rId79"/>
    <p:sldId id="1541" r:id="rId80"/>
    <p:sldId id="1542" r:id="rId81"/>
    <p:sldId id="1543" r:id="rId82"/>
    <p:sldId id="1544" r:id="rId83"/>
    <p:sldId id="1545" r:id="rId84"/>
    <p:sldId id="1294" r:id="rId85"/>
    <p:sldId id="1295" r:id="rId86"/>
    <p:sldId id="1296" r:id="rId87"/>
    <p:sldId id="1297" r:id="rId88"/>
    <p:sldId id="1299" r:id="rId89"/>
    <p:sldId id="1300" r:id="rId90"/>
    <p:sldId id="1301" r:id="rId91"/>
    <p:sldId id="1302" r:id="rId92"/>
    <p:sldId id="1303" r:id="rId93"/>
    <p:sldId id="1304" r:id="rId94"/>
    <p:sldId id="1305" r:id="rId95"/>
    <p:sldId id="1497" r:id="rId96"/>
  </p:sldIdLst>
  <p:sldSz cx="12192000" cy="6858000"/>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318" userDrawn="1">
          <p15:clr>
            <a:srgbClr val="A4A3A4"/>
          </p15:clr>
        </p15:guide>
        <p15:guide id="2" pos="382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517C"/>
    <a:srgbClr val="0000FF"/>
    <a:srgbClr val="F907FF"/>
    <a:srgbClr val="00CCFF"/>
    <a:srgbClr val="00FFFF"/>
    <a:srgbClr val="EDF076"/>
    <a:srgbClr val="00CC00"/>
    <a:srgbClr val="FFFFCC"/>
    <a:srgbClr val="FC8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9441"/>
    <p:restoredTop sz="94660"/>
  </p:normalViewPr>
  <p:slideViewPr>
    <p:cSldViewPr showGuides="1">
      <p:cViewPr varScale="1">
        <p:scale>
          <a:sx n="100" d="100"/>
          <a:sy n="100" d="100"/>
        </p:scale>
        <p:origin x="540" y="52"/>
      </p:cViewPr>
      <p:guideLst>
        <p:guide orient="horz" pos="2318"/>
        <p:guide pos="3823"/>
      </p:guideLst>
    </p:cSldViewPr>
  </p:slideViewPr>
  <p:outlineViewPr>
    <p:cViewPr>
      <p:scale>
        <a:sx n="33" d="100"/>
        <a:sy n="33" d="100"/>
      </p:scale>
      <p:origin x="0" y="4119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viewProps" Target="viewProps.xml"/><Relationship Id="rId98" Type="http://schemas.openxmlformats.org/officeDocument/2006/relationships/presProps" Target="presProps.xml"/><Relationship Id="rId97" Type="http://schemas.openxmlformats.org/officeDocument/2006/relationships/handoutMaster" Target="handoutMasters/handoutMaster1.xml"/><Relationship Id="rId96" Type="http://schemas.openxmlformats.org/officeDocument/2006/relationships/slide" Target="slides/slide88.xml"/><Relationship Id="rId95" Type="http://schemas.openxmlformats.org/officeDocument/2006/relationships/slide" Target="slides/slide87.xml"/><Relationship Id="rId94" Type="http://schemas.openxmlformats.org/officeDocument/2006/relationships/slide" Target="slides/slide86.xml"/><Relationship Id="rId93" Type="http://schemas.openxmlformats.org/officeDocument/2006/relationships/slide" Target="slides/slide85.xml"/><Relationship Id="rId92" Type="http://schemas.openxmlformats.org/officeDocument/2006/relationships/slide" Target="slides/slide84.xml"/><Relationship Id="rId91" Type="http://schemas.openxmlformats.org/officeDocument/2006/relationships/slide" Target="slides/slide83.xml"/><Relationship Id="rId90" Type="http://schemas.openxmlformats.org/officeDocument/2006/relationships/slide" Target="slides/slide82.xml"/><Relationship Id="rId9" Type="http://schemas.openxmlformats.org/officeDocument/2006/relationships/slide" Target="slides/slide2.xml"/><Relationship Id="rId89" Type="http://schemas.openxmlformats.org/officeDocument/2006/relationships/slide" Target="slides/slide81.xml"/><Relationship Id="rId88" Type="http://schemas.openxmlformats.org/officeDocument/2006/relationships/slide" Target="slides/slide80.xml"/><Relationship Id="rId87" Type="http://schemas.openxmlformats.org/officeDocument/2006/relationships/slide" Target="slides/slide79.xml"/><Relationship Id="rId86" Type="http://schemas.openxmlformats.org/officeDocument/2006/relationships/slide" Target="slides/slide78.xml"/><Relationship Id="rId85" Type="http://schemas.openxmlformats.org/officeDocument/2006/relationships/slide" Target="slides/slide77.xml"/><Relationship Id="rId84" Type="http://schemas.openxmlformats.org/officeDocument/2006/relationships/slide" Target="slides/slide76.xml"/><Relationship Id="rId83" Type="http://schemas.openxmlformats.org/officeDocument/2006/relationships/slide" Target="slides/slide75.xml"/><Relationship Id="rId82" Type="http://schemas.openxmlformats.org/officeDocument/2006/relationships/slide" Target="slides/slide74.xml"/><Relationship Id="rId81" Type="http://schemas.openxmlformats.org/officeDocument/2006/relationships/slide" Target="slides/slide73.xml"/><Relationship Id="rId80" Type="http://schemas.openxmlformats.org/officeDocument/2006/relationships/slide" Target="slides/slide72.xml"/><Relationship Id="rId8" Type="http://schemas.openxmlformats.org/officeDocument/2006/relationships/slide" Target="slides/slide1.xml"/><Relationship Id="rId79" Type="http://schemas.openxmlformats.org/officeDocument/2006/relationships/slide" Target="slides/slide71.xml"/><Relationship Id="rId78" Type="http://schemas.openxmlformats.org/officeDocument/2006/relationships/slide" Target="slides/slide70.xml"/><Relationship Id="rId77" Type="http://schemas.openxmlformats.org/officeDocument/2006/relationships/slide" Target="slides/slide69.xml"/><Relationship Id="rId76" Type="http://schemas.openxmlformats.org/officeDocument/2006/relationships/slide" Target="slides/slide68.xml"/><Relationship Id="rId75" Type="http://schemas.openxmlformats.org/officeDocument/2006/relationships/slide" Target="slides/slide67.xml"/><Relationship Id="rId74" Type="http://schemas.openxmlformats.org/officeDocument/2006/relationships/slide" Target="slides/slide66.xml"/><Relationship Id="rId73" Type="http://schemas.openxmlformats.org/officeDocument/2006/relationships/slide" Target="slides/slide65.xml"/><Relationship Id="rId72" Type="http://schemas.openxmlformats.org/officeDocument/2006/relationships/slide" Target="slides/slide64.xml"/><Relationship Id="rId71" Type="http://schemas.openxmlformats.org/officeDocument/2006/relationships/slide" Target="slides/slide63.xml"/><Relationship Id="rId70" Type="http://schemas.openxmlformats.org/officeDocument/2006/relationships/slide" Target="slides/slide62.xml"/><Relationship Id="rId7" Type="http://schemas.openxmlformats.org/officeDocument/2006/relationships/slideMaster" Target="slideMasters/slideMaster6.xml"/><Relationship Id="rId69" Type="http://schemas.openxmlformats.org/officeDocument/2006/relationships/slide" Target="slides/slide61.xml"/><Relationship Id="rId68" Type="http://schemas.openxmlformats.org/officeDocument/2006/relationships/slide" Target="slides/slide60.xml"/><Relationship Id="rId67" Type="http://schemas.openxmlformats.org/officeDocument/2006/relationships/slide" Target="slides/slide59.xml"/><Relationship Id="rId66" Type="http://schemas.openxmlformats.org/officeDocument/2006/relationships/slide" Target="slides/slide58.xml"/><Relationship Id="rId65" Type="http://schemas.openxmlformats.org/officeDocument/2006/relationships/slide" Target="slides/slide57.xml"/><Relationship Id="rId64" Type="http://schemas.openxmlformats.org/officeDocument/2006/relationships/slide" Target="slides/slide56.xml"/><Relationship Id="rId63" Type="http://schemas.openxmlformats.org/officeDocument/2006/relationships/slide" Target="slides/slide55.xml"/><Relationship Id="rId62" Type="http://schemas.openxmlformats.org/officeDocument/2006/relationships/slide" Target="slides/slide54.xml"/><Relationship Id="rId61" Type="http://schemas.openxmlformats.org/officeDocument/2006/relationships/slide" Target="slides/slide53.xml"/><Relationship Id="rId60" Type="http://schemas.openxmlformats.org/officeDocument/2006/relationships/slide" Target="slides/slide52.xml"/><Relationship Id="rId6" Type="http://schemas.openxmlformats.org/officeDocument/2006/relationships/slideMaster" Target="slideMasters/slideMaster5.xml"/><Relationship Id="rId59" Type="http://schemas.openxmlformats.org/officeDocument/2006/relationships/slide" Target="slides/slide51.xml"/><Relationship Id="rId58" Type="http://schemas.openxmlformats.org/officeDocument/2006/relationships/slide" Target="slides/slide50.xml"/><Relationship Id="rId57" Type="http://schemas.openxmlformats.org/officeDocument/2006/relationships/slide" Target="slides/slide49.xml"/><Relationship Id="rId56" Type="http://schemas.openxmlformats.org/officeDocument/2006/relationships/slide" Target="slides/slide48.xml"/><Relationship Id="rId55" Type="http://schemas.openxmlformats.org/officeDocument/2006/relationships/slide" Target="slides/slide47.xml"/><Relationship Id="rId54" Type="http://schemas.openxmlformats.org/officeDocument/2006/relationships/slide" Target="slides/slide46.xml"/><Relationship Id="rId53" Type="http://schemas.openxmlformats.org/officeDocument/2006/relationships/slide" Target="slides/slide45.xml"/><Relationship Id="rId52" Type="http://schemas.openxmlformats.org/officeDocument/2006/relationships/slide" Target="slides/slide44.xml"/><Relationship Id="rId51" Type="http://schemas.openxmlformats.org/officeDocument/2006/relationships/slide" Target="slides/slide43.xml"/><Relationship Id="rId50" Type="http://schemas.openxmlformats.org/officeDocument/2006/relationships/slide" Target="slides/slide42.xml"/><Relationship Id="rId5" Type="http://schemas.openxmlformats.org/officeDocument/2006/relationships/slideMaster" Target="slideMasters/slideMaster4.xml"/><Relationship Id="rId49" Type="http://schemas.openxmlformats.org/officeDocument/2006/relationships/slide" Target="slides/slide41.xml"/><Relationship Id="rId48" Type="http://schemas.openxmlformats.org/officeDocument/2006/relationships/slide" Target="slides/slide40.xml"/><Relationship Id="rId47" Type="http://schemas.openxmlformats.org/officeDocument/2006/relationships/slide" Target="slides/slide39.xml"/><Relationship Id="rId46" Type="http://schemas.openxmlformats.org/officeDocument/2006/relationships/slide" Target="slides/slide38.xml"/><Relationship Id="rId45" Type="http://schemas.openxmlformats.org/officeDocument/2006/relationships/slide" Target="slides/slide37.xml"/><Relationship Id="rId44" Type="http://schemas.openxmlformats.org/officeDocument/2006/relationships/slide" Target="slides/slide36.xml"/><Relationship Id="rId43" Type="http://schemas.openxmlformats.org/officeDocument/2006/relationships/slide" Target="slides/slide35.xml"/><Relationship Id="rId42" Type="http://schemas.openxmlformats.org/officeDocument/2006/relationships/notesMaster" Target="notesMasters/notesMaster1.xml"/><Relationship Id="rId41" Type="http://schemas.openxmlformats.org/officeDocument/2006/relationships/slide" Target="slides/slide34.xml"/><Relationship Id="rId40" Type="http://schemas.openxmlformats.org/officeDocument/2006/relationships/slide" Target="slides/slide33.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0" Type="http://schemas.openxmlformats.org/officeDocument/2006/relationships/tableStyles" Target="tableStyles.xml"/><Relationship Id="rId10" Type="http://schemas.openxmlformats.org/officeDocument/2006/relationships/slide" Target="slides/slide3.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601090"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01091" name="Rectangle 3"/>
          <p:cNvSpPr>
            <a:spLocks noGrp="1" noChangeArrowheads="1"/>
          </p:cNvSpPr>
          <p:nvPr>
            <p:ph type="dt" sz="quarter"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lstStyle>
            <a:lvl1pPr algn="r">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01092" name="Rectangle 4"/>
          <p:cNvSpPr>
            <a:spLocks noGrp="1" noChangeArrowheads="1"/>
          </p:cNvSpPr>
          <p:nvPr>
            <p:ph type="ftr" sz="quarter" idx="2"/>
          </p:nvPr>
        </p:nvSpPr>
        <p:spPr bwMode="auto">
          <a:xfrm>
            <a:off x="0" y="8685213"/>
            <a:ext cx="2971800" cy="457200"/>
          </a:xfrm>
          <a:prstGeom prst="rect">
            <a:avLst/>
          </a:prstGeom>
          <a:noFill/>
          <a:ln>
            <a:noFill/>
          </a:ln>
          <a:effectLst/>
        </p:spPr>
        <p:txBody>
          <a:bodyPr vert="horz" wrap="square" lIns="91440" tIns="45720" rIns="91440" bIns="45720" numCol="1" anchor="b"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01093" name="Rectangle 5"/>
          <p:cNvSpPr>
            <a:spLocks noGrp="1" noChangeArrowheads="1"/>
          </p:cNvSpPr>
          <p:nvPr>
            <p:ph type="sldNum" sz="quarter" idx="3"/>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
            <a:pPr lvl="0" algn="r" eaLnBrk="1" fontAlgn="base" hangingPunct="1"/>
            <a:fld id="{9A0DB2DC-4C9A-4742-B13C-FB6460FD3503}" type="slidenum">
              <a:rPr lang="en-US" altLang="zh-CN" sz="1200" strike="noStrike" noProof="1" dirty="0">
                <a:latin typeface="Arial" panose="020B0604020202020204" pitchFamily="34" charset="0"/>
                <a:ea typeface="宋体" panose="02010600030101010101" pitchFamily="2" charset="-122"/>
                <a:cs typeface="+mn-cs"/>
              </a:rPr>
            </a:fld>
            <a:endParaRPr lang="en-US" altLang="zh-CN" sz="1200" strike="noStrike" noProof="1" dirty="0">
              <a:latin typeface="Verdana" panose="020B0604030504040204"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122"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3" name="Rectangle 3"/>
          <p:cNvSpPr>
            <a:spLocks noGrp="1" noChangeArrowheads="1"/>
          </p:cNvSpPr>
          <p:nvPr>
            <p:ph type="dt"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lstStyle>
            <a:lvl1pPr algn="r">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44" name="Rectangle 4"/>
          <p:cNvSpPr>
            <a:spLocks noRo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5125" name="Rectangle 5"/>
          <p:cNvSpPr>
            <a:spLocks noGrp="1" noChangeArrowheads="1"/>
          </p:cNvSpPr>
          <p:nvPr>
            <p:ph type="body" sz="quarter" idx="3"/>
          </p:nvPr>
        </p:nvSpPr>
        <p:spPr bwMode="auto">
          <a:xfrm>
            <a:off x="685800" y="4343400"/>
            <a:ext cx="5486400" cy="4114800"/>
          </a:xfrm>
          <a:prstGeom prst="rect">
            <a:avLst/>
          </a:prstGeom>
          <a:noFill/>
          <a:ln>
            <a:noFill/>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6" name="Rectangle 6"/>
          <p:cNvSpPr>
            <a:spLocks noGrp="1" noChangeArrowheads="1"/>
          </p:cNvSpPr>
          <p:nvPr>
            <p:ph type="ftr" sz="quarter" idx="4"/>
          </p:nvPr>
        </p:nvSpPr>
        <p:spPr bwMode="auto">
          <a:xfrm>
            <a:off x="0" y="8685213"/>
            <a:ext cx="2971800" cy="457200"/>
          </a:xfrm>
          <a:prstGeom prst="rect">
            <a:avLst/>
          </a:prstGeom>
          <a:noFill/>
          <a:ln>
            <a:noFill/>
          </a:ln>
          <a:effectLst/>
        </p:spPr>
        <p:txBody>
          <a:bodyPr vert="horz" wrap="square" lIns="91440" tIns="45720" rIns="91440" bIns="45720" numCol="1" anchor="b"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
            <a:pPr lvl="0" algn="r" eaLnBrk="1" fontAlgn="base" hangingPunct="1"/>
            <a:fld id="{9A0DB2DC-4C9A-4742-B13C-FB6460FD3503}" type="slidenum">
              <a:rPr lang="en-US" altLang="zh-CN" sz="1200" strike="noStrike" noProof="1" dirty="0">
                <a:latin typeface="Arial" panose="020B0604020202020204" pitchFamily="34" charset="0"/>
                <a:ea typeface="宋体" panose="02010600030101010101" pitchFamily="2" charset="-122"/>
                <a:cs typeface="+mn-cs"/>
              </a:rPr>
            </a:fld>
            <a:endParaRPr lang="en-US" altLang="zh-CN" sz="120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2" name="幻灯片图像占位符 1"/>
          <p:cNvSpPr>
            <a:spLocks noGrp="1" noTextEdit="1"/>
          </p:cNvSpPr>
          <p:nvPr>
            <p:ph type="sldImg"/>
          </p:nvPr>
        </p:nvSpPr>
        <p:spPr/>
      </p:sp>
      <p:sp>
        <p:nvSpPr>
          <p:cNvPr id="71683" name="文本占位符 2"/>
          <p:cNvSpPr/>
          <p:nvPr>
            <p:ph type="body"/>
          </p:nvPr>
        </p:nvSpPr>
        <p:spPr/>
        <p:txBody>
          <a:bodyPr wrap="square" lIns="91440" tIns="45720" rIns="91440" bIns="45720" anchor="t" anchorCtr="0"/>
          <a:p>
            <a:pPr lvl="0"/>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Rectangle 7"/>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eaLnBrk="1" hangingPunct="1"/>
            <a:fld id="{9A0DB2DC-4C9A-4742-B13C-FB6460FD3503}" type="slidenum">
              <a:rPr lang="en-US" altLang="zh-CN" sz="1200" dirty="0">
                <a:latin typeface="Arial" panose="020B0604020202020204" pitchFamily="34" charset="0"/>
                <a:ea typeface="宋体" panose="02010600030101010101" pitchFamily="2" charset="-122"/>
              </a:rPr>
            </a:fld>
            <a:endParaRPr lang="en-US" altLang="zh-CN" sz="1200" dirty="0">
              <a:latin typeface="Arial" panose="020B0604020202020204" pitchFamily="34" charset="0"/>
              <a:ea typeface="宋体" panose="02010600030101010101" pitchFamily="2" charset="-122"/>
            </a:endParaRPr>
          </a:p>
        </p:txBody>
      </p:sp>
      <p:sp>
        <p:nvSpPr>
          <p:cNvPr id="74754" name="Rectangle 2"/>
          <p:cNvSpPr>
            <a:spLocks noRot="1" noTextEdit="1"/>
          </p:cNvSpPr>
          <p:nvPr>
            <p:ph type="sldImg"/>
          </p:nvPr>
        </p:nvSpPr>
        <p:spPr/>
      </p:sp>
      <p:sp>
        <p:nvSpPr>
          <p:cNvPr id="74755" name="Rectangle 3"/>
          <p:cNvSpPr>
            <a:spLocks noGrp="1"/>
          </p:cNvSpPr>
          <p:nvPr>
            <p:ph type="body"/>
          </p:nvPr>
        </p:nvSpPr>
        <p:spPr/>
        <p:txBody>
          <a:bodyPr wrap="square" lIns="91440" tIns="45720" rIns="91440" bIns="45720" anchor="t" anchorCtr="0"/>
          <a:p>
            <a:pPr lvl="0" eaLnBrk="1" hangingPunct="1"/>
            <a:endParaRPr lang="zh-CN" altLang="zh-C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9025" name="幻灯片图像占位符 1"/>
          <p:cNvSpPr>
            <a:spLocks noRot="1" noTextEdit="1"/>
          </p:cNvSpPr>
          <p:nvPr>
            <p:ph type="sldImg"/>
          </p:nvPr>
        </p:nvSpPr>
        <p:spPr/>
      </p:sp>
      <p:sp>
        <p:nvSpPr>
          <p:cNvPr id="129026" name="文本占位符 2"/>
          <p:cNvSpPr/>
          <p:nvPr>
            <p:ph type="body"/>
          </p:nvPr>
        </p:nvSpPr>
        <p:spPr/>
        <p:txBody>
          <a:bodyPr wrap="square" lIns="91440" tIns="45720" rIns="91440" bIns="45720" anchor="t" anchorCtr="0"/>
          <a:p>
            <a:pPr lvl="0"/>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hyperlink" Target="..\&#20316;&#19994;&#31995;&#32479;" TargetMode="External"/><Relationship Id="rId7" Type="http://schemas.openxmlformats.org/officeDocument/2006/relationships/hyperlink" Target="..\&#25945;&#23398;&#35270;&#39057;" TargetMode="External"/><Relationship Id="rId6" Type="http://schemas.openxmlformats.org/officeDocument/2006/relationships/hyperlink" Target="..\&#25945;&#23398;&#22823;&#32434;" TargetMode="External"/><Relationship Id="rId5" Type="http://schemas.openxmlformats.org/officeDocument/2006/relationships/hyperlink" Target="..\&#25945;&#23398;&#26696;&#21015;" TargetMode="External"/><Relationship Id="rId4" Type="http://schemas.openxmlformats.org/officeDocument/2006/relationships/hyperlink" Target="..\CPA&#32771;&#35797;&#39064;" TargetMode="External"/><Relationship Id="rId3" Type="http://schemas.openxmlformats.org/officeDocument/2006/relationships/hyperlink" Target="..\&#20250;&#35745;&#20934;&#21017;" TargetMode="External"/><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5122" name="AutoShape 7"/>
          <p:cNvSpPr/>
          <p:nvPr/>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rgbClr val="20517C"/>
          </a:solidFill>
          <a:ln w="9525" cap="flat" cmpd="sng">
            <a:solidFill>
              <a:srgbClr val="20517C"/>
            </a:solidFill>
            <a:prstDash val="solid"/>
            <a:miter/>
            <a:headEnd type="none" w="med" len="med"/>
            <a:tailEnd type="none" w="med" len="med"/>
          </a:ln>
        </p:spPr>
        <p:txBody>
          <a:bodyPr/>
          <a:p>
            <a:endParaRPr lang="zh-CN" altLang="en-US"/>
          </a:p>
        </p:txBody>
      </p:sp>
      <p:sp>
        <p:nvSpPr>
          <p:cNvPr id="5123" name="Rectangle 8"/>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5124" name="AutoShape 9"/>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5125" name="AutoShape 10"/>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5126" name="AutoShape 11"/>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5127" name="AutoShape 12"/>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21" name="Text Box 13"/>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总论</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lvl="0" fontAlgn="base"/>
            <a:r>
              <a:rPr lang="zh-CN" altLang="en-US" strike="noStrike" noProof="0"/>
              <a:t>单击此处编辑母版标题样式</a:t>
            </a:r>
            <a:endParaRPr lang="zh-CN" altLang="en-US" strike="noStrike" noProof="0"/>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lvl="0" fontAlgn="base"/>
            <a:r>
              <a:rPr lang="zh-CN" altLang="en-US" strike="noStrike" noProof="0"/>
              <a:t>单击此处编辑母版副标题样式</a:t>
            </a:r>
            <a:endParaRPr lang="zh-CN" altLang="en-US" strike="noStrike" noProof="0"/>
          </a:p>
        </p:txBody>
      </p:sp>
      <p:sp>
        <p:nvSpPr>
          <p:cNvPr id="22" name="Rectangle 4"/>
          <p:cNvSpPr>
            <a:spLocks noGrp="1" noChangeArrowheads="1"/>
          </p:cNvSpPr>
          <p:nvPr>
            <p:ph type="dt" sz="half" idx="2"/>
          </p:nvPr>
        </p:nvSpPr>
        <p:spPr bwMode="auto">
          <a:xfrm>
            <a:off x="914400" y="6248400"/>
            <a:ext cx="2540000" cy="457200"/>
          </a:xfrm>
          <a:prstGeom prst="rect">
            <a:avLst/>
          </a:prstGeom>
          <a:noFill/>
          <a:ln>
            <a:noFill/>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3" name="Rectangle 5"/>
          <p:cNvSpPr>
            <a:spLocks noGrp="1" noChangeArrowheads="1"/>
          </p:cNvSpPr>
          <p:nvPr>
            <p:ph type="ftr" sz="quarter" idx="3"/>
          </p:nvPr>
        </p:nvSpPr>
        <p:spPr bwMode="auto">
          <a:xfrm>
            <a:off x="4165600" y="6248400"/>
            <a:ext cx="3860800" cy="457200"/>
          </a:xfrm>
          <a:prstGeom prst="rect">
            <a:avLst/>
          </a:prstGeom>
          <a:noFill/>
          <a:ln>
            <a:noFill/>
          </a:ln>
        </p:spPr>
        <p:txBody>
          <a:bodyPr vert="horz" wrap="square" lIns="91440" tIns="45720" rIns="91440" bIns="45720" numCol="1" anchor="t" anchorCtr="0" compatLnSpc="1"/>
          <a:lstStyle>
            <a:lvl1pPr>
              <a:defRPr sz="1200" b="0">
                <a:latin typeface="+mn-lt"/>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4" name="Rectangle 6"/>
          <p:cNvSpPr>
            <a:spLocks noGrp="1" noChangeArrowheads="1"/>
          </p:cNvSpPr>
          <p:nvPr>
            <p:ph type="sldNum" sz="quarter" idx="4"/>
          </p:nvPr>
        </p:nvSpPr>
        <p:spPr bwMode="auto">
          <a:xfrm>
            <a:off x="8737600" y="6248400"/>
            <a:ext cx="2540000" cy="457200"/>
          </a:xfrm>
          <a:prstGeom prst="rect">
            <a:avLst/>
          </a:prstGeom>
          <a:noFill/>
          <a:ln>
            <a:noFill/>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ndParaRPr>
          </a:p>
        </p:txBody>
      </p:sp>
      <p:pic>
        <p:nvPicPr>
          <p:cNvPr id="2" name="图片 1" descr="图片1"/>
          <p:cNvPicPr>
            <a:picLocks noChangeAspect="1"/>
          </p:cNvPicPr>
          <p:nvPr userDrawn="1"/>
        </p:nvPicPr>
        <p:blipFill>
          <a:blip r:embed="rId2"/>
          <a:stretch>
            <a:fillRect/>
          </a:stretch>
        </p:blipFill>
        <p:spPr>
          <a:xfrm>
            <a:off x="10056495" y="-26035"/>
            <a:ext cx="1877695" cy="35941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86105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86105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128885" y="-27305"/>
            <a:ext cx="1877695" cy="35941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96887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73030" y="-27305"/>
            <a:ext cx="1877695" cy="35941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6146" name="AutoShape 7"/>
          <p:cNvSpPr/>
          <p:nvPr/>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6147" name="Rectangle 8"/>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6148" name="AutoShape 9"/>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6149" name="AutoShape 10"/>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6150" name="AutoShape 11"/>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6151" name="AutoShape 12"/>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21" name="Text Box 13"/>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总论</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lvl="0" fontAlgn="base"/>
            <a:r>
              <a:rPr lang="zh-CN" altLang="en-US" strike="noStrike" noProof="0"/>
              <a:t>单击此处编辑母版标题样式</a:t>
            </a:r>
            <a:endParaRPr lang="zh-CN" altLang="en-US" strike="noStrike" noProof="0"/>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lvl="0" fontAlgn="base"/>
            <a:r>
              <a:rPr lang="zh-CN" altLang="en-US" strike="noStrike" noProof="0"/>
              <a:t>单击此处编辑母版副标题样式</a:t>
            </a:r>
            <a:endParaRPr lang="zh-CN" altLang="en-US" strike="noStrike" noProof="0"/>
          </a:p>
        </p:txBody>
      </p:sp>
      <p:sp>
        <p:nvSpPr>
          <p:cNvPr id="22" name="Rectangle 4"/>
          <p:cNvSpPr>
            <a:spLocks noGrp="1" noChangeArrowheads="1"/>
          </p:cNvSpPr>
          <p:nvPr>
            <p:ph type="dt" sz="half" idx="2"/>
          </p:nvPr>
        </p:nvSpPr>
        <p:spPr bwMode="auto">
          <a:xfrm>
            <a:off x="914400" y="6248400"/>
            <a:ext cx="2540000" cy="457200"/>
          </a:xfrm>
          <a:prstGeom prst="rect">
            <a:avLst/>
          </a:prstGeom>
          <a:noFill/>
          <a:ln>
            <a:noFill/>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3" name="Rectangle 5"/>
          <p:cNvSpPr>
            <a:spLocks noGrp="1" noChangeArrowheads="1"/>
          </p:cNvSpPr>
          <p:nvPr>
            <p:ph type="ftr" sz="quarter" idx="3"/>
          </p:nvPr>
        </p:nvSpPr>
        <p:spPr bwMode="auto">
          <a:xfrm>
            <a:off x="4165600" y="6248400"/>
            <a:ext cx="3860800" cy="457200"/>
          </a:xfrm>
          <a:prstGeom prst="rect">
            <a:avLst/>
          </a:prstGeom>
          <a:noFill/>
          <a:ln>
            <a:noFill/>
          </a:ln>
        </p:spPr>
        <p:txBody>
          <a:bodyPr vert="horz" wrap="square" lIns="91440" tIns="45720" rIns="91440" bIns="45720" numCol="1" anchor="t" anchorCtr="0" compatLnSpc="1"/>
          <a:lstStyle>
            <a:lvl1pPr>
              <a:defRPr sz="1200" b="0">
                <a:latin typeface="+mn-lt"/>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4" name="Rectangle 6"/>
          <p:cNvSpPr>
            <a:spLocks noGrp="1" noChangeArrowheads="1"/>
          </p:cNvSpPr>
          <p:nvPr>
            <p:ph type="sldNum" sz="quarter" idx="4"/>
          </p:nvPr>
        </p:nvSpPr>
        <p:spPr bwMode="auto">
          <a:xfrm>
            <a:off x="8737600" y="6248400"/>
            <a:ext cx="2540000" cy="457200"/>
          </a:xfrm>
          <a:prstGeom prst="rect">
            <a:avLst/>
          </a:prstGeom>
          <a:noFill/>
          <a:ln>
            <a:noFill/>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a typeface="黑体" panose="02010609060101010101" pitchFamily="49" charset="-122"/>
            </a:endParaRPr>
          </a:p>
        </p:txBody>
      </p:sp>
      <p:pic>
        <p:nvPicPr>
          <p:cNvPr id="2" name="图片 1" descr="图片1"/>
          <p:cNvPicPr>
            <a:picLocks noChangeAspect="1"/>
          </p:cNvPicPr>
          <p:nvPr userDrawn="1"/>
        </p:nvPicPr>
        <p:blipFill>
          <a:blip r:embed="rId2"/>
          <a:stretch>
            <a:fillRect/>
          </a:stretch>
        </p:blipFill>
        <p:spPr>
          <a:xfrm>
            <a:off x="9480550" y="-27305"/>
            <a:ext cx="1877695" cy="35941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00640" y="-27305"/>
            <a:ext cx="1877695" cy="35941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86105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86105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96887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7170" name="AutoShape 7"/>
          <p:cNvSpPr/>
          <p:nvPr/>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7171" name="Rectangle 8"/>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7172" name="AutoShape 9"/>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7173" name="AutoShape 10"/>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7174" name="AutoShape 11"/>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7175" name="AutoShape 12"/>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21" name="Text Box 13"/>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总论</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lvl="0" fontAlgn="base"/>
            <a:r>
              <a:rPr lang="zh-CN" altLang="en-US" strike="noStrike" noProof="0"/>
              <a:t>单击此处编辑母版标题样式</a:t>
            </a:r>
            <a:endParaRPr lang="zh-CN" altLang="en-US" strike="noStrike" noProof="0"/>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lvl="0" fontAlgn="base"/>
            <a:r>
              <a:rPr lang="zh-CN" altLang="en-US" strike="noStrike" noProof="0"/>
              <a:t>单击此处编辑母版副标题样式</a:t>
            </a:r>
            <a:endParaRPr lang="zh-CN" altLang="en-US" strike="noStrike" noProof="0"/>
          </a:p>
        </p:txBody>
      </p:sp>
      <p:sp>
        <p:nvSpPr>
          <p:cNvPr id="22" name="Rectangle 4"/>
          <p:cNvSpPr>
            <a:spLocks noGrp="1" noChangeArrowheads="1"/>
          </p:cNvSpPr>
          <p:nvPr>
            <p:ph type="dt" sz="half" idx="2"/>
          </p:nvPr>
        </p:nvSpPr>
        <p:spPr bwMode="auto">
          <a:xfrm>
            <a:off x="914400" y="6248400"/>
            <a:ext cx="2540000" cy="457200"/>
          </a:xfrm>
          <a:prstGeom prst="rect">
            <a:avLst/>
          </a:prstGeom>
          <a:noFill/>
          <a:ln>
            <a:noFill/>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3" name="Rectangle 5"/>
          <p:cNvSpPr>
            <a:spLocks noGrp="1" noChangeArrowheads="1"/>
          </p:cNvSpPr>
          <p:nvPr>
            <p:ph type="ftr" sz="quarter" idx="3"/>
          </p:nvPr>
        </p:nvSpPr>
        <p:spPr bwMode="auto">
          <a:xfrm>
            <a:off x="4165600" y="6248400"/>
            <a:ext cx="3860800" cy="457200"/>
          </a:xfrm>
          <a:prstGeom prst="rect">
            <a:avLst/>
          </a:prstGeom>
          <a:noFill/>
          <a:ln>
            <a:noFill/>
          </a:ln>
        </p:spPr>
        <p:txBody>
          <a:bodyPr vert="horz" wrap="square" lIns="91440" tIns="45720" rIns="91440" bIns="45720" numCol="1" anchor="t" anchorCtr="0" compatLnSpc="1"/>
          <a:lstStyle>
            <a:lvl1pPr>
              <a:defRPr sz="1200" b="0">
                <a:latin typeface="+mn-lt"/>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4" name="Rectangle 6"/>
          <p:cNvSpPr>
            <a:spLocks noGrp="1" noChangeArrowheads="1"/>
          </p:cNvSpPr>
          <p:nvPr>
            <p:ph type="sldNum" sz="quarter" idx="4"/>
          </p:nvPr>
        </p:nvSpPr>
        <p:spPr bwMode="auto">
          <a:xfrm>
            <a:off x="8737600" y="6248400"/>
            <a:ext cx="2540000" cy="457200"/>
          </a:xfrm>
          <a:prstGeom prst="rect">
            <a:avLst/>
          </a:prstGeom>
          <a:noFill/>
          <a:ln>
            <a:noFill/>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a typeface="黑体" panose="02010609060101010101" pitchFamily="49" charset="-122"/>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7" name="图片 6"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86105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86105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96887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8194" name="AutoShape 7"/>
          <p:cNvSpPr/>
          <p:nvPr/>
        </p:nvSpPr>
        <p:spPr>
          <a:xfrm>
            <a:off x="914400" y="2393950"/>
            <a:ext cx="10363200" cy="109538"/>
          </a:xfrm>
          <a:custGeom>
            <a:avLst/>
            <a:gdLst/>
            <a:ahLst/>
            <a:cxnLst>
              <a:cxn ang="0">
                <a:pos x="0" y="0"/>
              </a:cxn>
              <a:cxn ang="0">
                <a:pos x="4803343" y="0"/>
              </a:cxn>
              <a:cxn ang="0">
                <a:pos x="4803343" y="109538"/>
              </a:cxn>
              <a:cxn ang="0">
                <a:pos x="0" y="109538"/>
              </a:cxn>
              <a:cxn ang="0">
                <a:pos x="0" y="0"/>
              </a:cxn>
              <a:cxn ang="0">
                <a:pos x="0" y="0"/>
              </a:cxn>
              <a:cxn ang="0">
                <a:pos x="7772400" y="0"/>
              </a:cxn>
            </a:cxnLst>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8195" name="Rectangle 8"/>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8196" name="AutoShape 9"/>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8197" name="AutoShape 10"/>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8198" name="AutoShape 11"/>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8199" name="AutoShape 12"/>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21" name="Text Box 13"/>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总论</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
        <p:nvSpPr>
          <p:cNvPr id="61442" name="Rectangle 2"/>
          <p:cNvSpPr>
            <a:spLocks noGrp="1" noChangeArrowheads="1"/>
          </p:cNvSpPr>
          <p:nvPr>
            <p:ph type="ctrTitle"/>
          </p:nvPr>
        </p:nvSpPr>
        <p:spPr>
          <a:xfrm>
            <a:off x="914400" y="990600"/>
            <a:ext cx="10363200" cy="1371600"/>
          </a:xfrm>
        </p:spPr>
        <p:txBody>
          <a:bodyPr anchor="b"/>
          <a:lstStyle>
            <a:lvl1pPr>
              <a:defRPr sz="3600"/>
            </a:lvl1pPr>
          </a:lstStyle>
          <a:p>
            <a:pPr lvl="0" fontAlgn="base"/>
            <a:r>
              <a:rPr lang="zh-CN" altLang="en-US" strike="noStrike" noProof="0"/>
              <a:t>单击此处编辑母版标题样式</a:t>
            </a:r>
            <a:endParaRPr lang="zh-CN" altLang="en-US" strike="noStrike" noProof="0"/>
          </a:p>
        </p:txBody>
      </p:sp>
      <p:sp>
        <p:nvSpPr>
          <p:cNvPr id="61443" name="Rectangle 3"/>
          <p:cNvSpPr>
            <a:spLocks noGrp="1" noChangeArrowheads="1"/>
          </p:cNvSpPr>
          <p:nvPr>
            <p:ph type="subTitle" idx="1"/>
          </p:nvPr>
        </p:nvSpPr>
        <p:spPr>
          <a:xfrm>
            <a:off x="1930400" y="3429000"/>
            <a:ext cx="9347200" cy="1600200"/>
          </a:xfrm>
        </p:spPr>
        <p:txBody>
          <a:bodyPr/>
          <a:lstStyle>
            <a:lvl1pPr marL="0" indent="0">
              <a:defRPr sz="2200"/>
            </a:lvl1pPr>
          </a:lstStyle>
          <a:p>
            <a:pPr lvl="0" fontAlgn="base"/>
            <a:r>
              <a:rPr lang="zh-CN" altLang="en-US" strike="noStrike" noProof="0"/>
              <a:t>单击此处编辑母版副标题样式</a:t>
            </a:r>
            <a:endParaRPr lang="zh-CN" altLang="en-US" strike="noStrike" noProof="0"/>
          </a:p>
        </p:txBody>
      </p:sp>
      <p:sp>
        <p:nvSpPr>
          <p:cNvPr id="22" name="Rectangle 4"/>
          <p:cNvSpPr>
            <a:spLocks noGrp="1" noChangeArrowheads="1"/>
          </p:cNvSpPr>
          <p:nvPr>
            <p:ph type="dt" sz="half" idx="2"/>
          </p:nvPr>
        </p:nvSpPr>
        <p:spPr bwMode="auto">
          <a:xfrm>
            <a:off x="914400" y="6248400"/>
            <a:ext cx="2540000" cy="457200"/>
          </a:xfrm>
          <a:prstGeom prst="rect">
            <a:avLst/>
          </a:prstGeom>
          <a:noFill/>
          <a:ln>
            <a:noFill/>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3" name="Rectangle 5"/>
          <p:cNvSpPr>
            <a:spLocks noGrp="1" noChangeArrowheads="1"/>
          </p:cNvSpPr>
          <p:nvPr>
            <p:ph type="ftr" sz="quarter" idx="3"/>
          </p:nvPr>
        </p:nvSpPr>
        <p:spPr bwMode="auto">
          <a:xfrm>
            <a:off x="4165600" y="6248400"/>
            <a:ext cx="3860800" cy="457200"/>
          </a:xfrm>
          <a:prstGeom prst="rect">
            <a:avLst/>
          </a:prstGeom>
          <a:noFill/>
          <a:ln>
            <a:noFill/>
          </a:ln>
        </p:spPr>
        <p:txBody>
          <a:bodyPr vert="horz" wrap="square" lIns="91440" tIns="45720" rIns="91440" bIns="45720" numCol="1" anchor="t" anchorCtr="0" compatLnSpc="1"/>
          <a:lstStyle>
            <a:lvl1pPr>
              <a:defRPr sz="1200" b="0">
                <a:latin typeface="+mn-lt"/>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4" name="Rectangle 6"/>
          <p:cNvSpPr>
            <a:spLocks noGrp="1" noChangeArrowheads="1"/>
          </p:cNvSpPr>
          <p:nvPr>
            <p:ph type="sldNum" sz="quarter" idx="4"/>
          </p:nvPr>
        </p:nvSpPr>
        <p:spPr bwMode="auto">
          <a:xfrm>
            <a:off x="8737600" y="6248400"/>
            <a:ext cx="2540000" cy="457200"/>
          </a:xfrm>
          <a:prstGeom prst="rect">
            <a:avLst/>
          </a:prstGeom>
          <a:noFill/>
          <a:ln>
            <a:noFill/>
          </a:ln>
        </p:spPr>
        <p:txBody>
          <a:bodyPr vert="horz" wrap="square" lIns="91440" tIns="45720" rIns="91440" bIns="45720" numCol="1" anchor="t" anchorCtr="0" compatLnSpc="1"/>
          <a:p>
            <a:pPr algn="r"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Verdana" panose="020B0604030504040204" pitchFamily="34" charset="0"/>
              <a:ea typeface="黑体" panose="02010609060101010101" pitchFamily="49" charset="-122"/>
            </a:endParaRPr>
          </a:p>
        </p:txBody>
      </p:sp>
      <p:pic>
        <p:nvPicPr>
          <p:cNvPr id="2" name="图片 1" descr="图片1"/>
          <p:cNvPicPr>
            <a:picLocks noChangeAspect="1"/>
          </p:cNvPicPr>
          <p:nvPr userDrawn="1"/>
        </p:nvPicPr>
        <p:blipFill>
          <a:blip r:embed="rId2"/>
          <a:stretch>
            <a:fillRect/>
          </a:stretch>
        </p:blipFill>
        <p:spPr>
          <a:xfrm>
            <a:off x="9480550" y="-27305"/>
            <a:ext cx="1877695" cy="359410"/>
          </a:xfrm>
          <a:prstGeom prst="rect">
            <a:avLst/>
          </a:prstGeom>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8" name="图片 7"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7556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1251" y="1196975"/>
            <a:ext cx="52324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7" y="304800"/>
            <a:ext cx="2669116" cy="586105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755651" y="304800"/>
            <a:ext cx="7806267" cy="586105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0"/>
            <a:ext cx="10668000" cy="676275"/>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755651" y="1196975"/>
            <a:ext cx="10668000" cy="4968875"/>
          </a:xfrm>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24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首页">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5400" y="6275388"/>
            <a:ext cx="12217400" cy="582613"/>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sp>
        <p:nvSpPr>
          <p:cNvPr id="3" name="文本占位符 1"/>
          <p:cNvSpPr txBox="1"/>
          <p:nvPr/>
        </p:nvSpPr>
        <p:spPr bwMode="auto">
          <a:xfrm>
            <a:off x="2424113" y="2052638"/>
            <a:ext cx="4572000" cy="863600"/>
          </a:xfrm>
          <a:prstGeom prst="rect">
            <a:avLst/>
          </a:prstGeom>
          <a:noFill/>
          <a:ln>
            <a:noFill/>
          </a:ln>
        </p:spPr>
        <p:txBody>
          <a:bodyPr/>
          <a:lstStyle>
            <a:lvl1pPr defTabSz="912495">
              <a:defRPr>
                <a:solidFill>
                  <a:schemeClr val="tx1"/>
                </a:solidFill>
                <a:latin typeface="Arial" panose="020B0604020202020204" pitchFamily="34" charset="0"/>
                <a:ea typeface="微软雅黑" panose="020B0503020204020204" pitchFamily="49" charset="-122"/>
              </a:defRPr>
            </a:lvl1pPr>
            <a:lvl2pPr marL="742950" indent="-285750" defTabSz="912495">
              <a:defRPr>
                <a:solidFill>
                  <a:schemeClr val="tx1"/>
                </a:solidFill>
                <a:latin typeface="Arial" panose="020B0604020202020204" pitchFamily="34" charset="0"/>
                <a:ea typeface="微软雅黑" panose="020B0503020204020204" pitchFamily="49" charset="-122"/>
              </a:defRPr>
            </a:lvl2pPr>
            <a:lvl3pPr marL="1143000" indent="-228600" defTabSz="912495">
              <a:defRPr>
                <a:solidFill>
                  <a:schemeClr val="tx1"/>
                </a:solidFill>
                <a:latin typeface="Arial" panose="020B0604020202020204" pitchFamily="34" charset="0"/>
                <a:ea typeface="微软雅黑" panose="020B0503020204020204" pitchFamily="49" charset="-122"/>
              </a:defRPr>
            </a:lvl3pPr>
            <a:lvl4pPr marL="1600200" indent="-228600" defTabSz="912495">
              <a:defRPr>
                <a:solidFill>
                  <a:schemeClr val="tx1"/>
                </a:solidFill>
                <a:latin typeface="Arial" panose="020B0604020202020204" pitchFamily="34" charset="0"/>
                <a:ea typeface="微软雅黑" panose="020B0503020204020204" pitchFamily="49" charset="-122"/>
              </a:defRPr>
            </a:lvl4pPr>
            <a:lvl5pPr marL="2057400" indent="-228600" defTabSz="912495">
              <a:defRPr>
                <a:solidFill>
                  <a:schemeClr val="tx1"/>
                </a:solidFill>
                <a:latin typeface="Arial" panose="020B0604020202020204" pitchFamily="34" charset="0"/>
                <a:ea typeface="微软雅黑" panose="020B0503020204020204" pitchFamily="49" charset="-122"/>
              </a:defRPr>
            </a:lvl5pPr>
            <a:lvl6pPr marL="25146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2495"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4050" b="1" i="0" u="none" strike="noStrike" kern="1200" cap="none" spc="0" normalizeH="0" baseline="0" noProof="0" dirty="0">
                <a:ln>
                  <a:noFill/>
                </a:ln>
                <a:solidFill>
                  <a:srgbClr val="FF0000"/>
                </a:solidFill>
                <a:effectLst/>
                <a:uLnTx/>
                <a:uFillTx/>
                <a:latin typeface="微软雅黑" panose="020B0503020204020204" pitchFamily="49" charset="-122"/>
                <a:ea typeface="微软雅黑" panose="020B0503020204020204" pitchFamily="49" charset="-122"/>
                <a:cs typeface="+mn-cs"/>
                <a:sym typeface="微软雅黑" panose="020B0503020204020204" pitchFamily="49" charset="-122"/>
              </a:rPr>
              <a:t>会计学原理</a:t>
            </a:r>
            <a:endParaRPr kumimoji="0" lang="zh-CN" altLang="en-US" sz="4050" b="1" i="0" u="none" strike="noStrike" kern="1200" cap="none" spc="0" normalizeH="0" baseline="0" noProof="0" dirty="0">
              <a:ln>
                <a:noFill/>
              </a:ln>
              <a:solidFill>
                <a:srgbClr val="FF0000"/>
              </a:solidFill>
              <a:effectLst/>
              <a:uLnTx/>
              <a:uFillTx/>
              <a:latin typeface="微软雅黑" panose="020B0503020204020204" pitchFamily="49" charset="-122"/>
              <a:ea typeface="微软雅黑" panose="020B0503020204020204" pitchFamily="49" charset="-122"/>
              <a:cs typeface="+mn-cs"/>
              <a:sym typeface="微软雅黑" panose="020B0503020204020204" pitchFamily="49" charset="-122"/>
            </a:endParaRPr>
          </a:p>
        </p:txBody>
      </p:sp>
      <p:sp>
        <p:nvSpPr>
          <p:cNvPr id="4" name="页脚占位符 4"/>
          <p:cNvSpPr txBox="1"/>
          <p:nvPr/>
        </p:nvSpPr>
        <p:spPr>
          <a:xfrm>
            <a:off x="4648200" y="6345238"/>
            <a:ext cx="2895600" cy="476250"/>
          </a:xfrm>
          <a:prstGeom prst="rect">
            <a:avLst/>
          </a:prstGeom>
          <a:noFill/>
        </p:spPr>
        <p:txBody>
          <a:bodyPr/>
          <a:lstStyle>
            <a:lvl1pPr marL="228600" indent="-228600" algn="l" defTabSz="913765" rtl="0" eaLnBrk="1" latinLnBrk="0" hangingPunct="1">
              <a:lnSpc>
                <a:spcPct val="90000"/>
              </a:lnSpc>
              <a:spcBef>
                <a:spcPct val="20000"/>
              </a:spcBef>
              <a:buFont typeface="Arial" panose="020B0604020202020204" pitchFamily="34" charset="0"/>
              <a:buChar char="•"/>
              <a:defRPr sz="3200" b="1" kern="1200">
                <a:solidFill>
                  <a:schemeClr val="tx1"/>
                </a:solidFill>
                <a:latin typeface="Arial" panose="020B0604020202020204" pitchFamily="34" charset="0"/>
                <a:ea typeface="宋体" panose="02010600030101010101" pitchFamily="2" charset="-122"/>
                <a:cs typeface="+mn-cs"/>
              </a:defRPr>
            </a:lvl1pPr>
            <a:lvl2pPr marL="742950" indent="-285750" algn="l" defTabSz="913765" rtl="0" eaLnBrk="1" latinLnBrk="0" hangingPunct="1">
              <a:lnSpc>
                <a:spcPct val="90000"/>
              </a:lnSpc>
              <a:spcBef>
                <a:spcPct val="20000"/>
              </a:spcBef>
              <a:buFont typeface="Arial" panose="020B0604020202020204" pitchFamily="34" charset="0"/>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3765" rtl="0" eaLnBrk="1" latinLnBrk="0" hangingPunct="1">
              <a:lnSpc>
                <a:spcPct val="90000"/>
              </a:lnSpc>
              <a:spcBef>
                <a:spcPct val="20000"/>
              </a:spcBef>
              <a:buFont typeface="Arial" panose="020B0604020202020204" pitchFamily="34" charset="0"/>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9pPr>
          </a:lstStyle>
          <a:p>
            <a:pPr marL="228600" marR="0" lvl="0" indent="-228600" algn="l" defTabSz="913765" rtl="0" eaLnBrk="1" fontAlgn="auto" latinLnBrk="0" hangingPunct="1">
              <a:lnSpc>
                <a:spcPct val="90000"/>
              </a:lnSpc>
              <a:spcBef>
                <a:spcPct val="0"/>
              </a:spcBef>
              <a:spcAft>
                <a:spcPts val="0"/>
              </a:spcAft>
              <a:buClrTx/>
              <a:buSzTx/>
              <a:buFontTx/>
              <a:buNone/>
              <a:defRPr/>
            </a:pPr>
            <a:r>
              <a:rPr kumimoji="0" lang="zh-CN" altLang="en-US" sz="1500" b="1" i="0" u="none" strike="noStrike" kern="1200" cap="none" spc="0" normalizeH="0" baseline="0" noProof="0" dirty="0">
                <a:ln>
                  <a:noFill/>
                </a:ln>
                <a:solidFill>
                  <a:schemeClr val="bg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rPr>
              <a:t> </a:t>
            </a:r>
            <a:endParaRPr kumimoji="0" lang="zh-CN" altLang="en-US" sz="1500" b="1" i="0" u="none" strike="noStrike" kern="1200" cap="none" spc="0" normalizeH="0" baseline="0" noProof="0" dirty="0">
              <a:ln>
                <a:noFill/>
              </a:ln>
              <a:solidFill>
                <a:schemeClr val="bg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endParaRPr>
          </a:p>
        </p:txBody>
      </p:sp>
      <p:cxnSp>
        <p:nvCxnSpPr>
          <p:cNvPr id="5" name="直接连接符 4"/>
          <p:cNvCxnSpPr/>
          <p:nvPr/>
        </p:nvCxnSpPr>
        <p:spPr>
          <a:xfrm>
            <a:off x="2584450" y="4543425"/>
            <a:ext cx="5973763"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任意多边形 11"/>
          <p:cNvSpPr/>
          <p:nvPr/>
        </p:nvSpPr>
        <p:spPr>
          <a:xfrm>
            <a:off x="0" y="0"/>
            <a:ext cx="12192000" cy="430213"/>
          </a:xfrm>
          <a:custGeom>
            <a:avLst/>
            <a:gdLst>
              <a:gd name="connsiteX0" fmla="*/ 2126510 w 12191999"/>
              <a:gd name="connsiteY0" fmla="*/ 0 h 430568"/>
              <a:gd name="connsiteX1" fmla="*/ 12191999 w 12191999"/>
              <a:gd name="connsiteY1" fmla="*/ 0 h 430568"/>
              <a:gd name="connsiteX2" fmla="*/ 12191999 w 12191999"/>
              <a:gd name="connsiteY2" fmla="*/ 430568 h 430568"/>
              <a:gd name="connsiteX3" fmla="*/ 1955602 w 12191999"/>
              <a:gd name="connsiteY3" fmla="*/ 430568 h 430568"/>
              <a:gd name="connsiteX4" fmla="*/ 1666531 w 12191999"/>
              <a:gd name="connsiteY4" fmla="*/ 0 h 430568"/>
              <a:gd name="connsiteX5" fmla="*/ 1965444 w 12191999"/>
              <a:gd name="connsiteY5" fmla="*/ 0 h 430568"/>
              <a:gd name="connsiteX6" fmla="*/ 1794536 w 12191999"/>
              <a:gd name="connsiteY6" fmla="*/ 430568 h 430568"/>
              <a:gd name="connsiteX7" fmla="*/ 1495623 w 12191999"/>
              <a:gd name="connsiteY7" fmla="*/ 430568 h 430568"/>
              <a:gd name="connsiteX8" fmla="*/ 1194144 w 12191999"/>
              <a:gd name="connsiteY8" fmla="*/ 0 h 430568"/>
              <a:gd name="connsiteX9" fmla="*/ 1505465 w 12191999"/>
              <a:gd name="connsiteY9" fmla="*/ 0 h 430568"/>
              <a:gd name="connsiteX10" fmla="*/ 1334557 w 12191999"/>
              <a:gd name="connsiteY10" fmla="*/ 430568 h 430568"/>
              <a:gd name="connsiteX11" fmla="*/ 1023236 w 12191999"/>
              <a:gd name="connsiteY11" fmla="*/ 430568 h 430568"/>
              <a:gd name="connsiteX12" fmla="*/ 740057 w 12191999"/>
              <a:gd name="connsiteY12" fmla="*/ 0 h 430568"/>
              <a:gd name="connsiteX13" fmla="*/ 1033078 w 12191999"/>
              <a:gd name="connsiteY13" fmla="*/ 0 h 430568"/>
              <a:gd name="connsiteX14" fmla="*/ 862170 w 12191999"/>
              <a:gd name="connsiteY14" fmla="*/ 430568 h 430568"/>
              <a:gd name="connsiteX15" fmla="*/ 569149 w 12191999"/>
              <a:gd name="connsiteY15" fmla="*/ 430568 h 430568"/>
              <a:gd name="connsiteX16" fmla="*/ 0 w 12191999"/>
              <a:gd name="connsiteY16" fmla="*/ 0 h 430568"/>
              <a:gd name="connsiteX17" fmla="*/ 578991 w 12191999"/>
              <a:gd name="connsiteY17" fmla="*/ 0 h 430568"/>
              <a:gd name="connsiteX18" fmla="*/ 408083 w 12191999"/>
              <a:gd name="connsiteY18" fmla="*/ 430568 h 430568"/>
              <a:gd name="connsiteX19" fmla="*/ 0 w 12191999"/>
              <a:gd name="connsiteY19" fmla="*/ 430568 h 430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1999" h="430568">
                <a:moveTo>
                  <a:pt x="2126510" y="0"/>
                </a:moveTo>
                <a:lnTo>
                  <a:pt x="12191999" y="0"/>
                </a:lnTo>
                <a:lnTo>
                  <a:pt x="12191999" y="430568"/>
                </a:lnTo>
                <a:lnTo>
                  <a:pt x="1955602" y="430568"/>
                </a:lnTo>
                <a:close/>
                <a:moveTo>
                  <a:pt x="1666531" y="0"/>
                </a:moveTo>
                <a:lnTo>
                  <a:pt x="1965444" y="0"/>
                </a:lnTo>
                <a:lnTo>
                  <a:pt x="1794536" y="430568"/>
                </a:lnTo>
                <a:lnTo>
                  <a:pt x="1495623" y="430568"/>
                </a:lnTo>
                <a:close/>
                <a:moveTo>
                  <a:pt x="1194144" y="0"/>
                </a:moveTo>
                <a:lnTo>
                  <a:pt x="1505465" y="0"/>
                </a:lnTo>
                <a:lnTo>
                  <a:pt x="1334557" y="430568"/>
                </a:lnTo>
                <a:lnTo>
                  <a:pt x="1023236" y="430568"/>
                </a:lnTo>
                <a:close/>
                <a:moveTo>
                  <a:pt x="740057" y="0"/>
                </a:moveTo>
                <a:lnTo>
                  <a:pt x="1033078" y="0"/>
                </a:lnTo>
                <a:lnTo>
                  <a:pt x="862170" y="430568"/>
                </a:lnTo>
                <a:lnTo>
                  <a:pt x="569149" y="430568"/>
                </a:lnTo>
                <a:close/>
                <a:moveTo>
                  <a:pt x="0" y="0"/>
                </a:moveTo>
                <a:lnTo>
                  <a:pt x="578991" y="0"/>
                </a:lnTo>
                <a:lnTo>
                  <a:pt x="408083" y="430568"/>
                </a:lnTo>
                <a:lnTo>
                  <a:pt x="0" y="430568"/>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sp>
        <p:nvSpPr>
          <p:cNvPr id="7" name="KSO_Shape"/>
          <p:cNvSpPr/>
          <p:nvPr/>
        </p:nvSpPr>
        <p:spPr bwMode="auto">
          <a:xfrm>
            <a:off x="9255125" y="2198688"/>
            <a:ext cx="2519363" cy="1533525"/>
          </a:xfrm>
          <a:custGeom>
            <a:avLst/>
            <a:gdLst>
              <a:gd name="T0" fmla="*/ 1395067 w 3931"/>
              <a:gd name="T1" fmla="*/ 589725 h 2392"/>
              <a:gd name="T2" fmla="*/ 928365 w 3931"/>
              <a:gd name="T3" fmla="*/ 389484 h 2392"/>
              <a:gd name="T4" fmla="*/ 403040 w 3931"/>
              <a:gd name="T5" fmla="*/ 589725 h 2392"/>
              <a:gd name="T6" fmla="*/ 256480 w 3931"/>
              <a:gd name="T7" fmla="*/ 528782 h 2392"/>
              <a:gd name="T8" fmla="*/ 256480 w 3931"/>
              <a:gd name="T9" fmla="*/ 708403 h 2392"/>
              <a:gd name="T10" fmla="*/ 296326 w 3931"/>
              <a:gd name="T11" fmla="*/ 763389 h 2392"/>
              <a:gd name="T12" fmla="*/ 255564 w 3931"/>
              <a:gd name="T13" fmla="*/ 818375 h 2392"/>
              <a:gd name="T14" fmla="*/ 299074 w 3931"/>
              <a:gd name="T15" fmla="*/ 1011742 h 2392"/>
              <a:gd name="T16" fmla="*/ 170834 w 3931"/>
              <a:gd name="T17" fmla="*/ 1011742 h 2392"/>
              <a:gd name="T18" fmla="*/ 214802 w 3931"/>
              <a:gd name="T19" fmla="*/ 817458 h 2392"/>
              <a:gd name="T20" fmla="*/ 179078 w 3931"/>
              <a:gd name="T21" fmla="*/ 763389 h 2392"/>
              <a:gd name="T22" fmla="*/ 213428 w 3931"/>
              <a:gd name="T23" fmla="*/ 709777 h 2392"/>
              <a:gd name="T24" fmla="*/ 213428 w 3931"/>
              <a:gd name="T25" fmla="*/ 510911 h 2392"/>
              <a:gd name="T26" fmla="*/ 0 w 3931"/>
              <a:gd name="T27" fmla="*/ 421559 h 2392"/>
              <a:gd name="T28" fmla="*/ 938899 w 3931"/>
              <a:gd name="T29" fmla="*/ 0 h 2392"/>
              <a:gd name="T30" fmla="*/ 1800397 w 3931"/>
              <a:gd name="T31" fmla="*/ 427058 h 2392"/>
              <a:gd name="T32" fmla="*/ 1395067 w 3931"/>
              <a:gd name="T33" fmla="*/ 589725 h 2392"/>
              <a:gd name="T34" fmla="*/ 917831 w 3931"/>
              <a:gd name="T35" fmla="*/ 491208 h 2392"/>
              <a:gd name="T36" fmla="*/ 1341481 w 3931"/>
              <a:gd name="T37" fmla="*/ 635088 h 2392"/>
              <a:gd name="T38" fmla="*/ 1341481 w 3931"/>
              <a:gd name="T39" fmla="*/ 983791 h 2392"/>
              <a:gd name="T40" fmla="*/ 896306 w 3931"/>
              <a:gd name="T41" fmla="*/ 1096054 h 2392"/>
              <a:gd name="T42" fmla="*/ 503342 w 3931"/>
              <a:gd name="T43" fmla="*/ 983791 h 2392"/>
              <a:gd name="T44" fmla="*/ 503342 w 3931"/>
              <a:gd name="T45" fmla="*/ 635088 h 2392"/>
              <a:gd name="T46" fmla="*/ 917831 w 3931"/>
              <a:gd name="T47" fmla="*/ 491208 h 2392"/>
              <a:gd name="T48" fmla="*/ 912335 w 3931"/>
              <a:gd name="T49" fmla="*/ 1031904 h 2392"/>
              <a:gd name="T50" fmla="*/ 1254003 w 3931"/>
              <a:gd name="T51" fmla="*/ 946675 h 2392"/>
              <a:gd name="T52" fmla="*/ 912335 w 3931"/>
              <a:gd name="T53" fmla="*/ 860989 h 2392"/>
              <a:gd name="T54" fmla="*/ 571126 w 3931"/>
              <a:gd name="T55" fmla="*/ 946675 h 2392"/>
              <a:gd name="T56" fmla="*/ 912335 w 3931"/>
              <a:gd name="T57" fmla="*/ 1031904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20517C"/>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endParaRPr>
          </a:p>
        </p:txBody>
      </p:sp>
      <p:cxnSp>
        <p:nvCxnSpPr>
          <p:cNvPr id="8" name="直接连接符 7"/>
          <p:cNvCxnSpPr/>
          <p:nvPr/>
        </p:nvCxnSpPr>
        <p:spPr>
          <a:xfrm>
            <a:off x="-25400" y="1484313"/>
            <a:ext cx="12217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876675" y="47625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876675" y="593725"/>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76675" y="7112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876675" y="82708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876675" y="94456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876675" y="106203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876675" y="117951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876675" y="12954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76675" y="1412875"/>
            <a:ext cx="8315325"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0" y="6140450"/>
            <a:ext cx="12192000" cy="968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sp>
        <p:nvSpPr>
          <p:cNvPr id="25" name="内容占位符 24"/>
          <p:cNvSpPr>
            <a:spLocks noGrp="1"/>
          </p:cNvSpPr>
          <p:nvPr>
            <p:ph sz="quarter" idx="10"/>
          </p:nvPr>
        </p:nvSpPr>
        <p:spPr>
          <a:xfrm>
            <a:off x="3728807" y="3626515"/>
            <a:ext cx="8628524" cy="914400"/>
          </a:xfrm>
          <a:prstGeom prst="rect">
            <a:avLst/>
          </a:prstGeom>
        </p:spPr>
        <p:txBody>
          <a:bodyPr/>
          <a:lstStyle>
            <a:lvl1pPr marL="0" indent="0">
              <a:buNone/>
              <a:defRPr sz="3300" b="1">
                <a:solidFill>
                  <a:srgbClr val="C00000"/>
                </a:solidFill>
                <a:latin typeface="+mj-ea"/>
                <a:ea typeface="+mj-ea"/>
              </a:defRPr>
            </a:lvl1pPr>
          </a:lstStyle>
          <a:p>
            <a:pPr lvl="0"/>
            <a:r>
              <a:rPr lang="zh-CN" altLang="en-US" noProof="1"/>
              <a:t>单击此处编辑母版文本样式</a:t>
            </a:r>
            <a:endParaRPr lang="zh-CN" altLang="en-US"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0-#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nodeType="withEffect">
                                  <p:stCondLst>
                                    <p:cond delay="40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nodeType="withEffect">
                                  <p:stCondLst>
                                    <p:cond delay="6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nodeType="withEffect">
                                  <p:stCondLst>
                                    <p:cond delay="7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nodeType="withEffect">
                                  <p:stCondLst>
                                    <p:cond delay="8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9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nodeType="withEffect">
                                  <p:stCondLst>
                                    <p:cond delay="110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nodeType="withEffect">
                                  <p:stCondLst>
                                    <p:cond delay="120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par>
                          <p:cTn id="39" fill="hold">
                            <p:stCondLst>
                              <p:cond delay="500"/>
                            </p:stCondLst>
                            <p:childTnLst>
                              <p:par>
                                <p:cTn id="40" presetID="22" presetClass="entr" presetSubtype="8" fill="hold" nodeType="after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wipe(left)">
                                      <p:cBhvr>
                                        <p:cTn id="42" dur="500"/>
                                        <p:tgtEl>
                                          <p:spTgt spid="3">
                                            <p:txEl>
                                              <p:pRg st="0" end="0"/>
                                            </p:txEl>
                                          </p:spTgt>
                                        </p:tgtEl>
                                      </p:cBhvr>
                                    </p:animEffect>
                                  </p:childTnLst>
                                </p:cTn>
                              </p:par>
                              <p:par>
                                <p:cTn id="43" presetID="42" presetClass="entr" presetSubtype="0"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childTnLst>
                          </p:cTn>
                        </p:par>
                        <p:par>
                          <p:cTn id="48" fill="hold">
                            <p:stCondLst>
                              <p:cond delay="1000"/>
                            </p:stCondLst>
                            <p:childTnLst>
                              <p:par>
                                <p:cTn id="49" presetID="22" presetClass="entr" presetSubtype="1"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up)">
                                      <p:cBhvr>
                                        <p:cTn id="51" dur="500"/>
                                        <p:tgtEl>
                                          <p:spTgt spid="5"/>
                                        </p:tgtEl>
                                      </p:cBhvr>
                                    </p:animEffect>
                                  </p:childTnLst>
                                </p:cTn>
                              </p:par>
                            </p:childTnLst>
                          </p:cTn>
                        </p:par>
                        <p:par>
                          <p:cTn id="52" fill="hold">
                            <p:stCondLst>
                              <p:cond delay="1500"/>
                            </p:stCondLst>
                            <p:childTnLst>
                              <p:par>
                                <p:cTn id="53" presetID="22" presetClass="entr" presetSubtype="1"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par>
                                <p:cTn id="56" presetID="22" presetClass="entr" presetSubtype="1" fill="hold" nodeType="withEffect">
                                  <p:stCondLst>
                                    <p:cond delay="150"/>
                                  </p:stCondLst>
                                  <p:childTnLst>
                                    <p:set>
                                      <p:cBhvr>
                                        <p:cTn id="57" dur="1" fill="hold">
                                          <p:stCondLst>
                                            <p:cond delay="0"/>
                                          </p:stCondLst>
                                        </p:cTn>
                                        <p:tgtEl>
                                          <p:spTgt spid="2"/>
                                        </p:tgtEl>
                                        <p:attrNameLst>
                                          <p:attrName>style.visibility</p:attrName>
                                        </p:attrNameLst>
                                      </p:cBhvr>
                                      <p:to>
                                        <p:strVal val="visible"/>
                                      </p:to>
                                    </p:set>
                                    <p:animEffect transition="in" filter="wipe(up)">
                                      <p:cBhvr>
                                        <p:cTn id="58" dur="500"/>
                                        <p:tgtEl>
                                          <p:spTgt spid="2"/>
                                        </p:tgtEl>
                                      </p:cBhvr>
                                    </p:animEffect>
                                  </p:childTnLst>
                                </p:cTn>
                              </p:par>
                            </p:childTnLst>
                          </p:cTn>
                        </p:par>
                        <p:par>
                          <p:cTn id="59" fill="hold">
                            <p:stCondLst>
                              <p:cond delay="2000"/>
                            </p:stCondLst>
                            <p:childTnLst>
                              <p:par>
                                <p:cTn id="60" presetID="10" presetClass="entr" presetSubtype="0"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tmplLst>
          <p:tmpl lvl="1">
            <p:tnLst>
              <p:par>
                <p:cTn presetID="22" presetClass="entr" presetSubtype="8" fill="hold" nodeType="afterEffect">
                  <p:stCondLst>
                    <p:cond delay="0"/>
                  </p:stCondLst>
                  <p:childTnLst>
                    <p:set>
                      <p:cBhvr>
                        <p:cTn dur="1" fill="hold">
                          <p:stCondLst>
                            <p:cond delay="0"/>
                          </p:stCondLst>
                        </p:cTn>
                        <p:tgtEl>
                          <p:spTgt spid="3">
                            <p:txEl>
                              <p:pRg st="0" end="0"/>
                            </p:txEl>
                          </p:spTgt>
                        </p:tgtEl>
                        <p:attrNameLst>
                          <p:attrName>style.visibility</p:attrName>
                        </p:attrNameLst>
                      </p:cBhvr>
                      <p:to>
                        <p:strVal val="visible"/>
                      </p:to>
                    </p:set>
                    <p:animEffect transition="in" filter="wipe(left)">
                      <p:cBhvr>
                        <p:cTn dur="500"/>
                        <p:tgtEl>
                          <p:spTgt spid="3">
                            <p:txEl>
                              <p:pRg st="0" end="0"/>
                            </p:txEl>
                          </p:spTgt>
                        </p:tgtEl>
                      </p:cBhvr>
                    </p:animEffect>
                  </p:childTnLst>
                </p:cTn>
              </p:par>
            </p:tnLst>
          </p:tmpl>
        </p:tmplLst>
      </p:bldP>
      <p:bldP spid="4" grpId="0"/>
      <p:bldP spid="18"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10" name="图片 9" descr="图片1"/>
          <p:cNvPicPr>
            <a:picLocks noChangeAspect="1"/>
          </p:cNvPicPr>
          <p:nvPr userDrawn="1"/>
        </p:nvPicPr>
        <p:blipFill>
          <a:blip r:embed="rId2"/>
          <a:stretch>
            <a:fillRect/>
          </a:stretch>
        </p:blipFill>
        <p:spPr>
          <a:xfrm>
            <a:off x="10273030" y="-27305"/>
            <a:ext cx="1877695" cy="359410"/>
          </a:xfrm>
          <a:prstGeom prst="rect">
            <a:avLst/>
          </a:prstGeom>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内容页2">
    <p:bg>
      <p:bgPr>
        <a:blipFill rotWithShape="0">
          <a:blip r:embed="rId2"/>
          <a:stretch>
            <a:fillRect/>
          </a:stretch>
        </a:blipFill>
        <a:effectLst/>
      </p:bgPr>
    </p:bg>
    <p:spTree>
      <p:nvGrpSpPr>
        <p:cNvPr id="1" name=""/>
        <p:cNvGrpSpPr/>
        <p:nvPr/>
      </p:nvGrpSpPr>
      <p:grpSpPr>
        <a:xfrm>
          <a:off x="0" y="0"/>
          <a:ext cx="0" cy="0"/>
          <a:chOff x="0" y="0"/>
          <a:chExt cx="0" cy="0"/>
        </a:xfrm>
      </p:grpSpPr>
      <p:sp>
        <p:nvSpPr>
          <p:cNvPr id="2050"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2051"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2052"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10" name="内容占位符 9"/>
          <p:cNvSpPr>
            <a:spLocks noGrp="1"/>
          </p:cNvSpPr>
          <p:nvPr>
            <p:ph sz="quarter" idx="13"/>
          </p:nvPr>
        </p:nvSpPr>
        <p:spPr>
          <a:xfrm>
            <a:off x="1055976" y="939006"/>
            <a:ext cx="10091391" cy="914400"/>
          </a:xfrm>
          <a:prstGeom prst="rect">
            <a:avLst/>
          </a:prstGeom>
        </p:spPr>
        <p:txBody>
          <a:bodyPr/>
          <a:lstStyle>
            <a:lvl1pPr marL="0" indent="0">
              <a:buNone/>
              <a:defRPr sz="3300" b="1">
                <a:solidFill>
                  <a:srgbClr val="C00000"/>
                </a:solidFill>
                <a:latin typeface="+mj-ea"/>
                <a:ea typeface="+mj-ea"/>
              </a:defRPr>
            </a:lvl1pPr>
          </a:lstStyle>
          <a:p>
            <a:pPr lvl="0"/>
            <a:r>
              <a:rPr lang="zh-CN" altLang="en-US" noProof="1"/>
              <a:t>单击此处编辑母版文本样式</a:t>
            </a:r>
            <a:endParaRPr lang="zh-CN" altLang="en-US" noProof="1"/>
          </a:p>
        </p:txBody>
      </p:sp>
      <p:sp>
        <p:nvSpPr>
          <p:cNvPr id="12" name="文本占位符 11"/>
          <p:cNvSpPr>
            <a:spLocks noGrp="1"/>
          </p:cNvSpPr>
          <p:nvPr>
            <p:ph type="body" sz="quarter" idx="14"/>
          </p:nvPr>
        </p:nvSpPr>
        <p:spPr>
          <a:xfrm>
            <a:off x="1055976" y="2188369"/>
            <a:ext cx="10091391" cy="3680416"/>
          </a:xfrm>
          <a:prstGeom prst="rect">
            <a:avLst/>
          </a:prstGeom>
        </p:spPr>
        <p:txBody>
          <a:bodyPr/>
          <a:lstStyle>
            <a:lvl1pPr marL="0" indent="0">
              <a:buNone/>
              <a:defRPr sz="1800" b="1"/>
            </a:lvl1pPr>
          </a:lstStyle>
          <a:p>
            <a:pPr lvl="0"/>
            <a:endParaRPr lang="zh-CN" altLang="en-US" noProof="1"/>
          </a:p>
        </p:txBody>
      </p:sp>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pitchFamily="49"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3074"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3075"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3076"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pitchFamily="49"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bl">
  <p:cSld name="标题和表格">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表格占位符 2"/>
          <p:cNvSpPr>
            <a:spLocks noGrp="1"/>
          </p:cNvSpPr>
          <p:nvPr>
            <p:ph type="tbl" idx="1"/>
          </p:nvPr>
        </p:nvSpPr>
        <p:spPr>
          <a:xfrm>
            <a:off x="609600" y="1600201"/>
            <a:ext cx="10972800" cy="4525963"/>
          </a:xfrm>
          <a:prstGeom prst="rect">
            <a:avLst/>
          </a:prstGeom>
        </p:spPr>
        <p:txBody>
          <a:bodyPr/>
          <a:lstStyle/>
          <a:p>
            <a:pPr marL="227330" marR="0" lvl="0" indent="-227330" algn="l" defTabSz="91313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en-US" sz="2800" b="0" i="0" u="none" strike="noStrike" kern="120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5" name="页脚占位符 4"/>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灯片编号占位符 5"/>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日期占位符 4"/>
          <p:cNvSpPr>
            <a:spLocks noGrp="1"/>
          </p:cNvSpPr>
          <p:nvPr>
            <p:ph type="dt" sz="half" idx="1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5"/>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7" name="灯片编号占位符 6"/>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Only">
  <p:cSld name="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9"/>
            <a:ext cx="10972800" cy="5851525"/>
          </a:xfrm>
          <a:prstGeom prst="rect">
            <a:avLst/>
          </a:prstGeo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3" name="日期占位符 2"/>
          <p:cNvSpPr>
            <a:spLocks noGrp="1"/>
          </p:cNvSpPr>
          <p:nvPr>
            <p:ph type="dt" sz="half" idx="2"/>
          </p:nvPr>
        </p:nvSpPr>
        <p:spPr>
          <a:xfrm>
            <a:off x="609600" y="6245225"/>
            <a:ext cx="2844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4" name="页脚占位符 3"/>
          <p:cNvSpPr>
            <a:spLocks noGrp="1"/>
          </p:cNvSpPr>
          <p:nvPr>
            <p:ph type="ftr" sz="quarter" idx="3"/>
          </p:nvPr>
        </p:nvSpPr>
        <p:spPr>
          <a:xfrm>
            <a:off x="4165600" y="6245225"/>
            <a:ext cx="3860800" cy="476250"/>
          </a:xfrm>
          <a:prstGeom prst="rect">
            <a:avLst/>
          </a:prstGeom>
        </p:spPr>
        <p:txBody>
          <a:bodyPr/>
          <a:lstStyle>
            <a:lvl1pPr eaLnBrk="0" hangingPunct="0">
              <a:buFontTx/>
              <a:buNone/>
              <a:defRPr>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5" name="灯片编号占位符 4"/>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内容与标题">
    <p:bg>
      <p:bgPr>
        <a:blipFill rotWithShape="0">
          <a:blip r:embed="rId2"/>
          <a:stretch>
            <a:fillRect/>
          </a:stretch>
        </a:blipFill>
        <a:effectLst/>
      </p:bgPr>
    </p:bg>
    <p:spTree>
      <p:nvGrpSpPr>
        <p:cNvPr id="1" name=""/>
        <p:cNvGrpSpPr/>
        <p:nvPr/>
      </p:nvGrpSpPr>
      <p:grpSpPr>
        <a:xfrm>
          <a:off x="0" y="0"/>
          <a:ext cx="0" cy="0"/>
          <a:chOff x="0" y="0"/>
          <a:chExt cx="0" cy="0"/>
        </a:xfrm>
      </p:grpSpPr>
      <p:cxnSp>
        <p:nvCxnSpPr>
          <p:cNvPr id="2" name="直接连接符 8"/>
          <p:cNvCxnSpPr/>
          <p:nvPr/>
        </p:nvCxnSpPr>
        <p:spPr>
          <a:xfrm>
            <a:off x="2208213" y="981075"/>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3" name="直接连接符 9"/>
          <p:cNvCxnSpPr/>
          <p:nvPr/>
        </p:nvCxnSpPr>
        <p:spPr>
          <a:xfrm>
            <a:off x="2208213" y="44450"/>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10"/>
          <p:cNvCxnSpPr/>
          <p:nvPr/>
        </p:nvCxnSpPr>
        <p:spPr>
          <a:xfrm>
            <a:off x="2208213" y="115888"/>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平行四边形 14"/>
          <p:cNvSpPr/>
          <p:nvPr/>
        </p:nvSpPr>
        <p:spPr>
          <a:xfrm>
            <a:off x="2495550" y="0"/>
            <a:ext cx="2663825" cy="179388"/>
          </a:xfrm>
          <a:prstGeom prst="parallelogram">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6" name="任意多边形 15"/>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平行四边形 1"/>
          <p:cNvSpPr/>
          <p:nvPr/>
        </p:nvSpPr>
        <p:spPr>
          <a:xfrm>
            <a:off x="10266363" y="214313"/>
            <a:ext cx="1555750" cy="347663"/>
          </a:xfrm>
          <a:prstGeom prst="parallelogram">
            <a:avLst/>
          </a:prstGeom>
          <a:noFill/>
          <a:ln w="19050">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350" b="0" i="0" u="none" strike="noStrike" kern="1200" cap="none" spc="0" normalizeH="0" baseline="0" noProof="0" dirty="0">
                <a:ln>
                  <a:noFill/>
                </a:ln>
                <a:solidFill>
                  <a:schemeClr val="lt1"/>
                </a:solidFill>
                <a:effectLst/>
                <a:uLnTx/>
                <a:uFillTx/>
                <a:latin typeface="+mn-lt"/>
                <a:ea typeface="+mn-ea"/>
                <a:cs typeface="+mn-cs"/>
              </a:rPr>
              <a:t> </a:t>
            </a:r>
            <a:endParaRPr kumimoji="0" lang="zh-CN" altLang="en-US" sz="1350" b="0" i="0" u="none" strike="noStrike" kern="1200" cap="none" spc="0" normalizeH="0" baseline="0" noProof="0" dirty="0">
              <a:ln>
                <a:noFill/>
              </a:ln>
              <a:solidFill>
                <a:srgbClr val="20517C"/>
              </a:solidFill>
              <a:effectLst/>
              <a:uLnTx/>
              <a:uFillTx/>
              <a:latin typeface="+mn-lt"/>
              <a:ea typeface="+mn-ea"/>
              <a:cs typeface="+mn-cs"/>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86"/>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6"/>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7"/>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8"/>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203" name="组合 119"/>
          <p:cNvGrpSpPr/>
          <p:nvPr userDrawn="1"/>
        </p:nvGrpSpPr>
        <p:grpSpPr>
          <a:xfrm>
            <a:off x="-101600" y="3373438"/>
            <a:ext cx="1944688" cy="144462"/>
            <a:chOff x="-96688" y="2708920"/>
            <a:chExt cx="1943521" cy="144016"/>
          </a:xfrm>
        </p:grpSpPr>
        <p:cxnSp>
          <p:nvCxnSpPr>
            <p:cNvPr id="12" name="直接连接符 120"/>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1"/>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2"/>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3"/>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4"/>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5"/>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6"/>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7"/>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8"/>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9"/>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30"/>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74"/>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75"/>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76"/>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77"/>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8"/>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9"/>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80"/>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81"/>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82"/>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83"/>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84"/>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5"/>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6"/>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7"/>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8"/>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200"/>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204" name="组合 162"/>
          <p:cNvGrpSpPr/>
          <p:nvPr userDrawn="1"/>
        </p:nvGrpSpPr>
        <p:grpSpPr>
          <a:xfrm>
            <a:off x="-541337" y="1084263"/>
            <a:ext cx="2376487" cy="515937"/>
            <a:chOff x="-456728" y="881557"/>
            <a:chExt cx="2376264" cy="515798"/>
          </a:xfrm>
        </p:grpSpPr>
        <p:sp>
          <p:nvSpPr>
            <p:cNvPr id="40" name="六边形 16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16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165"/>
            <p:cNvSpPr/>
            <p:nvPr/>
          </p:nvSpPr>
          <p:spPr>
            <a:xfrm>
              <a:off x="695689" y="881557"/>
              <a:ext cx="1152416" cy="515798"/>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3" name="文本框 166"/>
            <p:cNvSpPr txBox="1">
              <a:spLocks noChangeArrowheads="1"/>
            </p:cNvSpPr>
            <p:nvPr/>
          </p:nvSpPr>
          <p:spPr bwMode="auto">
            <a:xfrm>
              <a:off x="622671" y="1022806"/>
              <a:ext cx="1152416" cy="22980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pitchFamily="49" charset="-122"/>
                <a:cs typeface="+mn-cs"/>
                <a:sym typeface="+mn-lt"/>
              </a:endParaRPr>
            </a:p>
          </p:txBody>
        </p:sp>
        <p:cxnSp>
          <p:nvCxnSpPr>
            <p:cNvPr id="44" name="直接连接符 16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5" name="文本框 168"/>
          <p:cNvSpPr txBox="1">
            <a:spLocks noChangeArrowheads="1"/>
          </p:cNvSpPr>
          <p:nvPr/>
        </p:nvSpPr>
        <p:spPr bwMode="auto">
          <a:xfrm>
            <a:off x="623888" y="933450"/>
            <a:ext cx="935038" cy="22987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pitchFamily="49" charset="-122"/>
              <a:cs typeface="+mn-cs"/>
              <a:sym typeface="+mn-lt"/>
            </a:endParaRPr>
          </a:p>
        </p:txBody>
      </p:sp>
      <p:cxnSp>
        <p:nvCxnSpPr>
          <p:cNvPr id="46" name="直接连接符 169"/>
          <p:cNvCxnSpPr/>
          <p:nvPr/>
        </p:nvCxnSpPr>
        <p:spPr>
          <a:xfrm>
            <a:off x="550863" y="1014413"/>
            <a:ext cx="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文本框 170"/>
          <p:cNvSpPr txBox="1">
            <a:spLocks noChangeArrowheads="1"/>
          </p:cNvSpPr>
          <p:nvPr/>
        </p:nvSpPr>
        <p:spPr bwMode="auto">
          <a:xfrm>
            <a:off x="623888" y="942975"/>
            <a:ext cx="576263" cy="26606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49" charset="-122"/>
              <a:cs typeface="+mn-cs"/>
              <a:sym typeface="+mn-lt"/>
            </a:endParaRPr>
          </a:p>
        </p:txBody>
      </p:sp>
      <p:sp>
        <p:nvSpPr>
          <p:cNvPr id="48" name="文本框 171"/>
          <p:cNvSpPr txBox="1">
            <a:spLocks noChangeArrowheads="1"/>
          </p:cNvSpPr>
          <p:nvPr/>
        </p:nvSpPr>
        <p:spPr bwMode="auto">
          <a:xfrm>
            <a:off x="517525" y="1103313"/>
            <a:ext cx="1362075" cy="39751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rPr>
              <a:t>企业合并</a:t>
            </a:r>
            <a:endParaRPr kumimoji="0" lang="en-US" altLang="zh-CN" sz="105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rPr>
              <a:t>概述</a:t>
            </a:r>
            <a:endParaRPr kumimoji="0" lang="en-US" altLang="zh-CN" sz="105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endParaRPr>
          </a:p>
        </p:txBody>
      </p:sp>
      <p:sp>
        <p:nvSpPr>
          <p:cNvPr id="49" name="文本框 172"/>
          <p:cNvSpPr txBox="1">
            <a:spLocks noChangeArrowheads="1"/>
          </p:cNvSpPr>
          <p:nvPr/>
        </p:nvSpPr>
        <p:spPr bwMode="auto">
          <a:xfrm>
            <a:off x="106363" y="1154113"/>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1</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50" name="矩形 173"/>
          <p:cNvSpPr/>
          <p:nvPr/>
        </p:nvSpPr>
        <p:spPr>
          <a:xfrm>
            <a:off x="635000" y="1108075"/>
            <a:ext cx="1092200" cy="452438"/>
          </a:xfrm>
          <a:prstGeom prst="rect">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grpSp>
        <p:nvGrpSpPr>
          <p:cNvPr id="8211" name="组合 189"/>
          <p:cNvGrpSpPr/>
          <p:nvPr userDrawn="1"/>
        </p:nvGrpSpPr>
        <p:grpSpPr>
          <a:xfrm>
            <a:off x="-541337" y="1700213"/>
            <a:ext cx="2376487" cy="720725"/>
            <a:chOff x="-456728" y="1704008"/>
            <a:chExt cx="2376264" cy="720080"/>
          </a:xfrm>
        </p:grpSpPr>
        <p:sp>
          <p:nvSpPr>
            <p:cNvPr id="52" name="六边形 1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3" name="直接连接符 1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矩形 192"/>
            <p:cNvSpPr/>
            <p:nvPr/>
          </p:nvSpPr>
          <p:spPr>
            <a:xfrm>
              <a:off x="695689"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55" name="直接连接符 1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6" name="文本框 194"/>
          <p:cNvSpPr txBox="1">
            <a:spLocks noChangeArrowheads="1"/>
          </p:cNvSpPr>
          <p:nvPr/>
        </p:nvSpPr>
        <p:spPr bwMode="auto">
          <a:xfrm>
            <a:off x="681038" y="1731963"/>
            <a:ext cx="1079500" cy="55118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rPr>
              <a:t>同一控制下企业合并的会计处理</a:t>
            </a:r>
            <a:endPar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
        <p:nvSpPr>
          <p:cNvPr id="57" name="文本框 195"/>
          <p:cNvSpPr txBox="1">
            <a:spLocks noChangeArrowheads="1"/>
          </p:cNvSpPr>
          <p:nvPr/>
        </p:nvSpPr>
        <p:spPr bwMode="auto">
          <a:xfrm>
            <a:off x="106363" y="19081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2</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8214" name="组合 196"/>
          <p:cNvGrpSpPr/>
          <p:nvPr userDrawn="1"/>
        </p:nvGrpSpPr>
        <p:grpSpPr>
          <a:xfrm>
            <a:off x="-542925" y="2536825"/>
            <a:ext cx="2376488" cy="719138"/>
            <a:chOff x="-456728" y="1704008"/>
            <a:chExt cx="2376264" cy="720080"/>
          </a:xfrm>
        </p:grpSpPr>
        <p:sp>
          <p:nvSpPr>
            <p:cNvPr id="59" name="六边形 197"/>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60" name="直接连接符 198"/>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矩形 199"/>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2" name="直接连接符 20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文本框 202"/>
          <p:cNvSpPr txBox="1">
            <a:spLocks noChangeArrowheads="1"/>
          </p:cNvSpPr>
          <p:nvPr/>
        </p:nvSpPr>
        <p:spPr bwMode="auto">
          <a:xfrm>
            <a:off x="106363" y="27336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3</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64" name="文本框 205"/>
          <p:cNvSpPr txBox="1">
            <a:spLocks noChangeArrowheads="1"/>
          </p:cNvSpPr>
          <p:nvPr/>
        </p:nvSpPr>
        <p:spPr bwMode="auto">
          <a:xfrm>
            <a:off x="619125" y="2555875"/>
            <a:ext cx="1187450" cy="55118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rPr>
              <a:t>非同一控制下企业合并的会计处理</a:t>
            </a:r>
            <a:endParaRPr kumimoji="0" lang="zh-CN" altLang="en-US" sz="105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cxnSp>
        <p:nvCxnSpPr>
          <p:cNvPr id="65" name="直接连接符 239"/>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240"/>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直接连接符 241"/>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任意多边形 67"/>
          <p:cNvSpPr/>
          <p:nvPr/>
        </p:nvSpPr>
        <p:spPr>
          <a:xfrm>
            <a:off x="4968875" y="620713"/>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69" name="任意多边形 68"/>
          <p:cNvSpPr/>
          <p:nvPr/>
        </p:nvSpPr>
        <p:spPr>
          <a:xfrm>
            <a:off x="4943475" y="392113"/>
            <a:ext cx="7259638" cy="84138"/>
          </a:xfrm>
          <a:custGeom>
            <a:avLst/>
            <a:gdLst>
              <a:gd name="connsiteX0" fmla="*/ 6841539 w 7258450"/>
              <a:gd name="connsiteY0" fmla="*/ 0 h 84025"/>
              <a:gd name="connsiteX1" fmla="*/ 7258450 w 7258450"/>
              <a:gd name="connsiteY1" fmla="*/ 0 h 84025"/>
              <a:gd name="connsiteX2" fmla="*/ 7258450 w 7258450"/>
              <a:gd name="connsiteY2" fmla="*/ 84025 h 84025"/>
              <a:gd name="connsiteX3" fmla="*/ 6820532 w 7258450"/>
              <a:gd name="connsiteY3" fmla="*/ 84025 h 84025"/>
              <a:gd name="connsiteX4" fmla="*/ 0 w 7258450"/>
              <a:gd name="connsiteY4" fmla="*/ 0 h 84025"/>
              <a:gd name="connsiteX5" fmla="*/ 5373300 w 7258450"/>
              <a:gd name="connsiteY5" fmla="*/ 0 h 84025"/>
              <a:gd name="connsiteX6" fmla="*/ 5352293 w 7258450"/>
              <a:gd name="connsiteY6" fmla="*/ 84025 h 84025"/>
              <a:gd name="connsiteX7" fmla="*/ 0 w 7258450"/>
              <a:gd name="connsiteY7" fmla="*/ 84025 h 8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58450" h="84025">
                <a:moveTo>
                  <a:pt x="6841539" y="0"/>
                </a:moveTo>
                <a:lnTo>
                  <a:pt x="7258450" y="0"/>
                </a:lnTo>
                <a:lnTo>
                  <a:pt x="7258450" y="84025"/>
                </a:lnTo>
                <a:lnTo>
                  <a:pt x="6820532" y="84025"/>
                </a:lnTo>
                <a:close/>
                <a:moveTo>
                  <a:pt x="0" y="0"/>
                </a:moveTo>
                <a:lnTo>
                  <a:pt x="5373300" y="0"/>
                </a:lnTo>
                <a:lnTo>
                  <a:pt x="5352293"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70" name="文本框 72"/>
          <p:cNvSpPr txBox="1">
            <a:spLocks noChangeArrowheads="1"/>
          </p:cNvSpPr>
          <p:nvPr/>
        </p:nvSpPr>
        <p:spPr bwMode="auto">
          <a:xfrm>
            <a:off x="10631488" y="215900"/>
            <a:ext cx="1171575" cy="28829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95000"/>
              </a:lnSpc>
              <a:spcBef>
                <a:spcPct val="0"/>
              </a:spcBef>
              <a:spcAft>
                <a:spcPct val="0"/>
              </a:spcAft>
              <a:buClrTx/>
              <a:buSzTx/>
              <a:buFontTx/>
              <a:buNone/>
              <a:defRPr/>
            </a:pPr>
            <a:r>
              <a:rPr kumimoji="0" lang="zh-CN" altLang="en-US" sz="1350" b="0" i="0" u="none" strike="noStrike" kern="1200" cap="none" spc="0" normalizeH="0" baseline="0" noProof="0" dirty="0">
                <a:ln>
                  <a:noFill/>
                </a:ln>
                <a:solidFill>
                  <a:schemeClr val="tx1"/>
                </a:solidFill>
                <a:effectLst/>
                <a:uLnTx/>
                <a:uFillTx/>
                <a:latin typeface="微软雅黑" panose="020B0503020204020204" pitchFamily="49" charset="-122"/>
                <a:ea typeface="微软雅黑" panose="020B0503020204020204" pitchFamily="49" charset="-122"/>
                <a:cs typeface="+mn-cs"/>
              </a:rPr>
              <a:t>返回首页</a:t>
            </a:r>
            <a:endParaRPr kumimoji="0" lang="zh-CN" altLang="en-US" sz="1350" b="0" i="0" u="none" strike="noStrike" kern="1200" cap="none" spc="0" normalizeH="0" baseline="0" noProof="0" dirty="0">
              <a:ln>
                <a:noFill/>
              </a:ln>
              <a:solidFill>
                <a:srgbClr val="20517C"/>
              </a:solidFill>
              <a:effectLst/>
              <a:uLnTx/>
              <a:uFillTx/>
              <a:latin typeface="微软雅黑" panose="020B0503020204020204" pitchFamily="49" charset="-122"/>
              <a:ea typeface="微软雅黑" panose="020B0503020204020204" pitchFamily="49" charset="-122"/>
              <a:cs typeface="+mn-cs"/>
            </a:endParaRPr>
          </a:p>
        </p:txBody>
      </p:sp>
      <p:sp>
        <p:nvSpPr>
          <p:cNvPr id="71" name="KSO_Shape"/>
          <p:cNvSpPr/>
          <p:nvPr/>
        </p:nvSpPr>
        <p:spPr>
          <a:xfrm>
            <a:off x="10394950" y="274638"/>
            <a:ext cx="211138" cy="227013"/>
          </a:xfrm>
          <a:custGeom>
            <a:avLst/>
            <a:gdLst>
              <a:gd name="connsiteX0" fmla="*/ 84274 w 494050"/>
              <a:gd name="connsiteY0" fmla="*/ 98107 h 531069"/>
              <a:gd name="connsiteX1" fmla="*/ 84423 w 494050"/>
              <a:gd name="connsiteY1" fmla="*/ 98165 h 531069"/>
              <a:gd name="connsiteX2" fmla="*/ 83683 w 494050"/>
              <a:gd name="connsiteY2" fmla="*/ 98867 h 531069"/>
              <a:gd name="connsiteX3" fmla="*/ 423146 w 494050"/>
              <a:gd name="connsiteY3" fmla="*/ 0 h 531069"/>
              <a:gd name="connsiteX4" fmla="*/ 395440 w 494050"/>
              <a:gd name="connsiteY4" fmla="*/ 62229 h 531069"/>
              <a:gd name="connsiteX5" fmla="*/ 406255 w 494050"/>
              <a:gd name="connsiteY5" fmla="*/ 71591 h 531069"/>
              <a:gd name="connsiteX6" fmla="*/ 494044 w 494050"/>
              <a:gd name="connsiteY6" fmla="*/ 276386 h 531069"/>
              <a:gd name="connsiteX7" fmla="*/ 493844 w 494050"/>
              <a:gd name="connsiteY7" fmla="*/ 291720 h 531069"/>
              <a:gd name="connsiteX8" fmla="*/ 489376 w 494050"/>
              <a:gd name="connsiteY8" fmla="*/ 331393 h 531069"/>
              <a:gd name="connsiteX9" fmla="*/ 274337 w 494050"/>
              <a:gd name="connsiteY9" fmla="*/ 529541 h 531069"/>
              <a:gd name="connsiteX10" fmla="*/ 20946 w 494050"/>
              <a:gd name="connsiteY10" fmla="*/ 383604 h 531069"/>
              <a:gd name="connsiteX11" fmla="*/ 69840 w 494050"/>
              <a:gd name="connsiteY11" fmla="*/ 111994 h 531069"/>
              <a:gd name="connsiteX12" fmla="*/ 83683 w 494050"/>
              <a:gd name="connsiteY12" fmla="*/ 98867 h 531069"/>
              <a:gd name="connsiteX13" fmla="*/ 82441 w 494050"/>
              <a:gd name="connsiteY13" fmla="*/ 100464 h 531069"/>
              <a:gd name="connsiteX14" fmla="*/ 46275 w 494050"/>
              <a:gd name="connsiteY14" fmla="*/ 342257 h 531069"/>
              <a:gd name="connsiteX15" fmla="*/ 231312 w 494050"/>
              <a:gd name="connsiteY15" fmla="*/ 478390 h 531069"/>
              <a:gd name="connsiteX16" fmla="*/ 425060 w 494050"/>
              <a:gd name="connsiteY16" fmla="*/ 284642 h 531069"/>
              <a:gd name="connsiteX17" fmla="*/ 362655 w 494050"/>
              <a:gd name="connsiteY17" fmla="*/ 142208 h 531069"/>
              <a:gd name="connsiteX18" fmla="*/ 360587 w 494050"/>
              <a:gd name="connsiteY18" fmla="*/ 140509 h 531069"/>
              <a:gd name="connsiteX19" fmla="*/ 336426 w 494050"/>
              <a:gd name="connsiteY19" fmla="*/ 194776 h 531069"/>
              <a:gd name="connsiteX20" fmla="*/ 214880 w 494050"/>
              <a:gd name="connsiteY20" fmla="*/ 23967 h 531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050" h="531069">
                <a:moveTo>
                  <a:pt x="84274" y="98107"/>
                </a:moveTo>
                <a:cubicBezTo>
                  <a:pt x="84621" y="97719"/>
                  <a:pt x="84687" y="97734"/>
                  <a:pt x="84423" y="98165"/>
                </a:cubicBezTo>
                <a:lnTo>
                  <a:pt x="83683" y="98867"/>
                </a:lnTo>
                <a:close/>
                <a:moveTo>
                  <a:pt x="423146" y="0"/>
                </a:moveTo>
                <a:lnTo>
                  <a:pt x="395440" y="62229"/>
                </a:lnTo>
                <a:lnTo>
                  <a:pt x="406255" y="71591"/>
                </a:lnTo>
                <a:cubicBezTo>
                  <a:pt x="473633" y="133566"/>
                  <a:pt x="493625" y="204832"/>
                  <a:pt x="494044" y="276386"/>
                </a:cubicBezTo>
                <a:cubicBezTo>
                  <a:pt x="494073" y="281497"/>
                  <a:pt x="494003" y="286610"/>
                  <a:pt x="493844" y="291720"/>
                </a:cubicBezTo>
                <a:cubicBezTo>
                  <a:pt x="493432" y="304888"/>
                  <a:pt x="491960" y="318150"/>
                  <a:pt x="489376" y="331393"/>
                </a:cubicBezTo>
                <a:cubicBezTo>
                  <a:pt x="468702" y="437339"/>
                  <a:pt x="381617" y="517584"/>
                  <a:pt x="274337" y="529541"/>
                </a:cubicBezTo>
                <a:cubicBezTo>
                  <a:pt x="167057" y="541499"/>
                  <a:pt x="64440" y="482398"/>
                  <a:pt x="20946" y="383604"/>
                </a:cubicBezTo>
                <a:cubicBezTo>
                  <a:pt x="-19829" y="290984"/>
                  <a:pt x="215" y="183599"/>
                  <a:pt x="69840" y="111994"/>
                </a:cubicBezTo>
                <a:lnTo>
                  <a:pt x="83683" y="98867"/>
                </a:lnTo>
                <a:lnTo>
                  <a:pt x="82441" y="100464"/>
                </a:lnTo>
                <a:cubicBezTo>
                  <a:pt x="70421" y="116975"/>
                  <a:pt x="13101" y="209765"/>
                  <a:pt x="46275" y="342257"/>
                </a:cubicBezTo>
                <a:cubicBezTo>
                  <a:pt x="70805" y="421126"/>
                  <a:pt x="144371" y="478390"/>
                  <a:pt x="231312" y="478390"/>
                </a:cubicBezTo>
                <a:cubicBezTo>
                  <a:pt x="338316" y="478390"/>
                  <a:pt x="425060" y="391646"/>
                  <a:pt x="425060" y="284642"/>
                </a:cubicBezTo>
                <a:cubicBezTo>
                  <a:pt x="425060" y="228319"/>
                  <a:pt x="401027" y="177609"/>
                  <a:pt x="362655" y="142208"/>
                </a:cubicBezTo>
                <a:lnTo>
                  <a:pt x="360587" y="140509"/>
                </a:lnTo>
                <a:lnTo>
                  <a:pt x="336426" y="194776"/>
                </a:lnTo>
                <a:lnTo>
                  <a:pt x="214880" y="23967"/>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cs"/>
            </a:endParaRPr>
          </a:p>
        </p:txBody>
      </p:sp>
      <p:sp>
        <p:nvSpPr>
          <p:cNvPr id="72" name="文本框 105">
            <a:hlinkClick r:id="rId3" action="ppaction://hlinkfile"/>
          </p:cNvPr>
          <p:cNvSpPr txBox="1">
            <a:spLocks noChangeArrowheads="1"/>
          </p:cNvSpPr>
          <p:nvPr/>
        </p:nvSpPr>
        <p:spPr bwMode="auto">
          <a:xfrm>
            <a:off x="623888" y="4083050"/>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文本框 106">
            <a:hlinkClick r:id="rId4" action="ppaction://hlinkfile"/>
          </p:cNvPr>
          <p:cNvSpPr txBox="1">
            <a:spLocks noChangeArrowheads="1"/>
          </p:cNvSpPr>
          <p:nvPr/>
        </p:nvSpPr>
        <p:spPr bwMode="auto">
          <a:xfrm>
            <a:off x="550863" y="3578225"/>
            <a:ext cx="12239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微软雅黑" panose="020B0503020204020204" pitchFamily="49" charset="-122"/>
                <a:ea typeface="宋体" panose="02010600030101010101" pitchFamily="2" charset="-122"/>
                <a:cs typeface="+mn-cs"/>
                <a:sym typeface="+mn-lt"/>
              </a:rPr>
              <a:t>CPA</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4" name="文本框 107">
            <a:hlinkClick r:id="rId5" action="ppaction://hlinkfile"/>
          </p:cNvPr>
          <p:cNvSpPr txBox="1">
            <a:spLocks noChangeArrowheads="1"/>
          </p:cNvSpPr>
          <p:nvPr/>
        </p:nvSpPr>
        <p:spPr bwMode="auto">
          <a:xfrm>
            <a:off x="623888" y="4614863"/>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5" name="文本框 108">
            <a:hlinkClick r:id="rId6" action="ppaction://hlinkfile"/>
          </p:cNvPr>
          <p:cNvSpPr txBox="1">
            <a:spLocks noChangeArrowheads="1"/>
          </p:cNvSpPr>
          <p:nvPr/>
        </p:nvSpPr>
        <p:spPr bwMode="auto">
          <a:xfrm>
            <a:off x="623888" y="5119688"/>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6" name="文本框 109">
            <a:hlinkClick r:id="rId7" action="ppaction://hlinkfile"/>
          </p:cNvPr>
          <p:cNvSpPr txBox="1">
            <a:spLocks noChangeArrowheads="1"/>
          </p:cNvSpPr>
          <p:nvPr/>
        </p:nvSpPr>
        <p:spPr bwMode="auto">
          <a:xfrm>
            <a:off x="582613" y="5637213"/>
            <a:ext cx="1081088"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7" name="文本框 110">
            <a:hlinkClick r:id="rId8" action="ppaction://hlinkfile"/>
          </p:cNvPr>
          <p:cNvSpPr txBox="1">
            <a:spLocks noChangeArrowheads="1"/>
          </p:cNvSpPr>
          <p:nvPr/>
        </p:nvSpPr>
        <p:spPr bwMode="auto">
          <a:xfrm>
            <a:off x="623888" y="6165850"/>
            <a:ext cx="1079500"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8230" name="Freeform 9"/>
          <p:cNvSpPr>
            <a:spLocks noEditPoints="1"/>
          </p:cNvSpPr>
          <p:nvPr/>
        </p:nvSpPr>
        <p:spPr>
          <a:xfrm>
            <a:off x="263525" y="4106863"/>
            <a:ext cx="290513" cy="287337"/>
          </a:xfrm>
          <a:custGeom>
            <a:avLst/>
            <a:gdLst/>
            <a:ahLst/>
            <a:cxnLst>
              <a:cxn ang="0">
                <a:pos x="2147483646" y="0"/>
              </a:cxn>
              <a:cxn ang="0">
                <a:pos x="0"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alpha val="100000"/>
            </a:srgbClr>
          </a:solidFill>
          <a:ln w="9525">
            <a:noFill/>
          </a:ln>
        </p:spPr>
        <p:txBody>
          <a:bodyPr/>
          <a:p>
            <a:endParaRPr lang="zh-CN" altLang="en-US" sz="1350"/>
          </a:p>
        </p:txBody>
      </p:sp>
      <p:sp>
        <p:nvSpPr>
          <p:cNvPr id="79"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sp>
        <p:nvSpPr>
          <p:cNvPr id="80"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81"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82"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83"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pic>
        <p:nvPicPr>
          <p:cNvPr id="8236"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5"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7"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9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8" name="文本框 190"/>
          <p:cNvSpPr txBox="1">
            <a:spLocks noChangeArrowheads="1"/>
          </p:cNvSpPr>
          <p:nvPr/>
        </p:nvSpPr>
        <p:spPr bwMode="auto">
          <a:xfrm>
            <a:off x="338138" y="387350"/>
            <a:ext cx="1220788" cy="4413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 第三章</a:t>
            </a:r>
            <a:endParaRPr kumimoji="0" lang="en-US" altLang="zh-CN"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企业合并</a:t>
            </a:r>
            <a:endPar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2_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任意多边形 96"/>
          <p:cNvSpPr/>
          <p:nvPr/>
        </p:nvSpPr>
        <p:spPr>
          <a:xfrm>
            <a:off x="4968875" y="692150"/>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79"/>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4"/>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5"/>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6"/>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227" name="组合 117"/>
          <p:cNvGrpSpPr/>
          <p:nvPr userDrawn="1"/>
        </p:nvGrpSpPr>
        <p:grpSpPr>
          <a:xfrm>
            <a:off x="-101600" y="3373438"/>
            <a:ext cx="1944688" cy="144462"/>
            <a:chOff x="-96688" y="2708920"/>
            <a:chExt cx="1943521" cy="144016"/>
          </a:xfrm>
        </p:grpSpPr>
        <p:cxnSp>
          <p:nvCxnSpPr>
            <p:cNvPr id="12" name="直接连接符 118"/>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19"/>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0"/>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1"/>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2"/>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3"/>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4"/>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5"/>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6"/>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7"/>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28"/>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29"/>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30"/>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63"/>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69"/>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1"/>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4"/>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75"/>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76"/>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77"/>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78"/>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79"/>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0"/>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1"/>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2"/>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3"/>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184"/>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9228" name="组合 89"/>
          <p:cNvGrpSpPr/>
          <p:nvPr userDrawn="1"/>
        </p:nvGrpSpPr>
        <p:grpSpPr>
          <a:xfrm>
            <a:off x="-541337" y="1700213"/>
            <a:ext cx="2376487" cy="720725"/>
            <a:chOff x="-456728" y="1704008"/>
            <a:chExt cx="2376264" cy="720080"/>
          </a:xfrm>
        </p:grpSpPr>
        <p:sp>
          <p:nvSpPr>
            <p:cNvPr id="40" name="六边形 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92"/>
            <p:cNvSpPr/>
            <p:nvPr/>
          </p:nvSpPr>
          <p:spPr>
            <a:xfrm>
              <a:off x="695689" y="1704008"/>
              <a:ext cx="1152416" cy="720080"/>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43" name="直接连接符 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4" name="文本框 94"/>
          <p:cNvSpPr txBox="1">
            <a:spLocks noChangeArrowheads="1"/>
          </p:cNvSpPr>
          <p:nvPr/>
        </p:nvSpPr>
        <p:spPr bwMode="auto">
          <a:xfrm>
            <a:off x="681038" y="1731963"/>
            <a:ext cx="1079500" cy="55118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同一控制下企业合并的会计处理</a:t>
            </a:r>
            <a:endParaRPr kumimoji="0" lang="zh-CN" altLang="en-US" sz="105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45" name="矩形 95"/>
          <p:cNvSpPr/>
          <p:nvPr/>
        </p:nvSpPr>
        <p:spPr>
          <a:xfrm>
            <a:off x="646113" y="1724025"/>
            <a:ext cx="1081088" cy="661988"/>
          </a:xfrm>
          <a:prstGeom prst="rect">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6" name="文本框 131"/>
          <p:cNvSpPr txBox="1">
            <a:spLocks noChangeArrowheads="1"/>
          </p:cNvSpPr>
          <p:nvPr/>
        </p:nvSpPr>
        <p:spPr bwMode="auto">
          <a:xfrm>
            <a:off x="106363" y="19081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2</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9232" name="组合 132"/>
          <p:cNvGrpSpPr/>
          <p:nvPr userDrawn="1"/>
        </p:nvGrpSpPr>
        <p:grpSpPr>
          <a:xfrm>
            <a:off x="-541337" y="1084263"/>
            <a:ext cx="2376487" cy="515937"/>
            <a:chOff x="-456728" y="881557"/>
            <a:chExt cx="2376264" cy="515798"/>
          </a:xfrm>
        </p:grpSpPr>
        <p:sp>
          <p:nvSpPr>
            <p:cNvPr id="48" name="六边形 13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9" name="直接连接符 13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矩形 135"/>
            <p:cNvSpPr/>
            <p:nvPr/>
          </p:nvSpPr>
          <p:spPr>
            <a:xfrm>
              <a:off x="695689" y="881557"/>
              <a:ext cx="1152416" cy="5157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51" name="文本框 136"/>
            <p:cNvSpPr txBox="1">
              <a:spLocks noChangeArrowheads="1"/>
            </p:cNvSpPr>
            <p:nvPr/>
          </p:nvSpPr>
          <p:spPr bwMode="auto">
            <a:xfrm>
              <a:off x="622671" y="1022806"/>
              <a:ext cx="1152416" cy="22980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cxnSp>
          <p:nvCxnSpPr>
            <p:cNvPr id="52" name="直接连接符 13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3" name="文本框 138"/>
          <p:cNvSpPr txBox="1">
            <a:spLocks noChangeArrowheads="1"/>
          </p:cNvSpPr>
          <p:nvPr/>
        </p:nvSpPr>
        <p:spPr bwMode="auto">
          <a:xfrm>
            <a:off x="623888" y="933450"/>
            <a:ext cx="935038" cy="22987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9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sp>
        <p:nvSpPr>
          <p:cNvPr id="54" name="文本框 143"/>
          <p:cNvSpPr txBox="1">
            <a:spLocks noChangeArrowheads="1"/>
          </p:cNvSpPr>
          <p:nvPr/>
        </p:nvSpPr>
        <p:spPr bwMode="auto">
          <a:xfrm>
            <a:off x="623888" y="942975"/>
            <a:ext cx="5762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sym typeface="+mn-lt"/>
            </a:endParaRPr>
          </a:p>
        </p:txBody>
      </p:sp>
      <p:sp>
        <p:nvSpPr>
          <p:cNvPr id="55" name="文本框 145"/>
          <p:cNvSpPr txBox="1">
            <a:spLocks noChangeArrowheads="1"/>
          </p:cNvSpPr>
          <p:nvPr/>
        </p:nvSpPr>
        <p:spPr bwMode="auto">
          <a:xfrm>
            <a:off x="517525" y="1103313"/>
            <a:ext cx="1362075" cy="39751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企业合并</a:t>
            </a:r>
            <a:endParaRPr kumimoji="0" lang="en-US" altLang="zh-CN"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概述</a:t>
            </a:r>
            <a:endParaRPr kumimoji="0" lang="en-US" altLang="zh-CN"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sp>
        <p:nvSpPr>
          <p:cNvPr id="56" name="文本框 146"/>
          <p:cNvSpPr txBox="1">
            <a:spLocks noChangeArrowheads="1"/>
          </p:cNvSpPr>
          <p:nvPr/>
        </p:nvSpPr>
        <p:spPr bwMode="auto">
          <a:xfrm>
            <a:off x="106363" y="1154113"/>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1</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9237" name="组合 147"/>
          <p:cNvGrpSpPr/>
          <p:nvPr userDrawn="1"/>
        </p:nvGrpSpPr>
        <p:grpSpPr>
          <a:xfrm>
            <a:off x="-542925" y="2536825"/>
            <a:ext cx="2376488" cy="719138"/>
            <a:chOff x="-456728" y="1704008"/>
            <a:chExt cx="2376264" cy="720080"/>
          </a:xfrm>
        </p:grpSpPr>
        <p:sp>
          <p:nvSpPr>
            <p:cNvPr id="58" name="六边形 148"/>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35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35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9" name="直接连接符 149"/>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矩形 150"/>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79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1" name="直接连接符 15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2" name="文本框 152"/>
          <p:cNvSpPr txBox="1">
            <a:spLocks noChangeArrowheads="1"/>
          </p:cNvSpPr>
          <p:nvPr/>
        </p:nvSpPr>
        <p:spPr bwMode="auto">
          <a:xfrm>
            <a:off x="106363" y="2733675"/>
            <a:ext cx="360363" cy="29908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3</a:t>
            </a:r>
            <a:endParaRPr kumimoji="0" lang="zh-CN" altLang="en-US" sz="135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63" name="文本框 153"/>
          <p:cNvSpPr txBox="1">
            <a:spLocks noChangeArrowheads="1"/>
          </p:cNvSpPr>
          <p:nvPr/>
        </p:nvSpPr>
        <p:spPr bwMode="auto">
          <a:xfrm>
            <a:off x="619125" y="2555875"/>
            <a:ext cx="1187450" cy="55118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非同一控制下企业合并的会计处理</a:t>
            </a:r>
            <a:endParaRPr kumimoji="0" lang="zh-CN" altLang="en-US" sz="105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cxnSp>
        <p:nvCxnSpPr>
          <p:cNvPr id="64" name="直接连接符 154"/>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直接连接符 155"/>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156"/>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7" name="文本框 105">
            <a:hlinkClick r:id="rId3" action="ppaction://hlinkfile"/>
          </p:cNvPr>
          <p:cNvSpPr txBox="1">
            <a:spLocks noChangeArrowheads="1"/>
          </p:cNvSpPr>
          <p:nvPr/>
        </p:nvSpPr>
        <p:spPr bwMode="auto">
          <a:xfrm>
            <a:off x="623888" y="4083050"/>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8" name="文本框 106">
            <a:hlinkClick r:id="rId4" action="ppaction://hlinkfile"/>
          </p:cNvPr>
          <p:cNvSpPr txBox="1">
            <a:spLocks noChangeArrowheads="1"/>
          </p:cNvSpPr>
          <p:nvPr/>
        </p:nvSpPr>
        <p:spPr bwMode="auto">
          <a:xfrm>
            <a:off x="550863" y="3578225"/>
            <a:ext cx="12239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微软雅黑" panose="020B0503020204020204" pitchFamily="49" charset="-122"/>
                <a:ea typeface="宋体" panose="02010600030101010101" pitchFamily="2" charset="-122"/>
                <a:cs typeface="+mn-cs"/>
                <a:sym typeface="+mn-lt"/>
              </a:rPr>
              <a:t>CPA</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9" name="文本框 107">
            <a:hlinkClick r:id="rId5" action="ppaction://hlinkfile"/>
          </p:cNvPr>
          <p:cNvSpPr txBox="1">
            <a:spLocks noChangeArrowheads="1"/>
          </p:cNvSpPr>
          <p:nvPr/>
        </p:nvSpPr>
        <p:spPr bwMode="auto">
          <a:xfrm>
            <a:off x="623888" y="4614863"/>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0" name="文本框 108">
            <a:hlinkClick r:id="rId6" action="ppaction://hlinkfile"/>
          </p:cNvPr>
          <p:cNvSpPr txBox="1">
            <a:spLocks noChangeArrowheads="1"/>
          </p:cNvSpPr>
          <p:nvPr/>
        </p:nvSpPr>
        <p:spPr bwMode="auto">
          <a:xfrm>
            <a:off x="623888" y="5119688"/>
            <a:ext cx="1008063"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1" name="文本框 109">
            <a:hlinkClick r:id="rId7" action="ppaction://hlinkfile"/>
          </p:cNvPr>
          <p:cNvSpPr txBox="1">
            <a:spLocks noChangeArrowheads="1"/>
          </p:cNvSpPr>
          <p:nvPr/>
        </p:nvSpPr>
        <p:spPr bwMode="auto">
          <a:xfrm>
            <a:off x="582613" y="5637213"/>
            <a:ext cx="1081088"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2" name="文本框 110">
            <a:hlinkClick r:id="rId8" action="ppaction://hlinkfile"/>
          </p:cNvPr>
          <p:cNvSpPr txBox="1">
            <a:spLocks noChangeArrowheads="1"/>
          </p:cNvSpPr>
          <p:nvPr/>
        </p:nvSpPr>
        <p:spPr bwMode="auto">
          <a:xfrm>
            <a:off x="623888" y="6165850"/>
            <a:ext cx="1079500" cy="26606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2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9249" name="Freeform 9"/>
          <p:cNvSpPr>
            <a:spLocks noEditPoints="1"/>
          </p:cNvSpPr>
          <p:nvPr/>
        </p:nvSpPr>
        <p:spPr>
          <a:xfrm>
            <a:off x="263525" y="4106863"/>
            <a:ext cx="290513" cy="287337"/>
          </a:xfrm>
          <a:custGeom>
            <a:avLst/>
            <a:gdLst/>
            <a:ahLst/>
            <a:cxnLst>
              <a:cxn ang="0">
                <a:pos x="2147483646" y="0"/>
              </a:cxn>
              <a:cxn ang="0">
                <a:pos x="0"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alpha val="100000"/>
            </a:srgbClr>
          </a:solidFill>
          <a:ln w="9525">
            <a:noFill/>
          </a:ln>
        </p:spPr>
        <p:txBody>
          <a:bodyPr/>
          <a:p>
            <a:endParaRPr lang="zh-CN" altLang="en-US" sz="1350"/>
          </a:p>
        </p:txBody>
      </p:sp>
      <p:sp>
        <p:nvSpPr>
          <p:cNvPr id="74"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sp>
        <p:nvSpPr>
          <p:cNvPr id="75"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76"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77"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78"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pic>
        <p:nvPicPr>
          <p:cNvPr id="9255"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0"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2"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9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3" name="文本框 190"/>
          <p:cNvSpPr txBox="1">
            <a:spLocks noChangeArrowheads="1"/>
          </p:cNvSpPr>
          <p:nvPr/>
        </p:nvSpPr>
        <p:spPr bwMode="auto">
          <a:xfrm>
            <a:off x="338138" y="387350"/>
            <a:ext cx="1220788" cy="4413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 第三章</a:t>
            </a:r>
            <a:endParaRPr kumimoji="0" lang="en-US" altLang="zh-CN"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企业合并</a:t>
            </a:r>
            <a:endParaRPr kumimoji="0" lang="zh-CN" altLang="en-US" sz="12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首页">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5400" y="6275388"/>
            <a:ext cx="12217400" cy="582613"/>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sp>
        <p:nvSpPr>
          <p:cNvPr id="3" name="文本占位符 1"/>
          <p:cNvSpPr txBox="1"/>
          <p:nvPr/>
        </p:nvSpPr>
        <p:spPr bwMode="auto">
          <a:xfrm>
            <a:off x="2424113" y="2052638"/>
            <a:ext cx="4572000" cy="863600"/>
          </a:xfrm>
          <a:prstGeom prst="rect">
            <a:avLst/>
          </a:prstGeom>
          <a:noFill/>
          <a:ln>
            <a:noFill/>
          </a:ln>
        </p:spPr>
        <p:txBody>
          <a:bodyPr/>
          <a:lstStyle>
            <a:lvl1pPr defTabSz="912495">
              <a:defRPr>
                <a:solidFill>
                  <a:schemeClr val="tx1"/>
                </a:solidFill>
                <a:latin typeface="Arial" panose="020B0604020202020204" pitchFamily="34" charset="0"/>
                <a:ea typeface="微软雅黑" panose="020B0503020204020204" pitchFamily="49" charset="-122"/>
              </a:defRPr>
            </a:lvl1pPr>
            <a:lvl2pPr marL="742950" indent="-285750" defTabSz="912495">
              <a:defRPr>
                <a:solidFill>
                  <a:schemeClr val="tx1"/>
                </a:solidFill>
                <a:latin typeface="Arial" panose="020B0604020202020204" pitchFamily="34" charset="0"/>
                <a:ea typeface="微软雅黑" panose="020B0503020204020204" pitchFamily="49" charset="-122"/>
              </a:defRPr>
            </a:lvl2pPr>
            <a:lvl3pPr marL="1143000" indent="-228600" defTabSz="912495">
              <a:defRPr>
                <a:solidFill>
                  <a:schemeClr val="tx1"/>
                </a:solidFill>
                <a:latin typeface="Arial" panose="020B0604020202020204" pitchFamily="34" charset="0"/>
                <a:ea typeface="微软雅黑" panose="020B0503020204020204" pitchFamily="49" charset="-122"/>
              </a:defRPr>
            </a:lvl3pPr>
            <a:lvl4pPr marL="1600200" indent="-228600" defTabSz="912495">
              <a:defRPr>
                <a:solidFill>
                  <a:schemeClr val="tx1"/>
                </a:solidFill>
                <a:latin typeface="Arial" panose="020B0604020202020204" pitchFamily="34" charset="0"/>
                <a:ea typeface="微软雅黑" panose="020B0503020204020204" pitchFamily="49" charset="-122"/>
              </a:defRPr>
            </a:lvl4pPr>
            <a:lvl5pPr marL="2057400" indent="-228600" defTabSz="912495">
              <a:defRPr>
                <a:solidFill>
                  <a:schemeClr val="tx1"/>
                </a:solidFill>
                <a:latin typeface="Arial" panose="020B0604020202020204" pitchFamily="34" charset="0"/>
                <a:ea typeface="微软雅黑" panose="020B0503020204020204" pitchFamily="49" charset="-122"/>
              </a:defRPr>
            </a:lvl5pPr>
            <a:lvl6pPr marL="25146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defTabSz="912495"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2495"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5400" b="1" i="0" u="none" strike="noStrike" kern="1200" cap="none" spc="0" normalizeH="0" baseline="0" noProof="0" dirty="0">
                <a:ln>
                  <a:noFill/>
                </a:ln>
                <a:solidFill>
                  <a:srgbClr val="FF0000"/>
                </a:solidFill>
                <a:effectLst/>
                <a:uLnTx/>
                <a:uFillTx/>
                <a:latin typeface="微软雅黑" panose="020B0503020204020204" pitchFamily="49" charset="-122"/>
                <a:ea typeface="微软雅黑" panose="020B0503020204020204" pitchFamily="49" charset="-122"/>
                <a:cs typeface="+mn-cs"/>
                <a:sym typeface="微软雅黑" panose="020B0503020204020204" pitchFamily="49" charset="-122"/>
              </a:rPr>
              <a:t>中级财务会计</a:t>
            </a:r>
            <a:endParaRPr kumimoji="0" lang="zh-CN" altLang="en-US" sz="5400" b="1" i="0" u="none" strike="noStrike" kern="1200" cap="none" spc="0" normalizeH="0" baseline="0" noProof="0" dirty="0">
              <a:ln>
                <a:noFill/>
              </a:ln>
              <a:solidFill>
                <a:srgbClr val="FF0000"/>
              </a:solidFill>
              <a:effectLst/>
              <a:uLnTx/>
              <a:uFillTx/>
              <a:latin typeface="微软雅黑" panose="020B0503020204020204" pitchFamily="49" charset="-122"/>
              <a:ea typeface="微软雅黑" panose="020B0503020204020204" pitchFamily="49" charset="-122"/>
              <a:cs typeface="+mn-cs"/>
              <a:sym typeface="微软雅黑" panose="020B0503020204020204" pitchFamily="49" charset="-122"/>
            </a:endParaRPr>
          </a:p>
        </p:txBody>
      </p:sp>
      <p:sp>
        <p:nvSpPr>
          <p:cNvPr id="4" name="页脚占位符 4"/>
          <p:cNvSpPr txBox="1"/>
          <p:nvPr/>
        </p:nvSpPr>
        <p:spPr>
          <a:xfrm>
            <a:off x="4648200" y="6345238"/>
            <a:ext cx="2895600" cy="476250"/>
          </a:xfrm>
          <a:prstGeom prst="rect">
            <a:avLst/>
          </a:prstGeom>
          <a:noFill/>
        </p:spPr>
        <p:txBody>
          <a:bodyPr/>
          <a:lstStyle>
            <a:lvl1pPr marL="228600" indent="-228600" algn="l" defTabSz="913765" rtl="0" eaLnBrk="1" latinLnBrk="0" hangingPunct="1">
              <a:lnSpc>
                <a:spcPct val="90000"/>
              </a:lnSpc>
              <a:spcBef>
                <a:spcPct val="20000"/>
              </a:spcBef>
              <a:buFont typeface="Arial" panose="020B0604020202020204" pitchFamily="34" charset="0"/>
              <a:buChar char="•"/>
              <a:defRPr sz="3200" b="1" kern="1200">
                <a:solidFill>
                  <a:schemeClr val="tx1"/>
                </a:solidFill>
                <a:latin typeface="Arial" panose="020B0604020202020204" pitchFamily="34" charset="0"/>
                <a:ea typeface="宋体" panose="02010600030101010101" pitchFamily="2" charset="-122"/>
                <a:cs typeface="+mn-cs"/>
              </a:defRPr>
            </a:lvl1pPr>
            <a:lvl2pPr marL="742950" indent="-285750" algn="l" defTabSz="913765" rtl="0" eaLnBrk="1" latinLnBrk="0" hangingPunct="1">
              <a:lnSpc>
                <a:spcPct val="90000"/>
              </a:lnSpc>
              <a:spcBef>
                <a:spcPct val="20000"/>
              </a:spcBef>
              <a:buFont typeface="Arial" panose="020B0604020202020204" pitchFamily="34" charset="0"/>
              <a:buChar char="–"/>
              <a:defRPr sz="2800" kern="1200">
                <a:solidFill>
                  <a:schemeClr val="tx1"/>
                </a:solidFill>
                <a:latin typeface="Arial" panose="020B0604020202020204" pitchFamily="34" charset="0"/>
                <a:ea typeface="宋体" panose="02010600030101010101" pitchFamily="2" charset="-122"/>
                <a:cs typeface="+mn-cs"/>
              </a:defRPr>
            </a:lvl2pPr>
            <a:lvl3pPr marL="1143000" indent="-228600" algn="l" defTabSz="913765" rtl="0" eaLnBrk="1" latinLnBrk="0" hangingPunct="1">
              <a:lnSpc>
                <a:spcPct val="90000"/>
              </a:lnSpc>
              <a:spcBef>
                <a:spcPct val="20000"/>
              </a:spcBef>
              <a:buFont typeface="Arial" panose="020B0604020202020204" pitchFamily="34" charset="0"/>
              <a:buChar char="•"/>
              <a:defRPr sz="2400" kern="1200">
                <a:solidFill>
                  <a:schemeClr val="tx1"/>
                </a:solidFill>
                <a:latin typeface="Arial" panose="020B0604020202020204" pitchFamily="34" charset="0"/>
                <a:ea typeface="宋体" panose="02010600030101010101" pitchFamily="2" charset="-122"/>
                <a:cs typeface="+mn-cs"/>
              </a:defRPr>
            </a:lvl3pPr>
            <a:lvl4pPr marL="16002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4pPr>
            <a:lvl5pPr marL="2057400" indent="-228600" algn="l" defTabSz="913765" rtl="0" eaLnBrk="1" latinLnBrk="0" hangingPunct="1">
              <a:lnSpc>
                <a:spcPct val="90000"/>
              </a:lnSpc>
              <a:spcBef>
                <a:spcPct val="20000"/>
              </a:spcBef>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5pPr>
            <a:lvl6pPr marL="25146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6pPr>
            <a:lvl7pPr marL="29718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7pPr>
            <a:lvl8pPr marL="34290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8pPr>
            <a:lvl9pPr marL="3886200" indent="-228600" algn="l" defTabSz="913765"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宋体" panose="02010600030101010101" pitchFamily="2" charset="-122"/>
                <a:cs typeface="+mn-cs"/>
              </a:defRPr>
            </a:lvl9pPr>
          </a:lstStyle>
          <a:p>
            <a:pPr marL="228600" marR="0" lvl="0" indent="-228600" algn="l" defTabSz="913765" rtl="0" eaLnBrk="1" fontAlgn="auto" latinLnBrk="0" hangingPunct="1">
              <a:lnSpc>
                <a:spcPct val="90000"/>
              </a:lnSpc>
              <a:spcBef>
                <a:spcPct val="0"/>
              </a:spcBef>
              <a:spcAft>
                <a:spcPts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rPr>
              <a:t> </a:t>
            </a:r>
            <a:endParaRPr kumimoji="0" lang="zh-CN" altLang="en-US" sz="2000" b="1" i="0" u="none" strike="noStrike" kern="1200" cap="none" spc="0" normalizeH="0" baseline="0" noProof="0" dirty="0">
              <a:ln>
                <a:noFill/>
              </a:ln>
              <a:solidFill>
                <a:schemeClr val="bg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endParaRPr>
          </a:p>
        </p:txBody>
      </p:sp>
      <p:cxnSp>
        <p:nvCxnSpPr>
          <p:cNvPr id="5" name="直接连接符 4"/>
          <p:cNvCxnSpPr/>
          <p:nvPr/>
        </p:nvCxnSpPr>
        <p:spPr>
          <a:xfrm>
            <a:off x="2584450" y="4543425"/>
            <a:ext cx="5973763"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任意多边形 11"/>
          <p:cNvSpPr/>
          <p:nvPr/>
        </p:nvSpPr>
        <p:spPr>
          <a:xfrm>
            <a:off x="0" y="0"/>
            <a:ext cx="12192000" cy="430213"/>
          </a:xfrm>
          <a:custGeom>
            <a:avLst/>
            <a:gdLst>
              <a:gd name="connsiteX0" fmla="*/ 2126510 w 12191999"/>
              <a:gd name="connsiteY0" fmla="*/ 0 h 430568"/>
              <a:gd name="connsiteX1" fmla="*/ 12191999 w 12191999"/>
              <a:gd name="connsiteY1" fmla="*/ 0 h 430568"/>
              <a:gd name="connsiteX2" fmla="*/ 12191999 w 12191999"/>
              <a:gd name="connsiteY2" fmla="*/ 430568 h 430568"/>
              <a:gd name="connsiteX3" fmla="*/ 1955602 w 12191999"/>
              <a:gd name="connsiteY3" fmla="*/ 430568 h 430568"/>
              <a:gd name="connsiteX4" fmla="*/ 1666531 w 12191999"/>
              <a:gd name="connsiteY4" fmla="*/ 0 h 430568"/>
              <a:gd name="connsiteX5" fmla="*/ 1965444 w 12191999"/>
              <a:gd name="connsiteY5" fmla="*/ 0 h 430568"/>
              <a:gd name="connsiteX6" fmla="*/ 1794536 w 12191999"/>
              <a:gd name="connsiteY6" fmla="*/ 430568 h 430568"/>
              <a:gd name="connsiteX7" fmla="*/ 1495623 w 12191999"/>
              <a:gd name="connsiteY7" fmla="*/ 430568 h 430568"/>
              <a:gd name="connsiteX8" fmla="*/ 1194144 w 12191999"/>
              <a:gd name="connsiteY8" fmla="*/ 0 h 430568"/>
              <a:gd name="connsiteX9" fmla="*/ 1505465 w 12191999"/>
              <a:gd name="connsiteY9" fmla="*/ 0 h 430568"/>
              <a:gd name="connsiteX10" fmla="*/ 1334557 w 12191999"/>
              <a:gd name="connsiteY10" fmla="*/ 430568 h 430568"/>
              <a:gd name="connsiteX11" fmla="*/ 1023236 w 12191999"/>
              <a:gd name="connsiteY11" fmla="*/ 430568 h 430568"/>
              <a:gd name="connsiteX12" fmla="*/ 740057 w 12191999"/>
              <a:gd name="connsiteY12" fmla="*/ 0 h 430568"/>
              <a:gd name="connsiteX13" fmla="*/ 1033078 w 12191999"/>
              <a:gd name="connsiteY13" fmla="*/ 0 h 430568"/>
              <a:gd name="connsiteX14" fmla="*/ 862170 w 12191999"/>
              <a:gd name="connsiteY14" fmla="*/ 430568 h 430568"/>
              <a:gd name="connsiteX15" fmla="*/ 569149 w 12191999"/>
              <a:gd name="connsiteY15" fmla="*/ 430568 h 430568"/>
              <a:gd name="connsiteX16" fmla="*/ 0 w 12191999"/>
              <a:gd name="connsiteY16" fmla="*/ 0 h 430568"/>
              <a:gd name="connsiteX17" fmla="*/ 578991 w 12191999"/>
              <a:gd name="connsiteY17" fmla="*/ 0 h 430568"/>
              <a:gd name="connsiteX18" fmla="*/ 408083 w 12191999"/>
              <a:gd name="connsiteY18" fmla="*/ 430568 h 430568"/>
              <a:gd name="connsiteX19" fmla="*/ 0 w 12191999"/>
              <a:gd name="connsiteY19" fmla="*/ 430568 h 430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1999" h="430568">
                <a:moveTo>
                  <a:pt x="2126510" y="0"/>
                </a:moveTo>
                <a:lnTo>
                  <a:pt x="12191999" y="0"/>
                </a:lnTo>
                <a:lnTo>
                  <a:pt x="12191999" y="430568"/>
                </a:lnTo>
                <a:lnTo>
                  <a:pt x="1955602" y="430568"/>
                </a:lnTo>
                <a:close/>
                <a:moveTo>
                  <a:pt x="1666531" y="0"/>
                </a:moveTo>
                <a:lnTo>
                  <a:pt x="1965444" y="0"/>
                </a:lnTo>
                <a:lnTo>
                  <a:pt x="1794536" y="430568"/>
                </a:lnTo>
                <a:lnTo>
                  <a:pt x="1495623" y="430568"/>
                </a:lnTo>
                <a:close/>
                <a:moveTo>
                  <a:pt x="1194144" y="0"/>
                </a:moveTo>
                <a:lnTo>
                  <a:pt x="1505465" y="0"/>
                </a:lnTo>
                <a:lnTo>
                  <a:pt x="1334557" y="430568"/>
                </a:lnTo>
                <a:lnTo>
                  <a:pt x="1023236" y="430568"/>
                </a:lnTo>
                <a:close/>
                <a:moveTo>
                  <a:pt x="740057" y="0"/>
                </a:moveTo>
                <a:lnTo>
                  <a:pt x="1033078" y="0"/>
                </a:lnTo>
                <a:lnTo>
                  <a:pt x="862170" y="430568"/>
                </a:lnTo>
                <a:lnTo>
                  <a:pt x="569149" y="430568"/>
                </a:lnTo>
                <a:close/>
                <a:moveTo>
                  <a:pt x="0" y="0"/>
                </a:moveTo>
                <a:lnTo>
                  <a:pt x="578991" y="0"/>
                </a:lnTo>
                <a:lnTo>
                  <a:pt x="408083" y="430568"/>
                </a:lnTo>
                <a:lnTo>
                  <a:pt x="0" y="430568"/>
                </a:lnTo>
                <a:close/>
              </a:path>
            </a:pathLst>
          </a:custGeom>
          <a:solidFill>
            <a:srgbClr val="20517C"/>
          </a:solidFill>
          <a:ln>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sp>
        <p:nvSpPr>
          <p:cNvPr id="7" name="KSO_Shape"/>
          <p:cNvSpPr/>
          <p:nvPr/>
        </p:nvSpPr>
        <p:spPr bwMode="auto">
          <a:xfrm>
            <a:off x="9255125" y="2198688"/>
            <a:ext cx="2519363" cy="1533525"/>
          </a:xfrm>
          <a:custGeom>
            <a:avLst/>
            <a:gdLst>
              <a:gd name="T0" fmla="*/ 1395067 w 3931"/>
              <a:gd name="T1" fmla="*/ 589725 h 2392"/>
              <a:gd name="T2" fmla="*/ 928365 w 3931"/>
              <a:gd name="T3" fmla="*/ 389484 h 2392"/>
              <a:gd name="T4" fmla="*/ 403040 w 3931"/>
              <a:gd name="T5" fmla="*/ 589725 h 2392"/>
              <a:gd name="T6" fmla="*/ 256480 w 3931"/>
              <a:gd name="T7" fmla="*/ 528782 h 2392"/>
              <a:gd name="T8" fmla="*/ 256480 w 3931"/>
              <a:gd name="T9" fmla="*/ 708403 h 2392"/>
              <a:gd name="T10" fmla="*/ 296326 w 3931"/>
              <a:gd name="T11" fmla="*/ 763389 h 2392"/>
              <a:gd name="T12" fmla="*/ 255564 w 3931"/>
              <a:gd name="T13" fmla="*/ 818375 h 2392"/>
              <a:gd name="T14" fmla="*/ 299074 w 3931"/>
              <a:gd name="T15" fmla="*/ 1011742 h 2392"/>
              <a:gd name="T16" fmla="*/ 170834 w 3931"/>
              <a:gd name="T17" fmla="*/ 1011742 h 2392"/>
              <a:gd name="T18" fmla="*/ 214802 w 3931"/>
              <a:gd name="T19" fmla="*/ 817458 h 2392"/>
              <a:gd name="T20" fmla="*/ 179078 w 3931"/>
              <a:gd name="T21" fmla="*/ 763389 h 2392"/>
              <a:gd name="T22" fmla="*/ 213428 w 3931"/>
              <a:gd name="T23" fmla="*/ 709777 h 2392"/>
              <a:gd name="T24" fmla="*/ 213428 w 3931"/>
              <a:gd name="T25" fmla="*/ 510911 h 2392"/>
              <a:gd name="T26" fmla="*/ 0 w 3931"/>
              <a:gd name="T27" fmla="*/ 421559 h 2392"/>
              <a:gd name="T28" fmla="*/ 938899 w 3931"/>
              <a:gd name="T29" fmla="*/ 0 h 2392"/>
              <a:gd name="T30" fmla="*/ 1800397 w 3931"/>
              <a:gd name="T31" fmla="*/ 427058 h 2392"/>
              <a:gd name="T32" fmla="*/ 1395067 w 3931"/>
              <a:gd name="T33" fmla="*/ 589725 h 2392"/>
              <a:gd name="T34" fmla="*/ 917831 w 3931"/>
              <a:gd name="T35" fmla="*/ 491208 h 2392"/>
              <a:gd name="T36" fmla="*/ 1341481 w 3931"/>
              <a:gd name="T37" fmla="*/ 635088 h 2392"/>
              <a:gd name="T38" fmla="*/ 1341481 w 3931"/>
              <a:gd name="T39" fmla="*/ 983791 h 2392"/>
              <a:gd name="T40" fmla="*/ 896306 w 3931"/>
              <a:gd name="T41" fmla="*/ 1096054 h 2392"/>
              <a:gd name="T42" fmla="*/ 503342 w 3931"/>
              <a:gd name="T43" fmla="*/ 983791 h 2392"/>
              <a:gd name="T44" fmla="*/ 503342 w 3931"/>
              <a:gd name="T45" fmla="*/ 635088 h 2392"/>
              <a:gd name="T46" fmla="*/ 917831 w 3931"/>
              <a:gd name="T47" fmla="*/ 491208 h 2392"/>
              <a:gd name="T48" fmla="*/ 912335 w 3931"/>
              <a:gd name="T49" fmla="*/ 1031904 h 2392"/>
              <a:gd name="T50" fmla="*/ 1254003 w 3931"/>
              <a:gd name="T51" fmla="*/ 946675 h 2392"/>
              <a:gd name="T52" fmla="*/ 912335 w 3931"/>
              <a:gd name="T53" fmla="*/ 860989 h 2392"/>
              <a:gd name="T54" fmla="*/ 571126 w 3931"/>
              <a:gd name="T55" fmla="*/ 946675 h 2392"/>
              <a:gd name="T56" fmla="*/ 912335 w 3931"/>
              <a:gd name="T57" fmla="*/ 1031904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20517C"/>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endParaRPr>
          </a:p>
        </p:txBody>
      </p:sp>
      <p:cxnSp>
        <p:nvCxnSpPr>
          <p:cNvPr id="8" name="直接连接符 7"/>
          <p:cNvCxnSpPr/>
          <p:nvPr/>
        </p:nvCxnSpPr>
        <p:spPr>
          <a:xfrm>
            <a:off x="-25400" y="1484313"/>
            <a:ext cx="12217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876675" y="47625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876675" y="593725"/>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76675" y="7112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876675" y="82708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876675" y="94456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876675" y="1062038"/>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876675" y="1179513"/>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876675" y="1295400"/>
            <a:ext cx="83153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876675" y="1412875"/>
            <a:ext cx="8315325"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0" y="6140450"/>
            <a:ext cx="12192000" cy="968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49" charset="-122"/>
              <a:ea typeface="+mn-ea"/>
              <a:cs typeface="+mn-ea"/>
              <a:sym typeface="微软雅黑" panose="020B0503020204020204" pitchFamily="49" charset="-122"/>
            </a:endParaRPr>
          </a:p>
        </p:txBody>
      </p:sp>
      <p:pic>
        <p:nvPicPr>
          <p:cNvPr id="1043" name="图片 18"/>
          <p:cNvPicPr>
            <a:picLocks noChangeAspect="1"/>
          </p:cNvPicPr>
          <p:nvPr userDrawn="1"/>
        </p:nvPicPr>
        <p:blipFill>
          <a:blip r:embed="rId3"/>
          <a:stretch>
            <a:fillRect/>
          </a:stretch>
        </p:blipFill>
        <p:spPr>
          <a:xfrm>
            <a:off x="-25400" y="501650"/>
            <a:ext cx="3902075" cy="982663"/>
          </a:xfrm>
          <a:prstGeom prst="rect">
            <a:avLst/>
          </a:prstGeom>
          <a:noFill/>
          <a:ln w="9525">
            <a:noFill/>
          </a:ln>
        </p:spPr>
      </p:pic>
      <p:sp>
        <p:nvSpPr>
          <p:cNvPr id="25" name="内容占位符 24"/>
          <p:cNvSpPr>
            <a:spLocks noGrp="1"/>
          </p:cNvSpPr>
          <p:nvPr>
            <p:ph sz="quarter" idx="10"/>
          </p:nvPr>
        </p:nvSpPr>
        <p:spPr>
          <a:xfrm>
            <a:off x="3728807" y="3626515"/>
            <a:ext cx="8628524" cy="914400"/>
          </a:xfrm>
          <a:prstGeom prst="rect">
            <a:avLst/>
          </a:prstGeom>
        </p:spPr>
        <p:txBody>
          <a:bodyPr/>
          <a:lstStyle>
            <a:lvl1pPr marL="0" indent="0">
              <a:buNone/>
              <a:defRPr sz="4400" b="1">
                <a:solidFill>
                  <a:srgbClr val="C00000"/>
                </a:solidFill>
                <a:latin typeface="+mj-ea"/>
                <a:ea typeface="+mj-ea"/>
              </a:defRPr>
            </a:lvl1pPr>
          </a:lstStyle>
          <a:p>
            <a:pPr lvl="0"/>
            <a:r>
              <a:rPr lang="zh-CN" altLang="en-US" noProof="1"/>
              <a:t>单击此处编辑母版文本样式</a:t>
            </a:r>
            <a:endParaRPr lang="zh-CN" altLang="en-US"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0-#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nodeType="withEffect">
                                  <p:stCondLst>
                                    <p:cond delay="40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nodeType="withEffect">
                                  <p:stCondLst>
                                    <p:cond delay="6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nodeType="withEffect">
                                  <p:stCondLst>
                                    <p:cond delay="7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nodeType="withEffect">
                                  <p:stCondLst>
                                    <p:cond delay="8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9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nodeType="withEffect">
                                  <p:stCondLst>
                                    <p:cond delay="110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nodeType="withEffect">
                                  <p:stCondLst>
                                    <p:cond delay="120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par>
                          <p:cTn id="39" fill="hold">
                            <p:stCondLst>
                              <p:cond delay="500"/>
                            </p:stCondLst>
                            <p:childTnLst>
                              <p:par>
                                <p:cTn id="40" presetID="22" presetClass="entr" presetSubtype="8" fill="hold" nodeType="after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wipe(left)">
                                      <p:cBhvr>
                                        <p:cTn id="42" dur="500"/>
                                        <p:tgtEl>
                                          <p:spTgt spid="3">
                                            <p:txEl>
                                              <p:pRg st="0" end="0"/>
                                            </p:txEl>
                                          </p:spTgt>
                                        </p:tgtEl>
                                      </p:cBhvr>
                                    </p:animEffect>
                                  </p:childTnLst>
                                </p:cTn>
                              </p:par>
                              <p:par>
                                <p:cTn id="43" presetID="42" presetClass="entr" presetSubtype="0"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childTnLst>
                          </p:cTn>
                        </p:par>
                        <p:par>
                          <p:cTn id="48" fill="hold">
                            <p:stCondLst>
                              <p:cond delay="1000"/>
                            </p:stCondLst>
                            <p:childTnLst>
                              <p:par>
                                <p:cTn id="49" presetID="22" presetClass="entr" presetSubtype="1"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up)">
                                      <p:cBhvr>
                                        <p:cTn id="51" dur="500"/>
                                        <p:tgtEl>
                                          <p:spTgt spid="5"/>
                                        </p:tgtEl>
                                      </p:cBhvr>
                                    </p:animEffect>
                                  </p:childTnLst>
                                </p:cTn>
                              </p:par>
                            </p:childTnLst>
                          </p:cTn>
                        </p:par>
                        <p:par>
                          <p:cTn id="52" fill="hold">
                            <p:stCondLst>
                              <p:cond delay="1500"/>
                            </p:stCondLst>
                            <p:childTnLst>
                              <p:par>
                                <p:cTn id="53" presetID="22" presetClass="entr" presetSubtype="1"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par>
                                <p:cTn id="56" presetID="22" presetClass="entr" presetSubtype="1" fill="hold" nodeType="withEffect">
                                  <p:stCondLst>
                                    <p:cond delay="150"/>
                                  </p:stCondLst>
                                  <p:childTnLst>
                                    <p:set>
                                      <p:cBhvr>
                                        <p:cTn id="57" dur="1" fill="hold">
                                          <p:stCondLst>
                                            <p:cond delay="0"/>
                                          </p:stCondLst>
                                        </p:cTn>
                                        <p:tgtEl>
                                          <p:spTgt spid="2"/>
                                        </p:tgtEl>
                                        <p:attrNameLst>
                                          <p:attrName>style.visibility</p:attrName>
                                        </p:attrNameLst>
                                      </p:cBhvr>
                                      <p:to>
                                        <p:strVal val="visible"/>
                                      </p:to>
                                    </p:set>
                                    <p:animEffect transition="in" filter="wipe(up)">
                                      <p:cBhvr>
                                        <p:cTn id="58" dur="500"/>
                                        <p:tgtEl>
                                          <p:spTgt spid="2"/>
                                        </p:tgtEl>
                                      </p:cBhvr>
                                    </p:animEffect>
                                  </p:childTnLst>
                                </p:cTn>
                              </p:par>
                            </p:childTnLst>
                          </p:cTn>
                        </p:par>
                        <p:par>
                          <p:cTn id="59" fill="hold">
                            <p:stCondLst>
                              <p:cond delay="2000"/>
                            </p:stCondLst>
                            <p:childTnLst>
                              <p:par>
                                <p:cTn id="60" presetID="10" presetClass="entr" presetSubtype="0"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p:bldP spid="18"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内容页2">
    <p:bg>
      <p:bgPr>
        <a:blipFill rotWithShape="0">
          <a:blip r:embed="rId2"/>
          <a:stretch>
            <a:fillRect/>
          </a:stretch>
        </a:blipFill>
        <a:effectLst/>
      </p:bgPr>
    </p:bg>
    <p:spTree>
      <p:nvGrpSpPr>
        <p:cNvPr id="1" name=""/>
        <p:cNvGrpSpPr/>
        <p:nvPr/>
      </p:nvGrpSpPr>
      <p:grpSpPr>
        <a:xfrm>
          <a:off x="0" y="0"/>
          <a:ext cx="0" cy="0"/>
          <a:chOff x="0" y="0"/>
          <a:chExt cx="0" cy="0"/>
        </a:xfrm>
      </p:grpSpPr>
      <p:sp>
        <p:nvSpPr>
          <p:cNvPr id="2050"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2051"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2052"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10" name="内容占位符 9"/>
          <p:cNvSpPr>
            <a:spLocks noGrp="1"/>
          </p:cNvSpPr>
          <p:nvPr>
            <p:ph sz="quarter" idx="13"/>
          </p:nvPr>
        </p:nvSpPr>
        <p:spPr>
          <a:xfrm>
            <a:off x="1055976" y="939006"/>
            <a:ext cx="10091391" cy="914400"/>
          </a:xfrm>
          <a:prstGeom prst="rect">
            <a:avLst/>
          </a:prstGeom>
        </p:spPr>
        <p:txBody>
          <a:bodyPr/>
          <a:lstStyle>
            <a:lvl1pPr marL="0" indent="0">
              <a:buNone/>
              <a:defRPr sz="4400" b="1">
                <a:solidFill>
                  <a:srgbClr val="C00000"/>
                </a:solidFill>
                <a:latin typeface="+mj-ea"/>
                <a:ea typeface="+mj-ea"/>
              </a:defRPr>
            </a:lvl1pPr>
          </a:lstStyle>
          <a:p>
            <a:pPr lvl="0"/>
            <a:r>
              <a:rPr lang="zh-CN" altLang="en-US" noProof="1"/>
              <a:t>单击此处编辑母版文本样式</a:t>
            </a:r>
            <a:endParaRPr lang="zh-CN" altLang="en-US" noProof="1"/>
          </a:p>
        </p:txBody>
      </p:sp>
      <p:sp>
        <p:nvSpPr>
          <p:cNvPr id="12" name="文本占位符 11"/>
          <p:cNvSpPr>
            <a:spLocks noGrp="1"/>
          </p:cNvSpPr>
          <p:nvPr>
            <p:ph type="body" sz="quarter" idx="14"/>
          </p:nvPr>
        </p:nvSpPr>
        <p:spPr>
          <a:xfrm>
            <a:off x="1055976" y="2188369"/>
            <a:ext cx="10091391" cy="3680416"/>
          </a:xfrm>
          <a:prstGeom prst="rect">
            <a:avLst/>
          </a:prstGeom>
        </p:spPr>
        <p:txBody>
          <a:bodyPr/>
          <a:lstStyle>
            <a:lvl1pPr marL="0" indent="0">
              <a:buNone/>
              <a:defRPr sz="2400" b="1"/>
            </a:lvl1pPr>
          </a:lstStyle>
          <a:p>
            <a:pPr lvl="0"/>
            <a:endParaRPr lang="zh-CN" altLang="en-US" noProof="1"/>
          </a:p>
        </p:txBody>
      </p:sp>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pitchFamily="49"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9" name="图片 8"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3074" name="直接连接符 1031"/>
          <p:cNvSpPr/>
          <p:nvPr userDrawn="1"/>
        </p:nvSpPr>
        <p:spPr>
          <a:xfrm flipV="1">
            <a:off x="2489200" y="609600"/>
            <a:ext cx="9702800" cy="0"/>
          </a:xfrm>
          <a:prstGeom prst="line">
            <a:avLst/>
          </a:prstGeom>
          <a:ln w="9525" cap="flat" cmpd="sng">
            <a:solidFill>
              <a:schemeClr val="tx1"/>
            </a:solidFill>
            <a:prstDash val="solid"/>
            <a:headEnd type="none" w="med" len="med"/>
            <a:tailEnd type="none" w="med" len="med"/>
          </a:ln>
        </p:spPr>
      </p:sp>
      <p:sp>
        <p:nvSpPr>
          <p:cNvPr id="3075" name="直接连接符 1032"/>
          <p:cNvSpPr/>
          <p:nvPr userDrawn="1"/>
        </p:nvSpPr>
        <p:spPr>
          <a:xfrm flipV="1">
            <a:off x="0" y="6248400"/>
            <a:ext cx="12192000" cy="12700"/>
          </a:xfrm>
          <a:prstGeom prst="line">
            <a:avLst/>
          </a:prstGeom>
          <a:ln w="9525" cap="flat" cmpd="sng">
            <a:solidFill>
              <a:schemeClr val="tx1"/>
            </a:solidFill>
            <a:prstDash val="solid"/>
            <a:headEnd type="none" w="med" len="med"/>
            <a:tailEnd type="none" w="med" len="med"/>
          </a:ln>
        </p:spPr>
      </p:sp>
      <p:pic>
        <p:nvPicPr>
          <p:cNvPr id="3076" name="图片 3"/>
          <p:cNvPicPr>
            <a:picLocks noChangeAspect="1"/>
          </p:cNvPicPr>
          <p:nvPr userDrawn="1"/>
        </p:nvPicPr>
        <p:blipFill>
          <a:blip r:embed="rId3"/>
          <a:stretch>
            <a:fillRect/>
          </a:stretch>
        </p:blipFill>
        <p:spPr>
          <a:xfrm>
            <a:off x="31750" y="-19050"/>
            <a:ext cx="3722688" cy="628650"/>
          </a:xfrm>
          <a:prstGeom prst="rect">
            <a:avLst/>
          </a:prstGeom>
          <a:noFill/>
          <a:ln w="9525">
            <a:noFill/>
          </a:ln>
        </p:spPr>
      </p:pic>
      <p:sp>
        <p:nvSpPr>
          <p:cNvPr id="5" name="日期占位符 1"/>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2"/>
          <p:cNvSpPr>
            <a:spLocks noGrp="1"/>
          </p:cNvSpPr>
          <p:nvPr>
            <p:ph type="ftr" sz="quarter" idx="3"/>
          </p:nvPr>
        </p:nvSpPr>
        <p:spPr>
          <a:xfrm>
            <a:off x="4508500" y="6318250"/>
            <a:ext cx="2501900" cy="323850"/>
          </a:xfrm>
          <a:prstGeom prst="rect">
            <a:avLst/>
          </a:prstGeom>
        </p:spPr>
        <p:txBody>
          <a:bodyPr/>
          <a:p>
            <a:pPr lvl="0" eaLnBrk="1" hangingPunct="1">
              <a:buNone/>
            </a:pPr>
            <a:r>
              <a:rPr lang="en-US" altLang="en-US" sz="1600" b="1" dirty="0">
                <a:solidFill>
                  <a:schemeClr val="tx2"/>
                </a:solidFill>
                <a:ea typeface="微软雅黑" panose="020B0503020204020204" pitchFamily="49" charset="-122"/>
              </a:rPr>
              <a:t>   </a:t>
            </a:r>
            <a:endParaRPr lang="en-US" altLang="en-US" sz="1600" b="1" dirty="0">
              <a:solidFill>
                <a:schemeClr val="tx2"/>
              </a:solidFill>
            </a:endParaRPr>
          </a:p>
        </p:txBody>
      </p:sp>
      <p:sp>
        <p:nvSpPr>
          <p:cNvPr id="7" name="灯片编号占位符 3"/>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bl">
  <p:cSld name="标题和表格">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表格占位符 2"/>
          <p:cNvSpPr>
            <a:spLocks noGrp="1"/>
          </p:cNvSpPr>
          <p:nvPr>
            <p:ph type="tbl" idx="1"/>
          </p:nvPr>
        </p:nvSpPr>
        <p:spPr>
          <a:xfrm>
            <a:off x="609600" y="1600201"/>
            <a:ext cx="10972800" cy="4525963"/>
          </a:xfrm>
          <a:prstGeom prst="rect">
            <a:avLst/>
          </a:prstGeom>
        </p:spPr>
        <p:txBody>
          <a:bodyPr/>
          <a:lstStyle/>
          <a:p>
            <a:pPr marL="227330" marR="0" lvl="0" indent="-227330" algn="l" defTabSz="913130" rtl="0" eaLnBrk="0" fontAlgn="base" latinLnBrk="0" hangingPunct="0">
              <a:lnSpc>
                <a:spcPct val="90000"/>
              </a:lnSpc>
              <a:spcBef>
                <a:spcPts val="1000"/>
              </a:spcBef>
              <a:spcAft>
                <a:spcPct val="0"/>
              </a:spcAft>
              <a:buClrTx/>
              <a:buSzTx/>
              <a:buFont typeface="Arial" panose="020B0604020202020204" pitchFamily="34" charset="0"/>
              <a:buChar char="•"/>
              <a:defRPr/>
            </a:pPr>
            <a:endParaRPr kumimoji="0" lang="zh-CN" altLang="en-US" sz="2800" b="0" i="0" u="none" strike="noStrike" kern="120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5" name="页脚占位符 4"/>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灯片编号占位符 5"/>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日期占位符 4"/>
          <p:cNvSpPr>
            <a:spLocks noGrp="1"/>
          </p:cNvSpPr>
          <p:nvPr>
            <p:ph type="dt" sz="half" idx="1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6" name="页脚占位符 5"/>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7" name="灯片编号占位符 6"/>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Only">
  <p:cSld name="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9"/>
            <a:ext cx="10972800" cy="5851525"/>
          </a:xfrm>
          <a:prstGeom prst="rect">
            <a:avLst/>
          </a:prstGeo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3" name="日期占位符 2"/>
          <p:cNvSpPr>
            <a:spLocks noGrp="1"/>
          </p:cNvSpPr>
          <p:nvPr>
            <p:ph type="dt" sz="half" idx="2"/>
          </p:nvPr>
        </p:nvSpPr>
        <p:spPr>
          <a:xfrm>
            <a:off x="609600" y="6245225"/>
            <a:ext cx="2844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4" name="页脚占位符 3"/>
          <p:cNvSpPr>
            <a:spLocks noGrp="1"/>
          </p:cNvSpPr>
          <p:nvPr>
            <p:ph type="ftr" sz="quarter" idx="3"/>
          </p:nvPr>
        </p:nvSpPr>
        <p:spPr>
          <a:xfrm>
            <a:off x="4165600" y="6245225"/>
            <a:ext cx="3860800" cy="476250"/>
          </a:xfrm>
          <a:prstGeom prst="rect">
            <a:avLst/>
          </a:prstGeom>
        </p:spPr>
        <p:txBody>
          <a:bodyPr/>
          <a:lstStyle>
            <a:lvl1pPr eaLnBrk="0" hangingPunct="0">
              <a:buFontTx/>
              <a:buNone/>
              <a:defRPr sz="18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rPr>
              <a:t>南京审计学院 </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5" name="灯片编号占位符 4"/>
          <p:cNvSpPr>
            <a:spLocks noGrp="1"/>
          </p:cNvSpPr>
          <p:nvPr>
            <p:ph type="sldNum" sz="quarter" idx="4"/>
          </p:nvPr>
        </p:nvSpPr>
        <p:spPr>
          <a:xfrm>
            <a:off x="8737600" y="6245225"/>
            <a:ext cx="2844800" cy="476250"/>
          </a:xfrm>
          <a:prstGeom prst="rect">
            <a:avLst/>
          </a:prstGeom>
        </p:spPr>
        <p:txBody>
          <a:bodyPr vert="horz" wrap="square" lIns="91440" tIns="45720" rIns="91440" bIns="45720" numCol="1" anchor="t" anchorCtr="0" compatLnSpc="1"/>
          <a:p>
            <a:pPr lvl="0" eaLnBrk="1" hangingPunct="1">
              <a:buNone/>
            </a:pPr>
            <a:fld id="{9A0DB2DC-4C9A-4742-B13C-FB6460FD3503}" type="slidenum">
              <a:rPr lang="en-US" altLang="zh-CN" sz="1800" dirty="0"/>
            </a:fld>
            <a:endParaRPr lang="en-US" altLang="zh-CN" sz="1800" dirty="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内容与标题">
    <p:bg>
      <p:bgPr>
        <a:blipFill rotWithShape="0">
          <a:blip r:embed="rId2"/>
          <a:stretch>
            <a:fillRect/>
          </a:stretch>
        </a:blipFill>
        <a:effectLst/>
      </p:bgPr>
    </p:bg>
    <p:spTree>
      <p:nvGrpSpPr>
        <p:cNvPr id="1" name=""/>
        <p:cNvGrpSpPr/>
        <p:nvPr/>
      </p:nvGrpSpPr>
      <p:grpSpPr>
        <a:xfrm>
          <a:off x="0" y="0"/>
          <a:ext cx="0" cy="0"/>
          <a:chOff x="0" y="0"/>
          <a:chExt cx="0" cy="0"/>
        </a:xfrm>
      </p:grpSpPr>
      <p:cxnSp>
        <p:nvCxnSpPr>
          <p:cNvPr id="2" name="直接连接符 8"/>
          <p:cNvCxnSpPr/>
          <p:nvPr/>
        </p:nvCxnSpPr>
        <p:spPr>
          <a:xfrm>
            <a:off x="2208213" y="981075"/>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3" name="直接连接符 9"/>
          <p:cNvCxnSpPr/>
          <p:nvPr/>
        </p:nvCxnSpPr>
        <p:spPr>
          <a:xfrm>
            <a:off x="2208213" y="44450"/>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10"/>
          <p:cNvCxnSpPr/>
          <p:nvPr/>
        </p:nvCxnSpPr>
        <p:spPr>
          <a:xfrm>
            <a:off x="2208213" y="115888"/>
            <a:ext cx="9983788"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平行四边形 14"/>
          <p:cNvSpPr/>
          <p:nvPr/>
        </p:nvSpPr>
        <p:spPr>
          <a:xfrm>
            <a:off x="2495550" y="0"/>
            <a:ext cx="2663825" cy="179388"/>
          </a:xfrm>
          <a:prstGeom prst="parallelogram">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任意多边形 15"/>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平行四边形 1"/>
          <p:cNvSpPr/>
          <p:nvPr/>
        </p:nvSpPr>
        <p:spPr>
          <a:xfrm>
            <a:off x="10266363" y="214313"/>
            <a:ext cx="1555750" cy="347663"/>
          </a:xfrm>
          <a:prstGeom prst="parallelogram">
            <a:avLst/>
          </a:prstGeom>
          <a:noFill/>
          <a:ln w="19050">
            <a:solidFill>
              <a:srgbClr val="20517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800" b="0" i="0" u="none" strike="noStrike" kern="1200" cap="none" spc="0" normalizeH="0" baseline="0" noProof="0" dirty="0">
                <a:ln>
                  <a:noFill/>
                </a:ln>
                <a:solidFill>
                  <a:schemeClr val="lt1"/>
                </a:solidFill>
                <a:effectLst/>
                <a:uLnTx/>
                <a:uFillTx/>
                <a:latin typeface="+mn-lt"/>
                <a:ea typeface="+mn-ea"/>
                <a:cs typeface="+mn-cs"/>
              </a:rPr>
              <a:t> </a:t>
            </a:r>
            <a:endParaRPr kumimoji="0" lang="zh-CN" altLang="en-US" sz="1800" b="0" i="0" u="none" strike="noStrike" kern="1200" cap="none" spc="0" normalizeH="0" baseline="0" noProof="0" dirty="0">
              <a:ln>
                <a:noFill/>
              </a:ln>
              <a:solidFill>
                <a:srgbClr val="20517C"/>
              </a:solidFill>
              <a:effectLst/>
              <a:uLnTx/>
              <a:uFillTx/>
              <a:latin typeface="+mn-lt"/>
              <a:ea typeface="+mn-ea"/>
              <a:cs typeface="+mn-cs"/>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86"/>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6"/>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7"/>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8"/>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203" name="组合 119"/>
          <p:cNvGrpSpPr/>
          <p:nvPr userDrawn="1"/>
        </p:nvGrpSpPr>
        <p:grpSpPr>
          <a:xfrm>
            <a:off x="-101600" y="3373438"/>
            <a:ext cx="1944688" cy="144462"/>
            <a:chOff x="-96688" y="2708920"/>
            <a:chExt cx="1943521" cy="144016"/>
          </a:xfrm>
        </p:grpSpPr>
        <p:cxnSp>
          <p:nvCxnSpPr>
            <p:cNvPr id="12" name="直接连接符 120"/>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1"/>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2"/>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3"/>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4"/>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5"/>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6"/>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7"/>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8"/>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9"/>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30"/>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74"/>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75"/>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76"/>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77"/>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8"/>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9"/>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80"/>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81"/>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82"/>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83"/>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84"/>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5"/>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6"/>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7"/>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8"/>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200"/>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204" name="组合 162"/>
          <p:cNvGrpSpPr/>
          <p:nvPr userDrawn="1"/>
        </p:nvGrpSpPr>
        <p:grpSpPr>
          <a:xfrm>
            <a:off x="-541337" y="1084263"/>
            <a:ext cx="2376487" cy="515937"/>
            <a:chOff x="-456728" y="881557"/>
            <a:chExt cx="2376264" cy="515798"/>
          </a:xfrm>
        </p:grpSpPr>
        <p:sp>
          <p:nvSpPr>
            <p:cNvPr id="40" name="六边形 16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16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165"/>
            <p:cNvSpPr/>
            <p:nvPr/>
          </p:nvSpPr>
          <p:spPr>
            <a:xfrm>
              <a:off x="695689" y="881557"/>
              <a:ext cx="1152416" cy="515798"/>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3" name="文本框 166"/>
            <p:cNvSpPr txBox="1">
              <a:spLocks noChangeArrowheads="1"/>
            </p:cNvSpPr>
            <p:nvPr/>
          </p:nvSpPr>
          <p:spPr bwMode="auto">
            <a:xfrm>
              <a:off x="622671" y="1022806"/>
              <a:ext cx="1152416" cy="276151"/>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pitchFamily="49" charset="-122"/>
                <a:cs typeface="+mn-cs"/>
                <a:sym typeface="+mn-lt"/>
              </a:endParaRPr>
            </a:p>
          </p:txBody>
        </p:sp>
        <p:cxnSp>
          <p:nvCxnSpPr>
            <p:cNvPr id="44" name="直接连接符 16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5" name="文本框 168"/>
          <p:cNvSpPr txBox="1">
            <a:spLocks noChangeArrowheads="1"/>
          </p:cNvSpPr>
          <p:nvPr/>
        </p:nvSpPr>
        <p:spPr bwMode="auto">
          <a:xfrm>
            <a:off x="623888" y="933450"/>
            <a:ext cx="935038" cy="277813"/>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Arial" panose="020B0604020202020204" pitchFamily="34" charset="0"/>
              <a:ea typeface="微软雅黑" panose="020B0503020204020204" pitchFamily="49" charset="-122"/>
              <a:cs typeface="+mn-cs"/>
              <a:sym typeface="+mn-lt"/>
            </a:endParaRPr>
          </a:p>
        </p:txBody>
      </p:sp>
      <p:cxnSp>
        <p:nvCxnSpPr>
          <p:cNvPr id="46" name="直接连接符 169"/>
          <p:cNvCxnSpPr/>
          <p:nvPr/>
        </p:nvCxnSpPr>
        <p:spPr>
          <a:xfrm>
            <a:off x="550863" y="1014413"/>
            <a:ext cx="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文本框 170"/>
          <p:cNvSpPr txBox="1">
            <a:spLocks noChangeArrowheads="1"/>
          </p:cNvSpPr>
          <p:nvPr/>
        </p:nvSpPr>
        <p:spPr bwMode="auto">
          <a:xfrm>
            <a:off x="623888" y="942975"/>
            <a:ext cx="576263" cy="327025"/>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49" charset="-122"/>
              <a:cs typeface="+mn-cs"/>
              <a:sym typeface="+mn-lt"/>
            </a:endParaRPr>
          </a:p>
        </p:txBody>
      </p:sp>
      <p:sp>
        <p:nvSpPr>
          <p:cNvPr id="48" name="文本框 171"/>
          <p:cNvSpPr txBox="1">
            <a:spLocks noChangeArrowheads="1"/>
          </p:cNvSpPr>
          <p:nvPr/>
        </p:nvSpPr>
        <p:spPr bwMode="auto">
          <a:xfrm>
            <a:off x="517525" y="1103313"/>
            <a:ext cx="1362075" cy="50165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rPr>
              <a:t>企业合并</a:t>
            </a:r>
            <a:endParaRPr kumimoji="0" lang="en-US" altLang="zh-CN" sz="140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rPr>
              <a:t>概述</a:t>
            </a:r>
            <a:endParaRPr kumimoji="0" lang="en-US" altLang="zh-CN" sz="140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sym typeface="+mn-lt"/>
            </a:endParaRPr>
          </a:p>
        </p:txBody>
      </p:sp>
      <p:sp>
        <p:nvSpPr>
          <p:cNvPr id="49" name="文本框 172"/>
          <p:cNvSpPr txBox="1">
            <a:spLocks noChangeArrowheads="1"/>
          </p:cNvSpPr>
          <p:nvPr/>
        </p:nvSpPr>
        <p:spPr bwMode="auto">
          <a:xfrm>
            <a:off x="106363" y="1154113"/>
            <a:ext cx="360363" cy="3698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1</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50" name="矩形 173"/>
          <p:cNvSpPr/>
          <p:nvPr/>
        </p:nvSpPr>
        <p:spPr>
          <a:xfrm>
            <a:off x="635000" y="1108075"/>
            <a:ext cx="1092200" cy="452438"/>
          </a:xfrm>
          <a:prstGeom prst="rect">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grpSp>
        <p:nvGrpSpPr>
          <p:cNvPr id="8211" name="组合 189"/>
          <p:cNvGrpSpPr/>
          <p:nvPr userDrawn="1"/>
        </p:nvGrpSpPr>
        <p:grpSpPr>
          <a:xfrm>
            <a:off x="-541337" y="1700213"/>
            <a:ext cx="2376487" cy="720725"/>
            <a:chOff x="-456728" y="1704008"/>
            <a:chExt cx="2376264" cy="720080"/>
          </a:xfrm>
        </p:grpSpPr>
        <p:sp>
          <p:nvSpPr>
            <p:cNvPr id="52" name="六边形 1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3" name="直接连接符 1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矩形 192"/>
            <p:cNvSpPr/>
            <p:nvPr/>
          </p:nvSpPr>
          <p:spPr>
            <a:xfrm>
              <a:off x="695689"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55" name="直接连接符 1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6" name="文本框 194"/>
          <p:cNvSpPr txBox="1">
            <a:spLocks noChangeArrowheads="1"/>
          </p:cNvSpPr>
          <p:nvPr/>
        </p:nvSpPr>
        <p:spPr bwMode="auto">
          <a:xfrm>
            <a:off x="681038" y="1731963"/>
            <a:ext cx="1079500" cy="70643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rPr>
              <a:t>同一控制下企业合并的会计处理</a:t>
            </a:r>
            <a:endPar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
        <p:nvSpPr>
          <p:cNvPr id="57" name="文本框 195"/>
          <p:cNvSpPr txBox="1">
            <a:spLocks noChangeArrowheads="1"/>
          </p:cNvSpPr>
          <p:nvPr/>
        </p:nvSpPr>
        <p:spPr bwMode="auto">
          <a:xfrm>
            <a:off x="106363" y="19081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2</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8214" name="组合 196"/>
          <p:cNvGrpSpPr/>
          <p:nvPr userDrawn="1"/>
        </p:nvGrpSpPr>
        <p:grpSpPr>
          <a:xfrm>
            <a:off x="-542925" y="2536825"/>
            <a:ext cx="2376488" cy="719138"/>
            <a:chOff x="-456728" y="1704008"/>
            <a:chExt cx="2376264" cy="720080"/>
          </a:xfrm>
        </p:grpSpPr>
        <p:sp>
          <p:nvSpPr>
            <p:cNvPr id="59" name="六边形 197"/>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60" name="直接连接符 198"/>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矩形 199"/>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2" name="直接连接符 20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文本框 202"/>
          <p:cNvSpPr txBox="1">
            <a:spLocks noChangeArrowheads="1"/>
          </p:cNvSpPr>
          <p:nvPr/>
        </p:nvSpPr>
        <p:spPr bwMode="auto">
          <a:xfrm>
            <a:off x="106363" y="27336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3</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64" name="文本框 205"/>
          <p:cNvSpPr txBox="1">
            <a:spLocks noChangeArrowheads="1"/>
          </p:cNvSpPr>
          <p:nvPr/>
        </p:nvSpPr>
        <p:spPr bwMode="auto">
          <a:xfrm>
            <a:off x="619125" y="2555875"/>
            <a:ext cx="1187450" cy="70643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rPr>
              <a:t>非同一控制下企业合并的会计处理</a:t>
            </a:r>
            <a:endParaRPr kumimoji="0" lang="zh-CN" altLang="en-US" sz="1400" b="0" i="0" u="none" strike="noStrike" kern="1200" cap="none" spc="0" normalizeH="0" baseline="0" noProof="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cxnSp>
        <p:nvCxnSpPr>
          <p:cNvPr id="65" name="直接连接符 239"/>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240"/>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直接连接符 241"/>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任意多边形 67"/>
          <p:cNvSpPr/>
          <p:nvPr/>
        </p:nvSpPr>
        <p:spPr>
          <a:xfrm>
            <a:off x="4968875" y="620713"/>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69" name="任意多边形 68"/>
          <p:cNvSpPr/>
          <p:nvPr/>
        </p:nvSpPr>
        <p:spPr>
          <a:xfrm>
            <a:off x="4943475" y="392113"/>
            <a:ext cx="7259638" cy="84138"/>
          </a:xfrm>
          <a:custGeom>
            <a:avLst/>
            <a:gdLst>
              <a:gd name="connsiteX0" fmla="*/ 6841539 w 7258450"/>
              <a:gd name="connsiteY0" fmla="*/ 0 h 84025"/>
              <a:gd name="connsiteX1" fmla="*/ 7258450 w 7258450"/>
              <a:gd name="connsiteY1" fmla="*/ 0 h 84025"/>
              <a:gd name="connsiteX2" fmla="*/ 7258450 w 7258450"/>
              <a:gd name="connsiteY2" fmla="*/ 84025 h 84025"/>
              <a:gd name="connsiteX3" fmla="*/ 6820532 w 7258450"/>
              <a:gd name="connsiteY3" fmla="*/ 84025 h 84025"/>
              <a:gd name="connsiteX4" fmla="*/ 0 w 7258450"/>
              <a:gd name="connsiteY4" fmla="*/ 0 h 84025"/>
              <a:gd name="connsiteX5" fmla="*/ 5373300 w 7258450"/>
              <a:gd name="connsiteY5" fmla="*/ 0 h 84025"/>
              <a:gd name="connsiteX6" fmla="*/ 5352293 w 7258450"/>
              <a:gd name="connsiteY6" fmla="*/ 84025 h 84025"/>
              <a:gd name="connsiteX7" fmla="*/ 0 w 7258450"/>
              <a:gd name="connsiteY7" fmla="*/ 84025 h 8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58450" h="84025">
                <a:moveTo>
                  <a:pt x="6841539" y="0"/>
                </a:moveTo>
                <a:lnTo>
                  <a:pt x="7258450" y="0"/>
                </a:lnTo>
                <a:lnTo>
                  <a:pt x="7258450" y="84025"/>
                </a:lnTo>
                <a:lnTo>
                  <a:pt x="6820532" y="84025"/>
                </a:lnTo>
                <a:close/>
                <a:moveTo>
                  <a:pt x="0" y="0"/>
                </a:moveTo>
                <a:lnTo>
                  <a:pt x="5373300" y="0"/>
                </a:lnTo>
                <a:lnTo>
                  <a:pt x="5352293"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ea"/>
              <a:sym typeface="+mn-lt"/>
            </a:endParaRPr>
          </a:p>
        </p:txBody>
      </p:sp>
      <p:sp>
        <p:nvSpPr>
          <p:cNvPr id="70" name="文本框 72"/>
          <p:cNvSpPr txBox="1">
            <a:spLocks noChangeArrowheads="1"/>
          </p:cNvSpPr>
          <p:nvPr/>
        </p:nvSpPr>
        <p:spPr bwMode="auto">
          <a:xfrm>
            <a:off x="10631488" y="215900"/>
            <a:ext cx="1171575" cy="3556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95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微软雅黑" panose="020B0503020204020204" pitchFamily="49" charset="-122"/>
                <a:ea typeface="微软雅黑" panose="020B0503020204020204" pitchFamily="49" charset="-122"/>
                <a:cs typeface="+mn-cs"/>
              </a:rPr>
              <a:t>返回首页</a:t>
            </a:r>
            <a:endParaRPr kumimoji="0" lang="zh-CN" altLang="en-US" sz="1800" b="0" i="0" u="none" strike="noStrike" kern="1200" cap="none" spc="0" normalizeH="0" baseline="0" noProof="0" dirty="0">
              <a:ln>
                <a:noFill/>
              </a:ln>
              <a:solidFill>
                <a:srgbClr val="20517C"/>
              </a:solidFill>
              <a:effectLst/>
              <a:uLnTx/>
              <a:uFillTx/>
              <a:latin typeface="微软雅黑" panose="020B0503020204020204" pitchFamily="49" charset="-122"/>
              <a:ea typeface="微软雅黑" panose="020B0503020204020204" pitchFamily="49" charset="-122"/>
              <a:cs typeface="+mn-cs"/>
            </a:endParaRPr>
          </a:p>
        </p:txBody>
      </p:sp>
      <p:sp>
        <p:nvSpPr>
          <p:cNvPr id="71" name="KSO_Shape"/>
          <p:cNvSpPr/>
          <p:nvPr/>
        </p:nvSpPr>
        <p:spPr>
          <a:xfrm>
            <a:off x="10394950" y="274638"/>
            <a:ext cx="211138" cy="227013"/>
          </a:xfrm>
          <a:custGeom>
            <a:avLst/>
            <a:gdLst>
              <a:gd name="connsiteX0" fmla="*/ 84274 w 494050"/>
              <a:gd name="connsiteY0" fmla="*/ 98107 h 531069"/>
              <a:gd name="connsiteX1" fmla="*/ 84423 w 494050"/>
              <a:gd name="connsiteY1" fmla="*/ 98165 h 531069"/>
              <a:gd name="connsiteX2" fmla="*/ 83683 w 494050"/>
              <a:gd name="connsiteY2" fmla="*/ 98867 h 531069"/>
              <a:gd name="connsiteX3" fmla="*/ 423146 w 494050"/>
              <a:gd name="connsiteY3" fmla="*/ 0 h 531069"/>
              <a:gd name="connsiteX4" fmla="*/ 395440 w 494050"/>
              <a:gd name="connsiteY4" fmla="*/ 62229 h 531069"/>
              <a:gd name="connsiteX5" fmla="*/ 406255 w 494050"/>
              <a:gd name="connsiteY5" fmla="*/ 71591 h 531069"/>
              <a:gd name="connsiteX6" fmla="*/ 494044 w 494050"/>
              <a:gd name="connsiteY6" fmla="*/ 276386 h 531069"/>
              <a:gd name="connsiteX7" fmla="*/ 493844 w 494050"/>
              <a:gd name="connsiteY7" fmla="*/ 291720 h 531069"/>
              <a:gd name="connsiteX8" fmla="*/ 489376 w 494050"/>
              <a:gd name="connsiteY8" fmla="*/ 331393 h 531069"/>
              <a:gd name="connsiteX9" fmla="*/ 274337 w 494050"/>
              <a:gd name="connsiteY9" fmla="*/ 529541 h 531069"/>
              <a:gd name="connsiteX10" fmla="*/ 20946 w 494050"/>
              <a:gd name="connsiteY10" fmla="*/ 383604 h 531069"/>
              <a:gd name="connsiteX11" fmla="*/ 69840 w 494050"/>
              <a:gd name="connsiteY11" fmla="*/ 111994 h 531069"/>
              <a:gd name="connsiteX12" fmla="*/ 83683 w 494050"/>
              <a:gd name="connsiteY12" fmla="*/ 98867 h 531069"/>
              <a:gd name="connsiteX13" fmla="*/ 82441 w 494050"/>
              <a:gd name="connsiteY13" fmla="*/ 100464 h 531069"/>
              <a:gd name="connsiteX14" fmla="*/ 46275 w 494050"/>
              <a:gd name="connsiteY14" fmla="*/ 342257 h 531069"/>
              <a:gd name="connsiteX15" fmla="*/ 231312 w 494050"/>
              <a:gd name="connsiteY15" fmla="*/ 478390 h 531069"/>
              <a:gd name="connsiteX16" fmla="*/ 425060 w 494050"/>
              <a:gd name="connsiteY16" fmla="*/ 284642 h 531069"/>
              <a:gd name="connsiteX17" fmla="*/ 362655 w 494050"/>
              <a:gd name="connsiteY17" fmla="*/ 142208 h 531069"/>
              <a:gd name="connsiteX18" fmla="*/ 360587 w 494050"/>
              <a:gd name="connsiteY18" fmla="*/ 140509 h 531069"/>
              <a:gd name="connsiteX19" fmla="*/ 336426 w 494050"/>
              <a:gd name="connsiteY19" fmla="*/ 194776 h 531069"/>
              <a:gd name="connsiteX20" fmla="*/ 214880 w 494050"/>
              <a:gd name="connsiteY20" fmla="*/ 23967 h 531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4050" h="531069">
                <a:moveTo>
                  <a:pt x="84274" y="98107"/>
                </a:moveTo>
                <a:cubicBezTo>
                  <a:pt x="84621" y="97719"/>
                  <a:pt x="84687" y="97734"/>
                  <a:pt x="84423" y="98165"/>
                </a:cubicBezTo>
                <a:lnTo>
                  <a:pt x="83683" y="98867"/>
                </a:lnTo>
                <a:close/>
                <a:moveTo>
                  <a:pt x="423146" y="0"/>
                </a:moveTo>
                <a:lnTo>
                  <a:pt x="395440" y="62229"/>
                </a:lnTo>
                <a:lnTo>
                  <a:pt x="406255" y="71591"/>
                </a:lnTo>
                <a:cubicBezTo>
                  <a:pt x="473633" y="133566"/>
                  <a:pt x="493625" y="204832"/>
                  <a:pt x="494044" y="276386"/>
                </a:cubicBezTo>
                <a:cubicBezTo>
                  <a:pt x="494073" y="281497"/>
                  <a:pt x="494003" y="286610"/>
                  <a:pt x="493844" y="291720"/>
                </a:cubicBezTo>
                <a:cubicBezTo>
                  <a:pt x="493432" y="304888"/>
                  <a:pt x="491960" y="318150"/>
                  <a:pt x="489376" y="331393"/>
                </a:cubicBezTo>
                <a:cubicBezTo>
                  <a:pt x="468702" y="437339"/>
                  <a:pt x="381617" y="517584"/>
                  <a:pt x="274337" y="529541"/>
                </a:cubicBezTo>
                <a:cubicBezTo>
                  <a:pt x="167057" y="541499"/>
                  <a:pt x="64440" y="482398"/>
                  <a:pt x="20946" y="383604"/>
                </a:cubicBezTo>
                <a:cubicBezTo>
                  <a:pt x="-19829" y="290984"/>
                  <a:pt x="215" y="183599"/>
                  <a:pt x="69840" y="111994"/>
                </a:cubicBezTo>
                <a:lnTo>
                  <a:pt x="83683" y="98867"/>
                </a:lnTo>
                <a:lnTo>
                  <a:pt x="82441" y="100464"/>
                </a:lnTo>
                <a:cubicBezTo>
                  <a:pt x="70421" y="116975"/>
                  <a:pt x="13101" y="209765"/>
                  <a:pt x="46275" y="342257"/>
                </a:cubicBezTo>
                <a:cubicBezTo>
                  <a:pt x="70805" y="421126"/>
                  <a:pt x="144371" y="478390"/>
                  <a:pt x="231312" y="478390"/>
                </a:cubicBezTo>
                <a:cubicBezTo>
                  <a:pt x="338316" y="478390"/>
                  <a:pt x="425060" y="391646"/>
                  <a:pt x="425060" y="284642"/>
                </a:cubicBezTo>
                <a:cubicBezTo>
                  <a:pt x="425060" y="228319"/>
                  <a:pt x="401027" y="177609"/>
                  <a:pt x="362655" y="142208"/>
                </a:cubicBezTo>
                <a:lnTo>
                  <a:pt x="360587" y="140509"/>
                </a:lnTo>
                <a:lnTo>
                  <a:pt x="336426" y="194776"/>
                </a:lnTo>
                <a:lnTo>
                  <a:pt x="214880" y="23967"/>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2" name="文本框 105">
            <a:hlinkClick r:id="rId3" action="ppaction://hlinkfile"/>
          </p:cNvPr>
          <p:cNvSpPr txBox="1">
            <a:spLocks noChangeArrowheads="1"/>
          </p:cNvSpPr>
          <p:nvPr/>
        </p:nvSpPr>
        <p:spPr bwMode="auto">
          <a:xfrm>
            <a:off x="623888" y="4083050"/>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文本框 106">
            <a:hlinkClick r:id="rId4" action="ppaction://hlinkfile"/>
          </p:cNvPr>
          <p:cNvSpPr txBox="1">
            <a:spLocks noChangeArrowheads="1"/>
          </p:cNvSpPr>
          <p:nvPr/>
        </p:nvSpPr>
        <p:spPr bwMode="auto">
          <a:xfrm>
            <a:off x="550863" y="3578225"/>
            <a:ext cx="12239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微软雅黑" panose="020B0503020204020204" pitchFamily="49" charset="-122"/>
                <a:ea typeface="宋体" panose="02010600030101010101" pitchFamily="2" charset="-122"/>
                <a:cs typeface="+mn-cs"/>
                <a:sym typeface="+mn-lt"/>
              </a:rPr>
              <a:t>CPA</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4" name="文本框 107">
            <a:hlinkClick r:id="rId5" action="ppaction://hlinkfile"/>
          </p:cNvPr>
          <p:cNvSpPr txBox="1">
            <a:spLocks noChangeArrowheads="1"/>
          </p:cNvSpPr>
          <p:nvPr/>
        </p:nvSpPr>
        <p:spPr bwMode="auto">
          <a:xfrm>
            <a:off x="623888" y="4614863"/>
            <a:ext cx="10080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5" name="文本框 108">
            <a:hlinkClick r:id="rId6" action="ppaction://hlinkfile"/>
          </p:cNvPr>
          <p:cNvSpPr txBox="1">
            <a:spLocks noChangeArrowheads="1"/>
          </p:cNvSpPr>
          <p:nvPr/>
        </p:nvSpPr>
        <p:spPr bwMode="auto">
          <a:xfrm>
            <a:off x="623888" y="5119688"/>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6" name="文本框 109">
            <a:hlinkClick r:id="rId7" action="ppaction://hlinkfile"/>
          </p:cNvPr>
          <p:cNvSpPr txBox="1">
            <a:spLocks noChangeArrowheads="1"/>
          </p:cNvSpPr>
          <p:nvPr/>
        </p:nvSpPr>
        <p:spPr bwMode="auto">
          <a:xfrm>
            <a:off x="582613" y="5637213"/>
            <a:ext cx="1081088"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7" name="文本框 110">
            <a:hlinkClick r:id="rId8" action="ppaction://hlinkfile"/>
          </p:cNvPr>
          <p:cNvSpPr txBox="1">
            <a:spLocks noChangeArrowheads="1"/>
          </p:cNvSpPr>
          <p:nvPr/>
        </p:nvSpPr>
        <p:spPr bwMode="auto">
          <a:xfrm>
            <a:off x="623888" y="6165850"/>
            <a:ext cx="1079500"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8" name="Freeform 9"/>
          <p:cNvSpPr>
            <a:spLocks noEditPoints="1" noChangeArrowheads="1"/>
          </p:cNvSpPr>
          <p:nvPr/>
        </p:nvSpPr>
        <p:spPr bwMode="auto">
          <a:xfrm>
            <a:off x="263525" y="4106863"/>
            <a:ext cx="290513" cy="287338"/>
          </a:xfrm>
          <a:custGeom>
            <a:avLst/>
            <a:gdLst>
              <a:gd name="T0" fmla="*/ 99 w 197"/>
              <a:gd name="T1" fmla="*/ 0 h 196"/>
              <a:gd name="T2" fmla="*/ 0 w 197"/>
              <a:gd name="T3" fmla="*/ 98 h 196"/>
              <a:gd name="T4" fmla="*/ 99 w 197"/>
              <a:gd name="T5" fmla="*/ 196 h 196"/>
              <a:gd name="T6" fmla="*/ 197 w 197"/>
              <a:gd name="T7" fmla="*/ 98 h 196"/>
              <a:gd name="T8" fmla="*/ 99 w 197"/>
              <a:gd name="T9" fmla="*/ 0 h 196"/>
              <a:gd name="T10" fmla="*/ 99 w 197"/>
              <a:gd name="T11" fmla="*/ 174 h 196"/>
              <a:gd name="T12" fmla="*/ 23 w 197"/>
              <a:gd name="T13" fmla="*/ 98 h 196"/>
              <a:gd name="T14" fmla="*/ 99 w 197"/>
              <a:gd name="T15" fmla="*/ 22 h 196"/>
              <a:gd name="T16" fmla="*/ 174 w 197"/>
              <a:gd name="T17" fmla="*/ 98 h 196"/>
              <a:gd name="T18" fmla="*/ 99 w 197"/>
              <a:gd name="T19" fmla="*/ 174 h 196"/>
              <a:gd name="T20" fmla="*/ 56 w 197"/>
              <a:gd name="T21" fmla="*/ 141 h 196"/>
              <a:gd name="T22" fmla="*/ 115 w 197"/>
              <a:gd name="T23" fmla="*/ 114 h 196"/>
              <a:gd name="T24" fmla="*/ 141 w 197"/>
              <a:gd name="T25" fmla="*/ 55 h 196"/>
              <a:gd name="T26" fmla="*/ 83 w 197"/>
              <a:gd name="T27" fmla="*/ 82 h 196"/>
              <a:gd name="T28" fmla="*/ 56 w 197"/>
              <a:gd name="T29" fmla="*/ 141 h 196"/>
              <a:gd name="T30" fmla="*/ 109 w 197"/>
              <a:gd name="T31" fmla="*/ 109 h 196"/>
              <a:gd name="T32" fmla="*/ 66 w 197"/>
              <a:gd name="T33" fmla="*/ 130 h 196"/>
              <a:gd name="T34" fmla="*/ 88 w 197"/>
              <a:gd name="T35" fmla="*/ 87 h 196"/>
              <a:gd name="T36" fmla="*/ 109 w 197"/>
              <a:gd name="T37" fmla="*/ 10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solidFill>
          <a:ln>
            <a:noFill/>
          </a:ln>
        </p:spPr>
        <p:txBody>
          <a:bodyPr/>
          <a:lstStyle>
            <a:lvl1pPr>
              <a:defRPr sz="2000">
                <a:solidFill>
                  <a:schemeClr val="tx1"/>
                </a:solidFill>
                <a:latin typeface="Arial" panose="020B0604020202020204" pitchFamily="34" charset="0"/>
                <a:ea typeface="微软雅黑" panose="020B0503020204020204" pitchFamily="49" charset="-122"/>
              </a:defRPr>
            </a:lvl1pPr>
            <a:lvl2pPr>
              <a:defRPr sz="2000">
                <a:solidFill>
                  <a:schemeClr val="tx1"/>
                </a:solidFill>
                <a:latin typeface="Arial" panose="020B0604020202020204" pitchFamily="34" charset="0"/>
                <a:ea typeface="微软雅黑" panose="020B0503020204020204" pitchFamily="49" charset="-122"/>
              </a:defRPr>
            </a:lvl2pPr>
            <a:lvl3pPr>
              <a:defRPr sz="2000">
                <a:solidFill>
                  <a:schemeClr val="tx1"/>
                </a:solidFill>
                <a:latin typeface="Arial" panose="020B0604020202020204" pitchFamily="34" charset="0"/>
                <a:ea typeface="微软雅黑" panose="020B0503020204020204" pitchFamily="49" charset="-122"/>
              </a:defRPr>
            </a:lvl3pPr>
            <a:lvl4pPr>
              <a:defRPr sz="2000">
                <a:solidFill>
                  <a:schemeClr val="tx1"/>
                </a:solidFill>
                <a:latin typeface="Arial" panose="020B0604020202020204" pitchFamily="34" charset="0"/>
                <a:ea typeface="微软雅黑" panose="020B0503020204020204" pitchFamily="49" charset="-122"/>
              </a:defRPr>
            </a:lvl4pPr>
            <a:lvl5pPr>
              <a:defRPr sz="2000">
                <a:solidFill>
                  <a:schemeClr val="tx1"/>
                </a:solidFill>
                <a:latin typeface="Arial" panose="020B0604020202020204" pitchFamily="34" charset="0"/>
                <a:ea typeface="微软雅黑" panose="020B0503020204020204" pitchFamily="49" charset="-122"/>
              </a:defRPr>
            </a:lvl5pPr>
            <a:lvl6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6pPr>
            <a:lvl7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7pPr>
            <a:lvl8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8pPr>
            <a:lvl9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79"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sp>
        <p:nvSpPr>
          <p:cNvPr id="80"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81"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82"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83"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pic>
        <p:nvPicPr>
          <p:cNvPr id="8236"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5"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7"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2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8" name="文本框 190"/>
          <p:cNvSpPr txBox="1">
            <a:spLocks noChangeArrowheads="1"/>
          </p:cNvSpPr>
          <p:nvPr/>
        </p:nvSpPr>
        <p:spPr bwMode="auto">
          <a:xfrm>
            <a:off x="338138" y="387350"/>
            <a:ext cx="1220788" cy="5603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 第三章</a:t>
            </a:r>
            <a:endParaRPr kumimoji="0" lang="en-US" altLang="zh-CN"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企业合并</a:t>
            </a:r>
            <a:endPar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2_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任意多边形 96"/>
          <p:cNvSpPr/>
          <p:nvPr/>
        </p:nvSpPr>
        <p:spPr>
          <a:xfrm>
            <a:off x="4968875" y="692150"/>
            <a:ext cx="7223125" cy="84138"/>
          </a:xfrm>
          <a:custGeom>
            <a:avLst/>
            <a:gdLst>
              <a:gd name="connsiteX0" fmla="*/ 0 w 7223124"/>
              <a:gd name="connsiteY0" fmla="*/ 0 h 84025"/>
              <a:gd name="connsiteX1" fmla="*/ 7223124 w 7223124"/>
              <a:gd name="connsiteY1" fmla="*/ 0 h 84025"/>
              <a:gd name="connsiteX2" fmla="*/ 7223124 w 7223124"/>
              <a:gd name="connsiteY2" fmla="*/ 84025 h 84025"/>
              <a:gd name="connsiteX3" fmla="*/ 0 w 7223124"/>
              <a:gd name="connsiteY3" fmla="*/ 84025 h 84025"/>
            </a:gdLst>
            <a:ahLst/>
            <a:cxnLst>
              <a:cxn ang="0">
                <a:pos x="connsiteX0" y="connsiteY0"/>
              </a:cxn>
              <a:cxn ang="0">
                <a:pos x="connsiteX1" y="connsiteY1"/>
              </a:cxn>
              <a:cxn ang="0">
                <a:pos x="connsiteX2" y="connsiteY2"/>
              </a:cxn>
              <a:cxn ang="0">
                <a:pos x="connsiteX3" y="connsiteY3"/>
              </a:cxn>
            </a:cxnLst>
            <a:rect l="l" t="t" r="r" b="b"/>
            <a:pathLst>
              <a:path w="7223124" h="84025">
                <a:moveTo>
                  <a:pt x="0" y="0"/>
                </a:moveTo>
                <a:lnTo>
                  <a:pt x="7223124" y="0"/>
                </a:lnTo>
                <a:lnTo>
                  <a:pt x="7223124" y="84025"/>
                </a:lnTo>
                <a:lnTo>
                  <a:pt x="0" y="84025"/>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3" name="直接连接符 97"/>
          <p:cNvCxnSpPr/>
          <p:nvPr/>
        </p:nvCxnSpPr>
        <p:spPr>
          <a:xfrm>
            <a:off x="4943475" y="44450"/>
            <a:ext cx="7561263"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cxnSp>
        <p:nvCxnSpPr>
          <p:cNvPr id="4" name="直接连接符 98"/>
          <p:cNvCxnSpPr/>
          <p:nvPr/>
        </p:nvCxnSpPr>
        <p:spPr>
          <a:xfrm>
            <a:off x="4800600" y="115888"/>
            <a:ext cx="7775575" cy="0"/>
          </a:xfrm>
          <a:prstGeom prst="line">
            <a:avLst/>
          </a:prstGeom>
          <a:ln>
            <a:solidFill>
              <a:srgbClr val="20517C"/>
            </a:solidFill>
          </a:ln>
        </p:spPr>
        <p:style>
          <a:lnRef idx="1">
            <a:schemeClr val="accent1"/>
          </a:lnRef>
          <a:fillRef idx="0">
            <a:schemeClr val="accent1"/>
          </a:fillRef>
          <a:effectRef idx="0">
            <a:schemeClr val="accent1"/>
          </a:effectRef>
          <a:fontRef idx="minor">
            <a:schemeClr val="tx1"/>
          </a:fontRef>
        </p:style>
      </p:cxnSp>
      <p:sp>
        <p:nvSpPr>
          <p:cNvPr id="5" name="任意多边形 102"/>
          <p:cNvSpPr/>
          <p:nvPr/>
        </p:nvSpPr>
        <p:spPr>
          <a:xfrm>
            <a:off x="2551113" y="0"/>
            <a:ext cx="2498725" cy="179388"/>
          </a:xfrm>
          <a:custGeom>
            <a:avLst/>
            <a:gdLst>
              <a:gd name="connsiteX0" fmla="*/ 2286898 w 2497501"/>
              <a:gd name="connsiteY0" fmla="*/ 0 h 180032"/>
              <a:gd name="connsiteX1" fmla="*/ 2497501 w 2497501"/>
              <a:gd name="connsiteY1" fmla="*/ 0 h 180032"/>
              <a:gd name="connsiteX2" fmla="*/ 2370843 w 2497501"/>
              <a:gd name="connsiteY2" fmla="*/ 180032 h 180032"/>
              <a:gd name="connsiteX3" fmla="*/ 2160240 w 2497501"/>
              <a:gd name="connsiteY3" fmla="*/ 180032 h 180032"/>
              <a:gd name="connsiteX4" fmla="*/ 1854850 w 2497501"/>
              <a:gd name="connsiteY4" fmla="*/ 0 h 180032"/>
              <a:gd name="connsiteX5" fmla="*/ 2065453 w 2497501"/>
              <a:gd name="connsiteY5" fmla="*/ 0 h 180032"/>
              <a:gd name="connsiteX6" fmla="*/ 1938795 w 2497501"/>
              <a:gd name="connsiteY6" fmla="*/ 180032 h 180032"/>
              <a:gd name="connsiteX7" fmla="*/ 1728192 w 2497501"/>
              <a:gd name="connsiteY7" fmla="*/ 180032 h 180032"/>
              <a:gd name="connsiteX8" fmla="*/ 1422802 w 2497501"/>
              <a:gd name="connsiteY8" fmla="*/ 0 h 180032"/>
              <a:gd name="connsiteX9" fmla="*/ 1633405 w 2497501"/>
              <a:gd name="connsiteY9" fmla="*/ 0 h 180032"/>
              <a:gd name="connsiteX10" fmla="*/ 1506747 w 2497501"/>
              <a:gd name="connsiteY10" fmla="*/ 180032 h 180032"/>
              <a:gd name="connsiteX11" fmla="*/ 1296144 w 2497501"/>
              <a:gd name="connsiteY11" fmla="*/ 180032 h 180032"/>
              <a:gd name="connsiteX12" fmla="*/ 990754 w 2497501"/>
              <a:gd name="connsiteY12" fmla="*/ 0 h 180032"/>
              <a:gd name="connsiteX13" fmla="*/ 1201357 w 2497501"/>
              <a:gd name="connsiteY13" fmla="*/ 0 h 180032"/>
              <a:gd name="connsiteX14" fmla="*/ 1074699 w 2497501"/>
              <a:gd name="connsiteY14" fmla="*/ 180032 h 180032"/>
              <a:gd name="connsiteX15" fmla="*/ 864096 w 2497501"/>
              <a:gd name="connsiteY15" fmla="*/ 180032 h 180032"/>
              <a:gd name="connsiteX16" fmla="*/ 558706 w 2497501"/>
              <a:gd name="connsiteY16" fmla="*/ 0 h 180032"/>
              <a:gd name="connsiteX17" fmla="*/ 769309 w 2497501"/>
              <a:gd name="connsiteY17" fmla="*/ 0 h 180032"/>
              <a:gd name="connsiteX18" fmla="*/ 642651 w 2497501"/>
              <a:gd name="connsiteY18" fmla="*/ 180032 h 180032"/>
              <a:gd name="connsiteX19" fmla="*/ 432048 w 2497501"/>
              <a:gd name="connsiteY19" fmla="*/ 180032 h 180032"/>
              <a:gd name="connsiteX20" fmla="*/ 126658 w 2497501"/>
              <a:gd name="connsiteY20" fmla="*/ 0 h 180032"/>
              <a:gd name="connsiteX21" fmla="*/ 337261 w 2497501"/>
              <a:gd name="connsiteY21" fmla="*/ 0 h 180032"/>
              <a:gd name="connsiteX22" fmla="*/ 210603 w 2497501"/>
              <a:gd name="connsiteY22" fmla="*/ 180032 h 180032"/>
              <a:gd name="connsiteX23" fmla="*/ 0 w 2497501"/>
              <a:gd name="connsiteY23" fmla="*/ 180032 h 18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7501" h="180032">
                <a:moveTo>
                  <a:pt x="2286898" y="0"/>
                </a:moveTo>
                <a:lnTo>
                  <a:pt x="2497501" y="0"/>
                </a:lnTo>
                <a:lnTo>
                  <a:pt x="2370843" y="180032"/>
                </a:lnTo>
                <a:lnTo>
                  <a:pt x="2160240" y="180032"/>
                </a:lnTo>
                <a:close/>
                <a:moveTo>
                  <a:pt x="1854850" y="0"/>
                </a:moveTo>
                <a:lnTo>
                  <a:pt x="2065453" y="0"/>
                </a:lnTo>
                <a:lnTo>
                  <a:pt x="1938795" y="180032"/>
                </a:lnTo>
                <a:lnTo>
                  <a:pt x="1728192" y="180032"/>
                </a:lnTo>
                <a:close/>
                <a:moveTo>
                  <a:pt x="1422802" y="0"/>
                </a:moveTo>
                <a:lnTo>
                  <a:pt x="1633405" y="0"/>
                </a:lnTo>
                <a:lnTo>
                  <a:pt x="1506747" y="180032"/>
                </a:lnTo>
                <a:lnTo>
                  <a:pt x="1296144" y="180032"/>
                </a:lnTo>
                <a:close/>
                <a:moveTo>
                  <a:pt x="990754" y="0"/>
                </a:moveTo>
                <a:lnTo>
                  <a:pt x="1201357" y="0"/>
                </a:lnTo>
                <a:lnTo>
                  <a:pt x="1074699" y="180032"/>
                </a:lnTo>
                <a:lnTo>
                  <a:pt x="864096" y="180032"/>
                </a:lnTo>
                <a:close/>
                <a:moveTo>
                  <a:pt x="558706" y="0"/>
                </a:moveTo>
                <a:lnTo>
                  <a:pt x="769309" y="0"/>
                </a:lnTo>
                <a:lnTo>
                  <a:pt x="642651" y="180032"/>
                </a:lnTo>
                <a:lnTo>
                  <a:pt x="432048" y="180032"/>
                </a:lnTo>
                <a:close/>
                <a:moveTo>
                  <a:pt x="126658" y="0"/>
                </a:moveTo>
                <a:lnTo>
                  <a:pt x="337261" y="0"/>
                </a:lnTo>
                <a:lnTo>
                  <a:pt x="210603"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6" name="任意多边形 103"/>
          <p:cNvSpPr/>
          <p:nvPr/>
        </p:nvSpPr>
        <p:spPr>
          <a:xfrm>
            <a:off x="11857038" y="0"/>
            <a:ext cx="360363" cy="179388"/>
          </a:xfrm>
          <a:custGeom>
            <a:avLst/>
            <a:gdLst>
              <a:gd name="connsiteX0" fmla="*/ 45008 w 360040"/>
              <a:gd name="connsiteY0" fmla="*/ 0 h 180032"/>
              <a:gd name="connsiteX1" fmla="*/ 360040 w 360040"/>
              <a:gd name="connsiteY1" fmla="*/ 0 h 180032"/>
              <a:gd name="connsiteX2" fmla="*/ 360040 w 360040"/>
              <a:gd name="connsiteY2" fmla="*/ 180032 h 180032"/>
              <a:gd name="connsiteX3" fmla="*/ 0 w 360040"/>
              <a:gd name="connsiteY3" fmla="*/ 180032 h 180032"/>
            </a:gdLst>
            <a:ahLst/>
            <a:cxnLst>
              <a:cxn ang="0">
                <a:pos x="connsiteX0" y="connsiteY0"/>
              </a:cxn>
              <a:cxn ang="0">
                <a:pos x="connsiteX1" y="connsiteY1"/>
              </a:cxn>
              <a:cxn ang="0">
                <a:pos x="connsiteX2" y="connsiteY2"/>
              </a:cxn>
              <a:cxn ang="0">
                <a:pos x="connsiteX3" y="connsiteY3"/>
              </a:cxn>
            </a:cxnLst>
            <a:rect l="l" t="t" r="r" b="b"/>
            <a:pathLst>
              <a:path w="360040" h="180032">
                <a:moveTo>
                  <a:pt x="45008" y="0"/>
                </a:moveTo>
                <a:lnTo>
                  <a:pt x="360040" y="0"/>
                </a:lnTo>
                <a:lnTo>
                  <a:pt x="360040" y="180032"/>
                </a:lnTo>
                <a:lnTo>
                  <a:pt x="0" y="180032"/>
                </a:lnTo>
                <a:close/>
              </a:path>
            </a:pathLst>
          </a:cu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7" name="圆角矩形 79"/>
          <p:cNvSpPr/>
          <p:nvPr/>
        </p:nvSpPr>
        <p:spPr>
          <a:xfrm>
            <a:off x="-4762" y="-387350"/>
            <a:ext cx="1847850" cy="7920038"/>
          </a:xfrm>
          <a:prstGeom prst="round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mn-lt"/>
              <a:ea typeface="+mn-ea"/>
              <a:cs typeface="+mn-ea"/>
              <a:sym typeface="+mn-lt"/>
            </a:endParaRPr>
          </a:p>
        </p:txBody>
      </p:sp>
      <p:cxnSp>
        <p:nvCxnSpPr>
          <p:cNvPr id="8" name="直接连接符 114"/>
          <p:cNvCxnSpPr/>
          <p:nvPr/>
        </p:nvCxnSpPr>
        <p:spPr>
          <a:xfrm>
            <a:off x="227013" y="666908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115"/>
          <p:cNvCxnSpPr/>
          <p:nvPr/>
        </p:nvCxnSpPr>
        <p:spPr>
          <a:xfrm>
            <a:off x="227013" y="6597650"/>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116"/>
          <p:cNvCxnSpPr/>
          <p:nvPr/>
        </p:nvCxnSpPr>
        <p:spPr>
          <a:xfrm>
            <a:off x="227013" y="67421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227" name="组合 117"/>
          <p:cNvGrpSpPr/>
          <p:nvPr userDrawn="1"/>
        </p:nvGrpSpPr>
        <p:grpSpPr>
          <a:xfrm>
            <a:off x="-101600" y="3373438"/>
            <a:ext cx="1944688" cy="144462"/>
            <a:chOff x="-96688" y="2708920"/>
            <a:chExt cx="1943521" cy="144016"/>
          </a:xfrm>
        </p:grpSpPr>
        <p:cxnSp>
          <p:nvCxnSpPr>
            <p:cNvPr id="12" name="直接连接符 118"/>
            <p:cNvCxnSpPr/>
            <p:nvPr/>
          </p:nvCxnSpPr>
          <p:spPr>
            <a:xfrm flipH="1">
              <a:off x="119952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19"/>
            <p:cNvCxnSpPr/>
            <p:nvPr/>
          </p:nvCxnSpPr>
          <p:spPr>
            <a:xfrm flipH="1">
              <a:off x="1270916"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20"/>
            <p:cNvCxnSpPr/>
            <p:nvPr/>
          </p:nvCxnSpPr>
          <p:spPr>
            <a:xfrm flipH="1">
              <a:off x="134389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21"/>
            <p:cNvCxnSpPr/>
            <p:nvPr/>
          </p:nvCxnSpPr>
          <p:spPr>
            <a:xfrm flipH="1">
              <a:off x="1415292"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22"/>
            <p:cNvCxnSpPr/>
            <p:nvPr/>
          </p:nvCxnSpPr>
          <p:spPr>
            <a:xfrm flipH="1">
              <a:off x="1488273"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23"/>
            <p:cNvCxnSpPr/>
            <p:nvPr/>
          </p:nvCxnSpPr>
          <p:spPr>
            <a:xfrm flipH="1">
              <a:off x="155966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24"/>
            <p:cNvCxnSpPr/>
            <p:nvPr/>
          </p:nvCxnSpPr>
          <p:spPr>
            <a:xfrm flipH="1">
              <a:off x="1631063"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25"/>
            <p:cNvCxnSpPr/>
            <p:nvPr/>
          </p:nvCxnSpPr>
          <p:spPr>
            <a:xfrm flipH="1">
              <a:off x="1702457"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26"/>
            <p:cNvCxnSpPr/>
            <p:nvPr/>
          </p:nvCxnSpPr>
          <p:spPr>
            <a:xfrm flipH="1">
              <a:off x="1120194"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127"/>
            <p:cNvCxnSpPr/>
            <p:nvPr/>
          </p:nvCxnSpPr>
          <p:spPr>
            <a:xfrm flipH="1">
              <a:off x="105514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128"/>
            <p:cNvCxnSpPr/>
            <p:nvPr/>
          </p:nvCxnSpPr>
          <p:spPr>
            <a:xfrm flipH="1">
              <a:off x="983751"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129"/>
            <p:cNvCxnSpPr/>
            <p:nvPr/>
          </p:nvCxnSpPr>
          <p:spPr>
            <a:xfrm flipH="1">
              <a:off x="91077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130"/>
            <p:cNvCxnSpPr/>
            <p:nvPr/>
          </p:nvCxnSpPr>
          <p:spPr>
            <a:xfrm flipH="1">
              <a:off x="1772265" y="2781720"/>
              <a:ext cx="71395" cy="712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163"/>
            <p:cNvCxnSpPr/>
            <p:nvPr/>
          </p:nvCxnSpPr>
          <p:spPr>
            <a:xfrm flipH="1">
              <a:off x="839375"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169"/>
            <p:cNvCxnSpPr/>
            <p:nvPr/>
          </p:nvCxnSpPr>
          <p:spPr>
            <a:xfrm flipH="1">
              <a:off x="767981"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171"/>
            <p:cNvCxnSpPr/>
            <p:nvPr/>
          </p:nvCxnSpPr>
          <p:spPr>
            <a:xfrm flipH="1">
              <a:off x="695000"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174"/>
            <p:cNvCxnSpPr/>
            <p:nvPr/>
          </p:nvCxnSpPr>
          <p:spPr>
            <a:xfrm flipH="1">
              <a:off x="62360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175"/>
            <p:cNvCxnSpPr/>
            <p:nvPr/>
          </p:nvCxnSpPr>
          <p:spPr>
            <a:xfrm flipH="1">
              <a:off x="55062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176"/>
            <p:cNvCxnSpPr/>
            <p:nvPr/>
          </p:nvCxnSpPr>
          <p:spPr>
            <a:xfrm flipH="1">
              <a:off x="47922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177"/>
            <p:cNvCxnSpPr/>
            <p:nvPr/>
          </p:nvCxnSpPr>
          <p:spPr>
            <a:xfrm flipH="1">
              <a:off x="40783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178"/>
            <p:cNvCxnSpPr/>
            <p:nvPr/>
          </p:nvCxnSpPr>
          <p:spPr>
            <a:xfrm flipH="1">
              <a:off x="334853"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179"/>
            <p:cNvCxnSpPr/>
            <p:nvPr/>
          </p:nvCxnSpPr>
          <p:spPr>
            <a:xfrm flipH="1">
              <a:off x="263459"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180"/>
            <p:cNvCxnSpPr/>
            <p:nvPr/>
          </p:nvCxnSpPr>
          <p:spPr>
            <a:xfrm flipH="1">
              <a:off x="192064" y="2708920"/>
              <a:ext cx="142789"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181"/>
            <p:cNvCxnSpPr/>
            <p:nvPr/>
          </p:nvCxnSpPr>
          <p:spPr>
            <a:xfrm flipH="1">
              <a:off x="119082"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182"/>
            <p:cNvCxnSpPr/>
            <p:nvPr/>
          </p:nvCxnSpPr>
          <p:spPr>
            <a:xfrm flipH="1">
              <a:off x="47688" y="2708920"/>
              <a:ext cx="144375"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183"/>
            <p:cNvCxnSpPr/>
            <p:nvPr/>
          </p:nvCxnSpPr>
          <p:spPr>
            <a:xfrm flipH="1">
              <a:off x="-25294"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184"/>
            <p:cNvCxnSpPr/>
            <p:nvPr/>
          </p:nvCxnSpPr>
          <p:spPr>
            <a:xfrm flipH="1">
              <a:off x="-96688" y="2708920"/>
              <a:ext cx="144376" cy="14401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9228" name="组合 89"/>
          <p:cNvGrpSpPr/>
          <p:nvPr userDrawn="1"/>
        </p:nvGrpSpPr>
        <p:grpSpPr>
          <a:xfrm>
            <a:off x="-541337" y="1700213"/>
            <a:ext cx="2376487" cy="720725"/>
            <a:chOff x="-456728" y="1704008"/>
            <a:chExt cx="2376264" cy="720080"/>
          </a:xfrm>
        </p:grpSpPr>
        <p:sp>
          <p:nvSpPr>
            <p:cNvPr id="40" name="六边形 90"/>
            <p:cNvSpPr/>
            <p:nvPr/>
          </p:nvSpPr>
          <p:spPr>
            <a:xfrm rot="5400000">
              <a:off x="206124" y="1937840"/>
              <a:ext cx="32990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1" name="直接连接符 91"/>
            <p:cNvCxnSpPr/>
            <p:nvPr/>
          </p:nvCxnSpPr>
          <p:spPr>
            <a:xfrm>
              <a:off x="551240" y="2076736"/>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矩形 92"/>
            <p:cNvSpPr/>
            <p:nvPr/>
          </p:nvSpPr>
          <p:spPr>
            <a:xfrm>
              <a:off x="695689" y="1704008"/>
              <a:ext cx="1152416" cy="720080"/>
            </a:xfrm>
            <a:prstGeom prst="rect">
              <a:avLst/>
            </a:prstGeom>
            <a:solidFill>
              <a:srgbClr val="BDD1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43" name="直接连接符 93"/>
            <p:cNvCxnSpPr/>
            <p:nvPr/>
          </p:nvCxnSpPr>
          <p:spPr>
            <a:xfrm>
              <a:off x="-456728" y="2076736"/>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4" name="文本框 94"/>
          <p:cNvSpPr txBox="1">
            <a:spLocks noChangeArrowheads="1"/>
          </p:cNvSpPr>
          <p:nvPr/>
        </p:nvSpPr>
        <p:spPr bwMode="auto">
          <a:xfrm>
            <a:off x="681038" y="1731963"/>
            <a:ext cx="1079500" cy="706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同一控制下企业合并的会计处理</a:t>
            </a:r>
            <a:endParaRPr kumimoji="0" lang="zh-CN" altLang="en-US" sz="14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45" name="矩形 95"/>
          <p:cNvSpPr/>
          <p:nvPr/>
        </p:nvSpPr>
        <p:spPr>
          <a:xfrm>
            <a:off x="646113" y="1724025"/>
            <a:ext cx="1081088" cy="661988"/>
          </a:xfrm>
          <a:prstGeom prst="rect">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46" name="文本框 131"/>
          <p:cNvSpPr txBox="1">
            <a:spLocks noChangeArrowheads="1"/>
          </p:cNvSpPr>
          <p:nvPr/>
        </p:nvSpPr>
        <p:spPr bwMode="auto">
          <a:xfrm>
            <a:off x="106363" y="19081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2</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9232" name="组合 132"/>
          <p:cNvGrpSpPr/>
          <p:nvPr userDrawn="1"/>
        </p:nvGrpSpPr>
        <p:grpSpPr>
          <a:xfrm>
            <a:off x="-541337" y="1084263"/>
            <a:ext cx="2376487" cy="515937"/>
            <a:chOff x="-456728" y="881557"/>
            <a:chExt cx="2376264" cy="515798"/>
          </a:xfrm>
        </p:grpSpPr>
        <p:sp>
          <p:nvSpPr>
            <p:cNvPr id="48" name="六边形 133"/>
            <p:cNvSpPr/>
            <p:nvPr/>
          </p:nvSpPr>
          <p:spPr>
            <a:xfrm rot="5400000">
              <a:off x="206813" y="986280"/>
              <a:ext cx="328524" cy="287311"/>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49" name="直接连接符 134"/>
            <p:cNvCxnSpPr/>
            <p:nvPr/>
          </p:nvCxnSpPr>
          <p:spPr>
            <a:xfrm>
              <a:off x="551240" y="115612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矩形 135"/>
            <p:cNvSpPr/>
            <p:nvPr/>
          </p:nvSpPr>
          <p:spPr>
            <a:xfrm>
              <a:off x="695689" y="881557"/>
              <a:ext cx="1152416" cy="5157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51" name="文本框 136"/>
            <p:cNvSpPr txBox="1">
              <a:spLocks noChangeArrowheads="1"/>
            </p:cNvSpPr>
            <p:nvPr/>
          </p:nvSpPr>
          <p:spPr bwMode="auto">
            <a:xfrm>
              <a:off x="622671" y="1022806"/>
              <a:ext cx="1152416" cy="276151"/>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cxnSp>
          <p:nvCxnSpPr>
            <p:cNvPr id="52" name="直接连接符 137"/>
            <p:cNvCxnSpPr/>
            <p:nvPr/>
          </p:nvCxnSpPr>
          <p:spPr>
            <a:xfrm>
              <a:off x="-456728" y="1156120"/>
              <a:ext cx="6476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3" name="文本框 138"/>
          <p:cNvSpPr txBox="1">
            <a:spLocks noChangeArrowheads="1"/>
          </p:cNvSpPr>
          <p:nvPr/>
        </p:nvSpPr>
        <p:spPr bwMode="auto">
          <a:xfrm>
            <a:off x="623888" y="933450"/>
            <a:ext cx="935038" cy="277813"/>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1" i="0" u="none" strike="noStrike" kern="1200" cap="none" spc="0" normalizeH="0" baseline="0" noProof="0">
              <a:ln>
                <a:noFill/>
              </a:ln>
              <a:solidFill>
                <a:srgbClr val="20517C"/>
              </a:solidFill>
              <a:effectLst/>
              <a:uLnTx/>
              <a:uFillTx/>
              <a:latin typeface="Calibri" panose="020F0502020204030204" pitchFamily="34" charset="0"/>
              <a:ea typeface="宋体" panose="02010600030101010101" pitchFamily="2" charset="-122"/>
              <a:cs typeface="+mn-cs"/>
              <a:sym typeface="+mn-lt"/>
            </a:endParaRPr>
          </a:p>
        </p:txBody>
      </p:sp>
      <p:sp>
        <p:nvSpPr>
          <p:cNvPr id="54" name="文本框 143"/>
          <p:cNvSpPr txBox="1">
            <a:spLocks noChangeArrowheads="1"/>
          </p:cNvSpPr>
          <p:nvPr/>
        </p:nvSpPr>
        <p:spPr bwMode="auto">
          <a:xfrm>
            <a:off x="623888" y="942975"/>
            <a:ext cx="5762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sym typeface="+mn-lt"/>
            </a:endParaRPr>
          </a:p>
        </p:txBody>
      </p:sp>
      <p:sp>
        <p:nvSpPr>
          <p:cNvPr id="55" name="文本框 145"/>
          <p:cNvSpPr txBox="1">
            <a:spLocks noChangeArrowheads="1"/>
          </p:cNvSpPr>
          <p:nvPr/>
        </p:nvSpPr>
        <p:spPr bwMode="auto">
          <a:xfrm>
            <a:off x="517525" y="1103313"/>
            <a:ext cx="1362075" cy="501650"/>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企业合并</a:t>
            </a:r>
            <a:endParaRPr kumimoji="0" lang="en-US" altLang="zh-CN"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概述</a:t>
            </a:r>
            <a:endParaRPr kumimoji="0" lang="en-US" altLang="zh-CN"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sp>
        <p:nvSpPr>
          <p:cNvPr id="56" name="文本框 146"/>
          <p:cNvSpPr txBox="1">
            <a:spLocks noChangeArrowheads="1"/>
          </p:cNvSpPr>
          <p:nvPr/>
        </p:nvSpPr>
        <p:spPr bwMode="auto">
          <a:xfrm>
            <a:off x="106363" y="1154113"/>
            <a:ext cx="360363" cy="3698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1</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grpSp>
        <p:nvGrpSpPr>
          <p:cNvPr id="9237" name="组合 147"/>
          <p:cNvGrpSpPr/>
          <p:nvPr userDrawn="1"/>
        </p:nvGrpSpPr>
        <p:grpSpPr>
          <a:xfrm>
            <a:off x="-542925" y="2536825"/>
            <a:ext cx="2376488" cy="719138"/>
            <a:chOff x="-456728" y="1704008"/>
            <a:chExt cx="2376264" cy="720080"/>
          </a:xfrm>
        </p:grpSpPr>
        <p:sp>
          <p:nvSpPr>
            <p:cNvPr id="58" name="六边形 148"/>
            <p:cNvSpPr/>
            <p:nvPr/>
          </p:nvSpPr>
          <p:spPr>
            <a:xfrm rot="5400000">
              <a:off x="206555" y="1937878"/>
              <a:ext cx="329043" cy="287310"/>
            </a:xfrm>
            <a:prstGeom prst="hexagon">
              <a:avLst/>
            </a:prstGeom>
            <a:solidFill>
              <a:srgbClr val="2051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cxnSp>
          <p:nvCxnSpPr>
            <p:cNvPr id="59" name="直接连接符 149"/>
            <p:cNvCxnSpPr/>
            <p:nvPr/>
          </p:nvCxnSpPr>
          <p:spPr>
            <a:xfrm>
              <a:off x="551240" y="2075970"/>
              <a:ext cx="13682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0" name="矩形 150"/>
            <p:cNvSpPr/>
            <p:nvPr/>
          </p:nvSpPr>
          <p:spPr>
            <a:xfrm>
              <a:off x="695688" y="1704008"/>
              <a:ext cx="115241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srgbClr val="222222"/>
                </a:solidFill>
                <a:effectLst/>
                <a:uLnTx/>
                <a:uFillTx/>
                <a:latin typeface="+mn-lt"/>
                <a:ea typeface="+mn-ea"/>
                <a:cs typeface="+mn-ea"/>
                <a:sym typeface="+mn-lt"/>
              </a:endParaRPr>
            </a:p>
          </p:txBody>
        </p:sp>
        <p:cxnSp>
          <p:nvCxnSpPr>
            <p:cNvPr id="61" name="直接连接符 151"/>
            <p:cNvCxnSpPr/>
            <p:nvPr/>
          </p:nvCxnSpPr>
          <p:spPr>
            <a:xfrm>
              <a:off x="-456728" y="2075970"/>
              <a:ext cx="6476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2" name="文本框 152"/>
          <p:cNvSpPr txBox="1">
            <a:spLocks noChangeArrowheads="1"/>
          </p:cNvSpPr>
          <p:nvPr/>
        </p:nvSpPr>
        <p:spPr bwMode="auto">
          <a:xfrm>
            <a:off x="106363" y="2733675"/>
            <a:ext cx="360363" cy="36830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rPr>
              <a:t>3</a:t>
            </a: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49" charset="-122"/>
              <a:ea typeface="微软雅黑" panose="020B0503020204020204" pitchFamily="49" charset="-122"/>
              <a:cs typeface="+mn-cs"/>
            </a:endParaRPr>
          </a:p>
        </p:txBody>
      </p:sp>
      <p:sp>
        <p:nvSpPr>
          <p:cNvPr id="63" name="文本框 153"/>
          <p:cNvSpPr txBox="1">
            <a:spLocks noChangeArrowheads="1"/>
          </p:cNvSpPr>
          <p:nvPr/>
        </p:nvSpPr>
        <p:spPr bwMode="auto">
          <a:xfrm>
            <a:off x="619125" y="2555875"/>
            <a:ext cx="1187450" cy="706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rPr>
              <a:t>非同一控制下企业合并的会计处理</a:t>
            </a:r>
            <a:endParaRPr kumimoji="0" lang="zh-CN" altLang="en-US" sz="1400" b="0" i="0" u="none" strike="noStrike" kern="1200" cap="none" spc="0" normalizeH="0" baseline="0" noProof="0">
              <a:ln>
                <a:noFill/>
              </a:ln>
              <a:solidFill>
                <a:srgbClr val="222222"/>
              </a:solidFill>
              <a:effectLst/>
              <a:uLnTx/>
              <a:uFillTx/>
              <a:latin typeface="Calibri" panose="020F0502020204030204" pitchFamily="34" charset="0"/>
              <a:ea typeface="宋体" panose="02010600030101010101" pitchFamily="2" charset="-122"/>
              <a:cs typeface="+mn-cs"/>
              <a:sym typeface="+mn-lt"/>
            </a:endParaRPr>
          </a:p>
        </p:txBody>
      </p:sp>
      <p:cxnSp>
        <p:nvCxnSpPr>
          <p:cNvPr id="64" name="直接连接符 154"/>
          <p:cNvCxnSpPr/>
          <p:nvPr/>
        </p:nvCxnSpPr>
        <p:spPr>
          <a:xfrm>
            <a:off x="227013" y="257175"/>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直接连接符 155"/>
          <p:cNvCxnSpPr/>
          <p:nvPr/>
        </p:nvCxnSpPr>
        <p:spPr>
          <a:xfrm>
            <a:off x="227013" y="185738"/>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156"/>
          <p:cNvCxnSpPr/>
          <p:nvPr/>
        </p:nvCxnSpPr>
        <p:spPr>
          <a:xfrm>
            <a:off x="227013" y="328613"/>
            <a:ext cx="14049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7" name="文本框 105">
            <a:hlinkClick r:id="rId3" action="ppaction://hlinkfile"/>
          </p:cNvPr>
          <p:cNvSpPr txBox="1">
            <a:spLocks noChangeArrowheads="1"/>
          </p:cNvSpPr>
          <p:nvPr/>
        </p:nvSpPr>
        <p:spPr bwMode="auto">
          <a:xfrm>
            <a:off x="623888" y="4083050"/>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会计准则</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8" name="文本框 106">
            <a:hlinkClick r:id="rId4" action="ppaction://hlinkfile"/>
          </p:cNvPr>
          <p:cNvSpPr txBox="1">
            <a:spLocks noChangeArrowheads="1"/>
          </p:cNvSpPr>
          <p:nvPr/>
        </p:nvSpPr>
        <p:spPr bwMode="auto">
          <a:xfrm>
            <a:off x="550863" y="3578225"/>
            <a:ext cx="12239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微软雅黑" panose="020B0503020204020204" pitchFamily="49" charset="-122"/>
                <a:ea typeface="宋体" panose="02010600030101010101" pitchFamily="2" charset="-122"/>
                <a:cs typeface="+mn-cs"/>
                <a:sym typeface="+mn-lt"/>
              </a:rPr>
              <a:t>CPA</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考试题</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69" name="文本框 107">
            <a:hlinkClick r:id="rId5" action="ppaction://hlinkfile"/>
          </p:cNvPr>
          <p:cNvSpPr txBox="1">
            <a:spLocks noChangeArrowheads="1"/>
          </p:cNvSpPr>
          <p:nvPr/>
        </p:nvSpPr>
        <p:spPr bwMode="auto">
          <a:xfrm>
            <a:off x="623888" y="4614863"/>
            <a:ext cx="1008063"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教学案列</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0" name="文本框 108">
            <a:hlinkClick r:id="rId6" action="ppaction://hlinkfile"/>
          </p:cNvPr>
          <p:cNvSpPr txBox="1">
            <a:spLocks noChangeArrowheads="1"/>
          </p:cNvSpPr>
          <p:nvPr/>
        </p:nvSpPr>
        <p:spPr bwMode="auto">
          <a:xfrm>
            <a:off x="623888" y="5119688"/>
            <a:ext cx="1008063"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教学大纲</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1" name="文本框 109">
            <a:hlinkClick r:id="rId7" action="ppaction://hlinkfile"/>
          </p:cNvPr>
          <p:cNvSpPr txBox="1">
            <a:spLocks noChangeArrowheads="1"/>
          </p:cNvSpPr>
          <p:nvPr/>
        </p:nvSpPr>
        <p:spPr bwMode="auto">
          <a:xfrm>
            <a:off x="582613" y="5637213"/>
            <a:ext cx="1081088" cy="327025"/>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en-US" altLang="zh-CN"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 </a:t>
            </a: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教学视频</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2" name="文本框 110">
            <a:hlinkClick r:id="rId8" action="ppaction://hlinkfile"/>
          </p:cNvPr>
          <p:cNvSpPr txBox="1">
            <a:spLocks noChangeArrowheads="1"/>
          </p:cNvSpPr>
          <p:nvPr/>
        </p:nvSpPr>
        <p:spPr bwMode="auto">
          <a:xfrm>
            <a:off x="623888" y="6165850"/>
            <a:ext cx="1079500" cy="325438"/>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49" charset="-122"/>
              </a:defRPr>
            </a:lvl1pPr>
            <a:lvl2pPr marL="742950" indent="-285750">
              <a:defRPr>
                <a:solidFill>
                  <a:schemeClr val="tx1"/>
                </a:solidFill>
                <a:latin typeface="Arial" panose="020B0604020202020204" pitchFamily="34" charset="0"/>
                <a:ea typeface="微软雅黑" panose="020B0503020204020204" pitchFamily="49" charset="-122"/>
              </a:defRPr>
            </a:lvl2pPr>
            <a:lvl3pPr marL="1143000" indent="-228600">
              <a:defRPr>
                <a:solidFill>
                  <a:schemeClr val="tx1"/>
                </a:solidFill>
                <a:latin typeface="Arial" panose="020B0604020202020204" pitchFamily="34" charset="0"/>
                <a:ea typeface="微软雅黑" panose="020B0503020204020204" pitchFamily="49" charset="-122"/>
              </a:defRPr>
            </a:lvl3pPr>
            <a:lvl4pPr marL="1600200" indent="-228600">
              <a:defRPr>
                <a:solidFill>
                  <a:schemeClr val="tx1"/>
                </a:solidFill>
                <a:latin typeface="Arial" panose="020B0604020202020204" pitchFamily="34" charset="0"/>
                <a:ea typeface="微软雅黑" panose="020B0503020204020204" pitchFamily="49" charset="-122"/>
              </a:defRPr>
            </a:lvl4pPr>
            <a:lvl5pPr marL="2057400" indent="-228600">
              <a:defRPr>
                <a:solidFill>
                  <a:schemeClr val="tx1"/>
                </a:solidFill>
                <a:latin typeface="Arial" panose="020B0604020202020204" pitchFamily="34" charset="0"/>
                <a:ea typeface="微软雅黑" panose="020B0503020204020204"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rPr>
              <a:t>作业系统</a:t>
            </a:r>
            <a:endParaRPr kumimoji="0" lang="zh-CN" altLang="en-US" sz="1600" b="0" i="0" u="none" strike="noStrike" kern="1200" cap="none" spc="0" normalizeH="0" baseline="0" noProof="0">
              <a:ln>
                <a:noFill/>
              </a:ln>
              <a:solidFill>
                <a:schemeClr val="bg1"/>
              </a:solidFill>
              <a:effectLst/>
              <a:uLnTx/>
              <a:uFillTx/>
              <a:latin typeface="Calibri" panose="020F0502020204030204" pitchFamily="34" charset="0"/>
              <a:ea typeface="宋体" panose="02010600030101010101" pitchFamily="2" charset="-122"/>
              <a:cs typeface="+mn-cs"/>
              <a:sym typeface="+mn-lt"/>
            </a:endParaRPr>
          </a:p>
        </p:txBody>
      </p:sp>
      <p:sp>
        <p:nvSpPr>
          <p:cNvPr id="73" name="Freeform 9"/>
          <p:cNvSpPr>
            <a:spLocks noEditPoints="1" noChangeArrowheads="1"/>
          </p:cNvSpPr>
          <p:nvPr/>
        </p:nvSpPr>
        <p:spPr bwMode="auto">
          <a:xfrm>
            <a:off x="263525" y="4106863"/>
            <a:ext cx="290513" cy="287338"/>
          </a:xfrm>
          <a:custGeom>
            <a:avLst/>
            <a:gdLst>
              <a:gd name="T0" fmla="*/ 99 w 197"/>
              <a:gd name="T1" fmla="*/ 0 h 196"/>
              <a:gd name="T2" fmla="*/ 0 w 197"/>
              <a:gd name="T3" fmla="*/ 98 h 196"/>
              <a:gd name="T4" fmla="*/ 99 w 197"/>
              <a:gd name="T5" fmla="*/ 196 h 196"/>
              <a:gd name="T6" fmla="*/ 197 w 197"/>
              <a:gd name="T7" fmla="*/ 98 h 196"/>
              <a:gd name="T8" fmla="*/ 99 w 197"/>
              <a:gd name="T9" fmla="*/ 0 h 196"/>
              <a:gd name="T10" fmla="*/ 99 w 197"/>
              <a:gd name="T11" fmla="*/ 174 h 196"/>
              <a:gd name="T12" fmla="*/ 23 w 197"/>
              <a:gd name="T13" fmla="*/ 98 h 196"/>
              <a:gd name="T14" fmla="*/ 99 w 197"/>
              <a:gd name="T15" fmla="*/ 22 h 196"/>
              <a:gd name="T16" fmla="*/ 174 w 197"/>
              <a:gd name="T17" fmla="*/ 98 h 196"/>
              <a:gd name="T18" fmla="*/ 99 w 197"/>
              <a:gd name="T19" fmla="*/ 174 h 196"/>
              <a:gd name="T20" fmla="*/ 56 w 197"/>
              <a:gd name="T21" fmla="*/ 141 h 196"/>
              <a:gd name="T22" fmla="*/ 115 w 197"/>
              <a:gd name="T23" fmla="*/ 114 h 196"/>
              <a:gd name="T24" fmla="*/ 141 w 197"/>
              <a:gd name="T25" fmla="*/ 55 h 196"/>
              <a:gd name="T26" fmla="*/ 83 w 197"/>
              <a:gd name="T27" fmla="*/ 82 h 196"/>
              <a:gd name="T28" fmla="*/ 56 w 197"/>
              <a:gd name="T29" fmla="*/ 141 h 196"/>
              <a:gd name="T30" fmla="*/ 109 w 197"/>
              <a:gd name="T31" fmla="*/ 109 h 196"/>
              <a:gd name="T32" fmla="*/ 66 w 197"/>
              <a:gd name="T33" fmla="*/ 130 h 196"/>
              <a:gd name="T34" fmla="*/ 88 w 197"/>
              <a:gd name="T35" fmla="*/ 87 h 196"/>
              <a:gd name="T36" fmla="*/ 109 w 197"/>
              <a:gd name="T37" fmla="*/ 10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 h="196">
                <a:moveTo>
                  <a:pt x="99" y="0"/>
                </a:moveTo>
                <a:cubicBezTo>
                  <a:pt x="44" y="0"/>
                  <a:pt x="0" y="44"/>
                  <a:pt x="0" y="98"/>
                </a:cubicBezTo>
                <a:cubicBezTo>
                  <a:pt x="0" y="152"/>
                  <a:pt x="44" y="196"/>
                  <a:pt x="99" y="196"/>
                </a:cubicBezTo>
                <a:cubicBezTo>
                  <a:pt x="153" y="196"/>
                  <a:pt x="197" y="152"/>
                  <a:pt x="197" y="98"/>
                </a:cubicBezTo>
                <a:cubicBezTo>
                  <a:pt x="197" y="44"/>
                  <a:pt x="153" y="0"/>
                  <a:pt x="99" y="0"/>
                </a:cubicBezTo>
                <a:close/>
                <a:moveTo>
                  <a:pt x="99" y="174"/>
                </a:moveTo>
                <a:cubicBezTo>
                  <a:pt x="57" y="174"/>
                  <a:pt x="23" y="140"/>
                  <a:pt x="23" y="98"/>
                </a:cubicBezTo>
                <a:cubicBezTo>
                  <a:pt x="23" y="56"/>
                  <a:pt x="57" y="22"/>
                  <a:pt x="99" y="22"/>
                </a:cubicBezTo>
                <a:cubicBezTo>
                  <a:pt x="140" y="22"/>
                  <a:pt x="174" y="56"/>
                  <a:pt x="174" y="98"/>
                </a:cubicBezTo>
                <a:cubicBezTo>
                  <a:pt x="174" y="140"/>
                  <a:pt x="140" y="174"/>
                  <a:pt x="99" y="174"/>
                </a:cubicBezTo>
                <a:close/>
                <a:moveTo>
                  <a:pt x="56" y="141"/>
                </a:moveTo>
                <a:cubicBezTo>
                  <a:pt x="115" y="114"/>
                  <a:pt x="115" y="114"/>
                  <a:pt x="115" y="114"/>
                </a:cubicBezTo>
                <a:cubicBezTo>
                  <a:pt x="141" y="55"/>
                  <a:pt x="141" y="55"/>
                  <a:pt x="141" y="55"/>
                </a:cubicBezTo>
                <a:cubicBezTo>
                  <a:pt x="83" y="82"/>
                  <a:pt x="83" y="82"/>
                  <a:pt x="83" y="82"/>
                </a:cubicBezTo>
                <a:lnTo>
                  <a:pt x="56" y="141"/>
                </a:lnTo>
                <a:close/>
                <a:moveTo>
                  <a:pt x="109" y="109"/>
                </a:moveTo>
                <a:cubicBezTo>
                  <a:pt x="66" y="130"/>
                  <a:pt x="66" y="130"/>
                  <a:pt x="66" y="130"/>
                </a:cubicBezTo>
                <a:cubicBezTo>
                  <a:pt x="88" y="87"/>
                  <a:pt x="88" y="87"/>
                  <a:pt x="88" y="87"/>
                </a:cubicBezTo>
                <a:lnTo>
                  <a:pt x="109" y="109"/>
                </a:lnTo>
                <a:close/>
              </a:path>
            </a:pathLst>
          </a:custGeom>
          <a:solidFill>
            <a:srgbClr val="FFFFFF"/>
          </a:solidFill>
          <a:ln>
            <a:noFill/>
          </a:ln>
        </p:spPr>
        <p:txBody>
          <a:bodyPr/>
          <a:lstStyle>
            <a:lvl1pPr>
              <a:defRPr sz="2000">
                <a:solidFill>
                  <a:schemeClr val="tx1"/>
                </a:solidFill>
                <a:latin typeface="Arial" panose="020B0604020202020204" pitchFamily="34" charset="0"/>
                <a:ea typeface="微软雅黑" panose="020B0503020204020204" pitchFamily="49" charset="-122"/>
              </a:defRPr>
            </a:lvl1pPr>
            <a:lvl2pPr>
              <a:defRPr sz="2000">
                <a:solidFill>
                  <a:schemeClr val="tx1"/>
                </a:solidFill>
                <a:latin typeface="Arial" panose="020B0604020202020204" pitchFamily="34" charset="0"/>
                <a:ea typeface="微软雅黑" panose="020B0503020204020204" pitchFamily="49" charset="-122"/>
              </a:defRPr>
            </a:lvl2pPr>
            <a:lvl3pPr>
              <a:defRPr sz="2000">
                <a:solidFill>
                  <a:schemeClr val="tx1"/>
                </a:solidFill>
                <a:latin typeface="Arial" panose="020B0604020202020204" pitchFamily="34" charset="0"/>
                <a:ea typeface="微软雅黑" panose="020B0503020204020204" pitchFamily="49" charset="-122"/>
              </a:defRPr>
            </a:lvl3pPr>
            <a:lvl4pPr>
              <a:defRPr sz="2000">
                <a:solidFill>
                  <a:schemeClr val="tx1"/>
                </a:solidFill>
                <a:latin typeface="Arial" panose="020B0604020202020204" pitchFamily="34" charset="0"/>
                <a:ea typeface="微软雅黑" panose="020B0503020204020204" pitchFamily="49" charset="-122"/>
              </a:defRPr>
            </a:lvl4pPr>
            <a:lvl5pPr>
              <a:defRPr sz="2000">
                <a:solidFill>
                  <a:schemeClr val="tx1"/>
                </a:solidFill>
                <a:latin typeface="Arial" panose="020B0604020202020204" pitchFamily="34" charset="0"/>
                <a:ea typeface="微软雅黑" panose="020B0503020204020204" pitchFamily="49" charset="-122"/>
              </a:defRPr>
            </a:lvl5pPr>
            <a:lvl6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6pPr>
            <a:lvl7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7pPr>
            <a:lvl8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8pPr>
            <a:lvl9pPr fontAlgn="base">
              <a:spcBef>
                <a:spcPct val="0"/>
              </a:spcBef>
              <a:spcAft>
                <a:spcPct val="0"/>
              </a:spcAft>
              <a:buFont typeface="Arial" panose="020B0604020202020204" pitchFamily="34" charset="0"/>
              <a:defRPr sz="2000">
                <a:solidFill>
                  <a:schemeClr val="tx1"/>
                </a:solidFill>
                <a:latin typeface="Arial" panose="020B0604020202020204" pitchFamily="34" charset="0"/>
                <a:ea typeface="微软雅黑" panose="020B0503020204020204" pitchFamily="49"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0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pitchFamily="49" charset="-122"/>
              <a:cs typeface="+mn-cs"/>
            </a:endParaRPr>
          </a:p>
        </p:txBody>
      </p:sp>
      <p:sp>
        <p:nvSpPr>
          <p:cNvPr id="74" name="KSO_Shape"/>
          <p:cNvSpPr/>
          <p:nvPr/>
        </p:nvSpPr>
        <p:spPr bwMode="auto">
          <a:xfrm>
            <a:off x="263525" y="5116513"/>
            <a:ext cx="287338" cy="290513"/>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sp>
        <p:nvSpPr>
          <p:cNvPr id="75" name="KSO_Shape"/>
          <p:cNvSpPr/>
          <p:nvPr/>
        </p:nvSpPr>
        <p:spPr>
          <a:xfrm flipH="1">
            <a:off x="263525" y="4665663"/>
            <a:ext cx="287338" cy="203200"/>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76" name="KSO_Shape"/>
          <p:cNvSpPr/>
          <p:nvPr/>
        </p:nvSpPr>
        <p:spPr bwMode="auto">
          <a:xfrm flipV="1">
            <a:off x="263525" y="5661025"/>
            <a:ext cx="300038" cy="288925"/>
          </a:xfrm>
          <a:custGeom>
            <a:avLst/>
            <a:gdLst>
              <a:gd name="T0" fmla="*/ 1620166 w 3766"/>
              <a:gd name="T1" fmla="*/ 72220 h 3615"/>
              <a:gd name="T2" fmla="*/ 1800397 w 3766"/>
              <a:gd name="T3" fmla="*/ 252530 h 3615"/>
              <a:gd name="T4" fmla="*/ 1620166 w 3766"/>
              <a:gd name="T5" fmla="*/ 504582 h 3615"/>
              <a:gd name="T6" fmla="*/ 1800397 w 3766"/>
              <a:gd name="T7" fmla="*/ 1405178 h 3615"/>
              <a:gd name="T8" fmla="*/ 1620166 w 3766"/>
              <a:gd name="T9" fmla="*/ 1476919 h 3615"/>
              <a:gd name="T10" fmla="*/ 1800397 w 3766"/>
              <a:gd name="T11" fmla="*/ 1657229 h 3615"/>
              <a:gd name="T12" fmla="*/ 0 w 3766"/>
              <a:gd name="T13" fmla="*/ 1728971 h 3615"/>
              <a:gd name="T14" fmla="*/ 180231 w 3766"/>
              <a:gd name="T15" fmla="*/ 1657229 h 3615"/>
              <a:gd name="T16" fmla="*/ 0 w 3766"/>
              <a:gd name="T17" fmla="*/ 1476919 h 3615"/>
              <a:gd name="T18" fmla="*/ 36333 w 3766"/>
              <a:gd name="T19" fmla="*/ 1405178 h 3615"/>
              <a:gd name="T20" fmla="*/ 216086 w 3766"/>
              <a:gd name="T21" fmla="*/ 468711 h 3615"/>
              <a:gd name="T22" fmla="*/ 0 w 3766"/>
              <a:gd name="T23" fmla="*/ 324272 h 3615"/>
              <a:gd name="T24" fmla="*/ 180231 w 3766"/>
              <a:gd name="T25" fmla="*/ 252530 h 3615"/>
              <a:gd name="T26" fmla="*/ 0 w 3766"/>
              <a:gd name="T27" fmla="*/ 72220 h 3615"/>
              <a:gd name="T28" fmla="*/ 1800397 w 3766"/>
              <a:gd name="T29" fmla="*/ 0 h 3615"/>
              <a:gd name="T30" fmla="*/ 1187994 w 3766"/>
              <a:gd name="T31" fmla="*/ 1657229 h 3615"/>
              <a:gd name="T32" fmla="*/ 1476268 w 3766"/>
              <a:gd name="T33" fmla="*/ 1476919 h 3615"/>
              <a:gd name="T34" fmla="*/ 1187994 w 3766"/>
              <a:gd name="T35" fmla="*/ 1657229 h 3615"/>
              <a:gd name="T36" fmla="*/ 1044096 w 3766"/>
              <a:gd name="T37" fmla="*/ 1657229 h 3615"/>
              <a:gd name="T38" fmla="*/ 756301 w 3766"/>
              <a:gd name="T39" fmla="*/ 1476919 h 3615"/>
              <a:gd name="T40" fmla="*/ 324129 w 3766"/>
              <a:gd name="T41" fmla="*/ 1657229 h 3615"/>
              <a:gd name="T42" fmla="*/ 611925 w 3766"/>
              <a:gd name="T43" fmla="*/ 1476919 h 3615"/>
              <a:gd name="T44" fmla="*/ 324129 w 3766"/>
              <a:gd name="T45" fmla="*/ 1657229 h 3615"/>
              <a:gd name="T46" fmla="*/ 324129 w 3766"/>
              <a:gd name="T47" fmla="*/ 72220 h 3615"/>
              <a:gd name="T48" fmla="*/ 611925 w 3766"/>
              <a:gd name="T49" fmla="*/ 252530 h 3615"/>
              <a:gd name="T50" fmla="*/ 1044096 w 3766"/>
              <a:gd name="T51" fmla="*/ 72220 h 3615"/>
              <a:gd name="T52" fmla="*/ 756301 w 3766"/>
              <a:gd name="T53" fmla="*/ 252530 h 3615"/>
              <a:gd name="T54" fmla="*/ 1044096 w 3766"/>
              <a:gd name="T55" fmla="*/ 72220 h 3615"/>
              <a:gd name="T56" fmla="*/ 1187994 w 3766"/>
              <a:gd name="T57" fmla="*/ 72220 h 3615"/>
              <a:gd name="T58" fmla="*/ 1476268 w 3766"/>
              <a:gd name="T59" fmla="*/ 252530 h 3615"/>
              <a:gd name="T60" fmla="*/ 1512123 w 3766"/>
              <a:gd name="T61" fmla="*/ 504582 h 3615"/>
              <a:gd name="T62" fmla="*/ 503882 w 3766"/>
              <a:gd name="T63" fmla="*/ 324272 h 3615"/>
              <a:gd name="T64" fmla="*/ 324129 w 3766"/>
              <a:gd name="T65" fmla="*/ 1224867 h 3615"/>
              <a:gd name="T66" fmla="*/ 1332370 w 3766"/>
              <a:gd name="T67" fmla="*/ 1405178 h 3615"/>
              <a:gd name="T68" fmla="*/ 1512123 w 3766"/>
              <a:gd name="T69" fmla="*/ 504582 h 3615"/>
              <a:gd name="T70" fmla="*/ 438865 w 3766"/>
              <a:gd name="T71" fmla="*/ 885291 h 3615"/>
              <a:gd name="T72" fmla="*/ 1413163 w 3766"/>
              <a:gd name="T73" fmla="*/ 885291 h 3615"/>
              <a:gd name="T74" fmla="*/ 831357 w 3766"/>
              <a:gd name="T75" fmla="*/ 574889 h 3615"/>
              <a:gd name="T76" fmla="*/ 1176043 w 3766"/>
              <a:gd name="T77" fmla="*/ 858507 h 361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766" h="3615">
                <a:moveTo>
                  <a:pt x="3766" y="151"/>
                </a:moveTo>
                <a:cubicBezTo>
                  <a:pt x="3389" y="151"/>
                  <a:pt x="3389" y="151"/>
                  <a:pt x="3389" y="151"/>
                </a:cubicBezTo>
                <a:cubicBezTo>
                  <a:pt x="3389" y="528"/>
                  <a:pt x="3389" y="528"/>
                  <a:pt x="3389" y="528"/>
                </a:cubicBezTo>
                <a:cubicBezTo>
                  <a:pt x="3766" y="528"/>
                  <a:pt x="3766" y="528"/>
                  <a:pt x="3766" y="528"/>
                </a:cubicBezTo>
                <a:cubicBezTo>
                  <a:pt x="3766" y="678"/>
                  <a:pt x="3766" y="678"/>
                  <a:pt x="3766" y="678"/>
                </a:cubicBezTo>
                <a:cubicBezTo>
                  <a:pt x="3558" y="678"/>
                  <a:pt x="3389" y="847"/>
                  <a:pt x="3389" y="1055"/>
                </a:cubicBezTo>
                <a:cubicBezTo>
                  <a:pt x="3389" y="2561"/>
                  <a:pt x="3389" y="2561"/>
                  <a:pt x="3389" y="2561"/>
                </a:cubicBezTo>
                <a:cubicBezTo>
                  <a:pt x="3389" y="2769"/>
                  <a:pt x="3558" y="2938"/>
                  <a:pt x="3766" y="2938"/>
                </a:cubicBezTo>
                <a:cubicBezTo>
                  <a:pt x="3766" y="3088"/>
                  <a:pt x="3766" y="3088"/>
                  <a:pt x="3766" y="3088"/>
                </a:cubicBezTo>
                <a:cubicBezTo>
                  <a:pt x="3389" y="3088"/>
                  <a:pt x="3389" y="3088"/>
                  <a:pt x="3389" y="3088"/>
                </a:cubicBezTo>
                <a:cubicBezTo>
                  <a:pt x="3389" y="3465"/>
                  <a:pt x="3389" y="3465"/>
                  <a:pt x="3389" y="3465"/>
                </a:cubicBezTo>
                <a:cubicBezTo>
                  <a:pt x="3766" y="3465"/>
                  <a:pt x="3766" y="3465"/>
                  <a:pt x="3766" y="3465"/>
                </a:cubicBezTo>
                <a:cubicBezTo>
                  <a:pt x="3766" y="3615"/>
                  <a:pt x="3766" y="3615"/>
                  <a:pt x="3766" y="3615"/>
                </a:cubicBezTo>
                <a:cubicBezTo>
                  <a:pt x="0" y="3615"/>
                  <a:pt x="0" y="3615"/>
                  <a:pt x="0" y="3615"/>
                </a:cubicBezTo>
                <a:cubicBezTo>
                  <a:pt x="0" y="3465"/>
                  <a:pt x="0" y="3465"/>
                  <a:pt x="0" y="3465"/>
                </a:cubicBezTo>
                <a:cubicBezTo>
                  <a:pt x="377" y="3465"/>
                  <a:pt x="377" y="3465"/>
                  <a:pt x="377" y="3465"/>
                </a:cubicBezTo>
                <a:cubicBezTo>
                  <a:pt x="377" y="3088"/>
                  <a:pt x="377" y="3088"/>
                  <a:pt x="377" y="3088"/>
                </a:cubicBezTo>
                <a:cubicBezTo>
                  <a:pt x="0" y="3088"/>
                  <a:pt x="0" y="3088"/>
                  <a:pt x="0" y="3088"/>
                </a:cubicBezTo>
                <a:cubicBezTo>
                  <a:pt x="0" y="2938"/>
                  <a:pt x="0" y="2938"/>
                  <a:pt x="0" y="2938"/>
                </a:cubicBezTo>
                <a:cubicBezTo>
                  <a:pt x="76" y="2938"/>
                  <a:pt x="76" y="2938"/>
                  <a:pt x="76" y="2938"/>
                </a:cubicBezTo>
                <a:cubicBezTo>
                  <a:pt x="283" y="2938"/>
                  <a:pt x="452" y="2769"/>
                  <a:pt x="452" y="2561"/>
                </a:cubicBezTo>
                <a:cubicBezTo>
                  <a:pt x="452" y="980"/>
                  <a:pt x="452" y="980"/>
                  <a:pt x="452" y="980"/>
                </a:cubicBezTo>
                <a:cubicBezTo>
                  <a:pt x="452" y="772"/>
                  <a:pt x="283" y="678"/>
                  <a:pt x="76" y="678"/>
                </a:cubicBezTo>
                <a:cubicBezTo>
                  <a:pt x="0" y="678"/>
                  <a:pt x="0" y="678"/>
                  <a:pt x="0" y="678"/>
                </a:cubicBezTo>
                <a:cubicBezTo>
                  <a:pt x="0" y="528"/>
                  <a:pt x="0" y="528"/>
                  <a:pt x="0" y="528"/>
                </a:cubicBezTo>
                <a:cubicBezTo>
                  <a:pt x="377" y="528"/>
                  <a:pt x="377" y="528"/>
                  <a:pt x="377" y="528"/>
                </a:cubicBezTo>
                <a:cubicBezTo>
                  <a:pt x="377" y="151"/>
                  <a:pt x="377" y="151"/>
                  <a:pt x="377" y="151"/>
                </a:cubicBezTo>
                <a:cubicBezTo>
                  <a:pt x="0" y="151"/>
                  <a:pt x="0" y="151"/>
                  <a:pt x="0" y="151"/>
                </a:cubicBezTo>
                <a:cubicBezTo>
                  <a:pt x="0" y="0"/>
                  <a:pt x="0" y="0"/>
                  <a:pt x="0" y="0"/>
                </a:cubicBezTo>
                <a:cubicBezTo>
                  <a:pt x="3766" y="0"/>
                  <a:pt x="3766" y="0"/>
                  <a:pt x="3766" y="0"/>
                </a:cubicBezTo>
                <a:lnTo>
                  <a:pt x="3766" y="151"/>
                </a:lnTo>
                <a:close/>
                <a:moveTo>
                  <a:pt x="2485" y="3465"/>
                </a:moveTo>
                <a:cubicBezTo>
                  <a:pt x="3088" y="3465"/>
                  <a:pt x="3088" y="3465"/>
                  <a:pt x="3088" y="3465"/>
                </a:cubicBezTo>
                <a:cubicBezTo>
                  <a:pt x="3088" y="3088"/>
                  <a:pt x="3088" y="3088"/>
                  <a:pt x="3088" y="3088"/>
                </a:cubicBezTo>
                <a:cubicBezTo>
                  <a:pt x="2485" y="3088"/>
                  <a:pt x="2485" y="3088"/>
                  <a:pt x="2485" y="3088"/>
                </a:cubicBezTo>
                <a:lnTo>
                  <a:pt x="2485" y="3465"/>
                </a:lnTo>
                <a:close/>
                <a:moveTo>
                  <a:pt x="1582" y="3465"/>
                </a:moveTo>
                <a:cubicBezTo>
                  <a:pt x="2184" y="3465"/>
                  <a:pt x="2184" y="3465"/>
                  <a:pt x="2184" y="3465"/>
                </a:cubicBezTo>
                <a:cubicBezTo>
                  <a:pt x="2184" y="3088"/>
                  <a:pt x="2184" y="3088"/>
                  <a:pt x="2184" y="3088"/>
                </a:cubicBezTo>
                <a:cubicBezTo>
                  <a:pt x="1582" y="3088"/>
                  <a:pt x="1582" y="3088"/>
                  <a:pt x="1582" y="3088"/>
                </a:cubicBezTo>
                <a:lnTo>
                  <a:pt x="1582" y="3465"/>
                </a:lnTo>
                <a:close/>
                <a:moveTo>
                  <a:pt x="678" y="3465"/>
                </a:moveTo>
                <a:cubicBezTo>
                  <a:pt x="1280" y="3465"/>
                  <a:pt x="1280" y="3465"/>
                  <a:pt x="1280" y="3465"/>
                </a:cubicBezTo>
                <a:cubicBezTo>
                  <a:pt x="1280" y="3088"/>
                  <a:pt x="1280" y="3088"/>
                  <a:pt x="1280" y="3088"/>
                </a:cubicBezTo>
                <a:cubicBezTo>
                  <a:pt x="678" y="3088"/>
                  <a:pt x="678" y="3088"/>
                  <a:pt x="678" y="3088"/>
                </a:cubicBezTo>
                <a:lnTo>
                  <a:pt x="678" y="3465"/>
                </a:lnTo>
                <a:close/>
                <a:moveTo>
                  <a:pt x="1280" y="151"/>
                </a:moveTo>
                <a:cubicBezTo>
                  <a:pt x="678" y="151"/>
                  <a:pt x="678" y="151"/>
                  <a:pt x="678" y="151"/>
                </a:cubicBezTo>
                <a:cubicBezTo>
                  <a:pt x="678" y="528"/>
                  <a:pt x="678" y="528"/>
                  <a:pt x="678" y="528"/>
                </a:cubicBezTo>
                <a:cubicBezTo>
                  <a:pt x="1280" y="528"/>
                  <a:pt x="1280" y="528"/>
                  <a:pt x="1280" y="528"/>
                </a:cubicBezTo>
                <a:lnTo>
                  <a:pt x="1280" y="151"/>
                </a:lnTo>
                <a:close/>
                <a:moveTo>
                  <a:pt x="2184" y="151"/>
                </a:moveTo>
                <a:cubicBezTo>
                  <a:pt x="1582" y="151"/>
                  <a:pt x="1582" y="151"/>
                  <a:pt x="1582" y="151"/>
                </a:cubicBezTo>
                <a:cubicBezTo>
                  <a:pt x="1582" y="528"/>
                  <a:pt x="1582" y="528"/>
                  <a:pt x="1582" y="528"/>
                </a:cubicBezTo>
                <a:cubicBezTo>
                  <a:pt x="2184" y="528"/>
                  <a:pt x="2184" y="528"/>
                  <a:pt x="2184" y="528"/>
                </a:cubicBezTo>
                <a:lnTo>
                  <a:pt x="2184" y="151"/>
                </a:lnTo>
                <a:close/>
                <a:moveTo>
                  <a:pt x="3088" y="151"/>
                </a:moveTo>
                <a:cubicBezTo>
                  <a:pt x="2485" y="151"/>
                  <a:pt x="2485" y="151"/>
                  <a:pt x="2485" y="151"/>
                </a:cubicBezTo>
                <a:cubicBezTo>
                  <a:pt x="2485" y="528"/>
                  <a:pt x="2485" y="528"/>
                  <a:pt x="2485" y="528"/>
                </a:cubicBezTo>
                <a:cubicBezTo>
                  <a:pt x="3088" y="528"/>
                  <a:pt x="3088" y="528"/>
                  <a:pt x="3088" y="528"/>
                </a:cubicBezTo>
                <a:lnTo>
                  <a:pt x="3088" y="151"/>
                </a:lnTo>
                <a:close/>
                <a:moveTo>
                  <a:pt x="3163" y="1055"/>
                </a:moveTo>
                <a:cubicBezTo>
                  <a:pt x="3163" y="847"/>
                  <a:pt x="2995" y="678"/>
                  <a:pt x="2787" y="678"/>
                </a:cubicBezTo>
                <a:cubicBezTo>
                  <a:pt x="1054" y="678"/>
                  <a:pt x="1054" y="678"/>
                  <a:pt x="1054" y="678"/>
                </a:cubicBezTo>
                <a:cubicBezTo>
                  <a:pt x="847" y="678"/>
                  <a:pt x="678" y="772"/>
                  <a:pt x="678" y="980"/>
                </a:cubicBezTo>
                <a:cubicBezTo>
                  <a:pt x="678" y="2561"/>
                  <a:pt x="678" y="2561"/>
                  <a:pt x="678" y="2561"/>
                </a:cubicBezTo>
                <a:cubicBezTo>
                  <a:pt x="678" y="2769"/>
                  <a:pt x="847" y="2938"/>
                  <a:pt x="1054" y="2938"/>
                </a:cubicBezTo>
                <a:cubicBezTo>
                  <a:pt x="2787" y="2938"/>
                  <a:pt x="2787" y="2938"/>
                  <a:pt x="2787" y="2938"/>
                </a:cubicBezTo>
                <a:cubicBezTo>
                  <a:pt x="2995" y="2938"/>
                  <a:pt x="3163" y="2769"/>
                  <a:pt x="3163" y="2561"/>
                </a:cubicBezTo>
                <a:lnTo>
                  <a:pt x="3163" y="1055"/>
                </a:lnTo>
                <a:close/>
                <a:moveTo>
                  <a:pt x="1937" y="2845"/>
                </a:moveTo>
                <a:cubicBezTo>
                  <a:pt x="1374" y="2845"/>
                  <a:pt x="918" y="2414"/>
                  <a:pt x="918" y="1851"/>
                </a:cubicBezTo>
                <a:cubicBezTo>
                  <a:pt x="918" y="1288"/>
                  <a:pt x="1374" y="832"/>
                  <a:pt x="1937" y="832"/>
                </a:cubicBezTo>
                <a:cubicBezTo>
                  <a:pt x="2499" y="832"/>
                  <a:pt x="2956" y="1288"/>
                  <a:pt x="2956" y="1851"/>
                </a:cubicBezTo>
                <a:cubicBezTo>
                  <a:pt x="2956" y="2414"/>
                  <a:pt x="2499" y="2845"/>
                  <a:pt x="1937" y="2845"/>
                </a:cubicBezTo>
                <a:close/>
                <a:moveTo>
                  <a:pt x="1739" y="1202"/>
                </a:moveTo>
                <a:cubicBezTo>
                  <a:pt x="1739" y="2402"/>
                  <a:pt x="1739" y="2402"/>
                  <a:pt x="1739" y="2402"/>
                </a:cubicBezTo>
                <a:cubicBezTo>
                  <a:pt x="2460" y="1795"/>
                  <a:pt x="2460" y="1795"/>
                  <a:pt x="2460" y="1795"/>
                </a:cubicBezTo>
                <a:lnTo>
                  <a:pt x="1739" y="1202"/>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77" name="KSO_Shape"/>
          <p:cNvSpPr/>
          <p:nvPr/>
        </p:nvSpPr>
        <p:spPr bwMode="auto">
          <a:xfrm>
            <a:off x="263525" y="6202363"/>
            <a:ext cx="360363" cy="250825"/>
          </a:xfrm>
          <a:custGeom>
            <a:avLst/>
            <a:gdLst>
              <a:gd name="T0" fmla="*/ 1352369 w 8041"/>
              <a:gd name="T1" fmla="*/ 1071372 h 5610"/>
              <a:gd name="T2" fmla="*/ 913745 w 8041"/>
              <a:gd name="T3" fmla="*/ 1256091 h 5610"/>
              <a:gd name="T4" fmla="*/ 438624 w 8041"/>
              <a:gd name="T5" fmla="*/ 1083462 h 5610"/>
              <a:gd name="T6" fmla="*/ 0 w 8041"/>
              <a:gd name="T7" fmla="*/ 1250270 h 5610"/>
              <a:gd name="T8" fmla="*/ 132774 w 8041"/>
              <a:gd name="T9" fmla="*/ 124266 h 5610"/>
              <a:gd name="T10" fmla="*/ 496391 w 8041"/>
              <a:gd name="T11" fmla="*/ 0 h 5610"/>
              <a:gd name="T12" fmla="*/ 865606 w 8041"/>
              <a:gd name="T13" fmla="*/ 118444 h 5610"/>
              <a:gd name="T14" fmla="*/ 1225416 w 8041"/>
              <a:gd name="T15" fmla="*/ 12091 h 5610"/>
              <a:gd name="T16" fmla="*/ 1558135 w 8041"/>
              <a:gd name="T17" fmla="*/ 66723 h 5610"/>
              <a:gd name="T18" fmla="*/ 1800397 w 8041"/>
              <a:gd name="T19" fmla="*/ 1256091 h 5610"/>
              <a:gd name="T20" fmla="*/ 1352369 w 8041"/>
              <a:gd name="T21" fmla="*/ 1071372 h 5610"/>
              <a:gd name="T22" fmla="*/ 524379 w 8041"/>
              <a:gd name="T23" fmla="*/ 70305 h 5610"/>
              <a:gd name="T24" fmla="*/ 463030 w 8041"/>
              <a:gd name="T25" fmla="*/ 986737 h 5610"/>
              <a:gd name="T26" fmla="*/ 901654 w 8041"/>
              <a:gd name="T27" fmla="*/ 1181532 h 5610"/>
              <a:gd name="T28" fmla="*/ 878368 w 8041"/>
              <a:gd name="T29" fmla="*/ 191436 h 5610"/>
              <a:gd name="T30" fmla="*/ 877249 w 8041"/>
              <a:gd name="T31" fmla="*/ 192108 h 5610"/>
              <a:gd name="T32" fmla="*/ 524379 w 8041"/>
              <a:gd name="T33" fmla="*/ 70305 h 5610"/>
              <a:gd name="T34" fmla="*/ 1507309 w 8041"/>
              <a:gd name="T35" fmla="*/ 128520 h 5610"/>
              <a:gd name="T36" fmla="*/ 1241761 w 8041"/>
              <a:gd name="T37" fmla="*/ 90456 h 5610"/>
              <a:gd name="T38" fmla="*/ 1338039 w 8041"/>
              <a:gd name="T39" fmla="*/ 970392 h 5610"/>
              <a:gd name="T40" fmla="*/ 1694491 w 8041"/>
              <a:gd name="T41" fmla="*/ 1125332 h 5610"/>
              <a:gd name="T42" fmla="*/ 1507309 w 8041"/>
              <a:gd name="T43" fmla="*/ 128520 h 56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041" h="5610">
                <a:moveTo>
                  <a:pt x="6040" y="4785"/>
                </a:moveTo>
                <a:lnTo>
                  <a:pt x="4081" y="5610"/>
                </a:lnTo>
                <a:lnTo>
                  <a:pt x="1959" y="4839"/>
                </a:lnTo>
                <a:lnTo>
                  <a:pt x="0" y="5584"/>
                </a:lnTo>
                <a:lnTo>
                  <a:pt x="593" y="555"/>
                </a:lnTo>
                <a:lnTo>
                  <a:pt x="2217" y="0"/>
                </a:lnTo>
                <a:lnTo>
                  <a:pt x="3866" y="529"/>
                </a:lnTo>
                <a:lnTo>
                  <a:pt x="5473" y="54"/>
                </a:lnTo>
                <a:lnTo>
                  <a:pt x="6959" y="298"/>
                </a:lnTo>
                <a:lnTo>
                  <a:pt x="8041" y="5610"/>
                </a:lnTo>
                <a:lnTo>
                  <a:pt x="6040" y="4785"/>
                </a:lnTo>
                <a:close/>
                <a:moveTo>
                  <a:pt x="2342" y="314"/>
                </a:moveTo>
                <a:lnTo>
                  <a:pt x="2068" y="4407"/>
                </a:lnTo>
                <a:lnTo>
                  <a:pt x="4027" y="5277"/>
                </a:lnTo>
                <a:lnTo>
                  <a:pt x="3923" y="855"/>
                </a:lnTo>
                <a:lnTo>
                  <a:pt x="3918" y="858"/>
                </a:lnTo>
                <a:lnTo>
                  <a:pt x="2342" y="314"/>
                </a:lnTo>
                <a:close/>
                <a:moveTo>
                  <a:pt x="6732" y="574"/>
                </a:moveTo>
                <a:lnTo>
                  <a:pt x="5546" y="404"/>
                </a:lnTo>
                <a:lnTo>
                  <a:pt x="5976" y="4334"/>
                </a:lnTo>
                <a:lnTo>
                  <a:pt x="7568" y="5026"/>
                </a:lnTo>
                <a:lnTo>
                  <a:pt x="6732" y="574"/>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微软雅黑" panose="020B0503020204020204" pitchFamily="49" charset="-122"/>
              <a:cs typeface="+mn-ea"/>
              <a:sym typeface="+mn-lt"/>
            </a:endParaRPr>
          </a:p>
        </p:txBody>
      </p:sp>
      <p:sp>
        <p:nvSpPr>
          <p:cNvPr id="78" name="KSO_Shape"/>
          <p:cNvSpPr/>
          <p:nvPr/>
        </p:nvSpPr>
        <p:spPr bwMode="auto">
          <a:xfrm>
            <a:off x="263525" y="3573463"/>
            <a:ext cx="338138" cy="28733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微软雅黑" panose="020B0503020204020204" pitchFamily="49" charset="-122"/>
              <a:cs typeface="+mn-ea"/>
              <a:sym typeface="+mn-lt"/>
            </a:endParaRPr>
          </a:p>
        </p:txBody>
      </p:sp>
      <p:pic>
        <p:nvPicPr>
          <p:cNvPr id="9255" name="图片 94"/>
          <p:cNvPicPr>
            <a:picLocks noChangeAspect="1"/>
          </p:cNvPicPr>
          <p:nvPr userDrawn="1"/>
        </p:nvPicPr>
        <p:blipFill>
          <a:blip r:embed="rId9"/>
          <a:stretch>
            <a:fillRect/>
          </a:stretch>
        </p:blipFill>
        <p:spPr>
          <a:xfrm>
            <a:off x="2373313" y="33338"/>
            <a:ext cx="2527300" cy="979487"/>
          </a:xfrm>
          <a:prstGeom prst="rect">
            <a:avLst/>
          </a:prstGeom>
          <a:noFill/>
          <a:ln w="9525">
            <a:noFill/>
          </a:ln>
        </p:spPr>
      </p:pic>
      <p:cxnSp>
        <p:nvCxnSpPr>
          <p:cNvPr id="80" name="直接连接符 187"/>
          <p:cNvCxnSpPr/>
          <p:nvPr/>
        </p:nvCxnSpPr>
        <p:spPr>
          <a:xfrm>
            <a:off x="1271588" y="650875"/>
            <a:ext cx="57626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直接连接符 188"/>
          <p:cNvCxnSpPr/>
          <p:nvPr/>
        </p:nvCxnSpPr>
        <p:spPr>
          <a:xfrm>
            <a:off x="-25400" y="650875"/>
            <a:ext cx="6492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2" name="圆角矩形 189"/>
          <p:cNvSpPr/>
          <p:nvPr/>
        </p:nvSpPr>
        <p:spPr>
          <a:xfrm>
            <a:off x="334963" y="390525"/>
            <a:ext cx="1223963" cy="5715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solidFill>
                <a:effectLst/>
                <a:uLnTx/>
                <a:uFillTx/>
                <a:latin typeface="+mn-lt"/>
                <a:ea typeface="+mn-ea"/>
                <a:cs typeface="+mn-ea"/>
                <a:sym typeface="+mn-lt"/>
              </a:rPr>
              <a:t> </a:t>
            </a:r>
            <a:endParaRPr kumimoji="0" lang="zh-CN" altLang="en-US" sz="1200" b="0" i="0" u="none" strike="noStrike" kern="1200" cap="none" spc="0" normalizeH="0" baseline="0" noProof="0" dirty="0">
              <a:ln>
                <a:noFill/>
              </a:ln>
              <a:solidFill>
                <a:srgbClr val="222222"/>
              </a:solidFill>
              <a:effectLst/>
              <a:uLnTx/>
              <a:uFillTx/>
              <a:latin typeface="+mn-lt"/>
              <a:ea typeface="+mn-ea"/>
              <a:cs typeface="+mn-ea"/>
              <a:sym typeface="+mn-lt"/>
            </a:endParaRPr>
          </a:p>
        </p:txBody>
      </p:sp>
      <p:sp>
        <p:nvSpPr>
          <p:cNvPr id="83" name="文本框 190"/>
          <p:cNvSpPr txBox="1">
            <a:spLocks noChangeArrowheads="1"/>
          </p:cNvSpPr>
          <p:nvPr/>
        </p:nvSpPr>
        <p:spPr bwMode="auto">
          <a:xfrm>
            <a:off x="338138" y="387350"/>
            <a:ext cx="1220788" cy="560388"/>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 第三章</a:t>
            </a:r>
            <a:endParaRPr kumimoji="0" lang="en-US" altLang="zh-CN"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a:p>
            <a:pPr marL="0" marR="0" lvl="0" indent="0" algn="ctr" defTabSz="914400" rtl="0" eaLnBrk="1" fontAlgn="base" latinLnBrk="0" hangingPunct="1">
              <a:lnSpc>
                <a:spcPct val="95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rPr>
              <a:t>企业合并</a:t>
            </a:r>
            <a:endParaRPr kumimoji="0" lang="zh-CN" altLang="en-US" sz="1600" b="0" i="0" u="none" strike="noStrike" kern="1200" cap="none" spc="0" normalizeH="0" baseline="0" noProof="0" dirty="0">
              <a:ln>
                <a:noFill/>
              </a:ln>
              <a:solidFill>
                <a:srgbClr val="222222"/>
              </a:solidFill>
              <a:effectLst/>
              <a:uLnTx/>
              <a:uFillTx/>
              <a:latin typeface="Arial" panose="020B0604020202020204" pitchFamily="34" charset="0"/>
              <a:ea typeface="微软雅黑" panose="020B0503020204020204" pitchFamily="49" charset="-122"/>
              <a:cs typeface="+mn-cs"/>
              <a:sym typeface="+mn-l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5" name="图片 4" descr="图片1"/>
          <p:cNvPicPr>
            <a:picLocks noChangeAspect="1"/>
          </p:cNvPicPr>
          <p:nvPr userDrawn="1"/>
        </p:nvPicPr>
        <p:blipFill>
          <a:blip r:embed="rId2"/>
          <a:stretch>
            <a:fillRect/>
          </a:stretch>
        </p:blipFill>
        <p:spPr>
          <a:xfrm>
            <a:off x="10200640" y="-27305"/>
            <a:ext cx="1877695" cy="35941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8" name="图片 7" descr="图片1"/>
          <p:cNvPicPr>
            <a:picLocks noChangeAspect="1"/>
          </p:cNvPicPr>
          <p:nvPr userDrawn="1"/>
        </p:nvPicPr>
        <p:blipFill>
          <a:blip r:embed="rId2"/>
          <a:stretch>
            <a:fillRect/>
          </a:stretch>
        </p:blipFill>
        <p:spPr>
          <a:xfrm>
            <a:off x="10200640" y="-27305"/>
            <a:ext cx="1877695" cy="35941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pic>
        <p:nvPicPr>
          <p:cNvPr id="8" name="图片 7" descr="图片1"/>
          <p:cNvPicPr>
            <a:picLocks noChangeAspect="1"/>
          </p:cNvPicPr>
          <p:nvPr userDrawn="1"/>
        </p:nvPicPr>
        <p:blipFill>
          <a:blip r:embed="rId2"/>
          <a:stretch>
            <a:fillRect/>
          </a:stretch>
        </p:blipFill>
        <p:spPr>
          <a:xfrm>
            <a:off x="10200640" y="0"/>
            <a:ext cx="1877695" cy="35941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4" Type="http://schemas.openxmlformats.org/officeDocument/2006/relationships/theme" Target="../theme/theme2.xml"/><Relationship Id="rId13" Type="http://schemas.openxmlformats.org/officeDocument/2006/relationships/image" Target="../media/image1.png"/><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4" Type="http://schemas.openxmlformats.org/officeDocument/2006/relationships/theme" Target="../theme/theme3.xml"/><Relationship Id="rId13" Type="http://schemas.openxmlformats.org/officeDocument/2006/relationships/image" Target="../media/image1.png"/><Relationship Id="rId12" Type="http://schemas.openxmlformats.org/officeDocument/2006/relationships/slideLayout" Target="../slideLayouts/slideLayout36.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5.xml"/><Relationship Id="rId8" Type="http://schemas.openxmlformats.org/officeDocument/2006/relationships/slideLayout" Target="../slideLayouts/slideLayout44.xml"/><Relationship Id="rId7" Type="http://schemas.openxmlformats.org/officeDocument/2006/relationships/slideLayout" Target="../slideLayouts/slideLayout43.xml"/><Relationship Id="rId6" Type="http://schemas.openxmlformats.org/officeDocument/2006/relationships/slideLayout" Target="../slideLayouts/slideLayout42.xml"/><Relationship Id="rId5" Type="http://schemas.openxmlformats.org/officeDocument/2006/relationships/slideLayout" Target="../slideLayouts/slideLayout41.xml"/><Relationship Id="rId4" Type="http://schemas.openxmlformats.org/officeDocument/2006/relationships/slideLayout" Target="../slideLayouts/slideLayout40.xml"/><Relationship Id="rId3" Type="http://schemas.openxmlformats.org/officeDocument/2006/relationships/slideLayout" Target="../slideLayouts/slideLayout39.xml"/><Relationship Id="rId2" Type="http://schemas.openxmlformats.org/officeDocument/2006/relationships/slideLayout" Target="../slideLayouts/slideLayout38.xml"/><Relationship Id="rId14" Type="http://schemas.openxmlformats.org/officeDocument/2006/relationships/theme" Target="../theme/theme4.xml"/><Relationship Id="rId13" Type="http://schemas.openxmlformats.org/officeDocument/2006/relationships/image" Target="../media/image1.png"/><Relationship Id="rId12" Type="http://schemas.openxmlformats.org/officeDocument/2006/relationships/slideLayout" Target="../slideLayouts/slideLayout48.xml"/><Relationship Id="rId11" Type="http://schemas.openxmlformats.org/officeDocument/2006/relationships/slideLayout" Target="../slideLayouts/slideLayout47.xml"/><Relationship Id="rId10" Type="http://schemas.openxmlformats.org/officeDocument/2006/relationships/slideLayout" Target="../slideLayouts/slideLayout46.xml"/><Relationship Id="rId1"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7.xml"/><Relationship Id="rId8" Type="http://schemas.openxmlformats.org/officeDocument/2006/relationships/slideLayout" Target="../slideLayouts/slideLayout56.xml"/><Relationship Id="rId7" Type="http://schemas.openxmlformats.org/officeDocument/2006/relationships/slideLayout" Target="../slideLayouts/slideLayout55.xml"/><Relationship Id="rId6" Type="http://schemas.openxmlformats.org/officeDocument/2006/relationships/slideLayout" Target="../slideLayouts/slideLayout54.xml"/><Relationship Id="rId5" Type="http://schemas.openxmlformats.org/officeDocument/2006/relationships/slideLayout" Target="../slideLayouts/slideLayout53.xml"/><Relationship Id="rId4" Type="http://schemas.openxmlformats.org/officeDocument/2006/relationships/slideLayout" Target="../slideLayouts/slideLayout52.xml"/><Relationship Id="rId3" Type="http://schemas.openxmlformats.org/officeDocument/2006/relationships/slideLayout" Target="../slideLayouts/slideLayout51.xml"/><Relationship Id="rId2" Type="http://schemas.openxmlformats.org/officeDocument/2006/relationships/slideLayout" Target="../slideLayouts/slideLayout50.xml"/><Relationship Id="rId11" Type="http://schemas.openxmlformats.org/officeDocument/2006/relationships/theme" Target="../theme/theme5.xml"/><Relationship Id="rId10" Type="http://schemas.openxmlformats.org/officeDocument/2006/relationships/image" Target="../media/image2.png"/><Relationship Id="rId1"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6.xml"/><Relationship Id="rId8" Type="http://schemas.openxmlformats.org/officeDocument/2006/relationships/slideLayout" Target="../slideLayouts/slideLayout65.xml"/><Relationship Id="rId7" Type="http://schemas.openxmlformats.org/officeDocument/2006/relationships/slideLayout" Target="../slideLayouts/slideLayout64.xml"/><Relationship Id="rId6" Type="http://schemas.openxmlformats.org/officeDocument/2006/relationships/slideLayout" Target="../slideLayouts/slideLayout63.xml"/><Relationship Id="rId5" Type="http://schemas.openxmlformats.org/officeDocument/2006/relationships/slideLayout" Target="../slideLayouts/slideLayout62.xml"/><Relationship Id="rId4" Type="http://schemas.openxmlformats.org/officeDocument/2006/relationships/slideLayout" Target="../slideLayouts/slideLayout61.xml"/><Relationship Id="rId3" Type="http://schemas.openxmlformats.org/officeDocument/2006/relationships/slideLayout" Target="../slideLayouts/slideLayout60.xml"/><Relationship Id="rId2" Type="http://schemas.openxmlformats.org/officeDocument/2006/relationships/slideLayout" Target="../slideLayouts/slideLayout59.xml"/><Relationship Id="rId11" Type="http://schemas.openxmlformats.org/officeDocument/2006/relationships/theme" Target="../theme/theme6.xml"/><Relationship Id="rId10" Type="http://schemas.openxmlformats.org/officeDocument/2006/relationships/image" Target="../media/image2.png"/><Relationship Id="rId1"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1026"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p:nvPr>
            <p:ph type="body"/>
          </p:nvPr>
        </p:nvSpPr>
        <p:spPr>
          <a:xfrm>
            <a:off x="755651" y="1196975"/>
            <a:ext cx="10668000" cy="496887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p:txBody>
      </p:sp>
      <p:sp>
        <p:nvSpPr>
          <p:cNvPr id="1028" name="AutoShape 4"/>
          <p:cNvSpPr/>
          <p:nvPr/>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1029" name="Line 5"/>
          <p:cNvSpPr/>
          <p:nvPr/>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a:noFill/>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790951" y="6245225"/>
            <a:ext cx="4610100" cy="476250"/>
          </a:xfrm>
          <a:prstGeom prst="rect">
            <a:avLst/>
          </a:prstGeom>
          <a:noFill/>
          <a:ln>
            <a:noFill/>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a:noFill/>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1033" name="Rectangle 15"/>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4" name="AutoShape 16"/>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1035" name="AutoShape 17"/>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1036" name="AutoShape 18"/>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1037" name="AutoShape 19"/>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8" name="Text Box 20"/>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 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总论</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宋体" panose="02010600030101010101" pitchFamily="2" charset="-122"/>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宋体" panose="02010600030101010101" pitchFamily="2" charset="-122"/>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a:solidFill>
            <a:schemeClr val="tx1"/>
          </a:solidFill>
          <a:latin typeface="+mn-lt"/>
          <a:ea typeface="宋体" panose="02010600030101010101" pitchFamily="2" charset="-122"/>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2050"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2051" name="Rectangle 3"/>
          <p:cNvSpPr/>
          <p:nvPr>
            <p:ph type="body"/>
          </p:nvPr>
        </p:nvSpPr>
        <p:spPr>
          <a:xfrm>
            <a:off x="755651" y="1196975"/>
            <a:ext cx="10668000" cy="496887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p:txBody>
      </p:sp>
      <p:sp>
        <p:nvSpPr>
          <p:cNvPr id="2052" name="AutoShape 4"/>
          <p:cNvSpPr/>
          <p:nvPr/>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2053" name="Line 5"/>
          <p:cNvSpPr/>
          <p:nvPr/>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a:noFill/>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790951" y="6245225"/>
            <a:ext cx="4610100" cy="476250"/>
          </a:xfrm>
          <a:prstGeom prst="rect">
            <a:avLst/>
          </a:prstGeom>
          <a:noFill/>
          <a:ln>
            <a:noFill/>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a:noFill/>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2057" name="Rectangle 15"/>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2058" name="AutoShape 16"/>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2059" name="AutoShape 17"/>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2060" name="AutoShape 18"/>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2061" name="AutoShape 19"/>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8" name="Text Box 20"/>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 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总论</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pic>
        <p:nvPicPr>
          <p:cNvPr id="2" name="图片 1" descr="图片1"/>
          <p:cNvPicPr>
            <a:picLocks noChangeAspect="1"/>
          </p:cNvPicPr>
          <p:nvPr userDrawn="1"/>
        </p:nvPicPr>
        <p:blipFill>
          <a:blip r:embed="rId13"/>
          <a:stretch>
            <a:fillRect/>
          </a:stretch>
        </p:blipFill>
        <p:spPr>
          <a:xfrm>
            <a:off x="9624695" y="-26035"/>
            <a:ext cx="1877695" cy="359410"/>
          </a:xfrm>
          <a:prstGeom prst="rect">
            <a:avLst/>
          </a:prstGeom>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宋体" panose="02010600030101010101" pitchFamily="2" charset="-122"/>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宋体" panose="02010600030101010101" pitchFamily="2" charset="-122"/>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a:solidFill>
            <a:schemeClr val="tx1"/>
          </a:solidFill>
          <a:latin typeface="+mn-lt"/>
          <a:ea typeface="宋体" panose="02010600030101010101" pitchFamily="2" charset="-122"/>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3074"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3075" name="Rectangle 3"/>
          <p:cNvSpPr/>
          <p:nvPr>
            <p:ph type="body"/>
          </p:nvPr>
        </p:nvSpPr>
        <p:spPr>
          <a:xfrm>
            <a:off x="755651" y="1196975"/>
            <a:ext cx="10668000" cy="496887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p:txBody>
      </p:sp>
      <p:sp>
        <p:nvSpPr>
          <p:cNvPr id="3076" name="AutoShape 4"/>
          <p:cNvSpPr/>
          <p:nvPr/>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3077" name="Line 5"/>
          <p:cNvSpPr/>
          <p:nvPr/>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a:noFill/>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790951" y="6245225"/>
            <a:ext cx="4610100" cy="476250"/>
          </a:xfrm>
          <a:prstGeom prst="rect">
            <a:avLst/>
          </a:prstGeom>
          <a:noFill/>
          <a:ln>
            <a:noFill/>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a:noFill/>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3081" name="Rectangle 15"/>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3082" name="AutoShape 16"/>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3083" name="AutoShape 17"/>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3084" name="AutoShape 18"/>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3085" name="AutoShape 19"/>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8" name="Text Box 20"/>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 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总论</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pic>
        <p:nvPicPr>
          <p:cNvPr id="2" name="图片 1" descr="图片1"/>
          <p:cNvPicPr>
            <a:picLocks noChangeAspect="1"/>
          </p:cNvPicPr>
          <p:nvPr userDrawn="1"/>
        </p:nvPicPr>
        <p:blipFill>
          <a:blip r:embed="rId13"/>
          <a:stretch>
            <a:fillRect/>
          </a:stretch>
        </p:blipFill>
        <p:spPr>
          <a:xfrm>
            <a:off x="9545955" y="-26035"/>
            <a:ext cx="1877695" cy="359410"/>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宋体" panose="02010600030101010101" pitchFamily="2" charset="-122"/>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宋体" panose="02010600030101010101" pitchFamily="2" charset="-122"/>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a:solidFill>
            <a:schemeClr val="tx1"/>
          </a:solidFill>
          <a:latin typeface="+mn-lt"/>
          <a:ea typeface="宋体" panose="02010600030101010101" pitchFamily="2" charset="-122"/>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4098" name="Rectangle 2"/>
          <p:cNvSpPr/>
          <p:nvPr>
            <p:ph type="title"/>
          </p:nvPr>
        </p:nvSpPr>
        <p:spPr>
          <a:xfrm>
            <a:off x="766233" y="304800"/>
            <a:ext cx="10668000" cy="676275"/>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4099" name="Rectangle 3"/>
          <p:cNvSpPr/>
          <p:nvPr>
            <p:ph type="body"/>
          </p:nvPr>
        </p:nvSpPr>
        <p:spPr>
          <a:xfrm>
            <a:off x="755651" y="1196975"/>
            <a:ext cx="10668000" cy="4968875"/>
          </a:xfrm>
          <a:prstGeom prst="rect">
            <a:avLst/>
          </a:prstGeom>
          <a:noFill/>
          <a:ln w="9525">
            <a:noFill/>
          </a:ln>
        </p:spPr>
        <p:txBody>
          <a:bodyPr anchor="t" anchorCtr="0"/>
          <a:p>
            <a:pPr lvl="0"/>
            <a:r>
              <a:rPr lang="zh-CN" altLang="en-US" dirty="0"/>
              <a:t>单击此处编辑母版文本样式</a:t>
            </a:r>
            <a:endParaRPr lang="zh-CN" altLang="en-US" dirty="0"/>
          </a:p>
          <a:p>
            <a:pPr lvl="1" indent="-436245"/>
            <a:r>
              <a:rPr lang="zh-CN" altLang="en-US" dirty="0"/>
              <a:t>第二级</a:t>
            </a:r>
            <a:endParaRPr lang="zh-CN" altLang="en-US" dirty="0"/>
          </a:p>
          <a:p>
            <a:pPr lvl="2" indent="-394970"/>
            <a:r>
              <a:rPr lang="zh-CN" altLang="en-US" dirty="0"/>
              <a:t>第三级</a:t>
            </a:r>
            <a:endParaRPr lang="zh-CN" altLang="en-US" dirty="0"/>
          </a:p>
        </p:txBody>
      </p:sp>
      <p:sp>
        <p:nvSpPr>
          <p:cNvPr id="4100" name="AutoShape 4"/>
          <p:cNvSpPr/>
          <p:nvPr/>
        </p:nvSpPr>
        <p:spPr>
          <a:xfrm>
            <a:off x="814917" y="1052513"/>
            <a:ext cx="10610849" cy="109537"/>
          </a:xfrm>
          <a:custGeom>
            <a:avLst/>
            <a:gdLst/>
            <a:ahLst/>
            <a:cxnLst>
              <a:cxn ang="0">
                <a:pos x="0" y="0"/>
              </a:cxn>
              <a:cxn ang="0">
                <a:pos x="4655510" y="0"/>
              </a:cxn>
              <a:cxn ang="0">
                <a:pos x="4655510" y="109537"/>
              </a:cxn>
              <a:cxn ang="0">
                <a:pos x="0" y="109537"/>
              </a:cxn>
              <a:cxn ang="0">
                <a:pos x="0" y="0"/>
              </a:cxn>
              <a:cxn ang="0">
                <a:pos x="0" y="0"/>
              </a:cxn>
              <a:cxn ang="0">
                <a:pos x="7958137" y="0"/>
              </a:cxn>
            </a:cxnLst>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cap="flat" cmpd="sng">
            <a:solidFill>
              <a:schemeClr val="accent2"/>
            </a:solidFill>
            <a:prstDash val="solid"/>
            <a:miter/>
            <a:headEnd type="none" w="med" len="med"/>
            <a:tailEnd type="none" w="med" len="med"/>
          </a:ln>
        </p:spPr>
        <p:txBody>
          <a:bodyPr/>
          <a:p>
            <a:endParaRPr lang="zh-CN" altLang="en-US"/>
          </a:p>
        </p:txBody>
      </p:sp>
      <p:sp>
        <p:nvSpPr>
          <p:cNvPr id="4101" name="Line 5"/>
          <p:cNvSpPr/>
          <p:nvPr/>
        </p:nvSpPr>
        <p:spPr>
          <a:xfrm flipV="1">
            <a:off x="812800" y="6172200"/>
            <a:ext cx="10566400" cy="0"/>
          </a:xfrm>
          <a:prstGeom prst="line">
            <a:avLst/>
          </a:prstGeom>
          <a:ln w="3175" cap="flat" cmpd="sng">
            <a:solidFill>
              <a:schemeClr val="accent2"/>
            </a:solidFill>
            <a:prstDash val="solid"/>
            <a:round/>
            <a:headEnd type="none" w="med" len="med"/>
            <a:tailEnd type="none" w="med" len="med"/>
          </a:ln>
        </p:spPr>
      </p:sp>
      <p:sp>
        <p:nvSpPr>
          <p:cNvPr id="60422" name="Rectangle 6"/>
          <p:cNvSpPr>
            <a:spLocks noGrp="1" noChangeArrowheads="1"/>
          </p:cNvSpPr>
          <p:nvPr>
            <p:ph type="dt" sz="half" idx="2"/>
          </p:nvPr>
        </p:nvSpPr>
        <p:spPr bwMode="auto">
          <a:xfrm>
            <a:off x="812800" y="6245225"/>
            <a:ext cx="2641600" cy="476250"/>
          </a:xfrm>
          <a:prstGeom prst="rect">
            <a:avLst/>
          </a:prstGeom>
          <a:noFill/>
          <a:ln>
            <a:noFill/>
          </a:ln>
        </p:spPr>
        <p:txBody>
          <a:bodyPr vert="horz" wrap="square" lIns="91440" tIns="45720" rIns="91440" bIns="45720" numCol="1" anchor="t" anchorCtr="0" compatLnSpc="1"/>
          <a:lstStyle>
            <a:lvl1pPr>
              <a:defRPr sz="1200">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0423" name="Rectangle 7"/>
          <p:cNvSpPr>
            <a:spLocks noGrp="1" noChangeArrowheads="1"/>
          </p:cNvSpPr>
          <p:nvPr>
            <p:ph type="ftr" sz="quarter" idx="3"/>
          </p:nvPr>
        </p:nvSpPr>
        <p:spPr bwMode="auto">
          <a:xfrm>
            <a:off x="3790951" y="6245225"/>
            <a:ext cx="4610100" cy="476250"/>
          </a:xfrm>
          <a:prstGeom prst="rect">
            <a:avLst/>
          </a:prstGeom>
          <a:noFill/>
          <a:ln>
            <a:noFill/>
          </a:ln>
        </p:spPr>
        <p:txBody>
          <a:bodyPr vert="horz" wrap="square" lIns="0" tIns="0" rIns="0" bIns="0" numCol="1" anchor="t" anchorCtr="0" compatLnSpc="1"/>
          <a:lstStyle>
            <a:lvl1pPr algn="ctr">
              <a:defRPr sz="1400" b="1">
                <a:latin typeface="楷体_GB2312" pitchFamily="49" charset="-122"/>
                <a:ea typeface="楷体_GB2312"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第</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一</a:t>
            </a:r>
            <a:r>
              <a:rPr kumimoji="0" lang="zh-CN" altLang="zh-CN"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章  </a:t>
            </a:r>
            <a:r>
              <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rPr>
              <a:t>总论</a:t>
            </a:r>
            <a:endParaRPr kumimoji="0" lang="zh-CN" altLang="en-US" sz="1400" b="1" i="0" u="none" strike="noStrike" kern="1200" cap="none" spc="0" normalizeH="0" baseline="0" noProof="0">
              <a:ln>
                <a:noFill/>
              </a:ln>
              <a:solidFill>
                <a:schemeClr val="tx1"/>
              </a:solidFill>
              <a:effectLst/>
              <a:uLnTx/>
              <a:uFillTx/>
              <a:latin typeface="楷体_GB2312" pitchFamily="49" charset="-122"/>
              <a:ea typeface="楷体_GB2312" pitchFamily="49" charset="-122"/>
              <a:cs typeface="+mn-cs"/>
            </a:endParaRPr>
          </a:p>
        </p:txBody>
      </p:sp>
      <p:sp>
        <p:nvSpPr>
          <p:cNvPr id="60424" name="Rectangle 8"/>
          <p:cNvSpPr>
            <a:spLocks noGrp="1" noChangeArrowheads="1"/>
          </p:cNvSpPr>
          <p:nvPr>
            <p:ph type="sldNum" sz="quarter" idx="4"/>
          </p:nvPr>
        </p:nvSpPr>
        <p:spPr bwMode="auto">
          <a:xfrm>
            <a:off x="8737600" y="6245225"/>
            <a:ext cx="2641600" cy="476250"/>
          </a:xfrm>
          <a:prstGeom prst="rect">
            <a:avLst/>
          </a:prstGeom>
          <a:noFill/>
          <a:ln>
            <a:noFill/>
          </a:ln>
        </p:spPr>
        <p:txBody>
          <a:bodyPr vert="horz" wrap="square" lIns="91440" tIns="45720" rIns="91440" bIns="45720" numCol="1" anchor="t" anchorCtr="0" compatLnSpc="1"/>
          <a:lstStyle>
            <a:lvl1pPr algn="r">
              <a:defRPr sz="1200">
                <a:latin typeface="Verdana" panose="020B0604030504040204" pitchFamily="34" charset="0"/>
              </a:defRPr>
            </a:lvl1pPr>
          </a:lstStyle>
          <a:p>
            <a:pPr lvl="0" eaLnBrk="1" fontAlgn="base" hangingPunct="1"/>
            <a:fld id="{9A0DB2DC-4C9A-4742-B13C-FB6460FD3503}" type="slidenum">
              <a:rPr lang="en-US" altLang="zh-CN" strike="noStrike" noProof="1" dirty="0">
                <a:latin typeface="Verdana" panose="020B060403050404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
        <p:nvSpPr>
          <p:cNvPr id="4105" name="Rectangle 15"/>
          <p:cNvSpPr/>
          <p:nvPr userDrawn="1"/>
        </p:nvSpPr>
        <p:spPr>
          <a:xfrm>
            <a:off x="0" y="0"/>
            <a:ext cx="12192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4106" name="AutoShape 16"/>
          <p:cNvSpPr/>
          <p:nvPr userDrawn="1"/>
        </p:nvSpPr>
        <p:spPr>
          <a:xfrm>
            <a:off x="0" y="193675"/>
            <a:ext cx="22860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4107" name="AutoShape 17"/>
          <p:cNvSpPr/>
          <p:nvPr userDrawn="1"/>
        </p:nvSpPr>
        <p:spPr>
          <a:xfrm>
            <a:off x="203200" y="152400"/>
            <a:ext cx="22860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4108" name="AutoShape 18"/>
          <p:cNvSpPr/>
          <p:nvPr userDrawn="1"/>
        </p:nvSpPr>
        <p:spPr>
          <a:xfrm>
            <a:off x="103717" y="34925"/>
            <a:ext cx="22860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pPr lvl="0" eaLnBrk="1" hangingPunct="1"/>
            <a:endParaRPr lang="zh-CN" altLang="en-US" dirty="0">
              <a:latin typeface="Arial" panose="020B0604020202020204" pitchFamily="34" charset="0"/>
              <a:ea typeface="宋体" panose="02010600030101010101" pitchFamily="2" charset="-122"/>
            </a:endParaRPr>
          </a:p>
        </p:txBody>
      </p:sp>
      <p:sp>
        <p:nvSpPr>
          <p:cNvPr id="4109" name="AutoShape 19"/>
          <p:cNvSpPr/>
          <p:nvPr userDrawn="1"/>
        </p:nvSpPr>
        <p:spPr>
          <a:xfrm>
            <a:off x="1871133" y="0"/>
            <a:ext cx="287867" cy="188913"/>
          </a:xfrm>
          <a:prstGeom prst="parallelogram">
            <a:avLst>
              <a:gd name="adj" fmla="val 28571"/>
            </a:avLst>
          </a:prstGeom>
          <a:solidFill>
            <a:srgbClr val="FF0066">
              <a:alpha val="70195"/>
            </a:srgbClr>
          </a:solidFill>
          <a:ln w="9525">
            <a:noFill/>
          </a:ln>
        </p:spPr>
        <p:txBody>
          <a:bodyPr wrap="none" anchor="ctr" anchorCtr="0"/>
          <a:p>
            <a:pPr lvl="0" eaLnBrk="1" hangingPunct="1"/>
            <a:endParaRPr lang="zh-CN" altLang="en-US" dirty="0">
              <a:latin typeface="Arial" panose="020B0604020202020204" pitchFamily="34" charset="0"/>
              <a:ea typeface="宋体" panose="02010600030101010101" pitchFamily="2" charset="-122"/>
            </a:endParaRPr>
          </a:p>
        </p:txBody>
      </p:sp>
      <p:sp>
        <p:nvSpPr>
          <p:cNvPr id="1038" name="Text Box 20"/>
          <p:cNvSpPr txBox="1">
            <a:spLocks noChangeArrowheads="1"/>
          </p:cNvSpPr>
          <p:nvPr/>
        </p:nvSpPr>
        <p:spPr bwMode="auto">
          <a:xfrm>
            <a:off x="527051" y="0"/>
            <a:ext cx="4705351" cy="215265"/>
          </a:xfrm>
          <a:prstGeom prst="rect">
            <a:avLst/>
          </a:prstGeom>
          <a:noFill/>
          <a:ln>
            <a:noFill/>
          </a:ln>
          <a:effec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会计学 原理  </a:t>
            </a:r>
            <a:r>
              <a:rPr kumimoji="0" lang="en-US" altLang="zh-CN" sz="1400" b="1" i="1" u="none" strike="noStrike" kern="1200" cap="none" spc="0" normalizeH="0" baseline="0" noProof="0">
                <a:ln>
                  <a:noFill/>
                </a:ln>
                <a:solidFill>
                  <a:schemeClr val="bg1"/>
                </a:solidFill>
                <a:effectLst/>
                <a:uLnTx/>
                <a:uFillTx/>
                <a:latin typeface="Arial" panose="020B0604020202020204" pitchFamily="34" charset="0"/>
                <a:ea typeface="黑体" panose="02010609060101010101" pitchFamily="49" charset="-122"/>
                <a:cs typeface="+mn-cs"/>
              </a:rPr>
              <a:t>1   </a:t>
            </a:r>
            <a:r>
              <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rPr>
              <a:t>总论</a:t>
            </a:r>
            <a:endParaRPr kumimoji="0" lang="zh-CN" altLang="en-US" sz="1400" b="1" i="1" u="none" strike="noStrike" kern="1200" cap="none" spc="0" normalizeH="0" baseline="0" noProof="0">
              <a:ln>
                <a:noFill/>
              </a:ln>
              <a:solidFill>
                <a:schemeClr val="bg1"/>
              </a:solidFill>
              <a:effectLst/>
              <a:uLnTx/>
              <a:uFillTx/>
              <a:latin typeface="Arial" panose="020B0604020202020204" pitchFamily="34" charset="0"/>
              <a:ea typeface="楷体_GB2312" pitchFamily="49" charset="-122"/>
              <a:cs typeface="+mn-cs"/>
            </a:endParaRPr>
          </a:p>
        </p:txBody>
      </p:sp>
      <p:pic>
        <p:nvPicPr>
          <p:cNvPr id="2" name="图片 1" descr="图片1"/>
          <p:cNvPicPr>
            <a:picLocks noChangeAspect="1"/>
          </p:cNvPicPr>
          <p:nvPr userDrawn="1"/>
        </p:nvPicPr>
        <p:blipFill>
          <a:blip r:embed="rId13"/>
          <a:stretch>
            <a:fillRect/>
          </a:stretch>
        </p:blipFill>
        <p:spPr>
          <a:xfrm>
            <a:off x="9552940" y="-27305"/>
            <a:ext cx="1877695" cy="359410"/>
          </a:xfrm>
          <a:prstGeom prst="rect">
            <a:avLst/>
          </a:prstGeom>
        </p:spPr>
      </p:pic>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2pPr>
      <a:lvl3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3pPr>
      <a:lvl4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4pPr>
      <a:lvl5pPr algn="l" rtl="0" eaLnBrk="0" fontAlgn="base" hangingPunct="0">
        <a:spcBef>
          <a:spcPct val="0"/>
        </a:spcBef>
        <a:spcAft>
          <a:spcPct val="0"/>
        </a:spcAft>
        <a:defRPr sz="3400" b="1">
          <a:solidFill>
            <a:schemeClr val="tx2"/>
          </a:solidFill>
          <a:latin typeface="Verdana" panose="020B0604030504040204" pitchFamily="34" charset="0"/>
          <a:ea typeface="黑体" panose="02010609060101010101" pitchFamily="49" charset="-122"/>
        </a:defRPr>
      </a:lvl5pPr>
      <a:lvl6pPr marL="4572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6pPr>
      <a:lvl7pPr marL="9144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7pPr>
      <a:lvl8pPr marL="13716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8pPr>
      <a:lvl9pPr marL="1828800" algn="l" rtl="0" fontAlgn="base">
        <a:spcBef>
          <a:spcPct val="0"/>
        </a:spcBef>
        <a:spcAft>
          <a:spcPct val="0"/>
        </a:spcAft>
        <a:defRPr sz="3400" b="1">
          <a:solidFill>
            <a:schemeClr val="tx2"/>
          </a:solidFill>
          <a:latin typeface="Verdana" panose="020B0604030504040204" pitchFamily="34" charset="0"/>
          <a:ea typeface="黑体" panose="02010609060101010101" pitchFamily="49" charset="-122"/>
        </a:defRPr>
      </a:lvl9pPr>
    </p:titleStyle>
    <p:body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宋体" panose="02010600030101010101" pitchFamily="2" charset="-122"/>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宋体" panose="02010600030101010101" pitchFamily="2" charset="-122"/>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a:solidFill>
            <a:schemeClr val="tx1"/>
          </a:solidFill>
          <a:latin typeface="+mn-lt"/>
          <a:ea typeface="宋体" panose="02010600030101010101" pitchFamily="2" charset="-122"/>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0"/>
          <a:stretch>
            <a:fillRect/>
          </a:stretch>
        </a:blip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Lst>
  <p:hf sldNum="0" hdr="0" ftr="0" dt="0"/>
  <p:txStyles>
    <p:titleStyle>
      <a:lvl1pPr algn="l" defTabSz="685165"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2pPr>
      <a:lvl3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3pPr>
      <a:lvl4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4pPr>
      <a:lvl5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5pPr>
      <a:lvl6pPr marL="4572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6pPr>
      <a:lvl7pPr marL="9144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7pPr>
      <a:lvl8pPr marL="13716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8pPr>
      <a:lvl9pPr marL="18288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9pPr>
    </p:titleStyle>
    <p:bodyStyle>
      <a:lvl1pPr marL="170815" indent="-170180" algn="l" defTabSz="685165"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3715" indent="-170180" algn="l" defTabSz="685165" rtl="0" eaLnBrk="0" fontAlgn="base" hangingPunct="0">
        <a:lnSpc>
          <a:spcPct val="90000"/>
        </a:lnSpc>
        <a:spcBef>
          <a:spcPts val="375"/>
        </a:spcBef>
        <a:spcAft>
          <a:spcPct val="0"/>
        </a:spcAft>
        <a:buFont typeface="Arial" panose="020B0604020202020204" pitchFamily="34" charset="0"/>
        <a:buChar char="•"/>
        <a:defRPr sz="1800" kern="1200">
          <a:solidFill>
            <a:schemeClr val="tx1"/>
          </a:solidFill>
          <a:latin typeface="+mn-lt"/>
          <a:ea typeface="+mn-ea"/>
          <a:cs typeface="+mn-cs"/>
        </a:defRPr>
      </a:lvl2pPr>
      <a:lvl3pPr marL="8566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1995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4pPr>
      <a:lvl5pPr marL="1542415" indent="-170180" algn="l" defTabSz="68516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165" rtl="0" eaLnBrk="1" latinLnBrk="0" hangingPunct="1">
        <a:defRPr sz="1350" kern="1200">
          <a:solidFill>
            <a:schemeClr val="tx1"/>
          </a:solidFill>
          <a:latin typeface="+mn-lt"/>
          <a:ea typeface="+mn-ea"/>
          <a:cs typeface="+mn-cs"/>
        </a:defRPr>
      </a:lvl1pPr>
      <a:lvl2pPr marL="342900" algn="l" defTabSz="685165" rtl="0" eaLnBrk="1" latinLnBrk="0" hangingPunct="1">
        <a:defRPr sz="1350" kern="1200">
          <a:solidFill>
            <a:schemeClr val="tx1"/>
          </a:solidFill>
          <a:latin typeface="+mn-lt"/>
          <a:ea typeface="+mn-ea"/>
          <a:cs typeface="+mn-cs"/>
        </a:defRPr>
      </a:lvl2pPr>
      <a:lvl3pPr marL="685800" algn="l" defTabSz="685165" rtl="0" eaLnBrk="1" latinLnBrk="0" hangingPunct="1">
        <a:defRPr sz="1350" kern="1200">
          <a:solidFill>
            <a:schemeClr val="tx1"/>
          </a:solidFill>
          <a:latin typeface="+mn-lt"/>
          <a:ea typeface="+mn-ea"/>
          <a:cs typeface="+mn-cs"/>
        </a:defRPr>
      </a:lvl3pPr>
      <a:lvl4pPr marL="1028700" algn="l" defTabSz="685165" rtl="0" eaLnBrk="1" latinLnBrk="0" hangingPunct="1">
        <a:defRPr sz="1350" kern="1200">
          <a:solidFill>
            <a:schemeClr val="tx1"/>
          </a:solidFill>
          <a:latin typeface="+mn-lt"/>
          <a:ea typeface="+mn-ea"/>
          <a:cs typeface="+mn-cs"/>
        </a:defRPr>
      </a:lvl4pPr>
      <a:lvl5pPr marL="1371600" algn="l" defTabSz="685165" rtl="0" eaLnBrk="1" latinLnBrk="0" hangingPunct="1">
        <a:defRPr sz="1350" kern="1200">
          <a:solidFill>
            <a:schemeClr val="tx1"/>
          </a:solidFill>
          <a:latin typeface="+mn-lt"/>
          <a:ea typeface="+mn-ea"/>
          <a:cs typeface="+mn-cs"/>
        </a:defRPr>
      </a:lvl5pPr>
      <a:lvl6pPr marL="1714500" algn="l" defTabSz="685165" rtl="0" eaLnBrk="1" latinLnBrk="0" hangingPunct="1">
        <a:defRPr sz="1350" kern="1200">
          <a:solidFill>
            <a:schemeClr val="tx1"/>
          </a:solidFill>
          <a:latin typeface="+mn-lt"/>
          <a:ea typeface="+mn-ea"/>
          <a:cs typeface="+mn-cs"/>
        </a:defRPr>
      </a:lvl6pPr>
      <a:lvl7pPr marL="2057400" algn="l" defTabSz="685165" rtl="0" eaLnBrk="1" latinLnBrk="0" hangingPunct="1">
        <a:defRPr sz="1350" kern="1200">
          <a:solidFill>
            <a:schemeClr val="tx1"/>
          </a:solidFill>
          <a:latin typeface="+mn-lt"/>
          <a:ea typeface="+mn-ea"/>
          <a:cs typeface="+mn-cs"/>
        </a:defRPr>
      </a:lvl7pPr>
      <a:lvl8pPr marL="2400300" algn="l" defTabSz="685165" rtl="0" eaLnBrk="1" latinLnBrk="0" hangingPunct="1">
        <a:defRPr sz="1350" kern="1200">
          <a:solidFill>
            <a:schemeClr val="tx1"/>
          </a:solidFill>
          <a:latin typeface="+mn-lt"/>
          <a:ea typeface="+mn-ea"/>
          <a:cs typeface="+mn-cs"/>
        </a:defRPr>
      </a:lvl8pPr>
      <a:lvl9pPr marL="2743200" algn="l" defTabSz="685165"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0"/>
          <a:stretch>
            <a:fillRect/>
          </a:stretch>
        </a:blip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Lst>
  <p:hf sldNum="0" hdr="0" ftr="0" dt="0"/>
  <p:txStyles>
    <p:titleStyle>
      <a:lvl1pPr algn="l" defTabSz="913130"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2pPr>
      <a:lvl3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3pPr>
      <a:lvl4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4pPr>
      <a:lvl5pPr algn="l" defTabSz="913130"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5pPr>
      <a:lvl6pPr marL="4572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6pPr>
      <a:lvl7pPr marL="9144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7pPr>
      <a:lvl8pPr marL="13716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8pPr>
      <a:lvl9pPr marL="1828800" algn="l" defTabSz="912495"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pitchFamily="49" charset="-122"/>
        </a:defRPr>
      </a:lvl9pPr>
    </p:titleStyle>
    <p:bodyStyle>
      <a:lvl1pPr marL="227330" indent="-227330" algn="l" defTabSz="913130"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4530" indent="-227330" algn="l" defTabSz="913130"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17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5989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6130" indent="-227330" algn="l" defTabSz="913130"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49.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6" Type="http://schemas.openxmlformats.org/officeDocument/2006/relationships/slideLayout" Target="../slideLayouts/slideLayout26.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image" Target="../media/image17.emf"/><Relationship Id="rId2" Type="http://schemas.openxmlformats.org/officeDocument/2006/relationships/image" Target="../media/image16.png"/><Relationship Id="rId1" Type="http://schemas.openxmlformats.org/officeDocument/2006/relationships/image" Target="../media/image15.pn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image" Target="../media/image20.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image" Target="../media/image2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6.xml"/><Relationship Id="rId1" Type="http://schemas.openxmlformats.org/officeDocument/2006/relationships/image" Target="../media/image22.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31.xml"/><Relationship Id="rId1" Type="http://schemas.openxmlformats.org/officeDocument/2006/relationships/image" Target="../media/image23.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image" Target="../media/image24.pn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31.xml"/><Relationship Id="rId1" Type="http://schemas.openxmlformats.org/officeDocument/2006/relationships/image" Target="../media/image25.png"/></Relationships>
</file>

<file path=ppt/slides/_rels/slide38.xml.rels><?xml version="1.0" encoding="UTF-8" standalone="yes"?>
<Relationships xmlns="http://schemas.openxmlformats.org/package/2006/relationships"><Relationship Id="rId5" Type="http://schemas.openxmlformats.org/officeDocument/2006/relationships/slideLayout" Target="../slideLayouts/slideLayout19.xml"/><Relationship Id="rId4" Type="http://schemas.openxmlformats.org/officeDocument/2006/relationships/image" Target="../media/image29.png"/><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image" Target="../media/image30.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image" Target="../media/image3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image" Target="../media/image3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4.xml.rels><?xml version="1.0" encoding="UTF-8" standalone="yes"?>
<Relationships xmlns="http://schemas.openxmlformats.org/package/2006/relationships"><Relationship Id="rId4" Type="http://schemas.openxmlformats.org/officeDocument/2006/relationships/slideLayout" Target="../slideLayouts/slideLayout26.xml"/><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66.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image" Target="../media/image33.png"/><Relationship Id="rId1" Type="http://schemas.openxmlformats.org/officeDocument/2006/relationships/image" Target="../media/image34.png"/></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31.xml"/><Relationship Id="rId1" Type="http://schemas.openxmlformats.org/officeDocument/2006/relationships/image" Target="../media/image36.png"/></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image" Target="../media/image37.png"/></Relationships>
</file>

<file path=ppt/slides/_rels/slide69.xml.rels><?xml version="1.0" encoding="UTF-8" standalone="yes"?>
<Relationships xmlns="http://schemas.openxmlformats.org/package/2006/relationships"><Relationship Id="rId4" Type="http://schemas.openxmlformats.org/officeDocument/2006/relationships/slideLayout" Target="../slideLayouts/slideLayout31.xml"/><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73.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image" Target="../media/image38.emf"/></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83.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image" Target="../media/image39.jpe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88.xml.rels><?xml version="1.0" encoding="UTF-8" standalone="yes"?>
<Relationships xmlns="http://schemas.openxmlformats.org/package/2006/relationships"><Relationship Id="rId2" Type="http://schemas.openxmlformats.org/officeDocument/2006/relationships/slideLayout" Target="../slideLayouts/slideLayout60.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内容占位符 1"/>
          <p:cNvSpPr>
            <a:spLocks noGrp="1" noChangeArrowheads="1"/>
          </p:cNvSpPr>
          <p:nvPr>
            <p:ph sz="quarter" idx="10"/>
          </p:nvPr>
        </p:nvSpPr>
        <p:spPr bwMode="auto"/>
        <p:txBody>
          <a:bodyPr/>
          <a:lstStyle/>
          <a:p>
            <a:pPr lvl="0"/>
            <a:r>
              <a:rPr lang="en-US" altLang="zh-CN"/>
              <a:t>——</a:t>
            </a:r>
            <a:r>
              <a:rPr lang="zh-CN" altLang="en-US"/>
              <a:t>第一章   总论</a:t>
            </a:r>
            <a:endParaRPr lang="zh-CN" altLang="en-US"/>
          </a:p>
        </p:txBody>
      </p:sp>
      <p:pic>
        <p:nvPicPr>
          <p:cNvPr id="11267" name="图片 1"/>
          <p:cNvPicPr>
            <a:picLocks noChangeAspect="1"/>
          </p:cNvPicPr>
          <p:nvPr/>
        </p:nvPicPr>
        <p:blipFill>
          <a:blip r:embed="rId1"/>
          <a:stretch>
            <a:fillRect/>
          </a:stretch>
        </p:blipFill>
        <p:spPr>
          <a:xfrm>
            <a:off x="47625" y="476250"/>
            <a:ext cx="3748405" cy="981710"/>
          </a:xfrm>
          <a:prstGeom prst="rect">
            <a:avLst/>
          </a:prstGeom>
          <a:noFill/>
          <a:ln w="9525">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52226"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Times New Roman" panose="02020603050405020304" pitchFamily="18" charset="0"/>
              </a:rPr>
              <a:t>第一节   会计的含义</a:t>
            </a:r>
            <a:endParaRPr lang="zh-CN" altLang="en-US" sz="3200" dirty="0">
              <a:solidFill>
                <a:srgbClr val="FF0000"/>
              </a:solidFill>
              <a:latin typeface="Times New Roman" panose="02020603050405020304" pitchFamily="18" charset="0"/>
            </a:endParaRPr>
          </a:p>
        </p:txBody>
      </p:sp>
      <p:sp>
        <p:nvSpPr>
          <p:cNvPr id="13316" name="Rectangle 3"/>
          <p:cNvSpPr>
            <a:spLocks noGrp="1" noChangeArrowheads="1"/>
          </p:cNvSpPr>
          <p:nvPr>
            <p:ph idx="1"/>
          </p:nvPr>
        </p:nvSpPr>
        <p:spPr>
          <a:xfrm>
            <a:off x="799465" y="1214755"/>
            <a:ext cx="10671175" cy="257175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a:ln>
                  <a:noFill/>
                </a:ln>
                <a:solidFill>
                  <a:srgbClr val="FF0000"/>
                </a:solidFill>
                <a:effectLst/>
                <a:uLnTx/>
                <a:uFillTx/>
                <a:latin typeface="+mn-ea"/>
                <a:ea typeface="+mn-ea"/>
                <a:cs typeface="+mn-cs"/>
              </a:rPr>
              <a:t>二、会计的职能：</a:t>
            </a:r>
            <a:endParaRPr kumimoji="0" lang="en-US" altLang="zh-CN" sz="3200" b="1" i="0" u="none" strike="noStrike" kern="0" cap="none" spc="0" normalizeH="0" baseline="0" noProof="0" dirty="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en-US" altLang="zh-CN"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指会计在经济管理中所具有的功能。</a:t>
            </a:r>
            <a:endParaRPr kumimoji="0" lang="zh-CN" altLang="en-US" sz="3200" b="1" i="0" u="none" strike="noStrike" kern="0" cap="none" spc="0" normalizeH="0" baseline="0" noProof="0" dirty="0">
              <a:ln>
                <a:noFill/>
              </a:ln>
              <a:solidFill>
                <a:srgbClr val="FF0000"/>
              </a:solidFill>
              <a:effectLst/>
              <a:uLnTx/>
              <a:uFillTx/>
              <a:latin typeface="+mn-ea"/>
              <a:ea typeface="+mn-ea"/>
              <a:cs typeface="+mn-cs"/>
            </a:endParaRPr>
          </a:p>
          <a:p>
            <a:pPr marL="908050" marR="0" lvl="1" indent="-43688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zh-CN" altLang="en-US" sz="32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核算</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（反映）职能；</a:t>
            </a:r>
            <a:r>
              <a:rPr kumimoji="0" lang="zh-CN" altLang="en-US" sz="32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监督</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（控制）职能</a:t>
            </a: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sp>
        <p:nvSpPr>
          <p:cNvPr id="52228" name="Rectangle 3"/>
          <p:cNvSpPr/>
          <p:nvPr/>
        </p:nvSpPr>
        <p:spPr>
          <a:xfrm>
            <a:off x="1919288" y="6294438"/>
            <a:ext cx="8353425" cy="214312"/>
          </a:xfrm>
          <a:prstGeom prst="rect">
            <a:avLst/>
          </a:prstGeom>
          <a:solidFill>
            <a:srgbClr val="EAEAEA"/>
          </a:solidFill>
          <a:ln w="9525"/>
          <a:scene3d>
            <a:camera prst="legacyPerspectiveTop">
              <a:rot lat="600000" lon="0" rev="0"/>
            </a:camera>
            <a:lightRig rig="legacyFlat3" dir="r"/>
          </a:scene3d>
          <a:sp3d extrusionH="3783000" prstMaterial="legacyMatte">
            <a:bevelT w="13500" h="13500" prst="angle"/>
            <a:bevelB w="13500" h="13500" prst="angle"/>
            <a:extrusionClr>
              <a:srgbClr val="EAEAEA"/>
            </a:extrusionClr>
          </a:sp3d>
        </p:spPr>
        <p:txBody>
          <a:bodyPr wrap="none" anchor="ctr" anchorCtr="0">
            <a:flatTx/>
          </a:bodyPr>
          <a:p>
            <a:pPr algn="ctr" eaLnBrk="0" hangingPunct="0"/>
            <a:endParaRPr lang="zh-CN" altLang="en-US" sz="2400" b="1" dirty="0">
              <a:solidFill>
                <a:srgbClr val="000000"/>
              </a:solidFill>
              <a:latin typeface="Arial" panose="020B0604020202020204" pitchFamily="34" charset="0"/>
              <a:ea typeface="黑体" panose="02010609060101010101" pitchFamily="49" charset="-122"/>
            </a:endParaRPr>
          </a:p>
        </p:txBody>
      </p:sp>
      <p:sp>
        <p:nvSpPr>
          <p:cNvPr id="52229" name="AutoShape 5"/>
          <p:cNvSpPr/>
          <p:nvPr/>
        </p:nvSpPr>
        <p:spPr>
          <a:xfrm>
            <a:off x="4108450" y="3789363"/>
            <a:ext cx="2005013" cy="2349500"/>
          </a:xfrm>
          <a:prstGeom prst="roundRect">
            <a:avLst>
              <a:gd name="adj" fmla="val 2259"/>
            </a:avLst>
          </a:prstGeom>
          <a:gradFill rotWithShape="1">
            <a:gsLst>
              <a:gs pos="0">
                <a:srgbClr val="E8E8E8"/>
              </a:gs>
              <a:gs pos="100000">
                <a:srgbClr val="C7C7C7">
                  <a:alpha val="0"/>
                </a:srgbClr>
              </a:gs>
            </a:gsLst>
            <a:lin ang="5400000" scaled="1"/>
            <a:tileRect/>
          </a:gra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pic>
        <p:nvPicPr>
          <p:cNvPr id="52230" name="Picture 6" descr="light_shadow"/>
          <p:cNvPicPr>
            <a:picLocks noChangeAspect="1"/>
          </p:cNvPicPr>
          <p:nvPr/>
        </p:nvPicPr>
        <p:blipFill>
          <a:blip r:embed="rId1">
            <a:lum bright="-78000" contrast="-78000"/>
          </a:blip>
          <a:stretch>
            <a:fillRect/>
          </a:stretch>
        </p:blipFill>
        <p:spPr>
          <a:xfrm>
            <a:off x="4487863" y="5873750"/>
            <a:ext cx="1295400" cy="327025"/>
          </a:xfrm>
          <a:prstGeom prst="rect">
            <a:avLst/>
          </a:prstGeom>
          <a:noFill/>
          <a:ln w="9525">
            <a:noFill/>
          </a:ln>
        </p:spPr>
      </p:pic>
      <p:sp>
        <p:nvSpPr>
          <p:cNvPr id="52231" name="AutoShape 8"/>
          <p:cNvSpPr/>
          <p:nvPr/>
        </p:nvSpPr>
        <p:spPr>
          <a:xfrm>
            <a:off x="4148138" y="3911600"/>
            <a:ext cx="1930400" cy="669925"/>
          </a:xfrm>
          <a:prstGeom prst="roundRect">
            <a:avLst>
              <a:gd name="adj" fmla="val 0"/>
            </a:avLst>
          </a:prstGeom>
          <a:solidFill>
            <a:srgbClr val="0000FF"/>
          </a:solidFill>
          <a:ln w="19050" cap="flat" cmpd="sng">
            <a:solidFill>
              <a:srgbClr val="DDDDDD"/>
            </a:solidFill>
            <a:prstDash val="solid"/>
            <a:round/>
            <a:headEnd type="none" w="med" len="med"/>
            <a:tailEnd type="none" w="med" len="med"/>
          </a:ln>
        </p:spPr>
        <p:txBody>
          <a:bodyPr wrap="none" anchor="ctr" anchorCtr="0"/>
          <a:p>
            <a:pPr algn="ctr"/>
            <a:r>
              <a:rPr lang="zh-CN" altLang="en-US" sz="2800" b="1" dirty="0">
                <a:solidFill>
                  <a:srgbClr val="FFFFFF"/>
                </a:solidFill>
                <a:latin typeface="Arial" panose="020B0604020202020204" pitchFamily="34" charset="0"/>
                <a:ea typeface="黑体" panose="02010609060101010101" pitchFamily="49" charset="-122"/>
              </a:rPr>
              <a:t>基本职能</a:t>
            </a:r>
            <a:endParaRPr lang="zh-CN" altLang="en-US" sz="2800" b="1" dirty="0">
              <a:solidFill>
                <a:srgbClr val="FFFFFF"/>
              </a:solidFill>
              <a:latin typeface="Arial" panose="020B0604020202020204" pitchFamily="34" charset="0"/>
              <a:ea typeface="黑体" panose="02010609060101010101" pitchFamily="49" charset="-122"/>
            </a:endParaRPr>
          </a:p>
        </p:txBody>
      </p:sp>
      <p:sp>
        <p:nvSpPr>
          <p:cNvPr id="52232" name="AutoShape 10"/>
          <p:cNvSpPr/>
          <p:nvPr/>
        </p:nvSpPr>
        <p:spPr>
          <a:xfrm>
            <a:off x="6253163" y="3789363"/>
            <a:ext cx="2005012" cy="2349500"/>
          </a:xfrm>
          <a:prstGeom prst="roundRect">
            <a:avLst>
              <a:gd name="adj" fmla="val 2259"/>
            </a:avLst>
          </a:prstGeom>
          <a:gradFill rotWithShape="1">
            <a:gsLst>
              <a:gs pos="0">
                <a:srgbClr val="E8E8E8"/>
              </a:gs>
              <a:gs pos="100000">
                <a:srgbClr val="C7C7C7">
                  <a:alpha val="0"/>
                </a:srgbClr>
              </a:gs>
            </a:gsLst>
            <a:lin ang="5400000" scaled="1"/>
            <a:tileRect/>
          </a:gra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pic>
        <p:nvPicPr>
          <p:cNvPr id="52233" name="Picture 11" descr="light_shadow"/>
          <p:cNvPicPr>
            <a:picLocks noChangeAspect="1"/>
          </p:cNvPicPr>
          <p:nvPr/>
        </p:nvPicPr>
        <p:blipFill>
          <a:blip r:embed="rId1">
            <a:lum bright="-78000" contrast="-78000"/>
          </a:blip>
          <a:stretch>
            <a:fillRect/>
          </a:stretch>
        </p:blipFill>
        <p:spPr>
          <a:xfrm>
            <a:off x="6632575" y="5873750"/>
            <a:ext cx="1295400" cy="327025"/>
          </a:xfrm>
          <a:prstGeom prst="rect">
            <a:avLst/>
          </a:prstGeom>
          <a:noFill/>
          <a:ln w="9525">
            <a:noFill/>
          </a:ln>
        </p:spPr>
      </p:pic>
      <p:sp>
        <p:nvSpPr>
          <p:cNvPr id="11" name="AutoShape 12"/>
          <p:cNvSpPr>
            <a:spLocks noChangeArrowheads="1"/>
          </p:cNvSpPr>
          <p:nvPr/>
        </p:nvSpPr>
        <p:spPr bwMode="auto">
          <a:xfrm>
            <a:off x="6292850" y="3911600"/>
            <a:ext cx="1928813" cy="669925"/>
          </a:xfrm>
          <a:prstGeom prst="roundRect">
            <a:avLst>
              <a:gd name="adj" fmla="val 0"/>
            </a:avLst>
          </a:prstGeom>
          <a:gradFill rotWithShape="0">
            <a:gsLst>
              <a:gs pos="0">
                <a:schemeClr val="accent2">
                  <a:gamma/>
                  <a:shade val="46275"/>
                  <a:invGamma/>
                </a:schemeClr>
              </a:gs>
              <a:gs pos="100000">
                <a:schemeClr val="accent2"/>
              </a:gs>
            </a:gsLst>
            <a:lin ang="5400000" scaled="1"/>
          </a:gradFill>
          <a:ln w="19050">
            <a:solidFill>
              <a:srgbClr val="DDDDDD"/>
            </a:solid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a:ln>
                  <a:noFill/>
                </a:ln>
                <a:solidFill>
                  <a:srgbClr val="FFFFFF"/>
                </a:solidFill>
                <a:effectLst/>
                <a:uLnTx/>
                <a:uFillTx/>
                <a:latin typeface="Arial" panose="020B0604020202020204" pitchFamily="34" charset="0"/>
                <a:ea typeface="黑体" panose="02010609060101010101" pitchFamily="49" charset="-122"/>
                <a:cs typeface="+mn-cs"/>
              </a:rPr>
              <a:t>基本职能</a:t>
            </a:r>
            <a:endParaRPr kumimoji="0" lang="zh-CN" altLang="en-US" sz="2800" b="1" i="0" u="none" strike="noStrike" kern="1200" cap="none" spc="0" normalizeH="0" baseline="0" noProof="0">
              <a:ln>
                <a:noFill/>
              </a:ln>
              <a:solidFill>
                <a:srgbClr val="FFFFFF"/>
              </a:solidFill>
              <a:effectLst/>
              <a:uLnTx/>
              <a:uFillTx/>
              <a:latin typeface="Arial" panose="020B0604020202020204" pitchFamily="34" charset="0"/>
              <a:ea typeface="黑体" panose="02010609060101010101" pitchFamily="49" charset="-122"/>
              <a:cs typeface="+mn-cs"/>
            </a:endParaRPr>
          </a:p>
        </p:txBody>
      </p:sp>
      <p:grpSp>
        <p:nvGrpSpPr>
          <p:cNvPr id="52235" name="Group 13"/>
          <p:cNvGrpSpPr/>
          <p:nvPr/>
        </p:nvGrpSpPr>
        <p:grpSpPr>
          <a:xfrm>
            <a:off x="6494463" y="4608513"/>
            <a:ext cx="1560512" cy="1819275"/>
            <a:chOff x="0" y="0"/>
            <a:chExt cx="1200" cy="1536"/>
          </a:xfrm>
        </p:grpSpPr>
        <p:pic>
          <p:nvPicPr>
            <p:cNvPr id="52236" name="Picture 14" descr="circuler_1"/>
            <p:cNvPicPr>
              <a:picLocks noChangeAspect="1"/>
            </p:cNvPicPr>
            <p:nvPr/>
          </p:nvPicPr>
          <p:blipFill>
            <a:blip r:embed="rId2"/>
            <a:stretch>
              <a:fillRect/>
            </a:stretch>
          </p:blipFill>
          <p:spPr>
            <a:xfrm>
              <a:off x="10" y="48"/>
              <a:ext cx="1182" cy="1196"/>
            </a:xfrm>
            <a:prstGeom prst="rect">
              <a:avLst/>
            </a:prstGeom>
            <a:noFill/>
            <a:ln w="9525">
              <a:noFill/>
            </a:ln>
          </p:spPr>
        </p:pic>
        <p:sp>
          <p:nvSpPr>
            <p:cNvPr id="52237" name="Oval 15"/>
            <p:cNvSpPr/>
            <p:nvPr/>
          </p:nvSpPr>
          <p:spPr>
            <a:xfrm>
              <a:off x="10" y="48"/>
              <a:ext cx="1190" cy="1199"/>
            </a:xfrm>
            <a:prstGeom prst="ellipse">
              <a:avLst/>
            </a:prstGeom>
            <a:solidFill>
              <a:schemeClr val="accent2">
                <a:alpha val="50195"/>
              </a:schemeClr>
            </a:soli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pic>
          <p:nvPicPr>
            <p:cNvPr id="52238" name="Picture 16" descr="light_shadow1"/>
            <p:cNvPicPr>
              <a:picLocks noChangeAspect="1"/>
            </p:cNvPicPr>
            <p:nvPr/>
          </p:nvPicPr>
          <p:blipFill>
            <a:blip r:embed="rId3"/>
            <a:srcRect t="14285"/>
            <a:stretch>
              <a:fillRect/>
            </a:stretch>
          </p:blipFill>
          <p:spPr>
            <a:xfrm>
              <a:off x="0" y="0"/>
              <a:ext cx="871" cy="748"/>
            </a:xfrm>
            <a:prstGeom prst="rect">
              <a:avLst/>
            </a:prstGeom>
            <a:noFill/>
            <a:ln w="9525">
              <a:noFill/>
            </a:ln>
          </p:spPr>
        </p:pic>
        <p:grpSp>
          <p:nvGrpSpPr>
            <p:cNvPr id="52239" name="Group 17"/>
            <p:cNvGrpSpPr/>
            <p:nvPr/>
          </p:nvGrpSpPr>
          <p:grpSpPr>
            <a:xfrm rot="-3733502" flipH="1" flipV="1">
              <a:off x="353" y="862"/>
              <a:ext cx="1049" cy="252"/>
              <a:chOff x="-2" y="0"/>
              <a:chExt cx="893" cy="245"/>
            </a:xfrm>
          </p:grpSpPr>
          <p:grpSp>
            <p:nvGrpSpPr>
              <p:cNvPr id="52240" name="Group 18"/>
              <p:cNvGrpSpPr/>
              <p:nvPr/>
            </p:nvGrpSpPr>
            <p:grpSpPr>
              <a:xfrm>
                <a:off x="-2" y="0"/>
                <a:ext cx="742" cy="186"/>
                <a:chOff x="-3" y="0"/>
                <a:chExt cx="1118" cy="279"/>
              </a:xfrm>
            </p:grpSpPr>
            <p:sp>
              <p:nvSpPr>
                <p:cNvPr id="52241" name="AutoShape 19"/>
                <p:cNvSpPr/>
                <p:nvPr/>
              </p:nvSpPr>
              <p:spPr>
                <a:xfrm rot="5263130">
                  <a:off x="275" y="-294"/>
                  <a:ext cx="227" cy="816"/>
                </a:xfrm>
                <a:prstGeom prst="moon">
                  <a:avLst>
                    <a:gd name="adj" fmla="val 49773"/>
                  </a:avLst>
                </a:prstGeom>
                <a:solidFill>
                  <a:srgbClr val="FFFFFF">
                    <a:alpha val="3922"/>
                  </a:srgbClr>
                </a:soli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52242" name="AutoShape 20"/>
                <p:cNvSpPr/>
                <p:nvPr/>
              </p:nvSpPr>
              <p:spPr>
                <a:xfrm rot="6078281">
                  <a:off x="411" y="-294"/>
                  <a:ext cx="227" cy="816"/>
                </a:xfrm>
                <a:prstGeom prst="moon">
                  <a:avLst>
                    <a:gd name="adj" fmla="val 49773"/>
                  </a:avLst>
                </a:prstGeom>
                <a:solidFill>
                  <a:srgbClr val="FFFFFF">
                    <a:alpha val="3922"/>
                  </a:srgbClr>
                </a:soli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52243" name="AutoShape 21"/>
                <p:cNvSpPr/>
                <p:nvPr/>
              </p:nvSpPr>
              <p:spPr>
                <a:xfrm rot="6373927">
                  <a:off x="487" y="-272"/>
                  <a:ext cx="227" cy="816"/>
                </a:xfrm>
                <a:prstGeom prst="moon">
                  <a:avLst>
                    <a:gd name="adj" fmla="val 49773"/>
                  </a:avLst>
                </a:prstGeom>
                <a:solidFill>
                  <a:srgbClr val="FFFFFF">
                    <a:alpha val="3922"/>
                  </a:srgbClr>
                </a:soli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52244" name="AutoShape 22"/>
                <p:cNvSpPr/>
                <p:nvPr/>
              </p:nvSpPr>
              <p:spPr>
                <a:xfrm rot="6906312">
                  <a:off x="577" y="-242"/>
                  <a:ext cx="227" cy="816"/>
                </a:xfrm>
                <a:prstGeom prst="moon">
                  <a:avLst>
                    <a:gd name="adj" fmla="val 49773"/>
                  </a:avLst>
                </a:prstGeom>
                <a:solidFill>
                  <a:srgbClr val="FFFFFF">
                    <a:alpha val="3922"/>
                  </a:srgbClr>
                </a:soli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grpSp>
          <p:grpSp>
            <p:nvGrpSpPr>
              <p:cNvPr id="52245" name="Group 23"/>
              <p:cNvGrpSpPr/>
              <p:nvPr/>
            </p:nvGrpSpPr>
            <p:grpSpPr>
              <a:xfrm rot="1353540">
                <a:off x="149" y="59"/>
                <a:ext cx="742" cy="186"/>
                <a:chOff x="-3" y="0"/>
                <a:chExt cx="1118" cy="279"/>
              </a:xfrm>
            </p:grpSpPr>
            <p:sp>
              <p:nvSpPr>
                <p:cNvPr id="52246" name="AutoShape 24"/>
                <p:cNvSpPr/>
                <p:nvPr/>
              </p:nvSpPr>
              <p:spPr>
                <a:xfrm rot="5263130">
                  <a:off x="275" y="-294"/>
                  <a:ext cx="227" cy="816"/>
                </a:xfrm>
                <a:prstGeom prst="moon">
                  <a:avLst>
                    <a:gd name="adj" fmla="val 49773"/>
                  </a:avLst>
                </a:prstGeom>
                <a:solidFill>
                  <a:srgbClr val="FFFFFF">
                    <a:alpha val="3922"/>
                  </a:srgbClr>
                </a:soli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52247" name="AutoShape 25"/>
                <p:cNvSpPr/>
                <p:nvPr/>
              </p:nvSpPr>
              <p:spPr>
                <a:xfrm rot="6078281">
                  <a:off x="411" y="-294"/>
                  <a:ext cx="227" cy="816"/>
                </a:xfrm>
                <a:prstGeom prst="moon">
                  <a:avLst>
                    <a:gd name="adj" fmla="val 49773"/>
                  </a:avLst>
                </a:prstGeom>
                <a:solidFill>
                  <a:srgbClr val="FFFFFF">
                    <a:alpha val="3922"/>
                  </a:srgbClr>
                </a:soli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52248" name="AutoShape 26"/>
                <p:cNvSpPr/>
                <p:nvPr/>
              </p:nvSpPr>
              <p:spPr>
                <a:xfrm rot="6373927">
                  <a:off x="487" y="-272"/>
                  <a:ext cx="227" cy="816"/>
                </a:xfrm>
                <a:prstGeom prst="moon">
                  <a:avLst>
                    <a:gd name="adj" fmla="val 49773"/>
                  </a:avLst>
                </a:prstGeom>
                <a:solidFill>
                  <a:srgbClr val="FFFFFF">
                    <a:alpha val="3922"/>
                  </a:srgbClr>
                </a:soli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52249" name="AutoShape 27"/>
                <p:cNvSpPr/>
                <p:nvPr/>
              </p:nvSpPr>
              <p:spPr>
                <a:xfrm rot="6906312">
                  <a:off x="577" y="-242"/>
                  <a:ext cx="227" cy="816"/>
                </a:xfrm>
                <a:prstGeom prst="moon">
                  <a:avLst>
                    <a:gd name="adj" fmla="val 49773"/>
                  </a:avLst>
                </a:prstGeom>
                <a:solidFill>
                  <a:srgbClr val="FFFFFF">
                    <a:alpha val="3922"/>
                  </a:srgbClr>
                </a:soli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grpSp>
        </p:grpSp>
      </p:grpSp>
      <p:grpSp>
        <p:nvGrpSpPr>
          <p:cNvPr id="52250" name="Group 28"/>
          <p:cNvGrpSpPr/>
          <p:nvPr/>
        </p:nvGrpSpPr>
        <p:grpSpPr>
          <a:xfrm>
            <a:off x="4376738" y="4608513"/>
            <a:ext cx="1560512" cy="1819275"/>
            <a:chOff x="0" y="0"/>
            <a:chExt cx="1200" cy="1536"/>
          </a:xfrm>
        </p:grpSpPr>
        <p:pic>
          <p:nvPicPr>
            <p:cNvPr id="52251" name="Picture 29" descr="circuler_1"/>
            <p:cNvPicPr>
              <a:picLocks noChangeAspect="1"/>
            </p:cNvPicPr>
            <p:nvPr/>
          </p:nvPicPr>
          <p:blipFill>
            <a:blip r:embed="rId2"/>
            <a:stretch>
              <a:fillRect/>
            </a:stretch>
          </p:blipFill>
          <p:spPr>
            <a:xfrm>
              <a:off x="10" y="48"/>
              <a:ext cx="1182" cy="1196"/>
            </a:xfrm>
            <a:prstGeom prst="rect">
              <a:avLst/>
            </a:prstGeom>
            <a:noFill/>
            <a:ln w="9525">
              <a:noFill/>
            </a:ln>
          </p:spPr>
        </p:pic>
        <p:sp>
          <p:nvSpPr>
            <p:cNvPr id="52252" name="Oval 30"/>
            <p:cNvSpPr/>
            <p:nvPr/>
          </p:nvSpPr>
          <p:spPr>
            <a:xfrm>
              <a:off x="10" y="48"/>
              <a:ext cx="1190" cy="1199"/>
            </a:xfrm>
            <a:prstGeom prst="ellipse">
              <a:avLst/>
            </a:prstGeom>
            <a:solidFill>
              <a:schemeClr val="accent1">
                <a:alpha val="50195"/>
              </a:schemeClr>
            </a:soli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pic>
          <p:nvPicPr>
            <p:cNvPr id="52253" name="Picture 31" descr="light_shadow1"/>
            <p:cNvPicPr>
              <a:picLocks noChangeAspect="1"/>
            </p:cNvPicPr>
            <p:nvPr/>
          </p:nvPicPr>
          <p:blipFill>
            <a:blip r:embed="rId3"/>
            <a:srcRect t="14285"/>
            <a:stretch>
              <a:fillRect/>
            </a:stretch>
          </p:blipFill>
          <p:spPr>
            <a:xfrm>
              <a:off x="0" y="0"/>
              <a:ext cx="871" cy="748"/>
            </a:xfrm>
            <a:prstGeom prst="rect">
              <a:avLst/>
            </a:prstGeom>
            <a:noFill/>
            <a:ln w="9525">
              <a:noFill/>
            </a:ln>
          </p:spPr>
        </p:pic>
        <p:grpSp>
          <p:nvGrpSpPr>
            <p:cNvPr id="52254" name="Group 32"/>
            <p:cNvGrpSpPr/>
            <p:nvPr/>
          </p:nvGrpSpPr>
          <p:grpSpPr>
            <a:xfrm rot="-3733502" flipH="1" flipV="1">
              <a:off x="353" y="862"/>
              <a:ext cx="1049" cy="252"/>
              <a:chOff x="-2" y="0"/>
              <a:chExt cx="893" cy="245"/>
            </a:xfrm>
          </p:grpSpPr>
          <p:grpSp>
            <p:nvGrpSpPr>
              <p:cNvPr id="52255" name="Group 33"/>
              <p:cNvGrpSpPr/>
              <p:nvPr/>
            </p:nvGrpSpPr>
            <p:grpSpPr>
              <a:xfrm>
                <a:off x="-2" y="0"/>
                <a:ext cx="742" cy="186"/>
                <a:chOff x="-3" y="0"/>
                <a:chExt cx="1118" cy="279"/>
              </a:xfrm>
            </p:grpSpPr>
            <p:sp>
              <p:nvSpPr>
                <p:cNvPr id="52256" name="AutoShape 34"/>
                <p:cNvSpPr/>
                <p:nvPr/>
              </p:nvSpPr>
              <p:spPr>
                <a:xfrm rot="5263130">
                  <a:off x="275" y="-294"/>
                  <a:ext cx="227" cy="816"/>
                </a:xfrm>
                <a:prstGeom prst="moon">
                  <a:avLst>
                    <a:gd name="adj" fmla="val 49773"/>
                  </a:avLst>
                </a:prstGeom>
                <a:solidFill>
                  <a:srgbClr val="FFFFFF">
                    <a:alpha val="3922"/>
                  </a:srgbClr>
                </a:soli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52257" name="AutoShape 35"/>
                <p:cNvSpPr/>
                <p:nvPr/>
              </p:nvSpPr>
              <p:spPr>
                <a:xfrm rot="6078281">
                  <a:off x="411" y="-294"/>
                  <a:ext cx="227" cy="816"/>
                </a:xfrm>
                <a:prstGeom prst="moon">
                  <a:avLst>
                    <a:gd name="adj" fmla="val 49773"/>
                  </a:avLst>
                </a:prstGeom>
                <a:solidFill>
                  <a:srgbClr val="FFFFFF">
                    <a:alpha val="3922"/>
                  </a:srgbClr>
                </a:soli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52258" name="AutoShape 36"/>
                <p:cNvSpPr/>
                <p:nvPr/>
              </p:nvSpPr>
              <p:spPr>
                <a:xfrm rot="6373927">
                  <a:off x="487" y="-272"/>
                  <a:ext cx="227" cy="816"/>
                </a:xfrm>
                <a:prstGeom prst="moon">
                  <a:avLst>
                    <a:gd name="adj" fmla="val 49773"/>
                  </a:avLst>
                </a:prstGeom>
                <a:solidFill>
                  <a:srgbClr val="FFFFFF">
                    <a:alpha val="3922"/>
                  </a:srgbClr>
                </a:soli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52259" name="AutoShape 37"/>
                <p:cNvSpPr/>
                <p:nvPr/>
              </p:nvSpPr>
              <p:spPr>
                <a:xfrm rot="6906312">
                  <a:off x="577" y="-242"/>
                  <a:ext cx="227" cy="816"/>
                </a:xfrm>
                <a:prstGeom prst="moon">
                  <a:avLst>
                    <a:gd name="adj" fmla="val 49773"/>
                  </a:avLst>
                </a:prstGeom>
                <a:solidFill>
                  <a:srgbClr val="FFFFFF">
                    <a:alpha val="3922"/>
                  </a:srgbClr>
                </a:soli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grpSp>
          <p:grpSp>
            <p:nvGrpSpPr>
              <p:cNvPr id="52260" name="Group 38"/>
              <p:cNvGrpSpPr/>
              <p:nvPr/>
            </p:nvGrpSpPr>
            <p:grpSpPr>
              <a:xfrm rot="1353540">
                <a:off x="149" y="59"/>
                <a:ext cx="742" cy="186"/>
                <a:chOff x="-3" y="0"/>
                <a:chExt cx="1118" cy="279"/>
              </a:xfrm>
            </p:grpSpPr>
            <p:sp>
              <p:nvSpPr>
                <p:cNvPr id="52261" name="AutoShape 39"/>
                <p:cNvSpPr/>
                <p:nvPr/>
              </p:nvSpPr>
              <p:spPr>
                <a:xfrm rot="5263130">
                  <a:off x="275" y="-294"/>
                  <a:ext cx="227" cy="816"/>
                </a:xfrm>
                <a:prstGeom prst="moon">
                  <a:avLst>
                    <a:gd name="adj" fmla="val 49773"/>
                  </a:avLst>
                </a:prstGeom>
                <a:solidFill>
                  <a:srgbClr val="FFFFFF">
                    <a:alpha val="3922"/>
                  </a:srgbClr>
                </a:soli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52262" name="AutoShape 40"/>
                <p:cNvSpPr/>
                <p:nvPr/>
              </p:nvSpPr>
              <p:spPr>
                <a:xfrm rot="6078281">
                  <a:off x="411" y="-294"/>
                  <a:ext cx="227" cy="816"/>
                </a:xfrm>
                <a:prstGeom prst="moon">
                  <a:avLst>
                    <a:gd name="adj" fmla="val 49773"/>
                  </a:avLst>
                </a:prstGeom>
                <a:solidFill>
                  <a:srgbClr val="FFFFFF">
                    <a:alpha val="3922"/>
                  </a:srgbClr>
                </a:soli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52263" name="AutoShape 41"/>
                <p:cNvSpPr/>
                <p:nvPr/>
              </p:nvSpPr>
              <p:spPr>
                <a:xfrm rot="6373927">
                  <a:off x="487" y="-272"/>
                  <a:ext cx="227" cy="816"/>
                </a:xfrm>
                <a:prstGeom prst="moon">
                  <a:avLst>
                    <a:gd name="adj" fmla="val 49773"/>
                  </a:avLst>
                </a:prstGeom>
                <a:solidFill>
                  <a:srgbClr val="FFFFFF">
                    <a:alpha val="3922"/>
                  </a:srgbClr>
                </a:soli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52264" name="AutoShape 42"/>
                <p:cNvSpPr/>
                <p:nvPr/>
              </p:nvSpPr>
              <p:spPr>
                <a:xfrm rot="6906312">
                  <a:off x="577" y="-242"/>
                  <a:ext cx="227" cy="816"/>
                </a:xfrm>
                <a:prstGeom prst="moon">
                  <a:avLst>
                    <a:gd name="adj" fmla="val 49773"/>
                  </a:avLst>
                </a:prstGeom>
                <a:solidFill>
                  <a:srgbClr val="FFFFFF">
                    <a:alpha val="3922"/>
                  </a:srgbClr>
                </a:soli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grpSp>
        </p:grpSp>
      </p:grpSp>
      <p:sp>
        <p:nvSpPr>
          <p:cNvPr id="52265" name="Rectangle 58"/>
          <p:cNvSpPr/>
          <p:nvPr/>
        </p:nvSpPr>
        <p:spPr>
          <a:xfrm>
            <a:off x="4348163" y="5170488"/>
            <a:ext cx="1600200" cy="583565"/>
          </a:xfrm>
          <a:prstGeom prst="rect">
            <a:avLst/>
          </a:prstGeom>
          <a:noFill/>
          <a:ln w="9525">
            <a:noFill/>
          </a:ln>
        </p:spPr>
        <p:txBody>
          <a:bodyPr anchor="t" anchorCtr="0">
            <a:spAutoFit/>
          </a:bodyPr>
          <a:p>
            <a:pPr algn="ctr" eaLnBrk="0" hangingPunct="0"/>
            <a:r>
              <a:rPr lang="zh-CN" altLang="en-US" sz="3200" b="1" dirty="0">
                <a:solidFill>
                  <a:srgbClr val="000000"/>
                </a:solidFill>
                <a:latin typeface="Arial" panose="020B0604020202020204" pitchFamily="34" charset="0"/>
                <a:ea typeface="黑体" panose="02010609060101010101" pitchFamily="49" charset="-122"/>
              </a:rPr>
              <a:t>核算</a:t>
            </a:r>
            <a:endParaRPr lang="zh-CN" altLang="en-US" sz="3200" b="1" dirty="0">
              <a:solidFill>
                <a:srgbClr val="000000"/>
              </a:solidFill>
              <a:latin typeface="Arial" panose="020B0604020202020204" pitchFamily="34" charset="0"/>
              <a:ea typeface="黑体" panose="02010609060101010101" pitchFamily="49" charset="-122"/>
            </a:endParaRPr>
          </a:p>
        </p:txBody>
      </p:sp>
      <p:sp>
        <p:nvSpPr>
          <p:cNvPr id="52266" name="Rectangle 59"/>
          <p:cNvSpPr/>
          <p:nvPr/>
        </p:nvSpPr>
        <p:spPr>
          <a:xfrm>
            <a:off x="6456363" y="5159375"/>
            <a:ext cx="1600200" cy="583565"/>
          </a:xfrm>
          <a:prstGeom prst="rect">
            <a:avLst/>
          </a:prstGeom>
          <a:noFill/>
          <a:ln w="9525">
            <a:noFill/>
          </a:ln>
        </p:spPr>
        <p:txBody>
          <a:bodyPr anchor="t" anchorCtr="0">
            <a:spAutoFit/>
          </a:bodyPr>
          <a:p>
            <a:pPr algn="ctr" eaLnBrk="0" hangingPunct="0"/>
            <a:r>
              <a:rPr lang="zh-CN" altLang="en-US" sz="3200" b="1" dirty="0">
                <a:solidFill>
                  <a:srgbClr val="000000"/>
                </a:solidFill>
                <a:latin typeface="Arial" panose="020B0604020202020204" pitchFamily="34" charset="0"/>
                <a:ea typeface="黑体" panose="02010609060101010101" pitchFamily="49" charset="-122"/>
              </a:rPr>
              <a:t>监督</a:t>
            </a:r>
            <a:endParaRPr lang="zh-CN" altLang="en-US" sz="3200" b="1" dirty="0">
              <a:solidFill>
                <a:srgbClr val="000000"/>
              </a:solidFill>
              <a:latin typeface="Arial" panose="020B0604020202020204" pitchFamily="34" charset="0"/>
              <a:ea typeface="黑体" panose="02010609060101010101" pitchFamily="49"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53250"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Times New Roman" panose="02020603050405020304" pitchFamily="18" charset="0"/>
              </a:rPr>
              <a:t>第一节   会计的含义</a:t>
            </a:r>
            <a:endParaRPr lang="zh-CN" altLang="en-US" sz="3200" dirty="0">
              <a:solidFill>
                <a:srgbClr val="FF0000"/>
              </a:solidFill>
              <a:latin typeface="Times New Roman" panose="02020603050405020304" pitchFamily="18" charset="0"/>
            </a:endParaRPr>
          </a:p>
        </p:txBody>
      </p:sp>
      <p:sp>
        <p:nvSpPr>
          <p:cNvPr id="471043" name="Rectangle 3"/>
          <p:cNvSpPr>
            <a:spLocks noGrp="1" noChangeArrowheads="1"/>
          </p:cNvSpPr>
          <p:nvPr>
            <p:ph idx="1"/>
          </p:nvPr>
        </p:nvSpPr>
        <p:spPr>
          <a:xfrm>
            <a:off x="837565" y="1246505"/>
            <a:ext cx="10488930" cy="496887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a:ln>
                  <a:noFill/>
                </a:ln>
                <a:solidFill>
                  <a:srgbClr val="FF0000"/>
                </a:solidFill>
                <a:effectLst/>
                <a:uLnTx/>
                <a:uFillTx/>
                <a:latin typeface="+mn-ea"/>
                <a:ea typeface="+mn-ea"/>
                <a:cs typeface="+mn-cs"/>
              </a:rPr>
              <a:t>二、会计的职能</a:t>
            </a:r>
            <a:endParaRPr kumimoji="0" lang="zh-CN" altLang="en-US" sz="3200" b="1" i="0" u="none" strike="noStrike" kern="0" cap="none" spc="0" normalizeH="0" baseline="0" noProof="0" dirty="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a:ln>
                  <a:noFill/>
                </a:ln>
                <a:solidFill>
                  <a:srgbClr val="0000FF"/>
                </a:solidFill>
                <a:effectLst/>
                <a:uLnTx/>
                <a:uFillTx/>
                <a:latin typeface="+mn-ea"/>
                <a:ea typeface="+mn-ea"/>
                <a:cs typeface="+mn-cs"/>
              </a:rPr>
              <a:t>（一）会计的核算职能</a:t>
            </a:r>
            <a:endParaRPr kumimoji="0" lang="zh-CN" altLang="en-US" sz="3200" b="1" i="0" u="none" strike="noStrike" kern="0" cap="none" spc="0" normalizeH="0" baseline="0" noProof="0" dirty="0">
              <a:ln>
                <a:noFill/>
              </a:ln>
              <a:solidFill>
                <a:srgbClr val="0000FF"/>
              </a:solidFill>
              <a:effectLst/>
              <a:uLnTx/>
              <a:uFillTx/>
              <a:latin typeface="+mn-ea"/>
              <a:ea typeface="+mn-ea"/>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又称会计的</a:t>
            </a:r>
            <a:r>
              <a:rPr kumimoji="0" lang="zh-CN" altLang="en-US" sz="3200" b="1" i="0" u="none" strike="noStrike" kern="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ea"/>
              </a:rPr>
              <a:t>反映</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职能。</a:t>
            </a:r>
            <a:endParaRPr kumimoji="0" lang="en-US" altLang="zh-CN"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指运用</a:t>
            </a:r>
            <a:r>
              <a:rPr kumimoji="0" lang="zh-CN" altLang="en-US" sz="3200" b="1" i="0" u="none" strike="noStrike" kern="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ea"/>
              </a:rPr>
              <a:t>货币</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形式，通过对经济活动进行</a:t>
            </a:r>
            <a:r>
              <a:rPr kumimoji="0" lang="zh-CN" altLang="en-US" sz="3200" b="1" i="0" u="none" strike="noStrike" kern="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ea"/>
              </a:rPr>
              <a:t>确认、计量、记录、报告</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，将经济活动的内容转换成</a:t>
            </a:r>
            <a:r>
              <a:rPr kumimoji="0" lang="zh-CN" altLang="en-US" sz="3200" b="1" i="0" u="none" strike="noStrike" kern="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ea"/>
              </a:rPr>
              <a:t>会计信息</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的功能。 </a:t>
            </a: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1" name="页脚占位符 4"/>
          <p:cNvSpPr>
            <a:spLocks noGrp="1"/>
          </p:cNvSpPr>
          <p:nvPr>
            <p:ph type="ftr" sz="quarter" idx="11"/>
          </p:nvPr>
        </p:nvSpPr>
        <p:spPr>
          <a:xfrm>
            <a:off x="4367213" y="6203950"/>
            <a:ext cx="3457575" cy="439738"/>
          </a:xfrm>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56322"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Times New Roman" panose="02020603050405020304" pitchFamily="18" charset="0"/>
              </a:rPr>
              <a:t>第一节   会计的含义</a:t>
            </a:r>
            <a:endParaRPr lang="zh-CN" altLang="en-US" sz="3200" dirty="0">
              <a:solidFill>
                <a:srgbClr val="FF0000"/>
              </a:solidFill>
              <a:latin typeface="Times New Roman" panose="02020603050405020304" pitchFamily="18" charset="0"/>
            </a:endParaRPr>
          </a:p>
        </p:txBody>
      </p:sp>
      <p:sp>
        <p:nvSpPr>
          <p:cNvPr id="474115" name="Rectangle 3"/>
          <p:cNvSpPr>
            <a:spLocks noGrp="1" noChangeArrowheads="1"/>
          </p:cNvSpPr>
          <p:nvPr>
            <p:ph idx="1"/>
          </p:nvPr>
        </p:nvSpPr>
        <p:spPr>
          <a:xfrm>
            <a:off x="810260" y="1268730"/>
            <a:ext cx="9572625" cy="754380"/>
          </a:xfrm>
        </p:spPr>
        <p:txBody>
          <a:bodyPr vert="horz" wrap="square" lIns="91440" tIns="45720" rIns="91440" bIns="45720" numCol="1" anchor="t" anchorCtr="0" compatLnSpc="1"/>
          <a:lstStyle/>
          <a:p>
            <a:pPr marL="469900" marR="0" lvl="0" indent="-46990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a:ln>
                  <a:noFill/>
                </a:ln>
                <a:solidFill>
                  <a:srgbClr val="FF0000"/>
                </a:solidFill>
                <a:effectLst/>
                <a:uLnTx/>
                <a:uFillTx/>
                <a:latin typeface="+mj-ea"/>
                <a:ea typeface="+mj-ea"/>
                <a:cs typeface="+mn-cs"/>
              </a:rPr>
              <a:t>二、会计的职能</a:t>
            </a: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5" name="AutoShape 2"/>
          <p:cNvSpPr/>
          <p:nvPr>
            <p:custDataLst>
              <p:tags r:id="rId1"/>
            </p:custDataLst>
          </p:nvPr>
        </p:nvSpPr>
        <p:spPr>
          <a:xfrm>
            <a:off x="1666875" y="3286125"/>
            <a:ext cx="8136255" cy="2818765"/>
          </a:xfrm>
          <a:prstGeom prst="roundRect">
            <a:avLst>
              <a:gd name="adj" fmla="val 6903"/>
            </a:avLst>
          </a:prstGeom>
          <a:solidFill>
            <a:schemeClr val="bg1"/>
          </a:solidFill>
          <a:ln w="38100" cap="flat" cmpd="sng">
            <a:solidFill>
              <a:srgbClr val="20517C"/>
            </a:solidFill>
            <a:prstDash val="solid"/>
            <a:round/>
            <a:headEnd type="none" w="med" len="med"/>
            <a:tailEnd type="none" w="med" len="med"/>
          </a:ln>
        </p:spPr>
        <p:txBody>
          <a:bodyPr anchor="ctr" anchorCtr="0"/>
          <a:p>
            <a:pPr>
              <a:lnSpc>
                <a:spcPct val="150000"/>
              </a:lnSpc>
            </a:pPr>
            <a:r>
              <a:rPr lang="zh-CN" altLang="en-US" sz="2800" b="1" dirty="0">
                <a:solidFill>
                  <a:srgbClr val="000000"/>
                </a:solidFill>
                <a:latin typeface="仿宋" panose="02010609060101010101" pitchFamily="49" charset="-122"/>
                <a:ea typeface="仿宋" panose="02010609060101010101" pitchFamily="49" charset="-122"/>
              </a:rPr>
              <a:t>指对各单位发生的经济活动的合法性、合理性和有效性实行审查，控制和规范经济活动，使其达到预定目标。</a:t>
            </a:r>
            <a:endParaRPr lang="zh-CN" altLang="en-US" sz="2800" b="1" dirty="0">
              <a:solidFill>
                <a:srgbClr val="000000"/>
              </a:solidFill>
              <a:latin typeface="仿宋" panose="02010609060101010101" pitchFamily="49" charset="-122"/>
              <a:ea typeface="仿宋" panose="02010609060101010101" pitchFamily="49" charset="-122"/>
            </a:endParaRPr>
          </a:p>
        </p:txBody>
      </p:sp>
      <p:grpSp>
        <p:nvGrpSpPr>
          <p:cNvPr id="56325" name="Group 3"/>
          <p:cNvGrpSpPr/>
          <p:nvPr>
            <p:custDataLst>
              <p:tags r:id="rId2"/>
            </p:custDataLst>
          </p:nvPr>
        </p:nvGrpSpPr>
        <p:grpSpPr>
          <a:xfrm>
            <a:off x="4230688" y="2781300"/>
            <a:ext cx="3136900" cy="623888"/>
            <a:chOff x="0" y="0"/>
            <a:chExt cx="1976" cy="393"/>
          </a:xfrm>
          <a:solidFill>
            <a:srgbClr val="20517C"/>
          </a:solidFill>
        </p:grpSpPr>
        <p:sp>
          <p:nvSpPr>
            <p:cNvPr id="56326" name="AutoShape 4"/>
            <p:cNvSpPr/>
            <p:nvPr>
              <p:custDataLst>
                <p:tags r:id="rId3"/>
              </p:custDataLst>
            </p:nvPr>
          </p:nvSpPr>
          <p:spPr>
            <a:xfrm>
              <a:off x="0" y="16"/>
              <a:ext cx="1975" cy="377"/>
            </a:xfrm>
            <a:prstGeom prst="roundRect">
              <a:avLst>
                <a:gd name="adj" fmla="val 50000"/>
              </a:avLst>
            </a:prstGeom>
            <a:grp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56327" name="AutoShape 5"/>
            <p:cNvSpPr/>
            <p:nvPr>
              <p:custDataLst>
                <p:tags r:id="rId4"/>
              </p:custDataLst>
            </p:nvPr>
          </p:nvSpPr>
          <p:spPr>
            <a:xfrm>
              <a:off x="0" y="0"/>
              <a:ext cx="1976" cy="381"/>
            </a:xfrm>
            <a:prstGeom prst="roundRect">
              <a:avLst>
                <a:gd name="adj" fmla="val 50000"/>
              </a:avLst>
            </a:prstGeom>
            <a:grp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56328" name="Oval 6"/>
            <p:cNvSpPr/>
            <p:nvPr>
              <p:custDataLst>
                <p:tags r:id="rId5"/>
              </p:custDataLst>
            </p:nvPr>
          </p:nvSpPr>
          <p:spPr>
            <a:xfrm rot="-2566439">
              <a:off x="16" y="60"/>
              <a:ext cx="143" cy="89"/>
            </a:xfrm>
            <a:prstGeom prst="ellipse">
              <a:avLst/>
            </a:prstGeom>
            <a:grp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grpSp>
      <p:sp>
        <p:nvSpPr>
          <p:cNvPr id="56329" name="Rectangle 7"/>
          <p:cNvSpPr/>
          <p:nvPr>
            <p:custDataLst>
              <p:tags r:id="rId6"/>
            </p:custDataLst>
          </p:nvPr>
        </p:nvSpPr>
        <p:spPr>
          <a:xfrm>
            <a:off x="4727893" y="2882583"/>
            <a:ext cx="2209800" cy="403225"/>
          </a:xfrm>
          <a:prstGeom prst="rect">
            <a:avLst/>
          </a:prstGeom>
          <a:noFill/>
          <a:ln w="9525">
            <a:noFill/>
          </a:ln>
        </p:spPr>
        <p:txBody>
          <a:bodyPr anchor="ctr" anchorCtr="0"/>
          <a:p>
            <a:pPr algn="ctr"/>
            <a:r>
              <a:rPr lang="zh-CN" altLang="en-US" sz="3200" b="1" dirty="0">
                <a:solidFill>
                  <a:srgbClr val="FFFFFF"/>
                </a:solidFill>
                <a:latin typeface="黑体" panose="02010609060101010101" pitchFamily="49" charset="-122"/>
                <a:ea typeface="黑体" panose="02010609060101010101" pitchFamily="49" charset="-122"/>
              </a:rPr>
              <a:t>概念</a:t>
            </a:r>
            <a:endParaRPr lang="zh-CN" altLang="en-US" sz="3200" b="1" dirty="0">
              <a:solidFill>
                <a:srgbClr val="FFFFFF"/>
              </a:solidFill>
              <a:latin typeface="黑体" panose="02010609060101010101" pitchFamily="49" charset="-122"/>
              <a:ea typeface="黑体" panose="02010609060101010101" pitchFamily="49" charset="-122"/>
            </a:endParaRPr>
          </a:p>
        </p:txBody>
      </p:sp>
      <p:sp>
        <p:nvSpPr>
          <p:cNvPr id="56335" name="Rectangle 13"/>
          <p:cNvSpPr/>
          <p:nvPr>
            <p:custDataLst>
              <p:tags r:id="rId7"/>
            </p:custDataLst>
          </p:nvPr>
        </p:nvSpPr>
        <p:spPr>
          <a:xfrm>
            <a:off x="7213600" y="2892425"/>
            <a:ext cx="2209800" cy="403225"/>
          </a:xfrm>
          <a:prstGeom prst="rect">
            <a:avLst/>
          </a:prstGeom>
          <a:noFill/>
          <a:ln w="9525">
            <a:noFill/>
          </a:ln>
        </p:spPr>
        <p:txBody>
          <a:bodyPr anchor="ctr" anchorCtr="0"/>
          <a:p>
            <a:pPr algn="ctr"/>
            <a:r>
              <a:rPr lang="zh-CN" altLang="en-US" sz="3200" b="1" dirty="0">
                <a:solidFill>
                  <a:srgbClr val="FFFFFF"/>
                </a:solidFill>
                <a:latin typeface="黑体" panose="02010609060101010101" pitchFamily="49" charset="-122"/>
                <a:ea typeface="黑体" panose="02010609060101010101" pitchFamily="49" charset="-122"/>
              </a:rPr>
              <a:t>特点</a:t>
            </a:r>
            <a:endParaRPr lang="zh-CN" altLang="en-US" sz="3200" b="1" dirty="0">
              <a:solidFill>
                <a:srgbClr val="FFFFFF"/>
              </a:solidFill>
              <a:latin typeface="黑体" panose="02010609060101010101" pitchFamily="49" charset="-122"/>
              <a:ea typeface="黑体" panose="02010609060101010101" pitchFamily="49" charset="-122"/>
            </a:endParaRPr>
          </a:p>
        </p:txBody>
      </p:sp>
      <p:sp>
        <p:nvSpPr>
          <p:cNvPr id="56336" name="矩形 16"/>
          <p:cNvSpPr/>
          <p:nvPr/>
        </p:nvSpPr>
        <p:spPr>
          <a:xfrm>
            <a:off x="2495550" y="1844675"/>
            <a:ext cx="7124065" cy="829945"/>
          </a:xfrm>
          <a:prstGeom prst="rect">
            <a:avLst/>
          </a:prstGeom>
          <a:noFill/>
          <a:ln w="9525">
            <a:noFill/>
          </a:ln>
        </p:spPr>
        <p:txBody>
          <a:bodyPr wrap="none" anchor="t" anchorCtr="0">
            <a:spAutoFit/>
          </a:bodyPr>
          <a:p>
            <a:pPr>
              <a:lnSpc>
                <a:spcPct val="150000"/>
              </a:lnSpc>
            </a:pPr>
            <a:r>
              <a:rPr lang="zh-CN" altLang="en-US" sz="3200" b="1" dirty="0">
                <a:solidFill>
                  <a:srgbClr val="0000FF"/>
                </a:solidFill>
                <a:latin typeface="黑体" panose="02010609060101010101" pitchFamily="49" charset="-122"/>
                <a:ea typeface="黑体" panose="02010609060101010101" pitchFamily="49" charset="-122"/>
              </a:rPr>
              <a:t>（二）会计的监督职能：又称控制职能</a:t>
            </a:r>
            <a:endParaRPr lang="zh-CN" altLang="en-US" sz="3200" b="1" dirty="0">
              <a:solidFill>
                <a:srgbClr val="0000FF"/>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charRg st="0" end="49"/>
                                            </p:txEl>
                                          </p:spTgt>
                                        </p:tgtEl>
                                        <p:attrNameLst>
                                          <p:attrName>style.visibility</p:attrName>
                                        </p:attrNameLst>
                                      </p:cBhvr>
                                      <p:to>
                                        <p:strVal val="visible"/>
                                      </p:to>
                                    </p:set>
                                    <p:animEffect transition="in" filter="blinds(horizontal)">
                                      <p:cBhvr>
                                        <p:cTn id="7" dur="500"/>
                                        <p:tgtEl>
                                          <p:spTgt spid="5">
                                            <p:txEl>
                                              <p:charRg st="0" end="4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en-US" sz="3200" dirty="0">
                <a:solidFill>
                  <a:srgbClr val="FF0000"/>
                </a:solidFill>
                <a:latin typeface="Times New Roman" panose="02020603050405020304" pitchFamily="18" charset="0"/>
                <a:sym typeface="+mn-ea"/>
              </a:rPr>
              <a:t>第一节   会计的含义</a:t>
            </a:r>
            <a:endParaRPr lang="zh-CN" altLang="en-US"/>
          </a:p>
        </p:txBody>
      </p:sp>
      <p:sp>
        <p:nvSpPr>
          <p:cNvPr id="3" name="内容占位符 2"/>
          <p:cNvSpPr>
            <a:spLocks noGrp="1"/>
          </p:cNvSpPr>
          <p:nvPr>
            <p:ph idx="1"/>
          </p:nvPr>
        </p:nvSpPr>
        <p:spPr/>
        <p:txBody>
          <a:bodyPr/>
          <a:p>
            <a:pPr marL="0" indent="0" algn="l" defTabSz="914400" eaLnBrk="1" hangingPunct="1">
              <a:lnSpc>
                <a:spcPct val="150000"/>
              </a:lnSpc>
            </a:pPr>
            <a:r>
              <a:rPr lang="zh-CN" altLang="en-US" sz="3200" kern="1200" dirty="0">
                <a:solidFill>
                  <a:srgbClr val="FF0000"/>
                </a:solidFill>
                <a:latin typeface="黑体" panose="02010609060101010101" pitchFamily="49" charset="-122"/>
                <a:ea typeface="黑体" panose="02010609060101010101" pitchFamily="49" charset="-122"/>
                <a:sym typeface="+mn-ea"/>
              </a:rPr>
              <a:t>二、会计的职能：</a:t>
            </a:r>
            <a:endParaRPr lang="en-US" altLang="zh-CN" sz="3200" b="1" dirty="0">
              <a:solidFill>
                <a:srgbClr val="FF0000"/>
              </a:solidFill>
              <a:latin typeface="黑体" panose="02010609060101010101" pitchFamily="49" charset="-122"/>
              <a:ea typeface="黑体" panose="02010609060101010101" pitchFamily="49" charset="-122"/>
            </a:endParaRPr>
          </a:p>
          <a:p>
            <a:pPr marL="0" indent="0" algn="l" defTabSz="914400" eaLnBrk="1" hangingPunct="1">
              <a:lnSpc>
                <a:spcPct val="150000"/>
              </a:lnSpc>
            </a:pPr>
            <a:r>
              <a:rPr lang="zh-CN" altLang="en-US" sz="3200" kern="1200" dirty="0">
                <a:solidFill>
                  <a:srgbClr val="0000FF"/>
                </a:solidFill>
                <a:latin typeface="黑体" panose="02010609060101010101" pitchFamily="49" charset="-122"/>
                <a:ea typeface="黑体" panose="02010609060101010101" pitchFamily="49" charset="-122"/>
                <a:sym typeface="+mn-ea"/>
              </a:rPr>
              <a:t>（三）两大基本职能的关系</a:t>
            </a:r>
            <a:endParaRPr lang="zh-CN" altLang="en-US" sz="3200" b="1" dirty="0">
              <a:solidFill>
                <a:srgbClr val="0000FF"/>
              </a:solidFill>
              <a:latin typeface="黑体" panose="02010609060101010101" pitchFamily="49" charset="-122"/>
              <a:ea typeface="黑体" panose="02010609060101010101" pitchFamily="49" charset="-122"/>
            </a:endParaRPr>
          </a:p>
          <a:p>
            <a:endParaRPr lang="zh-CN" altLang="en-US"/>
          </a:p>
        </p:txBody>
      </p:sp>
      <p:sp>
        <p:nvSpPr>
          <p:cNvPr id="474115" name="Rectangle 3"/>
          <p:cNvSpPr>
            <a:spLocks noGrp="1" noChangeArrowheads="1"/>
          </p:cNvSpPr>
          <p:nvPr/>
        </p:nvSpPr>
        <p:spPr>
          <a:xfrm>
            <a:off x="2024063" y="1268413"/>
            <a:ext cx="8358188" cy="754063"/>
          </a:xfrm>
          <a:prstGeom prst="rect">
            <a:avLst/>
          </a:prstGeom>
          <a:noFill/>
          <a:ln w="9525">
            <a:noFill/>
          </a:ln>
        </p:spPr>
        <p:txBody>
          <a:bodyPr vert="horz" wrap="square" lIns="91440" tIns="45720" rIns="91440" bIns="45720" numCol="1" anchor="t" anchorCtr="0" compatLnSpc="1"/>
          <a:lstStyle>
            <a:lvl1pPr marL="469900" indent="-469900" algn="l" rtl="0" eaLnBrk="0" fontAlgn="base" hangingPunct="0">
              <a:spcBef>
                <a:spcPct val="20000"/>
              </a:spcBef>
              <a:spcAft>
                <a:spcPct val="0"/>
              </a:spcAft>
              <a:buClr>
                <a:schemeClr val="accent2"/>
              </a:buClr>
              <a:buFont typeface="Wingdings 2" panose="05020102010507070707" pitchFamily="18" charset="2"/>
              <a:defRPr sz="2400" b="1">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Ì"/>
              <a:defRPr sz="2200" b="1">
                <a:solidFill>
                  <a:schemeClr val="tx1"/>
                </a:solidFill>
                <a:latin typeface="+mn-lt"/>
                <a:ea typeface="宋体" panose="02010600030101010101" pitchFamily="2" charset="-122"/>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Ø"/>
              <a:defRPr sz="2000" b="1">
                <a:solidFill>
                  <a:schemeClr val="tx1"/>
                </a:solidFill>
                <a:latin typeface="+mn-lt"/>
                <a:ea typeface="宋体" panose="02010600030101010101" pitchFamily="2" charset="-122"/>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a:solidFill>
                  <a:schemeClr val="tx1"/>
                </a:solidFill>
                <a:latin typeface="+mn-lt"/>
                <a:ea typeface="宋体" panose="02010600030101010101" pitchFamily="2" charset="-122"/>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5pPr>
            <a:lvl6pPr marL="25514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6pPr>
            <a:lvl7pPr marL="30086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7pPr>
            <a:lvl8pPr marL="34658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8pPr>
            <a:lvl9pPr marL="3923030" indent="-398780" algn="l" rtl="0" fontAlgn="base">
              <a:spcBef>
                <a:spcPct val="25000"/>
              </a:spcBef>
              <a:spcAft>
                <a:spcPct val="0"/>
              </a:spcAft>
              <a:buClr>
                <a:schemeClr val="accent2"/>
              </a:buClr>
              <a:buFont typeface="Wingdings" panose="05000000000000000000" pitchFamily="2" charset="2"/>
              <a:buChar char="§"/>
              <a:defRPr>
                <a:solidFill>
                  <a:schemeClr val="tx1"/>
                </a:solidFill>
                <a:latin typeface="+mn-lt"/>
                <a:ea typeface="宋体" panose="02010600030101010101" pitchFamily="2" charset="-122"/>
              </a:defRPr>
            </a:lvl9pPr>
          </a:lstStyle>
          <a:p>
            <a:pPr marL="469900" marR="0" lvl="0" indent="-46990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dirty="0">
              <a:ln>
                <a:noFill/>
              </a:ln>
              <a:solidFill>
                <a:srgbClr val="FF0000"/>
              </a:solidFill>
              <a:effectLst/>
              <a:uLnTx/>
              <a:uFillTx/>
              <a:latin typeface="+mj-ea"/>
              <a:ea typeface="+mj-ea"/>
              <a:cs typeface="+mn-cs"/>
            </a:endParaRPr>
          </a:p>
          <a:p>
            <a:pPr marL="469900" marR="0" lvl="0" indent="-46990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defRPr/>
            </a:pP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172" name="椭圆 171"/>
          <p:cNvSpPr/>
          <p:nvPr/>
        </p:nvSpPr>
        <p:spPr bwMode="auto">
          <a:xfrm>
            <a:off x="1558925" y="3836988"/>
            <a:ext cx="5041900" cy="1954213"/>
          </a:xfrm>
          <a:prstGeom prst="ellipse">
            <a:avLst/>
          </a:prstGeom>
          <a:noFill/>
          <a:ln w="25400" cap="flat" cmpd="sng" algn="ctr">
            <a:solidFill>
              <a:srgbClr val="CC0000"/>
            </a:solidFill>
            <a:prstDash val="solid"/>
          </a:ln>
          <a:effectLst/>
        </p:spPr>
        <p:style>
          <a:lnRef idx="2">
            <a:schemeClr val="accent2"/>
          </a:lnRef>
          <a:fillRef idx="1">
            <a:schemeClr val="lt1"/>
          </a:fillRef>
          <a:effectRef idx="0">
            <a:schemeClr val="accent2"/>
          </a:effectRef>
          <a:fontRef idx="minor">
            <a:schemeClr val="dk1"/>
          </a:fontRef>
        </p:style>
        <p:txBody>
          <a:bodyPr anchor="ctr"/>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3100" b="1" i="0" u="none" strike="noStrike" kern="0" cap="none" spc="0" normalizeH="0" baseline="0" noProof="0" dirty="0">
                <a:ln>
                  <a:noFill/>
                </a:ln>
                <a:solidFill>
                  <a:srgbClr val="000000"/>
                </a:solidFill>
                <a:effectLst/>
                <a:uLnTx/>
                <a:uFillTx/>
                <a:latin typeface="仿宋" panose="02010609060101010101" pitchFamily="49" charset="-122"/>
                <a:ea typeface="仿宋" panose="02010609060101010101" pitchFamily="49" charset="-122"/>
                <a:cs typeface="+mn-cs"/>
              </a:rPr>
              <a:t>核算是监督的前提</a:t>
            </a:r>
            <a:endParaRPr kumimoji="0" lang="zh-CN" altLang="en-US" sz="3100" b="1" i="0" u="none" strike="noStrike" kern="0" cap="none" spc="0" normalizeH="0" baseline="0" noProof="0" dirty="0">
              <a:ln>
                <a:noFill/>
              </a:ln>
              <a:solidFill>
                <a:srgbClr val="000000"/>
              </a:solidFill>
              <a:effectLst/>
              <a:uLnTx/>
              <a:uFillTx/>
              <a:latin typeface="仿宋" panose="02010609060101010101" pitchFamily="49" charset="-122"/>
              <a:ea typeface="仿宋" panose="02010609060101010101" pitchFamily="49" charset="-122"/>
              <a:cs typeface="+mn-cs"/>
            </a:endParaRPr>
          </a:p>
        </p:txBody>
      </p:sp>
      <p:sp>
        <p:nvSpPr>
          <p:cNvPr id="4" name="椭圆 3"/>
          <p:cNvSpPr/>
          <p:nvPr/>
        </p:nvSpPr>
        <p:spPr bwMode="auto">
          <a:xfrm>
            <a:off x="4440238" y="3068638"/>
            <a:ext cx="3695700" cy="1338263"/>
          </a:xfrm>
          <a:prstGeom prst="ellipse">
            <a:avLst/>
          </a:prstGeom>
        </p:spPr>
        <p:style>
          <a:lnRef idx="2">
            <a:schemeClr val="accent1"/>
          </a:lnRef>
          <a:fillRef idx="1">
            <a:schemeClr val="lt1"/>
          </a:fillRef>
          <a:effectRef idx="0">
            <a:schemeClr val="accent1"/>
          </a:effectRef>
          <a:fontRef idx="minor">
            <a:schemeClr val="dk1"/>
          </a:fontRef>
        </p:style>
        <p:txBody>
          <a:bodyPr anchor="ctr"/>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相辅相成</a:t>
            </a:r>
            <a:endParaRPr kumimoji="0" lang="zh-CN" altLang="en-US" sz="32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endParaRPr>
          </a:p>
        </p:txBody>
      </p:sp>
      <p:sp>
        <p:nvSpPr>
          <p:cNvPr id="173" name="椭圆 172"/>
          <p:cNvSpPr/>
          <p:nvPr/>
        </p:nvSpPr>
        <p:spPr bwMode="auto">
          <a:xfrm>
            <a:off x="5748338" y="3836988"/>
            <a:ext cx="4884738" cy="1954213"/>
          </a:xfrm>
          <a:prstGeom prst="ellipse">
            <a:avLst/>
          </a:prstGeom>
          <a:noFill/>
          <a:ln>
            <a:solidFill>
              <a:srgbClr val="00B050"/>
            </a:solidFill>
          </a:ln>
        </p:spPr>
        <p:style>
          <a:lnRef idx="2">
            <a:schemeClr val="accent6"/>
          </a:lnRef>
          <a:fillRef idx="1">
            <a:schemeClr val="lt1"/>
          </a:fillRef>
          <a:effectRef idx="0">
            <a:schemeClr val="accent6"/>
          </a:effectRef>
          <a:fontRef idx="minor">
            <a:schemeClr val="dk1"/>
          </a:fontRef>
        </p:style>
        <p:txBody>
          <a:bodyPr anchor="ctr"/>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3100" b="1" i="0" u="none" strike="noStrike" kern="0" cap="none" spc="0" normalizeH="0" baseline="0" noProof="0" dirty="0">
                <a:ln>
                  <a:noFill/>
                </a:ln>
                <a:solidFill>
                  <a:srgbClr val="000000"/>
                </a:solidFill>
                <a:effectLst/>
                <a:uLnTx/>
                <a:uFillTx/>
                <a:latin typeface="仿宋" panose="02010609060101010101" pitchFamily="49" charset="-122"/>
                <a:ea typeface="仿宋" panose="02010609060101010101" pitchFamily="49" charset="-122"/>
                <a:cs typeface="+mn-cs"/>
              </a:rPr>
              <a:t>监督是核算的保证</a:t>
            </a:r>
            <a:endParaRPr kumimoji="0" lang="zh-CN" altLang="en-US" sz="3100" b="1" i="0" u="none" strike="noStrike" kern="1200" cap="none" spc="0" normalizeH="0" baseline="0" noProof="0" dirty="0">
              <a:ln>
                <a:noFill/>
              </a:ln>
              <a:solidFill>
                <a:srgbClr val="000000"/>
              </a:solidFill>
              <a:effectLst/>
              <a:uLnTx/>
              <a:uFillTx/>
              <a:latin typeface="仿宋" panose="02010609060101010101" pitchFamily="49" charset="-122"/>
              <a:ea typeface="仿宋" panose="02010609060101010101" pitchFamily="49" charset="-122"/>
              <a:cs typeface="+mn-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3" name="页脚占位符 4"/>
          <p:cNvSpPr>
            <a:spLocks noGrp="1"/>
          </p:cNvSpPr>
          <p:nvPr>
            <p:ph type="ftr" sz="quarter" idx="11"/>
          </p:nvPr>
        </p:nvSpPr>
        <p:spPr>
          <a:xfrm>
            <a:off x="4367213" y="6459538"/>
            <a:ext cx="3457575" cy="327025"/>
          </a:xfrm>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5939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Times New Roman" panose="02020603050405020304" pitchFamily="18" charset="0"/>
              </a:rPr>
              <a:t>第一节   会计的含义</a:t>
            </a:r>
            <a:endParaRPr lang="zh-CN" altLang="en-US" sz="3200" dirty="0">
              <a:solidFill>
                <a:srgbClr val="FF0000"/>
              </a:solidFill>
              <a:latin typeface="Times New Roman" panose="02020603050405020304" pitchFamily="18" charset="0"/>
            </a:endParaRPr>
          </a:p>
        </p:txBody>
      </p:sp>
      <p:sp>
        <p:nvSpPr>
          <p:cNvPr id="622595" name="Rectangle 3"/>
          <p:cNvSpPr>
            <a:spLocks noGrp="1" noChangeArrowheads="1"/>
          </p:cNvSpPr>
          <p:nvPr>
            <p:ph idx="1"/>
          </p:nvPr>
        </p:nvSpPr>
        <p:spPr>
          <a:xfrm>
            <a:off x="789940" y="1246505"/>
            <a:ext cx="10570210" cy="496887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a:ln>
                  <a:noFill/>
                </a:ln>
                <a:solidFill>
                  <a:srgbClr val="FF0000"/>
                </a:solidFill>
                <a:effectLst/>
                <a:uLnTx/>
                <a:uFillTx/>
                <a:latin typeface="+mn-ea"/>
                <a:ea typeface="+mn-ea"/>
                <a:cs typeface="+mn-cs"/>
              </a:rPr>
              <a:t>三、会计的目标</a:t>
            </a:r>
            <a:endParaRPr kumimoji="0" lang="zh-CN" altLang="en-US" sz="3200" b="1" i="0" u="none" strike="noStrike" kern="0" cap="none" spc="0" normalizeH="0" baseline="0" noProof="0" dirty="0">
              <a:ln>
                <a:noFill/>
              </a:ln>
              <a:solidFill>
                <a:srgbClr val="FF0000"/>
              </a:solidFill>
              <a:effectLst/>
              <a:uLnTx/>
              <a:uFillTx/>
              <a:latin typeface="+mn-ea"/>
              <a:ea typeface="+mn-ea"/>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zh-CN" sz="3000" b="1" i="0" u="none" strike="noStrike" kern="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ea"/>
              </a:rPr>
              <a:t>指在一定的会计环境中（主要为企业组织形式），人们期望通过会计活动达到的结果。</a:t>
            </a:r>
            <a:endParaRPr kumimoji="0" lang="en-US" altLang="zh-CN" sz="3000" b="1" i="0" u="none" strike="noStrike" kern="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ea"/>
              </a:rPr>
              <a:t>会计目标源于会计信息使用者的需求</a:t>
            </a:r>
            <a:endParaRPr kumimoji="0" lang="en-US" altLang="zh-CN" sz="3200" b="1" i="0" u="none" strike="noStrike" kern="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ea"/>
            </a:endParaRPr>
          </a:p>
          <a:p>
            <a:pPr marL="1304925" marR="0" lvl="2" indent="-395605"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ea"/>
              </a:rPr>
              <a:t>向谁提供信息？</a:t>
            </a:r>
            <a:endParaRPr kumimoji="0" lang="en-US" altLang="zh-CN" sz="3200" b="1" i="0" u="none" strike="noStrike" kern="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ea"/>
            </a:endParaRPr>
          </a:p>
          <a:p>
            <a:pPr marL="1304925" marR="0" lvl="2" indent="-395605"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ea"/>
              </a:rPr>
              <a:t>提供什么信息？</a:t>
            </a:r>
            <a:endParaRPr kumimoji="0" lang="en-US" altLang="zh-CN" sz="3200" b="1" i="0" u="none" strike="noStrike" kern="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页脚占位符 4"/>
          <p:cNvSpPr>
            <a:spLocks noGrp="1"/>
          </p:cNvSpPr>
          <p:nvPr>
            <p:ph type="ftr" sz="quarter" idx="11"/>
          </p:nvPr>
        </p:nvSpPr>
        <p:spPr>
          <a:xfrm>
            <a:off x="4367213" y="6459538"/>
            <a:ext cx="3457575" cy="327025"/>
          </a:xfrm>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60418"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Times New Roman" panose="02020603050405020304" pitchFamily="18" charset="0"/>
              </a:rPr>
              <a:t>第一节   会计的含义</a:t>
            </a:r>
            <a:endParaRPr lang="zh-CN" altLang="en-US" sz="3200" dirty="0">
              <a:solidFill>
                <a:srgbClr val="FF0000"/>
              </a:solidFill>
              <a:latin typeface="Times New Roman" panose="02020603050405020304" pitchFamily="18" charset="0"/>
            </a:endParaRPr>
          </a:p>
        </p:txBody>
      </p:sp>
      <p:sp>
        <p:nvSpPr>
          <p:cNvPr id="622595" name="Rectangle 3"/>
          <p:cNvSpPr>
            <a:spLocks noGrp="1" noChangeArrowheads="1"/>
          </p:cNvSpPr>
          <p:nvPr>
            <p:ph idx="1"/>
          </p:nvPr>
        </p:nvSpPr>
        <p:spPr>
          <a:xfrm>
            <a:off x="765810" y="1246505"/>
            <a:ext cx="10626090" cy="496887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a:ln>
                  <a:noFill/>
                </a:ln>
                <a:solidFill>
                  <a:srgbClr val="FF0000"/>
                </a:solidFill>
                <a:effectLst/>
                <a:uLnTx/>
                <a:uFillTx/>
                <a:latin typeface="+mn-ea"/>
                <a:ea typeface="+mn-ea"/>
                <a:cs typeface="+mn-cs"/>
              </a:rPr>
              <a:t>三、会计的目标</a:t>
            </a:r>
            <a:endParaRPr kumimoji="0" lang="zh-CN" altLang="en-US" sz="3200" b="1" i="0" u="none" strike="noStrike" kern="0" cap="none" spc="0" normalizeH="0" baseline="0" noProof="0" dirty="0">
              <a:ln>
                <a:noFill/>
              </a:ln>
              <a:solidFill>
                <a:srgbClr val="FF0000"/>
              </a:solidFill>
              <a:effectLst/>
              <a:uLnTx/>
              <a:uFillTx/>
              <a:latin typeface="+mn-ea"/>
              <a:ea typeface="+mn-ea"/>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zh-CN" sz="3200" b="1" i="0" u="none" strike="noStrike" kern="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ea"/>
              </a:rPr>
              <a:t>国内外</a:t>
            </a:r>
            <a:r>
              <a:rPr kumimoji="0" lang="zh-CN" altLang="en-US" sz="3200" b="1" i="0" u="none" strike="noStrike" kern="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ea"/>
              </a:rPr>
              <a:t>两种</a:t>
            </a:r>
            <a:r>
              <a:rPr kumimoji="0" lang="zh-CN" altLang="zh-CN" sz="3200" b="1" i="0" u="none" strike="noStrike" kern="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ea"/>
              </a:rPr>
              <a:t>代表性观点</a:t>
            </a:r>
            <a:endParaRPr kumimoji="0" lang="en-US" altLang="zh-CN" sz="3200" b="1" i="0" u="none" strike="noStrike" kern="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0" fontAlgn="base" latinLnBrk="0" hangingPunct="0">
              <a:lnSpc>
                <a:spcPct val="150000"/>
              </a:lnSpc>
              <a:spcBef>
                <a:spcPct val="20000"/>
              </a:spcBef>
              <a:spcAft>
                <a:spcPct val="0"/>
              </a:spcAft>
              <a:buClr>
                <a:schemeClr val="accent2"/>
              </a:buClr>
              <a:buSzTx/>
              <a:buFont typeface="Arial" panose="020B0604020202020204" pitchFamily="34" charset="0"/>
              <a:buChar char="•"/>
              <a:defRPr/>
            </a:pPr>
            <a:r>
              <a:rPr kumimoji="0" lang="en-US" altLang="zh-CN" sz="3200" b="1" i="0" u="none" strike="noStrike" kern="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ea"/>
              </a:rPr>
              <a:t>1</a:t>
            </a:r>
            <a:r>
              <a:rPr kumimoji="0" lang="zh-CN" altLang="en-US" sz="3200" b="1" i="0" u="none" strike="noStrike" kern="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ea"/>
              </a:rPr>
              <a:t>、决策有用观</a:t>
            </a:r>
            <a:endParaRPr kumimoji="0" lang="en-US" altLang="zh-CN" sz="3200" b="1" i="0" u="none" strike="noStrike" kern="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0" fontAlgn="base" latinLnBrk="0" hangingPunct="0">
              <a:lnSpc>
                <a:spcPct val="150000"/>
              </a:lnSpc>
              <a:spcBef>
                <a:spcPct val="20000"/>
              </a:spcBef>
              <a:spcAft>
                <a:spcPct val="0"/>
              </a:spcAft>
              <a:buClr>
                <a:schemeClr val="accent2"/>
              </a:buClr>
              <a:buSzTx/>
              <a:buFont typeface="Arial" panose="020B0604020202020204" pitchFamily="34" charset="0"/>
              <a:buChar char="•"/>
              <a:defRPr/>
            </a:pPr>
            <a:r>
              <a:rPr kumimoji="0" lang="en-US" altLang="zh-CN" sz="3200" b="1" i="0" u="none" strike="noStrike" kern="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ea"/>
              </a:rPr>
              <a:t>2</a:t>
            </a:r>
            <a:r>
              <a:rPr kumimoji="0" lang="zh-CN" altLang="en-US" sz="3200" b="1" i="0" u="none" strike="noStrike" kern="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ea"/>
              </a:rPr>
              <a:t>、</a:t>
            </a:r>
            <a:r>
              <a:rPr kumimoji="0" lang="zh-CN" altLang="zh-CN" sz="3200" b="1" i="0" u="none" strike="noStrike" kern="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ea"/>
              </a:rPr>
              <a:t>受托责任观</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 </a:t>
            </a: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61442"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Times New Roman" panose="02020603050405020304" pitchFamily="18" charset="0"/>
              </a:rPr>
              <a:t>第一节   会计的含义</a:t>
            </a:r>
            <a:endParaRPr lang="zh-CN" altLang="en-US" sz="3200" dirty="0">
              <a:solidFill>
                <a:srgbClr val="FF0000"/>
              </a:solidFill>
              <a:latin typeface="Times New Roman" panose="02020603050405020304" pitchFamily="18" charset="0"/>
            </a:endParaRPr>
          </a:p>
        </p:txBody>
      </p:sp>
      <p:sp>
        <p:nvSpPr>
          <p:cNvPr id="21508" name="Rectangle 3"/>
          <p:cNvSpPr>
            <a:spLocks noGrp="1" noChangeArrowheads="1"/>
          </p:cNvSpPr>
          <p:nvPr>
            <p:ph idx="1"/>
          </p:nvPr>
        </p:nvSpPr>
        <p:spPr>
          <a:xfrm>
            <a:off x="776605" y="1214755"/>
            <a:ext cx="9315450" cy="660400"/>
          </a:xfrm>
        </p:spPr>
        <p:txBody>
          <a:bodyPr vert="horz" wrap="square" lIns="91440" tIns="45720" rIns="91440" bIns="45720" numCol="1" anchor="t" anchorCtr="0" compatLnSpc="1"/>
          <a:lstStyle/>
          <a:p>
            <a:pPr marL="469900" marR="0" lvl="0" indent="-46990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a:ln>
                  <a:noFill/>
                </a:ln>
                <a:solidFill>
                  <a:srgbClr val="FF0000"/>
                </a:solidFill>
                <a:effectLst/>
                <a:uLnTx/>
                <a:uFillTx/>
                <a:latin typeface="+mj-ea"/>
                <a:ea typeface="+mj-ea"/>
                <a:cs typeface="+mn-cs"/>
              </a:rPr>
              <a:t>三、会计的目标</a:t>
            </a:r>
            <a:endParaRPr kumimoji="0" lang="zh-CN" altLang="en-US" sz="2800" b="1" i="0" u="none" strike="noStrike" kern="0" cap="none" spc="0" normalizeH="0" baseline="0" noProof="0" dirty="0">
              <a:ln>
                <a:noFill/>
              </a:ln>
              <a:solidFill>
                <a:srgbClr val="FF0000"/>
              </a:solidFill>
              <a:effectLst/>
              <a:uLnTx/>
              <a:uFillTx/>
              <a:latin typeface="+mj-ea"/>
              <a:ea typeface="+mj-ea"/>
              <a:cs typeface="+mn-cs"/>
            </a:endParaRPr>
          </a:p>
          <a:p>
            <a:pPr marL="469900" marR="0" lvl="0" indent="-469900" algn="l" defTabSz="914400" rtl="0" eaLnBrk="1" fontAlgn="base" latinLnBrk="0" hangingPunct="1">
              <a:lnSpc>
                <a:spcPct val="100000"/>
              </a:lnSpc>
              <a:spcBef>
                <a:spcPct val="20000"/>
              </a:spcBef>
              <a:spcAft>
                <a:spcPct val="0"/>
              </a:spcAft>
              <a:buClr>
                <a:schemeClr val="accent2"/>
              </a:buClr>
              <a:buSzTx/>
              <a:buFont typeface="Wingdings 2" panose="05020102010507070707" pitchFamily="18" charset="2"/>
              <a:buNone/>
              <a:defRPr/>
            </a:pPr>
            <a:endParaRPr kumimoji="0" lang="en-US" altLang="zh-CN" sz="2800" b="1" i="0" u="none" strike="noStrike" kern="0" cap="none" spc="0" normalizeH="0" baseline="0" noProof="0" dirty="0">
              <a:ln>
                <a:noFill/>
              </a:ln>
              <a:solidFill>
                <a:srgbClr val="FF0000"/>
              </a:solidFill>
              <a:effectLst/>
              <a:uLnTx/>
              <a:uFillTx/>
              <a:latin typeface="+mj-ea"/>
              <a:ea typeface="+mj-ea"/>
              <a:cs typeface="+mn-cs"/>
            </a:endParaRPr>
          </a:p>
        </p:txBody>
      </p:sp>
      <p:sp>
        <p:nvSpPr>
          <p:cNvPr id="13" name="AutoShape 7"/>
          <p:cNvSpPr/>
          <p:nvPr/>
        </p:nvSpPr>
        <p:spPr>
          <a:xfrm>
            <a:off x="1703388" y="2500313"/>
            <a:ext cx="4321175" cy="4143375"/>
          </a:xfrm>
          <a:prstGeom prst="roundRect">
            <a:avLst>
              <a:gd name="adj" fmla="val 6903"/>
            </a:avLst>
          </a:prstGeom>
          <a:solidFill>
            <a:schemeClr val="bg1"/>
          </a:solidFill>
          <a:ln w="38100" cap="flat" cmpd="sng">
            <a:solidFill>
              <a:srgbClr val="009900"/>
            </a:solidFill>
            <a:prstDash val="solid"/>
            <a:round/>
            <a:headEnd type="none" w="med" len="med"/>
            <a:tailEnd type="none" w="med" len="med"/>
          </a:ln>
        </p:spPr>
        <p:txBody>
          <a:bodyPr anchor="b" anchorCtr="0"/>
          <a:p>
            <a:pPr marL="342900" indent="-342900">
              <a:lnSpc>
                <a:spcPct val="150000"/>
              </a:lnSpc>
              <a:buClr>
                <a:srgbClr val="FF0000"/>
              </a:buClr>
              <a:buFont typeface="Wingdings" panose="05000000000000000000" pitchFamily="2" charset="2"/>
              <a:buChar char="l"/>
            </a:pPr>
            <a:r>
              <a:rPr lang="zh-CN" altLang="zh-CN" sz="2500" b="1" dirty="0">
                <a:solidFill>
                  <a:srgbClr val="000000"/>
                </a:solidFill>
                <a:latin typeface="仿宋" panose="02010609060101010101" pitchFamily="49" charset="-122"/>
                <a:ea typeface="仿宋" panose="02010609060101010101" pitchFamily="49" charset="-122"/>
              </a:rPr>
              <a:t>财务会计的</a:t>
            </a:r>
            <a:r>
              <a:rPr lang="zh-CN" altLang="zh-CN" sz="2500" b="1" dirty="0">
                <a:solidFill>
                  <a:srgbClr val="0000FF"/>
                </a:solidFill>
                <a:latin typeface="仿宋" panose="02010609060101010101" pitchFamily="49" charset="-122"/>
                <a:ea typeface="仿宋" panose="02010609060101010101" pitchFamily="49" charset="-122"/>
              </a:rPr>
              <a:t>目标</a:t>
            </a:r>
            <a:r>
              <a:rPr lang="zh-CN" altLang="en-US" sz="2500" b="1" dirty="0">
                <a:solidFill>
                  <a:srgbClr val="0000FF"/>
                </a:solidFill>
                <a:latin typeface="仿宋" panose="02010609060101010101" pitchFamily="49" charset="-122"/>
                <a:ea typeface="仿宋" panose="02010609060101010101" pitchFamily="49" charset="-122"/>
              </a:rPr>
              <a:t>：</a:t>
            </a:r>
            <a:r>
              <a:rPr lang="zh-CN" altLang="zh-CN" sz="2500" b="1" dirty="0">
                <a:latin typeface="仿宋" panose="02010609060101010101" pitchFamily="49" charset="-122"/>
                <a:ea typeface="仿宋" panose="02010609060101010101" pitchFamily="49" charset="-122"/>
              </a:rPr>
              <a:t>向会计信息的使用者提供与其做出</a:t>
            </a:r>
            <a:r>
              <a:rPr lang="zh-CN" altLang="zh-CN" sz="2500" b="1" dirty="0">
                <a:solidFill>
                  <a:srgbClr val="C00000"/>
                </a:solidFill>
                <a:latin typeface="仿宋" panose="02010609060101010101" pitchFamily="49" charset="-122"/>
                <a:ea typeface="仿宋" panose="02010609060101010101" pitchFamily="49" charset="-122"/>
              </a:rPr>
              <a:t>经济决策相关</a:t>
            </a:r>
            <a:r>
              <a:rPr lang="zh-CN" altLang="zh-CN" sz="2500" b="1" dirty="0">
                <a:latin typeface="仿宋" panose="02010609060101010101" pitchFamily="49" charset="-122"/>
                <a:ea typeface="仿宋" panose="02010609060101010101" pitchFamily="49" charset="-122"/>
              </a:rPr>
              <a:t>的信息</a:t>
            </a:r>
            <a:r>
              <a:rPr lang="zh-CN" altLang="zh-CN" sz="2500" b="1" dirty="0">
                <a:solidFill>
                  <a:srgbClr val="000000"/>
                </a:solidFill>
                <a:latin typeface="仿宋" panose="02010609060101010101" pitchFamily="49" charset="-122"/>
                <a:ea typeface="仿宋" panose="02010609060101010101" pitchFamily="49" charset="-122"/>
              </a:rPr>
              <a:t>，</a:t>
            </a:r>
            <a:r>
              <a:rPr lang="zh-CN" altLang="en-US" sz="2500" b="1" dirty="0">
                <a:solidFill>
                  <a:srgbClr val="000000"/>
                </a:solidFill>
                <a:latin typeface="仿宋" panose="02010609060101010101" pitchFamily="49" charset="-122"/>
                <a:ea typeface="仿宋" panose="02010609060101010101" pitchFamily="49" charset="-122"/>
              </a:rPr>
              <a:t>如</a:t>
            </a:r>
            <a:r>
              <a:rPr lang="zh-CN" altLang="zh-CN" sz="2500" b="1" dirty="0">
                <a:solidFill>
                  <a:srgbClr val="000000"/>
                </a:solidFill>
                <a:latin typeface="仿宋" panose="02010609060101010101" pitchFamily="49" charset="-122"/>
                <a:ea typeface="仿宋" panose="02010609060101010101" pitchFamily="49" charset="-122"/>
              </a:rPr>
              <a:t>企业财务状况、经营成果和现金流量等。</a:t>
            </a:r>
            <a:endParaRPr lang="en-US" altLang="zh-CN" sz="2500" b="1" dirty="0">
              <a:solidFill>
                <a:srgbClr val="000000"/>
              </a:solidFill>
              <a:latin typeface="仿宋" panose="02010609060101010101" pitchFamily="49" charset="-122"/>
              <a:ea typeface="仿宋" panose="02010609060101010101" pitchFamily="49" charset="-122"/>
            </a:endParaRPr>
          </a:p>
          <a:p>
            <a:pPr marL="342900" indent="-342900">
              <a:lnSpc>
                <a:spcPct val="150000"/>
              </a:lnSpc>
              <a:buClr>
                <a:srgbClr val="FF0000"/>
              </a:buClr>
              <a:buFont typeface="Wingdings" panose="05000000000000000000" pitchFamily="2" charset="2"/>
              <a:buChar char="l"/>
            </a:pPr>
            <a:r>
              <a:rPr lang="zh-CN" altLang="zh-CN" sz="2500" b="1" dirty="0">
                <a:solidFill>
                  <a:srgbClr val="0000FF"/>
                </a:solidFill>
                <a:latin typeface="仿宋" panose="02010609060101010101" pitchFamily="49" charset="-122"/>
                <a:ea typeface="仿宋" panose="02010609060101010101" pitchFamily="49" charset="-122"/>
              </a:rPr>
              <a:t>目的</a:t>
            </a:r>
            <a:r>
              <a:rPr lang="zh-CN" altLang="en-US" sz="2500" b="1" dirty="0">
                <a:solidFill>
                  <a:srgbClr val="0000FF"/>
                </a:solidFill>
                <a:latin typeface="仿宋" panose="02010609060101010101" pitchFamily="49" charset="-122"/>
                <a:ea typeface="仿宋" panose="02010609060101010101" pitchFamily="49" charset="-122"/>
              </a:rPr>
              <a:t>：</a:t>
            </a:r>
            <a:r>
              <a:rPr lang="zh-CN" altLang="zh-CN" sz="2500" b="1" dirty="0">
                <a:solidFill>
                  <a:srgbClr val="000000"/>
                </a:solidFill>
                <a:latin typeface="仿宋" panose="02010609060101010101" pitchFamily="49" charset="-122"/>
                <a:ea typeface="仿宋" panose="02010609060101010101" pitchFamily="49" charset="-122"/>
              </a:rPr>
              <a:t>帮助</a:t>
            </a:r>
            <a:r>
              <a:rPr lang="zh-CN" altLang="en-US" sz="2500" b="1" dirty="0">
                <a:solidFill>
                  <a:srgbClr val="000000"/>
                </a:solidFill>
                <a:latin typeface="仿宋" panose="02010609060101010101" pitchFamily="49" charset="-122"/>
                <a:ea typeface="仿宋" panose="02010609060101010101" pitchFamily="49" charset="-122"/>
              </a:rPr>
              <a:t>信息使用者</a:t>
            </a:r>
            <a:r>
              <a:rPr lang="zh-CN" altLang="zh-CN" sz="2500" b="1" dirty="0">
                <a:solidFill>
                  <a:srgbClr val="000000"/>
                </a:solidFill>
                <a:latin typeface="仿宋" panose="02010609060101010101" pitchFamily="49" charset="-122"/>
                <a:ea typeface="仿宋" panose="02010609060101010101" pitchFamily="49" charset="-122"/>
              </a:rPr>
              <a:t>做经济决策</a:t>
            </a:r>
            <a:r>
              <a:rPr lang="zh-CN" altLang="en-US" sz="2500" b="1" dirty="0">
                <a:solidFill>
                  <a:srgbClr val="000000"/>
                </a:solidFill>
                <a:latin typeface="仿宋" panose="02010609060101010101" pitchFamily="49" charset="-122"/>
                <a:ea typeface="仿宋" panose="02010609060101010101" pitchFamily="49" charset="-122"/>
              </a:rPr>
              <a:t>。</a:t>
            </a:r>
            <a:endParaRPr lang="en-US" altLang="zh-CN" sz="2500" b="1" dirty="0">
              <a:solidFill>
                <a:srgbClr val="000000"/>
              </a:solidFill>
              <a:latin typeface="仿宋" panose="02010609060101010101" pitchFamily="49" charset="-122"/>
              <a:ea typeface="仿宋" panose="02010609060101010101" pitchFamily="49" charset="-122"/>
            </a:endParaRPr>
          </a:p>
        </p:txBody>
      </p:sp>
      <p:grpSp>
        <p:nvGrpSpPr>
          <p:cNvPr id="61445" name="Group 8"/>
          <p:cNvGrpSpPr/>
          <p:nvPr/>
        </p:nvGrpSpPr>
        <p:grpSpPr>
          <a:xfrm>
            <a:off x="2208213" y="1862138"/>
            <a:ext cx="3394075" cy="623887"/>
            <a:chOff x="0" y="0"/>
            <a:chExt cx="1976" cy="393"/>
          </a:xfrm>
        </p:grpSpPr>
        <p:sp>
          <p:nvSpPr>
            <p:cNvPr id="61446" name="AutoShape 9"/>
            <p:cNvSpPr/>
            <p:nvPr/>
          </p:nvSpPr>
          <p:spPr>
            <a:xfrm>
              <a:off x="0" y="16"/>
              <a:ext cx="1975" cy="377"/>
            </a:xfrm>
            <a:prstGeom prst="roundRect">
              <a:avLst>
                <a:gd name="adj" fmla="val 50000"/>
              </a:avLst>
            </a:prstGeom>
            <a:solidFill>
              <a:schemeClr val="tx1"/>
            </a:soli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61447" name="AutoShape 10"/>
            <p:cNvSpPr/>
            <p:nvPr/>
          </p:nvSpPr>
          <p:spPr>
            <a:xfrm>
              <a:off x="0" y="0"/>
              <a:ext cx="1976" cy="381"/>
            </a:xfrm>
            <a:prstGeom prst="roundRect">
              <a:avLst>
                <a:gd name="adj" fmla="val 50000"/>
              </a:avLst>
            </a:prstGeom>
            <a:solidFill>
              <a:srgbClr val="009900"/>
            </a:soli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grpSp>
      <p:sp>
        <p:nvSpPr>
          <p:cNvPr id="61448" name="Rectangle 12"/>
          <p:cNvSpPr/>
          <p:nvPr/>
        </p:nvSpPr>
        <p:spPr>
          <a:xfrm>
            <a:off x="2728913" y="1968500"/>
            <a:ext cx="2390775" cy="403225"/>
          </a:xfrm>
          <a:prstGeom prst="rect">
            <a:avLst/>
          </a:prstGeom>
          <a:noFill/>
          <a:ln w="9525">
            <a:noFill/>
          </a:ln>
        </p:spPr>
        <p:txBody>
          <a:bodyPr anchor="ctr" anchorCtr="0"/>
          <a:p>
            <a:pPr algn="ctr"/>
            <a:r>
              <a:rPr lang="zh-CN" altLang="en-US" sz="2800" b="1" dirty="0">
                <a:solidFill>
                  <a:srgbClr val="FFFFFF"/>
                </a:solidFill>
                <a:latin typeface="黑体" panose="02010609060101010101" pitchFamily="49" charset="-122"/>
                <a:ea typeface="黑体" panose="02010609060101010101" pitchFamily="49" charset="-122"/>
              </a:rPr>
              <a:t>决策有用观</a:t>
            </a:r>
            <a:endParaRPr lang="en-US" altLang="zh-CN" sz="2800" b="1" dirty="0">
              <a:solidFill>
                <a:srgbClr val="FFFFFF"/>
              </a:solidFill>
              <a:latin typeface="黑体" panose="02010609060101010101" pitchFamily="49" charset="-122"/>
              <a:ea typeface="黑体" panose="02010609060101010101" pitchFamily="49" charset="-122"/>
            </a:endParaRPr>
          </a:p>
        </p:txBody>
      </p:sp>
      <p:sp>
        <p:nvSpPr>
          <p:cNvPr id="19" name="AutoShape 13"/>
          <p:cNvSpPr>
            <a:spLocks noChangeArrowheads="1"/>
          </p:cNvSpPr>
          <p:nvPr/>
        </p:nvSpPr>
        <p:spPr bwMode="auto">
          <a:xfrm>
            <a:off x="6096000" y="2500313"/>
            <a:ext cx="4429125" cy="4071938"/>
          </a:xfrm>
          <a:prstGeom prst="roundRect">
            <a:avLst>
              <a:gd name="adj" fmla="val 6903"/>
            </a:avLst>
          </a:prstGeom>
          <a:solidFill>
            <a:schemeClr val="bg1"/>
          </a:solidFill>
          <a:ln w="38100" algn="ctr">
            <a:solidFill>
              <a:schemeClr val="hlink"/>
            </a:solidFill>
            <a:round/>
          </a:ln>
        </p:spPr>
        <p:txBody>
          <a:bodyPr anchor="b"/>
          <a:lstStyle/>
          <a:p>
            <a:pPr marL="0" marR="0" lvl="0" indent="0" algn="l" defTabSz="914400" rtl="0" eaLnBrk="1" fontAlgn="base" latinLnBrk="0" hangingPunct="1">
              <a:lnSpc>
                <a:spcPct val="150000"/>
              </a:lnSpc>
              <a:spcBef>
                <a:spcPct val="0"/>
              </a:spcBef>
              <a:spcAft>
                <a:spcPct val="0"/>
              </a:spcAft>
              <a:buClr>
                <a:srgbClr val="FF0000"/>
              </a:buClr>
              <a:buSzTx/>
              <a:buFontTx/>
              <a:buNone/>
              <a:defRPr/>
            </a:pPr>
            <a:r>
              <a:rPr kumimoji="0" lang="zh-CN" altLang="zh-CN" sz="2500" b="1" i="0" u="none" strike="noStrike" kern="1200" cap="none" spc="0" normalizeH="0" baseline="0" noProof="0" dirty="0">
                <a:ln>
                  <a:noFill/>
                </a:ln>
                <a:solidFill>
                  <a:srgbClr val="000000"/>
                </a:solidFill>
                <a:effectLst/>
                <a:uLnTx/>
                <a:uFillTx/>
                <a:latin typeface="仿宋" panose="02010609060101010101" pitchFamily="49" charset="-122"/>
                <a:ea typeface="仿宋" panose="02010609060101010101" pitchFamily="49" charset="-122"/>
                <a:cs typeface="+mn-cs"/>
              </a:rPr>
              <a:t>企业经营管理层应承担</a:t>
            </a:r>
            <a:r>
              <a:rPr kumimoji="0" lang="zh-CN" altLang="en-US" sz="2500" b="1" i="0" u="none" strike="noStrike" kern="1200" cap="none" spc="0" normalizeH="0" baseline="0" noProof="0" dirty="0">
                <a:ln>
                  <a:noFill/>
                </a:ln>
                <a:solidFill>
                  <a:srgbClr val="000000"/>
                </a:solidFill>
                <a:effectLst/>
                <a:uLnTx/>
                <a:uFillTx/>
                <a:latin typeface="仿宋" panose="02010609060101010101" pitchFamily="49" charset="-122"/>
                <a:ea typeface="仿宋" panose="02010609060101010101" pitchFamily="49" charset="-122"/>
                <a:cs typeface="+mn-cs"/>
              </a:rPr>
              <a:t>：</a:t>
            </a:r>
            <a:endParaRPr kumimoji="0" lang="en-US" altLang="zh-CN" sz="2500" b="1" i="0" u="none" strike="noStrike" kern="1200" cap="none" spc="0" normalizeH="0" baseline="0" noProof="0" dirty="0">
              <a:ln>
                <a:noFill/>
              </a:ln>
              <a:solidFill>
                <a:srgbClr val="000000"/>
              </a:solidFill>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50000"/>
              </a:lnSpc>
              <a:spcBef>
                <a:spcPct val="0"/>
              </a:spcBef>
              <a:spcAft>
                <a:spcPct val="0"/>
              </a:spcAft>
              <a:buClr>
                <a:srgbClr val="FF0000"/>
              </a:buClr>
              <a:buSzTx/>
              <a:buFont typeface="Wingdings" panose="05000000000000000000" pitchFamily="2" charset="2"/>
              <a:buChar char="l"/>
              <a:defRPr/>
            </a:pPr>
            <a:r>
              <a:rPr kumimoji="0" lang="zh-CN" altLang="zh-CN" sz="2500" b="1" i="0" u="none" strike="noStrike" kern="1200" cap="none" spc="0" normalizeH="0" baseline="0" noProof="0" dirty="0">
                <a:ln>
                  <a:noFill/>
                </a:ln>
                <a:solidFill>
                  <a:srgbClr val="000000"/>
                </a:solidFill>
                <a:effectLst/>
                <a:uLnTx/>
                <a:uFillTx/>
                <a:latin typeface="仿宋" panose="02010609060101010101" pitchFamily="49" charset="-122"/>
                <a:ea typeface="仿宋" panose="02010609060101010101" pitchFamily="49" charset="-122"/>
                <a:cs typeface="+mn-cs"/>
              </a:rPr>
              <a:t>有效管理和运用受托资源，并促使其</a:t>
            </a:r>
            <a:r>
              <a:rPr kumimoji="0" lang="zh-CN" altLang="zh-CN" sz="2500" b="1" i="0" u="none" strike="noStrike" kern="1200" cap="none" spc="0" normalizeH="0" baseline="0" noProof="0" dirty="0">
                <a:ln>
                  <a:noFill/>
                </a:ln>
                <a:solidFill>
                  <a:srgbClr val="FF0000"/>
                </a:solidFill>
                <a:effectLst/>
                <a:uLnTx/>
                <a:uFillTx/>
                <a:latin typeface="仿宋" panose="02010609060101010101" pitchFamily="49" charset="-122"/>
                <a:ea typeface="仿宋" panose="02010609060101010101" pitchFamily="49" charset="-122"/>
                <a:cs typeface="+mn-cs"/>
              </a:rPr>
              <a:t>保值增值</a:t>
            </a:r>
            <a:r>
              <a:rPr kumimoji="0" lang="zh-CN" altLang="zh-CN" sz="2500" b="1" i="0" u="none" strike="noStrike" kern="1200" cap="none" spc="0" normalizeH="0" baseline="0" noProof="0" dirty="0">
                <a:ln>
                  <a:noFill/>
                </a:ln>
                <a:solidFill>
                  <a:srgbClr val="000000"/>
                </a:solidFill>
                <a:effectLst/>
                <a:uLnTx/>
                <a:uFillTx/>
                <a:latin typeface="仿宋" panose="02010609060101010101" pitchFamily="49" charset="-122"/>
                <a:ea typeface="仿宋" panose="02010609060101010101" pitchFamily="49" charset="-122"/>
                <a:cs typeface="+mn-cs"/>
              </a:rPr>
              <a:t>的责任</a:t>
            </a:r>
            <a:r>
              <a:rPr kumimoji="0" lang="zh-CN" altLang="en-US" sz="2500" b="1" i="0" u="none" strike="noStrike" kern="1200" cap="none" spc="0" normalizeH="0" baseline="0" noProof="0" dirty="0">
                <a:ln>
                  <a:noFill/>
                </a:ln>
                <a:solidFill>
                  <a:srgbClr val="000000"/>
                </a:solidFill>
                <a:effectLst/>
                <a:uLnTx/>
                <a:uFillTx/>
                <a:latin typeface="仿宋" panose="02010609060101010101" pitchFamily="49" charset="-122"/>
                <a:ea typeface="仿宋" panose="02010609060101010101" pitchFamily="49" charset="-122"/>
                <a:cs typeface="+mn-cs"/>
              </a:rPr>
              <a:t>；</a:t>
            </a:r>
            <a:endParaRPr kumimoji="0" lang="en-US" altLang="zh-CN" sz="2500" b="1" i="0" u="none" strike="noStrike" kern="1200" cap="none" spc="0" normalizeH="0" baseline="0" noProof="0" dirty="0">
              <a:ln>
                <a:noFill/>
              </a:ln>
              <a:solidFill>
                <a:srgbClr val="000000"/>
              </a:solidFill>
              <a:effectLst/>
              <a:uLnTx/>
              <a:uFillTx/>
              <a:latin typeface="仿宋" panose="02010609060101010101" pitchFamily="49" charset="-122"/>
              <a:ea typeface="仿宋" panose="02010609060101010101" pitchFamily="49" charset="-122"/>
              <a:cs typeface="+mn-cs"/>
            </a:endParaRPr>
          </a:p>
          <a:p>
            <a:pPr marL="342900" marR="0" lvl="0" indent="-342900" algn="l" defTabSz="914400" rtl="0" eaLnBrk="1" fontAlgn="base" latinLnBrk="0" hangingPunct="1">
              <a:lnSpc>
                <a:spcPct val="150000"/>
              </a:lnSpc>
              <a:spcBef>
                <a:spcPct val="0"/>
              </a:spcBef>
              <a:spcAft>
                <a:spcPct val="0"/>
              </a:spcAft>
              <a:buClr>
                <a:srgbClr val="FF0000"/>
              </a:buClr>
              <a:buSzTx/>
              <a:buFont typeface="Wingdings" panose="05000000000000000000" pitchFamily="2" charset="2"/>
              <a:buChar char="l"/>
              <a:defRPr/>
            </a:pPr>
            <a:r>
              <a:rPr kumimoji="0" lang="zh-CN" altLang="zh-CN" sz="2500" b="1" i="0" u="none" strike="noStrike" kern="120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如实向委托方</a:t>
            </a:r>
            <a:r>
              <a:rPr kumimoji="0" lang="zh-CN" altLang="zh-CN" sz="2500" b="1" i="0" u="none" strike="noStrike" kern="1200" cap="none" spc="0" normalizeH="0" baseline="0" noProof="0" dirty="0">
                <a:ln>
                  <a:noFill/>
                </a:ln>
                <a:solidFill>
                  <a:srgbClr val="FF0000"/>
                </a:solidFill>
                <a:effectLst/>
                <a:uLnTx/>
                <a:uFillTx/>
                <a:latin typeface="仿宋" panose="02010609060101010101" pitchFamily="49" charset="-122"/>
                <a:ea typeface="仿宋" panose="02010609060101010101" pitchFamily="49" charset="-122"/>
                <a:cs typeface="+mn-cs"/>
              </a:rPr>
              <a:t>报告</a:t>
            </a:r>
            <a:r>
              <a:rPr kumimoji="0" lang="zh-CN" altLang="zh-CN" sz="2500" b="1" i="0" u="none" strike="noStrike" kern="120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受托责任的</a:t>
            </a:r>
            <a:r>
              <a:rPr kumimoji="0" lang="zh-CN" altLang="zh-CN" sz="2500" b="1" i="0" u="none" strike="noStrike" kern="1200" cap="none" spc="0" normalizeH="0" baseline="0" noProof="0" dirty="0">
                <a:ln>
                  <a:noFill/>
                </a:ln>
                <a:solidFill>
                  <a:srgbClr val="0000FF"/>
                </a:solidFill>
                <a:effectLst/>
                <a:uLnTx/>
                <a:uFillTx/>
                <a:latin typeface="仿宋" panose="02010609060101010101" pitchFamily="49" charset="-122"/>
                <a:ea typeface="仿宋" panose="02010609060101010101" pitchFamily="49" charset="-122"/>
                <a:cs typeface="+mn-cs"/>
              </a:rPr>
              <a:t>履行过程及其结果</a:t>
            </a:r>
            <a:r>
              <a:rPr kumimoji="0" lang="zh-CN" altLang="zh-CN" sz="2500" b="1" i="0" u="none" strike="noStrike" kern="1200" cap="none" spc="0" normalizeH="0" baseline="0" noProof="0" dirty="0">
                <a:ln>
                  <a:noFill/>
                </a:ln>
                <a:solidFill>
                  <a:schemeClr val="tx1"/>
                </a:solidFill>
                <a:effectLst/>
                <a:uLnTx/>
                <a:uFillTx/>
                <a:latin typeface="仿宋" panose="02010609060101010101" pitchFamily="49" charset="-122"/>
                <a:ea typeface="仿宋" panose="02010609060101010101" pitchFamily="49" charset="-122"/>
                <a:cs typeface="+mn-cs"/>
              </a:rPr>
              <a:t>的义务</a:t>
            </a:r>
            <a:r>
              <a:rPr kumimoji="0" lang="zh-CN" altLang="zh-CN" sz="2500" b="1" i="0" u="none" strike="noStrike" kern="1200" cap="none" spc="0" normalizeH="0" baseline="0" noProof="0" dirty="0">
                <a:ln>
                  <a:noFill/>
                </a:ln>
                <a:solidFill>
                  <a:srgbClr val="000000"/>
                </a:solidFill>
                <a:effectLst/>
                <a:uLnTx/>
                <a:uFillTx/>
                <a:latin typeface="仿宋" panose="02010609060101010101" pitchFamily="49" charset="-122"/>
                <a:ea typeface="仿宋" panose="02010609060101010101" pitchFamily="49" charset="-122"/>
                <a:cs typeface="+mn-cs"/>
              </a:rPr>
              <a:t>，以便投资者和债权人等对</a:t>
            </a:r>
            <a:r>
              <a:rPr kumimoji="0" lang="zh-CN" altLang="zh-CN" sz="2500" b="1" i="0" u="none" strike="noStrike" kern="1200" cap="none" spc="0" normalizeH="0" baseline="0" noProof="0" dirty="0">
                <a:ln>
                  <a:noFill/>
                </a:ln>
                <a:solidFill>
                  <a:srgbClr val="0000FF"/>
                </a:solidFill>
                <a:effectLst/>
                <a:uLnTx/>
                <a:uFillTx/>
                <a:latin typeface="仿宋" panose="02010609060101010101" pitchFamily="49" charset="-122"/>
                <a:ea typeface="仿宋" panose="02010609060101010101" pitchFamily="49" charset="-122"/>
                <a:cs typeface="+mn-cs"/>
              </a:rPr>
              <a:t>经营业绩考核</a:t>
            </a:r>
            <a:r>
              <a:rPr kumimoji="0" lang="zh-CN" altLang="zh-CN" sz="2500" b="1" i="0" u="none" strike="noStrike" kern="1200" cap="none" spc="0" normalizeH="0" baseline="0" noProof="0" dirty="0">
                <a:ln>
                  <a:noFill/>
                </a:ln>
                <a:solidFill>
                  <a:srgbClr val="000000"/>
                </a:solidFill>
                <a:effectLst/>
                <a:uLnTx/>
                <a:uFillTx/>
                <a:latin typeface="仿宋" panose="02010609060101010101" pitchFamily="49" charset="-122"/>
                <a:ea typeface="仿宋" panose="02010609060101010101" pitchFamily="49" charset="-122"/>
                <a:cs typeface="+mn-cs"/>
              </a:rPr>
              <a:t>。</a:t>
            </a:r>
            <a:endParaRPr kumimoji="0" lang="en-US" altLang="zh-CN" sz="2500" b="1" i="0" u="none" strike="noStrike" kern="1200" cap="none" spc="0" normalizeH="0" baseline="0" noProof="0" dirty="0">
              <a:ln>
                <a:noFill/>
              </a:ln>
              <a:solidFill>
                <a:srgbClr val="000000"/>
              </a:solidFill>
              <a:effectLst/>
              <a:uLnTx/>
              <a:uFillTx/>
              <a:latin typeface="仿宋" panose="02010609060101010101" pitchFamily="49" charset="-122"/>
              <a:ea typeface="仿宋" panose="02010609060101010101" pitchFamily="49" charset="-122"/>
              <a:cs typeface="+mn-cs"/>
            </a:endParaRPr>
          </a:p>
        </p:txBody>
      </p:sp>
      <p:grpSp>
        <p:nvGrpSpPr>
          <p:cNvPr id="61450" name="Group 14"/>
          <p:cNvGrpSpPr/>
          <p:nvPr/>
        </p:nvGrpSpPr>
        <p:grpSpPr>
          <a:xfrm>
            <a:off x="6769100" y="1857375"/>
            <a:ext cx="3136900" cy="623888"/>
            <a:chOff x="0" y="0"/>
            <a:chExt cx="1976" cy="393"/>
          </a:xfrm>
        </p:grpSpPr>
        <p:sp>
          <p:nvSpPr>
            <p:cNvPr id="61451" name="AutoShape 15"/>
            <p:cNvSpPr/>
            <p:nvPr/>
          </p:nvSpPr>
          <p:spPr>
            <a:xfrm>
              <a:off x="0" y="16"/>
              <a:ext cx="1975" cy="377"/>
            </a:xfrm>
            <a:prstGeom prst="roundRect">
              <a:avLst>
                <a:gd name="adj" fmla="val 50000"/>
              </a:avLst>
            </a:prstGeom>
            <a:solidFill>
              <a:schemeClr val="tx1"/>
            </a:soli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22" name="AutoShape 16"/>
            <p:cNvSpPr>
              <a:spLocks noChangeArrowheads="1"/>
            </p:cNvSpPr>
            <p:nvPr/>
          </p:nvSpPr>
          <p:spPr bwMode="auto">
            <a:xfrm>
              <a:off x="0" y="0"/>
              <a:ext cx="1976" cy="381"/>
            </a:xfrm>
            <a:prstGeom prst="roundRect">
              <a:avLst>
                <a:gd name="adj" fmla="val 50000"/>
              </a:avLst>
            </a:prstGeom>
            <a:gradFill rotWithShape="1">
              <a:gsLst>
                <a:gs pos="0">
                  <a:schemeClr val="hlink"/>
                </a:gs>
                <a:gs pos="100000">
                  <a:schemeClr val="hlink">
                    <a:gamma/>
                    <a:shade val="46275"/>
                    <a:invGamma/>
                  </a:schemeClr>
                </a:gs>
              </a:gsLst>
              <a:lin ang="540000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1453" name="Oval 17"/>
            <p:cNvSpPr/>
            <p:nvPr/>
          </p:nvSpPr>
          <p:spPr>
            <a:xfrm rot="-2566439">
              <a:off x="16" y="60"/>
              <a:ext cx="143" cy="89"/>
            </a:xfrm>
            <a:prstGeom prst="ellipse">
              <a:avLst/>
            </a:prstGeom>
            <a:gradFill rotWithShape="1">
              <a:gsLst>
                <a:gs pos="0">
                  <a:schemeClr val="bg1"/>
                </a:gs>
                <a:gs pos="100000">
                  <a:schemeClr val="hlink"/>
                </a:gs>
              </a:gsLst>
              <a:path path="shape">
                <a:fillToRect l="50000" t="50000" r="50000" b="50000"/>
              </a:path>
              <a:tileRect/>
            </a:gra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grpSp>
      <p:sp>
        <p:nvSpPr>
          <p:cNvPr id="61454" name="Rectangle 18"/>
          <p:cNvSpPr/>
          <p:nvPr/>
        </p:nvSpPr>
        <p:spPr>
          <a:xfrm>
            <a:off x="7213600" y="1963738"/>
            <a:ext cx="2209800" cy="403225"/>
          </a:xfrm>
          <a:prstGeom prst="rect">
            <a:avLst/>
          </a:prstGeom>
          <a:noFill/>
          <a:ln w="9525">
            <a:noFill/>
          </a:ln>
        </p:spPr>
        <p:txBody>
          <a:bodyPr anchor="ctr" anchorCtr="0"/>
          <a:p>
            <a:pPr algn="ctr"/>
            <a:r>
              <a:rPr lang="zh-CN" altLang="en-US" sz="2800" b="1" dirty="0">
                <a:solidFill>
                  <a:srgbClr val="FFFFFF"/>
                </a:solidFill>
                <a:latin typeface="黑体" panose="02010609060101010101" pitchFamily="49" charset="-122"/>
                <a:ea typeface="黑体" panose="02010609060101010101" pitchFamily="49" charset="-122"/>
              </a:rPr>
              <a:t>受托责任观</a:t>
            </a:r>
            <a:endParaRPr lang="zh-CN" altLang="en-US" sz="2800" b="1" dirty="0">
              <a:solidFill>
                <a:srgbClr val="FFFFFF"/>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
                                            <p:txEl>
                                              <p:charRg st="0" end="53"/>
                                            </p:txEl>
                                          </p:spTgt>
                                        </p:tgtEl>
                                        <p:attrNameLst>
                                          <p:attrName>style.visibility</p:attrName>
                                        </p:attrNameLst>
                                      </p:cBhvr>
                                      <p:to>
                                        <p:strVal val="visible"/>
                                      </p:to>
                                    </p:set>
                                    <p:animEffect transition="in" filter="blinds(horizontal)">
                                      <p:cBhvr>
                                        <p:cTn id="7" dur="500"/>
                                        <p:tgtEl>
                                          <p:spTgt spid="13">
                                            <p:txEl>
                                              <p:charRg st="0" end="5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3">
                                            <p:txEl>
                                              <p:charRg st="53" end="70"/>
                                            </p:txEl>
                                          </p:spTgt>
                                        </p:tgtEl>
                                        <p:attrNameLst>
                                          <p:attrName>style.visibility</p:attrName>
                                        </p:attrNameLst>
                                      </p:cBhvr>
                                      <p:to>
                                        <p:strVal val="visible"/>
                                      </p:to>
                                    </p:set>
                                    <p:animEffect transition="in" filter="blinds(horizontal)">
                                      <p:cBhvr>
                                        <p:cTn id="12" dur="500"/>
                                        <p:tgtEl>
                                          <p:spTgt spid="13">
                                            <p:txEl>
                                              <p:charRg st="53" end="7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9">
                                            <p:txEl>
                                              <p:charRg st="0" end="12"/>
                                            </p:txEl>
                                          </p:spTgt>
                                        </p:tgtEl>
                                        <p:attrNameLst>
                                          <p:attrName>style.visibility</p:attrName>
                                        </p:attrNameLst>
                                      </p:cBhvr>
                                      <p:to>
                                        <p:strVal val="visible"/>
                                      </p:to>
                                    </p:set>
                                    <p:animEffect transition="in" filter="blinds(horizontal)">
                                      <p:cBhvr>
                                        <p:cTn id="17" dur="500"/>
                                        <p:tgtEl>
                                          <p:spTgt spid="19">
                                            <p:txEl>
                                              <p:charRg st="0" end="1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9">
                                            <p:txEl>
                                              <p:charRg st="12" end="37"/>
                                            </p:txEl>
                                          </p:spTgt>
                                        </p:tgtEl>
                                        <p:attrNameLst>
                                          <p:attrName>style.visibility</p:attrName>
                                        </p:attrNameLst>
                                      </p:cBhvr>
                                      <p:to>
                                        <p:strVal val="visible"/>
                                      </p:to>
                                    </p:set>
                                    <p:animEffect transition="in" filter="blinds(horizontal)">
                                      <p:cBhvr>
                                        <p:cTn id="22" dur="500"/>
                                        <p:tgtEl>
                                          <p:spTgt spid="19">
                                            <p:txEl>
                                              <p:charRg st="12" end="3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9">
                                            <p:txEl>
                                              <p:charRg st="37" end="81"/>
                                            </p:txEl>
                                          </p:spTgt>
                                        </p:tgtEl>
                                        <p:attrNameLst>
                                          <p:attrName>style.visibility</p:attrName>
                                        </p:attrNameLst>
                                      </p:cBhvr>
                                      <p:to>
                                        <p:strVal val="visible"/>
                                      </p:to>
                                    </p:set>
                                    <p:animEffect transition="in" filter="blinds(horizontal)">
                                      <p:cBhvr>
                                        <p:cTn id="27" dur="500"/>
                                        <p:tgtEl>
                                          <p:spTgt spid="19">
                                            <p:txEl>
                                              <p:charRg st="37" end="8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89"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63490"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Times New Roman" panose="02020603050405020304" pitchFamily="18" charset="0"/>
              </a:rPr>
              <a:t>第一节   会计的含义</a:t>
            </a:r>
            <a:endParaRPr lang="zh-CN" altLang="en-US" sz="3200" dirty="0">
              <a:solidFill>
                <a:srgbClr val="FF0000"/>
              </a:solidFill>
              <a:latin typeface="Times New Roman" panose="02020603050405020304" pitchFamily="18" charset="0"/>
            </a:endParaRPr>
          </a:p>
        </p:txBody>
      </p:sp>
      <p:sp>
        <p:nvSpPr>
          <p:cNvPr id="623619" name="Rectangle 3"/>
          <p:cNvSpPr>
            <a:spLocks noGrp="1" noChangeArrowheads="1"/>
          </p:cNvSpPr>
          <p:nvPr>
            <p:ph idx="1"/>
          </p:nvPr>
        </p:nvSpPr>
        <p:spPr>
          <a:xfrm>
            <a:off x="766445" y="1268730"/>
            <a:ext cx="9298305" cy="151320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a:ln>
                  <a:noFill/>
                </a:ln>
                <a:solidFill>
                  <a:srgbClr val="FF0000"/>
                </a:solidFill>
                <a:effectLst/>
                <a:uLnTx/>
                <a:uFillTx/>
                <a:latin typeface="+mj-ea"/>
                <a:ea typeface="+mj-ea"/>
                <a:cs typeface="+mn-cs"/>
              </a:rPr>
              <a:t>三、会计的目标</a:t>
            </a:r>
            <a:endParaRPr kumimoji="0" lang="zh-CN" altLang="en-US" sz="3200" b="1" i="0" u="none" strike="noStrike" kern="0" cap="none" spc="0" normalizeH="0" baseline="0" noProof="0" dirty="0">
              <a:ln>
                <a:noFill/>
              </a:ln>
              <a:solidFill>
                <a:srgbClr val="FF0000"/>
              </a:solidFill>
              <a:effectLst/>
              <a:uLnTx/>
              <a:uFillTx/>
              <a:latin typeface="+mj-ea"/>
              <a:ea typeface="+mj-ea"/>
              <a:cs typeface="+mn-cs"/>
            </a:endParaRPr>
          </a:p>
          <a:p>
            <a:pPr marL="469900" marR="0" lvl="0" indent="-469900" algn="l" defTabSz="914400" rtl="0" eaLnBrk="1" fontAlgn="base" latinLnBrk="0" hangingPunct="1">
              <a:lnSpc>
                <a:spcPct val="150000"/>
              </a:lnSpc>
              <a:spcBef>
                <a:spcPct val="20000"/>
              </a:spcBef>
              <a:spcAft>
                <a:spcPct val="0"/>
              </a:spcAft>
              <a:buClr>
                <a:srgbClr val="0000FF"/>
              </a:buClr>
              <a:buSzTx/>
              <a:buFont typeface="Wingdings" panose="05000000000000000000" pitchFamily="2" charset="2"/>
              <a:buChar char="p"/>
              <a:defRPr/>
            </a:pPr>
            <a:r>
              <a:rPr kumimoji="0" lang="zh-CN" altLang="en-US" sz="3200" b="1" i="0" u="none" strike="noStrike" kern="0" cap="none" spc="0" normalizeH="0" baseline="0" noProof="0" dirty="0">
                <a:ln>
                  <a:noFill/>
                </a:ln>
                <a:solidFill>
                  <a:srgbClr val="0000FF"/>
                </a:solidFill>
                <a:effectLst/>
                <a:uLnTx/>
                <a:uFillTx/>
                <a:latin typeface="+mn-ea"/>
                <a:ea typeface="+mn-ea"/>
                <a:cs typeface="+mn-cs"/>
              </a:rPr>
              <a:t>（二）会计信息使用者</a:t>
            </a:r>
            <a:endParaRPr kumimoji="0" lang="zh-CN" altLang="en-US" sz="3200" b="1" i="0" u="none" strike="noStrike" kern="0" cap="none" spc="0" normalizeH="0" baseline="0" noProof="0" dirty="0">
              <a:ln>
                <a:noFill/>
              </a:ln>
              <a:solidFill>
                <a:srgbClr val="0000FF"/>
              </a:solidFill>
              <a:effectLst/>
              <a:uLnTx/>
              <a:uFillTx/>
              <a:latin typeface="+mn-ea"/>
              <a:ea typeface="+mn-ea"/>
              <a:cs typeface="+mn-cs"/>
            </a:endParaRPr>
          </a:p>
        </p:txBody>
      </p:sp>
      <p:grpSp>
        <p:nvGrpSpPr>
          <p:cNvPr id="5" name="组合 4"/>
          <p:cNvGrpSpPr/>
          <p:nvPr/>
        </p:nvGrpSpPr>
        <p:grpSpPr>
          <a:xfrm>
            <a:off x="1984375" y="3327400"/>
            <a:ext cx="1260475" cy="1136650"/>
            <a:chOff x="3720691" y="2824413"/>
            <a:chExt cx="1341120" cy="1209172"/>
          </a:xfrm>
        </p:grpSpPr>
        <p:sp>
          <p:nvSpPr>
            <p:cNvPr id="6"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lIns="96416" tIns="48208" rIns="96416" bIns="48208"/>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Freeform 5"/>
            <p:cNvSpPr/>
            <p:nvPr/>
          </p:nvSpPr>
          <p:spPr bwMode="auto">
            <a:xfrm rot="1855731">
              <a:off x="3764607" y="2863256"/>
              <a:ext cx="1265112" cy="113993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lIns="96416" tIns="48208" rIns="96416" bIns="48208"/>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 name="Freeform 5"/>
          <p:cNvSpPr/>
          <p:nvPr/>
        </p:nvSpPr>
        <p:spPr>
          <a:xfrm rot="1855731">
            <a:off x="2070100" y="3405188"/>
            <a:ext cx="1089025" cy="981075"/>
          </a:xfrm>
          <a:custGeom>
            <a:avLst/>
            <a:gdLst/>
            <a:ahLst/>
            <a:cxnLst>
              <a:cxn ang="0">
                <a:pos x="854924" y="928532"/>
              </a:cxn>
              <a:cxn ang="0">
                <a:pos x="816769" y="966636"/>
              </a:cxn>
              <a:cxn ang="0">
                <a:pos x="762318" y="980674"/>
              </a:cxn>
              <a:cxn ang="0">
                <a:pos x="324323" y="980674"/>
              </a:cxn>
              <a:cxn ang="0">
                <a:pos x="272256" y="966636"/>
              </a:cxn>
              <a:cxn ang="0">
                <a:pos x="234101" y="928131"/>
              </a:cxn>
              <a:cxn ang="0">
                <a:pos x="14308" y="543883"/>
              </a:cxn>
              <a:cxn ang="0">
                <a:pos x="0" y="490538"/>
              </a:cxn>
              <a:cxn ang="0">
                <a:pos x="14308" y="436791"/>
              </a:cxn>
              <a:cxn ang="0">
                <a:pos x="233306" y="54148"/>
              </a:cxn>
              <a:cxn ang="0">
                <a:pos x="272256" y="14840"/>
              </a:cxn>
              <a:cxn ang="0">
                <a:pos x="321938" y="401"/>
              </a:cxn>
              <a:cxn ang="0">
                <a:pos x="761523" y="401"/>
              </a:cxn>
              <a:cxn ang="0">
                <a:pos x="816769" y="14840"/>
              </a:cxn>
              <a:cxn ang="0">
                <a:pos x="854924" y="52944"/>
              </a:cxn>
              <a:cxn ang="0">
                <a:pos x="1073922" y="435588"/>
              </a:cxn>
              <a:cxn ang="0">
                <a:pos x="1089025" y="490538"/>
              </a:cxn>
              <a:cxn ang="0">
                <a:pos x="1073524" y="545888"/>
              </a:cxn>
              <a:cxn ang="0">
                <a:pos x="854924" y="928532"/>
              </a:cxn>
            </a:cxnLst>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C00000"/>
            </a:solidFill>
            <a:prstDash val="sysDash"/>
            <a:miter/>
            <a:headEnd type="none" w="med" len="med"/>
            <a:tailEnd type="none" w="med" len="med"/>
          </a:ln>
        </p:spPr>
        <p:txBody>
          <a:bodyPr/>
          <a:p>
            <a:endParaRPr lang="zh-CN" altLang="en-US"/>
          </a:p>
        </p:txBody>
      </p:sp>
      <p:grpSp>
        <p:nvGrpSpPr>
          <p:cNvPr id="9" name="组合 8"/>
          <p:cNvGrpSpPr/>
          <p:nvPr/>
        </p:nvGrpSpPr>
        <p:grpSpPr>
          <a:xfrm>
            <a:off x="3708400" y="3370263"/>
            <a:ext cx="1211263" cy="1090612"/>
            <a:chOff x="3720691" y="2824413"/>
            <a:chExt cx="1341120" cy="1209172"/>
          </a:xfrm>
        </p:grpSpPr>
        <p:sp>
          <p:nvSpPr>
            <p:cNvPr id="10"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lIns="96416" tIns="48208" rIns="96416" bIns="48208"/>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1" name="Freeform 5"/>
            <p:cNvSpPr/>
            <p:nvPr/>
          </p:nvSpPr>
          <p:spPr bwMode="auto">
            <a:xfrm rot="1855731">
              <a:off x="3764634" y="2863135"/>
              <a:ext cx="1263780" cy="114053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lIns="96416" tIns="48208" rIns="96416" bIns="48208"/>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12" name="Freeform 5"/>
          <p:cNvSpPr/>
          <p:nvPr/>
        </p:nvSpPr>
        <p:spPr>
          <a:xfrm rot="1855731">
            <a:off x="3790950" y="3444875"/>
            <a:ext cx="1046163" cy="941388"/>
          </a:xfrm>
          <a:custGeom>
            <a:avLst/>
            <a:gdLst/>
            <a:ahLst/>
            <a:cxnLst>
              <a:cxn ang="0">
                <a:pos x="821276" y="890970"/>
              </a:cxn>
              <a:cxn ang="0">
                <a:pos x="784622" y="927533"/>
              </a:cxn>
              <a:cxn ang="0">
                <a:pos x="732314" y="941003"/>
              </a:cxn>
              <a:cxn ang="0">
                <a:pos x="311558" y="941003"/>
              </a:cxn>
              <a:cxn ang="0">
                <a:pos x="261541" y="927533"/>
              </a:cxn>
              <a:cxn ang="0">
                <a:pos x="224887" y="890585"/>
              </a:cxn>
              <a:cxn ang="0">
                <a:pos x="13745" y="521881"/>
              </a:cxn>
              <a:cxn ang="0">
                <a:pos x="0" y="470694"/>
              </a:cxn>
              <a:cxn ang="0">
                <a:pos x="13745" y="419122"/>
              </a:cxn>
              <a:cxn ang="0">
                <a:pos x="224123" y="51957"/>
              </a:cxn>
              <a:cxn ang="0">
                <a:pos x="261541" y="14240"/>
              </a:cxn>
              <a:cxn ang="0">
                <a:pos x="309267" y="385"/>
              </a:cxn>
              <a:cxn ang="0">
                <a:pos x="731550" y="385"/>
              </a:cxn>
              <a:cxn ang="0">
                <a:pos x="784622" y="14240"/>
              </a:cxn>
              <a:cxn ang="0">
                <a:pos x="821276" y="50803"/>
              </a:cxn>
              <a:cxn ang="0">
                <a:pos x="1031654" y="417967"/>
              </a:cxn>
              <a:cxn ang="0">
                <a:pos x="1046163" y="470694"/>
              </a:cxn>
              <a:cxn ang="0">
                <a:pos x="1031272" y="523806"/>
              </a:cxn>
              <a:cxn ang="0">
                <a:pos x="821276" y="890970"/>
              </a:cxn>
            </a:cxnLst>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C00000"/>
            </a:solidFill>
            <a:prstDash val="sysDash"/>
            <a:miter/>
            <a:headEnd type="none" w="med" len="med"/>
            <a:tailEnd type="none" w="med" len="med"/>
          </a:ln>
        </p:spPr>
        <p:txBody>
          <a:bodyPr/>
          <a:p>
            <a:endParaRPr lang="zh-CN" altLang="en-US"/>
          </a:p>
        </p:txBody>
      </p:sp>
      <p:grpSp>
        <p:nvGrpSpPr>
          <p:cNvPr id="13" name="组合 12"/>
          <p:cNvGrpSpPr/>
          <p:nvPr/>
        </p:nvGrpSpPr>
        <p:grpSpPr>
          <a:xfrm>
            <a:off x="5370513" y="3370263"/>
            <a:ext cx="1211262" cy="1090612"/>
            <a:chOff x="3720691" y="2824413"/>
            <a:chExt cx="1341120" cy="1209172"/>
          </a:xfrm>
        </p:grpSpPr>
        <p:sp>
          <p:nvSpPr>
            <p:cNvPr id="14"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lIns="96416" tIns="48208" rIns="96416" bIns="48208"/>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5" name="Freeform 5"/>
            <p:cNvSpPr/>
            <p:nvPr/>
          </p:nvSpPr>
          <p:spPr bwMode="auto">
            <a:xfrm rot="1855731">
              <a:off x="3764633" y="2863135"/>
              <a:ext cx="1263783" cy="114053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lIns="96416" tIns="48208" rIns="96416" bIns="48208"/>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16" name="Freeform 5"/>
          <p:cNvSpPr/>
          <p:nvPr/>
        </p:nvSpPr>
        <p:spPr>
          <a:xfrm rot="1855731">
            <a:off x="5454650" y="3444875"/>
            <a:ext cx="1044575" cy="941388"/>
          </a:xfrm>
          <a:custGeom>
            <a:avLst/>
            <a:gdLst/>
            <a:ahLst/>
            <a:cxnLst>
              <a:cxn ang="0">
                <a:pos x="820029" y="890970"/>
              </a:cxn>
              <a:cxn ang="0">
                <a:pos x="783431" y="927533"/>
              </a:cxn>
              <a:cxn ang="0">
                <a:pos x="731203" y="941003"/>
              </a:cxn>
              <a:cxn ang="0">
                <a:pos x="311085" y="941003"/>
              </a:cxn>
              <a:cxn ang="0">
                <a:pos x="261144" y="927533"/>
              </a:cxn>
              <a:cxn ang="0">
                <a:pos x="224546" y="890585"/>
              </a:cxn>
              <a:cxn ang="0">
                <a:pos x="13724" y="521881"/>
              </a:cxn>
              <a:cxn ang="0">
                <a:pos x="0" y="470694"/>
              </a:cxn>
              <a:cxn ang="0">
                <a:pos x="13724" y="419122"/>
              </a:cxn>
              <a:cxn ang="0">
                <a:pos x="223783" y="51957"/>
              </a:cxn>
              <a:cxn ang="0">
                <a:pos x="261144" y="14240"/>
              </a:cxn>
              <a:cxn ang="0">
                <a:pos x="308798" y="385"/>
              </a:cxn>
              <a:cxn ang="0">
                <a:pos x="730440" y="385"/>
              </a:cxn>
              <a:cxn ang="0">
                <a:pos x="783431" y="14240"/>
              </a:cxn>
              <a:cxn ang="0">
                <a:pos x="820029" y="50803"/>
              </a:cxn>
              <a:cxn ang="0">
                <a:pos x="1030088" y="417967"/>
              </a:cxn>
              <a:cxn ang="0">
                <a:pos x="1044575" y="470694"/>
              </a:cxn>
              <a:cxn ang="0">
                <a:pos x="1029707" y="523806"/>
              </a:cxn>
              <a:cxn ang="0">
                <a:pos x="820029" y="890970"/>
              </a:cxn>
            </a:cxnLst>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C00000"/>
            </a:solidFill>
            <a:prstDash val="sysDash"/>
            <a:miter/>
            <a:headEnd type="none" w="med" len="med"/>
            <a:tailEnd type="none" w="med" len="med"/>
          </a:ln>
        </p:spPr>
        <p:txBody>
          <a:bodyPr/>
          <a:p>
            <a:endParaRPr lang="zh-CN" altLang="en-US"/>
          </a:p>
        </p:txBody>
      </p:sp>
      <p:grpSp>
        <p:nvGrpSpPr>
          <p:cNvPr id="17" name="组合 16"/>
          <p:cNvGrpSpPr/>
          <p:nvPr/>
        </p:nvGrpSpPr>
        <p:grpSpPr>
          <a:xfrm>
            <a:off x="7019925" y="3370263"/>
            <a:ext cx="1211263" cy="1090612"/>
            <a:chOff x="3720691" y="2824413"/>
            <a:chExt cx="1341120" cy="1209172"/>
          </a:xfrm>
        </p:grpSpPr>
        <p:sp>
          <p:nvSpPr>
            <p:cNvPr id="18"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lIns="96416" tIns="48208" rIns="96416" bIns="48208"/>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9" name="Freeform 5"/>
            <p:cNvSpPr/>
            <p:nvPr/>
          </p:nvSpPr>
          <p:spPr bwMode="auto">
            <a:xfrm rot="1855731">
              <a:off x="3764634" y="2863135"/>
              <a:ext cx="1263780" cy="114053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lIns="96416" tIns="48208" rIns="96416" bIns="48208"/>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20" name="Freeform 5"/>
          <p:cNvSpPr/>
          <p:nvPr/>
        </p:nvSpPr>
        <p:spPr>
          <a:xfrm rot="1855731">
            <a:off x="7102475" y="3444875"/>
            <a:ext cx="1044575" cy="941388"/>
          </a:xfrm>
          <a:custGeom>
            <a:avLst/>
            <a:gdLst/>
            <a:ahLst/>
            <a:cxnLst>
              <a:cxn ang="0">
                <a:pos x="820029" y="890970"/>
              </a:cxn>
              <a:cxn ang="0">
                <a:pos x="783431" y="927533"/>
              </a:cxn>
              <a:cxn ang="0">
                <a:pos x="731203" y="941003"/>
              </a:cxn>
              <a:cxn ang="0">
                <a:pos x="311085" y="941003"/>
              </a:cxn>
              <a:cxn ang="0">
                <a:pos x="261144" y="927533"/>
              </a:cxn>
              <a:cxn ang="0">
                <a:pos x="224546" y="890585"/>
              </a:cxn>
              <a:cxn ang="0">
                <a:pos x="13724" y="521881"/>
              </a:cxn>
              <a:cxn ang="0">
                <a:pos x="0" y="470694"/>
              </a:cxn>
              <a:cxn ang="0">
                <a:pos x="13724" y="419122"/>
              </a:cxn>
              <a:cxn ang="0">
                <a:pos x="223783" y="51957"/>
              </a:cxn>
              <a:cxn ang="0">
                <a:pos x="261144" y="14240"/>
              </a:cxn>
              <a:cxn ang="0">
                <a:pos x="308798" y="385"/>
              </a:cxn>
              <a:cxn ang="0">
                <a:pos x="730440" y="385"/>
              </a:cxn>
              <a:cxn ang="0">
                <a:pos x="783431" y="14240"/>
              </a:cxn>
              <a:cxn ang="0">
                <a:pos x="820029" y="50803"/>
              </a:cxn>
              <a:cxn ang="0">
                <a:pos x="1030088" y="417967"/>
              </a:cxn>
              <a:cxn ang="0">
                <a:pos x="1044575" y="470694"/>
              </a:cxn>
              <a:cxn ang="0">
                <a:pos x="1029707" y="523806"/>
              </a:cxn>
              <a:cxn ang="0">
                <a:pos x="820029" y="890970"/>
              </a:cxn>
            </a:cxnLst>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C00000"/>
            </a:solidFill>
            <a:prstDash val="sysDash"/>
            <a:miter/>
            <a:headEnd type="none" w="med" len="med"/>
            <a:tailEnd type="none" w="med" len="med"/>
          </a:ln>
        </p:spPr>
        <p:txBody>
          <a:bodyPr/>
          <a:p>
            <a:endParaRPr lang="zh-CN" altLang="en-US"/>
          </a:p>
        </p:txBody>
      </p:sp>
      <p:grpSp>
        <p:nvGrpSpPr>
          <p:cNvPr id="21" name="组合 20"/>
          <p:cNvGrpSpPr/>
          <p:nvPr/>
        </p:nvGrpSpPr>
        <p:grpSpPr>
          <a:xfrm>
            <a:off x="8683625" y="3338513"/>
            <a:ext cx="1211263" cy="1090612"/>
            <a:chOff x="3720691" y="2824413"/>
            <a:chExt cx="1341120" cy="1209172"/>
          </a:xfrm>
        </p:grpSpPr>
        <p:sp>
          <p:nvSpPr>
            <p:cNvPr id="22" name="Freeform 5"/>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ln>
            <a:effectLst>
              <a:outerShdw blurRad="190500" dist="114300" dir="2700000" algn="tl" rotWithShape="0">
                <a:prstClr val="black">
                  <a:alpha val="40000"/>
                </a:prstClr>
              </a:outerShdw>
            </a:effectLst>
          </p:spPr>
          <p:txBody>
            <a:bodyPr lIns="96416" tIns="48208" rIns="96416" bIns="48208"/>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3" name="Freeform 5"/>
            <p:cNvSpPr/>
            <p:nvPr/>
          </p:nvSpPr>
          <p:spPr bwMode="auto">
            <a:xfrm rot="1855731">
              <a:off x="3764634" y="2863135"/>
              <a:ext cx="1263780" cy="114053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ln>
            <a:effectLst>
              <a:outerShdw blurRad="50800" dist="38100" dir="2700000" algn="tl" rotWithShape="0">
                <a:prstClr val="black">
                  <a:alpha val="40000"/>
                </a:prstClr>
              </a:outerShdw>
            </a:effectLst>
          </p:spPr>
          <p:txBody>
            <a:bodyPr lIns="96416" tIns="48208" rIns="96416" bIns="48208"/>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24" name="Freeform 5"/>
          <p:cNvSpPr/>
          <p:nvPr/>
        </p:nvSpPr>
        <p:spPr>
          <a:xfrm rot="1855731">
            <a:off x="8766175" y="3413125"/>
            <a:ext cx="1046163" cy="941388"/>
          </a:xfrm>
          <a:custGeom>
            <a:avLst/>
            <a:gdLst/>
            <a:ahLst/>
            <a:cxnLst>
              <a:cxn ang="0">
                <a:pos x="821276" y="890970"/>
              </a:cxn>
              <a:cxn ang="0">
                <a:pos x="784622" y="927533"/>
              </a:cxn>
              <a:cxn ang="0">
                <a:pos x="732314" y="941003"/>
              </a:cxn>
              <a:cxn ang="0">
                <a:pos x="311558" y="941003"/>
              </a:cxn>
              <a:cxn ang="0">
                <a:pos x="261541" y="927533"/>
              </a:cxn>
              <a:cxn ang="0">
                <a:pos x="224887" y="890585"/>
              </a:cxn>
              <a:cxn ang="0">
                <a:pos x="13745" y="521881"/>
              </a:cxn>
              <a:cxn ang="0">
                <a:pos x="0" y="470694"/>
              </a:cxn>
              <a:cxn ang="0">
                <a:pos x="13745" y="419122"/>
              </a:cxn>
              <a:cxn ang="0">
                <a:pos x="224123" y="51957"/>
              </a:cxn>
              <a:cxn ang="0">
                <a:pos x="261541" y="14240"/>
              </a:cxn>
              <a:cxn ang="0">
                <a:pos x="309267" y="385"/>
              </a:cxn>
              <a:cxn ang="0">
                <a:pos x="731550" y="385"/>
              </a:cxn>
              <a:cxn ang="0">
                <a:pos x="784622" y="14240"/>
              </a:cxn>
              <a:cxn ang="0">
                <a:pos x="821276" y="50803"/>
              </a:cxn>
              <a:cxn ang="0">
                <a:pos x="1031654" y="417967"/>
              </a:cxn>
              <a:cxn ang="0">
                <a:pos x="1046163" y="470694"/>
              </a:cxn>
              <a:cxn ang="0">
                <a:pos x="1031272" y="523806"/>
              </a:cxn>
              <a:cxn ang="0">
                <a:pos x="821276" y="890970"/>
              </a:cxn>
            </a:cxnLst>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C00000"/>
            </a:solidFill>
            <a:prstDash val="sysDash"/>
            <a:miter/>
            <a:headEnd type="none" w="med" len="med"/>
            <a:tailEnd type="none" w="med" len="med"/>
          </a:ln>
        </p:spPr>
        <p:txBody>
          <a:bodyPr/>
          <a:p>
            <a:endParaRPr lang="zh-CN" altLang="en-US"/>
          </a:p>
        </p:txBody>
      </p:sp>
      <p:sp>
        <p:nvSpPr>
          <p:cNvPr id="25" name="KSO_Shape"/>
          <p:cNvSpPr/>
          <p:nvPr/>
        </p:nvSpPr>
        <p:spPr bwMode="auto">
          <a:xfrm>
            <a:off x="2293938" y="3675063"/>
            <a:ext cx="641350" cy="441325"/>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C00000"/>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6" name="KSO_Shape"/>
          <p:cNvSpPr/>
          <p:nvPr/>
        </p:nvSpPr>
        <p:spPr bwMode="auto">
          <a:xfrm>
            <a:off x="4046538" y="3687763"/>
            <a:ext cx="534988" cy="455613"/>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C00000"/>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7" name="KSO_Shape"/>
          <p:cNvSpPr/>
          <p:nvPr/>
        </p:nvSpPr>
        <p:spPr bwMode="auto">
          <a:xfrm>
            <a:off x="5699125" y="3641725"/>
            <a:ext cx="555625" cy="54927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C00000"/>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8" name="KSO_Shape"/>
          <p:cNvSpPr/>
          <p:nvPr/>
        </p:nvSpPr>
        <p:spPr bwMode="auto">
          <a:xfrm>
            <a:off x="9045575" y="3629025"/>
            <a:ext cx="539750" cy="45878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C00000"/>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9" name="文本框 9"/>
          <p:cNvSpPr txBox="1"/>
          <p:nvPr/>
        </p:nvSpPr>
        <p:spPr>
          <a:xfrm>
            <a:off x="1668463" y="4724400"/>
            <a:ext cx="1885950" cy="501650"/>
          </a:xfrm>
          <a:prstGeom prst="rect">
            <a:avLst/>
          </a:prstGeom>
          <a:noFill/>
          <a:ln w="9525">
            <a:noFill/>
          </a:ln>
        </p:spPr>
        <p:txBody>
          <a:bodyPr lIns="72312" tIns="36156" rIns="72312" bIns="36156" anchor="t" anchorCtr="0">
            <a:spAutoFit/>
          </a:bodyPr>
          <a:p>
            <a:pPr marL="0" lvl="1" indent="0" algn="ctr" eaLnBrk="1" hangingPunct="1"/>
            <a:r>
              <a:rPr lang="zh-CN" altLang="en-US" sz="2800" b="1" dirty="0">
                <a:latin typeface="楷体" panose="02010609060101010101" pitchFamily="49" charset="-122"/>
                <a:ea typeface="楷体" panose="02010609060101010101" pitchFamily="49" charset="-122"/>
              </a:rPr>
              <a:t>投资者</a:t>
            </a:r>
            <a:endParaRPr lang="zh-CN" altLang="en-US" sz="2800" b="1" dirty="0">
              <a:latin typeface="楷体" panose="02010609060101010101" pitchFamily="49" charset="-122"/>
              <a:ea typeface="楷体" panose="02010609060101010101" pitchFamily="49" charset="-122"/>
            </a:endParaRPr>
          </a:p>
        </p:txBody>
      </p:sp>
      <p:sp>
        <p:nvSpPr>
          <p:cNvPr id="30" name="文本框 9"/>
          <p:cNvSpPr txBox="1"/>
          <p:nvPr/>
        </p:nvSpPr>
        <p:spPr>
          <a:xfrm>
            <a:off x="3432175" y="4722813"/>
            <a:ext cx="1817688" cy="501650"/>
          </a:xfrm>
          <a:prstGeom prst="rect">
            <a:avLst/>
          </a:prstGeom>
          <a:noFill/>
          <a:ln w="9525">
            <a:noFill/>
          </a:ln>
        </p:spPr>
        <p:txBody>
          <a:bodyPr lIns="72312" tIns="36156" rIns="72312" bIns="36156" anchor="t" anchorCtr="0">
            <a:spAutoFit/>
          </a:bodyPr>
          <a:p>
            <a:pPr marL="0" lvl="1" indent="0" algn="ctr" eaLnBrk="1" hangingPunct="1"/>
            <a:r>
              <a:rPr lang="zh-CN" altLang="en-US" sz="2800" b="1" dirty="0">
                <a:latin typeface="楷体" panose="02010609060101010101" pitchFamily="49" charset="-122"/>
                <a:ea typeface="楷体" panose="02010609060101010101" pitchFamily="49" charset="-122"/>
              </a:rPr>
              <a:t>债权人</a:t>
            </a:r>
            <a:endParaRPr lang="zh-CN" altLang="en-US" sz="2800" b="1" dirty="0">
              <a:latin typeface="楷体" panose="02010609060101010101" pitchFamily="49" charset="-122"/>
              <a:ea typeface="楷体" panose="02010609060101010101" pitchFamily="49" charset="-122"/>
            </a:endParaRPr>
          </a:p>
        </p:txBody>
      </p:sp>
      <p:sp>
        <p:nvSpPr>
          <p:cNvPr id="31" name="文本框 9"/>
          <p:cNvSpPr txBox="1"/>
          <p:nvPr/>
        </p:nvSpPr>
        <p:spPr>
          <a:xfrm>
            <a:off x="4906963" y="4722813"/>
            <a:ext cx="2147887" cy="932815"/>
          </a:xfrm>
          <a:prstGeom prst="rect">
            <a:avLst/>
          </a:prstGeom>
          <a:noFill/>
          <a:ln w="9525">
            <a:noFill/>
          </a:ln>
        </p:spPr>
        <p:txBody>
          <a:bodyPr lIns="72312" tIns="36156" rIns="72312" bIns="36156" anchor="t" anchorCtr="0">
            <a:spAutoFit/>
          </a:bodyPr>
          <a:p>
            <a:pPr marL="0" lvl="1" indent="0" algn="ctr" eaLnBrk="1" hangingPunct="1"/>
            <a:r>
              <a:rPr lang="zh-CN" altLang="en-US" sz="2800" b="1" dirty="0">
                <a:latin typeface="楷体" panose="02010609060101010101" pitchFamily="49" charset="-122"/>
                <a:ea typeface="楷体" panose="02010609060101010101" pitchFamily="49" charset="-122"/>
              </a:rPr>
              <a:t>政府及其</a:t>
            </a:r>
            <a:endParaRPr lang="en-US" altLang="zh-CN" sz="2800" b="1" dirty="0">
              <a:latin typeface="楷体" panose="02010609060101010101" pitchFamily="49" charset="-122"/>
              <a:ea typeface="楷体" panose="02010609060101010101" pitchFamily="49" charset="-122"/>
            </a:endParaRPr>
          </a:p>
          <a:p>
            <a:pPr marL="0" lvl="1" indent="0" algn="ctr" eaLnBrk="1" hangingPunct="1"/>
            <a:r>
              <a:rPr lang="zh-CN" altLang="en-US" sz="2800" b="1" dirty="0">
                <a:latin typeface="楷体" panose="02010609060101010101" pitchFamily="49" charset="-122"/>
                <a:ea typeface="楷体" panose="02010609060101010101" pitchFamily="49" charset="-122"/>
              </a:rPr>
              <a:t>有关部门</a:t>
            </a:r>
            <a:endParaRPr lang="zh-CN" altLang="en-US" sz="2800" b="1" dirty="0">
              <a:latin typeface="楷体" panose="02010609060101010101" pitchFamily="49" charset="-122"/>
              <a:ea typeface="楷体" panose="02010609060101010101" pitchFamily="49" charset="-122"/>
            </a:endParaRPr>
          </a:p>
        </p:txBody>
      </p:sp>
      <p:sp>
        <p:nvSpPr>
          <p:cNvPr id="32" name="文本框 9"/>
          <p:cNvSpPr txBox="1"/>
          <p:nvPr/>
        </p:nvSpPr>
        <p:spPr>
          <a:xfrm>
            <a:off x="6707188" y="4722813"/>
            <a:ext cx="1895475" cy="932815"/>
          </a:xfrm>
          <a:prstGeom prst="rect">
            <a:avLst/>
          </a:prstGeom>
          <a:noFill/>
          <a:ln w="9525">
            <a:noFill/>
          </a:ln>
        </p:spPr>
        <p:txBody>
          <a:bodyPr lIns="72312" tIns="36156" rIns="72312" bIns="36156" anchor="t" anchorCtr="0">
            <a:spAutoFit/>
          </a:bodyPr>
          <a:p>
            <a:pPr marL="0" lvl="1" indent="0" algn="ctr" eaLnBrk="1" hangingPunct="1"/>
            <a:r>
              <a:rPr lang="zh-CN" altLang="en-US" sz="2800" b="1" dirty="0">
                <a:latin typeface="楷体" panose="02010609060101010101" pitchFamily="49" charset="-122"/>
                <a:ea typeface="楷体" panose="02010609060101010101" pitchFamily="49" charset="-122"/>
              </a:rPr>
              <a:t>社会</a:t>
            </a:r>
            <a:endParaRPr lang="en-US" altLang="zh-CN" sz="2800" b="1" dirty="0">
              <a:latin typeface="楷体" panose="02010609060101010101" pitchFamily="49" charset="-122"/>
              <a:ea typeface="楷体" panose="02010609060101010101" pitchFamily="49" charset="-122"/>
            </a:endParaRPr>
          </a:p>
          <a:p>
            <a:pPr marL="0" lvl="1" indent="0" algn="ctr" eaLnBrk="1" hangingPunct="1"/>
            <a:r>
              <a:rPr lang="zh-CN" altLang="en-US" sz="2800" b="1" dirty="0">
                <a:latin typeface="楷体" panose="02010609060101010101" pitchFamily="49" charset="-122"/>
                <a:ea typeface="楷体" panose="02010609060101010101" pitchFamily="49" charset="-122"/>
              </a:rPr>
              <a:t>公众</a:t>
            </a:r>
            <a:endParaRPr lang="zh-CN" altLang="en-US" sz="2800" b="1" dirty="0">
              <a:latin typeface="楷体" panose="02010609060101010101" pitchFamily="49" charset="-122"/>
              <a:ea typeface="楷体" panose="02010609060101010101" pitchFamily="49" charset="-122"/>
            </a:endParaRPr>
          </a:p>
        </p:txBody>
      </p:sp>
      <p:sp>
        <p:nvSpPr>
          <p:cNvPr id="33" name="文本框 9"/>
          <p:cNvSpPr txBox="1"/>
          <p:nvPr/>
        </p:nvSpPr>
        <p:spPr>
          <a:xfrm>
            <a:off x="8218488" y="4722813"/>
            <a:ext cx="2125662" cy="932815"/>
          </a:xfrm>
          <a:prstGeom prst="rect">
            <a:avLst/>
          </a:prstGeom>
          <a:noFill/>
          <a:ln w="9525">
            <a:noFill/>
          </a:ln>
        </p:spPr>
        <p:txBody>
          <a:bodyPr lIns="72312" tIns="36156" rIns="72312" bIns="36156" anchor="t" anchorCtr="0">
            <a:spAutoFit/>
          </a:bodyPr>
          <a:p>
            <a:pPr marL="0" lvl="1" indent="0" algn="ctr" eaLnBrk="1" hangingPunct="1"/>
            <a:r>
              <a:rPr lang="zh-CN" altLang="en-US" sz="2800" b="1" dirty="0">
                <a:latin typeface="楷体" panose="02010609060101010101" pitchFamily="49" charset="-122"/>
                <a:ea typeface="楷体" panose="02010609060101010101" pitchFamily="49" charset="-122"/>
              </a:rPr>
              <a:t>企业</a:t>
            </a:r>
            <a:endParaRPr lang="en-US" altLang="zh-CN" sz="2800" b="1" dirty="0">
              <a:latin typeface="楷体" panose="02010609060101010101" pitchFamily="49" charset="-122"/>
              <a:ea typeface="楷体" panose="02010609060101010101" pitchFamily="49" charset="-122"/>
            </a:endParaRPr>
          </a:p>
          <a:p>
            <a:pPr marL="0" lvl="1" indent="0" algn="ctr" eaLnBrk="1" hangingPunct="1"/>
            <a:r>
              <a:rPr lang="zh-CN" altLang="en-US" sz="2800" b="1" dirty="0">
                <a:latin typeface="楷体" panose="02010609060101010101" pitchFamily="49" charset="-122"/>
                <a:ea typeface="楷体" panose="02010609060101010101" pitchFamily="49" charset="-122"/>
              </a:rPr>
              <a:t>管理者</a:t>
            </a:r>
            <a:endParaRPr lang="zh-CN" altLang="en-US" sz="2800" b="1" dirty="0">
              <a:latin typeface="楷体" panose="02010609060101010101" pitchFamily="49" charset="-122"/>
              <a:ea typeface="楷体" panose="02010609060101010101" pitchFamily="49" charset="-122"/>
            </a:endParaRPr>
          </a:p>
        </p:txBody>
      </p:sp>
      <p:grpSp>
        <p:nvGrpSpPr>
          <p:cNvPr id="34" name="组合 33"/>
          <p:cNvGrpSpPr/>
          <p:nvPr/>
        </p:nvGrpSpPr>
        <p:grpSpPr>
          <a:xfrm>
            <a:off x="9747250" y="3252788"/>
            <a:ext cx="293688" cy="195262"/>
            <a:chOff x="9482595" y="2565731"/>
            <a:chExt cx="278384" cy="184511"/>
          </a:xfrm>
        </p:grpSpPr>
        <p:sp>
          <p:nvSpPr>
            <p:cNvPr id="35" name="椭圆 34"/>
            <p:cNvSpPr/>
            <p:nvPr/>
          </p:nvSpPr>
          <p:spPr>
            <a:xfrm>
              <a:off x="9482595" y="2565731"/>
              <a:ext cx="70725" cy="72004"/>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6" name="椭圆 35"/>
            <p:cNvSpPr/>
            <p:nvPr/>
          </p:nvSpPr>
          <p:spPr>
            <a:xfrm>
              <a:off x="9625549" y="2615234"/>
              <a:ext cx="135430" cy="135008"/>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37" name="KSO_Shape"/>
          <p:cNvSpPr/>
          <p:nvPr/>
        </p:nvSpPr>
        <p:spPr bwMode="auto">
          <a:xfrm>
            <a:off x="7359650" y="3649663"/>
            <a:ext cx="531813" cy="53022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C00000"/>
          </a:solidFill>
          <a:ln>
            <a:noFill/>
          </a:ln>
        </p:spPr>
        <p:txBody>
          <a:bodyPr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110" b="0" i="0" u="none" strike="noStrike" kern="1200" cap="none" spc="0" normalizeH="0" baseline="0" noProof="0">
              <a:ln>
                <a:noFill/>
              </a:ln>
              <a:solidFill>
                <a:schemeClr val="bg1"/>
              </a:solidFill>
              <a:effectLst/>
              <a:uLnTx/>
              <a:uFillTx/>
              <a:latin typeface="微软雅黑" panose="020B0503020204020204" pitchFamily="49" charset="-122"/>
              <a:ea typeface="微软雅黑" panose="020B0503020204020204" pitchFamily="49"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6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6" fill="hold" nodeType="withEffect">
                                  <p:stCondLst>
                                    <p:cond delay="6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6" fill="hold" nodeType="withEffect">
                                  <p:stCondLst>
                                    <p:cond delay="6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6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6" fill="hold" nodeType="withEffect">
                                  <p:stCondLst>
                                    <p:cond delay="6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6" fill="hold" nodeType="withEffect">
                                  <p:stCondLst>
                                    <p:cond delay="60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1+#ppt_w/2"/>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6" fill="hold" nodeType="withEffect">
                                  <p:stCondLst>
                                    <p:cond delay="60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1+#ppt_w/2"/>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6" fill="hold" nodeType="withEffect">
                                  <p:stCondLst>
                                    <p:cond delay="60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1+#ppt_w/2"/>
                                          </p:val>
                                        </p:tav>
                                        <p:tav tm="100000">
                                          <p:val>
                                            <p:strVal val="#ppt_x"/>
                                          </p:val>
                                        </p:tav>
                                      </p:tavLst>
                                    </p:anim>
                                    <p:anim calcmode="lin" valueType="num">
                                      <p:cBhvr additive="base">
                                        <p:cTn id="36" dur="500" fill="hold"/>
                                        <p:tgtEl>
                                          <p:spTgt spid="20"/>
                                        </p:tgtEl>
                                        <p:attrNameLst>
                                          <p:attrName>ppt_y</p:attrName>
                                        </p:attrNameLst>
                                      </p:cBhvr>
                                      <p:tavLst>
                                        <p:tav tm="0">
                                          <p:val>
                                            <p:strVal val="1+#ppt_h/2"/>
                                          </p:val>
                                        </p:tav>
                                        <p:tav tm="100000">
                                          <p:val>
                                            <p:strVal val="#ppt_y"/>
                                          </p:val>
                                        </p:tav>
                                      </p:tavLst>
                                    </p:anim>
                                  </p:childTnLst>
                                </p:cTn>
                              </p:par>
                              <p:par>
                                <p:cTn id="37" presetID="2" presetClass="entr" presetSubtype="6" fill="hold" nodeType="withEffect">
                                  <p:stCondLst>
                                    <p:cond delay="60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1+#ppt_w/2"/>
                                          </p:val>
                                        </p:tav>
                                        <p:tav tm="100000">
                                          <p:val>
                                            <p:strVal val="#ppt_x"/>
                                          </p:val>
                                        </p:tav>
                                      </p:tavLst>
                                    </p:anim>
                                    <p:anim calcmode="lin" valueType="num">
                                      <p:cBhvr additive="base">
                                        <p:cTn id="40" dur="500" fill="hold"/>
                                        <p:tgtEl>
                                          <p:spTgt spid="21"/>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60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1+#ppt_w/2"/>
                                          </p:val>
                                        </p:tav>
                                        <p:tav tm="100000">
                                          <p:val>
                                            <p:strVal val="#ppt_x"/>
                                          </p:val>
                                        </p:tav>
                                      </p:tavLst>
                                    </p:anim>
                                    <p:anim calcmode="lin" valueType="num">
                                      <p:cBhvr additive="base">
                                        <p:cTn id="44" dur="500" fill="hold"/>
                                        <p:tgtEl>
                                          <p:spTgt spid="24"/>
                                        </p:tgtEl>
                                        <p:attrNameLst>
                                          <p:attrName>ppt_y</p:attrName>
                                        </p:attrNameLst>
                                      </p:cBhvr>
                                      <p:tavLst>
                                        <p:tav tm="0">
                                          <p:val>
                                            <p:strVal val="1+#ppt_h/2"/>
                                          </p:val>
                                        </p:tav>
                                        <p:tav tm="100000">
                                          <p:val>
                                            <p:strVal val="#ppt_y"/>
                                          </p:val>
                                        </p:tav>
                                      </p:tavLst>
                                    </p:anim>
                                  </p:childTnLst>
                                </p:cTn>
                              </p:par>
                              <p:par>
                                <p:cTn id="45" presetID="53" presetClass="entr" presetSubtype="528" fill="hold" nodeType="withEffect">
                                  <p:stCondLst>
                                    <p:cond delay="60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ppt_w</p:attrName>
                                        </p:attrNameLst>
                                      </p:cBhvr>
                                      <p:tavLst>
                                        <p:tav tm="0">
                                          <p:val>
                                            <p:fltVal val="0.000000"/>
                                          </p:val>
                                        </p:tav>
                                        <p:tav tm="100000">
                                          <p:val>
                                            <p:strVal val="#ppt_w"/>
                                          </p:val>
                                        </p:tav>
                                      </p:tavLst>
                                    </p:anim>
                                    <p:anim calcmode="lin" valueType="num">
                                      <p:cBhvr>
                                        <p:cTn id="48" dur="500" fill="hold"/>
                                        <p:tgtEl>
                                          <p:spTgt spid="25"/>
                                        </p:tgtEl>
                                        <p:attrNameLst>
                                          <p:attrName>ppt_h</p:attrName>
                                        </p:attrNameLst>
                                      </p:cBhvr>
                                      <p:tavLst>
                                        <p:tav tm="0">
                                          <p:val>
                                            <p:fltVal val="0.000000"/>
                                          </p:val>
                                        </p:tav>
                                        <p:tav tm="100000">
                                          <p:val>
                                            <p:strVal val="#ppt_h"/>
                                          </p:val>
                                        </p:tav>
                                      </p:tavLst>
                                    </p:anim>
                                    <p:animEffect transition="in" filter="fade">
                                      <p:cBhvr>
                                        <p:cTn id="49" dur="500"/>
                                        <p:tgtEl>
                                          <p:spTgt spid="25"/>
                                        </p:tgtEl>
                                      </p:cBhvr>
                                    </p:animEffect>
                                    <p:anim calcmode="lin" valueType="num">
                                      <p:cBhvr>
                                        <p:cTn id="50" dur="500" fill="hold"/>
                                        <p:tgtEl>
                                          <p:spTgt spid="25"/>
                                        </p:tgtEl>
                                        <p:attrNameLst>
                                          <p:attrName>ppt_x</p:attrName>
                                        </p:attrNameLst>
                                      </p:cBhvr>
                                      <p:tavLst>
                                        <p:tav tm="0">
                                          <p:val>
                                            <p:fltVal val="0.500000"/>
                                          </p:val>
                                        </p:tav>
                                        <p:tav tm="100000">
                                          <p:val>
                                            <p:strVal val="#ppt_x"/>
                                          </p:val>
                                        </p:tav>
                                      </p:tavLst>
                                    </p:anim>
                                    <p:anim calcmode="lin" valueType="num">
                                      <p:cBhvr>
                                        <p:cTn id="51" dur="500" fill="hold"/>
                                        <p:tgtEl>
                                          <p:spTgt spid="25"/>
                                        </p:tgtEl>
                                        <p:attrNameLst>
                                          <p:attrName>ppt_y</p:attrName>
                                        </p:attrNameLst>
                                      </p:cBhvr>
                                      <p:tavLst>
                                        <p:tav tm="0">
                                          <p:val>
                                            <p:fltVal val="0.500000"/>
                                          </p:val>
                                        </p:tav>
                                        <p:tav tm="100000">
                                          <p:val>
                                            <p:strVal val="#ppt_y"/>
                                          </p:val>
                                        </p:tav>
                                      </p:tavLst>
                                    </p:anim>
                                  </p:childTnLst>
                                </p:cTn>
                              </p:par>
                              <p:par>
                                <p:cTn id="52" presetID="53" presetClass="entr" presetSubtype="528" fill="hold" nodeType="withEffect">
                                  <p:stCondLst>
                                    <p:cond delay="600"/>
                                  </p:stCondLst>
                                  <p:childTnLst>
                                    <p:set>
                                      <p:cBhvr>
                                        <p:cTn id="53" dur="1" fill="hold">
                                          <p:stCondLst>
                                            <p:cond delay="0"/>
                                          </p:stCondLst>
                                        </p:cTn>
                                        <p:tgtEl>
                                          <p:spTgt spid="26"/>
                                        </p:tgtEl>
                                        <p:attrNameLst>
                                          <p:attrName>style.visibility</p:attrName>
                                        </p:attrNameLst>
                                      </p:cBhvr>
                                      <p:to>
                                        <p:strVal val="visible"/>
                                      </p:to>
                                    </p:set>
                                    <p:anim calcmode="lin" valueType="num">
                                      <p:cBhvr>
                                        <p:cTn id="54" dur="500" fill="hold"/>
                                        <p:tgtEl>
                                          <p:spTgt spid="26"/>
                                        </p:tgtEl>
                                        <p:attrNameLst>
                                          <p:attrName>ppt_w</p:attrName>
                                        </p:attrNameLst>
                                      </p:cBhvr>
                                      <p:tavLst>
                                        <p:tav tm="0">
                                          <p:val>
                                            <p:fltVal val="0.000000"/>
                                          </p:val>
                                        </p:tav>
                                        <p:tav tm="100000">
                                          <p:val>
                                            <p:strVal val="#ppt_w"/>
                                          </p:val>
                                        </p:tav>
                                      </p:tavLst>
                                    </p:anim>
                                    <p:anim calcmode="lin" valueType="num">
                                      <p:cBhvr>
                                        <p:cTn id="55" dur="500" fill="hold"/>
                                        <p:tgtEl>
                                          <p:spTgt spid="26"/>
                                        </p:tgtEl>
                                        <p:attrNameLst>
                                          <p:attrName>ppt_h</p:attrName>
                                        </p:attrNameLst>
                                      </p:cBhvr>
                                      <p:tavLst>
                                        <p:tav tm="0">
                                          <p:val>
                                            <p:fltVal val="0.000000"/>
                                          </p:val>
                                        </p:tav>
                                        <p:tav tm="100000">
                                          <p:val>
                                            <p:strVal val="#ppt_h"/>
                                          </p:val>
                                        </p:tav>
                                      </p:tavLst>
                                    </p:anim>
                                    <p:animEffect transition="in" filter="fade">
                                      <p:cBhvr>
                                        <p:cTn id="56" dur="500"/>
                                        <p:tgtEl>
                                          <p:spTgt spid="26"/>
                                        </p:tgtEl>
                                      </p:cBhvr>
                                    </p:animEffect>
                                    <p:anim calcmode="lin" valueType="num">
                                      <p:cBhvr>
                                        <p:cTn id="57" dur="500" fill="hold"/>
                                        <p:tgtEl>
                                          <p:spTgt spid="26"/>
                                        </p:tgtEl>
                                        <p:attrNameLst>
                                          <p:attrName>ppt_x</p:attrName>
                                        </p:attrNameLst>
                                      </p:cBhvr>
                                      <p:tavLst>
                                        <p:tav tm="0">
                                          <p:val>
                                            <p:fltVal val="0.500000"/>
                                          </p:val>
                                        </p:tav>
                                        <p:tav tm="100000">
                                          <p:val>
                                            <p:strVal val="#ppt_x"/>
                                          </p:val>
                                        </p:tav>
                                      </p:tavLst>
                                    </p:anim>
                                    <p:anim calcmode="lin" valueType="num">
                                      <p:cBhvr>
                                        <p:cTn id="58" dur="500" fill="hold"/>
                                        <p:tgtEl>
                                          <p:spTgt spid="26"/>
                                        </p:tgtEl>
                                        <p:attrNameLst>
                                          <p:attrName>ppt_y</p:attrName>
                                        </p:attrNameLst>
                                      </p:cBhvr>
                                      <p:tavLst>
                                        <p:tav tm="0">
                                          <p:val>
                                            <p:fltVal val="0.500000"/>
                                          </p:val>
                                        </p:tav>
                                        <p:tav tm="100000">
                                          <p:val>
                                            <p:strVal val="#ppt_y"/>
                                          </p:val>
                                        </p:tav>
                                      </p:tavLst>
                                    </p:anim>
                                  </p:childTnLst>
                                </p:cTn>
                              </p:par>
                              <p:par>
                                <p:cTn id="59" presetID="53" presetClass="entr" presetSubtype="528" fill="hold" nodeType="withEffect">
                                  <p:stCondLst>
                                    <p:cond delay="600"/>
                                  </p:stCondLst>
                                  <p:childTnLst>
                                    <p:set>
                                      <p:cBhvr>
                                        <p:cTn id="60" dur="1" fill="hold">
                                          <p:stCondLst>
                                            <p:cond delay="0"/>
                                          </p:stCondLst>
                                        </p:cTn>
                                        <p:tgtEl>
                                          <p:spTgt spid="27"/>
                                        </p:tgtEl>
                                        <p:attrNameLst>
                                          <p:attrName>style.visibility</p:attrName>
                                        </p:attrNameLst>
                                      </p:cBhvr>
                                      <p:to>
                                        <p:strVal val="visible"/>
                                      </p:to>
                                    </p:set>
                                    <p:anim calcmode="lin" valueType="num">
                                      <p:cBhvr>
                                        <p:cTn id="61" dur="500" fill="hold"/>
                                        <p:tgtEl>
                                          <p:spTgt spid="27"/>
                                        </p:tgtEl>
                                        <p:attrNameLst>
                                          <p:attrName>ppt_w</p:attrName>
                                        </p:attrNameLst>
                                      </p:cBhvr>
                                      <p:tavLst>
                                        <p:tav tm="0">
                                          <p:val>
                                            <p:fltVal val="0.000000"/>
                                          </p:val>
                                        </p:tav>
                                        <p:tav tm="100000">
                                          <p:val>
                                            <p:strVal val="#ppt_w"/>
                                          </p:val>
                                        </p:tav>
                                      </p:tavLst>
                                    </p:anim>
                                    <p:anim calcmode="lin" valueType="num">
                                      <p:cBhvr>
                                        <p:cTn id="62" dur="500" fill="hold"/>
                                        <p:tgtEl>
                                          <p:spTgt spid="27"/>
                                        </p:tgtEl>
                                        <p:attrNameLst>
                                          <p:attrName>ppt_h</p:attrName>
                                        </p:attrNameLst>
                                      </p:cBhvr>
                                      <p:tavLst>
                                        <p:tav tm="0">
                                          <p:val>
                                            <p:fltVal val="0.000000"/>
                                          </p:val>
                                        </p:tav>
                                        <p:tav tm="100000">
                                          <p:val>
                                            <p:strVal val="#ppt_h"/>
                                          </p:val>
                                        </p:tav>
                                      </p:tavLst>
                                    </p:anim>
                                    <p:animEffect transition="in" filter="fade">
                                      <p:cBhvr>
                                        <p:cTn id="63" dur="500"/>
                                        <p:tgtEl>
                                          <p:spTgt spid="27"/>
                                        </p:tgtEl>
                                      </p:cBhvr>
                                    </p:animEffect>
                                    <p:anim calcmode="lin" valueType="num">
                                      <p:cBhvr>
                                        <p:cTn id="64" dur="500" fill="hold"/>
                                        <p:tgtEl>
                                          <p:spTgt spid="27"/>
                                        </p:tgtEl>
                                        <p:attrNameLst>
                                          <p:attrName>ppt_x</p:attrName>
                                        </p:attrNameLst>
                                      </p:cBhvr>
                                      <p:tavLst>
                                        <p:tav tm="0">
                                          <p:val>
                                            <p:fltVal val="0.500000"/>
                                          </p:val>
                                        </p:tav>
                                        <p:tav tm="100000">
                                          <p:val>
                                            <p:strVal val="#ppt_x"/>
                                          </p:val>
                                        </p:tav>
                                      </p:tavLst>
                                    </p:anim>
                                    <p:anim calcmode="lin" valueType="num">
                                      <p:cBhvr>
                                        <p:cTn id="65" dur="500" fill="hold"/>
                                        <p:tgtEl>
                                          <p:spTgt spid="27"/>
                                        </p:tgtEl>
                                        <p:attrNameLst>
                                          <p:attrName>ppt_y</p:attrName>
                                        </p:attrNameLst>
                                      </p:cBhvr>
                                      <p:tavLst>
                                        <p:tav tm="0">
                                          <p:val>
                                            <p:fltVal val="0.500000"/>
                                          </p:val>
                                        </p:tav>
                                        <p:tav tm="100000">
                                          <p:val>
                                            <p:strVal val="#ppt_y"/>
                                          </p:val>
                                        </p:tav>
                                      </p:tavLst>
                                    </p:anim>
                                  </p:childTnLst>
                                </p:cTn>
                              </p:par>
                              <p:par>
                                <p:cTn id="66" presetID="53" presetClass="entr" presetSubtype="16" fill="hold" nodeType="withEffect">
                                  <p:stCondLst>
                                    <p:cond delay="600"/>
                                  </p:stCondLst>
                                  <p:childTnLst>
                                    <p:set>
                                      <p:cBhvr>
                                        <p:cTn id="67" dur="1" fill="hold">
                                          <p:stCondLst>
                                            <p:cond delay="0"/>
                                          </p:stCondLst>
                                        </p:cTn>
                                        <p:tgtEl>
                                          <p:spTgt spid="37"/>
                                        </p:tgtEl>
                                        <p:attrNameLst>
                                          <p:attrName>style.visibility</p:attrName>
                                        </p:attrNameLst>
                                      </p:cBhvr>
                                      <p:to>
                                        <p:strVal val="visible"/>
                                      </p:to>
                                    </p:set>
                                    <p:anim calcmode="lin" valueType="num">
                                      <p:cBhvr>
                                        <p:cTn id="68" dur="500" fill="hold"/>
                                        <p:tgtEl>
                                          <p:spTgt spid="37"/>
                                        </p:tgtEl>
                                        <p:attrNameLst>
                                          <p:attrName>ppt_w</p:attrName>
                                        </p:attrNameLst>
                                      </p:cBhvr>
                                      <p:tavLst>
                                        <p:tav tm="0">
                                          <p:val>
                                            <p:fltVal val="0.000000"/>
                                          </p:val>
                                        </p:tav>
                                        <p:tav tm="100000">
                                          <p:val>
                                            <p:strVal val="#ppt_w"/>
                                          </p:val>
                                        </p:tav>
                                      </p:tavLst>
                                    </p:anim>
                                    <p:anim calcmode="lin" valueType="num">
                                      <p:cBhvr>
                                        <p:cTn id="69" dur="500" fill="hold"/>
                                        <p:tgtEl>
                                          <p:spTgt spid="37"/>
                                        </p:tgtEl>
                                        <p:attrNameLst>
                                          <p:attrName>ppt_h</p:attrName>
                                        </p:attrNameLst>
                                      </p:cBhvr>
                                      <p:tavLst>
                                        <p:tav tm="0">
                                          <p:val>
                                            <p:fltVal val="0.000000"/>
                                          </p:val>
                                        </p:tav>
                                        <p:tav tm="100000">
                                          <p:val>
                                            <p:strVal val="#ppt_h"/>
                                          </p:val>
                                        </p:tav>
                                      </p:tavLst>
                                    </p:anim>
                                    <p:animEffect transition="in" filter="fade">
                                      <p:cBhvr>
                                        <p:cTn id="70" dur="500"/>
                                        <p:tgtEl>
                                          <p:spTgt spid="37"/>
                                        </p:tgtEl>
                                      </p:cBhvr>
                                    </p:animEffect>
                                  </p:childTnLst>
                                </p:cTn>
                              </p:par>
                              <p:par>
                                <p:cTn id="71" presetID="53" presetClass="entr" presetSubtype="528" fill="hold" nodeType="withEffect">
                                  <p:stCondLst>
                                    <p:cond delay="600"/>
                                  </p:stCondLst>
                                  <p:childTnLst>
                                    <p:set>
                                      <p:cBhvr>
                                        <p:cTn id="72" dur="1" fill="hold">
                                          <p:stCondLst>
                                            <p:cond delay="0"/>
                                          </p:stCondLst>
                                        </p:cTn>
                                        <p:tgtEl>
                                          <p:spTgt spid="28"/>
                                        </p:tgtEl>
                                        <p:attrNameLst>
                                          <p:attrName>style.visibility</p:attrName>
                                        </p:attrNameLst>
                                      </p:cBhvr>
                                      <p:to>
                                        <p:strVal val="visible"/>
                                      </p:to>
                                    </p:set>
                                    <p:anim calcmode="lin" valueType="num">
                                      <p:cBhvr>
                                        <p:cTn id="73" dur="500" fill="hold"/>
                                        <p:tgtEl>
                                          <p:spTgt spid="28"/>
                                        </p:tgtEl>
                                        <p:attrNameLst>
                                          <p:attrName>ppt_w</p:attrName>
                                        </p:attrNameLst>
                                      </p:cBhvr>
                                      <p:tavLst>
                                        <p:tav tm="0">
                                          <p:val>
                                            <p:fltVal val="0.000000"/>
                                          </p:val>
                                        </p:tav>
                                        <p:tav tm="100000">
                                          <p:val>
                                            <p:strVal val="#ppt_w"/>
                                          </p:val>
                                        </p:tav>
                                      </p:tavLst>
                                    </p:anim>
                                    <p:anim calcmode="lin" valueType="num">
                                      <p:cBhvr>
                                        <p:cTn id="74" dur="500" fill="hold"/>
                                        <p:tgtEl>
                                          <p:spTgt spid="28"/>
                                        </p:tgtEl>
                                        <p:attrNameLst>
                                          <p:attrName>ppt_h</p:attrName>
                                        </p:attrNameLst>
                                      </p:cBhvr>
                                      <p:tavLst>
                                        <p:tav tm="0">
                                          <p:val>
                                            <p:fltVal val="0.000000"/>
                                          </p:val>
                                        </p:tav>
                                        <p:tav tm="100000">
                                          <p:val>
                                            <p:strVal val="#ppt_h"/>
                                          </p:val>
                                        </p:tav>
                                      </p:tavLst>
                                    </p:anim>
                                    <p:animEffect transition="in" filter="fade">
                                      <p:cBhvr>
                                        <p:cTn id="75" dur="500"/>
                                        <p:tgtEl>
                                          <p:spTgt spid="28"/>
                                        </p:tgtEl>
                                      </p:cBhvr>
                                    </p:animEffect>
                                    <p:anim calcmode="lin" valueType="num">
                                      <p:cBhvr>
                                        <p:cTn id="76" dur="500" fill="hold"/>
                                        <p:tgtEl>
                                          <p:spTgt spid="28"/>
                                        </p:tgtEl>
                                        <p:attrNameLst>
                                          <p:attrName>ppt_x</p:attrName>
                                        </p:attrNameLst>
                                      </p:cBhvr>
                                      <p:tavLst>
                                        <p:tav tm="0">
                                          <p:val>
                                            <p:fltVal val="0.500000"/>
                                          </p:val>
                                        </p:tav>
                                        <p:tav tm="100000">
                                          <p:val>
                                            <p:strVal val="#ppt_x"/>
                                          </p:val>
                                        </p:tav>
                                      </p:tavLst>
                                    </p:anim>
                                    <p:anim calcmode="lin" valueType="num">
                                      <p:cBhvr>
                                        <p:cTn id="77" dur="500" fill="hold"/>
                                        <p:tgtEl>
                                          <p:spTgt spid="28"/>
                                        </p:tgtEl>
                                        <p:attrNameLst>
                                          <p:attrName>ppt_y</p:attrName>
                                        </p:attrNameLst>
                                      </p:cBhvr>
                                      <p:tavLst>
                                        <p:tav tm="0">
                                          <p:val>
                                            <p:fltVal val="0.500000"/>
                                          </p:val>
                                        </p:tav>
                                        <p:tav tm="100000">
                                          <p:val>
                                            <p:strVal val="#ppt_y"/>
                                          </p:val>
                                        </p:tav>
                                      </p:tavLst>
                                    </p:anim>
                                  </p:childTnLst>
                                </p:cTn>
                              </p:par>
                            </p:childTnLst>
                          </p:cTn>
                        </p:par>
                        <p:par>
                          <p:cTn id="78" fill="hold">
                            <p:stCondLst>
                              <p:cond delay="1100"/>
                            </p:stCondLst>
                            <p:childTnLst>
                              <p:par>
                                <p:cTn id="79" presetID="16" presetClass="entr" presetSubtype="21" fill="hold" grpId="0" nodeType="afterEffect">
                                  <p:stCondLst>
                                    <p:cond delay="0"/>
                                  </p:stCondLst>
                                  <p:childTnLst>
                                    <p:set>
                                      <p:cBhvr>
                                        <p:cTn id="80" dur="1" fill="hold">
                                          <p:stCondLst>
                                            <p:cond delay="0"/>
                                          </p:stCondLst>
                                        </p:cTn>
                                        <p:tgtEl>
                                          <p:spTgt spid="29"/>
                                        </p:tgtEl>
                                        <p:attrNameLst>
                                          <p:attrName>style.visibility</p:attrName>
                                        </p:attrNameLst>
                                      </p:cBhvr>
                                      <p:to>
                                        <p:strVal val="visible"/>
                                      </p:to>
                                    </p:set>
                                    <p:animEffect transition="in" filter="barn(inVertical)">
                                      <p:cBhvr>
                                        <p:cTn id="81" dur="500"/>
                                        <p:tgtEl>
                                          <p:spTgt spid="29"/>
                                        </p:tgtEl>
                                      </p:cBhvr>
                                    </p:animEffect>
                                  </p:childTnLst>
                                </p:cTn>
                              </p:par>
                            </p:childTnLst>
                          </p:cTn>
                        </p:par>
                        <p:par>
                          <p:cTn id="82" fill="hold">
                            <p:stCondLst>
                              <p:cond delay="1600"/>
                            </p:stCondLst>
                            <p:childTnLst>
                              <p:par>
                                <p:cTn id="83" presetID="16" presetClass="entr" presetSubtype="21" fill="hold" grpId="0" nodeType="afterEffect">
                                  <p:stCondLst>
                                    <p:cond delay="0"/>
                                  </p:stCondLst>
                                  <p:childTnLst>
                                    <p:set>
                                      <p:cBhvr>
                                        <p:cTn id="84" dur="1" fill="hold">
                                          <p:stCondLst>
                                            <p:cond delay="0"/>
                                          </p:stCondLst>
                                        </p:cTn>
                                        <p:tgtEl>
                                          <p:spTgt spid="30"/>
                                        </p:tgtEl>
                                        <p:attrNameLst>
                                          <p:attrName>style.visibility</p:attrName>
                                        </p:attrNameLst>
                                      </p:cBhvr>
                                      <p:to>
                                        <p:strVal val="visible"/>
                                      </p:to>
                                    </p:set>
                                    <p:animEffect transition="in" filter="barn(inVertical)">
                                      <p:cBhvr>
                                        <p:cTn id="85" dur="500"/>
                                        <p:tgtEl>
                                          <p:spTgt spid="30"/>
                                        </p:tgtEl>
                                      </p:cBhvr>
                                    </p:animEffect>
                                  </p:childTnLst>
                                </p:cTn>
                              </p:par>
                            </p:childTnLst>
                          </p:cTn>
                        </p:par>
                        <p:par>
                          <p:cTn id="86" fill="hold">
                            <p:stCondLst>
                              <p:cond delay="2100"/>
                            </p:stCondLst>
                            <p:childTnLst>
                              <p:par>
                                <p:cTn id="87" presetID="16" presetClass="entr" presetSubtype="21" fill="hold" grpId="0" nodeType="afterEffect">
                                  <p:stCondLst>
                                    <p:cond delay="0"/>
                                  </p:stCondLst>
                                  <p:childTnLst>
                                    <p:set>
                                      <p:cBhvr>
                                        <p:cTn id="88" dur="1" fill="hold">
                                          <p:stCondLst>
                                            <p:cond delay="0"/>
                                          </p:stCondLst>
                                        </p:cTn>
                                        <p:tgtEl>
                                          <p:spTgt spid="31"/>
                                        </p:tgtEl>
                                        <p:attrNameLst>
                                          <p:attrName>style.visibility</p:attrName>
                                        </p:attrNameLst>
                                      </p:cBhvr>
                                      <p:to>
                                        <p:strVal val="visible"/>
                                      </p:to>
                                    </p:set>
                                    <p:animEffect transition="in" filter="barn(inVertical)">
                                      <p:cBhvr>
                                        <p:cTn id="89" dur="500"/>
                                        <p:tgtEl>
                                          <p:spTgt spid="31"/>
                                        </p:tgtEl>
                                      </p:cBhvr>
                                    </p:animEffect>
                                  </p:childTnLst>
                                </p:cTn>
                              </p:par>
                            </p:childTnLst>
                          </p:cTn>
                        </p:par>
                        <p:par>
                          <p:cTn id="90" fill="hold">
                            <p:stCondLst>
                              <p:cond delay="2600"/>
                            </p:stCondLst>
                            <p:childTnLst>
                              <p:par>
                                <p:cTn id="91" presetID="16" presetClass="entr" presetSubtype="21" fill="hold" grpId="0" nodeType="afterEffect">
                                  <p:stCondLst>
                                    <p:cond delay="0"/>
                                  </p:stCondLst>
                                  <p:childTnLst>
                                    <p:set>
                                      <p:cBhvr>
                                        <p:cTn id="92" dur="1" fill="hold">
                                          <p:stCondLst>
                                            <p:cond delay="0"/>
                                          </p:stCondLst>
                                        </p:cTn>
                                        <p:tgtEl>
                                          <p:spTgt spid="32"/>
                                        </p:tgtEl>
                                        <p:attrNameLst>
                                          <p:attrName>style.visibility</p:attrName>
                                        </p:attrNameLst>
                                      </p:cBhvr>
                                      <p:to>
                                        <p:strVal val="visible"/>
                                      </p:to>
                                    </p:set>
                                    <p:animEffect transition="in" filter="barn(inVertical)">
                                      <p:cBhvr>
                                        <p:cTn id="93" dur="500"/>
                                        <p:tgtEl>
                                          <p:spTgt spid="32"/>
                                        </p:tgtEl>
                                      </p:cBhvr>
                                    </p:animEffect>
                                  </p:childTnLst>
                                </p:cTn>
                              </p:par>
                            </p:childTnLst>
                          </p:cTn>
                        </p:par>
                        <p:par>
                          <p:cTn id="94" fill="hold">
                            <p:stCondLst>
                              <p:cond delay="3100"/>
                            </p:stCondLst>
                            <p:childTnLst>
                              <p:par>
                                <p:cTn id="95" presetID="16" presetClass="entr" presetSubtype="21" fill="hold" grpId="0" nodeType="afterEffect">
                                  <p:stCondLst>
                                    <p:cond delay="0"/>
                                  </p:stCondLst>
                                  <p:childTnLst>
                                    <p:set>
                                      <p:cBhvr>
                                        <p:cTn id="96" dur="1" fill="hold">
                                          <p:stCondLst>
                                            <p:cond delay="0"/>
                                          </p:stCondLst>
                                        </p:cTn>
                                        <p:tgtEl>
                                          <p:spTgt spid="33"/>
                                        </p:tgtEl>
                                        <p:attrNameLst>
                                          <p:attrName>style.visibility</p:attrName>
                                        </p:attrNameLst>
                                      </p:cBhvr>
                                      <p:to>
                                        <p:strVal val="visible"/>
                                      </p:to>
                                    </p:set>
                                    <p:animEffect transition="in" filter="barn(inVertical)">
                                      <p:cBhvr>
                                        <p:cTn id="97" dur="500"/>
                                        <p:tgtEl>
                                          <p:spTgt spid="33"/>
                                        </p:tgtEl>
                                      </p:cBhvr>
                                    </p:animEffect>
                                  </p:childTnLst>
                                </p:cTn>
                              </p:par>
                            </p:childTnLst>
                          </p:cTn>
                        </p:par>
                        <p:par>
                          <p:cTn id="98" fill="hold">
                            <p:stCondLst>
                              <p:cond delay="3600"/>
                            </p:stCondLst>
                            <p:childTnLst>
                              <p:par>
                                <p:cTn id="99" presetID="42" presetClass="entr" presetSubtype="0" fill="hold" nodeType="afterEffect">
                                  <p:stCondLst>
                                    <p:cond delay="0"/>
                                  </p:stCondLst>
                                  <p:childTnLst>
                                    <p:set>
                                      <p:cBhvr>
                                        <p:cTn id="100" dur="1" fill="hold">
                                          <p:stCondLst>
                                            <p:cond delay="0"/>
                                          </p:stCondLst>
                                        </p:cTn>
                                        <p:tgtEl>
                                          <p:spTgt spid="34"/>
                                        </p:tgtEl>
                                        <p:attrNameLst>
                                          <p:attrName>style.visibility</p:attrName>
                                        </p:attrNameLst>
                                      </p:cBhvr>
                                      <p:to>
                                        <p:strVal val="visible"/>
                                      </p:to>
                                    </p:set>
                                    <p:animEffect transition="in" filter="fade">
                                      <p:cBhvr>
                                        <p:cTn id="101" dur="1000"/>
                                        <p:tgtEl>
                                          <p:spTgt spid="34"/>
                                        </p:tgtEl>
                                      </p:cBhvr>
                                    </p:animEffect>
                                    <p:anim calcmode="lin" valueType="num">
                                      <p:cBhvr>
                                        <p:cTn id="102" dur="1000" fill="hold"/>
                                        <p:tgtEl>
                                          <p:spTgt spid="34"/>
                                        </p:tgtEl>
                                        <p:attrNameLst>
                                          <p:attrName>ppt_x</p:attrName>
                                        </p:attrNameLst>
                                      </p:cBhvr>
                                      <p:tavLst>
                                        <p:tav tm="0">
                                          <p:val>
                                            <p:strVal val="#ppt_x"/>
                                          </p:val>
                                        </p:tav>
                                        <p:tav tm="100000">
                                          <p:val>
                                            <p:strVal val="#ppt_x"/>
                                          </p:val>
                                        </p:tav>
                                      </p:tavLst>
                                    </p:anim>
                                    <p:anim calcmode="lin" valueType="num">
                                      <p:cBhvr>
                                        <p:cTn id="10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1"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66562"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Times New Roman" panose="02020603050405020304" pitchFamily="18" charset="0"/>
              </a:rPr>
              <a:t>第一节   会计的含义</a:t>
            </a:r>
            <a:endParaRPr lang="zh-CN" altLang="en-US" sz="3200" dirty="0">
              <a:solidFill>
                <a:srgbClr val="FF0000"/>
              </a:solidFill>
              <a:latin typeface="Times New Roman" panose="02020603050405020304" pitchFamily="18" charset="0"/>
            </a:endParaRPr>
          </a:p>
        </p:txBody>
      </p:sp>
      <p:sp>
        <p:nvSpPr>
          <p:cNvPr id="623619" name="Rectangle 3"/>
          <p:cNvSpPr>
            <a:spLocks noGrp="1" noChangeArrowheads="1"/>
          </p:cNvSpPr>
          <p:nvPr>
            <p:ph idx="1"/>
          </p:nvPr>
        </p:nvSpPr>
        <p:spPr>
          <a:xfrm>
            <a:off x="833755" y="1196975"/>
            <a:ext cx="9628505" cy="4592320"/>
          </a:xfrm>
          <a:solidFill>
            <a:schemeClr val="bg1"/>
          </a:solidFill>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defRPr/>
            </a:pPr>
            <a:r>
              <a:rPr kumimoji="0" lang="zh-CN" altLang="en-US" sz="3000" b="1" i="0" u="none" strike="noStrike" kern="0" cap="none" spc="0" normalizeH="0" baseline="0" noProof="0" dirty="0">
                <a:ln>
                  <a:noFill/>
                </a:ln>
                <a:solidFill>
                  <a:srgbClr val="FF0000"/>
                </a:solidFill>
                <a:effectLst/>
                <a:uLnTx/>
                <a:uFillTx/>
                <a:latin typeface="+mn-ea"/>
                <a:ea typeface="+mn-ea"/>
                <a:cs typeface="+mn-cs"/>
              </a:rPr>
              <a:t>三、会计的目标</a:t>
            </a:r>
            <a:endParaRPr kumimoji="0" lang="zh-CN" altLang="en-US" sz="3000" b="1" i="0" u="none" strike="noStrike" kern="0" cap="none" spc="0" normalizeH="0" baseline="0" noProof="0" dirty="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defRPr/>
            </a:pPr>
            <a:r>
              <a:rPr kumimoji="0" lang="zh-CN" altLang="en-US" sz="3000" b="1" i="0" u="none" strike="noStrike" kern="0" cap="none" spc="0" normalizeH="0" baseline="0" noProof="0" dirty="0">
                <a:ln>
                  <a:noFill/>
                </a:ln>
                <a:solidFill>
                  <a:srgbClr val="0000FF"/>
                </a:solidFill>
                <a:effectLst/>
                <a:uLnTx/>
                <a:uFillTx/>
                <a:latin typeface="+mn-ea"/>
                <a:ea typeface="+mn-ea"/>
                <a:cs typeface="+mn-cs"/>
              </a:rPr>
              <a:t>（三）会计信息：</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会计报告</a:t>
            </a:r>
            <a:endPar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908050" marR="0" lvl="1" indent="-436880" algn="l" defTabSz="914400" rtl="0" eaLnBrk="1" fontAlgn="base" latinLnBrk="0" hangingPunct="1">
              <a:lnSpc>
                <a:spcPct val="150000"/>
              </a:lnSpc>
              <a:spcBef>
                <a:spcPts val="0"/>
              </a:spcBef>
              <a:spcAft>
                <a:spcPct val="0"/>
              </a:spcAft>
              <a:buClr>
                <a:schemeClr val="accent2"/>
              </a:buClr>
              <a:buSzTx/>
              <a:buFont typeface="Wingdings" panose="05000000000000000000" pitchFamily="2" charset="2"/>
              <a:buChar char="Ø"/>
              <a:defRPr/>
            </a:pPr>
            <a:r>
              <a:rPr kumimoji="0" lang="zh-CN" altLang="en-US" sz="3000" b="1" i="0" u="none" strike="noStrike" kern="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ea"/>
              </a:rPr>
              <a:t>资产负债表：</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反映财务状况；</a:t>
            </a:r>
            <a:endPar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ts val="0"/>
              </a:spcBef>
              <a:spcAft>
                <a:spcPct val="0"/>
              </a:spcAft>
              <a:buClr>
                <a:schemeClr val="accent2"/>
              </a:buClr>
              <a:buSzTx/>
              <a:buFont typeface="Wingdings" panose="05000000000000000000" pitchFamily="2" charset="2"/>
              <a:buChar char="Ø"/>
              <a:defRPr/>
            </a:pPr>
            <a:r>
              <a:rPr kumimoji="0" lang="zh-CN" altLang="en-US" sz="3000" b="1" i="0" u="none" strike="noStrike" kern="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ea"/>
              </a:rPr>
              <a:t>利润表（损益表）</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：反映经营成果；</a:t>
            </a:r>
            <a:endPar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ts val="0"/>
              </a:spcBef>
              <a:spcAft>
                <a:spcPct val="0"/>
              </a:spcAft>
              <a:buClr>
                <a:schemeClr val="accent2"/>
              </a:buClr>
              <a:buSzTx/>
              <a:buFont typeface="Wingdings" panose="05000000000000000000" pitchFamily="2" charset="2"/>
              <a:buChar char="Ø"/>
              <a:defRPr/>
            </a:pPr>
            <a:r>
              <a:rPr kumimoji="0" lang="zh-CN" altLang="en-US" sz="3000" b="1" i="0" u="none" strike="noStrike" kern="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ea"/>
              </a:rPr>
              <a:t>现金流量表</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：反映现金流量情况；</a:t>
            </a:r>
            <a:endPar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67586"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Times New Roman" panose="02020603050405020304" pitchFamily="18" charset="0"/>
              </a:rPr>
              <a:t>第一节   会计的含义</a:t>
            </a:r>
            <a:endParaRPr lang="zh-CN" altLang="en-US" sz="3200" dirty="0">
              <a:solidFill>
                <a:srgbClr val="FF0000"/>
              </a:solidFill>
              <a:latin typeface="Times New Roman" panose="02020603050405020304" pitchFamily="18" charset="0"/>
            </a:endParaRPr>
          </a:p>
        </p:txBody>
      </p:sp>
      <p:sp>
        <p:nvSpPr>
          <p:cNvPr id="466947" name="Rectangle 3"/>
          <p:cNvSpPr>
            <a:spLocks noGrp="1" noChangeArrowheads="1"/>
          </p:cNvSpPr>
          <p:nvPr>
            <p:ph idx="1"/>
          </p:nvPr>
        </p:nvSpPr>
        <p:spPr>
          <a:xfrm>
            <a:off x="857885" y="1214755"/>
            <a:ext cx="10026650" cy="4929505"/>
          </a:xfrm>
        </p:spPr>
        <p:txBody>
          <a:bodyPr vert="horz" wrap="square" lIns="91440" tIns="45720" rIns="91440" bIns="45720" numCol="1" anchor="t" anchorCtr="0" compatLnSpc="1"/>
          <a:lstStyle/>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zh-CN" altLang="en-US" sz="3000" b="1" i="0" u="none" strike="noStrike" kern="0" cap="none" spc="0" normalizeH="0" baseline="0" noProof="0" dirty="0">
                <a:ln>
                  <a:noFill/>
                </a:ln>
                <a:solidFill>
                  <a:srgbClr val="FF0000"/>
                </a:solidFill>
                <a:effectLst/>
                <a:uLnTx/>
                <a:uFillTx/>
                <a:latin typeface="+mn-ea"/>
                <a:ea typeface="+mn-ea"/>
                <a:cs typeface="+mn-cs"/>
              </a:rPr>
              <a:t>四、会计的特点  </a:t>
            </a:r>
            <a:endParaRPr kumimoji="0" lang="en-US" altLang="zh-CN" sz="3000" b="1" i="0" u="none" strike="noStrike" kern="0" cap="none" spc="0" normalizeH="0" baseline="0" noProof="0" dirty="0">
              <a:ln>
                <a:noFill/>
              </a:ln>
              <a:solidFill>
                <a:srgbClr val="FF0000"/>
              </a:solidFill>
              <a:effectLst/>
              <a:uLnTx/>
              <a:uFillTx/>
              <a:latin typeface="+mn-ea"/>
              <a:ea typeface="+mn-ea"/>
              <a:cs typeface="+mn-cs"/>
            </a:endParaRPr>
          </a:p>
          <a:p>
            <a:pPr marL="908050" marR="0" lvl="1" indent="-43688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以</a:t>
            </a:r>
            <a:r>
              <a:rPr kumimoji="0" lang="zh-CN" altLang="en-US" sz="30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货币</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为主要计量单位；</a:t>
            </a:r>
            <a:endPar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以真实、合法的</a:t>
            </a:r>
            <a:r>
              <a:rPr kumimoji="0" lang="zh-CN" altLang="en-US" sz="30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会计凭证</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为依据；</a:t>
            </a:r>
            <a:endPar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30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有一套专门的方法</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：会计核算、会计分析、会计考核、会计预测、会计决策、会计控制等；</a:t>
            </a:r>
            <a:endPar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对经济活动的管理具有</a:t>
            </a:r>
            <a:r>
              <a:rPr kumimoji="0" lang="zh-CN" altLang="en-US" sz="30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连续性</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30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系统性</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30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全面性</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和</a:t>
            </a:r>
            <a:r>
              <a:rPr kumimoji="0" lang="zh-CN" altLang="en-US" sz="30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综合性</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a:t>
            </a:r>
            <a:endPar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6947">
                                            <p:txEl>
                                              <p:charRg st="12" end="2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6947">
                                            <p:txEl>
                                              <p:charRg st="24" end="4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6947">
                                            <p:txEl>
                                              <p:charRg st="40" end="7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6947">
                                            <p:txEl>
                                              <p:charRg st="78" end="9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Rectangle 2"/>
          <p:cNvSpPr/>
          <p:nvPr/>
        </p:nvSpPr>
        <p:spPr>
          <a:xfrm>
            <a:off x="2063750" y="1268413"/>
            <a:ext cx="8001000" cy="676275"/>
          </a:xfrm>
          <a:prstGeom prst="rect">
            <a:avLst/>
          </a:prstGeom>
          <a:noFill/>
          <a:ln w="9525">
            <a:noFill/>
          </a:ln>
        </p:spPr>
        <p:txBody>
          <a:bodyPr anchor="ctr" anchorCtr="0"/>
          <a:p>
            <a:r>
              <a:rPr lang="zh-CN" altLang="en-US" sz="3600" b="1" dirty="0">
                <a:solidFill>
                  <a:srgbClr val="FF0000"/>
                </a:solidFill>
                <a:latin typeface="宋体" panose="02010600030101010101" pitchFamily="2" charset="-122"/>
                <a:ea typeface="黑体" panose="02010609060101010101" pitchFamily="49" charset="-122"/>
              </a:rPr>
              <a:t>第一章  总论</a:t>
            </a:r>
            <a:endParaRPr lang="zh-CN" altLang="en-US" sz="3600" b="1" dirty="0">
              <a:solidFill>
                <a:srgbClr val="FF0000"/>
              </a:solidFill>
              <a:latin typeface="宋体" panose="02010600030101010101" pitchFamily="2" charset="-122"/>
              <a:ea typeface="黑体" panose="02010609060101010101" pitchFamily="49" charset="-122"/>
            </a:endParaRPr>
          </a:p>
        </p:txBody>
      </p:sp>
      <p:sp>
        <p:nvSpPr>
          <p:cNvPr id="65546" name="Rectangle 10"/>
          <p:cNvSpPr>
            <a:spLocks noGrp="1"/>
          </p:cNvSpPr>
          <p:nvPr>
            <p:ph type="subTitle" idx="1"/>
          </p:nvPr>
        </p:nvSpPr>
        <p:spPr>
          <a:xfrm>
            <a:off x="3881755" y="2718435"/>
            <a:ext cx="6238240" cy="3941445"/>
          </a:xfrm>
          <a:ln w="57150" cmpd="thinThick">
            <a:solidFill>
              <a:srgbClr val="20517C"/>
            </a:solidFill>
            <a:miter/>
          </a:ln>
        </p:spPr>
        <p:txBody>
          <a:bodyPr vert="horz" wrap="square" lIns="91440" tIns="45720" rIns="91440" bIns="45720" anchor="t" anchorCtr="0"/>
          <a:p>
            <a:pPr marL="444500" indent="-444500" algn="just" eaLnBrk="1" hangingPunct="1">
              <a:lnSpc>
                <a:spcPct val="150000"/>
              </a:lnSpc>
              <a:buClr>
                <a:srgbClr val="FF0000"/>
              </a:buClr>
              <a:buSzTx/>
              <a:buFont typeface="Wingdings" panose="05000000000000000000" pitchFamily="2" charset="2"/>
              <a:buChar char="p"/>
            </a:pPr>
            <a:r>
              <a:rPr lang="zh-CN" altLang="en-US" sz="3000" dirty="0">
                <a:solidFill>
                  <a:srgbClr val="000000"/>
                </a:solidFill>
                <a:latin typeface="楷体" panose="02010609060101010101" pitchFamily="49" charset="-122"/>
                <a:ea typeface="楷体" panose="02010609060101010101" pitchFamily="49" charset="-122"/>
                <a:cs typeface="+mn-cs"/>
              </a:rPr>
              <a:t>会计的含义；</a:t>
            </a:r>
            <a:endParaRPr lang="en-US" altLang="zh-CN"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zh-CN" altLang="en-US" sz="3000" dirty="0">
                <a:solidFill>
                  <a:srgbClr val="000000"/>
                </a:solidFill>
                <a:latin typeface="楷体" panose="02010609060101010101" pitchFamily="49" charset="-122"/>
                <a:ea typeface="楷体" panose="02010609060101010101" pitchFamily="49" charset="-122"/>
                <a:cs typeface="+mn-cs"/>
              </a:rPr>
              <a:t>会计对象；</a:t>
            </a:r>
            <a:endParaRPr lang="en-US" altLang="zh-CN"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zh-CN" altLang="en-US" sz="3000" dirty="0">
                <a:solidFill>
                  <a:srgbClr val="000000"/>
                </a:solidFill>
                <a:latin typeface="楷体" panose="02010609060101010101" pitchFamily="49" charset="-122"/>
                <a:ea typeface="楷体" panose="02010609060101010101" pitchFamily="49" charset="-122"/>
                <a:cs typeface="+mn-cs"/>
              </a:rPr>
              <a:t>会计核算的基本前提；</a:t>
            </a: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zh-CN" altLang="en-US" sz="3000" dirty="0">
                <a:solidFill>
                  <a:srgbClr val="000000"/>
                </a:solidFill>
                <a:latin typeface="楷体" panose="02010609060101010101" pitchFamily="49" charset="-122"/>
                <a:ea typeface="楷体" panose="02010609060101010101" pitchFamily="49" charset="-122"/>
                <a:cs typeface="+mn-cs"/>
              </a:rPr>
              <a:t>会计信息质量要求；</a:t>
            </a: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r>
              <a:rPr lang="zh-CN" altLang="en-US" sz="3000" dirty="0">
                <a:solidFill>
                  <a:srgbClr val="000000"/>
                </a:solidFill>
                <a:latin typeface="楷体" panose="02010609060101010101" pitchFamily="49" charset="-122"/>
                <a:ea typeface="楷体" panose="02010609060101010101" pitchFamily="49" charset="-122"/>
                <a:cs typeface="+mn-cs"/>
              </a:rPr>
              <a:t>会计核算的基本程序和方法。</a:t>
            </a: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Clr>
                <a:srgbClr val="FF0000"/>
              </a:buClr>
              <a:buSzTx/>
              <a:buFont typeface="Wingdings" panose="05000000000000000000" pitchFamily="2" charset="2"/>
              <a:buChar char="p"/>
            </a:pP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SzTx/>
              <a:buFont typeface="Wingdings 2" panose="05020102010507070707" pitchFamily="18" charset="2"/>
              <a:buNone/>
            </a:pPr>
            <a:endParaRPr lang="zh-CN" altLang="en-US" sz="3000" dirty="0">
              <a:solidFill>
                <a:srgbClr val="000000"/>
              </a:solidFill>
              <a:latin typeface="楷体" panose="02010609060101010101" pitchFamily="49" charset="-122"/>
              <a:ea typeface="楷体" panose="02010609060101010101" pitchFamily="49" charset="-122"/>
              <a:cs typeface="+mn-cs"/>
            </a:endParaRPr>
          </a:p>
          <a:p>
            <a:pPr marL="444500" indent="-444500" algn="just" eaLnBrk="1" hangingPunct="1">
              <a:lnSpc>
                <a:spcPct val="150000"/>
              </a:lnSpc>
              <a:buSzTx/>
              <a:buFontTx/>
              <a:buChar char="•"/>
            </a:pPr>
            <a:endParaRPr lang="en-US" altLang="zh-CN" sz="3000" dirty="0">
              <a:solidFill>
                <a:srgbClr val="000000"/>
              </a:solidFill>
              <a:latin typeface="楷体" panose="02010609060101010101" pitchFamily="49" charset="-122"/>
              <a:ea typeface="楷体" panose="02010609060101010101" pitchFamily="49" charset="-122"/>
              <a:cs typeface="+mn-cs"/>
            </a:endParaRPr>
          </a:p>
        </p:txBody>
      </p:sp>
      <p:sp>
        <p:nvSpPr>
          <p:cNvPr id="16387" name="Text Box 11"/>
          <p:cNvSpPr txBox="1"/>
          <p:nvPr/>
        </p:nvSpPr>
        <p:spPr>
          <a:xfrm>
            <a:off x="2492375" y="2957830"/>
            <a:ext cx="675005" cy="2846705"/>
          </a:xfrm>
          <a:prstGeom prst="rect">
            <a:avLst/>
          </a:prstGeom>
          <a:noFill/>
          <a:ln w="9525">
            <a:noFill/>
          </a:ln>
        </p:spPr>
        <p:txBody>
          <a:bodyPr vert="eaVert" wrap="square" anchor="t" anchorCtr="0">
            <a:spAutoFit/>
          </a:bodyPr>
          <a:p>
            <a:pPr algn="ctr">
              <a:spcBef>
                <a:spcPct val="50000"/>
              </a:spcBef>
            </a:pPr>
            <a:r>
              <a:rPr lang="zh-CN" altLang="en-US" sz="3200" b="1" dirty="0">
                <a:solidFill>
                  <a:srgbClr val="0000FF"/>
                </a:solidFill>
                <a:latin typeface="楷体" panose="02010609060101010101" pitchFamily="49" charset="-122"/>
                <a:ea typeface="楷体" panose="02010609060101010101" pitchFamily="49" charset="-122"/>
              </a:rPr>
              <a:t>学习内容</a:t>
            </a:r>
            <a:endParaRPr lang="zh-CN" altLang="en-US" sz="3200" b="1" dirty="0">
              <a:solidFill>
                <a:srgbClr val="0000FF"/>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5546">
                                            <p:txEl>
                                              <p:charRg st="0" end="7"/>
                                            </p:txEl>
                                          </p:spTgt>
                                        </p:tgtEl>
                                        <p:attrNameLst>
                                          <p:attrName>style.visibility</p:attrName>
                                        </p:attrNameLst>
                                      </p:cBhvr>
                                      <p:to>
                                        <p:strVal val="visible"/>
                                      </p:to>
                                    </p:set>
                                    <p:anim calcmode="lin" valueType="num">
                                      <p:cBhvr additive="base">
                                        <p:cTn id="7" dur="500" fill="hold"/>
                                        <p:tgtEl>
                                          <p:spTgt spid="65546">
                                            <p:txEl>
                                              <p:charRg st="0"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5546">
                                            <p:txEl>
                                              <p:charRg st="0" end="7"/>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5546">
                                            <p:txEl>
                                              <p:charRg st="7" end="14"/>
                                            </p:txEl>
                                          </p:spTgt>
                                        </p:tgtEl>
                                        <p:attrNameLst>
                                          <p:attrName>style.visibility</p:attrName>
                                        </p:attrNameLst>
                                      </p:cBhvr>
                                      <p:to>
                                        <p:strVal val="visible"/>
                                      </p:to>
                                    </p:set>
                                    <p:anim calcmode="lin" valueType="num">
                                      <p:cBhvr additive="base">
                                        <p:cTn id="12" dur="500" fill="hold"/>
                                        <p:tgtEl>
                                          <p:spTgt spid="65546">
                                            <p:txEl>
                                              <p:charRg st="7" end="14"/>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5546">
                                            <p:txEl>
                                              <p:charRg st="7" end="14"/>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5546">
                                            <p:txEl>
                                              <p:charRg st="2" end="2"/>
                                            </p:txEl>
                                          </p:spTgt>
                                        </p:tgtEl>
                                        <p:attrNameLst>
                                          <p:attrName>style.visibility</p:attrName>
                                        </p:attrNameLst>
                                      </p:cBhvr>
                                      <p:to>
                                        <p:strVal val="visible"/>
                                      </p:to>
                                    </p:set>
                                    <p:anim calcmode="lin" valueType="num">
                                      <p:cBhvr additive="base">
                                        <p:cTn id="17" dur="500" fill="hold"/>
                                        <p:tgtEl>
                                          <p:spTgt spid="65546">
                                            <p:txEl>
                                              <p:char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5546">
                                            <p:txEl>
                                              <p:char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65546">
                                            <p:txEl>
                                              <p:charRg st="3" end="3"/>
                                            </p:txEl>
                                          </p:spTgt>
                                        </p:tgtEl>
                                        <p:attrNameLst>
                                          <p:attrName>style.visibility</p:attrName>
                                        </p:attrNameLst>
                                      </p:cBhvr>
                                      <p:to>
                                        <p:strVal val="visible"/>
                                      </p:to>
                                    </p:set>
                                    <p:anim calcmode="lin" valueType="num">
                                      <p:cBhvr additive="base">
                                        <p:cTn id="22" dur="500" fill="hold"/>
                                        <p:tgtEl>
                                          <p:spTgt spid="65546">
                                            <p:txEl>
                                              <p:char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5546">
                                            <p:txEl>
                                              <p:char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65546">
                                            <p:txEl>
                                              <p:charRg st="4" end="4"/>
                                            </p:txEl>
                                          </p:spTgt>
                                        </p:tgtEl>
                                        <p:attrNameLst>
                                          <p:attrName>style.visibility</p:attrName>
                                        </p:attrNameLst>
                                      </p:cBhvr>
                                      <p:to>
                                        <p:strVal val="visible"/>
                                      </p:to>
                                    </p:set>
                                    <p:anim calcmode="lin" valueType="num">
                                      <p:cBhvr additive="base">
                                        <p:cTn id="27" dur="500" fill="hold"/>
                                        <p:tgtEl>
                                          <p:spTgt spid="65546">
                                            <p:txEl>
                                              <p:char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5546">
                                            <p:txEl>
                                              <p:char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68610"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Times New Roman" panose="02020603050405020304" pitchFamily="18" charset="0"/>
              </a:rPr>
              <a:t>第一节   会计的含义</a:t>
            </a:r>
            <a:endParaRPr lang="zh-CN" altLang="en-US" sz="3200" dirty="0">
              <a:solidFill>
                <a:srgbClr val="FF0000"/>
              </a:solidFill>
              <a:latin typeface="Times New Roman" panose="02020603050405020304" pitchFamily="18" charset="0"/>
            </a:endParaRPr>
          </a:p>
        </p:txBody>
      </p:sp>
      <p:sp>
        <p:nvSpPr>
          <p:cNvPr id="466947" name="Rectangle 3"/>
          <p:cNvSpPr>
            <a:spLocks noGrp="1" noChangeArrowheads="1"/>
          </p:cNvSpPr>
          <p:nvPr>
            <p:ph idx="1"/>
          </p:nvPr>
        </p:nvSpPr>
        <p:spPr>
          <a:xfrm>
            <a:off x="776605" y="1196975"/>
            <a:ext cx="9534525" cy="5022850"/>
          </a:xfrm>
        </p:spPr>
        <p:txBody>
          <a:bodyPr vert="horz" wrap="square" lIns="91440" tIns="45720" rIns="91440" bIns="45720" numCol="1" anchor="t" anchorCtr="0" compatLnSpc="1"/>
          <a:lstStyle/>
          <a:p>
            <a:pPr marL="469900" marR="0" lvl="0" indent="-469900" algn="l" defTabSz="914400" rtl="0" eaLnBrk="1" fontAlgn="base" latinLnBrk="0" hangingPunct="1">
              <a:lnSpc>
                <a:spcPct val="139000"/>
              </a:lnSpc>
              <a:spcBef>
                <a:spcPts val="20"/>
              </a:spcBef>
              <a:spcAft>
                <a:spcPts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a:ln>
                  <a:noFill/>
                </a:ln>
                <a:solidFill>
                  <a:srgbClr val="FF0000"/>
                </a:solidFill>
                <a:effectLst/>
                <a:uLnTx/>
                <a:uFillTx/>
                <a:latin typeface="+mn-ea"/>
                <a:ea typeface="+mn-ea"/>
                <a:cs typeface="+mn-cs"/>
              </a:rPr>
              <a:t>四、会计的特点</a:t>
            </a:r>
            <a:endParaRPr kumimoji="0" lang="en-US" altLang="zh-CN" sz="2800" b="1" i="0" u="none" strike="noStrike" kern="0" cap="none" spc="0" normalizeH="0" baseline="0" noProof="0" dirty="0">
              <a:ln>
                <a:noFill/>
              </a:ln>
              <a:solidFill>
                <a:srgbClr val="FF0000"/>
              </a:solidFill>
              <a:effectLst/>
              <a:uLnTx/>
              <a:uFillTx/>
              <a:latin typeface="+mn-ea"/>
              <a:ea typeface="+mn-ea"/>
              <a:cs typeface="+mn-cs"/>
            </a:endParaRPr>
          </a:p>
          <a:p>
            <a:pPr marL="908050" marR="0" lvl="1" indent="-436880" algn="l" defTabSz="914400" rtl="0" eaLnBrk="1" fontAlgn="base" latinLnBrk="0" hangingPunct="1">
              <a:lnSpc>
                <a:spcPct val="139000"/>
              </a:lnSpc>
              <a:spcBef>
                <a:spcPts val="20"/>
              </a:spcBef>
              <a:spcAft>
                <a:spcPts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连续性：</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对发生的经济业务，按</a:t>
            </a:r>
            <a:r>
              <a:rPr kumimoji="0" lang="zh-CN" altLang="en-US" sz="2800" b="1" i="0" u="none" strike="noStrike" kern="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ea"/>
              </a:rPr>
              <a:t>时间顺序</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不间断记录；</a:t>
            </a: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39000"/>
              </a:lnSpc>
              <a:spcBef>
                <a:spcPts val="20"/>
              </a:spcBef>
              <a:spcAft>
                <a:spcPts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系统性：</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将会计对象按</a:t>
            </a:r>
            <a:r>
              <a:rPr kumimoji="0" lang="zh-CN" altLang="en-US" sz="2800" b="1" i="0" u="none" strike="noStrike" kern="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ea"/>
              </a:rPr>
              <a:t>科学方法分类与汇总</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a:t>
            </a: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39000"/>
              </a:lnSpc>
              <a:spcBef>
                <a:spcPts val="20"/>
              </a:spcBef>
              <a:spcAft>
                <a:spcPts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全面性：</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把属于会计对象的</a:t>
            </a:r>
            <a:r>
              <a:rPr kumimoji="0" lang="zh-CN" altLang="en-US" sz="2800" b="1" i="0" u="none" strike="noStrike" kern="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ea"/>
              </a:rPr>
              <a:t>全部经济业务</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加以记录，如外延业务；</a:t>
            </a: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39000"/>
              </a:lnSpc>
              <a:spcBef>
                <a:spcPts val="20"/>
              </a:spcBef>
              <a:spcAft>
                <a:spcPts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综合性：</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经济业务进行</a:t>
            </a:r>
            <a:r>
              <a:rPr kumimoji="0" lang="zh-CN" altLang="en-US" sz="2800" b="1" i="0" u="none" strike="noStrike" kern="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ea"/>
              </a:rPr>
              <a:t>货币汇总</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，反映各项总括价值指标。</a:t>
            </a:r>
            <a:endPar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6947">
                                            <p:txEl>
                                              <p:charRg st="8" end="3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6947">
                                            <p:txEl>
                                              <p:charRg st="33" end="5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6947">
                                            <p:txEl>
                                              <p:charRg st="54" end="8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6947">
                                            <p:txEl>
                                              <p:charRg st="84" end="1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43010"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Times New Roman" panose="02020603050405020304" pitchFamily="18" charset="0"/>
              </a:rPr>
              <a:t>第一节   会计的含义</a:t>
            </a:r>
            <a:endParaRPr lang="zh-CN" altLang="en-US" sz="3200" dirty="0">
              <a:solidFill>
                <a:srgbClr val="FF0000"/>
              </a:solidFill>
              <a:latin typeface="Times New Roman" panose="02020603050405020304" pitchFamily="18" charset="0"/>
            </a:endParaRPr>
          </a:p>
        </p:txBody>
      </p:sp>
      <p:sp>
        <p:nvSpPr>
          <p:cNvPr id="25604" name="Rectangle 3"/>
          <p:cNvSpPr>
            <a:spLocks noGrp="1" noChangeArrowheads="1"/>
          </p:cNvSpPr>
          <p:nvPr>
            <p:ph idx="1"/>
          </p:nvPr>
        </p:nvSpPr>
        <p:spPr>
          <a:xfrm>
            <a:off x="825500" y="1196975"/>
            <a:ext cx="9519285" cy="4916805"/>
          </a:xfrm>
          <a:solidFill>
            <a:schemeClr val="bg1"/>
          </a:solidFill>
        </p:spPr>
        <p:txBody>
          <a:bodyPr vert="horz" wrap="square" lIns="91440" tIns="45720" rIns="91440" bIns="45720" numCol="1" anchor="t" anchorCtr="0" compatLnSpc="1"/>
          <a:lstStyle/>
          <a:p>
            <a:pPr marL="469900" marR="0" lvl="0" indent="-469900" algn="l" defTabSz="914400" rtl="0" eaLnBrk="1" fontAlgn="base" latinLnBrk="0" hangingPunct="1">
              <a:lnSpc>
                <a:spcPct val="145000"/>
              </a:lnSpc>
              <a:spcBef>
                <a:spcPts val="20"/>
              </a:spcBef>
              <a:spcAft>
                <a:spcPts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a:ln>
                  <a:noFill/>
                </a:ln>
                <a:solidFill>
                  <a:srgbClr val="FF0000"/>
                </a:solidFill>
                <a:effectLst/>
                <a:uLnTx/>
                <a:uFillTx/>
                <a:latin typeface="+mn-ea"/>
                <a:ea typeface="+mn-ea"/>
                <a:cs typeface="+mn-cs"/>
              </a:rPr>
              <a:t>五、会计的定义 </a:t>
            </a:r>
            <a:endParaRPr kumimoji="0" lang="en-US" altLang="zh-CN" sz="2800" b="1" i="0" u="none" strike="noStrike" kern="0" cap="none" spc="0" normalizeH="0" baseline="0" noProof="0" dirty="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45000"/>
              </a:lnSpc>
              <a:spcBef>
                <a:spcPts val="20"/>
              </a:spcBef>
              <a:spcAft>
                <a:spcPts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会计是以</a:t>
            </a:r>
            <a:r>
              <a:rPr kumimoji="0" lang="zh-CN" altLang="en-US" sz="28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rPr>
              <a:t>货币</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为主要</a:t>
            </a:r>
            <a:r>
              <a:rPr kumimoji="0" lang="zh-CN" altLang="en-US" sz="28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rPr>
              <a:t>计量单位</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45000"/>
              </a:lnSpc>
              <a:spcBef>
                <a:spcPts val="20"/>
              </a:spcBef>
              <a:spcAft>
                <a:spcPts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以经济</a:t>
            </a:r>
            <a:r>
              <a:rPr kumimoji="0" lang="zh-CN" altLang="en-US" sz="2800" b="1" i="0" u="none" strike="noStrike" kern="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cs"/>
              </a:rPr>
              <a:t>业务发生时</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所取得的</a:t>
            </a:r>
            <a:r>
              <a:rPr kumimoji="0" lang="zh-CN" altLang="en-US" sz="2800" b="1" i="0" u="none" strike="noStrike" kern="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cs"/>
              </a:rPr>
              <a:t>凭证</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为会计</a:t>
            </a:r>
            <a:r>
              <a:rPr kumimoji="0" lang="zh-CN" altLang="en-US" sz="2800" b="1" i="0" u="none" strike="noStrike" kern="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cs"/>
              </a:rPr>
              <a:t>核算依据</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45000"/>
              </a:lnSpc>
              <a:spcBef>
                <a:spcPts val="20"/>
              </a:spcBef>
              <a:spcAft>
                <a:spcPts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运用一系列专门方法，对</a:t>
            </a:r>
            <a:r>
              <a:rPr kumimoji="0" lang="zh-CN" altLang="en-US" sz="2800" b="1" i="0" u="none" strike="noStrike" kern="0" cap="none" spc="0" normalizeH="0" baseline="0" noProof="0" dirty="0">
                <a:ln>
                  <a:noFill/>
                </a:ln>
                <a:solidFill>
                  <a:srgbClr val="0070C0"/>
                </a:solidFill>
                <a:effectLst/>
                <a:uLnTx/>
                <a:uFillTx/>
                <a:latin typeface="楷体" panose="02010609060101010101" pitchFamily="49" charset="-122"/>
                <a:ea typeface="楷体" panose="02010609060101010101" pitchFamily="49" charset="-122"/>
                <a:cs typeface="+mn-cs"/>
              </a:rPr>
              <a:t>特定会计主体</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的经济活动进行连续、系统、全面、综合的</a:t>
            </a:r>
            <a:r>
              <a:rPr kumimoji="0" lang="zh-CN" altLang="en-US" sz="2800" b="1" i="0" u="none" strike="noStrike" kern="0" cap="none" spc="0" normalizeH="0" baseline="0" noProof="0" dirty="0">
                <a:ln>
                  <a:noFill/>
                </a:ln>
                <a:solidFill>
                  <a:srgbClr val="0070C0"/>
                </a:solidFill>
                <a:effectLst/>
                <a:uLnTx/>
                <a:uFillTx/>
                <a:latin typeface="楷体" panose="02010609060101010101" pitchFamily="49" charset="-122"/>
                <a:ea typeface="楷体" panose="02010609060101010101" pitchFamily="49" charset="-122"/>
                <a:cs typeface="+mn-cs"/>
              </a:rPr>
              <a:t>核算与监督</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45000"/>
              </a:lnSpc>
              <a:spcBef>
                <a:spcPts val="20"/>
              </a:spcBef>
              <a:spcAft>
                <a:spcPts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向会计信息使用者</a:t>
            </a:r>
            <a:r>
              <a:rPr kumimoji="0" lang="zh-CN" altLang="en-US" sz="2800" b="1" i="0" u="none" strike="noStrike" kern="0" cap="none" spc="0" normalizeH="0" baseline="0" noProof="0" dirty="0">
                <a:ln>
                  <a:noFill/>
                </a:ln>
                <a:solidFill>
                  <a:srgbClr val="F907FF"/>
                </a:solidFill>
                <a:effectLst/>
                <a:uLnTx/>
                <a:uFillTx/>
                <a:latin typeface="楷体" panose="02010609060101010101" pitchFamily="49" charset="-122"/>
                <a:ea typeface="楷体" panose="02010609060101010101" pitchFamily="49" charset="-122"/>
                <a:cs typeface="+mn-cs"/>
              </a:rPr>
              <a:t>提供有用的会计信息</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，并参与经济</a:t>
            </a:r>
            <a:r>
              <a:rPr kumimoji="0" lang="zh-CN" altLang="en-US" sz="2800" b="1" i="0" u="none" strike="noStrike" kern="0" cap="none" spc="0" normalizeH="0" baseline="0" noProof="0" dirty="0">
                <a:ln>
                  <a:noFill/>
                </a:ln>
                <a:solidFill>
                  <a:srgbClr val="F907FF"/>
                </a:solidFill>
                <a:effectLst/>
                <a:uLnTx/>
                <a:uFillTx/>
                <a:latin typeface="楷体" panose="02010609060101010101" pitchFamily="49" charset="-122"/>
                <a:ea typeface="楷体" panose="02010609060101010101" pitchFamily="49" charset="-122"/>
                <a:cs typeface="+mn-cs"/>
              </a:rPr>
              <a:t>预测和决策</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，以</a:t>
            </a:r>
            <a:r>
              <a:rPr kumimoji="0" lang="zh-CN" altLang="en-US" sz="2800" b="1" i="0" u="none" strike="noStrike" kern="0" cap="none" spc="0" normalizeH="0" baseline="0" noProof="0" dirty="0">
                <a:ln>
                  <a:noFill/>
                </a:ln>
                <a:solidFill>
                  <a:srgbClr val="F907FF"/>
                </a:solidFill>
                <a:effectLst/>
                <a:uLnTx/>
                <a:uFillTx/>
                <a:latin typeface="楷体" panose="02010609060101010101" pitchFamily="49" charset="-122"/>
                <a:ea typeface="楷体" panose="02010609060101010101" pitchFamily="49" charset="-122"/>
                <a:cs typeface="+mn-cs"/>
              </a:rPr>
              <a:t>提高经济效益</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的一种</a:t>
            </a:r>
            <a:r>
              <a:rPr kumimoji="0" lang="zh-CN" altLang="en-US" sz="2800" b="1" i="0" u="none" strike="noStrike" kern="0" cap="none" spc="0" normalizeH="0" baseline="0" noProof="0" dirty="0">
                <a:ln>
                  <a:noFill/>
                </a:ln>
                <a:solidFill>
                  <a:srgbClr val="FF0000"/>
                </a:solidFill>
                <a:effectLst/>
                <a:uLnTx/>
                <a:uFillTx/>
                <a:latin typeface="黑体" panose="02010609060101010101" pitchFamily="49" charset="-122"/>
                <a:ea typeface="+mn-ea"/>
                <a:cs typeface="+mn-cs"/>
              </a:rPr>
              <a:t>经济管理</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活动。 </a:t>
            </a:r>
            <a:endPar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4">
                                            <p:txEl>
                                              <p:charRg st="11" end="2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604">
                                            <p:txEl>
                                              <p:charRg st="26" end="49"/>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604">
                                            <p:txEl>
                                              <p:charRg st="49" end="9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604">
                                            <p:txEl>
                                              <p:charRg st="92" end="14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7" name="矩形 2"/>
          <p:cNvSpPr/>
          <p:nvPr/>
        </p:nvSpPr>
        <p:spPr>
          <a:xfrm>
            <a:off x="839470" y="1202055"/>
            <a:ext cx="8458200" cy="521970"/>
          </a:xfrm>
          <a:prstGeom prst="rect">
            <a:avLst/>
          </a:prstGeom>
          <a:noFill/>
          <a:ln w="9525">
            <a:noFill/>
          </a:ln>
        </p:spPr>
        <p:txBody>
          <a:bodyPr anchor="t" anchorCtr="0">
            <a:spAutoFit/>
          </a:bodyPr>
          <a:p>
            <a:pPr eaLnBrk="0" hangingPunct="0">
              <a:lnSpc>
                <a:spcPct val="100000"/>
              </a:lnSpc>
            </a:pPr>
            <a:r>
              <a:rPr lang="zh-CN" altLang="en-US" sz="2800" b="1" dirty="0">
                <a:solidFill>
                  <a:srgbClr val="FF0000"/>
                </a:solidFill>
                <a:latin typeface="Arial" panose="020B0604020202020204" pitchFamily="34" charset="0"/>
                <a:ea typeface="黑体" panose="02010609060101010101" pitchFamily="49" charset="-122"/>
              </a:rPr>
              <a:t>一</a:t>
            </a:r>
            <a:r>
              <a:rPr lang="zh-CN" altLang="zh-CN" sz="2800" b="1" dirty="0">
                <a:solidFill>
                  <a:srgbClr val="FF0000"/>
                </a:solidFill>
                <a:latin typeface="Arial" panose="020B0604020202020204" pitchFamily="34" charset="0"/>
                <a:ea typeface="黑体" panose="02010609060101010101" pitchFamily="49" charset="-122"/>
              </a:rPr>
              <a:t>、会计对象</a:t>
            </a:r>
            <a:endParaRPr lang="zh-CN" altLang="en-US" sz="2800" b="1" dirty="0">
              <a:solidFill>
                <a:srgbClr val="FF0000"/>
              </a:solidFill>
              <a:latin typeface="Arial" panose="020B0604020202020204" pitchFamily="34" charset="0"/>
              <a:ea typeface="黑体" panose="02010609060101010101" pitchFamily="49" charset="-122"/>
            </a:endParaRPr>
          </a:p>
        </p:txBody>
      </p:sp>
      <p:sp>
        <p:nvSpPr>
          <p:cNvPr id="4" name="Text Box 2"/>
          <p:cNvSpPr txBox="1"/>
          <p:nvPr/>
        </p:nvSpPr>
        <p:spPr>
          <a:xfrm>
            <a:off x="2135188" y="1866900"/>
            <a:ext cx="7993062" cy="914400"/>
          </a:xfrm>
          <a:prstGeom prst="rect">
            <a:avLst/>
          </a:prstGeom>
          <a:noFill/>
          <a:ln w="76200" cap="flat" cmpd="tri">
            <a:solidFill>
              <a:srgbClr val="FFCC00"/>
            </a:solidFill>
            <a:prstDash val="solid"/>
            <a:miter/>
            <a:headEnd type="none" w="med" len="med"/>
            <a:tailEnd type="none" w="med" len="med"/>
          </a:ln>
        </p:spPr>
        <p:txBody>
          <a:bodyPr tIns="82800" bIns="82800" anchor="ctr" anchorCtr="0"/>
          <a:p>
            <a:pPr algn="ctr">
              <a:spcBef>
                <a:spcPct val="50000"/>
              </a:spcBef>
            </a:pPr>
            <a:r>
              <a:rPr lang="en-US" altLang="zh-CN" sz="2800" dirty="0">
                <a:solidFill>
                  <a:srgbClr val="000000"/>
                </a:solidFill>
                <a:latin typeface="楷体" panose="02010609060101010101" pitchFamily="49" charset="-122"/>
                <a:ea typeface="楷体" panose="02010609060101010101" pitchFamily="49" charset="-122"/>
              </a:rPr>
              <a:t>——</a:t>
            </a:r>
            <a:r>
              <a:rPr lang="zh-CN" altLang="en-US" sz="2800" dirty="0">
                <a:solidFill>
                  <a:srgbClr val="000000"/>
                </a:solidFill>
                <a:latin typeface="楷体" panose="02010609060101010101" pitchFamily="49" charset="-122"/>
                <a:ea typeface="楷体" panose="02010609060101010101" pitchFamily="49" charset="-122"/>
              </a:rPr>
              <a:t>指会计核算和监督的内容，即资金运动</a:t>
            </a:r>
            <a:endParaRPr lang="zh-CN" altLang="en-US" sz="2800" dirty="0">
              <a:solidFill>
                <a:srgbClr val="000000"/>
              </a:solidFill>
              <a:latin typeface="楷体" panose="02010609060101010101" pitchFamily="49" charset="-122"/>
              <a:ea typeface="楷体" panose="02010609060101010101" pitchFamily="49" charset="-122"/>
            </a:endParaRPr>
          </a:p>
        </p:txBody>
      </p:sp>
      <p:sp>
        <p:nvSpPr>
          <p:cNvPr id="5" name="AutoShape 5"/>
          <p:cNvSpPr>
            <a:spLocks noChangeArrowheads="1"/>
          </p:cNvSpPr>
          <p:nvPr/>
        </p:nvSpPr>
        <p:spPr bwMode="auto">
          <a:xfrm>
            <a:off x="2135188" y="3429000"/>
            <a:ext cx="7993063" cy="2447925"/>
          </a:xfrm>
          <a:prstGeom prst="roundRect">
            <a:avLst>
              <a:gd name="adj" fmla="val 16667"/>
            </a:avLst>
          </a:prstGeom>
        </p:spPr>
        <p:style>
          <a:lnRef idx="2">
            <a:schemeClr val="accent1"/>
          </a:lnRef>
          <a:fillRef idx="1">
            <a:schemeClr val="lt1"/>
          </a:fillRef>
          <a:effectRef idx="0">
            <a:schemeClr val="accent1"/>
          </a:effectRef>
          <a:fontRef idx="minor">
            <a:schemeClr val="dk1"/>
          </a:fontRef>
        </p:style>
        <p:txBody>
          <a:bodyPr anchor="ct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zh-CN" sz="2800" b="1" i="0" u="none" strike="noStrike" kern="120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cs"/>
              </a:rPr>
              <a:t>资金</a:t>
            </a:r>
            <a:r>
              <a:rPr kumimoji="0" lang="zh-CN" altLang="en-US" sz="2800" b="1" i="0" u="none" strike="noStrike" kern="120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财产物资的货币表现。</a:t>
            </a:r>
            <a:endPar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cs"/>
              </a:rPr>
              <a:t>资金</a:t>
            </a:r>
            <a:r>
              <a:rPr kumimoji="0" lang="zh-CN" altLang="zh-CN" sz="2800" b="1" i="0" u="none" strike="noStrike" kern="120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cs"/>
              </a:rPr>
              <a:t>运动</a:t>
            </a:r>
            <a:r>
              <a:rPr kumimoji="0" lang="zh-CN" altLang="en-US" sz="2800" b="1" i="0" u="none" strike="noStrike" kern="120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社会再生产过程中</a:t>
            </a:r>
            <a:r>
              <a:rPr kumimoji="0" lang="zh-CN" altLang="zh-CN" sz="2800" b="1" i="0" u="none" strike="noStrike" kern="120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rPr>
              <a:t>资金</a:t>
            </a:r>
            <a:r>
              <a:rPr kumimoji="0" lang="zh-CN" altLang="en-US" sz="2800" b="1" i="0" u="none" strike="noStrike" kern="120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rPr>
              <a:t>形态上</a:t>
            </a:r>
            <a:r>
              <a:rPr kumimoji="0" lang="zh-CN" altLang="zh-CN"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的</a:t>
            </a:r>
            <a:r>
              <a:rPr kumimoji="0" lang="zh-CN" altLang="en-US"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变换以及</a:t>
            </a:r>
            <a:r>
              <a:rPr kumimoji="0" lang="zh-CN" altLang="zh-CN" sz="2800" b="1" i="0" u="none" strike="noStrike" kern="120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rPr>
              <a:t>数量上的增减</a:t>
            </a:r>
            <a:r>
              <a:rPr kumimoji="0" lang="zh-CN" altLang="zh-CN"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变化。</a:t>
            </a:r>
            <a:endParaRPr kumimoji="0" lang="en-US" altLang="zh-CN"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50000"/>
              </a:lnSpc>
              <a:spcBef>
                <a:spcPct val="0"/>
              </a:spcBef>
              <a:spcAft>
                <a:spcPct val="0"/>
              </a:spcAft>
              <a:buClrTx/>
              <a:buSzTx/>
              <a:buFontTx/>
              <a:buNone/>
              <a:defRPr/>
            </a:pPr>
            <a:r>
              <a:rPr kumimoji="0" lang="en-US" altLang="zh-CN" sz="2800" b="1" i="0" u="none" strike="noStrike" kern="120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120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rPr>
              <a:t>资金形态：</a:t>
            </a:r>
            <a:r>
              <a:rPr kumimoji="0" lang="zh-CN" altLang="en-US"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实物形态、价值形态。</a:t>
            </a:r>
            <a:endParaRPr kumimoji="0" lang="zh-CN" altLang="en-US"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endParaRPr>
          </a:p>
        </p:txBody>
      </p:sp>
      <p:sp>
        <p:nvSpPr>
          <p:cNvPr id="6" name="AutoShape 6"/>
          <p:cNvSpPr>
            <a:spLocks noChangeArrowheads="1"/>
          </p:cNvSpPr>
          <p:nvPr/>
        </p:nvSpPr>
        <p:spPr bwMode="auto">
          <a:xfrm>
            <a:off x="6024563" y="2924175"/>
            <a:ext cx="300038" cy="457200"/>
          </a:xfrm>
          <a:prstGeom prst="downArrow">
            <a:avLst>
              <a:gd name="adj1" fmla="val 50000"/>
              <a:gd name="adj2" fmla="val 33333"/>
            </a:avLst>
          </a:prstGeom>
        </p:spPr>
        <p:style>
          <a:lnRef idx="2">
            <a:schemeClr val="accent2">
              <a:shade val="50000"/>
            </a:schemeClr>
          </a:lnRef>
          <a:fillRef idx="1">
            <a:schemeClr val="accent2"/>
          </a:fillRef>
          <a:effectRef idx="0">
            <a:schemeClr val="accent2"/>
          </a:effectRef>
          <a:fontRef idx="minor">
            <a:schemeClr val="lt1"/>
          </a:fontRef>
        </p:style>
        <p:txBody>
          <a:bodyPr vert="eaVert"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29701" name="Rectangle 4"/>
          <p:cNvSpPr/>
          <p:nvPr/>
        </p:nvSpPr>
        <p:spPr>
          <a:xfrm>
            <a:off x="2533650" y="152400"/>
            <a:ext cx="7981950" cy="685800"/>
          </a:xfrm>
          <a:prstGeom prst="rect">
            <a:avLst/>
          </a:prstGeom>
          <a:noFill/>
          <a:ln w="9525">
            <a:noFill/>
          </a:ln>
        </p:spPr>
        <p:txBody>
          <a:bodyPr anchor="ctr" anchorCtr="0"/>
          <a:p>
            <a:pPr algn="r"/>
            <a:r>
              <a:rPr lang="zh-CN" altLang="en-US" sz="3600" dirty="0">
                <a:solidFill>
                  <a:srgbClr val="FFFFFF"/>
                </a:solidFill>
                <a:latin typeface="黑体" panose="02010609060101010101" pitchFamily="49" charset="-122"/>
                <a:ea typeface="黑体" panose="02010609060101010101" pitchFamily="49" charset="-122"/>
              </a:rPr>
              <a:t>第一节  会计对象 </a:t>
            </a:r>
            <a:endParaRPr lang="zh-CN" altLang="en-US" sz="3600" dirty="0">
              <a:solidFill>
                <a:srgbClr val="FFFFFF"/>
              </a:solidFill>
              <a:latin typeface="黑体" panose="02010609060101010101" pitchFamily="49" charset="-122"/>
              <a:ea typeface="黑体" panose="02010609060101010101" pitchFamily="49" charset="-122"/>
            </a:endParaRPr>
          </a:p>
        </p:txBody>
      </p:sp>
      <p:sp>
        <p:nvSpPr>
          <p:cNvPr id="29702" name="Rectangle 2"/>
          <p:cNvSpPr txBox="1"/>
          <p:nvPr/>
        </p:nvSpPr>
        <p:spPr>
          <a:xfrm>
            <a:off x="767715" y="304800"/>
            <a:ext cx="8001000" cy="676275"/>
          </a:xfrm>
          <a:prstGeom prst="rect">
            <a:avLst/>
          </a:prstGeom>
          <a:noFill/>
          <a:ln w="9525">
            <a:noFill/>
          </a:ln>
        </p:spPr>
        <p:txBody>
          <a:bodyPr anchor="t" anchorCtr="0"/>
          <a:p>
            <a:pPr algn="ctr">
              <a:lnSpc>
                <a:spcPct val="100000"/>
              </a:lnSpc>
              <a:buSzTx/>
            </a:pPr>
            <a:r>
              <a:rPr lang="zh-CN" altLang="en-US" sz="3200" b="1" dirty="0">
                <a:solidFill>
                  <a:srgbClr val="FF0000"/>
                </a:solidFill>
                <a:latin typeface="黑体" panose="02010609060101010101" pitchFamily="49" charset="-122"/>
                <a:ea typeface="黑体" panose="02010609060101010101" pitchFamily="49" charset="-122"/>
              </a:rPr>
              <a:t>第二节  会计对象</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51208" name="矩形 7"/>
          <p:cNvSpPr/>
          <p:nvPr/>
        </p:nvSpPr>
        <p:spPr>
          <a:xfrm>
            <a:off x="2135188" y="5976938"/>
            <a:ext cx="7964487" cy="521970"/>
          </a:xfrm>
          <a:prstGeom prst="rect">
            <a:avLst/>
          </a:prstGeom>
          <a:solidFill>
            <a:srgbClr val="FFFFCC"/>
          </a:solidFill>
          <a:ln w="9525" cap="flat" cmpd="sng">
            <a:solidFill>
              <a:srgbClr val="C00000"/>
            </a:solidFill>
            <a:prstDash val="solid"/>
            <a:miter/>
            <a:headEnd type="none" w="med" len="med"/>
            <a:tailEnd type="none" w="med" len="med"/>
          </a:ln>
        </p:spPr>
        <p:txBody>
          <a:bodyPr anchor="t" anchorCtr="0">
            <a:spAutoFit/>
          </a:bodyPr>
          <a:p>
            <a:pPr lvl="1" indent="0">
              <a:buClr>
                <a:srgbClr val="0000FF"/>
              </a:buClr>
            </a:pPr>
            <a:r>
              <a:rPr lang="zh-CN" altLang="en-US" sz="2800" dirty="0">
                <a:latin typeface="仿宋" panose="02010609060101010101" pitchFamily="49" charset="-122"/>
                <a:ea typeface="仿宋" panose="02010609060101010101" pitchFamily="49" charset="-122"/>
              </a:rPr>
              <a:t>企业不同，会计对象也会不同。 </a:t>
            </a:r>
            <a:endParaRPr lang="zh-CN" altLang="en-US" sz="2800" dirty="0">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linds(horizontal)">
                                      <p:cBhvr>
                                        <p:cTn id="15" dur="500"/>
                                        <p:tgtEl>
                                          <p:spTgt spid="5"/>
                                        </p:tgtEl>
                                      </p:cBhvr>
                                    </p:animEffect>
                                  </p:childTnLst>
                                </p:cTn>
                              </p:par>
                            </p:childTnLst>
                          </p:cTn>
                        </p:par>
                        <p:par>
                          <p:cTn id="16" fill="hold">
                            <p:stCondLst>
                              <p:cond delay="500"/>
                            </p:stCondLst>
                            <p:childTnLst>
                              <p:par>
                                <p:cTn id="17" presetID="3" presetClass="entr" presetSubtype="10" fill="hold" grpId="0" nodeType="afterEffect">
                                  <p:stCondLst>
                                    <p:cond delay="0"/>
                                  </p:stCondLst>
                                  <p:childTnLst>
                                    <p:set>
                                      <p:cBhvr>
                                        <p:cTn id="18" dur="1" fill="hold">
                                          <p:stCondLst>
                                            <p:cond delay="0"/>
                                          </p:stCondLst>
                                        </p:cTn>
                                        <p:tgtEl>
                                          <p:spTgt spid="51208"/>
                                        </p:tgtEl>
                                        <p:attrNameLst>
                                          <p:attrName>style.visibility</p:attrName>
                                        </p:attrNameLst>
                                      </p:cBhvr>
                                      <p:to>
                                        <p:strVal val="visible"/>
                                      </p:to>
                                    </p:set>
                                    <p:animEffect transition="in" filter="blinds(horizontal)">
                                      <p:cBhvr>
                                        <p:cTn id="19" dur="500"/>
                                        <p:tgtEl>
                                          <p:spTgt spid="512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51208"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页脚占位符 4"/>
          <p:cNvSpPr>
            <a:spLocks noGrp="1"/>
          </p:cNvSpPr>
          <p:nvPr>
            <p:ph type="ftr" sz="quarter" idx="11"/>
          </p:nvPr>
        </p:nvSpPr>
        <p:spPr>
          <a:xfrm>
            <a:off x="4367213" y="6459538"/>
            <a:ext cx="3457575" cy="327025"/>
          </a:xfrm>
        </p:spPr>
        <p:txBody>
          <a:bodyPr wrap="square" lIns="0" tIns="0" rIns="0" bIns="0" anchor="t" anchorCtr="0"/>
          <a:lstStyle>
            <a:lvl1pPr marL="0" lvl="0"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sz="1800" b="1" i="0" u="none" kern="1200" baseline="0">
                <a:solidFill>
                  <a:schemeClr val="tx1"/>
                </a:solidFill>
                <a:latin typeface="Times New Roman" panose="02020603050405020304" pitchFamily="18" charset="0"/>
                <a:ea typeface="宋体" panose="02010600030101010101" pitchFamily="2" charset="-122"/>
              </a:defRPr>
            </a:lvl1pPr>
            <a:lvl2pPr marL="457200" lvl="1"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b="1" i="0" u="none" kern="1200" baseline="0">
                <a:solidFill>
                  <a:schemeClr val="tx1"/>
                </a:solidFill>
                <a:latin typeface="Times New Roman" panose="02020603050405020304" pitchFamily="18" charset="0"/>
                <a:ea typeface="宋体" panose="02010600030101010101" pitchFamily="2" charset="-122"/>
                <a:cs typeface="+mn-cs"/>
              </a:defRPr>
            </a:lvl2pPr>
            <a:lvl3pPr marL="914400" lvl="2"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b="1" i="0" u="none" kern="1200" baseline="0">
                <a:solidFill>
                  <a:schemeClr val="tx1"/>
                </a:solidFill>
                <a:latin typeface="Times New Roman" panose="02020603050405020304" pitchFamily="18" charset="0"/>
                <a:ea typeface="宋体" panose="02010600030101010101" pitchFamily="2" charset="-122"/>
                <a:cs typeface="+mn-cs"/>
              </a:defRPr>
            </a:lvl3pPr>
            <a:lvl4pPr marL="1371600" lvl="3"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b="1" i="0" u="none" kern="1200" baseline="0">
                <a:solidFill>
                  <a:schemeClr val="tx1"/>
                </a:solidFill>
                <a:latin typeface="Times New Roman" panose="02020603050405020304" pitchFamily="18" charset="0"/>
                <a:ea typeface="宋体" panose="02010600030101010101" pitchFamily="2" charset="-122"/>
                <a:cs typeface="+mn-cs"/>
              </a:defRPr>
            </a:lvl4pPr>
            <a:lvl5pPr marL="1828800" lvl="4"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b="1" i="0" u="none" kern="1200" baseline="0">
                <a:solidFill>
                  <a:schemeClr val="tx1"/>
                </a:solidFill>
                <a:latin typeface="Times New Roman" panose="02020603050405020304" pitchFamily="18" charset="0"/>
                <a:ea typeface="宋体" panose="02010600030101010101" pitchFamily="2" charset="-122"/>
                <a:cs typeface="+mn-cs"/>
              </a:defRPr>
            </a:lvl5pPr>
          </a:lstStyle>
          <a:p>
            <a:pPr lvl="0" algn="ctr">
              <a:lnSpc>
                <a:spcPct val="100000"/>
              </a:lnSpc>
              <a:spcBef>
                <a:spcPct val="0"/>
              </a:spcBef>
              <a:buClrTx/>
            </a:pPr>
            <a:r>
              <a:rPr lang="zh-CN" altLang="zh-CN" sz="1400" dirty="0">
                <a:latin typeface="楷体_GB2312" pitchFamily="49" charset="-122"/>
                <a:ea typeface="楷体_GB2312" pitchFamily="49" charset="-122"/>
              </a:rPr>
              <a:t>第</a:t>
            </a:r>
            <a:r>
              <a:rPr lang="zh-CN" altLang="en-US" sz="1400" dirty="0">
                <a:latin typeface="楷体_GB2312" pitchFamily="49" charset="-122"/>
                <a:ea typeface="楷体_GB2312" pitchFamily="49" charset="-122"/>
              </a:rPr>
              <a:t>一</a:t>
            </a:r>
            <a:r>
              <a:rPr lang="zh-CN" altLang="zh-CN" sz="1400" dirty="0">
                <a:latin typeface="楷体_GB2312" pitchFamily="49" charset="-122"/>
                <a:ea typeface="楷体_GB2312" pitchFamily="49" charset="-122"/>
              </a:rPr>
              <a:t>章  </a:t>
            </a:r>
            <a:r>
              <a:rPr lang="zh-CN" altLang="en-US" sz="1400" dirty="0">
                <a:latin typeface="楷体_GB2312" pitchFamily="49" charset="-122"/>
                <a:ea typeface="楷体_GB2312" pitchFamily="49" charset="-122"/>
              </a:rPr>
              <a:t>总论</a:t>
            </a:r>
            <a:endParaRPr lang="zh-CN" altLang="en-US" sz="1400" dirty="0">
              <a:latin typeface="楷体_GB2312" pitchFamily="49" charset="-122"/>
              <a:ea typeface="楷体_GB2312" pitchFamily="49" charset="-122"/>
            </a:endParaRPr>
          </a:p>
        </p:txBody>
      </p:sp>
      <p:sp>
        <p:nvSpPr>
          <p:cNvPr id="628738" name="Arc 2"/>
          <p:cNvSpPr/>
          <p:nvPr/>
        </p:nvSpPr>
        <p:spPr>
          <a:xfrm rot="-722674">
            <a:off x="5737225" y="2393950"/>
            <a:ext cx="1600200" cy="1925638"/>
          </a:xfrm>
          <a:custGeom>
            <a:avLst/>
            <a:gdLst/>
            <a:ahLst/>
            <a:cxnLst>
              <a:cxn ang="0">
                <a:pos x="2147483647" y="0"/>
              </a:cxn>
              <a:cxn ang="0">
                <a:pos x="2147483647" y="2147483647"/>
              </a:cxn>
              <a:cxn ang="0">
                <a:pos x="0" y="2147483647"/>
              </a:cxn>
            </a:cxnLst>
            <a:pathLst>
              <a:path w="21600" h="26012" fill="none">
                <a:moveTo>
                  <a:pt x="11506" y="-1"/>
                </a:moveTo>
                <a:cubicBezTo>
                  <a:pt x="17788" y="3953"/>
                  <a:pt x="21600" y="10856"/>
                  <a:pt x="21600" y="18280"/>
                </a:cubicBezTo>
                <a:cubicBezTo>
                  <a:pt x="21600" y="20923"/>
                  <a:pt x="21114" y="23543"/>
                  <a:pt x="20168" y="26011"/>
                </a:cubicBezTo>
              </a:path>
              <a:path w="21600" h="26012" stroke="0">
                <a:moveTo>
                  <a:pt x="11506" y="-1"/>
                </a:moveTo>
                <a:cubicBezTo>
                  <a:pt x="17788" y="3953"/>
                  <a:pt x="21600" y="10856"/>
                  <a:pt x="21600" y="18280"/>
                </a:cubicBezTo>
                <a:cubicBezTo>
                  <a:pt x="21600" y="20923"/>
                  <a:pt x="21114" y="23543"/>
                  <a:pt x="20168" y="26011"/>
                </a:cubicBezTo>
                <a:lnTo>
                  <a:pt x="0" y="18280"/>
                </a:lnTo>
                <a:lnTo>
                  <a:pt x="11506" y="-1"/>
                </a:lnTo>
                <a:close/>
              </a:path>
            </a:pathLst>
          </a:custGeom>
          <a:noFill/>
          <a:ln w="76200" cap="flat" cmpd="sng">
            <a:solidFill>
              <a:srgbClr val="FF0066"/>
            </a:solidFill>
            <a:prstDash val="solid"/>
            <a:round/>
            <a:headEnd type="none" w="med" len="med"/>
            <a:tailEnd type="triangle" w="med" len="med"/>
          </a:ln>
        </p:spPr>
        <p:txBody>
          <a:bodyPr/>
          <a:p>
            <a:endParaRPr lang="zh-CN" altLang="en-US"/>
          </a:p>
        </p:txBody>
      </p:sp>
      <p:sp>
        <p:nvSpPr>
          <p:cNvPr id="628739" name="Arc 3"/>
          <p:cNvSpPr/>
          <p:nvPr/>
        </p:nvSpPr>
        <p:spPr>
          <a:xfrm rot="-722674">
            <a:off x="4092575" y="2524125"/>
            <a:ext cx="1598613" cy="1565275"/>
          </a:xfrm>
          <a:custGeom>
            <a:avLst/>
            <a:gdLst/>
            <a:ahLst/>
            <a:cxnLst>
              <a:cxn ang="0">
                <a:pos x="0" y="2147483647"/>
              </a:cxn>
              <a:cxn ang="0">
                <a:pos x="2147483647" y="0"/>
              </a:cxn>
              <a:cxn ang="0">
                <a:pos x="2147483647" y="2147483647"/>
              </a:cxn>
            </a:cxnLst>
            <a:pathLst>
              <a:path w="21570" h="21130" fill="none">
                <a:moveTo>
                  <a:pt x="-1" y="19993"/>
                </a:moveTo>
                <a:cubicBezTo>
                  <a:pt x="514" y="10229"/>
                  <a:pt x="7523" y="2028"/>
                  <a:pt x="17088" y="-1"/>
                </a:cubicBezTo>
              </a:path>
              <a:path w="21570" h="21130" stroke="0">
                <a:moveTo>
                  <a:pt x="-1" y="19993"/>
                </a:moveTo>
                <a:cubicBezTo>
                  <a:pt x="514" y="10229"/>
                  <a:pt x="7523" y="2028"/>
                  <a:pt x="17088" y="-1"/>
                </a:cubicBezTo>
                <a:lnTo>
                  <a:pt x="21570" y="21130"/>
                </a:lnTo>
                <a:lnTo>
                  <a:pt x="-1" y="19993"/>
                </a:lnTo>
                <a:close/>
              </a:path>
            </a:pathLst>
          </a:custGeom>
          <a:noFill/>
          <a:ln w="76200" cap="flat" cmpd="sng">
            <a:solidFill>
              <a:srgbClr val="FF0066"/>
            </a:solidFill>
            <a:prstDash val="solid"/>
            <a:round/>
            <a:headEnd type="none" w="med" len="med"/>
            <a:tailEnd type="triangle" w="med" len="med"/>
          </a:ln>
        </p:spPr>
        <p:txBody>
          <a:bodyPr/>
          <a:p>
            <a:endParaRPr lang="zh-CN" altLang="en-US"/>
          </a:p>
        </p:txBody>
      </p:sp>
      <p:sp>
        <p:nvSpPr>
          <p:cNvPr id="628740" name="Arc 4"/>
          <p:cNvSpPr/>
          <p:nvPr/>
        </p:nvSpPr>
        <p:spPr>
          <a:xfrm rot="-722674">
            <a:off x="4451350" y="3917950"/>
            <a:ext cx="2822575" cy="1600200"/>
          </a:xfrm>
          <a:custGeom>
            <a:avLst/>
            <a:gdLst/>
            <a:ahLst/>
            <a:cxnLst>
              <a:cxn ang="0">
                <a:pos x="2147483647" y="2147483647"/>
              </a:cxn>
              <a:cxn ang="0">
                <a:pos x="0" y="2147483647"/>
              </a:cxn>
              <a:cxn ang="0">
                <a:pos x="2147483647" y="0"/>
              </a:cxn>
            </a:cxnLst>
            <a:pathLst>
              <a:path w="38093" h="21600" fill="none">
                <a:moveTo>
                  <a:pt x="38092" y="13201"/>
                </a:moveTo>
                <a:cubicBezTo>
                  <a:pt x="34002" y="18498"/>
                  <a:pt x="27688" y="21599"/>
                  <a:pt x="20997" y="21600"/>
                </a:cubicBezTo>
                <a:cubicBezTo>
                  <a:pt x="11019" y="21600"/>
                  <a:pt x="2340" y="14766"/>
                  <a:pt x="-1" y="5067"/>
                </a:cubicBezTo>
              </a:path>
              <a:path w="38093" h="21600" stroke="0">
                <a:moveTo>
                  <a:pt x="38092" y="13201"/>
                </a:moveTo>
                <a:cubicBezTo>
                  <a:pt x="34002" y="18498"/>
                  <a:pt x="27688" y="21599"/>
                  <a:pt x="20997" y="21600"/>
                </a:cubicBezTo>
                <a:cubicBezTo>
                  <a:pt x="11019" y="21600"/>
                  <a:pt x="2340" y="14766"/>
                  <a:pt x="-1" y="5067"/>
                </a:cubicBezTo>
                <a:lnTo>
                  <a:pt x="20997" y="0"/>
                </a:lnTo>
                <a:lnTo>
                  <a:pt x="38092" y="13201"/>
                </a:lnTo>
                <a:close/>
              </a:path>
            </a:pathLst>
          </a:custGeom>
          <a:noFill/>
          <a:ln w="76200" cap="flat" cmpd="sng">
            <a:solidFill>
              <a:srgbClr val="FF0066"/>
            </a:solidFill>
            <a:prstDash val="solid"/>
            <a:round/>
            <a:headEnd type="none" w="med" len="med"/>
            <a:tailEnd type="triangle" w="med" len="med"/>
          </a:ln>
        </p:spPr>
        <p:txBody>
          <a:bodyPr/>
          <a:p>
            <a:endParaRPr lang="zh-CN" altLang="en-US"/>
          </a:p>
        </p:txBody>
      </p:sp>
      <p:sp>
        <p:nvSpPr>
          <p:cNvPr id="628741" name="AutoShape 5"/>
          <p:cNvSpPr/>
          <p:nvPr/>
        </p:nvSpPr>
        <p:spPr>
          <a:xfrm>
            <a:off x="6738938" y="4184650"/>
            <a:ext cx="1357312" cy="458788"/>
          </a:xfrm>
          <a:prstGeom prst="roundRect">
            <a:avLst>
              <a:gd name="adj" fmla="val 16667"/>
            </a:avLst>
          </a:prstGeom>
          <a:gradFill rotWithShape="1">
            <a:gsLst>
              <a:gs pos="0">
                <a:srgbClr val="FF99CC"/>
              </a:gs>
              <a:gs pos="100000">
                <a:srgbClr val="FFDDEE"/>
              </a:gs>
            </a:gsLst>
            <a:lin ang="2700000" scaled="1"/>
            <a:tileRect/>
          </a:gradFill>
          <a:ln w="19050" cap="flat" cmpd="sng">
            <a:solidFill>
              <a:srgbClr val="FF65B2"/>
            </a:solidFill>
            <a:prstDash val="solid"/>
            <a:round/>
            <a:headEnd type="none" w="med" len="med"/>
            <a:tailEnd type="none" w="med" len="med"/>
          </a:ln>
        </p:spPr>
        <p:txBody>
          <a:bodyPr wrap="none" lIns="72000" tIns="0" rIns="72000" bIns="0" anchor="ctr" anchorCtr="0"/>
          <a:p>
            <a:pPr algn="ctr">
              <a:lnSpc>
                <a:spcPct val="100000"/>
              </a:lnSpc>
            </a:pPr>
            <a:r>
              <a:rPr lang="zh-CN" altLang="en-US" sz="2800" dirty="0">
                <a:latin typeface="楷体" panose="02010609060101010101" pitchFamily="49" charset="-122"/>
                <a:ea typeface="楷体" panose="02010609060101010101" pitchFamily="49" charset="-122"/>
              </a:rPr>
              <a:t>原材料</a:t>
            </a:r>
            <a:endParaRPr lang="zh-CN" altLang="en-US" sz="2800" dirty="0">
              <a:latin typeface="楷体" panose="02010609060101010101" pitchFamily="49" charset="-122"/>
              <a:ea typeface="楷体" panose="02010609060101010101" pitchFamily="49" charset="-122"/>
            </a:endParaRPr>
          </a:p>
        </p:txBody>
      </p:sp>
      <p:sp>
        <p:nvSpPr>
          <p:cNvPr id="628742" name="AutoShape 6"/>
          <p:cNvSpPr/>
          <p:nvPr/>
        </p:nvSpPr>
        <p:spPr>
          <a:xfrm>
            <a:off x="5381625" y="1928813"/>
            <a:ext cx="863600" cy="868362"/>
          </a:xfrm>
          <a:prstGeom prst="roundRect">
            <a:avLst>
              <a:gd name="adj" fmla="val 16667"/>
            </a:avLst>
          </a:prstGeom>
          <a:gradFill rotWithShape="1">
            <a:gsLst>
              <a:gs pos="0">
                <a:srgbClr val="00FFFF"/>
              </a:gs>
              <a:gs pos="100000">
                <a:srgbClr val="D1FFFF"/>
              </a:gs>
            </a:gsLst>
            <a:lin ang="2700000" scaled="1"/>
            <a:tileRect/>
          </a:gradFill>
          <a:ln w="19050" cap="flat" cmpd="sng">
            <a:solidFill>
              <a:srgbClr val="00CCFF"/>
            </a:solidFill>
            <a:prstDash val="solid"/>
            <a:round/>
            <a:headEnd type="none" w="med" len="med"/>
            <a:tailEnd type="none" w="med" len="med"/>
          </a:ln>
        </p:spPr>
        <p:txBody>
          <a:bodyPr wrap="none" lIns="72000" tIns="0" rIns="72000" bIns="0" anchor="ctr" anchorCtr="0"/>
          <a:p>
            <a:pPr algn="ctr">
              <a:lnSpc>
                <a:spcPct val="100000"/>
              </a:lnSpc>
            </a:pPr>
            <a:r>
              <a:rPr lang="zh-CN" altLang="en-US" sz="2800" dirty="0">
                <a:latin typeface="楷体" panose="02010609060101010101" pitchFamily="49" charset="-122"/>
                <a:ea typeface="楷体" panose="02010609060101010101" pitchFamily="49" charset="-122"/>
              </a:rPr>
              <a:t>货币</a:t>
            </a:r>
            <a:endParaRPr lang="en-US" altLang="zh-CN" sz="2800" dirty="0">
              <a:latin typeface="楷体" panose="02010609060101010101" pitchFamily="49" charset="-122"/>
              <a:ea typeface="楷体" panose="02010609060101010101" pitchFamily="49" charset="-122"/>
            </a:endParaRPr>
          </a:p>
          <a:p>
            <a:pPr algn="ctr">
              <a:lnSpc>
                <a:spcPct val="100000"/>
              </a:lnSpc>
            </a:pPr>
            <a:r>
              <a:rPr lang="zh-CN" altLang="en-US" sz="2800" dirty="0">
                <a:latin typeface="楷体" panose="02010609060101010101" pitchFamily="49" charset="-122"/>
                <a:ea typeface="楷体" panose="02010609060101010101" pitchFamily="49" charset="-122"/>
              </a:rPr>
              <a:t>资金</a:t>
            </a:r>
            <a:endParaRPr lang="zh-CN" altLang="en-US" sz="2800" dirty="0">
              <a:latin typeface="楷体" panose="02010609060101010101" pitchFamily="49" charset="-122"/>
              <a:ea typeface="楷体" panose="02010609060101010101" pitchFamily="49" charset="-122"/>
            </a:endParaRPr>
          </a:p>
        </p:txBody>
      </p:sp>
      <p:sp>
        <p:nvSpPr>
          <p:cNvPr id="628743" name="AutoShape 7"/>
          <p:cNvSpPr/>
          <p:nvPr/>
        </p:nvSpPr>
        <p:spPr>
          <a:xfrm>
            <a:off x="3667125" y="4184650"/>
            <a:ext cx="1428750" cy="458788"/>
          </a:xfrm>
          <a:prstGeom prst="roundRect">
            <a:avLst>
              <a:gd name="adj" fmla="val 16667"/>
            </a:avLst>
          </a:prstGeom>
          <a:gradFill rotWithShape="1">
            <a:gsLst>
              <a:gs pos="0">
                <a:srgbClr val="FFFF00"/>
              </a:gs>
              <a:gs pos="100000">
                <a:srgbClr val="FFFFD9"/>
              </a:gs>
            </a:gsLst>
            <a:lin ang="2700000" scaled="1"/>
            <a:tileRect/>
          </a:gradFill>
          <a:ln w="19050" cap="flat" cmpd="sng">
            <a:solidFill>
              <a:srgbClr val="C5C000"/>
            </a:solidFill>
            <a:prstDash val="solid"/>
            <a:round/>
            <a:headEnd type="none" w="med" len="med"/>
            <a:tailEnd type="none" w="med" len="med"/>
          </a:ln>
        </p:spPr>
        <p:txBody>
          <a:bodyPr wrap="none" lIns="72000" tIns="0" rIns="72000" bIns="0" anchor="ctr" anchorCtr="0"/>
          <a:p>
            <a:pPr algn="ctr">
              <a:lnSpc>
                <a:spcPct val="100000"/>
              </a:lnSpc>
            </a:pPr>
            <a:r>
              <a:rPr lang="zh-CN" altLang="en-US" sz="2800" dirty="0">
                <a:latin typeface="楷体" panose="02010609060101010101" pitchFamily="49" charset="-122"/>
                <a:ea typeface="楷体" panose="02010609060101010101" pitchFamily="49" charset="-122"/>
              </a:rPr>
              <a:t>产成品</a:t>
            </a:r>
            <a:endParaRPr lang="zh-CN" altLang="en-US" sz="2800" dirty="0">
              <a:latin typeface="楷体" panose="02010609060101010101" pitchFamily="49" charset="-122"/>
              <a:ea typeface="楷体" panose="02010609060101010101" pitchFamily="49" charset="-122"/>
            </a:endParaRPr>
          </a:p>
        </p:txBody>
      </p:sp>
      <p:sp>
        <p:nvSpPr>
          <p:cNvPr id="628744" name="Arc 8"/>
          <p:cNvSpPr/>
          <p:nvPr/>
        </p:nvSpPr>
        <p:spPr>
          <a:xfrm rot="-722674">
            <a:off x="5735638" y="2392363"/>
            <a:ext cx="1600200" cy="1925637"/>
          </a:xfrm>
          <a:custGeom>
            <a:avLst/>
            <a:gdLst/>
            <a:ahLst/>
            <a:cxnLst>
              <a:cxn ang="0">
                <a:pos x="2147483647" y="0"/>
              </a:cxn>
              <a:cxn ang="0">
                <a:pos x="2147483647" y="2147483647"/>
              </a:cxn>
              <a:cxn ang="0">
                <a:pos x="0" y="2147483647"/>
              </a:cxn>
            </a:cxnLst>
            <a:pathLst>
              <a:path w="21600" h="26012" fill="none">
                <a:moveTo>
                  <a:pt x="11506" y="-1"/>
                </a:moveTo>
                <a:cubicBezTo>
                  <a:pt x="17788" y="3953"/>
                  <a:pt x="21600" y="10856"/>
                  <a:pt x="21600" y="18280"/>
                </a:cubicBezTo>
                <a:cubicBezTo>
                  <a:pt x="21600" y="20923"/>
                  <a:pt x="21114" y="23543"/>
                  <a:pt x="20168" y="26011"/>
                </a:cubicBezTo>
              </a:path>
              <a:path w="21600" h="26012" stroke="0">
                <a:moveTo>
                  <a:pt x="11506" y="-1"/>
                </a:moveTo>
                <a:cubicBezTo>
                  <a:pt x="17788" y="3953"/>
                  <a:pt x="21600" y="10856"/>
                  <a:pt x="21600" y="18280"/>
                </a:cubicBezTo>
                <a:cubicBezTo>
                  <a:pt x="21600" y="20923"/>
                  <a:pt x="21114" y="23543"/>
                  <a:pt x="20168" y="26011"/>
                </a:cubicBezTo>
                <a:lnTo>
                  <a:pt x="0" y="18280"/>
                </a:lnTo>
                <a:lnTo>
                  <a:pt x="11506" y="-1"/>
                </a:lnTo>
                <a:close/>
              </a:path>
            </a:pathLst>
          </a:custGeom>
          <a:noFill/>
          <a:ln w="76200" cap="flat" cmpd="sng">
            <a:solidFill>
              <a:srgbClr val="003366"/>
            </a:solidFill>
            <a:prstDash val="solid"/>
            <a:round/>
            <a:headEnd type="none" w="med" len="med"/>
            <a:tailEnd type="triangle" w="med" len="med"/>
          </a:ln>
        </p:spPr>
        <p:txBody>
          <a:bodyPr/>
          <a:p>
            <a:endParaRPr lang="zh-CN" altLang="en-US"/>
          </a:p>
        </p:txBody>
      </p:sp>
      <p:sp>
        <p:nvSpPr>
          <p:cNvPr id="628745" name="Arc 9"/>
          <p:cNvSpPr/>
          <p:nvPr/>
        </p:nvSpPr>
        <p:spPr>
          <a:xfrm rot="-722674">
            <a:off x="4090988" y="2524125"/>
            <a:ext cx="1598612" cy="1565275"/>
          </a:xfrm>
          <a:custGeom>
            <a:avLst/>
            <a:gdLst/>
            <a:ahLst/>
            <a:cxnLst>
              <a:cxn ang="0">
                <a:pos x="0" y="2147483647"/>
              </a:cxn>
              <a:cxn ang="0">
                <a:pos x="2147483647" y="0"/>
              </a:cxn>
              <a:cxn ang="0">
                <a:pos x="2147483647" y="2147483647"/>
              </a:cxn>
            </a:cxnLst>
            <a:pathLst>
              <a:path w="21570" h="21130" fill="none">
                <a:moveTo>
                  <a:pt x="-1" y="19993"/>
                </a:moveTo>
                <a:cubicBezTo>
                  <a:pt x="514" y="10229"/>
                  <a:pt x="7523" y="2028"/>
                  <a:pt x="17088" y="-1"/>
                </a:cubicBezTo>
              </a:path>
              <a:path w="21570" h="21130" stroke="0">
                <a:moveTo>
                  <a:pt x="-1" y="19993"/>
                </a:moveTo>
                <a:cubicBezTo>
                  <a:pt x="514" y="10229"/>
                  <a:pt x="7523" y="2028"/>
                  <a:pt x="17088" y="-1"/>
                </a:cubicBezTo>
                <a:lnTo>
                  <a:pt x="21570" y="21130"/>
                </a:lnTo>
                <a:lnTo>
                  <a:pt x="-1" y="19993"/>
                </a:lnTo>
                <a:close/>
              </a:path>
            </a:pathLst>
          </a:custGeom>
          <a:noFill/>
          <a:ln w="76200" cap="flat" cmpd="sng">
            <a:solidFill>
              <a:srgbClr val="003366"/>
            </a:solidFill>
            <a:prstDash val="solid"/>
            <a:round/>
            <a:headEnd type="none" w="med" len="med"/>
            <a:tailEnd type="triangle" w="med" len="med"/>
          </a:ln>
        </p:spPr>
        <p:txBody>
          <a:bodyPr/>
          <a:p>
            <a:endParaRPr lang="zh-CN" altLang="en-US"/>
          </a:p>
        </p:txBody>
      </p:sp>
      <p:sp>
        <p:nvSpPr>
          <p:cNvPr id="628746" name="Arc 10"/>
          <p:cNvSpPr/>
          <p:nvPr/>
        </p:nvSpPr>
        <p:spPr>
          <a:xfrm rot="-722674">
            <a:off x="4451350" y="3917950"/>
            <a:ext cx="2822575" cy="1600200"/>
          </a:xfrm>
          <a:custGeom>
            <a:avLst/>
            <a:gdLst/>
            <a:ahLst/>
            <a:cxnLst>
              <a:cxn ang="0">
                <a:pos x="2147483647" y="2147483647"/>
              </a:cxn>
              <a:cxn ang="0">
                <a:pos x="0" y="2147483647"/>
              </a:cxn>
              <a:cxn ang="0">
                <a:pos x="2147483647" y="0"/>
              </a:cxn>
            </a:cxnLst>
            <a:pathLst>
              <a:path w="38093" h="21600" fill="none">
                <a:moveTo>
                  <a:pt x="38092" y="13201"/>
                </a:moveTo>
                <a:cubicBezTo>
                  <a:pt x="34002" y="18498"/>
                  <a:pt x="27688" y="21599"/>
                  <a:pt x="20997" y="21600"/>
                </a:cubicBezTo>
                <a:cubicBezTo>
                  <a:pt x="11019" y="21600"/>
                  <a:pt x="2340" y="14766"/>
                  <a:pt x="-1" y="5067"/>
                </a:cubicBezTo>
              </a:path>
              <a:path w="38093" h="21600" stroke="0">
                <a:moveTo>
                  <a:pt x="38092" y="13201"/>
                </a:moveTo>
                <a:cubicBezTo>
                  <a:pt x="34002" y="18498"/>
                  <a:pt x="27688" y="21599"/>
                  <a:pt x="20997" y="21600"/>
                </a:cubicBezTo>
                <a:cubicBezTo>
                  <a:pt x="11019" y="21600"/>
                  <a:pt x="2340" y="14766"/>
                  <a:pt x="-1" y="5067"/>
                </a:cubicBezTo>
                <a:lnTo>
                  <a:pt x="20997" y="0"/>
                </a:lnTo>
                <a:lnTo>
                  <a:pt x="38092" y="13201"/>
                </a:lnTo>
                <a:close/>
              </a:path>
            </a:pathLst>
          </a:custGeom>
          <a:noFill/>
          <a:ln w="76200" cap="flat" cmpd="sng">
            <a:solidFill>
              <a:srgbClr val="003366"/>
            </a:solidFill>
            <a:prstDash val="solid"/>
            <a:round/>
            <a:headEnd type="none" w="med" len="med"/>
            <a:tailEnd type="triangle" w="med" len="med"/>
          </a:ln>
        </p:spPr>
        <p:txBody>
          <a:bodyPr/>
          <a:p>
            <a:endParaRPr lang="zh-CN" altLang="en-US"/>
          </a:p>
        </p:txBody>
      </p:sp>
      <p:sp>
        <p:nvSpPr>
          <p:cNvPr id="628747" name="AutoShape 11"/>
          <p:cNvSpPr/>
          <p:nvPr/>
        </p:nvSpPr>
        <p:spPr>
          <a:xfrm>
            <a:off x="7881938" y="2143125"/>
            <a:ext cx="2101850" cy="1462088"/>
          </a:xfrm>
          <a:prstGeom prst="wedgeRectCallout">
            <a:avLst>
              <a:gd name="adj1" fmla="val -81944"/>
              <a:gd name="adj2" fmla="val 7185"/>
            </a:avLst>
          </a:prstGeom>
          <a:solidFill>
            <a:srgbClr val="FFFF00"/>
          </a:solidFill>
          <a:ln w="9525">
            <a:noFill/>
          </a:ln>
          <a:effectLst>
            <a:outerShdw dist="35921" dir="2699999" algn="ctr" rotWithShape="0">
              <a:schemeClr val="bg2"/>
            </a:outerShdw>
          </a:effectLst>
        </p:spPr>
        <p:txBody>
          <a:bodyPr anchor="t" anchorCtr="0"/>
          <a:p>
            <a:pPr algn="ctr"/>
            <a:r>
              <a:rPr lang="zh-CN" altLang="en-US" sz="2800" dirty="0">
                <a:latin typeface="楷体" panose="02010609060101010101" pitchFamily="49" charset="-122"/>
                <a:ea typeface="楷体" panose="02010609060101010101" pitchFamily="49" charset="-122"/>
              </a:rPr>
              <a:t>供应过程：储备资金</a:t>
            </a:r>
            <a:endParaRPr lang="zh-CN" altLang="en-US" sz="2800" dirty="0">
              <a:latin typeface="楷体" panose="02010609060101010101" pitchFamily="49" charset="-122"/>
              <a:ea typeface="楷体" panose="02010609060101010101" pitchFamily="49" charset="-122"/>
            </a:endParaRPr>
          </a:p>
        </p:txBody>
      </p:sp>
      <p:sp>
        <p:nvSpPr>
          <p:cNvPr id="628748" name="AutoShape 12"/>
          <p:cNvSpPr/>
          <p:nvPr/>
        </p:nvSpPr>
        <p:spPr>
          <a:xfrm>
            <a:off x="1774825" y="5884863"/>
            <a:ext cx="5327650" cy="496887"/>
          </a:xfrm>
          <a:prstGeom prst="wedgeRectCallout">
            <a:avLst>
              <a:gd name="adj1" fmla="val 34639"/>
              <a:gd name="adj2" fmla="val -141106"/>
            </a:avLst>
          </a:prstGeom>
          <a:solidFill>
            <a:srgbClr val="66FFFF"/>
          </a:solidFill>
          <a:ln w="9525">
            <a:noFill/>
          </a:ln>
          <a:effectLst>
            <a:outerShdw dist="35921" dir="2699999" algn="ctr" rotWithShape="0">
              <a:schemeClr val="bg2"/>
            </a:outerShdw>
          </a:effectLst>
        </p:spPr>
        <p:txBody>
          <a:bodyPr anchor="t" anchorCtr="0"/>
          <a:p>
            <a:pPr algn="ctr">
              <a:lnSpc>
                <a:spcPct val="100000"/>
              </a:lnSpc>
            </a:pPr>
            <a:r>
              <a:rPr lang="zh-CN" altLang="en-US" sz="2800" dirty="0">
                <a:latin typeface="楷体" panose="02010609060101010101" pitchFamily="49" charset="-122"/>
                <a:ea typeface="楷体" panose="02010609060101010101" pitchFamily="49" charset="-122"/>
              </a:rPr>
              <a:t>生产过程：生产资金、成品资金</a:t>
            </a:r>
            <a:endParaRPr lang="zh-CN" altLang="en-US" sz="2800" dirty="0">
              <a:latin typeface="楷体" panose="02010609060101010101" pitchFamily="49" charset="-122"/>
              <a:ea typeface="楷体" panose="02010609060101010101" pitchFamily="49" charset="-122"/>
            </a:endParaRPr>
          </a:p>
        </p:txBody>
      </p:sp>
      <p:sp>
        <p:nvSpPr>
          <p:cNvPr id="628749" name="AutoShape 13"/>
          <p:cNvSpPr/>
          <p:nvPr/>
        </p:nvSpPr>
        <p:spPr>
          <a:xfrm>
            <a:off x="1847850" y="2357438"/>
            <a:ext cx="1824038" cy="1358900"/>
          </a:xfrm>
          <a:prstGeom prst="wedgeRectCallout">
            <a:avLst>
              <a:gd name="adj1" fmla="val 92810"/>
              <a:gd name="adj2" fmla="val 3176"/>
            </a:avLst>
          </a:prstGeom>
          <a:solidFill>
            <a:srgbClr val="66FF66"/>
          </a:solidFill>
          <a:ln w="9525">
            <a:noFill/>
          </a:ln>
          <a:effectLst>
            <a:outerShdw dist="35921" dir="2699999" algn="ctr" rotWithShape="0">
              <a:schemeClr val="bg2"/>
            </a:outerShdw>
          </a:effectLst>
        </p:spPr>
        <p:txBody>
          <a:bodyPr anchor="t" anchorCtr="0"/>
          <a:p>
            <a:pPr algn="ctr"/>
            <a:r>
              <a:rPr lang="zh-CN" altLang="en-US" sz="2800" dirty="0">
                <a:latin typeface="楷体" panose="02010609060101010101" pitchFamily="49" charset="-122"/>
                <a:ea typeface="楷体" panose="02010609060101010101" pitchFamily="49" charset="-122"/>
              </a:rPr>
              <a:t>销售过程：货币资金</a:t>
            </a:r>
            <a:endParaRPr lang="zh-CN" altLang="en-US" sz="2800" dirty="0">
              <a:latin typeface="楷体" panose="02010609060101010101" pitchFamily="49" charset="-122"/>
              <a:ea typeface="楷体" panose="02010609060101010101" pitchFamily="49" charset="-122"/>
            </a:endParaRPr>
          </a:p>
        </p:txBody>
      </p:sp>
      <p:sp>
        <p:nvSpPr>
          <p:cNvPr id="30734" name="Text Box 14"/>
          <p:cNvSpPr txBox="1"/>
          <p:nvPr/>
        </p:nvSpPr>
        <p:spPr>
          <a:xfrm>
            <a:off x="2024063" y="1262063"/>
            <a:ext cx="8064500" cy="553085"/>
          </a:xfrm>
          <a:prstGeom prst="rect">
            <a:avLst/>
          </a:prstGeom>
          <a:noFill/>
          <a:ln w="9525">
            <a:noFill/>
          </a:ln>
        </p:spPr>
        <p:txBody>
          <a:bodyPr anchor="t" anchorCtr="0">
            <a:spAutoFit/>
          </a:bodyPr>
          <a:p>
            <a:pPr marL="457200" indent="-457200">
              <a:lnSpc>
                <a:spcPct val="100000"/>
              </a:lnSpc>
              <a:spcBef>
                <a:spcPct val="50000"/>
              </a:spcBef>
              <a:buClr>
                <a:srgbClr val="FF0000"/>
              </a:buClr>
              <a:buFont typeface="Wingdings" panose="05000000000000000000" pitchFamily="2" charset="2"/>
              <a:buChar char="p"/>
            </a:pPr>
            <a:r>
              <a:rPr lang="zh-CN" altLang="en-US" sz="3000" dirty="0">
                <a:solidFill>
                  <a:srgbClr val="FF0000"/>
                </a:solidFill>
                <a:latin typeface="黑体" panose="02010609060101010101" pitchFamily="49" charset="-122"/>
                <a:ea typeface="黑体" panose="02010609060101010101" pitchFamily="49" charset="-122"/>
              </a:rPr>
              <a:t>社会再生产的经营活动：</a:t>
            </a:r>
            <a:endParaRPr lang="zh-CN" altLang="en-US" sz="3000" dirty="0">
              <a:solidFill>
                <a:srgbClr val="FF0000"/>
              </a:solidFill>
              <a:latin typeface="黑体" panose="02010609060101010101" pitchFamily="49" charset="-122"/>
              <a:ea typeface="黑体" panose="02010609060101010101" pitchFamily="49" charset="-122"/>
            </a:endParaRPr>
          </a:p>
        </p:txBody>
      </p:sp>
      <p:sp>
        <p:nvSpPr>
          <p:cNvPr id="30735" name="Rectangle 15"/>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会计对象</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7" name="矩形 16"/>
          <p:cNvSpPr/>
          <p:nvPr/>
        </p:nvSpPr>
        <p:spPr>
          <a:xfrm>
            <a:off x="4946650" y="2913063"/>
            <a:ext cx="1797050" cy="953135"/>
          </a:xfrm>
          <a:prstGeom prst="rect">
            <a:avLst/>
          </a:prstGeom>
          <a:noFill/>
          <a:ln w="9525">
            <a:noFill/>
          </a:ln>
        </p:spPr>
        <p:txBody>
          <a:bodyPr anchor="t" anchorCtr="0">
            <a:spAutoFit/>
          </a:bodyPr>
          <a:p>
            <a:pPr algn="ctr">
              <a:lnSpc>
                <a:spcPct val="100000"/>
              </a:lnSpc>
            </a:pPr>
            <a:r>
              <a:rPr lang="zh-CN" altLang="en-US" sz="2800" dirty="0">
                <a:latin typeface="仿宋" panose="02010609060101010101" pitchFamily="49" charset="-122"/>
                <a:ea typeface="仿宋" panose="02010609060101010101" pitchFamily="49" charset="-122"/>
              </a:rPr>
              <a:t>资金形态</a:t>
            </a:r>
            <a:endParaRPr lang="en-US" altLang="zh-CN" sz="2800" dirty="0">
              <a:latin typeface="仿宋" panose="02010609060101010101" pitchFamily="49" charset="-122"/>
              <a:ea typeface="仿宋" panose="02010609060101010101" pitchFamily="49" charset="-122"/>
            </a:endParaRPr>
          </a:p>
          <a:p>
            <a:pPr algn="ctr">
              <a:lnSpc>
                <a:spcPct val="100000"/>
              </a:lnSpc>
            </a:pPr>
            <a:r>
              <a:rPr lang="zh-CN" altLang="en-US" sz="2800" dirty="0">
                <a:latin typeface="仿宋" panose="02010609060101010101" pitchFamily="49" charset="-122"/>
                <a:ea typeface="仿宋" panose="02010609060101010101" pitchFamily="49" charset="-122"/>
              </a:rPr>
              <a:t>资金数量</a:t>
            </a:r>
            <a:endParaRPr lang="zh-CN" altLang="en-US" sz="2800" dirty="0">
              <a:latin typeface="仿宋" panose="02010609060101010101" pitchFamily="49" charset="-122"/>
              <a:ea typeface="仿宋" panose="02010609060101010101" pitchFamily="49" charset="-122"/>
            </a:endParaRPr>
          </a:p>
        </p:txBody>
      </p:sp>
      <p:sp>
        <p:nvSpPr>
          <p:cNvPr id="2" name="矩形 1"/>
          <p:cNvSpPr/>
          <p:nvPr/>
        </p:nvSpPr>
        <p:spPr>
          <a:xfrm>
            <a:off x="7535863" y="4638675"/>
            <a:ext cx="2773680" cy="1383665"/>
          </a:xfrm>
          <a:prstGeom prst="rect">
            <a:avLst/>
          </a:prstGeom>
          <a:solidFill>
            <a:srgbClr val="FFFFCC"/>
          </a:solidFill>
          <a:ln w="9525">
            <a:noFill/>
          </a:ln>
        </p:spPr>
        <p:txBody>
          <a:bodyPr wrap="none" anchor="t" anchorCtr="0">
            <a:spAutoFit/>
          </a:bodyPr>
          <a:p>
            <a:pPr marL="457200" indent="-457200">
              <a:buClr>
                <a:srgbClr val="0000FF"/>
              </a:buClr>
              <a:buFont typeface="Wingdings" panose="05000000000000000000" pitchFamily="2" charset="2"/>
              <a:buChar char="Ø"/>
            </a:pPr>
            <a:r>
              <a:rPr lang="zh-CN" altLang="en-US" sz="2800" dirty="0">
                <a:latin typeface="仿宋" panose="02010609060101010101" pitchFamily="49" charset="-122"/>
                <a:ea typeface="仿宋" panose="02010609060101010101" pitchFamily="49" charset="-122"/>
              </a:rPr>
              <a:t>产品制造企业</a:t>
            </a:r>
            <a:endParaRPr lang="en-US" altLang="zh-CN" sz="2800" dirty="0">
              <a:latin typeface="仿宋" panose="02010609060101010101" pitchFamily="49" charset="-122"/>
              <a:ea typeface="仿宋" panose="02010609060101010101" pitchFamily="49" charset="-122"/>
            </a:endParaRPr>
          </a:p>
          <a:p>
            <a:pPr marL="457200" indent="-457200">
              <a:buClr>
                <a:srgbClr val="0000FF"/>
              </a:buClr>
              <a:buFont typeface="Wingdings" panose="05000000000000000000" pitchFamily="2" charset="2"/>
              <a:buChar char="Ø"/>
            </a:pPr>
            <a:r>
              <a:rPr lang="zh-CN" altLang="en-US" sz="2800" dirty="0">
                <a:latin typeface="仿宋" panose="02010609060101010101" pitchFamily="49" charset="-122"/>
                <a:ea typeface="仿宋" panose="02010609060101010101" pitchFamily="49" charset="-122"/>
              </a:rPr>
              <a:t>商品流通企业</a:t>
            </a:r>
            <a:endParaRPr lang="en-US" altLang="zh-CN" sz="2800" dirty="0">
              <a:latin typeface="仿宋" panose="02010609060101010101" pitchFamily="49" charset="-122"/>
              <a:ea typeface="仿宋" panose="02010609060101010101" pitchFamily="49" charset="-122"/>
            </a:endParaRPr>
          </a:p>
          <a:p>
            <a:pPr marL="457200" indent="-457200">
              <a:buClr>
                <a:srgbClr val="0000FF"/>
              </a:buClr>
              <a:buFont typeface="Wingdings" panose="05000000000000000000" pitchFamily="2" charset="2"/>
              <a:buChar char="Ø"/>
            </a:pPr>
            <a:r>
              <a:rPr lang="zh-CN" altLang="en-US" sz="2800" dirty="0">
                <a:latin typeface="仿宋" panose="02010609060101010101" pitchFamily="49" charset="-122"/>
                <a:ea typeface="仿宋" panose="02010609060101010101" pitchFamily="49" charset="-122"/>
              </a:rPr>
              <a:t>行政事业单位</a:t>
            </a:r>
            <a:endParaRPr lang="zh-CN" altLang="en-US" sz="2800" dirty="0">
              <a:latin typeface="仿宋" panose="02010609060101010101" pitchFamily="49" charset="-122"/>
              <a:ea typeface="仿宋" panose="02010609060101010101" pitchFamily="49" charset="-122"/>
            </a:endParaRPr>
          </a:p>
        </p:txBody>
      </p:sp>
      <p:sp>
        <p:nvSpPr>
          <p:cNvPr id="3" name="文本框 2"/>
          <p:cNvSpPr txBox="1"/>
          <p:nvPr/>
        </p:nvSpPr>
        <p:spPr>
          <a:xfrm>
            <a:off x="5098892" y="4051300"/>
            <a:ext cx="1452880" cy="1045210"/>
          </a:xfrm>
          <a:prstGeom prst="rect">
            <a:avLst/>
          </a:prstGeom>
          <a:noFill/>
          <a:ln w="9525">
            <a:noFill/>
          </a:ln>
        </p:spPr>
        <p:txBody>
          <a:bodyPr wrap="none" anchor="t" anchorCtr="0">
            <a:spAutoFit/>
          </a:bodyPr>
          <a:p>
            <a:pPr algn="ctr">
              <a:lnSpc>
                <a:spcPct val="130000"/>
              </a:lnSpc>
              <a:spcBef>
                <a:spcPct val="50000"/>
              </a:spcBef>
              <a:buClr>
                <a:srgbClr val="0000CC"/>
              </a:buClr>
            </a:pPr>
            <a:r>
              <a:rPr lang="zh-CN" altLang="en-US" sz="2000" dirty="0">
                <a:solidFill>
                  <a:srgbClr val="FF0000"/>
                </a:solidFill>
                <a:latin typeface="黑体" panose="02010609060101010101" pitchFamily="49" charset="-122"/>
                <a:ea typeface="黑体" panose="02010609060101010101" pitchFamily="49" charset="-122"/>
              </a:rPr>
              <a:t>资金</a:t>
            </a:r>
            <a:endParaRPr lang="zh-CN" altLang="en-US" sz="2000" dirty="0">
              <a:solidFill>
                <a:srgbClr val="FF0000"/>
              </a:solidFill>
              <a:latin typeface="黑体" panose="02010609060101010101" pitchFamily="49" charset="-122"/>
              <a:ea typeface="黑体" panose="02010609060101010101" pitchFamily="49" charset="-122"/>
            </a:endParaRPr>
          </a:p>
          <a:p>
            <a:pPr algn="ctr">
              <a:lnSpc>
                <a:spcPct val="130000"/>
              </a:lnSpc>
              <a:spcBef>
                <a:spcPct val="50000"/>
              </a:spcBef>
              <a:buClr>
                <a:srgbClr val="0000CC"/>
              </a:buClr>
            </a:pPr>
            <a:r>
              <a:rPr lang="zh-CN" altLang="en-US" sz="2000" dirty="0">
                <a:solidFill>
                  <a:srgbClr val="FF0000"/>
                </a:solidFill>
                <a:latin typeface="黑体" panose="02010609060101010101" pitchFamily="49" charset="-122"/>
                <a:ea typeface="黑体" panose="02010609060101010101" pitchFamily="49" charset="-122"/>
              </a:rPr>
              <a:t>循环与周转</a:t>
            </a:r>
            <a:endParaRPr lang="zh-CN" altLang="en-US" sz="2000" dirty="0">
              <a:solidFill>
                <a:srgbClr val="FF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28742"/>
                                        </p:tgtEl>
                                        <p:attrNameLst>
                                          <p:attrName>style.visibility</p:attrName>
                                        </p:attrNameLst>
                                      </p:cBhvr>
                                      <p:to>
                                        <p:strVal val="visible"/>
                                      </p:to>
                                    </p:set>
                                    <p:animEffect transition="in" filter="fade">
                                      <p:cBhvr>
                                        <p:cTn id="7" dur="500"/>
                                        <p:tgtEl>
                                          <p:spTgt spid="62874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628738"/>
                                        </p:tgtEl>
                                        <p:attrNameLst>
                                          <p:attrName>style.visibility</p:attrName>
                                        </p:attrNameLst>
                                      </p:cBhvr>
                                      <p:to>
                                        <p:strVal val="visible"/>
                                      </p:to>
                                    </p:set>
                                    <p:animEffect transition="in" filter="wipe(up)">
                                      <p:cBhvr>
                                        <p:cTn id="12" dur="250"/>
                                        <p:tgtEl>
                                          <p:spTgt spid="628738"/>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628741"/>
                                        </p:tgtEl>
                                        <p:attrNameLst>
                                          <p:attrName>style.visibility</p:attrName>
                                        </p:attrNameLst>
                                      </p:cBhvr>
                                      <p:to>
                                        <p:strVal val="visible"/>
                                      </p:to>
                                    </p:set>
                                    <p:animEffect transition="in" filter="fade">
                                      <p:cBhvr>
                                        <p:cTn id="16" dur="500"/>
                                        <p:tgtEl>
                                          <p:spTgt spid="628741"/>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628747"/>
                                        </p:tgtEl>
                                        <p:attrNameLst>
                                          <p:attrName>style.visibility</p:attrName>
                                        </p:attrNameLst>
                                      </p:cBhvr>
                                      <p:to>
                                        <p:strVal val="visible"/>
                                      </p:to>
                                    </p:set>
                                    <p:animEffect transition="in" filter="fade">
                                      <p:cBhvr>
                                        <p:cTn id="20" dur="500"/>
                                        <p:tgtEl>
                                          <p:spTgt spid="628747"/>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nodeType="clickEffect">
                                  <p:stCondLst>
                                    <p:cond delay="0"/>
                                  </p:stCondLst>
                                  <p:childTnLst>
                                    <p:set>
                                      <p:cBhvr>
                                        <p:cTn id="24" dur="1" fill="hold">
                                          <p:stCondLst>
                                            <p:cond delay="0"/>
                                          </p:stCondLst>
                                        </p:cTn>
                                        <p:tgtEl>
                                          <p:spTgt spid="628740"/>
                                        </p:tgtEl>
                                        <p:attrNameLst>
                                          <p:attrName>style.visibility</p:attrName>
                                        </p:attrNameLst>
                                      </p:cBhvr>
                                      <p:to>
                                        <p:strVal val="visible"/>
                                      </p:to>
                                    </p:set>
                                    <p:animEffect transition="in" filter="wipe(right)">
                                      <p:cBhvr>
                                        <p:cTn id="25" dur="500"/>
                                        <p:tgtEl>
                                          <p:spTgt spid="628740"/>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628743"/>
                                        </p:tgtEl>
                                        <p:attrNameLst>
                                          <p:attrName>style.visibility</p:attrName>
                                        </p:attrNameLst>
                                      </p:cBhvr>
                                      <p:to>
                                        <p:strVal val="visible"/>
                                      </p:to>
                                    </p:set>
                                    <p:animEffect transition="in" filter="fade">
                                      <p:cBhvr>
                                        <p:cTn id="29" dur="500"/>
                                        <p:tgtEl>
                                          <p:spTgt spid="628743"/>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628748"/>
                                        </p:tgtEl>
                                        <p:attrNameLst>
                                          <p:attrName>style.visibility</p:attrName>
                                        </p:attrNameLst>
                                      </p:cBhvr>
                                      <p:to>
                                        <p:strVal val="visible"/>
                                      </p:to>
                                    </p:set>
                                    <p:animEffect transition="in" filter="fade">
                                      <p:cBhvr>
                                        <p:cTn id="33" dur="500"/>
                                        <p:tgtEl>
                                          <p:spTgt spid="628748"/>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628739"/>
                                        </p:tgtEl>
                                        <p:attrNameLst>
                                          <p:attrName>style.visibility</p:attrName>
                                        </p:attrNameLst>
                                      </p:cBhvr>
                                      <p:to>
                                        <p:strVal val="visible"/>
                                      </p:to>
                                    </p:set>
                                    <p:animEffect transition="in" filter="wipe(down)">
                                      <p:cBhvr>
                                        <p:cTn id="38" dur="500"/>
                                        <p:tgtEl>
                                          <p:spTgt spid="628739"/>
                                        </p:tgtEl>
                                      </p:cBhvr>
                                    </p:animEffect>
                                  </p:childTnLst>
                                </p:cTn>
                              </p:par>
                            </p:childTnLst>
                          </p:cTn>
                        </p:par>
                        <p:par>
                          <p:cTn id="39" fill="hold">
                            <p:stCondLst>
                              <p:cond delay="500"/>
                            </p:stCondLst>
                            <p:childTnLst>
                              <p:par>
                                <p:cTn id="40" presetID="10" presetClass="entr" presetSubtype="0" fill="hold" grpId="0" nodeType="afterEffect">
                                  <p:stCondLst>
                                    <p:cond delay="0"/>
                                  </p:stCondLst>
                                  <p:childTnLst>
                                    <p:set>
                                      <p:cBhvr>
                                        <p:cTn id="41" dur="1" fill="hold">
                                          <p:stCondLst>
                                            <p:cond delay="0"/>
                                          </p:stCondLst>
                                        </p:cTn>
                                        <p:tgtEl>
                                          <p:spTgt spid="628749"/>
                                        </p:tgtEl>
                                        <p:attrNameLst>
                                          <p:attrName>style.visibility</p:attrName>
                                        </p:attrNameLst>
                                      </p:cBhvr>
                                      <p:to>
                                        <p:strVal val="visible"/>
                                      </p:to>
                                    </p:set>
                                    <p:animEffect transition="in" filter="fade">
                                      <p:cBhvr>
                                        <p:cTn id="42" dur="500"/>
                                        <p:tgtEl>
                                          <p:spTgt spid="62874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repeatCount="indefinite" fill="hold" nodeType="clickEffect">
                                  <p:stCondLst>
                                    <p:cond delay="0"/>
                                  </p:stCondLst>
                                  <p:childTnLst>
                                    <p:set>
                                      <p:cBhvr>
                                        <p:cTn id="46" dur="1" fill="hold">
                                          <p:stCondLst>
                                            <p:cond delay="0"/>
                                          </p:stCondLst>
                                        </p:cTn>
                                        <p:tgtEl>
                                          <p:spTgt spid="628744"/>
                                        </p:tgtEl>
                                        <p:attrNameLst>
                                          <p:attrName>style.visibility</p:attrName>
                                        </p:attrNameLst>
                                      </p:cBhvr>
                                      <p:to>
                                        <p:strVal val="visible"/>
                                      </p:to>
                                    </p:set>
                                    <p:animEffect transition="in" filter="wipe(up)">
                                      <p:cBhvr>
                                        <p:cTn id="47" dur="500"/>
                                        <p:tgtEl>
                                          <p:spTgt spid="628744"/>
                                        </p:tgtEl>
                                      </p:cBhvr>
                                    </p:animEffect>
                                  </p:childTnLst>
                                </p:cTn>
                              </p:par>
                            </p:childTnLst>
                          </p:cTn>
                        </p:par>
                        <p:par>
                          <p:cTn id="48" fill="hold">
                            <p:stCondLst>
                              <p:cond delay="500"/>
                            </p:stCondLst>
                            <p:childTnLst>
                              <p:par>
                                <p:cTn id="49" presetID="22" presetClass="entr" presetSubtype="2" repeatCount="indefinite" fill="hold" nodeType="afterEffect">
                                  <p:stCondLst>
                                    <p:cond delay="0"/>
                                  </p:stCondLst>
                                  <p:childTnLst>
                                    <p:set>
                                      <p:cBhvr>
                                        <p:cTn id="50" dur="1" fill="hold">
                                          <p:stCondLst>
                                            <p:cond delay="0"/>
                                          </p:stCondLst>
                                        </p:cTn>
                                        <p:tgtEl>
                                          <p:spTgt spid="628746"/>
                                        </p:tgtEl>
                                        <p:attrNameLst>
                                          <p:attrName>style.visibility</p:attrName>
                                        </p:attrNameLst>
                                      </p:cBhvr>
                                      <p:to>
                                        <p:strVal val="visible"/>
                                      </p:to>
                                    </p:set>
                                    <p:animEffect transition="in" filter="wipe(right)">
                                      <p:cBhvr>
                                        <p:cTn id="51" dur="500"/>
                                        <p:tgtEl>
                                          <p:spTgt spid="628746"/>
                                        </p:tgtEl>
                                      </p:cBhvr>
                                    </p:animEffect>
                                  </p:childTnLst>
                                </p:cTn>
                              </p:par>
                            </p:childTnLst>
                          </p:cTn>
                        </p:par>
                        <p:par>
                          <p:cTn id="52" fill="hold">
                            <p:stCondLst>
                              <p:cond delay="1000"/>
                            </p:stCondLst>
                            <p:childTnLst>
                              <p:par>
                                <p:cTn id="53" presetID="22" presetClass="entr" presetSubtype="4" repeatCount="indefinite" fill="hold" nodeType="afterEffect">
                                  <p:stCondLst>
                                    <p:cond delay="0"/>
                                  </p:stCondLst>
                                  <p:childTnLst>
                                    <p:set>
                                      <p:cBhvr>
                                        <p:cTn id="54" dur="1" fill="hold">
                                          <p:stCondLst>
                                            <p:cond delay="0"/>
                                          </p:stCondLst>
                                        </p:cTn>
                                        <p:tgtEl>
                                          <p:spTgt spid="628745"/>
                                        </p:tgtEl>
                                        <p:attrNameLst>
                                          <p:attrName>style.visibility</p:attrName>
                                        </p:attrNameLst>
                                      </p:cBhvr>
                                      <p:to>
                                        <p:strVal val="visible"/>
                                      </p:to>
                                    </p:set>
                                    <p:animEffect transition="in" filter="wipe(down)">
                                      <p:cBhvr>
                                        <p:cTn id="55" dur="500"/>
                                        <p:tgtEl>
                                          <p:spTgt spid="628745"/>
                                        </p:tgtEl>
                                      </p:cBhvr>
                                    </p:animEffect>
                                  </p:childTnLst>
                                </p:cTn>
                              </p:par>
                            </p:childTnLst>
                          </p:cTn>
                        </p:par>
                        <p:par>
                          <p:cTn id="56" fill="hold">
                            <p:stCondLst>
                              <p:cond delay="1500"/>
                            </p:stCondLst>
                            <p:childTnLst>
                              <p:par>
                                <p:cTn id="57" presetID="3" presetClass="entr" presetSubtype="1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blinds(horizontal)">
                                      <p:cBhvr>
                                        <p:cTn id="59" dur="10"/>
                                        <p:tgtEl>
                                          <p:spTgt spid="17"/>
                                        </p:tgtEl>
                                      </p:cBhvr>
                                    </p:animEffect>
                                  </p:childTnLst>
                                </p:cTn>
                              </p:par>
                            </p:childTnLst>
                          </p:cTn>
                        </p:par>
                        <p:par>
                          <p:cTn id="60" fill="hold">
                            <p:stCondLst>
                              <p:cond delay="2000"/>
                            </p:stCondLst>
                            <p:childTnLst>
                              <p:par>
                                <p:cTn id="61" presetID="42" presetClass="entr" presetSubtype="0" fill="hold" grpId="0" nodeType="afterEffect">
                                  <p:stCondLst>
                                    <p:cond delay="0"/>
                                  </p:stCondLst>
                                  <p:childTnLst>
                                    <p:set>
                                      <p:cBhvr>
                                        <p:cTn id="62" dur="1" fill="hold">
                                          <p:stCondLst>
                                            <p:cond delay="0"/>
                                          </p:stCondLst>
                                        </p:cTn>
                                        <p:tgtEl>
                                          <p:spTgt spid="2"/>
                                        </p:tgtEl>
                                        <p:attrNameLst>
                                          <p:attrName>style.visibility</p:attrName>
                                        </p:attrNameLst>
                                      </p:cBhvr>
                                      <p:to>
                                        <p:strVal val="visible"/>
                                      </p:to>
                                    </p:set>
                                    <p:animEffect transition="in" filter="fade">
                                      <p:cBhvr>
                                        <p:cTn id="63" dur="250"/>
                                        <p:tgtEl>
                                          <p:spTgt spid="2"/>
                                        </p:tgtEl>
                                      </p:cBhvr>
                                    </p:animEffect>
                                    <p:anim calcmode="lin" valueType="num">
                                      <p:cBhvr>
                                        <p:cTn id="64" dur="250" fill="hold"/>
                                        <p:tgtEl>
                                          <p:spTgt spid="2"/>
                                        </p:tgtEl>
                                        <p:attrNameLst>
                                          <p:attrName>ppt_x</p:attrName>
                                        </p:attrNameLst>
                                      </p:cBhvr>
                                      <p:tavLst>
                                        <p:tav tm="0">
                                          <p:val>
                                            <p:strVal val="#ppt_x"/>
                                          </p:val>
                                        </p:tav>
                                        <p:tav tm="100000">
                                          <p:val>
                                            <p:strVal val="#ppt_x"/>
                                          </p:val>
                                        </p:tav>
                                      </p:tavLst>
                                    </p:anim>
                                    <p:anim calcmode="lin" valueType="num">
                                      <p:cBhvr>
                                        <p:cTn id="65" dur="250" fill="hold"/>
                                        <p:tgtEl>
                                          <p:spTgt spid="2"/>
                                        </p:tgtEl>
                                        <p:attrNameLst>
                                          <p:attrName>ppt_y</p:attrName>
                                        </p:attrNameLst>
                                      </p:cBhvr>
                                      <p:tavLst>
                                        <p:tav tm="0">
                                          <p:val>
                                            <p:strVal val="#ppt_y+.1"/>
                                          </p:val>
                                        </p:tav>
                                        <p:tav tm="100000">
                                          <p:val>
                                            <p:strVal val="#ppt_y"/>
                                          </p:val>
                                        </p:tav>
                                      </p:tavLst>
                                    </p:anim>
                                  </p:childTnLst>
                                </p:cTn>
                              </p:par>
                            </p:childTnLst>
                          </p:cTn>
                        </p:par>
                        <p:par>
                          <p:cTn id="66" fill="hold">
                            <p:stCondLst>
                              <p:cond delay="2500"/>
                            </p:stCondLst>
                            <p:childTnLst>
                              <p:par>
                                <p:cTn id="67" presetID="1" presetClass="entr" presetSubtype="0" fill="hold" grpId="0" nodeType="afterEffect">
                                  <p:stCondLst>
                                    <p:cond delay="0"/>
                                  </p:stCondLst>
                                  <p:childTnLst>
                                    <p:set>
                                      <p:cBhvr>
                                        <p:cTn id="6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8741" grpId="0" bldLvl="0" animBg="1"/>
      <p:bldP spid="628742" grpId="0" bldLvl="0" animBg="1"/>
      <p:bldP spid="628743" grpId="0" bldLvl="0" animBg="1"/>
      <p:bldP spid="628747" grpId="0" bldLvl="0" animBg="1"/>
      <p:bldP spid="628748" grpId="0" bldLvl="0" animBg="1"/>
      <p:bldP spid="628749" grpId="0" bldLvl="0" animBg="1"/>
      <p:bldP spid="17" grpId="0"/>
      <p:bldP spid="2" grpId="0" bldLvl="0" animBg="1"/>
      <p:bldP spid="3" grpId="0"/>
      <p:bldP spid="3"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页脚占位符 4"/>
          <p:cNvSpPr>
            <a:spLocks noGrp="1"/>
          </p:cNvSpPr>
          <p:nvPr>
            <p:ph type="ftr" sz="quarter" idx="11"/>
          </p:nvPr>
        </p:nvSpPr>
        <p:spPr/>
        <p:txBody>
          <a:bodyPr wrap="square" lIns="0" tIns="0" rIns="0" bIns="0" anchor="t" anchorCtr="0"/>
          <a:lstStyle>
            <a:lvl1pPr marL="0" lvl="0"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sz="1800" b="1" i="0" u="none" kern="1200" baseline="0">
                <a:solidFill>
                  <a:schemeClr val="tx1"/>
                </a:solidFill>
                <a:latin typeface="Times New Roman" panose="02020603050405020304" pitchFamily="18" charset="0"/>
                <a:ea typeface="宋体" panose="02010600030101010101" pitchFamily="2" charset="-122"/>
              </a:defRPr>
            </a:lvl1pPr>
            <a:lvl2pPr marL="457200" lvl="1"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b="1" i="0" u="none" kern="1200" baseline="0">
                <a:solidFill>
                  <a:schemeClr val="tx1"/>
                </a:solidFill>
                <a:latin typeface="Times New Roman" panose="02020603050405020304" pitchFamily="18" charset="0"/>
                <a:ea typeface="宋体" panose="02010600030101010101" pitchFamily="2" charset="-122"/>
                <a:cs typeface="+mn-cs"/>
              </a:defRPr>
            </a:lvl2pPr>
            <a:lvl3pPr marL="914400" lvl="2"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b="1" i="0" u="none" kern="1200" baseline="0">
                <a:solidFill>
                  <a:schemeClr val="tx1"/>
                </a:solidFill>
                <a:latin typeface="Times New Roman" panose="02020603050405020304" pitchFamily="18" charset="0"/>
                <a:ea typeface="宋体" panose="02010600030101010101" pitchFamily="2" charset="-122"/>
                <a:cs typeface="+mn-cs"/>
              </a:defRPr>
            </a:lvl3pPr>
            <a:lvl4pPr marL="1371600" lvl="3"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b="1" i="0" u="none" kern="1200" baseline="0">
                <a:solidFill>
                  <a:schemeClr val="tx1"/>
                </a:solidFill>
                <a:latin typeface="Times New Roman" panose="02020603050405020304" pitchFamily="18" charset="0"/>
                <a:ea typeface="宋体" panose="02010600030101010101" pitchFamily="2" charset="-122"/>
                <a:cs typeface="+mn-cs"/>
              </a:defRPr>
            </a:lvl4pPr>
            <a:lvl5pPr marL="1828800" lvl="4"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b="1" i="0" u="none" kern="1200" baseline="0">
                <a:solidFill>
                  <a:schemeClr val="tx1"/>
                </a:solidFill>
                <a:latin typeface="Times New Roman" panose="02020603050405020304" pitchFamily="18" charset="0"/>
                <a:ea typeface="宋体" panose="02010600030101010101" pitchFamily="2" charset="-122"/>
                <a:cs typeface="+mn-cs"/>
              </a:defRPr>
            </a:lvl5pPr>
          </a:lstStyle>
          <a:p>
            <a:pPr lvl="0" algn="ctr">
              <a:lnSpc>
                <a:spcPct val="100000"/>
              </a:lnSpc>
              <a:spcBef>
                <a:spcPct val="0"/>
              </a:spcBef>
              <a:buClrTx/>
            </a:pPr>
            <a:r>
              <a:rPr lang="zh-CN" altLang="zh-CN" sz="1400" dirty="0">
                <a:latin typeface="楷体_GB2312" pitchFamily="49" charset="-122"/>
                <a:ea typeface="楷体_GB2312" pitchFamily="49" charset="-122"/>
              </a:rPr>
              <a:t>第</a:t>
            </a:r>
            <a:r>
              <a:rPr lang="zh-CN" altLang="en-US" sz="1400" dirty="0">
                <a:latin typeface="楷体_GB2312" pitchFamily="49" charset="-122"/>
                <a:ea typeface="楷体_GB2312" pitchFamily="49" charset="-122"/>
              </a:rPr>
              <a:t>一</a:t>
            </a:r>
            <a:r>
              <a:rPr lang="zh-CN" altLang="zh-CN" sz="1400" dirty="0">
                <a:latin typeface="楷体_GB2312" pitchFamily="49" charset="-122"/>
                <a:ea typeface="楷体_GB2312" pitchFamily="49" charset="-122"/>
              </a:rPr>
              <a:t>章  </a:t>
            </a:r>
            <a:r>
              <a:rPr lang="zh-CN" altLang="en-US" sz="1400" dirty="0">
                <a:latin typeface="楷体_GB2312" pitchFamily="49" charset="-122"/>
                <a:ea typeface="楷体_GB2312" pitchFamily="49" charset="-122"/>
              </a:rPr>
              <a:t>总论</a:t>
            </a:r>
            <a:endParaRPr lang="zh-CN" altLang="en-US" sz="1400" dirty="0">
              <a:latin typeface="楷体_GB2312" pitchFamily="49" charset="-122"/>
              <a:ea typeface="楷体_GB2312" pitchFamily="49" charset="-122"/>
            </a:endParaRPr>
          </a:p>
        </p:txBody>
      </p:sp>
      <p:sp>
        <p:nvSpPr>
          <p:cNvPr id="31746"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会计对象</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632835" name="Rectangle 3"/>
          <p:cNvSpPr>
            <a:spLocks noGrp="1" noChangeArrowheads="1"/>
          </p:cNvSpPr>
          <p:nvPr>
            <p:ph idx="1"/>
          </p:nvPr>
        </p:nvSpPr>
        <p:spPr>
          <a:xfrm>
            <a:off x="839470" y="1227455"/>
            <a:ext cx="10217150" cy="501840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p"/>
              <a:defRPr/>
            </a:pPr>
            <a:r>
              <a:rPr kumimoji="0" lang="zh-CN" altLang="en-US" sz="28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rPr>
              <a:t>（一）产品制造企业的会计对象</a:t>
            </a:r>
            <a:endParaRPr kumimoji="0" lang="zh-CN" altLang="en-US" sz="2800" b="1" i="0" u="none" strike="noStrike" kern="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Ø"/>
              <a:defRPr/>
            </a:pPr>
            <a:r>
              <a:rPr kumimoji="0" lang="zh-CN" altLang="en-US" sz="28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供应过程：</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为产品生产提供所需原材料的过程。</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资金形态：</a:t>
            </a:r>
            <a:r>
              <a:rPr kumimoji="0" lang="zh-CN" altLang="en-US" sz="2800" b="1" i="0" u="none" strike="noStrike" kern="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cs"/>
              </a:rPr>
              <a:t>货币资金</a:t>
            </a:r>
            <a:r>
              <a:rPr kumimoji="0" lang="en-US" altLang="zh-CN" sz="2800" b="1" i="0" u="none" strike="noStrike" kern="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cs"/>
              </a:rPr>
              <a:t>储备资金</a:t>
            </a:r>
            <a:endParaRPr kumimoji="0" lang="zh-CN" altLang="en-US" sz="2800" b="1" i="0" u="none" strike="noStrike" kern="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Ø"/>
              <a:defRPr/>
            </a:pPr>
            <a:r>
              <a:rPr kumimoji="0" lang="zh-CN" altLang="en-US" sz="28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生产过程：</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生产产品的过程。</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资金形态：</a:t>
            </a:r>
            <a:r>
              <a:rPr kumimoji="0" lang="zh-CN" altLang="en-US" sz="2800" b="1" i="0" u="none" strike="noStrike" kern="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cs"/>
              </a:rPr>
              <a:t>储备资金</a:t>
            </a:r>
            <a:r>
              <a:rPr kumimoji="0" lang="en-US" altLang="zh-CN" sz="2800" b="1" i="0" u="none" strike="noStrike" kern="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cs"/>
              </a:rPr>
              <a:t>生产资金</a:t>
            </a:r>
            <a:r>
              <a:rPr kumimoji="0" lang="en-US" altLang="zh-CN" sz="2800" b="1" i="0" u="none" strike="noStrike" kern="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cs"/>
              </a:rPr>
              <a:t>成品资金</a:t>
            </a:r>
            <a:endParaRPr kumimoji="0" lang="zh-CN" altLang="en-US" sz="2800" b="1" i="0" u="none" strike="noStrike" kern="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cs"/>
            </a:endParaRPr>
          </a:p>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charset="0"/>
              <a:buChar char="Ø"/>
              <a:defRPr/>
            </a:pPr>
            <a:r>
              <a:rPr kumimoji="0" lang="zh-CN" altLang="en-US" sz="28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销售过程：</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实现产品价值、获得盈利的过程。 </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50000"/>
              </a:lnSpc>
              <a:spcBef>
                <a:spcPct val="20000"/>
              </a:spcBef>
              <a:spcAft>
                <a:spcPct val="0"/>
              </a:spcAft>
              <a:buClr>
                <a:srgbClr val="FF0000"/>
              </a:buClr>
              <a:buSzTx/>
              <a:buFont typeface="Wingdings" panose="05000000000000000000" charset="0"/>
              <a:buNone/>
              <a:defRPr/>
            </a:pP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   </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资金形态：</a:t>
            </a:r>
            <a:r>
              <a:rPr kumimoji="0" lang="zh-CN" altLang="en-US" sz="2800" b="1" i="0" u="none" strike="noStrike" kern="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cs"/>
              </a:rPr>
              <a:t>成品资金</a:t>
            </a:r>
            <a:r>
              <a:rPr kumimoji="0" lang="en-US" altLang="zh-CN" sz="2800" b="1" i="0" u="none" strike="noStrike" kern="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cs"/>
              </a:rPr>
              <a:t>货币资金</a:t>
            </a:r>
            <a:endParaRPr kumimoji="0" lang="zh-CN" altLang="en-US" sz="2800" b="1" i="0" u="none" strike="noStrike" kern="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页脚占位符 4"/>
          <p:cNvSpPr>
            <a:spLocks noGrp="1"/>
          </p:cNvSpPr>
          <p:nvPr>
            <p:ph type="ftr" sz="quarter" idx="11"/>
          </p:nvPr>
        </p:nvSpPr>
        <p:spPr/>
        <p:txBody>
          <a:bodyPr wrap="square" lIns="0" tIns="0" rIns="0" bIns="0" anchor="t" anchorCtr="0"/>
          <a:lstStyle>
            <a:lvl1pPr marL="0" lvl="0"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sz="1800" b="1" i="0" u="none" kern="1200" baseline="0">
                <a:solidFill>
                  <a:schemeClr val="tx1"/>
                </a:solidFill>
                <a:latin typeface="Times New Roman" panose="02020603050405020304" pitchFamily="18" charset="0"/>
                <a:ea typeface="宋体" panose="02010600030101010101" pitchFamily="2" charset="-122"/>
              </a:defRPr>
            </a:lvl1pPr>
            <a:lvl2pPr marL="457200" lvl="1"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b="1" i="0" u="none" kern="1200" baseline="0">
                <a:solidFill>
                  <a:schemeClr val="tx1"/>
                </a:solidFill>
                <a:latin typeface="Times New Roman" panose="02020603050405020304" pitchFamily="18" charset="0"/>
                <a:ea typeface="宋体" panose="02010600030101010101" pitchFamily="2" charset="-122"/>
                <a:cs typeface="+mn-cs"/>
              </a:defRPr>
            </a:lvl2pPr>
            <a:lvl3pPr marL="914400" lvl="2"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b="1" i="0" u="none" kern="1200" baseline="0">
                <a:solidFill>
                  <a:schemeClr val="tx1"/>
                </a:solidFill>
                <a:latin typeface="Times New Roman" panose="02020603050405020304" pitchFamily="18" charset="0"/>
                <a:ea typeface="宋体" panose="02010600030101010101" pitchFamily="2" charset="-122"/>
                <a:cs typeface="+mn-cs"/>
              </a:defRPr>
            </a:lvl3pPr>
            <a:lvl4pPr marL="1371600" lvl="3"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b="1" i="0" u="none" kern="1200" baseline="0">
                <a:solidFill>
                  <a:schemeClr val="tx1"/>
                </a:solidFill>
                <a:latin typeface="Times New Roman" panose="02020603050405020304" pitchFamily="18" charset="0"/>
                <a:ea typeface="宋体" panose="02010600030101010101" pitchFamily="2" charset="-122"/>
                <a:cs typeface="+mn-cs"/>
              </a:defRPr>
            </a:lvl4pPr>
            <a:lvl5pPr marL="1828800" lvl="4"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b="1" i="0" u="none" kern="1200" baseline="0">
                <a:solidFill>
                  <a:schemeClr val="tx1"/>
                </a:solidFill>
                <a:latin typeface="Times New Roman" panose="02020603050405020304" pitchFamily="18" charset="0"/>
                <a:ea typeface="宋体" panose="02010600030101010101" pitchFamily="2" charset="-122"/>
                <a:cs typeface="+mn-cs"/>
              </a:defRPr>
            </a:lvl5pPr>
          </a:lstStyle>
          <a:p>
            <a:pPr lvl="0" algn="ctr">
              <a:lnSpc>
                <a:spcPct val="100000"/>
              </a:lnSpc>
              <a:spcBef>
                <a:spcPct val="0"/>
              </a:spcBef>
              <a:buClrTx/>
            </a:pPr>
            <a:r>
              <a:rPr lang="zh-CN" altLang="zh-CN" sz="1400" dirty="0">
                <a:latin typeface="楷体_GB2312" pitchFamily="49" charset="-122"/>
                <a:ea typeface="楷体_GB2312" pitchFamily="49" charset="-122"/>
              </a:rPr>
              <a:t>第</a:t>
            </a:r>
            <a:r>
              <a:rPr lang="zh-CN" altLang="en-US" sz="1400" dirty="0">
                <a:latin typeface="楷体_GB2312" pitchFamily="49" charset="-122"/>
                <a:ea typeface="楷体_GB2312" pitchFamily="49" charset="-122"/>
              </a:rPr>
              <a:t>一</a:t>
            </a:r>
            <a:r>
              <a:rPr lang="zh-CN" altLang="zh-CN" sz="1400" dirty="0">
                <a:latin typeface="楷体_GB2312" pitchFamily="49" charset="-122"/>
                <a:ea typeface="楷体_GB2312" pitchFamily="49" charset="-122"/>
              </a:rPr>
              <a:t>章  </a:t>
            </a:r>
            <a:r>
              <a:rPr lang="zh-CN" altLang="en-US" sz="1400" dirty="0">
                <a:latin typeface="楷体_GB2312" pitchFamily="49" charset="-122"/>
                <a:ea typeface="楷体_GB2312" pitchFamily="49" charset="-122"/>
              </a:rPr>
              <a:t>总论</a:t>
            </a:r>
            <a:endParaRPr lang="zh-CN" altLang="en-US" sz="1400" dirty="0">
              <a:latin typeface="楷体_GB2312" pitchFamily="49" charset="-122"/>
              <a:ea typeface="楷体_GB2312" pitchFamily="49" charset="-122"/>
            </a:endParaRPr>
          </a:p>
        </p:txBody>
      </p:sp>
      <p:sp>
        <p:nvSpPr>
          <p:cNvPr id="34818"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会计对象</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34819" name="Rectangle 3"/>
          <p:cNvSpPr/>
          <p:nvPr>
            <p:ph idx="1"/>
          </p:nvPr>
        </p:nvSpPr>
        <p:spPr>
          <a:xfrm>
            <a:off x="839470" y="1268413"/>
            <a:ext cx="8139113" cy="731837"/>
          </a:xfrm>
        </p:spPr>
        <p:txBody>
          <a:bodyPr vert="horz" wrap="square" lIns="91440" tIns="45720" rIns="91440" bIns="45720" anchor="t" anchorCtr="0"/>
          <a:p>
            <a:pPr eaLnBrk="1" hangingPunct="1">
              <a:lnSpc>
                <a:spcPct val="100000"/>
              </a:lnSpc>
            </a:pPr>
            <a:r>
              <a:rPr lang="zh-CN" altLang="en-US" sz="3200" dirty="0">
                <a:solidFill>
                  <a:srgbClr val="FF0000"/>
                </a:solidFill>
                <a:latin typeface="黑体" panose="02010609060101010101" pitchFamily="49" charset="-122"/>
                <a:ea typeface="黑体" panose="02010609060101010101" pitchFamily="49" charset="-122"/>
              </a:rPr>
              <a:t>（一）产品制造企业的会计对象</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34820" name="Rectangle 4"/>
          <p:cNvSpPr/>
          <p:nvPr/>
        </p:nvSpPr>
        <p:spPr>
          <a:xfrm>
            <a:off x="3402013" y="2536825"/>
            <a:ext cx="449580" cy="368300"/>
          </a:xfrm>
          <a:prstGeom prst="rect">
            <a:avLst/>
          </a:prstGeom>
          <a:noFill/>
          <a:ln w="9525">
            <a:noFill/>
          </a:ln>
        </p:spPr>
        <p:txBody>
          <a:bodyPr wrap="none" anchor="ctr" anchorCtr="0">
            <a:spAutoFit/>
          </a:bodyPr>
          <a:p>
            <a:pPr indent="266700" eaLnBrk="0" hangingPunct="0">
              <a:lnSpc>
                <a:spcPct val="100000"/>
              </a:lnSpc>
            </a:pPr>
            <a:endParaRPr lang="zh-CN" altLang="zh-CN" dirty="0">
              <a:latin typeface="Arial" panose="020B0604020202020204" pitchFamily="34" charset="0"/>
              <a:ea typeface="宋体" panose="02010600030101010101" pitchFamily="2" charset="-122"/>
            </a:endParaRPr>
          </a:p>
        </p:txBody>
      </p:sp>
      <p:grpSp>
        <p:nvGrpSpPr>
          <p:cNvPr id="34821" name="Group 5"/>
          <p:cNvGrpSpPr/>
          <p:nvPr/>
        </p:nvGrpSpPr>
        <p:grpSpPr>
          <a:xfrm>
            <a:off x="1809750" y="2133600"/>
            <a:ext cx="8501063" cy="2763838"/>
            <a:chOff x="1204" y="5044"/>
            <a:chExt cx="7792" cy="1527"/>
          </a:xfrm>
        </p:grpSpPr>
        <p:sp>
          <p:nvSpPr>
            <p:cNvPr id="34822" name="Line 6"/>
            <p:cNvSpPr/>
            <p:nvPr/>
          </p:nvSpPr>
          <p:spPr>
            <a:xfrm>
              <a:off x="1964" y="5044"/>
              <a:ext cx="0" cy="484"/>
            </a:xfrm>
            <a:prstGeom prst="line">
              <a:avLst/>
            </a:prstGeom>
            <a:ln w="9525" cap="flat" cmpd="sng">
              <a:solidFill>
                <a:srgbClr val="000000"/>
              </a:solidFill>
              <a:prstDash val="solid"/>
              <a:round/>
              <a:headEnd type="none" w="med" len="med"/>
              <a:tailEnd type="none" w="med" len="med"/>
            </a:ln>
          </p:spPr>
        </p:sp>
        <p:sp>
          <p:nvSpPr>
            <p:cNvPr id="34823" name="Line 7"/>
            <p:cNvSpPr/>
            <p:nvPr/>
          </p:nvSpPr>
          <p:spPr>
            <a:xfrm>
              <a:off x="3954" y="5292"/>
              <a:ext cx="377" cy="0"/>
            </a:xfrm>
            <a:prstGeom prst="line">
              <a:avLst/>
            </a:prstGeom>
            <a:ln w="9525" cap="flat" cmpd="sng">
              <a:solidFill>
                <a:srgbClr val="000000"/>
              </a:solidFill>
              <a:prstDash val="solid"/>
              <a:round/>
              <a:headEnd type="none" w="med" len="med"/>
              <a:tailEnd type="triangle" w="sm" len="med"/>
            </a:ln>
          </p:spPr>
        </p:sp>
        <p:sp>
          <p:nvSpPr>
            <p:cNvPr id="34824" name="Line 8"/>
            <p:cNvSpPr/>
            <p:nvPr/>
          </p:nvSpPr>
          <p:spPr>
            <a:xfrm>
              <a:off x="3954" y="5044"/>
              <a:ext cx="0" cy="484"/>
            </a:xfrm>
            <a:prstGeom prst="line">
              <a:avLst/>
            </a:prstGeom>
            <a:ln w="9525" cap="flat" cmpd="sng">
              <a:solidFill>
                <a:srgbClr val="000000"/>
              </a:solidFill>
              <a:prstDash val="solid"/>
              <a:round/>
              <a:headEnd type="none" w="med" len="med"/>
              <a:tailEnd type="none" w="med" len="med"/>
            </a:ln>
          </p:spPr>
        </p:sp>
        <p:sp>
          <p:nvSpPr>
            <p:cNvPr id="34825" name="Line 9"/>
            <p:cNvSpPr/>
            <p:nvPr/>
          </p:nvSpPr>
          <p:spPr>
            <a:xfrm rot="10800000">
              <a:off x="1964" y="5292"/>
              <a:ext cx="378" cy="0"/>
            </a:xfrm>
            <a:prstGeom prst="line">
              <a:avLst/>
            </a:prstGeom>
            <a:ln w="9525" cap="flat" cmpd="sng">
              <a:solidFill>
                <a:srgbClr val="000000"/>
              </a:solidFill>
              <a:prstDash val="solid"/>
              <a:round/>
              <a:headEnd type="none" w="med" len="med"/>
              <a:tailEnd type="triangle" w="sm" len="med"/>
            </a:ln>
          </p:spPr>
        </p:sp>
        <p:sp>
          <p:nvSpPr>
            <p:cNvPr id="34826" name="Line 10"/>
            <p:cNvSpPr/>
            <p:nvPr/>
          </p:nvSpPr>
          <p:spPr>
            <a:xfrm rot="10800000">
              <a:off x="3575" y="5292"/>
              <a:ext cx="379" cy="0"/>
            </a:xfrm>
            <a:prstGeom prst="line">
              <a:avLst/>
            </a:prstGeom>
            <a:ln w="9525" cap="flat" cmpd="sng">
              <a:solidFill>
                <a:srgbClr val="000000"/>
              </a:solidFill>
              <a:prstDash val="solid"/>
              <a:round/>
              <a:headEnd type="none" w="med" len="med"/>
              <a:tailEnd type="triangle" w="sm" len="med"/>
            </a:ln>
          </p:spPr>
        </p:sp>
        <p:sp>
          <p:nvSpPr>
            <p:cNvPr id="34827" name="Rectangle 11"/>
            <p:cNvSpPr/>
            <p:nvPr/>
          </p:nvSpPr>
          <p:spPr>
            <a:xfrm>
              <a:off x="2363" y="5158"/>
              <a:ext cx="1526" cy="286"/>
            </a:xfrm>
            <a:prstGeom prst="rect">
              <a:avLst/>
            </a:prstGeom>
            <a:noFill/>
            <a:ln w="9525">
              <a:noFill/>
            </a:ln>
          </p:spPr>
          <p:txBody>
            <a:bodyPr anchor="t" anchorCtr="0"/>
            <a:p>
              <a:pPr>
                <a:lnSpc>
                  <a:spcPct val="100000"/>
                </a:lnSpc>
              </a:pPr>
              <a:r>
                <a:rPr lang="zh-CN" altLang="da-DK" sz="2400" dirty="0">
                  <a:solidFill>
                    <a:srgbClr val="000000"/>
                  </a:solidFill>
                  <a:latin typeface="楷体" panose="02010609060101010101" pitchFamily="49" charset="-122"/>
                  <a:ea typeface="楷体" panose="02010609060101010101" pitchFamily="49" charset="-122"/>
                </a:rPr>
                <a:t>供应过程</a:t>
              </a:r>
              <a:endParaRPr lang="zh-CN" altLang="da-DK" sz="2400" dirty="0">
                <a:latin typeface="楷体" panose="02010609060101010101" pitchFamily="49" charset="-122"/>
                <a:ea typeface="楷体" panose="02010609060101010101" pitchFamily="49" charset="-122"/>
              </a:endParaRPr>
            </a:p>
          </p:txBody>
        </p:sp>
        <p:sp>
          <p:nvSpPr>
            <p:cNvPr id="34828" name="Line 12"/>
            <p:cNvSpPr/>
            <p:nvPr/>
          </p:nvSpPr>
          <p:spPr>
            <a:xfrm>
              <a:off x="6392" y="5292"/>
              <a:ext cx="378" cy="0"/>
            </a:xfrm>
            <a:prstGeom prst="line">
              <a:avLst/>
            </a:prstGeom>
            <a:ln w="9525" cap="flat" cmpd="sng">
              <a:solidFill>
                <a:srgbClr val="000000"/>
              </a:solidFill>
              <a:prstDash val="solid"/>
              <a:round/>
              <a:headEnd type="none" w="med" len="med"/>
              <a:tailEnd type="triangle" w="sm" len="med"/>
            </a:ln>
          </p:spPr>
        </p:sp>
        <p:sp>
          <p:nvSpPr>
            <p:cNvPr id="34829" name="Line 13"/>
            <p:cNvSpPr/>
            <p:nvPr/>
          </p:nvSpPr>
          <p:spPr>
            <a:xfrm>
              <a:off x="6377" y="5044"/>
              <a:ext cx="0" cy="484"/>
            </a:xfrm>
            <a:prstGeom prst="line">
              <a:avLst/>
            </a:prstGeom>
            <a:ln w="9525" cap="flat" cmpd="sng">
              <a:solidFill>
                <a:srgbClr val="000000"/>
              </a:solidFill>
              <a:prstDash val="solid"/>
              <a:round/>
              <a:headEnd type="none" w="med" len="med"/>
              <a:tailEnd type="none" w="med" len="med"/>
            </a:ln>
          </p:spPr>
        </p:sp>
        <p:sp>
          <p:nvSpPr>
            <p:cNvPr id="34830" name="Line 14"/>
            <p:cNvSpPr/>
            <p:nvPr/>
          </p:nvSpPr>
          <p:spPr>
            <a:xfrm rot="10800000">
              <a:off x="5998" y="5292"/>
              <a:ext cx="379" cy="0"/>
            </a:xfrm>
            <a:prstGeom prst="line">
              <a:avLst/>
            </a:prstGeom>
            <a:ln w="9525" cap="flat" cmpd="sng">
              <a:solidFill>
                <a:srgbClr val="000000"/>
              </a:solidFill>
              <a:prstDash val="solid"/>
              <a:round/>
              <a:headEnd type="none" w="med" len="med"/>
              <a:tailEnd type="triangle" w="sm" len="med"/>
            </a:ln>
          </p:spPr>
        </p:sp>
        <p:sp>
          <p:nvSpPr>
            <p:cNvPr id="34831" name="Rectangle 15"/>
            <p:cNvSpPr/>
            <p:nvPr/>
          </p:nvSpPr>
          <p:spPr>
            <a:xfrm>
              <a:off x="4392" y="5164"/>
              <a:ext cx="1526" cy="286"/>
            </a:xfrm>
            <a:prstGeom prst="rect">
              <a:avLst/>
            </a:prstGeom>
            <a:noFill/>
            <a:ln w="9525">
              <a:noFill/>
            </a:ln>
          </p:spPr>
          <p:txBody>
            <a:bodyPr anchor="t" anchorCtr="0"/>
            <a:p>
              <a:pPr algn="ctr">
                <a:lnSpc>
                  <a:spcPct val="100000"/>
                </a:lnSpc>
              </a:pPr>
              <a:r>
                <a:rPr lang="zh-CN" altLang="da-DK" sz="2400" dirty="0">
                  <a:latin typeface="楷体" panose="02010609060101010101" pitchFamily="49" charset="-122"/>
                  <a:ea typeface="楷体" panose="02010609060101010101" pitchFamily="49" charset="-122"/>
                </a:rPr>
                <a:t>生产过程</a:t>
              </a:r>
              <a:endParaRPr lang="zh-CN" altLang="da-DK" sz="2400" dirty="0">
                <a:latin typeface="楷体" panose="02010609060101010101" pitchFamily="49" charset="-122"/>
                <a:ea typeface="楷体" panose="02010609060101010101" pitchFamily="49" charset="-122"/>
              </a:endParaRPr>
            </a:p>
          </p:txBody>
        </p:sp>
        <p:sp>
          <p:nvSpPr>
            <p:cNvPr id="34832" name="Rectangle 16"/>
            <p:cNvSpPr/>
            <p:nvPr/>
          </p:nvSpPr>
          <p:spPr>
            <a:xfrm>
              <a:off x="6552" y="5164"/>
              <a:ext cx="1527" cy="286"/>
            </a:xfrm>
            <a:prstGeom prst="rect">
              <a:avLst/>
            </a:prstGeom>
            <a:noFill/>
            <a:ln w="9525">
              <a:noFill/>
            </a:ln>
          </p:spPr>
          <p:txBody>
            <a:bodyPr anchor="t" anchorCtr="0"/>
            <a:p>
              <a:pPr algn="ctr">
                <a:lnSpc>
                  <a:spcPct val="100000"/>
                </a:lnSpc>
              </a:pPr>
              <a:r>
                <a:rPr lang="zh-CN" altLang="da-DK" sz="2400" dirty="0">
                  <a:latin typeface="楷体" panose="02010609060101010101" pitchFamily="49" charset="-122"/>
                  <a:ea typeface="楷体" panose="02010609060101010101" pitchFamily="49" charset="-122"/>
                </a:rPr>
                <a:t>销售过程</a:t>
              </a:r>
              <a:endParaRPr lang="zh-CN" altLang="da-DK" sz="2400" dirty="0">
                <a:latin typeface="楷体" panose="02010609060101010101" pitchFamily="49" charset="-122"/>
                <a:ea typeface="楷体" panose="02010609060101010101" pitchFamily="49" charset="-122"/>
              </a:endParaRPr>
            </a:p>
          </p:txBody>
        </p:sp>
        <p:sp>
          <p:nvSpPr>
            <p:cNvPr id="34833" name="Line 17"/>
            <p:cNvSpPr/>
            <p:nvPr/>
          </p:nvSpPr>
          <p:spPr>
            <a:xfrm>
              <a:off x="8267" y="5044"/>
              <a:ext cx="0" cy="484"/>
            </a:xfrm>
            <a:prstGeom prst="line">
              <a:avLst/>
            </a:prstGeom>
            <a:ln w="9525" cap="flat" cmpd="sng">
              <a:solidFill>
                <a:srgbClr val="000000"/>
              </a:solidFill>
              <a:prstDash val="solid"/>
              <a:round/>
              <a:headEnd type="none" w="med" len="med"/>
              <a:tailEnd type="none" w="med" len="med"/>
            </a:ln>
          </p:spPr>
        </p:sp>
        <p:sp>
          <p:nvSpPr>
            <p:cNvPr id="34834" name="Line 18"/>
            <p:cNvSpPr/>
            <p:nvPr/>
          </p:nvSpPr>
          <p:spPr>
            <a:xfrm rot="10800000">
              <a:off x="7885" y="5292"/>
              <a:ext cx="378" cy="0"/>
            </a:xfrm>
            <a:prstGeom prst="line">
              <a:avLst/>
            </a:prstGeom>
            <a:ln w="9525" cap="flat" cmpd="sng">
              <a:solidFill>
                <a:srgbClr val="000000"/>
              </a:solidFill>
              <a:prstDash val="solid"/>
              <a:round/>
              <a:headEnd type="none" w="med" len="med"/>
              <a:tailEnd type="triangle" w="sm" len="med"/>
            </a:ln>
          </p:spPr>
        </p:sp>
        <p:sp>
          <p:nvSpPr>
            <p:cNvPr id="34835" name="Rectangle 19"/>
            <p:cNvSpPr/>
            <p:nvPr/>
          </p:nvSpPr>
          <p:spPr>
            <a:xfrm>
              <a:off x="1204" y="5361"/>
              <a:ext cx="524" cy="1002"/>
            </a:xfrm>
            <a:prstGeom prst="rect">
              <a:avLst/>
            </a:prstGeom>
            <a:noFill/>
            <a:ln w="9525">
              <a:noFill/>
            </a:ln>
          </p:spPr>
          <p:txBody>
            <a:bodyPr anchor="t" anchorCtr="0"/>
            <a:p>
              <a:pPr algn="ctr">
                <a:lnSpc>
                  <a:spcPct val="100000"/>
                </a:lnSpc>
              </a:pPr>
              <a:r>
                <a:rPr lang="zh-CN" altLang="en-US" sz="2400" dirty="0">
                  <a:latin typeface="楷体" panose="02010609060101010101" pitchFamily="49" charset="-122"/>
                  <a:ea typeface="楷体" panose="02010609060101010101" pitchFamily="49" charset="-122"/>
                </a:rPr>
                <a:t>资金</a:t>
              </a:r>
              <a:endParaRPr lang="zh-CN" altLang="en-US" sz="2400" dirty="0">
                <a:latin typeface="楷体" panose="02010609060101010101" pitchFamily="49" charset="-122"/>
                <a:ea typeface="楷体" panose="02010609060101010101" pitchFamily="49" charset="-122"/>
              </a:endParaRPr>
            </a:p>
            <a:p>
              <a:pPr algn="ctr" eaLnBrk="0" hangingPunct="0">
                <a:lnSpc>
                  <a:spcPct val="100000"/>
                </a:lnSpc>
              </a:pPr>
              <a:r>
                <a:rPr lang="zh-CN" altLang="en-US" sz="2400" dirty="0">
                  <a:latin typeface="楷体" panose="02010609060101010101" pitchFamily="49" charset="-122"/>
                  <a:ea typeface="楷体" panose="02010609060101010101" pitchFamily="49" charset="-122"/>
                </a:rPr>
                <a:t>投入</a:t>
              </a:r>
              <a:endParaRPr lang="zh-CN" altLang="en-US" sz="2400" dirty="0">
                <a:latin typeface="楷体" panose="02010609060101010101" pitchFamily="49" charset="-122"/>
                <a:ea typeface="楷体" panose="02010609060101010101" pitchFamily="49" charset="-122"/>
              </a:endParaRPr>
            </a:p>
          </p:txBody>
        </p:sp>
        <p:sp>
          <p:nvSpPr>
            <p:cNvPr id="34836" name="Line 20"/>
            <p:cNvSpPr/>
            <p:nvPr/>
          </p:nvSpPr>
          <p:spPr>
            <a:xfrm>
              <a:off x="1658" y="5836"/>
              <a:ext cx="397" cy="0"/>
            </a:xfrm>
            <a:prstGeom prst="line">
              <a:avLst/>
            </a:prstGeom>
            <a:ln w="9525" cap="flat" cmpd="sng">
              <a:solidFill>
                <a:srgbClr val="000000"/>
              </a:solidFill>
              <a:prstDash val="solid"/>
              <a:round/>
              <a:headEnd type="none" w="med" len="med"/>
              <a:tailEnd type="triangle" w="sm" len="med"/>
            </a:ln>
          </p:spPr>
        </p:sp>
        <p:sp>
          <p:nvSpPr>
            <p:cNvPr id="34837" name="Rectangle 21"/>
            <p:cNvSpPr/>
            <p:nvPr/>
          </p:nvSpPr>
          <p:spPr>
            <a:xfrm>
              <a:off x="2126" y="5592"/>
              <a:ext cx="911" cy="478"/>
            </a:xfrm>
            <a:prstGeom prst="rect">
              <a:avLst/>
            </a:prstGeom>
            <a:solidFill>
              <a:srgbClr val="FFFFFF"/>
            </a:solidFill>
            <a:ln w="9525" cap="flat" cmpd="sng">
              <a:solidFill>
                <a:srgbClr val="000000"/>
              </a:solidFill>
              <a:prstDash val="solid"/>
              <a:miter/>
              <a:headEnd type="none" w="med" len="med"/>
              <a:tailEnd type="none" w="med" len="med"/>
            </a:ln>
          </p:spPr>
          <p:txBody>
            <a:bodyPr anchor="t" anchorCtr="0"/>
            <a:p>
              <a:pPr algn="ctr">
                <a:lnSpc>
                  <a:spcPct val="100000"/>
                </a:lnSpc>
              </a:pPr>
              <a:r>
                <a:rPr lang="zh-CN" altLang="da-DK" sz="2400" dirty="0">
                  <a:solidFill>
                    <a:srgbClr val="0000FF"/>
                  </a:solidFill>
                  <a:latin typeface="仿宋" panose="02010609060101010101" pitchFamily="49" charset="-122"/>
                  <a:ea typeface="仿宋" panose="02010609060101010101" pitchFamily="49" charset="-122"/>
                </a:rPr>
                <a:t>货币</a:t>
              </a:r>
              <a:endParaRPr lang="zh-CN" altLang="en-US" sz="2400" dirty="0">
                <a:solidFill>
                  <a:srgbClr val="0000FF"/>
                </a:solidFill>
                <a:latin typeface="仿宋" panose="02010609060101010101" pitchFamily="49" charset="-122"/>
                <a:ea typeface="仿宋" panose="02010609060101010101" pitchFamily="49" charset="-122"/>
              </a:endParaRPr>
            </a:p>
            <a:p>
              <a:pPr algn="ctr" eaLnBrk="0" hangingPunct="0">
                <a:lnSpc>
                  <a:spcPct val="100000"/>
                </a:lnSpc>
              </a:pPr>
              <a:r>
                <a:rPr lang="zh-CN" altLang="da-DK" sz="2400" dirty="0">
                  <a:solidFill>
                    <a:srgbClr val="0000FF"/>
                  </a:solidFill>
                  <a:latin typeface="仿宋" panose="02010609060101010101" pitchFamily="49" charset="-122"/>
                  <a:ea typeface="仿宋" panose="02010609060101010101" pitchFamily="49" charset="-122"/>
                </a:rPr>
                <a:t>资金</a:t>
              </a:r>
              <a:endParaRPr lang="zh-CN" altLang="da-DK" sz="2400" dirty="0">
                <a:solidFill>
                  <a:srgbClr val="0000FF"/>
                </a:solidFill>
                <a:latin typeface="仿宋" panose="02010609060101010101" pitchFamily="49" charset="-122"/>
                <a:ea typeface="仿宋" panose="02010609060101010101" pitchFamily="49" charset="-122"/>
              </a:endParaRPr>
            </a:p>
          </p:txBody>
        </p:sp>
        <p:sp>
          <p:nvSpPr>
            <p:cNvPr id="34838" name="Rectangle 22"/>
            <p:cNvSpPr/>
            <p:nvPr/>
          </p:nvSpPr>
          <p:spPr>
            <a:xfrm>
              <a:off x="3483" y="5598"/>
              <a:ext cx="848" cy="467"/>
            </a:xfrm>
            <a:prstGeom prst="rect">
              <a:avLst/>
            </a:prstGeom>
            <a:solidFill>
              <a:srgbClr val="FFFFFF"/>
            </a:solidFill>
            <a:ln w="9525" cap="flat" cmpd="sng">
              <a:solidFill>
                <a:srgbClr val="000000"/>
              </a:solidFill>
              <a:prstDash val="solid"/>
              <a:miter/>
              <a:headEnd type="none" w="med" len="med"/>
              <a:tailEnd type="none" w="med" len="med"/>
            </a:ln>
          </p:spPr>
          <p:txBody>
            <a:bodyPr anchor="t" anchorCtr="0"/>
            <a:p>
              <a:pPr algn="ctr">
                <a:lnSpc>
                  <a:spcPct val="100000"/>
                </a:lnSpc>
              </a:pPr>
              <a:r>
                <a:rPr lang="zh-CN" altLang="da-DK" sz="2400" dirty="0">
                  <a:solidFill>
                    <a:srgbClr val="0000FF"/>
                  </a:solidFill>
                  <a:latin typeface="仿宋" panose="02010609060101010101" pitchFamily="49" charset="-122"/>
                  <a:ea typeface="仿宋" panose="02010609060101010101" pitchFamily="49" charset="-122"/>
                </a:rPr>
                <a:t>储备</a:t>
              </a:r>
              <a:endParaRPr lang="zh-CN" altLang="en-US" sz="2400" dirty="0">
                <a:solidFill>
                  <a:srgbClr val="0000FF"/>
                </a:solidFill>
                <a:latin typeface="仿宋" panose="02010609060101010101" pitchFamily="49" charset="-122"/>
                <a:ea typeface="仿宋" panose="02010609060101010101" pitchFamily="49" charset="-122"/>
              </a:endParaRPr>
            </a:p>
            <a:p>
              <a:pPr algn="ctr" eaLnBrk="0" hangingPunct="0">
                <a:lnSpc>
                  <a:spcPct val="100000"/>
                </a:lnSpc>
              </a:pPr>
              <a:r>
                <a:rPr lang="zh-CN" altLang="da-DK" sz="2400" dirty="0">
                  <a:solidFill>
                    <a:srgbClr val="0000FF"/>
                  </a:solidFill>
                  <a:latin typeface="仿宋" panose="02010609060101010101" pitchFamily="49" charset="-122"/>
                  <a:ea typeface="仿宋" panose="02010609060101010101" pitchFamily="49" charset="-122"/>
                </a:rPr>
                <a:t>资金</a:t>
              </a:r>
              <a:endParaRPr lang="zh-CN" altLang="da-DK" sz="2400" dirty="0">
                <a:solidFill>
                  <a:srgbClr val="0000FF"/>
                </a:solidFill>
                <a:latin typeface="仿宋" panose="02010609060101010101" pitchFamily="49" charset="-122"/>
                <a:ea typeface="仿宋" panose="02010609060101010101" pitchFamily="49" charset="-122"/>
              </a:endParaRPr>
            </a:p>
          </p:txBody>
        </p:sp>
        <p:sp>
          <p:nvSpPr>
            <p:cNvPr id="34839" name="Rectangle 23"/>
            <p:cNvSpPr/>
            <p:nvPr/>
          </p:nvSpPr>
          <p:spPr>
            <a:xfrm>
              <a:off x="4743" y="5598"/>
              <a:ext cx="848" cy="467"/>
            </a:xfrm>
            <a:prstGeom prst="rect">
              <a:avLst/>
            </a:prstGeom>
            <a:solidFill>
              <a:srgbClr val="FFFFFF"/>
            </a:solidFill>
            <a:ln w="9525" cap="flat" cmpd="sng">
              <a:solidFill>
                <a:srgbClr val="000000"/>
              </a:solidFill>
              <a:prstDash val="solid"/>
              <a:miter/>
              <a:headEnd type="none" w="med" len="med"/>
              <a:tailEnd type="none" w="med" len="med"/>
            </a:ln>
          </p:spPr>
          <p:txBody>
            <a:bodyPr anchor="t" anchorCtr="0"/>
            <a:p>
              <a:pPr algn="ctr">
                <a:lnSpc>
                  <a:spcPct val="100000"/>
                </a:lnSpc>
              </a:pPr>
              <a:r>
                <a:rPr lang="zh-CN" altLang="da-DK" sz="2400" dirty="0">
                  <a:solidFill>
                    <a:srgbClr val="0000FF"/>
                  </a:solidFill>
                  <a:latin typeface="仿宋" panose="02010609060101010101" pitchFamily="49" charset="-122"/>
                  <a:ea typeface="仿宋" panose="02010609060101010101" pitchFamily="49" charset="-122"/>
                </a:rPr>
                <a:t>生产</a:t>
              </a:r>
              <a:endParaRPr lang="zh-CN" altLang="en-US" sz="2400" dirty="0">
                <a:solidFill>
                  <a:srgbClr val="0000FF"/>
                </a:solidFill>
                <a:latin typeface="仿宋" panose="02010609060101010101" pitchFamily="49" charset="-122"/>
                <a:ea typeface="仿宋" panose="02010609060101010101" pitchFamily="49" charset="-122"/>
              </a:endParaRPr>
            </a:p>
            <a:p>
              <a:pPr algn="ctr" eaLnBrk="0" hangingPunct="0">
                <a:lnSpc>
                  <a:spcPct val="100000"/>
                </a:lnSpc>
              </a:pPr>
              <a:r>
                <a:rPr lang="zh-CN" altLang="da-DK" sz="2400" dirty="0">
                  <a:solidFill>
                    <a:srgbClr val="0000FF"/>
                  </a:solidFill>
                  <a:latin typeface="仿宋" panose="02010609060101010101" pitchFamily="49" charset="-122"/>
                  <a:ea typeface="仿宋" panose="02010609060101010101" pitchFamily="49" charset="-122"/>
                </a:rPr>
                <a:t>资金</a:t>
              </a:r>
              <a:endParaRPr lang="zh-CN" altLang="da-DK" sz="2400" dirty="0">
                <a:solidFill>
                  <a:srgbClr val="0000FF"/>
                </a:solidFill>
                <a:latin typeface="仿宋" panose="02010609060101010101" pitchFamily="49" charset="-122"/>
                <a:ea typeface="仿宋" panose="02010609060101010101" pitchFamily="49" charset="-122"/>
              </a:endParaRPr>
            </a:p>
          </p:txBody>
        </p:sp>
        <p:sp>
          <p:nvSpPr>
            <p:cNvPr id="34840" name="Rectangle 24"/>
            <p:cNvSpPr/>
            <p:nvPr/>
          </p:nvSpPr>
          <p:spPr>
            <a:xfrm>
              <a:off x="5942" y="5598"/>
              <a:ext cx="848" cy="467"/>
            </a:xfrm>
            <a:prstGeom prst="rect">
              <a:avLst/>
            </a:prstGeom>
            <a:solidFill>
              <a:srgbClr val="FFFFFF"/>
            </a:solidFill>
            <a:ln w="9525" cap="flat" cmpd="sng">
              <a:solidFill>
                <a:srgbClr val="000000"/>
              </a:solidFill>
              <a:prstDash val="solid"/>
              <a:miter/>
              <a:headEnd type="none" w="med" len="med"/>
              <a:tailEnd type="none" w="med" len="med"/>
            </a:ln>
          </p:spPr>
          <p:txBody>
            <a:bodyPr anchor="t" anchorCtr="0"/>
            <a:p>
              <a:pPr algn="ctr">
                <a:lnSpc>
                  <a:spcPct val="100000"/>
                </a:lnSpc>
              </a:pPr>
              <a:r>
                <a:rPr lang="zh-CN" altLang="da-DK" sz="2400" dirty="0">
                  <a:solidFill>
                    <a:srgbClr val="0000FF"/>
                  </a:solidFill>
                  <a:latin typeface="仿宋" panose="02010609060101010101" pitchFamily="49" charset="-122"/>
                  <a:ea typeface="仿宋" panose="02010609060101010101" pitchFamily="49" charset="-122"/>
                </a:rPr>
                <a:t>成品</a:t>
              </a:r>
              <a:endParaRPr lang="zh-CN" altLang="en-US" sz="2400" dirty="0">
                <a:solidFill>
                  <a:srgbClr val="0000FF"/>
                </a:solidFill>
                <a:latin typeface="仿宋" panose="02010609060101010101" pitchFamily="49" charset="-122"/>
                <a:ea typeface="仿宋" panose="02010609060101010101" pitchFamily="49" charset="-122"/>
              </a:endParaRPr>
            </a:p>
            <a:p>
              <a:pPr algn="ctr" eaLnBrk="0" hangingPunct="0">
                <a:lnSpc>
                  <a:spcPct val="100000"/>
                </a:lnSpc>
              </a:pPr>
              <a:r>
                <a:rPr lang="zh-CN" altLang="da-DK" sz="2400" dirty="0">
                  <a:solidFill>
                    <a:srgbClr val="0000FF"/>
                  </a:solidFill>
                  <a:latin typeface="仿宋" panose="02010609060101010101" pitchFamily="49" charset="-122"/>
                  <a:ea typeface="仿宋" panose="02010609060101010101" pitchFamily="49" charset="-122"/>
                </a:rPr>
                <a:t>资金</a:t>
              </a:r>
              <a:endParaRPr lang="zh-CN" altLang="da-DK" sz="2400" dirty="0">
                <a:solidFill>
                  <a:srgbClr val="0000FF"/>
                </a:solidFill>
                <a:latin typeface="仿宋" panose="02010609060101010101" pitchFamily="49" charset="-122"/>
                <a:ea typeface="仿宋" panose="02010609060101010101" pitchFamily="49" charset="-122"/>
              </a:endParaRPr>
            </a:p>
          </p:txBody>
        </p:sp>
        <p:sp>
          <p:nvSpPr>
            <p:cNvPr id="34841" name="Rectangle 25"/>
            <p:cNvSpPr/>
            <p:nvPr/>
          </p:nvSpPr>
          <p:spPr>
            <a:xfrm>
              <a:off x="7178" y="5598"/>
              <a:ext cx="848" cy="467"/>
            </a:xfrm>
            <a:prstGeom prst="rect">
              <a:avLst/>
            </a:prstGeom>
            <a:solidFill>
              <a:srgbClr val="FFFFFF"/>
            </a:solidFill>
            <a:ln w="9525" cap="flat" cmpd="sng">
              <a:solidFill>
                <a:srgbClr val="000000"/>
              </a:solidFill>
              <a:prstDash val="solid"/>
              <a:miter/>
              <a:headEnd type="none" w="med" len="med"/>
              <a:tailEnd type="none" w="med" len="med"/>
            </a:ln>
          </p:spPr>
          <p:txBody>
            <a:bodyPr anchor="t" anchorCtr="0"/>
            <a:p>
              <a:pPr algn="ctr">
                <a:lnSpc>
                  <a:spcPct val="100000"/>
                </a:lnSpc>
              </a:pPr>
              <a:r>
                <a:rPr lang="zh-CN" altLang="da-DK" sz="2400" dirty="0">
                  <a:solidFill>
                    <a:srgbClr val="0000FF"/>
                  </a:solidFill>
                  <a:latin typeface="仿宋" panose="02010609060101010101" pitchFamily="49" charset="-122"/>
                  <a:ea typeface="仿宋" panose="02010609060101010101" pitchFamily="49" charset="-122"/>
                </a:rPr>
                <a:t>货币</a:t>
              </a:r>
              <a:endParaRPr lang="zh-CN" altLang="en-US" sz="2400" dirty="0">
                <a:solidFill>
                  <a:srgbClr val="0000FF"/>
                </a:solidFill>
                <a:latin typeface="仿宋" panose="02010609060101010101" pitchFamily="49" charset="-122"/>
                <a:ea typeface="仿宋" panose="02010609060101010101" pitchFamily="49" charset="-122"/>
              </a:endParaRPr>
            </a:p>
            <a:p>
              <a:pPr algn="ctr" eaLnBrk="0" hangingPunct="0">
                <a:lnSpc>
                  <a:spcPct val="100000"/>
                </a:lnSpc>
              </a:pPr>
              <a:r>
                <a:rPr lang="zh-CN" altLang="da-DK" sz="2400" dirty="0">
                  <a:solidFill>
                    <a:srgbClr val="0000FF"/>
                  </a:solidFill>
                  <a:latin typeface="仿宋" panose="02010609060101010101" pitchFamily="49" charset="-122"/>
                  <a:ea typeface="仿宋" panose="02010609060101010101" pitchFamily="49" charset="-122"/>
                </a:rPr>
                <a:t>资金</a:t>
              </a:r>
              <a:endParaRPr lang="zh-CN" altLang="da-DK" sz="2400" dirty="0">
                <a:solidFill>
                  <a:srgbClr val="0000FF"/>
                </a:solidFill>
                <a:latin typeface="仿宋" panose="02010609060101010101" pitchFamily="49" charset="-122"/>
                <a:ea typeface="仿宋" panose="02010609060101010101" pitchFamily="49" charset="-122"/>
              </a:endParaRPr>
            </a:p>
          </p:txBody>
        </p:sp>
        <p:sp>
          <p:nvSpPr>
            <p:cNvPr id="34842" name="Rectangle 26"/>
            <p:cNvSpPr/>
            <p:nvPr/>
          </p:nvSpPr>
          <p:spPr>
            <a:xfrm>
              <a:off x="8538" y="5068"/>
              <a:ext cx="458" cy="1503"/>
            </a:xfrm>
            <a:prstGeom prst="rect">
              <a:avLst/>
            </a:prstGeom>
            <a:noFill/>
            <a:ln w="9525">
              <a:noFill/>
            </a:ln>
          </p:spPr>
          <p:txBody>
            <a:bodyPr anchor="t" anchorCtr="0"/>
            <a:p>
              <a:pPr algn="ctr">
                <a:lnSpc>
                  <a:spcPct val="100000"/>
                </a:lnSpc>
              </a:pPr>
              <a:r>
                <a:rPr lang="zh-CN" altLang="en-US" sz="2400" dirty="0">
                  <a:latin typeface="楷体" panose="02010609060101010101" pitchFamily="49" charset="-122"/>
                  <a:ea typeface="楷体" panose="02010609060101010101" pitchFamily="49" charset="-122"/>
                </a:rPr>
                <a:t>资金分配与退出</a:t>
              </a:r>
              <a:endParaRPr lang="zh-CN" altLang="en-US" sz="2400" dirty="0">
                <a:latin typeface="楷体" panose="02010609060101010101" pitchFamily="49" charset="-122"/>
                <a:ea typeface="楷体" panose="02010609060101010101" pitchFamily="49" charset="-122"/>
              </a:endParaRPr>
            </a:p>
          </p:txBody>
        </p:sp>
        <p:sp>
          <p:nvSpPr>
            <p:cNvPr id="34843" name="Line 27"/>
            <p:cNvSpPr/>
            <p:nvPr/>
          </p:nvSpPr>
          <p:spPr>
            <a:xfrm>
              <a:off x="3103" y="5836"/>
              <a:ext cx="396" cy="0"/>
            </a:xfrm>
            <a:prstGeom prst="line">
              <a:avLst/>
            </a:prstGeom>
            <a:ln w="9525" cap="flat" cmpd="sng">
              <a:solidFill>
                <a:srgbClr val="000000"/>
              </a:solidFill>
              <a:prstDash val="solid"/>
              <a:round/>
              <a:headEnd type="none" w="med" len="med"/>
              <a:tailEnd type="triangle" w="sm" len="med"/>
            </a:ln>
          </p:spPr>
        </p:sp>
        <p:sp>
          <p:nvSpPr>
            <p:cNvPr id="34844" name="Line 28"/>
            <p:cNvSpPr/>
            <p:nvPr/>
          </p:nvSpPr>
          <p:spPr>
            <a:xfrm>
              <a:off x="4343" y="5836"/>
              <a:ext cx="397" cy="0"/>
            </a:xfrm>
            <a:prstGeom prst="line">
              <a:avLst/>
            </a:prstGeom>
            <a:ln w="9525" cap="flat" cmpd="sng">
              <a:solidFill>
                <a:srgbClr val="000000"/>
              </a:solidFill>
              <a:prstDash val="solid"/>
              <a:round/>
              <a:headEnd type="none" w="med" len="med"/>
              <a:tailEnd type="triangle" w="sm" len="med"/>
            </a:ln>
          </p:spPr>
        </p:sp>
        <p:sp>
          <p:nvSpPr>
            <p:cNvPr id="34845" name="Line 29"/>
            <p:cNvSpPr/>
            <p:nvPr/>
          </p:nvSpPr>
          <p:spPr>
            <a:xfrm>
              <a:off x="5549" y="5836"/>
              <a:ext cx="397" cy="0"/>
            </a:xfrm>
            <a:prstGeom prst="line">
              <a:avLst/>
            </a:prstGeom>
            <a:ln w="9525" cap="flat" cmpd="sng">
              <a:solidFill>
                <a:srgbClr val="000000"/>
              </a:solidFill>
              <a:prstDash val="solid"/>
              <a:round/>
              <a:headEnd type="none" w="med" len="med"/>
              <a:tailEnd type="triangle" w="sm" len="med"/>
            </a:ln>
          </p:spPr>
        </p:sp>
        <p:sp>
          <p:nvSpPr>
            <p:cNvPr id="34846" name="Line 30"/>
            <p:cNvSpPr/>
            <p:nvPr/>
          </p:nvSpPr>
          <p:spPr>
            <a:xfrm>
              <a:off x="6793" y="5836"/>
              <a:ext cx="397" cy="0"/>
            </a:xfrm>
            <a:prstGeom prst="line">
              <a:avLst/>
            </a:prstGeom>
            <a:ln w="9525" cap="flat" cmpd="sng">
              <a:solidFill>
                <a:srgbClr val="000000"/>
              </a:solidFill>
              <a:prstDash val="solid"/>
              <a:round/>
              <a:headEnd type="none" w="med" len="med"/>
              <a:tailEnd type="triangle" w="sm" len="med"/>
            </a:ln>
          </p:spPr>
        </p:sp>
        <p:sp>
          <p:nvSpPr>
            <p:cNvPr id="34847" name="Line 31"/>
            <p:cNvSpPr/>
            <p:nvPr/>
          </p:nvSpPr>
          <p:spPr>
            <a:xfrm>
              <a:off x="8075" y="5836"/>
              <a:ext cx="396" cy="0"/>
            </a:xfrm>
            <a:prstGeom prst="line">
              <a:avLst/>
            </a:prstGeom>
            <a:ln w="9525" cap="flat" cmpd="sng">
              <a:solidFill>
                <a:srgbClr val="000000"/>
              </a:solidFill>
              <a:prstDash val="solid"/>
              <a:round/>
              <a:headEnd type="none" w="med" len="med"/>
              <a:tailEnd type="triangle" w="sm" len="med"/>
            </a:ln>
          </p:spPr>
        </p:sp>
        <p:sp>
          <p:nvSpPr>
            <p:cNvPr id="34848" name="Line 32"/>
            <p:cNvSpPr/>
            <p:nvPr/>
          </p:nvSpPr>
          <p:spPr>
            <a:xfrm>
              <a:off x="2546" y="6530"/>
              <a:ext cx="5018" cy="0"/>
            </a:xfrm>
            <a:prstGeom prst="line">
              <a:avLst/>
            </a:prstGeom>
            <a:ln w="9525" cap="flat" cmpd="sng">
              <a:solidFill>
                <a:srgbClr val="000000"/>
              </a:solidFill>
              <a:prstDash val="solid"/>
              <a:round/>
              <a:headEnd type="none" w="med" len="med"/>
              <a:tailEnd type="none" w="med" len="med"/>
            </a:ln>
          </p:spPr>
        </p:sp>
        <p:sp>
          <p:nvSpPr>
            <p:cNvPr id="34849" name="Line 33"/>
            <p:cNvSpPr/>
            <p:nvPr/>
          </p:nvSpPr>
          <p:spPr>
            <a:xfrm flipV="1">
              <a:off x="2547" y="6071"/>
              <a:ext cx="0" cy="454"/>
            </a:xfrm>
            <a:prstGeom prst="line">
              <a:avLst/>
            </a:prstGeom>
            <a:ln w="9525" cap="flat" cmpd="sng">
              <a:solidFill>
                <a:srgbClr val="000000"/>
              </a:solidFill>
              <a:prstDash val="solid"/>
              <a:round/>
              <a:headEnd type="none" w="med" len="med"/>
              <a:tailEnd type="triangle" w="sm" len="med"/>
            </a:ln>
          </p:spPr>
        </p:sp>
        <p:sp>
          <p:nvSpPr>
            <p:cNvPr id="34850" name="Line 34"/>
            <p:cNvSpPr/>
            <p:nvPr/>
          </p:nvSpPr>
          <p:spPr>
            <a:xfrm flipV="1">
              <a:off x="7565" y="6071"/>
              <a:ext cx="0" cy="454"/>
            </a:xfrm>
            <a:prstGeom prst="line">
              <a:avLst/>
            </a:prstGeom>
            <a:ln w="9525" cap="flat" cmpd="sng">
              <a:solidFill>
                <a:srgbClr val="000000"/>
              </a:solidFill>
              <a:prstDash val="solid"/>
              <a:round/>
              <a:headEnd type="none" w="sm" len="sm"/>
              <a:tailEnd type="none" w="sm" len="med"/>
            </a:ln>
          </p:spPr>
        </p:sp>
      </p:grpSp>
      <p:sp>
        <p:nvSpPr>
          <p:cNvPr id="34851" name="Rectangle 35"/>
          <p:cNvSpPr/>
          <p:nvPr/>
        </p:nvSpPr>
        <p:spPr>
          <a:xfrm>
            <a:off x="3000375" y="5613877"/>
            <a:ext cx="5783580" cy="556260"/>
          </a:xfrm>
          <a:prstGeom prst="rect">
            <a:avLst/>
          </a:prstGeom>
          <a:noFill/>
          <a:ln w="9525">
            <a:noFill/>
          </a:ln>
        </p:spPr>
        <p:txBody>
          <a:bodyPr wrap="none" tIns="63480" bIns="63480" anchor="ctr" anchorCtr="0">
            <a:spAutoFit/>
          </a:bodyPr>
          <a:p>
            <a:pPr indent="266700">
              <a:lnSpc>
                <a:spcPct val="100000"/>
              </a:lnSpc>
            </a:pPr>
            <a:r>
              <a:rPr lang="zh-CN" altLang="da-DK" sz="2800" dirty="0">
                <a:solidFill>
                  <a:srgbClr val="FF0000"/>
                </a:solidFill>
                <a:latin typeface="黑体" panose="02010609060101010101" pitchFamily="49" charset="-122"/>
                <a:ea typeface="黑体" panose="02010609060101010101" pitchFamily="49" charset="-122"/>
              </a:rPr>
              <a:t>产品制造企业资金循环和周转</a:t>
            </a:r>
            <a:r>
              <a:rPr lang="zh-CN" altLang="en-US" sz="2800" dirty="0">
                <a:solidFill>
                  <a:srgbClr val="FF0000"/>
                </a:solidFill>
                <a:latin typeface="黑体" panose="02010609060101010101" pitchFamily="49" charset="-122"/>
                <a:ea typeface="黑体" panose="02010609060101010101" pitchFamily="49" charset="-122"/>
              </a:rPr>
              <a:t>总结</a:t>
            </a:r>
            <a:endParaRPr lang="zh-CN" altLang="da-DK" sz="2800" dirty="0">
              <a:solidFill>
                <a:srgbClr val="FF0000"/>
              </a:solidFill>
              <a:latin typeface="黑体" panose="02010609060101010101" pitchFamily="49" charset="-122"/>
              <a:ea typeface="黑体" panose="02010609060101010101" pitchFamily="49" charset="-122"/>
            </a:endParaRPr>
          </a:p>
        </p:txBody>
      </p:sp>
      <p:sp>
        <p:nvSpPr>
          <p:cNvPr id="34852" name="矩形 36"/>
          <p:cNvSpPr/>
          <p:nvPr/>
        </p:nvSpPr>
        <p:spPr>
          <a:xfrm>
            <a:off x="1984375" y="5072063"/>
            <a:ext cx="8215313" cy="460375"/>
          </a:xfrm>
          <a:prstGeom prst="rect">
            <a:avLst/>
          </a:prstGeom>
          <a:noFill/>
          <a:ln w="9525">
            <a:noFill/>
          </a:ln>
        </p:spPr>
        <p:txBody>
          <a:bodyPr anchor="t" anchorCtr="0">
            <a:spAutoFit/>
          </a:bodyPr>
          <a:p>
            <a:pPr>
              <a:lnSpc>
                <a:spcPct val="100000"/>
              </a:lnSpc>
            </a:pPr>
            <a:r>
              <a:rPr lang="zh-CN" altLang="en-US" sz="2400" dirty="0">
                <a:solidFill>
                  <a:srgbClr val="7030A0"/>
                </a:solidFill>
                <a:latin typeface="仿宋" panose="02010609060101010101" pitchFamily="49" charset="-122"/>
                <a:ea typeface="仿宋" panose="02010609060101010101" pitchFamily="49" charset="-122"/>
              </a:rPr>
              <a:t>实物运动：货币资金</a:t>
            </a:r>
            <a:r>
              <a:rPr lang="en-US" altLang="zh-CN" sz="2400" dirty="0">
                <a:solidFill>
                  <a:srgbClr val="7030A0"/>
                </a:solidFill>
                <a:latin typeface="仿宋" panose="02010609060101010101" pitchFamily="49" charset="-122"/>
                <a:ea typeface="仿宋" panose="02010609060101010101" pitchFamily="49" charset="-122"/>
              </a:rPr>
              <a:t>—</a:t>
            </a:r>
            <a:r>
              <a:rPr lang="zh-CN" altLang="en-US" sz="2400" dirty="0">
                <a:solidFill>
                  <a:srgbClr val="7030A0"/>
                </a:solidFill>
                <a:latin typeface="仿宋" panose="02010609060101010101" pitchFamily="49" charset="-122"/>
                <a:ea typeface="仿宋" panose="02010609060101010101" pitchFamily="49" charset="-122"/>
              </a:rPr>
              <a:t>原材料</a:t>
            </a:r>
            <a:r>
              <a:rPr lang="en-US" altLang="zh-CN" sz="2400" dirty="0">
                <a:solidFill>
                  <a:srgbClr val="7030A0"/>
                </a:solidFill>
                <a:latin typeface="仿宋" panose="02010609060101010101" pitchFamily="49" charset="-122"/>
                <a:ea typeface="仿宋" panose="02010609060101010101" pitchFamily="49" charset="-122"/>
              </a:rPr>
              <a:t>—</a:t>
            </a:r>
            <a:r>
              <a:rPr lang="zh-CN" altLang="en-US" sz="2400" dirty="0">
                <a:solidFill>
                  <a:srgbClr val="7030A0"/>
                </a:solidFill>
                <a:latin typeface="仿宋" panose="02010609060101010101" pitchFamily="49" charset="-122"/>
                <a:ea typeface="仿宋" panose="02010609060101010101" pitchFamily="49" charset="-122"/>
              </a:rPr>
              <a:t>在产品</a:t>
            </a:r>
            <a:r>
              <a:rPr lang="en-US" altLang="zh-CN" sz="2400" dirty="0">
                <a:solidFill>
                  <a:srgbClr val="7030A0"/>
                </a:solidFill>
                <a:latin typeface="仿宋" panose="02010609060101010101" pitchFamily="49" charset="-122"/>
                <a:ea typeface="仿宋" panose="02010609060101010101" pitchFamily="49" charset="-122"/>
              </a:rPr>
              <a:t>—</a:t>
            </a:r>
            <a:r>
              <a:rPr lang="zh-CN" altLang="en-US" sz="2400" dirty="0">
                <a:solidFill>
                  <a:srgbClr val="7030A0"/>
                </a:solidFill>
                <a:latin typeface="仿宋" panose="02010609060101010101" pitchFamily="49" charset="-122"/>
                <a:ea typeface="仿宋" panose="02010609060101010101" pitchFamily="49" charset="-122"/>
              </a:rPr>
              <a:t>产成品</a:t>
            </a:r>
            <a:r>
              <a:rPr lang="en-US" altLang="zh-CN" sz="2400" dirty="0">
                <a:solidFill>
                  <a:srgbClr val="7030A0"/>
                </a:solidFill>
                <a:latin typeface="仿宋" panose="02010609060101010101" pitchFamily="49" charset="-122"/>
                <a:ea typeface="仿宋" panose="02010609060101010101" pitchFamily="49" charset="-122"/>
              </a:rPr>
              <a:t>—</a:t>
            </a:r>
            <a:r>
              <a:rPr lang="zh-CN" altLang="en-US" sz="2400" dirty="0">
                <a:solidFill>
                  <a:srgbClr val="7030A0"/>
                </a:solidFill>
                <a:latin typeface="仿宋" panose="02010609060101010101" pitchFamily="49" charset="-122"/>
                <a:ea typeface="仿宋" panose="02010609060101010101" pitchFamily="49" charset="-122"/>
              </a:rPr>
              <a:t>货币资金</a:t>
            </a:r>
            <a:endParaRPr lang="zh-CN" altLang="en-US" sz="2400" dirty="0">
              <a:solidFill>
                <a:srgbClr val="7030A0"/>
              </a:solidFill>
              <a:latin typeface="仿宋" panose="02010609060101010101" pitchFamily="49" charset="-122"/>
              <a:ea typeface="仿宋" panose="02010609060101010101" pitchFamily="49" charset="-122"/>
            </a:endParaRPr>
          </a:p>
        </p:txBody>
      </p:sp>
      <p:sp>
        <p:nvSpPr>
          <p:cNvPr id="34853" name="矩形 1"/>
          <p:cNvSpPr/>
          <p:nvPr/>
        </p:nvSpPr>
        <p:spPr>
          <a:xfrm>
            <a:off x="4131310" y="4346575"/>
            <a:ext cx="3738880" cy="521970"/>
          </a:xfrm>
          <a:prstGeom prst="rect">
            <a:avLst/>
          </a:prstGeom>
          <a:noFill/>
          <a:ln w="9525">
            <a:noFill/>
          </a:ln>
        </p:spPr>
        <p:txBody>
          <a:bodyPr wrap="none" anchor="t" anchorCtr="0">
            <a:spAutoFit/>
          </a:bodyPr>
          <a:p>
            <a:pPr algn="ctr">
              <a:lnSpc>
                <a:spcPct val="100000"/>
              </a:lnSpc>
            </a:pPr>
            <a:r>
              <a:rPr lang="zh-CN" altLang="en-US" sz="2800" dirty="0">
                <a:solidFill>
                  <a:srgbClr val="0000FF"/>
                </a:solidFill>
                <a:latin typeface="仿宋" panose="02010609060101010101" pitchFamily="49" charset="-122"/>
                <a:ea typeface="仿宋" panose="02010609060101010101" pitchFamily="49" charset="-122"/>
              </a:rPr>
              <a:t>资金形态（价值运动）</a:t>
            </a:r>
            <a:endParaRPr lang="en-US" altLang="zh-CN" sz="2800" dirty="0">
              <a:solidFill>
                <a:srgbClr val="0000FF"/>
              </a:solidFill>
              <a:latin typeface="仿宋" panose="02010609060101010101" pitchFamily="49" charset="-122"/>
              <a:ea typeface="仿宋" panose="02010609060101010101" pitchFamily="49"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Rectangle 2"/>
          <p:cNvSpPr/>
          <p:nvPr>
            <p:ph type="title"/>
          </p:nvPr>
        </p:nvSpPr>
        <p:spPr>
          <a:xfrm>
            <a:off x="839470" y="332423"/>
            <a:ext cx="8001000" cy="676275"/>
          </a:xfrm>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会计对象</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634883" name="Rectangle 3"/>
          <p:cNvSpPr/>
          <p:nvPr>
            <p:ph idx="1"/>
          </p:nvPr>
        </p:nvSpPr>
        <p:spPr>
          <a:xfrm>
            <a:off x="628015" y="1341120"/>
            <a:ext cx="10065385" cy="4648835"/>
          </a:xfrm>
          <a:solidFill>
            <a:schemeClr val="bg1"/>
          </a:solidFill>
        </p:spPr>
        <p:txBody>
          <a:bodyPr vert="horz" wrap="square" lIns="91440" tIns="45720" rIns="91440" bIns="45720" anchor="t" anchorCtr="0"/>
          <a:p>
            <a:pPr algn="just" eaLnBrk="1" hangingPunct="1">
              <a:lnSpc>
                <a:spcPct val="150000"/>
              </a:lnSpc>
              <a:buNone/>
            </a:pPr>
            <a:r>
              <a:rPr lang="zh-CN" altLang="en-US" sz="3200" dirty="0">
                <a:solidFill>
                  <a:srgbClr val="FF0000"/>
                </a:solidFill>
                <a:latin typeface="黑体" panose="02010609060101010101" pitchFamily="49" charset="-122"/>
                <a:ea typeface="黑体" panose="02010609060101010101" pitchFamily="49" charset="-122"/>
              </a:rPr>
              <a:t>（二）商品流通企业的会计对象</a:t>
            </a:r>
            <a:endParaRPr lang="zh-CN" altLang="en-US" sz="3200" dirty="0">
              <a:solidFill>
                <a:srgbClr val="FF0000"/>
              </a:solidFill>
              <a:latin typeface="黑体" panose="02010609060101010101" pitchFamily="49" charset="-122"/>
              <a:ea typeface="黑体" panose="02010609060101010101" pitchFamily="49" charset="-122"/>
            </a:endParaRPr>
          </a:p>
          <a:p>
            <a:pPr eaLnBrk="1" hangingPunct="1">
              <a:lnSpc>
                <a:spcPct val="150000"/>
              </a:lnSpc>
              <a:buNone/>
            </a:pPr>
            <a:r>
              <a:rPr lang="en-US" altLang="zh-CN" sz="3000" dirty="0">
                <a:latin typeface="楷体" panose="02010609060101010101" pitchFamily="49" charset="-122"/>
                <a:ea typeface="楷体" panose="02010609060101010101" pitchFamily="49" charset="-122"/>
              </a:rPr>
              <a:t> ——</a:t>
            </a:r>
            <a:r>
              <a:rPr lang="zh-CN" altLang="en-US" sz="3000" dirty="0">
                <a:latin typeface="楷体" panose="02010609060101010101" pitchFamily="49" charset="-122"/>
                <a:ea typeface="楷体" panose="02010609060101010101" pitchFamily="49" charset="-122"/>
              </a:rPr>
              <a:t>经营活动分为</a:t>
            </a:r>
            <a:r>
              <a:rPr lang="zh-CN" altLang="en-US" sz="3000" dirty="0">
                <a:solidFill>
                  <a:srgbClr val="0000FF"/>
                </a:solidFill>
                <a:latin typeface="楷体" panose="02010609060101010101" pitchFamily="49" charset="-122"/>
                <a:ea typeface="楷体" panose="02010609060101010101" pitchFamily="49" charset="-122"/>
              </a:rPr>
              <a:t>商品购进</a:t>
            </a:r>
            <a:r>
              <a:rPr lang="zh-CN" altLang="en-US" sz="3000" dirty="0">
                <a:latin typeface="楷体" panose="02010609060101010101" pitchFamily="49" charset="-122"/>
                <a:ea typeface="楷体" panose="02010609060101010101" pitchFamily="49" charset="-122"/>
              </a:rPr>
              <a:t>和</a:t>
            </a:r>
            <a:r>
              <a:rPr lang="zh-CN" altLang="en-US" sz="3000" dirty="0">
                <a:solidFill>
                  <a:srgbClr val="0000FF"/>
                </a:solidFill>
                <a:latin typeface="楷体" panose="02010609060101010101" pitchFamily="49" charset="-122"/>
                <a:ea typeface="楷体" panose="02010609060101010101" pitchFamily="49" charset="-122"/>
              </a:rPr>
              <a:t>商品销售</a:t>
            </a:r>
            <a:r>
              <a:rPr lang="zh-CN" altLang="en-US" sz="3000" dirty="0">
                <a:latin typeface="楷体" panose="02010609060101010101" pitchFamily="49" charset="-122"/>
                <a:ea typeface="楷体" panose="02010609060101010101" pitchFamily="49" charset="-122"/>
              </a:rPr>
              <a:t>两个阶段。</a:t>
            </a:r>
            <a:endParaRPr lang="zh-CN" altLang="en-US" sz="3000" dirty="0">
              <a:latin typeface="楷体" panose="02010609060101010101" pitchFamily="49" charset="-122"/>
              <a:ea typeface="楷体" panose="02010609060101010101" pitchFamily="49" charset="-122"/>
            </a:endParaRPr>
          </a:p>
          <a:p>
            <a:pPr eaLnBrk="1" hangingPunct="1">
              <a:lnSpc>
                <a:spcPct val="150000"/>
              </a:lnSpc>
              <a:buFont typeface="Wingdings" panose="05000000000000000000" pitchFamily="2" charset="2"/>
              <a:buChar char="Ø"/>
            </a:pPr>
            <a:r>
              <a:rPr lang="zh-CN" altLang="en-US" sz="3000" dirty="0">
                <a:solidFill>
                  <a:srgbClr val="FF0000"/>
                </a:solidFill>
                <a:latin typeface="楷体" panose="02010609060101010101" pitchFamily="49" charset="-122"/>
                <a:ea typeface="楷体" panose="02010609060101010101" pitchFamily="49" charset="-122"/>
              </a:rPr>
              <a:t>供应过程</a:t>
            </a:r>
            <a:r>
              <a:rPr lang="en-US" altLang="zh-CN" sz="3000" dirty="0">
                <a:solidFill>
                  <a:srgbClr val="FF0000"/>
                </a:solidFill>
                <a:latin typeface="楷体" panose="02010609060101010101" pitchFamily="49" charset="-122"/>
                <a:ea typeface="楷体" panose="02010609060101010101" pitchFamily="49" charset="-122"/>
              </a:rPr>
              <a:t>:</a:t>
            </a:r>
            <a:r>
              <a:rPr lang="zh-CN" altLang="en-US" sz="3000" dirty="0">
                <a:latin typeface="楷体" panose="02010609060101010101" pitchFamily="49" charset="-122"/>
                <a:ea typeface="楷体" panose="02010609060101010101" pitchFamily="49" charset="-122"/>
              </a:rPr>
              <a:t>筹集货币资金，购买商品以备销售。</a:t>
            </a:r>
            <a:endParaRPr lang="zh-CN" altLang="en-US" sz="3000" dirty="0">
              <a:latin typeface="楷体" panose="02010609060101010101" pitchFamily="49" charset="-122"/>
              <a:ea typeface="楷体" panose="02010609060101010101" pitchFamily="49" charset="-122"/>
            </a:endParaRPr>
          </a:p>
          <a:p>
            <a:pPr marL="0" indent="0" eaLnBrk="1" hangingPunct="1">
              <a:lnSpc>
                <a:spcPct val="150000"/>
              </a:lnSpc>
              <a:buFont typeface="Wingdings" panose="05000000000000000000" pitchFamily="2" charset="2"/>
              <a:buNone/>
            </a:pPr>
            <a:r>
              <a:rPr lang="en-US" altLang="zh-CN" sz="3000" dirty="0">
                <a:solidFill>
                  <a:srgbClr val="0000FF"/>
                </a:solidFill>
                <a:latin typeface="仿宋" panose="02010609060101010101" pitchFamily="49" charset="-122"/>
                <a:ea typeface="仿宋" panose="02010609060101010101" pitchFamily="49" charset="-122"/>
              </a:rPr>
              <a:t>  </a:t>
            </a:r>
            <a:r>
              <a:rPr lang="zh-CN" altLang="en-US" sz="3000" dirty="0">
                <a:solidFill>
                  <a:srgbClr val="0000FF"/>
                </a:solidFill>
                <a:latin typeface="仿宋" panose="02010609060101010101" pitchFamily="49" charset="-122"/>
                <a:ea typeface="仿宋" panose="02010609060101010101" pitchFamily="49" charset="-122"/>
              </a:rPr>
              <a:t>资金形态：</a:t>
            </a:r>
            <a:r>
              <a:rPr lang="zh-CN" altLang="en-US" sz="3000" dirty="0">
                <a:latin typeface="仿宋" panose="02010609060101010101" pitchFamily="49" charset="-122"/>
                <a:ea typeface="仿宋" panose="02010609060101010101" pitchFamily="49" charset="-122"/>
              </a:rPr>
              <a:t>货币资金</a:t>
            </a:r>
            <a:r>
              <a:rPr lang="en-US" altLang="zh-CN" sz="3000" dirty="0">
                <a:latin typeface="仿宋" panose="02010609060101010101" pitchFamily="49" charset="-122"/>
                <a:ea typeface="仿宋" panose="02010609060101010101" pitchFamily="49" charset="-122"/>
              </a:rPr>
              <a:t>—</a:t>
            </a:r>
            <a:r>
              <a:rPr lang="zh-CN" altLang="en-US" sz="3000" dirty="0">
                <a:latin typeface="仿宋" panose="02010609060101010101" pitchFamily="49" charset="-122"/>
                <a:ea typeface="仿宋" panose="02010609060101010101" pitchFamily="49" charset="-122"/>
              </a:rPr>
              <a:t>商品资金；</a:t>
            </a:r>
            <a:endParaRPr lang="en-US" altLang="zh-CN" sz="3000" dirty="0">
              <a:latin typeface="仿宋" panose="02010609060101010101" pitchFamily="49" charset="-122"/>
              <a:ea typeface="仿宋" panose="02010609060101010101" pitchFamily="49" charset="-122"/>
            </a:endParaRPr>
          </a:p>
          <a:p>
            <a:pPr eaLnBrk="1" hangingPunct="1">
              <a:lnSpc>
                <a:spcPct val="150000"/>
              </a:lnSpc>
              <a:buFont typeface="Wingdings" panose="05000000000000000000" pitchFamily="2" charset="2"/>
              <a:buChar char="Ø"/>
            </a:pPr>
            <a:r>
              <a:rPr lang="zh-CN" altLang="en-US" sz="3000" dirty="0">
                <a:solidFill>
                  <a:srgbClr val="FF0000"/>
                </a:solidFill>
                <a:latin typeface="楷体" panose="02010609060101010101" pitchFamily="49" charset="-122"/>
                <a:ea typeface="楷体" panose="02010609060101010101" pitchFamily="49" charset="-122"/>
              </a:rPr>
              <a:t>销售过程：</a:t>
            </a:r>
            <a:r>
              <a:rPr lang="zh-CN" altLang="en-US" sz="3000" dirty="0">
                <a:latin typeface="楷体" panose="02010609060101010101" pitchFamily="49" charset="-122"/>
                <a:ea typeface="楷体" panose="02010609060101010101" pitchFamily="49" charset="-122"/>
              </a:rPr>
              <a:t>库存商品出售，补偿支出获得利润。</a:t>
            </a:r>
            <a:endParaRPr lang="zh-CN" altLang="en-US" sz="3000" dirty="0">
              <a:latin typeface="楷体" panose="02010609060101010101" pitchFamily="49" charset="-122"/>
              <a:ea typeface="楷体" panose="02010609060101010101" pitchFamily="49" charset="-122"/>
            </a:endParaRPr>
          </a:p>
          <a:p>
            <a:pPr marL="0" indent="0" eaLnBrk="1" hangingPunct="1">
              <a:lnSpc>
                <a:spcPct val="150000"/>
              </a:lnSpc>
              <a:buFont typeface="Wingdings" panose="05000000000000000000" pitchFamily="2" charset="2"/>
              <a:buNone/>
            </a:pPr>
            <a:r>
              <a:rPr lang="en-US" altLang="zh-CN" sz="3000" dirty="0">
                <a:solidFill>
                  <a:srgbClr val="0000FF"/>
                </a:solidFill>
                <a:latin typeface="仿宋" panose="02010609060101010101" pitchFamily="49" charset="-122"/>
                <a:ea typeface="仿宋" panose="02010609060101010101" pitchFamily="49" charset="-122"/>
              </a:rPr>
              <a:t>  </a:t>
            </a:r>
            <a:r>
              <a:rPr lang="zh-CN" altLang="en-US" sz="3000" dirty="0">
                <a:solidFill>
                  <a:srgbClr val="0000FF"/>
                </a:solidFill>
                <a:latin typeface="仿宋" panose="02010609060101010101" pitchFamily="49" charset="-122"/>
                <a:ea typeface="仿宋" panose="02010609060101010101" pitchFamily="49" charset="-122"/>
              </a:rPr>
              <a:t>资金形态：</a:t>
            </a:r>
            <a:r>
              <a:rPr lang="zh-CN" altLang="en-US" sz="3000" dirty="0">
                <a:latin typeface="仿宋" panose="02010609060101010101" pitchFamily="49" charset="-122"/>
                <a:ea typeface="仿宋" panose="02010609060101010101" pitchFamily="49" charset="-122"/>
              </a:rPr>
              <a:t>商品资金</a:t>
            </a:r>
            <a:r>
              <a:rPr lang="en-US" altLang="zh-CN" sz="3000" dirty="0">
                <a:latin typeface="仿宋" panose="02010609060101010101" pitchFamily="49" charset="-122"/>
                <a:ea typeface="仿宋" panose="02010609060101010101" pitchFamily="49" charset="-122"/>
              </a:rPr>
              <a:t>—</a:t>
            </a:r>
            <a:r>
              <a:rPr lang="zh-CN" altLang="en-US" sz="3000" dirty="0">
                <a:latin typeface="仿宋" panose="02010609060101010101" pitchFamily="49" charset="-122"/>
                <a:ea typeface="仿宋" panose="02010609060101010101" pitchFamily="49" charset="-122"/>
              </a:rPr>
              <a:t>货币资金。</a:t>
            </a:r>
            <a:endParaRPr lang="zh-CN" altLang="en-US" sz="3000" dirty="0">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34883">
                                            <p:txEl>
                                              <p:charRg st="15" end="39"/>
                                            </p:txEl>
                                          </p:spTgt>
                                        </p:tgtEl>
                                        <p:attrNameLst>
                                          <p:attrName>style.visibility</p:attrName>
                                        </p:attrNameLst>
                                      </p:cBhvr>
                                      <p:to>
                                        <p:strVal val="visible"/>
                                      </p:to>
                                    </p:set>
                                    <p:anim calcmode="lin" valueType="num">
                                      <p:cBhvr>
                                        <p:cTn id="7" dur="500" fill="hold"/>
                                        <p:tgtEl>
                                          <p:spTgt spid="634883">
                                            <p:txEl>
                                              <p:charRg st="15" end="39"/>
                                            </p:txEl>
                                          </p:spTgt>
                                        </p:tgtEl>
                                        <p:attrNameLst>
                                          <p:attrName>ppt_x</p:attrName>
                                        </p:attrNameLst>
                                      </p:cBhvr>
                                      <p:tavLst>
                                        <p:tav tm="0">
                                          <p:val>
                                            <p:strVal val="0-#ppt_w/2"/>
                                          </p:val>
                                        </p:tav>
                                        <p:tav tm="100000">
                                          <p:val>
                                            <p:strVal val="#ppt_x"/>
                                          </p:val>
                                        </p:tav>
                                      </p:tavLst>
                                    </p:anim>
                                    <p:anim calcmode="lin" valueType="num">
                                      <p:cBhvr>
                                        <p:cTn id="8" dur="500" fill="hold"/>
                                        <p:tgtEl>
                                          <p:spTgt spid="634883">
                                            <p:txEl>
                                              <p:charRg st="15" end="39"/>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34883">
                                            <p:txEl>
                                              <p:charRg st="39" end="7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34883">
                                            <p:txEl>
                                              <p:char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34883">
                                            <p:txEl>
                                              <p:charRg st="76" end="113"/>
                                            </p:txEl>
                                          </p:spTgt>
                                        </p:tgtEl>
                                        <p:attrNameLst>
                                          <p:attrName>style.visibility</p:attrName>
                                        </p:attrNameLst>
                                      </p:cBhvr>
                                      <p:to>
                                        <p:strVal val="visible"/>
                                      </p:to>
                                    </p:set>
                                    <p:animEffect transition="in" filter="fade">
                                      <p:cBhvr>
                                        <p:cTn id="21" dur="1000"/>
                                        <p:tgtEl>
                                          <p:spTgt spid="634883">
                                            <p:txEl>
                                              <p:charRg st="76" end="113"/>
                                            </p:txEl>
                                          </p:spTgt>
                                        </p:tgtEl>
                                      </p:cBhvr>
                                    </p:animEffect>
                                    <p:anim calcmode="lin" valueType="num">
                                      <p:cBhvr>
                                        <p:cTn id="22" dur="1000" fill="hold"/>
                                        <p:tgtEl>
                                          <p:spTgt spid="634883">
                                            <p:txEl>
                                              <p:charRg st="76" end="113"/>
                                            </p:txEl>
                                          </p:spTgt>
                                        </p:tgtEl>
                                        <p:attrNameLst>
                                          <p:attrName>ppt_x</p:attrName>
                                        </p:attrNameLst>
                                      </p:cBhvr>
                                      <p:tavLst>
                                        <p:tav tm="0">
                                          <p:val>
                                            <p:strVal val="#ppt_x"/>
                                          </p:val>
                                        </p:tav>
                                        <p:tav tm="100000">
                                          <p:val>
                                            <p:strVal val="#ppt_x"/>
                                          </p:val>
                                        </p:tav>
                                      </p:tavLst>
                                    </p:anim>
                                    <p:anim calcmode="lin" valueType="num">
                                      <p:cBhvr>
                                        <p:cTn id="23" dur="1000" fill="hold"/>
                                        <p:tgtEl>
                                          <p:spTgt spid="634883">
                                            <p:txEl>
                                              <p:charRg st="76" end="11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34883">
                                            <p:txEl>
                                              <p:charRg st="5" end="5"/>
                                            </p:txEl>
                                          </p:spTgt>
                                        </p:tgtEl>
                                        <p:attrNameLst>
                                          <p:attrName>style.visibility</p:attrName>
                                        </p:attrNameLst>
                                      </p:cBhvr>
                                      <p:to>
                                        <p:strVal val="visible"/>
                                      </p:to>
                                    </p:set>
                                    <p:animEffect transition="in" filter="fade">
                                      <p:cBhvr>
                                        <p:cTn id="28" dur="1000"/>
                                        <p:tgtEl>
                                          <p:spTgt spid="634883">
                                            <p:txEl>
                                              <p:charRg st="5" end="5"/>
                                            </p:txEl>
                                          </p:spTgt>
                                        </p:tgtEl>
                                      </p:cBhvr>
                                    </p:animEffect>
                                    <p:anim calcmode="lin" valueType="num">
                                      <p:cBhvr>
                                        <p:cTn id="29" dur="1000" fill="hold"/>
                                        <p:tgtEl>
                                          <p:spTgt spid="634883">
                                            <p:txEl>
                                              <p:char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634883">
                                            <p:txEl>
                                              <p:char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会计对象</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37890" name="Rectangle 3"/>
          <p:cNvSpPr/>
          <p:nvPr>
            <p:ph idx="1"/>
          </p:nvPr>
        </p:nvSpPr>
        <p:spPr>
          <a:xfrm>
            <a:off x="767398" y="1231583"/>
            <a:ext cx="8326437" cy="517525"/>
          </a:xfrm>
        </p:spPr>
        <p:txBody>
          <a:bodyPr vert="horz" wrap="square" lIns="91440" tIns="45720" rIns="91440" bIns="45720" anchor="t" anchorCtr="0"/>
          <a:p>
            <a:pPr eaLnBrk="1" hangingPunct="1"/>
            <a:r>
              <a:rPr lang="zh-CN" altLang="en-US" sz="3000" dirty="0">
                <a:solidFill>
                  <a:srgbClr val="FF0000"/>
                </a:solidFill>
                <a:latin typeface="黑体" panose="02010609060101010101" pitchFamily="49" charset="-122"/>
                <a:ea typeface="黑体" panose="02010609060101010101" pitchFamily="49" charset="-122"/>
              </a:rPr>
              <a:t>（二）商品流通企业的会计对象</a:t>
            </a:r>
            <a:endParaRPr lang="zh-CN" altLang="en-US" sz="3000" dirty="0">
              <a:solidFill>
                <a:srgbClr val="FF0000"/>
              </a:solidFill>
              <a:latin typeface="黑体" panose="02010609060101010101" pitchFamily="49" charset="-122"/>
              <a:ea typeface="黑体" panose="02010609060101010101" pitchFamily="49" charset="-122"/>
            </a:endParaRPr>
          </a:p>
          <a:p>
            <a:pPr eaLnBrk="1" hangingPunct="1"/>
            <a:endParaRPr lang="zh-CN" altLang="en-US" sz="3000" b="0" dirty="0">
              <a:solidFill>
                <a:srgbClr val="FF0000"/>
              </a:solidFill>
              <a:latin typeface="黑体" panose="02010609060101010101" pitchFamily="49" charset="-122"/>
              <a:ea typeface="黑体" panose="02010609060101010101" pitchFamily="49" charset="-122"/>
            </a:endParaRPr>
          </a:p>
        </p:txBody>
      </p:sp>
      <p:sp>
        <p:nvSpPr>
          <p:cNvPr id="37891" name="Rectangle 37"/>
          <p:cNvSpPr/>
          <p:nvPr/>
        </p:nvSpPr>
        <p:spPr>
          <a:xfrm>
            <a:off x="2843054" y="4509771"/>
            <a:ext cx="6139180" cy="556260"/>
          </a:xfrm>
          <a:prstGeom prst="rect">
            <a:avLst/>
          </a:prstGeom>
          <a:noFill/>
          <a:ln w="9525">
            <a:noFill/>
          </a:ln>
        </p:spPr>
        <p:txBody>
          <a:bodyPr wrap="none" tIns="63480" bIns="63480" anchor="ctr" anchorCtr="0">
            <a:spAutoFit/>
          </a:bodyPr>
          <a:p>
            <a:pPr indent="266700" algn="ctr">
              <a:lnSpc>
                <a:spcPct val="100000"/>
              </a:lnSpc>
            </a:pPr>
            <a:r>
              <a:rPr lang="zh-CN" altLang="da-DK" sz="2800" dirty="0">
                <a:solidFill>
                  <a:srgbClr val="0000FF"/>
                </a:solidFill>
                <a:latin typeface="黑体" panose="02010609060101010101" pitchFamily="49" charset="-122"/>
                <a:ea typeface="黑体" panose="02010609060101010101" pitchFamily="49" charset="-122"/>
              </a:rPr>
              <a:t>商品流通企业资金循环和周转示意图</a:t>
            </a:r>
            <a:endParaRPr lang="zh-CN" altLang="da-DK" sz="2800" dirty="0">
              <a:solidFill>
                <a:srgbClr val="0000FF"/>
              </a:solidFill>
              <a:latin typeface="黑体" panose="02010609060101010101" pitchFamily="49" charset="-122"/>
              <a:ea typeface="黑体" panose="02010609060101010101" pitchFamily="49" charset="-122"/>
            </a:endParaRPr>
          </a:p>
        </p:txBody>
      </p:sp>
      <p:grpSp>
        <p:nvGrpSpPr>
          <p:cNvPr id="37892" name="Group 38"/>
          <p:cNvGrpSpPr/>
          <p:nvPr/>
        </p:nvGrpSpPr>
        <p:grpSpPr>
          <a:xfrm>
            <a:off x="1809750" y="2000250"/>
            <a:ext cx="8643938" cy="2303463"/>
            <a:chOff x="938" y="11066"/>
            <a:chExt cx="8692" cy="1471"/>
          </a:xfrm>
        </p:grpSpPr>
        <p:grpSp>
          <p:nvGrpSpPr>
            <p:cNvPr id="37893" name="Group 39"/>
            <p:cNvGrpSpPr/>
            <p:nvPr/>
          </p:nvGrpSpPr>
          <p:grpSpPr>
            <a:xfrm>
              <a:off x="3076" y="11066"/>
              <a:ext cx="3913" cy="593"/>
              <a:chOff x="3987" y="7787"/>
              <a:chExt cx="3913" cy="593"/>
            </a:xfrm>
          </p:grpSpPr>
          <p:sp>
            <p:nvSpPr>
              <p:cNvPr id="37894" name="Line 40"/>
              <p:cNvSpPr/>
              <p:nvPr/>
            </p:nvSpPr>
            <p:spPr>
              <a:xfrm>
                <a:off x="4004" y="7834"/>
                <a:ext cx="0" cy="500"/>
              </a:xfrm>
              <a:prstGeom prst="line">
                <a:avLst/>
              </a:prstGeom>
              <a:ln w="9525" cap="flat" cmpd="sng">
                <a:solidFill>
                  <a:srgbClr val="000000"/>
                </a:solidFill>
                <a:prstDash val="solid"/>
                <a:round/>
                <a:headEnd type="none" w="med" len="med"/>
                <a:tailEnd type="none" w="med" len="med"/>
              </a:ln>
            </p:spPr>
          </p:sp>
          <p:sp>
            <p:nvSpPr>
              <p:cNvPr id="37895" name="Line 41"/>
              <p:cNvSpPr/>
              <p:nvPr/>
            </p:nvSpPr>
            <p:spPr>
              <a:xfrm>
                <a:off x="5944" y="7834"/>
                <a:ext cx="0" cy="500"/>
              </a:xfrm>
              <a:prstGeom prst="line">
                <a:avLst/>
              </a:prstGeom>
              <a:ln w="9525" cap="flat" cmpd="sng">
                <a:solidFill>
                  <a:srgbClr val="000000"/>
                </a:solidFill>
                <a:prstDash val="solid"/>
                <a:round/>
                <a:headEnd type="none" w="med" len="med"/>
                <a:tailEnd type="none" w="med" len="med"/>
              </a:ln>
            </p:spPr>
          </p:sp>
          <p:sp>
            <p:nvSpPr>
              <p:cNvPr id="37896" name="Line 42"/>
              <p:cNvSpPr/>
              <p:nvPr/>
            </p:nvSpPr>
            <p:spPr>
              <a:xfrm rot="10800000">
                <a:off x="3987" y="8106"/>
                <a:ext cx="376" cy="0"/>
              </a:xfrm>
              <a:prstGeom prst="line">
                <a:avLst/>
              </a:prstGeom>
              <a:ln w="9525" cap="flat" cmpd="sng">
                <a:solidFill>
                  <a:srgbClr val="000000"/>
                </a:solidFill>
                <a:prstDash val="solid"/>
                <a:round/>
                <a:headEnd type="none" w="med" len="med"/>
                <a:tailEnd type="triangle" w="sm" len="med"/>
              </a:ln>
            </p:spPr>
          </p:sp>
          <p:sp>
            <p:nvSpPr>
              <p:cNvPr id="37897" name="Line 43"/>
              <p:cNvSpPr/>
              <p:nvPr/>
            </p:nvSpPr>
            <p:spPr>
              <a:xfrm>
                <a:off x="5567" y="8106"/>
                <a:ext cx="377" cy="0"/>
              </a:xfrm>
              <a:prstGeom prst="line">
                <a:avLst/>
              </a:prstGeom>
              <a:ln w="9525" cap="flat" cmpd="sng">
                <a:solidFill>
                  <a:srgbClr val="000000"/>
                </a:solidFill>
                <a:prstDash val="solid"/>
                <a:round/>
                <a:headEnd type="none" w="med" len="med"/>
                <a:tailEnd type="triangle" w="sm" len="med"/>
              </a:ln>
            </p:spPr>
          </p:sp>
          <p:sp>
            <p:nvSpPr>
              <p:cNvPr id="37898" name="Rectangle 44"/>
              <p:cNvSpPr/>
              <p:nvPr/>
            </p:nvSpPr>
            <p:spPr>
              <a:xfrm>
                <a:off x="4545" y="7795"/>
                <a:ext cx="968" cy="585"/>
              </a:xfrm>
              <a:prstGeom prst="rect">
                <a:avLst/>
              </a:prstGeom>
              <a:noFill/>
              <a:ln w="9525">
                <a:noFill/>
              </a:ln>
            </p:spPr>
            <p:txBody>
              <a:bodyPr anchor="t" anchorCtr="0"/>
              <a:p>
                <a:pPr algn="ctr">
                  <a:lnSpc>
                    <a:spcPct val="100000"/>
                  </a:lnSpc>
                </a:pPr>
                <a:r>
                  <a:rPr lang="zh-CN" altLang="da-DK" sz="2800" dirty="0">
                    <a:latin typeface="楷体" panose="02010609060101010101" pitchFamily="49" charset="-122"/>
                    <a:ea typeface="楷体" panose="02010609060101010101" pitchFamily="49" charset="-122"/>
                  </a:rPr>
                  <a:t>供应过程</a:t>
                </a:r>
                <a:endParaRPr lang="zh-CN" altLang="da-DK" sz="2800" dirty="0">
                  <a:latin typeface="楷体" panose="02010609060101010101" pitchFamily="49" charset="-122"/>
                  <a:ea typeface="楷体" panose="02010609060101010101" pitchFamily="49" charset="-122"/>
                </a:endParaRPr>
              </a:p>
            </p:txBody>
          </p:sp>
          <p:sp>
            <p:nvSpPr>
              <p:cNvPr id="37899" name="Line 45"/>
              <p:cNvSpPr/>
              <p:nvPr/>
            </p:nvSpPr>
            <p:spPr>
              <a:xfrm rot="10800000">
                <a:off x="5927" y="8106"/>
                <a:ext cx="376" cy="0"/>
              </a:xfrm>
              <a:prstGeom prst="line">
                <a:avLst/>
              </a:prstGeom>
              <a:ln w="9525" cap="flat" cmpd="sng">
                <a:solidFill>
                  <a:srgbClr val="000000"/>
                </a:solidFill>
                <a:prstDash val="solid"/>
                <a:round/>
                <a:headEnd type="none" w="med" len="med"/>
                <a:tailEnd type="triangle" w="sm" len="med"/>
              </a:ln>
            </p:spPr>
          </p:sp>
          <p:sp>
            <p:nvSpPr>
              <p:cNvPr id="37900" name="Rectangle 46"/>
              <p:cNvSpPr/>
              <p:nvPr/>
            </p:nvSpPr>
            <p:spPr>
              <a:xfrm>
                <a:off x="6457" y="7787"/>
                <a:ext cx="995" cy="585"/>
              </a:xfrm>
              <a:prstGeom prst="rect">
                <a:avLst/>
              </a:prstGeom>
              <a:noFill/>
              <a:ln w="9525">
                <a:noFill/>
              </a:ln>
            </p:spPr>
            <p:txBody>
              <a:bodyPr anchor="t" anchorCtr="0"/>
              <a:p>
                <a:pPr algn="ctr">
                  <a:lnSpc>
                    <a:spcPct val="100000"/>
                  </a:lnSpc>
                </a:pPr>
                <a:r>
                  <a:rPr lang="zh-CN" altLang="da-DK" sz="2800" dirty="0">
                    <a:latin typeface="楷体" panose="02010609060101010101" pitchFamily="49" charset="-122"/>
                    <a:ea typeface="楷体" panose="02010609060101010101" pitchFamily="49" charset="-122"/>
                  </a:rPr>
                  <a:t>销售过程</a:t>
                </a:r>
                <a:endParaRPr lang="zh-CN" altLang="da-DK" sz="2800" dirty="0">
                  <a:latin typeface="楷体" panose="02010609060101010101" pitchFamily="49" charset="-122"/>
                  <a:ea typeface="楷体" panose="02010609060101010101" pitchFamily="49" charset="-122"/>
                </a:endParaRPr>
              </a:p>
            </p:txBody>
          </p:sp>
          <p:sp>
            <p:nvSpPr>
              <p:cNvPr id="37901" name="Line 47"/>
              <p:cNvSpPr/>
              <p:nvPr/>
            </p:nvSpPr>
            <p:spPr>
              <a:xfrm>
                <a:off x="7883" y="7834"/>
                <a:ext cx="0" cy="500"/>
              </a:xfrm>
              <a:prstGeom prst="line">
                <a:avLst/>
              </a:prstGeom>
              <a:ln w="9525" cap="flat" cmpd="sng">
                <a:solidFill>
                  <a:srgbClr val="000000"/>
                </a:solidFill>
                <a:prstDash val="solid"/>
                <a:round/>
                <a:headEnd type="none" w="med" len="med"/>
                <a:tailEnd type="none" w="med" len="med"/>
              </a:ln>
            </p:spPr>
          </p:sp>
          <p:sp>
            <p:nvSpPr>
              <p:cNvPr id="37902" name="Line 48"/>
              <p:cNvSpPr/>
              <p:nvPr/>
            </p:nvSpPr>
            <p:spPr>
              <a:xfrm rot="10800000">
                <a:off x="7524" y="8106"/>
                <a:ext cx="376" cy="0"/>
              </a:xfrm>
              <a:prstGeom prst="line">
                <a:avLst/>
              </a:prstGeom>
              <a:ln w="9525" cap="flat" cmpd="sng">
                <a:solidFill>
                  <a:srgbClr val="000000"/>
                </a:solidFill>
                <a:prstDash val="solid"/>
                <a:round/>
                <a:headEnd type="none" w="med" len="med"/>
                <a:tailEnd type="triangle" w="sm" len="med"/>
              </a:ln>
            </p:spPr>
          </p:sp>
        </p:grpSp>
        <p:grpSp>
          <p:nvGrpSpPr>
            <p:cNvPr id="37903" name="Group 49"/>
            <p:cNvGrpSpPr/>
            <p:nvPr/>
          </p:nvGrpSpPr>
          <p:grpSpPr>
            <a:xfrm>
              <a:off x="3086" y="12266"/>
              <a:ext cx="3897" cy="255"/>
              <a:chOff x="3443" y="9219"/>
              <a:chExt cx="4924" cy="324"/>
            </a:xfrm>
          </p:grpSpPr>
          <p:sp>
            <p:nvSpPr>
              <p:cNvPr id="37904" name="Line 50"/>
              <p:cNvSpPr/>
              <p:nvPr/>
            </p:nvSpPr>
            <p:spPr>
              <a:xfrm>
                <a:off x="3451" y="9543"/>
                <a:ext cx="4913" cy="0"/>
              </a:xfrm>
              <a:prstGeom prst="line">
                <a:avLst/>
              </a:prstGeom>
              <a:ln w="9525" cap="flat" cmpd="sng">
                <a:solidFill>
                  <a:srgbClr val="000000"/>
                </a:solidFill>
                <a:prstDash val="solid"/>
                <a:round/>
                <a:headEnd type="none" w="med" len="med"/>
                <a:tailEnd type="none" w="med" len="med"/>
              </a:ln>
            </p:spPr>
          </p:sp>
          <p:sp>
            <p:nvSpPr>
              <p:cNvPr id="37905" name="Line 51"/>
              <p:cNvSpPr/>
              <p:nvPr/>
            </p:nvSpPr>
            <p:spPr>
              <a:xfrm flipV="1">
                <a:off x="3443" y="9236"/>
                <a:ext cx="9" cy="289"/>
              </a:xfrm>
              <a:prstGeom prst="line">
                <a:avLst/>
              </a:prstGeom>
              <a:ln w="9525" cap="flat" cmpd="sng">
                <a:solidFill>
                  <a:srgbClr val="000000"/>
                </a:solidFill>
                <a:prstDash val="solid"/>
                <a:round/>
                <a:headEnd type="none" w="med" len="med"/>
                <a:tailEnd type="triangle" w="sm" len="med"/>
              </a:ln>
            </p:spPr>
          </p:sp>
          <p:sp>
            <p:nvSpPr>
              <p:cNvPr id="37906" name="Line 52"/>
              <p:cNvSpPr/>
              <p:nvPr/>
            </p:nvSpPr>
            <p:spPr>
              <a:xfrm flipV="1">
                <a:off x="8353" y="9219"/>
                <a:ext cx="14" cy="289"/>
              </a:xfrm>
              <a:prstGeom prst="line">
                <a:avLst/>
              </a:prstGeom>
              <a:ln w="9525" cap="flat" cmpd="sng">
                <a:solidFill>
                  <a:srgbClr val="000000"/>
                </a:solidFill>
                <a:prstDash val="solid"/>
                <a:round/>
                <a:headEnd type="none" w="med" len="med"/>
                <a:tailEnd type="none" w="sm" len="med"/>
              </a:ln>
            </p:spPr>
          </p:sp>
        </p:grpSp>
        <p:grpSp>
          <p:nvGrpSpPr>
            <p:cNvPr id="37907" name="Group 53"/>
            <p:cNvGrpSpPr/>
            <p:nvPr/>
          </p:nvGrpSpPr>
          <p:grpSpPr>
            <a:xfrm>
              <a:off x="938" y="11639"/>
              <a:ext cx="8692" cy="898"/>
              <a:chOff x="1296" y="8547"/>
              <a:chExt cx="8692" cy="898"/>
            </a:xfrm>
          </p:grpSpPr>
          <p:sp>
            <p:nvSpPr>
              <p:cNvPr id="37908" name="Rectangle 54"/>
              <p:cNvSpPr/>
              <p:nvPr/>
            </p:nvSpPr>
            <p:spPr>
              <a:xfrm>
                <a:off x="1296" y="8567"/>
                <a:ext cx="1006" cy="613"/>
              </a:xfrm>
              <a:prstGeom prst="rect">
                <a:avLst/>
              </a:prstGeom>
              <a:noFill/>
              <a:ln w="9525">
                <a:noFill/>
              </a:ln>
            </p:spPr>
            <p:txBody>
              <a:bodyPr anchor="t" anchorCtr="0"/>
              <a:p>
                <a:pPr algn="ctr">
                  <a:lnSpc>
                    <a:spcPct val="100000"/>
                  </a:lnSpc>
                </a:pPr>
                <a:r>
                  <a:rPr lang="zh-CN" altLang="en-US" sz="2800" dirty="0">
                    <a:latin typeface="楷体" panose="02010609060101010101" pitchFamily="49" charset="-122"/>
                    <a:ea typeface="楷体" panose="02010609060101010101" pitchFamily="49" charset="-122"/>
                  </a:rPr>
                  <a:t>资金</a:t>
                </a:r>
                <a:endParaRPr lang="zh-CN" altLang="en-US" sz="2800" dirty="0">
                  <a:latin typeface="楷体" panose="02010609060101010101" pitchFamily="49" charset="-122"/>
                  <a:ea typeface="楷体" panose="02010609060101010101" pitchFamily="49" charset="-122"/>
                </a:endParaRPr>
              </a:p>
              <a:p>
                <a:pPr algn="ctr" eaLnBrk="0" hangingPunct="0">
                  <a:lnSpc>
                    <a:spcPct val="100000"/>
                  </a:lnSpc>
                </a:pPr>
                <a:r>
                  <a:rPr lang="zh-CN" altLang="en-US" sz="2800" dirty="0">
                    <a:latin typeface="楷体" panose="02010609060101010101" pitchFamily="49" charset="-122"/>
                    <a:ea typeface="楷体" panose="02010609060101010101" pitchFamily="49" charset="-122"/>
                  </a:rPr>
                  <a:t>投入</a:t>
                </a:r>
                <a:endParaRPr lang="zh-CN" altLang="en-US" sz="2800" dirty="0">
                  <a:latin typeface="楷体" panose="02010609060101010101" pitchFamily="49" charset="-122"/>
                  <a:ea typeface="楷体" panose="02010609060101010101" pitchFamily="49" charset="-122"/>
                </a:endParaRPr>
              </a:p>
            </p:txBody>
          </p:sp>
          <p:sp>
            <p:nvSpPr>
              <p:cNvPr id="37909" name="Rectangle 55"/>
              <p:cNvSpPr/>
              <p:nvPr/>
            </p:nvSpPr>
            <p:spPr>
              <a:xfrm>
                <a:off x="2968" y="8567"/>
                <a:ext cx="986" cy="620"/>
              </a:xfrm>
              <a:prstGeom prst="rect">
                <a:avLst/>
              </a:prstGeom>
              <a:solidFill>
                <a:srgbClr val="FFFFFF"/>
              </a:solidFill>
              <a:ln w="9525" cap="flat" cmpd="sng">
                <a:solidFill>
                  <a:srgbClr val="000000"/>
                </a:solidFill>
                <a:prstDash val="solid"/>
                <a:miter/>
                <a:headEnd type="none" w="med" len="med"/>
                <a:tailEnd type="none" w="med" len="med"/>
              </a:ln>
            </p:spPr>
            <p:txBody>
              <a:bodyPr anchor="t" anchorCtr="0"/>
              <a:p>
                <a:pPr algn="ctr">
                  <a:lnSpc>
                    <a:spcPct val="100000"/>
                  </a:lnSpc>
                </a:pPr>
                <a:r>
                  <a:rPr lang="zh-CN" altLang="da-DK" sz="2800" dirty="0">
                    <a:solidFill>
                      <a:srgbClr val="0000FF"/>
                    </a:solidFill>
                    <a:latin typeface="仿宋" panose="02010609060101010101" pitchFamily="49" charset="-122"/>
                    <a:ea typeface="仿宋" panose="02010609060101010101" pitchFamily="49" charset="-122"/>
                  </a:rPr>
                  <a:t>货币</a:t>
                </a:r>
                <a:endParaRPr lang="zh-CN" altLang="en-US" sz="2800" dirty="0">
                  <a:solidFill>
                    <a:srgbClr val="0000FF"/>
                  </a:solidFill>
                  <a:latin typeface="仿宋" panose="02010609060101010101" pitchFamily="49" charset="-122"/>
                  <a:ea typeface="仿宋" panose="02010609060101010101" pitchFamily="49" charset="-122"/>
                </a:endParaRPr>
              </a:p>
              <a:p>
                <a:pPr algn="ctr" eaLnBrk="0" hangingPunct="0">
                  <a:lnSpc>
                    <a:spcPct val="100000"/>
                  </a:lnSpc>
                </a:pPr>
                <a:r>
                  <a:rPr lang="zh-CN" altLang="da-DK" sz="2800" dirty="0">
                    <a:solidFill>
                      <a:srgbClr val="0000FF"/>
                    </a:solidFill>
                    <a:latin typeface="仿宋" panose="02010609060101010101" pitchFamily="49" charset="-122"/>
                    <a:ea typeface="仿宋" panose="02010609060101010101" pitchFamily="49" charset="-122"/>
                  </a:rPr>
                  <a:t>资金</a:t>
                </a:r>
                <a:endParaRPr lang="zh-CN" altLang="da-DK" sz="2800" dirty="0">
                  <a:solidFill>
                    <a:srgbClr val="0000FF"/>
                  </a:solidFill>
                  <a:latin typeface="仿宋" panose="02010609060101010101" pitchFamily="49" charset="-122"/>
                  <a:ea typeface="仿宋" panose="02010609060101010101" pitchFamily="49" charset="-122"/>
                </a:endParaRPr>
              </a:p>
            </p:txBody>
          </p:sp>
          <p:sp>
            <p:nvSpPr>
              <p:cNvPr id="37910" name="Rectangle 56"/>
              <p:cNvSpPr/>
              <p:nvPr/>
            </p:nvSpPr>
            <p:spPr>
              <a:xfrm>
                <a:off x="4912" y="8547"/>
                <a:ext cx="982" cy="658"/>
              </a:xfrm>
              <a:prstGeom prst="rect">
                <a:avLst/>
              </a:prstGeom>
              <a:solidFill>
                <a:srgbClr val="FFFFFF"/>
              </a:solidFill>
              <a:ln w="9525" cap="flat" cmpd="sng">
                <a:solidFill>
                  <a:srgbClr val="000000"/>
                </a:solidFill>
                <a:prstDash val="solid"/>
                <a:miter/>
                <a:headEnd type="none" w="med" len="med"/>
                <a:tailEnd type="none" w="med" len="med"/>
              </a:ln>
            </p:spPr>
            <p:txBody>
              <a:bodyPr anchor="t" anchorCtr="0"/>
              <a:p>
                <a:pPr algn="ctr">
                  <a:lnSpc>
                    <a:spcPct val="100000"/>
                  </a:lnSpc>
                </a:pPr>
                <a:r>
                  <a:rPr lang="zh-CN" altLang="da-DK" sz="2800" dirty="0">
                    <a:solidFill>
                      <a:srgbClr val="0000FF"/>
                    </a:solidFill>
                    <a:latin typeface="仿宋" panose="02010609060101010101" pitchFamily="49" charset="-122"/>
                    <a:ea typeface="仿宋" panose="02010609060101010101" pitchFamily="49" charset="-122"/>
                  </a:rPr>
                  <a:t>商品资金</a:t>
                </a:r>
                <a:endParaRPr lang="zh-CN" altLang="da-DK" sz="2800" dirty="0">
                  <a:solidFill>
                    <a:srgbClr val="0000FF"/>
                  </a:solidFill>
                  <a:latin typeface="仿宋" panose="02010609060101010101" pitchFamily="49" charset="-122"/>
                  <a:ea typeface="仿宋" panose="02010609060101010101" pitchFamily="49" charset="-122"/>
                </a:endParaRPr>
              </a:p>
            </p:txBody>
          </p:sp>
          <p:sp>
            <p:nvSpPr>
              <p:cNvPr id="37911" name="Rectangle 57"/>
              <p:cNvSpPr/>
              <p:nvPr/>
            </p:nvSpPr>
            <p:spPr>
              <a:xfrm>
                <a:off x="6870" y="8547"/>
                <a:ext cx="963" cy="658"/>
              </a:xfrm>
              <a:prstGeom prst="rect">
                <a:avLst/>
              </a:prstGeom>
              <a:solidFill>
                <a:srgbClr val="FFFFFF"/>
              </a:solidFill>
              <a:ln w="9525" cap="flat" cmpd="sng">
                <a:solidFill>
                  <a:srgbClr val="000000"/>
                </a:solidFill>
                <a:prstDash val="solid"/>
                <a:miter/>
                <a:headEnd type="none" w="med" len="med"/>
                <a:tailEnd type="none" w="med" len="med"/>
              </a:ln>
            </p:spPr>
            <p:txBody>
              <a:bodyPr anchor="t" anchorCtr="0"/>
              <a:p>
                <a:pPr algn="ctr">
                  <a:lnSpc>
                    <a:spcPct val="100000"/>
                  </a:lnSpc>
                </a:pPr>
                <a:r>
                  <a:rPr lang="zh-CN" altLang="da-DK" sz="2800" dirty="0">
                    <a:solidFill>
                      <a:srgbClr val="0000FF"/>
                    </a:solidFill>
                    <a:latin typeface="仿宋" panose="02010609060101010101" pitchFamily="49" charset="-122"/>
                    <a:ea typeface="仿宋" panose="02010609060101010101" pitchFamily="49" charset="-122"/>
                  </a:rPr>
                  <a:t>货币资金</a:t>
                </a:r>
                <a:endParaRPr lang="zh-CN" altLang="da-DK" sz="2800" dirty="0">
                  <a:solidFill>
                    <a:srgbClr val="0000FF"/>
                  </a:solidFill>
                  <a:latin typeface="仿宋" panose="02010609060101010101" pitchFamily="49" charset="-122"/>
                  <a:ea typeface="仿宋" panose="02010609060101010101" pitchFamily="49" charset="-122"/>
                </a:endParaRPr>
              </a:p>
            </p:txBody>
          </p:sp>
          <p:sp>
            <p:nvSpPr>
              <p:cNvPr id="37912" name="Rectangle 58"/>
              <p:cNvSpPr/>
              <p:nvPr/>
            </p:nvSpPr>
            <p:spPr>
              <a:xfrm>
                <a:off x="8327" y="8567"/>
                <a:ext cx="1661" cy="878"/>
              </a:xfrm>
              <a:prstGeom prst="rect">
                <a:avLst/>
              </a:prstGeom>
              <a:noFill/>
              <a:ln w="9525">
                <a:noFill/>
              </a:ln>
            </p:spPr>
            <p:txBody>
              <a:bodyPr anchor="t" anchorCtr="0"/>
              <a:p>
                <a:pPr algn="ctr">
                  <a:lnSpc>
                    <a:spcPct val="100000"/>
                  </a:lnSpc>
                </a:pPr>
                <a:r>
                  <a:rPr lang="zh-CN" altLang="en-US" sz="2400" dirty="0">
                    <a:latin typeface="楷体" panose="02010609060101010101" pitchFamily="49" charset="-122"/>
                    <a:ea typeface="楷体" panose="02010609060101010101" pitchFamily="49" charset="-122"/>
                  </a:rPr>
                  <a:t>资金分配与退出</a:t>
                </a:r>
                <a:endParaRPr lang="zh-CN" altLang="en-US" sz="2400" dirty="0">
                  <a:latin typeface="楷体" panose="02010609060101010101" pitchFamily="49" charset="-122"/>
                  <a:ea typeface="楷体" panose="02010609060101010101" pitchFamily="49" charset="-122"/>
                </a:endParaRPr>
              </a:p>
            </p:txBody>
          </p:sp>
          <p:sp>
            <p:nvSpPr>
              <p:cNvPr id="37913" name="Line 59"/>
              <p:cNvSpPr/>
              <p:nvPr/>
            </p:nvSpPr>
            <p:spPr>
              <a:xfrm>
                <a:off x="5757" y="8867"/>
                <a:ext cx="1124" cy="0"/>
              </a:xfrm>
              <a:prstGeom prst="line">
                <a:avLst/>
              </a:prstGeom>
              <a:ln w="9525" cap="flat" cmpd="sng">
                <a:solidFill>
                  <a:srgbClr val="000000"/>
                </a:solidFill>
                <a:prstDash val="solid"/>
                <a:round/>
                <a:headEnd type="none" w="med" len="med"/>
                <a:tailEnd type="triangle" w="sm" len="med"/>
              </a:ln>
            </p:spPr>
          </p:sp>
          <p:sp>
            <p:nvSpPr>
              <p:cNvPr id="37914" name="Line 60"/>
              <p:cNvSpPr/>
              <p:nvPr/>
            </p:nvSpPr>
            <p:spPr>
              <a:xfrm>
                <a:off x="7740" y="8867"/>
                <a:ext cx="658" cy="0"/>
              </a:xfrm>
              <a:prstGeom prst="line">
                <a:avLst/>
              </a:prstGeom>
              <a:ln w="9525" cap="flat" cmpd="sng">
                <a:solidFill>
                  <a:srgbClr val="000000"/>
                </a:solidFill>
                <a:prstDash val="solid"/>
                <a:round/>
                <a:headEnd type="none" w="med" len="med"/>
                <a:tailEnd type="triangle" w="sm" len="med"/>
              </a:ln>
            </p:spPr>
          </p:sp>
          <p:sp>
            <p:nvSpPr>
              <p:cNvPr id="37915" name="Line 61"/>
              <p:cNvSpPr/>
              <p:nvPr/>
            </p:nvSpPr>
            <p:spPr>
              <a:xfrm>
                <a:off x="3780" y="8867"/>
                <a:ext cx="1124" cy="0"/>
              </a:xfrm>
              <a:prstGeom prst="line">
                <a:avLst/>
              </a:prstGeom>
              <a:ln w="9525" cap="flat" cmpd="sng">
                <a:solidFill>
                  <a:srgbClr val="000000"/>
                </a:solidFill>
                <a:prstDash val="solid"/>
                <a:round/>
                <a:headEnd type="none" w="med" len="med"/>
                <a:tailEnd type="triangle" w="sm" len="med"/>
              </a:ln>
            </p:spPr>
          </p:sp>
          <p:sp>
            <p:nvSpPr>
              <p:cNvPr id="37916" name="Line 62"/>
              <p:cNvSpPr/>
              <p:nvPr/>
            </p:nvSpPr>
            <p:spPr>
              <a:xfrm>
                <a:off x="2314" y="8867"/>
                <a:ext cx="658" cy="0"/>
              </a:xfrm>
              <a:prstGeom prst="line">
                <a:avLst/>
              </a:prstGeom>
              <a:ln w="9525" cap="flat" cmpd="sng">
                <a:solidFill>
                  <a:srgbClr val="000000"/>
                </a:solidFill>
                <a:prstDash val="solid"/>
                <a:round/>
                <a:headEnd type="none" w="med" len="med"/>
                <a:tailEnd type="triangle" w="sm" len="med"/>
              </a:ln>
            </p:spPr>
          </p:sp>
        </p:grpSp>
      </p:grpSp>
      <p:sp>
        <p:nvSpPr>
          <p:cNvPr id="37917" name="矩形 30"/>
          <p:cNvSpPr/>
          <p:nvPr/>
        </p:nvSpPr>
        <p:spPr>
          <a:xfrm>
            <a:off x="1738313" y="5143500"/>
            <a:ext cx="8786812" cy="521970"/>
          </a:xfrm>
          <a:prstGeom prst="rect">
            <a:avLst/>
          </a:prstGeom>
          <a:noFill/>
          <a:ln w="38100" cap="flat" cmpd="sng">
            <a:solidFill>
              <a:srgbClr val="0000FF"/>
            </a:solidFill>
            <a:prstDash val="solid"/>
            <a:miter/>
            <a:headEnd type="none" w="med" len="med"/>
            <a:tailEnd type="none" w="med" len="med"/>
          </a:ln>
        </p:spPr>
        <p:txBody>
          <a:bodyPr anchor="t" anchorCtr="0">
            <a:spAutoFit/>
          </a:bodyPr>
          <a:p>
            <a:r>
              <a:rPr lang="zh-CN" altLang="en-US" sz="2800" dirty="0">
                <a:solidFill>
                  <a:srgbClr val="FF0000"/>
                </a:solidFill>
                <a:latin typeface="楷体" panose="02010609060101010101" pitchFamily="49" charset="-122"/>
                <a:ea typeface="楷体" panose="02010609060101010101" pitchFamily="49" charset="-122"/>
              </a:rPr>
              <a:t>会计核算和监督的内容：</a:t>
            </a:r>
            <a:r>
              <a:rPr lang="zh-CN" altLang="en-US" sz="2800" dirty="0">
                <a:latin typeface="楷体" panose="02010609060101010101" pitchFamily="49" charset="-122"/>
                <a:ea typeface="楷体" panose="02010609060101010101" pitchFamily="49" charset="-122"/>
              </a:rPr>
              <a:t>资金循环和资金周转过程。</a:t>
            </a:r>
            <a:endParaRPr lang="zh-CN" altLang="en-US" sz="2800" dirty="0">
              <a:latin typeface="楷体" panose="02010609060101010101" pitchFamily="49" charset="-122"/>
              <a:ea typeface="楷体" panose="02010609060101010101" pitchFamily="49" charset="-122"/>
            </a:endParaRPr>
          </a:p>
        </p:txBody>
      </p:sp>
      <p:sp>
        <p:nvSpPr>
          <p:cNvPr id="32" name="矩形 30"/>
          <p:cNvSpPr/>
          <p:nvPr/>
        </p:nvSpPr>
        <p:spPr>
          <a:xfrm>
            <a:off x="1738313" y="6002338"/>
            <a:ext cx="8786812" cy="521970"/>
          </a:xfrm>
          <a:prstGeom prst="rect">
            <a:avLst/>
          </a:prstGeom>
          <a:solidFill>
            <a:schemeClr val="bg1"/>
          </a:solidFill>
          <a:ln w="38100" cap="flat" cmpd="sng">
            <a:solidFill>
              <a:srgbClr val="C00000"/>
            </a:solidFill>
            <a:prstDash val="solid"/>
            <a:miter/>
            <a:headEnd type="none" w="med" len="med"/>
            <a:tailEnd type="none" w="med" len="med"/>
          </a:ln>
        </p:spPr>
        <p:txBody>
          <a:bodyPr anchor="t" anchorCtr="0">
            <a:spAutoFit/>
          </a:bodyPr>
          <a:p>
            <a:r>
              <a:rPr lang="zh-CN" altLang="en-US" sz="2800" dirty="0">
                <a:latin typeface="楷体" panose="02010609060101010101" pitchFamily="49" charset="-122"/>
                <a:ea typeface="楷体" panose="02010609060101010101" pitchFamily="49" charset="-122"/>
              </a:rPr>
              <a:t>制造与商业流通企业的资金运动：</a:t>
            </a:r>
            <a:r>
              <a:rPr lang="zh-CN" altLang="en-US" sz="2800" dirty="0">
                <a:solidFill>
                  <a:srgbClr val="FF0000"/>
                </a:solidFill>
                <a:latin typeface="楷体" panose="02010609060101010101" pitchFamily="49" charset="-122"/>
                <a:ea typeface="楷体" panose="02010609060101010101" pitchFamily="49" charset="-122"/>
              </a:rPr>
              <a:t>经营资金的运动。</a:t>
            </a:r>
            <a:endParaRPr lang="zh-CN" altLang="en-US" sz="28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linds(horizontal)">
                                      <p:cBhvr>
                                        <p:cTn id="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页脚占位符 4"/>
          <p:cNvSpPr>
            <a:spLocks noGrp="1"/>
          </p:cNvSpPr>
          <p:nvPr>
            <p:ph type="ftr" sz="quarter" idx="11"/>
          </p:nvPr>
        </p:nvSpPr>
        <p:spPr/>
        <p:txBody>
          <a:bodyPr wrap="square" lIns="0" tIns="0" rIns="0" bIns="0" anchor="t" anchorCtr="0"/>
          <a:lstStyle>
            <a:lvl1pPr marL="0" lvl="0"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sz="1800" b="1" i="0" u="none" kern="1200" baseline="0">
                <a:solidFill>
                  <a:schemeClr val="tx1"/>
                </a:solidFill>
                <a:latin typeface="Times New Roman" panose="02020603050405020304" pitchFamily="18" charset="0"/>
                <a:ea typeface="宋体" panose="02010600030101010101" pitchFamily="2" charset="-122"/>
              </a:defRPr>
            </a:lvl1pPr>
            <a:lvl2pPr marL="457200" lvl="1"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b="1" i="0" u="none" kern="1200" baseline="0">
                <a:solidFill>
                  <a:schemeClr val="tx1"/>
                </a:solidFill>
                <a:latin typeface="Times New Roman" panose="02020603050405020304" pitchFamily="18" charset="0"/>
                <a:ea typeface="宋体" panose="02010600030101010101" pitchFamily="2" charset="-122"/>
                <a:cs typeface="+mn-cs"/>
              </a:defRPr>
            </a:lvl2pPr>
            <a:lvl3pPr marL="914400" lvl="2"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b="1" i="0" u="none" kern="1200" baseline="0">
                <a:solidFill>
                  <a:schemeClr val="tx1"/>
                </a:solidFill>
                <a:latin typeface="Times New Roman" panose="02020603050405020304" pitchFamily="18" charset="0"/>
                <a:ea typeface="宋体" panose="02010600030101010101" pitchFamily="2" charset="-122"/>
                <a:cs typeface="+mn-cs"/>
              </a:defRPr>
            </a:lvl3pPr>
            <a:lvl4pPr marL="1371600" lvl="3"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b="1" i="0" u="none" kern="1200" baseline="0">
                <a:solidFill>
                  <a:schemeClr val="tx1"/>
                </a:solidFill>
                <a:latin typeface="Times New Roman" panose="02020603050405020304" pitchFamily="18" charset="0"/>
                <a:ea typeface="宋体" panose="02010600030101010101" pitchFamily="2" charset="-122"/>
                <a:cs typeface="+mn-cs"/>
              </a:defRPr>
            </a:lvl4pPr>
            <a:lvl5pPr marL="1828800" lvl="4" indent="0" algn="l" defTabSz="914400" rtl="0" eaLnBrk="1" fontAlgn="base" latinLnBrk="0" hangingPunct="1">
              <a:lnSpc>
                <a:spcPct val="150000"/>
              </a:lnSpc>
              <a:spcBef>
                <a:spcPct val="20000"/>
              </a:spcBef>
              <a:spcAft>
                <a:spcPct val="0"/>
              </a:spcAft>
              <a:buClr>
                <a:schemeClr val="accent2"/>
              </a:buClr>
              <a:buFont typeface="Arial" panose="020B0604020202020204" pitchFamily="34" charset="0"/>
              <a:buNone/>
              <a:defRPr b="1" i="0" u="none" kern="1200" baseline="0">
                <a:solidFill>
                  <a:schemeClr val="tx1"/>
                </a:solidFill>
                <a:latin typeface="Times New Roman" panose="02020603050405020304" pitchFamily="18" charset="0"/>
                <a:ea typeface="宋体" panose="02010600030101010101" pitchFamily="2" charset="-122"/>
                <a:cs typeface="+mn-cs"/>
              </a:defRPr>
            </a:lvl5pPr>
          </a:lstStyle>
          <a:p>
            <a:pPr lvl="0" algn="ctr">
              <a:lnSpc>
                <a:spcPct val="100000"/>
              </a:lnSpc>
              <a:spcBef>
                <a:spcPct val="0"/>
              </a:spcBef>
              <a:buClrTx/>
            </a:pPr>
            <a:r>
              <a:rPr lang="zh-CN" altLang="zh-CN" sz="1400" dirty="0">
                <a:latin typeface="楷体_GB2312" pitchFamily="49" charset="-122"/>
                <a:ea typeface="楷体_GB2312" pitchFamily="49" charset="-122"/>
              </a:rPr>
              <a:t>第</a:t>
            </a:r>
            <a:r>
              <a:rPr lang="zh-CN" altLang="en-US" sz="1400" dirty="0">
                <a:latin typeface="楷体_GB2312" pitchFamily="49" charset="-122"/>
                <a:ea typeface="楷体_GB2312" pitchFamily="49" charset="-122"/>
              </a:rPr>
              <a:t>一</a:t>
            </a:r>
            <a:r>
              <a:rPr lang="zh-CN" altLang="zh-CN" sz="1400" dirty="0">
                <a:latin typeface="楷体_GB2312" pitchFamily="49" charset="-122"/>
                <a:ea typeface="楷体_GB2312" pitchFamily="49" charset="-122"/>
              </a:rPr>
              <a:t>章  </a:t>
            </a:r>
            <a:r>
              <a:rPr lang="zh-CN" altLang="en-US" sz="1400" dirty="0">
                <a:latin typeface="楷体_GB2312" pitchFamily="49" charset="-122"/>
                <a:ea typeface="楷体_GB2312" pitchFamily="49" charset="-122"/>
              </a:rPr>
              <a:t>总论</a:t>
            </a:r>
            <a:endParaRPr lang="zh-CN" altLang="en-US" sz="1400" dirty="0">
              <a:latin typeface="楷体_GB2312" pitchFamily="49" charset="-122"/>
              <a:ea typeface="楷体_GB2312" pitchFamily="49" charset="-122"/>
            </a:endParaRPr>
          </a:p>
        </p:txBody>
      </p:sp>
      <p:sp>
        <p:nvSpPr>
          <p:cNvPr id="3891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第二节  会计对象</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625667" name="Rectangle 3"/>
          <p:cNvSpPr>
            <a:spLocks noGrp="1" noChangeArrowheads="1"/>
          </p:cNvSpPr>
          <p:nvPr>
            <p:ph idx="1"/>
          </p:nvPr>
        </p:nvSpPr>
        <p:spPr>
          <a:xfrm>
            <a:off x="766445" y="1174750"/>
            <a:ext cx="10234930" cy="4968875"/>
          </a:xfrm>
        </p:spPr>
        <p:txBody>
          <a:bodyPr vert="horz" wrap="square" lIns="91440" tIns="45720" rIns="91440" bIns="45720" numCol="1" anchor="t" anchorCtr="0" compatLnSpc="1"/>
          <a:lstStyle/>
          <a:p>
            <a:pPr marL="0" marR="0" lvl="0" indent="0" algn="just" defTabSz="914400" rtl="0" eaLnBrk="1" fontAlgn="base" latinLnBrk="0" hangingPunct="1">
              <a:lnSpc>
                <a:spcPct val="150000"/>
              </a:lnSpc>
              <a:spcBef>
                <a:spcPct val="20000"/>
              </a:spcBef>
              <a:spcAft>
                <a:spcPct val="0"/>
              </a:spcAft>
              <a:buClr>
                <a:srgbClr val="FF0000"/>
              </a:buClr>
              <a:buSzTx/>
              <a:buFont typeface="Wingdings" panose="05000000000000000000" charset="0"/>
              <a:buNone/>
              <a:defRPr/>
            </a:pPr>
            <a:r>
              <a:rPr kumimoji="0" lang="zh-CN" altLang="en-US" sz="28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rPr>
              <a:t>（三）行政事业单位的会计对象</a:t>
            </a:r>
            <a:endParaRPr kumimoji="0" lang="zh-CN" altLang="en-US" sz="28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endParaRPr>
          </a:p>
          <a:p>
            <a:pPr marL="469900" marR="0" lvl="0" indent="-46990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不从事产品生产和商品流通，</a:t>
            </a:r>
            <a:r>
              <a:rPr kumimoji="0" lang="zh-CN" altLang="en-US" sz="2800" b="1" i="0" u="none" strike="noStrike" kern="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cs"/>
              </a:rPr>
              <a:t>非营利性单位</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为完成任务必须具备一定数量资金，一般由国家划拨，列入每年财政预算，叫</a:t>
            </a:r>
            <a:r>
              <a:rPr kumimoji="0" lang="zh-CN" altLang="en-US" sz="2800" b="1" i="0" u="none" strike="noStrike" kern="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cs"/>
              </a:rPr>
              <a:t>预算拨款</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各单位以货币形式支付各项费用，叫</a:t>
            </a:r>
            <a:r>
              <a:rPr kumimoji="0" lang="zh-CN" altLang="en-US" sz="2800" b="1" i="0" u="none" strike="noStrike" kern="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cs"/>
              </a:rPr>
              <a:t>预算支出</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资金运动的形式：</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预算拨款</a:t>
            </a:r>
            <a:r>
              <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预算支出 </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会计核算和监督的内容：</a:t>
            </a:r>
            <a:r>
              <a:rPr kumimoji="0" lang="zh-CN" altLang="en-US" sz="2800" b="1" i="0" u="none" strike="noStrike" kern="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cs"/>
              </a:rPr>
              <a:t>预算资金</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的运动。 </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25667">
                                            <p:txEl>
                                              <p:charRg st="15" end="3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25667">
                                            <p:txEl>
                                              <p:charRg st="36" end="7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25667">
                                            <p:txEl>
                                              <p:charRg st="76" end="9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25667">
                                            <p:txEl>
                                              <p:charRg st="98" end="11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25667">
                                            <p:txEl>
                                              <p:charRg st="117" end="13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4" name="Group 32"/>
          <p:cNvGrpSpPr/>
          <p:nvPr/>
        </p:nvGrpSpPr>
        <p:grpSpPr>
          <a:xfrm>
            <a:off x="7988300" y="4676775"/>
            <a:ext cx="1293813" cy="1381125"/>
            <a:chOff x="0" y="0"/>
            <a:chExt cx="1042" cy="1102"/>
          </a:xfrm>
        </p:grpSpPr>
        <p:grpSp>
          <p:nvGrpSpPr>
            <p:cNvPr id="25637" name="Group 33"/>
            <p:cNvGrpSpPr/>
            <p:nvPr/>
          </p:nvGrpSpPr>
          <p:grpSpPr>
            <a:xfrm>
              <a:off x="0" y="0"/>
              <a:ext cx="1042" cy="1102"/>
              <a:chOff x="0" y="0"/>
              <a:chExt cx="1042" cy="1102"/>
            </a:xfrm>
          </p:grpSpPr>
          <p:pic>
            <p:nvPicPr>
              <p:cNvPr id="25639" name="Picture 34" descr="light_shadow"/>
              <p:cNvPicPr>
                <a:picLocks noChangeAspect="1"/>
              </p:cNvPicPr>
              <p:nvPr/>
            </p:nvPicPr>
            <p:blipFill>
              <a:blip r:embed="rId1">
                <a:lum bright="-78000" contrast="-78000"/>
              </a:blip>
              <a:stretch>
                <a:fillRect/>
              </a:stretch>
            </p:blipFill>
            <p:spPr>
              <a:xfrm>
                <a:off x="99" y="864"/>
                <a:ext cx="858" cy="238"/>
              </a:xfrm>
              <a:prstGeom prst="rect">
                <a:avLst/>
              </a:prstGeom>
              <a:noFill/>
              <a:ln w="9525">
                <a:noFill/>
              </a:ln>
            </p:spPr>
          </p:pic>
          <p:pic>
            <p:nvPicPr>
              <p:cNvPr id="25640" name="Picture 35" descr="circuler_1"/>
              <p:cNvPicPr>
                <a:picLocks noChangeAspect="1"/>
              </p:cNvPicPr>
              <p:nvPr/>
            </p:nvPicPr>
            <p:blipFill>
              <a:blip r:embed="rId2"/>
              <a:stretch>
                <a:fillRect/>
              </a:stretch>
            </p:blipFill>
            <p:spPr>
              <a:xfrm>
                <a:off x="0" y="0"/>
                <a:ext cx="1042" cy="1016"/>
              </a:xfrm>
              <a:prstGeom prst="rect">
                <a:avLst/>
              </a:prstGeom>
              <a:noFill/>
              <a:ln w="9525">
                <a:noFill/>
              </a:ln>
            </p:spPr>
          </p:pic>
          <p:sp>
            <p:nvSpPr>
              <p:cNvPr id="25641" name="Oval 36"/>
              <p:cNvSpPr/>
              <p:nvPr/>
            </p:nvSpPr>
            <p:spPr>
              <a:xfrm>
                <a:off x="0" y="0"/>
                <a:ext cx="1035" cy="1019"/>
              </a:xfrm>
              <a:prstGeom prst="ellipse">
                <a:avLst/>
              </a:prstGeom>
              <a:solidFill>
                <a:srgbClr val="0000FF"/>
              </a:solidFill>
              <a:ln w="9525">
                <a:noFill/>
              </a:ln>
            </p:spPr>
            <p:txBody>
              <a:bodyPr wrap="none" anchor="ctr" anchorCtr="0"/>
              <a:p>
                <a:endParaRPr lang="zh-CN" altLang="en-US" sz="2400" b="1" dirty="0">
                  <a:solidFill>
                    <a:schemeClr val="bg1"/>
                  </a:solidFill>
                  <a:latin typeface="楷体" panose="02010609060101010101" pitchFamily="49" charset="-122"/>
                  <a:ea typeface="楷体" panose="02010609060101010101" pitchFamily="49" charset="-122"/>
                </a:endParaRPr>
              </a:p>
            </p:txBody>
          </p:sp>
        </p:grpSp>
        <p:pic>
          <p:nvPicPr>
            <p:cNvPr id="25638" name="Picture 37" descr="Picture2"/>
            <p:cNvPicPr>
              <a:picLocks noChangeAspect="1"/>
            </p:cNvPicPr>
            <p:nvPr/>
          </p:nvPicPr>
          <p:blipFill>
            <a:blip r:embed="rId3"/>
            <a:stretch>
              <a:fillRect/>
            </a:stretch>
          </p:blipFill>
          <p:spPr>
            <a:xfrm>
              <a:off x="104" y="10"/>
              <a:ext cx="823" cy="360"/>
            </a:xfrm>
            <a:prstGeom prst="rect">
              <a:avLst/>
            </a:prstGeom>
            <a:noFill/>
            <a:ln w="9525">
              <a:noFill/>
            </a:ln>
          </p:spPr>
        </p:pic>
      </p:grpSp>
      <p:sp>
        <p:nvSpPr>
          <p:cNvPr id="25603" name="页脚占位符 4"/>
          <p:cNvSpPr txBox="1">
            <a:spLocks noGrp="1"/>
          </p:cNvSpPr>
          <p:nvPr>
            <p:ph type="ftr" sz="quarter" idx="11"/>
          </p:nvPr>
        </p:nvSpPr>
        <p:spPr>
          <a:xfrm>
            <a:off x="4381500" y="6337300"/>
            <a:ext cx="3457575" cy="476250"/>
          </a:xfrm>
        </p:spPr>
        <p:txBody>
          <a:bodyPr lIns="0" tIns="0" rIns="0" bIns="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25604"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Arial" panose="020B0604020202020204" pitchFamily="34" charset="0"/>
                <a:ea typeface="黑体" panose="02010609060101010101" pitchFamily="49" charset="-122"/>
              </a:rPr>
              <a:t>第三节  会计核算的基本前提</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17" name="Line 7"/>
          <p:cNvSpPr>
            <a:spLocks noChangeShapeType="1"/>
          </p:cNvSpPr>
          <p:nvPr/>
        </p:nvSpPr>
        <p:spPr bwMode="auto">
          <a:xfrm flipH="1">
            <a:off x="2398713" y="4181475"/>
            <a:ext cx="1098550" cy="280988"/>
          </a:xfrm>
          <a:prstGeom prst="line">
            <a:avLst/>
          </a:prstGeom>
          <a:noFill/>
          <a:ln w="9525">
            <a:solidFill>
              <a:srgbClr val="F8F8F8">
                <a:alpha val="7843"/>
              </a:srgbClr>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8" name="Text Box 8"/>
          <p:cNvSpPr txBox="1">
            <a:spLocks noChangeArrowheads="1"/>
          </p:cNvSpPr>
          <p:nvPr/>
        </p:nvSpPr>
        <p:spPr bwMode="auto">
          <a:xfrm>
            <a:off x="1991678" y="1236663"/>
            <a:ext cx="8104188" cy="3046095"/>
          </a:xfrm>
          <a:prstGeom prst="rect">
            <a:avLst/>
          </a:prstGeom>
        </p:spPr>
        <p:style>
          <a:lnRef idx="2">
            <a:schemeClr val="dk1"/>
          </a:lnRef>
          <a:fillRef idx="1">
            <a:schemeClr val="lt1"/>
          </a:fillRef>
          <a:effectRef idx="0">
            <a:schemeClr val="dk1"/>
          </a:effectRef>
          <a:fontRef idx="minor">
            <a:schemeClr val="dk1"/>
          </a:fontRef>
        </p:style>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457200" marR="0" lvl="0" indent="-457200" algn="l" defTabSz="914400" rtl="0" eaLnBrk="1" fontAlgn="base" latinLnBrk="0" hangingPunct="1">
              <a:lnSpc>
                <a:spcPct val="150000"/>
              </a:lnSpc>
              <a:spcBef>
                <a:spcPts val="0"/>
              </a:spcBef>
              <a:spcAft>
                <a:spcPct val="0"/>
              </a:spcAft>
              <a:buClr>
                <a:srgbClr val="FF0000"/>
              </a:buClr>
              <a:buSzPct val="115000"/>
              <a:buFont typeface="Wingdings" panose="05000000000000000000" charset="0"/>
              <a:buChar char="p"/>
              <a:defRPr/>
            </a:pPr>
            <a:r>
              <a:rPr kumimoji="0" lang="zh-CN" altLang="da-DK" sz="32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rPr>
              <a:t>概念：</a:t>
            </a:r>
            <a:r>
              <a:rPr kumimoji="0" lang="da-DK" altLang="zh-CN" sz="32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rPr>
              <a:t>《</a:t>
            </a:r>
            <a:r>
              <a:rPr kumimoji="0" lang="zh-CN" altLang="da-DK" sz="32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rPr>
              <a:t>企业会计准则</a:t>
            </a:r>
            <a:r>
              <a:rPr kumimoji="0" lang="da-DK" altLang="zh-CN" sz="32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rPr>
              <a:t>—</a:t>
            </a:r>
            <a:r>
              <a:rPr kumimoji="0" lang="zh-CN" altLang="da-DK" sz="32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rPr>
              <a:t>基本准则</a:t>
            </a:r>
            <a:r>
              <a:rPr kumimoji="0" lang="da-DK" altLang="zh-CN" sz="32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rPr>
              <a:t>》</a:t>
            </a:r>
            <a:endParaRPr kumimoji="0" lang="zh-CN" altLang="en-US" sz="32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endParaRPr>
          </a:p>
          <a:p>
            <a:pPr marL="0" marR="0" lvl="0" indent="0" algn="l" defTabSz="914400" rtl="0" eaLnBrk="1" fontAlgn="base" latinLnBrk="0" hangingPunct="1">
              <a:lnSpc>
                <a:spcPct val="150000"/>
              </a:lnSpc>
              <a:spcBef>
                <a:spcPts val="0"/>
              </a:spcBef>
              <a:spcAft>
                <a:spcPct val="0"/>
              </a:spcAft>
              <a:buClr>
                <a:srgbClr val="FF0000"/>
              </a:buClr>
              <a:buSzPct val="115000"/>
              <a:buFont typeface="Wingdings" panose="05000000000000000000" pitchFamily="2" charset="2"/>
              <a:buNone/>
              <a:defRPr/>
            </a:pPr>
            <a:r>
              <a:rPr kumimoji="0" lang="en-US" altLang="zh-CN" sz="3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a:t>
            </a:r>
            <a:r>
              <a:rPr kumimoji="0" lang="zh-CN" altLang="en-US" sz="3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也称会计假设，是对会计核算所处时间、空间环境范围、内容、基本程序和方法等所作的合理设定。</a:t>
            </a:r>
            <a:r>
              <a:rPr kumimoji="0" lang="zh-CN" altLang="en-US" sz="3200" b="1" i="1"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 </a:t>
            </a:r>
            <a:endParaRPr kumimoji="0" lang="zh-CN" altLang="en-US" sz="3200" b="1" i="1"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p:txBody>
      </p:sp>
      <p:sp>
        <p:nvSpPr>
          <p:cNvPr id="19" name="Line 9"/>
          <p:cNvSpPr>
            <a:spLocks noChangeShapeType="1"/>
          </p:cNvSpPr>
          <p:nvPr/>
        </p:nvSpPr>
        <p:spPr bwMode="auto">
          <a:xfrm flipH="1">
            <a:off x="3886200" y="3860800"/>
            <a:ext cx="839788" cy="603250"/>
          </a:xfrm>
          <a:prstGeom prst="line">
            <a:avLst/>
          </a:prstGeom>
          <a:noFill/>
          <a:ln w="9525">
            <a:solidFill>
              <a:srgbClr val="F8F8F8">
                <a:alpha val="38039"/>
              </a:srgbClr>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0" name="Line 10"/>
          <p:cNvSpPr>
            <a:spLocks noChangeShapeType="1"/>
          </p:cNvSpPr>
          <p:nvPr/>
        </p:nvSpPr>
        <p:spPr bwMode="auto">
          <a:xfrm>
            <a:off x="7713663" y="3876675"/>
            <a:ext cx="839788" cy="603250"/>
          </a:xfrm>
          <a:prstGeom prst="line">
            <a:avLst/>
          </a:prstGeom>
          <a:noFill/>
          <a:ln w="9525">
            <a:solidFill>
              <a:srgbClr val="F8F8F8">
                <a:alpha val="38039"/>
              </a:srgbClr>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1" name="Line 11"/>
          <p:cNvSpPr>
            <a:spLocks noChangeShapeType="1"/>
          </p:cNvSpPr>
          <p:nvPr/>
        </p:nvSpPr>
        <p:spPr bwMode="auto">
          <a:xfrm>
            <a:off x="6307138" y="4059238"/>
            <a:ext cx="1588" cy="698500"/>
          </a:xfrm>
          <a:prstGeom prst="line">
            <a:avLst/>
          </a:prstGeom>
          <a:noFill/>
          <a:ln w="9525">
            <a:solidFill>
              <a:srgbClr val="F8F8F8">
                <a:alpha val="27843"/>
              </a:srgbClr>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2" name="Line 13"/>
          <p:cNvSpPr>
            <a:spLocks noChangeShapeType="1"/>
          </p:cNvSpPr>
          <p:nvPr/>
        </p:nvSpPr>
        <p:spPr bwMode="auto">
          <a:xfrm flipH="1">
            <a:off x="3948113" y="4144963"/>
            <a:ext cx="839788" cy="603250"/>
          </a:xfrm>
          <a:prstGeom prst="line">
            <a:avLst/>
          </a:prstGeom>
          <a:noFill/>
          <a:ln w="9525">
            <a:solidFill>
              <a:srgbClr val="F8F8F8">
                <a:alpha val="7843"/>
              </a:srgbClr>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3" name="Line 14"/>
          <p:cNvSpPr>
            <a:spLocks noChangeShapeType="1"/>
          </p:cNvSpPr>
          <p:nvPr/>
        </p:nvSpPr>
        <p:spPr bwMode="auto">
          <a:xfrm>
            <a:off x="7702550" y="4160838"/>
            <a:ext cx="839788" cy="603250"/>
          </a:xfrm>
          <a:prstGeom prst="line">
            <a:avLst/>
          </a:prstGeom>
          <a:noFill/>
          <a:ln w="9525">
            <a:solidFill>
              <a:srgbClr val="F8F8F8">
                <a:alpha val="7843"/>
              </a:srgbClr>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4" name="Line 15"/>
          <p:cNvSpPr>
            <a:spLocks noChangeShapeType="1"/>
          </p:cNvSpPr>
          <p:nvPr/>
        </p:nvSpPr>
        <p:spPr bwMode="auto">
          <a:xfrm flipH="1">
            <a:off x="2398713" y="4122738"/>
            <a:ext cx="1098550" cy="280988"/>
          </a:xfrm>
          <a:prstGeom prst="line">
            <a:avLst/>
          </a:prstGeom>
          <a:noFill/>
          <a:ln w="9525">
            <a:solidFill>
              <a:srgbClr val="F8F8F8">
                <a:alpha val="7843"/>
              </a:srgbClr>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5" name="Line 16"/>
          <p:cNvSpPr>
            <a:spLocks noChangeShapeType="1"/>
          </p:cNvSpPr>
          <p:nvPr/>
        </p:nvSpPr>
        <p:spPr bwMode="auto">
          <a:xfrm>
            <a:off x="9094788" y="4786313"/>
            <a:ext cx="811213" cy="192088"/>
          </a:xfrm>
          <a:prstGeom prst="line">
            <a:avLst/>
          </a:prstGeom>
          <a:noFill/>
          <a:ln w="9525">
            <a:solidFill>
              <a:srgbClr val="F8F8F8">
                <a:alpha val="7843"/>
              </a:srgbClr>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6" name="Line 17"/>
          <p:cNvSpPr>
            <a:spLocks noChangeShapeType="1"/>
          </p:cNvSpPr>
          <p:nvPr/>
        </p:nvSpPr>
        <p:spPr bwMode="auto">
          <a:xfrm>
            <a:off x="6307138" y="4000500"/>
            <a:ext cx="1588" cy="698500"/>
          </a:xfrm>
          <a:prstGeom prst="line">
            <a:avLst/>
          </a:prstGeom>
          <a:noFill/>
          <a:ln w="9525">
            <a:solidFill>
              <a:srgbClr val="F8F8F8">
                <a:alpha val="27843"/>
              </a:srgbClr>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nvGrpSpPr>
          <p:cNvPr id="2" name="Group 18"/>
          <p:cNvGrpSpPr/>
          <p:nvPr/>
        </p:nvGrpSpPr>
        <p:grpSpPr>
          <a:xfrm>
            <a:off x="2782888" y="4538663"/>
            <a:ext cx="1287462" cy="1312862"/>
            <a:chOff x="0" y="0"/>
            <a:chExt cx="1042" cy="1102"/>
          </a:xfrm>
        </p:grpSpPr>
        <p:grpSp>
          <p:nvGrpSpPr>
            <p:cNvPr id="25632" name="Group 19"/>
            <p:cNvGrpSpPr/>
            <p:nvPr/>
          </p:nvGrpSpPr>
          <p:grpSpPr>
            <a:xfrm>
              <a:off x="0" y="0"/>
              <a:ext cx="1042" cy="1102"/>
              <a:chOff x="0" y="0"/>
              <a:chExt cx="1042" cy="1102"/>
            </a:xfrm>
          </p:grpSpPr>
          <p:pic>
            <p:nvPicPr>
              <p:cNvPr id="25634" name="Picture 20" descr="light_shadow"/>
              <p:cNvPicPr>
                <a:picLocks noChangeAspect="1"/>
              </p:cNvPicPr>
              <p:nvPr/>
            </p:nvPicPr>
            <p:blipFill>
              <a:blip r:embed="rId4">
                <a:lum bright="-78000" contrast="-78000"/>
              </a:blip>
              <a:stretch>
                <a:fillRect/>
              </a:stretch>
            </p:blipFill>
            <p:spPr>
              <a:xfrm>
                <a:off x="99" y="864"/>
                <a:ext cx="858" cy="238"/>
              </a:xfrm>
              <a:prstGeom prst="rect">
                <a:avLst/>
              </a:prstGeom>
              <a:noFill/>
              <a:ln w="9525">
                <a:noFill/>
              </a:ln>
            </p:spPr>
          </p:pic>
          <p:pic>
            <p:nvPicPr>
              <p:cNvPr id="25635" name="Picture 21" descr="circuler_1"/>
              <p:cNvPicPr>
                <a:picLocks noChangeAspect="1"/>
              </p:cNvPicPr>
              <p:nvPr/>
            </p:nvPicPr>
            <p:blipFill>
              <a:blip r:embed="rId5"/>
              <a:stretch>
                <a:fillRect/>
              </a:stretch>
            </p:blipFill>
            <p:spPr>
              <a:xfrm>
                <a:off x="0" y="0"/>
                <a:ext cx="1042" cy="1016"/>
              </a:xfrm>
              <a:prstGeom prst="rect">
                <a:avLst/>
              </a:prstGeom>
              <a:noFill/>
              <a:ln w="9525">
                <a:noFill/>
              </a:ln>
            </p:spPr>
          </p:pic>
          <p:sp>
            <p:nvSpPr>
              <p:cNvPr id="25636" name="Oval 22"/>
              <p:cNvSpPr/>
              <p:nvPr/>
            </p:nvSpPr>
            <p:spPr>
              <a:xfrm>
                <a:off x="0" y="0"/>
                <a:ext cx="1035" cy="1019"/>
              </a:xfrm>
              <a:prstGeom prst="ellipse">
                <a:avLst/>
              </a:prstGeom>
              <a:solidFill>
                <a:srgbClr val="FFFFCC"/>
              </a:solidFill>
              <a:ln w="9525">
                <a:noFill/>
              </a:ln>
            </p:spPr>
            <p:txBody>
              <a:bodyPr wrap="none" anchor="ctr" anchorCtr="0"/>
              <a:p>
                <a:endParaRPr lang="zh-CN" altLang="en-US" sz="2400" b="1" dirty="0">
                  <a:solidFill>
                    <a:srgbClr val="000000"/>
                  </a:solidFill>
                  <a:latin typeface="楷体" panose="02010609060101010101" pitchFamily="49" charset="-122"/>
                  <a:ea typeface="楷体" panose="02010609060101010101" pitchFamily="49" charset="-122"/>
                </a:endParaRPr>
              </a:p>
            </p:txBody>
          </p:sp>
        </p:grpSp>
        <p:pic>
          <p:nvPicPr>
            <p:cNvPr id="25633" name="Picture 23" descr="Picture2"/>
            <p:cNvPicPr>
              <a:picLocks noChangeAspect="1"/>
            </p:cNvPicPr>
            <p:nvPr/>
          </p:nvPicPr>
          <p:blipFill>
            <a:blip r:embed="rId3"/>
            <a:stretch>
              <a:fillRect/>
            </a:stretch>
          </p:blipFill>
          <p:spPr>
            <a:xfrm>
              <a:off x="104" y="10"/>
              <a:ext cx="823" cy="360"/>
            </a:xfrm>
            <a:prstGeom prst="rect">
              <a:avLst/>
            </a:prstGeom>
            <a:noFill/>
            <a:ln w="9525">
              <a:noFill/>
            </a:ln>
          </p:spPr>
        </p:pic>
      </p:grpSp>
      <p:sp>
        <p:nvSpPr>
          <p:cNvPr id="33" name="Rectangle 30"/>
          <p:cNvSpPr/>
          <p:nvPr/>
        </p:nvSpPr>
        <p:spPr>
          <a:xfrm>
            <a:off x="2759075" y="4706938"/>
            <a:ext cx="1285875" cy="953135"/>
          </a:xfrm>
          <a:prstGeom prst="rect">
            <a:avLst/>
          </a:prstGeom>
          <a:noFill/>
          <a:ln w="9525">
            <a:noFill/>
          </a:ln>
        </p:spPr>
        <p:txBody>
          <a:bodyPr>
            <a:spAutoFit/>
          </a:bodyPr>
          <a:p>
            <a:pPr algn="ctr">
              <a:buClr>
                <a:srgbClr val="FF0066"/>
              </a:buClr>
              <a:buSzPct val="75000"/>
            </a:pPr>
            <a:r>
              <a:rPr lang="zh-CN" altLang="en-US" sz="2800" b="1" dirty="0">
                <a:solidFill>
                  <a:srgbClr val="080808"/>
                </a:solidFill>
                <a:latin typeface="楷体" panose="02010609060101010101" pitchFamily="49" charset="-122"/>
                <a:ea typeface="楷体" panose="02010609060101010101" pitchFamily="49" charset="-122"/>
              </a:rPr>
              <a:t>会计</a:t>
            </a:r>
            <a:endParaRPr lang="en-US" altLang="zh-CN" sz="2800" b="1" dirty="0">
              <a:solidFill>
                <a:srgbClr val="080808"/>
              </a:solidFill>
              <a:latin typeface="楷体" panose="02010609060101010101" pitchFamily="49" charset="-122"/>
              <a:ea typeface="楷体" panose="02010609060101010101" pitchFamily="49" charset="-122"/>
            </a:endParaRPr>
          </a:p>
          <a:p>
            <a:pPr algn="ctr">
              <a:buClr>
                <a:srgbClr val="FF0066"/>
              </a:buClr>
              <a:buSzPct val="75000"/>
            </a:pPr>
            <a:r>
              <a:rPr lang="zh-CN" altLang="en-US" sz="2800" b="1" dirty="0">
                <a:solidFill>
                  <a:srgbClr val="080808"/>
                </a:solidFill>
                <a:latin typeface="楷体" panose="02010609060101010101" pitchFamily="49" charset="-122"/>
                <a:ea typeface="楷体" panose="02010609060101010101" pitchFamily="49" charset="-122"/>
              </a:rPr>
              <a:t>主体</a:t>
            </a:r>
            <a:endParaRPr lang="zh-CN" altLang="en-US" sz="2800" b="1" dirty="0">
              <a:solidFill>
                <a:srgbClr val="080808"/>
              </a:solidFill>
              <a:latin typeface="楷体" panose="02010609060101010101" pitchFamily="49" charset="-122"/>
              <a:ea typeface="楷体" panose="02010609060101010101" pitchFamily="49" charset="-122"/>
            </a:endParaRPr>
          </a:p>
        </p:txBody>
      </p:sp>
      <p:grpSp>
        <p:nvGrpSpPr>
          <p:cNvPr id="4" name="Group 32"/>
          <p:cNvGrpSpPr/>
          <p:nvPr/>
        </p:nvGrpSpPr>
        <p:grpSpPr>
          <a:xfrm>
            <a:off x="4545013" y="4729163"/>
            <a:ext cx="1293812" cy="1381125"/>
            <a:chOff x="0" y="0"/>
            <a:chExt cx="1042" cy="1102"/>
          </a:xfrm>
        </p:grpSpPr>
        <p:grpSp>
          <p:nvGrpSpPr>
            <p:cNvPr id="25627" name="Group 33"/>
            <p:cNvGrpSpPr/>
            <p:nvPr/>
          </p:nvGrpSpPr>
          <p:grpSpPr>
            <a:xfrm>
              <a:off x="0" y="0"/>
              <a:ext cx="1042" cy="1102"/>
              <a:chOff x="0" y="0"/>
              <a:chExt cx="1042" cy="1102"/>
            </a:xfrm>
          </p:grpSpPr>
          <p:pic>
            <p:nvPicPr>
              <p:cNvPr id="25629" name="Picture 34" descr="light_shadow"/>
              <p:cNvPicPr>
                <a:picLocks noChangeAspect="1"/>
              </p:cNvPicPr>
              <p:nvPr/>
            </p:nvPicPr>
            <p:blipFill>
              <a:blip r:embed="rId1">
                <a:lum bright="-78000" contrast="-78000"/>
              </a:blip>
              <a:stretch>
                <a:fillRect/>
              </a:stretch>
            </p:blipFill>
            <p:spPr>
              <a:xfrm>
                <a:off x="99" y="864"/>
                <a:ext cx="858" cy="238"/>
              </a:xfrm>
              <a:prstGeom prst="rect">
                <a:avLst/>
              </a:prstGeom>
              <a:noFill/>
              <a:ln w="9525">
                <a:noFill/>
              </a:ln>
            </p:spPr>
          </p:pic>
          <p:pic>
            <p:nvPicPr>
              <p:cNvPr id="25630" name="Picture 35" descr="circuler_1"/>
              <p:cNvPicPr>
                <a:picLocks noChangeAspect="1"/>
              </p:cNvPicPr>
              <p:nvPr/>
            </p:nvPicPr>
            <p:blipFill>
              <a:blip r:embed="rId2"/>
              <a:stretch>
                <a:fillRect/>
              </a:stretch>
            </p:blipFill>
            <p:spPr>
              <a:xfrm>
                <a:off x="0" y="0"/>
                <a:ext cx="1042" cy="1016"/>
              </a:xfrm>
              <a:prstGeom prst="rect">
                <a:avLst/>
              </a:prstGeom>
              <a:noFill/>
              <a:ln w="9525">
                <a:noFill/>
              </a:ln>
            </p:spPr>
          </p:pic>
          <p:sp>
            <p:nvSpPr>
              <p:cNvPr id="25631" name="Oval 36"/>
              <p:cNvSpPr/>
              <p:nvPr/>
            </p:nvSpPr>
            <p:spPr>
              <a:xfrm>
                <a:off x="0" y="0"/>
                <a:ext cx="1035" cy="1019"/>
              </a:xfrm>
              <a:prstGeom prst="ellipse">
                <a:avLst/>
              </a:prstGeom>
              <a:solidFill>
                <a:srgbClr val="0000FF"/>
              </a:solidFill>
              <a:ln w="9525">
                <a:noFill/>
              </a:ln>
            </p:spPr>
            <p:txBody>
              <a:bodyPr wrap="none" anchor="ctr" anchorCtr="0"/>
              <a:p>
                <a:endParaRPr lang="zh-CN" altLang="en-US" sz="2400" b="1" dirty="0">
                  <a:solidFill>
                    <a:schemeClr val="bg1"/>
                  </a:solidFill>
                  <a:latin typeface="楷体" panose="02010609060101010101" pitchFamily="49" charset="-122"/>
                  <a:ea typeface="楷体" panose="02010609060101010101" pitchFamily="49" charset="-122"/>
                </a:endParaRPr>
              </a:p>
            </p:txBody>
          </p:sp>
        </p:grpSp>
        <p:pic>
          <p:nvPicPr>
            <p:cNvPr id="25628" name="Picture 37" descr="Picture2"/>
            <p:cNvPicPr>
              <a:picLocks noChangeAspect="1"/>
            </p:cNvPicPr>
            <p:nvPr/>
          </p:nvPicPr>
          <p:blipFill>
            <a:blip r:embed="rId3"/>
            <a:stretch>
              <a:fillRect/>
            </a:stretch>
          </p:blipFill>
          <p:spPr>
            <a:xfrm>
              <a:off x="104" y="10"/>
              <a:ext cx="823" cy="360"/>
            </a:xfrm>
            <a:prstGeom prst="rect">
              <a:avLst/>
            </a:prstGeom>
            <a:noFill/>
            <a:ln w="9525">
              <a:noFill/>
            </a:ln>
          </p:spPr>
        </p:pic>
      </p:grpSp>
      <p:sp>
        <p:nvSpPr>
          <p:cNvPr id="46" name="Rectangle 44"/>
          <p:cNvSpPr/>
          <p:nvPr/>
        </p:nvSpPr>
        <p:spPr>
          <a:xfrm>
            <a:off x="4710113" y="4913313"/>
            <a:ext cx="897890" cy="953135"/>
          </a:xfrm>
          <a:prstGeom prst="rect">
            <a:avLst/>
          </a:prstGeom>
          <a:noFill/>
          <a:ln w="9525">
            <a:noFill/>
          </a:ln>
        </p:spPr>
        <p:txBody>
          <a:bodyPr wrap="none">
            <a:spAutoFit/>
          </a:bodyPr>
          <a:p>
            <a:pPr>
              <a:buClr>
                <a:srgbClr val="FF0066"/>
              </a:buClr>
              <a:buSzPct val="75000"/>
            </a:pPr>
            <a:r>
              <a:rPr lang="zh-CN" altLang="en-US" sz="2800" b="1" dirty="0">
                <a:solidFill>
                  <a:schemeClr val="bg1"/>
                </a:solidFill>
                <a:latin typeface="楷体" panose="02010609060101010101" pitchFamily="49" charset="-122"/>
                <a:ea typeface="楷体" panose="02010609060101010101" pitchFamily="49" charset="-122"/>
              </a:rPr>
              <a:t>持续</a:t>
            </a:r>
            <a:endParaRPr lang="en-US" altLang="zh-CN" sz="2800" b="1" dirty="0">
              <a:solidFill>
                <a:schemeClr val="bg1"/>
              </a:solidFill>
              <a:latin typeface="楷体" panose="02010609060101010101" pitchFamily="49" charset="-122"/>
              <a:ea typeface="楷体" panose="02010609060101010101" pitchFamily="49" charset="-122"/>
            </a:endParaRPr>
          </a:p>
          <a:p>
            <a:pPr>
              <a:buClr>
                <a:srgbClr val="FF0066"/>
              </a:buClr>
              <a:buSzPct val="75000"/>
            </a:pPr>
            <a:r>
              <a:rPr lang="zh-CN" altLang="en-US" sz="2800" b="1" dirty="0">
                <a:solidFill>
                  <a:schemeClr val="bg1"/>
                </a:solidFill>
                <a:latin typeface="楷体" panose="02010609060101010101" pitchFamily="49" charset="-122"/>
                <a:ea typeface="楷体" panose="02010609060101010101" pitchFamily="49" charset="-122"/>
              </a:rPr>
              <a:t>经营</a:t>
            </a:r>
            <a:endParaRPr lang="zh-CN" altLang="en-US" sz="2800" b="1" dirty="0">
              <a:solidFill>
                <a:schemeClr val="bg1"/>
              </a:solidFill>
              <a:latin typeface="楷体" panose="02010609060101010101" pitchFamily="49" charset="-122"/>
              <a:ea typeface="楷体" panose="02010609060101010101" pitchFamily="49" charset="-122"/>
            </a:endParaRPr>
          </a:p>
        </p:txBody>
      </p:sp>
      <p:grpSp>
        <p:nvGrpSpPr>
          <p:cNvPr id="8" name="Group 47"/>
          <p:cNvGrpSpPr/>
          <p:nvPr/>
        </p:nvGrpSpPr>
        <p:grpSpPr>
          <a:xfrm>
            <a:off x="6259513" y="4467225"/>
            <a:ext cx="1287462" cy="1312863"/>
            <a:chOff x="0" y="0"/>
            <a:chExt cx="1042" cy="1102"/>
          </a:xfrm>
        </p:grpSpPr>
        <p:grpSp>
          <p:nvGrpSpPr>
            <p:cNvPr id="25622" name="Group 48"/>
            <p:cNvGrpSpPr/>
            <p:nvPr/>
          </p:nvGrpSpPr>
          <p:grpSpPr>
            <a:xfrm>
              <a:off x="0" y="0"/>
              <a:ext cx="1042" cy="1102"/>
              <a:chOff x="0" y="0"/>
              <a:chExt cx="1042" cy="1102"/>
            </a:xfrm>
          </p:grpSpPr>
          <p:pic>
            <p:nvPicPr>
              <p:cNvPr id="25624" name="Picture 49" descr="light_shadow"/>
              <p:cNvPicPr>
                <a:picLocks noChangeAspect="1"/>
              </p:cNvPicPr>
              <p:nvPr/>
            </p:nvPicPr>
            <p:blipFill>
              <a:blip r:embed="rId4">
                <a:lum bright="-78000" contrast="-78000"/>
              </a:blip>
              <a:stretch>
                <a:fillRect/>
              </a:stretch>
            </p:blipFill>
            <p:spPr>
              <a:xfrm>
                <a:off x="99" y="864"/>
                <a:ext cx="858" cy="238"/>
              </a:xfrm>
              <a:prstGeom prst="rect">
                <a:avLst/>
              </a:prstGeom>
              <a:noFill/>
              <a:ln w="9525">
                <a:noFill/>
              </a:ln>
            </p:spPr>
          </p:pic>
          <p:pic>
            <p:nvPicPr>
              <p:cNvPr id="25625" name="Picture 50" descr="circuler_1"/>
              <p:cNvPicPr>
                <a:picLocks noChangeAspect="1"/>
              </p:cNvPicPr>
              <p:nvPr/>
            </p:nvPicPr>
            <p:blipFill>
              <a:blip r:embed="rId5"/>
              <a:stretch>
                <a:fillRect/>
              </a:stretch>
            </p:blipFill>
            <p:spPr>
              <a:xfrm>
                <a:off x="0" y="0"/>
                <a:ext cx="1042" cy="1016"/>
              </a:xfrm>
              <a:prstGeom prst="rect">
                <a:avLst/>
              </a:prstGeom>
              <a:noFill/>
              <a:ln w="9525">
                <a:noFill/>
              </a:ln>
            </p:spPr>
          </p:pic>
          <p:sp>
            <p:nvSpPr>
              <p:cNvPr id="25626" name="Oval 51"/>
              <p:cNvSpPr/>
              <p:nvPr/>
            </p:nvSpPr>
            <p:spPr>
              <a:xfrm>
                <a:off x="0" y="0"/>
                <a:ext cx="1035" cy="1019"/>
              </a:xfrm>
              <a:prstGeom prst="ellipse">
                <a:avLst/>
              </a:prstGeom>
              <a:solidFill>
                <a:srgbClr val="FFFFCC"/>
              </a:solidFill>
              <a:ln w="9525">
                <a:noFill/>
              </a:ln>
            </p:spPr>
            <p:txBody>
              <a:bodyPr wrap="none" anchor="ctr" anchorCtr="0"/>
              <a:p>
                <a:endParaRPr lang="zh-CN" altLang="en-US" sz="2400" b="1" dirty="0">
                  <a:solidFill>
                    <a:srgbClr val="000000"/>
                  </a:solidFill>
                  <a:latin typeface="楷体" panose="02010609060101010101" pitchFamily="49" charset="-122"/>
                  <a:ea typeface="楷体" panose="02010609060101010101" pitchFamily="49" charset="-122"/>
                </a:endParaRPr>
              </a:p>
            </p:txBody>
          </p:sp>
        </p:grpSp>
        <p:pic>
          <p:nvPicPr>
            <p:cNvPr id="25623" name="Picture 52" descr="Picture2"/>
            <p:cNvPicPr>
              <a:picLocks noChangeAspect="1"/>
            </p:cNvPicPr>
            <p:nvPr/>
          </p:nvPicPr>
          <p:blipFill>
            <a:blip r:embed="rId3"/>
            <a:stretch>
              <a:fillRect/>
            </a:stretch>
          </p:blipFill>
          <p:spPr>
            <a:xfrm>
              <a:off x="104" y="10"/>
              <a:ext cx="823" cy="360"/>
            </a:xfrm>
            <a:prstGeom prst="rect">
              <a:avLst/>
            </a:prstGeom>
            <a:noFill/>
            <a:ln w="9525">
              <a:noFill/>
            </a:ln>
          </p:spPr>
        </p:pic>
      </p:grpSp>
      <p:sp>
        <p:nvSpPr>
          <p:cNvPr id="55" name="Rectangle 45"/>
          <p:cNvSpPr/>
          <p:nvPr/>
        </p:nvSpPr>
        <p:spPr>
          <a:xfrm>
            <a:off x="6499225" y="4587875"/>
            <a:ext cx="897890" cy="953135"/>
          </a:xfrm>
          <a:prstGeom prst="rect">
            <a:avLst/>
          </a:prstGeom>
          <a:noFill/>
          <a:ln w="9525">
            <a:noFill/>
          </a:ln>
        </p:spPr>
        <p:txBody>
          <a:bodyPr wrap="none">
            <a:spAutoFit/>
          </a:bodyPr>
          <a:p>
            <a:pPr>
              <a:buClr>
                <a:srgbClr val="FF0066"/>
              </a:buClr>
              <a:buSzPct val="75000"/>
            </a:pPr>
            <a:r>
              <a:rPr lang="zh-CN" altLang="en-US" sz="2800" b="1" dirty="0">
                <a:solidFill>
                  <a:srgbClr val="080808"/>
                </a:solidFill>
                <a:latin typeface="楷体" panose="02010609060101010101" pitchFamily="49" charset="-122"/>
                <a:ea typeface="楷体" panose="02010609060101010101" pitchFamily="49" charset="-122"/>
              </a:rPr>
              <a:t>会计</a:t>
            </a:r>
            <a:endParaRPr lang="en-US" altLang="zh-CN" sz="2800" b="1" dirty="0">
              <a:solidFill>
                <a:srgbClr val="080808"/>
              </a:solidFill>
              <a:latin typeface="楷体" panose="02010609060101010101" pitchFamily="49" charset="-122"/>
              <a:ea typeface="楷体" panose="02010609060101010101" pitchFamily="49" charset="-122"/>
            </a:endParaRPr>
          </a:p>
          <a:p>
            <a:pPr>
              <a:buClr>
                <a:srgbClr val="FF0066"/>
              </a:buClr>
              <a:buSzPct val="75000"/>
            </a:pPr>
            <a:r>
              <a:rPr lang="zh-CN" altLang="en-US" sz="2800" b="1" dirty="0">
                <a:solidFill>
                  <a:srgbClr val="080808"/>
                </a:solidFill>
                <a:latin typeface="楷体" panose="02010609060101010101" pitchFamily="49" charset="-122"/>
                <a:ea typeface="楷体" panose="02010609060101010101" pitchFamily="49" charset="-122"/>
              </a:rPr>
              <a:t>分期</a:t>
            </a:r>
            <a:endParaRPr lang="zh-CN" altLang="en-US" sz="2800" b="1" dirty="0">
              <a:solidFill>
                <a:srgbClr val="080808"/>
              </a:solidFill>
              <a:latin typeface="楷体" panose="02010609060101010101" pitchFamily="49" charset="-122"/>
              <a:ea typeface="楷体" panose="02010609060101010101" pitchFamily="49" charset="-122"/>
            </a:endParaRPr>
          </a:p>
        </p:txBody>
      </p:sp>
      <p:sp>
        <p:nvSpPr>
          <p:cNvPr id="52" name="Rectangle 44"/>
          <p:cNvSpPr/>
          <p:nvPr/>
        </p:nvSpPr>
        <p:spPr>
          <a:xfrm>
            <a:off x="8181975" y="4903788"/>
            <a:ext cx="897890" cy="953135"/>
          </a:xfrm>
          <a:prstGeom prst="rect">
            <a:avLst/>
          </a:prstGeom>
          <a:noFill/>
          <a:ln w="9525">
            <a:noFill/>
          </a:ln>
        </p:spPr>
        <p:txBody>
          <a:bodyPr wrap="none">
            <a:spAutoFit/>
          </a:bodyPr>
          <a:p>
            <a:pPr>
              <a:buClr>
                <a:srgbClr val="FF0066"/>
              </a:buClr>
              <a:buSzPct val="75000"/>
            </a:pPr>
            <a:r>
              <a:rPr lang="zh-CN" altLang="en-US" sz="2800" b="1" dirty="0">
                <a:solidFill>
                  <a:schemeClr val="bg1"/>
                </a:solidFill>
                <a:latin typeface="楷体" panose="02010609060101010101" pitchFamily="49" charset="-122"/>
                <a:ea typeface="楷体" panose="02010609060101010101" pitchFamily="49" charset="-122"/>
              </a:rPr>
              <a:t>货币</a:t>
            </a:r>
            <a:endParaRPr lang="en-US" altLang="zh-CN" sz="2800" b="1" dirty="0">
              <a:solidFill>
                <a:schemeClr val="bg1"/>
              </a:solidFill>
              <a:latin typeface="楷体" panose="02010609060101010101" pitchFamily="49" charset="-122"/>
              <a:ea typeface="楷体" panose="02010609060101010101" pitchFamily="49" charset="-122"/>
            </a:endParaRPr>
          </a:p>
          <a:p>
            <a:pPr>
              <a:buClr>
                <a:srgbClr val="FF0066"/>
              </a:buClr>
              <a:buSzPct val="75000"/>
            </a:pPr>
            <a:r>
              <a:rPr lang="zh-CN" altLang="en-US" sz="2800" b="1" dirty="0">
                <a:solidFill>
                  <a:schemeClr val="bg1"/>
                </a:solidFill>
                <a:latin typeface="楷体" panose="02010609060101010101" pitchFamily="49" charset="-122"/>
                <a:ea typeface="楷体" panose="02010609060101010101" pitchFamily="49" charset="-122"/>
              </a:rPr>
              <a:t>计量</a:t>
            </a:r>
            <a:endParaRPr lang="en-US" altLang="zh-CN" sz="2800" b="1" dirty="0">
              <a:solidFill>
                <a:schemeClr val="bg1"/>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blinds(horizontal)">
                                      <p:cBhvr>
                                        <p:cTn id="10" dur="500"/>
                                        <p:tgtEl>
                                          <p:spTgt spid="18"/>
                                        </p:tgtEl>
                                      </p:cBhvr>
                                    </p:animEffect>
                                  </p:childTnLst>
                                </p:cTn>
                              </p:par>
                              <p:par>
                                <p:cTn id="11" presetID="3" presetClass="entr" presetSubtype="1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blinds(horizontal)">
                                      <p:cBhvr>
                                        <p:cTn id="13" dur="500"/>
                                        <p:tgtEl>
                                          <p:spTgt spid="19"/>
                                        </p:tgtEl>
                                      </p:cBhvr>
                                    </p:animEffect>
                                  </p:childTnLst>
                                </p:cTn>
                              </p:par>
                              <p:par>
                                <p:cTn id="14" presetID="3" presetClass="entr" presetSubtype="1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blinds(horizontal)">
                                      <p:cBhvr>
                                        <p:cTn id="16" dur="500"/>
                                        <p:tgtEl>
                                          <p:spTgt spid="20"/>
                                        </p:tgtEl>
                                      </p:cBhvr>
                                    </p:animEffect>
                                  </p:childTnLst>
                                </p:cTn>
                              </p:par>
                              <p:par>
                                <p:cTn id="17" presetID="3" presetClass="entr" presetSubtype="1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blinds(horizontal)">
                                      <p:cBhvr>
                                        <p:cTn id="19" dur="500"/>
                                        <p:tgtEl>
                                          <p:spTgt spid="21"/>
                                        </p:tgtEl>
                                      </p:cBhvr>
                                    </p:animEffect>
                                  </p:childTnLst>
                                </p:cTn>
                              </p:par>
                              <p:par>
                                <p:cTn id="20" presetID="3" presetClass="entr" presetSubtype="10"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blinds(horizontal)">
                                      <p:cBhvr>
                                        <p:cTn id="22" dur="500"/>
                                        <p:tgtEl>
                                          <p:spTgt spid="22"/>
                                        </p:tgtEl>
                                      </p:cBhvr>
                                    </p:animEffect>
                                  </p:childTnLst>
                                </p:cTn>
                              </p:par>
                              <p:par>
                                <p:cTn id="23" presetID="3" presetClass="entr" presetSubtype="10"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blinds(horizontal)">
                                      <p:cBhvr>
                                        <p:cTn id="25" dur="500"/>
                                        <p:tgtEl>
                                          <p:spTgt spid="23"/>
                                        </p:tgtEl>
                                      </p:cBhvr>
                                    </p:animEffect>
                                  </p:childTnLst>
                                </p:cTn>
                              </p:par>
                              <p:par>
                                <p:cTn id="26" presetID="3" presetClass="entr" presetSubtype="10"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blinds(horizontal)">
                                      <p:cBhvr>
                                        <p:cTn id="28" dur="500"/>
                                        <p:tgtEl>
                                          <p:spTgt spid="24"/>
                                        </p:tgtEl>
                                      </p:cBhvr>
                                    </p:animEffect>
                                  </p:childTnLst>
                                </p:cTn>
                              </p:par>
                              <p:par>
                                <p:cTn id="29" presetID="3" presetClass="entr" presetSubtype="10"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blinds(horizontal)">
                                      <p:cBhvr>
                                        <p:cTn id="31" dur="500"/>
                                        <p:tgtEl>
                                          <p:spTgt spid="25"/>
                                        </p:tgtEl>
                                      </p:cBhvr>
                                    </p:animEffect>
                                  </p:childTnLst>
                                </p:cTn>
                              </p:par>
                              <p:par>
                                <p:cTn id="32" presetID="3" presetClass="entr" presetSubtype="10"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blinds(horizontal)">
                                      <p:cBhvr>
                                        <p:cTn id="34" dur="500"/>
                                        <p:tgtEl>
                                          <p:spTgt spid="26"/>
                                        </p:tgtEl>
                                      </p:cBhvr>
                                    </p:animEffect>
                                  </p:childTnLst>
                                </p:cTn>
                              </p:par>
                            </p:childTnLst>
                          </p:cTn>
                        </p:par>
                      </p:childTnLst>
                    </p:cTn>
                  </p:par>
                  <p:par>
                    <p:cTn id="35" fill="hold">
                      <p:stCondLst>
                        <p:cond delay="indefinite"/>
                      </p:stCondLst>
                      <p:childTnLst>
                        <p:par>
                          <p:cTn id="36" fill="hold">
                            <p:stCondLst>
                              <p:cond delay="0"/>
                            </p:stCondLst>
                            <p:childTnLst>
                              <p:par>
                                <p:cTn id="37" presetID="55" presetClass="entr" presetSubtype="0" fill="hold" nodeType="click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p:cTn id="39" dur="1000" fill="hold"/>
                                        <p:tgtEl>
                                          <p:spTgt spid="2"/>
                                        </p:tgtEl>
                                        <p:attrNameLst>
                                          <p:attrName>ppt_w</p:attrName>
                                        </p:attrNameLst>
                                      </p:cBhvr>
                                      <p:tavLst>
                                        <p:tav tm="0">
                                          <p:val>
                                            <p:strVal val="#ppt_w*0.70"/>
                                          </p:val>
                                        </p:tav>
                                        <p:tav tm="100000">
                                          <p:val>
                                            <p:strVal val="#ppt_w"/>
                                          </p:val>
                                        </p:tav>
                                      </p:tavLst>
                                    </p:anim>
                                    <p:anim calcmode="lin" valueType="num">
                                      <p:cBhvr>
                                        <p:cTn id="40" dur="1000" fill="hold"/>
                                        <p:tgtEl>
                                          <p:spTgt spid="2"/>
                                        </p:tgtEl>
                                        <p:attrNameLst>
                                          <p:attrName>ppt_h</p:attrName>
                                        </p:attrNameLst>
                                      </p:cBhvr>
                                      <p:tavLst>
                                        <p:tav tm="0">
                                          <p:val>
                                            <p:strVal val="#ppt_h"/>
                                          </p:val>
                                        </p:tav>
                                        <p:tav tm="100000">
                                          <p:val>
                                            <p:strVal val="#ppt_h"/>
                                          </p:val>
                                        </p:tav>
                                      </p:tavLst>
                                    </p:anim>
                                    <p:animEffect transition="in" filter="fade">
                                      <p:cBhvr>
                                        <p:cTn id="41" dur="1000"/>
                                        <p:tgtEl>
                                          <p:spTgt spid="2"/>
                                        </p:tgtEl>
                                      </p:cBhvr>
                                    </p:animEffect>
                                  </p:childTnLst>
                                </p:cTn>
                              </p:par>
                              <p:par>
                                <p:cTn id="42" presetID="55" presetClass="entr" presetSubtype="0"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p:cTn id="44" dur="1000" fill="hold"/>
                                        <p:tgtEl>
                                          <p:spTgt spid="33"/>
                                        </p:tgtEl>
                                        <p:attrNameLst>
                                          <p:attrName>ppt_w</p:attrName>
                                        </p:attrNameLst>
                                      </p:cBhvr>
                                      <p:tavLst>
                                        <p:tav tm="0">
                                          <p:val>
                                            <p:strVal val="#ppt_w*0.70"/>
                                          </p:val>
                                        </p:tav>
                                        <p:tav tm="100000">
                                          <p:val>
                                            <p:strVal val="#ppt_w"/>
                                          </p:val>
                                        </p:tav>
                                      </p:tavLst>
                                    </p:anim>
                                    <p:anim calcmode="lin" valueType="num">
                                      <p:cBhvr>
                                        <p:cTn id="45" dur="1000" fill="hold"/>
                                        <p:tgtEl>
                                          <p:spTgt spid="33"/>
                                        </p:tgtEl>
                                        <p:attrNameLst>
                                          <p:attrName>ppt_h</p:attrName>
                                        </p:attrNameLst>
                                      </p:cBhvr>
                                      <p:tavLst>
                                        <p:tav tm="0">
                                          <p:val>
                                            <p:strVal val="#ppt_h"/>
                                          </p:val>
                                        </p:tav>
                                        <p:tav tm="100000">
                                          <p:val>
                                            <p:strVal val="#ppt_h"/>
                                          </p:val>
                                        </p:tav>
                                      </p:tavLst>
                                    </p:anim>
                                    <p:animEffect transition="in" filter="fade">
                                      <p:cBhvr>
                                        <p:cTn id="46" dur="1000"/>
                                        <p:tgtEl>
                                          <p:spTgt spid="33"/>
                                        </p:tgtEl>
                                      </p:cBhvr>
                                    </p:animEffect>
                                  </p:childTnLst>
                                </p:cTn>
                              </p:par>
                              <p:par>
                                <p:cTn id="47" presetID="55" presetClass="entr" presetSubtype="0" fill="hold" nodeType="with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p:cTn id="49" dur="1000" fill="hold"/>
                                        <p:tgtEl>
                                          <p:spTgt spid="4"/>
                                        </p:tgtEl>
                                        <p:attrNameLst>
                                          <p:attrName>ppt_w</p:attrName>
                                        </p:attrNameLst>
                                      </p:cBhvr>
                                      <p:tavLst>
                                        <p:tav tm="0">
                                          <p:val>
                                            <p:strVal val="#ppt_w*0.70"/>
                                          </p:val>
                                        </p:tav>
                                        <p:tav tm="100000">
                                          <p:val>
                                            <p:strVal val="#ppt_w"/>
                                          </p:val>
                                        </p:tav>
                                      </p:tavLst>
                                    </p:anim>
                                    <p:anim calcmode="lin" valueType="num">
                                      <p:cBhvr>
                                        <p:cTn id="50" dur="1000" fill="hold"/>
                                        <p:tgtEl>
                                          <p:spTgt spid="4"/>
                                        </p:tgtEl>
                                        <p:attrNameLst>
                                          <p:attrName>ppt_h</p:attrName>
                                        </p:attrNameLst>
                                      </p:cBhvr>
                                      <p:tavLst>
                                        <p:tav tm="0">
                                          <p:val>
                                            <p:strVal val="#ppt_h"/>
                                          </p:val>
                                        </p:tav>
                                        <p:tav tm="100000">
                                          <p:val>
                                            <p:strVal val="#ppt_h"/>
                                          </p:val>
                                        </p:tav>
                                      </p:tavLst>
                                    </p:anim>
                                    <p:animEffect transition="in" filter="fade">
                                      <p:cBhvr>
                                        <p:cTn id="51" dur="1000"/>
                                        <p:tgtEl>
                                          <p:spTgt spid="4"/>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 calcmode="lin" valueType="num">
                                      <p:cBhvr>
                                        <p:cTn id="54" dur="1000" fill="hold"/>
                                        <p:tgtEl>
                                          <p:spTgt spid="46"/>
                                        </p:tgtEl>
                                        <p:attrNameLst>
                                          <p:attrName>ppt_w</p:attrName>
                                        </p:attrNameLst>
                                      </p:cBhvr>
                                      <p:tavLst>
                                        <p:tav tm="0">
                                          <p:val>
                                            <p:strVal val="#ppt_w*0.70"/>
                                          </p:val>
                                        </p:tav>
                                        <p:tav tm="100000">
                                          <p:val>
                                            <p:strVal val="#ppt_w"/>
                                          </p:val>
                                        </p:tav>
                                      </p:tavLst>
                                    </p:anim>
                                    <p:anim calcmode="lin" valueType="num">
                                      <p:cBhvr>
                                        <p:cTn id="55" dur="1000" fill="hold"/>
                                        <p:tgtEl>
                                          <p:spTgt spid="46"/>
                                        </p:tgtEl>
                                        <p:attrNameLst>
                                          <p:attrName>ppt_h</p:attrName>
                                        </p:attrNameLst>
                                      </p:cBhvr>
                                      <p:tavLst>
                                        <p:tav tm="0">
                                          <p:val>
                                            <p:strVal val="#ppt_h"/>
                                          </p:val>
                                        </p:tav>
                                        <p:tav tm="100000">
                                          <p:val>
                                            <p:strVal val="#ppt_h"/>
                                          </p:val>
                                        </p:tav>
                                      </p:tavLst>
                                    </p:anim>
                                    <p:animEffect transition="in" filter="fade">
                                      <p:cBhvr>
                                        <p:cTn id="56" dur="1000"/>
                                        <p:tgtEl>
                                          <p:spTgt spid="46"/>
                                        </p:tgtEl>
                                      </p:cBhvr>
                                    </p:animEffect>
                                  </p:childTnLst>
                                </p:cTn>
                              </p:par>
                              <p:par>
                                <p:cTn id="57" presetID="55" presetClass="entr" presetSubtype="0" fill="hold" nodeType="with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p:cTn id="59" dur="1000" fill="hold"/>
                                        <p:tgtEl>
                                          <p:spTgt spid="8"/>
                                        </p:tgtEl>
                                        <p:attrNameLst>
                                          <p:attrName>ppt_w</p:attrName>
                                        </p:attrNameLst>
                                      </p:cBhvr>
                                      <p:tavLst>
                                        <p:tav tm="0">
                                          <p:val>
                                            <p:strVal val="#ppt_w*0.70"/>
                                          </p:val>
                                        </p:tav>
                                        <p:tav tm="100000">
                                          <p:val>
                                            <p:strVal val="#ppt_w"/>
                                          </p:val>
                                        </p:tav>
                                      </p:tavLst>
                                    </p:anim>
                                    <p:anim calcmode="lin" valueType="num">
                                      <p:cBhvr>
                                        <p:cTn id="60" dur="1000" fill="hold"/>
                                        <p:tgtEl>
                                          <p:spTgt spid="8"/>
                                        </p:tgtEl>
                                        <p:attrNameLst>
                                          <p:attrName>ppt_h</p:attrName>
                                        </p:attrNameLst>
                                      </p:cBhvr>
                                      <p:tavLst>
                                        <p:tav tm="0">
                                          <p:val>
                                            <p:strVal val="#ppt_h"/>
                                          </p:val>
                                        </p:tav>
                                        <p:tav tm="100000">
                                          <p:val>
                                            <p:strVal val="#ppt_h"/>
                                          </p:val>
                                        </p:tav>
                                      </p:tavLst>
                                    </p:anim>
                                    <p:animEffect transition="in" filter="fade">
                                      <p:cBhvr>
                                        <p:cTn id="61" dur="1000"/>
                                        <p:tgtEl>
                                          <p:spTgt spid="8"/>
                                        </p:tgtEl>
                                      </p:cBhvr>
                                    </p:animEffect>
                                  </p:childTnLst>
                                </p:cTn>
                              </p:par>
                              <p:par>
                                <p:cTn id="62" presetID="55" presetClass="entr" presetSubtype="0" fill="hold" grpId="0" nodeType="withEffect">
                                  <p:stCondLst>
                                    <p:cond delay="0"/>
                                  </p:stCondLst>
                                  <p:childTnLst>
                                    <p:set>
                                      <p:cBhvr>
                                        <p:cTn id="63" dur="1" fill="hold">
                                          <p:stCondLst>
                                            <p:cond delay="0"/>
                                          </p:stCondLst>
                                        </p:cTn>
                                        <p:tgtEl>
                                          <p:spTgt spid="55"/>
                                        </p:tgtEl>
                                        <p:attrNameLst>
                                          <p:attrName>style.visibility</p:attrName>
                                        </p:attrNameLst>
                                      </p:cBhvr>
                                      <p:to>
                                        <p:strVal val="visible"/>
                                      </p:to>
                                    </p:set>
                                    <p:anim calcmode="lin" valueType="num">
                                      <p:cBhvr>
                                        <p:cTn id="64" dur="1000" fill="hold"/>
                                        <p:tgtEl>
                                          <p:spTgt spid="55"/>
                                        </p:tgtEl>
                                        <p:attrNameLst>
                                          <p:attrName>ppt_w</p:attrName>
                                        </p:attrNameLst>
                                      </p:cBhvr>
                                      <p:tavLst>
                                        <p:tav tm="0">
                                          <p:val>
                                            <p:strVal val="#ppt_w*0.70"/>
                                          </p:val>
                                        </p:tav>
                                        <p:tav tm="100000">
                                          <p:val>
                                            <p:strVal val="#ppt_w"/>
                                          </p:val>
                                        </p:tav>
                                      </p:tavLst>
                                    </p:anim>
                                    <p:anim calcmode="lin" valueType="num">
                                      <p:cBhvr>
                                        <p:cTn id="65" dur="1000" fill="hold"/>
                                        <p:tgtEl>
                                          <p:spTgt spid="55"/>
                                        </p:tgtEl>
                                        <p:attrNameLst>
                                          <p:attrName>ppt_h</p:attrName>
                                        </p:attrNameLst>
                                      </p:cBhvr>
                                      <p:tavLst>
                                        <p:tav tm="0">
                                          <p:val>
                                            <p:strVal val="#ppt_h"/>
                                          </p:val>
                                        </p:tav>
                                        <p:tav tm="100000">
                                          <p:val>
                                            <p:strVal val="#ppt_h"/>
                                          </p:val>
                                        </p:tav>
                                      </p:tavLst>
                                    </p:anim>
                                    <p:animEffect transition="in" filter="fade">
                                      <p:cBhvr>
                                        <p:cTn id="66" dur="1000"/>
                                        <p:tgtEl>
                                          <p:spTgt spid="55"/>
                                        </p:tgtEl>
                                      </p:cBhvr>
                                    </p:animEffect>
                                  </p:childTnLst>
                                </p:cTn>
                              </p:par>
                              <p:par>
                                <p:cTn id="67" presetID="55" presetClass="entr" presetSubtype="0" fill="hold" nodeType="withEffect">
                                  <p:stCondLst>
                                    <p:cond delay="0"/>
                                  </p:stCondLst>
                                  <p:childTnLst>
                                    <p:set>
                                      <p:cBhvr>
                                        <p:cTn id="68" dur="1" fill="hold">
                                          <p:stCondLst>
                                            <p:cond delay="0"/>
                                          </p:stCondLst>
                                        </p:cTn>
                                        <p:tgtEl>
                                          <p:spTgt spid="44"/>
                                        </p:tgtEl>
                                        <p:attrNameLst>
                                          <p:attrName>style.visibility</p:attrName>
                                        </p:attrNameLst>
                                      </p:cBhvr>
                                      <p:to>
                                        <p:strVal val="visible"/>
                                      </p:to>
                                    </p:set>
                                    <p:anim calcmode="lin" valueType="num">
                                      <p:cBhvr>
                                        <p:cTn id="69" dur="1000" fill="hold"/>
                                        <p:tgtEl>
                                          <p:spTgt spid="44"/>
                                        </p:tgtEl>
                                        <p:attrNameLst>
                                          <p:attrName>ppt_w</p:attrName>
                                        </p:attrNameLst>
                                      </p:cBhvr>
                                      <p:tavLst>
                                        <p:tav tm="0">
                                          <p:val>
                                            <p:strVal val="#ppt_w*0.70"/>
                                          </p:val>
                                        </p:tav>
                                        <p:tav tm="100000">
                                          <p:val>
                                            <p:strVal val="#ppt_w"/>
                                          </p:val>
                                        </p:tav>
                                      </p:tavLst>
                                    </p:anim>
                                    <p:anim calcmode="lin" valueType="num">
                                      <p:cBhvr>
                                        <p:cTn id="70" dur="1000" fill="hold"/>
                                        <p:tgtEl>
                                          <p:spTgt spid="44"/>
                                        </p:tgtEl>
                                        <p:attrNameLst>
                                          <p:attrName>ppt_h</p:attrName>
                                        </p:attrNameLst>
                                      </p:cBhvr>
                                      <p:tavLst>
                                        <p:tav tm="0">
                                          <p:val>
                                            <p:strVal val="#ppt_h"/>
                                          </p:val>
                                        </p:tav>
                                        <p:tav tm="100000">
                                          <p:val>
                                            <p:strVal val="#ppt_h"/>
                                          </p:val>
                                        </p:tav>
                                      </p:tavLst>
                                    </p:anim>
                                    <p:animEffect transition="in" filter="fade">
                                      <p:cBhvr>
                                        <p:cTn id="71" dur="1000"/>
                                        <p:tgtEl>
                                          <p:spTgt spid="44"/>
                                        </p:tgtEl>
                                      </p:cBhvr>
                                    </p:animEffect>
                                  </p:childTnLst>
                                </p:cTn>
                              </p:par>
                              <p:par>
                                <p:cTn id="72" presetID="55" presetClass="entr" presetSubtype="0" fill="hold" grpId="0" nodeType="withEffect">
                                  <p:stCondLst>
                                    <p:cond delay="0"/>
                                  </p:stCondLst>
                                  <p:childTnLst>
                                    <p:set>
                                      <p:cBhvr>
                                        <p:cTn id="73" dur="1" fill="hold">
                                          <p:stCondLst>
                                            <p:cond delay="0"/>
                                          </p:stCondLst>
                                        </p:cTn>
                                        <p:tgtEl>
                                          <p:spTgt spid="52"/>
                                        </p:tgtEl>
                                        <p:attrNameLst>
                                          <p:attrName>style.visibility</p:attrName>
                                        </p:attrNameLst>
                                      </p:cBhvr>
                                      <p:to>
                                        <p:strVal val="visible"/>
                                      </p:to>
                                    </p:set>
                                    <p:anim calcmode="lin" valueType="num">
                                      <p:cBhvr>
                                        <p:cTn id="74" dur="1000" fill="hold"/>
                                        <p:tgtEl>
                                          <p:spTgt spid="52"/>
                                        </p:tgtEl>
                                        <p:attrNameLst>
                                          <p:attrName>ppt_w</p:attrName>
                                        </p:attrNameLst>
                                      </p:cBhvr>
                                      <p:tavLst>
                                        <p:tav tm="0">
                                          <p:val>
                                            <p:strVal val="#ppt_w*0.70"/>
                                          </p:val>
                                        </p:tav>
                                        <p:tav tm="100000">
                                          <p:val>
                                            <p:strVal val="#ppt_w"/>
                                          </p:val>
                                        </p:tav>
                                      </p:tavLst>
                                    </p:anim>
                                    <p:anim calcmode="lin" valueType="num">
                                      <p:cBhvr>
                                        <p:cTn id="75" dur="1000" fill="hold"/>
                                        <p:tgtEl>
                                          <p:spTgt spid="52"/>
                                        </p:tgtEl>
                                        <p:attrNameLst>
                                          <p:attrName>ppt_h</p:attrName>
                                        </p:attrNameLst>
                                      </p:cBhvr>
                                      <p:tavLst>
                                        <p:tav tm="0">
                                          <p:val>
                                            <p:strVal val="#ppt_h"/>
                                          </p:val>
                                        </p:tav>
                                        <p:tav tm="100000">
                                          <p:val>
                                            <p:strVal val="#ppt_h"/>
                                          </p:val>
                                        </p:tav>
                                      </p:tavLst>
                                    </p:anim>
                                    <p:animEffect transition="in" filter="fade">
                                      <p:cBhvr>
                                        <p:cTn id="76" dur="1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33" grpId="0"/>
      <p:bldP spid="46" grpId="0"/>
      <p:bldP spid="55" grpId="0"/>
      <p:bldP spid="5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矩形 55"/>
          <p:cNvSpPr/>
          <p:nvPr/>
        </p:nvSpPr>
        <p:spPr>
          <a:xfrm>
            <a:off x="839470" y="1300798"/>
            <a:ext cx="5251450" cy="583565"/>
          </a:xfrm>
          <a:prstGeom prst="rect">
            <a:avLst/>
          </a:prstGeom>
          <a:noFill/>
          <a:ln w="9525">
            <a:noFill/>
          </a:ln>
        </p:spPr>
        <p:txBody>
          <a:bodyPr anchor="t" anchorCtr="0">
            <a:spAutoFit/>
          </a:bodyPr>
          <a:p>
            <a:r>
              <a:rPr lang="zh-CN" altLang="en-US" sz="3200" b="1" dirty="0">
                <a:solidFill>
                  <a:srgbClr val="FF0000"/>
                </a:solidFill>
                <a:latin typeface="黑体" panose="02010609060101010101" pitchFamily="49" charset="-122"/>
                <a:ea typeface="黑体" panose="02010609060101010101" pitchFamily="49" charset="-122"/>
              </a:rPr>
              <a:t>一、</a:t>
            </a:r>
            <a:r>
              <a:rPr lang="zh-CN" altLang="zh-CN" sz="3200" b="1" dirty="0">
                <a:solidFill>
                  <a:srgbClr val="FF0000"/>
                </a:solidFill>
                <a:latin typeface="黑体" panose="02010609060101010101" pitchFamily="49" charset="-122"/>
                <a:ea typeface="黑体" panose="02010609060101010101" pitchFamily="49" charset="-122"/>
              </a:rPr>
              <a:t>会计的产生及发展</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4578" name="Text Box 3"/>
          <p:cNvSpPr txBox="1"/>
          <p:nvPr/>
        </p:nvSpPr>
        <p:spPr>
          <a:xfrm>
            <a:off x="2063750" y="1989138"/>
            <a:ext cx="8107363" cy="829945"/>
          </a:xfrm>
          <a:prstGeom prst="rect">
            <a:avLst/>
          </a:prstGeom>
          <a:noFill/>
          <a:ln w="9525">
            <a:noFill/>
          </a:ln>
        </p:spPr>
        <p:txBody>
          <a:bodyPr anchor="t" anchorCtr="0">
            <a:spAutoFit/>
          </a:bodyPr>
          <a:p>
            <a:pPr>
              <a:lnSpc>
                <a:spcPct val="150000"/>
              </a:lnSpc>
              <a:spcBef>
                <a:spcPct val="50000"/>
              </a:spcBef>
              <a:buBlip>
                <a:blip r:embed="rId1"/>
              </a:buBlip>
            </a:pPr>
            <a:r>
              <a:rPr lang="zh-CN" altLang="en-US" sz="3200" b="1" dirty="0">
                <a:solidFill>
                  <a:srgbClr val="000000"/>
                </a:solidFill>
                <a:latin typeface="楷体" panose="02010609060101010101" pitchFamily="49" charset="-122"/>
                <a:ea typeface="楷体" panose="02010609060101010101" pitchFamily="49" charset="-122"/>
              </a:rPr>
              <a:t>人类</a:t>
            </a:r>
            <a:r>
              <a:rPr lang="zh-CN" altLang="en-US" sz="3200" b="1" dirty="0">
                <a:solidFill>
                  <a:srgbClr val="0000FF"/>
                </a:solidFill>
                <a:latin typeface="楷体" panose="02010609060101010101" pitchFamily="49" charset="-122"/>
                <a:ea typeface="楷体" panose="02010609060101010101" pitchFamily="49" charset="-122"/>
              </a:rPr>
              <a:t>社会生产</a:t>
            </a:r>
            <a:r>
              <a:rPr lang="zh-CN" altLang="en-US" sz="3200" b="1" dirty="0">
                <a:solidFill>
                  <a:srgbClr val="000000"/>
                </a:solidFill>
                <a:latin typeface="楷体" panose="02010609060101010101" pitchFamily="49" charset="-122"/>
                <a:ea typeface="楷体" panose="02010609060101010101" pitchFamily="49" charset="-122"/>
              </a:rPr>
              <a:t>和</a:t>
            </a:r>
            <a:r>
              <a:rPr lang="zh-CN" altLang="en-US" sz="3200" b="1" dirty="0">
                <a:solidFill>
                  <a:srgbClr val="0000FF"/>
                </a:solidFill>
                <a:latin typeface="楷体" panose="02010609060101010101" pitchFamily="49" charset="-122"/>
                <a:ea typeface="楷体" panose="02010609060101010101" pitchFamily="49" charset="-122"/>
              </a:rPr>
              <a:t>经济管理</a:t>
            </a:r>
            <a:r>
              <a:rPr lang="zh-CN" altLang="en-US" sz="3200" b="1" dirty="0">
                <a:solidFill>
                  <a:srgbClr val="000000"/>
                </a:solidFill>
                <a:latin typeface="楷体" panose="02010609060101010101" pitchFamily="49" charset="-122"/>
                <a:ea typeface="楷体" panose="02010609060101010101" pitchFamily="49" charset="-122"/>
              </a:rPr>
              <a:t>的需要。</a:t>
            </a:r>
            <a:r>
              <a:rPr lang="zh-CN" altLang="en-US" sz="3200" b="1" i="1" dirty="0">
                <a:solidFill>
                  <a:srgbClr val="000000"/>
                </a:solidFill>
                <a:latin typeface="楷体" panose="02010609060101010101" pitchFamily="49" charset="-122"/>
                <a:ea typeface="楷体" panose="02010609060101010101" pitchFamily="49" charset="-122"/>
              </a:rPr>
              <a:t> </a:t>
            </a:r>
            <a:endParaRPr lang="zh-CN" altLang="en-US" sz="3200" b="1" i="1" dirty="0">
              <a:solidFill>
                <a:srgbClr val="000000"/>
              </a:solidFill>
              <a:latin typeface="楷体" panose="02010609060101010101" pitchFamily="49" charset="-122"/>
              <a:ea typeface="楷体" panose="02010609060101010101" pitchFamily="49" charset="-122"/>
            </a:endParaRPr>
          </a:p>
        </p:txBody>
      </p:sp>
      <p:pic>
        <p:nvPicPr>
          <p:cNvPr id="35" name="Picture 4" descr="h2"/>
          <p:cNvPicPr preferRelativeResize="0">
            <a:picLocks noChangeAspect="1"/>
          </p:cNvPicPr>
          <p:nvPr/>
        </p:nvPicPr>
        <p:blipFill>
          <a:blip r:embed="rId2"/>
          <a:stretch>
            <a:fillRect/>
          </a:stretch>
        </p:blipFill>
        <p:spPr>
          <a:xfrm>
            <a:off x="3786188" y="4473575"/>
            <a:ext cx="4857750" cy="1333500"/>
          </a:xfrm>
          <a:prstGeom prst="rect">
            <a:avLst/>
          </a:prstGeom>
          <a:noFill/>
          <a:ln w="9525">
            <a:noFill/>
          </a:ln>
        </p:spPr>
      </p:pic>
      <p:pic>
        <p:nvPicPr>
          <p:cNvPr id="36" name="Picture 5" descr="h1"/>
          <p:cNvPicPr preferRelativeResize="0">
            <a:picLocks noChangeAspect="1"/>
          </p:cNvPicPr>
          <p:nvPr/>
        </p:nvPicPr>
        <p:blipFill>
          <a:blip r:embed="rId3"/>
          <a:stretch>
            <a:fillRect/>
          </a:stretch>
        </p:blipFill>
        <p:spPr>
          <a:xfrm>
            <a:off x="3941763" y="4321175"/>
            <a:ext cx="1450975" cy="1403350"/>
          </a:xfrm>
          <a:prstGeom prst="rect">
            <a:avLst/>
          </a:prstGeom>
          <a:noFill/>
          <a:ln w="9525">
            <a:noFill/>
          </a:ln>
        </p:spPr>
      </p:pic>
      <p:pic>
        <p:nvPicPr>
          <p:cNvPr id="37" name="Picture 6" descr="h1"/>
          <p:cNvPicPr preferRelativeResize="0">
            <a:picLocks noChangeAspect="1"/>
          </p:cNvPicPr>
          <p:nvPr/>
        </p:nvPicPr>
        <p:blipFill>
          <a:blip r:embed="rId3"/>
          <a:stretch>
            <a:fillRect/>
          </a:stretch>
        </p:blipFill>
        <p:spPr>
          <a:xfrm>
            <a:off x="5383213" y="4321175"/>
            <a:ext cx="1447800" cy="1403350"/>
          </a:xfrm>
          <a:prstGeom prst="rect">
            <a:avLst/>
          </a:prstGeom>
          <a:noFill/>
          <a:ln w="9525">
            <a:noFill/>
          </a:ln>
        </p:spPr>
      </p:pic>
      <p:pic>
        <p:nvPicPr>
          <p:cNvPr id="38" name="Picture 7" descr="h1"/>
          <p:cNvPicPr preferRelativeResize="0">
            <a:picLocks noChangeAspect="1"/>
          </p:cNvPicPr>
          <p:nvPr/>
        </p:nvPicPr>
        <p:blipFill>
          <a:blip r:embed="rId3"/>
          <a:stretch>
            <a:fillRect/>
          </a:stretch>
        </p:blipFill>
        <p:spPr>
          <a:xfrm>
            <a:off x="6837363" y="4321175"/>
            <a:ext cx="1450975" cy="1403350"/>
          </a:xfrm>
          <a:prstGeom prst="rect">
            <a:avLst/>
          </a:prstGeom>
          <a:noFill/>
          <a:ln w="9525">
            <a:noFill/>
          </a:ln>
        </p:spPr>
      </p:pic>
      <p:sp>
        <p:nvSpPr>
          <p:cNvPr id="39" name="Line 8"/>
          <p:cNvSpPr>
            <a:spLocks noChangeShapeType="1"/>
          </p:cNvSpPr>
          <p:nvPr/>
        </p:nvSpPr>
        <p:spPr bwMode="auto">
          <a:xfrm rot="5400000">
            <a:off x="7180263" y="3940175"/>
            <a:ext cx="838200" cy="0"/>
          </a:xfrm>
          <a:prstGeom prst="line">
            <a:avLst/>
          </a:prstGeom>
          <a:noFill/>
          <a:ln w="38100">
            <a:solidFill>
              <a:schemeClr val="accent1"/>
            </a:solidFill>
            <a:round/>
            <a:tailEnd type="stealth"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40" name="Line 9"/>
          <p:cNvSpPr>
            <a:spLocks noChangeShapeType="1"/>
          </p:cNvSpPr>
          <p:nvPr/>
        </p:nvSpPr>
        <p:spPr bwMode="auto">
          <a:xfrm rot="5400000">
            <a:off x="4322763" y="3978275"/>
            <a:ext cx="762000" cy="0"/>
          </a:xfrm>
          <a:prstGeom prst="line">
            <a:avLst/>
          </a:prstGeom>
          <a:noFill/>
          <a:ln w="38100">
            <a:solidFill>
              <a:schemeClr val="accent1"/>
            </a:solidFill>
            <a:round/>
            <a:tailEnd type="stealth" w="med" len="me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41" name="Rectangle 10"/>
          <p:cNvSpPr/>
          <p:nvPr/>
        </p:nvSpPr>
        <p:spPr>
          <a:xfrm>
            <a:off x="4143375" y="4546600"/>
            <a:ext cx="987425" cy="953135"/>
          </a:xfrm>
          <a:prstGeom prst="rect">
            <a:avLst/>
          </a:prstGeom>
          <a:noFill/>
          <a:ln w="9525">
            <a:noFill/>
          </a:ln>
        </p:spPr>
        <p:txBody>
          <a:bodyPr anchor="t" anchorCtr="0">
            <a:spAutoFit/>
          </a:bodyPr>
          <a:p>
            <a:r>
              <a:rPr lang="zh-CN" altLang="en-US" sz="2800" b="1" dirty="0">
                <a:solidFill>
                  <a:srgbClr val="FFFF00"/>
                </a:solidFill>
                <a:latin typeface="Arial" panose="020B0604020202020204" pitchFamily="34" charset="0"/>
                <a:ea typeface="黑体" panose="02010609060101010101" pitchFamily="49" charset="-122"/>
              </a:rPr>
              <a:t>劳动耗费</a:t>
            </a:r>
            <a:endParaRPr lang="zh-CN" altLang="en-US" sz="2800" b="1" dirty="0">
              <a:solidFill>
                <a:srgbClr val="FFFF00"/>
              </a:solidFill>
              <a:latin typeface="Arial" panose="020B0604020202020204" pitchFamily="34" charset="0"/>
              <a:ea typeface="黑体" panose="02010609060101010101" pitchFamily="49" charset="-122"/>
            </a:endParaRPr>
          </a:p>
        </p:txBody>
      </p:sp>
      <p:sp>
        <p:nvSpPr>
          <p:cNvPr id="42" name="Rectangle 11"/>
          <p:cNvSpPr/>
          <p:nvPr/>
        </p:nvSpPr>
        <p:spPr>
          <a:xfrm>
            <a:off x="5532438" y="4521200"/>
            <a:ext cx="1039812" cy="953135"/>
          </a:xfrm>
          <a:prstGeom prst="rect">
            <a:avLst/>
          </a:prstGeom>
          <a:noFill/>
          <a:ln w="9525">
            <a:noFill/>
          </a:ln>
        </p:spPr>
        <p:txBody>
          <a:bodyPr anchor="t" anchorCtr="0">
            <a:spAutoFit/>
          </a:bodyPr>
          <a:p>
            <a:r>
              <a:rPr lang="zh-CN" altLang="en-US" sz="2800" b="1" dirty="0">
                <a:solidFill>
                  <a:srgbClr val="FEFEFE"/>
                </a:solidFill>
                <a:latin typeface="Arial" panose="020B0604020202020204" pitchFamily="34" charset="0"/>
                <a:ea typeface="黑体" panose="02010609060101010101" pitchFamily="49" charset="-122"/>
              </a:rPr>
              <a:t>会计活动</a:t>
            </a:r>
            <a:endParaRPr lang="zh-CN" altLang="en-US" sz="2800" b="1" dirty="0">
              <a:solidFill>
                <a:srgbClr val="FEFEFE"/>
              </a:solidFill>
              <a:latin typeface="Arial" panose="020B0604020202020204" pitchFamily="34" charset="0"/>
              <a:ea typeface="黑体" panose="02010609060101010101" pitchFamily="49" charset="-122"/>
            </a:endParaRPr>
          </a:p>
        </p:txBody>
      </p:sp>
      <p:sp>
        <p:nvSpPr>
          <p:cNvPr id="43" name="Rectangle 12"/>
          <p:cNvSpPr/>
          <p:nvPr/>
        </p:nvSpPr>
        <p:spPr>
          <a:xfrm>
            <a:off x="6985000" y="4521200"/>
            <a:ext cx="1016000" cy="953135"/>
          </a:xfrm>
          <a:prstGeom prst="rect">
            <a:avLst/>
          </a:prstGeom>
          <a:noFill/>
          <a:ln w="9525">
            <a:noFill/>
          </a:ln>
        </p:spPr>
        <p:txBody>
          <a:bodyPr anchor="t" anchorCtr="0">
            <a:spAutoFit/>
          </a:bodyPr>
          <a:p>
            <a:r>
              <a:rPr lang="zh-CN" altLang="en-US" sz="2800" b="1" dirty="0">
                <a:solidFill>
                  <a:srgbClr val="FFFF00"/>
                </a:solidFill>
                <a:latin typeface="Arial" panose="020B0604020202020204" pitchFamily="34" charset="0"/>
                <a:ea typeface="黑体" panose="02010609060101010101" pitchFamily="49" charset="-122"/>
              </a:rPr>
              <a:t>劳动成果</a:t>
            </a:r>
            <a:endParaRPr lang="zh-CN" altLang="en-US" sz="2800" b="1" dirty="0">
              <a:solidFill>
                <a:srgbClr val="FFFF00"/>
              </a:solidFill>
              <a:latin typeface="Arial" panose="020B0604020202020204" pitchFamily="34" charset="0"/>
              <a:ea typeface="黑体" panose="02010609060101010101" pitchFamily="49" charset="-122"/>
            </a:endParaRPr>
          </a:p>
        </p:txBody>
      </p:sp>
      <p:grpSp>
        <p:nvGrpSpPr>
          <p:cNvPr id="2" name="Group 13"/>
          <p:cNvGrpSpPr/>
          <p:nvPr/>
        </p:nvGrpSpPr>
        <p:grpSpPr>
          <a:xfrm>
            <a:off x="3636963" y="2924175"/>
            <a:ext cx="4724400" cy="838200"/>
            <a:chOff x="0" y="0"/>
            <a:chExt cx="2976" cy="528"/>
          </a:xfrm>
        </p:grpSpPr>
        <p:pic>
          <p:nvPicPr>
            <p:cNvPr id="24589" name="Picture 14" descr="h5"/>
            <p:cNvPicPr preferRelativeResize="0">
              <a:picLocks noChangeAspect="1"/>
            </p:cNvPicPr>
            <p:nvPr/>
          </p:nvPicPr>
          <p:blipFill>
            <a:blip r:embed="rId4"/>
            <a:stretch>
              <a:fillRect/>
            </a:stretch>
          </p:blipFill>
          <p:spPr>
            <a:xfrm rot="5400000">
              <a:off x="1224" y="-1224"/>
              <a:ext cx="528" cy="2976"/>
            </a:xfrm>
            <a:prstGeom prst="rect">
              <a:avLst/>
            </a:prstGeom>
            <a:noFill/>
            <a:ln w="9525">
              <a:noFill/>
            </a:ln>
          </p:spPr>
        </p:pic>
        <p:sp>
          <p:nvSpPr>
            <p:cNvPr id="24590" name="Rectangle 15"/>
            <p:cNvSpPr/>
            <p:nvPr/>
          </p:nvSpPr>
          <p:spPr>
            <a:xfrm>
              <a:off x="867" y="48"/>
              <a:ext cx="1172" cy="348"/>
            </a:xfrm>
            <a:prstGeom prst="rect">
              <a:avLst/>
            </a:prstGeom>
            <a:noFill/>
            <a:ln w="9525">
              <a:noFill/>
            </a:ln>
            <a:effectLst>
              <a:outerShdw dist="17961" dir="2699999" algn="ctr" rotWithShape="0">
                <a:srgbClr val="FEFEFE"/>
              </a:outerShdw>
            </a:effectLst>
          </p:spPr>
          <p:txBody>
            <a:bodyPr anchor="t" anchorCtr="0">
              <a:spAutoFit/>
            </a:bodyPr>
            <a:p>
              <a:pPr eaLnBrk="0" hangingPunct="0"/>
              <a:r>
                <a:rPr lang="zh-CN" altLang="en-US" sz="3000" b="1" dirty="0">
                  <a:solidFill>
                    <a:schemeClr val="bg1"/>
                  </a:solidFill>
                  <a:latin typeface="Arial" panose="020B0604020202020204" pitchFamily="34" charset="0"/>
                  <a:ea typeface="黑体" panose="02010609060101010101" pitchFamily="49" charset="-122"/>
                </a:rPr>
                <a:t>社会生产</a:t>
              </a:r>
              <a:endParaRPr lang="zh-CN" altLang="en-US" sz="3000" b="1" dirty="0">
                <a:solidFill>
                  <a:schemeClr val="bg1"/>
                </a:solidFill>
                <a:latin typeface="Arial" panose="020B0604020202020204" pitchFamily="34" charset="0"/>
                <a:ea typeface="黑体" panose="02010609060101010101" pitchFamily="49" charset="-122"/>
              </a:endParaRPr>
            </a:p>
          </p:txBody>
        </p:sp>
      </p:grpSp>
      <p:sp>
        <p:nvSpPr>
          <p:cNvPr id="47" name="Rectangle 16"/>
          <p:cNvSpPr/>
          <p:nvPr/>
        </p:nvSpPr>
        <p:spPr>
          <a:xfrm>
            <a:off x="4286250" y="3619500"/>
            <a:ext cx="3786188" cy="521970"/>
          </a:xfrm>
          <a:prstGeom prst="rect">
            <a:avLst/>
          </a:prstGeom>
          <a:noFill/>
          <a:ln w="9525">
            <a:noFill/>
          </a:ln>
        </p:spPr>
        <p:txBody>
          <a:bodyPr anchor="t" anchorCtr="0">
            <a:spAutoFit/>
          </a:bodyPr>
          <a:p>
            <a:r>
              <a:rPr lang="zh-CN" altLang="en-US" sz="2800" b="1" dirty="0">
                <a:solidFill>
                  <a:srgbClr val="0000FF"/>
                </a:solidFill>
                <a:latin typeface="仿宋" panose="02010609060101010101" pitchFamily="49" charset="-122"/>
                <a:ea typeface="仿宋" panose="02010609060101010101" pitchFamily="49" charset="-122"/>
              </a:rPr>
              <a:t>人类生存与发展的基础</a:t>
            </a:r>
            <a:endParaRPr lang="zh-CN" altLang="en-US" sz="2800" b="1" dirty="0">
              <a:solidFill>
                <a:srgbClr val="0000FF"/>
              </a:solidFill>
              <a:latin typeface="仿宋" panose="02010609060101010101" pitchFamily="49" charset="-122"/>
              <a:ea typeface="仿宋" panose="02010609060101010101" pitchFamily="49" charset="-122"/>
            </a:endParaRPr>
          </a:p>
        </p:txBody>
      </p:sp>
      <p:sp>
        <p:nvSpPr>
          <p:cNvPr id="48" name="AutoShape 17"/>
          <p:cNvSpPr/>
          <p:nvPr/>
        </p:nvSpPr>
        <p:spPr>
          <a:xfrm>
            <a:off x="2827338" y="5975350"/>
            <a:ext cx="6292850" cy="523875"/>
          </a:xfrm>
          <a:prstGeom prst="borderCallout2">
            <a:avLst>
              <a:gd name="adj1" fmla="val -7912"/>
              <a:gd name="adj2" fmla="val 46889"/>
              <a:gd name="adj3" fmla="val -32597"/>
              <a:gd name="adj4" fmla="val 52690"/>
              <a:gd name="adj5" fmla="val -96028"/>
              <a:gd name="adj6" fmla="val 51069"/>
            </a:avLst>
          </a:prstGeom>
          <a:solidFill>
            <a:schemeClr val="bg1"/>
          </a:solidFill>
          <a:ln w="38100" cap="flat" cmpd="sng">
            <a:solidFill>
              <a:srgbClr val="FF0000"/>
            </a:solidFill>
            <a:prstDash val="solid"/>
            <a:miter/>
            <a:headEnd type="none" w="med" len="med"/>
            <a:tailEnd type="oval" w="med" len="med"/>
          </a:ln>
        </p:spPr>
        <p:txBody>
          <a:bodyPr anchor="ctr" anchorCtr="0"/>
          <a:p>
            <a:pPr>
              <a:lnSpc>
                <a:spcPct val="150000"/>
              </a:lnSpc>
            </a:pPr>
            <a:r>
              <a:rPr lang="zh-CN" altLang="en-US" sz="2800" b="1" dirty="0">
                <a:solidFill>
                  <a:srgbClr val="000000"/>
                </a:solidFill>
                <a:latin typeface="仿宋" panose="02010609060101010101" pitchFamily="49" charset="-122"/>
                <a:ea typeface="仿宋" panose="02010609060101010101" pitchFamily="49" charset="-122"/>
              </a:rPr>
              <a:t>对劳动耗费和成果的计量、计算和记录</a:t>
            </a:r>
            <a:endParaRPr lang="zh-CN" altLang="en-US" sz="2800" dirty="0">
              <a:solidFill>
                <a:srgbClr val="000000"/>
              </a:solidFill>
              <a:latin typeface="仿宋" panose="02010609060101010101" pitchFamily="49" charset="-122"/>
              <a:ea typeface="仿宋" panose="02010609060101010101" pitchFamily="49" charset="-122"/>
            </a:endParaRPr>
          </a:p>
        </p:txBody>
      </p:sp>
      <p:sp>
        <p:nvSpPr>
          <p:cNvPr id="24593" name="Rectangle 2"/>
          <p:cNvSpPr txBox="1"/>
          <p:nvPr/>
        </p:nvSpPr>
        <p:spPr>
          <a:xfrm>
            <a:off x="2590800" y="228600"/>
            <a:ext cx="7896225" cy="563563"/>
          </a:xfrm>
          <a:prstGeom prst="rect">
            <a:avLst/>
          </a:prstGeom>
          <a:noFill/>
          <a:ln w="9525">
            <a:noFill/>
          </a:ln>
        </p:spPr>
        <p:txBody>
          <a:bodyPr anchor="t" anchorCtr="0"/>
          <a:p>
            <a:pPr algn="ctr"/>
            <a:r>
              <a:rPr lang="zh-CN" altLang="en-US" sz="3600" b="1" dirty="0">
                <a:solidFill>
                  <a:srgbClr val="FFFFFF"/>
                </a:solidFill>
                <a:latin typeface="黑体" panose="02010609060101010101" pitchFamily="49" charset="-122"/>
                <a:ea typeface="黑体" panose="02010609060101010101" pitchFamily="49" charset="-122"/>
              </a:rPr>
              <a:t>第一节</a:t>
            </a:r>
            <a:r>
              <a:rPr lang="en-US" altLang="en-US" sz="3600" b="1" dirty="0">
                <a:solidFill>
                  <a:srgbClr val="FFFFFF"/>
                </a:solidFill>
                <a:latin typeface="黑体" panose="02010609060101010101" pitchFamily="49" charset="-122"/>
                <a:ea typeface="黑体" panose="02010609060101010101" pitchFamily="49" charset="-122"/>
              </a:rPr>
              <a:t> </a:t>
            </a:r>
            <a:r>
              <a:rPr lang="zh-CN" altLang="en-US" sz="3600" b="1" dirty="0">
                <a:solidFill>
                  <a:srgbClr val="FFFFFF"/>
                </a:solidFill>
                <a:latin typeface="黑体" panose="02010609060101010101" pitchFamily="49" charset="-122"/>
                <a:ea typeface="黑体" panose="02010609060101010101" pitchFamily="49" charset="-122"/>
              </a:rPr>
              <a:t>会计的产生及发展</a:t>
            </a:r>
            <a:endParaRPr lang="zh-CN" altLang="en-US" sz="3600" b="1" dirty="0">
              <a:solidFill>
                <a:srgbClr val="FFFFFF"/>
              </a:solidFill>
              <a:latin typeface="黑体" panose="02010609060101010101" pitchFamily="49" charset="-122"/>
              <a:ea typeface="黑体" panose="02010609060101010101" pitchFamily="49" charset="-122"/>
            </a:endParaRPr>
          </a:p>
          <a:p>
            <a:pPr algn="ctr"/>
            <a:endParaRPr lang="zh-CN" altLang="en-US" sz="3600" b="1" dirty="0">
              <a:solidFill>
                <a:srgbClr val="FFFFFF"/>
              </a:solidFill>
              <a:latin typeface="黑体" panose="02010609060101010101" pitchFamily="49" charset="-122"/>
              <a:ea typeface="黑体" panose="02010609060101010101" pitchFamily="49" charset="-122"/>
            </a:endParaRPr>
          </a:p>
        </p:txBody>
      </p:sp>
      <p:sp>
        <p:nvSpPr>
          <p:cNvPr id="24594" name="Rectangle 2"/>
          <p:cNvSpPr txBox="1"/>
          <p:nvPr/>
        </p:nvSpPr>
        <p:spPr>
          <a:xfrm>
            <a:off x="767715" y="332740"/>
            <a:ext cx="8001000" cy="676275"/>
          </a:xfrm>
          <a:prstGeom prst="rect">
            <a:avLst/>
          </a:prstGeom>
          <a:noFill/>
          <a:ln w="9525">
            <a:noFill/>
          </a:ln>
        </p:spPr>
        <p:txBody>
          <a:bodyPr anchor="t" anchorCtr="0"/>
          <a:p>
            <a:pPr algn="ctr"/>
            <a:r>
              <a:rPr lang="zh-CN" altLang="en-US" sz="3200" b="1" dirty="0">
                <a:solidFill>
                  <a:srgbClr val="FF0000"/>
                </a:solidFill>
                <a:latin typeface="Times New Roman" panose="02020603050405020304" pitchFamily="18" charset="0"/>
                <a:ea typeface="黑体" panose="02010609060101010101" pitchFamily="49" charset="-122"/>
              </a:rPr>
              <a:t>第一节  会计的含义</a:t>
            </a:r>
            <a:endParaRPr lang="zh-CN" altLang="en-US" sz="3200" b="1" dirty="0">
              <a:solidFill>
                <a:srgbClr val="FF0000"/>
              </a:solidFill>
              <a:latin typeface="Times New Roman" panose="02020603050405020304" pitchFamily="18" charset="0"/>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47"/>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40"/>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39"/>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5"/>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37"/>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38"/>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2"/>
                                        </p:tgtEl>
                                        <p:attrNameLst>
                                          <p:attrName>style.visibility</p:attrName>
                                        </p:attrNameLst>
                                      </p:cBhvr>
                                      <p:to>
                                        <p:strVal val="visible"/>
                                      </p:to>
                                    </p:set>
                                  </p:childTnLst>
                                </p:cTn>
                              </p:par>
                            </p:childTnLst>
                          </p:cTn>
                        </p:par>
                        <p:par>
                          <p:cTn id="35" fill="hold">
                            <p:stCondLst>
                              <p:cond delay="0"/>
                            </p:stCondLst>
                            <p:childTnLst>
                              <p:par>
                                <p:cTn id="36" presetID="42" presetClass="entr" presetSubtype="0"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fade">
                                      <p:cBhvr>
                                        <p:cTn id="38" dur="1000"/>
                                        <p:tgtEl>
                                          <p:spTgt spid="48"/>
                                        </p:tgtEl>
                                      </p:cBhvr>
                                    </p:animEffect>
                                    <p:anim calcmode="lin" valueType="num">
                                      <p:cBhvr>
                                        <p:cTn id="39" dur="1000" fill="hold"/>
                                        <p:tgtEl>
                                          <p:spTgt spid="48"/>
                                        </p:tgtEl>
                                        <p:attrNameLst>
                                          <p:attrName>ppt_x</p:attrName>
                                        </p:attrNameLst>
                                      </p:cBhvr>
                                      <p:tavLst>
                                        <p:tav tm="0">
                                          <p:val>
                                            <p:strVal val="#ppt_x"/>
                                          </p:val>
                                        </p:tav>
                                        <p:tav tm="100000">
                                          <p:val>
                                            <p:strVal val="#ppt_x"/>
                                          </p:val>
                                        </p:tav>
                                      </p:tavLst>
                                    </p:anim>
                                    <p:anim calcmode="lin" valueType="num">
                                      <p:cBhvr>
                                        <p:cTn id="40"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7" grpId="0"/>
      <p:bldP spid="48"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页脚占位符 4"/>
          <p:cNvSpPr txBox="1">
            <a:spLocks noGrp="1"/>
          </p:cNvSpPr>
          <p:nvPr>
            <p:ph type="ftr" sz="quarter" idx="11"/>
          </p:nvPr>
        </p:nvSpPr>
        <p:spPr/>
        <p:txBody>
          <a:bodyPr lIns="0" tIns="0" rIns="0" bIns="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37891" name="Rectangle 3"/>
          <p:cNvSpPr>
            <a:spLocks noGrp="1" noChangeArrowheads="1"/>
          </p:cNvSpPr>
          <p:nvPr>
            <p:ph idx="1"/>
          </p:nvPr>
        </p:nvSpPr>
        <p:spPr>
          <a:xfrm>
            <a:off x="899795" y="1252220"/>
            <a:ext cx="10069195" cy="275082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rPr>
              <a:t>一、会计主体</a:t>
            </a:r>
            <a:endParaRPr kumimoji="0" lang="zh-CN" altLang="en-US" sz="32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endParaRPr>
          </a:p>
          <a:p>
            <a:pPr marL="908050" marR="0" lvl="1" indent="-436880" algn="l" defTabSz="914400" rtl="0" eaLnBrk="1" fontAlgn="base" latinLnBrk="0" hangingPunct="1">
              <a:lnSpc>
                <a:spcPct val="150000"/>
              </a:lnSpc>
              <a:spcBef>
                <a:spcPts val="0"/>
              </a:spcBef>
              <a:spcAft>
                <a:spcPct val="0"/>
              </a:spcAft>
              <a:buClr>
                <a:schemeClr val="accent2"/>
              </a:buClr>
              <a:buSzTx/>
              <a:buFont typeface="Wingdings" panose="05000000000000000000" pitchFamily="2" charset="2"/>
              <a:buChar char="Ì"/>
              <a:defRPr/>
            </a:pPr>
            <a:r>
              <a:rPr kumimoji="0" lang="zh-CN" altLang="da-DK"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会计主体是指会计为之服务的特定单位。</a:t>
            </a:r>
            <a:endParaRPr kumimoji="0" lang="zh-CN" altLang="da-DK"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ts val="0"/>
              </a:spcBef>
              <a:spcAft>
                <a:spcPct val="0"/>
              </a:spcAft>
              <a:buClr>
                <a:schemeClr val="accent2"/>
              </a:buClr>
              <a:buSzTx/>
              <a:buFont typeface="Wingdings" panose="05000000000000000000" pitchFamily="2" charset="2"/>
              <a:buChar char="Ì"/>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简单地说，</a:t>
            </a:r>
            <a:r>
              <a:rPr kumimoji="0" lang="zh-CN" altLang="en-US" sz="3200" b="1" i="0" u="none" strike="noStrike" kern="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ea"/>
              </a:rPr>
              <a:t>为“谁”做账</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，“谁”就是会计主体。 </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grpSp>
        <p:nvGrpSpPr>
          <p:cNvPr id="2" name="Group 4"/>
          <p:cNvGrpSpPr/>
          <p:nvPr/>
        </p:nvGrpSpPr>
        <p:grpSpPr>
          <a:xfrm>
            <a:off x="1901337" y="3688080"/>
            <a:ext cx="8260862" cy="2519363"/>
            <a:chOff x="2605" y="12072"/>
            <a:chExt cx="4832" cy="3408"/>
          </a:xfrm>
        </p:grpSpPr>
        <p:sp>
          <p:nvSpPr>
            <p:cNvPr id="26630" name="Text Box 5"/>
            <p:cNvSpPr txBox="1"/>
            <p:nvPr/>
          </p:nvSpPr>
          <p:spPr>
            <a:xfrm>
              <a:off x="2605" y="12072"/>
              <a:ext cx="4832" cy="3408"/>
            </a:xfrm>
            <a:prstGeom prst="rect">
              <a:avLst/>
            </a:prstGeom>
            <a:solidFill>
              <a:srgbClr val="CCFFCC"/>
            </a:solidFill>
            <a:ln w="9525">
              <a:noFill/>
            </a:ln>
          </p:spPr>
          <p:txBody>
            <a:bodyPr/>
            <a:p>
              <a:pPr algn="just" eaLnBrk="0" hangingPunct="0"/>
              <a:endParaRPr lang="zh-CN" altLang="zh-CN" dirty="0">
                <a:solidFill>
                  <a:srgbClr val="000000"/>
                </a:solidFill>
                <a:latin typeface="Times New Roman" panose="02020603050405020304" pitchFamily="18" charset="0"/>
              </a:endParaRPr>
            </a:p>
          </p:txBody>
        </p:sp>
        <p:sp>
          <p:nvSpPr>
            <p:cNvPr id="26631" name="AutoShape 6"/>
            <p:cNvSpPr/>
            <p:nvPr/>
          </p:nvSpPr>
          <p:spPr>
            <a:xfrm>
              <a:off x="4500" y="12255"/>
              <a:ext cx="1440" cy="1509"/>
            </a:xfrm>
            <a:prstGeom prst="wedgeEllipseCallout">
              <a:avLst>
                <a:gd name="adj1" fmla="val 6736"/>
                <a:gd name="adj2" fmla="val 26426"/>
              </a:avLst>
            </a:prstGeom>
            <a:solidFill>
              <a:srgbClr val="00FF00"/>
            </a:solidFill>
            <a:ln w="9525" cap="flat" cmpd="sng">
              <a:solidFill>
                <a:srgbClr val="00FF00"/>
              </a:solidFill>
              <a:prstDash val="solid"/>
              <a:miter/>
              <a:headEnd type="none" w="med" len="med"/>
              <a:tailEnd type="none" w="med" len="med"/>
            </a:ln>
          </p:spPr>
          <p:txBody>
            <a:bodyPr tIns="0" bIns="0" anchor="t" anchorCtr="1"/>
            <a:p>
              <a:pPr algn="ctr" eaLnBrk="0" hangingPunct="0">
                <a:lnSpc>
                  <a:spcPct val="130000"/>
                </a:lnSpc>
              </a:pPr>
              <a:r>
                <a:rPr lang="zh-CN" altLang="en-US" sz="2400" b="1" dirty="0">
                  <a:solidFill>
                    <a:srgbClr val="0000FF"/>
                  </a:solidFill>
                  <a:latin typeface="楷体" panose="02010609060101010101" pitchFamily="49" charset="-122"/>
                  <a:ea typeface="楷体" panose="02010609060101010101" pitchFamily="49" charset="-122"/>
                </a:rPr>
                <a:t>武钢股份</a:t>
              </a:r>
              <a:endParaRPr lang="zh-CN" altLang="en-US" sz="2400" b="1" dirty="0">
                <a:solidFill>
                  <a:srgbClr val="000000"/>
                </a:solidFill>
                <a:latin typeface="楷体" panose="02010609060101010101" pitchFamily="49" charset="-122"/>
                <a:ea typeface="楷体" panose="02010609060101010101" pitchFamily="49" charset="-122"/>
              </a:endParaRPr>
            </a:p>
            <a:p>
              <a:pPr algn="ctr" eaLnBrk="0" hangingPunct="0">
                <a:lnSpc>
                  <a:spcPct val="130000"/>
                </a:lnSpc>
              </a:pPr>
              <a:r>
                <a:rPr lang="zh-CN" altLang="en-US" sz="2400" b="1" dirty="0">
                  <a:solidFill>
                    <a:srgbClr val="000000"/>
                  </a:solidFill>
                  <a:latin typeface="楷体" panose="02010609060101010101" pitchFamily="49" charset="-122"/>
                  <a:ea typeface="楷体" panose="02010609060101010101" pitchFamily="49" charset="-122"/>
                </a:rPr>
                <a:t>会计主体</a:t>
              </a:r>
              <a:endParaRPr lang="zh-CN" altLang="en-US" sz="2400" b="1" dirty="0">
                <a:solidFill>
                  <a:srgbClr val="000000"/>
                </a:solidFill>
                <a:latin typeface="楷体" panose="02010609060101010101" pitchFamily="49" charset="-122"/>
                <a:ea typeface="楷体" panose="02010609060101010101" pitchFamily="49" charset="-122"/>
              </a:endParaRPr>
            </a:p>
          </p:txBody>
        </p:sp>
        <p:sp>
          <p:nvSpPr>
            <p:cNvPr id="26632" name="AutoShape 7"/>
            <p:cNvSpPr/>
            <p:nvPr/>
          </p:nvSpPr>
          <p:spPr>
            <a:xfrm>
              <a:off x="4140" y="13920"/>
              <a:ext cx="1440" cy="1560"/>
            </a:xfrm>
            <a:prstGeom prst="wedgeEllipseCallout">
              <a:avLst>
                <a:gd name="adj1" fmla="val 26111"/>
                <a:gd name="adj2" fmla="val 6625"/>
              </a:avLst>
            </a:prstGeom>
            <a:solidFill>
              <a:srgbClr val="FF99CC"/>
            </a:solidFill>
            <a:ln w="9525">
              <a:noFill/>
            </a:ln>
          </p:spPr>
          <p:txBody>
            <a:bodyPr tIns="0" bIns="0" anchor="t" anchorCtr="1"/>
            <a:p>
              <a:pPr algn="ctr" eaLnBrk="0" hangingPunct="0">
                <a:lnSpc>
                  <a:spcPct val="130000"/>
                </a:lnSpc>
              </a:pPr>
              <a:r>
                <a:rPr lang="zh-CN" altLang="en-US" sz="2400" b="1" dirty="0">
                  <a:solidFill>
                    <a:srgbClr val="0000FF"/>
                  </a:solidFill>
                  <a:latin typeface="楷体" panose="02010609060101010101" pitchFamily="49" charset="-122"/>
                  <a:ea typeface="楷体" panose="02010609060101010101" pitchFamily="49" charset="-122"/>
                </a:rPr>
                <a:t>中国石化</a:t>
              </a:r>
              <a:endParaRPr lang="zh-CN" altLang="en-US" sz="2400" b="1" dirty="0">
                <a:solidFill>
                  <a:srgbClr val="0000FF"/>
                </a:solidFill>
                <a:latin typeface="楷体" panose="02010609060101010101" pitchFamily="49" charset="-122"/>
                <a:ea typeface="楷体" panose="02010609060101010101" pitchFamily="49" charset="-122"/>
              </a:endParaRPr>
            </a:p>
            <a:p>
              <a:pPr algn="ctr" eaLnBrk="0" hangingPunct="0">
                <a:lnSpc>
                  <a:spcPct val="130000"/>
                </a:lnSpc>
              </a:pPr>
              <a:r>
                <a:rPr lang="zh-CN" altLang="en-US" sz="2400" b="1" dirty="0">
                  <a:solidFill>
                    <a:srgbClr val="000000"/>
                  </a:solidFill>
                  <a:latin typeface="楷体" panose="02010609060101010101" pitchFamily="49" charset="-122"/>
                  <a:ea typeface="楷体" panose="02010609060101010101" pitchFamily="49" charset="-122"/>
                </a:rPr>
                <a:t>会计主体</a:t>
              </a:r>
              <a:endParaRPr lang="zh-CN" altLang="en-US" sz="2400" b="1" dirty="0">
                <a:solidFill>
                  <a:srgbClr val="000000"/>
                </a:solidFill>
                <a:latin typeface="楷体" panose="02010609060101010101" pitchFamily="49" charset="-122"/>
                <a:ea typeface="楷体" panose="02010609060101010101" pitchFamily="49" charset="-122"/>
              </a:endParaRPr>
            </a:p>
          </p:txBody>
        </p:sp>
        <p:sp>
          <p:nvSpPr>
            <p:cNvPr id="26633" name="AutoShape 8"/>
            <p:cNvSpPr/>
            <p:nvPr/>
          </p:nvSpPr>
          <p:spPr>
            <a:xfrm>
              <a:off x="2880" y="12767"/>
              <a:ext cx="1440" cy="1670"/>
            </a:xfrm>
            <a:prstGeom prst="wedgeEllipseCallout">
              <a:avLst>
                <a:gd name="adj1" fmla="val 28611"/>
                <a:gd name="adj2" fmla="val 17736"/>
              </a:avLst>
            </a:prstGeom>
            <a:solidFill>
              <a:srgbClr val="FFCC00"/>
            </a:solidFill>
            <a:ln w="9525">
              <a:noFill/>
            </a:ln>
          </p:spPr>
          <p:txBody>
            <a:bodyPr tIns="0" bIns="0" anchor="t" anchorCtr="1"/>
            <a:p>
              <a:pPr algn="ctr" eaLnBrk="0" hangingPunct="0">
                <a:lnSpc>
                  <a:spcPct val="130000"/>
                </a:lnSpc>
              </a:pPr>
              <a:r>
                <a:rPr lang="zh-CN" altLang="en-US" sz="2400" b="1" dirty="0">
                  <a:solidFill>
                    <a:srgbClr val="0000FF"/>
                  </a:solidFill>
                  <a:latin typeface="楷体" panose="02010609060101010101" pitchFamily="49" charset="-122"/>
                  <a:ea typeface="楷体" panose="02010609060101010101" pitchFamily="49" charset="-122"/>
                </a:rPr>
                <a:t>武汉大学</a:t>
              </a:r>
              <a:endParaRPr lang="zh-CN" altLang="en-US" sz="2400" b="1" dirty="0">
                <a:solidFill>
                  <a:srgbClr val="0000FF"/>
                </a:solidFill>
                <a:latin typeface="楷体" panose="02010609060101010101" pitchFamily="49" charset="-122"/>
                <a:ea typeface="楷体" panose="02010609060101010101" pitchFamily="49" charset="-122"/>
              </a:endParaRPr>
            </a:p>
            <a:p>
              <a:pPr algn="ctr" eaLnBrk="0" hangingPunct="0">
                <a:lnSpc>
                  <a:spcPct val="130000"/>
                </a:lnSpc>
              </a:pPr>
              <a:r>
                <a:rPr lang="zh-CN" altLang="en-US" sz="2400" b="1" dirty="0">
                  <a:solidFill>
                    <a:srgbClr val="000000"/>
                  </a:solidFill>
                  <a:latin typeface="楷体" panose="02010609060101010101" pitchFamily="49" charset="-122"/>
                  <a:ea typeface="楷体" panose="02010609060101010101" pitchFamily="49" charset="-122"/>
                </a:rPr>
                <a:t>会计主体</a:t>
              </a:r>
              <a:endParaRPr lang="zh-CN" altLang="en-US" sz="2400" b="1" dirty="0">
                <a:solidFill>
                  <a:srgbClr val="000000"/>
                </a:solidFill>
                <a:latin typeface="楷体" panose="02010609060101010101" pitchFamily="49" charset="-122"/>
                <a:ea typeface="楷体" panose="02010609060101010101" pitchFamily="49" charset="-122"/>
              </a:endParaRPr>
            </a:p>
          </p:txBody>
        </p:sp>
        <p:sp>
          <p:nvSpPr>
            <p:cNvPr id="26634" name="Text Box 9"/>
            <p:cNvSpPr txBox="1"/>
            <p:nvPr/>
          </p:nvSpPr>
          <p:spPr>
            <a:xfrm>
              <a:off x="4779" y="12909"/>
              <a:ext cx="663" cy="558"/>
            </a:xfrm>
            <a:prstGeom prst="rect">
              <a:avLst/>
            </a:prstGeom>
            <a:noFill/>
            <a:ln w="9525">
              <a:noFill/>
            </a:ln>
          </p:spPr>
          <p:txBody>
            <a:bodyPr/>
            <a:p>
              <a:pPr algn="just" eaLnBrk="0" hangingPunct="0"/>
              <a:endParaRPr lang="zh-CN" altLang="zh-CN" b="1" dirty="0">
                <a:solidFill>
                  <a:srgbClr val="0000FF"/>
                </a:solidFill>
                <a:latin typeface="宋体" panose="02010600030101010101" pitchFamily="2" charset="-122"/>
              </a:endParaRPr>
            </a:p>
          </p:txBody>
        </p:sp>
        <p:sp>
          <p:nvSpPr>
            <p:cNvPr id="26635" name="Text Box 10"/>
            <p:cNvSpPr txBox="1"/>
            <p:nvPr/>
          </p:nvSpPr>
          <p:spPr>
            <a:xfrm>
              <a:off x="3960" y="14700"/>
              <a:ext cx="663" cy="558"/>
            </a:xfrm>
            <a:prstGeom prst="rect">
              <a:avLst/>
            </a:prstGeom>
            <a:noFill/>
            <a:ln w="9525">
              <a:noFill/>
            </a:ln>
          </p:spPr>
          <p:txBody>
            <a:bodyPr/>
            <a:p>
              <a:pPr algn="just" eaLnBrk="0" hangingPunct="0"/>
              <a:endParaRPr lang="zh-CN" altLang="zh-CN" b="1" dirty="0">
                <a:solidFill>
                  <a:srgbClr val="0000FF"/>
                </a:solidFill>
                <a:latin typeface="Times New Roman" panose="02020603050405020304" pitchFamily="18" charset="0"/>
              </a:endParaRPr>
            </a:p>
          </p:txBody>
        </p:sp>
        <p:sp>
          <p:nvSpPr>
            <p:cNvPr id="26636" name="AutoShape 11"/>
            <p:cNvSpPr/>
            <p:nvPr/>
          </p:nvSpPr>
          <p:spPr>
            <a:xfrm>
              <a:off x="5760" y="13299"/>
              <a:ext cx="1440" cy="1557"/>
            </a:xfrm>
            <a:prstGeom prst="wedgeEllipseCallout">
              <a:avLst>
                <a:gd name="adj1" fmla="val 26111"/>
                <a:gd name="adj2" fmla="val 6625"/>
              </a:avLst>
            </a:prstGeom>
            <a:solidFill>
              <a:srgbClr val="C0C0C0"/>
            </a:solidFill>
            <a:ln w="9525">
              <a:noFill/>
            </a:ln>
          </p:spPr>
          <p:txBody>
            <a:bodyPr tIns="0" bIns="0" anchor="t" anchorCtr="1"/>
            <a:p>
              <a:pPr algn="ctr" eaLnBrk="0" hangingPunct="0">
                <a:lnSpc>
                  <a:spcPct val="130000"/>
                </a:lnSpc>
              </a:pPr>
              <a:r>
                <a:rPr lang="zh-CN" altLang="en-US" sz="2400" b="1" dirty="0">
                  <a:solidFill>
                    <a:srgbClr val="0000FF"/>
                  </a:solidFill>
                  <a:latin typeface="楷体" panose="02010609060101010101" pitchFamily="49" charset="-122"/>
                  <a:ea typeface="楷体" panose="02010609060101010101" pitchFamily="49" charset="-122"/>
                </a:rPr>
                <a:t>中信银行</a:t>
              </a:r>
              <a:endParaRPr lang="zh-CN" altLang="en-US" sz="2400" b="1" dirty="0">
                <a:solidFill>
                  <a:srgbClr val="0000FF"/>
                </a:solidFill>
                <a:latin typeface="楷体" panose="02010609060101010101" pitchFamily="49" charset="-122"/>
                <a:ea typeface="楷体" panose="02010609060101010101" pitchFamily="49" charset="-122"/>
              </a:endParaRPr>
            </a:p>
            <a:p>
              <a:pPr algn="ctr" eaLnBrk="0" hangingPunct="0">
                <a:lnSpc>
                  <a:spcPct val="130000"/>
                </a:lnSpc>
              </a:pPr>
              <a:r>
                <a:rPr lang="zh-CN" altLang="en-US" sz="2400" b="1" dirty="0">
                  <a:solidFill>
                    <a:srgbClr val="000000"/>
                  </a:solidFill>
                  <a:latin typeface="楷体" panose="02010609060101010101" pitchFamily="49" charset="-122"/>
                  <a:ea typeface="楷体" panose="02010609060101010101" pitchFamily="49" charset="-122"/>
                </a:rPr>
                <a:t>会计主体</a:t>
              </a:r>
              <a:endParaRPr lang="zh-CN" altLang="en-US" sz="2400" b="1" dirty="0">
                <a:solidFill>
                  <a:srgbClr val="000000"/>
                </a:solidFill>
                <a:latin typeface="楷体" panose="02010609060101010101" pitchFamily="49" charset="-122"/>
                <a:ea typeface="楷体" panose="02010609060101010101" pitchFamily="49" charset="-122"/>
              </a:endParaRPr>
            </a:p>
          </p:txBody>
        </p:sp>
      </p:grpSp>
      <p:sp>
        <p:nvSpPr>
          <p:cNvPr id="26629"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Arial" panose="020B0604020202020204" pitchFamily="34" charset="0"/>
                <a:ea typeface="黑体" panose="02010609060101010101" pitchFamily="49" charset="-122"/>
              </a:rPr>
              <a:t>第三节  会计核算的基本前提</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100000">
                                          <p:val>
                                            <p:strVal val="#ppt_x"/>
                                          </p:val>
                                        </p:tav>
                                      </p:tavLst>
                                    </p:anim>
                                    <p:anim calcmode="lin" valueType="num">
                                      <p:cBhvr>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页脚占位符 4"/>
          <p:cNvSpPr txBox="1">
            <a:spLocks noGrp="1"/>
          </p:cNvSpPr>
          <p:nvPr>
            <p:ph type="ftr" sz="quarter" idx="11"/>
          </p:nvPr>
        </p:nvSpPr>
        <p:spPr/>
        <p:txBody>
          <a:bodyPr lIns="0" tIns="0" rIns="0" bIns="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506883" name="Rectangle 3"/>
          <p:cNvSpPr>
            <a:spLocks noGrp="1" noChangeArrowheads="1"/>
          </p:cNvSpPr>
          <p:nvPr>
            <p:ph idx="1"/>
          </p:nvPr>
        </p:nvSpPr>
        <p:spPr>
          <a:xfrm>
            <a:off x="793115" y="1294130"/>
            <a:ext cx="9551670" cy="495173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defRPr/>
            </a:pPr>
            <a:r>
              <a:rPr kumimoji="0" lang="zh-CN" altLang="en-US" sz="30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rPr>
              <a:t>一、会计主体</a:t>
            </a:r>
            <a:endParaRPr kumimoji="0" lang="zh-CN" altLang="en-US" sz="30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endParaRPr>
          </a:p>
          <a:p>
            <a:pPr marL="908050" marR="0" lvl="1" indent="-436880" algn="l" defTabSz="914400" rtl="0" eaLnBrk="1" fontAlgn="base" latinLnBrk="0" hangingPunct="1">
              <a:lnSpc>
                <a:spcPct val="150000"/>
              </a:lnSpc>
              <a:spcBef>
                <a:spcPts val="0"/>
              </a:spcBef>
              <a:spcAft>
                <a:spcPct val="0"/>
              </a:spcAft>
              <a:buClr>
                <a:schemeClr val="accent2"/>
              </a:buClr>
              <a:buSzTx/>
              <a:buFont typeface="Wingdings" panose="05000000000000000000" pitchFamily="2" charset="2"/>
              <a:buChar char="Ì"/>
              <a:defRPr/>
            </a:pPr>
            <a:r>
              <a:rPr kumimoji="0" lang="zh-CN" altLang="en-US" sz="2800" b="1" i="0" u="none" strike="noStrike" kern="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ea"/>
              </a:rPr>
              <a:t>意义：</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明确了核算空间范围。</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ts val="0"/>
              </a:spcBef>
              <a:spcAft>
                <a:spcPct val="0"/>
              </a:spcAft>
              <a:buClr>
                <a:schemeClr val="accent2"/>
              </a:buClr>
              <a:buSzTx/>
              <a:buFont typeface="Wingdings" panose="05000000000000000000" pitchFamily="2" charset="2"/>
              <a:buChar char="Ì"/>
              <a:defRPr/>
            </a:pP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ts val="0"/>
              </a:spcBef>
              <a:spcAft>
                <a:spcPct val="0"/>
              </a:spcAft>
              <a:buClr>
                <a:schemeClr val="accent2"/>
              </a:buClr>
              <a:buSzTx/>
              <a:buFont typeface="Wingdings" panose="05000000000000000000" pitchFamily="2" charset="2"/>
              <a:buChar char="Ì"/>
              <a:defRPr/>
            </a:pP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ts val="0"/>
              </a:spcBef>
              <a:spcAft>
                <a:spcPct val="0"/>
              </a:spcAft>
              <a:buClr>
                <a:schemeClr val="accent2"/>
              </a:buClr>
              <a:buSzTx/>
              <a:buFont typeface="Wingdings" panose="05000000000000000000" pitchFamily="2" charset="2"/>
              <a:buChar char="Ì"/>
              <a:defRPr/>
            </a:pP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ts val="0"/>
              </a:spcBef>
              <a:spcAft>
                <a:spcPct val="0"/>
              </a:spcAft>
              <a:buClr>
                <a:schemeClr val="accent2"/>
              </a:buClr>
              <a:buSzTx/>
              <a:buFont typeface="Wingdings" panose="05000000000000000000" pitchFamily="2" charset="2"/>
              <a:buChar char="Ì"/>
              <a:defRPr/>
            </a:pP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1158875" marR="0" lvl="2" indent="-249555" algn="l" defTabSz="914400" rtl="0" eaLnBrk="1" fontAlgn="base" latinLnBrk="0" hangingPunct="1">
              <a:lnSpc>
                <a:spcPct val="150000"/>
              </a:lnSpc>
              <a:spcBef>
                <a:spcPts val="0"/>
              </a:spcBef>
              <a:spcAft>
                <a:spcPct val="0"/>
              </a:spcAft>
              <a:buClr>
                <a:schemeClr val="accent2"/>
              </a:buClr>
              <a:buSzTx/>
              <a:buFont typeface="Wingdings" panose="05000000000000000000" pitchFamily="2" charset="2"/>
              <a:buNone/>
              <a:defRPr/>
            </a:pPr>
            <a:endParaRPr kumimoji="0" lang="zh-CN" altLang="en-US" sz="1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ts val="0"/>
              </a:spcBef>
              <a:spcAft>
                <a:spcPct val="0"/>
              </a:spcAft>
              <a:buClr>
                <a:schemeClr val="accent2"/>
              </a:buClr>
              <a:buSzTx/>
              <a:buFont typeface="Wingdings" panose="05000000000000000000" pitchFamily="2" charset="2"/>
              <a:buChar char="Ì"/>
              <a:defRPr/>
            </a:pP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是持续经营、会计分期和货币计量假设的基础。</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pic>
        <p:nvPicPr>
          <p:cNvPr id="27652" name="Picture 12" descr="capt1-21"/>
          <p:cNvPicPr>
            <a:picLocks noChangeAspect="1"/>
          </p:cNvPicPr>
          <p:nvPr/>
        </p:nvPicPr>
        <p:blipFill>
          <a:blip r:embed="rId1"/>
          <a:stretch>
            <a:fillRect/>
          </a:stretch>
        </p:blipFill>
        <p:spPr>
          <a:xfrm>
            <a:off x="2566988" y="2708275"/>
            <a:ext cx="7489825" cy="2736850"/>
          </a:xfrm>
          <a:prstGeom prst="rect">
            <a:avLst/>
          </a:prstGeom>
          <a:noFill/>
          <a:ln w="9525">
            <a:noFill/>
          </a:ln>
        </p:spPr>
      </p:pic>
      <p:sp>
        <p:nvSpPr>
          <p:cNvPr id="27653"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Arial" panose="020B0604020202020204" pitchFamily="34" charset="0"/>
                <a:ea typeface="黑体" panose="02010609060101010101" pitchFamily="49" charset="-122"/>
              </a:rPr>
              <a:t>第三节  会计核算的基本前提</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06883">
                                            <p:txEl>
                                              <p:charRg st="26" end="48"/>
                                            </p:txEl>
                                          </p:spTgt>
                                        </p:tgtEl>
                                        <p:attrNameLst>
                                          <p:attrName>style.visibility</p:attrName>
                                        </p:attrNameLst>
                                      </p:cBhvr>
                                      <p:to>
                                        <p:strVal val="visible"/>
                                      </p:to>
                                    </p:set>
                                    <p:anim calcmode="lin" valueType="num">
                                      <p:cBhvr>
                                        <p:cTn id="7" dur="500" fill="hold"/>
                                        <p:tgtEl>
                                          <p:spTgt spid="506883">
                                            <p:txEl>
                                              <p:charRg st="26" end="48"/>
                                            </p:txEl>
                                          </p:spTgt>
                                        </p:tgtEl>
                                        <p:attrNameLst>
                                          <p:attrName>ppt_x</p:attrName>
                                        </p:attrNameLst>
                                      </p:cBhvr>
                                      <p:tavLst>
                                        <p:tav tm="0">
                                          <p:val>
                                            <p:strVal val="#ppt_x"/>
                                          </p:val>
                                        </p:tav>
                                        <p:tav tm="100000">
                                          <p:val>
                                            <p:strVal val="#ppt_x"/>
                                          </p:val>
                                        </p:tav>
                                      </p:tavLst>
                                    </p:anim>
                                    <p:anim calcmode="lin" valueType="num">
                                      <p:cBhvr>
                                        <p:cTn id="8" dur="500" fill="hold"/>
                                        <p:tgtEl>
                                          <p:spTgt spid="506883">
                                            <p:txEl>
                                              <p:charRg st="26" end="4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页脚占位符 4"/>
          <p:cNvSpPr txBox="1">
            <a:spLocks noGrp="1"/>
          </p:cNvSpPr>
          <p:nvPr>
            <p:ph type="ftr" sz="quarter" idx="11"/>
          </p:nvPr>
        </p:nvSpPr>
        <p:spPr/>
        <p:txBody>
          <a:bodyPr lIns="0" tIns="0" rIns="0" bIns="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43011" name="Rectangle 3"/>
          <p:cNvSpPr>
            <a:spLocks noGrp="1" noChangeArrowheads="1"/>
          </p:cNvSpPr>
          <p:nvPr>
            <p:ph idx="1"/>
          </p:nvPr>
        </p:nvSpPr>
        <p:spPr>
          <a:xfrm>
            <a:off x="766445" y="1257935"/>
            <a:ext cx="9887585" cy="289179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rPr>
              <a:t>二、持续经营</a:t>
            </a:r>
            <a:endParaRPr kumimoji="0" lang="zh-CN" altLang="en-US" sz="32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endParaRPr>
          </a:p>
          <a:p>
            <a:pPr marL="908050" marR="0" lvl="1" indent="-436880" algn="l" defTabSz="914400" rtl="0" eaLnBrk="1" fontAlgn="base" latinLnBrk="0" hangingPunct="1">
              <a:lnSpc>
                <a:spcPct val="150000"/>
              </a:lnSpc>
              <a:spcBef>
                <a:spcPts val="0"/>
              </a:spcBef>
              <a:spcAft>
                <a:spcPct val="0"/>
              </a:spcAft>
              <a:buClr>
                <a:schemeClr val="accent2"/>
              </a:buClr>
              <a:buSzTx/>
              <a:buFont typeface="Wingdings" panose="05000000000000000000" pitchFamily="2" charset="2"/>
              <a:buChar char="Ì"/>
              <a:defRPr/>
            </a:pPr>
            <a:r>
              <a:rPr kumimoji="0" lang="zh-CN" altLang="da-DK"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指会计主体在可预见的未来不会发生破产或清算，会按既定的目标持续不断地经营下去。</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pic>
        <p:nvPicPr>
          <p:cNvPr id="510988" name="Picture 12" descr="capt1-22"/>
          <p:cNvPicPr>
            <a:picLocks noChangeAspect="1"/>
          </p:cNvPicPr>
          <p:nvPr/>
        </p:nvPicPr>
        <p:blipFill>
          <a:blip r:embed="rId1"/>
          <a:stretch>
            <a:fillRect/>
          </a:stretch>
        </p:blipFill>
        <p:spPr>
          <a:xfrm>
            <a:off x="1503045" y="3645535"/>
            <a:ext cx="8768715" cy="2532380"/>
          </a:xfrm>
          <a:prstGeom prst="rect">
            <a:avLst/>
          </a:prstGeom>
          <a:noFill/>
          <a:ln w="9525">
            <a:noFill/>
          </a:ln>
        </p:spPr>
      </p:pic>
      <p:sp>
        <p:nvSpPr>
          <p:cNvPr id="31749"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Arial" panose="020B0604020202020204" pitchFamily="34" charset="0"/>
                <a:ea typeface="黑体" panose="02010609060101010101" pitchFamily="49" charset="-122"/>
              </a:rPr>
              <a:t>第三节  会计核算的基本前提</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0988"/>
                                        </p:tgtEl>
                                        <p:attrNameLst>
                                          <p:attrName>style.visibility</p:attrName>
                                        </p:attrNameLst>
                                      </p:cBhvr>
                                      <p:to>
                                        <p:strVal val="visible"/>
                                      </p:to>
                                    </p:set>
                                    <p:anim calcmode="lin" valueType="num">
                                      <p:cBhvr>
                                        <p:cTn id="7" dur="500" fill="hold"/>
                                        <p:tgtEl>
                                          <p:spTgt spid="510988"/>
                                        </p:tgtEl>
                                        <p:attrNameLst>
                                          <p:attrName>ppt_x</p:attrName>
                                        </p:attrNameLst>
                                      </p:cBhvr>
                                      <p:tavLst>
                                        <p:tav tm="0">
                                          <p:val>
                                            <p:strVal val="#ppt_x"/>
                                          </p:val>
                                        </p:tav>
                                        <p:tav tm="100000">
                                          <p:val>
                                            <p:strVal val="#ppt_x"/>
                                          </p:val>
                                        </p:tav>
                                      </p:tavLst>
                                    </p:anim>
                                    <p:anim calcmode="lin" valueType="num">
                                      <p:cBhvr>
                                        <p:cTn id="8" dur="500" fill="hold"/>
                                        <p:tgtEl>
                                          <p:spTgt spid="5109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页脚占位符 4"/>
          <p:cNvSpPr txBox="1">
            <a:spLocks noGrp="1"/>
          </p:cNvSpPr>
          <p:nvPr>
            <p:ph type="ftr" sz="quarter" idx="11"/>
          </p:nvPr>
        </p:nvSpPr>
        <p:spPr/>
        <p:txBody>
          <a:bodyPr lIns="0" tIns="0" rIns="0" bIns="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512003" name="Rectangle 3"/>
          <p:cNvSpPr>
            <a:spLocks noGrp="1" noChangeArrowheads="1"/>
          </p:cNvSpPr>
          <p:nvPr>
            <p:ph idx="1"/>
          </p:nvPr>
        </p:nvSpPr>
        <p:spPr>
          <a:xfrm>
            <a:off x="811530" y="1125855"/>
            <a:ext cx="9746615" cy="4824730"/>
          </a:xfrm>
          <a:solidFill>
            <a:schemeClr val="bg1"/>
          </a:solidFill>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0"/>
              </a:spcBef>
              <a:spcAft>
                <a:spcPct val="0"/>
              </a:spcAft>
              <a:buClrTx/>
              <a:buSzTx/>
              <a:buFontTx/>
              <a:buNone/>
              <a:defRPr/>
            </a:pPr>
            <a:r>
              <a:rPr kumimoji="0" lang="zh-CN" altLang="en-US" sz="32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rPr>
              <a:t>二、持续经营：</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是“会计分期”的前提条件</a:t>
            </a:r>
            <a:endParaRPr kumimoji="0" lang="zh-CN" altLang="en-US" sz="3200" b="1" i="0" u="none" strike="noStrike" kern="0" cap="none" spc="0" normalizeH="0" baseline="0" noProof="0" dirty="0" smtClean="0">
              <a:ln>
                <a:noFill/>
              </a:ln>
              <a:solidFill>
                <a:srgbClr val="FF0000"/>
              </a:solidFill>
              <a:effectLst/>
              <a:uLnTx/>
              <a:uFillTx/>
              <a:latin typeface="+mn-ea"/>
              <a:ea typeface="+mn-ea"/>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意义：明确了会计核算的时间范围和内容</a:t>
            </a:r>
            <a:endParaRPr kumimoji="0" lang="en-US" altLang="zh-CN"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内容：</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1304925" marR="0" lvl="2" indent="-395605"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经济业务正常持续、稳定的资金运动</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1304925" marR="0" lvl="2" indent="-395605"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稳定的会计方法、会计程序</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1304925" marR="0" lvl="2" indent="-395605"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正常</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编制企业的财务报表</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等</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sp>
        <p:nvSpPr>
          <p:cNvPr id="32772"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Arial" panose="020B0604020202020204" pitchFamily="34" charset="0"/>
                <a:ea typeface="黑体" panose="02010609060101010101" pitchFamily="49" charset="-122"/>
              </a:rPr>
              <a:t>第三节  会计核算的基本前提</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页脚占位符 4"/>
          <p:cNvSpPr txBox="1">
            <a:spLocks noGrp="1"/>
          </p:cNvSpPr>
          <p:nvPr>
            <p:ph type="ftr" sz="quarter" idx="11"/>
          </p:nvPr>
        </p:nvSpPr>
        <p:spPr/>
        <p:txBody>
          <a:bodyPr lIns="0" tIns="0" rIns="0" bIns="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513027" name="Rectangle 3"/>
          <p:cNvSpPr>
            <a:spLocks noGrp="1" noChangeArrowheads="1"/>
          </p:cNvSpPr>
          <p:nvPr>
            <p:ph idx="1"/>
          </p:nvPr>
        </p:nvSpPr>
        <p:spPr>
          <a:xfrm>
            <a:off x="875665" y="1103630"/>
            <a:ext cx="10053955" cy="3469005"/>
          </a:xfrm>
        </p:spPr>
        <p:txBody>
          <a:bodyPr vert="horz" wrap="square" lIns="91440" tIns="45720" rIns="91440" bIns="45720" numCol="1" anchor="t" anchorCtr="0" compatLnSpc="1"/>
          <a:lstStyle/>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zh-CN" altLang="en-US" sz="30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rPr>
              <a:t>三、会计分期假设</a:t>
            </a:r>
            <a:endParaRPr kumimoji="0" lang="en-US" altLang="zh-CN" sz="30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endParaRPr>
          </a:p>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da-DK"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指在企业持续不断的经营过程中，人为地划分一个个</a:t>
            </a:r>
            <a:r>
              <a:rPr kumimoji="0" lang="zh-CN" altLang="da-DK" sz="30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间距相等、首尾相接</a:t>
            </a:r>
            <a:r>
              <a:rPr kumimoji="0" lang="zh-CN" altLang="da-DK"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的会计期间。</a:t>
            </a:r>
            <a:endPar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908050" marR="0" lvl="1" indent="-43688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Ì"/>
              <a:defRPr/>
            </a:pP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None/>
              <a:defRPr/>
            </a:pP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pic>
        <p:nvPicPr>
          <p:cNvPr id="513029" name="Picture 5" descr="capt1-24"/>
          <p:cNvPicPr>
            <a:picLocks noChangeAspect="1"/>
          </p:cNvPicPr>
          <p:nvPr/>
        </p:nvPicPr>
        <p:blipFill>
          <a:blip r:embed="rId1"/>
          <a:stretch>
            <a:fillRect/>
          </a:stretch>
        </p:blipFill>
        <p:spPr>
          <a:xfrm>
            <a:off x="2381250" y="3227388"/>
            <a:ext cx="7643813" cy="1714500"/>
          </a:xfrm>
          <a:prstGeom prst="rect">
            <a:avLst/>
          </a:prstGeom>
          <a:noFill/>
          <a:ln w="9525">
            <a:noFill/>
          </a:ln>
        </p:spPr>
      </p:pic>
      <p:sp>
        <p:nvSpPr>
          <p:cNvPr id="99334" name="矩形 5"/>
          <p:cNvSpPr/>
          <p:nvPr/>
        </p:nvSpPr>
        <p:spPr>
          <a:xfrm>
            <a:off x="1017270" y="4942840"/>
            <a:ext cx="9974580" cy="1330960"/>
          </a:xfrm>
          <a:prstGeom prst="rect">
            <a:avLst/>
          </a:prstGeom>
          <a:noFill/>
          <a:ln w="9525">
            <a:noFill/>
          </a:ln>
        </p:spPr>
        <p:txBody>
          <a:bodyPr wrap="square">
            <a:noAutofit/>
          </a:bodyPr>
          <a:p>
            <a:pPr>
              <a:lnSpc>
                <a:spcPct val="150000"/>
              </a:lnSpc>
              <a:buClr>
                <a:srgbClr val="FF0000"/>
              </a:buClr>
              <a:buFont typeface="Wingdings" panose="05000000000000000000" pitchFamily="2" charset="2"/>
              <a:buChar char="Ø"/>
            </a:pPr>
            <a:r>
              <a:rPr lang="zh-CN" altLang="en-US" sz="3000" b="1" dirty="0">
                <a:latin typeface="楷体" panose="02010609060101010101" pitchFamily="49" charset="-122"/>
                <a:ea typeface="楷体" panose="02010609060101010101" pitchFamily="49" charset="-122"/>
              </a:rPr>
              <a:t>产生了本期和非本期，使权责发生制、收付实现制等会计原则成为可能。</a:t>
            </a:r>
            <a:endParaRPr lang="zh-CN" altLang="en-US" sz="3000" b="1" dirty="0">
              <a:latin typeface="楷体" panose="02010609060101010101" pitchFamily="49" charset="-122"/>
              <a:ea typeface="楷体" panose="02010609060101010101" pitchFamily="49" charset="-122"/>
            </a:endParaRPr>
          </a:p>
        </p:txBody>
      </p:sp>
      <p:sp>
        <p:nvSpPr>
          <p:cNvPr id="33798"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Arial" panose="020B0604020202020204" pitchFamily="34" charset="0"/>
                <a:ea typeface="黑体" panose="02010609060101010101" pitchFamily="49" charset="-122"/>
              </a:rPr>
              <a:t>第三节  会计核算的基本前提</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13029"/>
                                        </p:tgtEl>
                                        <p:attrNameLst>
                                          <p:attrName>style.visibility</p:attrName>
                                        </p:attrNameLst>
                                      </p:cBhvr>
                                      <p:to>
                                        <p:strVal val="visible"/>
                                      </p:to>
                                    </p:set>
                                    <p:anim calcmode="lin" valueType="num">
                                      <p:cBhvr>
                                        <p:cTn id="7" dur="500" fill="hold"/>
                                        <p:tgtEl>
                                          <p:spTgt spid="513029"/>
                                        </p:tgtEl>
                                        <p:attrNameLst>
                                          <p:attrName>ppt_x</p:attrName>
                                        </p:attrNameLst>
                                      </p:cBhvr>
                                      <p:tavLst>
                                        <p:tav tm="0">
                                          <p:val>
                                            <p:strVal val="0-#ppt_w/2"/>
                                          </p:val>
                                        </p:tav>
                                        <p:tav tm="100000">
                                          <p:val>
                                            <p:strVal val="#ppt_x"/>
                                          </p:val>
                                        </p:tav>
                                      </p:tavLst>
                                    </p:anim>
                                    <p:anim calcmode="lin" valueType="num">
                                      <p:cBhvr>
                                        <p:cTn id="8" dur="500" fill="hold"/>
                                        <p:tgtEl>
                                          <p:spTgt spid="51302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9334"/>
                                        </p:tgtEl>
                                        <p:attrNameLst>
                                          <p:attrName>style.visibility</p:attrName>
                                        </p:attrNameLst>
                                      </p:cBhvr>
                                      <p:to>
                                        <p:strVal val="visible"/>
                                      </p:to>
                                    </p:set>
                                    <p:anim calcmode="lin" valueType="num">
                                      <p:cBhvr>
                                        <p:cTn id="13" dur="500" fill="hold"/>
                                        <p:tgtEl>
                                          <p:spTgt spid="99334"/>
                                        </p:tgtEl>
                                        <p:attrNameLst>
                                          <p:attrName>ppt_x</p:attrName>
                                        </p:attrNameLst>
                                      </p:cBhvr>
                                      <p:tavLst>
                                        <p:tav tm="0">
                                          <p:val>
                                            <p:strVal val="#ppt_x"/>
                                          </p:val>
                                        </p:tav>
                                        <p:tav tm="100000">
                                          <p:val>
                                            <p:strVal val="#ppt_x"/>
                                          </p:val>
                                        </p:tav>
                                      </p:tavLst>
                                    </p:anim>
                                    <p:anim calcmode="lin" valueType="num">
                                      <p:cBhvr>
                                        <p:cTn id="14" dur="500" fill="hold"/>
                                        <p:tgtEl>
                                          <p:spTgt spid="993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Text Box 2"/>
          <p:cNvSpPr txBox="1"/>
          <p:nvPr/>
        </p:nvSpPr>
        <p:spPr>
          <a:xfrm>
            <a:off x="1249680" y="2904490"/>
            <a:ext cx="9662160" cy="3776345"/>
          </a:xfrm>
          <a:prstGeom prst="rect">
            <a:avLst/>
          </a:prstGeom>
          <a:solidFill>
            <a:schemeClr val="bg1"/>
          </a:solidFill>
          <a:ln w="9525">
            <a:noFill/>
          </a:ln>
        </p:spPr>
        <p:txBody>
          <a:bodyPr wrap="square">
            <a:noAutofit/>
          </a:bodyPr>
          <a:p>
            <a:pPr>
              <a:lnSpc>
                <a:spcPct val="140000"/>
              </a:lnSpc>
              <a:spcBef>
                <a:spcPts val="25"/>
              </a:spcBef>
            </a:pPr>
            <a:r>
              <a:rPr lang="en-US" altLang="zh-CN" sz="3000" b="1" dirty="0">
                <a:solidFill>
                  <a:srgbClr val="FF0000"/>
                </a:solidFill>
                <a:latin typeface="楷体" panose="02010609060101010101" pitchFamily="49" charset="-122"/>
                <a:ea typeface="楷体" panose="02010609060101010101" pitchFamily="49" charset="-122"/>
              </a:rPr>
              <a:t>1</a:t>
            </a:r>
            <a:r>
              <a:rPr lang="zh-CN" altLang="en-US" sz="3000" b="1" dirty="0">
                <a:solidFill>
                  <a:srgbClr val="FF0000"/>
                </a:solidFill>
                <a:latin typeface="楷体" panose="02010609060101010101" pitchFamily="49" charset="-122"/>
                <a:ea typeface="楷体" panose="02010609060101010101" pitchFamily="49" charset="-122"/>
              </a:rPr>
              <a:t>、目的</a:t>
            </a:r>
            <a:endParaRPr lang="zh-CN" altLang="en-US" sz="3000" b="1" dirty="0">
              <a:solidFill>
                <a:srgbClr val="FF0000"/>
              </a:solidFill>
              <a:latin typeface="楷体" panose="02010609060101010101" pitchFamily="49" charset="-122"/>
              <a:ea typeface="楷体" panose="02010609060101010101" pitchFamily="49" charset="-122"/>
            </a:endParaRPr>
          </a:p>
          <a:p>
            <a:pPr lvl="1" eaLnBrk="1" hangingPunct="1">
              <a:lnSpc>
                <a:spcPct val="140000"/>
              </a:lnSpc>
              <a:spcBef>
                <a:spcPts val="25"/>
              </a:spcBef>
              <a:buClr>
                <a:srgbClr val="FF0000"/>
              </a:buClr>
              <a:buFont typeface="Wingdings 2" panose="05020102010507070707" pitchFamily="18" charset="2"/>
              <a:buChar char="d"/>
            </a:pPr>
            <a:r>
              <a:rPr lang="zh-CN" altLang="en-US" sz="3000" b="1" dirty="0">
                <a:solidFill>
                  <a:srgbClr val="000000"/>
                </a:solidFill>
                <a:latin typeface="楷体" panose="02010609060101010101" pitchFamily="49" charset="-122"/>
                <a:ea typeface="楷体" panose="02010609060101010101" pitchFamily="49" charset="-122"/>
              </a:rPr>
              <a:t>能定期结算账目，编制会计报表。</a:t>
            </a:r>
            <a:endParaRPr lang="zh-CN" altLang="en-US" sz="3000" b="1" dirty="0">
              <a:solidFill>
                <a:srgbClr val="000000"/>
              </a:solidFill>
              <a:latin typeface="楷体" panose="02010609060101010101" pitchFamily="49" charset="-122"/>
              <a:ea typeface="楷体" panose="02010609060101010101" pitchFamily="49" charset="-122"/>
            </a:endParaRPr>
          </a:p>
          <a:p>
            <a:pPr lvl="1" eaLnBrk="1" hangingPunct="1">
              <a:lnSpc>
                <a:spcPct val="140000"/>
              </a:lnSpc>
              <a:spcBef>
                <a:spcPts val="25"/>
              </a:spcBef>
              <a:buClr>
                <a:srgbClr val="FF0000"/>
              </a:buClr>
              <a:buFont typeface="Wingdings 2" panose="05020102010507070707" pitchFamily="18" charset="2"/>
              <a:buChar char="d"/>
            </a:pPr>
            <a:r>
              <a:rPr lang="zh-CN" altLang="en-US" sz="3000" b="1" dirty="0">
                <a:solidFill>
                  <a:srgbClr val="000000"/>
                </a:solidFill>
                <a:latin typeface="楷体" panose="02010609060101010101" pitchFamily="49" charset="-122"/>
                <a:ea typeface="楷体" panose="02010609060101010101" pitchFamily="49" charset="-122"/>
              </a:rPr>
              <a:t>及时提供报表信息，满足决策需要。 </a:t>
            </a:r>
            <a:endParaRPr lang="zh-CN" altLang="en-US" sz="3000" b="1" dirty="0">
              <a:solidFill>
                <a:srgbClr val="000000"/>
              </a:solidFill>
              <a:latin typeface="楷体" panose="02010609060101010101" pitchFamily="49" charset="-122"/>
              <a:ea typeface="楷体" panose="02010609060101010101" pitchFamily="49" charset="-122"/>
            </a:endParaRPr>
          </a:p>
          <a:p>
            <a:pPr>
              <a:lnSpc>
                <a:spcPct val="140000"/>
              </a:lnSpc>
              <a:spcBef>
                <a:spcPts val="25"/>
              </a:spcBef>
            </a:pPr>
            <a:r>
              <a:rPr lang="en-US" altLang="zh-CN" sz="3000" b="1" dirty="0">
                <a:solidFill>
                  <a:srgbClr val="FF0000"/>
                </a:solidFill>
                <a:latin typeface="楷体" panose="02010609060101010101" pitchFamily="49" charset="-122"/>
                <a:ea typeface="楷体" panose="02010609060101010101" pitchFamily="49" charset="-122"/>
              </a:rPr>
              <a:t>2</a:t>
            </a:r>
            <a:r>
              <a:rPr lang="zh-CN" altLang="en-US" sz="3000" b="1" dirty="0">
                <a:solidFill>
                  <a:srgbClr val="FF0000"/>
                </a:solidFill>
                <a:latin typeface="楷体" panose="02010609060101010101" pitchFamily="49" charset="-122"/>
                <a:ea typeface="楷体" panose="02010609060101010101" pitchFamily="49" charset="-122"/>
              </a:rPr>
              <a:t>、具体设定</a:t>
            </a:r>
            <a:endParaRPr lang="zh-CN" altLang="en-US" sz="3000" b="1" dirty="0">
              <a:solidFill>
                <a:srgbClr val="FF0000"/>
              </a:solidFill>
              <a:latin typeface="楷体" panose="02010609060101010101" pitchFamily="49" charset="-122"/>
              <a:ea typeface="楷体" panose="02010609060101010101" pitchFamily="49" charset="-122"/>
            </a:endParaRPr>
          </a:p>
          <a:p>
            <a:pPr lvl="1" eaLnBrk="1" hangingPunct="1">
              <a:lnSpc>
                <a:spcPct val="140000"/>
              </a:lnSpc>
              <a:spcBef>
                <a:spcPts val="25"/>
              </a:spcBef>
              <a:buClr>
                <a:srgbClr val="FF0000"/>
              </a:buClr>
              <a:buFont typeface="Wingdings 2" panose="05020102010507070707" pitchFamily="18" charset="2"/>
              <a:buChar char="c"/>
            </a:pPr>
            <a:r>
              <a:rPr lang="zh-CN" altLang="en-US" sz="3000" b="1" dirty="0">
                <a:solidFill>
                  <a:srgbClr val="000000"/>
                </a:solidFill>
                <a:latin typeface="楷体" panose="02010609060101010101" pitchFamily="49" charset="-122"/>
                <a:ea typeface="楷体" panose="02010609060101010101" pitchFamily="49" charset="-122"/>
              </a:rPr>
              <a:t>我国的会计期间：</a:t>
            </a:r>
            <a:r>
              <a:rPr lang="en-US" altLang="zh-CN" sz="3000" b="1" dirty="0">
                <a:solidFill>
                  <a:srgbClr val="000000"/>
                </a:solidFill>
                <a:latin typeface="楷体" panose="02010609060101010101" pitchFamily="49" charset="-122"/>
                <a:ea typeface="楷体" panose="02010609060101010101" pitchFamily="49" charset="-122"/>
              </a:rPr>
              <a:t>1</a:t>
            </a:r>
            <a:r>
              <a:rPr lang="zh-CN" altLang="en-US" sz="3000" b="1" dirty="0">
                <a:solidFill>
                  <a:srgbClr val="000000"/>
                </a:solidFill>
                <a:latin typeface="楷体" panose="02010609060101010101" pitchFamily="49" charset="-122"/>
                <a:ea typeface="楷体" panose="02010609060101010101" pitchFamily="49" charset="-122"/>
              </a:rPr>
              <a:t>月</a:t>
            </a:r>
            <a:r>
              <a:rPr lang="en-US" altLang="zh-CN" sz="3000" b="1" dirty="0">
                <a:solidFill>
                  <a:srgbClr val="000000"/>
                </a:solidFill>
                <a:latin typeface="楷体" panose="02010609060101010101" pitchFamily="49" charset="-122"/>
                <a:ea typeface="楷体" panose="02010609060101010101" pitchFamily="49" charset="-122"/>
              </a:rPr>
              <a:t>1</a:t>
            </a:r>
            <a:r>
              <a:rPr lang="zh-CN" altLang="en-US" sz="3000" b="1" dirty="0">
                <a:solidFill>
                  <a:srgbClr val="000000"/>
                </a:solidFill>
                <a:latin typeface="楷体" panose="02010609060101010101" pitchFamily="49" charset="-122"/>
                <a:ea typeface="楷体" panose="02010609060101010101" pitchFamily="49" charset="-122"/>
              </a:rPr>
              <a:t>日</a:t>
            </a:r>
            <a:r>
              <a:rPr lang="en-US" altLang="zh-CN" sz="3000" b="1" dirty="0">
                <a:solidFill>
                  <a:srgbClr val="000000"/>
                </a:solidFill>
                <a:latin typeface="楷体" panose="02010609060101010101" pitchFamily="49" charset="-122"/>
                <a:ea typeface="楷体" panose="02010609060101010101" pitchFamily="49" charset="-122"/>
              </a:rPr>
              <a:t>-12</a:t>
            </a:r>
            <a:r>
              <a:rPr lang="zh-CN" altLang="en-US" sz="3000" b="1" dirty="0">
                <a:solidFill>
                  <a:srgbClr val="000000"/>
                </a:solidFill>
                <a:latin typeface="楷体" panose="02010609060101010101" pitchFamily="49" charset="-122"/>
                <a:ea typeface="楷体" panose="02010609060101010101" pitchFamily="49" charset="-122"/>
              </a:rPr>
              <a:t>月</a:t>
            </a:r>
            <a:r>
              <a:rPr lang="en-US" altLang="zh-CN" sz="3000" b="1" dirty="0">
                <a:solidFill>
                  <a:srgbClr val="000000"/>
                </a:solidFill>
                <a:latin typeface="楷体" panose="02010609060101010101" pitchFamily="49" charset="-122"/>
                <a:ea typeface="楷体" panose="02010609060101010101" pitchFamily="49" charset="-122"/>
              </a:rPr>
              <a:t>31</a:t>
            </a:r>
            <a:r>
              <a:rPr lang="zh-CN" altLang="en-US" sz="3000" b="1" dirty="0">
                <a:solidFill>
                  <a:srgbClr val="000000"/>
                </a:solidFill>
                <a:latin typeface="楷体" panose="02010609060101010101" pitchFamily="49" charset="-122"/>
                <a:ea typeface="楷体" panose="02010609060101010101" pitchFamily="49" charset="-122"/>
              </a:rPr>
              <a:t>日，分年度和中期（月度、季度、半年度）。</a:t>
            </a:r>
            <a:endParaRPr lang="zh-CN" altLang="en-US" sz="3000" b="1" dirty="0">
              <a:solidFill>
                <a:srgbClr val="000000"/>
              </a:solidFill>
              <a:latin typeface="楷体" panose="02010609060101010101" pitchFamily="49" charset="-122"/>
              <a:ea typeface="楷体" panose="02010609060101010101" pitchFamily="49" charset="-122"/>
            </a:endParaRPr>
          </a:p>
        </p:txBody>
      </p:sp>
      <p:sp>
        <p:nvSpPr>
          <p:cNvPr id="34819" name="Rectangle 4"/>
          <p:cNvSpPr/>
          <p:nvPr/>
        </p:nvSpPr>
        <p:spPr>
          <a:xfrm>
            <a:off x="3581400" y="228600"/>
            <a:ext cx="6477000" cy="645160"/>
          </a:xfrm>
          <a:prstGeom prst="rect">
            <a:avLst/>
          </a:prstGeom>
          <a:noFill/>
          <a:ln w="9525">
            <a:noFill/>
          </a:ln>
        </p:spPr>
        <p:txBody>
          <a:bodyPr>
            <a:spAutoFit/>
          </a:bodyPr>
          <a:p>
            <a:r>
              <a:rPr lang="zh-CN" altLang="en-US" sz="3600" b="1" dirty="0">
                <a:solidFill>
                  <a:srgbClr val="FFFFFF"/>
                </a:solidFill>
                <a:latin typeface="Arial" panose="020B0604020202020204" pitchFamily="34" charset="0"/>
                <a:ea typeface="黑体" panose="02010609060101010101" pitchFamily="49" charset="-122"/>
              </a:rPr>
              <a:t>（三）会计分期</a:t>
            </a:r>
            <a:endParaRPr lang="zh-CN" altLang="en-US" sz="3600" b="1" dirty="0">
              <a:solidFill>
                <a:srgbClr val="FFFFFF"/>
              </a:solidFill>
              <a:latin typeface="Arial" panose="020B0604020202020204" pitchFamily="34" charset="0"/>
              <a:ea typeface="黑体" panose="02010609060101010101" pitchFamily="49" charset="-122"/>
            </a:endParaRPr>
          </a:p>
        </p:txBody>
      </p:sp>
      <p:pic>
        <p:nvPicPr>
          <p:cNvPr id="34820" name="Picture 5" descr="capt1-25"/>
          <p:cNvPicPr>
            <a:picLocks noChangeAspect="1"/>
          </p:cNvPicPr>
          <p:nvPr/>
        </p:nvPicPr>
        <p:blipFill>
          <a:blip r:embed="rId1"/>
          <a:stretch>
            <a:fillRect/>
          </a:stretch>
        </p:blipFill>
        <p:spPr>
          <a:xfrm>
            <a:off x="1249045" y="1182370"/>
            <a:ext cx="9662795" cy="1786890"/>
          </a:xfrm>
          <a:prstGeom prst="rect">
            <a:avLst/>
          </a:prstGeom>
          <a:noFill/>
          <a:ln w="9525">
            <a:noFill/>
          </a:ln>
        </p:spPr>
      </p:pic>
      <p:sp>
        <p:nvSpPr>
          <p:cNvPr id="34821" name="矩形 1"/>
          <p:cNvSpPr/>
          <p:nvPr/>
        </p:nvSpPr>
        <p:spPr>
          <a:xfrm>
            <a:off x="839153" y="405130"/>
            <a:ext cx="3449320" cy="583565"/>
          </a:xfrm>
          <a:prstGeom prst="rect">
            <a:avLst/>
          </a:prstGeom>
          <a:noFill/>
          <a:ln w="9525">
            <a:noFill/>
          </a:ln>
        </p:spPr>
        <p:txBody>
          <a:bodyPr wrap="none">
            <a:spAutoFit/>
          </a:bodyPr>
          <a:p>
            <a:r>
              <a:rPr lang="zh-CN" altLang="en-US" sz="3200" b="1" dirty="0">
                <a:solidFill>
                  <a:srgbClr val="FF0000"/>
                </a:solidFill>
                <a:latin typeface="黑体" panose="02010609060101010101" pitchFamily="49" charset="-122"/>
                <a:ea typeface="黑体" panose="02010609060101010101" pitchFamily="49" charset="-122"/>
              </a:rPr>
              <a:t>三、会计分期假设</a:t>
            </a:r>
            <a:endParaRPr lang="en-US" altLang="zh-CN"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9938">
                                            <p:txEl>
                                              <p:charRg st="5" end="21"/>
                                            </p:txEl>
                                          </p:spTgt>
                                        </p:tgtEl>
                                        <p:attrNameLst>
                                          <p:attrName>style.visibility</p:attrName>
                                        </p:attrNameLst>
                                      </p:cBhvr>
                                      <p:to>
                                        <p:strVal val="visible"/>
                                      </p:to>
                                    </p:set>
                                    <p:animEffect transition="in" filter="blinds(horizontal)">
                                      <p:cBhvr>
                                        <p:cTn id="7" dur="500"/>
                                        <p:tgtEl>
                                          <p:spTgt spid="39938">
                                            <p:txEl>
                                              <p:charRg st="5" end="2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9938">
                                            <p:txEl>
                                              <p:charRg st="21" end="39"/>
                                            </p:txEl>
                                          </p:spTgt>
                                        </p:tgtEl>
                                        <p:attrNameLst>
                                          <p:attrName>style.visibility</p:attrName>
                                        </p:attrNameLst>
                                      </p:cBhvr>
                                      <p:to>
                                        <p:strVal val="visible"/>
                                      </p:to>
                                    </p:set>
                                    <p:animEffect transition="in" filter="blinds(horizontal)">
                                      <p:cBhvr>
                                        <p:cTn id="12" dur="500"/>
                                        <p:tgtEl>
                                          <p:spTgt spid="39938">
                                            <p:txEl>
                                              <p:charRg st="21" end="39"/>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9938">
                                            <p:txEl>
                                              <p:charRg st="39" end="46"/>
                                            </p:txEl>
                                          </p:spTgt>
                                        </p:tgtEl>
                                        <p:attrNameLst>
                                          <p:attrName>style.visibility</p:attrName>
                                        </p:attrNameLst>
                                      </p:cBhvr>
                                      <p:to>
                                        <p:strVal val="visible"/>
                                      </p:to>
                                    </p:set>
                                    <p:animEffect transition="in" filter="blinds(horizontal)">
                                      <p:cBhvr>
                                        <p:cTn id="17" dur="500"/>
                                        <p:tgtEl>
                                          <p:spTgt spid="39938">
                                            <p:txEl>
                                              <p:charRg st="39" end="46"/>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39938">
                                            <p:txEl>
                                              <p:charRg st="46" end="85"/>
                                            </p:txEl>
                                          </p:spTgt>
                                        </p:tgtEl>
                                        <p:attrNameLst>
                                          <p:attrName>style.visibility</p:attrName>
                                        </p:attrNameLst>
                                      </p:cBhvr>
                                      <p:to>
                                        <p:strVal val="visible"/>
                                      </p:to>
                                    </p:set>
                                    <p:animEffect transition="in" filter="blinds(horizontal)">
                                      <p:cBhvr>
                                        <p:cTn id="20" dur="500"/>
                                        <p:tgtEl>
                                          <p:spTgt spid="39938">
                                            <p:txEl>
                                              <p:charRg st="46" end="8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页脚占位符 4"/>
          <p:cNvSpPr txBox="1">
            <a:spLocks noGrp="1"/>
          </p:cNvSpPr>
          <p:nvPr>
            <p:ph type="ftr" sz="quarter" idx="11"/>
          </p:nvPr>
        </p:nvSpPr>
        <p:spPr/>
        <p:txBody>
          <a:bodyPr lIns="0" tIns="0" rIns="0" bIns="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515075" name="Rectangle 3"/>
          <p:cNvSpPr>
            <a:spLocks noGrp="1" noChangeArrowheads="1"/>
          </p:cNvSpPr>
          <p:nvPr>
            <p:ph idx="1"/>
          </p:nvPr>
        </p:nvSpPr>
        <p:spPr>
          <a:xfrm>
            <a:off x="911225" y="1125855"/>
            <a:ext cx="10481945" cy="495681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0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rPr>
              <a:t>四、货币计量</a:t>
            </a:r>
            <a:endParaRPr kumimoji="0" lang="zh-CN" altLang="en-US" sz="30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0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ea"/>
              </a:rPr>
              <a:t>定义：</a:t>
            </a: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以货币为计量单位，计量、记录和报告会计主体的经济活动。</a:t>
            </a:r>
            <a:endParaRPr kumimoji="0" lang="en-US" altLang="zh-CN"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0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ea"/>
              </a:rPr>
              <a:t>含义：</a:t>
            </a:r>
            <a:r>
              <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以货币为计量单位；假设货币币值保持稳定。</a:t>
            </a:r>
            <a:endPar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endParaRPr kumimoji="0" lang="zh-CN" altLang="en-US" sz="30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pic>
        <p:nvPicPr>
          <p:cNvPr id="35844" name="Picture 5"/>
          <p:cNvPicPr>
            <a:picLocks noChangeAspect="1"/>
          </p:cNvPicPr>
          <p:nvPr/>
        </p:nvPicPr>
        <p:blipFill>
          <a:blip r:embed="rId1"/>
          <a:stretch>
            <a:fillRect/>
          </a:stretch>
        </p:blipFill>
        <p:spPr>
          <a:xfrm>
            <a:off x="1991995" y="4221163"/>
            <a:ext cx="8104188" cy="1800225"/>
          </a:xfrm>
          <a:prstGeom prst="rect">
            <a:avLst/>
          </a:prstGeom>
          <a:noFill/>
          <a:ln w="9525">
            <a:noFill/>
          </a:ln>
        </p:spPr>
      </p:pic>
      <p:sp>
        <p:nvSpPr>
          <p:cNvPr id="35845"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Arial" panose="020B0604020202020204" pitchFamily="34" charset="0"/>
                <a:ea typeface="黑体" panose="02010609060101010101" pitchFamily="49" charset="-122"/>
              </a:rPr>
              <a:t>第三节  会计核算的基本前提</a:t>
            </a:r>
            <a:endParaRPr lang="zh-CN" altLang="en-US" sz="3200"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Text Box 2"/>
          <p:cNvSpPr txBox="1"/>
          <p:nvPr/>
        </p:nvSpPr>
        <p:spPr>
          <a:xfrm>
            <a:off x="828675" y="1170305"/>
            <a:ext cx="10534015" cy="4981575"/>
          </a:xfrm>
          <a:prstGeom prst="rect">
            <a:avLst/>
          </a:prstGeom>
          <a:noFill/>
          <a:ln w="9525">
            <a:noFill/>
          </a:ln>
        </p:spPr>
        <p:txBody>
          <a:bodyPr>
            <a:noAutofit/>
          </a:bodyPr>
          <a:p>
            <a:pPr marL="457200" indent="-457200">
              <a:lnSpc>
                <a:spcPct val="150000"/>
              </a:lnSpc>
              <a:spcBef>
                <a:spcPct val="25000"/>
              </a:spcBef>
              <a:buClr>
                <a:srgbClr val="FF0000"/>
              </a:buClr>
              <a:buFont typeface="Wingdings" panose="05000000000000000000" pitchFamily="2" charset="2"/>
              <a:buChar char="p"/>
            </a:pPr>
            <a:r>
              <a:rPr lang="en-US" altLang="zh-CN" sz="3000" b="1" dirty="0">
                <a:solidFill>
                  <a:srgbClr val="FF0000"/>
                </a:solidFill>
                <a:latin typeface="黑体" panose="02010609060101010101" pitchFamily="49" charset="-122"/>
                <a:ea typeface="黑体" panose="02010609060101010101" pitchFamily="49" charset="-122"/>
              </a:rPr>
              <a:t>《</a:t>
            </a:r>
            <a:r>
              <a:rPr lang="zh-CN" altLang="en-US" sz="3000" b="1" dirty="0">
                <a:solidFill>
                  <a:srgbClr val="FF0000"/>
                </a:solidFill>
                <a:latin typeface="黑体" panose="02010609060101010101" pitchFamily="49" charset="-122"/>
                <a:ea typeface="黑体" panose="02010609060101010101" pitchFamily="49" charset="-122"/>
              </a:rPr>
              <a:t>企业会计准则</a:t>
            </a:r>
            <a:r>
              <a:rPr lang="en-US" altLang="zh-CN" sz="3000" b="1" dirty="0">
                <a:solidFill>
                  <a:srgbClr val="FF0000"/>
                </a:solidFill>
                <a:latin typeface="黑体" panose="02010609060101010101" pitchFamily="49" charset="-122"/>
                <a:ea typeface="黑体" panose="02010609060101010101" pitchFamily="49" charset="-122"/>
              </a:rPr>
              <a:t>》</a:t>
            </a:r>
            <a:r>
              <a:rPr lang="zh-CN" altLang="en-US" sz="3000" b="1" dirty="0">
                <a:solidFill>
                  <a:srgbClr val="FF0000"/>
                </a:solidFill>
                <a:latin typeface="黑体" panose="02010609060101010101" pitchFamily="49" charset="-122"/>
                <a:ea typeface="黑体" panose="02010609060101010101" pitchFamily="49" charset="-122"/>
              </a:rPr>
              <a:t>规定：</a:t>
            </a:r>
            <a:endParaRPr lang="zh-CN" altLang="en-US" sz="3000" b="1" dirty="0">
              <a:solidFill>
                <a:srgbClr val="FF0000"/>
              </a:solidFill>
              <a:latin typeface="黑体" panose="02010609060101010101" pitchFamily="49" charset="-122"/>
              <a:ea typeface="黑体" panose="02010609060101010101" pitchFamily="49" charset="-122"/>
            </a:endParaRPr>
          </a:p>
          <a:p>
            <a:pPr marL="457200" indent="-457200">
              <a:lnSpc>
                <a:spcPct val="150000"/>
              </a:lnSpc>
              <a:spcBef>
                <a:spcPct val="25000"/>
              </a:spcBef>
              <a:buClr>
                <a:srgbClr val="FF0000"/>
              </a:buClr>
              <a:buFont typeface="Wingdings" panose="05000000000000000000" pitchFamily="2" charset="2"/>
              <a:buChar char="Ø"/>
            </a:pPr>
            <a:r>
              <a:rPr lang="zh-CN" altLang="en-US" sz="3000" b="1" dirty="0">
                <a:solidFill>
                  <a:srgbClr val="000000"/>
                </a:solidFill>
                <a:latin typeface="楷体" panose="02010609060101010101" pitchFamily="49" charset="-122"/>
                <a:ea typeface="楷体" panose="02010609060101010101" pitchFamily="49" charset="-122"/>
              </a:rPr>
              <a:t>企业的会计核算以人民币为</a:t>
            </a:r>
            <a:r>
              <a:rPr lang="zh-CN" altLang="en-US" sz="3000" b="1" dirty="0">
                <a:solidFill>
                  <a:srgbClr val="FF0000"/>
                </a:solidFill>
                <a:latin typeface="楷体" panose="02010609060101010101" pitchFamily="49" charset="-122"/>
                <a:ea typeface="楷体" panose="02010609060101010101" pitchFamily="49" charset="-122"/>
              </a:rPr>
              <a:t>记账本位币。</a:t>
            </a:r>
            <a:endParaRPr lang="zh-CN" altLang="en-US" sz="3000" b="1" dirty="0">
              <a:solidFill>
                <a:srgbClr val="FF0000"/>
              </a:solidFill>
              <a:latin typeface="楷体" panose="02010609060101010101" pitchFamily="49" charset="-122"/>
              <a:ea typeface="楷体" panose="02010609060101010101" pitchFamily="49" charset="-122"/>
            </a:endParaRPr>
          </a:p>
          <a:p>
            <a:pPr marL="457200" indent="-457200">
              <a:lnSpc>
                <a:spcPct val="150000"/>
              </a:lnSpc>
              <a:spcBef>
                <a:spcPct val="25000"/>
              </a:spcBef>
              <a:buClr>
                <a:srgbClr val="FF0000"/>
              </a:buClr>
              <a:buFont typeface="Wingdings" panose="05000000000000000000" pitchFamily="2" charset="2"/>
              <a:buChar char="Ø"/>
            </a:pPr>
            <a:r>
              <a:rPr lang="zh-CN" altLang="en-US" sz="3000" b="1" dirty="0">
                <a:solidFill>
                  <a:srgbClr val="000000"/>
                </a:solidFill>
                <a:latin typeface="楷体" panose="02010609060101010101" pitchFamily="49" charset="-122"/>
                <a:ea typeface="楷体" panose="02010609060101010101" pitchFamily="49" charset="-122"/>
              </a:rPr>
              <a:t>业务收支以人民币以外的货币为主的企业，可以选定其中一种货币作为记账本位币，但编报的财务会计报告应当折算为人民币。</a:t>
            </a:r>
            <a:endParaRPr lang="zh-CN" altLang="en-US" sz="3000" b="1" dirty="0">
              <a:solidFill>
                <a:srgbClr val="000000"/>
              </a:solidFill>
              <a:latin typeface="楷体" panose="02010609060101010101" pitchFamily="49" charset="-122"/>
              <a:ea typeface="楷体" panose="02010609060101010101" pitchFamily="49" charset="-122"/>
            </a:endParaRPr>
          </a:p>
          <a:p>
            <a:pPr marL="457200" indent="-457200">
              <a:lnSpc>
                <a:spcPct val="150000"/>
              </a:lnSpc>
              <a:spcBef>
                <a:spcPct val="25000"/>
              </a:spcBef>
              <a:buClr>
                <a:srgbClr val="FF0000"/>
              </a:buClr>
              <a:buFont typeface="Wingdings" panose="05000000000000000000" pitchFamily="2" charset="2"/>
              <a:buChar char="Ø"/>
            </a:pPr>
            <a:r>
              <a:rPr lang="zh-CN" altLang="en-US" sz="3000" b="1" dirty="0">
                <a:solidFill>
                  <a:srgbClr val="000000"/>
                </a:solidFill>
                <a:latin typeface="楷体" panose="02010609060101010101" pitchFamily="49" charset="-122"/>
                <a:ea typeface="楷体" panose="02010609060101010101" pitchFamily="49" charset="-122"/>
              </a:rPr>
              <a:t>在境外设立的中国企业向国内报送的财务会计报告，应当折算为人民币。</a:t>
            </a:r>
            <a:endParaRPr lang="en-US" altLang="zh-CN" sz="3000" b="1" dirty="0">
              <a:solidFill>
                <a:srgbClr val="000000"/>
              </a:solidFill>
              <a:latin typeface="楷体" panose="02010609060101010101" pitchFamily="49" charset="-122"/>
              <a:ea typeface="楷体" panose="02010609060101010101" pitchFamily="49" charset="-122"/>
            </a:endParaRPr>
          </a:p>
        </p:txBody>
      </p:sp>
      <p:pic>
        <p:nvPicPr>
          <p:cNvPr id="5" name="Picture 5" descr="capt1-27"/>
          <p:cNvPicPr>
            <a:picLocks noChangeAspect="1"/>
          </p:cNvPicPr>
          <p:nvPr/>
        </p:nvPicPr>
        <p:blipFill>
          <a:blip r:embed="rId1"/>
          <a:stretch>
            <a:fillRect/>
          </a:stretch>
        </p:blipFill>
        <p:spPr>
          <a:xfrm>
            <a:off x="6765925" y="323850"/>
            <a:ext cx="3862388" cy="1709738"/>
          </a:xfrm>
          <a:prstGeom prst="rect">
            <a:avLst/>
          </a:prstGeom>
          <a:noFill/>
          <a:ln w="9525">
            <a:noFill/>
          </a:ln>
        </p:spPr>
      </p:pic>
      <p:sp>
        <p:nvSpPr>
          <p:cNvPr id="36868" name="Rectangle 2"/>
          <p:cNvSpPr>
            <a:spLocks noGrp="1"/>
          </p:cNvSpPr>
          <p:nvPr/>
        </p:nvSpPr>
        <p:spPr>
          <a:xfrm>
            <a:off x="839470" y="323850"/>
            <a:ext cx="8001000" cy="676275"/>
          </a:xfrm>
          <a:prstGeom prst="rect">
            <a:avLst/>
          </a:prstGeom>
          <a:noFill/>
          <a:ln w="9525">
            <a:noFill/>
          </a:ln>
        </p:spPr>
        <p:txBody>
          <a:bodyPr anchor="ctr" anchorCtr="0"/>
          <a:p>
            <a:pPr>
              <a:buSzPct val="100000"/>
              <a:buFont typeface="Times New Roman" panose="02020603050405020304" pitchFamily="18" charset="0"/>
            </a:pPr>
            <a:r>
              <a:rPr lang="zh-CN" altLang="en-US" sz="3200" b="1" dirty="0">
                <a:solidFill>
                  <a:srgbClr val="FF0000"/>
                </a:solidFill>
                <a:latin typeface="Arial" panose="020B0604020202020204" pitchFamily="34" charset="0"/>
                <a:ea typeface="黑体" panose="02010609060101010101" pitchFamily="49" charset="-122"/>
              </a:rPr>
              <a:t>第三节  会计核算的基本前提</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Group 2"/>
          <p:cNvGrpSpPr/>
          <p:nvPr/>
        </p:nvGrpSpPr>
        <p:grpSpPr>
          <a:xfrm>
            <a:off x="4005263" y="3052763"/>
            <a:ext cx="5411787" cy="3497262"/>
            <a:chOff x="0" y="0"/>
            <a:chExt cx="2212" cy="1855"/>
          </a:xfrm>
        </p:grpSpPr>
        <p:pic>
          <p:nvPicPr>
            <p:cNvPr id="69634" name="Oval 2"/>
            <p:cNvPicPr/>
            <p:nvPr/>
          </p:nvPicPr>
          <p:blipFill>
            <a:blip r:embed="rId1"/>
            <a:stretch>
              <a:fillRect/>
            </a:stretch>
          </p:blipFill>
          <p:spPr>
            <a:xfrm>
              <a:off x="0" y="0"/>
              <a:ext cx="2212" cy="1855"/>
            </a:xfrm>
            <a:prstGeom prst="rect">
              <a:avLst/>
            </a:prstGeom>
            <a:noFill/>
            <a:ln w="9525">
              <a:noFill/>
            </a:ln>
          </p:spPr>
        </p:pic>
        <p:sp>
          <p:nvSpPr>
            <p:cNvPr id="69635" name="Text Box 4"/>
            <p:cNvSpPr txBox="1"/>
            <p:nvPr/>
          </p:nvSpPr>
          <p:spPr>
            <a:xfrm>
              <a:off x="326" y="274"/>
              <a:ext cx="1559" cy="1305"/>
            </a:xfrm>
            <a:prstGeom prst="rect">
              <a:avLst/>
            </a:prstGeom>
            <a:noFill/>
            <a:ln w="9525">
              <a:noFill/>
            </a:ln>
          </p:spPr>
          <p:txBody>
            <a:bodyPr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sp>
        <p:nvSpPr>
          <p:cNvPr id="45061" name="Oval 3"/>
          <p:cNvSpPr/>
          <p:nvPr/>
        </p:nvSpPr>
        <p:spPr>
          <a:xfrm>
            <a:off x="5524500" y="3595688"/>
            <a:ext cx="3411538" cy="2460625"/>
          </a:xfrm>
          <a:prstGeom prst="ellipse">
            <a:avLst/>
          </a:prstGeom>
          <a:solidFill>
            <a:srgbClr val="0070C0">
              <a:alpha val="43137"/>
            </a:srgbClr>
          </a:solidFill>
          <a:ln w="9525">
            <a:noFill/>
          </a:ln>
        </p:spPr>
        <p:txBody>
          <a:bodyPr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45062" name="Oval 9"/>
          <p:cNvSpPr/>
          <p:nvPr/>
        </p:nvSpPr>
        <p:spPr>
          <a:xfrm>
            <a:off x="6481763" y="4114800"/>
            <a:ext cx="2092325" cy="1527175"/>
          </a:xfrm>
          <a:prstGeom prst="ellipse">
            <a:avLst/>
          </a:prstGeom>
          <a:solidFill>
            <a:srgbClr val="0070C0">
              <a:alpha val="30980"/>
            </a:srgbClr>
          </a:solidFill>
          <a:ln w="9525">
            <a:noFill/>
          </a:ln>
        </p:spPr>
        <p:txBody>
          <a:bodyPr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nvGrpSpPr>
          <p:cNvPr id="3" name="Group 7"/>
          <p:cNvGrpSpPr/>
          <p:nvPr/>
        </p:nvGrpSpPr>
        <p:grpSpPr>
          <a:xfrm>
            <a:off x="9048750" y="4405313"/>
            <a:ext cx="1430338" cy="1271587"/>
            <a:chOff x="0" y="0"/>
            <a:chExt cx="1146175" cy="1361680"/>
          </a:xfrm>
        </p:grpSpPr>
        <p:sp>
          <p:nvSpPr>
            <p:cNvPr id="69639" name="Oval 70"/>
            <p:cNvSpPr/>
            <p:nvPr/>
          </p:nvSpPr>
          <p:spPr>
            <a:xfrm>
              <a:off x="0" y="0"/>
              <a:ext cx="1146175" cy="1154113"/>
            </a:xfrm>
            <a:prstGeom prst="ellipse">
              <a:avLst/>
            </a:prstGeom>
            <a:solidFill>
              <a:srgbClr val="EAEAEA">
                <a:alpha val="50195"/>
              </a:srgbClr>
            </a:solidFill>
            <a:ln w="9525">
              <a:noFill/>
            </a:ln>
          </p:spPr>
          <p:txBody>
            <a:bodyPr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pic>
          <p:nvPicPr>
            <p:cNvPr id="69640" name="Picture 72" descr="circuler_1"/>
            <p:cNvPicPr>
              <a:picLocks noChangeAspect="1"/>
            </p:cNvPicPr>
            <p:nvPr/>
          </p:nvPicPr>
          <p:blipFill>
            <a:blip r:embed="rId2"/>
            <a:stretch>
              <a:fillRect/>
            </a:stretch>
          </p:blipFill>
          <p:spPr>
            <a:xfrm>
              <a:off x="34925" y="30163"/>
              <a:ext cx="1072543" cy="1079150"/>
            </a:xfrm>
            <a:prstGeom prst="rect">
              <a:avLst/>
            </a:prstGeom>
            <a:noFill/>
            <a:ln w="9525">
              <a:noFill/>
            </a:ln>
          </p:spPr>
        </p:pic>
        <p:sp>
          <p:nvSpPr>
            <p:cNvPr id="69641" name="Oval 73"/>
            <p:cNvSpPr/>
            <p:nvPr/>
          </p:nvSpPr>
          <p:spPr>
            <a:xfrm>
              <a:off x="34925" y="30163"/>
              <a:ext cx="1079500" cy="1081458"/>
            </a:xfrm>
            <a:prstGeom prst="ellipse">
              <a:avLst/>
            </a:prstGeom>
            <a:solidFill>
              <a:srgbClr val="D2CD00"/>
            </a:solidFill>
            <a:ln w="9525">
              <a:noFill/>
            </a:ln>
          </p:spPr>
          <p:txBody>
            <a:bodyPr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pic>
          <p:nvPicPr>
            <p:cNvPr id="69642" name="Picture 74" descr="light_shadow1"/>
            <p:cNvPicPr>
              <a:picLocks noChangeAspect="1"/>
            </p:cNvPicPr>
            <p:nvPr/>
          </p:nvPicPr>
          <p:blipFill>
            <a:blip r:embed="rId3"/>
            <a:srcRect t="14285"/>
            <a:stretch>
              <a:fillRect/>
            </a:stretch>
          </p:blipFill>
          <p:spPr>
            <a:xfrm>
              <a:off x="45361" y="75176"/>
              <a:ext cx="790783" cy="675190"/>
            </a:xfrm>
            <a:prstGeom prst="rect">
              <a:avLst/>
            </a:prstGeom>
            <a:noFill/>
            <a:ln w="9525">
              <a:noFill/>
            </a:ln>
          </p:spPr>
        </p:pic>
        <p:grpSp>
          <p:nvGrpSpPr>
            <p:cNvPr id="69643" name="Group 12"/>
            <p:cNvGrpSpPr/>
            <p:nvPr/>
          </p:nvGrpSpPr>
          <p:grpSpPr>
            <a:xfrm rot="-3733502" flipH="1" flipV="1">
              <a:off x="355429" y="773571"/>
              <a:ext cx="955081" cy="221466"/>
              <a:chOff x="0" y="0"/>
              <a:chExt cx="902" cy="236"/>
            </a:xfrm>
          </p:grpSpPr>
          <p:grpSp>
            <p:nvGrpSpPr>
              <p:cNvPr id="69644" name="Group 13"/>
              <p:cNvGrpSpPr/>
              <p:nvPr/>
            </p:nvGrpSpPr>
            <p:grpSpPr>
              <a:xfrm>
                <a:off x="0" y="0"/>
                <a:ext cx="742" cy="186"/>
                <a:chOff x="0" y="0"/>
                <a:chExt cx="1118" cy="279"/>
              </a:xfrm>
            </p:grpSpPr>
            <p:sp>
              <p:nvSpPr>
                <p:cNvPr id="69645" name="AutoShape 77"/>
                <p:cNvSpPr/>
                <p:nvPr/>
              </p:nvSpPr>
              <p:spPr>
                <a:xfrm rot="5263130">
                  <a:off x="275"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46" name="AutoShape 78"/>
                <p:cNvSpPr/>
                <p:nvPr/>
              </p:nvSpPr>
              <p:spPr>
                <a:xfrm rot="6078281">
                  <a:off x="411"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47" name="AutoShape 79"/>
                <p:cNvSpPr/>
                <p:nvPr/>
              </p:nvSpPr>
              <p:spPr>
                <a:xfrm rot="6373927">
                  <a:off x="487" y="-272"/>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48" name="AutoShape 80"/>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nvGrpSpPr>
              <p:cNvPr id="69649" name="Group 18"/>
              <p:cNvGrpSpPr/>
              <p:nvPr/>
            </p:nvGrpSpPr>
            <p:grpSpPr>
              <a:xfrm rot="1353540">
                <a:off x="160" y="50"/>
                <a:ext cx="742" cy="186"/>
                <a:chOff x="0" y="0"/>
                <a:chExt cx="1118" cy="279"/>
              </a:xfrm>
            </p:grpSpPr>
            <p:sp>
              <p:nvSpPr>
                <p:cNvPr id="69650" name="AutoShape 82"/>
                <p:cNvSpPr/>
                <p:nvPr/>
              </p:nvSpPr>
              <p:spPr>
                <a:xfrm rot="5263130">
                  <a:off x="275"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51" name="AutoShape 83"/>
                <p:cNvSpPr/>
                <p:nvPr/>
              </p:nvSpPr>
              <p:spPr>
                <a:xfrm rot="6078281">
                  <a:off x="411"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52" name="AutoShape 84"/>
                <p:cNvSpPr/>
                <p:nvPr/>
              </p:nvSpPr>
              <p:spPr>
                <a:xfrm rot="6373927">
                  <a:off x="487" y="-27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53" name="AutoShape 85"/>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grpSp>
          <p:nvGrpSpPr>
            <p:cNvPr id="69654" name="Group 23"/>
            <p:cNvGrpSpPr/>
            <p:nvPr/>
          </p:nvGrpSpPr>
          <p:grpSpPr>
            <a:xfrm rot="-3733502" flipH="1" flipV="1">
              <a:off x="471566" y="788066"/>
              <a:ext cx="845408" cy="193673"/>
              <a:chOff x="0" y="0"/>
              <a:chExt cx="902" cy="236"/>
            </a:xfrm>
          </p:grpSpPr>
          <p:grpSp>
            <p:nvGrpSpPr>
              <p:cNvPr id="69655" name="Group 24"/>
              <p:cNvGrpSpPr/>
              <p:nvPr/>
            </p:nvGrpSpPr>
            <p:grpSpPr>
              <a:xfrm>
                <a:off x="0" y="0"/>
                <a:ext cx="742" cy="186"/>
                <a:chOff x="0" y="0"/>
                <a:chExt cx="1118" cy="279"/>
              </a:xfrm>
            </p:grpSpPr>
            <p:sp>
              <p:nvSpPr>
                <p:cNvPr id="69656" name="AutoShape 88"/>
                <p:cNvSpPr/>
                <p:nvPr/>
              </p:nvSpPr>
              <p:spPr>
                <a:xfrm rot="5263130">
                  <a:off x="275"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57" name="AutoShape 89"/>
                <p:cNvSpPr/>
                <p:nvPr/>
              </p:nvSpPr>
              <p:spPr>
                <a:xfrm rot="6078281">
                  <a:off x="411"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58" name="AutoShape 90"/>
                <p:cNvSpPr/>
                <p:nvPr/>
              </p:nvSpPr>
              <p:spPr>
                <a:xfrm rot="6373927">
                  <a:off x="487" y="-272"/>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59" name="AutoShape 91"/>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nvGrpSpPr>
              <p:cNvPr id="69660" name="Group 29"/>
              <p:cNvGrpSpPr/>
              <p:nvPr/>
            </p:nvGrpSpPr>
            <p:grpSpPr>
              <a:xfrm rot="1353540">
                <a:off x="160" y="50"/>
                <a:ext cx="742" cy="186"/>
                <a:chOff x="0" y="0"/>
                <a:chExt cx="1118" cy="279"/>
              </a:xfrm>
            </p:grpSpPr>
            <p:sp>
              <p:nvSpPr>
                <p:cNvPr id="69661" name="AutoShape 93"/>
                <p:cNvSpPr/>
                <p:nvPr/>
              </p:nvSpPr>
              <p:spPr>
                <a:xfrm rot="5263130">
                  <a:off x="275"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62" name="AutoShape 94"/>
                <p:cNvSpPr/>
                <p:nvPr/>
              </p:nvSpPr>
              <p:spPr>
                <a:xfrm rot="6078281">
                  <a:off x="411"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63" name="AutoShape 95"/>
                <p:cNvSpPr/>
                <p:nvPr/>
              </p:nvSpPr>
              <p:spPr>
                <a:xfrm rot="6373927">
                  <a:off x="487" y="-27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64" name="AutoShape 96"/>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grpSp>
      <p:grpSp>
        <p:nvGrpSpPr>
          <p:cNvPr id="10" name="Group 34"/>
          <p:cNvGrpSpPr/>
          <p:nvPr/>
        </p:nvGrpSpPr>
        <p:grpSpPr>
          <a:xfrm>
            <a:off x="8691563" y="2962275"/>
            <a:ext cx="1430337" cy="1273175"/>
            <a:chOff x="0" y="0"/>
            <a:chExt cx="1146175" cy="1361499"/>
          </a:xfrm>
        </p:grpSpPr>
        <p:sp>
          <p:nvSpPr>
            <p:cNvPr id="69666" name="Oval 70"/>
            <p:cNvSpPr/>
            <p:nvPr/>
          </p:nvSpPr>
          <p:spPr>
            <a:xfrm>
              <a:off x="0" y="0"/>
              <a:ext cx="1146175" cy="1154113"/>
            </a:xfrm>
            <a:prstGeom prst="ellipse">
              <a:avLst/>
            </a:prstGeom>
            <a:solidFill>
              <a:srgbClr val="EAEAEA">
                <a:alpha val="50195"/>
              </a:srgbClr>
            </a:solidFill>
            <a:ln w="9525">
              <a:noFill/>
            </a:ln>
          </p:spPr>
          <p:txBody>
            <a:bodyPr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pic>
          <p:nvPicPr>
            <p:cNvPr id="69667" name="Picture 72" descr="circuler_1"/>
            <p:cNvPicPr>
              <a:picLocks noChangeAspect="1"/>
            </p:cNvPicPr>
            <p:nvPr/>
          </p:nvPicPr>
          <p:blipFill>
            <a:blip r:embed="rId2"/>
            <a:stretch>
              <a:fillRect/>
            </a:stretch>
          </p:blipFill>
          <p:spPr>
            <a:xfrm>
              <a:off x="34925" y="30163"/>
              <a:ext cx="1072543" cy="1079150"/>
            </a:xfrm>
            <a:prstGeom prst="rect">
              <a:avLst/>
            </a:prstGeom>
            <a:noFill/>
            <a:ln w="9525">
              <a:noFill/>
            </a:ln>
          </p:spPr>
        </p:pic>
        <p:sp>
          <p:nvSpPr>
            <p:cNvPr id="69668" name="Oval 73"/>
            <p:cNvSpPr/>
            <p:nvPr/>
          </p:nvSpPr>
          <p:spPr>
            <a:xfrm>
              <a:off x="34925" y="30163"/>
              <a:ext cx="1079500" cy="1081458"/>
            </a:xfrm>
            <a:prstGeom prst="ellipse">
              <a:avLst/>
            </a:prstGeom>
            <a:solidFill>
              <a:srgbClr val="FFC000"/>
            </a:solidFill>
            <a:ln w="9525">
              <a:noFill/>
            </a:ln>
          </p:spPr>
          <p:txBody>
            <a:bodyPr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pic>
          <p:nvPicPr>
            <p:cNvPr id="69669" name="Picture 74" descr="light_shadow1"/>
            <p:cNvPicPr>
              <a:picLocks noChangeAspect="1"/>
            </p:cNvPicPr>
            <p:nvPr/>
          </p:nvPicPr>
          <p:blipFill>
            <a:blip r:embed="rId3"/>
            <a:srcRect t="14285"/>
            <a:stretch>
              <a:fillRect/>
            </a:stretch>
          </p:blipFill>
          <p:spPr>
            <a:xfrm>
              <a:off x="45361" y="75176"/>
              <a:ext cx="790783" cy="675190"/>
            </a:xfrm>
            <a:prstGeom prst="rect">
              <a:avLst/>
            </a:prstGeom>
            <a:noFill/>
            <a:ln w="9525">
              <a:noFill/>
            </a:ln>
          </p:spPr>
        </p:pic>
        <p:grpSp>
          <p:nvGrpSpPr>
            <p:cNvPr id="69670" name="Group 39"/>
            <p:cNvGrpSpPr/>
            <p:nvPr/>
          </p:nvGrpSpPr>
          <p:grpSpPr>
            <a:xfrm rot="-3733502" flipH="1" flipV="1">
              <a:off x="355730" y="774059"/>
              <a:ext cx="954022" cy="221466"/>
              <a:chOff x="0" y="0"/>
              <a:chExt cx="901" cy="236"/>
            </a:xfrm>
          </p:grpSpPr>
          <p:grpSp>
            <p:nvGrpSpPr>
              <p:cNvPr id="69671" name="Group 40"/>
              <p:cNvGrpSpPr/>
              <p:nvPr/>
            </p:nvGrpSpPr>
            <p:grpSpPr>
              <a:xfrm>
                <a:off x="0" y="0"/>
                <a:ext cx="742" cy="186"/>
                <a:chOff x="0" y="0"/>
                <a:chExt cx="1118" cy="279"/>
              </a:xfrm>
            </p:grpSpPr>
            <p:sp>
              <p:nvSpPr>
                <p:cNvPr id="69672" name="AutoShape 77"/>
                <p:cNvSpPr/>
                <p:nvPr/>
              </p:nvSpPr>
              <p:spPr>
                <a:xfrm rot="5263130">
                  <a:off x="275"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73" name="AutoShape 78"/>
                <p:cNvSpPr/>
                <p:nvPr/>
              </p:nvSpPr>
              <p:spPr>
                <a:xfrm rot="6078281">
                  <a:off x="411"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74" name="AutoShape 79"/>
                <p:cNvSpPr/>
                <p:nvPr/>
              </p:nvSpPr>
              <p:spPr>
                <a:xfrm rot="6373927">
                  <a:off x="487" y="-272"/>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75" name="AutoShape 80"/>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nvGrpSpPr>
              <p:cNvPr id="69676" name="Group 45"/>
              <p:cNvGrpSpPr/>
              <p:nvPr/>
            </p:nvGrpSpPr>
            <p:grpSpPr>
              <a:xfrm rot="1353540">
                <a:off x="159" y="50"/>
                <a:ext cx="742" cy="186"/>
                <a:chOff x="0" y="0"/>
                <a:chExt cx="1118" cy="279"/>
              </a:xfrm>
            </p:grpSpPr>
            <p:sp>
              <p:nvSpPr>
                <p:cNvPr id="69677" name="AutoShape 82"/>
                <p:cNvSpPr/>
                <p:nvPr/>
              </p:nvSpPr>
              <p:spPr>
                <a:xfrm rot="5263130">
                  <a:off x="275"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78" name="AutoShape 83"/>
                <p:cNvSpPr/>
                <p:nvPr/>
              </p:nvSpPr>
              <p:spPr>
                <a:xfrm rot="6078281">
                  <a:off x="411"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79" name="AutoShape 84"/>
                <p:cNvSpPr/>
                <p:nvPr/>
              </p:nvSpPr>
              <p:spPr>
                <a:xfrm rot="6373927">
                  <a:off x="487" y="-27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80" name="AutoShape 85"/>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grpSp>
          <p:nvGrpSpPr>
            <p:cNvPr id="69681" name="Group 50"/>
            <p:cNvGrpSpPr/>
            <p:nvPr/>
          </p:nvGrpSpPr>
          <p:grpSpPr>
            <a:xfrm rot="-3733502" flipH="1" flipV="1">
              <a:off x="471817" y="788481"/>
              <a:ext cx="844471" cy="193673"/>
              <a:chOff x="0" y="0"/>
              <a:chExt cx="901" cy="236"/>
            </a:xfrm>
          </p:grpSpPr>
          <p:grpSp>
            <p:nvGrpSpPr>
              <p:cNvPr id="69682" name="Group 51"/>
              <p:cNvGrpSpPr/>
              <p:nvPr/>
            </p:nvGrpSpPr>
            <p:grpSpPr>
              <a:xfrm>
                <a:off x="0" y="0"/>
                <a:ext cx="742" cy="186"/>
                <a:chOff x="0" y="0"/>
                <a:chExt cx="1118" cy="279"/>
              </a:xfrm>
            </p:grpSpPr>
            <p:sp>
              <p:nvSpPr>
                <p:cNvPr id="69683" name="AutoShape 88"/>
                <p:cNvSpPr/>
                <p:nvPr/>
              </p:nvSpPr>
              <p:spPr>
                <a:xfrm rot="5263130">
                  <a:off x="275"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84" name="AutoShape 89"/>
                <p:cNvSpPr/>
                <p:nvPr/>
              </p:nvSpPr>
              <p:spPr>
                <a:xfrm rot="6078281">
                  <a:off x="411"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85" name="AutoShape 90"/>
                <p:cNvSpPr/>
                <p:nvPr/>
              </p:nvSpPr>
              <p:spPr>
                <a:xfrm rot="6373927">
                  <a:off x="487" y="-272"/>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86" name="AutoShape 91"/>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nvGrpSpPr>
              <p:cNvPr id="69687" name="Group 56"/>
              <p:cNvGrpSpPr/>
              <p:nvPr/>
            </p:nvGrpSpPr>
            <p:grpSpPr>
              <a:xfrm rot="1353540">
                <a:off x="159" y="50"/>
                <a:ext cx="742" cy="186"/>
                <a:chOff x="0" y="0"/>
                <a:chExt cx="1118" cy="279"/>
              </a:xfrm>
            </p:grpSpPr>
            <p:sp>
              <p:nvSpPr>
                <p:cNvPr id="69688" name="AutoShape 93"/>
                <p:cNvSpPr/>
                <p:nvPr/>
              </p:nvSpPr>
              <p:spPr>
                <a:xfrm rot="5263130">
                  <a:off x="275"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89" name="AutoShape 94"/>
                <p:cNvSpPr/>
                <p:nvPr/>
              </p:nvSpPr>
              <p:spPr>
                <a:xfrm rot="6078281">
                  <a:off x="411"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90" name="AutoShape 95"/>
                <p:cNvSpPr/>
                <p:nvPr/>
              </p:nvSpPr>
              <p:spPr>
                <a:xfrm rot="6373927">
                  <a:off x="487" y="-27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691" name="AutoShape 96"/>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grpSp>
      <p:sp>
        <p:nvSpPr>
          <p:cNvPr id="45117" name="Line 4"/>
          <p:cNvSpPr>
            <a:spLocks noChangeShapeType="1"/>
          </p:cNvSpPr>
          <p:nvPr/>
        </p:nvSpPr>
        <p:spPr bwMode="auto">
          <a:xfrm>
            <a:off x="5381625" y="4624388"/>
            <a:ext cx="1768475" cy="119063"/>
          </a:xfrm>
          <a:prstGeom prst="line">
            <a:avLst/>
          </a:prstGeom>
          <a:noFill/>
          <a:ln w="19050">
            <a:solidFill>
              <a:srgbClr val="FFBD5B"/>
            </a:solidFill>
            <a:round/>
            <a:headEnd type="triangle" w="med" len="med"/>
            <a:tailEnd type="triangle" w="med" len="me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45118" name="Line 5"/>
          <p:cNvSpPr>
            <a:spLocks noChangeShapeType="1"/>
          </p:cNvSpPr>
          <p:nvPr/>
        </p:nvSpPr>
        <p:spPr bwMode="auto">
          <a:xfrm>
            <a:off x="7381875" y="3695700"/>
            <a:ext cx="296863" cy="714375"/>
          </a:xfrm>
          <a:prstGeom prst="line">
            <a:avLst/>
          </a:prstGeom>
          <a:noFill/>
          <a:ln w="19050">
            <a:solidFill>
              <a:srgbClr val="FFBD5B"/>
            </a:solidFill>
            <a:round/>
            <a:headEnd type="triangle" w="med" len="med"/>
            <a:tailEnd type="triangle" w="med" len="me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45119" name="Line 6"/>
          <p:cNvSpPr>
            <a:spLocks noChangeShapeType="1"/>
          </p:cNvSpPr>
          <p:nvPr/>
        </p:nvSpPr>
        <p:spPr bwMode="auto">
          <a:xfrm flipH="1">
            <a:off x="7096125" y="5253038"/>
            <a:ext cx="604838" cy="942975"/>
          </a:xfrm>
          <a:prstGeom prst="line">
            <a:avLst/>
          </a:prstGeom>
          <a:noFill/>
          <a:ln w="19050">
            <a:solidFill>
              <a:srgbClr val="FFBD5B"/>
            </a:solidFill>
            <a:round/>
            <a:headEnd type="triangle" w="med" len="med"/>
            <a:tailEnd type="triangle" w="med" len="me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45120" name="Line 7"/>
          <p:cNvSpPr>
            <a:spLocks noChangeShapeType="1"/>
          </p:cNvSpPr>
          <p:nvPr/>
        </p:nvSpPr>
        <p:spPr bwMode="auto">
          <a:xfrm>
            <a:off x="8080375" y="5373688"/>
            <a:ext cx="536575" cy="463550"/>
          </a:xfrm>
          <a:prstGeom prst="line">
            <a:avLst/>
          </a:prstGeom>
          <a:noFill/>
          <a:ln w="19050">
            <a:solidFill>
              <a:srgbClr val="FFBD5B"/>
            </a:solidFill>
            <a:round/>
            <a:headEnd type="triangle" w="med" len="med"/>
            <a:tailEnd type="triangle" w="med" len="me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45121" name="Line 8"/>
          <p:cNvSpPr>
            <a:spLocks noChangeShapeType="1"/>
          </p:cNvSpPr>
          <p:nvPr/>
        </p:nvSpPr>
        <p:spPr bwMode="auto">
          <a:xfrm flipV="1">
            <a:off x="8139113" y="3725863"/>
            <a:ext cx="992188" cy="933450"/>
          </a:xfrm>
          <a:prstGeom prst="line">
            <a:avLst/>
          </a:prstGeom>
          <a:noFill/>
          <a:ln w="19050">
            <a:solidFill>
              <a:srgbClr val="FFBD5B"/>
            </a:solidFill>
            <a:round/>
            <a:headEnd type="triangle" w="med" len="med"/>
            <a:tailEnd type="triangle" w="med" len="me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45122" name="Line 5"/>
          <p:cNvSpPr>
            <a:spLocks noChangeShapeType="1"/>
          </p:cNvSpPr>
          <p:nvPr/>
        </p:nvSpPr>
        <p:spPr bwMode="auto">
          <a:xfrm flipV="1">
            <a:off x="4838700" y="5168900"/>
            <a:ext cx="2422525" cy="931863"/>
          </a:xfrm>
          <a:prstGeom prst="line">
            <a:avLst/>
          </a:prstGeom>
          <a:noFill/>
          <a:ln w="19050">
            <a:solidFill>
              <a:srgbClr val="FFBD5B"/>
            </a:solidFill>
            <a:round/>
            <a:headEnd type="triangle" w="med" len="med"/>
            <a:tailEnd type="triangle" w="med" len="me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nvGrpSpPr>
          <p:cNvPr id="17" name="Group 67"/>
          <p:cNvGrpSpPr/>
          <p:nvPr/>
        </p:nvGrpSpPr>
        <p:grpSpPr>
          <a:xfrm>
            <a:off x="4022725" y="3902075"/>
            <a:ext cx="1430338" cy="1271588"/>
            <a:chOff x="0" y="0"/>
            <a:chExt cx="1146175" cy="1361680"/>
          </a:xfrm>
        </p:grpSpPr>
        <p:sp>
          <p:nvSpPr>
            <p:cNvPr id="69699" name="Oval 70"/>
            <p:cNvSpPr/>
            <p:nvPr/>
          </p:nvSpPr>
          <p:spPr>
            <a:xfrm>
              <a:off x="0" y="0"/>
              <a:ext cx="1146175" cy="1154113"/>
            </a:xfrm>
            <a:prstGeom prst="ellipse">
              <a:avLst/>
            </a:prstGeom>
            <a:solidFill>
              <a:srgbClr val="EAEAEA">
                <a:alpha val="50195"/>
              </a:srgbClr>
            </a:solidFill>
            <a:ln w="9525">
              <a:noFill/>
            </a:ln>
          </p:spPr>
          <p:txBody>
            <a:bodyPr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pic>
          <p:nvPicPr>
            <p:cNvPr id="69700" name="Picture 72" descr="circuler_1"/>
            <p:cNvPicPr>
              <a:picLocks noChangeAspect="1"/>
            </p:cNvPicPr>
            <p:nvPr/>
          </p:nvPicPr>
          <p:blipFill>
            <a:blip r:embed="rId2"/>
            <a:stretch>
              <a:fillRect/>
            </a:stretch>
          </p:blipFill>
          <p:spPr>
            <a:xfrm>
              <a:off x="34925" y="30163"/>
              <a:ext cx="1072543" cy="1079150"/>
            </a:xfrm>
            <a:prstGeom prst="rect">
              <a:avLst/>
            </a:prstGeom>
            <a:noFill/>
            <a:ln w="9525">
              <a:noFill/>
            </a:ln>
          </p:spPr>
        </p:pic>
        <p:sp>
          <p:nvSpPr>
            <p:cNvPr id="69701" name="Oval 73"/>
            <p:cNvSpPr/>
            <p:nvPr/>
          </p:nvSpPr>
          <p:spPr>
            <a:xfrm>
              <a:off x="34925" y="30163"/>
              <a:ext cx="1079500" cy="1081458"/>
            </a:xfrm>
            <a:prstGeom prst="ellipse">
              <a:avLst/>
            </a:prstGeom>
            <a:solidFill>
              <a:srgbClr val="FFC000"/>
            </a:solidFill>
            <a:ln w="9525">
              <a:noFill/>
            </a:ln>
          </p:spPr>
          <p:txBody>
            <a:bodyPr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nvGrpSpPr>
            <p:cNvPr id="69702" name="Group 72"/>
            <p:cNvGrpSpPr/>
            <p:nvPr/>
          </p:nvGrpSpPr>
          <p:grpSpPr>
            <a:xfrm rot="-3733502" flipH="1" flipV="1">
              <a:off x="356295" y="774995"/>
              <a:ext cx="951904" cy="221466"/>
              <a:chOff x="0" y="0"/>
              <a:chExt cx="899" cy="236"/>
            </a:xfrm>
          </p:grpSpPr>
          <p:grpSp>
            <p:nvGrpSpPr>
              <p:cNvPr id="69703" name="Group 73"/>
              <p:cNvGrpSpPr/>
              <p:nvPr/>
            </p:nvGrpSpPr>
            <p:grpSpPr>
              <a:xfrm>
                <a:off x="0" y="0"/>
                <a:ext cx="742" cy="186"/>
                <a:chOff x="0" y="0"/>
                <a:chExt cx="1118" cy="279"/>
              </a:xfrm>
            </p:grpSpPr>
            <p:sp>
              <p:nvSpPr>
                <p:cNvPr id="69704" name="AutoShape 77"/>
                <p:cNvSpPr/>
                <p:nvPr/>
              </p:nvSpPr>
              <p:spPr>
                <a:xfrm rot="5263130">
                  <a:off x="275"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05" name="AutoShape 78"/>
                <p:cNvSpPr/>
                <p:nvPr/>
              </p:nvSpPr>
              <p:spPr>
                <a:xfrm rot="6078281">
                  <a:off x="411"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06" name="AutoShape 79"/>
                <p:cNvSpPr/>
                <p:nvPr/>
              </p:nvSpPr>
              <p:spPr>
                <a:xfrm rot="6373927">
                  <a:off x="487" y="-272"/>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07" name="AutoShape 80"/>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nvGrpSpPr>
              <p:cNvPr id="69708" name="Group 78"/>
              <p:cNvGrpSpPr/>
              <p:nvPr/>
            </p:nvGrpSpPr>
            <p:grpSpPr>
              <a:xfrm rot="1353540">
                <a:off x="157" y="50"/>
                <a:ext cx="742" cy="186"/>
                <a:chOff x="0" y="0"/>
                <a:chExt cx="1118" cy="279"/>
              </a:xfrm>
            </p:grpSpPr>
            <p:sp>
              <p:nvSpPr>
                <p:cNvPr id="69709" name="AutoShape 82"/>
                <p:cNvSpPr/>
                <p:nvPr/>
              </p:nvSpPr>
              <p:spPr>
                <a:xfrm rot="5263130">
                  <a:off x="275"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10" name="AutoShape 83"/>
                <p:cNvSpPr/>
                <p:nvPr/>
              </p:nvSpPr>
              <p:spPr>
                <a:xfrm rot="6078281">
                  <a:off x="411"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11" name="AutoShape 84"/>
                <p:cNvSpPr/>
                <p:nvPr/>
              </p:nvSpPr>
              <p:spPr>
                <a:xfrm rot="6373927">
                  <a:off x="487" y="-27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12" name="AutoShape 85"/>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grpSp>
          <p:nvGrpSpPr>
            <p:cNvPr id="69713" name="Group 83"/>
            <p:cNvGrpSpPr/>
            <p:nvPr/>
          </p:nvGrpSpPr>
          <p:grpSpPr>
            <a:xfrm rot="-3733502" flipH="1" flipV="1">
              <a:off x="472318" y="789311"/>
              <a:ext cx="842597" cy="193673"/>
              <a:chOff x="0" y="0"/>
              <a:chExt cx="899" cy="236"/>
            </a:xfrm>
          </p:grpSpPr>
          <p:grpSp>
            <p:nvGrpSpPr>
              <p:cNvPr id="69714" name="Group 84"/>
              <p:cNvGrpSpPr/>
              <p:nvPr/>
            </p:nvGrpSpPr>
            <p:grpSpPr>
              <a:xfrm>
                <a:off x="0" y="0"/>
                <a:ext cx="742" cy="186"/>
                <a:chOff x="0" y="0"/>
                <a:chExt cx="1118" cy="279"/>
              </a:xfrm>
            </p:grpSpPr>
            <p:sp>
              <p:nvSpPr>
                <p:cNvPr id="69715" name="AutoShape 88"/>
                <p:cNvSpPr/>
                <p:nvPr/>
              </p:nvSpPr>
              <p:spPr>
                <a:xfrm rot="5263130">
                  <a:off x="275"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16" name="AutoShape 89"/>
                <p:cNvSpPr/>
                <p:nvPr/>
              </p:nvSpPr>
              <p:spPr>
                <a:xfrm rot="6078281">
                  <a:off x="411"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17" name="AutoShape 90"/>
                <p:cNvSpPr/>
                <p:nvPr/>
              </p:nvSpPr>
              <p:spPr>
                <a:xfrm rot="6373927">
                  <a:off x="487" y="-272"/>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18" name="AutoShape 91"/>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nvGrpSpPr>
              <p:cNvPr id="69719" name="Group 89"/>
              <p:cNvGrpSpPr/>
              <p:nvPr/>
            </p:nvGrpSpPr>
            <p:grpSpPr>
              <a:xfrm rot="1353540">
                <a:off x="157" y="50"/>
                <a:ext cx="742" cy="186"/>
                <a:chOff x="0" y="0"/>
                <a:chExt cx="1118" cy="279"/>
              </a:xfrm>
            </p:grpSpPr>
            <p:sp>
              <p:nvSpPr>
                <p:cNvPr id="69720" name="AutoShape 93"/>
                <p:cNvSpPr/>
                <p:nvPr/>
              </p:nvSpPr>
              <p:spPr>
                <a:xfrm rot="5263130">
                  <a:off x="275"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21" name="AutoShape 94"/>
                <p:cNvSpPr/>
                <p:nvPr/>
              </p:nvSpPr>
              <p:spPr>
                <a:xfrm rot="6078281">
                  <a:off x="411"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22" name="AutoShape 95"/>
                <p:cNvSpPr/>
                <p:nvPr/>
              </p:nvSpPr>
              <p:spPr>
                <a:xfrm rot="6373927">
                  <a:off x="487" y="-27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23" name="AutoShape 96"/>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grpSp>
      <p:grpSp>
        <p:nvGrpSpPr>
          <p:cNvPr id="24" name="Group 94"/>
          <p:cNvGrpSpPr/>
          <p:nvPr/>
        </p:nvGrpSpPr>
        <p:grpSpPr>
          <a:xfrm>
            <a:off x="8334375" y="5686425"/>
            <a:ext cx="1430338" cy="1271588"/>
            <a:chOff x="0" y="0"/>
            <a:chExt cx="1146175" cy="1361738"/>
          </a:xfrm>
        </p:grpSpPr>
        <p:sp>
          <p:nvSpPr>
            <p:cNvPr id="69725" name="Oval 70"/>
            <p:cNvSpPr/>
            <p:nvPr/>
          </p:nvSpPr>
          <p:spPr>
            <a:xfrm>
              <a:off x="0" y="0"/>
              <a:ext cx="1146175" cy="1154113"/>
            </a:xfrm>
            <a:prstGeom prst="ellipse">
              <a:avLst/>
            </a:prstGeom>
            <a:solidFill>
              <a:srgbClr val="EAEAEA">
                <a:alpha val="50195"/>
              </a:srgbClr>
            </a:solidFill>
            <a:ln w="9525">
              <a:noFill/>
            </a:ln>
          </p:spPr>
          <p:txBody>
            <a:bodyPr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pic>
          <p:nvPicPr>
            <p:cNvPr id="69726" name="Picture 72" descr="circuler_1"/>
            <p:cNvPicPr>
              <a:picLocks noChangeAspect="1"/>
            </p:cNvPicPr>
            <p:nvPr/>
          </p:nvPicPr>
          <p:blipFill>
            <a:blip r:embed="rId2"/>
            <a:stretch>
              <a:fillRect/>
            </a:stretch>
          </p:blipFill>
          <p:spPr>
            <a:xfrm>
              <a:off x="34925" y="30163"/>
              <a:ext cx="1072543" cy="1079150"/>
            </a:xfrm>
            <a:prstGeom prst="rect">
              <a:avLst/>
            </a:prstGeom>
            <a:noFill/>
            <a:ln w="9525">
              <a:noFill/>
            </a:ln>
          </p:spPr>
        </p:pic>
        <p:sp>
          <p:nvSpPr>
            <p:cNvPr id="69727" name="Oval 73"/>
            <p:cNvSpPr/>
            <p:nvPr/>
          </p:nvSpPr>
          <p:spPr>
            <a:xfrm>
              <a:off x="34925" y="30163"/>
              <a:ext cx="1079500" cy="1081458"/>
            </a:xfrm>
            <a:prstGeom prst="ellipse">
              <a:avLst/>
            </a:prstGeom>
            <a:solidFill>
              <a:srgbClr val="FFC000"/>
            </a:solidFill>
            <a:ln w="9525">
              <a:noFill/>
            </a:ln>
          </p:spPr>
          <p:txBody>
            <a:bodyPr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pic>
          <p:nvPicPr>
            <p:cNvPr id="69728" name="Picture 74" descr="light_shadow1"/>
            <p:cNvPicPr>
              <a:picLocks noChangeAspect="1"/>
            </p:cNvPicPr>
            <p:nvPr/>
          </p:nvPicPr>
          <p:blipFill>
            <a:blip r:embed="rId3"/>
            <a:srcRect t="14285"/>
            <a:stretch>
              <a:fillRect/>
            </a:stretch>
          </p:blipFill>
          <p:spPr>
            <a:xfrm>
              <a:off x="45361" y="75176"/>
              <a:ext cx="790783" cy="675190"/>
            </a:xfrm>
            <a:prstGeom prst="rect">
              <a:avLst/>
            </a:prstGeom>
            <a:noFill/>
            <a:ln w="9525">
              <a:noFill/>
            </a:ln>
          </p:spPr>
        </p:pic>
        <p:grpSp>
          <p:nvGrpSpPr>
            <p:cNvPr id="69729" name="Group 99"/>
            <p:cNvGrpSpPr/>
            <p:nvPr/>
          </p:nvGrpSpPr>
          <p:grpSpPr>
            <a:xfrm rot="-3733502" flipH="1" flipV="1">
              <a:off x="355994" y="774507"/>
              <a:ext cx="952963" cy="221466"/>
              <a:chOff x="0" y="0"/>
              <a:chExt cx="900" cy="236"/>
            </a:xfrm>
          </p:grpSpPr>
          <p:grpSp>
            <p:nvGrpSpPr>
              <p:cNvPr id="69730" name="Group 100"/>
              <p:cNvGrpSpPr/>
              <p:nvPr/>
            </p:nvGrpSpPr>
            <p:grpSpPr>
              <a:xfrm>
                <a:off x="0" y="0"/>
                <a:ext cx="742" cy="186"/>
                <a:chOff x="0" y="0"/>
                <a:chExt cx="1118" cy="279"/>
              </a:xfrm>
            </p:grpSpPr>
            <p:sp>
              <p:nvSpPr>
                <p:cNvPr id="69731" name="AutoShape 77"/>
                <p:cNvSpPr/>
                <p:nvPr/>
              </p:nvSpPr>
              <p:spPr>
                <a:xfrm rot="5263130">
                  <a:off x="275"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32" name="AutoShape 78"/>
                <p:cNvSpPr/>
                <p:nvPr/>
              </p:nvSpPr>
              <p:spPr>
                <a:xfrm rot="6078281">
                  <a:off x="411"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33" name="AutoShape 79"/>
                <p:cNvSpPr/>
                <p:nvPr/>
              </p:nvSpPr>
              <p:spPr>
                <a:xfrm rot="6373927">
                  <a:off x="487" y="-272"/>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34" name="AutoShape 80"/>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nvGrpSpPr>
              <p:cNvPr id="69735" name="Group 105"/>
              <p:cNvGrpSpPr/>
              <p:nvPr/>
            </p:nvGrpSpPr>
            <p:grpSpPr>
              <a:xfrm rot="1353540">
                <a:off x="158" y="50"/>
                <a:ext cx="742" cy="186"/>
                <a:chOff x="0" y="0"/>
                <a:chExt cx="1118" cy="279"/>
              </a:xfrm>
            </p:grpSpPr>
            <p:sp>
              <p:nvSpPr>
                <p:cNvPr id="69736" name="AutoShape 82"/>
                <p:cNvSpPr/>
                <p:nvPr/>
              </p:nvSpPr>
              <p:spPr>
                <a:xfrm rot="5263130">
                  <a:off x="275"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37" name="AutoShape 83"/>
                <p:cNvSpPr/>
                <p:nvPr/>
              </p:nvSpPr>
              <p:spPr>
                <a:xfrm rot="6078281">
                  <a:off x="411"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38" name="AutoShape 84"/>
                <p:cNvSpPr/>
                <p:nvPr/>
              </p:nvSpPr>
              <p:spPr>
                <a:xfrm rot="6373927">
                  <a:off x="487" y="-27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39" name="AutoShape 85"/>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grpSp>
          <p:nvGrpSpPr>
            <p:cNvPr id="69740" name="Group 110"/>
            <p:cNvGrpSpPr/>
            <p:nvPr/>
          </p:nvGrpSpPr>
          <p:grpSpPr>
            <a:xfrm rot="-3733502" flipH="1" flipV="1">
              <a:off x="472066" y="788896"/>
              <a:ext cx="843534" cy="193673"/>
              <a:chOff x="0" y="0"/>
              <a:chExt cx="900" cy="236"/>
            </a:xfrm>
          </p:grpSpPr>
          <p:grpSp>
            <p:nvGrpSpPr>
              <p:cNvPr id="69741" name="Group 111"/>
              <p:cNvGrpSpPr/>
              <p:nvPr/>
            </p:nvGrpSpPr>
            <p:grpSpPr>
              <a:xfrm>
                <a:off x="0" y="0"/>
                <a:ext cx="742" cy="186"/>
                <a:chOff x="0" y="0"/>
                <a:chExt cx="1118" cy="279"/>
              </a:xfrm>
            </p:grpSpPr>
            <p:sp>
              <p:nvSpPr>
                <p:cNvPr id="69742" name="AutoShape 88"/>
                <p:cNvSpPr/>
                <p:nvPr/>
              </p:nvSpPr>
              <p:spPr>
                <a:xfrm rot="5263130">
                  <a:off x="275"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43" name="AutoShape 89"/>
                <p:cNvSpPr/>
                <p:nvPr/>
              </p:nvSpPr>
              <p:spPr>
                <a:xfrm rot="6078281">
                  <a:off x="411"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44" name="AutoShape 90"/>
                <p:cNvSpPr/>
                <p:nvPr/>
              </p:nvSpPr>
              <p:spPr>
                <a:xfrm rot="6373927">
                  <a:off x="487" y="-272"/>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45" name="AutoShape 91"/>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nvGrpSpPr>
              <p:cNvPr id="69746" name="Group 116"/>
              <p:cNvGrpSpPr/>
              <p:nvPr/>
            </p:nvGrpSpPr>
            <p:grpSpPr>
              <a:xfrm rot="1353540">
                <a:off x="158" y="50"/>
                <a:ext cx="742" cy="186"/>
                <a:chOff x="0" y="0"/>
                <a:chExt cx="1118" cy="279"/>
              </a:xfrm>
            </p:grpSpPr>
            <p:sp>
              <p:nvSpPr>
                <p:cNvPr id="69747" name="AutoShape 93"/>
                <p:cNvSpPr/>
                <p:nvPr/>
              </p:nvSpPr>
              <p:spPr>
                <a:xfrm rot="5263130">
                  <a:off x="275"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48" name="AutoShape 94"/>
                <p:cNvSpPr/>
                <p:nvPr/>
              </p:nvSpPr>
              <p:spPr>
                <a:xfrm rot="6078281">
                  <a:off x="411"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49" name="AutoShape 95"/>
                <p:cNvSpPr/>
                <p:nvPr/>
              </p:nvSpPr>
              <p:spPr>
                <a:xfrm rot="6373927">
                  <a:off x="487" y="-27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50" name="AutoShape 96"/>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grpSp>
      <p:grpSp>
        <p:nvGrpSpPr>
          <p:cNvPr id="31" name="Group 121"/>
          <p:cNvGrpSpPr/>
          <p:nvPr/>
        </p:nvGrpSpPr>
        <p:grpSpPr>
          <a:xfrm>
            <a:off x="5962650" y="5651500"/>
            <a:ext cx="1573213" cy="1273175"/>
            <a:chOff x="0" y="0"/>
            <a:chExt cx="1146175" cy="1361499"/>
          </a:xfrm>
        </p:grpSpPr>
        <p:sp>
          <p:nvSpPr>
            <p:cNvPr id="69752" name="Oval 70"/>
            <p:cNvSpPr/>
            <p:nvPr/>
          </p:nvSpPr>
          <p:spPr>
            <a:xfrm>
              <a:off x="0" y="0"/>
              <a:ext cx="1146175" cy="1154113"/>
            </a:xfrm>
            <a:prstGeom prst="ellipse">
              <a:avLst/>
            </a:prstGeom>
            <a:solidFill>
              <a:srgbClr val="EAEAEA">
                <a:alpha val="50195"/>
              </a:srgbClr>
            </a:solidFill>
            <a:ln w="9525">
              <a:noFill/>
            </a:ln>
          </p:spPr>
          <p:txBody>
            <a:bodyPr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pic>
          <p:nvPicPr>
            <p:cNvPr id="69753" name="Picture 72" descr="circuler_1"/>
            <p:cNvPicPr>
              <a:picLocks noChangeAspect="1"/>
            </p:cNvPicPr>
            <p:nvPr/>
          </p:nvPicPr>
          <p:blipFill>
            <a:blip r:embed="rId2"/>
            <a:stretch>
              <a:fillRect/>
            </a:stretch>
          </p:blipFill>
          <p:spPr>
            <a:xfrm>
              <a:off x="34925" y="30163"/>
              <a:ext cx="1072543" cy="1079150"/>
            </a:xfrm>
            <a:prstGeom prst="rect">
              <a:avLst/>
            </a:prstGeom>
            <a:noFill/>
            <a:ln w="9525">
              <a:noFill/>
            </a:ln>
          </p:spPr>
        </p:pic>
        <p:sp>
          <p:nvSpPr>
            <p:cNvPr id="69754" name="Oval 73"/>
            <p:cNvSpPr/>
            <p:nvPr/>
          </p:nvSpPr>
          <p:spPr>
            <a:xfrm>
              <a:off x="34925" y="30163"/>
              <a:ext cx="1079500" cy="1081458"/>
            </a:xfrm>
            <a:prstGeom prst="ellipse">
              <a:avLst/>
            </a:prstGeom>
            <a:solidFill>
              <a:srgbClr val="DEA900"/>
            </a:solidFill>
            <a:ln w="9525">
              <a:noFill/>
            </a:ln>
          </p:spPr>
          <p:txBody>
            <a:bodyPr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pic>
          <p:nvPicPr>
            <p:cNvPr id="69755" name="Picture 74" descr="light_shadow1"/>
            <p:cNvPicPr>
              <a:picLocks noChangeAspect="1"/>
            </p:cNvPicPr>
            <p:nvPr/>
          </p:nvPicPr>
          <p:blipFill>
            <a:blip r:embed="rId3"/>
            <a:srcRect t="14285"/>
            <a:stretch>
              <a:fillRect/>
            </a:stretch>
          </p:blipFill>
          <p:spPr>
            <a:xfrm>
              <a:off x="45361" y="75176"/>
              <a:ext cx="790783" cy="675190"/>
            </a:xfrm>
            <a:prstGeom prst="rect">
              <a:avLst/>
            </a:prstGeom>
            <a:noFill/>
            <a:ln w="9525">
              <a:noFill/>
            </a:ln>
          </p:spPr>
        </p:pic>
        <p:grpSp>
          <p:nvGrpSpPr>
            <p:cNvPr id="69756" name="Group 126"/>
            <p:cNvGrpSpPr/>
            <p:nvPr/>
          </p:nvGrpSpPr>
          <p:grpSpPr>
            <a:xfrm rot="-3733502" flipH="1" flipV="1">
              <a:off x="356559" y="775443"/>
              <a:ext cx="950845" cy="221466"/>
              <a:chOff x="0" y="0"/>
              <a:chExt cx="898" cy="236"/>
            </a:xfrm>
          </p:grpSpPr>
          <p:grpSp>
            <p:nvGrpSpPr>
              <p:cNvPr id="69757" name="Group 127"/>
              <p:cNvGrpSpPr/>
              <p:nvPr/>
            </p:nvGrpSpPr>
            <p:grpSpPr>
              <a:xfrm>
                <a:off x="0" y="0"/>
                <a:ext cx="742" cy="186"/>
                <a:chOff x="0" y="0"/>
                <a:chExt cx="1118" cy="279"/>
              </a:xfrm>
            </p:grpSpPr>
            <p:sp>
              <p:nvSpPr>
                <p:cNvPr id="69758" name="AutoShape 77"/>
                <p:cNvSpPr/>
                <p:nvPr/>
              </p:nvSpPr>
              <p:spPr>
                <a:xfrm rot="5263130">
                  <a:off x="275"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59" name="AutoShape 78"/>
                <p:cNvSpPr/>
                <p:nvPr/>
              </p:nvSpPr>
              <p:spPr>
                <a:xfrm rot="6078281">
                  <a:off x="411"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60" name="AutoShape 79"/>
                <p:cNvSpPr/>
                <p:nvPr/>
              </p:nvSpPr>
              <p:spPr>
                <a:xfrm rot="6373927">
                  <a:off x="487" y="-272"/>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61" name="AutoShape 80"/>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nvGrpSpPr>
              <p:cNvPr id="69762" name="Group 132"/>
              <p:cNvGrpSpPr/>
              <p:nvPr/>
            </p:nvGrpSpPr>
            <p:grpSpPr>
              <a:xfrm rot="1353540">
                <a:off x="156" y="50"/>
                <a:ext cx="742" cy="186"/>
                <a:chOff x="0" y="0"/>
                <a:chExt cx="1118" cy="279"/>
              </a:xfrm>
            </p:grpSpPr>
            <p:sp>
              <p:nvSpPr>
                <p:cNvPr id="69763" name="AutoShape 82"/>
                <p:cNvSpPr/>
                <p:nvPr/>
              </p:nvSpPr>
              <p:spPr>
                <a:xfrm rot="5263130">
                  <a:off x="275"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64" name="AutoShape 83"/>
                <p:cNvSpPr/>
                <p:nvPr/>
              </p:nvSpPr>
              <p:spPr>
                <a:xfrm rot="6078281">
                  <a:off x="411"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65" name="AutoShape 84"/>
                <p:cNvSpPr/>
                <p:nvPr/>
              </p:nvSpPr>
              <p:spPr>
                <a:xfrm rot="6373927">
                  <a:off x="487" y="-27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66" name="AutoShape 85"/>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grpSp>
          <p:nvGrpSpPr>
            <p:cNvPr id="69767" name="Group 137"/>
            <p:cNvGrpSpPr/>
            <p:nvPr/>
          </p:nvGrpSpPr>
          <p:grpSpPr>
            <a:xfrm rot="-3733502" flipH="1" flipV="1">
              <a:off x="472569" y="789726"/>
              <a:ext cx="841660" cy="193673"/>
              <a:chOff x="0" y="0"/>
              <a:chExt cx="898" cy="236"/>
            </a:xfrm>
          </p:grpSpPr>
          <p:grpSp>
            <p:nvGrpSpPr>
              <p:cNvPr id="69768" name="Group 138"/>
              <p:cNvGrpSpPr/>
              <p:nvPr/>
            </p:nvGrpSpPr>
            <p:grpSpPr>
              <a:xfrm>
                <a:off x="0" y="0"/>
                <a:ext cx="742" cy="186"/>
                <a:chOff x="0" y="0"/>
                <a:chExt cx="1118" cy="279"/>
              </a:xfrm>
            </p:grpSpPr>
            <p:sp>
              <p:nvSpPr>
                <p:cNvPr id="69769" name="AutoShape 88"/>
                <p:cNvSpPr/>
                <p:nvPr/>
              </p:nvSpPr>
              <p:spPr>
                <a:xfrm rot="5263130">
                  <a:off x="275"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70" name="AutoShape 89"/>
                <p:cNvSpPr/>
                <p:nvPr/>
              </p:nvSpPr>
              <p:spPr>
                <a:xfrm rot="6078281">
                  <a:off x="411"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71" name="AutoShape 90"/>
                <p:cNvSpPr/>
                <p:nvPr/>
              </p:nvSpPr>
              <p:spPr>
                <a:xfrm rot="6373927">
                  <a:off x="487" y="-272"/>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72" name="AutoShape 91"/>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nvGrpSpPr>
              <p:cNvPr id="69773" name="Group 143"/>
              <p:cNvGrpSpPr/>
              <p:nvPr/>
            </p:nvGrpSpPr>
            <p:grpSpPr>
              <a:xfrm rot="1353540">
                <a:off x="156" y="50"/>
                <a:ext cx="742" cy="186"/>
                <a:chOff x="0" y="0"/>
                <a:chExt cx="1118" cy="279"/>
              </a:xfrm>
            </p:grpSpPr>
            <p:sp>
              <p:nvSpPr>
                <p:cNvPr id="69774" name="AutoShape 93"/>
                <p:cNvSpPr/>
                <p:nvPr/>
              </p:nvSpPr>
              <p:spPr>
                <a:xfrm rot="5263130">
                  <a:off x="275"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75" name="AutoShape 94"/>
                <p:cNvSpPr/>
                <p:nvPr/>
              </p:nvSpPr>
              <p:spPr>
                <a:xfrm rot="6078281">
                  <a:off x="411"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76" name="AutoShape 95"/>
                <p:cNvSpPr/>
                <p:nvPr/>
              </p:nvSpPr>
              <p:spPr>
                <a:xfrm rot="6373927">
                  <a:off x="487" y="-27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77" name="AutoShape 96"/>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grpSp>
      <p:grpSp>
        <p:nvGrpSpPr>
          <p:cNvPr id="45064" name="Group 148"/>
          <p:cNvGrpSpPr/>
          <p:nvPr/>
        </p:nvGrpSpPr>
        <p:grpSpPr>
          <a:xfrm>
            <a:off x="6594475" y="2565400"/>
            <a:ext cx="1430338" cy="1273175"/>
            <a:chOff x="0" y="0"/>
            <a:chExt cx="1146175" cy="1361680"/>
          </a:xfrm>
        </p:grpSpPr>
        <p:sp>
          <p:nvSpPr>
            <p:cNvPr id="69779" name="Oval 70"/>
            <p:cNvSpPr/>
            <p:nvPr/>
          </p:nvSpPr>
          <p:spPr>
            <a:xfrm>
              <a:off x="0" y="0"/>
              <a:ext cx="1146175" cy="1154113"/>
            </a:xfrm>
            <a:prstGeom prst="ellipse">
              <a:avLst/>
            </a:prstGeom>
            <a:solidFill>
              <a:srgbClr val="EAEAEA">
                <a:alpha val="50195"/>
              </a:srgbClr>
            </a:solidFill>
            <a:ln w="9525">
              <a:noFill/>
            </a:ln>
          </p:spPr>
          <p:txBody>
            <a:bodyPr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pic>
          <p:nvPicPr>
            <p:cNvPr id="69780" name="Picture 72" descr="circuler_1"/>
            <p:cNvPicPr>
              <a:picLocks noChangeAspect="1"/>
            </p:cNvPicPr>
            <p:nvPr/>
          </p:nvPicPr>
          <p:blipFill>
            <a:blip r:embed="rId2"/>
            <a:stretch>
              <a:fillRect/>
            </a:stretch>
          </p:blipFill>
          <p:spPr>
            <a:xfrm>
              <a:off x="34925" y="30163"/>
              <a:ext cx="1072543" cy="1079150"/>
            </a:xfrm>
            <a:prstGeom prst="rect">
              <a:avLst/>
            </a:prstGeom>
            <a:noFill/>
            <a:ln w="9525">
              <a:noFill/>
            </a:ln>
          </p:spPr>
        </p:pic>
        <p:sp>
          <p:nvSpPr>
            <p:cNvPr id="69781" name="Oval 73"/>
            <p:cNvSpPr/>
            <p:nvPr/>
          </p:nvSpPr>
          <p:spPr>
            <a:xfrm>
              <a:off x="34925" y="30163"/>
              <a:ext cx="1079500" cy="1081458"/>
            </a:xfrm>
            <a:prstGeom prst="ellipse">
              <a:avLst/>
            </a:prstGeom>
            <a:solidFill>
              <a:srgbClr val="DEA900"/>
            </a:solidFill>
            <a:ln w="9525">
              <a:noFill/>
            </a:ln>
          </p:spPr>
          <p:txBody>
            <a:bodyPr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pic>
          <p:nvPicPr>
            <p:cNvPr id="69782" name="Picture 74" descr="light_shadow1"/>
            <p:cNvPicPr>
              <a:picLocks noChangeAspect="1"/>
            </p:cNvPicPr>
            <p:nvPr/>
          </p:nvPicPr>
          <p:blipFill>
            <a:blip r:embed="rId3"/>
            <a:srcRect t="14285"/>
            <a:stretch>
              <a:fillRect/>
            </a:stretch>
          </p:blipFill>
          <p:spPr>
            <a:xfrm>
              <a:off x="45361" y="75176"/>
              <a:ext cx="790783" cy="675190"/>
            </a:xfrm>
            <a:prstGeom prst="rect">
              <a:avLst/>
            </a:prstGeom>
            <a:noFill/>
            <a:ln w="9525">
              <a:noFill/>
            </a:ln>
          </p:spPr>
        </p:pic>
        <p:grpSp>
          <p:nvGrpSpPr>
            <p:cNvPr id="69783" name="Group 153"/>
            <p:cNvGrpSpPr/>
            <p:nvPr/>
          </p:nvGrpSpPr>
          <p:grpSpPr>
            <a:xfrm rot="-3733502" flipH="1" flipV="1">
              <a:off x="356295" y="774995"/>
              <a:ext cx="951904" cy="221466"/>
              <a:chOff x="0" y="0"/>
              <a:chExt cx="899" cy="236"/>
            </a:xfrm>
          </p:grpSpPr>
          <p:grpSp>
            <p:nvGrpSpPr>
              <p:cNvPr id="69784" name="Group 154"/>
              <p:cNvGrpSpPr/>
              <p:nvPr/>
            </p:nvGrpSpPr>
            <p:grpSpPr>
              <a:xfrm>
                <a:off x="0" y="0"/>
                <a:ext cx="742" cy="186"/>
                <a:chOff x="0" y="0"/>
                <a:chExt cx="1118" cy="279"/>
              </a:xfrm>
            </p:grpSpPr>
            <p:sp>
              <p:nvSpPr>
                <p:cNvPr id="69785" name="AutoShape 77"/>
                <p:cNvSpPr/>
                <p:nvPr/>
              </p:nvSpPr>
              <p:spPr>
                <a:xfrm rot="5263130">
                  <a:off x="275"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86" name="AutoShape 78"/>
                <p:cNvSpPr/>
                <p:nvPr/>
              </p:nvSpPr>
              <p:spPr>
                <a:xfrm rot="6078281">
                  <a:off x="411"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87" name="AutoShape 79"/>
                <p:cNvSpPr/>
                <p:nvPr/>
              </p:nvSpPr>
              <p:spPr>
                <a:xfrm rot="6373927">
                  <a:off x="487" y="-272"/>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88" name="AutoShape 80"/>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nvGrpSpPr>
              <p:cNvPr id="69789" name="Group 159"/>
              <p:cNvGrpSpPr/>
              <p:nvPr/>
            </p:nvGrpSpPr>
            <p:grpSpPr>
              <a:xfrm rot="1353540">
                <a:off x="157" y="50"/>
                <a:ext cx="742" cy="186"/>
                <a:chOff x="0" y="0"/>
                <a:chExt cx="1118" cy="279"/>
              </a:xfrm>
            </p:grpSpPr>
            <p:sp>
              <p:nvSpPr>
                <p:cNvPr id="69790" name="AutoShape 82"/>
                <p:cNvSpPr/>
                <p:nvPr/>
              </p:nvSpPr>
              <p:spPr>
                <a:xfrm rot="5263130">
                  <a:off x="275"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91" name="AutoShape 83"/>
                <p:cNvSpPr/>
                <p:nvPr/>
              </p:nvSpPr>
              <p:spPr>
                <a:xfrm rot="6078281">
                  <a:off x="411"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92" name="AutoShape 84"/>
                <p:cNvSpPr/>
                <p:nvPr/>
              </p:nvSpPr>
              <p:spPr>
                <a:xfrm rot="6373927">
                  <a:off x="487" y="-27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93" name="AutoShape 85"/>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grpSp>
          <p:nvGrpSpPr>
            <p:cNvPr id="69794" name="Group 164"/>
            <p:cNvGrpSpPr/>
            <p:nvPr/>
          </p:nvGrpSpPr>
          <p:grpSpPr>
            <a:xfrm rot="-3733502" flipH="1" flipV="1">
              <a:off x="472321" y="789308"/>
              <a:ext cx="842596" cy="193673"/>
              <a:chOff x="0" y="0"/>
              <a:chExt cx="899" cy="236"/>
            </a:xfrm>
          </p:grpSpPr>
          <p:grpSp>
            <p:nvGrpSpPr>
              <p:cNvPr id="69795" name="Group 165"/>
              <p:cNvGrpSpPr/>
              <p:nvPr/>
            </p:nvGrpSpPr>
            <p:grpSpPr>
              <a:xfrm>
                <a:off x="0" y="0"/>
                <a:ext cx="742" cy="186"/>
                <a:chOff x="0" y="0"/>
                <a:chExt cx="1118" cy="279"/>
              </a:xfrm>
            </p:grpSpPr>
            <p:sp>
              <p:nvSpPr>
                <p:cNvPr id="69796" name="AutoShape 88"/>
                <p:cNvSpPr/>
                <p:nvPr/>
              </p:nvSpPr>
              <p:spPr>
                <a:xfrm rot="5263130">
                  <a:off x="275"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97" name="AutoShape 89"/>
                <p:cNvSpPr/>
                <p:nvPr/>
              </p:nvSpPr>
              <p:spPr>
                <a:xfrm rot="6078281">
                  <a:off x="411"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98" name="AutoShape 90"/>
                <p:cNvSpPr/>
                <p:nvPr/>
              </p:nvSpPr>
              <p:spPr>
                <a:xfrm rot="6373927">
                  <a:off x="487" y="-272"/>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799" name="AutoShape 91"/>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nvGrpSpPr>
              <p:cNvPr id="69800" name="Group 170"/>
              <p:cNvGrpSpPr/>
              <p:nvPr/>
            </p:nvGrpSpPr>
            <p:grpSpPr>
              <a:xfrm rot="1353540">
                <a:off x="157" y="50"/>
                <a:ext cx="742" cy="186"/>
                <a:chOff x="0" y="0"/>
                <a:chExt cx="1118" cy="279"/>
              </a:xfrm>
            </p:grpSpPr>
            <p:sp>
              <p:nvSpPr>
                <p:cNvPr id="69801" name="AutoShape 93"/>
                <p:cNvSpPr/>
                <p:nvPr/>
              </p:nvSpPr>
              <p:spPr>
                <a:xfrm rot="5263130">
                  <a:off x="275"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02" name="AutoShape 94"/>
                <p:cNvSpPr/>
                <p:nvPr/>
              </p:nvSpPr>
              <p:spPr>
                <a:xfrm rot="6078281">
                  <a:off x="411"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03" name="AutoShape 95"/>
                <p:cNvSpPr/>
                <p:nvPr/>
              </p:nvSpPr>
              <p:spPr>
                <a:xfrm rot="6373927">
                  <a:off x="487" y="-27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04" name="AutoShape 96"/>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grpSp>
      <p:grpSp>
        <p:nvGrpSpPr>
          <p:cNvPr id="45071" name="Group 175"/>
          <p:cNvGrpSpPr/>
          <p:nvPr/>
        </p:nvGrpSpPr>
        <p:grpSpPr>
          <a:xfrm>
            <a:off x="4089400" y="5373688"/>
            <a:ext cx="1430338" cy="1273175"/>
            <a:chOff x="0" y="0"/>
            <a:chExt cx="1146175" cy="1361680"/>
          </a:xfrm>
        </p:grpSpPr>
        <p:sp>
          <p:nvSpPr>
            <p:cNvPr id="69806" name="Oval 70"/>
            <p:cNvSpPr/>
            <p:nvPr/>
          </p:nvSpPr>
          <p:spPr>
            <a:xfrm>
              <a:off x="0" y="0"/>
              <a:ext cx="1146175" cy="1154113"/>
            </a:xfrm>
            <a:prstGeom prst="ellipse">
              <a:avLst/>
            </a:prstGeom>
            <a:solidFill>
              <a:srgbClr val="EAEAEA">
                <a:alpha val="50195"/>
              </a:srgbClr>
            </a:solidFill>
            <a:ln w="9525">
              <a:noFill/>
            </a:ln>
          </p:spPr>
          <p:txBody>
            <a:bodyPr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pic>
          <p:nvPicPr>
            <p:cNvPr id="69807" name="Picture 72" descr="circuler_1"/>
            <p:cNvPicPr>
              <a:picLocks noChangeAspect="1"/>
            </p:cNvPicPr>
            <p:nvPr/>
          </p:nvPicPr>
          <p:blipFill>
            <a:blip r:embed="rId2"/>
            <a:stretch>
              <a:fillRect/>
            </a:stretch>
          </p:blipFill>
          <p:spPr>
            <a:xfrm>
              <a:off x="34925" y="30163"/>
              <a:ext cx="1072543" cy="1079150"/>
            </a:xfrm>
            <a:prstGeom prst="rect">
              <a:avLst/>
            </a:prstGeom>
            <a:noFill/>
            <a:ln w="9525">
              <a:noFill/>
            </a:ln>
          </p:spPr>
        </p:pic>
        <p:sp>
          <p:nvSpPr>
            <p:cNvPr id="69808" name="Oval 73"/>
            <p:cNvSpPr/>
            <p:nvPr/>
          </p:nvSpPr>
          <p:spPr>
            <a:xfrm>
              <a:off x="34925" y="30163"/>
              <a:ext cx="1079500" cy="1081458"/>
            </a:xfrm>
            <a:prstGeom prst="ellipse">
              <a:avLst/>
            </a:prstGeom>
            <a:solidFill>
              <a:srgbClr val="D2CD00"/>
            </a:solidFill>
            <a:ln w="9525">
              <a:noFill/>
            </a:ln>
          </p:spPr>
          <p:txBody>
            <a:bodyPr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pic>
          <p:nvPicPr>
            <p:cNvPr id="69809" name="Picture 74" descr="light_shadow1"/>
            <p:cNvPicPr>
              <a:picLocks noChangeAspect="1"/>
            </p:cNvPicPr>
            <p:nvPr/>
          </p:nvPicPr>
          <p:blipFill>
            <a:blip r:embed="rId3"/>
            <a:srcRect t="14285"/>
            <a:stretch>
              <a:fillRect/>
            </a:stretch>
          </p:blipFill>
          <p:spPr>
            <a:xfrm>
              <a:off x="45361" y="75176"/>
              <a:ext cx="790783" cy="675190"/>
            </a:xfrm>
            <a:prstGeom prst="rect">
              <a:avLst/>
            </a:prstGeom>
            <a:noFill/>
            <a:ln w="9525">
              <a:noFill/>
            </a:ln>
          </p:spPr>
        </p:pic>
        <p:grpSp>
          <p:nvGrpSpPr>
            <p:cNvPr id="69810" name="Group 180"/>
            <p:cNvGrpSpPr/>
            <p:nvPr/>
          </p:nvGrpSpPr>
          <p:grpSpPr>
            <a:xfrm rot="-3733502" flipH="1" flipV="1">
              <a:off x="355730" y="774059"/>
              <a:ext cx="954022" cy="221466"/>
              <a:chOff x="0" y="0"/>
              <a:chExt cx="901" cy="236"/>
            </a:xfrm>
          </p:grpSpPr>
          <p:grpSp>
            <p:nvGrpSpPr>
              <p:cNvPr id="69811" name="Group 181"/>
              <p:cNvGrpSpPr/>
              <p:nvPr/>
            </p:nvGrpSpPr>
            <p:grpSpPr>
              <a:xfrm>
                <a:off x="0" y="0"/>
                <a:ext cx="742" cy="186"/>
                <a:chOff x="0" y="0"/>
                <a:chExt cx="1118" cy="279"/>
              </a:xfrm>
            </p:grpSpPr>
            <p:sp>
              <p:nvSpPr>
                <p:cNvPr id="69812" name="AutoShape 77"/>
                <p:cNvSpPr/>
                <p:nvPr/>
              </p:nvSpPr>
              <p:spPr>
                <a:xfrm rot="5263130">
                  <a:off x="275"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13" name="AutoShape 78"/>
                <p:cNvSpPr/>
                <p:nvPr/>
              </p:nvSpPr>
              <p:spPr>
                <a:xfrm rot="6078281">
                  <a:off x="411"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14" name="AutoShape 79"/>
                <p:cNvSpPr/>
                <p:nvPr/>
              </p:nvSpPr>
              <p:spPr>
                <a:xfrm rot="6373927">
                  <a:off x="487" y="-272"/>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15" name="AutoShape 80"/>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nvGrpSpPr>
              <p:cNvPr id="69816" name="Group 186"/>
              <p:cNvGrpSpPr/>
              <p:nvPr/>
            </p:nvGrpSpPr>
            <p:grpSpPr>
              <a:xfrm rot="1353540">
                <a:off x="159" y="50"/>
                <a:ext cx="742" cy="186"/>
                <a:chOff x="0" y="0"/>
                <a:chExt cx="1118" cy="279"/>
              </a:xfrm>
            </p:grpSpPr>
            <p:sp>
              <p:nvSpPr>
                <p:cNvPr id="69817" name="AutoShape 82"/>
                <p:cNvSpPr/>
                <p:nvPr/>
              </p:nvSpPr>
              <p:spPr>
                <a:xfrm rot="5263130">
                  <a:off x="275"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18" name="AutoShape 83"/>
                <p:cNvSpPr/>
                <p:nvPr/>
              </p:nvSpPr>
              <p:spPr>
                <a:xfrm rot="6078281">
                  <a:off x="411"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19" name="AutoShape 84"/>
                <p:cNvSpPr/>
                <p:nvPr/>
              </p:nvSpPr>
              <p:spPr>
                <a:xfrm rot="6373927">
                  <a:off x="487" y="-27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20" name="AutoShape 85"/>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grpSp>
          <p:nvGrpSpPr>
            <p:cNvPr id="69821" name="Group 191"/>
            <p:cNvGrpSpPr/>
            <p:nvPr/>
          </p:nvGrpSpPr>
          <p:grpSpPr>
            <a:xfrm rot="-3733502" flipH="1" flipV="1">
              <a:off x="471817" y="788481"/>
              <a:ext cx="844471" cy="193673"/>
              <a:chOff x="0" y="0"/>
              <a:chExt cx="901" cy="236"/>
            </a:xfrm>
          </p:grpSpPr>
          <p:grpSp>
            <p:nvGrpSpPr>
              <p:cNvPr id="69822" name="Group 192"/>
              <p:cNvGrpSpPr/>
              <p:nvPr/>
            </p:nvGrpSpPr>
            <p:grpSpPr>
              <a:xfrm>
                <a:off x="0" y="0"/>
                <a:ext cx="742" cy="186"/>
                <a:chOff x="0" y="0"/>
                <a:chExt cx="1118" cy="279"/>
              </a:xfrm>
            </p:grpSpPr>
            <p:sp>
              <p:nvSpPr>
                <p:cNvPr id="69823" name="AutoShape 88"/>
                <p:cNvSpPr/>
                <p:nvPr/>
              </p:nvSpPr>
              <p:spPr>
                <a:xfrm rot="5263130">
                  <a:off x="275"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24" name="AutoShape 89"/>
                <p:cNvSpPr/>
                <p:nvPr/>
              </p:nvSpPr>
              <p:spPr>
                <a:xfrm rot="6078281">
                  <a:off x="411"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25" name="AutoShape 90"/>
                <p:cNvSpPr/>
                <p:nvPr/>
              </p:nvSpPr>
              <p:spPr>
                <a:xfrm rot="6373927">
                  <a:off x="487" y="-272"/>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26" name="AutoShape 91"/>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nvGrpSpPr>
              <p:cNvPr id="69827" name="Group 197"/>
              <p:cNvGrpSpPr/>
              <p:nvPr/>
            </p:nvGrpSpPr>
            <p:grpSpPr>
              <a:xfrm rot="1353540">
                <a:off x="159" y="50"/>
                <a:ext cx="742" cy="186"/>
                <a:chOff x="0" y="0"/>
                <a:chExt cx="1118" cy="279"/>
              </a:xfrm>
            </p:grpSpPr>
            <p:sp>
              <p:nvSpPr>
                <p:cNvPr id="69828" name="AutoShape 93"/>
                <p:cNvSpPr/>
                <p:nvPr/>
              </p:nvSpPr>
              <p:spPr>
                <a:xfrm rot="5263130">
                  <a:off x="275"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29" name="AutoShape 94"/>
                <p:cNvSpPr/>
                <p:nvPr/>
              </p:nvSpPr>
              <p:spPr>
                <a:xfrm rot="6078281">
                  <a:off x="411"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30" name="AutoShape 95"/>
                <p:cNvSpPr/>
                <p:nvPr/>
              </p:nvSpPr>
              <p:spPr>
                <a:xfrm rot="6373927">
                  <a:off x="487" y="-27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31" name="AutoShape 96"/>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grpSp>
      <p:sp>
        <p:nvSpPr>
          <p:cNvPr id="45258" name="TextBox 35"/>
          <p:cNvSpPr txBox="1"/>
          <p:nvPr/>
        </p:nvSpPr>
        <p:spPr>
          <a:xfrm>
            <a:off x="4065588" y="4178300"/>
            <a:ext cx="1292225" cy="521970"/>
          </a:xfrm>
          <a:prstGeom prst="rect">
            <a:avLst/>
          </a:prstGeom>
          <a:noFill/>
          <a:ln w="9525">
            <a:noFill/>
          </a:ln>
        </p:spPr>
        <p:txBody>
          <a:bodyPr anchor="t" anchorCtr="0">
            <a:spAutoFit/>
          </a:bodyPr>
          <a:p>
            <a:r>
              <a:rPr lang="zh-CN" altLang="en-US" sz="2800" b="1" dirty="0">
                <a:solidFill>
                  <a:srgbClr val="000000"/>
                </a:solidFill>
                <a:latin typeface="Arial" panose="020B0604020202020204" pitchFamily="34" charset="0"/>
                <a:ea typeface="黑体" panose="02010609060101010101" pitchFamily="49" charset="-122"/>
              </a:rPr>
              <a:t>明晰性</a:t>
            </a:r>
            <a:endParaRPr lang="zh-CN" altLang="en-US" sz="2800" b="1" dirty="0">
              <a:solidFill>
                <a:srgbClr val="000000"/>
              </a:solidFill>
              <a:latin typeface="Arial" panose="020B0604020202020204" pitchFamily="34" charset="0"/>
              <a:ea typeface="黑体" panose="02010609060101010101" pitchFamily="49" charset="-122"/>
            </a:endParaRPr>
          </a:p>
        </p:txBody>
      </p:sp>
      <p:sp>
        <p:nvSpPr>
          <p:cNvPr id="45259" name="TextBox 36"/>
          <p:cNvSpPr txBox="1"/>
          <p:nvPr/>
        </p:nvSpPr>
        <p:spPr>
          <a:xfrm>
            <a:off x="6672263" y="2828925"/>
            <a:ext cx="1385887" cy="521970"/>
          </a:xfrm>
          <a:prstGeom prst="rect">
            <a:avLst/>
          </a:prstGeom>
          <a:noFill/>
          <a:ln w="9525">
            <a:noFill/>
          </a:ln>
        </p:spPr>
        <p:txBody>
          <a:bodyPr anchor="t" anchorCtr="0">
            <a:spAutoFit/>
          </a:bodyPr>
          <a:p>
            <a:pPr eaLnBrk="0" hangingPunct="0"/>
            <a:r>
              <a:rPr lang="zh-CN" altLang="en-US" sz="2800" b="1" dirty="0">
                <a:solidFill>
                  <a:srgbClr val="000000"/>
                </a:solidFill>
                <a:latin typeface="Arial" panose="020B0604020202020204" pitchFamily="34" charset="0"/>
                <a:ea typeface="黑体" panose="02010609060101010101" pitchFamily="49" charset="-122"/>
              </a:rPr>
              <a:t>可靠性</a:t>
            </a:r>
            <a:endParaRPr lang="zh-CN" altLang="en-US" sz="2800" b="1" dirty="0">
              <a:solidFill>
                <a:srgbClr val="000000"/>
              </a:solidFill>
              <a:latin typeface="微软雅黑" panose="020B0503020204020204" pitchFamily="49" charset="-122"/>
              <a:ea typeface="黑体" panose="02010609060101010101" pitchFamily="49" charset="-122"/>
            </a:endParaRPr>
          </a:p>
        </p:txBody>
      </p:sp>
      <p:sp>
        <p:nvSpPr>
          <p:cNvPr id="45260" name="TextBox 37"/>
          <p:cNvSpPr txBox="1"/>
          <p:nvPr/>
        </p:nvSpPr>
        <p:spPr>
          <a:xfrm>
            <a:off x="8748713" y="3189288"/>
            <a:ext cx="1314450" cy="521970"/>
          </a:xfrm>
          <a:prstGeom prst="rect">
            <a:avLst/>
          </a:prstGeom>
          <a:noFill/>
          <a:ln w="9525">
            <a:noFill/>
          </a:ln>
        </p:spPr>
        <p:txBody>
          <a:bodyPr anchor="t" anchorCtr="0">
            <a:spAutoFit/>
          </a:bodyPr>
          <a:p>
            <a:pPr algn="ctr"/>
            <a:r>
              <a:rPr lang="zh-CN" altLang="en-US" sz="2800" b="1" dirty="0">
                <a:solidFill>
                  <a:srgbClr val="000000"/>
                </a:solidFill>
                <a:latin typeface="Arial" panose="020B0604020202020204" pitchFamily="34" charset="0"/>
                <a:ea typeface="黑体" panose="02010609060101010101" pitchFamily="49" charset="-122"/>
              </a:rPr>
              <a:t>及时性</a:t>
            </a:r>
            <a:endParaRPr lang="zh-CN" altLang="en-US" sz="2800" b="1" dirty="0">
              <a:solidFill>
                <a:srgbClr val="000000"/>
              </a:solidFill>
              <a:latin typeface="Arial" panose="020B0604020202020204" pitchFamily="34" charset="0"/>
              <a:ea typeface="黑体" panose="02010609060101010101" pitchFamily="49" charset="-122"/>
            </a:endParaRPr>
          </a:p>
        </p:txBody>
      </p:sp>
      <p:sp>
        <p:nvSpPr>
          <p:cNvPr id="45261" name="TextBox 39"/>
          <p:cNvSpPr txBox="1"/>
          <p:nvPr/>
        </p:nvSpPr>
        <p:spPr>
          <a:xfrm>
            <a:off x="8435975" y="6022975"/>
            <a:ext cx="1309688" cy="521970"/>
          </a:xfrm>
          <a:prstGeom prst="rect">
            <a:avLst/>
          </a:prstGeom>
          <a:noFill/>
          <a:ln w="9525">
            <a:noFill/>
          </a:ln>
        </p:spPr>
        <p:txBody>
          <a:bodyPr anchor="t" anchorCtr="0">
            <a:spAutoFit/>
          </a:bodyPr>
          <a:p>
            <a:r>
              <a:rPr lang="zh-CN" altLang="en-US" sz="2800" b="1" dirty="0">
                <a:solidFill>
                  <a:srgbClr val="000000"/>
                </a:solidFill>
                <a:latin typeface="Arial" panose="020B0604020202020204" pitchFamily="34" charset="0"/>
                <a:ea typeface="黑体" panose="02010609060101010101" pitchFamily="49" charset="-122"/>
              </a:rPr>
              <a:t>重要性</a:t>
            </a:r>
            <a:endParaRPr lang="zh-CN" altLang="en-US" sz="2800" b="1" dirty="0">
              <a:solidFill>
                <a:srgbClr val="000000"/>
              </a:solidFill>
              <a:latin typeface="Arial" panose="020B0604020202020204" pitchFamily="34" charset="0"/>
              <a:ea typeface="黑体" panose="02010609060101010101" pitchFamily="49" charset="-122"/>
            </a:endParaRPr>
          </a:p>
        </p:txBody>
      </p:sp>
      <p:sp>
        <p:nvSpPr>
          <p:cNvPr id="45262" name="TextBox 40"/>
          <p:cNvSpPr txBox="1"/>
          <p:nvPr/>
        </p:nvSpPr>
        <p:spPr>
          <a:xfrm>
            <a:off x="9183688" y="4681538"/>
            <a:ext cx="1255712" cy="521970"/>
          </a:xfrm>
          <a:prstGeom prst="rect">
            <a:avLst/>
          </a:prstGeom>
          <a:noFill/>
          <a:ln w="9525">
            <a:noFill/>
          </a:ln>
        </p:spPr>
        <p:txBody>
          <a:bodyPr anchor="t" anchorCtr="0">
            <a:spAutoFit/>
          </a:bodyPr>
          <a:p>
            <a:r>
              <a:rPr lang="zh-CN" altLang="en-US" sz="2800" b="1" dirty="0">
                <a:solidFill>
                  <a:srgbClr val="000000"/>
                </a:solidFill>
                <a:latin typeface="Arial" panose="020B0604020202020204" pitchFamily="34" charset="0"/>
                <a:ea typeface="黑体" panose="02010609060101010101" pitchFamily="49" charset="-122"/>
              </a:rPr>
              <a:t>谨慎性</a:t>
            </a:r>
            <a:endParaRPr lang="zh-CN" altLang="en-US" sz="2800" b="1" dirty="0">
              <a:solidFill>
                <a:srgbClr val="000000"/>
              </a:solidFill>
              <a:latin typeface="Arial" panose="020B0604020202020204" pitchFamily="34" charset="0"/>
              <a:ea typeface="黑体" panose="02010609060101010101" pitchFamily="49" charset="-122"/>
            </a:endParaRPr>
          </a:p>
        </p:txBody>
      </p:sp>
      <p:sp>
        <p:nvSpPr>
          <p:cNvPr id="45263" name="TextBox 41"/>
          <p:cNvSpPr txBox="1"/>
          <p:nvPr/>
        </p:nvSpPr>
        <p:spPr>
          <a:xfrm>
            <a:off x="6105525" y="5732463"/>
            <a:ext cx="1296988" cy="953135"/>
          </a:xfrm>
          <a:prstGeom prst="rect">
            <a:avLst/>
          </a:prstGeom>
          <a:noFill/>
          <a:ln w="9525">
            <a:noFill/>
          </a:ln>
        </p:spPr>
        <p:txBody>
          <a:bodyPr anchor="t" anchorCtr="0">
            <a:spAutoFit/>
          </a:bodyPr>
          <a:p>
            <a:pPr algn="ctr"/>
            <a:r>
              <a:rPr lang="zh-CN" altLang="en-US" sz="2800" b="1" dirty="0">
                <a:solidFill>
                  <a:srgbClr val="000000"/>
                </a:solidFill>
                <a:latin typeface="Arial" panose="020B0604020202020204" pitchFamily="34" charset="0"/>
                <a:ea typeface="黑体" panose="02010609060101010101" pitchFamily="49" charset="-122"/>
              </a:rPr>
              <a:t>实质重于形式</a:t>
            </a:r>
            <a:endParaRPr lang="zh-CN" altLang="en-US" sz="2800" b="1" dirty="0">
              <a:solidFill>
                <a:srgbClr val="000000"/>
              </a:solidFill>
              <a:latin typeface="Arial" panose="020B0604020202020204" pitchFamily="34" charset="0"/>
              <a:ea typeface="黑体" panose="02010609060101010101" pitchFamily="49" charset="-122"/>
            </a:endParaRPr>
          </a:p>
        </p:txBody>
      </p:sp>
      <p:sp>
        <p:nvSpPr>
          <p:cNvPr id="45264" name="TextBox 42"/>
          <p:cNvSpPr txBox="1"/>
          <p:nvPr/>
        </p:nvSpPr>
        <p:spPr>
          <a:xfrm>
            <a:off x="4110038" y="5716588"/>
            <a:ext cx="1274762" cy="521970"/>
          </a:xfrm>
          <a:prstGeom prst="rect">
            <a:avLst/>
          </a:prstGeom>
          <a:noFill/>
          <a:ln w="9525">
            <a:noFill/>
          </a:ln>
        </p:spPr>
        <p:txBody>
          <a:bodyPr anchor="t" anchorCtr="0">
            <a:spAutoFit/>
          </a:bodyPr>
          <a:p>
            <a:pPr algn="ctr"/>
            <a:r>
              <a:rPr lang="zh-CN" altLang="en-US" sz="2800" b="1" dirty="0">
                <a:solidFill>
                  <a:srgbClr val="000000"/>
                </a:solidFill>
                <a:latin typeface="Arial" panose="020B0604020202020204" pitchFamily="34" charset="0"/>
                <a:ea typeface="黑体" panose="02010609060101010101" pitchFamily="49" charset="-122"/>
              </a:rPr>
              <a:t>可比性</a:t>
            </a:r>
            <a:endParaRPr lang="zh-CN" altLang="en-US" sz="2800" b="1" dirty="0">
              <a:solidFill>
                <a:srgbClr val="000000"/>
              </a:solidFill>
              <a:latin typeface="Arial" panose="020B0604020202020204" pitchFamily="34" charset="0"/>
              <a:ea typeface="黑体" panose="02010609060101010101" pitchFamily="49" charset="-122"/>
            </a:endParaRPr>
          </a:p>
        </p:txBody>
      </p:sp>
      <p:sp>
        <p:nvSpPr>
          <p:cNvPr id="45265" name="Line 7"/>
          <p:cNvSpPr>
            <a:spLocks noChangeShapeType="1"/>
          </p:cNvSpPr>
          <p:nvPr/>
        </p:nvSpPr>
        <p:spPr bwMode="auto">
          <a:xfrm>
            <a:off x="8361363" y="4913313"/>
            <a:ext cx="708025" cy="79375"/>
          </a:xfrm>
          <a:prstGeom prst="line">
            <a:avLst/>
          </a:prstGeom>
          <a:noFill/>
          <a:ln w="19050">
            <a:solidFill>
              <a:srgbClr val="FFBD5B"/>
            </a:solidFill>
            <a:round/>
            <a:headEnd type="triangle" w="med" len="med"/>
            <a:tailEnd type="triangle" w="med" len="me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nvGrpSpPr>
          <p:cNvPr id="45078" name="Group 210"/>
          <p:cNvGrpSpPr/>
          <p:nvPr/>
        </p:nvGrpSpPr>
        <p:grpSpPr>
          <a:xfrm>
            <a:off x="6931025" y="4319588"/>
            <a:ext cx="1541463" cy="1443037"/>
            <a:chOff x="0" y="0"/>
            <a:chExt cx="1146175" cy="1361618"/>
          </a:xfrm>
        </p:grpSpPr>
        <p:sp>
          <p:nvSpPr>
            <p:cNvPr id="69841" name="Oval 70"/>
            <p:cNvSpPr/>
            <p:nvPr/>
          </p:nvSpPr>
          <p:spPr>
            <a:xfrm>
              <a:off x="0" y="0"/>
              <a:ext cx="1146175" cy="1154113"/>
            </a:xfrm>
            <a:prstGeom prst="ellipse">
              <a:avLst/>
            </a:prstGeom>
            <a:solidFill>
              <a:srgbClr val="EAEAEA">
                <a:alpha val="50195"/>
              </a:srgbClr>
            </a:solidFill>
            <a:ln w="9525">
              <a:noFill/>
            </a:ln>
          </p:spPr>
          <p:txBody>
            <a:bodyPr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pic>
          <p:nvPicPr>
            <p:cNvPr id="69842" name="Picture 72" descr="circuler_1"/>
            <p:cNvPicPr>
              <a:picLocks noChangeAspect="1"/>
            </p:cNvPicPr>
            <p:nvPr/>
          </p:nvPicPr>
          <p:blipFill>
            <a:blip r:embed="rId4"/>
            <a:stretch>
              <a:fillRect/>
            </a:stretch>
          </p:blipFill>
          <p:spPr>
            <a:xfrm>
              <a:off x="34925" y="30163"/>
              <a:ext cx="1072543" cy="1079150"/>
            </a:xfrm>
            <a:prstGeom prst="rect">
              <a:avLst/>
            </a:prstGeom>
            <a:noFill/>
            <a:ln w="9525">
              <a:noFill/>
            </a:ln>
          </p:spPr>
        </p:pic>
        <p:sp>
          <p:nvSpPr>
            <p:cNvPr id="69843" name="Oval 73"/>
            <p:cNvSpPr/>
            <p:nvPr/>
          </p:nvSpPr>
          <p:spPr>
            <a:xfrm>
              <a:off x="34925" y="30163"/>
              <a:ext cx="1079500" cy="1081458"/>
            </a:xfrm>
            <a:prstGeom prst="ellipse">
              <a:avLst/>
            </a:prstGeom>
            <a:solidFill>
              <a:srgbClr val="0070C0"/>
            </a:solidFill>
            <a:ln w="9525">
              <a:noFill/>
            </a:ln>
          </p:spPr>
          <p:txBody>
            <a:bodyPr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nvGrpSpPr>
            <p:cNvPr id="69844" name="Group 214"/>
            <p:cNvGrpSpPr/>
            <p:nvPr/>
          </p:nvGrpSpPr>
          <p:grpSpPr>
            <a:xfrm rot="-3733502" flipH="1" flipV="1">
              <a:off x="356559" y="775443"/>
              <a:ext cx="950845" cy="221466"/>
              <a:chOff x="0" y="0"/>
              <a:chExt cx="898" cy="236"/>
            </a:xfrm>
          </p:grpSpPr>
          <p:grpSp>
            <p:nvGrpSpPr>
              <p:cNvPr id="69845" name="Group 215"/>
              <p:cNvGrpSpPr/>
              <p:nvPr/>
            </p:nvGrpSpPr>
            <p:grpSpPr>
              <a:xfrm>
                <a:off x="0" y="0"/>
                <a:ext cx="742" cy="186"/>
                <a:chOff x="0" y="0"/>
                <a:chExt cx="1118" cy="279"/>
              </a:xfrm>
            </p:grpSpPr>
            <p:sp>
              <p:nvSpPr>
                <p:cNvPr id="69846" name="AutoShape 77"/>
                <p:cNvSpPr/>
                <p:nvPr/>
              </p:nvSpPr>
              <p:spPr>
                <a:xfrm rot="5263130">
                  <a:off x="275"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47" name="AutoShape 78"/>
                <p:cNvSpPr/>
                <p:nvPr/>
              </p:nvSpPr>
              <p:spPr>
                <a:xfrm rot="6078281">
                  <a:off x="411"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48" name="AutoShape 79"/>
                <p:cNvSpPr/>
                <p:nvPr/>
              </p:nvSpPr>
              <p:spPr>
                <a:xfrm rot="6373927">
                  <a:off x="487" y="-272"/>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49" name="AutoShape 80"/>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nvGrpSpPr>
              <p:cNvPr id="69850" name="Group 220"/>
              <p:cNvGrpSpPr/>
              <p:nvPr/>
            </p:nvGrpSpPr>
            <p:grpSpPr>
              <a:xfrm rot="1353540">
                <a:off x="156" y="50"/>
                <a:ext cx="742" cy="186"/>
                <a:chOff x="0" y="0"/>
                <a:chExt cx="1118" cy="279"/>
              </a:xfrm>
            </p:grpSpPr>
            <p:sp>
              <p:nvSpPr>
                <p:cNvPr id="69851" name="AutoShape 82"/>
                <p:cNvSpPr/>
                <p:nvPr/>
              </p:nvSpPr>
              <p:spPr>
                <a:xfrm rot="5263130">
                  <a:off x="275"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52" name="AutoShape 83"/>
                <p:cNvSpPr/>
                <p:nvPr/>
              </p:nvSpPr>
              <p:spPr>
                <a:xfrm rot="6078281">
                  <a:off x="411"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53" name="AutoShape 84"/>
                <p:cNvSpPr/>
                <p:nvPr/>
              </p:nvSpPr>
              <p:spPr>
                <a:xfrm rot="6373927">
                  <a:off x="487" y="-27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54" name="AutoShape 85"/>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grpSp>
          <p:nvGrpSpPr>
            <p:cNvPr id="69855" name="Group 225"/>
            <p:cNvGrpSpPr/>
            <p:nvPr/>
          </p:nvGrpSpPr>
          <p:grpSpPr>
            <a:xfrm rot="-3733502" flipH="1" flipV="1">
              <a:off x="472569" y="789726"/>
              <a:ext cx="841660" cy="193673"/>
              <a:chOff x="0" y="0"/>
              <a:chExt cx="898" cy="236"/>
            </a:xfrm>
          </p:grpSpPr>
          <p:grpSp>
            <p:nvGrpSpPr>
              <p:cNvPr id="69856" name="Group 226"/>
              <p:cNvGrpSpPr/>
              <p:nvPr/>
            </p:nvGrpSpPr>
            <p:grpSpPr>
              <a:xfrm>
                <a:off x="0" y="0"/>
                <a:ext cx="742" cy="186"/>
                <a:chOff x="0" y="0"/>
                <a:chExt cx="1118" cy="279"/>
              </a:xfrm>
            </p:grpSpPr>
            <p:sp>
              <p:nvSpPr>
                <p:cNvPr id="69857" name="AutoShape 88"/>
                <p:cNvSpPr/>
                <p:nvPr/>
              </p:nvSpPr>
              <p:spPr>
                <a:xfrm rot="5263130">
                  <a:off x="275"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58" name="AutoShape 89"/>
                <p:cNvSpPr/>
                <p:nvPr/>
              </p:nvSpPr>
              <p:spPr>
                <a:xfrm rot="6078281">
                  <a:off x="411" y="-294"/>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59" name="AutoShape 90"/>
                <p:cNvSpPr/>
                <p:nvPr/>
              </p:nvSpPr>
              <p:spPr>
                <a:xfrm rot="6373927">
                  <a:off x="487" y="-272"/>
                  <a:ext cx="227" cy="816"/>
                </a:xfrm>
                <a:prstGeom prst="moon">
                  <a:avLst>
                    <a:gd name="adj" fmla="val 49773"/>
                  </a:avLst>
                </a:prstGeom>
                <a:solidFill>
                  <a:srgbClr val="FFFFFF">
                    <a:alpha val="3922"/>
                  </a:srgbClr>
                </a:solidFill>
                <a:ln w="9525">
                  <a:noFill/>
                </a:ln>
              </p:spPr>
              <p:txBody>
                <a:bodyPr rot="10800000"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60" name="AutoShape 91"/>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nvGrpSpPr>
              <p:cNvPr id="69861" name="Group 231"/>
              <p:cNvGrpSpPr/>
              <p:nvPr/>
            </p:nvGrpSpPr>
            <p:grpSpPr>
              <a:xfrm rot="1353540">
                <a:off x="156" y="50"/>
                <a:ext cx="742" cy="186"/>
                <a:chOff x="0" y="0"/>
                <a:chExt cx="1118" cy="279"/>
              </a:xfrm>
            </p:grpSpPr>
            <p:sp>
              <p:nvSpPr>
                <p:cNvPr id="69862" name="AutoShape 93"/>
                <p:cNvSpPr/>
                <p:nvPr/>
              </p:nvSpPr>
              <p:spPr>
                <a:xfrm rot="5263130">
                  <a:off x="275"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63" name="AutoShape 94"/>
                <p:cNvSpPr/>
                <p:nvPr/>
              </p:nvSpPr>
              <p:spPr>
                <a:xfrm rot="6078281">
                  <a:off x="411" y="-294"/>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64" name="AutoShape 95"/>
                <p:cNvSpPr/>
                <p:nvPr/>
              </p:nvSpPr>
              <p:spPr>
                <a:xfrm rot="6373927">
                  <a:off x="487" y="-27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65" name="AutoShape 96"/>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grpSp>
      <p:grpSp>
        <p:nvGrpSpPr>
          <p:cNvPr id="45085" name="Group 236"/>
          <p:cNvGrpSpPr/>
          <p:nvPr/>
        </p:nvGrpSpPr>
        <p:grpSpPr>
          <a:xfrm>
            <a:off x="6931025" y="4319588"/>
            <a:ext cx="1598613" cy="1220787"/>
            <a:chOff x="0" y="0"/>
            <a:chExt cx="709" cy="708"/>
          </a:xfrm>
        </p:grpSpPr>
        <p:sp>
          <p:nvSpPr>
            <p:cNvPr id="69867" name="Oval 61"/>
            <p:cNvSpPr/>
            <p:nvPr/>
          </p:nvSpPr>
          <p:spPr>
            <a:xfrm>
              <a:off x="0" y="0"/>
              <a:ext cx="709" cy="708"/>
            </a:xfrm>
            <a:prstGeom prst="ellipse">
              <a:avLst/>
            </a:prstGeom>
            <a:gradFill rotWithShape="1">
              <a:gsLst>
                <a:gs pos="0">
                  <a:srgbClr val="6BA1C5"/>
                </a:gs>
                <a:gs pos="100000">
                  <a:srgbClr val="314A5A"/>
                </a:gs>
              </a:gsLst>
              <a:path path="rect">
                <a:fillToRect r="100000" b="100000"/>
              </a:path>
              <a:tileRect/>
            </a:gradFill>
            <a:ln w="9525">
              <a:noFill/>
            </a:ln>
          </p:spPr>
          <p:txBody>
            <a:bodyPr wrap="none" anchor="ctr" anchorCtr="0"/>
            <a:p>
              <a:pPr>
                <a:spcBef>
                  <a:spcPct val="50000"/>
                </a:spcBef>
              </a:pPr>
              <a:endParaRPr lang="zh-CN" altLang="en-US" sz="1600" b="1" dirty="0">
                <a:solidFill>
                  <a:srgbClr val="000000"/>
                </a:solidFill>
                <a:latin typeface="HY헤드라인M"/>
                <a:ea typeface="黑体" panose="02010609060101010101" pitchFamily="49" charset="-122"/>
              </a:endParaRPr>
            </a:p>
          </p:txBody>
        </p:sp>
        <p:sp>
          <p:nvSpPr>
            <p:cNvPr id="69868" name="Oval 62"/>
            <p:cNvSpPr/>
            <p:nvPr/>
          </p:nvSpPr>
          <p:spPr>
            <a:xfrm>
              <a:off x="146" y="49"/>
              <a:ext cx="163" cy="170"/>
            </a:xfrm>
            <a:prstGeom prst="ellipse">
              <a:avLst/>
            </a:prstGeom>
            <a:gradFill rotWithShape="1">
              <a:gsLst>
                <a:gs pos="0">
                  <a:srgbClr val="FFFFFF">
                    <a:alpha val="70000"/>
                  </a:srgbClr>
                </a:gs>
                <a:gs pos="100000">
                  <a:srgbClr val="FFFFFF">
                    <a:alpha val="0"/>
                  </a:srgbClr>
                </a:gs>
              </a:gsLst>
              <a:path path="shape">
                <a:fillToRect l="50000" t="50000" r="50000" b="50000"/>
              </a:path>
              <a:tileRect/>
            </a:gradFill>
            <a:ln w="9525">
              <a:noFill/>
            </a:ln>
          </p:spPr>
          <p:txBody>
            <a:bodyPr wrap="none" anchor="ctr" anchorCtr="0"/>
            <a:p>
              <a:endParaRPr lang="zh-CN" altLang="en-US" sz="2800" b="1" dirty="0">
                <a:solidFill>
                  <a:srgbClr val="000000"/>
                </a:solidFill>
                <a:latin typeface="Times New Roman" panose="02020603050405020304" pitchFamily="18" charset="0"/>
                <a:ea typeface="黑体" panose="02010609060101010101" pitchFamily="49" charset="-122"/>
              </a:endParaRPr>
            </a:p>
          </p:txBody>
        </p:sp>
      </p:grpSp>
      <p:sp>
        <p:nvSpPr>
          <p:cNvPr id="45295" name="TextBox 43"/>
          <p:cNvSpPr txBox="1"/>
          <p:nvPr/>
        </p:nvSpPr>
        <p:spPr>
          <a:xfrm>
            <a:off x="7253288" y="4484688"/>
            <a:ext cx="1074737" cy="953135"/>
          </a:xfrm>
          <a:prstGeom prst="rect">
            <a:avLst/>
          </a:prstGeom>
          <a:noFill/>
          <a:ln w="9525">
            <a:noFill/>
          </a:ln>
        </p:spPr>
        <p:txBody>
          <a:bodyPr anchor="t" anchorCtr="0">
            <a:spAutoFit/>
          </a:bodyPr>
          <a:p>
            <a:r>
              <a:rPr lang="zh-CN" altLang="en-US" sz="2800" b="1" dirty="0">
                <a:solidFill>
                  <a:srgbClr val="FFFFFF"/>
                </a:solidFill>
                <a:latin typeface="微软雅黑" panose="020B0503020204020204" pitchFamily="49" charset="-122"/>
                <a:ea typeface="黑体" panose="02010609060101010101" pitchFamily="49" charset="-122"/>
              </a:rPr>
              <a:t>主要内容</a:t>
            </a:r>
            <a:endParaRPr lang="zh-CN" altLang="en-US" sz="2800" b="1" dirty="0">
              <a:solidFill>
                <a:srgbClr val="FFFFFF"/>
              </a:solidFill>
              <a:latin typeface="微软雅黑" panose="020B0503020204020204" pitchFamily="49" charset="-122"/>
              <a:ea typeface="黑体" panose="02010609060101010101" pitchFamily="49" charset="-122"/>
            </a:endParaRPr>
          </a:p>
        </p:txBody>
      </p:sp>
      <p:grpSp>
        <p:nvGrpSpPr>
          <p:cNvPr id="45086" name="Group 240"/>
          <p:cNvGrpSpPr/>
          <p:nvPr/>
        </p:nvGrpSpPr>
        <p:grpSpPr>
          <a:xfrm>
            <a:off x="4665663" y="2709863"/>
            <a:ext cx="1430337" cy="1271587"/>
            <a:chOff x="0" y="0"/>
            <a:chExt cx="1146175" cy="1361680"/>
          </a:xfrm>
        </p:grpSpPr>
        <p:sp>
          <p:nvSpPr>
            <p:cNvPr id="69871" name="Oval 70"/>
            <p:cNvSpPr/>
            <p:nvPr/>
          </p:nvSpPr>
          <p:spPr>
            <a:xfrm>
              <a:off x="0" y="0"/>
              <a:ext cx="1146175" cy="1154113"/>
            </a:xfrm>
            <a:prstGeom prst="ellipse">
              <a:avLst/>
            </a:prstGeom>
            <a:solidFill>
              <a:srgbClr val="EAEAEA">
                <a:alpha val="50195"/>
              </a:srgbClr>
            </a:solidFill>
            <a:ln w="9525">
              <a:noFill/>
            </a:ln>
          </p:spPr>
          <p:txBody>
            <a:bodyPr wrap="none" anchor="ctr" anchorCtr="0"/>
            <a:p>
              <a:pPr algn="ctr"/>
              <a:endParaRPr lang="zh-CN" altLang="en-US" sz="2800" b="1" dirty="0">
                <a:solidFill>
                  <a:srgbClr val="000000"/>
                </a:solidFill>
                <a:latin typeface="Times New Roman" panose="02020603050405020304" pitchFamily="18" charset="0"/>
                <a:ea typeface="黑体" panose="02010609060101010101" pitchFamily="49" charset="-122"/>
              </a:endParaRPr>
            </a:p>
          </p:txBody>
        </p:sp>
        <p:pic>
          <p:nvPicPr>
            <p:cNvPr id="69872" name="Picture 72" descr="circuler_1"/>
            <p:cNvPicPr>
              <a:picLocks noChangeAspect="1"/>
            </p:cNvPicPr>
            <p:nvPr/>
          </p:nvPicPr>
          <p:blipFill>
            <a:blip r:embed="rId2"/>
            <a:stretch>
              <a:fillRect/>
            </a:stretch>
          </p:blipFill>
          <p:spPr>
            <a:xfrm>
              <a:off x="34925" y="30163"/>
              <a:ext cx="1072543" cy="1079150"/>
            </a:xfrm>
            <a:prstGeom prst="rect">
              <a:avLst/>
            </a:prstGeom>
            <a:noFill/>
            <a:ln w="9525">
              <a:noFill/>
            </a:ln>
          </p:spPr>
        </p:pic>
        <p:sp>
          <p:nvSpPr>
            <p:cNvPr id="69873" name="Oval 73"/>
            <p:cNvSpPr/>
            <p:nvPr/>
          </p:nvSpPr>
          <p:spPr>
            <a:xfrm>
              <a:off x="34925" y="30163"/>
              <a:ext cx="1079500" cy="1081458"/>
            </a:xfrm>
            <a:prstGeom prst="ellipse">
              <a:avLst/>
            </a:prstGeom>
            <a:solidFill>
              <a:srgbClr val="D2CD00"/>
            </a:solidFill>
            <a:ln w="9525">
              <a:noFill/>
            </a:ln>
          </p:spPr>
          <p:txBody>
            <a:bodyPr wrap="none" anchor="ctr" anchorCtr="0"/>
            <a:p>
              <a:pPr algn="ctr"/>
              <a:endParaRPr lang="zh-CN" altLang="en-US" sz="2800" b="1" dirty="0">
                <a:solidFill>
                  <a:srgbClr val="000000"/>
                </a:solidFill>
                <a:latin typeface="Times New Roman" panose="02020603050405020304" pitchFamily="18" charset="0"/>
                <a:ea typeface="黑体" panose="02010609060101010101" pitchFamily="49" charset="-122"/>
              </a:endParaRPr>
            </a:p>
          </p:txBody>
        </p:sp>
        <p:pic>
          <p:nvPicPr>
            <p:cNvPr id="69874" name="Picture 74" descr="light_shadow1"/>
            <p:cNvPicPr>
              <a:picLocks noChangeAspect="1"/>
            </p:cNvPicPr>
            <p:nvPr/>
          </p:nvPicPr>
          <p:blipFill>
            <a:blip r:embed="rId3"/>
            <a:srcRect t="14285"/>
            <a:stretch>
              <a:fillRect/>
            </a:stretch>
          </p:blipFill>
          <p:spPr>
            <a:xfrm>
              <a:off x="45361" y="75176"/>
              <a:ext cx="790783" cy="675190"/>
            </a:xfrm>
            <a:prstGeom prst="rect">
              <a:avLst/>
            </a:prstGeom>
            <a:noFill/>
            <a:ln w="9525">
              <a:noFill/>
            </a:ln>
          </p:spPr>
        </p:pic>
        <p:grpSp>
          <p:nvGrpSpPr>
            <p:cNvPr id="69875" name="Group 245"/>
            <p:cNvGrpSpPr/>
            <p:nvPr/>
          </p:nvGrpSpPr>
          <p:grpSpPr>
            <a:xfrm rot="-3733502" flipH="1" flipV="1">
              <a:off x="355429" y="773571"/>
              <a:ext cx="955081" cy="221466"/>
              <a:chOff x="0" y="0"/>
              <a:chExt cx="902" cy="236"/>
            </a:xfrm>
          </p:grpSpPr>
          <p:grpSp>
            <p:nvGrpSpPr>
              <p:cNvPr id="69876" name="Group 246"/>
              <p:cNvGrpSpPr/>
              <p:nvPr/>
            </p:nvGrpSpPr>
            <p:grpSpPr>
              <a:xfrm>
                <a:off x="0" y="0"/>
                <a:ext cx="742" cy="186"/>
                <a:chOff x="0" y="0"/>
                <a:chExt cx="1118" cy="279"/>
              </a:xfrm>
            </p:grpSpPr>
            <p:sp>
              <p:nvSpPr>
                <p:cNvPr id="69877" name="AutoShape 77"/>
                <p:cNvSpPr/>
                <p:nvPr/>
              </p:nvSpPr>
              <p:spPr>
                <a:xfrm rot="5263130">
                  <a:off x="275" y="-294"/>
                  <a:ext cx="227" cy="816"/>
                </a:xfrm>
                <a:prstGeom prst="moon">
                  <a:avLst>
                    <a:gd name="adj" fmla="val 49773"/>
                  </a:avLst>
                </a:prstGeom>
                <a:solidFill>
                  <a:srgbClr val="FFFFFF">
                    <a:alpha val="3922"/>
                  </a:srgbClr>
                </a:solidFill>
                <a:ln w="9525">
                  <a:noFill/>
                </a:ln>
              </p:spPr>
              <p:txBody>
                <a:bodyPr rot="10800000" wrap="none" anchor="ctr" anchorCtr="0"/>
                <a:p>
                  <a:pPr algn="ctr"/>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78" name="AutoShape 78"/>
                <p:cNvSpPr/>
                <p:nvPr/>
              </p:nvSpPr>
              <p:spPr>
                <a:xfrm rot="6078281">
                  <a:off x="411" y="-294"/>
                  <a:ext cx="227" cy="816"/>
                </a:xfrm>
                <a:prstGeom prst="moon">
                  <a:avLst>
                    <a:gd name="adj" fmla="val 49773"/>
                  </a:avLst>
                </a:prstGeom>
                <a:solidFill>
                  <a:srgbClr val="FFFFFF">
                    <a:alpha val="3922"/>
                  </a:srgbClr>
                </a:solidFill>
                <a:ln w="9525">
                  <a:noFill/>
                </a:ln>
              </p:spPr>
              <p:txBody>
                <a:bodyPr rot="10800000" wrap="none" anchor="ctr" anchorCtr="0"/>
                <a:p>
                  <a:pPr algn="ctr"/>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79" name="AutoShape 79"/>
                <p:cNvSpPr/>
                <p:nvPr/>
              </p:nvSpPr>
              <p:spPr>
                <a:xfrm rot="6373927">
                  <a:off x="487" y="-272"/>
                  <a:ext cx="227" cy="816"/>
                </a:xfrm>
                <a:prstGeom prst="moon">
                  <a:avLst>
                    <a:gd name="adj" fmla="val 49773"/>
                  </a:avLst>
                </a:prstGeom>
                <a:solidFill>
                  <a:srgbClr val="FFFFFF">
                    <a:alpha val="3922"/>
                  </a:srgbClr>
                </a:solidFill>
                <a:ln w="9525">
                  <a:noFill/>
                </a:ln>
              </p:spPr>
              <p:txBody>
                <a:bodyPr rot="10800000" wrap="none" anchor="ctr" anchorCtr="0"/>
                <a:p>
                  <a:pPr algn="ctr"/>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80" name="AutoShape 80"/>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pPr algn="ctr"/>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nvGrpSpPr>
              <p:cNvPr id="69881" name="Group 251"/>
              <p:cNvGrpSpPr/>
              <p:nvPr/>
            </p:nvGrpSpPr>
            <p:grpSpPr>
              <a:xfrm rot="1353540">
                <a:off x="160" y="50"/>
                <a:ext cx="742" cy="186"/>
                <a:chOff x="0" y="0"/>
                <a:chExt cx="1118" cy="279"/>
              </a:xfrm>
            </p:grpSpPr>
            <p:sp>
              <p:nvSpPr>
                <p:cNvPr id="69882" name="AutoShape 82"/>
                <p:cNvSpPr/>
                <p:nvPr/>
              </p:nvSpPr>
              <p:spPr>
                <a:xfrm rot="5263130">
                  <a:off x="275" y="-294"/>
                  <a:ext cx="227" cy="816"/>
                </a:xfrm>
                <a:prstGeom prst="moon">
                  <a:avLst>
                    <a:gd name="adj" fmla="val 49773"/>
                  </a:avLst>
                </a:prstGeom>
                <a:solidFill>
                  <a:srgbClr val="FFFFFF">
                    <a:alpha val="3922"/>
                  </a:srgbClr>
                </a:solidFill>
                <a:ln w="9525">
                  <a:noFill/>
                </a:ln>
              </p:spPr>
              <p:txBody>
                <a:bodyPr vert="eaVert" wrap="none" anchor="ctr" anchorCtr="0"/>
                <a:p>
                  <a:pPr algn="ctr"/>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83" name="AutoShape 83"/>
                <p:cNvSpPr/>
                <p:nvPr/>
              </p:nvSpPr>
              <p:spPr>
                <a:xfrm rot="6078281">
                  <a:off x="411" y="-294"/>
                  <a:ext cx="227" cy="816"/>
                </a:xfrm>
                <a:prstGeom prst="moon">
                  <a:avLst>
                    <a:gd name="adj" fmla="val 49773"/>
                  </a:avLst>
                </a:prstGeom>
                <a:solidFill>
                  <a:srgbClr val="FFFFFF">
                    <a:alpha val="3922"/>
                  </a:srgbClr>
                </a:solidFill>
                <a:ln w="9525">
                  <a:noFill/>
                </a:ln>
              </p:spPr>
              <p:txBody>
                <a:bodyPr vert="eaVert" wrap="none" anchor="ctr" anchorCtr="0"/>
                <a:p>
                  <a:pPr algn="ctr"/>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84" name="AutoShape 84"/>
                <p:cNvSpPr/>
                <p:nvPr/>
              </p:nvSpPr>
              <p:spPr>
                <a:xfrm rot="6373927">
                  <a:off x="487" y="-272"/>
                  <a:ext cx="227" cy="816"/>
                </a:xfrm>
                <a:prstGeom prst="moon">
                  <a:avLst>
                    <a:gd name="adj" fmla="val 49773"/>
                  </a:avLst>
                </a:prstGeom>
                <a:solidFill>
                  <a:srgbClr val="FFFFFF">
                    <a:alpha val="3922"/>
                  </a:srgbClr>
                </a:solidFill>
                <a:ln w="9525">
                  <a:noFill/>
                </a:ln>
              </p:spPr>
              <p:txBody>
                <a:bodyPr vert="eaVert" wrap="none" anchor="ctr" anchorCtr="0"/>
                <a:p>
                  <a:pPr algn="ctr"/>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85" name="AutoShape 85"/>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pPr algn="ctr"/>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grpSp>
          <p:nvGrpSpPr>
            <p:cNvPr id="69886" name="Group 256"/>
            <p:cNvGrpSpPr/>
            <p:nvPr/>
          </p:nvGrpSpPr>
          <p:grpSpPr>
            <a:xfrm rot="-3733502" flipH="1" flipV="1">
              <a:off x="471566" y="788066"/>
              <a:ext cx="845408" cy="193673"/>
              <a:chOff x="0" y="0"/>
              <a:chExt cx="902" cy="236"/>
            </a:xfrm>
          </p:grpSpPr>
          <p:grpSp>
            <p:nvGrpSpPr>
              <p:cNvPr id="69887" name="Group 257"/>
              <p:cNvGrpSpPr/>
              <p:nvPr/>
            </p:nvGrpSpPr>
            <p:grpSpPr>
              <a:xfrm>
                <a:off x="0" y="0"/>
                <a:ext cx="742" cy="186"/>
                <a:chOff x="0" y="0"/>
                <a:chExt cx="1118" cy="279"/>
              </a:xfrm>
            </p:grpSpPr>
            <p:sp>
              <p:nvSpPr>
                <p:cNvPr id="69888" name="AutoShape 88"/>
                <p:cNvSpPr/>
                <p:nvPr/>
              </p:nvSpPr>
              <p:spPr>
                <a:xfrm rot="5263130">
                  <a:off x="275" y="-294"/>
                  <a:ext cx="227" cy="816"/>
                </a:xfrm>
                <a:prstGeom prst="moon">
                  <a:avLst>
                    <a:gd name="adj" fmla="val 49773"/>
                  </a:avLst>
                </a:prstGeom>
                <a:solidFill>
                  <a:srgbClr val="FFFFFF">
                    <a:alpha val="3922"/>
                  </a:srgbClr>
                </a:solidFill>
                <a:ln w="9525">
                  <a:noFill/>
                </a:ln>
              </p:spPr>
              <p:txBody>
                <a:bodyPr rot="10800000" wrap="none" anchor="ctr" anchorCtr="0"/>
                <a:p>
                  <a:pPr algn="ctr"/>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89" name="AutoShape 89"/>
                <p:cNvSpPr/>
                <p:nvPr/>
              </p:nvSpPr>
              <p:spPr>
                <a:xfrm rot="6078281">
                  <a:off x="411" y="-294"/>
                  <a:ext cx="227" cy="816"/>
                </a:xfrm>
                <a:prstGeom prst="moon">
                  <a:avLst>
                    <a:gd name="adj" fmla="val 49773"/>
                  </a:avLst>
                </a:prstGeom>
                <a:solidFill>
                  <a:srgbClr val="FFFFFF">
                    <a:alpha val="3922"/>
                  </a:srgbClr>
                </a:solidFill>
                <a:ln w="9525">
                  <a:noFill/>
                </a:ln>
              </p:spPr>
              <p:txBody>
                <a:bodyPr rot="10800000" wrap="none" anchor="ctr" anchorCtr="0"/>
                <a:p>
                  <a:pPr algn="ctr"/>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90" name="AutoShape 90"/>
                <p:cNvSpPr/>
                <p:nvPr/>
              </p:nvSpPr>
              <p:spPr>
                <a:xfrm rot="6373927">
                  <a:off x="487" y="-272"/>
                  <a:ext cx="227" cy="816"/>
                </a:xfrm>
                <a:prstGeom prst="moon">
                  <a:avLst>
                    <a:gd name="adj" fmla="val 49773"/>
                  </a:avLst>
                </a:prstGeom>
                <a:solidFill>
                  <a:srgbClr val="FFFFFF">
                    <a:alpha val="3922"/>
                  </a:srgbClr>
                </a:solidFill>
                <a:ln w="9525">
                  <a:noFill/>
                </a:ln>
              </p:spPr>
              <p:txBody>
                <a:bodyPr rot="10800000" wrap="none" anchor="ctr" anchorCtr="0"/>
                <a:p>
                  <a:pPr algn="ctr"/>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91" name="AutoShape 91"/>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pPr algn="ctr"/>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nvGrpSpPr>
              <p:cNvPr id="69892" name="Group 262"/>
              <p:cNvGrpSpPr/>
              <p:nvPr/>
            </p:nvGrpSpPr>
            <p:grpSpPr>
              <a:xfrm rot="1353540">
                <a:off x="160" y="50"/>
                <a:ext cx="742" cy="186"/>
                <a:chOff x="0" y="0"/>
                <a:chExt cx="1118" cy="279"/>
              </a:xfrm>
            </p:grpSpPr>
            <p:sp>
              <p:nvSpPr>
                <p:cNvPr id="69893" name="AutoShape 93"/>
                <p:cNvSpPr/>
                <p:nvPr/>
              </p:nvSpPr>
              <p:spPr>
                <a:xfrm rot="5263130">
                  <a:off x="275" y="-294"/>
                  <a:ext cx="227" cy="816"/>
                </a:xfrm>
                <a:prstGeom prst="moon">
                  <a:avLst>
                    <a:gd name="adj" fmla="val 49773"/>
                  </a:avLst>
                </a:prstGeom>
                <a:solidFill>
                  <a:srgbClr val="FFFFFF">
                    <a:alpha val="3922"/>
                  </a:srgbClr>
                </a:solidFill>
                <a:ln w="9525">
                  <a:noFill/>
                </a:ln>
              </p:spPr>
              <p:txBody>
                <a:bodyPr vert="eaVert" wrap="none" anchor="ctr" anchorCtr="0"/>
                <a:p>
                  <a:pPr algn="ctr"/>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94" name="AutoShape 94"/>
                <p:cNvSpPr/>
                <p:nvPr/>
              </p:nvSpPr>
              <p:spPr>
                <a:xfrm rot="6078281">
                  <a:off x="411" y="-294"/>
                  <a:ext cx="227" cy="816"/>
                </a:xfrm>
                <a:prstGeom prst="moon">
                  <a:avLst>
                    <a:gd name="adj" fmla="val 49773"/>
                  </a:avLst>
                </a:prstGeom>
                <a:solidFill>
                  <a:srgbClr val="FFFFFF">
                    <a:alpha val="3922"/>
                  </a:srgbClr>
                </a:solidFill>
                <a:ln w="9525">
                  <a:noFill/>
                </a:ln>
              </p:spPr>
              <p:txBody>
                <a:bodyPr vert="eaVert" wrap="none" anchor="ctr" anchorCtr="0"/>
                <a:p>
                  <a:pPr algn="ctr"/>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95" name="AutoShape 95"/>
                <p:cNvSpPr/>
                <p:nvPr/>
              </p:nvSpPr>
              <p:spPr>
                <a:xfrm rot="6373927">
                  <a:off x="487" y="-272"/>
                  <a:ext cx="227" cy="816"/>
                </a:xfrm>
                <a:prstGeom prst="moon">
                  <a:avLst>
                    <a:gd name="adj" fmla="val 49773"/>
                  </a:avLst>
                </a:prstGeom>
                <a:solidFill>
                  <a:srgbClr val="FFFFFF">
                    <a:alpha val="3922"/>
                  </a:srgbClr>
                </a:solidFill>
                <a:ln w="9525">
                  <a:noFill/>
                </a:ln>
              </p:spPr>
              <p:txBody>
                <a:bodyPr vert="eaVert" wrap="none" anchor="ctr" anchorCtr="0"/>
                <a:p>
                  <a:pPr algn="ctr"/>
                  <a:endParaRPr lang="zh-CN" altLang="en-US" sz="2800" b="1" dirty="0">
                    <a:solidFill>
                      <a:srgbClr val="000000"/>
                    </a:solidFill>
                    <a:latin typeface="Times New Roman" panose="02020603050405020304" pitchFamily="18" charset="0"/>
                    <a:ea typeface="黑体" panose="02010609060101010101" pitchFamily="49" charset="-122"/>
                  </a:endParaRPr>
                </a:p>
              </p:txBody>
            </p:sp>
            <p:sp>
              <p:nvSpPr>
                <p:cNvPr id="69896" name="AutoShape 96"/>
                <p:cNvSpPr/>
                <p:nvPr/>
              </p:nvSpPr>
              <p:spPr>
                <a:xfrm rot="6906312">
                  <a:off x="577" y="-242"/>
                  <a:ext cx="227" cy="816"/>
                </a:xfrm>
                <a:prstGeom prst="moon">
                  <a:avLst>
                    <a:gd name="adj" fmla="val 49773"/>
                  </a:avLst>
                </a:prstGeom>
                <a:solidFill>
                  <a:srgbClr val="FFFFFF">
                    <a:alpha val="3922"/>
                  </a:srgbClr>
                </a:solidFill>
                <a:ln w="9525">
                  <a:noFill/>
                </a:ln>
              </p:spPr>
              <p:txBody>
                <a:bodyPr vert="eaVert" wrap="none" anchor="ctr" anchorCtr="0"/>
                <a:p>
                  <a:pPr algn="ctr"/>
                  <a:endParaRPr lang="zh-CN" altLang="en-US" sz="2800" b="1" dirty="0">
                    <a:solidFill>
                      <a:srgbClr val="000000"/>
                    </a:solidFill>
                    <a:latin typeface="Times New Roman" panose="02020603050405020304" pitchFamily="18" charset="0"/>
                    <a:ea typeface="黑体" panose="02010609060101010101" pitchFamily="49" charset="-122"/>
                  </a:endParaRPr>
                </a:p>
              </p:txBody>
            </p:sp>
          </p:grpSp>
        </p:grpSp>
      </p:grpSp>
      <p:sp>
        <p:nvSpPr>
          <p:cNvPr id="45323" name="TextBox 40"/>
          <p:cNvSpPr txBox="1"/>
          <p:nvPr/>
        </p:nvSpPr>
        <p:spPr>
          <a:xfrm>
            <a:off x="4764088" y="2941638"/>
            <a:ext cx="1285875" cy="521970"/>
          </a:xfrm>
          <a:prstGeom prst="rect">
            <a:avLst/>
          </a:prstGeom>
          <a:noFill/>
          <a:ln w="9525">
            <a:noFill/>
          </a:ln>
        </p:spPr>
        <p:txBody>
          <a:bodyPr anchor="t" anchorCtr="0">
            <a:spAutoFit/>
          </a:bodyPr>
          <a:p>
            <a:pPr algn="ctr"/>
            <a:r>
              <a:rPr lang="zh-CN" altLang="en-US" sz="2800" b="1" dirty="0">
                <a:solidFill>
                  <a:srgbClr val="000000"/>
                </a:solidFill>
                <a:latin typeface="Arial" panose="020B0604020202020204" pitchFamily="34" charset="0"/>
                <a:ea typeface="黑体" panose="02010609060101010101" pitchFamily="49" charset="-122"/>
              </a:rPr>
              <a:t>相关性</a:t>
            </a:r>
            <a:endParaRPr lang="zh-CN" altLang="en-US" sz="2800" b="1" dirty="0">
              <a:solidFill>
                <a:srgbClr val="000000"/>
              </a:solidFill>
              <a:latin typeface="Arial" panose="020B0604020202020204" pitchFamily="34" charset="0"/>
              <a:ea typeface="黑体" panose="02010609060101010101" pitchFamily="49" charset="-122"/>
            </a:endParaRPr>
          </a:p>
        </p:txBody>
      </p:sp>
      <p:sp>
        <p:nvSpPr>
          <p:cNvPr id="45324" name="Line 7"/>
          <p:cNvSpPr>
            <a:spLocks noChangeShapeType="1"/>
          </p:cNvSpPr>
          <p:nvPr/>
        </p:nvSpPr>
        <p:spPr bwMode="auto">
          <a:xfrm>
            <a:off x="5953125" y="3624263"/>
            <a:ext cx="1290638" cy="795338"/>
          </a:xfrm>
          <a:prstGeom prst="line">
            <a:avLst/>
          </a:prstGeom>
          <a:noFill/>
          <a:ln w="19050">
            <a:solidFill>
              <a:srgbClr val="FFBD5B"/>
            </a:solidFill>
            <a:round/>
            <a:headEnd type="triangle" w="med" len="med"/>
            <a:tailEnd type="triangle" w="med" len="me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69899" name="Rectangle 3"/>
          <p:cNvSpPr txBox="1"/>
          <p:nvPr/>
        </p:nvSpPr>
        <p:spPr>
          <a:xfrm>
            <a:off x="801370" y="395605"/>
            <a:ext cx="10448925" cy="676275"/>
          </a:xfrm>
          <a:prstGeom prst="rect">
            <a:avLst/>
          </a:prstGeom>
          <a:noFill/>
          <a:ln w="9525">
            <a:noFill/>
          </a:ln>
        </p:spPr>
        <p:txBody>
          <a:bodyPr anchor="t" anchorCtr="0"/>
          <a:p>
            <a:pPr algn="ctr"/>
            <a:r>
              <a:rPr lang="zh-CN" altLang="en-US" sz="3200" b="1" dirty="0">
                <a:solidFill>
                  <a:srgbClr val="FF0000"/>
                </a:solidFill>
                <a:latin typeface="黑体" panose="02010609060101010101" pitchFamily="49" charset="-122"/>
                <a:ea typeface="黑体" panose="02010609060101010101" pitchFamily="49" charset="-122"/>
                <a:sym typeface="黑体" panose="02010609060101010101" pitchFamily="49" charset="-122"/>
              </a:rPr>
              <a:t>第四节 会计信息质量要求</a:t>
            </a:r>
            <a:endParaRPr lang="zh-CN" altLang="en-US" sz="3200" b="1" dirty="0">
              <a:solidFill>
                <a:srgbClr val="FF0000"/>
              </a:solidFill>
              <a:latin typeface="黑体" panose="02010609060101010101" pitchFamily="49" charset="-122"/>
              <a:ea typeface="黑体" panose="02010609060101010101" pitchFamily="49" charset="-122"/>
              <a:sym typeface="黑体" panose="02010609060101010101" pitchFamily="49" charset="-122"/>
            </a:endParaRPr>
          </a:p>
        </p:txBody>
      </p:sp>
      <p:sp>
        <p:nvSpPr>
          <p:cNvPr id="80930" name="矩形 271"/>
          <p:cNvSpPr>
            <a:spLocks noChangeArrowheads="1"/>
          </p:cNvSpPr>
          <p:nvPr/>
        </p:nvSpPr>
        <p:spPr bwMode="auto">
          <a:xfrm>
            <a:off x="656590" y="1196975"/>
            <a:ext cx="8986838" cy="737235"/>
          </a:xfrm>
          <a:prstGeom prst="rect">
            <a:avLst/>
          </a:prstGeom>
          <a:noFill/>
          <a:ln>
            <a:noFill/>
          </a:ln>
        </p:spPr>
        <p:txBody>
          <a:bodyPr>
            <a:spAutoFit/>
          </a:bodyPr>
          <a:lstStyle/>
          <a:p>
            <a:pPr marL="457200" marR="0" lvl="1" indent="0" algn="l" defTabSz="914400" rtl="0" eaLnBrk="1" fontAlgn="base"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1">
                <a:ln>
                  <a:noFill/>
                </a:ln>
                <a:solidFill>
                  <a:srgbClr val="FF0000"/>
                </a:solidFill>
                <a:effectLst/>
                <a:uLnTx/>
                <a:uFillTx/>
                <a:latin typeface="Verdana" panose="020B0604030504040204" pitchFamily="34" charset="0"/>
                <a:ea typeface="黑体" panose="02010609060101010101" pitchFamily="49" charset="-122"/>
                <a:cs typeface="+mn-cs"/>
                <a:sym typeface="+mn-ea"/>
              </a:rPr>
              <a:t>会计信息质量要求</a:t>
            </a:r>
            <a:r>
              <a:rPr kumimoji="0" lang="en-US" altLang="zh-CN" sz="2800" b="1" i="0" u="none" strike="noStrike" kern="1200" cap="none" spc="0" normalizeH="0" baseline="0" noProof="1">
                <a:ln>
                  <a:noFill/>
                </a:ln>
                <a:solidFill>
                  <a:srgbClr val="FF0000"/>
                </a:solidFill>
                <a:effectLst/>
                <a:uLnTx/>
                <a:uFillTx/>
                <a:latin typeface="Verdana" panose="020B0604030504040204" pitchFamily="34" charset="0"/>
                <a:ea typeface="黑体" panose="02010609060101010101" pitchFamily="49" charset="-122"/>
                <a:cs typeface="+mn-cs"/>
                <a:sym typeface="+mn-ea"/>
              </a:rPr>
              <a:t>——</a:t>
            </a:r>
            <a:r>
              <a:rPr kumimoji="0" lang="zh-CN" altLang="en-US" sz="2800" b="1" i="0" u="none" strike="noStrike" kern="1200" cap="none" spc="0" normalizeH="0" baseline="0" noProof="0" dirty="0">
                <a:ln>
                  <a:noFill/>
                </a:ln>
                <a:solidFill>
                  <a:srgbClr val="0000FF"/>
                </a:solidFill>
                <a:effectLst/>
                <a:uLnTx/>
                <a:uFillTx/>
                <a:latin typeface="+mn-ea"/>
                <a:ea typeface="+mn-ea"/>
                <a:cs typeface="+mn-cs"/>
              </a:rPr>
              <a:t>企业会计准则</a:t>
            </a:r>
            <a:endParaRPr kumimoji="0" lang="en-US" altLang="zh-CN" sz="2800" b="1" i="0" u="none" strike="noStrike" kern="1200" cap="none" spc="0" normalizeH="0" baseline="0" noProof="0" dirty="0">
              <a:ln>
                <a:noFill/>
              </a:ln>
              <a:solidFill>
                <a:srgbClr val="0000FF"/>
              </a:solidFill>
              <a:effectLst/>
              <a:uLnTx/>
              <a:uFillTx/>
              <a:latin typeface="+mn-ea"/>
              <a:ea typeface="+mn-ea"/>
              <a:cs typeface="+mn-cs"/>
            </a:endParaRPr>
          </a:p>
        </p:txBody>
      </p:sp>
      <p:sp>
        <p:nvSpPr>
          <p:cNvPr id="69901" name="矩形 271"/>
          <p:cNvSpPr/>
          <p:nvPr/>
        </p:nvSpPr>
        <p:spPr>
          <a:xfrm>
            <a:off x="1474788" y="1916113"/>
            <a:ext cx="6565900" cy="737235"/>
          </a:xfrm>
          <a:prstGeom prst="rect">
            <a:avLst/>
          </a:prstGeom>
          <a:noFill/>
          <a:ln w="9525">
            <a:noFill/>
          </a:ln>
        </p:spPr>
        <p:txBody>
          <a:bodyPr anchor="t" anchorCtr="0">
            <a:spAutoFit/>
          </a:bodyPr>
          <a:p>
            <a:pPr marL="914400" lvl="1" indent="-457200" eaLnBrk="1" hangingPunct="1">
              <a:lnSpc>
                <a:spcPct val="150000"/>
              </a:lnSpc>
              <a:buClr>
                <a:srgbClr val="FF0000"/>
              </a:buClr>
              <a:buFont typeface="Wingdings" panose="05000000000000000000" pitchFamily="2" charset="2"/>
              <a:buChar char="Ø"/>
            </a:pPr>
            <a:r>
              <a:rPr lang="zh-CN" altLang="en-US" sz="2800" b="1" dirty="0">
                <a:latin typeface="仿宋" panose="02010609060101010101" pitchFamily="49" charset="-122"/>
                <a:ea typeface="仿宋" panose="02010609060101010101" pitchFamily="49" charset="-122"/>
              </a:rPr>
              <a:t>也称会计信息质量特征或标准。</a:t>
            </a:r>
            <a:endParaRPr lang="en-US" altLang="zh-CN" sz="2800" b="1" dirty="0">
              <a:latin typeface="仿宋" panose="02010609060101010101" pitchFamily="49" charset="-122"/>
              <a:ea typeface="仿宋" panose="02010609060101010101" pitchFamily="49" charset="-122"/>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5085"/>
                                        </p:tgtEl>
                                        <p:attrNameLst>
                                          <p:attrName>style.visibility</p:attrName>
                                        </p:attrNameLst>
                                      </p:cBhvr>
                                      <p:to>
                                        <p:strVal val="visible"/>
                                      </p:to>
                                    </p:set>
                                    <p:animEffect transition="in" filter="blinds(horizontal)">
                                      <p:cBhvr>
                                        <p:cTn id="7" dur="500"/>
                                        <p:tgtEl>
                                          <p:spTgt spid="4508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5295"/>
                                        </p:tgtEl>
                                        <p:attrNameLst>
                                          <p:attrName>style.visibility</p:attrName>
                                        </p:attrNameLst>
                                      </p:cBhvr>
                                      <p:to>
                                        <p:strVal val="visible"/>
                                      </p:to>
                                    </p:set>
                                    <p:animEffect transition="in" filter="blinds(horizontal)">
                                      <p:cBhvr>
                                        <p:cTn id="10" dur="500"/>
                                        <p:tgtEl>
                                          <p:spTgt spid="45295"/>
                                        </p:tgtEl>
                                      </p:cBhvr>
                                    </p:animEffect>
                                  </p:childTnLst>
                                </p:cTn>
                              </p:par>
                              <p:par>
                                <p:cTn id="11" presetID="3" presetClass="entr" presetSubtype="10" fill="hold" nodeType="withEffect">
                                  <p:stCondLst>
                                    <p:cond delay="0"/>
                                  </p:stCondLst>
                                  <p:childTnLst>
                                    <p:set>
                                      <p:cBhvr>
                                        <p:cTn id="12" dur="1" fill="hold">
                                          <p:stCondLst>
                                            <p:cond delay="0"/>
                                          </p:stCondLst>
                                        </p:cTn>
                                        <p:tgtEl>
                                          <p:spTgt spid="45078"/>
                                        </p:tgtEl>
                                        <p:attrNameLst>
                                          <p:attrName>style.visibility</p:attrName>
                                        </p:attrNameLst>
                                      </p:cBhvr>
                                      <p:to>
                                        <p:strVal val="visible"/>
                                      </p:to>
                                    </p:set>
                                    <p:animEffect transition="in" filter="blinds(horizontal)">
                                      <p:cBhvr>
                                        <p:cTn id="13" dur="500"/>
                                        <p:tgtEl>
                                          <p:spTgt spid="45078"/>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5061"/>
                                        </p:tgtEl>
                                        <p:attrNameLst>
                                          <p:attrName>style.visibility</p:attrName>
                                        </p:attrNameLst>
                                      </p:cBhvr>
                                      <p:to>
                                        <p:strVal val="visible"/>
                                      </p:to>
                                    </p:set>
                                    <p:animEffect transition="in" filter="blinds(horizontal)">
                                      <p:cBhvr>
                                        <p:cTn id="16" dur="500"/>
                                        <p:tgtEl>
                                          <p:spTgt spid="45061"/>
                                        </p:tgtEl>
                                      </p:cBhvr>
                                    </p:animEffect>
                                  </p:childTnLst>
                                </p:cTn>
                              </p:par>
                              <p:par>
                                <p:cTn id="17" presetID="3" presetClass="entr" presetSubtype="1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blinds(horizontal)">
                                      <p:cBhvr>
                                        <p:cTn id="19" dur="500"/>
                                        <p:tgtEl>
                                          <p:spTgt spid="2"/>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45062"/>
                                        </p:tgtEl>
                                        <p:attrNameLst>
                                          <p:attrName>style.visibility</p:attrName>
                                        </p:attrNameLst>
                                      </p:cBhvr>
                                      <p:to>
                                        <p:strVal val="visible"/>
                                      </p:to>
                                    </p:set>
                                    <p:animEffect transition="in" filter="blinds(horizontal)">
                                      <p:cBhvr>
                                        <p:cTn id="22" dur="500"/>
                                        <p:tgtEl>
                                          <p:spTgt spid="45062"/>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45118"/>
                                        </p:tgtEl>
                                        <p:attrNameLst>
                                          <p:attrName>style.visibility</p:attrName>
                                        </p:attrNameLst>
                                      </p:cBhvr>
                                      <p:to>
                                        <p:strVal val="visible"/>
                                      </p:to>
                                    </p:set>
                                    <p:animEffect transition="in" filter="blinds(horizontal)">
                                      <p:cBhvr>
                                        <p:cTn id="27" dur="500"/>
                                        <p:tgtEl>
                                          <p:spTgt spid="45118"/>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45259"/>
                                        </p:tgtEl>
                                        <p:attrNameLst>
                                          <p:attrName>style.visibility</p:attrName>
                                        </p:attrNameLst>
                                      </p:cBhvr>
                                      <p:to>
                                        <p:strVal val="visible"/>
                                      </p:to>
                                    </p:set>
                                    <p:animEffect transition="in" filter="blinds(horizontal)">
                                      <p:cBhvr>
                                        <p:cTn id="30" dur="500"/>
                                        <p:tgtEl>
                                          <p:spTgt spid="45259"/>
                                        </p:tgtEl>
                                      </p:cBhvr>
                                    </p:animEffect>
                                  </p:childTnLst>
                                </p:cTn>
                              </p:par>
                              <p:par>
                                <p:cTn id="31" presetID="3" presetClass="entr" presetSubtype="10" fill="hold" nodeType="withEffect">
                                  <p:stCondLst>
                                    <p:cond delay="0"/>
                                  </p:stCondLst>
                                  <p:childTnLst>
                                    <p:set>
                                      <p:cBhvr>
                                        <p:cTn id="32" dur="1" fill="hold">
                                          <p:stCondLst>
                                            <p:cond delay="0"/>
                                          </p:stCondLst>
                                        </p:cTn>
                                        <p:tgtEl>
                                          <p:spTgt spid="45064"/>
                                        </p:tgtEl>
                                        <p:attrNameLst>
                                          <p:attrName>style.visibility</p:attrName>
                                        </p:attrNameLst>
                                      </p:cBhvr>
                                      <p:to>
                                        <p:strVal val="visible"/>
                                      </p:to>
                                    </p:set>
                                    <p:animEffect transition="in" filter="blinds(horizontal)">
                                      <p:cBhvr>
                                        <p:cTn id="33" dur="500"/>
                                        <p:tgtEl>
                                          <p:spTgt spid="45064"/>
                                        </p:tgtEl>
                                      </p:cBhvr>
                                    </p:animEffect>
                                  </p:childTnLst>
                                </p:cTn>
                              </p:par>
                            </p:childTnLst>
                          </p:cTn>
                        </p:par>
                        <p:par>
                          <p:cTn id="34" fill="hold">
                            <p:stCondLst>
                              <p:cond delay="500"/>
                            </p:stCondLst>
                            <p:childTnLst>
                              <p:par>
                                <p:cTn id="35" presetID="3" presetClass="entr" presetSubtype="10" fill="hold" grpId="0" nodeType="afterEffect">
                                  <p:stCondLst>
                                    <p:cond delay="0"/>
                                  </p:stCondLst>
                                  <p:childTnLst>
                                    <p:set>
                                      <p:cBhvr>
                                        <p:cTn id="36" dur="1" fill="hold">
                                          <p:stCondLst>
                                            <p:cond delay="0"/>
                                          </p:stCondLst>
                                        </p:cTn>
                                        <p:tgtEl>
                                          <p:spTgt spid="45323"/>
                                        </p:tgtEl>
                                        <p:attrNameLst>
                                          <p:attrName>style.visibility</p:attrName>
                                        </p:attrNameLst>
                                      </p:cBhvr>
                                      <p:to>
                                        <p:strVal val="visible"/>
                                      </p:to>
                                    </p:set>
                                    <p:animEffect transition="in" filter="blinds(horizontal)">
                                      <p:cBhvr>
                                        <p:cTn id="37" dur="500"/>
                                        <p:tgtEl>
                                          <p:spTgt spid="45323"/>
                                        </p:tgtEl>
                                      </p:cBhvr>
                                    </p:animEffect>
                                  </p:childTnLst>
                                </p:cTn>
                              </p:par>
                              <p:par>
                                <p:cTn id="38" presetID="3" presetClass="entr" presetSubtype="10" fill="hold" nodeType="withEffect">
                                  <p:stCondLst>
                                    <p:cond delay="0"/>
                                  </p:stCondLst>
                                  <p:childTnLst>
                                    <p:set>
                                      <p:cBhvr>
                                        <p:cTn id="39" dur="1" fill="hold">
                                          <p:stCondLst>
                                            <p:cond delay="0"/>
                                          </p:stCondLst>
                                        </p:cTn>
                                        <p:tgtEl>
                                          <p:spTgt spid="45086"/>
                                        </p:tgtEl>
                                        <p:attrNameLst>
                                          <p:attrName>style.visibility</p:attrName>
                                        </p:attrNameLst>
                                      </p:cBhvr>
                                      <p:to>
                                        <p:strVal val="visible"/>
                                      </p:to>
                                    </p:set>
                                    <p:animEffect transition="in" filter="blinds(horizontal)">
                                      <p:cBhvr>
                                        <p:cTn id="40" dur="500"/>
                                        <p:tgtEl>
                                          <p:spTgt spid="45086"/>
                                        </p:tgtEl>
                                      </p:cBhvr>
                                    </p:animEffect>
                                  </p:childTnLst>
                                </p:cTn>
                              </p:par>
                              <p:par>
                                <p:cTn id="41" presetID="3" presetClass="entr" presetSubtype="10" fill="hold" nodeType="withEffect">
                                  <p:stCondLst>
                                    <p:cond delay="0"/>
                                  </p:stCondLst>
                                  <p:childTnLst>
                                    <p:set>
                                      <p:cBhvr>
                                        <p:cTn id="42" dur="1" fill="hold">
                                          <p:stCondLst>
                                            <p:cond delay="0"/>
                                          </p:stCondLst>
                                        </p:cTn>
                                        <p:tgtEl>
                                          <p:spTgt spid="45324"/>
                                        </p:tgtEl>
                                        <p:attrNameLst>
                                          <p:attrName>style.visibility</p:attrName>
                                        </p:attrNameLst>
                                      </p:cBhvr>
                                      <p:to>
                                        <p:strVal val="visible"/>
                                      </p:to>
                                    </p:set>
                                    <p:animEffect transition="in" filter="blinds(horizontal)">
                                      <p:cBhvr>
                                        <p:cTn id="43" dur="500"/>
                                        <p:tgtEl>
                                          <p:spTgt spid="45324"/>
                                        </p:tgtEl>
                                      </p:cBhvr>
                                    </p:animEffect>
                                  </p:childTnLst>
                                </p:cTn>
                              </p:par>
                            </p:childTnLst>
                          </p:cTn>
                        </p:par>
                        <p:par>
                          <p:cTn id="44" fill="hold">
                            <p:stCondLst>
                              <p:cond delay="1000"/>
                            </p:stCondLst>
                            <p:childTnLst>
                              <p:par>
                                <p:cTn id="45" presetID="3" presetClass="entr" presetSubtype="10" fill="hold" grpId="0" nodeType="afterEffect">
                                  <p:stCondLst>
                                    <p:cond delay="0"/>
                                  </p:stCondLst>
                                  <p:childTnLst>
                                    <p:set>
                                      <p:cBhvr>
                                        <p:cTn id="46" dur="1" fill="hold">
                                          <p:stCondLst>
                                            <p:cond delay="0"/>
                                          </p:stCondLst>
                                        </p:cTn>
                                        <p:tgtEl>
                                          <p:spTgt spid="45258"/>
                                        </p:tgtEl>
                                        <p:attrNameLst>
                                          <p:attrName>style.visibility</p:attrName>
                                        </p:attrNameLst>
                                      </p:cBhvr>
                                      <p:to>
                                        <p:strVal val="visible"/>
                                      </p:to>
                                    </p:set>
                                    <p:animEffect transition="in" filter="blinds(horizontal)">
                                      <p:cBhvr>
                                        <p:cTn id="47" dur="500"/>
                                        <p:tgtEl>
                                          <p:spTgt spid="45258"/>
                                        </p:tgtEl>
                                      </p:cBhvr>
                                    </p:animEffect>
                                  </p:childTnLst>
                                </p:cTn>
                              </p:par>
                              <p:par>
                                <p:cTn id="48" presetID="3" presetClass="entr" presetSubtype="10"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blinds(horizontal)">
                                      <p:cBhvr>
                                        <p:cTn id="50" dur="500"/>
                                        <p:tgtEl>
                                          <p:spTgt spid="17"/>
                                        </p:tgtEl>
                                      </p:cBhvr>
                                    </p:animEffect>
                                  </p:childTnLst>
                                </p:cTn>
                              </p:par>
                              <p:par>
                                <p:cTn id="51" presetID="3" presetClass="entr" presetSubtype="10" fill="hold" nodeType="withEffect">
                                  <p:stCondLst>
                                    <p:cond delay="0"/>
                                  </p:stCondLst>
                                  <p:childTnLst>
                                    <p:set>
                                      <p:cBhvr>
                                        <p:cTn id="52" dur="1" fill="hold">
                                          <p:stCondLst>
                                            <p:cond delay="0"/>
                                          </p:stCondLst>
                                        </p:cTn>
                                        <p:tgtEl>
                                          <p:spTgt spid="45117"/>
                                        </p:tgtEl>
                                        <p:attrNameLst>
                                          <p:attrName>style.visibility</p:attrName>
                                        </p:attrNameLst>
                                      </p:cBhvr>
                                      <p:to>
                                        <p:strVal val="visible"/>
                                      </p:to>
                                    </p:set>
                                    <p:animEffect transition="in" filter="blinds(horizontal)">
                                      <p:cBhvr>
                                        <p:cTn id="53" dur="500"/>
                                        <p:tgtEl>
                                          <p:spTgt spid="45117"/>
                                        </p:tgtEl>
                                      </p:cBhvr>
                                    </p:animEffect>
                                  </p:childTnLst>
                                </p:cTn>
                              </p:par>
                            </p:childTnLst>
                          </p:cTn>
                        </p:par>
                        <p:par>
                          <p:cTn id="54" fill="hold">
                            <p:stCondLst>
                              <p:cond delay="1500"/>
                            </p:stCondLst>
                            <p:childTnLst>
                              <p:par>
                                <p:cTn id="55" presetID="3" presetClass="entr" presetSubtype="10" fill="hold" grpId="0" nodeType="afterEffect">
                                  <p:stCondLst>
                                    <p:cond delay="0"/>
                                  </p:stCondLst>
                                  <p:childTnLst>
                                    <p:set>
                                      <p:cBhvr>
                                        <p:cTn id="56" dur="1" fill="hold">
                                          <p:stCondLst>
                                            <p:cond delay="0"/>
                                          </p:stCondLst>
                                        </p:cTn>
                                        <p:tgtEl>
                                          <p:spTgt spid="45264"/>
                                        </p:tgtEl>
                                        <p:attrNameLst>
                                          <p:attrName>style.visibility</p:attrName>
                                        </p:attrNameLst>
                                      </p:cBhvr>
                                      <p:to>
                                        <p:strVal val="visible"/>
                                      </p:to>
                                    </p:set>
                                    <p:animEffect transition="in" filter="blinds(horizontal)">
                                      <p:cBhvr>
                                        <p:cTn id="57" dur="500"/>
                                        <p:tgtEl>
                                          <p:spTgt spid="45264"/>
                                        </p:tgtEl>
                                      </p:cBhvr>
                                    </p:animEffect>
                                  </p:childTnLst>
                                </p:cTn>
                              </p:par>
                              <p:par>
                                <p:cTn id="58" presetID="3" presetClass="entr" presetSubtype="10" fill="hold" nodeType="withEffect">
                                  <p:stCondLst>
                                    <p:cond delay="0"/>
                                  </p:stCondLst>
                                  <p:childTnLst>
                                    <p:set>
                                      <p:cBhvr>
                                        <p:cTn id="59" dur="1" fill="hold">
                                          <p:stCondLst>
                                            <p:cond delay="0"/>
                                          </p:stCondLst>
                                        </p:cTn>
                                        <p:tgtEl>
                                          <p:spTgt spid="45071"/>
                                        </p:tgtEl>
                                        <p:attrNameLst>
                                          <p:attrName>style.visibility</p:attrName>
                                        </p:attrNameLst>
                                      </p:cBhvr>
                                      <p:to>
                                        <p:strVal val="visible"/>
                                      </p:to>
                                    </p:set>
                                    <p:animEffect transition="in" filter="blinds(horizontal)">
                                      <p:cBhvr>
                                        <p:cTn id="60" dur="500"/>
                                        <p:tgtEl>
                                          <p:spTgt spid="45071"/>
                                        </p:tgtEl>
                                      </p:cBhvr>
                                    </p:animEffect>
                                  </p:childTnLst>
                                </p:cTn>
                              </p:par>
                              <p:par>
                                <p:cTn id="61" presetID="3" presetClass="entr" presetSubtype="10" fill="hold" nodeType="withEffect">
                                  <p:stCondLst>
                                    <p:cond delay="0"/>
                                  </p:stCondLst>
                                  <p:childTnLst>
                                    <p:set>
                                      <p:cBhvr>
                                        <p:cTn id="62" dur="1" fill="hold">
                                          <p:stCondLst>
                                            <p:cond delay="0"/>
                                          </p:stCondLst>
                                        </p:cTn>
                                        <p:tgtEl>
                                          <p:spTgt spid="45122"/>
                                        </p:tgtEl>
                                        <p:attrNameLst>
                                          <p:attrName>style.visibility</p:attrName>
                                        </p:attrNameLst>
                                      </p:cBhvr>
                                      <p:to>
                                        <p:strVal val="visible"/>
                                      </p:to>
                                    </p:set>
                                    <p:animEffect transition="in" filter="blinds(horizontal)">
                                      <p:cBhvr>
                                        <p:cTn id="63" dur="500"/>
                                        <p:tgtEl>
                                          <p:spTgt spid="45122"/>
                                        </p:tgtEl>
                                      </p:cBhvr>
                                    </p:animEffect>
                                  </p:childTnLst>
                                </p:cTn>
                              </p:par>
                            </p:childTnLst>
                          </p:cTn>
                        </p:par>
                        <p:par>
                          <p:cTn id="64" fill="hold">
                            <p:stCondLst>
                              <p:cond delay="2000"/>
                            </p:stCondLst>
                            <p:childTnLst>
                              <p:par>
                                <p:cTn id="65" presetID="3" presetClass="entr" presetSubtype="10" fill="hold" grpId="0" nodeType="afterEffect">
                                  <p:stCondLst>
                                    <p:cond delay="0"/>
                                  </p:stCondLst>
                                  <p:childTnLst>
                                    <p:set>
                                      <p:cBhvr>
                                        <p:cTn id="66" dur="1" fill="hold">
                                          <p:stCondLst>
                                            <p:cond delay="0"/>
                                          </p:stCondLst>
                                        </p:cTn>
                                        <p:tgtEl>
                                          <p:spTgt spid="45263"/>
                                        </p:tgtEl>
                                        <p:attrNameLst>
                                          <p:attrName>style.visibility</p:attrName>
                                        </p:attrNameLst>
                                      </p:cBhvr>
                                      <p:to>
                                        <p:strVal val="visible"/>
                                      </p:to>
                                    </p:set>
                                    <p:animEffect transition="in" filter="blinds(horizontal)">
                                      <p:cBhvr>
                                        <p:cTn id="67" dur="500"/>
                                        <p:tgtEl>
                                          <p:spTgt spid="45263"/>
                                        </p:tgtEl>
                                      </p:cBhvr>
                                    </p:animEffect>
                                  </p:childTnLst>
                                </p:cTn>
                              </p:par>
                              <p:par>
                                <p:cTn id="68" presetID="3" presetClass="entr" presetSubtype="10" fill="hold"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blinds(horizontal)">
                                      <p:cBhvr>
                                        <p:cTn id="70" dur="500"/>
                                        <p:tgtEl>
                                          <p:spTgt spid="31"/>
                                        </p:tgtEl>
                                      </p:cBhvr>
                                    </p:animEffect>
                                  </p:childTnLst>
                                </p:cTn>
                              </p:par>
                              <p:par>
                                <p:cTn id="71" presetID="3" presetClass="entr" presetSubtype="10" fill="hold" nodeType="withEffect">
                                  <p:stCondLst>
                                    <p:cond delay="0"/>
                                  </p:stCondLst>
                                  <p:childTnLst>
                                    <p:set>
                                      <p:cBhvr>
                                        <p:cTn id="72" dur="1" fill="hold">
                                          <p:stCondLst>
                                            <p:cond delay="0"/>
                                          </p:stCondLst>
                                        </p:cTn>
                                        <p:tgtEl>
                                          <p:spTgt spid="45119"/>
                                        </p:tgtEl>
                                        <p:attrNameLst>
                                          <p:attrName>style.visibility</p:attrName>
                                        </p:attrNameLst>
                                      </p:cBhvr>
                                      <p:to>
                                        <p:strVal val="visible"/>
                                      </p:to>
                                    </p:set>
                                    <p:animEffect transition="in" filter="blinds(horizontal)">
                                      <p:cBhvr>
                                        <p:cTn id="73" dur="500"/>
                                        <p:tgtEl>
                                          <p:spTgt spid="45119"/>
                                        </p:tgtEl>
                                      </p:cBhvr>
                                    </p:animEffect>
                                  </p:childTnLst>
                                </p:cTn>
                              </p:par>
                            </p:childTnLst>
                          </p:cTn>
                        </p:par>
                        <p:par>
                          <p:cTn id="74" fill="hold">
                            <p:stCondLst>
                              <p:cond delay="2500"/>
                            </p:stCondLst>
                            <p:childTnLst>
                              <p:par>
                                <p:cTn id="75" presetID="3" presetClass="entr" presetSubtype="10" fill="hold"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blinds(horizontal)">
                                      <p:cBhvr>
                                        <p:cTn id="77" dur="500"/>
                                        <p:tgtEl>
                                          <p:spTgt spid="24"/>
                                        </p:tgtEl>
                                      </p:cBhvr>
                                    </p:animEffect>
                                  </p:childTnLst>
                                </p:cTn>
                              </p:par>
                              <p:par>
                                <p:cTn id="78" presetID="3" presetClass="entr" presetSubtype="10" fill="hold" grpId="0" nodeType="withEffect">
                                  <p:stCondLst>
                                    <p:cond delay="0"/>
                                  </p:stCondLst>
                                  <p:childTnLst>
                                    <p:set>
                                      <p:cBhvr>
                                        <p:cTn id="79" dur="1" fill="hold">
                                          <p:stCondLst>
                                            <p:cond delay="0"/>
                                          </p:stCondLst>
                                        </p:cTn>
                                        <p:tgtEl>
                                          <p:spTgt spid="45261"/>
                                        </p:tgtEl>
                                        <p:attrNameLst>
                                          <p:attrName>style.visibility</p:attrName>
                                        </p:attrNameLst>
                                      </p:cBhvr>
                                      <p:to>
                                        <p:strVal val="visible"/>
                                      </p:to>
                                    </p:set>
                                    <p:animEffect transition="in" filter="blinds(horizontal)">
                                      <p:cBhvr>
                                        <p:cTn id="80" dur="500"/>
                                        <p:tgtEl>
                                          <p:spTgt spid="45261"/>
                                        </p:tgtEl>
                                      </p:cBhvr>
                                    </p:animEffect>
                                  </p:childTnLst>
                                </p:cTn>
                              </p:par>
                              <p:par>
                                <p:cTn id="81" presetID="3" presetClass="entr" presetSubtype="10" fill="hold" nodeType="withEffect">
                                  <p:stCondLst>
                                    <p:cond delay="0"/>
                                  </p:stCondLst>
                                  <p:childTnLst>
                                    <p:set>
                                      <p:cBhvr>
                                        <p:cTn id="82" dur="1" fill="hold">
                                          <p:stCondLst>
                                            <p:cond delay="0"/>
                                          </p:stCondLst>
                                        </p:cTn>
                                        <p:tgtEl>
                                          <p:spTgt spid="45120"/>
                                        </p:tgtEl>
                                        <p:attrNameLst>
                                          <p:attrName>style.visibility</p:attrName>
                                        </p:attrNameLst>
                                      </p:cBhvr>
                                      <p:to>
                                        <p:strVal val="visible"/>
                                      </p:to>
                                    </p:set>
                                    <p:animEffect transition="in" filter="blinds(horizontal)">
                                      <p:cBhvr>
                                        <p:cTn id="83" dur="500"/>
                                        <p:tgtEl>
                                          <p:spTgt spid="45120"/>
                                        </p:tgtEl>
                                      </p:cBhvr>
                                    </p:animEffect>
                                  </p:childTnLst>
                                </p:cTn>
                              </p:par>
                            </p:childTnLst>
                          </p:cTn>
                        </p:par>
                        <p:par>
                          <p:cTn id="84" fill="hold">
                            <p:stCondLst>
                              <p:cond delay="3000"/>
                            </p:stCondLst>
                            <p:childTnLst>
                              <p:par>
                                <p:cTn id="85" presetID="3" presetClass="entr" presetSubtype="10" fill="hold" grpId="0" nodeType="afterEffect">
                                  <p:stCondLst>
                                    <p:cond delay="0"/>
                                  </p:stCondLst>
                                  <p:childTnLst>
                                    <p:set>
                                      <p:cBhvr>
                                        <p:cTn id="86" dur="1" fill="hold">
                                          <p:stCondLst>
                                            <p:cond delay="0"/>
                                          </p:stCondLst>
                                        </p:cTn>
                                        <p:tgtEl>
                                          <p:spTgt spid="45262"/>
                                        </p:tgtEl>
                                        <p:attrNameLst>
                                          <p:attrName>style.visibility</p:attrName>
                                        </p:attrNameLst>
                                      </p:cBhvr>
                                      <p:to>
                                        <p:strVal val="visible"/>
                                      </p:to>
                                    </p:set>
                                    <p:animEffect transition="in" filter="blinds(horizontal)">
                                      <p:cBhvr>
                                        <p:cTn id="87" dur="500"/>
                                        <p:tgtEl>
                                          <p:spTgt spid="45262"/>
                                        </p:tgtEl>
                                      </p:cBhvr>
                                    </p:animEffect>
                                  </p:childTnLst>
                                </p:cTn>
                              </p:par>
                              <p:par>
                                <p:cTn id="88" presetID="3" presetClass="entr" presetSubtype="10" fill="hold" nodeType="withEffect">
                                  <p:stCondLst>
                                    <p:cond delay="0"/>
                                  </p:stCondLst>
                                  <p:childTnLst>
                                    <p:set>
                                      <p:cBhvr>
                                        <p:cTn id="89" dur="1" fill="hold">
                                          <p:stCondLst>
                                            <p:cond delay="0"/>
                                          </p:stCondLst>
                                        </p:cTn>
                                        <p:tgtEl>
                                          <p:spTgt spid="3"/>
                                        </p:tgtEl>
                                        <p:attrNameLst>
                                          <p:attrName>style.visibility</p:attrName>
                                        </p:attrNameLst>
                                      </p:cBhvr>
                                      <p:to>
                                        <p:strVal val="visible"/>
                                      </p:to>
                                    </p:set>
                                    <p:animEffect transition="in" filter="blinds(horizontal)">
                                      <p:cBhvr>
                                        <p:cTn id="90" dur="500"/>
                                        <p:tgtEl>
                                          <p:spTgt spid="3"/>
                                        </p:tgtEl>
                                      </p:cBhvr>
                                    </p:animEffect>
                                  </p:childTnLst>
                                </p:cTn>
                              </p:par>
                              <p:par>
                                <p:cTn id="91" presetID="3" presetClass="entr" presetSubtype="10" fill="hold" nodeType="withEffect">
                                  <p:stCondLst>
                                    <p:cond delay="0"/>
                                  </p:stCondLst>
                                  <p:childTnLst>
                                    <p:set>
                                      <p:cBhvr>
                                        <p:cTn id="92" dur="1" fill="hold">
                                          <p:stCondLst>
                                            <p:cond delay="0"/>
                                          </p:stCondLst>
                                        </p:cTn>
                                        <p:tgtEl>
                                          <p:spTgt spid="45265"/>
                                        </p:tgtEl>
                                        <p:attrNameLst>
                                          <p:attrName>style.visibility</p:attrName>
                                        </p:attrNameLst>
                                      </p:cBhvr>
                                      <p:to>
                                        <p:strVal val="visible"/>
                                      </p:to>
                                    </p:set>
                                    <p:animEffect transition="in" filter="blinds(horizontal)">
                                      <p:cBhvr>
                                        <p:cTn id="93" dur="500"/>
                                        <p:tgtEl>
                                          <p:spTgt spid="45265"/>
                                        </p:tgtEl>
                                      </p:cBhvr>
                                    </p:animEffect>
                                  </p:childTnLst>
                                </p:cTn>
                              </p:par>
                            </p:childTnLst>
                          </p:cTn>
                        </p:par>
                        <p:par>
                          <p:cTn id="94" fill="hold">
                            <p:stCondLst>
                              <p:cond delay="3500"/>
                            </p:stCondLst>
                            <p:childTnLst>
                              <p:par>
                                <p:cTn id="95" presetID="3" presetClass="entr" presetSubtype="10" fill="hold" nodeType="afterEffect">
                                  <p:stCondLst>
                                    <p:cond delay="0"/>
                                  </p:stCondLst>
                                  <p:childTnLst>
                                    <p:set>
                                      <p:cBhvr>
                                        <p:cTn id="96" dur="1" fill="hold">
                                          <p:stCondLst>
                                            <p:cond delay="0"/>
                                          </p:stCondLst>
                                        </p:cTn>
                                        <p:tgtEl>
                                          <p:spTgt spid="45121"/>
                                        </p:tgtEl>
                                        <p:attrNameLst>
                                          <p:attrName>style.visibility</p:attrName>
                                        </p:attrNameLst>
                                      </p:cBhvr>
                                      <p:to>
                                        <p:strVal val="visible"/>
                                      </p:to>
                                    </p:set>
                                    <p:animEffect transition="in" filter="blinds(horizontal)">
                                      <p:cBhvr>
                                        <p:cTn id="97" dur="500"/>
                                        <p:tgtEl>
                                          <p:spTgt spid="45121"/>
                                        </p:tgtEl>
                                      </p:cBhvr>
                                    </p:animEffect>
                                  </p:childTnLst>
                                </p:cTn>
                              </p:par>
                              <p:par>
                                <p:cTn id="98" presetID="3" presetClass="entr" presetSubtype="10" fill="hold" nodeType="withEffect">
                                  <p:stCondLst>
                                    <p:cond delay="0"/>
                                  </p:stCondLst>
                                  <p:childTnLst>
                                    <p:set>
                                      <p:cBhvr>
                                        <p:cTn id="99" dur="1" fill="hold">
                                          <p:stCondLst>
                                            <p:cond delay="0"/>
                                          </p:stCondLst>
                                        </p:cTn>
                                        <p:tgtEl>
                                          <p:spTgt spid="10"/>
                                        </p:tgtEl>
                                        <p:attrNameLst>
                                          <p:attrName>style.visibility</p:attrName>
                                        </p:attrNameLst>
                                      </p:cBhvr>
                                      <p:to>
                                        <p:strVal val="visible"/>
                                      </p:to>
                                    </p:set>
                                    <p:animEffect transition="in" filter="blinds(horizontal)">
                                      <p:cBhvr>
                                        <p:cTn id="100" dur="500"/>
                                        <p:tgtEl>
                                          <p:spTgt spid="10"/>
                                        </p:tgtEl>
                                      </p:cBhvr>
                                    </p:animEffect>
                                  </p:childTnLst>
                                </p:cTn>
                              </p:par>
                              <p:par>
                                <p:cTn id="101" presetID="3" presetClass="entr" presetSubtype="10" fill="hold" grpId="0" nodeType="withEffect">
                                  <p:stCondLst>
                                    <p:cond delay="0"/>
                                  </p:stCondLst>
                                  <p:childTnLst>
                                    <p:set>
                                      <p:cBhvr>
                                        <p:cTn id="102" dur="1" fill="hold">
                                          <p:stCondLst>
                                            <p:cond delay="0"/>
                                          </p:stCondLst>
                                        </p:cTn>
                                        <p:tgtEl>
                                          <p:spTgt spid="45260"/>
                                        </p:tgtEl>
                                        <p:attrNameLst>
                                          <p:attrName>style.visibility</p:attrName>
                                        </p:attrNameLst>
                                      </p:cBhvr>
                                      <p:to>
                                        <p:strVal val="visible"/>
                                      </p:to>
                                    </p:set>
                                    <p:animEffect transition="in" filter="blinds(horizontal)">
                                      <p:cBhvr>
                                        <p:cTn id="103" dur="500"/>
                                        <p:tgtEl>
                                          <p:spTgt spid="452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1" grpId="0" bldLvl="0" animBg="1"/>
      <p:bldP spid="45062" grpId="0" bldLvl="0" animBg="1"/>
      <p:bldP spid="45258" grpId="0"/>
      <p:bldP spid="45259" grpId="0"/>
      <p:bldP spid="45260" grpId="0"/>
      <p:bldP spid="45261" grpId="0"/>
      <p:bldP spid="45262" grpId="0"/>
      <p:bldP spid="45263" grpId="0"/>
      <p:bldP spid="45264" grpId="0"/>
      <p:bldP spid="45295" grpId="0"/>
      <p:bldP spid="4532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Group 21"/>
          <p:cNvGrpSpPr/>
          <p:nvPr/>
        </p:nvGrpSpPr>
        <p:grpSpPr>
          <a:xfrm>
            <a:off x="4224338" y="5503863"/>
            <a:ext cx="4143375" cy="279400"/>
            <a:chOff x="1429" y="1706"/>
            <a:chExt cx="2693" cy="984"/>
          </a:xfrm>
        </p:grpSpPr>
        <p:sp>
          <p:nvSpPr>
            <p:cNvPr id="64529" name="未知"/>
            <p:cNvSpPr/>
            <p:nvPr/>
          </p:nvSpPr>
          <p:spPr bwMode="auto">
            <a:xfrm>
              <a:off x="2925" y="1751"/>
              <a:ext cx="1197" cy="867"/>
            </a:xfrm>
            <a:custGeom>
              <a:avLst/>
              <a:gdLst>
                <a:gd name="T0" fmla="*/ 0 w 735"/>
                <a:gd name="T1" fmla="*/ 0 h 532"/>
                <a:gd name="T2" fmla="*/ 7127 w 735"/>
                <a:gd name="T3" fmla="*/ 3783 h 532"/>
                <a:gd name="T4" fmla="*/ 10768 w 735"/>
                <a:gd name="T5" fmla="*/ 3783 h 532"/>
                <a:gd name="T6" fmla="*/ 11882 w 735"/>
                <a:gd name="T7" fmla="*/ 4669 h 532"/>
                <a:gd name="T8" fmla="*/ 11921 w 735"/>
                <a:gd name="T9" fmla="*/ 7528 h 532"/>
                <a:gd name="T10" fmla="*/ 11157 w 735"/>
                <a:gd name="T11" fmla="*/ 7498 h 532"/>
                <a:gd name="T12" fmla="*/ 12486 w 735"/>
                <a:gd name="T13" fmla="*/ 9967 h 532"/>
                <a:gd name="T14" fmla="*/ 13709 w 735"/>
                <a:gd name="T15" fmla="*/ 7528 h 532"/>
                <a:gd name="T16" fmla="*/ 12980 w 735"/>
                <a:gd name="T17" fmla="*/ 7528 h 532"/>
                <a:gd name="T18" fmla="*/ 12946 w 735"/>
                <a:gd name="T19" fmla="*/ 4234 h 532"/>
                <a:gd name="T20" fmla="*/ 11485 w 735"/>
                <a:gd name="T21" fmla="*/ 2810 h 532"/>
                <a:gd name="T22" fmla="*/ 6254 w 735"/>
                <a:gd name="T23" fmla="*/ 2792 h 532"/>
                <a:gd name="T24" fmla="*/ 1278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folHlink">
                    <a:alpha val="0"/>
                  </a:schemeClr>
                </a:gs>
                <a:gs pos="100000">
                  <a:srgbClr val="36058D"/>
                </a:gs>
              </a:gsLst>
              <a:lin ang="5400000" scaled="1"/>
            </a:gra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64530" name="未知"/>
            <p:cNvSpPr/>
            <p:nvPr/>
          </p:nvSpPr>
          <p:spPr bwMode="auto">
            <a:xfrm>
              <a:off x="2608" y="1706"/>
              <a:ext cx="231" cy="984"/>
            </a:xfrm>
            <a:custGeom>
              <a:avLst/>
              <a:gdLst>
                <a:gd name="T0" fmla="*/ 685 w 142"/>
                <a:gd name="T1" fmla="*/ 21 h 604"/>
                <a:gd name="T2" fmla="*/ 836 w 142"/>
                <a:gd name="T3" fmla="*/ 8825 h 604"/>
                <a:gd name="T4" fmla="*/ 0 w 142"/>
                <a:gd name="T5" fmla="*/ 8859 h 604"/>
                <a:gd name="T6" fmla="*/ 1331 w 142"/>
                <a:gd name="T7" fmla="*/ 11293 h 604"/>
                <a:gd name="T8" fmla="*/ 2635 w 142"/>
                <a:gd name="T9" fmla="*/ 8859 h 604"/>
                <a:gd name="T10" fmla="*/ 1855 w 142"/>
                <a:gd name="T11" fmla="*/ 8859 h 604"/>
                <a:gd name="T12" fmla="*/ 1833 w 142"/>
                <a:gd name="T13" fmla="*/ 0 h 604"/>
                <a:gd name="T14" fmla="*/ 685 w 142"/>
                <a:gd name="T15" fmla="*/ 21 h 60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gradFill rotWithShape="1">
              <a:gsLst>
                <a:gs pos="0">
                  <a:schemeClr val="folHlink">
                    <a:alpha val="0"/>
                  </a:schemeClr>
                </a:gs>
                <a:gs pos="100000">
                  <a:srgbClr val="36058D"/>
                </a:gs>
              </a:gsLst>
              <a:lin ang="5400000" scaled="1"/>
            </a:gra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64531" name="未知"/>
            <p:cNvSpPr/>
            <p:nvPr/>
          </p:nvSpPr>
          <p:spPr bwMode="auto">
            <a:xfrm flipH="1">
              <a:off x="1429" y="1751"/>
              <a:ext cx="1197" cy="867"/>
            </a:xfrm>
            <a:custGeom>
              <a:avLst/>
              <a:gdLst>
                <a:gd name="T0" fmla="*/ 0 w 735"/>
                <a:gd name="T1" fmla="*/ 0 h 532"/>
                <a:gd name="T2" fmla="*/ 7127 w 735"/>
                <a:gd name="T3" fmla="*/ 3783 h 532"/>
                <a:gd name="T4" fmla="*/ 10768 w 735"/>
                <a:gd name="T5" fmla="*/ 3783 h 532"/>
                <a:gd name="T6" fmla="*/ 11882 w 735"/>
                <a:gd name="T7" fmla="*/ 4669 h 532"/>
                <a:gd name="T8" fmla="*/ 11921 w 735"/>
                <a:gd name="T9" fmla="*/ 7528 h 532"/>
                <a:gd name="T10" fmla="*/ 11157 w 735"/>
                <a:gd name="T11" fmla="*/ 7498 h 532"/>
                <a:gd name="T12" fmla="*/ 12486 w 735"/>
                <a:gd name="T13" fmla="*/ 9967 h 532"/>
                <a:gd name="T14" fmla="*/ 13709 w 735"/>
                <a:gd name="T15" fmla="*/ 7528 h 532"/>
                <a:gd name="T16" fmla="*/ 12980 w 735"/>
                <a:gd name="T17" fmla="*/ 7528 h 532"/>
                <a:gd name="T18" fmla="*/ 12946 w 735"/>
                <a:gd name="T19" fmla="*/ 4234 h 532"/>
                <a:gd name="T20" fmla="*/ 11485 w 735"/>
                <a:gd name="T21" fmla="*/ 2810 h 532"/>
                <a:gd name="T22" fmla="*/ 6254 w 735"/>
                <a:gd name="T23" fmla="*/ 2792 h 532"/>
                <a:gd name="T24" fmla="*/ 1278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folHlink">
                    <a:alpha val="0"/>
                  </a:schemeClr>
                </a:gs>
                <a:gs pos="100000">
                  <a:srgbClr val="36058D"/>
                </a:gs>
              </a:gsLst>
              <a:lin ang="5400000" scaled="1"/>
            </a:gra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3" name="Group 7"/>
          <p:cNvGrpSpPr/>
          <p:nvPr/>
        </p:nvGrpSpPr>
        <p:grpSpPr>
          <a:xfrm>
            <a:off x="3240088" y="5783263"/>
            <a:ext cx="1484312" cy="896937"/>
            <a:chOff x="0" y="0"/>
            <a:chExt cx="414" cy="402"/>
          </a:xfrm>
        </p:grpSpPr>
        <p:sp>
          <p:nvSpPr>
            <p:cNvPr id="81928" name="AutoShape 8"/>
            <p:cNvSpPr>
              <a:spLocks noChangeArrowheads="1"/>
            </p:cNvSpPr>
            <p:nvPr/>
          </p:nvSpPr>
          <p:spPr bwMode="auto">
            <a:xfrm>
              <a:off x="0" y="0"/>
              <a:ext cx="414" cy="402"/>
            </a:xfrm>
            <a:prstGeom prst="roundRect">
              <a:avLst>
                <a:gd name="adj" fmla="val 11921"/>
              </a:avLst>
            </a:prstGeom>
            <a:gradFill rotWithShape="1">
              <a:gsLst>
                <a:gs pos="0">
                  <a:schemeClr val="accent1"/>
                </a:gs>
                <a:gs pos="100000">
                  <a:schemeClr val="accent1">
                    <a:gamma/>
                    <a:shade val="69804"/>
                    <a:invGamma/>
                  </a:schemeClr>
                </a:gs>
              </a:gsLst>
              <a:lin ang="5400000" scaled="1"/>
            </a:gradFill>
            <a:ln w="25400">
              <a:solidFill>
                <a:srgbClr val="FFFFFF"/>
              </a:solidFill>
              <a:round/>
            </a:ln>
            <a:effectLst>
              <a:outerShdw dist="53882" dir="2700000" algn="ctr" rotWithShape="0">
                <a:srgbClr val="000000">
                  <a:alpha val="50000"/>
                </a:srgbClr>
              </a:outerShdw>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1929" name="未知"/>
            <p:cNvSpPr/>
            <p:nvPr/>
          </p:nvSpPr>
          <p:spPr bwMode="auto">
            <a:xfrm>
              <a:off x="26" y="26"/>
              <a:ext cx="206" cy="201"/>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48627"/>
                    <a:invGamma/>
                  </a:schemeClr>
                </a:gs>
                <a:gs pos="50000">
                  <a:schemeClr val="accent1">
                    <a:alpha val="0"/>
                  </a:schemeClr>
                </a:gs>
                <a:gs pos="100000">
                  <a:schemeClr val="accent1">
                    <a:gamma/>
                    <a:tint val="48627"/>
                    <a:invGamma/>
                  </a:schemeClr>
                </a:gs>
              </a:gsLst>
              <a:lin ang="2700000" scaled="1"/>
            </a:gra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4" name="Group 11"/>
          <p:cNvGrpSpPr/>
          <p:nvPr/>
        </p:nvGrpSpPr>
        <p:grpSpPr>
          <a:xfrm>
            <a:off x="5526088" y="5783263"/>
            <a:ext cx="1484312" cy="896937"/>
            <a:chOff x="0" y="0"/>
            <a:chExt cx="414" cy="402"/>
          </a:xfrm>
        </p:grpSpPr>
        <p:sp>
          <p:nvSpPr>
            <p:cNvPr id="81932" name="AutoShape 12"/>
            <p:cNvSpPr>
              <a:spLocks noChangeArrowheads="1"/>
            </p:cNvSpPr>
            <p:nvPr/>
          </p:nvSpPr>
          <p:spPr bwMode="auto">
            <a:xfrm>
              <a:off x="0" y="0"/>
              <a:ext cx="414" cy="402"/>
            </a:xfrm>
            <a:prstGeom prst="roundRect">
              <a:avLst>
                <a:gd name="adj" fmla="val 11921"/>
              </a:avLst>
            </a:prstGeom>
            <a:gradFill rotWithShape="1">
              <a:gsLst>
                <a:gs pos="0">
                  <a:schemeClr val="accent2"/>
                </a:gs>
                <a:gs pos="100000">
                  <a:schemeClr val="accent2">
                    <a:gamma/>
                    <a:shade val="69804"/>
                    <a:invGamma/>
                  </a:schemeClr>
                </a:gs>
              </a:gsLst>
              <a:lin ang="5400000" scaled="1"/>
            </a:gradFill>
            <a:ln w="25400">
              <a:solidFill>
                <a:srgbClr val="FFFFFF"/>
              </a:solidFill>
              <a:round/>
            </a:ln>
            <a:effectLst>
              <a:outerShdw dist="53882" dir="2700000" algn="ctr" rotWithShape="0">
                <a:srgbClr val="000000">
                  <a:alpha val="50000"/>
                </a:srgbClr>
              </a:outerShdw>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1933" name="未知"/>
            <p:cNvSpPr/>
            <p:nvPr/>
          </p:nvSpPr>
          <p:spPr bwMode="auto">
            <a:xfrm>
              <a:off x="26" y="26"/>
              <a:ext cx="206" cy="201"/>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2">
                    <a:gamma/>
                    <a:tint val="48627"/>
                    <a:invGamma/>
                  </a:schemeClr>
                </a:gs>
                <a:gs pos="50000">
                  <a:schemeClr val="accent2">
                    <a:alpha val="0"/>
                  </a:schemeClr>
                </a:gs>
                <a:gs pos="100000">
                  <a:schemeClr val="accent2">
                    <a:gamma/>
                    <a:tint val="48627"/>
                    <a:invGamma/>
                  </a:schemeClr>
                </a:gs>
              </a:gsLst>
              <a:lin ang="2700000" scaled="1"/>
            </a:gra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5" name="Group 14"/>
          <p:cNvGrpSpPr/>
          <p:nvPr/>
        </p:nvGrpSpPr>
        <p:grpSpPr>
          <a:xfrm>
            <a:off x="7751763" y="5792788"/>
            <a:ext cx="1647825" cy="896937"/>
            <a:chOff x="0" y="0"/>
            <a:chExt cx="414" cy="402"/>
          </a:xfrm>
        </p:grpSpPr>
        <p:sp>
          <p:nvSpPr>
            <p:cNvPr id="81935" name="AutoShape 15"/>
            <p:cNvSpPr>
              <a:spLocks noChangeArrowheads="1"/>
            </p:cNvSpPr>
            <p:nvPr/>
          </p:nvSpPr>
          <p:spPr bwMode="auto">
            <a:xfrm>
              <a:off x="0" y="0"/>
              <a:ext cx="414" cy="402"/>
            </a:xfrm>
            <a:prstGeom prst="roundRect">
              <a:avLst>
                <a:gd name="adj" fmla="val 11921"/>
              </a:avLst>
            </a:prstGeom>
            <a:gradFill rotWithShape="1">
              <a:gsLst>
                <a:gs pos="0">
                  <a:schemeClr val="hlink"/>
                </a:gs>
                <a:gs pos="100000">
                  <a:schemeClr val="hlink">
                    <a:gamma/>
                    <a:shade val="69804"/>
                    <a:invGamma/>
                  </a:schemeClr>
                </a:gs>
              </a:gsLst>
              <a:lin ang="5400000" scaled="1"/>
            </a:gradFill>
            <a:ln w="25400">
              <a:solidFill>
                <a:srgbClr val="FFFFFF"/>
              </a:solidFill>
              <a:round/>
            </a:ln>
            <a:effectLst>
              <a:outerShdw dist="53882" dir="2700000" algn="ctr" rotWithShape="0">
                <a:srgbClr val="000000">
                  <a:alpha val="50000"/>
                </a:srgbClr>
              </a:outerShdw>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1936" name="未知"/>
            <p:cNvSpPr/>
            <p:nvPr/>
          </p:nvSpPr>
          <p:spPr bwMode="auto">
            <a:xfrm>
              <a:off x="26" y="26"/>
              <a:ext cx="206" cy="201"/>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8627"/>
                    <a:invGamma/>
                  </a:schemeClr>
                </a:gs>
                <a:gs pos="50000">
                  <a:schemeClr val="hlink">
                    <a:alpha val="0"/>
                  </a:schemeClr>
                </a:gs>
                <a:gs pos="100000">
                  <a:schemeClr val="hlink">
                    <a:gamma/>
                    <a:tint val="48627"/>
                    <a:invGamma/>
                  </a:schemeClr>
                </a:gs>
              </a:gsLst>
              <a:lin ang="2700000" scaled="1"/>
            </a:gra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26982" name="AutoShape 19"/>
          <p:cNvSpPr>
            <a:spLocks noChangeArrowheads="1"/>
          </p:cNvSpPr>
          <p:nvPr/>
        </p:nvSpPr>
        <p:spPr bwMode="auto">
          <a:xfrm>
            <a:off x="1780540" y="1196975"/>
            <a:ext cx="8763000" cy="4307205"/>
          </a:xfrm>
          <a:prstGeom prst="roundRect">
            <a:avLst>
              <a:gd name="adj" fmla="val 16667"/>
            </a:avLst>
          </a:prstGeom>
          <a:solidFill>
            <a:srgbClr val="FFFFFF"/>
          </a:solidFill>
          <a:ln w="28575">
            <a:solidFill>
              <a:schemeClr val="accent1"/>
            </a:solidFill>
            <a:round/>
          </a:ln>
          <a:effectLst>
            <a:outerShdw dist="35921" dir="2700000" algn="ctr" rotWithShape="0">
              <a:schemeClr val="bg2"/>
            </a:outerShdw>
          </a:effectLst>
        </p:spPr>
        <p:txBody>
          <a:bodyPr anchor="ctr"/>
          <a:lstStyle/>
          <a:p>
            <a:pPr marL="0" marR="0" lvl="1" indent="0" algn="l" defTabSz="914400" rtl="0" eaLnBrk="1" fontAlgn="base"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FF0000"/>
                </a:solidFill>
                <a:effectLst/>
                <a:uLnTx/>
                <a:uFillTx/>
                <a:latin typeface="+mn-ea"/>
                <a:ea typeface="+mn-ea"/>
                <a:cs typeface="+mn-cs"/>
              </a:rPr>
              <a:t>（一）可靠性：</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也称客观性、真实性。要求：</a:t>
            </a:r>
            <a:endPar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914400" marR="0" lvl="2" indent="-457200" algn="l" defTabSz="914400" rtl="0" eaLnBrk="1" fontAlgn="base" latinLnBrk="0" hangingPunct="1">
              <a:lnSpc>
                <a:spcPct val="150000"/>
              </a:lnSpc>
              <a:spcBef>
                <a:spcPct val="0"/>
              </a:spcBef>
              <a:spcAft>
                <a:spcPct val="0"/>
              </a:spcAft>
              <a:buClr>
                <a:srgbClr val="FF0000"/>
              </a:buClr>
              <a:buSzTx/>
              <a:buFont typeface="Wingdings" panose="05000000000000000000" pitchFamily="2" charset="2"/>
              <a:buChar char="Ø"/>
              <a:defRPr/>
            </a:pPr>
            <a:r>
              <a:rPr kumimoji="0" lang="zh-CN" altLang="en-US"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以</a:t>
            </a:r>
            <a:r>
              <a:rPr kumimoji="0" lang="zh-CN" altLang="en-US" sz="2800" b="1" i="0" u="none" strike="noStrike" kern="120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cs"/>
              </a:rPr>
              <a:t>实际发生</a:t>
            </a:r>
            <a:r>
              <a:rPr kumimoji="0" lang="zh-CN" altLang="en-US"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的交易或者事项为依据进行确认、计量和报告；</a:t>
            </a:r>
            <a:r>
              <a:rPr kumimoji="0" lang="zh-CN" altLang="en-US" sz="2800" b="1" i="0" u="none" strike="noStrike" kern="120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cs"/>
              </a:rPr>
              <a:t>不得虚构。</a:t>
            </a:r>
            <a:endParaRPr kumimoji="0" lang="en-US" altLang="zh-CN" sz="2800" b="1" i="0" u="none" strike="noStrike" kern="120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cs"/>
            </a:endParaRPr>
          </a:p>
          <a:p>
            <a:pPr marL="457200" marR="0" lvl="2" indent="0" algn="l" defTabSz="914400" rtl="0" eaLnBrk="1" fontAlgn="base" latinLnBrk="0" hangingPunct="1">
              <a:lnSpc>
                <a:spcPct val="150000"/>
              </a:lnSpc>
              <a:spcBef>
                <a:spcPct val="0"/>
              </a:spcBef>
              <a:spcAft>
                <a:spcPct val="0"/>
              </a:spcAft>
              <a:buClr>
                <a:srgbClr val="FF0000"/>
              </a:buClr>
              <a:buSzTx/>
              <a:buFontTx/>
              <a:buNone/>
              <a:defRPr/>
            </a:pPr>
            <a:r>
              <a:rPr kumimoji="0" lang="en-US" altLang="zh-CN" sz="2800" b="1" i="0" u="none" strike="noStrike" kern="120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120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rPr>
              <a:t>未来计划购入的存货是否违背？</a:t>
            </a:r>
            <a:endParaRPr kumimoji="0" lang="en-US" altLang="zh-CN"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endParaRPr>
          </a:p>
          <a:p>
            <a:pPr marL="914400" marR="0" lvl="1" indent="-457200" algn="l" defTabSz="914400" rtl="0" eaLnBrk="1" fontAlgn="base" latinLnBrk="0" hangingPunct="1">
              <a:lnSpc>
                <a:spcPct val="145000"/>
              </a:lnSpc>
              <a:spcBef>
                <a:spcPts val="0"/>
              </a:spcBef>
              <a:spcAft>
                <a:spcPct val="0"/>
              </a:spcAft>
              <a:buClr>
                <a:srgbClr val="FF0000"/>
              </a:buClr>
              <a:buSzTx/>
              <a:buFont typeface="Wingdings" panose="05000000000000000000" pitchFamily="2" charset="2"/>
              <a:buChar char="Ø"/>
              <a:defRPr/>
            </a:pPr>
            <a:r>
              <a:rPr kumimoji="0" lang="zh-CN" altLang="en-US" sz="2800" b="1" i="0" u="none" strike="noStrike" kern="120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cs"/>
              </a:rPr>
              <a:t>会计信息完整</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。报表与附注信息完整。</a:t>
            </a:r>
            <a:endPar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457200" marR="0" lvl="1" indent="0" algn="l" defTabSz="914400" rtl="0" eaLnBrk="1" fontAlgn="base" latinLnBrk="0" hangingPunct="1">
              <a:lnSpc>
                <a:spcPct val="145000"/>
              </a:lnSpc>
              <a:spcBef>
                <a:spcPts val="0"/>
              </a:spcBef>
              <a:spcAft>
                <a:spcPct val="0"/>
              </a:spcAft>
              <a:buClr>
                <a:srgbClr val="FF0000"/>
              </a:buClr>
              <a:buSzTx/>
              <a:buFontTx/>
              <a:buNone/>
              <a:defRPr/>
            </a:pPr>
            <a:r>
              <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不能随意遗漏或者减少应予披露的信息，与使用者决策相关的有用信息应充分披露</a:t>
            </a:r>
            <a:r>
              <a:rPr kumimoji="0" lang="zh-CN" altLang="en-US"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a:t>
            </a:r>
            <a:endParaRPr kumimoji="0" lang="zh-CN" altLang="en-US"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endParaRPr>
          </a:p>
        </p:txBody>
      </p:sp>
      <p:sp>
        <p:nvSpPr>
          <p:cNvPr id="70671" name="Rectangle 20"/>
          <p:cNvSpPr/>
          <p:nvPr/>
        </p:nvSpPr>
        <p:spPr>
          <a:xfrm>
            <a:off x="3048000" y="226695"/>
            <a:ext cx="6086475" cy="645160"/>
          </a:xfrm>
          <a:prstGeom prst="rect">
            <a:avLst/>
          </a:prstGeom>
          <a:noFill/>
          <a:ln w="9525">
            <a:noFill/>
          </a:ln>
        </p:spPr>
        <p:txBody>
          <a:bodyPr anchor="ctr" anchorCtr="0">
            <a:spAutoFit/>
          </a:bodyPr>
          <a:p>
            <a:r>
              <a:rPr lang="en-US" altLang="zh-CN" sz="3600" b="1" dirty="0">
                <a:solidFill>
                  <a:srgbClr val="FFFFFF"/>
                </a:solidFill>
                <a:latin typeface="Arial" panose="020B0604020202020204" pitchFamily="34" charset="0"/>
                <a:ea typeface="黑体" panose="02010609060101010101" pitchFamily="49" charset="-122"/>
              </a:rPr>
              <a:t>1.</a:t>
            </a:r>
            <a:r>
              <a:rPr lang="zh-CN" altLang="en-US" sz="3600" b="1" dirty="0">
                <a:solidFill>
                  <a:srgbClr val="FFFFFF"/>
                </a:solidFill>
                <a:latin typeface="Arial" panose="020B0604020202020204" pitchFamily="34" charset="0"/>
                <a:ea typeface="黑体" panose="02010609060101010101" pitchFamily="49" charset="-122"/>
              </a:rPr>
              <a:t>可靠性</a:t>
            </a:r>
            <a:endParaRPr lang="zh-CN" altLang="en-US" sz="3600" b="1" dirty="0">
              <a:solidFill>
                <a:srgbClr val="FFFFFF"/>
              </a:solidFill>
              <a:latin typeface="Arial" panose="020B0604020202020204" pitchFamily="34" charset="0"/>
              <a:ea typeface="黑体" panose="02010609060101010101" pitchFamily="49" charset="-122"/>
            </a:endParaRPr>
          </a:p>
        </p:txBody>
      </p:sp>
      <p:sp>
        <p:nvSpPr>
          <p:cNvPr id="81930" name="Rectangle 10"/>
          <p:cNvSpPr/>
          <p:nvPr/>
        </p:nvSpPr>
        <p:spPr>
          <a:xfrm>
            <a:off x="3240088" y="5930900"/>
            <a:ext cx="1484312" cy="521970"/>
          </a:xfrm>
          <a:prstGeom prst="rect">
            <a:avLst/>
          </a:prstGeom>
          <a:noFill/>
          <a:ln w="9525">
            <a:noFill/>
          </a:ln>
        </p:spPr>
        <p:txBody>
          <a:bodyPr anchor="t" anchorCtr="0">
            <a:spAutoFit/>
          </a:bodyPr>
          <a:p>
            <a:pPr algn="ctr"/>
            <a:r>
              <a:rPr lang="zh-CN" altLang="en-US" sz="2800" b="1" dirty="0">
                <a:solidFill>
                  <a:srgbClr val="FFFF00"/>
                </a:solidFill>
                <a:latin typeface="Arial" panose="020B0604020202020204" pitchFamily="34" charset="0"/>
                <a:ea typeface="黑体" panose="02010609060101010101" pitchFamily="49" charset="-122"/>
              </a:rPr>
              <a:t>真实性</a:t>
            </a:r>
            <a:endParaRPr lang="zh-CN" altLang="en-US" sz="2800" b="1" dirty="0">
              <a:solidFill>
                <a:srgbClr val="FFFF00"/>
              </a:solidFill>
              <a:latin typeface="Arial" panose="020B0604020202020204" pitchFamily="34" charset="0"/>
              <a:ea typeface="黑体" panose="02010609060101010101" pitchFamily="49" charset="-122"/>
            </a:endParaRPr>
          </a:p>
        </p:txBody>
      </p:sp>
      <p:sp>
        <p:nvSpPr>
          <p:cNvPr id="81937" name="Rectangle 17"/>
          <p:cNvSpPr/>
          <p:nvPr/>
        </p:nvSpPr>
        <p:spPr>
          <a:xfrm>
            <a:off x="5619750" y="6002338"/>
            <a:ext cx="1390650" cy="521970"/>
          </a:xfrm>
          <a:prstGeom prst="rect">
            <a:avLst/>
          </a:prstGeom>
          <a:noFill/>
          <a:ln w="9525">
            <a:noFill/>
          </a:ln>
        </p:spPr>
        <p:txBody>
          <a:bodyPr anchor="t" anchorCtr="0">
            <a:spAutoFit/>
          </a:bodyPr>
          <a:p>
            <a:pPr algn="ctr"/>
            <a:r>
              <a:rPr lang="zh-CN" altLang="en-US" sz="2800" b="1" dirty="0">
                <a:solidFill>
                  <a:srgbClr val="FFFFFF"/>
                </a:solidFill>
                <a:latin typeface="Arial" panose="020B0604020202020204" pitchFamily="34" charset="0"/>
                <a:ea typeface="黑体" panose="02010609060101010101" pitchFamily="49" charset="-122"/>
              </a:rPr>
              <a:t>中立性</a:t>
            </a:r>
            <a:endParaRPr lang="zh-CN" altLang="en-US" sz="2800" b="1" dirty="0">
              <a:solidFill>
                <a:srgbClr val="FFFFFF"/>
              </a:solidFill>
              <a:latin typeface="Arial" panose="020B0604020202020204" pitchFamily="34" charset="0"/>
              <a:ea typeface="黑体" panose="02010609060101010101" pitchFamily="49" charset="-122"/>
            </a:endParaRPr>
          </a:p>
        </p:txBody>
      </p:sp>
      <p:sp>
        <p:nvSpPr>
          <p:cNvPr id="81938" name="Rectangle 18"/>
          <p:cNvSpPr/>
          <p:nvPr/>
        </p:nvSpPr>
        <p:spPr>
          <a:xfrm>
            <a:off x="7751763" y="6002338"/>
            <a:ext cx="1647825" cy="521970"/>
          </a:xfrm>
          <a:prstGeom prst="rect">
            <a:avLst/>
          </a:prstGeom>
          <a:noFill/>
          <a:ln w="9525">
            <a:noFill/>
          </a:ln>
        </p:spPr>
        <p:txBody>
          <a:bodyPr anchor="t" anchorCtr="0">
            <a:spAutoFit/>
          </a:bodyPr>
          <a:p>
            <a:pPr algn="ctr"/>
            <a:r>
              <a:rPr lang="zh-CN" altLang="en-US" sz="2800" b="1" dirty="0">
                <a:solidFill>
                  <a:srgbClr val="FFFFFF"/>
                </a:solidFill>
                <a:latin typeface="Arial" panose="020B0604020202020204" pitchFamily="34" charset="0"/>
                <a:ea typeface="黑体" panose="02010609060101010101" pitchFamily="49" charset="-122"/>
              </a:rPr>
              <a:t>可验证性</a:t>
            </a:r>
            <a:endParaRPr lang="zh-CN" altLang="en-US" sz="2800" b="1" dirty="0">
              <a:solidFill>
                <a:srgbClr val="FFFFFF"/>
              </a:solidFill>
              <a:latin typeface="Arial" panose="020B0604020202020204" pitchFamily="34" charset="0"/>
              <a:ea typeface="黑体" panose="02010609060101010101" pitchFamily="49" charset="-122"/>
            </a:endParaRPr>
          </a:p>
        </p:txBody>
      </p:sp>
      <p:sp>
        <p:nvSpPr>
          <p:cNvPr id="70675" name="Rectangle 3"/>
          <p:cNvSpPr txBox="1"/>
          <p:nvPr/>
        </p:nvSpPr>
        <p:spPr>
          <a:xfrm>
            <a:off x="809625" y="405130"/>
            <a:ext cx="10630535" cy="676275"/>
          </a:xfrm>
          <a:prstGeom prst="rect">
            <a:avLst/>
          </a:prstGeom>
          <a:noFill/>
          <a:ln w="9525">
            <a:noFill/>
          </a:ln>
        </p:spPr>
        <p:txBody>
          <a:bodyPr anchor="t" anchorCtr="0"/>
          <a:p>
            <a:pPr algn="ctr"/>
            <a:r>
              <a:rPr lang="zh-CN" altLang="en-US" sz="3200" b="1" dirty="0">
                <a:solidFill>
                  <a:srgbClr val="FF0000"/>
                </a:solidFill>
                <a:latin typeface="Verdana" panose="020B0604030504040204" pitchFamily="34" charset="0"/>
                <a:ea typeface="黑体" panose="02010609060101010101" pitchFamily="49" charset="-122"/>
              </a:rPr>
              <a:t>第四节</a:t>
            </a:r>
            <a:r>
              <a:rPr lang="en-US" altLang="zh-CN" sz="3200" b="1" dirty="0">
                <a:solidFill>
                  <a:srgbClr val="FF0000"/>
                </a:solidFill>
                <a:latin typeface="Verdana" panose="020B0604030504040204" pitchFamily="34" charset="0"/>
                <a:ea typeface="黑体" panose="02010609060101010101" pitchFamily="49" charset="-122"/>
              </a:rPr>
              <a:t> </a:t>
            </a:r>
            <a:r>
              <a:rPr lang="zh-CN" altLang="en-US" sz="3200" b="1" dirty="0">
                <a:solidFill>
                  <a:srgbClr val="FF0000"/>
                </a:solidFill>
                <a:latin typeface="Verdana" panose="020B0604030504040204" pitchFamily="34" charset="0"/>
                <a:ea typeface="黑体" panose="02010609060101010101" pitchFamily="49" charset="-122"/>
              </a:rPr>
              <a:t>会计信息质量要求</a:t>
            </a:r>
            <a:endParaRPr lang="zh-CN" altLang="en-US" sz="3200" b="1" dirty="0">
              <a:solidFill>
                <a:srgbClr val="FF0000"/>
              </a:solidFill>
              <a:latin typeface="Verdana" panose="020B0604030504040204" pitchFamily="34" charset="0"/>
              <a:ea typeface="黑体" panose="02010609060101010101" pitchFamily="49" charset="-122"/>
            </a:endParaRPr>
          </a:p>
        </p:txBody>
      </p:sp>
      <p:sp>
        <p:nvSpPr>
          <p:cNvPr id="6" name="文本框 5"/>
          <p:cNvSpPr txBox="1"/>
          <p:nvPr/>
        </p:nvSpPr>
        <p:spPr>
          <a:xfrm>
            <a:off x="8810625" y="3168650"/>
            <a:ext cx="897890" cy="521970"/>
          </a:xfrm>
          <a:prstGeom prst="rect">
            <a:avLst/>
          </a:prstGeom>
          <a:noFill/>
          <a:ln w="9525">
            <a:noFill/>
          </a:ln>
        </p:spPr>
        <p:txBody>
          <a:bodyPr wrap="none" anchor="t" anchorCtr="0">
            <a:spAutoFit/>
          </a:bodyPr>
          <a:p>
            <a:r>
              <a:rPr lang="zh-CN" altLang="en-US" sz="2800" b="1" dirty="0">
                <a:latin typeface="楷体" panose="02010609060101010101" pitchFamily="49" charset="-122"/>
                <a:ea typeface="楷体" panose="02010609060101010101" pitchFamily="49" charset="-122"/>
                <a:sym typeface="黑体" panose="02010609060101010101" pitchFamily="49" charset="-122"/>
              </a:rPr>
              <a:t>违背</a:t>
            </a:r>
            <a:endParaRPr lang="zh-CN" altLang="en-US" sz="2800" b="1" dirty="0">
              <a:latin typeface="楷体" panose="02010609060101010101" pitchFamily="49" charset="-122"/>
              <a:ea typeface="楷体" panose="02010609060101010101" pitchFamily="49" charset="-122"/>
              <a:sym typeface="黑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6982">
                                            <p:txEl>
                                              <p:charRg st="70" end="8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6982">
                                            <p:txEl>
                                              <p:charRg st="88" end="128"/>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ppt_x"/>
                                          </p:val>
                                        </p:tav>
                                        <p:tav tm="100000">
                                          <p:val>
                                            <p:strVal val="#ppt_x"/>
                                          </p:val>
                                        </p:tav>
                                      </p:tavLst>
                                    </p:anim>
                                    <p:anim calcmode="lin" valueType="num">
                                      <p:cBhvr additive="base">
                                        <p:cTn id="22" dur="500" fill="hold"/>
                                        <p:tgtEl>
                                          <p:spTgt spid="3"/>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81930"/>
                                        </p:tgtEl>
                                        <p:attrNameLst>
                                          <p:attrName>style.visibility</p:attrName>
                                        </p:attrNameLst>
                                      </p:cBhvr>
                                      <p:to>
                                        <p:strVal val="visible"/>
                                      </p:to>
                                    </p:set>
                                    <p:anim calcmode="lin" valueType="num">
                                      <p:cBhvr additive="base">
                                        <p:cTn id="33" dur="500" fill="hold"/>
                                        <p:tgtEl>
                                          <p:spTgt spid="81930"/>
                                        </p:tgtEl>
                                        <p:attrNameLst>
                                          <p:attrName>ppt_x</p:attrName>
                                        </p:attrNameLst>
                                      </p:cBhvr>
                                      <p:tavLst>
                                        <p:tav tm="0">
                                          <p:val>
                                            <p:strVal val="#ppt_x"/>
                                          </p:val>
                                        </p:tav>
                                        <p:tav tm="100000">
                                          <p:val>
                                            <p:strVal val="#ppt_x"/>
                                          </p:val>
                                        </p:tav>
                                      </p:tavLst>
                                    </p:anim>
                                    <p:anim calcmode="lin" valueType="num">
                                      <p:cBhvr additive="base">
                                        <p:cTn id="34" dur="500" fill="hold"/>
                                        <p:tgtEl>
                                          <p:spTgt spid="81930"/>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1937"/>
                                        </p:tgtEl>
                                        <p:attrNameLst>
                                          <p:attrName>style.visibility</p:attrName>
                                        </p:attrNameLst>
                                      </p:cBhvr>
                                      <p:to>
                                        <p:strVal val="visible"/>
                                      </p:to>
                                    </p:set>
                                    <p:anim calcmode="lin" valueType="num">
                                      <p:cBhvr additive="base">
                                        <p:cTn id="37" dur="500" fill="hold"/>
                                        <p:tgtEl>
                                          <p:spTgt spid="81937"/>
                                        </p:tgtEl>
                                        <p:attrNameLst>
                                          <p:attrName>ppt_x</p:attrName>
                                        </p:attrNameLst>
                                      </p:cBhvr>
                                      <p:tavLst>
                                        <p:tav tm="0">
                                          <p:val>
                                            <p:strVal val="#ppt_x"/>
                                          </p:val>
                                        </p:tav>
                                        <p:tav tm="100000">
                                          <p:val>
                                            <p:strVal val="#ppt_x"/>
                                          </p:val>
                                        </p:tav>
                                      </p:tavLst>
                                    </p:anim>
                                    <p:anim calcmode="lin" valueType="num">
                                      <p:cBhvr additive="base">
                                        <p:cTn id="38" dur="500" fill="hold"/>
                                        <p:tgtEl>
                                          <p:spTgt spid="81937"/>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81938"/>
                                        </p:tgtEl>
                                        <p:attrNameLst>
                                          <p:attrName>style.visibility</p:attrName>
                                        </p:attrNameLst>
                                      </p:cBhvr>
                                      <p:to>
                                        <p:strVal val="visible"/>
                                      </p:to>
                                    </p:set>
                                    <p:anim calcmode="lin" valueType="num">
                                      <p:cBhvr additive="base">
                                        <p:cTn id="41" dur="500" fill="hold"/>
                                        <p:tgtEl>
                                          <p:spTgt spid="81938"/>
                                        </p:tgtEl>
                                        <p:attrNameLst>
                                          <p:attrName>ppt_x</p:attrName>
                                        </p:attrNameLst>
                                      </p:cBhvr>
                                      <p:tavLst>
                                        <p:tav tm="0">
                                          <p:val>
                                            <p:strVal val="#ppt_x"/>
                                          </p:val>
                                        </p:tav>
                                        <p:tav tm="100000">
                                          <p:val>
                                            <p:strVal val="#ppt_x"/>
                                          </p:val>
                                        </p:tav>
                                      </p:tavLst>
                                    </p:anim>
                                    <p:anim calcmode="lin" valueType="num">
                                      <p:cBhvr additive="base">
                                        <p:cTn id="42" dur="500" fill="hold"/>
                                        <p:tgtEl>
                                          <p:spTgt spid="819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30" grpId="0"/>
      <p:bldP spid="81930" grpId="1"/>
      <p:bldP spid="81937" grpId="0"/>
      <p:bldP spid="81937" grpId="1"/>
      <p:bldP spid="81938" grpId="0"/>
      <p:bldP spid="81938" grpId="1"/>
      <p:bldP spid="6" grpId="0"/>
      <p:bldP spid="6"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AutoShape 4"/>
          <p:cNvSpPr/>
          <p:nvPr/>
        </p:nvSpPr>
        <p:spPr>
          <a:xfrm rot="5400000">
            <a:off x="5018088" y="1443038"/>
            <a:ext cx="677862" cy="3556000"/>
          </a:xfrm>
          <a:prstGeom prst="cube">
            <a:avLst>
              <a:gd name="adj" fmla="val 15958"/>
            </a:avLst>
          </a:prstGeom>
          <a:solidFill>
            <a:schemeClr val="hlink"/>
          </a:solidFill>
          <a:ln w="9525">
            <a:noFill/>
          </a:ln>
        </p:spPr>
        <p:txBody>
          <a:bodyPr rot="10800000" vert="eaVert" anchor="ctr" anchorCtr="0"/>
          <a:p>
            <a:pPr algn="ctr" eaLnBrk="0" hangingPunct="0"/>
            <a:r>
              <a:rPr lang="zh-CN" altLang="en-US" sz="3200" b="1" dirty="0">
                <a:solidFill>
                  <a:srgbClr val="FFFFFF"/>
                </a:solidFill>
                <a:latin typeface="仿宋" panose="02010609060101010101" pitchFamily="49" charset="-122"/>
                <a:ea typeface="仿宋" panose="02010609060101010101" pitchFamily="49" charset="-122"/>
              </a:rPr>
              <a:t>古代会计</a:t>
            </a:r>
            <a:endParaRPr lang="zh-CN" altLang="en-US" sz="3200" b="1" dirty="0">
              <a:solidFill>
                <a:srgbClr val="FFFFFF"/>
              </a:solidFill>
              <a:latin typeface="仿宋" panose="02010609060101010101" pitchFamily="49" charset="-122"/>
              <a:ea typeface="仿宋" panose="02010609060101010101" pitchFamily="49" charset="-122"/>
            </a:endParaRPr>
          </a:p>
        </p:txBody>
      </p:sp>
      <p:sp>
        <p:nvSpPr>
          <p:cNvPr id="25602" name="AutoShape 5"/>
          <p:cNvSpPr/>
          <p:nvPr/>
        </p:nvSpPr>
        <p:spPr>
          <a:xfrm rot="5400000">
            <a:off x="5389563" y="2268538"/>
            <a:ext cx="679450" cy="3556000"/>
          </a:xfrm>
          <a:prstGeom prst="cube">
            <a:avLst>
              <a:gd name="adj" fmla="val 15958"/>
            </a:avLst>
          </a:prstGeom>
          <a:solidFill>
            <a:schemeClr val="accent2"/>
          </a:solidFill>
          <a:ln w="9525">
            <a:noFill/>
          </a:ln>
        </p:spPr>
        <p:txBody>
          <a:bodyPr rot="10800000" vert="eaVert" anchor="ctr" anchorCtr="0"/>
          <a:p>
            <a:pPr algn="ctr" eaLnBrk="0" hangingPunct="0"/>
            <a:r>
              <a:rPr lang="zh-CN" altLang="en-US" sz="3200" b="1" dirty="0">
                <a:solidFill>
                  <a:srgbClr val="FFFFFF"/>
                </a:solidFill>
                <a:latin typeface="仿宋" panose="02010609060101010101" pitchFamily="49" charset="-122"/>
                <a:ea typeface="仿宋" panose="02010609060101010101" pitchFamily="49" charset="-122"/>
              </a:rPr>
              <a:t>近代会计</a:t>
            </a:r>
            <a:endParaRPr lang="zh-CN" altLang="en-US" sz="3200" b="1" dirty="0">
              <a:solidFill>
                <a:srgbClr val="FFFFFF"/>
              </a:solidFill>
              <a:latin typeface="仿宋" panose="02010609060101010101" pitchFamily="49" charset="-122"/>
              <a:ea typeface="仿宋" panose="02010609060101010101" pitchFamily="49" charset="-122"/>
            </a:endParaRPr>
          </a:p>
        </p:txBody>
      </p:sp>
      <p:sp>
        <p:nvSpPr>
          <p:cNvPr id="25603" name="AutoShape 6"/>
          <p:cNvSpPr/>
          <p:nvPr/>
        </p:nvSpPr>
        <p:spPr>
          <a:xfrm rot="5400000">
            <a:off x="5627688" y="3119438"/>
            <a:ext cx="677862" cy="3556000"/>
          </a:xfrm>
          <a:prstGeom prst="cube">
            <a:avLst>
              <a:gd name="adj" fmla="val 15958"/>
            </a:avLst>
          </a:prstGeom>
          <a:solidFill>
            <a:schemeClr val="hlink"/>
          </a:solidFill>
          <a:ln w="9525">
            <a:noFill/>
          </a:ln>
        </p:spPr>
        <p:txBody>
          <a:bodyPr rot="10800000" vert="eaVert" anchor="ctr" anchorCtr="0"/>
          <a:p>
            <a:pPr algn="ctr" eaLnBrk="0" hangingPunct="0"/>
            <a:r>
              <a:rPr lang="zh-CN" altLang="en-US" sz="3200" b="1" dirty="0">
                <a:solidFill>
                  <a:srgbClr val="FFFFFF"/>
                </a:solidFill>
                <a:latin typeface="仿宋" panose="02010609060101010101" pitchFamily="49" charset="-122"/>
                <a:ea typeface="仿宋" panose="02010609060101010101" pitchFamily="49" charset="-122"/>
              </a:rPr>
              <a:t>现代会计</a:t>
            </a:r>
            <a:endParaRPr lang="zh-CN" altLang="en-US" sz="3200" b="1" dirty="0">
              <a:solidFill>
                <a:srgbClr val="FFFFFF"/>
              </a:solidFill>
              <a:latin typeface="仿宋" panose="02010609060101010101" pitchFamily="49" charset="-122"/>
              <a:ea typeface="仿宋" panose="02010609060101010101" pitchFamily="49" charset="-122"/>
            </a:endParaRPr>
          </a:p>
        </p:txBody>
      </p:sp>
      <p:sp>
        <p:nvSpPr>
          <p:cNvPr id="17413" name="未知"/>
          <p:cNvSpPr/>
          <p:nvPr/>
        </p:nvSpPr>
        <p:spPr bwMode="auto">
          <a:xfrm rot="8185269" flipH="1" flipV="1">
            <a:off x="7848600" y="2816225"/>
            <a:ext cx="1690688" cy="2686050"/>
          </a:xfrm>
          <a:custGeom>
            <a:avLst/>
            <a:gdLst>
              <a:gd name="T0" fmla="*/ 0 w 952"/>
              <a:gd name="T1" fmla="*/ 2147483647 h 947"/>
              <a:gd name="T2" fmla="*/ 2147483647 w 952"/>
              <a:gd name="T3" fmla="*/ 2147483647 h 947"/>
              <a:gd name="T4" fmla="*/ 2147483647 w 952"/>
              <a:gd name="T5" fmla="*/ 2147483647 h 947"/>
              <a:gd name="T6" fmla="*/ 2147483647 w 952"/>
              <a:gd name="T7" fmla="*/ 2147483647 h 947"/>
              <a:gd name="T8" fmla="*/ 2147483647 w 952"/>
              <a:gd name="T9" fmla="*/ 2147483647 h 947"/>
              <a:gd name="T10" fmla="*/ 2147483647 w 952"/>
              <a:gd name="T11" fmla="*/ 2147483647 h 947"/>
              <a:gd name="T12" fmla="*/ 2147483647 w 952"/>
              <a:gd name="T13" fmla="*/ 2147483647 h 947"/>
              <a:gd name="T14" fmla="*/ 2147483647 w 952"/>
              <a:gd name="T15" fmla="*/ 2147483647 h 947"/>
              <a:gd name="T16" fmla="*/ 2147483647 w 952"/>
              <a:gd name="T17" fmla="*/ 2147483647 h 947"/>
              <a:gd name="T18" fmla="*/ 2147483647 w 952"/>
              <a:gd name="T19" fmla="*/ 2147483647 h 947"/>
              <a:gd name="T20" fmla="*/ 2147483647 w 952"/>
              <a:gd name="T21" fmla="*/ 2147483647 h 947"/>
              <a:gd name="T22" fmla="*/ 2147483647 w 952"/>
              <a:gd name="T23" fmla="*/ 2147483647 h 947"/>
              <a:gd name="T24" fmla="*/ 2147483647 w 952"/>
              <a:gd name="T25" fmla="*/ 2147483647 h 947"/>
              <a:gd name="T26" fmla="*/ 2147483647 w 952"/>
              <a:gd name="T27" fmla="*/ 2147483647 h 947"/>
              <a:gd name="T28" fmla="*/ 2147483647 w 952"/>
              <a:gd name="T29" fmla="*/ 2147483647 h 947"/>
              <a:gd name="T30" fmla="*/ 2147483647 w 952"/>
              <a:gd name="T31" fmla="*/ 2147483647 h 947"/>
              <a:gd name="T32" fmla="*/ 2147483647 w 952"/>
              <a:gd name="T33" fmla="*/ 2147483647 h 947"/>
              <a:gd name="T34" fmla="*/ 2147483647 w 952"/>
              <a:gd name="T35" fmla="*/ 2147483647 h 947"/>
              <a:gd name="T36" fmla="*/ 2147483647 w 952"/>
              <a:gd name="T37" fmla="*/ 2147483647 h 947"/>
              <a:gd name="T38" fmla="*/ 2147483647 w 952"/>
              <a:gd name="T39" fmla="*/ 2147483647 h 947"/>
              <a:gd name="T40" fmla="*/ 2147483647 w 952"/>
              <a:gd name="T41" fmla="*/ 2147483647 h 947"/>
              <a:gd name="T42" fmla="*/ 2147483647 w 952"/>
              <a:gd name="T43" fmla="*/ 2147483647 h 947"/>
              <a:gd name="T44" fmla="*/ 2147483647 w 952"/>
              <a:gd name="T45" fmla="*/ 2147483647 h 947"/>
              <a:gd name="T46" fmla="*/ 2147483647 w 952"/>
              <a:gd name="T47" fmla="*/ 2147483647 h 947"/>
              <a:gd name="T48" fmla="*/ 2147483647 w 952"/>
              <a:gd name="T49" fmla="*/ 2147483647 h 947"/>
              <a:gd name="T50" fmla="*/ 2147483647 w 952"/>
              <a:gd name="T51" fmla="*/ 2147483647 h 947"/>
              <a:gd name="T52" fmla="*/ 2147483647 w 952"/>
              <a:gd name="T53" fmla="*/ 2147483647 h 947"/>
              <a:gd name="T54" fmla="*/ 2147483647 w 952"/>
              <a:gd name="T55" fmla="*/ 2147483647 h 947"/>
              <a:gd name="T56" fmla="*/ 2147483647 w 952"/>
              <a:gd name="T57" fmla="*/ 2147483647 h 947"/>
              <a:gd name="T58" fmla="*/ 2147483647 w 952"/>
              <a:gd name="T59" fmla="*/ 0 h 947"/>
              <a:gd name="T60" fmla="*/ 2147483647 w 952"/>
              <a:gd name="T61" fmla="*/ 2147483647 h 947"/>
              <a:gd name="T62" fmla="*/ 2147483647 w 952"/>
              <a:gd name="T63" fmla="*/ 2147483647 h 947"/>
              <a:gd name="T64" fmla="*/ 2147483647 w 952"/>
              <a:gd name="T65" fmla="*/ 2147483647 h 947"/>
              <a:gd name="T66" fmla="*/ 2147483647 w 952"/>
              <a:gd name="T67" fmla="*/ 2147483647 h 947"/>
              <a:gd name="T68" fmla="*/ 2147483647 w 952"/>
              <a:gd name="T69" fmla="*/ 2147483647 h 947"/>
              <a:gd name="T70" fmla="*/ 2147483647 w 952"/>
              <a:gd name="T71" fmla="*/ 2147483647 h 947"/>
              <a:gd name="T72" fmla="*/ 2147483647 w 952"/>
              <a:gd name="T73" fmla="*/ 2147483647 h 947"/>
              <a:gd name="T74" fmla="*/ 2147483647 w 952"/>
              <a:gd name="T75" fmla="*/ 2147483647 h 947"/>
              <a:gd name="T76" fmla="*/ 2147483647 w 952"/>
              <a:gd name="T77" fmla="*/ 2147483647 h 947"/>
              <a:gd name="T78" fmla="*/ 2147483647 w 952"/>
              <a:gd name="T79" fmla="*/ 2147483647 h 947"/>
              <a:gd name="T80" fmla="*/ 2147483647 w 952"/>
              <a:gd name="T81" fmla="*/ 2147483647 h 947"/>
              <a:gd name="T82" fmla="*/ 2147483647 w 952"/>
              <a:gd name="T83" fmla="*/ 2147483647 h 947"/>
              <a:gd name="T84" fmla="*/ 2147483647 w 952"/>
              <a:gd name="T85" fmla="*/ 2147483647 h 947"/>
              <a:gd name="T86" fmla="*/ 2147483647 w 952"/>
              <a:gd name="T87" fmla="*/ 2147483647 h 947"/>
              <a:gd name="T88" fmla="*/ 2147483647 w 952"/>
              <a:gd name="T89" fmla="*/ 2147483647 h 947"/>
              <a:gd name="T90" fmla="*/ 2147483647 w 952"/>
              <a:gd name="T91" fmla="*/ 2147483647 h 947"/>
              <a:gd name="T92" fmla="*/ 2147483647 w 952"/>
              <a:gd name="T93" fmla="*/ 2147483647 h 947"/>
              <a:gd name="T94" fmla="*/ 2147483647 w 952"/>
              <a:gd name="T95" fmla="*/ 2147483647 h 947"/>
              <a:gd name="T96" fmla="*/ 2147483647 w 952"/>
              <a:gd name="T97" fmla="*/ 2147483647 h 947"/>
              <a:gd name="T98" fmla="*/ 2147483647 w 952"/>
              <a:gd name="T99" fmla="*/ 2147483647 h 947"/>
              <a:gd name="T100" fmla="*/ 2147483647 w 952"/>
              <a:gd name="T101" fmla="*/ 2147483647 h 947"/>
              <a:gd name="T102" fmla="*/ 2147483647 w 952"/>
              <a:gd name="T103" fmla="*/ 2147483647 h 947"/>
              <a:gd name="T104" fmla="*/ 2147483647 w 952"/>
              <a:gd name="T105" fmla="*/ 2147483647 h 947"/>
              <a:gd name="T106" fmla="*/ 2147483647 w 952"/>
              <a:gd name="T107" fmla="*/ 2147483647 h 947"/>
              <a:gd name="T108" fmla="*/ 2147483647 w 952"/>
              <a:gd name="T109" fmla="*/ 2147483647 h 947"/>
              <a:gd name="T110" fmla="*/ 2147483647 w 952"/>
              <a:gd name="T111" fmla="*/ 2147483647 h 947"/>
              <a:gd name="T112" fmla="*/ 2147483647 w 952"/>
              <a:gd name="T113" fmla="*/ 2147483647 h 947"/>
              <a:gd name="T114" fmla="*/ 2147483647 w 952"/>
              <a:gd name="T115" fmla="*/ 2147483647 h 947"/>
              <a:gd name="T116" fmla="*/ 2147483647 w 952"/>
              <a:gd name="T117" fmla="*/ 2147483647 h 947"/>
              <a:gd name="T118" fmla="*/ 0 w 952"/>
              <a:gd name="T119" fmla="*/ 2147483647 h 94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52" h="947">
                <a:moveTo>
                  <a:pt x="0" y="756"/>
                </a:moveTo>
                <a:lnTo>
                  <a:pt x="191" y="591"/>
                </a:lnTo>
                <a:lnTo>
                  <a:pt x="190" y="672"/>
                </a:lnTo>
                <a:lnTo>
                  <a:pt x="194" y="672"/>
                </a:lnTo>
                <a:lnTo>
                  <a:pt x="205" y="672"/>
                </a:lnTo>
                <a:lnTo>
                  <a:pt x="225" y="671"/>
                </a:lnTo>
                <a:lnTo>
                  <a:pt x="250" y="667"/>
                </a:lnTo>
                <a:lnTo>
                  <a:pt x="281" y="662"/>
                </a:lnTo>
                <a:lnTo>
                  <a:pt x="316" y="653"/>
                </a:lnTo>
                <a:lnTo>
                  <a:pt x="356" y="641"/>
                </a:lnTo>
                <a:lnTo>
                  <a:pt x="399" y="626"/>
                </a:lnTo>
                <a:lnTo>
                  <a:pt x="444" y="605"/>
                </a:lnTo>
                <a:lnTo>
                  <a:pt x="492" y="578"/>
                </a:lnTo>
                <a:lnTo>
                  <a:pt x="540" y="547"/>
                </a:lnTo>
                <a:lnTo>
                  <a:pt x="587" y="508"/>
                </a:lnTo>
                <a:lnTo>
                  <a:pt x="635" y="463"/>
                </a:lnTo>
                <a:lnTo>
                  <a:pt x="689" y="405"/>
                </a:lnTo>
                <a:lnTo>
                  <a:pt x="737" y="350"/>
                </a:lnTo>
                <a:lnTo>
                  <a:pt x="780" y="298"/>
                </a:lnTo>
                <a:lnTo>
                  <a:pt x="816" y="249"/>
                </a:lnTo>
                <a:lnTo>
                  <a:pt x="847" y="204"/>
                </a:lnTo>
                <a:lnTo>
                  <a:pt x="873" y="164"/>
                </a:lnTo>
                <a:lnTo>
                  <a:pt x="895" y="126"/>
                </a:lnTo>
                <a:lnTo>
                  <a:pt x="913" y="94"/>
                </a:lnTo>
                <a:lnTo>
                  <a:pt x="926" y="66"/>
                </a:lnTo>
                <a:lnTo>
                  <a:pt x="936" y="42"/>
                </a:lnTo>
                <a:lnTo>
                  <a:pt x="944" y="24"/>
                </a:lnTo>
                <a:lnTo>
                  <a:pt x="949" y="12"/>
                </a:lnTo>
                <a:lnTo>
                  <a:pt x="952" y="2"/>
                </a:lnTo>
                <a:lnTo>
                  <a:pt x="952" y="0"/>
                </a:lnTo>
                <a:lnTo>
                  <a:pt x="952" y="4"/>
                </a:lnTo>
                <a:lnTo>
                  <a:pt x="950" y="17"/>
                </a:lnTo>
                <a:lnTo>
                  <a:pt x="948" y="36"/>
                </a:lnTo>
                <a:lnTo>
                  <a:pt x="942" y="62"/>
                </a:lnTo>
                <a:lnTo>
                  <a:pt x="936" y="93"/>
                </a:lnTo>
                <a:lnTo>
                  <a:pt x="927" y="130"/>
                </a:lnTo>
                <a:lnTo>
                  <a:pt x="914" y="172"/>
                </a:lnTo>
                <a:lnTo>
                  <a:pt x="899" y="217"/>
                </a:lnTo>
                <a:lnTo>
                  <a:pt x="881" y="264"/>
                </a:lnTo>
                <a:lnTo>
                  <a:pt x="857" y="315"/>
                </a:lnTo>
                <a:lnTo>
                  <a:pt x="830" y="368"/>
                </a:lnTo>
                <a:lnTo>
                  <a:pt x="798" y="421"/>
                </a:lnTo>
                <a:lnTo>
                  <a:pt x="762" y="475"/>
                </a:lnTo>
                <a:lnTo>
                  <a:pt x="719" y="529"/>
                </a:lnTo>
                <a:lnTo>
                  <a:pt x="671" y="582"/>
                </a:lnTo>
                <a:lnTo>
                  <a:pt x="613" y="637"/>
                </a:lnTo>
                <a:lnTo>
                  <a:pt x="555" y="685"/>
                </a:lnTo>
                <a:lnTo>
                  <a:pt x="500" y="726"/>
                </a:lnTo>
                <a:lnTo>
                  <a:pt x="447" y="761"/>
                </a:lnTo>
                <a:lnTo>
                  <a:pt x="396" y="790"/>
                </a:lnTo>
                <a:lnTo>
                  <a:pt x="350" y="813"/>
                </a:lnTo>
                <a:lnTo>
                  <a:pt x="307" y="831"/>
                </a:lnTo>
                <a:lnTo>
                  <a:pt x="270" y="845"/>
                </a:lnTo>
                <a:lnTo>
                  <a:pt x="238" y="855"/>
                </a:lnTo>
                <a:lnTo>
                  <a:pt x="212" y="862"/>
                </a:lnTo>
                <a:lnTo>
                  <a:pt x="192" y="866"/>
                </a:lnTo>
                <a:lnTo>
                  <a:pt x="181" y="868"/>
                </a:lnTo>
                <a:lnTo>
                  <a:pt x="176" y="868"/>
                </a:lnTo>
                <a:lnTo>
                  <a:pt x="167" y="947"/>
                </a:lnTo>
                <a:lnTo>
                  <a:pt x="0" y="756"/>
                </a:lnTo>
                <a:close/>
              </a:path>
            </a:pathLst>
          </a:custGeom>
          <a:solidFill>
            <a:schemeClr val="accent1"/>
          </a:solidFill>
          <a:ln>
            <a:noFill/>
          </a:ln>
          <a:effectLst>
            <a:outerShdw dist="107763" dir="2700000" algn="ctr" rotWithShape="0">
              <a:srgbClr val="080808">
                <a:alpha val="50000"/>
              </a:srgbClr>
            </a:outerShdw>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5605" name="Rectangle 8"/>
          <p:cNvSpPr/>
          <p:nvPr/>
        </p:nvSpPr>
        <p:spPr>
          <a:xfrm>
            <a:off x="839153" y="1292225"/>
            <a:ext cx="7385050" cy="706755"/>
          </a:xfrm>
          <a:prstGeom prst="rect">
            <a:avLst/>
          </a:prstGeom>
          <a:noFill/>
          <a:ln w="9525">
            <a:noFill/>
          </a:ln>
        </p:spPr>
        <p:txBody>
          <a:bodyPr anchor="t" anchorCtr="0">
            <a:spAutoFit/>
          </a:bodyPr>
          <a:p>
            <a:pPr>
              <a:lnSpc>
                <a:spcPct val="125000"/>
              </a:lnSpc>
              <a:spcBef>
                <a:spcPct val="50000"/>
              </a:spcBef>
              <a:buBlip>
                <a:blip r:embed="rId1"/>
              </a:buBlip>
            </a:pPr>
            <a:r>
              <a:rPr lang="zh-CN" altLang="en-US" sz="3200" b="1" dirty="0">
                <a:solidFill>
                  <a:srgbClr val="FF0000"/>
                </a:solidFill>
                <a:latin typeface="黑体" panose="02010609060101010101" pitchFamily="49" charset="-122"/>
                <a:ea typeface="黑体" panose="02010609060101010101" pitchFamily="49" charset="-122"/>
              </a:rPr>
              <a:t> 会计的发展经历了一个漫长的过程</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5606" name="Rectangle 2"/>
          <p:cNvSpPr>
            <a:spLocks noGrp="1"/>
          </p:cNvSpPr>
          <p:nvPr>
            <p:ph type="title"/>
          </p:nvPr>
        </p:nvSpPr>
        <p:spPr>
          <a:xfrm>
            <a:off x="2590800" y="228600"/>
            <a:ext cx="7896225" cy="563563"/>
          </a:xfrm>
        </p:spPr>
        <p:txBody>
          <a:bodyPr vert="horz" wrap="square" lIns="91440" tIns="45720" rIns="91440" bIns="45720" anchor="ctr" anchorCtr="0"/>
          <a:p>
            <a:pPr eaLnBrk="1" hangingPunct="1"/>
            <a:r>
              <a:rPr lang="zh-CN" altLang="en-US" dirty="0">
                <a:solidFill>
                  <a:srgbClr val="FFFFFF"/>
                </a:solidFill>
              </a:rPr>
              <a:t>第一节 会计概述</a:t>
            </a:r>
            <a:endParaRPr lang="zh-CN" altLang="en-US" dirty="0">
              <a:solidFill>
                <a:srgbClr val="FFFFFF"/>
              </a:solidFill>
            </a:endParaRPr>
          </a:p>
        </p:txBody>
      </p:sp>
      <p:sp>
        <p:nvSpPr>
          <p:cNvPr id="25607" name="Rectangle 2"/>
          <p:cNvSpPr txBox="1"/>
          <p:nvPr/>
        </p:nvSpPr>
        <p:spPr>
          <a:xfrm>
            <a:off x="839470" y="332423"/>
            <a:ext cx="8001000" cy="676275"/>
          </a:xfrm>
          <a:prstGeom prst="rect">
            <a:avLst/>
          </a:prstGeom>
          <a:noFill/>
          <a:ln w="9525">
            <a:noFill/>
          </a:ln>
        </p:spPr>
        <p:txBody>
          <a:bodyPr anchor="t" anchorCtr="0"/>
          <a:p>
            <a:pPr algn="ctr"/>
            <a:r>
              <a:rPr lang="zh-CN" altLang="en-US" sz="3200" b="1" dirty="0">
                <a:solidFill>
                  <a:srgbClr val="FF0000"/>
                </a:solidFill>
                <a:latin typeface="Times New Roman" panose="02020603050405020304" pitchFamily="18" charset="0"/>
                <a:ea typeface="黑体" panose="02010609060101010101" pitchFamily="49" charset="-122"/>
              </a:rPr>
              <a:t>第一节   会计的含义</a:t>
            </a:r>
            <a:endParaRPr lang="zh-CN" altLang="en-US" sz="3200" b="1" dirty="0">
              <a:solidFill>
                <a:srgbClr val="FF0000"/>
              </a:solidFill>
              <a:latin typeface="Times New Roman" panose="02020603050405020304" pitchFamily="18" charset="0"/>
              <a:ea typeface="黑体" panose="02010609060101010101" pitchFamily="49" charset="-122"/>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9" name="未知"/>
          <p:cNvSpPr/>
          <p:nvPr/>
        </p:nvSpPr>
        <p:spPr bwMode="auto">
          <a:xfrm>
            <a:off x="6172200" y="4221163"/>
            <a:ext cx="1828800" cy="550863"/>
          </a:xfrm>
          <a:custGeom>
            <a:avLst/>
            <a:gdLst>
              <a:gd name="T0" fmla="*/ 0 w 735"/>
              <a:gd name="T1" fmla="*/ 0 h 532"/>
              <a:gd name="T2" fmla="*/ 2147483647 w 735"/>
              <a:gd name="T3" fmla="*/ 2147483647 h 532"/>
              <a:gd name="T4" fmla="*/ 2147483647 w 735"/>
              <a:gd name="T5" fmla="*/ 2147483647 h 532"/>
              <a:gd name="T6" fmla="*/ 2147483647 w 735"/>
              <a:gd name="T7" fmla="*/ 2147483647 h 532"/>
              <a:gd name="T8" fmla="*/ 2147483647 w 735"/>
              <a:gd name="T9" fmla="*/ 2147483647 h 532"/>
              <a:gd name="T10" fmla="*/ 2147483647 w 735"/>
              <a:gd name="T11" fmla="*/ 2147483647 h 532"/>
              <a:gd name="T12" fmla="*/ 2147483647 w 735"/>
              <a:gd name="T13" fmla="*/ 2147483647 h 532"/>
              <a:gd name="T14" fmla="*/ 2147483647 w 735"/>
              <a:gd name="T15" fmla="*/ 2147483647 h 532"/>
              <a:gd name="T16" fmla="*/ 2147483647 w 735"/>
              <a:gd name="T17" fmla="*/ 2147483647 h 532"/>
              <a:gd name="T18" fmla="*/ 2147483647 w 735"/>
              <a:gd name="T19" fmla="*/ 2147483647 h 532"/>
              <a:gd name="T20" fmla="*/ 2147483647 w 735"/>
              <a:gd name="T21" fmla="*/ 2147483647 h 532"/>
              <a:gd name="T22" fmla="*/ 2147483647 w 735"/>
              <a:gd name="T23" fmla="*/ 2147483647 h 532"/>
              <a:gd name="T24" fmla="*/ 2147483647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folHlink">
                  <a:alpha val="0"/>
                </a:schemeClr>
              </a:gs>
              <a:gs pos="100000">
                <a:srgbClr val="36058D"/>
              </a:gs>
            </a:gsLst>
            <a:lin ang="5400000" scaled="1"/>
          </a:gra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951" name="未知"/>
          <p:cNvSpPr/>
          <p:nvPr/>
        </p:nvSpPr>
        <p:spPr bwMode="auto">
          <a:xfrm flipH="1">
            <a:off x="4038600" y="4221163"/>
            <a:ext cx="1905000" cy="550863"/>
          </a:xfrm>
          <a:custGeom>
            <a:avLst/>
            <a:gdLst>
              <a:gd name="T0" fmla="*/ 0 w 735"/>
              <a:gd name="T1" fmla="*/ 0 h 532"/>
              <a:gd name="T2" fmla="*/ 2147483647 w 735"/>
              <a:gd name="T3" fmla="*/ 2147483647 h 532"/>
              <a:gd name="T4" fmla="*/ 2147483647 w 735"/>
              <a:gd name="T5" fmla="*/ 2147483647 h 532"/>
              <a:gd name="T6" fmla="*/ 2147483647 w 735"/>
              <a:gd name="T7" fmla="*/ 2147483647 h 532"/>
              <a:gd name="T8" fmla="*/ 2147483647 w 735"/>
              <a:gd name="T9" fmla="*/ 2147483647 h 532"/>
              <a:gd name="T10" fmla="*/ 2147483647 w 735"/>
              <a:gd name="T11" fmla="*/ 2147483647 h 532"/>
              <a:gd name="T12" fmla="*/ 2147483647 w 735"/>
              <a:gd name="T13" fmla="*/ 2147483647 h 532"/>
              <a:gd name="T14" fmla="*/ 2147483647 w 735"/>
              <a:gd name="T15" fmla="*/ 2147483647 h 532"/>
              <a:gd name="T16" fmla="*/ 2147483647 w 735"/>
              <a:gd name="T17" fmla="*/ 2147483647 h 532"/>
              <a:gd name="T18" fmla="*/ 2147483647 w 735"/>
              <a:gd name="T19" fmla="*/ 2147483647 h 532"/>
              <a:gd name="T20" fmla="*/ 2147483647 w 735"/>
              <a:gd name="T21" fmla="*/ 2147483647 h 532"/>
              <a:gd name="T22" fmla="*/ 2147483647 w 735"/>
              <a:gd name="T23" fmla="*/ 2147483647 h 532"/>
              <a:gd name="T24" fmla="*/ 2147483647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folHlink">
                  <a:alpha val="0"/>
                </a:schemeClr>
              </a:gs>
              <a:gs pos="100000">
                <a:srgbClr val="36058D"/>
              </a:gs>
            </a:gsLst>
            <a:lin ang="5400000" scaled="1"/>
          </a:gra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28004" name="AutoShape 18"/>
          <p:cNvSpPr>
            <a:spLocks noChangeArrowheads="1"/>
          </p:cNvSpPr>
          <p:nvPr/>
        </p:nvSpPr>
        <p:spPr bwMode="auto">
          <a:xfrm>
            <a:off x="1933575" y="1268413"/>
            <a:ext cx="8399463" cy="2808288"/>
          </a:xfrm>
          <a:prstGeom prst="roundRect">
            <a:avLst>
              <a:gd name="adj" fmla="val 16667"/>
            </a:avLst>
          </a:prstGeom>
          <a:solidFill>
            <a:srgbClr val="FFFFFF"/>
          </a:solidFill>
          <a:ln w="28575" algn="ctr">
            <a:solidFill>
              <a:schemeClr val="accent1"/>
            </a:solidFill>
            <a:round/>
          </a:ln>
          <a:effectLst>
            <a:outerShdw dist="35921" dir="2700000" algn="ctr" rotWithShape="0">
              <a:schemeClr val="bg2"/>
            </a:outerShdw>
          </a:effectLst>
        </p:spPr>
        <p:txBody>
          <a:bodyPr anchor="ct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3000" b="1" i="0" u="none" strike="noStrike" kern="1200" cap="none" spc="0" normalizeH="0" baseline="0" noProof="0" dirty="0">
                <a:ln>
                  <a:noFill/>
                </a:ln>
                <a:solidFill>
                  <a:srgbClr val="FF0000"/>
                </a:solidFill>
                <a:effectLst/>
                <a:uLnTx/>
                <a:uFillTx/>
                <a:latin typeface="+mn-ea"/>
                <a:ea typeface="+mn-ea"/>
                <a:cs typeface="+mn-cs"/>
              </a:rPr>
              <a:t>（二）相关性原则（</a:t>
            </a:r>
            <a:r>
              <a:rPr kumimoji="0" lang="en-US" altLang="en-US" sz="3000" b="1" i="0" u="none" strike="noStrike" kern="1200" cap="none" spc="0" normalizeH="0" baseline="0" noProof="0" dirty="0">
                <a:ln>
                  <a:noFill/>
                </a:ln>
                <a:solidFill>
                  <a:srgbClr val="FF0000"/>
                </a:solidFill>
                <a:effectLst/>
                <a:uLnTx/>
                <a:uFillTx/>
                <a:latin typeface="+mn-ea"/>
                <a:ea typeface="+mn-ea"/>
                <a:cs typeface="+mn-cs"/>
              </a:rPr>
              <a:t>Relevance</a:t>
            </a:r>
            <a:r>
              <a:rPr kumimoji="0" lang="zh-CN" altLang="en-US" sz="3000" b="1" i="0" u="none" strike="noStrike" kern="1200" cap="none" spc="0" normalizeH="0" baseline="0" noProof="0" dirty="0">
                <a:ln>
                  <a:noFill/>
                </a:ln>
                <a:solidFill>
                  <a:srgbClr val="FF0000"/>
                </a:solidFill>
                <a:effectLst/>
                <a:uLnTx/>
                <a:uFillTx/>
                <a:latin typeface="+mn-ea"/>
                <a:ea typeface="+mn-ea"/>
                <a:cs typeface="+mn-cs"/>
              </a:rPr>
              <a:t>）：</a:t>
            </a:r>
            <a:r>
              <a:rPr kumimoji="0" lang="zh-CN" altLang="en-US" sz="3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也称有用性</a:t>
            </a:r>
            <a:endParaRPr kumimoji="0" lang="en-US" altLang="zh-CN" sz="3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457200" marR="0" lvl="0" indent="-457200" algn="l" defTabSz="914400" rtl="0" eaLnBrk="1" fontAlgn="base" latinLnBrk="0" hangingPunct="1">
              <a:lnSpc>
                <a:spcPct val="150000"/>
              </a:lnSpc>
              <a:spcBef>
                <a:spcPct val="0"/>
              </a:spcBef>
              <a:spcAft>
                <a:spcPct val="0"/>
              </a:spcAft>
              <a:buClr>
                <a:srgbClr val="FF0000"/>
              </a:buClr>
              <a:buSzTx/>
              <a:buFont typeface="Wingdings" panose="05000000000000000000" pitchFamily="2" charset="2"/>
              <a:buChar char="Ø"/>
              <a:defRPr/>
            </a:pPr>
            <a:r>
              <a:rPr kumimoji="0" lang="zh-CN" altLang="en-US" sz="30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应当与会计信息使用者的经济决策需要相关，有助于使用者对企业过去、现在或者未来的情况作出评价或者预测。</a:t>
            </a:r>
            <a:endParaRPr kumimoji="0" lang="zh-CN" altLang="en-US" sz="30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endParaRPr>
          </a:p>
        </p:txBody>
      </p:sp>
      <p:grpSp>
        <p:nvGrpSpPr>
          <p:cNvPr id="2" name="Group 12"/>
          <p:cNvGrpSpPr/>
          <p:nvPr/>
        </p:nvGrpSpPr>
        <p:grpSpPr>
          <a:xfrm>
            <a:off x="3054350" y="4772025"/>
            <a:ext cx="2584450" cy="1322388"/>
            <a:chOff x="0" y="0"/>
            <a:chExt cx="414" cy="402"/>
          </a:xfrm>
        </p:grpSpPr>
        <p:sp>
          <p:nvSpPr>
            <p:cNvPr id="82957" name="AutoShape 13"/>
            <p:cNvSpPr>
              <a:spLocks noChangeArrowheads="1"/>
            </p:cNvSpPr>
            <p:nvPr/>
          </p:nvSpPr>
          <p:spPr bwMode="auto">
            <a:xfrm>
              <a:off x="0" y="0"/>
              <a:ext cx="414" cy="402"/>
            </a:xfrm>
            <a:prstGeom prst="roundRect">
              <a:avLst>
                <a:gd name="adj" fmla="val 11921"/>
              </a:avLst>
            </a:prstGeom>
            <a:gradFill rotWithShape="1">
              <a:gsLst>
                <a:gs pos="0">
                  <a:schemeClr val="accent2"/>
                </a:gs>
                <a:gs pos="100000">
                  <a:schemeClr val="accent2">
                    <a:gamma/>
                    <a:shade val="69804"/>
                    <a:invGamma/>
                  </a:schemeClr>
                </a:gs>
              </a:gsLst>
              <a:lin ang="5400000" scaled="1"/>
            </a:gradFill>
            <a:ln w="25400">
              <a:solidFill>
                <a:srgbClr val="FFFFFF"/>
              </a:solidFill>
              <a:round/>
            </a:ln>
            <a:effectLst>
              <a:outerShdw dist="53882" dir="2700000" algn="ctr" rotWithShape="0">
                <a:srgbClr val="000000">
                  <a:alpha val="50000"/>
                </a:srgbClr>
              </a:outerShdw>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2958" name="未知"/>
            <p:cNvSpPr/>
            <p:nvPr/>
          </p:nvSpPr>
          <p:spPr bwMode="auto">
            <a:xfrm>
              <a:off x="26" y="26"/>
              <a:ext cx="206" cy="201"/>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2">
                    <a:gamma/>
                    <a:tint val="48627"/>
                    <a:invGamma/>
                  </a:schemeClr>
                </a:gs>
                <a:gs pos="50000">
                  <a:schemeClr val="accent2">
                    <a:alpha val="0"/>
                  </a:schemeClr>
                </a:gs>
                <a:gs pos="100000">
                  <a:schemeClr val="accent2">
                    <a:gamma/>
                    <a:tint val="48627"/>
                    <a:invGamma/>
                  </a:schemeClr>
                </a:gs>
              </a:gsLst>
              <a:lin ang="2700000" scaled="1"/>
            </a:gra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82960" name="AutoShape 16"/>
          <p:cNvSpPr>
            <a:spLocks noChangeArrowheads="1"/>
          </p:cNvSpPr>
          <p:nvPr/>
        </p:nvSpPr>
        <p:spPr bwMode="auto">
          <a:xfrm>
            <a:off x="6453188" y="4781550"/>
            <a:ext cx="2955925" cy="1322388"/>
          </a:xfrm>
          <a:prstGeom prst="roundRect">
            <a:avLst>
              <a:gd name="adj" fmla="val 11921"/>
            </a:avLst>
          </a:prstGeom>
          <a:gradFill rotWithShape="1">
            <a:gsLst>
              <a:gs pos="0">
                <a:schemeClr val="hlink"/>
              </a:gs>
              <a:gs pos="100000">
                <a:schemeClr val="hlink">
                  <a:gamma/>
                  <a:shade val="69804"/>
                  <a:invGamma/>
                </a:schemeClr>
              </a:gs>
            </a:gsLst>
            <a:lin ang="5400000" scaled="1"/>
          </a:gradFill>
          <a:ln w="25400">
            <a:solidFill>
              <a:srgbClr val="FFFFFF"/>
            </a:solidFill>
            <a:round/>
          </a:ln>
          <a:effectLst>
            <a:outerShdw dist="53882" dir="2700000" algn="ctr" rotWithShape="0">
              <a:srgbClr val="000000">
                <a:alpha val="50000"/>
              </a:srgbClr>
            </a:outerShdw>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2964" name="Rectangle 20"/>
          <p:cNvSpPr/>
          <p:nvPr/>
        </p:nvSpPr>
        <p:spPr>
          <a:xfrm>
            <a:off x="3381375" y="5235575"/>
            <a:ext cx="1970405" cy="521970"/>
          </a:xfrm>
          <a:prstGeom prst="rect">
            <a:avLst/>
          </a:prstGeom>
          <a:noFill/>
          <a:ln w="9525">
            <a:noFill/>
          </a:ln>
        </p:spPr>
        <p:txBody>
          <a:bodyPr wrap="none" anchor="t" anchorCtr="0">
            <a:spAutoFit/>
          </a:bodyPr>
          <a:p>
            <a:r>
              <a:rPr lang="zh-CN" altLang="en-US" sz="2800" b="1" dirty="0">
                <a:solidFill>
                  <a:srgbClr val="FFFFFF"/>
                </a:solidFill>
                <a:latin typeface="Arial" panose="020B0604020202020204" pitchFamily="34" charset="0"/>
                <a:ea typeface="黑体" panose="02010609060101010101" pitchFamily="49" charset="-122"/>
              </a:rPr>
              <a:t>与决策相关</a:t>
            </a:r>
            <a:endParaRPr lang="zh-CN" altLang="en-US" sz="2800" b="1" dirty="0">
              <a:solidFill>
                <a:srgbClr val="FFFFFF"/>
              </a:solidFill>
              <a:latin typeface="Arial" panose="020B0604020202020204" pitchFamily="34" charset="0"/>
              <a:ea typeface="黑体" panose="02010609060101010101" pitchFamily="49" charset="-122"/>
            </a:endParaRPr>
          </a:p>
        </p:txBody>
      </p:sp>
      <p:sp>
        <p:nvSpPr>
          <p:cNvPr id="82965" name="Rectangle 21"/>
          <p:cNvSpPr/>
          <p:nvPr/>
        </p:nvSpPr>
        <p:spPr>
          <a:xfrm>
            <a:off x="6453188" y="4808538"/>
            <a:ext cx="2955925" cy="1383665"/>
          </a:xfrm>
          <a:prstGeom prst="rect">
            <a:avLst/>
          </a:prstGeom>
          <a:noFill/>
          <a:ln w="9525">
            <a:noFill/>
          </a:ln>
        </p:spPr>
        <p:txBody>
          <a:bodyPr anchor="t" anchorCtr="0">
            <a:spAutoFit/>
          </a:bodyPr>
          <a:p>
            <a:pPr algn="ctr">
              <a:lnSpc>
                <a:spcPct val="150000"/>
              </a:lnSpc>
            </a:pPr>
            <a:r>
              <a:rPr lang="zh-CN" altLang="en-US" sz="2800" b="1" dirty="0">
                <a:solidFill>
                  <a:srgbClr val="FFFFFF"/>
                </a:solidFill>
                <a:latin typeface="Arial" panose="020B0604020202020204" pitchFamily="34" charset="0"/>
                <a:ea typeface="黑体" panose="02010609060101010101" pitchFamily="49" charset="-122"/>
              </a:rPr>
              <a:t>预测与确证价值</a:t>
            </a:r>
            <a:endParaRPr lang="en-US" altLang="zh-CN" sz="2800" b="1" dirty="0">
              <a:solidFill>
                <a:srgbClr val="FFFFFF"/>
              </a:solidFill>
              <a:latin typeface="Arial" panose="020B0604020202020204" pitchFamily="34" charset="0"/>
              <a:ea typeface="黑体" panose="02010609060101010101" pitchFamily="49" charset="-122"/>
            </a:endParaRPr>
          </a:p>
          <a:p>
            <a:pPr algn="ctr">
              <a:lnSpc>
                <a:spcPct val="150000"/>
              </a:lnSpc>
            </a:pPr>
            <a:r>
              <a:rPr lang="zh-CN" altLang="en-US" sz="2800" b="1" dirty="0">
                <a:solidFill>
                  <a:srgbClr val="FFFFFF"/>
                </a:solidFill>
                <a:latin typeface="Arial" panose="020B0604020202020204" pitchFamily="34" charset="0"/>
                <a:ea typeface="黑体" panose="02010609060101010101" pitchFamily="49" charset="-122"/>
              </a:rPr>
              <a:t>（或反馈价值）</a:t>
            </a:r>
            <a:endParaRPr lang="zh-CN" altLang="en-US" sz="2800" b="1" dirty="0">
              <a:solidFill>
                <a:srgbClr val="FFFFFF"/>
              </a:solidFill>
              <a:latin typeface="Arial" panose="020B0604020202020204" pitchFamily="34" charset="0"/>
              <a:ea typeface="黑体" panose="02010609060101010101" pitchFamily="49" charset="-122"/>
            </a:endParaRPr>
          </a:p>
        </p:txBody>
      </p:sp>
      <p:sp>
        <p:nvSpPr>
          <p:cNvPr id="71690" name="Rectangle 22"/>
          <p:cNvSpPr/>
          <p:nvPr/>
        </p:nvSpPr>
        <p:spPr>
          <a:xfrm>
            <a:off x="2971800" y="226695"/>
            <a:ext cx="6086475" cy="645160"/>
          </a:xfrm>
          <a:prstGeom prst="rect">
            <a:avLst/>
          </a:prstGeom>
          <a:noFill/>
          <a:ln w="9525">
            <a:noFill/>
          </a:ln>
        </p:spPr>
        <p:txBody>
          <a:bodyPr anchor="ctr" anchorCtr="0">
            <a:spAutoFit/>
          </a:bodyPr>
          <a:p>
            <a:r>
              <a:rPr lang="en-US" altLang="zh-CN" sz="3600" b="1" dirty="0">
                <a:solidFill>
                  <a:srgbClr val="FFFFFF"/>
                </a:solidFill>
                <a:latin typeface="Arial" panose="020B0604020202020204" pitchFamily="34" charset="0"/>
                <a:ea typeface="黑体" panose="02010609060101010101" pitchFamily="49" charset="-122"/>
              </a:rPr>
              <a:t>2.</a:t>
            </a:r>
            <a:r>
              <a:rPr lang="zh-CN" altLang="en-US" sz="3600" b="1" dirty="0">
                <a:solidFill>
                  <a:srgbClr val="FFFFFF"/>
                </a:solidFill>
                <a:latin typeface="Arial" panose="020B0604020202020204" pitchFamily="34" charset="0"/>
                <a:ea typeface="黑体" panose="02010609060101010101" pitchFamily="49" charset="-122"/>
              </a:rPr>
              <a:t>相关性</a:t>
            </a:r>
            <a:endParaRPr lang="zh-CN" altLang="en-US" sz="3600" b="1" dirty="0">
              <a:solidFill>
                <a:srgbClr val="FFFFFF"/>
              </a:solidFill>
              <a:latin typeface="Arial" panose="020B0604020202020204" pitchFamily="34" charset="0"/>
              <a:ea typeface="黑体" panose="02010609060101010101" pitchFamily="49" charset="-122"/>
            </a:endParaRPr>
          </a:p>
        </p:txBody>
      </p:sp>
      <p:sp>
        <p:nvSpPr>
          <p:cNvPr id="71691" name="Rectangle 17"/>
          <p:cNvSpPr txBox="1"/>
          <p:nvPr/>
        </p:nvSpPr>
        <p:spPr>
          <a:xfrm>
            <a:off x="695960" y="332740"/>
            <a:ext cx="10684510" cy="676275"/>
          </a:xfrm>
          <a:prstGeom prst="rect">
            <a:avLst/>
          </a:prstGeom>
          <a:noFill/>
          <a:ln w="9525">
            <a:noFill/>
          </a:ln>
        </p:spPr>
        <p:txBody>
          <a:bodyPr anchor="t" anchorCtr="0"/>
          <a:p>
            <a:pPr algn="ctr"/>
            <a:r>
              <a:rPr lang="zh-CN" altLang="en-US" sz="3200" b="1" dirty="0">
                <a:solidFill>
                  <a:srgbClr val="FF0000"/>
                </a:solidFill>
                <a:latin typeface="Verdana" panose="020B0604030504040204" pitchFamily="34" charset="0"/>
                <a:ea typeface="黑体" panose="02010609060101010101" pitchFamily="49" charset="-122"/>
              </a:rPr>
              <a:t>第四节</a:t>
            </a:r>
            <a:r>
              <a:rPr lang="en-US" altLang="zh-CN" sz="3200" b="1" dirty="0">
                <a:solidFill>
                  <a:srgbClr val="FF0000"/>
                </a:solidFill>
                <a:latin typeface="Verdana" panose="020B0604030504040204" pitchFamily="34" charset="0"/>
                <a:ea typeface="黑体" panose="02010609060101010101" pitchFamily="49" charset="-122"/>
              </a:rPr>
              <a:t> </a:t>
            </a:r>
            <a:r>
              <a:rPr lang="zh-CN" altLang="en-US" sz="3200" b="1" dirty="0">
                <a:solidFill>
                  <a:srgbClr val="FF0000"/>
                </a:solidFill>
                <a:latin typeface="Verdana" panose="020B0604030504040204" pitchFamily="34" charset="0"/>
                <a:ea typeface="黑体" panose="02010609060101010101" pitchFamily="49" charset="-122"/>
              </a:rPr>
              <a:t>会计信息质量要求</a:t>
            </a:r>
            <a:endParaRPr lang="zh-CN" altLang="en-US" sz="3200" b="1" dirty="0">
              <a:solidFill>
                <a:srgbClr val="FF0000"/>
              </a:solidFill>
              <a:latin typeface="Verdana" panose="020B0604030504040204" pitchFamily="34" charset="0"/>
              <a:ea typeface="黑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2951"/>
                                        </p:tgtEl>
                                        <p:attrNameLst>
                                          <p:attrName>style.visibility</p:attrName>
                                        </p:attrNameLst>
                                      </p:cBhvr>
                                      <p:to>
                                        <p:strVal val="visible"/>
                                      </p:to>
                                    </p:set>
                                    <p:animEffect transition="in" filter="fade">
                                      <p:cBhvr>
                                        <p:cTn id="7" dur="1000"/>
                                        <p:tgtEl>
                                          <p:spTgt spid="82951"/>
                                        </p:tgtEl>
                                      </p:cBhvr>
                                    </p:animEffect>
                                    <p:anim calcmode="lin" valueType="num">
                                      <p:cBhvr>
                                        <p:cTn id="8" dur="1000" fill="hold"/>
                                        <p:tgtEl>
                                          <p:spTgt spid="82951"/>
                                        </p:tgtEl>
                                        <p:attrNameLst>
                                          <p:attrName>ppt_x</p:attrName>
                                        </p:attrNameLst>
                                      </p:cBhvr>
                                      <p:tavLst>
                                        <p:tav tm="0">
                                          <p:val>
                                            <p:strVal val="#ppt_x"/>
                                          </p:val>
                                        </p:tav>
                                        <p:tav tm="100000">
                                          <p:val>
                                            <p:strVal val="#ppt_x"/>
                                          </p:val>
                                        </p:tav>
                                      </p:tavLst>
                                    </p:anim>
                                    <p:anim calcmode="lin" valueType="num">
                                      <p:cBhvr>
                                        <p:cTn id="9" dur="1000" fill="hold"/>
                                        <p:tgtEl>
                                          <p:spTgt spid="8295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2949"/>
                                        </p:tgtEl>
                                        <p:attrNameLst>
                                          <p:attrName>style.visibility</p:attrName>
                                        </p:attrNameLst>
                                      </p:cBhvr>
                                      <p:to>
                                        <p:strVal val="visible"/>
                                      </p:to>
                                    </p:set>
                                    <p:animEffect transition="in" filter="fade">
                                      <p:cBhvr>
                                        <p:cTn id="12" dur="1000"/>
                                        <p:tgtEl>
                                          <p:spTgt spid="82949"/>
                                        </p:tgtEl>
                                      </p:cBhvr>
                                    </p:animEffect>
                                    <p:anim calcmode="lin" valueType="num">
                                      <p:cBhvr>
                                        <p:cTn id="13" dur="1000" fill="hold"/>
                                        <p:tgtEl>
                                          <p:spTgt spid="82949"/>
                                        </p:tgtEl>
                                        <p:attrNameLst>
                                          <p:attrName>ppt_x</p:attrName>
                                        </p:attrNameLst>
                                      </p:cBhvr>
                                      <p:tavLst>
                                        <p:tav tm="0">
                                          <p:val>
                                            <p:strVal val="#ppt_x"/>
                                          </p:val>
                                        </p:tav>
                                        <p:tav tm="100000">
                                          <p:val>
                                            <p:strVal val="#ppt_x"/>
                                          </p:val>
                                        </p:tav>
                                      </p:tavLst>
                                    </p:anim>
                                    <p:anim calcmode="lin" valueType="num">
                                      <p:cBhvr>
                                        <p:cTn id="14" dur="1000" fill="hold"/>
                                        <p:tgtEl>
                                          <p:spTgt spid="8294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ppt_x</p:attrName>
                                        </p:attrNameLst>
                                      </p:cBhvr>
                                      <p:tavLst>
                                        <p:tav tm="0">
                                          <p:val>
                                            <p:strVal val="#ppt_x"/>
                                          </p:val>
                                        </p:tav>
                                        <p:tav tm="100000">
                                          <p:val>
                                            <p:strVal val="#ppt_x"/>
                                          </p:val>
                                        </p:tav>
                                      </p:tavLst>
                                    </p:anim>
                                    <p:anim calcmode="lin" valueType="num">
                                      <p:cBhvr>
                                        <p:cTn id="19" dur="500" fill="hold"/>
                                        <p:tgtEl>
                                          <p:spTgt spid="2"/>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82960"/>
                                        </p:tgtEl>
                                        <p:attrNameLst>
                                          <p:attrName>style.visibility</p:attrName>
                                        </p:attrNameLst>
                                      </p:cBhvr>
                                      <p:to>
                                        <p:strVal val="visible"/>
                                      </p:to>
                                    </p:set>
                                    <p:anim calcmode="lin" valueType="num">
                                      <p:cBhvr>
                                        <p:cTn id="23" dur="500" fill="hold"/>
                                        <p:tgtEl>
                                          <p:spTgt spid="82960"/>
                                        </p:tgtEl>
                                        <p:attrNameLst>
                                          <p:attrName>ppt_x</p:attrName>
                                        </p:attrNameLst>
                                      </p:cBhvr>
                                      <p:tavLst>
                                        <p:tav tm="0">
                                          <p:val>
                                            <p:strVal val="#ppt_x"/>
                                          </p:val>
                                        </p:tav>
                                        <p:tav tm="100000">
                                          <p:val>
                                            <p:strVal val="#ppt_x"/>
                                          </p:val>
                                        </p:tav>
                                      </p:tavLst>
                                    </p:anim>
                                    <p:anim calcmode="lin" valueType="num">
                                      <p:cBhvr>
                                        <p:cTn id="24" dur="500" fill="hold"/>
                                        <p:tgtEl>
                                          <p:spTgt spid="82960"/>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82964"/>
                                        </p:tgtEl>
                                        <p:attrNameLst>
                                          <p:attrName>style.visibility</p:attrName>
                                        </p:attrNameLst>
                                      </p:cBhvr>
                                      <p:to>
                                        <p:strVal val="visible"/>
                                      </p:to>
                                    </p:set>
                                    <p:anim calcmode="lin" valueType="num">
                                      <p:cBhvr>
                                        <p:cTn id="28" dur="500" fill="hold"/>
                                        <p:tgtEl>
                                          <p:spTgt spid="82964"/>
                                        </p:tgtEl>
                                        <p:attrNameLst>
                                          <p:attrName>ppt_x</p:attrName>
                                        </p:attrNameLst>
                                      </p:cBhvr>
                                      <p:tavLst>
                                        <p:tav tm="0">
                                          <p:val>
                                            <p:strVal val="#ppt_x"/>
                                          </p:val>
                                        </p:tav>
                                        <p:tav tm="100000">
                                          <p:val>
                                            <p:strVal val="#ppt_x"/>
                                          </p:val>
                                        </p:tav>
                                      </p:tavLst>
                                    </p:anim>
                                    <p:anim calcmode="lin" valueType="num">
                                      <p:cBhvr>
                                        <p:cTn id="29" dur="500" fill="hold"/>
                                        <p:tgtEl>
                                          <p:spTgt spid="82964"/>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grpId="0" nodeType="afterEffect">
                                  <p:stCondLst>
                                    <p:cond delay="0"/>
                                  </p:stCondLst>
                                  <p:childTnLst>
                                    <p:set>
                                      <p:cBhvr>
                                        <p:cTn id="32" dur="1" fill="hold">
                                          <p:stCondLst>
                                            <p:cond delay="0"/>
                                          </p:stCondLst>
                                        </p:cTn>
                                        <p:tgtEl>
                                          <p:spTgt spid="82965"/>
                                        </p:tgtEl>
                                        <p:attrNameLst>
                                          <p:attrName>style.visibility</p:attrName>
                                        </p:attrNameLst>
                                      </p:cBhvr>
                                      <p:to>
                                        <p:strVal val="visible"/>
                                      </p:to>
                                    </p:set>
                                    <p:anim calcmode="lin" valueType="num">
                                      <p:cBhvr>
                                        <p:cTn id="33" dur="500" fill="hold"/>
                                        <p:tgtEl>
                                          <p:spTgt spid="82965"/>
                                        </p:tgtEl>
                                        <p:attrNameLst>
                                          <p:attrName>ppt_x</p:attrName>
                                        </p:attrNameLst>
                                      </p:cBhvr>
                                      <p:tavLst>
                                        <p:tav tm="0">
                                          <p:val>
                                            <p:strVal val="#ppt_x"/>
                                          </p:val>
                                        </p:tav>
                                        <p:tav tm="100000">
                                          <p:val>
                                            <p:strVal val="#ppt_x"/>
                                          </p:val>
                                        </p:tav>
                                      </p:tavLst>
                                    </p:anim>
                                    <p:anim calcmode="lin" valueType="num">
                                      <p:cBhvr>
                                        <p:cTn id="34" dur="500" fill="hold"/>
                                        <p:tgtEl>
                                          <p:spTgt spid="829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60" grpId="0" bldLvl="0" animBg="1"/>
      <p:bldP spid="82964" grpId="0"/>
      <p:bldP spid="8296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29"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583683" name="Rectangle 3"/>
          <p:cNvSpPr>
            <a:spLocks noGrp="1" noChangeArrowheads="1"/>
          </p:cNvSpPr>
          <p:nvPr>
            <p:ph idx="1"/>
          </p:nvPr>
        </p:nvSpPr>
        <p:spPr>
          <a:xfrm>
            <a:off x="839470" y="1196975"/>
            <a:ext cx="9047480" cy="73215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a:ln>
                  <a:noFill/>
                </a:ln>
                <a:solidFill>
                  <a:srgbClr val="FF0000"/>
                </a:solidFill>
                <a:effectLst/>
                <a:uLnTx/>
                <a:uFillTx/>
                <a:latin typeface="+mn-ea"/>
                <a:ea typeface="+mn-ea"/>
                <a:cs typeface="+mn-cs"/>
              </a:rPr>
              <a:t>（三）明晰性原则</a:t>
            </a:r>
            <a:r>
              <a:rPr kumimoji="0" lang="zh-CN" altLang="en-US" sz="2400" b="1" i="0" u="none" strike="noStrike" kern="0" cap="none" spc="0" normalizeH="0" baseline="0" noProof="0" dirty="0">
                <a:ln>
                  <a:noFill/>
                </a:ln>
                <a:solidFill>
                  <a:srgbClr val="FF0000"/>
                </a:solidFill>
                <a:effectLst/>
                <a:uLnTx/>
                <a:uFillTx/>
                <a:latin typeface="+mn-ea"/>
                <a:ea typeface="+mn-ea"/>
                <a:cs typeface="+mn-cs"/>
              </a:rPr>
              <a:t>（</a:t>
            </a:r>
            <a:r>
              <a:rPr kumimoji="0" lang="en-US" altLang="en-US" sz="2400" b="1" i="0" u="none" strike="noStrike" kern="0" cap="none" spc="0" normalizeH="0" baseline="0" noProof="0" dirty="0">
                <a:ln>
                  <a:noFill/>
                </a:ln>
                <a:solidFill>
                  <a:srgbClr val="FF0000"/>
                </a:solidFill>
                <a:effectLst/>
                <a:uLnTx/>
                <a:uFillTx/>
                <a:latin typeface="+mn-ea"/>
                <a:ea typeface="+mn-ea"/>
                <a:cs typeface="+mn-cs"/>
              </a:rPr>
              <a:t>Understandability</a:t>
            </a:r>
            <a:r>
              <a:rPr kumimoji="0" lang="zh-CN" altLang="en-US" sz="2400" b="1" i="0" u="none" strike="noStrike" kern="0" cap="none" spc="0" normalizeH="0" baseline="0" noProof="0" dirty="0">
                <a:ln>
                  <a:noFill/>
                </a:ln>
                <a:solidFill>
                  <a:srgbClr val="FF0000"/>
                </a:solidFill>
                <a:effectLst/>
                <a:uLnTx/>
                <a:uFillTx/>
                <a:latin typeface="+mn-ea"/>
                <a:ea typeface="+mn-ea"/>
                <a:cs typeface="+mn-cs"/>
              </a:rPr>
              <a:t>）</a:t>
            </a:r>
            <a:r>
              <a:rPr kumimoji="0" lang="zh-CN" altLang="en-US" sz="3200" b="1" i="0" u="none" strike="noStrike" kern="0" cap="none" spc="0" normalizeH="0" baseline="0" noProof="0" dirty="0">
                <a:ln>
                  <a:noFill/>
                </a:ln>
                <a:solidFill>
                  <a:srgbClr val="FF0000"/>
                </a:solidFill>
                <a:effectLst/>
                <a:uLnTx/>
                <a:uFillTx/>
                <a:latin typeface="+mn-ea"/>
                <a:ea typeface="+mn-ea"/>
                <a:cs typeface="+mn-cs"/>
              </a:rPr>
              <a:t>：</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可理解性</a:t>
            </a: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73731" name="Rectangle 6"/>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第四节</a:t>
            </a:r>
            <a:r>
              <a:rPr lang="en-US" altLang="zh-CN" sz="3200" dirty="0">
                <a:solidFill>
                  <a:srgbClr val="FF0000"/>
                </a:solidFill>
              </a:rPr>
              <a:t> </a:t>
            </a:r>
            <a:r>
              <a:rPr lang="zh-CN" altLang="en-US" sz="3200" dirty="0">
                <a:solidFill>
                  <a:srgbClr val="FF0000"/>
                </a:solidFill>
              </a:rPr>
              <a:t>会计信息质量要求</a:t>
            </a:r>
            <a:endParaRPr lang="zh-CN" altLang="en-US" sz="3200" dirty="0">
              <a:solidFill>
                <a:srgbClr val="FF0000"/>
              </a:solidFill>
            </a:endParaRPr>
          </a:p>
        </p:txBody>
      </p:sp>
      <p:sp>
        <p:nvSpPr>
          <p:cNvPr id="5" name="未知"/>
          <p:cNvSpPr/>
          <p:nvPr/>
        </p:nvSpPr>
        <p:spPr>
          <a:xfrm>
            <a:off x="6303963" y="3860800"/>
            <a:ext cx="1952625" cy="936625"/>
          </a:xfrm>
          <a:custGeom>
            <a:avLst/>
            <a:gdLst/>
            <a:ahLst/>
            <a:cxnLst>
              <a:cxn ang="0">
                <a:pos x="0" y="0"/>
              </a:cxn>
              <a:cxn ang="0">
                <a:pos x="1014834" y="355636"/>
              </a:cxn>
              <a:cxn ang="0">
                <a:pos x="1532877" y="355636"/>
              </a:cxn>
              <a:cxn ang="0">
                <a:pos x="1692275" y="438383"/>
              </a:cxn>
              <a:cxn ang="0">
                <a:pos x="1697588" y="707750"/>
              </a:cxn>
              <a:cxn ang="0">
                <a:pos x="1588666" y="704229"/>
              </a:cxn>
              <a:cxn ang="0">
                <a:pos x="1777287" y="936625"/>
              </a:cxn>
              <a:cxn ang="0">
                <a:pos x="1952625" y="707750"/>
              </a:cxn>
              <a:cxn ang="0">
                <a:pos x="1849016" y="707750"/>
              </a:cxn>
              <a:cxn ang="0">
                <a:pos x="1843703" y="397890"/>
              </a:cxn>
              <a:cxn ang="0">
                <a:pos x="1636486" y="264086"/>
              </a:cxn>
              <a:cxn ang="0">
                <a:pos x="889972" y="262325"/>
              </a:cxn>
              <a:cxn ang="0">
                <a:pos x="183308" y="0"/>
              </a:cxn>
              <a:cxn ang="0">
                <a:pos x="0" y="0"/>
              </a:cxn>
            </a:cxnLst>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folHlink">
                  <a:alpha val="0"/>
                </a:schemeClr>
              </a:gs>
              <a:gs pos="100000">
                <a:srgbClr val="36058D"/>
              </a:gs>
            </a:gsLst>
            <a:lin ang="5400000" scaled="1"/>
            <a:tileRect/>
          </a:gradFill>
          <a:ln w="9525">
            <a:noFill/>
          </a:ln>
        </p:spPr>
        <p:txBody>
          <a:bodyPr/>
          <a:p>
            <a:endParaRPr lang="zh-CN" altLang="en-US"/>
          </a:p>
        </p:txBody>
      </p:sp>
      <p:sp>
        <p:nvSpPr>
          <p:cNvPr id="6" name="未知"/>
          <p:cNvSpPr/>
          <p:nvPr/>
        </p:nvSpPr>
        <p:spPr>
          <a:xfrm flipH="1">
            <a:off x="4132263" y="3860800"/>
            <a:ext cx="2035175" cy="936625"/>
          </a:xfrm>
          <a:custGeom>
            <a:avLst/>
            <a:gdLst/>
            <a:ahLst/>
            <a:cxnLst>
              <a:cxn ang="0">
                <a:pos x="0" y="0"/>
              </a:cxn>
              <a:cxn ang="0">
                <a:pos x="1057737" y="355636"/>
              </a:cxn>
              <a:cxn ang="0">
                <a:pos x="1597682" y="355636"/>
              </a:cxn>
              <a:cxn ang="0">
                <a:pos x="1763818" y="438383"/>
              </a:cxn>
              <a:cxn ang="0">
                <a:pos x="1769356" y="707750"/>
              </a:cxn>
              <a:cxn ang="0">
                <a:pos x="1655829" y="704229"/>
              </a:cxn>
              <a:cxn ang="0">
                <a:pos x="1852425" y="936625"/>
              </a:cxn>
              <a:cxn ang="0">
                <a:pos x="2035175" y="707750"/>
              </a:cxn>
              <a:cxn ang="0">
                <a:pos x="1927186" y="707750"/>
              </a:cxn>
              <a:cxn ang="0">
                <a:pos x="1921648" y="397890"/>
              </a:cxn>
              <a:cxn ang="0">
                <a:pos x="1705670" y="264086"/>
              </a:cxn>
              <a:cxn ang="0">
                <a:pos x="927597" y="262325"/>
              </a:cxn>
              <a:cxn ang="0">
                <a:pos x="191057" y="0"/>
              </a:cxn>
              <a:cxn ang="0">
                <a:pos x="0" y="0"/>
              </a:cxn>
            </a:cxnLst>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folHlink">
                  <a:alpha val="0"/>
                </a:schemeClr>
              </a:gs>
              <a:gs pos="100000">
                <a:srgbClr val="36058D"/>
              </a:gs>
            </a:gsLst>
            <a:lin ang="5400000" scaled="1"/>
            <a:tileRect/>
          </a:gradFill>
          <a:ln w="9525">
            <a:noFill/>
          </a:ln>
        </p:spPr>
        <p:txBody>
          <a:bodyPr/>
          <a:p>
            <a:endParaRPr lang="zh-CN" altLang="en-US"/>
          </a:p>
        </p:txBody>
      </p:sp>
      <p:sp>
        <p:nvSpPr>
          <p:cNvPr id="73734" name="AutoShape 6"/>
          <p:cNvSpPr/>
          <p:nvPr/>
        </p:nvSpPr>
        <p:spPr>
          <a:xfrm>
            <a:off x="2135188" y="2147888"/>
            <a:ext cx="8064500" cy="1568450"/>
          </a:xfrm>
          <a:prstGeom prst="roundRect">
            <a:avLst>
              <a:gd name="adj" fmla="val 16667"/>
            </a:avLst>
          </a:prstGeom>
          <a:solidFill>
            <a:srgbClr val="FFFFFF"/>
          </a:solidFill>
          <a:ln w="28575" cap="flat" cmpd="sng">
            <a:solidFill>
              <a:schemeClr val="accent1"/>
            </a:solidFill>
            <a:prstDash val="solid"/>
            <a:round/>
            <a:headEnd type="none" w="med" len="med"/>
            <a:tailEnd type="none" w="med" len="med"/>
          </a:ln>
          <a:effectLst>
            <a:outerShdw dist="35921" dir="2699999" algn="ctr" rotWithShape="0">
              <a:schemeClr val="bg2"/>
            </a:outerShdw>
          </a:effectLst>
        </p:spPr>
        <p:txBody>
          <a:bodyPr anchor="ctr" anchorCtr="0"/>
          <a:p>
            <a:pPr marL="457200" indent="-457200">
              <a:lnSpc>
                <a:spcPct val="150000"/>
              </a:lnSpc>
              <a:buClr>
                <a:srgbClr val="0000FF"/>
              </a:buClr>
              <a:buFont typeface="Wingdings" panose="05000000000000000000" pitchFamily="2" charset="2"/>
              <a:buChar char="Ø"/>
            </a:pPr>
            <a:r>
              <a:rPr lang="zh-CN" altLang="en-US" sz="3200" b="1" dirty="0">
                <a:solidFill>
                  <a:srgbClr val="000000"/>
                </a:solidFill>
                <a:latin typeface="仿宋" panose="02010609060101010101" pitchFamily="49" charset="-122"/>
                <a:ea typeface="仿宋" panose="02010609060101010101" pitchFamily="49" charset="-122"/>
              </a:rPr>
              <a:t>企业提供的会计信息应当清晰明了，便于财务报告使用者理解和使用。</a:t>
            </a:r>
            <a:endParaRPr lang="zh-CN" altLang="en-US" sz="3200" b="1" dirty="0">
              <a:solidFill>
                <a:srgbClr val="000000"/>
              </a:solidFill>
              <a:latin typeface="仿宋" panose="02010609060101010101" pitchFamily="49" charset="-122"/>
              <a:ea typeface="仿宋" panose="02010609060101010101" pitchFamily="49" charset="-122"/>
            </a:endParaRPr>
          </a:p>
        </p:txBody>
      </p:sp>
      <p:grpSp>
        <p:nvGrpSpPr>
          <p:cNvPr id="2" name="Group 7"/>
          <p:cNvGrpSpPr/>
          <p:nvPr/>
        </p:nvGrpSpPr>
        <p:grpSpPr>
          <a:xfrm>
            <a:off x="2566988" y="4805363"/>
            <a:ext cx="3332162" cy="1114425"/>
            <a:chOff x="0" y="0"/>
            <a:chExt cx="414" cy="402"/>
          </a:xfrm>
        </p:grpSpPr>
        <p:sp>
          <p:nvSpPr>
            <p:cNvPr id="9" name="AutoShape 8"/>
            <p:cNvSpPr>
              <a:spLocks noChangeArrowheads="1"/>
            </p:cNvSpPr>
            <p:nvPr/>
          </p:nvSpPr>
          <p:spPr bwMode="auto">
            <a:xfrm>
              <a:off x="0" y="0"/>
              <a:ext cx="414" cy="402"/>
            </a:xfrm>
            <a:prstGeom prst="roundRect">
              <a:avLst>
                <a:gd name="adj" fmla="val 11921"/>
              </a:avLst>
            </a:prstGeom>
            <a:gradFill rotWithShape="1">
              <a:gsLst>
                <a:gs pos="0">
                  <a:schemeClr val="accent2"/>
                </a:gs>
                <a:gs pos="100000">
                  <a:schemeClr val="accent2">
                    <a:gamma/>
                    <a:shade val="69804"/>
                    <a:invGamma/>
                  </a:schemeClr>
                </a:gs>
              </a:gsLst>
              <a:lin ang="5400000" scaled="1"/>
            </a:gradFill>
            <a:ln w="25400">
              <a:solidFill>
                <a:srgbClr val="FFFFFF"/>
              </a:solidFill>
              <a:round/>
            </a:ln>
            <a:effectLst>
              <a:outerShdw dist="53882" dir="2700000" algn="ctr" rotWithShape="0">
                <a:srgbClr val="000000">
                  <a:alpha val="50000"/>
                </a:srgbClr>
              </a:outerShdw>
            </a:effectLst>
          </p:spPr>
          <p:txBody>
            <a:bodyPr wrap="none" anchor="ctr"/>
            <a:lstStyle/>
            <a:p>
              <a:pPr marL="0" marR="0" lvl="0" indent="0" algn="ctr" defTabSz="914400" rtl="0" eaLnBrk="1" fontAlgn="base" latinLnBrk="0" hangingPunct="1">
                <a:lnSpc>
                  <a:spcPct val="110000"/>
                </a:lnSpc>
                <a:spcBef>
                  <a:spcPct val="0"/>
                </a:spcBef>
                <a:spcAft>
                  <a:spcPct val="0"/>
                </a:spcAft>
                <a:buClrTx/>
                <a:buSzTx/>
                <a:buFontTx/>
                <a:buNone/>
                <a:defRPr/>
              </a:pPr>
              <a:endParaRPr kumimoji="0" lang="zh-CN" altLang="en-US" sz="2800" b="0" i="0" u="none" strike="noStrike" kern="1200" cap="none" spc="0" normalizeH="0" baseline="0" noProof="0">
                <a:ln>
                  <a:noFill/>
                </a:ln>
                <a:solidFill>
                  <a:srgbClr val="000000"/>
                </a:solidFill>
                <a:effectLst/>
                <a:uLnTx/>
                <a:uFillTx/>
                <a:latin typeface="楷体" panose="02010609060101010101" pitchFamily="49" charset="-122"/>
                <a:ea typeface="楷体" panose="02010609060101010101" pitchFamily="49" charset="-122"/>
                <a:cs typeface="+mn-cs"/>
              </a:endParaRPr>
            </a:p>
          </p:txBody>
        </p:sp>
        <p:sp>
          <p:nvSpPr>
            <p:cNvPr id="10" name="未知"/>
            <p:cNvSpPr/>
            <p:nvPr/>
          </p:nvSpPr>
          <p:spPr bwMode="auto">
            <a:xfrm>
              <a:off x="26" y="26"/>
              <a:ext cx="206" cy="201"/>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2">
                    <a:gamma/>
                    <a:tint val="48627"/>
                    <a:invGamma/>
                  </a:schemeClr>
                </a:gs>
                <a:gs pos="50000">
                  <a:schemeClr val="accent2">
                    <a:alpha val="0"/>
                  </a:schemeClr>
                </a:gs>
                <a:gs pos="100000">
                  <a:schemeClr val="accent2">
                    <a:gamma/>
                    <a:tint val="48627"/>
                    <a:invGamma/>
                  </a:schemeClr>
                </a:gs>
              </a:gsLst>
              <a:lin ang="2700000" scaled="1"/>
            </a:gradFill>
            <a:ln>
              <a:noFill/>
            </a:ln>
          </p:spPr>
          <p:txBody>
            <a:bodyPr/>
            <a:lstStyle/>
            <a:p>
              <a:pPr marL="0" marR="0" lvl="0" indent="0" algn="ctr" defTabSz="914400" rtl="0" eaLnBrk="1" fontAlgn="base" latinLnBrk="0" hangingPunct="1">
                <a:lnSpc>
                  <a:spcPct val="110000"/>
                </a:lnSpc>
                <a:spcBef>
                  <a:spcPct val="0"/>
                </a:spcBef>
                <a:spcAft>
                  <a:spcPct val="0"/>
                </a:spcAft>
                <a:buClrTx/>
                <a:buSzTx/>
                <a:buFontTx/>
                <a:buNone/>
                <a:defRPr/>
              </a:pPr>
              <a:endParaRPr kumimoji="0" lang="zh-CN" altLang="en-US" sz="2800" b="0" i="0" u="none" strike="noStrike" kern="1200" cap="none" spc="0" normalizeH="0" baseline="0" noProof="0">
                <a:ln>
                  <a:noFill/>
                </a:ln>
                <a:solidFill>
                  <a:srgbClr val="000000"/>
                </a:solidFill>
                <a:effectLst/>
                <a:uLnTx/>
                <a:uFillTx/>
                <a:latin typeface="楷体" panose="02010609060101010101" pitchFamily="49" charset="-122"/>
                <a:ea typeface="楷体" panose="02010609060101010101" pitchFamily="49" charset="-122"/>
                <a:cs typeface="+mn-cs"/>
              </a:endParaRPr>
            </a:p>
          </p:txBody>
        </p:sp>
      </p:grpSp>
      <p:sp>
        <p:nvSpPr>
          <p:cNvPr id="12" name="AutoShape 11"/>
          <p:cNvSpPr>
            <a:spLocks noChangeArrowheads="1"/>
          </p:cNvSpPr>
          <p:nvPr/>
        </p:nvSpPr>
        <p:spPr bwMode="auto">
          <a:xfrm>
            <a:off x="6096000" y="4814888"/>
            <a:ext cx="4103688" cy="1114425"/>
          </a:xfrm>
          <a:prstGeom prst="roundRect">
            <a:avLst>
              <a:gd name="adj" fmla="val 11921"/>
            </a:avLst>
          </a:prstGeom>
          <a:gradFill rotWithShape="1">
            <a:gsLst>
              <a:gs pos="0">
                <a:schemeClr val="hlink"/>
              </a:gs>
              <a:gs pos="100000">
                <a:schemeClr val="hlink">
                  <a:gamma/>
                  <a:shade val="69804"/>
                  <a:invGamma/>
                </a:schemeClr>
              </a:gs>
            </a:gsLst>
            <a:lin ang="5400000" scaled="1"/>
          </a:gradFill>
          <a:ln w="25400">
            <a:solidFill>
              <a:srgbClr val="FFFFFF"/>
            </a:solidFill>
            <a:round/>
          </a:ln>
          <a:effectLst>
            <a:outerShdw dist="53882" dir="2700000" algn="ctr" rotWithShape="0">
              <a:srgbClr val="000000">
                <a:alpha val="50000"/>
              </a:srgbClr>
            </a:outerShdw>
          </a:effectLst>
        </p:spPr>
        <p:txBody>
          <a:bodyPr wrap="none" anchor="ctr"/>
          <a:lstStyle/>
          <a:p>
            <a:pPr marL="0" marR="0" lvl="0" indent="0" algn="ctr" defTabSz="914400" rtl="0" eaLnBrk="1" fontAlgn="base" latinLnBrk="0" hangingPunct="1">
              <a:lnSpc>
                <a:spcPct val="110000"/>
              </a:lnSpc>
              <a:spcBef>
                <a:spcPct val="0"/>
              </a:spcBef>
              <a:spcAft>
                <a:spcPct val="0"/>
              </a:spcAft>
              <a:buClrTx/>
              <a:buSzTx/>
              <a:buFontTx/>
              <a:buNone/>
              <a:defRPr/>
            </a:pPr>
            <a:endParaRPr kumimoji="0" lang="zh-CN" altLang="en-US" sz="2800" b="0" i="0" u="none" strike="noStrike" kern="1200" cap="none" spc="0" normalizeH="0" baseline="0" noProof="0">
              <a:ln>
                <a:noFill/>
              </a:ln>
              <a:solidFill>
                <a:srgbClr val="000000"/>
              </a:solidFill>
              <a:effectLst/>
              <a:uLnTx/>
              <a:uFillTx/>
              <a:latin typeface="楷体" panose="02010609060101010101" pitchFamily="49" charset="-122"/>
              <a:ea typeface="楷体" panose="02010609060101010101" pitchFamily="49" charset="-122"/>
              <a:cs typeface="+mn-cs"/>
            </a:endParaRPr>
          </a:p>
        </p:txBody>
      </p:sp>
      <p:sp>
        <p:nvSpPr>
          <p:cNvPr id="14" name="Rectangle 13"/>
          <p:cNvSpPr/>
          <p:nvPr/>
        </p:nvSpPr>
        <p:spPr>
          <a:xfrm>
            <a:off x="2927350" y="4797425"/>
            <a:ext cx="2795588" cy="1173480"/>
          </a:xfrm>
          <a:prstGeom prst="rect">
            <a:avLst/>
          </a:prstGeom>
          <a:noFill/>
          <a:ln w="9525">
            <a:noFill/>
          </a:ln>
        </p:spPr>
        <p:txBody>
          <a:bodyPr anchor="t" anchorCtr="0">
            <a:spAutoFit/>
          </a:bodyPr>
          <a:p>
            <a:pPr algn="ctr">
              <a:lnSpc>
                <a:spcPct val="110000"/>
              </a:lnSpc>
            </a:pPr>
            <a:r>
              <a:rPr lang="zh-CN" altLang="en-US" sz="3200" b="1" dirty="0">
                <a:solidFill>
                  <a:srgbClr val="FFFFFF"/>
                </a:solidFill>
                <a:latin typeface="楷体" panose="02010609060101010101" pitchFamily="49" charset="-122"/>
                <a:ea typeface="楷体" panose="02010609060101010101" pitchFamily="49" charset="-122"/>
              </a:rPr>
              <a:t>统一用语：</a:t>
            </a:r>
            <a:endParaRPr lang="en-US" altLang="zh-CN" sz="3200" b="1" dirty="0">
              <a:solidFill>
                <a:srgbClr val="FFFFFF"/>
              </a:solidFill>
              <a:latin typeface="楷体" panose="02010609060101010101" pitchFamily="49" charset="-122"/>
              <a:ea typeface="楷体" panose="02010609060101010101" pitchFamily="49" charset="-122"/>
            </a:endParaRPr>
          </a:p>
          <a:p>
            <a:pPr algn="ctr">
              <a:lnSpc>
                <a:spcPct val="110000"/>
              </a:lnSpc>
            </a:pPr>
            <a:r>
              <a:rPr lang="zh-CN" altLang="en-US" sz="3200" b="1" dirty="0">
                <a:solidFill>
                  <a:srgbClr val="FFFFFF"/>
                </a:solidFill>
                <a:latin typeface="楷体" panose="02010609060101010101" pitchFamily="49" charset="-122"/>
                <a:ea typeface="楷体" panose="02010609060101010101" pitchFamily="49" charset="-122"/>
              </a:rPr>
              <a:t>会计术语</a:t>
            </a:r>
            <a:endParaRPr lang="zh-CN" altLang="en-US" sz="3200" b="1" dirty="0">
              <a:solidFill>
                <a:srgbClr val="FFFFFF"/>
              </a:solidFill>
              <a:latin typeface="楷体" panose="02010609060101010101" pitchFamily="49" charset="-122"/>
              <a:ea typeface="楷体" panose="02010609060101010101" pitchFamily="49" charset="-122"/>
            </a:endParaRPr>
          </a:p>
        </p:txBody>
      </p:sp>
      <p:sp>
        <p:nvSpPr>
          <p:cNvPr id="15" name="Rectangle 14"/>
          <p:cNvSpPr/>
          <p:nvPr/>
        </p:nvSpPr>
        <p:spPr>
          <a:xfrm>
            <a:off x="6096000" y="4797425"/>
            <a:ext cx="4011613" cy="1173480"/>
          </a:xfrm>
          <a:prstGeom prst="rect">
            <a:avLst/>
          </a:prstGeom>
          <a:noFill/>
          <a:ln w="9525">
            <a:noFill/>
          </a:ln>
        </p:spPr>
        <p:txBody>
          <a:bodyPr anchor="t" anchorCtr="0">
            <a:spAutoFit/>
          </a:bodyPr>
          <a:p>
            <a:pPr algn="ctr">
              <a:lnSpc>
                <a:spcPct val="110000"/>
              </a:lnSpc>
            </a:pPr>
            <a:r>
              <a:rPr lang="zh-CN" altLang="en-US" sz="3200" b="1" dirty="0">
                <a:solidFill>
                  <a:srgbClr val="FFFFFF"/>
                </a:solidFill>
                <a:latin typeface="楷体" panose="02010609060101010101" pitchFamily="49" charset="-122"/>
                <a:ea typeface="楷体" panose="02010609060101010101" pitchFamily="49" charset="-122"/>
              </a:rPr>
              <a:t>加工信息：</a:t>
            </a:r>
            <a:endParaRPr lang="en-US" altLang="zh-CN" sz="3200" b="1" dirty="0">
              <a:solidFill>
                <a:srgbClr val="FFFFFF"/>
              </a:solidFill>
              <a:latin typeface="楷体" panose="02010609060101010101" pitchFamily="49" charset="-122"/>
              <a:ea typeface="楷体" panose="02010609060101010101" pitchFamily="49" charset="-122"/>
            </a:endParaRPr>
          </a:p>
          <a:p>
            <a:pPr algn="ctr">
              <a:lnSpc>
                <a:spcPct val="110000"/>
              </a:lnSpc>
            </a:pPr>
            <a:r>
              <a:rPr lang="zh-CN" altLang="en-US" sz="3200" b="1" dirty="0">
                <a:solidFill>
                  <a:srgbClr val="FFFFFF"/>
                </a:solidFill>
                <a:latin typeface="楷体" panose="02010609060101010101" pitchFamily="49" charset="-122"/>
                <a:ea typeface="楷体" panose="02010609060101010101" pitchFamily="49" charset="-122"/>
              </a:rPr>
              <a:t>确认、筛选、汇总等</a:t>
            </a:r>
            <a:endParaRPr lang="zh-CN" altLang="en-US" sz="3200" b="1" dirty="0">
              <a:solidFill>
                <a:srgbClr val="FFFFFF"/>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ppt_x</p:attrName>
                                        </p:attrNameLst>
                                      </p:cBhvr>
                                      <p:tavLst>
                                        <p:tav tm="0">
                                          <p:val>
                                            <p:strVal val="#ppt_x"/>
                                          </p:val>
                                        </p:tav>
                                        <p:tav tm="100000">
                                          <p:val>
                                            <p:strVal val="#ppt_x"/>
                                          </p:val>
                                        </p:tav>
                                      </p:tavLst>
                                    </p:anim>
                                    <p:anim calcmode="lin" valueType="num">
                                      <p:cBhvr>
                                        <p:cTn id="19" dur="500" fill="hold"/>
                                        <p:tgtEl>
                                          <p:spTgt spid="2"/>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ppt_x</p:attrName>
                                        </p:attrNameLst>
                                      </p:cBhvr>
                                      <p:tavLst>
                                        <p:tav tm="0">
                                          <p:val>
                                            <p:strVal val="#ppt_x"/>
                                          </p:val>
                                        </p:tav>
                                        <p:tav tm="100000">
                                          <p:val>
                                            <p:strVal val="#ppt_x"/>
                                          </p:val>
                                        </p:tav>
                                      </p:tavLst>
                                    </p:anim>
                                    <p:anim calcmode="lin" valueType="num">
                                      <p:cBhvr>
                                        <p:cTn id="24" dur="500" fill="hold"/>
                                        <p:tgtEl>
                                          <p:spTgt spid="12"/>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ppt_x</p:attrName>
                                        </p:attrNameLst>
                                      </p:cBhvr>
                                      <p:tavLst>
                                        <p:tav tm="0">
                                          <p:val>
                                            <p:strVal val="#ppt_x"/>
                                          </p:val>
                                        </p:tav>
                                        <p:tav tm="100000">
                                          <p:val>
                                            <p:strVal val="#ppt_x"/>
                                          </p:val>
                                        </p:tav>
                                      </p:tavLst>
                                    </p:anim>
                                    <p:anim calcmode="lin" valueType="num">
                                      <p:cBhvr>
                                        <p:cTn id="29" dur="500" fill="hold"/>
                                        <p:tgtEl>
                                          <p:spTgt spid="14"/>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ppt_x</p:attrName>
                                        </p:attrNameLst>
                                      </p:cBhvr>
                                      <p:tavLst>
                                        <p:tav tm="0">
                                          <p:val>
                                            <p:strVal val="#ppt_x"/>
                                          </p:val>
                                        </p:tav>
                                        <p:tav tm="100000">
                                          <p:val>
                                            <p:strVal val="#ppt_x"/>
                                          </p:val>
                                        </p:tav>
                                      </p:tavLst>
                                    </p:anim>
                                    <p:anim calcmode="lin" valueType="num">
                                      <p:cBhvr>
                                        <p:cTn id="3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4" grpId="0"/>
      <p:bldP spid="1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3" name="Rectangle 3"/>
          <p:cNvSpPr>
            <a:spLocks noGrp="1" noChangeArrowheads="1"/>
          </p:cNvSpPr>
          <p:nvPr>
            <p:ph idx="1"/>
          </p:nvPr>
        </p:nvSpPr>
        <p:spPr>
          <a:xfrm>
            <a:off x="1004570" y="1196975"/>
            <a:ext cx="9090660" cy="137477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a:ln>
                  <a:noFill/>
                </a:ln>
                <a:solidFill>
                  <a:srgbClr val="FF0000"/>
                </a:solidFill>
                <a:effectLst/>
                <a:uLnTx/>
                <a:uFillTx/>
                <a:latin typeface="+mn-ea"/>
                <a:ea typeface="+mn-ea"/>
                <a:cs typeface="+mn-cs"/>
              </a:rPr>
              <a:t>（四）可比性原则</a:t>
            </a:r>
            <a:endParaRPr kumimoji="0" lang="zh-CN" altLang="en-US" sz="3200" b="1" i="0" u="none" strike="noStrike" kern="0" cap="none" spc="0" normalizeH="0" baseline="0" noProof="0" dirty="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a:ln>
                  <a:noFill/>
                </a:ln>
                <a:solidFill>
                  <a:srgbClr val="FF0000"/>
                </a:solidFill>
                <a:effectLst/>
                <a:uLnTx/>
                <a:uFillTx/>
                <a:latin typeface="+mn-ea"/>
                <a:ea typeface="+mn-ea"/>
                <a:cs typeface="+mn-cs"/>
              </a:rPr>
              <a:t> </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方法：统一会计政策</a:t>
            </a: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sp>
        <p:nvSpPr>
          <p:cNvPr id="68612" name="Rectangle 7"/>
          <p:cNvSpPr>
            <a:spLocks noGrp="1" noChangeArrowheads="1"/>
          </p:cNvSpPr>
          <p:nvPr>
            <p:ph type="title"/>
          </p:nvPr>
        </p:nvSpPr>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0" cap="none" spc="0" normalizeH="0" baseline="0" noProof="1">
                <a:ln>
                  <a:noFill/>
                </a:ln>
                <a:solidFill>
                  <a:srgbClr val="FF0000"/>
                </a:solidFill>
                <a:effectLst/>
                <a:uLnTx/>
                <a:uFillTx/>
                <a:latin typeface="+mj-lt"/>
                <a:ea typeface="+mj-ea"/>
                <a:cs typeface="+mj-cs"/>
                <a:sym typeface="+mn-ea"/>
              </a:rPr>
              <a:t>第四节</a:t>
            </a:r>
            <a:r>
              <a:rPr kumimoji="0" lang="en-US" altLang="zh-CN" sz="3200" b="1" i="0" u="none" strike="noStrike" kern="0" cap="none" spc="0" normalizeH="0" baseline="0" noProof="1">
                <a:ln>
                  <a:noFill/>
                </a:ln>
                <a:solidFill>
                  <a:srgbClr val="FF0000"/>
                </a:solidFill>
                <a:effectLst/>
                <a:uLnTx/>
                <a:uFillTx/>
                <a:latin typeface="+mj-lt"/>
                <a:ea typeface="+mj-ea"/>
                <a:cs typeface="+mj-cs"/>
                <a:sym typeface="+mn-ea"/>
              </a:rPr>
              <a:t> </a:t>
            </a:r>
            <a:r>
              <a:rPr kumimoji="0" lang="zh-CN" altLang="en-US" sz="3200" b="1" i="0" u="none" strike="noStrike" kern="0" cap="none" spc="0" normalizeH="0" baseline="0" noProof="1">
                <a:ln>
                  <a:noFill/>
                </a:ln>
                <a:solidFill>
                  <a:srgbClr val="FF0000"/>
                </a:solidFill>
                <a:effectLst/>
                <a:uLnTx/>
                <a:uFillTx/>
                <a:latin typeface="+mj-lt"/>
                <a:ea typeface="+mj-ea"/>
                <a:cs typeface="+mj-cs"/>
                <a:sym typeface="+mn-ea"/>
              </a:rPr>
              <a:t>会计信息质量要求</a:t>
            </a:r>
            <a:endParaRPr kumimoji="0" lang="zh-CN" altLang="en-US" sz="3200" b="1" i="0" u="none" strike="noStrike" kern="0" cap="none" spc="0" normalizeH="0" baseline="0" noProof="0" dirty="0">
              <a:ln>
                <a:noFill/>
              </a:ln>
              <a:solidFill>
                <a:srgbClr val="FF0000"/>
              </a:solidFill>
              <a:effectLst/>
              <a:uLnTx/>
              <a:uFillTx/>
              <a:latin typeface="+mj-ea"/>
              <a:ea typeface="+mj-ea"/>
              <a:cs typeface="+mj-cs"/>
            </a:endParaRPr>
          </a:p>
        </p:txBody>
      </p:sp>
      <p:sp>
        <p:nvSpPr>
          <p:cNvPr id="5" name="未知"/>
          <p:cNvSpPr/>
          <p:nvPr/>
        </p:nvSpPr>
        <p:spPr bwMode="auto">
          <a:xfrm>
            <a:off x="6172200" y="2852738"/>
            <a:ext cx="1828800" cy="609600"/>
          </a:xfrm>
          <a:custGeom>
            <a:avLst/>
            <a:gdLst>
              <a:gd name="T0" fmla="*/ 0 w 735"/>
              <a:gd name="T1" fmla="*/ 0 h 532"/>
              <a:gd name="T2" fmla="*/ 2147483647 w 735"/>
              <a:gd name="T3" fmla="*/ 2147483647 h 532"/>
              <a:gd name="T4" fmla="*/ 2147483647 w 735"/>
              <a:gd name="T5" fmla="*/ 2147483647 h 532"/>
              <a:gd name="T6" fmla="*/ 2147483647 w 735"/>
              <a:gd name="T7" fmla="*/ 2147483647 h 532"/>
              <a:gd name="T8" fmla="*/ 2147483647 w 735"/>
              <a:gd name="T9" fmla="*/ 2147483647 h 532"/>
              <a:gd name="T10" fmla="*/ 2147483647 w 735"/>
              <a:gd name="T11" fmla="*/ 2147483647 h 532"/>
              <a:gd name="T12" fmla="*/ 2147483647 w 735"/>
              <a:gd name="T13" fmla="*/ 2147483647 h 532"/>
              <a:gd name="T14" fmla="*/ 2147483647 w 735"/>
              <a:gd name="T15" fmla="*/ 2147483647 h 532"/>
              <a:gd name="T16" fmla="*/ 2147483647 w 735"/>
              <a:gd name="T17" fmla="*/ 2147483647 h 532"/>
              <a:gd name="T18" fmla="*/ 2147483647 w 735"/>
              <a:gd name="T19" fmla="*/ 2147483647 h 532"/>
              <a:gd name="T20" fmla="*/ 2147483647 w 735"/>
              <a:gd name="T21" fmla="*/ 2147483647 h 532"/>
              <a:gd name="T22" fmla="*/ 2147483647 w 735"/>
              <a:gd name="T23" fmla="*/ 2147483647 h 532"/>
              <a:gd name="T24" fmla="*/ 2147483647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folHlink">
                  <a:alpha val="0"/>
                </a:schemeClr>
              </a:gs>
              <a:gs pos="100000">
                <a:srgbClr val="36058D"/>
              </a:gs>
            </a:gsLst>
            <a:lin ang="5400000" scaled="1"/>
          </a:gra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6" name="未知"/>
          <p:cNvSpPr/>
          <p:nvPr/>
        </p:nvSpPr>
        <p:spPr bwMode="auto">
          <a:xfrm flipH="1">
            <a:off x="4038600" y="2852738"/>
            <a:ext cx="1905000" cy="609600"/>
          </a:xfrm>
          <a:custGeom>
            <a:avLst/>
            <a:gdLst>
              <a:gd name="T0" fmla="*/ 0 w 735"/>
              <a:gd name="T1" fmla="*/ 0 h 532"/>
              <a:gd name="T2" fmla="*/ 2147483647 w 735"/>
              <a:gd name="T3" fmla="*/ 2147483647 h 532"/>
              <a:gd name="T4" fmla="*/ 2147483647 w 735"/>
              <a:gd name="T5" fmla="*/ 2147483647 h 532"/>
              <a:gd name="T6" fmla="*/ 2147483647 w 735"/>
              <a:gd name="T7" fmla="*/ 2147483647 h 532"/>
              <a:gd name="T8" fmla="*/ 2147483647 w 735"/>
              <a:gd name="T9" fmla="*/ 2147483647 h 532"/>
              <a:gd name="T10" fmla="*/ 2147483647 w 735"/>
              <a:gd name="T11" fmla="*/ 2147483647 h 532"/>
              <a:gd name="T12" fmla="*/ 2147483647 w 735"/>
              <a:gd name="T13" fmla="*/ 2147483647 h 532"/>
              <a:gd name="T14" fmla="*/ 2147483647 w 735"/>
              <a:gd name="T15" fmla="*/ 2147483647 h 532"/>
              <a:gd name="T16" fmla="*/ 2147483647 w 735"/>
              <a:gd name="T17" fmla="*/ 2147483647 h 532"/>
              <a:gd name="T18" fmla="*/ 2147483647 w 735"/>
              <a:gd name="T19" fmla="*/ 2147483647 h 532"/>
              <a:gd name="T20" fmla="*/ 2147483647 w 735"/>
              <a:gd name="T21" fmla="*/ 2147483647 h 532"/>
              <a:gd name="T22" fmla="*/ 2147483647 w 735"/>
              <a:gd name="T23" fmla="*/ 2147483647 h 532"/>
              <a:gd name="T24" fmla="*/ 2147483647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folHlink">
                  <a:alpha val="0"/>
                </a:schemeClr>
              </a:gs>
              <a:gs pos="100000">
                <a:srgbClr val="36058D"/>
              </a:gs>
            </a:gsLst>
            <a:lin ang="5400000" scaled="1"/>
          </a:gra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 name="AutoShape 8"/>
          <p:cNvSpPr>
            <a:spLocks noChangeArrowheads="1"/>
          </p:cNvSpPr>
          <p:nvPr/>
        </p:nvSpPr>
        <p:spPr bwMode="auto">
          <a:xfrm>
            <a:off x="1847850" y="3500438"/>
            <a:ext cx="4248150" cy="2643188"/>
          </a:xfrm>
          <a:prstGeom prst="roundRect">
            <a:avLst>
              <a:gd name="adj" fmla="val 11921"/>
            </a:avLst>
          </a:prstGeom>
          <a:gradFill rotWithShape="1">
            <a:gsLst>
              <a:gs pos="0">
                <a:schemeClr val="accent2"/>
              </a:gs>
              <a:gs pos="100000">
                <a:schemeClr val="accent2">
                  <a:gamma/>
                  <a:shade val="69804"/>
                  <a:invGamma/>
                </a:schemeClr>
              </a:gs>
            </a:gsLst>
            <a:lin ang="5400000" scaled="1"/>
          </a:gradFill>
          <a:ln w="25400">
            <a:solidFill>
              <a:srgbClr val="FFFFFF"/>
            </a:solidFill>
            <a:round/>
          </a:ln>
          <a:effectLst>
            <a:outerShdw dist="53882" dir="2700000" algn="ctr" rotWithShape="0">
              <a:srgbClr val="000000">
                <a:alpha val="50000"/>
              </a:srgbClr>
            </a:outerShdw>
          </a:effectLst>
        </p:spPr>
        <p:txBody>
          <a:bodyPr anchor="ctr"/>
          <a:lstStyle/>
          <a:p>
            <a:pPr marL="0" marR="0" lvl="2" indent="0" algn="l" defTabSz="914400" rtl="0" eaLnBrk="1" fontAlgn="base" latinLnBrk="0" hangingPunct="1">
              <a:lnSpc>
                <a:spcPct val="150000"/>
              </a:lnSpc>
              <a:spcBef>
                <a:spcPct val="0"/>
              </a:spcBef>
              <a:spcAft>
                <a:spcPct val="0"/>
              </a:spcAft>
              <a:buClr>
                <a:srgbClr val="FFFF66"/>
              </a:buClr>
              <a:buSzTx/>
              <a:buFont typeface="Wingdings" panose="05000000000000000000" pitchFamily="2" charset="2"/>
              <a:buChar char="l"/>
              <a:defRPr/>
            </a:pPr>
            <a:r>
              <a:rPr kumimoji="0" lang="zh-CN" altLang="en-US" sz="2800" b="1" i="0" u="none" strike="noStrike" kern="1200" cap="none" spc="0" normalizeH="0" baseline="0" noProof="0" dirty="0">
                <a:ln>
                  <a:noFill/>
                </a:ln>
                <a:solidFill>
                  <a:schemeClr val="bg1"/>
                </a:solidFill>
                <a:effectLst/>
                <a:uLnTx/>
                <a:uFillTx/>
                <a:latin typeface="仿宋" panose="02010609060101010101" pitchFamily="49" charset="-122"/>
                <a:ea typeface="仿宋" panose="02010609060101010101" pitchFamily="49" charset="-122"/>
                <a:cs typeface="+mn-cs"/>
              </a:rPr>
              <a:t>同企业不同时期可纵比</a:t>
            </a:r>
            <a:endParaRPr kumimoji="0" lang="en-US" altLang="zh-CN" sz="2800" b="1" i="0" u="none" strike="noStrike" kern="1200" cap="none" spc="0" normalizeH="0" baseline="0" noProof="0" dirty="0">
              <a:ln>
                <a:noFill/>
              </a:ln>
              <a:solidFill>
                <a:schemeClr val="bg1"/>
              </a:solidFill>
              <a:effectLst/>
              <a:uLnTx/>
              <a:uFillTx/>
              <a:latin typeface="仿宋" panose="02010609060101010101" pitchFamily="49" charset="-122"/>
              <a:ea typeface="仿宋" panose="02010609060101010101" pitchFamily="49" charset="-122"/>
              <a:cs typeface="+mn-cs"/>
            </a:endParaRPr>
          </a:p>
          <a:p>
            <a:pPr marL="0" marR="0" lvl="2" indent="0" algn="l" defTabSz="914400" rtl="0" eaLnBrk="1" fontAlgn="base" latinLnBrk="0" hangingPunct="1">
              <a:lnSpc>
                <a:spcPct val="150000"/>
              </a:lnSpc>
              <a:spcBef>
                <a:spcPct val="0"/>
              </a:spcBef>
              <a:spcAft>
                <a:spcPct val="0"/>
              </a:spcAft>
              <a:buClr>
                <a:srgbClr val="FFFF66"/>
              </a:buClr>
              <a:buSzTx/>
              <a:buFont typeface="Wingdings" panose="05000000000000000000" pitchFamily="2" charset="2"/>
              <a:buChar char="l"/>
              <a:defRPr/>
            </a:pPr>
            <a:r>
              <a:rPr kumimoji="0" lang="zh-CN" altLang="en-US" sz="2800" b="1" i="0" u="none" strike="noStrike" kern="1200" cap="none" spc="0" normalizeH="0" baseline="0" noProof="0" dirty="0">
                <a:ln>
                  <a:noFill/>
                </a:ln>
                <a:solidFill>
                  <a:schemeClr val="bg1"/>
                </a:solidFill>
                <a:effectLst/>
                <a:uLnTx/>
                <a:uFillTx/>
                <a:latin typeface="仿宋" panose="02010609060101010101" pitchFamily="49" charset="-122"/>
                <a:ea typeface="仿宋" panose="02010609060101010101" pitchFamily="49" charset="-122"/>
                <a:cs typeface="+mn-cs"/>
              </a:rPr>
              <a:t>不同企业同时期可横比</a:t>
            </a:r>
            <a:endParaRPr kumimoji="0" lang="en-US" altLang="zh-CN" sz="2800" b="1" i="0" u="none" strike="noStrike" kern="1200" cap="none" spc="0" normalizeH="0" baseline="0" noProof="0" dirty="0">
              <a:ln>
                <a:noFill/>
              </a:ln>
              <a:solidFill>
                <a:schemeClr val="bg1"/>
              </a:solidFill>
              <a:effectLst/>
              <a:uLnTx/>
              <a:uFillTx/>
              <a:latin typeface="仿宋" panose="02010609060101010101" pitchFamily="49" charset="-122"/>
              <a:ea typeface="仿宋" panose="02010609060101010101" pitchFamily="49" charset="-122"/>
              <a:cs typeface="+mn-cs"/>
            </a:endParaRPr>
          </a:p>
        </p:txBody>
      </p:sp>
      <p:sp>
        <p:nvSpPr>
          <p:cNvPr id="9" name="AutoShape 11"/>
          <p:cNvSpPr>
            <a:spLocks noChangeArrowheads="1"/>
          </p:cNvSpPr>
          <p:nvPr/>
        </p:nvSpPr>
        <p:spPr bwMode="auto">
          <a:xfrm>
            <a:off x="6242050" y="3500438"/>
            <a:ext cx="4068763" cy="2643188"/>
          </a:xfrm>
          <a:prstGeom prst="roundRect">
            <a:avLst>
              <a:gd name="adj" fmla="val 11921"/>
            </a:avLst>
          </a:prstGeom>
          <a:gradFill rotWithShape="1">
            <a:gsLst>
              <a:gs pos="0">
                <a:schemeClr val="hlink"/>
              </a:gs>
              <a:gs pos="100000">
                <a:schemeClr val="hlink">
                  <a:gamma/>
                  <a:shade val="69804"/>
                  <a:invGamma/>
                </a:schemeClr>
              </a:gs>
            </a:gsLst>
            <a:lin ang="5400000" scaled="1"/>
          </a:gradFill>
          <a:ln w="25400">
            <a:solidFill>
              <a:srgbClr val="FFFFFF"/>
            </a:solidFill>
            <a:round/>
          </a:ln>
          <a:effectLst>
            <a:outerShdw dist="53882" dir="2700000" algn="ctr" rotWithShape="0">
              <a:srgbClr val="000000">
                <a:alpha val="50000"/>
              </a:srgbClr>
            </a:outerShdw>
          </a:effectLst>
        </p:spPr>
        <p:txBody>
          <a:bodyPr anchor="ctr"/>
          <a:lstStyle/>
          <a:p>
            <a:pPr marL="0" marR="0" lvl="0" indent="0" algn="l" defTabSz="914400" rtl="0" eaLnBrk="1" fontAlgn="base" latinLnBrk="0" hangingPunct="1">
              <a:lnSpc>
                <a:spcPct val="150000"/>
              </a:lnSpc>
              <a:spcBef>
                <a:spcPct val="0"/>
              </a:spcBef>
              <a:spcAft>
                <a:spcPct val="0"/>
              </a:spcAft>
              <a:buClr>
                <a:srgbClr val="FFFF66"/>
              </a:buClr>
              <a:buSzTx/>
              <a:buFont typeface="Wingdings" panose="05000000000000000000" pitchFamily="2" charset="2"/>
              <a:buChar char="l"/>
              <a:defRPr/>
            </a:pPr>
            <a:r>
              <a:rPr kumimoji="0" lang="zh-CN" altLang="en-US" sz="2800" b="1" i="0" u="none" strike="noStrike" kern="1200" cap="none" spc="0" normalizeH="0" baseline="0" noProof="0" dirty="0">
                <a:ln>
                  <a:noFill/>
                </a:ln>
                <a:solidFill>
                  <a:srgbClr val="FFFFFF"/>
                </a:solidFill>
                <a:effectLst/>
                <a:uLnTx/>
                <a:uFillTx/>
                <a:latin typeface="仿宋" panose="02010609060101010101" pitchFamily="49" charset="-122"/>
                <a:ea typeface="仿宋" panose="02010609060101010101" pitchFamily="49" charset="-122"/>
                <a:cs typeface="+mn-cs"/>
              </a:rPr>
              <a:t>会计政策如需变更，应在报表附注中说明。 </a:t>
            </a:r>
            <a:endParaRPr kumimoji="0" lang="zh-CN" altLang="en-US" sz="2800" b="1" i="0" u="none" strike="noStrike" kern="1200" cap="none" spc="0" normalizeH="0" baseline="0" noProof="0" dirty="0">
              <a:ln>
                <a:noFill/>
              </a:ln>
              <a:solidFill>
                <a:srgbClr val="FFFFFF"/>
              </a:solidFill>
              <a:effectLst/>
              <a:uLnTx/>
              <a:uFillTx/>
              <a:latin typeface="仿宋" panose="02010609060101010101" pitchFamily="49" charset="-122"/>
              <a:ea typeface="仿宋" panose="02010609060101010101" pitchFamily="49" charset="-122"/>
              <a:cs typeface="+mn-cs"/>
            </a:endParaRPr>
          </a:p>
          <a:p>
            <a:pPr marL="0" marR="0" lvl="0" indent="0" algn="l" defTabSz="914400" rtl="0" eaLnBrk="1" fontAlgn="base" latinLnBrk="0" hangingPunct="1">
              <a:lnSpc>
                <a:spcPct val="150000"/>
              </a:lnSpc>
              <a:spcBef>
                <a:spcPct val="0"/>
              </a:spcBef>
              <a:spcAft>
                <a:spcPct val="0"/>
              </a:spcAft>
              <a:buClr>
                <a:srgbClr val="FFFF66"/>
              </a:buClr>
              <a:buSzTx/>
              <a:buFont typeface="Wingdings" panose="05000000000000000000" pitchFamily="2" charset="2"/>
              <a:buChar char="l"/>
              <a:defRPr/>
            </a:pPr>
            <a:r>
              <a:rPr kumimoji="0" lang="zh-CN" altLang="en-US" sz="2800" b="1" i="0" u="none" strike="noStrike" kern="1200" cap="none" spc="0" normalizeH="0" baseline="0" noProof="0" dirty="0">
                <a:ln>
                  <a:noFill/>
                </a:ln>
                <a:solidFill>
                  <a:srgbClr val="FFFFFF"/>
                </a:solidFill>
                <a:effectLst/>
                <a:uLnTx/>
                <a:uFillTx/>
                <a:latin typeface="仿宋" panose="02010609060101010101" pitchFamily="49" charset="-122"/>
                <a:ea typeface="仿宋" panose="02010609060101010101" pitchFamily="49" charset="-122"/>
                <a:cs typeface="+mn-cs"/>
              </a:rPr>
              <a:t>说明内容：变更的理由与影响等。</a:t>
            </a:r>
            <a:endParaRPr kumimoji="0" lang="zh-CN" altLang="en-US" sz="2800" b="0" i="1" u="none" strike="noStrike" kern="1200" cap="none" spc="0" normalizeH="0" baseline="0" noProof="0" dirty="0">
              <a:ln>
                <a:noFill/>
              </a:ln>
              <a:solidFill>
                <a:srgbClr val="000000"/>
              </a:solidFill>
              <a:effectLst/>
              <a:uLnTx/>
              <a:uFillTx/>
              <a:latin typeface="仿宋" panose="02010609060101010101" pitchFamily="49" charset="-122"/>
              <a:ea typeface="仿宋" panose="02010609060101010101" pitchFamily="49" charset="-122"/>
              <a:cs typeface="+mn-cs"/>
            </a:endParaRPr>
          </a:p>
        </p:txBody>
      </p:sp>
      <p:sp>
        <p:nvSpPr>
          <p:cNvPr id="10" name="未知"/>
          <p:cNvSpPr/>
          <p:nvPr/>
        </p:nvSpPr>
        <p:spPr bwMode="auto">
          <a:xfrm>
            <a:off x="6467475" y="3717925"/>
            <a:ext cx="466725" cy="469900"/>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8627"/>
                  <a:invGamma/>
                </a:schemeClr>
              </a:gs>
              <a:gs pos="50000">
                <a:schemeClr val="hlink">
                  <a:alpha val="0"/>
                </a:schemeClr>
              </a:gs>
              <a:gs pos="100000">
                <a:schemeClr val="hlink">
                  <a:gamma/>
                  <a:tint val="48627"/>
                  <a:invGamma/>
                </a:schemeClr>
              </a:gs>
            </a:gsLst>
            <a:lin ang="2700000" scaled="1"/>
          </a:gra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5784" name="页脚占位符 4"/>
          <p:cNvSpPr txBox="1"/>
          <p:nvPr/>
        </p:nvSpPr>
        <p:spPr>
          <a:xfrm>
            <a:off x="4367213" y="6245225"/>
            <a:ext cx="3457575" cy="476250"/>
          </a:xfrm>
          <a:prstGeom prst="rect">
            <a:avLst/>
          </a:prstGeom>
          <a:noFill/>
          <a:ln w="9525">
            <a:noFill/>
          </a:ln>
        </p:spPr>
        <p:txBody>
          <a:bodyPr lIns="0" tIns="0" rIns="0" bIns="0" anchor="t" anchorCtr="0"/>
          <a:p>
            <a:pPr algn="ctr"/>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par>
                                <p:cTn id="17" presetID="3" presetClass="entr" presetSubtype="1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linds(horizontal)">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bldLvl="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76802" name="Rectangle 3"/>
          <p:cNvSpPr/>
          <p:nvPr>
            <p:ph idx="1"/>
          </p:nvPr>
        </p:nvSpPr>
        <p:spPr>
          <a:xfrm>
            <a:off x="948690" y="1268730"/>
            <a:ext cx="10258425" cy="2520950"/>
          </a:xfrm>
        </p:spPr>
        <p:txBody>
          <a:bodyPr vert="horz" wrap="square" lIns="91440" tIns="45720" rIns="91440" bIns="45720" anchor="t" anchorCtr="0"/>
          <a:p>
            <a:pPr lvl="1" indent="-436245" eaLnBrk="1" hangingPunct="1">
              <a:lnSpc>
                <a:spcPct val="150000"/>
              </a:lnSpc>
            </a:pPr>
            <a:r>
              <a:rPr lang="en-US" altLang="zh-CN" sz="3200" dirty="0">
                <a:solidFill>
                  <a:srgbClr val="0000FF"/>
                </a:solidFill>
                <a:latin typeface="楷体" panose="02010609060101010101" pitchFamily="49" charset="-122"/>
                <a:ea typeface="楷体" panose="02010609060101010101" pitchFamily="49" charset="-122"/>
              </a:rPr>
              <a:t> 1</a:t>
            </a:r>
            <a:r>
              <a:rPr lang="zh-CN" altLang="en-US" sz="3200" dirty="0">
                <a:solidFill>
                  <a:srgbClr val="0000FF"/>
                </a:solidFill>
                <a:latin typeface="楷体" panose="02010609060101010101" pitchFamily="49" charset="-122"/>
                <a:ea typeface="楷体" panose="02010609060101010101" pitchFamily="49" charset="-122"/>
              </a:rPr>
              <a:t>、同一企业不同时期的纵向可比</a:t>
            </a:r>
            <a:endParaRPr lang="en-US" altLang="zh-CN" sz="3200" dirty="0">
              <a:solidFill>
                <a:srgbClr val="0000FF"/>
              </a:solidFill>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保持会计政策一致，不得随意变更。确需变更的，应在附注中说明变更的理由与影响。</a:t>
            </a:r>
            <a:endParaRPr lang="zh-CN" altLang="en-US" sz="3200" dirty="0">
              <a:latin typeface="楷体" panose="02010609060101010101" pitchFamily="49" charset="-122"/>
              <a:ea typeface="楷体" panose="02010609060101010101" pitchFamily="49" charset="-122"/>
            </a:endParaRPr>
          </a:p>
          <a:p>
            <a:pPr eaLnBrk="1" hangingPunct="1">
              <a:lnSpc>
                <a:spcPct val="150000"/>
              </a:lnSpc>
              <a:buNone/>
            </a:pPr>
            <a:endParaRPr lang="en-US" altLang="zh-CN" sz="3200" dirty="0">
              <a:latin typeface="楷体" panose="02010609060101010101" pitchFamily="49" charset="-122"/>
              <a:ea typeface="楷体" panose="02010609060101010101" pitchFamily="49" charset="-122"/>
            </a:endParaRPr>
          </a:p>
        </p:txBody>
      </p:sp>
      <p:pic>
        <p:nvPicPr>
          <p:cNvPr id="76803" name="Picture 4" descr="图片1"/>
          <p:cNvPicPr>
            <a:picLocks noChangeAspect="1"/>
          </p:cNvPicPr>
          <p:nvPr/>
        </p:nvPicPr>
        <p:blipFill>
          <a:blip r:embed="rId1"/>
          <a:stretch>
            <a:fillRect/>
          </a:stretch>
        </p:blipFill>
        <p:spPr>
          <a:xfrm>
            <a:off x="1752600" y="3644900"/>
            <a:ext cx="8590915" cy="2498725"/>
          </a:xfrm>
          <a:prstGeom prst="rect">
            <a:avLst/>
          </a:prstGeom>
          <a:noFill/>
          <a:ln w="9525">
            <a:noFill/>
          </a:ln>
        </p:spPr>
      </p:pic>
      <p:sp>
        <p:nvSpPr>
          <p:cNvPr id="76804" name="Rectangle 6"/>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第四节</a:t>
            </a:r>
            <a:r>
              <a:rPr lang="en-US" altLang="zh-CN" sz="3200" dirty="0">
                <a:solidFill>
                  <a:srgbClr val="FF0000"/>
                </a:solidFill>
              </a:rPr>
              <a:t> </a:t>
            </a:r>
            <a:r>
              <a:rPr lang="zh-CN" altLang="en-US" sz="3200" dirty="0">
                <a:solidFill>
                  <a:srgbClr val="FF0000"/>
                </a:solidFill>
              </a:rPr>
              <a:t>会计信息质量要求</a:t>
            </a:r>
            <a:endParaRPr lang="zh-CN" altLang="en-US" sz="3200" dirty="0">
              <a:solidFill>
                <a:srgbClr val="FF0000"/>
              </a:solidFill>
            </a:endParaRPr>
          </a:p>
        </p:txBody>
      </p:sp>
      <p:sp>
        <p:nvSpPr>
          <p:cNvPr id="4" name="文本框 3"/>
          <p:cNvSpPr txBox="1"/>
          <p:nvPr/>
        </p:nvSpPr>
        <p:spPr>
          <a:xfrm>
            <a:off x="4248150" y="3646488"/>
            <a:ext cx="5919788" cy="1050290"/>
          </a:xfrm>
          <a:prstGeom prst="rect">
            <a:avLst/>
          </a:prstGeom>
          <a:noFill/>
          <a:ln w="28575" cap="flat" cmpd="sng">
            <a:solidFill>
              <a:srgbClr val="C00000"/>
            </a:solidFill>
            <a:prstDash val="solid"/>
            <a:round/>
            <a:headEnd type="none" w="med" len="med"/>
            <a:tailEnd type="none" w="med" len="med"/>
          </a:ln>
        </p:spPr>
        <p:txBody>
          <a:bodyPr anchor="t" anchorCtr="0">
            <a:spAutoFit/>
          </a:bodyPr>
          <a:p>
            <a:pPr>
              <a:lnSpc>
                <a:spcPct val="130000"/>
              </a:lnSpc>
            </a:pPr>
            <a:r>
              <a:rPr lang="zh-CN" altLang="en-US" sz="2400" b="1" dirty="0">
                <a:solidFill>
                  <a:srgbClr val="C00000"/>
                </a:solidFill>
                <a:latin typeface="仿宋" panose="02010609060101010101" pitchFamily="49" charset="-122"/>
                <a:ea typeface="仿宋" panose="02010609060101010101" pitchFamily="49" charset="-122"/>
              </a:rPr>
              <a:t>同比：比去年同期，今年</a:t>
            </a:r>
            <a:r>
              <a:rPr lang="en-US" altLang="zh-CN" sz="2400" b="1" dirty="0">
                <a:solidFill>
                  <a:srgbClr val="C00000"/>
                </a:solidFill>
                <a:latin typeface="仿宋" panose="02010609060101010101" pitchFamily="49" charset="-122"/>
                <a:ea typeface="仿宋" panose="02010609060101010101" pitchFamily="49" charset="-122"/>
              </a:rPr>
              <a:t>3</a:t>
            </a:r>
            <a:r>
              <a:rPr lang="zh-CN" altLang="en-US" sz="2400" b="1" dirty="0">
                <a:solidFill>
                  <a:srgbClr val="C00000"/>
                </a:solidFill>
                <a:latin typeface="仿宋" panose="02010609060101010101" pitchFamily="49" charset="-122"/>
                <a:ea typeface="仿宋" panose="02010609060101010101" pitchFamily="49" charset="-122"/>
              </a:rPr>
              <a:t>月比去年</a:t>
            </a:r>
            <a:r>
              <a:rPr lang="en-US" altLang="zh-CN" sz="2400" b="1" dirty="0">
                <a:solidFill>
                  <a:srgbClr val="C00000"/>
                </a:solidFill>
                <a:latin typeface="仿宋" panose="02010609060101010101" pitchFamily="49" charset="-122"/>
                <a:ea typeface="仿宋" panose="02010609060101010101" pitchFamily="49" charset="-122"/>
              </a:rPr>
              <a:t>3</a:t>
            </a:r>
            <a:r>
              <a:rPr lang="zh-CN" altLang="en-US" sz="2400" b="1" dirty="0">
                <a:solidFill>
                  <a:srgbClr val="C00000"/>
                </a:solidFill>
                <a:latin typeface="仿宋" panose="02010609060101010101" pitchFamily="49" charset="-122"/>
                <a:ea typeface="仿宋" panose="02010609060101010101" pitchFamily="49" charset="-122"/>
              </a:rPr>
              <a:t>月。</a:t>
            </a:r>
            <a:endParaRPr lang="zh-CN" altLang="en-US" sz="2400" b="1" dirty="0">
              <a:solidFill>
                <a:srgbClr val="C00000"/>
              </a:solidFill>
              <a:latin typeface="仿宋" panose="02010609060101010101" pitchFamily="49" charset="-122"/>
              <a:ea typeface="仿宋" panose="02010609060101010101" pitchFamily="49" charset="-122"/>
            </a:endParaRPr>
          </a:p>
          <a:p>
            <a:pPr>
              <a:lnSpc>
                <a:spcPct val="130000"/>
              </a:lnSpc>
            </a:pPr>
            <a:r>
              <a:rPr lang="zh-CN" altLang="en-US" sz="2400" b="1" dirty="0">
                <a:solidFill>
                  <a:srgbClr val="C00000"/>
                </a:solidFill>
                <a:latin typeface="仿宋" panose="02010609060101010101" pitchFamily="49" charset="-122"/>
                <a:ea typeface="仿宋" panose="02010609060101010101" pitchFamily="49" charset="-122"/>
              </a:rPr>
              <a:t>环比：比上个月，今年</a:t>
            </a:r>
            <a:r>
              <a:rPr lang="en-US" altLang="zh-CN" sz="2400" b="1" dirty="0">
                <a:solidFill>
                  <a:srgbClr val="C00000"/>
                </a:solidFill>
                <a:latin typeface="仿宋" panose="02010609060101010101" pitchFamily="49" charset="-122"/>
                <a:ea typeface="仿宋" panose="02010609060101010101" pitchFamily="49" charset="-122"/>
              </a:rPr>
              <a:t>3</a:t>
            </a:r>
            <a:r>
              <a:rPr lang="zh-CN" altLang="en-US" sz="2400" b="1" dirty="0">
                <a:solidFill>
                  <a:srgbClr val="C00000"/>
                </a:solidFill>
                <a:latin typeface="仿宋" panose="02010609060101010101" pitchFamily="49" charset="-122"/>
                <a:ea typeface="仿宋" panose="02010609060101010101" pitchFamily="49" charset="-122"/>
              </a:rPr>
              <a:t>月比今年</a:t>
            </a:r>
            <a:r>
              <a:rPr lang="en-US" altLang="zh-CN" sz="2400" b="1" dirty="0">
                <a:solidFill>
                  <a:srgbClr val="C00000"/>
                </a:solidFill>
                <a:latin typeface="仿宋" panose="02010609060101010101" pitchFamily="49" charset="-122"/>
                <a:ea typeface="仿宋" panose="02010609060101010101" pitchFamily="49" charset="-122"/>
              </a:rPr>
              <a:t>2</a:t>
            </a:r>
            <a:r>
              <a:rPr lang="zh-CN" altLang="en-US" sz="2400" b="1" dirty="0">
                <a:solidFill>
                  <a:srgbClr val="C00000"/>
                </a:solidFill>
                <a:latin typeface="仿宋" panose="02010609060101010101" pitchFamily="49" charset="-122"/>
                <a:ea typeface="仿宋" panose="02010609060101010101" pitchFamily="49" charset="-122"/>
              </a:rPr>
              <a:t>月</a:t>
            </a:r>
            <a:endParaRPr lang="zh-CN" altLang="en-US" sz="2400" b="1" dirty="0">
              <a:solidFill>
                <a:srgbClr val="C00000"/>
              </a:solidFill>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3" name="页脚占位符 4"/>
          <p:cNvSpPr>
            <a:spLocks noGrp="1"/>
          </p:cNvSpPr>
          <p:nvPr>
            <p:ph type="ftr" sz="quarter" idx="11"/>
          </p:nvPr>
        </p:nvSpPr>
        <p:spPr>
          <a:xfrm>
            <a:off x="4367213" y="6310313"/>
            <a:ext cx="3457575" cy="476250"/>
          </a:xfrm>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79874" name="Rectangle 3"/>
          <p:cNvSpPr/>
          <p:nvPr>
            <p:ph idx="1"/>
          </p:nvPr>
        </p:nvSpPr>
        <p:spPr>
          <a:xfrm>
            <a:off x="1031240" y="1214755"/>
            <a:ext cx="9881235" cy="3148330"/>
          </a:xfrm>
        </p:spPr>
        <p:txBody>
          <a:bodyPr vert="horz" wrap="square" lIns="91440" tIns="45720" rIns="91440" bIns="45720" anchor="t" anchorCtr="0"/>
          <a:p>
            <a:pPr lvl="1" indent="-436245" eaLnBrk="1" hangingPunct="1">
              <a:lnSpc>
                <a:spcPct val="150000"/>
              </a:lnSpc>
            </a:pPr>
            <a:r>
              <a:rPr lang="en-US" altLang="zh-CN" sz="3200" dirty="0">
                <a:solidFill>
                  <a:srgbClr val="0000FF"/>
                </a:solidFill>
                <a:latin typeface="楷体" panose="02010609060101010101" pitchFamily="49" charset="-122"/>
                <a:ea typeface="楷体" panose="02010609060101010101" pitchFamily="49" charset="-122"/>
              </a:rPr>
              <a:t> 2</a:t>
            </a:r>
            <a:r>
              <a:rPr lang="zh-CN" altLang="en-US" sz="3200" dirty="0">
                <a:solidFill>
                  <a:srgbClr val="0000FF"/>
                </a:solidFill>
                <a:latin typeface="楷体" panose="02010609060101010101" pitchFamily="49" charset="-122"/>
                <a:ea typeface="楷体" panose="02010609060101010101" pitchFamily="49" charset="-122"/>
              </a:rPr>
              <a:t>、不同企业同一时期的横向可比</a:t>
            </a:r>
            <a:endParaRPr lang="en-US" altLang="zh-CN" sz="3200" dirty="0">
              <a:solidFill>
                <a:srgbClr val="0000FF"/>
              </a:solidFill>
              <a:latin typeface="楷体" panose="02010609060101010101" pitchFamily="49" charset="-122"/>
              <a:ea typeface="楷体" panose="02010609060101010101" pitchFamily="49" charset="-122"/>
            </a:endParaRPr>
          </a:p>
          <a:p>
            <a:pPr lvl="1" indent="-436245" eaLnBrk="1" hangingPunct="1">
              <a:lnSpc>
                <a:spcPct val="15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应当采用规定的会计政策，确保会计信息口径一致、相互可比。</a:t>
            </a:r>
            <a:endParaRPr lang="zh-CN" altLang="en-US" sz="3200" dirty="0">
              <a:latin typeface="楷体" panose="02010609060101010101" pitchFamily="49" charset="-122"/>
              <a:ea typeface="楷体" panose="02010609060101010101" pitchFamily="49" charset="-122"/>
            </a:endParaRPr>
          </a:p>
          <a:p>
            <a:pPr lvl="2" indent="-394970" eaLnBrk="1" hangingPunct="1">
              <a:lnSpc>
                <a:spcPct val="150000"/>
              </a:lnSpc>
              <a:buFont typeface="Arial" panose="020B0604020202020204" pitchFamily="34" charset="0"/>
              <a:buChar char="•"/>
            </a:pPr>
            <a:r>
              <a:rPr lang="zh-CN" altLang="en-US" sz="3200" dirty="0">
                <a:latin typeface="楷体" panose="02010609060101010101" pitchFamily="49" charset="-122"/>
                <a:ea typeface="楷体" panose="02010609060101010101" pitchFamily="49" charset="-122"/>
              </a:rPr>
              <a:t>企业会计核算处理方法、会计指标等要求。</a:t>
            </a:r>
            <a:endParaRPr lang="zh-CN" altLang="en-US" sz="3200" dirty="0">
              <a:latin typeface="楷体" panose="02010609060101010101" pitchFamily="49" charset="-122"/>
              <a:ea typeface="楷体" panose="02010609060101010101" pitchFamily="49" charset="-122"/>
            </a:endParaRPr>
          </a:p>
          <a:p>
            <a:pPr eaLnBrk="1" hangingPunct="1">
              <a:lnSpc>
                <a:spcPct val="150000"/>
              </a:lnSpc>
              <a:buNone/>
            </a:pPr>
            <a:endParaRPr lang="en-US" altLang="zh-CN" sz="3200" dirty="0">
              <a:solidFill>
                <a:srgbClr val="0000FF"/>
              </a:solidFill>
              <a:latin typeface="楷体" panose="02010609060101010101" pitchFamily="49" charset="-122"/>
              <a:ea typeface="楷体" panose="02010609060101010101" pitchFamily="49" charset="-122"/>
            </a:endParaRPr>
          </a:p>
        </p:txBody>
      </p:sp>
      <p:pic>
        <p:nvPicPr>
          <p:cNvPr id="79875" name="Picture 15" descr="capt1-29"/>
          <p:cNvPicPr>
            <a:picLocks noChangeAspect="1"/>
          </p:cNvPicPr>
          <p:nvPr/>
        </p:nvPicPr>
        <p:blipFill>
          <a:blip r:embed="rId1"/>
          <a:stretch>
            <a:fillRect/>
          </a:stretch>
        </p:blipFill>
        <p:spPr>
          <a:xfrm>
            <a:off x="1668145" y="4456430"/>
            <a:ext cx="8895715" cy="2286000"/>
          </a:xfrm>
          <a:prstGeom prst="rect">
            <a:avLst/>
          </a:prstGeom>
          <a:noFill/>
          <a:ln w="9525">
            <a:noFill/>
          </a:ln>
        </p:spPr>
      </p:pic>
      <p:sp>
        <p:nvSpPr>
          <p:cNvPr id="79876" name="Rectangle 17"/>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第四节</a:t>
            </a:r>
            <a:r>
              <a:rPr lang="en-US" altLang="zh-CN" sz="3200" dirty="0">
                <a:solidFill>
                  <a:srgbClr val="FF0000"/>
                </a:solidFill>
              </a:rPr>
              <a:t> </a:t>
            </a:r>
            <a:r>
              <a:rPr lang="zh-CN" altLang="en-US" sz="3200" dirty="0">
                <a:solidFill>
                  <a:srgbClr val="FF0000"/>
                </a:solidFill>
              </a:rPr>
              <a:t>会计信息质量要求</a:t>
            </a:r>
            <a:endParaRPr lang="zh-CN" altLang="en-US" sz="3200" dirty="0">
              <a:solidFill>
                <a:srgbClr val="FF0000"/>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1" name="Rectangle 10"/>
          <p:cNvSpPr/>
          <p:nvPr/>
        </p:nvSpPr>
        <p:spPr>
          <a:xfrm>
            <a:off x="2971800" y="226695"/>
            <a:ext cx="6086475" cy="645160"/>
          </a:xfrm>
          <a:prstGeom prst="rect">
            <a:avLst/>
          </a:prstGeom>
          <a:noFill/>
          <a:ln w="9525">
            <a:noFill/>
          </a:ln>
        </p:spPr>
        <p:txBody>
          <a:bodyPr anchor="ctr" anchorCtr="0">
            <a:spAutoFit/>
          </a:bodyPr>
          <a:p>
            <a:r>
              <a:rPr lang="en-US" altLang="zh-CN" sz="3600" b="1" dirty="0">
                <a:solidFill>
                  <a:srgbClr val="FFFFFF"/>
                </a:solidFill>
                <a:latin typeface="Arial" panose="020B0604020202020204" pitchFamily="34" charset="0"/>
                <a:ea typeface="黑体" panose="02010609060101010101" pitchFamily="49" charset="-122"/>
              </a:rPr>
              <a:t>5.</a:t>
            </a:r>
            <a:r>
              <a:rPr lang="zh-CN" altLang="en-US" sz="3600" b="1" dirty="0">
                <a:solidFill>
                  <a:srgbClr val="FFFFFF"/>
                </a:solidFill>
                <a:latin typeface="Arial" panose="020B0604020202020204" pitchFamily="34" charset="0"/>
                <a:ea typeface="黑体" panose="02010609060101010101" pitchFamily="49" charset="-122"/>
              </a:rPr>
              <a:t>实质重于形式</a:t>
            </a:r>
            <a:endParaRPr lang="zh-CN" altLang="en-US" sz="3600" b="1" dirty="0">
              <a:solidFill>
                <a:srgbClr val="FFFFFF"/>
              </a:solidFill>
              <a:latin typeface="Arial" panose="020B0604020202020204" pitchFamily="34" charset="0"/>
              <a:ea typeface="黑体" panose="02010609060101010101" pitchFamily="49" charset="-122"/>
            </a:endParaRPr>
          </a:p>
        </p:txBody>
      </p:sp>
      <p:sp>
        <p:nvSpPr>
          <p:cNvPr id="50187" name="未知"/>
          <p:cNvSpPr/>
          <p:nvPr/>
        </p:nvSpPr>
        <p:spPr bwMode="auto">
          <a:xfrm>
            <a:off x="6272213" y="4017963"/>
            <a:ext cx="1752600" cy="274638"/>
          </a:xfrm>
          <a:custGeom>
            <a:avLst/>
            <a:gdLst>
              <a:gd name="T0" fmla="*/ 0 w 735"/>
              <a:gd name="T1" fmla="*/ 0 h 532"/>
              <a:gd name="T2" fmla="*/ 2147483647 w 735"/>
              <a:gd name="T3" fmla="*/ 2147483647 h 532"/>
              <a:gd name="T4" fmla="*/ 2147483647 w 735"/>
              <a:gd name="T5" fmla="*/ 2147483647 h 532"/>
              <a:gd name="T6" fmla="*/ 2147483647 w 735"/>
              <a:gd name="T7" fmla="*/ 2147483647 h 532"/>
              <a:gd name="T8" fmla="*/ 2147483647 w 735"/>
              <a:gd name="T9" fmla="*/ 2147483647 h 532"/>
              <a:gd name="T10" fmla="*/ 2147483647 w 735"/>
              <a:gd name="T11" fmla="*/ 2147483647 h 532"/>
              <a:gd name="T12" fmla="*/ 2147483647 w 735"/>
              <a:gd name="T13" fmla="*/ 2147483647 h 532"/>
              <a:gd name="T14" fmla="*/ 2147483647 w 735"/>
              <a:gd name="T15" fmla="*/ 2147483647 h 532"/>
              <a:gd name="T16" fmla="*/ 2147483647 w 735"/>
              <a:gd name="T17" fmla="*/ 2147483647 h 532"/>
              <a:gd name="T18" fmla="*/ 2147483647 w 735"/>
              <a:gd name="T19" fmla="*/ 2147483647 h 532"/>
              <a:gd name="T20" fmla="*/ 2147483647 w 735"/>
              <a:gd name="T21" fmla="*/ 2147483647 h 532"/>
              <a:gd name="T22" fmla="*/ 2147483647 w 735"/>
              <a:gd name="T23" fmla="*/ 2147483647 h 532"/>
              <a:gd name="T24" fmla="*/ 2147483647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folHlink">
                  <a:alpha val="0"/>
                </a:schemeClr>
              </a:gs>
              <a:gs pos="100000">
                <a:srgbClr val="36058D"/>
              </a:gs>
            </a:gsLst>
            <a:lin ang="5400000" scaled="1"/>
          </a:gradFill>
          <a:ln>
            <a:noFill/>
          </a:ln>
          <a:effectLst/>
        </p:spPr>
        <p:txBody>
          <a:bodyPr wrap="none" anchor="ctr"/>
          <a:lstStyle/>
          <a:p>
            <a:pPr marL="0" marR="0" lvl="0" indent="0" algn="l" defTabSz="914400" rtl="0" eaLnBrk="1" fontAlgn="base" latinLnBrk="0" hangingPunct="1">
              <a:lnSpc>
                <a:spcPct val="13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0188" name="未知"/>
          <p:cNvSpPr/>
          <p:nvPr/>
        </p:nvSpPr>
        <p:spPr bwMode="auto">
          <a:xfrm flipH="1">
            <a:off x="4114800" y="4017963"/>
            <a:ext cx="1828800" cy="274638"/>
          </a:xfrm>
          <a:custGeom>
            <a:avLst/>
            <a:gdLst>
              <a:gd name="T0" fmla="*/ 0 w 735"/>
              <a:gd name="T1" fmla="*/ 0 h 532"/>
              <a:gd name="T2" fmla="*/ 2147483647 w 735"/>
              <a:gd name="T3" fmla="*/ 2147483647 h 532"/>
              <a:gd name="T4" fmla="*/ 2147483647 w 735"/>
              <a:gd name="T5" fmla="*/ 2147483647 h 532"/>
              <a:gd name="T6" fmla="*/ 2147483647 w 735"/>
              <a:gd name="T7" fmla="*/ 2147483647 h 532"/>
              <a:gd name="T8" fmla="*/ 2147483647 w 735"/>
              <a:gd name="T9" fmla="*/ 2147483647 h 532"/>
              <a:gd name="T10" fmla="*/ 2147483647 w 735"/>
              <a:gd name="T11" fmla="*/ 2147483647 h 532"/>
              <a:gd name="T12" fmla="*/ 2147483647 w 735"/>
              <a:gd name="T13" fmla="*/ 2147483647 h 532"/>
              <a:gd name="T14" fmla="*/ 2147483647 w 735"/>
              <a:gd name="T15" fmla="*/ 2147483647 h 532"/>
              <a:gd name="T16" fmla="*/ 2147483647 w 735"/>
              <a:gd name="T17" fmla="*/ 2147483647 h 532"/>
              <a:gd name="T18" fmla="*/ 2147483647 w 735"/>
              <a:gd name="T19" fmla="*/ 2147483647 h 532"/>
              <a:gd name="T20" fmla="*/ 2147483647 w 735"/>
              <a:gd name="T21" fmla="*/ 2147483647 h 532"/>
              <a:gd name="T22" fmla="*/ 2147483647 w 735"/>
              <a:gd name="T23" fmla="*/ 2147483647 h 532"/>
              <a:gd name="T24" fmla="*/ 2147483647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folHlink">
                  <a:alpha val="0"/>
                </a:schemeClr>
              </a:gs>
              <a:gs pos="100000">
                <a:srgbClr val="36058D"/>
              </a:gs>
            </a:gsLst>
            <a:lin ang="5400000" scaled="1"/>
          </a:gradFill>
          <a:ln>
            <a:noFill/>
          </a:ln>
          <a:effectLst/>
        </p:spPr>
        <p:txBody>
          <a:bodyPr wrap="none" anchor="ctr"/>
          <a:lstStyle/>
          <a:p>
            <a:pPr marL="0" marR="0" lvl="0" indent="0" algn="l" defTabSz="914400" rtl="0" eaLnBrk="1" fontAlgn="base" latinLnBrk="0" hangingPunct="1">
              <a:lnSpc>
                <a:spcPct val="13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1924" name="AutoShape 13"/>
          <p:cNvSpPr/>
          <p:nvPr/>
        </p:nvSpPr>
        <p:spPr>
          <a:xfrm>
            <a:off x="1367790" y="1968500"/>
            <a:ext cx="8260080" cy="1965325"/>
          </a:xfrm>
          <a:prstGeom prst="roundRect">
            <a:avLst>
              <a:gd name="adj" fmla="val 16667"/>
            </a:avLst>
          </a:prstGeom>
          <a:solidFill>
            <a:srgbClr val="FFFFFF"/>
          </a:solidFill>
          <a:ln w="28575" cap="flat" cmpd="sng">
            <a:solidFill>
              <a:schemeClr val="accent1"/>
            </a:solidFill>
            <a:prstDash val="solid"/>
            <a:round/>
            <a:headEnd type="none" w="med" len="med"/>
            <a:tailEnd type="none" w="med" len="med"/>
          </a:ln>
          <a:effectLst>
            <a:outerShdw dist="35921" dir="2699999" algn="ctr" rotWithShape="0">
              <a:schemeClr val="bg2"/>
            </a:outerShdw>
          </a:effectLst>
        </p:spPr>
        <p:txBody>
          <a:bodyPr anchor="ctr" anchorCtr="0"/>
          <a:p>
            <a:pPr>
              <a:lnSpc>
                <a:spcPct val="150000"/>
              </a:lnSpc>
            </a:pPr>
            <a:r>
              <a:rPr lang="zh-CN" altLang="en-US" sz="3000" b="1" dirty="0">
                <a:solidFill>
                  <a:srgbClr val="000000"/>
                </a:solidFill>
                <a:latin typeface="楷体" panose="02010609060101010101" pitchFamily="49" charset="-122"/>
                <a:ea typeface="楷体" panose="02010609060101010101" pitchFamily="49" charset="-122"/>
              </a:rPr>
              <a:t>    企业应当按照交易或者事项的</a:t>
            </a:r>
            <a:r>
              <a:rPr lang="zh-CN" altLang="en-US" sz="3000" b="1" dirty="0">
                <a:solidFill>
                  <a:srgbClr val="FF0000"/>
                </a:solidFill>
                <a:latin typeface="楷体" panose="02010609060101010101" pitchFamily="49" charset="-122"/>
                <a:ea typeface="楷体" panose="02010609060101010101" pitchFamily="49" charset="-122"/>
              </a:rPr>
              <a:t>经济实质</a:t>
            </a:r>
            <a:r>
              <a:rPr lang="zh-CN" altLang="en-US" sz="3000" b="1" dirty="0">
                <a:solidFill>
                  <a:srgbClr val="000000"/>
                </a:solidFill>
                <a:latin typeface="楷体" panose="02010609060101010101" pitchFamily="49" charset="-122"/>
                <a:ea typeface="楷体" panose="02010609060101010101" pitchFamily="49" charset="-122"/>
              </a:rPr>
              <a:t>进行会计确认、计量和报告，不应仅以交易或者事项的</a:t>
            </a:r>
            <a:r>
              <a:rPr lang="zh-CN" altLang="en-US" sz="3000" b="1" dirty="0">
                <a:solidFill>
                  <a:srgbClr val="FF0000"/>
                </a:solidFill>
                <a:latin typeface="楷体" panose="02010609060101010101" pitchFamily="49" charset="-122"/>
                <a:ea typeface="楷体" panose="02010609060101010101" pitchFamily="49" charset="-122"/>
              </a:rPr>
              <a:t>法律形式</a:t>
            </a:r>
            <a:r>
              <a:rPr lang="zh-CN" altLang="en-US" sz="3000" b="1" dirty="0">
                <a:solidFill>
                  <a:srgbClr val="000000"/>
                </a:solidFill>
                <a:latin typeface="楷体" panose="02010609060101010101" pitchFamily="49" charset="-122"/>
                <a:ea typeface="楷体" panose="02010609060101010101" pitchFamily="49" charset="-122"/>
              </a:rPr>
              <a:t>为依据。</a:t>
            </a:r>
            <a:endParaRPr lang="zh-CN" altLang="en-US" sz="3000" b="1" dirty="0">
              <a:solidFill>
                <a:srgbClr val="000000"/>
              </a:solidFill>
              <a:latin typeface="楷体" panose="02010609060101010101" pitchFamily="49" charset="-122"/>
              <a:ea typeface="楷体" panose="02010609060101010101" pitchFamily="49" charset="-122"/>
            </a:endParaRPr>
          </a:p>
        </p:txBody>
      </p:sp>
      <p:sp>
        <p:nvSpPr>
          <p:cNvPr id="50191" name="AutoShape 15"/>
          <p:cNvSpPr>
            <a:spLocks noChangeArrowheads="1"/>
          </p:cNvSpPr>
          <p:nvPr/>
        </p:nvSpPr>
        <p:spPr bwMode="auto">
          <a:xfrm>
            <a:off x="2566988" y="4270375"/>
            <a:ext cx="3224213" cy="1276350"/>
          </a:xfrm>
          <a:prstGeom prst="roundRect">
            <a:avLst>
              <a:gd name="adj" fmla="val 11921"/>
            </a:avLst>
          </a:prstGeom>
          <a:gradFill rotWithShape="1">
            <a:gsLst>
              <a:gs pos="0">
                <a:schemeClr val="accent2"/>
              </a:gs>
              <a:gs pos="100000">
                <a:schemeClr val="accent2">
                  <a:gamma/>
                  <a:shade val="69804"/>
                  <a:invGamma/>
                </a:schemeClr>
              </a:gs>
            </a:gsLst>
            <a:lin ang="5400000" scaled="1"/>
          </a:gradFill>
          <a:ln w="25400">
            <a:solidFill>
              <a:srgbClr val="FFFFFF"/>
            </a:solidFill>
            <a:round/>
          </a:ln>
          <a:effectLst>
            <a:outerShdw dist="53882" dir="2700000" algn="ctr" rotWithShape="0">
              <a:srgbClr val="000000">
                <a:alpha val="50000"/>
              </a:srgbClr>
            </a:outerShdw>
          </a:effectLst>
        </p:spPr>
        <p:txBody>
          <a:bodyPr wrap="none" anchor="ctr"/>
          <a:lstStyle/>
          <a:p>
            <a:pPr marL="0" marR="0" lvl="0" indent="0" algn="l" defTabSz="914400" rtl="0" eaLnBrk="1" fontAlgn="base" latinLnBrk="0" hangingPunct="1">
              <a:lnSpc>
                <a:spcPct val="130000"/>
              </a:lnSpc>
              <a:spcBef>
                <a:spcPct val="0"/>
              </a:spcBef>
              <a:spcAft>
                <a:spcPct val="0"/>
              </a:spcAft>
              <a:buClrTx/>
              <a:buSzTx/>
              <a:buFontTx/>
              <a:buNone/>
              <a:defRPr/>
            </a:pPr>
            <a:endParaRPr kumimoji="0" lang="zh-CN" altLang="en-US" sz="1800" b="1"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0194" name="AutoShape 18"/>
          <p:cNvSpPr>
            <a:spLocks noChangeArrowheads="1"/>
          </p:cNvSpPr>
          <p:nvPr/>
        </p:nvSpPr>
        <p:spPr bwMode="auto">
          <a:xfrm>
            <a:off x="6477000" y="4279900"/>
            <a:ext cx="3622675" cy="1276350"/>
          </a:xfrm>
          <a:prstGeom prst="roundRect">
            <a:avLst>
              <a:gd name="adj" fmla="val 11921"/>
            </a:avLst>
          </a:prstGeom>
          <a:gradFill rotWithShape="1">
            <a:gsLst>
              <a:gs pos="0">
                <a:schemeClr val="hlink"/>
              </a:gs>
              <a:gs pos="100000">
                <a:schemeClr val="hlink">
                  <a:gamma/>
                  <a:shade val="69804"/>
                  <a:invGamma/>
                </a:schemeClr>
              </a:gs>
            </a:gsLst>
            <a:lin ang="5400000" scaled="1"/>
          </a:gradFill>
          <a:ln w="25400">
            <a:solidFill>
              <a:srgbClr val="FFFFFF"/>
            </a:solidFill>
            <a:round/>
          </a:ln>
          <a:effectLst>
            <a:outerShdw dist="53882" dir="2700000" algn="ctr" rotWithShape="0">
              <a:srgbClr val="000000">
                <a:alpha val="50000"/>
              </a:srgbClr>
            </a:outerShdw>
          </a:effectLst>
        </p:spPr>
        <p:txBody>
          <a:bodyPr wrap="none" anchor="ctr"/>
          <a:lstStyle/>
          <a:p>
            <a:pPr marL="0" marR="0" lvl="0" indent="0" algn="ctr" defTabSz="914400" rtl="0" eaLnBrk="1" fontAlgn="base" latinLnBrk="0" hangingPunct="1">
              <a:lnSpc>
                <a:spcPct val="13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50196" name="Rectangle 20"/>
          <p:cNvSpPr/>
          <p:nvPr/>
        </p:nvSpPr>
        <p:spPr>
          <a:xfrm>
            <a:off x="2566988" y="4270375"/>
            <a:ext cx="3243262" cy="1210945"/>
          </a:xfrm>
          <a:prstGeom prst="rect">
            <a:avLst/>
          </a:prstGeom>
          <a:noFill/>
          <a:ln w="9525">
            <a:noFill/>
          </a:ln>
        </p:spPr>
        <p:txBody>
          <a:bodyPr anchor="t" anchorCtr="0">
            <a:spAutoFit/>
          </a:bodyPr>
          <a:p>
            <a:pPr algn="ctr">
              <a:lnSpc>
                <a:spcPct val="130000"/>
              </a:lnSpc>
            </a:pPr>
            <a:r>
              <a:rPr lang="zh-CN" altLang="en-US" sz="2800" b="1" dirty="0">
                <a:solidFill>
                  <a:srgbClr val="FFFFFF"/>
                </a:solidFill>
                <a:latin typeface="仿宋" panose="02010609060101010101" pitchFamily="49" charset="-122"/>
                <a:ea typeface="仿宋" panose="02010609060101010101" pitchFamily="49" charset="-122"/>
              </a:rPr>
              <a:t>经济实质：资产、负债、所有者权益</a:t>
            </a:r>
            <a:endParaRPr lang="zh-CN" altLang="en-US" sz="2800" b="1" dirty="0">
              <a:solidFill>
                <a:srgbClr val="FFFFFF"/>
              </a:solidFill>
              <a:latin typeface="仿宋" panose="02010609060101010101" pitchFamily="49" charset="-122"/>
              <a:ea typeface="仿宋" panose="02010609060101010101" pitchFamily="49" charset="-122"/>
            </a:endParaRPr>
          </a:p>
        </p:txBody>
      </p:sp>
      <p:sp>
        <p:nvSpPr>
          <p:cNvPr id="50197" name="Rectangle 21"/>
          <p:cNvSpPr/>
          <p:nvPr/>
        </p:nvSpPr>
        <p:spPr>
          <a:xfrm>
            <a:off x="6556375" y="4270375"/>
            <a:ext cx="3500438" cy="1210945"/>
          </a:xfrm>
          <a:prstGeom prst="rect">
            <a:avLst/>
          </a:prstGeom>
          <a:noFill/>
          <a:ln w="9525">
            <a:noFill/>
          </a:ln>
        </p:spPr>
        <p:txBody>
          <a:bodyPr anchor="t" anchorCtr="0">
            <a:spAutoFit/>
          </a:bodyPr>
          <a:p>
            <a:pPr algn="ctr">
              <a:lnSpc>
                <a:spcPct val="130000"/>
              </a:lnSpc>
              <a:spcBef>
                <a:spcPct val="50000"/>
              </a:spcBef>
            </a:pPr>
            <a:r>
              <a:rPr lang="zh-CN" altLang="en-US" sz="2800" b="1" dirty="0">
                <a:solidFill>
                  <a:srgbClr val="FFFFFF"/>
                </a:solidFill>
                <a:latin typeface="仿宋" panose="02010609060101010101" pitchFamily="49" charset="-122"/>
                <a:ea typeface="仿宋" panose="02010609060101010101" pitchFamily="49" charset="-122"/>
              </a:rPr>
              <a:t>法律形式：所有权、使用权、处置权等</a:t>
            </a:r>
            <a:endParaRPr lang="zh-CN" altLang="en-US" sz="2800" b="1" dirty="0">
              <a:solidFill>
                <a:srgbClr val="FFFFFF"/>
              </a:solidFill>
              <a:latin typeface="仿宋" panose="02010609060101010101" pitchFamily="49" charset="-122"/>
              <a:ea typeface="仿宋" panose="02010609060101010101" pitchFamily="49" charset="-122"/>
            </a:endParaRPr>
          </a:p>
        </p:txBody>
      </p:sp>
      <p:sp>
        <p:nvSpPr>
          <p:cNvPr id="81929" name="Rectangle 17"/>
          <p:cNvSpPr txBox="1"/>
          <p:nvPr/>
        </p:nvSpPr>
        <p:spPr>
          <a:xfrm>
            <a:off x="762635" y="304800"/>
            <a:ext cx="9337040" cy="676275"/>
          </a:xfrm>
          <a:prstGeom prst="rect">
            <a:avLst/>
          </a:prstGeom>
          <a:noFill/>
          <a:ln w="9525">
            <a:noFill/>
          </a:ln>
        </p:spPr>
        <p:txBody>
          <a:bodyPr anchor="t" anchorCtr="0"/>
          <a:p>
            <a:pPr algn="ctr"/>
            <a:r>
              <a:rPr lang="zh-CN" altLang="en-US" sz="3200" b="1" dirty="0">
                <a:solidFill>
                  <a:srgbClr val="FF0000"/>
                </a:solidFill>
                <a:latin typeface="Verdana" panose="020B0604030504040204" pitchFamily="34" charset="0"/>
                <a:ea typeface="黑体" panose="02010609060101010101" pitchFamily="49" charset="-122"/>
              </a:rPr>
              <a:t>第四节</a:t>
            </a:r>
            <a:r>
              <a:rPr lang="en-US" altLang="zh-CN" sz="3200" b="1" dirty="0">
                <a:solidFill>
                  <a:srgbClr val="FF0000"/>
                </a:solidFill>
                <a:latin typeface="Verdana" panose="020B0604030504040204" pitchFamily="34" charset="0"/>
                <a:ea typeface="黑体" panose="02010609060101010101" pitchFamily="49" charset="-122"/>
              </a:rPr>
              <a:t> </a:t>
            </a:r>
            <a:r>
              <a:rPr lang="zh-CN" altLang="en-US" sz="3200" b="1" dirty="0">
                <a:solidFill>
                  <a:srgbClr val="FF0000"/>
                </a:solidFill>
                <a:latin typeface="Verdana" panose="020B0604030504040204" pitchFamily="34" charset="0"/>
                <a:ea typeface="黑体" panose="02010609060101010101" pitchFamily="49" charset="-122"/>
              </a:rPr>
              <a:t>会计信息质量要求</a:t>
            </a:r>
            <a:endParaRPr lang="zh-CN" altLang="en-US" sz="3200" b="1" dirty="0">
              <a:solidFill>
                <a:srgbClr val="FF0000"/>
              </a:solidFill>
              <a:latin typeface="Verdana" panose="020B0604030504040204" pitchFamily="34" charset="0"/>
              <a:ea typeface="黑体" panose="02010609060101010101" pitchFamily="49" charset="-122"/>
            </a:endParaRPr>
          </a:p>
        </p:txBody>
      </p:sp>
      <p:sp>
        <p:nvSpPr>
          <p:cNvPr id="13" name="矩形 12"/>
          <p:cNvSpPr/>
          <p:nvPr/>
        </p:nvSpPr>
        <p:spPr>
          <a:xfrm>
            <a:off x="971550" y="1125855"/>
            <a:ext cx="9051925" cy="829945"/>
          </a:xfrm>
          <a:prstGeom prst="rect">
            <a:avLst/>
          </a:prstGeom>
        </p:spPr>
        <p:txBody>
          <a:bodyPr wrap="square">
            <a:spAutoFit/>
          </a:body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rgbClr val="FF0000"/>
                </a:solidFill>
                <a:effectLst/>
                <a:uLnTx/>
                <a:uFillTx/>
                <a:latin typeface="+mj-ea"/>
                <a:ea typeface="+mj-ea"/>
                <a:cs typeface="+mn-cs"/>
              </a:rPr>
              <a:t>（五）实质重于形式原则</a:t>
            </a:r>
            <a:endParaRPr kumimoji="0" lang="zh-CN" altLang="en-US" sz="2600" b="1" i="0" u="none" strike="noStrike" kern="1200" cap="none" spc="0" normalizeH="0" baseline="0" noProof="0" dirty="0">
              <a:ln>
                <a:noFill/>
              </a:ln>
              <a:solidFill>
                <a:schemeClr val="tx1"/>
              </a:solidFill>
              <a:effectLst/>
              <a:uLnTx/>
              <a:uFillTx/>
              <a:latin typeface="+mj-ea"/>
              <a:ea typeface="+mj-ea"/>
              <a:cs typeface="+mn-cs"/>
            </a:endParaRPr>
          </a:p>
        </p:txBody>
      </p:sp>
      <p:sp>
        <p:nvSpPr>
          <p:cNvPr id="17" name="Rectangle 20"/>
          <p:cNvSpPr/>
          <p:nvPr/>
        </p:nvSpPr>
        <p:spPr>
          <a:xfrm>
            <a:off x="2055813" y="5643563"/>
            <a:ext cx="8072437" cy="1291590"/>
          </a:xfrm>
          <a:prstGeom prst="rect">
            <a:avLst/>
          </a:prstGeom>
          <a:solidFill>
            <a:srgbClr val="FFFFCC"/>
          </a:solidFill>
          <a:ln w="9525">
            <a:noFill/>
          </a:ln>
        </p:spPr>
        <p:txBody>
          <a:bodyPr anchor="t" anchorCtr="0">
            <a:spAutoFit/>
          </a:bodyPr>
          <a:p>
            <a:pPr>
              <a:lnSpc>
                <a:spcPct val="150000"/>
              </a:lnSpc>
            </a:pPr>
            <a:r>
              <a:rPr lang="zh-CN" altLang="en-US" sz="2600" b="1" dirty="0">
                <a:latin typeface="仿宋" panose="02010609060101010101" pitchFamily="49" charset="-122"/>
                <a:ea typeface="仿宋" panose="02010609060101010101" pitchFamily="49" charset="-122"/>
              </a:rPr>
              <a:t>如：商品售后租回不确认商品销售收入</a:t>
            </a:r>
            <a:endParaRPr lang="en-US" altLang="zh-CN" sz="2600" b="1" dirty="0">
              <a:latin typeface="仿宋" panose="02010609060101010101" pitchFamily="49" charset="-122"/>
              <a:ea typeface="仿宋" panose="02010609060101010101" pitchFamily="49" charset="-122"/>
            </a:endParaRPr>
          </a:p>
          <a:p>
            <a:pPr>
              <a:lnSpc>
                <a:spcPct val="150000"/>
              </a:lnSpc>
            </a:pPr>
            <a:r>
              <a:rPr lang="zh-CN" altLang="en-US" sz="2600" b="1" dirty="0">
                <a:solidFill>
                  <a:srgbClr val="0000FF"/>
                </a:solidFill>
                <a:latin typeface="仿宋" panose="02010609060101010101" pitchFamily="49" charset="-122"/>
                <a:ea typeface="仿宋" panose="02010609060101010101" pitchFamily="49" charset="-122"/>
              </a:rPr>
              <a:t>    融资租入固定资产视同自有固定资产核算</a:t>
            </a:r>
            <a:endParaRPr lang="zh-CN" altLang="en-US" sz="2600" b="1" dirty="0">
              <a:solidFill>
                <a:srgbClr val="0000FF"/>
              </a:solidFill>
              <a:latin typeface="仿宋" panose="02010609060101010101" pitchFamily="49" charset="-122"/>
              <a:ea typeface="仿宋" panose="02010609060101010101" pitchFamily="49" charset="-122"/>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0187"/>
                                        </p:tgtEl>
                                        <p:attrNameLst>
                                          <p:attrName>style.visibility</p:attrName>
                                        </p:attrNameLst>
                                      </p:cBhvr>
                                      <p:to>
                                        <p:strVal val="visible"/>
                                      </p:to>
                                    </p:set>
                                    <p:animEffect transition="in" filter="blinds(horizontal)">
                                      <p:cBhvr>
                                        <p:cTn id="7" dur="500"/>
                                        <p:tgtEl>
                                          <p:spTgt spid="50187"/>
                                        </p:tgtEl>
                                      </p:cBhvr>
                                    </p:animEffect>
                                  </p:childTnLst>
                                </p:cTn>
                              </p:par>
                              <p:par>
                                <p:cTn id="8" presetID="3" presetClass="entr" presetSubtype="10" fill="hold" nodeType="withEffect">
                                  <p:stCondLst>
                                    <p:cond delay="0"/>
                                  </p:stCondLst>
                                  <p:childTnLst>
                                    <p:set>
                                      <p:cBhvr>
                                        <p:cTn id="9" dur="1" fill="hold">
                                          <p:stCondLst>
                                            <p:cond delay="0"/>
                                          </p:stCondLst>
                                        </p:cTn>
                                        <p:tgtEl>
                                          <p:spTgt spid="50188"/>
                                        </p:tgtEl>
                                        <p:attrNameLst>
                                          <p:attrName>style.visibility</p:attrName>
                                        </p:attrNameLst>
                                      </p:cBhvr>
                                      <p:to>
                                        <p:strVal val="visible"/>
                                      </p:to>
                                    </p:set>
                                    <p:animEffect transition="in" filter="blinds(horizontal)">
                                      <p:cBhvr>
                                        <p:cTn id="10" dur="500"/>
                                        <p:tgtEl>
                                          <p:spTgt spid="5018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0191"/>
                                        </p:tgtEl>
                                        <p:attrNameLst>
                                          <p:attrName>style.visibility</p:attrName>
                                        </p:attrNameLst>
                                      </p:cBhvr>
                                      <p:to>
                                        <p:strVal val="visible"/>
                                      </p:to>
                                    </p:set>
                                    <p:animEffect transition="in" filter="blinds(horizontal)">
                                      <p:cBhvr>
                                        <p:cTn id="13" dur="500"/>
                                        <p:tgtEl>
                                          <p:spTgt spid="50191"/>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0194"/>
                                        </p:tgtEl>
                                        <p:attrNameLst>
                                          <p:attrName>style.visibility</p:attrName>
                                        </p:attrNameLst>
                                      </p:cBhvr>
                                      <p:to>
                                        <p:strVal val="visible"/>
                                      </p:to>
                                    </p:set>
                                    <p:animEffect transition="in" filter="blinds(horizontal)">
                                      <p:cBhvr>
                                        <p:cTn id="16" dur="500"/>
                                        <p:tgtEl>
                                          <p:spTgt spid="50194"/>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50196"/>
                                        </p:tgtEl>
                                        <p:attrNameLst>
                                          <p:attrName>style.visibility</p:attrName>
                                        </p:attrNameLst>
                                      </p:cBhvr>
                                      <p:to>
                                        <p:strVal val="visible"/>
                                      </p:to>
                                    </p:set>
                                    <p:animEffect transition="in" filter="blinds(horizontal)">
                                      <p:cBhvr>
                                        <p:cTn id="19" dur="500"/>
                                        <p:tgtEl>
                                          <p:spTgt spid="50196"/>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50197"/>
                                        </p:tgtEl>
                                        <p:attrNameLst>
                                          <p:attrName>style.visibility</p:attrName>
                                        </p:attrNameLst>
                                      </p:cBhvr>
                                      <p:to>
                                        <p:strVal val="visible"/>
                                      </p:to>
                                    </p:set>
                                    <p:animEffect transition="in" filter="blinds(horizontal)">
                                      <p:cBhvr>
                                        <p:cTn id="22" dur="500"/>
                                        <p:tgtEl>
                                          <p:spTgt spid="50197"/>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blinds(horizontal)">
                                      <p:cBhvr>
                                        <p:cTn id="2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91" grpId="0" bldLvl="0" animBg="1"/>
      <p:bldP spid="50194" grpId="0" bldLvl="0" animBg="1"/>
      <p:bldP spid="50196" grpId="0"/>
      <p:bldP spid="50197" grpId="0"/>
      <p:bldP spid="17" grpId="0" bldLvl="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4152" name="AutoShape 15"/>
          <p:cNvSpPr>
            <a:spLocks noChangeArrowheads="1"/>
          </p:cNvSpPr>
          <p:nvPr/>
        </p:nvSpPr>
        <p:spPr bwMode="auto">
          <a:xfrm>
            <a:off x="1055370" y="1214438"/>
            <a:ext cx="8699500" cy="2287588"/>
          </a:xfrm>
          <a:prstGeom prst="roundRect">
            <a:avLst>
              <a:gd name="adj" fmla="val 16667"/>
            </a:avLst>
          </a:prstGeom>
          <a:solidFill>
            <a:srgbClr val="FFFFFF"/>
          </a:solidFill>
          <a:ln w="28575">
            <a:solidFill>
              <a:schemeClr val="accent1"/>
            </a:solidFill>
            <a:round/>
          </a:ln>
          <a:effectLst>
            <a:outerShdw dist="35921" dir="2700000" algn="ctr" rotWithShape="0">
              <a:schemeClr val="bg2"/>
            </a:outerShdw>
          </a:effectLst>
        </p:spPr>
        <p:txBody>
          <a:bodyPr anchor="ctr"/>
          <a:lstStyle/>
          <a:p>
            <a:pPr marL="0" marR="0" lvl="0" indent="0" algn="l" defTabSz="914400" rtl="0" eaLnBrk="1" fontAlgn="base" latinLnBrk="0" hangingPunct="1">
              <a:lnSpc>
                <a:spcPct val="150000"/>
              </a:lnSpc>
              <a:spcBef>
                <a:spcPct val="50000"/>
              </a:spcBef>
              <a:spcAft>
                <a:spcPct val="0"/>
              </a:spcAft>
              <a:buClrTx/>
              <a:buSzTx/>
              <a:buFontTx/>
              <a:buNone/>
              <a:defRPr/>
            </a:pPr>
            <a:r>
              <a:rPr kumimoji="0" lang="zh-CN" altLang="en-US" sz="3200" b="1" i="0" u="none" strike="noStrike" kern="1200" cap="none" spc="0" normalizeH="0" baseline="0" noProof="0" dirty="0">
                <a:ln>
                  <a:noFill/>
                </a:ln>
                <a:solidFill>
                  <a:srgbClr val="FF0000"/>
                </a:solidFill>
                <a:effectLst/>
                <a:uLnTx/>
                <a:uFillTx/>
                <a:latin typeface="+mn-ea"/>
                <a:ea typeface="+mn-ea"/>
                <a:cs typeface="+mn-cs"/>
              </a:rPr>
              <a:t>（六）重要性原则（</a:t>
            </a:r>
            <a:r>
              <a:rPr kumimoji="0" lang="en-US" altLang="zh-CN" sz="3200" b="1" i="0" u="none" strike="noStrike" kern="1200" cap="none" spc="0" normalizeH="0" baseline="0" noProof="0" dirty="0">
                <a:ln>
                  <a:noFill/>
                </a:ln>
                <a:solidFill>
                  <a:srgbClr val="FF0000"/>
                </a:solidFill>
                <a:effectLst/>
                <a:uLnTx/>
                <a:uFillTx/>
                <a:latin typeface="+mn-ea"/>
                <a:ea typeface="+mn-ea"/>
                <a:cs typeface="+mn-cs"/>
              </a:rPr>
              <a:t>Materiality</a:t>
            </a:r>
            <a:r>
              <a:rPr kumimoji="0" lang="zh-CN" altLang="en-US" sz="3200" b="1" i="0" u="none" strike="noStrike" kern="1200" cap="none" spc="0" normalizeH="0" baseline="0" noProof="0" dirty="0">
                <a:ln>
                  <a:noFill/>
                </a:ln>
                <a:solidFill>
                  <a:srgbClr val="FF0000"/>
                </a:solidFill>
                <a:effectLst/>
                <a:uLnTx/>
                <a:uFillTx/>
                <a:latin typeface="+mn-ea"/>
                <a:ea typeface="+mn-ea"/>
                <a:cs typeface="+mn-cs"/>
              </a:rPr>
              <a:t>）</a:t>
            </a:r>
            <a:r>
              <a:rPr kumimoji="0" lang="zh-CN" altLang="en-US" sz="3200" b="1" i="0" u="none" strike="noStrike" kern="1200" cap="none" spc="0" normalizeH="0" baseline="0" noProof="0" dirty="0">
                <a:ln>
                  <a:noFill/>
                </a:ln>
                <a:solidFill>
                  <a:schemeClr val="tx1"/>
                </a:solidFill>
                <a:effectLst/>
                <a:uLnTx/>
                <a:uFillTx/>
                <a:latin typeface="+mn-ea"/>
                <a:ea typeface="+mn-ea"/>
                <a:cs typeface="+mn-cs"/>
              </a:rPr>
              <a:t>：</a:t>
            </a:r>
            <a:r>
              <a:rPr kumimoji="0" lang="zh-CN" altLang="en-US" sz="32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企业提供的会计信息应反映与企业财务状况、经营成果和现金流量有关的</a:t>
            </a:r>
            <a:r>
              <a:rPr kumimoji="0" lang="zh-CN" altLang="en-US" sz="3200" b="1" i="0" u="none" strike="noStrike" kern="120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rPr>
              <a:t>所有重要交易或者事项</a:t>
            </a:r>
            <a:r>
              <a:rPr kumimoji="0" lang="zh-CN" altLang="en-US" sz="32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  </a:t>
            </a:r>
            <a:endParaRPr kumimoji="0" lang="zh-CN" altLang="en-US" sz="32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endParaRPr>
          </a:p>
        </p:txBody>
      </p:sp>
      <p:sp>
        <p:nvSpPr>
          <p:cNvPr id="87042" name="Rectangle 16"/>
          <p:cNvSpPr/>
          <p:nvPr/>
        </p:nvSpPr>
        <p:spPr>
          <a:xfrm>
            <a:off x="3048000" y="226695"/>
            <a:ext cx="6086475" cy="645160"/>
          </a:xfrm>
          <a:prstGeom prst="rect">
            <a:avLst/>
          </a:prstGeom>
          <a:noFill/>
          <a:ln w="9525">
            <a:noFill/>
          </a:ln>
        </p:spPr>
        <p:txBody>
          <a:bodyPr anchor="ctr" anchorCtr="0">
            <a:spAutoFit/>
          </a:bodyPr>
          <a:p>
            <a:r>
              <a:rPr lang="en-US" altLang="zh-CN" sz="3600" b="1" dirty="0">
                <a:solidFill>
                  <a:srgbClr val="FFFFFF"/>
                </a:solidFill>
                <a:latin typeface="Arial" panose="020B0604020202020204" pitchFamily="34" charset="0"/>
                <a:ea typeface="黑体" panose="02010609060101010101" pitchFamily="49" charset="-122"/>
              </a:rPr>
              <a:t>6.</a:t>
            </a:r>
            <a:r>
              <a:rPr lang="zh-CN" altLang="en-US" sz="3600" b="1" dirty="0">
                <a:solidFill>
                  <a:srgbClr val="FFFFFF"/>
                </a:solidFill>
                <a:latin typeface="Arial" panose="020B0604020202020204" pitchFamily="34" charset="0"/>
                <a:ea typeface="黑体" panose="02010609060101010101" pitchFamily="49" charset="-122"/>
              </a:rPr>
              <a:t>重要性</a:t>
            </a:r>
            <a:endParaRPr lang="zh-CN" altLang="en-US" sz="3600" b="1" dirty="0">
              <a:solidFill>
                <a:srgbClr val="FFFFFF"/>
              </a:solidFill>
              <a:latin typeface="Arial" panose="020B0604020202020204" pitchFamily="34" charset="0"/>
              <a:ea typeface="黑体" panose="02010609060101010101" pitchFamily="49" charset="-122"/>
            </a:endParaRPr>
          </a:p>
        </p:txBody>
      </p:sp>
      <p:sp>
        <p:nvSpPr>
          <p:cNvPr id="89110" name="Rectangle 22"/>
          <p:cNvSpPr/>
          <p:nvPr/>
        </p:nvSpPr>
        <p:spPr>
          <a:xfrm>
            <a:off x="1952625" y="3860800"/>
            <a:ext cx="8501063" cy="2306955"/>
          </a:xfrm>
          <a:prstGeom prst="rect">
            <a:avLst/>
          </a:prstGeom>
          <a:noFill/>
          <a:ln w="38100" cap="flat" cmpd="sng">
            <a:solidFill>
              <a:srgbClr val="C00000"/>
            </a:solidFill>
            <a:prstDash val="solid"/>
            <a:miter/>
            <a:headEnd type="none" w="med" len="med"/>
            <a:tailEnd type="none" w="med" len="med"/>
          </a:ln>
        </p:spPr>
        <p:txBody>
          <a:bodyPr anchor="t" anchorCtr="0">
            <a:spAutoFit/>
          </a:bodyPr>
          <a:p>
            <a:pPr>
              <a:lnSpc>
                <a:spcPct val="150000"/>
              </a:lnSpc>
              <a:buClr>
                <a:srgbClr val="FFFF66"/>
              </a:buClr>
              <a:buFont typeface="Wingdings" panose="05000000000000000000" pitchFamily="2" charset="2"/>
            </a:pPr>
            <a:r>
              <a:rPr lang="zh-CN" altLang="en-US" sz="3200" b="1" dirty="0">
                <a:latin typeface="仿宋" panose="02010609060101010101" pitchFamily="49" charset="-122"/>
                <a:ea typeface="仿宋" panose="02010609060101010101" pitchFamily="49" charset="-122"/>
              </a:rPr>
              <a:t>某一事项重要性的判断标准：</a:t>
            </a:r>
            <a:endParaRPr lang="zh-CN" altLang="en-US" sz="3200" b="1" dirty="0">
              <a:latin typeface="仿宋" panose="02010609060101010101" pitchFamily="49" charset="-122"/>
              <a:ea typeface="仿宋" panose="02010609060101010101" pitchFamily="49" charset="-122"/>
            </a:endParaRPr>
          </a:p>
          <a:p>
            <a:pPr>
              <a:lnSpc>
                <a:spcPct val="150000"/>
              </a:lnSpc>
              <a:buClr>
                <a:srgbClr val="0000FF"/>
              </a:buClr>
              <a:buFont typeface="Wingdings" panose="05000000000000000000" pitchFamily="2" charset="2"/>
              <a:buChar char="l"/>
            </a:pPr>
            <a:r>
              <a:rPr lang="zh-CN" altLang="en-US" sz="3200" b="1" dirty="0">
                <a:solidFill>
                  <a:srgbClr val="0000FF"/>
                </a:solidFill>
                <a:latin typeface="仿宋" panose="02010609060101010101" pitchFamily="49" charset="-122"/>
                <a:ea typeface="仿宋" panose="02010609060101010101" pitchFamily="49" charset="-122"/>
              </a:rPr>
              <a:t>性质：</a:t>
            </a:r>
            <a:r>
              <a:rPr lang="zh-CN" altLang="en-US" sz="3200" b="1" dirty="0">
                <a:latin typeface="仿宋" panose="02010609060101010101" pitchFamily="49" charset="-122"/>
                <a:ea typeface="仿宋" panose="02010609060101010101" pitchFamily="49" charset="-122"/>
              </a:rPr>
              <a:t>可能对决策有重大影响。</a:t>
            </a:r>
            <a:endParaRPr lang="en-US" altLang="zh-CN" sz="3200" b="1" dirty="0">
              <a:latin typeface="仿宋" panose="02010609060101010101" pitchFamily="49" charset="-122"/>
              <a:ea typeface="仿宋" panose="02010609060101010101" pitchFamily="49" charset="-122"/>
            </a:endParaRPr>
          </a:p>
          <a:p>
            <a:pPr>
              <a:lnSpc>
                <a:spcPct val="150000"/>
              </a:lnSpc>
              <a:buClr>
                <a:srgbClr val="0000FF"/>
              </a:buClr>
              <a:buFont typeface="Wingdings" panose="05000000000000000000" pitchFamily="2" charset="2"/>
              <a:buChar char="l"/>
            </a:pPr>
            <a:r>
              <a:rPr lang="zh-CN" altLang="en-US" sz="3200" b="1" dirty="0">
                <a:solidFill>
                  <a:srgbClr val="0000FF"/>
                </a:solidFill>
                <a:latin typeface="仿宋" panose="02010609060101010101" pitchFamily="49" charset="-122"/>
                <a:ea typeface="仿宋" panose="02010609060101010101" pitchFamily="49" charset="-122"/>
              </a:rPr>
              <a:t>数量：</a:t>
            </a:r>
            <a:r>
              <a:rPr lang="zh-CN" altLang="en-US" sz="3200" b="1" dirty="0">
                <a:latin typeface="仿宋" panose="02010609060101010101" pitchFamily="49" charset="-122"/>
                <a:ea typeface="仿宋" panose="02010609060101010101" pitchFamily="49" charset="-122"/>
              </a:rPr>
              <a:t>一定数量时可能对决策产生影响。</a:t>
            </a:r>
            <a:endParaRPr lang="zh-CN" altLang="en-US" sz="3200" b="1" dirty="0">
              <a:latin typeface="仿宋" panose="02010609060101010101" pitchFamily="49" charset="-122"/>
              <a:ea typeface="仿宋" panose="02010609060101010101" pitchFamily="49" charset="-122"/>
            </a:endParaRPr>
          </a:p>
        </p:txBody>
      </p:sp>
      <p:sp>
        <p:nvSpPr>
          <p:cNvPr id="87044" name="Rectangle 20"/>
          <p:cNvSpPr txBox="1"/>
          <p:nvPr/>
        </p:nvSpPr>
        <p:spPr>
          <a:xfrm>
            <a:off x="839470" y="332740"/>
            <a:ext cx="10325100" cy="676275"/>
          </a:xfrm>
          <a:prstGeom prst="rect">
            <a:avLst/>
          </a:prstGeom>
          <a:noFill/>
          <a:ln w="9525">
            <a:noFill/>
          </a:ln>
        </p:spPr>
        <p:txBody>
          <a:bodyPr anchor="t" anchorCtr="0"/>
          <a:p>
            <a:pPr algn="ctr"/>
            <a:r>
              <a:rPr lang="zh-CN" altLang="en-US" sz="3200" b="1" dirty="0">
                <a:solidFill>
                  <a:srgbClr val="FF0000"/>
                </a:solidFill>
                <a:latin typeface="Verdana" panose="020B0604030504040204" pitchFamily="34" charset="0"/>
                <a:ea typeface="黑体" panose="02010609060101010101" pitchFamily="49" charset="-122"/>
              </a:rPr>
              <a:t>第四节</a:t>
            </a:r>
            <a:r>
              <a:rPr lang="en-US" altLang="zh-CN" sz="3200" b="1" dirty="0">
                <a:solidFill>
                  <a:srgbClr val="FF0000"/>
                </a:solidFill>
                <a:latin typeface="Verdana" panose="020B0604030504040204" pitchFamily="34" charset="0"/>
                <a:ea typeface="黑体" panose="02010609060101010101" pitchFamily="49" charset="-122"/>
              </a:rPr>
              <a:t> </a:t>
            </a:r>
            <a:r>
              <a:rPr lang="zh-CN" altLang="en-US" sz="3200" b="1" dirty="0">
                <a:solidFill>
                  <a:srgbClr val="FF0000"/>
                </a:solidFill>
                <a:latin typeface="Verdana" panose="020B0604030504040204" pitchFamily="34" charset="0"/>
                <a:ea typeface="黑体" panose="02010609060101010101" pitchFamily="49" charset="-122"/>
              </a:rPr>
              <a:t>会计信息质量要求</a:t>
            </a:r>
            <a:endParaRPr lang="zh-CN" altLang="en-US" sz="3200" b="1" dirty="0">
              <a:solidFill>
                <a:srgbClr val="FF0000"/>
              </a:solidFill>
              <a:latin typeface="Verdana" panose="020B0604030504040204" pitchFamily="34" charset="0"/>
              <a:ea typeface="黑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9110"/>
                                        </p:tgtEl>
                                        <p:attrNameLst>
                                          <p:attrName>style.visibility</p:attrName>
                                        </p:attrNameLst>
                                      </p:cBhvr>
                                      <p:to>
                                        <p:strVal val="visible"/>
                                      </p:to>
                                    </p:set>
                                    <p:animEffect transition="in" filter="blinds(horizontal)">
                                      <p:cBhvr>
                                        <p:cTn id="7" dur="500"/>
                                        <p:tgtEl>
                                          <p:spTgt spid="89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110" grpId="0" bldLvl="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5"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88066" name="Rectangle 3"/>
          <p:cNvSpPr>
            <a:spLocks noGrp="1"/>
          </p:cNvSpPr>
          <p:nvPr>
            <p:ph idx="1"/>
          </p:nvPr>
        </p:nvSpPr>
        <p:spPr>
          <a:xfrm>
            <a:off x="766445" y="1196975"/>
            <a:ext cx="8429625" cy="707390"/>
          </a:xfrm>
        </p:spPr>
        <p:txBody>
          <a:bodyPr vert="horz" wrap="square" lIns="91440" tIns="45720" rIns="91440" bIns="45720" anchor="t" anchorCtr="0"/>
          <a:p>
            <a:pPr eaLnBrk="1" hangingPunct="1">
              <a:lnSpc>
                <a:spcPct val="150000"/>
              </a:lnSpc>
              <a:spcBef>
                <a:spcPct val="0"/>
              </a:spcBef>
              <a:buClrTx/>
            </a:pPr>
            <a:r>
              <a:rPr lang="zh-CN" altLang="en-US" sz="3200" dirty="0">
                <a:solidFill>
                  <a:srgbClr val="FF0000"/>
                </a:solidFill>
                <a:latin typeface="黑体" panose="02010609060101010101" pitchFamily="49" charset="-122"/>
              </a:rPr>
              <a:t>（六）重要性原则</a:t>
            </a:r>
            <a:endParaRPr lang="en-US" altLang="zh-CN" sz="3200" dirty="0">
              <a:solidFill>
                <a:srgbClr val="0000FF"/>
              </a:solidFill>
              <a:latin typeface="黑体" panose="02010609060101010101" pitchFamily="49" charset="-122"/>
            </a:endParaRPr>
          </a:p>
        </p:txBody>
      </p:sp>
      <p:pic>
        <p:nvPicPr>
          <p:cNvPr id="88067" name="Picture 4" descr="capt1-40"/>
          <p:cNvPicPr>
            <a:picLocks noChangeAspect="1"/>
          </p:cNvPicPr>
          <p:nvPr/>
        </p:nvPicPr>
        <p:blipFill>
          <a:blip r:embed="rId1"/>
          <a:stretch>
            <a:fillRect/>
          </a:stretch>
        </p:blipFill>
        <p:spPr>
          <a:xfrm>
            <a:off x="2024063" y="4214813"/>
            <a:ext cx="8143875" cy="2286000"/>
          </a:xfrm>
          <a:prstGeom prst="rect">
            <a:avLst/>
          </a:prstGeom>
          <a:noFill/>
          <a:ln w="9525">
            <a:noFill/>
          </a:ln>
        </p:spPr>
      </p:pic>
      <p:sp>
        <p:nvSpPr>
          <p:cNvPr id="88068" name="Rectangle 6"/>
          <p:cNvSpPr/>
          <p:nvPr>
            <p:ph type="title"/>
          </p:nvPr>
        </p:nvSpPr>
        <p:spPr/>
        <p:txBody>
          <a:bodyPr vert="horz" wrap="square" lIns="91440" tIns="45720" rIns="91440" bIns="45720" anchor="ctr" anchorCtr="0"/>
          <a:p>
            <a:pPr algn="ctr" eaLnBrk="1" hangingPunct="1"/>
            <a:r>
              <a:rPr lang="zh-CN" altLang="en-US" sz="3000" dirty="0">
                <a:solidFill>
                  <a:srgbClr val="FF0000"/>
                </a:solidFill>
              </a:rPr>
              <a:t>第四节</a:t>
            </a:r>
            <a:r>
              <a:rPr lang="en-US" altLang="zh-CN" sz="3000" dirty="0">
                <a:solidFill>
                  <a:srgbClr val="FF0000"/>
                </a:solidFill>
              </a:rPr>
              <a:t> </a:t>
            </a:r>
            <a:r>
              <a:rPr lang="zh-CN" altLang="en-US" sz="3000" dirty="0">
                <a:solidFill>
                  <a:srgbClr val="FF0000"/>
                </a:solidFill>
              </a:rPr>
              <a:t>会计信息质量要求</a:t>
            </a:r>
            <a:endParaRPr lang="zh-CN" altLang="en-US" sz="3000" dirty="0">
              <a:solidFill>
                <a:srgbClr val="FF0000"/>
              </a:solidFill>
            </a:endParaRPr>
          </a:p>
        </p:txBody>
      </p:sp>
      <p:sp>
        <p:nvSpPr>
          <p:cNvPr id="88069" name="矩形 5"/>
          <p:cNvSpPr/>
          <p:nvPr/>
        </p:nvSpPr>
        <p:spPr>
          <a:xfrm>
            <a:off x="2024063" y="1916113"/>
            <a:ext cx="8320087" cy="2306955"/>
          </a:xfrm>
          <a:prstGeom prst="rect">
            <a:avLst/>
          </a:prstGeom>
          <a:noFill/>
          <a:ln w="9525">
            <a:noFill/>
          </a:ln>
        </p:spPr>
        <p:txBody>
          <a:bodyPr anchor="t" anchorCtr="0">
            <a:spAutoFit/>
          </a:bodyPr>
          <a:p>
            <a:pPr>
              <a:lnSpc>
                <a:spcPct val="150000"/>
              </a:lnSpc>
              <a:buClr>
                <a:srgbClr val="FF0000"/>
              </a:buClr>
              <a:buFont typeface="Wingdings" panose="05000000000000000000" pitchFamily="2" charset="2"/>
              <a:buChar char="p"/>
            </a:pPr>
            <a:r>
              <a:rPr lang="zh-CN" altLang="en-US" sz="3200" b="1" dirty="0">
                <a:latin typeface="楷体" panose="02010609060101010101" pitchFamily="49" charset="-122"/>
                <a:ea typeface="楷体" panose="02010609060101010101" pitchFamily="49" charset="-122"/>
              </a:rPr>
              <a:t> 对不同的事项区别对待：</a:t>
            </a:r>
            <a:endParaRPr lang="en-US" altLang="zh-CN" sz="3200" b="1" dirty="0">
              <a:latin typeface="楷体" panose="02010609060101010101" pitchFamily="49" charset="-122"/>
              <a:ea typeface="楷体" panose="02010609060101010101" pitchFamily="49" charset="-122"/>
            </a:endParaRPr>
          </a:p>
          <a:p>
            <a:pPr lvl="1" indent="0" eaLnBrk="1" hangingPunct="1">
              <a:lnSpc>
                <a:spcPct val="150000"/>
              </a:lnSpc>
              <a:buClr>
                <a:srgbClr val="FF0000"/>
              </a:buClr>
              <a:buFont typeface="Wingdings" panose="05000000000000000000" pitchFamily="2" charset="2"/>
              <a:buChar char="Ø"/>
            </a:pPr>
            <a:r>
              <a:rPr lang="zh-CN" altLang="en-US" sz="3200" b="1" dirty="0">
                <a:latin typeface="楷体" panose="02010609060101010101" pitchFamily="49" charset="-122"/>
                <a:ea typeface="楷体" panose="02010609060101010101" pitchFamily="49" charset="-122"/>
              </a:rPr>
              <a:t> </a:t>
            </a:r>
            <a:r>
              <a:rPr lang="zh-CN" altLang="en-US" sz="3200" b="1" dirty="0">
                <a:solidFill>
                  <a:srgbClr val="0000FF"/>
                </a:solidFill>
                <a:latin typeface="楷体" panose="02010609060101010101" pitchFamily="49" charset="-122"/>
                <a:ea typeface="楷体" panose="02010609060101010101" pitchFamily="49" charset="-122"/>
              </a:rPr>
              <a:t>重要事项：</a:t>
            </a:r>
            <a:r>
              <a:rPr lang="zh-CN" altLang="en-US" sz="3200" b="1" dirty="0">
                <a:latin typeface="楷体" panose="02010609060101010101" pitchFamily="49" charset="-122"/>
                <a:ea typeface="楷体" panose="02010609060101010101" pitchFamily="49" charset="-122"/>
              </a:rPr>
              <a:t>分别核算、重点突出说明</a:t>
            </a:r>
            <a:endParaRPr lang="en-US" altLang="zh-CN" sz="3200" b="1" dirty="0">
              <a:latin typeface="楷体" panose="02010609060101010101" pitchFamily="49" charset="-122"/>
              <a:ea typeface="楷体" panose="02010609060101010101" pitchFamily="49" charset="-122"/>
            </a:endParaRPr>
          </a:p>
          <a:p>
            <a:pPr lvl="1" indent="0" eaLnBrk="1" hangingPunct="1">
              <a:lnSpc>
                <a:spcPct val="150000"/>
              </a:lnSpc>
              <a:buClr>
                <a:srgbClr val="FF0000"/>
              </a:buClr>
              <a:buFont typeface="Wingdings" panose="05000000000000000000" pitchFamily="2" charset="2"/>
              <a:buChar char="Ø"/>
            </a:pPr>
            <a:r>
              <a:rPr lang="en-US" altLang="zh-CN" sz="3200" b="1" dirty="0">
                <a:latin typeface="楷体" panose="02010609060101010101" pitchFamily="49" charset="-122"/>
                <a:ea typeface="楷体" panose="02010609060101010101" pitchFamily="49" charset="-122"/>
              </a:rPr>
              <a:t> </a:t>
            </a:r>
            <a:r>
              <a:rPr lang="zh-CN" altLang="en-US" sz="3200" b="1" dirty="0">
                <a:solidFill>
                  <a:srgbClr val="0000FF"/>
                </a:solidFill>
                <a:latin typeface="楷体" panose="02010609060101010101" pitchFamily="49" charset="-122"/>
                <a:ea typeface="楷体" panose="02010609060101010101" pitchFamily="49" charset="-122"/>
              </a:rPr>
              <a:t>次要事项：</a:t>
            </a:r>
            <a:r>
              <a:rPr lang="zh-CN" altLang="en-US" sz="3200" b="1" dirty="0">
                <a:latin typeface="楷体" panose="02010609060101010101" pitchFamily="49" charset="-122"/>
                <a:ea typeface="楷体" panose="02010609060101010101" pitchFamily="49" charset="-122"/>
              </a:rPr>
              <a:t>简化核算、必要或合并说明</a:t>
            </a:r>
            <a:endParaRPr lang="zh-CN" altLang="en-US" sz="3200" b="1" dirty="0">
              <a:latin typeface="楷体" panose="02010609060101010101" pitchFamily="49" charset="-122"/>
              <a:ea typeface="楷体" panose="02010609060101010101" pitchFamily="49"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Group 4"/>
          <p:cNvGrpSpPr/>
          <p:nvPr/>
        </p:nvGrpSpPr>
        <p:grpSpPr>
          <a:xfrm>
            <a:off x="2782888" y="3668713"/>
            <a:ext cx="6056312" cy="434975"/>
            <a:chOff x="1429" y="1706"/>
            <a:chExt cx="2693" cy="984"/>
          </a:xfrm>
        </p:grpSpPr>
        <p:sp>
          <p:nvSpPr>
            <p:cNvPr id="72716" name="未知"/>
            <p:cNvSpPr/>
            <p:nvPr/>
          </p:nvSpPr>
          <p:spPr bwMode="auto">
            <a:xfrm>
              <a:off x="2925" y="1753"/>
              <a:ext cx="1197" cy="865"/>
            </a:xfrm>
            <a:custGeom>
              <a:avLst/>
              <a:gdLst>
                <a:gd name="T0" fmla="*/ 0 w 735"/>
                <a:gd name="T1" fmla="*/ 0 h 532"/>
                <a:gd name="T2" fmla="*/ 7127 w 735"/>
                <a:gd name="T3" fmla="*/ 3783 h 532"/>
                <a:gd name="T4" fmla="*/ 10768 w 735"/>
                <a:gd name="T5" fmla="*/ 3783 h 532"/>
                <a:gd name="T6" fmla="*/ 11882 w 735"/>
                <a:gd name="T7" fmla="*/ 4669 h 532"/>
                <a:gd name="T8" fmla="*/ 11921 w 735"/>
                <a:gd name="T9" fmla="*/ 7528 h 532"/>
                <a:gd name="T10" fmla="*/ 11157 w 735"/>
                <a:gd name="T11" fmla="*/ 7498 h 532"/>
                <a:gd name="T12" fmla="*/ 12486 w 735"/>
                <a:gd name="T13" fmla="*/ 9967 h 532"/>
                <a:gd name="T14" fmla="*/ 13709 w 735"/>
                <a:gd name="T15" fmla="*/ 7528 h 532"/>
                <a:gd name="T16" fmla="*/ 12980 w 735"/>
                <a:gd name="T17" fmla="*/ 7528 h 532"/>
                <a:gd name="T18" fmla="*/ 12946 w 735"/>
                <a:gd name="T19" fmla="*/ 4234 h 532"/>
                <a:gd name="T20" fmla="*/ 11485 w 735"/>
                <a:gd name="T21" fmla="*/ 2810 h 532"/>
                <a:gd name="T22" fmla="*/ 6254 w 735"/>
                <a:gd name="T23" fmla="*/ 2792 h 532"/>
                <a:gd name="T24" fmla="*/ 1278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folHlink">
                    <a:alpha val="0"/>
                  </a:schemeClr>
                </a:gs>
                <a:gs pos="100000">
                  <a:srgbClr val="36058D"/>
                </a:gs>
              </a:gsLst>
              <a:lin ang="5400000" scaled="1"/>
            </a:gra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2717" name="未知"/>
            <p:cNvSpPr/>
            <p:nvPr/>
          </p:nvSpPr>
          <p:spPr bwMode="auto">
            <a:xfrm>
              <a:off x="2608" y="1706"/>
              <a:ext cx="231" cy="984"/>
            </a:xfrm>
            <a:custGeom>
              <a:avLst/>
              <a:gdLst>
                <a:gd name="T0" fmla="*/ 685 w 142"/>
                <a:gd name="T1" fmla="*/ 21 h 604"/>
                <a:gd name="T2" fmla="*/ 836 w 142"/>
                <a:gd name="T3" fmla="*/ 8825 h 604"/>
                <a:gd name="T4" fmla="*/ 0 w 142"/>
                <a:gd name="T5" fmla="*/ 8859 h 604"/>
                <a:gd name="T6" fmla="*/ 1331 w 142"/>
                <a:gd name="T7" fmla="*/ 11293 h 604"/>
                <a:gd name="T8" fmla="*/ 2635 w 142"/>
                <a:gd name="T9" fmla="*/ 8859 h 604"/>
                <a:gd name="T10" fmla="*/ 1855 w 142"/>
                <a:gd name="T11" fmla="*/ 8859 h 604"/>
                <a:gd name="T12" fmla="*/ 1833 w 142"/>
                <a:gd name="T13" fmla="*/ 0 h 604"/>
                <a:gd name="T14" fmla="*/ 685 w 142"/>
                <a:gd name="T15" fmla="*/ 21 h 60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gradFill rotWithShape="1">
              <a:gsLst>
                <a:gs pos="0">
                  <a:schemeClr val="folHlink">
                    <a:alpha val="0"/>
                  </a:schemeClr>
                </a:gs>
                <a:gs pos="100000">
                  <a:srgbClr val="36058D"/>
                </a:gs>
              </a:gsLst>
              <a:lin ang="5400000" scaled="1"/>
            </a:gra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2718" name="未知"/>
            <p:cNvSpPr/>
            <p:nvPr/>
          </p:nvSpPr>
          <p:spPr bwMode="auto">
            <a:xfrm flipH="1">
              <a:off x="1429" y="1753"/>
              <a:ext cx="1197" cy="865"/>
            </a:xfrm>
            <a:custGeom>
              <a:avLst/>
              <a:gdLst>
                <a:gd name="T0" fmla="*/ 0 w 735"/>
                <a:gd name="T1" fmla="*/ 0 h 532"/>
                <a:gd name="T2" fmla="*/ 7127 w 735"/>
                <a:gd name="T3" fmla="*/ 3783 h 532"/>
                <a:gd name="T4" fmla="*/ 10768 w 735"/>
                <a:gd name="T5" fmla="*/ 3783 h 532"/>
                <a:gd name="T6" fmla="*/ 11882 w 735"/>
                <a:gd name="T7" fmla="*/ 4669 h 532"/>
                <a:gd name="T8" fmla="*/ 11921 w 735"/>
                <a:gd name="T9" fmla="*/ 7528 h 532"/>
                <a:gd name="T10" fmla="*/ 11157 w 735"/>
                <a:gd name="T11" fmla="*/ 7498 h 532"/>
                <a:gd name="T12" fmla="*/ 12486 w 735"/>
                <a:gd name="T13" fmla="*/ 9967 h 532"/>
                <a:gd name="T14" fmla="*/ 13709 w 735"/>
                <a:gd name="T15" fmla="*/ 7528 h 532"/>
                <a:gd name="T16" fmla="*/ 12980 w 735"/>
                <a:gd name="T17" fmla="*/ 7528 h 532"/>
                <a:gd name="T18" fmla="*/ 12946 w 735"/>
                <a:gd name="T19" fmla="*/ 4234 h 532"/>
                <a:gd name="T20" fmla="*/ 11485 w 735"/>
                <a:gd name="T21" fmla="*/ 2810 h 532"/>
                <a:gd name="T22" fmla="*/ 6254 w 735"/>
                <a:gd name="T23" fmla="*/ 2792 h 532"/>
                <a:gd name="T24" fmla="*/ 1278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folHlink">
                    <a:alpha val="0"/>
                  </a:schemeClr>
                </a:gs>
                <a:gs pos="100000">
                  <a:srgbClr val="36058D"/>
                </a:gs>
              </a:gsLst>
              <a:lin ang="5400000" scaled="1"/>
            </a:gra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35171" name="AutoShape 17"/>
          <p:cNvSpPr>
            <a:spLocks noChangeArrowheads="1"/>
          </p:cNvSpPr>
          <p:nvPr/>
        </p:nvSpPr>
        <p:spPr bwMode="auto">
          <a:xfrm>
            <a:off x="911860" y="1319530"/>
            <a:ext cx="10205085" cy="2321560"/>
          </a:xfrm>
          <a:prstGeom prst="roundRect">
            <a:avLst>
              <a:gd name="adj" fmla="val 16667"/>
            </a:avLst>
          </a:prstGeom>
          <a:solidFill>
            <a:srgbClr val="FFFFFF"/>
          </a:solidFill>
          <a:ln w="28575">
            <a:solidFill>
              <a:schemeClr val="accent1"/>
            </a:solidFill>
            <a:round/>
          </a:ln>
          <a:effectLst>
            <a:outerShdw dist="35921" dir="2700000" algn="ctr" rotWithShape="0">
              <a:schemeClr val="bg2"/>
            </a:outerShdw>
          </a:effectLst>
        </p:spPr>
        <p:txBody>
          <a:bodyPr anchor="ct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FF0000"/>
                </a:solidFill>
                <a:effectLst/>
                <a:uLnTx/>
                <a:uFillTx/>
                <a:latin typeface="+mj-ea"/>
                <a:ea typeface="+mj-ea"/>
                <a:cs typeface="+mn-cs"/>
              </a:rPr>
              <a:t>（七）谨慎性原则：</a:t>
            </a:r>
            <a:r>
              <a:rPr kumimoji="0" lang="zh-CN" altLang="en-US"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也称稳健性</a:t>
            </a:r>
            <a:endParaRPr kumimoji="0" lang="en-US" altLang="zh-CN"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endParaRPr>
          </a:p>
          <a:p>
            <a:pPr marL="457200" marR="0" lvl="0" indent="-457200" algn="l" defTabSz="914400" rtl="0" eaLnBrk="1" fontAlgn="base" latinLnBrk="0" hangingPunct="1">
              <a:lnSpc>
                <a:spcPct val="150000"/>
              </a:lnSpc>
              <a:spcBef>
                <a:spcPct val="0"/>
              </a:spcBef>
              <a:spcAft>
                <a:spcPct val="0"/>
              </a:spcAft>
              <a:buClr>
                <a:srgbClr val="FF0000"/>
              </a:buClr>
              <a:buSzTx/>
              <a:buFont typeface="Wingdings" panose="05000000000000000000" pitchFamily="2" charset="2"/>
              <a:buChar char="Ø"/>
              <a:defRPr/>
            </a:pPr>
            <a:r>
              <a:rPr kumimoji="0" lang="zh-CN" altLang="en-US"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企业对交易或事项进行会计确认、计量和报告时应当保持应有的谨慎，不应</a:t>
            </a:r>
            <a:r>
              <a:rPr kumimoji="0" lang="zh-CN" altLang="en-US" sz="2800" b="1" i="0" u="none" strike="noStrike" kern="120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rPr>
              <a:t>高估资产或者收益、低估负债或者费用</a:t>
            </a:r>
            <a:r>
              <a:rPr kumimoji="0" lang="zh-CN" altLang="en-US"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a:t>
            </a:r>
            <a:endParaRPr kumimoji="0" lang="zh-CN" altLang="en-US" sz="28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endParaRPr>
          </a:p>
        </p:txBody>
      </p:sp>
      <p:sp>
        <p:nvSpPr>
          <p:cNvPr id="88073" name="AutoShape 9"/>
          <p:cNvSpPr/>
          <p:nvPr/>
        </p:nvSpPr>
        <p:spPr>
          <a:xfrm>
            <a:off x="1703388" y="4089400"/>
            <a:ext cx="1693862" cy="2709863"/>
          </a:xfrm>
          <a:prstGeom prst="roundRect">
            <a:avLst>
              <a:gd name="adj" fmla="val 11921"/>
            </a:avLst>
          </a:prstGeom>
          <a:solidFill>
            <a:srgbClr val="FFFFCC"/>
          </a:solidFill>
          <a:ln w="25400" cap="flat" cmpd="sng">
            <a:solidFill>
              <a:srgbClr val="FFFFFF"/>
            </a:solidFill>
            <a:prstDash val="solid"/>
            <a:round/>
            <a:headEnd type="none" w="med" len="med"/>
            <a:tailEnd type="none" w="med" len="med"/>
          </a:ln>
          <a:effectLst>
            <a:outerShdw dist="53882" dir="2699999" algn="ctr" rotWithShape="0">
              <a:srgbClr val="000000">
                <a:alpha val="50000"/>
              </a:srgbClr>
            </a:outerShdw>
          </a:effectLst>
        </p:spPr>
        <p:txBody>
          <a:bodyPr wrap="none" anchor="ctr" anchorCtr="0"/>
          <a:p>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88076" name="AutoShape 12"/>
          <p:cNvSpPr>
            <a:spLocks noChangeArrowheads="1"/>
          </p:cNvSpPr>
          <p:nvPr/>
        </p:nvSpPr>
        <p:spPr bwMode="auto">
          <a:xfrm>
            <a:off x="3503613" y="4089400"/>
            <a:ext cx="3806825" cy="2709863"/>
          </a:xfrm>
          <a:prstGeom prst="roundRect">
            <a:avLst>
              <a:gd name="adj" fmla="val 11921"/>
            </a:avLst>
          </a:prstGeom>
          <a:gradFill rotWithShape="1">
            <a:gsLst>
              <a:gs pos="0">
                <a:schemeClr val="accent2"/>
              </a:gs>
              <a:gs pos="100000">
                <a:schemeClr val="accent2">
                  <a:gamma/>
                  <a:shade val="69804"/>
                  <a:invGamma/>
                </a:schemeClr>
              </a:gs>
            </a:gsLst>
            <a:lin ang="5400000" scaled="1"/>
          </a:gradFill>
          <a:ln w="25400">
            <a:solidFill>
              <a:srgbClr val="FFFFFF"/>
            </a:solidFill>
            <a:round/>
          </a:ln>
          <a:effectLst>
            <a:outerShdw dist="53882" dir="2700000" algn="ctr" rotWithShape="0">
              <a:srgbClr val="000000">
                <a:alpha val="50000"/>
              </a:srgbClr>
            </a:outerShdw>
          </a:effectLst>
        </p:spPr>
        <p:txBody>
          <a:bodyPr anchor="ctr"/>
          <a:lstStyle/>
          <a:p>
            <a:pPr marL="0" marR="0" lvl="0" indent="0" algn="l" defTabSz="914400" rtl="0" eaLnBrk="1" fontAlgn="base" latinLnBrk="0" hangingPunct="1">
              <a:lnSpc>
                <a:spcPct val="150000"/>
              </a:lnSpc>
              <a:spcBef>
                <a:spcPct val="0"/>
              </a:spcBef>
              <a:spcAft>
                <a:spcPct val="0"/>
              </a:spcAft>
              <a:buClr>
                <a:srgbClr val="FFFF66"/>
              </a:buClr>
              <a:buSzTx/>
              <a:buFont typeface="Wingdings" panose="05000000000000000000" pitchFamily="2" charset="2"/>
              <a:buChar char="l"/>
              <a:defRPr/>
            </a:pPr>
            <a:r>
              <a:rPr kumimoji="0" lang="zh-CN" altLang="en-US" sz="2600" b="1" i="0" u="none" strike="noStrike" kern="1200" cap="none" spc="0" normalizeH="0" baseline="0" noProof="0" dirty="0">
                <a:ln>
                  <a:noFill/>
                </a:ln>
                <a:solidFill>
                  <a:srgbClr val="FFFFFF"/>
                </a:solidFill>
                <a:effectLst/>
                <a:uLnTx/>
                <a:uFillTx/>
                <a:latin typeface="仿宋" panose="02010609060101010101" pitchFamily="49" charset="-122"/>
                <a:ea typeface="仿宋" panose="02010609060101010101" pitchFamily="49" charset="-122"/>
                <a:cs typeface="+mn-cs"/>
              </a:rPr>
              <a:t>计量：</a:t>
            </a:r>
            <a:endParaRPr kumimoji="0" lang="zh-CN" altLang="en-US" sz="2600" b="1" i="0" u="none" strike="noStrike" kern="1200" cap="none" spc="0" normalizeH="0" baseline="0" noProof="0" dirty="0">
              <a:ln>
                <a:noFill/>
              </a:ln>
              <a:solidFill>
                <a:srgbClr val="FFFFFF"/>
              </a:solidFill>
              <a:effectLst/>
              <a:uLnTx/>
              <a:uFillTx/>
              <a:latin typeface="仿宋" panose="02010609060101010101" pitchFamily="49" charset="-122"/>
              <a:ea typeface="仿宋" panose="02010609060101010101" pitchFamily="49" charset="-122"/>
              <a:cs typeface="+mn-cs"/>
            </a:endParaRPr>
          </a:p>
          <a:p>
            <a:pPr marL="0" marR="0" lvl="0" indent="0" algn="l"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r>
              <a:rPr kumimoji="0" lang="zh-CN" altLang="en-US" sz="2600" b="1" i="0" u="none" strike="noStrike" kern="1200" cap="none" spc="0" normalizeH="0" baseline="0" noProof="0" dirty="0">
                <a:ln>
                  <a:noFill/>
                </a:ln>
                <a:solidFill>
                  <a:srgbClr val="FFFFFF"/>
                </a:solidFill>
                <a:effectLst/>
                <a:uLnTx/>
                <a:uFillTx/>
                <a:latin typeface="仿宋" panose="02010609060101010101" pitchFamily="49" charset="-122"/>
                <a:ea typeface="仿宋" panose="02010609060101010101" pitchFamily="49" charset="-122"/>
                <a:cs typeface="+mn-cs"/>
              </a:rPr>
              <a:t>不得高估资产、所有者权益和利润；</a:t>
            </a:r>
            <a:endParaRPr kumimoji="0" lang="en-US" altLang="zh-CN" sz="2600" b="1" i="0" u="none" strike="noStrike" kern="1200" cap="none" spc="0" normalizeH="0" baseline="0" noProof="0" dirty="0">
              <a:ln>
                <a:noFill/>
              </a:ln>
              <a:solidFill>
                <a:srgbClr val="FFFFFF"/>
              </a:solidFill>
              <a:effectLst/>
              <a:uLnTx/>
              <a:uFillTx/>
              <a:latin typeface="仿宋" panose="02010609060101010101" pitchFamily="49" charset="-122"/>
              <a:ea typeface="仿宋" panose="02010609060101010101" pitchFamily="49" charset="-122"/>
              <a:cs typeface="+mn-cs"/>
            </a:endParaRPr>
          </a:p>
          <a:p>
            <a:pPr marL="0" marR="0" lvl="0" indent="0" algn="l" defTabSz="914400" rtl="0" eaLnBrk="1" fontAlgn="base" latinLnBrk="0" hangingPunct="1">
              <a:lnSpc>
                <a:spcPct val="150000"/>
              </a:lnSpc>
              <a:spcBef>
                <a:spcPct val="0"/>
              </a:spcBef>
              <a:spcAft>
                <a:spcPct val="0"/>
              </a:spcAft>
              <a:buClrTx/>
              <a:buSzTx/>
              <a:buFont typeface="Wingdings" panose="05000000000000000000" pitchFamily="2" charset="2"/>
              <a:buChar char="Ø"/>
              <a:defRPr/>
            </a:pPr>
            <a:r>
              <a:rPr kumimoji="0" lang="zh-CN" altLang="en-US" sz="2600" b="1" i="0" u="none" strike="noStrike" kern="1200" cap="none" spc="0" normalizeH="0" baseline="0" noProof="0" dirty="0">
                <a:ln>
                  <a:noFill/>
                </a:ln>
                <a:solidFill>
                  <a:srgbClr val="FFFFFF"/>
                </a:solidFill>
                <a:effectLst/>
                <a:uLnTx/>
                <a:uFillTx/>
                <a:latin typeface="仿宋" panose="02010609060101010101" pitchFamily="49" charset="-122"/>
                <a:ea typeface="仿宋" panose="02010609060101010101" pitchFamily="49" charset="-122"/>
                <a:cs typeface="+mn-cs"/>
              </a:rPr>
              <a:t>不得低估负债或费用。</a:t>
            </a:r>
            <a:endParaRPr kumimoji="0" lang="zh-CN" altLang="en-US" sz="2600" b="1" i="0" u="none" strike="noStrike" kern="1200" cap="none" spc="0" normalizeH="0" baseline="0" noProof="0" dirty="0">
              <a:ln>
                <a:noFill/>
              </a:ln>
              <a:solidFill>
                <a:srgbClr val="FFFFFF"/>
              </a:solidFill>
              <a:effectLst/>
              <a:uLnTx/>
              <a:uFillTx/>
              <a:latin typeface="仿宋" panose="02010609060101010101" pitchFamily="49" charset="-122"/>
              <a:ea typeface="仿宋" panose="02010609060101010101" pitchFamily="49" charset="-122"/>
              <a:cs typeface="+mn-cs"/>
            </a:endParaRPr>
          </a:p>
        </p:txBody>
      </p:sp>
      <p:sp>
        <p:nvSpPr>
          <p:cNvPr id="88079" name="AutoShape 15"/>
          <p:cNvSpPr/>
          <p:nvPr/>
        </p:nvSpPr>
        <p:spPr>
          <a:xfrm>
            <a:off x="7383463" y="4103688"/>
            <a:ext cx="3070225" cy="2709862"/>
          </a:xfrm>
          <a:prstGeom prst="roundRect">
            <a:avLst>
              <a:gd name="adj" fmla="val 11921"/>
            </a:avLst>
          </a:prstGeom>
          <a:solidFill>
            <a:srgbClr val="0000FF"/>
          </a:solidFill>
          <a:ln w="25400" cap="flat" cmpd="sng">
            <a:solidFill>
              <a:srgbClr val="FFFFFF"/>
            </a:solidFill>
            <a:prstDash val="solid"/>
            <a:round/>
            <a:headEnd type="none" w="med" len="med"/>
            <a:tailEnd type="none" w="med" len="med"/>
          </a:ln>
          <a:effectLst>
            <a:outerShdw dist="53882" dir="2699999" algn="ctr" rotWithShape="0">
              <a:srgbClr val="000000">
                <a:alpha val="50000"/>
              </a:srgbClr>
            </a:outerShdw>
          </a:effectLst>
        </p:spPr>
        <p:txBody>
          <a:bodyPr anchor="ctr" anchorCtr="0"/>
          <a:p>
            <a:pPr>
              <a:lnSpc>
                <a:spcPct val="150000"/>
              </a:lnSpc>
              <a:buClr>
                <a:srgbClr val="FFFF66"/>
              </a:buClr>
              <a:buFont typeface="Wingdings" panose="05000000000000000000" pitchFamily="2" charset="2"/>
              <a:buChar char="l"/>
            </a:pPr>
            <a:r>
              <a:rPr lang="zh-CN" altLang="en-US" sz="2600" b="1" dirty="0">
                <a:solidFill>
                  <a:srgbClr val="FFFFFF"/>
                </a:solidFill>
                <a:latin typeface="仿宋" panose="02010609060101010101" pitchFamily="49" charset="-122"/>
                <a:ea typeface="仿宋" panose="02010609060101010101" pitchFamily="49" charset="-122"/>
              </a:rPr>
              <a:t>报告：</a:t>
            </a:r>
            <a:endParaRPr lang="zh-CN" altLang="en-US" sz="2600" b="1" dirty="0">
              <a:solidFill>
                <a:srgbClr val="FFFFFF"/>
              </a:solidFill>
              <a:latin typeface="仿宋" panose="02010609060101010101" pitchFamily="49" charset="-122"/>
              <a:ea typeface="仿宋" panose="02010609060101010101" pitchFamily="49" charset="-122"/>
            </a:endParaRPr>
          </a:p>
          <a:p>
            <a:pPr>
              <a:lnSpc>
                <a:spcPct val="150000"/>
              </a:lnSpc>
            </a:pPr>
            <a:r>
              <a:rPr lang="zh-CN" altLang="en-US" sz="2600" b="1" dirty="0">
                <a:solidFill>
                  <a:srgbClr val="FFFFFF"/>
                </a:solidFill>
                <a:latin typeface="仿宋" panose="02010609060101010101" pitchFamily="49" charset="-122"/>
                <a:ea typeface="仿宋" panose="02010609060101010101" pitchFamily="49" charset="-122"/>
              </a:rPr>
              <a:t>信息尽可能全面，特别应报告可能发生的风险损失。</a:t>
            </a:r>
            <a:endParaRPr lang="zh-CN" altLang="en-US" sz="2600" b="1" i="1" dirty="0">
              <a:solidFill>
                <a:srgbClr val="FFFFFF"/>
              </a:solidFill>
              <a:latin typeface="仿宋" panose="02010609060101010101" pitchFamily="49" charset="-122"/>
              <a:ea typeface="仿宋" panose="02010609060101010101" pitchFamily="49" charset="-122"/>
            </a:endParaRPr>
          </a:p>
        </p:txBody>
      </p:sp>
      <p:sp>
        <p:nvSpPr>
          <p:cNvPr id="90121" name="Rectangle 21"/>
          <p:cNvSpPr/>
          <p:nvPr/>
        </p:nvSpPr>
        <p:spPr>
          <a:xfrm>
            <a:off x="2971800" y="226695"/>
            <a:ext cx="6086475" cy="645160"/>
          </a:xfrm>
          <a:prstGeom prst="rect">
            <a:avLst/>
          </a:prstGeom>
          <a:noFill/>
          <a:ln w="9525">
            <a:noFill/>
          </a:ln>
        </p:spPr>
        <p:txBody>
          <a:bodyPr anchor="ctr" anchorCtr="0">
            <a:spAutoFit/>
          </a:bodyPr>
          <a:p>
            <a:r>
              <a:rPr lang="en-US" altLang="zh-CN" sz="3600" b="1" dirty="0">
                <a:solidFill>
                  <a:srgbClr val="FFFFFF"/>
                </a:solidFill>
                <a:latin typeface="Arial" panose="020B0604020202020204" pitchFamily="34" charset="0"/>
                <a:ea typeface="黑体" panose="02010609060101010101" pitchFamily="49" charset="-122"/>
              </a:rPr>
              <a:t>7.</a:t>
            </a:r>
            <a:r>
              <a:rPr lang="zh-CN" altLang="en-US" sz="3600" b="1" dirty="0">
                <a:solidFill>
                  <a:srgbClr val="FFFFFF"/>
                </a:solidFill>
                <a:latin typeface="Arial" panose="020B0604020202020204" pitchFamily="34" charset="0"/>
                <a:ea typeface="黑体" panose="02010609060101010101" pitchFamily="49" charset="-122"/>
              </a:rPr>
              <a:t>谨慎性</a:t>
            </a:r>
            <a:endParaRPr lang="en-US" altLang="zh-CN" sz="3600" b="1" dirty="0">
              <a:solidFill>
                <a:srgbClr val="FFFFFF"/>
              </a:solidFill>
              <a:latin typeface="Arial" panose="020B0604020202020204" pitchFamily="34" charset="0"/>
              <a:ea typeface="黑体" panose="02010609060101010101" pitchFamily="49" charset="-122"/>
            </a:endParaRPr>
          </a:p>
        </p:txBody>
      </p:sp>
      <p:sp>
        <p:nvSpPr>
          <p:cNvPr id="88087" name="Rectangle 23"/>
          <p:cNvSpPr/>
          <p:nvPr/>
        </p:nvSpPr>
        <p:spPr>
          <a:xfrm>
            <a:off x="1703388" y="4389438"/>
            <a:ext cx="1693862" cy="1599565"/>
          </a:xfrm>
          <a:prstGeom prst="rect">
            <a:avLst/>
          </a:prstGeom>
          <a:noFill/>
          <a:ln w="9525">
            <a:noFill/>
          </a:ln>
        </p:spPr>
        <p:txBody>
          <a:bodyPr anchor="t" anchorCtr="0">
            <a:spAutoFit/>
          </a:bodyPr>
          <a:p>
            <a:pPr>
              <a:lnSpc>
                <a:spcPct val="150000"/>
              </a:lnSpc>
              <a:spcBef>
                <a:spcPct val="50000"/>
              </a:spcBef>
              <a:buClr>
                <a:srgbClr val="0000FF"/>
              </a:buClr>
              <a:buFont typeface="Wingdings" panose="05000000000000000000" pitchFamily="2" charset="2"/>
              <a:buChar char="l"/>
            </a:pPr>
            <a:r>
              <a:rPr lang="zh-CN" altLang="en-US" sz="2800" b="1" dirty="0">
                <a:solidFill>
                  <a:srgbClr val="0000FF"/>
                </a:solidFill>
                <a:latin typeface="仿宋" panose="02010609060101010101" pitchFamily="49" charset="-122"/>
                <a:ea typeface="仿宋" panose="02010609060101010101" pitchFamily="49" charset="-122"/>
              </a:rPr>
              <a:t>确认：</a:t>
            </a:r>
            <a:endParaRPr lang="en-US" altLang="zh-CN" sz="2800" b="1" dirty="0">
              <a:solidFill>
                <a:srgbClr val="0000FF"/>
              </a:solidFill>
              <a:latin typeface="仿宋" panose="02010609060101010101" pitchFamily="49" charset="-122"/>
              <a:ea typeface="仿宋" panose="02010609060101010101" pitchFamily="49" charset="-122"/>
            </a:endParaRPr>
          </a:p>
          <a:p>
            <a:pPr>
              <a:lnSpc>
                <a:spcPct val="150000"/>
              </a:lnSpc>
              <a:spcBef>
                <a:spcPct val="50000"/>
              </a:spcBef>
              <a:buClr>
                <a:srgbClr val="0000FF"/>
              </a:buClr>
            </a:pPr>
            <a:r>
              <a:rPr lang="zh-CN" altLang="en-US" sz="2800" b="1" dirty="0">
                <a:solidFill>
                  <a:srgbClr val="0000FF"/>
                </a:solidFill>
                <a:latin typeface="仿宋" panose="02010609060101010101" pitchFamily="49" charset="-122"/>
                <a:ea typeface="仿宋" panose="02010609060101010101" pitchFamily="49" charset="-122"/>
              </a:rPr>
              <a:t>稳妥合理</a:t>
            </a:r>
            <a:endParaRPr lang="zh-CN" altLang="en-US" sz="2800" b="1" dirty="0">
              <a:solidFill>
                <a:srgbClr val="0000FF"/>
              </a:solidFill>
              <a:latin typeface="仿宋" panose="02010609060101010101" pitchFamily="49" charset="-122"/>
              <a:ea typeface="仿宋" panose="02010609060101010101" pitchFamily="49" charset="-122"/>
            </a:endParaRPr>
          </a:p>
        </p:txBody>
      </p:sp>
      <p:sp>
        <p:nvSpPr>
          <p:cNvPr id="90123" name="Rectangle 6"/>
          <p:cNvSpPr txBox="1"/>
          <p:nvPr/>
        </p:nvSpPr>
        <p:spPr>
          <a:xfrm>
            <a:off x="838200" y="332740"/>
            <a:ext cx="10563225" cy="676275"/>
          </a:xfrm>
          <a:prstGeom prst="rect">
            <a:avLst/>
          </a:prstGeom>
          <a:noFill/>
          <a:ln w="9525">
            <a:noFill/>
          </a:ln>
        </p:spPr>
        <p:txBody>
          <a:bodyPr anchor="t" anchorCtr="0"/>
          <a:p>
            <a:pPr algn="ctr"/>
            <a:r>
              <a:rPr lang="zh-CN" altLang="en-US" sz="3000" b="1" dirty="0">
                <a:solidFill>
                  <a:srgbClr val="FF0000"/>
                </a:solidFill>
                <a:latin typeface="Verdana" panose="020B0604030504040204" pitchFamily="34" charset="0"/>
                <a:ea typeface="黑体" panose="02010609060101010101" pitchFamily="49" charset="-122"/>
              </a:rPr>
              <a:t>第四节</a:t>
            </a:r>
            <a:r>
              <a:rPr lang="en-US" altLang="zh-CN" sz="3000" b="1" dirty="0">
                <a:solidFill>
                  <a:srgbClr val="FF0000"/>
                </a:solidFill>
                <a:latin typeface="Verdana" panose="020B0604030504040204" pitchFamily="34" charset="0"/>
                <a:ea typeface="黑体" panose="02010609060101010101" pitchFamily="49" charset="-122"/>
              </a:rPr>
              <a:t> </a:t>
            </a:r>
            <a:r>
              <a:rPr lang="zh-CN" altLang="en-US" sz="3000" b="1" dirty="0">
                <a:solidFill>
                  <a:srgbClr val="FF0000"/>
                </a:solidFill>
                <a:latin typeface="Verdana" panose="020B0604030504040204" pitchFamily="34" charset="0"/>
                <a:ea typeface="黑体" panose="02010609060101010101" pitchFamily="49" charset="-122"/>
              </a:rPr>
              <a:t>会计信息质量要求</a:t>
            </a:r>
            <a:endParaRPr lang="zh-CN" altLang="en-US" sz="3000" b="1" dirty="0">
              <a:solidFill>
                <a:srgbClr val="FF0000"/>
              </a:solidFill>
              <a:latin typeface="Verdana" panose="020B0604030504040204" pitchFamily="34" charset="0"/>
              <a:ea typeface="黑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8073"/>
                                        </p:tgtEl>
                                        <p:attrNameLst>
                                          <p:attrName>style.visibility</p:attrName>
                                        </p:attrNameLst>
                                      </p:cBhvr>
                                      <p:to>
                                        <p:strVal val="visible"/>
                                      </p:to>
                                    </p:set>
                                    <p:animEffect transition="in" filter="blinds(horizontal)">
                                      <p:cBhvr>
                                        <p:cTn id="10" dur="500"/>
                                        <p:tgtEl>
                                          <p:spTgt spid="8807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8076"/>
                                        </p:tgtEl>
                                        <p:attrNameLst>
                                          <p:attrName>style.visibility</p:attrName>
                                        </p:attrNameLst>
                                      </p:cBhvr>
                                      <p:to>
                                        <p:strVal val="visible"/>
                                      </p:to>
                                    </p:set>
                                    <p:animEffect transition="in" filter="blinds(horizontal)">
                                      <p:cBhvr>
                                        <p:cTn id="13" dur="500"/>
                                        <p:tgtEl>
                                          <p:spTgt spid="88076"/>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88079"/>
                                        </p:tgtEl>
                                        <p:attrNameLst>
                                          <p:attrName>style.visibility</p:attrName>
                                        </p:attrNameLst>
                                      </p:cBhvr>
                                      <p:to>
                                        <p:strVal val="visible"/>
                                      </p:to>
                                    </p:set>
                                    <p:animEffect transition="in" filter="blinds(horizontal)">
                                      <p:cBhvr>
                                        <p:cTn id="16" dur="500"/>
                                        <p:tgtEl>
                                          <p:spTgt spid="88079"/>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88087"/>
                                        </p:tgtEl>
                                        <p:attrNameLst>
                                          <p:attrName>style.visibility</p:attrName>
                                        </p:attrNameLst>
                                      </p:cBhvr>
                                      <p:to>
                                        <p:strVal val="visible"/>
                                      </p:to>
                                    </p:set>
                                    <p:animEffect transition="in" filter="blinds(horizontal)">
                                      <p:cBhvr>
                                        <p:cTn id="19" dur="500"/>
                                        <p:tgtEl>
                                          <p:spTgt spid="880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73" grpId="0" bldLvl="0" animBg="1"/>
      <p:bldP spid="88076" grpId="0" bldLvl="0" animBg="1"/>
      <p:bldP spid="88079" grpId="0" bldLvl="0" animBg="1"/>
      <p:bldP spid="8808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Group 4"/>
          <p:cNvGrpSpPr/>
          <p:nvPr/>
        </p:nvGrpSpPr>
        <p:grpSpPr>
          <a:xfrm>
            <a:off x="3810000" y="3413125"/>
            <a:ext cx="5181600" cy="357188"/>
            <a:chOff x="1429" y="1706"/>
            <a:chExt cx="2693" cy="984"/>
          </a:xfrm>
        </p:grpSpPr>
        <p:sp>
          <p:nvSpPr>
            <p:cNvPr id="74763" name="未知"/>
            <p:cNvSpPr/>
            <p:nvPr/>
          </p:nvSpPr>
          <p:spPr bwMode="auto">
            <a:xfrm>
              <a:off x="2925" y="1754"/>
              <a:ext cx="1197" cy="866"/>
            </a:xfrm>
            <a:custGeom>
              <a:avLst/>
              <a:gdLst>
                <a:gd name="T0" fmla="*/ 0 w 735"/>
                <a:gd name="T1" fmla="*/ 0 h 532"/>
                <a:gd name="T2" fmla="*/ 7127 w 735"/>
                <a:gd name="T3" fmla="*/ 3783 h 532"/>
                <a:gd name="T4" fmla="*/ 10768 w 735"/>
                <a:gd name="T5" fmla="*/ 3783 h 532"/>
                <a:gd name="T6" fmla="*/ 11882 w 735"/>
                <a:gd name="T7" fmla="*/ 4669 h 532"/>
                <a:gd name="T8" fmla="*/ 11921 w 735"/>
                <a:gd name="T9" fmla="*/ 7528 h 532"/>
                <a:gd name="T10" fmla="*/ 11157 w 735"/>
                <a:gd name="T11" fmla="*/ 7498 h 532"/>
                <a:gd name="T12" fmla="*/ 12486 w 735"/>
                <a:gd name="T13" fmla="*/ 9967 h 532"/>
                <a:gd name="T14" fmla="*/ 13709 w 735"/>
                <a:gd name="T15" fmla="*/ 7528 h 532"/>
                <a:gd name="T16" fmla="*/ 12980 w 735"/>
                <a:gd name="T17" fmla="*/ 7528 h 532"/>
                <a:gd name="T18" fmla="*/ 12946 w 735"/>
                <a:gd name="T19" fmla="*/ 4234 h 532"/>
                <a:gd name="T20" fmla="*/ 11485 w 735"/>
                <a:gd name="T21" fmla="*/ 2810 h 532"/>
                <a:gd name="T22" fmla="*/ 6254 w 735"/>
                <a:gd name="T23" fmla="*/ 2792 h 532"/>
                <a:gd name="T24" fmla="*/ 1278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folHlink">
                    <a:alpha val="0"/>
                  </a:schemeClr>
                </a:gs>
                <a:gs pos="100000">
                  <a:srgbClr val="36058D"/>
                </a:gs>
              </a:gsLst>
              <a:lin ang="5400000" scaled="1"/>
            </a:gra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4764" name="未知"/>
            <p:cNvSpPr/>
            <p:nvPr/>
          </p:nvSpPr>
          <p:spPr bwMode="auto">
            <a:xfrm>
              <a:off x="2608" y="1706"/>
              <a:ext cx="231" cy="984"/>
            </a:xfrm>
            <a:custGeom>
              <a:avLst/>
              <a:gdLst>
                <a:gd name="T0" fmla="*/ 685 w 142"/>
                <a:gd name="T1" fmla="*/ 21 h 604"/>
                <a:gd name="T2" fmla="*/ 836 w 142"/>
                <a:gd name="T3" fmla="*/ 8825 h 604"/>
                <a:gd name="T4" fmla="*/ 0 w 142"/>
                <a:gd name="T5" fmla="*/ 8859 h 604"/>
                <a:gd name="T6" fmla="*/ 1331 w 142"/>
                <a:gd name="T7" fmla="*/ 11293 h 604"/>
                <a:gd name="T8" fmla="*/ 2635 w 142"/>
                <a:gd name="T9" fmla="*/ 8859 h 604"/>
                <a:gd name="T10" fmla="*/ 1855 w 142"/>
                <a:gd name="T11" fmla="*/ 8859 h 604"/>
                <a:gd name="T12" fmla="*/ 1833 w 142"/>
                <a:gd name="T13" fmla="*/ 0 h 604"/>
                <a:gd name="T14" fmla="*/ 685 w 142"/>
                <a:gd name="T15" fmla="*/ 21 h 60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gradFill rotWithShape="1">
              <a:gsLst>
                <a:gs pos="0">
                  <a:schemeClr val="folHlink">
                    <a:alpha val="0"/>
                  </a:schemeClr>
                </a:gs>
                <a:gs pos="100000">
                  <a:srgbClr val="36058D"/>
                </a:gs>
              </a:gsLst>
              <a:lin ang="5400000" scaled="1"/>
            </a:gra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4765" name="未知"/>
            <p:cNvSpPr/>
            <p:nvPr/>
          </p:nvSpPr>
          <p:spPr bwMode="auto">
            <a:xfrm flipH="1">
              <a:off x="1429" y="1754"/>
              <a:ext cx="1197" cy="866"/>
            </a:xfrm>
            <a:custGeom>
              <a:avLst/>
              <a:gdLst>
                <a:gd name="T0" fmla="*/ 0 w 735"/>
                <a:gd name="T1" fmla="*/ 0 h 532"/>
                <a:gd name="T2" fmla="*/ 7127 w 735"/>
                <a:gd name="T3" fmla="*/ 3783 h 532"/>
                <a:gd name="T4" fmla="*/ 10768 w 735"/>
                <a:gd name="T5" fmla="*/ 3783 h 532"/>
                <a:gd name="T6" fmla="*/ 11882 w 735"/>
                <a:gd name="T7" fmla="*/ 4669 h 532"/>
                <a:gd name="T8" fmla="*/ 11921 w 735"/>
                <a:gd name="T9" fmla="*/ 7528 h 532"/>
                <a:gd name="T10" fmla="*/ 11157 w 735"/>
                <a:gd name="T11" fmla="*/ 7498 h 532"/>
                <a:gd name="T12" fmla="*/ 12486 w 735"/>
                <a:gd name="T13" fmla="*/ 9967 h 532"/>
                <a:gd name="T14" fmla="*/ 13709 w 735"/>
                <a:gd name="T15" fmla="*/ 7528 h 532"/>
                <a:gd name="T16" fmla="*/ 12980 w 735"/>
                <a:gd name="T17" fmla="*/ 7528 h 532"/>
                <a:gd name="T18" fmla="*/ 12946 w 735"/>
                <a:gd name="T19" fmla="*/ 4234 h 532"/>
                <a:gd name="T20" fmla="*/ 11485 w 735"/>
                <a:gd name="T21" fmla="*/ 2810 h 532"/>
                <a:gd name="T22" fmla="*/ 6254 w 735"/>
                <a:gd name="T23" fmla="*/ 2792 h 532"/>
                <a:gd name="T24" fmla="*/ 1278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folHlink">
                    <a:alpha val="0"/>
                  </a:schemeClr>
                </a:gs>
                <a:gs pos="100000">
                  <a:srgbClr val="36058D"/>
                </a:gs>
              </a:gsLst>
              <a:lin ang="5400000" scaled="1"/>
            </a:gra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37219" name="AutoShape 8"/>
          <p:cNvSpPr>
            <a:spLocks noChangeArrowheads="1"/>
          </p:cNvSpPr>
          <p:nvPr/>
        </p:nvSpPr>
        <p:spPr bwMode="auto">
          <a:xfrm>
            <a:off x="839470" y="1251585"/>
            <a:ext cx="10589260" cy="2143125"/>
          </a:xfrm>
          <a:prstGeom prst="roundRect">
            <a:avLst>
              <a:gd name="adj" fmla="val 16667"/>
            </a:avLst>
          </a:prstGeom>
          <a:solidFill>
            <a:srgbClr val="FFFFFF"/>
          </a:solidFill>
          <a:ln w="28575">
            <a:solidFill>
              <a:schemeClr val="accent1"/>
            </a:solidFill>
            <a:round/>
          </a:ln>
          <a:effectLst>
            <a:outerShdw dist="35921" dir="2700000" algn="ctr" rotWithShape="0">
              <a:schemeClr val="bg2"/>
            </a:outerShdw>
          </a:effectLst>
        </p:spPr>
        <p:txBody>
          <a:bodyPr anchor="ct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rgbClr val="FF0000"/>
                </a:solidFill>
                <a:effectLst/>
                <a:uLnTx/>
                <a:uFillTx/>
                <a:latin typeface="+mn-ea"/>
                <a:ea typeface="+mn-ea"/>
                <a:cs typeface="+mn-cs"/>
              </a:rPr>
              <a:t>（八）及时性原则</a:t>
            </a:r>
            <a:r>
              <a:rPr kumimoji="0" lang="zh-CN" altLang="en-US" sz="3200" b="1" i="0" u="none" strike="noStrike" kern="1200" cap="none" spc="0" normalizeH="0" baseline="0" noProof="0" dirty="0">
                <a:ln>
                  <a:noFill/>
                </a:ln>
                <a:solidFill>
                  <a:schemeClr val="tx1"/>
                </a:solidFill>
                <a:effectLst/>
                <a:uLnTx/>
                <a:uFillTx/>
                <a:latin typeface="+mn-ea"/>
                <a:ea typeface="+mn-ea"/>
                <a:cs typeface="+mn-cs"/>
              </a:rPr>
              <a:t>：</a:t>
            </a:r>
            <a:r>
              <a:rPr kumimoji="0" lang="zh-CN" altLang="en-US" sz="32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企业对于已经发生的交易或者事项，应当</a:t>
            </a:r>
            <a:r>
              <a:rPr kumimoji="0" lang="zh-CN" altLang="en-US" sz="3200" b="1" i="0" u="none" strike="noStrike" kern="120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rPr>
              <a:t>及时</a:t>
            </a:r>
            <a:r>
              <a:rPr kumimoji="0" lang="zh-CN" altLang="en-US" sz="32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进行确认、计量和报告，</a:t>
            </a:r>
            <a:r>
              <a:rPr kumimoji="0" lang="zh-CN" altLang="en-US" sz="3200" b="1" i="0" u="none" strike="noStrike" kern="120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rPr>
              <a:t>不得提前或者延后</a:t>
            </a:r>
            <a:r>
              <a:rPr kumimoji="0" lang="zh-CN" altLang="en-US" sz="32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a:t>
            </a:r>
            <a:endParaRPr kumimoji="0" lang="zh-CN" altLang="en-US" sz="32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endParaRPr>
          </a:p>
        </p:txBody>
      </p:sp>
      <p:sp>
        <p:nvSpPr>
          <p:cNvPr id="91145" name="AutoShape 9"/>
          <p:cNvSpPr/>
          <p:nvPr/>
        </p:nvSpPr>
        <p:spPr>
          <a:xfrm>
            <a:off x="2667000" y="3779838"/>
            <a:ext cx="2370138" cy="1219200"/>
          </a:xfrm>
          <a:prstGeom prst="roundRect">
            <a:avLst>
              <a:gd name="adj" fmla="val 11921"/>
            </a:avLst>
          </a:prstGeom>
          <a:solidFill>
            <a:srgbClr val="0000FF"/>
          </a:solidFill>
          <a:ln w="25400" cap="flat" cmpd="sng">
            <a:solidFill>
              <a:srgbClr val="FFFFFF"/>
            </a:solidFill>
            <a:prstDash val="solid"/>
            <a:round/>
            <a:headEnd type="none" w="med" len="med"/>
            <a:tailEnd type="none" w="med" len="med"/>
          </a:ln>
          <a:effectLst>
            <a:outerShdw dist="53882" dir="2699999" algn="ctr" rotWithShape="0">
              <a:srgbClr val="000000">
                <a:alpha val="50000"/>
              </a:srgbClr>
            </a:outerShdw>
          </a:effectLst>
        </p:spPr>
        <p:txBody>
          <a:bodyPr wrap="none" anchor="ctr" anchorCtr="0"/>
          <a:p>
            <a:pPr algn="ctr">
              <a:spcBef>
                <a:spcPct val="50000"/>
              </a:spcBef>
              <a:buClr>
                <a:srgbClr val="FFFF66"/>
              </a:buClr>
              <a:buFont typeface="Wingdings" panose="05000000000000000000" pitchFamily="2" charset="2"/>
              <a:buChar char="l"/>
            </a:pPr>
            <a:r>
              <a:rPr lang="zh-CN" altLang="en-US" sz="2800" b="1" dirty="0">
                <a:solidFill>
                  <a:srgbClr val="FFFFFF"/>
                </a:solidFill>
                <a:latin typeface="黑体" panose="02010609060101010101" pitchFamily="49" charset="-122"/>
                <a:ea typeface="黑体" panose="02010609060101010101" pitchFamily="49" charset="-122"/>
              </a:rPr>
              <a:t>及时收集  </a:t>
            </a:r>
            <a:endParaRPr lang="zh-CN" altLang="en-US" sz="2800" b="1" dirty="0">
              <a:solidFill>
                <a:srgbClr val="FFFFFF"/>
              </a:solidFill>
              <a:latin typeface="黑体" panose="02010609060101010101" pitchFamily="49" charset="-122"/>
              <a:ea typeface="黑体" panose="02010609060101010101" pitchFamily="49" charset="-122"/>
            </a:endParaRPr>
          </a:p>
        </p:txBody>
      </p:sp>
      <p:sp>
        <p:nvSpPr>
          <p:cNvPr id="91146" name="未知"/>
          <p:cNvSpPr/>
          <p:nvPr/>
        </p:nvSpPr>
        <p:spPr bwMode="auto">
          <a:xfrm>
            <a:off x="2814638" y="3906838"/>
            <a:ext cx="461963" cy="406400"/>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48627"/>
                  <a:invGamma/>
                </a:schemeClr>
              </a:gs>
              <a:gs pos="50000">
                <a:schemeClr val="accent1">
                  <a:alpha val="0"/>
                </a:schemeClr>
              </a:gs>
              <a:gs pos="100000">
                <a:schemeClr val="accent1">
                  <a:gamma/>
                  <a:tint val="48627"/>
                  <a:invGamma/>
                </a:schemeClr>
              </a:gs>
            </a:gsLst>
            <a:lin ang="2700000" scaled="1"/>
          </a:gradFill>
          <a:ln>
            <a:noFill/>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91147" name="AutoShape 11"/>
          <p:cNvSpPr>
            <a:spLocks noChangeArrowheads="1"/>
          </p:cNvSpPr>
          <p:nvPr/>
        </p:nvSpPr>
        <p:spPr bwMode="auto">
          <a:xfrm>
            <a:off x="5197475" y="3779838"/>
            <a:ext cx="2371725" cy="1219200"/>
          </a:xfrm>
          <a:prstGeom prst="roundRect">
            <a:avLst>
              <a:gd name="adj" fmla="val 11921"/>
            </a:avLst>
          </a:prstGeom>
          <a:gradFill rotWithShape="1">
            <a:gsLst>
              <a:gs pos="0">
                <a:schemeClr val="accent2"/>
              </a:gs>
              <a:gs pos="100000">
                <a:schemeClr val="accent2">
                  <a:gamma/>
                  <a:shade val="69804"/>
                  <a:invGamma/>
                </a:schemeClr>
              </a:gs>
            </a:gsLst>
            <a:lin ang="5400000" scaled="1"/>
          </a:gradFill>
          <a:ln w="25400">
            <a:solidFill>
              <a:srgbClr val="FFFFFF"/>
            </a:solidFill>
            <a:round/>
          </a:ln>
          <a:effectLst>
            <a:outerShdw dist="53882" dir="2700000" algn="ctr" rotWithShape="0">
              <a:srgbClr val="000000">
                <a:alpha val="50000"/>
              </a:srgbClr>
            </a:outerShdw>
          </a:effectLst>
        </p:spPr>
        <p:txBody>
          <a:bodyPr anchor="ctr"/>
          <a:lstStyle/>
          <a:p>
            <a:pPr marL="0" marR="0" lvl="0" indent="0" algn="ctr" defTabSz="914400" rtl="0" eaLnBrk="1" fontAlgn="base" latinLnBrk="0" hangingPunct="1">
              <a:lnSpc>
                <a:spcPct val="100000"/>
              </a:lnSpc>
              <a:spcBef>
                <a:spcPct val="0"/>
              </a:spcBef>
              <a:spcAft>
                <a:spcPct val="0"/>
              </a:spcAft>
              <a:buClr>
                <a:srgbClr val="FFFF66"/>
              </a:buClr>
              <a:buSzTx/>
              <a:buFont typeface="Wingdings" panose="05000000000000000000" pitchFamily="2" charset="2"/>
              <a:buChar char="l"/>
              <a:defRPr/>
            </a:pPr>
            <a:r>
              <a:rPr kumimoji="0" lang="zh-CN" altLang="en-US"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及时加工</a:t>
            </a:r>
            <a:endParaRPr kumimoji="0" lang="zh-CN" altLang="en-US"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endParaRPr>
          </a:p>
        </p:txBody>
      </p:sp>
      <p:sp>
        <p:nvSpPr>
          <p:cNvPr id="91148" name="未知"/>
          <p:cNvSpPr/>
          <p:nvPr/>
        </p:nvSpPr>
        <p:spPr bwMode="auto">
          <a:xfrm>
            <a:off x="5346700" y="3906838"/>
            <a:ext cx="444500" cy="406400"/>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2">
                  <a:gamma/>
                  <a:tint val="48627"/>
                  <a:invGamma/>
                </a:schemeClr>
              </a:gs>
              <a:gs pos="50000">
                <a:schemeClr val="accent2">
                  <a:alpha val="0"/>
                </a:schemeClr>
              </a:gs>
              <a:gs pos="100000">
                <a:schemeClr val="accent2">
                  <a:gamma/>
                  <a:tint val="48627"/>
                  <a:invGamma/>
                </a:schemeClr>
              </a:gs>
            </a:gsLst>
            <a:lin ang="2700000" scaled="1"/>
          </a:gradFill>
          <a:ln>
            <a:noFill/>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91149" name="AutoShape 13"/>
          <p:cNvSpPr>
            <a:spLocks noChangeArrowheads="1"/>
          </p:cNvSpPr>
          <p:nvPr/>
        </p:nvSpPr>
        <p:spPr bwMode="auto">
          <a:xfrm>
            <a:off x="7764463" y="3794125"/>
            <a:ext cx="2370138" cy="1219200"/>
          </a:xfrm>
          <a:prstGeom prst="roundRect">
            <a:avLst>
              <a:gd name="adj" fmla="val 11921"/>
            </a:avLst>
          </a:prstGeom>
          <a:gradFill rotWithShape="1">
            <a:gsLst>
              <a:gs pos="0">
                <a:schemeClr val="hlink"/>
              </a:gs>
              <a:gs pos="100000">
                <a:schemeClr val="hlink">
                  <a:gamma/>
                  <a:shade val="69804"/>
                  <a:invGamma/>
                </a:schemeClr>
              </a:gs>
            </a:gsLst>
            <a:lin ang="5400000" scaled="1"/>
          </a:gradFill>
          <a:ln w="25400">
            <a:solidFill>
              <a:srgbClr val="FFFFFF"/>
            </a:solidFill>
            <a:round/>
          </a:ln>
          <a:effectLst>
            <a:outerShdw dist="53882" dir="2700000" algn="ctr" rotWithShape="0">
              <a:srgbClr val="000000">
                <a:alpha val="50000"/>
              </a:srgbClr>
            </a:outerShdw>
          </a:effectLst>
        </p:spPr>
        <p:txBody>
          <a:bodyPr anchor="ctr"/>
          <a:lstStyle/>
          <a:p>
            <a:pPr marL="0" marR="0" lvl="0" indent="0" algn="ctr" defTabSz="914400" rtl="0" eaLnBrk="1" fontAlgn="base" latinLnBrk="0" hangingPunct="1">
              <a:lnSpc>
                <a:spcPct val="100000"/>
              </a:lnSpc>
              <a:spcBef>
                <a:spcPct val="0"/>
              </a:spcBef>
              <a:spcAft>
                <a:spcPct val="0"/>
              </a:spcAft>
              <a:buClr>
                <a:srgbClr val="FFFF66"/>
              </a:buClr>
              <a:buSzTx/>
              <a:buFont typeface="Wingdings" panose="05000000000000000000" pitchFamily="2" charset="2"/>
              <a:buChar char="l"/>
              <a:defRPr/>
            </a:pPr>
            <a:r>
              <a:rPr kumimoji="0" lang="zh-CN" altLang="en-US"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及时传递     </a:t>
            </a:r>
            <a:endParaRPr kumimoji="0" lang="zh-CN" altLang="en-US" sz="2800" b="0" i="1"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endParaRPr>
          </a:p>
        </p:txBody>
      </p:sp>
      <p:sp>
        <p:nvSpPr>
          <p:cNvPr id="91150" name="未知"/>
          <p:cNvSpPr/>
          <p:nvPr/>
        </p:nvSpPr>
        <p:spPr bwMode="auto">
          <a:xfrm>
            <a:off x="7912100" y="3921125"/>
            <a:ext cx="393700" cy="392113"/>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8627"/>
                  <a:invGamma/>
                </a:schemeClr>
              </a:gs>
              <a:gs pos="50000">
                <a:schemeClr val="hlink">
                  <a:alpha val="0"/>
                </a:schemeClr>
              </a:gs>
              <a:gs pos="100000">
                <a:schemeClr val="hlink">
                  <a:gamma/>
                  <a:tint val="48627"/>
                  <a:invGamma/>
                </a:schemeClr>
              </a:gs>
            </a:gsLst>
            <a:lin ang="2700000" scaled="1"/>
          </a:gradFill>
          <a:ln>
            <a:noFill/>
          </a:ln>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mn-cs"/>
            </a:endParaRPr>
          </a:p>
        </p:txBody>
      </p:sp>
      <p:sp>
        <p:nvSpPr>
          <p:cNvPr id="94220" name="Rectangle 16"/>
          <p:cNvSpPr/>
          <p:nvPr/>
        </p:nvSpPr>
        <p:spPr>
          <a:xfrm>
            <a:off x="2971800" y="226695"/>
            <a:ext cx="6086475" cy="645160"/>
          </a:xfrm>
          <a:prstGeom prst="rect">
            <a:avLst/>
          </a:prstGeom>
          <a:noFill/>
          <a:ln w="9525">
            <a:noFill/>
          </a:ln>
        </p:spPr>
        <p:txBody>
          <a:bodyPr anchor="ctr" anchorCtr="0">
            <a:spAutoFit/>
          </a:bodyPr>
          <a:p>
            <a:r>
              <a:rPr lang="en-US" altLang="zh-CN" sz="3600" b="1" dirty="0">
                <a:solidFill>
                  <a:srgbClr val="FFFFFF"/>
                </a:solidFill>
                <a:latin typeface="Arial" panose="020B0604020202020204" pitchFamily="34" charset="0"/>
                <a:ea typeface="黑体" panose="02010609060101010101" pitchFamily="49" charset="-122"/>
              </a:rPr>
              <a:t>8.</a:t>
            </a:r>
            <a:r>
              <a:rPr lang="zh-CN" altLang="en-US" sz="3600" b="1" dirty="0">
                <a:solidFill>
                  <a:srgbClr val="FFFFFF"/>
                </a:solidFill>
                <a:latin typeface="Arial" panose="020B0604020202020204" pitchFamily="34" charset="0"/>
                <a:ea typeface="黑体" panose="02010609060101010101" pitchFamily="49" charset="-122"/>
              </a:rPr>
              <a:t>及时性</a:t>
            </a:r>
            <a:endParaRPr lang="en-US" altLang="zh-CN" sz="3600" b="1" dirty="0">
              <a:solidFill>
                <a:srgbClr val="FFFFFF"/>
              </a:solidFill>
              <a:latin typeface="Arial" panose="020B0604020202020204" pitchFamily="34" charset="0"/>
              <a:ea typeface="黑体" panose="02010609060101010101" pitchFamily="49" charset="-122"/>
            </a:endParaRPr>
          </a:p>
        </p:txBody>
      </p:sp>
      <p:sp>
        <p:nvSpPr>
          <p:cNvPr id="94221" name="Rectangle 5"/>
          <p:cNvSpPr txBox="1"/>
          <p:nvPr/>
        </p:nvSpPr>
        <p:spPr>
          <a:xfrm>
            <a:off x="767715" y="332740"/>
            <a:ext cx="10546080" cy="676275"/>
          </a:xfrm>
          <a:prstGeom prst="rect">
            <a:avLst/>
          </a:prstGeom>
          <a:noFill/>
          <a:ln w="9525">
            <a:noFill/>
          </a:ln>
        </p:spPr>
        <p:txBody>
          <a:bodyPr anchor="t" anchorCtr="0"/>
          <a:p>
            <a:pPr algn="ctr"/>
            <a:r>
              <a:rPr lang="zh-CN" altLang="en-US" sz="3200" b="1" dirty="0">
                <a:solidFill>
                  <a:srgbClr val="FF0000"/>
                </a:solidFill>
                <a:latin typeface="Verdana" panose="020B0604030504040204" pitchFamily="34" charset="0"/>
                <a:ea typeface="黑体" panose="02010609060101010101" pitchFamily="49" charset="-122"/>
              </a:rPr>
              <a:t>第四节</a:t>
            </a:r>
            <a:r>
              <a:rPr lang="en-US" altLang="zh-CN" sz="3200" b="1" dirty="0">
                <a:solidFill>
                  <a:srgbClr val="FF0000"/>
                </a:solidFill>
                <a:latin typeface="Verdana" panose="020B0604030504040204" pitchFamily="34" charset="0"/>
                <a:ea typeface="黑体" panose="02010609060101010101" pitchFamily="49" charset="-122"/>
              </a:rPr>
              <a:t> </a:t>
            </a:r>
            <a:r>
              <a:rPr lang="zh-CN" altLang="en-US" sz="3200" b="1" dirty="0">
                <a:solidFill>
                  <a:srgbClr val="FF0000"/>
                </a:solidFill>
                <a:latin typeface="Verdana" panose="020B0604030504040204" pitchFamily="34" charset="0"/>
                <a:ea typeface="黑体" panose="02010609060101010101" pitchFamily="49" charset="-122"/>
              </a:rPr>
              <a:t>会计信息质量要求</a:t>
            </a:r>
            <a:endParaRPr lang="zh-CN" altLang="en-US" sz="3200" b="1" dirty="0">
              <a:solidFill>
                <a:srgbClr val="FF0000"/>
              </a:solidFill>
              <a:latin typeface="Verdana" panose="020B0604030504040204" pitchFamily="34" charset="0"/>
              <a:ea typeface="黑体" panose="02010609060101010101" pitchFamily="49" charset="-122"/>
            </a:endParaRPr>
          </a:p>
        </p:txBody>
      </p:sp>
      <p:sp>
        <p:nvSpPr>
          <p:cNvPr id="128012" name="矩形 14"/>
          <p:cNvSpPr/>
          <p:nvPr/>
        </p:nvSpPr>
        <p:spPr>
          <a:xfrm>
            <a:off x="1666875" y="5162550"/>
            <a:ext cx="9119235" cy="1710690"/>
          </a:xfrm>
          <a:prstGeom prst="rect">
            <a:avLst/>
          </a:prstGeom>
          <a:solidFill>
            <a:schemeClr val="bg1"/>
          </a:solidFill>
          <a:ln w="38100" cap="flat" cmpd="sng">
            <a:solidFill>
              <a:srgbClr val="0000FF"/>
            </a:solidFill>
            <a:prstDash val="solid"/>
            <a:miter/>
            <a:headEnd type="none" w="med" len="med"/>
            <a:tailEnd type="none" w="med" len="med"/>
          </a:ln>
        </p:spPr>
        <p:txBody>
          <a:bodyPr wrap="square" anchor="t" anchorCtr="0">
            <a:spAutoFit/>
          </a:bodyPr>
          <a:p>
            <a:pPr>
              <a:lnSpc>
                <a:spcPct val="135000"/>
              </a:lnSpc>
              <a:buClr>
                <a:srgbClr val="0000FF"/>
              </a:buClr>
              <a:buFont typeface="Wingdings" panose="05000000000000000000" pitchFamily="2" charset="2"/>
              <a:buChar char="Ø"/>
            </a:pPr>
            <a:r>
              <a:rPr lang="zh-CN" altLang="en-US" sz="2600" b="1" dirty="0">
                <a:latin typeface="楷体" panose="02010609060101010101" pitchFamily="49" charset="-122"/>
                <a:ea typeface="楷体" panose="02010609060101010101" pitchFamily="49" charset="-122"/>
              </a:rPr>
              <a:t>竞争激烈，需及时收集、加工、传递会计信息做决策。</a:t>
            </a:r>
            <a:endParaRPr lang="en-US" altLang="zh-CN" sz="2600" b="1" dirty="0">
              <a:latin typeface="楷体" panose="02010609060101010101" pitchFamily="49" charset="-122"/>
              <a:ea typeface="楷体" panose="02010609060101010101" pitchFamily="49" charset="-122"/>
            </a:endParaRPr>
          </a:p>
          <a:p>
            <a:pPr>
              <a:lnSpc>
                <a:spcPct val="135000"/>
              </a:lnSpc>
              <a:buClr>
                <a:srgbClr val="0000FF"/>
              </a:buClr>
              <a:buFont typeface="Wingdings" panose="05000000000000000000" pitchFamily="2" charset="2"/>
              <a:buChar char="Ø"/>
            </a:pPr>
            <a:r>
              <a:rPr lang="zh-CN" altLang="en-US" sz="2600" b="1" dirty="0">
                <a:latin typeface="楷体" panose="02010609060101010101" pitchFamily="49" charset="-122"/>
                <a:ea typeface="楷体" panose="02010609060101010101" pitchFamily="49" charset="-122"/>
              </a:rPr>
              <a:t>不及时，可能失去相关性。及时，可能损坏可靠性。相关与可靠的难点在于如何最佳地满足决策需要。</a:t>
            </a:r>
            <a:endParaRPr lang="en-US" altLang="zh-CN" sz="2600" b="1" dirty="0">
              <a:latin typeface="楷体" panose="02010609060101010101" pitchFamily="49" charset="-122"/>
              <a:ea typeface="楷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1145"/>
                                        </p:tgtEl>
                                        <p:attrNameLst>
                                          <p:attrName>style.visibility</p:attrName>
                                        </p:attrNameLst>
                                      </p:cBhvr>
                                      <p:to>
                                        <p:strVal val="visible"/>
                                      </p:to>
                                    </p:set>
                                    <p:animEffect transition="in" filter="blinds(horizontal)">
                                      <p:cBhvr>
                                        <p:cTn id="10" dur="500"/>
                                        <p:tgtEl>
                                          <p:spTgt spid="91145"/>
                                        </p:tgtEl>
                                      </p:cBhvr>
                                    </p:animEffect>
                                  </p:childTnLst>
                                </p:cTn>
                              </p:par>
                              <p:par>
                                <p:cTn id="11" presetID="3" presetClass="entr" presetSubtype="10" fill="hold" nodeType="withEffect">
                                  <p:stCondLst>
                                    <p:cond delay="0"/>
                                  </p:stCondLst>
                                  <p:childTnLst>
                                    <p:set>
                                      <p:cBhvr>
                                        <p:cTn id="12" dur="1" fill="hold">
                                          <p:stCondLst>
                                            <p:cond delay="0"/>
                                          </p:stCondLst>
                                        </p:cTn>
                                        <p:tgtEl>
                                          <p:spTgt spid="91146"/>
                                        </p:tgtEl>
                                        <p:attrNameLst>
                                          <p:attrName>style.visibility</p:attrName>
                                        </p:attrNameLst>
                                      </p:cBhvr>
                                      <p:to>
                                        <p:strVal val="visible"/>
                                      </p:to>
                                    </p:set>
                                    <p:animEffect transition="in" filter="blinds(horizontal)">
                                      <p:cBhvr>
                                        <p:cTn id="13" dur="500"/>
                                        <p:tgtEl>
                                          <p:spTgt spid="91146"/>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91147"/>
                                        </p:tgtEl>
                                        <p:attrNameLst>
                                          <p:attrName>style.visibility</p:attrName>
                                        </p:attrNameLst>
                                      </p:cBhvr>
                                      <p:to>
                                        <p:strVal val="visible"/>
                                      </p:to>
                                    </p:set>
                                    <p:animEffect transition="in" filter="blinds(horizontal)">
                                      <p:cBhvr>
                                        <p:cTn id="16" dur="500"/>
                                        <p:tgtEl>
                                          <p:spTgt spid="91147"/>
                                        </p:tgtEl>
                                      </p:cBhvr>
                                    </p:animEffect>
                                  </p:childTnLst>
                                </p:cTn>
                              </p:par>
                              <p:par>
                                <p:cTn id="17" presetID="3" presetClass="entr" presetSubtype="10" fill="hold" nodeType="withEffect">
                                  <p:stCondLst>
                                    <p:cond delay="0"/>
                                  </p:stCondLst>
                                  <p:childTnLst>
                                    <p:set>
                                      <p:cBhvr>
                                        <p:cTn id="18" dur="1" fill="hold">
                                          <p:stCondLst>
                                            <p:cond delay="0"/>
                                          </p:stCondLst>
                                        </p:cTn>
                                        <p:tgtEl>
                                          <p:spTgt spid="91148"/>
                                        </p:tgtEl>
                                        <p:attrNameLst>
                                          <p:attrName>style.visibility</p:attrName>
                                        </p:attrNameLst>
                                      </p:cBhvr>
                                      <p:to>
                                        <p:strVal val="visible"/>
                                      </p:to>
                                    </p:set>
                                    <p:animEffect transition="in" filter="blinds(horizontal)">
                                      <p:cBhvr>
                                        <p:cTn id="19" dur="500"/>
                                        <p:tgtEl>
                                          <p:spTgt spid="91148"/>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91149"/>
                                        </p:tgtEl>
                                        <p:attrNameLst>
                                          <p:attrName>style.visibility</p:attrName>
                                        </p:attrNameLst>
                                      </p:cBhvr>
                                      <p:to>
                                        <p:strVal val="visible"/>
                                      </p:to>
                                    </p:set>
                                    <p:animEffect transition="in" filter="blinds(horizontal)">
                                      <p:cBhvr>
                                        <p:cTn id="22" dur="500"/>
                                        <p:tgtEl>
                                          <p:spTgt spid="91149"/>
                                        </p:tgtEl>
                                      </p:cBhvr>
                                    </p:animEffect>
                                  </p:childTnLst>
                                </p:cTn>
                              </p:par>
                              <p:par>
                                <p:cTn id="23" presetID="3" presetClass="entr" presetSubtype="10" fill="hold" nodeType="withEffect">
                                  <p:stCondLst>
                                    <p:cond delay="0"/>
                                  </p:stCondLst>
                                  <p:childTnLst>
                                    <p:set>
                                      <p:cBhvr>
                                        <p:cTn id="24" dur="1" fill="hold">
                                          <p:stCondLst>
                                            <p:cond delay="0"/>
                                          </p:stCondLst>
                                        </p:cTn>
                                        <p:tgtEl>
                                          <p:spTgt spid="91150"/>
                                        </p:tgtEl>
                                        <p:attrNameLst>
                                          <p:attrName>style.visibility</p:attrName>
                                        </p:attrNameLst>
                                      </p:cBhvr>
                                      <p:to>
                                        <p:strVal val="visible"/>
                                      </p:to>
                                    </p:set>
                                    <p:animEffect transition="in" filter="blinds(horizontal)">
                                      <p:cBhvr>
                                        <p:cTn id="25" dur="500"/>
                                        <p:tgtEl>
                                          <p:spTgt spid="91150"/>
                                        </p:tgtEl>
                                      </p:cBhvr>
                                    </p:animEffect>
                                  </p:childTnLst>
                                </p:cTn>
                              </p:par>
                            </p:childTnLst>
                          </p:cTn>
                        </p:par>
                        <p:par>
                          <p:cTn id="26" fill="hold">
                            <p:stCondLst>
                              <p:cond delay="500"/>
                            </p:stCondLst>
                            <p:childTnLst>
                              <p:par>
                                <p:cTn id="27" presetID="2" presetClass="entr" presetSubtype="4" fill="hold" grpId="0" nodeType="afterEffect">
                                  <p:stCondLst>
                                    <p:cond delay="0"/>
                                  </p:stCondLst>
                                  <p:childTnLst>
                                    <p:set>
                                      <p:cBhvr>
                                        <p:cTn id="28" dur="1" fill="hold">
                                          <p:stCondLst>
                                            <p:cond delay="0"/>
                                          </p:stCondLst>
                                        </p:cTn>
                                        <p:tgtEl>
                                          <p:spTgt spid="128012"/>
                                        </p:tgtEl>
                                        <p:attrNameLst>
                                          <p:attrName>style.visibility</p:attrName>
                                        </p:attrNameLst>
                                      </p:cBhvr>
                                      <p:to>
                                        <p:strVal val="visible"/>
                                      </p:to>
                                    </p:set>
                                    <p:anim calcmode="lin" valueType="num">
                                      <p:cBhvr>
                                        <p:cTn id="29" dur="500" fill="hold"/>
                                        <p:tgtEl>
                                          <p:spTgt spid="128012"/>
                                        </p:tgtEl>
                                        <p:attrNameLst>
                                          <p:attrName>ppt_x</p:attrName>
                                        </p:attrNameLst>
                                      </p:cBhvr>
                                      <p:tavLst>
                                        <p:tav tm="0">
                                          <p:val>
                                            <p:strVal val="#ppt_x"/>
                                          </p:val>
                                        </p:tav>
                                        <p:tav tm="100000">
                                          <p:val>
                                            <p:strVal val="#ppt_x"/>
                                          </p:val>
                                        </p:tav>
                                      </p:tavLst>
                                    </p:anim>
                                    <p:anim calcmode="lin" valueType="num">
                                      <p:cBhvr>
                                        <p:cTn id="30" dur="500" fill="hold"/>
                                        <p:tgtEl>
                                          <p:spTgt spid="1280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45" grpId="0" bldLvl="0" animBg="1"/>
      <p:bldP spid="91147" grpId="0" bldLvl="0" animBg="1"/>
      <p:bldP spid="91149" grpId="0" bldLvl="0" animBg="1"/>
      <p:bldP spid="128012"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7" name="页脚占位符 4"/>
          <p:cNvSpPr>
            <a:spLocks noGrp="1"/>
          </p:cNvSpPr>
          <p:nvPr>
            <p:ph type="ftr" sz="quarter" idx="11"/>
          </p:nvPr>
        </p:nvSpPr>
        <p:spPr>
          <a:xfrm>
            <a:off x="4367213" y="6459538"/>
            <a:ext cx="3457575" cy="327025"/>
          </a:xfrm>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29698"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Times New Roman" panose="02020603050405020304" pitchFamily="18" charset="0"/>
              </a:rPr>
              <a:t>第一节   会计的含义</a:t>
            </a:r>
            <a:endParaRPr lang="zh-CN" altLang="en-US" sz="3200" dirty="0">
              <a:solidFill>
                <a:srgbClr val="FF0000"/>
              </a:solidFill>
              <a:latin typeface="Times New Roman" panose="02020603050405020304" pitchFamily="18" charset="0"/>
            </a:endParaRPr>
          </a:p>
        </p:txBody>
      </p:sp>
      <p:sp>
        <p:nvSpPr>
          <p:cNvPr id="455683" name="Rectangle 3"/>
          <p:cNvSpPr>
            <a:spLocks noGrp="1" noChangeArrowheads="1"/>
          </p:cNvSpPr>
          <p:nvPr>
            <p:ph idx="1"/>
          </p:nvPr>
        </p:nvSpPr>
        <p:spPr>
          <a:xfrm>
            <a:off x="777240" y="1214755"/>
            <a:ext cx="10622280" cy="496887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en-US" altLang="zh-CN" sz="3200" b="1" i="0" u="none" strike="noStrike" kern="0" cap="none" spc="0" normalizeH="0" baseline="0" noProof="0" dirty="0">
                <a:ln>
                  <a:noFill/>
                </a:ln>
                <a:solidFill>
                  <a:srgbClr val="FF0000"/>
                </a:solidFill>
                <a:effectLst/>
                <a:uLnTx/>
                <a:uFillTx/>
                <a:latin typeface="+mn-ea"/>
                <a:ea typeface="+mn-ea"/>
                <a:cs typeface="+mn-cs"/>
              </a:rPr>
              <a:t>(</a:t>
            </a:r>
            <a:r>
              <a:rPr kumimoji="0" lang="zh-CN" altLang="en-US" sz="3200" b="1" i="0" u="none" strike="noStrike" kern="0" cap="none" spc="0" normalizeH="0" baseline="0" noProof="0" dirty="0">
                <a:ln>
                  <a:noFill/>
                </a:ln>
                <a:solidFill>
                  <a:srgbClr val="FF0000"/>
                </a:solidFill>
                <a:effectLst/>
                <a:uLnTx/>
                <a:uFillTx/>
                <a:latin typeface="+mn-ea"/>
                <a:ea typeface="+mn-ea"/>
                <a:cs typeface="+mn-cs"/>
              </a:rPr>
              <a:t>一</a:t>
            </a:r>
            <a:r>
              <a:rPr kumimoji="0" lang="en-US" altLang="zh-CN" sz="3200" b="1" i="0" u="none" strike="noStrike" kern="0" cap="none" spc="0" normalizeH="0" baseline="0" noProof="0" dirty="0">
                <a:ln>
                  <a:noFill/>
                </a:ln>
                <a:solidFill>
                  <a:srgbClr val="FF0000"/>
                </a:solidFill>
                <a:effectLst/>
                <a:uLnTx/>
                <a:uFillTx/>
                <a:latin typeface="+mn-ea"/>
                <a:ea typeface="+mn-ea"/>
                <a:cs typeface="+mn-cs"/>
              </a:rPr>
              <a:t>)</a:t>
            </a:r>
            <a:r>
              <a:rPr kumimoji="0" lang="zh-CN" altLang="en-US" sz="3200" b="1" i="0" u="none" strike="noStrike" kern="0" cap="none" spc="0" normalizeH="0" baseline="0" noProof="0" dirty="0">
                <a:ln>
                  <a:noFill/>
                </a:ln>
                <a:solidFill>
                  <a:srgbClr val="FF0000"/>
                </a:solidFill>
                <a:effectLst/>
                <a:uLnTx/>
                <a:uFillTx/>
                <a:latin typeface="+mn-ea"/>
                <a:ea typeface="+mn-ea"/>
                <a:cs typeface="+mn-cs"/>
              </a:rPr>
              <a:t>古代会计阶段：</a:t>
            </a: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我国“会计”一词最早于</a:t>
            </a:r>
            <a:r>
              <a:rPr kumimoji="0" lang="zh-CN" altLang="en-US" sz="32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西周</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3200" b="1" i="0" u="none" strike="noStrike" kern="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ea"/>
              </a:rPr>
              <a:t>司会</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”主管王朝财政经济收支核算。类似会计行政负责人。 </a:t>
            </a: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200" b="1" i="0" u="none" strike="noStrike" kern="0" cap="none" spc="0" normalizeH="0" baseline="0" noProof="0" dirty="0">
                <a:ln>
                  <a:noFill/>
                </a:ln>
                <a:solidFill>
                  <a:srgbClr val="0033CC"/>
                </a:solidFill>
                <a:effectLst/>
                <a:uLnTx/>
                <a:uFillTx/>
                <a:latin typeface="楷体" panose="02010609060101010101" pitchFamily="49" charset="-122"/>
                <a:ea typeface="楷体" panose="02010609060101010101" pitchFamily="49" charset="-122"/>
                <a:cs typeface="+mn-ea"/>
              </a:rPr>
              <a:t>秦汉</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的“簿书”、</a:t>
            </a:r>
            <a:r>
              <a:rPr kumimoji="0" lang="zh-CN" altLang="en-US" sz="3200" b="1" i="0" u="none" strike="noStrike" kern="0" cap="none" spc="0" normalizeH="0" baseline="0" noProof="0" dirty="0">
                <a:ln>
                  <a:noFill/>
                </a:ln>
                <a:solidFill>
                  <a:srgbClr val="0033CC"/>
                </a:solidFill>
                <a:effectLst/>
                <a:uLnTx/>
                <a:uFillTx/>
                <a:latin typeface="楷体" panose="02010609060101010101" pitchFamily="49" charset="-122"/>
                <a:ea typeface="楷体" panose="02010609060101010101" pitchFamily="49" charset="-122"/>
                <a:cs typeface="+mn-ea"/>
              </a:rPr>
              <a:t>南北朝</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的“账簿”，均为现代会计账簿的雏形。 </a:t>
            </a: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55683">
                                            <p:txEl>
                                              <p:charRg st="19" end="62"/>
                                            </p:txEl>
                                          </p:spTgt>
                                        </p:tgtEl>
                                        <p:attrNameLst>
                                          <p:attrName>style.visibility</p:attrName>
                                        </p:attrNameLst>
                                      </p:cBhvr>
                                      <p:to>
                                        <p:strVal val="visible"/>
                                      </p:to>
                                    </p:set>
                                    <p:anim calcmode="lin" valueType="num">
                                      <p:cBhvr additive="base">
                                        <p:cTn id="7" dur="500" fill="hold"/>
                                        <p:tgtEl>
                                          <p:spTgt spid="455683">
                                            <p:txEl>
                                              <p:charRg st="19" end="6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55683">
                                            <p:txEl>
                                              <p:charRg st="19" end="6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55683">
                                            <p:txEl>
                                              <p:charRg st="62" end="93"/>
                                            </p:txEl>
                                          </p:spTgt>
                                        </p:tgtEl>
                                        <p:attrNameLst>
                                          <p:attrName>style.visibility</p:attrName>
                                        </p:attrNameLst>
                                      </p:cBhvr>
                                      <p:to>
                                        <p:strVal val="visible"/>
                                      </p:to>
                                    </p:set>
                                    <p:anim calcmode="lin" valueType="num">
                                      <p:cBhvr additive="base">
                                        <p:cTn id="13" dur="500" fill="hold"/>
                                        <p:tgtEl>
                                          <p:spTgt spid="455683">
                                            <p:txEl>
                                              <p:charRg st="62" end="9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55683">
                                            <p:txEl>
                                              <p:charRg st="62" end="9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3"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11571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第五节  会计核算的基本程序与方法</a:t>
            </a:r>
            <a:endParaRPr lang="zh-CN" altLang="en-US" sz="3200" dirty="0">
              <a:solidFill>
                <a:srgbClr val="FF0000"/>
              </a:solidFill>
            </a:endParaRPr>
          </a:p>
        </p:txBody>
      </p:sp>
      <p:sp>
        <p:nvSpPr>
          <p:cNvPr id="137220" name="Rectangle 3"/>
          <p:cNvSpPr/>
          <p:nvPr>
            <p:ph idx="1"/>
          </p:nvPr>
        </p:nvSpPr>
        <p:spPr>
          <a:xfrm>
            <a:off x="809625" y="1113790"/>
            <a:ext cx="10983595" cy="5052060"/>
          </a:xfrm>
        </p:spPr>
        <p:txBody>
          <a:bodyPr vert="horz" wrap="square" lIns="91440" tIns="45720" rIns="91440" bIns="45720" anchor="t" anchorCtr="0"/>
          <a:p>
            <a:pPr algn="just" eaLnBrk="1" hangingPunct="1">
              <a:lnSpc>
                <a:spcPct val="150000"/>
              </a:lnSpc>
              <a:spcBef>
                <a:spcPct val="0"/>
              </a:spcBef>
              <a:buNone/>
            </a:pPr>
            <a:r>
              <a:rPr lang="zh-CN" altLang="en-US" sz="3200" dirty="0">
                <a:solidFill>
                  <a:srgbClr val="FF0000"/>
                </a:solidFill>
              </a:rPr>
              <a:t>一、会计核算的基本程序</a:t>
            </a:r>
            <a:endParaRPr lang="zh-CN" altLang="en-US" sz="3200" b="0" dirty="0"/>
          </a:p>
          <a:p>
            <a:pPr eaLnBrk="1" hangingPunct="1">
              <a:lnSpc>
                <a:spcPct val="150000"/>
              </a:lnSpc>
              <a:spcBef>
                <a:spcPct val="0"/>
              </a:spcBef>
              <a:buClr>
                <a:srgbClr val="FF0000"/>
              </a:buClr>
              <a:buFont typeface="Wingdings" panose="05000000000000000000" pitchFamily="2" charset="2"/>
              <a:buChar char="p"/>
            </a:pPr>
            <a:r>
              <a:rPr lang="zh-CN" altLang="en-US" sz="3200" dirty="0">
                <a:latin typeface="楷体" panose="02010609060101010101" pitchFamily="49" charset="-122"/>
                <a:ea typeface="楷体" panose="02010609060101010101" pitchFamily="49" charset="-122"/>
              </a:rPr>
              <a:t>指对经济业务进行加工、处理并形成最终会计信息的步骤。</a:t>
            </a:r>
            <a:endParaRPr lang="en-US" altLang="zh-CN" sz="3200" dirty="0">
              <a:latin typeface="楷体" panose="02010609060101010101" pitchFamily="49" charset="-122"/>
              <a:ea typeface="楷体" panose="02010609060101010101" pitchFamily="49" charset="-122"/>
            </a:endParaRPr>
          </a:p>
          <a:p>
            <a:pPr eaLnBrk="1" hangingPunct="1">
              <a:lnSpc>
                <a:spcPct val="150000"/>
              </a:lnSpc>
              <a:spcBef>
                <a:spcPct val="0"/>
              </a:spcBef>
              <a:buClr>
                <a:srgbClr val="FF0000"/>
              </a:buClr>
              <a:buFont typeface="Wingdings" panose="05000000000000000000" pitchFamily="2" charset="2"/>
              <a:buChar char="p"/>
            </a:pPr>
            <a:r>
              <a:rPr lang="zh-CN" altLang="en-US" sz="3200" dirty="0">
                <a:latin typeface="楷体" panose="02010609060101010101" pitchFamily="49" charset="-122"/>
                <a:ea typeface="楷体" panose="02010609060101010101" pitchFamily="49" charset="-122"/>
              </a:rPr>
              <a:t>包括：</a:t>
            </a:r>
            <a:endParaRPr lang="en-US" altLang="zh-CN" sz="3200" dirty="0">
              <a:latin typeface="楷体" panose="02010609060101010101" pitchFamily="49" charset="-122"/>
              <a:ea typeface="楷体" panose="02010609060101010101" pitchFamily="49" charset="-122"/>
            </a:endParaRPr>
          </a:p>
          <a:p>
            <a:pPr lvl="1" indent="-436245" eaLnBrk="1" hangingPunct="1">
              <a:lnSpc>
                <a:spcPct val="150000"/>
              </a:lnSpc>
              <a:spcBef>
                <a:spcPct val="0"/>
              </a:spcBef>
              <a:buFont typeface="Wingdings" panose="05000000000000000000" pitchFamily="2" charset="2"/>
              <a:buChar char="Ø"/>
            </a:pPr>
            <a:r>
              <a:rPr lang="zh-CN" altLang="en-US" sz="3100" dirty="0">
                <a:latin typeface="楷体" panose="02010609060101010101" pitchFamily="49" charset="-122"/>
                <a:ea typeface="楷体" panose="02010609060101010101" pitchFamily="49" charset="-122"/>
              </a:rPr>
              <a:t>会计确认、</a:t>
            </a:r>
            <a:endParaRPr lang="zh-CN" altLang="en-US" sz="3100" dirty="0">
              <a:latin typeface="楷体" panose="02010609060101010101" pitchFamily="49" charset="-122"/>
              <a:ea typeface="楷体" panose="02010609060101010101" pitchFamily="49" charset="-122"/>
            </a:endParaRPr>
          </a:p>
          <a:p>
            <a:pPr lvl="1" indent="-436245" eaLnBrk="1" hangingPunct="1">
              <a:lnSpc>
                <a:spcPct val="150000"/>
              </a:lnSpc>
              <a:spcBef>
                <a:spcPct val="0"/>
              </a:spcBef>
              <a:buFont typeface="Wingdings" panose="05000000000000000000" pitchFamily="2" charset="2"/>
              <a:buChar char="Ø"/>
            </a:pPr>
            <a:r>
              <a:rPr lang="zh-CN" altLang="en-US" sz="3100" dirty="0">
                <a:latin typeface="楷体" panose="02010609060101010101" pitchFamily="49" charset="-122"/>
                <a:ea typeface="楷体" panose="02010609060101010101" pitchFamily="49" charset="-122"/>
              </a:rPr>
              <a:t>会计计量、</a:t>
            </a:r>
            <a:endParaRPr lang="zh-CN" altLang="en-US" sz="3100" dirty="0">
              <a:latin typeface="楷体" panose="02010609060101010101" pitchFamily="49" charset="-122"/>
              <a:ea typeface="楷体" panose="02010609060101010101" pitchFamily="49" charset="-122"/>
            </a:endParaRPr>
          </a:p>
          <a:p>
            <a:pPr lvl="1" indent="-436245" eaLnBrk="1" hangingPunct="1">
              <a:lnSpc>
                <a:spcPct val="150000"/>
              </a:lnSpc>
              <a:spcBef>
                <a:spcPct val="0"/>
              </a:spcBef>
              <a:buFont typeface="Wingdings" panose="05000000000000000000" pitchFamily="2" charset="2"/>
              <a:buChar char="Ø"/>
            </a:pPr>
            <a:r>
              <a:rPr lang="zh-CN" altLang="en-US" sz="3100" dirty="0">
                <a:latin typeface="楷体" panose="02010609060101010101" pitchFamily="49" charset="-122"/>
                <a:ea typeface="楷体" panose="02010609060101010101" pitchFamily="49" charset="-122"/>
              </a:rPr>
              <a:t>会计</a:t>
            </a:r>
            <a:r>
              <a:rPr lang="zh-CN" altLang="da-DK" sz="3100" dirty="0">
                <a:latin typeface="楷体" panose="02010609060101010101" pitchFamily="49" charset="-122"/>
                <a:ea typeface="楷体" panose="02010609060101010101" pitchFamily="49" charset="-122"/>
              </a:rPr>
              <a:t>记录</a:t>
            </a:r>
            <a:r>
              <a:rPr lang="zh-CN" altLang="en-US" sz="3100" dirty="0">
                <a:latin typeface="楷体" panose="02010609060101010101" pitchFamily="49" charset="-122"/>
                <a:ea typeface="楷体" panose="02010609060101010101" pitchFamily="49" charset="-122"/>
              </a:rPr>
              <a:t>、</a:t>
            </a:r>
            <a:endParaRPr lang="zh-CN" altLang="en-US" sz="3100" dirty="0">
              <a:latin typeface="楷体" panose="02010609060101010101" pitchFamily="49" charset="-122"/>
              <a:ea typeface="楷体" panose="02010609060101010101" pitchFamily="49" charset="-122"/>
            </a:endParaRPr>
          </a:p>
          <a:p>
            <a:pPr lvl="1" indent="-436245" eaLnBrk="1" hangingPunct="1">
              <a:lnSpc>
                <a:spcPct val="150000"/>
              </a:lnSpc>
              <a:spcBef>
                <a:spcPct val="0"/>
              </a:spcBef>
              <a:buFont typeface="Wingdings" panose="05000000000000000000" pitchFamily="2" charset="2"/>
              <a:buChar char="Ø"/>
            </a:pPr>
            <a:r>
              <a:rPr lang="zh-CN" altLang="en-US" sz="3100" dirty="0">
                <a:latin typeface="楷体" panose="02010609060101010101" pitchFamily="49" charset="-122"/>
                <a:ea typeface="楷体" panose="02010609060101010101" pitchFamily="49" charset="-122"/>
              </a:rPr>
              <a:t>会计报告</a:t>
            </a:r>
            <a:endParaRPr lang="zh-CN" altLang="en-US" sz="31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7220">
                                            <p:txEl>
                                              <p:charRg st="39" end="4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7220">
                                            <p:txEl>
                                              <p:charRg st="43" end="6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7220">
                                            <p:txEl>
                                              <p:char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7220">
                                            <p:txEl>
                                              <p:char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7220">
                                            <p:txEl>
                                              <p:char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6737" name="页脚占位符 4"/>
          <p:cNvSpPr>
            <a:spLocks noGrp="1"/>
          </p:cNvSpPr>
          <p:nvPr>
            <p:ph type="ftr" sz="quarter" idx="11"/>
          </p:nvPr>
        </p:nvSpPr>
        <p:spPr>
          <a:xfrm>
            <a:off x="4367213" y="6388100"/>
            <a:ext cx="3457575" cy="327025"/>
          </a:xfrm>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116738" name="Rectangle 2"/>
          <p:cNvSpPr/>
          <p:nvPr/>
        </p:nvSpPr>
        <p:spPr>
          <a:xfrm>
            <a:off x="1524000" y="0"/>
            <a:ext cx="9144000" cy="260350"/>
          </a:xfrm>
          <a:prstGeom prst="rect">
            <a:avLst/>
          </a:prstGeom>
          <a:gradFill rotWithShape="1">
            <a:gsLst>
              <a:gs pos="0">
                <a:srgbClr val="003366"/>
              </a:gs>
              <a:gs pos="100000">
                <a:srgbClr val="E7ECF1">
                  <a:alpha val="0"/>
                </a:srgbClr>
              </a:gs>
            </a:gsLst>
            <a:lin ang="0" scaled="1"/>
            <a:tileRect/>
          </a:gradFill>
          <a:ln w="9525">
            <a:noFill/>
          </a:ln>
        </p:spPr>
        <p:txBody>
          <a:bodyPr wrap="none" anchor="ctr" anchorCtr="0"/>
          <a:p>
            <a:endParaRPr lang="zh-CN" altLang="en-US" dirty="0">
              <a:latin typeface="Arial" panose="020B0604020202020204" pitchFamily="34" charset="0"/>
              <a:ea typeface="宋体" panose="02010600030101010101" pitchFamily="2" charset="-122"/>
            </a:endParaRPr>
          </a:p>
        </p:txBody>
      </p:sp>
      <p:sp>
        <p:nvSpPr>
          <p:cNvPr id="116739" name="AutoShape 3"/>
          <p:cNvSpPr/>
          <p:nvPr/>
        </p:nvSpPr>
        <p:spPr>
          <a:xfrm>
            <a:off x="1524000" y="193675"/>
            <a:ext cx="171450" cy="180975"/>
          </a:xfrm>
          <a:prstGeom prst="roundRect">
            <a:avLst>
              <a:gd name="adj" fmla="val 16667"/>
            </a:avLst>
          </a:prstGeom>
          <a:solidFill>
            <a:srgbClr val="FF99FF">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99FF"/>
            </a:extrusionClr>
          </a:sp3d>
        </p:spPr>
        <p:txBody>
          <a:bodyPr wrap="none" anchor="ctr" anchorCtr="0">
            <a:flatTx/>
          </a:bodyPr>
          <a:p>
            <a:endParaRPr lang="zh-CN" altLang="en-US" dirty="0">
              <a:latin typeface="Arial" panose="020B0604020202020204" pitchFamily="34" charset="0"/>
              <a:ea typeface="宋体" panose="02010600030101010101" pitchFamily="2" charset="-122"/>
            </a:endParaRPr>
          </a:p>
        </p:txBody>
      </p:sp>
      <p:sp>
        <p:nvSpPr>
          <p:cNvPr id="116740" name="AutoShape 4"/>
          <p:cNvSpPr/>
          <p:nvPr/>
        </p:nvSpPr>
        <p:spPr>
          <a:xfrm>
            <a:off x="1676400" y="152400"/>
            <a:ext cx="171450" cy="180975"/>
          </a:xfrm>
          <a:prstGeom prst="roundRect">
            <a:avLst>
              <a:gd name="adj" fmla="val 16667"/>
            </a:avLst>
          </a:prstGeom>
          <a:solidFill>
            <a:srgbClr val="00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00FF00"/>
            </a:extrusionClr>
          </a:sp3d>
        </p:spPr>
        <p:txBody>
          <a:bodyPr wrap="none" anchor="ctr" anchorCtr="0">
            <a:flatTx/>
          </a:bodyPr>
          <a:p>
            <a:endParaRPr lang="zh-CN" altLang="en-US" dirty="0">
              <a:latin typeface="Arial" panose="020B0604020202020204" pitchFamily="34" charset="0"/>
              <a:ea typeface="宋体" panose="02010600030101010101" pitchFamily="2" charset="-122"/>
            </a:endParaRPr>
          </a:p>
        </p:txBody>
      </p:sp>
      <p:sp>
        <p:nvSpPr>
          <p:cNvPr id="116741" name="AutoShape 5"/>
          <p:cNvSpPr/>
          <p:nvPr/>
        </p:nvSpPr>
        <p:spPr>
          <a:xfrm>
            <a:off x="1601788" y="34925"/>
            <a:ext cx="171450" cy="180975"/>
          </a:xfrm>
          <a:prstGeom prst="roundRect">
            <a:avLst>
              <a:gd name="adj" fmla="val 16667"/>
            </a:avLst>
          </a:prstGeom>
          <a:solidFill>
            <a:srgbClr val="FFFF00">
              <a:alpha val="79999"/>
            </a:srgbClr>
          </a:solidFill>
          <a:ln w="9525"/>
          <a:scene3d>
            <a:camera prst="legacyObliqueTopRight">
              <a:rot lat="0" lon="0" rev="0"/>
            </a:camera>
            <a:lightRig rig="legacyFlat3" dir="b"/>
          </a:scene3d>
          <a:sp3d extrusionH="125400" prstMaterial="legacyMatte">
            <a:bevelT w="13500" h="13500" prst="angle"/>
            <a:bevelB w="13500" h="13500" prst="angle"/>
            <a:extrusionClr>
              <a:srgbClr val="FFFF00"/>
            </a:extrusionClr>
          </a:sp3d>
        </p:spPr>
        <p:txBody>
          <a:bodyPr wrap="none" anchor="ctr" anchorCtr="0">
            <a:flatTx/>
          </a:bodyPr>
          <a:p>
            <a:endParaRPr lang="zh-CN" altLang="en-US" dirty="0">
              <a:latin typeface="Arial" panose="020B0604020202020204" pitchFamily="34" charset="0"/>
              <a:ea typeface="宋体" panose="02010600030101010101" pitchFamily="2" charset="-122"/>
            </a:endParaRPr>
          </a:p>
        </p:txBody>
      </p:sp>
      <p:sp>
        <p:nvSpPr>
          <p:cNvPr id="116742" name="AutoShape 6"/>
          <p:cNvSpPr/>
          <p:nvPr/>
        </p:nvSpPr>
        <p:spPr>
          <a:xfrm>
            <a:off x="2927350" y="0"/>
            <a:ext cx="215900" cy="188913"/>
          </a:xfrm>
          <a:prstGeom prst="parallelogram">
            <a:avLst>
              <a:gd name="adj" fmla="val 28571"/>
            </a:avLst>
          </a:prstGeom>
          <a:solidFill>
            <a:srgbClr val="FF0066">
              <a:alpha val="70195"/>
            </a:srgbClr>
          </a:solidFill>
          <a:ln w="9525">
            <a:noFill/>
          </a:ln>
        </p:spPr>
        <p:txBody>
          <a:bodyPr wrap="none" anchor="ctr" anchorCtr="0"/>
          <a:p>
            <a:endParaRPr lang="zh-CN" altLang="en-US" dirty="0">
              <a:latin typeface="Arial" panose="020B0604020202020204" pitchFamily="34" charset="0"/>
              <a:ea typeface="宋体" panose="02010600030101010101" pitchFamily="2" charset="-122"/>
            </a:endParaRPr>
          </a:p>
        </p:txBody>
      </p:sp>
      <p:sp>
        <p:nvSpPr>
          <p:cNvPr id="116743" name="AutoShape 10"/>
          <p:cNvSpPr/>
          <p:nvPr/>
        </p:nvSpPr>
        <p:spPr>
          <a:xfrm>
            <a:off x="1882775" y="2109788"/>
            <a:ext cx="2819400" cy="457200"/>
          </a:xfrm>
          <a:prstGeom prst="roundRect">
            <a:avLst>
              <a:gd name="adj" fmla="val 9375"/>
            </a:avLst>
          </a:prstGeom>
          <a:solidFill>
            <a:srgbClr val="FFFFCC"/>
          </a:solidFill>
          <a:ln w="9525" cap="flat" cmpd="sng">
            <a:solidFill>
              <a:srgbClr val="3366FF"/>
            </a:solidFill>
            <a:prstDash val="solid"/>
            <a:round/>
            <a:headEnd type="none" w="med" len="med"/>
            <a:tailEnd type="none" w="med" len="med"/>
          </a:ln>
          <a:effectLst>
            <a:outerShdw dist="35921" dir="2699999" algn="ctr" rotWithShape="0">
              <a:srgbClr val="C4C4C4"/>
            </a:outerShdw>
          </a:effectLst>
        </p:spPr>
        <p:txBody>
          <a:bodyPr anchor="ctr" anchorCtr="0"/>
          <a:p>
            <a:pPr algn="ctr"/>
            <a:r>
              <a:rPr lang="zh-CN" altLang="en-US" sz="2800" b="1" dirty="0">
                <a:latin typeface="楷体" panose="02010609060101010101" pitchFamily="49" charset="-122"/>
                <a:ea typeface="楷体" panose="02010609060101010101" pitchFamily="49" charset="-122"/>
              </a:rPr>
              <a:t>会计确认</a:t>
            </a:r>
            <a:endParaRPr lang="zh-CN" altLang="en-US" sz="2800" b="1" dirty="0">
              <a:latin typeface="楷体" panose="02010609060101010101" pitchFamily="49" charset="-122"/>
              <a:ea typeface="楷体" panose="02010609060101010101" pitchFamily="49" charset="-122"/>
            </a:endParaRPr>
          </a:p>
        </p:txBody>
      </p:sp>
      <p:sp>
        <p:nvSpPr>
          <p:cNvPr id="116744" name="AutoShape 11"/>
          <p:cNvSpPr/>
          <p:nvPr/>
        </p:nvSpPr>
        <p:spPr>
          <a:xfrm>
            <a:off x="1882775" y="4329113"/>
            <a:ext cx="2819400" cy="457200"/>
          </a:xfrm>
          <a:prstGeom prst="roundRect">
            <a:avLst>
              <a:gd name="adj" fmla="val 14287"/>
            </a:avLst>
          </a:prstGeom>
          <a:noFill/>
          <a:ln w="25400" cap="flat" cmpd="sng">
            <a:solidFill>
              <a:srgbClr val="FF6699"/>
            </a:solidFill>
            <a:prstDash val="solid"/>
            <a:round/>
            <a:headEnd type="none" w="med" len="med"/>
            <a:tailEnd type="none" w="med" len="med"/>
          </a:ln>
          <a:effectLst>
            <a:outerShdw dist="35921" dir="2699999" algn="ctr" rotWithShape="0">
              <a:schemeClr val="bg2">
                <a:alpha val="50000"/>
              </a:schemeClr>
            </a:outerShdw>
          </a:effectLst>
        </p:spPr>
        <p:txBody>
          <a:bodyPr anchor="ctr" anchorCtr="0"/>
          <a:p>
            <a:pPr algn="ctr"/>
            <a:r>
              <a:rPr lang="zh-CN" altLang="en-US" sz="2800" b="1" dirty="0">
                <a:solidFill>
                  <a:srgbClr val="FF0000"/>
                </a:solidFill>
                <a:latin typeface="楷体" panose="02010609060101010101" pitchFamily="49" charset="-122"/>
                <a:ea typeface="楷体" panose="02010609060101010101" pitchFamily="49" charset="-122"/>
              </a:rPr>
              <a:t>会计记录</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16745" name="AutoShape 12"/>
          <p:cNvSpPr/>
          <p:nvPr/>
        </p:nvSpPr>
        <p:spPr>
          <a:xfrm>
            <a:off x="1882775" y="5400675"/>
            <a:ext cx="2819400" cy="457200"/>
          </a:xfrm>
          <a:prstGeom prst="roundRect">
            <a:avLst>
              <a:gd name="adj" fmla="val 11903"/>
            </a:avLst>
          </a:prstGeom>
          <a:solidFill>
            <a:schemeClr val="bg1"/>
          </a:solidFill>
          <a:ln w="12700" cap="flat" cmpd="sng">
            <a:solidFill>
              <a:srgbClr val="CC99FF"/>
            </a:solidFill>
            <a:prstDash val="solid"/>
            <a:round/>
            <a:headEnd type="none" w="med" len="med"/>
            <a:tailEnd type="none" w="med" len="med"/>
          </a:ln>
          <a:effectLst>
            <a:outerShdw dist="35921" dir="2699999" algn="ctr" rotWithShape="0">
              <a:schemeClr val="bg2">
                <a:alpha val="50000"/>
              </a:schemeClr>
            </a:outerShdw>
          </a:effectLst>
        </p:spPr>
        <p:txBody>
          <a:bodyPr anchor="ctr" anchorCtr="0"/>
          <a:p>
            <a:pPr algn="ctr"/>
            <a:r>
              <a:rPr lang="zh-CN" altLang="en-US" sz="2800" b="1" dirty="0">
                <a:latin typeface="楷体" panose="02010609060101010101" pitchFamily="49" charset="-122"/>
                <a:ea typeface="楷体" panose="02010609060101010101" pitchFamily="49" charset="-122"/>
              </a:rPr>
              <a:t>会计报告</a:t>
            </a:r>
            <a:endParaRPr lang="zh-CN" altLang="en-US" sz="2800" b="1" dirty="0">
              <a:latin typeface="楷体" panose="02010609060101010101" pitchFamily="49" charset="-122"/>
              <a:ea typeface="楷体" panose="02010609060101010101" pitchFamily="49" charset="-122"/>
            </a:endParaRPr>
          </a:p>
        </p:txBody>
      </p:sp>
      <p:sp>
        <p:nvSpPr>
          <p:cNvPr id="116746" name="Line 13"/>
          <p:cNvSpPr/>
          <p:nvPr/>
        </p:nvSpPr>
        <p:spPr>
          <a:xfrm>
            <a:off x="3178175" y="2566988"/>
            <a:ext cx="0" cy="609600"/>
          </a:xfrm>
          <a:prstGeom prst="line">
            <a:avLst/>
          </a:prstGeom>
          <a:ln w="38100" cap="flat" cmpd="sng">
            <a:solidFill>
              <a:srgbClr val="003366"/>
            </a:solidFill>
            <a:prstDash val="sysDot"/>
            <a:round/>
            <a:headEnd type="none" w="med" len="med"/>
            <a:tailEnd type="triangle" w="med" len="med"/>
          </a:ln>
        </p:spPr>
      </p:sp>
      <p:sp>
        <p:nvSpPr>
          <p:cNvPr id="116747" name="Line 14"/>
          <p:cNvSpPr/>
          <p:nvPr/>
        </p:nvSpPr>
        <p:spPr>
          <a:xfrm>
            <a:off x="3178175" y="3676650"/>
            <a:ext cx="0" cy="609600"/>
          </a:xfrm>
          <a:prstGeom prst="line">
            <a:avLst/>
          </a:prstGeom>
          <a:ln w="38100" cap="flat" cmpd="sng">
            <a:solidFill>
              <a:srgbClr val="003366"/>
            </a:solidFill>
            <a:prstDash val="sysDot"/>
            <a:round/>
            <a:headEnd type="none" w="med" len="med"/>
            <a:tailEnd type="triangle" w="med" len="med"/>
          </a:ln>
        </p:spPr>
      </p:sp>
      <p:sp>
        <p:nvSpPr>
          <p:cNvPr id="116748" name="Line 15"/>
          <p:cNvSpPr/>
          <p:nvPr/>
        </p:nvSpPr>
        <p:spPr>
          <a:xfrm>
            <a:off x="3178175" y="4819650"/>
            <a:ext cx="0" cy="609600"/>
          </a:xfrm>
          <a:prstGeom prst="line">
            <a:avLst/>
          </a:prstGeom>
          <a:ln w="38100" cap="flat" cmpd="sng">
            <a:solidFill>
              <a:srgbClr val="003366"/>
            </a:solidFill>
            <a:prstDash val="sysDot"/>
            <a:round/>
            <a:headEnd type="none" w="med" len="med"/>
            <a:tailEnd type="triangle" w="med" len="med"/>
          </a:ln>
        </p:spPr>
      </p:sp>
      <p:sp>
        <p:nvSpPr>
          <p:cNvPr id="116749" name="AutoShape 16"/>
          <p:cNvSpPr/>
          <p:nvPr/>
        </p:nvSpPr>
        <p:spPr>
          <a:xfrm>
            <a:off x="1882775" y="3219450"/>
            <a:ext cx="2819400" cy="457200"/>
          </a:xfrm>
          <a:prstGeom prst="roundRect">
            <a:avLst>
              <a:gd name="adj" fmla="val 9375"/>
            </a:avLst>
          </a:prstGeom>
          <a:noFill/>
          <a:ln w="38100" cap="flat" cmpd="sng">
            <a:solidFill>
              <a:srgbClr val="339966"/>
            </a:solidFill>
            <a:prstDash val="solid"/>
            <a:round/>
            <a:headEnd type="none" w="med" len="med"/>
            <a:tailEnd type="none" w="med" len="med"/>
          </a:ln>
          <a:effectLst>
            <a:outerShdw dist="35921" dir="2699999" algn="ctr" rotWithShape="0">
              <a:srgbClr val="C4C4C4"/>
            </a:outerShdw>
          </a:effectLst>
        </p:spPr>
        <p:txBody>
          <a:bodyPr anchor="ctr" anchorCtr="0"/>
          <a:p>
            <a:pPr algn="ctr"/>
            <a:r>
              <a:rPr lang="zh-CN" altLang="en-US" sz="2800" b="1" dirty="0">
                <a:solidFill>
                  <a:srgbClr val="002060"/>
                </a:solidFill>
                <a:latin typeface="楷体" panose="02010609060101010101" pitchFamily="49" charset="-122"/>
                <a:ea typeface="楷体" panose="02010609060101010101" pitchFamily="49" charset="-122"/>
              </a:rPr>
              <a:t>会计计量</a:t>
            </a:r>
            <a:endParaRPr lang="zh-CN" altLang="en-US" sz="2800" b="1" dirty="0">
              <a:solidFill>
                <a:srgbClr val="002060"/>
              </a:solidFill>
              <a:latin typeface="楷体" panose="02010609060101010101" pitchFamily="49" charset="-122"/>
              <a:ea typeface="楷体" panose="02010609060101010101" pitchFamily="49" charset="-122"/>
            </a:endParaRPr>
          </a:p>
        </p:txBody>
      </p:sp>
      <p:sp>
        <p:nvSpPr>
          <p:cNvPr id="644113" name="Line 17"/>
          <p:cNvSpPr/>
          <p:nvPr/>
        </p:nvSpPr>
        <p:spPr>
          <a:xfrm>
            <a:off x="4738688" y="2357438"/>
            <a:ext cx="642937" cy="0"/>
          </a:xfrm>
          <a:prstGeom prst="line">
            <a:avLst/>
          </a:prstGeom>
          <a:ln w="38100" cap="flat" cmpd="sng">
            <a:solidFill>
              <a:srgbClr val="808080"/>
            </a:solidFill>
            <a:prstDash val="sysDot"/>
            <a:round/>
            <a:headEnd type="none" w="med" len="med"/>
            <a:tailEnd type="triangle" w="med" len="med"/>
          </a:ln>
        </p:spPr>
      </p:sp>
      <p:sp>
        <p:nvSpPr>
          <p:cNvPr id="644114" name="Rectangle 18"/>
          <p:cNvSpPr/>
          <p:nvPr/>
        </p:nvSpPr>
        <p:spPr>
          <a:xfrm>
            <a:off x="5453063" y="1785938"/>
            <a:ext cx="5072062" cy="1071562"/>
          </a:xfrm>
          <a:prstGeom prst="rect">
            <a:avLst/>
          </a:prstGeom>
          <a:solidFill>
            <a:srgbClr val="FFFFCC"/>
          </a:solidFill>
          <a:ln w="25400" cap="flat" cmpd="sng">
            <a:solidFill>
              <a:srgbClr val="000000"/>
            </a:solidFill>
            <a:prstDash val="solid"/>
            <a:miter/>
            <a:headEnd type="none" w="med" len="med"/>
            <a:tailEnd type="none" w="med" len="med"/>
          </a:ln>
          <a:effectLst>
            <a:outerShdw dist="35921" dir="2699999" algn="ctr" rotWithShape="0">
              <a:schemeClr val="bg2"/>
            </a:outerShdw>
          </a:effectLst>
        </p:spPr>
        <p:txBody>
          <a:bodyPr wrap="none" anchor="ctr" anchorCtr="0"/>
          <a:p>
            <a:pPr>
              <a:lnSpc>
                <a:spcPct val="130000"/>
              </a:lnSpc>
            </a:pPr>
            <a:r>
              <a:rPr lang="en-US" altLang="zh-CN" sz="2800" b="1" dirty="0">
                <a:latin typeface="仿宋" panose="02010609060101010101" pitchFamily="49" charset="-122"/>
                <a:ea typeface="仿宋" panose="02010609060101010101" pitchFamily="49" charset="-122"/>
              </a:rPr>
              <a:t>  </a:t>
            </a:r>
            <a:r>
              <a:rPr lang="zh-CN" altLang="en-US" sz="2800" b="1" dirty="0">
                <a:latin typeface="仿宋" panose="02010609060101010101" pitchFamily="49" charset="-122"/>
                <a:ea typeface="仿宋" panose="02010609060101010101" pitchFamily="49" charset="-122"/>
              </a:rPr>
              <a:t>将某一项目作为会计要素记录</a:t>
            </a:r>
            <a:endParaRPr lang="en-US" altLang="zh-CN" sz="2800" b="1" dirty="0">
              <a:latin typeface="仿宋" panose="02010609060101010101" pitchFamily="49" charset="-122"/>
              <a:ea typeface="仿宋" panose="02010609060101010101" pitchFamily="49" charset="-122"/>
            </a:endParaRPr>
          </a:p>
          <a:p>
            <a:pPr>
              <a:lnSpc>
                <a:spcPct val="130000"/>
              </a:lnSpc>
            </a:pPr>
            <a:r>
              <a:rPr lang="zh-CN" altLang="en-US" sz="2800" b="1" dirty="0">
                <a:latin typeface="仿宋" panose="02010609060101010101" pitchFamily="49" charset="-122"/>
                <a:ea typeface="仿宋" panose="02010609060101010101" pitchFamily="49" charset="-122"/>
              </a:rPr>
              <a:t>和列入财务报表的过程。</a:t>
            </a:r>
            <a:endParaRPr lang="zh-CN" altLang="en-US" sz="2800" b="1" dirty="0">
              <a:latin typeface="仿宋" panose="02010609060101010101" pitchFamily="49" charset="-122"/>
              <a:ea typeface="仿宋" panose="02010609060101010101" pitchFamily="49" charset="-122"/>
            </a:endParaRPr>
          </a:p>
        </p:txBody>
      </p:sp>
      <p:sp>
        <p:nvSpPr>
          <p:cNvPr id="644115" name="Line 19"/>
          <p:cNvSpPr/>
          <p:nvPr/>
        </p:nvSpPr>
        <p:spPr>
          <a:xfrm>
            <a:off x="4738688" y="3424238"/>
            <a:ext cx="642937" cy="4762"/>
          </a:xfrm>
          <a:prstGeom prst="line">
            <a:avLst/>
          </a:prstGeom>
          <a:ln w="38100" cap="flat" cmpd="sng">
            <a:solidFill>
              <a:srgbClr val="808080"/>
            </a:solidFill>
            <a:prstDash val="sysDot"/>
            <a:round/>
            <a:headEnd type="none" w="med" len="med"/>
            <a:tailEnd type="triangle" w="med" len="med"/>
          </a:ln>
        </p:spPr>
      </p:sp>
      <p:sp>
        <p:nvSpPr>
          <p:cNvPr id="644116" name="Rectangle 20"/>
          <p:cNvSpPr/>
          <p:nvPr/>
        </p:nvSpPr>
        <p:spPr>
          <a:xfrm>
            <a:off x="5453063" y="2928938"/>
            <a:ext cx="5108575" cy="1028700"/>
          </a:xfrm>
          <a:prstGeom prst="rect">
            <a:avLst/>
          </a:prstGeom>
          <a:solidFill>
            <a:schemeClr val="bg1"/>
          </a:solidFill>
          <a:ln w="38100" cap="flat" cmpd="sng">
            <a:solidFill>
              <a:srgbClr val="339966"/>
            </a:solidFill>
            <a:prstDash val="solid"/>
            <a:miter/>
            <a:headEnd type="none" w="med" len="med"/>
            <a:tailEnd type="none" w="med" len="med"/>
          </a:ln>
          <a:effectLst>
            <a:outerShdw dist="35921" dir="2699999" algn="ctr" rotWithShape="0">
              <a:schemeClr val="bg2"/>
            </a:outerShdw>
          </a:effectLst>
        </p:spPr>
        <p:txBody>
          <a:bodyPr wrap="none" anchor="ctr" anchorCtr="0"/>
          <a:p>
            <a:pPr>
              <a:lnSpc>
                <a:spcPct val="130000"/>
              </a:lnSpc>
            </a:pPr>
            <a:r>
              <a:rPr lang="en-US" altLang="zh-CN" sz="2800" b="1" dirty="0">
                <a:solidFill>
                  <a:srgbClr val="002060"/>
                </a:solidFill>
                <a:latin typeface="仿宋" panose="02010609060101010101" pitchFamily="49" charset="-122"/>
                <a:ea typeface="仿宋" panose="02010609060101010101" pitchFamily="49" charset="-122"/>
              </a:rPr>
              <a:t>  </a:t>
            </a:r>
            <a:r>
              <a:rPr lang="zh-CN" altLang="en-US" sz="2800" b="1" dirty="0">
                <a:solidFill>
                  <a:srgbClr val="002060"/>
                </a:solidFill>
                <a:latin typeface="仿宋" panose="02010609060101010101" pitchFamily="49" charset="-122"/>
                <a:ea typeface="仿宋" panose="02010609060101010101" pitchFamily="49" charset="-122"/>
              </a:rPr>
              <a:t>解决会计要素记录和报表数量</a:t>
            </a:r>
            <a:endParaRPr lang="en-US" altLang="zh-CN" sz="2800" b="1" dirty="0">
              <a:solidFill>
                <a:srgbClr val="002060"/>
              </a:solidFill>
              <a:latin typeface="仿宋" panose="02010609060101010101" pitchFamily="49" charset="-122"/>
              <a:ea typeface="仿宋" panose="02010609060101010101" pitchFamily="49" charset="-122"/>
            </a:endParaRPr>
          </a:p>
          <a:p>
            <a:pPr>
              <a:lnSpc>
                <a:spcPct val="130000"/>
              </a:lnSpc>
            </a:pPr>
            <a:r>
              <a:rPr lang="zh-CN" altLang="en-US" sz="2800" b="1" dirty="0">
                <a:solidFill>
                  <a:srgbClr val="002060"/>
                </a:solidFill>
                <a:latin typeface="仿宋" panose="02010609060101010101" pitchFamily="49" charset="-122"/>
                <a:ea typeface="仿宋" panose="02010609060101010101" pitchFamily="49" charset="-122"/>
              </a:rPr>
              <a:t>描述的问题。</a:t>
            </a:r>
            <a:endParaRPr lang="zh-CN" altLang="en-US" sz="2800" b="1" dirty="0">
              <a:solidFill>
                <a:srgbClr val="002060"/>
              </a:solidFill>
              <a:latin typeface="仿宋" panose="02010609060101010101" pitchFamily="49" charset="-122"/>
              <a:ea typeface="仿宋" panose="02010609060101010101" pitchFamily="49" charset="-122"/>
            </a:endParaRPr>
          </a:p>
        </p:txBody>
      </p:sp>
      <p:sp>
        <p:nvSpPr>
          <p:cNvPr id="644117" name="Line 21"/>
          <p:cNvSpPr/>
          <p:nvPr/>
        </p:nvSpPr>
        <p:spPr>
          <a:xfrm flipV="1">
            <a:off x="4738688" y="4572000"/>
            <a:ext cx="642937" cy="4763"/>
          </a:xfrm>
          <a:prstGeom prst="line">
            <a:avLst/>
          </a:prstGeom>
          <a:ln w="38100" cap="flat" cmpd="sng">
            <a:solidFill>
              <a:srgbClr val="808080"/>
            </a:solidFill>
            <a:prstDash val="sysDot"/>
            <a:round/>
            <a:headEnd type="none" w="med" len="med"/>
            <a:tailEnd type="triangle" w="med" len="med"/>
          </a:ln>
        </p:spPr>
      </p:sp>
      <p:sp>
        <p:nvSpPr>
          <p:cNvPr id="644118" name="Rectangle 22"/>
          <p:cNvSpPr/>
          <p:nvPr/>
        </p:nvSpPr>
        <p:spPr>
          <a:xfrm>
            <a:off x="5453063" y="4043363"/>
            <a:ext cx="5108575" cy="1028700"/>
          </a:xfrm>
          <a:prstGeom prst="rect">
            <a:avLst/>
          </a:prstGeom>
          <a:noFill/>
          <a:ln w="25400" cap="flat" cmpd="sng">
            <a:solidFill>
              <a:srgbClr val="FF6699"/>
            </a:solidFill>
            <a:prstDash val="solid"/>
            <a:miter/>
            <a:headEnd type="none" w="med" len="med"/>
            <a:tailEnd type="none" w="med" len="med"/>
          </a:ln>
          <a:effectLst>
            <a:outerShdw dist="35921" dir="2699999" algn="ctr" rotWithShape="0">
              <a:schemeClr val="bg2"/>
            </a:outerShdw>
          </a:effectLst>
        </p:spPr>
        <p:txBody>
          <a:bodyPr wrap="none" anchor="ctr" anchorCtr="0"/>
          <a:p>
            <a:pPr>
              <a:lnSpc>
                <a:spcPct val="130000"/>
              </a:lnSpc>
            </a:pPr>
            <a:r>
              <a:rPr lang="zh-CN" altLang="en-US" sz="2800" b="1" dirty="0">
                <a:solidFill>
                  <a:srgbClr val="FF0000"/>
                </a:solidFill>
                <a:latin typeface="仿宋" panose="02010609060101010101" pitchFamily="49" charset="-122"/>
                <a:ea typeface="仿宋" panose="02010609060101010101" pitchFamily="49" charset="-122"/>
              </a:rPr>
              <a:t>  将经过确认和计量的项目登记</a:t>
            </a:r>
            <a:endParaRPr lang="en-US" altLang="zh-CN" sz="2800" b="1" dirty="0">
              <a:solidFill>
                <a:srgbClr val="FF0000"/>
              </a:solidFill>
              <a:latin typeface="仿宋" panose="02010609060101010101" pitchFamily="49" charset="-122"/>
              <a:ea typeface="仿宋" panose="02010609060101010101" pitchFamily="49" charset="-122"/>
            </a:endParaRPr>
          </a:p>
          <a:p>
            <a:pPr>
              <a:lnSpc>
                <a:spcPct val="130000"/>
              </a:lnSpc>
            </a:pPr>
            <a:r>
              <a:rPr lang="zh-CN" altLang="en-US" sz="2800" b="1" dirty="0">
                <a:solidFill>
                  <a:srgbClr val="FF0000"/>
                </a:solidFill>
                <a:latin typeface="仿宋" panose="02010609060101010101" pitchFamily="49" charset="-122"/>
                <a:ea typeface="仿宋" panose="02010609060101010101" pitchFamily="49" charset="-122"/>
              </a:rPr>
              <a:t>账簿的过程。</a:t>
            </a:r>
            <a:endParaRPr lang="zh-CN" altLang="en-US" sz="2800" b="1" dirty="0">
              <a:solidFill>
                <a:srgbClr val="FF0000"/>
              </a:solidFill>
              <a:latin typeface="仿宋" panose="02010609060101010101" pitchFamily="49" charset="-122"/>
              <a:ea typeface="仿宋" panose="02010609060101010101" pitchFamily="49" charset="-122"/>
            </a:endParaRPr>
          </a:p>
        </p:txBody>
      </p:sp>
      <p:sp>
        <p:nvSpPr>
          <p:cNvPr id="644119" name="Line 23"/>
          <p:cNvSpPr/>
          <p:nvPr/>
        </p:nvSpPr>
        <p:spPr>
          <a:xfrm flipV="1">
            <a:off x="4738688" y="5643563"/>
            <a:ext cx="642937" cy="4762"/>
          </a:xfrm>
          <a:prstGeom prst="line">
            <a:avLst/>
          </a:prstGeom>
          <a:ln w="38100" cap="flat" cmpd="sng">
            <a:solidFill>
              <a:srgbClr val="808080"/>
            </a:solidFill>
            <a:prstDash val="sysDot"/>
            <a:round/>
            <a:headEnd type="none" w="med" len="med"/>
            <a:tailEnd type="triangle" w="med" len="med"/>
          </a:ln>
        </p:spPr>
      </p:sp>
      <p:sp>
        <p:nvSpPr>
          <p:cNvPr id="644120" name="Rectangle 24"/>
          <p:cNvSpPr/>
          <p:nvPr/>
        </p:nvSpPr>
        <p:spPr>
          <a:xfrm>
            <a:off x="5453063" y="5114925"/>
            <a:ext cx="5108575" cy="1028700"/>
          </a:xfrm>
          <a:prstGeom prst="rect">
            <a:avLst/>
          </a:prstGeom>
          <a:solidFill>
            <a:schemeClr val="bg1"/>
          </a:solidFill>
          <a:ln w="38100" cap="flat" cmpd="sng">
            <a:solidFill>
              <a:srgbClr val="CC99FF"/>
            </a:solidFill>
            <a:prstDash val="solid"/>
            <a:miter/>
            <a:headEnd type="none" w="med" len="med"/>
            <a:tailEnd type="none" w="med" len="med"/>
          </a:ln>
          <a:effectLst>
            <a:outerShdw dist="35921" dir="2699999" algn="ctr" rotWithShape="0">
              <a:schemeClr val="bg2"/>
            </a:outerShdw>
          </a:effectLst>
        </p:spPr>
        <p:txBody>
          <a:bodyPr wrap="none" anchor="ctr" anchorCtr="0"/>
          <a:p>
            <a:pPr>
              <a:lnSpc>
                <a:spcPct val="130000"/>
              </a:lnSpc>
            </a:pPr>
            <a:r>
              <a:rPr lang="zh-CN" altLang="en-US" sz="2800" b="1" dirty="0">
                <a:latin typeface="仿宋" panose="02010609060101010101" pitchFamily="49" charset="-122"/>
                <a:ea typeface="仿宋" panose="02010609060101010101" pitchFamily="49" charset="-122"/>
              </a:rPr>
              <a:t>  以财务报表或其他形式向信息</a:t>
            </a:r>
            <a:endParaRPr lang="en-US" altLang="zh-CN" sz="2800" b="1" dirty="0">
              <a:latin typeface="仿宋" panose="02010609060101010101" pitchFamily="49" charset="-122"/>
              <a:ea typeface="仿宋" panose="02010609060101010101" pitchFamily="49" charset="-122"/>
            </a:endParaRPr>
          </a:p>
          <a:p>
            <a:pPr>
              <a:lnSpc>
                <a:spcPct val="130000"/>
              </a:lnSpc>
            </a:pPr>
            <a:r>
              <a:rPr lang="zh-CN" altLang="en-US" sz="2800" b="1" dirty="0">
                <a:latin typeface="仿宋" panose="02010609060101010101" pitchFamily="49" charset="-122"/>
                <a:ea typeface="仿宋" panose="02010609060101010101" pitchFamily="49" charset="-122"/>
              </a:rPr>
              <a:t>使用者提供信息的过程。</a:t>
            </a:r>
            <a:endParaRPr lang="zh-CN" altLang="en-US" sz="2800" b="1" dirty="0">
              <a:latin typeface="仿宋" panose="02010609060101010101" pitchFamily="49" charset="-122"/>
              <a:ea typeface="仿宋" panose="02010609060101010101" pitchFamily="49" charset="-122"/>
            </a:endParaRPr>
          </a:p>
        </p:txBody>
      </p:sp>
      <p:sp>
        <p:nvSpPr>
          <p:cNvPr id="116758" name="Text Box 25"/>
          <p:cNvSpPr txBox="1"/>
          <p:nvPr/>
        </p:nvSpPr>
        <p:spPr>
          <a:xfrm>
            <a:off x="1919288" y="0"/>
            <a:ext cx="3529012" cy="215265"/>
          </a:xfrm>
          <a:prstGeom prst="rect">
            <a:avLst/>
          </a:prstGeom>
          <a:noFill/>
          <a:ln w="9525">
            <a:noFill/>
          </a:ln>
        </p:spPr>
        <p:txBody>
          <a:bodyPr lIns="0" tIns="0" rIns="0" bIns="0" anchor="t" anchorCtr="0">
            <a:spAutoFit/>
          </a:bodyPr>
          <a:p>
            <a:pPr>
              <a:spcBef>
                <a:spcPct val="50000"/>
              </a:spcBef>
            </a:pPr>
            <a:r>
              <a:rPr lang="zh-CN" altLang="en-US" sz="1400" b="1" i="1" dirty="0">
                <a:solidFill>
                  <a:schemeClr val="bg1"/>
                </a:solidFill>
                <a:latin typeface="Arial" panose="020B0604020202020204" pitchFamily="34" charset="0"/>
                <a:ea typeface="黑体" panose="02010609060101010101" pitchFamily="49" charset="-122"/>
              </a:rPr>
              <a:t>基础会计学   </a:t>
            </a:r>
            <a:r>
              <a:rPr lang="en-US" altLang="zh-CN" sz="1400" b="1" i="1" dirty="0">
                <a:solidFill>
                  <a:schemeClr val="bg1"/>
                </a:solidFill>
                <a:latin typeface="Arial" panose="020B0604020202020204" pitchFamily="34" charset="0"/>
                <a:ea typeface="黑体" panose="02010609060101010101" pitchFamily="49" charset="-122"/>
              </a:rPr>
              <a:t>1   </a:t>
            </a:r>
            <a:r>
              <a:rPr lang="zh-CN" altLang="en-US" sz="1400" b="1" i="1" dirty="0">
                <a:solidFill>
                  <a:schemeClr val="bg1"/>
                </a:solidFill>
                <a:latin typeface="Arial" panose="020B0604020202020204" pitchFamily="34" charset="0"/>
                <a:ea typeface="楷体_GB2312" pitchFamily="49" charset="-122"/>
              </a:rPr>
              <a:t>借贷记账法的运用</a:t>
            </a:r>
            <a:endParaRPr lang="zh-CN" altLang="en-US" sz="1400" b="1" i="1" dirty="0">
              <a:solidFill>
                <a:schemeClr val="bg1"/>
              </a:solidFill>
              <a:latin typeface="Arial" panose="020B0604020202020204" pitchFamily="34" charset="0"/>
              <a:ea typeface="楷体_GB2312" pitchFamily="49" charset="-122"/>
            </a:endParaRPr>
          </a:p>
        </p:txBody>
      </p:sp>
      <p:sp>
        <p:nvSpPr>
          <p:cNvPr id="116759" name="Rectangle 26"/>
          <p:cNvSpPr/>
          <p:nvPr/>
        </p:nvSpPr>
        <p:spPr>
          <a:xfrm>
            <a:off x="839470" y="1249998"/>
            <a:ext cx="4681538" cy="521970"/>
          </a:xfrm>
          <a:prstGeom prst="rect">
            <a:avLst/>
          </a:prstGeom>
          <a:noFill/>
          <a:ln w="9525">
            <a:noFill/>
          </a:ln>
        </p:spPr>
        <p:txBody>
          <a:bodyPr anchor="t" anchorCtr="0">
            <a:spAutoFit/>
          </a:bodyPr>
          <a:p>
            <a:r>
              <a:rPr lang="zh-CN" altLang="en-US" sz="2800" b="1" dirty="0">
                <a:solidFill>
                  <a:srgbClr val="FF0000"/>
                </a:solidFill>
                <a:latin typeface="黑体" panose="02010609060101010101" pitchFamily="49" charset="-122"/>
                <a:ea typeface="黑体" panose="02010609060101010101" pitchFamily="49" charset="-122"/>
              </a:rPr>
              <a:t>一、会计核算的基本程序</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116760" name="Rectangle 27"/>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第五节  会计核算的基本程序与方法</a:t>
            </a:r>
            <a:endParaRPr lang="zh-CN" altLang="en-US" sz="32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644113"/>
                                        </p:tgtEl>
                                        <p:attrNameLst>
                                          <p:attrName>style.visibility</p:attrName>
                                        </p:attrNameLst>
                                      </p:cBhvr>
                                      <p:to>
                                        <p:strVal val="visible"/>
                                      </p:to>
                                    </p:set>
                                    <p:animEffect transition="in" filter="fade">
                                      <p:cBhvr>
                                        <p:cTn id="7" dur="1000"/>
                                        <p:tgtEl>
                                          <p:spTgt spid="644113"/>
                                        </p:tgtEl>
                                      </p:cBhvr>
                                    </p:animEffect>
                                    <p:anim calcmode="lin" valueType="num">
                                      <p:cBhvr>
                                        <p:cTn id="8" dur="1000" fill="hold"/>
                                        <p:tgtEl>
                                          <p:spTgt spid="644113"/>
                                        </p:tgtEl>
                                        <p:attrNameLst>
                                          <p:attrName>ppt_x</p:attrName>
                                        </p:attrNameLst>
                                      </p:cBhvr>
                                      <p:tavLst>
                                        <p:tav tm="0">
                                          <p:val>
                                            <p:strVal val="#ppt_x"/>
                                          </p:val>
                                        </p:tav>
                                        <p:tav tm="100000">
                                          <p:val>
                                            <p:strVal val="#ppt_x"/>
                                          </p:val>
                                        </p:tav>
                                      </p:tavLst>
                                    </p:anim>
                                    <p:anim calcmode="lin" valueType="num">
                                      <p:cBhvr>
                                        <p:cTn id="9" dur="1000" fill="hold"/>
                                        <p:tgtEl>
                                          <p:spTgt spid="64411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44114"/>
                                        </p:tgtEl>
                                        <p:attrNameLst>
                                          <p:attrName>style.visibility</p:attrName>
                                        </p:attrNameLst>
                                      </p:cBhvr>
                                      <p:to>
                                        <p:strVal val="visible"/>
                                      </p:to>
                                    </p:set>
                                    <p:animEffect transition="in" filter="fade">
                                      <p:cBhvr>
                                        <p:cTn id="12" dur="1000"/>
                                        <p:tgtEl>
                                          <p:spTgt spid="644114"/>
                                        </p:tgtEl>
                                      </p:cBhvr>
                                    </p:animEffect>
                                    <p:anim calcmode="lin" valueType="num">
                                      <p:cBhvr>
                                        <p:cTn id="13" dur="1000" fill="hold"/>
                                        <p:tgtEl>
                                          <p:spTgt spid="644114"/>
                                        </p:tgtEl>
                                        <p:attrNameLst>
                                          <p:attrName>ppt_x</p:attrName>
                                        </p:attrNameLst>
                                      </p:cBhvr>
                                      <p:tavLst>
                                        <p:tav tm="0">
                                          <p:val>
                                            <p:strVal val="#ppt_x"/>
                                          </p:val>
                                        </p:tav>
                                        <p:tav tm="100000">
                                          <p:val>
                                            <p:strVal val="#ppt_x"/>
                                          </p:val>
                                        </p:tav>
                                      </p:tavLst>
                                    </p:anim>
                                    <p:anim calcmode="lin" valueType="num">
                                      <p:cBhvr>
                                        <p:cTn id="14" dur="1000" fill="hold"/>
                                        <p:tgtEl>
                                          <p:spTgt spid="6441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644115"/>
                                        </p:tgtEl>
                                        <p:attrNameLst>
                                          <p:attrName>style.visibility</p:attrName>
                                        </p:attrNameLst>
                                      </p:cBhvr>
                                      <p:to>
                                        <p:strVal val="visible"/>
                                      </p:to>
                                    </p:set>
                                    <p:anim calcmode="lin" valueType="num">
                                      <p:cBhvr>
                                        <p:cTn id="19" dur="500" fill="hold"/>
                                        <p:tgtEl>
                                          <p:spTgt spid="644115"/>
                                        </p:tgtEl>
                                        <p:attrNameLst>
                                          <p:attrName>ppt_x</p:attrName>
                                        </p:attrNameLst>
                                      </p:cBhvr>
                                      <p:tavLst>
                                        <p:tav tm="0">
                                          <p:val>
                                            <p:strVal val="1+#ppt_w/2"/>
                                          </p:val>
                                        </p:tav>
                                        <p:tav tm="100000">
                                          <p:val>
                                            <p:strVal val="#ppt_x"/>
                                          </p:val>
                                        </p:tav>
                                      </p:tavLst>
                                    </p:anim>
                                    <p:anim calcmode="lin" valueType="num">
                                      <p:cBhvr>
                                        <p:cTn id="20" dur="500" fill="hold"/>
                                        <p:tgtEl>
                                          <p:spTgt spid="64411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644116"/>
                                        </p:tgtEl>
                                        <p:attrNameLst>
                                          <p:attrName>style.visibility</p:attrName>
                                        </p:attrNameLst>
                                      </p:cBhvr>
                                      <p:to>
                                        <p:strVal val="visible"/>
                                      </p:to>
                                    </p:set>
                                    <p:anim calcmode="lin" valueType="num">
                                      <p:cBhvr>
                                        <p:cTn id="23" dur="500" fill="hold"/>
                                        <p:tgtEl>
                                          <p:spTgt spid="644116"/>
                                        </p:tgtEl>
                                        <p:attrNameLst>
                                          <p:attrName>ppt_x</p:attrName>
                                        </p:attrNameLst>
                                      </p:cBhvr>
                                      <p:tavLst>
                                        <p:tav tm="0">
                                          <p:val>
                                            <p:strVal val="1+#ppt_w/2"/>
                                          </p:val>
                                        </p:tav>
                                        <p:tav tm="100000">
                                          <p:val>
                                            <p:strVal val="#ppt_x"/>
                                          </p:val>
                                        </p:tav>
                                      </p:tavLst>
                                    </p:anim>
                                    <p:anim calcmode="lin" valueType="num">
                                      <p:cBhvr>
                                        <p:cTn id="24" dur="500" fill="hold"/>
                                        <p:tgtEl>
                                          <p:spTgt spid="644116"/>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441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441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644119"/>
                                        </p:tgtEl>
                                        <p:attrNameLst>
                                          <p:attrName>style.visibility</p:attrName>
                                        </p:attrNameLst>
                                      </p:cBhvr>
                                      <p:to>
                                        <p:strVal val="visible"/>
                                      </p:to>
                                    </p:set>
                                    <p:anim calcmode="lin" valueType="num">
                                      <p:cBhvr>
                                        <p:cTn id="35" dur="500" fill="hold"/>
                                        <p:tgtEl>
                                          <p:spTgt spid="644119"/>
                                        </p:tgtEl>
                                        <p:attrNameLst>
                                          <p:attrName>ppt_x</p:attrName>
                                        </p:attrNameLst>
                                      </p:cBhvr>
                                      <p:tavLst>
                                        <p:tav tm="0">
                                          <p:val>
                                            <p:strVal val="#ppt_x"/>
                                          </p:val>
                                        </p:tav>
                                        <p:tav tm="100000">
                                          <p:val>
                                            <p:strVal val="#ppt_x"/>
                                          </p:val>
                                        </p:tav>
                                      </p:tavLst>
                                    </p:anim>
                                    <p:anim calcmode="lin" valueType="num">
                                      <p:cBhvr>
                                        <p:cTn id="36" dur="500" fill="hold"/>
                                        <p:tgtEl>
                                          <p:spTgt spid="64411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44120"/>
                                        </p:tgtEl>
                                        <p:attrNameLst>
                                          <p:attrName>style.visibility</p:attrName>
                                        </p:attrNameLst>
                                      </p:cBhvr>
                                      <p:to>
                                        <p:strVal val="visible"/>
                                      </p:to>
                                    </p:set>
                                    <p:anim calcmode="lin" valueType="num">
                                      <p:cBhvr>
                                        <p:cTn id="39" dur="500" fill="hold"/>
                                        <p:tgtEl>
                                          <p:spTgt spid="644120"/>
                                        </p:tgtEl>
                                        <p:attrNameLst>
                                          <p:attrName>ppt_x</p:attrName>
                                        </p:attrNameLst>
                                      </p:cBhvr>
                                      <p:tavLst>
                                        <p:tav tm="0">
                                          <p:val>
                                            <p:strVal val="#ppt_x"/>
                                          </p:val>
                                        </p:tav>
                                        <p:tav tm="100000">
                                          <p:val>
                                            <p:strVal val="#ppt_x"/>
                                          </p:val>
                                        </p:tav>
                                      </p:tavLst>
                                    </p:anim>
                                    <p:anim calcmode="lin" valueType="num">
                                      <p:cBhvr>
                                        <p:cTn id="40" dur="500" fill="hold"/>
                                        <p:tgtEl>
                                          <p:spTgt spid="6441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4114" grpId="0" bldLvl="0" animBg="1"/>
      <p:bldP spid="644116" grpId="0" bldLvl="0" animBg="1"/>
      <p:bldP spid="644118" grpId="0" bldLvl="0" animBg="1"/>
      <p:bldP spid="644120" grpId="0" bldLvl="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1"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117762"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第五节  会计核算的基本程序与方法</a:t>
            </a:r>
            <a:endParaRPr lang="zh-CN" altLang="en-US" sz="3200" dirty="0">
              <a:solidFill>
                <a:srgbClr val="FF0000"/>
              </a:solidFill>
            </a:endParaRPr>
          </a:p>
        </p:txBody>
      </p:sp>
      <p:sp>
        <p:nvSpPr>
          <p:cNvPr id="637955" name="Rectangle 3"/>
          <p:cNvSpPr>
            <a:spLocks noGrp="1" noChangeArrowheads="1"/>
          </p:cNvSpPr>
          <p:nvPr>
            <p:ph idx="1"/>
          </p:nvPr>
        </p:nvSpPr>
        <p:spPr>
          <a:xfrm>
            <a:off x="911860" y="1196975"/>
            <a:ext cx="10427335" cy="4968875"/>
          </a:xfrm>
        </p:spPr>
        <p:txBody>
          <a:bodyPr vert="horz" wrap="square" lIns="91440" tIns="45720" rIns="91440" bIns="45720" numCol="1" anchor="t" anchorCtr="0" compatLnSpc="1"/>
          <a:lstStyle/>
          <a:p>
            <a:pPr marL="469900" marR="0" lvl="0" indent="-469900" algn="l"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zh-CN" altLang="en-US" sz="2750" b="1" i="0" u="none" strike="noStrike" kern="0" cap="none" spc="0" normalizeH="0" baseline="0" noProof="0" dirty="0">
                <a:ln>
                  <a:noFill/>
                </a:ln>
                <a:solidFill>
                  <a:srgbClr val="FF0000"/>
                </a:solidFill>
                <a:effectLst/>
                <a:uLnTx/>
                <a:uFillTx/>
                <a:latin typeface="+mn-ea"/>
                <a:ea typeface="+mn-ea"/>
                <a:cs typeface="+mn-cs"/>
              </a:rPr>
              <a:t>（一）会计确认</a:t>
            </a:r>
            <a:endParaRPr kumimoji="0" lang="zh-CN" altLang="en-US" sz="2750" b="1" i="0" u="none" strike="noStrike" kern="0" cap="none" spc="0" normalizeH="0" baseline="0" noProof="0" dirty="0">
              <a:ln>
                <a:noFill/>
              </a:ln>
              <a:solidFill>
                <a:srgbClr val="FF0000"/>
              </a:solidFill>
              <a:effectLst/>
              <a:uLnTx/>
              <a:uFillTx/>
              <a:latin typeface="+mn-ea"/>
              <a:ea typeface="+mn-ea"/>
              <a:cs typeface="+mn-cs"/>
            </a:endParaRPr>
          </a:p>
          <a:p>
            <a:pPr marL="908050" marR="0" lvl="1" indent="-43688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Ì"/>
              <a:defRPr/>
            </a:pPr>
            <a:r>
              <a:rPr kumimoji="0" lang="zh-CN" altLang="en-US" sz="275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指把某一事项作为</a:t>
            </a:r>
            <a:r>
              <a:rPr kumimoji="0" lang="zh-CN" altLang="en-US" sz="2750" b="1" i="0" u="none" strike="noStrike" kern="0" cap="none" spc="0" normalizeH="0" baseline="0" noProof="0" dirty="0">
                <a:ln>
                  <a:noFill/>
                </a:ln>
                <a:solidFill>
                  <a:srgbClr val="C00000"/>
                </a:solidFill>
                <a:effectLst/>
                <a:uLnTx/>
                <a:uFillTx/>
                <a:latin typeface="楷体" panose="02010609060101010101" pitchFamily="49" charset="-122"/>
                <a:ea typeface="楷体" panose="02010609060101010101" pitchFamily="49" charset="-122"/>
                <a:cs typeface="+mn-ea"/>
              </a:rPr>
              <a:t>资产、负债、所有者权益、收入、费用、利润</a:t>
            </a:r>
            <a:r>
              <a:rPr kumimoji="0" lang="zh-CN" altLang="en-US" sz="275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等会计要素加以正式记录，并最终列入会计报表的过程。 </a:t>
            </a:r>
            <a:endParaRPr kumimoji="0" lang="en-US" altLang="zh-CN" sz="275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Ì"/>
              <a:defRPr/>
            </a:pPr>
            <a:r>
              <a:rPr kumimoji="0" lang="zh-CN" altLang="zh-CN" sz="2750" b="1" i="0" u="none" strike="noStrike" kern="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ea"/>
              </a:rPr>
              <a:t>会计确认是会计计量、记录和报告的前提，也是企业处理交易或事项的起点。</a:t>
            </a:r>
            <a:endParaRPr kumimoji="0" lang="zh-CN" altLang="en-US" sz="275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Ì"/>
              <a:defRPr/>
            </a:pPr>
            <a:r>
              <a:rPr kumimoji="0" lang="zh-CN" altLang="en-US" sz="275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三个问题：</a:t>
            </a:r>
            <a:r>
              <a:rPr kumimoji="0" lang="zh-CN" altLang="en-US" sz="275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经济信息</a:t>
            </a:r>
            <a:r>
              <a:rPr kumimoji="0" lang="zh-CN" altLang="en-US" sz="275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是否以会计项目</a:t>
            </a:r>
            <a:r>
              <a:rPr kumimoji="0" lang="zh-CN" altLang="en-US" sz="275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记录、</a:t>
            </a:r>
            <a:r>
              <a:rPr kumimoji="0" lang="zh-CN" altLang="en-US" sz="275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以什么会计要素科目</a:t>
            </a:r>
            <a:r>
              <a:rPr kumimoji="0" lang="zh-CN" altLang="en-US" sz="275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记录、</a:t>
            </a:r>
            <a:r>
              <a:rPr kumimoji="0" lang="zh-CN" altLang="en-US" sz="275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何时</a:t>
            </a:r>
            <a:r>
              <a:rPr kumimoji="0" lang="zh-CN" altLang="en-US" sz="275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记录。</a:t>
            </a:r>
            <a:endParaRPr kumimoji="0" lang="zh-CN" altLang="en-US" sz="275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37955">
                                            <p:txEl>
                                              <p:charRg st="122" end="159"/>
                                            </p:txEl>
                                          </p:spTgt>
                                        </p:tgtEl>
                                        <p:attrNameLst>
                                          <p:attrName>style.visibility</p:attrName>
                                        </p:attrNameLst>
                                      </p:cBhvr>
                                      <p:to>
                                        <p:strVal val="visible"/>
                                      </p:to>
                                    </p:set>
                                    <p:anim calcmode="lin" valueType="num">
                                      <p:cBhvr>
                                        <p:cTn id="7" dur="500" fill="hold"/>
                                        <p:tgtEl>
                                          <p:spTgt spid="637955">
                                            <p:txEl>
                                              <p:charRg st="122" end="159"/>
                                            </p:txEl>
                                          </p:spTgt>
                                        </p:tgtEl>
                                        <p:attrNameLst>
                                          <p:attrName>ppt_x</p:attrName>
                                        </p:attrNameLst>
                                      </p:cBhvr>
                                      <p:tavLst>
                                        <p:tav tm="0">
                                          <p:val>
                                            <p:strVal val="#ppt_x"/>
                                          </p:val>
                                        </p:tav>
                                        <p:tav tm="100000">
                                          <p:val>
                                            <p:strVal val="#ppt_x"/>
                                          </p:val>
                                        </p:tav>
                                      </p:tavLst>
                                    </p:anim>
                                    <p:anim calcmode="lin" valueType="num">
                                      <p:cBhvr>
                                        <p:cTn id="8" dur="500" fill="hold"/>
                                        <p:tgtEl>
                                          <p:spTgt spid="637955">
                                            <p:txEl>
                                              <p:charRg st="122" end="15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6742" name="AutoShape 6"/>
          <p:cNvSpPr/>
          <p:nvPr/>
        </p:nvSpPr>
        <p:spPr>
          <a:xfrm>
            <a:off x="1952625" y="2725738"/>
            <a:ext cx="4791075" cy="4014787"/>
          </a:xfrm>
          <a:prstGeom prst="roundRect">
            <a:avLst>
              <a:gd name="adj" fmla="val 6903"/>
            </a:avLst>
          </a:prstGeom>
          <a:solidFill>
            <a:schemeClr val="bg1"/>
          </a:solidFill>
          <a:ln w="38100" cap="flat" cmpd="sng">
            <a:solidFill>
              <a:srgbClr val="009900"/>
            </a:solidFill>
            <a:prstDash val="solid"/>
            <a:round/>
            <a:headEnd type="none" w="med" len="med"/>
            <a:tailEnd type="none" w="med" len="med"/>
          </a:ln>
        </p:spPr>
        <p:txBody>
          <a:bodyPr anchor="ctr" anchorCtr="0"/>
          <a:p>
            <a:pPr>
              <a:lnSpc>
                <a:spcPct val="150000"/>
              </a:lnSpc>
              <a:spcBef>
                <a:spcPct val="25000"/>
              </a:spcBef>
            </a:pPr>
            <a:r>
              <a:rPr lang="zh-CN" altLang="en-US" sz="3000" b="1" dirty="0">
                <a:solidFill>
                  <a:srgbClr val="000000"/>
                </a:solidFill>
                <a:latin typeface="仿宋" panose="02010609060101010101" pitchFamily="49" charset="-122"/>
                <a:ea typeface="仿宋" panose="02010609060101010101" pitchFamily="49" charset="-122"/>
              </a:rPr>
              <a:t>也叫会计要素计量，是以货币或其他度量单位计算各项经济业务及其结果的过程。包括</a:t>
            </a:r>
            <a:r>
              <a:rPr lang="zh-CN" altLang="en-US" sz="3000" b="1" dirty="0">
                <a:solidFill>
                  <a:srgbClr val="FF0000"/>
                </a:solidFill>
                <a:latin typeface="仿宋" panose="02010609060101010101" pitchFamily="49" charset="-122"/>
                <a:ea typeface="仿宋" panose="02010609060101010101" pitchFamily="49" charset="-122"/>
              </a:rPr>
              <a:t>计量单位与计量属性</a:t>
            </a:r>
            <a:r>
              <a:rPr lang="zh-CN" altLang="en-US" sz="3000" b="1" dirty="0">
                <a:solidFill>
                  <a:srgbClr val="000000"/>
                </a:solidFill>
                <a:latin typeface="仿宋" panose="02010609060101010101" pitchFamily="49" charset="-122"/>
                <a:ea typeface="仿宋" panose="02010609060101010101" pitchFamily="49" charset="-122"/>
              </a:rPr>
              <a:t>两个方面。</a:t>
            </a:r>
            <a:endParaRPr lang="zh-CN" altLang="en-US" sz="3000" b="1" dirty="0">
              <a:solidFill>
                <a:srgbClr val="000000"/>
              </a:solidFill>
              <a:latin typeface="仿宋" panose="02010609060101010101" pitchFamily="49" charset="-122"/>
              <a:ea typeface="仿宋" panose="02010609060101010101" pitchFamily="49" charset="-122"/>
            </a:endParaRPr>
          </a:p>
        </p:txBody>
      </p:sp>
      <p:grpSp>
        <p:nvGrpSpPr>
          <p:cNvPr id="122882" name="Group 7"/>
          <p:cNvGrpSpPr/>
          <p:nvPr/>
        </p:nvGrpSpPr>
        <p:grpSpPr>
          <a:xfrm>
            <a:off x="2447925" y="2005013"/>
            <a:ext cx="3136900" cy="623887"/>
            <a:chOff x="0" y="0"/>
            <a:chExt cx="1976" cy="393"/>
          </a:xfrm>
        </p:grpSpPr>
        <p:sp>
          <p:nvSpPr>
            <p:cNvPr id="122883" name="AutoShape 8"/>
            <p:cNvSpPr/>
            <p:nvPr/>
          </p:nvSpPr>
          <p:spPr>
            <a:xfrm>
              <a:off x="0" y="16"/>
              <a:ext cx="1975" cy="377"/>
            </a:xfrm>
            <a:prstGeom prst="roundRect">
              <a:avLst>
                <a:gd name="adj" fmla="val 50000"/>
              </a:avLst>
            </a:prstGeom>
            <a:solidFill>
              <a:schemeClr val="tx1"/>
            </a:solidFill>
            <a:ln w="9525">
              <a:noFill/>
            </a:ln>
          </p:spPr>
          <p:txBody>
            <a:bodyPr wrap="none" anchor="ctr" anchorCtr="0"/>
            <a:p>
              <a:pPr algn="ctr"/>
              <a:endParaRPr lang="zh-CN" altLang="en-US" sz="2800" b="1" dirty="0">
                <a:solidFill>
                  <a:srgbClr val="000000"/>
                </a:solidFill>
                <a:latin typeface="Arial" panose="020B0604020202020204" pitchFamily="34" charset="0"/>
                <a:ea typeface="宋体" panose="02010600030101010101" pitchFamily="2" charset="-122"/>
              </a:endParaRPr>
            </a:p>
          </p:txBody>
        </p:sp>
        <p:sp>
          <p:nvSpPr>
            <p:cNvPr id="122884" name="AutoShape 9"/>
            <p:cNvSpPr/>
            <p:nvPr/>
          </p:nvSpPr>
          <p:spPr>
            <a:xfrm>
              <a:off x="0" y="0"/>
              <a:ext cx="1976" cy="381"/>
            </a:xfrm>
            <a:prstGeom prst="roundRect">
              <a:avLst>
                <a:gd name="adj" fmla="val 50000"/>
              </a:avLst>
            </a:prstGeom>
            <a:solidFill>
              <a:srgbClr val="009900"/>
            </a:solidFill>
            <a:ln w="9525">
              <a:noFill/>
            </a:ln>
          </p:spPr>
          <p:txBody>
            <a:bodyPr wrap="none" anchor="ctr" anchorCtr="0"/>
            <a:p>
              <a:pPr algn="ctr"/>
              <a:endParaRPr lang="zh-CN" altLang="en-US" sz="2800" b="1" dirty="0">
                <a:solidFill>
                  <a:srgbClr val="000000"/>
                </a:solidFill>
                <a:latin typeface="Arial" panose="020B0604020202020204" pitchFamily="34" charset="0"/>
                <a:ea typeface="宋体" panose="02010600030101010101" pitchFamily="2" charset="-122"/>
              </a:endParaRPr>
            </a:p>
          </p:txBody>
        </p:sp>
        <p:sp>
          <p:nvSpPr>
            <p:cNvPr id="122885" name="Oval 10"/>
            <p:cNvSpPr/>
            <p:nvPr/>
          </p:nvSpPr>
          <p:spPr>
            <a:xfrm rot="-2566439">
              <a:off x="16" y="60"/>
              <a:ext cx="143" cy="89"/>
            </a:xfrm>
            <a:prstGeom prst="ellipse">
              <a:avLst/>
            </a:prstGeom>
            <a:gradFill rotWithShape="1">
              <a:gsLst>
                <a:gs pos="0">
                  <a:schemeClr val="bg1"/>
                </a:gs>
                <a:gs pos="100000">
                  <a:schemeClr val="accent2"/>
                </a:gs>
              </a:gsLst>
              <a:path path="shape">
                <a:fillToRect l="50000" t="50000" r="50000" b="50000"/>
              </a:path>
              <a:tileRect/>
            </a:gradFill>
            <a:ln w="9525">
              <a:noFill/>
            </a:ln>
          </p:spPr>
          <p:txBody>
            <a:bodyPr wrap="none" anchor="ctr" anchorCtr="0"/>
            <a:p>
              <a:pPr algn="ctr"/>
              <a:endParaRPr lang="zh-CN" altLang="en-US" sz="2800" b="1" dirty="0">
                <a:solidFill>
                  <a:srgbClr val="000000"/>
                </a:solidFill>
                <a:latin typeface="Arial" panose="020B0604020202020204" pitchFamily="34" charset="0"/>
                <a:ea typeface="宋体" panose="02010600030101010101" pitchFamily="2" charset="-122"/>
              </a:endParaRPr>
            </a:p>
          </p:txBody>
        </p:sp>
      </p:grpSp>
      <p:sp>
        <p:nvSpPr>
          <p:cNvPr id="122886" name="Rectangle 11"/>
          <p:cNvSpPr/>
          <p:nvPr/>
        </p:nvSpPr>
        <p:spPr>
          <a:xfrm>
            <a:off x="2676525" y="2111375"/>
            <a:ext cx="2743200" cy="419100"/>
          </a:xfrm>
          <a:prstGeom prst="rect">
            <a:avLst/>
          </a:prstGeom>
          <a:noFill/>
          <a:ln w="9525">
            <a:noFill/>
          </a:ln>
        </p:spPr>
        <p:txBody>
          <a:bodyPr anchor="ctr" anchorCtr="0"/>
          <a:p>
            <a:pPr algn="ctr"/>
            <a:r>
              <a:rPr lang="zh-CN" altLang="en-US" sz="3200" b="1" dirty="0">
                <a:solidFill>
                  <a:srgbClr val="FFFFFF"/>
                </a:solidFill>
                <a:latin typeface="黑体" panose="02010609060101010101" pitchFamily="49" charset="-122"/>
                <a:ea typeface="黑体" panose="02010609060101010101" pitchFamily="49" charset="-122"/>
              </a:rPr>
              <a:t>概念</a:t>
            </a:r>
            <a:endParaRPr lang="en-US" altLang="zh-CN" sz="3200" b="1" dirty="0">
              <a:solidFill>
                <a:srgbClr val="FFFFFF"/>
              </a:solidFill>
              <a:latin typeface="黑体" panose="02010609060101010101" pitchFamily="49" charset="-122"/>
              <a:ea typeface="黑体" panose="02010609060101010101" pitchFamily="49" charset="-122"/>
            </a:endParaRPr>
          </a:p>
        </p:txBody>
      </p:sp>
      <p:sp>
        <p:nvSpPr>
          <p:cNvPr id="116748" name="AutoShape 12"/>
          <p:cNvSpPr/>
          <p:nvPr/>
        </p:nvSpPr>
        <p:spPr>
          <a:xfrm>
            <a:off x="6816725" y="2720975"/>
            <a:ext cx="3600450" cy="4021138"/>
          </a:xfrm>
          <a:prstGeom prst="roundRect">
            <a:avLst>
              <a:gd name="adj" fmla="val 6903"/>
            </a:avLst>
          </a:prstGeom>
          <a:solidFill>
            <a:schemeClr val="bg1"/>
          </a:solidFill>
          <a:ln w="38100" cap="flat" cmpd="sng">
            <a:solidFill>
              <a:schemeClr val="hlink"/>
            </a:solidFill>
            <a:prstDash val="solid"/>
            <a:round/>
            <a:headEnd type="none" w="med" len="med"/>
            <a:tailEnd type="none" w="med" len="med"/>
          </a:ln>
        </p:spPr>
        <p:txBody>
          <a:bodyPr anchor="ctr" anchorCtr="0"/>
          <a:p>
            <a:pPr>
              <a:lnSpc>
                <a:spcPct val="150000"/>
              </a:lnSpc>
              <a:buClr>
                <a:srgbClr val="FF0000"/>
              </a:buClr>
              <a:buFont typeface="Wingdings" panose="05000000000000000000" pitchFamily="2" charset="2"/>
              <a:buChar char="l"/>
            </a:pPr>
            <a:r>
              <a:rPr lang="zh-CN" altLang="en-US" sz="3000" b="1" dirty="0">
                <a:solidFill>
                  <a:srgbClr val="000000"/>
                </a:solidFill>
                <a:latin typeface="仿宋" panose="02010609060101010101" pitchFamily="49" charset="-122"/>
                <a:ea typeface="仿宋" panose="02010609060101010101" pitchFamily="49" charset="-122"/>
              </a:rPr>
              <a:t>货币计量为主 </a:t>
            </a:r>
            <a:endParaRPr lang="zh-CN" altLang="en-US" sz="3000" b="1" dirty="0">
              <a:solidFill>
                <a:srgbClr val="000000"/>
              </a:solidFill>
              <a:latin typeface="仿宋" panose="02010609060101010101" pitchFamily="49" charset="-122"/>
              <a:ea typeface="仿宋" panose="02010609060101010101" pitchFamily="49" charset="-122"/>
            </a:endParaRPr>
          </a:p>
          <a:p>
            <a:pPr>
              <a:lnSpc>
                <a:spcPct val="150000"/>
              </a:lnSpc>
              <a:buClr>
                <a:srgbClr val="FF0000"/>
              </a:buClr>
              <a:buFont typeface="Wingdings" panose="05000000000000000000" pitchFamily="2" charset="2"/>
              <a:buChar char="l"/>
            </a:pPr>
            <a:r>
              <a:rPr lang="zh-CN" altLang="en-US" sz="3000" b="1" dirty="0">
                <a:solidFill>
                  <a:srgbClr val="000000"/>
                </a:solidFill>
                <a:latin typeface="仿宋" panose="02010609060101010101" pitchFamily="49" charset="-122"/>
                <a:ea typeface="仿宋" panose="02010609060101010101" pitchFamily="49" charset="-122"/>
              </a:rPr>
              <a:t>实物和时间计量为辅（如材料采购、机器生产工时等）</a:t>
            </a:r>
            <a:endParaRPr lang="zh-CN" altLang="en-US" sz="3000" b="1" dirty="0">
              <a:solidFill>
                <a:srgbClr val="000000"/>
              </a:solidFill>
              <a:latin typeface="仿宋" panose="02010609060101010101" pitchFamily="49" charset="-122"/>
              <a:ea typeface="仿宋" panose="02010609060101010101" pitchFamily="49" charset="-122"/>
            </a:endParaRPr>
          </a:p>
        </p:txBody>
      </p:sp>
      <p:grpSp>
        <p:nvGrpSpPr>
          <p:cNvPr id="122888" name="Group 13"/>
          <p:cNvGrpSpPr/>
          <p:nvPr/>
        </p:nvGrpSpPr>
        <p:grpSpPr>
          <a:xfrm>
            <a:off x="7096125" y="2000250"/>
            <a:ext cx="2960688" cy="623888"/>
            <a:chOff x="0" y="0"/>
            <a:chExt cx="1976" cy="393"/>
          </a:xfrm>
        </p:grpSpPr>
        <p:sp>
          <p:nvSpPr>
            <p:cNvPr id="122889" name="AutoShape 14"/>
            <p:cNvSpPr/>
            <p:nvPr/>
          </p:nvSpPr>
          <p:spPr>
            <a:xfrm>
              <a:off x="0" y="16"/>
              <a:ext cx="1975" cy="377"/>
            </a:xfrm>
            <a:prstGeom prst="roundRect">
              <a:avLst>
                <a:gd name="adj" fmla="val 50000"/>
              </a:avLst>
            </a:prstGeom>
            <a:solidFill>
              <a:schemeClr val="tx1"/>
            </a:solidFill>
            <a:ln w="9525">
              <a:noFill/>
            </a:ln>
          </p:spPr>
          <p:txBody>
            <a:bodyPr wrap="none" anchor="ctr" anchorCtr="0"/>
            <a:p>
              <a:pPr algn="ctr"/>
              <a:endParaRPr lang="zh-CN" altLang="en-US" sz="2800" b="1" dirty="0">
                <a:solidFill>
                  <a:srgbClr val="000000"/>
                </a:solidFill>
                <a:latin typeface="Arial" panose="020B0604020202020204" pitchFamily="34" charset="0"/>
                <a:ea typeface="宋体" panose="02010600030101010101" pitchFamily="2" charset="-122"/>
              </a:endParaRPr>
            </a:p>
          </p:txBody>
        </p:sp>
        <p:sp>
          <p:nvSpPr>
            <p:cNvPr id="116751" name="AutoShape 15"/>
            <p:cNvSpPr>
              <a:spLocks noChangeArrowheads="1"/>
            </p:cNvSpPr>
            <p:nvPr/>
          </p:nvSpPr>
          <p:spPr bwMode="auto">
            <a:xfrm>
              <a:off x="0" y="0"/>
              <a:ext cx="1976" cy="381"/>
            </a:xfrm>
            <a:prstGeom prst="roundRect">
              <a:avLst>
                <a:gd name="adj" fmla="val 50000"/>
              </a:avLst>
            </a:prstGeom>
            <a:gradFill rotWithShape="1">
              <a:gsLst>
                <a:gs pos="0">
                  <a:schemeClr val="hlink"/>
                </a:gs>
                <a:gs pos="100000">
                  <a:schemeClr val="hlink">
                    <a:gamma/>
                    <a:shade val="46275"/>
                    <a:invGamma/>
                  </a:schemeClr>
                </a:gs>
              </a:gsLst>
              <a:lin ang="540000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800" b="1"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22891" name="Oval 16"/>
            <p:cNvSpPr/>
            <p:nvPr/>
          </p:nvSpPr>
          <p:spPr>
            <a:xfrm rot="-2566439">
              <a:off x="16" y="60"/>
              <a:ext cx="143" cy="89"/>
            </a:xfrm>
            <a:prstGeom prst="ellipse">
              <a:avLst/>
            </a:prstGeom>
            <a:gradFill rotWithShape="1">
              <a:gsLst>
                <a:gs pos="0">
                  <a:schemeClr val="bg1"/>
                </a:gs>
                <a:gs pos="100000">
                  <a:schemeClr val="hlink"/>
                </a:gs>
              </a:gsLst>
              <a:path path="shape">
                <a:fillToRect l="50000" t="50000" r="50000" b="50000"/>
              </a:path>
              <a:tileRect/>
            </a:gradFill>
            <a:ln w="9525">
              <a:noFill/>
            </a:ln>
          </p:spPr>
          <p:txBody>
            <a:bodyPr wrap="none" anchor="ctr" anchorCtr="0"/>
            <a:p>
              <a:pPr algn="ctr"/>
              <a:endParaRPr lang="zh-CN" altLang="en-US" sz="2800" b="1" dirty="0">
                <a:solidFill>
                  <a:srgbClr val="000000"/>
                </a:solidFill>
                <a:latin typeface="Arial" panose="020B0604020202020204" pitchFamily="34" charset="0"/>
                <a:ea typeface="宋体" panose="02010600030101010101" pitchFamily="2" charset="-122"/>
              </a:endParaRPr>
            </a:p>
          </p:txBody>
        </p:sp>
      </p:grpSp>
      <p:sp>
        <p:nvSpPr>
          <p:cNvPr id="122892" name="Rectangle 17"/>
          <p:cNvSpPr/>
          <p:nvPr/>
        </p:nvSpPr>
        <p:spPr>
          <a:xfrm>
            <a:off x="7370763" y="2106613"/>
            <a:ext cx="2427287" cy="419100"/>
          </a:xfrm>
          <a:prstGeom prst="rect">
            <a:avLst/>
          </a:prstGeom>
          <a:noFill/>
          <a:ln w="9525">
            <a:noFill/>
          </a:ln>
        </p:spPr>
        <p:txBody>
          <a:bodyPr anchor="ctr" anchorCtr="0"/>
          <a:p>
            <a:pPr algn="ctr"/>
            <a:r>
              <a:rPr lang="en-US" altLang="zh-CN" sz="3200" b="1" dirty="0">
                <a:solidFill>
                  <a:srgbClr val="FFFFFF"/>
                </a:solidFill>
                <a:latin typeface="黑体" panose="02010609060101010101" pitchFamily="49" charset="-122"/>
                <a:ea typeface="黑体" panose="02010609060101010101" pitchFamily="49" charset="-122"/>
              </a:rPr>
              <a:t>1.</a:t>
            </a:r>
            <a:r>
              <a:rPr lang="zh-CN" altLang="en-US" sz="3200" b="1" dirty="0">
                <a:solidFill>
                  <a:srgbClr val="FFFFFF"/>
                </a:solidFill>
                <a:latin typeface="黑体" panose="02010609060101010101" pitchFamily="49" charset="-122"/>
                <a:ea typeface="黑体" panose="02010609060101010101" pitchFamily="49" charset="-122"/>
              </a:rPr>
              <a:t>计量单位</a:t>
            </a:r>
            <a:endParaRPr lang="zh-CN" altLang="en-US" sz="3200" b="1" dirty="0">
              <a:solidFill>
                <a:srgbClr val="FFFFFF"/>
              </a:solidFill>
              <a:latin typeface="黑体" panose="02010609060101010101" pitchFamily="49" charset="-122"/>
              <a:ea typeface="黑体" panose="02010609060101010101" pitchFamily="49" charset="-122"/>
            </a:endParaRPr>
          </a:p>
        </p:txBody>
      </p:sp>
      <p:sp>
        <p:nvSpPr>
          <p:cNvPr id="122893" name="Text Box 18"/>
          <p:cNvSpPr txBox="1"/>
          <p:nvPr/>
        </p:nvSpPr>
        <p:spPr>
          <a:xfrm>
            <a:off x="2598738" y="180658"/>
            <a:ext cx="5783262" cy="645160"/>
          </a:xfrm>
          <a:prstGeom prst="rect">
            <a:avLst/>
          </a:prstGeom>
          <a:noFill/>
          <a:ln w="9525">
            <a:noFill/>
          </a:ln>
        </p:spPr>
        <p:txBody>
          <a:bodyPr anchor="ctr" anchorCtr="0">
            <a:spAutoFit/>
          </a:bodyPr>
          <a:p>
            <a:r>
              <a:rPr lang="zh-CN" altLang="en-US" sz="3600" b="1" dirty="0">
                <a:solidFill>
                  <a:srgbClr val="FFFFFF"/>
                </a:solidFill>
                <a:latin typeface="黑体" panose="02010609060101010101" pitchFamily="49" charset="-122"/>
                <a:ea typeface="黑体" panose="02010609060101010101" pitchFamily="49" charset="-122"/>
              </a:rPr>
              <a:t>（二）、会计计量</a:t>
            </a:r>
            <a:endParaRPr lang="zh-CN" altLang="en-US" sz="3600" b="1" dirty="0">
              <a:solidFill>
                <a:srgbClr val="FFFFFF"/>
              </a:solidFill>
              <a:latin typeface="黑体" panose="02010609060101010101" pitchFamily="49" charset="-122"/>
              <a:ea typeface="黑体" panose="02010609060101010101" pitchFamily="49" charset="-122"/>
            </a:endParaRPr>
          </a:p>
        </p:txBody>
      </p:sp>
      <p:sp>
        <p:nvSpPr>
          <p:cNvPr id="122894" name="Rectangle 2"/>
          <p:cNvSpPr txBox="1"/>
          <p:nvPr/>
        </p:nvSpPr>
        <p:spPr>
          <a:xfrm>
            <a:off x="2098675" y="304800"/>
            <a:ext cx="8001000" cy="676275"/>
          </a:xfrm>
          <a:prstGeom prst="rect">
            <a:avLst/>
          </a:prstGeom>
          <a:noFill/>
          <a:ln w="9525">
            <a:noFill/>
          </a:ln>
        </p:spPr>
        <p:txBody>
          <a:bodyPr anchor="t" anchorCtr="0"/>
          <a:p>
            <a:pPr algn="ctr"/>
            <a:r>
              <a:rPr lang="zh-CN" altLang="en-US" sz="3200" b="1" dirty="0">
                <a:solidFill>
                  <a:srgbClr val="FF0000"/>
                </a:solidFill>
                <a:latin typeface="Verdana" panose="020B0604030504040204" pitchFamily="34" charset="0"/>
                <a:ea typeface="黑体" panose="02010609060101010101" pitchFamily="49" charset="-122"/>
              </a:rPr>
              <a:t>第五节</a:t>
            </a:r>
            <a:r>
              <a:rPr lang="en-US" altLang="zh-CN" sz="3200" b="1" dirty="0">
                <a:solidFill>
                  <a:srgbClr val="FF0000"/>
                </a:solidFill>
                <a:latin typeface="Verdana" panose="020B0604030504040204" pitchFamily="34" charset="0"/>
                <a:ea typeface="黑体" panose="02010609060101010101" pitchFamily="49" charset="-122"/>
              </a:rPr>
              <a:t>  </a:t>
            </a:r>
            <a:r>
              <a:rPr lang="zh-CN" altLang="en-US" sz="3200" b="1" dirty="0">
                <a:solidFill>
                  <a:srgbClr val="FF0000"/>
                </a:solidFill>
                <a:latin typeface="Verdana" panose="020B0604030504040204" pitchFamily="34" charset="0"/>
                <a:ea typeface="黑体" panose="02010609060101010101" pitchFamily="49" charset="-122"/>
              </a:rPr>
              <a:t>会计核算的基本程序与方法</a:t>
            </a:r>
            <a:endParaRPr lang="zh-CN" altLang="en-US" sz="3200" b="1" dirty="0">
              <a:solidFill>
                <a:srgbClr val="FF0000"/>
              </a:solidFill>
              <a:latin typeface="Verdana" panose="020B0604030504040204" pitchFamily="34" charset="0"/>
              <a:ea typeface="黑体" panose="02010609060101010101" pitchFamily="49" charset="-122"/>
            </a:endParaRPr>
          </a:p>
        </p:txBody>
      </p:sp>
      <p:sp>
        <p:nvSpPr>
          <p:cNvPr id="16" name="矩形 15"/>
          <p:cNvSpPr/>
          <p:nvPr/>
        </p:nvSpPr>
        <p:spPr>
          <a:xfrm>
            <a:off x="767715" y="1125220"/>
            <a:ext cx="3041015" cy="829945"/>
          </a:xfrm>
          <a:prstGeom prst="rect">
            <a:avLst/>
          </a:prstGeom>
        </p:spPr>
        <p:txBody>
          <a:bodyPr wrap="none">
            <a:spAutoFit/>
          </a:bodyPr>
          <a:lstStyle/>
          <a:p>
            <a:pPr marL="571500" marR="0" lvl="0" indent="-571500" algn="l" defTabSz="914400" rtl="0" eaLnBrk="1" fontAlgn="base" latinLnBrk="0" hangingPunct="1">
              <a:lnSpc>
                <a:spcPct val="15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rgbClr val="FF0000"/>
                </a:solidFill>
                <a:effectLst/>
                <a:uLnTx/>
                <a:uFillTx/>
                <a:latin typeface="+mn-ea"/>
                <a:ea typeface="+mn-ea"/>
                <a:cs typeface="+mn-cs"/>
              </a:rPr>
              <a:t>（二）会计计量</a:t>
            </a:r>
            <a:endParaRPr kumimoji="0" lang="zh-CN" altLang="en-US" sz="3200" b="1" i="0" u="none" strike="noStrike" kern="1200" cap="none" spc="0" normalizeH="0" baseline="0" noProof="0" dirty="0">
              <a:ln>
                <a:noFill/>
              </a:ln>
              <a:solidFill>
                <a:srgbClr val="FF0000"/>
              </a:solidFill>
              <a:effectLst/>
              <a:uLnTx/>
              <a:uFillTx/>
              <a:latin typeface="+mn-ea"/>
              <a:ea typeface="+mn-ea"/>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6742">
                                            <p:txEl>
                                              <p:charRg st="0" end="53"/>
                                            </p:txEl>
                                          </p:spTgt>
                                        </p:tgtEl>
                                        <p:attrNameLst>
                                          <p:attrName>style.visibility</p:attrName>
                                        </p:attrNameLst>
                                      </p:cBhvr>
                                      <p:to>
                                        <p:strVal val="visible"/>
                                      </p:to>
                                    </p:set>
                                    <p:animEffect transition="in" filter="blinds(horizontal)">
                                      <p:cBhvr>
                                        <p:cTn id="7" dur="500"/>
                                        <p:tgtEl>
                                          <p:spTgt spid="116742">
                                            <p:txEl>
                                              <p:charRg st="0" end="5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6748">
                                            <p:txEl>
                                              <p:charRg st="0" end="8"/>
                                            </p:txEl>
                                          </p:spTgt>
                                        </p:tgtEl>
                                        <p:attrNameLst>
                                          <p:attrName>style.visibility</p:attrName>
                                        </p:attrNameLst>
                                      </p:cBhvr>
                                      <p:to>
                                        <p:strVal val="visible"/>
                                      </p:to>
                                    </p:set>
                                    <p:animEffect transition="in" filter="blinds(horizontal)">
                                      <p:cBhvr>
                                        <p:cTn id="12" dur="500"/>
                                        <p:tgtEl>
                                          <p:spTgt spid="116748">
                                            <p:txEl>
                                              <p:charRg st="0" end="8"/>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16748">
                                            <p:txEl>
                                              <p:charRg st="8" end="33"/>
                                            </p:txEl>
                                          </p:spTgt>
                                        </p:tgtEl>
                                        <p:attrNameLst>
                                          <p:attrName>style.visibility</p:attrName>
                                        </p:attrNameLst>
                                      </p:cBhvr>
                                      <p:to>
                                        <p:strVal val="visible"/>
                                      </p:to>
                                    </p:set>
                                    <p:animEffect transition="in" filter="blinds(horizontal)">
                                      <p:cBhvr>
                                        <p:cTn id="17" dur="500"/>
                                        <p:tgtEl>
                                          <p:spTgt spid="116748">
                                            <p:txEl>
                                              <p:charRg st="8" end="3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3905" name="Text Box 2"/>
          <p:cNvSpPr txBox="1"/>
          <p:nvPr/>
        </p:nvSpPr>
        <p:spPr>
          <a:xfrm>
            <a:off x="3124200" y="228600"/>
            <a:ext cx="6629400" cy="645160"/>
          </a:xfrm>
          <a:prstGeom prst="rect">
            <a:avLst/>
          </a:prstGeom>
          <a:noFill/>
          <a:ln w="9525">
            <a:noFill/>
          </a:ln>
        </p:spPr>
        <p:txBody>
          <a:bodyPr anchor="t" anchorCtr="0">
            <a:spAutoFit/>
          </a:bodyPr>
          <a:p>
            <a:pPr>
              <a:spcBef>
                <a:spcPct val="50000"/>
              </a:spcBef>
            </a:pPr>
            <a:r>
              <a:rPr lang="en-US" altLang="zh-CN" sz="3600" b="1" dirty="0">
                <a:solidFill>
                  <a:srgbClr val="FFFFFF"/>
                </a:solidFill>
                <a:latin typeface="Arial" panose="020B0604020202020204" pitchFamily="34" charset="0"/>
                <a:ea typeface="黑体" panose="02010609060101010101" pitchFamily="49" charset="-122"/>
              </a:rPr>
              <a:t>2.</a:t>
            </a:r>
            <a:r>
              <a:rPr lang="zh-CN" altLang="en-US" sz="3600" b="1" dirty="0">
                <a:solidFill>
                  <a:srgbClr val="FFFFFF"/>
                </a:solidFill>
                <a:latin typeface="Arial" panose="020B0604020202020204" pitchFamily="34" charset="0"/>
                <a:ea typeface="黑体" panose="02010609060101010101" pitchFamily="49" charset="-122"/>
              </a:rPr>
              <a:t>会计计量属性</a:t>
            </a:r>
            <a:r>
              <a:rPr lang="en-US" altLang="zh-CN" sz="3600" b="1" dirty="0">
                <a:solidFill>
                  <a:srgbClr val="FFFFFF"/>
                </a:solidFill>
                <a:latin typeface="Arial" panose="020B0604020202020204" pitchFamily="34" charset="0"/>
                <a:ea typeface="黑体" panose="02010609060101010101" pitchFamily="49" charset="-122"/>
              </a:rPr>
              <a:t>-</a:t>
            </a:r>
            <a:r>
              <a:rPr lang="zh-CN" altLang="en-US" sz="3600" b="1" dirty="0">
                <a:solidFill>
                  <a:srgbClr val="FFFFFF"/>
                </a:solidFill>
                <a:latin typeface="Arial" panose="020B0604020202020204" pitchFamily="34" charset="0"/>
                <a:ea typeface="黑体" panose="02010609060101010101" pitchFamily="49" charset="-122"/>
              </a:rPr>
              <a:t>价格标准</a:t>
            </a:r>
            <a:endParaRPr lang="zh-CN" altLang="en-US" sz="3600" b="1" dirty="0">
              <a:solidFill>
                <a:srgbClr val="FFFFFF"/>
              </a:solidFill>
              <a:latin typeface="Arial" panose="020B0604020202020204" pitchFamily="34" charset="0"/>
              <a:ea typeface="黑体" panose="02010609060101010101" pitchFamily="49" charset="-122"/>
            </a:endParaRPr>
          </a:p>
        </p:txBody>
      </p:sp>
      <p:sp>
        <p:nvSpPr>
          <p:cNvPr id="123906" name="AutoShape 3"/>
          <p:cNvSpPr/>
          <p:nvPr/>
        </p:nvSpPr>
        <p:spPr>
          <a:xfrm>
            <a:off x="1966913" y="4606925"/>
            <a:ext cx="2525712" cy="758825"/>
          </a:xfrm>
          <a:prstGeom prst="roundRect">
            <a:avLst>
              <a:gd name="adj" fmla="val 50000"/>
            </a:avLst>
          </a:prstGeom>
          <a:noFill/>
          <a:ln w="38100" cap="flat" cmpd="sng">
            <a:solidFill>
              <a:schemeClr val="accent2"/>
            </a:solidFill>
            <a:prstDash val="solid"/>
            <a:round/>
            <a:headEnd type="none" w="med" len="med"/>
            <a:tailEnd type="none" w="med" len="med"/>
          </a:ln>
        </p:spPr>
        <p:txBody>
          <a:bodyPr wrap="none" anchor="ctr" anchorCtr="0"/>
          <a:p>
            <a:pPr algn="ctr" eaLnBrk="0" hangingPunct="0"/>
            <a:r>
              <a:rPr lang="zh-CN" altLang="en-US" sz="2800" b="1" dirty="0">
                <a:solidFill>
                  <a:srgbClr val="000000"/>
                </a:solidFill>
                <a:latin typeface="仿宋" panose="02010609060101010101" pitchFamily="49" charset="-122"/>
                <a:ea typeface="仿宋" panose="02010609060101010101" pitchFamily="49" charset="-122"/>
              </a:rPr>
              <a:t>重置成本</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123907" name="AutoShape 4"/>
          <p:cNvSpPr/>
          <p:nvPr/>
        </p:nvSpPr>
        <p:spPr>
          <a:xfrm>
            <a:off x="7615238" y="4576763"/>
            <a:ext cx="2657475" cy="758825"/>
          </a:xfrm>
          <a:prstGeom prst="roundRect">
            <a:avLst>
              <a:gd name="adj" fmla="val 50000"/>
            </a:avLst>
          </a:prstGeom>
          <a:noFill/>
          <a:ln w="38100" cap="flat" cmpd="sng">
            <a:solidFill>
              <a:schemeClr val="accent2"/>
            </a:solidFill>
            <a:prstDash val="solid"/>
            <a:round/>
            <a:headEnd type="none" w="med" len="med"/>
            <a:tailEnd type="none" w="med" len="med"/>
          </a:ln>
        </p:spPr>
        <p:txBody>
          <a:bodyPr wrap="none" anchor="ctr" anchorCtr="0"/>
          <a:p>
            <a:pPr algn="ctr" eaLnBrk="0" hangingPunct="0"/>
            <a:r>
              <a:rPr lang="zh-CN" altLang="en-US" sz="2800" b="1" dirty="0">
                <a:solidFill>
                  <a:srgbClr val="000000"/>
                </a:solidFill>
                <a:latin typeface="仿宋" panose="02010609060101010101" pitchFamily="49" charset="-122"/>
                <a:ea typeface="仿宋" panose="02010609060101010101" pitchFamily="49" charset="-122"/>
              </a:rPr>
              <a:t>现值</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123908" name="AutoShape 5"/>
          <p:cNvSpPr/>
          <p:nvPr/>
        </p:nvSpPr>
        <p:spPr>
          <a:xfrm>
            <a:off x="4684713" y="3573463"/>
            <a:ext cx="2768600" cy="700087"/>
          </a:xfrm>
          <a:prstGeom prst="roundRect">
            <a:avLst>
              <a:gd name="adj" fmla="val 50000"/>
            </a:avLst>
          </a:prstGeom>
          <a:noFill/>
          <a:ln w="38100" cap="flat" cmpd="sng">
            <a:solidFill>
              <a:schemeClr val="accent2"/>
            </a:solidFill>
            <a:prstDash val="solid"/>
            <a:round/>
            <a:headEnd type="none" w="med" len="med"/>
            <a:tailEnd type="none" w="med" len="med"/>
          </a:ln>
        </p:spPr>
        <p:txBody>
          <a:bodyPr wrap="none" anchor="ctr" anchorCtr="0"/>
          <a:p>
            <a:pPr algn="ctr" eaLnBrk="0" hangingPunct="0"/>
            <a:r>
              <a:rPr lang="zh-CN" altLang="en-US" sz="2800" b="1" dirty="0">
                <a:solidFill>
                  <a:srgbClr val="000000"/>
                </a:solidFill>
                <a:latin typeface="仿宋" panose="02010609060101010101" pitchFamily="49" charset="-122"/>
                <a:ea typeface="仿宋" panose="02010609060101010101" pitchFamily="49" charset="-122"/>
              </a:rPr>
              <a:t>历史成本</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123909" name="AutoShape 6"/>
          <p:cNvSpPr/>
          <p:nvPr/>
        </p:nvSpPr>
        <p:spPr>
          <a:xfrm>
            <a:off x="4686300" y="4583113"/>
            <a:ext cx="2767013" cy="758825"/>
          </a:xfrm>
          <a:prstGeom prst="roundRect">
            <a:avLst>
              <a:gd name="adj" fmla="val 50000"/>
            </a:avLst>
          </a:prstGeom>
          <a:noFill/>
          <a:ln w="38100" cap="flat" cmpd="sng">
            <a:solidFill>
              <a:schemeClr val="accent2"/>
            </a:solidFill>
            <a:prstDash val="solid"/>
            <a:round/>
            <a:headEnd type="none" w="med" len="med"/>
            <a:tailEnd type="none" w="med" len="med"/>
          </a:ln>
        </p:spPr>
        <p:txBody>
          <a:bodyPr wrap="none" anchor="ctr" anchorCtr="0"/>
          <a:p>
            <a:pPr algn="ctr" eaLnBrk="0" hangingPunct="0"/>
            <a:r>
              <a:rPr lang="zh-CN" altLang="en-US" sz="2800" b="1" dirty="0">
                <a:solidFill>
                  <a:srgbClr val="000000"/>
                </a:solidFill>
                <a:latin typeface="仿宋" panose="02010609060101010101" pitchFamily="49" charset="-122"/>
                <a:ea typeface="仿宋" panose="02010609060101010101" pitchFamily="49" charset="-122"/>
              </a:rPr>
              <a:t>可变现净值</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123910" name="AutoShape 7"/>
          <p:cNvSpPr/>
          <p:nvPr/>
        </p:nvSpPr>
        <p:spPr>
          <a:xfrm>
            <a:off x="4633913" y="5630863"/>
            <a:ext cx="2819400" cy="777875"/>
          </a:xfrm>
          <a:prstGeom prst="roundRect">
            <a:avLst>
              <a:gd name="adj" fmla="val 50000"/>
            </a:avLst>
          </a:prstGeom>
          <a:solidFill>
            <a:schemeClr val="bg1"/>
          </a:solidFill>
          <a:ln w="38100" cap="flat" cmpd="sng">
            <a:solidFill>
              <a:schemeClr val="accent2"/>
            </a:solidFill>
            <a:prstDash val="solid"/>
            <a:round/>
            <a:headEnd type="none" w="med" len="med"/>
            <a:tailEnd type="none" w="med" len="med"/>
          </a:ln>
        </p:spPr>
        <p:txBody>
          <a:bodyPr wrap="none" anchor="ctr" anchorCtr="0"/>
          <a:p>
            <a:pPr algn="ctr" eaLnBrk="0" hangingPunct="0"/>
            <a:r>
              <a:rPr lang="zh-CN" altLang="en-US" sz="2800" b="1" dirty="0">
                <a:solidFill>
                  <a:srgbClr val="000000"/>
                </a:solidFill>
                <a:latin typeface="仿宋" panose="02010609060101010101" pitchFamily="49" charset="-122"/>
                <a:ea typeface="仿宋" panose="02010609060101010101" pitchFamily="49" charset="-122"/>
              </a:rPr>
              <a:t>公允价值</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123911" name="Rectangle 2"/>
          <p:cNvSpPr txBox="1"/>
          <p:nvPr/>
        </p:nvSpPr>
        <p:spPr>
          <a:xfrm>
            <a:off x="2098675" y="304800"/>
            <a:ext cx="8001000" cy="676275"/>
          </a:xfrm>
          <a:prstGeom prst="rect">
            <a:avLst/>
          </a:prstGeom>
          <a:noFill/>
          <a:ln w="9525">
            <a:noFill/>
          </a:ln>
        </p:spPr>
        <p:txBody>
          <a:bodyPr anchor="t" anchorCtr="0"/>
          <a:p>
            <a:pPr algn="ctr"/>
            <a:r>
              <a:rPr lang="zh-CN" altLang="en-US" sz="3200" b="1" dirty="0">
                <a:solidFill>
                  <a:srgbClr val="FF0000"/>
                </a:solidFill>
                <a:latin typeface="Verdana" panose="020B0604030504040204" pitchFamily="34" charset="0"/>
                <a:ea typeface="黑体" panose="02010609060101010101" pitchFamily="49" charset="-122"/>
              </a:rPr>
              <a:t>第五节</a:t>
            </a:r>
            <a:r>
              <a:rPr lang="en-US" altLang="zh-CN" sz="3200" b="1" dirty="0">
                <a:solidFill>
                  <a:srgbClr val="FF0000"/>
                </a:solidFill>
                <a:latin typeface="Verdana" panose="020B0604030504040204" pitchFamily="34" charset="0"/>
                <a:ea typeface="黑体" panose="02010609060101010101" pitchFamily="49" charset="-122"/>
              </a:rPr>
              <a:t>  </a:t>
            </a:r>
            <a:r>
              <a:rPr lang="zh-CN" altLang="en-US" sz="3200" b="1" dirty="0">
                <a:solidFill>
                  <a:srgbClr val="FF0000"/>
                </a:solidFill>
                <a:latin typeface="Verdana" panose="020B0604030504040204" pitchFamily="34" charset="0"/>
                <a:ea typeface="黑体" panose="02010609060101010101" pitchFamily="49" charset="-122"/>
              </a:rPr>
              <a:t>会计核算的基本程序与方法</a:t>
            </a:r>
            <a:endParaRPr lang="zh-CN" altLang="en-US" sz="3200" b="1" dirty="0">
              <a:solidFill>
                <a:srgbClr val="FF0000"/>
              </a:solidFill>
              <a:latin typeface="Verdana" panose="020B0604030504040204" pitchFamily="34" charset="0"/>
              <a:ea typeface="黑体" panose="02010609060101010101" pitchFamily="49" charset="-122"/>
            </a:endParaRPr>
          </a:p>
          <a:p>
            <a:pPr algn="ctr"/>
            <a:endParaRPr lang="zh-CN" altLang="en-US" sz="3200" b="1" dirty="0">
              <a:solidFill>
                <a:srgbClr val="FF0000"/>
              </a:solidFill>
              <a:latin typeface="Verdana" panose="020B0604030504040204" pitchFamily="34" charset="0"/>
              <a:ea typeface="黑体" panose="02010609060101010101" pitchFamily="49" charset="-122"/>
            </a:endParaRPr>
          </a:p>
        </p:txBody>
      </p:sp>
      <p:sp>
        <p:nvSpPr>
          <p:cNvPr id="9" name="矩形 8"/>
          <p:cNvSpPr/>
          <p:nvPr/>
        </p:nvSpPr>
        <p:spPr>
          <a:xfrm>
            <a:off x="839470" y="1329373"/>
            <a:ext cx="5291455" cy="583565"/>
          </a:xfrm>
          <a:prstGeom prst="rect">
            <a:avLst/>
          </a:prstGeom>
        </p:spPr>
        <p:txBody>
          <a:bodyPr wrap="none">
            <a:spAutoFit/>
          </a:body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en-US" altLang="zh-CN" sz="3200" b="1" i="0" u="none" strike="noStrike" kern="1200" cap="none" spc="0" normalizeH="0" baseline="0" noProof="0" dirty="0">
                <a:ln>
                  <a:noFill/>
                </a:ln>
                <a:solidFill>
                  <a:srgbClr val="FF0000"/>
                </a:solidFill>
                <a:effectLst/>
                <a:uLnTx/>
                <a:uFillTx/>
                <a:latin typeface="+mn-ea"/>
                <a:ea typeface="+mn-ea"/>
                <a:cs typeface="+mn-cs"/>
              </a:rPr>
              <a:t>2.</a:t>
            </a:r>
            <a:r>
              <a:rPr kumimoji="0" lang="zh-CN" altLang="en-US" sz="3200" b="1" i="0" u="none" strike="noStrike" kern="1200" cap="none" spc="0" normalizeH="0" baseline="0" noProof="0" dirty="0">
                <a:ln>
                  <a:noFill/>
                </a:ln>
                <a:solidFill>
                  <a:srgbClr val="FF0000"/>
                </a:solidFill>
                <a:effectLst/>
                <a:uLnTx/>
                <a:uFillTx/>
                <a:latin typeface="+mn-ea"/>
                <a:ea typeface="+mn-ea"/>
                <a:cs typeface="+mn-cs"/>
              </a:rPr>
              <a:t>会计计量属性</a:t>
            </a:r>
            <a:r>
              <a:rPr kumimoji="0" lang="en-US" altLang="zh-CN" sz="3200" b="1" i="0" u="none" strike="noStrike" kern="1200" cap="none" spc="0" normalizeH="0" baseline="0" noProof="0" dirty="0">
                <a:ln>
                  <a:noFill/>
                </a:ln>
                <a:solidFill>
                  <a:srgbClr val="FF0000"/>
                </a:solidFill>
                <a:effectLst/>
                <a:uLnTx/>
                <a:uFillTx/>
                <a:latin typeface="+mn-ea"/>
                <a:ea typeface="+mn-ea"/>
                <a:cs typeface="+mn-cs"/>
              </a:rPr>
              <a:t>-</a:t>
            </a:r>
            <a:r>
              <a:rPr kumimoji="0" lang="zh-CN" altLang="en-US" sz="3200" b="1" i="0" u="none" strike="noStrike" kern="1200" cap="none" spc="0" normalizeH="0" baseline="0" noProof="0" dirty="0">
                <a:ln>
                  <a:noFill/>
                </a:ln>
                <a:solidFill>
                  <a:srgbClr val="FF0000"/>
                </a:solidFill>
                <a:effectLst/>
                <a:uLnTx/>
                <a:uFillTx/>
                <a:latin typeface="+mn-ea"/>
                <a:ea typeface="+mn-ea"/>
                <a:cs typeface="+mn-cs"/>
              </a:rPr>
              <a:t>价格标准  </a:t>
            </a:r>
            <a:endParaRPr kumimoji="0" lang="en-US" altLang="zh-CN" sz="3200" b="1" i="0" u="none" strike="noStrike" kern="1200" cap="none" spc="0" normalizeH="0" baseline="0" noProof="0" dirty="0">
              <a:ln>
                <a:noFill/>
              </a:ln>
              <a:solidFill>
                <a:srgbClr val="FF0000"/>
              </a:solidFill>
              <a:effectLst/>
              <a:uLnTx/>
              <a:uFillTx/>
              <a:latin typeface="+mn-ea"/>
              <a:ea typeface="+mn-ea"/>
              <a:cs typeface="+mn-cs"/>
            </a:endParaRPr>
          </a:p>
        </p:txBody>
      </p:sp>
      <p:sp>
        <p:nvSpPr>
          <p:cNvPr id="123913" name="矩形 9"/>
          <p:cNvSpPr/>
          <p:nvPr/>
        </p:nvSpPr>
        <p:spPr>
          <a:xfrm>
            <a:off x="948690" y="1913255"/>
            <a:ext cx="10448290" cy="1568450"/>
          </a:xfrm>
          <a:prstGeom prst="rect">
            <a:avLst/>
          </a:prstGeom>
          <a:noFill/>
          <a:ln w="9525">
            <a:noFill/>
          </a:ln>
        </p:spPr>
        <p:txBody>
          <a:bodyPr wrap="square" anchor="t" anchorCtr="0">
            <a:spAutoFit/>
          </a:bodyPr>
          <a:p>
            <a:pPr>
              <a:lnSpc>
                <a:spcPct val="150000"/>
              </a:lnSpc>
              <a:buClr>
                <a:srgbClr val="FF0000"/>
              </a:buClr>
              <a:buFont typeface="Wingdings" panose="05000000000000000000" pitchFamily="2" charset="2"/>
              <a:buChar char="Ø"/>
            </a:pPr>
            <a:r>
              <a:rPr lang="zh-CN" altLang="en-US" sz="3200" b="1" dirty="0">
                <a:solidFill>
                  <a:srgbClr val="FF0000"/>
                </a:solidFill>
                <a:latin typeface="楷体" panose="02010609060101010101" pitchFamily="49" charset="-122"/>
                <a:ea typeface="楷体" panose="02010609060101010101" pitchFamily="49" charset="-122"/>
              </a:rPr>
              <a:t>计量属性</a:t>
            </a:r>
            <a:r>
              <a:rPr lang="zh-CN" altLang="en-US" sz="3200" b="1" dirty="0">
                <a:latin typeface="楷体" panose="02010609060101010101" pitchFamily="49" charset="-122"/>
                <a:ea typeface="楷体" panose="02010609060101010101" pitchFamily="49" charset="-122"/>
              </a:rPr>
              <a:t>：指计量会计要素时的价格标准，即按什么标准来记账。</a:t>
            </a:r>
            <a:endParaRPr lang="zh-CN" altLang="en-US" sz="3200" b="1" dirty="0">
              <a:solidFill>
                <a:srgbClr val="353DE3"/>
              </a:solidFill>
              <a:latin typeface="楷体" panose="02010609060101010101" pitchFamily="49" charset="-122"/>
              <a:ea typeface="楷体" panose="02010609060101010101" pitchFamily="49" charset="-122"/>
            </a:endParaRPr>
          </a:p>
        </p:txBody>
      </p:sp>
    </p:spTree>
  </p:cSld>
  <p:clrMapOvr>
    <a:masterClrMapping/>
  </p:clrMapOvr>
  <p:transition spd="slow"/>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4929" name="Text Box 4"/>
          <p:cNvSpPr txBox="1"/>
          <p:nvPr/>
        </p:nvSpPr>
        <p:spPr>
          <a:xfrm>
            <a:off x="4038600" y="228600"/>
            <a:ext cx="4716463" cy="645160"/>
          </a:xfrm>
          <a:prstGeom prst="rect">
            <a:avLst/>
          </a:prstGeom>
          <a:noFill/>
          <a:ln w="9525">
            <a:noFill/>
          </a:ln>
        </p:spPr>
        <p:txBody>
          <a:bodyPr anchor="t" anchorCtr="0">
            <a:spAutoFit/>
          </a:bodyPr>
          <a:p>
            <a:pPr>
              <a:spcBef>
                <a:spcPct val="50000"/>
              </a:spcBef>
            </a:pPr>
            <a:r>
              <a:rPr lang="zh-CN" altLang="en-US" sz="3600" b="1" dirty="0">
                <a:solidFill>
                  <a:srgbClr val="FFFFFF"/>
                </a:solidFill>
                <a:latin typeface="Arial" panose="020B0604020202020204" pitchFamily="34" charset="0"/>
                <a:ea typeface="黑体" panose="02010609060101010101" pitchFamily="49" charset="-122"/>
              </a:rPr>
              <a:t>（</a:t>
            </a:r>
            <a:r>
              <a:rPr lang="en-US" altLang="zh-CN" sz="3600" b="1" dirty="0">
                <a:solidFill>
                  <a:srgbClr val="FFFFFF"/>
                </a:solidFill>
                <a:latin typeface="Arial" panose="020B0604020202020204" pitchFamily="34" charset="0"/>
                <a:ea typeface="黑体" panose="02010609060101010101" pitchFamily="49" charset="-122"/>
              </a:rPr>
              <a:t>1</a:t>
            </a:r>
            <a:r>
              <a:rPr lang="zh-CN" altLang="en-US" sz="3600" b="1" dirty="0">
                <a:solidFill>
                  <a:srgbClr val="FFFFFF"/>
                </a:solidFill>
                <a:latin typeface="Arial" panose="020B0604020202020204" pitchFamily="34" charset="0"/>
                <a:ea typeface="黑体" panose="02010609060101010101" pitchFamily="49" charset="-122"/>
              </a:rPr>
              <a:t>） 历史成本</a:t>
            </a:r>
            <a:endParaRPr lang="zh-CN" altLang="en-US" sz="3600" b="1" dirty="0">
              <a:solidFill>
                <a:srgbClr val="FFFFFF"/>
              </a:solidFill>
              <a:latin typeface="Arial" panose="020B0604020202020204" pitchFamily="34" charset="0"/>
              <a:ea typeface="黑体" panose="02010609060101010101" pitchFamily="49" charset="-122"/>
            </a:endParaRPr>
          </a:p>
        </p:txBody>
      </p:sp>
      <p:sp>
        <p:nvSpPr>
          <p:cNvPr id="120837" name="AutoShape 5"/>
          <p:cNvSpPr/>
          <p:nvPr/>
        </p:nvSpPr>
        <p:spPr>
          <a:xfrm>
            <a:off x="5016500" y="3214688"/>
            <a:ext cx="3286125" cy="3429000"/>
          </a:xfrm>
          <a:prstGeom prst="roundRect">
            <a:avLst>
              <a:gd name="adj" fmla="val 13745"/>
            </a:avLst>
          </a:prstGeom>
          <a:solidFill>
            <a:schemeClr val="bg1"/>
          </a:solidFill>
          <a:ln w="38100" cap="flat" cmpd="sng">
            <a:solidFill>
              <a:schemeClr val="bg2"/>
            </a:solidFill>
            <a:prstDash val="solid"/>
            <a:round/>
            <a:headEnd type="none" w="med" len="med"/>
            <a:tailEnd type="none" w="med" len="med"/>
          </a:ln>
        </p:spPr>
        <p:txBody>
          <a:bodyPr anchor="ctr" anchorCtr="0"/>
          <a:p>
            <a:pPr>
              <a:lnSpc>
                <a:spcPct val="150000"/>
              </a:lnSpc>
              <a:buClr>
                <a:srgbClr val="FF0000"/>
              </a:buClr>
              <a:buFont typeface="Wingdings" panose="05000000000000000000" pitchFamily="2" charset="2"/>
              <a:buChar char="p"/>
            </a:pPr>
            <a:r>
              <a:rPr lang="zh-CN" altLang="en-US" sz="2500" b="1" dirty="0">
                <a:solidFill>
                  <a:srgbClr val="000000"/>
                </a:solidFill>
                <a:latin typeface="楷体" panose="02010609060101010101" pitchFamily="49" charset="-122"/>
                <a:ea typeface="楷体" panose="02010609060101010101" pitchFamily="49" charset="-122"/>
              </a:rPr>
              <a:t>优点：可靠、简便、数据容易采集；</a:t>
            </a:r>
            <a:endParaRPr lang="zh-CN" altLang="en-US" sz="2500" b="1" dirty="0">
              <a:solidFill>
                <a:srgbClr val="000000"/>
              </a:solidFill>
              <a:latin typeface="楷体" panose="02010609060101010101" pitchFamily="49" charset="-122"/>
              <a:ea typeface="楷体" panose="02010609060101010101" pitchFamily="49" charset="-122"/>
            </a:endParaRPr>
          </a:p>
          <a:p>
            <a:pPr>
              <a:lnSpc>
                <a:spcPct val="150000"/>
              </a:lnSpc>
              <a:buClr>
                <a:srgbClr val="FF0000"/>
              </a:buClr>
              <a:buFont typeface="Wingdings" panose="05000000000000000000" pitchFamily="2" charset="2"/>
              <a:buChar char="p"/>
            </a:pPr>
            <a:r>
              <a:rPr lang="zh-CN" altLang="en-US" sz="2500" b="1" dirty="0">
                <a:solidFill>
                  <a:srgbClr val="000000"/>
                </a:solidFill>
                <a:latin typeface="楷体" panose="02010609060101010101" pitchFamily="49" charset="-122"/>
                <a:ea typeface="楷体" panose="02010609060101010101" pitchFamily="49" charset="-122"/>
              </a:rPr>
              <a:t>缺点：间隔时间长，物价若剧烈变动，可能误导使用者做出错误决策。</a:t>
            </a:r>
            <a:r>
              <a:rPr lang="zh-CN" altLang="en-US" sz="2500" b="1" i="1" dirty="0">
                <a:solidFill>
                  <a:srgbClr val="000000"/>
                </a:solidFill>
                <a:latin typeface="楷体" panose="02010609060101010101" pitchFamily="49" charset="-122"/>
                <a:ea typeface="楷体" panose="02010609060101010101" pitchFamily="49" charset="-122"/>
              </a:rPr>
              <a:t> </a:t>
            </a:r>
            <a:endParaRPr lang="zh-CN" altLang="en-US" sz="2500" b="1" i="1" dirty="0">
              <a:solidFill>
                <a:srgbClr val="000000"/>
              </a:solidFill>
              <a:latin typeface="楷体" panose="02010609060101010101" pitchFamily="49" charset="-122"/>
              <a:ea typeface="楷体" panose="02010609060101010101" pitchFamily="49" charset="-122"/>
            </a:endParaRPr>
          </a:p>
        </p:txBody>
      </p:sp>
      <p:sp>
        <p:nvSpPr>
          <p:cNvPr id="120838" name="AutoShape 6"/>
          <p:cNvSpPr/>
          <p:nvPr/>
        </p:nvSpPr>
        <p:spPr>
          <a:xfrm>
            <a:off x="8302625" y="3165475"/>
            <a:ext cx="2365375" cy="3478213"/>
          </a:xfrm>
          <a:prstGeom prst="roundRect">
            <a:avLst>
              <a:gd name="adj" fmla="val 13745"/>
            </a:avLst>
          </a:prstGeom>
          <a:solidFill>
            <a:srgbClr val="0000FF"/>
          </a:solidFill>
          <a:ln w="38100" cap="flat" cmpd="sng">
            <a:solidFill>
              <a:schemeClr val="bg2"/>
            </a:solidFill>
            <a:prstDash val="solid"/>
            <a:round/>
            <a:headEnd type="none" w="med" len="med"/>
            <a:tailEnd type="none" w="med" len="med"/>
          </a:ln>
        </p:spPr>
        <p:txBody>
          <a:bodyPr anchor="ctr" anchorCtr="0"/>
          <a:p>
            <a:pPr>
              <a:lnSpc>
                <a:spcPct val="150000"/>
              </a:lnSpc>
              <a:buClr>
                <a:srgbClr val="FF0000"/>
              </a:buClr>
              <a:buFont typeface="Wingdings" panose="05000000000000000000" pitchFamily="2" charset="2"/>
              <a:buChar char="p"/>
            </a:pPr>
            <a:r>
              <a:rPr lang="zh-CN" altLang="en-US" sz="2600" b="1" dirty="0">
                <a:solidFill>
                  <a:schemeClr val="bg1"/>
                </a:solidFill>
                <a:latin typeface="楷体" panose="02010609060101010101" pitchFamily="49" charset="-122"/>
                <a:ea typeface="楷体" panose="02010609060101010101" pitchFamily="49" charset="-122"/>
              </a:rPr>
              <a:t>多用于实物性财产，如厂房、设备及大部分存货等的计量。</a:t>
            </a:r>
            <a:endParaRPr lang="zh-CN" altLang="en-US" sz="2600" b="1" dirty="0">
              <a:solidFill>
                <a:schemeClr val="bg1"/>
              </a:solidFill>
              <a:latin typeface="楷体" panose="02010609060101010101" pitchFamily="49" charset="-122"/>
              <a:ea typeface="楷体" panose="02010609060101010101" pitchFamily="49" charset="-122"/>
            </a:endParaRPr>
          </a:p>
        </p:txBody>
      </p:sp>
      <p:sp>
        <p:nvSpPr>
          <p:cNvPr id="120839" name="AutoShape 7"/>
          <p:cNvSpPr/>
          <p:nvPr/>
        </p:nvSpPr>
        <p:spPr>
          <a:xfrm>
            <a:off x="1631950" y="3209925"/>
            <a:ext cx="3348038" cy="3433763"/>
          </a:xfrm>
          <a:prstGeom prst="roundRect">
            <a:avLst>
              <a:gd name="adj" fmla="val 13745"/>
            </a:avLst>
          </a:prstGeom>
          <a:solidFill>
            <a:srgbClr val="FFFFCC"/>
          </a:solidFill>
          <a:ln w="38100" cap="flat" cmpd="sng">
            <a:solidFill>
              <a:schemeClr val="bg2"/>
            </a:solidFill>
            <a:prstDash val="solid"/>
            <a:round/>
            <a:headEnd type="none" w="med" len="med"/>
            <a:tailEnd type="none" w="med" len="med"/>
          </a:ln>
        </p:spPr>
        <p:txBody>
          <a:bodyPr anchor="ctr" anchorCtr="0"/>
          <a:p>
            <a:pPr>
              <a:lnSpc>
                <a:spcPct val="150000"/>
              </a:lnSpc>
              <a:buClr>
                <a:srgbClr val="FF0000"/>
              </a:buClr>
              <a:buFont typeface="Wingdings" panose="05000000000000000000" pitchFamily="2" charset="2"/>
              <a:buChar char="p"/>
            </a:pPr>
            <a:r>
              <a:rPr lang="zh-CN" altLang="en-US" sz="2400" b="1" dirty="0">
                <a:solidFill>
                  <a:srgbClr val="000000"/>
                </a:solidFill>
                <a:latin typeface="楷体" panose="02010609060101010101" pitchFamily="49" charset="-122"/>
                <a:ea typeface="楷体" panose="02010609060101010101" pitchFamily="49" charset="-122"/>
              </a:rPr>
              <a:t>指形成某项会计要素时付出的实际成本。</a:t>
            </a:r>
            <a:endParaRPr lang="zh-CN" altLang="en-US" sz="2400" b="1" dirty="0">
              <a:solidFill>
                <a:srgbClr val="000000"/>
              </a:solidFill>
              <a:latin typeface="楷体" panose="02010609060101010101" pitchFamily="49" charset="-122"/>
              <a:ea typeface="楷体" panose="02010609060101010101" pitchFamily="49" charset="-122"/>
            </a:endParaRPr>
          </a:p>
          <a:p>
            <a:pPr>
              <a:lnSpc>
                <a:spcPct val="150000"/>
              </a:lnSpc>
              <a:buClr>
                <a:srgbClr val="FF0000"/>
              </a:buClr>
              <a:buFont typeface="Wingdings" panose="05000000000000000000" pitchFamily="2" charset="2"/>
              <a:buChar char="p"/>
            </a:pPr>
            <a:r>
              <a:rPr lang="zh-CN" altLang="en-US" sz="2400" b="1" dirty="0">
                <a:solidFill>
                  <a:srgbClr val="000000"/>
                </a:solidFill>
                <a:latin typeface="楷体" panose="02010609060101010101" pitchFamily="49" charset="-122"/>
                <a:ea typeface="楷体" panose="02010609060101010101" pitchFamily="49" charset="-122"/>
              </a:rPr>
              <a:t>资产：取得时付出的价款。</a:t>
            </a:r>
            <a:endParaRPr lang="zh-CN" altLang="en-US" sz="2400" b="1" dirty="0">
              <a:solidFill>
                <a:srgbClr val="000000"/>
              </a:solidFill>
              <a:latin typeface="楷体" panose="02010609060101010101" pitchFamily="49" charset="-122"/>
              <a:ea typeface="楷体" panose="02010609060101010101" pitchFamily="49" charset="-122"/>
            </a:endParaRPr>
          </a:p>
          <a:p>
            <a:pPr>
              <a:lnSpc>
                <a:spcPct val="150000"/>
              </a:lnSpc>
              <a:buClr>
                <a:srgbClr val="FF0000"/>
              </a:buClr>
              <a:buFont typeface="Wingdings" panose="05000000000000000000" pitchFamily="2" charset="2"/>
              <a:buChar char="p"/>
            </a:pPr>
            <a:r>
              <a:rPr lang="zh-CN" altLang="en-US" sz="2400" b="1" dirty="0">
                <a:solidFill>
                  <a:srgbClr val="000000"/>
                </a:solidFill>
                <a:latin typeface="楷体" panose="02010609060101010101" pitchFamily="49" charset="-122"/>
                <a:ea typeface="楷体" panose="02010609060101010101" pitchFamily="49" charset="-122"/>
              </a:rPr>
              <a:t>负债：将来偿还时要支付的金额。</a:t>
            </a:r>
            <a:endParaRPr lang="zh-CN" altLang="en-US" sz="2400" b="1" i="1" dirty="0">
              <a:solidFill>
                <a:srgbClr val="000000"/>
              </a:solidFill>
              <a:latin typeface="楷体" panose="02010609060101010101" pitchFamily="49" charset="-122"/>
              <a:ea typeface="楷体" panose="02010609060101010101" pitchFamily="49" charset="-122"/>
            </a:endParaRPr>
          </a:p>
        </p:txBody>
      </p:sp>
      <p:grpSp>
        <p:nvGrpSpPr>
          <p:cNvPr id="124933" name="Group 24"/>
          <p:cNvGrpSpPr/>
          <p:nvPr/>
        </p:nvGrpSpPr>
        <p:grpSpPr>
          <a:xfrm>
            <a:off x="2609913" y="1617663"/>
            <a:ext cx="7445312" cy="1096962"/>
            <a:chOff x="1045" y="1210"/>
            <a:chExt cx="3580" cy="691"/>
          </a:xfrm>
        </p:grpSpPr>
        <p:sp>
          <p:nvSpPr>
            <p:cNvPr id="124934" name="Rectangle 8"/>
            <p:cNvSpPr/>
            <p:nvPr/>
          </p:nvSpPr>
          <p:spPr>
            <a:xfrm rot="3419336">
              <a:off x="1065" y="1189"/>
              <a:ext cx="682" cy="723"/>
            </a:xfrm>
            <a:prstGeom prst="rect">
              <a:avLst/>
            </a:prstGeom>
            <a:solidFill>
              <a:schemeClr val="hlink">
                <a:alpha val="85097"/>
              </a:schemeClr>
            </a:solidFill>
            <a:ln w="9525"/>
            <a:scene3d>
              <a:camera prst="legacyPerspectiveFront">
                <a:rot lat="0" lon="1500000" rev="0"/>
              </a:camera>
              <a:lightRig rig="legacyFlat4" dir="b"/>
            </a:scene3d>
            <a:sp3d extrusionH="887400" prstMaterial="legacyMatte">
              <a:bevelT w="13500" h="13500" prst="angle"/>
              <a:bevelB w="13500" h="13500" prst="angle"/>
              <a:extrusionClr>
                <a:schemeClr val="hlink"/>
              </a:extrusionClr>
            </a:sp3d>
          </p:spPr>
          <p:txBody>
            <a:bodyPr wrap="none" anchor="ctr" anchorCtr="0">
              <a:flatTx/>
            </a:bodyPr>
            <a:p>
              <a:pPr algn="ctr"/>
              <a:endParaRPr lang="zh-CN" altLang="en-US" dirty="0">
                <a:solidFill>
                  <a:srgbClr val="000000"/>
                </a:solidFill>
                <a:latin typeface="Arial" panose="020B0604020202020204" pitchFamily="34" charset="0"/>
                <a:ea typeface="宋体" panose="02010600030101010101" pitchFamily="2" charset="-122"/>
              </a:endParaRPr>
            </a:p>
          </p:txBody>
        </p:sp>
        <p:grpSp>
          <p:nvGrpSpPr>
            <p:cNvPr id="124935" name="Group 9"/>
            <p:cNvGrpSpPr/>
            <p:nvPr/>
          </p:nvGrpSpPr>
          <p:grpSpPr>
            <a:xfrm>
              <a:off x="1854" y="1418"/>
              <a:ext cx="809" cy="74"/>
              <a:chOff x="0" y="0"/>
              <a:chExt cx="468" cy="244"/>
            </a:xfrm>
          </p:grpSpPr>
          <p:sp>
            <p:nvSpPr>
              <p:cNvPr id="124936" name="Oval 10"/>
              <p:cNvSpPr/>
              <p:nvPr/>
            </p:nvSpPr>
            <p:spPr>
              <a:xfrm>
                <a:off x="0" y="0"/>
                <a:ext cx="79" cy="242"/>
              </a:xfrm>
              <a:prstGeom prst="ellipse">
                <a:avLst/>
              </a:prstGeom>
              <a:gradFill rotWithShape="0">
                <a:gsLst>
                  <a:gs pos="0">
                    <a:srgbClr val="767676"/>
                  </a:gs>
                  <a:gs pos="50000">
                    <a:srgbClr val="FFFFFF"/>
                  </a:gs>
                  <a:gs pos="100000">
                    <a:srgbClr val="767676"/>
                  </a:gs>
                </a:gsLst>
                <a:lin ang="5400000" scaled="1"/>
                <a:tileRect/>
              </a:gra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124937" name="Rectangle 11"/>
              <p:cNvSpPr/>
              <p:nvPr/>
            </p:nvSpPr>
            <p:spPr>
              <a:xfrm>
                <a:off x="45" y="2"/>
                <a:ext cx="388" cy="242"/>
              </a:xfrm>
              <a:prstGeom prst="rect">
                <a:avLst/>
              </a:prstGeom>
              <a:gradFill rotWithShape="0">
                <a:gsLst>
                  <a:gs pos="0">
                    <a:srgbClr val="767676"/>
                  </a:gs>
                  <a:gs pos="50000">
                    <a:srgbClr val="FFFFFF"/>
                  </a:gs>
                  <a:gs pos="100000">
                    <a:srgbClr val="767676"/>
                  </a:gs>
                </a:gsLst>
                <a:lin ang="5400000" scaled="1"/>
                <a:tileRect/>
              </a:gra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3" name="Oval 12"/>
              <p:cNvSpPr>
                <a:spLocks noChangeArrowheads="1"/>
              </p:cNvSpPr>
              <p:nvPr/>
            </p:nvSpPr>
            <p:spPr bwMode="auto">
              <a:xfrm>
                <a:off x="397" y="3"/>
                <a:ext cx="71" cy="234"/>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4" name="Oval 13"/>
              <p:cNvSpPr>
                <a:spLocks noChangeArrowheads="1"/>
              </p:cNvSpPr>
              <p:nvPr/>
            </p:nvSpPr>
            <p:spPr bwMode="auto">
              <a:xfrm>
                <a:off x="435" y="79"/>
                <a:ext cx="20" cy="69"/>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grpSp>
        <p:sp>
          <p:nvSpPr>
            <p:cNvPr id="124940" name="Rectangle 14"/>
            <p:cNvSpPr/>
            <p:nvPr/>
          </p:nvSpPr>
          <p:spPr>
            <a:xfrm rot="3419336">
              <a:off x="2445" y="1248"/>
              <a:ext cx="627" cy="662"/>
            </a:xfrm>
            <a:prstGeom prst="rect">
              <a:avLst/>
            </a:prstGeom>
            <a:solidFill>
              <a:schemeClr val="accent2">
                <a:alpha val="81960"/>
              </a:schemeClr>
            </a:solidFill>
            <a:ln w="9525"/>
            <a:scene3d>
              <a:camera prst="legacyPerspectiveFront">
                <a:rot lat="0" lon="1500000" rev="0"/>
              </a:camera>
              <a:lightRig rig="legacyFlat4" dir="b"/>
            </a:scene3d>
            <a:sp3d extrusionH="887400" prstMaterial="legacyMatte">
              <a:bevelT w="13500" h="13500" prst="angle"/>
              <a:bevelB w="13500" h="13500" prst="angle"/>
              <a:extrusionClr>
                <a:schemeClr val="accent2"/>
              </a:extrusionClr>
            </a:sp3d>
          </p:spPr>
          <p:txBody>
            <a:bodyPr wrap="none" anchor="ctr" anchorCtr="0">
              <a:flatTx/>
            </a:bodyPr>
            <a:p>
              <a:pPr algn="ctr"/>
              <a:endParaRPr lang="zh-CN" altLang="en-US" dirty="0">
                <a:solidFill>
                  <a:srgbClr val="000000"/>
                </a:solidFill>
                <a:latin typeface="Arial" panose="020B0604020202020204" pitchFamily="34" charset="0"/>
                <a:ea typeface="宋体" panose="02010600030101010101" pitchFamily="2" charset="-122"/>
              </a:endParaRPr>
            </a:p>
          </p:txBody>
        </p:sp>
        <p:grpSp>
          <p:nvGrpSpPr>
            <p:cNvPr id="124941" name="Group 15"/>
            <p:cNvGrpSpPr/>
            <p:nvPr/>
          </p:nvGrpSpPr>
          <p:grpSpPr>
            <a:xfrm>
              <a:off x="3170" y="1418"/>
              <a:ext cx="813" cy="74"/>
              <a:chOff x="0" y="0"/>
              <a:chExt cx="468" cy="244"/>
            </a:xfrm>
          </p:grpSpPr>
          <p:sp>
            <p:nvSpPr>
              <p:cNvPr id="124942" name="Oval 16"/>
              <p:cNvSpPr/>
              <p:nvPr/>
            </p:nvSpPr>
            <p:spPr>
              <a:xfrm>
                <a:off x="0" y="0"/>
                <a:ext cx="79" cy="242"/>
              </a:xfrm>
              <a:prstGeom prst="ellipse">
                <a:avLst/>
              </a:prstGeom>
              <a:gradFill rotWithShape="0">
                <a:gsLst>
                  <a:gs pos="0">
                    <a:srgbClr val="767676"/>
                  </a:gs>
                  <a:gs pos="50000">
                    <a:srgbClr val="FFFFFF"/>
                  </a:gs>
                  <a:gs pos="100000">
                    <a:srgbClr val="767676"/>
                  </a:gs>
                </a:gsLst>
                <a:lin ang="5400000" scaled="1"/>
                <a:tileRect/>
              </a:gra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124943" name="Rectangle 17"/>
              <p:cNvSpPr/>
              <p:nvPr/>
            </p:nvSpPr>
            <p:spPr>
              <a:xfrm>
                <a:off x="45" y="2"/>
                <a:ext cx="388" cy="242"/>
              </a:xfrm>
              <a:prstGeom prst="rect">
                <a:avLst/>
              </a:prstGeom>
              <a:gradFill rotWithShape="0">
                <a:gsLst>
                  <a:gs pos="0">
                    <a:srgbClr val="767676"/>
                  </a:gs>
                  <a:gs pos="50000">
                    <a:srgbClr val="FFFFFF"/>
                  </a:gs>
                  <a:gs pos="100000">
                    <a:srgbClr val="767676"/>
                  </a:gs>
                </a:gsLst>
                <a:lin ang="5400000" scaled="1"/>
                <a:tileRect/>
              </a:gra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120850" name="Oval 18"/>
              <p:cNvSpPr>
                <a:spLocks noChangeArrowheads="1"/>
              </p:cNvSpPr>
              <p:nvPr/>
            </p:nvSpPr>
            <p:spPr bwMode="auto">
              <a:xfrm>
                <a:off x="397" y="3"/>
                <a:ext cx="71" cy="234"/>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20851" name="Oval 19"/>
              <p:cNvSpPr>
                <a:spLocks noChangeArrowheads="1"/>
              </p:cNvSpPr>
              <p:nvPr/>
            </p:nvSpPr>
            <p:spPr bwMode="auto">
              <a:xfrm>
                <a:off x="435" y="79"/>
                <a:ext cx="20" cy="69"/>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grpSp>
        <p:sp>
          <p:nvSpPr>
            <p:cNvPr id="124946" name="Rectangle 20"/>
            <p:cNvSpPr/>
            <p:nvPr/>
          </p:nvSpPr>
          <p:spPr>
            <a:xfrm rot="3419336">
              <a:off x="3837" y="1218"/>
              <a:ext cx="635" cy="731"/>
            </a:xfrm>
            <a:prstGeom prst="rect">
              <a:avLst/>
            </a:prstGeom>
            <a:solidFill>
              <a:schemeClr val="folHlink">
                <a:alpha val="85097"/>
              </a:schemeClr>
            </a:solidFill>
            <a:ln w="9525"/>
            <a:scene3d>
              <a:camera prst="legacyPerspectiveFront">
                <a:rot lat="0" lon="1500000" rev="0"/>
              </a:camera>
              <a:lightRig rig="legacyFlat4" dir="b"/>
            </a:scene3d>
            <a:sp3d extrusionH="887400" prstMaterial="legacyMatte">
              <a:bevelT w="13500" h="13500" prst="angle"/>
              <a:bevelB w="13500" h="13500" prst="angle"/>
              <a:extrusionClr>
                <a:schemeClr val="folHlink"/>
              </a:extrusionClr>
            </a:sp3d>
          </p:spPr>
          <p:txBody>
            <a:bodyPr wrap="none" anchor="ctr" anchorCtr="0">
              <a:flatTx/>
            </a:bodyPr>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124947" name="Rectangle 21"/>
            <p:cNvSpPr/>
            <p:nvPr/>
          </p:nvSpPr>
          <p:spPr>
            <a:xfrm>
              <a:off x="3899" y="1398"/>
              <a:ext cx="726" cy="368"/>
            </a:xfrm>
            <a:prstGeom prst="rect">
              <a:avLst/>
            </a:prstGeom>
            <a:noFill/>
            <a:ln w="9525">
              <a:noFill/>
            </a:ln>
          </p:spPr>
          <p:txBody>
            <a:bodyPr anchor="t" anchorCtr="0">
              <a:spAutoFit/>
            </a:bodyPr>
            <a:p>
              <a:pPr algn="ctr"/>
              <a:r>
                <a:rPr lang="zh-CN" altLang="en-US" sz="3200" b="1" dirty="0">
                  <a:solidFill>
                    <a:srgbClr val="FFFFFF"/>
                  </a:solidFill>
                  <a:latin typeface="Arial" panose="020B0604020202020204" pitchFamily="34" charset="0"/>
                  <a:ea typeface="黑体" panose="02010609060101010101" pitchFamily="49" charset="-122"/>
                </a:rPr>
                <a:t>应用</a:t>
              </a:r>
              <a:endParaRPr lang="zh-CN" altLang="en-US" sz="3200" b="1" dirty="0">
                <a:solidFill>
                  <a:srgbClr val="FFFFFF"/>
                </a:solidFill>
                <a:latin typeface="Arial" panose="020B0604020202020204" pitchFamily="34" charset="0"/>
                <a:ea typeface="黑体" panose="02010609060101010101" pitchFamily="49" charset="-122"/>
              </a:endParaRPr>
            </a:p>
          </p:txBody>
        </p:sp>
        <p:sp>
          <p:nvSpPr>
            <p:cNvPr id="124948" name="Rectangle 22"/>
            <p:cNvSpPr/>
            <p:nvPr/>
          </p:nvSpPr>
          <p:spPr>
            <a:xfrm>
              <a:off x="2480" y="1398"/>
              <a:ext cx="726" cy="368"/>
            </a:xfrm>
            <a:prstGeom prst="rect">
              <a:avLst/>
            </a:prstGeom>
            <a:noFill/>
            <a:ln w="9525">
              <a:noFill/>
            </a:ln>
          </p:spPr>
          <p:txBody>
            <a:bodyPr anchor="t" anchorCtr="0">
              <a:spAutoFit/>
            </a:bodyPr>
            <a:p>
              <a:pPr algn="ctr"/>
              <a:r>
                <a:rPr lang="zh-CN" altLang="en-US" sz="3200" b="1" dirty="0">
                  <a:solidFill>
                    <a:srgbClr val="FFFFFF"/>
                  </a:solidFill>
                  <a:latin typeface="Arial" panose="020B0604020202020204" pitchFamily="34" charset="0"/>
                  <a:ea typeface="黑体" panose="02010609060101010101" pitchFamily="49" charset="-122"/>
                </a:rPr>
                <a:t>优缺点</a:t>
              </a:r>
              <a:endParaRPr lang="zh-CN" altLang="en-US" sz="3200" b="1" dirty="0">
                <a:solidFill>
                  <a:srgbClr val="FFFFFF"/>
                </a:solidFill>
                <a:latin typeface="Arial" panose="020B0604020202020204" pitchFamily="34" charset="0"/>
                <a:ea typeface="黑体" panose="02010609060101010101" pitchFamily="49" charset="-122"/>
              </a:endParaRPr>
            </a:p>
          </p:txBody>
        </p:sp>
        <p:sp>
          <p:nvSpPr>
            <p:cNvPr id="124949" name="Text Box 23"/>
            <p:cNvSpPr txBox="1"/>
            <p:nvPr/>
          </p:nvSpPr>
          <p:spPr>
            <a:xfrm>
              <a:off x="1062" y="1398"/>
              <a:ext cx="863" cy="368"/>
            </a:xfrm>
            <a:prstGeom prst="rect">
              <a:avLst/>
            </a:prstGeom>
            <a:noFill/>
            <a:ln w="9525">
              <a:noFill/>
            </a:ln>
          </p:spPr>
          <p:txBody>
            <a:bodyPr anchor="t" anchorCtr="0">
              <a:spAutoFit/>
            </a:bodyPr>
            <a:p>
              <a:pPr algn="ctr" eaLnBrk="0" hangingPunct="0"/>
              <a:r>
                <a:rPr lang="zh-CN" altLang="en-US" sz="3200" b="1" dirty="0">
                  <a:solidFill>
                    <a:srgbClr val="FFFFFF"/>
                  </a:solidFill>
                  <a:latin typeface="Arial" panose="020B0604020202020204" pitchFamily="34" charset="0"/>
                  <a:ea typeface="黑体" panose="02010609060101010101" pitchFamily="49" charset="-122"/>
                </a:rPr>
                <a:t>概念</a:t>
              </a:r>
              <a:endParaRPr lang="zh-CN" altLang="en-US" sz="3200" b="1" dirty="0">
                <a:solidFill>
                  <a:srgbClr val="FFFFFF"/>
                </a:solidFill>
                <a:latin typeface="Arial" panose="020B0604020202020204" pitchFamily="34" charset="0"/>
                <a:ea typeface="黑体" panose="02010609060101010101" pitchFamily="49" charset="-122"/>
              </a:endParaRPr>
            </a:p>
          </p:txBody>
        </p:sp>
      </p:grpSp>
      <p:sp>
        <p:nvSpPr>
          <p:cNvPr id="124950" name="Rectangle 2"/>
          <p:cNvSpPr txBox="1"/>
          <p:nvPr/>
        </p:nvSpPr>
        <p:spPr>
          <a:xfrm>
            <a:off x="1199515" y="332423"/>
            <a:ext cx="8001000" cy="676275"/>
          </a:xfrm>
          <a:prstGeom prst="rect">
            <a:avLst/>
          </a:prstGeom>
          <a:noFill/>
          <a:ln w="9525">
            <a:noFill/>
          </a:ln>
        </p:spPr>
        <p:txBody>
          <a:bodyPr anchor="t" anchorCtr="0"/>
          <a:p>
            <a:pPr algn="ctr">
              <a:spcBef>
                <a:spcPct val="50000"/>
              </a:spcBef>
            </a:pPr>
            <a:r>
              <a:rPr lang="zh-CN" altLang="en-US" sz="3200" b="1" dirty="0">
                <a:solidFill>
                  <a:srgbClr val="FF0000"/>
                </a:solidFill>
                <a:latin typeface="黑体" panose="02010609060101010101" pitchFamily="49" charset="-122"/>
                <a:ea typeface="黑体" panose="02010609060101010101" pitchFamily="49" charset="-122"/>
              </a:rPr>
              <a:t>（</a:t>
            </a:r>
            <a:r>
              <a:rPr lang="en-US" altLang="zh-CN" sz="3200" b="1" dirty="0">
                <a:solidFill>
                  <a:srgbClr val="FF0000"/>
                </a:solidFill>
                <a:latin typeface="黑体" panose="02010609060101010101" pitchFamily="49" charset="-122"/>
                <a:ea typeface="黑体" panose="02010609060101010101" pitchFamily="49" charset="-122"/>
              </a:rPr>
              <a:t>1</a:t>
            </a:r>
            <a:r>
              <a:rPr lang="zh-CN" altLang="en-US" sz="3200" b="1" dirty="0">
                <a:solidFill>
                  <a:srgbClr val="FF0000"/>
                </a:solidFill>
                <a:latin typeface="黑体" panose="02010609060101010101" pitchFamily="49" charset="-122"/>
                <a:ea typeface="黑体" panose="02010609060101010101" pitchFamily="49" charset="-122"/>
              </a:rPr>
              <a:t>）历史成本：也称实际成本</a:t>
            </a:r>
            <a:endParaRPr lang="zh-CN" altLang="en-US" sz="3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0839"/>
                                        </p:tgtEl>
                                        <p:attrNameLst>
                                          <p:attrName>style.visibility</p:attrName>
                                        </p:attrNameLst>
                                      </p:cBhvr>
                                      <p:to>
                                        <p:strVal val="visible"/>
                                      </p:to>
                                    </p:set>
                                    <p:animEffect transition="in" filter="blinds(horizontal)">
                                      <p:cBhvr>
                                        <p:cTn id="7" dur="500"/>
                                        <p:tgtEl>
                                          <p:spTgt spid="12083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0837"/>
                                        </p:tgtEl>
                                        <p:attrNameLst>
                                          <p:attrName>style.visibility</p:attrName>
                                        </p:attrNameLst>
                                      </p:cBhvr>
                                      <p:to>
                                        <p:strVal val="visible"/>
                                      </p:to>
                                    </p:set>
                                    <p:animEffect transition="in" filter="blinds(horizontal)">
                                      <p:cBhvr>
                                        <p:cTn id="12" dur="500"/>
                                        <p:tgtEl>
                                          <p:spTgt spid="12083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0838"/>
                                        </p:tgtEl>
                                        <p:attrNameLst>
                                          <p:attrName>style.visibility</p:attrName>
                                        </p:attrNameLst>
                                      </p:cBhvr>
                                      <p:to>
                                        <p:strVal val="visible"/>
                                      </p:to>
                                    </p:set>
                                    <p:animEffect transition="in" filter="blinds(horizontal)">
                                      <p:cBhvr>
                                        <p:cTn id="17" dur="500"/>
                                        <p:tgtEl>
                                          <p:spTgt spid="1208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7" grpId="0" bldLvl="0" animBg="1"/>
      <p:bldP spid="120838" grpId="0" bldLvl="0" animBg="1"/>
      <p:bldP spid="120839" grpId="0" bldLvl="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5953" name="Text Box 2"/>
          <p:cNvSpPr txBox="1"/>
          <p:nvPr/>
        </p:nvSpPr>
        <p:spPr>
          <a:xfrm>
            <a:off x="2495550" y="415925"/>
            <a:ext cx="7245350" cy="583565"/>
          </a:xfrm>
          <a:prstGeom prst="rect">
            <a:avLst/>
          </a:prstGeom>
          <a:noFill/>
          <a:ln w="9525">
            <a:noFill/>
          </a:ln>
        </p:spPr>
        <p:txBody>
          <a:bodyPr anchor="t" anchorCtr="0">
            <a:spAutoFit/>
          </a:bodyPr>
          <a:p>
            <a:pPr>
              <a:spcBef>
                <a:spcPct val="50000"/>
              </a:spcBef>
            </a:pPr>
            <a:r>
              <a:rPr lang="zh-CN" altLang="en-US" sz="3200" b="1" dirty="0">
                <a:solidFill>
                  <a:srgbClr val="FF0000"/>
                </a:solidFill>
                <a:latin typeface="黑体" panose="02010609060101010101" pitchFamily="49" charset="-122"/>
                <a:ea typeface="黑体" panose="02010609060101010101" pitchFamily="49" charset="-122"/>
              </a:rPr>
              <a:t>（</a:t>
            </a:r>
            <a:r>
              <a:rPr lang="en-US" altLang="zh-CN" sz="3200" b="1" dirty="0">
                <a:solidFill>
                  <a:srgbClr val="FF0000"/>
                </a:solidFill>
                <a:latin typeface="黑体" panose="02010609060101010101" pitchFamily="49" charset="-122"/>
                <a:ea typeface="黑体" panose="02010609060101010101" pitchFamily="49" charset="-122"/>
              </a:rPr>
              <a:t>2</a:t>
            </a:r>
            <a:r>
              <a:rPr lang="zh-CN" altLang="en-US" sz="3200" b="1" dirty="0">
                <a:solidFill>
                  <a:srgbClr val="FF0000"/>
                </a:solidFill>
                <a:latin typeface="黑体" panose="02010609060101010101" pitchFamily="49" charset="-122"/>
                <a:ea typeface="黑体" panose="02010609060101010101" pitchFamily="49" charset="-122"/>
              </a:rPr>
              <a:t>） 重置成本（主要针对固定资产） </a:t>
            </a:r>
            <a:endParaRPr lang="en-US" altLang="zh-CN" sz="3200" b="1" dirty="0">
              <a:solidFill>
                <a:srgbClr val="FF0000"/>
              </a:solidFill>
              <a:latin typeface="黑体" panose="02010609060101010101" pitchFamily="49" charset="-122"/>
              <a:ea typeface="黑体" panose="02010609060101010101" pitchFamily="49" charset="-122"/>
            </a:endParaRPr>
          </a:p>
        </p:txBody>
      </p:sp>
      <p:sp>
        <p:nvSpPr>
          <p:cNvPr id="121859" name="AutoShape 3"/>
          <p:cNvSpPr/>
          <p:nvPr/>
        </p:nvSpPr>
        <p:spPr>
          <a:xfrm>
            <a:off x="5275263" y="3146425"/>
            <a:ext cx="2189162" cy="3595688"/>
          </a:xfrm>
          <a:prstGeom prst="roundRect">
            <a:avLst>
              <a:gd name="adj" fmla="val 13745"/>
            </a:avLst>
          </a:prstGeom>
          <a:solidFill>
            <a:srgbClr val="FFFFCC"/>
          </a:solidFill>
          <a:ln w="38100" cap="flat" cmpd="sng">
            <a:solidFill>
              <a:schemeClr val="bg2"/>
            </a:solidFill>
            <a:prstDash val="solid"/>
            <a:round/>
            <a:headEnd type="none" w="med" len="med"/>
            <a:tailEnd type="none" w="med" len="med"/>
          </a:ln>
        </p:spPr>
        <p:txBody>
          <a:bodyPr anchor="ctr" anchorCtr="0"/>
          <a:p>
            <a:pPr>
              <a:lnSpc>
                <a:spcPct val="150000"/>
              </a:lnSpc>
              <a:buClr>
                <a:srgbClr val="FF0000"/>
              </a:buClr>
              <a:buFont typeface="Wingdings" panose="05000000000000000000" pitchFamily="2" charset="2"/>
              <a:buChar char="p"/>
            </a:pPr>
            <a:r>
              <a:rPr lang="zh-CN" altLang="en-US" sz="2800" b="1" dirty="0">
                <a:latin typeface="楷体" panose="02010609060101010101" pitchFamily="49" charset="-122"/>
                <a:ea typeface="楷体" panose="02010609060101010101" pitchFamily="49" charset="-122"/>
              </a:rPr>
              <a:t>去年</a:t>
            </a:r>
            <a:r>
              <a:rPr lang="en-US" altLang="zh-CN" sz="2800" b="1" dirty="0">
                <a:latin typeface="楷体" panose="02010609060101010101" pitchFamily="49" charset="-122"/>
                <a:ea typeface="楷体" panose="02010609060101010101" pitchFamily="49" charset="-122"/>
              </a:rPr>
              <a:t>1000</a:t>
            </a:r>
            <a:r>
              <a:rPr lang="zh-CN" altLang="en-US" sz="2800" b="1" dirty="0">
                <a:latin typeface="楷体" panose="02010609060101010101" pitchFamily="49" charset="-122"/>
                <a:ea typeface="楷体" panose="02010609060101010101" pitchFamily="49" charset="-122"/>
              </a:rPr>
              <a:t>万买地，现购买需</a:t>
            </a:r>
            <a:r>
              <a:rPr lang="en-US" altLang="zh-CN" sz="2800" b="1" dirty="0">
                <a:latin typeface="楷体" panose="02010609060101010101" pitchFamily="49" charset="-122"/>
                <a:ea typeface="楷体" panose="02010609060101010101" pitchFamily="49" charset="-122"/>
              </a:rPr>
              <a:t>1500</a:t>
            </a:r>
            <a:r>
              <a:rPr lang="zh-CN" altLang="en-US" sz="2800" b="1" dirty="0">
                <a:latin typeface="楷体" panose="02010609060101010101" pitchFamily="49" charset="-122"/>
                <a:ea typeface="楷体" panose="02010609060101010101" pitchFamily="49" charset="-122"/>
              </a:rPr>
              <a:t>万。以后者核算成本。</a:t>
            </a:r>
            <a:endParaRPr lang="zh-CN" altLang="en-US" sz="2800" b="1" dirty="0">
              <a:latin typeface="楷体" panose="02010609060101010101" pitchFamily="49" charset="-122"/>
              <a:ea typeface="楷体" panose="02010609060101010101" pitchFamily="49" charset="-122"/>
            </a:endParaRPr>
          </a:p>
        </p:txBody>
      </p:sp>
      <p:sp>
        <p:nvSpPr>
          <p:cNvPr id="121860" name="AutoShape 4"/>
          <p:cNvSpPr/>
          <p:nvPr/>
        </p:nvSpPr>
        <p:spPr>
          <a:xfrm>
            <a:off x="7567613" y="3146425"/>
            <a:ext cx="2992437" cy="3595688"/>
          </a:xfrm>
          <a:prstGeom prst="roundRect">
            <a:avLst>
              <a:gd name="adj" fmla="val 13745"/>
            </a:avLst>
          </a:prstGeom>
          <a:solidFill>
            <a:schemeClr val="bg1"/>
          </a:solidFill>
          <a:ln w="38100" cap="flat" cmpd="sng">
            <a:solidFill>
              <a:schemeClr val="bg2"/>
            </a:solidFill>
            <a:prstDash val="solid"/>
            <a:round/>
            <a:headEnd type="none" w="med" len="med"/>
            <a:tailEnd type="none" w="med" len="med"/>
          </a:ln>
        </p:spPr>
        <p:txBody>
          <a:bodyPr anchor="ctr" anchorCtr="0"/>
          <a:p>
            <a:pPr>
              <a:lnSpc>
                <a:spcPct val="150000"/>
              </a:lnSpc>
              <a:buClr>
                <a:srgbClr val="FF0000"/>
              </a:buClr>
              <a:buFont typeface="Wingdings" panose="05000000000000000000" pitchFamily="2" charset="2"/>
              <a:buChar char="p"/>
            </a:pPr>
            <a:r>
              <a:rPr lang="zh-CN" altLang="en-US" sz="2800" b="1" dirty="0">
                <a:solidFill>
                  <a:srgbClr val="000000"/>
                </a:solidFill>
                <a:latin typeface="楷体" panose="02010609060101010101" pitchFamily="49" charset="-122"/>
                <a:ea typeface="楷体" panose="02010609060101010101" pitchFamily="49" charset="-122"/>
              </a:rPr>
              <a:t>盘盈固定资产的计量（属利得，核算科目：以前年度损益调整） </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121861" name="AutoShape 5"/>
          <p:cNvSpPr/>
          <p:nvPr/>
        </p:nvSpPr>
        <p:spPr>
          <a:xfrm>
            <a:off x="1631950" y="3160713"/>
            <a:ext cx="3571875" cy="3581400"/>
          </a:xfrm>
          <a:prstGeom prst="roundRect">
            <a:avLst>
              <a:gd name="adj" fmla="val 13745"/>
            </a:avLst>
          </a:prstGeom>
          <a:solidFill>
            <a:schemeClr val="bg1"/>
          </a:solidFill>
          <a:ln w="38100" cap="flat" cmpd="sng">
            <a:solidFill>
              <a:schemeClr val="bg2"/>
            </a:solidFill>
            <a:prstDash val="solid"/>
            <a:round/>
            <a:headEnd type="none" w="med" len="med"/>
            <a:tailEnd type="none" w="med" len="med"/>
          </a:ln>
        </p:spPr>
        <p:txBody>
          <a:bodyPr anchor="ctr" anchorCtr="0"/>
          <a:p>
            <a:pPr>
              <a:lnSpc>
                <a:spcPct val="150000"/>
              </a:lnSpc>
              <a:buClr>
                <a:srgbClr val="FF0000"/>
              </a:buClr>
              <a:buFont typeface="Wingdings" panose="05000000000000000000" pitchFamily="2" charset="2"/>
              <a:buChar char="p"/>
            </a:pPr>
            <a:r>
              <a:rPr lang="zh-CN" altLang="en-US" sz="2700" b="1" dirty="0">
                <a:solidFill>
                  <a:srgbClr val="000000"/>
                </a:solidFill>
                <a:latin typeface="楷体" panose="02010609060101010101" pitchFamily="49" charset="-122"/>
                <a:ea typeface="楷体" panose="02010609060101010101" pitchFamily="49" charset="-122"/>
              </a:rPr>
              <a:t>亦称</a:t>
            </a:r>
            <a:r>
              <a:rPr lang="zh-CN" altLang="en-US" sz="2700" b="1" dirty="0">
                <a:solidFill>
                  <a:srgbClr val="0000FF"/>
                </a:solidFill>
                <a:latin typeface="楷体" panose="02010609060101010101" pitchFamily="49" charset="-122"/>
                <a:ea typeface="楷体" panose="02010609060101010101" pitchFamily="49" charset="-122"/>
              </a:rPr>
              <a:t>现时成本</a:t>
            </a:r>
            <a:r>
              <a:rPr lang="zh-CN" altLang="en-US" sz="2700" b="1" dirty="0">
                <a:solidFill>
                  <a:srgbClr val="000000"/>
                </a:solidFill>
                <a:latin typeface="楷体" panose="02010609060101010101" pitchFamily="49" charset="-122"/>
                <a:ea typeface="楷体" panose="02010609060101010101" pitchFamily="49" charset="-122"/>
              </a:rPr>
              <a:t>，</a:t>
            </a:r>
            <a:r>
              <a:rPr lang="zh-CN" altLang="en-US" sz="2700" b="1" dirty="0">
                <a:latin typeface="楷体" panose="02010609060101010101" pitchFamily="49" charset="-122"/>
                <a:ea typeface="楷体" panose="02010609060101010101" pitchFamily="49" charset="-122"/>
              </a:rPr>
              <a:t>指在当前生产条件和市场供求状态下，</a:t>
            </a:r>
            <a:r>
              <a:rPr lang="zh-CN" altLang="en-US" sz="2700" b="1" dirty="0">
                <a:solidFill>
                  <a:srgbClr val="0000FF"/>
                </a:solidFill>
                <a:latin typeface="楷体" panose="02010609060101010101" pitchFamily="49" charset="-122"/>
                <a:ea typeface="楷体" panose="02010609060101010101" pitchFamily="49" charset="-122"/>
              </a:rPr>
              <a:t>重新购置</a:t>
            </a:r>
            <a:r>
              <a:rPr lang="zh-CN" altLang="en-US" sz="2700" b="1" dirty="0">
                <a:latin typeface="楷体" panose="02010609060101010101" pitchFamily="49" charset="-122"/>
                <a:ea typeface="楷体" panose="02010609060101010101" pitchFamily="49" charset="-122"/>
              </a:rPr>
              <a:t>某项相同或类似持有资产所需发生的全部支出</a:t>
            </a:r>
            <a:r>
              <a:rPr lang="zh-CN" altLang="en-US" sz="2700" b="1" dirty="0">
                <a:solidFill>
                  <a:srgbClr val="000000"/>
                </a:solidFill>
                <a:latin typeface="楷体" panose="02010609060101010101" pitchFamily="49" charset="-122"/>
                <a:ea typeface="楷体" panose="02010609060101010101" pitchFamily="49" charset="-122"/>
              </a:rPr>
              <a:t>。</a:t>
            </a:r>
            <a:r>
              <a:rPr lang="zh-CN" altLang="en-US" sz="2700" b="1" i="1" dirty="0">
                <a:solidFill>
                  <a:srgbClr val="000000"/>
                </a:solidFill>
                <a:latin typeface="楷体" panose="02010609060101010101" pitchFamily="49" charset="-122"/>
                <a:ea typeface="楷体" panose="02010609060101010101" pitchFamily="49" charset="-122"/>
              </a:rPr>
              <a:t> </a:t>
            </a:r>
            <a:endParaRPr lang="zh-CN" altLang="en-US" sz="2700" b="1" dirty="0">
              <a:solidFill>
                <a:srgbClr val="000000"/>
              </a:solidFill>
              <a:latin typeface="楷体" panose="02010609060101010101" pitchFamily="49" charset="-122"/>
              <a:ea typeface="楷体" panose="02010609060101010101" pitchFamily="49" charset="-122"/>
            </a:endParaRPr>
          </a:p>
        </p:txBody>
      </p:sp>
      <p:grpSp>
        <p:nvGrpSpPr>
          <p:cNvPr id="125957" name="Group 6"/>
          <p:cNvGrpSpPr/>
          <p:nvPr/>
        </p:nvGrpSpPr>
        <p:grpSpPr>
          <a:xfrm>
            <a:off x="2365951" y="1603375"/>
            <a:ext cx="7330499" cy="1096963"/>
            <a:chOff x="1045" y="1210"/>
            <a:chExt cx="3580" cy="691"/>
          </a:xfrm>
        </p:grpSpPr>
        <p:sp>
          <p:nvSpPr>
            <p:cNvPr id="125958" name="Rectangle 7"/>
            <p:cNvSpPr/>
            <p:nvPr/>
          </p:nvSpPr>
          <p:spPr>
            <a:xfrm rot="3419336">
              <a:off x="1065" y="1189"/>
              <a:ext cx="682" cy="723"/>
            </a:xfrm>
            <a:prstGeom prst="rect">
              <a:avLst/>
            </a:prstGeom>
            <a:solidFill>
              <a:schemeClr val="hlink">
                <a:alpha val="85097"/>
              </a:schemeClr>
            </a:solidFill>
            <a:ln w="9525"/>
            <a:scene3d>
              <a:camera prst="legacyPerspectiveFront">
                <a:rot lat="0" lon="1500000" rev="0"/>
              </a:camera>
              <a:lightRig rig="legacyFlat4" dir="b"/>
            </a:scene3d>
            <a:sp3d extrusionH="887400" prstMaterial="legacyMatte">
              <a:bevelT w="13500" h="13500" prst="angle"/>
              <a:bevelB w="13500" h="13500" prst="angle"/>
              <a:extrusionClr>
                <a:schemeClr val="hlink"/>
              </a:extrusionClr>
            </a:sp3d>
          </p:spPr>
          <p:txBody>
            <a:bodyPr wrap="none" anchor="ctr" anchorCtr="0">
              <a:flatTx/>
            </a:bodyPr>
            <a:p>
              <a:pPr algn="ctr"/>
              <a:endParaRPr lang="zh-CN" altLang="en-US" dirty="0">
                <a:solidFill>
                  <a:srgbClr val="000000"/>
                </a:solidFill>
                <a:latin typeface="Arial" panose="020B0604020202020204" pitchFamily="34" charset="0"/>
                <a:ea typeface="宋体" panose="02010600030101010101" pitchFamily="2" charset="-122"/>
              </a:endParaRPr>
            </a:p>
          </p:txBody>
        </p:sp>
        <p:grpSp>
          <p:nvGrpSpPr>
            <p:cNvPr id="125959" name="Group 8"/>
            <p:cNvGrpSpPr/>
            <p:nvPr/>
          </p:nvGrpSpPr>
          <p:grpSpPr>
            <a:xfrm>
              <a:off x="1854" y="1418"/>
              <a:ext cx="809" cy="74"/>
              <a:chOff x="0" y="0"/>
              <a:chExt cx="468" cy="244"/>
            </a:xfrm>
          </p:grpSpPr>
          <p:sp>
            <p:nvSpPr>
              <p:cNvPr id="125960" name="Oval 9"/>
              <p:cNvSpPr/>
              <p:nvPr/>
            </p:nvSpPr>
            <p:spPr>
              <a:xfrm>
                <a:off x="0" y="0"/>
                <a:ext cx="79" cy="242"/>
              </a:xfrm>
              <a:prstGeom prst="ellipse">
                <a:avLst/>
              </a:prstGeom>
              <a:gradFill rotWithShape="0">
                <a:gsLst>
                  <a:gs pos="0">
                    <a:srgbClr val="767676"/>
                  </a:gs>
                  <a:gs pos="50000">
                    <a:srgbClr val="FFFFFF"/>
                  </a:gs>
                  <a:gs pos="100000">
                    <a:srgbClr val="767676"/>
                  </a:gs>
                </a:gsLst>
                <a:lin ang="5400000" scaled="1"/>
                <a:tileRect/>
              </a:gra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125961" name="Rectangle 10"/>
              <p:cNvSpPr/>
              <p:nvPr/>
            </p:nvSpPr>
            <p:spPr>
              <a:xfrm>
                <a:off x="45" y="2"/>
                <a:ext cx="388" cy="242"/>
              </a:xfrm>
              <a:prstGeom prst="rect">
                <a:avLst/>
              </a:prstGeom>
              <a:gradFill rotWithShape="0">
                <a:gsLst>
                  <a:gs pos="0">
                    <a:srgbClr val="767676"/>
                  </a:gs>
                  <a:gs pos="50000">
                    <a:srgbClr val="FFFFFF"/>
                  </a:gs>
                  <a:gs pos="100000">
                    <a:srgbClr val="767676"/>
                  </a:gs>
                </a:gsLst>
                <a:lin ang="5400000" scaled="1"/>
                <a:tileRect/>
              </a:gra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2" name="Oval 11"/>
              <p:cNvSpPr>
                <a:spLocks noChangeArrowheads="1"/>
              </p:cNvSpPr>
              <p:nvPr/>
            </p:nvSpPr>
            <p:spPr bwMode="auto">
              <a:xfrm>
                <a:off x="397" y="3"/>
                <a:ext cx="71" cy="234"/>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3" name="Oval 12"/>
              <p:cNvSpPr>
                <a:spLocks noChangeArrowheads="1"/>
              </p:cNvSpPr>
              <p:nvPr/>
            </p:nvSpPr>
            <p:spPr bwMode="auto">
              <a:xfrm>
                <a:off x="435" y="79"/>
                <a:ext cx="20" cy="69"/>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grpSp>
        <p:sp>
          <p:nvSpPr>
            <p:cNvPr id="125964" name="Rectangle 13"/>
            <p:cNvSpPr/>
            <p:nvPr/>
          </p:nvSpPr>
          <p:spPr>
            <a:xfrm rot="3419336">
              <a:off x="2445" y="1248"/>
              <a:ext cx="627" cy="662"/>
            </a:xfrm>
            <a:prstGeom prst="rect">
              <a:avLst/>
            </a:prstGeom>
            <a:solidFill>
              <a:schemeClr val="accent2">
                <a:alpha val="81960"/>
              </a:schemeClr>
            </a:solidFill>
            <a:ln w="9525"/>
            <a:scene3d>
              <a:camera prst="legacyPerspectiveFront">
                <a:rot lat="0" lon="1500000" rev="0"/>
              </a:camera>
              <a:lightRig rig="legacyFlat4" dir="b"/>
            </a:scene3d>
            <a:sp3d extrusionH="887400" prstMaterial="legacyMatte">
              <a:bevelT w="13500" h="13500" prst="angle"/>
              <a:bevelB w="13500" h="13500" prst="angle"/>
              <a:extrusionClr>
                <a:schemeClr val="accent2"/>
              </a:extrusionClr>
            </a:sp3d>
          </p:spPr>
          <p:txBody>
            <a:bodyPr wrap="none" anchor="ctr" anchorCtr="0">
              <a:flatTx/>
            </a:bodyPr>
            <a:p>
              <a:pPr algn="ctr"/>
              <a:endParaRPr lang="zh-CN" altLang="en-US" dirty="0">
                <a:solidFill>
                  <a:srgbClr val="000000"/>
                </a:solidFill>
                <a:latin typeface="Arial" panose="020B0604020202020204" pitchFamily="34" charset="0"/>
                <a:ea typeface="宋体" panose="02010600030101010101" pitchFamily="2" charset="-122"/>
              </a:endParaRPr>
            </a:p>
          </p:txBody>
        </p:sp>
        <p:grpSp>
          <p:nvGrpSpPr>
            <p:cNvPr id="125965" name="Group 14"/>
            <p:cNvGrpSpPr/>
            <p:nvPr/>
          </p:nvGrpSpPr>
          <p:grpSpPr>
            <a:xfrm>
              <a:off x="3170" y="1418"/>
              <a:ext cx="813" cy="74"/>
              <a:chOff x="0" y="0"/>
              <a:chExt cx="468" cy="244"/>
            </a:xfrm>
          </p:grpSpPr>
          <p:sp>
            <p:nvSpPr>
              <p:cNvPr id="125966" name="Oval 15"/>
              <p:cNvSpPr/>
              <p:nvPr/>
            </p:nvSpPr>
            <p:spPr>
              <a:xfrm>
                <a:off x="0" y="0"/>
                <a:ext cx="79" cy="242"/>
              </a:xfrm>
              <a:prstGeom prst="ellipse">
                <a:avLst/>
              </a:prstGeom>
              <a:gradFill rotWithShape="0">
                <a:gsLst>
                  <a:gs pos="0">
                    <a:srgbClr val="767676"/>
                  </a:gs>
                  <a:gs pos="50000">
                    <a:srgbClr val="FFFFFF"/>
                  </a:gs>
                  <a:gs pos="100000">
                    <a:srgbClr val="767676"/>
                  </a:gs>
                </a:gsLst>
                <a:lin ang="5400000" scaled="1"/>
                <a:tileRect/>
              </a:gra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125967" name="Rectangle 16"/>
              <p:cNvSpPr/>
              <p:nvPr/>
            </p:nvSpPr>
            <p:spPr>
              <a:xfrm>
                <a:off x="45" y="2"/>
                <a:ext cx="388" cy="242"/>
              </a:xfrm>
              <a:prstGeom prst="rect">
                <a:avLst/>
              </a:prstGeom>
              <a:gradFill rotWithShape="0">
                <a:gsLst>
                  <a:gs pos="0">
                    <a:srgbClr val="767676"/>
                  </a:gs>
                  <a:gs pos="50000">
                    <a:srgbClr val="FFFFFF"/>
                  </a:gs>
                  <a:gs pos="100000">
                    <a:srgbClr val="767676"/>
                  </a:gs>
                </a:gsLst>
                <a:lin ang="5400000" scaled="1"/>
                <a:tileRect/>
              </a:gra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121873" name="Oval 17"/>
              <p:cNvSpPr>
                <a:spLocks noChangeArrowheads="1"/>
              </p:cNvSpPr>
              <p:nvPr/>
            </p:nvSpPr>
            <p:spPr bwMode="auto">
              <a:xfrm>
                <a:off x="397" y="3"/>
                <a:ext cx="71" cy="234"/>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21874" name="Oval 18"/>
              <p:cNvSpPr>
                <a:spLocks noChangeArrowheads="1"/>
              </p:cNvSpPr>
              <p:nvPr/>
            </p:nvSpPr>
            <p:spPr bwMode="auto">
              <a:xfrm>
                <a:off x="435" y="79"/>
                <a:ext cx="20" cy="69"/>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grpSp>
        <p:sp>
          <p:nvSpPr>
            <p:cNvPr id="125970" name="Rectangle 19"/>
            <p:cNvSpPr/>
            <p:nvPr/>
          </p:nvSpPr>
          <p:spPr>
            <a:xfrm rot="3419336">
              <a:off x="3837" y="1218"/>
              <a:ext cx="635" cy="731"/>
            </a:xfrm>
            <a:prstGeom prst="rect">
              <a:avLst/>
            </a:prstGeom>
            <a:solidFill>
              <a:srgbClr val="3366FF">
                <a:alpha val="85097"/>
              </a:srgbClr>
            </a:solidFill>
            <a:ln w="9525"/>
            <a:scene3d>
              <a:camera prst="legacyPerspectiveFront">
                <a:rot lat="0" lon="1500000" rev="0"/>
              </a:camera>
              <a:lightRig rig="legacyFlat4" dir="b"/>
            </a:scene3d>
            <a:sp3d extrusionH="887400" prstMaterial="legacyMatte">
              <a:bevelT w="13500" h="13500" prst="angle"/>
              <a:bevelB w="13500" h="13500" prst="angle"/>
              <a:extrusionClr>
                <a:srgbClr val="3366FF"/>
              </a:extrusionClr>
            </a:sp3d>
          </p:spPr>
          <p:txBody>
            <a:bodyPr wrap="none" anchor="ctr" anchorCtr="0">
              <a:flatTx/>
            </a:bodyPr>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125971" name="Rectangle 20"/>
            <p:cNvSpPr/>
            <p:nvPr/>
          </p:nvSpPr>
          <p:spPr>
            <a:xfrm>
              <a:off x="3899" y="1407"/>
              <a:ext cx="726" cy="368"/>
            </a:xfrm>
            <a:prstGeom prst="rect">
              <a:avLst/>
            </a:prstGeom>
            <a:noFill/>
            <a:ln w="9525">
              <a:noFill/>
            </a:ln>
          </p:spPr>
          <p:txBody>
            <a:bodyPr anchor="t" anchorCtr="0">
              <a:spAutoFit/>
            </a:bodyPr>
            <a:p>
              <a:pPr algn="ctr"/>
              <a:r>
                <a:rPr lang="zh-CN" altLang="en-US" sz="3200" b="1" dirty="0">
                  <a:solidFill>
                    <a:srgbClr val="FFFFFF"/>
                  </a:solidFill>
                  <a:latin typeface="Arial" panose="020B0604020202020204" pitchFamily="34" charset="0"/>
                  <a:ea typeface="黑体" panose="02010609060101010101" pitchFamily="49" charset="-122"/>
                </a:rPr>
                <a:t>应用</a:t>
              </a:r>
              <a:endParaRPr lang="zh-CN" altLang="en-US" sz="3200" b="1" dirty="0">
                <a:solidFill>
                  <a:srgbClr val="FFFFFF"/>
                </a:solidFill>
                <a:latin typeface="Arial" panose="020B0604020202020204" pitchFamily="34" charset="0"/>
                <a:ea typeface="黑体" panose="02010609060101010101" pitchFamily="49" charset="-122"/>
              </a:endParaRPr>
            </a:p>
          </p:txBody>
        </p:sp>
        <p:sp>
          <p:nvSpPr>
            <p:cNvPr id="125972" name="Rectangle 21"/>
            <p:cNvSpPr/>
            <p:nvPr/>
          </p:nvSpPr>
          <p:spPr>
            <a:xfrm>
              <a:off x="2492" y="1407"/>
              <a:ext cx="726" cy="368"/>
            </a:xfrm>
            <a:prstGeom prst="rect">
              <a:avLst/>
            </a:prstGeom>
            <a:noFill/>
            <a:ln w="9525">
              <a:noFill/>
            </a:ln>
          </p:spPr>
          <p:txBody>
            <a:bodyPr anchor="t" anchorCtr="0">
              <a:spAutoFit/>
            </a:bodyPr>
            <a:p>
              <a:pPr algn="ctr"/>
              <a:r>
                <a:rPr lang="zh-CN" altLang="en-US" sz="3200" b="1" dirty="0">
                  <a:solidFill>
                    <a:srgbClr val="FFFFFF"/>
                  </a:solidFill>
                  <a:latin typeface="Arial" panose="020B0604020202020204" pitchFamily="34" charset="0"/>
                  <a:ea typeface="黑体" panose="02010609060101010101" pitchFamily="49" charset="-122"/>
                </a:rPr>
                <a:t>举例</a:t>
              </a:r>
              <a:endParaRPr lang="zh-CN" altLang="en-US" sz="3200" b="1" dirty="0">
                <a:solidFill>
                  <a:srgbClr val="FFFFFF"/>
                </a:solidFill>
                <a:latin typeface="Arial" panose="020B0604020202020204" pitchFamily="34" charset="0"/>
                <a:ea typeface="黑体" panose="02010609060101010101" pitchFamily="49" charset="-122"/>
              </a:endParaRPr>
            </a:p>
          </p:txBody>
        </p:sp>
        <p:sp>
          <p:nvSpPr>
            <p:cNvPr id="125973" name="Text Box 22"/>
            <p:cNvSpPr txBox="1"/>
            <p:nvPr/>
          </p:nvSpPr>
          <p:spPr>
            <a:xfrm>
              <a:off x="1089" y="1362"/>
              <a:ext cx="863" cy="368"/>
            </a:xfrm>
            <a:prstGeom prst="rect">
              <a:avLst/>
            </a:prstGeom>
            <a:noFill/>
            <a:ln w="9525">
              <a:noFill/>
            </a:ln>
          </p:spPr>
          <p:txBody>
            <a:bodyPr anchor="t" anchorCtr="0">
              <a:spAutoFit/>
            </a:bodyPr>
            <a:p>
              <a:pPr algn="ctr" eaLnBrk="0" hangingPunct="0"/>
              <a:r>
                <a:rPr lang="zh-CN" altLang="en-US" sz="3200" b="1" dirty="0">
                  <a:solidFill>
                    <a:srgbClr val="FFFFFF"/>
                  </a:solidFill>
                  <a:latin typeface="Arial" panose="020B0604020202020204" pitchFamily="34" charset="0"/>
                  <a:ea typeface="黑体" panose="02010609060101010101" pitchFamily="49" charset="-122"/>
                </a:rPr>
                <a:t>概念</a:t>
              </a:r>
              <a:endParaRPr lang="zh-CN" altLang="en-US" sz="3200" b="1" dirty="0">
                <a:solidFill>
                  <a:srgbClr val="FFFFFF"/>
                </a:solidFill>
                <a:latin typeface="Arial" panose="020B0604020202020204" pitchFamily="34" charset="0"/>
                <a:ea typeface="黑体" panose="02010609060101010101" pitchFamily="49" charset="-122"/>
              </a:endParaRP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1861"/>
                                        </p:tgtEl>
                                        <p:attrNameLst>
                                          <p:attrName>style.visibility</p:attrName>
                                        </p:attrNameLst>
                                      </p:cBhvr>
                                      <p:to>
                                        <p:strVal val="visible"/>
                                      </p:to>
                                    </p:set>
                                    <p:animEffect transition="in" filter="blinds(horizontal)">
                                      <p:cBhvr>
                                        <p:cTn id="7" dur="500"/>
                                        <p:tgtEl>
                                          <p:spTgt spid="12186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1859"/>
                                        </p:tgtEl>
                                        <p:attrNameLst>
                                          <p:attrName>style.visibility</p:attrName>
                                        </p:attrNameLst>
                                      </p:cBhvr>
                                      <p:to>
                                        <p:strVal val="visible"/>
                                      </p:to>
                                    </p:set>
                                    <p:animEffect transition="in" filter="blinds(horizontal)">
                                      <p:cBhvr>
                                        <p:cTn id="12" dur="500"/>
                                        <p:tgtEl>
                                          <p:spTgt spid="12185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1860"/>
                                        </p:tgtEl>
                                        <p:attrNameLst>
                                          <p:attrName>style.visibility</p:attrName>
                                        </p:attrNameLst>
                                      </p:cBhvr>
                                      <p:to>
                                        <p:strVal val="visible"/>
                                      </p:to>
                                    </p:set>
                                    <p:animEffect transition="in" filter="blinds(horizontal)">
                                      <p:cBhvr>
                                        <p:cTn id="17" dur="500"/>
                                        <p:tgtEl>
                                          <p:spTgt spid="1218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59" grpId="0" bldLvl="0" animBg="1"/>
      <p:bldP spid="121860" grpId="0" bldLvl="0" animBg="1"/>
      <p:bldP spid="121861" grpId="0" bldLvl="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6977" name="Text Box 2"/>
          <p:cNvSpPr txBox="1"/>
          <p:nvPr/>
        </p:nvSpPr>
        <p:spPr>
          <a:xfrm>
            <a:off x="2566988" y="404813"/>
            <a:ext cx="6880225" cy="583565"/>
          </a:xfrm>
          <a:prstGeom prst="rect">
            <a:avLst/>
          </a:prstGeom>
          <a:noFill/>
          <a:ln w="9525">
            <a:noFill/>
          </a:ln>
        </p:spPr>
        <p:txBody>
          <a:bodyPr anchor="t" anchorCtr="0">
            <a:spAutoFit/>
          </a:bodyPr>
          <a:p>
            <a:pPr>
              <a:spcBef>
                <a:spcPct val="50000"/>
              </a:spcBef>
            </a:pPr>
            <a:r>
              <a:rPr lang="zh-CN" altLang="en-US" sz="3200" b="1" dirty="0">
                <a:solidFill>
                  <a:srgbClr val="FF0000"/>
                </a:solidFill>
                <a:latin typeface="黑体" panose="02010609060101010101" pitchFamily="49" charset="-122"/>
                <a:ea typeface="黑体" panose="02010609060101010101" pitchFamily="49" charset="-122"/>
              </a:rPr>
              <a:t>（</a:t>
            </a:r>
            <a:r>
              <a:rPr lang="en-US" altLang="zh-CN" sz="3200" b="1" dirty="0">
                <a:solidFill>
                  <a:srgbClr val="FF0000"/>
                </a:solidFill>
                <a:latin typeface="黑体" panose="02010609060101010101" pitchFamily="49" charset="-122"/>
                <a:ea typeface="黑体" panose="02010609060101010101" pitchFamily="49" charset="-122"/>
              </a:rPr>
              <a:t>3</a:t>
            </a:r>
            <a:r>
              <a:rPr lang="zh-CN" altLang="en-US" sz="3200" b="1" dirty="0">
                <a:solidFill>
                  <a:srgbClr val="FF0000"/>
                </a:solidFill>
                <a:latin typeface="黑体" panose="02010609060101010101" pitchFamily="49" charset="-122"/>
                <a:ea typeface="黑体" panose="02010609060101010101" pitchFamily="49" charset="-122"/>
              </a:rPr>
              <a:t>） 可变现净值（主要针对存货类）</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122883" name="AutoShape 3"/>
          <p:cNvSpPr/>
          <p:nvPr/>
        </p:nvSpPr>
        <p:spPr>
          <a:xfrm>
            <a:off x="4800600" y="2805113"/>
            <a:ext cx="3136900" cy="4052887"/>
          </a:xfrm>
          <a:prstGeom prst="roundRect">
            <a:avLst>
              <a:gd name="adj" fmla="val 13745"/>
            </a:avLst>
          </a:prstGeom>
          <a:solidFill>
            <a:srgbClr val="0000FF"/>
          </a:solidFill>
          <a:ln w="38100" cap="flat" cmpd="sng">
            <a:solidFill>
              <a:schemeClr val="bg2"/>
            </a:solidFill>
            <a:prstDash val="solid"/>
            <a:round/>
            <a:headEnd type="none" w="med" len="med"/>
            <a:tailEnd type="none" w="med" len="med"/>
          </a:ln>
        </p:spPr>
        <p:txBody>
          <a:bodyPr anchor="t" anchorCtr="0"/>
          <a:p>
            <a:pPr>
              <a:lnSpc>
                <a:spcPct val="150000"/>
              </a:lnSpc>
              <a:buClr>
                <a:srgbClr val="FF0000"/>
              </a:buClr>
              <a:buFont typeface="Wingdings" panose="05000000000000000000" pitchFamily="2" charset="2"/>
              <a:buChar char="p"/>
            </a:pPr>
            <a:r>
              <a:rPr lang="zh-CN" altLang="en-US" sz="2700" b="1" dirty="0">
                <a:solidFill>
                  <a:schemeClr val="bg1"/>
                </a:solidFill>
                <a:latin typeface="楷体" panose="02010609060101010101" pitchFamily="49" charset="-122"/>
                <a:ea typeface="楷体" panose="02010609060101010101" pitchFamily="49" charset="-122"/>
              </a:rPr>
              <a:t>如去年价值</a:t>
            </a:r>
            <a:r>
              <a:rPr lang="en-US" altLang="zh-CN" sz="2700" b="1" dirty="0">
                <a:solidFill>
                  <a:schemeClr val="bg1"/>
                </a:solidFill>
                <a:latin typeface="楷体" panose="02010609060101010101" pitchFamily="49" charset="-122"/>
                <a:ea typeface="楷体" panose="02010609060101010101" pitchFamily="49" charset="-122"/>
              </a:rPr>
              <a:t>12</a:t>
            </a:r>
            <a:r>
              <a:rPr lang="zh-CN" altLang="en-US" sz="2700" b="1" dirty="0">
                <a:solidFill>
                  <a:schemeClr val="bg1"/>
                </a:solidFill>
                <a:latin typeface="楷体" panose="02010609060101010101" pitchFamily="49" charset="-122"/>
                <a:ea typeface="楷体" panose="02010609060101010101" pitchFamily="49" charset="-122"/>
              </a:rPr>
              <a:t>万的原煤，现价值</a:t>
            </a:r>
            <a:r>
              <a:rPr lang="en-US" altLang="zh-CN" sz="2700" b="1" dirty="0">
                <a:solidFill>
                  <a:schemeClr val="bg1"/>
                </a:solidFill>
                <a:latin typeface="楷体" panose="02010609060101010101" pitchFamily="49" charset="-122"/>
                <a:ea typeface="楷体" panose="02010609060101010101" pitchFamily="49" charset="-122"/>
              </a:rPr>
              <a:t>10</a:t>
            </a:r>
            <a:r>
              <a:rPr lang="zh-CN" altLang="en-US" sz="2700" b="1" dirty="0">
                <a:solidFill>
                  <a:schemeClr val="bg1"/>
                </a:solidFill>
                <a:latin typeface="楷体" panose="02010609060101010101" pitchFamily="49" charset="-122"/>
                <a:ea typeface="楷体" panose="02010609060101010101" pitchFamily="49" charset="-122"/>
              </a:rPr>
              <a:t>万，扣除处置过程中相关税费</a:t>
            </a:r>
            <a:r>
              <a:rPr lang="en-US" altLang="zh-CN" sz="2700" b="1" dirty="0">
                <a:solidFill>
                  <a:schemeClr val="bg1"/>
                </a:solidFill>
                <a:latin typeface="楷体" panose="02010609060101010101" pitchFamily="49" charset="-122"/>
                <a:ea typeface="楷体" panose="02010609060101010101" pitchFamily="49" charset="-122"/>
              </a:rPr>
              <a:t>1</a:t>
            </a:r>
            <a:r>
              <a:rPr lang="zh-CN" altLang="en-US" sz="2700" b="1" dirty="0">
                <a:solidFill>
                  <a:schemeClr val="bg1"/>
                </a:solidFill>
                <a:latin typeface="楷体" panose="02010609060101010101" pitchFamily="49" charset="-122"/>
                <a:ea typeface="楷体" panose="02010609060101010101" pitchFamily="49" charset="-122"/>
              </a:rPr>
              <a:t>万，则可变现净值</a:t>
            </a:r>
            <a:r>
              <a:rPr lang="en-US" altLang="zh-CN" sz="2700" b="1" dirty="0">
                <a:solidFill>
                  <a:schemeClr val="bg1"/>
                </a:solidFill>
                <a:latin typeface="楷体" panose="02010609060101010101" pitchFamily="49" charset="-122"/>
                <a:ea typeface="楷体" panose="02010609060101010101" pitchFamily="49" charset="-122"/>
              </a:rPr>
              <a:t>9</a:t>
            </a:r>
            <a:r>
              <a:rPr lang="zh-CN" altLang="en-US" sz="2700" b="1" dirty="0">
                <a:solidFill>
                  <a:schemeClr val="bg1"/>
                </a:solidFill>
                <a:latin typeface="楷体" panose="02010609060101010101" pitchFamily="49" charset="-122"/>
                <a:ea typeface="楷体" panose="02010609060101010101" pitchFamily="49" charset="-122"/>
              </a:rPr>
              <a:t>万。</a:t>
            </a:r>
            <a:endParaRPr lang="zh-CN" altLang="en-US" sz="2700" b="1" dirty="0">
              <a:solidFill>
                <a:schemeClr val="bg1"/>
              </a:solidFill>
              <a:latin typeface="楷体" panose="02010609060101010101" pitchFamily="49" charset="-122"/>
              <a:ea typeface="楷体" panose="02010609060101010101" pitchFamily="49" charset="-122"/>
            </a:endParaRPr>
          </a:p>
        </p:txBody>
      </p:sp>
      <p:sp>
        <p:nvSpPr>
          <p:cNvPr id="122884" name="AutoShape 4"/>
          <p:cNvSpPr/>
          <p:nvPr/>
        </p:nvSpPr>
        <p:spPr>
          <a:xfrm>
            <a:off x="7937500" y="2782888"/>
            <a:ext cx="2730500" cy="4076700"/>
          </a:xfrm>
          <a:prstGeom prst="roundRect">
            <a:avLst>
              <a:gd name="adj" fmla="val 13745"/>
            </a:avLst>
          </a:prstGeom>
          <a:solidFill>
            <a:schemeClr val="bg1"/>
          </a:solidFill>
          <a:ln w="38100" cap="flat" cmpd="sng">
            <a:solidFill>
              <a:schemeClr val="bg2"/>
            </a:solidFill>
            <a:prstDash val="solid"/>
            <a:round/>
            <a:headEnd type="none" w="med" len="med"/>
            <a:tailEnd type="none" w="med" len="med"/>
          </a:ln>
        </p:spPr>
        <p:txBody>
          <a:bodyPr anchor="t" anchorCtr="0"/>
          <a:p>
            <a:pPr>
              <a:lnSpc>
                <a:spcPct val="150000"/>
              </a:lnSpc>
              <a:buClr>
                <a:srgbClr val="FF0000"/>
              </a:buClr>
              <a:buFont typeface="Wingdings" panose="05000000000000000000" pitchFamily="2" charset="2"/>
              <a:buChar char="p"/>
            </a:pPr>
            <a:r>
              <a:rPr lang="zh-CN" altLang="en-US" sz="2600" b="1" dirty="0">
                <a:solidFill>
                  <a:srgbClr val="000000"/>
                </a:solidFill>
                <a:latin typeface="楷体" panose="02010609060101010101" pitchFamily="49" charset="-122"/>
                <a:ea typeface="楷体" panose="02010609060101010101" pitchFamily="49" charset="-122"/>
              </a:rPr>
              <a:t>多用于存货资产减值情况下的后续计量</a:t>
            </a:r>
            <a:r>
              <a:rPr lang="en-US" altLang="zh-CN" sz="2600" b="1" dirty="0">
                <a:solidFill>
                  <a:srgbClr val="000000"/>
                </a:solidFill>
                <a:latin typeface="楷体" panose="02010609060101010101" pitchFamily="49" charset="-122"/>
                <a:ea typeface="楷体" panose="02010609060101010101" pitchFamily="49" charset="-122"/>
              </a:rPr>
              <a:t>—</a:t>
            </a:r>
            <a:r>
              <a:rPr lang="zh-CN" altLang="en-US" sz="2600" b="1" dirty="0">
                <a:latin typeface="楷体" panose="02010609060101010101" pitchFamily="49" charset="-122"/>
                <a:ea typeface="楷体" panose="02010609060101010101" pitchFamily="49" charset="-122"/>
              </a:rPr>
              <a:t>如计提存货跌价准备。</a:t>
            </a:r>
            <a:endParaRPr lang="en-US" altLang="zh-CN" sz="2600" b="1" dirty="0">
              <a:latin typeface="楷体" panose="02010609060101010101" pitchFamily="49" charset="-122"/>
              <a:ea typeface="楷体" panose="02010609060101010101" pitchFamily="49" charset="-122"/>
            </a:endParaRPr>
          </a:p>
          <a:p>
            <a:pPr>
              <a:lnSpc>
                <a:spcPct val="150000"/>
              </a:lnSpc>
              <a:buClr>
                <a:srgbClr val="FF0000"/>
              </a:buClr>
            </a:pPr>
            <a:endParaRPr lang="zh-CN" altLang="en-US" sz="1000" b="1" dirty="0">
              <a:solidFill>
                <a:srgbClr val="000000"/>
              </a:solidFill>
              <a:latin typeface="楷体" panose="02010609060101010101" pitchFamily="49" charset="-122"/>
              <a:ea typeface="楷体" panose="02010609060101010101" pitchFamily="49" charset="-122"/>
            </a:endParaRPr>
          </a:p>
          <a:p>
            <a:pPr>
              <a:lnSpc>
                <a:spcPct val="150000"/>
              </a:lnSpc>
              <a:buClr>
                <a:srgbClr val="FF0000"/>
              </a:buClr>
            </a:pPr>
            <a:r>
              <a:rPr lang="zh-CN" altLang="en-US" sz="2000" b="1" dirty="0">
                <a:solidFill>
                  <a:srgbClr val="000000"/>
                </a:solidFill>
                <a:latin typeface="楷体" panose="02010609060101010101" pitchFamily="49" charset="-122"/>
                <a:ea typeface="楷体" panose="02010609060101010101" pitchFamily="49" charset="-122"/>
              </a:rPr>
              <a:t>借：资产减值损失</a:t>
            </a:r>
            <a:endParaRPr lang="en-US" altLang="zh-CN" sz="2000" b="1" dirty="0">
              <a:solidFill>
                <a:srgbClr val="000000"/>
              </a:solidFill>
              <a:latin typeface="楷体" panose="02010609060101010101" pitchFamily="49" charset="-122"/>
              <a:ea typeface="楷体" panose="02010609060101010101" pitchFamily="49" charset="-122"/>
            </a:endParaRPr>
          </a:p>
          <a:p>
            <a:pPr>
              <a:lnSpc>
                <a:spcPct val="150000"/>
              </a:lnSpc>
              <a:buClr>
                <a:srgbClr val="FF0000"/>
              </a:buClr>
            </a:pPr>
            <a:r>
              <a:rPr lang="zh-CN" altLang="en-US" sz="2000" b="1" dirty="0">
                <a:solidFill>
                  <a:srgbClr val="000000"/>
                </a:solidFill>
                <a:latin typeface="楷体" panose="02010609060101010101" pitchFamily="49" charset="-122"/>
                <a:ea typeface="楷体" panose="02010609060101010101" pitchFamily="49" charset="-122"/>
              </a:rPr>
              <a:t>  贷：存货跌价准备</a:t>
            </a:r>
            <a:endParaRPr lang="zh-CN" altLang="en-US" sz="2000" b="1" dirty="0">
              <a:solidFill>
                <a:srgbClr val="000000"/>
              </a:solidFill>
              <a:latin typeface="楷体" panose="02010609060101010101" pitchFamily="49" charset="-122"/>
              <a:ea typeface="楷体" panose="02010609060101010101" pitchFamily="49" charset="-122"/>
            </a:endParaRPr>
          </a:p>
        </p:txBody>
      </p:sp>
      <p:sp>
        <p:nvSpPr>
          <p:cNvPr id="122885" name="AutoShape 5"/>
          <p:cNvSpPr/>
          <p:nvPr/>
        </p:nvSpPr>
        <p:spPr>
          <a:xfrm>
            <a:off x="1595438" y="2855913"/>
            <a:ext cx="3214687" cy="3998912"/>
          </a:xfrm>
          <a:prstGeom prst="roundRect">
            <a:avLst>
              <a:gd name="adj" fmla="val 13745"/>
            </a:avLst>
          </a:prstGeom>
          <a:solidFill>
            <a:srgbClr val="FFFFCC"/>
          </a:solidFill>
          <a:ln w="38100" cap="flat" cmpd="sng">
            <a:solidFill>
              <a:schemeClr val="bg2"/>
            </a:solidFill>
            <a:prstDash val="solid"/>
            <a:round/>
            <a:headEnd type="none" w="med" len="med"/>
            <a:tailEnd type="none" w="med" len="med"/>
          </a:ln>
        </p:spPr>
        <p:txBody>
          <a:bodyPr anchor="t" anchorCtr="0"/>
          <a:p>
            <a:pPr>
              <a:lnSpc>
                <a:spcPct val="150000"/>
              </a:lnSpc>
              <a:buClr>
                <a:srgbClr val="FF0000"/>
              </a:buClr>
              <a:buFont typeface="Wingdings" panose="05000000000000000000" pitchFamily="2" charset="2"/>
              <a:buChar char="p"/>
            </a:pPr>
            <a:r>
              <a:rPr lang="zh-CN" altLang="en-US" sz="2400" b="1" dirty="0">
                <a:latin typeface="楷体" panose="02010609060101010101" pitchFamily="49" charset="-122"/>
                <a:ea typeface="楷体" panose="02010609060101010101" pitchFamily="49" charset="-122"/>
              </a:rPr>
              <a:t>也称预期处置价值，</a:t>
            </a:r>
            <a:r>
              <a:rPr lang="zh-CN" altLang="en-US" sz="2400" b="1" dirty="0">
                <a:solidFill>
                  <a:srgbClr val="000000"/>
                </a:solidFill>
                <a:latin typeface="楷体" panose="02010609060101010101" pitchFamily="49" charset="-122"/>
                <a:ea typeface="楷体" panose="02010609060101010101" pitchFamily="49" charset="-122"/>
              </a:rPr>
              <a:t>以资产预计售价减去后续加工成本、销售费用及相关税费后的净值。</a:t>
            </a:r>
            <a:endParaRPr lang="en-US" altLang="zh-CN" sz="2400" b="1" dirty="0">
              <a:solidFill>
                <a:srgbClr val="000000"/>
              </a:solidFill>
              <a:latin typeface="楷体" panose="02010609060101010101" pitchFamily="49" charset="-122"/>
              <a:ea typeface="楷体" panose="02010609060101010101" pitchFamily="49" charset="-122"/>
            </a:endParaRPr>
          </a:p>
          <a:p>
            <a:pPr>
              <a:lnSpc>
                <a:spcPct val="150000"/>
              </a:lnSpc>
              <a:buClr>
                <a:srgbClr val="FF0000"/>
              </a:buClr>
              <a:buFont typeface="Wingdings" panose="05000000000000000000" pitchFamily="2" charset="2"/>
              <a:buChar char="p"/>
            </a:pPr>
            <a:r>
              <a:rPr lang="zh-CN" altLang="en-US" sz="2400" b="1" dirty="0">
                <a:solidFill>
                  <a:srgbClr val="000000"/>
                </a:solidFill>
                <a:latin typeface="楷体" panose="02010609060101010101" pitchFamily="49" charset="-122"/>
                <a:ea typeface="楷体" panose="02010609060101010101" pitchFamily="49" charset="-122"/>
              </a:rPr>
              <a:t>突出风险，防跌不防升。 </a:t>
            </a:r>
            <a:endParaRPr lang="zh-CN" altLang="en-US" sz="2400" b="1" dirty="0">
              <a:solidFill>
                <a:srgbClr val="000000"/>
              </a:solidFill>
              <a:latin typeface="楷体" panose="02010609060101010101" pitchFamily="49" charset="-122"/>
              <a:ea typeface="楷体" panose="02010609060101010101" pitchFamily="49" charset="-122"/>
            </a:endParaRPr>
          </a:p>
        </p:txBody>
      </p:sp>
      <p:grpSp>
        <p:nvGrpSpPr>
          <p:cNvPr id="126981" name="Group 6"/>
          <p:cNvGrpSpPr/>
          <p:nvPr/>
        </p:nvGrpSpPr>
        <p:grpSpPr>
          <a:xfrm>
            <a:off x="2726054" y="1487572"/>
            <a:ext cx="7027546" cy="1036638"/>
            <a:chOff x="1045" y="1191"/>
            <a:chExt cx="3577" cy="699"/>
          </a:xfrm>
        </p:grpSpPr>
        <p:sp>
          <p:nvSpPr>
            <p:cNvPr id="126982" name="Rectangle 7"/>
            <p:cNvSpPr/>
            <p:nvPr/>
          </p:nvSpPr>
          <p:spPr>
            <a:xfrm rot="3419336">
              <a:off x="1065" y="1187"/>
              <a:ext cx="682" cy="723"/>
            </a:xfrm>
            <a:prstGeom prst="rect">
              <a:avLst/>
            </a:prstGeom>
            <a:solidFill>
              <a:schemeClr val="hlink">
                <a:alpha val="85097"/>
              </a:schemeClr>
            </a:solidFill>
            <a:ln w="9525"/>
            <a:scene3d>
              <a:camera prst="legacyPerspectiveFront">
                <a:rot lat="0" lon="1500000" rev="0"/>
              </a:camera>
              <a:lightRig rig="legacyFlat4" dir="b"/>
            </a:scene3d>
            <a:sp3d extrusionH="887400" prstMaterial="legacyMatte">
              <a:bevelT w="13500" h="13500" prst="angle"/>
              <a:bevelB w="13500" h="13500" prst="angle"/>
              <a:extrusionClr>
                <a:schemeClr val="hlink"/>
              </a:extrusionClr>
            </a:sp3d>
          </p:spPr>
          <p:txBody>
            <a:bodyPr wrap="none" anchor="ctr" anchorCtr="0">
              <a:flatTx/>
            </a:bodyPr>
            <a:p>
              <a:pPr algn="ctr"/>
              <a:endParaRPr lang="zh-CN" altLang="en-US" dirty="0">
                <a:solidFill>
                  <a:srgbClr val="000000"/>
                </a:solidFill>
                <a:latin typeface="Arial" panose="020B0604020202020204" pitchFamily="34" charset="0"/>
                <a:ea typeface="宋体" panose="02010600030101010101" pitchFamily="2" charset="-122"/>
              </a:endParaRPr>
            </a:p>
          </p:txBody>
        </p:sp>
        <p:grpSp>
          <p:nvGrpSpPr>
            <p:cNvPr id="126983" name="Group 8"/>
            <p:cNvGrpSpPr/>
            <p:nvPr/>
          </p:nvGrpSpPr>
          <p:grpSpPr>
            <a:xfrm>
              <a:off x="1854" y="1418"/>
              <a:ext cx="809" cy="74"/>
              <a:chOff x="0" y="0"/>
              <a:chExt cx="468" cy="244"/>
            </a:xfrm>
          </p:grpSpPr>
          <p:sp>
            <p:nvSpPr>
              <p:cNvPr id="126984" name="Oval 9"/>
              <p:cNvSpPr/>
              <p:nvPr/>
            </p:nvSpPr>
            <p:spPr>
              <a:xfrm>
                <a:off x="0" y="0"/>
                <a:ext cx="79" cy="242"/>
              </a:xfrm>
              <a:prstGeom prst="ellipse">
                <a:avLst/>
              </a:prstGeom>
              <a:gradFill rotWithShape="0">
                <a:gsLst>
                  <a:gs pos="0">
                    <a:srgbClr val="767676"/>
                  </a:gs>
                  <a:gs pos="50000">
                    <a:srgbClr val="FFFFFF"/>
                  </a:gs>
                  <a:gs pos="100000">
                    <a:srgbClr val="767676"/>
                  </a:gs>
                </a:gsLst>
                <a:lin ang="5400000" scaled="1"/>
                <a:tileRect/>
              </a:gra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126985" name="Rectangle 10"/>
              <p:cNvSpPr/>
              <p:nvPr/>
            </p:nvSpPr>
            <p:spPr>
              <a:xfrm>
                <a:off x="45" y="2"/>
                <a:ext cx="388" cy="242"/>
              </a:xfrm>
              <a:prstGeom prst="rect">
                <a:avLst/>
              </a:prstGeom>
              <a:gradFill rotWithShape="0">
                <a:gsLst>
                  <a:gs pos="0">
                    <a:srgbClr val="767676"/>
                  </a:gs>
                  <a:gs pos="50000">
                    <a:srgbClr val="FFFFFF"/>
                  </a:gs>
                  <a:gs pos="100000">
                    <a:srgbClr val="767676"/>
                  </a:gs>
                </a:gsLst>
                <a:lin ang="5400000" scaled="1"/>
                <a:tileRect/>
              </a:gra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2" name="Oval 11"/>
              <p:cNvSpPr>
                <a:spLocks noChangeArrowheads="1"/>
              </p:cNvSpPr>
              <p:nvPr/>
            </p:nvSpPr>
            <p:spPr bwMode="auto">
              <a:xfrm>
                <a:off x="397" y="3"/>
                <a:ext cx="71" cy="233"/>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3" name="Oval 12"/>
              <p:cNvSpPr>
                <a:spLocks noChangeArrowheads="1"/>
              </p:cNvSpPr>
              <p:nvPr/>
            </p:nvSpPr>
            <p:spPr bwMode="auto">
              <a:xfrm>
                <a:off x="435" y="77"/>
                <a:ext cx="20" cy="71"/>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grpSp>
        <p:sp>
          <p:nvSpPr>
            <p:cNvPr id="126988" name="Rectangle 13"/>
            <p:cNvSpPr/>
            <p:nvPr/>
          </p:nvSpPr>
          <p:spPr>
            <a:xfrm rot="3419336">
              <a:off x="2445" y="1197"/>
              <a:ext cx="627" cy="662"/>
            </a:xfrm>
            <a:prstGeom prst="rect">
              <a:avLst/>
            </a:prstGeom>
            <a:solidFill>
              <a:schemeClr val="accent2">
                <a:alpha val="81960"/>
              </a:schemeClr>
            </a:solidFill>
            <a:ln w="9525"/>
            <a:scene3d>
              <a:camera prst="legacyPerspectiveFront">
                <a:rot lat="0" lon="1500000" rev="0"/>
              </a:camera>
              <a:lightRig rig="legacyFlat4" dir="b"/>
            </a:scene3d>
            <a:sp3d extrusionH="887400" prstMaterial="legacyMatte">
              <a:bevelT w="13500" h="13500" prst="angle"/>
              <a:bevelB w="13500" h="13500" prst="angle"/>
              <a:extrusionClr>
                <a:schemeClr val="accent2"/>
              </a:extrusionClr>
            </a:sp3d>
          </p:spPr>
          <p:txBody>
            <a:bodyPr wrap="none" anchor="ctr" anchorCtr="0">
              <a:flatTx/>
            </a:bodyPr>
            <a:p>
              <a:pPr algn="ctr"/>
              <a:endParaRPr lang="zh-CN" altLang="en-US" dirty="0">
                <a:solidFill>
                  <a:srgbClr val="000000"/>
                </a:solidFill>
                <a:latin typeface="Arial" panose="020B0604020202020204" pitchFamily="34" charset="0"/>
                <a:ea typeface="宋体" panose="02010600030101010101" pitchFamily="2" charset="-122"/>
              </a:endParaRPr>
            </a:p>
          </p:txBody>
        </p:sp>
        <p:grpSp>
          <p:nvGrpSpPr>
            <p:cNvPr id="126989" name="Group 14"/>
            <p:cNvGrpSpPr/>
            <p:nvPr/>
          </p:nvGrpSpPr>
          <p:grpSpPr>
            <a:xfrm>
              <a:off x="3170" y="1418"/>
              <a:ext cx="813" cy="74"/>
              <a:chOff x="0" y="0"/>
              <a:chExt cx="468" cy="244"/>
            </a:xfrm>
          </p:grpSpPr>
          <p:sp>
            <p:nvSpPr>
              <p:cNvPr id="126990" name="Oval 15"/>
              <p:cNvSpPr/>
              <p:nvPr/>
            </p:nvSpPr>
            <p:spPr>
              <a:xfrm>
                <a:off x="0" y="0"/>
                <a:ext cx="79" cy="242"/>
              </a:xfrm>
              <a:prstGeom prst="ellipse">
                <a:avLst/>
              </a:prstGeom>
              <a:gradFill rotWithShape="0">
                <a:gsLst>
                  <a:gs pos="0">
                    <a:srgbClr val="767676"/>
                  </a:gs>
                  <a:gs pos="50000">
                    <a:srgbClr val="FFFFFF"/>
                  </a:gs>
                  <a:gs pos="100000">
                    <a:srgbClr val="767676"/>
                  </a:gs>
                </a:gsLst>
                <a:lin ang="5400000" scaled="1"/>
                <a:tileRect/>
              </a:gra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126991" name="Rectangle 16"/>
              <p:cNvSpPr/>
              <p:nvPr/>
            </p:nvSpPr>
            <p:spPr>
              <a:xfrm>
                <a:off x="45" y="2"/>
                <a:ext cx="388" cy="242"/>
              </a:xfrm>
              <a:prstGeom prst="rect">
                <a:avLst/>
              </a:prstGeom>
              <a:gradFill rotWithShape="0">
                <a:gsLst>
                  <a:gs pos="0">
                    <a:srgbClr val="767676"/>
                  </a:gs>
                  <a:gs pos="50000">
                    <a:srgbClr val="FFFFFF"/>
                  </a:gs>
                  <a:gs pos="100000">
                    <a:srgbClr val="767676"/>
                  </a:gs>
                </a:gsLst>
                <a:lin ang="5400000" scaled="1"/>
                <a:tileRect/>
              </a:gra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122897" name="Oval 17"/>
              <p:cNvSpPr>
                <a:spLocks noChangeArrowheads="1"/>
              </p:cNvSpPr>
              <p:nvPr/>
            </p:nvSpPr>
            <p:spPr bwMode="auto">
              <a:xfrm>
                <a:off x="397" y="3"/>
                <a:ext cx="71" cy="233"/>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22898" name="Oval 18"/>
              <p:cNvSpPr>
                <a:spLocks noChangeArrowheads="1"/>
              </p:cNvSpPr>
              <p:nvPr/>
            </p:nvSpPr>
            <p:spPr bwMode="auto">
              <a:xfrm>
                <a:off x="435" y="77"/>
                <a:ext cx="20" cy="71"/>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grpSp>
        <p:sp>
          <p:nvSpPr>
            <p:cNvPr id="126994" name="Rectangle 19"/>
            <p:cNvSpPr/>
            <p:nvPr/>
          </p:nvSpPr>
          <p:spPr>
            <a:xfrm rot="3419336">
              <a:off x="3837" y="1143"/>
              <a:ext cx="635" cy="731"/>
            </a:xfrm>
            <a:prstGeom prst="rect">
              <a:avLst/>
            </a:prstGeom>
            <a:solidFill>
              <a:srgbClr val="3366FF">
                <a:alpha val="85097"/>
              </a:srgbClr>
            </a:solidFill>
            <a:ln w="9525"/>
            <a:scene3d>
              <a:camera prst="legacyPerspectiveFront">
                <a:rot lat="0" lon="1500000" rev="0"/>
              </a:camera>
              <a:lightRig rig="legacyFlat4" dir="b"/>
            </a:scene3d>
            <a:sp3d extrusionH="887400" prstMaterial="legacyMatte">
              <a:bevelT w="13500" h="13500" prst="angle"/>
              <a:bevelB w="13500" h="13500" prst="angle"/>
              <a:extrusionClr>
                <a:srgbClr val="3366FF"/>
              </a:extrusionClr>
            </a:sp3d>
          </p:spPr>
          <p:txBody>
            <a:bodyPr wrap="none" anchor="ctr" anchorCtr="0">
              <a:flatTx/>
            </a:bodyPr>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126995" name="Rectangle 20"/>
            <p:cNvSpPr/>
            <p:nvPr/>
          </p:nvSpPr>
          <p:spPr>
            <a:xfrm>
              <a:off x="3896" y="1335"/>
              <a:ext cx="726" cy="393"/>
            </a:xfrm>
            <a:prstGeom prst="rect">
              <a:avLst/>
            </a:prstGeom>
            <a:noFill/>
            <a:ln w="9525">
              <a:noFill/>
            </a:ln>
          </p:spPr>
          <p:txBody>
            <a:bodyPr anchor="t" anchorCtr="0">
              <a:spAutoFit/>
            </a:bodyPr>
            <a:p>
              <a:pPr algn="ctr"/>
              <a:r>
                <a:rPr lang="zh-CN" altLang="en-US" sz="3200" b="1" dirty="0">
                  <a:solidFill>
                    <a:srgbClr val="FFFFFF"/>
                  </a:solidFill>
                  <a:latin typeface="Arial" panose="020B0604020202020204" pitchFamily="34" charset="0"/>
                  <a:ea typeface="黑体" panose="02010609060101010101" pitchFamily="49" charset="-122"/>
                </a:rPr>
                <a:t>应用</a:t>
              </a:r>
              <a:endParaRPr lang="zh-CN" altLang="en-US" sz="3200" b="1" dirty="0">
                <a:solidFill>
                  <a:srgbClr val="FFFFFF"/>
                </a:solidFill>
                <a:latin typeface="Arial" panose="020B0604020202020204" pitchFamily="34" charset="0"/>
                <a:ea typeface="黑体" panose="02010609060101010101" pitchFamily="49" charset="-122"/>
              </a:endParaRPr>
            </a:p>
          </p:txBody>
        </p:sp>
        <p:sp>
          <p:nvSpPr>
            <p:cNvPr id="126996" name="Rectangle 21"/>
            <p:cNvSpPr/>
            <p:nvPr/>
          </p:nvSpPr>
          <p:spPr>
            <a:xfrm>
              <a:off x="2511" y="1335"/>
              <a:ext cx="726" cy="393"/>
            </a:xfrm>
            <a:prstGeom prst="rect">
              <a:avLst/>
            </a:prstGeom>
            <a:noFill/>
            <a:ln w="9525">
              <a:noFill/>
            </a:ln>
          </p:spPr>
          <p:txBody>
            <a:bodyPr anchor="t" anchorCtr="0">
              <a:spAutoFit/>
            </a:bodyPr>
            <a:p>
              <a:pPr algn="ctr"/>
              <a:r>
                <a:rPr lang="zh-CN" altLang="en-US" sz="3200" b="1" dirty="0">
                  <a:solidFill>
                    <a:srgbClr val="FFFFFF"/>
                  </a:solidFill>
                  <a:latin typeface="Arial" panose="020B0604020202020204" pitchFamily="34" charset="0"/>
                  <a:ea typeface="黑体" panose="02010609060101010101" pitchFamily="49" charset="-122"/>
                </a:rPr>
                <a:t>举例</a:t>
              </a:r>
              <a:endParaRPr lang="zh-CN" altLang="en-US" sz="3200" b="1" dirty="0">
                <a:solidFill>
                  <a:srgbClr val="FFFFFF"/>
                </a:solidFill>
                <a:latin typeface="Arial" panose="020B0604020202020204" pitchFamily="34" charset="0"/>
                <a:ea typeface="黑体" panose="02010609060101010101" pitchFamily="49" charset="-122"/>
              </a:endParaRPr>
            </a:p>
          </p:txBody>
        </p:sp>
        <p:sp>
          <p:nvSpPr>
            <p:cNvPr id="126997" name="Text Box 22"/>
            <p:cNvSpPr txBox="1"/>
            <p:nvPr/>
          </p:nvSpPr>
          <p:spPr>
            <a:xfrm>
              <a:off x="1111" y="1335"/>
              <a:ext cx="863" cy="393"/>
            </a:xfrm>
            <a:prstGeom prst="rect">
              <a:avLst/>
            </a:prstGeom>
            <a:noFill/>
            <a:ln w="9525">
              <a:noFill/>
            </a:ln>
          </p:spPr>
          <p:txBody>
            <a:bodyPr anchor="t" anchorCtr="0">
              <a:spAutoFit/>
            </a:bodyPr>
            <a:p>
              <a:pPr algn="ctr" eaLnBrk="0" hangingPunct="0"/>
              <a:r>
                <a:rPr lang="zh-CN" altLang="en-US" sz="3200" b="1" dirty="0">
                  <a:solidFill>
                    <a:srgbClr val="FFFFFF"/>
                  </a:solidFill>
                  <a:latin typeface="Arial" panose="020B0604020202020204" pitchFamily="34" charset="0"/>
                  <a:ea typeface="黑体" panose="02010609060101010101" pitchFamily="49" charset="-122"/>
                </a:rPr>
                <a:t>概念</a:t>
              </a:r>
              <a:endParaRPr lang="zh-CN" altLang="en-US" sz="3200" b="1" dirty="0">
                <a:solidFill>
                  <a:srgbClr val="FFFFFF"/>
                </a:solidFill>
                <a:latin typeface="Arial" panose="020B0604020202020204" pitchFamily="34" charset="0"/>
                <a:ea typeface="黑体" panose="02010609060101010101" pitchFamily="49" charset="-122"/>
              </a:endParaRP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2885"/>
                                        </p:tgtEl>
                                        <p:attrNameLst>
                                          <p:attrName>style.visibility</p:attrName>
                                        </p:attrNameLst>
                                      </p:cBhvr>
                                      <p:to>
                                        <p:strVal val="visible"/>
                                      </p:to>
                                    </p:set>
                                    <p:animEffect transition="in" filter="blinds(horizontal)">
                                      <p:cBhvr>
                                        <p:cTn id="7" dur="500"/>
                                        <p:tgtEl>
                                          <p:spTgt spid="12288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2883"/>
                                        </p:tgtEl>
                                        <p:attrNameLst>
                                          <p:attrName>style.visibility</p:attrName>
                                        </p:attrNameLst>
                                      </p:cBhvr>
                                      <p:to>
                                        <p:strVal val="visible"/>
                                      </p:to>
                                    </p:set>
                                    <p:animEffect transition="in" filter="blinds(horizontal)">
                                      <p:cBhvr>
                                        <p:cTn id="12" dur="500"/>
                                        <p:tgtEl>
                                          <p:spTgt spid="12288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2884"/>
                                        </p:tgtEl>
                                        <p:attrNameLst>
                                          <p:attrName>style.visibility</p:attrName>
                                        </p:attrNameLst>
                                      </p:cBhvr>
                                      <p:to>
                                        <p:strVal val="visible"/>
                                      </p:to>
                                    </p:set>
                                    <p:animEffect transition="in" filter="blinds(horizontal)">
                                      <p:cBhvr>
                                        <p:cTn id="17" dur="500"/>
                                        <p:tgtEl>
                                          <p:spTgt spid="1228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3" grpId="0" bldLvl="0" animBg="1"/>
      <p:bldP spid="122884" grpId="0" bldLvl="0" animBg="1"/>
      <p:bldP spid="122885" grpId="0" bldLvl="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8001" name="Text Box 2"/>
          <p:cNvSpPr txBox="1"/>
          <p:nvPr/>
        </p:nvSpPr>
        <p:spPr>
          <a:xfrm>
            <a:off x="3595688" y="415925"/>
            <a:ext cx="4716462" cy="583565"/>
          </a:xfrm>
          <a:prstGeom prst="rect">
            <a:avLst/>
          </a:prstGeom>
          <a:noFill/>
          <a:ln w="9525">
            <a:noFill/>
          </a:ln>
        </p:spPr>
        <p:txBody>
          <a:bodyPr anchor="t" anchorCtr="0">
            <a:spAutoFit/>
          </a:bodyPr>
          <a:p>
            <a:pPr algn="ctr">
              <a:spcBef>
                <a:spcPct val="50000"/>
              </a:spcBef>
            </a:pPr>
            <a:r>
              <a:rPr lang="zh-CN" altLang="en-US" sz="3200" b="1" dirty="0">
                <a:solidFill>
                  <a:srgbClr val="FF0000"/>
                </a:solidFill>
                <a:latin typeface="黑体" panose="02010609060101010101" pitchFamily="49" charset="-122"/>
                <a:ea typeface="黑体" panose="02010609060101010101" pitchFamily="49" charset="-122"/>
              </a:rPr>
              <a:t>（</a:t>
            </a:r>
            <a:r>
              <a:rPr lang="en-US" altLang="zh-CN" sz="3200" b="1" dirty="0">
                <a:solidFill>
                  <a:srgbClr val="FF0000"/>
                </a:solidFill>
                <a:latin typeface="黑体" panose="02010609060101010101" pitchFamily="49" charset="-122"/>
                <a:ea typeface="黑体" panose="02010609060101010101" pitchFamily="49" charset="-122"/>
              </a:rPr>
              <a:t>4</a:t>
            </a:r>
            <a:r>
              <a:rPr lang="zh-CN" altLang="en-US" sz="3200" b="1" dirty="0">
                <a:solidFill>
                  <a:srgbClr val="FF0000"/>
                </a:solidFill>
                <a:latin typeface="黑体" panose="02010609060101010101" pitchFamily="49" charset="-122"/>
                <a:ea typeface="黑体" panose="02010609060101010101" pitchFamily="49" charset="-122"/>
              </a:rPr>
              <a:t>）现值</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123907" name="AutoShape 3"/>
          <p:cNvSpPr/>
          <p:nvPr/>
        </p:nvSpPr>
        <p:spPr>
          <a:xfrm>
            <a:off x="4583113" y="2714625"/>
            <a:ext cx="2941637" cy="4027488"/>
          </a:xfrm>
          <a:prstGeom prst="roundRect">
            <a:avLst>
              <a:gd name="adj" fmla="val 13745"/>
            </a:avLst>
          </a:prstGeom>
          <a:solidFill>
            <a:srgbClr val="FFFFCC"/>
          </a:solidFill>
          <a:ln w="38100" cap="flat" cmpd="sng">
            <a:solidFill>
              <a:schemeClr val="bg2"/>
            </a:solidFill>
            <a:prstDash val="solid"/>
            <a:round/>
            <a:headEnd type="none" w="med" len="med"/>
            <a:tailEnd type="none" w="med" len="med"/>
          </a:ln>
        </p:spPr>
        <p:txBody>
          <a:bodyPr anchor="t" anchorCtr="0"/>
          <a:p>
            <a:pPr>
              <a:lnSpc>
                <a:spcPct val="150000"/>
              </a:lnSpc>
            </a:pPr>
            <a:r>
              <a:rPr lang="zh-CN" altLang="en-US" sz="2200" b="1" dirty="0">
                <a:latin typeface="楷体" panose="02010609060101010101" pitchFamily="49" charset="-122"/>
                <a:ea typeface="楷体" panose="02010609060101010101" pitchFamily="49" charset="-122"/>
              </a:rPr>
              <a:t>银行收回两年借款</a:t>
            </a:r>
            <a:r>
              <a:rPr lang="en-US" altLang="zh-CN" sz="2200" b="1" dirty="0">
                <a:latin typeface="楷体" panose="02010609060101010101" pitchFamily="49" charset="-122"/>
                <a:ea typeface="楷体" panose="02010609060101010101" pitchFamily="49" charset="-122"/>
              </a:rPr>
              <a:t>10661</a:t>
            </a:r>
            <a:r>
              <a:rPr lang="zh-CN" altLang="en-US" sz="2200" b="1" dirty="0">
                <a:latin typeface="楷体" panose="02010609060101010101" pitchFamily="49" charset="-122"/>
                <a:ea typeface="楷体" panose="02010609060101010101" pitchFamily="49" charset="-122"/>
              </a:rPr>
              <a:t>，即终值（本利和）。参考银行年利率</a:t>
            </a:r>
            <a:r>
              <a:rPr lang="en-US" altLang="zh-CN" sz="2200" b="1" dirty="0">
                <a:latin typeface="楷体" panose="02010609060101010101" pitchFamily="49" charset="-122"/>
                <a:ea typeface="楷体" panose="02010609060101010101" pitchFamily="49" charset="-122"/>
              </a:rPr>
              <a:t>3.25%</a:t>
            </a:r>
            <a:r>
              <a:rPr lang="zh-CN" altLang="en-US" sz="2200" b="1" dirty="0">
                <a:latin typeface="楷体" panose="02010609060101010101" pitchFamily="49" charset="-122"/>
                <a:ea typeface="楷体" panose="02010609060101010101" pitchFamily="49" charset="-122"/>
              </a:rPr>
              <a:t>，现应借出多少？即现值。</a:t>
            </a: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10661/1.0325/1.0325</a:t>
            </a: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 10 000</a:t>
            </a:r>
            <a:endParaRPr lang="en-US" altLang="zh-CN" b="1" dirty="0">
              <a:latin typeface="楷体" panose="02010609060101010101" pitchFamily="49" charset="-122"/>
              <a:ea typeface="楷体" panose="02010609060101010101" pitchFamily="49" charset="-122"/>
            </a:endParaRPr>
          </a:p>
        </p:txBody>
      </p:sp>
      <p:sp>
        <p:nvSpPr>
          <p:cNvPr id="123908" name="AutoShape 4"/>
          <p:cNvSpPr/>
          <p:nvPr/>
        </p:nvSpPr>
        <p:spPr>
          <a:xfrm>
            <a:off x="7535863" y="2714625"/>
            <a:ext cx="3060700" cy="4027488"/>
          </a:xfrm>
          <a:prstGeom prst="roundRect">
            <a:avLst>
              <a:gd name="adj" fmla="val 13745"/>
            </a:avLst>
          </a:prstGeom>
          <a:solidFill>
            <a:schemeClr val="bg1"/>
          </a:solidFill>
          <a:ln w="38100" cap="flat" cmpd="sng">
            <a:solidFill>
              <a:schemeClr val="bg2"/>
            </a:solidFill>
            <a:prstDash val="solid"/>
            <a:round/>
            <a:headEnd type="none" w="med" len="med"/>
            <a:tailEnd type="none" w="med" len="med"/>
          </a:ln>
        </p:spPr>
        <p:txBody>
          <a:bodyPr anchor="t" anchorCtr="0"/>
          <a:p>
            <a:pPr>
              <a:lnSpc>
                <a:spcPct val="150000"/>
              </a:lnSpc>
              <a:buClr>
                <a:srgbClr val="FF0000"/>
              </a:buClr>
              <a:buFont typeface="Wingdings" panose="05000000000000000000" pitchFamily="2" charset="2"/>
              <a:buChar char="p"/>
            </a:pPr>
            <a:r>
              <a:rPr lang="zh-CN" altLang="en-US" sz="2200" b="1" dirty="0">
                <a:solidFill>
                  <a:srgbClr val="000000"/>
                </a:solidFill>
                <a:latin typeface="楷体" panose="02010609060101010101" pitchFamily="49" charset="-122"/>
                <a:ea typeface="楷体" panose="02010609060101010101" pitchFamily="49" charset="-122"/>
              </a:rPr>
              <a:t>投资期限较长的非流动资产投资项目的计量以及长期负债等。</a:t>
            </a:r>
            <a:endParaRPr lang="en-US" altLang="zh-CN" sz="2200" b="1" dirty="0">
              <a:solidFill>
                <a:srgbClr val="000000"/>
              </a:solidFill>
              <a:latin typeface="楷体" panose="02010609060101010101" pitchFamily="49" charset="-122"/>
              <a:ea typeface="楷体" panose="02010609060101010101" pitchFamily="49" charset="-122"/>
            </a:endParaRPr>
          </a:p>
          <a:p>
            <a:pPr>
              <a:lnSpc>
                <a:spcPct val="150000"/>
              </a:lnSpc>
              <a:buClr>
                <a:srgbClr val="FF0000"/>
              </a:buClr>
              <a:buFont typeface="Wingdings" panose="05000000000000000000" pitchFamily="2" charset="2"/>
              <a:buChar char="p"/>
            </a:pPr>
            <a:r>
              <a:rPr lang="zh-CN" altLang="en-US" sz="2200" b="1" dirty="0">
                <a:solidFill>
                  <a:srgbClr val="000000"/>
                </a:solidFill>
                <a:latin typeface="楷体" panose="02010609060101010101" pitchFamily="49" charset="-122"/>
                <a:ea typeface="楷体" panose="02010609060101010101" pitchFamily="49" charset="-122"/>
              </a:rPr>
              <a:t>如固定资产、无形资产、长期投资、长期应收款（融资租赁）、长期负债等。</a:t>
            </a:r>
            <a:endParaRPr lang="zh-CN" altLang="en-US" sz="2200" b="1" dirty="0">
              <a:solidFill>
                <a:srgbClr val="000000"/>
              </a:solidFill>
              <a:latin typeface="楷体" panose="02010609060101010101" pitchFamily="49" charset="-122"/>
              <a:ea typeface="楷体" panose="02010609060101010101" pitchFamily="49" charset="-122"/>
            </a:endParaRPr>
          </a:p>
        </p:txBody>
      </p:sp>
      <p:sp>
        <p:nvSpPr>
          <p:cNvPr id="123909" name="AutoShape 5"/>
          <p:cNvSpPr/>
          <p:nvPr/>
        </p:nvSpPr>
        <p:spPr>
          <a:xfrm>
            <a:off x="1595438" y="2728913"/>
            <a:ext cx="2987675" cy="4010025"/>
          </a:xfrm>
          <a:prstGeom prst="roundRect">
            <a:avLst>
              <a:gd name="adj" fmla="val 13745"/>
            </a:avLst>
          </a:prstGeom>
          <a:solidFill>
            <a:schemeClr val="bg1"/>
          </a:solidFill>
          <a:ln w="38100" cap="flat" cmpd="sng">
            <a:solidFill>
              <a:schemeClr val="bg2"/>
            </a:solidFill>
            <a:prstDash val="solid"/>
            <a:round/>
            <a:headEnd type="none" w="med" len="med"/>
            <a:tailEnd type="none" w="med" len="med"/>
          </a:ln>
        </p:spPr>
        <p:txBody>
          <a:bodyPr anchor="t" anchorCtr="0"/>
          <a:p>
            <a:pPr>
              <a:lnSpc>
                <a:spcPct val="150000"/>
              </a:lnSpc>
              <a:buClr>
                <a:srgbClr val="FF0000"/>
              </a:buClr>
              <a:buFont typeface="Wingdings" panose="05000000000000000000" pitchFamily="2" charset="2"/>
              <a:buChar char="p"/>
            </a:pPr>
            <a:r>
              <a:rPr lang="zh-CN" altLang="en-US" sz="2400" b="1" dirty="0">
                <a:latin typeface="楷体" panose="02010609060101010101" pitchFamily="49" charset="-122"/>
                <a:ea typeface="楷体" panose="02010609060101010101" pitchFamily="49" charset="-122"/>
              </a:rPr>
              <a:t>指资产未来的价值以恰当折现率（参考银行存款利率）折现成现在的价值。</a:t>
            </a:r>
            <a:r>
              <a:rPr lang="zh-CN" altLang="en-US" sz="2400" b="1" dirty="0">
                <a:solidFill>
                  <a:srgbClr val="000000"/>
                </a:solidFill>
                <a:latin typeface="楷体" panose="02010609060101010101" pitchFamily="49" charset="-122"/>
                <a:ea typeface="楷体" panose="02010609060101010101" pitchFamily="49" charset="-122"/>
              </a:rPr>
              <a:t>是基于</a:t>
            </a:r>
            <a:r>
              <a:rPr lang="zh-CN" altLang="en-US" sz="2400" b="1" dirty="0">
                <a:solidFill>
                  <a:srgbClr val="FF0000"/>
                </a:solidFill>
                <a:latin typeface="楷体" panose="02010609060101010101" pitchFamily="49" charset="-122"/>
                <a:ea typeface="楷体" panose="02010609060101010101" pitchFamily="49" charset="-122"/>
              </a:rPr>
              <a:t>货币时间价值</a:t>
            </a:r>
            <a:r>
              <a:rPr lang="zh-CN" altLang="en-US" sz="2400" b="1" dirty="0">
                <a:solidFill>
                  <a:srgbClr val="000000"/>
                </a:solidFill>
                <a:latin typeface="楷体" panose="02010609060101010101" pitchFamily="49" charset="-122"/>
                <a:ea typeface="楷体" panose="02010609060101010101" pitchFamily="49" charset="-122"/>
              </a:rPr>
              <a:t>的一种计量属性。 </a:t>
            </a:r>
            <a:endParaRPr lang="zh-CN" altLang="en-US" sz="2400" b="1" dirty="0">
              <a:solidFill>
                <a:srgbClr val="000000"/>
              </a:solidFill>
              <a:latin typeface="楷体" panose="02010609060101010101" pitchFamily="49" charset="-122"/>
              <a:ea typeface="楷体" panose="02010609060101010101" pitchFamily="49" charset="-122"/>
            </a:endParaRPr>
          </a:p>
        </p:txBody>
      </p:sp>
      <p:grpSp>
        <p:nvGrpSpPr>
          <p:cNvPr id="128005" name="Group 6"/>
          <p:cNvGrpSpPr/>
          <p:nvPr/>
        </p:nvGrpSpPr>
        <p:grpSpPr>
          <a:xfrm>
            <a:off x="2395691" y="1553430"/>
            <a:ext cx="7254722" cy="785813"/>
            <a:chOff x="1045" y="1210"/>
            <a:chExt cx="3593" cy="691"/>
          </a:xfrm>
        </p:grpSpPr>
        <p:sp>
          <p:nvSpPr>
            <p:cNvPr id="128006" name="Rectangle 7"/>
            <p:cNvSpPr/>
            <p:nvPr/>
          </p:nvSpPr>
          <p:spPr>
            <a:xfrm rot="3419336">
              <a:off x="1065" y="1189"/>
              <a:ext cx="682" cy="723"/>
            </a:xfrm>
            <a:prstGeom prst="rect">
              <a:avLst/>
            </a:prstGeom>
            <a:solidFill>
              <a:schemeClr val="hlink">
                <a:alpha val="85097"/>
              </a:schemeClr>
            </a:solidFill>
            <a:ln w="9525"/>
            <a:scene3d>
              <a:camera prst="legacyPerspectiveFront">
                <a:rot lat="0" lon="1500000" rev="0"/>
              </a:camera>
              <a:lightRig rig="legacyFlat4" dir="b"/>
            </a:scene3d>
            <a:sp3d extrusionH="887400" prstMaterial="legacyMatte">
              <a:bevelT w="13500" h="13500" prst="angle"/>
              <a:bevelB w="13500" h="13500" prst="angle"/>
              <a:extrusionClr>
                <a:schemeClr val="hlink"/>
              </a:extrusionClr>
            </a:sp3d>
          </p:spPr>
          <p:txBody>
            <a:bodyPr wrap="none" anchor="ctr" anchorCtr="0">
              <a:flatTx/>
            </a:bodyPr>
            <a:p>
              <a:pPr algn="ctr"/>
              <a:endParaRPr lang="zh-CN" altLang="en-US" dirty="0">
                <a:solidFill>
                  <a:srgbClr val="000000"/>
                </a:solidFill>
                <a:latin typeface="Arial" panose="020B0604020202020204" pitchFamily="34" charset="0"/>
                <a:ea typeface="宋体" panose="02010600030101010101" pitchFamily="2" charset="-122"/>
              </a:endParaRPr>
            </a:p>
          </p:txBody>
        </p:sp>
        <p:grpSp>
          <p:nvGrpSpPr>
            <p:cNvPr id="128007" name="Group 8"/>
            <p:cNvGrpSpPr/>
            <p:nvPr/>
          </p:nvGrpSpPr>
          <p:grpSpPr>
            <a:xfrm>
              <a:off x="1854" y="1418"/>
              <a:ext cx="809" cy="74"/>
              <a:chOff x="0" y="0"/>
              <a:chExt cx="468" cy="244"/>
            </a:xfrm>
          </p:grpSpPr>
          <p:sp>
            <p:nvSpPr>
              <p:cNvPr id="128008" name="Oval 9"/>
              <p:cNvSpPr/>
              <p:nvPr/>
            </p:nvSpPr>
            <p:spPr>
              <a:xfrm>
                <a:off x="0" y="0"/>
                <a:ext cx="79" cy="242"/>
              </a:xfrm>
              <a:prstGeom prst="ellipse">
                <a:avLst/>
              </a:prstGeom>
              <a:gradFill rotWithShape="0">
                <a:gsLst>
                  <a:gs pos="0">
                    <a:srgbClr val="767676"/>
                  </a:gs>
                  <a:gs pos="50000">
                    <a:srgbClr val="FFFFFF"/>
                  </a:gs>
                  <a:gs pos="100000">
                    <a:srgbClr val="767676"/>
                  </a:gs>
                </a:gsLst>
                <a:lin ang="5400000" scaled="1"/>
                <a:tileRect/>
              </a:gra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128009" name="Rectangle 10"/>
              <p:cNvSpPr/>
              <p:nvPr/>
            </p:nvSpPr>
            <p:spPr>
              <a:xfrm>
                <a:off x="45" y="2"/>
                <a:ext cx="388" cy="242"/>
              </a:xfrm>
              <a:prstGeom prst="rect">
                <a:avLst/>
              </a:prstGeom>
              <a:gradFill rotWithShape="0">
                <a:gsLst>
                  <a:gs pos="0">
                    <a:srgbClr val="767676"/>
                  </a:gs>
                  <a:gs pos="50000">
                    <a:srgbClr val="FFFFFF"/>
                  </a:gs>
                  <a:gs pos="100000">
                    <a:srgbClr val="767676"/>
                  </a:gs>
                </a:gsLst>
                <a:lin ang="5400000" scaled="1"/>
                <a:tileRect/>
              </a:gra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2" name="Oval 11"/>
              <p:cNvSpPr>
                <a:spLocks noChangeArrowheads="1"/>
              </p:cNvSpPr>
              <p:nvPr/>
            </p:nvSpPr>
            <p:spPr bwMode="auto">
              <a:xfrm>
                <a:off x="397" y="11"/>
                <a:ext cx="71" cy="226"/>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3" name="Oval 12"/>
              <p:cNvSpPr>
                <a:spLocks noChangeArrowheads="1"/>
              </p:cNvSpPr>
              <p:nvPr/>
            </p:nvSpPr>
            <p:spPr bwMode="auto">
              <a:xfrm>
                <a:off x="435" y="80"/>
                <a:ext cx="20" cy="69"/>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grpSp>
        <p:sp>
          <p:nvSpPr>
            <p:cNvPr id="128012" name="Rectangle 13"/>
            <p:cNvSpPr/>
            <p:nvPr/>
          </p:nvSpPr>
          <p:spPr>
            <a:xfrm rot="3419336">
              <a:off x="2445" y="1248"/>
              <a:ext cx="627" cy="662"/>
            </a:xfrm>
            <a:prstGeom prst="rect">
              <a:avLst/>
            </a:prstGeom>
            <a:solidFill>
              <a:schemeClr val="accent2">
                <a:alpha val="81960"/>
              </a:schemeClr>
            </a:solidFill>
            <a:ln w="9525"/>
            <a:scene3d>
              <a:camera prst="legacyPerspectiveFront">
                <a:rot lat="0" lon="1500000" rev="0"/>
              </a:camera>
              <a:lightRig rig="legacyFlat4" dir="b"/>
            </a:scene3d>
            <a:sp3d extrusionH="887400" prstMaterial="legacyMatte">
              <a:bevelT w="13500" h="13500" prst="angle"/>
              <a:bevelB w="13500" h="13500" prst="angle"/>
              <a:extrusionClr>
                <a:schemeClr val="accent2"/>
              </a:extrusionClr>
            </a:sp3d>
          </p:spPr>
          <p:txBody>
            <a:bodyPr wrap="none" anchor="ctr" anchorCtr="0">
              <a:flatTx/>
            </a:bodyPr>
            <a:p>
              <a:pPr algn="ctr"/>
              <a:endParaRPr lang="zh-CN" altLang="en-US" dirty="0">
                <a:solidFill>
                  <a:srgbClr val="000000"/>
                </a:solidFill>
                <a:latin typeface="Arial" panose="020B0604020202020204" pitchFamily="34" charset="0"/>
                <a:ea typeface="宋体" panose="02010600030101010101" pitchFamily="2" charset="-122"/>
              </a:endParaRPr>
            </a:p>
          </p:txBody>
        </p:sp>
        <p:grpSp>
          <p:nvGrpSpPr>
            <p:cNvPr id="128013" name="Group 14"/>
            <p:cNvGrpSpPr/>
            <p:nvPr/>
          </p:nvGrpSpPr>
          <p:grpSpPr>
            <a:xfrm>
              <a:off x="3170" y="1418"/>
              <a:ext cx="813" cy="74"/>
              <a:chOff x="0" y="0"/>
              <a:chExt cx="468" cy="244"/>
            </a:xfrm>
          </p:grpSpPr>
          <p:sp>
            <p:nvSpPr>
              <p:cNvPr id="128014" name="Oval 15"/>
              <p:cNvSpPr/>
              <p:nvPr/>
            </p:nvSpPr>
            <p:spPr>
              <a:xfrm>
                <a:off x="0" y="0"/>
                <a:ext cx="79" cy="242"/>
              </a:xfrm>
              <a:prstGeom prst="ellipse">
                <a:avLst/>
              </a:prstGeom>
              <a:gradFill rotWithShape="0">
                <a:gsLst>
                  <a:gs pos="0">
                    <a:srgbClr val="767676"/>
                  </a:gs>
                  <a:gs pos="50000">
                    <a:srgbClr val="FFFFFF"/>
                  </a:gs>
                  <a:gs pos="100000">
                    <a:srgbClr val="767676"/>
                  </a:gs>
                </a:gsLst>
                <a:lin ang="5400000" scaled="1"/>
                <a:tileRect/>
              </a:gra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128015" name="Rectangle 16"/>
              <p:cNvSpPr/>
              <p:nvPr/>
            </p:nvSpPr>
            <p:spPr>
              <a:xfrm>
                <a:off x="45" y="2"/>
                <a:ext cx="388" cy="242"/>
              </a:xfrm>
              <a:prstGeom prst="rect">
                <a:avLst/>
              </a:prstGeom>
              <a:gradFill rotWithShape="0">
                <a:gsLst>
                  <a:gs pos="0">
                    <a:srgbClr val="767676"/>
                  </a:gs>
                  <a:gs pos="50000">
                    <a:srgbClr val="FFFFFF"/>
                  </a:gs>
                  <a:gs pos="100000">
                    <a:srgbClr val="767676"/>
                  </a:gs>
                </a:gsLst>
                <a:lin ang="5400000" scaled="1"/>
                <a:tileRect/>
              </a:gra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123921" name="Oval 17"/>
              <p:cNvSpPr>
                <a:spLocks noChangeArrowheads="1"/>
              </p:cNvSpPr>
              <p:nvPr/>
            </p:nvSpPr>
            <p:spPr bwMode="auto">
              <a:xfrm>
                <a:off x="397" y="11"/>
                <a:ext cx="71" cy="226"/>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23922" name="Oval 18"/>
              <p:cNvSpPr>
                <a:spLocks noChangeArrowheads="1"/>
              </p:cNvSpPr>
              <p:nvPr/>
            </p:nvSpPr>
            <p:spPr bwMode="auto">
              <a:xfrm>
                <a:off x="435" y="80"/>
                <a:ext cx="20" cy="69"/>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grpSp>
        <p:sp>
          <p:nvSpPr>
            <p:cNvPr id="128018" name="Rectangle 19"/>
            <p:cNvSpPr/>
            <p:nvPr/>
          </p:nvSpPr>
          <p:spPr>
            <a:xfrm rot="3419336">
              <a:off x="3837" y="1218"/>
              <a:ext cx="635" cy="731"/>
            </a:xfrm>
            <a:prstGeom prst="rect">
              <a:avLst/>
            </a:prstGeom>
            <a:solidFill>
              <a:srgbClr val="3366FF">
                <a:alpha val="85097"/>
              </a:srgbClr>
            </a:solidFill>
            <a:ln w="9525"/>
            <a:scene3d>
              <a:camera prst="legacyPerspectiveFront">
                <a:rot lat="0" lon="1500000" rev="0"/>
              </a:camera>
              <a:lightRig rig="legacyFlat4" dir="b"/>
            </a:scene3d>
            <a:sp3d extrusionH="887400" prstMaterial="legacyMatte">
              <a:bevelT w="13500" h="13500" prst="angle"/>
              <a:bevelB w="13500" h="13500" prst="angle"/>
              <a:extrusionClr>
                <a:srgbClr val="3366FF"/>
              </a:extrusionClr>
            </a:sp3d>
          </p:spPr>
          <p:txBody>
            <a:bodyPr wrap="none" anchor="ctr" anchorCtr="0">
              <a:flatTx/>
            </a:bodyPr>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128019" name="Rectangle 20"/>
            <p:cNvSpPr/>
            <p:nvPr/>
          </p:nvSpPr>
          <p:spPr>
            <a:xfrm>
              <a:off x="3912" y="1276"/>
              <a:ext cx="726" cy="513"/>
            </a:xfrm>
            <a:prstGeom prst="rect">
              <a:avLst/>
            </a:prstGeom>
            <a:noFill/>
            <a:ln w="9525">
              <a:noFill/>
            </a:ln>
          </p:spPr>
          <p:txBody>
            <a:bodyPr anchor="t" anchorCtr="0">
              <a:spAutoFit/>
            </a:bodyPr>
            <a:p>
              <a:pPr algn="ctr"/>
              <a:r>
                <a:rPr lang="zh-CN" altLang="en-US" sz="3200" b="1" dirty="0">
                  <a:solidFill>
                    <a:srgbClr val="FFFFFF"/>
                  </a:solidFill>
                  <a:latin typeface="Arial" panose="020B0604020202020204" pitchFamily="34" charset="0"/>
                  <a:ea typeface="黑体" panose="02010609060101010101" pitchFamily="49" charset="-122"/>
                </a:rPr>
                <a:t>应用</a:t>
              </a:r>
              <a:endParaRPr lang="zh-CN" altLang="en-US" sz="3200" b="1" dirty="0">
                <a:solidFill>
                  <a:srgbClr val="FFFFFF"/>
                </a:solidFill>
                <a:latin typeface="Arial" panose="020B0604020202020204" pitchFamily="34" charset="0"/>
                <a:ea typeface="黑体" panose="02010609060101010101" pitchFamily="49" charset="-122"/>
              </a:endParaRPr>
            </a:p>
          </p:txBody>
        </p:sp>
        <p:sp>
          <p:nvSpPr>
            <p:cNvPr id="128020" name="Rectangle 21"/>
            <p:cNvSpPr/>
            <p:nvPr/>
          </p:nvSpPr>
          <p:spPr>
            <a:xfrm>
              <a:off x="2473" y="1276"/>
              <a:ext cx="726" cy="513"/>
            </a:xfrm>
            <a:prstGeom prst="rect">
              <a:avLst/>
            </a:prstGeom>
            <a:noFill/>
            <a:ln w="9525">
              <a:noFill/>
            </a:ln>
          </p:spPr>
          <p:txBody>
            <a:bodyPr anchor="t" anchorCtr="0">
              <a:spAutoFit/>
            </a:bodyPr>
            <a:p>
              <a:pPr algn="ctr"/>
              <a:r>
                <a:rPr lang="zh-CN" altLang="en-US" sz="3200" b="1" dirty="0">
                  <a:solidFill>
                    <a:srgbClr val="FFFFFF"/>
                  </a:solidFill>
                  <a:latin typeface="Arial" panose="020B0604020202020204" pitchFamily="34" charset="0"/>
                  <a:ea typeface="黑体" panose="02010609060101010101" pitchFamily="49" charset="-122"/>
                </a:rPr>
                <a:t>举例</a:t>
              </a:r>
              <a:endParaRPr lang="zh-CN" altLang="en-US" sz="3200" b="1" dirty="0">
                <a:solidFill>
                  <a:srgbClr val="FFFFFF"/>
                </a:solidFill>
                <a:latin typeface="Arial" panose="020B0604020202020204" pitchFamily="34" charset="0"/>
                <a:ea typeface="黑体" panose="02010609060101010101" pitchFamily="49" charset="-122"/>
              </a:endParaRPr>
            </a:p>
          </p:txBody>
        </p:sp>
        <p:sp>
          <p:nvSpPr>
            <p:cNvPr id="128021" name="Text Box 22"/>
            <p:cNvSpPr txBox="1"/>
            <p:nvPr/>
          </p:nvSpPr>
          <p:spPr>
            <a:xfrm>
              <a:off x="1052" y="1276"/>
              <a:ext cx="863" cy="513"/>
            </a:xfrm>
            <a:prstGeom prst="rect">
              <a:avLst/>
            </a:prstGeom>
            <a:noFill/>
            <a:ln w="9525">
              <a:noFill/>
            </a:ln>
          </p:spPr>
          <p:txBody>
            <a:bodyPr anchor="t" anchorCtr="0">
              <a:spAutoFit/>
            </a:bodyPr>
            <a:p>
              <a:pPr algn="ctr" eaLnBrk="0" hangingPunct="0"/>
              <a:r>
                <a:rPr lang="zh-CN" altLang="en-US" sz="3200" b="1" dirty="0">
                  <a:solidFill>
                    <a:srgbClr val="FFFFFF"/>
                  </a:solidFill>
                  <a:latin typeface="Arial" panose="020B0604020202020204" pitchFamily="34" charset="0"/>
                  <a:ea typeface="黑体" panose="02010609060101010101" pitchFamily="49" charset="-122"/>
                </a:rPr>
                <a:t>概念</a:t>
              </a:r>
              <a:endParaRPr lang="zh-CN" altLang="en-US" sz="3200" b="1" dirty="0">
                <a:solidFill>
                  <a:srgbClr val="FFFFFF"/>
                </a:solidFill>
                <a:latin typeface="Arial" panose="020B0604020202020204" pitchFamily="34" charset="0"/>
                <a:ea typeface="黑体" panose="02010609060101010101" pitchFamily="49" charset="-122"/>
              </a:endParaRP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3909"/>
                                        </p:tgtEl>
                                        <p:attrNameLst>
                                          <p:attrName>style.visibility</p:attrName>
                                        </p:attrNameLst>
                                      </p:cBhvr>
                                      <p:to>
                                        <p:strVal val="visible"/>
                                      </p:to>
                                    </p:set>
                                    <p:animEffect transition="in" filter="blinds(horizontal)">
                                      <p:cBhvr>
                                        <p:cTn id="7" dur="500"/>
                                        <p:tgtEl>
                                          <p:spTgt spid="12390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3907"/>
                                        </p:tgtEl>
                                        <p:attrNameLst>
                                          <p:attrName>style.visibility</p:attrName>
                                        </p:attrNameLst>
                                      </p:cBhvr>
                                      <p:to>
                                        <p:strVal val="visible"/>
                                      </p:to>
                                    </p:set>
                                    <p:animEffect transition="in" filter="blinds(horizontal)">
                                      <p:cBhvr>
                                        <p:cTn id="12" dur="500"/>
                                        <p:tgtEl>
                                          <p:spTgt spid="12390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3908"/>
                                        </p:tgtEl>
                                        <p:attrNameLst>
                                          <p:attrName>style.visibility</p:attrName>
                                        </p:attrNameLst>
                                      </p:cBhvr>
                                      <p:to>
                                        <p:strVal val="visible"/>
                                      </p:to>
                                    </p:set>
                                    <p:animEffect transition="in" filter="blinds(horizontal)">
                                      <p:cBhvr>
                                        <p:cTn id="17" dur="500"/>
                                        <p:tgtEl>
                                          <p:spTgt spid="1239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7" grpId="0" bldLvl="0" animBg="1"/>
      <p:bldP spid="123908" grpId="0" bldLvl="0" animBg="1"/>
      <p:bldP spid="123909" grpId="0" bldLvl="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0049" name="AutoShape 4"/>
          <p:cNvSpPr/>
          <p:nvPr/>
        </p:nvSpPr>
        <p:spPr>
          <a:xfrm>
            <a:off x="1703388" y="3040063"/>
            <a:ext cx="2870200" cy="3557587"/>
          </a:xfrm>
          <a:prstGeom prst="roundRect">
            <a:avLst>
              <a:gd name="adj" fmla="val 16667"/>
            </a:avLst>
          </a:prstGeom>
          <a:solidFill>
            <a:srgbClr val="0070C0"/>
          </a:solidFill>
          <a:ln w="9525">
            <a:noFill/>
          </a:ln>
        </p:spPr>
        <p:txBody>
          <a:bodyPr wrap="none" anchor="ctr" anchorCtr="0"/>
          <a:p>
            <a:endParaRPr lang="zh-CN" altLang="en-US" sz="2600" b="1" dirty="0">
              <a:solidFill>
                <a:schemeClr val="bg1"/>
              </a:solidFill>
              <a:latin typeface="Arial" panose="020B0604020202020204" pitchFamily="34" charset="0"/>
              <a:ea typeface="宋体" panose="02010600030101010101" pitchFamily="2" charset="-122"/>
            </a:endParaRPr>
          </a:p>
        </p:txBody>
      </p:sp>
      <p:sp>
        <p:nvSpPr>
          <p:cNvPr id="130050" name="AutoShape 6"/>
          <p:cNvSpPr/>
          <p:nvPr/>
        </p:nvSpPr>
        <p:spPr>
          <a:xfrm>
            <a:off x="2052638" y="3065463"/>
            <a:ext cx="2506662" cy="758825"/>
          </a:xfrm>
          <a:prstGeom prst="roundRect">
            <a:avLst>
              <a:gd name="adj" fmla="val 50000"/>
            </a:avLst>
          </a:prstGeom>
          <a:noFill/>
          <a:ln w="9525">
            <a:noFill/>
          </a:ln>
        </p:spPr>
        <p:txBody>
          <a:bodyPr wrap="none" anchor="ctr" anchorCtr="0"/>
          <a:p>
            <a:endParaRPr lang="zh-CN" altLang="en-US" sz="2800" dirty="0">
              <a:solidFill>
                <a:srgbClr val="000000"/>
              </a:solidFill>
              <a:latin typeface="Arial" panose="020B0604020202020204" pitchFamily="34" charset="0"/>
              <a:ea typeface="宋体" panose="02010600030101010101" pitchFamily="2" charset="-122"/>
            </a:endParaRPr>
          </a:p>
        </p:txBody>
      </p:sp>
      <p:grpSp>
        <p:nvGrpSpPr>
          <p:cNvPr id="130051" name="Group 7"/>
          <p:cNvGrpSpPr/>
          <p:nvPr/>
        </p:nvGrpSpPr>
        <p:grpSpPr>
          <a:xfrm>
            <a:off x="2892425" y="2571401"/>
            <a:ext cx="779463" cy="776485"/>
            <a:chOff x="0" y="5"/>
            <a:chExt cx="668" cy="647"/>
          </a:xfrm>
        </p:grpSpPr>
        <p:sp>
          <p:nvSpPr>
            <p:cNvPr id="130052" name="Oval 8"/>
            <p:cNvSpPr/>
            <p:nvPr/>
          </p:nvSpPr>
          <p:spPr>
            <a:xfrm>
              <a:off x="0" y="19"/>
              <a:ext cx="668" cy="631"/>
            </a:xfrm>
            <a:prstGeom prst="ellipse">
              <a:avLst/>
            </a:prstGeom>
            <a:solidFill>
              <a:srgbClr val="333333"/>
            </a:solidFill>
            <a:ln w="9525">
              <a:noFill/>
            </a:ln>
          </p:spPr>
          <p:txBody>
            <a:bodyPr anchor="ctr" anchorCtr="0">
              <a:spAutoFit/>
            </a:bodyPr>
            <a:p>
              <a:endParaRPr lang="zh-CN" altLang="en-US" sz="2800" dirty="0">
                <a:solidFill>
                  <a:srgbClr val="000000"/>
                </a:solidFill>
                <a:latin typeface="Arial" panose="020B0604020202020204" pitchFamily="34" charset="0"/>
                <a:ea typeface="宋体" panose="02010600030101010101" pitchFamily="2" charset="-122"/>
              </a:endParaRPr>
            </a:p>
          </p:txBody>
        </p:sp>
        <p:sp>
          <p:nvSpPr>
            <p:cNvPr id="130053" name="Oval 9"/>
            <p:cNvSpPr/>
            <p:nvPr/>
          </p:nvSpPr>
          <p:spPr>
            <a:xfrm>
              <a:off x="7" y="5"/>
              <a:ext cx="646" cy="647"/>
            </a:xfrm>
            <a:prstGeom prst="ellipse">
              <a:avLst/>
            </a:prstGeom>
            <a:gradFill rotWithShape="1">
              <a:gsLst>
                <a:gs pos="0">
                  <a:srgbClr val="636869"/>
                </a:gs>
                <a:gs pos="100000">
                  <a:srgbClr val="D6E1E2"/>
                </a:gs>
              </a:gsLst>
              <a:lin ang="5400000" scaled="1"/>
              <a:tileRect/>
            </a:gradFill>
            <a:ln w="9525">
              <a:noFill/>
            </a:ln>
          </p:spPr>
          <p:txBody>
            <a:bodyPr vert="eaVert" wrap="none" anchor="ctr" anchorCtr="0"/>
            <a:p>
              <a:endParaRPr lang="zh-CN" altLang="en-US" sz="2800" dirty="0">
                <a:solidFill>
                  <a:srgbClr val="000000"/>
                </a:solidFill>
                <a:latin typeface="Arial" panose="020B0604020202020204" pitchFamily="34" charset="0"/>
                <a:ea typeface="宋体" panose="02010600030101010101" pitchFamily="2" charset="-122"/>
              </a:endParaRPr>
            </a:p>
          </p:txBody>
        </p:sp>
        <p:sp>
          <p:nvSpPr>
            <p:cNvPr id="130054" name="Oval 10"/>
            <p:cNvSpPr/>
            <p:nvPr/>
          </p:nvSpPr>
          <p:spPr>
            <a:xfrm>
              <a:off x="15" y="9"/>
              <a:ext cx="631" cy="631"/>
            </a:xfrm>
            <a:prstGeom prst="ellipse">
              <a:avLst/>
            </a:prstGeom>
            <a:gradFill rotWithShape="1">
              <a:gsLst>
                <a:gs pos="0">
                  <a:srgbClr val="D6E1E2">
                    <a:alpha val="0"/>
                  </a:srgbClr>
                </a:gs>
                <a:gs pos="100000">
                  <a:srgbClr val="F1F5F5"/>
                </a:gs>
              </a:gsLst>
              <a:lin ang="5400000" scaled="1"/>
              <a:tileRect/>
            </a:gradFill>
            <a:ln w="9525">
              <a:noFill/>
            </a:ln>
          </p:spPr>
          <p:txBody>
            <a:bodyPr vert="eaVert" wrap="none" anchor="ctr" anchorCtr="0"/>
            <a:p>
              <a:endParaRPr lang="zh-CN" altLang="en-US" sz="2800" dirty="0">
                <a:solidFill>
                  <a:srgbClr val="000000"/>
                </a:solidFill>
                <a:latin typeface="Arial" panose="020B0604020202020204" pitchFamily="34" charset="0"/>
                <a:ea typeface="宋体" panose="02010600030101010101" pitchFamily="2" charset="-122"/>
              </a:endParaRPr>
            </a:p>
          </p:txBody>
        </p:sp>
        <p:sp>
          <p:nvSpPr>
            <p:cNvPr id="130055" name="Oval 11"/>
            <p:cNvSpPr/>
            <p:nvPr/>
          </p:nvSpPr>
          <p:spPr>
            <a:xfrm>
              <a:off x="22" y="15"/>
              <a:ext cx="600" cy="589"/>
            </a:xfrm>
            <a:prstGeom prst="ellipse">
              <a:avLst/>
            </a:prstGeom>
            <a:gradFill rotWithShape="1">
              <a:gsLst>
                <a:gs pos="0">
                  <a:srgbClr val="AAB2B3"/>
                </a:gs>
                <a:gs pos="100000">
                  <a:srgbClr val="D6E1E2">
                    <a:alpha val="48000"/>
                  </a:srgbClr>
                </a:gs>
              </a:gsLst>
              <a:lin ang="5400000" scaled="1"/>
              <a:tileRect/>
            </a:gradFill>
            <a:ln w="9525">
              <a:noFill/>
            </a:ln>
          </p:spPr>
          <p:txBody>
            <a:bodyPr vert="eaVert" wrap="none" anchor="ctr" anchorCtr="0"/>
            <a:p>
              <a:endParaRPr lang="zh-CN" altLang="en-US" sz="2800" dirty="0">
                <a:solidFill>
                  <a:srgbClr val="000000"/>
                </a:solidFill>
                <a:latin typeface="Arial" panose="020B0604020202020204" pitchFamily="34" charset="0"/>
                <a:ea typeface="宋体" panose="02010600030101010101" pitchFamily="2" charset="-122"/>
              </a:endParaRPr>
            </a:p>
          </p:txBody>
        </p:sp>
        <p:sp>
          <p:nvSpPr>
            <p:cNvPr id="130056" name="Oval 12"/>
            <p:cNvSpPr/>
            <p:nvPr/>
          </p:nvSpPr>
          <p:spPr>
            <a:xfrm>
              <a:off x="57" y="31"/>
              <a:ext cx="533" cy="479"/>
            </a:xfrm>
            <a:prstGeom prst="ellipse">
              <a:avLst/>
            </a:prstGeom>
            <a:gradFill rotWithShape="1">
              <a:gsLst>
                <a:gs pos="0">
                  <a:srgbClr val="FFFFFF"/>
                </a:gs>
                <a:gs pos="100000">
                  <a:srgbClr val="D6E1E2">
                    <a:alpha val="37999"/>
                  </a:srgbClr>
                </a:gs>
              </a:gsLst>
              <a:lin ang="5400000" scaled="1"/>
              <a:tileRect/>
            </a:gradFill>
            <a:ln w="9525">
              <a:noFill/>
            </a:ln>
          </p:spPr>
          <p:txBody>
            <a:bodyPr vert="eaVert" wrap="none" anchor="ctr" anchorCtr="0"/>
            <a:p>
              <a:endParaRPr lang="zh-CN" altLang="en-US" sz="2800" dirty="0">
                <a:solidFill>
                  <a:srgbClr val="000000"/>
                </a:solidFill>
                <a:latin typeface="Arial" panose="020B0604020202020204" pitchFamily="34" charset="0"/>
                <a:ea typeface="宋体" panose="02010600030101010101" pitchFamily="2" charset="-122"/>
              </a:endParaRPr>
            </a:p>
          </p:txBody>
        </p:sp>
      </p:grpSp>
      <p:sp>
        <p:nvSpPr>
          <p:cNvPr id="130057" name="Text Box 13"/>
          <p:cNvSpPr txBox="1"/>
          <p:nvPr/>
        </p:nvSpPr>
        <p:spPr>
          <a:xfrm>
            <a:off x="3105150" y="2690813"/>
            <a:ext cx="362585" cy="521970"/>
          </a:xfrm>
          <a:prstGeom prst="rect">
            <a:avLst/>
          </a:prstGeom>
          <a:noFill/>
          <a:ln w="9525">
            <a:noFill/>
          </a:ln>
        </p:spPr>
        <p:txBody>
          <a:bodyPr wrap="none" anchor="t" anchorCtr="0">
            <a:spAutoFit/>
          </a:bodyPr>
          <a:p>
            <a:r>
              <a:rPr lang="en-US" altLang="zh-CN" sz="2800" b="1" dirty="0">
                <a:solidFill>
                  <a:srgbClr val="000000"/>
                </a:solidFill>
                <a:latin typeface="黑体" panose="02010609060101010101" pitchFamily="49" charset="-122"/>
                <a:ea typeface="黑体" panose="02010609060101010101" pitchFamily="49" charset="-122"/>
              </a:rPr>
              <a:t>1</a:t>
            </a:r>
            <a:endParaRPr lang="en-US" altLang="zh-CN" sz="2800" b="1" dirty="0">
              <a:solidFill>
                <a:srgbClr val="000000"/>
              </a:solidFill>
              <a:latin typeface="黑体" panose="02010609060101010101" pitchFamily="49" charset="-122"/>
              <a:ea typeface="黑体" panose="02010609060101010101" pitchFamily="49" charset="-122"/>
            </a:endParaRPr>
          </a:p>
        </p:txBody>
      </p:sp>
      <p:sp>
        <p:nvSpPr>
          <p:cNvPr id="130058" name="Text Box 14"/>
          <p:cNvSpPr txBox="1"/>
          <p:nvPr/>
        </p:nvSpPr>
        <p:spPr>
          <a:xfrm>
            <a:off x="1774825" y="3357563"/>
            <a:ext cx="2884488" cy="3091815"/>
          </a:xfrm>
          <a:prstGeom prst="rect">
            <a:avLst/>
          </a:prstGeom>
          <a:noFill/>
          <a:ln w="9525">
            <a:noFill/>
          </a:ln>
        </p:spPr>
        <p:txBody>
          <a:bodyPr anchor="t" anchorCtr="0">
            <a:spAutoFit/>
          </a:bodyPr>
          <a:p>
            <a:pPr>
              <a:lnSpc>
                <a:spcPct val="150000"/>
              </a:lnSpc>
              <a:spcBef>
                <a:spcPct val="50000"/>
              </a:spcBef>
            </a:pPr>
            <a:r>
              <a:rPr lang="zh-CN" altLang="en-US" sz="2600" b="1" dirty="0">
                <a:solidFill>
                  <a:schemeClr val="bg1"/>
                </a:solidFill>
                <a:latin typeface="楷体" panose="02010609060101010101" pitchFamily="49" charset="-122"/>
                <a:ea typeface="楷体" panose="02010609060101010101" pitchFamily="49" charset="-122"/>
              </a:rPr>
              <a:t>指资产和负债公平交易中，熟悉情况的交易双方自愿进行资产交换或债务清偿的金额计量。</a:t>
            </a:r>
            <a:endParaRPr lang="zh-CN" altLang="en-US" sz="2600" b="1" dirty="0">
              <a:solidFill>
                <a:schemeClr val="bg1"/>
              </a:solidFill>
              <a:latin typeface="黑体" panose="02010609060101010101" pitchFamily="49" charset="-122"/>
              <a:ea typeface="黑体" panose="02010609060101010101" pitchFamily="49" charset="-122"/>
            </a:endParaRPr>
          </a:p>
        </p:txBody>
      </p:sp>
      <p:sp>
        <p:nvSpPr>
          <p:cNvPr id="130059" name="AutoShape 16"/>
          <p:cNvSpPr/>
          <p:nvPr/>
        </p:nvSpPr>
        <p:spPr>
          <a:xfrm>
            <a:off x="7032625" y="3036888"/>
            <a:ext cx="3527425" cy="3560762"/>
          </a:xfrm>
          <a:prstGeom prst="roundRect">
            <a:avLst>
              <a:gd name="adj" fmla="val 16667"/>
            </a:avLst>
          </a:prstGeom>
          <a:solidFill>
            <a:srgbClr val="FFFFCC"/>
          </a:solidFill>
          <a:ln w="9525">
            <a:noFill/>
          </a:ln>
        </p:spPr>
        <p:txBody>
          <a:bodyPr wrap="none" anchor="ctr" anchorCtr="0"/>
          <a:p>
            <a:endParaRPr lang="zh-CN" altLang="en-US" sz="2800" dirty="0">
              <a:solidFill>
                <a:srgbClr val="000000"/>
              </a:solidFill>
              <a:latin typeface="Arial" panose="020B0604020202020204" pitchFamily="34" charset="0"/>
              <a:ea typeface="宋体" panose="02010600030101010101" pitchFamily="2" charset="-122"/>
            </a:endParaRPr>
          </a:p>
        </p:txBody>
      </p:sp>
      <p:grpSp>
        <p:nvGrpSpPr>
          <p:cNvPr id="130060" name="Group 19"/>
          <p:cNvGrpSpPr/>
          <p:nvPr/>
        </p:nvGrpSpPr>
        <p:grpSpPr>
          <a:xfrm>
            <a:off x="8586788" y="2568226"/>
            <a:ext cx="779462" cy="776485"/>
            <a:chOff x="0" y="5"/>
            <a:chExt cx="668" cy="647"/>
          </a:xfrm>
        </p:grpSpPr>
        <p:sp>
          <p:nvSpPr>
            <p:cNvPr id="130061" name="Oval 20"/>
            <p:cNvSpPr/>
            <p:nvPr/>
          </p:nvSpPr>
          <p:spPr>
            <a:xfrm>
              <a:off x="0" y="19"/>
              <a:ext cx="668" cy="631"/>
            </a:xfrm>
            <a:prstGeom prst="ellipse">
              <a:avLst/>
            </a:prstGeom>
            <a:solidFill>
              <a:srgbClr val="333333"/>
            </a:solidFill>
            <a:ln w="9525">
              <a:noFill/>
            </a:ln>
          </p:spPr>
          <p:txBody>
            <a:bodyPr anchor="ctr" anchorCtr="0">
              <a:spAutoFit/>
            </a:bodyPr>
            <a:p>
              <a:endParaRPr lang="zh-CN" altLang="en-US" sz="2800" dirty="0">
                <a:solidFill>
                  <a:srgbClr val="000000"/>
                </a:solidFill>
                <a:latin typeface="Arial" panose="020B0604020202020204" pitchFamily="34" charset="0"/>
                <a:ea typeface="宋体" panose="02010600030101010101" pitchFamily="2" charset="-122"/>
              </a:endParaRPr>
            </a:p>
          </p:txBody>
        </p:sp>
        <p:sp>
          <p:nvSpPr>
            <p:cNvPr id="130062" name="Oval 21"/>
            <p:cNvSpPr/>
            <p:nvPr/>
          </p:nvSpPr>
          <p:spPr>
            <a:xfrm>
              <a:off x="7" y="5"/>
              <a:ext cx="646" cy="647"/>
            </a:xfrm>
            <a:prstGeom prst="ellipse">
              <a:avLst/>
            </a:prstGeom>
            <a:gradFill rotWithShape="1">
              <a:gsLst>
                <a:gs pos="0">
                  <a:srgbClr val="636869"/>
                </a:gs>
                <a:gs pos="100000">
                  <a:srgbClr val="D6E1E2"/>
                </a:gs>
              </a:gsLst>
              <a:lin ang="5400000" scaled="1"/>
              <a:tileRect/>
            </a:gradFill>
            <a:ln w="9525">
              <a:noFill/>
            </a:ln>
          </p:spPr>
          <p:txBody>
            <a:bodyPr vert="eaVert" wrap="none" anchor="ctr" anchorCtr="0"/>
            <a:p>
              <a:endParaRPr lang="zh-CN" altLang="en-US" sz="2800" dirty="0">
                <a:solidFill>
                  <a:srgbClr val="000000"/>
                </a:solidFill>
                <a:latin typeface="Arial" panose="020B0604020202020204" pitchFamily="34" charset="0"/>
                <a:ea typeface="宋体" panose="02010600030101010101" pitchFamily="2" charset="-122"/>
              </a:endParaRPr>
            </a:p>
          </p:txBody>
        </p:sp>
        <p:sp>
          <p:nvSpPr>
            <p:cNvPr id="130063" name="Oval 22"/>
            <p:cNvSpPr/>
            <p:nvPr/>
          </p:nvSpPr>
          <p:spPr>
            <a:xfrm>
              <a:off x="15" y="9"/>
              <a:ext cx="631" cy="631"/>
            </a:xfrm>
            <a:prstGeom prst="ellipse">
              <a:avLst/>
            </a:prstGeom>
            <a:gradFill rotWithShape="1">
              <a:gsLst>
                <a:gs pos="0">
                  <a:srgbClr val="D6E1E2">
                    <a:alpha val="0"/>
                  </a:srgbClr>
                </a:gs>
                <a:gs pos="100000">
                  <a:srgbClr val="F1F5F5"/>
                </a:gs>
              </a:gsLst>
              <a:lin ang="5400000" scaled="1"/>
              <a:tileRect/>
            </a:gradFill>
            <a:ln w="9525">
              <a:noFill/>
            </a:ln>
          </p:spPr>
          <p:txBody>
            <a:bodyPr vert="eaVert" wrap="none" anchor="ctr" anchorCtr="0"/>
            <a:p>
              <a:endParaRPr lang="zh-CN" altLang="en-US" sz="2800" dirty="0">
                <a:solidFill>
                  <a:srgbClr val="000000"/>
                </a:solidFill>
                <a:latin typeface="Arial" panose="020B0604020202020204" pitchFamily="34" charset="0"/>
                <a:ea typeface="宋体" panose="02010600030101010101" pitchFamily="2" charset="-122"/>
              </a:endParaRPr>
            </a:p>
          </p:txBody>
        </p:sp>
        <p:sp>
          <p:nvSpPr>
            <p:cNvPr id="130064" name="Oval 23"/>
            <p:cNvSpPr/>
            <p:nvPr/>
          </p:nvSpPr>
          <p:spPr>
            <a:xfrm>
              <a:off x="22" y="15"/>
              <a:ext cx="600" cy="589"/>
            </a:xfrm>
            <a:prstGeom prst="ellipse">
              <a:avLst/>
            </a:prstGeom>
            <a:gradFill rotWithShape="1">
              <a:gsLst>
                <a:gs pos="0">
                  <a:srgbClr val="AAB2B3"/>
                </a:gs>
                <a:gs pos="100000">
                  <a:srgbClr val="D6E1E2">
                    <a:alpha val="48000"/>
                  </a:srgbClr>
                </a:gs>
              </a:gsLst>
              <a:lin ang="5400000" scaled="1"/>
              <a:tileRect/>
            </a:gradFill>
            <a:ln w="9525">
              <a:noFill/>
            </a:ln>
          </p:spPr>
          <p:txBody>
            <a:bodyPr vert="eaVert" wrap="none" anchor="ctr" anchorCtr="0"/>
            <a:p>
              <a:endParaRPr lang="zh-CN" altLang="en-US" sz="2800" dirty="0">
                <a:solidFill>
                  <a:srgbClr val="000000"/>
                </a:solidFill>
                <a:latin typeface="Arial" panose="020B0604020202020204" pitchFamily="34" charset="0"/>
                <a:ea typeface="宋体" panose="02010600030101010101" pitchFamily="2" charset="-122"/>
              </a:endParaRPr>
            </a:p>
          </p:txBody>
        </p:sp>
        <p:sp>
          <p:nvSpPr>
            <p:cNvPr id="130065" name="Oval 24"/>
            <p:cNvSpPr/>
            <p:nvPr/>
          </p:nvSpPr>
          <p:spPr>
            <a:xfrm>
              <a:off x="57" y="31"/>
              <a:ext cx="533" cy="479"/>
            </a:xfrm>
            <a:prstGeom prst="ellipse">
              <a:avLst/>
            </a:prstGeom>
            <a:gradFill rotWithShape="1">
              <a:gsLst>
                <a:gs pos="0">
                  <a:srgbClr val="FFFFFF"/>
                </a:gs>
                <a:gs pos="100000">
                  <a:srgbClr val="D6E1E2">
                    <a:alpha val="37999"/>
                  </a:srgbClr>
                </a:gs>
              </a:gsLst>
              <a:lin ang="5400000" scaled="1"/>
              <a:tileRect/>
            </a:gradFill>
            <a:ln w="9525">
              <a:noFill/>
            </a:ln>
          </p:spPr>
          <p:txBody>
            <a:bodyPr vert="eaVert" wrap="none" anchor="ctr" anchorCtr="0"/>
            <a:p>
              <a:endParaRPr lang="zh-CN" altLang="en-US" sz="2800" dirty="0">
                <a:solidFill>
                  <a:srgbClr val="000000"/>
                </a:solidFill>
                <a:latin typeface="Arial" panose="020B0604020202020204" pitchFamily="34" charset="0"/>
                <a:ea typeface="宋体" panose="02010600030101010101" pitchFamily="2" charset="-122"/>
              </a:endParaRPr>
            </a:p>
          </p:txBody>
        </p:sp>
      </p:grpSp>
      <p:sp>
        <p:nvSpPr>
          <p:cNvPr id="130066" name="Text Box 25"/>
          <p:cNvSpPr txBox="1"/>
          <p:nvPr/>
        </p:nvSpPr>
        <p:spPr>
          <a:xfrm>
            <a:off x="8799513" y="2687638"/>
            <a:ext cx="362585" cy="521970"/>
          </a:xfrm>
          <a:prstGeom prst="rect">
            <a:avLst/>
          </a:prstGeom>
          <a:noFill/>
          <a:ln w="9525">
            <a:noFill/>
          </a:ln>
        </p:spPr>
        <p:txBody>
          <a:bodyPr wrap="none" anchor="t" anchorCtr="0">
            <a:spAutoFit/>
          </a:bodyPr>
          <a:p>
            <a:r>
              <a:rPr lang="en-US" altLang="zh-CN" sz="2800" b="1" dirty="0">
                <a:solidFill>
                  <a:srgbClr val="000000"/>
                </a:solidFill>
                <a:latin typeface="黑体" panose="02010609060101010101" pitchFamily="49" charset="-122"/>
                <a:ea typeface="黑体" panose="02010609060101010101" pitchFamily="49" charset="-122"/>
              </a:rPr>
              <a:t>3</a:t>
            </a:r>
            <a:endParaRPr lang="en-US" altLang="zh-CN" sz="2800" b="1" dirty="0">
              <a:solidFill>
                <a:srgbClr val="000000"/>
              </a:solidFill>
              <a:latin typeface="黑体" panose="02010609060101010101" pitchFamily="49" charset="-122"/>
              <a:ea typeface="黑体" panose="02010609060101010101" pitchFamily="49" charset="-122"/>
            </a:endParaRPr>
          </a:p>
        </p:txBody>
      </p:sp>
      <p:sp>
        <p:nvSpPr>
          <p:cNvPr id="130067" name="Text Box 26"/>
          <p:cNvSpPr txBox="1"/>
          <p:nvPr/>
        </p:nvSpPr>
        <p:spPr>
          <a:xfrm>
            <a:off x="7032625" y="3286125"/>
            <a:ext cx="3527425" cy="2976880"/>
          </a:xfrm>
          <a:prstGeom prst="rect">
            <a:avLst/>
          </a:prstGeom>
          <a:noFill/>
          <a:ln w="9525">
            <a:noFill/>
          </a:ln>
        </p:spPr>
        <p:txBody>
          <a:bodyPr anchor="t" anchorCtr="0">
            <a:spAutoFit/>
          </a:bodyPr>
          <a:p>
            <a:pPr marL="457200" indent="-457200">
              <a:lnSpc>
                <a:spcPct val="150000"/>
              </a:lnSpc>
              <a:buClr>
                <a:srgbClr val="FF0000"/>
              </a:buClr>
              <a:buFont typeface="Wingdings" panose="05000000000000000000" pitchFamily="2" charset="2"/>
              <a:buChar char="p"/>
            </a:pPr>
            <a:r>
              <a:rPr lang="zh-CN" altLang="en-US" sz="2500" b="1" dirty="0">
                <a:solidFill>
                  <a:srgbClr val="000000"/>
                </a:solidFill>
                <a:latin typeface="楷体" panose="02010609060101010101" pitchFamily="49" charset="-122"/>
                <a:ea typeface="楷体" panose="02010609060101010101" pitchFamily="49" charset="-122"/>
              </a:rPr>
              <a:t>通常用于金融资产和投资性房地产（公允模式）的计量。</a:t>
            </a:r>
            <a:endParaRPr lang="en-US" altLang="zh-CN" sz="2500" b="1" dirty="0">
              <a:solidFill>
                <a:srgbClr val="000000"/>
              </a:solidFill>
              <a:latin typeface="楷体" panose="02010609060101010101" pitchFamily="49" charset="-122"/>
              <a:ea typeface="楷体" panose="02010609060101010101" pitchFamily="49" charset="-122"/>
            </a:endParaRPr>
          </a:p>
          <a:p>
            <a:pPr marL="457200" indent="-457200">
              <a:lnSpc>
                <a:spcPct val="150000"/>
              </a:lnSpc>
              <a:buClr>
                <a:srgbClr val="FF0000"/>
              </a:buClr>
              <a:buFont typeface="Wingdings" panose="05000000000000000000" pitchFamily="2" charset="2"/>
              <a:buChar char="p"/>
            </a:pPr>
            <a:r>
              <a:rPr lang="zh-CN" altLang="en-US" sz="2500" b="1" dirty="0">
                <a:latin typeface="楷体" panose="02010609060101010101" pitchFamily="49" charset="-122"/>
                <a:ea typeface="楷体" panose="02010609060101010101" pitchFamily="49" charset="-122"/>
              </a:rPr>
              <a:t>如交易性金融资产（短期债券或股票）</a:t>
            </a:r>
            <a:endParaRPr lang="en-US" altLang="zh-CN" sz="2500" b="1" dirty="0">
              <a:solidFill>
                <a:srgbClr val="000000"/>
              </a:solidFill>
              <a:latin typeface="楷体" panose="02010609060101010101" pitchFamily="49" charset="-122"/>
              <a:ea typeface="楷体" panose="02010609060101010101" pitchFamily="49" charset="-122"/>
            </a:endParaRPr>
          </a:p>
        </p:txBody>
      </p:sp>
      <p:sp>
        <p:nvSpPr>
          <p:cNvPr id="130068" name="AutoShape 27"/>
          <p:cNvSpPr/>
          <p:nvPr/>
        </p:nvSpPr>
        <p:spPr>
          <a:xfrm>
            <a:off x="4583113" y="3030538"/>
            <a:ext cx="2379662" cy="3565525"/>
          </a:xfrm>
          <a:prstGeom prst="roundRect">
            <a:avLst>
              <a:gd name="adj" fmla="val 17509"/>
            </a:avLst>
          </a:prstGeom>
          <a:solidFill>
            <a:srgbClr val="00FFFF"/>
          </a:solidFill>
          <a:ln w="9525">
            <a:noFill/>
          </a:ln>
        </p:spPr>
        <p:txBody>
          <a:bodyPr wrap="none" anchor="ctr" anchorCtr="0"/>
          <a:p>
            <a:endParaRPr lang="zh-CN" altLang="en-US" sz="2800" dirty="0">
              <a:solidFill>
                <a:srgbClr val="000000"/>
              </a:solidFill>
              <a:latin typeface="Arial" panose="020B0604020202020204" pitchFamily="34" charset="0"/>
              <a:ea typeface="宋体" panose="02010600030101010101" pitchFamily="2" charset="-122"/>
            </a:endParaRPr>
          </a:p>
        </p:txBody>
      </p:sp>
      <p:sp>
        <p:nvSpPr>
          <p:cNvPr id="130069" name="Oval 31"/>
          <p:cNvSpPr/>
          <p:nvPr/>
        </p:nvSpPr>
        <p:spPr>
          <a:xfrm>
            <a:off x="5754688" y="2676529"/>
            <a:ext cx="779462" cy="738180"/>
          </a:xfrm>
          <a:prstGeom prst="ellipse">
            <a:avLst/>
          </a:prstGeom>
          <a:solidFill>
            <a:srgbClr val="333333"/>
          </a:solidFill>
          <a:ln w="9525">
            <a:noFill/>
          </a:ln>
        </p:spPr>
        <p:txBody>
          <a:bodyPr anchor="ctr" anchorCtr="0">
            <a:spAutoFit/>
          </a:bodyPr>
          <a:p>
            <a:endParaRPr lang="zh-CN" altLang="en-US" sz="2800" dirty="0">
              <a:solidFill>
                <a:srgbClr val="000000"/>
              </a:solidFill>
              <a:latin typeface="Arial" panose="020B0604020202020204" pitchFamily="34" charset="0"/>
              <a:ea typeface="宋体" panose="02010600030101010101" pitchFamily="2" charset="-122"/>
            </a:endParaRPr>
          </a:p>
        </p:txBody>
      </p:sp>
      <p:sp>
        <p:nvSpPr>
          <p:cNvPr id="130070" name="Oval 32"/>
          <p:cNvSpPr/>
          <p:nvPr/>
        </p:nvSpPr>
        <p:spPr>
          <a:xfrm>
            <a:off x="5762625" y="2681288"/>
            <a:ext cx="754063" cy="668337"/>
          </a:xfrm>
          <a:prstGeom prst="ellipse">
            <a:avLst/>
          </a:prstGeom>
          <a:gradFill rotWithShape="1">
            <a:gsLst>
              <a:gs pos="0">
                <a:srgbClr val="636869"/>
              </a:gs>
              <a:gs pos="100000">
                <a:srgbClr val="D6E1E2"/>
              </a:gs>
            </a:gsLst>
            <a:lin ang="5400000" scaled="1"/>
            <a:tileRect/>
          </a:gradFill>
          <a:ln w="9525">
            <a:noFill/>
          </a:ln>
        </p:spPr>
        <p:txBody>
          <a:bodyPr vert="eaVert" wrap="none" anchor="ctr" anchorCtr="0"/>
          <a:p>
            <a:endParaRPr lang="zh-CN" altLang="en-US" sz="2800" dirty="0">
              <a:solidFill>
                <a:srgbClr val="000000"/>
              </a:solidFill>
              <a:latin typeface="Arial" panose="020B0604020202020204" pitchFamily="34" charset="0"/>
              <a:ea typeface="宋体" panose="02010600030101010101" pitchFamily="2" charset="-122"/>
            </a:endParaRPr>
          </a:p>
        </p:txBody>
      </p:sp>
      <p:sp>
        <p:nvSpPr>
          <p:cNvPr id="130071" name="Oval 33"/>
          <p:cNvSpPr/>
          <p:nvPr/>
        </p:nvSpPr>
        <p:spPr>
          <a:xfrm>
            <a:off x="5772150" y="2686050"/>
            <a:ext cx="736600" cy="652463"/>
          </a:xfrm>
          <a:prstGeom prst="ellipse">
            <a:avLst/>
          </a:prstGeom>
          <a:gradFill rotWithShape="1">
            <a:gsLst>
              <a:gs pos="0">
                <a:srgbClr val="D6E1E2">
                  <a:alpha val="0"/>
                </a:srgbClr>
              </a:gs>
              <a:gs pos="100000">
                <a:srgbClr val="F1F5F5"/>
              </a:gs>
            </a:gsLst>
            <a:lin ang="5400000" scaled="1"/>
            <a:tileRect/>
          </a:gradFill>
          <a:ln w="9525">
            <a:noFill/>
          </a:ln>
        </p:spPr>
        <p:txBody>
          <a:bodyPr vert="eaVert" wrap="none" anchor="ctr" anchorCtr="0"/>
          <a:p>
            <a:endParaRPr lang="zh-CN" altLang="en-US" sz="2800" dirty="0">
              <a:solidFill>
                <a:srgbClr val="000000"/>
              </a:solidFill>
              <a:latin typeface="Arial" panose="020B0604020202020204" pitchFamily="34" charset="0"/>
              <a:ea typeface="宋体" panose="02010600030101010101" pitchFamily="2" charset="-122"/>
            </a:endParaRPr>
          </a:p>
        </p:txBody>
      </p:sp>
      <p:sp>
        <p:nvSpPr>
          <p:cNvPr id="130072" name="Oval 34"/>
          <p:cNvSpPr/>
          <p:nvPr/>
        </p:nvSpPr>
        <p:spPr>
          <a:xfrm>
            <a:off x="5780088" y="2676525"/>
            <a:ext cx="700087" cy="625475"/>
          </a:xfrm>
          <a:prstGeom prst="ellipse">
            <a:avLst/>
          </a:prstGeom>
          <a:gradFill rotWithShape="1">
            <a:gsLst>
              <a:gs pos="0">
                <a:srgbClr val="AAB2B3"/>
              </a:gs>
              <a:gs pos="100000">
                <a:srgbClr val="D6E1E2">
                  <a:alpha val="48000"/>
                </a:srgbClr>
              </a:gs>
            </a:gsLst>
            <a:lin ang="5400000" scaled="1"/>
            <a:tileRect/>
          </a:gradFill>
          <a:ln w="9525">
            <a:noFill/>
          </a:ln>
        </p:spPr>
        <p:txBody>
          <a:bodyPr vert="eaVert" wrap="none" anchor="ctr" anchorCtr="0"/>
          <a:p>
            <a:endParaRPr lang="zh-CN" altLang="en-US" sz="2800" dirty="0">
              <a:solidFill>
                <a:srgbClr val="000000"/>
              </a:solidFill>
              <a:latin typeface="Arial" panose="020B0604020202020204" pitchFamily="34" charset="0"/>
              <a:ea typeface="宋体" panose="02010600030101010101" pitchFamily="2" charset="-122"/>
            </a:endParaRPr>
          </a:p>
        </p:txBody>
      </p:sp>
      <p:sp>
        <p:nvSpPr>
          <p:cNvPr id="130073" name="Oval 35"/>
          <p:cNvSpPr/>
          <p:nvPr/>
        </p:nvSpPr>
        <p:spPr>
          <a:xfrm>
            <a:off x="5821363" y="2632075"/>
            <a:ext cx="622300" cy="573088"/>
          </a:xfrm>
          <a:prstGeom prst="ellipse">
            <a:avLst/>
          </a:prstGeom>
          <a:gradFill rotWithShape="1">
            <a:gsLst>
              <a:gs pos="0">
                <a:srgbClr val="FFFFFF"/>
              </a:gs>
              <a:gs pos="100000">
                <a:srgbClr val="D6E1E2">
                  <a:alpha val="37999"/>
                </a:srgbClr>
              </a:gs>
            </a:gsLst>
            <a:lin ang="5400000" scaled="1"/>
            <a:tileRect/>
          </a:gradFill>
          <a:ln w="9525">
            <a:noFill/>
          </a:ln>
        </p:spPr>
        <p:txBody>
          <a:bodyPr vert="eaVert" wrap="none" anchor="ctr" anchorCtr="0"/>
          <a:p>
            <a:endParaRPr lang="zh-CN" altLang="en-US" sz="2800" dirty="0">
              <a:solidFill>
                <a:srgbClr val="000000"/>
              </a:solidFill>
              <a:latin typeface="Arial" panose="020B0604020202020204" pitchFamily="34" charset="0"/>
              <a:ea typeface="宋体" panose="02010600030101010101" pitchFamily="2" charset="-122"/>
            </a:endParaRPr>
          </a:p>
        </p:txBody>
      </p:sp>
      <p:sp>
        <p:nvSpPr>
          <p:cNvPr id="130074" name="Text Box 36"/>
          <p:cNvSpPr txBox="1"/>
          <p:nvPr/>
        </p:nvSpPr>
        <p:spPr>
          <a:xfrm>
            <a:off x="5967413" y="2690813"/>
            <a:ext cx="362585" cy="521970"/>
          </a:xfrm>
          <a:prstGeom prst="rect">
            <a:avLst/>
          </a:prstGeom>
          <a:noFill/>
          <a:ln w="9525">
            <a:noFill/>
          </a:ln>
        </p:spPr>
        <p:txBody>
          <a:bodyPr wrap="none" anchor="t" anchorCtr="0">
            <a:spAutoFit/>
          </a:bodyPr>
          <a:p>
            <a:r>
              <a:rPr lang="en-US" altLang="zh-CN" sz="2800" b="1" dirty="0">
                <a:solidFill>
                  <a:srgbClr val="000000"/>
                </a:solidFill>
                <a:latin typeface="黑体" panose="02010609060101010101" pitchFamily="49" charset="-122"/>
                <a:ea typeface="黑体" panose="02010609060101010101" pitchFamily="49" charset="-122"/>
              </a:rPr>
              <a:t>2</a:t>
            </a:r>
            <a:endParaRPr lang="en-US" altLang="zh-CN" sz="2800" b="1" dirty="0">
              <a:solidFill>
                <a:srgbClr val="000000"/>
              </a:solidFill>
              <a:latin typeface="黑体" panose="02010609060101010101" pitchFamily="49" charset="-122"/>
              <a:ea typeface="黑体" panose="02010609060101010101" pitchFamily="49" charset="-122"/>
            </a:endParaRPr>
          </a:p>
        </p:txBody>
      </p:sp>
      <p:sp>
        <p:nvSpPr>
          <p:cNvPr id="130075" name="Text Box 37"/>
          <p:cNvSpPr txBox="1"/>
          <p:nvPr/>
        </p:nvSpPr>
        <p:spPr>
          <a:xfrm>
            <a:off x="4559300" y="3319463"/>
            <a:ext cx="2403475" cy="2030095"/>
          </a:xfrm>
          <a:prstGeom prst="rect">
            <a:avLst/>
          </a:prstGeom>
          <a:noFill/>
          <a:ln w="9525">
            <a:noFill/>
          </a:ln>
        </p:spPr>
        <p:txBody>
          <a:bodyPr anchor="t" anchorCtr="0">
            <a:spAutoFit/>
          </a:bodyPr>
          <a:p>
            <a:pPr>
              <a:lnSpc>
                <a:spcPct val="150000"/>
              </a:lnSpc>
            </a:pPr>
            <a:r>
              <a:rPr lang="zh-CN" altLang="en-US" sz="2800" b="1" dirty="0">
                <a:solidFill>
                  <a:srgbClr val="000000"/>
                </a:solidFill>
                <a:latin typeface="楷体" panose="02010609060101010101" pitchFamily="49" charset="-122"/>
                <a:ea typeface="楷体" panose="02010609060101010101" pitchFamily="49" charset="-122"/>
              </a:rPr>
              <a:t>购买短期债券、股票等的升值与贬值。</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227355" name="Rectangle 38"/>
          <p:cNvSpPr>
            <a:spLocks noChangeArrowheads="1"/>
          </p:cNvSpPr>
          <p:nvPr/>
        </p:nvSpPr>
        <p:spPr bwMode="auto">
          <a:xfrm>
            <a:off x="3309938" y="415925"/>
            <a:ext cx="5486400" cy="583565"/>
          </a:xfrm>
          <a:prstGeom prst="rect">
            <a:avLst/>
          </a:prstGeom>
          <a:noFill/>
          <a:ln w="9525" algn="ctr">
            <a:noFill/>
            <a:miter lim="800000"/>
          </a:ln>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defRPr/>
            </a:pPr>
            <a:r>
              <a:rPr kumimoji="0" lang="zh-CN" altLang="en-US" sz="3200" b="1" i="0" u="none" strike="noStrike" kern="1200" cap="none" spc="0" normalizeH="0" baseline="0" noProof="0" dirty="0">
                <a:ln>
                  <a:noFill/>
                </a:ln>
                <a:solidFill>
                  <a:srgbClr val="FF0000"/>
                </a:solidFill>
                <a:effectLst/>
                <a:uLnTx/>
                <a:uFillTx/>
                <a:latin typeface="+mn-ea"/>
                <a:ea typeface="+mn-ea"/>
                <a:cs typeface="+mn-cs"/>
              </a:rPr>
              <a:t>（</a:t>
            </a:r>
            <a:r>
              <a:rPr kumimoji="0" lang="en-US" altLang="zh-CN" sz="3200" b="1" i="0" u="none" strike="noStrike" kern="1200" cap="none" spc="0" normalizeH="0" baseline="0" noProof="0" dirty="0">
                <a:ln>
                  <a:noFill/>
                </a:ln>
                <a:solidFill>
                  <a:srgbClr val="FF0000"/>
                </a:solidFill>
                <a:effectLst/>
                <a:uLnTx/>
                <a:uFillTx/>
                <a:latin typeface="+mn-ea"/>
                <a:ea typeface="+mn-ea"/>
                <a:cs typeface="+mn-cs"/>
              </a:rPr>
              <a:t>5</a:t>
            </a:r>
            <a:r>
              <a:rPr kumimoji="0" lang="zh-CN" altLang="en-US" sz="3200" b="1" i="0" u="none" strike="noStrike" kern="1200" cap="none" spc="0" normalizeH="0" baseline="0" noProof="0" dirty="0">
                <a:ln>
                  <a:noFill/>
                </a:ln>
                <a:solidFill>
                  <a:srgbClr val="FF0000"/>
                </a:solidFill>
                <a:effectLst/>
                <a:uLnTx/>
                <a:uFillTx/>
                <a:latin typeface="+mn-ea"/>
                <a:ea typeface="+mn-ea"/>
                <a:cs typeface="+mn-cs"/>
              </a:rPr>
              <a:t>） 公允价值</a:t>
            </a:r>
            <a:endParaRPr kumimoji="0" lang="zh-CN" altLang="en-US" sz="3200" b="1" i="0" u="none" strike="noStrike" kern="1200" cap="none" spc="0" normalizeH="0" baseline="0" noProof="0" dirty="0">
              <a:ln>
                <a:noFill/>
              </a:ln>
              <a:solidFill>
                <a:srgbClr val="FF0000"/>
              </a:solidFill>
              <a:effectLst/>
              <a:uLnTx/>
              <a:uFillTx/>
              <a:latin typeface="+mn-ea"/>
              <a:ea typeface="+mn-ea"/>
              <a:cs typeface="+mn-cs"/>
            </a:endParaRPr>
          </a:p>
        </p:txBody>
      </p:sp>
      <p:grpSp>
        <p:nvGrpSpPr>
          <p:cNvPr id="130077" name="Group 6"/>
          <p:cNvGrpSpPr/>
          <p:nvPr/>
        </p:nvGrpSpPr>
        <p:grpSpPr>
          <a:xfrm>
            <a:off x="2381250" y="1553430"/>
            <a:ext cx="7143750" cy="785813"/>
            <a:chOff x="1038" y="1210"/>
            <a:chExt cx="3538" cy="691"/>
          </a:xfrm>
        </p:grpSpPr>
        <p:sp>
          <p:nvSpPr>
            <p:cNvPr id="130078" name="Rectangle 7"/>
            <p:cNvSpPr/>
            <p:nvPr/>
          </p:nvSpPr>
          <p:spPr>
            <a:xfrm rot="3419336">
              <a:off x="1065" y="1189"/>
              <a:ext cx="682" cy="723"/>
            </a:xfrm>
            <a:prstGeom prst="rect">
              <a:avLst/>
            </a:prstGeom>
            <a:solidFill>
              <a:schemeClr val="hlink">
                <a:alpha val="85097"/>
              </a:schemeClr>
            </a:solidFill>
            <a:ln w="9525"/>
            <a:scene3d>
              <a:camera prst="legacyPerspectiveFront">
                <a:rot lat="0" lon="1500000" rev="0"/>
              </a:camera>
              <a:lightRig rig="legacyFlat4" dir="b"/>
            </a:scene3d>
            <a:sp3d extrusionH="887400" prstMaterial="legacyMatte">
              <a:bevelT w="13500" h="13500" prst="angle"/>
              <a:bevelB w="13500" h="13500" prst="angle"/>
              <a:extrusionClr>
                <a:schemeClr val="hlink"/>
              </a:extrusionClr>
            </a:sp3d>
          </p:spPr>
          <p:txBody>
            <a:bodyPr wrap="none" anchor="ctr" anchorCtr="0">
              <a:flatTx/>
            </a:bodyPr>
            <a:p>
              <a:pPr algn="ctr"/>
              <a:endParaRPr lang="zh-CN" altLang="en-US" dirty="0">
                <a:solidFill>
                  <a:srgbClr val="000000"/>
                </a:solidFill>
                <a:latin typeface="Arial" panose="020B0604020202020204" pitchFamily="34" charset="0"/>
                <a:ea typeface="宋体" panose="02010600030101010101" pitchFamily="2" charset="-122"/>
              </a:endParaRPr>
            </a:p>
          </p:txBody>
        </p:sp>
        <p:grpSp>
          <p:nvGrpSpPr>
            <p:cNvPr id="130079" name="Group 8"/>
            <p:cNvGrpSpPr/>
            <p:nvPr/>
          </p:nvGrpSpPr>
          <p:grpSpPr>
            <a:xfrm>
              <a:off x="1854" y="1418"/>
              <a:ext cx="809" cy="74"/>
              <a:chOff x="0" y="0"/>
              <a:chExt cx="468" cy="244"/>
            </a:xfrm>
          </p:grpSpPr>
          <p:sp>
            <p:nvSpPr>
              <p:cNvPr id="130080" name="Oval 9"/>
              <p:cNvSpPr/>
              <p:nvPr/>
            </p:nvSpPr>
            <p:spPr>
              <a:xfrm>
                <a:off x="0" y="0"/>
                <a:ext cx="79" cy="242"/>
              </a:xfrm>
              <a:prstGeom prst="ellipse">
                <a:avLst/>
              </a:prstGeom>
              <a:gradFill rotWithShape="0">
                <a:gsLst>
                  <a:gs pos="0">
                    <a:srgbClr val="767676"/>
                  </a:gs>
                  <a:gs pos="50000">
                    <a:srgbClr val="FFFFFF"/>
                  </a:gs>
                  <a:gs pos="100000">
                    <a:srgbClr val="767676"/>
                  </a:gs>
                </a:gsLst>
                <a:lin ang="5400000" scaled="1"/>
                <a:tileRect/>
              </a:gra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130081" name="Rectangle 10"/>
              <p:cNvSpPr/>
              <p:nvPr/>
            </p:nvSpPr>
            <p:spPr>
              <a:xfrm>
                <a:off x="45" y="2"/>
                <a:ext cx="388" cy="242"/>
              </a:xfrm>
              <a:prstGeom prst="rect">
                <a:avLst/>
              </a:prstGeom>
              <a:gradFill rotWithShape="0">
                <a:gsLst>
                  <a:gs pos="0">
                    <a:srgbClr val="767676"/>
                  </a:gs>
                  <a:gs pos="50000">
                    <a:srgbClr val="FFFFFF"/>
                  </a:gs>
                  <a:gs pos="100000">
                    <a:srgbClr val="767676"/>
                  </a:gs>
                </a:gsLst>
                <a:lin ang="5400000" scaled="1"/>
                <a:tileRect/>
              </a:gra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45" name="Oval 11"/>
              <p:cNvSpPr>
                <a:spLocks noChangeArrowheads="1"/>
              </p:cNvSpPr>
              <p:nvPr/>
            </p:nvSpPr>
            <p:spPr bwMode="auto">
              <a:xfrm>
                <a:off x="397" y="11"/>
                <a:ext cx="71" cy="226"/>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46" name="Oval 12"/>
              <p:cNvSpPr>
                <a:spLocks noChangeArrowheads="1"/>
              </p:cNvSpPr>
              <p:nvPr/>
            </p:nvSpPr>
            <p:spPr bwMode="auto">
              <a:xfrm>
                <a:off x="435" y="80"/>
                <a:ext cx="20" cy="69"/>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grpSp>
        <p:sp>
          <p:nvSpPr>
            <p:cNvPr id="130084" name="Rectangle 13"/>
            <p:cNvSpPr/>
            <p:nvPr/>
          </p:nvSpPr>
          <p:spPr>
            <a:xfrm rot="3419336">
              <a:off x="2445" y="1248"/>
              <a:ext cx="627" cy="662"/>
            </a:xfrm>
            <a:prstGeom prst="rect">
              <a:avLst/>
            </a:prstGeom>
            <a:solidFill>
              <a:schemeClr val="accent2">
                <a:alpha val="81960"/>
              </a:schemeClr>
            </a:solidFill>
            <a:ln w="9525"/>
            <a:scene3d>
              <a:camera prst="legacyPerspectiveFront">
                <a:rot lat="0" lon="1500000" rev="0"/>
              </a:camera>
              <a:lightRig rig="legacyFlat4" dir="b"/>
            </a:scene3d>
            <a:sp3d extrusionH="887400" prstMaterial="legacyMatte">
              <a:bevelT w="13500" h="13500" prst="angle"/>
              <a:bevelB w="13500" h="13500" prst="angle"/>
              <a:extrusionClr>
                <a:schemeClr val="accent2"/>
              </a:extrusionClr>
            </a:sp3d>
          </p:spPr>
          <p:txBody>
            <a:bodyPr wrap="none" anchor="ctr" anchorCtr="0">
              <a:flatTx/>
            </a:bodyPr>
            <a:p>
              <a:pPr algn="ctr"/>
              <a:endParaRPr lang="zh-CN" altLang="en-US" dirty="0">
                <a:solidFill>
                  <a:srgbClr val="000000"/>
                </a:solidFill>
                <a:latin typeface="Arial" panose="020B0604020202020204" pitchFamily="34" charset="0"/>
                <a:ea typeface="宋体" panose="02010600030101010101" pitchFamily="2" charset="-122"/>
              </a:endParaRPr>
            </a:p>
          </p:txBody>
        </p:sp>
        <p:grpSp>
          <p:nvGrpSpPr>
            <p:cNvPr id="130085" name="Group 14"/>
            <p:cNvGrpSpPr/>
            <p:nvPr/>
          </p:nvGrpSpPr>
          <p:grpSpPr>
            <a:xfrm>
              <a:off x="3170" y="1418"/>
              <a:ext cx="813" cy="74"/>
              <a:chOff x="0" y="0"/>
              <a:chExt cx="468" cy="244"/>
            </a:xfrm>
          </p:grpSpPr>
          <p:sp>
            <p:nvSpPr>
              <p:cNvPr id="130086" name="Oval 15"/>
              <p:cNvSpPr/>
              <p:nvPr/>
            </p:nvSpPr>
            <p:spPr>
              <a:xfrm>
                <a:off x="0" y="0"/>
                <a:ext cx="79" cy="242"/>
              </a:xfrm>
              <a:prstGeom prst="ellipse">
                <a:avLst/>
              </a:prstGeom>
              <a:gradFill rotWithShape="0">
                <a:gsLst>
                  <a:gs pos="0">
                    <a:srgbClr val="767676"/>
                  </a:gs>
                  <a:gs pos="50000">
                    <a:srgbClr val="FFFFFF"/>
                  </a:gs>
                  <a:gs pos="100000">
                    <a:srgbClr val="767676"/>
                  </a:gs>
                </a:gsLst>
                <a:lin ang="5400000" scaled="1"/>
                <a:tileRect/>
              </a:gra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130087" name="Rectangle 16"/>
              <p:cNvSpPr/>
              <p:nvPr/>
            </p:nvSpPr>
            <p:spPr>
              <a:xfrm>
                <a:off x="45" y="2"/>
                <a:ext cx="388" cy="242"/>
              </a:xfrm>
              <a:prstGeom prst="rect">
                <a:avLst/>
              </a:prstGeom>
              <a:gradFill rotWithShape="0">
                <a:gsLst>
                  <a:gs pos="0">
                    <a:srgbClr val="767676"/>
                  </a:gs>
                  <a:gs pos="50000">
                    <a:srgbClr val="FFFFFF"/>
                  </a:gs>
                  <a:gs pos="100000">
                    <a:srgbClr val="767676"/>
                  </a:gs>
                </a:gsLst>
                <a:lin ang="5400000" scaled="1"/>
                <a:tileRect/>
              </a:gradFill>
              <a:ln w="9525">
                <a:noFill/>
              </a:ln>
            </p:spPr>
            <p:txBody>
              <a:bodyPr wrap="none" anchor="ctr" anchorCtr="0"/>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41" name="Oval 17"/>
              <p:cNvSpPr>
                <a:spLocks noChangeArrowheads="1"/>
              </p:cNvSpPr>
              <p:nvPr/>
            </p:nvSpPr>
            <p:spPr bwMode="auto">
              <a:xfrm>
                <a:off x="397" y="11"/>
                <a:ext cx="71" cy="226"/>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42" name="Oval 18"/>
              <p:cNvSpPr>
                <a:spLocks noChangeArrowheads="1"/>
              </p:cNvSpPr>
              <p:nvPr/>
            </p:nvSpPr>
            <p:spPr bwMode="auto">
              <a:xfrm>
                <a:off x="435" y="80"/>
                <a:ext cx="20" cy="69"/>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grpSp>
        <p:sp>
          <p:nvSpPr>
            <p:cNvPr id="130090" name="Rectangle 19"/>
            <p:cNvSpPr/>
            <p:nvPr/>
          </p:nvSpPr>
          <p:spPr>
            <a:xfrm rot="3419336">
              <a:off x="3837" y="1218"/>
              <a:ext cx="635" cy="731"/>
            </a:xfrm>
            <a:prstGeom prst="rect">
              <a:avLst/>
            </a:prstGeom>
            <a:solidFill>
              <a:srgbClr val="3366FF">
                <a:alpha val="85097"/>
              </a:srgbClr>
            </a:solidFill>
            <a:ln w="9525"/>
            <a:scene3d>
              <a:camera prst="legacyPerspectiveFront">
                <a:rot lat="0" lon="1500000" rev="0"/>
              </a:camera>
              <a:lightRig rig="legacyFlat4" dir="b"/>
            </a:scene3d>
            <a:sp3d extrusionH="887400" prstMaterial="legacyMatte">
              <a:bevelT w="13500" h="13500" prst="angle"/>
              <a:bevelB w="13500" h="13500" prst="angle"/>
              <a:extrusionClr>
                <a:srgbClr val="3366FF"/>
              </a:extrusionClr>
            </a:sp3d>
          </p:spPr>
          <p:txBody>
            <a:bodyPr wrap="none" anchor="ctr" anchorCtr="0">
              <a:flatTx/>
            </a:bodyPr>
            <a:p>
              <a:pPr algn="ctr"/>
              <a:endParaRPr lang="zh-CN" altLang="en-US" dirty="0">
                <a:solidFill>
                  <a:srgbClr val="000000"/>
                </a:solidFill>
                <a:latin typeface="Arial" panose="020B0604020202020204" pitchFamily="34" charset="0"/>
                <a:ea typeface="宋体" panose="02010600030101010101" pitchFamily="2" charset="-122"/>
              </a:endParaRPr>
            </a:p>
          </p:txBody>
        </p:sp>
        <p:sp>
          <p:nvSpPr>
            <p:cNvPr id="130091" name="Rectangle 20"/>
            <p:cNvSpPr/>
            <p:nvPr/>
          </p:nvSpPr>
          <p:spPr>
            <a:xfrm>
              <a:off x="3850" y="1386"/>
              <a:ext cx="726" cy="513"/>
            </a:xfrm>
            <a:prstGeom prst="rect">
              <a:avLst/>
            </a:prstGeom>
            <a:noFill/>
            <a:ln w="9525">
              <a:noFill/>
            </a:ln>
          </p:spPr>
          <p:txBody>
            <a:bodyPr anchor="t" anchorCtr="0">
              <a:spAutoFit/>
            </a:bodyPr>
            <a:p>
              <a:pPr algn="ctr"/>
              <a:r>
                <a:rPr lang="zh-CN" altLang="en-US" sz="3200" b="1" dirty="0">
                  <a:solidFill>
                    <a:srgbClr val="FFFFFF"/>
                  </a:solidFill>
                  <a:latin typeface="Arial" panose="020B0604020202020204" pitchFamily="34" charset="0"/>
                  <a:ea typeface="黑体" panose="02010609060101010101" pitchFamily="49" charset="-122"/>
                </a:rPr>
                <a:t>应用</a:t>
              </a:r>
              <a:endParaRPr lang="zh-CN" altLang="en-US" sz="3200" b="1" dirty="0">
                <a:solidFill>
                  <a:srgbClr val="FFFFFF"/>
                </a:solidFill>
                <a:latin typeface="Arial" panose="020B0604020202020204" pitchFamily="34" charset="0"/>
                <a:ea typeface="黑体" panose="02010609060101010101" pitchFamily="49" charset="-122"/>
              </a:endParaRPr>
            </a:p>
          </p:txBody>
        </p:sp>
        <p:sp>
          <p:nvSpPr>
            <p:cNvPr id="130092" name="Rectangle 21"/>
            <p:cNvSpPr/>
            <p:nvPr/>
          </p:nvSpPr>
          <p:spPr>
            <a:xfrm>
              <a:off x="2444" y="1369"/>
              <a:ext cx="726" cy="513"/>
            </a:xfrm>
            <a:prstGeom prst="rect">
              <a:avLst/>
            </a:prstGeom>
            <a:noFill/>
            <a:ln w="9525">
              <a:noFill/>
            </a:ln>
          </p:spPr>
          <p:txBody>
            <a:bodyPr anchor="t" anchorCtr="0">
              <a:spAutoFit/>
            </a:bodyPr>
            <a:p>
              <a:pPr algn="ctr"/>
              <a:r>
                <a:rPr lang="zh-CN" altLang="en-US" sz="3200" b="1" dirty="0">
                  <a:solidFill>
                    <a:srgbClr val="FFFFFF"/>
                  </a:solidFill>
                  <a:latin typeface="Arial" panose="020B0604020202020204" pitchFamily="34" charset="0"/>
                  <a:ea typeface="黑体" panose="02010609060101010101" pitchFamily="49" charset="-122"/>
                </a:rPr>
                <a:t>举例</a:t>
              </a:r>
              <a:endParaRPr lang="zh-CN" altLang="en-US" sz="3200" b="1" dirty="0">
                <a:solidFill>
                  <a:srgbClr val="FFFFFF"/>
                </a:solidFill>
                <a:latin typeface="Arial" panose="020B0604020202020204" pitchFamily="34" charset="0"/>
                <a:ea typeface="黑体" panose="02010609060101010101" pitchFamily="49" charset="-122"/>
              </a:endParaRPr>
            </a:p>
          </p:txBody>
        </p:sp>
        <p:sp>
          <p:nvSpPr>
            <p:cNvPr id="130093" name="Text Box 22"/>
            <p:cNvSpPr txBox="1"/>
            <p:nvPr/>
          </p:nvSpPr>
          <p:spPr>
            <a:xfrm>
              <a:off x="1038" y="1340"/>
              <a:ext cx="863" cy="513"/>
            </a:xfrm>
            <a:prstGeom prst="rect">
              <a:avLst/>
            </a:prstGeom>
            <a:noFill/>
            <a:ln w="9525">
              <a:noFill/>
            </a:ln>
          </p:spPr>
          <p:txBody>
            <a:bodyPr anchor="t" anchorCtr="0">
              <a:spAutoFit/>
            </a:bodyPr>
            <a:p>
              <a:pPr algn="ctr" eaLnBrk="0" hangingPunct="0"/>
              <a:r>
                <a:rPr lang="zh-CN" altLang="en-US" sz="3200" b="1" dirty="0">
                  <a:solidFill>
                    <a:srgbClr val="FFFFFF"/>
                  </a:solidFill>
                  <a:latin typeface="Arial" panose="020B0604020202020204" pitchFamily="34" charset="0"/>
                  <a:ea typeface="黑体" panose="02010609060101010101" pitchFamily="49" charset="-122"/>
                </a:rPr>
                <a:t>概念</a:t>
              </a:r>
              <a:endParaRPr lang="zh-CN" altLang="en-US" sz="3200" b="1" dirty="0">
                <a:solidFill>
                  <a:srgbClr val="FFFFFF"/>
                </a:solidFill>
                <a:latin typeface="Arial" panose="020B0604020202020204" pitchFamily="34" charset="0"/>
                <a:ea typeface="黑体" panose="02010609060101010101" pitchFamily="49" charset="-122"/>
              </a:endParaRPr>
            </a:p>
          </p:txBody>
        </p:sp>
      </p:gr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页脚占位符 4"/>
          <p:cNvSpPr>
            <a:spLocks noGrp="1"/>
          </p:cNvSpPr>
          <p:nvPr>
            <p:ph type="ftr" sz="quarter" idx="11"/>
          </p:nvPr>
        </p:nvSpPr>
        <p:spPr>
          <a:xfrm>
            <a:off x="4367213" y="6459538"/>
            <a:ext cx="3457575" cy="327025"/>
          </a:xfrm>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30722"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Times New Roman" panose="02020603050405020304" pitchFamily="18" charset="0"/>
              </a:rPr>
              <a:t>第一节   会计的含义</a:t>
            </a:r>
            <a:endParaRPr lang="zh-CN" altLang="en-US" sz="3200" dirty="0">
              <a:solidFill>
                <a:srgbClr val="FF0000"/>
              </a:solidFill>
              <a:latin typeface="Times New Roman" panose="02020603050405020304" pitchFamily="18" charset="0"/>
            </a:endParaRPr>
          </a:p>
        </p:txBody>
      </p:sp>
      <p:sp>
        <p:nvSpPr>
          <p:cNvPr id="457731" name="Rectangle 3"/>
          <p:cNvSpPr>
            <a:spLocks noGrp="1" noChangeArrowheads="1"/>
          </p:cNvSpPr>
          <p:nvPr>
            <p:ph idx="1"/>
          </p:nvPr>
        </p:nvSpPr>
        <p:spPr>
          <a:xfrm>
            <a:off x="768985" y="1214755"/>
            <a:ext cx="10664825" cy="496887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en-US" altLang="zh-CN" sz="2800" b="1" i="0" u="none" strike="noStrike" kern="0" cap="none" spc="0" normalizeH="0" baseline="0" noProof="0" dirty="0">
                <a:ln>
                  <a:noFill/>
                </a:ln>
                <a:solidFill>
                  <a:srgbClr val="FF0000"/>
                </a:solidFill>
                <a:effectLst/>
                <a:uLnTx/>
                <a:uFillTx/>
                <a:latin typeface="+mn-ea"/>
                <a:ea typeface="+mn-ea"/>
                <a:cs typeface="+mn-cs"/>
              </a:rPr>
              <a:t>(</a:t>
            </a:r>
            <a:r>
              <a:rPr kumimoji="0" lang="zh-CN" altLang="en-US" sz="2800" b="1" i="0" u="none" strike="noStrike" kern="0" cap="none" spc="0" normalizeH="0" baseline="0" noProof="0" dirty="0">
                <a:ln>
                  <a:noFill/>
                </a:ln>
                <a:solidFill>
                  <a:srgbClr val="FF0000"/>
                </a:solidFill>
                <a:effectLst/>
                <a:uLnTx/>
                <a:uFillTx/>
                <a:latin typeface="+mn-ea"/>
                <a:ea typeface="+mn-ea"/>
                <a:cs typeface="+mn-cs"/>
              </a:rPr>
              <a:t>一</a:t>
            </a:r>
            <a:r>
              <a:rPr kumimoji="0" lang="en-US" altLang="zh-CN" sz="2800" b="1" i="0" u="none" strike="noStrike" kern="0" cap="none" spc="0" normalizeH="0" baseline="0" noProof="0" dirty="0">
                <a:ln>
                  <a:noFill/>
                </a:ln>
                <a:solidFill>
                  <a:srgbClr val="FF0000"/>
                </a:solidFill>
                <a:effectLst/>
                <a:uLnTx/>
                <a:uFillTx/>
                <a:latin typeface="+mn-ea"/>
                <a:ea typeface="+mn-ea"/>
                <a:cs typeface="+mn-cs"/>
              </a:rPr>
              <a:t>)</a:t>
            </a:r>
            <a:r>
              <a:rPr kumimoji="0" lang="zh-CN" altLang="en-US" sz="2800" b="1" i="0" u="none" strike="noStrike" kern="0" cap="none" spc="0" normalizeH="0" baseline="0" noProof="0" dirty="0">
                <a:ln>
                  <a:noFill/>
                </a:ln>
                <a:solidFill>
                  <a:srgbClr val="FF0000"/>
                </a:solidFill>
                <a:effectLst/>
                <a:uLnTx/>
                <a:uFillTx/>
                <a:latin typeface="+mn-ea"/>
                <a:ea typeface="+mn-ea"/>
                <a:cs typeface="+mn-cs"/>
              </a:rPr>
              <a:t>古代会计阶段：</a:t>
            </a:r>
            <a:endPar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2800" b="1" i="0" u="none" strike="noStrike" kern="0" cap="none" spc="0" normalizeH="0" baseline="0" noProof="0" dirty="0">
                <a:ln>
                  <a:noFill/>
                </a:ln>
                <a:solidFill>
                  <a:srgbClr val="0033CC"/>
                </a:solidFill>
                <a:effectLst/>
                <a:uLnTx/>
                <a:uFillTx/>
                <a:latin typeface="楷体" panose="02010609060101010101" pitchFamily="49" charset="-122"/>
                <a:ea typeface="楷体" panose="02010609060101010101" pitchFamily="49" charset="-122"/>
                <a:cs typeface="+mn-ea"/>
              </a:rPr>
              <a:t>唐宋：</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农业、手工业和商业空前繁荣，会计得到了较快发展，发明了“</a:t>
            </a:r>
            <a:r>
              <a:rPr kumimoji="0" lang="zh-CN" altLang="en-US" sz="2800" b="1" i="0" u="none" strike="noStrike" kern="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ea"/>
              </a:rPr>
              <a:t>四柱清册</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a:t>
            </a: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2800" b="1" i="0" u="none" strike="noStrike" kern="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ea"/>
              </a:rPr>
              <a:t>“四柱”：</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旧管、新收、开除、实在</a:t>
            </a: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1304925" marR="0" lvl="2" indent="-395605"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旧管：</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期初结存； </a:t>
            </a:r>
            <a:r>
              <a:rPr kumimoji="0" lang="zh-CN" altLang="en-US" sz="28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新收：</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本期收入</a:t>
            </a: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1304925" marR="0" lvl="2" indent="-395605"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开除：</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本期支出； </a:t>
            </a:r>
            <a:r>
              <a:rPr kumimoji="0" lang="zh-CN" altLang="en-US" sz="28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实在：</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期末结存</a:t>
            </a: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1304925" marR="0" lvl="2" indent="-395605"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结算关系：旧管 ＋ 新收 ＝ 开除 </a:t>
            </a:r>
            <a:r>
              <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 </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实在</a:t>
            </a:r>
            <a:endPar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57731">
                                            <p:txEl>
                                              <p:charRg st="0" end="22"/>
                                            </p:txEl>
                                          </p:spTgt>
                                        </p:tgtEl>
                                        <p:attrNameLst>
                                          <p:attrName>style.visibility</p:attrName>
                                        </p:attrNameLst>
                                      </p:cBhvr>
                                      <p:to>
                                        <p:strVal val="visible"/>
                                      </p:to>
                                    </p:set>
                                    <p:anim calcmode="lin" valueType="num">
                                      <p:cBhvr additive="base">
                                        <p:cTn id="7" dur="500" fill="hold"/>
                                        <p:tgtEl>
                                          <p:spTgt spid="457731">
                                            <p:txEl>
                                              <p:charRg st="0" end="2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57731">
                                            <p:txEl>
                                              <p:charRg st="0" end="22"/>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57731">
                                            <p:txEl>
                                              <p:charRg st="22" end="60"/>
                                            </p:txEl>
                                          </p:spTgt>
                                        </p:tgtEl>
                                        <p:attrNameLst>
                                          <p:attrName>style.visibility</p:attrName>
                                        </p:attrNameLst>
                                      </p:cBhvr>
                                      <p:to>
                                        <p:strVal val="visible"/>
                                      </p:to>
                                    </p:set>
                                    <p:anim calcmode="lin" valueType="num">
                                      <p:cBhvr additive="base">
                                        <p:cTn id="12" dur="500" fill="hold"/>
                                        <p:tgtEl>
                                          <p:spTgt spid="457731">
                                            <p:txEl>
                                              <p:charRg st="22" end="6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57731">
                                            <p:txEl>
                                              <p:charRg st="22" end="6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57731">
                                            <p:txEl>
                                              <p:charRg st="60" end="77"/>
                                            </p:txEl>
                                          </p:spTgt>
                                        </p:tgtEl>
                                        <p:attrNameLst>
                                          <p:attrName>style.visibility</p:attrName>
                                        </p:attrNameLst>
                                      </p:cBhvr>
                                      <p:to>
                                        <p:strVal val="visible"/>
                                      </p:to>
                                    </p:set>
                                    <p:anim calcmode="lin" valueType="num">
                                      <p:cBhvr additive="base">
                                        <p:cTn id="17" dur="500" fill="hold"/>
                                        <p:tgtEl>
                                          <p:spTgt spid="457731">
                                            <p:txEl>
                                              <p:charRg st="60" end="77"/>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57731">
                                            <p:txEl>
                                              <p:charRg st="60" end="77"/>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457731">
                                            <p:txEl>
                                              <p:charRg st="77" end="94"/>
                                            </p:txEl>
                                          </p:spTgt>
                                        </p:tgtEl>
                                        <p:attrNameLst>
                                          <p:attrName>style.visibility</p:attrName>
                                        </p:attrNameLst>
                                      </p:cBhvr>
                                      <p:to>
                                        <p:strVal val="visible"/>
                                      </p:to>
                                    </p:set>
                                    <p:anim calcmode="lin" valueType="num">
                                      <p:cBhvr additive="base">
                                        <p:cTn id="22" dur="500" fill="hold"/>
                                        <p:tgtEl>
                                          <p:spTgt spid="457731">
                                            <p:txEl>
                                              <p:charRg st="77" end="9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457731">
                                            <p:txEl>
                                              <p:charRg st="77" end="94"/>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457731">
                                            <p:txEl>
                                              <p:charRg st="94" end="111"/>
                                            </p:txEl>
                                          </p:spTgt>
                                        </p:tgtEl>
                                        <p:attrNameLst>
                                          <p:attrName>style.visibility</p:attrName>
                                        </p:attrNameLst>
                                      </p:cBhvr>
                                      <p:to>
                                        <p:strVal val="visible"/>
                                      </p:to>
                                    </p:set>
                                    <p:anim calcmode="lin" valueType="num">
                                      <p:cBhvr additive="base">
                                        <p:cTn id="27" dur="500" fill="hold"/>
                                        <p:tgtEl>
                                          <p:spTgt spid="457731">
                                            <p:txEl>
                                              <p:charRg st="94" end="11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57731">
                                            <p:txEl>
                                              <p:charRg st="94" end="111"/>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457731">
                                            <p:txEl>
                                              <p:charRg st="111" end="134"/>
                                            </p:txEl>
                                          </p:spTgt>
                                        </p:tgtEl>
                                        <p:attrNameLst>
                                          <p:attrName>style.visibility</p:attrName>
                                        </p:attrNameLst>
                                      </p:cBhvr>
                                      <p:to>
                                        <p:strVal val="visible"/>
                                      </p:to>
                                    </p:set>
                                    <p:anim calcmode="lin" valueType="num">
                                      <p:cBhvr additive="base">
                                        <p:cTn id="33" dur="500" fill="hold"/>
                                        <p:tgtEl>
                                          <p:spTgt spid="457731">
                                            <p:txEl>
                                              <p:charRg st="111" end="13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57731">
                                            <p:txEl>
                                              <p:charRg st="111" end="13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1073"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131074" name="Rectangle 2"/>
          <p:cNvSpPr/>
          <p:nvPr>
            <p:ph type="title"/>
          </p:nvPr>
        </p:nvSpPr>
        <p:spPr/>
        <p:txBody>
          <a:bodyPr vert="horz" wrap="square" lIns="91440" tIns="45720" rIns="91440" bIns="45720" anchor="ctr" anchorCtr="0"/>
          <a:p>
            <a:pPr algn="ctr" eaLnBrk="1" hangingPunct="1"/>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第五节</a:t>
            </a:r>
            <a:r>
              <a:rPr lang="en-US" altLang="zh-CN" sz="3200" kern="1200" dirty="0">
                <a:solidFill>
                  <a:srgbClr val="FF0000"/>
                </a:solidFill>
                <a:latin typeface="Verdana" panose="020B0604030504040204" pitchFamily="34" charset="0"/>
                <a:ea typeface="黑体" panose="02010609060101010101" pitchFamily="49" charset="-122"/>
                <a:cs typeface="+mn-cs"/>
                <a:sym typeface="+mn-ea"/>
              </a:rPr>
              <a:t>  </a:t>
            </a:r>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会计核算的基本程序与方法</a:t>
            </a:r>
            <a:endParaRPr lang="zh-CN" altLang="en-US" sz="3200" dirty="0">
              <a:solidFill>
                <a:srgbClr val="FF0000"/>
              </a:solidFill>
            </a:endParaRPr>
          </a:p>
        </p:txBody>
      </p:sp>
      <p:sp>
        <p:nvSpPr>
          <p:cNvPr id="114692" name="Rectangle 3"/>
          <p:cNvSpPr>
            <a:spLocks noGrp="1" noChangeArrowheads="1"/>
          </p:cNvSpPr>
          <p:nvPr>
            <p:ph idx="1"/>
          </p:nvPr>
        </p:nvSpPr>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zh-CN" altLang="en-US" sz="2800" b="1" i="0" u="none" strike="noStrike" kern="0" cap="none" spc="0" normalizeH="0" baseline="0" noProof="0" dirty="0">
                <a:ln>
                  <a:noFill/>
                </a:ln>
                <a:solidFill>
                  <a:srgbClr val="FF0000"/>
                </a:solidFill>
                <a:effectLst/>
                <a:uLnTx/>
                <a:uFillTx/>
                <a:latin typeface="+mn-ea"/>
                <a:ea typeface="+mn-ea"/>
                <a:cs typeface="+mn-cs"/>
              </a:rPr>
              <a:t>（三）会计记录：</a:t>
            </a:r>
            <a:endParaRPr kumimoji="0" lang="en-US" altLang="zh-CN" sz="2800" b="1" i="0" u="none" strike="noStrike" kern="0" cap="none" spc="0" normalizeH="0" baseline="0" noProof="0" dirty="0">
              <a:ln>
                <a:noFill/>
              </a:ln>
              <a:solidFill>
                <a:srgbClr val="FF0000"/>
              </a:solidFill>
              <a:effectLst/>
              <a:uLnTx/>
              <a:uFillTx/>
              <a:latin typeface="+mn-ea"/>
              <a:ea typeface="+mn-ea"/>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会计记录就是将经会计确认与计量的经济业务</a:t>
            </a:r>
            <a:r>
              <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按照复式记账的要求</a:t>
            </a:r>
            <a:r>
              <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登记在会计账簿的过程。通过会计记录</a:t>
            </a:r>
            <a:r>
              <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可以对会计数据进行加工、整理、分类和汇总。</a:t>
            </a:r>
            <a:endPar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9320" marR="0" lvl="2" indent="0" algn="l" defTabSz="914400" rtl="0" eaLnBrk="1" fontAlgn="base" latinLnBrk="0" hangingPunct="1">
              <a:lnSpc>
                <a:spcPct val="150000"/>
              </a:lnSpc>
              <a:spcBef>
                <a:spcPct val="20000"/>
              </a:spcBef>
              <a:spcAft>
                <a:spcPct val="0"/>
              </a:spcAft>
              <a:buClr>
                <a:srgbClr val="0000FF"/>
              </a:buClr>
              <a:buSzTx/>
              <a:buFont typeface="楷体" panose="02010609060101010101" pitchFamily="49" charset="-122"/>
              <a:buNone/>
              <a:defRPr/>
            </a:pP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131076" name="Rectangle 3"/>
          <p:cNvSpPr txBox="1"/>
          <p:nvPr/>
        </p:nvSpPr>
        <p:spPr>
          <a:xfrm>
            <a:off x="6200775" y="4019550"/>
            <a:ext cx="2416175" cy="2073275"/>
          </a:xfrm>
          <a:prstGeom prst="rect">
            <a:avLst/>
          </a:prstGeom>
          <a:noFill/>
          <a:ln w="9525">
            <a:noFill/>
          </a:ln>
        </p:spPr>
        <p:txBody>
          <a:bodyPr anchor="t" anchorCtr="0"/>
          <a:p>
            <a:pPr marL="469900" indent="-469900">
              <a:lnSpc>
                <a:spcPct val="150000"/>
              </a:lnSpc>
              <a:spcBef>
                <a:spcPct val="20000"/>
              </a:spcBef>
              <a:buClr>
                <a:schemeClr val="accent2"/>
              </a:buClr>
              <a:buFont typeface="Wingdings 2" panose="05020102010507070707" pitchFamily="18" charset="2"/>
            </a:pPr>
            <a:endParaRPr lang="en-US" altLang="zh-CN" sz="2800" b="1" dirty="0">
              <a:latin typeface="楷体" panose="02010609060101010101" pitchFamily="49" charset="-122"/>
              <a:ea typeface="楷体" panose="02010609060101010101" pitchFamily="49" charset="-122"/>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2097" name="页脚占位符 4"/>
          <p:cNvSpPr>
            <a:spLocks noGrp="1"/>
          </p:cNvSpPr>
          <p:nvPr>
            <p:ph type="ftr" sz="quarter" idx="11"/>
          </p:nvPr>
        </p:nvSpPr>
        <p:spPr>
          <a:xfrm>
            <a:off x="4367213" y="6337300"/>
            <a:ext cx="3457575" cy="476250"/>
          </a:xfrm>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132098" name="Rectangle 2"/>
          <p:cNvSpPr/>
          <p:nvPr>
            <p:ph type="title"/>
          </p:nvPr>
        </p:nvSpPr>
        <p:spPr/>
        <p:txBody>
          <a:bodyPr vert="horz" wrap="square" lIns="91440" tIns="45720" rIns="91440" bIns="45720" anchor="ctr" anchorCtr="0"/>
          <a:p>
            <a:pPr algn="ctr" eaLnBrk="1" hangingPunct="1"/>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第五节</a:t>
            </a:r>
            <a:r>
              <a:rPr lang="en-US" altLang="zh-CN" sz="3200" kern="1200" dirty="0">
                <a:solidFill>
                  <a:srgbClr val="FF0000"/>
                </a:solidFill>
                <a:latin typeface="Verdana" panose="020B0604030504040204" pitchFamily="34" charset="0"/>
                <a:ea typeface="黑体" panose="02010609060101010101" pitchFamily="49" charset="-122"/>
                <a:cs typeface="+mn-cs"/>
                <a:sym typeface="+mn-ea"/>
              </a:rPr>
              <a:t>  </a:t>
            </a:r>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会计核算的基本程序与方法</a:t>
            </a:r>
            <a:endParaRPr lang="zh-CN" altLang="en-US" sz="3200" dirty="0">
              <a:solidFill>
                <a:srgbClr val="FF0000"/>
              </a:solidFill>
            </a:endParaRPr>
          </a:p>
        </p:txBody>
      </p:sp>
      <p:sp>
        <p:nvSpPr>
          <p:cNvPr id="650243" name="Rectangle 3"/>
          <p:cNvSpPr>
            <a:spLocks noGrp="1" noChangeArrowheads="1"/>
          </p:cNvSpPr>
          <p:nvPr>
            <p:ph idx="1"/>
          </p:nvPr>
        </p:nvSpPr>
        <p:spPr>
          <a:xfrm>
            <a:off x="766445" y="1196975"/>
            <a:ext cx="10449560" cy="5040630"/>
          </a:xfrm>
          <a:solidFill>
            <a:schemeClr val="bg1"/>
          </a:solidFill>
        </p:spPr>
        <p:txBody>
          <a:bodyPr vert="horz" wrap="square" lIns="91440" tIns="45720" rIns="91440" bIns="45720" numCol="1" anchor="t" anchorCtr="0" compatLnSpc="1"/>
          <a:lstStyle/>
          <a:p>
            <a:pPr marL="469900" marR="0" lvl="0" indent="-469900" algn="l" defTabSz="914400" rtl="0" eaLnBrk="1" fontAlgn="base" latinLnBrk="0" hangingPunct="1">
              <a:lnSpc>
                <a:spcPct val="140000"/>
              </a:lnSpc>
              <a:spcBef>
                <a:spcPct val="20000"/>
              </a:spcBef>
              <a:spcAft>
                <a:spcPct val="0"/>
              </a:spcAft>
              <a:buClr>
                <a:srgbClr val="FF0000"/>
              </a:buClr>
              <a:buSzTx/>
              <a:buFont typeface="Wingdings" panose="05000000000000000000" pitchFamily="2" charset="2"/>
              <a:buChar char="p"/>
              <a:defRPr/>
            </a:pPr>
            <a:r>
              <a:rPr kumimoji="0" lang="zh-CN" altLang="en-US" sz="2800" b="1" i="0" u="none" strike="noStrike" kern="0" cap="none" spc="0" normalizeH="0" baseline="0" noProof="0" dirty="0">
                <a:ln>
                  <a:noFill/>
                </a:ln>
                <a:solidFill>
                  <a:srgbClr val="FF0000"/>
                </a:solidFill>
                <a:effectLst/>
                <a:uLnTx/>
                <a:uFillTx/>
                <a:latin typeface="+mn-ea"/>
                <a:ea typeface="+mn-ea"/>
                <a:cs typeface="+mn-cs"/>
              </a:rPr>
              <a:t>（四）会计报告</a:t>
            </a:r>
            <a:endParaRPr kumimoji="0" lang="en-US" altLang="zh-CN" sz="2800" b="1" i="0" u="none" strike="noStrike" kern="0" cap="none" spc="0" normalizeH="0" baseline="0" noProof="0" dirty="0">
              <a:ln>
                <a:noFill/>
              </a:ln>
              <a:solidFill>
                <a:srgbClr val="FF0000"/>
              </a:solidFill>
              <a:effectLst/>
              <a:uLnTx/>
              <a:uFillTx/>
              <a:latin typeface="+mn-ea"/>
              <a:ea typeface="+mn-ea"/>
              <a:cs typeface="+mn-cs"/>
            </a:endParaRPr>
          </a:p>
          <a:p>
            <a:pPr marL="908050" marR="0" lvl="1" indent="-436880" algn="l" defTabSz="914400" rtl="0" eaLnBrk="0" fontAlgn="base" latinLnBrk="0" hangingPunct="0">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以会计账簿记录为依据，按一定的格式，向会计信息使用者提供财务状况、经营成果、现金流量等会计信息。</a:t>
            </a: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0" fontAlgn="base" latinLnBrk="0" hangingPunct="0">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ea"/>
              </a:rPr>
              <a:t>会计报告：</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会计报表和</a:t>
            </a:r>
            <a:r>
              <a:rPr kumimoji="0" lang="zh-CN" altLang="en-US" sz="28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财务情况说明书（财务部门的专业意见与解释，实务中很重要）</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a:t>
            </a:r>
            <a:endPar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会计报表：即四表一注。资产负债表、利润表、现金流量表、所有者权益变动表、附注等。</a:t>
            </a:r>
            <a:endPar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页脚占位符 4"/>
          <p:cNvSpPr txBox="1">
            <a:spLocks noGrp="1"/>
          </p:cNvSpPr>
          <p:nvPr>
            <p:ph type="ftr" sz="quarter" idx="11"/>
          </p:nvPr>
        </p:nvSpPr>
        <p:spPr/>
        <p:txBody>
          <a:bodyPr lIns="0" tIns="0" rIns="0" bIns="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39939"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a:t>
            </a:r>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会计核算的基本程序与方法</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78852" name="Rectangle 3"/>
          <p:cNvSpPr>
            <a:spLocks noGrp="1" noChangeArrowheads="1"/>
          </p:cNvSpPr>
          <p:nvPr>
            <p:ph idx="1"/>
          </p:nvPr>
        </p:nvSpPr>
        <p:spPr>
          <a:xfrm>
            <a:off x="866140" y="1258570"/>
            <a:ext cx="10505440" cy="3899535"/>
          </a:xfrm>
        </p:spPr>
        <p:txBody>
          <a:bodyPr vert="horz" wrap="square" lIns="91440" tIns="45720" rIns="91440" bIns="45720" numCol="1" anchor="t" anchorCtr="0" compatLnSpc="1"/>
          <a:lstStyle/>
          <a:p>
            <a:pPr marL="571500" marR="0" lvl="0" indent="-571500" algn="just"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28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rPr>
              <a:t>二、会计处理基础</a:t>
            </a:r>
            <a:endParaRPr kumimoji="0" lang="zh-CN" altLang="en-US" sz="2800" b="1" i="0" u="none" strike="noStrike" kern="0" cap="none" spc="0" normalizeH="0" baseline="0" noProof="0" dirty="0" smtClean="0">
              <a:ln>
                <a:noFill/>
              </a:ln>
              <a:solidFill>
                <a:srgbClr val="0000FF"/>
              </a:solidFill>
              <a:effectLst/>
              <a:uLnTx/>
              <a:uFillTx/>
              <a:latin typeface="黑体" panose="02010609060101010101" pitchFamily="49" charset="-122"/>
              <a:ea typeface="黑体" panose="02010609060101010101" pitchFamily="49" charset="-122"/>
              <a:cs typeface="+mn-cs"/>
            </a:endParaRPr>
          </a:p>
          <a:p>
            <a:pPr marL="967105" marR="0" lvl="1" indent="-509905"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2800" b="1" i="0" u="none" strike="noStrike" kern="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ea"/>
              </a:rPr>
              <a:t>概念：</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又称会计确认基础，简称会计基础，是指不同会计期间</a:t>
            </a:r>
            <a:r>
              <a:rPr kumimoji="0" lang="zh-CN" altLang="en-US" sz="2800" b="1" i="0" u="none" strike="noStrike" kern="0" cap="none" spc="0" normalizeH="0" baseline="0" noProof="0" dirty="0" smtClean="0">
                <a:ln>
                  <a:noFill/>
                </a:ln>
                <a:solidFill>
                  <a:srgbClr val="353DE3"/>
                </a:solidFill>
                <a:effectLst/>
                <a:uLnTx/>
                <a:uFillTx/>
                <a:latin typeface="楷体" panose="02010609060101010101" pitchFamily="49" charset="-122"/>
                <a:ea typeface="楷体" panose="02010609060101010101" pitchFamily="49" charset="-122"/>
                <a:cs typeface="+mn-ea"/>
              </a:rPr>
              <a:t>收入</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与</a:t>
            </a:r>
            <a:r>
              <a:rPr kumimoji="0" lang="zh-CN" altLang="en-US" sz="2800" b="1" i="0" u="none" strike="noStrike" kern="0" cap="none" spc="0" normalizeH="0" baseline="0" noProof="0" dirty="0" smtClean="0">
                <a:ln>
                  <a:noFill/>
                </a:ln>
                <a:solidFill>
                  <a:srgbClr val="353DE3"/>
                </a:solidFill>
                <a:effectLst/>
                <a:uLnTx/>
                <a:uFillTx/>
                <a:latin typeface="楷体" panose="02010609060101010101" pitchFamily="49" charset="-122"/>
                <a:ea typeface="楷体" panose="02010609060101010101" pitchFamily="49" charset="-122"/>
                <a:cs typeface="+mn-ea"/>
              </a:rPr>
              <a:t>费用的确认标准</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67105" marR="0" lvl="1" indent="-509905"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2800" b="1" i="0" u="none" strike="noStrike" kern="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ea"/>
              </a:rPr>
              <a:t>背景：</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短期内，企业生产经营活动发生的收入或费用所体现的</a:t>
            </a:r>
            <a:r>
              <a:rPr kumimoji="0" lang="zh-CN" altLang="en-US" sz="2800" b="1" i="0" u="none" strike="noStrike" kern="0" cap="none" spc="0" normalizeH="0" baseline="0" noProof="0" dirty="0" smtClean="0">
                <a:ln>
                  <a:noFill/>
                </a:ln>
                <a:solidFill>
                  <a:srgbClr val="C00000"/>
                </a:solidFill>
                <a:effectLst/>
                <a:uLnTx/>
                <a:uFillTx/>
                <a:latin typeface="楷体" panose="02010609060101010101" pitchFamily="49" charset="-122"/>
                <a:ea typeface="楷体" panose="02010609060101010101" pitchFamily="49" charset="-122"/>
                <a:cs typeface="+mn-ea"/>
              </a:rPr>
              <a:t>权利或责任</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，与其相关</a:t>
            </a:r>
            <a:r>
              <a:rPr kumimoji="0" lang="zh-CN" altLang="en-US" sz="2800" b="1" i="0" u="none" strike="noStrike" kern="0" cap="none" spc="0" normalizeH="0" baseline="0" noProof="0" dirty="0" smtClean="0">
                <a:ln>
                  <a:noFill/>
                </a:ln>
                <a:solidFill>
                  <a:srgbClr val="C00000"/>
                </a:solidFill>
                <a:effectLst/>
                <a:uLnTx/>
                <a:uFillTx/>
                <a:latin typeface="楷体" panose="02010609060101010101" pitchFamily="49" charset="-122"/>
                <a:ea typeface="楷体" panose="02010609060101010101" pitchFamily="49" charset="-122"/>
                <a:cs typeface="+mn-ea"/>
              </a:rPr>
              <a:t>货币资金</a:t>
            </a:r>
            <a:r>
              <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的收入或支出行为并不能完全一致。</a:t>
            </a: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67105" marR="0" lvl="1" indent="-509905"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endParaRPr kumimoji="0" lang="zh-CN" altLang="en-US"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967105" marR="0" lvl="1" indent="-509905"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None/>
              <a:defRPr/>
            </a:pPr>
            <a:endParaRPr kumimoji="0" lang="en-US" altLang="zh-CN" sz="28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sp>
        <p:nvSpPr>
          <p:cNvPr id="5" name="AutoShape 4"/>
          <p:cNvSpPr/>
          <p:nvPr/>
        </p:nvSpPr>
        <p:spPr>
          <a:xfrm>
            <a:off x="2135188" y="5445125"/>
            <a:ext cx="7921625" cy="1296988"/>
          </a:xfrm>
          <a:prstGeom prst="flowChartAlternateProcess">
            <a:avLst/>
          </a:prstGeom>
          <a:solidFill>
            <a:srgbClr val="FFFF99"/>
          </a:solidFill>
          <a:ln w="9525" cap="flat" cmpd="sng">
            <a:solidFill>
              <a:schemeClr val="tx1"/>
            </a:solidFill>
            <a:prstDash val="solid"/>
            <a:miter/>
            <a:headEnd type="none" w="med" len="med"/>
            <a:tailEnd type="none" w="med" len="med"/>
          </a:ln>
        </p:spPr>
        <p:txBody>
          <a:bodyPr lIns="36000" tIns="10800" rIns="36000" bIns="10800" anchor="ctr" anchorCtr="0"/>
          <a:p>
            <a:pPr>
              <a:lnSpc>
                <a:spcPct val="150000"/>
              </a:lnSpc>
            </a:pPr>
            <a:r>
              <a:rPr lang="zh-CN" altLang="en-US" sz="2800" b="1" dirty="0">
                <a:latin typeface="仿宋" panose="02010609060101010101" pitchFamily="49" charset="-122"/>
                <a:ea typeface="仿宋" panose="02010609060101010101" pitchFamily="49" charset="-122"/>
              </a:rPr>
              <a:t>问题：</a:t>
            </a:r>
            <a:r>
              <a:rPr lang="en-US" altLang="zh-CN" sz="2800" b="1" dirty="0">
                <a:latin typeface="仿宋" panose="02010609060101010101" pitchFamily="49" charset="-122"/>
                <a:ea typeface="仿宋" panose="02010609060101010101" pitchFamily="49" charset="-122"/>
              </a:rPr>
              <a:t>2024</a:t>
            </a:r>
            <a:r>
              <a:rPr lang="zh-CN" altLang="en-US" sz="2800" b="1" dirty="0">
                <a:latin typeface="仿宋" panose="02010609060101010101" pitchFamily="49" charset="-122"/>
                <a:ea typeface="仿宋" panose="02010609060101010101" pitchFamily="49" charset="-122"/>
              </a:rPr>
              <a:t>年</a:t>
            </a:r>
            <a:r>
              <a:rPr lang="en-US" altLang="zh-CN" sz="2800" b="1" dirty="0">
                <a:latin typeface="仿宋" panose="02010609060101010101" pitchFamily="49" charset="-122"/>
                <a:ea typeface="仿宋" panose="02010609060101010101" pitchFamily="49" charset="-122"/>
              </a:rPr>
              <a:t>6</a:t>
            </a:r>
            <a:r>
              <a:rPr lang="zh-CN" altLang="en-US" sz="2800" b="1" dirty="0">
                <a:latin typeface="仿宋" panose="02010609060101010101" pitchFamily="49" charset="-122"/>
                <a:ea typeface="仿宋" panose="02010609060101010101" pitchFamily="49" charset="-122"/>
              </a:rPr>
              <a:t>月</a:t>
            </a:r>
            <a:r>
              <a:rPr lang="en-US" altLang="zh-CN" sz="2800" b="1" dirty="0">
                <a:latin typeface="仿宋" panose="02010609060101010101" pitchFamily="49" charset="-122"/>
                <a:ea typeface="仿宋" panose="02010609060101010101" pitchFamily="49" charset="-122"/>
              </a:rPr>
              <a:t>12</a:t>
            </a:r>
            <a:r>
              <a:rPr lang="zh-CN" altLang="en-US" sz="2800" b="1" dirty="0">
                <a:latin typeface="仿宋" panose="02010609060101010101" pitchFamily="49" charset="-122"/>
                <a:ea typeface="仿宋" panose="02010609060101010101" pitchFamily="49" charset="-122"/>
              </a:rPr>
              <a:t>日销售商品</a:t>
            </a:r>
            <a:r>
              <a:rPr lang="en-US" altLang="zh-CN" sz="2800" b="1" dirty="0">
                <a:latin typeface="仿宋" panose="02010609060101010101" pitchFamily="49" charset="-122"/>
                <a:ea typeface="仿宋" panose="02010609060101010101" pitchFamily="49" charset="-122"/>
              </a:rPr>
              <a:t>8</a:t>
            </a:r>
            <a:r>
              <a:rPr lang="zh-CN" altLang="en-US" sz="2800" b="1" dirty="0">
                <a:latin typeface="仿宋" panose="02010609060101010101" pitchFamily="49" charset="-122"/>
                <a:ea typeface="仿宋" panose="02010609060101010101" pitchFamily="49" charset="-122"/>
              </a:rPr>
              <a:t>万元，</a:t>
            </a:r>
            <a:r>
              <a:rPr lang="en-US" altLang="zh-CN" sz="2800" b="1" dirty="0">
                <a:latin typeface="仿宋" panose="02010609060101010101" pitchFamily="49" charset="-122"/>
                <a:ea typeface="仿宋" panose="02010609060101010101" pitchFamily="49" charset="-122"/>
              </a:rPr>
              <a:t>7</a:t>
            </a:r>
            <a:r>
              <a:rPr lang="zh-CN" altLang="en-US" sz="2800" b="1" dirty="0">
                <a:latin typeface="仿宋" panose="02010609060101010101" pitchFamily="49" charset="-122"/>
                <a:ea typeface="仿宋" panose="02010609060101010101" pitchFamily="49" charset="-122"/>
              </a:rPr>
              <a:t>月</a:t>
            </a:r>
            <a:r>
              <a:rPr lang="en-US" altLang="zh-CN" sz="2800" b="1" dirty="0">
                <a:latin typeface="仿宋" panose="02010609060101010101" pitchFamily="49" charset="-122"/>
                <a:ea typeface="仿宋" panose="02010609060101010101" pitchFamily="49" charset="-122"/>
              </a:rPr>
              <a:t>20</a:t>
            </a:r>
            <a:r>
              <a:rPr lang="zh-CN" altLang="en-US" sz="2800" b="1" dirty="0">
                <a:latin typeface="仿宋" panose="02010609060101010101" pitchFamily="49" charset="-122"/>
                <a:ea typeface="仿宋" panose="02010609060101010101" pitchFamily="49" charset="-122"/>
              </a:rPr>
              <a:t>日收到货款。这是</a:t>
            </a:r>
            <a:r>
              <a:rPr lang="en-US" altLang="zh-CN" sz="2800" b="1" dirty="0">
                <a:latin typeface="仿宋" panose="02010609060101010101" pitchFamily="49" charset="-122"/>
                <a:ea typeface="仿宋" panose="02010609060101010101" pitchFamily="49" charset="-122"/>
              </a:rPr>
              <a:t>6</a:t>
            </a:r>
            <a:r>
              <a:rPr lang="zh-CN" altLang="en-US" sz="2800" b="1" dirty="0">
                <a:latin typeface="仿宋" panose="02010609060101010101" pitchFamily="49" charset="-122"/>
                <a:ea typeface="仿宋" panose="02010609060101010101" pitchFamily="49" charset="-122"/>
              </a:rPr>
              <a:t>月还是</a:t>
            </a:r>
            <a:r>
              <a:rPr lang="en-US" altLang="zh-CN" sz="2800" b="1" dirty="0">
                <a:latin typeface="仿宋" panose="02010609060101010101" pitchFamily="49" charset="-122"/>
                <a:ea typeface="仿宋" panose="02010609060101010101" pitchFamily="49" charset="-122"/>
              </a:rPr>
              <a:t>7</a:t>
            </a:r>
            <a:r>
              <a:rPr lang="zh-CN" altLang="en-US" sz="2800" b="1" dirty="0">
                <a:latin typeface="仿宋" panose="02010609060101010101" pitchFamily="49" charset="-122"/>
                <a:ea typeface="仿宋" panose="02010609060101010101" pitchFamily="49" charset="-122"/>
              </a:rPr>
              <a:t>月的收入呢？</a:t>
            </a:r>
            <a:endParaRPr lang="zh-CN" altLang="en-US" sz="2800" b="1" dirty="0">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Rectangle 2"/>
          <p:cNvSpPr>
            <a:spLocks noGrp="1"/>
          </p:cNvSpPr>
          <p:nvPr>
            <p:ph idx="1"/>
          </p:nvPr>
        </p:nvSpPr>
        <p:spPr>
          <a:xfrm>
            <a:off x="767715" y="1196658"/>
            <a:ext cx="5359400" cy="660400"/>
          </a:xfrm>
        </p:spPr>
        <p:txBody>
          <a:bodyPr vert="horz" wrap="square" lIns="91440" tIns="45720" rIns="91440" bIns="45720" anchor="t" anchorCtr="0"/>
          <a:p>
            <a:pPr eaLnBrk="1" hangingPunct="1">
              <a:buSzTx/>
            </a:pPr>
            <a:r>
              <a:rPr lang="en-US" altLang="zh-CN" sz="3200" dirty="0">
                <a:solidFill>
                  <a:srgbClr val="0000FF"/>
                </a:solidFill>
                <a:latin typeface="黑体" panose="02010609060101010101" pitchFamily="49" charset="-122"/>
                <a:ea typeface="黑体" panose="02010609060101010101" pitchFamily="49" charset="-122"/>
              </a:rPr>
              <a:t>※ </a:t>
            </a:r>
            <a:r>
              <a:rPr lang="zh-CN" altLang="en-US" sz="3200" dirty="0">
                <a:solidFill>
                  <a:srgbClr val="0000FF"/>
                </a:solidFill>
                <a:latin typeface="黑体" panose="02010609060101010101" pitchFamily="49" charset="-122"/>
                <a:ea typeface="黑体" panose="02010609060101010101" pitchFamily="49" charset="-122"/>
              </a:rPr>
              <a:t>会计处理基础问题的提出</a:t>
            </a:r>
            <a:endParaRPr lang="zh-CN" altLang="en-US" sz="3200" dirty="0">
              <a:solidFill>
                <a:srgbClr val="0000FF"/>
              </a:solidFill>
              <a:latin typeface="黑体" panose="02010609060101010101" pitchFamily="49" charset="-122"/>
              <a:ea typeface="黑体" panose="02010609060101010101" pitchFamily="49" charset="-122"/>
            </a:endParaRPr>
          </a:p>
        </p:txBody>
      </p:sp>
      <p:sp>
        <p:nvSpPr>
          <p:cNvPr id="652291" name="Rectangle 3"/>
          <p:cNvSpPr/>
          <p:nvPr/>
        </p:nvSpPr>
        <p:spPr>
          <a:xfrm>
            <a:off x="839153" y="1988503"/>
            <a:ext cx="8640762" cy="3071812"/>
          </a:xfrm>
          <a:prstGeom prst="rect">
            <a:avLst/>
          </a:prstGeom>
          <a:noFill/>
          <a:ln w="9525">
            <a:noFill/>
          </a:ln>
        </p:spPr>
        <p:txBody>
          <a:bodyPr/>
          <a:p>
            <a:pPr marL="908050" lvl="1" indent="-436245" eaLnBrk="1" hangingPunct="1">
              <a:lnSpc>
                <a:spcPct val="150000"/>
              </a:lnSpc>
              <a:spcBef>
                <a:spcPct val="20000"/>
              </a:spcBef>
              <a:buClr>
                <a:schemeClr val="accent2"/>
              </a:buClr>
              <a:buFont typeface="Wingdings" panose="05000000000000000000" pitchFamily="2" charset="2"/>
              <a:buChar char="Ì"/>
            </a:pPr>
            <a:r>
              <a:rPr lang="zh-CN" altLang="en-US" sz="3000" b="1" dirty="0">
                <a:solidFill>
                  <a:srgbClr val="C00000"/>
                </a:solidFill>
                <a:latin typeface="楷体" panose="02010609060101010101" pitchFamily="49" charset="-122"/>
                <a:ea typeface="楷体" panose="02010609060101010101" pitchFamily="49" charset="-122"/>
              </a:rPr>
              <a:t>处理对象：</a:t>
            </a:r>
            <a:r>
              <a:rPr lang="zh-CN" altLang="en-US" sz="3000" b="1" dirty="0">
                <a:latin typeface="楷体" panose="02010609060101010101" pitchFamily="49" charset="-122"/>
                <a:ea typeface="楷体" panose="02010609060101010101" pitchFamily="49" charset="-122"/>
              </a:rPr>
              <a:t>确认收入与费用</a:t>
            </a:r>
            <a:endParaRPr lang="zh-CN" altLang="en-US" sz="3000" b="1" dirty="0">
              <a:latin typeface="楷体" panose="02010609060101010101" pitchFamily="49" charset="-122"/>
              <a:ea typeface="楷体" panose="02010609060101010101" pitchFamily="49" charset="-122"/>
            </a:endParaRPr>
          </a:p>
          <a:p>
            <a:pPr marL="908050" lvl="1" indent="-436245" eaLnBrk="1" hangingPunct="1">
              <a:lnSpc>
                <a:spcPct val="150000"/>
              </a:lnSpc>
              <a:spcBef>
                <a:spcPct val="20000"/>
              </a:spcBef>
              <a:buClr>
                <a:schemeClr val="accent2"/>
              </a:buClr>
              <a:buFont typeface="Wingdings" panose="05000000000000000000" pitchFamily="2" charset="2"/>
              <a:buChar char="Ì"/>
            </a:pPr>
            <a:r>
              <a:rPr lang="zh-CN" altLang="en-US" sz="3000" b="1" dirty="0">
                <a:solidFill>
                  <a:srgbClr val="C00000"/>
                </a:solidFill>
                <a:latin typeface="楷体" panose="02010609060101010101" pitchFamily="49" charset="-122"/>
                <a:ea typeface="楷体" panose="02010609060101010101" pitchFamily="49" charset="-122"/>
              </a:rPr>
              <a:t>前提条件：</a:t>
            </a:r>
            <a:r>
              <a:rPr lang="zh-CN" altLang="en-US" sz="3000" b="1" dirty="0">
                <a:latin typeface="楷体" panose="02010609060101010101" pitchFamily="49" charset="-122"/>
                <a:ea typeface="楷体" panose="02010609060101010101" pitchFamily="49" charset="-122"/>
              </a:rPr>
              <a:t>收入的取得和费用的形成与其款项收付不在同一期间</a:t>
            </a:r>
            <a:endParaRPr lang="zh-CN" altLang="en-US" sz="3000" b="1" dirty="0">
              <a:latin typeface="楷体" panose="02010609060101010101" pitchFamily="49" charset="-122"/>
              <a:ea typeface="楷体" panose="02010609060101010101" pitchFamily="49" charset="-122"/>
            </a:endParaRPr>
          </a:p>
          <a:p>
            <a:pPr marL="908050" lvl="1" indent="-436245" eaLnBrk="1" hangingPunct="1">
              <a:lnSpc>
                <a:spcPct val="150000"/>
              </a:lnSpc>
              <a:spcBef>
                <a:spcPct val="20000"/>
              </a:spcBef>
              <a:buClr>
                <a:schemeClr val="accent2"/>
              </a:buClr>
              <a:buFont typeface="Wingdings" panose="05000000000000000000" pitchFamily="2" charset="2"/>
              <a:buChar char="Ì"/>
            </a:pPr>
            <a:r>
              <a:rPr lang="zh-CN" altLang="en-US" sz="3000" b="1" dirty="0">
                <a:solidFill>
                  <a:srgbClr val="C00000"/>
                </a:solidFill>
                <a:latin typeface="楷体" panose="02010609060101010101" pitchFamily="49" charset="-122"/>
                <a:ea typeface="楷体" panose="02010609060101010101" pitchFamily="49" charset="-122"/>
              </a:rPr>
              <a:t>依据：</a:t>
            </a:r>
            <a:r>
              <a:rPr lang="zh-CN" altLang="en-US" sz="3000" b="1" dirty="0">
                <a:latin typeface="楷体" panose="02010609060101010101" pitchFamily="49" charset="-122"/>
                <a:ea typeface="楷体" panose="02010609060101010101" pitchFamily="49" charset="-122"/>
              </a:rPr>
              <a:t>会计分期假设</a:t>
            </a:r>
            <a:endParaRPr lang="zh-CN" altLang="en-US" sz="3000" b="1" dirty="0">
              <a:latin typeface="楷体" panose="02010609060101010101" pitchFamily="49" charset="-122"/>
              <a:ea typeface="楷体" panose="02010609060101010101" pitchFamily="49" charset="-122"/>
            </a:endParaRPr>
          </a:p>
        </p:txBody>
      </p:sp>
      <p:sp>
        <p:nvSpPr>
          <p:cNvPr id="40964" name="AutoShape 4"/>
          <p:cNvSpPr/>
          <p:nvPr/>
        </p:nvSpPr>
        <p:spPr>
          <a:xfrm>
            <a:off x="7248525" y="981075"/>
            <a:ext cx="3419475" cy="1916113"/>
          </a:xfrm>
          <a:prstGeom prst="flowChartAlternateProcess">
            <a:avLst/>
          </a:prstGeom>
          <a:solidFill>
            <a:srgbClr val="FFFF99"/>
          </a:solidFill>
          <a:ln w="9525" cap="flat" cmpd="sng">
            <a:solidFill>
              <a:schemeClr val="tx1"/>
            </a:solidFill>
            <a:prstDash val="solid"/>
            <a:miter/>
            <a:headEnd type="none" w="med" len="med"/>
            <a:tailEnd type="none" w="med" len="med"/>
          </a:ln>
        </p:spPr>
        <p:txBody>
          <a:bodyPr lIns="36000" tIns="10800" rIns="36000" bIns="10800" anchor="ctr" anchorCtr="0"/>
          <a:p>
            <a:pPr>
              <a:lnSpc>
                <a:spcPct val="150000"/>
              </a:lnSpc>
            </a:pPr>
            <a:r>
              <a:rPr lang="en-US" altLang="zh-CN" sz="2400" b="1" dirty="0">
                <a:latin typeface="仿宋" panose="02010609060101010101" pitchFamily="49" charset="-122"/>
                <a:ea typeface="仿宋" panose="02010609060101010101" pitchFamily="49" charset="-122"/>
              </a:rPr>
              <a:t>2024 </a:t>
            </a:r>
            <a:r>
              <a:rPr lang="zh-CN" altLang="en-US" sz="2400" b="1" dirty="0">
                <a:latin typeface="仿宋" panose="02010609060101010101" pitchFamily="49" charset="-122"/>
                <a:ea typeface="仿宋" panose="02010609060101010101" pitchFamily="49" charset="-122"/>
              </a:rPr>
              <a:t>年</a:t>
            </a:r>
            <a:r>
              <a:rPr lang="en-US" altLang="zh-CN" sz="2400" b="1" dirty="0">
                <a:latin typeface="仿宋" panose="02010609060101010101" pitchFamily="49" charset="-122"/>
                <a:ea typeface="仿宋" panose="02010609060101010101" pitchFamily="49" charset="-122"/>
              </a:rPr>
              <a:t>6</a:t>
            </a:r>
            <a:r>
              <a:rPr lang="zh-CN" altLang="en-US" sz="2400" b="1" dirty="0">
                <a:latin typeface="仿宋" panose="02010609060101010101" pitchFamily="49" charset="-122"/>
                <a:ea typeface="仿宋" panose="02010609060101010101" pitchFamily="49" charset="-122"/>
              </a:rPr>
              <a:t>月</a:t>
            </a:r>
            <a:r>
              <a:rPr lang="en-US" altLang="zh-CN" sz="2400" b="1" dirty="0">
                <a:latin typeface="仿宋" panose="02010609060101010101" pitchFamily="49" charset="-122"/>
                <a:ea typeface="仿宋" panose="02010609060101010101" pitchFamily="49" charset="-122"/>
              </a:rPr>
              <a:t>12</a:t>
            </a:r>
            <a:r>
              <a:rPr lang="zh-CN" altLang="en-US" sz="2400" b="1" dirty="0">
                <a:latin typeface="仿宋" panose="02010609060101010101" pitchFamily="49" charset="-122"/>
                <a:ea typeface="仿宋" panose="02010609060101010101" pitchFamily="49" charset="-122"/>
              </a:rPr>
              <a:t>日销售商品</a:t>
            </a:r>
            <a:r>
              <a:rPr lang="en-US" altLang="zh-CN" sz="2400" b="1" dirty="0">
                <a:latin typeface="仿宋" panose="02010609060101010101" pitchFamily="49" charset="-122"/>
                <a:ea typeface="仿宋" panose="02010609060101010101" pitchFamily="49" charset="-122"/>
              </a:rPr>
              <a:t>8</a:t>
            </a:r>
            <a:r>
              <a:rPr lang="zh-CN" altLang="en-US" sz="2400" b="1" dirty="0">
                <a:latin typeface="仿宋" panose="02010609060101010101" pitchFamily="49" charset="-122"/>
                <a:ea typeface="仿宋" panose="02010609060101010101" pitchFamily="49" charset="-122"/>
              </a:rPr>
              <a:t>万元，</a:t>
            </a:r>
            <a:r>
              <a:rPr lang="en-US" altLang="zh-CN" sz="2400" b="1" dirty="0">
                <a:latin typeface="仿宋" panose="02010609060101010101" pitchFamily="49" charset="-122"/>
                <a:ea typeface="仿宋" panose="02010609060101010101" pitchFamily="49" charset="-122"/>
              </a:rPr>
              <a:t>7</a:t>
            </a:r>
            <a:r>
              <a:rPr lang="zh-CN" altLang="en-US" sz="2400" b="1" dirty="0">
                <a:latin typeface="仿宋" panose="02010609060101010101" pitchFamily="49" charset="-122"/>
                <a:ea typeface="仿宋" panose="02010609060101010101" pitchFamily="49" charset="-122"/>
              </a:rPr>
              <a:t>月</a:t>
            </a:r>
            <a:r>
              <a:rPr lang="en-US" altLang="zh-CN" sz="2400" b="1" dirty="0">
                <a:latin typeface="仿宋" panose="02010609060101010101" pitchFamily="49" charset="-122"/>
                <a:ea typeface="仿宋" panose="02010609060101010101" pitchFamily="49" charset="-122"/>
              </a:rPr>
              <a:t>20</a:t>
            </a:r>
            <a:r>
              <a:rPr lang="zh-CN" altLang="en-US" sz="2400" b="1" dirty="0">
                <a:latin typeface="仿宋" panose="02010609060101010101" pitchFamily="49" charset="-122"/>
                <a:ea typeface="仿宋" panose="02010609060101010101" pitchFamily="49" charset="-122"/>
              </a:rPr>
              <a:t>日收到货款。</a:t>
            </a:r>
            <a:r>
              <a:rPr lang="en-US" altLang="zh-CN" sz="2400" b="1" dirty="0">
                <a:latin typeface="仿宋" panose="02010609060101010101" pitchFamily="49" charset="-122"/>
                <a:ea typeface="仿宋" panose="02010609060101010101" pitchFamily="49" charset="-122"/>
              </a:rPr>
              <a:t>6</a:t>
            </a:r>
            <a:r>
              <a:rPr lang="zh-CN" altLang="en-US" sz="2400" b="1" dirty="0">
                <a:latin typeface="仿宋" panose="02010609060101010101" pitchFamily="49" charset="-122"/>
                <a:ea typeface="仿宋" panose="02010609060101010101" pitchFamily="49" charset="-122"/>
              </a:rPr>
              <a:t>月还是</a:t>
            </a:r>
            <a:r>
              <a:rPr lang="en-US" altLang="zh-CN" sz="2400" b="1" dirty="0">
                <a:latin typeface="仿宋" panose="02010609060101010101" pitchFamily="49" charset="-122"/>
                <a:ea typeface="仿宋" panose="02010609060101010101" pitchFamily="49" charset="-122"/>
              </a:rPr>
              <a:t>7</a:t>
            </a:r>
            <a:r>
              <a:rPr lang="zh-CN" altLang="en-US" sz="2400" b="1" dirty="0">
                <a:latin typeface="仿宋" panose="02010609060101010101" pitchFamily="49" charset="-122"/>
                <a:ea typeface="仿宋" panose="02010609060101010101" pitchFamily="49" charset="-122"/>
              </a:rPr>
              <a:t>月收入？</a:t>
            </a:r>
            <a:endParaRPr lang="zh-CN" altLang="en-US" sz="2400" b="1" dirty="0">
              <a:latin typeface="仿宋" panose="02010609060101010101" pitchFamily="49" charset="-122"/>
              <a:ea typeface="仿宋" panose="02010609060101010101" pitchFamily="49" charset="-122"/>
            </a:endParaRPr>
          </a:p>
        </p:txBody>
      </p:sp>
      <p:sp>
        <p:nvSpPr>
          <p:cNvPr id="40965" name="AutoShape 5"/>
          <p:cNvSpPr/>
          <p:nvPr/>
        </p:nvSpPr>
        <p:spPr>
          <a:xfrm>
            <a:off x="6744335" y="3429000"/>
            <a:ext cx="4032250" cy="2663825"/>
          </a:xfrm>
          <a:prstGeom prst="flowChartAlternateProcess">
            <a:avLst/>
          </a:prstGeom>
          <a:solidFill>
            <a:srgbClr val="FFCCCC"/>
          </a:solidFill>
          <a:ln w="9525" cap="flat" cmpd="sng">
            <a:solidFill>
              <a:schemeClr val="tx1"/>
            </a:solidFill>
            <a:prstDash val="solid"/>
            <a:miter/>
            <a:headEnd type="none" w="med" len="med"/>
            <a:tailEnd type="none" w="med" len="med"/>
          </a:ln>
        </p:spPr>
        <p:txBody>
          <a:bodyPr lIns="36000" tIns="10800" rIns="36000" bIns="10800" anchor="ctr" anchorCtr="0"/>
          <a:p>
            <a:pPr>
              <a:lnSpc>
                <a:spcPct val="150000"/>
              </a:lnSpc>
            </a:pPr>
            <a:r>
              <a:rPr lang="en-US" altLang="zh-CN" sz="2800" b="1" dirty="0">
                <a:latin typeface="仿宋" panose="02010609060101010101" pitchFamily="49" charset="-122"/>
                <a:ea typeface="仿宋" panose="02010609060101010101" pitchFamily="49" charset="-122"/>
              </a:rPr>
              <a:t>2024</a:t>
            </a:r>
            <a:r>
              <a:rPr lang="zh-CN" altLang="en-US" sz="2800" b="1" dirty="0">
                <a:latin typeface="仿宋" panose="02010609060101010101" pitchFamily="49" charset="-122"/>
                <a:ea typeface="仿宋" panose="02010609060101010101" pitchFamily="49" charset="-122"/>
              </a:rPr>
              <a:t>年</a:t>
            </a:r>
            <a:r>
              <a:rPr lang="en-US" altLang="zh-CN" sz="2800" b="1" dirty="0">
                <a:latin typeface="仿宋" panose="02010609060101010101" pitchFamily="49" charset="-122"/>
                <a:ea typeface="仿宋" panose="02010609060101010101" pitchFamily="49" charset="-122"/>
              </a:rPr>
              <a:t>12</a:t>
            </a:r>
            <a:r>
              <a:rPr lang="zh-CN" altLang="en-US" sz="2800" b="1" dirty="0">
                <a:latin typeface="仿宋" panose="02010609060101010101" pitchFamily="49" charset="-122"/>
                <a:ea typeface="仿宋" panose="02010609060101010101" pitchFamily="49" charset="-122"/>
              </a:rPr>
              <a:t>月</a:t>
            </a:r>
            <a:r>
              <a:rPr lang="en-US" altLang="zh-CN" sz="2800" b="1" dirty="0">
                <a:latin typeface="仿宋" panose="02010609060101010101" pitchFamily="49" charset="-122"/>
                <a:ea typeface="仿宋" panose="02010609060101010101" pitchFamily="49" charset="-122"/>
              </a:rPr>
              <a:t>12</a:t>
            </a:r>
            <a:r>
              <a:rPr lang="zh-CN" altLang="en-US" sz="2800" b="1" dirty="0">
                <a:latin typeface="仿宋" panose="02010609060101010101" pitchFamily="49" charset="-122"/>
                <a:ea typeface="仿宋" panose="02010609060101010101" pitchFamily="49" charset="-122"/>
              </a:rPr>
              <a:t>日支付下一年的报刊杂志费</a:t>
            </a:r>
            <a:r>
              <a:rPr lang="en-US" altLang="zh-CN" sz="2800" b="1" dirty="0">
                <a:latin typeface="仿宋" panose="02010609060101010101" pitchFamily="49" charset="-122"/>
                <a:ea typeface="仿宋" panose="02010609060101010101" pitchFamily="49" charset="-122"/>
              </a:rPr>
              <a:t>12</a:t>
            </a:r>
            <a:r>
              <a:rPr lang="zh-CN" altLang="en-US" sz="2800" b="1" dirty="0">
                <a:latin typeface="仿宋" panose="02010609060101010101" pitchFamily="49" charset="-122"/>
                <a:ea typeface="仿宋" panose="02010609060101010101" pitchFamily="49" charset="-122"/>
              </a:rPr>
              <a:t>万元。这是</a:t>
            </a:r>
            <a:r>
              <a:rPr lang="en-US" altLang="zh-CN" sz="2800" b="1" dirty="0">
                <a:latin typeface="仿宋" panose="02010609060101010101" pitchFamily="49" charset="-122"/>
                <a:ea typeface="仿宋" panose="02010609060101010101" pitchFamily="49" charset="-122"/>
              </a:rPr>
              <a:t>2024</a:t>
            </a:r>
            <a:r>
              <a:rPr lang="zh-CN" altLang="en-US" sz="2800" b="1" dirty="0">
                <a:latin typeface="仿宋" panose="02010609060101010101" pitchFamily="49" charset="-122"/>
                <a:ea typeface="仿宋" panose="02010609060101010101" pitchFamily="49" charset="-122"/>
              </a:rPr>
              <a:t>年费用还是下一年费用？</a:t>
            </a:r>
            <a:endParaRPr lang="zh-CN" altLang="en-US" sz="2800" b="1" dirty="0">
              <a:latin typeface="仿宋" panose="02010609060101010101" pitchFamily="49" charset="-122"/>
              <a:ea typeface="仿宋" panose="02010609060101010101" pitchFamily="49" charset="-122"/>
            </a:endParaRPr>
          </a:p>
        </p:txBody>
      </p:sp>
      <p:sp>
        <p:nvSpPr>
          <p:cNvPr id="40966" name="Rectangle 6"/>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rPr>
              <a:t>第五节  </a:t>
            </a:r>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会计核算的基本程序与方法</a:t>
            </a:r>
            <a:endParaRPr lang="zh-CN" altLang="en-US" sz="3200" dirty="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652291">
                                            <p:txEl>
                                              <p:charRg st="0" end="13"/>
                                            </p:txEl>
                                          </p:spTgt>
                                        </p:tgtEl>
                                        <p:attrNameLst>
                                          <p:attrName>style.visibility</p:attrName>
                                        </p:attrNameLst>
                                      </p:cBhvr>
                                      <p:to>
                                        <p:strVal val="visible"/>
                                      </p:to>
                                    </p:set>
                                    <p:anim calcmode="discrete" valueType="clr">
                                      <p:cBhvr override="childStyle">
                                        <p:cTn id="7" dur="80"/>
                                        <p:tgtEl>
                                          <p:spTgt spid="652291">
                                            <p:txEl>
                                              <p:charRg st="0" end="1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52291">
                                            <p:txEl>
                                              <p:charRg st="0" end="13"/>
                                            </p:txEl>
                                          </p:spTgt>
                                        </p:tgtEl>
                                        <p:attrNameLst>
                                          <p:attrName>fillcolor</p:attrName>
                                        </p:attrNameLst>
                                      </p:cBhvr>
                                      <p:tavLst>
                                        <p:tav tm="0">
                                          <p:val>
                                            <p:clrVal>
                                              <a:schemeClr val="accent2"/>
                                            </p:clrVal>
                                          </p:val>
                                        </p:tav>
                                        <p:tav tm="50000">
                                          <p:val>
                                            <p:clrVal>
                                              <a:schemeClr val="hlink"/>
                                            </p:clrVal>
                                          </p:val>
                                        </p:tav>
                                      </p:tavLst>
                                    </p:anim>
                                    <p:set>
                                      <p:cBhvr>
                                        <p:cTn id="9" dur="80"/>
                                        <p:tgtEl>
                                          <p:spTgt spid="652291">
                                            <p:txEl>
                                              <p:charRg st="0" end="13"/>
                                            </p:txEl>
                                          </p:spTgt>
                                        </p:tgtEl>
                                        <p:attrNameLst>
                                          <p:attrName>fill.type</p:attrName>
                                        </p:attrNameLst>
                                      </p:cBhvr>
                                      <p:to>
                                        <p:strVal val="solid"/>
                                      </p:to>
                                    </p:set>
                                  </p:childTnLst>
                                </p:cTn>
                              </p:par>
                              <p:par>
                                <p:cTn id="10" presetID="27" presetClass="entr" presetSubtype="0" fill="hold" grpId="0" nodeType="withEffect">
                                  <p:stCondLst>
                                    <p:cond delay="0"/>
                                  </p:stCondLst>
                                  <p:iterate type="lt">
                                    <p:tmPct val="50000"/>
                                  </p:iterate>
                                  <p:childTnLst>
                                    <p:set>
                                      <p:cBhvr>
                                        <p:cTn id="11" dur="1" fill="hold">
                                          <p:stCondLst>
                                            <p:cond delay="0"/>
                                          </p:stCondLst>
                                        </p:cTn>
                                        <p:tgtEl>
                                          <p:spTgt spid="652291">
                                            <p:txEl>
                                              <p:charRg st="13" end="42"/>
                                            </p:txEl>
                                          </p:spTgt>
                                        </p:tgtEl>
                                        <p:attrNameLst>
                                          <p:attrName>style.visibility</p:attrName>
                                        </p:attrNameLst>
                                      </p:cBhvr>
                                      <p:to>
                                        <p:strVal val="visible"/>
                                      </p:to>
                                    </p:set>
                                    <p:anim calcmode="discrete" valueType="clr">
                                      <p:cBhvr override="childStyle">
                                        <p:cTn id="12" dur="80"/>
                                        <p:tgtEl>
                                          <p:spTgt spid="652291">
                                            <p:txEl>
                                              <p:charRg st="13" end="4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52291">
                                            <p:txEl>
                                              <p:charRg st="13" end="42"/>
                                            </p:txEl>
                                          </p:spTgt>
                                        </p:tgtEl>
                                        <p:attrNameLst>
                                          <p:attrName>fillcolor</p:attrName>
                                        </p:attrNameLst>
                                      </p:cBhvr>
                                      <p:tavLst>
                                        <p:tav tm="0">
                                          <p:val>
                                            <p:clrVal>
                                              <a:schemeClr val="accent2"/>
                                            </p:clrVal>
                                          </p:val>
                                        </p:tav>
                                        <p:tav tm="50000">
                                          <p:val>
                                            <p:clrVal>
                                              <a:schemeClr val="hlink"/>
                                            </p:clrVal>
                                          </p:val>
                                        </p:tav>
                                      </p:tavLst>
                                    </p:anim>
                                    <p:set>
                                      <p:cBhvr>
                                        <p:cTn id="14" dur="80"/>
                                        <p:tgtEl>
                                          <p:spTgt spid="652291">
                                            <p:txEl>
                                              <p:charRg st="13" end="42"/>
                                            </p:txEl>
                                          </p:spTgt>
                                        </p:tgtEl>
                                        <p:attrNameLst>
                                          <p:attrName>fill.type</p:attrName>
                                        </p:attrNameLst>
                                      </p:cBhvr>
                                      <p:to>
                                        <p:strVal val="solid"/>
                                      </p:to>
                                    </p:set>
                                  </p:childTnLst>
                                </p:cTn>
                              </p:par>
                              <p:par>
                                <p:cTn id="15" presetID="27" presetClass="entr" presetSubtype="0" fill="hold" grpId="0" nodeType="withEffect">
                                  <p:stCondLst>
                                    <p:cond delay="0"/>
                                  </p:stCondLst>
                                  <p:iterate type="lt">
                                    <p:tmPct val="50000"/>
                                  </p:iterate>
                                  <p:childTnLst>
                                    <p:set>
                                      <p:cBhvr>
                                        <p:cTn id="16" dur="1" fill="hold">
                                          <p:stCondLst>
                                            <p:cond delay="0"/>
                                          </p:stCondLst>
                                        </p:cTn>
                                        <p:tgtEl>
                                          <p:spTgt spid="652291">
                                            <p:txEl>
                                              <p:charRg st="42" end="52"/>
                                            </p:txEl>
                                          </p:spTgt>
                                        </p:tgtEl>
                                        <p:attrNameLst>
                                          <p:attrName>style.visibility</p:attrName>
                                        </p:attrNameLst>
                                      </p:cBhvr>
                                      <p:to>
                                        <p:strVal val="visible"/>
                                      </p:to>
                                    </p:set>
                                    <p:anim calcmode="discrete" valueType="clr">
                                      <p:cBhvr override="childStyle">
                                        <p:cTn id="17" dur="80"/>
                                        <p:tgtEl>
                                          <p:spTgt spid="652291">
                                            <p:txEl>
                                              <p:charRg st="42" end="5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652291">
                                            <p:txEl>
                                              <p:charRg st="42" end="52"/>
                                            </p:txEl>
                                          </p:spTgt>
                                        </p:tgtEl>
                                        <p:attrNameLst>
                                          <p:attrName>fillcolor</p:attrName>
                                        </p:attrNameLst>
                                      </p:cBhvr>
                                      <p:tavLst>
                                        <p:tav tm="0">
                                          <p:val>
                                            <p:clrVal>
                                              <a:schemeClr val="accent2"/>
                                            </p:clrVal>
                                          </p:val>
                                        </p:tav>
                                        <p:tav tm="50000">
                                          <p:val>
                                            <p:clrVal>
                                              <a:schemeClr val="hlink"/>
                                            </p:clrVal>
                                          </p:val>
                                        </p:tav>
                                      </p:tavLst>
                                    </p:anim>
                                    <p:set>
                                      <p:cBhvr>
                                        <p:cTn id="19" dur="80"/>
                                        <p:tgtEl>
                                          <p:spTgt spid="652291">
                                            <p:txEl>
                                              <p:charRg st="42" end="5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2291" grpId="0" build="allAtOnce"/>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黑体" panose="02010609060101010101" pitchFamily="49" charset="-122"/>
                <a:ea typeface="黑体" panose="02010609060101010101" pitchFamily="49" charset="-122"/>
                <a:sym typeface="+mn-ea"/>
              </a:rPr>
              <a:t>第五节  </a:t>
            </a:r>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会计核算的基本程序与方法</a:t>
            </a:r>
            <a:endParaRPr lang="zh-CN" altLang="en-US" sz="3200" dirty="0">
              <a:solidFill>
                <a:srgbClr val="FF0000"/>
              </a:solidFill>
            </a:endParaRPr>
          </a:p>
        </p:txBody>
      </p:sp>
      <p:sp>
        <p:nvSpPr>
          <p:cNvPr id="41987" name="Rectangle 3"/>
          <p:cNvSpPr>
            <a:spLocks noGrp="1"/>
          </p:cNvSpPr>
          <p:nvPr>
            <p:ph idx="1"/>
          </p:nvPr>
        </p:nvSpPr>
        <p:spPr>
          <a:xfrm>
            <a:off x="738505" y="1065530"/>
            <a:ext cx="10869295" cy="2870200"/>
          </a:xfrm>
        </p:spPr>
        <p:txBody>
          <a:bodyPr vert="horz" wrap="square" lIns="91440" tIns="45720" rIns="91440" bIns="45720" anchor="t" anchorCtr="0"/>
          <a:p>
            <a:pPr algn="just" eaLnBrk="1" hangingPunct="1">
              <a:lnSpc>
                <a:spcPct val="150000"/>
              </a:lnSpc>
            </a:pPr>
            <a:r>
              <a:rPr lang="zh-CN" altLang="en-US" sz="2800" dirty="0">
                <a:solidFill>
                  <a:srgbClr val="FF0000"/>
                </a:solidFill>
                <a:latin typeface="黑体" panose="02010609060101010101" pitchFamily="49" charset="-122"/>
                <a:ea typeface="黑体" panose="02010609060101010101" pitchFamily="49" charset="-122"/>
              </a:rPr>
              <a:t>会计处理基础方法</a:t>
            </a:r>
            <a:r>
              <a:rPr lang="en-US" altLang="zh-CN" sz="2800" dirty="0">
                <a:solidFill>
                  <a:srgbClr val="FF0000"/>
                </a:solidFill>
                <a:latin typeface="黑体" panose="02010609060101010101" pitchFamily="49" charset="-122"/>
                <a:ea typeface="黑体" panose="02010609060101010101" pitchFamily="49" charset="-122"/>
              </a:rPr>
              <a:t>——</a:t>
            </a:r>
            <a:r>
              <a:rPr lang="zh-CN" altLang="en-US" sz="2800" dirty="0">
                <a:latin typeface="楷体" panose="02010609060101010101" pitchFamily="49" charset="-122"/>
                <a:ea typeface="楷体" panose="02010609060101010101" pitchFamily="49" charset="-122"/>
              </a:rPr>
              <a:t>权责发生制、收付实现制</a:t>
            </a:r>
            <a:endParaRPr lang="zh-CN" altLang="en-US" sz="2800" dirty="0">
              <a:latin typeface="楷体" panose="02010609060101010101" pitchFamily="49" charset="-122"/>
              <a:ea typeface="楷体" panose="02010609060101010101" pitchFamily="49" charset="-122"/>
            </a:endParaRPr>
          </a:p>
          <a:p>
            <a:pPr algn="just" eaLnBrk="1" hangingPunct="1">
              <a:lnSpc>
                <a:spcPct val="150000"/>
              </a:lnSpc>
            </a:pPr>
            <a:r>
              <a:rPr lang="en-US" altLang="zh-CN" sz="2800" dirty="0">
                <a:solidFill>
                  <a:srgbClr val="0000FF"/>
                </a:solidFill>
                <a:latin typeface="楷体" panose="02010609060101010101" pitchFamily="49" charset="-122"/>
                <a:ea typeface="楷体" panose="02010609060101010101" pitchFamily="49" charset="-122"/>
              </a:rPr>
              <a:t> 1</a:t>
            </a:r>
            <a:r>
              <a:rPr lang="zh-CN" altLang="en-US" sz="2800" dirty="0">
                <a:solidFill>
                  <a:srgbClr val="0000FF"/>
                </a:solidFill>
                <a:latin typeface="楷体" panose="02010609060101010101" pitchFamily="49" charset="-122"/>
                <a:ea typeface="楷体" panose="02010609060101010101" pitchFamily="49" charset="-122"/>
              </a:rPr>
              <a:t>、权责发生制：</a:t>
            </a:r>
            <a:r>
              <a:rPr lang="zh-CN" altLang="en-US" sz="2800" dirty="0">
                <a:latin typeface="楷体" panose="02010609060101010101" pitchFamily="49" charset="-122"/>
                <a:ea typeface="楷体" panose="02010609060101010101" pitchFamily="49" charset="-122"/>
              </a:rPr>
              <a:t>亦称应收应付制或应计制</a:t>
            </a:r>
            <a:endParaRPr lang="en-US" altLang="zh-CN" sz="2800" dirty="0">
              <a:latin typeface="楷体" panose="02010609060101010101" pitchFamily="49" charset="-122"/>
              <a:ea typeface="楷体" panose="02010609060101010101" pitchFamily="49" charset="-122"/>
            </a:endParaRPr>
          </a:p>
          <a:p>
            <a:pPr lvl="1" eaLnBrk="1" hangingPunct="1">
              <a:lnSpc>
                <a:spcPct val="150000"/>
              </a:lnSpc>
            </a:pPr>
            <a:r>
              <a:rPr lang="zh-CN" altLang="zh-CN" sz="2800" dirty="0">
                <a:solidFill>
                  <a:srgbClr val="000000"/>
                </a:solidFill>
                <a:latin typeface="楷体" panose="02010609060101010101" pitchFamily="49" charset="-122"/>
                <a:ea typeface="楷体" panose="02010609060101010101" pitchFamily="49" charset="-122"/>
              </a:rPr>
              <a:t>指收入、费用的确认应当以</a:t>
            </a:r>
            <a:r>
              <a:rPr lang="zh-CN" altLang="en-US" sz="2800" dirty="0">
                <a:solidFill>
                  <a:srgbClr val="C00000"/>
                </a:solidFill>
                <a:latin typeface="楷体" panose="02010609060101010101" pitchFamily="49" charset="-122"/>
                <a:ea typeface="楷体" panose="02010609060101010101" pitchFamily="49" charset="-122"/>
              </a:rPr>
              <a:t>“应收应付”</a:t>
            </a:r>
            <a:r>
              <a:rPr lang="zh-CN" altLang="zh-CN" sz="2800" dirty="0">
                <a:solidFill>
                  <a:srgbClr val="000000"/>
                </a:solidFill>
                <a:latin typeface="楷体" panose="02010609060101010101" pitchFamily="49" charset="-122"/>
                <a:ea typeface="楷体" panose="02010609060101010101" pitchFamily="49" charset="-122"/>
              </a:rPr>
              <a:t>作为确认计量的标准。</a:t>
            </a:r>
            <a:endParaRPr lang="zh-CN" altLang="en-US" sz="2800" dirty="0">
              <a:latin typeface="楷体" panose="02010609060101010101" pitchFamily="49" charset="-122"/>
              <a:ea typeface="楷体" panose="02010609060101010101" pitchFamily="49" charset="-122"/>
            </a:endParaRPr>
          </a:p>
        </p:txBody>
      </p:sp>
      <p:sp>
        <p:nvSpPr>
          <p:cNvPr id="5" name="Line 4"/>
          <p:cNvSpPr>
            <a:spLocks noChangeShapeType="1"/>
          </p:cNvSpPr>
          <p:nvPr/>
        </p:nvSpPr>
        <p:spPr bwMode="auto">
          <a:xfrm flipV="1">
            <a:off x="2897188" y="4292600"/>
            <a:ext cx="6697663" cy="14288"/>
          </a:xfrm>
          <a:prstGeom prst="line">
            <a:avLst/>
          </a:prstGeom>
          <a:noFill/>
          <a:ln w="38100">
            <a:solidFill>
              <a:schemeClr val="tx1"/>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pic>
        <p:nvPicPr>
          <p:cNvPr id="6" name="Picture 5" descr="Scrap_Icons_014"/>
          <p:cNvPicPr>
            <a:picLocks noChangeAspect="1"/>
          </p:cNvPicPr>
          <p:nvPr/>
        </p:nvPicPr>
        <p:blipFill>
          <a:blip r:embed="rId1"/>
          <a:stretch>
            <a:fillRect/>
          </a:stretch>
        </p:blipFill>
        <p:spPr>
          <a:xfrm>
            <a:off x="5487988" y="4221163"/>
            <a:ext cx="184150" cy="184150"/>
          </a:xfrm>
          <a:prstGeom prst="rect">
            <a:avLst/>
          </a:prstGeom>
          <a:noFill/>
          <a:ln w="9525">
            <a:noFill/>
          </a:ln>
        </p:spPr>
      </p:pic>
      <p:graphicFrame>
        <p:nvGraphicFramePr>
          <p:cNvPr id="7" name="Group 6"/>
          <p:cNvGraphicFramePr>
            <a:graphicFrameLocks noGrp="1"/>
          </p:cNvGraphicFramePr>
          <p:nvPr/>
        </p:nvGraphicFramePr>
        <p:xfrm>
          <a:off x="3113088" y="4438650"/>
          <a:ext cx="6697345" cy="365760"/>
        </p:xfrm>
        <a:graphic>
          <a:graphicData uri="http://schemas.openxmlformats.org/drawingml/2006/table">
            <a:tbl>
              <a:tblPr/>
              <a:tblGrid>
                <a:gridCol w="1684020"/>
                <a:gridCol w="1671955"/>
                <a:gridCol w="1670050"/>
                <a:gridCol w="1671320"/>
              </a:tblGrid>
              <a:tr h="36576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2024</a:t>
                      </a: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年</a:t>
                      </a:r>
                      <a:r>
                        <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12</a:t>
                      </a: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月</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T="45404" marB="45404" anchor="ctr" horzOverflow="overflow">
                    <a:lnL cap="flat">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2025</a:t>
                      </a: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年</a:t>
                      </a:r>
                      <a:r>
                        <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1</a:t>
                      </a: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月</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T="45404" marB="45404" anchor="ctr" horzOverflow="overflow">
                    <a:lnL>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2025</a:t>
                      </a: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年</a:t>
                      </a:r>
                      <a:r>
                        <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2</a:t>
                      </a: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月</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T="45404" marB="45404" anchor="ctr" horzOverflow="overflow">
                    <a:lnL>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2025</a:t>
                      </a: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年</a:t>
                      </a:r>
                      <a:r>
                        <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3</a:t>
                      </a: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月</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T="45404" marB="45404" anchor="ctr" horzOverflow="overflow">
                    <a:lnL>
                      <a:noFill/>
                    </a:lnL>
                    <a:lnR cap="flat">
                      <a:noFill/>
                    </a:lnR>
                    <a:lnT cap="flat">
                      <a:noFill/>
                    </a:lnT>
                    <a:lnB cap="flat">
                      <a:noFill/>
                    </a:lnB>
                    <a:lnTlToBr>
                      <a:noFill/>
                    </a:lnTlToBr>
                    <a:lnBlToTr>
                      <a:noFill/>
                    </a:lnBlToTr>
                    <a:noFill/>
                  </a:tcPr>
                </a:tc>
              </a:tr>
            </a:tbl>
          </a:graphicData>
        </a:graphic>
      </p:graphicFrame>
      <p:pic>
        <p:nvPicPr>
          <p:cNvPr id="8" name="Picture 21" descr="Scrap_Icons_015"/>
          <p:cNvPicPr>
            <a:picLocks noChangeAspect="1"/>
          </p:cNvPicPr>
          <p:nvPr/>
        </p:nvPicPr>
        <p:blipFill>
          <a:blip r:embed="rId2"/>
          <a:stretch>
            <a:fillRect/>
          </a:stretch>
        </p:blipFill>
        <p:spPr>
          <a:xfrm>
            <a:off x="3775075" y="4195763"/>
            <a:ext cx="182563" cy="182562"/>
          </a:xfrm>
          <a:prstGeom prst="rect">
            <a:avLst/>
          </a:prstGeom>
          <a:noFill/>
          <a:ln w="9525">
            <a:noFill/>
          </a:ln>
        </p:spPr>
      </p:pic>
      <p:pic>
        <p:nvPicPr>
          <p:cNvPr id="9" name="Picture 22" descr="Scrap_Icons_014"/>
          <p:cNvPicPr>
            <a:picLocks noChangeAspect="1"/>
          </p:cNvPicPr>
          <p:nvPr/>
        </p:nvPicPr>
        <p:blipFill>
          <a:blip r:embed="rId1"/>
          <a:stretch>
            <a:fillRect/>
          </a:stretch>
        </p:blipFill>
        <p:spPr>
          <a:xfrm>
            <a:off x="7143750" y="4179888"/>
            <a:ext cx="184150" cy="184150"/>
          </a:xfrm>
          <a:prstGeom prst="rect">
            <a:avLst/>
          </a:prstGeom>
          <a:noFill/>
          <a:ln w="9525">
            <a:noFill/>
          </a:ln>
        </p:spPr>
      </p:pic>
      <p:pic>
        <p:nvPicPr>
          <p:cNvPr id="10" name="Picture 23" descr="Scrap_Icons_014"/>
          <p:cNvPicPr>
            <a:picLocks noChangeAspect="1"/>
          </p:cNvPicPr>
          <p:nvPr/>
        </p:nvPicPr>
        <p:blipFill>
          <a:blip r:embed="rId1"/>
          <a:stretch>
            <a:fillRect/>
          </a:stretch>
        </p:blipFill>
        <p:spPr>
          <a:xfrm>
            <a:off x="8729663" y="4221163"/>
            <a:ext cx="184150" cy="184150"/>
          </a:xfrm>
          <a:prstGeom prst="rect">
            <a:avLst/>
          </a:prstGeom>
          <a:noFill/>
          <a:ln w="9525">
            <a:noFill/>
          </a:ln>
        </p:spPr>
      </p:pic>
      <p:pic>
        <p:nvPicPr>
          <p:cNvPr id="11" name="Picture 24" descr="0hh04"/>
          <p:cNvPicPr>
            <a:picLocks noChangeAspect="1"/>
          </p:cNvPicPr>
          <p:nvPr/>
        </p:nvPicPr>
        <p:blipFill>
          <a:blip r:embed="rId3"/>
          <a:stretch>
            <a:fillRect/>
          </a:stretch>
        </p:blipFill>
        <p:spPr>
          <a:xfrm>
            <a:off x="4768850" y="4149725"/>
            <a:ext cx="236538" cy="236538"/>
          </a:xfrm>
          <a:prstGeom prst="rect">
            <a:avLst/>
          </a:prstGeom>
          <a:noFill/>
          <a:ln w="9525">
            <a:noFill/>
          </a:ln>
        </p:spPr>
      </p:pic>
      <p:sp>
        <p:nvSpPr>
          <p:cNvPr id="12" name="AutoShape 25"/>
          <p:cNvSpPr/>
          <p:nvPr/>
        </p:nvSpPr>
        <p:spPr>
          <a:xfrm>
            <a:off x="5375275" y="4814888"/>
            <a:ext cx="5006975" cy="1693862"/>
          </a:xfrm>
          <a:prstGeom prst="accentBorderCallout2">
            <a:avLst>
              <a:gd name="adj1" fmla="val 7213"/>
              <a:gd name="adj2" fmla="val -2037"/>
              <a:gd name="adj3" fmla="val 343"/>
              <a:gd name="adj4" fmla="val 583"/>
              <a:gd name="adj5" fmla="val -31894"/>
              <a:gd name="adj6" fmla="val -10565"/>
            </a:avLst>
          </a:prstGeom>
          <a:solidFill>
            <a:srgbClr val="FFFFCC"/>
          </a:solidFill>
          <a:ln w="22225" cap="flat" cmpd="sng">
            <a:solidFill>
              <a:schemeClr val="accent1"/>
            </a:solidFill>
            <a:prstDash val="solid"/>
            <a:miter/>
            <a:headEnd type="none" w="med" len="med"/>
            <a:tailEnd type="none" w="med" len="med"/>
          </a:ln>
        </p:spPr>
        <p:txBody>
          <a:bodyPr anchor="ctr" anchorCtr="0"/>
          <a:p>
            <a:pPr>
              <a:lnSpc>
                <a:spcPct val="150000"/>
              </a:lnSpc>
              <a:spcBef>
                <a:spcPct val="25000"/>
              </a:spcBef>
            </a:pPr>
            <a:r>
              <a:rPr lang="en-US" altLang="zh-CN" sz="2400" b="1" dirty="0">
                <a:solidFill>
                  <a:srgbClr val="000000"/>
                </a:solidFill>
                <a:latin typeface="仿宋" panose="02010609060101010101" pitchFamily="49" charset="-122"/>
                <a:ea typeface="仿宋" panose="02010609060101010101" pitchFamily="49" charset="-122"/>
              </a:rPr>
              <a:t>20</a:t>
            </a:r>
            <a:r>
              <a:rPr lang="en-US" sz="2400" b="1" dirty="0">
                <a:solidFill>
                  <a:srgbClr val="000000"/>
                </a:solidFill>
                <a:latin typeface="仿宋" panose="02010609060101010101" pitchFamily="49" charset="-122"/>
                <a:ea typeface="仿宋" panose="02010609060101010101" pitchFamily="49" charset="-122"/>
              </a:rPr>
              <a:t>24</a:t>
            </a:r>
            <a:r>
              <a:rPr lang="zh-CN" altLang="en-US" sz="2400" b="1" dirty="0">
                <a:solidFill>
                  <a:srgbClr val="000000"/>
                </a:solidFill>
                <a:latin typeface="仿宋" panose="02010609060101010101" pitchFamily="49" charset="-122"/>
                <a:ea typeface="仿宋" panose="02010609060101010101" pitchFamily="49" charset="-122"/>
              </a:rPr>
              <a:t>年</a:t>
            </a:r>
            <a:r>
              <a:rPr lang="en-US" altLang="zh-CN" sz="2400" b="1" dirty="0">
                <a:solidFill>
                  <a:srgbClr val="000000"/>
                </a:solidFill>
                <a:latin typeface="仿宋" panose="02010609060101010101" pitchFamily="49" charset="-122"/>
                <a:ea typeface="仿宋" panose="02010609060101010101" pitchFamily="49" charset="-122"/>
              </a:rPr>
              <a:t>12</a:t>
            </a:r>
            <a:r>
              <a:rPr lang="zh-CN" altLang="en-US" sz="2400" b="1" dirty="0">
                <a:solidFill>
                  <a:srgbClr val="000000"/>
                </a:solidFill>
                <a:latin typeface="仿宋" panose="02010609060101010101" pitchFamily="49" charset="-122"/>
                <a:ea typeface="仿宋" panose="02010609060101010101" pitchFamily="49" charset="-122"/>
              </a:rPr>
              <a:t>月</a:t>
            </a:r>
            <a:r>
              <a:rPr lang="en-US" altLang="zh-CN" sz="2400" b="1" dirty="0">
                <a:solidFill>
                  <a:srgbClr val="000000"/>
                </a:solidFill>
                <a:latin typeface="仿宋" panose="02010609060101010101" pitchFamily="49" charset="-122"/>
                <a:ea typeface="仿宋" panose="02010609060101010101" pitchFamily="49" charset="-122"/>
              </a:rPr>
              <a:t>18</a:t>
            </a:r>
            <a:r>
              <a:rPr lang="zh-CN" altLang="en-US" sz="2400" b="1" dirty="0">
                <a:solidFill>
                  <a:srgbClr val="000000"/>
                </a:solidFill>
                <a:latin typeface="仿宋" panose="02010609060101010101" pitchFamily="49" charset="-122"/>
                <a:ea typeface="仿宋" panose="02010609060101010101" pitchFamily="49" charset="-122"/>
              </a:rPr>
              <a:t>日，支付下年度的订阅报刊的费用</a:t>
            </a:r>
            <a:r>
              <a:rPr lang="en-US" altLang="zh-CN" sz="2400" b="1" dirty="0">
                <a:solidFill>
                  <a:srgbClr val="000000"/>
                </a:solidFill>
                <a:latin typeface="仿宋" panose="02010609060101010101" pitchFamily="49" charset="-122"/>
                <a:ea typeface="仿宋" panose="02010609060101010101" pitchFamily="49" charset="-122"/>
              </a:rPr>
              <a:t>3000</a:t>
            </a:r>
            <a:r>
              <a:rPr lang="zh-CN" altLang="en-US" sz="2400" b="1" dirty="0">
                <a:solidFill>
                  <a:srgbClr val="000000"/>
                </a:solidFill>
                <a:latin typeface="仿宋" panose="02010609060101010101" pitchFamily="49" charset="-122"/>
                <a:ea typeface="仿宋" panose="02010609060101010101" pitchFamily="49" charset="-122"/>
              </a:rPr>
              <a:t>。</a:t>
            </a:r>
            <a:endParaRPr lang="zh-CN" altLang="en-US" sz="2400" b="1" dirty="0">
              <a:solidFill>
                <a:srgbClr val="000000"/>
              </a:solidFill>
              <a:latin typeface="仿宋" panose="02010609060101010101" pitchFamily="49" charset="-122"/>
              <a:ea typeface="仿宋" panose="02010609060101010101" pitchFamily="49" charset="-122"/>
            </a:endParaRPr>
          </a:p>
          <a:p>
            <a:pPr>
              <a:lnSpc>
                <a:spcPct val="150000"/>
              </a:lnSpc>
              <a:spcBef>
                <a:spcPct val="25000"/>
              </a:spcBef>
            </a:pPr>
            <a:r>
              <a:rPr lang="zh-CN" altLang="en-US" sz="2400" b="1" dirty="0">
                <a:solidFill>
                  <a:srgbClr val="6600CC"/>
                </a:solidFill>
                <a:latin typeface="仿宋" panose="02010609060101010101" pitchFamily="49" charset="-122"/>
                <a:ea typeface="仿宋" panose="02010609060101010101" pitchFamily="49" charset="-122"/>
              </a:rPr>
              <a:t>问：此时企业本期是否发生了费用？</a:t>
            </a:r>
            <a:endParaRPr lang="en-US" altLang="zh-CN" sz="2400" b="1" dirty="0">
              <a:solidFill>
                <a:srgbClr val="6600CC"/>
              </a:solidFill>
              <a:latin typeface="仿宋" panose="02010609060101010101" pitchFamily="49" charset="-122"/>
              <a:ea typeface="仿宋" panose="02010609060101010101" pitchFamily="49" charset="-122"/>
            </a:endParaRPr>
          </a:p>
        </p:txBody>
      </p:sp>
      <p:sp>
        <p:nvSpPr>
          <p:cNvPr id="13" name="AutoShape 26"/>
          <p:cNvSpPr/>
          <p:nvPr/>
        </p:nvSpPr>
        <p:spPr>
          <a:xfrm>
            <a:off x="2105025" y="5011738"/>
            <a:ext cx="1152525" cy="504825"/>
          </a:xfrm>
          <a:prstGeom prst="accentBorderCallout2">
            <a:avLst>
              <a:gd name="adj1" fmla="val 22644"/>
              <a:gd name="adj2" fmla="val 106611"/>
              <a:gd name="adj3" fmla="val 22644"/>
              <a:gd name="adj4" fmla="val 106611"/>
              <a:gd name="adj5" fmla="val -141194"/>
              <a:gd name="adj6" fmla="val 150690"/>
            </a:avLst>
          </a:prstGeom>
          <a:noFill/>
          <a:ln w="22225" cap="flat" cmpd="sng">
            <a:solidFill>
              <a:schemeClr val="accent1"/>
            </a:solidFill>
            <a:prstDash val="solid"/>
            <a:miter/>
            <a:headEnd type="none" w="med" len="med"/>
            <a:tailEnd type="none" w="med" len="med"/>
          </a:ln>
        </p:spPr>
        <p:txBody>
          <a:bodyPr anchor="ctr" anchorCtr="0"/>
          <a:p>
            <a:pPr algn="ctr">
              <a:lnSpc>
                <a:spcPct val="125000"/>
              </a:lnSpc>
              <a:spcBef>
                <a:spcPct val="25000"/>
              </a:spcBef>
            </a:pPr>
            <a:r>
              <a:rPr lang="zh-CN" altLang="en-US" sz="2800" b="1" dirty="0">
                <a:solidFill>
                  <a:srgbClr val="000000"/>
                </a:solidFill>
                <a:latin typeface="仿宋" panose="02010609060101010101" pitchFamily="49" charset="-122"/>
                <a:ea typeface="仿宋" panose="02010609060101010101" pitchFamily="49" charset="-122"/>
              </a:rPr>
              <a:t>本期</a:t>
            </a:r>
            <a:endParaRPr lang="zh-CN" altLang="en-US" sz="2800" b="1" dirty="0">
              <a:solidFill>
                <a:srgbClr val="6600CC"/>
              </a:solidFill>
              <a:latin typeface="仿宋" panose="02010609060101010101" pitchFamily="49" charset="-122"/>
              <a:ea typeface="仿宋"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2" grpId="1" animBg="1"/>
      <p:bldP spid="13" grpId="0" bldLvl="0" animBg="1"/>
      <p:bldP spid="13" grpId="1"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Rectangle 2"/>
          <p:cNvSpPr/>
          <p:nvPr/>
        </p:nvSpPr>
        <p:spPr>
          <a:xfrm>
            <a:off x="3194050" y="358775"/>
            <a:ext cx="5688013" cy="583565"/>
          </a:xfrm>
          <a:prstGeom prst="rect">
            <a:avLst/>
          </a:prstGeom>
          <a:noFill/>
          <a:ln w="9525">
            <a:noFill/>
          </a:ln>
        </p:spPr>
        <p:txBody>
          <a:bodyPr>
            <a:spAutoFit/>
          </a:bodyPr>
          <a:p>
            <a:pPr algn="ctr"/>
            <a:r>
              <a:rPr lang="zh-CN" altLang="en-US" sz="3200" b="1" dirty="0">
                <a:solidFill>
                  <a:srgbClr val="FF0000"/>
                </a:solidFill>
                <a:latin typeface="黑体" panose="02010609060101010101" pitchFamily="49" charset="-122"/>
                <a:ea typeface="黑体" panose="02010609060101010101" pitchFamily="49" charset="-122"/>
              </a:rPr>
              <a:t>权责发生制的定义</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43011" name="AutoShape 3"/>
          <p:cNvSpPr/>
          <p:nvPr/>
        </p:nvSpPr>
        <p:spPr>
          <a:xfrm>
            <a:off x="1992313" y="1358900"/>
            <a:ext cx="8280400" cy="2574925"/>
          </a:xfrm>
          <a:prstGeom prst="roundRect">
            <a:avLst>
              <a:gd name="adj" fmla="val 16667"/>
            </a:avLst>
          </a:prstGeom>
          <a:noFill/>
          <a:ln w="28575" cap="flat" cmpd="sng">
            <a:solidFill>
              <a:srgbClr val="FF0000"/>
            </a:solidFill>
            <a:prstDash val="solid"/>
            <a:headEnd type="none" w="med" len="med"/>
            <a:tailEnd type="none" w="med" len="med"/>
          </a:ln>
        </p:spPr>
        <p:txBody>
          <a:bodyPr anchor="ctr" anchorCtr="0"/>
          <a:p>
            <a:pPr>
              <a:lnSpc>
                <a:spcPct val="150000"/>
              </a:lnSpc>
            </a:pPr>
            <a:r>
              <a:rPr lang="zh-CN" altLang="en-US" sz="2800" b="1" dirty="0">
                <a:solidFill>
                  <a:srgbClr val="000000"/>
                </a:solidFill>
                <a:latin typeface="楷体" panose="02010609060101010101" pitchFamily="49" charset="-122"/>
                <a:ea typeface="楷体" panose="02010609060101010101" pitchFamily="49" charset="-122"/>
              </a:rPr>
              <a:t>  凡属于</a:t>
            </a:r>
            <a:r>
              <a:rPr lang="zh-CN" altLang="en-US" sz="2800" b="1" dirty="0">
                <a:solidFill>
                  <a:srgbClr val="C00000"/>
                </a:solidFill>
                <a:latin typeface="楷体" panose="02010609060101010101" pitchFamily="49" charset="-122"/>
                <a:ea typeface="楷体" panose="02010609060101010101" pitchFamily="49" charset="-122"/>
              </a:rPr>
              <a:t>当期实现</a:t>
            </a:r>
            <a:r>
              <a:rPr lang="zh-CN" altLang="en-US" sz="2800" b="1" dirty="0">
                <a:solidFill>
                  <a:srgbClr val="000000"/>
                </a:solidFill>
                <a:latin typeface="楷体" panose="02010609060101010101" pitchFamily="49" charset="-122"/>
                <a:ea typeface="楷体" panose="02010609060101010101" pitchFamily="49" charset="-122"/>
              </a:rPr>
              <a:t>的收入或当期</a:t>
            </a:r>
            <a:r>
              <a:rPr lang="zh-CN" altLang="en-US" sz="2800" b="1" dirty="0">
                <a:solidFill>
                  <a:srgbClr val="C00000"/>
                </a:solidFill>
                <a:latin typeface="楷体" panose="02010609060101010101" pitchFamily="49" charset="-122"/>
                <a:ea typeface="楷体" panose="02010609060101010101" pitchFamily="49" charset="-122"/>
              </a:rPr>
              <a:t>应负担</a:t>
            </a:r>
            <a:r>
              <a:rPr lang="zh-CN" altLang="en-US" sz="2800" b="1" dirty="0">
                <a:solidFill>
                  <a:srgbClr val="000000"/>
                </a:solidFill>
                <a:latin typeface="楷体" panose="02010609060101010101" pitchFamily="49" charset="-122"/>
                <a:ea typeface="楷体" panose="02010609060101010101" pitchFamily="49" charset="-122"/>
              </a:rPr>
              <a:t>的费用，</a:t>
            </a:r>
            <a:r>
              <a:rPr lang="zh-CN" altLang="en-US" sz="2800" b="1" dirty="0">
                <a:solidFill>
                  <a:srgbClr val="C00000"/>
                </a:solidFill>
                <a:latin typeface="楷体" panose="02010609060101010101" pitchFamily="49" charset="-122"/>
                <a:ea typeface="楷体" panose="02010609060101010101" pitchFamily="49" charset="-122"/>
              </a:rPr>
              <a:t>不论款项</a:t>
            </a:r>
            <a:r>
              <a:rPr lang="zh-CN" altLang="en-US" sz="2800" b="1" dirty="0">
                <a:solidFill>
                  <a:srgbClr val="000000"/>
                </a:solidFill>
                <a:latin typeface="楷体" panose="02010609060101010101" pitchFamily="49" charset="-122"/>
                <a:ea typeface="楷体" panose="02010609060101010101" pitchFamily="49" charset="-122"/>
              </a:rPr>
              <a:t>是否收付，都应</a:t>
            </a:r>
            <a:r>
              <a:rPr lang="zh-CN" altLang="en-US" sz="2800" b="1" dirty="0">
                <a:solidFill>
                  <a:srgbClr val="C00000"/>
                </a:solidFill>
                <a:latin typeface="楷体" panose="02010609060101010101" pitchFamily="49" charset="-122"/>
                <a:ea typeface="楷体" panose="02010609060101010101" pitchFamily="49" charset="-122"/>
              </a:rPr>
              <a:t>作为当期</a:t>
            </a:r>
            <a:r>
              <a:rPr lang="zh-CN" altLang="en-US" sz="2800" b="1" dirty="0">
                <a:solidFill>
                  <a:srgbClr val="000000"/>
                </a:solidFill>
                <a:latin typeface="楷体" panose="02010609060101010101" pitchFamily="49" charset="-122"/>
                <a:ea typeface="楷体" panose="02010609060101010101" pitchFamily="49" charset="-122"/>
              </a:rPr>
              <a:t>的收入和费用；</a:t>
            </a:r>
            <a:endParaRPr lang="zh-CN" altLang="en-US" sz="2800" b="1" dirty="0">
              <a:solidFill>
                <a:srgbClr val="000000"/>
              </a:solidFill>
              <a:latin typeface="楷体" panose="02010609060101010101" pitchFamily="49" charset="-122"/>
              <a:ea typeface="楷体" panose="02010609060101010101" pitchFamily="49" charset="-122"/>
            </a:endParaRPr>
          </a:p>
          <a:p>
            <a:pPr>
              <a:lnSpc>
                <a:spcPct val="150000"/>
              </a:lnSpc>
            </a:pPr>
            <a:r>
              <a:rPr lang="zh-CN" altLang="en-US" sz="2800" b="1" dirty="0">
                <a:solidFill>
                  <a:srgbClr val="000000"/>
                </a:solidFill>
                <a:latin typeface="楷体" panose="02010609060101010101" pitchFamily="49" charset="-122"/>
                <a:ea typeface="楷体" panose="02010609060101010101" pitchFamily="49" charset="-122"/>
              </a:rPr>
              <a:t>  凡不属于当期的收入和费用，即使款项已在当期收付，都不应当作为当期的收入和费用。</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103428" name="AutoShape 4"/>
          <p:cNvSpPr/>
          <p:nvPr/>
        </p:nvSpPr>
        <p:spPr>
          <a:xfrm>
            <a:off x="1992313" y="4076700"/>
            <a:ext cx="8280400" cy="2519363"/>
          </a:xfrm>
          <a:prstGeom prst="roundRect">
            <a:avLst>
              <a:gd name="adj" fmla="val 16667"/>
            </a:avLst>
          </a:prstGeom>
          <a:solidFill>
            <a:srgbClr val="FFFFCC"/>
          </a:solidFill>
          <a:ln w="28575" cap="flat" cmpd="sng">
            <a:solidFill>
              <a:schemeClr val="accent2"/>
            </a:solidFill>
            <a:prstDash val="solid"/>
            <a:headEnd type="none" w="med" len="med"/>
            <a:tailEnd type="none" w="med" len="med"/>
          </a:ln>
        </p:spPr>
        <p:txBody>
          <a:bodyPr anchor="ctr" anchorCtr="0"/>
          <a:p>
            <a:pPr>
              <a:lnSpc>
                <a:spcPct val="150000"/>
              </a:lnSpc>
            </a:pPr>
            <a:r>
              <a:rPr lang="zh-CN" altLang="zh-CN" sz="2800" b="1" dirty="0">
                <a:solidFill>
                  <a:srgbClr val="0000CC"/>
                </a:solidFill>
                <a:latin typeface="仿宋" panose="02010609060101010101" pitchFamily="49" charset="-122"/>
                <a:ea typeface="仿宋" panose="02010609060101010101" pitchFamily="49" charset="-122"/>
              </a:rPr>
              <a:t>（</a:t>
            </a:r>
            <a:r>
              <a:rPr lang="en-US" altLang="zh-CN" sz="2800" b="1" dirty="0">
                <a:solidFill>
                  <a:srgbClr val="0000CC"/>
                </a:solidFill>
                <a:latin typeface="仿宋" panose="02010609060101010101" pitchFamily="49" charset="-122"/>
                <a:ea typeface="仿宋" panose="02010609060101010101" pitchFamily="49" charset="-122"/>
              </a:rPr>
              <a:t>1</a:t>
            </a:r>
            <a:r>
              <a:rPr lang="zh-CN" altLang="zh-CN" sz="2800" b="1" dirty="0">
                <a:solidFill>
                  <a:srgbClr val="0000CC"/>
                </a:solidFill>
                <a:latin typeface="仿宋" panose="02010609060101010101" pitchFamily="49" charset="-122"/>
                <a:ea typeface="仿宋" panose="02010609060101010101" pitchFamily="49" charset="-122"/>
              </a:rPr>
              <a:t>）实现概念，</a:t>
            </a:r>
            <a:r>
              <a:rPr lang="zh-CN" altLang="zh-CN" sz="2800" b="1" dirty="0">
                <a:solidFill>
                  <a:srgbClr val="000000"/>
                </a:solidFill>
                <a:latin typeface="仿宋" panose="02010609060101010101" pitchFamily="49" charset="-122"/>
                <a:ea typeface="仿宋" panose="02010609060101010101" pitchFamily="49" charset="-122"/>
              </a:rPr>
              <a:t>指由于销售商品或提供服务而引起的现金或现金</a:t>
            </a:r>
            <a:r>
              <a:rPr lang="zh-CN" altLang="zh-CN" sz="2800" b="1" dirty="0">
                <a:solidFill>
                  <a:srgbClr val="7030A0"/>
                </a:solidFill>
                <a:latin typeface="仿宋" panose="02010609060101010101" pitchFamily="49" charset="-122"/>
                <a:ea typeface="仿宋" panose="02010609060101010101" pitchFamily="49" charset="-122"/>
              </a:rPr>
              <a:t>索取权</a:t>
            </a:r>
            <a:r>
              <a:rPr lang="zh-CN" altLang="zh-CN" sz="2800" b="1" dirty="0">
                <a:solidFill>
                  <a:srgbClr val="000000"/>
                </a:solidFill>
                <a:latin typeface="仿宋" panose="02010609060101010101" pitchFamily="49" charset="-122"/>
                <a:ea typeface="仿宋" panose="02010609060101010101" pitchFamily="49" charset="-122"/>
              </a:rPr>
              <a:t>（如应收账款）的流入。</a:t>
            </a:r>
            <a:endParaRPr lang="en-US" altLang="zh-CN" sz="2800" b="1" dirty="0">
              <a:solidFill>
                <a:srgbClr val="000000"/>
              </a:solidFill>
              <a:latin typeface="仿宋" panose="02010609060101010101" pitchFamily="49" charset="-122"/>
              <a:ea typeface="仿宋" panose="02010609060101010101" pitchFamily="49" charset="-122"/>
            </a:endParaRPr>
          </a:p>
          <a:p>
            <a:pPr>
              <a:lnSpc>
                <a:spcPct val="150000"/>
              </a:lnSpc>
            </a:pPr>
            <a:r>
              <a:rPr lang="zh-CN" altLang="zh-CN" sz="2800" b="1" dirty="0">
                <a:solidFill>
                  <a:srgbClr val="0000CC"/>
                </a:solidFill>
                <a:latin typeface="仿宋" panose="02010609060101010101" pitchFamily="49" charset="-122"/>
                <a:ea typeface="仿宋" panose="02010609060101010101" pitchFamily="49" charset="-122"/>
              </a:rPr>
              <a:t>（</a:t>
            </a:r>
            <a:r>
              <a:rPr lang="en-US" altLang="zh-CN" sz="2800" b="1" dirty="0">
                <a:solidFill>
                  <a:srgbClr val="0000CC"/>
                </a:solidFill>
                <a:latin typeface="仿宋" panose="02010609060101010101" pitchFamily="49" charset="-122"/>
                <a:ea typeface="仿宋" panose="02010609060101010101" pitchFamily="49" charset="-122"/>
              </a:rPr>
              <a:t>2</a:t>
            </a:r>
            <a:r>
              <a:rPr lang="zh-CN" altLang="zh-CN" sz="2800" b="1" dirty="0">
                <a:solidFill>
                  <a:srgbClr val="0000CC"/>
                </a:solidFill>
                <a:latin typeface="仿宋" panose="02010609060101010101" pitchFamily="49" charset="-122"/>
                <a:ea typeface="仿宋" panose="02010609060101010101" pitchFamily="49" charset="-122"/>
              </a:rPr>
              <a:t>）配比概念，</a:t>
            </a:r>
            <a:r>
              <a:rPr lang="zh-CN" altLang="zh-CN" sz="2800" b="1" dirty="0">
                <a:solidFill>
                  <a:srgbClr val="000000"/>
                </a:solidFill>
                <a:latin typeface="仿宋" panose="02010609060101010101" pitchFamily="49" charset="-122"/>
                <a:ea typeface="仿宋" panose="02010609060101010101" pitchFamily="49" charset="-122"/>
              </a:rPr>
              <a:t>同一会计期</a:t>
            </a:r>
            <a:r>
              <a:rPr lang="zh-CN" altLang="en-US" sz="2800" b="1" dirty="0">
                <a:solidFill>
                  <a:srgbClr val="000000"/>
                </a:solidFill>
                <a:latin typeface="仿宋" panose="02010609060101010101" pitchFamily="49" charset="-122"/>
                <a:ea typeface="仿宋" panose="02010609060101010101" pitchFamily="49" charset="-122"/>
              </a:rPr>
              <a:t>内</a:t>
            </a:r>
            <a:r>
              <a:rPr lang="zh-CN" altLang="zh-CN" sz="2800" b="1" dirty="0">
                <a:solidFill>
                  <a:srgbClr val="000000"/>
                </a:solidFill>
                <a:latin typeface="仿宋" panose="02010609060101010101" pitchFamily="49" charset="-122"/>
                <a:ea typeface="仿宋" panose="02010609060101010101" pitchFamily="49" charset="-122"/>
              </a:rPr>
              <a:t>确认</a:t>
            </a:r>
            <a:r>
              <a:rPr lang="zh-CN" altLang="en-US" sz="2800" b="1" dirty="0">
                <a:solidFill>
                  <a:srgbClr val="000000"/>
                </a:solidFill>
                <a:latin typeface="仿宋" panose="02010609060101010101" pitchFamily="49" charset="-122"/>
                <a:ea typeface="仿宋" panose="02010609060101010101" pitchFamily="49" charset="-122"/>
              </a:rPr>
              <a:t>的收入与费用</a:t>
            </a:r>
            <a:r>
              <a:rPr lang="zh-CN" altLang="zh-CN" sz="2800" b="1" dirty="0">
                <a:solidFill>
                  <a:srgbClr val="000000"/>
                </a:solidFill>
                <a:latin typeface="仿宋" panose="02010609060101010101" pitchFamily="49" charset="-122"/>
                <a:ea typeface="仿宋" panose="02010609060101010101" pitchFamily="49" charset="-122"/>
              </a:rPr>
              <a:t>。</a:t>
            </a:r>
            <a:endParaRPr lang="zh-CN" altLang="en-US" sz="2800" b="1" dirty="0">
              <a:solidFill>
                <a:srgbClr val="000000"/>
              </a:solidFill>
              <a:latin typeface="仿宋" panose="02010609060101010101" pitchFamily="49" charset="-122"/>
              <a:ea typeface="仿宋"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3428"/>
                                        </p:tgtEl>
                                        <p:attrNameLst>
                                          <p:attrName>style.visibility</p:attrName>
                                        </p:attrNameLst>
                                      </p:cBhvr>
                                      <p:to>
                                        <p:strVal val="visible"/>
                                      </p:to>
                                    </p:set>
                                    <p:animEffect transition="in" filter="blinds(horizontal)">
                                      <p:cBhvr>
                                        <p:cTn id="7" dur="500"/>
                                        <p:tgtEl>
                                          <p:spTgt spid="10342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3428">
                                            <p:txEl>
                                              <p:charRg st="0" end="44"/>
                                            </p:txEl>
                                          </p:spTgt>
                                        </p:tgtEl>
                                        <p:attrNameLst>
                                          <p:attrName>style.visibility</p:attrName>
                                        </p:attrNameLst>
                                      </p:cBhvr>
                                      <p:to>
                                        <p:strVal val="visible"/>
                                      </p:to>
                                    </p:set>
                                    <p:animEffect transition="in" filter="blinds(horizontal)">
                                      <p:cBhvr>
                                        <p:cTn id="10" dur="500"/>
                                        <p:tgtEl>
                                          <p:spTgt spid="103428">
                                            <p:txEl>
                                              <p:charRg st="0" end="44"/>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03428">
                                            <p:txEl>
                                              <p:charRg st="44" end="68"/>
                                            </p:txEl>
                                          </p:spTgt>
                                        </p:tgtEl>
                                        <p:attrNameLst>
                                          <p:attrName>style.visibility</p:attrName>
                                        </p:attrNameLst>
                                      </p:cBhvr>
                                      <p:to>
                                        <p:strVal val="visible"/>
                                      </p:to>
                                    </p:set>
                                    <p:animEffect transition="in" filter="blinds(horizontal)">
                                      <p:cBhvr>
                                        <p:cTn id="13" dur="500"/>
                                        <p:tgtEl>
                                          <p:spTgt spid="103428">
                                            <p:txEl>
                                              <p:charRg st="44" end="6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8" grpId="0" animBg="1" build="allAtOnce"/>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Rectangle 2"/>
          <p:cNvSpPr>
            <a:spLocks noGrp="1" noChangeArrowheads="1"/>
          </p:cNvSpPr>
          <p:nvPr>
            <p:ph type="title"/>
          </p:nvPr>
        </p:nvSpPr>
        <p:spPr>
          <a:xfrm>
            <a:off x="2971800" y="416243"/>
            <a:ext cx="7239000" cy="583565"/>
          </a:xfrm>
        </p:spPr>
        <p:txBody>
          <a:bodyPr vert="horz" wrap="squar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权责</a:t>
            </a:r>
            <a:r>
              <a:rPr kumimoji="0" lang="zh-CN" altLang="en-US"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发生</a:t>
            </a:r>
            <a:r>
              <a:rPr kumimoji="0" lang="zh-CN" altLang="en-US" sz="32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制</a:t>
            </a:r>
            <a:r>
              <a:rPr kumimoji="0" lang="en-US" altLang="zh-CN" sz="32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a:t>
            </a:r>
            <a:r>
              <a:rPr kumimoji="0" lang="zh-CN" altLang="en-US" sz="3200" b="1" i="0" u="none" strike="noStrike" kern="120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rPr>
              <a:t>收入</a:t>
            </a:r>
            <a:r>
              <a:rPr kumimoji="0" lang="zh-CN" altLang="en-US" sz="32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rPr>
              <a:t>的确认</a:t>
            </a:r>
            <a:r>
              <a:rPr kumimoji="0" lang="en-US" altLang="zh-CN" sz="32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rPr>
              <a:t>-①</a:t>
            </a:r>
            <a:endParaRPr kumimoji="0" lang="en-US" altLang="zh-CN" sz="32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endParaRPr>
          </a:p>
        </p:txBody>
      </p:sp>
      <p:sp>
        <p:nvSpPr>
          <p:cNvPr id="44035" name="AutoShape 3"/>
          <p:cNvSpPr/>
          <p:nvPr/>
        </p:nvSpPr>
        <p:spPr>
          <a:xfrm>
            <a:off x="2135188" y="1285875"/>
            <a:ext cx="7993062" cy="1495425"/>
          </a:xfrm>
          <a:prstGeom prst="roundRect">
            <a:avLst>
              <a:gd name="adj" fmla="val 16667"/>
            </a:avLst>
          </a:prstGeom>
          <a:noFill/>
          <a:ln w="28575" cap="flat" cmpd="sng">
            <a:solidFill>
              <a:schemeClr val="accent1"/>
            </a:solidFill>
            <a:prstDash val="solid"/>
            <a:headEnd type="none" w="med" len="med"/>
            <a:tailEnd type="none" w="med" len="med"/>
          </a:ln>
        </p:spPr>
        <p:txBody>
          <a:bodyPr anchor="ctr" anchorCtr="0"/>
          <a:p>
            <a:pPr>
              <a:lnSpc>
                <a:spcPct val="150000"/>
              </a:lnSpc>
              <a:spcBef>
                <a:spcPct val="20000"/>
              </a:spcBef>
              <a:buClr>
                <a:srgbClr val="DDDDDD"/>
              </a:buClr>
              <a:buFont typeface="Wingdings" panose="05000000000000000000" pitchFamily="2" charset="2"/>
            </a:pPr>
            <a:r>
              <a:rPr lang="zh-CN" altLang="en-US" sz="3200" b="1" dirty="0">
                <a:solidFill>
                  <a:srgbClr val="FF0000"/>
                </a:solidFill>
                <a:latin typeface="楷体" panose="02010609060101010101" pitchFamily="49" charset="-122"/>
                <a:ea typeface="楷体" panose="02010609060101010101" pitchFamily="49" charset="-122"/>
              </a:rPr>
              <a:t>①</a:t>
            </a:r>
            <a:r>
              <a:rPr lang="zh-CN" altLang="en-US" sz="3200" b="1" dirty="0">
                <a:solidFill>
                  <a:srgbClr val="000000"/>
                </a:solidFill>
                <a:latin typeface="楷体" panose="02010609060101010101" pitchFamily="49" charset="-122"/>
                <a:ea typeface="楷体" panose="02010609060101010101" pitchFamily="49" charset="-122"/>
              </a:rPr>
              <a:t>凡是当期</a:t>
            </a:r>
            <a:r>
              <a:rPr lang="zh-CN" altLang="en-US" sz="3200" b="1" dirty="0">
                <a:solidFill>
                  <a:srgbClr val="0000FF"/>
                </a:solidFill>
                <a:latin typeface="楷体" panose="02010609060101010101" pitchFamily="49" charset="-122"/>
                <a:ea typeface="楷体" panose="02010609060101010101" pitchFamily="49" charset="-122"/>
              </a:rPr>
              <a:t>已实现</a:t>
            </a:r>
            <a:r>
              <a:rPr lang="zh-CN" altLang="en-US" sz="3200" b="1" dirty="0">
                <a:solidFill>
                  <a:srgbClr val="000000"/>
                </a:solidFill>
                <a:latin typeface="楷体" panose="02010609060101010101" pitchFamily="49" charset="-122"/>
                <a:ea typeface="楷体" panose="02010609060101010101" pitchFamily="49" charset="-122"/>
              </a:rPr>
              <a:t>的收入，不论款项是否收到，都应当作为当期的收入处理。</a:t>
            </a:r>
            <a:endParaRPr lang="zh-CN" altLang="en-US" sz="3200" b="1" dirty="0">
              <a:solidFill>
                <a:srgbClr val="000000"/>
              </a:solidFill>
              <a:latin typeface="楷体" panose="02010609060101010101" pitchFamily="49" charset="-122"/>
              <a:ea typeface="楷体" panose="02010609060101010101" pitchFamily="49" charset="-122"/>
            </a:endParaRPr>
          </a:p>
        </p:txBody>
      </p:sp>
      <p:sp>
        <p:nvSpPr>
          <p:cNvPr id="104452" name="Line 4"/>
          <p:cNvSpPr>
            <a:spLocks noChangeShapeType="1"/>
          </p:cNvSpPr>
          <p:nvPr/>
        </p:nvSpPr>
        <p:spPr bwMode="auto">
          <a:xfrm flipV="1">
            <a:off x="3511550" y="3213100"/>
            <a:ext cx="5194300" cy="14288"/>
          </a:xfrm>
          <a:prstGeom prst="line">
            <a:avLst/>
          </a:prstGeom>
          <a:noFill/>
          <a:ln w="38100">
            <a:solidFill>
              <a:schemeClr val="tx1"/>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pic>
        <p:nvPicPr>
          <p:cNvPr id="104453" name="Picture 5" descr="Scrap_Icons_015"/>
          <p:cNvPicPr>
            <a:picLocks noChangeAspect="1"/>
          </p:cNvPicPr>
          <p:nvPr/>
        </p:nvPicPr>
        <p:blipFill>
          <a:blip r:embed="rId1"/>
          <a:stretch>
            <a:fillRect/>
          </a:stretch>
        </p:blipFill>
        <p:spPr>
          <a:xfrm>
            <a:off x="5126038" y="3122613"/>
            <a:ext cx="182562" cy="182562"/>
          </a:xfrm>
          <a:prstGeom prst="rect">
            <a:avLst/>
          </a:prstGeom>
          <a:noFill/>
          <a:ln w="9525">
            <a:noFill/>
          </a:ln>
        </p:spPr>
      </p:pic>
      <p:pic>
        <p:nvPicPr>
          <p:cNvPr id="104454" name="Picture 6" descr="Scrap_Icons_014"/>
          <p:cNvPicPr>
            <a:picLocks noChangeAspect="1"/>
          </p:cNvPicPr>
          <p:nvPr/>
        </p:nvPicPr>
        <p:blipFill>
          <a:blip r:embed="rId2"/>
          <a:stretch>
            <a:fillRect/>
          </a:stretch>
        </p:blipFill>
        <p:spPr>
          <a:xfrm>
            <a:off x="6319838" y="3141663"/>
            <a:ext cx="184150" cy="184150"/>
          </a:xfrm>
          <a:prstGeom prst="rect">
            <a:avLst/>
          </a:prstGeom>
          <a:noFill/>
          <a:ln w="9525">
            <a:noFill/>
          </a:ln>
        </p:spPr>
      </p:pic>
      <p:graphicFrame>
        <p:nvGraphicFramePr>
          <p:cNvPr id="104455" name="Group 7"/>
          <p:cNvGraphicFramePr>
            <a:graphicFrameLocks noGrp="1"/>
          </p:cNvGraphicFramePr>
          <p:nvPr/>
        </p:nvGraphicFramePr>
        <p:xfrm>
          <a:off x="2792413" y="3357563"/>
          <a:ext cx="6696075" cy="366395"/>
        </p:xfrm>
        <a:graphic>
          <a:graphicData uri="http://schemas.openxmlformats.org/drawingml/2006/table">
            <a:tbl>
              <a:tblPr/>
              <a:tblGrid>
                <a:gridCol w="1684020"/>
                <a:gridCol w="1671955"/>
                <a:gridCol w="1668145"/>
                <a:gridCol w="1671955"/>
              </a:tblGrid>
              <a:tr h="366712">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1</a:t>
                      </a: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月</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cap="flat">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2</a:t>
                      </a: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月</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3</a:t>
                      </a: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月</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4</a:t>
                      </a: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月</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a:noFill/>
                    </a:lnL>
                    <a:lnR cap="flat">
                      <a:noFill/>
                    </a:lnR>
                    <a:lnT cap="flat">
                      <a:noFill/>
                    </a:lnT>
                    <a:lnB cap="flat">
                      <a:noFill/>
                    </a:lnB>
                    <a:lnTlToBr>
                      <a:noFill/>
                    </a:lnTlToBr>
                    <a:lnBlToTr>
                      <a:noFill/>
                    </a:lnBlToTr>
                    <a:noFill/>
                  </a:tcPr>
                </a:tc>
              </a:tr>
            </a:tbl>
          </a:graphicData>
        </a:graphic>
      </p:graphicFrame>
      <p:pic>
        <p:nvPicPr>
          <p:cNvPr id="104470" name="Picture 22" descr="Scrap_Icons_015"/>
          <p:cNvPicPr>
            <a:picLocks noChangeAspect="1"/>
          </p:cNvPicPr>
          <p:nvPr/>
        </p:nvPicPr>
        <p:blipFill>
          <a:blip r:embed="rId1"/>
          <a:stretch>
            <a:fillRect/>
          </a:stretch>
        </p:blipFill>
        <p:spPr>
          <a:xfrm>
            <a:off x="3454400" y="3116263"/>
            <a:ext cx="182563" cy="182562"/>
          </a:xfrm>
          <a:prstGeom prst="rect">
            <a:avLst/>
          </a:prstGeom>
          <a:noFill/>
          <a:ln w="9525">
            <a:noFill/>
          </a:ln>
        </p:spPr>
      </p:pic>
      <p:sp>
        <p:nvSpPr>
          <p:cNvPr id="104471" name="AutoShape 23"/>
          <p:cNvSpPr/>
          <p:nvPr/>
        </p:nvSpPr>
        <p:spPr>
          <a:xfrm>
            <a:off x="1666875" y="4306888"/>
            <a:ext cx="4357688" cy="1836737"/>
          </a:xfrm>
          <a:prstGeom prst="accentBorderCallout2">
            <a:avLst>
              <a:gd name="adj1" fmla="val 7324"/>
              <a:gd name="adj2" fmla="val 102042"/>
              <a:gd name="adj3" fmla="val 7324"/>
              <a:gd name="adj4" fmla="val 110417"/>
              <a:gd name="adj5" fmla="val -49838"/>
              <a:gd name="adj6" fmla="val 109134"/>
            </a:avLst>
          </a:prstGeom>
          <a:noFill/>
          <a:ln w="22225" cap="flat" cmpd="sng">
            <a:solidFill>
              <a:schemeClr val="accent1"/>
            </a:solidFill>
            <a:prstDash val="solid"/>
            <a:miter/>
            <a:headEnd type="none" w="med" len="med"/>
            <a:tailEnd type="none" w="med" len="med"/>
          </a:ln>
        </p:spPr>
        <p:txBody>
          <a:bodyPr anchor="ctr" anchorCtr="0"/>
          <a:p>
            <a:pPr>
              <a:lnSpc>
                <a:spcPct val="150000"/>
              </a:lnSpc>
            </a:pPr>
            <a:r>
              <a:rPr lang="en-US" altLang="zh-CN" sz="2400" b="1" dirty="0">
                <a:solidFill>
                  <a:srgbClr val="000000"/>
                </a:solidFill>
                <a:latin typeface="楷体" panose="02010609060101010101" pitchFamily="49" charset="-122"/>
                <a:ea typeface="楷体" panose="02010609060101010101" pitchFamily="49" charset="-122"/>
              </a:rPr>
              <a:t>2025</a:t>
            </a:r>
            <a:r>
              <a:rPr lang="zh-CN" altLang="en-US" sz="2400" b="1" dirty="0">
                <a:solidFill>
                  <a:srgbClr val="000000"/>
                </a:solidFill>
                <a:latin typeface="楷体" panose="02010609060101010101" pitchFamily="49" charset="-122"/>
                <a:ea typeface="楷体" panose="02010609060101010101" pitchFamily="49" charset="-122"/>
              </a:rPr>
              <a:t>年</a:t>
            </a:r>
            <a:r>
              <a:rPr lang="en-US" altLang="zh-CN" sz="2400" b="1" dirty="0">
                <a:solidFill>
                  <a:srgbClr val="000000"/>
                </a:solidFill>
                <a:latin typeface="楷体" panose="02010609060101010101" pitchFamily="49" charset="-122"/>
                <a:ea typeface="楷体" panose="02010609060101010101" pitchFamily="49" charset="-122"/>
              </a:rPr>
              <a:t>2</a:t>
            </a:r>
            <a:r>
              <a:rPr lang="zh-CN" altLang="en-US" sz="2400" b="1" dirty="0">
                <a:solidFill>
                  <a:srgbClr val="000000"/>
                </a:solidFill>
                <a:latin typeface="楷体" panose="02010609060101010101" pitchFamily="49" charset="-122"/>
                <a:ea typeface="楷体" panose="02010609060101010101" pitchFamily="49" charset="-122"/>
              </a:rPr>
              <a:t>月</a:t>
            </a:r>
            <a:r>
              <a:rPr lang="en-US" altLang="zh-CN" sz="2400" b="1" dirty="0">
                <a:solidFill>
                  <a:srgbClr val="000000"/>
                </a:solidFill>
                <a:latin typeface="楷体" panose="02010609060101010101" pitchFamily="49" charset="-122"/>
                <a:ea typeface="楷体" panose="02010609060101010101" pitchFamily="49" charset="-122"/>
              </a:rPr>
              <a:t>18</a:t>
            </a:r>
            <a:r>
              <a:rPr lang="zh-CN" altLang="en-US" sz="2400" b="1" dirty="0">
                <a:solidFill>
                  <a:srgbClr val="000000"/>
                </a:solidFill>
                <a:latin typeface="楷体" panose="02010609060101010101" pitchFamily="49" charset="-122"/>
                <a:ea typeface="楷体" panose="02010609060101010101" pitchFamily="49" charset="-122"/>
              </a:rPr>
              <a:t>日，销售商品一批，货款</a:t>
            </a:r>
            <a:r>
              <a:rPr lang="en-US" altLang="zh-CN" sz="2400" b="1" dirty="0">
                <a:solidFill>
                  <a:srgbClr val="000000"/>
                </a:solidFill>
                <a:latin typeface="楷体" panose="02010609060101010101" pitchFamily="49" charset="-122"/>
                <a:ea typeface="楷体" panose="02010609060101010101" pitchFamily="49" charset="-122"/>
              </a:rPr>
              <a:t>5000</a:t>
            </a:r>
            <a:r>
              <a:rPr lang="zh-CN" altLang="en-US" sz="2400" b="1" dirty="0">
                <a:solidFill>
                  <a:srgbClr val="000000"/>
                </a:solidFill>
                <a:latin typeface="楷体" panose="02010609060101010101" pitchFamily="49" charset="-122"/>
                <a:ea typeface="楷体" panose="02010609060101010101" pitchFamily="49" charset="-122"/>
              </a:rPr>
              <a:t>暂未收到。</a:t>
            </a:r>
            <a:endParaRPr lang="zh-CN" altLang="en-US" sz="2400" b="1" dirty="0">
              <a:solidFill>
                <a:srgbClr val="000000"/>
              </a:solidFill>
              <a:latin typeface="楷体" panose="02010609060101010101" pitchFamily="49" charset="-122"/>
              <a:ea typeface="楷体" panose="02010609060101010101" pitchFamily="49" charset="-122"/>
            </a:endParaRPr>
          </a:p>
          <a:p>
            <a:pPr>
              <a:lnSpc>
                <a:spcPct val="150000"/>
              </a:lnSpc>
            </a:pPr>
            <a:r>
              <a:rPr lang="zh-CN" altLang="en-US" sz="2400" b="1" dirty="0">
                <a:solidFill>
                  <a:srgbClr val="6600CC"/>
                </a:solidFill>
                <a:latin typeface="楷体" panose="02010609060101010101" pitchFamily="49" charset="-122"/>
                <a:ea typeface="楷体" panose="02010609060101010101" pitchFamily="49" charset="-122"/>
              </a:rPr>
              <a:t>问：是否算企业</a:t>
            </a:r>
            <a:r>
              <a:rPr lang="en-US" altLang="zh-CN" sz="2400" b="1" dirty="0">
                <a:solidFill>
                  <a:srgbClr val="6600CC"/>
                </a:solidFill>
                <a:latin typeface="楷体" panose="02010609060101010101" pitchFamily="49" charset="-122"/>
                <a:ea typeface="楷体" panose="02010609060101010101" pitchFamily="49" charset="-122"/>
              </a:rPr>
              <a:t>2</a:t>
            </a:r>
            <a:r>
              <a:rPr lang="zh-CN" altLang="en-US" sz="2400" b="1" dirty="0">
                <a:solidFill>
                  <a:srgbClr val="6600CC"/>
                </a:solidFill>
                <a:latin typeface="楷体" panose="02010609060101010101" pitchFamily="49" charset="-122"/>
                <a:ea typeface="楷体" panose="02010609060101010101" pitchFamily="49" charset="-122"/>
              </a:rPr>
              <a:t>月份收入</a:t>
            </a:r>
            <a:r>
              <a:rPr lang="en-US" altLang="zh-CN" sz="2400" b="1" dirty="0">
                <a:solidFill>
                  <a:srgbClr val="6600CC"/>
                </a:solidFill>
                <a:latin typeface="楷体" panose="02010609060101010101" pitchFamily="49" charset="-122"/>
                <a:ea typeface="楷体" panose="02010609060101010101" pitchFamily="49" charset="-122"/>
              </a:rPr>
              <a:t>?</a:t>
            </a:r>
            <a:endParaRPr lang="en-US" altLang="zh-CN" sz="2400" b="1" dirty="0">
              <a:solidFill>
                <a:srgbClr val="6600CC"/>
              </a:solidFill>
              <a:latin typeface="楷体" panose="02010609060101010101" pitchFamily="49" charset="-122"/>
              <a:ea typeface="楷体" panose="02010609060101010101" pitchFamily="49" charset="-122"/>
            </a:endParaRPr>
          </a:p>
        </p:txBody>
      </p:sp>
      <p:pic>
        <p:nvPicPr>
          <p:cNvPr id="104473" name="Picture 25" descr="Scrap_Icons_015"/>
          <p:cNvPicPr>
            <a:picLocks noChangeAspect="1"/>
          </p:cNvPicPr>
          <p:nvPr/>
        </p:nvPicPr>
        <p:blipFill>
          <a:blip r:embed="rId1"/>
          <a:stretch>
            <a:fillRect/>
          </a:stretch>
        </p:blipFill>
        <p:spPr>
          <a:xfrm>
            <a:off x="6896100" y="3141663"/>
            <a:ext cx="182563" cy="182562"/>
          </a:xfrm>
          <a:prstGeom prst="rect">
            <a:avLst/>
          </a:prstGeom>
          <a:noFill/>
          <a:ln w="9525">
            <a:noFill/>
          </a:ln>
        </p:spPr>
      </p:pic>
      <p:pic>
        <p:nvPicPr>
          <p:cNvPr id="104474" name="Picture 26" descr="Scrap_Icons_015"/>
          <p:cNvPicPr>
            <a:picLocks noChangeAspect="1"/>
          </p:cNvPicPr>
          <p:nvPr/>
        </p:nvPicPr>
        <p:blipFill>
          <a:blip r:embed="rId1"/>
          <a:stretch>
            <a:fillRect/>
          </a:stretch>
        </p:blipFill>
        <p:spPr>
          <a:xfrm>
            <a:off x="8553450" y="3141663"/>
            <a:ext cx="182563" cy="182562"/>
          </a:xfrm>
          <a:prstGeom prst="rect">
            <a:avLst/>
          </a:prstGeom>
          <a:noFill/>
          <a:ln w="9525">
            <a:noFill/>
          </a:ln>
        </p:spPr>
      </p:pic>
      <p:sp>
        <p:nvSpPr>
          <p:cNvPr id="104475" name="AutoShape 27"/>
          <p:cNvSpPr/>
          <p:nvPr/>
        </p:nvSpPr>
        <p:spPr>
          <a:xfrm>
            <a:off x="7010400" y="4000500"/>
            <a:ext cx="3657600" cy="2090738"/>
          </a:xfrm>
          <a:prstGeom prst="accentBorderCallout2">
            <a:avLst>
              <a:gd name="adj1" fmla="val 6523"/>
              <a:gd name="adj2" fmla="val -2324"/>
              <a:gd name="adj3" fmla="val 6523"/>
              <a:gd name="adj4" fmla="val -9157"/>
              <a:gd name="adj5" fmla="val -28472"/>
              <a:gd name="adj6" fmla="val -16574"/>
            </a:avLst>
          </a:prstGeom>
          <a:solidFill>
            <a:srgbClr val="FFFFFF"/>
          </a:solidFill>
          <a:ln w="28575" cap="flat" cmpd="sng">
            <a:solidFill>
              <a:srgbClr val="FF0000"/>
            </a:solidFill>
            <a:prstDash val="solid"/>
            <a:miter/>
            <a:headEnd type="none" w="med" len="med"/>
            <a:tailEnd type="none" w="med" len="med"/>
          </a:ln>
          <a:effectLst>
            <a:outerShdw dist="35921" dir="2699999" algn="ctr" rotWithShape="0">
              <a:schemeClr val="bg2"/>
            </a:outerShdw>
          </a:effectLst>
        </p:spPr>
        <p:txBody>
          <a:bodyPr anchor="ctr" anchorCtr="0"/>
          <a:p>
            <a:pPr>
              <a:lnSpc>
                <a:spcPct val="150000"/>
              </a:lnSpc>
            </a:pPr>
            <a:r>
              <a:rPr lang="zh-CN" altLang="en-US" sz="2400" b="1" dirty="0">
                <a:solidFill>
                  <a:srgbClr val="000000"/>
                </a:solidFill>
                <a:latin typeface="仿宋" panose="02010609060101010101" pitchFamily="49" charset="-122"/>
                <a:ea typeface="仿宋" panose="02010609060101010101" pitchFamily="49" charset="-122"/>
              </a:rPr>
              <a:t>虽未收到货币资金，但完成了销售业务，已获得收款权利（现金索取权），所以是</a:t>
            </a:r>
            <a:r>
              <a:rPr lang="en-US" altLang="zh-CN" sz="2400" b="1" dirty="0">
                <a:solidFill>
                  <a:srgbClr val="000000"/>
                </a:solidFill>
                <a:latin typeface="仿宋" panose="02010609060101010101" pitchFamily="49" charset="-122"/>
                <a:ea typeface="仿宋" panose="02010609060101010101" pitchFamily="49" charset="-122"/>
              </a:rPr>
              <a:t>2</a:t>
            </a:r>
            <a:r>
              <a:rPr lang="zh-CN" altLang="en-US" sz="2400" b="1" dirty="0">
                <a:solidFill>
                  <a:srgbClr val="000000"/>
                </a:solidFill>
                <a:latin typeface="仿宋" panose="02010609060101010101" pitchFamily="49" charset="-122"/>
                <a:ea typeface="仿宋" panose="02010609060101010101" pitchFamily="49" charset="-122"/>
              </a:rPr>
              <a:t>月份收入。</a:t>
            </a:r>
            <a:endParaRPr lang="zh-CN" altLang="en-US" sz="2400" b="1" i="1" dirty="0">
              <a:solidFill>
                <a:srgbClr val="000000"/>
              </a:solidFill>
              <a:latin typeface="仿宋" panose="02010609060101010101" pitchFamily="49" charset="-122"/>
              <a:ea typeface="仿宋"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4452"/>
                                        </p:tgtEl>
                                        <p:attrNameLst>
                                          <p:attrName>style.visibility</p:attrName>
                                        </p:attrNameLst>
                                      </p:cBhvr>
                                      <p:to>
                                        <p:strVal val="visible"/>
                                      </p:to>
                                    </p:set>
                                    <p:animEffect transition="in" filter="blinds(horizontal)">
                                      <p:cBhvr>
                                        <p:cTn id="7" dur="500"/>
                                        <p:tgtEl>
                                          <p:spTgt spid="104452"/>
                                        </p:tgtEl>
                                      </p:cBhvr>
                                    </p:animEffect>
                                  </p:childTnLst>
                                </p:cTn>
                              </p:par>
                              <p:par>
                                <p:cTn id="8" presetID="3" presetClass="entr" presetSubtype="10" fill="hold" nodeType="withEffect">
                                  <p:stCondLst>
                                    <p:cond delay="0"/>
                                  </p:stCondLst>
                                  <p:childTnLst>
                                    <p:set>
                                      <p:cBhvr>
                                        <p:cTn id="9" dur="1" fill="hold">
                                          <p:stCondLst>
                                            <p:cond delay="0"/>
                                          </p:stCondLst>
                                        </p:cTn>
                                        <p:tgtEl>
                                          <p:spTgt spid="104453"/>
                                        </p:tgtEl>
                                        <p:attrNameLst>
                                          <p:attrName>style.visibility</p:attrName>
                                        </p:attrNameLst>
                                      </p:cBhvr>
                                      <p:to>
                                        <p:strVal val="visible"/>
                                      </p:to>
                                    </p:set>
                                    <p:animEffect transition="in" filter="blinds(horizontal)">
                                      <p:cBhvr>
                                        <p:cTn id="10" dur="500"/>
                                        <p:tgtEl>
                                          <p:spTgt spid="104453"/>
                                        </p:tgtEl>
                                      </p:cBhvr>
                                    </p:animEffect>
                                  </p:childTnLst>
                                </p:cTn>
                              </p:par>
                              <p:par>
                                <p:cTn id="11" presetID="3" presetClass="entr" presetSubtype="10" fill="hold" nodeType="withEffect">
                                  <p:stCondLst>
                                    <p:cond delay="0"/>
                                  </p:stCondLst>
                                  <p:childTnLst>
                                    <p:set>
                                      <p:cBhvr>
                                        <p:cTn id="12" dur="1" fill="hold">
                                          <p:stCondLst>
                                            <p:cond delay="0"/>
                                          </p:stCondLst>
                                        </p:cTn>
                                        <p:tgtEl>
                                          <p:spTgt spid="104454"/>
                                        </p:tgtEl>
                                        <p:attrNameLst>
                                          <p:attrName>style.visibility</p:attrName>
                                        </p:attrNameLst>
                                      </p:cBhvr>
                                      <p:to>
                                        <p:strVal val="visible"/>
                                      </p:to>
                                    </p:set>
                                    <p:animEffect transition="in" filter="blinds(horizontal)">
                                      <p:cBhvr>
                                        <p:cTn id="13" dur="500"/>
                                        <p:tgtEl>
                                          <p:spTgt spid="104454"/>
                                        </p:tgtEl>
                                      </p:cBhvr>
                                    </p:animEffect>
                                  </p:childTnLst>
                                </p:cTn>
                              </p:par>
                              <p:par>
                                <p:cTn id="14" presetID="3" presetClass="entr" presetSubtype="10" fill="hold" nodeType="withEffect">
                                  <p:stCondLst>
                                    <p:cond delay="0"/>
                                  </p:stCondLst>
                                  <p:childTnLst>
                                    <p:set>
                                      <p:cBhvr>
                                        <p:cTn id="15" dur="1" fill="hold">
                                          <p:stCondLst>
                                            <p:cond delay="0"/>
                                          </p:stCondLst>
                                        </p:cTn>
                                        <p:tgtEl>
                                          <p:spTgt spid="104470"/>
                                        </p:tgtEl>
                                        <p:attrNameLst>
                                          <p:attrName>style.visibility</p:attrName>
                                        </p:attrNameLst>
                                      </p:cBhvr>
                                      <p:to>
                                        <p:strVal val="visible"/>
                                      </p:to>
                                    </p:set>
                                    <p:animEffect transition="in" filter="blinds(horizontal)">
                                      <p:cBhvr>
                                        <p:cTn id="16" dur="500"/>
                                        <p:tgtEl>
                                          <p:spTgt spid="104470"/>
                                        </p:tgtEl>
                                      </p:cBhvr>
                                    </p:animEffect>
                                  </p:childTnLst>
                                </p:cTn>
                              </p:par>
                              <p:par>
                                <p:cTn id="17" presetID="3" presetClass="entr" presetSubtype="10" fill="hold" nodeType="withEffect">
                                  <p:stCondLst>
                                    <p:cond delay="0"/>
                                  </p:stCondLst>
                                  <p:childTnLst>
                                    <p:set>
                                      <p:cBhvr>
                                        <p:cTn id="18" dur="1" fill="hold">
                                          <p:stCondLst>
                                            <p:cond delay="0"/>
                                          </p:stCondLst>
                                        </p:cTn>
                                        <p:tgtEl>
                                          <p:spTgt spid="104473"/>
                                        </p:tgtEl>
                                        <p:attrNameLst>
                                          <p:attrName>style.visibility</p:attrName>
                                        </p:attrNameLst>
                                      </p:cBhvr>
                                      <p:to>
                                        <p:strVal val="visible"/>
                                      </p:to>
                                    </p:set>
                                    <p:animEffect transition="in" filter="blinds(horizontal)">
                                      <p:cBhvr>
                                        <p:cTn id="19" dur="500"/>
                                        <p:tgtEl>
                                          <p:spTgt spid="104473"/>
                                        </p:tgtEl>
                                      </p:cBhvr>
                                    </p:animEffect>
                                  </p:childTnLst>
                                </p:cTn>
                              </p:par>
                              <p:par>
                                <p:cTn id="20" presetID="3" presetClass="entr" presetSubtype="10" fill="hold" nodeType="withEffect">
                                  <p:stCondLst>
                                    <p:cond delay="0"/>
                                  </p:stCondLst>
                                  <p:childTnLst>
                                    <p:set>
                                      <p:cBhvr>
                                        <p:cTn id="21" dur="1" fill="hold">
                                          <p:stCondLst>
                                            <p:cond delay="0"/>
                                          </p:stCondLst>
                                        </p:cTn>
                                        <p:tgtEl>
                                          <p:spTgt spid="104474"/>
                                        </p:tgtEl>
                                        <p:attrNameLst>
                                          <p:attrName>style.visibility</p:attrName>
                                        </p:attrNameLst>
                                      </p:cBhvr>
                                      <p:to>
                                        <p:strVal val="visible"/>
                                      </p:to>
                                    </p:set>
                                    <p:animEffect transition="in" filter="blinds(horizontal)">
                                      <p:cBhvr>
                                        <p:cTn id="22" dur="500"/>
                                        <p:tgtEl>
                                          <p:spTgt spid="104474"/>
                                        </p:tgtEl>
                                      </p:cBhvr>
                                    </p:animEffect>
                                  </p:childTnLst>
                                </p:cTn>
                              </p:par>
                              <p:par>
                                <p:cTn id="23" presetID="3" presetClass="entr" presetSubtype="10" fill="hold" nodeType="withEffect">
                                  <p:stCondLst>
                                    <p:cond delay="0"/>
                                  </p:stCondLst>
                                  <p:childTnLst>
                                    <p:set>
                                      <p:cBhvr>
                                        <p:cTn id="24" dur="1" fill="hold">
                                          <p:stCondLst>
                                            <p:cond delay="0"/>
                                          </p:stCondLst>
                                        </p:cTn>
                                        <p:tgtEl>
                                          <p:spTgt spid="104455"/>
                                        </p:tgtEl>
                                        <p:attrNameLst>
                                          <p:attrName>style.visibility</p:attrName>
                                        </p:attrNameLst>
                                      </p:cBhvr>
                                      <p:to>
                                        <p:strVal val="visible"/>
                                      </p:to>
                                    </p:set>
                                    <p:animEffect transition="in" filter="blinds(horizontal)">
                                      <p:cBhvr>
                                        <p:cTn id="25" dur="500"/>
                                        <p:tgtEl>
                                          <p:spTgt spid="104455"/>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04471"/>
                                        </p:tgtEl>
                                        <p:attrNameLst>
                                          <p:attrName>style.visibility</p:attrName>
                                        </p:attrNameLst>
                                      </p:cBhvr>
                                      <p:to>
                                        <p:strVal val="visible"/>
                                      </p:to>
                                    </p:set>
                                    <p:animEffect transition="in" filter="blinds(horizontal)">
                                      <p:cBhvr>
                                        <p:cTn id="28" dur="500"/>
                                        <p:tgtEl>
                                          <p:spTgt spid="104471"/>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104475"/>
                                        </p:tgtEl>
                                        <p:attrNameLst>
                                          <p:attrName>style.visibility</p:attrName>
                                        </p:attrNameLst>
                                      </p:cBhvr>
                                      <p:to>
                                        <p:strVal val="visible"/>
                                      </p:to>
                                    </p:set>
                                    <p:animEffect transition="in" filter="blinds(horizontal)">
                                      <p:cBhvr>
                                        <p:cTn id="33" dur="500"/>
                                        <p:tgtEl>
                                          <p:spTgt spid="1044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71" grpId="0" bldLvl="0" animBg="1"/>
      <p:bldP spid="104475" grpId="0" bldLvl="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8" name="AutoShape 2"/>
          <p:cNvSpPr/>
          <p:nvPr/>
        </p:nvSpPr>
        <p:spPr>
          <a:xfrm>
            <a:off x="2032000" y="1270000"/>
            <a:ext cx="8312150" cy="1366838"/>
          </a:xfrm>
          <a:prstGeom prst="roundRect">
            <a:avLst>
              <a:gd name="adj" fmla="val 16667"/>
            </a:avLst>
          </a:prstGeom>
          <a:noFill/>
          <a:ln w="28575" cap="flat" cmpd="sng">
            <a:solidFill>
              <a:schemeClr val="accent1"/>
            </a:solidFill>
            <a:prstDash val="solid"/>
            <a:headEnd type="none" w="med" len="med"/>
            <a:tailEnd type="none" w="med" len="med"/>
          </a:ln>
        </p:spPr>
        <p:txBody>
          <a:bodyPr anchor="ctr" anchorCtr="0"/>
          <a:p>
            <a:pPr>
              <a:lnSpc>
                <a:spcPct val="150000"/>
              </a:lnSpc>
              <a:spcBef>
                <a:spcPct val="20000"/>
              </a:spcBef>
              <a:buClr>
                <a:srgbClr val="DDDDDD"/>
              </a:buClr>
              <a:buFont typeface="Wingdings" panose="05000000000000000000" pitchFamily="2" charset="2"/>
            </a:pPr>
            <a:r>
              <a:rPr lang="zh-CN" altLang="en-US" sz="3200" b="1" dirty="0">
                <a:solidFill>
                  <a:srgbClr val="FF0000"/>
                </a:solidFill>
                <a:latin typeface="楷体" panose="02010609060101010101" pitchFamily="49" charset="-122"/>
                <a:ea typeface="楷体" panose="02010609060101010101" pitchFamily="49" charset="-122"/>
              </a:rPr>
              <a:t>②</a:t>
            </a:r>
            <a:r>
              <a:rPr lang="zh-CN" altLang="en-US" sz="3200" b="1" dirty="0">
                <a:solidFill>
                  <a:srgbClr val="000000"/>
                </a:solidFill>
                <a:latin typeface="楷体" panose="02010609060101010101" pitchFamily="49" charset="-122"/>
                <a:ea typeface="楷体" panose="02010609060101010101" pitchFamily="49" charset="-122"/>
              </a:rPr>
              <a:t>凡是不属于当期的收入，即使款项已在当期收到，也不应当作为当期的收入处理。</a:t>
            </a:r>
            <a:endParaRPr lang="zh-CN" altLang="en-US" sz="3200" b="1" dirty="0">
              <a:solidFill>
                <a:srgbClr val="000000"/>
              </a:solidFill>
              <a:latin typeface="楷体" panose="02010609060101010101" pitchFamily="49" charset="-122"/>
              <a:ea typeface="楷体" panose="02010609060101010101" pitchFamily="49" charset="-122"/>
            </a:endParaRPr>
          </a:p>
        </p:txBody>
      </p:sp>
      <p:pic>
        <p:nvPicPr>
          <p:cNvPr id="105475" name="Picture 3"/>
          <p:cNvPicPr>
            <a:picLocks noChangeAspect="1"/>
          </p:cNvPicPr>
          <p:nvPr/>
        </p:nvPicPr>
        <p:blipFill>
          <a:blip r:embed="rId1"/>
          <a:stretch>
            <a:fillRect/>
          </a:stretch>
        </p:blipFill>
        <p:spPr>
          <a:xfrm>
            <a:off x="2351088" y="2852738"/>
            <a:ext cx="7632700" cy="1676400"/>
          </a:xfrm>
          <a:prstGeom prst="rect">
            <a:avLst/>
          </a:prstGeom>
          <a:noFill/>
          <a:ln w="9525">
            <a:noFill/>
          </a:ln>
        </p:spPr>
      </p:pic>
      <p:sp>
        <p:nvSpPr>
          <p:cNvPr id="105476" name="AutoShape 4"/>
          <p:cNvSpPr/>
          <p:nvPr/>
        </p:nvSpPr>
        <p:spPr>
          <a:xfrm>
            <a:off x="1524000" y="4221163"/>
            <a:ext cx="3563938" cy="2016125"/>
          </a:xfrm>
          <a:prstGeom prst="wedgeRoundRectCallout">
            <a:avLst>
              <a:gd name="adj1" fmla="val 23324"/>
              <a:gd name="adj2" fmla="val -84759"/>
              <a:gd name="adj3" fmla="val 16667"/>
            </a:avLst>
          </a:prstGeom>
          <a:solidFill>
            <a:schemeClr val="bg1"/>
          </a:solidFill>
          <a:ln w="19050" cap="flat" cmpd="sng">
            <a:solidFill>
              <a:schemeClr val="accent1"/>
            </a:solidFill>
            <a:prstDash val="solid"/>
            <a:miter/>
            <a:headEnd type="none" w="med" len="med"/>
            <a:tailEnd type="none" w="med" len="med"/>
          </a:ln>
        </p:spPr>
        <p:txBody>
          <a:bodyPr anchor="ctr" anchorCtr="0"/>
          <a:p>
            <a:pPr>
              <a:lnSpc>
                <a:spcPct val="150000"/>
              </a:lnSpc>
            </a:pPr>
            <a:r>
              <a:rPr lang="en-US" altLang="zh-CN" sz="2800" b="1" dirty="0">
                <a:solidFill>
                  <a:srgbClr val="000000"/>
                </a:solidFill>
                <a:latin typeface="仿宋" panose="02010609060101010101" pitchFamily="49" charset="-122"/>
                <a:ea typeface="仿宋" panose="02010609060101010101" pitchFamily="49" charset="-122"/>
              </a:rPr>
              <a:t>3</a:t>
            </a:r>
            <a:r>
              <a:rPr lang="zh-CN" altLang="en-US" sz="2800" b="1" dirty="0">
                <a:solidFill>
                  <a:srgbClr val="000000"/>
                </a:solidFill>
                <a:latin typeface="仿宋" panose="02010609060101010101" pitchFamily="49" charset="-122"/>
                <a:ea typeface="仿宋" panose="02010609060101010101" pitchFamily="49" charset="-122"/>
              </a:rPr>
              <a:t>月</a:t>
            </a:r>
            <a:r>
              <a:rPr lang="en-US" altLang="zh-CN" sz="2800" b="1" dirty="0">
                <a:solidFill>
                  <a:srgbClr val="000000"/>
                </a:solidFill>
                <a:latin typeface="仿宋" panose="02010609060101010101" pitchFamily="49" charset="-122"/>
                <a:ea typeface="仿宋" panose="02010609060101010101" pitchFamily="49" charset="-122"/>
              </a:rPr>
              <a:t>10</a:t>
            </a:r>
            <a:r>
              <a:rPr lang="zh-CN" altLang="en-US" sz="2800" b="1" dirty="0">
                <a:solidFill>
                  <a:srgbClr val="000000"/>
                </a:solidFill>
                <a:latin typeface="仿宋" panose="02010609060101010101" pitchFamily="49" charset="-122"/>
                <a:ea typeface="仿宋" panose="02010609060101010101" pitchFamily="49" charset="-122"/>
              </a:rPr>
              <a:t>日预收款</a:t>
            </a:r>
            <a:r>
              <a:rPr lang="en-US" altLang="zh-CN" sz="2800" b="1" dirty="0">
                <a:solidFill>
                  <a:srgbClr val="000000"/>
                </a:solidFill>
                <a:latin typeface="仿宋" panose="02010609060101010101" pitchFamily="49" charset="-122"/>
                <a:ea typeface="仿宋" panose="02010609060101010101" pitchFamily="49" charset="-122"/>
              </a:rPr>
              <a:t>7020</a:t>
            </a:r>
            <a:endParaRPr lang="zh-CN" altLang="en-US" sz="2800" b="1" dirty="0">
              <a:solidFill>
                <a:srgbClr val="000000"/>
              </a:solidFill>
              <a:latin typeface="仿宋" panose="02010609060101010101" pitchFamily="49" charset="-122"/>
              <a:ea typeface="仿宋" panose="02010609060101010101" pitchFamily="49" charset="-122"/>
            </a:endParaRPr>
          </a:p>
          <a:p>
            <a:pPr>
              <a:lnSpc>
                <a:spcPct val="150000"/>
              </a:lnSpc>
            </a:pPr>
            <a:r>
              <a:rPr lang="zh-CN" altLang="en-US" sz="2800" b="1" dirty="0">
                <a:solidFill>
                  <a:srgbClr val="000000"/>
                </a:solidFill>
                <a:latin typeface="仿宋" panose="02010609060101010101" pitchFamily="49" charset="-122"/>
                <a:ea typeface="仿宋" panose="02010609060101010101" pitchFamily="49" charset="-122"/>
              </a:rPr>
              <a:t>问：此时企业是否实现了收入</a:t>
            </a:r>
            <a:r>
              <a:rPr lang="en-US" altLang="zh-CN" sz="2800" b="1" dirty="0">
                <a:solidFill>
                  <a:srgbClr val="000000"/>
                </a:solidFill>
                <a:latin typeface="仿宋" panose="02010609060101010101" pitchFamily="49" charset="-122"/>
                <a:ea typeface="仿宋" panose="02010609060101010101" pitchFamily="49" charset="-122"/>
              </a:rPr>
              <a:t>?</a:t>
            </a:r>
            <a:endParaRPr lang="zh-CN" altLang="en-US" sz="2800" b="1" dirty="0">
              <a:solidFill>
                <a:srgbClr val="000000"/>
              </a:solidFill>
              <a:latin typeface="仿宋" panose="02010609060101010101" pitchFamily="49" charset="-122"/>
              <a:ea typeface="仿宋" panose="02010609060101010101" pitchFamily="49" charset="-122"/>
            </a:endParaRPr>
          </a:p>
        </p:txBody>
      </p:sp>
      <p:sp>
        <p:nvSpPr>
          <p:cNvPr id="45061" name="Rectangle 5"/>
          <p:cNvSpPr/>
          <p:nvPr/>
        </p:nvSpPr>
        <p:spPr>
          <a:xfrm>
            <a:off x="2971800" y="416243"/>
            <a:ext cx="7439025" cy="583565"/>
          </a:xfrm>
          <a:prstGeom prst="rect">
            <a:avLst/>
          </a:prstGeom>
          <a:noFill/>
          <a:ln w="9525">
            <a:noFill/>
          </a:ln>
        </p:spPr>
        <p:txBody>
          <a:bodyPr anchor="ctr" anchorCtr="0">
            <a:spAutoFit/>
          </a:bodyPr>
          <a:p>
            <a:pPr eaLnBrk="0" hangingPunct="0"/>
            <a:r>
              <a:rPr lang="zh-CN" altLang="en-US" sz="3200" b="1" dirty="0">
                <a:latin typeface="黑体" panose="02010609060101010101" pitchFamily="49" charset="-122"/>
                <a:ea typeface="黑体" panose="02010609060101010101" pitchFamily="49" charset="-122"/>
              </a:rPr>
              <a:t>权责发生制</a:t>
            </a:r>
            <a:r>
              <a:rPr lang="en-US" altLang="zh-CN" sz="3200" b="1" dirty="0">
                <a:latin typeface="黑体" panose="02010609060101010101" pitchFamily="49" charset="-122"/>
                <a:ea typeface="黑体" panose="02010609060101010101" pitchFamily="49" charset="-122"/>
              </a:rPr>
              <a:t>——</a:t>
            </a:r>
            <a:r>
              <a:rPr lang="zh-CN" altLang="en-US" sz="3200" b="1" dirty="0">
                <a:solidFill>
                  <a:srgbClr val="FF0000"/>
                </a:solidFill>
                <a:latin typeface="黑体" panose="02010609060101010101" pitchFamily="49" charset="-122"/>
                <a:ea typeface="黑体" panose="02010609060101010101" pitchFamily="49" charset="-122"/>
              </a:rPr>
              <a:t>收入的确认</a:t>
            </a:r>
            <a:r>
              <a:rPr lang="en-US" altLang="zh-CN" sz="3200" b="1" dirty="0">
                <a:solidFill>
                  <a:srgbClr val="FF0000"/>
                </a:solidFill>
                <a:latin typeface="黑体" panose="02010609060101010101" pitchFamily="49" charset="-122"/>
                <a:ea typeface="黑体" panose="02010609060101010101" pitchFamily="49" charset="-122"/>
              </a:rPr>
              <a:t>-②</a:t>
            </a:r>
            <a:endParaRPr lang="en-US" altLang="zh-CN" sz="3200" b="1" dirty="0">
              <a:solidFill>
                <a:srgbClr val="FF0000"/>
              </a:solidFill>
              <a:latin typeface="黑体" panose="02010609060101010101" pitchFamily="49" charset="-122"/>
              <a:ea typeface="黑体" panose="02010609060101010101" pitchFamily="49" charset="-122"/>
            </a:endParaRPr>
          </a:p>
        </p:txBody>
      </p:sp>
      <p:sp>
        <p:nvSpPr>
          <p:cNvPr id="105479" name="AutoShape 7"/>
          <p:cNvSpPr/>
          <p:nvPr/>
        </p:nvSpPr>
        <p:spPr>
          <a:xfrm>
            <a:off x="5087938" y="4535488"/>
            <a:ext cx="5437187" cy="1846262"/>
          </a:xfrm>
          <a:prstGeom prst="wedgeRoundRectCallout">
            <a:avLst>
              <a:gd name="adj1" fmla="val -40597"/>
              <a:gd name="adj2" fmla="val -65296"/>
              <a:gd name="adj3" fmla="val 16667"/>
            </a:avLst>
          </a:prstGeom>
          <a:solidFill>
            <a:schemeClr val="bg1"/>
          </a:solidFill>
          <a:ln w="28575" cap="flat" cmpd="sng">
            <a:solidFill>
              <a:schemeClr val="folHlink"/>
            </a:solidFill>
            <a:prstDash val="solid"/>
            <a:miter/>
            <a:headEnd type="none" w="med" len="med"/>
            <a:tailEnd type="none" w="med" len="med"/>
          </a:ln>
        </p:spPr>
        <p:txBody>
          <a:bodyPr anchor="ctr" anchorCtr="0"/>
          <a:p>
            <a:pPr>
              <a:lnSpc>
                <a:spcPct val="150000"/>
              </a:lnSpc>
              <a:buClr>
                <a:srgbClr val="0000FF"/>
              </a:buClr>
              <a:buFont typeface="Wingdings" panose="05000000000000000000" pitchFamily="2" charset="2"/>
              <a:buChar char="p"/>
            </a:pPr>
            <a:r>
              <a:rPr lang="zh-CN" altLang="en-US" sz="2600" b="1" dirty="0">
                <a:solidFill>
                  <a:srgbClr val="000000"/>
                </a:solidFill>
                <a:latin typeface="楷体" panose="02010609060101010101" pitchFamily="49" charset="-122"/>
                <a:ea typeface="楷体" panose="02010609060101010101" pitchFamily="49" charset="-122"/>
              </a:rPr>
              <a:t>预收款不确认为收入，而是负债。</a:t>
            </a:r>
            <a:endParaRPr lang="en-US" altLang="zh-CN" sz="2600" b="1" dirty="0">
              <a:solidFill>
                <a:srgbClr val="000000"/>
              </a:solidFill>
              <a:latin typeface="楷体" panose="02010609060101010101" pitchFamily="49" charset="-122"/>
              <a:ea typeface="楷体" panose="02010609060101010101" pitchFamily="49" charset="-122"/>
            </a:endParaRPr>
          </a:p>
          <a:p>
            <a:pPr>
              <a:lnSpc>
                <a:spcPct val="150000"/>
              </a:lnSpc>
              <a:buClr>
                <a:srgbClr val="0000FF"/>
              </a:buClr>
              <a:buFont typeface="Wingdings" panose="05000000000000000000" pitchFamily="2" charset="2"/>
              <a:buChar char="p"/>
            </a:pPr>
            <a:r>
              <a:rPr lang="zh-CN" altLang="en-US" sz="2600" b="1" dirty="0">
                <a:solidFill>
                  <a:srgbClr val="000000"/>
                </a:solidFill>
                <a:latin typeface="楷体" panose="02010609060101010101" pitchFamily="49" charset="-122"/>
                <a:ea typeface="楷体" panose="02010609060101010101" pitchFamily="49" charset="-122"/>
              </a:rPr>
              <a:t>实际提供产品时，确认为提供产品期间（</a:t>
            </a:r>
            <a:r>
              <a:rPr lang="en-US" altLang="zh-CN" sz="2600" b="1" dirty="0">
                <a:solidFill>
                  <a:srgbClr val="000000"/>
                </a:solidFill>
                <a:latin typeface="楷体" panose="02010609060101010101" pitchFamily="49" charset="-122"/>
                <a:ea typeface="楷体" panose="02010609060101010101" pitchFamily="49" charset="-122"/>
              </a:rPr>
              <a:t>4</a:t>
            </a:r>
            <a:r>
              <a:rPr lang="zh-CN" altLang="en-US" sz="2600" b="1" dirty="0">
                <a:solidFill>
                  <a:srgbClr val="000000"/>
                </a:solidFill>
                <a:latin typeface="楷体" panose="02010609060101010101" pitchFamily="49" charset="-122"/>
                <a:ea typeface="楷体" panose="02010609060101010101" pitchFamily="49" charset="-122"/>
              </a:rPr>
              <a:t>、</a:t>
            </a:r>
            <a:r>
              <a:rPr lang="en-US" altLang="zh-CN" sz="2600" b="1" dirty="0">
                <a:solidFill>
                  <a:srgbClr val="000000"/>
                </a:solidFill>
                <a:latin typeface="楷体" panose="02010609060101010101" pitchFamily="49" charset="-122"/>
                <a:ea typeface="楷体" panose="02010609060101010101" pitchFamily="49" charset="-122"/>
              </a:rPr>
              <a:t>5</a:t>
            </a:r>
            <a:r>
              <a:rPr lang="zh-CN" altLang="en-US" sz="2600" b="1" dirty="0">
                <a:solidFill>
                  <a:srgbClr val="000000"/>
                </a:solidFill>
                <a:latin typeface="楷体" panose="02010609060101010101" pitchFamily="49" charset="-122"/>
                <a:ea typeface="楷体" panose="02010609060101010101" pitchFamily="49" charset="-122"/>
              </a:rPr>
              <a:t>、</a:t>
            </a:r>
            <a:r>
              <a:rPr lang="en-US" altLang="zh-CN" sz="2600" b="1" dirty="0">
                <a:solidFill>
                  <a:srgbClr val="000000"/>
                </a:solidFill>
                <a:latin typeface="楷体" panose="02010609060101010101" pitchFamily="49" charset="-122"/>
                <a:ea typeface="楷体" panose="02010609060101010101" pitchFamily="49" charset="-122"/>
              </a:rPr>
              <a:t>6</a:t>
            </a:r>
            <a:r>
              <a:rPr lang="zh-CN" altLang="en-US" sz="2600" b="1" dirty="0">
                <a:solidFill>
                  <a:srgbClr val="000000"/>
                </a:solidFill>
                <a:latin typeface="楷体" panose="02010609060101010101" pitchFamily="49" charset="-122"/>
                <a:ea typeface="楷体" panose="02010609060101010101" pitchFamily="49" charset="-122"/>
              </a:rPr>
              <a:t>月）的收入。</a:t>
            </a:r>
            <a:endParaRPr lang="zh-CN" altLang="en-US" sz="2600" b="1" dirty="0">
              <a:solidFill>
                <a:srgbClr val="000000"/>
              </a:solidFill>
              <a:latin typeface="楷体" panose="02010609060101010101" pitchFamily="49" charset="-122"/>
              <a:ea typeface="楷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5475"/>
                                        </p:tgtEl>
                                        <p:attrNameLst>
                                          <p:attrName>style.visibility</p:attrName>
                                        </p:attrNameLst>
                                      </p:cBhvr>
                                      <p:to>
                                        <p:strVal val="visible"/>
                                      </p:to>
                                    </p:set>
                                    <p:animEffect transition="in" filter="blinds(horizontal)">
                                      <p:cBhvr>
                                        <p:cTn id="7" dur="500"/>
                                        <p:tgtEl>
                                          <p:spTgt spid="105475"/>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05476"/>
                                        </p:tgtEl>
                                        <p:attrNameLst>
                                          <p:attrName>style.visibility</p:attrName>
                                        </p:attrNameLst>
                                      </p:cBhvr>
                                      <p:to>
                                        <p:strVal val="visible"/>
                                      </p:to>
                                    </p:set>
                                    <p:animEffect transition="in" filter="blinds(horizontal)">
                                      <p:cBhvr>
                                        <p:cTn id="11" dur="500"/>
                                        <p:tgtEl>
                                          <p:spTgt spid="105476"/>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105479"/>
                                        </p:tgtEl>
                                        <p:attrNameLst>
                                          <p:attrName>style.visibility</p:attrName>
                                        </p:attrNameLst>
                                      </p:cBhvr>
                                      <p:to>
                                        <p:strVal val="visible"/>
                                      </p:to>
                                    </p:set>
                                    <p:animEffect transition="in" filter="blinds(horizontal)">
                                      <p:cBhvr>
                                        <p:cTn id="16" dur="500"/>
                                        <p:tgtEl>
                                          <p:spTgt spid="105479"/>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05479">
                                            <p:txEl>
                                              <p:charRg st="0" end="16"/>
                                            </p:txEl>
                                          </p:spTgt>
                                        </p:tgtEl>
                                        <p:attrNameLst>
                                          <p:attrName>style.visibility</p:attrName>
                                        </p:attrNameLst>
                                      </p:cBhvr>
                                      <p:to>
                                        <p:strVal val="visible"/>
                                      </p:to>
                                    </p:set>
                                    <p:animEffect transition="in" filter="blinds(horizontal)">
                                      <p:cBhvr>
                                        <p:cTn id="19" dur="500"/>
                                        <p:tgtEl>
                                          <p:spTgt spid="105479">
                                            <p:txEl>
                                              <p:charRg st="0" end="16"/>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05479">
                                            <p:txEl>
                                              <p:charRg st="16" end="46"/>
                                            </p:txEl>
                                          </p:spTgt>
                                        </p:tgtEl>
                                        <p:attrNameLst>
                                          <p:attrName>style.visibility</p:attrName>
                                        </p:attrNameLst>
                                      </p:cBhvr>
                                      <p:to>
                                        <p:strVal val="visible"/>
                                      </p:to>
                                    </p:set>
                                    <p:animEffect transition="in" filter="blinds(horizontal)">
                                      <p:cBhvr>
                                        <p:cTn id="22" dur="500"/>
                                        <p:tgtEl>
                                          <p:spTgt spid="105479">
                                            <p:txEl>
                                              <p:charRg st="16" end="4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6" grpId="0" bldLvl="0" animBg="1"/>
      <p:bldP spid="105479" grpId="0" animBg="1" build="allAtOnce"/>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Rectangle 2"/>
          <p:cNvSpPr>
            <a:spLocks noGrp="1" noChangeArrowheads="1"/>
          </p:cNvSpPr>
          <p:nvPr>
            <p:ph type="title"/>
          </p:nvPr>
        </p:nvSpPr>
        <p:spPr>
          <a:xfrm>
            <a:off x="2325688" y="362268"/>
            <a:ext cx="7543800" cy="583565"/>
          </a:xfrm>
        </p:spPr>
        <p:txBody>
          <a:bodyPr vert="horz" wrap="square" lIns="91440" tIns="45720" rIns="91440" bIns="45720" numCol="1" anchor="ctr" anchorCtr="0" compatLnSpc="1">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权责</a:t>
            </a:r>
            <a:r>
              <a:rPr kumimoji="0" lang="zh-CN" altLang="en-US"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发生</a:t>
            </a:r>
            <a:r>
              <a:rPr kumimoji="0" lang="zh-CN" altLang="en-US" sz="32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制</a:t>
            </a:r>
            <a:r>
              <a:rPr kumimoji="0" lang="en-US" altLang="zh-CN" sz="32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黑体" panose="02010609060101010101" pitchFamily="49" charset="-122"/>
              </a:rPr>
              <a:t>——</a:t>
            </a:r>
            <a:r>
              <a:rPr kumimoji="0" lang="zh-CN" altLang="en-US" sz="3200" b="1" i="0" u="none" strike="noStrike" kern="120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rPr>
              <a:t>费用</a:t>
            </a:r>
            <a:r>
              <a:rPr kumimoji="0" lang="zh-CN" altLang="en-US" sz="32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rPr>
              <a:t>的确认</a:t>
            </a:r>
            <a:r>
              <a:rPr kumimoji="0" lang="en-US" altLang="zh-CN" sz="32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rPr>
              <a:t>-①</a:t>
            </a:r>
            <a:endParaRPr kumimoji="0" lang="en-US" altLang="zh-CN" sz="32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黑体" panose="02010609060101010101" pitchFamily="49" charset="-122"/>
            </a:endParaRPr>
          </a:p>
        </p:txBody>
      </p:sp>
      <p:sp>
        <p:nvSpPr>
          <p:cNvPr id="46083" name="AutoShape 3"/>
          <p:cNvSpPr/>
          <p:nvPr/>
        </p:nvSpPr>
        <p:spPr>
          <a:xfrm>
            <a:off x="2063750" y="1285875"/>
            <a:ext cx="8064500" cy="1279525"/>
          </a:xfrm>
          <a:prstGeom prst="roundRect">
            <a:avLst>
              <a:gd name="adj" fmla="val 16667"/>
            </a:avLst>
          </a:prstGeom>
          <a:noFill/>
          <a:ln w="28575" cap="flat" cmpd="sng">
            <a:solidFill>
              <a:schemeClr val="accent1"/>
            </a:solidFill>
            <a:prstDash val="solid"/>
            <a:headEnd type="none" w="med" len="med"/>
            <a:tailEnd type="none" w="med" len="med"/>
          </a:ln>
        </p:spPr>
        <p:txBody>
          <a:bodyPr anchor="ctr" anchorCtr="0"/>
          <a:p>
            <a:pPr>
              <a:lnSpc>
                <a:spcPct val="150000"/>
              </a:lnSpc>
              <a:spcBef>
                <a:spcPct val="20000"/>
              </a:spcBef>
              <a:buClr>
                <a:srgbClr val="DDDDDD"/>
              </a:buClr>
              <a:buFont typeface="Wingdings" panose="05000000000000000000" pitchFamily="2" charset="2"/>
            </a:pPr>
            <a:r>
              <a:rPr lang="zh-CN" altLang="en-US" sz="3200" b="1" dirty="0">
                <a:solidFill>
                  <a:srgbClr val="FF5050"/>
                </a:solidFill>
                <a:latin typeface="楷体" panose="02010609060101010101" pitchFamily="49" charset="-122"/>
                <a:ea typeface="楷体" panose="02010609060101010101" pitchFamily="49" charset="-122"/>
              </a:rPr>
              <a:t>①</a:t>
            </a:r>
            <a:r>
              <a:rPr lang="zh-CN" altLang="en-US" sz="3200" b="1" dirty="0">
                <a:solidFill>
                  <a:srgbClr val="000000"/>
                </a:solidFill>
                <a:latin typeface="楷体" panose="02010609060101010101" pitchFamily="49" charset="-122"/>
                <a:ea typeface="楷体" panose="02010609060101010101" pitchFamily="49" charset="-122"/>
              </a:rPr>
              <a:t>凡当期</a:t>
            </a:r>
            <a:r>
              <a:rPr lang="zh-CN" altLang="en-US" sz="3200" b="1" dirty="0">
                <a:solidFill>
                  <a:srgbClr val="0000FF"/>
                </a:solidFill>
                <a:latin typeface="楷体" panose="02010609060101010101" pitchFamily="49" charset="-122"/>
                <a:ea typeface="楷体" panose="02010609060101010101" pitchFamily="49" charset="-122"/>
              </a:rPr>
              <a:t>已发生或应当负担</a:t>
            </a:r>
            <a:r>
              <a:rPr lang="zh-CN" altLang="en-US" sz="3200" b="1" dirty="0">
                <a:solidFill>
                  <a:srgbClr val="000000"/>
                </a:solidFill>
                <a:latin typeface="楷体" panose="02010609060101010101" pitchFamily="49" charset="-122"/>
                <a:ea typeface="楷体" panose="02010609060101010101" pitchFamily="49" charset="-122"/>
              </a:rPr>
              <a:t>的费用，不论款项是否支付，都应作为当期的费用处理。</a:t>
            </a:r>
            <a:endParaRPr lang="zh-CN" altLang="en-US" sz="3200" b="1" dirty="0">
              <a:solidFill>
                <a:srgbClr val="000000"/>
              </a:solidFill>
              <a:latin typeface="楷体" panose="02010609060101010101" pitchFamily="49" charset="-122"/>
              <a:ea typeface="楷体" panose="02010609060101010101" pitchFamily="49" charset="-122"/>
            </a:endParaRPr>
          </a:p>
        </p:txBody>
      </p:sp>
      <p:pic>
        <p:nvPicPr>
          <p:cNvPr id="106500" name="Picture 4"/>
          <p:cNvPicPr>
            <a:picLocks noChangeAspect="1"/>
          </p:cNvPicPr>
          <p:nvPr/>
        </p:nvPicPr>
        <p:blipFill>
          <a:blip r:embed="rId1"/>
          <a:stretch>
            <a:fillRect/>
          </a:stretch>
        </p:blipFill>
        <p:spPr>
          <a:xfrm>
            <a:off x="2424113" y="2781300"/>
            <a:ext cx="7559675" cy="1543050"/>
          </a:xfrm>
          <a:prstGeom prst="rect">
            <a:avLst/>
          </a:prstGeom>
          <a:noFill/>
          <a:ln w="9525">
            <a:noFill/>
          </a:ln>
        </p:spPr>
      </p:pic>
      <p:sp>
        <p:nvSpPr>
          <p:cNvPr id="106501" name="AutoShape 5"/>
          <p:cNvSpPr>
            <a:spLocks noChangeArrowheads="1"/>
          </p:cNvSpPr>
          <p:nvPr/>
        </p:nvSpPr>
        <p:spPr bwMode="auto">
          <a:xfrm>
            <a:off x="5880100" y="4652963"/>
            <a:ext cx="4533900" cy="1487488"/>
          </a:xfrm>
          <a:prstGeom prst="wedgeRoundRectCallout">
            <a:avLst>
              <a:gd name="adj1" fmla="val -18791"/>
              <a:gd name="adj2" fmla="val -127040"/>
              <a:gd name="adj3" fmla="val 16667"/>
            </a:avLst>
          </a:prstGeom>
        </p:spPr>
        <p:style>
          <a:lnRef idx="2">
            <a:schemeClr val="accent6"/>
          </a:lnRef>
          <a:fillRef idx="1">
            <a:schemeClr val="lt1"/>
          </a:fillRef>
          <a:effectRef idx="0">
            <a:schemeClr val="accent6"/>
          </a:effectRef>
          <a:fontRef idx="minor">
            <a:schemeClr val="dk1"/>
          </a:fontRef>
        </p:style>
        <p:txBody>
          <a:bodyPr anchor="ctr"/>
          <a:lstStyle/>
          <a:p>
            <a:pPr marL="0" marR="0" lvl="0" indent="0" algn="l" defTabSz="914400" rtl="0" eaLnBrk="1" fontAlgn="base" latinLnBrk="0" hangingPunct="1">
              <a:lnSpc>
                <a:spcPct val="150000"/>
              </a:lnSpc>
              <a:spcBef>
                <a:spcPct val="0"/>
              </a:spcBef>
              <a:spcAft>
                <a:spcPct val="0"/>
              </a:spcAft>
              <a:buClr>
                <a:srgbClr val="DDDDDD"/>
              </a:buClr>
              <a:buSzTx/>
              <a:buFontTx/>
              <a:buNone/>
              <a:defRPr/>
            </a:pPr>
            <a:r>
              <a:rPr kumimoji="0" lang="zh-CN" altLang="en-US" sz="24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虽然利息在</a:t>
            </a:r>
            <a:r>
              <a:rPr kumimoji="0" lang="en-US" altLang="zh-CN" sz="24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9</a:t>
            </a:r>
            <a:r>
              <a:rPr kumimoji="0" lang="zh-CN" altLang="en-US" sz="24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月</a:t>
            </a:r>
            <a:r>
              <a:rPr kumimoji="0" lang="en-US" altLang="zh-CN" sz="24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2</a:t>
            </a:r>
            <a:r>
              <a:rPr kumimoji="0" lang="zh-CN" altLang="en-US" sz="24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日支付，但是受益期是3</a:t>
            </a:r>
            <a:r>
              <a:rPr kumimoji="0" lang="en-US" altLang="zh-CN" sz="24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-8</a:t>
            </a:r>
            <a:r>
              <a:rPr kumimoji="0" lang="zh-CN" altLang="en-US" sz="24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月，应当在此期间每月确认</a:t>
            </a:r>
            <a:r>
              <a:rPr kumimoji="0" lang="en-US" altLang="zh-CN" sz="24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500</a:t>
            </a:r>
            <a:r>
              <a:rPr kumimoji="0" lang="zh-CN" altLang="en-US" sz="24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的利息费用。</a:t>
            </a:r>
            <a:endParaRPr kumimoji="0" lang="zh-CN" altLang="en-US" sz="2400" b="1" i="0" u="none" strike="noStrike" kern="120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endParaRPr>
          </a:p>
        </p:txBody>
      </p:sp>
      <p:sp>
        <p:nvSpPr>
          <p:cNvPr id="106502" name="Rectangle 6"/>
          <p:cNvSpPr/>
          <p:nvPr/>
        </p:nvSpPr>
        <p:spPr>
          <a:xfrm>
            <a:off x="3863975" y="3676651"/>
            <a:ext cx="3455988" cy="368300"/>
          </a:xfrm>
          <a:prstGeom prst="rect">
            <a:avLst/>
          </a:prstGeom>
          <a:solidFill>
            <a:srgbClr val="FFFF99"/>
          </a:solidFill>
          <a:ln w="9525">
            <a:noFill/>
          </a:ln>
        </p:spPr>
        <p:txBody>
          <a:bodyPr anchor="ctr" anchorCtr="0">
            <a:spAutoFit/>
          </a:bodyPr>
          <a:p>
            <a:endParaRPr lang="zh-CN" altLang="en-US" dirty="0">
              <a:solidFill>
                <a:srgbClr val="000000"/>
              </a:solidFill>
              <a:latin typeface="Arial" panose="020B0604020202020204" pitchFamily="34" charset="0"/>
            </a:endParaRPr>
          </a:p>
        </p:txBody>
      </p:sp>
      <p:sp>
        <p:nvSpPr>
          <p:cNvPr id="106503" name="AutoShape 7"/>
          <p:cNvSpPr/>
          <p:nvPr/>
        </p:nvSpPr>
        <p:spPr>
          <a:xfrm>
            <a:off x="1524000" y="4005263"/>
            <a:ext cx="4140200" cy="2736850"/>
          </a:xfrm>
          <a:prstGeom prst="wedgeRoundRectCallout">
            <a:avLst>
              <a:gd name="adj1" fmla="val 13806"/>
              <a:gd name="adj2" fmla="val -66486"/>
              <a:gd name="adj3" fmla="val 16667"/>
            </a:avLst>
          </a:prstGeom>
          <a:solidFill>
            <a:srgbClr val="FFFFCC"/>
          </a:solidFill>
          <a:ln w="19050" cap="flat" cmpd="sng">
            <a:solidFill>
              <a:schemeClr val="accent1"/>
            </a:solidFill>
            <a:prstDash val="solid"/>
            <a:miter/>
            <a:headEnd type="none" w="med" len="med"/>
            <a:tailEnd type="none" w="med" len="med"/>
          </a:ln>
        </p:spPr>
        <p:txBody>
          <a:bodyPr anchor="ctr" anchorCtr="0"/>
          <a:p>
            <a:pPr>
              <a:lnSpc>
                <a:spcPct val="150000"/>
              </a:lnSpc>
            </a:pPr>
            <a:r>
              <a:rPr lang="zh-CN" altLang="en-US" sz="2400" b="1" dirty="0">
                <a:solidFill>
                  <a:srgbClr val="000000"/>
                </a:solidFill>
                <a:latin typeface="仿宋" panose="02010609060101010101" pitchFamily="49" charset="-122"/>
                <a:ea typeface="仿宋" panose="02010609060101010101" pitchFamily="49" charset="-122"/>
              </a:rPr>
              <a:t>3月</a:t>
            </a:r>
            <a:r>
              <a:rPr lang="en-US" altLang="zh-CN" sz="2400" b="1" dirty="0">
                <a:solidFill>
                  <a:srgbClr val="000000"/>
                </a:solidFill>
                <a:latin typeface="仿宋" panose="02010609060101010101" pitchFamily="49" charset="-122"/>
                <a:ea typeface="仿宋" panose="02010609060101010101" pitchFamily="49" charset="-122"/>
              </a:rPr>
              <a:t>2</a:t>
            </a:r>
            <a:r>
              <a:rPr lang="zh-CN" altLang="en-US" sz="2400" b="1" dirty="0">
                <a:solidFill>
                  <a:srgbClr val="000000"/>
                </a:solidFill>
                <a:latin typeface="仿宋" panose="02010609060101010101" pitchFamily="49" charset="-122"/>
                <a:ea typeface="仿宋" panose="02010609060101010101" pitchFamily="49" charset="-122"/>
              </a:rPr>
              <a:t>日贷款</a:t>
            </a:r>
            <a:r>
              <a:rPr lang="en-US" altLang="zh-CN" sz="2400" b="1" dirty="0">
                <a:solidFill>
                  <a:srgbClr val="000000"/>
                </a:solidFill>
                <a:latin typeface="仿宋" panose="02010609060101010101" pitchFamily="49" charset="-122"/>
                <a:ea typeface="仿宋" panose="02010609060101010101" pitchFamily="49" charset="-122"/>
              </a:rPr>
              <a:t>100 000</a:t>
            </a:r>
            <a:r>
              <a:rPr lang="zh-CN" altLang="en-US" sz="2400" b="1" dirty="0">
                <a:solidFill>
                  <a:srgbClr val="000000"/>
                </a:solidFill>
                <a:latin typeface="仿宋" panose="02010609060101010101" pitchFamily="49" charset="-122"/>
                <a:ea typeface="仿宋" panose="02010609060101010101" pitchFamily="49" charset="-122"/>
              </a:rPr>
              <a:t>，年利率</a:t>
            </a:r>
            <a:r>
              <a:rPr lang="en-US" altLang="zh-CN" sz="2400" b="1" dirty="0">
                <a:solidFill>
                  <a:srgbClr val="000000"/>
                </a:solidFill>
                <a:latin typeface="仿宋" panose="02010609060101010101" pitchFamily="49" charset="-122"/>
                <a:ea typeface="仿宋" panose="02010609060101010101" pitchFamily="49" charset="-122"/>
              </a:rPr>
              <a:t>6%</a:t>
            </a:r>
            <a:r>
              <a:rPr lang="zh-CN" altLang="en-US" sz="2400" b="1" dirty="0">
                <a:solidFill>
                  <a:srgbClr val="000000"/>
                </a:solidFill>
                <a:latin typeface="仿宋" panose="02010609060101010101" pitchFamily="49" charset="-122"/>
                <a:ea typeface="仿宋" panose="02010609060101010101" pitchFamily="49" charset="-122"/>
              </a:rPr>
              <a:t>，</a:t>
            </a:r>
            <a:r>
              <a:rPr lang="en-US" altLang="zh-CN" sz="2400" b="1" dirty="0">
                <a:solidFill>
                  <a:srgbClr val="000000"/>
                </a:solidFill>
                <a:latin typeface="仿宋" panose="02010609060101010101" pitchFamily="49" charset="-122"/>
                <a:ea typeface="仿宋" panose="02010609060101010101" pitchFamily="49" charset="-122"/>
              </a:rPr>
              <a:t>6</a:t>
            </a:r>
            <a:r>
              <a:rPr lang="zh-CN" altLang="en-US" sz="2400" b="1" dirty="0">
                <a:solidFill>
                  <a:srgbClr val="000000"/>
                </a:solidFill>
                <a:latin typeface="仿宋" panose="02010609060101010101" pitchFamily="49" charset="-122"/>
                <a:ea typeface="仿宋" panose="02010609060101010101" pitchFamily="49" charset="-122"/>
              </a:rPr>
              <a:t>个月后归还借款本金和利息</a:t>
            </a:r>
            <a:r>
              <a:rPr lang="en-US" altLang="zh-CN" sz="2400" b="1" dirty="0">
                <a:solidFill>
                  <a:srgbClr val="000000"/>
                </a:solidFill>
                <a:latin typeface="仿宋" panose="02010609060101010101" pitchFamily="49" charset="-122"/>
                <a:ea typeface="仿宋" panose="02010609060101010101" pitchFamily="49" charset="-122"/>
              </a:rPr>
              <a:t>3000</a:t>
            </a:r>
            <a:r>
              <a:rPr lang="zh-CN" altLang="en-US" sz="2400" b="1" dirty="0">
                <a:solidFill>
                  <a:srgbClr val="000000"/>
                </a:solidFill>
                <a:latin typeface="仿宋" panose="02010609060101010101" pitchFamily="49" charset="-122"/>
                <a:ea typeface="仿宋" panose="02010609060101010101" pitchFamily="49" charset="-122"/>
              </a:rPr>
              <a:t>。</a:t>
            </a:r>
            <a:endParaRPr lang="zh-CN" altLang="en-US" sz="2400" b="1" dirty="0">
              <a:solidFill>
                <a:srgbClr val="000000"/>
              </a:solidFill>
              <a:latin typeface="仿宋" panose="02010609060101010101" pitchFamily="49" charset="-122"/>
              <a:ea typeface="仿宋" panose="02010609060101010101" pitchFamily="49" charset="-122"/>
            </a:endParaRPr>
          </a:p>
          <a:p>
            <a:pPr>
              <a:lnSpc>
                <a:spcPct val="150000"/>
              </a:lnSpc>
            </a:pPr>
            <a:r>
              <a:rPr lang="zh-CN" altLang="en-US" sz="2400" b="1" dirty="0">
                <a:solidFill>
                  <a:srgbClr val="000000"/>
                </a:solidFill>
                <a:latin typeface="仿宋" panose="02010609060101010101" pitchFamily="49" charset="-122"/>
                <a:ea typeface="仿宋" panose="02010609060101010101" pitchFamily="49" charset="-122"/>
              </a:rPr>
              <a:t>问：</a:t>
            </a:r>
            <a:r>
              <a:rPr lang="en-US" altLang="zh-CN" sz="2400" b="1" dirty="0">
                <a:solidFill>
                  <a:srgbClr val="000000"/>
                </a:solidFill>
                <a:latin typeface="仿宋" panose="02010609060101010101" pitchFamily="49" charset="-122"/>
                <a:ea typeface="仿宋" panose="02010609060101010101" pitchFamily="49" charset="-122"/>
              </a:rPr>
              <a:t>3—8</a:t>
            </a:r>
            <a:r>
              <a:rPr lang="zh-CN" altLang="en-US" sz="2400" b="1" dirty="0">
                <a:solidFill>
                  <a:srgbClr val="000000"/>
                </a:solidFill>
                <a:latin typeface="仿宋" panose="02010609060101010101" pitchFamily="49" charset="-122"/>
                <a:ea typeface="仿宋" panose="02010609060101010101" pitchFamily="49" charset="-122"/>
              </a:rPr>
              <a:t>月期间，企业是否有费用发生</a:t>
            </a:r>
            <a:r>
              <a:rPr lang="en-US" altLang="zh-CN" sz="2400" b="1" dirty="0">
                <a:solidFill>
                  <a:srgbClr val="000000"/>
                </a:solidFill>
                <a:latin typeface="仿宋" panose="02010609060101010101" pitchFamily="49" charset="-122"/>
                <a:ea typeface="仿宋" panose="02010609060101010101" pitchFamily="49" charset="-122"/>
              </a:rPr>
              <a:t>?</a:t>
            </a:r>
            <a:endParaRPr lang="zh-CN" altLang="en-US" sz="2400" b="1" dirty="0">
              <a:solidFill>
                <a:srgbClr val="000000"/>
              </a:solidFill>
              <a:latin typeface="仿宋" panose="02010609060101010101" pitchFamily="49" charset="-122"/>
              <a:ea typeface="仿宋"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6500"/>
                                        </p:tgtEl>
                                        <p:attrNameLst>
                                          <p:attrName>style.visibility</p:attrName>
                                        </p:attrNameLst>
                                      </p:cBhvr>
                                      <p:to>
                                        <p:strVal val="visible"/>
                                      </p:to>
                                    </p:set>
                                    <p:animEffect transition="in" filter="blinds(horizontal)">
                                      <p:cBhvr>
                                        <p:cTn id="7" dur="500"/>
                                        <p:tgtEl>
                                          <p:spTgt spid="10650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6502"/>
                                        </p:tgtEl>
                                        <p:attrNameLst>
                                          <p:attrName>style.visibility</p:attrName>
                                        </p:attrNameLst>
                                      </p:cBhvr>
                                      <p:to>
                                        <p:strVal val="visible"/>
                                      </p:to>
                                    </p:set>
                                    <p:animEffect transition="in" filter="blinds(horizontal)">
                                      <p:cBhvr>
                                        <p:cTn id="10" dur="500"/>
                                        <p:tgtEl>
                                          <p:spTgt spid="10650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06503"/>
                                        </p:tgtEl>
                                        <p:attrNameLst>
                                          <p:attrName>style.visibility</p:attrName>
                                        </p:attrNameLst>
                                      </p:cBhvr>
                                      <p:to>
                                        <p:strVal val="visible"/>
                                      </p:to>
                                    </p:set>
                                    <p:animEffect transition="in" filter="blinds(horizontal)">
                                      <p:cBhvr>
                                        <p:cTn id="13" dur="500"/>
                                        <p:tgtEl>
                                          <p:spTgt spid="106503"/>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06503">
                                            <p:txEl>
                                              <p:charRg st="0" end="39"/>
                                            </p:txEl>
                                          </p:spTgt>
                                        </p:tgtEl>
                                        <p:attrNameLst>
                                          <p:attrName>style.visibility</p:attrName>
                                        </p:attrNameLst>
                                      </p:cBhvr>
                                      <p:to>
                                        <p:strVal val="visible"/>
                                      </p:to>
                                    </p:set>
                                    <p:animEffect transition="in" filter="blinds(horizontal)">
                                      <p:cBhvr>
                                        <p:cTn id="16" dur="500"/>
                                        <p:tgtEl>
                                          <p:spTgt spid="106503">
                                            <p:txEl>
                                              <p:charRg st="0" end="39"/>
                                            </p:txEl>
                                          </p:spTgt>
                                        </p:tgtEl>
                                      </p:cBhvr>
                                    </p:animEffect>
                                  </p:childTnLst>
                                </p:cTn>
                              </p:par>
                            </p:childTnLst>
                          </p:cTn>
                        </p:par>
                        <p:par>
                          <p:cTn id="17" fill="hold">
                            <p:stCondLst>
                              <p:cond delay="500"/>
                            </p:stCondLst>
                            <p:childTnLst>
                              <p:par>
                                <p:cTn id="18" presetID="3" presetClass="entr" presetSubtype="10" fill="hold" grpId="0" nodeType="afterEffect">
                                  <p:stCondLst>
                                    <p:cond delay="0"/>
                                  </p:stCondLst>
                                  <p:childTnLst>
                                    <p:set>
                                      <p:cBhvr>
                                        <p:cTn id="19" dur="1" fill="hold">
                                          <p:stCondLst>
                                            <p:cond delay="0"/>
                                          </p:stCondLst>
                                        </p:cTn>
                                        <p:tgtEl>
                                          <p:spTgt spid="106503">
                                            <p:txEl>
                                              <p:charRg st="39" end="59"/>
                                            </p:txEl>
                                          </p:spTgt>
                                        </p:tgtEl>
                                        <p:attrNameLst>
                                          <p:attrName>style.visibility</p:attrName>
                                        </p:attrNameLst>
                                      </p:cBhvr>
                                      <p:to>
                                        <p:strVal val="visible"/>
                                      </p:to>
                                    </p:set>
                                    <p:animEffect transition="in" filter="blinds(horizontal)">
                                      <p:cBhvr>
                                        <p:cTn id="20" dur="500"/>
                                        <p:tgtEl>
                                          <p:spTgt spid="106503">
                                            <p:txEl>
                                              <p:charRg st="39" end="59"/>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xit" presetSubtype="10" fill="hold" grpId="1" nodeType="clickEffect">
                                  <p:stCondLst>
                                    <p:cond delay="0"/>
                                  </p:stCondLst>
                                  <p:childTnLst>
                                    <p:animEffect transition="out" filter="blinds(horizontal)">
                                      <p:cBhvr>
                                        <p:cTn id="24" dur="500"/>
                                        <p:tgtEl>
                                          <p:spTgt spid="106502"/>
                                        </p:tgtEl>
                                      </p:cBhvr>
                                    </p:animEffect>
                                    <p:set>
                                      <p:cBhvr>
                                        <p:cTn id="25" dur="1" fill="hold">
                                          <p:stCondLst>
                                            <p:cond delay="499"/>
                                          </p:stCondLst>
                                        </p:cTn>
                                        <p:tgtEl>
                                          <p:spTgt spid="106502"/>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106501"/>
                                        </p:tgtEl>
                                        <p:attrNameLst>
                                          <p:attrName>style.visibility</p:attrName>
                                        </p:attrNameLst>
                                      </p:cBhvr>
                                      <p:to>
                                        <p:strVal val="visible"/>
                                      </p:to>
                                    </p:set>
                                    <p:animEffect transition="in" filter="blinds(horizontal)">
                                      <p:cBhvr>
                                        <p:cTn id="30" dur="500"/>
                                        <p:tgtEl>
                                          <p:spTgt spid="1065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01" grpId="0" bldLvl="0" animBg="1"/>
      <p:bldP spid="106502" grpId="0" bldLvl="0" animBg="1"/>
      <p:bldP spid="106502" grpId="1" bldLvl="0" animBg="1"/>
      <p:bldP spid="106503" grpId="0" animBg="1" build="allAtOnce"/>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Rectangle 2"/>
          <p:cNvSpPr/>
          <p:nvPr/>
        </p:nvSpPr>
        <p:spPr>
          <a:xfrm>
            <a:off x="2225675" y="333693"/>
            <a:ext cx="7656513" cy="583565"/>
          </a:xfrm>
          <a:prstGeom prst="rect">
            <a:avLst/>
          </a:prstGeom>
          <a:noFill/>
          <a:ln w="9525">
            <a:noFill/>
          </a:ln>
        </p:spPr>
        <p:txBody>
          <a:bodyPr anchor="ctr" anchorCtr="0">
            <a:spAutoFit/>
          </a:bodyPr>
          <a:p>
            <a:pPr algn="ctr" eaLnBrk="0" hangingPunct="0"/>
            <a:r>
              <a:rPr lang="zh-CN" altLang="en-US" sz="3200" b="1" dirty="0">
                <a:latin typeface="黑体" panose="02010609060101010101" pitchFamily="49" charset="-122"/>
                <a:ea typeface="黑体" panose="02010609060101010101" pitchFamily="49" charset="-122"/>
              </a:rPr>
              <a:t>权责发生制</a:t>
            </a:r>
            <a:r>
              <a:rPr lang="en-US" altLang="zh-CN" sz="3200" b="1" dirty="0">
                <a:latin typeface="黑体" panose="02010609060101010101" pitchFamily="49" charset="-122"/>
                <a:ea typeface="黑体" panose="02010609060101010101" pitchFamily="49" charset="-122"/>
              </a:rPr>
              <a:t>——</a:t>
            </a:r>
            <a:r>
              <a:rPr lang="zh-CN" altLang="en-US" sz="3200" b="1" dirty="0">
                <a:solidFill>
                  <a:srgbClr val="FF0000"/>
                </a:solidFill>
                <a:latin typeface="黑体" panose="02010609060101010101" pitchFamily="49" charset="-122"/>
                <a:ea typeface="黑体" panose="02010609060101010101" pitchFamily="49" charset="-122"/>
              </a:rPr>
              <a:t>费用的确认</a:t>
            </a:r>
            <a:r>
              <a:rPr lang="en-US" altLang="zh-CN" sz="3200" b="1" dirty="0">
                <a:solidFill>
                  <a:srgbClr val="FF0000"/>
                </a:solidFill>
                <a:latin typeface="黑体" panose="02010609060101010101" pitchFamily="49" charset="-122"/>
                <a:ea typeface="黑体" panose="02010609060101010101" pitchFamily="49" charset="-122"/>
              </a:rPr>
              <a:t>-②</a:t>
            </a:r>
            <a:endParaRPr lang="en-US" altLang="zh-CN" sz="3200" b="1" dirty="0">
              <a:solidFill>
                <a:srgbClr val="FF0000"/>
              </a:solidFill>
              <a:latin typeface="黑体" panose="02010609060101010101" pitchFamily="49" charset="-122"/>
              <a:ea typeface="黑体" panose="02010609060101010101" pitchFamily="49" charset="-122"/>
            </a:endParaRPr>
          </a:p>
        </p:txBody>
      </p:sp>
      <p:sp>
        <p:nvSpPr>
          <p:cNvPr id="47107" name="AutoShape 3"/>
          <p:cNvSpPr/>
          <p:nvPr/>
        </p:nvSpPr>
        <p:spPr>
          <a:xfrm>
            <a:off x="2135188" y="1285875"/>
            <a:ext cx="7993062" cy="1285875"/>
          </a:xfrm>
          <a:prstGeom prst="roundRect">
            <a:avLst>
              <a:gd name="adj" fmla="val 16667"/>
            </a:avLst>
          </a:prstGeom>
          <a:noFill/>
          <a:ln w="28575" cap="flat" cmpd="sng">
            <a:solidFill>
              <a:schemeClr val="accent1"/>
            </a:solidFill>
            <a:prstDash val="solid"/>
            <a:headEnd type="none" w="med" len="med"/>
            <a:tailEnd type="none" w="med" len="med"/>
          </a:ln>
        </p:spPr>
        <p:txBody>
          <a:bodyPr anchor="ctr" anchorCtr="0"/>
          <a:p>
            <a:pPr>
              <a:lnSpc>
                <a:spcPct val="150000"/>
              </a:lnSpc>
              <a:spcBef>
                <a:spcPct val="20000"/>
              </a:spcBef>
              <a:buClr>
                <a:srgbClr val="DDDDDD"/>
              </a:buClr>
              <a:buFont typeface="Wingdings" panose="05000000000000000000" pitchFamily="2" charset="2"/>
            </a:pPr>
            <a:r>
              <a:rPr lang="zh-CN" altLang="en-US" sz="3200" b="1" dirty="0">
                <a:solidFill>
                  <a:srgbClr val="FF0000"/>
                </a:solidFill>
                <a:latin typeface="楷体" panose="02010609060101010101" pitchFamily="49" charset="-122"/>
                <a:ea typeface="楷体" panose="02010609060101010101" pitchFamily="49" charset="-122"/>
              </a:rPr>
              <a:t>②</a:t>
            </a:r>
            <a:r>
              <a:rPr lang="zh-CN" altLang="en-US" sz="3200" b="1" dirty="0">
                <a:solidFill>
                  <a:srgbClr val="000000"/>
                </a:solidFill>
                <a:latin typeface="楷体" panose="02010609060101010101" pitchFamily="49" charset="-122"/>
                <a:ea typeface="楷体" panose="02010609060101010101" pitchFamily="49" charset="-122"/>
              </a:rPr>
              <a:t>凡是不属于当期的费用，即使款项已在当期支付，也不应当作为当期的费用处理。</a:t>
            </a:r>
            <a:endParaRPr lang="zh-CN" altLang="en-US" sz="3200" b="1" dirty="0">
              <a:solidFill>
                <a:srgbClr val="000000"/>
              </a:solidFill>
              <a:latin typeface="楷体" panose="02010609060101010101" pitchFamily="49" charset="-122"/>
              <a:ea typeface="楷体" panose="02010609060101010101" pitchFamily="49" charset="-122"/>
            </a:endParaRPr>
          </a:p>
        </p:txBody>
      </p:sp>
      <p:sp>
        <p:nvSpPr>
          <p:cNvPr id="107524" name="Line 4"/>
          <p:cNvSpPr>
            <a:spLocks noChangeShapeType="1"/>
          </p:cNvSpPr>
          <p:nvPr/>
        </p:nvSpPr>
        <p:spPr bwMode="auto">
          <a:xfrm flipV="1">
            <a:off x="2568575" y="2924175"/>
            <a:ext cx="6697663" cy="14288"/>
          </a:xfrm>
          <a:prstGeom prst="line">
            <a:avLst/>
          </a:prstGeom>
          <a:noFill/>
          <a:ln w="38100">
            <a:solidFill>
              <a:schemeClr val="tx1"/>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pic>
        <p:nvPicPr>
          <p:cNvPr id="107525" name="Picture 5" descr="Scrap_Icons_014"/>
          <p:cNvPicPr>
            <a:picLocks noChangeAspect="1"/>
          </p:cNvPicPr>
          <p:nvPr/>
        </p:nvPicPr>
        <p:blipFill>
          <a:blip r:embed="rId1"/>
          <a:stretch>
            <a:fillRect/>
          </a:stretch>
        </p:blipFill>
        <p:spPr>
          <a:xfrm>
            <a:off x="5159375" y="2852738"/>
            <a:ext cx="184150" cy="184150"/>
          </a:xfrm>
          <a:prstGeom prst="rect">
            <a:avLst/>
          </a:prstGeom>
          <a:noFill/>
          <a:ln w="9525">
            <a:noFill/>
          </a:ln>
        </p:spPr>
      </p:pic>
      <p:graphicFrame>
        <p:nvGraphicFramePr>
          <p:cNvPr id="107526" name="Group 6"/>
          <p:cNvGraphicFramePr>
            <a:graphicFrameLocks noGrp="1"/>
          </p:cNvGraphicFramePr>
          <p:nvPr/>
        </p:nvGraphicFramePr>
        <p:xfrm>
          <a:off x="2784475" y="3070225"/>
          <a:ext cx="6696075" cy="365760"/>
        </p:xfrm>
        <a:graphic>
          <a:graphicData uri="http://schemas.openxmlformats.org/drawingml/2006/table">
            <a:tbl>
              <a:tblPr/>
              <a:tblGrid>
                <a:gridCol w="1684655"/>
                <a:gridCol w="1671320"/>
                <a:gridCol w="1668780"/>
                <a:gridCol w="1671320"/>
              </a:tblGrid>
              <a:tr h="36576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2024</a:t>
                      </a: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年</a:t>
                      </a:r>
                      <a:r>
                        <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12</a:t>
                      </a: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月</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T="45404" marB="45404" anchor="ctr" horzOverflow="overflow">
                    <a:lnL cap="flat">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2025</a:t>
                      </a: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年</a:t>
                      </a:r>
                      <a:r>
                        <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1</a:t>
                      </a: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月</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T="45404" marB="45404" anchor="ctr" horzOverflow="overflow">
                    <a:lnL>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2025</a:t>
                      </a: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年</a:t>
                      </a:r>
                      <a:r>
                        <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2</a:t>
                      </a: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月</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T="45404" marB="45404" anchor="ctr" horzOverflow="overflow">
                    <a:lnL>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2025</a:t>
                      </a: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年</a:t>
                      </a:r>
                      <a:r>
                        <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3</a:t>
                      </a: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月</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T="45404" marB="45404" anchor="ctr" horzOverflow="overflow">
                    <a:lnL>
                      <a:noFill/>
                    </a:lnL>
                    <a:lnR cap="flat">
                      <a:noFill/>
                    </a:lnR>
                    <a:lnT cap="flat">
                      <a:noFill/>
                    </a:lnT>
                    <a:lnB cap="flat">
                      <a:noFill/>
                    </a:lnB>
                    <a:lnTlToBr>
                      <a:noFill/>
                    </a:lnTlToBr>
                    <a:lnBlToTr>
                      <a:noFill/>
                    </a:lnBlToTr>
                    <a:noFill/>
                  </a:tcPr>
                </a:tc>
              </a:tr>
            </a:tbl>
          </a:graphicData>
        </a:graphic>
      </p:graphicFrame>
      <p:pic>
        <p:nvPicPr>
          <p:cNvPr id="107541" name="Picture 21" descr="Scrap_Icons_015"/>
          <p:cNvPicPr>
            <a:picLocks noChangeAspect="1"/>
          </p:cNvPicPr>
          <p:nvPr/>
        </p:nvPicPr>
        <p:blipFill>
          <a:blip r:embed="rId2"/>
          <a:stretch>
            <a:fillRect/>
          </a:stretch>
        </p:blipFill>
        <p:spPr>
          <a:xfrm>
            <a:off x="3446463" y="2827338"/>
            <a:ext cx="182562" cy="182562"/>
          </a:xfrm>
          <a:prstGeom prst="rect">
            <a:avLst/>
          </a:prstGeom>
          <a:noFill/>
          <a:ln w="9525">
            <a:noFill/>
          </a:ln>
        </p:spPr>
      </p:pic>
      <p:sp>
        <p:nvSpPr>
          <p:cNvPr id="107542" name="AutoShape 22"/>
          <p:cNvSpPr/>
          <p:nvPr/>
        </p:nvSpPr>
        <p:spPr>
          <a:xfrm>
            <a:off x="1666875" y="3500438"/>
            <a:ext cx="2428875" cy="2643187"/>
          </a:xfrm>
          <a:prstGeom prst="accentBorderCallout2">
            <a:avLst>
              <a:gd name="adj1" fmla="val 7213"/>
              <a:gd name="adj2" fmla="val 103778"/>
              <a:gd name="adj3" fmla="val 7213"/>
              <a:gd name="adj4" fmla="val 117009"/>
              <a:gd name="adj5" fmla="val -18361"/>
              <a:gd name="adj6" fmla="val 119134"/>
            </a:avLst>
          </a:prstGeom>
          <a:noFill/>
          <a:ln w="22225" cap="flat" cmpd="sng">
            <a:solidFill>
              <a:schemeClr val="accent1"/>
            </a:solidFill>
            <a:prstDash val="solid"/>
            <a:miter/>
            <a:headEnd type="none" w="med" len="med"/>
            <a:tailEnd type="none" w="med" len="med"/>
          </a:ln>
        </p:spPr>
        <p:txBody>
          <a:bodyPr anchor="ctr" anchorCtr="0"/>
          <a:p>
            <a:pPr>
              <a:lnSpc>
                <a:spcPct val="150000"/>
              </a:lnSpc>
            </a:pPr>
            <a:r>
              <a:rPr lang="en-US" altLang="zh-CN" sz="2400" b="1" dirty="0">
                <a:solidFill>
                  <a:srgbClr val="000000"/>
                </a:solidFill>
                <a:latin typeface="楷体" panose="02010609060101010101" pitchFamily="49" charset="-122"/>
                <a:ea typeface="楷体" panose="02010609060101010101" pitchFamily="49" charset="-122"/>
              </a:rPr>
              <a:t>2024</a:t>
            </a:r>
            <a:r>
              <a:rPr lang="zh-CN" altLang="en-US" sz="2400" b="1" dirty="0">
                <a:solidFill>
                  <a:srgbClr val="000000"/>
                </a:solidFill>
                <a:latin typeface="楷体" panose="02010609060101010101" pitchFamily="49" charset="-122"/>
                <a:ea typeface="楷体" panose="02010609060101010101" pitchFamily="49" charset="-122"/>
              </a:rPr>
              <a:t>年</a:t>
            </a:r>
            <a:r>
              <a:rPr lang="en-US" altLang="zh-CN" sz="2400" b="1" dirty="0">
                <a:solidFill>
                  <a:srgbClr val="000000"/>
                </a:solidFill>
                <a:latin typeface="楷体" panose="02010609060101010101" pitchFamily="49" charset="-122"/>
                <a:ea typeface="楷体" panose="02010609060101010101" pitchFamily="49" charset="-122"/>
              </a:rPr>
              <a:t>12</a:t>
            </a:r>
            <a:r>
              <a:rPr lang="zh-CN" altLang="en-US" sz="2400" b="1" dirty="0">
                <a:solidFill>
                  <a:srgbClr val="000000"/>
                </a:solidFill>
                <a:latin typeface="楷体" panose="02010609060101010101" pitchFamily="49" charset="-122"/>
                <a:ea typeface="楷体" panose="02010609060101010101" pitchFamily="49" charset="-122"/>
              </a:rPr>
              <a:t>月</a:t>
            </a:r>
            <a:r>
              <a:rPr lang="en-US" altLang="zh-CN" sz="2400" b="1" dirty="0">
                <a:solidFill>
                  <a:srgbClr val="000000"/>
                </a:solidFill>
                <a:latin typeface="楷体" panose="02010609060101010101" pitchFamily="49" charset="-122"/>
                <a:ea typeface="楷体" panose="02010609060101010101" pitchFamily="49" charset="-122"/>
              </a:rPr>
              <a:t>18</a:t>
            </a:r>
            <a:r>
              <a:rPr lang="zh-CN" altLang="en-US" sz="2400" b="1" dirty="0">
                <a:solidFill>
                  <a:srgbClr val="000000"/>
                </a:solidFill>
                <a:latin typeface="楷体" panose="02010609060101010101" pitchFamily="49" charset="-122"/>
                <a:ea typeface="楷体" panose="02010609060101010101" pitchFamily="49" charset="-122"/>
              </a:rPr>
              <a:t>日，支付下季度的房租</a:t>
            </a:r>
            <a:r>
              <a:rPr lang="en-US" altLang="zh-CN" sz="2400" b="1" dirty="0">
                <a:solidFill>
                  <a:srgbClr val="000000"/>
                </a:solidFill>
                <a:latin typeface="楷体" panose="02010609060101010101" pitchFamily="49" charset="-122"/>
                <a:ea typeface="楷体" panose="02010609060101010101" pitchFamily="49" charset="-122"/>
              </a:rPr>
              <a:t>6000</a:t>
            </a:r>
            <a:r>
              <a:rPr lang="zh-CN" altLang="en-US" sz="2400" b="1" dirty="0">
                <a:solidFill>
                  <a:srgbClr val="000000"/>
                </a:solidFill>
                <a:latin typeface="楷体" panose="02010609060101010101" pitchFamily="49" charset="-122"/>
                <a:ea typeface="楷体" panose="02010609060101010101" pitchFamily="49" charset="-122"/>
              </a:rPr>
              <a:t>。</a:t>
            </a:r>
            <a:endParaRPr lang="zh-CN" altLang="en-US" sz="2400" b="1" dirty="0">
              <a:solidFill>
                <a:srgbClr val="000000"/>
              </a:solidFill>
              <a:latin typeface="楷体" panose="02010609060101010101" pitchFamily="49" charset="-122"/>
              <a:ea typeface="楷体" panose="02010609060101010101" pitchFamily="49" charset="-122"/>
            </a:endParaRPr>
          </a:p>
          <a:p>
            <a:pPr>
              <a:lnSpc>
                <a:spcPct val="150000"/>
              </a:lnSpc>
            </a:pPr>
            <a:r>
              <a:rPr lang="zh-CN" altLang="en-US" sz="2400" b="1" dirty="0">
                <a:solidFill>
                  <a:srgbClr val="6600CC"/>
                </a:solidFill>
                <a:latin typeface="楷体" panose="02010609060101010101" pitchFamily="49" charset="-122"/>
                <a:ea typeface="楷体" panose="02010609060101010101" pitchFamily="49" charset="-122"/>
              </a:rPr>
              <a:t>问：此时企业是否发生了费用</a:t>
            </a:r>
            <a:r>
              <a:rPr lang="en-US" altLang="zh-CN" sz="2400" b="1" dirty="0">
                <a:solidFill>
                  <a:srgbClr val="6600CC"/>
                </a:solidFill>
                <a:latin typeface="楷体" panose="02010609060101010101" pitchFamily="49" charset="-122"/>
                <a:ea typeface="楷体" panose="02010609060101010101" pitchFamily="49" charset="-122"/>
              </a:rPr>
              <a:t>?</a:t>
            </a:r>
            <a:endParaRPr lang="en-US" altLang="zh-CN" sz="2400" b="1" dirty="0">
              <a:solidFill>
                <a:srgbClr val="6600CC"/>
              </a:solidFill>
              <a:latin typeface="楷体" panose="02010609060101010101" pitchFamily="49" charset="-122"/>
              <a:ea typeface="楷体" panose="02010609060101010101" pitchFamily="49" charset="-122"/>
            </a:endParaRPr>
          </a:p>
        </p:txBody>
      </p:sp>
      <p:sp>
        <p:nvSpPr>
          <p:cNvPr id="107543" name="AutoShape 23"/>
          <p:cNvSpPr/>
          <p:nvPr/>
        </p:nvSpPr>
        <p:spPr>
          <a:xfrm>
            <a:off x="5381625" y="3817938"/>
            <a:ext cx="5143500" cy="2254250"/>
          </a:xfrm>
          <a:prstGeom prst="callout2">
            <a:avLst>
              <a:gd name="adj1" fmla="val 5546"/>
              <a:gd name="adj2" fmla="val -1792"/>
              <a:gd name="adj3" fmla="val 5546"/>
              <a:gd name="adj4" fmla="val -10611"/>
              <a:gd name="adj5" fmla="val -16486"/>
              <a:gd name="adj6" fmla="val -11463"/>
            </a:avLst>
          </a:prstGeom>
          <a:solidFill>
            <a:srgbClr val="FFCCCC">
              <a:alpha val="34117"/>
            </a:srgbClr>
          </a:solidFill>
          <a:ln w="25400" cap="flat" cmpd="sng">
            <a:solidFill>
              <a:srgbClr val="FF0000"/>
            </a:solidFill>
            <a:prstDash val="solid"/>
            <a:miter/>
            <a:headEnd type="none" w="med" len="med"/>
            <a:tailEnd type="stealth" w="lg" len="lg"/>
          </a:ln>
        </p:spPr>
        <p:txBody>
          <a:bodyPr anchor="ctr" anchorCtr="0"/>
          <a:p>
            <a:pPr>
              <a:lnSpc>
                <a:spcPct val="150000"/>
              </a:lnSpc>
              <a:buClr>
                <a:srgbClr val="FF0000"/>
              </a:buClr>
              <a:buFont typeface="Wingdings" panose="05000000000000000000" pitchFamily="2" charset="2"/>
              <a:buChar char="p"/>
            </a:pPr>
            <a:r>
              <a:rPr lang="zh-CN" altLang="en-US" sz="2400" b="1" dirty="0">
                <a:solidFill>
                  <a:srgbClr val="000000"/>
                </a:solidFill>
                <a:latin typeface="楷体" panose="02010609060101010101" pitchFamily="49" charset="-122"/>
                <a:ea typeface="楷体" panose="02010609060101010101" pitchFamily="49" charset="-122"/>
              </a:rPr>
              <a:t>虽然支付了货币资金，但</a:t>
            </a:r>
            <a:r>
              <a:rPr lang="en-US" altLang="zh-CN" sz="2400" b="1" dirty="0">
                <a:solidFill>
                  <a:srgbClr val="000000"/>
                </a:solidFill>
                <a:latin typeface="楷体" panose="02010609060101010101" pitchFamily="49" charset="-122"/>
                <a:ea typeface="楷体" panose="02010609060101010101" pitchFamily="49" charset="-122"/>
              </a:rPr>
              <a:t>2024</a:t>
            </a:r>
            <a:r>
              <a:rPr lang="zh-CN" altLang="en-US" sz="2400" b="1" dirty="0">
                <a:solidFill>
                  <a:srgbClr val="000000"/>
                </a:solidFill>
                <a:latin typeface="楷体" panose="02010609060101010101" pitchFamily="49" charset="-122"/>
                <a:ea typeface="楷体" panose="02010609060101010101" pitchFamily="49" charset="-122"/>
              </a:rPr>
              <a:t>年</a:t>
            </a:r>
            <a:r>
              <a:rPr lang="en-US" altLang="zh-CN" sz="2400" b="1" dirty="0">
                <a:solidFill>
                  <a:srgbClr val="000000"/>
                </a:solidFill>
                <a:latin typeface="楷体" panose="02010609060101010101" pitchFamily="49" charset="-122"/>
                <a:ea typeface="楷体" panose="02010609060101010101" pitchFamily="49" charset="-122"/>
              </a:rPr>
              <a:t>12</a:t>
            </a:r>
            <a:r>
              <a:rPr lang="zh-CN" altLang="en-US" sz="2400" b="1" dirty="0">
                <a:solidFill>
                  <a:srgbClr val="000000"/>
                </a:solidFill>
                <a:latin typeface="楷体" panose="02010609060101010101" pitchFamily="49" charset="-122"/>
                <a:ea typeface="楷体" panose="02010609060101010101" pitchFamily="49" charset="-122"/>
              </a:rPr>
              <a:t>月并不受益，不能计算为该月的费用。</a:t>
            </a:r>
            <a:endParaRPr lang="zh-CN" altLang="en-US" sz="2400" b="1" dirty="0">
              <a:solidFill>
                <a:srgbClr val="000000"/>
              </a:solidFill>
              <a:latin typeface="楷体" panose="02010609060101010101" pitchFamily="49" charset="-122"/>
              <a:ea typeface="楷体" panose="02010609060101010101" pitchFamily="49" charset="-122"/>
            </a:endParaRPr>
          </a:p>
          <a:p>
            <a:pPr>
              <a:lnSpc>
                <a:spcPct val="150000"/>
              </a:lnSpc>
              <a:buClr>
                <a:srgbClr val="FF0000"/>
              </a:buClr>
              <a:buFont typeface="Wingdings" panose="05000000000000000000" pitchFamily="2" charset="2"/>
              <a:buChar char="p"/>
            </a:pPr>
            <a:r>
              <a:rPr lang="zh-CN" altLang="en-US" sz="2400" b="1" dirty="0">
                <a:solidFill>
                  <a:srgbClr val="000000"/>
                </a:solidFill>
                <a:latin typeface="楷体" panose="02010609060101010101" pitchFamily="49" charset="-122"/>
                <a:ea typeface="楷体" panose="02010609060101010101" pitchFamily="49" charset="-122"/>
              </a:rPr>
              <a:t>应为</a:t>
            </a:r>
            <a:r>
              <a:rPr lang="en-US" altLang="zh-CN" sz="2400" b="1" dirty="0">
                <a:solidFill>
                  <a:srgbClr val="000000"/>
                </a:solidFill>
                <a:latin typeface="楷体" panose="02010609060101010101" pitchFamily="49" charset="-122"/>
                <a:ea typeface="楷体" panose="02010609060101010101" pitchFamily="49" charset="-122"/>
              </a:rPr>
              <a:t>2025</a:t>
            </a:r>
            <a:r>
              <a:rPr lang="zh-CN" altLang="en-US" sz="2400" b="1" dirty="0">
                <a:solidFill>
                  <a:srgbClr val="000000"/>
                </a:solidFill>
                <a:latin typeface="楷体" panose="02010609060101010101" pitchFamily="49" charset="-122"/>
                <a:ea typeface="楷体" panose="02010609060101010101" pitchFamily="49" charset="-122"/>
              </a:rPr>
              <a:t>年一月、二月、三月费用，按月分摊，每月</a:t>
            </a:r>
            <a:r>
              <a:rPr lang="en-US" altLang="zh-CN" sz="2400" b="1" dirty="0">
                <a:solidFill>
                  <a:srgbClr val="000000"/>
                </a:solidFill>
                <a:latin typeface="楷体" panose="02010609060101010101" pitchFamily="49" charset="-122"/>
                <a:ea typeface="楷体" panose="02010609060101010101" pitchFamily="49" charset="-122"/>
              </a:rPr>
              <a:t>2000</a:t>
            </a:r>
            <a:r>
              <a:rPr lang="zh-CN" altLang="en-US" sz="2400" b="1" dirty="0">
                <a:solidFill>
                  <a:srgbClr val="000000"/>
                </a:solidFill>
                <a:latin typeface="楷体" panose="02010609060101010101" pitchFamily="49" charset="-122"/>
                <a:ea typeface="楷体" panose="02010609060101010101" pitchFamily="49" charset="-122"/>
              </a:rPr>
              <a:t>元。</a:t>
            </a:r>
            <a:endParaRPr lang="zh-CN" altLang="en-US" sz="2400" b="1" dirty="0">
              <a:solidFill>
                <a:srgbClr val="000000"/>
              </a:solidFill>
              <a:latin typeface="楷体" panose="02010609060101010101" pitchFamily="49" charset="-122"/>
              <a:ea typeface="楷体" panose="02010609060101010101" pitchFamily="49" charset="-122"/>
            </a:endParaRPr>
          </a:p>
        </p:txBody>
      </p:sp>
      <p:pic>
        <p:nvPicPr>
          <p:cNvPr id="107544" name="Picture 24" descr="Scrap_Icons_014"/>
          <p:cNvPicPr>
            <a:picLocks noChangeAspect="1"/>
          </p:cNvPicPr>
          <p:nvPr/>
        </p:nvPicPr>
        <p:blipFill>
          <a:blip r:embed="rId1"/>
          <a:stretch>
            <a:fillRect/>
          </a:stretch>
        </p:blipFill>
        <p:spPr>
          <a:xfrm>
            <a:off x="6815138" y="2811463"/>
            <a:ext cx="184150" cy="184150"/>
          </a:xfrm>
          <a:prstGeom prst="rect">
            <a:avLst/>
          </a:prstGeom>
          <a:noFill/>
          <a:ln w="9525">
            <a:noFill/>
          </a:ln>
        </p:spPr>
      </p:pic>
      <p:pic>
        <p:nvPicPr>
          <p:cNvPr id="107545" name="Picture 25" descr="Scrap_Icons_014"/>
          <p:cNvPicPr>
            <a:picLocks noChangeAspect="1"/>
          </p:cNvPicPr>
          <p:nvPr/>
        </p:nvPicPr>
        <p:blipFill>
          <a:blip r:embed="rId1"/>
          <a:stretch>
            <a:fillRect/>
          </a:stretch>
        </p:blipFill>
        <p:spPr>
          <a:xfrm>
            <a:off x="8401050" y="2852738"/>
            <a:ext cx="184150" cy="184150"/>
          </a:xfrm>
          <a:prstGeom prst="rect">
            <a:avLst/>
          </a:prstGeom>
          <a:noFill/>
          <a:ln w="9525">
            <a:noFill/>
          </a:ln>
        </p:spPr>
      </p:pic>
      <p:pic>
        <p:nvPicPr>
          <p:cNvPr id="107546" name="Picture 26" descr="0hh04"/>
          <p:cNvPicPr>
            <a:picLocks noChangeAspect="1"/>
          </p:cNvPicPr>
          <p:nvPr/>
        </p:nvPicPr>
        <p:blipFill>
          <a:blip r:embed="rId3"/>
          <a:stretch>
            <a:fillRect/>
          </a:stretch>
        </p:blipFill>
        <p:spPr>
          <a:xfrm>
            <a:off x="4440238" y="2781300"/>
            <a:ext cx="236537" cy="236538"/>
          </a:xfrm>
          <a:prstGeom prst="rect">
            <a:avLst/>
          </a:prstGeom>
          <a:noFill/>
          <a:ln w="9525">
            <a:noFill/>
          </a:ln>
        </p:spPr>
      </p:pic>
      <p:sp>
        <p:nvSpPr>
          <p:cNvPr id="107547" name="AutoShape 27"/>
          <p:cNvSpPr>
            <a:spLocks noChangeArrowheads="1"/>
          </p:cNvSpPr>
          <p:nvPr/>
        </p:nvSpPr>
        <p:spPr bwMode="auto">
          <a:xfrm>
            <a:off x="4729163" y="2709863"/>
            <a:ext cx="4608513" cy="792163"/>
          </a:xfrm>
          <a:prstGeom prst="roundRect">
            <a:avLst>
              <a:gd name="adj" fmla="val 16667"/>
            </a:avLst>
          </a:prstGeom>
          <a:noFill/>
          <a:ln w="19050">
            <a:solidFill>
              <a:srgbClr val="FF0000"/>
            </a:solidFill>
            <a:prstDash val="sysDot"/>
            <a:roun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3200" b="1" i="0" u="none" strike="noStrike" kern="1200" cap="none" spc="0" normalizeH="0" baseline="0" noProof="0">
              <a:ln>
                <a:noFill/>
              </a:ln>
              <a:solidFill>
                <a:srgbClr val="6699F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7524"/>
                                        </p:tgtEl>
                                        <p:attrNameLst>
                                          <p:attrName>style.visibility</p:attrName>
                                        </p:attrNameLst>
                                      </p:cBhvr>
                                      <p:to>
                                        <p:strVal val="visible"/>
                                      </p:to>
                                    </p:set>
                                    <p:animEffect transition="in" filter="blinds(horizontal)">
                                      <p:cBhvr>
                                        <p:cTn id="7" dur="500"/>
                                        <p:tgtEl>
                                          <p:spTgt spid="107524"/>
                                        </p:tgtEl>
                                      </p:cBhvr>
                                    </p:animEffect>
                                  </p:childTnLst>
                                </p:cTn>
                              </p:par>
                              <p:par>
                                <p:cTn id="8" presetID="3" presetClass="entr" presetSubtype="10" fill="hold" nodeType="withEffect">
                                  <p:stCondLst>
                                    <p:cond delay="0"/>
                                  </p:stCondLst>
                                  <p:childTnLst>
                                    <p:set>
                                      <p:cBhvr>
                                        <p:cTn id="9" dur="1" fill="hold">
                                          <p:stCondLst>
                                            <p:cond delay="0"/>
                                          </p:stCondLst>
                                        </p:cTn>
                                        <p:tgtEl>
                                          <p:spTgt spid="107525"/>
                                        </p:tgtEl>
                                        <p:attrNameLst>
                                          <p:attrName>style.visibility</p:attrName>
                                        </p:attrNameLst>
                                      </p:cBhvr>
                                      <p:to>
                                        <p:strVal val="visible"/>
                                      </p:to>
                                    </p:set>
                                    <p:animEffect transition="in" filter="blinds(horizontal)">
                                      <p:cBhvr>
                                        <p:cTn id="10" dur="500"/>
                                        <p:tgtEl>
                                          <p:spTgt spid="107525"/>
                                        </p:tgtEl>
                                      </p:cBhvr>
                                    </p:animEffect>
                                  </p:childTnLst>
                                </p:cTn>
                              </p:par>
                              <p:par>
                                <p:cTn id="11" presetID="3" presetClass="entr" presetSubtype="10" fill="hold" nodeType="withEffect">
                                  <p:stCondLst>
                                    <p:cond delay="0"/>
                                  </p:stCondLst>
                                  <p:childTnLst>
                                    <p:set>
                                      <p:cBhvr>
                                        <p:cTn id="12" dur="1" fill="hold">
                                          <p:stCondLst>
                                            <p:cond delay="0"/>
                                          </p:stCondLst>
                                        </p:cTn>
                                        <p:tgtEl>
                                          <p:spTgt spid="107541"/>
                                        </p:tgtEl>
                                        <p:attrNameLst>
                                          <p:attrName>style.visibility</p:attrName>
                                        </p:attrNameLst>
                                      </p:cBhvr>
                                      <p:to>
                                        <p:strVal val="visible"/>
                                      </p:to>
                                    </p:set>
                                    <p:animEffect transition="in" filter="blinds(horizontal)">
                                      <p:cBhvr>
                                        <p:cTn id="13" dur="500"/>
                                        <p:tgtEl>
                                          <p:spTgt spid="107541"/>
                                        </p:tgtEl>
                                      </p:cBhvr>
                                    </p:animEffect>
                                  </p:childTnLst>
                                </p:cTn>
                              </p:par>
                              <p:par>
                                <p:cTn id="14" presetID="3" presetClass="entr" presetSubtype="10" fill="hold" nodeType="withEffect">
                                  <p:stCondLst>
                                    <p:cond delay="0"/>
                                  </p:stCondLst>
                                  <p:childTnLst>
                                    <p:set>
                                      <p:cBhvr>
                                        <p:cTn id="15" dur="1" fill="hold">
                                          <p:stCondLst>
                                            <p:cond delay="0"/>
                                          </p:stCondLst>
                                        </p:cTn>
                                        <p:tgtEl>
                                          <p:spTgt spid="107544"/>
                                        </p:tgtEl>
                                        <p:attrNameLst>
                                          <p:attrName>style.visibility</p:attrName>
                                        </p:attrNameLst>
                                      </p:cBhvr>
                                      <p:to>
                                        <p:strVal val="visible"/>
                                      </p:to>
                                    </p:set>
                                    <p:animEffect transition="in" filter="blinds(horizontal)">
                                      <p:cBhvr>
                                        <p:cTn id="16" dur="500"/>
                                        <p:tgtEl>
                                          <p:spTgt spid="107544"/>
                                        </p:tgtEl>
                                      </p:cBhvr>
                                    </p:animEffect>
                                  </p:childTnLst>
                                </p:cTn>
                              </p:par>
                              <p:par>
                                <p:cTn id="17" presetID="3" presetClass="entr" presetSubtype="10" fill="hold" nodeType="withEffect">
                                  <p:stCondLst>
                                    <p:cond delay="0"/>
                                  </p:stCondLst>
                                  <p:childTnLst>
                                    <p:set>
                                      <p:cBhvr>
                                        <p:cTn id="18" dur="1" fill="hold">
                                          <p:stCondLst>
                                            <p:cond delay="0"/>
                                          </p:stCondLst>
                                        </p:cTn>
                                        <p:tgtEl>
                                          <p:spTgt spid="107545"/>
                                        </p:tgtEl>
                                        <p:attrNameLst>
                                          <p:attrName>style.visibility</p:attrName>
                                        </p:attrNameLst>
                                      </p:cBhvr>
                                      <p:to>
                                        <p:strVal val="visible"/>
                                      </p:to>
                                    </p:set>
                                    <p:animEffect transition="in" filter="blinds(horizontal)">
                                      <p:cBhvr>
                                        <p:cTn id="19" dur="500"/>
                                        <p:tgtEl>
                                          <p:spTgt spid="107545"/>
                                        </p:tgtEl>
                                      </p:cBhvr>
                                    </p:animEffect>
                                  </p:childTnLst>
                                </p:cTn>
                              </p:par>
                              <p:par>
                                <p:cTn id="20" presetID="3" presetClass="entr" presetSubtype="10" fill="hold" nodeType="withEffect">
                                  <p:stCondLst>
                                    <p:cond delay="0"/>
                                  </p:stCondLst>
                                  <p:childTnLst>
                                    <p:set>
                                      <p:cBhvr>
                                        <p:cTn id="21" dur="1" fill="hold">
                                          <p:stCondLst>
                                            <p:cond delay="0"/>
                                          </p:stCondLst>
                                        </p:cTn>
                                        <p:tgtEl>
                                          <p:spTgt spid="107526"/>
                                        </p:tgtEl>
                                        <p:attrNameLst>
                                          <p:attrName>style.visibility</p:attrName>
                                        </p:attrNameLst>
                                      </p:cBhvr>
                                      <p:to>
                                        <p:strVal val="visible"/>
                                      </p:to>
                                    </p:set>
                                    <p:animEffect transition="in" filter="blinds(horizontal)">
                                      <p:cBhvr>
                                        <p:cTn id="22" dur="500"/>
                                        <p:tgtEl>
                                          <p:spTgt spid="107526"/>
                                        </p:tgtEl>
                                      </p:cBhvr>
                                    </p:animEffect>
                                  </p:childTnLst>
                                </p:cTn>
                              </p:par>
                              <p:par>
                                <p:cTn id="23" presetID="3" presetClass="entr" presetSubtype="10" fill="hold" nodeType="withEffect">
                                  <p:stCondLst>
                                    <p:cond delay="0"/>
                                  </p:stCondLst>
                                  <p:childTnLst>
                                    <p:set>
                                      <p:cBhvr>
                                        <p:cTn id="24" dur="1" fill="hold">
                                          <p:stCondLst>
                                            <p:cond delay="0"/>
                                          </p:stCondLst>
                                        </p:cTn>
                                        <p:tgtEl>
                                          <p:spTgt spid="107546"/>
                                        </p:tgtEl>
                                        <p:attrNameLst>
                                          <p:attrName>style.visibility</p:attrName>
                                        </p:attrNameLst>
                                      </p:cBhvr>
                                      <p:to>
                                        <p:strVal val="visible"/>
                                      </p:to>
                                    </p:set>
                                    <p:animEffect transition="in" filter="blinds(horizontal)">
                                      <p:cBhvr>
                                        <p:cTn id="25" dur="500"/>
                                        <p:tgtEl>
                                          <p:spTgt spid="107546"/>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07542"/>
                                        </p:tgtEl>
                                        <p:attrNameLst>
                                          <p:attrName>style.visibility</p:attrName>
                                        </p:attrNameLst>
                                      </p:cBhvr>
                                      <p:to>
                                        <p:strVal val="visible"/>
                                      </p:to>
                                    </p:set>
                                    <p:animEffect transition="in" filter="blinds(horizontal)">
                                      <p:cBhvr>
                                        <p:cTn id="28" dur="500"/>
                                        <p:tgtEl>
                                          <p:spTgt spid="107542"/>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107543"/>
                                        </p:tgtEl>
                                        <p:attrNameLst>
                                          <p:attrName>style.visibility</p:attrName>
                                        </p:attrNameLst>
                                      </p:cBhvr>
                                      <p:to>
                                        <p:strVal val="visible"/>
                                      </p:to>
                                    </p:set>
                                    <p:animEffect transition="in" filter="blinds(horizontal)">
                                      <p:cBhvr>
                                        <p:cTn id="33" dur="500"/>
                                        <p:tgtEl>
                                          <p:spTgt spid="107543"/>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107543">
                                            <p:txEl>
                                              <p:charRg st="0" end="36"/>
                                            </p:txEl>
                                          </p:spTgt>
                                        </p:tgtEl>
                                        <p:attrNameLst>
                                          <p:attrName>style.visibility</p:attrName>
                                        </p:attrNameLst>
                                      </p:cBhvr>
                                      <p:to>
                                        <p:strVal val="visible"/>
                                      </p:to>
                                    </p:set>
                                    <p:animEffect transition="in" filter="blinds(horizontal)">
                                      <p:cBhvr>
                                        <p:cTn id="36" dur="500"/>
                                        <p:tgtEl>
                                          <p:spTgt spid="107543">
                                            <p:txEl>
                                              <p:charRg st="0" end="36"/>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107543">
                                            <p:txEl>
                                              <p:charRg st="36" end="68"/>
                                            </p:txEl>
                                          </p:spTgt>
                                        </p:tgtEl>
                                        <p:attrNameLst>
                                          <p:attrName>style.visibility</p:attrName>
                                        </p:attrNameLst>
                                      </p:cBhvr>
                                      <p:to>
                                        <p:strVal val="visible"/>
                                      </p:to>
                                    </p:set>
                                    <p:animEffect transition="in" filter="blinds(horizontal)">
                                      <p:cBhvr>
                                        <p:cTn id="41" dur="500"/>
                                        <p:tgtEl>
                                          <p:spTgt spid="107543">
                                            <p:txEl>
                                              <p:charRg st="36" end="68"/>
                                            </p:txEl>
                                          </p:spTgt>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107547"/>
                                        </p:tgtEl>
                                        <p:attrNameLst>
                                          <p:attrName>style.visibility</p:attrName>
                                        </p:attrNameLst>
                                      </p:cBhvr>
                                      <p:to>
                                        <p:strVal val="visible"/>
                                      </p:to>
                                    </p:set>
                                    <p:animEffect transition="in" filter="blinds(horizontal)">
                                      <p:cBhvr>
                                        <p:cTn id="44" dur="500"/>
                                        <p:tgtEl>
                                          <p:spTgt spid="1075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42" grpId="0" bldLvl="0" animBg="1"/>
      <p:bldP spid="107543" grpId="0" animBg="1" build="allAtOnce"/>
      <p:bldP spid="107547"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460803" name="Rectangle 3"/>
          <p:cNvSpPr>
            <a:spLocks noGrp="1" noChangeArrowheads="1"/>
          </p:cNvSpPr>
          <p:nvPr>
            <p:ph idx="1"/>
          </p:nvPr>
        </p:nvSpPr>
        <p:spPr>
          <a:xfrm>
            <a:off x="766445" y="1196975"/>
            <a:ext cx="10570210" cy="496887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000" b="1" i="0" u="none" strike="noStrike" kern="0" cap="none" spc="0" normalizeH="0" baseline="0" noProof="0" dirty="0">
                <a:ln>
                  <a:noFill/>
                </a:ln>
                <a:solidFill>
                  <a:srgbClr val="FF0000"/>
                </a:solidFill>
                <a:effectLst/>
                <a:uLnTx/>
                <a:uFillTx/>
                <a:latin typeface="+mn-ea"/>
                <a:ea typeface="+mn-ea"/>
                <a:cs typeface="+mn-cs"/>
              </a:rPr>
              <a:t>（二）近代会计阶段：</a:t>
            </a:r>
            <a:r>
              <a:rPr kumimoji="0" lang="en-US" altLang="zh-CN" sz="3000" b="1" i="0" u="none" strike="noStrike" kern="0" cap="none" spc="0" normalizeH="0" baseline="0" noProof="0" dirty="0">
                <a:ln>
                  <a:noFill/>
                </a:ln>
                <a:solidFill>
                  <a:srgbClr val="FF0000"/>
                </a:solidFill>
                <a:effectLst/>
                <a:uLnTx/>
                <a:uFillTx/>
                <a:latin typeface="+mn-ea"/>
                <a:ea typeface="+mn-ea"/>
                <a:cs typeface="+mn-cs"/>
              </a:rPr>
              <a:t>15</a:t>
            </a:r>
            <a:r>
              <a:rPr kumimoji="0" lang="zh-CN" altLang="en-US" sz="3000" b="1" i="0" u="none" strike="noStrike" kern="0" cap="none" spc="0" normalizeH="0" baseline="0" noProof="0" dirty="0">
                <a:ln>
                  <a:noFill/>
                </a:ln>
                <a:solidFill>
                  <a:srgbClr val="FF0000"/>
                </a:solidFill>
                <a:effectLst/>
                <a:uLnTx/>
                <a:uFillTx/>
                <a:latin typeface="+mn-ea"/>
                <a:ea typeface="+mn-ea"/>
                <a:cs typeface="+mn-cs"/>
              </a:rPr>
              <a:t>世纪至</a:t>
            </a:r>
            <a:r>
              <a:rPr kumimoji="0" lang="en-US" altLang="zh-CN" sz="3000" b="1" i="0" u="none" strike="noStrike" kern="0" cap="none" spc="0" normalizeH="0" baseline="0" noProof="0" dirty="0">
                <a:ln>
                  <a:noFill/>
                </a:ln>
                <a:solidFill>
                  <a:srgbClr val="FF0000"/>
                </a:solidFill>
                <a:effectLst/>
                <a:uLnTx/>
                <a:uFillTx/>
                <a:latin typeface="+mn-ea"/>
                <a:ea typeface="+mn-ea"/>
                <a:cs typeface="+mn-cs"/>
              </a:rPr>
              <a:t>20</a:t>
            </a:r>
            <a:r>
              <a:rPr kumimoji="0" lang="zh-CN" altLang="en-US" sz="3000" b="1" i="0" u="none" strike="noStrike" kern="0" cap="none" spc="0" normalizeH="0" baseline="0" noProof="0" dirty="0">
                <a:ln>
                  <a:noFill/>
                </a:ln>
                <a:solidFill>
                  <a:srgbClr val="FF0000"/>
                </a:solidFill>
                <a:effectLst/>
                <a:uLnTx/>
                <a:uFillTx/>
                <a:latin typeface="+mn-ea"/>
                <a:ea typeface="+mn-ea"/>
                <a:cs typeface="+mn-cs"/>
              </a:rPr>
              <a:t>世纪</a:t>
            </a:r>
            <a:r>
              <a:rPr kumimoji="0" lang="en-US" altLang="zh-CN" sz="3000" b="1" i="0" u="none" strike="noStrike" kern="0" cap="none" spc="0" normalizeH="0" baseline="0" noProof="0" dirty="0">
                <a:ln>
                  <a:noFill/>
                </a:ln>
                <a:solidFill>
                  <a:srgbClr val="FF0000"/>
                </a:solidFill>
                <a:effectLst/>
                <a:uLnTx/>
                <a:uFillTx/>
                <a:latin typeface="+mn-ea"/>
                <a:ea typeface="+mn-ea"/>
                <a:cs typeface="+mn-cs"/>
              </a:rPr>
              <a:t>30</a:t>
            </a:r>
            <a:r>
              <a:rPr kumimoji="0" lang="zh-CN" altLang="en-US" sz="3000" b="1" i="0" u="none" strike="noStrike" kern="0" cap="none" spc="0" normalizeH="0" baseline="0" noProof="0" dirty="0">
                <a:ln>
                  <a:noFill/>
                </a:ln>
                <a:solidFill>
                  <a:srgbClr val="FF0000"/>
                </a:solidFill>
                <a:effectLst/>
                <a:uLnTx/>
                <a:uFillTx/>
                <a:latin typeface="+mn-ea"/>
                <a:ea typeface="+mn-ea"/>
                <a:cs typeface="+mn-cs"/>
              </a:rPr>
              <a:t>年代</a:t>
            </a:r>
            <a:endParaRPr kumimoji="0" lang="zh-CN" altLang="en-US" sz="3000" b="1" i="0" u="none" strike="noStrike" kern="0" cap="none" spc="0" normalizeH="0" baseline="0" noProof="0" dirty="0">
              <a:ln>
                <a:noFill/>
              </a:ln>
              <a:solidFill>
                <a:srgbClr val="FF0000"/>
              </a:solidFill>
              <a:effectLst/>
              <a:uLnTx/>
              <a:uFillTx/>
              <a:latin typeface="+mn-ea"/>
              <a:ea typeface="+mn-ea"/>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1494</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年，意大利数学家卢卡</a:t>
            </a:r>
            <a:r>
              <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3000" b="1" i="0" u="none" strike="noStrike" kern="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ea"/>
              </a:rPr>
              <a:t>帕乔利</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在</a:t>
            </a:r>
            <a:r>
              <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算术</a:t>
            </a:r>
            <a:r>
              <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几何</a:t>
            </a:r>
            <a:r>
              <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比及比例概要</a:t>
            </a:r>
            <a:r>
              <a:rPr kumimoji="0" lang="en-US" altLang="zh-CN"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书中，详尽介绍和理论总结了</a:t>
            </a:r>
            <a:r>
              <a:rPr kumimoji="0" lang="zh-CN" altLang="en-US" sz="3000" b="1" i="0" u="none" strike="noStrike" kern="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ea"/>
              </a:rPr>
              <a:t>复式记账法</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，为复式记账全世界的传播奠定了基础。</a:t>
            </a:r>
            <a:endPar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一般将</a:t>
            </a:r>
            <a:r>
              <a:rPr kumimoji="0" lang="zh-CN" altLang="en-US" sz="30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帕乔利复式簿记著作</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的出版和</a:t>
            </a:r>
            <a:r>
              <a:rPr kumimoji="0" lang="zh-CN" altLang="en-US" sz="30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会计职业</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的出现视为</a:t>
            </a:r>
            <a:r>
              <a:rPr kumimoji="0" lang="zh-CN" altLang="en-US" sz="30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近代会计史的两个里程碑</a:t>
            </a: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a:t>
            </a:r>
            <a:endPar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sp>
        <p:nvSpPr>
          <p:cNvPr id="31747"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Times New Roman" panose="02020603050405020304" pitchFamily="18" charset="0"/>
                <a:sym typeface="+mn-ea"/>
              </a:rPr>
              <a:t>第一节   会计的含义</a:t>
            </a:r>
            <a:endParaRPr lang="zh-CN" altLang="en-US" sz="3200" dirty="0">
              <a:solidFill>
                <a:srgbClr val="FF0000"/>
              </a:solidFill>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60803">
                                            <p:txEl>
                                              <p:charRg st="24" end="94"/>
                                            </p:txEl>
                                          </p:spTgt>
                                        </p:tgtEl>
                                        <p:attrNameLst>
                                          <p:attrName>style.visibility</p:attrName>
                                        </p:attrNameLst>
                                      </p:cBhvr>
                                      <p:to>
                                        <p:strVal val="visible"/>
                                      </p:to>
                                    </p:set>
                                    <p:animEffect transition="in" filter="diamond(in)">
                                      <p:cBhvr>
                                        <p:cTn id="7" dur="2000"/>
                                        <p:tgtEl>
                                          <p:spTgt spid="460803">
                                            <p:txEl>
                                              <p:charRg st="24" end="94"/>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460803">
                                            <p:txEl>
                                              <p:charRg st="94" end="132"/>
                                            </p:txEl>
                                          </p:spTgt>
                                        </p:tgtEl>
                                        <p:attrNameLst>
                                          <p:attrName>style.visibility</p:attrName>
                                        </p:attrNameLst>
                                      </p:cBhvr>
                                      <p:to>
                                        <p:strVal val="visible"/>
                                      </p:to>
                                    </p:set>
                                    <p:animEffect transition="in" filter="diamond(in)">
                                      <p:cBhvr>
                                        <p:cTn id="12" dur="2000"/>
                                        <p:tgtEl>
                                          <p:spTgt spid="460803">
                                            <p:txEl>
                                              <p:charRg st="94" end="13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页脚占位符 4"/>
          <p:cNvSpPr txBox="1">
            <a:spLocks noGrp="1"/>
          </p:cNvSpPr>
          <p:nvPr>
            <p:ph type="ftr" sz="quarter" idx="11"/>
          </p:nvPr>
        </p:nvSpPr>
        <p:spPr/>
        <p:txBody>
          <a:bodyPr lIns="0" tIns="0" rIns="0" bIns="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48131"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sym typeface="+mn-ea"/>
              </a:rPr>
              <a:t>第五节</a:t>
            </a:r>
            <a:r>
              <a:rPr lang="en-US" altLang="zh-CN" sz="3200" dirty="0">
                <a:solidFill>
                  <a:srgbClr val="FF0000"/>
                </a:solidFill>
                <a:sym typeface="+mn-ea"/>
              </a:rPr>
              <a:t>  </a:t>
            </a:r>
            <a:r>
              <a:rPr lang="zh-CN" altLang="en-US" sz="3200" dirty="0">
                <a:solidFill>
                  <a:srgbClr val="FF0000"/>
                </a:solidFill>
                <a:sym typeface="+mn-ea"/>
              </a:rPr>
              <a:t>会计核算的基本程序与方法</a:t>
            </a:r>
            <a:endParaRPr lang="zh-CN" altLang="en-US" sz="3200" dirty="0">
              <a:solidFill>
                <a:srgbClr val="FF0000"/>
              </a:solidFill>
            </a:endParaRPr>
          </a:p>
        </p:txBody>
      </p:sp>
      <p:sp>
        <p:nvSpPr>
          <p:cNvPr id="653315" name="Rectangle 3"/>
          <p:cNvSpPr>
            <a:spLocks noGrp="1" noChangeArrowheads="1"/>
          </p:cNvSpPr>
          <p:nvPr>
            <p:ph idx="1"/>
          </p:nvPr>
        </p:nvSpPr>
        <p:spPr>
          <a:xfrm>
            <a:off x="766445" y="1103630"/>
            <a:ext cx="9582785" cy="4968875"/>
          </a:xfrm>
        </p:spPr>
        <p:txBody>
          <a:bodyPr vert="horz" wrap="square" lIns="91440" tIns="45720" rIns="91440" bIns="45720" numCol="1" anchor="t" anchorCtr="0" compatLnSpc="1"/>
          <a:lstStyle/>
          <a:p>
            <a:pPr marL="469900" marR="0" lvl="0" indent="-469900" algn="just" defTabSz="914400" rtl="0" eaLnBrk="1" fontAlgn="base" latinLnBrk="0" hangingPunct="1">
              <a:lnSpc>
                <a:spcPct val="140000"/>
              </a:lnSpc>
              <a:spcBef>
                <a:spcPct val="20000"/>
              </a:spcBef>
              <a:spcAft>
                <a:spcPct val="0"/>
              </a:spcAft>
              <a:buClr>
                <a:schemeClr val="accent2"/>
              </a:buClr>
              <a:buSzTx/>
              <a:buFont typeface="Wingdings 2" panose="05020102010507070707" pitchFamily="18" charset="2"/>
              <a:buNone/>
              <a:defRPr/>
            </a:pPr>
            <a:r>
              <a:rPr kumimoji="0" lang="zh-CN" altLang="en-US" sz="31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rPr>
              <a:t>会计处理基础方法：</a:t>
            </a:r>
            <a:r>
              <a:rPr kumimoji="0" lang="zh-CN" altLang="en-US" sz="31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权责发生制</a:t>
            </a:r>
            <a:endParaRPr kumimoji="0" lang="zh-CN" altLang="en-US" sz="31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908050" marR="0" lvl="1" indent="-436880" algn="just"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Ì"/>
              <a:defRPr/>
            </a:pPr>
            <a:r>
              <a:rPr kumimoji="0" lang="zh-CN" altLang="en-US" sz="3100" b="1" i="0" u="none" strike="noStrike" kern="0" cap="none" spc="0" normalizeH="0" baseline="0" noProof="0" dirty="0" smtClean="0">
                <a:ln>
                  <a:noFill/>
                </a:ln>
                <a:solidFill>
                  <a:srgbClr val="353DE3"/>
                </a:solidFill>
                <a:effectLst/>
                <a:uLnTx/>
                <a:uFillTx/>
                <a:latin typeface="楷体" panose="02010609060101010101" pitchFamily="49" charset="-122"/>
                <a:ea typeface="楷体" panose="02010609060101010101" pitchFamily="49" charset="-122"/>
                <a:cs typeface="+mn-ea"/>
              </a:rPr>
              <a:t>适用范围：</a:t>
            </a:r>
            <a:r>
              <a:rPr kumimoji="0" lang="en-US" altLang="zh-CN" sz="31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31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企业会计准则</a:t>
            </a:r>
            <a:r>
              <a:rPr kumimoji="0" lang="en-US" altLang="zh-CN" sz="31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31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基本准则</a:t>
            </a:r>
            <a:r>
              <a:rPr kumimoji="0" lang="en-US" altLang="zh-CN" sz="31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31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规定：</a:t>
            </a:r>
            <a:r>
              <a:rPr kumimoji="0" lang="zh-CN" altLang="en-US" sz="3100" b="1" i="0" u="none" strike="noStrike" kern="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ea"/>
              </a:rPr>
              <a:t>企业</a:t>
            </a:r>
            <a:r>
              <a:rPr kumimoji="0" lang="zh-CN" altLang="en-US" sz="31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应当以权责发生制为基础进行会计确认、计量和报告。其</a:t>
            </a:r>
            <a:r>
              <a:rPr kumimoji="0" lang="zh-CN" altLang="en-US" sz="3100" b="1" i="0" u="none" strike="noStrike" kern="0" cap="none" spc="0" normalizeH="0" baseline="0" noProof="0" dirty="0" smtClean="0">
                <a:ln>
                  <a:noFill/>
                </a:ln>
                <a:solidFill>
                  <a:srgbClr val="C00000"/>
                </a:solidFill>
                <a:effectLst/>
                <a:uLnTx/>
                <a:uFillTx/>
                <a:latin typeface="楷体" panose="02010609060101010101" pitchFamily="49" charset="-122"/>
                <a:ea typeface="楷体" panose="02010609060101010101" pitchFamily="49" charset="-122"/>
                <a:cs typeface="+mn-ea"/>
              </a:rPr>
              <a:t>意义</a:t>
            </a:r>
            <a:r>
              <a:rPr kumimoji="0" lang="zh-CN" altLang="en-US" sz="31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在于：</a:t>
            </a:r>
            <a:endParaRPr kumimoji="0" lang="en-US" altLang="zh-CN" sz="31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a:p>
            <a:pPr marL="1304925" marR="0" lvl="2" indent="-395605" algn="just"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3100" b="1" i="0" u="none" strike="noStrike" kern="0" cap="none" spc="0" normalizeH="0" baseline="0" noProof="0" dirty="0" smtClean="0">
                <a:ln>
                  <a:noFill/>
                </a:ln>
                <a:solidFill>
                  <a:srgbClr val="000000"/>
                </a:solidFill>
                <a:effectLst/>
                <a:uLnTx/>
                <a:uFillTx/>
                <a:latin typeface="楷体" panose="02010609060101010101" pitchFamily="49" charset="-122"/>
                <a:ea typeface="楷体" panose="02010609060101010101" pitchFamily="49" charset="-122"/>
                <a:cs typeface="+mn-ea"/>
              </a:rPr>
              <a:t>实现的收入和发生的费用</a:t>
            </a:r>
            <a:r>
              <a:rPr kumimoji="0" lang="zh-CN" altLang="en-US" sz="3100" b="1" i="0" u="none" strike="noStrike" kern="0" cap="none" spc="0" normalizeH="0" baseline="0" noProof="0" dirty="0" smtClean="0">
                <a:ln>
                  <a:noFill/>
                </a:ln>
                <a:solidFill>
                  <a:srgbClr val="C00000"/>
                </a:solidFill>
                <a:effectLst/>
                <a:uLnTx/>
                <a:uFillTx/>
                <a:latin typeface="楷体" panose="02010609060101010101" pitchFamily="49" charset="-122"/>
                <a:ea typeface="楷体" panose="02010609060101010101" pitchFamily="49" charset="-122"/>
                <a:cs typeface="+mn-ea"/>
              </a:rPr>
              <a:t>什么时间</a:t>
            </a:r>
            <a:r>
              <a:rPr kumimoji="0" lang="zh-CN" altLang="en-US" sz="3100" b="1" i="0" u="none" strike="noStrike" kern="0" cap="none" spc="0" normalizeH="0" baseline="0" noProof="0" dirty="0" smtClean="0">
                <a:ln>
                  <a:noFill/>
                </a:ln>
                <a:solidFill>
                  <a:srgbClr val="000000"/>
                </a:solidFill>
                <a:effectLst/>
                <a:uLnTx/>
                <a:uFillTx/>
                <a:latin typeface="楷体" panose="02010609060101010101" pitchFamily="49" charset="-122"/>
                <a:ea typeface="楷体" panose="02010609060101010101" pitchFamily="49" charset="-122"/>
                <a:cs typeface="+mn-ea"/>
              </a:rPr>
              <a:t>入账</a:t>
            </a:r>
            <a:endParaRPr kumimoji="0" lang="en-US" altLang="zh-CN" sz="3100" b="1" i="0" u="none" strike="noStrike" kern="0" cap="none" spc="0" normalizeH="0" baseline="0" noProof="0" dirty="0" smtClean="0">
              <a:ln>
                <a:noFill/>
              </a:ln>
              <a:solidFill>
                <a:srgbClr val="000000"/>
              </a:solidFill>
              <a:effectLst/>
              <a:uLnTx/>
              <a:uFillTx/>
              <a:latin typeface="楷体" panose="02010609060101010101" pitchFamily="49" charset="-122"/>
              <a:ea typeface="楷体" panose="02010609060101010101" pitchFamily="49" charset="-122"/>
              <a:cs typeface="+mn-ea"/>
            </a:endParaRPr>
          </a:p>
          <a:p>
            <a:pPr marL="1304925" marR="0" lvl="2" indent="-395605" algn="just"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Ø"/>
              <a:defRPr/>
            </a:pPr>
            <a:r>
              <a:rPr kumimoji="0" lang="zh-CN" altLang="en-US" sz="3100" b="1" i="0" u="none" strike="noStrike" kern="0" cap="none" spc="0" normalizeH="0" baseline="0" noProof="0" dirty="0" smtClean="0">
                <a:ln>
                  <a:noFill/>
                </a:ln>
                <a:solidFill>
                  <a:srgbClr val="000000"/>
                </a:solidFill>
                <a:effectLst/>
                <a:uLnTx/>
                <a:uFillTx/>
                <a:latin typeface="楷体" panose="02010609060101010101" pitchFamily="49" charset="-122"/>
                <a:ea typeface="楷体" panose="02010609060101010101" pitchFamily="49" charset="-122"/>
                <a:cs typeface="+mn-ea"/>
              </a:rPr>
              <a:t>可</a:t>
            </a:r>
            <a:r>
              <a:rPr kumimoji="0" lang="zh-CN" altLang="en-US" sz="3100" b="1" i="0" u="none" strike="noStrike" kern="0" cap="none" spc="0" normalizeH="0" baseline="0" noProof="0" dirty="0" smtClean="0">
                <a:ln>
                  <a:noFill/>
                </a:ln>
                <a:solidFill>
                  <a:srgbClr val="C00000"/>
                </a:solidFill>
                <a:effectLst/>
                <a:uLnTx/>
                <a:uFillTx/>
                <a:latin typeface="楷体" panose="02010609060101010101" pitchFamily="49" charset="-122"/>
                <a:ea typeface="楷体" panose="02010609060101010101" pitchFamily="49" charset="-122"/>
                <a:cs typeface="+mn-ea"/>
              </a:rPr>
              <a:t>合理的计算</a:t>
            </a:r>
            <a:r>
              <a:rPr kumimoji="0" lang="zh-CN" altLang="en-US" sz="3100" b="1" i="0" u="none" strike="noStrike" kern="0" cap="none" spc="0" normalizeH="0" baseline="0" noProof="0" dirty="0" smtClean="0">
                <a:ln>
                  <a:noFill/>
                </a:ln>
                <a:solidFill>
                  <a:srgbClr val="000000"/>
                </a:solidFill>
                <a:effectLst/>
                <a:uLnTx/>
                <a:uFillTx/>
                <a:latin typeface="楷体" panose="02010609060101010101" pitchFamily="49" charset="-122"/>
                <a:ea typeface="楷体" panose="02010609060101010101" pitchFamily="49" charset="-122"/>
                <a:cs typeface="+mn-ea"/>
              </a:rPr>
              <a:t>各会计期间的收入、费用和经营成果。</a:t>
            </a:r>
            <a:endParaRPr kumimoji="0" lang="zh-CN" altLang="en-US" sz="3100" b="1" i="0" u="none" strike="noStrike" kern="0" cap="none" spc="0" normalizeH="0" baseline="0" noProof="0" dirty="0" smtClean="0">
              <a:ln>
                <a:noFill/>
              </a:ln>
              <a:solidFill>
                <a:srgbClr val="000000"/>
              </a:solidFill>
              <a:effectLst/>
              <a:uLnTx/>
              <a:uFillTx/>
              <a:latin typeface="楷体" panose="02010609060101010101" pitchFamily="49" charset="-122"/>
              <a:ea typeface="楷体" panose="02010609060101010101" pitchFamily="49" charset="-122"/>
              <a:cs typeface="+mn-ea"/>
            </a:endParaRPr>
          </a:p>
          <a:p>
            <a:pPr marL="908050" marR="0" lvl="1" indent="-436880" algn="just" defTabSz="914400" rtl="0" eaLnBrk="1" fontAlgn="base" latinLnBrk="0" hangingPunct="1">
              <a:lnSpc>
                <a:spcPct val="140000"/>
              </a:lnSpc>
              <a:spcBef>
                <a:spcPct val="20000"/>
              </a:spcBef>
              <a:spcAft>
                <a:spcPct val="0"/>
              </a:spcAft>
              <a:buClr>
                <a:schemeClr val="accent2"/>
              </a:buClr>
              <a:buSzTx/>
              <a:buFont typeface="Wingdings" panose="05000000000000000000" pitchFamily="2" charset="2"/>
              <a:buChar char="Ì"/>
              <a:defRPr/>
            </a:pPr>
            <a:endParaRPr kumimoji="0" lang="zh-CN" altLang="en-US" sz="31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4" name="页脚占位符 4"/>
          <p:cNvSpPr txBox="1">
            <a:spLocks noGrp="1"/>
          </p:cNvSpPr>
          <p:nvPr>
            <p:ph type="ftr" sz="quarter" idx="11"/>
          </p:nvPr>
        </p:nvSpPr>
        <p:spPr>
          <a:xfrm>
            <a:off x="4367213" y="6459538"/>
            <a:ext cx="3457575" cy="327025"/>
          </a:xfrm>
        </p:spPr>
        <p:txBody>
          <a:bodyPr lIns="0" tIns="0" rIns="0" bIns="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49155"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sym typeface="+mn-ea"/>
              </a:rPr>
              <a:t>第五节</a:t>
            </a:r>
            <a:r>
              <a:rPr lang="en-US" altLang="zh-CN" sz="3200" dirty="0">
                <a:solidFill>
                  <a:srgbClr val="FF0000"/>
                </a:solidFill>
                <a:sym typeface="+mn-ea"/>
              </a:rPr>
              <a:t>  </a:t>
            </a:r>
            <a:r>
              <a:rPr lang="zh-CN" altLang="en-US" sz="3200" dirty="0">
                <a:solidFill>
                  <a:srgbClr val="FF0000"/>
                </a:solidFill>
                <a:sym typeface="+mn-ea"/>
              </a:rPr>
              <a:t>会计核算的基本程序与方法</a:t>
            </a:r>
            <a:r>
              <a:rPr lang="zh-CN" altLang="en-US" sz="3200" dirty="0">
                <a:solidFill>
                  <a:srgbClr val="FF0000"/>
                </a:solidFill>
                <a:latin typeface="黑体" panose="02010609060101010101" pitchFamily="49" charset="-122"/>
                <a:ea typeface="黑体" panose="02010609060101010101" pitchFamily="49" charset="-122"/>
              </a:rPr>
              <a:t> </a:t>
            </a:r>
            <a:endParaRPr lang="zh-CN" altLang="en-US" sz="3200" dirty="0">
              <a:solidFill>
                <a:srgbClr val="FF0000"/>
              </a:solidFill>
            </a:endParaRPr>
          </a:p>
        </p:txBody>
      </p:sp>
      <p:sp>
        <p:nvSpPr>
          <p:cNvPr id="654339" name="Rectangle 3"/>
          <p:cNvSpPr>
            <a:spLocks noGrp="1" noChangeArrowheads="1"/>
          </p:cNvSpPr>
          <p:nvPr>
            <p:ph idx="1"/>
          </p:nvPr>
        </p:nvSpPr>
        <p:spPr>
          <a:xfrm>
            <a:off x="986790" y="1334770"/>
            <a:ext cx="9646285" cy="4594860"/>
          </a:xfrm>
        </p:spPr>
        <p:txBody>
          <a:bodyPr vert="horz" wrap="square" lIns="91440" tIns="45720" rIns="91440" bIns="45720" numCol="1" anchor="t" anchorCtr="0" compatLnSpc="1"/>
          <a:lstStyle/>
          <a:p>
            <a:pPr marL="469900" marR="0" lvl="0" indent="-469900" algn="just"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rPr>
              <a:t>会计处理基础方法：</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收付实现</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制</a:t>
            </a:r>
            <a:endPar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69900" marR="0" lvl="0" indent="-469900" algn="just"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en-US" altLang="zh-CN" sz="32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  2</a:t>
            </a:r>
            <a:r>
              <a:rPr kumimoji="0" lang="zh-CN" altLang="en-US" sz="3200" b="1" i="0" u="none" strike="noStrike" kern="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、收付实现制，</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亦称现收现付制或现金制</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471170" marR="0" lvl="1" indent="0" algn="just"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None/>
              <a:defRPr/>
            </a:pPr>
            <a:r>
              <a:rPr kumimoji="0" lang="zh-CN" altLang="en-US" sz="3200" b="1" i="0" u="none" strike="noStrike" kern="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ea"/>
              </a:rPr>
              <a:t>指</a:t>
            </a:r>
            <a:r>
              <a:rPr kumimoji="0" lang="zh-CN" altLang="zh-CN" sz="3200" b="1" i="0" u="none" strike="noStrike" kern="0" cap="none" spc="0" normalizeH="0" baseline="0" noProof="0" dirty="0" smtClean="0">
                <a:ln>
                  <a:noFill/>
                </a:ln>
                <a:solidFill>
                  <a:srgbClr val="000000"/>
                </a:solidFill>
                <a:effectLst/>
                <a:uLnTx/>
                <a:uFillTx/>
                <a:latin typeface="楷体" panose="02010609060101010101" pitchFamily="49" charset="-122"/>
                <a:ea typeface="楷体" panose="02010609060101010101" pitchFamily="49" charset="-122"/>
                <a:cs typeface="+mn-ea"/>
              </a:rPr>
              <a:t>以</a:t>
            </a:r>
            <a:r>
              <a:rPr kumimoji="0" lang="zh-CN" altLang="en-US" sz="3200" b="1" i="0" u="none" strike="noStrike" kern="0" cap="none" spc="0" normalizeH="0" baseline="0" noProof="0" dirty="0" smtClean="0">
                <a:ln>
                  <a:noFill/>
                </a:ln>
                <a:solidFill>
                  <a:srgbClr val="000000"/>
                </a:solidFill>
                <a:effectLst/>
                <a:uLnTx/>
                <a:uFillTx/>
                <a:latin typeface="楷体" panose="02010609060101010101" pitchFamily="49" charset="-122"/>
                <a:ea typeface="楷体" panose="02010609060101010101" pitchFamily="49" charset="-122"/>
                <a:cs typeface="+mn-ea"/>
              </a:rPr>
              <a:t>“</a:t>
            </a:r>
            <a:r>
              <a:rPr kumimoji="0" lang="zh-CN" altLang="zh-CN" sz="32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款项的实收实付</a:t>
            </a:r>
            <a:r>
              <a:rPr kumimoji="0" lang="zh-CN" altLang="en-US" sz="3200" b="1" i="0" u="none" strike="noStrike" kern="0" cap="none" spc="0" normalizeH="0" baseline="0" noProof="0" dirty="0" smtClean="0">
                <a:ln>
                  <a:noFill/>
                </a:ln>
                <a:solidFill>
                  <a:srgbClr val="000000"/>
                </a:solidFill>
                <a:effectLst/>
                <a:uLnTx/>
                <a:uFillTx/>
                <a:latin typeface="楷体" panose="02010609060101010101" pitchFamily="49" charset="-122"/>
                <a:ea typeface="楷体" panose="02010609060101010101" pitchFamily="49" charset="-122"/>
                <a:cs typeface="+mn-ea"/>
              </a:rPr>
              <a:t>”</a:t>
            </a:r>
            <a:r>
              <a:rPr kumimoji="0" lang="zh-CN" altLang="zh-CN" sz="3200" b="1" i="0" u="none" strike="noStrike" kern="0" cap="none" spc="0" normalizeH="0" baseline="0" noProof="0" dirty="0" smtClean="0">
                <a:ln>
                  <a:noFill/>
                </a:ln>
                <a:solidFill>
                  <a:srgbClr val="000000"/>
                </a:solidFill>
                <a:effectLst/>
                <a:uLnTx/>
                <a:uFillTx/>
                <a:latin typeface="楷体" panose="02010609060101010101" pitchFamily="49" charset="-122"/>
                <a:ea typeface="楷体" panose="02010609060101010101" pitchFamily="49" charset="-122"/>
                <a:cs typeface="+mn-ea"/>
              </a:rPr>
              <a:t>为计算标准来确认本期收入和费用的一种记账基础</a:t>
            </a:r>
            <a:r>
              <a:rPr kumimoji="0" lang="zh-CN" altLang="en-US"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rPr>
              <a:t>。</a:t>
            </a:r>
            <a:endParaRPr kumimoji="0" lang="en-US" altLang="zh-CN" sz="3200" b="1" i="0" u="none" strike="noStrike" kern="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Rectangle 2"/>
          <p:cNvSpPr>
            <a:spLocks noGrp="1"/>
          </p:cNvSpPr>
          <p:nvPr>
            <p:ph type="title"/>
          </p:nvPr>
        </p:nvSpPr>
        <p:spPr/>
        <p:txBody>
          <a:bodyPr vert="horz" wrap="square" lIns="91440" tIns="45720" rIns="91440" bIns="45720" anchor="ctr" anchorCtr="0"/>
          <a:p>
            <a:pPr algn="ctr" eaLnBrk="1" hangingPunct="1"/>
            <a:r>
              <a:rPr lang="zh-CN" altLang="en-US" sz="3200" dirty="0">
                <a:solidFill>
                  <a:srgbClr val="FF0000"/>
                </a:solidFill>
                <a:sym typeface="+mn-ea"/>
              </a:rPr>
              <a:t>第五节</a:t>
            </a:r>
            <a:r>
              <a:rPr lang="en-US" altLang="zh-CN" sz="3200" dirty="0">
                <a:solidFill>
                  <a:srgbClr val="FF0000"/>
                </a:solidFill>
                <a:sym typeface="+mn-ea"/>
              </a:rPr>
              <a:t>  </a:t>
            </a:r>
            <a:r>
              <a:rPr lang="zh-CN" altLang="en-US" sz="3200" dirty="0">
                <a:solidFill>
                  <a:srgbClr val="FF0000"/>
                </a:solidFill>
                <a:sym typeface="+mn-ea"/>
              </a:rPr>
              <a:t>会计核算的基本程序与方法</a:t>
            </a:r>
            <a:endParaRPr lang="zh-CN" altLang="en-US" sz="3200" dirty="0">
              <a:solidFill>
                <a:srgbClr val="FF0000"/>
              </a:solidFill>
            </a:endParaRPr>
          </a:p>
        </p:txBody>
      </p:sp>
      <p:sp>
        <p:nvSpPr>
          <p:cNvPr id="654339" name="Rectangle 3"/>
          <p:cNvSpPr>
            <a:spLocks noGrp="1"/>
          </p:cNvSpPr>
          <p:nvPr>
            <p:ph idx="1"/>
          </p:nvPr>
        </p:nvSpPr>
        <p:spPr>
          <a:xfrm>
            <a:off x="798830" y="1271270"/>
            <a:ext cx="9545320" cy="4791710"/>
          </a:xfrm>
          <a:solidFill>
            <a:schemeClr val="bg1">
              <a:alpha val="100000"/>
            </a:schemeClr>
          </a:solidFill>
        </p:spPr>
        <p:txBody>
          <a:bodyPr vert="horz" wrap="square" lIns="91440" tIns="45720" rIns="91440" bIns="45720" anchor="t" anchorCtr="0"/>
          <a:p>
            <a:pPr algn="just" eaLnBrk="1" hangingPunct="1">
              <a:lnSpc>
                <a:spcPct val="150000"/>
              </a:lnSpc>
            </a:pPr>
            <a:r>
              <a:rPr lang="en-US" altLang="zh-CN" sz="3000" dirty="0">
                <a:solidFill>
                  <a:srgbClr val="FF0000"/>
                </a:solidFill>
                <a:latin typeface="黑体" panose="02010609060101010101" pitchFamily="49" charset="-122"/>
                <a:ea typeface="黑体" panose="02010609060101010101" pitchFamily="49" charset="-122"/>
              </a:rPr>
              <a:t>2</a:t>
            </a:r>
            <a:r>
              <a:rPr lang="zh-CN" altLang="en-US" sz="3000" dirty="0">
                <a:solidFill>
                  <a:srgbClr val="FF0000"/>
                </a:solidFill>
                <a:latin typeface="黑体" panose="02010609060101010101" pitchFamily="49" charset="-122"/>
                <a:ea typeface="黑体" panose="02010609060101010101" pitchFamily="49" charset="-122"/>
              </a:rPr>
              <a:t>、收付实现制：</a:t>
            </a:r>
            <a:r>
              <a:rPr lang="zh-CN" altLang="en-US" sz="3000" dirty="0">
                <a:solidFill>
                  <a:srgbClr val="000000"/>
                </a:solidFill>
                <a:latin typeface="楷体" panose="02010609060101010101" pitchFamily="49" charset="-122"/>
                <a:ea typeface="楷体" panose="02010609060101010101" pitchFamily="49" charset="-122"/>
              </a:rPr>
              <a:t>要点：</a:t>
            </a:r>
            <a:endParaRPr lang="en-US" altLang="zh-CN" sz="3000" dirty="0">
              <a:solidFill>
                <a:srgbClr val="000000"/>
              </a:solidFill>
              <a:latin typeface="楷体" panose="02010609060101010101" pitchFamily="49" charset="-122"/>
              <a:ea typeface="楷体" panose="02010609060101010101" pitchFamily="49" charset="-122"/>
            </a:endParaRPr>
          </a:p>
          <a:p>
            <a:pPr algn="just" eaLnBrk="1" hangingPunct="1">
              <a:lnSpc>
                <a:spcPct val="150000"/>
              </a:lnSpc>
              <a:buFont typeface="Wingdings" panose="05000000000000000000" pitchFamily="2" charset="2"/>
              <a:buChar char="Ø"/>
            </a:pPr>
            <a:r>
              <a:rPr lang="zh-CN" altLang="zh-CN" sz="3000" dirty="0">
                <a:solidFill>
                  <a:srgbClr val="000000"/>
                </a:solidFill>
                <a:latin typeface="楷体" panose="02010609060101010101" pitchFamily="49" charset="-122"/>
                <a:ea typeface="楷体" panose="02010609060101010101" pitchFamily="49" charset="-122"/>
              </a:rPr>
              <a:t>凡本期收到的收益款项和付出的费用款项，不论</a:t>
            </a:r>
            <a:r>
              <a:rPr lang="zh-CN" altLang="en-US" sz="3000" dirty="0">
                <a:solidFill>
                  <a:srgbClr val="000000"/>
                </a:solidFill>
                <a:latin typeface="楷体" panose="02010609060101010101" pitchFamily="49" charset="-122"/>
                <a:ea typeface="楷体" panose="02010609060101010101" pitchFamily="49" charset="-122"/>
              </a:rPr>
              <a:t>其</a:t>
            </a:r>
            <a:r>
              <a:rPr lang="zh-CN" altLang="zh-CN" sz="3000" dirty="0">
                <a:solidFill>
                  <a:srgbClr val="000000"/>
                </a:solidFill>
                <a:latin typeface="楷体" panose="02010609060101010101" pitchFamily="49" charset="-122"/>
                <a:ea typeface="楷体" panose="02010609060101010101" pitchFamily="49" charset="-122"/>
              </a:rPr>
              <a:t>是否属</a:t>
            </a:r>
            <a:r>
              <a:rPr lang="zh-CN" altLang="en-US" sz="3000" dirty="0">
                <a:solidFill>
                  <a:srgbClr val="000000"/>
                </a:solidFill>
                <a:latin typeface="楷体" panose="02010609060101010101" pitchFamily="49" charset="-122"/>
                <a:ea typeface="楷体" panose="02010609060101010101" pitchFamily="49" charset="-122"/>
              </a:rPr>
              <a:t>于</a:t>
            </a:r>
            <a:r>
              <a:rPr lang="zh-CN" altLang="zh-CN" sz="3000" dirty="0">
                <a:solidFill>
                  <a:srgbClr val="000000"/>
                </a:solidFill>
                <a:latin typeface="楷体" panose="02010609060101010101" pitchFamily="49" charset="-122"/>
                <a:ea typeface="楷体" panose="02010609060101010101" pitchFamily="49" charset="-122"/>
              </a:rPr>
              <a:t>本期，均确认为本期收入和费用；</a:t>
            </a:r>
            <a:endParaRPr lang="en-US" altLang="zh-CN" sz="3000" dirty="0">
              <a:solidFill>
                <a:srgbClr val="000000"/>
              </a:solidFill>
              <a:latin typeface="楷体" panose="02010609060101010101" pitchFamily="49" charset="-122"/>
              <a:ea typeface="楷体" panose="02010609060101010101" pitchFamily="49" charset="-122"/>
            </a:endParaRPr>
          </a:p>
          <a:p>
            <a:pPr algn="just" eaLnBrk="1" hangingPunct="1">
              <a:lnSpc>
                <a:spcPct val="150000"/>
              </a:lnSpc>
              <a:buFont typeface="Wingdings" panose="05000000000000000000" pitchFamily="2" charset="2"/>
              <a:buChar char="Ø"/>
            </a:pPr>
            <a:r>
              <a:rPr lang="zh-CN" altLang="en-US" sz="3000" dirty="0">
                <a:solidFill>
                  <a:srgbClr val="000000"/>
                </a:solidFill>
                <a:latin typeface="楷体" panose="02010609060101010101" pitchFamily="49" charset="-122"/>
                <a:ea typeface="楷体" panose="02010609060101010101" pitchFamily="49" charset="-122"/>
              </a:rPr>
              <a:t>重点强调现金的实际收付</a:t>
            </a:r>
            <a:r>
              <a:rPr lang="zh-CN" altLang="zh-CN" sz="3000" dirty="0">
                <a:solidFill>
                  <a:srgbClr val="000000"/>
                </a:solidFill>
                <a:latin typeface="楷体" panose="02010609060101010101" pitchFamily="49" charset="-122"/>
                <a:ea typeface="楷体" panose="02010609060101010101" pitchFamily="49" charset="-122"/>
              </a:rPr>
              <a:t>，没配比概念。</a:t>
            </a:r>
            <a:endParaRPr lang="en-US" altLang="zh-CN" sz="3000" dirty="0">
              <a:solidFill>
                <a:srgbClr val="000000"/>
              </a:solidFill>
              <a:latin typeface="楷体" panose="02010609060101010101" pitchFamily="49" charset="-122"/>
              <a:ea typeface="楷体" panose="02010609060101010101" pitchFamily="49" charset="-122"/>
            </a:endParaRPr>
          </a:p>
          <a:p>
            <a:pPr algn="just" eaLnBrk="1" hangingPunct="1">
              <a:lnSpc>
                <a:spcPct val="150000"/>
              </a:lnSpc>
              <a:buFont typeface="Wingdings" panose="05000000000000000000" pitchFamily="2" charset="2"/>
              <a:buChar char="Ø"/>
            </a:pPr>
            <a:r>
              <a:rPr lang="zh-CN" altLang="en-US" sz="3000" dirty="0">
                <a:solidFill>
                  <a:srgbClr val="353DE3"/>
                </a:solidFill>
                <a:latin typeface="楷体" panose="02010609060101010101" pitchFamily="49" charset="-122"/>
                <a:ea typeface="楷体" panose="02010609060101010101" pitchFamily="49" charset="-122"/>
              </a:rPr>
              <a:t>适用范围：</a:t>
            </a:r>
            <a:r>
              <a:rPr lang="zh-CN" altLang="en-US" sz="3000" dirty="0">
                <a:latin typeface="楷体" panose="02010609060101010101" pitchFamily="49" charset="-122"/>
                <a:ea typeface="楷体" panose="02010609060101010101" pitchFamily="49" charset="-122"/>
              </a:rPr>
              <a:t>行政单位以及事业单位（除经营业务，权责发生制</a:t>
            </a:r>
            <a:r>
              <a:rPr lang="en-US" altLang="zh-CN" sz="3000" dirty="0">
                <a:latin typeface="楷体" panose="02010609060101010101" pitchFamily="49" charset="-122"/>
                <a:ea typeface="楷体" panose="02010609060101010101" pitchFamily="49" charset="-122"/>
              </a:rPr>
              <a:t>)</a:t>
            </a:r>
            <a:r>
              <a:rPr lang="zh-CN" altLang="en-US" sz="3000" dirty="0">
                <a:latin typeface="楷体" panose="02010609060101010101" pitchFamily="49" charset="-122"/>
                <a:ea typeface="楷体" panose="02010609060101010101" pitchFamily="49" charset="-122"/>
              </a:rPr>
              <a:t>外的其他业务。</a:t>
            </a:r>
            <a:endParaRPr lang="zh-CN" altLang="en-US" sz="3000" dirty="0">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54339">
                                            <p:txEl>
                                              <p:charRg st="12" end="54"/>
                                            </p:txEl>
                                          </p:spTgt>
                                        </p:tgtEl>
                                        <p:attrNameLst>
                                          <p:attrName>style.visibility</p:attrName>
                                        </p:attrNameLst>
                                      </p:cBhvr>
                                      <p:to>
                                        <p:strVal val="visible"/>
                                      </p:to>
                                    </p:set>
                                    <p:anim calcmode="lin" valueType="num">
                                      <p:cBhvr>
                                        <p:cTn id="7" dur="500" fill="hold"/>
                                        <p:tgtEl>
                                          <p:spTgt spid="654339">
                                            <p:txEl>
                                              <p:charRg st="12" end="54"/>
                                            </p:txEl>
                                          </p:spTgt>
                                        </p:tgtEl>
                                        <p:attrNameLst>
                                          <p:attrName>ppt_x</p:attrName>
                                        </p:attrNameLst>
                                      </p:cBhvr>
                                      <p:tavLst>
                                        <p:tav tm="0">
                                          <p:val>
                                            <p:strVal val="#ppt_x"/>
                                          </p:val>
                                        </p:tav>
                                        <p:tav tm="100000">
                                          <p:val>
                                            <p:strVal val="#ppt_x"/>
                                          </p:val>
                                        </p:tav>
                                      </p:tavLst>
                                    </p:anim>
                                    <p:anim calcmode="lin" valueType="num">
                                      <p:cBhvr>
                                        <p:cTn id="8" dur="500" fill="hold"/>
                                        <p:tgtEl>
                                          <p:spTgt spid="654339">
                                            <p:txEl>
                                              <p:charRg st="12" end="5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54339">
                                            <p:txEl>
                                              <p:charRg st="54" end="73"/>
                                            </p:txEl>
                                          </p:spTgt>
                                        </p:tgtEl>
                                        <p:attrNameLst>
                                          <p:attrName>style.visibility</p:attrName>
                                        </p:attrNameLst>
                                      </p:cBhvr>
                                      <p:to>
                                        <p:strVal val="visible"/>
                                      </p:to>
                                    </p:set>
                                    <p:anim calcmode="lin" valueType="num">
                                      <p:cBhvr>
                                        <p:cTn id="13" dur="500" fill="hold"/>
                                        <p:tgtEl>
                                          <p:spTgt spid="654339">
                                            <p:txEl>
                                              <p:charRg st="54" end="73"/>
                                            </p:txEl>
                                          </p:spTgt>
                                        </p:tgtEl>
                                        <p:attrNameLst>
                                          <p:attrName>ppt_x</p:attrName>
                                        </p:attrNameLst>
                                      </p:cBhvr>
                                      <p:tavLst>
                                        <p:tav tm="0">
                                          <p:val>
                                            <p:strVal val="#ppt_x"/>
                                          </p:val>
                                        </p:tav>
                                        <p:tav tm="100000">
                                          <p:val>
                                            <p:strVal val="#ppt_x"/>
                                          </p:val>
                                        </p:tav>
                                      </p:tavLst>
                                    </p:anim>
                                    <p:anim calcmode="lin" valueType="num">
                                      <p:cBhvr>
                                        <p:cTn id="14" dur="500" fill="hold"/>
                                        <p:tgtEl>
                                          <p:spTgt spid="654339">
                                            <p:txEl>
                                              <p:charRg st="54" end="7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54339">
                                            <p:txEl>
                                              <p:charRg st="73" end="109"/>
                                            </p:txEl>
                                          </p:spTgt>
                                        </p:tgtEl>
                                        <p:attrNameLst>
                                          <p:attrName>style.visibility</p:attrName>
                                        </p:attrNameLst>
                                      </p:cBhvr>
                                      <p:to>
                                        <p:strVal val="visible"/>
                                      </p:to>
                                    </p:set>
                                    <p:anim calcmode="lin" valueType="num">
                                      <p:cBhvr>
                                        <p:cTn id="19" dur="500" fill="hold"/>
                                        <p:tgtEl>
                                          <p:spTgt spid="654339">
                                            <p:txEl>
                                              <p:charRg st="73" end="109"/>
                                            </p:txEl>
                                          </p:spTgt>
                                        </p:tgtEl>
                                        <p:attrNameLst>
                                          <p:attrName>ppt_x</p:attrName>
                                        </p:attrNameLst>
                                      </p:cBhvr>
                                      <p:tavLst>
                                        <p:tav tm="0">
                                          <p:val>
                                            <p:strVal val="#ppt_x"/>
                                          </p:val>
                                        </p:tav>
                                        <p:tav tm="100000">
                                          <p:val>
                                            <p:strVal val="#ppt_x"/>
                                          </p:val>
                                        </p:tav>
                                      </p:tavLst>
                                    </p:anim>
                                    <p:anim calcmode="lin" valueType="num">
                                      <p:cBhvr>
                                        <p:cTn id="20" dur="500" fill="hold"/>
                                        <p:tgtEl>
                                          <p:spTgt spid="654339">
                                            <p:txEl>
                                              <p:charRg st="73" end="10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en-US" sz="3200" dirty="0">
                <a:solidFill>
                  <a:srgbClr val="FF0000"/>
                </a:solidFill>
                <a:sym typeface="+mn-ea"/>
              </a:rPr>
              <a:t>第五节</a:t>
            </a:r>
            <a:r>
              <a:rPr lang="en-US" altLang="zh-CN" sz="3200" dirty="0">
                <a:solidFill>
                  <a:srgbClr val="FF0000"/>
                </a:solidFill>
                <a:sym typeface="+mn-ea"/>
              </a:rPr>
              <a:t>  </a:t>
            </a:r>
            <a:r>
              <a:rPr lang="zh-CN" altLang="en-US" sz="3200" dirty="0">
                <a:solidFill>
                  <a:srgbClr val="FF0000"/>
                </a:solidFill>
                <a:sym typeface="+mn-ea"/>
              </a:rPr>
              <a:t>会计核算的基本程序与方法</a:t>
            </a:r>
            <a:endParaRPr lang="zh-CN" altLang="en-US"/>
          </a:p>
        </p:txBody>
      </p:sp>
      <p:sp>
        <p:nvSpPr>
          <p:cNvPr id="3" name="内容占位符 2"/>
          <p:cNvSpPr>
            <a:spLocks noGrp="1"/>
          </p:cNvSpPr>
          <p:nvPr>
            <p:ph idx="1"/>
          </p:nvPr>
        </p:nvSpPr>
        <p:spPr/>
        <p:txBody>
          <a:bodyPr/>
          <a:p>
            <a:pPr algn="ctr"/>
            <a:r>
              <a:rPr lang="zh-CN" altLang="en-US"/>
              <a:t>权责发生制与收付实现制的对比</a:t>
            </a:r>
            <a:endParaRPr lang="zh-CN" altLang="en-US"/>
          </a:p>
          <a:p>
            <a:endParaRPr lang="zh-CN" altLang="en-US"/>
          </a:p>
          <a:p>
            <a:endParaRPr lang="zh-CN" altLang="en-US"/>
          </a:p>
        </p:txBody>
      </p:sp>
      <p:pic>
        <p:nvPicPr>
          <p:cNvPr id="7" name="图片 6"/>
          <p:cNvPicPr>
            <a:picLocks noChangeAspect="1"/>
          </p:cNvPicPr>
          <p:nvPr/>
        </p:nvPicPr>
        <p:blipFill>
          <a:blip r:embed="rId1"/>
          <a:stretch>
            <a:fillRect/>
          </a:stretch>
        </p:blipFill>
        <p:spPr>
          <a:xfrm>
            <a:off x="1271905" y="1840230"/>
            <a:ext cx="9074150" cy="4091305"/>
          </a:xfrm>
          <a:prstGeom prst="rect">
            <a:avLst/>
          </a:prstGeom>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页脚占位符 1"/>
          <p:cNvSpPr txBox="1">
            <a:spLocks noGrp="1"/>
          </p:cNvSpPr>
          <p:nvPr>
            <p:ph type="ftr" sz="quarter" idx="11"/>
          </p:nvPr>
        </p:nvSpPr>
        <p:spPr/>
        <p:txBody>
          <a:bodyPr lIns="0" tIns="0" rIns="0" bIns="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53251" name="矩形 2"/>
          <p:cNvSpPr/>
          <p:nvPr/>
        </p:nvSpPr>
        <p:spPr>
          <a:xfrm>
            <a:off x="911860" y="1268730"/>
            <a:ext cx="10354945" cy="4246245"/>
          </a:xfrm>
          <a:prstGeom prst="rect">
            <a:avLst/>
          </a:prstGeom>
          <a:noFill/>
          <a:ln w="9525">
            <a:noFill/>
          </a:ln>
        </p:spPr>
        <p:txBody>
          <a:bodyPr wrap="square">
            <a:spAutoFit/>
          </a:bodyPr>
          <a:p>
            <a:pPr>
              <a:lnSpc>
                <a:spcPct val="150000"/>
              </a:lnSpc>
              <a:buNone/>
            </a:pPr>
            <a:r>
              <a:rPr lang="en-US" altLang="zh-CN" sz="3000" b="1" dirty="0">
                <a:solidFill>
                  <a:srgbClr val="FF0000"/>
                </a:solidFill>
                <a:latin typeface="黑体" panose="02010609060101010101" pitchFamily="49" charset="-122"/>
                <a:ea typeface="黑体" panose="02010609060101010101" pitchFamily="49" charset="-122"/>
              </a:rPr>
              <a:t>1.</a:t>
            </a:r>
            <a:r>
              <a:rPr lang="zh-CN" altLang="en-US" sz="3000" b="1" dirty="0">
                <a:solidFill>
                  <a:srgbClr val="FF0000"/>
                </a:solidFill>
                <a:latin typeface="黑体" panose="02010609060101010101" pitchFamily="49" charset="-122"/>
                <a:ea typeface="黑体" panose="02010609060101010101" pitchFamily="49" charset="-122"/>
              </a:rPr>
              <a:t>权责发生制下，企业发生下列业务后，不应计入本期费用的有（     ）</a:t>
            </a:r>
            <a:endParaRPr lang="en-US" altLang="zh-CN" sz="3000" b="1" dirty="0">
              <a:solidFill>
                <a:srgbClr val="FF0000"/>
              </a:solidFill>
              <a:latin typeface="黑体" panose="02010609060101010101" pitchFamily="49" charset="-122"/>
              <a:ea typeface="黑体" panose="02010609060101010101" pitchFamily="49" charset="-122"/>
            </a:endParaRPr>
          </a:p>
          <a:p>
            <a:pPr>
              <a:lnSpc>
                <a:spcPct val="150000"/>
              </a:lnSpc>
              <a:buNone/>
            </a:pPr>
            <a:r>
              <a:rPr lang="en-US" altLang="zh-CN" sz="3000" b="1" dirty="0">
                <a:solidFill>
                  <a:srgbClr val="000000"/>
                </a:solidFill>
                <a:latin typeface="楷体" panose="02010609060101010101" pitchFamily="49" charset="-122"/>
                <a:ea typeface="楷体" panose="02010609060101010101" pitchFamily="49" charset="-122"/>
              </a:rPr>
              <a:t>A</a:t>
            </a:r>
            <a:r>
              <a:rPr lang="zh-CN" altLang="en-US" sz="3000" b="1" dirty="0">
                <a:solidFill>
                  <a:srgbClr val="000000"/>
                </a:solidFill>
                <a:latin typeface="楷体" panose="02010609060101010101" pitchFamily="49" charset="-122"/>
                <a:ea typeface="楷体" panose="02010609060101010101" pitchFamily="49" charset="-122"/>
              </a:rPr>
              <a:t>、预付下季度报刊杂志费</a:t>
            </a:r>
            <a:endParaRPr lang="en-US" altLang="zh-CN" sz="3000" b="1" dirty="0">
              <a:solidFill>
                <a:srgbClr val="000000"/>
              </a:solidFill>
              <a:latin typeface="楷体" panose="02010609060101010101" pitchFamily="49" charset="-122"/>
              <a:ea typeface="楷体" panose="02010609060101010101" pitchFamily="49" charset="-122"/>
            </a:endParaRPr>
          </a:p>
          <a:p>
            <a:pPr>
              <a:lnSpc>
                <a:spcPct val="150000"/>
              </a:lnSpc>
              <a:buNone/>
            </a:pPr>
            <a:r>
              <a:rPr lang="en-US" altLang="zh-CN" sz="3000" b="1" dirty="0">
                <a:solidFill>
                  <a:srgbClr val="000000"/>
                </a:solidFill>
                <a:latin typeface="楷体" panose="02010609060101010101" pitchFamily="49" charset="-122"/>
                <a:ea typeface="楷体" panose="02010609060101010101" pitchFamily="49" charset="-122"/>
              </a:rPr>
              <a:t>B</a:t>
            </a:r>
            <a:r>
              <a:rPr lang="zh-CN" altLang="en-US" sz="3000" b="1" dirty="0">
                <a:solidFill>
                  <a:srgbClr val="000000"/>
                </a:solidFill>
                <a:latin typeface="楷体" panose="02010609060101010101" pitchFamily="49" charset="-122"/>
                <a:ea typeface="楷体" panose="02010609060101010101" pitchFamily="49" charset="-122"/>
              </a:rPr>
              <a:t>、支付本月负担的杂志费</a:t>
            </a:r>
            <a:endParaRPr lang="en-US" altLang="zh-CN" sz="3000" b="1" dirty="0">
              <a:solidFill>
                <a:srgbClr val="000000"/>
              </a:solidFill>
              <a:latin typeface="楷体" panose="02010609060101010101" pitchFamily="49" charset="-122"/>
              <a:ea typeface="楷体" panose="02010609060101010101" pitchFamily="49" charset="-122"/>
            </a:endParaRPr>
          </a:p>
          <a:p>
            <a:pPr>
              <a:lnSpc>
                <a:spcPct val="150000"/>
              </a:lnSpc>
              <a:buNone/>
            </a:pPr>
            <a:r>
              <a:rPr lang="en-US" altLang="zh-CN" sz="3000" b="1" dirty="0">
                <a:solidFill>
                  <a:srgbClr val="000000"/>
                </a:solidFill>
                <a:latin typeface="楷体" panose="02010609060101010101" pitchFamily="49" charset="-122"/>
                <a:ea typeface="楷体" panose="02010609060101010101" pitchFamily="49" charset="-122"/>
              </a:rPr>
              <a:t>C</a:t>
            </a:r>
            <a:r>
              <a:rPr lang="zh-CN" altLang="en-US" sz="3000" b="1" dirty="0">
                <a:solidFill>
                  <a:srgbClr val="000000"/>
                </a:solidFill>
                <a:latin typeface="楷体" panose="02010609060101010101" pitchFamily="49" charset="-122"/>
                <a:ea typeface="楷体" panose="02010609060101010101" pitchFamily="49" charset="-122"/>
              </a:rPr>
              <a:t>、本月发生房屋租金但尚未支付</a:t>
            </a:r>
            <a:endParaRPr lang="en-US" altLang="zh-CN" sz="3000" b="1" dirty="0">
              <a:solidFill>
                <a:srgbClr val="000000"/>
              </a:solidFill>
              <a:latin typeface="楷体" panose="02010609060101010101" pitchFamily="49" charset="-122"/>
              <a:ea typeface="楷体" panose="02010609060101010101" pitchFamily="49" charset="-122"/>
            </a:endParaRPr>
          </a:p>
          <a:p>
            <a:pPr>
              <a:lnSpc>
                <a:spcPct val="150000"/>
              </a:lnSpc>
              <a:buNone/>
            </a:pPr>
            <a:r>
              <a:rPr lang="en-US" altLang="zh-CN" sz="3000" b="1" dirty="0">
                <a:solidFill>
                  <a:srgbClr val="000000"/>
                </a:solidFill>
                <a:latin typeface="楷体" panose="02010609060101010101" pitchFamily="49" charset="-122"/>
                <a:ea typeface="楷体" panose="02010609060101010101" pitchFamily="49" charset="-122"/>
              </a:rPr>
              <a:t>D</a:t>
            </a:r>
            <a:r>
              <a:rPr lang="zh-CN" altLang="en-US" sz="3000" b="1" dirty="0">
                <a:solidFill>
                  <a:srgbClr val="000000"/>
                </a:solidFill>
                <a:latin typeface="楷体" panose="02010609060101010101" pitchFamily="49" charset="-122"/>
                <a:ea typeface="楷体" panose="02010609060101010101" pitchFamily="49" charset="-122"/>
              </a:rPr>
              <a:t>、支付上月拖欠的水电费</a:t>
            </a:r>
            <a:endParaRPr lang="zh-CN" altLang="en-US" sz="3000" b="1" dirty="0">
              <a:solidFill>
                <a:srgbClr val="000000"/>
              </a:solidFill>
              <a:latin typeface="楷体" panose="02010609060101010101" pitchFamily="49" charset="-122"/>
              <a:ea typeface="楷体" panose="02010609060101010101" pitchFamily="49" charset="-122"/>
            </a:endParaRPr>
          </a:p>
        </p:txBody>
      </p:sp>
      <p:sp>
        <p:nvSpPr>
          <p:cNvPr id="53252" name="Rectangle 2"/>
          <p:cNvSpPr txBox="1"/>
          <p:nvPr/>
        </p:nvSpPr>
        <p:spPr>
          <a:xfrm>
            <a:off x="767715" y="405130"/>
            <a:ext cx="8001000" cy="676275"/>
          </a:xfrm>
          <a:prstGeom prst="rect">
            <a:avLst/>
          </a:prstGeom>
          <a:noFill/>
          <a:ln w="9525">
            <a:noFill/>
          </a:ln>
        </p:spPr>
        <p:txBody>
          <a:bodyPr/>
          <a:p>
            <a:pPr>
              <a:buNone/>
            </a:pPr>
            <a:r>
              <a:rPr lang="en-US" altLang="zh-CN" sz="3200" b="1" dirty="0">
                <a:solidFill>
                  <a:srgbClr val="FF0000"/>
                </a:solidFill>
                <a:latin typeface="黑体" panose="02010609060101010101" pitchFamily="49" charset="-122"/>
                <a:ea typeface="黑体" panose="02010609060101010101" pitchFamily="49" charset="-122"/>
              </a:rPr>
              <a:t>※ </a:t>
            </a:r>
            <a:r>
              <a:rPr lang="zh-CN" sz="3200" b="1" dirty="0">
                <a:solidFill>
                  <a:srgbClr val="FF0000"/>
                </a:solidFill>
                <a:latin typeface="黑体" panose="02010609060101010101" pitchFamily="49" charset="-122"/>
                <a:ea typeface="黑体" panose="02010609060101010101" pitchFamily="49" charset="-122"/>
              </a:rPr>
              <a:t>课堂练习</a:t>
            </a:r>
            <a:r>
              <a:rPr lang="en-US" altLang="zh-CN" sz="3200" b="1" dirty="0">
                <a:solidFill>
                  <a:srgbClr val="FF0000"/>
                </a:solidFill>
                <a:latin typeface="黑体" panose="02010609060101010101" pitchFamily="49" charset="-122"/>
                <a:ea typeface="黑体" panose="02010609060101010101" pitchFamily="49" charset="-122"/>
              </a:rPr>
              <a:t>1</a:t>
            </a:r>
            <a:endParaRPr lang="en-US" altLang="zh-CN" sz="3200" b="1" dirty="0">
              <a:solidFill>
                <a:srgbClr val="FF0000"/>
              </a:solidFill>
              <a:latin typeface="黑体" panose="02010609060101010101" pitchFamily="49" charset="-122"/>
              <a:ea typeface="黑体" panose="02010609060101010101" pitchFamily="49" charset="-122"/>
            </a:endParaRPr>
          </a:p>
        </p:txBody>
      </p:sp>
      <p:sp>
        <p:nvSpPr>
          <p:cNvPr id="5" name="TextBox 4"/>
          <p:cNvSpPr txBox="1"/>
          <p:nvPr/>
        </p:nvSpPr>
        <p:spPr>
          <a:xfrm>
            <a:off x="2279333" y="2132965"/>
            <a:ext cx="792162" cy="521970"/>
          </a:xfrm>
          <a:prstGeom prst="rect">
            <a:avLst/>
          </a:prstGeom>
          <a:noFill/>
          <a:ln w="9525">
            <a:noFill/>
          </a:ln>
        </p:spPr>
        <p:txBody>
          <a:bodyPr>
            <a:spAutoFit/>
          </a:bodyPr>
          <a:p>
            <a:r>
              <a:rPr lang="en-US" altLang="zh-CN" sz="2800" b="1" dirty="0">
                <a:latin typeface="Arial" panose="020B0604020202020204" pitchFamily="34" charset="0"/>
              </a:rPr>
              <a:t>AD</a:t>
            </a:r>
            <a:endParaRPr lang="zh-CN" altLang="en-US" sz="2800" b="1" dirty="0">
              <a:latin typeface="Arial" panose="020B060402020202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页脚占位符 1"/>
          <p:cNvSpPr txBox="1">
            <a:spLocks noGrp="1"/>
          </p:cNvSpPr>
          <p:nvPr>
            <p:ph type="ftr" sz="quarter" idx="11"/>
          </p:nvPr>
        </p:nvSpPr>
        <p:spPr/>
        <p:txBody>
          <a:bodyPr lIns="0" tIns="0" rIns="0" bIns="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54275" name="矩形 2"/>
          <p:cNvSpPr/>
          <p:nvPr/>
        </p:nvSpPr>
        <p:spPr>
          <a:xfrm>
            <a:off x="860425" y="1209040"/>
            <a:ext cx="10523220" cy="4163060"/>
          </a:xfrm>
          <a:prstGeom prst="rect">
            <a:avLst/>
          </a:prstGeom>
          <a:noFill/>
          <a:ln w="9525">
            <a:noFill/>
          </a:ln>
        </p:spPr>
        <p:txBody>
          <a:bodyPr wrap="square">
            <a:noAutofit/>
          </a:bodyPr>
          <a:p>
            <a:pPr>
              <a:lnSpc>
                <a:spcPct val="150000"/>
              </a:lnSpc>
              <a:buNone/>
            </a:pPr>
            <a:r>
              <a:rPr lang="en-US" altLang="zh-CN" sz="3000" b="1" dirty="0">
                <a:solidFill>
                  <a:srgbClr val="FF0000"/>
                </a:solidFill>
                <a:latin typeface="黑体" panose="02010609060101010101" pitchFamily="49" charset="-122"/>
                <a:ea typeface="黑体" panose="02010609060101010101" pitchFamily="49" charset="-122"/>
              </a:rPr>
              <a:t>2.</a:t>
            </a:r>
            <a:r>
              <a:rPr lang="zh-CN" altLang="en-US" sz="3000" b="1" dirty="0">
                <a:solidFill>
                  <a:srgbClr val="FF0000"/>
                </a:solidFill>
                <a:latin typeface="黑体" panose="02010609060101010101" pitchFamily="49" charset="-122"/>
                <a:ea typeface="黑体" panose="02010609060101010101" pitchFamily="49" charset="-122"/>
              </a:rPr>
              <a:t>收付实现制下，企业发生下列业务后，不应计入本期费用的有（    ）</a:t>
            </a:r>
            <a:r>
              <a:rPr lang="en-US" altLang="zh-CN" sz="3000" b="1" dirty="0">
                <a:solidFill>
                  <a:srgbClr val="FF0000"/>
                </a:solidFill>
                <a:latin typeface="黑体" panose="02010609060101010101" pitchFamily="49" charset="-122"/>
                <a:ea typeface="黑体" panose="02010609060101010101" pitchFamily="49" charset="-122"/>
              </a:rPr>
              <a:t>.</a:t>
            </a:r>
            <a:endParaRPr lang="en-US" altLang="zh-CN" sz="3000" b="1" dirty="0">
              <a:solidFill>
                <a:srgbClr val="FF0000"/>
              </a:solidFill>
              <a:latin typeface="黑体" panose="02010609060101010101" pitchFamily="49" charset="-122"/>
              <a:ea typeface="黑体" panose="02010609060101010101" pitchFamily="49" charset="-122"/>
            </a:endParaRPr>
          </a:p>
          <a:p>
            <a:pPr>
              <a:lnSpc>
                <a:spcPct val="150000"/>
              </a:lnSpc>
              <a:buNone/>
            </a:pPr>
            <a:r>
              <a:rPr lang="en-US" altLang="zh-CN" sz="3000" b="1" dirty="0">
                <a:solidFill>
                  <a:srgbClr val="000000"/>
                </a:solidFill>
                <a:latin typeface="楷体" panose="02010609060101010101" pitchFamily="49" charset="-122"/>
                <a:ea typeface="楷体" panose="02010609060101010101" pitchFamily="49" charset="-122"/>
              </a:rPr>
              <a:t>A</a:t>
            </a:r>
            <a:r>
              <a:rPr lang="zh-CN" altLang="en-US" sz="3000" b="1" dirty="0">
                <a:solidFill>
                  <a:srgbClr val="000000"/>
                </a:solidFill>
                <a:latin typeface="楷体" panose="02010609060101010101" pitchFamily="49" charset="-122"/>
                <a:ea typeface="楷体" panose="02010609060101010101" pitchFamily="49" charset="-122"/>
              </a:rPr>
              <a:t>、预付下季度报刊杂志费</a:t>
            </a:r>
            <a:endParaRPr lang="en-US" altLang="zh-CN" sz="3000" b="1" dirty="0">
              <a:solidFill>
                <a:srgbClr val="000000"/>
              </a:solidFill>
              <a:latin typeface="楷体" panose="02010609060101010101" pitchFamily="49" charset="-122"/>
              <a:ea typeface="楷体" panose="02010609060101010101" pitchFamily="49" charset="-122"/>
            </a:endParaRPr>
          </a:p>
          <a:p>
            <a:pPr>
              <a:lnSpc>
                <a:spcPct val="150000"/>
              </a:lnSpc>
              <a:buNone/>
            </a:pPr>
            <a:r>
              <a:rPr lang="en-US" altLang="zh-CN" sz="3000" b="1" dirty="0">
                <a:solidFill>
                  <a:srgbClr val="000000"/>
                </a:solidFill>
                <a:latin typeface="楷体" panose="02010609060101010101" pitchFamily="49" charset="-122"/>
                <a:ea typeface="楷体" panose="02010609060101010101" pitchFamily="49" charset="-122"/>
              </a:rPr>
              <a:t>B</a:t>
            </a:r>
            <a:r>
              <a:rPr lang="zh-CN" altLang="en-US" sz="3000" b="1" dirty="0">
                <a:solidFill>
                  <a:srgbClr val="000000"/>
                </a:solidFill>
                <a:latin typeface="楷体" panose="02010609060101010101" pitchFamily="49" charset="-122"/>
                <a:ea typeface="楷体" panose="02010609060101010101" pitchFamily="49" charset="-122"/>
              </a:rPr>
              <a:t>、支付本月负担的杂志费</a:t>
            </a:r>
            <a:endParaRPr lang="en-US" altLang="zh-CN" sz="3000" b="1" dirty="0">
              <a:solidFill>
                <a:srgbClr val="000000"/>
              </a:solidFill>
              <a:latin typeface="楷体" panose="02010609060101010101" pitchFamily="49" charset="-122"/>
              <a:ea typeface="楷体" panose="02010609060101010101" pitchFamily="49" charset="-122"/>
            </a:endParaRPr>
          </a:p>
          <a:p>
            <a:pPr>
              <a:lnSpc>
                <a:spcPct val="150000"/>
              </a:lnSpc>
              <a:buNone/>
            </a:pPr>
            <a:r>
              <a:rPr lang="en-US" altLang="zh-CN" sz="3000" b="1" dirty="0">
                <a:solidFill>
                  <a:srgbClr val="000000"/>
                </a:solidFill>
                <a:latin typeface="楷体" panose="02010609060101010101" pitchFamily="49" charset="-122"/>
                <a:ea typeface="楷体" panose="02010609060101010101" pitchFamily="49" charset="-122"/>
              </a:rPr>
              <a:t>C</a:t>
            </a:r>
            <a:r>
              <a:rPr lang="zh-CN" altLang="en-US" sz="3000" b="1" dirty="0">
                <a:solidFill>
                  <a:srgbClr val="000000"/>
                </a:solidFill>
                <a:latin typeface="楷体" panose="02010609060101010101" pitchFamily="49" charset="-122"/>
                <a:ea typeface="楷体" panose="02010609060101010101" pitchFamily="49" charset="-122"/>
              </a:rPr>
              <a:t>、本月发生房屋租金但尚未支付</a:t>
            </a:r>
            <a:endParaRPr lang="en-US" altLang="zh-CN" sz="3000" b="1" dirty="0">
              <a:solidFill>
                <a:srgbClr val="000000"/>
              </a:solidFill>
              <a:latin typeface="楷体" panose="02010609060101010101" pitchFamily="49" charset="-122"/>
              <a:ea typeface="楷体" panose="02010609060101010101" pitchFamily="49" charset="-122"/>
            </a:endParaRPr>
          </a:p>
          <a:p>
            <a:pPr>
              <a:lnSpc>
                <a:spcPct val="150000"/>
              </a:lnSpc>
              <a:buNone/>
            </a:pPr>
            <a:r>
              <a:rPr lang="en-US" altLang="zh-CN" sz="3000" b="1" dirty="0">
                <a:solidFill>
                  <a:srgbClr val="000000"/>
                </a:solidFill>
                <a:latin typeface="楷体" panose="02010609060101010101" pitchFamily="49" charset="-122"/>
                <a:ea typeface="楷体" panose="02010609060101010101" pitchFamily="49" charset="-122"/>
              </a:rPr>
              <a:t>D</a:t>
            </a:r>
            <a:r>
              <a:rPr lang="zh-CN" altLang="en-US" sz="3000" b="1" dirty="0">
                <a:solidFill>
                  <a:srgbClr val="000000"/>
                </a:solidFill>
                <a:latin typeface="楷体" panose="02010609060101010101" pitchFamily="49" charset="-122"/>
                <a:ea typeface="楷体" panose="02010609060101010101" pitchFamily="49" charset="-122"/>
              </a:rPr>
              <a:t>、支付上月拖欠的水电费</a:t>
            </a:r>
            <a:endParaRPr lang="zh-CN" altLang="en-US" sz="3000" b="1" dirty="0">
              <a:solidFill>
                <a:srgbClr val="000000"/>
              </a:solidFill>
              <a:latin typeface="楷体" panose="02010609060101010101" pitchFamily="49" charset="-122"/>
              <a:ea typeface="楷体" panose="02010609060101010101" pitchFamily="49" charset="-122"/>
            </a:endParaRPr>
          </a:p>
        </p:txBody>
      </p:sp>
      <p:sp>
        <p:nvSpPr>
          <p:cNvPr id="54276" name="Rectangle 2"/>
          <p:cNvSpPr txBox="1"/>
          <p:nvPr/>
        </p:nvSpPr>
        <p:spPr>
          <a:xfrm>
            <a:off x="767715" y="332740"/>
            <a:ext cx="8001000" cy="676275"/>
          </a:xfrm>
          <a:prstGeom prst="rect">
            <a:avLst/>
          </a:prstGeom>
          <a:noFill/>
          <a:ln w="9525">
            <a:noFill/>
          </a:ln>
        </p:spPr>
        <p:txBody>
          <a:bodyPr/>
          <a:p>
            <a:pPr>
              <a:buNone/>
            </a:pPr>
            <a:r>
              <a:rPr lang="zh-CN" sz="3200" b="1" dirty="0">
                <a:solidFill>
                  <a:srgbClr val="FF0000"/>
                </a:solidFill>
                <a:latin typeface="黑体" panose="02010609060101010101" pitchFamily="49" charset="-122"/>
                <a:ea typeface="黑体" panose="02010609060101010101" pitchFamily="49" charset="-122"/>
              </a:rPr>
              <a:t>课堂练习</a:t>
            </a:r>
            <a:r>
              <a:rPr lang="en-US" altLang="zh-CN" sz="3200" b="1" dirty="0">
                <a:solidFill>
                  <a:srgbClr val="FF0000"/>
                </a:solidFill>
                <a:latin typeface="黑体" panose="02010609060101010101" pitchFamily="49" charset="-122"/>
                <a:ea typeface="黑体" panose="02010609060101010101" pitchFamily="49" charset="-122"/>
              </a:rPr>
              <a:t>2</a:t>
            </a:r>
            <a:endParaRPr lang="en-US" altLang="zh-CN" sz="3200" b="1" dirty="0">
              <a:solidFill>
                <a:srgbClr val="FF0000"/>
              </a:solidFill>
              <a:latin typeface="黑体" panose="02010609060101010101" pitchFamily="49" charset="-122"/>
              <a:ea typeface="黑体" panose="02010609060101010101" pitchFamily="49" charset="-122"/>
            </a:endParaRPr>
          </a:p>
        </p:txBody>
      </p:sp>
      <p:sp>
        <p:nvSpPr>
          <p:cNvPr id="5" name="TextBox 4"/>
          <p:cNvSpPr txBox="1"/>
          <p:nvPr/>
        </p:nvSpPr>
        <p:spPr>
          <a:xfrm>
            <a:off x="1847850" y="2060893"/>
            <a:ext cx="503238" cy="521970"/>
          </a:xfrm>
          <a:prstGeom prst="rect">
            <a:avLst/>
          </a:prstGeom>
          <a:noFill/>
          <a:ln w="9525">
            <a:noFill/>
          </a:ln>
        </p:spPr>
        <p:txBody>
          <a:bodyPr>
            <a:spAutoFit/>
          </a:bodyPr>
          <a:p>
            <a:pPr algn="ctr"/>
            <a:r>
              <a:rPr lang="en-US" altLang="zh-CN" sz="2800" b="1" dirty="0">
                <a:latin typeface="Arial" panose="020B0604020202020204" pitchFamily="34" charset="0"/>
              </a:rPr>
              <a:t>C</a:t>
            </a:r>
            <a:endParaRPr lang="zh-CN" altLang="en-US" sz="2800" b="1" dirty="0">
              <a:latin typeface="Arial" panose="020B060402020202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8" name="页脚占位符 1"/>
          <p:cNvSpPr txBox="1">
            <a:spLocks noGrp="1"/>
          </p:cNvSpPr>
          <p:nvPr>
            <p:ph type="ftr" sz="quarter" idx="11"/>
          </p:nvPr>
        </p:nvSpPr>
        <p:spPr/>
        <p:txBody>
          <a:bodyPr lIns="0" tIns="0" rIns="0" bIns="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SzPct val="100000"/>
            </a:pPr>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55299" name="Rectangle 2"/>
          <p:cNvSpPr txBox="1"/>
          <p:nvPr/>
        </p:nvSpPr>
        <p:spPr>
          <a:xfrm>
            <a:off x="839470" y="405130"/>
            <a:ext cx="8001000" cy="676275"/>
          </a:xfrm>
          <a:prstGeom prst="rect">
            <a:avLst/>
          </a:prstGeom>
          <a:noFill/>
          <a:ln w="9525">
            <a:noFill/>
          </a:ln>
        </p:spPr>
        <p:txBody>
          <a:bodyPr/>
          <a:p>
            <a:pPr>
              <a:buNone/>
            </a:pPr>
            <a:r>
              <a:rPr lang="zh-CN" sz="3200" b="1" dirty="0">
                <a:solidFill>
                  <a:srgbClr val="FF0000"/>
                </a:solidFill>
                <a:latin typeface="黑体" panose="02010609060101010101" pitchFamily="49" charset="-122"/>
                <a:ea typeface="黑体" panose="02010609060101010101" pitchFamily="49" charset="-122"/>
              </a:rPr>
              <a:t>课堂练习</a:t>
            </a:r>
            <a:r>
              <a:rPr lang="en-US" altLang="zh-CN" sz="3200" b="1" dirty="0">
                <a:solidFill>
                  <a:srgbClr val="FF0000"/>
                </a:solidFill>
                <a:latin typeface="黑体" panose="02010609060101010101" pitchFamily="49" charset="-122"/>
                <a:ea typeface="黑体" panose="02010609060101010101" pitchFamily="49" charset="-122"/>
              </a:rPr>
              <a:t>3</a:t>
            </a:r>
            <a:endParaRPr lang="en-US" altLang="zh-CN" sz="3200" b="1" dirty="0">
              <a:solidFill>
                <a:srgbClr val="FF0000"/>
              </a:solidFill>
              <a:latin typeface="黑体" panose="02010609060101010101" pitchFamily="49" charset="-122"/>
              <a:ea typeface="黑体" panose="02010609060101010101" pitchFamily="49" charset="-122"/>
            </a:endParaRPr>
          </a:p>
        </p:txBody>
      </p:sp>
      <p:sp>
        <p:nvSpPr>
          <p:cNvPr id="55300" name="TextBox 4"/>
          <p:cNvSpPr txBox="1"/>
          <p:nvPr/>
        </p:nvSpPr>
        <p:spPr>
          <a:xfrm>
            <a:off x="874395" y="1117600"/>
            <a:ext cx="10571480" cy="4939030"/>
          </a:xfrm>
          <a:prstGeom prst="rect">
            <a:avLst/>
          </a:prstGeom>
          <a:noFill/>
          <a:ln w="9525">
            <a:noFill/>
          </a:ln>
        </p:spPr>
        <p:txBody>
          <a:bodyPr wrap="square">
            <a:spAutoFit/>
          </a:bodyPr>
          <a:p>
            <a:pPr>
              <a:lnSpc>
                <a:spcPct val="150000"/>
              </a:lnSpc>
            </a:pPr>
            <a:r>
              <a:rPr lang="en-US" altLang="zh-CN" sz="3000" b="1" dirty="0">
                <a:solidFill>
                  <a:srgbClr val="FF0000"/>
                </a:solidFill>
                <a:latin typeface="黑体" panose="02010609060101010101" pitchFamily="49" charset="-122"/>
                <a:ea typeface="黑体" panose="02010609060101010101" pitchFamily="49" charset="-122"/>
              </a:rPr>
              <a:t>3.9</a:t>
            </a:r>
            <a:r>
              <a:rPr lang="zh-CN" altLang="en-US" sz="3000" b="1" dirty="0">
                <a:solidFill>
                  <a:srgbClr val="FF0000"/>
                </a:solidFill>
                <a:latin typeface="黑体" panose="02010609060101010101" pitchFamily="49" charset="-122"/>
                <a:ea typeface="黑体" panose="02010609060101010101" pitchFamily="49" charset="-122"/>
              </a:rPr>
              <a:t>月办公楼租金</a:t>
            </a:r>
            <a:r>
              <a:rPr lang="en-US" altLang="zh-CN" sz="3000" b="1" dirty="0">
                <a:solidFill>
                  <a:srgbClr val="FF0000"/>
                </a:solidFill>
                <a:latin typeface="黑体" panose="02010609060101010101" pitchFamily="49" charset="-122"/>
                <a:ea typeface="黑体" panose="02010609060101010101" pitchFamily="49" charset="-122"/>
              </a:rPr>
              <a:t>60</a:t>
            </a:r>
            <a:r>
              <a:rPr lang="zh-CN" altLang="en-US" sz="3000" b="1" dirty="0">
                <a:solidFill>
                  <a:srgbClr val="FF0000"/>
                </a:solidFill>
                <a:latin typeface="黑体" panose="02010609060101010101" pitchFamily="49" charset="-122"/>
                <a:ea typeface="黑体" panose="02010609060101010101" pitchFamily="49" charset="-122"/>
              </a:rPr>
              <a:t>万元，银行存款支付</a:t>
            </a:r>
            <a:r>
              <a:rPr lang="en-US" altLang="zh-CN" sz="3000" b="1" dirty="0">
                <a:solidFill>
                  <a:srgbClr val="FF0000"/>
                </a:solidFill>
                <a:latin typeface="黑体" panose="02010609060101010101" pitchFamily="49" charset="-122"/>
                <a:ea typeface="黑体" panose="02010609060101010101" pitchFamily="49" charset="-122"/>
              </a:rPr>
              <a:t>10</a:t>
            </a:r>
            <a:r>
              <a:rPr lang="zh-CN" altLang="en-US" sz="3000" b="1" dirty="0">
                <a:solidFill>
                  <a:srgbClr val="FF0000"/>
                </a:solidFill>
                <a:latin typeface="黑体" panose="02010609060101010101" pitchFamily="49" charset="-122"/>
                <a:ea typeface="黑体" panose="02010609060101010101" pitchFamily="49" charset="-122"/>
              </a:rPr>
              <a:t>万元，剩余</a:t>
            </a:r>
            <a:r>
              <a:rPr lang="en-US" altLang="zh-CN" sz="3000" b="1" dirty="0">
                <a:solidFill>
                  <a:srgbClr val="FF0000"/>
                </a:solidFill>
                <a:latin typeface="黑体" panose="02010609060101010101" pitchFamily="49" charset="-122"/>
                <a:ea typeface="黑体" panose="02010609060101010101" pitchFamily="49" charset="-122"/>
              </a:rPr>
              <a:t>50</a:t>
            </a:r>
            <a:r>
              <a:rPr lang="zh-CN" altLang="en-US" sz="3000" b="1" dirty="0">
                <a:solidFill>
                  <a:srgbClr val="FF0000"/>
                </a:solidFill>
                <a:latin typeface="黑体" panose="02010609060101010101" pitchFamily="49" charset="-122"/>
                <a:ea typeface="黑体" panose="02010609060101010101" pitchFamily="49" charset="-122"/>
              </a:rPr>
              <a:t>万元</a:t>
            </a:r>
            <a:r>
              <a:rPr lang="en-US" altLang="zh-CN" sz="3000" b="1" dirty="0">
                <a:solidFill>
                  <a:srgbClr val="FF0000"/>
                </a:solidFill>
                <a:latin typeface="黑体" panose="02010609060101010101" pitchFamily="49" charset="-122"/>
                <a:ea typeface="黑体" panose="02010609060101010101" pitchFamily="49" charset="-122"/>
              </a:rPr>
              <a:t>10</a:t>
            </a:r>
            <a:r>
              <a:rPr lang="zh-CN" altLang="en-US" sz="3000" b="1" dirty="0">
                <a:solidFill>
                  <a:srgbClr val="FF0000"/>
                </a:solidFill>
                <a:latin typeface="黑体" panose="02010609060101010101" pitchFamily="49" charset="-122"/>
                <a:ea typeface="黑体" panose="02010609060101010101" pitchFamily="49" charset="-122"/>
              </a:rPr>
              <a:t>月支付。按照权责发生制和收付实现制本月分别确认费用（   ）万元。</a:t>
            </a:r>
            <a:endParaRPr lang="en-US" altLang="zh-CN" sz="3000" b="1" dirty="0">
              <a:solidFill>
                <a:srgbClr val="FF0000"/>
              </a:solidFill>
              <a:latin typeface="黑体" panose="02010609060101010101" pitchFamily="49" charset="-122"/>
              <a:ea typeface="黑体" panose="02010609060101010101" pitchFamily="49" charset="-122"/>
            </a:endParaRPr>
          </a:p>
          <a:p>
            <a:pPr>
              <a:lnSpc>
                <a:spcPct val="150000"/>
              </a:lnSpc>
            </a:pPr>
            <a:r>
              <a:rPr lang="en-US" altLang="zh-CN" sz="3000" b="1" dirty="0">
                <a:latin typeface="楷体" panose="02010609060101010101" pitchFamily="49" charset="-122"/>
                <a:ea typeface="楷体" panose="02010609060101010101" pitchFamily="49" charset="-122"/>
              </a:rPr>
              <a:t>A</a:t>
            </a:r>
            <a:r>
              <a:rPr lang="zh-CN" altLang="en-US" sz="3000" b="1" dirty="0">
                <a:latin typeface="楷体" panose="02010609060101010101" pitchFamily="49" charset="-122"/>
                <a:ea typeface="楷体" panose="02010609060101010101" pitchFamily="49" charset="-122"/>
              </a:rPr>
              <a:t>、</a:t>
            </a:r>
            <a:r>
              <a:rPr lang="en-US" altLang="zh-CN" sz="3000" b="1" dirty="0">
                <a:latin typeface="楷体" panose="02010609060101010101" pitchFamily="49" charset="-122"/>
                <a:ea typeface="楷体" panose="02010609060101010101" pitchFamily="49" charset="-122"/>
              </a:rPr>
              <a:t>10,60</a:t>
            </a:r>
            <a:endParaRPr lang="en-US" altLang="zh-CN" sz="3000" b="1" dirty="0">
              <a:latin typeface="楷体" panose="02010609060101010101" pitchFamily="49" charset="-122"/>
              <a:ea typeface="楷体" panose="02010609060101010101" pitchFamily="49" charset="-122"/>
            </a:endParaRPr>
          </a:p>
          <a:p>
            <a:pPr>
              <a:lnSpc>
                <a:spcPct val="150000"/>
              </a:lnSpc>
            </a:pPr>
            <a:r>
              <a:rPr lang="en-US" altLang="zh-CN" sz="3000" b="1" dirty="0">
                <a:latin typeface="楷体" panose="02010609060101010101" pitchFamily="49" charset="-122"/>
                <a:ea typeface="楷体" panose="02010609060101010101" pitchFamily="49" charset="-122"/>
              </a:rPr>
              <a:t>B</a:t>
            </a:r>
            <a:r>
              <a:rPr lang="zh-CN" altLang="en-US" sz="3000" b="1" dirty="0">
                <a:latin typeface="楷体" panose="02010609060101010101" pitchFamily="49" charset="-122"/>
                <a:ea typeface="楷体" panose="02010609060101010101" pitchFamily="49" charset="-122"/>
              </a:rPr>
              <a:t>、</a:t>
            </a:r>
            <a:r>
              <a:rPr lang="en-US" altLang="zh-CN" sz="3000" b="1" dirty="0">
                <a:latin typeface="楷体" panose="02010609060101010101" pitchFamily="49" charset="-122"/>
                <a:ea typeface="楷体" panose="02010609060101010101" pitchFamily="49" charset="-122"/>
              </a:rPr>
              <a:t>60,0</a:t>
            </a:r>
            <a:endParaRPr lang="en-US" altLang="zh-CN" sz="3000" b="1" dirty="0">
              <a:latin typeface="楷体" panose="02010609060101010101" pitchFamily="49" charset="-122"/>
              <a:ea typeface="楷体" panose="02010609060101010101" pitchFamily="49" charset="-122"/>
            </a:endParaRPr>
          </a:p>
          <a:p>
            <a:pPr>
              <a:lnSpc>
                <a:spcPct val="150000"/>
              </a:lnSpc>
            </a:pPr>
            <a:r>
              <a:rPr lang="en-US" altLang="zh-CN" sz="3000" b="1" dirty="0">
                <a:latin typeface="楷体" panose="02010609060101010101" pitchFamily="49" charset="-122"/>
                <a:ea typeface="楷体" panose="02010609060101010101" pitchFamily="49" charset="-122"/>
              </a:rPr>
              <a:t>C</a:t>
            </a:r>
            <a:r>
              <a:rPr lang="zh-CN" altLang="en-US" sz="3000" b="1" dirty="0">
                <a:latin typeface="楷体" panose="02010609060101010101" pitchFamily="49" charset="-122"/>
                <a:ea typeface="楷体" panose="02010609060101010101" pitchFamily="49" charset="-122"/>
              </a:rPr>
              <a:t>、</a:t>
            </a:r>
            <a:r>
              <a:rPr lang="en-US" altLang="zh-CN" sz="3000" b="1" dirty="0">
                <a:latin typeface="楷体" panose="02010609060101010101" pitchFamily="49" charset="-122"/>
                <a:ea typeface="楷体" panose="02010609060101010101" pitchFamily="49" charset="-122"/>
              </a:rPr>
              <a:t>60,50</a:t>
            </a:r>
            <a:endParaRPr lang="en-US" altLang="zh-CN" sz="3000" b="1" dirty="0">
              <a:latin typeface="楷体" panose="02010609060101010101" pitchFamily="49" charset="-122"/>
              <a:ea typeface="楷体" panose="02010609060101010101" pitchFamily="49" charset="-122"/>
            </a:endParaRPr>
          </a:p>
          <a:p>
            <a:pPr>
              <a:lnSpc>
                <a:spcPct val="150000"/>
              </a:lnSpc>
            </a:pPr>
            <a:r>
              <a:rPr lang="en-US" altLang="zh-CN" sz="3000" b="1" dirty="0">
                <a:latin typeface="楷体" panose="02010609060101010101" pitchFamily="49" charset="-122"/>
                <a:ea typeface="楷体" panose="02010609060101010101" pitchFamily="49" charset="-122"/>
              </a:rPr>
              <a:t>D</a:t>
            </a:r>
            <a:r>
              <a:rPr lang="zh-CN" altLang="en-US" sz="3000" b="1" dirty="0">
                <a:latin typeface="楷体" panose="02010609060101010101" pitchFamily="49" charset="-122"/>
                <a:ea typeface="楷体" panose="02010609060101010101" pitchFamily="49" charset="-122"/>
              </a:rPr>
              <a:t>、</a:t>
            </a:r>
            <a:r>
              <a:rPr lang="en-US" altLang="zh-CN" sz="3000" b="1" dirty="0">
                <a:latin typeface="楷体" panose="02010609060101010101" pitchFamily="49" charset="-122"/>
                <a:ea typeface="楷体" panose="02010609060101010101" pitchFamily="49" charset="-122"/>
              </a:rPr>
              <a:t>60,10</a:t>
            </a:r>
            <a:endParaRPr lang="zh-CN" altLang="en-US" sz="3000" b="1" dirty="0">
              <a:latin typeface="楷体" panose="02010609060101010101" pitchFamily="49" charset="-122"/>
              <a:ea typeface="楷体" panose="02010609060101010101" pitchFamily="49" charset="-122"/>
            </a:endParaRPr>
          </a:p>
        </p:txBody>
      </p:sp>
      <p:sp>
        <p:nvSpPr>
          <p:cNvPr id="6" name="TextBox 5"/>
          <p:cNvSpPr txBox="1"/>
          <p:nvPr/>
        </p:nvSpPr>
        <p:spPr>
          <a:xfrm>
            <a:off x="1415415" y="2708275"/>
            <a:ext cx="439420" cy="521970"/>
          </a:xfrm>
          <a:prstGeom prst="rect">
            <a:avLst/>
          </a:prstGeom>
          <a:noFill/>
          <a:ln w="9525">
            <a:noFill/>
          </a:ln>
        </p:spPr>
        <p:txBody>
          <a:bodyPr wrap="none">
            <a:spAutoFit/>
          </a:bodyPr>
          <a:p>
            <a:r>
              <a:rPr lang="en-US" altLang="zh-CN" sz="2800" b="1" dirty="0">
                <a:latin typeface="Arial" panose="020B0604020202020204" pitchFamily="34" charset="0"/>
              </a:rPr>
              <a:t>D</a:t>
            </a:r>
            <a:endParaRPr lang="zh-CN" altLang="en-US" sz="2800" b="1" dirty="0">
              <a:latin typeface="Arial" panose="020B060402020202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21"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133122"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第五节</a:t>
            </a:r>
            <a:r>
              <a:rPr lang="en-US" altLang="zh-CN" sz="3200" dirty="0">
                <a:solidFill>
                  <a:srgbClr val="FF0000"/>
                </a:solidFill>
              </a:rPr>
              <a:t>  </a:t>
            </a:r>
            <a:r>
              <a:rPr lang="zh-CN" altLang="en-US" sz="3200" dirty="0">
                <a:solidFill>
                  <a:srgbClr val="FF0000"/>
                </a:solidFill>
              </a:rPr>
              <a:t>会计核算的基本程序与方法</a:t>
            </a:r>
            <a:endParaRPr lang="zh-CN" altLang="en-US" sz="3200" dirty="0">
              <a:solidFill>
                <a:srgbClr val="FF0000"/>
              </a:solidFill>
            </a:endParaRPr>
          </a:p>
        </p:txBody>
      </p:sp>
      <p:sp>
        <p:nvSpPr>
          <p:cNvPr id="133123" name="Rectangle 3"/>
          <p:cNvSpPr/>
          <p:nvPr>
            <p:ph idx="1"/>
          </p:nvPr>
        </p:nvSpPr>
        <p:spPr>
          <a:xfrm>
            <a:off x="870585" y="1196975"/>
            <a:ext cx="10564495" cy="5024120"/>
          </a:xfrm>
          <a:solidFill>
            <a:schemeClr val="bg1"/>
          </a:solidFill>
        </p:spPr>
        <p:txBody>
          <a:bodyPr vert="horz" wrap="square" lIns="91440" tIns="45720" rIns="91440" bIns="45720" anchor="t" anchorCtr="0"/>
          <a:p>
            <a:pPr eaLnBrk="1" hangingPunct="1">
              <a:lnSpc>
                <a:spcPct val="140000"/>
              </a:lnSpc>
              <a:buNone/>
            </a:pPr>
            <a:r>
              <a:rPr lang="zh-CN" altLang="en-US" sz="3200" dirty="0">
                <a:solidFill>
                  <a:srgbClr val="FF0000"/>
                </a:solidFill>
                <a:latin typeface="黑体" panose="02010609060101010101" pitchFamily="49" charset="-122"/>
              </a:rPr>
              <a:t>三、会计方法</a:t>
            </a:r>
            <a:endParaRPr lang="en-US" altLang="zh-CN" sz="3200" dirty="0">
              <a:solidFill>
                <a:srgbClr val="FF0000"/>
              </a:solidFill>
              <a:latin typeface="黑体" panose="02010609060101010101" pitchFamily="49" charset="-122"/>
            </a:endParaRPr>
          </a:p>
          <a:p>
            <a:pPr eaLnBrk="1" hangingPunct="1">
              <a:lnSpc>
                <a:spcPct val="140000"/>
              </a:lnSpc>
              <a:buClr>
                <a:srgbClr val="FF0000"/>
              </a:buClr>
              <a:buFont typeface="Wingdings" panose="05000000000000000000" pitchFamily="2" charset="2"/>
              <a:buChar char="p"/>
            </a:pPr>
            <a:r>
              <a:rPr lang="zh-CN" altLang="en-US" sz="3200" dirty="0">
                <a:latin typeface="楷体" panose="02010609060101010101" pitchFamily="49" charset="-122"/>
                <a:ea typeface="楷体" panose="02010609060101010101" pitchFamily="49" charset="-122"/>
              </a:rPr>
              <a:t>用来反映和监督会计对象、完成会计任务的手段。</a:t>
            </a:r>
            <a:endParaRPr lang="zh-CN" altLang="en-US" sz="3200" dirty="0">
              <a:latin typeface="楷体" panose="02010609060101010101" pitchFamily="49" charset="-122"/>
              <a:ea typeface="楷体" panose="02010609060101010101" pitchFamily="49" charset="-122"/>
            </a:endParaRPr>
          </a:p>
          <a:p>
            <a:pPr lvl="1" indent="-436245" eaLnBrk="1" hangingPunct="1">
              <a:lnSpc>
                <a:spcPct val="14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会计核算方法</a:t>
            </a:r>
            <a:endParaRPr lang="en-US" altLang="zh-CN" sz="3200" dirty="0">
              <a:latin typeface="楷体" panose="02010609060101010101" pitchFamily="49" charset="-122"/>
              <a:ea typeface="楷体" panose="02010609060101010101" pitchFamily="49" charset="-122"/>
            </a:endParaRPr>
          </a:p>
          <a:p>
            <a:pPr lvl="1" indent="-436245" eaLnBrk="1" hangingPunct="1">
              <a:lnSpc>
                <a:spcPct val="14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会计分析方法</a:t>
            </a:r>
            <a:endParaRPr lang="en-US" altLang="zh-CN" sz="3200" dirty="0">
              <a:latin typeface="楷体" panose="02010609060101010101" pitchFamily="49" charset="-122"/>
              <a:ea typeface="楷体" panose="02010609060101010101" pitchFamily="49" charset="-122"/>
            </a:endParaRPr>
          </a:p>
          <a:p>
            <a:pPr lvl="1" indent="-436245" eaLnBrk="1" hangingPunct="1">
              <a:lnSpc>
                <a:spcPct val="14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会计检查方法</a:t>
            </a:r>
            <a:endParaRPr lang="en-US" altLang="zh-CN" sz="3200" dirty="0">
              <a:latin typeface="楷体" panose="02010609060101010101" pitchFamily="49" charset="-122"/>
              <a:ea typeface="楷体" panose="02010609060101010101" pitchFamily="49" charset="-122"/>
            </a:endParaRPr>
          </a:p>
          <a:p>
            <a:pPr lvl="1" indent="-436245" eaLnBrk="1" hangingPunct="1">
              <a:lnSpc>
                <a:spcPct val="140000"/>
              </a:lnSpc>
              <a:buFont typeface="Wingdings" panose="05000000000000000000" pitchFamily="2" charset="2"/>
              <a:buChar char="Ø"/>
            </a:pPr>
            <a:r>
              <a:rPr lang="zh-CN" altLang="en-US" sz="3200" dirty="0">
                <a:latin typeface="楷体" panose="02010609060101010101" pitchFamily="49" charset="-122"/>
                <a:ea typeface="楷体" panose="02010609060101010101" pitchFamily="49" charset="-122"/>
              </a:rPr>
              <a:t>会计预测和决策方法等</a:t>
            </a:r>
            <a:endParaRPr lang="zh-CN" altLang="en-US" sz="3200" dirty="0">
              <a:latin typeface="楷体" panose="02010609060101010101" pitchFamily="49" charset="-122"/>
              <a:ea typeface="楷体" panose="02010609060101010101" pitchFamily="49" charset="-122"/>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4145"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134146" name="Rectangle 2"/>
          <p:cNvSpPr/>
          <p:nvPr/>
        </p:nvSpPr>
        <p:spPr>
          <a:xfrm>
            <a:off x="2166938" y="1263650"/>
            <a:ext cx="7848600" cy="4737100"/>
          </a:xfrm>
          <a:prstGeom prst="rect">
            <a:avLst/>
          </a:prstGeom>
          <a:gradFill rotWithShape="1">
            <a:gsLst>
              <a:gs pos="0">
                <a:srgbClr val="475E76"/>
              </a:gs>
              <a:gs pos="100000">
                <a:srgbClr val="99CCFF"/>
              </a:gs>
            </a:gsLst>
            <a:path path="shape">
              <a:fillToRect l="50000" t="50000" r="50000" b="50000"/>
            </a:path>
            <a:tileRect/>
          </a:gradFill>
          <a:ln w="9525" cap="flat" cmpd="sng">
            <a:solidFill>
              <a:schemeClr val="tx1"/>
            </a:solidFill>
            <a:prstDash val="solid"/>
            <a:miter/>
            <a:headEnd type="none" w="med" len="med"/>
            <a:tailEnd type="none" w="med" len="med"/>
          </a:ln>
        </p:spPr>
        <p:txBody>
          <a:bodyPr wrap="none" anchor="ctr" anchorCtr="0"/>
          <a:p>
            <a:endParaRPr lang="zh-CN" altLang="en-US" sz="2400" b="1" dirty="0">
              <a:latin typeface="楷体" panose="02010609060101010101" pitchFamily="49" charset="-122"/>
              <a:ea typeface="楷体" panose="02010609060101010101" pitchFamily="49" charset="-122"/>
            </a:endParaRPr>
          </a:p>
        </p:txBody>
      </p:sp>
      <p:sp>
        <p:nvSpPr>
          <p:cNvPr id="134147" name="Rectangle 3"/>
          <p:cNvSpPr/>
          <p:nvPr>
            <p:ph type="title"/>
          </p:nvPr>
        </p:nvSpPr>
        <p:spPr/>
        <p:txBody>
          <a:bodyPr vert="horz" wrap="square" lIns="91440" tIns="45720" rIns="91440" bIns="45720" anchor="ctr" anchorCtr="0"/>
          <a:p>
            <a:pPr algn="ctr" eaLnBrk="1" hangingPunct="1"/>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第五节</a:t>
            </a:r>
            <a:r>
              <a:rPr lang="en-US" altLang="zh-CN" sz="3200" kern="1200" dirty="0">
                <a:solidFill>
                  <a:srgbClr val="FF0000"/>
                </a:solidFill>
                <a:latin typeface="Verdana" panose="020B0604030504040204" pitchFamily="34" charset="0"/>
                <a:ea typeface="黑体" panose="02010609060101010101" pitchFamily="49" charset="-122"/>
                <a:cs typeface="+mn-cs"/>
                <a:sym typeface="+mn-ea"/>
              </a:rPr>
              <a:t>  </a:t>
            </a:r>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会计核算的基本程序与方法</a:t>
            </a:r>
            <a:endParaRPr lang="zh-CN" altLang="en-US" sz="3200" dirty="0">
              <a:solidFill>
                <a:srgbClr val="FF0000"/>
              </a:solidFill>
            </a:endParaRPr>
          </a:p>
        </p:txBody>
      </p:sp>
      <p:sp>
        <p:nvSpPr>
          <p:cNvPr id="134148" name="Text Box 5"/>
          <p:cNvSpPr txBox="1"/>
          <p:nvPr/>
        </p:nvSpPr>
        <p:spPr>
          <a:xfrm>
            <a:off x="5095875" y="1758950"/>
            <a:ext cx="1785938" cy="1168400"/>
          </a:xfrm>
          <a:prstGeom prst="rect">
            <a:avLst/>
          </a:prstGeom>
          <a:solidFill>
            <a:srgbClr val="FFFFCC"/>
          </a:solidFill>
          <a:ln w="76200" cap="flat" cmpd="dbl">
            <a:solidFill>
              <a:schemeClr val="tx1"/>
            </a:solidFill>
            <a:prstDash val="solid"/>
            <a:miter/>
            <a:headEnd type="none" w="med" len="med"/>
            <a:tailEnd type="none" w="med" len="med"/>
          </a:ln>
        </p:spPr>
        <p:txBody>
          <a:bodyPr anchor="t" anchorCtr="0">
            <a:spAutoFit/>
          </a:bodyPr>
          <a:p>
            <a:pPr algn="ctr">
              <a:spcBef>
                <a:spcPct val="50000"/>
              </a:spcBef>
            </a:pPr>
            <a:r>
              <a:rPr lang="zh-CN" altLang="en-US" sz="2800" b="1" dirty="0">
                <a:solidFill>
                  <a:srgbClr val="FF0000"/>
                </a:solidFill>
                <a:latin typeface="楷体" panose="02010609060101010101" pitchFamily="49" charset="-122"/>
                <a:ea typeface="楷体" panose="02010609060101010101" pitchFamily="49" charset="-122"/>
              </a:rPr>
              <a:t>会计</a:t>
            </a:r>
            <a:endParaRPr lang="en-US" altLang="zh-CN" sz="2800" b="1" dirty="0">
              <a:solidFill>
                <a:srgbClr val="FF0000"/>
              </a:solidFill>
              <a:latin typeface="楷体" panose="02010609060101010101" pitchFamily="49" charset="-122"/>
              <a:ea typeface="楷体" panose="02010609060101010101" pitchFamily="49" charset="-122"/>
            </a:endParaRPr>
          </a:p>
          <a:p>
            <a:pPr algn="ctr">
              <a:spcBef>
                <a:spcPct val="50000"/>
              </a:spcBef>
            </a:pPr>
            <a:r>
              <a:rPr lang="zh-CN" altLang="en-US" sz="2800" b="1" dirty="0">
                <a:solidFill>
                  <a:srgbClr val="FF0000"/>
                </a:solidFill>
                <a:latin typeface="楷体" panose="02010609060101010101" pitchFamily="49" charset="-122"/>
                <a:ea typeface="楷体" panose="02010609060101010101" pitchFamily="49" charset="-122"/>
              </a:rPr>
              <a:t>核算方法</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34149" name="Text Box 6"/>
          <p:cNvSpPr txBox="1"/>
          <p:nvPr/>
        </p:nvSpPr>
        <p:spPr>
          <a:xfrm>
            <a:off x="8024813" y="2901950"/>
            <a:ext cx="1714500" cy="1168400"/>
          </a:xfrm>
          <a:prstGeom prst="rect">
            <a:avLst/>
          </a:prstGeom>
          <a:solidFill>
            <a:srgbClr val="FFFFCC"/>
          </a:solidFill>
          <a:ln w="76200" cap="flat" cmpd="dbl">
            <a:solidFill>
              <a:schemeClr val="tx1"/>
            </a:solidFill>
            <a:prstDash val="solid"/>
            <a:miter/>
            <a:headEnd type="none" w="med" len="med"/>
            <a:tailEnd type="none" w="med" len="med"/>
          </a:ln>
        </p:spPr>
        <p:txBody>
          <a:bodyPr anchor="t" anchorCtr="0">
            <a:spAutoFit/>
          </a:bodyPr>
          <a:p>
            <a:pPr algn="ctr">
              <a:spcBef>
                <a:spcPct val="50000"/>
              </a:spcBef>
            </a:pPr>
            <a:r>
              <a:rPr lang="zh-CN" altLang="en-US" sz="2800" b="1" dirty="0">
                <a:solidFill>
                  <a:srgbClr val="0000FF"/>
                </a:solidFill>
                <a:latin typeface="楷体" panose="02010609060101010101" pitchFamily="49" charset="-122"/>
                <a:ea typeface="楷体" panose="02010609060101010101" pitchFamily="49" charset="-122"/>
              </a:rPr>
              <a:t>会计</a:t>
            </a:r>
            <a:endParaRPr lang="en-US" altLang="zh-CN" sz="2800" b="1" dirty="0">
              <a:solidFill>
                <a:srgbClr val="0000FF"/>
              </a:solidFill>
              <a:latin typeface="楷体" panose="02010609060101010101" pitchFamily="49" charset="-122"/>
              <a:ea typeface="楷体" panose="02010609060101010101" pitchFamily="49" charset="-122"/>
            </a:endParaRPr>
          </a:p>
          <a:p>
            <a:pPr algn="ctr">
              <a:spcBef>
                <a:spcPct val="50000"/>
              </a:spcBef>
            </a:pPr>
            <a:r>
              <a:rPr lang="zh-CN" altLang="en-US" sz="2800" b="1" dirty="0">
                <a:solidFill>
                  <a:srgbClr val="0000FF"/>
                </a:solidFill>
                <a:latin typeface="楷体" panose="02010609060101010101" pitchFamily="49" charset="-122"/>
                <a:ea typeface="楷体" panose="02010609060101010101" pitchFamily="49" charset="-122"/>
              </a:rPr>
              <a:t>检查方法</a:t>
            </a:r>
            <a:endParaRPr lang="zh-CN" altLang="en-US" sz="2800" b="1" dirty="0">
              <a:solidFill>
                <a:srgbClr val="0000FF"/>
              </a:solidFill>
              <a:latin typeface="楷体" panose="02010609060101010101" pitchFamily="49" charset="-122"/>
              <a:ea typeface="楷体" panose="02010609060101010101" pitchFamily="49" charset="-122"/>
            </a:endParaRPr>
          </a:p>
        </p:txBody>
      </p:sp>
      <p:sp>
        <p:nvSpPr>
          <p:cNvPr id="134150" name="Text Box 7"/>
          <p:cNvSpPr txBox="1"/>
          <p:nvPr/>
        </p:nvSpPr>
        <p:spPr>
          <a:xfrm>
            <a:off x="2452688" y="2571750"/>
            <a:ext cx="1771650" cy="1168400"/>
          </a:xfrm>
          <a:prstGeom prst="rect">
            <a:avLst/>
          </a:prstGeom>
          <a:solidFill>
            <a:srgbClr val="FFFFCC"/>
          </a:solidFill>
          <a:ln w="76200" cap="flat" cmpd="dbl">
            <a:solidFill>
              <a:schemeClr val="tx1"/>
            </a:solidFill>
            <a:prstDash val="solid"/>
            <a:miter/>
            <a:headEnd type="none" w="med" len="med"/>
            <a:tailEnd type="none" w="med" len="med"/>
          </a:ln>
        </p:spPr>
        <p:txBody>
          <a:bodyPr anchor="t" anchorCtr="0">
            <a:spAutoFit/>
          </a:bodyPr>
          <a:p>
            <a:pPr algn="ctr">
              <a:spcBef>
                <a:spcPct val="50000"/>
              </a:spcBef>
            </a:pPr>
            <a:r>
              <a:rPr lang="zh-CN" altLang="en-US" sz="2800" b="1" dirty="0">
                <a:solidFill>
                  <a:srgbClr val="7030A0"/>
                </a:solidFill>
                <a:latin typeface="楷体" panose="02010609060101010101" pitchFamily="49" charset="-122"/>
                <a:ea typeface="楷体" panose="02010609060101010101" pitchFamily="49" charset="-122"/>
              </a:rPr>
              <a:t>会计</a:t>
            </a:r>
            <a:endParaRPr lang="en-US" altLang="zh-CN" sz="2800" b="1" dirty="0">
              <a:solidFill>
                <a:srgbClr val="7030A0"/>
              </a:solidFill>
              <a:latin typeface="楷体" panose="02010609060101010101" pitchFamily="49" charset="-122"/>
              <a:ea typeface="楷体" panose="02010609060101010101" pitchFamily="49" charset="-122"/>
            </a:endParaRPr>
          </a:p>
          <a:p>
            <a:pPr algn="ctr">
              <a:spcBef>
                <a:spcPct val="50000"/>
              </a:spcBef>
            </a:pPr>
            <a:r>
              <a:rPr lang="zh-CN" altLang="en-US" sz="2800" b="1" dirty="0">
                <a:solidFill>
                  <a:srgbClr val="7030A0"/>
                </a:solidFill>
                <a:latin typeface="楷体" panose="02010609060101010101" pitchFamily="49" charset="-122"/>
                <a:ea typeface="楷体" panose="02010609060101010101" pitchFamily="49" charset="-122"/>
              </a:rPr>
              <a:t>分析方法</a:t>
            </a:r>
            <a:endParaRPr lang="zh-CN" altLang="en-US" sz="2800" b="1" dirty="0">
              <a:solidFill>
                <a:srgbClr val="7030A0"/>
              </a:solidFill>
              <a:latin typeface="楷体" panose="02010609060101010101" pitchFamily="49" charset="-122"/>
              <a:ea typeface="楷体" panose="02010609060101010101" pitchFamily="49" charset="-122"/>
            </a:endParaRPr>
          </a:p>
        </p:txBody>
      </p:sp>
      <p:sp>
        <p:nvSpPr>
          <p:cNvPr id="605192" name="AutoShape 8"/>
          <p:cNvSpPr/>
          <p:nvPr/>
        </p:nvSpPr>
        <p:spPr>
          <a:xfrm>
            <a:off x="2095500" y="1000125"/>
            <a:ext cx="2786063" cy="1493838"/>
          </a:xfrm>
          <a:prstGeom prst="wedgeEllipseCallout">
            <a:avLst>
              <a:gd name="adj1" fmla="val 71417"/>
              <a:gd name="adj2" fmla="val 24736"/>
            </a:avLst>
          </a:prstGeom>
          <a:solidFill>
            <a:schemeClr val="bg1"/>
          </a:solidFill>
          <a:ln w="12700" cap="flat" cmpd="sng">
            <a:solidFill>
              <a:schemeClr val="tx1"/>
            </a:solidFill>
            <a:prstDash val="solid"/>
            <a:miter/>
            <a:headEnd type="none" w="med" len="med"/>
            <a:tailEnd type="none" w="med" len="med"/>
          </a:ln>
        </p:spPr>
        <p:txBody>
          <a:bodyPr lIns="0" tIns="0" rIns="0" bIns="0" anchor="t" anchorCtr="0"/>
          <a:p>
            <a:pPr algn="ctr">
              <a:lnSpc>
                <a:spcPct val="150000"/>
              </a:lnSpc>
            </a:pPr>
            <a:r>
              <a:rPr lang="zh-CN" altLang="en-US" sz="2800" b="1" dirty="0">
                <a:solidFill>
                  <a:srgbClr val="FF0000"/>
                </a:solidFill>
                <a:latin typeface="楷体" panose="02010609060101010101" pitchFamily="49" charset="-122"/>
                <a:ea typeface="楷体" panose="02010609060101010101" pitchFamily="49" charset="-122"/>
              </a:rPr>
              <a:t>反映和监督经济活动</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605193" name="AutoShape 9"/>
          <p:cNvSpPr/>
          <p:nvPr/>
        </p:nvSpPr>
        <p:spPr>
          <a:xfrm>
            <a:off x="2095500" y="3929063"/>
            <a:ext cx="4000500" cy="2163762"/>
          </a:xfrm>
          <a:prstGeom prst="wedgeEllipseCallout">
            <a:avLst>
              <a:gd name="adj1" fmla="val -38000"/>
              <a:gd name="adj2" fmla="val -57551"/>
            </a:avLst>
          </a:prstGeom>
          <a:solidFill>
            <a:schemeClr val="bg1"/>
          </a:solidFill>
          <a:ln w="12700" cap="flat" cmpd="sng">
            <a:solidFill>
              <a:schemeClr val="tx1"/>
            </a:solidFill>
            <a:prstDash val="solid"/>
            <a:miter/>
            <a:headEnd type="none" w="med" len="med"/>
            <a:tailEnd type="none" w="med" len="med"/>
          </a:ln>
        </p:spPr>
        <p:txBody>
          <a:bodyPr lIns="0" tIns="0" rIns="0" bIns="0" anchor="t" anchorCtr="0"/>
          <a:p>
            <a:pPr algn="ctr">
              <a:lnSpc>
                <a:spcPct val="150000"/>
              </a:lnSpc>
            </a:pPr>
            <a:r>
              <a:rPr lang="zh-CN" altLang="en-US" sz="2800" b="1" dirty="0">
                <a:solidFill>
                  <a:srgbClr val="000000"/>
                </a:solidFill>
                <a:latin typeface="楷体" panose="02010609060101010101" pitchFamily="49" charset="-122"/>
                <a:ea typeface="楷体" panose="02010609060101010101" pitchFamily="49" charset="-122"/>
              </a:rPr>
              <a:t>分析和评价</a:t>
            </a:r>
            <a:endParaRPr lang="en-US" altLang="zh-CN" sz="2800" b="1" dirty="0">
              <a:solidFill>
                <a:srgbClr val="000000"/>
              </a:solidFill>
              <a:latin typeface="楷体" panose="02010609060101010101" pitchFamily="49" charset="-122"/>
              <a:ea typeface="楷体" panose="02010609060101010101" pitchFamily="49" charset="-122"/>
            </a:endParaRPr>
          </a:p>
          <a:p>
            <a:pPr algn="ctr">
              <a:lnSpc>
                <a:spcPct val="150000"/>
              </a:lnSpc>
            </a:pPr>
            <a:r>
              <a:rPr lang="zh-CN" altLang="en-US" sz="2800" b="1" dirty="0">
                <a:solidFill>
                  <a:srgbClr val="000000"/>
                </a:solidFill>
                <a:latin typeface="楷体" panose="02010609060101010101" pitchFamily="49" charset="-122"/>
                <a:ea typeface="楷体" panose="02010609060101010101" pitchFamily="49" charset="-122"/>
              </a:rPr>
              <a:t>经济活动的</a:t>
            </a:r>
            <a:r>
              <a:rPr lang="zh-CN" altLang="en-US" sz="2800" b="1" dirty="0">
                <a:solidFill>
                  <a:srgbClr val="7030A0"/>
                </a:solidFill>
                <a:latin typeface="楷体" panose="02010609060101010101" pitchFamily="49" charset="-122"/>
                <a:ea typeface="楷体" panose="02010609060101010101" pitchFamily="49" charset="-122"/>
              </a:rPr>
              <a:t>效果</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605194" name="AutoShape 10"/>
          <p:cNvSpPr/>
          <p:nvPr/>
        </p:nvSpPr>
        <p:spPr>
          <a:xfrm>
            <a:off x="6091238" y="4292600"/>
            <a:ext cx="4397375" cy="2305050"/>
          </a:xfrm>
          <a:prstGeom prst="wedgeEllipseCallout">
            <a:avLst>
              <a:gd name="adj1" fmla="val 23296"/>
              <a:gd name="adj2" fmla="val -57995"/>
            </a:avLst>
          </a:prstGeom>
          <a:solidFill>
            <a:schemeClr val="bg1"/>
          </a:solidFill>
          <a:ln w="12700" cap="flat" cmpd="sng">
            <a:solidFill>
              <a:schemeClr val="tx1"/>
            </a:solidFill>
            <a:prstDash val="solid"/>
            <a:miter/>
            <a:headEnd type="none" w="med" len="med"/>
            <a:tailEnd type="none" w="med" len="med"/>
          </a:ln>
        </p:spPr>
        <p:txBody>
          <a:bodyPr lIns="0" tIns="0" rIns="0" bIns="0" anchor="t" anchorCtr="0"/>
          <a:p>
            <a:pPr algn="ctr">
              <a:lnSpc>
                <a:spcPct val="150000"/>
              </a:lnSpc>
            </a:pPr>
            <a:r>
              <a:rPr lang="zh-CN" altLang="en-US" sz="2800" b="1" dirty="0">
                <a:solidFill>
                  <a:srgbClr val="000000"/>
                </a:solidFill>
                <a:latin typeface="楷体" panose="02010609060101010101" pitchFamily="49" charset="-122"/>
                <a:ea typeface="楷体" panose="02010609060101010101" pitchFamily="49" charset="-122"/>
              </a:rPr>
              <a:t>即审计，检查经济活动的</a:t>
            </a:r>
            <a:r>
              <a:rPr lang="zh-CN" altLang="en-US" sz="2800" b="1" dirty="0">
                <a:solidFill>
                  <a:srgbClr val="0000FF"/>
                </a:solidFill>
                <a:latin typeface="楷体" panose="02010609060101010101" pitchFamily="49" charset="-122"/>
                <a:ea typeface="楷体" panose="02010609060101010101" pitchFamily="49" charset="-122"/>
              </a:rPr>
              <a:t>合理性、合法性、有效性</a:t>
            </a:r>
            <a:endParaRPr lang="zh-CN" altLang="en-US" sz="2800" b="1" dirty="0">
              <a:solidFill>
                <a:srgbClr val="000000"/>
              </a:solidFill>
              <a:latin typeface="楷体" panose="02010609060101010101" pitchFamily="49" charset="-122"/>
              <a:ea typeface="楷体" panose="02010609060101010101" pitchFamily="49" charset="-122"/>
            </a:endParaRPr>
          </a:p>
        </p:txBody>
      </p:sp>
      <p:sp>
        <p:nvSpPr>
          <p:cNvPr id="605195" name="Line 11"/>
          <p:cNvSpPr/>
          <p:nvPr/>
        </p:nvSpPr>
        <p:spPr>
          <a:xfrm flipH="1">
            <a:off x="3792538" y="2133600"/>
            <a:ext cx="1439862" cy="719138"/>
          </a:xfrm>
          <a:prstGeom prst="line">
            <a:avLst/>
          </a:prstGeom>
          <a:ln w="76200" cap="flat" cmpd="dbl">
            <a:solidFill>
              <a:schemeClr val="accent2"/>
            </a:solidFill>
            <a:prstDash val="solid"/>
            <a:round/>
            <a:headEnd type="none" w="med" len="med"/>
            <a:tailEnd type="triangle" w="med" len="med"/>
          </a:ln>
        </p:spPr>
      </p:sp>
      <p:sp>
        <p:nvSpPr>
          <p:cNvPr id="605196" name="Line 12"/>
          <p:cNvSpPr/>
          <p:nvPr/>
        </p:nvSpPr>
        <p:spPr>
          <a:xfrm>
            <a:off x="6810375" y="2781300"/>
            <a:ext cx="1511300" cy="576263"/>
          </a:xfrm>
          <a:prstGeom prst="line">
            <a:avLst/>
          </a:prstGeom>
          <a:ln w="76200" cap="flat" cmpd="dbl">
            <a:solidFill>
              <a:schemeClr val="accent2"/>
            </a:solidFill>
            <a:prstDash val="solid"/>
            <a:round/>
            <a:headEnd type="none" w="med" len="med"/>
            <a:tailEnd type="triangle" w="med" len="med"/>
          </a:ln>
        </p:spPr>
      </p:sp>
      <p:sp>
        <p:nvSpPr>
          <p:cNvPr id="605197" name="AutoShape 13"/>
          <p:cNvSpPr/>
          <p:nvPr/>
        </p:nvSpPr>
        <p:spPr>
          <a:xfrm>
            <a:off x="7739063" y="1285875"/>
            <a:ext cx="2155825" cy="1428750"/>
          </a:xfrm>
          <a:prstGeom prst="wedgeRoundRectCallout">
            <a:avLst>
              <a:gd name="adj1" fmla="val -102333"/>
              <a:gd name="adj2" fmla="val 16782"/>
              <a:gd name="adj3" fmla="val 16667"/>
            </a:avLst>
          </a:prstGeom>
          <a:solidFill>
            <a:srgbClr val="FFFF99"/>
          </a:solidFill>
          <a:ln w="9525" cap="flat" cmpd="sng">
            <a:solidFill>
              <a:schemeClr val="tx1"/>
            </a:solidFill>
            <a:prstDash val="solid"/>
            <a:miter/>
            <a:headEnd type="none" w="med" len="med"/>
            <a:tailEnd type="none" w="med" len="med"/>
          </a:ln>
        </p:spPr>
        <p:txBody>
          <a:bodyPr lIns="0" tIns="0" rIns="0" bIns="0" anchor="t" anchorCtr="0"/>
          <a:p>
            <a:pPr algn="ctr">
              <a:lnSpc>
                <a:spcPct val="150000"/>
              </a:lnSpc>
            </a:pPr>
            <a:r>
              <a:rPr lang="zh-CN" altLang="en-US" sz="2800" b="1" dirty="0">
                <a:latin typeface="楷体" panose="02010609060101010101" pitchFamily="49" charset="-122"/>
                <a:ea typeface="楷体" panose="02010609060101010101" pitchFamily="49" charset="-122"/>
              </a:rPr>
              <a:t>基础方法</a:t>
            </a:r>
            <a:endParaRPr lang="zh-CN" altLang="en-US" sz="2800" b="1" dirty="0">
              <a:latin typeface="楷体" panose="02010609060101010101" pitchFamily="49" charset="-122"/>
              <a:ea typeface="楷体" panose="02010609060101010101" pitchFamily="49" charset="-122"/>
            </a:endParaRPr>
          </a:p>
          <a:p>
            <a:pPr algn="ctr">
              <a:lnSpc>
                <a:spcPct val="150000"/>
              </a:lnSpc>
            </a:pPr>
            <a:r>
              <a:rPr lang="zh-CN" altLang="en-US" sz="2800" b="1" dirty="0">
                <a:latin typeface="楷体" panose="02010609060101010101" pitchFamily="49" charset="-122"/>
                <a:ea typeface="楷体" panose="02010609060101010101" pitchFamily="49" charset="-122"/>
              </a:rPr>
              <a:t>研究重点</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605192"/>
                                        </p:tgtEl>
                                        <p:attrNameLst>
                                          <p:attrName>style.visibility</p:attrName>
                                        </p:attrNameLst>
                                      </p:cBhvr>
                                      <p:to>
                                        <p:strVal val="visible"/>
                                      </p:to>
                                    </p:set>
                                    <p:anim calcmode="discrete" valueType="clr">
                                      <p:cBhvr override="childStyle">
                                        <p:cTn id="7" dur="80"/>
                                        <p:tgtEl>
                                          <p:spTgt spid="60519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05192"/>
                                        </p:tgtEl>
                                        <p:attrNameLst>
                                          <p:attrName>fillcolor</p:attrName>
                                        </p:attrNameLst>
                                      </p:cBhvr>
                                      <p:tavLst>
                                        <p:tav tm="0">
                                          <p:val>
                                            <p:clrVal>
                                              <a:schemeClr val="accent2"/>
                                            </p:clrVal>
                                          </p:val>
                                        </p:tav>
                                        <p:tav tm="50000">
                                          <p:val>
                                            <p:clrVal>
                                              <a:schemeClr val="hlink"/>
                                            </p:clrVal>
                                          </p:val>
                                        </p:tav>
                                      </p:tavLst>
                                    </p:anim>
                                    <p:set>
                                      <p:cBhvr>
                                        <p:cTn id="9" dur="80"/>
                                        <p:tgtEl>
                                          <p:spTgt spid="60519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05193"/>
                                        </p:tgtEl>
                                        <p:attrNameLst>
                                          <p:attrName>style.visibility</p:attrName>
                                        </p:attrNameLst>
                                      </p:cBhvr>
                                      <p:to>
                                        <p:strVal val="visible"/>
                                      </p:to>
                                    </p:set>
                                    <p:anim calcmode="discrete" valueType="clr">
                                      <p:cBhvr override="childStyle">
                                        <p:cTn id="14" dur="80"/>
                                        <p:tgtEl>
                                          <p:spTgt spid="605193"/>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05193"/>
                                        </p:tgtEl>
                                        <p:attrNameLst>
                                          <p:attrName>fillcolor</p:attrName>
                                        </p:attrNameLst>
                                      </p:cBhvr>
                                      <p:tavLst>
                                        <p:tav tm="0">
                                          <p:val>
                                            <p:clrVal>
                                              <a:schemeClr val="accent2"/>
                                            </p:clrVal>
                                          </p:val>
                                        </p:tav>
                                        <p:tav tm="50000">
                                          <p:val>
                                            <p:clrVal>
                                              <a:schemeClr val="hlink"/>
                                            </p:clrVal>
                                          </p:val>
                                        </p:tav>
                                      </p:tavLst>
                                    </p:anim>
                                    <p:set>
                                      <p:cBhvr>
                                        <p:cTn id="16" dur="80"/>
                                        <p:tgtEl>
                                          <p:spTgt spid="605193"/>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605194"/>
                                        </p:tgtEl>
                                        <p:attrNameLst>
                                          <p:attrName>style.visibility</p:attrName>
                                        </p:attrNameLst>
                                      </p:cBhvr>
                                      <p:to>
                                        <p:strVal val="visible"/>
                                      </p:to>
                                    </p:set>
                                    <p:anim calcmode="discrete" valueType="clr">
                                      <p:cBhvr override="childStyle">
                                        <p:cTn id="21" dur="80"/>
                                        <p:tgtEl>
                                          <p:spTgt spid="605194"/>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605194"/>
                                        </p:tgtEl>
                                        <p:attrNameLst>
                                          <p:attrName>fillcolor</p:attrName>
                                        </p:attrNameLst>
                                      </p:cBhvr>
                                      <p:tavLst>
                                        <p:tav tm="0">
                                          <p:val>
                                            <p:clrVal>
                                              <a:schemeClr val="accent2"/>
                                            </p:clrVal>
                                          </p:val>
                                        </p:tav>
                                        <p:tav tm="50000">
                                          <p:val>
                                            <p:clrVal>
                                              <a:schemeClr val="hlink"/>
                                            </p:clrVal>
                                          </p:val>
                                        </p:tav>
                                      </p:tavLst>
                                    </p:anim>
                                    <p:set>
                                      <p:cBhvr>
                                        <p:cTn id="23" dur="80"/>
                                        <p:tgtEl>
                                          <p:spTgt spid="605194"/>
                                        </p:tgtEl>
                                        <p:attrNameLst>
                                          <p:attrName>fill.type</p:attrName>
                                        </p:attrNameLst>
                                      </p:cBhvr>
                                      <p:to>
                                        <p:strVal val="solid"/>
                                      </p:to>
                                    </p:set>
                                  </p:childTnLst>
                                </p:cTn>
                              </p:par>
                            </p:childTnLst>
                          </p:cTn>
                        </p:par>
                        <p:par>
                          <p:cTn id="24" fill="hold">
                            <p:stCondLst>
                              <p:cond delay="919"/>
                            </p:stCondLst>
                            <p:childTnLst>
                              <p:par>
                                <p:cTn id="25" presetID="39" presetClass="entr" presetSubtype="0" accel="100000" fill="hold" grpId="0" nodeType="afterEffect">
                                  <p:stCondLst>
                                    <p:cond delay="0"/>
                                  </p:stCondLst>
                                  <p:childTnLst>
                                    <p:set>
                                      <p:cBhvr>
                                        <p:cTn id="26" dur="1" fill="hold">
                                          <p:stCondLst>
                                            <p:cond delay="0"/>
                                          </p:stCondLst>
                                        </p:cTn>
                                        <p:tgtEl>
                                          <p:spTgt spid="605197"/>
                                        </p:tgtEl>
                                        <p:attrNameLst>
                                          <p:attrName>style.visibility</p:attrName>
                                        </p:attrNameLst>
                                      </p:cBhvr>
                                      <p:to>
                                        <p:strVal val="visible"/>
                                      </p:to>
                                    </p:set>
                                    <p:anim calcmode="lin" valueType="num">
                                      <p:cBhvr>
                                        <p:cTn id="27" dur="500" fill="hold"/>
                                        <p:tgtEl>
                                          <p:spTgt spid="605197"/>
                                        </p:tgtEl>
                                        <p:attrNameLst>
                                          <p:attrName>ppt_h</p:attrName>
                                        </p:attrNameLst>
                                      </p:cBhvr>
                                      <p:tavLst>
                                        <p:tav tm="0">
                                          <p:val>
                                            <p:strVal val="#ppt_h/20"/>
                                          </p:val>
                                        </p:tav>
                                        <p:tav tm="50000">
                                          <p:val>
                                            <p:strVal val="#ppt_h/20"/>
                                          </p:val>
                                        </p:tav>
                                        <p:tav tm="100000">
                                          <p:val>
                                            <p:strVal val="#ppt_h"/>
                                          </p:val>
                                        </p:tav>
                                      </p:tavLst>
                                    </p:anim>
                                    <p:anim calcmode="lin" valueType="num">
                                      <p:cBhvr>
                                        <p:cTn id="28" dur="500" fill="hold"/>
                                        <p:tgtEl>
                                          <p:spTgt spid="605197"/>
                                        </p:tgtEl>
                                        <p:attrNameLst>
                                          <p:attrName>ppt_w</p:attrName>
                                        </p:attrNameLst>
                                      </p:cBhvr>
                                      <p:tavLst>
                                        <p:tav tm="0">
                                          <p:val>
                                            <p:strVal val="#ppt_w+.3"/>
                                          </p:val>
                                        </p:tav>
                                        <p:tav tm="50000">
                                          <p:val>
                                            <p:strVal val="#ppt_w+.3"/>
                                          </p:val>
                                        </p:tav>
                                        <p:tav tm="100000">
                                          <p:val>
                                            <p:strVal val="#ppt_w"/>
                                          </p:val>
                                        </p:tav>
                                      </p:tavLst>
                                    </p:anim>
                                    <p:anim calcmode="lin" valueType="num">
                                      <p:cBhvr>
                                        <p:cTn id="29" dur="500" fill="hold"/>
                                        <p:tgtEl>
                                          <p:spTgt spid="605197"/>
                                        </p:tgtEl>
                                        <p:attrNameLst>
                                          <p:attrName>ppt_x</p:attrName>
                                        </p:attrNameLst>
                                      </p:cBhvr>
                                      <p:tavLst>
                                        <p:tav tm="0">
                                          <p:val>
                                            <p:strVal val="#ppt_x-.3"/>
                                          </p:val>
                                        </p:tav>
                                        <p:tav tm="50000">
                                          <p:val>
                                            <p:strVal val="#ppt_x"/>
                                          </p:val>
                                        </p:tav>
                                        <p:tav tm="100000">
                                          <p:val>
                                            <p:strVal val="#ppt_x"/>
                                          </p:val>
                                        </p:tav>
                                      </p:tavLst>
                                    </p:anim>
                                    <p:anim calcmode="lin" valueType="num">
                                      <p:cBhvr>
                                        <p:cTn id="30" dur="500" fill="hold"/>
                                        <p:tgtEl>
                                          <p:spTgt spid="605197"/>
                                        </p:tgtEl>
                                        <p:attrNameLst>
                                          <p:attrName>ppt_y</p:attrName>
                                        </p:attrNameLst>
                                      </p:cBhvr>
                                      <p:tavLst>
                                        <p:tav tm="0">
                                          <p:val>
                                            <p:strVal val="#ppt_y"/>
                                          </p:val>
                                        </p:tav>
                                        <p:tav tm="100000">
                                          <p:val>
                                            <p:strVal val="#ppt_y"/>
                                          </p:val>
                                        </p:tav>
                                      </p:tavLst>
                                    </p:anim>
                                  </p:childTnLst>
                                </p:cTn>
                              </p:par>
                            </p:childTnLst>
                          </p:cTn>
                        </p:par>
                        <p:par>
                          <p:cTn id="31" fill="hold">
                            <p:stCondLst>
                              <p:cond delay="1419"/>
                            </p:stCondLst>
                            <p:childTnLst>
                              <p:par>
                                <p:cTn id="32" presetID="18" presetClass="entr" presetSubtype="12" fill="hold" nodeType="afterEffect">
                                  <p:stCondLst>
                                    <p:cond delay="0"/>
                                  </p:stCondLst>
                                  <p:childTnLst>
                                    <p:set>
                                      <p:cBhvr>
                                        <p:cTn id="33" dur="1" fill="hold">
                                          <p:stCondLst>
                                            <p:cond delay="0"/>
                                          </p:stCondLst>
                                        </p:cTn>
                                        <p:tgtEl>
                                          <p:spTgt spid="605195"/>
                                        </p:tgtEl>
                                        <p:attrNameLst>
                                          <p:attrName>style.visibility</p:attrName>
                                        </p:attrNameLst>
                                      </p:cBhvr>
                                      <p:to>
                                        <p:strVal val="visible"/>
                                      </p:to>
                                    </p:set>
                                    <p:animEffect transition="in" filter="strips(downLeft)">
                                      <p:cBhvr>
                                        <p:cTn id="34" dur="500"/>
                                        <p:tgtEl>
                                          <p:spTgt spid="605195"/>
                                        </p:tgtEl>
                                      </p:cBhvr>
                                    </p:animEffect>
                                  </p:childTnLst>
                                </p:cTn>
                              </p:par>
                            </p:childTnLst>
                          </p:cTn>
                        </p:par>
                        <p:par>
                          <p:cTn id="35" fill="hold">
                            <p:stCondLst>
                              <p:cond delay="1919"/>
                            </p:stCondLst>
                            <p:childTnLst>
                              <p:par>
                                <p:cTn id="36" presetID="18" presetClass="entr" presetSubtype="6" fill="hold" nodeType="afterEffect">
                                  <p:stCondLst>
                                    <p:cond delay="0"/>
                                  </p:stCondLst>
                                  <p:childTnLst>
                                    <p:set>
                                      <p:cBhvr>
                                        <p:cTn id="37" dur="1" fill="hold">
                                          <p:stCondLst>
                                            <p:cond delay="0"/>
                                          </p:stCondLst>
                                        </p:cTn>
                                        <p:tgtEl>
                                          <p:spTgt spid="605196"/>
                                        </p:tgtEl>
                                        <p:attrNameLst>
                                          <p:attrName>style.visibility</p:attrName>
                                        </p:attrNameLst>
                                      </p:cBhvr>
                                      <p:to>
                                        <p:strVal val="visible"/>
                                      </p:to>
                                    </p:set>
                                    <p:animEffect transition="in" filter="strips(downRight)">
                                      <p:cBhvr>
                                        <p:cTn id="38" dur="500"/>
                                        <p:tgtEl>
                                          <p:spTgt spid="605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5192" grpId="0" bldLvl="0" animBg="1"/>
      <p:bldP spid="605193" grpId="0" bldLvl="0" animBg="1"/>
      <p:bldP spid="605194" grpId="0" bldLvl="0" animBg="1"/>
      <p:bldP spid="605197" grpId="0" bldLvl="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5169"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135170" name="Rectangle 2"/>
          <p:cNvSpPr/>
          <p:nvPr>
            <p:ph type="title"/>
          </p:nvPr>
        </p:nvSpPr>
        <p:spPr/>
        <p:txBody>
          <a:bodyPr vert="horz" wrap="square" lIns="91440" tIns="45720" rIns="91440" bIns="45720" anchor="ctr" anchorCtr="0"/>
          <a:p>
            <a:pPr algn="ctr" eaLnBrk="1" hangingPunct="1"/>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第五节</a:t>
            </a:r>
            <a:r>
              <a:rPr lang="en-US" altLang="zh-CN" sz="3200" kern="1200" dirty="0">
                <a:solidFill>
                  <a:srgbClr val="FF0000"/>
                </a:solidFill>
                <a:latin typeface="Verdana" panose="020B0604030504040204" pitchFamily="34" charset="0"/>
                <a:ea typeface="黑体" panose="02010609060101010101" pitchFamily="49" charset="-122"/>
                <a:cs typeface="+mn-cs"/>
                <a:sym typeface="+mn-ea"/>
              </a:rPr>
              <a:t>  </a:t>
            </a:r>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会计核算的基本程序与方法</a:t>
            </a:r>
            <a:endParaRPr lang="zh-CN" altLang="en-US" sz="3200" dirty="0">
              <a:solidFill>
                <a:srgbClr val="FF0000"/>
              </a:solidFill>
            </a:endParaRPr>
          </a:p>
        </p:txBody>
      </p:sp>
      <p:sp>
        <p:nvSpPr>
          <p:cNvPr id="606211" name="Rectangle 3"/>
          <p:cNvSpPr>
            <a:spLocks noGrp="1" noChangeArrowheads="1"/>
          </p:cNvSpPr>
          <p:nvPr>
            <p:ph idx="1"/>
          </p:nvPr>
        </p:nvSpPr>
        <p:spPr>
          <a:xfrm>
            <a:off x="959485" y="1196975"/>
            <a:ext cx="10401935" cy="201803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zh-CN" altLang="en-US" sz="2800" b="1" i="0" u="none" strike="noStrike" kern="0" cap="none" spc="0" normalizeH="0" baseline="0" noProof="0" dirty="0">
                <a:ln>
                  <a:noFill/>
                </a:ln>
                <a:solidFill>
                  <a:srgbClr val="FF0000"/>
                </a:solidFill>
                <a:effectLst/>
                <a:uLnTx/>
                <a:uFillTx/>
                <a:latin typeface="+mj-ea"/>
                <a:ea typeface="+mj-ea"/>
                <a:cs typeface="+mn-cs"/>
              </a:rPr>
              <a:t>会计核算方法 </a:t>
            </a:r>
            <a:endParaRPr kumimoji="0" lang="en-US" altLang="zh-CN" sz="2800" b="1" i="0" u="none" strike="noStrike" kern="0" cap="none" spc="0" normalizeH="0" baseline="0" noProof="0" dirty="0">
              <a:ln>
                <a:noFill/>
              </a:ln>
              <a:solidFill>
                <a:srgbClr val="FF0000"/>
              </a:solidFill>
              <a:effectLst/>
              <a:uLnTx/>
              <a:uFillTx/>
              <a:latin typeface="+mj-ea"/>
              <a:ea typeface="+mj-ea"/>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楷体" panose="02010609060101010101" pitchFamily="49" charset="-122"/>
              <a:buChar char="※"/>
              <a:defRPr/>
            </a:pP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指执行会计程序，对经济业务进行确认、计量、记录和报告时所采用的各种专门方法。包括：</a:t>
            </a: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sp>
        <p:nvSpPr>
          <p:cNvPr id="5" name="Rectangle 3"/>
          <p:cNvSpPr txBox="1">
            <a:spLocks noChangeArrowheads="1"/>
          </p:cNvSpPr>
          <p:nvPr/>
        </p:nvSpPr>
        <p:spPr bwMode="auto">
          <a:xfrm>
            <a:off x="1458595" y="3285490"/>
            <a:ext cx="5607050" cy="2786380"/>
          </a:xfrm>
          <a:prstGeom prst="rect">
            <a:avLst/>
          </a:prstGeom>
          <a:noFill/>
          <a:ln w="9525">
            <a:noFill/>
            <a:miter lim="800000"/>
          </a:ln>
        </p:spPr>
        <p:txBody>
          <a:bodyPr/>
          <a:lstStyle/>
          <a:p>
            <a:pPr marL="908050" marR="0" lvl="1" indent="-436880" algn="l" defTabSz="914400" rtl="0" eaLnBrk="1" fontAlgn="base" latinLnBrk="0" hangingPunct="1">
              <a:lnSpc>
                <a:spcPct val="145000"/>
              </a:lnSpc>
              <a:spcBef>
                <a:spcPct val="20000"/>
              </a:spcBef>
              <a:spcAft>
                <a:spcPct val="0"/>
              </a:spcAft>
              <a:buClr>
                <a:schemeClr val="accent2"/>
              </a:buClr>
              <a:buSzTx/>
              <a:buFont typeface="Wingdings" panose="05000000000000000000" pitchFamily="2" charset="2"/>
              <a:buChar char="Ø"/>
              <a:defRPr/>
            </a:pPr>
            <a:r>
              <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设置账户</a:t>
            </a: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908050" marR="0" lvl="1" indent="-436880" algn="l" defTabSz="914400" rtl="0" eaLnBrk="1" fontAlgn="base" latinLnBrk="0" hangingPunct="1">
              <a:lnSpc>
                <a:spcPct val="145000"/>
              </a:lnSpc>
              <a:spcBef>
                <a:spcPct val="20000"/>
              </a:spcBef>
              <a:spcAft>
                <a:spcPct val="0"/>
              </a:spcAft>
              <a:buClr>
                <a:schemeClr val="accent2"/>
              </a:buClr>
              <a:buSzTx/>
              <a:buFont typeface="Wingdings" panose="05000000000000000000" pitchFamily="2" charset="2"/>
              <a:buChar char="Ø"/>
              <a:defRPr/>
            </a:pPr>
            <a:r>
              <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2.</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复式记账</a:t>
            </a: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908050" marR="0" lvl="1" indent="-436880" algn="l" defTabSz="914400" rtl="0" eaLnBrk="1" fontAlgn="base" latinLnBrk="0" hangingPunct="1">
              <a:lnSpc>
                <a:spcPct val="145000"/>
              </a:lnSpc>
              <a:spcBef>
                <a:spcPct val="20000"/>
              </a:spcBef>
              <a:spcAft>
                <a:spcPct val="0"/>
              </a:spcAft>
              <a:buClr>
                <a:schemeClr val="accent2"/>
              </a:buClr>
              <a:buSzTx/>
              <a:buFont typeface="Wingdings" panose="05000000000000000000" pitchFamily="2" charset="2"/>
              <a:buChar char="Ø"/>
              <a:defRPr/>
            </a:pPr>
            <a:r>
              <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3.</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填制和审核会计凭证</a:t>
            </a: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908050" marR="0" lvl="1" indent="-436880" algn="l" defTabSz="914400" rtl="0" eaLnBrk="1" fontAlgn="base" latinLnBrk="0" hangingPunct="1">
              <a:lnSpc>
                <a:spcPct val="145000"/>
              </a:lnSpc>
              <a:spcBef>
                <a:spcPct val="20000"/>
              </a:spcBef>
              <a:spcAft>
                <a:spcPct val="0"/>
              </a:spcAft>
              <a:buClr>
                <a:schemeClr val="accent2"/>
              </a:buClr>
              <a:buSzTx/>
              <a:buFont typeface="Wingdings" panose="05000000000000000000" pitchFamily="2" charset="2"/>
              <a:buChar char="Ø"/>
              <a:defRPr/>
            </a:pPr>
            <a:r>
              <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4.</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登记账簿</a:t>
            </a:r>
            <a:endPar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6" name="Rectangle 3"/>
          <p:cNvSpPr txBox="1">
            <a:spLocks noChangeArrowheads="1"/>
          </p:cNvSpPr>
          <p:nvPr/>
        </p:nvSpPr>
        <p:spPr bwMode="auto">
          <a:xfrm>
            <a:off x="6453505" y="3286125"/>
            <a:ext cx="4747895" cy="2143125"/>
          </a:xfrm>
          <a:prstGeom prst="rect">
            <a:avLst/>
          </a:prstGeom>
          <a:noFill/>
          <a:ln w="9525">
            <a:noFill/>
            <a:miter lim="800000"/>
          </a:ln>
        </p:spPr>
        <p:txBody>
          <a:bodyPr/>
          <a:lstStyle/>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5.</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成本计算</a:t>
            </a: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6.</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财产清查</a:t>
            </a:r>
            <a:endPar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Ø"/>
              <a:defRPr/>
            </a:pPr>
            <a:r>
              <a:rPr kumimoji="0" lang="en-US" altLang="zh-CN"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7.</a:t>
            </a:r>
            <a:r>
              <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编制财务报告</a:t>
            </a:r>
            <a:endParaRPr kumimoji="0" lang="zh-CN" altLang="en-US" sz="28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2" name="文本框 1"/>
          <p:cNvSpPr txBox="1"/>
          <p:nvPr/>
        </p:nvSpPr>
        <p:spPr>
          <a:xfrm>
            <a:off x="6614478" y="5387975"/>
            <a:ext cx="4586605" cy="1470025"/>
          </a:xfrm>
          <a:prstGeom prst="rect">
            <a:avLst/>
          </a:prstGeom>
          <a:solidFill>
            <a:schemeClr val="bg1"/>
          </a:solidFill>
        </p:spPr>
        <p:txBody>
          <a:bodyPr wrap="none">
            <a:spAutoFit/>
          </a:bodyPr>
          <a:lstStyle/>
          <a:p>
            <a:pPr marL="471170" marR="0" lvl="1" indent="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None/>
              <a:defRPr/>
            </a:pPr>
            <a:r>
              <a:rPr kumimoji="0" lang="zh-CN" altLang="en-US" sz="28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sym typeface="+mn-ea"/>
              </a:rPr>
              <a:t>会计记录（记账、算账）</a:t>
            </a:r>
            <a:endParaRPr kumimoji="0" lang="zh-CN" altLang="en-US" sz="28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sym typeface="+mn-ea"/>
            </a:endParaRPr>
          </a:p>
          <a:p>
            <a:pPr marL="471170" marR="0" lvl="1" indent="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None/>
              <a:defRPr/>
            </a:pPr>
            <a:r>
              <a:rPr kumimoji="0" lang="en-US" altLang="zh-CN" sz="28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sym typeface="+mn-ea"/>
              </a:rPr>
              <a:t>+</a:t>
            </a:r>
            <a:r>
              <a:rPr kumimoji="0" lang="zh-CN" altLang="en-US" sz="28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sym typeface="+mn-ea"/>
              </a:rPr>
              <a:t>编制财务报告（报账）</a:t>
            </a:r>
            <a:endParaRPr kumimoji="0" lang="zh-CN" altLang="en-US" sz="28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页脚占位符 3"/>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32770"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Times New Roman" panose="02020603050405020304" pitchFamily="18" charset="0"/>
                <a:sym typeface="+mn-ea"/>
              </a:rPr>
              <a:t>第一节   会计的含义</a:t>
            </a:r>
            <a:endParaRPr lang="zh-CN" altLang="en-US" sz="3200" dirty="0">
              <a:solidFill>
                <a:srgbClr val="FF0000"/>
              </a:solidFill>
              <a:latin typeface="Times New Roman" panose="02020603050405020304" pitchFamily="18" charset="0"/>
            </a:endParaRPr>
          </a:p>
        </p:txBody>
      </p:sp>
      <p:sp>
        <p:nvSpPr>
          <p:cNvPr id="32771" name="Rectangle 2"/>
          <p:cNvSpPr/>
          <p:nvPr/>
        </p:nvSpPr>
        <p:spPr>
          <a:xfrm>
            <a:off x="3930650" y="1143000"/>
            <a:ext cx="6557963" cy="3091815"/>
          </a:xfrm>
          <a:prstGeom prst="rect">
            <a:avLst/>
          </a:prstGeom>
          <a:noFill/>
          <a:ln w="9525">
            <a:noFill/>
          </a:ln>
        </p:spPr>
        <p:txBody>
          <a:bodyPr anchor="t" anchorCtr="0">
            <a:spAutoFit/>
          </a:bodyPr>
          <a:p>
            <a:pPr>
              <a:lnSpc>
                <a:spcPct val="150000"/>
              </a:lnSpc>
            </a:pPr>
            <a:r>
              <a:rPr lang="zh-CN" altLang="en-US" sz="2600" b="1" dirty="0">
                <a:latin typeface="楷体" panose="02010609060101010101" pitchFamily="49" charset="-122"/>
                <a:ea typeface="楷体" panose="02010609060101010101" pitchFamily="49" charset="-122"/>
              </a:rPr>
              <a:t>卢卡</a:t>
            </a:r>
            <a:r>
              <a:rPr lang="en-US" altLang="zh-CN" sz="2600" b="1" dirty="0">
                <a:latin typeface="楷体" panose="02010609060101010101" pitchFamily="49" charset="-122"/>
                <a:ea typeface="楷体" panose="02010609060101010101" pitchFamily="49" charset="-122"/>
              </a:rPr>
              <a:t>·</a:t>
            </a:r>
            <a:r>
              <a:rPr lang="zh-CN" altLang="en-US" sz="2600" b="1" dirty="0">
                <a:latin typeface="楷体" panose="02010609060101010101" pitchFamily="49" charset="-122"/>
                <a:ea typeface="楷体" panose="02010609060101010101" pitchFamily="49" charset="-122"/>
              </a:rPr>
              <a:t>帕乔利（巴其阿勒）（</a:t>
            </a:r>
            <a:r>
              <a:rPr lang="en-US" altLang="zh-CN" sz="2600" b="1" dirty="0">
                <a:latin typeface="楷体" panose="02010609060101010101" pitchFamily="49" charset="-122"/>
                <a:ea typeface="楷体" panose="02010609060101010101" pitchFamily="49" charset="-122"/>
              </a:rPr>
              <a:t>Luca Pacioli</a:t>
            </a:r>
            <a:r>
              <a:rPr lang="zh-CN" altLang="en-US" sz="2600" b="1" dirty="0">
                <a:latin typeface="楷体" panose="02010609060101010101" pitchFamily="49" charset="-122"/>
                <a:ea typeface="楷体" panose="02010609060101010101" pitchFamily="49" charset="-122"/>
              </a:rPr>
              <a:t>）</a:t>
            </a:r>
            <a:endParaRPr lang="zh-CN" altLang="en-US" sz="2600" b="1" dirty="0">
              <a:latin typeface="楷体" panose="02010609060101010101" pitchFamily="49" charset="-122"/>
              <a:ea typeface="楷体" panose="02010609060101010101" pitchFamily="49" charset="-122"/>
            </a:endParaRPr>
          </a:p>
          <a:p>
            <a:pPr>
              <a:lnSpc>
                <a:spcPct val="150000"/>
              </a:lnSpc>
              <a:buClr>
                <a:srgbClr val="FF0000"/>
              </a:buClr>
              <a:buFont typeface="Wingdings" panose="05000000000000000000" pitchFamily="2" charset="2"/>
              <a:buChar char="p"/>
            </a:pPr>
            <a:r>
              <a:rPr lang="zh-CN" altLang="en-US" sz="2600" b="1" dirty="0">
                <a:latin typeface="楷体" panose="02010609060101010101" pitchFamily="49" charset="-122"/>
                <a:ea typeface="楷体" panose="02010609060101010101" pitchFamily="49" charset="-122"/>
              </a:rPr>
              <a:t>意大利人，修道士、学者。</a:t>
            </a:r>
            <a:endParaRPr lang="en-US" altLang="zh-CN" sz="2600" b="1" dirty="0">
              <a:latin typeface="楷体" panose="02010609060101010101" pitchFamily="49" charset="-122"/>
              <a:ea typeface="楷体" panose="02010609060101010101" pitchFamily="49" charset="-122"/>
            </a:endParaRPr>
          </a:p>
          <a:p>
            <a:pPr>
              <a:lnSpc>
                <a:spcPct val="150000"/>
              </a:lnSpc>
              <a:buClr>
                <a:srgbClr val="FF0000"/>
              </a:buClr>
              <a:buFont typeface="Wingdings" panose="05000000000000000000" pitchFamily="2" charset="2"/>
              <a:buChar char="p"/>
            </a:pPr>
            <a:r>
              <a:rPr lang="en-US" altLang="zh-CN" sz="2600" b="1" dirty="0">
                <a:latin typeface="楷体" panose="02010609060101010101" pitchFamily="49" charset="-122"/>
                <a:ea typeface="楷体" panose="02010609060101010101" pitchFamily="49" charset="-122"/>
              </a:rPr>
              <a:t>1494</a:t>
            </a:r>
            <a:r>
              <a:rPr lang="zh-CN" altLang="en-US" sz="2600" b="1" dirty="0">
                <a:latin typeface="楷体" panose="02010609060101010101" pitchFamily="49" charset="-122"/>
                <a:ea typeface="楷体" panose="02010609060101010101" pitchFamily="49" charset="-122"/>
              </a:rPr>
              <a:t>年</a:t>
            </a:r>
            <a:r>
              <a:rPr lang="en-US" altLang="zh-CN" sz="2600" b="1" dirty="0">
                <a:latin typeface="楷体" panose="02010609060101010101" pitchFamily="49" charset="-122"/>
                <a:ea typeface="楷体" panose="02010609060101010101" pitchFamily="49" charset="-122"/>
              </a:rPr>
              <a:t>《</a:t>
            </a:r>
            <a:r>
              <a:rPr lang="zh-CN" altLang="en-US" sz="2600" b="1" dirty="0">
                <a:latin typeface="楷体" panose="02010609060101010101" pitchFamily="49" charset="-122"/>
                <a:ea typeface="楷体" panose="02010609060101010101" pitchFamily="49" charset="-122"/>
              </a:rPr>
              <a:t>算术、几何、比与比例概要</a:t>
            </a:r>
            <a:r>
              <a:rPr lang="en-US" altLang="zh-CN" sz="2600" b="1" dirty="0">
                <a:latin typeface="楷体" panose="02010609060101010101" pitchFamily="49" charset="-122"/>
                <a:ea typeface="楷体" panose="02010609060101010101" pitchFamily="49" charset="-122"/>
              </a:rPr>
              <a:t>》</a:t>
            </a:r>
            <a:r>
              <a:rPr lang="zh-CN" altLang="en-US" sz="2600" b="1" dirty="0">
                <a:latin typeface="楷体" panose="02010609060101010101" pitchFamily="49" charset="-122"/>
                <a:ea typeface="楷体" panose="02010609060101010101" pitchFamily="49" charset="-122"/>
              </a:rPr>
              <a:t>第二部分“簿记”，系统总结了复式记账法。</a:t>
            </a:r>
            <a:endParaRPr lang="en-US" altLang="zh-CN" sz="2600" b="1" dirty="0">
              <a:latin typeface="楷体" panose="02010609060101010101" pitchFamily="49" charset="-122"/>
              <a:ea typeface="楷体" panose="02010609060101010101" pitchFamily="49" charset="-122"/>
            </a:endParaRPr>
          </a:p>
          <a:p>
            <a:pPr>
              <a:lnSpc>
                <a:spcPct val="150000"/>
              </a:lnSpc>
              <a:buClr>
                <a:srgbClr val="FF0000"/>
              </a:buClr>
              <a:buFont typeface="Wingdings" panose="05000000000000000000" pitchFamily="2" charset="2"/>
              <a:buChar char="p"/>
            </a:pPr>
            <a:r>
              <a:rPr lang="zh-CN" altLang="en-US" sz="2600" b="1" dirty="0">
                <a:latin typeface="楷体" panose="02010609060101010101" pitchFamily="49" charset="-122"/>
                <a:ea typeface="楷体" panose="02010609060101010101" pitchFamily="49" charset="-122"/>
              </a:rPr>
              <a:t>“近代会计之父”。</a:t>
            </a:r>
            <a:endParaRPr lang="zh-CN" altLang="en-US" sz="2600" b="1" dirty="0">
              <a:latin typeface="楷体" panose="02010609060101010101" pitchFamily="49" charset="-122"/>
              <a:ea typeface="楷体" panose="02010609060101010101" pitchFamily="49" charset="-122"/>
            </a:endParaRPr>
          </a:p>
        </p:txBody>
      </p:sp>
      <p:sp>
        <p:nvSpPr>
          <p:cNvPr id="7" name="Rectangle 3"/>
          <p:cNvSpPr/>
          <p:nvPr/>
        </p:nvSpPr>
        <p:spPr>
          <a:xfrm>
            <a:off x="2024063" y="5724525"/>
            <a:ext cx="8143875" cy="553085"/>
          </a:xfrm>
          <a:prstGeom prst="rect">
            <a:avLst/>
          </a:prstGeom>
          <a:noFill/>
          <a:ln w="9525">
            <a:noFill/>
          </a:ln>
        </p:spPr>
        <p:txBody>
          <a:bodyPr anchor="t" anchorCtr="0">
            <a:spAutoFit/>
          </a:bodyPr>
          <a:p>
            <a:pPr algn="ctr">
              <a:lnSpc>
                <a:spcPct val="125000"/>
              </a:lnSpc>
              <a:spcBef>
                <a:spcPct val="20000"/>
              </a:spcBef>
            </a:pPr>
            <a:r>
              <a:rPr lang="zh-CN" altLang="en-US" sz="2400" b="1" dirty="0">
                <a:solidFill>
                  <a:srgbClr val="000000"/>
                </a:solidFill>
                <a:latin typeface="仿宋" panose="02010609060101010101" pitchFamily="49" charset="-122"/>
                <a:ea typeface="仿宋" panose="02010609060101010101" pitchFamily="49" charset="-122"/>
              </a:rPr>
              <a:t>复式借贷记账法通常认为是清朝中后期进入我国。 </a:t>
            </a:r>
            <a:endParaRPr lang="zh-CN" altLang="en-US" sz="2400" b="1" dirty="0">
              <a:solidFill>
                <a:srgbClr val="000000"/>
              </a:solidFill>
              <a:latin typeface="仿宋" panose="02010609060101010101" pitchFamily="49" charset="-122"/>
              <a:ea typeface="仿宋" panose="02010609060101010101" pitchFamily="49" charset="-122"/>
            </a:endParaRPr>
          </a:p>
        </p:txBody>
      </p:sp>
      <p:pic>
        <p:nvPicPr>
          <p:cNvPr id="32773" name="Picture 5"/>
          <p:cNvPicPr>
            <a:picLocks noChangeAspect="1"/>
          </p:cNvPicPr>
          <p:nvPr/>
        </p:nvPicPr>
        <p:blipFill>
          <a:blip r:embed="rId1"/>
          <a:stretch>
            <a:fillRect/>
          </a:stretch>
        </p:blipFill>
        <p:spPr>
          <a:xfrm>
            <a:off x="1828800" y="1219200"/>
            <a:ext cx="2057400" cy="2857500"/>
          </a:xfrm>
          <a:prstGeom prst="rect">
            <a:avLst/>
          </a:prstGeom>
          <a:noFill/>
          <a:ln w="9525">
            <a:noFill/>
          </a:ln>
        </p:spPr>
      </p:pic>
      <p:sp>
        <p:nvSpPr>
          <p:cNvPr id="9" name="Text Box 6"/>
          <p:cNvSpPr txBox="1"/>
          <p:nvPr/>
        </p:nvSpPr>
        <p:spPr>
          <a:xfrm>
            <a:off x="5595938" y="4416425"/>
            <a:ext cx="2309812" cy="1143000"/>
          </a:xfrm>
          <a:prstGeom prst="rect">
            <a:avLst/>
          </a:prstGeom>
          <a:noFill/>
          <a:ln w="25400" cap="flat" cmpd="sng">
            <a:solidFill>
              <a:srgbClr val="FF0000"/>
            </a:solidFill>
            <a:prstDash val="solid"/>
            <a:miter/>
            <a:headEnd type="none" w="med" len="med"/>
            <a:tailEnd type="none" w="med" len="med"/>
          </a:ln>
        </p:spPr>
        <p:txBody>
          <a:bodyPr anchor="ctr" anchorCtr="0"/>
          <a:p>
            <a:pPr algn="ctr">
              <a:lnSpc>
                <a:spcPct val="150000"/>
              </a:lnSpc>
              <a:spcBef>
                <a:spcPct val="50000"/>
              </a:spcBef>
            </a:pPr>
            <a:r>
              <a:rPr lang="zh-CN" altLang="en-US" sz="2400" b="1" dirty="0">
                <a:solidFill>
                  <a:srgbClr val="000000"/>
                </a:solidFill>
                <a:latin typeface="楷体" panose="02010609060101010101" pitchFamily="49" charset="-122"/>
                <a:ea typeface="楷体" panose="02010609060101010101" pitchFamily="49" charset="-122"/>
              </a:rPr>
              <a:t>企业花费</a:t>
            </a:r>
            <a:r>
              <a:rPr lang="en-US" altLang="zh-CN" sz="2400" b="1" dirty="0">
                <a:solidFill>
                  <a:srgbClr val="000000"/>
                </a:solidFill>
                <a:latin typeface="楷体" panose="02010609060101010101" pitchFamily="49" charset="-122"/>
                <a:ea typeface="楷体" panose="02010609060101010101" pitchFamily="49" charset="-122"/>
              </a:rPr>
              <a:t>500</a:t>
            </a:r>
            <a:r>
              <a:rPr lang="zh-CN" altLang="en-US" sz="2400" b="1" dirty="0">
                <a:solidFill>
                  <a:srgbClr val="000000"/>
                </a:solidFill>
                <a:latin typeface="楷体" panose="02010609060101010101" pitchFamily="49" charset="-122"/>
                <a:ea typeface="楷体" panose="02010609060101010101" pitchFamily="49" charset="-122"/>
              </a:rPr>
              <a:t>元购买原料</a:t>
            </a:r>
            <a:endParaRPr lang="zh-CN" altLang="en-US" sz="2400" b="1" dirty="0">
              <a:solidFill>
                <a:srgbClr val="000000"/>
              </a:solidFill>
              <a:latin typeface="楷体" panose="02010609060101010101" pitchFamily="49" charset="-122"/>
              <a:ea typeface="楷体" panose="02010609060101010101" pitchFamily="49" charset="-122"/>
            </a:endParaRPr>
          </a:p>
        </p:txBody>
      </p:sp>
      <p:pic>
        <p:nvPicPr>
          <p:cNvPr id="10" name="Picture 8" descr="u=1479439919,523104271&amp;fm=0&amp;gp=0"/>
          <p:cNvPicPr>
            <a:picLocks noChangeAspect="1"/>
          </p:cNvPicPr>
          <p:nvPr/>
        </p:nvPicPr>
        <p:blipFill>
          <a:blip r:embed="rId2"/>
          <a:stretch>
            <a:fillRect/>
          </a:stretch>
        </p:blipFill>
        <p:spPr>
          <a:xfrm>
            <a:off x="3124200" y="4224338"/>
            <a:ext cx="1447800" cy="1292225"/>
          </a:xfrm>
          <a:prstGeom prst="rect">
            <a:avLst/>
          </a:prstGeom>
          <a:noFill/>
          <a:ln w="9525">
            <a:noFill/>
          </a:ln>
        </p:spPr>
      </p:pic>
      <p:pic>
        <p:nvPicPr>
          <p:cNvPr id="11" name="Picture 10" descr="u=3823443231,2895826656&amp;fm=0&amp;gp=0"/>
          <p:cNvPicPr>
            <a:picLocks noChangeAspect="1"/>
          </p:cNvPicPr>
          <p:nvPr/>
        </p:nvPicPr>
        <p:blipFill>
          <a:blip r:embed="rId3"/>
          <a:stretch>
            <a:fillRect/>
          </a:stretch>
        </p:blipFill>
        <p:spPr>
          <a:xfrm>
            <a:off x="8991600" y="4224338"/>
            <a:ext cx="1447800" cy="1333500"/>
          </a:xfrm>
          <a:prstGeom prst="rect">
            <a:avLst/>
          </a:prstGeom>
          <a:noFill/>
          <a:ln w="9525">
            <a:noFill/>
          </a:ln>
        </p:spPr>
      </p:pic>
      <p:sp>
        <p:nvSpPr>
          <p:cNvPr id="12" name="Text Box 11"/>
          <p:cNvSpPr txBox="1"/>
          <p:nvPr/>
        </p:nvSpPr>
        <p:spPr>
          <a:xfrm>
            <a:off x="4648200" y="4757738"/>
            <a:ext cx="4495800" cy="460375"/>
          </a:xfrm>
          <a:prstGeom prst="rect">
            <a:avLst/>
          </a:prstGeom>
          <a:noFill/>
          <a:ln w="19050">
            <a:noFill/>
          </a:ln>
        </p:spPr>
        <p:txBody>
          <a:bodyPr anchor="t" anchorCtr="0">
            <a:spAutoFit/>
          </a:bodyPr>
          <a:p>
            <a:pPr>
              <a:spcBef>
                <a:spcPct val="50000"/>
              </a:spcBef>
            </a:pPr>
            <a:r>
              <a:rPr lang="en-US" altLang="zh-CN" sz="2400" b="1" dirty="0">
                <a:solidFill>
                  <a:srgbClr val="000000"/>
                </a:solidFill>
                <a:latin typeface="楷体" panose="02010609060101010101" pitchFamily="49" charset="-122"/>
                <a:ea typeface="楷体" panose="02010609060101010101" pitchFamily="49" charset="-122"/>
              </a:rPr>
              <a:t>-500                  +500</a:t>
            </a:r>
            <a:endParaRPr lang="en-US" altLang="zh-CN" sz="2400" b="1" dirty="0">
              <a:solidFill>
                <a:srgbClr val="00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linds(horizontal)">
                                      <p:cBhvr>
                                        <p:cTn id="11" dur="500"/>
                                        <p:tgtEl>
                                          <p:spTgt spid="10"/>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linds(horizontal)">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blinds(horizontal)">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linds(horizontal)">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bldLvl="0" animBg="1"/>
      <p:bldP spid="12"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6193"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13619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rPr>
              <a:t>第五节</a:t>
            </a:r>
            <a:r>
              <a:rPr lang="en-US" altLang="zh-CN" sz="3200" dirty="0">
                <a:solidFill>
                  <a:srgbClr val="FF0000"/>
                </a:solidFill>
              </a:rPr>
              <a:t>  </a:t>
            </a:r>
            <a:r>
              <a:rPr lang="zh-CN" altLang="en-US" sz="3200" dirty="0">
                <a:solidFill>
                  <a:srgbClr val="FF0000"/>
                </a:solidFill>
              </a:rPr>
              <a:t>会计核算的基本程序与方法</a:t>
            </a:r>
            <a:endParaRPr lang="zh-CN" altLang="en-US" sz="3200" dirty="0">
              <a:solidFill>
                <a:srgbClr val="FF0000"/>
              </a:solidFill>
            </a:endParaRPr>
          </a:p>
        </p:txBody>
      </p:sp>
      <p:sp>
        <p:nvSpPr>
          <p:cNvPr id="101380" name="Rectangle 3"/>
          <p:cNvSpPr>
            <a:spLocks noGrp="1" noChangeArrowheads="1"/>
          </p:cNvSpPr>
          <p:nvPr>
            <p:ph idx="1"/>
          </p:nvPr>
        </p:nvSpPr>
        <p:spPr>
          <a:xfrm>
            <a:off x="922020" y="1196975"/>
            <a:ext cx="10427970" cy="496887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rgbClr val="FF0000"/>
              </a:buClr>
              <a:buSzTx/>
              <a:buFont typeface="Wingdings" panose="05000000000000000000" pitchFamily="2" charset="2"/>
              <a:buChar char="p"/>
              <a:defRPr/>
            </a:pPr>
            <a:r>
              <a:rPr kumimoji="0" lang="zh-CN" altLang="en-US" sz="3200" b="1" i="0" u="none" strike="noStrike" kern="0" cap="none" spc="0" normalizeH="0" baseline="0" noProof="0" dirty="0">
                <a:ln>
                  <a:noFill/>
                </a:ln>
                <a:solidFill>
                  <a:srgbClr val="FF0000"/>
                </a:solidFill>
                <a:effectLst/>
                <a:uLnTx/>
                <a:uFillTx/>
                <a:latin typeface="黑体" panose="02010609060101010101" pitchFamily="49" charset="-122"/>
                <a:ea typeface="+mn-ea"/>
                <a:cs typeface="+mn-cs"/>
              </a:rPr>
              <a:t>会计核算方法</a:t>
            </a:r>
            <a:endParaRPr kumimoji="0" lang="zh-CN" altLang="en-US" sz="3200" b="1" i="0" u="none" strike="noStrike" kern="0" cap="none" spc="0" normalizeH="0" baseline="0" noProof="0" dirty="0">
              <a:ln>
                <a:noFill/>
              </a:ln>
              <a:solidFill>
                <a:srgbClr val="FF0000"/>
              </a:solidFill>
              <a:effectLst/>
              <a:uLnTx/>
              <a:uFillTx/>
              <a:latin typeface="黑体" panose="02010609060101010101" pitchFamily="49" charset="-122"/>
              <a:ea typeface="+mn-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a:ln>
                  <a:noFill/>
                </a:ln>
                <a:solidFill>
                  <a:srgbClr val="0000FF"/>
                </a:solidFill>
                <a:effectLst/>
                <a:uLnTx/>
                <a:uFillTx/>
                <a:latin typeface="+mn-ea"/>
                <a:ea typeface="+mn-ea"/>
                <a:cs typeface="+mn-cs"/>
              </a:rPr>
              <a:t>（一）设置账户</a:t>
            </a:r>
            <a:endParaRPr kumimoji="0" lang="zh-CN" altLang="en-US" sz="3200" b="1" i="0" u="none" strike="noStrike" kern="0" cap="none" spc="0" normalizeH="0" baseline="0" noProof="0" dirty="0">
              <a:ln>
                <a:noFill/>
              </a:ln>
              <a:solidFill>
                <a:srgbClr val="0000FF"/>
              </a:solidFill>
              <a:effectLst/>
              <a:uLnTx/>
              <a:uFillTx/>
              <a:latin typeface="+mn-ea"/>
              <a:ea typeface="+mn-ea"/>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根据会计对象特点和经济管理的要求，科学的确定</a:t>
            </a:r>
            <a:r>
              <a:rPr kumimoji="0" lang="zh-CN" altLang="en-US" sz="3200" b="1" i="0" u="none" strike="noStrike" kern="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ea"/>
              </a:rPr>
              <a:t>会计对象分类</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项目的过程。</a:t>
            </a:r>
            <a:endParaRPr kumimoji="0" lang="en-US" altLang="zh-CN"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是分类核算和监督会计对象的专门方法。</a:t>
            </a: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8241"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138242" name="Rectangle 2"/>
          <p:cNvSpPr/>
          <p:nvPr>
            <p:ph type="title"/>
          </p:nvPr>
        </p:nvSpPr>
        <p:spPr/>
        <p:txBody>
          <a:bodyPr vert="horz" wrap="square" lIns="91440" tIns="45720" rIns="91440" bIns="45720" anchor="ctr" anchorCtr="0"/>
          <a:p>
            <a:pPr algn="ctr" eaLnBrk="1" hangingPunct="1"/>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第五节</a:t>
            </a:r>
            <a:r>
              <a:rPr lang="en-US" altLang="zh-CN" sz="3200" kern="1200" dirty="0">
                <a:solidFill>
                  <a:srgbClr val="FF0000"/>
                </a:solidFill>
                <a:latin typeface="Verdana" panose="020B0604030504040204" pitchFamily="34" charset="0"/>
                <a:ea typeface="黑体" panose="02010609060101010101" pitchFamily="49" charset="-122"/>
                <a:cs typeface="+mn-cs"/>
                <a:sym typeface="+mn-ea"/>
              </a:rPr>
              <a:t>  </a:t>
            </a:r>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会计核算的基本程序与方法</a:t>
            </a:r>
            <a:endParaRPr lang="zh-CN" altLang="en-US" sz="3200" dirty="0">
              <a:solidFill>
                <a:srgbClr val="FF0000"/>
              </a:solidFill>
            </a:endParaRPr>
          </a:p>
        </p:txBody>
      </p:sp>
      <p:sp>
        <p:nvSpPr>
          <p:cNvPr id="92164" name="Rectangle 3"/>
          <p:cNvSpPr>
            <a:spLocks noGrp="1" noChangeArrowheads="1"/>
          </p:cNvSpPr>
          <p:nvPr>
            <p:ph idx="1"/>
          </p:nvPr>
        </p:nvSpPr>
        <p:spPr>
          <a:xfrm>
            <a:off x="922020" y="1196975"/>
            <a:ext cx="10307320" cy="296926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a:ln>
                  <a:noFill/>
                </a:ln>
                <a:solidFill>
                  <a:srgbClr val="FF0000"/>
                </a:solidFill>
                <a:effectLst/>
                <a:uLnTx/>
                <a:uFillTx/>
                <a:latin typeface="+mj-ea"/>
                <a:ea typeface="+mj-ea"/>
                <a:cs typeface="+mn-cs"/>
              </a:rPr>
              <a:t>会计核算方法</a:t>
            </a:r>
            <a:endParaRPr kumimoji="0" lang="zh-CN" altLang="en-US" sz="3200" b="1" i="0" u="none" strike="noStrike" kern="0" cap="none" spc="0" normalizeH="0" baseline="0" noProof="0" dirty="0">
              <a:ln>
                <a:noFill/>
              </a:ln>
              <a:solidFill>
                <a:srgbClr val="FF0000"/>
              </a:solidFill>
              <a:effectLst/>
              <a:uLnTx/>
              <a:uFillTx/>
              <a:latin typeface="+mj-ea"/>
              <a:ea typeface="+mj-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a:ln>
                  <a:noFill/>
                </a:ln>
                <a:solidFill>
                  <a:srgbClr val="0000FF"/>
                </a:solidFill>
                <a:effectLst/>
                <a:uLnTx/>
                <a:uFillTx/>
                <a:latin typeface="+mj-ea"/>
                <a:ea typeface="+mj-ea"/>
                <a:cs typeface="+mn-cs"/>
              </a:rPr>
              <a:t>（二）复式记账</a:t>
            </a:r>
            <a:endParaRPr kumimoji="0" lang="zh-CN" altLang="en-US" sz="3200" b="1" i="0" u="none" strike="noStrike" kern="0" cap="none" spc="0" normalizeH="0" baseline="0" noProof="0" dirty="0">
              <a:ln>
                <a:noFill/>
              </a:ln>
              <a:solidFill>
                <a:srgbClr val="0000FF"/>
              </a:solidFill>
              <a:effectLst/>
              <a:uLnTx/>
              <a:uFillTx/>
              <a:latin typeface="+mj-ea"/>
              <a:ea typeface="+mj-ea"/>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对发生的每笔经济业务以相等金额在相关的两个或两个以上账户登记的专门方法。</a:t>
            </a:r>
            <a:endParaRPr kumimoji="0" lang="zh-CN" altLang="en-US" sz="30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grpSp>
        <p:nvGrpSpPr>
          <p:cNvPr id="141317" name="Group 4"/>
          <p:cNvGrpSpPr/>
          <p:nvPr/>
        </p:nvGrpSpPr>
        <p:grpSpPr>
          <a:xfrm>
            <a:off x="2711450" y="4438650"/>
            <a:ext cx="7056438" cy="2159000"/>
            <a:chOff x="1056" y="1330"/>
            <a:chExt cx="3936" cy="2414"/>
          </a:xfrm>
        </p:grpSpPr>
        <p:sp>
          <p:nvSpPr>
            <p:cNvPr id="138245" name="Text Box 5"/>
            <p:cNvSpPr txBox="1"/>
            <p:nvPr/>
          </p:nvSpPr>
          <p:spPr>
            <a:xfrm>
              <a:off x="1056" y="1570"/>
              <a:ext cx="3936" cy="2174"/>
            </a:xfrm>
            <a:prstGeom prst="rect">
              <a:avLst/>
            </a:prstGeom>
            <a:solidFill>
              <a:srgbClr val="CCFFCC"/>
            </a:solidFill>
            <a:ln w="9525">
              <a:noFill/>
            </a:ln>
          </p:spPr>
          <p:txBody>
            <a:bodyPr anchor="t" anchorCtr="0"/>
            <a:p>
              <a:pPr algn="just" eaLnBrk="0" hangingPunct="0"/>
              <a:endParaRPr lang="en-US" altLang="zh-CN" sz="2000" dirty="0">
                <a:latin typeface="Times New Roman" panose="02020603050405020304" pitchFamily="18" charset="0"/>
                <a:ea typeface="宋体" panose="02010600030101010101" pitchFamily="2" charset="-122"/>
              </a:endParaRPr>
            </a:p>
            <a:p>
              <a:pPr algn="just" eaLnBrk="0" hangingPunct="0"/>
              <a:endParaRPr lang="en-US" altLang="zh-CN" sz="2000" dirty="0">
                <a:latin typeface="Times New Roman" panose="02020603050405020304" pitchFamily="18" charset="0"/>
                <a:ea typeface="宋体" panose="02010600030101010101" pitchFamily="2" charset="-122"/>
              </a:endParaRPr>
            </a:p>
            <a:p>
              <a:pPr algn="just" eaLnBrk="0" hangingPunct="0"/>
              <a:endParaRPr lang="en-US" altLang="zh-CN" sz="2000" dirty="0">
                <a:latin typeface="Times New Roman" panose="02020603050405020304" pitchFamily="18" charset="0"/>
                <a:ea typeface="宋体" panose="02010600030101010101" pitchFamily="2" charset="-122"/>
              </a:endParaRPr>
            </a:p>
            <a:p>
              <a:pPr algn="just" eaLnBrk="0" hangingPunct="0"/>
              <a:endParaRPr lang="en-US" altLang="zh-CN" sz="2000" dirty="0">
                <a:latin typeface="Times New Roman" panose="02020603050405020304" pitchFamily="18" charset="0"/>
                <a:ea typeface="宋体" panose="02010600030101010101" pitchFamily="2" charset="-122"/>
              </a:endParaRPr>
            </a:p>
            <a:p>
              <a:pPr algn="just" eaLnBrk="0" hangingPunct="0"/>
              <a:endParaRPr lang="en-US" altLang="zh-CN" sz="1000" dirty="0">
                <a:latin typeface="Times New Roman" panose="02020603050405020304" pitchFamily="18" charset="0"/>
                <a:ea typeface="宋体" panose="02010600030101010101" pitchFamily="2" charset="-122"/>
              </a:endParaRPr>
            </a:p>
            <a:p>
              <a:pPr algn="just" eaLnBrk="0" hangingPunct="0"/>
              <a:r>
                <a:rPr lang="en-US" altLang="zh-CN" sz="2000" dirty="0">
                  <a:latin typeface="Times New Roman" panose="02020603050405020304" pitchFamily="18" charset="0"/>
                  <a:ea typeface="宋体" panose="02010600030101010101" pitchFamily="2" charset="-122"/>
                </a:rPr>
                <a:t>                             </a:t>
              </a:r>
              <a:r>
                <a:rPr lang="en-US" altLang="zh-CN" sz="2000" b="1" dirty="0">
                  <a:latin typeface="Times New Roman" panose="02020603050405020304" pitchFamily="18" charset="0"/>
                  <a:ea typeface="宋体" panose="02010600030101010101" pitchFamily="2" charset="-122"/>
                </a:rPr>
                <a:t>500                                         500</a:t>
              </a:r>
              <a:endParaRPr lang="en-US" altLang="zh-CN" sz="2000" b="1" dirty="0">
                <a:latin typeface="Times New Roman" panose="02020603050405020304" pitchFamily="18" charset="0"/>
                <a:ea typeface="宋体" panose="02010600030101010101" pitchFamily="2" charset="-122"/>
              </a:endParaRPr>
            </a:p>
          </p:txBody>
        </p:sp>
        <p:sp>
          <p:nvSpPr>
            <p:cNvPr id="138246" name="AutoShape 6"/>
            <p:cNvSpPr/>
            <p:nvPr/>
          </p:nvSpPr>
          <p:spPr>
            <a:xfrm rot="-5400000">
              <a:off x="1524" y="2797"/>
              <a:ext cx="737" cy="919"/>
            </a:xfrm>
            <a:prstGeom prst="cube">
              <a:avLst>
                <a:gd name="adj" fmla="val 25000"/>
              </a:avLst>
            </a:prstGeom>
            <a:solidFill>
              <a:srgbClr val="CCECFF"/>
            </a:solidFill>
            <a:ln w="9525" cap="flat" cmpd="sng">
              <a:solidFill>
                <a:srgbClr val="000000"/>
              </a:solidFill>
              <a:prstDash val="solid"/>
              <a:miter/>
              <a:headEnd type="none" w="med" len="med"/>
              <a:tailEnd type="none" w="med" len="med"/>
            </a:ln>
          </p:spPr>
          <p:txBody>
            <a:bodyPr anchor="t" anchorCtr="0"/>
            <a:p>
              <a:endParaRPr lang="zh-CN" altLang="en-US" dirty="0">
                <a:latin typeface="Arial" panose="020B0604020202020204" pitchFamily="34" charset="0"/>
                <a:ea typeface="宋体" panose="02010600030101010101" pitchFamily="2" charset="-122"/>
              </a:endParaRPr>
            </a:p>
          </p:txBody>
        </p:sp>
        <p:sp>
          <p:nvSpPr>
            <p:cNvPr id="138247" name="Text Box 7"/>
            <p:cNvSpPr txBox="1"/>
            <p:nvPr/>
          </p:nvSpPr>
          <p:spPr>
            <a:xfrm>
              <a:off x="1498" y="3125"/>
              <a:ext cx="888" cy="516"/>
            </a:xfrm>
            <a:prstGeom prst="rect">
              <a:avLst/>
            </a:prstGeom>
            <a:noFill/>
            <a:ln w="9525">
              <a:noFill/>
            </a:ln>
          </p:spPr>
          <p:txBody>
            <a:bodyPr tIns="0" bIns="0" anchor="ctr" anchorCtr="1"/>
            <a:p>
              <a:pPr algn="ctr" eaLnBrk="0" hangingPunct="0"/>
              <a:r>
                <a:rPr lang="zh-CN" altLang="en-US" sz="2600" b="1" dirty="0">
                  <a:solidFill>
                    <a:srgbClr val="FF0000"/>
                  </a:solidFill>
                  <a:latin typeface="楷体" panose="02010609060101010101" pitchFamily="49" charset="-122"/>
                  <a:ea typeface="楷体" panose="02010609060101010101" pitchFamily="49" charset="-122"/>
                </a:rPr>
                <a:t>银行存款</a:t>
              </a:r>
              <a:endParaRPr lang="zh-CN" altLang="en-US" sz="2600" b="1" dirty="0">
                <a:solidFill>
                  <a:srgbClr val="FF0000"/>
                </a:solidFill>
                <a:latin typeface="楷体" panose="02010609060101010101" pitchFamily="49" charset="-122"/>
                <a:ea typeface="楷体" panose="02010609060101010101" pitchFamily="49" charset="-122"/>
              </a:endParaRPr>
            </a:p>
          </p:txBody>
        </p:sp>
        <p:grpSp>
          <p:nvGrpSpPr>
            <p:cNvPr id="138248" name="Group 8"/>
            <p:cNvGrpSpPr/>
            <p:nvPr/>
          </p:nvGrpSpPr>
          <p:grpSpPr>
            <a:xfrm>
              <a:off x="3700" y="2904"/>
              <a:ext cx="860" cy="737"/>
              <a:chOff x="5428" y="12966"/>
              <a:chExt cx="1260" cy="1110"/>
            </a:xfrm>
          </p:grpSpPr>
          <p:sp>
            <p:nvSpPr>
              <p:cNvPr id="138249" name="AutoShape 9"/>
              <p:cNvSpPr/>
              <p:nvPr/>
            </p:nvSpPr>
            <p:spPr>
              <a:xfrm rot="-5400000">
                <a:off x="5503" y="12891"/>
                <a:ext cx="1110" cy="1260"/>
              </a:xfrm>
              <a:prstGeom prst="cube">
                <a:avLst>
                  <a:gd name="adj" fmla="val 25000"/>
                </a:avLst>
              </a:prstGeom>
              <a:solidFill>
                <a:srgbClr val="CCECFF"/>
              </a:solidFill>
              <a:ln w="9525" cap="flat" cmpd="sng">
                <a:solidFill>
                  <a:srgbClr val="000000"/>
                </a:solidFill>
                <a:prstDash val="solid"/>
                <a:miter/>
                <a:headEnd type="none" w="med" len="med"/>
                <a:tailEnd type="none" w="med" len="med"/>
              </a:ln>
            </p:spPr>
            <p:txBody>
              <a:bodyPr anchor="t" anchorCtr="0"/>
              <a:p>
                <a:endParaRPr lang="zh-CN" altLang="en-US" dirty="0">
                  <a:latin typeface="Arial" panose="020B0604020202020204" pitchFamily="34" charset="0"/>
                  <a:ea typeface="宋体" panose="02010600030101010101" pitchFamily="2" charset="-122"/>
                </a:endParaRPr>
              </a:p>
            </p:txBody>
          </p:sp>
          <p:sp>
            <p:nvSpPr>
              <p:cNvPr id="138250" name="Text Box 10"/>
              <p:cNvSpPr txBox="1"/>
              <p:nvPr/>
            </p:nvSpPr>
            <p:spPr>
              <a:xfrm>
                <a:off x="5546" y="13389"/>
                <a:ext cx="1114" cy="545"/>
              </a:xfrm>
              <a:prstGeom prst="rect">
                <a:avLst/>
              </a:prstGeom>
              <a:solidFill>
                <a:srgbClr val="CCECFF"/>
              </a:solidFill>
              <a:ln w="9525">
                <a:noFill/>
              </a:ln>
            </p:spPr>
            <p:txBody>
              <a:bodyPr tIns="0" bIns="0" anchor="ctr" anchorCtr="1"/>
              <a:p>
                <a:pPr algn="ctr" eaLnBrk="0" hangingPunct="0"/>
                <a:r>
                  <a:rPr lang="zh-CN" altLang="en-US" sz="2600" b="1" dirty="0">
                    <a:solidFill>
                      <a:srgbClr val="0000FF"/>
                    </a:solidFill>
                    <a:latin typeface="楷体" panose="02010609060101010101" pitchFamily="49" charset="-122"/>
                    <a:ea typeface="楷体" panose="02010609060101010101" pitchFamily="49" charset="-122"/>
                  </a:rPr>
                  <a:t>原材料</a:t>
                </a:r>
                <a:endParaRPr lang="zh-CN" altLang="en-US" sz="2600" b="1" dirty="0">
                  <a:solidFill>
                    <a:srgbClr val="0000FF"/>
                  </a:solidFill>
                  <a:latin typeface="楷体" panose="02010609060101010101" pitchFamily="49" charset="-122"/>
                  <a:ea typeface="楷体" panose="02010609060101010101" pitchFamily="49" charset="-122"/>
                </a:endParaRPr>
              </a:p>
            </p:txBody>
          </p:sp>
        </p:grpSp>
        <p:sp>
          <p:nvSpPr>
            <p:cNvPr id="138251" name="AutoShape 11"/>
            <p:cNvSpPr/>
            <p:nvPr/>
          </p:nvSpPr>
          <p:spPr>
            <a:xfrm>
              <a:off x="2040" y="1330"/>
              <a:ext cx="2054" cy="1278"/>
            </a:xfrm>
            <a:prstGeom prst="wedgeRoundRectCallout">
              <a:avLst>
                <a:gd name="adj1" fmla="val -17264"/>
                <a:gd name="adj2" fmla="val 44583"/>
                <a:gd name="adj3" fmla="val 16667"/>
              </a:avLst>
            </a:prstGeom>
            <a:solidFill>
              <a:srgbClr val="FFFF99"/>
            </a:solidFill>
            <a:ln w="9525">
              <a:noFill/>
            </a:ln>
          </p:spPr>
          <p:txBody>
            <a:bodyPr tIns="0" bIns="0" anchor="ctr" anchorCtr="1"/>
            <a:p>
              <a:pPr algn="just" eaLnBrk="0" hangingPunct="0">
                <a:lnSpc>
                  <a:spcPct val="150000"/>
                </a:lnSpc>
              </a:pPr>
              <a:r>
                <a:rPr lang="zh-CN" altLang="en-US" sz="2600" b="1" dirty="0">
                  <a:solidFill>
                    <a:srgbClr val="0000FF"/>
                  </a:solidFill>
                  <a:latin typeface="仿宋" panose="02010609060101010101" pitchFamily="49" charset="-122"/>
                  <a:ea typeface="仿宋" panose="02010609060101010101" pitchFamily="49" charset="-122"/>
                </a:rPr>
                <a:t>经济业务：</a:t>
              </a:r>
              <a:r>
                <a:rPr lang="zh-CN" altLang="en-US" sz="2600" b="1" dirty="0">
                  <a:latin typeface="仿宋" panose="02010609060101010101" pitchFamily="49" charset="-122"/>
                  <a:ea typeface="仿宋" panose="02010609060101010101" pitchFamily="49" charset="-122"/>
                </a:rPr>
                <a:t>企业用银行存款</a:t>
              </a:r>
              <a:r>
                <a:rPr lang="en-US" altLang="zh-CN" sz="2600" b="1" dirty="0">
                  <a:latin typeface="仿宋" panose="02010609060101010101" pitchFamily="49" charset="-122"/>
                  <a:ea typeface="仿宋" panose="02010609060101010101" pitchFamily="49" charset="-122"/>
                </a:rPr>
                <a:t>500</a:t>
              </a:r>
              <a:r>
                <a:rPr lang="zh-CN" altLang="en-US" sz="2600" b="1" dirty="0">
                  <a:latin typeface="仿宋" panose="02010609060101010101" pitchFamily="49" charset="-122"/>
                  <a:ea typeface="仿宋" panose="02010609060101010101" pitchFamily="49" charset="-122"/>
                </a:rPr>
                <a:t>元购买材料。</a:t>
              </a:r>
              <a:endParaRPr lang="zh-CN" altLang="en-US" sz="2600" b="1" dirty="0">
                <a:latin typeface="仿宋" panose="02010609060101010101" pitchFamily="49" charset="-122"/>
                <a:ea typeface="仿宋" panose="02010609060101010101" pitchFamily="49" charset="-122"/>
              </a:endParaRPr>
            </a:p>
          </p:txBody>
        </p:sp>
        <p:sp>
          <p:nvSpPr>
            <p:cNvPr id="138252" name="Line 12"/>
            <p:cNvSpPr/>
            <p:nvPr/>
          </p:nvSpPr>
          <p:spPr>
            <a:xfrm flipH="1" flipV="1">
              <a:off x="1878" y="1996"/>
              <a:ext cx="125" cy="0"/>
            </a:xfrm>
            <a:prstGeom prst="line">
              <a:avLst/>
            </a:prstGeom>
            <a:ln w="28575" cap="flat" cmpd="sng">
              <a:solidFill>
                <a:srgbClr val="FF0000"/>
              </a:solidFill>
              <a:prstDash val="sysDot"/>
              <a:round/>
              <a:headEnd type="none" w="med" len="med"/>
              <a:tailEnd type="none" w="med" len="med"/>
            </a:ln>
          </p:spPr>
        </p:sp>
        <p:sp>
          <p:nvSpPr>
            <p:cNvPr id="138253" name="Line 13"/>
            <p:cNvSpPr/>
            <p:nvPr/>
          </p:nvSpPr>
          <p:spPr>
            <a:xfrm>
              <a:off x="1885" y="2021"/>
              <a:ext cx="0" cy="932"/>
            </a:xfrm>
            <a:prstGeom prst="line">
              <a:avLst/>
            </a:prstGeom>
            <a:ln w="28575" cap="flat" cmpd="sng">
              <a:solidFill>
                <a:srgbClr val="FF0000"/>
              </a:solidFill>
              <a:prstDash val="sysDot"/>
              <a:round/>
              <a:headEnd type="none" w="med" len="med"/>
              <a:tailEnd type="triangle" w="med" len="med"/>
            </a:ln>
          </p:spPr>
        </p:sp>
        <p:sp>
          <p:nvSpPr>
            <p:cNvPr id="138254" name="Line 14"/>
            <p:cNvSpPr/>
            <p:nvPr/>
          </p:nvSpPr>
          <p:spPr>
            <a:xfrm flipH="1">
              <a:off x="4130" y="2013"/>
              <a:ext cx="89" cy="8"/>
            </a:xfrm>
            <a:prstGeom prst="line">
              <a:avLst/>
            </a:prstGeom>
            <a:ln w="28575" cap="flat" cmpd="sng">
              <a:solidFill>
                <a:srgbClr val="FF0000"/>
              </a:solidFill>
              <a:prstDash val="sysDot"/>
              <a:round/>
              <a:headEnd type="none" w="med" len="med"/>
              <a:tailEnd type="none" w="med" len="med"/>
            </a:ln>
          </p:spPr>
        </p:sp>
        <p:sp>
          <p:nvSpPr>
            <p:cNvPr id="138255" name="Line 15"/>
            <p:cNvSpPr/>
            <p:nvPr/>
          </p:nvSpPr>
          <p:spPr>
            <a:xfrm>
              <a:off x="4219" y="1998"/>
              <a:ext cx="0" cy="930"/>
            </a:xfrm>
            <a:prstGeom prst="line">
              <a:avLst/>
            </a:prstGeom>
            <a:ln w="28575" cap="flat" cmpd="sng">
              <a:solidFill>
                <a:srgbClr val="FF0000"/>
              </a:solidFill>
              <a:prstDash val="sysDot"/>
              <a:round/>
              <a:headEnd type="none" w="med" len="med"/>
              <a:tailEnd type="triangle" w="med" len="med"/>
            </a:ln>
          </p:spPr>
        </p:sp>
        <p:sp>
          <p:nvSpPr>
            <p:cNvPr id="138256" name="Line 16"/>
            <p:cNvSpPr/>
            <p:nvPr/>
          </p:nvSpPr>
          <p:spPr>
            <a:xfrm>
              <a:off x="1975" y="2688"/>
              <a:ext cx="130" cy="0"/>
            </a:xfrm>
            <a:prstGeom prst="line">
              <a:avLst/>
            </a:prstGeom>
            <a:ln w="28575" cap="flat" cmpd="sng">
              <a:solidFill>
                <a:srgbClr val="000000"/>
              </a:solidFill>
              <a:prstDash val="solid"/>
              <a:round/>
              <a:headEnd type="none" w="med" len="med"/>
              <a:tailEnd type="none" w="med" len="med"/>
            </a:ln>
          </p:spPr>
        </p:sp>
        <p:sp>
          <p:nvSpPr>
            <p:cNvPr id="138257" name="Line 17"/>
            <p:cNvSpPr/>
            <p:nvPr/>
          </p:nvSpPr>
          <p:spPr>
            <a:xfrm>
              <a:off x="3728" y="2741"/>
              <a:ext cx="132" cy="0"/>
            </a:xfrm>
            <a:prstGeom prst="line">
              <a:avLst/>
            </a:prstGeom>
            <a:ln w="28575" cap="flat" cmpd="sng">
              <a:solidFill>
                <a:srgbClr val="000000"/>
              </a:solidFill>
              <a:prstDash val="solid"/>
              <a:round/>
              <a:headEnd type="none" w="med" len="med"/>
              <a:tailEnd type="none" w="med" len="med"/>
            </a:ln>
          </p:spPr>
        </p:sp>
        <p:sp>
          <p:nvSpPr>
            <p:cNvPr id="138258" name="Line 18"/>
            <p:cNvSpPr/>
            <p:nvPr/>
          </p:nvSpPr>
          <p:spPr>
            <a:xfrm rot="-5400000">
              <a:off x="3637" y="2729"/>
              <a:ext cx="279" cy="3"/>
            </a:xfrm>
            <a:prstGeom prst="line">
              <a:avLst/>
            </a:prstGeom>
            <a:ln w="28575" cap="flat" cmpd="sng">
              <a:solidFill>
                <a:srgbClr val="000000"/>
              </a:solidFill>
              <a:prstDash val="solid"/>
              <a:round/>
              <a:headEnd type="none" w="med" len="med"/>
              <a:tailEnd type="none" w="med" len="med"/>
            </a:ln>
          </p:spPr>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13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9265"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139266" name="Rectangle 2"/>
          <p:cNvSpPr/>
          <p:nvPr>
            <p:ph type="title"/>
          </p:nvPr>
        </p:nvSpPr>
        <p:spPr>
          <a:xfrm>
            <a:off x="2095500" y="293688"/>
            <a:ext cx="8001000" cy="676275"/>
          </a:xfrm>
        </p:spPr>
        <p:txBody>
          <a:bodyPr vert="horz" wrap="square" lIns="91440" tIns="45720" rIns="91440" bIns="45720" anchor="ctr" anchorCtr="0"/>
          <a:p>
            <a:pPr algn="ctr" eaLnBrk="1" hangingPunct="1"/>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第五节</a:t>
            </a:r>
            <a:r>
              <a:rPr lang="en-US" altLang="zh-CN" sz="3200" kern="1200" dirty="0">
                <a:solidFill>
                  <a:srgbClr val="FF0000"/>
                </a:solidFill>
                <a:latin typeface="Verdana" panose="020B0604030504040204" pitchFamily="34" charset="0"/>
                <a:ea typeface="黑体" panose="02010609060101010101" pitchFamily="49" charset="-122"/>
                <a:cs typeface="+mn-cs"/>
                <a:sym typeface="+mn-ea"/>
              </a:rPr>
              <a:t>  </a:t>
            </a:r>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会计核算的基本程序与方法</a:t>
            </a:r>
            <a:endParaRPr lang="zh-CN" altLang="en-US" sz="3200" dirty="0">
              <a:solidFill>
                <a:srgbClr val="FF0000"/>
              </a:solidFill>
            </a:endParaRPr>
          </a:p>
        </p:txBody>
      </p:sp>
      <p:sp>
        <p:nvSpPr>
          <p:cNvPr id="93188" name="Rectangle 3"/>
          <p:cNvSpPr>
            <a:spLocks noGrp="1" noChangeArrowheads="1"/>
          </p:cNvSpPr>
          <p:nvPr>
            <p:ph idx="1"/>
          </p:nvPr>
        </p:nvSpPr>
        <p:spPr>
          <a:xfrm>
            <a:off x="1153795" y="1214755"/>
            <a:ext cx="10184765" cy="408622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100" b="1" i="0" u="none" strike="noStrike" kern="0" cap="none" spc="0" normalizeH="0" baseline="0" noProof="0" dirty="0">
                <a:ln>
                  <a:noFill/>
                </a:ln>
                <a:solidFill>
                  <a:srgbClr val="FF0000"/>
                </a:solidFill>
                <a:effectLst/>
                <a:uLnTx/>
                <a:uFillTx/>
                <a:latin typeface="+mj-ea"/>
                <a:ea typeface="+mj-ea"/>
                <a:cs typeface="+mn-cs"/>
              </a:rPr>
              <a:t>会计核算方法</a:t>
            </a:r>
            <a:endParaRPr kumimoji="0" lang="zh-CN" altLang="en-US" sz="3100" b="1" i="0" u="none" strike="noStrike" kern="0" cap="none" spc="0" normalizeH="0" baseline="0" noProof="0" dirty="0">
              <a:ln>
                <a:noFill/>
              </a:ln>
              <a:solidFill>
                <a:srgbClr val="FF0000"/>
              </a:solidFill>
              <a:effectLst/>
              <a:uLnTx/>
              <a:uFillTx/>
              <a:latin typeface="+mj-ea"/>
              <a:ea typeface="+mj-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100" b="1" i="0" u="none" strike="noStrike" kern="0" cap="none" spc="0" normalizeH="0" baseline="0" noProof="0" dirty="0">
                <a:ln>
                  <a:noFill/>
                </a:ln>
                <a:solidFill>
                  <a:srgbClr val="0000FF"/>
                </a:solidFill>
                <a:effectLst/>
                <a:uLnTx/>
                <a:uFillTx/>
                <a:latin typeface="+mn-ea"/>
                <a:ea typeface="+mn-ea"/>
                <a:cs typeface="+mn-cs"/>
              </a:rPr>
              <a:t>（三）填制和审核会计凭证</a:t>
            </a:r>
            <a:endParaRPr kumimoji="0" lang="zh-CN" altLang="en-US" sz="3100" b="1" i="0" u="none" strike="noStrike" kern="0" cap="none" spc="0" normalizeH="0" baseline="0" noProof="0" dirty="0">
              <a:ln>
                <a:noFill/>
              </a:ln>
              <a:solidFill>
                <a:srgbClr val="0000FF"/>
              </a:solidFill>
              <a:effectLst/>
              <a:uLnTx/>
              <a:uFillTx/>
              <a:latin typeface="+mn-ea"/>
              <a:ea typeface="+mn-ea"/>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1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 保证账簿记录正确、完整的前提；</a:t>
            </a:r>
            <a:endParaRPr kumimoji="0" lang="zh-CN" altLang="en-US" sz="31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1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 审查经济业务合法与合理性的重要环节；</a:t>
            </a:r>
            <a:endParaRPr kumimoji="0" lang="zh-CN" altLang="en-US" sz="31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1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 审核会计凭证是会计人员的职责。</a:t>
            </a:r>
            <a:endParaRPr kumimoji="0" lang="zh-CN" altLang="en-US" sz="31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grpSp>
        <p:nvGrpSpPr>
          <p:cNvPr id="139268" name="Group 4"/>
          <p:cNvGrpSpPr/>
          <p:nvPr/>
        </p:nvGrpSpPr>
        <p:grpSpPr>
          <a:xfrm>
            <a:off x="2452688" y="5300663"/>
            <a:ext cx="7358062" cy="1190625"/>
            <a:chOff x="1521" y="9240"/>
            <a:chExt cx="8199" cy="1851"/>
          </a:xfrm>
        </p:grpSpPr>
        <p:sp>
          <p:nvSpPr>
            <p:cNvPr id="139269" name="Text Box 5"/>
            <p:cNvSpPr txBox="1"/>
            <p:nvPr/>
          </p:nvSpPr>
          <p:spPr>
            <a:xfrm>
              <a:off x="1612" y="9240"/>
              <a:ext cx="8108" cy="1851"/>
            </a:xfrm>
            <a:prstGeom prst="rect">
              <a:avLst/>
            </a:prstGeom>
            <a:solidFill>
              <a:srgbClr val="FFFFCC"/>
            </a:solidFill>
            <a:ln w="9525">
              <a:noFill/>
            </a:ln>
          </p:spPr>
          <p:txBody>
            <a:bodyPr anchor="t" anchorCtr="0"/>
            <a:p>
              <a:pPr algn="just" eaLnBrk="0" hangingPunct="0"/>
              <a:endParaRPr lang="zh-CN" altLang="zh-CN" dirty="0">
                <a:latin typeface="Times New Roman" panose="02020603050405020304" pitchFamily="18" charset="0"/>
                <a:ea typeface="宋体" panose="02010600030101010101" pitchFamily="2" charset="-122"/>
              </a:endParaRPr>
            </a:p>
          </p:txBody>
        </p:sp>
        <p:sp>
          <p:nvSpPr>
            <p:cNvPr id="139270" name="AutoShape 6"/>
            <p:cNvSpPr/>
            <p:nvPr/>
          </p:nvSpPr>
          <p:spPr>
            <a:xfrm>
              <a:off x="1521" y="9930"/>
              <a:ext cx="2617" cy="643"/>
            </a:xfrm>
            <a:prstGeom prst="wedgeRoundRectCallout">
              <a:avLst>
                <a:gd name="adj1" fmla="val -16912"/>
                <a:gd name="adj2" fmla="val 40690"/>
                <a:gd name="adj3" fmla="val 16667"/>
              </a:avLst>
            </a:prstGeom>
            <a:solidFill>
              <a:srgbClr val="99FF99"/>
            </a:solidFill>
            <a:ln w="9525">
              <a:noFill/>
            </a:ln>
          </p:spPr>
          <p:txBody>
            <a:bodyPr tIns="0" bIns="0" anchor="t" anchorCtr="0"/>
            <a:p>
              <a:pPr algn="ctr" eaLnBrk="0" hangingPunct="0">
                <a:spcBef>
                  <a:spcPts val="800"/>
                </a:spcBef>
                <a:spcAft>
                  <a:spcPts val="800"/>
                </a:spcAft>
              </a:pPr>
              <a:r>
                <a:rPr lang="zh-CN" altLang="en-US" sz="2400" b="1" i="1" dirty="0">
                  <a:latin typeface="Times New Roman" panose="02020603050405020304" pitchFamily="18" charset="0"/>
                  <a:ea typeface="宋体" panose="02010600030101010101" pitchFamily="2" charset="-122"/>
                </a:rPr>
                <a:t>经 济业 务</a:t>
              </a:r>
              <a:endParaRPr lang="zh-CN" altLang="en-US" sz="2400" b="1" i="1" dirty="0">
                <a:latin typeface="Times New Roman" panose="02020603050405020304" pitchFamily="18" charset="0"/>
                <a:ea typeface="宋体" panose="02010600030101010101" pitchFamily="2" charset="-122"/>
              </a:endParaRPr>
            </a:p>
          </p:txBody>
        </p:sp>
        <p:sp>
          <p:nvSpPr>
            <p:cNvPr id="139271" name="AutoShape 7"/>
            <p:cNvSpPr/>
            <p:nvPr/>
          </p:nvSpPr>
          <p:spPr>
            <a:xfrm>
              <a:off x="4161" y="10092"/>
              <a:ext cx="790" cy="312"/>
            </a:xfrm>
            <a:prstGeom prst="rightArrow">
              <a:avLst>
                <a:gd name="adj1" fmla="val 50000"/>
                <a:gd name="adj2" fmla="val 63113"/>
              </a:avLst>
            </a:prstGeom>
            <a:solidFill>
              <a:srgbClr val="FF00FF"/>
            </a:soli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139272" name="Text Box 8"/>
            <p:cNvSpPr txBox="1"/>
            <p:nvPr/>
          </p:nvSpPr>
          <p:spPr>
            <a:xfrm>
              <a:off x="4980" y="9724"/>
              <a:ext cx="2094" cy="1071"/>
            </a:xfrm>
            <a:prstGeom prst="rect">
              <a:avLst/>
            </a:prstGeom>
            <a:solidFill>
              <a:srgbClr val="FFFF99"/>
            </a:solidFill>
            <a:ln w="9525" cap="flat" cmpd="sng">
              <a:solidFill>
                <a:srgbClr val="000000"/>
              </a:solidFill>
              <a:prstDash val="solid"/>
              <a:miter/>
              <a:headEnd type="none" w="med" len="med"/>
              <a:tailEnd type="none" w="med" len="med"/>
            </a:ln>
          </p:spPr>
          <p:txBody>
            <a:bodyPr anchor="t" anchorCtr="0"/>
            <a:p>
              <a:pPr algn="ctr" eaLnBrk="0" hangingPunct="0">
                <a:lnSpc>
                  <a:spcPct val="150000"/>
                </a:lnSpc>
              </a:pPr>
              <a:r>
                <a:rPr lang="zh-CN" altLang="en-US" sz="2800" b="1" dirty="0">
                  <a:latin typeface="Times New Roman" panose="02020603050405020304" pitchFamily="18" charset="0"/>
                  <a:ea typeface="黑体" panose="02010609060101010101" pitchFamily="49" charset="-122"/>
                </a:rPr>
                <a:t>会计凭证</a:t>
              </a:r>
              <a:endParaRPr lang="zh-CN" altLang="en-US" sz="2800" b="1" dirty="0">
                <a:latin typeface="Times New Roman" panose="02020603050405020304" pitchFamily="18" charset="0"/>
                <a:ea typeface="黑体" panose="02010609060101010101" pitchFamily="49" charset="-122"/>
              </a:endParaRPr>
            </a:p>
          </p:txBody>
        </p:sp>
        <p:sp>
          <p:nvSpPr>
            <p:cNvPr id="139273" name="AutoShape 9"/>
            <p:cNvSpPr/>
            <p:nvPr/>
          </p:nvSpPr>
          <p:spPr>
            <a:xfrm>
              <a:off x="7165" y="10118"/>
              <a:ext cx="790" cy="312"/>
            </a:xfrm>
            <a:prstGeom prst="rightArrow">
              <a:avLst>
                <a:gd name="adj1" fmla="val 50000"/>
                <a:gd name="adj2" fmla="val 63113"/>
              </a:avLst>
            </a:prstGeom>
            <a:solidFill>
              <a:srgbClr val="FF00FF"/>
            </a:soli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grpSp>
          <p:nvGrpSpPr>
            <p:cNvPr id="139274" name="Group 10"/>
            <p:cNvGrpSpPr/>
            <p:nvPr/>
          </p:nvGrpSpPr>
          <p:grpSpPr>
            <a:xfrm>
              <a:off x="7973" y="9709"/>
              <a:ext cx="1468" cy="1110"/>
              <a:chOff x="5301" y="12967"/>
              <a:chExt cx="1468" cy="1110"/>
            </a:xfrm>
          </p:grpSpPr>
          <p:sp>
            <p:nvSpPr>
              <p:cNvPr id="139275" name="AutoShape 11"/>
              <p:cNvSpPr/>
              <p:nvPr/>
            </p:nvSpPr>
            <p:spPr>
              <a:xfrm rot="-5400000">
                <a:off x="5463" y="12772"/>
                <a:ext cx="1110" cy="1467"/>
              </a:xfrm>
              <a:prstGeom prst="cube">
                <a:avLst>
                  <a:gd name="adj" fmla="val 25000"/>
                </a:avLst>
              </a:prstGeom>
              <a:solidFill>
                <a:srgbClr val="CCECFF"/>
              </a:solidFill>
              <a:ln w="9525" cap="flat" cmpd="sng">
                <a:solidFill>
                  <a:srgbClr val="000000"/>
                </a:solidFill>
                <a:prstDash val="solid"/>
                <a:miter/>
                <a:headEnd type="none" w="med" len="med"/>
                <a:tailEnd type="none" w="med" len="med"/>
              </a:ln>
            </p:spPr>
            <p:txBody>
              <a:bodyPr anchor="t" anchorCtr="0"/>
              <a:p>
                <a:endParaRPr lang="zh-CN" altLang="en-US" dirty="0">
                  <a:latin typeface="Arial" panose="020B0604020202020204" pitchFamily="34" charset="0"/>
                  <a:ea typeface="宋体" panose="02010600030101010101" pitchFamily="2" charset="-122"/>
                </a:endParaRPr>
              </a:p>
            </p:txBody>
          </p:sp>
          <p:sp>
            <p:nvSpPr>
              <p:cNvPr id="139276" name="Text Box 12"/>
              <p:cNvSpPr txBox="1"/>
              <p:nvPr/>
            </p:nvSpPr>
            <p:spPr>
              <a:xfrm>
                <a:off x="5603" y="13389"/>
                <a:ext cx="1166" cy="545"/>
              </a:xfrm>
              <a:prstGeom prst="rect">
                <a:avLst/>
              </a:prstGeom>
              <a:solidFill>
                <a:srgbClr val="CCECFF"/>
              </a:solidFill>
              <a:ln w="9525">
                <a:noFill/>
              </a:ln>
            </p:spPr>
            <p:txBody>
              <a:bodyPr lIns="0" tIns="0" rIns="0" bIns="0" anchor="ctr" anchorCtr="1"/>
              <a:p>
                <a:pPr algn="ctr" eaLnBrk="0" hangingPunct="0"/>
                <a:r>
                  <a:rPr lang="zh-CN" altLang="en-US" sz="2800" b="1" dirty="0">
                    <a:solidFill>
                      <a:srgbClr val="0000FF"/>
                    </a:solidFill>
                    <a:latin typeface="Times New Roman" panose="02020603050405020304" pitchFamily="18" charset="0"/>
                    <a:ea typeface="宋体" panose="02010600030101010101" pitchFamily="2" charset="-122"/>
                  </a:rPr>
                  <a:t>账  户</a:t>
                </a:r>
                <a:endParaRPr lang="zh-CN" altLang="en-US" sz="2800" b="1" dirty="0">
                  <a:solidFill>
                    <a:srgbClr val="0000FF"/>
                  </a:solidFill>
                  <a:latin typeface="Times New Roman" panose="02020603050405020304" pitchFamily="18" charset="0"/>
                  <a:ea typeface="宋体" panose="02010600030101010101" pitchFamily="2" charset="-122"/>
                </a:endParaRPr>
              </a:p>
            </p:txBody>
          </p:sp>
        </p:grpSp>
      </p:gr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0289"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140290" name="Rectangle 2"/>
          <p:cNvSpPr/>
          <p:nvPr>
            <p:ph type="title"/>
          </p:nvPr>
        </p:nvSpPr>
        <p:spPr/>
        <p:txBody>
          <a:bodyPr vert="horz" wrap="square" lIns="91440" tIns="45720" rIns="91440" bIns="45720" anchor="ctr" anchorCtr="0"/>
          <a:p>
            <a:pPr algn="ctr" eaLnBrk="1" hangingPunct="1"/>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第五节</a:t>
            </a:r>
            <a:r>
              <a:rPr lang="en-US" altLang="zh-CN" sz="3200" kern="1200" dirty="0">
                <a:solidFill>
                  <a:srgbClr val="FF0000"/>
                </a:solidFill>
                <a:latin typeface="Verdana" panose="020B0604030504040204" pitchFamily="34" charset="0"/>
                <a:ea typeface="黑体" panose="02010609060101010101" pitchFamily="49" charset="-122"/>
                <a:cs typeface="+mn-cs"/>
                <a:sym typeface="+mn-ea"/>
              </a:rPr>
              <a:t>  </a:t>
            </a:r>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会计核算的基本程序与方法</a:t>
            </a:r>
            <a:endParaRPr lang="zh-CN" altLang="en-US" sz="3200" dirty="0">
              <a:solidFill>
                <a:srgbClr val="FF0000"/>
              </a:solidFill>
            </a:endParaRPr>
          </a:p>
        </p:txBody>
      </p:sp>
      <p:sp>
        <p:nvSpPr>
          <p:cNvPr id="94212" name="Rectangle 3"/>
          <p:cNvSpPr>
            <a:spLocks noGrp="1" noChangeArrowheads="1"/>
          </p:cNvSpPr>
          <p:nvPr>
            <p:ph idx="1"/>
          </p:nvPr>
        </p:nvSpPr>
        <p:spPr>
          <a:xfrm>
            <a:off x="1000125" y="1250950"/>
            <a:ext cx="10328275" cy="311467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a:ln>
                  <a:noFill/>
                </a:ln>
                <a:solidFill>
                  <a:srgbClr val="FF0000"/>
                </a:solidFill>
                <a:effectLst/>
                <a:uLnTx/>
                <a:uFillTx/>
                <a:latin typeface="+mj-ea"/>
                <a:ea typeface="+mj-ea"/>
                <a:cs typeface="+mn-cs"/>
              </a:rPr>
              <a:t>会计核算方法</a:t>
            </a:r>
            <a:endParaRPr kumimoji="0" lang="zh-CN" altLang="en-US" sz="3200" b="1" i="0" u="none" strike="noStrike" kern="0" cap="none" spc="0" normalizeH="0" baseline="0" noProof="0" dirty="0">
              <a:ln>
                <a:noFill/>
              </a:ln>
              <a:solidFill>
                <a:srgbClr val="FF0000"/>
              </a:solidFill>
              <a:effectLst/>
              <a:uLnTx/>
              <a:uFillTx/>
              <a:latin typeface="+mj-ea"/>
              <a:ea typeface="+mj-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a:ln>
                  <a:noFill/>
                </a:ln>
                <a:solidFill>
                  <a:srgbClr val="0000FF"/>
                </a:solidFill>
                <a:effectLst/>
                <a:uLnTx/>
                <a:uFillTx/>
                <a:latin typeface="+mj-ea"/>
                <a:ea typeface="+mj-ea"/>
                <a:cs typeface="+mn-cs"/>
              </a:rPr>
              <a:t>（四）登记账簿</a:t>
            </a:r>
            <a:endParaRPr kumimoji="0" lang="zh-CN" altLang="en-US" sz="3200" b="1" i="0" u="none" strike="noStrike" kern="0" cap="none" spc="0" normalizeH="0" baseline="0" noProof="0" dirty="0">
              <a:ln>
                <a:noFill/>
              </a:ln>
              <a:solidFill>
                <a:srgbClr val="0000FF"/>
              </a:solidFill>
              <a:effectLst/>
              <a:uLnTx/>
              <a:uFillTx/>
              <a:latin typeface="+mj-ea"/>
              <a:ea typeface="+mj-ea"/>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按经济业务发生的顺序，分门别类的在账户的载体</a:t>
            </a:r>
            <a:r>
              <a:rPr kumimoji="0" lang="en-US" altLang="zh-CN"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账簿中记录的专门方法。</a:t>
            </a: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grpSp>
        <p:nvGrpSpPr>
          <p:cNvPr id="140292" name="Group 4"/>
          <p:cNvGrpSpPr/>
          <p:nvPr/>
        </p:nvGrpSpPr>
        <p:grpSpPr>
          <a:xfrm>
            <a:off x="2166938" y="4652963"/>
            <a:ext cx="8002587" cy="1828800"/>
            <a:chOff x="1104" y="1008"/>
            <a:chExt cx="3034" cy="874"/>
          </a:xfrm>
        </p:grpSpPr>
        <p:sp>
          <p:nvSpPr>
            <p:cNvPr id="140293" name="Text Box 5"/>
            <p:cNvSpPr txBox="1"/>
            <p:nvPr/>
          </p:nvSpPr>
          <p:spPr>
            <a:xfrm>
              <a:off x="1104" y="1008"/>
              <a:ext cx="2952" cy="874"/>
            </a:xfrm>
            <a:prstGeom prst="rect">
              <a:avLst/>
            </a:prstGeom>
            <a:solidFill>
              <a:srgbClr val="FFFFCC"/>
            </a:solidFill>
            <a:ln w="9525">
              <a:noFill/>
            </a:ln>
          </p:spPr>
          <p:txBody>
            <a:bodyPr anchor="t" anchorCtr="0"/>
            <a:p>
              <a:pPr algn="just" eaLnBrk="0" hangingPunct="0"/>
              <a:endParaRPr lang="zh-CN" altLang="zh-CN" sz="2000" dirty="0">
                <a:latin typeface="Times New Roman" panose="02020603050405020304" pitchFamily="18" charset="0"/>
                <a:ea typeface="宋体" panose="02010600030101010101" pitchFamily="2" charset="-122"/>
              </a:endParaRPr>
            </a:p>
          </p:txBody>
        </p:sp>
        <p:sp>
          <p:nvSpPr>
            <p:cNvPr id="140294" name="AutoShape 6"/>
            <p:cNvSpPr/>
            <p:nvPr/>
          </p:nvSpPr>
          <p:spPr>
            <a:xfrm>
              <a:off x="1158" y="1213"/>
              <a:ext cx="731" cy="310"/>
            </a:xfrm>
            <a:prstGeom prst="wedgeRoundRectCallout">
              <a:avLst>
                <a:gd name="adj1" fmla="val -16912"/>
                <a:gd name="adj2" fmla="val 40690"/>
                <a:gd name="adj3" fmla="val 16667"/>
              </a:avLst>
            </a:prstGeom>
            <a:solidFill>
              <a:srgbClr val="99FF99"/>
            </a:solidFill>
            <a:ln w="9525">
              <a:noFill/>
            </a:ln>
          </p:spPr>
          <p:txBody>
            <a:bodyPr anchor="ctr" anchorCtr="0"/>
            <a:p>
              <a:pPr algn="ctr" eaLnBrk="0" hangingPunct="0">
                <a:lnSpc>
                  <a:spcPct val="200000"/>
                </a:lnSpc>
                <a:spcBef>
                  <a:spcPts val="800"/>
                </a:spcBef>
                <a:spcAft>
                  <a:spcPts val="800"/>
                </a:spcAft>
              </a:pPr>
              <a:r>
                <a:rPr lang="zh-CN" altLang="en-US" sz="2800" b="1" i="1" dirty="0">
                  <a:latin typeface="楷体" panose="02010609060101010101" pitchFamily="49" charset="-122"/>
                  <a:ea typeface="楷体" panose="02010609060101010101" pitchFamily="49" charset="-122"/>
                </a:rPr>
                <a:t>经济业务</a:t>
              </a:r>
              <a:endParaRPr lang="zh-CN" altLang="en-US" sz="2800" b="1" i="1" dirty="0">
                <a:latin typeface="楷体" panose="02010609060101010101" pitchFamily="49" charset="-122"/>
                <a:ea typeface="楷体" panose="02010609060101010101" pitchFamily="49" charset="-122"/>
              </a:endParaRPr>
            </a:p>
          </p:txBody>
        </p:sp>
        <p:sp>
          <p:nvSpPr>
            <p:cNvPr id="140295" name="AutoShape 7"/>
            <p:cNvSpPr/>
            <p:nvPr/>
          </p:nvSpPr>
          <p:spPr>
            <a:xfrm>
              <a:off x="1925" y="1349"/>
              <a:ext cx="316" cy="125"/>
            </a:xfrm>
            <a:prstGeom prst="rightArrow">
              <a:avLst>
                <a:gd name="adj1" fmla="val 50000"/>
                <a:gd name="adj2" fmla="val 63200"/>
              </a:avLst>
            </a:prstGeom>
            <a:solidFill>
              <a:srgbClr val="FF00FF"/>
            </a:soli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140296" name="Text Box 8"/>
            <p:cNvSpPr txBox="1"/>
            <p:nvPr/>
          </p:nvSpPr>
          <p:spPr>
            <a:xfrm>
              <a:off x="2269" y="1258"/>
              <a:ext cx="677" cy="312"/>
            </a:xfrm>
            <a:prstGeom prst="rect">
              <a:avLst/>
            </a:prstGeom>
            <a:solidFill>
              <a:srgbClr val="FFFF99"/>
            </a:solidFill>
            <a:ln w="9525" cap="flat" cmpd="sng">
              <a:solidFill>
                <a:srgbClr val="000000"/>
              </a:solidFill>
              <a:prstDash val="solid"/>
              <a:miter/>
              <a:headEnd type="none" w="med" len="med"/>
              <a:tailEnd type="none" w="med" len="med"/>
            </a:ln>
          </p:spPr>
          <p:txBody>
            <a:bodyPr anchor="t" anchorCtr="0"/>
            <a:p>
              <a:pPr algn="ctr" eaLnBrk="0" hangingPunct="0">
                <a:lnSpc>
                  <a:spcPct val="150000"/>
                </a:lnSpc>
              </a:pPr>
              <a:r>
                <a:rPr lang="zh-CN" altLang="en-US" sz="2800" b="1" dirty="0">
                  <a:latin typeface="Times New Roman" panose="02020603050405020304" pitchFamily="18" charset="0"/>
                  <a:ea typeface="黑体" panose="02010609060101010101" pitchFamily="49" charset="-122"/>
                </a:rPr>
                <a:t>会计凭证</a:t>
              </a:r>
              <a:endParaRPr lang="zh-CN" altLang="en-US" sz="2800" b="1" dirty="0">
                <a:latin typeface="Times New Roman" panose="02020603050405020304" pitchFamily="18" charset="0"/>
                <a:ea typeface="黑体" panose="02010609060101010101" pitchFamily="49" charset="-122"/>
              </a:endParaRPr>
            </a:p>
          </p:txBody>
        </p:sp>
        <p:sp>
          <p:nvSpPr>
            <p:cNvPr id="140297" name="Text Box 9"/>
            <p:cNvSpPr txBox="1"/>
            <p:nvPr/>
          </p:nvSpPr>
          <p:spPr>
            <a:xfrm>
              <a:off x="3298" y="1070"/>
              <a:ext cx="840" cy="750"/>
            </a:xfrm>
            <a:prstGeom prst="rect">
              <a:avLst/>
            </a:prstGeom>
            <a:solidFill>
              <a:srgbClr val="CCCCFF"/>
            </a:solidFill>
            <a:ln w="9525" cap="flat" cmpd="sng">
              <a:solidFill>
                <a:srgbClr val="000000"/>
              </a:solidFill>
              <a:prstDash val="solid"/>
              <a:miter/>
              <a:headEnd type="none" w="med" len="med"/>
              <a:tailEnd type="none" w="med" len="med"/>
            </a:ln>
          </p:spPr>
          <p:txBody>
            <a:bodyPr anchor="t" anchorCtr="0"/>
            <a:p>
              <a:pPr algn="ctr" eaLnBrk="0" hangingPunct="0">
                <a:lnSpc>
                  <a:spcPct val="150000"/>
                </a:lnSpc>
              </a:pPr>
              <a:r>
                <a:rPr lang="zh-CN" altLang="en-US" sz="2800" b="1" dirty="0">
                  <a:latin typeface="楷体" panose="02010609060101010101" pitchFamily="49" charset="-122"/>
                  <a:ea typeface="楷体" panose="02010609060101010101" pitchFamily="49" charset="-122"/>
                </a:rPr>
                <a:t>账 簿</a:t>
              </a:r>
              <a:endParaRPr lang="zh-CN" altLang="en-US" sz="2800" b="1" dirty="0">
                <a:latin typeface="楷体" panose="02010609060101010101" pitchFamily="49" charset="-122"/>
                <a:ea typeface="楷体" panose="02010609060101010101" pitchFamily="49" charset="-122"/>
              </a:endParaRPr>
            </a:p>
            <a:p>
              <a:pPr algn="ctr" eaLnBrk="0" hangingPunct="0">
                <a:lnSpc>
                  <a:spcPct val="150000"/>
                </a:lnSpc>
              </a:pPr>
              <a:r>
                <a:rPr lang="zh-CN" altLang="en-US" sz="2500" b="1" dirty="0">
                  <a:solidFill>
                    <a:srgbClr val="0000FF"/>
                  </a:solidFill>
                  <a:latin typeface="楷体" panose="02010609060101010101" pitchFamily="49" charset="-122"/>
                  <a:ea typeface="楷体" panose="02010609060101010101" pitchFamily="49" charset="-122"/>
                </a:rPr>
                <a:t>（内设账户）</a:t>
              </a:r>
              <a:endParaRPr lang="zh-CN" altLang="en-US" sz="2500" b="1" dirty="0">
                <a:solidFill>
                  <a:srgbClr val="0000FF"/>
                </a:solidFill>
                <a:latin typeface="楷体" panose="02010609060101010101" pitchFamily="49" charset="-122"/>
                <a:ea typeface="楷体" panose="02010609060101010101" pitchFamily="49" charset="-122"/>
              </a:endParaRPr>
            </a:p>
          </p:txBody>
        </p:sp>
        <p:sp>
          <p:nvSpPr>
            <p:cNvPr id="140298" name="AutoShape 10"/>
            <p:cNvSpPr/>
            <p:nvPr/>
          </p:nvSpPr>
          <p:spPr>
            <a:xfrm>
              <a:off x="2976" y="1359"/>
              <a:ext cx="316" cy="125"/>
            </a:xfrm>
            <a:prstGeom prst="rightArrow">
              <a:avLst>
                <a:gd name="adj1" fmla="val 50000"/>
                <a:gd name="adj2" fmla="val 63200"/>
              </a:avLst>
            </a:prstGeom>
            <a:solidFill>
              <a:srgbClr val="FF00FF"/>
            </a:soli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grpSp>
      <p:pic>
        <p:nvPicPr>
          <p:cNvPr id="140299" name="Picture 15" descr="图片9"/>
          <p:cNvPicPr>
            <a:picLocks noChangeAspect="1"/>
          </p:cNvPicPr>
          <p:nvPr/>
        </p:nvPicPr>
        <p:blipFill>
          <a:blip r:embed="rId1">
            <a:lum bright="-6000"/>
          </a:blip>
          <a:stretch>
            <a:fillRect/>
          </a:stretch>
        </p:blipFill>
        <p:spPr>
          <a:xfrm>
            <a:off x="5448300" y="1268413"/>
            <a:ext cx="5040313" cy="1655762"/>
          </a:xfrm>
          <a:prstGeom prst="rect">
            <a:avLst/>
          </a:prstGeom>
          <a:noFill/>
          <a:ln w="9525">
            <a:noFill/>
          </a:ln>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1313"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141314" name="Rectangle 2"/>
          <p:cNvSpPr/>
          <p:nvPr>
            <p:ph type="title"/>
          </p:nvPr>
        </p:nvSpPr>
        <p:spPr/>
        <p:txBody>
          <a:bodyPr vert="horz" wrap="square" lIns="91440" tIns="45720" rIns="91440" bIns="45720" anchor="ctr" anchorCtr="0"/>
          <a:p>
            <a:pPr algn="ctr" eaLnBrk="1" hangingPunct="1"/>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第五节</a:t>
            </a:r>
            <a:r>
              <a:rPr lang="en-US" altLang="zh-CN" sz="3200" kern="1200" dirty="0">
                <a:solidFill>
                  <a:srgbClr val="FF0000"/>
                </a:solidFill>
                <a:latin typeface="Verdana" panose="020B0604030504040204" pitchFamily="34" charset="0"/>
                <a:ea typeface="黑体" panose="02010609060101010101" pitchFamily="49" charset="-122"/>
                <a:cs typeface="+mn-cs"/>
                <a:sym typeface="+mn-ea"/>
              </a:rPr>
              <a:t>  </a:t>
            </a:r>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会计核算的基本程序与方法</a:t>
            </a:r>
            <a:endParaRPr lang="zh-CN" altLang="en-US" sz="3200" dirty="0">
              <a:solidFill>
                <a:srgbClr val="FF0000"/>
              </a:solidFill>
            </a:endParaRPr>
          </a:p>
        </p:txBody>
      </p:sp>
      <p:sp>
        <p:nvSpPr>
          <p:cNvPr id="95236" name="Rectangle 3"/>
          <p:cNvSpPr>
            <a:spLocks noGrp="1" noChangeArrowheads="1"/>
          </p:cNvSpPr>
          <p:nvPr>
            <p:ph idx="1"/>
          </p:nvPr>
        </p:nvSpPr>
        <p:spPr>
          <a:xfrm>
            <a:off x="766445" y="1214755"/>
            <a:ext cx="10705465" cy="278638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a:ln>
                  <a:noFill/>
                </a:ln>
                <a:solidFill>
                  <a:srgbClr val="FF0000"/>
                </a:solidFill>
                <a:effectLst/>
                <a:uLnTx/>
                <a:uFillTx/>
                <a:latin typeface="+mn-ea"/>
                <a:ea typeface="+mn-ea"/>
                <a:cs typeface="+mn-cs"/>
              </a:rPr>
              <a:t>会计核算方法</a:t>
            </a:r>
            <a:endParaRPr kumimoji="0" lang="zh-CN" altLang="en-US" sz="3200" b="1" i="0" u="none" strike="noStrike" kern="0" cap="none" spc="0" normalizeH="0" baseline="0" noProof="0" dirty="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a:ln>
                  <a:noFill/>
                </a:ln>
                <a:solidFill>
                  <a:srgbClr val="0000FF"/>
                </a:solidFill>
                <a:effectLst/>
                <a:uLnTx/>
                <a:uFillTx/>
                <a:latin typeface="+mj-ea"/>
                <a:ea typeface="+mj-ea"/>
                <a:cs typeface="+mn-cs"/>
              </a:rPr>
              <a:t>（五）成本计算</a:t>
            </a:r>
            <a:endParaRPr kumimoji="0" lang="zh-CN" altLang="en-US" sz="3200" b="1" i="0" u="none" strike="noStrike" kern="0" cap="none" spc="0" normalizeH="0" baseline="0" noProof="0" dirty="0">
              <a:ln>
                <a:noFill/>
              </a:ln>
              <a:solidFill>
                <a:srgbClr val="0000FF"/>
              </a:solidFill>
              <a:effectLst/>
              <a:uLnTx/>
              <a:uFillTx/>
              <a:latin typeface="+mj-ea"/>
              <a:ea typeface="+mj-ea"/>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归集一定计算对象上的全部费用，借以确定其</a:t>
            </a:r>
            <a:r>
              <a:rPr kumimoji="0" lang="zh-CN" altLang="en-US" sz="3200" b="1" i="0" u="none" strike="noStrike" kern="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ea"/>
              </a:rPr>
              <a:t>总成本和单位成本</a:t>
            </a: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的专门方法。</a:t>
            </a: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grpSp>
        <p:nvGrpSpPr>
          <p:cNvPr id="141316" name="Group 4"/>
          <p:cNvGrpSpPr/>
          <p:nvPr/>
        </p:nvGrpSpPr>
        <p:grpSpPr>
          <a:xfrm>
            <a:off x="1773238" y="4379913"/>
            <a:ext cx="8643937" cy="2433637"/>
            <a:chOff x="960" y="2016"/>
            <a:chExt cx="3840" cy="1808"/>
          </a:xfrm>
        </p:grpSpPr>
        <p:sp>
          <p:nvSpPr>
            <p:cNvPr id="141317" name="Text Box 5"/>
            <p:cNvSpPr txBox="1"/>
            <p:nvPr/>
          </p:nvSpPr>
          <p:spPr>
            <a:xfrm>
              <a:off x="960" y="2016"/>
              <a:ext cx="3840" cy="1805"/>
            </a:xfrm>
            <a:prstGeom prst="rect">
              <a:avLst/>
            </a:prstGeom>
            <a:solidFill>
              <a:srgbClr val="FFFF99"/>
            </a:solidFill>
            <a:ln w="38100" cap="flat" cmpd="dbl">
              <a:solidFill>
                <a:srgbClr val="000000"/>
              </a:solidFill>
              <a:prstDash val="solid"/>
              <a:miter/>
              <a:headEnd type="none" w="med" len="med"/>
              <a:tailEnd type="none" w="med" len="med"/>
            </a:ln>
          </p:spPr>
          <p:txBody>
            <a:bodyPr anchor="t" anchorCtr="0"/>
            <a:p>
              <a:pPr algn="just" eaLnBrk="0" hangingPunct="0"/>
              <a:endParaRPr lang="zh-CN" altLang="zh-CN" sz="1600" dirty="0">
                <a:latin typeface="Times New Roman" panose="02020603050405020304" pitchFamily="18" charset="0"/>
                <a:ea typeface="宋体" panose="02010600030101010101" pitchFamily="2" charset="-122"/>
              </a:endParaRPr>
            </a:p>
          </p:txBody>
        </p:sp>
        <p:grpSp>
          <p:nvGrpSpPr>
            <p:cNvPr id="141318" name="Group 6"/>
            <p:cNvGrpSpPr/>
            <p:nvPr/>
          </p:nvGrpSpPr>
          <p:grpSpPr>
            <a:xfrm>
              <a:off x="1221" y="3170"/>
              <a:ext cx="754" cy="603"/>
              <a:chOff x="2340" y="14098"/>
              <a:chExt cx="1316" cy="961"/>
            </a:xfrm>
          </p:grpSpPr>
          <p:sp>
            <p:nvSpPr>
              <p:cNvPr id="141319" name="AutoShape 7"/>
              <p:cNvSpPr/>
              <p:nvPr/>
            </p:nvSpPr>
            <p:spPr>
              <a:xfrm>
                <a:off x="2340" y="14121"/>
                <a:ext cx="720" cy="934"/>
              </a:xfrm>
              <a:prstGeom prst="cube">
                <a:avLst>
                  <a:gd name="adj" fmla="val 81111"/>
                </a:avLst>
              </a:prstGeom>
              <a:solidFill>
                <a:srgbClr val="66FFFF"/>
              </a:solidFill>
              <a:ln w="9525" cap="flat" cmpd="sng">
                <a:solidFill>
                  <a:srgbClr val="000000"/>
                </a:solidFill>
                <a:prstDash val="solid"/>
                <a:miter/>
                <a:headEnd type="none" w="med" len="med"/>
                <a:tailEnd type="none" w="med" len="med"/>
              </a:ln>
            </p:spPr>
            <p:txBody>
              <a:bodyPr anchor="t" anchorCtr="0"/>
              <a:p>
                <a:endParaRPr lang="zh-CN" altLang="en-US" dirty="0">
                  <a:latin typeface="Arial" panose="020B0604020202020204" pitchFamily="34" charset="0"/>
                  <a:ea typeface="宋体" panose="02010600030101010101" pitchFamily="2" charset="-122"/>
                </a:endParaRPr>
              </a:p>
            </p:txBody>
          </p:sp>
          <p:sp>
            <p:nvSpPr>
              <p:cNvPr id="141320" name="AutoShape 8"/>
              <p:cNvSpPr/>
              <p:nvPr/>
            </p:nvSpPr>
            <p:spPr>
              <a:xfrm>
                <a:off x="2534" y="14124"/>
                <a:ext cx="720" cy="934"/>
              </a:xfrm>
              <a:prstGeom prst="cube">
                <a:avLst>
                  <a:gd name="adj" fmla="val 81111"/>
                </a:avLst>
              </a:prstGeom>
              <a:solidFill>
                <a:srgbClr val="66FFFF"/>
              </a:solidFill>
              <a:ln w="9525" cap="flat" cmpd="sng">
                <a:solidFill>
                  <a:srgbClr val="000000"/>
                </a:solidFill>
                <a:prstDash val="solid"/>
                <a:miter/>
                <a:headEnd type="none" w="med" len="med"/>
                <a:tailEnd type="none" w="med" len="med"/>
              </a:ln>
            </p:spPr>
            <p:txBody>
              <a:bodyPr anchor="t" anchorCtr="0"/>
              <a:p>
                <a:endParaRPr lang="zh-CN" altLang="en-US" dirty="0">
                  <a:latin typeface="Arial" panose="020B0604020202020204" pitchFamily="34" charset="0"/>
                  <a:ea typeface="宋体" panose="02010600030101010101" pitchFamily="2" charset="-122"/>
                </a:endParaRPr>
              </a:p>
            </p:txBody>
          </p:sp>
          <p:sp>
            <p:nvSpPr>
              <p:cNvPr id="141321" name="AutoShape 9"/>
              <p:cNvSpPr/>
              <p:nvPr/>
            </p:nvSpPr>
            <p:spPr>
              <a:xfrm>
                <a:off x="2742" y="14098"/>
                <a:ext cx="720" cy="934"/>
              </a:xfrm>
              <a:prstGeom prst="cube">
                <a:avLst>
                  <a:gd name="adj" fmla="val 81111"/>
                </a:avLst>
              </a:prstGeom>
              <a:solidFill>
                <a:srgbClr val="66FFFF"/>
              </a:solidFill>
              <a:ln w="9525" cap="flat" cmpd="sng">
                <a:solidFill>
                  <a:srgbClr val="000000"/>
                </a:solidFill>
                <a:prstDash val="solid"/>
                <a:miter/>
                <a:headEnd type="none" w="med" len="med"/>
                <a:tailEnd type="none" w="med" len="med"/>
              </a:ln>
            </p:spPr>
            <p:txBody>
              <a:bodyPr anchor="t" anchorCtr="0"/>
              <a:p>
                <a:endParaRPr lang="zh-CN" altLang="en-US" dirty="0">
                  <a:latin typeface="Arial" panose="020B0604020202020204" pitchFamily="34" charset="0"/>
                  <a:ea typeface="宋体" panose="02010600030101010101" pitchFamily="2" charset="-122"/>
                </a:endParaRPr>
              </a:p>
            </p:txBody>
          </p:sp>
          <p:sp>
            <p:nvSpPr>
              <p:cNvPr id="141322" name="AutoShape 10"/>
              <p:cNvSpPr/>
              <p:nvPr/>
            </p:nvSpPr>
            <p:spPr>
              <a:xfrm>
                <a:off x="2936" y="14125"/>
                <a:ext cx="720" cy="934"/>
              </a:xfrm>
              <a:prstGeom prst="cube">
                <a:avLst>
                  <a:gd name="adj" fmla="val 81111"/>
                </a:avLst>
              </a:prstGeom>
              <a:solidFill>
                <a:srgbClr val="66FFFF"/>
              </a:solidFill>
              <a:ln w="9525" cap="flat" cmpd="sng">
                <a:solidFill>
                  <a:srgbClr val="000000"/>
                </a:solidFill>
                <a:prstDash val="solid"/>
                <a:miter/>
                <a:headEnd type="none" w="med" len="med"/>
                <a:tailEnd type="none" w="med" len="med"/>
              </a:ln>
            </p:spPr>
            <p:txBody>
              <a:bodyPr anchor="t" anchorCtr="0"/>
              <a:p>
                <a:endParaRPr lang="zh-CN" altLang="en-US" dirty="0">
                  <a:latin typeface="Arial" panose="020B0604020202020204" pitchFamily="34" charset="0"/>
                  <a:ea typeface="宋体" panose="02010600030101010101" pitchFamily="2" charset="-122"/>
                </a:endParaRPr>
              </a:p>
            </p:txBody>
          </p:sp>
        </p:grpSp>
        <p:grpSp>
          <p:nvGrpSpPr>
            <p:cNvPr id="141323" name="Group 11"/>
            <p:cNvGrpSpPr/>
            <p:nvPr/>
          </p:nvGrpSpPr>
          <p:grpSpPr>
            <a:xfrm>
              <a:off x="2452" y="2983"/>
              <a:ext cx="734" cy="841"/>
              <a:chOff x="5388" y="4966"/>
              <a:chExt cx="1281" cy="1342"/>
            </a:xfrm>
          </p:grpSpPr>
          <p:sp>
            <p:nvSpPr>
              <p:cNvPr id="141324" name="AutoShape 12"/>
              <p:cNvSpPr/>
              <p:nvPr/>
            </p:nvSpPr>
            <p:spPr>
              <a:xfrm rot="-5400000">
                <a:off x="5341" y="4980"/>
                <a:ext cx="1342" cy="1281"/>
              </a:xfrm>
              <a:prstGeom prst="cube">
                <a:avLst>
                  <a:gd name="adj" fmla="val 25000"/>
                </a:avLst>
              </a:prstGeom>
              <a:solidFill>
                <a:srgbClr val="CCECFF"/>
              </a:solidFill>
              <a:ln w="9525" cap="flat" cmpd="sng">
                <a:solidFill>
                  <a:srgbClr val="000000"/>
                </a:solidFill>
                <a:prstDash val="solid"/>
                <a:miter/>
                <a:headEnd type="none" w="med" len="med"/>
                <a:tailEnd type="none" w="med" len="med"/>
              </a:ln>
            </p:spPr>
            <p:txBody>
              <a:bodyPr anchor="t" anchorCtr="0"/>
              <a:p>
                <a:endParaRPr lang="zh-CN" altLang="en-US" dirty="0">
                  <a:latin typeface="Arial" panose="020B0604020202020204" pitchFamily="34" charset="0"/>
                  <a:ea typeface="宋体" panose="02010600030101010101" pitchFamily="2" charset="-122"/>
                </a:endParaRPr>
              </a:p>
            </p:txBody>
          </p:sp>
          <p:sp>
            <p:nvSpPr>
              <p:cNvPr id="141325" name="Text Box 13"/>
              <p:cNvSpPr txBox="1"/>
              <p:nvPr/>
            </p:nvSpPr>
            <p:spPr>
              <a:xfrm>
                <a:off x="5499" y="5307"/>
                <a:ext cx="1138" cy="914"/>
              </a:xfrm>
              <a:prstGeom prst="rect">
                <a:avLst/>
              </a:prstGeom>
              <a:solidFill>
                <a:srgbClr val="CCECFF"/>
              </a:solidFill>
              <a:ln w="9525">
                <a:noFill/>
              </a:ln>
            </p:spPr>
            <p:txBody>
              <a:bodyPr anchor="t" anchorCtr="0"/>
              <a:p>
                <a:pPr algn="ctr" eaLnBrk="0" hangingPunct="0"/>
                <a:r>
                  <a:rPr lang="zh-CN" altLang="en-US" sz="2400" b="1" dirty="0">
                    <a:solidFill>
                      <a:srgbClr val="008000"/>
                    </a:solidFill>
                    <a:latin typeface="楷体" panose="02010609060101010101" pitchFamily="49" charset="-122"/>
                    <a:ea typeface="楷体" panose="02010609060101010101" pitchFamily="49" charset="-122"/>
                  </a:rPr>
                  <a:t>原材料</a:t>
                </a:r>
                <a:endParaRPr lang="zh-CN" altLang="en-US" sz="2400" b="1" dirty="0">
                  <a:solidFill>
                    <a:srgbClr val="008000"/>
                  </a:solidFill>
                  <a:latin typeface="楷体" panose="02010609060101010101" pitchFamily="49" charset="-122"/>
                  <a:ea typeface="楷体" panose="02010609060101010101" pitchFamily="49" charset="-122"/>
                </a:endParaRPr>
              </a:p>
              <a:p>
                <a:pPr algn="just" eaLnBrk="0" hangingPunct="0"/>
                <a:r>
                  <a:rPr lang="en-US" altLang="zh-CN" sz="2400" b="1" dirty="0">
                    <a:latin typeface="楷体" panose="02010609060101010101" pitchFamily="49" charset="-122"/>
                    <a:ea typeface="楷体" panose="02010609060101010101" pitchFamily="49" charset="-122"/>
                  </a:rPr>
                  <a:t>1080/4</a:t>
                </a:r>
                <a:r>
                  <a:rPr lang="zh-CN" altLang="en-US" sz="2400" b="1" dirty="0">
                    <a:latin typeface="楷体" panose="02010609060101010101" pitchFamily="49" charset="-122"/>
                    <a:ea typeface="楷体" panose="02010609060101010101" pitchFamily="49" charset="-122"/>
                  </a:rPr>
                  <a:t>件</a:t>
                </a:r>
                <a:endParaRPr lang="zh-CN" altLang="en-US" sz="2400" b="1" dirty="0">
                  <a:latin typeface="楷体" panose="02010609060101010101" pitchFamily="49" charset="-122"/>
                  <a:ea typeface="楷体" panose="02010609060101010101" pitchFamily="49" charset="-122"/>
                </a:endParaRPr>
              </a:p>
            </p:txBody>
          </p:sp>
        </p:grpSp>
        <p:sp>
          <p:nvSpPr>
            <p:cNvPr id="141326" name="Text Box 14"/>
            <p:cNvSpPr txBox="1"/>
            <p:nvPr/>
          </p:nvSpPr>
          <p:spPr>
            <a:xfrm>
              <a:off x="3221" y="2069"/>
              <a:ext cx="1484" cy="1168"/>
            </a:xfrm>
            <a:prstGeom prst="rect">
              <a:avLst/>
            </a:prstGeom>
            <a:solidFill>
              <a:srgbClr val="CCFFFF"/>
            </a:solidFill>
            <a:ln w="9525">
              <a:noFill/>
            </a:ln>
          </p:spPr>
          <p:txBody>
            <a:bodyPr anchor="t" anchorCtr="0"/>
            <a:p>
              <a:pPr algn="just" eaLnBrk="0" hangingPunct="0"/>
              <a:r>
                <a:rPr lang="zh-CN" altLang="en-US" sz="2400" b="1" dirty="0">
                  <a:latin typeface="仿宋" panose="02010609060101010101" pitchFamily="49" charset="-122"/>
                  <a:ea typeface="仿宋" panose="02010609060101010101" pitchFamily="49" charset="-122"/>
                </a:rPr>
                <a:t>总成本：</a:t>
              </a:r>
              <a:endParaRPr lang="zh-CN" altLang="en-US" sz="2400" b="1" dirty="0">
                <a:latin typeface="仿宋" panose="02010609060101010101" pitchFamily="49" charset="-122"/>
                <a:ea typeface="仿宋" panose="02010609060101010101" pitchFamily="49" charset="-122"/>
              </a:endParaRPr>
            </a:p>
            <a:p>
              <a:pPr algn="just" eaLnBrk="0" hangingPunct="0"/>
              <a:r>
                <a:rPr lang="en-US" altLang="zh-CN" sz="2400" b="1" dirty="0">
                  <a:latin typeface="仿宋" panose="02010609060101010101" pitchFamily="49" charset="-122"/>
                  <a:ea typeface="仿宋" panose="02010609060101010101" pitchFamily="49" charset="-122"/>
                </a:rPr>
                <a:t>1000</a:t>
              </a:r>
              <a:r>
                <a:rPr lang="zh-CN" altLang="en-US" sz="2400" b="1" dirty="0">
                  <a:latin typeface="仿宋" panose="02010609060101010101" pitchFamily="49" charset="-122"/>
                  <a:ea typeface="仿宋" panose="02010609060101010101" pitchFamily="49" charset="-122"/>
                </a:rPr>
                <a:t>元</a:t>
              </a:r>
              <a:r>
                <a:rPr lang="en-US" altLang="zh-CN" sz="2400" b="1" dirty="0">
                  <a:latin typeface="仿宋" panose="02010609060101010101" pitchFamily="49" charset="-122"/>
                  <a:ea typeface="仿宋" panose="02010609060101010101" pitchFamily="49" charset="-122"/>
                </a:rPr>
                <a:t>+80</a:t>
              </a:r>
              <a:r>
                <a:rPr lang="zh-CN" altLang="en-US" sz="2400" b="1" dirty="0">
                  <a:latin typeface="仿宋" panose="02010609060101010101" pitchFamily="49" charset="-122"/>
                  <a:ea typeface="仿宋" panose="02010609060101010101" pitchFamily="49" charset="-122"/>
                </a:rPr>
                <a:t>元</a:t>
              </a:r>
              <a:r>
                <a:rPr lang="en-US" altLang="zh-CN" sz="2400" b="1" dirty="0">
                  <a:latin typeface="仿宋" panose="02010609060101010101" pitchFamily="49" charset="-122"/>
                  <a:ea typeface="仿宋" panose="02010609060101010101" pitchFamily="49" charset="-122"/>
                </a:rPr>
                <a:t>=1080</a:t>
              </a:r>
              <a:r>
                <a:rPr lang="zh-CN" altLang="en-US" sz="2400" b="1" dirty="0">
                  <a:latin typeface="仿宋" panose="02010609060101010101" pitchFamily="49" charset="-122"/>
                  <a:ea typeface="仿宋" panose="02010609060101010101" pitchFamily="49" charset="-122"/>
                </a:rPr>
                <a:t>元</a:t>
              </a:r>
              <a:endParaRPr lang="zh-CN" altLang="en-US" sz="2400" b="1" dirty="0">
                <a:latin typeface="仿宋" panose="02010609060101010101" pitchFamily="49" charset="-122"/>
                <a:ea typeface="仿宋" panose="02010609060101010101" pitchFamily="49" charset="-122"/>
              </a:endParaRPr>
            </a:p>
            <a:p>
              <a:pPr algn="just" eaLnBrk="0" hangingPunct="0"/>
              <a:r>
                <a:rPr lang="zh-CN" altLang="en-US" sz="2400" b="1" dirty="0">
                  <a:latin typeface="仿宋" panose="02010609060101010101" pitchFamily="49" charset="-122"/>
                  <a:ea typeface="仿宋" panose="02010609060101010101" pitchFamily="49" charset="-122"/>
                </a:rPr>
                <a:t>单位成本：</a:t>
              </a:r>
              <a:endParaRPr lang="zh-CN" altLang="en-US" sz="2400" b="1" dirty="0">
                <a:latin typeface="仿宋" panose="02010609060101010101" pitchFamily="49" charset="-122"/>
                <a:ea typeface="仿宋" panose="02010609060101010101" pitchFamily="49" charset="-122"/>
              </a:endParaRPr>
            </a:p>
            <a:p>
              <a:pPr algn="just" eaLnBrk="0" hangingPunct="0"/>
              <a:r>
                <a:rPr lang="en-US" altLang="zh-CN" sz="2400" b="1" dirty="0">
                  <a:latin typeface="仿宋" panose="02010609060101010101" pitchFamily="49" charset="-122"/>
                  <a:ea typeface="仿宋" panose="02010609060101010101" pitchFamily="49" charset="-122"/>
                </a:rPr>
                <a:t>1080</a:t>
              </a:r>
              <a:r>
                <a:rPr lang="zh-CN" altLang="en-US" sz="2400" b="1" dirty="0">
                  <a:latin typeface="仿宋" panose="02010609060101010101" pitchFamily="49" charset="-122"/>
                  <a:ea typeface="仿宋" panose="02010609060101010101" pitchFamily="49" charset="-122"/>
                </a:rPr>
                <a:t>元╱</a:t>
              </a:r>
              <a:r>
                <a:rPr lang="en-US" altLang="zh-CN" sz="2400" b="1" dirty="0">
                  <a:latin typeface="仿宋" panose="02010609060101010101" pitchFamily="49" charset="-122"/>
                  <a:ea typeface="仿宋" panose="02010609060101010101" pitchFamily="49" charset="-122"/>
                </a:rPr>
                <a:t>4=270</a:t>
              </a:r>
              <a:r>
                <a:rPr lang="zh-CN" altLang="en-US" sz="2400" b="1" dirty="0">
                  <a:latin typeface="仿宋" panose="02010609060101010101" pitchFamily="49" charset="-122"/>
                  <a:ea typeface="仿宋" panose="02010609060101010101" pitchFamily="49" charset="-122"/>
                </a:rPr>
                <a:t>元</a:t>
              </a:r>
              <a:endParaRPr lang="zh-CN" altLang="en-US" sz="2400" b="1" dirty="0">
                <a:latin typeface="仿宋" panose="02010609060101010101" pitchFamily="49" charset="-122"/>
                <a:ea typeface="仿宋" panose="02010609060101010101" pitchFamily="49" charset="-122"/>
              </a:endParaRPr>
            </a:p>
          </p:txBody>
        </p:sp>
        <p:sp>
          <p:nvSpPr>
            <p:cNvPr id="141327" name="AutoShape 15"/>
            <p:cNvSpPr/>
            <p:nvPr/>
          </p:nvSpPr>
          <p:spPr>
            <a:xfrm rot="5400000">
              <a:off x="2678" y="2828"/>
              <a:ext cx="338" cy="129"/>
            </a:xfrm>
            <a:prstGeom prst="rightArrow">
              <a:avLst>
                <a:gd name="adj1" fmla="val 50000"/>
                <a:gd name="adj2" fmla="val 40503"/>
              </a:avLst>
            </a:prstGeom>
            <a:solidFill>
              <a:srgbClr val="FF99CC"/>
            </a:soli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141328" name="AutoShape 16"/>
            <p:cNvSpPr/>
            <p:nvPr/>
          </p:nvSpPr>
          <p:spPr>
            <a:xfrm>
              <a:off x="1000" y="2122"/>
              <a:ext cx="1388" cy="956"/>
            </a:xfrm>
            <a:prstGeom prst="wedgeRoundRectCallout">
              <a:avLst>
                <a:gd name="adj1" fmla="val -12880"/>
                <a:gd name="adj2" fmla="val 43222"/>
                <a:gd name="adj3" fmla="val 16667"/>
              </a:avLst>
            </a:prstGeom>
            <a:solidFill>
              <a:srgbClr val="99FF99"/>
            </a:solidFill>
            <a:ln w="9525">
              <a:noFill/>
            </a:ln>
          </p:spPr>
          <p:txBody>
            <a:bodyPr anchor="t" anchorCtr="0"/>
            <a:p>
              <a:pPr algn="just" eaLnBrk="0" hangingPunct="0"/>
              <a:r>
                <a:rPr lang="zh-CN" altLang="en-US" sz="2400" b="1" dirty="0">
                  <a:solidFill>
                    <a:srgbClr val="0000FF"/>
                  </a:solidFill>
                  <a:latin typeface="仿宋" panose="02010609060101010101" pitchFamily="49" charset="-122"/>
                  <a:ea typeface="仿宋" panose="02010609060101010101" pitchFamily="49" charset="-122"/>
                </a:rPr>
                <a:t>经济业务</a:t>
              </a:r>
              <a:r>
                <a:rPr lang="zh-CN" altLang="en-US" sz="2400" b="1" dirty="0">
                  <a:latin typeface="仿宋" panose="02010609060101010101" pitchFamily="49" charset="-122"/>
                  <a:ea typeface="仿宋" panose="02010609060101010101" pitchFamily="49" charset="-122"/>
                </a:rPr>
                <a:t>：购入</a:t>
              </a:r>
              <a:r>
                <a:rPr lang="en-US" altLang="zh-CN" sz="2400" b="1" dirty="0">
                  <a:latin typeface="仿宋" panose="02010609060101010101" pitchFamily="49" charset="-122"/>
                  <a:ea typeface="仿宋" panose="02010609060101010101" pitchFamily="49" charset="-122"/>
                </a:rPr>
                <a:t>A</a:t>
              </a:r>
              <a:r>
                <a:rPr lang="zh-CN" altLang="en-US" sz="2400" b="1" dirty="0">
                  <a:latin typeface="仿宋" panose="02010609060101010101" pitchFamily="49" charset="-122"/>
                  <a:ea typeface="仿宋" panose="02010609060101010101" pitchFamily="49" charset="-122"/>
                </a:rPr>
                <a:t>材料</a:t>
              </a:r>
              <a:r>
                <a:rPr lang="en-US" altLang="zh-CN" sz="2400" b="1" dirty="0">
                  <a:latin typeface="仿宋" panose="02010609060101010101" pitchFamily="49" charset="-122"/>
                  <a:ea typeface="仿宋" panose="02010609060101010101" pitchFamily="49" charset="-122"/>
                </a:rPr>
                <a:t>4</a:t>
              </a:r>
              <a:r>
                <a:rPr lang="zh-CN" altLang="en-US" sz="2400" b="1" dirty="0">
                  <a:latin typeface="仿宋" panose="02010609060101010101" pitchFamily="49" charset="-122"/>
                  <a:ea typeface="仿宋" panose="02010609060101010101" pitchFamily="49" charset="-122"/>
                </a:rPr>
                <a:t>件，共计</a:t>
              </a:r>
              <a:r>
                <a:rPr lang="en-US" altLang="zh-CN" sz="2400" b="1" dirty="0">
                  <a:latin typeface="仿宋" panose="02010609060101010101" pitchFamily="49" charset="-122"/>
                  <a:ea typeface="仿宋" panose="02010609060101010101" pitchFamily="49" charset="-122"/>
                </a:rPr>
                <a:t>1000</a:t>
              </a:r>
              <a:r>
                <a:rPr lang="zh-CN" altLang="en-US" sz="2400" b="1" dirty="0">
                  <a:latin typeface="仿宋" panose="02010609060101010101" pitchFamily="49" charset="-122"/>
                  <a:ea typeface="仿宋" panose="02010609060101010101" pitchFamily="49" charset="-122"/>
                </a:rPr>
                <a:t>元，另支付运费</a:t>
              </a:r>
              <a:r>
                <a:rPr lang="en-US" altLang="zh-CN" sz="2400" b="1" dirty="0">
                  <a:latin typeface="仿宋" panose="02010609060101010101" pitchFamily="49" charset="-122"/>
                  <a:ea typeface="仿宋" panose="02010609060101010101" pitchFamily="49" charset="-122"/>
                </a:rPr>
                <a:t>80</a:t>
              </a:r>
              <a:r>
                <a:rPr lang="zh-CN" altLang="en-US" sz="2400" b="1" dirty="0">
                  <a:latin typeface="仿宋" panose="02010609060101010101" pitchFamily="49" charset="-122"/>
                  <a:ea typeface="仿宋" panose="02010609060101010101" pitchFamily="49" charset="-122"/>
                </a:rPr>
                <a:t>元。</a:t>
              </a:r>
              <a:endParaRPr lang="zh-CN" altLang="en-US" sz="2400" b="1" dirty="0">
                <a:latin typeface="仿宋" panose="02010609060101010101" pitchFamily="49" charset="-122"/>
                <a:ea typeface="仿宋" panose="02010609060101010101" pitchFamily="49" charset="-122"/>
              </a:endParaRPr>
            </a:p>
          </p:txBody>
        </p:sp>
        <p:sp>
          <p:nvSpPr>
            <p:cNvPr id="141329" name="AutoShape 17"/>
            <p:cNvSpPr/>
            <p:nvPr/>
          </p:nvSpPr>
          <p:spPr>
            <a:xfrm>
              <a:off x="3221" y="3484"/>
              <a:ext cx="191" cy="141"/>
            </a:xfrm>
            <a:prstGeom prst="rightArrow">
              <a:avLst>
                <a:gd name="adj1" fmla="val 50000"/>
                <a:gd name="adj2" fmla="val 33764"/>
              </a:avLst>
            </a:prstGeom>
            <a:solidFill>
              <a:srgbClr val="FF99CC"/>
            </a:soli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141330" name="AutoShape 18"/>
            <p:cNvSpPr/>
            <p:nvPr/>
          </p:nvSpPr>
          <p:spPr>
            <a:xfrm>
              <a:off x="2384" y="2448"/>
              <a:ext cx="226" cy="205"/>
            </a:xfrm>
            <a:prstGeom prst="rightArrow">
              <a:avLst>
                <a:gd name="adj1" fmla="val 50000"/>
                <a:gd name="adj2" fmla="val 33782"/>
              </a:avLst>
            </a:prstGeom>
            <a:solidFill>
              <a:srgbClr val="FF99CC"/>
            </a:soli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141331" name="AutoShape 19"/>
            <p:cNvSpPr/>
            <p:nvPr/>
          </p:nvSpPr>
          <p:spPr>
            <a:xfrm>
              <a:off x="2622" y="2418"/>
              <a:ext cx="528" cy="288"/>
            </a:xfrm>
            <a:prstGeom prst="wedgeRoundRectCallout">
              <a:avLst>
                <a:gd name="adj1" fmla="val -7384"/>
                <a:gd name="adj2" fmla="val -25000"/>
                <a:gd name="adj3" fmla="val 16667"/>
              </a:avLst>
            </a:prstGeom>
            <a:solidFill>
              <a:srgbClr val="FFCCFF"/>
            </a:solidFill>
            <a:ln w="9525" cap="flat" cmpd="sng">
              <a:solidFill>
                <a:schemeClr val="tx1"/>
              </a:solidFill>
              <a:prstDash val="solid"/>
              <a:miter/>
              <a:headEnd type="none" w="med" len="med"/>
              <a:tailEnd type="none" w="med" len="med"/>
            </a:ln>
          </p:spPr>
          <p:txBody>
            <a:bodyPr anchor="ctr" anchorCtr="0"/>
            <a:p>
              <a:pPr algn="ctr"/>
              <a:r>
                <a:rPr lang="zh-CN" altLang="en-US" sz="2400" b="1" dirty="0">
                  <a:latin typeface="楷体" panose="02010609060101010101" pitchFamily="49" charset="-122"/>
                  <a:ea typeface="楷体" panose="02010609060101010101" pitchFamily="49" charset="-122"/>
                </a:rPr>
                <a:t>记账</a:t>
              </a:r>
              <a:endParaRPr lang="zh-CN" altLang="en-US" sz="2400" b="1" dirty="0">
                <a:latin typeface="楷体" panose="02010609060101010101" pitchFamily="49" charset="-122"/>
                <a:ea typeface="楷体" panose="02010609060101010101" pitchFamily="49" charset="-122"/>
              </a:endParaRPr>
            </a:p>
          </p:txBody>
        </p:sp>
        <p:sp>
          <p:nvSpPr>
            <p:cNvPr id="141332" name="AutoShape 20"/>
            <p:cNvSpPr/>
            <p:nvPr/>
          </p:nvSpPr>
          <p:spPr>
            <a:xfrm>
              <a:off x="3435" y="3396"/>
              <a:ext cx="864" cy="288"/>
            </a:xfrm>
            <a:prstGeom prst="wedgeRoundRectCallout">
              <a:avLst>
                <a:gd name="adj1" fmla="val 14931"/>
                <a:gd name="adj2" fmla="val -25000"/>
                <a:gd name="adj3" fmla="val 16667"/>
              </a:avLst>
            </a:prstGeom>
            <a:solidFill>
              <a:srgbClr val="FFCCFF"/>
            </a:solidFill>
            <a:ln w="9525" cap="flat" cmpd="sng">
              <a:solidFill>
                <a:schemeClr val="tx1"/>
              </a:solidFill>
              <a:prstDash val="solid"/>
              <a:miter/>
              <a:headEnd type="none" w="med" len="med"/>
              <a:tailEnd type="none" w="med" len="med"/>
            </a:ln>
          </p:spPr>
          <p:txBody>
            <a:bodyPr anchor="ctr" anchorCtr="0"/>
            <a:p>
              <a:pPr algn="ctr"/>
              <a:r>
                <a:rPr lang="zh-CN" altLang="en-US" sz="2400" b="1" dirty="0">
                  <a:latin typeface="楷体" panose="02010609060101010101" pitchFamily="49" charset="-122"/>
                  <a:ea typeface="楷体" panose="02010609060101010101" pitchFamily="49" charset="-122"/>
                </a:rPr>
                <a:t>成本计算</a:t>
              </a:r>
              <a:endParaRPr lang="zh-CN" altLang="en-US" sz="2400" b="1" dirty="0">
                <a:latin typeface="楷体" panose="02010609060101010101" pitchFamily="49" charset="-122"/>
                <a:ea typeface="楷体" panose="02010609060101010101" pitchFamily="49" charset="-122"/>
              </a:endParaRPr>
            </a:p>
          </p:txBody>
        </p:sp>
      </p:gr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2337" name="页脚占位符 4"/>
          <p:cNvSpPr>
            <a:spLocks noGrp="1"/>
          </p:cNvSpPr>
          <p:nvPr>
            <p:ph type="ftr" sz="quarter" idx="11"/>
          </p:nvPr>
        </p:nvSpPr>
        <p:spPr>
          <a:xfrm>
            <a:off x="4367213" y="6394450"/>
            <a:ext cx="3457575" cy="476250"/>
          </a:xfrm>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142338" name="Rectangle 2"/>
          <p:cNvSpPr/>
          <p:nvPr>
            <p:ph type="title"/>
          </p:nvPr>
        </p:nvSpPr>
        <p:spPr/>
        <p:txBody>
          <a:bodyPr vert="horz" wrap="square" lIns="91440" tIns="45720" rIns="91440" bIns="45720" anchor="ctr" anchorCtr="0"/>
          <a:p>
            <a:pPr algn="ctr" eaLnBrk="1" hangingPunct="1"/>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第五节</a:t>
            </a:r>
            <a:r>
              <a:rPr lang="en-US" altLang="zh-CN" sz="3200" kern="1200" dirty="0">
                <a:solidFill>
                  <a:srgbClr val="FF0000"/>
                </a:solidFill>
                <a:latin typeface="Verdana" panose="020B0604030504040204" pitchFamily="34" charset="0"/>
                <a:ea typeface="黑体" panose="02010609060101010101" pitchFamily="49" charset="-122"/>
                <a:cs typeface="+mn-cs"/>
                <a:sym typeface="+mn-ea"/>
              </a:rPr>
              <a:t>  </a:t>
            </a:r>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会计核算的基本程序与方法</a:t>
            </a:r>
            <a:endParaRPr lang="zh-CN" altLang="en-US" sz="3200" dirty="0">
              <a:solidFill>
                <a:srgbClr val="FF0000"/>
              </a:solidFill>
            </a:endParaRPr>
          </a:p>
        </p:txBody>
      </p:sp>
      <p:sp>
        <p:nvSpPr>
          <p:cNvPr id="96260" name="Rectangle 3"/>
          <p:cNvSpPr>
            <a:spLocks noGrp="1" noChangeArrowheads="1"/>
          </p:cNvSpPr>
          <p:nvPr>
            <p:ph idx="1"/>
          </p:nvPr>
        </p:nvSpPr>
        <p:spPr>
          <a:xfrm>
            <a:off x="760730" y="1174750"/>
            <a:ext cx="10673715" cy="2825750"/>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a:ln>
                  <a:noFill/>
                </a:ln>
                <a:solidFill>
                  <a:srgbClr val="FF0000"/>
                </a:solidFill>
                <a:effectLst/>
                <a:uLnTx/>
                <a:uFillTx/>
                <a:latin typeface="+mn-ea"/>
                <a:ea typeface="+mn-ea"/>
                <a:cs typeface="+mn-cs"/>
              </a:rPr>
              <a:t>会计核算方法</a:t>
            </a:r>
            <a:endParaRPr kumimoji="0" lang="zh-CN" altLang="en-US" sz="3200" b="1" i="0" u="none" strike="noStrike" kern="0" cap="none" spc="0" normalizeH="0" baseline="0" noProof="0" dirty="0">
              <a:ln>
                <a:noFill/>
              </a:ln>
              <a:solidFill>
                <a:srgbClr val="FF0000"/>
              </a:solidFill>
              <a:effectLst/>
              <a:uLnTx/>
              <a:uFillTx/>
              <a:latin typeface="+mn-ea"/>
              <a:ea typeface="+mn-ea"/>
              <a:cs typeface="+mn-cs"/>
            </a:endParaRPr>
          </a:p>
          <a:p>
            <a:pPr marL="469900" marR="0" lvl="0" indent="-469900" algn="l" defTabSz="914400" rtl="0" eaLnBrk="1" fontAlgn="base" latinLnBrk="0" hangingPunct="1">
              <a:lnSpc>
                <a:spcPct val="150000"/>
              </a:lnSpc>
              <a:spcBef>
                <a:spcPts val="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a:ln>
                  <a:noFill/>
                </a:ln>
                <a:solidFill>
                  <a:srgbClr val="0000FF"/>
                </a:solidFill>
                <a:effectLst/>
                <a:uLnTx/>
                <a:uFillTx/>
                <a:latin typeface="+mj-ea"/>
                <a:ea typeface="+mj-ea"/>
                <a:cs typeface="+mn-cs"/>
              </a:rPr>
              <a:t>（六）财产清查</a:t>
            </a:r>
            <a:endParaRPr kumimoji="0" lang="zh-CN" altLang="en-US" sz="3200" b="1" i="0" u="none" strike="noStrike" kern="0" cap="none" spc="0" normalizeH="0" baseline="0" noProof="0" dirty="0">
              <a:ln>
                <a:noFill/>
              </a:ln>
              <a:solidFill>
                <a:srgbClr val="0000FF"/>
              </a:solidFill>
              <a:effectLst/>
              <a:uLnTx/>
              <a:uFillTx/>
              <a:latin typeface="+mj-ea"/>
              <a:ea typeface="+mj-ea"/>
              <a:cs typeface="+mn-cs"/>
            </a:endParaRPr>
          </a:p>
          <a:p>
            <a:pPr marL="908050" marR="0" lvl="1" indent="-436880" algn="l" defTabSz="914400" rtl="0" eaLnBrk="1" fontAlgn="base" latinLnBrk="0" hangingPunct="1">
              <a:lnSpc>
                <a:spcPct val="150000"/>
              </a:lnSpc>
              <a:spcBef>
                <a:spcPts val="0"/>
              </a:spcBef>
              <a:spcAft>
                <a:spcPct val="0"/>
              </a:spcAft>
              <a:buClr>
                <a:schemeClr val="accent2"/>
              </a:buClr>
              <a:buSzTx/>
              <a:buFont typeface="Wingdings" panose="05000000000000000000" pitchFamily="2" charset="2"/>
              <a:buChar char="Ì"/>
              <a:defRPr/>
            </a:pP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通过盘点实物等查明财产的实存数与账存数是否相符的方法。</a:t>
            </a: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grpSp>
        <p:nvGrpSpPr>
          <p:cNvPr id="142340" name="Group 4"/>
          <p:cNvGrpSpPr/>
          <p:nvPr/>
        </p:nvGrpSpPr>
        <p:grpSpPr>
          <a:xfrm>
            <a:off x="2095500" y="4149725"/>
            <a:ext cx="8072438" cy="2643188"/>
            <a:chOff x="960" y="1728"/>
            <a:chExt cx="3840" cy="1680"/>
          </a:xfrm>
        </p:grpSpPr>
        <p:sp>
          <p:nvSpPr>
            <p:cNvPr id="142341" name="Text Box 5"/>
            <p:cNvSpPr txBox="1"/>
            <p:nvPr/>
          </p:nvSpPr>
          <p:spPr>
            <a:xfrm>
              <a:off x="960" y="1728"/>
              <a:ext cx="3840" cy="1680"/>
            </a:xfrm>
            <a:prstGeom prst="rect">
              <a:avLst/>
            </a:prstGeom>
            <a:solidFill>
              <a:srgbClr val="FFFF99"/>
            </a:solidFill>
            <a:ln w="38100" cap="flat" cmpd="dbl">
              <a:solidFill>
                <a:schemeClr val="tx1"/>
              </a:solidFill>
              <a:prstDash val="solid"/>
              <a:miter/>
              <a:headEnd type="none" w="med" len="med"/>
              <a:tailEnd type="none" w="med" len="med"/>
            </a:ln>
          </p:spPr>
          <p:txBody>
            <a:bodyPr anchor="ctr" anchorCtr="1"/>
            <a:p>
              <a:pPr algn="just" eaLnBrk="0" hangingPunct="0"/>
              <a:endParaRPr lang="zh-CN" altLang="zh-CN" sz="1600" dirty="0">
                <a:latin typeface="Times New Roman" panose="02020603050405020304" pitchFamily="18" charset="0"/>
                <a:ea typeface="宋体" panose="02010600030101010101" pitchFamily="2" charset="-122"/>
              </a:endParaRPr>
            </a:p>
          </p:txBody>
        </p:sp>
        <p:grpSp>
          <p:nvGrpSpPr>
            <p:cNvPr id="142342" name="Group 6"/>
            <p:cNvGrpSpPr/>
            <p:nvPr/>
          </p:nvGrpSpPr>
          <p:grpSpPr>
            <a:xfrm>
              <a:off x="1193" y="2580"/>
              <a:ext cx="850" cy="672"/>
              <a:chOff x="2340" y="13920"/>
              <a:chExt cx="1316" cy="936"/>
            </a:xfrm>
          </p:grpSpPr>
          <p:sp>
            <p:nvSpPr>
              <p:cNvPr id="142343" name="AutoShape 7"/>
              <p:cNvSpPr/>
              <p:nvPr/>
            </p:nvSpPr>
            <p:spPr>
              <a:xfrm>
                <a:off x="2340" y="13920"/>
                <a:ext cx="720" cy="936"/>
              </a:xfrm>
              <a:prstGeom prst="cube">
                <a:avLst>
                  <a:gd name="adj" fmla="val 81111"/>
                </a:avLst>
              </a:prstGeom>
              <a:solidFill>
                <a:srgbClr val="66FFFF"/>
              </a:solidFill>
              <a:ln w="9525" cap="flat" cmpd="sng">
                <a:solidFill>
                  <a:srgbClr val="000000"/>
                </a:solidFill>
                <a:prstDash val="solid"/>
                <a:miter/>
                <a:headEnd type="none" w="med" len="med"/>
                <a:tailEnd type="none" w="med" len="med"/>
              </a:ln>
            </p:spPr>
            <p:txBody>
              <a:bodyPr anchor="t" anchorCtr="0"/>
              <a:p>
                <a:endParaRPr lang="zh-CN" altLang="en-US" dirty="0">
                  <a:latin typeface="Arial" panose="020B0604020202020204" pitchFamily="34" charset="0"/>
                  <a:ea typeface="宋体" panose="02010600030101010101" pitchFamily="2" charset="-122"/>
                </a:endParaRPr>
              </a:p>
            </p:txBody>
          </p:sp>
          <p:sp>
            <p:nvSpPr>
              <p:cNvPr id="142344" name="AutoShape 8"/>
              <p:cNvSpPr/>
              <p:nvPr/>
            </p:nvSpPr>
            <p:spPr>
              <a:xfrm>
                <a:off x="2534" y="13920"/>
                <a:ext cx="720" cy="936"/>
              </a:xfrm>
              <a:prstGeom prst="cube">
                <a:avLst>
                  <a:gd name="adj" fmla="val 81111"/>
                </a:avLst>
              </a:prstGeom>
              <a:solidFill>
                <a:srgbClr val="66FFFF"/>
              </a:solidFill>
              <a:ln w="9525" cap="flat" cmpd="sng">
                <a:solidFill>
                  <a:srgbClr val="000000"/>
                </a:solidFill>
                <a:prstDash val="solid"/>
                <a:miter/>
                <a:headEnd type="none" w="med" len="med"/>
                <a:tailEnd type="none" w="med" len="med"/>
              </a:ln>
            </p:spPr>
            <p:txBody>
              <a:bodyPr anchor="t" anchorCtr="0"/>
              <a:p>
                <a:endParaRPr lang="zh-CN" altLang="en-US" dirty="0">
                  <a:latin typeface="Arial" panose="020B0604020202020204" pitchFamily="34" charset="0"/>
                  <a:ea typeface="宋体" panose="02010600030101010101" pitchFamily="2" charset="-122"/>
                </a:endParaRPr>
              </a:p>
            </p:txBody>
          </p:sp>
          <p:sp>
            <p:nvSpPr>
              <p:cNvPr id="142345" name="AutoShape 9"/>
              <p:cNvSpPr/>
              <p:nvPr/>
            </p:nvSpPr>
            <p:spPr>
              <a:xfrm>
                <a:off x="2742" y="13920"/>
                <a:ext cx="720" cy="936"/>
              </a:xfrm>
              <a:prstGeom prst="cube">
                <a:avLst>
                  <a:gd name="adj" fmla="val 81111"/>
                </a:avLst>
              </a:prstGeom>
              <a:solidFill>
                <a:srgbClr val="66FFFF"/>
              </a:solidFill>
              <a:ln w="9525" cap="flat" cmpd="sng">
                <a:solidFill>
                  <a:srgbClr val="000000"/>
                </a:solidFill>
                <a:prstDash val="solid"/>
                <a:miter/>
                <a:headEnd type="none" w="med" len="med"/>
                <a:tailEnd type="none" w="med" len="med"/>
              </a:ln>
            </p:spPr>
            <p:txBody>
              <a:bodyPr anchor="t" anchorCtr="0"/>
              <a:p>
                <a:endParaRPr lang="zh-CN" altLang="en-US" dirty="0">
                  <a:latin typeface="Arial" panose="020B0604020202020204" pitchFamily="34" charset="0"/>
                  <a:ea typeface="宋体" panose="02010600030101010101" pitchFamily="2" charset="-122"/>
                </a:endParaRPr>
              </a:p>
            </p:txBody>
          </p:sp>
          <p:sp>
            <p:nvSpPr>
              <p:cNvPr id="142346" name="AutoShape 10"/>
              <p:cNvSpPr/>
              <p:nvPr/>
            </p:nvSpPr>
            <p:spPr>
              <a:xfrm>
                <a:off x="2936" y="13920"/>
                <a:ext cx="720" cy="936"/>
              </a:xfrm>
              <a:prstGeom prst="cube">
                <a:avLst>
                  <a:gd name="adj" fmla="val 81111"/>
                </a:avLst>
              </a:prstGeom>
              <a:solidFill>
                <a:srgbClr val="66FFFF"/>
              </a:solidFill>
              <a:ln w="9525" cap="flat" cmpd="sng">
                <a:solidFill>
                  <a:srgbClr val="000000"/>
                </a:solidFill>
                <a:prstDash val="solid"/>
                <a:miter/>
                <a:headEnd type="none" w="med" len="med"/>
                <a:tailEnd type="none" w="med" len="med"/>
              </a:ln>
            </p:spPr>
            <p:txBody>
              <a:bodyPr anchor="t" anchorCtr="0"/>
              <a:p>
                <a:endParaRPr lang="zh-CN" altLang="en-US" dirty="0">
                  <a:latin typeface="Arial" panose="020B0604020202020204" pitchFamily="34" charset="0"/>
                  <a:ea typeface="宋体" panose="02010600030101010101" pitchFamily="2" charset="-122"/>
                </a:endParaRPr>
              </a:p>
            </p:txBody>
          </p:sp>
        </p:grpSp>
        <p:sp>
          <p:nvSpPr>
            <p:cNvPr id="142347" name="Text Box 11"/>
            <p:cNvSpPr txBox="1"/>
            <p:nvPr/>
          </p:nvSpPr>
          <p:spPr>
            <a:xfrm>
              <a:off x="2555" y="1782"/>
              <a:ext cx="2158" cy="560"/>
            </a:xfrm>
            <a:prstGeom prst="rect">
              <a:avLst/>
            </a:prstGeom>
            <a:solidFill>
              <a:srgbClr val="FFFF99"/>
            </a:solidFill>
            <a:ln w="9525">
              <a:noFill/>
            </a:ln>
          </p:spPr>
          <p:txBody>
            <a:bodyPr lIns="0" tIns="0" rIns="0" bIns="0" anchor="ctr" anchorCtr="1"/>
            <a:p>
              <a:pPr algn="ctr" eaLnBrk="0" hangingPunct="0"/>
              <a:r>
                <a:rPr lang="zh-CN" altLang="en-US" sz="2800" b="1" dirty="0">
                  <a:latin typeface="仿宋" panose="02010609060101010101" pitchFamily="49" charset="-122"/>
                  <a:ea typeface="仿宋" panose="02010609060101010101" pitchFamily="49" charset="-122"/>
                </a:rPr>
                <a:t>账面（买价</a:t>
              </a:r>
              <a:r>
                <a:rPr lang="en-US" altLang="zh-CN" sz="2800" b="1" dirty="0">
                  <a:latin typeface="仿宋" panose="02010609060101010101" pitchFamily="49" charset="-122"/>
                  <a:ea typeface="仿宋" panose="02010609060101010101" pitchFamily="49" charset="-122"/>
                </a:rPr>
                <a:t>1000</a:t>
              </a:r>
              <a:r>
                <a:rPr lang="zh-CN" altLang="en-US" sz="2800" b="1" dirty="0">
                  <a:latin typeface="仿宋" panose="02010609060101010101" pitchFamily="49" charset="-122"/>
                  <a:ea typeface="仿宋" panose="02010609060101010101" pitchFamily="49" charset="-122"/>
                </a:rPr>
                <a:t>元，运费</a:t>
              </a:r>
              <a:r>
                <a:rPr lang="en-US" altLang="zh-CN" sz="2800" b="1" dirty="0">
                  <a:latin typeface="仿宋" panose="02010609060101010101" pitchFamily="49" charset="-122"/>
                  <a:ea typeface="仿宋" panose="02010609060101010101" pitchFamily="49" charset="-122"/>
                </a:rPr>
                <a:t>80</a:t>
              </a:r>
              <a:r>
                <a:rPr lang="zh-CN" altLang="en-US" sz="2800" b="1" dirty="0">
                  <a:latin typeface="仿宋" panose="02010609060101010101" pitchFamily="49" charset="-122"/>
                  <a:ea typeface="仿宋" panose="02010609060101010101" pitchFamily="49" charset="-122"/>
                </a:rPr>
                <a:t>元。共</a:t>
              </a:r>
              <a:r>
                <a:rPr lang="en-US" altLang="zh-CN" sz="2800" b="1" dirty="0">
                  <a:latin typeface="仿宋" panose="02010609060101010101" pitchFamily="49" charset="-122"/>
                  <a:ea typeface="仿宋" panose="02010609060101010101" pitchFamily="49" charset="-122"/>
                </a:rPr>
                <a:t>4</a:t>
              </a:r>
              <a:r>
                <a:rPr lang="zh-CN" altLang="en-US" sz="2800" b="1" dirty="0">
                  <a:latin typeface="仿宋" panose="02010609060101010101" pitchFamily="49" charset="-122"/>
                  <a:ea typeface="仿宋" panose="02010609060101010101" pitchFamily="49" charset="-122"/>
                </a:rPr>
                <a:t>件。）</a:t>
              </a:r>
              <a:endParaRPr lang="zh-CN" altLang="en-US" sz="2800" dirty="0">
                <a:latin typeface="仿宋" panose="02010609060101010101" pitchFamily="49" charset="-122"/>
                <a:ea typeface="仿宋" panose="02010609060101010101" pitchFamily="49" charset="-122"/>
              </a:endParaRPr>
            </a:p>
          </p:txBody>
        </p:sp>
        <p:grpSp>
          <p:nvGrpSpPr>
            <p:cNvPr id="142348" name="Group 12"/>
            <p:cNvGrpSpPr/>
            <p:nvPr/>
          </p:nvGrpSpPr>
          <p:grpSpPr>
            <a:xfrm>
              <a:off x="3691" y="2417"/>
              <a:ext cx="874" cy="848"/>
              <a:chOff x="8755" y="745"/>
              <a:chExt cx="1353" cy="1181"/>
            </a:xfrm>
          </p:grpSpPr>
          <p:sp>
            <p:nvSpPr>
              <p:cNvPr id="142349" name="AutoShape 13"/>
              <p:cNvSpPr/>
              <p:nvPr/>
            </p:nvSpPr>
            <p:spPr>
              <a:xfrm rot="-5400000">
                <a:off x="8825" y="643"/>
                <a:ext cx="1181" cy="1353"/>
              </a:xfrm>
              <a:prstGeom prst="cube">
                <a:avLst>
                  <a:gd name="adj" fmla="val 25000"/>
                </a:avLst>
              </a:prstGeom>
              <a:solidFill>
                <a:srgbClr val="CCECFF"/>
              </a:solidFill>
              <a:ln w="9525" cap="flat" cmpd="sng">
                <a:solidFill>
                  <a:srgbClr val="000000"/>
                </a:solidFill>
                <a:prstDash val="solid"/>
                <a:miter/>
                <a:headEnd type="none" w="med" len="med"/>
                <a:tailEnd type="none" w="med" len="med"/>
              </a:ln>
            </p:spPr>
            <p:txBody>
              <a:bodyPr anchor="t" anchorCtr="0"/>
              <a:p>
                <a:endParaRPr lang="zh-CN" altLang="en-US" dirty="0">
                  <a:latin typeface="Arial" panose="020B0604020202020204" pitchFamily="34" charset="0"/>
                  <a:ea typeface="宋体" panose="02010600030101010101" pitchFamily="2" charset="-122"/>
                </a:endParaRPr>
              </a:p>
            </p:txBody>
          </p:sp>
          <p:sp>
            <p:nvSpPr>
              <p:cNvPr id="142350" name="Text Box 14"/>
              <p:cNvSpPr txBox="1"/>
              <p:nvPr/>
            </p:nvSpPr>
            <p:spPr>
              <a:xfrm>
                <a:off x="8900" y="1060"/>
                <a:ext cx="1207" cy="780"/>
              </a:xfrm>
              <a:prstGeom prst="rect">
                <a:avLst/>
              </a:prstGeom>
              <a:solidFill>
                <a:srgbClr val="CCECFF"/>
              </a:solidFill>
              <a:ln w="9525">
                <a:noFill/>
              </a:ln>
            </p:spPr>
            <p:txBody>
              <a:bodyPr anchor="t" anchorCtr="0"/>
              <a:p>
                <a:pPr algn="ctr" eaLnBrk="0" hangingPunct="0"/>
                <a:r>
                  <a:rPr lang="zh-CN" altLang="en-US" sz="2800" b="1" dirty="0">
                    <a:solidFill>
                      <a:srgbClr val="008000"/>
                    </a:solidFill>
                    <a:latin typeface="楷体" panose="02010609060101010101" pitchFamily="49" charset="-122"/>
                    <a:ea typeface="楷体" panose="02010609060101010101" pitchFamily="49" charset="-122"/>
                  </a:rPr>
                  <a:t>原材料</a:t>
                </a:r>
                <a:endParaRPr lang="zh-CN" altLang="en-US" sz="2800" b="1" dirty="0">
                  <a:solidFill>
                    <a:srgbClr val="008000"/>
                  </a:solidFill>
                  <a:latin typeface="楷体" panose="02010609060101010101" pitchFamily="49" charset="-122"/>
                  <a:ea typeface="楷体" panose="02010609060101010101" pitchFamily="49" charset="-122"/>
                </a:endParaRPr>
              </a:p>
              <a:p>
                <a:pPr algn="ctr" eaLnBrk="0" hangingPunct="0"/>
                <a:r>
                  <a:rPr lang="en-US" altLang="zh-CN" sz="2800" b="1" dirty="0">
                    <a:latin typeface="楷体" panose="02010609060101010101" pitchFamily="49" charset="-122"/>
                    <a:ea typeface="楷体" panose="02010609060101010101" pitchFamily="49" charset="-122"/>
                  </a:rPr>
                  <a:t>1080/4</a:t>
                </a:r>
                <a:r>
                  <a:rPr lang="zh-CN" altLang="en-US" sz="2800" b="1" dirty="0">
                    <a:latin typeface="楷体" panose="02010609060101010101" pitchFamily="49" charset="-122"/>
                    <a:ea typeface="楷体" panose="02010609060101010101" pitchFamily="49" charset="-122"/>
                  </a:rPr>
                  <a:t>件</a:t>
                </a:r>
                <a:endParaRPr lang="zh-CN" altLang="en-US" sz="2800" b="1" dirty="0">
                  <a:latin typeface="楷体" panose="02010609060101010101" pitchFamily="49" charset="-122"/>
                  <a:ea typeface="楷体" panose="02010609060101010101" pitchFamily="49" charset="-122"/>
                </a:endParaRPr>
              </a:p>
            </p:txBody>
          </p:sp>
        </p:grpSp>
        <p:sp>
          <p:nvSpPr>
            <p:cNvPr id="142351" name="AutoShape 15"/>
            <p:cNvSpPr/>
            <p:nvPr/>
          </p:nvSpPr>
          <p:spPr>
            <a:xfrm>
              <a:off x="1048" y="1807"/>
              <a:ext cx="1400" cy="511"/>
            </a:xfrm>
            <a:prstGeom prst="wedgeRoundRectCallout">
              <a:avLst>
                <a:gd name="adj1" fmla="val -20616"/>
                <a:gd name="adj2" fmla="val 66292"/>
                <a:gd name="adj3" fmla="val 16667"/>
              </a:avLst>
            </a:prstGeom>
            <a:solidFill>
              <a:srgbClr val="CCFFCC"/>
            </a:solidFill>
            <a:ln w="9525">
              <a:noFill/>
            </a:ln>
          </p:spPr>
          <p:txBody>
            <a:bodyPr anchor="t" anchorCtr="0"/>
            <a:p>
              <a:pPr algn="ctr" eaLnBrk="0" hangingPunct="0">
                <a:lnSpc>
                  <a:spcPct val="150000"/>
                </a:lnSpc>
              </a:pPr>
              <a:r>
                <a:rPr lang="zh-CN" altLang="en-US" sz="2800" b="1" dirty="0">
                  <a:latin typeface="楷体" panose="02010609060101010101" pitchFamily="49" charset="-122"/>
                  <a:ea typeface="楷体" panose="02010609060101010101" pitchFamily="49" charset="-122"/>
                </a:rPr>
                <a:t>盘点实物（</a:t>
              </a:r>
              <a:r>
                <a:rPr lang="en-US" altLang="zh-CN" sz="2800" b="1" dirty="0">
                  <a:latin typeface="楷体" panose="02010609060101010101" pitchFamily="49" charset="-122"/>
                  <a:ea typeface="楷体" panose="02010609060101010101" pitchFamily="49" charset="-122"/>
                </a:rPr>
                <a:t>4</a:t>
              </a:r>
              <a:r>
                <a:rPr lang="zh-CN" altLang="en-US" sz="2800" b="1" dirty="0">
                  <a:latin typeface="楷体" panose="02010609060101010101" pitchFamily="49" charset="-122"/>
                  <a:ea typeface="楷体" panose="02010609060101010101" pitchFamily="49" charset="-122"/>
                </a:rPr>
                <a:t>件）</a:t>
              </a:r>
              <a:endParaRPr lang="zh-CN" altLang="en-US" sz="2800" b="1" dirty="0">
                <a:latin typeface="楷体" panose="02010609060101010101" pitchFamily="49" charset="-122"/>
                <a:ea typeface="楷体" panose="02010609060101010101" pitchFamily="49" charset="-122"/>
              </a:endParaRPr>
            </a:p>
          </p:txBody>
        </p:sp>
        <p:sp>
          <p:nvSpPr>
            <p:cNvPr id="142352" name="AutoShape 16"/>
            <p:cNvSpPr/>
            <p:nvPr/>
          </p:nvSpPr>
          <p:spPr>
            <a:xfrm>
              <a:off x="2102" y="2753"/>
              <a:ext cx="1513" cy="355"/>
            </a:xfrm>
            <a:prstGeom prst="leftRightArrow">
              <a:avLst>
                <a:gd name="adj1" fmla="val 50000"/>
                <a:gd name="adj2" fmla="val 84923"/>
              </a:avLst>
            </a:prstGeom>
            <a:solidFill>
              <a:srgbClr val="FFCCFF"/>
            </a:soli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142353" name="Text Box 17"/>
            <p:cNvSpPr txBox="1"/>
            <p:nvPr/>
          </p:nvSpPr>
          <p:spPr>
            <a:xfrm>
              <a:off x="2448" y="2750"/>
              <a:ext cx="814" cy="336"/>
            </a:xfrm>
            <a:prstGeom prst="rect">
              <a:avLst/>
            </a:prstGeom>
            <a:solidFill>
              <a:srgbClr val="FFCCFF"/>
            </a:solidFill>
            <a:ln w="9525">
              <a:noFill/>
            </a:ln>
          </p:spPr>
          <p:txBody>
            <a:bodyPr anchor="ctr" anchorCtr="1"/>
            <a:p>
              <a:pPr algn="just" eaLnBrk="0" hangingPunct="0"/>
              <a:r>
                <a:rPr lang="zh-CN" altLang="en-US" sz="2800" b="1" dirty="0">
                  <a:latin typeface="楷体" panose="02010609060101010101" pitchFamily="49" charset="-122"/>
                  <a:ea typeface="楷体" panose="02010609060101010101" pitchFamily="49" charset="-122"/>
                </a:rPr>
                <a:t>账实核对</a:t>
              </a:r>
              <a:endParaRPr lang="zh-CN" altLang="en-US" sz="2800" b="1" dirty="0">
                <a:latin typeface="楷体" panose="02010609060101010101" pitchFamily="49" charset="-122"/>
                <a:ea typeface="楷体" panose="02010609060101010101" pitchFamily="49" charset="-122"/>
              </a:endParaRPr>
            </a:p>
          </p:txBody>
        </p:sp>
      </p:gr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61" name="页脚占位符 4"/>
          <p:cNvSpPr>
            <a:spLocks noGrp="1"/>
          </p:cNvSpPr>
          <p:nvPr>
            <p:ph type="ftr" sz="quarter" idx="11"/>
          </p:nvPr>
        </p:nvSpPr>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143362" name="Rectangle 2"/>
          <p:cNvSpPr/>
          <p:nvPr>
            <p:ph type="title"/>
          </p:nvPr>
        </p:nvSpPr>
        <p:spPr/>
        <p:txBody>
          <a:bodyPr vert="horz" wrap="square" lIns="91440" tIns="45720" rIns="91440" bIns="45720" anchor="ctr" anchorCtr="0"/>
          <a:p>
            <a:pPr algn="ctr" eaLnBrk="1" hangingPunct="1"/>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第五节</a:t>
            </a:r>
            <a:r>
              <a:rPr lang="en-US" altLang="zh-CN" sz="3200" kern="1200" dirty="0">
                <a:solidFill>
                  <a:srgbClr val="FF0000"/>
                </a:solidFill>
                <a:latin typeface="Verdana" panose="020B0604030504040204" pitchFamily="34" charset="0"/>
                <a:ea typeface="黑体" panose="02010609060101010101" pitchFamily="49" charset="-122"/>
                <a:cs typeface="+mn-cs"/>
                <a:sym typeface="+mn-ea"/>
              </a:rPr>
              <a:t>  </a:t>
            </a:r>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会计核算的基本程序与方法</a:t>
            </a:r>
            <a:endParaRPr lang="zh-CN" altLang="en-US" sz="3200" dirty="0">
              <a:solidFill>
                <a:srgbClr val="FF0000"/>
              </a:solidFill>
            </a:endParaRPr>
          </a:p>
        </p:txBody>
      </p:sp>
      <p:sp>
        <p:nvSpPr>
          <p:cNvPr id="97284" name="Rectangle 3"/>
          <p:cNvSpPr>
            <a:spLocks noGrp="1" noChangeArrowheads="1"/>
          </p:cNvSpPr>
          <p:nvPr>
            <p:ph idx="1"/>
          </p:nvPr>
        </p:nvSpPr>
        <p:spPr>
          <a:xfrm>
            <a:off x="848995" y="1196975"/>
            <a:ext cx="10585450" cy="4968875"/>
          </a:xfrm>
        </p:spPr>
        <p:txBody>
          <a:bodyPr vert="horz" wrap="square" lIns="91440" tIns="45720" rIns="91440" bIns="45720" numCol="1" anchor="t" anchorCtr="0" compatLnSpc="1"/>
          <a:lstStyle/>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a:ln>
                  <a:noFill/>
                </a:ln>
                <a:solidFill>
                  <a:srgbClr val="FF0000"/>
                </a:solidFill>
                <a:effectLst/>
                <a:uLnTx/>
                <a:uFillTx/>
                <a:latin typeface="+mj-ea"/>
                <a:ea typeface="+mj-ea"/>
                <a:cs typeface="+mn-cs"/>
              </a:rPr>
              <a:t>会计核算方法</a:t>
            </a:r>
            <a:endParaRPr kumimoji="0" lang="zh-CN" altLang="en-US" sz="3200" b="1" i="0" u="none" strike="noStrike" kern="0" cap="none" spc="0" normalizeH="0" baseline="0" noProof="0" dirty="0">
              <a:ln>
                <a:noFill/>
              </a:ln>
              <a:solidFill>
                <a:srgbClr val="FF0000"/>
              </a:solidFill>
              <a:effectLst/>
              <a:uLnTx/>
              <a:uFillTx/>
              <a:latin typeface="+mj-ea"/>
              <a:ea typeface="+mj-ea"/>
              <a:cs typeface="+mn-cs"/>
            </a:endParaRPr>
          </a:p>
          <a:p>
            <a:pPr marL="469900" marR="0" lvl="0" indent="-469900" algn="l" defTabSz="914400" rtl="0" eaLnBrk="1" fontAlgn="base" latinLnBrk="0" hangingPunct="1">
              <a:lnSpc>
                <a:spcPct val="150000"/>
              </a:lnSpc>
              <a:spcBef>
                <a:spcPct val="20000"/>
              </a:spcBef>
              <a:spcAft>
                <a:spcPct val="0"/>
              </a:spcAft>
              <a:buClr>
                <a:schemeClr val="accent2"/>
              </a:buClr>
              <a:buSzTx/>
              <a:buFont typeface="Wingdings 2" panose="05020102010507070707" pitchFamily="18" charset="2"/>
              <a:buNone/>
              <a:defRPr/>
            </a:pPr>
            <a:r>
              <a:rPr kumimoji="0" lang="zh-CN" altLang="en-US" sz="3200" b="1" i="0" u="none" strike="noStrike" kern="0" cap="none" spc="0" normalizeH="0" baseline="0" noProof="0" dirty="0">
                <a:ln>
                  <a:noFill/>
                </a:ln>
                <a:solidFill>
                  <a:srgbClr val="0000FF"/>
                </a:solidFill>
                <a:effectLst/>
                <a:uLnTx/>
                <a:uFillTx/>
                <a:latin typeface="+mn-ea"/>
                <a:ea typeface="+mn-ea"/>
                <a:cs typeface="+mn-cs"/>
              </a:rPr>
              <a:t>（七）编制财务报告</a:t>
            </a:r>
            <a:endParaRPr kumimoji="0" lang="zh-CN" altLang="en-US" sz="3200" b="1" i="0" u="none" strike="noStrike" kern="0" cap="none" spc="0" normalizeH="0" baseline="0" noProof="0" dirty="0">
              <a:ln>
                <a:noFill/>
              </a:ln>
              <a:solidFill>
                <a:srgbClr val="0000FF"/>
              </a:solidFill>
              <a:effectLst/>
              <a:uLnTx/>
              <a:uFillTx/>
              <a:latin typeface="+mn-ea"/>
              <a:ea typeface="+mn-ea"/>
              <a:cs typeface="+mn-cs"/>
            </a:endParaRPr>
          </a:p>
          <a:p>
            <a:pPr marL="908050" marR="0" lvl="1" indent="-436880" algn="l" defTabSz="914400" rtl="0" eaLnBrk="1" fontAlgn="base" latinLnBrk="0" hangingPunct="1">
              <a:lnSpc>
                <a:spcPct val="150000"/>
              </a:lnSpc>
              <a:spcBef>
                <a:spcPct val="20000"/>
              </a:spcBef>
              <a:spcAft>
                <a:spcPct val="0"/>
              </a:spcAft>
              <a:buClr>
                <a:schemeClr val="accent2"/>
              </a:buClr>
              <a:buSzTx/>
              <a:buFont typeface="Wingdings" panose="05000000000000000000" pitchFamily="2" charset="2"/>
              <a:buChar char="Ì"/>
              <a:defRPr/>
            </a:pPr>
            <a:r>
              <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rPr>
              <a:t>定期反映企业的财务状况、经营成果和现金流量等情况的方法。</a:t>
            </a:r>
            <a:endParaRPr kumimoji="0" lang="zh-CN" altLang="en-US" sz="3200" b="1" i="0" u="none" strike="noStrike" kern="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ea"/>
            </a:endParaRPr>
          </a:p>
        </p:txBody>
      </p:sp>
      <p:grpSp>
        <p:nvGrpSpPr>
          <p:cNvPr id="143364" name="Group 4"/>
          <p:cNvGrpSpPr/>
          <p:nvPr/>
        </p:nvGrpSpPr>
        <p:grpSpPr>
          <a:xfrm>
            <a:off x="1805080" y="4506913"/>
            <a:ext cx="8648608" cy="1943100"/>
            <a:chOff x="814" y="1582"/>
            <a:chExt cx="4308" cy="1337"/>
          </a:xfrm>
        </p:grpSpPr>
        <p:grpSp>
          <p:nvGrpSpPr>
            <p:cNvPr id="143365" name="Group 5"/>
            <p:cNvGrpSpPr/>
            <p:nvPr/>
          </p:nvGrpSpPr>
          <p:grpSpPr>
            <a:xfrm>
              <a:off x="816" y="1582"/>
              <a:ext cx="4306" cy="1337"/>
              <a:chOff x="1800" y="9240"/>
              <a:chExt cx="8262" cy="2322"/>
            </a:xfrm>
          </p:grpSpPr>
          <p:sp>
            <p:nvSpPr>
              <p:cNvPr id="143366" name="Text Box 6"/>
              <p:cNvSpPr txBox="1"/>
              <p:nvPr/>
            </p:nvSpPr>
            <p:spPr>
              <a:xfrm>
                <a:off x="1800" y="9240"/>
                <a:ext cx="8262" cy="2322"/>
              </a:xfrm>
              <a:prstGeom prst="rect">
                <a:avLst/>
              </a:prstGeom>
              <a:solidFill>
                <a:srgbClr val="FFFFCC"/>
              </a:solidFill>
              <a:ln w="9525">
                <a:noFill/>
              </a:ln>
            </p:spPr>
            <p:txBody>
              <a:bodyPr anchor="t" anchorCtr="0"/>
              <a:p>
                <a:pPr algn="just" eaLnBrk="0" hangingPunct="0"/>
                <a:endParaRPr lang="zh-CN" altLang="zh-CN" dirty="0">
                  <a:latin typeface="Times New Roman" panose="02020603050405020304" pitchFamily="18" charset="0"/>
                  <a:ea typeface="宋体" panose="02010600030101010101" pitchFamily="2" charset="-122"/>
                </a:endParaRPr>
              </a:p>
            </p:txBody>
          </p:sp>
          <p:sp>
            <p:nvSpPr>
              <p:cNvPr id="143367" name="AutoShape 7"/>
              <p:cNvSpPr/>
              <p:nvPr/>
            </p:nvSpPr>
            <p:spPr>
              <a:xfrm>
                <a:off x="1800" y="9708"/>
                <a:ext cx="1502" cy="1160"/>
              </a:xfrm>
              <a:prstGeom prst="wedgeRoundRectCallout">
                <a:avLst>
                  <a:gd name="adj1" fmla="val -16912"/>
                  <a:gd name="adj2" fmla="val 40690"/>
                  <a:gd name="adj3" fmla="val 16667"/>
                </a:avLst>
              </a:prstGeom>
              <a:solidFill>
                <a:srgbClr val="99FF99"/>
              </a:solidFill>
              <a:ln w="9525">
                <a:noFill/>
              </a:ln>
            </p:spPr>
            <p:txBody>
              <a:bodyPr anchor="t" anchorCtr="0"/>
              <a:p>
                <a:pPr algn="ctr" eaLnBrk="0" hangingPunct="0">
                  <a:spcBef>
                    <a:spcPts val="775"/>
                  </a:spcBef>
                  <a:spcAft>
                    <a:spcPts val="775"/>
                  </a:spcAft>
                </a:pPr>
                <a:endParaRPr lang="zh-CN" altLang="zh-CN" b="1" i="1" dirty="0">
                  <a:latin typeface="Times New Roman" panose="02020603050405020304" pitchFamily="18" charset="0"/>
                  <a:ea typeface="宋体" panose="02010600030101010101" pitchFamily="2" charset="-122"/>
                </a:endParaRPr>
              </a:p>
            </p:txBody>
          </p:sp>
          <p:sp>
            <p:nvSpPr>
              <p:cNvPr id="143368" name="Text Box 8"/>
              <p:cNvSpPr txBox="1"/>
              <p:nvPr/>
            </p:nvSpPr>
            <p:spPr>
              <a:xfrm>
                <a:off x="3842" y="9864"/>
                <a:ext cx="1440" cy="780"/>
              </a:xfrm>
              <a:prstGeom prst="rect">
                <a:avLst/>
              </a:prstGeom>
              <a:solidFill>
                <a:srgbClr val="FFFF99"/>
              </a:solidFill>
              <a:ln w="9525" cap="flat" cmpd="sng">
                <a:solidFill>
                  <a:srgbClr val="000000"/>
                </a:solidFill>
                <a:prstDash val="solid"/>
                <a:miter/>
                <a:headEnd type="none" w="med" len="med"/>
                <a:tailEnd type="none" w="med" len="med"/>
              </a:ln>
            </p:spPr>
            <p:txBody>
              <a:bodyPr anchor="t" anchorCtr="0"/>
              <a:p>
                <a:pPr algn="just" eaLnBrk="0" hangingPunct="0"/>
                <a:endParaRPr lang="zh-CN" altLang="zh-CN" dirty="0">
                  <a:latin typeface="Times New Roman" panose="02020603050405020304" pitchFamily="18" charset="0"/>
                  <a:ea typeface="黑体" panose="02010609060101010101" pitchFamily="49" charset="-122"/>
                </a:endParaRPr>
              </a:p>
            </p:txBody>
          </p:sp>
          <p:sp>
            <p:nvSpPr>
              <p:cNvPr id="143369" name="Text Box 9"/>
              <p:cNvSpPr txBox="1"/>
              <p:nvPr/>
            </p:nvSpPr>
            <p:spPr>
              <a:xfrm>
                <a:off x="5828" y="9993"/>
                <a:ext cx="1440" cy="612"/>
              </a:xfrm>
              <a:prstGeom prst="rect">
                <a:avLst/>
              </a:prstGeom>
              <a:solidFill>
                <a:srgbClr val="CCCCFF"/>
              </a:solidFill>
              <a:ln w="9525" cap="flat" cmpd="sng">
                <a:solidFill>
                  <a:srgbClr val="000000"/>
                </a:solidFill>
                <a:prstDash val="solid"/>
                <a:miter/>
                <a:headEnd type="none" w="med" len="med"/>
                <a:tailEnd type="none" w="med" len="med"/>
              </a:ln>
            </p:spPr>
            <p:txBody>
              <a:bodyPr anchor="t" anchorCtr="0"/>
              <a:p>
                <a:pPr algn="ctr" eaLnBrk="0" hangingPunct="0"/>
                <a:r>
                  <a:rPr lang="zh-CN" altLang="en-US" sz="2800" b="1" dirty="0">
                    <a:latin typeface="楷体" panose="02010609060101010101" pitchFamily="49" charset="-122"/>
                    <a:ea typeface="楷体" panose="02010609060101010101" pitchFamily="49" charset="-122"/>
                  </a:rPr>
                  <a:t>账 簿</a:t>
                </a:r>
                <a:endParaRPr lang="zh-CN" altLang="en-US" sz="2800" b="1" dirty="0">
                  <a:latin typeface="楷体" panose="02010609060101010101" pitchFamily="49" charset="-122"/>
                  <a:ea typeface="楷体" panose="02010609060101010101" pitchFamily="49" charset="-122"/>
                </a:endParaRPr>
              </a:p>
              <a:p>
                <a:pPr algn="ctr" eaLnBrk="0" hangingPunct="0"/>
                <a:endParaRPr lang="en-US" altLang="zh-CN" sz="2800" b="1" dirty="0">
                  <a:latin typeface="楷体" panose="02010609060101010101" pitchFamily="49" charset="-122"/>
                  <a:ea typeface="楷体" panose="02010609060101010101" pitchFamily="49" charset="-122"/>
                </a:endParaRPr>
              </a:p>
            </p:txBody>
          </p:sp>
          <p:sp>
            <p:nvSpPr>
              <p:cNvPr id="143370" name="AutoShape 10"/>
              <p:cNvSpPr/>
              <p:nvPr/>
            </p:nvSpPr>
            <p:spPr>
              <a:xfrm>
                <a:off x="5426" y="10118"/>
                <a:ext cx="333" cy="370"/>
              </a:xfrm>
              <a:prstGeom prst="rightArrow">
                <a:avLst>
                  <a:gd name="adj1" fmla="val 50000"/>
                  <a:gd name="adj2" fmla="val 36412"/>
                </a:avLst>
              </a:prstGeom>
              <a:solidFill>
                <a:srgbClr val="FF00FF"/>
              </a:soli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143371" name="AutoShape 11"/>
              <p:cNvSpPr/>
              <p:nvPr/>
            </p:nvSpPr>
            <p:spPr>
              <a:xfrm>
                <a:off x="3439" y="10095"/>
                <a:ext cx="324" cy="370"/>
              </a:xfrm>
              <a:prstGeom prst="rightArrow">
                <a:avLst>
                  <a:gd name="adj1" fmla="val 50000"/>
                  <a:gd name="adj2" fmla="val 36412"/>
                </a:avLst>
              </a:prstGeom>
              <a:solidFill>
                <a:srgbClr val="FF00FF"/>
              </a:soli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143372" name="AutoShape 12"/>
              <p:cNvSpPr/>
              <p:nvPr/>
            </p:nvSpPr>
            <p:spPr>
              <a:xfrm>
                <a:off x="7342" y="10093"/>
                <a:ext cx="356" cy="370"/>
              </a:xfrm>
              <a:prstGeom prst="rightArrow">
                <a:avLst>
                  <a:gd name="adj1" fmla="val 50000"/>
                  <a:gd name="adj2" fmla="val 36412"/>
                </a:avLst>
              </a:prstGeom>
              <a:solidFill>
                <a:srgbClr val="FF00FF"/>
              </a:solidFill>
              <a:ln w="952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143373" name="Text Box 13"/>
              <p:cNvSpPr txBox="1"/>
              <p:nvPr/>
            </p:nvSpPr>
            <p:spPr>
              <a:xfrm>
                <a:off x="7755" y="9240"/>
                <a:ext cx="2238" cy="2322"/>
              </a:xfrm>
              <a:prstGeom prst="rect">
                <a:avLst/>
              </a:prstGeom>
              <a:solidFill>
                <a:srgbClr val="CCFFCC"/>
              </a:solidFill>
              <a:ln w="9525" cap="flat" cmpd="sng">
                <a:solidFill>
                  <a:srgbClr val="000000"/>
                </a:solidFill>
                <a:prstDash val="solid"/>
                <a:miter/>
                <a:headEnd type="none" w="med" len="med"/>
                <a:tailEnd type="none" w="med" len="med"/>
              </a:ln>
            </p:spPr>
            <p:txBody>
              <a:bodyPr anchor="t" anchorCtr="0"/>
              <a:p>
                <a:pPr algn="ctr" eaLnBrk="0" hangingPunct="0">
                  <a:lnSpc>
                    <a:spcPct val="150000"/>
                  </a:lnSpc>
                </a:pPr>
                <a:r>
                  <a:rPr lang="zh-CN" altLang="en-US" sz="2800" b="1" dirty="0">
                    <a:latin typeface="楷体" panose="02010609060101010101" pitchFamily="49" charset="-122"/>
                    <a:ea typeface="楷体" panose="02010609060101010101" pitchFamily="49" charset="-122"/>
                  </a:rPr>
                  <a:t>财务报告</a:t>
                </a:r>
                <a:endParaRPr lang="zh-CN" altLang="en-US" sz="2800" b="1" dirty="0">
                  <a:latin typeface="楷体" panose="02010609060101010101" pitchFamily="49" charset="-122"/>
                  <a:ea typeface="楷体" panose="02010609060101010101" pitchFamily="49" charset="-122"/>
                </a:endParaRPr>
              </a:p>
              <a:p>
                <a:pPr algn="ctr" eaLnBrk="0" hangingPunct="0">
                  <a:lnSpc>
                    <a:spcPct val="150000"/>
                  </a:lnSpc>
                </a:pPr>
                <a:r>
                  <a:rPr lang="zh-CN" altLang="en-US" sz="2800" b="1" dirty="0">
                    <a:solidFill>
                      <a:srgbClr val="FF0000"/>
                    </a:solidFill>
                    <a:latin typeface="楷体" panose="02010609060101010101" pitchFamily="49" charset="-122"/>
                    <a:ea typeface="楷体" panose="02010609060101010101" pitchFamily="49" charset="-122"/>
                  </a:rPr>
                  <a:t>（财务状况、经营成果等）</a:t>
                </a:r>
                <a:endParaRPr lang="zh-CN" altLang="en-US" sz="2800" b="1" dirty="0">
                  <a:solidFill>
                    <a:srgbClr val="FF0000"/>
                  </a:solidFill>
                  <a:latin typeface="楷体" panose="02010609060101010101" pitchFamily="49" charset="-122"/>
                  <a:ea typeface="楷体" panose="02010609060101010101" pitchFamily="49" charset="-122"/>
                </a:endParaRPr>
              </a:p>
            </p:txBody>
          </p:sp>
        </p:grpSp>
        <p:sp>
          <p:nvSpPr>
            <p:cNvPr id="143374" name="Text Box 14"/>
            <p:cNvSpPr txBox="1"/>
            <p:nvPr/>
          </p:nvSpPr>
          <p:spPr>
            <a:xfrm>
              <a:off x="814" y="2028"/>
              <a:ext cx="803" cy="359"/>
            </a:xfrm>
            <a:prstGeom prst="rect">
              <a:avLst/>
            </a:prstGeom>
            <a:noFill/>
            <a:ln w="9525">
              <a:noFill/>
            </a:ln>
          </p:spPr>
          <p:txBody>
            <a:bodyPr wrap="none" anchor="t" anchorCtr="0">
              <a:spAutoFit/>
            </a:bodyPr>
            <a:p>
              <a:pPr algn="ctr" eaLnBrk="0" hangingPunct="0">
                <a:spcBef>
                  <a:spcPts val="775"/>
                </a:spcBef>
                <a:spcAft>
                  <a:spcPts val="775"/>
                </a:spcAft>
              </a:pPr>
              <a:r>
                <a:rPr lang="zh-CN" altLang="en-US" sz="2800" b="1" i="1" dirty="0">
                  <a:latin typeface="Times New Roman" panose="02020603050405020304" pitchFamily="18" charset="0"/>
                  <a:ea typeface="宋体" panose="02010600030101010101" pitchFamily="2" charset="-122"/>
                </a:rPr>
                <a:t>经济业务</a:t>
              </a:r>
              <a:endParaRPr lang="zh-CN" altLang="en-US" sz="2800" b="1" i="1" dirty="0">
                <a:latin typeface="Times New Roman" panose="02020603050405020304" pitchFamily="18" charset="0"/>
                <a:ea typeface="宋体" panose="02010600030101010101" pitchFamily="2" charset="-122"/>
              </a:endParaRPr>
            </a:p>
          </p:txBody>
        </p:sp>
        <p:sp>
          <p:nvSpPr>
            <p:cNvPr id="143375" name="Text Box 15"/>
            <p:cNvSpPr txBox="1"/>
            <p:nvPr/>
          </p:nvSpPr>
          <p:spPr>
            <a:xfrm>
              <a:off x="1843" y="1980"/>
              <a:ext cx="803" cy="359"/>
            </a:xfrm>
            <a:prstGeom prst="rect">
              <a:avLst/>
            </a:prstGeom>
            <a:noFill/>
            <a:ln w="9525">
              <a:noFill/>
            </a:ln>
          </p:spPr>
          <p:txBody>
            <a:bodyPr wrap="none" anchor="t" anchorCtr="0">
              <a:spAutoFit/>
            </a:bodyPr>
            <a:p>
              <a:pPr algn="ctr" eaLnBrk="0" hangingPunct="0">
                <a:spcBef>
                  <a:spcPts val="775"/>
                </a:spcBef>
                <a:spcAft>
                  <a:spcPts val="775"/>
                </a:spcAft>
              </a:pPr>
              <a:r>
                <a:rPr lang="zh-CN" altLang="en-US" sz="2800" b="1" dirty="0">
                  <a:latin typeface="楷体" panose="02010609060101010101" pitchFamily="49" charset="-122"/>
                  <a:ea typeface="楷体" panose="02010609060101010101" pitchFamily="49" charset="-122"/>
                </a:rPr>
                <a:t>会计凭证</a:t>
              </a:r>
              <a:endParaRPr lang="zh-CN" altLang="en-US" sz="2800" b="1" dirty="0">
                <a:latin typeface="楷体" panose="02010609060101010101" pitchFamily="49" charset="-122"/>
                <a:ea typeface="楷体" panose="02010609060101010101" pitchFamily="49" charset="-122"/>
              </a:endParaRPr>
            </a:p>
          </p:txBody>
        </p:sp>
      </p:gr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4690" name="Rectangle 2"/>
          <p:cNvSpPr/>
          <p:nvPr/>
        </p:nvSpPr>
        <p:spPr>
          <a:xfrm>
            <a:off x="2116138" y="1844675"/>
            <a:ext cx="7940675" cy="2808288"/>
          </a:xfrm>
          <a:prstGeom prst="rect">
            <a:avLst/>
          </a:prstGeom>
          <a:solidFill>
            <a:srgbClr val="FFFFCC"/>
          </a:solidFill>
          <a:ln w="9525">
            <a:noFill/>
          </a:ln>
        </p:spPr>
        <p:txBody>
          <a:bodyPr wrap="none" anchor="ctr" anchorCtr="0"/>
          <a:p>
            <a:endParaRPr lang="zh-CN" altLang="en-US" dirty="0">
              <a:latin typeface="Arial" panose="020B0604020202020204" pitchFamily="34" charset="0"/>
              <a:ea typeface="宋体" panose="02010600030101010101" pitchFamily="2" charset="-122"/>
            </a:endParaRPr>
          </a:p>
        </p:txBody>
      </p:sp>
      <p:sp>
        <p:nvSpPr>
          <p:cNvPr id="144386" name="Rectangle 3"/>
          <p:cNvSpPr/>
          <p:nvPr>
            <p:ph idx="1"/>
          </p:nvPr>
        </p:nvSpPr>
        <p:spPr>
          <a:xfrm>
            <a:off x="767715" y="1198880"/>
            <a:ext cx="8001000" cy="503238"/>
          </a:xfrm>
        </p:spPr>
        <p:txBody>
          <a:bodyPr vert="horz" wrap="square" lIns="91440" tIns="45720" rIns="91440" bIns="45720" anchor="t" anchorCtr="0"/>
          <a:p>
            <a:pPr eaLnBrk="1" hangingPunct="1"/>
            <a:r>
              <a:rPr lang="zh-CN" altLang="en-US" sz="2800" dirty="0">
                <a:solidFill>
                  <a:srgbClr val="FF0000"/>
                </a:solidFill>
                <a:latin typeface="黑体" panose="02010609060101010101" pitchFamily="49" charset="-122"/>
              </a:rPr>
              <a:t>会计核算方法</a:t>
            </a:r>
            <a:r>
              <a:rPr lang="en-US" altLang="zh-CN" sz="2800" dirty="0">
                <a:solidFill>
                  <a:srgbClr val="FF0000"/>
                </a:solidFill>
                <a:latin typeface="黑体" panose="02010609060101010101" pitchFamily="49" charset="-122"/>
              </a:rPr>
              <a:t>——</a:t>
            </a:r>
            <a:r>
              <a:rPr lang="zh-CN" altLang="en-US" sz="2800" dirty="0">
                <a:solidFill>
                  <a:srgbClr val="FF0000"/>
                </a:solidFill>
                <a:latin typeface="黑体" panose="02010609060101010101" pitchFamily="49" charset="-122"/>
              </a:rPr>
              <a:t>应用程序</a:t>
            </a:r>
            <a:endParaRPr lang="zh-CN" altLang="en-US" sz="2800" dirty="0">
              <a:solidFill>
                <a:srgbClr val="FF0000"/>
              </a:solidFill>
              <a:latin typeface="黑体" panose="02010609060101010101" pitchFamily="49" charset="-122"/>
            </a:endParaRPr>
          </a:p>
        </p:txBody>
      </p:sp>
      <p:sp>
        <p:nvSpPr>
          <p:cNvPr id="144387" name="Rectangle 4"/>
          <p:cNvSpPr/>
          <p:nvPr>
            <p:ph type="title"/>
          </p:nvPr>
        </p:nvSpPr>
        <p:spPr/>
        <p:txBody>
          <a:bodyPr vert="horz" wrap="square" lIns="91440" tIns="45720" rIns="91440" bIns="45720" anchor="ctr" anchorCtr="0"/>
          <a:p>
            <a:pPr algn="ctr" eaLnBrk="1" hangingPunct="1"/>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第五节</a:t>
            </a:r>
            <a:r>
              <a:rPr lang="en-US" altLang="zh-CN" sz="3200" kern="1200" dirty="0">
                <a:solidFill>
                  <a:srgbClr val="FF0000"/>
                </a:solidFill>
                <a:latin typeface="Verdana" panose="020B0604030504040204" pitchFamily="34" charset="0"/>
                <a:ea typeface="黑体" panose="02010609060101010101" pitchFamily="49" charset="-122"/>
                <a:cs typeface="+mn-cs"/>
                <a:sym typeface="+mn-ea"/>
              </a:rPr>
              <a:t>  </a:t>
            </a:r>
            <a:r>
              <a:rPr lang="zh-CN" altLang="en-US" sz="3200" kern="1200" dirty="0">
                <a:solidFill>
                  <a:srgbClr val="FF0000"/>
                </a:solidFill>
                <a:latin typeface="Verdana" panose="020B0604030504040204" pitchFamily="34" charset="0"/>
                <a:ea typeface="黑体" panose="02010609060101010101" pitchFamily="49" charset="-122"/>
                <a:cs typeface="+mn-cs"/>
                <a:sym typeface="+mn-ea"/>
              </a:rPr>
              <a:t>会计核算的基本程序与方法</a:t>
            </a:r>
            <a:endParaRPr lang="zh-CN" altLang="en-US" sz="3200" dirty="0">
              <a:solidFill>
                <a:srgbClr val="FF0000"/>
              </a:solidFill>
            </a:endParaRPr>
          </a:p>
        </p:txBody>
      </p:sp>
      <p:sp>
        <p:nvSpPr>
          <p:cNvPr id="615429" name="Rectangle 5"/>
          <p:cNvSpPr/>
          <p:nvPr/>
        </p:nvSpPr>
        <p:spPr>
          <a:xfrm>
            <a:off x="5524500" y="4140200"/>
            <a:ext cx="1295400" cy="431800"/>
          </a:xfrm>
          <a:prstGeom prst="rect">
            <a:avLst/>
          </a:prstGeom>
          <a:solidFill>
            <a:srgbClr val="FFCCCC"/>
          </a:solidFill>
          <a:ln w="25400" cap="flat" cmpd="sng">
            <a:solidFill>
              <a:srgbClr val="00FF00"/>
            </a:solidFill>
            <a:prstDash val="solid"/>
            <a:miter/>
            <a:headEnd type="none" w="med" len="med"/>
            <a:tailEnd type="none" w="med" len="med"/>
          </a:ln>
        </p:spPr>
        <p:txBody>
          <a:bodyPr wrap="none" anchor="ctr" anchorCtr="0"/>
          <a:p>
            <a:pPr algn="ctr"/>
            <a:r>
              <a:rPr lang="zh-CN" altLang="en-US" b="1" dirty="0">
                <a:solidFill>
                  <a:srgbClr val="000066"/>
                </a:solidFill>
                <a:latin typeface="Arial" panose="020B0604020202020204" pitchFamily="34" charset="0"/>
                <a:ea typeface="宋体" panose="02010600030101010101" pitchFamily="2" charset="-122"/>
              </a:rPr>
              <a:t>记账凭证</a:t>
            </a:r>
            <a:endParaRPr lang="zh-CN" altLang="en-US" b="1" dirty="0">
              <a:solidFill>
                <a:srgbClr val="000066"/>
              </a:solidFill>
              <a:latin typeface="Arial" panose="020B0604020202020204" pitchFamily="34" charset="0"/>
              <a:ea typeface="宋体" panose="02010600030101010101" pitchFamily="2" charset="-122"/>
            </a:endParaRPr>
          </a:p>
        </p:txBody>
      </p:sp>
      <p:sp>
        <p:nvSpPr>
          <p:cNvPr id="615430" name="AutoShape 6"/>
          <p:cNvSpPr/>
          <p:nvPr/>
        </p:nvSpPr>
        <p:spPr>
          <a:xfrm>
            <a:off x="2711450" y="2281238"/>
            <a:ext cx="720725" cy="790575"/>
          </a:xfrm>
          <a:prstGeom prst="flowChartAlternateProcess">
            <a:avLst/>
          </a:prstGeom>
          <a:solidFill>
            <a:srgbClr val="FFFF00"/>
          </a:solidFill>
          <a:ln w="9525" cap="flat" cmpd="sng">
            <a:solidFill>
              <a:schemeClr val="tx1"/>
            </a:solidFill>
            <a:prstDash val="solid"/>
            <a:miter/>
            <a:headEnd type="none" w="med" len="med"/>
            <a:tailEnd type="none" w="med" len="med"/>
          </a:ln>
        </p:spPr>
        <p:txBody>
          <a:bodyPr wrap="none" anchor="ctr" anchorCtr="0"/>
          <a:p>
            <a:pPr algn="ctr"/>
            <a:r>
              <a:rPr lang="zh-CN" altLang="en-US" b="1" dirty="0">
                <a:latin typeface="Arial" panose="020B0604020202020204" pitchFamily="34" charset="0"/>
                <a:ea typeface="宋体" panose="02010600030101010101" pitchFamily="2" charset="-122"/>
              </a:rPr>
              <a:t>经济</a:t>
            </a:r>
            <a:endParaRPr lang="zh-CN" altLang="en-US" b="1" dirty="0">
              <a:latin typeface="Arial" panose="020B0604020202020204" pitchFamily="34" charset="0"/>
              <a:ea typeface="宋体" panose="02010600030101010101" pitchFamily="2" charset="-122"/>
            </a:endParaRPr>
          </a:p>
          <a:p>
            <a:pPr algn="ctr"/>
            <a:r>
              <a:rPr lang="zh-CN" altLang="en-US" b="1" dirty="0">
                <a:latin typeface="Arial" panose="020B0604020202020204" pitchFamily="34" charset="0"/>
                <a:ea typeface="宋体" panose="02010600030101010101" pitchFamily="2" charset="-122"/>
              </a:rPr>
              <a:t>业务</a:t>
            </a:r>
            <a:endParaRPr lang="zh-CN" altLang="en-US" b="1" dirty="0">
              <a:latin typeface="Arial" panose="020B0604020202020204" pitchFamily="34" charset="0"/>
              <a:ea typeface="宋体" panose="02010600030101010101" pitchFamily="2" charset="-122"/>
            </a:endParaRPr>
          </a:p>
        </p:txBody>
      </p:sp>
      <p:sp>
        <p:nvSpPr>
          <p:cNvPr id="615431" name="Line 7"/>
          <p:cNvSpPr/>
          <p:nvPr/>
        </p:nvSpPr>
        <p:spPr>
          <a:xfrm>
            <a:off x="3432175" y="2636838"/>
            <a:ext cx="720725" cy="0"/>
          </a:xfrm>
          <a:prstGeom prst="line">
            <a:avLst/>
          </a:prstGeom>
          <a:ln w="38100" cap="flat" cmpd="sng">
            <a:solidFill>
              <a:schemeClr val="accent2"/>
            </a:solidFill>
            <a:prstDash val="solid"/>
            <a:round/>
            <a:headEnd type="none" w="med" len="med"/>
            <a:tailEnd type="triangle" w="lg" len="lg"/>
          </a:ln>
        </p:spPr>
      </p:sp>
      <p:sp>
        <p:nvSpPr>
          <p:cNvPr id="615432" name="Text Box 8"/>
          <p:cNvSpPr txBox="1"/>
          <p:nvPr/>
        </p:nvSpPr>
        <p:spPr>
          <a:xfrm>
            <a:off x="3432175" y="2346643"/>
            <a:ext cx="576263" cy="245745"/>
          </a:xfrm>
          <a:prstGeom prst="rect">
            <a:avLst/>
          </a:prstGeom>
          <a:noFill/>
          <a:ln w="9525">
            <a:noFill/>
          </a:ln>
        </p:spPr>
        <p:txBody>
          <a:bodyPr lIns="0" tIns="0" rIns="0" bIns="0" anchor="b" anchorCtr="1">
            <a:spAutoFit/>
          </a:bodyPr>
          <a:p>
            <a:pPr>
              <a:spcBef>
                <a:spcPct val="50000"/>
              </a:spcBef>
            </a:pPr>
            <a:r>
              <a:rPr lang="zh-CN" altLang="en-US" sz="1600" b="1" dirty="0">
                <a:solidFill>
                  <a:srgbClr val="800000"/>
                </a:solidFill>
                <a:latin typeface="Arial" panose="020B0604020202020204" pitchFamily="34" charset="0"/>
                <a:ea typeface="宋体" panose="02010600030101010101" pitchFamily="2" charset="-122"/>
              </a:rPr>
              <a:t>取得</a:t>
            </a:r>
            <a:endParaRPr lang="zh-CN" altLang="en-US" sz="1600" b="1" dirty="0">
              <a:solidFill>
                <a:srgbClr val="800000"/>
              </a:solidFill>
              <a:latin typeface="Arial" panose="020B0604020202020204" pitchFamily="34" charset="0"/>
              <a:ea typeface="宋体" panose="02010600030101010101" pitchFamily="2" charset="-122"/>
            </a:endParaRPr>
          </a:p>
        </p:txBody>
      </p:sp>
      <p:sp>
        <p:nvSpPr>
          <p:cNvPr id="615433" name="Text Box 9"/>
          <p:cNvSpPr txBox="1"/>
          <p:nvPr/>
        </p:nvSpPr>
        <p:spPr>
          <a:xfrm>
            <a:off x="3432175" y="2707640"/>
            <a:ext cx="576263" cy="245745"/>
          </a:xfrm>
          <a:prstGeom prst="rect">
            <a:avLst/>
          </a:prstGeom>
          <a:noFill/>
          <a:ln w="9525">
            <a:noFill/>
          </a:ln>
        </p:spPr>
        <p:txBody>
          <a:bodyPr lIns="0" tIns="0" rIns="0" bIns="0" anchor="ctr" anchorCtr="1">
            <a:spAutoFit/>
          </a:bodyPr>
          <a:p>
            <a:pPr>
              <a:spcBef>
                <a:spcPct val="50000"/>
              </a:spcBef>
            </a:pPr>
            <a:r>
              <a:rPr lang="zh-CN" altLang="en-US" sz="1600" b="1" dirty="0">
                <a:solidFill>
                  <a:srgbClr val="800000"/>
                </a:solidFill>
                <a:latin typeface="Arial" panose="020B0604020202020204" pitchFamily="34" charset="0"/>
                <a:ea typeface="宋体" panose="02010600030101010101" pitchFamily="2" charset="-122"/>
              </a:rPr>
              <a:t>填制</a:t>
            </a:r>
            <a:endParaRPr lang="zh-CN" altLang="en-US" sz="1600" b="1" dirty="0">
              <a:solidFill>
                <a:srgbClr val="800000"/>
              </a:solidFill>
              <a:latin typeface="Arial" panose="020B0604020202020204" pitchFamily="34" charset="0"/>
              <a:ea typeface="宋体" panose="02010600030101010101" pitchFamily="2" charset="-122"/>
            </a:endParaRPr>
          </a:p>
        </p:txBody>
      </p:sp>
      <p:sp>
        <p:nvSpPr>
          <p:cNvPr id="615434" name="Rectangle 10"/>
          <p:cNvSpPr/>
          <p:nvPr/>
        </p:nvSpPr>
        <p:spPr>
          <a:xfrm>
            <a:off x="4152900" y="2420938"/>
            <a:ext cx="1295400" cy="431800"/>
          </a:xfrm>
          <a:prstGeom prst="rect">
            <a:avLst/>
          </a:prstGeom>
          <a:solidFill>
            <a:srgbClr val="FFCCCC"/>
          </a:solidFill>
          <a:ln w="25400" cap="flat" cmpd="sng">
            <a:solidFill>
              <a:srgbClr val="00FF00"/>
            </a:solidFill>
            <a:prstDash val="solid"/>
            <a:miter/>
            <a:headEnd type="none" w="med" len="med"/>
            <a:tailEnd type="none" w="med" len="med"/>
          </a:ln>
        </p:spPr>
        <p:txBody>
          <a:bodyPr wrap="none" anchor="ctr" anchorCtr="0"/>
          <a:p>
            <a:pPr algn="ctr"/>
            <a:r>
              <a:rPr lang="zh-CN" altLang="en-US" b="1" dirty="0">
                <a:solidFill>
                  <a:srgbClr val="000066"/>
                </a:solidFill>
                <a:latin typeface="Arial" panose="020B0604020202020204" pitchFamily="34" charset="0"/>
                <a:ea typeface="宋体" panose="02010600030101010101" pitchFamily="2" charset="-122"/>
              </a:rPr>
              <a:t>原始凭证</a:t>
            </a:r>
            <a:endParaRPr lang="zh-CN" altLang="en-US" b="1" dirty="0">
              <a:solidFill>
                <a:srgbClr val="000066"/>
              </a:solidFill>
              <a:latin typeface="Arial" panose="020B0604020202020204" pitchFamily="34" charset="0"/>
              <a:ea typeface="宋体" panose="02010600030101010101" pitchFamily="2" charset="-122"/>
            </a:endParaRPr>
          </a:p>
        </p:txBody>
      </p:sp>
      <p:sp>
        <p:nvSpPr>
          <p:cNvPr id="615435" name="Line 11"/>
          <p:cNvSpPr/>
          <p:nvPr/>
        </p:nvSpPr>
        <p:spPr>
          <a:xfrm>
            <a:off x="5448300" y="2636838"/>
            <a:ext cx="792163" cy="0"/>
          </a:xfrm>
          <a:prstGeom prst="line">
            <a:avLst/>
          </a:prstGeom>
          <a:ln w="38100" cap="flat" cmpd="sng">
            <a:solidFill>
              <a:schemeClr val="accent2"/>
            </a:solidFill>
            <a:prstDash val="solid"/>
            <a:round/>
            <a:headEnd type="none" w="med" len="med"/>
            <a:tailEnd type="triangle" w="lg" len="lg"/>
          </a:ln>
        </p:spPr>
      </p:sp>
      <p:sp>
        <p:nvSpPr>
          <p:cNvPr id="615436" name="Text Box 12"/>
          <p:cNvSpPr txBox="1"/>
          <p:nvPr/>
        </p:nvSpPr>
        <p:spPr>
          <a:xfrm>
            <a:off x="5519738" y="2346643"/>
            <a:ext cx="576262" cy="245745"/>
          </a:xfrm>
          <a:prstGeom prst="rect">
            <a:avLst/>
          </a:prstGeom>
          <a:noFill/>
          <a:ln w="9525">
            <a:noFill/>
          </a:ln>
        </p:spPr>
        <p:txBody>
          <a:bodyPr lIns="0" tIns="0" rIns="0" bIns="0" anchor="b" anchorCtr="1">
            <a:spAutoFit/>
          </a:bodyPr>
          <a:p>
            <a:pPr>
              <a:spcBef>
                <a:spcPct val="50000"/>
              </a:spcBef>
            </a:pPr>
            <a:r>
              <a:rPr lang="zh-CN" altLang="en-US" sz="1600" b="1" dirty="0">
                <a:solidFill>
                  <a:srgbClr val="800000"/>
                </a:solidFill>
                <a:latin typeface="Arial" panose="020B0604020202020204" pitchFamily="34" charset="0"/>
                <a:ea typeface="宋体" panose="02010600030101010101" pitchFamily="2" charset="-122"/>
              </a:rPr>
              <a:t>登记</a:t>
            </a:r>
            <a:endParaRPr lang="zh-CN" altLang="en-US" sz="1600" b="1" dirty="0">
              <a:solidFill>
                <a:srgbClr val="800000"/>
              </a:solidFill>
              <a:latin typeface="Arial" panose="020B0604020202020204" pitchFamily="34" charset="0"/>
              <a:ea typeface="宋体" panose="02010600030101010101" pitchFamily="2" charset="-122"/>
            </a:endParaRPr>
          </a:p>
        </p:txBody>
      </p:sp>
      <p:sp>
        <p:nvSpPr>
          <p:cNvPr id="615437" name="Rectangle 13"/>
          <p:cNvSpPr/>
          <p:nvPr/>
        </p:nvSpPr>
        <p:spPr>
          <a:xfrm>
            <a:off x="6240463" y="2420938"/>
            <a:ext cx="1295400" cy="431800"/>
          </a:xfrm>
          <a:prstGeom prst="rect">
            <a:avLst/>
          </a:prstGeom>
          <a:solidFill>
            <a:srgbClr val="FFCCCC"/>
          </a:solidFill>
          <a:ln w="25400" cap="flat" cmpd="sng">
            <a:solidFill>
              <a:srgbClr val="00FF00"/>
            </a:solidFill>
            <a:prstDash val="solid"/>
            <a:miter/>
            <a:headEnd type="none" w="med" len="med"/>
            <a:tailEnd type="none" w="med" len="med"/>
          </a:ln>
        </p:spPr>
        <p:txBody>
          <a:bodyPr wrap="none" anchor="ctr" anchorCtr="0"/>
          <a:p>
            <a:pPr algn="ctr"/>
            <a:r>
              <a:rPr lang="zh-CN" altLang="en-US" b="1" dirty="0">
                <a:solidFill>
                  <a:srgbClr val="000066"/>
                </a:solidFill>
                <a:latin typeface="Arial" panose="020B0604020202020204" pitchFamily="34" charset="0"/>
                <a:ea typeface="宋体" panose="02010600030101010101" pitchFamily="2" charset="-122"/>
              </a:rPr>
              <a:t>登记账簿</a:t>
            </a:r>
            <a:endParaRPr lang="zh-CN" altLang="en-US" b="1" dirty="0">
              <a:solidFill>
                <a:srgbClr val="000066"/>
              </a:solidFill>
              <a:latin typeface="Arial" panose="020B0604020202020204" pitchFamily="34" charset="0"/>
              <a:ea typeface="宋体" panose="02010600030101010101" pitchFamily="2" charset="-122"/>
            </a:endParaRPr>
          </a:p>
        </p:txBody>
      </p:sp>
      <p:sp>
        <p:nvSpPr>
          <p:cNvPr id="615438" name="Rectangle 14"/>
          <p:cNvSpPr/>
          <p:nvPr/>
        </p:nvSpPr>
        <p:spPr>
          <a:xfrm>
            <a:off x="4167188" y="3140075"/>
            <a:ext cx="1285875" cy="431800"/>
          </a:xfrm>
          <a:prstGeom prst="rect">
            <a:avLst/>
          </a:prstGeom>
          <a:solidFill>
            <a:srgbClr val="FFCCCC"/>
          </a:solidFill>
          <a:ln w="25400" cap="flat" cmpd="sng">
            <a:solidFill>
              <a:srgbClr val="00FF00"/>
            </a:solidFill>
            <a:prstDash val="solid"/>
            <a:miter/>
            <a:headEnd type="none" w="med" len="med"/>
            <a:tailEnd type="none" w="med" len="med"/>
          </a:ln>
        </p:spPr>
        <p:txBody>
          <a:bodyPr wrap="none" anchor="ctr" anchorCtr="0"/>
          <a:p>
            <a:pPr algn="ctr"/>
            <a:r>
              <a:rPr lang="zh-CN" altLang="en-US" b="1" dirty="0">
                <a:solidFill>
                  <a:srgbClr val="000066"/>
                </a:solidFill>
                <a:latin typeface="Arial" panose="020B0604020202020204" pitchFamily="34" charset="0"/>
                <a:ea typeface="宋体" panose="02010600030101010101" pitchFamily="2" charset="-122"/>
              </a:rPr>
              <a:t>设置账户</a:t>
            </a:r>
            <a:endParaRPr lang="zh-CN" altLang="en-US" b="1" dirty="0">
              <a:solidFill>
                <a:srgbClr val="000066"/>
              </a:solidFill>
              <a:latin typeface="Arial" panose="020B0604020202020204" pitchFamily="34" charset="0"/>
              <a:ea typeface="宋体" panose="02010600030101010101" pitchFamily="2" charset="-122"/>
            </a:endParaRPr>
          </a:p>
        </p:txBody>
      </p:sp>
      <p:sp>
        <p:nvSpPr>
          <p:cNvPr id="615439" name="Rectangle 15"/>
          <p:cNvSpPr/>
          <p:nvPr/>
        </p:nvSpPr>
        <p:spPr>
          <a:xfrm>
            <a:off x="4157663" y="3783013"/>
            <a:ext cx="1295400" cy="431800"/>
          </a:xfrm>
          <a:prstGeom prst="rect">
            <a:avLst/>
          </a:prstGeom>
          <a:solidFill>
            <a:srgbClr val="FFCCCC"/>
          </a:solidFill>
          <a:ln w="25400" cap="flat" cmpd="sng">
            <a:solidFill>
              <a:srgbClr val="00FF00"/>
            </a:solidFill>
            <a:prstDash val="solid"/>
            <a:miter/>
            <a:headEnd type="none" w="med" len="med"/>
            <a:tailEnd type="none" w="med" len="med"/>
          </a:ln>
        </p:spPr>
        <p:txBody>
          <a:bodyPr wrap="none" anchor="ctr" anchorCtr="0"/>
          <a:p>
            <a:pPr algn="ctr"/>
            <a:r>
              <a:rPr lang="zh-CN" altLang="en-US" b="1" dirty="0">
                <a:solidFill>
                  <a:srgbClr val="000066"/>
                </a:solidFill>
                <a:latin typeface="Arial" panose="020B0604020202020204" pitchFamily="34" charset="0"/>
                <a:ea typeface="宋体" panose="02010600030101010101" pitchFamily="2" charset="-122"/>
              </a:rPr>
              <a:t>复式记账</a:t>
            </a:r>
            <a:endParaRPr lang="zh-CN" altLang="en-US" b="1" dirty="0">
              <a:solidFill>
                <a:srgbClr val="000066"/>
              </a:solidFill>
              <a:latin typeface="Arial" panose="020B0604020202020204" pitchFamily="34" charset="0"/>
              <a:ea typeface="宋体" panose="02010600030101010101" pitchFamily="2" charset="-122"/>
            </a:endParaRPr>
          </a:p>
        </p:txBody>
      </p:sp>
      <p:sp>
        <p:nvSpPr>
          <p:cNvPr id="615440" name="Line 16"/>
          <p:cNvSpPr/>
          <p:nvPr/>
        </p:nvSpPr>
        <p:spPr>
          <a:xfrm>
            <a:off x="7535863" y="2635250"/>
            <a:ext cx="792162" cy="0"/>
          </a:xfrm>
          <a:prstGeom prst="line">
            <a:avLst/>
          </a:prstGeom>
          <a:ln w="38100" cap="flat" cmpd="sng">
            <a:solidFill>
              <a:schemeClr val="accent2"/>
            </a:solidFill>
            <a:prstDash val="solid"/>
            <a:round/>
            <a:headEnd type="none" w="med" len="med"/>
            <a:tailEnd type="triangle" w="lg" len="lg"/>
          </a:ln>
        </p:spPr>
      </p:sp>
      <p:sp>
        <p:nvSpPr>
          <p:cNvPr id="615441" name="Rectangle 17"/>
          <p:cNvSpPr/>
          <p:nvPr/>
        </p:nvSpPr>
        <p:spPr>
          <a:xfrm>
            <a:off x="8328025" y="2419350"/>
            <a:ext cx="1295400" cy="431800"/>
          </a:xfrm>
          <a:prstGeom prst="rect">
            <a:avLst/>
          </a:prstGeom>
          <a:solidFill>
            <a:srgbClr val="FFCCCC"/>
          </a:solidFill>
          <a:ln w="25400" cap="flat" cmpd="sng">
            <a:solidFill>
              <a:srgbClr val="00FF00"/>
            </a:solidFill>
            <a:prstDash val="solid"/>
            <a:miter/>
            <a:headEnd type="none" w="med" len="med"/>
            <a:tailEnd type="none" w="med" len="med"/>
          </a:ln>
        </p:spPr>
        <p:txBody>
          <a:bodyPr wrap="none" anchor="ctr" anchorCtr="0"/>
          <a:p>
            <a:pPr algn="ctr"/>
            <a:r>
              <a:rPr lang="zh-CN" altLang="en-US" b="1" dirty="0">
                <a:solidFill>
                  <a:srgbClr val="000066"/>
                </a:solidFill>
                <a:latin typeface="Arial" panose="020B0604020202020204" pitchFamily="34" charset="0"/>
                <a:ea typeface="宋体" panose="02010600030101010101" pitchFamily="2" charset="-122"/>
              </a:rPr>
              <a:t>财务报告</a:t>
            </a:r>
            <a:endParaRPr lang="zh-CN" altLang="en-US" b="1" dirty="0">
              <a:solidFill>
                <a:srgbClr val="000066"/>
              </a:solidFill>
              <a:latin typeface="Arial" panose="020B0604020202020204" pitchFamily="34" charset="0"/>
              <a:ea typeface="宋体" panose="02010600030101010101" pitchFamily="2" charset="-122"/>
            </a:endParaRPr>
          </a:p>
        </p:txBody>
      </p:sp>
      <p:sp>
        <p:nvSpPr>
          <p:cNvPr id="615442" name="Rectangle 18"/>
          <p:cNvSpPr/>
          <p:nvPr/>
        </p:nvSpPr>
        <p:spPr>
          <a:xfrm>
            <a:off x="7246938" y="3427413"/>
            <a:ext cx="1295400" cy="431800"/>
          </a:xfrm>
          <a:prstGeom prst="rect">
            <a:avLst/>
          </a:prstGeom>
          <a:solidFill>
            <a:srgbClr val="FFCCCC"/>
          </a:solidFill>
          <a:ln w="25400" cap="flat" cmpd="sng">
            <a:solidFill>
              <a:srgbClr val="00FF00"/>
            </a:solidFill>
            <a:prstDash val="solid"/>
            <a:miter/>
            <a:headEnd type="none" w="med" len="med"/>
            <a:tailEnd type="none" w="med" len="med"/>
          </a:ln>
        </p:spPr>
        <p:txBody>
          <a:bodyPr wrap="none" anchor="ctr" anchorCtr="0"/>
          <a:p>
            <a:pPr algn="ctr"/>
            <a:r>
              <a:rPr lang="zh-CN" altLang="en-US" b="1" dirty="0">
                <a:solidFill>
                  <a:srgbClr val="000066"/>
                </a:solidFill>
                <a:latin typeface="Arial" panose="020B0604020202020204" pitchFamily="34" charset="0"/>
                <a:ea typeface="宋体" panose="02010600030101010101" pitchFamily="2" charset="-122"/>
              </a:rPr>
              <a:t>财产清查</a:t>
            </a:r>
            <a:endParaRPr lang="zh-CN" altLang="en-US" b="1" dirty="0">
              <a:solidFill>
                <a:srgbClr val="000066"/>
              </a:solidFill>
              <a:latin typeface="Arial" panose="020B0604020202020204" pitchFamily="34" charset="0"/>
              <a:ea typeface="宋体" panose="02010600030101010101" pitchFamily="2" charset="-122"/>
            </a:endParaRPr>
          </a:p>
        </p:txBody>
      </p:sp>
      <p:sp>
        <p:nvSpPr>
          <p:cNvPr id="615443" name="Rectangle 19"/>
          <p:cNvSpPr/>
          <p:nvPr/>
        </p:nvSpPr>
        <p:spPr>
          <a:xfrm>
            <a:off x="6888163" y="4140200"/>
            <a:ext cx="1295400" cy="431800"/>
          </a:xfrm>
          <a:prstGeom prst="rect">
            <a:avLst/>
          </a:prstGeom>
          <a:solidFill>
            <a:srgbClr val="FFCCCC"/>
          </a:solidFill>
          <a:ln w="25400" cap="flat" cmpd="sng">
            <a:solidFill>
              <a:srgbClr val="00FF00"/>
            </a:solidFill>
            <a:prstDash val="solid"/>
            <a:miter/>
            <a:headEnd type="none" w="med" len="med"/>
            <a:tailEnd type="none" w="med" len="med"/>
          </a:ln>
        </p:spPr>
        <p:txBody>
          <a:bodyPr wrap="none" anchor="ctr" anchorCtr="0"/>
          <a:p>
            <a:pPr algn="ctr"/>
            <a:r>
              <a:rPr lang="zh-CN" altLang="en-US" b="1" dirty="0">
                <a:solidFill>
                  <a:srgbClr val="000066"/>
                </a:solidFill>
                <a:latin typeface="Arial" panose="020B0604020202020204" pitchFamily="34" charset="0"/>
                <a:ea typeface="宋体" panose="02010600030101010101" pitchFamily="2" charset="-122"/>
              </a:rPr>
              <a:t>成本计算</a:t>
            </a:r>
            <a:endParaRPr lang="zh-CN" altLang="en-US" b="1" dirty="0">
              <a:solidFill>
                <a:srgbClr val="000066"/>
              </a:solidFill>
              <a:latin typeface="Arial" panose="020B0604020202020204" pitchFamily="34" charset="0"/>
              <a:ea typeface="宋体" panose="02010600030101010101" pitchFamily="2" charset="-122"/>
            </a:endParaRPr>
          </a:p>
        </p:txBody>
      </p:sp>
      <p:sp>
        <p:nvSpPr>
          <p:cNvPr id="615444" name="Text Box 20"/>
          <p:cNvSpPr txBox="1"/>
          <p:nvPr/>
        </p:nvSpPr>
        <p:spPr>
          <a:xfrm>
            <a:off x="7607300" y="2346643"/>
            <a:ext cx="576263" cy="245745"/>
          </a:xfrm>
          <a:prstGeom prst="rect">
            <a:avLst/>
          </a:prstGeom>
          <a:noFill/>
          <a:ln w="9525">
            <a:noFill/>
          </a:ln>
        </p:spPr>
        <p:txBody>
          <a:bodyPr lIns="0" tIns="0" rIns="0" bIns="0" anchor="b" anchorCtr="1">
            <a:spAutoFit/>
          </a:bodyPr>
          <a:p>
            <a:pPr>
              <a:spcBef>
                <a:spcPct val="50000"/>
              </a:spcBef>
            </a:pPr>
            <a:r>
              <a:rPr lang="zh-CN" altLang="en-US" sz="1600" b="1" dirty="0">
                <a:solidFill>
                  <a:srgbClr val="800000"/>
                </a:solidFill>
                <a:latin typeface="Arial" panose="020B0604020202020204" pitchFamily="34" charset="0"/>
                <a:ea typeface="宋体" panose="02010600030101010101" pitchFamily="2" charset="-122"/>
              </a:rPr>
              <a:t>编制</a:t>
            </a:r>
            <a:endParaRPr lang="zh-CN" altLang="en-US" sz="1600" b="1" dirty="0">
              <a:solidFill>
                <a:srgbClr val="800000"/>
              </a:solidFill>
              <a:latin typeface="Arial" panose="020B0604020202020204" pitchFamily="34" charset="0"/>
              <a:ea typeface="宋体" panose="02010600030101010101" pitchFamily="2" charset="-122"/>
            </a:endParaRPr>
          </a:p>
        </p:txBody>
      </p:sp>
      <p:sp>
        <p:nvSpPr>
          <p:cNvPr id="615450" name="Line 26"/>
          <p:cNvSpPr/>
          <p:nvPr/>
        </p:nvSpPr>
        <p:spPr>
          <a:xfrm>
            <a:off x="7031038" y="2921000"/>
            <a:ext cx="0" cy="1150938"/>
          </a:xfrm>
          <a:prstGeom prst="line">
            <a:avLst/>
          </a:prstGeom>
          <a:ln w="38100" cap="flat" cmpd="sng">
            <a:solidFill>
              <a:schemeClr val="accent2"/>
            </a:solidFill>
            <a:prstDash val="solid"/>
            <a:round/>
            <a:headEnd type="none" w="med" len="med"/>
            <a:tailEnd type="triangle" w="lg" len="lg"/>
          </a:ln>
        </p:spPr>
      </p:sp>
      <p:sp>
        <p:nvSpPr>
          <p:cNvPr id="615451" name="Line 27"/>
          <p:cNvSpPr/>
          <p:nvPr/>
        </p:nvSpPr>
        <p:spPr>
          <a:xfrm>
            <a:off x="7391400" y="2852738"/>
            <a:ext cx="0" cy="574675"/>
          </a:xfrm>
          <a:prstGeom prst="line">
            <a:avLst/>
          </a:prstGeom>
          <a:ln w="38100" cap="flat" cmpd="sng">
            <a:solidFill>
              <a:schemeClr val="accent2"/>
            </a:solidFill>
            <a:prstDash val="solid"/>
            <a:round/>
            <a:headEnd type="triangle" w="lg" len="lg"/>
            <a:tailEnd type="triangle" w="lg" len="lg"/>
          </a:ln>
        </p:spPr>
      </p:sp>
      <p:sp>
        <p:nvSpPr>
          <p:cNvPr id="615452" name="Line 28"/>
          <p:cNvSpPr/>
          <p:nvPr/>
        </p:nvSpPr>
        <p:spPr>
          <a:xfrm>
            <a:off x="3214688" y="2162175"/>
            <a:ext cx="2663825" cy="0"/>
          </a:xfrm>
          <a:prstGeom prst="line">
            <a:avLst/>
          </a:prstGeom>
          <a:ln w="38100" cap="flat" cmpd="sng">
            <a:solidFill>
              <a:srgbClr val="FF00FF"/>
            </a:solidFill>
            <a:prstDash val="dash"/>
            <a:round/>
            <a:headEnd type="none" w="med" len="med"/>
            <a:tailEnd type="triangle" w="lg" len="lg"/>
          </a:ln>
        </p:spPr>
      </p:sp>
      <p:sp>
        <p:nvSpPr>
          <p:cNvPr id="615453" name="Line 29"/>
          <p:cNvSpPr/>
          <p:nvPr/>
        </p:nvSpPr>
        <p:spPr>
          <a:xfrm>
            <a:off x="5878513" y="2162175"/>
            <a:ext cx="2089150" cy="0"/>
          </a:xfrm>
          <a:prstGeom prst="line">
            <a:avLst/>
          </a:prstGeom>
          <a:ln w="38100" cap="flat" cmpd="sng">
            <a:solidFill>
              <a:srgbClr val="FF00FF"/>
            </a:solidFill>
            <a:prstDash val="dash"/>
            <a:round/>
            <a:headEnd type="none" w="med" len="med"/>
            <a:tailEnd type="triangle" w="lg" len="lg"/>
          </a:ln>
        </p:spPr>
      </p:sp>
      <p:sp>
        <p:nvSpPr>
          <p:cNvPr id="615454" name="Line 30"/>
          <p:cNvSpPr/>
          <p:nvPr/>
        </p:nvSpPr>
        <p:spPr>
          <a:xfrm>
            <a:off x="7967663" y="2162175"/>
            <a:ext cx="1800225" cy="0"/>
          </a:xfrm>
          <a:prstGeom prst="line">
            <a:avLst/>
          </a:prstGeom>
          <a:ln w="38100" cap="flat" cmpd="sng">
            <a:solidFill>
              <a:srgbClr val="FF00FF"/>
            </a:solidFill>
            <a:prstDash val="dash"/>
            <a:round/>
            <a:headEnd type="none" w="med" len="med"/>
            <a:tailEnd type="triangle" w="lg" len="lg"/>
          </a:ln>
        </p:spPr>
      </p:sp>
      <p:sp>
        <p:nvSpPr>
          <p:cNvPr id="615455" name="Text Box 31"/>
          <p:cNvSpPr txBox="1"/>
          <p:nvPr/>
        </p:nvSpPr>
        <p:spPr>
          <a:xfrm>
            <a:off x="3359150" y="1842453"/>
            <a:ext cx="2160588" cy="276860"/>
          </a:xfrm>
          <a:prstGeom prst="rect">
            <a:avLst/>
          </a:prstGeom>
          <a:noFill/>
          <a:ln w="9525">
            <a:noFill/>
          </a:ln>
        </p:spPr>
        <p:txBody>
          <a:bodyPr lIns="0" tIns="0" rIns="0" bIns="0" anchor="b" anchorCtr="1">
            <a:spAutoFit/>
          </a:bodyPr>
          <a:p>
            <a:pPr>
              <a:spcBef>
                <a:spcPct val="50000"/>
              </a:spcBef>
            </a:pPr>
            <a:r>
              <a:rPr lang="zh-CN" altLang="en-US" b="1" dirty="0">
                <a:solidFill>
                  <a:srgbClr val="006600"/>
                </a:solidFill>
                <a:latin typeface="Arial" panose="020B0604020202020204" pitchFamily="34" charset="0"/>
                <a:ea typeface="宋体" panose="02010600030101010101" pitchFamily="2" charset="-122"/>
              </a:rPr>
              <a:t>资料收集转换阶段</a:t>
            </a:r>
            <a:endParaRPr lang="zh-CN" altLang="en-US" b="1" dirty="0">
              <a:solidFill>
                <a:srgbClr val="006600"/>
              </a:solidFill>
              <a:latin typeface="Arial" panose="020B0604020202020204" pitchFamily="34" charset="0"/>
              <a:ea typeface="宋体" panose="02010600030101010101" pitchFamily="2" charset="-122"/>
            </a:endParaRPr>
          </a:p>
        </p:txBody>
      </p:sp>
      <p:sp>
        <p:nvSpPr>
          <p:cNvPr id="615456" name="Text Box 32"/>
          <p:cNvSpPr txBox="1"/>
          <p:nvPr/>
        </p:nvSpPr>
        <p:spPr>
          <a:xfrm>
            <a:off x="5951538" y="1872615"/>
            <a:ext cx="1655762" cy="276860"/>
          </a:xfrm>
          <a:prstGeom prst="rect">
            <a:avLst/>
          </a:prstGeom>
          <a:noFill/>
          <a:ln w="9525">
            <a:noFill/>
          </a:ln>
        </p:spPr>
        <p:txBody>
          <a:bodyPr lIns="0" tIns="0" rIns="0" bIns="0" anchor="b" anchorCtr="1">
            <a:spAutoFit/>
          </a:bodyPr>
          <a:p>
            <a:pPr>
              <a:spcBef>
                <a:spcPct val="50000"/>
              </a:spcBef>
            </a:pPr>
            <a:r>
              <a:rPr lang="zh-CN" altLang="en-US" b="1" dirty="0">
                <a:solidFill>
                  <a:srgbClr val="006600"/>
                </a:solidFill>
                <a:latin typeface="Arial" panose="020B0604020202020204" pitchFamily="34" charset="0"/>
                <a:ea typeface="宋体" panose="02010600030101010101" pitchFamily="2" charset="-122"/>
              </a:rPr>
              <a:t>储存计算阶段</a:t>
            </a:r>
            <a:endParaRPr lang="zh-CN" altLang="en-US" b="1" dirty="0">
              <a:solidFill>
                <a:srgbClr val="006600"/>
              </a:solidFill>
              <a:latin typeface="Arial" panose="020B0604020202020204" pitchFamily="34" charset="0"/>
              <a:ea typeface="宋体" panose="02010600030101010101" pitchFamily="2" charset="-122"/>
            </a:endParaRPr>
          </a:p>
        </p:txBody>
      </p:sp>
      <p:sp>
        <p:nvSpPr>
          <p:cNvPr id="615457" name="Text Box 33"/>
          <p:cNvSpPr txBox="1"/>
          <p:nvPr/>
        </p:nvSpPr>
        <p:spPr>
          <a:xfrm>
            <a:off x="7967663" y="1872615"/>
            <a:ext cx="1655762" cy="276860"/>
          </a:xfrm>
          <a:prstGeom prst="rect">
            <a:avLst/>
          </a:prstGeom>
          <a:noFill/>
          <a:ln w="9525">
            <a:noFill/>
          </a:ln>
        </p:spPr>
        <p:txBody>
          <a:bodyPr lIns="0" tIns="0" rIns="0" bIns="0" anchor="b" anchorCtr="1">
            <a:spAutoFit/>
          </a:bodyPr>
          <a:p>
            <a:pPr>
              <a:spcBef>
                <a:spcPct val="50000"/>
              </a:spcBef>
            </a:pPr>
            <a:r>
              <a:rPr lang="zh-CN" altLang="en-US" b="1" dirty="0">
                <a:solidFill>
                  <a:srgbClr val="006600"/>
                </a:solidFill>
                <a:latin typeface="Arial" panose="020B0604020202020204" pitchFamily="34" charset="0"/>
                <a:ea typeface="宋体" panose="02010600030101010101" pitchFamily="2" charset="-122"/>
              </a:rPr>
              <a:t>整理报出阶段</a:t>
            </a:r>
            <a:endParaRPr lang="zh-CN" altLang="en-US" b="1" dirty="0">
              <a:solidFill>
                <a:srgbClr val="006600"/>
              </a:solidFill>
              <a:latin typeface="Arial" panose="020B0604020202020204" pitchFamily="34" charset="0"/>
              <a:ea typeface="宋体" panose="02010600030101010101" pitchFamily="2" charset="-122"/>
            </a:endParaRPr>
          </a:p>
        </p:txBody>
      </p:sp>
      <p:sp>
        <p:nvSpPr>
          <p:cNvPr id="615458" name="Rectangle 34"/>
          <p:cNvSpPr/>
          <p:nvPr/>
        </p:nvSpPr>
        <p:spPr>
          <a:xfrm>
            <a:off x="2116138" y="4741863"/>
            <a:ext cx="7980362" cy="2071687"/>
          </a:xfrm>
          <a:prstGeom prst="rect">
            <a:avLst/>
          </a:prstGeom>
          <a:solidFill>
            <a:srgbClr val="9CF2FE"/>
          </a:solidFill>
          <a:ln w="9525">
            <a:noFill/>
          </a:ln>
        </p:spPr>
        <p:txBody>
          <a:bodyPr tIns="0" bIns="0" anchor="ctr" anchorCtr="0"/>
          <a:p>
            <a:pPr marL="450850" indent="-436245">
              <a:lnSpc>
                <a:spcPct val="130000"/>
              </a:lnSpc>
              <a:spcBef>
                <a:spcPct val="20000"/>
              </a:spcBef>
              <a:buClr>
                <a:schemeClr val="accent2"/>
              </a:buClr>
              <a:buFont typeface="Wingdings" panose="05000000000000000000" pitchFamily="2" charset="2"/>
              <a:buChar char="Ø"/>
            </a:pPr>
            <a:r>
              <a:rPr lang="zh-CN" altLang="en-US" sz="2400" b="1" dirty="0">
                <a:latin typeface="仿宋" panose="02010609060101010101" pitchFamily="49" charset="-122"/>
                <a:ea typeface="仿宋" panose="02010609060101010101" pitchFamily="49" charset="-122"/>
              </a:rPr>
              <a:t>经济业务发生后，先要取得合法凭证；</a:t>
            </a:r>
            <a:endParaRPr lang="en-US" altLang="zh-CN" sz="2400" b="1" dirty="0">
              <a:latin typeface="仿宋" panose="02010609060101010101" pitchFamily="49" charset="-122"/>
              <a:ea typeface="仿宋" panose="02010609060101010101" pitchFamily="49" charset="-122"/>
            </a:endParaRPr>
          </a:p>
          <a:p>
            <a:pPr marL="450850" indent="-436245">
              <a:lnSpc>
                <a:spcPct val="130000"/>
              </a:lnSpc>
              <a:spcBef>
                <a:spcPct val="20000"/>
              </a:spcBef>
              <a:buClr>
                <a:schemeClr val="accent2"/>
              </a:buClr>
              <a:buFont typeface="Wingdings" panose="05000000000000000000" pitchFamily="2" charset="2"/>
              <a:buChar char="Ø"/>
            </a:pPr>
            <a:r>
              <a:rPr lang="zh-CN" altLang="en-US" sz="2400" b="1" dirty="0">
                <a:latin typeface="仿宋" panose="02010609060101010101" pitchFamily="49" charset="-122"/>
                <a:ea typeface="仿宋" panose="02010609060101010101" pitchFamily="49" charset="-122"/>
              </a:rPr>
              <a:t>根据设置的账户，按复式记账方法登记账簿；</a:t>
            </a:r>
            <a:endParaRPr lang="en-US" altLang="zh-CN" sz="2400" b="1" dirty="0">
              <a:latin typeface="仿宋" panose="02010609060101010101" pitchFamily="49" charset="-122"/>
              <a:ea typeface="仿宋" panose="02010609060101010101" pitchFamily="49" charset="-122"/>
            </a:endParaRPr>
          </a:p>
          <a:p>
            <a:pPr marL="450850" indent="-436245">
              <a:lnSpc>
                <a:spcPct val="130000"/>
              </a:lnSpc>
              <a:spcBef>
                <a:spcPct val="20000"/>
              </a:spcBef>
              <a:buClr>
                <a:schemeClr val="accent2"/>
              </a:buClr>
              <a:buFont typeface="Wingdings" panose="05000000000000000000" pitchFamily="2" charset="2"/>
              <a:buChar char="Ø"/>
            </a:pPr>
            <a:r>
              <a:rPr lang="zh-CN" altLang="en-US" sz="2400" b="1" dirty="0">
                <a:latin typeface="仿宋" panose="02010609060101010101" pitchFamily="49" charset="-122"/>
                <a:ea typeface="仿宋" panose="02010609060101010101" pitchFamily="49" charset="-122"/>
              </a:rPr>
              <a:t>根据账簿记录进行成本计算、财产清查，在账实相符基础上编制财务报告。</a:t>
            </a:r>
            <a:endParaRPr lang="zh-CN" altLang="en-US" sz="2400" b="1" dirty="0">
              <a:latin typeface="仿宋" panose="02010609060101010101" pitchFamily="49" charset="-122"/>
              <a:ea typeface="仿宋" panose="02010609060101010101" pitchFamily="49" charset="-122"/>
            </a:endParaRPr>
          </a:p>
        </p:txBody>
      </p:sp>
      <p:cxnSp>
        <p:nvCxnSpPr>
          <p:cNvPr id="43" name="直接箭头连接符 42"/>
          <p:cNvCxnSpPr>
            <a:stCxn id="615434" idx="2"/>
            <a:endCxn id="615438" idx="0"/>
          </p:cNvCxnSpPr>
          <p:nvPr/>
        </p:nvCxnSpPr>
        <p:spPr>
          <a:xfrm rot="16200000" flipH="1">
            <a:off x="4661694" y="2991644"/>
            <a:ext cx="287338" cy="9525"/>
          </a:xfrm>
          <a:prstGeom prst="straightConnector1">
            <a:avLst/>
          </a:prstGeom>
          <a:ln w="381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接箭头连接符 47"/>
          <p:cNvCxnSpPr>
            <a:stCxn id="615438" idx="2"/>
            <a:endCxn id="615439" idx="0"/>
          </p:cNvCxnSpPr>
          <p:nvPr/>
        </p:nvCxnSpPr>
        <p:spPr>
          <a:xfrm rot="5400000">
            <a:off x="4702175" y="3675063"/>
            <a:ext cx="211138" cy="4763"/>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形状 49"/>
          <p:cNvCxnSpPr>
            <a:stCxn id="615439" idx="2"/>
            <a:endCxn id="615429" idx="1"/>
          </p:cNvCxnSpPr>
          <p:nvPr/>
        </p:nvCxnSpPr>
        <p:spPr>
          <a:xfrm rot="16200000" flipH="1">
            <a:off x="5094288" y="3925888"/>
            <a:ext cx="141288" cy="719138"/>
          </a:xfrm>
          <a:prstGeom prst="bentConnector2">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肘形连接符 51"/>
          <p:cNvCxnSpPr>
            <a:stCxn id="615429" idx="0"/>
            <a:endCxn id="615437" idx="2"/>
          </p:cNvCxnSpPr>
          <p:nvPr/>
        </p:nvCxnSpPr>
        <p:spPr>
          <a:xfrm rot="5400000" flipH="1" flipV="1">
            <a:off x="5886450" y="3138488"/>
            <a:ext cx="1287463" cy="715963"/>
          </a:xfrm>
          <a:prstGeom prst="bentConnector3">
            <a:avLst>
              <a:gd name="adj1" fmla="val 50000"/>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53" name="Text Box 12"/>
          <p:cNvSpPr txBox="1"/>
          <p:nvPr/>
        </p:nvSpPr>
        <p:spPr>
          <a:xfrm>
            <a:off x="6238875" y="3183255"/>
            <a:ext cx="576263" cy="245745"/>
          </a:xfrm>
          <a:prstGeom prst="rect">
            <a:avLst/>
          </a:prstGeom>
          <a:noFill/>
          <a:ln w="9525">
            <a:noFill/>
          </a:ln>
        </p:spPr>
        <p:txBody>
          <a:bodyPr lIns="0" tIns="0" rIns="0" bIns="0" anchor="b" anchorCtr="1">
            <a:spAutoFit/>
          </a:bodyPr>
          <a:p>
            <a:pPr>
              <a:spcBef>
                <a:spcPct val="50000"/>
              </a:spcBef>
            </a:pPr>
            <a:r>
              <a:rPr lang="zh-CN" altLang="en-US" sz="1600" b="1" dirty="0">
                <a:solidFill>
                  <a:srgbClr val="800000"/>
                </a:solidFill>
                <a:latin typeface="Arial" panose="020B0604020202020204" pitchFamily="34" charset="0"/>
                <a:ea typeface="宋体" panose="02010600030101010101" pitchFamily="2" charset="-122"/>
              </a:rPr>
              <a:t>登记</a:t>
            </a:r>
            <a:endParaRPr lang="zh-CN" altLang="en-US" sz="1600" b="1" dirty="0">
              <a:solidFill>
                <a:srgbClr val="800000"/>
              </a:solidFill>
              <a:latin typeface="Arial" panose="020B0604020202020204" pitchFamily="34" charset="0"/>
              <a:ea typeface="宋体" panose="02010600030101010101" pitchFamily="2" charset="-122"/>
            </a:endParaRPr>
          </a:p>
        </p:txBody>
      </p:sp>
      <p:sp>
        <p:nvSpPr>
          <p:cNvPr id="54" name="Text Box 12"/>
          <p:cNvSpPr txBox="1"/>
          <p:nvPr/>
        </p:nvSpPr>
        <p:spPr>
          <a:xfrm>
            <a:off x="4799013" y="2851468"/>
            <a:ext cx="576262" cy="245745"/>
          </a:xfrm>
          <a:prstGeom prst="rect">
            <a:avLst/>
          </a:prstGeom>
          <a:noFill/>
          <a:ln w="9525">
            <a:noFill/>
          </a:ln>
        </p:spPr>
        <p:txBody>
          <a:bodyPr lIns="0" tIns="0" rIns="0" bIns="0" anchor="b" anchorCtr="1">
            <a:spAutoFit/>
          </a:bodyPr>
          <a:p>
            <a:pPr>
              <a:spcBef>
                <a:spcPct val="50000"/>
              </a:spcBef>
            </a:pPr>
            <a:r>
              <a:rPr lang="zh-CN" altLang="en-US" sz="1600" b="1" dirty="0">
                <a:solidFill>
                  <a:srgbClr val="800000"/>
                </a:solidFill>
                <a:latin typeface="Arial" panose="020B0604020202020204" pitchFamily="34" charset="0"/>
                <a:ea typeface="宋体" panose="02010600030101010101" pitchFamily="2" charset="-122"/>
              </a:rPr>
              <a:t>归类</a:t>
            </a:r>
            <a:endParaRPr lang="zh-CN" altLang="en-US" sz="1600" b="1" dirty="0">
              <a:solidFill>
                <a:srgbClr val="800000"/>
              </a:solidFill>
              <a:latin typeface="Arial" panose="020B0604020202020204" pitchFamily="34" charset="0"/>
              <a:ea typeface="宋体" panose="02010600030101010101" pitchFamily="2" charset="-122"/>
            </a:endParaRPr>
          </a:p>
        </p:txBody>
      </p:sp>
      <p:sp>
        <p:nvSpPr>
          <p:cNvPr id="55" name="Text Box 12"/>
          <p:cNvSpPr txBox="1"/>
          <p:nvPr/>
        </p:nvSpPr>
        <p:spPr>
          <a:xfrm>
            <a:off x="4224338" y="2856230"/>
            <a:ext cx="576262" cy="245745"/>
          </a:xfrm>
          <a:prstGeom prst="rect">
            <a:avLst/>
          </a:prstGeom>
          <a:noFill/>
          <a:ln w="9525">
            <a:noFill/>
          </a:ln>
        </p:spPr>
        <p:txBody>
          <a:bodyPr lIns="0" tIns="0" rIns="0" bIns="0" anchor="b" anchorCtr="1">
            <a:spAutoFit/>
          </a:bodyPr>
          <a:p>
            <a:pPr>
              <a:spcBef>
                <a:spcPct val="50000"/>
              </a:spcBef>
            </a:pPr>
            <a:r>
              <a:rPr lang="zh-CN" altLang="en-US" sz="1600" b="1" dirty="0">
                <a:solidFill>
                  <a:srgbClr val="800000"/>
                </a:solidFill>
                <a:latin typeface="Arial" panose="020B0604020202020204" pitchFamily="34" charset="0"/>
                <a:ea typeface="宋体" panose="02010600030101010101" pitchFamily="2" charset="-122"/>
              </a:rPr>
              <a:t>整理</a:t>
            </a:r>
            <a:endParaRPr lang="zh-CN" altLang="en-US" sz="1600" b="1" dirty="0">
              <a:solidFill>
                <a:srgbClr val="800000"/>
              </a:solidFill>
              <a:latin typeface="Arial" panose="020B0604020202020204" pitchFamily="34" charset="0"/>
              <a:ea typeface="宋体" panose="02010600030101010101" pitchFamily="2" charset="-122"/>
            </a:endParaRPr>
          </a:p>
        </p:txBody>
      </p:sp>
      <p:sp>
        <p:nvSpPr>
          <p:cNvPr id="56" name="Text Box 12"/>
          <p:cNvSpPr txBox="1"/>
          <p:nvPr/>
        </p:nvSpPr>
        <p:spPr>
          <a:xfrm>
            <a:off x="4519613" y="4356418"/>
            <a:ext cx="1004887" cy="245745"/>
          </a:xfrm>
          <a:prstGeom prst="rect">
            <a:avLst/>
          </a:prstGeom>
          <a:noFill/>
          <a:ln w="9525">
            <a:noFill/>
          </a:ln>
        </p:spPr>
        <p:txBody>
          <a:bodyPr lIns="0" tIns="0" rIns="0" bIns="0" anchor="b" anchorCtr="1">
            <a:spAutoFit/>
          </a:bodyPr>
          <a:p>
            <a:pPr>
              <a:spcBef>
                <a:spcPct val="50000"/>
              </a:spcBef>
            </a:pPr>
            <a:r>
              <a:rPr lang="zh-CN" altLang="en-US" sz="1600" b="1" dirty="0">
                <a:solidFill>
                  <a:srgbClr val="800000"/>
                </a:solidFill>
                <a:latin typeface="Arial" panose="020B0604020202020204" pitchFamily="34" charset="0"/>
                <a:ea typeface="宋体" panose="02010600030101010101" pitchFamily="2" charset="-122"/>
              </a:rPr>
              <a:t>会计分录</a:t>
            </a:r>
            <a:endParaRPr lang="zh-CN" altLang="en-US" sz="1600" b="1" dirty="0">
              <a:solidFill>
                <a:srgbClr val="800000"/>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15430"/>
                                        </p:tgtEl>
                                        <p:attrNameLst>
                                          <p:attrName>style.visibility</p:attrName>
                                        </p:attrNameLst>
                                      </p:cBhvr>
                                      <p:to>
                                        <p:strVal val="visible"/>
                                      </p:to>
                                    </p:set>
                                    <p:animEffect transition="in" filter="blinds(horizontal)">
                                      <p:cBhvr>
                                        <p:cTn id="7" dur="500"/>
                                        <p:tgtEl>
                                          <p:spTgt spid="61543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15431"/>
                                        </p:tgtEl>
                                        <p:attrNameLst>
                                          <p:attrName>style.visibility</p:attrName>
                                        </p:attrNameLst>
                                      </p:cBhvr>
                                      <p:to>
                                        <p:strVal val="visible"/>
                                      </p:to>
                                    </p:set>
                                    <p:animEffect transition="in" filter="blinds(horizontal)">
                                      <p:cBhvr>
                                        <p:cTn id="12" dur="500"/>
                                        <p:tgtEl>
                                          <p:spTgt spid="615431"/>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615434"/>
                                        </p:tgtEl>
                                        <p:attrNameLst>
                                          <p:attrName>style.visibility</p:attrName>
                                        </p:attrNameLst>
                                      </p:cBhvr>
                                      <p:to>
                                        <p:strVal val="visible"/>
                                      </p:to>
                                    </p:set>
                                    <p:animEffect transition="in" filter="blinds(horizontal)">
                                      <p:cBhvr>
                                        <p:cTn id="15" dur="500"/>
                                        <p:tgtEl>
                                          <p:spTgt spid="615434"/>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15432"/>
                                        </p:tgtEl>
                                        <p:attrNameLst>
                                          <p:attrName>style.visibility</p:attrName>
                                        </p:attrNameLst>
                                      </p:cBhvr>
                                      <p:to>
                                        <p:strVal val="visible"/>
                                      </p:to>
                                    </p:set>
                                    <p:animEffect transition="in" filter="blinds(horizontal)">
                                      <p:cBhvr>
                                        <p:cTn id="18" dur="500"/>
                                        <p:tgtEl>
                                          <p:spTgt spid="615432"/>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615433"/>
                                        </p:tgtEl>
                                        <p:attrNameLst>
                                          <p:attrName>style.visibility</p:attrName>
                                        </p:attrNameLst>
                                      </p:cBhvr>
                                      <p:to>
                                        <p:strVal val="visible"/>
                                      </p:to>
                                    </p:set>
                                    <p:animEffect transition="in" filter="blinds(horizontal)">
                                      <p:cBhvr>
                                        <p:cTn id="21" dur="500"/>
                                        <p:tgtEl>
                                          <p:spTgt spid="615433"/>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blinds(horizontal)">
                                      <p:cBhvr>
                                        <p:cTn id="26" dur="500"/>
                                        <p:tgtEl>
                                          <p:spTgt spid="43"/>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blinds(horizontal)">
                                      <p:cBhvr>
                                        <p:cTn id="29" dur="500"/>
                                        <p:tgtEl>
                                          <p:spTgt spid="54"/>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blinds(horizontal)">
                                      <p:cBhvr>
                                        <p:cTn id="32" dur="500"/>
                                        <p:tgtEl>
                                          <p:spTgt spid="55"/>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615438"/>
                                        </p:tgtEl>
                                        <p:attrNameLst>
                                          <p:attrName>style.visibility</p:attrName>
                                        </p:attrNameLst>
                                      </p:cBhvr>
                                      <p:to>
                                        <p:strVal val="visible"/>
                                      </p:to>
                                    </p:set>
                                    <p:animEffect transition="in" filter="blinds(horizontal)">
                                      <p:cBhvr>
                                        <p:cTn id="35" dur="500"/>
                                        <p:tgtEl>
                                          <p:spTgt spid="615438"/>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nodeType="click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blinds(horizontal)">
                                      <p:cBhvr>
                                        <p:cTn id="40" dur="500"/>
                                        <p:tgtEl>
                                          <p:spTgt spid="48"/>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615439"/>
                                        </p:tgtEl>
                                        <p:attrNameLst>
                                          <p:attrName>style.visibility</p:attrName>
                                        </p:attrNameLst>
                                      </p:cBhvr>
                                      <p:to>
                                        <p:strVal val="visible"/>
                                      </p:to>
                                    </p:set>
                                    <p:animEffect transition="in" filter="blinds(horizontal)">
                                      <p:cBhvr>
                                        <p:cTn id="43" dur="500"/>
                                        <p:tgtEl>
                                          <p:spTgt spid="615439"/>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nodeType="click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blinds(horizontal)">
                                      <p:cBhvr>
                                        <p:cTn id="48" dur="500"/>
                                        <p:tgtEl>
                                          <p:spTgt spid="50"/>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blinds(horizontal)">
                                      <p:cBhvr>
                                        <p:cTn id="51" dur="500"/>
                                        <p:tgtEl>
                                          <p:spTgt spid="56"/>
                                        </p:tgtEl>
                                      </p:cBhvr>
                                    </p:animEffect>
                                  </p:childTnLst>
                                </p:cTn>
                              </p:par>
                              <p:par>
                                <p:cTn id="52" presetID="3" presetClass="entr" presetSubtype="10" fill="hold" grpId="0" nodeType="withEffect">
                                  <p:stCondLst>
                                    <p:cond delay="0"/>
                                  </p:stCondLst>
                                  <p:childTnLst>
                                    <p:set>
                                      <p:cBhvr>
                                        <p:cTn id="53" dur="1" fill="hold">
                                          <p:stCondLst>
                                            <p:cond delay="0"/>
                                          </p:stCondLst>
                                        </p:cTn>
                                        <p:tgtEl>
                                          <p:spTgt spid="615429"/>
                                        </p:tgtEl>
                                        <p:attrNameLst>
                                          <p:attrName>style.visibility</p:attrName>
                                        </p:attrNameLst>
                                      </p:cBhvr>
                                      <p:to>
                                        <p:strVal val="visible"/>
                                      </p:to>
                                    </p:set>
                                    <p:animEffect transition="in" filter="blinds(horizontal)">
                                      <p:cBhvr>
                                        <p:cTn id="54" dur="500"/>
                                        <p:tgtEl>
                                          <p:spTgt spid="615429"/>
                                        </p:tgtEl>
                                      </p:cBhvr>
                                    </p:animEffect>
                                  </p:childTnLst>
                                </p:cTn>
                              </p:par>
                            </p:childTnLst>
                          </p:cTn>
                        </p:par>
                      </p:childTnLst>
                    </p:cTn>
                  </p:par>
                  <p:par>
                    <p:cTn id="55" fill="hold">
                      <p:stCondLst>
                        <p:cond delay="indefinite"/>
                      </p:stCondLst>
                      <p:childTnLst>
                        <p:par>
                          <p:cTn id="56" fill="hold">
                            <p:stCondLst>
                              <p:cond delay="0"/>
                            </p:stCondLst>
                            <p:childTnLst>
                              <p:par>
                                <p:cTn id="57" presetID="3" presetClass="entr" presetSubtype="10" fill="hold" nodeType="clickEffect">
                                  <p:stCondLst>
                                    <p:cond delay="0"/>
                                  </p:stCondLst>
                                  <p:childTnLst>
                                    <p:set>
                                      <p:cBhvr>
                                        <p:cTn id="58" dur="1" fill="hold">
                                          <p:stCondLst>
                                            <p:cond delay="0"/>
                                          </p:stCondLst>
                                        </p:cTn>
                                        <p:tgtEl>
                                          <p:spTgt spid="615435"/>
                                        </p:tgtEl>
                                        <p:attrNameLst>
                                          <p:attrName>style.visibility</p:attrName>
                                        </p:attrNameLst>
                                      </p:cBhvr>
                                      <p:to>
                                        <p:strVal val="visible"/>
                                      </p:to>
                                    </p:set>
                                    <p:animEffect transition="in" filter="blinds(horizontal)">
                                      <p:cBhvr>
                                        <p:cTn id="59" dur="500"/>
                                        <p:tgtEl>
                                          <p:spTgt spid="615435"/>
                                        </p:tgtEl>
                                      </p:cBhvr>
                                    </p:animEffect>
                                  </p:childTnLst>
                                </p:cTn>
                              </p:par>
                              <p:par>
                                <p:cTn id="60" presetID="3" presetClass="entr" presetSubtype="10"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Effect transition="in" filter="blinds(horizontal)">
                                      <p:cBhvr>
                                        <p:cTn id="62" dur="500"/>
                                        <p:tgtEl>
                                          <p:spTgt spid="52"/>
                                        </p:tgtEl>
                                      </p:cBhvr>
                                    </p:animEffect>
                                  </p:childTnLst>
                                </p:cTn>
                              </p:par>
                              <p:par>
                                <p:cTn id="63" presetID="3" presetClass="entr" presetSubtype="10" fill="hold" grpId="0" nodeType="withEffect">
                                  <p:stCondLst>
                                    <p:cond delay="0"/>
                                  </p:stCondLst>
                                  <p:childTnLst>
                                    <p:set>
                                      <p:cBhvr>
                                        <p:cTn id="64" dur="1" fill="hold">
                                          <p:stCondLst>
                                            <p:cond delay="0"/>
                                          </p:stCondLst>
                                        </p:cTn>
                                        <p:tgtEl>
                                          <p:spTgt spid="53"/>
                                        </p:tgtEl>
                                        <p:attrNameLst>
                                          <p:attrName>style.visibility</p:attrName>
                                        </p:attrNameLst>
                                      </p:cBhvr>
                                      <p:to>
                                        <p:strVal val="visible"/>
                                      </p:to>
                                    </p:set>
                                    <p:animEffect transition="in" filter="blinds(horizontal)">
                                      <p:cBhvr>
                                        <p:cTn id="65" dur="500"/>
                                        <p:tgtEl>
                                          <p:spTgt spid="53"/>
                                        </p:tgtEl>
                                      </p:cBhvr>
                                    </p:animEffect>
                                  </p:childTnLst>
                                </p:cTn>
                              </p:par>
                              <p:par>
                                <p:cTn id="66" presetID="3" presetClass="entr" presetSubtype="10" fill="hold" grpId="0" nodeType="withEffect">
                                  <p:stCondLst>
                                    <p:cond delay="0"/>
                                  </p:stCondLst>
                                  <p:childTnLst>
                                    <p:set>
                                      <p:cBhvr>
                                        <p:cTn id="67" dur="1" fill="hold">
                                          <p:stCondLst>
                                            <p:cond delay="0"/>
                                          </p:stCondLst>
                                        </p:cTn>
                                        <p:tgtEl>
                                          <p:spTgt spid="615436"/>
                                        </p:tgtEl>
                                        <p:attrNameLst>
                                          <p:attrName>style.visibility</p:attrName>
                                        </p:attrNameLst>
                                      </p:cBhvr>
                                      <p:to>
                                        <p:strVal val="visible"/>
                                      </p:to>
                                    </p:set>
                                    <p:animEffect transition="in" filter="blinds(horizontal)">
                                      <p:cBhvr>
                                        <p:cTn id="68" dur="500"/>
                                        <p:tgtEl>
                                          <p:spTgt spid="615436"/>
                                        </p:tgtEl>
                                      </p:cBhvr>
                                    </p:animEffect>
                                  </p:childTnLst>
                                </p:cTn>
                              </p:par>
                              <p:par>
                                <p:cTn id="69" presetID="3" presetClass="entr" presetSubtype="10" fill="hold" grpId="0" nodeType="withEffect">
                                  <p:stCondLst>
                                    <p:cond delay="0"/>
                                  </p:stCondLst>
                                  <p:childTnLst>
                                    <p:set>
                                      <p:cBhvr>
                                        <p:cTn id="70" dur="1" fill="hold">
                                          <p:stCondLst>
                                            <p:cond delay="0"/>
                                          </p:stCondLst>
                                        </p:cTn>
                                        <p:tgtEl>
                                          <p:spTgt spid="615437"/>
                                        </p:tgtEl>
                                        <p:attrNameLst>
                                          <p:attrName>style.visibility</p:attrName>
                                        </p:attrNameLst>
                                      </p:cBhvr>
                                      <p:to>
                                        <p:strVal val="visible"/>
                                      </p:to>
                                    </p:set>
                                    <p:animEffect transition="in" filter="blinds(horizontal)">
                                      <p:cBhvr>
                                        <p:cTn id="71" dur="500"/>
                                        <p:tgtEl>
                                          <p:spTgt spid="615437"/>
                                        </p:tgtEl>
                                      </p:cBhvr>
                                    </p:animEffect>
                                  </p:childTnLst>
                                </p:cTn>
                              </p:par>
                            </p:childTnLst>
                          </p:cTn>
                        </p:par>
                      </p:childTnLst>
                    </p:cTn>
                  </p:par>
                  <p:par>
                    <p:cTn id="72" fill="hold">
                      <p:stCondLst>
                        <p:cond delay="indefinite"/>
                      </p:stCondLst>
                      <p:childTnLst>
                        <p:par>
                          <p:cTn id="73" fill="hold">
                            <p:stCondLst>
                              <p:cond delay="0"/>
                            </p:stCondLst>
                            <p:childTnLst>
                              <p:par>
                                <p:cTn id="74" presetID="3" presetClass="entr" presetSubtype="10" fill="hold" nodeType="clickEffect">
                                  <p:stCondLst>
                                    <p:cond delay="0"/>
                                  </p:stCondLst>
                                  <p:childTnLst>
                                    <p:set>
                                      <p:cBhvr>
                                        <p:cTn id="75" dur="1" fill="hold">
                                          <p:stCondLst>
                                            <p:cond delay="0"/>
                                          </p:stCondLst>
                                        </p:cTn>
                                        <p:tgtEl>
                                          <p:spTgt spid="615450"/>
                                        </p:tgtEl>
                                        <p:attrNameLst>
                                          <p:attrName>style.visibility</p:attrName>
                                        </p:attrNameLst>
                                      </p:cBhvr>
                                      <p:to>
                                        <p:strVal val="visible"/>
                                      </p:to>
                                    </p:set>
                                    <p:animEffect transition="in" filter="blinds(horizontal)">
                                      <p:cBhvr>
                                        <p:cTn id="76" dur="500"/>
                                        <p:tgtEl>
                                          <p:spTgt spid="615450"/>
                                        </p:tgtEl>
                                      </p:cBhvr>
                                    </p:animEffect>
                                  </p:childTnLst>
                                </p:cTn>
                              </p:par>
                              <p:par>
                                <p:cTn id="77" presetID="3" presetClass="entr" presetSubtype="10" fill="hold" grpId="0" nodeType="withEffect">
                                  <p:stCondLst>
                                    <p:cond delay="0"/>
                                  </p:stCondLst>
                                  <p:childTnLst>
                                    <p:set>
                                      <p:cBhvr>
                                        <p:cTn id="78" dur="1" fill="hold">
                                          <p:stCondLst>
                                            <p:cond delay="0"/>
                                          </p:stCondLst>
                                        </p:cTn>
                                        <p:tgtEl>
                                          <p:spTgt spid="615443"/>
                                        </p:tgtEl>
                                        <p:attrNameLst>
                                          <p:attrName>style.visibility</p:attrName>
                                        </p:attrNameLst>
                                      </p:cBhvr>
                                      <p:to>
                                        <p:strVal val="visible"/>
                                      </p:to>
                                    </p:set>
                                    <p:animEffect transition="in" filter="blinds(horizontal)">
                                      <p:cBhvr>
                                        <p:cTn id="79" dur="500"/>
                                        <p:tgtEl>
                                          <p:spTgt spid="615443"/>
                                        </p:tgtEl>
                                      </p:cBhvr>
                                    </p:animEffect>
                                  </p:childTnLst>
                                </p:cTn>
                              </p:par>
                            </p:childTnLst>
                          </p:cTn>
                        </p:par>
                      </p:childTnLst>
                    </p:cTn>
                  </p:par>
                  <p:par>
                    <p:cTn id="80" fill="hold">
                      <p:stCondLst>
                        <p:cond delay="indefinite"/>
                      </p:stCondLst>
                      <p:childTnLst>
                        <p:par>
                          <p:cTn id="81" fill="hold">
                            <p:stCondLst>
                              <p:cond delay="0"/>
                            </p:stCondLst>
                            <p:childTnLst>
                              <p:par>
                                <p:cTn id="82" presetID="3" presetClass="entr" presetSubtype="10" fill="hold" nodeType="clickEffect">
                                  <p:stCondLst>
                                    <p:cond delay="0"/>
                                  </p:stCondLst>
                                  <p:childTnLst>
                                    <p:set>
                                      <p:cBhvr>
                                        <p:cTn id="83" dur="1" fill="hold">
                                          <p:stCondLst>
                                            <p:cond delay="0"/>
                                          </p:stCondLst>
                                        </p:cTn>
                                        <p:tgtEl>
                                          <p:spTgt spid="615451"/>
                                        </p:tgtEl>
                                        <p:attrNameLst>
                                          <p:attrName>style.visibility</p:attrName>
                                        </p:attrNameLst>
                                      </p:cBhvr>
                                      <p:to>
                                        <p:strVal val="visible"/>
                                      </p:to>
                                    </p:set>
                                    <p:animEffect transition="in" filter="blinds(horizontal)">
                                      <p:cBhvr>
                                        <p:cTn id="84" dur="500"/>
                                        <p:tgtEl>
                                          <p:spTgt spid="615451"/>
                                        </p:tgtEl>
                                      </p:cBhvr>
                                    </p:animEffect>
                                  </p:childTnLst>
                                </p:cTn>
                              </p:par>
                              <p:par>
                                <p:cTn id="85" presetID="3" presetClass="entr" presetSubtype="10" fill="hold" grpId="0" nodeType="withEffect">
                                  <p:stCondLst>
                                    <p:cond delay="0"/>
                                  </p:stCondLst>
                                  <p:childTnLst>
                                    <p:set>
                                      <p:cBhvr>
                                        <p:cTn id="86" dur="1" fill="hold">
                                          <p:stCondLst>
                                            <p:cond delay="0"/>
                                          </p:stCondLst>
                                        </p:cTn>
                                        <p:tgtEl>
                                          <p:spTgt spid="615442"/>
                                        </p:tgtEl>
                                        <p:attrNameLst>
                                          <p:attrName>style.visibility</p:attrName>
                                        </p:attrNameLst>
                                      </p:cBhvr>
                                      <p:to>
                                        <p:strVal val="visible"/>
                                      </p:to>
                                    </p:set>
                                    <p:animEffect transition="in" filter="blinds(horizontal)">
                                      <p:cBhvr>
                                        <p:cTn id="87" dur="500"/>
                                        <p:tgtEl>
                                          <p:spTgt spid="615442"/>
                                        </p:tgtEl>
                                      </p:cBhvr>
                                    </p:animEffect>
                                  </p:childTnLst>
                                </p:cTn>
                              </p:par>
                            </p:childTnLst>
                          </p:cTn>
                        </p:par>
                      </p:childTnLst>
                    </p:cTn>
                  </p:par>
                  <p:par>
                    <p:cTn id="88" fill="hold">
                      <p:stCondLst>
                        <p:cond delay="indefinite"/>
                      </p:stCondLst>
                      <p:childTnLst>
                        <p:par>
                          <p:cTn id="89" fill="hold">
                            <p:stCondLst>
                              <p:cond delay="0"/>
                            </p:stCondLst>
                            <p:childTnLst>
                              <p:par>
                                <p:cTn id="90" presetID="3" presetClass="entr" presetSubtype="10" fill="hold" nodeType="clickEffect">
                                  <p:stCondLst>
                                    <p:cond delay="0"/>
                                  </p:stCondLst>
                                  <p:childTnLst>
                                    <p:set>
                                      <p:cBhvr>
                                        <p:cTn id="91" dur="1" fill="hold">
                                          <p:stCondLst>
                                            <p:cond delay="0"/>
                                          </p:stCondLst>
                                        </p:cTn>
                                        <p:tgtEl>
                                          <p:spTgt spid="615440"/>
                                        </p:tgtEl>
                                        <p:attrNameLst>
                                          <p:attrName>style.visibility</p:attrName>
                                        </p:attrNameLst>
                                      </p:cBhvr>
                                      <p:to>
                                        <p:strVal val="visible"/>
                                      </p:to>
                                    </p:set>
                                    <p:animEffect transition="in" filter="blinds(horizontal)">
                                      <p:cBhvr>
                                        <p:cTn id="92" dur="500"/>
                                        <p:tgtEl>
                                          <p:spTgt spid="615440"/>
                                        </p:tgtEl>
                                      </p:cBhvr>
                                    </p:animEffect>
                                  </p:childTnLst>
                                </p:cTn>
                              </p:par>
                              <p:par>
                                <p:cTn id="93" presetID="3" presetClass="entr" presetSubtype="10" fill="hold" grpId="0" nodeType="withEffect">
                                  <p:stCondLst>
                                    <p:cond delay="0"/>
                                  </p:stCondLst>
                                  <p:childTnLst>
                                    <p:set>
                                      <p:cBhvr>
                                        <p:cTn id="94" dur="1" fill="hold">
                                          <p:stCondLst>
                                            <p:cond delay="0"/>
                                          </p:stCondLst>
                                        </p:cTn>
                                        <p:tgtEl>
                                          <p:spTgt spid="615444"/>
                                        </p:tgtEl>
                                        <p:attrNameLst>
                                          <p:attrName>style.visibility</p:attrName>
                                        </p:attrNameLst>
                                      </p:cBhvr>
                                      <p:to>
                                        <p:strVal val="visible"/>
                                      </p:to>
                                    </p:set>
                                    <p:animEffect transition="in" filter="blinds(horizontal)">
                                      <p:cBhvr>
                                        <p:cTn id="95" dur="500"/>
                                        <p:tgtEl>
                                          <p:spTgt spid="615444"/>
                                        </p:tgtEl>
                                      </p:cBhvr>
                                    </p:animEffect>
                                  </p:childTnLst>
                                </p:cTn>
                              </p:par>
                              <p:par>
                                <p:cTn id="96" presetID="3" presetClass="entr" presetSubtype="10" fill="hold" grpId="0" nodeType="withEffect">
                                  <p:stCondLst>
                                    <p:cond delay="0"/>
                                  </p:stCondLst>
                                  <p:childTnLst>
                                    <p:set>
                                      <p:cBhvr>
                                        <p:cTn id="97" dur="1" fill="hold">
                                          <p:stCondLst>
                                            <p:cond delay="0"/>
                                          </p:stCondLst>
                                        </p:cTn>
                                        <p:tgtEl>
                                          <p:spTgt spid="615441"/>
                                        </p:tgtEl>
                                        <p:attrNameLst>
                                          <p:attrName>style.visibility</p:attrName>
                                        </p:attrNameLst>
                                      </p:cBhvr>
                                      <p:to>
                                        <p:strVal val="visible"/>
                                      </p:to>
                                    </p:set>
                                    <p:animEffect transition="in" filter="blinds(horizontal)">
                                      <p:cBhvr>
                                        <p:cTn id="98" dur="500"/>
                                        <p:tgtEl>
                                          <p:spTgt spid="615441"/>
                                        </p:tgtEl>
                                      </p:cBhvr>
                                    </p:animEffect>
                                  </p:childTnLst>
                                </p:cTn>
                              </p:par>
                            </p:childTnLst>
                          </p:cTn>
                        </p:par>
                      </p:childTnLst>
                    </p:cTn>
                  </p:par>
                  <p:par>
                    <p:cTn id="99" fill="hold">
                      <p:stCondLst>
                        <p:cond delay="indefinite"/>
                      </p:stCondLst>
                      <p:childTnLst>
                        <p:par>
                          <p:cTn id="100" fill="hold">
                            <p:stCondLst>
                              <p:cond delay="0"/>
                            </p:stCondLst>
                            <p:childTnLst>
                              <p:par>
                                <p:cTn id="101" presetID="3" presetClass="entr" presetSubtype="10" fill="hold" nodeType="clickEffect">
                                  <p:stCondLst>
                                    <p:cond delay="0"/>
                                  </p:stCondLst>
                                  <p:childTnLst>
                                    <p:set>
                                      <p:cBhvr>
                                        <p:cTn id="102" dur="1" fill="hold">
                                          <p:stCondLst>
                                            <p:cond delay="0"/>
                                          </p:stCondLst>
                                        </p:cTn>
                                        <p:tgtEl>
                                          <p:spTgt spid="615452"/>
                                        </p:tgtEl>
                                        <p:attrNameLst>
                                          <p:attrName>style.visibility</p:attrName>
                                        </p:attrNameLst>
                                      </p:cBhvr>
                                      <p:to>
                                        <p:strVal val="visible"/>
                                      </p:to>
                                    </p:set>
                                    <p:animEffect transition="in" filter="blinds(horizontal)">
                                      <p:cBhvr>
                                        <p:cTn id="103" dur="500"/>
                                        <p:tgtEl>
                                          <p:spTgt spid="615452"/>
                                        </p:tgtEl>
                                      </p:cBhvr>
                                    </p:animEffect>
                                  </p:childTnLst>
                                </p:cTn>
                              </p:par>
                              <p:par>
                                <p:cTn id="104" presetID="3" presetClass="entr" presetSubtype="10" fill="hold" grpId="0" nodeType="withEffect">
                                  <p:stCondLst>
                                    <p:cond delay="0"/>
                                  </p:stCondLst>
                                  <p:childTnLst>
                                    <p:set>
                                      <p:cBhvr>
                                        <p:cTn id="105" dur="1" fill="hold">
                                          <p:stCondLst>
                                            <p:cond delay="0"/>
                                          </p:stCondLst>
                                        </p:cTn>
                                        <p:tgtEl>
                                          <p:spTgt spid="615455"/>
                                        </p:tgtEl>
                                        <p:attrNameLst>
                                          <p:attrName>style.visibility</p:attrName>
                                        </p:attrNameLst>
                                      </p:cBhvr>
                                      <p:to>
                                        <p:strVal val="visible"/>
                                      </p:to>
                                    </p:set>
                                    <p:animEffect transition="in" filter="blinds(horizontal)">
                                      <p:cBhvr>
                                        <p:cTn id="106" dur="500"/>
                                        <p:tgtEl>
                                          <p:spTgt spid="615455"/>
                                        </p:tgtEl>
                                      </p:cBhvr>
                                    </p:animEffect>
                                  </p:childTnLst>
                                </p:cTn>
                              </p:par>
                            </p:childTnLst>
                          </p:cTn>
                        </p:par>
                      </p:childTnLst>
                    </p:cTn>
                  </p:par>
                  <p:par>
                    <p:cTn id="107" fill="hold">
                      <p:stCondLst>
                        <p:cond delay="indefinite"/>
                      </p:stCondLst>
                      <p:childTnLst>
                        <p:par>
                          <p:cTn id="108" fill="hold">
                            <p:stCondLst>
                              <p:cond delay="0"/>
                            </p:stCondLst>
                            <p:childTnLst>
                              <p:par>
                                <p:cTn id="109" presetID="3" presetClass="entr" presetSubtype="10" fill="hold" nodeType="clickEffect">
                                  <p:stCondLst>
                                    <p:cond delay="0"/>
                                  </p:stCondLst>
                                  <p:childTnLst>
                                    <p:set>
                                      <p:cBhvr>
                                        <p:cTn id="110" dur="1" fill="hold">
                                          <p:stCondLst>
                                            <p:cond delay="0"/>
                                          </p:stCondLst>
                                        </p:cTn>
                                        <p:tgtEl>
                                          <p:spTgt spid="615453"/>
                                        </p:tgtEl>
                                        <p:attrNameLst>
                                          <p:attrName>style.visibility</p:attrName>
                                        </p:attrNameLst>
                                      </p:cBhvr>
                                      <p:to>
                                        <p:strVal val="visible"/>
                                      </p:to>
                                    </p:set>
                                    <p:animEffect transition="in" filter="blinds(horizontal)">
                                      <p:cBhvr>
                                        <p:cTn id="111" dur="500"/>
                                        <p:tgtEl>
                                          <p:spTgt spid="615453"/>
                                        </p:tgtEl>
                                      </p:cBhvr>
                                    </p:animEffect>
                                  </p:childTnLst>
                                </p:cTn>
                              </p:par>
                              <p:par>
                                <p:cTn id="112" presetID="3" presetClass="entr" presetSubtype="10" fill="hold" grpId="0" nodeType="withEffect">
                                  <p:stCondLst>
                                    <p:cond delay="0"/>
                                  </p:stCondLst>
                                  <p:childTnLst>
                                    <p:set>
                                      <p:cBhvr>
                                        <p:cTn id="113" dur="1" fill="hold">
                                          <p:stCondLst>
                                            <p:cond delay="0"/>
                                          </p:stCondLst>
                                        </p:cTn>
                                        <p:tgtEl>
                                          <p:spTgt spid="615456"/>
                                        </p:tgtEl>
                                        <p:attrNameLst>
                                          <p:attrName>style.visibility</p:attrName>
                                        </p:attrNameLst>
                                      </p:cBhvr>
                                      <p:to>
                                        <p:strVal val="visible"/>
                                      </p:to>
                                    </p:set>
                                    <p:animEffect transition="in" filter="blinds(horizontal)">
                                      <p:cBhvr>
                                        <p:cTn id="114" dur="500"/>
                                        <p:tgtEl>
                                          <p:spTgt spid="615456"/>
                                        </p:tgtEl>
                                      </p:cBhvr>
                                    </p:animEffect>
                                  </p:childTnLst>
                                </p:cTn>
                              </p:par>
                            </p:childTnLst>
                          </p:cTn>
                        </p:par>
                      </p:childTnLst>
                    </p:cTn>
                  </p:par>
                  <p:par>
                    <p:cTn id="115" fill="hold">
                      <p:stCondLst>
                        <p:cond delay="indefinite"/>
                      </p:stCondLst>
                      <p:childTnLst>
                        <p:par>
                          <p:cTn id="116" fill="hold">
                            <p:stCondLst>
                              <p:cond delay="0"/>
                            </p:stCondLst>
                            <p:childTnLst>
                              <p:par>
                                <p:cTn id="117" presetID="3" presetClass="entr" presetSubtype="10" fill="hold" nodeType="clickEffect">
                                  <p:stCondLst>
                                    <p:cond delay="0"/>
                                  </p:stCondLst>
                                  <p:childTnLst>
                                    <p:set>
                                      <p:cBhvr>
                                        <p:cTn id="118" dur="1" fill="hold">
                                          <p:stCondLst>
                                            <p:cond delay="0"/>
                                          </p:stCondLst>
                                        </p:cTn>
                                        <p:tgtEl>
                                          <p:spTgt spid="615454"/>
                                        </p:tgtEl>
                                        <p:attrNameLst>
                                          <p:attrName>style.visibility</p:attrName>
                                        </p:attrNameLst>
                                      </p:cBhvr>
                                      <p:to>
                                        <p:strVal val="visible"/>
                                      </p:to>
                                    </p:set>
                                    <p:animEffect transition="in" filter="blinds(horizontal)">
                                      <p:cBhvr>
                                        <p:cTn id="119" dur="500"/>
                                        <p:tgtEl>
                                          <p:spTgt spid="615454"/>
                                        </p:tgtEl>
                                      </p:cBhvr>
                                    </p:animEffect>
                                  </p:childTnLst>
                                </p:cTn>
                              </p:par>
                              <p:par>
                                <p:cTn id="120" presetID="3" presetClass="entr" presetSubtype="10" fill="hold" grpId="0" nodeType="withEffect">
                                  <p:stCondLst>
                                    <p:cond delay="0"/>
                                  </p:stCondLst>
                                  <p:childTnLst>
                                    <p:set>
                                      <p:cBhvr>
                                        <p:cTn id="121" dur="1" fill="hold">
                                          <p:stCondLst>
                                            <p:cond delay="0"/>
                                          </p:stCondLst>
                                        </p:cTn>
                                        <p:tgtEl>
                                          <p:spTgt spid="615457"/>
                                        </p:tgtEl>
                                        <p:attrNameLst>
                                          <p:attrName>style.visibility</p:attrName>
                                        </p:attrNameLst>
                                      </p:cBhvr>
                                      <p:to>
                                        <p:strVal val="visible"/>
                                      </p:to>
                                    </p:set>
                                    <p:animEffect transition="in" filter="blinds(horizontal)">
                                      <p:cBhvr>
                                        <p:cTn id="122" dur="500"/>
                                        <p:tgtEl>
                                          <p:spTgt spid="615457"/>
                                        </p:tgtEl>
                                      </p:cBhvr>
                                    </p:animEffect>
                                  </p:childTnLst>
                                </p:cTn>
                              </p:par>
                            </p:childTnLst>
                          </p:cTn>
                        </p:par>
                      </p:childTnLst>
                    </p:cTn>
                  </p:par>
                  <p:par>
                    <p:cTn id="123" fill="hold">
                      <p:stCondLst>
                        <p:cond delay="indefinite"/>
                      </p:stCondLst>
                      <p:childTnLst>
                        <p:par>
                          <p:cTn id="124" fill="hold">
                            <p:stCondLst>
                              <p:cond delay="0"/>
                            </p:stCondLst>
                            <p:childTnLst>
                              <p:par>
                                <p:cTn id="125" presetID="3" presetClass="entr" presetSubtype="10" fill="hold" grpId="0" nodeType="clickEffect">
                                  <p:stCondLst>
                                    <p:cond delay="0"/>
                                  </p:stCondLst>
                                  <p:childTnLst>
                                    <p:set>
                                      <p:cBhvr>
                                        <p:cTn id="126" dur="1" fill="hold">
                                          <p:stCondLst>
                                            <p:cond delay="0"/>
                                          </p:stCondLst>
                                        </p:cTn>
                                        <p:tgtEl>
                                          <p:spTgt spid="114690"/>
                                        </p:tgtEl>
                                        <p:attrNameLst>
                                          <p:attrName>style.visibility</p:attrName>
                                        </p:attrNameLst>
                                      </p:cBhvr>
                                      <p:to>
                                        <p:strVal val="visible"/>
                                      </p:to>
                                    </p:set>
                                    <p:animEffect transition="in" filter="blinds(horizontal)">
                                      <p:cBhvr>
                                        <p:cTn id="127" dur="500"/>
                                        <p:tgtEl>
                                          <p:spTgt spid="114690"/>
                                        </p:tgtEl>
                                      </p:cBhvr>
                                    </p:animEffect>
                                  </p:childTnLst>
                                </p:cTn>
                              </p:par>
                              <p:par>
                                <p:cTn id="128" presetID="3" presetClass="entr" presetSubtype="10" fill="hold" grpId="0" nodeType="withEffect">
                                  <p:stCondLst>
                                    <p:cond delay="0"/>
                                  </p:stCondLst>
                                  <p:childTnLst>
                                    <p:set>
                                      <p:cBhvr>
                                        <p:cTn id="129" dur="1" fill="hold">
                                          <p:stCondLst>
                                            <p:cond delay="0"/>
                                          </p:stCondLst>
                                        </p:cTn>
                                        <p:tgtEl>
                                          <p:spTgt spid="615458"/>
                                        </p:tgtEl>
                                        <p:attrNameLst>
                                          <p:attrName>style.visibility</p:attrName>
                                        </p:attrNameLst>
                                      </p:cBhvr>
                                      <p:to>
                                        <p:strVal val="visible"/>
                                      </p:to>
                                    </p:set>
                                    <p:animEffect transition="in" filter="blinds(horizontal)">
                                      <p:cBhvr>
                                        <p:cTn id="130" dur="500"/>
                                        <p:tgtEl>
                                          <p:spTgt spid="615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0" grpId="0" bldLvl="0" animBg="1"/>
      <p:bldP spid="615429" grpId="0" bldLvl="0" animBg="1"/>
      <p:bldP spid="615430" grpId="0" bldLvl="0" animBg="1"/>
      <p:bldP spid="615432" grpId="0"/>
      <p:bldP spid="615433" grpId="0"/>
      <p:bldP spid="615434" grpId="0" bldLvl="0" animBg="1"/>
      <p:bldP spid="615436" grpId="0"/>
      <p:bldP spid="615437" grpId="0" bldLvl="0" animBg="1"/>
      <p:bldP spid="615438" grpId="0" bldLvl="0" animBg="1"/>
      <p:bldP spid="615439" grpId="0" bldLvl="0" animBg="1"/>
      <p:bldP spid="615441" grpId="0" bldLvl="0" animBg="1"/>
      <p:bldP spid="615442" grpId="0" bldLvl="0" animBg="1"/>
      <p:bldP spid="615443" grpId="0" bldLvl="0" animBg="1"/>
      <p:bldP spid="615444" grpId="0"/>
      <p:bldP spid="615455" grpId="0"/>
      <p:bldP spid="615456" grpId="0"/>
      <p:bldP spid="615457" grpId="0"/>
      <p:bldP spid="615458" grpId="0" bldLvl="0" animBg="1"/>
      <p:bldP spid="53" grpId="0"/>
      <p:bldP spid="54" grpId="0"/>
      <p:bldP spid="55" grpId="0"/>
      <p:bldP spid="56"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4"/>
          <p:cNvSpPr>
            <a:spLocks noChangeArrowheads="1"/>
          </p:cNvSpPr>
          <p:nvPr>
            <p:custDataLst>
              <p:tags r:id="rId1"/>
            </p:custDataLst>
          </p:nvPr>
        </p:nvSpPr>
        <p:spPr bwMode="auto">
          <a:xfrm>
            <a:off x="3719513" y="1930400"/>
            <a:ext cx="4895850" cy="1398588"/>
          </a:xfrm>
          <a:prstGeom prst="rect">
            <a:avLst/>
          </a:prstGeom>
          <a:solidFill>
            <a:schemeClr val="accent1"/>
          </a:solidFill>
          <a:ln>
            <a:noFill/>
          </a:ln>
        </p:spPr>
        <p:txBody>
          <a:bodyPr anchor="ctr"/>
          <a:lstStyle>
            <a:lvl1pPr>
              <a:defRPr>
                <a:solidFill>
                  <a:schemeClr val="tx1"/>
                </a:solidFill>
                <a:latin typeface="Arial Narrow" panose="020B0606020202030204" pitchFamily="34" charset="0"/>
                <a:ea typeface="微软雅黑" panose="020B0503020204020204" pitchFamily="49" charset="-122"/>
              </a:defRPr>
            </a:lvl1pPr>
            <a:lvl2pPr marL="742950" indent="-285750">
              <a:defRPr>
                <a:solidFill>
                  <a:schemeClr val="tx1"/>
                </a:solidFill>
                <a:latin typeface="Arial Narrow" panose="020B0606020202030204" pitchFamily="34" charset="0"/>
                <a:ea typeface="微软雅黑" panose="020B0503020204020204" pitchFamily="49" charset="-122"/>
              </a:defRPr>
            </a:lvl2pPr>
            <a:lvl3pPr marL="1143000" indent="-228600">
              <a:defRPr>
                <a:solidFill>
                  <a:schemeClr val="tx1"/>
                </a:solidFill>
                <a:latin typeface="Arial Narrow" panose="020B0606020202030204" pitchFamily="34" charset="0"/>
                <a:ea typeface="微软雅黑" panose="020B0503020204020204" pitchFamily="49" charset="-122"/>
              </a:defRPr>
            </a:lvl3pPr>
            <a:lvl4pPr marL="1600200" indent="-228600">
              <a:defRPr>
                <a:solidFill>
                  <a:schemeClr val="tx1"/>
                </a:solidFill>
                <a:latin typeface="Arial Narrow" panose="020B0606020202030204" pitchFamily="34" charset="0"/>
                <a:ea typeface="微软雅黑" panose="020B0503020204020204" pitchFamily="49" charset="-122"/>
              </a:defRPr>
            </a:lvl4pPr>
            <a:lvl5pPr marL="2057400" indent="-228600">
              <a:defRPr>
                <a:solidFill>
                  <a:schemeClr val="tx1"/>
                </a:solidFill>
                <a:latin typeface="Arial Narrow" panose="020B0606020202030204" pitchFamily="34" charset="0"/>
                <a:ea typeface="微软雅黑" panose="020B0503020204020204" pitchFamily="49" charset="-122"/>
              </a:defRPr>
            </a:lvl5pPr>
            <a:lvl6pPr marL="25146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pitchFamily="49" charset="-122"/>
              </a:defRPr>
            </a:lvl6pPr>
            <a:lvl7pPr marL="29718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pitchFamily="49" charset="-122"/>
              </a:defRPr>
            </a:lvl7pPr>
            <a:lvl8pPr marL="34290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pitchFamily="49" charset="-122"/>
              </a:defRPr>
            </a:lvl8pPr>
            <a:lvl9pPr marL="38862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pitchFamily="49" charset="-122"/>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en-US" sz="8000" b="0" i="0" u="none" strike="noStrike" kern="1200" cap="none" spc="0" normalizeH="0" baseline="0" noProof="0" dirty="0">
                <a:ln>
                  <a:noFill/>
                </a:ln>
                <a:solidFill>
                  <a:srgbClr val="FFFFFF"/>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rPr>
              <a:t>THANKS</a:t>
            </a:r>
            <a:endParaRPr kumimoji="0" lang="zh-CN" altLang="en-US" sz="8000" b="0" i="0" u="none" strike="noStrike" kern="1200" cap="none" spc="0" normalizeH="0" baseline="0" noProof="0" dirty="0">
              <a:ln>
                <a:noFill/>
              </a:ln>
              <a:solidFill>
                <a:srgbClr val="FFFFFF"/>
              </a:solidFill>
              <a:effectLst/>
              <a:uLnTx/>
              <a:uFillTx/>
              <a:latin typeface="微软雅黑" panose="020B0503020204020204" pitchFamily="49" charset="-122"/>
              <a:ea typeface="微软雅黑" panose="020B0503020204020204" pitchFamily="49" charset="-122"/>
              <a:cs typeface="+mn-ea"/>
              <a:sym typeface="微软雅黑" panose="020B0503020204020204" pitchFamily="49" charset="-122"/>
            </a:endParaRPr>
          </a:p>
        </p:txBody>
      </p:sp>
      <p:sp>
        <p:nvSpPr>
          <p:cNvPr id="4" name="文本占位符 69"/>
          <p:cNvSpPr txBox="1"/>
          <p:nvPr/>
        </p:nvSpPr>
        <p:spPr>
          <a:xfrm>
            <a:off x="3028950" y="4792663"/>
            <a:ext cx="1295400" cy="503238"/>
          </a:xfrm>
          <a:prstGeom prst="rect">
            <a:avLst/>
          </a:prstGeom>
        </p:spPr>
        <p:txBody>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3765"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zh-CN" altLang="en-US" sz="2800" b="0" i="0" u="none" strike="noStrike" kern="1200" cap="none" spc="0" normalizeH="0" baseline="0" noProof="0" dirty="0">
              <a:ln>
                <a:noFill/>
              </a:ln>
              <a:solidFill>
                <a:schemeClr val="tx1"/>
              </a:solidFill>
              <a:effectLst/>
              <a:uLnTx/>
              <a:uFillTx/>
              <a:latin typeface="微软雅黑" panose="020B0503020204020204" pitchFamily="49" charset="-122"/>
              <a:ea typeface="+mn-ea"/>
              <a:cs typeface="+mn-ea"/>
              <a:sym typeface="微软雅黑" panose="020B0503020204020204" pitchFamily="49"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000000"/>
                                          </p:val>
                                        </p:tav>
                                        <p:tav tm="100000">
                                          <p:val>
                                            <p:strVal val="#ppt_w"/>
                                          </p:val>
                                        </p:tav>
                                      </p:tavLst>
                                    </p:anim>
                                    <p:anim calcmode="lin" valueType="num">
                                      <p:cBhvr>
                                        <p:cTn id="8" dur="500" fill="hold"/>
                                        <p:tgtEl>
                                          <p:spTgt spid="2"/>
                                        </p:tgtEl>
                                        <p:attrNameLst>
                                          <p:attrName>ppt_h</p:attrName>
                                        </p:attrNameLst>
                                      </p:cBhvr>
                                      <p:tavLst>
                                        <p:tav tm="0">
                                          <p:val>
                                            <p:fltVal val="0.000000"/>
                                          </p:val>
                                        </p:tav>
                                        <p:tav tm="100000">
                                          <p:val>
                                            <p:strVal val="#ppt_h"/>
                                          </p:val>
                                        </p:tav>
                                      </p:tavLst>
                                    </p:anim>
                                    <p:animEffect transition="in" filter="fade">
                                      <p:cBhvr>
                                        <p:cTn id="9" dur="500"/>
                                        <p:tgtEl>
                                          <p:spTgt spid="2"/>
                                        </p:tgtEl>
                                      </p:cBhvr>
                                    </p:animEffect>
                                  </p:childTnLst>
                                </p:cTn>
                              </p:par>
                              <p:par>
                                <p:cTn id="10" presetID="10" presetClass="entr" presetSubtype="0" fill="hold" nodeType="withEffect">
                                  <p:stCondLst>
                                    <p:cond delay="1250"/>
                                  </p:stCondLst>
                                  <p:iterate type="wd">
                                    <p:tmPct val="10000"/>
                                  </p:iterate>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页脚占位符 4"/>
          <p:cNvSpPr>
            <a:spLocks noGrp="1"/>
          </p:cNvSpPr>
          <p:nvPr>
            <p:ph type="ftr" sz="quarter" idx="11"/>
          </p:nvPr>
        </p:nvSpPr>
        <p:spPr>
          <a:xfrm>
            <a:off x="4367213" y="6459538"/>
            <a:ext cx="3457575" cy="327025"/>
          </a:xfrm>
        </p:spPr>
        <p:txBody>
          <a:bodyPr wrap="square" lIns="0" tIns="0" rIns="0" bIns="0" anchor="t"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zh-CN" sz="1400" b="1" dirty="0">
                <a:latin typeface="楷体_GB2312" pitchFamily="49" charset="-122"/>
                <a:ea typeface="楷体_GB2312" pitchFamily="49" charset="-122"/>
              </a:rPr>
              <a:t>第</a:t>
            </a:r>
            <a:r>
              <a:rPr lang="zh-CN" altLang="en-US" sz="1400" b="1" dirty="0">
                <a:latin typeface="楷体_GB2312" pitchFamily="49" charset="-122"/>
                <a:ea typeface="楷体_GB2312" pitchFamily="49" charset="-122"/>
              </a:rPr>
              <a:t>一</a:t>
            </a:r>
            <a:r>
              <a:rPr lang="zh-CN" altLang="zh-CN" sz="1400" b="1" dirty="0">
                <a:latin typeface="楷体_GB2312" pitchFamily="49" charset="-122"/>
                <a:ea typeface="楷体_GB2312" pitchFamily="49" charset="-122"/>
              </a:rPr>
              <a:t>章  </a:t>
            </a:r>
            <a:r>
              <a:rPr lang="zh-CN" altLang="en-US" sz="1400" b="1" dirty="0">
                <a:latin typeface="楷体_GB2312" pitchFamily="49" charset="-122"/>
                <a:ea typeface="楷体_GB2312" pitchFamily="49" charset="-122"/>
              </a:rPr>
              <a:t>总论</a:t>
            </a:r>
            <a:endParaRPr lang="zh-CN" altLang="en-US" sz="1400" b="1" dirty="0">
              <a:latin typeface="楷体_GB2312" pitchFamily="49" charset="-122"/>
              <a:ea typeface="楷体_GB2312" pitchFamily="49" charset="-122"/>
            </a:endParaRPr>
          </a:p>
        </p:txBody>
      </p:sp>
      <p:sp>
        <p:nvSpPr>
          <p:cNvPr id="38914" name="Rectangle 2"/>
          <p:cNvSpPr/>
          <p:nvPr>
            <p:ph type="title"/>
          </p:nvPr>
        </p:nvSpPr>
        <p:spPr/>
        <p:txBody>
          <a:bodyPr vert="horz" wrap="square" lIns="91440" tIns="45720" rIns="91440" bIns="45720" anchor="ctr" anchorCtr="0"/>
          <a:p>
            <a:pPr algn="ctr" eaLnBrk="1" hangingPunct="1"/>
            <a:r>
              <a:rPr lang="zh-CN" altLang="en-US" sz="3200" dirty="0">
                <a:solidFill>
                  <a:srgbClr val="FF0000"/>
                </a:solidFill>
                <a:latin typeface="Times New Roman" panose="02020603050405020304" pitchFamily="18" charset="0"/>
                <a:sym typeface="+mn-ea"/>
              </a:rPr>
              <a:t>第一节   会计的含义</a:t>
            </a:r>
            <a:endParaRPr lang="zh-CN" altLang="en-US" sz="3200" dirty="0">
              <a:solidFill>
                <a:srgbClr val="FF0000"/>
              </a:solidFill>
              <a:latin typeface="Times New Roman" panose="02020603050405020304" pitchFamily="18" charset="0"/>
            </a:endParaRPr>
          </a:p>
        </p:txBody>
      </p:sp>
      <p:sp>
        <p:nvSpPr>
          <p:cNvPr id="461827" name="Rectangle 3"/>
          <p:cNvSpPr/>
          <p:nvPr>
            <p:ph idx="1"/>
          </p:nvPr>
        </p:nvSpPr>
        <p:spPr>
          <a:xfrm>
            <a:off x="821690" y="1214755"/>
            <a:ext cx="10612120" cy="4968875"/>
          </a:xfrm>
        </p:spPr>
        <p:txBody>
          <a:bodyPr vert="horz" wrap="square" lIns="91440" tIns="45720" rIns="91440" bIns="45720" anchor="t" anchorCtr="0"/>
          <a:p>
            <a:pPr eaLnBrk="1" hangingPunct="1">
              <a:lnSpc>
                <a:spcPct val="140000"/>
              </a:lnSpc>
            </a:pPr>
            <a:r>
              <a:rPr lang="zh-CN" altLang="en-US" sz="2700" dirty="0">
                <a:solidFill>
                  <a:srgbClr val="FF0000"/>
                </a:solidFill>
              </a:rPr>
              <a:t>（三）现代会计阶段：</a:t>
            </a:r>
            <a:r>
              <a:rPr lang="en-US" altLang="zh-CN" sz="2700" dirty="0">
                <a:latin typeface="楷体" panose="02010609060101010101" pitchFamily="49" charset="-122"/>
                <a:ea typeface="楷体" panose="02010609060101010101" pitchFamily="49" charset="-122"/>
              </a:rPr>
              <a:t>20</a:t>
            </a:r>
            <a:r>
              <a:rPr lang="zh-CN" altLang="en-US" sz="2700" dirty="0">
                <a:latin typeface="楷体" panose="02010609060101010101" pitchFamily="49" charset="-122"/>
                <a:ea typeface="楷体" panose="02010609060101010101" pitchFamily="49" charset="-122"/>
              </a:rPr>
              <a:t>世纪</a:t>
            </a:r>
            <a:r>
              <a:rPr lang="en-US" altLang="zh-CN" sz="2700" dirty="0">
                <a:latin typeface="楷体" panose="02010609060101010101" pitchFamily="49" charset="-122"/>
                <a:ea typeface="楷体" panose="02010609060101010101" pitchFamily="49" charset="-122"/>
              </a:rPr>
              <a:t>30</a:t>
            </a:r>
            <a:r>
              <a:rPr lang="zh-CN" altLang="en-US" sz="2700" dirty="0">
                <a:latin typeface="楷体" panose="02010609060101010101" pitchFamily="49" charset="-122"/>
                <a:ea typeface="楷体" panose="02010609060101010101" pitchFamily="49" charset="-122"/>
              </a:rPr>
              <a:t>年代至今</a:t>
            </a:r>
            <a:endParaRPr lang="zh-CN" altLang="en-US" sz="2700" dirty="0">
              <a:latin typeface="楷体" panose="02010609060101010101" pitchFamily="49" charset="-122"/>
              <a:ea typeface="楷体" panose="02010609060101010101" pitchFamily="49" charset="-122"/>
            </a:endParaRPr>
          </a:p>
          <a:p>
            <a:pPr lvl="1" indent="-436245" eaLnBrk="1" hangingPunct="1">
              <a:lnSpc>
                <a:spcPct val="140000"/>
              </a:lnSpc>
            </a:pPr>
            <a:r>
              <a:rPr lang="zh-CN" altLang="en-US" sz="2700" dirty="0">
                <a:solidFill>
                  <a:srgbClr val="C00000"/>
                </a:solidFill>
                <a:latin typeface="楷体" panose="02010609060101010101" pitchFamily="49" charset="-122"/>
                <a:ea typeface="楷体" panose="02010609060101010101" pitchFamily="49" charset="-122"/>
              </a:rPr>
              <a:t>会计目标</a:t>
            </a:r>
            <a:r>
              <a:rPr lang="zh-CN" altLang="en-US" sz="2700" dirty="0">
                <a:latin typeface="楷体" panose="02010609060101010101" pitchFamily="49" charset="-122"/>
                <a:ea typeface="楷体" panose="02010609060101010101" pitchFamily="49" charset="-122"/>
              </a:rPr>
              <a:t>的重大变化。不仅要求记账、算账、报账，核算经营成果，还要进行计划管理，参与预测、决策、分析和考核等；</a:t>
            </a:r>
            <a:endParaRPr lang="en-US" altLang="zh-CN" sz="2700" dirty="0">
              <a:latin typeface="楷体" panose="02010609060101010101" pitchFamily="49" charset="-122"/>
              <a:ea typeface="楷体" panose="02010609060101010101" pitchFamily="49" charset="-122"/>
            </a:endParaRPr>
          </a:p>
          <a:p>
            <a:pPr lvl="1" indent="-436245" eaLnBrk="1" hangingPunct="1">
              <a:lnSpc>
                <a:spcPct val="140000"/>
              </a:lnSpc>
            </a:pPr>
            <a:r>
              <a:rPr lang="en-US" altLang="zh-CN" sz="2800" dirty="0">
                <a:latin typeface="楷体" panose="02010609060101010101" pitchFamily="49" charset="-122"/>
                <a:ea typeface="楷体" panose="02010609060101010101" pitchFamily="49" charset="-122"/>
              </a:rPr>
              <a:t>20</a:t>
            </a:r>
            <a:r>
              <a:rPr lang="zh-CN" altLang="en-US" sz="2800" dirty="0">
                <a:latin typeface="楷体" panose="02010609060101010101" pitchFamily="49" charset="-122"/>
                <a:ea typeface="楷体" panose="02010609060101010101" pitchFamily="49" charset="-122"/>
              </a:rPr>
              <a:t>世纪</a:t>
            </a:r>
            <a:r>
              <a:rPr lang="en-US" altLang="zh-CN" sz="2800" dirty="0">
                <a:latin typeface="楷体" panose="02010609060101010101" pitchFamily="49" charset="-122"/>
                <a:ea typeface="楷体" panose="02010609060101010101" pitchFamily="49" charset="-122"/>
              </a:rPr>
              <a:t>50</a:t>
            </a:r>
            <a:r>
              <a:rPr lang="zh-CN" altLang="en-US" sz="2800" dirty="0">
                <a:latin typeface="楷体" panose="02010609060101010101" pitchFamily="49" charset="-122"/>
                <a:ea typeface="楷体" panose="02010609060101010101" pitchFamily="49" charset="-122"/>
              </a:rPr>
              <a:t>年代，正式形成了</a:t>
            </a:r>
            <a:r>
              <a:rPr lang="zh-CN" altLang="en-US" sz="2800" dirty="0">
                <a:solidFill>
                  <a:srgbClr val="C00000"/>
                </a:solidFill>
                <a:latin typeface="楷体" panose="02010609060101010101" pitchFamily="49" charset="-122"/>
                <a:ea typeface="楷体" panose="02010609060101010101" pitchFamily="49" charset="-122"/>
              </a:rPr>
              <a:t>管理会计</a:t>
            </a:r>
            <a:r>
              <a:rPr lang="zh-CN" altLang="en-US" sz="2800" dirty="0">
                <a:latin typeface="楷体" panose="02010609060101010101" pitchFamily="49" charset="-122"/>
                <a:ea typeface="楷体" panose="02010609060101010101" pitchFamily="49" charset="-122"/>
              </a:rPr>
              <a:t>，体现</a:t>
            </a:r>
            <a:r>
              <a:rPr lang="zh-CN" altLang="en-US" sz="2800" dirty="0">
                <a:solidFill>
                  <a:srgbClr val="C00000"/>
                </a:solidFill>
                <a:latin typeface="楷体" panose="02010609060101010101" pitchFamily="49" charset="-122"/>
                <a:ea typeface="楷体" panose="02010609060101010101" pitchFamily="49" charset="-122"/>
              </a:rPr>
              <a:t>内部决策</a:t>
            </a:r>
            <a:r>
              <a:rPr lang="zh-CN" altLang="en-US" sz="2800" dirty="0">
                <a:latin typeface="楷体" panose="02010609060101010101" pitchFamily="49" charset="-122"/>
                <a:ea typeface="楷体" panose="02010609060101010101" pitchFamily="49" charset="-122"/>
              </a:rPr>
              <a:t>的需要。</a:t>
            </a:r>
            <a:endParaRPr lang="en-US" altLang="zh-CN" sz="2800" dirty="0">
              <a:latin typeface="楷体" panose="02010609060101010101" pitchFamily="49" charset="-122"/>
              <a:ea typeface="楷体" panose="02010609060101010101" pitchFamily="49" charset="-122"/>
            </a:endParaRPr>
          </a:p>
          <a:p>
            <a:pPr lvl="1" indent="-436245" eaLnBrk="1" hangingPunct="1">
              <a:lnSpc>
                <a:spcPct val="140000"/>
              </a:lnSpc>
            </a:pPr>
            <a:r>
              <a:rPr lang="en-US" altLang="zh-CN" sz="2800" dirty="0">
                <a:latin typeface="楷体" panose="02010609060101010101" pitchFamily="49" charset="-122"/>
                <a:ea typeface="楷体" panose="02010609060101010101" pitchFamily="49" charset="-122"/>
              </a:rPr>
              <a:t>20</a:t>
            </a:r>
            <a:r>
              <a:rPr lang="zh-CN" altLang="en-US" sz="2800" dirty="0">
                <a:latin typeface="楷体" panose="02010609060101010101" pitchFamily="49" charset="-122"/>
                <a:ea typeface="楷体" panose="02010609060101010101" pitchFamily="49" charset="-122"/>
              </a:rPr>
              <a:t>世纪计算机的应用，改变了会计的</a:t>
            </a:r>
            <a:r>
              <a:rPr lang="zh-CN" altLang="en-US" sz="2800" dirty="0">
                <a:solidFill>
                  <a:srgbClr val="C00000"/>
                </a:solidFill>
                <a:latin typeface="楷体" panose="02010609060101010101" pitchFamily="49" charset="-122"/>
                <a:ea typeface="楷体" panose="02010609060101010101" pitchFamily="49" charset="-122"/>
              </a:rPr>
              <a:t>记账手段</a:t>
            </a:r>
            <a:r>
              <a:rPr lang="zh-CN" altLang="en-US" sz="2800" dirty="0">
                <a:latin typeface="楷体" panose="02010609060101010101" pitchFamily="49" charset="-122"/>
                <a:ea typeface="楷体" panose="02010609060101010101" pitchFamily="49" charset="-122"/>
              </a:rPr>
              <a:t>，提高了会计工作效率和质量。</a:t>
            </a:r>
            <a:endParaRPr lang="zh-CN" altLang="en-US" sz="2800" dirty="0">
              <a:latin typeface="楷体" panose="02010609060101010101" pitchFamily="49" charset="-122"/>
              <a:ea typeface="楷体" panose="02010609060101010101" pitchFamily="49" charset="-122"/>
            </a:endParaRPr>
          </a:p>
          <a:p>
            <a:pPr lvl="1" indent="-436245" eaLnBrk="1" hangingPunct="1">
              <a:lnSpc>
                <a:spcPct val="140000"/>
              </a:lnSpc>
              <a:buNone/>
            </a:pPr>
            <a:endParaRPr lang="zh-CN" altLang="en-US" sz="2800" dirty="0"/>
          </a:p>
          <a:p>
            <a:pPr lvl="1" indent="-436245" eaLnBrk="1" hangingPunct="1">
              <a:lnSpc>
                <a:spcPct val="140000"/>
              </a:lnSpc>
              <a:buNone/>
            </a:pPr>
            <a:endParaRPr lang="en-US" altLang="zh-CN"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61827">
                                            <p:txEl>
                                              <p:charRg st="21" end="76"/>
                                            </p:txEl>
                                          </p:spTgt>
                                        </p:tgtEl>
                                        <p:attrNameLst>
                                          <p:attrName>style.visibility</p:attrName>
                                        </p:attrNameLst>
                                      </p:cBhvr>
                                      <p:to>
                                        <p:strVal val="visible"/>
                                      </p:to>
                                    </p:set>
                                    <p:anim calcmode="lin" valueType="num">
                                      <p:cBhvr additive="base">
                                        <p:cTn id="7" dur="500" fill="hold"/>
                                        <p:tgtEl>
                                          <p:spTgt spid="461827">
                                            <p:txEl>
                                              <p:charRg st="21" end="7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61827">
                                            <p:txEl>
                                              <p:charRg st="21" end="76"/>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61827">
                                            <p:txEl>
                                              <p:charRg st="76" end="106"/>
                                            </p:txEl>
                                          </p:spTgt>
                                        </p:tgtEl>
                                        <p:attrNameLst>
                                          <p:attrName>style.visibility</p:attrName>
                                        </p:attrNameLst>
                                      </p:cBhvr>
                                      <p:to>
                                        <p:strVal val="visible"/>
                                      </p:to>
                                    </p:set>
                                    <p:anim calcmode="lin" valueType="num">
                                      <p:cBhvr additive="base">
                                        <p:cTn id="12" dur="500" fill="hold"/>
                                        <p:tgtEl>
                                          <p:spTgt spid="461827">
                                            <p:txEl>
                                              <p:charRg st="76" end="106"/>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61827">
                                            <p:txEl>
                                              <p:charRg st="76" end="106"/>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1827">
                                            <p:txEl>
                                              <p:charRg st="106" end="142"/>
                                            </p:txEl>
                                          </p:spTgt>
                                        </p:tgtEl>
                                        <p:attrNameLst>
                                          <p:attrName>style.visibility</p:attrName>
                                        </p:attrNameLst>
                                      </p:cBhvr>
                                      <p:to>
                                        <p:strVal val="visible"/>
                                      </p:to>
                                    </p:set>
                                    <p:anim calcmode="lin" valueType="num">
                                      <p:cBhvr additive="base">
                                        <p:cTn id="17" dur="500" fill="hold"/>
                                        <p:tgtEl>
                                          <p:spTgt spid="461827">
                                            <p:txEl>
                                              <p:charRg st="106" end="14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61827">
                                            <p:txEl>
                                              <p:charRg st="106" end="14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DIAGRAM_VIRTUALLY_FRAME" val="{&quot;height&quot;:303.25000000000006,&quot;left&quot;:131.25,&quot;top&quot;:219.37503937007872,&quot;width&quot;:708.75}"/>
</p:tagLst>
</file>

<file path=ppt/tags/tag2.xml><?xml version="1.0" encoding="utf-8"?>
<p:tagLst xmlns:p="http://schemas.openxmlformats.org/presentationml/2006/main">
  <p:tag name="KSO_WM_DIAGRAM_VIRTUALLY_FRAME" val="{&quot;height&quot;:303.25000000000006,&quot;left&quot;:131.25,&quot;top&quot;:219.37503937007872,&quot;width&quot;:708.75}"/>
</p:tagLst>
</file>

<file path=ppt/tags/tag3.xml><?xml version="1.0" encoding="utf-8"?>
<p:tagLst xmlns:p="http://schemas.openxmlformats.org/presentationml/2006/main">
  <p:tag name="KSO_WM_DIAGRAM_VIRTUALLY_FRAME" val="{&quot;height&quot;:303.25000000000006,&quot;left&quot;:131.25,&quot;top&quot;:219.37503937007872,&quot;width&quot;:708.75}"/>
</p:tagLst>
</file>

<file path=ppt/tags/tag4.xml><?xml version="1.0" encoding="utf-8"?>
<p:tagLst xmlns:p="http://schemas.openxmlformats.org/presentationml/2006/main">
  <p:tag name="KSO_WM_DIAGRAM_VIRTUALLY_FRAME" val="{&quot;height&quot;:303.25000000000006,&quot;left&quot;:131.25,&quot;top&quot;:219.37503937007872,&quot;width&quot;:708.75}"/>
</p:tagLst>
</file>

<file path=ppt/tags/tag5.xml><?xml version="1.0" encoding="utf-8"?>
<p:tagLst xmlns:p="http://schemas.openxmlformats.org/presentationml/2006/main">
  <p:tag name="KSO_WM_DIAGRAM_VIRTUALLY_FRAME" val="{&quot;height&quot;:303.25000000000006,&quot;left&quot;:131.25,&quot;top&quot;:219.37503937007872,&quot;width&quot;:708.75}"/>
</p:tagLst>
</file>

<file path=ppt/tags/tag6.xml><?xml version="1.0" encoding="utf-8"?>
<p:tagLst xmlns:p="http://schemas.openxmlformats.org/presentationml/2006/main">
  <p:tag name="KSO_WM_DIAGRAM_VIRTUALLY_FRAME" val="{&quot;height&quot;:303.25000000000006,&quot;left&quot;:131.25,&quot;top&quot;:219.37503937007872,&quot;width&quot;:708.75}"/>
</p:tagLst>
</file>

<file path=ppt/tags/tag7.xml><?xml version="1.0" encoding="utf-8"?>
<p:tagLst xmlns:p="http://schemas.openxmlformats.org/presentationml/2006/main">
  <p:tag name="KSO_WM_DIAGRAM_VIRTUALLY_FRAME" val="{&quot;height&quot;:303.25000000000006,&quot;left&quot;:131.25,&quot;top&quot;:219.37503937007872,&quot;width&quot;:708.75}"/>
</p:tagLst>
</file>

<file path=ppt/tags/tag8.xml><?xml version="1.0" encoding="utf-8"?>
<p:tagLst xmlns:p="http://schemas.openxmlformats.org/presentationml/2006/main">
  <p:tag name="MH" val="20160508133540"/>
  <p:tag name="MH_LIBRARY" val="GRAPHIC"/>
  <p:tag name="MH_ORDER" val="矩形 4"/>
</p:tagLst>
</file>

<file path=ppt/theme/theme1.xml><?xml version="1.0" encoding="utf-8"?>
<a:theme xmlns:a="http://schemas.openxmlformats.org/drawingml/2006/main" name="1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黑体"/>
        <a:cs typeface=""/>
      </a:majorFont>
      <a:minorFont>
        <a:latin typeface="Verdana"/>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黑体"/>
        <a:cs typeface=""/>
      </a:majorFont>
      <a:minorFont>
        <a:latin typeface="Verdana"/>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黑体"/>
        <a:cs typeface=""/>
      </a:majorFont>
      <a:minorFont>
        <a:latin typeface="Verdana"/>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Profile">
  <a:themeElements>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1_Profile">
      <a:majorFont>
        <a:latin typeface="Verdana"/>
        <a:ea typeface="黑体"/>
        <a:cs typeface=""/>
      </a:majorFont>
      <a:minorFont>
        <a:latin typeface="Verdana"/>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1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Office 主题">
  <a:themeElements>
    <a:clrScheme name="自定义 2">
      <a:dk1>
        <a:srgbClr val="20517C"/>
      </a:dk1>
      <a:lt1>
        <a:srgbClr val="FFFFFF"/>
      </a:lt1>
      <a:dk2>
        <a:srgbClr val="20517C"/>
      </a:dk2>
      <a:lt2>
        <a:srgbClr val="FFFFFF"/>
      </a:lt2>
      <a:accent1>
        <a:srgbClr val="20517C"/>
      </a:accent1>
      <a:accent2>
        <a:srgbClr val="FFFFF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nSpc>
            <a:spcPct val="95000"/>
          </a:lnSpc>
          <a:defRPr sz="1600" b="0" dirty="0" smtClean="0">
            <a:latin typeface="张海山锐谐体" panose="02000000000000000000" pitchFamily="2" charset="-122"/>
            <a:ea typeface="张海山锐谐体" panose="02000000000000000000" pitchFamily="2"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Office 主题">
  <a:themeElements>
    <a:clrScheme name="自定义 2">
      <a:dk1>
        <a:srgbClr val="20517C"/>
      </a:dk1>
      <a:lt1>
        <a:srgbClr val="FFFFFF"/>
      </a:lt1>
      <a:dk2>
        <a:srgbClr val="20517C"/>
      </a:dk2>
      <a:lt2>
        <a:srgbClr val="FFFFFF"/>
      </a:lt2>
      <a:accent1>
        <a:srgbClr val="20517C"/>
      </a:accent1>
      <a:accent2>
        <a:srgbClr val="FFFFFF"/>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nSpc>
            <a:spcPct val="95000"/>
          </a:lnSpc>
          <a:defRPr sz="1600" b="0" dirty="0" smtClean="0">
            <a:latin typeface="张海山锐谐体" panose="02000000000000000000" pitchFamily="2" charset="-122"/>
            <a:ea typeface="张海山锐谐体" panose="02000000000000000000" pitchFamily="2"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10050</Words>
  <Application>WPS 演示</Application>
  <PresentationFormat/>
  <Paragraphs>1247</Paragraphs>
  <Slides>88</Slides>
  <Notes>4</Notes>
  <HiddenSlides>0</HiddenSlides>
  <MMClips>0</MMClips>
  <ScaleCrop>false</ScaleCrop>
  <HeadingPairs>
    <vt:vector size="6" baseType="variant">
      <vt:variant>
        <vt:lpstr>已用的字体</vt:lpstr>
      </vt:variant>
      <vt:variant>
        <vt:i4>20</vt:i4>
      </vt:variant>
      <vt:variant>
        <vt:lpstr>主题</vt:lpstr>
      </vt:variant>
      <vt:variant>
        <vt:i4>6</vt:i4>
      </vt:variant>
      <vt:variant>
        <vt:lpstr>幻灯片标题</vt:lpstr>
      </vt:variant>
      <vt:variant>
        <vt:i4>88</vt:i4>
      </vt:variant>
    </vt:vector>
  </HeadingPairs>
  <TitlesOfParts>
    <vt:vector size="114" baseType="lpstr">
      <vt:lpstr>Arial</vt:lpstr>
      <vt:lpstr>宋体</vt:lpstr>
      <vt:lpstr>Wingdings</vt:lpstr>
      <vt:lpstr>楷体_GB2312</vt:lpstr>
      <vt:lpstr>新宋体</vt:lpstr>
      <vt:lpstr>Verdana</vt:lpstr>
      <vt:lpstr>黑体</vt:lpstr>
      <vt:lpstr>Wingdings 2</vt:lpstr>
      <vt:lpstr>张海山锐谐体</vt:lpstr>
      <vt:lpstr>微软雅黑</vt:lpstr>
      <vt:lpstr>Calibri</vt:lpstr>
      <vt:lpstr>楷体</vt:lpstr>
      <vt:lpstr>Times New Roman</vt:lpstr>
      <vt:lpstr>仿宋</vt:lpstr>
      <vt:lpstr>Wingdings</vt:lpstr>
      <vt:lpstr>Arial Unicode MS</vt:lpstr>
      <vt:lpstr>HY헤드라인M</vt:lpstr>
      <vt:lpstr>Segoe Print</vt:lpstr>
      <vt:lpstr>Arial Narrow</vt:lpstr>
      <vt:lpstr>+中文正文</vt:lpstr>
      <vt:lpstr>1_Profile</vt:lpstr>
      <vt:lpstr>2_Profile</vt:lpstr>
      <vt:lpstr>3_Profile</vt:lpstr>
      <vt:lpstr>4_Profile</vt:lpstr>
      <vt:lpstr>1_Office 主题</vt:lpstr>
      <vt:lpstr>2_Office 主题</vt:lpstr>
      <vt:lpstr>PowerPoint 演示文稿</vt:lpstr>
      <vt:lpstr>PowerPoint 演示文稿</vt:lpstr>
      <vt:lpstr>PowerPoint 演示文稿</vt:lpstr>
      <vt:lpstr>第一节 会计概述</vt:lpstr>
      <vt:lpstr>第一节   会计概述</vt:lpstr>
      <vt:lpstr>第一节   会计概述</vt:lpstr>
      <vt:lpstr>一、会计的产生和发展</vt:lpstr>
      <vt:lpstr>一、会计的产生和发展</vt:lpstr>
      <vt:lpstr>一、会计的产生和发展</vt:lpstr>
      <vt:lpstr>第一节   会计概述</vt:lpstr>
      <vt:lpstr>第一节   会计概述</vt:lpstr>
      <vt:lpstr>第一节   会计概述</vt:lpstr>
      <vt:lpstr>PowerPoint 演示文稿</vt:lpstr>
      <vt:lpstr>第二节   会计目标和会计信息质量要求</vt:lpstr>
      <vt:lpstr>第二节   会计目标和会计信息质量要求</vt:lpstr>
      <vt:lpstr>第二节   会计目标和会计信息质量要求</vt:lpstr>
      <vt:lpstr>第二节   会计目标和会计信息质量要求</vt:lpstr>
      <vt:lpstr>第二节   会计目标和会计信息质量要求</vt:lpstr>
      <vt:lpstr>第二节   会计目标和会计信息质量要求</vt:lpstr>
      <vt:lpstr>第二节   会计目标和会计信息质量要求</vt:lpstr>
      <vt:lpstr>第一节   会计概述</vt:lpstr>
      <vt:lpstr>PowerPoint 演示文稿</vt:lpstr>
      <vt:lpstr>第一节  会计对象</vt:lpstr>
      <vt:lpstr>第一节  会计对象</vt:lpstr>
      <vt:lpstr>第一节  会计对象</vt:lpstr>
      <vt:lpstr>第一节  会计对象</vt:lpstr>
      <vt:lpstr>第一节  会计对象</vt:lpstr>
      <vt:lpstr>第一节  会计对象</vt:lpstr>
      <vt:lpstr>第一节  会计基本假设</vt:lpstr>
      <vt:lpstr>第一节  会计基本假设</vt:lpstr>
      <vt:lpstr>第一节  会计基本假设</vt:lpstr>
      <vt:lpstr>第一节  会计基本假设</vt:lpstr>
      <vt:lpstr>第一节  会计基本假设</vt:lpstr>
      <vt:lpstr>第一节  会计基本假设</vt:lpstr>
      <vt:lpstr>PowerPoint 演示文稿</vt:lpstr>
      <vt:lpstr>第一节  会计基本假设</vt:lpstr>
      <vt:lpstr>PowerPoint 演示文稿</vt:lpstr>
      <vt:lpstr>PowerPoint 演示文稿</vt:lpstr>
      <vt:lpstr>PowerPoint 演示文稿</vt:lpstr>
      <vt:lpstr>PowerPoint 演示文稿</vt:lpstr>
      <vt:lpstr>三、会计信息质量要求</vt:lpstr>
      <vt:lpstr>三、会计信息质量要求</vt:lpstr>
      <vt:lpstr>三、会计信息质量要求</vt:lpstr>
      <vt:lpstr>三、会计信息质量要求</vt:lpstr>
      <vt:lpstr>PowerPoint 演示文稿</vt:lpstr>
      <vt:lpstr>PowerPoint 演示文稿</vt:lpstr>
      <vt:lpstr>三、会计信息质量要求</vt:lpstr>
      <vt:lpstr>PowerPoint 演示文稿</vt:lpstr>
      <vt:lpstr>PowerPoint 演示文稿</vt:lpstr>
      <vt:lpstr>第三节  会计方法 </vt:lpstr>
      <vt:lpstr>第三节  会计方法</vt:lpstr>
      <vt:lpstr>第三节  会计方法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第三节  会计方法</vt:lpstr>
      <vt:lpstr>第三节  会计方法</vt:lpstr>
      <vt:lpstr>第三节  权责发生制与收付实现制</vt:lpstr>
      <vt:lpstr>第三节  权责发生制与收付实现制</vt:lpstr>
      <vt:lpstr>第三节  权责发生制与收付实现制</vt:lpstr>
      <vt:lpstr>PowerPoint 演示文稿</vt:lpstr>
      <vt:lpstr>权责发生制——收入的确认-①</vt:lpstr>
      <vt:lpstr>PowerPoint 演示文稿</vt:lpstr>
      <vt:lpstr>权责发生制——费用的确认-①</vt:lpstr>
      <vt:lpstr>PowerPoint 演示文稿</vt:lpstr>
      <vt:lpstr>第三节  权责发生制与收付实现制</vt:lpstr>
      <vt:lpstr>第三节  权责发生制与收付实现制</vt:lpstr>
      <vt:lpstr>第三节  权责发生制与收付实现制</vt:lpstr>
      <vt:lpstr>PowerPoint 演示文稿</vt:lpstr>
      <vt:lpstr>PowerPoint 演示文稿</vt:lpstr>
      <vt:lpstr>PowerPoint 演示文稿</vt:lpstr>
      <vt:lpstr>PowerPoint 演示文稿</vt:lpstr>
      <vt:lpstr>第三节  会计方法</vt:lpstr>
      <vt:lpstr>第三节  会计方法</vt:lpstr>
      <vt:lpstr>第三节  会计方法</vt:lpstr>
      <vt:lpstr>第三节  会计方法</vt:lpstr>
      <vt:lpstr>第三节  会计方法</vt:lpstr>
      <vt:lpstr>第三节  会计方法</vt:lpstr>
      <vt:lpstr>第三节  会计方法</vt:lpstr>
      <vt:lpstr>第三节  会计方法</vt:lpstr>
      <vt:lpstr>第三节  会计方法</vt:lpstr>
      <vt:lpstr>第三节  会计方法</vt:lpstr>
      <vt:lpstr>第三节  会计方法</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第一章 概论</dc:title>
  <dc:creator>DQ</dc:creator>
  <cp:lastModifiedBy>夏梦瑗</cp:lastModifiedBy>
  <cp:revision>1300</cp:revision>
  <dcterms:created xsi:type="dcterms:W3CDTF">2006-10-08T18:39:00Z</dcterms:created>
  <dcterms:modified xsi:type="dcterms:W3CDTF">2025-02-10T06:34:11Z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412E9596D80042A9A9A1085164482B3F_12</vt:lpwstr>
  </property>
</Properties>
</file>