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4" r:id="rId4"/>
    <p:sldMasterId id="2147483687" r:id="rId5"/>
    <p:sldMasterId id="2147483700" r:id="rId6"/>
    <p:sldMasterId id="2147483710" r:id="rId7"/>
  </p:sldMasterIdLst>
  <p:notesMasterIdLst>
    <p:notesMasterId r:id="rId31"/>
  </p:notesMasterIdLst>
  <p:handoutMasterIdLst>
    <p:handoutMasterId r:id="rId32"/>
  </p:handoutMasterIdLst>
  <p:sldIdLst>
    <p:sldId id="1377" r:id="rId8"/>
    <p:sldId id="259" r:id="rId9"/>
    <p:sldId id="1278" r:id="rId10"/>
    <p:sldId id="1498" r:id="rId11"/>
    <p:sldId id="1499" r:id="rId12"/>
    <p:sldId id="1500" r:id="rId13"/>
    <p:sldId id="1501" r:id="rId14"/>
    <p:sldId id="1502" r:id="rId15"/>
    <p:sldId id="1503" r:id="rId16"/>
    <p:sldId id="1504" r:id="rId17"/>
    <p:sldId id="1505" r:id="rId18"/>
    <p:sldId id="1506" r:id="rId19"/>
    <p:sldId id="1507" r:id="rId20"/>
    <p:sldId id="1508" r:id="rId21"/>
    <p:sldId id="1509" r:id="rId22"/>
    <p:sldId id="1510" r:id="rId23"/>
    <p:sldId id="1512" r:id="rId24"/>
    <p:sldId id="1513" r:id="rId25"/>
    <p:sldId id="1514" r:id="rId26"/>
    <p:sldId id="1515" r:id="rId27"/>
    <p:sldId id="1511" r:id="rId28"/>
    <p:sldId id="1516" r:id="rId29"/>
    <p:sldId id="1497" r:id="rId30"/>
  </p:sldIdLst>
  <p:sldSz cx="12192000" cy="6858000"/>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342" userDrawn="1">
          <p15:clr>
            <a:srgbClr val="A4A3A4"/>
          </p15:clr>
        </p15:guide>
        <p15:guide id="2" pos="382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517C"/>
    <a:srgbClr val="0000FF"/>
    <a:srgbClr val="F907FF"/>
    <a:srgbClr val="00CCFF"/>
    <a:srgbClr val="00FFFF"/>
    <a:srgbClr val="EDF076"/>
    <a:srgbClr val="00CC00"/>
    <a:srgbClr val="FFFFCC"/>
    <a:srgbClr val="FC8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9441"/>
    <p:restoredTop sz="94660"/>
  </p:normalViewPr>
  <p:slideViewPr>
    <p:cSldViewPr showGuides="1">
      <p:cViewPr varScale="1">
        <p:scale>
          <a:sx n="100" d="100"/>
          <a:sy n="100" d="100"/>
        </p:scale>
        <p:origin x="540" y="52"/>
      </p:cViewPr>
      <p:guideLst>
        <p:guide orient="horz" pos="2342"/>
        <p:guide pos="3828"/>
      </p:guideLst>
    </p:cSldViewPr>
  </p:slideViewPr>
  <p:outlineViewPr>
    <p:cViewPr>
      <p:scale>
        <a:sx n="33" d="100"/>
        <a:sy n="33" d="100"/>
      </p:scale>
      <p:origin x="0" y="4119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slide" Target="slides/slide1.xml"/><Relationship Id="rId7" Type="http://schemas.openxmlformats.org/officeDocument/2006/relationships/slideMaster" Target="slideMasters/slideMaster6.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handoutMaster" Target="handoutMasters/handoutMaster1.xml"/><Relationship Id="rId31" Type="http://schemas.openxmlformats.org/officeDocument/2006/relationships/notesMaster" Target="notesMasters/notesMaster1.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601090"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01091" name="Rectangle 3"/>
          <p:cNvSpPr>
            <a:spLocks noGrp="1" noChangeArrowheads="1"/>
          </p:cNvSpPr>
          <p:nvPr>
            <p:ph type="dt" sz="quarter"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lstStyle>
            <a:lvl1pPr algn="r">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01092" name="Rectangle 4"/>
          <p:cNvSpPr>
            <a:spLocks noGrp="1" noChangeArrowheads="1"/>
          </p:cNvSpPr>
          <p:nvPr>
            <p:ph type="ftr" sz="quarter" idx="2"/>
          </p:nvPr>
        </p:nvSpPr>
        <p:spPr bwMode="auto">
          <a:xfrm>
            <a:off x="0" y="8685213"/>
            <a:ext cx="2971800" cy="457200"/>
          </a:xfrm>
          <a:prstGeom prst="rect">
            <a:avLst/>
          </a:prstGeom>
          <a:noFill/>
          <a:ln>
            <a:noFill/>
          </a:ln>
          <a:effectLst/>
        </p:spPr>
        <p:txBody>
          <a:bodyPr vert="horz" wrap="square" lIns="91440" tIns="45720" rIns="91440" bIns="45720" numCol="1" anchor="b"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01093" name="Rectangle 5"/>
          <p:cNvSpPr>
            <a:spLocks noGrp="1" noChangeArrowheads="1"/>
          </p:cNvSpPr>
          <p:nvPr>
            <p:ph type="sldNum" sz="quarter" idx="3"/>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
            <a:pPr lvl="0" algn="r" eaLnBrk="1" fontAlgn="base" hangingPunct="1"/>
            <a:fld id="{9A0DB2DC-4C9A-4742-B13C-FB6460FD3503}" type="slidenum">
              <a:rPr lang="en-US" altLang="zh-CN" sz="1200" strike="noStrike" noProof="1" dirty="0">
                <a:latin typeface="Arial" panose="020B0604020202020204" pitchFamily="34" charset="0"/>
                <a:ea typeface="宋体" panose="02010600030101010101" pitchFamily="2" charset="-122"/>
                <a:cs typeface="+mn-cs"/>
              </a:rPr>
            </a:fld>
            <a:endParaRPr lang="en-US" altLang="zh-CN" sz="1200" strike="noStrike" noProof="1" dirty="0">
              <a:latin typeface="Verdana" panose="020B0604030504040204"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122"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3" name="Rectangle 3"/>
          <p:cNvSpPr>
            <a:spLocks noGrp="1" noChangeArrowheads="1"/>
          </p:cNvSpPr>
          <p:nvPr>
            <p:ph type="dt"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lstStyle>
            <a:lvl1pPr algn="r">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44" name="Rectangle 4"/>
          <p:cNvSpPr>
            <a:spLocks noRo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5125" name="Rectangle 5"/>
          <p:cNvSpPr>
            <a:spLocks noGrp="1" noChangeArrowheads="1"/>
          </p:cNvSpPr>
          <p:nvPr>
            <p:ph type="body" sz="quarter" idx="3"/>
          </p:nvPr>
        </p:nvSpPr>
        <p:spPr bwMode="auto">
          <a:xfrm>
            <a:off x="685800" y="4343400"/>
            <a:ext cx="5486400" cy="4114800"/>
          </a:xfrm>
          <a:prstGeom prst="rect">
            <a:avLst/>
          </a:prstGeom>
          <a:noFill/>
          <a:ln>
            <a:noFill/>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6" name="Rectangle 6"/>
          <p:cNvSpPr>
            <a:spLocks noGrp="1" noChangeArrowheads="1"/>
          </p:cNvSpPr>
          <p:nvPr>
            <p:ph type="ftr" sz="quarter" idx="4"/>
          </p:nvPr>
        </p:nvSpPr>
        <p:spPr bwMode="auto">
          <a:xfrm>
            <a:off x="0" y="8685213"/>
            <a:ext cx="2971800" cy="457200"/>
          </a:xfrm>
          <a:prstGeom prst="rect">
            <a:avLst/>
          </a:prstGeom>
          <a:noFill/>
          <a:ln>
            <a:noFill/>
          </a:ln>
          <a:effectLst/>
        </p:spPr>
        <p:txBody>
          <a:bodyPr vert="horz" wrap="square" lIns="91440" tIns="45720" rIns="91440" bIns="45720" numCol="1" anchor="b"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
            <a:pPr lvl="0" algn="r" eaLnBrk="1" fontAlgn="base" hangingPunct="1"/>
            <a:fld id="{9A0DB2DC-4C9A-4742-B13C-FB6460FD3503}" type="slidenum">
              <a:rPr lang="en-US" altLang="zh-CN" sz="1200" strike="noStrike" noProof="1" dirty="0">
                <a:latin typeface="Arial" panose="020B0604020202020204" pitchFamily="34" charset="0"/>
                <a:ea typeface="宋体" panose="02010600030101010101" pitchFamily="2" charset="-122"/>
                <a:cs typeface="+mn-cs"/>
              </a:rPr>
            </a:fld>
            <a:endParaRPr lang="en-US" altLang="zh-CN" sz="120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5122"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rgbClr val="20517C"/>
          </a:solidFill>
          <a:ln w="9525" cap="flat" cmpd="sng">
            <a:solidFill>
              <a:srgbClr val="20517C"/>
            </a:solidFill>
            <a:prstDash val="solid"/>
            <a:miter/>
            <a:headEnd type="none" w="med" len="med"/>
            <a:tailEnd type="none" w="med" len="med"/>
          </a:ln>
        </p:spPr>
        <p:txBody>
          <a:bodyPr/>
          <a:p>
            <a:endParaRPr lang="zh-CN" altLang="en-US"/>
          </a:p>
        </p:txBody>
      </p:sp>
      <p:sp>
        <p:nvSpPr>
          <p:cNvPr id="5123" name="Rectangle 8"/>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5124" name="AutoShape 9"/>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5125" name="AutoShape 10"/>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5126" name="AutoShape 11"/>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5127" name="AutoShape 12"/>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1" name="Text Box 13"/>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9</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会计核算组织程序</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 </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lvl="0" fontAlgn="base"/>
            <a:r>
              <a:rPr lang="zh-CN" altLang="en-US" strike="noStrike" noProof="0"/>
              <a:t>单击此处编辑母版标题样式</a:t>
            </a:r>
            <a:endParaRPr lang="zh-CN" altLang="en-US" strike="noStrike" noProof="0"/>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lvl="0" fontAlgn="base"/>
            <a:r>
              <a:rPr lang="zh-CN" altLang="en-US" strike="noStrike" noProof="0"/>
              <a:t>单击此处编辑母版副标题样式</a:t>
            </a:r>
            <a:endParaRPr lang="zh-CN" altLang="en-US" strike="noStrike" noProof="0"/>
          </a:p>
        </p:txBody>
      </p:sp>
      <p:sp>
        <p:nvSpPr>
          <p:cNvPr id="22" name="Rectangle 4"/>
          <p:cNvSpPr>
            <a:spLocks noGrp="1" noChangeArrowheads="1"/>
          </p:cNvSpPr>
          <p:nvPr>
            <p:ph type="dt" sz="half" idx="2"/>
          </p:nvPr>
        </p:nvSpPr>
        <p:spPr bwMode="auto">
          <a:xfrm>
            <a:off x="914400" y="6248400"/>
            <a:ext cx="2540000" cy="457200"/>
          </a:xfrm>
          <a:prstGeom prst="rect">
            <a:avLst/>
          </a:prstGeom>
          <a:noFill/>
          <a:ln>
            <a:noFill/>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a:noFill/>
          </a:ln>
        </p:spPr>
        <p:txBody>
          <a:bodyPr vert="horz" wrap="square" lIns="91440" tIns="45720" rIns="91440" bIns="45720" numCol="1" anchor="t" anchorCtr="0" compatLnSpc="1"/>
          <a:lstStyle>
            <a:lvl1pPr>
              <a:defRPr sz="1200" b="0">
                <a:latin typeface="+mn-lt"/>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a:noFill/>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pic>
        <p:nvPicPr>
          <p:cNvPr id="2" name="图片 1" descr="图片1"/>
          <p:cNvPicPr>
            <a:picLocks noChangeAspect="1"/>
          </p:cNvPicPr>
          <p:nvPr userDrawn="1"/>
        </p:nvPicPr>
        <p:blipFill>
          <a:blip r:embed="rId2"/>
          <a:stretch>
            <a:fillRect/>
          </a:stretch>
        </p:blipFill>
        <p:spPr>
          <a:xfrm>
            <a:off x="10056495" y="-26035"/>
            <a:ext cx="1877695" cy="35941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86105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86105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128885" y="-27305"/>
            <a:ext cx="1877695" cy="35941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96887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73030" y="-27305"/>
            <a:ext cx="1877695" cy="35941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6146"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6147" name="Rectangle 8"/>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6148" name="AutoShape 9"/>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6149" name="AutoShape 10"/>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6150" name="AutoShape 11"/>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6151" name="AutoShape 12"/>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1" name="Text Box 13"/>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9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会计核算组织程序</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lvl="0" fontAlgn="base"/>
            <a:r>
              <a:rPr lang="zh-CN" altLang="en-US" strike="noStrike" noProof="0"/>
              <a:t>单击此处编辑母版标题样式</a:t>
            </a:r>
            <a:endParaRPr lang="zh-CN" altLang="en-US" strike="noStrike" noProof="0"/>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lvl="0" fontAlgn="base"/>
            <a:r>
              <a:rPr lang="zh-CN" altLang="en-US" strike="noStrike" noProof="0"/>
              <a:t>单击此处编辑母版副标题样式</a:t>
            </a:r>
            <a:endParaRPr lang="zh-CN" altLang="en-US" strike="noStrike" noProof="0"/>
          </a:p>
        </p:txBody>
      </p:sp>
      <p:sp>
        <p:nvSpPr>
          <p:cNvPr id="22" name="Rectangle 4"/>
          <p:cNvSpPr>
            <a:spLocks noGrp="1" noChangeArrowheads="1"/>
          </p:cNvSpPr>
          <p:nvPr>
            <p:ph type="dt" sz="half" idx="2"/>
          </p:nvPr>
        </p:nvSpPr>
        <p:spPr bwMode="auto">
          <a:xfrm>
            <a:off x="914400" y="6248400"/>
            <a:ext cx="2540000" cy="457200"/>
          </a:xfrm>
          <a:prstGeom prst="rect">
            <a:avLst/>
          </a:prstGeom>
          <a:noFill/>
          <a:ln>
            <a:noFill/>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a:noFill/>
          </a:ln>
        </p:spPr>
        <p:txBody>
          <a:bodyPr vert="horz" wrap="square" lIns="91440" tIns="45720" rIns="91440" bIns="45720" numCol="1" anchor="t" anchorCtr="0" compatLnSpc="1"/>
          <a:lstStyle>
            <a:lvl1pPr>
              <a:defRPr sz="1200" b="0">
                <a:latin typeface="+mn-lt"/>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a:noFill/>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a typeface="黑体" panose="02010609060101010101" pitchFamily="49" charset="-122"/>
            </a:endParaRPr>
          </a:p>
        </p:txBody>
      </p:sp>
      <p:pic>
        <p:nvPicPr>
          <p:cNvPr id="2" name="图片 1" descr="图片1"/>
          <p:cNvPicPr>
            <a:picLocks noChangeAspect="1"/>
          </p:cNvPicPr>
          <p:nvPr userDrawn="1"/>
        </p:nvPicPr>
        <p:blipFill>
          <a:blip r:embed="rId2"/>
          <a:stretch>
            <a:fillRect/>
          </a:stretch>
        </p:blipFill>
        <p:spPr>
          <a:xfrm>
            <a:off x="9480550" y="-27305"/>
            <a:ext cx="1877695" cy="35941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00640" y="-27305"/>
            <a:ext cx="1877695" cy="359410"/>
          </a:xfrm>
          <a:prstGeom prst="rect">
            <a:avLst/>
          </a:prstGeom>
        </p:spPr>
      </p:pic>
      <p:sp>
        <p:nvSpPr>
          <p:cNvPr id="8" name="文本框 7"/>
          <p:cNvSpPr txBox="1"/>
          <p:nvPr userDrawn="1"/>
        </p:nvSpPr>
        <p:spPr>
          <a:xfrm>
            <a:off x="1785620" y="80645"/>
            <a:ext cx="4064000" cy="368300"/>
          </a:xfrm>
          <a:prstGeom prst="rect">
            <a:avLst/>
          </a:prstGeom>
          <a:noFill/>
        </p:spPr>
        <p:txBody>
          <a:bodyPr wrap="square" rtlCol="0">
            <a:spAutoFit/>
          </a:bodyPr>
          <a:p>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86105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86105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96887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7170"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7171" name="Rectangle 8"/>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7172" name="AutoShape 9"/>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7173" name="AutoShape 10"/>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7174" name="AutoShape 11"/>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7175" name="AutoShape 12"/>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1" name="Text Box 13"/>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9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会计核算组织程序</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lvl="0" fontAlgn="base"/>
            <a:r>
              <a:rPr lang="zh-CN" altLang="en-US" strike="noStrike" noProof="0"/>
              <a:t>单击此处编辑母版标题样式</a:t>
            </a:r>
            <a:endParaRPr lang="zh-CN" altLang="en-US" strike="noStrike" noProof="0"/>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lvl="0" fontAlgn="base"/>
            <a:r>
              <a:rPr lang="zh-CN" altLang="en-US" strike="noStrike" noProof="0"/>
              <a:t>单击此处编辑母版副标题样式</a:t>
            </a:r>
            <a:endParaRPr lang="zh-CN" altLang="en-US" strike="noStrike" noProof="0"/>
          </a:p>
        </p:txBody>
      </p:sp>
      <p:sp>
        <p:nvSpPr>
          <p:cNvPr id="22" name="Rectangle 4"/>
          <p:cNvSpPr>
            <a:spLocks noGrp="1" noChangeArrowheads="1"/>
          </p:cNvSpPr>
          <p:nvPr>
            <p:ph type="dt" sz="half" idx="2"/>
          </p:nvPr>
        </p:nvSpPr>
        <p:spPr bwMode="auto">
          <a:xfrm>
            <a:off x="914400" y="6248400"/>
            <a:ext cx="2540000" cy="457200"/>
          </a:xfrm>
          <a:prstGeom prst="rect">
            <a:avLst/>
          </a:prstGeom>
          <a:noFill/>
          <a:ln>
            <a:noFill/>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a:noFill/>
          </a:ln>
        </p:spPr>
        <p:txBody>
          <a:bodyPr vert="horz" wrap="square" lIns="91440" tIns="45720" rIns="91440" bIns="45720" numCol="1" anchor="t" anchorCtr="0" compatLnSpc="1"/>
          <a:lstStyle>
            <a:lvl1pPr>
              <a:defRPr sz="1200" b="0">
                <a:latin typeface="+mn-lt"/>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a:noFill/>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a typeface="黑体" panose="02010609060101010101" pitchFamily="49" charset="-122"/>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86105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86105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96887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8194"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8195" name="Rectangle 8"/>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8196" name="AutoShape 9"/>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8197" name="AutoShape 10"/>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8198" name="AutoShape 11"/>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8199" name="AutoShape 12"/>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1" name="Text Box 13"/>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9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会计核算组织程序</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lvl="0" fontAlgn="base"/>
            <a:r>
              <a:rPr lang="zh-CN" altLang="en-US" strike="noStrike" noProof="0"/>
              <a:t>单击此处编辑母版标题样式</a:t>
            </a:r>
            <a:endParaRPr lang="zh-CN" altLang="en-US" strike="noStrike" noProof="0"/>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lvl="0" fontAlgn="base"/>
            <a:r>
              <a:rPr lang="zh-CN" altLang="en-US" strike="noStrike" noProof="0"/>
              <a:t>单击此处编辑母版副标题样式</a:t>
            </a:r>
            <a:endParaRPr lang="zh-CN" altLang="en-US" strike="noStrike" noProof="0"/>
          </a:p>
        </p:txBody>
      </p:sp>
      <p:sp>
        <p:nvSpPr>
          <p:cNvPr id="22" name="Rectangle 4"/>
          <p:cNvSpPr>
            <a:spLocks noGrp="1" noChangeArrowheads="1"/>
          </p:cNvSpPr>
          <p:nvPr>
            <p:ph type="dt" sz="half" idx="2"/>
          </p:nvPr>
        </p:nvSpPr>
        <p:spPr bwMode="auto">
          <a:xfrm>
            <a:off x="914400" y="6248400"/>
            <a:ext cx="2540000" cy="457200"/>
          </a:xfrm>
          <a:prstGeom prst="rect">
            <a:avLst/>
          </a:prstGeom>
          <a:noFill/>
          <a:ln>
            <a:noFill/>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a:noFill/>
          </a:ln>
        </p:spPr>
        <p:txBody>
          <a:bodyPr vert="horz" wrap="square" lIns="91440" tIns="45720" rIns="91440" bIns="45720" numCol="1" anchor="t" anchorCtr="0" compatLnSpc="1"/>
          <a:lstStyle>
            <a:lvl1pPr>
              <a:defRPr sz="1200" b="0">
                <a:latin typeface="+mn-lt"/>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a:noFill/>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a typeface="黑体" panose="02010609060101010101" pitchFamily="49" charset="-122"/>
            </a:endParaRPr>
          </a:p>
        </p:txBody>
      </p:sp>
      <p:pic>
        <p:nvPicPr>
          <p:cNvPr id="2" name="图片 1" descr="图片1"/>
          <p:cNvPicPr>
            <a:picLocks noChangeAspect="1"/>
          </p:cNvPicPr>
          <p:nvPr userDrawn="1"/>
        </p:nvPicPr>
        <p:blipFill>
          <a:blip r:embed="rId2"/>
          <a:stretch>
            <a:fillRect/>
          </a:stretch>
        </p:blipFill>
        <p:spPr>
          <a:xfrm>
            <a:off x="9480550" y="-27305"/>
            <a:ext cx="1877695" cy="359410"/>
          </a:xfrm>
          <a:prstGeom prst="rect">
            <a:avLst/>
          </a:prstGeom>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8" name="图片 7"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86105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86105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96887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首页">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5400" y="6275388"/>
            <a:ext cx="12217400" cy="582613"/>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sp>
        <p:nvSpPr>
          <p:cNvPr id="3" name="文本占位符 1"/>
          <p:cNvSpPr txBox="1"/>
          <p:nvPr/>
        </p:nvSpPr>
        <p:spPr bwMode="auto">
          <a:xfrm>
            <a:off x="2424113" y="2052638"/>
            <a:ext cx="4572000" cy="863600"/>
          </a:xfrm>
          <a:prstGeom prst="rect">
            <a:avLst/>
          </a:prstGeom>
          <a:noFill/>
          <a:ln>
            <a:noFill/>
          </a:ln>
        </p:spPr>
        <p:txBody>
          <a:bodyPr/>
          <a:lstStyle>
            <a:lvl1pPr defTabSz="912495">
              <a:defRPr>
                <a:solidFill>
                  <a:schemeClr val="tx1"/>
                </a:solidFill>
                <a:latin typeface="Arial" panose="020B0604020202020204" pitchFamily="34" charset="0"/>
                <a:ea typeface="微软雅黑" panose="020B0503020204020204" pitchFamily="49" charset="-122"/>
              </a:defRPr>
            </a:lvl1pPr>
            <a:lvl2pPr marL="742950" indent="-285750" defTabSz="912495">
              <a:defRPr>
                <a:solidFill>
                  <a:schemeClr val="tx1"/>
                </a:solidFill>
                <a:latin typeface="Arial" panose="020B0604020202020204" pitchFamily="34" charset="0"/>
                <a:ea typeface="微软雅黑" panose="020B0503020204020204" pitchFamily="49" charset="-122"/>
              </a:defRPr>
            </a:lvl2pPr>
            <a:lvl3pPr marL="1143000" indent="-228600" defTabSz="912495">
              <a:defRPr>
                <a:solidFill>
                  <a:schemeClr val="tx1"/>
                </a:solidFill>
                <a:latin typeface="Arial" panose="020B0604020202020204" pitchFamily="34" charset="0"/>
                <a:ea typeface="微软雅黑" panose="020B0503020204020204" pitchFamily="49" charset="-122"/>
              </a:defRPr>
            </a:lvl3pPr>
            <a:lvl4pPr marL="1600200" indent="-228600" defTabSz="912495">
              <a:defRPr>
                <a:solidFill>
                  <a:schemeClr val="tx1"/>
                </a:solidFill>
                <a:latin typeface="Arial" panose="020B0604020202020204" pitchFamily="34" charset="0"/>
                <a:ea typeface="微软雅黑" panose="020B0503020204020204" pitchFamily="49" charset="-122"/>
              </a:defRPr>
            </a:lvl4pPr>
            <a:lvl5pPr marL="2057400" indent="-228600" defTabSz="912495">
              <a:defRPr>
                <a:solidFill>
                  <a:schemeClr val="tx1"/>
                </a:solidFill>
                <a:latin typeface="Arial" panose="020B0604020202020204" pitchFamily="34" charset="0"/>
                <a:ea typeface="微软雅黑" panose="020B0503020204020204" pitchFamily="49" charset="-122"/>
              </a:defRPr>
            </a:lvl5pPr>
            <a:lvl6pPr marL="25146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2495"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4050" b="1" i="0" u="none" strike="noStrike" kern="1200" cap="none" spc="0" normalizeH="0" baseline="0" noProof="0" dirty="0">
                <a:ln>
                  <a:noFill/>
                </a:ln>
                <a:solidFill>
                  <a:srgbClr val="FF0000"/>
                </a:solidFill>
                <a:effectLst/>
                <a:uLnTx/>
                <a:uFillTx/>
                <a:latin typeface="微软雅黑" panose="020B0503020204020204" pitchFamily="49" charset="-122"/>
                <a:ea typeface="微软雅黑" panose="020B0503020204020204" pitchFamily="49" charset="-122"/>
                <a:cs typeface="+mn-cs"/>
                <a:sym typeface="微软雅黑" panose="020B0503020204020204" pitchFamily="49" charset="-122"/>
              </a:rPr>
              <a:t>会计学原理</a:t>
            </a:r>
            <a:endParaRPr kumimoji="0" lang="zh-CN" altLang="en-US" sz="4050" b="1" i="0" u="none" strike="noStrike" kern="1200" cap="none" spc="0" normalizeH="0" baseline="0" noProof="0" dirty="0">
              <a:ln>
                <a:noFill/>
              </a:ln>
              <a:solidFill>
                <a:srgbClr val="FF0000"/>
              </a:solidFill>
              <a:effectLst/>
              <a:uLnTx/>
              <a:uFillTx/>
              <a:latin typeface="微软雅黑" panose="020B0503020204020204" pitchFamily="49" charset="-122"/>
              <a:ea typeface="微软雅黑" panose="020B0503020204020204" pitchFamily="49" charset="-122"/>
              <a:cs typeface="+mn-cs"/>
              <a:sym typeface="微软雅黑" panose="020B0503020204020204" pitchFamily="49" charset="-122"/>
            </a:endParaRPr>
          </a:p>
        </p:txBody>
      </p:sp>
      <p:sp>
        <p:nvSpPr>
          <p:cNvPr id="4" name="页脚占位符 4"/>
          <p:cNvSpPr txBox="1"/>
          <p:nvPr/>
        </p:nvSpPr>
        <p:spPr>
          <a:xfrm>
            <a:off x="4648200" y="6345238"/>
            <a:ext cx="2895600" cy="476250"/>
          </a:xfrm>
          <a:prstGeom prst="rect">
            <a:avLst/>
          </a:prstGeom>
          <a:noFill/>
        </p:spPr>
        <p:txBody>
          <a:bodyPr/>
          <a:lstStyle>
            <a:lvl1pPr marL="228600" indent="-228600" algn="l" defTabSz="913765" rtl="0" eaLnBrk="1" latinLnBrk="0" hangingPunct="1">
              <a:lnSpc>
                <a:spcPct val="90000"/>
              </a:lnSpc>
              <a:spcBef>
                <a:spcPct val="20000"/>
              </a:spcBef>
              <a:buFont typeface="Arial" panose="020B0604020202020204" pitchFamily="34" charset="0"/>
              <a:buChar char="•"/>
              <a:defRPr sz="3200" b="1" kern="1200">
                <a:solidFill>
                  <a:schemeClr val="tx1"/>
                </a:solidFill>
                <a:latin typeface="Arial" panose="020B0604020202020204" pitchFamily="34" charset="0"/>
                <a:ea typeface="宋体" panose="02010600030101010101" pitchFamily="2" charset="-122"/>
                <a:cs typeface="+mn-cs"/>
              </a:defRPr>
            </a:lvl1pPr>
            <a:lvl2pPr marL="742950" indent="-285750" algn="l" defTabSz="913765" rtl="0" eaLnBrk="1" latinLnBrk="0" hangingPunct="1">
              <a:lnSpc>
                <a:spcPct val="90000"/>
              </a:lnSpc>
              <a:spcBef>
                <a:spcPct val="20000"/>
              </a:spcBef>
              <a:buFont typeface="Arial" panose="020B0604020202020204" pitchFamily="34" charset="0"/>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3765" rtl="0" eaLnBrk="1" latinLnBrk="0" hangingPunct="1">
              <a:lnSpc>
                <a:spcPct val="90000"/>
              </a:lnSpc>
              <a:spcBef>
                <a:spcPct val="20000"/>
              </a:spcBef>
              <a:buFont typeface="Arial" panose="020B0604020202020204" pitchFamily="34" charset="0"/>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9pPr>
          </a:lstStyle>
          <a:p>
            <a:pPr marL="228600" marR="0" lvl="0" indent="-228600" algn="l" defTabSz="913765" rtl="0" eaLnBrk="1" fontAlgn="auto" latinLnBrk="0" hangingPunct="1">
              <a:lnSpc>
                <a:spcPct val="90000"/>
              </a:lnSpc>
              <a:spcBef>
                <a:spcPct val="0"/>
              </a:spcBef>
              <a:spcAft>
                <a:spcPts val="0"/>
              </a:spcAft>
              <a:buClrTx/>
              <a:buSzTx/>
              <a:buFontTx/>
              <a:buNone/>
              <a:defRPr/>
            </a:pPr>
            <a:r>
              <a:rPr kumimoji="0" lang="zh-CN" altLang="en-US" sz="1500" b="1" i="0" u="none" strike="noStrike" kern="1200" cap="none" spc="0" normalizeH="0" baseline="0" noProof="0" dirty="0">
                <a:ln>
                  <a:noFill/>
                </a:ln>
                <a:solidFill>
                  <a:schemeClr val="bg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rPr>
              <a:t> </a:t>
            </a:r>
            <a:endParaRPr kumimoji="0" lang="zh-CN" altLang="en-US" sz="1500" b="1" i="0" u="none" strike="noStrike" kern="1200" cap="none" spc="0" normalizeH="0" baseline="0" noProof="0" dirty="0">
              <a:ln>
                <a:noFill/>
              </a:ln>
              <a:solidFill>
                <a:schemeClr val="bg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endParaRPr>
          </a:p>
        </p:txBody>
      </p:sp>
      <p:cxnSp>
        <p:nvCxnSpPr>
          <p:cNvPr id="5" name="直接连接符 4"/>
          <p:cNvCxnSpPr/>
          <p:nvPr/>
        </p:nvCxnSpPr>
        <p:spPr>
          <a:xfrm>
            <a:off x="2584450" y="4543425"/>
            <a:ext cx="5973763"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任意多边形 11"/>
          <p:cNvSpPr/>
          <p:nvPr/>
        </p:nvSpPr>
        <p:spPr>
          <a:xfrm>
            <a:off x="0" y="0"/>
            <a:ext cx="12192000" cy="430213"/>
          </a:xfrm>
          <a:custGeom>
            <a:avLst/>
            <a:gdLst>
              <a:gd name="connsiteX0" fmla="*/ 2126510 w 12191999"/>
              <a:gd name="connsiteY0" fmla="*/ 0 h 430568"/>
              <a:gd name="connsiteX1" fmla="*/ 12191999 w 12191999"/>
              <a:gd name="connsiteY1" fmla="*/ 0 h 430568"/>
              <a:gd name="connsiteX2" fmla="*/ 12191999 w 12191999"/>
              <a:gd name="connsiteY2" fmla="*/ 430568 h 430568"/>
              <a:gd name="connsiteX3" fmla="*/ 1955602 w 12191999"/>
              <a:gd name="connsiteY3" fmla="*/ 430568 h 430568"/>
              <a:gd name="connsiteX4" fmla="*/ 1666531 w 12191999"/>
              <a:gd name="connsiteY4" fmla="*/ 0 h 430568"/>
              <a:gd name="connsiteX5" fmla="*/ 1965444 w 12191999"/>
              <a:gd name="connsiteY5" fmla="*/ 0 h 430568"/>
              <a:gd name="connsiteX6" fmla="*/ 1794536 w 12191999"/>
              <a:gd name="connsiteY6" fmla="*/ 430568 h 430568"/>
              <a:gd name="connsiteX7" fmla="*/ 1495623 w 12191999"/>
              <a:gd name="connsiteY7" fmla="*/ 430568 h 430568"/>
              <a:gd name="connsiteX8" fmla="*/ 1194144 w 12191999"/>
              <a:gd name="connsiteY8" fmla="*/ 0 h 430568"/>
              <a:gd name="connsiteX9" fmla="*/ 1505465 w 12191999"/>
              <a:gd name="connsiteY9" fmla="*/ 0 h 430568"/>
              <a:gd name="connsiteX10" fmla="*/ 1334557 w 12191999"/>
              <a:gd name="connsiteY10" fmla="*/ 430568 h 430568"/>
              <a:gd name="connsiteX11" fmla="*/ 1023236 w 12191999"/>
              <a:gd name="connsiteY11" fmla="*/ 430568 h 430568"/>
              <a:gd name="connsiteX12" fmla="*/ 740057 w 12191999"/>
              <a:gd name="connsiteY12" fmla="*/ 0 h 430568"/>
              <a:gd name="connsiteX13" fmla="*/ 1033078 w 12191999"/>
              <a:gd name="connsiteY13" fmla="*/ 0 h 430568"/>
              <a:gd name="connsiteX14" fmla="*/ 862170 w 12191999"/>
              <a:gd name="connsiteY14" fmla="*/ 430568 h 430568"/>
              <a:gd name="connsiteX15" fmla="*/ 569149 w 12191999"/>
              <a:gd name="connsiteY15" fmla="*/ 430568 h 430568"/>
              <a:gd name="connsiteX16" fmla="*/ 0 w 12191999"/>
              <a:gd name="connsiteY16" fmla="*/ 0 h 430568"/>
              <a:gd name="connsiteX17" fmla="*/ 578991 w 12191999"/>
              <a:gd name="connsiteY17" fmla="*/ 0 h 430568"/>
              <a:gd name="connsiteX18" fmla="*/ 408083 w 12191999"/>
              <a:gd name="connsiteY18" fmla="*/ 430568 h 430568"/>
              <a:gd name="connsiteX19" fmla="*/ 0 w 12191999"/>
              <a:gd name="connsiteY19" fmla="*/ 430568 h 430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1999" h="430568">
                <a:moveTo>
                  <a:pt x="2126510" y="0"/>
                </a:moveTo>
                <a:lnTo>
                  <a:pt x="12191999" y="0"/>
                </a:lnTo>
                <a:lnTo>
                  <a:pt x="12191999" y="430568"/>
                </a:lnTo>
                <a:lnTo>
                  <a:pt x="1955602" y="430568"/>
                </a:lnTo>
                <a:close/>
                <a:moveTo>
                  <a:pt x="1666531" y="0"/>
                </a:moveTo>
                <a:lnTo>
                  <a:pt x="1965444" y="0"/>
                </a:lnTo>
                <a:lnTo>
                  <a:pt x="1794536" y="430568"/>
                </a:lnTo>
                <a:lnTo>
                  <a:pt x="1495623" y="430568"/>
                </a:lnTo>
                <a:close/>
                <a:moveTo>
                  <a:pt x="1194144" y="0"/>
                </a:moveTo>
                <a:lnTo>
                  <a:pt x="1505465" y="0"/>
                </a:lnTo>
                <a:lnTo>
                  <a:pt x="1334557" y="430568"/>
                </a:lnTo>
                <a:lnTo>
                  <a:pt x="1023236" y="430568"/>
                </a:lnTo>
                <a:close/>
                <a:moveTo>
                  <a:pt x="740057" y="0"/>
                </a:moveTo>
                <a:lnTo>
                  <a:pt x="1033078" y="0"/>
                </a:lnTo>
                <a:lnTo>
                  <a:pt x="862170" y="430568"/>
                </a:lnTo>
                <a:lnTo>
                  <a:pt x="569149" y="430568"/>
                </a:lnTo>
                <a:close/>
                <a:moveTo>
                  <a:pt x="0" y="0"/>
                </a:moveTo>
                <a:lnTo>
                  <a:pt x="578991" y="0"/>
                </a:lnTo>
                <a:lnTo>
                  <a:pt x="408083" y="430568"/>
                </a:lnTo>
                <a:lnTo>
                  <a:pt x="0" y="430568"/>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sp>
        <p:nvSpPr>
          <p:cNvPr id="7" name="KSO_Shape"/>
          <p:cNvSpPr/>
          <p:nvPr/>
        </p:nvSpPr>
        <p:spPr bwMode="auto">
          <a:xfrm>
            <a:off x="9255125" y="2198688"/>
            <a:ext cx="2519363" cy="1533525"/>
          </a:xfrm>
          <a:custGeom>
            <a:avLst/>
            <a:gdLst>
              <a:gd name="T0" fmla="*/ 1395067 w 3931"/>
              <a:gd name="T1" fmla="*/ 589725 h 2392"/>
              <a:gd name="T2" fmla="*/ 928365 w 3931"/>
              <a:gd name="T3" fmla="*/ 389484 h 2392"/>
              <a:gd name="T4" fmla="*/ 403040 w 3931"/>
              <a:gd name="T5" fmla="*/ 589725 h 2392"/>
              <a:gd name="T6" fmla="*/ 256480 w 3931"/>
              <a:gd name="T7" fmla="*/ 528782 h 2392"/>
              <a:gd name="T8" fmla="*/ 256480 w 3931"/>
              <a:gd name="T9" fmla="*/ 708403 h 2392"/>
              <a:gd name="T10" fmla="*/ 296326 w 3931"/>
              <a:gd name="T11" fmla="*/ 763389 h 2392"/>
              <a:gd name="T12" fmla="*/ 255564 w 3931"/>
              <a:gd name="T13" fmla="*/ 818375 h 2392"/>
              <a:gd name="T14" fmla="*/ 299074 w 3931"/>
              <a:gd name="T15" fmla="*/ 1011742 h 2392"/>
              <a:gd name="T16" fmla="*/ 170834 w 3931"/>
              <a:gd name="T17" fmla="*/ 1011742 h 2392"/>
              <a:gd name="T18" fmla="*/ 214802 w 3931"/>
              <a:gd name="T19" fmla="*/ 817458 h 2392"/>
              <a:gd name="T20" fmla="*/ 179078 w 3931"/>
              <a:gd name="T21" fmla="*/ 763389 h 2392"/>
              <a:gd name="T22" fmla="*/ 213428 w 3931"/>
              <a:gd name="T23" fmla="*/ 709777 h 2392"/>
              <a:gd name="T24" fmla="*/ 213428 w 3931"/>
              <a:gd name="T25" fmla="*/ 510911 h 2392"/>
              <a:gd name="T26" fmla="*/ 0 w 3931"/>
              <a:gd name="T27" fmla="*/ 421559 h 2392"/>
              <a:gd name="T28" fmla="*/ 938899 w 3931"/>
              <a:gd name="T29" fmla="*/ 0 h 2392"/>
              <a:gd name="T30" fmla="*/ 1800397 w 3931"/>
              <a:gd name="T31" fmla="*/ 427058 h 2392"/>
              <a:gd name="T32" fmla="*/ 1395067 w 3931"/>
              <a:gd name="T33" fmla="*/ 589725 h 2392"/>
              <a:gd name="T34" fmla="*/ 917831 w 3931"/>
              <a:gd name="T35" fmla="*/ 491208 h 2392"/>
              <a:gd name="T36" fmla="*/ 1341481 w 3931"/>
              <a:gd name="T37" fmla="*/ 635088 h 2392"/>
              <a:gd name="T38" fmla="*/ 1341481 w 3931"/>
              <a:gd name="T39" fmla="*/ 983791 h 2392"/>
              <a:gd name="T40" fmla="*/ 896306 w 3931"/>
              <a:gd name="T41" fmla="*/ 1096054 h 2392"/>
              <a:gd name="T42" fmla="*/ 503342 w 3931"/>
              <a:gd name="T43" fmla="*/ 983791 h 2392"/>
              <a:gd name="T44" fmla="*/ 503342 w 3931"/>
              <a:gd name="T45" fmla="*/ 635088 h 2392"/>
              <a:gd name="T46" fmla="*/ 917831 w 3931"/>
              <a:gd name="T47" fmla="*/ 491208 h 2392"/>
              <a:gd name="T48" fmla="*/ 912335 w 3931"/>
              <a:gd name="T49" fmla="*/ 1031904 h 2392"/>
              <a:gd name="T50" fmla="*/ 1254003 w 3931"/>
              <a:gd name="T51" fmla="*/ 946675 h 2392"/>
              <a:gd name="T52" fmla="*/ 912335 w 3931"/>
              <a:gd name="T53" fmla="*/ 860989 h 2392"/>
              <a:gd name="T54" fmla="*/ 571126 w 3931"/>
              <a:gd name="T55" fmla="*/ 946675 h 2392"/>
              <a:gd name="T56" fmla="*/ 912335 w 3931"/>
              <a:gd name="T57" fmla="*/ 1031904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20517C"/>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endParaRPr>
          </a:p>
        </p:txBody>
      </p:sp>
      <p:cxnSp>
        <p:nvCxnSpPr>
          <p:cNvPr id="8" name="直接连接符 7"/>
          <p:cNvCxnSpPr/>
          <p:nvPr/>
        </p:nvCxnSpPr>
        <p:spPr>
          <a:xfrm>
            <a:off x="-25400" y="1484313"/>
            <a:ext cx="12217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876675" y="47625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876675" y="593725"/>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6675" y="7112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876675" y="82708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876675" y="94456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876675" y="106203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876675" y="117951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876675" y="12954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76675" y="1412875"/>
            <a:ext cx="8315325"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0" y="6140450"/>
            <a:ext cx="12192000" cy="968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sp>
        <p:nvSpPr>
          <p:cNvPr id="25" name="内容占位符 24"/>
          <p:cNvSpPr>
            <a:spLocks noGrp="1"/>
          </p:cNvSpPr>
          <p:nvPr>
            <p:ph sz="quarter" idx="10"/>
          </p:nvPr>
        </p:nvSpPr>
        <p:spPr>
          <a:xfrm>
            <a:off x="3728807" y="3626515"/>
            <a:ext cx="8628524" cy="914400"/>
          </a:xfrm>
          <a:prstGeom prst="rect">
            <a:avLst/>
          </a:prstGeom>
        </p:spPr>
        <p:txBody>
          <a:bodyPr/>
          <a:lstStyle>
            <a:lvl1pPr marL="0" indent="0">
              <a:buNone/>
              <a:defRPr sz="3300" b="1">
                <a:solidFill>
                  <a:srgbClr val="C00000"/>
                </a:solidFill>
                <a:latin typeface="+mj-ea"/>
                <a:ea typeface="+mj-ea"/>
              </a:defRPr>
            </a:lvl1pPr>
          </a:lstStyle>
          <a:p>
            <a:pPr lvl="0"/>
            <a:r>
              <a:rPr lang="zh-CN" altLang="en-US" noProof="1"/>
              <a:t>单击此处编辑母版文本样式</a:t>
            </a:r>
            <a:endParaRPr lang="zh-CN" altLang="en-US"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0-#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nodeType="withEffect">
                                  <p:stCondLst>
                                    <p:cond delay="40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nodeType="withEffect">
                                  <p:stCondLst>
                                    <p:cond delay="6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nodeType="withEffect">
                                  <p:stCondLst>
                                    <p:cond delay="7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8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9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nodeType="withEffect">
                                  <p:stCondLst>
                                    <p:cond delay="110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nodeType="withEffect">
                                  <p:stCondLst>
                                    <p:cond delay="120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par>
                          <p:cTn id="39" fill="hold">
                            <p:stCondLst>
                              <p:cond delay="500"/>
                            </p:stCondLst>
                            <p:childTnLst>
                              <p:par>
                                <p:cTn id="40" presetID="22" presetClass="entr" presetSubtype="8" fill="hold" nodeType="after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wipe(left)">
                                      <p:cBhvr>
                                        <p:cTn id="42" dur="500"/>
                                        <p:tgtEl>
                                          <p:spTgt spid="3">
                                            <p:txEl>
                                              <p:pRg st="0" end="0"/>
                                            </p:txEl>
                                          </p:spTgt>
                                        </p:tgtEl>
                                      </p:cBhvr>
                                    </p:animEffect>
                                  </p:childTnLst>
                                </p:cTn>
                              </p:par>
                              <p:par>
                                <p:cTn id="43" presetID="42" presetClass="entr" presetSubtype="0"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childTnLst>
                          </p:cTn>
                        </p:par>
                        <p:par>
                          <p:cTn id="48" fill="hold">
                            <p:stCondLst>
                              <p:cond delay="1000"/>
                            </p:stCondLst>
                            <p:childTnLst>
                              <p:par>
                                <p:cTn id="49" presetID="22" presetClass="entr" presetSubtype="1"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up)">
                                      <p:cBhvr>
                                        <p:cTn id="51" dur="500"/>
                                        <p:tgtEl>
                                          <p:spTgt spid="5"/>
                                        </p:tgtEl>
                                      </p:cBhvr>
                                    </p:animEffect>
                                  </p:childTnLst>
                                </p:cTn>
                              </p:par>
                            </p:childTnLst>
                          </p:cTn>
                        </p:par>
                        <p:par>
                          <p:cTn id="52" fill="hold">
                            <p:stCondLst>
                              <p:cond delay="1500"/>
                            </p:stCondLst>
                            <p:childTnLst>
                              <p:par>
                                <p:cTn id="53" presetID="22" presetClass="entr" presetSubtype="1"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par>
                                <p:cTn id="56" presetID="22" presetClass="entr" presetSubtype="1" fill="hold" nodeType="withEffect">
                                  <p:stCondLst>
                                    <p:cond delay="150"/>
                                  </p:stCondLst>
                                  <p:childTnLst>
                                    <p:set>
                                      <p:cBhvr>
                                        <p:cTn id="57" dur="1" fill="hold">
                                          <p:stCondLst>
                                            <p:cond delay="0"/>
                                          </p:stCondLst>
                                        </p:cTn>
                                        <p:tgtEl>
                                          <p:spTgt spid="2"/>
                                        </p:tgtEl>
                                        <p:attrNameLst>
                                          <p:attrName>style.visibility</p:attrName>
                                        </p:attrNameLst>
                                      </p:cBhvr>
                                      <p:to>
                                        <p:strVal val="visible"/>
                                      </p:to>
                                    </p:set>
                                    <p:animEffect transition="in" filter="wipe(up)">
                                      <p:cBhvr>
                                        <p:cTn id="58" dur="500"/>
                                        <p:tgtEl>
                                          <p:spTgt spid="2"/>
                                        </p:tgtEl>
                                      </p:cBhvr>
                                    </p:animEffect>
                                  </p:childTnLst>
                                </p:cTn>
                              </p:par>
                            </p:childTnLst>
                          </p:cTn>
                        </p:par>
                        <p:par>
                          <p:cTn id="59" fill="hold">
                            <p:stCondLst>
                              <p:cond delay="2000"/>
                            </p:stCondLst>
                            <p:childTnLst>
                              <p:par>
                                <p:cTn id="60" presetID="10" presetClass="entr" presetSubtype="0"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tmplLst>
          <p:tmpl lvl="1">
            <p:tnLst>
              <p:par>
                <p:cTn presetID="22" presetClass="entr" presetSubtype="8" fill="hold" nodeType="afterEffect">
                  <p:stCondLst>
                    <p:cond delay="0"/>
                  </p:stCondLst>
                  <p:childTnLst>
                    <p:set>
                      <p:cBhvr>
                        <p:cTn dur="1" fill="hold">
                          <p:stCondLst>
                            <p:cond delay="0"/>
                          </p:stCondLst>
                        </p:cTn>
                        <p:tgtEl>
                          <p:spTgt spid="3">
                            <p:txEl>
                              <p:pRg st="0" end="0"/>
                            </p:txEl>
                          </p:spTgt>
                        </p:tgtEl>
                        <p:attrNameLst>
                          <p:attrName>style.visibility</p:attrName>
                        </p:attrNameLst>
                      </p:cBhvr>
                      <p:to>
                        <p:strVal val="visible"/>
                      </p:to>
                    </p:set>
                    <p:animEffect transition="in" filter="wipe(left)">
                      <p:cBhvr>
                        <p:cTn dur="500"/>
                        <p:tgtEl>
                          <p:spTgt spid="3">
                            <p:txEl>
                              <p:pRg st="0" end="0"/>
                            </p:txEl>
                          </p:spTgt>
                        </p:tgtEl>
                      </p:cBhvr>
                    </p:animEffect>
                  </p:childTnLst>
                </p:cTn>
              </p:par>
            </p:tnLst>
          </p:tmpl>
        </p:tmplLst>
      </p:bldP>
      <p:bldP spid="4" grpId="0"/>
      <p:bldP spid="18"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10" name="图片 9" descr="图片1"/>
          <p:cNvPicPr>
            <a:picLocks noChangeAspect="1"/>
          </p:cNvPicPr>
          <p:nvPr userDrawn="1"/>
        </p:nvPicPr>
        <p:blipFill>
          <a:blip r:embed="rId2"/>
          <a:stretch>
            <a:fillRect/>
          </a:stretch>
        </p:blipFill>
        <p:spPr>
          <a:xfrm>
            <a:off x="10273030" y="-27305"/>
            <a:ext cx="1877695" cy="359410"/>
          </a:xfrm>
          <a:prstGeom prst="rect">
            <a:avLst/>
          </a:prstGeom>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内容页2">
    <p:bg>
      <p:bgPr>
        <a:blipFill rotWithShape="0">
          <a:blip r:embed="rId2"/>
          <a:stretch>
            <a:fillRect/>
          </a:stretch>
        </a:blipFill>
        <a:effectLst/>
      </p:bgPr>
    </p:bg>
    <p:spTree>
      <p:nvGrpSpPr>
        <p:cNvPr id="1" name=""/>
        <p:cNvGrpSpPr/>
        <p:nvPr/>
      </p:nvGrpSpPr>
      <p:grpSpPr>
        <a:xfrm>
          <a:off x="0" y="0"/>
          <a:ext cx="0" cy="0"/>
          <a:chOff x="0" y="0"/>
          <a:chExt cx="0" cy="0"/>
        </a:xfrm>
      </p:grpSpPr>
      <p:sp>
        <p:nvSpPr>
          <p:cNvPr id="2050"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2051"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2052"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10" name="内容占位符 9"/>
          <p:cNvSpPr>
            <a:spLocks noGrp="1"/>
          </p:cNvSpPr>
          <p:nvPr>
            <p:ph sz="quarter" idx="13"/>
          </p:nvPr>
        </p:nvSpPr>
        <p:spPr>
          <a:xfrm>
            <a:off x="1055976" y="939006"/>
            <a:ext cx="10091391" cy="914400"/>
          </a:xfrm>
          <a:prstGeom prst="rect">
            <a:avLst/>
          </a:prstGeom>
        </p:spPr>
        <p:txBody>
          <a:bodyPr/>
          <a:lstStyle>
            <a:lvl1pPr marL="0" indent="0">
              <a:buNone/>
              <a:defRPr sz="3300" b="1">
                <a:solidFill>
                  <a:srgbClr val="C00000"/>
                </a:solidFill>
                <a:latin typeface="+mj-ea"/>
                <a:ea typeface="+mj-ea"/>
              </a:defRPr>
            </a:lvl1pPr>
          </a:lstStyle>
          <a:p>
            <a:pPr lvl="0"/>
            <a:r>
              <a:rPr lang="zh-CN" altLang="en-US" noProof="1"/>
              <a:t>单击此处编辑母版文本样式</a:t>
            </a:r>
            <a:endParaRPr lang="zh-CN" altLang="en-US" noProof="1"/>
          </a:p>
        </p:txBody>
      </p:sp>
      <p:sp>
        <p:nvSpPr>
          <p:cNvPr id="12" name="文本占位符 11"/>
          <p:cNvSpPr>
            <a:spLocks noGrp="1"/>
          </p:cNvSpPr>
          <p:nvPr>
            <p:ph type="body" sz="quarter" idx="14"/>
          </p:nvPr>
        </p:nvSpPr>
        <p:spPr>
          <a:xfrm>
            <a:off x="1055976" y="2188369"/>
            <a:ext cx="10091391" cy="3680416"/>
          </a:xfrm>
          <a:prstGeom prst="rect">
            <a:avLst/>
          </a:prstGeom>
        </p:spPr>
        <p:txBody>
          <a:bodyPr/>
          <a:lstStyle>
            <a:lvl1pPr marL="0" indent="0">
              <a:buNone/>
              <a:defRPr sz="1800" b="1"/>
            </a:lvl1pPr>
          </a:lstStyle>
          <a:p>
            <a:pPr lvl="0"/>
            <a:endParaRPr lang="zh-CN" altLang="en-US" noProof="1"/>
          </a:p>
        </p:txBody>
      </p:sp>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pitchFamily="49"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3074"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3075"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3076"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pitchFamily="49"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bl">
  <p:cSld name="标题和表格">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表格占位符 2"/>
          <p:cNvSpPr>
            <a:spLocks noGrp="1"/>
          </p:cNvSpPr>
          <p:nvPr>
            <p:ph type="tbl" idx="1"/>
          </p:nvPr>
        </p:nvSpPr>
        <p:spPr>
          <a:xfrm>
            <a:off x="609600" y="1600201"/>
            <a:ext cx="10972800" cy="4525963"/>
          </a:xfrm>
          <a:prstGeom prst="rect">
            <a:avLst/>
          </a:prstGeom>
        </p:spPr>
        <p:txBody>
          <a:bodyPr/>
          <a:lstStyle/>
          <a:p>
            <a:pPr marL="227330" marR="0" lvl="0" indent="-227330" algn="l" defTabSz="91313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en-US" sz="2800" b="0" i="0" u="none" strike="noStrike" kern="120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5" name="页脚占位符 4"/>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灯片编号占位符 5"/>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日期占位符 4"/>
          <p:cNvSpPr>
            <a:spLocks noGrp="1"/>
          </p:cNvSpPr>
          <p:nvPr>
            <p:ph type="dt" sz="half" idx="1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5"/>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7" name="灯片编号占位符 6"/>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cSld name="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9"/>
            <a:ext cx="10972800" cy="5851525"/>
          </a:xfrm>
          <a:prstGeom prst="rect">
            <a:avLst/>
          </a:prstGeo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3" name="日期占位符 2"/>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4" name="页脚占位符 3"/>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5" name="灯片编号占位符 4"/>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cxnSp>
        <p:nvCxnSpPr>
          <p:cNvPr id="2" name="直接连接符 8"/>
          <p:cNvCxnSpPr/>
          <p:nvPr/>
        </p:nvCxnSpPr>
        <p:spPr>
          <a:xfrm>
            <a:off x="2208213" y="981075"/>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3" name="直接连接符 9"/>
          <p:cNvCxnSpPr/>
          <p:nvPr/>
        </p:nvCxnSpPr>
        <p:spPr>
          <a:xfrm>
            <a:off x="2208213" y="44450"/>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10"/>
          <p:cNvCxnSpPr/>
          <p:nvPr/>
        </p:nvCxnSpPr>
        <p:spPr>
          <a:xfrm>
            <a:off x="2208213" y="115888"/>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平行四边形 14"/>
          <p:cNvSpPr/>
          <p:nvPr/>
        </p:nvSpPr>
        <p:spPr>
          <a:xfrm>
            <a:off x="2495550" y="0"/>
            <a:ext cx="2663825" cy="179388"/>
          </a:xfrm>
          <a:prstGeom prst="parallelogram">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6" name="任意多边形 15"/>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平行四边形 1"/>
          <p:cNvSpPr/>
          <p:nvPr/>
        </p:nvSpPr>
        <p:spPr>
          <a:xfrm>
            <a:off x="10266363" y="214313"/>
            <a:ext cx="1555750" cy="347663"/>
          </a:xfrm>
          <a:prstGeom prst="parallelogram">
            <a:avLst/>
          </a:prstGeom>
          <a:noFill/>
          <a:ln w="19050">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350" b="0" i="0" u="none" strike="noStrike" kern="1200" cap="none" spc="0" normalizeH="0" baseline="0" noProof="0" dirty="0">
                <a:ln>
                  <a:noFill/>
                </a:ln>
                <a:solidFill>
                  <a:schemeClr val="lt1"/>
                </a:solidFill>
                <a:effectLst/>
                <a:uLnTx/>
                <a:uFillTx/>
                <a:latin typeface="+mn-lt"/>
                <a:ea typeface="+mn-ea"/>
                <a:cs typeface="+mn-cs"/>
              </a:rPr>
              <a:t> </a:t>
            </a:r>
            <a:endParaRPr kumimoji="0" lang="zh-CN" altLang="en-US" sz="1350" b="0" i="0" u="none" strike="noStrike" kern="1200" cap="none" spc="0" normalizeH="0" baseline="0" noProof="0" dirty="0">
              <a:ln>
                <a:noFill/>
              </a:ln>
              <a:solidFill>
                <a:srgbClr val="20517C"/>
              </a:solidFill>
              <a:effectLst/>
              <a:uLnTx/>
              <a:uFillTx/>
              <a:latin typeface="+mn-lt"/>
              <a:ea typeface="+mn-ea"/>
              <a:cs typeface="+mn-cs"/>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86"/>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6"/>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7"/>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8"/>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203" name="组合 119"/>
          <p:cNvGrpSpPr/>
          <p:nvPr userDrawn="1"/>
        </p:nvGrpSpPr>
        <p:grpSpPr>
          <a:xfrm>
            <a:off x="-101600" y="3373438"/>
            <a:ext cx="1944688" cy="144462"/>
            <a:chOff x="-96688" y="2708920"/>
            <a:chExt cx="1943521" cy="144016"/>
          </a:xfrm>
        </p:grpSpPr>
        <p:cxnSp>
          <p:nvCxnSpPr>
            <p:cNvPr id="12" name="直接连接符 120"/>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1"/>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2"/>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3"/>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4"/>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5"/>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6"/>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7"/>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8"/>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9"/>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30"/>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74"/>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75"/>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76"/>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77"/>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8"/>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9"/>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80"/>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81"/>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82"/>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83"/>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84"/>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5"/>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6"/>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7"/>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8"/>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200"/>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204" name="组合 162"/>
          <p:cNvGrpSpPr/>
          <p:nvPr userDrawn="1"/>
        </p:nvGrpSpPr>
        <p:grpSpPr>
          <a:xfrm>
            <a:off x="-541337" y="1084263"/>
            <a:ext cx="2376487" cy="515937"/>
            <a:chOff x="-456728" y="881557"/>
            <a:chExt cx="2376264" cy="515798"/>
          </a:xfrm>
        </p:grpSpPr>
        <p:sp>
          <p:nvSpPr>
            <p:cNvPr id="40" name="六边形 16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16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165"/>
            <p:cNvSpPr/>
            <p:nvPr/>
          </p:nvSpPr>
          <p:spPr>
            <a:xfrm>
              <a:off x="695689" y="881557"/>
              <a:ext cx="1152416" cy="515798"/>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3" name="文本框 166"/>
            <p:cNvSpPr txBox="1">
              <a:spLocks noChangeArrowheads="1"/>
            </p:cNvSpPr>
            <p:nvPr/>
          </p:nvSpPr>
          <p:spPr bwMode="auto">
            <a:xfrm>
              <a:off x="622671" y="1022806"/>
              <a:ext cx="1152416" cy="22980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pitchFamily="49" charset="-122"/>
                <a:cs typeface="+mn-cs"/>
                <a:sym typeface="+mn-lt"/>
              </a:endParaRPr>
            </a:p>
          </p:txBody>
        </p:sp>
        <p:cxnSp>
          <p:nvCxnSpPr>
            <p:cNvPr id="44" name="直接连接符 16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5" name="文本框 168"/>
          <p:cNvSpPr txBox="1">
            <a:spLocks noChangeArrowheads="1"/>
          </p:cNvSpPr>
          <p:nvPr/>
        </p:nvSpPr>
        <p:spPr bwMode="auto">
          <a:xfrm>
            <a:off x="623888" y="933450"/>
            <a:ext cx="935038" cy="22987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pitchFamily="49" charset="-122"/>
              <a:cs typeface="+mn-cs"/>
              <a:sym typeface="+mn-lt"/>
            </a:endParaRPr>
          </a:p>
        </p:txBody>
      </p:sp>
      <p:cxnSp>
        <p:nvCxnSpPr>
          <p:cNvPr id="46" name="直接连接符 169"/>
          <p:cNvCxnSpPr/>
          <p:nvPr/>
        </p:nvCxnSpPr>
        <p:spPr>
          <a:xfrm>
            <a:off x="550863" y="1014413"/>
            <a:ext cx="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文本框 170"/>
          <p:cNvSpPr txBox="1">
            <a:spLocks noChangeArrowheads="1"/>
          </p:cNvSpPr>
          <p:nvPr/>
        </p:nvSpPr>
        <p:spPr bwMode="auto">
          <a:xfrm>
            <a:off x="623888" y="942975"/>
            <a:ext cx="576263" cy="26606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49" charset="-122"/>
              <a:cs typeface="+mn-cs"/>
              <a:sym typeface="+mn-lt"/>
            </a:endParaRPr>
          </a:p>
        </p:txBody>
      </p:sp>
      <p:sp>
        <p:nvSpPr>
          <p:cNvPr id="48" name="文本框 171"/>
          <p:cNvSpPr txBox="1">
            <a:spLocks noChangeArrowheads="1"/>
          </p:cNvSpPr>
          <p:nvPr/>
        </p:nvSpPr>
        <p:spPr bwMode="auto">
          <a:xfrm>
            <a:off x="517525" y="1103313"/>
            <a:ext cx="1362075" cy="39751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rPr>
              <a:t>企业合并</a:t>
            </a:r>
            <a:endParaRPr kumimoji="0" lang="en-US" altLang="zh-CN" sz="105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rPr>
              <a:t>概述</a:t>
            </a:r>
            <a:endParaRPr kumimoji="0" lang="en-US" altLang="zh-CN" sz="105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endParaRPr>
          </a:p>
        </p:txBody>
      </p:sp>
      <p:sp>
        <p:nvSpPr>
          <p:cNvPr id="49" name="文本框 172"/>
          <p:cNvSpPr txBox="1">
            <a:spLocks noChangeArrowheads="1"/>
          </p:cNvSpPr>
          <p:nvPr/>
        </p:nvSpPr>
        <p:spPr bwMode="auto">
          <a:xfrm>
            <a:off x="106363" y="1154113"/>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1</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50" name="矩形 173"/>
          <p:cNvSpPr/>
          <p:nvPr/>
        </p:nvSpPr>
        <p:spPr>
          <a:xfrm>
            <a:off x="635000" y="1108075"/>
            <a:ext cx="1092200" cy="452438"/>
          </a:xfrm>
          <a:prstGeom prst="rect">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grpSp>
        <p:nvGrpSpPr>
          <p:cNvPr id="8211" name="组合 189"/>
          <p:cNvGrpSpPr/>
          <p:nvPr userDrawn="1"/>
        </p:nvGrpSpPr>
        <p:grpSpPr>
          <a:xfrm>
            <a:off x="-541337" y="1700213"/>
            <a:ext cx="2376487" cy="720725"/>
            <a:chOff x="-456728" y="1704008"/>
            <a:chExt cx="2376264" cy="720080"/>
          </a:xfrm>
        </p:grpSpPr>
        <p:sp>
          <p:nvSpPr>
            <p:cNvPr id="52" name="六边形 1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3" name="直接连接符 1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矩形 192"/>
            <p:cNvSpPr/>
            <p:nvPr/>
          </p:nvSpPr>
          <p:spPr>
            <a:xfrm>
              <a:off x="695689"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55" name="直接连接符 1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6" name="文本框 194"/>
          <p:cNvSpPr txBox="1">
            <a:spLocks noChangeArrowheads="1"/>
          </p:cNvSpPr>
          <p:nvPr/>
        </p:nvSpPr>
        <p:spPr bwMode="auto">
          <a:xfrm>
            <a:off x="681038" y="1731963"/>
            <a:ext cx="1079500" cy="55118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rPr>
              <a:t>同一控制下企业合并的会计处理</a:t>
            </a:r>
            <a:endPar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
        <p:nvSpPr>
          <p:cNvPr id="57" name="文本框 195"/>
          <p:cNvSpPr txBox="1">
            <a:spLocks noChangeArrowheads="1"/>
          </p:cNvSpPr>
          <p:nvPr/>
        </p:nvSpPr>
        <p:spPr bwMode="auto">
          <a:xfrm>
            <a:off x="106363" y="19081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2</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8214" name="组合 196"/>
          <p:cNvGrpSpPr/>
          <p:nvPr userDrawn="1"/>
        </p:nvGrpSpPr>
        <p:grpSpPr>
          <a:xfrm>
            <a:off x="-542925" y="2536825"/>
            <a:ext cx="2376488" cy="719138"/>
            <a:chOff x="-456728" y="1704008"/>
            <a:chExt cx="2376264" cy="720080"/>
          </a:xfrm>
        </p:grpSpPr>
        <p:sp>
          <p:nvSpPr>
            <p:cNvPr id="59" name="六边形 197"/>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60" name="直接连接符 198"/>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矩形 199"/>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2" name="直接连接符 20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文本框 202"/>
          <p:cNvSpPr txBox="1">
            <a:spLocks noChangeArrowheads="1"/>
          </p:cNvSpPr>
          <p:nvPr/>
        </p:nvSpPr>
        <p:spPr bwMode="auto">
          <a:xfrm>
            <a:off x="106363" y="27336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3</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64" name="文本框 205"/>
          <p:cNvSpPr txBox="1">
            <a:spLocks noChangeArrowheads="1"/>
          </p:cNvSpPr>
          <p:nvPr/>
        </p:nvSpPr>
        <p:spPr bwMode="auto">
          <a:xfrm>
            <a:off x="619125" y="2555875"/>
            <a:ext cx="1187450" cy="55118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rPr>
              <a:t>非同一控制下企业合并的会计处理</a:t>
            </a:r>
            <a:endPar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cxnSp>
        <p:nvCxnSpPr>
          <p:cNvPr id="65" name="直接连接符 239"/>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240"/>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接连接符 241"/>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任意多边形 67"/>
          <p:cNvSpPr/>
          <p:nvPr/>
        </p:nvSpPr>
        <p:spPr>
          <a:xfrm>
            <a:off x="4968875" y="620713"/>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69" name="任意多边形 68"/>
          <p:cNvSpPr/>
          <p:nvPr/>
        </p:nvSpPr>
        <p:spPr>
          <a:xfrm>
            <a:off x="4943475" y="392113"/>
            <a:ext cx="7259638" cy="84138"/>
          </a:xfrm>
          <a:custGeom>
            <a:avLst/>
            <a:gdLst>
              <a:gd name="connsiteX0" fmla="*/ 6841539 w 7258450"/>
              <a:gd name="connsiteY0" fmla="*/ 0 h 84025"/>
              <a:gd name="connsiteX1" fmla="*/ 7258450 w 7258450"/>
              <a:gd name="connsiteY1" fmla="*/ 0 h 84025"/>
              <a:gd name="connsiteX2" fmla="*/ 7258450 w 7258450"/>
              <a:gd name="connsiteY2" fmla="*/ 84025 h 84025"/>
              <a:gd name="connsiteX3" fmla="*/ 6820532 w 7258450"/>
              <a:gd name="connsiteY3" fmla="*/ 84025 h 84025"/>
              <a:gd name="connsiteX4" fmla="*/ 0 w 7258450"/>
              <a:gd name="connsiteY4" fmla="*/ 0 h 84025"/>
              <a:gd name="connsiteX5" fmla="*/ 5373300 w 7258450"/>
              <a:gd name="connsiteY5" fmla="*/ 0 h 84025"/>
              <a:gd name="connsiteX6" fmla="*/ 5352293 w 7258450"/>
              <a:gd name="connsiteY6" fmla="*/ 84025 h 84025"/>
              <a:gd name="connsiteX7" fmla="*/ 0 w 7258450"/>
              <a:gd name="connsiteY7" fmla="*/ 84025 h 8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58450" h="84025">
                <a:moveTo>
                  <a:pt x="6841539" y="0"/>
                </a:moveTo>
                <a:lnTo>
                  <a:pt x="7258450" y="0"/>
                </a:lnTo>
                <a:lnTo>
                  <a:pt x="7258450" y="84025"/>
                </a:lnTo>
                <a:lnTo>
                  <a:pt x="6820532" y="84025"/>
                </a:lnTo>
                <a:close/>
                <a:moveTo>
                  <a:pt x="0" y="0"/>
                </a:moveTo>
                <a:lnTo>
                  <a:pt x="5373300" y="0"/>
                </a:lnTo>
                <a:lnTo>
                  <a:pt x="5352293"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70" name="文本框 72"/>
          <p:cNvSpPr txBox="1">
            <a:spLocks noChangeArrowheads="1"/>
          </p:cNvSpPr>
          <p:nvPr/>
        </p:nvSpPr>
        <p:spPr bwMode="auto">
          <a:xfrm>
            <a:off x="10631488" y="215900"/>
            <a:ext cx="1171575" cy="28829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95000"/>
              </a:lnSpc>
              <a:spcBef>
                <a:spcPct val="0"/>
              </a:spcBef>
              <a:spcAft>
                <a:spcPct val="0"/>
              </a:spcAft>
              <a:buClrTx/>
              <a:buSzTx/>
              <a:buFontTx/>
              <a:buNone/>
              <a:defRPr/>
            </a:pPr>
            <a:r>
              <a:rPr kumimoji="0" lang="zh-CN" altLang="en-US" sz="1350" b="0" i="0" u="none" strike="noStrike" kern="1200" cap="none" spc="0" normalizeH="0" baseline="0" noProof="0" dirty="0">
                <a:ln>
                  <a:noFill/>
                </a:ln>
                <a:solidFill>
                  <a:schemeClr val="tx1"/>
                </a:solidFill>
                <a:effectLst/>
                <a:uLnTx/>
                <a:uFillTx/>
                <a:latin typeface="微软雅黑" panose="020B0503020204020204" pitchFamily="49" charset="-122"/>
                <a:ea typeface="微软雅黑" panose="020B0503020204020204" pitchFamily="49" charset="-122"/>
                <a:cs typeface="+mn-cs"/>
              </a:rPr>
              <a:t>返回首页</a:t>
            </a:r>
            <a:endParaRPr kumimoji="0" lang="zh-CN" altLang="en-US" sz="1350" b="0" i="0" u="none" strike="noStrike" kern="1200" cap="none" spc="0" normalizeH="0" baseline="0" noProof="0" dirty="0">
              <a:ln>
                <a:noFill/>
              </a:ln>
              <a:solidFill>
                <a:srgbClr val="20517C"/>
              </a:solidFill>
              <a:effectLst/>
              <a:uLnTx/>
              <a:uFillTx/>
              <a:latin typeface="微软雅黑" panose="020B0503020204020204" pitchFamily="49" charset="-122"/>
              <a:ea typeface="微软雅黑" panose="020B0503020204020204" pitchFamily="49" charset="-122"/>
              <a:cs typeface="+mn-cs"/>
            </a:endParaRPr>
          </a:p>
        </p:txBody>
      </p:sp>
      <p:sp>
        <p:nvSpPr>
          <p:cNvPr id="71" name="KSO_Shape"/>
          <p:cNvSpPr/>
          <p:nvPr/>
        </p:nvSpPr>
        <p:spPr>
          <a:xfrm>
            <a:off x="10394950" y="274638"/>
            <a:ext cx="211138" cy="227013"/>
          </a:xfrm>
          <a:custGeom>
            <a:avLst/>
            <a:gdLst>
              <a:gd name="connsiteX0" fmla="*/ 84274 w 494050"/>
              <a:gd name="connsiteY0" fmla="*/ 98107 h 531069"/>
              <a:gd name="connsiteX1" fmla="*/ 84423 w 494050"/>
              <a:gd name="connsiteY1" fmla="*/ 98165 h 531069"/>
              <a:gd name="connsiteX2" fmla="*/ 83683 w 494050"/>
              <a:gd name="connsiteY2" fmla="*/ 98867 h 531069"/>
              <a:gd name="connsiteX3" fmla="*/ 423146 w 494050"/>
              <a:gd name="connsiteY3" fmla="*/ 0 h 531069"/>
              <a:gd name="connsiteX4" fmla="*/ 395440 w 494050"/>
              <a:gd name="connsiteY4" fmla="*/ 62229 h 531069"/>
              <a:gd name="connsiteX5" fmla="*/ 406255 w 494050"/>
              <a:gd name="connsiteY5" fmla="*/ 71591 h 531069"/>
              <a:gd name="connsiteX6" fmla="*/ 494044 w 494050"/>
              <a:gd name="connsiteY6" fmla="*/ 276386 h 531069"/>
              <a:gd name="connsiteX7" fmla="*/ 493844 w 494050"/>
              <a:gd name="connsiteY7" fmla="*/ 291720 h 531069"/>
              <a:gd name="connsiteX8" fmla="*/ 489376 w 494050"/>
              <a:gd name="connsiteY8" fmla="*/ 331393 h 531069"/>
              <a:gd name="connsiteX9" fmla="*/ 274337 w 494050"/>
              <a:gd name="connsiteY9" fmla="*/ 529541 h 531069"/>
              <a:gd name="connsiteX10" fmla="*/ 20946 w 494050"/>
              <a:gd name="connsiteY10" fmla="*/ 383604 h 531069"/>
              <a:gd name="connsiteX11" fmla="*/ 69840 w 494050"/>
              <a:gd name="connsiteY11" fmla="*/ 111994 h 531069"/>
              <a:gd name="connsiteX12" fmla="*/ 83683 w 494050"/>
              <a:gd name="connsiteY12" fmla="*/ 98867 h 531069"/>
              <a:gd name="connsiteX13" fmla="*/ 82441 w 494050"/>
              <a:gd name="connsiteY13" fmla="*/ 100464 h 531069"/>
              <a:gd name="connsiteX14" fmla="*/ 46275 w 494050"/>
              <a:gd name="connsiteY14" fmla="*/ 342257 h 531069"/>
              <a:gd name="connsiteX15" fmla="*/ 231312 w 494050"/>
              <a:gd name="connsiteY15" fmla="*/ 478390 h 531069"/>
              <a:gd name="connsiteX16" fmla="*/ 425060 w 494050"/>
              <a:gd name="connsiteY16" fmla="*/ 284642 h 531069"/>
              <a:gd name="connsiteX17" fmla="*/ 362655 w 494050"/>
              <a:gd name="connsiteY17" fmla="*/ 142208 h 531069"/>
              <a:gd name="connsiteX18" fmla="*/ 360587 w 494050"/>
              <a:gd name="connsiteY18" fmla="*/ 140509 h 531069"/>
              <a:gd name="connsiteX19" fmla="*/ 336426 w 494050"/>
              <a:gd name="connsiteY19" fmla="*/ 194776 h 531069"/>
              <a:gd name="connsiteX20" fmla="*/ 214880 w 494050"/>
              <a:gd name="connsiteY20" fmla="*/ 23967 h 531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050" h="531069">
                <a:moveTo>
                  <a:pt x="84274" y="98107"/>
                </a:moveTo>
                <a:cubicBezTo>
                  <a:pt x="84621" y="97719"/>
                  <a:pt x="84687" y="97734"/>
                  <a:pt x="84423" y="98165"/>
                </a:cubicBezTo>
                <a:lnTo>
                  <a:pt x="83683" y="98867"/>
                </a:lnTo>
                <a:close/>
                <a:moveTo>
                  <a:pt x="423146" y="0"/>
                </a:moveTo>
                <a:lnTo>
                  <a:pt x="395440" y="62229"/>
                </a:lnTo>
                <a:lnTo>
                  <a:pt x="406255" y="71591"/>
                </a:lnTo>
                <a:cubicBezTo>
                  <a:pt x="473633" y="133566"/>
                  <a:pt x="493625" y="204832"/>
                  <a:pt x="494044" y="276386"/>
                </a:cubicBezTo>
                <a:cubicBezTo>
                  <a:pt x="494073" y="281497"/>
                  <a:pt x="494003" y="286610"/>
                  <a:pt x="493844" y="291720"/>
                </a:cubicBezTo>
                <a:cubicBezTo>
                  <a:pt x="493432" y="304888"/>
                  <a:pt x="491960" y="318150"/>
                  <a:pt x="489376" y="331393"/>
                </a:cubicBezTo>
                <a:cubicBezTo>
                  <a:pt x="468702" y="437339"/>
                  <a:pt x="381617" y="517584"/>
                  <a:pt x="274337" y="529541"/>
                </a:cubicBezTo>
                <a:cubicBezTo>
                  <a:pt x="167057" y="541499"/>
                  <a:pt x="64440" y="482398"/>
                  <a:pt x="20946" y="383604"/>
                </a:cubicBezTo>
                <a:cubicBezTo>
                  <a:pt x="-19829" y="290984"/>
                  <a:pt x="215" y="183599"/>
                  <a:pt x="69840" y="111994"/>
                </a:cubicBezTo>
                <a:lnTo>
                  <a:pt x="83683" y="98867"/>
                </a:lnTo>
                <a:lnTo>
                  <a:pt x="82441" y="100464"/>
                </a:lnTo>
                <a:cubicBezTo>
                  <a:pt x="70421" y="116975"/>
                  <a:pt x="13101" y="209765"/>
                  <a:pt x="46275" y="342257"/>
                </a:cubicBezTo>
                <a:cubicBezTo>
                  <a:pt x="70805" y="421126"/>
                  <a:pt x="144371" y="478390"/>
                  <a:pt x="231312" y="478390"/>
                </a:cubicBezTo>
                <a:cubicBezTo>
                  <a:pt x="338316" y="478390"/>
                  <a:pt x="425060" y="391646"/>
                  <a:pt x="425060" y="284642"/>
                </a:cubicBezTo>
                <a:cubicBezTo>
                  <a:pt x="425060" y="228319"/>
                  <a:pt x="401027" y="177609"/>
                  <a:pt x="362655" y="142208"/>
                </a:cubicBezTo>
                <a:lnTo>
                  <a:pt x="360587" y="140509"/>
                </a:lnTo>
                <a:lnTo>
                  <a:pt x="336426" y="194776"/>
                </a:lnTo>
                <a:lnTo>
                  <a:pt x="214880" y="23967"/>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cs"/>
            </a:endParaRPr>
          </a:p>
        </p:txBody>
      </p:sp>
      <p:sp>
        <p:nvSpPr>
          <p:cNvPr id="72" name="文本框 105">
            <a:hlinkClick r:id="rId3" action="ppaction://hlinkfile"/>
          </p:cNvPr>
          <p:cNvSpPr txBox="1">
            <a:spLocks noChangeArrowheads="1"/>
          </p:cNvSpPr>
          <p:nvPr/>
        </p:nvSpPr>
        <p:spPr bwMode="auto">
          <a:xfrm>
            <a:off x="623888" y="4083050"/>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文本框 106">
            <a:hlinkClick r:id="rId4" action="ppaction://hlinkfile"/>
          </p:cNvPr>
          <p:cNvSpPr txBox="1">
            <a:spLocks noChangeArrowheads="1"/>
          </p:cNvSpPr>
          <p:nvPr/>
        </p:nvSpPr>
        <p:spPr bwMode="auto">
          <a:xfrm>
            <a:off x="550863" y="3578225"/>
            <a:ext cx="12239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微软雅黑" panose="020B0503020204020204" pitchFamily="49" charset="-122"/>
                <a:ea typeface="宋体" panose="02010600030101010101" pitchFamily="2" charset="-122"/>
                <a:cs typeface="+mn-cs"/>
                <a:sym typeface="+mn-lt"/>
              </a:rPr>
              <a:t>CPA</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4" name="文本框 107">
            <a:hlinkClick r:id="rId5" action="ppaction://hlinkfile"/>
          </p:cNvPr>
          <p:cNvSpPr txBox="1">
            <a:spLocks noChangeArrowheads="1"/>
          </p:cNvSpPr>
          <p:nvPr/>
        </p:nvSpPr>
        <p:spPr bwMode="auto">
          <a:xfrm>
            <a:off x="623888" y="4614863"/>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5" name="文本框 108">
            <a:hlinkClick r:id="rId6" action="ppaction://hlinkfile"/>
          </p:cNvPr>
          <p:cNvSpPr txBox="1">
            <a:spLocks noChangeArrowheads="1"/>
          </p:cNvSpPr>
          <p:nvPr/>
        </p:nvSpPr>
        <p:spPr bwMode="auto">
          <a:xfrm>
            <a:off x="623888" y="5119688"/>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6" name="文本框 109">
            <a:hlinkClick r:id="rId7" action="ppaction://hlinkfile"/>
          </p:cNvPr>
          <p:cNvSpPr txBox="1">
            <a:spLocks noChangeArrowheads="1"/>
          </p:cNvSpPr>
          <p:nvPr/>
        </p:nvSpPr>
        <p:spPr bwMode="auto">
          <a:xfrm>
            <a:off x="582613" y="5637213"/>
            <a:ext cx="1081088"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7" name="文本框 110">
            <a:hlinkClick r:id="rId8" action="ppaction://hlinkfile"/>
          </p:cNvPr>
          <p:cNvSpPr txBox="1">
            <a:spLocks noChangeArrowheads="1"/>
          </p:cNvSpPr>
          <p:nvPr/>
        </p:nvSpPr>
        <p:spPr bwMode="auto">
          <a:xfrm>
            <a:off x="623888" y="6165850"/>
            <a:ext cx="1079500"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8230" name="Freeform 9"/>
          <p:cNvSpPr>
            <a:spLocks noEditPoints="1"/>
          </p:cNvSpPr>
          <p:nvPr/>
        </p:nvSpPr>
        <p:spPr>
          <a:xfrm>
            <a:off x="263525" y="4106863"/>
            <a:ext cx="290513" cy="287337"/>
          </a:xfrm>
          <a:custGeom>
            <a:avLst/>
            <a:gdLst/>
            <a:ahLst/>
            <a:cxnLst>
              <a:cxn ang="0">
                <a:pos x="2147483646" y="0"/>
              </a:cxn>
              <a:cxn ang="0">
                <a:pos x="0"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alpha val="100000"/>
            </a:srgbClr>
          </a:solidFill>
          <a:ln w="9525">
            <a:noFill/>
          </a:ln>
        </p:spPr>
        <p:txBody>
          <a:bodyPr/>
          <a:p>
            <a:endParaRPr lang="zh-CN" altLang="en-US" sz="1350"/>
          </a:p>
        </p:txBody>
      </p:sp>
      <p:sp>
        <p:nvSpPr>
          <p:cNvPr id="79"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sp>
        <p:nvSpPr>
          <p:cNvPr id="80"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81"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82"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83"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pic>
        <p:nvPicPr>
          <p:cNvPr id="8236"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5"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7"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9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8" name="文本框 190"/>
          <p:cNvSpPr txBox="1">
            <a:spLocks noChangeArrowheads="1"/>
          </p:cNvSpPr>
          <p:nvPr/>
        </p:nvSpPr>
        <p:spPr bwMode="auto">
          <a:xfrm>
            <a:off x="338138" y="387350"/>
            <a:ext cx="1220788" cy="4413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 第三章</a:t>
            </a:r>
            <a:endParaRPr kumimoji="0" lang="en-US" altLang="zh-CN"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企业合并</a:t>
            </a:r>
            <a:endPar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2_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任意多边形 96"/>
          <p:cNvSpPr/>
          <p:nvPr/>
        </p:nvSpPr>
        <p:spPr>
          <a:xfrm>
            <a:off x="4968875" y="692150"/>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79"/>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4"/>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5"/>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6"/>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227" name="组合 117"/>
          <p:cNvGrpSpPr/>
          <p:nvPr userDrawn="1"/>
        </p:nvGrpSpPr>
        <p:grpSpPr>
          <a:xfrm>
            <a:off x="-101600" y="3373438"/>
            <a:ext cx="1944688" cy="144462"/>
            <a:chOff x="-96688" y="2708920"/>
            <a:chExt cx="1943521" cy="144016"/>
          </a:xfrm>
        </p:grpSpPr>
        <p:cxnSp>
          <p:nvCxnSpPr>
            <p:cNvPr id="12" name="直接连接符 118"/>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19"/>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0"/>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1"/>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2"/>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3"/>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4"/>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5"/>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6"/>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7"/>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28"/>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29"/>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30"/>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63"/>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69"/>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1"/>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4"/>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75"/>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76"/>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77"/>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78"/>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79"/>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0"/>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1"/>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2"/>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3"/>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184"/>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228" name="组合 89"/>
          <p:cNvGrpSpPr/>
          <p:nvPr userDrawn="1"/>
        </p:nvGrpSpPr>
        <p:grpSpPr>
          <a:xfrm>
            <a:off x="-541337" y="1700213"/>
            <a:ext cx="2376487" cy="720725"/>
            <a:chOff x="-456728" y="1704008"/>
            <a:chExt cx="2376264" cy="720080"/>
          </a:xfrm>
        </p:grpSpPr>
        <p:sp>
          <p:nvSpPr>
            <p:cNvPr id="40" name="六边形 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92"/>
            <p:cNvSpPr/>
            <p:nvPr/>
          </p:nvSpPr>
          <p:spPr>
            <a:xfrm>
              <a:off x="695689" y="1704008"/>
              <a:ext cx="1152416" cy="720080"/>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43" name="直接连接符 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4" name="文本框 94"/>
          <p:cNvSpPr txBox="1">
            <a:spLocks noChangeArrowheads="1"/>
          </p:cNvSpPr>
          <p:nvPr/>
        </p:nvSpPr>
        <p:spPr bwMode="auto">
          <a:xfrm>
            <a:off x="681038" y="1731963"/>
            <a:ext cx="1079500" cy="55118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同一控制下企业合并的会计处理</a:t>
            </a:r>
            <a:endParaRPr kumimoji="0" lang="zh-CN" altLang="en-US" sz="105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45" name="矩形 95"/>
          <p:cNvSpPr/>
          <p:nvPr/>
        </p:nvSpPr>
        <p:spPr>
          <a:xfrm>
            <a:off x="646113" y="1724025"/>
            <a:ext cx="1081088" cy="661988"/>
          </a:xfrm>
          <a:prstGeom prst="rect">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6" name="文本框 131"/>
          <p:cNvSpPr txBox="1">
            <a:spLocks noChangeArrowheads="1"/>
          </p:cNvSpPr>
          <p:nvPr/>
        </p:nvSpPr>
        <p:spPr bwMode="auto">
          <a:xfrm>
            <a:off x="106363" y="19081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2</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9232" name="组合 132"/>
          <p:cNvGrpSpPr/>
          <p:nvPr userDrawn="1"/>
        </p:nvGrpSpPr>
        <p:grpSpPr>
          <a:xfrm>
            <a:off x="-541337" y="1084263"/>
            <a:ext cx="2376487" cy="515937"/>
            <a:chOff x="-456728" y="881557"/>
            <a:chExt cx="2376264" cy="515798"/>
          </a:xfrm>
        </p:grpSpPr>
        <p:sp>
          <p:nvSpPr>
            <p:cNvPr id="48" name="六边形 13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9" name="直接连接符 13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矩形 135"/>
            <p:cNvSpPr/>
            <p:nvPr/>
          </p:nvSpPr>
          <p:spPr>
            <a:xfrm>
              <a:off x="695689" y="881557"/>
              <a:ext cx="1152416" cy="5157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51" name="文本框 136"/>
            <p:cNvSpPr txBox="1">
              <a:spLocks noChangeArrowheads="1"/>
            </p:cNvSpPr>
            <p:nvPr/>
          </p:nvSpPr>
          <p:spPr bwMode="auto">
            <a:xfrm>
              <a:off x="622671" y="1022806"/>
              <a:ext cx="1152416" cy="22980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cxnSp>
          <p:nvCxnSpPr>
            <p:cNvPr id="52" name="直接连接符 13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3" name="文本框 138"/>
          <p:cNvSpPr txBox="1">
            <a:spLocks noChangeArrowheads="1"/>
          </p:cNvSpPr>
          <p:nvPr/>
        </p:nvSpPr>
        <p:spPr bwMode="auto">
          <a:xfrm>
            <a:off x="623888" y="933450"/>
            <a:ext cx="935038" cy="22987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sp>
        <p:nvSpPr>
          <p:cNvPr id="54" name="文本框 143"/>
          <p:cNvSpPr txBox="1">
            <a:spLocks noChangeArrowheads="1"/>
          </p:cNvSpPr>
          <p:nvPr/>
        </p:nvSpPr>
        <p:spPr bwMode="auto">
          <a:xfrm>
            <a:off x="623888" y="942975"/>
            <a:ext cx="5762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sym typeface="+mn-lt"/>
            </a:endParaRPr>
          </a:p>
        </p:txBody>
      </p:sp>
      <p:sp>
        <p:nvSpPr>
          <p:cNvPr id="55" name="文本框 145"/>
          <p:cNvSpPr txBox="1">
            <a:spLocks noChangeArrowheads="1"/>
          </p:cNvSpPr>
          <p:nvPr/>
        </p:nvSpPr>
        <p:spPr bwMode="auto">
          <a:xfrm>
            <a:off x="517525" y="1103313"/>
            <a:ext cx="1362075" cy="39751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企业合并</a:t>
            </a:r>
            <a:endParaRPr kumimoji="0" lang="en-US" altLang="zh-CN"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概述</a:t>
            </a:r>
            <a:endParaRPr kumimoji="0" lang="en-US" altLang="zh-CN"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sp>
        <p:nvSpPr>
          <p:cNvPr id="56" name="文本框 146"/>
          <p:cNvSpPr txBox="1">
            <a:spLocks noChangeArrowheads="1"/>
          </p:cNvSpPr>
          <p:nvPr/>
        </p:nvSpPr>
        <p:spPr bwMode="auto">
          <a:xfrm>
            <a:off x="106363" y="1154113"/>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1</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9237" name="组合 147"/>
          <p:cNvGrpSpPr/>
          <p:nvPr userDrawn="1"/>
        </p:nvGrpSpPr>
        <p:grpSpPr>
          <a:xfrm>
            <a:off x="-542925" y="2536825"/>
            <a:ext cx="2376488" cy="719138"/>
            <a:chOff x="-456728" y="1704008"/>
            <a:chExt cx="2376264" cy="720080"/>
          </a:xfrm>
        </p:grpSpPr>
        <p:sp>
          <p:nvSpPr>
            <p:cNvPr id="58" name="六边形 148"/>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9" name="直接连接符 149"/>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矩形 150"/>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1" name="直接连接符 15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2" name="文本框 152"/>
          <p:cNvSpPr txBox="1">
            <a:spLocks noChangeArrowheads="1"/>
          </p:cNvSpPr>
          <p:nvPr/>
        </p:nvSpPr>
        <p:spPr bwMode="auto">
          <a:xfrm>
            <a:off x="106363" y="27336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3</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63" name="文本框 153"/>
          <p:cNvSpPr txBox="1">
            <a:spLocks noChangeArrowheads="1"/>
          </p:cNvSpPr>
          <p:nvPr/>
        </p:nvSpPr>
        <p:spPr bwMode="auto">
          <a:xfrm>
            <a:off x="619125" y="2555875"/>
            <a:ext cx="1187450" cy="55118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非同一控制下企业合并的会计处理</a:t>
            </a:r>
            <a:endPar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cxnSp>
        <p:nvCxnSpPr>
          <p:cNvPr id="64" name="直接连接符 154"/>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直接连接符 155"/>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156"/>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7" name="文本框 105">
            <a:hlinkClick r:id="rId3" action="ppaction://hlinkfile"/>
          </p:cNvPr>
          <p:cNvSpPr txBox="1">
            <a:spLocks noChangeArrowheads="1"/>
          </p:cNvSpPr>
          <p:nvPr/>
        </p:nvSpPr>
        <p:spPr bwMode="auto">
          <a:xfrm>
            <a:off x="623888" y="4083050"/>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8" name="文本框 106">
            <a:hlinkClick r:id="rId4" action="ppaction://hlinkfile"/>
          </p:cNvPr>
          <p:cNvSpPr txBox="1">
            <a:spLocks noChangeArrowheads="1"/>
          </p:cNvSpPr>
          <p:nvPr/>
        </p:nvSpPr>
        <p:spPr bwMode="auto">
          <a:xfrm>
            <a:off x="550863" y="3578225"/>
            <a:ext cx="12239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微软雅黑" panose="020B0503020204020204" pitchFamily="49" charset="-122"/>
                <a:ea typeface="宋体" panose="02010600030101010101" pitchFamily="2" charset="-122"/>
                <a:cs typeface="+mn-cs"/>
                <a:sym typeface="+mn-lt"/>
              </a:rPr>
              <a:t>CPA</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9" name="文本框 107">
            <a:hlinkClick r:id="rId5" action="ppaction://hlinkfile"/>
          </p:cNvPr>
          <p:cNvSpPr txBox="1">
            <a:spLocks noChangeArrowheads="1"/>
          </p:cNvSpPr>
          <p:nvPr/>
        </p:nvSpPr>
        <p:spPr bwMode="auto">
          <a:xfrm>
            <a:off x="623888" y="4614863"/>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0" name="文本框 108">
            <a:hlinkClick r:id="rId6" action="ppaction://hlinkfile"/>
          </p:cNvPr>
          <p:cNvSpPr txBox="1">
            <a:spLocks noChangeArrowheads="1"/>
          </p:cNvSpPr>
          <p:nvPr/>
        </p:nvSpPr>
        <p:spPr bwMode="auto">
          <a:xfrm>
            <a:off x="623888" y="5119688"/>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1" name="文本框 109">
            <a:hlinkClick r:id="rId7" action="ppaction://hlinkfile"/>
          </p:cNvPr>
          <p:cNvSpPr txBox="1">
            <a:spLocks noChangeArrowheads="1"/>
          </p:cNvSpPr>
          <p:nvPr/>
        </p:nvSpPr>
        <p:spPr bwMode="auto">
          <a:xfrm>
            <a:off x="582613" y="5637213"/>
            <a:ext cx="1081088"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2" name="文本框 110">
            <a:hlinkClick r:id="rId8" action="ppaction://hlinkfile"/>
          </p:cNvPr>
          <p:cNvSpPr txBox="1">
            <a:spLocks noChangeArrowheads="1"/>
          </p:cNvSpPr>
          <p:nvPr/>
        </p:nvSpPr>
        <p:spPr bwMode="auto">
          <a:xfrm>
            <a:off x="623888" y="6165850"/>
            <a:ext cx="1079500"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9249" name="Freeform 9"/>
          <p:cNvSpPr>
            <a:spLocks noEditPoints="1"/>
          </p:cNvSpPr>
          <p:nvPr/>
        </p:nvSpPr>
        <p:spPr>
          <a:xfrm>
            <a:off x="263525" y="4106863"/>
            <a:ext cx="290513" cy="287337"/>
          </a:xfrm>
          <a:custGeom>
            <a:avLst/>
            <a:gdLst/>
            <a:ahLst/>
            <a:cxnLst>
              <a:cxn ang="0">
                <a:pos x="2147483646" y="0"/>
              </a:cxn>
              <a:cxn ang="0">
                <a:pos x="0"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alpha val="100000"/>
            </a:srgbClr>
          </a:solidFill>
          <a:ln w="9525">
            <a:noFill/>
          </a:ln>
        </p:spPr>
        <p:txBody>
          <a:bodyPr/>
          <a:p>
            <a:endParaRPr lang="zh-CN" altLang="en-US" sz="1350"/>
          </a:p>
        </p:txBody>
      </p:sp>
      <p:sp>
        <p:nvSpPr>
          <p:cNvPr id="74"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sp>
        <p:nvSpPr>
          <p:cNvPr id="75"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76"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77"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78"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pic>
        <p:nvPicPr>
          <p:cNvPr id="9255"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0"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2"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9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3" name="文本框 190"/>
          <p:cNvSpPr txBox="1">
            <a:spLocks noChangeArrowheads="1"/>
          </p:cNvSpPr>
          <p:nvPr/>
        </p:nvSpPr>
        <p:spPr bwMode="auto">
          <a:xfrm>
            <a:off x="338138" y="387350"/>
            <a:ext cx="1220788" cy="4413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 第三章</a:t>
            </a:r>
            <a:endParaRPr kumimoji="0" lang="en-US" altLang="zh-CN"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企业合并</a:t>
            </a:r>
            <a:endPar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首页">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5400" y="6275388"/>
            <a:ext cx="12217400" cy="582613"/>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sp>
        <p:nvSpPr>
          <p:cNvPr id="3" name="文本占位符 1"/>
          <p:cNvSpPr txBox="1"/>
          <p:nvPr/>
        </p:nvSpPr>
        <p:spPr bwMode="auto">
          <a:xfrm>
            <a:off x="2424113" y="2052638"/>
            <a:ext cx="4572000" cy="863600"/>
          </a:xfrm>
          <a:prstGeom prst="rect">
            <a:avLst/>
          </a:prstGeom>
          <a:noFill/>
          <a:ln>
            <a:noFill/>
          </a:ln>
        </p:spPr>
        <p:txBody>
          <a:bodyPr/>
          <a:lstStyle>
            <a:lvl1pPr defTabSz="912495">
              <a:defRPr>
                <a:solidFill>
                  <a:schemeClr val="tx1"/>
                </a:solidFill>
                <a:latin typeface="Arial" panose="020B0604020202020204" pitchFamily="34" charset="0"/>
                <a:ea typeface="微软雅黑" panose="020B0503020204020204" pitchFamily="49" charset="-122"/>
              </a:defRPr>
            </a:lvl1pPr>
            <a:lvl2pPr marL="742950" indent="-285750" defTabSz="912495">
              <a:defRPr>
                <a:solidFill>
                  <a:schemeClr val="tx1"/>
                </a:solidFill>
                <a:latin typeface="Arial" panose="020B0604020202020204" pitchFamily="34" charset="0"/>
                <a:ea typeface="微软雅黑" panose="020B0503020204020204" pitchFamily="49" charset="-122"/>
              </a:defRPr>
            </a:lvl2pPr>
            <a:lvl3pPr marL="1143000" indent="-228600" defTabSz="912495">
              <a:defRPr>
                <a:solidFill>
                  <a:schemeClr val="tx1"/>
                </a:solidFill>
                <a:latin typeface="Arial" panose="020B0604020202020204" pitchFamily="34" charset="0"/>
                <a:ea typeface="微软雅黑" panose="020B0503020204020204" pitchFamily="49" charset="-122"/>
              </a:defRPr>
            </a:lvl3pPr>
            <a:lvl4pPr marL="1600200" indent="-228600" defTabSz="912495">
              <a:defRPr>
                <a:solidFill>
                  <a:schemeClr val="tx1"/>
                </a:solidFill>
                <a:latin typeface="Arial" panose="020B0604020202020204" pitchFamily="34" charset="0"/>
                <a:ea typeface="微软雅黑" panose="020B0503020204020204" pitchFamily="49" charset="-122"/>
              </a:defRPr>
            </a:lvl4pPr>
            <a:lvl5pPr marL="2057400" indent="-228600" defTabSz="912495">
              <a:defRPr>
                <a:solidFill>
                  <a:schemeClr val="tx1"/>
                </a:solidFill>
                <a:latin typeface="Arial" panose="020B0604020202020204" pitchFamily="34" charset="0"/>
                <a:ea typeface="微软雅黑" panose="020B0503020204020204" pitchFamily="49" charset="-122"/>
              </a:defRPr>
            </a:lvl5pPr>
            <a:lvl6pPr marL="25146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2495"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5400" b="1" i="0" u="none" strike="noStrike" kern="1200" cap="none" spc="0" normalizeH="0" baseline="0" noProof="0" dirty="0">
                <a:ln>
                  <a:noFill/>
                </a:ln>
                <a:solidFill>
                  <a:srgbClr val="FF0000"/>
                </a:solidFill>
                <a:effectLst/>
                <a:uLnTx/>
                <a:uFillTx/>
                <a:latin typeface="微软雅黑" panose="020B0503020204020204" pitchFamily="49" charset="-122"/>
                <a:ea typeface="微软雅黑" panose="020B0503020204020204" pitchFamily="49" charset="-122"/>
                <a:cs typeface="+mn-cs"/>
                <a:sym typeface="微软雅黑" panose="020B0503020204020204" pitchFamily="49" charset="-122"/>
              </a:rPr>
              <a:t>中级财务会计</a:t>
            </a:r>
            <a:endParaRPr kumimoji="0" lang="zh-CN" altLang="en-US" sz="5400" b="1" i="0" u="none" strike="noStrike" kern="1200" cap="none" spc="0" normalizeH="0" baseline="0" noProof="0" dirty="0">
              <a:ln>
                <a:noFill/>
              </a:ln>
              <a:solidFill>
                <a:srgbClr val="FF0000"/>
              </a:solidFill>
              <a:effectLst/>
              <a:uLnTx/>
              <a:uFillTx/>
              <a:latin typeface="微软雅黑" panose="020B0503020204020204" pitchFamily="49" charset="-122"/>
              <a:ea typeface="微软雅黑" panose="020B0503020204020204" pitchFamily="49" charset="-122"/>
              <a:cs typeface="+mn-cs"/>
              <a:sym typeface="微软雅黑" panose="020B0503020204020204" pitchFamily="49" charset="-122"/>
            </a:endParaRPr>
          </a:p>
        </p:txBody>
      </p:sp>
      <p:sp>
        <p:nvSpPr>
          <p:cNvPr id="4" name="页脚占位符 4"/>
          <p:cNvSpPr txBox="1"/>
          <p:nvPr/>
        </p:nvSpPr>
        <p:spPr>
          <a:xfrm>
            <a:off x="4648200" y="6345238"/>
            <a:ext cx="2895600" cy="476250"/>
          </a:xfrm>
          <a:prstGeom prst="rect">
            <a:avLst/>
          </a:prstGeom>
          <a:noFill/>
        </p:spPr>
        <p:txBody>
          <a:bodyPr/>
          <a:lstStyle>
            <a:lvl1pPr marL="228600" indent="-228600" algn="l" defTabSz="913765" rtl="0" eaLnBrk="1" latinLnBrk="0" hangingPunct="1">
              <a:lnSpc>
                <a:spcPct val="90000"/>
              </a:lnSpc>
              <a:spcBef>
                <a:spcPct val="20000"/>
              </a:spcBef>
              <a:buFont typeface="Arial" panose="020B0604020202020204" pitchFamily="34" charset="0"/>
              <a:buChar char="•"/>
              <a:defRPr sz="3200" b="1" kern="1200">
                <a:solidFill>
                  <a:schemeClr val="tx1"/>
                </a:solidFill>
                <a:latin typeface="Arial" panose="020B0604020202020204" pitchFamily="34" charset="0"/>
                <a:ea typeface="宋体" panose="02010600030101010101" pitchFamily="2" charset="-122"/>
                <a:cs typeface="+mn-cs"/>
              </a:defRPr>
            </a:lvl1pPr>
            <a:lvl2pPr marL="742950" indent="-285750" algn="l" defTabSz="913765" rtl="0" eaLnBrk="1" latinLnBrk="0" hangingPunct="1">
              <a:lnSpc>
                <a:spcPct val="90000"/>
              </a:lnSpc>
              <a:spcBef>
                <a:spcPct val="20000"/>
              </a:spcBef>
              <a:buFont typeface="Arial" panose="020B0604020202020204" pitchFamily="34" charset="0"/>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3765" rtl="0" eaLnBrk="1" latinLnBrk="0" hangingPunct="1">
              <a:lnSpc>
                <a:spcPct val="90000"/>
              </a:lnSpc>
              <a:spcBef>
                <a:spcPct val="20000"/>
              </a:spcBef>
              <a:buFont typeface="Arial" panose="020B0604020202020204" pitchFamily="34" charset="0"/>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9pPr>
          </a:lstStyle>
          <a:p>
            <a:pPr marL="228600" marR="0" lvl="0" indent="-228600" algn="l" defTabSz="913765" rtl="0" eaLnBrk="1" fontAlgn="auto" latinLnBrk="0" hangingPunct="1">
              <a:lnSpc>
                <a:spcPct val="9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rPr>
              <a:t> </a:t>
            </a:r>
            <a:endParaRPr kumimoji="0" lang="zh-CN" altLang="en-US" sz="2000" b="1" i="0" u="none" strike="noStrike" kern="1200" cap="none" spc="0" normalizeH="0" baseline="0" noProof="0" dirty="0">
              <a:ln>
                <a:noFill/>
              </a:ln>
              <a:solidFill>
                <a:schemeClr val="bg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endParaRPr>
          </a:p>
        </p:txBody>
      </p:sp>
      <p:cxnSp>
        <p:nvCxnSpPr>
          <p:cNvPr id="5" name="直接连接符 4"/>
          <p:cNvCxnSpPr/>
          <p:nvPr/>
        </p:nvCxnSpPr>
        <p:spPr>
          <a:xfrm>
            <a:off x="2584450" y="4543425"/>
            <a:ext cx="5973763"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任意多边形 11"/>
          <p:cNvSpPr/>
          <p:nvPr/>
        </p:nvSpPr>
        <p:spPr>
          <a:xfrm>
            <a:off x="0" y="0"/>
            <a:ext cx="12192000" cy="430213"/>
          </a:xfrm>
          <a:custGeom>
            <a:avLst/>
            <a:gdLst>
              <a:gd name="connsiteX0" fmla="*/ 2126510 w 12191999"/>
              <a:gd name="connsiteY0" fmla="*/ 0 h 430568"/>
              <a:gd name="connsiteX1" fmla="*/ 12191999 w 12191999"/>
              <a:gd name="connsiteY1" fmla="*/ 0 h 430568"/>
              <a:gd name="connsiteX2" fmla="*/ 12191999 w 12191999"/>
              <a:gd name="connsiteY2" fmla="*/ 430568 h 430568"/>
              <a:gd name="connsiteX3" fmla="*/ 1955602 w 12191999"/>
              <a:gd name="connsiteY3" fmla="*/ 430568 h 430568"/>
              <a:gd name="connsiteX4" fmla="*/ 1666531 w 12191999"/>
              <a:gd name="connsiteY4" fmla="*/ 0 h 430568"/>
              <a:gd name="connsiteX5" fmla="*/ 1965444 w 12191999"/>
              <a:gd name="connsiteY5" fmla="*/ 0 h 430568"/>
              <a:gd name="connsiteX6" fmla="*/ 1794536 w 12191999"/>
              <a:gd name="connsiteY6" fmla="*/ 430568 h 430568"/>
              <a:gd name="connsiteX7" fmla="*/ 1495623 w 12191999"/>
              <a:gd name="connsiteY7" fmla="*/ 430568 h 430568"/>
              <a:gd name="connsiteX8" fmla="*/ 1194144 w 12191999"/>
              <a:gd name="connsiteY8" fmla="*/ 0 h 430568"/>
              <a:gd name="connsiteX9" fmla="*/ 1505465 w 12191999"/>
              <a:gd name="connsiteY9" fmla="*/ 0 h 430568"/>
              <a:gd name="connsiteX10" fmla="*/ 1334557 w 12191999"/>
              <a:gd name="connsiteY10" fmla="*/ 430568 h 430568"/>
              <a:gd name="connsiteX11" fmla="*/ 1023236 w 12191999"/>
              <a:gd name="connsiteY11" fmla="*/ 430568 h 430568"/>
              <a:gd name="connsiteX12" fmla="*/ 740057 w 12191999"/>
              <a:gd name="connsiteY12" fmla="*/ 0 h 430568"/>
              <a:gd name="connsiteX13" fmla="*/ 1033078 w 12191999"/>
              <a:gd name="connsiteY13" fmla="*/ 0 h 430568"/>
              <a:gd name="connsiteX14" fmla="*/ 862170 w 12191999"/>
              <a:gd name="connsiteY14" fmla="*/ 430568 h 430568"/>
              <a:gd name="connsiteX15" fmla="*/ 569149 w 12191999"/>
              <a:gd name="connsiteY15" fmla="*/ 430568 h 430568"/>
              <a:gd name="connsiteX16" fmla="*/ 0 w 12191999"/>
              <a:gd name="connsiteY16" fmla="*/ 0 h 430568"/>
              <a:gd name="connsiteX17" fmla="*/ 578991 w 12191999"/>
              <a:gd name="connsiteY17" fmla="*/ 0 h 430568"/>
              <a:gd name="connsiteX18" fmla="*/ 408083 w 12191999"/>
              <a:gd name="connsiteY18" fmla="*/ 430568 h 430568"/>
              <a:gd name="connsiteX19" fmla="*/ 0 w 12191999"/>
              <a:gd name="connsiteY19" fmla="*/ 430568 h 430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1999" h="430568">
                <a:moveTo>
                  <a:pt x="2126510" y="0"/>
                </a:moveTo>
                <a:lnTo>
                  <a:pt x="12191999" y="0"/>
                </a:lnTo>
                <a:lnTo>
                  <a:pt x="12191999" y="430568"/>
                </a:lnTo>
                <a:lnTo>
                  <a:pt x="1955602" y="430568"/>
                </a:lnTo>
                <a:close/>
                <a:moveTo>
                  <a:pt x="1666531" y="0"/>
                </a:moveTo>
                <a:lnTo>
                  <a:pt x="1965444" y="0"/>
                </a:lnTo>
                <a:lnTo>
                  <a:pt x="1794536" y="430568"/>
                </a:lnTo>
                <a:lnTo>
                  <a:pt x="1495623" y="430568"/>
                </a:lnTo>
                <a:close/>
                <a:moveTo>
                  <a:pt x="1194144" y="0"/>
                </a:moveTo>
                <a:lnTo>
                  <a:pt x="1505465" y="0"/>
                </a:lnTo>
                <a:lnTo>
                  <a:pt x="1334557" y="430568"/>
                </a:lnTo>
                <a:lnTo>
                  <a:pt x="1023236" y="430568"/>
                </a:lnTo>
                <a:close/>
                <a:moveTo>
                  <a:pt x="740057" y="0"/>
                </a:moveTo>
                <a:lnTo>
                  <a:pt x="1033078" y="0"/>
                </a:lnTo>
                <a:lnTo>
                  <a:pt x="862170" y="430568"/>
                </a:lnTo>
                <a:lnTo>
                  <a:pt x="569149" y="430568"/>
                </a:lnTo>
                <a:close/>
                <a:moveTo>
                  <a:pt x="0" y="0"/>
                </a:moveTo>
                <a:lnTo>
                  <a:pt x="578991" y="0"/>
                </a:lnTo>
                <a:lnTo>
                  <a:pt x="408083" y="430568"/>
                </a:lnTo>
                <a:lnTo>
                  <a:pt x="0" y="430568"/>
                </a:lnTo>
                <a:close/>
              </a:path>
            </a:pathLst>
          </a:custGeom>
          <a:solidFill>
            <a:srgbClr val="20517C"/>
          </a:solidFill>
          <a:ln>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sp>
        <p:nvSpPr>
          <p:cNvPr id="7" name="KSO_Shape"/>
          <p:cNvSpPr/>
          <p:nvPr/>
        </p:nvSpPr>
        <p:spPr bwMode="auto">
          <a:xfrm>
            <a:off x="9255125" y="2198688"/>
            <a:ext cx="2519363" cy="1533525"/>
          </a:xfrm>
          <a:custGeom>
            <a:avLst/>
            <a:gdLst>
              <a:gd name="T0" fmla="*/ 1395067 w 3931"/>
              <a:gd name="T1" fmla="*/ 589725 h 2392"/>
              <a:gd name="T2" fmla="*/ 928365 w 3931"/>
              <a:gd name="T3" fmla="*/ 389484 h 2392"/>
              <a:gd name="T4" fmla="*/ 403040 w 3931"/>
              <a:gd name="T5" fmla="*/ 589725 h 2392"/>
              <a:gd name="T6" fmla="*/ 256480 w 3931"/>
              <a:gd name="T7" fmla="*/ 528782 h 2392"/>
              <a:gd name="T8" fmla="*/ 256480 w 3931"/>
              <a:gd name="T9" fmla="*/ 708403 h 2392"/>
              <a:gd name="T10" fmla="*/ 296326 w 3931"/>
              <a:gd name="T11" fmla="*/ 763389 h 2392"/>
              <a:gd name="T12" fmla="*/ 255564 w 3931"/>
              <a:gd name="T13" fmla="*/ 818375 h 2392"/>
              <a:gd name="T14" fmla="*/ 299074 w 3931"/>
              <a:gd name="T15" fmla="*/ 1011742 h 2392"/>
              <a:gd name="T16" fmla="*/ 170834 w 3931"/>
              <a:gd name="T17" fmla="*/ 1011742 h 2392"/>
              <a:gd name="T18" fmla="*/ 214802 w 3931"/>
              <a:gd name="T19" fmla="*/ 817458 h 2392"/>
              <a:gd name="T20" fmla="*/ 179078 w 3931"/>
              <a:gd name="T21" fmla="*/ 763389 h 2392"/>
              <a:gd name="T22" fmla="*/ 213428 w 3931"/>
              <a:gd name="T23" fmla="*/ 709777 h 2392"/>
              <a:gd name="T24" fmla="*/ 213428 w 3931"/>
              <a:gd name="T25" fmla="*/ 510911 h 2392"/>
              <a:gd name="T26" fmla="*/ 0 w 3931"/>
              <a:gd name="T27" fmla="*/ 421559 h 2392"/>
              <a:gd name="T28" fmla="*/ 938899 w 3931"/>
              <a:gd name="T29" fmla="*/ 0 h 2392"/>
              <a:gd name="T30" fmla="*/ 1800397 w 3931"/>
              <a:gd name="T31" fmla="*/ 427058 h 2392"/>
              <a:gd name="T32" fmla="*/ 1395067 w 3931"/>
              <a:gd name="T33" fmla="*/ 589725 h 2392"/>
              <a:gd name="T34" fmla="*/ 917831 w 3931"/>
              <a:gd name="T35" fmla="*/ 491208 h 2392"/>
              <a:gd name="T36" fmla="*/ 1341481 w 3931"/>
              <a:gd name="T37" fmla="*/ 635088 h 2392"/>
              <a:gd name="T38" fmla="*/ 1341481 w 3931"/>
              <a:gd name="T39" fmla="*/ 983791 h 2392"/>
              <a:gd name="T40" fmla="*/ 896306 w 3931"/>
              <a:gd name="T41" fmla="*/ 1096054 h 2392"/>
              <a:gd name="T42" fmla="*/ 503342 w 3931"/>
              <a:gd name="T43" fmla="*/ 983791 h 2392"/>
              <a:gd name="T44" fmla="*/ 503342 w 3931"/>
              <a:gd name="T45" fmla="*/ 635088 h 2392"/>
              <a:gd name="T46" fmla="*/ 917831 w 3931"/>
              <a:gd name="T47" fmla="*/ 491208 h 2392"/>
              <a:gd name="T48" fmla="*/ 912335 w 3931"/>
              <a:gd name="T49" fmla="*/ 1031904 h 2392"/>
              <a:gd name="T50" fmla="*/ 1254003 w 3931"/>
              <a:gd name="T51" fmla="*/ 946675 h 2392"/>
              <a:gd name="T52" fmla="*/ 912335 w 3931"/>
              <a:gd name="T53" fmla="*/ 860989 h 2392"/>
              <a:gd name="T54" fmla="*/ 571126 w 3931"/>
              <a:gd name="T55" fmla="*/ 946675 h 2392"/>
              <a:gd name="T56" fmla="*/ 912335 w 3931"/>
              <a:gd name="T57" fmla="*/ 1031904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20517C"/>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endParaRPr>
          </a:p>
        </p:txBody>
      </p:sp>
      <p:cxnSp>
        <p:nvCxnSpPr>
          <p:cNvPr id="8" name="直接连接符 7"/>
          <p:cNvCxnSpPr/>
          <p:nvPr/>
        </p:nvCxnSpPr>
        <p:spPr>
          <a:xfrm>
            <a:off x="-25400" y="1484313"/>
            <a:ext cx="12217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876675" y="47625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876675" y="593725"/>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6675" y="7112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876675" y="82708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876675" y="94456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876675" y="106203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876675" y="117951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876675" y="12954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76675" y="1412875"/>
            <a:ext cx="8315325"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0" y="6140450"/>
            <a:ext cx="12192000" cy="968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pic>
        <p:nvPicPr>
          <p:cNvPr id="1043" name="图片 18"/>
          <p:cNvPicPr>
            <a:picLocks noChangeAspect="1"/>
          </p:cNvPicPr>
          <p:nvPr userDrawn="1"/>
        </p:nvPicPr>
        <p:blipFill>
          <a:blip r:embed="rId3"/>
          <a:stretch>
            <a:fillRect/>
          </a:stretch>
        </p:blipFill>
        <p:spPr>
          <a:xfrm>
            <a:off x="-25400" y="501650"/>
            <a:ext cx="3902075" cy="982663"/>
          </a:xfrm>
          <a:prstGeom prst="rect">
            <a:avLst/>
          </a:prstGeom>
          <a:noFill/>
          <a:ln w="9525">
            <a:noFill/>
          </a:ln>
        </p:spPr>
      </p:pic>
      <p:sp>
        <p:nvSpPr>
          <p:cNvPr id="25" name="内容占位符 24"/>
          <p:cNvSpPr>
            <a:spLocks noGrp="1"/>
          </p:cNvSpPr>
          <p:nvPr>
            <p:ph sz="quarter" idx="10"/>
          </p:nvPr>
        </p:nvSpPr>
        <p:spPr>
          <a:xfrm>
            <a:off x="3728807" y="3626515"/>
            <a:ext cx="8628524" cy="914400"/>
          </a:xfrm>
          <a:prstGeom prst="rect">
            <a:avLst/>
          </a:prstGeom>
        </p:spPr>
        <p:txBody>
          <a:bodyPr/>
          <a:lstStyle>
            <a:lvl1pPr marL="0" indent="0">
              <a:buNone/>
              <a:defRPr sz="4400" b="1">
                <a:solidFill>
                  <a:srgbClr val="C00000"/>
                </a:solidFill>
                <a:latin typeface="+mj-ea"/>
                <a:ea typeface="+mj-ea"/>
              </a:defRPr>
            </a:lvl1pPr>
          </a:lstStyle>
          <a:p>
            <a:pPr lvl="0"/>
            <a:r>
              <a:rPr lang="zh-CN" altLang="en-US" noProof="1"/>
              <a:t>单击此处编辑母版文本样式</a:t>
            </a:r>
            <a:endParaRPr lang="zh-CN" altLang="en-US"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0-#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nodeType="withEffect">
                                  <p:stCondLst>
                                    <p:cond delay="40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nodeType="withEffect">
                                  <p:stCondLst>
                                    <p:cond delay="6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nodeType="withEffect">
                                  <p:stCondLst>
                                    <p:cond delay="7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8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9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nodeType="withEffect">
                                  <p:stCondLst>
                                    <p:cond delay="110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nodeType="withEffect">
                                  <p:stCondLst>
                                    <p:cond delay="120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par>
                          <p:cTn id="39" fill="hold">
                            <p:stCondLst>
                              <p:cond delay="500"/>
                            </p:stCondLst>
                            <p:childTnLst>
                              <p:par>
                                <p:cTn id="40" presetID="22" presetClass="entr" presetSubtype="8" fill="hold" nodeType="after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wipe(left)">
                                      <p:cBhvr>
                                        <p:cTn id="42" dur="500"/>
                                        <p:tgtEl>
                                          <p:spTgt spid="3">
                                            <p:txEl>
                                              <p:pRg st="0" end="0"/>
                                            </p:txEl>
                                          </p:spTgt>
                                        </p:tgtEl>
                                      </p:cBhvr>
                                    </p:animEffect>
                                  </p:childTnLst>
                                </p:cTn>
                              </p:par>
                              <p:par>
                                <p:cTn id="43" presetID="42" presetClass="entr" presetSubtype="0"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childTnLst>
                          </p:cTn>
                        </p:par>
                        <p:par>
                          <p:cTn id="48" fill="hold">
                            <p:stCondLst>
                              <p:cond delay="1000"/>
                            </p:stCondLst>
                            <p:childTnLst>
                              <p:par>
                                <p:cTn id="49" presetID="22" presetClass="entr" presetSubtype="1"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up)">
                                      <p:cBhvr>
                                        <p:cTn id="51" dur="500"/>
                                        <p:tgtEl>
                                          <p:spTgt spid="5"/>
                                        </p:tgtEl>
                                      </p:cBhvr>
                                    </p:animEffect>
                                  </p:childTnLst>
                                </p:cTn>
                              </p:par>
                            </p:childTnLst>
                          </p:cTn>
                        </p:par>
                        <p:par>
                          <p:cTn id="52" fill="hold">
                            <p:stCondLst>
                              <p:cond delay="1500"/>
                            </p:stCondLst>
                            <p:childTnLst>
                              <p:par>
                                <p:cTn id="53" presetID="22" presetClass="entr" presetSubtype="1"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par>
                                <p:cTn id="56" presetID="22" presetClass="entr" presetSubtype="1" fill="hold" nodeType="withEffect">
                                  <p:stCondLst>
                                    <p:cond delay="150"/>
                                  </p:stCondLst>
                                  <p:childTnLst>
                                    <p:set>
                                      <p:cBhvr>
                                        <p:cTn id="57" dur="1" fill="hold">
                                          <p:stCondLst>
                                            <p:cond delay="0"/>
                                          </p:stCondLst>
                                        </p:cTn>
                                        <p:tgtEl>
                                          <p:spTgt spid="2"/>
                                        </p:tgtEl>
                                        <p:attrNameLst>
                                          <p:attrName>style.visibility</p:attrName>
                                        </p:attrNameLst>
                                      </p:cBhvr>
                                      <p:to>
                                        <p:strVal val="visible"/>
                                      </p:to>
                                    </p:set>
                                    <p:animEffect transition="in" filter="wipe(up)">
                                      <p:cBhvr>
                                        <p:cTn id="58" dur="500"/>
                                        <p:tgtEl>
                                          <p:spTgt spid="2"/>
                                        </p:tgtEl>
                                      </p:cBhvr>
                                    </p:animEffect>
                                  </p:childTnLst>
                                </p:cTn>
                              </p:par>
                            </p:childTnLst>
                          </p:cTn>
                        </p:par>
                        <p:par>
                          <p:cTn id="59" fill="hold">
                            <p:stCondLst>
                              <p:cond delay="2000"/>
                            </p:stCondLst>
                            <p:childTnLst>
                              <p:par>
                                <p:cTn id="60" presetID="10" presetClass="entr" presetSubtype="0"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p:bldP spid="18"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内容页2">
    <p:bg>
      <p:bgPr>
        <a:blipFill rotWithShape="0">
          <a:blip r:embed="rId2"/>
          <a:stretch>
            <a:fillRect/>
          </a:stretch>
        </a:blipFill>
        <a:effectLst/>
      </p:bgPr>
    </p:bg>
    <p:spTree>
      <p:nvGrpSpPr>
        <p:cNvPr id="1" name=""/>
        <p:cNvGrpSpPr/>
        <p:nvPr/>
      </p:nvGrpSpPr>
      <p:grpSpPr>
        <a:xfrm>
          <a:off x="0" y="0"/>
          <a:ext cx="0" cy="0"/>
          <a:chOff x="0" y="0"/>
          <a:chExt cx="0" cy="0"/>
        </a:xfrm>
      </p:grpSpPr>
      <p:sp>
        <p:nvSpPr>
          <p:cNvPr id="2050"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2051"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2052"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10" name="内容占位符 9"/>
          <p:cNvSpPr>
            <a:spLocks noGrp="1"/>
          </p:cNvSpPr>
          <p:nvPr>
            <p:ph sz="quarter" idx="13"/>
          </p:nvPr>
        </p:nvSpPr>
        <p:spPr>
          <a:xfrm>
            <a:off x="1055976" y="939006"/>
            <a:ext cx="10091391" cy="914400"/>
          </a:xfrm>
          <a:prstGeom prst="rect">
            <a:avLst/>
          </a:prstGeom>
        </p:spPr>
        <p:txBody>
          <a:bodyPr/>
          <a:lstStyle>
            <a:lvl1pPr marL="0" indent="0">
              <a:buNone/>
              <a:defRPr sz="4400" b="1">
                <a:solidFill>
                  <a:srgbClr val="C00000"/>
                </a:solidFill>
                <a:latin typeface="+mj-ea"/>
                <a:ea typeface="+mj-ea"/>
              </a:defRPr>
            </a:lvl1pPr>
          </a:lstStyle>
          <a:p>
            <a:pPr lvl="0"/>
            <a:r>
              <a:rPr lang="zh-CN" altLang="en-US" noProof="1"/>
              <a:t>单击此处编辑母版文本样式</a:t>
            </a:r>
            <a:endParaRPr lang="zh-CN" altLang="en-US" noProof="1"/>
          </a:p>
        </p:txBody>
      </p:sp>
      <p:sp>
        <p:nvSpPr>
          <p:cNvPr id="12" name="文本占位符 11"/>
          <p:cNvSpPr>
            <a:spLocks noGrp="1"/>
          </p:cNvSpPr>
          <p:nvPr>
            <p:ph type="body" sz="quarter" idx="14"/>
          </p:nvPr>
        </p:nvSpPr>
        <p:spPr>
          <a:xfrm>
            <a:off x="1055976" y="2188369"/>
            <a:ext cx="10091391" cy="3680416"/>
          </a:xfrm>
          <a:prstGeom prst="rect">
            <a:avLst/>
          </a:prstGeom>
        </p:spPr>
        <p:txBody>
          <a:bodyPr/>
          <a:lstStyle>
            <a:lvl1pPr marL="0" indent="0">
              <a:buNone/>
              <a:defRPr sz="2400" b="1"/>
            </a:lvl1pPr>
          </a:lstStyle>
          <a:p>
            <a:pPr lvl="0"/>
            <a:endParaRPr lang="zh-CN" altLang="en-US" noProof="1"/>
          </a:p>
        </p:txBody>
      </p:sp>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pitchFamily="49"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9" name="图片 8"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3074"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3075"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3076"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pitchFamily="49"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bl">
  <p:cSld name="标题和表格">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表格占位符 2"/>
          <p:cNvSpPr>
            <a:spLocks noGrp="1"/>
          </p:cNvSpPr>
          <p:nvPr>
            <p:ph type="tbl" idx="1"/>
          </p:nvPr>
        </p:nvSpPr>
        <p:spPr>
          <a:xfrm>
            <a:off x="609600" y="1600201"/>
            <a:ext cx="10972800" cy="4525963"/>
          </a:xfrm>
          <a:prstGeom prst="rect">
            <a:avLst/>
          </a:prstGeom>
        </p:spPr>
        <p:txBody>
          <a:bodyPr/>
          <a:lstStyle/>
          <a:p>
            <a:pPr marL="227330" marR="0" lvl="0" indent="-227330" algn="l" defTabSz="91313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en-US" sz="2800" b="0" i="0" u="none" strike="noStrike" kern="120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5" name="页脚占位符 4"/>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灯片编号占位符 5"/>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日期占位符 4"/>
          <p:cNvSpPr>
            <a:spLocks noGrp="1"/>
          </p:cNvSpPr>
          <p:nvPr>
            <p:ph type="dt" sz="half" idx="1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5"/>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7" name="灯片编号占位符 6"/>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Only">
  <p:cSld name="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9"/>
            <a:ext cx="10972800" cy="5851525"/>
          </a:xfrm>
          <a:prstGeom prst="rect">
            <a:avLst/>
          </a:prstGeo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3" name="日期占位符 2"/>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4" name="页脚占位符 3"/>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5" name="灯片编号占位符 4"/>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cxnSp>
        <p:nvCxnSpPr>
          <p:cNvPr id="2" name="直接连接符 8"/>
          <p:cNvCxnSpPr/>
          <p:nvPr/>
        </p:nvCxnSpPr>
        <p:spPr>
          <a:xfrm>
            <a:off x="2208213" y="981075"/>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3" name="直接连接符 9"/>
          <p:cNvCxnSpPr/>
          <p:nvPr/>
        </p:nvCxnSpPr>
        <p:spPr>
          <a:xfrm>
            <a:off x="2208213" y="44450"/>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10"/>
          <p:cNvCxnSpPr/>
          <p:nvPr/>
        </p:nvCxnSpPr>
        <p:spPr>
          <a:xfrm>
            <a:off x="2208213" y="115888"/>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平行四边形 14"/>
          <p:cNvSpPr/>
          <p:nvPr/>
        </p:nvSpPr>
        <p:spPr>
          <a:xfrm>
            <a:off x="2495550" y="0"/>
            <a:ext cx="2663825" cy="179388"/>
          </a:xfrm>
          <a:prstGeom prst="parallelogram">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任意多边形 15"/>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平行四边形 1"/>
          <p:cNvSpPr/>
          <p:nvPr/>
        </p:nvSpPr>
        <p:spPr>
          <a:xfrm>
            <a:off x="10266363" y="214313"/>
            <a:ext cx="1555750" cy="347663"/>
          </a:xfrm>
          <a:prstGeom prst="parallelogram">
            <a:avLst/>
          </a:prstGeom>
          <a:noFill/>
          <a:ln w="19050">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800" b="0" i="0" u="none" strike="noStrike" kern="1200" cap="none" spc="0" normalizeH="0" baseline="0" noProof="0" dirty="0">
                <a:ln>
                  <a:noFill/>
                </a:ln>
                <a:solidFill>
                  <a:schemeClr val="lt1"/>
                </a:solidFill>
                <a:effectLst/>
                <a:uLnTx/>
                <a:uFillTx/>
                <a:latin typeface="+mn-lt"/>
                <a:ea typeface="+mn-ea"/>
                <a:cs typeface="+mn-cs"/>
              </a:rPr>
              <a:t> </a:t>
            </a:r>
            <a:endParaRPr kumimoji="0" lang="zh-CN" altLang="en-US" sz="1800" b="0" i="0" u="none" strike="noStrike" kern="1200" cap="none" spc="0" normalizeH="0" baseline="0" noProof="0" dirty="0">
              <a:ln>
                <a:noFill/>
              </a:ln>
              <a:solidFill>
                <a:srgbClr val="20517C"/>
              </a:solidFill>
              <a:effectLst/>
              <a:uLnTx/>
              <a:uFillTx/>
              <a:latin typeface="+mn-lt"/>
              <a:ea typeface="+mn-ea"/>
              <a:cs typeface="+mn-cs"/>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86"/>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6"/>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7"/>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8"/>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203" name="组合 119"/>
          <p:cNvGrpSpPr/>
          <p:nvPr userDrawn="1"/>
        </p:nvGrpSpPr>
        <p:grpSpPr>
          <a:xfrm>
            <a:off x="-101600" y="3373438"/>
            <a:ext cx="1944688" cy="144462"/>
            <a:chOff x="-96688" y="2708920"/>
            <a:chExt cx="1943521" cy="144016"/>
          </a:xfrm>
        </p:grpSpPr>
        <p:cxnSp>
          <p:nvCxnSpPr>
            <p:cNvPr id="12" name="直接连接符 120"/>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1"/>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2"/>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3"/>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4"/>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5"/>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6"/>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7"/>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8"/>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9"/>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30"/>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74"/>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75"/>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76"/>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77"/>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8"/>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9"/>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80"/>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81"/>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82"/>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83"/>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84"/>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5"/>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6"/>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7"/>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8"/>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200"/>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204" name="组合 162"/>
          <p:cNvGrpSpPr/>
          <p:nvPr userDrawn="1"/>
        </p:nvGrpSpPr>
        <p:grpSpPr>
          <a:xfrm>
            <a:off x="-541337" y="1084263"/>
            <a:ext cx="2376487" cy="515937"/>
            <a:chOff x="-456728" y="881557"/>
            <a:chExt cx="2376264" cy="515798"/>
          </a:xfrm>
        </p:grpSpPr>
        <p:sp>
          <p:nvSpPr>
            <p:cNvPr id="40" name="六边形 16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16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165"/>
            <p:cNvSpPr/>
            <p:nvPr/>
          </p:nvSpPr>
          <p:spPr>
            <a:xfrm>
              <a:off x="695689" y="881557"/>
              <a:ext cx="1152416" cy="515798"/>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3" name="文本框 166"/>
            <p:cNvSpPr txBox="1">
              <a:spLocks noChangeArrowheads="1"/>
            </p:cNvSpPr>
            <p:nvPr/>
          </p:nvSpPr>
          <p:spPr bwMode="auto">
            <a:xfrm>
              <a:off x="622671" y="1022806"/>
              <a:ext cx="1152416" cy="276151"/>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pitchFamily="49" charset="-122"/>
                <a:cs typeface="+mn-cs"/>
                <a:sym typeface="+mn-lt"/>
              </a:endParaRPr>
            </a:p>
          </p:txBody>
        </p:sp>
        <p:cxnSp>
          <p:nvCxnSpPr>
            <p:cNvPr id="44" name="直接连接符 16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5" name="文本框 168"/>
          <p:cNvSpPr txBox="1">
            <a:spLocks noChangeArrowheads="1"/>
          </p:cNvSpPr>
          <p:nvPr/>
        </p:nvSpPr>
        <p:spPr bwMode="auto">
          <a:xfrm>
            <a:off x="623888" y="933450"/>
            <a:ext cx="935038" cy="277813"/>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pitchFamily="49" charset="-122"/>
              <a:cs typeface="+mn-cs"/>
              <a:sym typeface="+mn-lt"/>
            </a:endParaRPr>
          </a:p>
        </p:txBody>
      </p:sp>
      <p:cxnSp>
        <p:nvCxnSpPr>
          <p:cNvPr id="46" name="直接连接符 169"/>
          <p:cNvCxnSpPr/>
          <p:nvPr/>
        </p:nvCxnSpPr>
        <p:spPr>
          <a:xfrm>
            <a:off x="550863" y="1014413"/>
            <a:ext cx="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文本框 170"/>
          <p:cNvSpPr txBox="1">
            <a:spLocks noChangeArrowheads="1"/>
          </p:cNvSpPr>
          <p:nvPr/>
        </p:nvSpPr>
        <p:spPr bwMode="auto">
          <a:xfrm>
            <a:off x="623888" y="942975"/>
            <a:ext cx="576263" cy="3270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49" charset="-122"/>
              <a:cs typeface="+mn-cs"/>
              <a:sym typeface="+mn-lt"/>
            </a:endParaRPr>
          </a:p>
        </p:txBody>
      </p:sp>
      <p:sp>
        <p:nvSpPr>
          <p:cNvPr id="48" name="文本框 171"/>
          <p:cNvSpPr txBox="1">
            <a:spLocks noChangeArrowheads="1"/>
          </p:cNvSpPr>
          <p:nvPr/>
        </p:nvSpPr>
        <p:spPr bwMode="auto">
          <a:xfrm>
            <a:off x="517525" y="1103313"/>
            <a:ext cx="1362075" cy="50165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rPr>
              <a:t>企业合并</a:t>
            </a:r>
            <a:endParaRPr kumimoji="0" lang="en-US" altLang="zh-CN" sz="140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rPr>
              <a:t>概述</a:t>
            </a:r>
            <a:endParaRPr kumimoji="0" lang="en-US" altLang="zh-CN" sz="140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endParaRPr>
          </a:p>
        </p:txBody>
      </p:sp>
      <p:sp>
        <p:nvSpPr>
          <p:cNvPr id="49" name="文本框 172"/>
          <p:cNvSpPr txBox="1">
            <a:spLocks noChangeArrowheads="1"/>
          </p:cNvSpPr>
          <p:nvPr/>
        </p:nvSpPr>
        <p:spPr bwMode="auto">
          <a:xfrm>
            <a:off x="106363" y="1154113"/>
            <a:ext cx="360363" cy="3698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1</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50" name="矩形 173"/>
          <p:cNvSpPr/>
          <p:nvPr/>
        </p:nvSpPr>
        <p:spPr>
          <a:xfrm>
            <a:off x="635000" y="1108075"/>
            <a:ext cx="1092200" cy="452438"/>
          </a:xfrm>
          <a:prstGeom prst="rect">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grpSp>
        <p:nvGrpSpPr>
          <p:cNvPr id="8211" name="组合 189"/>
          <p:cNvGrpSpPr/>
          <p:nvPr userDrawn="1"/>
        </p:nvGrpSpPr>
        <p:grpSpPr>
          <a:xfrm>
            <a:off x="-541337" y="1700213"/>
            <a:ext cx="2376487" cy="720725"/>
            <a:chOff x="-456728" y="1704008"/>
            <a:chExt cx="2376264" cy="720080"/>
          </a:xfrm>
        </p:grpSpPr>
        <p:sp>
          <p:nvSpPr>
            <p:cNvPr id="52" name="六边形 1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3" name="直接连接符 1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矩形 192"/>
            <p:cNvSpPr/>
            <p:nvPr/>
          </p:nvSpPr>
          <p:spPr>
            <a:xfrm>
              <a:off x="695689"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55" name="直接连接符 1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6" name="文本框 194"/>
          <p:cNvSpPr txBox="1">
            <a:spLocks noChangeArrowheads="1"/>
          </p:cNvSpPr>
          <p:nvPr/>
        </p:nvSpPr>
        <p:spPr bwMode="auto">
          <a:xfrm>
            <a:off x="681038" y="1731963"/>
            <a:ext cx="1079500" cy="70643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rPr>
              <a:t>同一控制下企业合并的会计处理</a:t>
            </a:r>
            <a:endPar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
        <p:nvSpPr>
          <p:cNvPr id="57" name="文本框 195"/>
          <p:cNvSpPr txBox="1">
            <a:spLocks noChangeArrowheads="1"/>
          </p:cNvSpPr>
          <p:nvPr/>
        </p:nvSpPr>
        <p:spPr bwMode="auto">
          <a:xfrm>
            <a:off x="106363" y="19081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2</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8214" name="组合 196"/>
          <p:cNvGrpSpPr/>
          <p:nvPr userDrawn="1"/>
        </p:nvGrpSpPr>
        <p:grpSpPr>
          <a:xfrm>
            <a:off x="-542925" y="2536825"/>
            <a:ext cx="2376488" cy="719138"/>
            <a:chOff x="-456728" y="1704008"/>
            <a:chExt cx="2376264" cy="720080"/>
          </a:xfrm>
        </p:grpSpPr>
        <p:sp>
          <p:nvSpPr>
            <p:cNvPr id="59" name="六边形 197"/>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60" name="直接连接符 198"/>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矩形 199"/>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2" name="直接连接符 20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文本框 202"/>
          <p:cNvSpPr txBox="1">
            <a:spLocks noChangeArrowheads="1"/>
          </p:cNvSpPr>
          <p:nvPr/>
        </p:nvSpPr>
        <p:spPr bwMode="auto">
          <a:xfrm>
            <a:off x="106363" y="27336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3</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64" name="文本框 205"/>
          <p:cNvSpPr txBox="1">
            <a:spLocks noChangeArrowheads="1"/>
          </p:cNvSpPr>
          <p:nvPr/>
        </p:nvSpPr>
        <p:spPr bwMode="auto">
          <a:xfrm>
            <a:off x="619125" y="2555875"/>
            <a:ext cx="1187450" cy="70643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rPr>
              <a:t>非同一控制下企业合并的会计处理</a:t>
            </a:r>
            <a:endPar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cxnSp>
        <p:nvCxnSpPr>
          <p:cNvPr id="65" name="直接连接符 239"/>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240"/>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接连接符 241"/>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任意多边形 67"/>
          <p:cNvSpPr/>
          <p:nvPr/>
        </p:nvSpPr>
        <p:spPr>
          <a:xfrm>
            <a:off x="4968875" y="620713"/>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69" name="任意多边形 68"/>
          <p:cNvSpPr/>
          <p:nvPr/>
        </p:nvSpPr>
        <p:spPr>
          <a:xfrm>
            <a:off x="4943475" y="392113"/>
            <a:ext cx="7259638" cy="84138"/>
          </a:xfrm>
          <a:custGeom>
            <a:avLst/>
            <a:gdLst>
              <a:gd name="connsiteX0" fmla="*/ 6841539 w 7258450"/>
              <a:gd name="connsiteY0" fmla="*/ 0 h 84025"/>
              <a:gd name="connsiteX1" fmla="*/ 7258450 w 7258450"/>
              <a:gd name="connsiteY1" fmla="*/ 0 h 84025"/>
              <a:gd name="connsiteX2" fmla="*/ 7258450 w 7258450"/>
              <a:gd name="connsiteY2" fmla="*/ 84025 h 84025"/>
              <a:gd name="connsiteX3" fmla="*/ 6820532 w 7258450"/>
              <a:gd name="connsiteY3" fmla="*/ 84025 h 84025"/>
              <a:gd name="connsiteX4" fmla="*/ 0 w 7258450"/>
              <a:gd name="connsiteY4" fmla="*/ 0 h 84025"/>
              <a:gd name="connsiteX5" fmla="*/ 5373300 w 7258450"/>
              <a:gd name="connsiteY5" fmla="*/ 0 h 84025"/>
              <a:gd name="connsiteX6" fmla="*/ 5352293 w 7258450"/>
              <a:gd name="connsiteY6" fmla="*/ 84025 h 84025"/>
              <a:gd name="connsiteX7" fmla="*/ 0 w 7258450"/>
              <a:gd name="connsiteY7" fmla="*/ 84025 h 8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58450" h="84025">
                <a:moveTo>
                  <a:pt x="6841539" y="0"/>
                </a:moveTo>
                <a:lnTo>
                  <a:pt x="7258450" y="0"/>
                </a:lnTo>
                <a:lnTo>
                  <a:pt x="7258450" y="84025"/>
                </a:lnTo>
                <a:lnTo>
                  <a:pt x="6820532" y="84025"/>
                </a:lnTo>
                <a:close/>
                <a:moveTo>
                  <a:pt x="0" y="0"/>
                </a:moveTo>
                <a:lnTo>
                  <a:pt x="5373300" y="0"/>
                </a:lnTo>
                <a:lnTo>
                  <a:pt x="5352293"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70" name="文本框 72"/>
          <p:cNvSpPr txBox="1">
            <a:spLocks noChangeArrowheads="1"/>
          </p:cNvSpPr>
          <p:nvPr/>
        </p:nvSpPr>
        <p:spPr bwMode="auto">
          <a:xfrm>
            <a:off x="10631488" y="215900"/>
            <a:ext cx="1171575" cy="3556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95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微软雅黑" panose="020B0503020204020204" pitchFamily="49" charset="-122"/>
                <a:ea typeface="微软雅黑" panose="020B0503020204020204" pitchFamily="49" charset="-122"/>
                <a:cs typeface="+mn-cs"/>
              </a:rPr>
              <a:t>返回首页</a:t>
            </a:r>
            <a:endParaRPr kumimoji="0" lang="zh-CN" altLang="en-US" sz="1800" b="0" i="0" u="none" strike="noStrike" kern="1200" cap="none" spc="0" normalizeH="0" baseline="0" noProof="0" dirty="0">
              <a:ln>
                <a:noFill/>
              </a:ln>
              <a:solidFill>
                <a:srgbClr val="20517C"/>
              </a:solidFill>
              <a:effectLst/>
              <a:uLnTx/>
              <a:uFillTx/>
              <a:latin typeface="微软雅黑" panose="020B0503020204020204" pitchFamily="49" charset="-122"/>
              <a:ea typeface="微软雅黑" panose="020B0503020204020204" pitchFamily="49" charset="-122"/>
              <a:cs typeface="+mn-cs"/>
            </a:endParaRPr>
          </a:p>
        </p:txBody>
      </p:sp>
      <p:sp>
        <p:nvSpPr>
          <p:cNvPr id="71" name="KSO_Shape"/>
          <p:cNvSpPr/>
          <p:nvPr/>
        </p:nvSpPr>
        <p:spPr>
          <a:xfrm>
            <a:off x="10394950" y="274638"/>
            <a:ext cx="211138" cy="227013"/>
          </a:xfrm>
          <a:custGeom>
            <a:avLst/>
            <a:gdLst>
              <a:gd name="connsiteX0" fmla="*/ 84274 w 494050"/>
              <a:gd name="connsiteY0" fmla="*/ 98107 h 531069"/>
              <a:gd name="connsiteX1" fmla="*/ 84423 w 494050"/>
              <a:gd name="connsiteY1" fmla="*/ 98165 h 531069"/>
              <a:gd name="connsiteX2" fmla="*/ 83683 w 494050"/>
              <a:gd name="connsiteY2" fmla="*/ 98867 h 531069"/>
              <a:gd name="connsiteX3" fmla="*/ 423146 w 494050"/>
              <a:gd name="connsiteY3" fmla="*/ 0 h 531069"/>
              <a:gd name="connsiteX4" fmla="*/ 395440 w 494050"/>
              <a:gd name="connsiteY4" fmla="*/ 62229 h 531069"/>
              <a:gd name="connsiteX5" fmla="*/ 406255 w 494050"/>
              <a:gd name="connsiteY5" fmla="*/ 71591 h 531069"/>
              <a:gd name="connsiteX6" fmla="*/ 494044 w 494050"/>
              <a:gd name="connsiteY6" fmla="*/ 276386 h 531069"/>
              <a:gd name="connsiteX7" fmla="*/ 493844 w 494050"/>
              <a:gd name="connsiteY7" fmla="*/ 291720 h 531069"/>
              <a:gd name="connsiteX8" fmla="*/ 489376 w 494050"/>
              <a:gd name="connsiteY8" fmla="*/ 331393 h 531069"/>
              <a:gd name="connsiteX9" fmla="*/ 274337 w 494050"/>
              <a:gd name="connsiteY9" fmla="*/ 529541 h 531069"/>
              <a:gd name="connsiteX10" fmla="*/ 20946 w 494050"/>
              <a:gd name="connsiteY10" fmla="*/ 383604 h 531069"/>
              <a:gd name="connsiteX11" fmla="*/ 69840 w 494050"/>
              <a:gd name="connsiteY11" fmla="*/ 111994 h 531069"/>
              <a:gd name="connsiteX12" fmla="*/ 83683 w 494050"/>
              <a:gd name="connsiteY12" fmla="*/ 98867 h 531069"/>
              <a:gd name="connsiteX13" fmla="*/ 82441 w 494050"/>
              <a:gd name="connsiteY13" fmla="*/ 100464 h 531069"/>
              <a:gd name="connsiteX14" fmla="*/ 46275 w 494050"/>
              <a:gd name="connsiteY14" fmla="*/ 342257 h 531069"/>
              <a:gd name="connsiteX15" fmla="*/ 231312 w 494050"/>
              <a:gd name="connsiteY15" fmla="*/ 478390 h 531069"/>
              <a:gd name="connsiteX16" fmla="*/ 425060 w 494050"/>
              <a:gd name="connsiteY16" fmla="*/ 284642 h 531069"/>
              <a:gd name="connsiteX17" fmla="*/ 362655 w 494050"/>
              <a:gd name="connsiteY17" fmla="*/ 142208 h 531069"/>
              <a:gd name="connsiteX18" fmla="*/ 360587 w 494050"/>
              <a:gd name="connsiteY18" fmla="*/ 140509 h 531069"/>
              <a:gd name="connsiteX19" fmla="*/ 336426 w 494050"/>
              <a:gd name="connsiteY19" fmla="*/ 194776 h 531069"/>
              <a:gd name="connsiteX20" fmla="*/ 214880 w 494050"/>
              <a:gd name="connsiteY20" fmla="*/ 23967 h 531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050" h="531069">
                <a:moveTo>
                  <a:pt x="84274" y="98107"/>
                </a:moveTo>
                <a:cubicBezTo>
                  <a:pt x="84621" y="97719"/>
                  <a:pt x="84687" y="97734"/>
                  <a:pt x="84423" y="98165"/>
                </a:cubicBezTo>
                <a:lnTo>
                  <a:pt x="83683" y="98867"/>
                </a:lnTo>
                <a:close/>
                <a:moveTo>
                  <a:pt x="423146" y="0"/>
                </a:moveTo>
                <a:lnTo>
                  <a:pt x="395440" y="62229"/>
                </a:lnTo>
                <a:lnTo>
                  <a:pt x="406255" y="71591"/>
                </a:lnTo>
                <a:cubicBezTo>
                  <a:pt x="473633" y="133566"/>
                  <a:pt x="493625" y="204832"/>
                  <a:pt x="494044" y="276386"/>
                </a:cubicBezTo>
                <a:cubicBezTo>
                  <a:pt x="494073" y="281497"/>
                  <a:pt x="494003" y="286610"/>
                  <a:pt x="493844" y="291720"/>
                </a:cubicBezTo>
                <a:cubicBezTo>
                  <a:pt x="493432" y="304888"/>
                  <a:pt x="491960" y="318150"/>
                  <a:pt x="489376" y="331393"/>
                </a:cubicBezTo>
                <a:cubicBezTo>
                  <a:pt x="468702" y="437339"/>
                  <a:pt x="381617" y="517584"/>
                  <a:pt x="274337" y="529541"/>
                </a:cubicBezTo>
                <a:cubicBezTo>
                  <a:pt x="167057" y="541499"/>
                  <a:pt x="64440" y="482398"/>
                  <a:pt x="20946" y="383604"/>
                </a:cubicBezTo>
                <a:cubicBezTo>
                  <a:pt x="-19829" y="290984"/>
                  <a:pt x="215" y="183599"/>
                  <a:pt x="69840" y="111994"/>
                </a:cubicBezTo>
                <a:lnTo>
                  <a:pt x="83683" y="98867"/>
                </a:lnTo>
                <a:lnTo>
                  <a:pt x="82441" y="100464"/>
                </a:lnTo>
                <a:cubicBezTo>
                  <a:pt x="70421" y="116975"/>
                  <a:pt x="13101" y="209765"/>
                  <a:pt x="46275" y="342257"/>
                </a:cubicBezTo>
                <a:cubicBezTo>
                  <a:pt x="70805" y="421126"/>
                  <a:pt x="144371" y="478390"/>
                  <a:pt x="231312" y="478390"/>
                </a:cubicBezTo>
                <a:cubicBezTo>
                  <a:pt x="338316" y="478390"/>
                  <a:pt x="425060" y="391646"/>
                  <a:pt x="425060" y="284642"/>
                </a:cubicBezTo>
                <a:cubicBezTo>
                  <a:pt x="425060" y="228319"/>
                  <a:pt x="401027" y="177609"/>
                  <a:pt x="362655" y="142208"/>
                </a:cubicBezTo>
                <a:lnTo>
                  <a:pt x="360587" y="140509"/>
                </a:lnTo>
                <a:lnTo>
                  <a:pt x="336426" y="194776"/>
                </a:lnTo>
                <a:lnTo>
                  <a:pt x="214880" y="23967"/>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2" name="文本框 105">
            <a:hlinkClick r:id="rId3" action="ppaction://hlinkfile"/>
          </p:cNvPr>
          <p:cNvSpPr txBox="1">
            <a:spLocks noChangeArrowheads="1"/>
          </p:cNvSpPr>
          <p:nvPr/>
        </p:nvSpPr>
        <p:spPr bwMode="auto">
          <a:xfrm>
            <a:off x="623888" y="4083050"/>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文本框 106">
            <a:hlinkClick r:id="rId4" action="ppaction://hlinkfile"/>
          </p:cNvPr>
          <p:cNvSpPr txBox="1">
            <a:spLocks noChangeArrowheads="1"/>
          </p:cNvSpPr>
          <p:nvPr/>
        </p:nvSpPr>
        <p:spPr bwMode="auto">
          <a:xfrm>
            <a:off x="550863" y="3578225"/>
            <a:ext cx="12239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微软雅黑" panose="020B0503020204020204" pitchFamily="49" charset="-122"/>
                <a:ea typeface="宋体" panose="02010600030101010101" pitchFamily="2" charset="-122"/>
                <a:cs typeface="+mn-cs"/>
                <a:sym typeface="+mn-lt"/>
              </a:rPr>
              <a:t>CPA</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4" name="文本框 107">
            <a:hlinkClick r:id="rId5" action="ppaction://hlinkfile"/>
          </p:cNvPr>
          <p:cNvSpPr txBox="1">
            <a:spLocks noChangeArrowheads="1"/>
          </p:cNvSpPr>
          <p:nvPr/>
        </p:nvSpPr>
        <p:spPr bwMode="auto">
          <a:xfrm>
            <a:off x="623888" y="4614863"/>
            <a:ext cx="10080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5" name="文本框 108">
            <a:hlinkClick r:id="rId6" action="ppaction://hlinkfile"/>
          </p:cNvPr>
          <p:cNvSpPr txBox="1">
            <a:spLocks noChangeArrowheads="1"/>
          </p:cNvSpPr>
          <p:nvPr/>
        </p:nvSpPr>
        <p:spPr bwMode="auto">
          <a:xfrm>
            <a:off x="623888" y="5119688"/>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6" name="文本框 109">
            <a:hlinkClick r:id="rId7" action="ppaction://hlinkfile"/>
          </p:cNvPr>
          <p:cNvSpPr txBox="1">
            <a:spLocks noChangeArrowheads="1"/>
          </p:cNvSpPr>
          <p:nvPr/>
        </p:nvSpPr>
        <p:spPr bwMode="auto">
          <a:xfrm>
            <a:off x="582613" y="5637213"/>
            <a:ext cx="1081088"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7" name="文本框 110">
            <a:hlinkClick r:id="rId8" action="ppaction://hlinkfile"/>
          </p:cNvPr>
          <p:cNvSpPr txBox="1">
            <a:spLocks noChangeArrowheads="1"/>
          </p:cNvSpPr>
          <p:nvPr/>
        </p:nvSpPr>
        <p:spPr bwMode="auto">
          <a:xfrm>
            <a:off x="623888" y="6165850"/>
            <a:ext cx="1079500"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8" name="Freeform 9"/>
          <p:cNvSpPr>
            <a:spLocks noEditPoints="1" noChangeArrowheads="1"/>
          </p:cNvSpPr>
          <p:nvPr/>
        </p:nvSpPr>
        <p:spPr bwMode="auto">
          <a:xfrm>
            <a:off x="263525" y="4106863"/>
            <a:ext cx="290513" cy="287338"/>
          </a:xfrm>
          <a:custGeom>
            <a:avLst/>
            <a:gdLst>
              <a:gd name="T0" fmla="*/ 99 w 197"/>
              <a:gd name="T1" fmla="*/ 0 h 196"/>
              <a:gd name="T2" fmla="*/ 0 w 197"/>
              <a:gd name="T3" fmla="*/ 98 h 196"/>
              <a:gd name="T4" fmla="*/ 99 w 197"/>
              <a:gd name="T5" fmla="*/ 196 h 196"/>
              <a:gd name="T6" fmla="*/ 197 w 197"/>
              <a:gd name="T7" fmla="*/ 98 h 196"/>
              <a:gd name="T8" fmla="*/ 99 w 197"/>
              <a:gd name="T9" fmla="*/ 0 h 196"/>
              <a:gd name="T10" fmla="*/ 99 w 197"/>
              <a:gd name="T11" fmla="*/ 174 h 196"/>
              <a:gd name="T12" fmla="*/ 23 w 197"/>
              <a:gd name="T13" fmla="*/ 98 h 196"/>
              <a:gd name="T14" fmla="*/ 99 w 197"/>
              <a:gd name="T15" fmla="*/ 22 h 196"/>
              <a:gd name="T16" fmla="*/ 174 w 197"/>
              <a:gd name="T17" fmla="*/ 98 h 196"/>
              <a:gd name="T18" fmla="*/ 99 w 197"/>
              <a:gd name="T19" fmla="*/ 174 h 196"/>
              <a:gd name="T20" fmla="*/ 56 w 197"/>
              <a:gd name="T21" fmla="*/ 141 h 196"/>
              <a:gd name="T22" fmla="*/ 115 w 197"/>
              <a:gd name="T23" fmla="*/ 114 h 196"/>
              <a:gd name="T24" fmla="*/ 141 w 197"/>
              <a:gd name="T25" fmla="*/ 55 h 196"/>
              <a:gd name="T26" fmla="*/ 83 w 197"/>
              <a:gd name="T27" fmla="*/ 82 h 196"/>
              <a:gd name="T28" fmla="*/ 56 w 197"/>
              <a:gd name="T29" fmla="*/ 141 h 196"/>
              <a:gd name="T30" fmla="*/ 109 w 197"/>
              <a:gd name="T31" fmla="*/ 109 h 196"/>
              <a:gd name="T32" fmla="*/ 66 w 197"/>
              <a:gd name="T33" fmla="*/ 130 h 196"/>
              <a:gd name="T34" fmla="*/ 88 w 197"/>
              <a:gd name="T35" fmla="*/ 87 h 196"/>
              <a:gd name="T36" fmla="*/ 109 w 197"/>
              <a:gd name="T37" fmla="*/ 10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solidFill>
          <a:ln>
            <a:noFill/>
          </a:ln>
        </p:spPr>
        <p:txBody>
          <a:bodyPr/>
          <a:lstStyle>
            <a:lvl1pPr>
              <a:defRPr sz="2000">
                <a:solidFill>
                  <a:schemeClr val="tx1"/>
                </a:solidFill>
                <a:latin typeface="Arial" panose="020B0604020202020204" pitchFamily="34" charset="0"/>
                <a:ea typeface="微软雅黑" panose="020B0503020204020204" pitchFamily="49" charset="-122"/>
              </a:defRPr>
            </a:lvl1pPr>
            <a:lvl2pPr>
              <a:defRPr sz="2000">
                <a:solidFill>
                  <a:schemeClr val="tx1"/>
                </a:solidFill>
                <a:latin typeface="Arial" panose="020B0604020202020204" pitchFamily="34" charset="0"/>
                <a:ea typeface="微软雅黑" panose="020B0503020204020204" pitchFamily="49" charset="-122"/>
              </a:defRPr>
            </a:lvl2pPr>
            <a:lvl3pPr>
              <a:defRPr sz="2000">
                <a:solidFill>
                  <a:schemeClr val="tx1"/>
                </a:solidFill>
                <a:latin typeface="Arial" panose="020B0604020202020204" pitchFamily="34" charset="0"/>
                <a:ea typeface="微软雅黑" panose="020B0503020204020204" pitchFamily="49" charset="-122"/>
              </a:defRPr>
            </a:lvl3pPr>
            <a:lvl4pPr>
              <a:defRPr sz="2000">
                <a:solidFill>
                  <a:schemeClr val="tx1"/>
                </a:solidFill>
                <a:latin typeface="Arial" panose="020B0604020202020204" pitchFamily="34" charset="0"/>
                <a:ea typeface="微软雅黑" panose="020B0503020204020204" pitchFamily="49" charset="-122"/>
              </a:defRPr>
            </a:lvl4pPr>
            <a:lvl5pPr>
              <a:defRPr sz="2000">
                <a:solidFill>
                  <a:schemeClr val="tx1"/>
                </a:solidFill>
                <a:latin typeface="Arial" panose="020B0604020202020204" pitchFamily="34" charset="0"/>
                <a:ea typeface="微软雅黑" panose="020B0503020204020204" pitchFamily="49" charset="-122"/>
              </a:defRPr>
            </a:lvl5pPr>
            <a:lvl6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6pPr>
            <a:lvl7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7pPr>
            <a:lvl8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8pPr>
            <a:lvl9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79"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sp>
        <p:nvSpPr>
          <p:cNvPr id="80"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81"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82"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83"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pic>
        <p:nvPicPr>
          <p:cNvPr id="8236"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5"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7"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2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8" name="文本框 190"/>
          <p:cNvSpPr txBox="1">
            <a:spLocks noChangeArrowheads="1"/>
          </p:cNvSpPr>
          <p:nvPr/>
        </p:nvSpPr>
        <p:spPr bwMode="auto">
          <a:xfrm>
            <a:off x="338138" y="387350"/>
            <a:ext cx="1220788" cy="5603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 第三章</a:t>
            </a:r>
            <a:endParaRPr kumimoji="0" lang="en-US" altLang="zh-CN"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企业合并</a:t>
            </a:r>
            <a:endPar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2_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任意多边形 96"/>
          <p:cNvSpPr/>
          <p:nvPr/>
        </p:nvSpPr>
        <p:spPr>
          <a:xfrm>
            <a:off x="4968875" y="692150"/>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79"/>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4"/>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5"/>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6"/>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227" name="组合 117"/>
          <p:cNvGrpSpPr/>
          <p:nvPr userDrawn="1"/>
        </p:nvGrpSpPr>
        <p:grpSpPr>
          <a:xfrm>
            <a:off x="-101600" y="3373438"/>
            <a:ext cx="1944688" cy="144462"/>
            <a:chOff x="-96688" y="2708920"/>
            <a:chExt cx="1943521" cy="144016"/>
          </a:xfrm>
        </p:grpSpPr>
        <p:cxnSp>
          <p:nvCxnSpPr>
            <p:cNvPr id="12" name="直接连接符 118"/>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19"/>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0"/>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1"/>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2"/>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3"/>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4"/>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5"/>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6"/>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7"/>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28"/>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29"/>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30"/>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63"/>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69"/>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1"/>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4"/>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75"/>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76"/>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77"/>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78"/>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79"/>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0"/>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1"/>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2"/>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3"/>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184"/>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228" name="组合 89"/>
          <p:cNvGrpSpPr/>
          <p:nvPr userDrawn="1"/>
        </p:nvGrpSpPr>
        <p:grpSpPr>
          <a:xfrm>
            <a:off x="-541337" y="1700213"/>
            <a:ext cx="2376487" cy="720725"/>
            <a:chOff x="-456728" y="1704008"/>
            <a:chExt cx="2376264" cy="720080"/>
          </a:xfrm>
        </p:grpSpPr>
        <p:sp>
          <p:nvSpPr>
            <p:cNvPr id="40" name="六边形 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92"/>
            <p:cNvSpPr/>
            <p:nvPr/>
          </p:nvSpPr>
          <p:spPr>
            <a:xfrm>
              <a:off x="695689" y="1704008"/>
              <a:ext cx="1152416" cy="720080"/>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43" name="直接连接符 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4" name="文本框 94"/>
          <p:cNvSpPr txBox="1">
            <a:spLocks noChangeArrowheads="1"/>
          </p:cNvSpPr>
          <p:nvPr/>
        </p:nvSpPr>
        <p:spPr bwMode="auto">
          <a:xfrm>
            <a:off x="681038" y="1731963"/>
            <a:ext cx="1079500" cy="706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同一控制下企业合并的会计处理</a:t>
            </a:r>
            <a:endParaRPr kumimoji="0" lang="zh-CN" altLang="en-US" sz="14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45" name="矩形 95"/>
          <p:cNvSpPr/>
          <p:nvPr/>
        </p:nvSpPr>
        <p:spPr>
          <a:xfrm>
            <a:off x="646113" y="1724025"/>
            <a:ext cx="1081088" cy="661988"/>
          </a:xfrm>
          <a:prstGeom prst="rect">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6" name="文本框 131"/>
          <p:cNvSpPr txBox="1">
            <a:spLocks noChangeArrowheads="1"/>
          </p:cNvSpPr>
          <p:nvPr/>
        </p:nvSpPr>
        <p:spPr bwMode="auto">
          <a:xfrm>
            <a:off x="106363" y="19081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2</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9232" name="组合 132"/>
          <p:cNvGrpSpPr/>
          <p:nvPr userDrawn="1"/>
        </p:nvGrpSpPr>
        <p:grpSpPr>
          <a:xfrm>
            <a:off x="-541337" y="1084263"/>
            <a:ext cx="2376487" cy="515937"/>
            <a:chOff x="-456728" y="881557"/>
            <a:chExt cx="2376264" cy="515798"/>
          </a:xfrm>
        </p:grpSpPr>
        <p:sp>
          <p:nvSpPr>
            <p:cNvPr id="48" name="六边形 13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9" name="直接连接符 13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矩形 135"/>
            <p:cNvSpPr/>
            <p:nvPr/>
          </p:nvSpPr>
          <p:spPr>
            <a:xfrm>
              <a:off x="695689" y="881557"/>
              <a:ext cx="1152416" cy="5157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51" name="文本框 136"/>
            <p:cNvSpPr txBox="1">
              <a:spLocks noChangeArrowheads="1"/>
            </p:cNvSpPr>
            <p:nvPr/>
          </p:nvSpPr>
          <p:spPr bwMode="auto">
            <a:xfrm>
              <a:off x="622671" y="1022806"/>
              <a:ext cx="1152416" cy="276151"/>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cxnSp>
          <p:nvCxnSpPr>
            <p:cNvPr id="52" name="直接连接符 13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3" name="文本框 138"/>
          <p:cNvSpPr txBox="1">
            <a:spLocks noChangeArrowheads="1"/>
          </p:cNvSpPr>
          <p:nvPr/>
        </p:nvSpPr>
        <p:spPr bwMode="auto">
          <a:xfrm>
            <a:off x="623888" y="933450"/>
            <a:ext cx="935038" cy="277813"/>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sp>
        <p:nvSpPr>
          <p:cNvPr id="54" name="文本框 143"/>
          <p:cNvSpPr txBox="1">
            <a:spLocks noChangeArrowheads="1"/>
          </p:cNvSpPr>
          <p:nvPr/>
        </p:nvSpPr>
        <p:spPr bwMode="auto">
          <a:xfrm>
            <a:off x="623888" y="942975"/>
            <a:ext cx="5762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sym typeface="+mn-lt"/>
            </a:endParaRPr>
          </a:p>
        </p:txBody>
      </p:sp>
      <p:sp>
        <p:nvSpPr>
          <p:cNvPr id="55" name="文本框 145"/>
          <p:cNvSpPr txBox="1">
            <a:spLocks noChangeArrowheads="1"/>
          </p:cNvSpPr>
          <p:nvPr/>
        </p:nvSpPr>
        <p:spPr bwMode="auto">
          <a:xfrm>
            <a:off x="517525" y="1103313"/>
            <a:ext cx="1362075" cy="50165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企业合并</a:t>
            </a:r>
            <a:endParaRPr kumimoji="0" lang="en-US" altLang="zh-CN"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概述</a:t>
            </a:r>
            <a:endParaRPr kumimoji="0" lang="en-US" altLang="zh-CN"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sp>
        <p:nvSpPr>
          <p:cNvPr id="56" name="文本框 146"/>
          <p:cNvSpPr txBox="1">
            <a:spLocks noChangeArrowheads="1"/>
          </p:cNvSpPr>
          <p:nvPr/>
        </p:nvSpPr>
        <p:spPr bwMode="auto">
          <a:xfrm>
            <a:off x="106363" y="1154113"/>
            <a:ext cx="360363" cy="3698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1</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9237" name="组合 147"/>
          <p:cNvGrpSpPr/>
          <p:nvPr userDrawn="1"/>
        </p:nvGrpSpPr>
        <p:grpSpPr>
          <a:xfrm>
            <a:off x="-542925" y="2536825"/>
            <a:ext cx="2376488" cy="719138"/>
            <a:chOff x="-456728" y="1704008"/>
            <a:chExt cx="2376264" cy="720080"/>
          </a:xfrm>
        </p:grpSpPr>
        <p:sp>
          <p:nvSpPr>
            <p:cNvPr id="58" name="六边形 148"/>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9" name="直接连接符 149"/>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矩形 150"/>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1" name="直接连接符 15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2" name="文本框 152"/>
          <p:cNvSpPr txBox="1">
            <a:spLocks noChangeArrowheads="1"/>
          </p:cNvSpPr>
          <p:nvPr/>
        </p:nvSpPr>
        <p:spPr bwMode="auto">
          <a:xfrm>
            <a:off x="106363" y="27336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3</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63" name="文本框 153"/>
          <p:cNvSpPr txBox="1">
            <a:spLocks noChangeArrowheads="1"/>
          </p:cNvSpPr>
          <p:nvPr/>
        </p:nvSpPr>
        <p:spPr bwMode="auto">
          <a:xfrm>
            <a:off x="619125" y="2555875"/>
            <a:ext cx="1187450" cy="706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非同一控制下企业合并的会计处理</a:t>
            </a:r>
            <a:endPar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cxnSp>
        <p:nvCxnSpPr>
          <p:cNvPr id="64" name="直接连接符 154"/>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直接连接符 155"/>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156"/>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7" name="文本框 105">
            <a:hlinkClick r:id="rId3" action="ppaction://hlinkfile"/>
          </p:cNvPr>
          <p:cNvSpPr txBox="1">
            <a:spLocks noChangeArrowheads="1"/>
          </p:cNvSpPr>
          <p:nvPr/>
        </p:nvSpPr>
        <p:spPr bwMode="auto">
          <a:xfrm>
            <a:off x="623888" y="4083050"/>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8" name="文本框 106">
            <a:hlinkClick r:id="rId4" action="ppaction://hlinkfile"/>
          </p:cNvPr>
          <p:cNvSpPr txBox="1">
            <a:spLocks noChangeArrowheads="1"/>
          </p:cNvSpPr>
          <p:nvPr/>
        </p:nvSpPr>
        <p:spPr bwMode="auto">
          <a:xfrm>
            <a:off x="550863" y="3578225"/>
            <a:ext cx="12239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微软雅黑" panose="020B0503020204020204" pitchFamily="49" charset="-122"/>
                <a:ea typeface="宋体" panose="02010600030101010101" pitchFamily="2" charset="-122"/>
                <a:cs typeface="+mn-cs"/>
                <a:sym typeface="+mn-lt"/>
              </a:rPr>
              <a:t>CPA</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9" name="文本框 107">
            <a:hlinkClick r:id="rId5" action="ppaction://hlinkfile"/>
          </p:cNvPr>
          <p:cNvSpPr txBox="1">
            <a:spLocks noChangeArrowheads="1"/>
          </p:cNvSpPr>
          <p:nvPr/>
        </p:nvSpPr>
        <p:spPr bwMode="auto">
          <a:xfrm>
            <a:off x="623888" y="4614863"/>
            <a:ext cx="10080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0" name="文本框 108">
            <a:hlinkClick r:id="rId6" action="ppaction://hlinkfile"/>
          </p:cNvPr>
          <p:cNvSpPr txBox="1">
            <a:spLocks noChangeArrowheads="1"/>
          </p:cNvSpPr>
          <p:nvPr/>
        </p:nvSpPr>
        <p:spPr bwMode="auto">
          <a:xfrm>
            <a:off x="623888" y="5119688"/>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1" name="文本框 109">
            <a:hlinkClick r:id="rId7" action="ppaction://hlinkfile"/>
          </p:cNvPr>
          <p:cNvSpPr txBox="1">
            <a:spLocks noChangeArrowheads="1"/>
          </p:cNvSpPr>
          <p:nvPr/>
        </p:nvSpPr>
        <p:spPr bwMode="auto">
          <a:xfrm>
            <a:off x="582613" y="5637213"/>
            <a:ext cx="1081088"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2" name="文本框 110">
            <a:hlinkClick r:id="rId8" action="ppaction://hlinkfile"/>
          </p:cNvPr>
          <p:cNvSpPr txBox="1">
            <a:spLocks noChangeArrowheads="1"/>
          </p:cNvSpPr>
          <p:nvPr/>
        </p:nvSpPr>
        <p:spPr bwMode="auto">
          <a:xfrm>
            <a:off x="623888" y="6165850"/>
            <a:ext cx="1079500"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Freeform 9"/>
          <p:cNvSpPr>
            <a:spLocks noEditPoints="1" noChangeArrowheads="1"/>
          </p:cNvSpPr>
          <p:nvPr/>
        </p:nvSpPr>
        <p:spPr bwMode="auto">
          <a:xfrm>
            <a:off x="263525" y="4106863"/>
            <a:ext cx="290513" cy="287338"/>
          </a:xfrm>
          <a:custGeom>
            <a:avLst/>
            <a:gdLst>
              <a:gd name="T0" fmla="*/ 99 w 197"/>
              <a:gd name="T1" fmla="*/ 0 h 196"/>
              <a:gd name="T2" fmla="*/ 0 w 197"/>
              <a:gd name="T3" fmla="*/ 98 h 196"/>
              <a:gd name="T4" fmla="*/ 99 w 197"/>
              <a:gd name="T5" fmla="*/ 196 h 196"/>
              <a:gd name="T6" fmla="*/ 197 w 197"/>
              <a:gd name="T7" fmla="*/ 98 h 196"/>
              <a:gd name="T8" fmla="*/ 99 w 197"/>
              <a:gd name="T9" fmla="*/ 0 h 196"/>
              <a:gd name="T10" fmla="*/ 99 w 197"/>
              <a:gd name="T11" fmla="*/ 174 h 196"/>
              <a:gd name="T12" fmla="*/ 23 w 197"/>
              <a:gd name="T13" fmla="*/ 98 h 196"/>
              <a:gd name="T14" fmla="*/ 99 w 197"/>
              <a:gd name="T15" fmla="*/ 22 h 196"/>
              <a:gd name="T16" fmla="*/ 174 w 197"/>
              <a:gd name="T17" fmla="*/ 98 h 196"/>
              <a:gd name="T18" fmla="*/ 99 w 197"/>
              <a:gd name="T19" fmla="*/ 174 h 196"/>
              <a:gd name="T20" fmla="*/ 56 w 197"/>
              <a:gd name="T21" fmla="*/ 141 h 196"/>
              <a:gd name="T22" fmla="*/ 115 w 197"/>
              <a:gd name="T23" fmla="*/ 114 h 196"/>
              <a:gd name="T24" fmla="*/ 141 w 197"/>
              <a:gd name="T25" fmla="*/ 55 h 196"/>
              <a:gd name="T26" fmla="*/ 83 w 197"/>
              <a:gd name="T27" fmla="*/ 82 h 196"/>
              <a:gd name="T28" fmla="*/ 56 w 197"/>
              <a:gd name="T29" fmla="*/ 141 h 196"/>
              <a:gd name="T30" fmla="*/ 109 w 197"/>
              <a:gd name="T31" fmla="*/ 109 h 196"/>
              <a:gd name="T32" fmla="*/ 66 w 197"/>
              <a:gd name="T33" fmla="*/ 130 h 196"/>
              <a:gd name="T34" fmla="*/ 88 w 197"/>
              <a:gd name="T35" fmla="*/ 87 h 196"/>
              <a:gd name="T36" fmla="*/ 109 w 197"/>
              <a:gd name="T37" fmla="*/ 10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solidFill>
          <a:ln>
            <a:noFill/>
          </a:ln>
        </p:spPr>
        <p:txBody>
          <a:bodyPr/>
          <a:lstStyle>
            <a:lvl1pPr>
              <a:defRPr sz="2000">
                <a:solidFill>
                  <a:schemeClr val="tx1"/>
                </a:solidFill>
                <a:latin typeface="Arial" panose="020B0604020202020204" pitchFamily="34" charset="0"/>
                <a:ea typeface="微软雅黑" panose="020B0503020204020204" pitchFamily="49" charset="-122"/>
              </a:defRPr>
            </a:lvl1pPr>
            <a:lvl2pPr>
              <a:defRPr sz="2000">
                <a:solidFill>
                  <a:schemeClr val="tx1"/>
                </a:solidFill>
                <a:latin typeface="Arial" panose="020B0604020202020204" pitchFamily="34" charset="0"/>
                <a:ea typeface="微软雅黑" panose="020B0503020204020204" pitchFamily="49" charset="-122"/>
              </a:defRPr>
            </a:lvl2pPr>
            <a:lvl3pPr>
              <a:defRPr sz="2000">
                <a:solidFill>
                  <a:schemeClr val="tx1"/>
                </a:solidFill>
                <a:latin typeface="Arial" panose="020B0604020202020204" pitchFamily="34" charset="0"/>
                <a:ea typeface="微软雅黑" panose="020B0503020204020204" pitchFamily="49" charset="-122"/>
              </a:defRPr>
            </a:lvl3pPr>
            <a:lvl4pPr>
              <a:defRPr sz="2000">
                <a:solidFill>
                  <a:schemeClr val="tx1"/>
                </a:solidFill>
                <a:latin typeface="Arial" panose="020B0604020202020204" pitchFamily="34" charset="0"/>
                <a:ea typeface="微软雅黑" panose="020B0503020204020204" pitchFamily="49" charset="-122"/>
              </a:defRPr>
            </a:lvl4pPr>
            <a:lvl5pPr>
              <a:defRPr sz="2000">
                <a:solidFill>
                  <a:schemeClr val="tx1"/>
                </a:solidFill>
                <a:latin typeface="Arial" panose="020B0604020202020204" pitchFamily="34" charset="0"/>
                <a:ea typeface="微软雅黑" panose="020B0503020204020204" pitchFamily="49" charset="-122"/>
              </a:defRPr>
            </a:lvl5pPr>
            <a:lvl6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6pPr>
            <a:lvl7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7pPr>
            <a:lvl8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8pPr>
            <a:lvl9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74"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sp>
        <p:nvSpPr>
          <p:cNvPr id="75"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76"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77"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78"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pic>
        <p:nvPicPr>
          <p:cNvPr id="9255"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0"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2"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2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3" name="文本框 190"/>
          <p:cNvSpPr txBox="1">
            <a:spLocks noChangeArrowheads="1"/>
          </p:cNvSpPr>
          <p:nvPr/>
        </p:nvSpPr>
        <p:spPr bwMode="auto">
          <a:xfrm>
            <a:off x="338138" y="387350"/>
            <a:ext cx="1220788" cy="5603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 第三章</a:t>
            </a:r>
            <a:endParaRPr kumimoji="0" lang="en-US" altLang="zh-CN"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企业合并</a:t>
            </a:r>
            <a:endPar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5" name="图片 4" descr="图片1"/>
          <p:cNvPicPr>
            <a:picLocks noChangeAspect="1"/>
          </p:cNvPicPr>
          <p:nvPr userDrawn="1"/>
        </p:nvPicPr>
        <p:blipFill>
          <a:blip r:embed="rId2"/>
          <a:stretch>
            <a:fillRect/>
          </a:stretch>
        </p:blipFill>
        <p:spPr>
          <a:xfrm>
            <a:off x="10200640" y="-27305"/>
            <a:ext cx="1877695" cy="35941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8" name="图片 7" descr="图片1"/>
          <p:cNvPicPr>
            <a:picLocks noChangeAspect="1"/>
          </p:cNvPicPr>
          <p:nvPr userDrawn="1"/>
        </p:nvPicPr>
        <p:blipFill>
          <a:blip r:embed="rId2"/>
          <a:stretch>
            <a:fillRect/>
          </a:stretch>
        </p:blipFill>
        <p:spPr>
          <a:xfrm>
            <a:off x="10200640" y="-27305"/>
            <a:ext cx="1877695" cy="35941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8" name="图片 7"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4" Type="http://schemas.openxmlformats.org/officeDocument/2006/relationships/theme" Target="../theme/theme2.xml"/><Relationship Id="rId13" Type="http://schemas.openxmlformats.org/officeDocument/2006/relationships/image" Target="../media/image1.png"/><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4" Type="http://schemas.openxmlformats.org/officeDocument/2006/relationships/theme" Target="../theme/theme3.xml"/><Relationship Id="rId13" Type="http://schemas.openxmlformats.org/officeDocument/2006/relationships/image" Target="../media/image1.png"/><Relationship Id="rId12" Type="http://schemas.openxmlformats.org/officeDocument/2006/relationships/slideLayout" Target="../slideLayouts/slideLayout36.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5.xml"/><Relationship Id="rId8" Type="http://schemas.openxmlformats.org/officeDocument/2006/relationships/slideLayout" Target="../slideLayouts/slideLayout44.xml"/><Relationship Id="rId7" Type="http://schemas.openxmlformats.org/officeDocument/2006/relationships/slideLayout" Target="../slideLayouts/slideLayout43.xml"/><Relationship Id="rId6" Type="http://schemas.openxmlformats.org/officeDocument/2006/relationships/slideLayout" Target="../slideLayouts/slideLayout42.xml"/><Relationship Id="rId5" Type="http://schemas.openxmlformats.org/officeDocument/2006/relationships/slideLayout" Target="../slideLayouts/slideLayout41.xml"/><Relationship Id="rId4" Type="http://schemas.openxmlformats.org/officeDocument/2006/relationships/slideLayout" Target="../slideLayouts/slideLayout40.xml"/><Relationship Id="rId3" Type="http://schemas.openxmlformats.org/officeDocument/2006/relationships/slideLayout" Target="../slideLayouts/slideLayout39.xml"/><Relationship Id="rId2" Type="http://schemas.openxmlformats.org/officeDocument/2006/relationships/slideLayout" Target="../slideLayouts/slideLayout38.xml"/><Relationship Id="rId14" Type="http://schemas.openxmlformats.org/officeDocument/2006/relationships/theme" Target="../theme/theme4.xml"/><Relationship Id="rId13" Type="http://schemas.openxmlformats.org/officeDocument/2006/relationships/image" Target="../media/image1.png"/><Relationship Id="rId12" Type="http://schemas.openxmlformats.org/officeDocument/2006/relationships/slideLayout" Target="../slideLayouts/slideLayout48.xml"/><Relationship Id="rId11" Type="http://schemas.openxmlformats.org/officeDocument/2006/relationships/slideLayout" Target="../slideLayouts/slideLayout47.xml"/><Relationship Id="rId10" Type="http://schemas.openxmlformats.org/officeDocument/2006/relationships/slideLayout" Target="../slideLayouts/slideLayout46.xml"/><Relationship Id="rId1"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7.xml"/><Relationship Id="rId8" Type="http://schemas.openxmlformats.org/officeDocument/2006/relationships/slideLayout" Target="../slideLayouts/slideLayout56.xml"/><Relationship Id="rId7" Type="http://schemas.openxmlformats.org/officeDocument/2006/relationships/slideLayout" Target="../slideLayouts/slideLayout55.xml"/><Relationship Id="rId6" Type="http://schemas.openxmlformats.org/officeDocument/2006/relationships/slideLayout" Target="../slideLayouts/slideLayout54.xml"/><Relationship Id="rId5" Type="http://schemas.openxmlformats.org/officeDocument/2006/relationships/slideLayout" Target="../slideLayouts/slideLayout53.xml"/><Relationship Id="rId4" Type="http://schemas.openxmlformats.org/officeDocument/2006/relationships/slideLayout" Target="../slideLayouts/slideLayout52.xml"/><Relationship Id="rId3" Type="http://schemas.openxmlformats.org/officeDocument/2006/relationships/slideLayout" Target="../slideLayouts/slideLayout51.xml"/><Relationship Id="rId2" Type="http://schemas.openxmlformats.org/officeDocument/2006/relationships/slideLayout" Target="../slideLayouts/slideLayout50.xml"/><Relationship Id="rId11" Type="http://schemas.openxmlformats.org/officeDocument/2006/relationships/theme" Target="../theme/theme5.xml"/><Relationship Id="rId10" Type="http://schemas.openxmlformats.org/officeDocument/2006/relationships/image" Target="../media/image2.png"/><Relationship Id="rId1"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6.xml"/><Relationship Id="rId8" Type="http://schemas.openxmlformats.org/officeDocument/2006/relationships/slideLayout" Target="../slideLayouts/slideLayout65.xml"/><Relationship Id="rId7" Type="http://schemas.openxmlformats.org/officeDocument/2006/relationships/slideLayout" Target="../slideLayouts/slideLayout64.xml"/><Relationship Id="rId6" Type="http://schemas.openxmlformats.org/officeDocument/2006/relationships/slideLayout" Target="../slideLayouts/slideLayout63.xml"/><Relationship Id="rId5" Type="http://schemas.openxmlformats.org/officeDocument/2006/relationships/slideLayout" Target="../slideLayouts/slideLayout62.xml"/><Relationship Id="rId4" Type="http://schemas.openxmlformats.org/officeDocument/2006/relationships/slideLayout" Target="../slideLayouts/slideLayout61.xml"/><Relationship Id="rId3" Type="http://schemas.openxmlformats.org/officeDocument/2006/relationships/slideLayout" Target="../slideLayouts/slideLayout60.xml"/><Relationship Id="rId2" Type="http://schemas.openxmlformats.org/officeDocument/2006/relationships/slideLayout" Target="../slideLayouts/slideLayout59.xml"/><Relationship Id="rId11" Type="http://schemas.openxmlformats.org/officeDocument/2006/relationships/theme" Target="../theme/theme6.xml"/><Relationship Id="rId10" Type="http://schemas.openxmlformats.org/officeDocument/2006/relationships/image" Target="../media/image2.png"/><Relationship Id="rId1"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1026"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p:nvPr>
            <p:ph type="body"/>
          </p:nvPr>
        </p:nvSpPr>
        <p:spPr>
          <a:xfrm>
            <a:off x="755651" y="1196975"/>
            <a:ext cx="10668000" cy="496887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p:txBody>
      </p:sp>
      <p:sp>
        <p:nvSpPr>
          <p:cNvPr id="1028" name="AutoShape 4"/>
          <p:cNvSpPr/>
          <p:nvPr/>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1029" name="Line 5"/>
          <p:cNvSpPr/>
          <p:nvPr/>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a:noFill/>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790951" y="6245225"/>
            <a:ext cx="4610100" cy="476250"/>
          </a:xfrm>
          <a:prstGeom prst="rect">
            <a:avLst/>
          </a:prstGeom>
          <a:noFill/>
          <a:ln>
            <a:noFill/>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a:noFill/>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1033" name="Rectangle 15"/>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4" name="AutoShape 16"/>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1035" name="AutoShape 17"/>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1036" name="AutoShape 18"/>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1037" name="AutoShape 19"/>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8" name="Text Box 20"/>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 原理 </a:t>
            </a:r>
            <a:r>
              <a:rPr kumimoji="0" 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9</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会计核算组织程序</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宋体" panose="02010600030101010101" pitchFamily="2" charset="-122"/>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宋体" panose="02010600030101010101" pitchFamily="2"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2050"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2051" name="Rectangle 3"/>
          <p:cNvSpPr/>
          <p:nvPr>
            <p:ph type="body"/>
          </p:nvPr>
        </p:nvSpPr>
        <p:spPr>
          <a:xfrm>
            <a:off x="755651" y="1196975"/>
            <a:ext cx="10668000" cy="496887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p:txBody>
      </p:sp>
      <p:sp>
        <p:nvSpPr>
          <p:cNvPr id="2052" name="AutoShape 4"/>
          <p:cNvSpPr/>
          <p:nvPr/>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2053" name="Line 5"/>
          <p:cNvSpPr/>
          <p:nvPr/>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a:noFill/>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790951" y="6245225"/>
            <a:ext cx="4610100" cy="476250"/>
          </a:xfrm>
          <a:prstGeom prst="rect">
            <a:avLst/>
          </a:prstGeom>
          <a:noFill/>
          <a:ln>
            <a:noFill/>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a:noFill/>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2057" name="Rectangle 15"/>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058" name="AutoShape 16"/>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2059" name="AutoShape 17"/>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2060" name="AutoShape 18"/>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2061" name="AutoShape 19"/>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8" name="Text Box 20"/>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 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9</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会计核算组织程序</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pic>
        <p:nvPicPr>
          <p:cNvPr id="2" name="图片 1" descr="图片1"/>
          <p:cNvPicPr>
            <a:picLocks noChangeAspect="1"/>
          </p:cNvPicPr>
          <p:nvPr userDrawn="1"/>
        </p:nvPicPr>
        <p:blipFill>
          <a:blip r:embed="rId13"/>
          <a:stretch>
            <a:fillRect/>
          </a:stretch>
        </p:blipFill>
        <p:spPr>
          <a:xfrm>
            <a:off x="9624695" y="-26035"/>
            <a:ext cx="1877695" cy="359410"/>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宋体" panose="02010600030101010101" pitchFamily="2" charset="-122"/>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宋体" panose="02010600030101010101" pitchFamily="2"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3074"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3075" name="Rectangle 3"/>
          <p:cNvSpPr/>
          <p:nvPr>
            <p:ph type="body"/>
          </p:nvPr>
        </p:nvSpPr>
        <p:spPr>
          <a:xfrm>
            <a:off x="755651" y="1196975"/>
            <a:ext cx="10668000" cy="496887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p:txBody>
      </p:sp>
      <p:sp>
        <p:nvSpPr>
          <p:cNvPr id="3076" name="AutoShape 4"/>
          <p:cNvSpPr/>
          <p:nvPr/>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3077" name="Line 5"/>
          <p:cNvSpPr/>
          <p:nvPr/>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a:noFill/>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790951" y="6245225"/>
            <a:ext cx="4610100" cy="476250"/>
          </a:xfrm>
          <a:prstGeom prst="rect">
            <a:avLst/>
          </a:prstGeom>
          <a:noFill/>
          <a:ln>
            <a:noFill/>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a:noFill/>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3081" name="Rectangle 15"/>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3082" name="AutoShape 16"/>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3083" name="AutoShape 17"/>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3084" name="AutoShape 18"/>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3085" name="AutoShape 19"/>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8" name="Text Box 20"/>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 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9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会计核算组织程序</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pic>
        <p:nvPicPr>
          <p:cNvPr id="2" name="图片 1" descr="图片1"/>
          <p:cNvPicPr>
            <a:picLocks noChangeAspect="1"/>
          </p:cNvPicPr>
          <p:nvPr userDrawn="1"/>
        </p:nvPicPr>
        <p:blipFill>
          <a:blip r:embed="rId13"/>
          <a:stretch>
            <a:fillRect/>
          </a:stretch>
        </p:blipFill>
        <p:spPr>
          <a:xfrm>
            <a:off x="9545955" y="-26035"/>
            <a:ext cx="1877695" cy="359410"/>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宋体" panose="02010600030101010101" pitchFamily="2" charset="-122"/>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宋体" panose="02010600030101010101" pitchFamily="2"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4098"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4099" name="Rectangle 3"/>
          <p:cNvSpPr/>
          <p:nvPr>
            <p:ph type="body"/>
          </p:nvPr>
        </p:nvSpPr>
        <p:spPr>
          <a:xfrm>
            <a:off x="755651" y="1196975"/>
            <a:ext cx="10668000" cy="496887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p:txBody>
      </p:sp>
      <p:sp>
        <p:nvSpPr>
          <p:cNvPr id="4100" name="AutoShape 4"/>
          <p:cNvSpPr/>
          <p:nvPr/>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4101" name="Line 5"/>
          <p:cNvSpPr/>
          <p:nvPr/>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a:noFill/>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790951" y="6245225"/>
            <a:ext cx="4610100" cy="476250"/>
          </a:xfrm>
          <a:prstGeom prst="rect">
            <a:avLst/>
          </a:prstGeom>
          <a:noFill/>
          <a:ln>
            <a:noFill/>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a:noFill/>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4105" name="Rectangle 15"/>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4106" name="AutoShape 16"/>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4107" name="AutoShape 17"/>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4108" name="AutoShape 18"/>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4109" name="AutoShape 19"/>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8" name="Text Box 20"/>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 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9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会计核算组织程序</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pic>
        <p:nvPicPr>
          <p:cNvPr id="2" name="图片 1" descr="图片1"/>
          <p:cNvPicPr>
            <a:picLocks noChangeAspect="1"/>
          </p:cNvPicPr>
          <p:nvPr userDrawn="1"/>
        </p:nvPicPr>
        <p:blipFill>
          <a:blip r:embed="rId13"/>
          <a:stretch>
            <a:fillRect/>
          </a:stretch>
        </p:blipFill>
        <p:spPr>
          <a:xfrm>
            <a:off x="9552940" y="-27305"/>
            <a:ext cx="1877695" cy="359410"/>
          </a:xfrm>
          <a:prstGeom prst="rect">
            <a:avLst/>
          </a:prstGeom>
        </p:spPr>
      </p:pic>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宋体" panose="02010600030101010101" pitchFamily="2" charset="-122"/>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宋体" panose="02010600030101010101" pitchFamily="2"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0"/>
          <a:stretch>
            <a:fillRect/>
          </a:stretch>
        </a:blip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Lst>
  <p:hf sldNum="0" hdr="0" ftr="0" dt="0"/>
  <p:txStyles>
    <p:titleStyle>
      <a:lvl1pPr algn="l" defTabSz="685165"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2pPr>
      <a:lvl3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3pPr>
      <a:lvl4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4pPr>
      <a:lvl5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5pPr>
      <a:lvl6pPr marL="4572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6pPr>
      <a:lvl7pPr marL="9144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7pPr>
      <a:lvl8pPr marL="13716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8pPr>
      <a:lvl9pPr marL="18288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9pPr>
    </p:titleStyle>
    <p:bodyStyle>
      <a:lvl1pPr marL="170815" indent="-170180" algn="l" defTabSz="685165"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3715" indent="-170180" algn="l" defTabSz="685165" rtl="0" eaLnBrk="0" fontAlgn="base" hangingPunct="0">
        <a:lnSpc>
          <a:spcPct val="90000"/>
        </a:lnSpc>
        <a:spcBef>
          <a:spcPts val="375"/>
        </a:spcBef>
        <a:spcAft>
          <a:spcPct val="0"/>
        </a:spcAft>
        <a:buFont typeface="Arial" panose="020B0604020202020204" pitchFamily="34" charset="0"/>
        <a:buChar char="•"/>
        <a:defRPr sz="1800" kern="1200">
          <a:solidFill>
            <a:schemeClr val="tx1"/>
          </a:solidFill>
          <a:latin typeface="+mn-lt"/>
          <a:ea typeface="+mn-ea"/>
          <a:cs typeface="+mn-cs"/>
        </a:defRPr>
      </a:lvl2pPr>
      <a:lvl3pPr marL="8566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1995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4pPr>
      <a:lvl5pPr marL="15424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165" rtl="0" eaLnBrk="1" latinLnBrk="0" hangingPunct="1">
        <a:defRPr sz="1350" kern="1200">
          <a:solidFill>
            <a:schemeClr val="tx1"/>
          </a:solidFill>
          <a:latin typeface="+mn-lt"/>
          <a:ea typeface="+mn-ea"/>
          <a:cs typeface="+mn-cs"/>
        </a:defRPr>
      </a:lvl1pPr>
      <a:lvl2pPr marL="342900" algn="l" defTabSz="685165" rtl="0" eaLnBrk="1" latinLnBrk="0" hangingPunct="1">
        <a:defRPr sz="1350" kern="1200">
          <a:solidFill>
            <a:schemeClr val="tx1"/>
          </a:solidFill>
          <a:latin typeface="+mn-lt"/>
          <a:ea typeface="+mn-ea"/>
          <a:cs typeface="+mn-cs"/>
        </a:defRPr>
      </a:lvl2pPr>
      <a:lvl3pPr marL="685800" algn="l" defTabSz="685165" rtl="0" eaLnBrk="1" latinLnBrk="0" hangingPunct="1">
        <a:defRPr sz="1350" kern="1200">
          <a:solidFill>
            <a:schemeClr val="tx1"/>
          </a:solidFill>
          <a:latin typeface="+mn-lt"/>
          <a:ea typeface="+mn-ea"/>
          <a:cs typeface="+mn-cs"/>
        </a:defRPr>
      </a:lvl3pPr>
      <a:lvl4pPr marL="1028700" algn="l" defTabSz="685165" rtl="0" eaLnBrk="1" latinLnBrk="0" hangingPunct="1">
        <a:defRPr sz="1350" kern="1200">
          <a:solidFill>
            <a:schemeClr val="tx1"/>
          </a:solidFill>
          <a:latin typeface="+mn-lt"/>
          <a:ea typeface="+mn-ea"/>
          <a:cs typeface="+mn-cs"/>
        </a:defRPr>
      </a:lvl4pPr>
      <a:lvl5pPr marL="1371600" algn="l" defTabSz="685165" rtl="0" eaLnBrk="1" latinLnBrk="0" hangingPunct="1">
        <a:defRPr sz="1350" kern="1200">
          <a:solidFill>
            <a:schemeClr val="tx1"/>
          </a:solidFill>
          <a:latin typeface="+mn-lt"/>
          <a:ea typeface="+mn-ea"/>
          <a:cs typeface="+mn-cs"/>
        </a:defRPr>
      </a:lvl5pPr>
      <a:lvl6pPr marL="1714500" algn="l" defTabSz="685165" rtl="0" eaLnBrk="1" latinLnBrk="0" hangingPunct="1">
        <a:defRPr sz="1350" kern="1200">
          <a:solidFill>
            <a:schemeClr val="tx1"/>
          </a:solidFill>
          <a:latin typeface="+mn-lt"/>
          <a:ea typeface="+mn-ea"/>
          <a:cs typeface="+mn-cs"/>
        </a:defRPr>
      </a:lvl6pPr>
      <a:lvl7pPr marL="2057400" algn="l" defTabSz="685165" rtl="0" eaLnBrk="1" latinLnBrk="0" hangingPunct="1">
        <a:defRPr sz="1350" kern="1200">
          <a:solidFill>
            <a:schemeClr val="tx1"/>
          </a:solidFill>
          <a:latin typeface="+mn-lt"/>
          <a:ea typeface="+mn-ea"/>
          <a:cs typeface="+mn-cs"/>
        </a:defRPr>
      </a:lvl7pPr>
      <a:lvl8pPr marL="2400300" algn="l" defTabSz="685165" rtl="0" eaLnBrk="1" latinLnBrk="0" hangingPunct="1">
        <a:defRPr sz="1350" kern="1200">
          <a:solidFill>
            <a:schemeClr val="tx1"/>
          </a:solidFill>
          <a:latin typeface="+mn-lt"/>
          <a:ea typeface="+mn-ea"/>
          <a:cs typeface="+mn-cs"/>
        </a:defRPr>
      </a:lvl8pPr>
      <a:lvl9pPr marL="2743200" algn="l" defTabSz="685165"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0"/>
          <a:stretch>
            <a:fillRect/>
          </a:stretch>
        </a:blip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Lst>
  <p:hf sldNum="0" hdr="0" ftr="0" dt="0"/>
  <p:txStyles>
    <p:titleStyle>
      <a:lvl1pPr algn="l" defTabSz="913130"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2pPr>
      <a:lvl3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3pPr>
      <a:lvl4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4pPr>
      <a:lvl5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5pPr>
      <a:lvl6pPr marL="4572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6pPr>
      <a:lvl7pPr marL="9144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7pPr>
      <a:lvl8pPr marL="13716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8pPr>
      <a:lvl9pPr marL="18288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9pPr>
    </p:titleStyle>
    <p:bodyStyle>
      <a:lvl1pPr marL="227330" indent="-227330" algn="l" defTabSz="913130"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4530" indent="-227330" algn="l" defTabSz="913130"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17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5989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61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49.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7" Type="http://schemas.openxmlformats.org/officeDocument/2006/relationships/slideLayout" Target="../slideLayouts/slideLayout26.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image" Target="../media/image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7" Type="http://schemas.openxmlformats.org/officeDocument/2006/relationships/slideLayout" Target="../slideLayouts/slideLayout26.xml"/><Relationship Id="rId6" Type="http://schemas.openxmlformats.org/officeDocument/2006/relationships/tags" Target="../tags/tag12.xml"/><Relationship Id="rId5" Type="http://schemas.openxmlformats.org/officeDocument/2006/relationships/tags" Target="../tags/tag11.xml"/><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26.xml"/><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60.xml"/><Relationship Id="rId1" Type="http://schemas.openxmlformats.org/officeDocument/2006/relationships/tags" Target="../tags/tag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内容占位符 1"/>
          <p:cNvSpPr>
            <a:spLocks noGrp="1" noChangeArrowheads="1"/>
          </p:cNvSpPr>
          <p:nvPr>
            <p:ph sz="quarter" idx="10"/>
          </p:nvPr>
        </p:nvSpPr>
        <p:spPr bwMode="auto">
          <a:xfrm>
            <a:off x="2855682" y="3644930"/>
            <a:ext cx="8628524" cy="914400"/>
          </a:xfrm>
        </p:spPr>
        <p:txBody>
          <a:bodyPr/>
          <a:lstStyle/>
          <a:p>
            <a:pPr lvl="0"/>
            <a:r>
              <a:rPr lang="en-US" altLang="zh-CN"/>
              <a:t>   </a:t>
            </a:r>
            <a:r>
              <a:rPr lang="zh-CN" altLang="en-US"/>
              <a:t>第九章   会计核算组织程序</a:t>
            </a:r>
            <a:endParaRPr lang="zh-CN" altLang="en-US"/>
          </a:p>
        </p:txBody>
      </p:sp>
      <p:pic>
        <p:nvPicPr>
          <p:cNvPr id="11267" name="图片 1"/>
          <p:cNvPicPr>
            <a:picLocks noChangeAspect="1"/>
          </p:cNvPicPr>
          <p:nvPr/>
        </p:nvPicPr>
        <p:blipFill>
          <a:blip r:embed="rId1"/>
          <a:stretch>
            <a:fillRect/>
          </a:stretch>
        </p:blipFill>
        <p:spPr>
          <a:xfrm>
            <a:off x="47625" y="476250"/>
            <a:ext cx="3748405" cy="981710"/>
          </a:xfrm>
          <a:prstGeom prst="rect">
            <a:avLst/>
          </a:prstGeom>
          <a:noFill/>
          <a:ln w="9525">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记账凭证核算组织程序的优缺点及适用范围</a:t>
            </a:r>
            <a:endParaRPr lang="zh-CN" altLang="en-US" sz="3200" dirty="0">
              <a:solidFill>
                <a:srgbClr val="FF0000"/>
              </a:solidFill>
            </a:endParaRPr>
          </a:p>
        </p:txBody>
      </p:sp>
      <p:sp>
        <p:nvSpPr>
          <p:cNvPr id="5" name="平行四边形 4"/>
          <p:cNvSpPr/>
          <p:nvPr>
            <p:custDataLst>
              <p:tags r:id="rId1"/>
            </p:custDataLst>
          </p:nvPr>
        </p:nvSpPr>
        <p:spPr>
          <a:xfrm>
            <a:off x="912116" y="1628835"/>
            <a:ext cx="1250174" cy="1494196"/>
          </a:xfrm>
          <a:prstGeom prst="parallelogram">
            <a:avLst/>
          </a:prstGeom>
          <a:solidFill>
            <a:srgbClr val="FFC000"/>
          </a:solidFill>
          <a:ln w="25400" cap="flat" cmpd="sng" algn="ctr">
            <a:solidFill>
              <a:srgbClr val="FFC000"/>
            </a:solidFill>
            <a:prstDash val="solid"/>
            <a:miter lim="800000"/>
          </a:ln>
          <a:effectLst/>
        </p:spPr>
        <p:txBody>
          <a:bodyPr rtlCol="0" anchor="ctr"/>
          <a:p>
            <a:pPr algn="ctr"/>
            <a:r>
              <a:rPr lang="zh-CN" altLang="en-US" sz="2400" b="1" dirty="0">
                <a:solidFill>
                  <a:sysClr val="window" lastClr="FFFFFF"/>
                </a:solidFill>
                <a:latin typeface="楷体" panose="02010609060101010101" pitchFamily="49" charset="-122"/>
                <a:ea typeface="楷体" panose="02010609060101010101" pitchFamily="49" charset="-122"/>
              </a:rPr>
              <a:t>优点</a:t>
            </a:r>
            <a:endParaRPr lang="zh-CN" altLang="en-US" sz="2400" b="1" dirty="0">
              <a:solidFill>
                <a:sysClr val="window" lastClr="FFFFFF"/>
              </a:solidFill>
              <a:latin typeface="楷体" panose="02010609060101010101" pitchFamily="49" charset="-122"/>
              <a:ea typeface="楷体" panose="02010609060101010101" pitchFamily="49" charset="-122"/>
            </a:endParaRPr>
          </a:p>
        </p:txBody>
      </p:sp>
      <p:sp>
        <p:nvSpPr>
          <p:cNvPr id="6" name="平行四边形 5"/>
          <p:cNvSpPr/>
          <p:nvPr>
            <p:custDataLst>
              <p:tags r:id="rId2"/>
            </p:custDataLst>
          </p:nvPr>
        </p:nvSpPr>
        <p:spPr>
          <a:xfrm>
            <a:off x="912116" y="3350517"/>
            <a:ext cx="1250174" cy="1231227"/>
          </a:xfrm>
          <a:prstGeom prst="parallelogram">
            <a:avLst/>
          </a:prstGeom>
          <a:solidFill>
            <a:srgbClr val="4472C4"/>
          </a:solidFill>
          <a:ln w="25400" cap="flat" cmpd="sng" algn="ctr">
            <a:solidFill>
              <a:srgbClr val="4472C4"/>
            </a:solidFill>
            <a:prstDash val="solid"/>
            <a:miter lim="800000"/>
          </a:ln>
          <a:effectLst/>
        </p:spPr>
        <p:txBody>
          <a:bodyPr rtlCol="0" anchor="ctr"/>
          <a:p>
            <a:pPr algn="ctr"/>
            <a:r>
              <a:rPr lang="zh-CN" altLang="en-US" sz="2400" b="1" dirty="0">
                <a:solidFill>
                  <a:sysClr val="window" lastClr="FFFFFF"/>
                </a:solidFill>
                <a:latin typeface="楷体" panose="02010609060101010101" pitchFamily="49" charset="-122"/>
                <a:ea typeface="楷体" panose="02010609060101010101" pitchFamily="49" charset="-122"/>
              </a:rPr>
              <a:t>缺点</a:t>
            </a:r>
            <a:endParaRPr lang="zh-CN" altLang="en-US" sz="2400" b="1" dirty="0">
              <a:solidFill>
                <a:sysClr val="window" lastClr="FFFFFF"/>
              </a:solidFill>
              <a:latin typeface="楷体" panose="02010609060101010101" pitchFamily="49" charset="-122"/>
              <a:ea typeface="楷体" panose="02010609060101010101" pitchFamily="49" charset="-122"/>
            </a:endParaRPr>
          </a:p>
        </p:txBody>
      </p:sp>
      <p:sp>
        <p:nvSpPr>
          <p:cNvPr id="7" name="矩形 6"/>
          <p:cNvSpPr/>
          <p:nvPr>
            <p:custDataLst>
              <p:tags r:id="rId3"/>
            </p:custDataLst>
          </p:nvPr>
        </p:nvSpPr>
        <p:spPr>
          <a:xfrm>
            <a:off x="2249041" y="1580841"/>
            <a:ext cx="8645654" cy="1543518"/>
          </a:xfrm>
          <a:prstGeom prst="rect">
            <a:avLst/>
          </a:prstGeom>
          <a:solidFill>
            <a:sysClr val="window" lastClr="FFFFFF"/>
          </a:solidFill>
          <a:ln w="25400" cap="flat" cmpd="sng" algn="ctr">
            <a:solidFill>
              <a:srgbClr val="FFC000"/>
            </a:solidFill>
            <a:prstDash val="solid"/>
            <a:miter lim="800000"/>
          </a:ln>
          <a:effectLst/>
        </p:spPr>
        <p:txBody>
          <a:bodyPr rtlCol="0" anchor="ctr"/>
          <a:p>
            <a:r>
              <a:rPr lang="zh-CN" altLang="en-US"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直接根据记账凭证登记总账</a:t>
            </a:r>
            <a:r>
              <a:rPr lang="en-US" altLang="zh-CN"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能够详细地反映各项经济业务的发生情况</a:t>
            </a:r>
            <a:r>
              <a:rPr lang="en-US" altLang="zh-CN"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可以利用账户的对应关系进行分析</a:t>
            </a:r>
            <a:r>
              <a:rPr lang="en-US" altLang="zh-CN"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便于查账。</a:t>
            </a:r>
            <a:endParaRPr lang="zh-CN" altLang="en-US"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endParaRPr>
          </a:p>
        </p:txBody>
      </p:sp>
      <p:sp>
        <p:nvSpPr>
          <p:cNvPr id="8" name="矩形 7"/>
          <p:cNvSpPr/>
          <p:nvPr>
            <p:custDataLst>
              <p:tags r:id="rId4"/>
            </p:custDataLst>
          </p:nvPr>
        </p:nvSpPr>
        <p:spPr>
          <a:xfrm>
            <a:off x="2257245" y="3350516"/>
            <a:ext cx="8637450" cy="1232913"/>
          </a:xfrm>
          <a:prstGeom prst="rect">
            <a:avLst/>
          </a:prstGeom>
          <a:solidFill>
            <a:sysClr val="window" lastClr="FFFFFF"/>
          </a:solidFill>
          <a:ln w="25400" cap="flat" cmpd="sng" algn="ctr">
            <a:solidFill>
              <a:srgbClr val="22A7F0">
                <a:shade val="50000"/>
              </a:srgbClr>
            </a:solidFill>
            <a:prstDash val="solid"/>
            <a:miter lim="800000"/>
          </a:ln>
          <a:effectLst/>
        </p:spPr>
        <p:txBody>
          <a:bodyPr rtlCol="0" anchor="ctr"/>
          <a:p>
            <a:r>
              <a:rPr lang="zh-CN" altLang="en-US"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登记总账的工作量比较大</a:t>
            </a:r>
            <a:r>
              <a:rPr lang="en-US" altLang="zh-CN"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对于经济业务较多、经营规模较大的企业</a:t>
            </a:r>
            <a:r>
              <a:rPr lang="en-US" altLang="zh-CN"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总分类账的登记工作过于繁重</a:t>
            </a:r>
            <a:r>
              <a:rPr lang="zh-CN" altLang="en-US" sz="2400" dirty="0">
                <a:solidFill>
                  <a:sysClr val="windowText" lastClr="000000"/>
                </a:solidFill>
                <a:latin typeface="微软雅黑" panose="020B0503020204020204" pitchFamily="49" charset="-122"/>
                <a:ea typeface="微软雅黑" panose="020B0503020204020204" pitchFamily="49" charset="-122"/>
              </a:rPr>
              <a:t>。</a:t>
            </a:r>
            <a:endParaRPr lang="zh-CN" altLang="en-US" sz="2400" dirty="0">
              <a:solidFill>
                <a:sysClr val="windowText" lastClr="000000"/>
              </a:solidFill>
              <a:latin typeface="微软雅黑" panose="020B0503020204020204" pitchFamily="49" charset="-122"/>
              <a:ea typeface="微软雅黑" panose="020B0503020204020204" pitchFamily="49" charset="-122"/>
            </a:endParaRPr>
          </a:p>
        </p:txBody>
      </p:sp>
      <p:sp>
        <p:nvSpPr>
          <p:cNvPr id="9" name="矩形 8"/>
          <p:cNvSpPr/>
          <p:nvPr>
            <p:custDataLst>
              <p:tags r:id="rId5"/>
            </p:custDataLst>
          </p:nvPr>
        </p:nvSpPr>
        <p:spPr>
          <a:xfrm>
            <a:off x="2257425" y="4838700"/>
            <a:ext cx="8637270" cy="1132205"/>
          </a:xfrm>
          <a:prstGeom prst="rect">
            <a:avLst/>
          </a:prstGeom>
          <a:solidFill>
            <a:sysClr val="window" lastClr="FFFFFF"/>
          </a:solidFill>
          <a:ln w="25400" cap="flat" cmpd="sng" algn="ctr">
            <a:solidFill>
              <a:srgbClr val="70AD47"/>
            </a:solidFill>
            <a:prstDash val="solid"/>
            <a:miter lim="800000"/>
          </a:ln>
          <a:effectLst/>
        </p:spPr>
        <p:txBody>
          <a:bodyPr rtlCol="0" anchor="ctr"/>
          <a:p>
            <a:r>
              <a:rPr lang="zh-CN" altLang="en-US" sz="2800" b="1" dirty="0">
                <a:solidFill>
                  <a:sysClr val="windowText" lastClr="000000"/>
                </a:solidFill>
                <a:latin typeface="楷体" panose="02010609060101010101" pitchFamily="49" charset="-122"/>
                <a:ea typeface="楷体" panose="02010609060101010101" pitchFamily="49" charset="-122"/>
              </a:rPr>
              <a:t>适用于规模不大、经济业务较少且比较简单的单位</a:t>
            </a:r>
            <a:r>
              <a:rPr lang="zh-CN" altLang="en-US" sz="2400" dirty="0">
                <a:solidFill>
                  <a:sysClr val="windowText" lastClr="000000"/>
                </a:solidFill>
                <a:latin typeface="微软雅黑" panose="020B0503020204020204" pitchFamily="49" charset="-122"/>
                <a:ea typeface="微软雅黑" panose="020B0503020204020204" pitchFamily="49" charset="-122"/>
              </a:rPr>
              <a:t>。</a:t>
            </a:r>
            <a:endParaRPr lang="zh-CN" altLang="en-US" sz="2400" dirty="0">
              <a:solidFill>
                <a:sysClr val="windowText" lastClr="000000"/>
              </a:solidFill>
              <a:latin typeface="微软雅黑" panose="020B0503020204020204" pitchFamily="49" charset="-122"/>
              <a:ea typeface="微软雅黑" panose="020B0503020204020204" pitchFamily="49" charset="-122"/>
            </a:endParaRPr>
          </a:p>
        </p:txBody>
      </p:sp>
      <p:sp>
        <p:nvSpPr>
          <p:cNvPr id="10" name="平行四边形 9"/>
          <p:cNvSpPr/>
          <p:nvPr>
            <p:custDataLst>
              <p:tags r:id="rId6"/>
            </p:custDataLst>
          </p:nvPr>
        </p:nvSpPr>
        <p:spPr>
          <a:xfrm>
            <a:off x="911860" y="4838700"/>
            <a:ext cx="1250315" cy="1143000"/>
          </a:xfrm>
          <a:prstGeom prst="parallelogram">
            <a:avLst/>
          </a:prstGeom>
          <a:solidFill>
            <a:srgbClr val="70AD47"/>
          </a:solidFill>
          <a:ln w="25400" cap="flat" cmpd="sng" algn="ctr">
            <a:noFill/>
            <a:prstDash val="solid"/>
            <a:miter lim="800000"/>
          </a:ln>
          <a:effectLst/>
        </p:spPr>
        <p:txBody>
          <a:bodyPr rtlCol="0" anchor="ctr"/>
          <a:p>
            <a:pPr algn="ctr"/>
            <a:r>
              <a:rPr lang="zh-CN" altLang="en-US" sz="2400" b="1" dirty="0">
                <a:solidFill>
                  <a:sysClr val="window" lastClr="FFFFFF"/>
                </a:solidFill>
                <a:latin typeface="楷体" panose="02010609060101010101" pitchFamily="49" charset="-122"/>
                <a:ea typeface="楷体" panose="02010609060101010101" pitchFamily="49" charset="-122"/>
              </a:rPr>
              <a:t>适用范围</a:t>
            </a:r>
            <a:endParaRPr lang="zh-CN" altLang="en-US" sz="2400" b="1" dirty="0">
              <a:solidFill>
                <a:sysClr val="window" lastClr="FFFFFF"/>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7" grpId="0" bldLvl="0" animBg="1"/>
      <p:bldP spid="8" grpId="0" bldLvl="0" animBg="1"/>
      <p:bldP spid="9" grpId="0" bldLvl="0" animBg="1"/>
      <p:bldP spid="10"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科目汇总表核算组织程序</a:t>
            </a:r>
            <a:endParaRPr lang="zh-CN" altLang="en-US" sz="3200" dirty="0">
              <a:solidFill>
                <a:srgbClr val="FF0000"/>
              </a:solidFill>
            </a:endParaRPr>
          </a:p>
        </p:txBody>
      </p:sp>
      <p:sp>
        <p:nvSpPr>
          <p:cNvPr id="137220" name="Rectangle 3"/>
          <p:cNvSpPr/>
          <p:nvPr>
            <p:ph idx="1"/>
          </p:nvPr>
        </p:nvSpPr>
        <p:spPr>
          <a:xfrm>
            <a:off x="809625" y="1113790"/>
            <a:ext cx="10619740" cy="505206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一、科目汇总表核算组织程序的定义</a:t>
            </a:r>
            <a:endParaRPr lang="zh-CN" altLang="en-US" sz="3200" dirty="0">
              <a:solidFill>
                <a:srgbClr val="FF0000"/>
              </a:solidFill>
            </a:endParaRPr>
          </a:p>
          <a:p>
            <a:pPr eaLnBrk="1" hangingPunct="1">
              <a:lnSpc>
                <a:spcPct val="150000"/>
              </a:lnSpc>
              <a:spcBef>
                <a:spcPct val="0"/>
              </a:spcBef>
              <a:buClr>
                <a:srgbClr val="FF0000"/>
              </a:buClr>
              <a:buFont typeface="Wingdings" panose="05000000000000000000" pitchFamily="2" charset="2"/>
              <a:buChar char="p"/>
            </a:pPr>
            <a:r>
              <a:rPr lang="zh-CN" altLang="en-US" sz="3100" dirty="0">
                <a:latin typeface="楷体" panose="02010609060101010101" pitchFamily="49" charset="-122"/>
                <a:ea typeface="楷体" panose="02010609060101010101" pitchFamily="49" charset="-122"/>
              </a:rPr>
              <a:t>科目汇总表核算组织程序是指根据各种记账凭证先定期</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或月末一次</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按会计科目汇总编制科目汇总表</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然后根据科目汇总表登记总分类账</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并定期编制会计报表的一种账务处理程序。</a:t>
            </a:r>
            <a:endParaRPr lang="zh-CN" altLang="en-US" sz="31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科目汇总表核算组织程序</a:t>
            </a:r>
            <a:endParaRPr lang="zh-CN" altLang="en-US" sz="3200" dirty="0">
              <a:solidFill>
                <a:srgbClr val="FF0000"/>
              </a:solidFill>
            </a:endParaRPr>
          </a:p>
        </p:txBody>
      </p:sp>
      <p:sp>
        <p:nvSpPr>
          <p:cNvPr id="137220" name="Rectangle 3"/>
          <p:cNvSpPr/>
          <p:nvPr>
            <p:ph idx="1"/>
          </p:nvPr>
        </p:nvSpPr>
        <p:spPr>
          <a:xfrm>
            <a:off x="809625" y="1113790"/>
            <a:ext cx="10619740" cy="505206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二、科目汇总表核算组织程序下记账凭证与会计账簿系统</a:t>
            </a:r>
            <a:endParaRPr lang="zh-CN" altLang="en-US" sz="3200" dirty="0">
              <a:solidFill>
                <a:srgbClr val="FF0000"/>
              </a:solidFill>
            </a:endParaRPr>
          </a:p>
          <a:p>
            <a:pPr algn="just" eaLnBrk="1" hangingPunct="1">
              <a:lnSpc>
                <a:spcPct val="150000"/>
              </a:lnSpc>
              <a:spcBef>
                <a:spcPct val="0"/>
              </a:spcBef>
              <a:buClr>
                <a:srgbClr val="FF0000"/>
              </a:buClr>
              <a:buFont typeface="Wingdings" panose="05000000000000000000" pitchFamily="2" charset="2"/>
              <a:buChar char="p"/>
            </a:pPr>
            <a:r>
              <a:rPr lang="zh-CN" altLang="en-US" sz="2800" dirty="0">
                <a:latin typeface="楷体" panose="02010609060101010101" pitchFamily="49" charset="-122"/>
                <a:ea typeface="楷体" panose="02010609060101010101" pitchFamily="49" charset="-122"/>
              </a:rPr>
              <a:t>在科目汇总表核算组织程序下所设置的凭证和账簿与记账凭证核算组织程序基本相同</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不同的是除设置记账凭证外</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还应根据记账凭证定期编制科目汇总表。为便于编制科目汇总表</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一般要求编制单式记账凭证</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以便于借、贷各账户分开汇总</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若采用</a:t>
            </a:r>
            <a:r>
              <a:rPr lang="en-US" altLang="zh-CN" sz="2800" dirty="0">
                <a:latin typeface="楷体" panose="02010609060101010101" pitchFamily="49" charset="-122"/>
                <a:ea typeface="楷体" panose="02010609060101010101" pitchFamily="49" charset="-122"/>
              </a:rPr>
              <a:t>T</a:t>
            </a:r>
            <a:r>
              <a:rPr lang="zh-CN" altLang="en-US" sz="2800" dirty="0">
                <a:latin typeface="楷体" panose="02010609060101010101" pitchFamily="49" charset="-122"/>
                <a:ea typeface="楷体" panose="02010609060101010101" pitchFamily="49" charset="-122"/>
              </a:rPr>
              <a:t>型账户形式作为编制科目汇总表工作底稿的</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则记账凭证可以编制复式记账凭证。</a:t>
            </a:r>
            <a:endParaRPr lang="zh-CN" altLang="en-US" sz="2800" dirty="0">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endParaRPr lang="zh-CN" altLang="en-US" sz="28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科目汇总表核算组织程序</a:t>
            </a:r>
            <a:endParaRPr lang="zh-CN" altLang="en-US" sz="3200" dirty="0">
              <a:solidFill>
                <a:srgbClr val="FF0000"/>
              </a:solidFill>
            </a:endParaRPr>
          </a:p>
        </p:txBody>
      </p:sp>
      <p:sp>
        <p:nvSpPr>
          <p:cNvPr id="137220" name="Rectangle 3"/>
          <p:cNvSpPr/>
          <p:nvPr>
            <p:ph idx="1"/>
          </p:nvPr>
        </p:nvSpPr>
        <p:spPr>
          <a:xfrm>
            <a:off x="809625" y="1113790"/>
            <a:ext cx="10619740" cy="505206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三、科目汇总表的编制方法</a:t>
            </a:r>
            <a:endParaRPr lang="zh-CN" altLang="en-US" sz="3200" dirty="0">
              <a:solidFill>
                <a:srgbClr val="FF0000"/>
              </a:solidFill>
            </a:endParaRPr>
          </a:p>
          <a:p>
            <a:pPr algn="just" eaLnBrk="1" hangingPunct="1">
              <a:lnSpc>
                <a:spcPct val="150000"/>
              </a:lnSpc>
              <a:spcBef>
                <a:spcPct val="0"/>
              </a:spcBef>
              <a:buClr>
                <a:srgbClr val="FF0000"/>
              </a:buClr>
              <a:buFont typeface="Wingdings" panose="05000000000000000000" pitchFamily="2" charset="2"/>
              <a:buChar char="p"/>
            </a:pPr>
            <a:r>
              <a:rPr lang="zh-CN" altLang="en-US" sz="3100" dirty="0">
                <a:latin typeface="楷体" panose="02010609060101010101" pitchFamily="49" charset="-122"/>
                <a:ea typeface="楷体" panose="02010609060101010101" pitchFamily="49" charset="-122"/>
              </a:rPr>
              <a:t>科目汇总表的编制方法是</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根据一定时期内的全部记账凭证按照相同会计科目归类</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定期</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如</a:t>
            </a:r>
            <a:r>
              <a:rPr lang="en-US" altLang="zh-CN" sz="3100" dirty="0">
                <a:latin typeface="楷体" panose="02010609060101010101" pitchFamily="49" charset="-122"/>
                <a:ea typeface="楷体" panose="02010609060101010101" pitchFamily="49" charset="-122"/>
              </a:rPr>
              <a:t>5</a:t>
            </a:r>
            <a:r>
              <a:rPr lang="zh-CN" altLang="en-US" sz="3100" dirty="0">
                <a:latin typeface="楷体" panose="02010609060101010101" pitchFamily="49" charset="-122"/>
                <a:ea typeface="楷体" panose="02010609060101010101" pitchFamily="49" charset="-122"/>
              </a:rPr>
              <a:t>天或</a:t>
            </a:r>
            <a:r>
              <a:rPr lang="en-US" altLang="zh-CN" sz="3100" dirty="0">
                <a:latin typeface="楷体" panose="02010609060101010101" pitchFamily="49" charset="-122"/>
                <a:ea typeface="楷体" panose="02010609060101010101" pitchFamily="49" charset="-122"/>
              </a:rPr>
              <a:t>10</a:t>
            </a:r>
            <a:r>
              <a:rPr lang="zh-CN" altLang="en-US" sz="3100" dirty="0">
                <a:latin typeface="楷体" panose="02010609060101010101" pitchFamily="49" charset="-122"/>
                <a:ea typeface="楷体" panose="02010609060101010101" pitchFamily="49" charset="-122"/>
              </a:rPr>
              <a:t>天等</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汇总每一账户的借方本期发生额和贷方本期发生额</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并将其填列在科目汇总表的相应栏内</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用以反映全部账户的借方本期发生额和贷方本期发生额。</a:t>
            </a:r>
            <a:endParaRPr lang="zh-CN" altLang="en-US" sz="31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第三节  科目汇总表核算组织程序</a:t>
            </a:r>
            <a:endParaRPr lang="zh-CN" altLang="en-US" sz="3200" dirty="0">
              <a:solidFill>
                <a:srgbClr val="FF0000"/>
              </a:solidFill>
            </a:endParaRPr>
          </a:p>
        </p:txBody>
      </p:sp>
      <p:sp>
        <p:nvSpPr>
          <p:cNvPr id="137220" name="Rectangle 3"/>
          <p:cNvSpPr/>
          <p:nvPr>
            <p:ph idx="1"/>
          </p:nvPr>
        </p:nvSpPr>
        <p:spPr>
          <a:xfrm>
            <a:off x="809625" y="1113790"/>
            <a:ext cx="10619740" cy="505206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四、科目汇总表核算组织程序的基本步骤</a:t>
            </a:r>
            <a:endParaRPr lang="zh-CN" altLang="en-US" sz="3200" dirty="0">
              <a:solidFill>
                <a:srgbClr val="FF0000"/>
              </a:solidFill>
            </a:endParaRPr>
          </a:p>
          <a:p>
            <a:pPr algn="just" eaLnBrk="1" hangingPunct="1">
              <a:lnSpc>
                <a:spcPct val="150000"/>
              </a:lnSpc>
              <a:spcBef>
                <a:spcPct val="0"/>
              </a:spcBef>
              <a:buClr>
                <a:srgbClr val="FF0000"/>
              </a:buClr>
              <a:buFont typeface="Wingdings" panose="05000000000000000000" pitchFamily="2" charset="2"/>
              <a:buChar char="p"/>
            </a:pPr>
            <a:endParaRPr lang="zh-CN" altLang="en-US" sz="3100" dirty="0">
              <a:latin typeface="楷体" panose="02010609060101010101" pitchFamily="49" charset="-122"/>
              <a:ea typeface="楷体" panose="02010609060101010101" pitchFamily="49" charset="-122"/>
            </a:endParaRPr>
          </a:p>
        </p:txBody>
      </p:sp>
      <p:pic>
        <p:nvPicPr>
          <p:cNvPr id="136" name="1002.jpg" descr="id:2147529818;FounderCES"/>
          <p:cNvPicPr>
            <a:picLocks noChangeAspect="1"/>
          </p:cNvPicPr>
          <p:nvPr/>
        </p:nvPicPr>
        <p:blipFill>
          <a:blip r:embed="rId1"/>
          <a:stretch>
            <a:fillRect/>
          </a:stretch>
        </p:blipFill>
        <p:spPr>
          <a:xfrm>
            <a:off x="335915" y="1917065"/>
            <a:ext cx="10452735" cy="417449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科目汇总表核算组织程序的基本步骤</a:t>
            </a:r>
            <a:endParaRPr lang="zh-CN" altLang="en-US" sz="3200" dirty="0">
              <a:solidFill>
                <a:srgbClr val="FF0000"/>
              </a:solidFill>
            </a:endParaRPr>
          </a:p>
        </p:txBody>
      </p:sp>
      <p:sp>
        <p:nvSpPr>
          <p:cNvPr id="137220" name="Rectangle 3"/>
          <p:cNvSpPr/>
          <p:nvPr>
            <p:ph idx="1"/>
          </p:nvPr>
        </p:nvSpPr>
        <p:spPr>
          <a:xfrm>
            <a:off x="767715" y="1268730"/>
            <a:ext cx="10619740" cy="5052060"/>
          </a:xfrm>
        </p:spPr>
        <p:txBody>
          <a:bodyPr vert="horz" wrap="square" lIns="91440" tIns="45720" rIns="91440" bIns="45720" anchor="t" anchorCtr="0"/>
          <a:p>
            <a:pPr algn="l" eaLnBrk="1" hangingPunct="1">
              <a:lnSpc>
                <a:spcPct val="150000"/>
              </a:lnSpc>
              <a:buFont typeface="Wingdings" panose="05000000000000000000" pitchFamily="2" charset="2"/>
              <a:buChar char="p"/>
            </a:pPr>
            <a:r>
              <a:rPr lang="en-US" altLang="zh-CN" sz="2000" dirty="0">
                <a:latin typeface="楷体" panose="02010609060101010101" pitchFamily="49" charset="-122"/>
                <a:ea typeface="楷体" panose="02010609060101010101" pitchFamily="49" charset="-122"/>
              </a:rPr>
              <a:t>(1)</a:t>
            </a:r>
            <a:r>
              <a:rPr lang="zh-CN" altLang="en-US" sz="2000" dirty="0">
                <a:latin typeface="楷体" panose="02010609060101010101" pitchFamily="49" charset="-122"/>
                <a:ea typeface="楷体" panose="02010609060101010101" pitchFamily="49" charset="-122"/>
              </a:rPr>
              <a:t>根据原始凭证或原始凭证汇总表填制通用记账凭证或分别填制收款凭证、付款凭证和转账凭证</a:t>
            </a:r>
            <a:r>
              <a:rPr lang="en-US" altLang="zh-CN" sz="2000" dirty="0">
                <a:latin typeface="楷体" panose="02010609060101010101" pitchFamily="49" charset="-122"/>
                <a:ea typeface="楷体" panose="02010609060101010101" pitchFamily="49" charset="-122"/>
              </a:rPr>
              <a:t>;</a:t>
            </a:r>
            <a:endParaRPr lang="en-US" altLang="zh-CN" sz="2000" dirty="0">
              <a:latin typeface="楷体" panose="02010609060101010101" pitchFamily="49" charset="-122"/>
              <a:ea typeface="楷体" panose="02010609060101010101" pitchFamily="49" charset="-122"/>
            </a:endParaRPr>
          </a:p>
          <a:p>
            <a:pPr algn="l" eaLnBrk="1" hangingPunct="1">
              <a:lnSpc>
                <a:spcPct val="150000"/>
              </a:lnSpc>
              <a:buFont typeface="Wingdings" panose="05000000000000000000" pitchFamily="2" charset="2"/>
              <a:buChar char="p"/>
            </a:pPr>
            <a:r>
              <a:rPr lang="en-US" altLang="zh-CN" sz="2000" dirty="0">
                <a:latin typeface="楷体" panose="02010609060101010101" pitchFamily="49" charset="-122"/>
                <a:ea typeface="楷体" panose="02010609060101010101" pitchFamily="49" charset="-122"/>
              </a:rPr>
              <a:t>(2)</a:t>
            </a:r>
            <a:r>
              <a:rPr lang="zh-CN" altLang="en-US" sz="2000" dirty="0">
                <a:latin typeface="楷体" panose="02010609060101010101" pitchFamily="49" charset="-122"/>
                <a:ea typeface="楷体" panose="02010609060101010101" pitchFamily="49" charset="-122"/>
              </a:rPr>
              <a:t>根据收款凭证和付款凭证或通用记账凭证逐笔登记库存现金日记账和银行存款日记账</a:t>
            </a:r>
            <a:r>
              <a:rPr lang="en-US" altLang="zh-CN" sz="2000" dirty="0">
                <a:latin typeface="楷体" panose="02010609060101010101" pitchFamily="49" charset="-122"/>
                <a:ea typeface="楷体" panose="02010609060101010101" pitchFamily="49" charset="-122"/>
              </a:rPr>
              <a:t>;</a:t>
            </a:r>
            <a:endParaRPr lang="en-US" altLang="zh-CN" sz="2000" dirty="0">
              <a:latin typeface="楷体" panose="02010609060101010101" pitchFamily="49" charset="-122"/>
              <a:ea typeface="楷体" panose="02010609060101010101" pitchFamily="49" charset="-122"/>
            </a:endParaRPr>
          </a:p>
          <a:p>
            <a:pPr algn="l" eaLnBrk="1" hangingPunct="1">
              <a:lnSpc>
                <a:spcPct val="150000"/>
              </a:lnSpc>
              <a:buFont typeface="Wingdings" panose="05000000000000000000" pitchFamily="2" charset="2"/>
              <a:buChar char="p"/>
            </a:pPr>
            <a:r>
              <a:rPr lang="en-US" altLang="zh-CN" sz="2000" dirty="0">
                <a:latin typeface="楷体" panose="02010609060101010101" pitchFamily="49" charset="-122"/>
                <a:ea typeface="楷体" panose="02010609060101010101" pitchFamily="49" charset="-122"/>
              </a:rPr>
              <a:t>(3)</a:t>
            </a:r>
            <a:r>
              <a:rPr lang="zh-CN" altLang="en-US" sz="2000" dirty="0">
                <a:latin typeface="楷体" panose="02010609060101010101" pitchFamily="49" charset="-122"/>
                <a:ea typeface="楷体" panose="02010609060101010101" pitchFamily="49" charset="-122"/>
              </a:rPr>
              <a:t>根据记账凭证和原始凭证逐笔登记各种明细分类账</a:t>
            </a:r>
            <a:r>
              <a:rPr lang="en-US" altLang="zh-CN" sz="2000" dirty="0">
                <a:latin typeface="楷体" panose="02010609060101010101" pitchFamily="49" charset="-122"/>
                <a:ea typeface="楷体" panose="02010609060101010101" pitchFamily="49" charset="-122"/>
              </a:rPr>
              <a:t>;</a:t>
            </a:r>
            <a:endParaRPr lang="en-US" altLang="zh-CN" sz="2000" dirty="0">
              <a:latin typeface="楷体" panose="02010609060101010101" pitchFamily="49" charset="-122"/>
              <a:ea typeface="楷体" panose="02010609060101010101" pitchFamily="49" charset="-122"/>
            </a:endParaRPr>
          </a:p>
          <a:p>
            <a:pPr algn="l" eaLnBrk="1" hangingPunct="1">
              <a:lnSpc>
                <a:spcPct val="150000"/>
              </a:lnSpc>
              <a:buFont typeface="Wingdings" panose="05000000000000000000" pitchFamily="2" charset="2"/>
              <a:buChar char="p"/>
            </a:pPr>
            <a:r>
              <a:rPr lang="en-US" altLang="zh-CN" sz="2000" dirty="0">
                <a:latin typeface="楷体" panose="02010609060101010101" pitchFamily="49" charset="-122"/>
                <a:ea typeface="楷体" panose="02010609060101010101" pitchFamily="49" charset="-122"/>
              </a:rPr>
              <a:t>(4)</a:t>
            </a:r>
            <a:r>
              <a:rPr lang="zh-CN" altLang="en-US" sz="2000" dirty="0">
                <a:latin typeface="楷体" panose="02010609060101010101" pitchFamily="49" charset="-122"/>
                <a:ea typeface="楷体" panose="02010609060101010101" pitchFamily="49" charset="-122"/>
              </a:rPr>
              <a:t>根据记账凭证定期汇总编制科目汇总表</a:t>
            </a:r>
            <a:r>
              <a:rPr lang="en-US" altLang="zh-CN" sz="2000" dirty="0">
                <a:latin typeface="楷体" panose="02010609060101010101" pitchFamily="49" charset="-122"/>
                <a:ea typeface="楷体" panose="02010609060101010101" pitchFamily="49" charset="-122"/>
              </a:rPr>
              <a:t>;</a:t>
            </a:r>
            <a:endParaRPr lang="en-US" altLang="zh-CN" sz="2000" dirty="0">
              <a:latin typeface="楷体" panose="02010609060101010101" pitchFamily="49" charset="-122"/>
              <a:ea typeface="楷体" panose="02010609060101010101" pitchFamily="49" charset="-122"/>
            </a:endParaRPr>
          </a:p>
          <a:p>
            <a:pPr algn="l" eaLnBrk="1" hangingPunct="1">
              <a:lnSpc>
                <a:spcPct val="150000"/>
              </a:lnSpc>
              <a:buFont typeface="Wingdings" panose="05000000000000000000" pitchFamily="2" charset="2"/>
              <a:buChar char="p"/>
            </a:pPr>
            <a:r>
              <a:rPr lang="en-US" altLang="zh-CN" sz="2000" dirty="0">
                <a:latin typeface="楷体" panose="02010609060101010101" pitchFamily="49" charset="-122"/>
                <a:ea typeface="楷体" panose="02010609060101010101" pitchFamily="49" charset="-122"/>
              </a:rPr>
              <a:t>(5)</a:t>
            </a:r>
            <a:r>
              <a:rPr lang="zh-CN" altLang="en-US" sz="2000" dirty="0">
                <a:latin typeface="楷体" panose="02010609060101010101" pitchFamily="49" charset="-122"/>
                <a:ea typeface="楷体" panose="02010609060101010101" pitchFamily="49" charset="-122"/>
              </a:rPr>
              <a:t>根据科目汇总表登记总分类账</a:t>
            </a:r>
            <a:r>
              <a:rPr lang="en-US" altLang="zh-CN" sz="2000" dirty="0">
                <a:latin typeface="楷体" panose="02010609060101010101" pitchFamily="49" charset="-122"/>
                <a:ea typeface="楷体" panose="02010609060101010101" pitchFamily="49" charset="-122"/>
              </a:rPr>
              <a:t>;</a:t>
            </a:r>
            <a:endParaRPr lang="en-US" altLang="zh-CN" sz="2000" dirty="0">
              <a:latin typeface="楷体" panose="02010609060101010101" pitchFamily="49" charset="-122"/>
              <a:ea typeface="楷体" panose="02010609060101010101" pitchFamily="49" charset="-122"/>
            </a:endParaRPr>
          </a:p>
          <a:p>
            <a:pPr algn="l" eaLnBrk="1" hangingPunct="1">
              <a:lnSpc>
                <a:spcPct val="150000"/>
              </a:lnSpc>
              <a:buFont typeface="Wingdings" panose="05000000000000000000" pitchFamily="2" charset="2"/>
              <a:buChar char="p"/>
            </a:pPr>
            <a:r>
              <a:rPr lang="en-US" altLang="zh-CN" sz="2000" dirty="0">
                <a:latin typeface="楷体" panose="02010609060101010101" pitchFamily="49" charset="-122"/>
                <a:ea typeface="楷体" panose="02010609060101010101" pitchFamily="49" charset="-122"/>
              </a:rPr>
              <a:t>(6)</a:t>
            </a:r>
            <a:r>
              <a:rPr lang="zh-CN" altLang="en-US" sz="2000" dirty="0">
                <a:latin typeface="楷体" panose="02010609060101010101" pitchFamily="49" charset="-122"/>
                <a:ea typeface="楷体" panose="02010609060101010101" pitchFamily="49" charset="-122"/>
              </a:rPr>
              <a:t>按照对账的具体要求定期进行总分类账与库存现金、银行存款日记账、明细账之间的核对</a:t>
            </a:r>
            <a:r>
              <a:rPr lang="en-US" altLang="zh-CN" sz="2000" dirty="0">
                <a:latin typeface="楷体" panose="02010609060101010101" pitchFamily="49" charset="-122"/>
                <a:ea typeface="楷体" panose="02010609060101010101" pitchFamily="49" charset="-122"/>
              </a:rPr>
              <a:t>;</a:t>
            </a:r>
            <a:endParaRPr lang="en-US" altLang="zh-CN" sz="2000" dirty="0">
              <a:latin typeface="楷体" panose="02010609060101010101" pitchFamily="49" charset="-122"/>
              <a:ea typeface="楷体" panose="02010609060101010101" pitchFamily="49" charset="-122"/>
            </a:endParaRPr>
          </a:p>
          <a:p>
            <a:pPr algn="l" eaLnBrk="1" hangingPunct="1">
              <a:lnSpc>
                <a:spcPct val="150000"/>
              </a:lnSpc>
              <a:buFont typeface="Wingdings" panose="05000000000000000000" pitchFamily="2" charset="2"/>
              <a:buChar char="p"/>
            </a:pPr>
            <a:r>
              <a:rPr lang="en-US" altLang="zh-CN" sz="2000" dirty="0">
                <a:latin typeface="楷体" panose="02010609060101010101" pitchFamily="49" charset="-122"/>
                <a:ea typeface="楷体" panose="02010609060101010101" pitchFamily="49" charset="-122"/>
              </a:rPr>
              <a:t>(7)</a:t>
            </a:r>
            <a:r>
              <a:rPr lang="zh-CN" altLang="en-US" sz="2000" dirty="0">
                <a:latin typeface="楷体" panose="02010609060101010101" pitchFamily="49" charset="-122"/>
                <a:ea typeface="楷体" panose="02010609060101010101" pitchFamily="49" charset="-122"/>
              </a:rPr>
              <a:t>月末</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根据总账和明细账的记录编制会计报表。</a:t>
            </a:r>
            <a:endParaRPr lang="zh-CN" altLang="en-US" sz="2000" dirty="0">
              <a:latin typeface="楷体" panose="02010609060101010101" pitchFamily="49" charset="-122"/>
              <a:ea typeface="楷体" panose="02010609060101010101" pitchFamily="49" charset="-122"/>
            </a:endParaRPr>
          </a:p>
          <a:p>
            <a:pPr algn="just" eaLnBrk="1" hangingPunct="1">
              <a:lnSpc>
                <a:spcPct val="150000"/>
              </a:lnSpc>
              <a:spcBef>
                <a:spcPct val="0"/>
              </a:spcBef>
              <a:buNone/>
            </a:pPr>
            <a:endParaRPr lang="zh-CN" altLang="en-US" sz="20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科目汇总表核算组织程序的优缺点及适用范围</a:t>
            </a:r>
            <a:endParaRPr lang="zh-CN" altLang="en-US" sz="3200" dirty="0">
              <a:solidFill>
                <a:srgbClr val="FF0000"/>
              </a:solidFill>
            </a:endParaRPr>
          </a:p>
        </p:txBody>
      </p:sp>
      <p:sp>
        <p:nvSpPr>
          <p:cNvPr id="5" name="平行四边形 4"/>
          <p:cNvSpPr/>
          <p:nvPr>
            <p:custDataLst>
              <p:tags r:id="rId1"/>
            </p:custDataLst>
          </p:nvPr>
        </p:nvSpPr>
        <p:spPr>
          <a:xfrm>
            <a:off x="912116" y="1628835"/>
            <a:ext cx="1250174" cy="1494196"/>
          </a:xfrm>
          <a:prstGeom prst="parallelogram">
            <a:avLst/>
          </a:prstGeom>
          <a:solidFill>
            <a:srgbClr val="FFC000"/>
          </a:solidFill>
          <a:ln w="25400" cap="flat" cmpd="sng" algn="ctr">
            <a:solidFill>
              <a:srgbClr val="FFC000"/>
            </a:solidFill>
            <a:prstDash val="solid"/>
            <a:miter lim="800000"/>
          </a:ln>
          <a:effectLst/>
        </p:spPr>
        <p:txBody>
          <a:bodyPr rtlCol="0" anchor="ctr"/>
          <a:p>
            <a:pPr algn="ctr"/>
            <a:r>
              <a:rPr lang="zh-CN" altLang="en-US" sz="2400" b="1" dirty="0">
                <a:solidFill>
                  <a:sysClr val="window" lastClr="FFFFFF"/>
                </a:solidFill>
                <a:latin typeface="楷体" panose="02010609060101010101" pitchFamily="49" charset="-122"/>
                <a:ea typeface="楷体" panose="02010609060101010101" pitchFamily="49" charset="-122"/>
              </a:rPr>
              <a:t>优点</a:t>
            </a:r>
            <a:endParaRPr lang="zh-CN" altLang="en-US" sz="2400" b="1" dirty="0">
              <a:solidFill>
                <a:sysClr val="window" lastClr="FFFFFF"/>
              </a:solidFill>
              <a:latin typeface="楷体" panose="02010609060101010101" pitchFamily="49" charset="-122"/>
              <a:ea typeface="楷体" panose="02010609060101010101" pitchFamily="49" charset="-122"/>
            </a:endParaRPr>
          </a:p>
        </p:txBody>
      </p:sp>
      <p:sp>
        <p:nvSpPr>
          <p:cNvPr id="6" name="平行四边形 5"/>
          <p:cNvSpPr/>
          <p:nvPr>
            <p:custDataLst>
              <p:tags r:id="rId2"/>
            </p:custDataLst>
          </p:nvPr>
        </p:nvSpPr>
        <p:spPr>
          <a:xfrm>
            <a:off x="912116" y="3350517"/>
            <a:ext cx="1250174" cy="1231227"/>
          </a:xfrm>
          <a:prstGeom prst="parallelogram">
            <a:avLst/>
          </a:prstGeom>
          <a:solidFill>
            <a:srgbClr val="4472C4"/>
          </a:solidFill>
          <a:ln w="25400" cap="flat" cmpd="sng" algn="ctr">
            <a:solidFill>
              <a:srgbClr val="4472C4"/>
            </a:solidFill>
            <a:prstDash val="solid"/>
            <a:miter lim="800000"/>
          </a:ln>
          <a:effectLst/>
        </p:spPr>
        <p:txBody>
          <a:bodyPr rtlCol="0" anchor="ctr"/>
          <a:p>
            <a:pPr algn="ctr"/>
            <a:r>
              <a:rPr lang="zh-CN" altLang="en-US" sz="2400" b="1" dirty="0">
                <a:solidFill>
                  <a:sysClr val="window" lastClr="FFFFFF"/>
                </a:solidFill>
                <a:latin typeface="楷体" panose="02010609060101010101" pitchFamily="49" charset="-122"/>
                <a:ea typeface="楷体" panose="02010609060101010101" pitchFamily="49" charset="-122"/>
              </a:rPr>
              <a:t>缺点</a:t>
            </a:r>
            <a:endParaRPr lang="zh-CN" altLang="en-US" sz="2400" b="1" dirty="0">
              <a:solidFill>
                <a:sysClr val="window" lastClr="FFFFFF"/>
              </a:solidFill>
              <a:latin typeface="楷体" panose="02010609060101010101" pitchFamily="49" charset="-122"/>
              <a:ea typeface="楷体" panose="02010609060101010101" pitchFamily="49" charset="-122"/>
            </a:endParaRPr>
          </a:p>
        </p:txBody>
      </p:sp>
      <p:sp>
        <p:nvSpPr>
          <p:cNvPr id="7" name="矩形 6"/>
          <p:cNvSpPr/>
          <p:nvPr>
            <p:custDataLst>
              <p:tags r:id="rId3"/>
            </p:custDataLst>
          </p:nvPr>
        </p:nvSpPr>
        <p:spPr>
          <a:xfrm>
            <a:off x="2249041" y="1580841"/>
            <a:ext cx="8645654" cy="1543518"/>
          </a:xfrm>
          <a:prstGeom prst="rect">
            <a:avLst/>
          </a:prstGeom>
          <a:solidFill>
            <a:sysClr val="window" lastClr="FFFFFF"/>
          </a:solidFill>
          <a:ln w="25400" cap="flat" cmpd="sng" algn="ctr">
            <a:solidFill>
              <a:srgbClr val="FFC000"/>
            </a:solidFill>
            <a:prstDash val="solid"/>
            <a:miter lim="800000"/>
          </a:ln>
          <a:effectLst/>
        </p:spPr>
        <p:txBody>
          <a:bodyPr rtlCol="0" anchor="ctr"/>
          <a:p>
            <a:r>
              <a:rPr lang="zh-CN" altLang="en-US"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根据科目汇总表登记总分类账</a:t>
            </a:r>
            <a:r>
              <a:rPr lang="en-US" altLang="zh-CN"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可以大大减轻登记总账的工作量</a:t>
            </a:r>
            <a:r>
              <a:rPr lang="en-US" altLang="zh-CN"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而且科目汇总表可以起到试算平衡的作用。</a:t>
            </a:r>
            <a:endParaRPr lang="zh-CN" altLang="en-US"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endParaRPr>
          </a:p>
        </p:txBody>
      </p:sp>
      <p:sp>
        <p:nvSpPr>
          <p:cNvPr id="8" name="矩形 7"/>
          <p:cNvSpPr/>
          <p:nvPr>
            <p:custDataLst>
              <p:tags r:id="rId4"/>
            </p:custDataLst>
          </p:nvPr>
        </p:nvSpPr>
        <p:spPr>
          <a:xfrm>
            <a:off x="2257245" y="3350516"/>
            <a:ext cx="8637450" cy="1232913"/>
          </a:xfrm>
          <a:prstGeom prst="rect">
            <a:avLst/>
          </a:prstGeom>
          <a:solidFill>
            <a:sysClr val="window" lastClr="FFFFFF"/>
          </a:solidFill>
          <a:ln w="25400" cap="flat" cmpd="sng" algn="ctr">
            <a:solidFill>
              <a:srgbClr val="22A7F0">
                <a:shade val="50000"/>
              </a:srgbClr>
            </a:solidFill>
            <a:prstDash val="solid"/>
            <a:miter lim="800000"/>
          </a:ln>
          <a:effectLst/>
        </p:spPr>
        <p:txBody>
          <a:bodyPr rtlCol="0" anchor="ctr"/>
          <a:p>
            <a:pPr algn="just"/>
            <a:r>
              <a:rPr lang="zh-CN" altLang="en-US"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由于科目汇总表只能作为登记总分类账和试算平衡的依据</a:t>
            </a:r>
            <a:r>
              <a:rPr lang="en-US" altLang="zh-CN"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不能明确反映账户的对应关系</a:t>
            </a:r>
            <a:r>
              <a:rPr lang="en-US" altLang="zh-CN"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不便于分析检查经济业务的来龙去脉</a:t>
            </a:r>
            <a:r>
              <a:rPr lang="en-US" altLang="zh-CN"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不便于查对账目。</a:t>
            </a:r>
            <a:endParaRPr lang="zh-CN" altLang="en-US"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endParaRPr>
          </a:p>
        </p:txBody>
      </p:sp>
      <p:sp>
        <p:nvSpPr>
          <p:cNvPr id="9" name="矩形 8"/>
          <p:cNvSpPr/>
          <p:nvPr>
            <p:custDataLst>
              <p:tags r:id="rId5"/>
            </p:custDataLst>
          </p:nvPr>
        </p:nvSpPr>
        <p:spPr>
          <a:xfrm>
            <a:off x="2257425" y="4838700"/>
            <a:ext cx="8637270" cy="1132205"/>
          </a:xfrm>
          <a:prstGeom prst="rect">
            <a:avLst/>
          </a:prstGeom>
          <a:solidFill>
            <a:sysClr val="window" lastClr="FFFFFF"/>
          </a:solidFill>
          <a:ln w="25400" cap="flat" cmpd="sng" algn="ctr">
            <a:solidFill>
              <a:srgbClr val="70AD47"/>
            </a:solidFill>
            <a:prstDash val="solid"/>
            <a:miter lim="800000"/>
          </a:ln>
          <a:effectLst/>
        </p:spPr>
        <p:txBody>
          <a:bodyPr rtlCol="0" anchor="ctr"/>
          <a:p>
            <a:pPr algn="just"/>
            <a:r>
              <a:rPr lang="zh-CN" altLang="en-US" sz="2800" b="1" dirty="0">
                <a:solidFill>
                  <a:sysClr val="windowText" lastClr="000000"/>
                </a:solidFill>
                <a:latin typeface="楷体" panose="02010609060101010101" pitchFamily="49" charset="-122"/>
                <a:ea typeface="楷体" panose="02010609060101010101" pitchFamily="49" charset="-122"/>
              </a:rPr>
              <a:t>适用于规模较大、业务量较多、记账凭证数量较多的大中型企业。</a:t>
            </a:r>
            <a:endParaRPr lang="zh-CN" altLang="en-US" sz="2800" b="1" dirty="0">
              <a:solidFill>
                <a:sysClr val="windowText" lastClr="000000"/>
              </a:solidFill>
              <a:latin typeface="楷体" panose="02010609060101010101" pitchFamily="49" charset="-122"/>
              <a:ea typeface="楷体" panose="02010609060101010101" pitchFamily="49" charset="-122"/>
            </a:endParaRPr>
          </a:p>
        </p:txBody>
      </p:sp>
      <p:sp>
        <p:nvSpPr>
          <p:cNvPr id="10" name="平行四边形 9"/>
          <p:cNvSpPr/>
          <p:nvPr>
            <p:custDataLst>
              <p:tags r:id="rId6"/>
            </p:custDataLst>
          </p:nvPr>
        </p:nvSpPr>
        <p:spPr>
          <a:xfrm>
            <a:off x="911860" y="4838700"/>
            <a:ext cx="1250315" cy="1143000"/>
          </a:xfrm>
          <a:prstGeom prst="parallelogram">
            <a:avLst/>
          </a:prstGeom>
          <a:solidFill>
            <a:srgbClr val="70AD47"/>
          </a:solidFill>
          <a:ln w="25400" cap="flat" cmpd="sng" algn="ctr">
            <a:noFill/>
            <a:prstDash val="solid"/>
            <a:miter lim="800000"/>
          </a:ln>
          <a:effectLst/>
        </p:spPr>
        <p:txBody>
          <a:bodyPr rtlCol="0" anchor="ctr"/>
          <a:p>
            <a:pPr algn="ctr"/>
            <a:r>
              <a:rPr lang="zh-CN" altLang="en-US" sz="2400" b="1" dirty="0">
                <a:solidFill>
                  <a:sysClr val="window" lastClr="FFFFFF"/>
                </a:solidFill>
                <a:latin typeface="楷体" panose="02010609060101010101" pitchFamily="49" charset="-122"/>
                <a:ea typeface="楷体" panose="02010609060101010101" pitchFamily="49" charset="-122"/>
              </a:rPr>
              <a:t>适用范围</a:t>
            </a:r>
            <a:endParaRPr lang="zh-CN" altLang="en-US" sz="2400" b="1" dirty="0">
              <a:solidFill>
                <a:sysClr val="window" lastClr="FFFFFF"/>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7" grpId="0" bldLvl="0" animBg="1"/>
      <p:bldP spid="8" grpId="0" bldLvl="0" animBg="1"/>
      <p:bldP spid="9" grpId="0" bldLvl="0" animBg="1"/>
      <p:bldP spid="10"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第四节  汇总记账凭证核算组织程序</a:t>
            </a:r>
            <a:endParaRPr lang="zh-CN" altLang="en-US" sz="3200" dirty="0">
              <a:solidFill>
                <a:srgbClr val="FF0000"/>
              </a:solidFill>
            </a:endParaRPr>
          </a:p>
        </p:txBody>
      </p:sp>
      <p:sp>
        <p:nvSpPr>
          <p:cNvPr id="137220" name="Rectangle 3"/>
          <p:cNvSpPr/>
          <p:nvPr>
            <p:ph idx="1"/>
          </p:nvPr>
        </p:nvSpPr>
        <p:spPr>
          <a:xfrm>
            <a:off x="809625" y="1113790"/>
            <a:ext cx="10619740" cy="505206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一、汇总记账凭证核算组织程序的定义</a:t>
            </a:r>
            <a:endParaRPr lang="zh-CN" altLang="en-US" sz="3200" dirty="0">
              <a:solidFill>
                <a:srgbClr val="FF0000"/>
              </a:solidFill>
            </a:endParaRPr>
          </a:p>
          <a:p>
            <a:pPr eaLnBrk="1" hangingPunct="1">
              <a:lnSpc>
                <a:spcPct val="150000"/>
              </a:lnSpc>
              <a:spcBef>
                <a:spcPct val="0"/>
              </a:spcBef>
              <a:buClr>
                <a:srgbClr val="FF0000"/>
              </a:buClr>
              <a:buFont typeface="Wingdings" panose="05000000000000000000" pitchFamily="2" charset="2"/>
              <a:buChar char="p"/>
            </a:pPr>
            <a:r>
              <a:rPr lang="zh-CN" altLang="en-US" sz="3100" dirty="0">
                <a:latin typeface="楷体" panose="02010609060101010101" pitchFamily="49" charset="-122"/>
                <a:ea typeface="楷体" panose="02010609060101010101" pitchFamily="49" charset="-122"/>
              </a:rPr>
              <a:t>汇总记账凭证核算组织程序是指根据各种专用记账凭证定期汇总编制汇总记账凭证</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然后根据汇总记账凭证登记总分类账</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并定期编制会计报表的一种账务处理程序。</a:t>
            </a:r>
            <a:endParaRPr lang="zh-CN" altLang="en-US" sz="31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第四节  汇总记账凭证核算组织程序</a:t>
            </a:r>
            <a:endParaRPr lang="zh-CN" altLang="en-US" sz="3200" dirty="0">
              <a:solidFill>
                <a:srgbClr val="FF0000"/>
              </a:solidFill>
            </a:endParaRPr>
          </a:p>
        </p:txBody>
      </p:sp>
      <p:sp>
        <p:nvSpPr>
          <p:cNvPr id="137220" name="Rectangle 3"/>
          <p:cNvSpPr/>
          <p:nvPr>
            <p:ph idx="1"/>
          </p:nvPr>
        </p:nvSpPr>
        <p:spPr>
          <a:xfrm>
            <a:off x="809625" y="1113790"/>
            <a:ext cx="10619740" cy="5052060"/>
          </a:xfrm>
        </p:spPr>
        <p:txBody>
          <a:bodyPr vert="horz" wrap="square" lIns="91440" tIns="45720" rIns="91440" bIns="45720" anchor="t" anchorCtr="0"/>
          <a:p>
            <a:pPr algn="just" eaLnBrk="1" hangingPunct="1">
              <a:lnSpc>
                <a:spcPct val="150000"/>
              </a:lnSpc>
              <a:spcBef>
                <a:spcPct val="0"/>
              </a:spcBef>
              <a:buNone/>
            </a:pPr>
            <a:r>
              <a:rPr lang="zh-CN" altLang="en-US" sz="2800" dirty="0">
                <a:solidFill>
                  <a:srgbClr val="FF0000"/>
                </a:solidFill>
              </a:rPr>
              <a:t>二、汇总记账凭证核算组织程序下记账凭证与会计账簿系统</a:t>
            </a:r>
            <a:endParaRPr lang="zh-CN" altLang="en-US" sz="2800" dirty="0">
              <a:solidFill>
                <a:srgbClr val="FF0000"/>
              </a:solidFill>
            </a:endParaRPr>
          </a:p>
          <a:p>
            <a:pPr eaLnBrk="1" hangingPunct="1">
              <a:lnSpc>
                <a:spcPct val="150000"/>
              </a:lnSpc>
              <a:spcBef>
                <a:spcPct val="0"/>
              </a:spcBef>
              <a:buClr>
                <a:srgbClr val="FF0000"/>
              </a:buClr>
              <a:buFont typeface="Wingdings" panose="05000000000000000000" pitchFamily="2" charset="2"/>
              <a:buChar char="p"/>
            </a:pPr>
            <a:r>
              <a:rPr lang="zh-CN" altLang="en-US" sz="3100" dirty="0">
                <a:latin typeface="楷体" panose="02010609060101010101" pitchFamily="49" charset="-122"/>
                <a:ea typeface="楷体" panose="02010609060101010101" pitchFamily="49" charset="-122"/>
              </a:rPr>
              <a:t>在汇总记账凭证核算组织程序下</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除设置收款凭证、付款凭证和转账凭证三种专用记账凭证外</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还应设置汇总收款凭证、汇总付款凭证和汇总转账凭证</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作为登记总分类账的依据。</a:t>
            </a:r>
            <a:endParaRPr lang="zh-CN" altLang="en-US" sz="3100" dirty="0">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zh-CN" altLang="en-US" sz="3100" dirty="0">
                <a:latin typeface="楷体" panose="02010609060101010101" pitchFamily="49" charset="-122"/>
                <a:ea typeface="楷体" panose="02010609060101010101" pitchFamily="49" charset="-122"/>
              </a:rPr>
              <a:t>账簿的设置与记账凭证会计核算程序相同。</a:t>
            </a:r>
            <a:endParaRPr lang="zh-CN" altLang="en-US" sz="31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第四节  汇总记账凭证核算组织程序</a:t>
            </a:r>
            <a:endParaRPr lang="zh-CN" altLang="en-US" sz="3200" dirty="0">
              <a:solidFill>
                <a:srgbClr val="FF0000"/>
              </a:solidFill>
            </a:endParaRPr>
          </a:p>
        </p:txBody>
      </p:sp>
      <p:sp>
        <p:nvSpPr>
          <p:cNvPr id="137220" name="Rectangle 3"/>
          <p:cNvSpPr/>
          <p:nvPr>
            <p:ph idx="1"/>
          </p:nvPr>
        </p:nvSpPr>
        <p:spPr>
          <a:xfrm>
            <a:off x="809625" y="1113790"/>
            <a:ext cx="10619740" cy="505206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三、汇总记账凭证核算组织程序的基本步骤</a:t>
            </a:r>
            <a:endParaRPr lang="zh-CN" altLang="en-US" sz="3200" dirty="0">
              <a:solidFill>
                <a:srgbClr val="FF0000"/>
              </a:solidFill>
            </a:endParaRPr>
          </a:p>
          <a:p>
            <a:pPr marL="0" indent="0" eaLnBrk="1" hangingPunct="1">
              <a:lnSpc>
                <a:spcPct val="150000"/>
              </a:lnSpc>
              <a:spcBef>
                <a:spcPct val="0"/>
              </a:spcBef>
              <a:buClr>
                <a:srgbClr val="FF0000"/>
              </a:buClr>
              <a:buFont typeface="Wingdings" panose="05000000000000000000" pitchFamily="2" charset="2"/>
              <a:buNone/>
            </a:pPr>
            <a:endParaRPr lang="zh-CN" altLang="en-US" sz="3100" dirty="0">
              <a:latin typeface="楷体" panose="02010609060101010101" pitchFamily="49" charset="-122"/>
              <a:ea typeface="楷体" panose="02010609060101010101" pitchFamily="49" charset="-122"/>
            </a:endParaRPr>
          </a:p>
        </p:txBody>
      </p:sp>
      <p:pic>
        <p:nvPicPr>
          <p:cNvPr id="137" name="1003.jpg" descr="id:2147529897;FounderCES"/>
          <p:cNvPicPr>
            <a:picLocks noChangeAspect="1"/>
          </p:cNvPicPr>
          <p:nvPr/>
        </p:nvPicPr>
        <p:blipFill>
          <a:blip r:embed="rId1"/>
          <a:stretch>
            <a:fillRect/>
          </a:stretch>
        </p:blipFill>
        <p:spPr>
          <a:xfrm>
            <a:off x="335915" y="2132965"/>
            <a:ext cx="10319385" cy="389953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Rectangle 2"/>
          <p:cNvSpPr/>
          <p:nvPr/>
        </p:nvSpPr>
        <p:spPr>
          <a:xfrm>
            <a:off x="2063750" y="1268413"/>
            <a:ext cx="8001000" cy="676275"/>
          </a:xfrm>
          <a:prstGeom prst="rect">
            <a:avLst/>
          </a:prstGeom>
          <a:noFill/>
          <a:ln w="9525">
            <a:noFill/>
          </a:ln>
        </p:spPr>
        <p:txBody>
          <a:bodyPr anchor="ctr" anchorCtr="0"/>
          <a:p>
            <a:r>
              <a:rPr lang="zh-CN" altLang="en-US" sz="3600" b="1" dirty="0">
                <a:solidFill>
                  <a:srgbClr val="FF0000"/>
                </a:solidFill>
                <a:latin typeface="宋体" panose="02010600030101010101" pitchFamily="2" charset="-122"/>
                <a:ea typeface="黑体" panose="02010609060101010101" pitchFamily="49" charset="-122"/>
              </a:rPr>
              <a:t>第九章  会计核算组织程序</a:t>
            </a:r>
            <a:endParaRPr lang="zh-CN" altLang="en-US" sz="3600" b="1" dirty="0">
              <a:solidFill>
                <a:srgbClr val="FF0000"/>
              </a:solidFill>
              <a:latin typeface="宋体" panose="02010600030101010101" pitchFamily="2" charset="-122"/>
              <a:ea typeface="黑体" panose="02010609060101010101" pitchFamily="49" charset="-122"/>
            </a:endParaRPr>
          </a:p>
        </p:txBody>
      </p:sp>
      <p:sp>
        <p:nvSpPr>
          <p:cNvPr id="65546" name="Rectangle 10"/>
          <p:cNvSpPr>
            <a:spLocks noGrp="1"/>
          </p:cNvSpPr>
          <p:nvPr>
            <p:ph type="subTitle" idx="1"/>
          </p:nvPr>
        </p:nvSpPr>
        <p:spPr>
          <a:xfrm>
            <a:off x="3881755" y="2718435"/>
            <a:ext cx="6238240" cy="3941445"/>
          </a:xfrm>
          <a:ln w="57150" cmpd="thinThick">
            <a:solidFill>
              <a:srgbClr val="20517C"/>
            </a:solidFill>
            <a:miter/>
          </a:ln>
        </p:spPr>
        <p:txBody>
          <a:bodyPr vert="horz" wrap="square" lIns="91440" tIns="45720" rIns="91440" bIns="45720" anchor="t" anchorCtr="0"/>
          <a:p>
            <a:pPr marL="444500" indent="-444500" algn="just" eaLnBrk="1" hangingPunct="1">
              <a:lnSpc>
                <a:spcPct val="150000"/>
              </a:lnSpc>
              <a:buClr>
                <a:srgbClr val="FF0000"/>
              </a:buClr>
              <a:buSzTx/>
              <a:buFont typeface="Wingdings" panose="05000000000000000000" pitchFamily="2" charset="2"/>
              <a:buChar char="p"/>
            </a:pPr>
            <a:r>
              <a:rPr lang="zh-CN" altLang="en-US" sz="3000" dirty="0">
                <a:solidFill>
                  <a:srgbClr val="000000"/>
                </a:solidFill>
                <a:latin typeface="楷体" panose="02010609060101010101" pitchFamily="49" charset="-122"/>
                <a:ea typeface="楷体" panose="02010609060101010101" pitchFamily="49" charset="-122"/>
                <a:cs typeface="+mn-cs"/>
              </a:rPr>
              <a:t>会计核算组织程序的意义和种类；</a:t>
            </a:r>
            <a:endParaRPr lang="en-US" altLang="zh-CN"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zh-CN" altLang="en-US" sz="3000" dirty="0">
                <a:solidFill>
                  <a:srgbClr val="000000"/>
                </a:solidFill>
                <a:latin typeface="楷体" panose="02010609060101010101" pitchFamily="49" charset="-122"/>
                <a:ea typeface="楷体" panose="02010609060101010101" pitchFamily="49" charset="-122"/>
                <a:cs typeface="+mn-cs"/>
              </a:rPr>
              <a:t>记账凭证核算组织程序；</a:t>
            </a:r>
            <a:endParaRPr lang="en-US" altLang="zh-CN"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zh-CN" altLang="en-US" sz="3000" dirty="0">
                <a:solidFill>
                  <a:srgbClr val="000000"/>
                </a:solidFill>
                <a:latin typeface="楷体" panose="02010609060101010101" pitchFamily="49" charset="-122"/>
                <a:ea typeface="楷体" panose="02010609060101010101" pitchFamily="49" charset="-122"/>
                <a:cs typeface="+mn-cs"/>
              </a:rPr>
              <a:t>科目汇总表核算组织程序；</a:t>
            </a: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zh-CN" altLang="en-US" sz="3000" dirty="0">
                <a:solidFill>
                  <a:srgbClr val="000000"/>
                </a:solidFill>
                <a:latin typeface="楷体" panose="02010609060101010101" pitchFamily="49" charset="-122"/>
                <a:ea typeface="楷体" panose="02010609060101010101" pitchFamily="49" charset="-122"/>
                <a:cs typeface="+mn-cs"/>
              </a:rPr>
              <a:t>汇总记账凭证核算组织程序；</a:t>
            </a: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zh-CN" altLang="en-US" sz="3000" dirty="0">
                <a:solidFill>
                  <a:srgbClr val="000000"/>
                </a:solidFill>
                <a:latin typeface="楷体" panose="02010609060101010101" pitchFamily="49" charset="-122"/>
                <a:ea typeface="楷体" panose="02010609060101010101" pitchFamily="49" charset="-122"/>
                <a:cs typeface="+mn-cs"/>
              </a:rPr>
              <a:t>记账凭证核算组织程序举例。</a:t>
            </a: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SzTx/>
              <a:buFont typeface="Wingdings 2" panose="05020102010507070707" pitchFamily="18" charset="2"/>
              <a:buNone/>
            </a:pP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SzTx/>
              <a:buFontTx/>
              <a:buChar char="•"/>
            </a:pPr>
            <a:endParaRPr lang="en-US" altLang="zh-CN" sz="3000" dirty="0">
              <a:solidFill>
                <a:srgbClr val="000000"/>
              </a:solidFill>
              <a:latin typeface="楷体" panose="02010609060101010101" pitchFamily="49" charset="-122"/>
              <a:ea typeface="楷体" panose="02010609060101010101" pitchFamily="49" charset="-122"/>
              <a:cs typeface="+mn-cs"/>
            </a:endParaRPr>
          </a:p>
        </p:txBody>
      </p:sp>
      <p:sp>
        <p:nvSpPr>
          <p:cNvPr id="16387" name="Text Box 11"/>
          <p:cNvSpPr txBox="1"/>
          <p:nvPr/>
        </p:nvSpPr>
        <p:spPr>
          <a:xfrm>
            <a:off x="2492375" y="2957830"/>
            <a:ext cx="675005" cy="2846705"/>
          </a:xfrm>
          <a:prstGeom prst="rect">
            <a:avLst/>
          </a:prstGeom>
          <a:noFill/>
          <a:ln w="9525">
            <a:noFill/>
          </a:ln>
        </p:spPr>
        <p:txBody>
          <a:bodyPr vert="eaVert" wrap="square" anchor="t" anchorCtr="0">
            <a:spAutoFit/>
          </a:bodyPr>
          <a:p>
            <a:pPr algn="ctr">
              <a:spcBef>
                <a:spcPct val="50000"/>
              </a:spcBef>
            </a:pPr>
            <a:r>
              <a:rPr lang="zh-CN" altLang="en-US" sz="3200" b="1" dirty="0">
                <a:solidFill>
                  <a:srgbClr val="0000FF"/>
                </a:solidFill>
                <a:latin typeface="楷体" panose="02010609060101010101" pitchFamily="49" charset="-122"/>
                <a:ea typeface="楷体" panose="02010609060101010101" pitchFamily="49" charset="-122"/>
              </a:rPr>
              <a:t>学习内容</a:t>
            </a:r>
            <a:endParaRPr lang="zh-CN" altLang="en-US" sz="32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汇总记账凭证核算组织程序的基本步骤</a:t>
            </a:r>
            <a:endParaRPr lang="zh-CN" altLang="en-US" sz="3200" dirty="0">
              <a:solidFill>
                <a:srgbClr val="FF0000"/>
              </a:solidFill>
            </a:endParaRPr>
          </a:p>
        </p:txBody>
      </p:sp>
      <p:sp>
        <p:nvSpPr>
          <p:cNvPr id="137220" name="Rectangle 3"/>
          <p:cNvSpPr/>
          <p:nvPr>
            <p:ph idx="1"/>
          </p:nvPr>
        </p:nvSpPr>
        <p:spPr>
          <a:xfrm>
            <a:off x="767715" y="1268730"/>
            <a:ext cx="10619740" cy="5052060"/>
          </a:xfrm>
        </p:spPr>
        <p:txBody>
          <a:bodyPr vert="horz" wrap="square" lIns="91440" tIns="45720" rIns="91440" bIns="45720" anchor="t" anchorCtr="0"/>
          <a:p>
            <a:pPr algn="l" eaLnBrk="1" hangingPunct="1">
              <a:lnSpc>
                <a:spcPct val="150000"/>
              </a:lnSpc>
              <a:buFont typeface="Wingdings" panose="05000000000000000000" pitchFamily="2" charset="2"/>
              <a:buChar char="p"/>
            </a:pPr>
            <a:r>
              <a:rPr lang="en-US" altLang="zh-CN" sz="2000" dirty="0">
                <a:latin typeface="楷体" panose="02010609060101010101" pitchFamily="49" charset="-122"/>
                <a:ea typeface="楷体" panose="02010609060101010101" pitchFamily="49" charset="-122"/>
              </a:rPr>
              <a:t>(1)</a:t>
            </a:r>
            <a:r>
              <a:rPr lang="zh-CN" altLang="en-US" sz="2000" dirty="0">
                <a:latin typeface="楷体" panose="02010609060101010101" pitchFamily="49" charset="-122"/>
                <a:ea typeface="楷体" panose="02010609060101010101" pitchFamily="49" charset="-122"/>
              </a:rPr>
              <a:t>根据原始凭证或原始凭证汇总表分别填制收款凭证、付款凭证和转账凭证</a:t>
            </a:r>
            <a:r>
              <a:rPr lang="en-US" altLang="zh-CN" sz="2000" dirty="0">
                <a:latin typeface="楷体" panose="02010609060101010101" pitchFamily="49" charset="-122"/>
                <a:ea typeface="楷体" panose="02010609060101010101" pitchFamily="49" charset="-122"/>
              </a:rPr>
              <a:t>;</a:t>
            </a:r>
            <a:endParaRPr lang="en-US" altLang="zh-CN" sz="2000" dirty="0">
              <a:latin typeface="楷体" panose="02010609060101010101" pitchFamily="49" charset="-122"/>
              <a:ea typeface="楷体" panose="02010609060101010101" pitchFamily="49" charset="-122"/>
            </a:endParaRPr>
          </a:p>
          <a:p>
            <a:pPr algn="l" eaLnBrk="1" hangingPunct="1">
              <a:lnSpc>
                <a:spcPct val="150000"/>
              </a:lnSpc>
              <a:buFont typeface="Wingdings" panose="05000000000000000000" pitchFamily="2" charset="2"/>
              <a:buChar char="p"/>
            </a:pPr>
            <a:r>
              <a:rPr lang="en-US" altLang="zh-CN" sz="2000" dirty="0">
                <a:latin typeface="楷体" panose="02010609060101010101" pitchFamily="49" charset="-122"/>
                <a:ea typeface="楷体" panose="02010609060101010101" pitchFamily="49" charset="-122"/>
              </a:rPr>
              <a:t>(2)</a:t>
            </a:r>
            <a:r>
              <a:rPr lang="zh-CN" altLang="en-US" sz="2000" dirty="0">
                <a:latin typeface="楷体" panose="02010609060101010101" pitchFamily="49" charset="-122"/>
                <a:ea typeface="楷体" panose="02010609060101010101" pitchFamily="49" charset="-122"/>
              </a:rPr>
              <a:t>根据收款凭证、付款凭证逐笔登记库存现金日记账、银行存款日记账</a:t>
            </a:r>
            <a:r>
              <a:rPr lang="en-US" altLang="zh-CN" sz="2000" dirty="0">
                <a:latin typeface="楷体" panose="02010609060101010101" pitchFamily="49" charset="-122"/>
                <a:ea typeface="楷体" panose="02010609060101010101" pitchFamily="49" charset="-122"/>
              </a:rPr>
              <a:t>;</a:t>
            </a:r>
            <a:endParaRPr lang="en-US" altLang="zh-CN" sz="2000" dirty="0">
              <a:latin typeface="楷体" panose="02010609060101010101" pitchFamily="49" charset="-122"/>
              <a:ea typeface="楷体" panose="02010609060101010101" pitchFamily="49" charset="-122"/>
            </a:endParaRPr>
          </a:p>
          <a:p>
            <a:pPr algn="l" eaLnBrk="1" hangingPunct="1">
              <a:lnSpc>
                <a:spcPct val="150000"/>
              </a:lnSpc>
              <a:buFont typeface="Wingdings" panose="05000000000000000000" pitchFamily="2" charset="2"/>
              <a:buChar char="p"/>
            </a:pPr>
            <a:r>
              <a:rPr lang="en-US" altLang="zh-CN" sz="2000" dirty="0">
                <a:latin typeface="楷体" panose="02010609060101010101" pitchFamily="49" charset="-122"/>
                <a:ea typeface="楷体" panose="02010609060101010101" pitchFamily="49" charset="-122"/>
              </a:rPr>
              <a:t>(3)</a:t>
            </a:r>
            <a:r>
              <a:rPr lang="zh-CN" altLang="en-US" sz="2000" dirty="0">
                <a:latin typeface="楷体" panose="02010609060101010101" pitchFamily="49" charset="-122"/>
                <a:ea typeface="楷体" panose="02010609060101010101" pitchFamily="49" charset="-122"/>
              </a:rPr>
              <a:t>根据记账凭证和原始凭证逐笔登记各种明细分类账</a:t>
            </a:r>
            <a:r>
              <a:rPr lang="en-US" altLang="zh-CN" sz="2000" dirty="0">
                <a:latin typeface="楷体" panose="02010609060101010101" pitchFamily="49" charset="-122"/>
                <a:ea typeface="楷体" panose="02010609060101010101" pitchFamily="49" charset="-122"/>
              </a:rPr>
              <a:t>;</a:t>
            </a:r>
            <a:endParaRPr lang="en-US" altLang="zh-CN" sz="2000" dirty="0">
              <a:latin typeface="楷体" panose="02010609060101010101" pitchFamily="49" charset="-122"/>
              <a:ea typeface="楷体" panose="02010609060101010101" pitchFamily="49" charset="-122"/>
            </a:endParaRPr>
          </a:p>
          <a:p>
            <a:pPr algn="l" eaLnBrk="1" hangingPunct="1">
              <a:lnSpc>
                <a:spcPct val="150000"/>
              </a:lnSpc>
              <a:buFont typeface="Wingdings" panose="05000000000000000000" pitchFamily="2" charset="2"/>
              <a:buChar char="p"/>
            </a:pPr>
            <a:r>
              <a:rPr lang="en-US" altLang="zh-CN" sz="2000" dirty="0">
                <a:latin typeface="楷体" panose="02010609060101010101" pitchFamily="49" charset="-122"/>
                <a:ea typeface="楷体" panose="02010609060101010101" pitchFamily="49" charset="-122"/>
              </a:rPr>
              <a:t>(4)</a:t>
            </a:r>
            <a:r>
              <a:rPr lang="zh-CN" altLang="en-US" sz="2000" dirty="0">
                <a:latin typeface="楷体" panose="02010609060101010101" pitchFamily="49" charset="-122"/>
                <a:ea typeface="楷体" panose="02010609060101010101" pitchFamily="49" charset="-122"/>
              </a:rPr>
              <a:t>根据收款凭证、付款凭证和转账凭证</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定期编制汇总收款凭证、汇总付款凭证和汇总转账凭证</a:t>
            </a:r>
            <a:r>
              <a:rPr lang="en-US" altLang="zh-CN" sz="2000" dirty="0">
                <a:latin typeface="楷体" panose="02010609060101010101" pitchFamily="49" charset="-122"/>
                <a:ea typeface="楷体" panose="02010609060101010101" pitchFamily="49" charset="-122"/>
              </a:rPr>
              <a:t>;</a:t>
            </a:r>
            <a:endParaRPr lang="en-US" altLang="zh-CN" sz="2000" dirty="0">
              <a:latin typeface="楷体" panose="02010609060101010101" pitchFamily="49" charset="-122"/>
              <a:ea typeface="楷体" panose="02010609060101010101" pitchFamily="49" charset="-122"/>
            </a:endParaRPr>
          </a:p>
          <a:p>
            <a:pPr algn="l" eaLnBrk="1" hangingPunct="1">
              <a:lnSpc>
                <a:spcPct val="150000"/>
              </a:lnSpc>
              <a:buFont typeface="Wingdings" panose="05000000000000000000" pitchFamily="2" charset="2"/>
              <a:buChar char="p"/>
            </a:pPr>
            <a:r>
              <a:rPr lang="en-US" altLang="zh-CN" sz="2000" dirty="0">
                <a:latin typeface="楷体" panose="02010609060101010101" pitchFamily="49" charset="-122"/>
                <a:ea typeface="楷体" panose="02010609060101010101" pitchFamily="49" charset="-122"/>
              </a:rPr>
              <a:t>(5)</a:t>
            </a:r>
            <a:r>
              <a:rPr lang="zh-CN" altLang="en-US" sz="2000" dirty="0">
                <a:latin typeface="楷体" panose="02010609060101010101" pitchFamily="49" charset="-122"/>
                <a:ea typeface="楷体" panose="02010609060101010101" pitchFamily="49" charset="-122"/>
              </a:rPr>
              <a:t>根据汇总收款凭证、汇总付款凭证和汇总转账凭证登记总分类账</a:t>
            </a:r>
            <a:r>
              <a:rPr lang="en-US" altLang="zh-CN" sz="2000" dirty="0">
                <a:latin typeface="楷体" panose="02010609060101010101" pitchFamily="49" charset="-122"/>
                <a:ea typeface="楷体" panose="02010609060101010101" pitchFamily="49" charset="-122"/>
              </a:rPr>
              <a:t>;</a:t>
            </a:r>
            <a:endParaRPr lang="en-US" altLang="zh-CN" sz="2000" dirty="0">
              <a:latin typeface="楷体" panose="02010609060101010101" pitchFamily="49" charset="-122"/>
              <a:ea typeface="楷体" panose="02010609060101010101" pitchFamily="49" charset="-122"/>
            </a:endParaRPr>
          </a:p>
          <a:p>
            <a:pPr algn="l" eaLnBrk="1" hangingPunct="1">
              <a:lnSpc>
                <a:spcPct val="150000"/>
              </a:lnSpc>
              <a:buFont typeface="Wingdings" panose="05000000000000000000" pitchFamily="2" charset="2"/>
              <a:buChar char="p"/>
            </a:pPr>
            <a:r>
              <a:rPr lang="en-US" altLang="zh-CN" sz="2000" dirty="0">
                <a:latin typeface="楷体" panose="02010609060101010101" pitchFamily="49" charset="-122"/>
                <a:ea typeface="楷体" panose="02010609060101010101" pitchFamily="49" charset="-122"/>
              </a:rPr>
              <a:t>(6)</a:t>
            </a:r>
            <a:r>
              <a:rPr lang="zh-CN" altLang="en-US" sz="2000" dirty="0">
                <a:latin typeface="楷体" panose="02010609060101010101" pitchFamily="49" charset="-122"/>
                <a:ea typeface="楷体" panose="02010609060101010101" pitchFamily="49" charset="-122"/>
              </a:rPr>
              <a:t>按照对账的具体要求定期进行总分类账与库存现金、银行存款日记账、明细账之间的核对</a:t>
            </a:r>
            <a:r>
              <a:rPr lang="en-US" altLang="zh-CN" sz="2000" dirty="0">
                <a:latin typeface="楷体" panose="02010609060101010101" pitchFamily="49" charset="-122"/>
                <a:ea typeface="楷体" panose="02010609060101010101" pitchFamily="49" charset="-122"/>
              </a:rPr>
              <a:t>;</a:t>
            </a:r>
            <a:endParaRPr lang="en-US" altLang="zh-CN" sz="2000" dirty="0">
              <a:latin typeface="楷体" panose="02010609060101010101" pitchFamily="49" charset="-122"/>
              <a:ea typeface="楷体" panose="02010609060101010101" pitchFamily="49" charset="-122"/>
            </a:endParaRPr>
          </a:p>
          <a:p>
            <a:pPr algn="l" eaLnBrk="1" hangingPunct="1">
              <a:lnSpc>
                <a:spcPct val="150000"/>
              </a:lnSpc>
              <a:buFont typeface="Wingdings" panose="05000000000000000000" pitchFamily="2" charset="2"/>
              <a:buChar char="p"/>
            </a:pPr>
            <a:r>
              <a:rPr lang="en-US" altLang="zh-CN" sz="2000" dirty="0">
                <a:latin typeface="楷体" panose="02010609060101010101" pitchFamily="49" charset="-122"/>
                <a:ea typeface="楷体" panose="02010609060101010101" pitchFamily="49" charset="-122"/>
              </a:rPr>
              <a:t>(7)</a:t>
            </a:r>
            <a:r>
              <a:rPr lang="zh-CN" altLang="en-US" sz="2000" dirty="0">
                <a:latin typeface="楷体" panose="02010609060101010101" pitchFamily="49" charset="-122"/>
                <a:ea typeface="楷体" panose="02010609060101010101" pitchFamily="49" charset="-122"/>
              </a:rPr>
              <a:t>月末</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根据总账和明细账的记录编制会计报表。</a:t>
            </a:r>
            <a:endParaRPr lang="zh-CN" altLang="en-US" sz="20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汇总记账凭证核算组织程序的优缺点及适用范围</a:t>
            </a:r>
            <a:endParaRPr lang="zh-CN" altLang="en-US" sz="3200" dirty="0">
              <a:solidFill>
                <a:srgbClr val="FF0000"/>
              </a:solidFill>
            </a:endParaRPr>
          </a:p>
        </p:txBody>
      </p:sp>
      <p:sp>
        <p:nvSpPr>
          <p:cNvPr id="5" name="平行四边形 4"/>
          <p:cNvSpPr/>
          <p:nvPr>
            <p:custDataLst>
              <p:tags r:id="rId1"/>
            </p:custDataLst>
          </p:nvPr>
        </p:nvSpPr>
        <p:spPr>
          <a:xfrm>
            <a:off x="912116" y="1628835"/>
            <a:ext cx="1250174" cy="1494196"/>
          </a:xfrm>
          <a:prstGeom prst="parallelogram">
            <a:avLst/>
          </a:prstGeom>
          <a:solidFill>
            <a:srgbClr val="FFC000"/>
          </a:solidFill>
          <a:ln w="25400" cap="flat" cmpd="sng" algn="ctr">
            <a:solidFill>
              <a:srgbClr val="FFC000"/>
            </a:solidFill>
            <a:prstDash val="solid"/>
            <a:miter lim="800000"/>
          </a:ln>
          <a:effectLst/>
        </p:spPr>
        <p:txBody>
          <a:bodyPr rtlCol="0" anchor="ctr"/>
          <a:p>
            <a:pPr algn="ctr"/>
            <a:r>
              <a:rPr lang="zh-CN" altLang="en-US" sz="2400" b="1" dirty="0">
                <a:solidFill>
                  <a:sysClr val="window" lastClr="FFFFFF"/>
                </a:solidFill>
                <a:latin typeface="楷体" panose="02010609060101010101" pitchFamily="49" charset="-122"/>
                <a:ea typeface="楷体" panose="02010609060101010101" pitchFamily="49" charset="-122"/>
              </a:rPr>
              <a:t>优点</a:t>
            </a:r>
            <a:endParaRPr lang="zh-CN" altLang="en-US" sz="2400" b="1" dirty="0">
              <a:solidFill>
                <a:sysClr val="window" lastClr="FFFFFF"/>
              </a:solidFill>
              <a:latin typeface="楷体" panose="02010609060101010101" pitchFamily="49" charset="-122"/>
              <a:ea typeface="楷体" panose="02010609060101010101" pitchFamily="49" charset="-122"/>
            </a:endParaRPr>
          </a:p>
        </p:txBody>
      </p:sp>
      <p:sp>
        <p:nvSpPr>
          <p:cNvPr id="6" name="平行四边形 5"/>
          <p:cNvSpPr/>
          <p:nvPr>
            <p:custDataLst>
              <p:tags r:id="rId2"/>
            </p:custDataLst>
          </p:nvPr>
        </p:nvSpPr>
        <p:spPr>
          <a:xfrm>
            <a:off x="912116" y="3350517"/>
            <a:ext cx="1250174" cy="1231227"/>
          </a:xfrm>
          <a:prstGeom prst="parallelogram">
            <a:avLst/>
          </a:prstGeom>
          <a:solidFill>
            <a:srgbClr val="4472C4"/>
          </a:solidFill>
          <a:ln w="25400" cap="flat" cmpd="sng" algn="ctr">
            <a:solidFill>
              <a:srgbClr val="4472C4"/>
            </a:solidFill>
            <a:prstDash val="solid"/>
            <a:miter lim="800000"/>
          </a:ln>
          <a:effectLst/>
        </p:spPr>
        <p:txBody>
          <a:bodyPr rtlCol="0" anchor="ctr"/>
          <a:p>
            <a:pPr algn="ctr"/>
            <a:r>
              <a:rPr lang="zh-CN" altLang="en-US" sz="2400" b="1" dirty="0">
                <a:solidFill>
                  <a:sysClr val="window" lastClr="FFFFFF"/>
                </a:solidFill>
                <a:latin typeface="楷体" panose="02010609060101010101" pitchFamily="49" charset="-122"/>
                <a:ea typeface="楷体" panose="02010609060101010101" pitchFamily="49" charset="-122"/>
              </a:rPr>
              <a:t>缺点</a:t>
            </a:r>
            <a:endParaRPr lang="zh-CN" altLang="en-US" sz="2400" b="1" dirty="0">
              <a:solidFill>
                <a:sysClr val="window" lastClr="FFFFFF"/>
              </a:solidFill>
              <a:latin typeface="楷体" panose="02010609060101010101" pitchFamily="49" charset="-122"/>
              <a:ea typeface="楷体" panose="02010609060101010101" pitchFamily="49" charset="-122"/>
            </a:endParaRPr>
          </a:p>
        </p:txBody>
      </p:sp>
      <p:sp>
        <p:nvSpPr>
          <p:cNvPr id="7" name="矩形 6"/>
          <p:cNvSpPr/>
          <p:nvPr>
            <p:custDataLst>
              <p:tags r:id="rId3"/>
            </p:custDataLst>
          </p:nvPr>
        </p:nvSpPr>
        <p:spPr>
          <a:xfrm>
            <a:off x="2249041" y="1580841"/>
            <a:ext cx="8645654" cy="1543518"/>
          </a:xfrm>
          <a:prstGeom prst="rect">
            <a:avLst/>
          </a:prstGeom>
          <a:solidFill>
            <a:sysClr val="window" lastClr="FFFFFF"/>
          </a:solidFill>
          <a:ln w="25400" cap="flat" cmpd="sng" algn="ctr">
            <a:solidFill>
              <a:srgbClr val="FFC000"/>
            </a:solidFill>
            <a:prstDash val="solid"/>
            <a:miter lim="800000"/>
          </a:ln>
          <a:effectLst/>
        </p:spPr>
        <p:txBody>
          <a:bodyPr rtlCol="0" anchor="ctr"/>
          <a:p>
            <a:r>
              <a:rPr lang="zh-CN" altLang="en-US"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根据汇总记账凭证月终一次登记总账</a:t>
            </a:r>
            <a:r>
              <a:rPr lang="en-US" altLang="zh-CN"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既减少了登记总账的工作量</a:t>
            </a:r>
            <a:r>
              <a:rPr lang="en-US" altLang="zh-CN"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rPr>
              <a:t>又保证了会计科目之间的对应关系。</a:t>
            </a:r>
            <a:endParaRPr lang="zh-CN" altLang="en-US" sz="2800" b="1" dirty="0">
              <a:solidFill>
                <a:sysClr val="windowText" lastClr="000000"/>
              </a:solidFill>
              <a:latin typeface="楷体" panose="02010609060101010101" pitchFamily="49" charset="-122"/>
              <a:ea typeface="楷体" panose="02010609060101010101" pitchFamily="49" charset="-122"/>
              <a:cs typeface="楷体" panose="02010609060101010101" pitchFamily="49" charset="-122"/>
            </a:endParaRPr>
          </a:p>
        </p:txBody>
      </p:sp>
      <p:sp>
        <p:nvSpPr>
          <p:cNvPr id="8" name="矩形 7"/>
          <p:cNvSpPr/>
          <p:nvPr>
            <p:custDataLst>
              <p:tags r:id="rId4"/>
            </p:custDataLst>
          </p:nvPr>
        </p:nvSpPr>
        <p:spPr>
          <a:xfrm>
            <a:off x="2257245" y="3350516"/>
            <a:ext cx="8637450" cy="1232913"/>
          </a:xfrm>
          <a:prstGeom prst="rect">
            <a:avLst/>
          </a:prstGeom>
          <a:solidFill>
            <a:sysClr val="window" lastClr="FFFFFF"/>
          </a:solidFill>
          <a:ln w="25400" cap="flat" cmpd="sng" algn="ctr">
            <a:solidFill>
              <a:srgbClr val="22A7F0">
                <a:shade val="50000"/>
              </a:srgbClr>
            </a:solidFill>
            <a:prstDash val="solid"/>
            <a:miter lim="800000"/>
          </a:ln>
          <a:effectLst/>
        </p:spPr>
        <p:txBody>
          <a:bodyPr rtlCol="0" anchor="ctr"/>
          <a:p>
            <a:r>
              <a:rPr lang="zh-CN" altLang="en-US" sz="2800" b="1" dirty="0">
                <a:solidFill>
                  <a:sysClr val="windowText" lastClr="000000"/>
                </a:solidFill>
                <a:latin typeface="楷体" panose="02010609060101010101" pitchFamily="49" charset="-122"/>
                <a:ea typeface="楷体" panose="02010609060101010101" pitchFamily="49" charset="-122"/>
              </a:rPr>
              <a:t>定期编制汇总记账凭证的工作量较大。</a:t>
            </a:r>
            <a:endParaRPr lang="zh-CN" altLang="en-US" sz="2800" b="1" dirty="0">
              <a:solidFill>
                <a:sysClr val="windowText" lastClr="000000"/>
              </a:solidFill>
              <a:latin typeface="楷体" panose="02010609060101010101" pitchFamily="49" charset="-122"/>
              <a:ea typeface="楷体" panose="02010609060101010101" pitchFamily="49" charset="-122"/>
            </a:endParaRPr>
          </a:p>
        </p:txBody>
      </p:sp>
      <p:sp>
        <p:nvSpPr>
          <p:cNvPr id="9" name="矩形 8"/>
          <p:cNvSpPr/>
          <p:nvPr>
            <p:custDataLst>
              <p:tags r:id="rId5"/>
            </p:custDataLst>
          </p:nvPr>
        </p:nvSpPr>
        <p:spPr>
          <a:xfrm>
            <a:off x="2257425" y="4838700"/>
            <a:ext cx="8637270" cy="1132205"/>
          </a:xfrm>
          <a:prstGeom prst="rect">
            <a:avLst/>
          </a:prstGeom>
          <a:solidFill>
            <a:sysClr val="window" lastClr="FFFFFF"/>
          </a:solidFill>
          <a:ln w="25400" cap="flat" cmpd="sng" algn="ctr">
            <a:solidFill>
              <a:srgbClr val="70AD47"/>
            </a:solidFill>
            <a:prstDash val="solid"/>
            <a:miter lim="800000"/>
          </a:ln>
          <a:effectLst/>
        </p:spPr>
        <p:txBody>
          <a:bodyPr rtlCol="0" anchor="ctr"/>
          <a:p>
            <a:r>
              <a:rPr lang="zh-CN" altLang="en-US" sz="2800" b="1" dirty="0">
                <a:solidFill>
                  <a:sysClr val="windowText" lastClr="000000"/>
                </a:solidFill>
                <a:latin typeface="楷体" panose="02010609060101010101" pitchFamily="49" charset="-122"/>
                <a:ea typeface="楷体" panose="02010609060101010101" pitchFamily="49" charset="-122"/>
              </a:rPr>
              <a:t>适用于规模大、经济业务较多的企业。</a:t>
            </a:r>
            <a:endParaRPr lang="zh-CN" altLang="en-US" sz="2800" b="1" dirty="0">
              <a:solidFill>
                <a:sysClr val="windowText" lastClr="000000"/>
              </a:solidFill>
              <a:latin typeface="楷体" panose="02010609060101010101" pitchFamily="49" charset="-122"/>
              <a:ea typeface="楷体" panose="02010609060101010101" pitchFamily="49" charset="-122"/>
            </a:endParaRPr>
          </a:p>
        </p:txBody>
      </p:sp>
      <p:sp>
        <p:nvSpPr>
          <p:cNvPr id="10" name="平行四边形 9"/>
          <p:cNvSpPr/>
          <p:nvPr>
            <p:custDataLst>
              <p:tags r:id="rId6"/>
            </p:custDataLst>
          </p:nvPr>
        </p:nvSpPr>
        <p:spPr>
          <a:xfrm>
            <a:off x="911860" y="4838700"/>
            <a:ext cx="1250315" cy="1143000"/>
          </a:xfrm>
          <a:prstGeom prst="parallelogram">
            <a:avLst/>
          </a:prstGeom>
          <a:solidFill>
            <a:srgbClr val="70AD47"/>
          </a:solidFill>
          <a:ln w="25400" cap="flat" cmpd="sng" algn="ctr">
            <a:noFill/>
            <a:prstDash val="solid"/>
            <a:miter lim="800000"/>
          </a:ln>
          <a:effectLst/>
        </p:spPr>
        <p:txBody>
          <a:bodyPr rtlCol="0" anchor="ctr"/>
          <a:p>
            <a:pPr algn="ctr"/>
            <a:r>
              <a:rPr lang="zh-CN" altLang="en-US" sz="2400" b="1" dirty="0">
                <a:solidFill>
                  <a:sysClr val="window" lastClr="FFFFFF"/>
                </a:solidFill>
                <a:latin typeface="楷体" panose="02010609060101010101" pitchFamily="49" charset="-122"/>
                <a:ea typeface="楷体" panose="02010609060101010101" pitchFamily="49" charset="-122"/>
              </a:rPr>
              <a:t>适用范围</a:t>
            </a:r>
            <a:endParaRPr lang="zh-CN" altLang="en-US" sz="2400" b="1" dirty="0">
              <a:solidFill>
                <a:sysClr val="window" lastClr="FFFFFF"/>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7" grpId="0" bldLvl="0" animBg="1"/>
      <p:bldP spid="8" grpId="0" bldLvl="0" animBg="1"/>
      <p:bldP spid="9" grpId="0" bldLvl="0" animBg="1"/>
      <p:bldP spid="10"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第五节  记账凭证核算组织程序举例</a:t>
            </a:r>
            <a:endParaRPr lang="zh-CN" altLang="en-US" sz="3200" dirty="0">
              <a:solidFill>
                <a:srgbClr val="FF0000"/>
              </a:solidFill>
            </a:endParaRPr>
          </a:p>
        </p:txBody>
      </p:sp>
      <p:sp>
        <p:nvSpPr>
          <p:cNvPr id="137220" name="Rectangle 3"/>
          <p:cNvSpPr/>
          <p:nvPr>
            <p:ph idx="1"/>
          </p:nvPr>
        </p:nvSpPr>
        <p:spPr>
          <a:xfrm>
            <a:off x="809625" y="1113790"/>
            <a:ext cx="10619740" cy="5052060"/>
          </a:xfrm>
        </p:spPr>
        <p:txBody>
          <a:bodyPr vert="horz" wrap="square" lIns="91440" tIns="45720" rIns="91440" bIns="45720" anchor="t" anchorCtr="0"/>
          <a:p>
            <a:pPr marL="0" indent="0" eaLnBrk="1" hangingPunct="1">
              <a:lnSpc>
                <a:spcPct val="150000"/>
              </a:lnSpc>
              <a:spcBef>
                <a:spcPct val="0"/>
              </a:spcBef>
              <a:buClr>
                <a:srgbClr val="FF0000"/>
              </a:buClr>
              <a:buFont typeface="Wingdings" panose="05000000000000000000" pitchFamily="2" charset="2"/>
              <a:buNone/>
            </a:pPr>
            <a:r>
              <a:rPr lang="zh-CN" altLang="en-US" sz="3200" dirty="0">
                <a:solidFill>
                  <a:srgbClr val="FF0000"/>
                </a:solidFill>
              </a:rPr>
              <a:t>例题：</a:t>
            </a:r>
            <a:r>
              <a:rPr lang="en-US" altLang="zh-CN" sz="3200" dirty="0">
                <a:solidFill>
                  <a:srgbClr val="FF0000"/>
                </a:solidFill>
              </a:rPr>
              <a:t>P218-232</a:t>
            </a:r>
            <a:endParaRPr lang="en-US" altLang="zh-CN" sz="32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4"/>
          <p:cNvSpPr>
            <a:spLocks noChangeArrowheads="1"/>
          </p:cNvSpPr>
          <p:nvPr>
            <p:custDataLst>
              <p:tags r:id="rId1"/>
            </p:custDataLst>
          </p:nvPr>
        </p:nvSpPr>
        <p:spPr bwMode="auto">
          <a:xfrm>
            <a:off x="3719513" y="1930400"/>
            <a:ext cx="4895850" cy="1398588"/>
          </a:xfrm>
          <a:prstGeom prst="rect">
            <a:avLst/>
          </a:prstGeom>
          <a:solidFill>
            <a:schemeClr val="accent1"/>
          </a:solidFill>
          <a:ln>
            <a:noFill/>
          </a:ln>
        </p:spPr>
        <p:txBody>
          <a:bodyPr anchor="ctr"/>
          <a:lstStyle>
            <a:lvl1pPr>
              <a:defRPr>
                <a:solidFill>
                  <a:schemeClr val="tx1"/>
                </a:solidFill>
                <a:latin typeface="Arial Narrow" panose="020B0606020202030204" pitchFamily="34" charset="0"/>
                <a:ea typeface="微软雅黑" panose="020B0503020204020204" pitchFamily="49" charset="-122"/>
              </a:defRPr>
            </a:lvl1pPr>
            <a:lvl2pPr marL="742950" indent="-285750">
              <a:defRPr>
                <a:solidFill>
                  <a:schemeClr val="tx1"/>
                </a:solidFill>
                <a:latin typeface="Arial Narrow" panose="020B0606020202030204" pitchFamily="34" charset="0"/>
                <a:ea typeface="微软雅黑" panose="020B0503020204020204" pitchFamily="49" charset="-122"/>
              </a:defRPr>
            </a:lvl2pPr>
            <a:lvl3pPr marL="1143000" indent="-228600">
              <a:defRPr>
                <a:solidFill>
                  <a:schemeClr val="tx1"/>
                </a:solidFill>
                <a:latin typeface="Arial Narrow" panose="020B0606020202030204" pitchFamily="34" charset="0"/>
                <a:ea typeface="微软雅黑" panose="020B0503020204020204" pitchFamily="49" charset="-122"/>
              </a:defRPr>
            </a:lvl3pPr>
            <a:lvl4pPr marL="1600200" indent="-228600">
              <a:defRPr>
                <a:solidFill>
                  <a:schemeClr val="tx1"/>
                </a:solidFill>
                <a:latin typeface="Arial Narrow" panose="020B0606020202030204" pitchFamily="34" charset="0"/>
                <a:ea typeface="微软雅黑" panose="020B0503020204020204" pitchFamily="49" charset="-122"/>
              </a:defRPr>
            </a:lvl4pPr>
            <a:lvl5pPr marL="2057400" indent="-228600">
              <a:defRPr>
                <a:solidFill>
                  <a:schemeClr val="tx1"/>
                </a:solidFill>
                <a:latin typeface="Arial Narrow" panose="020B0606020202030204" pitchFamily="34" charset="0"/>
                <a:ea typeface="微软雅黑" panose="020B0503020204020204" pitchFamily="49" charset="-122"/>
              </a:defRPr>
            </a:lvl5pPr>
            <a:lvl6pPr marL="25146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pitchFamily="49" charset="-122"/>
              </a:defRPr>
            </a:lvl6pPr>
            <a:lvl7pPr marL="29718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pitchFamily="49" charset="-122"/>
              </a:defRPr>
            </a:lvl7pPr>
            <a:lvl8pPr marL="34290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pitchFamily="49" charset="-122"/>
              </a:defRPr>
            </a:lvl8pPr>
            <a:lvl9pPr marL="38862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pitchFamily="49" charset="-122"/>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en-US" sz="8000" b="0" i="0" u="none" strike="noStrike" kern="1200" cap="none" spc="0" normalizeH="0" baseline="0" noProof="0" dirty="0">
                <a:ln>
                  <a:noFill/>
                </a:ln>
                <a:solidFill>
                  <a:srgbClr val="FFFFFF"/>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rPr>
              <a:t>THANKS</a:t>
            </a:r>
            <a:endParaRPr kumimoji="0" lang="zh-CN" altLang="en-US" sz="8000" b="0" i="0" u="none" strike="noStrike" kern="1200" cap="none" spc="0" normalizeH="0" baseline="0" noProof="0" dirty="0">
              <a:ln>
                <a:noFill/>
              </a:ln>
              <a:solidFill>
                <a:srgbClr val="FFFFFF"/>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endParaRPr>
          </a:p>
        </p:txBody>
      </p:sp>
      <p:sp>
        <p:nvSpPr>
          <p:cNvPr id="4" name="文本占位符 69"/>
          <p:cNvSpPr txBox="1"/>
          <p:nvPr/>
        </p:nvSpPr>
        <p:spPr>
          <a:xfrm>
            <a:off x="3028950" y="4792663"/>
            <a:ext cx="1295400" cy="503238"/>
          </a:xfrm>
          <a:prstGeom prst="rect">
            <a:avLst/>
          </a:prstGeom>
        </p:spPr>
        <p:txBody>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3765"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2800" b="0" i="0" u="none" strike="noStrike" kern="1200" cap="none" spc="0" normalizeH="0" baseline="0" noProof="0" dirty="0">
              <a:ln>
                <a:noFill/>
              </a:ln>
              <a:solidFill>
                <a:schemeClr val="tx1"/>
              </a:solidFill>
              <a:effectLst/>
              <a:uLnTx/>
              <a:uFillTx/>
              <a:latin typeface="微软雅黑" panose="020B0503020204020204" pitchFamily="49" charset="-122"/>
              <a:ea typeface="+mn-ea"/>
              <a:cs typeface="+mn-ea"/>
              <a:sym typeface="微软雅黑" panose="020B0503020204020204" pitchFamily="49"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000000"/>
                                          </p:val>
                                        </p:tav>
                                        <p:tav tm="100000">
                                          <p:val>
                                            <p:strVal val="#ppt_w"/>
                                          </p:val>
                                        </p:tav>
                                      </p:tavLst>
                                    </p:anim>
                                    <p:anim calcmode="lin" valueType="num">
                                      <p:cBhvr>
                                        <p:cTn id="8" dur="500" fill="hold"/>
                                        <p:tgtEl>
                                          <p:spTgt spid="2"/>
                                        </p:tgtEl>
                                        <p:attrNameLst>
                                          <p:attrName>ppt_h</p:attrName>
                                        </p:attrNameLst>
                                      </p:cBhvr>
                                      <p:tavLst>
                                        <p:tav tm="0">
                                          <p:val>
                                            <p:fltVal val="0.000000"/>
                                          </p:val>
                                        </p:tav>
                                        <p:tav tm="100000">
                                          <p:val>
                                            <p:strVal val="#ppt_h"/>
                                          </p:val>
                                        </p:tav>
                                      </p:tavLst>
                                    </p:anim>
                                    <p:animEffect transition="in" filter="fade">
                                      <p:cBhvr>
                                        <p:cTn id="9" dur="500"/>
                                        <p:tgtEl>
                                          <p:spTgt spid="2"/>
                                        </p:tgtEl>
                                      </p:cBhvr>
                                    </p:animEffect>
                                  </p:childTnLst>
                                </p:cTn>
                              </p:par>
                              <p:par>
                                <p:cTn id="10" presetID="10" presetClass="entr" presetSubtype="0" fill="hold" nodeType="withEffect">
                                  <p:stCondLst>
                                    <p:cond delay="1250"/>
                                  </p:stCondLst>
                                  <p:iterate type="wd">
                                    <p:tmPct val="10000"/>
                                  </p:iterate>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第一节  会计核算组织程序的意义和种类</a:t>
            </a:r>
            <a:endParaRPr lang="zh-CN" altLang="en-US" sz="3200" dirty="0">
              <a:solidFill>
                <a:srgbClr val="FF0000"/>
              </a:solidFill>
            </a:endParaRPr>
          </a:p>
        </p:txBody>
      </p:sp>
      <p:sp>
        <p:nvSpPr>
          <p:cNvPr id="137220" name="Rectangle 3"/>
          <p:cNvSpPr/>
          <p:nvPr>
            <p:ph idx="1"/>
          </p:nvPr>
        </p:nvSpPr>
        <p:spPr>
          <a:xfrm>
            <a:off x="809625" y="1113790"/>
            <a:ext cx="10619740" cy="505206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一、会计核算组织程序的概念</a:t>
            </a:r>
            <a:endParaRPr lang="zh-CN" altLang="en-US" sz="3200" b="0" dirty="0"/>
          </a:p>
          <a:p>
            <a:pPr eaLnBrk="1" hangingPunct="1">
              <a:lnSpc>
                <a:spcPct val="150000"/>
              </a:lnSpc>
              <a:spcBef>
                <a:spcPct val="0"/>
              </a:spcBef>
              <a:buClr>
                <a:srgbClr val="FF0000"/>
              </a:buClr>
              <a:buFont typeface="Wingdings" panose="05000000000000000000" pitchFamily="2" charset="2"/>
              <a:buChar char="p"/>
            </a:pPr>
            <a:r>
              <a:rPr lang="zh-CN" altLang="en-US" sz="3200" dirty="0">
                <a:latin typeface="楷体" panose="02010609060101010101" pitchFamily="49" charset="-122"/>
                <a:ea typeface="楷体" panose="02010609060101010101" pitchFamily="49" charset="-122"/>
              </a:rPr>
              <a:t>是指在会计循环中</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会计主体所采用的会计凭证、会计账簿、会计报表的种类和格式与一定的记账程序有机结合的方法和步骤。</a:t>
            </a:r>
            <a:endParaRPr lang="zh-CN" altLang="en-US" sz="31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第一节  会计核算组织程序的意义和种类</a:t>
            </a:r>
            <a:endParaRPr lang="zh-CN" altLang="en-US" sz="3200" dirty="0">
              <a:solidFill>
                <a:srgbClr val="FF0000"/>
              </a:solidFill>
            </a:endParaRPr>
          </a:p>
        </p:txBody>
      </p:sp>
      <p:sp>
        <p:nvSpPr>
          <p:cNvPr id="137220" name="Rectangle 3"/>
          <p:cNvSpPr/>
          <p:nvPr>
            <p:ph idx="1"/>
          </p:nvPr>
        </p:nvSpPr>
        <p:spPr>
          <a:xfrm>
            <a:off x="720725" y="1113790"/>
            <a:ext cx="10708640" cy="505206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二、会计核算组织程序的意义</a:t>
            </a:r>
            <a:endParaRPr lang="zh-CN" altLang="en-US" sz="3200" b="0" dirty="0"/>
          </a:p>
          <a:p>
            <a:pPr eaLnBrk="1" hangingPunct="1">
              <a:lnSpc>
                <a:spcPct val="150000"/>
              </a:lnSpc>
              <a:spcBef>
                <a:spcPct val="0"/>
              </a:spcBef>
              <a:buClr>
                <a:srgbClr val="FF0000"/>
              </a:buClr>
              <a:buFont typeface="Wingdings" panose="05000000000000000000" pitchFamily="2" charset="2"/>
              <a:buChar char="p"/>
            </a:pPr>
            <a:r>
              <a:rPr lang="zh-CN" altLang="en-US" sz="2800" dirty="0">
                <a:latin typeface="楷体" panose="02010609060101010101" pitchFamily="49" charset="-122"/>
                <a:ea typeface="楷体" panose="02010609060101010101" pitchFamily="49" charset="-122"/>
              </a:rPr>
              <a:t>有利于会计工作程序的规范化</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确定合理的凭证、账簿与报表之间的联系方式</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保证信息加工过程的严密性</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提高会计信息的质量</a:t>
            </a:r>
            <a:r>
              <a:rPr lang="en-US" altLang="zh-CN" sz="2800" dirty="0">
                <a:latin typeface="楷体" panose="02010609060101010101" pitchFamily="49" charset="-122"/>
                <a:ea typeface="楷体" panose="02010609060101010101" pitchFamily="49" charset="-122"/>
              </a:rPr>
              <a:t>;</a:t>
            </a:r>
            <a:endParaRPr lang="en-US" altLang="zh-CN" sz="2800" dirty="0">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zh-CN" altLang="en-US" sz="2800" dirty="0">
                <a:latin typeface="楷体" panose="02010609060101010101" pitchFamily="49" charset="-122"/>
                <a:ea typeface="楷体" panose="02010609060101010101" pitchFamily="49" charset="-122"/>
              </a:rPr>
              <a:t>有利于保证会计记录的完整性、正确性</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通过凭证、账簿及报表之间的牵制作用</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增强会计信息的可靠性；</a:t>
            </a:r>
            <a:endParaRPr lang="zh-CN" altLang="en-US" sz="2800" dirty="0">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zh-CN" altLang="en-US" sz="2800" dirty="0">
                <a:latin typeface="楷体" panose="02010609060101010101" pitchFamily="49" charset="-122"/>
                <a:ea typeface="楷体" panose="02010609060101010101" pitchFamily="49" charset="-122"/>
              </a:rPr>
              <a:t>有利于减少不必要的会计核算环节</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通过有序的会计核算程序</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提高会计工作效率</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保证会计信息的及时性。</a:t>
            </a:r>
            <a:endParaRPr lang="zh-CN" altLang="en-US" sz="28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第一节  会计核算组织程序的意义和种类</a:t>
            </a:r>
            <a:endParaRPr lang="zh-CN" altLang="en-US" sz="3200" dirty="0">
              <a:solidFill>
                <a:srgbClr val="FF0000"/>
              </a:solidFill>
            </a:endParaRPr>
          </a:p>
        </p:txBody>
      </p:sp>
      <p:sp>
        <p:nvSpPr>
          <p:cNvPr id="137220" name="Rectangle 3"/>
          <p:cNvSpPr/>
          <p:nvPr>
            <p:ph idx="1"/>
          </p:nvPr>
        </p:nvSpPr>
        <p:spPr>
          <a:xfrm>
            <a:off x="806450" y="981075"/>
            <a:ext cx="10759440" cy="5141595"/>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三、会计核算组织程序的要求</a:t>
            </a:r>
            <a:endParaRPr lang="zh-CN" altLang="en-US" sz="3200" b="0" dirty="0"/>
          </a:p>
          <a:p>
            <a:pPr eaLnBrk="1" hangingPunct="1">
              <a:lnSpc>
                <a:spcPct val="150000"/>
              </a:lnSpc>
              <a:spcBef>
                <a:spcPct val="0"/>
              </a:spcBef>
              <a:buClr>
                <a:srgbClr val="FF0000"/>
              </a:buClr>
              <a:buFont typeface="Wingdings" panose="05000000000000000000" pitchFamily="2" charset="2"/>
              <a:buChar char="p"/>
            </a:pPr>
            <a:r>
              <a:rPr lang="zh-CN" altLang="en-US" sz="2800" dirty="0">
                <a:latin typeface="楷体" panose="02010609060101010101" pitchFamily="49" charset="-122"/>
                <a:ea typeface="楷体" panose="02010609060101010101" pitchFamily="49" charset="-122"/>
              </a:rPr>
              <a:t>与本单位经济活动的特点、规模的大小和业务的繁简程度相适应。</a:t>
            </a:r>
            <a:endParaRPr lang="zh-CN" altLang="en-US" sz="2800" dirty="0">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zh-CN" altLang="en-US" sz="2800" dirty="0">
                <a:latin typeface="楷体" panose="02010609060101010101" pitchFamily="49" charset="-122"/>
                <a:ea typeface="楷体" panose="02010609060101010101" pitchFamily="49" charset="-122"/>
              </a:rPr>
              <a:t>能够正确、全面、及时地提供有关经济活动和财务收支情况的指标</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以满足本单位加强经济管理、提高经济效益的需要</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满足国家宏观调控和主管部门的需要。</a:t>
            </a:r>
            <a:endParaRPr lang="zh-CN" altLang="en-US" sz="2800" dirty="0">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zh-CN" altLang="en-US" sz="2800" dirty="0">
                <a:latin typeface="楷体" panose="02010609060101010101" pitchFamily="49" charset="-122"/>
                <a:ea typeface="楷体" panose="02010609060101010101" pitchFamily="49" charset="-122"/>
              </a:rPr>
              <a:t>在保证核算质量的前提下</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力求简化核算手续</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节约人力、物力和财力</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以提高会计核算工作的效率。</a:t>
            </a:r>
            <a:endParaRPr lang="zh-CN" altLang="en-US" sz="2800" dirty="0">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zh-CN" altLang="en-US" sz="2800" dirty="0">
                <a:latin typeface="楷体" panose="02010609060101010101" pitchFamily="49" charset="-122"/>
                <a:ea typeface="楷体" panose="02010609060101010101" pitchFamily="49" charset="-122"/>
              </a:rPr>
              <a:t>便于会计人员的分工协作和建立岗位责任制。</a:t>
            </a:r>
            <a:endParaRPr lang="zh-CN" altLang="en-US" sz="2800" dirty="0">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endParaRPr lang="zh-CN" altLang="en-US" sz="2800" dirty="0">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endParaRPr lang="zh-CN" altLang="en-US" sz="28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第一节  会计核算组织程序的意义和种类</a:t>
            </a:r>
            <a:endParaRPr lang="zh-CN" altLang="en-US" sz="3200" dirty="0">
              <a:solidFill>
                <a:srgbClr val="FF0000"/>
              </a:solidFill>
            </a:endParaRPr>
          </a:p>
        </p:txBody>
      </p:sp>
      <p:sp>
        <p:nvSpPr>
          <p:cNvPr id="137220" name="Rectangle 3"/>
          <p:cNvSpPr/>
          <p:nvPr>
            <p:ph idx="1"/>
          </p:nvPr>
        </p:nvSpPr>
        <p:spPr>
          <a:xfrm>
            <a:off x="806450" y="981075"/>
            <a:ext cx="10759440" cy="5141595"/>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三、会计核算组织程序的种类</a:t>
            </a:r>
            <a:endParaRPr lang="zh-CN" altLang="en-US" sz="3200" b="0" dirty="0"/>
          </a:p>
          <a:p>
            <a:pPr eaLnBrk="1" hangingPunct="1">
              <a:lnSpc>
                <a:spcPct val="150000"/>
              </a:lnSpc>
              <a:spcBef>
                <a:spcPct val="0"/>
              </a:spcBef>
              <a:buClr>
                <a:srgbClr val="FF0000"/>
              </a:buClr>
              <a:buFont typeface="Wingdings" panose="05000000000000000000" pitchFamily="2" charset="2"/>
              <a:buChar char="p"/>
            </a:pPr>
            <a:r>
              <a:rPr lang="zh-CN" altLang="en-US" sz="2800" dirty="0">
                <a:latin typeface="楷体" panose="02010609060101010101" pitchFamily="49" charset="-122"/>
                <a:ea typeface="楷体" panose="02010609060101010101" pitchFamily="49" charset="-122"/>
              </a:rPr>
              <a:t>记账凭证核算组织程序</a:t>
            </a:r>
            <a:r>
              <a:rPr lang="en-US" altLang="zh-CN" sz="2800" dirty="0">
                <a:latin typeface="楷体" panose="02010609060101010101" pitchFamily="49" charset="-122"/>
                <a:ea typeface="楷体" panose="02010609060101010101" pitchFamily="49" charset="-122"/>
              </a:rPr>
              <a:t>;</a:t>
            </a:r>
            <a:endParaRPr lang="en-US" altLang="zh-CN" sz="2800" dirty="0">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zh-CN" altLang="en-US" sz="2800" dirty="0">
                <a:latin typeface="楷体" panose="02010609060101010101" pitchFamily="49" charset="-122"/>
                <a:ea typeface="楷体" panose="02010609060101010101" pitchFamily="49" charset="-122"/>
              </a:rPr>
              <a:t>科目汇总表核算组织程序</a:t>
            </a:r>
            <a:r>
              <a:rPr lang="en-US" altLang="zh-CN" sz="2800" dirty="0">
                <a:latin typeface="楷体" panose="02010609060101010101" pitchFamily="49" charset="-122"/>
                <a:ea typeface="楷体" panose="02010609060101010101" pitchFamily="49" charset="-122"/>
              </a:rPr>
              <a:t>;</a:t>
            </a:r>
            <a:endParaRPr lang="en-US" altLang="zh-CN" sz="2800" dirty="0">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zh-CN" altLang="en-US" sz="2800" dirty="0">
                <a:latin typeface="楷体" panose="02010609060101010101" pitchFamily="49" charset="-122"/>
                <a:ea typeface="楷体" panose="02010609060101010101" pitchFamily="49" charset="-122"/>
              </a:rPr>
              <a:t>汇总记账凭证核算组织程序</a:t>
            </a:r>
            <a:r>
              <a:rPr lang="en-US" altLang="zh-CN" sz="2800" dirty="0">
                <a:latin typeface="楷体" panose="02010609060101010101" pitchFamily="49" charset="-122"/>
                <a:ea typeface="楷体" panose="02010609060101010101" pitchFamily="49" charset="-122"/>
              </a:rPr>
              <a:t>;</a:t>
            </a:r>
            <a:endParaRPr lang="en-US" altLang="zh-CN" sz="2800" dirty="0">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zh-CN" altLang="en-US" sz="2800" dirty="0">
                <a:latin typeface="楷体" panose="02010609060101010101" pitchFamily="49" charset="-122"/>
                <a:ea typeface="楷体" panose="02010609060101010101" pitchFamily="49" charset="-122"/>
              </a:rPr>
              <a:t>日记总账核算组织程序</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（不常用）</a:t>
            </a:r>
            <a:endParaRPr lang="en-US" altLang="zh-CN" sz="2800" dirty="0">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zh-CN" altLang="en-US" sz="2800" dirty="0">
                <a:latin typeface="楷体" panose="02010609060101010101" pitchFamily="49" charset="-122"/>
                <a:ea typeface="楷体" panose="02010609060101010101" pitchFamily="49" charset="-122"/>
              </a:rPr>
              <a:t>多栏式日记账核算组织程序。（不常用）</a:t>
            </a:r>
            <a:endParaRPr lang="zh-CN" altLang="en-US" sz="28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第二节  记账凭证核算组织程序</a:t>
            </a:r>
            <a:endParaRPr lang="zh-CN" altLang="en-US" sz="3200" dirty="0">
              <a:solidFill>
                <a:srgbClr val="FF0000"/>
              </a:solidFill>
            </a:endParaRPr>
          </a:p>
        </p:txBody>
      </p:sp>
      <p:sp>
        <p:nvSpPr>
          <p:cNvPr id="137220" name="Rectangle 3"/>
          <p:cNvSpPr/>
          <p:nvPr>
            <p:ph idx="1"/>
          </p:nvPr>
        </p:nvSpPr>
        <p:spPr>
          <a:xfrm>
            <a:off x="809625" y="1113790"/>
            <a:ext cx="10619740" cy="505206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一、记账凭证核算组织程序的定义</a:t>
            </a:r>
            <a:endParaRPr lang="zh-CN" altLang="en-US" sz="3200" dirty="0">
              <a:solidFill>
                <a:srgbClr val="FF0000"/>
              </a:solidFill>
            </a:endParaRPr>
          </a:p>
          <a:p>
            <a:pPr eaLnBrk="1" hangingPunct="1">
              <a:lnSpc>
                <a:spcPct val="150000"/>
              </a:lnSpc>
              <a:spcBef>
                <a:spcPct val="0"/>
              </a:spcBef>
              <a:buClr>
                <a:srgbClr val="FF0000"/>
              </a:buClr>
              <a:buFont typeface="Wingdings" panose="05000000000000000000" pitchFamily="2" charset="2"/>
              <a:buChar char="p"/>
            </a:pPr>
            <a:r>
              <a:rPr lang="zh-CN" altLang="en-US" sz="3100" dirty="0">
                <a:latin typeface="楷体" panose="02010609060101010101" pitchFamily="49" charset="-122"/>
                <a:ea typeface="楷体" panose="02010609060101010101" pitchFamily="49" charset="-122"/>
              </a:rPr>
              <a:t>记账凭证核算组织程序是指对发生的经济业务事项</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都要根据原始凭证或原始凭证汇总表编制记账凭证</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然后直接根据记账凭证逐笔登记总分类账</a:t>
            </a:r>
            <a:r>
              <a:rPr lang="en-US" altLang="zh-CN" sz="3100" dirty="0">
                <a:latin typeface="楷体" panose="02010609060101010101" pitchFamily="49" charset="-122"/>
                <a:ea typeface="楷体" panose="02010609060101010101" pitchFamily="49" charset="-122"/>
              </a:rPr>
              <a:t>,</a:t>
            </a:r>
            <a:r>
              <a:rPr lang="zh-CN" altLang="en-US" sz="3100" dirty="0">
                <a:latin typeface="楷体" panose="02010609060101010101" pitchFamily="49" charset="-122"/>
                <a:ea typeface="楷体" panose="02010609060101010101" pitchFamily="49" charset="-122"/>
              </a:rPr>
              <a:t>并定期编制会计报表的一种账务处理程序。</a:t>
            </a:r>
            <a:endParaRPr lang="zh-CN" altLang="en-US" sz="31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第二节  记账凭证核算组织程序</a:t>
            </a:r>
            <a:endParaRPr lang="zh-CN" altLang="en-US" sz="3200" dirty="0">
              <a:solidFill>
                <a:srgbClr val="FF0000"/>
              </a:solidFill>
            </a:endParaRPr>
          </a:p>
        </p:txBody>
      </p:sp>
      <p:sp>
        <p:nvSpPr>
          <p:cNvPr id="137220" name="Rectangle 3"/>
          <p:cNvSpPr/>
          <p:nvPr>
            <p:ph idx="1"/>
          </p:nvPr>
        </p:nvSpPr>
        <p:spPr>
          <a:xfrm>
            <a:off x="809625" y="1113790"/>
            <a:ext cx="10619740" cy="505206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二、记账凭证核算组织程序的基本步骤</a:t>
            </a:r>
            <a:endParaRPr lang="zh-CN" altLang="en-US" sz="3200" dirty="0">
              <a:solidFill>
                <a:srgbClr val="FF0000"/>
              </a:solidFill>
            </a:endParaRPr>
          </a:p>
          <a:p>
            <a:pPr marL="0" indent="0" eaLnBrk="1" hangingPunct="1">
              <a:lnSpc>
                <a:spcPct val="150000"/>
              </a:lnSpc>
              <a:spcBef>
                <a:spcPct val="0"/>
              </a:spcBef>
              <a:buClr>
                <a:srgbClr val="FF0000"/>
              </a:buClr>
              <a:buFont typeface="Wingdings" panose="05000000000000000000" pitchFamily="2" charset="2"/>
              <a:buNone/>
            </a:pPr>
            <a:endParaRPr lang="zh-CN" altLang="en-US" sz="2000" dirty="0">
              <a:latin typeface="楷体" panose="02010609060101010101" pitchFamily="49" charset="-122"/>
              <a:ea typeface="楷体" panose="02010609060101010101" pitchFamily="49" charset="-122"/>
            </a:endParaRPr>
          </a:p>
        </p:txBody>
      </p:sp>
      <p:pic>
        <p:nvPicPr>
          <p:cNvPr id="135" name="1001.jpg" descr="id:2147529747;FounderCES"/>
          <p:cNvPicPr>
            <a:picLocks noChangeAspect="1"/>
          </p:cNvPicPr>
          <p:nvPr/>
        </p:nvPicPr>
        <p:blipFill>
          <a:blip r:embed="rId1"/>
          <a:stretch>
            <a:fillRect/>
          </a:stretch>
        </p:blipFill>
        <p:spPr>
          <a:xfrm>
            <a:off x="1084580" y="1950085"/>
            <a:ext cx="10332720" cy="405892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记账凭证核算组织程序的基本步骤</a:t>
            </a:r>
            <a:endParaRPr lang="zh-CN" altLang="en-US" sz="3200" dirty="0">
              <a:solidFill>
                <a:srgbClr val="FF0000"/>
              </a:solidFill>
            </a:endParaRPr>
          </a:p>
        </p:txBody>
      </p:sp>
      <p:sp>
        <p:nvSpPr>
          <p:cNvPr id="137220" name="Rectangle 3"/>
          <p:cNvSpPr/>
          <p:nvPr>
            <p:ph idx="1"/>
          </p:nvPr>
        </p:nvSpPr>
        <p:spPr>
          <a:xfrm>
            <a:off x="806450" y="981075"/>
            <a:ext cx="10759440" cy="5141595"/>
          </a:xfrm>
        </p:spPr>
        <p:txBody>
          <a:bodyPr vert="horz" wrap="square" lIns="91440" tIns="45720" rIns="91440" bIns="45720" anchor="t" anchorCtr="0"/>
          <a:p>
            <a:pPr eaLnBrk="1" hangingPunct="1">
              <a:lnSpc>
                <a:spcPct val="150000"/>
              </a:lnSpc>
              <a:spcBef>
                <a:spcPct val="0"/>
              </a:spcBef>
              <a:buClr>
                <a:srgbClr val="FF0000"/>
              </a:buClr>
              <a:buFont typeface="Wingdings" panose="05000000000000000000" pitchFamily="2" charset="2"/>
              <a:buChar char="p"/>
            </a:pPr>
            <a:r>
              <a:rPr lang="en-US" altLang="zh-CN" dirty="0">
                <a:latin typeface="楷体" panose="02010609060101010101" pitchFamily="49" charset="-122"/>
                <a:ea typeface="楷体" panose="02010609060101010101" pitchFamily="49" charset="-122"/>
              </a:rPr>
              <a:t>(1)</a:t>
            </a:r>
            <a:r>
              <a:rPr lang="zh-CN" altLang="en-US" dirty="0">
                <a:latin typeface="楷体" panose="02010609060101010101" pitchFamily="49" charset="-122"/>
                <a:ea typeface="楷体" panose="02010609060101010101" pitchFamily="49" charset="-122"/>
              </a:rPr>
              <a:t>根据原始凭证或原始凭证汇总表填制通用记账凭证或分别填制收款凭证、付款凭证和转账凭证</a:t>
            </a:r>
            <a:r>
              <a:rPr lang="en-US" altLang="zh-CN" dirty="0">
                <a:latin typeface="楷体" panose="02010609060101010101" pitchFamily="49" charset="-122"/>
                <a:ea typeface="楷体" panose="02010609060101010101" pitchFamily="49" charset="-122"/>
              </a:rPr>
              <a:t>;</a:t>
            </a:r>
            <a:endParaRPr lang="en-US" altLang="zh-CN" dirty="0">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en-US" altLang="zh-CN" dirty="0">
                <a:latin typeface="楷体" panose="02010609060101010101" pitchFamily="49" charset="-122"/>
                <a:ea typeface="楷体" panose="02010609060101010101" pitchFamily="49" charset="-122"/>
              </a:rPr>
              <a:t>(2)</a:t>
            </a:r>
            <a:r>
              <a:rPr lang="zh-CN" altLang="en-US" dirty="0">
                <a:latin typeface="楷体" panose="02010609060101010101" pitchFamily="49" charset="-122"/>
                <a:ea typeface="楷体" panose="02010609060101010101" pitchFamily="49" charset="-122"/>
              </a:rPr>
              <a:t>根据收款凭证和付款凭证或通用记账凭证逐笔登记库存现金日记账和银行存款日记账</a:t>
            </a:r>
            <a:r>
              <a:rPr lang="en-US" altLang="zh-CN" dirty="0">
                <a:latin typeface="楷体" panose="02010609060101010101" pitchFamily="49" charset="-122"/>
                <a:ea typeface="楷体" panose="02010609060101010101" pitchFamily="49" charset="-122"/>
              </a:rPr>
              <a:t>;</a:t>
            </a:r>
            <a:endParaRPr lang="en-US" altLang="zh-CN" dirty="0">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en-US" altLang="zh-CN" dirty="0">
                <a:latin typeface="楷体" panose="02010609060101010101" pitchFamily="49" charset="-122"/>
                <a:ea typeface="楷体" panose="02010609060101010101" pitchFamily="49" charset="-122"/>
              </a:rPr>
              <a:t>(3)</a:t>
            </a:r>
            <a:r>
              <a:rPr lang="zh-CN" altLang="en-US" dirty="0">
                <a:latin typeface="楷体" panose="02010609060101010101" pitchFamily="49" charset="-122"/>
                <a:ea typeface="楷体" panose="02010609060101010101" pitchFamily="49" charset="-122"/>
              </a:rPr>
              <a:t>根据记账凭证和原始凭证逐笔登记各种明细分类账</a:t>
            </a:r>
            <a:r>
              <a:rPr lang="en-US" altLang="zh-CN" dirty="0">
                <a:latin typeface="楷体" panose="02010609060101010101" pitchFamily="49" charset="-122"/>
                <a:ea typeface="楷体" panose="02010609060101010101" pitchFamily="49" charset="-122"/>
              </a:rPr>
              <a:t>;</a:t>
            </a:r>
            <a:endParaRPr lang="en-US" altLang="zh-CN" dirty="0">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en-US" altLang="zh-CN" dirty="0">
                <a:latin typeface="楷体" panose="02010609060101010101" pitchFamily="49" charset="-122"/>
                <a:ea typeface="楷体" panose="02010609060101010101" pitchFamily="49" charset="-122"/>
              </a:rPr>
              <a:t>(4)</a:t>
            </a:r>
            <a:r>
              <a:rPr lang="zh-CN" altLang="en-US" dirty="0">
                <a:latin typeface="楷体" panose="02010609060101010101" pitchFamily="49" charset="-122"/>
                <a:ea typeface="楷体" panose="02010609060101010101" pitchFamily="49" charset="-122"/>
              </a:rPr>
              <a:t>根据记账凭证逐笔登记总分类账</a:t>
            </a:r>
            <a:r>
              <a:rPr lang="en-US" altLang="zh-CN" dirty="0">
                <a:latin typeface="楷体" panose="02010609060101010101" pitchFamily="49" charset="-122"/>
                <a:ea typeface="楷体" panose="02010609060101010101" pitchFamily="49" charset="-122"/>
              </a:rPr>
              <a:t>;</a:t>
            </a:r>
            <a:endParaRPr lang="en-US" altLang="zh-CN" dirty="0">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en-US" altLang="zh-CN" dirty="0">
                <a:latin typeface="楷体" panose="02010609060101010101" pitchFamily="49" charset="-122"/>
                <a:ea typeface="楷体" panose="02010609060101010101" pitchFamily="49" charset="-122"/>
              </a:rPr>
              <a:t>(5)</a:t>
            </a:r>
            <a:r>
              <a:rPr lang="zh-CN" altLang="en-US" dirty="0">
                <a:latin typeface="楷体" panose="02010609060101010101" pitchFamily="49" charset="-122"/>
                <a:ea typeface="楷体" panose="02010609060101010101" pitchFamily="49" charset="-122"/>
              </a:rPr>
              <a:t>按照对账的具体要求定期地进行总分类账与库存现金、银行存款日记账、明细账之间的核对</a:t>
            </a:r>
            <a:r>
              <a:rPr lang="en-US" altLang="zh-CN" dirty="0">
                <a:latin typeface="楷体" panose="02010609060101010101" pitchFamily="49" charset="-122"/>
                <a:ea typeface="楷体" panose="02010609060101010101" pitchFamily="49" charset="-122"/>
              </a:rPr>
              <a:t>;</a:t>
            </a:r>
            <a:endParaRPr lang="en-US" altLang="zh-CN" dirty="0">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en-US" altLang="zh-CN" dirty="0">
                <a:latin typeface="楷体" panose="02010609060101010101" pitchFamily="49" charset="-122"/>
                <a:ea typeface="楷体" panose="02010609060101010101" pitchFamily="49" charset="-122"/>
              </a:rPr>
              <a:t>(6)</a:t>
            </a:r>
            <a:r>
              <a:rPr lang="zh-CN" altLang="en-US" dirty="0">
                <a:latin typeface="楷体" panose="02010609060101010101" pitchFamily="49" charset="-122"/>
                <a:ea typeface="楷体" panose="02010609060101010101" pitchFamily="49" charset="-122"/>
              </a:rPr>
              <a:t>月末</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根据总账和明细账的记录编制会计报表。</a:t>
            </a:r>
            <a:endParaRPr lang="zh-CN" altLang="en-US"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DIAGRAM_VIRTUALLY_FRAME" val="{&quot;height&quot;:333.08023622047244,&quot;left&quot;:85.97015748031495,&quot;top&quot;:91.57566929133858,&quot;width&quot;:786.029842519685}"/>
</p:tagLst>
</file>

<file path=ppt/tags/tag10.xml><?xml version="1.0" encoding="utf-8"?>
<p:tagLst xmlns:p="http://schemas.openxmlformats.org/presentationml/2006/main">
  <p:tag name="KSO_WM_DIAGRAM_VIRTUALLY_FRAME" val="{&quot;height&quot;:333.08023622047244,&quot;left&quot;:85.97015748031495,&quot;top&quot;:91.57566929133858,&quot;width&quot;:786.029842519685}"/>
</p:tagLst>
</file>

<file path=ppt/tags/tag11.xml><?xml version="1.0" encoding="utf-8"?>
<p:tagLst xmlns:p="http://schemas.openxmlformats.org/presentationml/2006/main">
  <p:tag name="KSO_WM_DIAGRAM_VIRTUALLY_FRAME" val="{&quot;height&quot;:333.08023622047244,&quot;left&quot;:85.97015748031495,&quot;top&quot;:91.57566929133858,&quot;width&quot;:786.029842519685}"/>
</p:tagLst>
</file>

<file path=ppt/tags/tag12.xml><?xml version="1.0" encoding="utf-8"?>
<p:tagLst xmlns:p="http://schemas.openxmlformats.org/presentationml/2006/main">
  <p:tag name="KSO_WM_DIAGRAM_VIRTUALLY_FRAME" val="{&quot;height&quot;:333.08023622047244,&quot;left&quot;:85.97015748031495,&quot;top&quot;:91.57566929133858,&quot;width&quot;:786.029842519685}"/>
</p:tagLst>
</file>

<file path=ppt/tags/tag13.xml><?xml version="1.0" encoding="utf-8"?>
<p:tagLst xmlns:p="http://schemas.openxmlformats.org/presentationml/2006/main">
  <p:tag name="KSO_WM_DIAGRAM_VIRTUALLY_FRAME" val="{&quot;height&quot;:333.08023622047244,&quot;left&quot;:85.97015748031495,&quot;top&quot;:91.57566929133858,&quot;width&quot;:786.029842519685}"/>
</p:tagLst>
</file>

<file path=ppt/tags/tag14.xml><?xml version="1.0" encoding="utf-8"?>
<p:tagLst xmlns:p="http://schemas.openxmlformats.org/presentationml/2006/main">
  <p:tag name="KSO_WM_DIAGRAM_VIRTUALLY_FRAME" val="{&quot;height&quot;:333.08023622047244,&quot;left&quot;:85.97015748031495,&quot;top&quot;:91.57566929133858,&quot;width&quot;:786.029842519685}"/>
</p:tagLst>
</file>

<file path=ppt/tags/tag15.xml><?xml version="1.0" encoding="utf-8"?>
<p:tagLst xmlns:p="http://schemas.openxmlformats.org/presentationml/2006/main">
  <p:tag name="KSO_WM_DIAGRAM_VIRTUALLY_FRAME" val="{&quot;height&quot;:333.08023622047244,&quot;left&quot;:85.97015748031495,&quot;top&quot;:91.57566929133858,&quot;width&quot;:786.029842519685}"/>
</p:tagLst>
</file>

<file path=ppt/tags/tag16.xml><?xml version="1.0" encoding="utf-8"?>
<p:tagLst xmlns:p="http://schemas.openxmlformats.org/presentationml/2006/main">
  <p:tag name="KSO_WM_DIAGRAM_VIRTUALLY_FRAME" val="{&quot;height&quot;:333.08023622047244,&quot;left&quot;:85.97015748031495,&quot;top&quot;:91.57566929133858,&quot;width&quot;:786.029842519685}"/>
</p:tagLst>
</file>

<file path=ppt/tags/tag17.xml><?xml version="1.0" encoding="utf-8"?>
<p:tagLst xmlns:p="http://schemas.openxmlformats.org/presentationml/2006/main">
  <p:tag name="KSO_WM_DIAGRAM_VIRTUALLY_FRAME" val="{&quot;height&quot;:333.08023622047244,&quot;left&quot;:85.97015748031495,&quot;top&quot;:91.57566929133858,&quot;width&quot;:786.029842519685}"/>
</p:tagLst>
</file>

<file path=ppt/tags/tag18.xml><?xml version="1.0" encoding="utf-8"?>
<p:tagLst xmlns:p="http://schemas.openxmlformats.org/presentationml/2006/main">
  <p:tag name="KSO_WM_DIAGRAM_VIRTUALLY_FRAME" val="{&quot;height&quot;:333.08023622047244,&quot;left&quot;:85.97015748031495,&quot;top&quot;:91.57566929133858,&quot;width&quot;:786.029842519685}"/>
</p:tagLst>
</file>

<file path=ppt/tags/tag19.xml><?xml version="1.0" encoding="utf-8"?>
<p:tagLst xmlns:p="http://schemas.openxmlformats.org/presentationml/2006/main">
  <p:tag name="MH" val="20160508133540"/>
  <p:tag name="MH_LIBRARY" val="GRAPHIC"/>
  <p:tag name="MH_ORDER" val="矩形 4"/>
</p:tagLst>
</file>

<file path=ppt/tags/tag2.xml><?xml version="1.0" encoding="utf-8"?>
<p:tagLst xmlns:p="http://schemas.openxmlformats.org/presentationml/2006/main">
  <p:tag name="KSO_WM_DIAGRAM_VIRTUALLY_FRAME" val="{&quot;height&quot;:333.08023622047244,&quot;left&quot;:85.97015748031495,&quot;top&quot;:91.57566929133858,&quot;width&quot;:786.029842519685}"/>
</p:tagLst>
</file>

<file path=ppt/tags/tag3.xml><?xml version="1.0" encoding="utf-8"?>
<p:tagLst xmlns:p="http://schemas.openxmlformats.org/presentationml/2006/main">
  <p:tag name="KSO_WM_DIAGRAM_VIRTUALLY_FRAME" val="{&quot;height&quot;:333.08023622047244,&quot;left&quot;:85.97015748031495,&quot;top&quot;:91.57566929133858,&quot;width&quot;:786.029842519685}"/>
</p:tagLst>
</file>

<file path=ppt/tags/tag4.xml><?xml version="1.0" encoding="utf-8"?>
<p:tagLst xmlns:p="http://schemas.openxmlformats.org/presentationml/2006/main">
  <p:tag name="KSO_WM_DIAGRAM_VIRTUALLY_FRAME" val="{&quot;height&quot;:333.08023622047244,&quot;left&quot;:85.97015748031495,&quot;top&quot;:91.57566929133858,&quot;width&quot;:786.029842519685}"/>
</p:tagLst>
</file>

<file path=ppt/tags/tag5.xml><?xml version="1.0" encoding="utf-8"?>
<p:tagLst xmlns:p="http://schemas.openxmlformats.org/presentationml/2006/main">
  <p:tag name="KSO_WM_DIAGRAM_VIRTUALLY_FRAME" val="{&quot;height&quot;:333.08023622047244,&quot;left&quot;:85.97015748031495,&quot;top&quot;:91.57566929133858,&quot;width&quot;:786.029842519685}"/>
</p:tagLst>
</file>

<file path=ppt/tags/tag6.xml><?xml version="1.0" encoding="utf-8"?>
<p:tagLst xmlns:p="http://schemas.openxmlformats.org/presentationml/2006/main">
  <p:tag name="KSO_WM_DIAGRAM_VIRTUALLY_FRAME" val="{&quot;height&quot;:333.08023622047244,&quot;left&quot;:85.97015748031495,&quot;top&quot;:91.57566929133858,&quot;width&quot;:786.029842519685}"/>
</p:tagLst>
</file>

<file path=ppt/tags/tag7.xml><?xml version="1.0" encoding="utf-8"?>
<p:tagLst xmlns:p="http://schemas.openxmlformats.org/presentationml/2006/main">
  <p:tag name="KSO_WM_DIAGRAM_VIRTUALLY_FRAME" val="{&quot;height&quot;:333.08023622047244,&quot;left&quot;:85.97015748031495,&quot;top&quot;:91.57566929133858,&quot;width&quot;:786.029842519685}"/>
</p:tagLst>
</file>

<file path=ppt/tags/tag8.xml><?xml version="1.0" encoding="utf-8"?>
<p:tagLst xmlns:p="http://schemas.openxmlformats.org/presentationml/2006/main">
  <p:tag name="KSO_WM_DIAGRAM_VIRTUALLY_FRAME" val="{&quot;height&quot;:333.08023622047244,&quot;left&quot;:85.97015748031495,&quot;top&quot;:91.57566929133858,&quot;width&quot;:786.029842519685}"/>
</p:tagLst>
</file>

<file path=ppt/tags/tag9.xml><?xml version="1.0" encoding="utf-8"?>
<p:tagLst xmlns:p="http://schemas.openxmlformats.org/presentationml/2006/main">
  <p:tag name="KSO_WM_DIAGRAM_VIRTUALLY_FRAME" val="{&quot;height&quot;:333.08023622047244,&quot;left&quot;:85.97015748031495,&quot;top&quot;:91.57566929133858,&quot;width&quot;:786.029842519685}"/>
</p:tagLst>
</file>

<file path=ppt/theme/theme1.xml><?xml version="1.0" encoding="utf-8"?>
<a:theme xmlns:a="http://schemas.openxmlformats.org/drawingml/2006/main" name="1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Office 主题">
  <a:themeElements>
    <a:clrScheme name="自定义 2">
      <a:dk1>
        <a:srgbClr val="20517C"/>
      </a:dk1>
      <a:lt1>
        <a:srgbClr val="FFFFFF"/>
      </a:lt1>
      <a:dk2>
        <a:srgbClr val="20517C"/>
      </a:dk2>
      <a:lt2>
        <a:srgbClr val="FFFFFF"/>
      </a:lt2>
      <a:accent1>
        <a:srgbClr val="20517C"/>
      </a:accent1>
      <a:accent2>
        <a:srgbClr val="FFFFF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nSpc>
            <a:spcPct val="95000"/>
          </a:lnSpc>
          <a:defRPr sz="1600" b="0" dirty="0" smtClean="0">
            <a:latin typeface="张海山锐谐体" panose="02000000000000000000" pitchFamily="2" charset="-122"/>
            <a:ea typeface="张海山锐谐体" panose="02000000000000000000" pitchFamily="2"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Office 主题">
  <a:themeElements>
    <a:clrScheme name="自定义 2">
      <a:dk1>
        <a:srgbClr val="20517C"/>
      </a:dk1>
      <a:lt1>
        <a:srgbClr val="FFFFFF"/>
      </a:lt1>
      <a:dk2>
        <a:srgbClr val="20517C"/>
      </a:dk2>
      <a:lt2>
        <a:srgbClr val="FFFFFF"/>
      </a:lt2>
      <a:accent1>
        <a:srgbClr val="20517C"/>
      </a:accent1>
      <a:accent2>
        <a:srgbClr val="FFFFF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nSpc>
            <a:spcPct val="95000"/>
          </a:lnSpc>
          <a:defRPr sz="1600" b="0" dirty="0" smtClean="0">
            <a:latin typeface="张海山锐谐体" panose="02000000000000000000" pitchFamily="2" charset="-122"/>
            <a:ea typeface="张海山锐谐体" panose="02000000000000000000" pitchFamily="2"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2740</Words>
  <Application>WPS 演示</Application>
  <PresentationFormat/>
  <Paragraphs>171</Paragraphs>
  <Slides>23</Slides>
  <Notes>4</Notes>
  <HiddenSlides>0</HiddenSlides>
  <MMClips>0</MMClips>
  <ScaleCrop>false</ScaleCrop>
  <HeadingPairs>
    <vt:vector size="6" baseType="variant">
      <vt:variant>
        <vt:lpstr>已用的字体</vt:lpstr>
      </vt:variant>
      <vt:variant>
        <vt:i4>14</vt:i4>
      </vt:variant>
      <vt:variant>
        <vt:lpstr>主题</vt:lpstr>
      </vt:variant>
      <vt:variant>
        <vt:i4>6</vt:i4>
      </vt:variant>
      <vt:variant>
        <vt:lpstr>幻灯片标题</vt:lpstr>
      </vt:variant>
      <vt:variant>
        <vt:i4>23</vt:i4>
      </vt:variant>
    </vt:vector>
  </HeadingPairs>
  <TitlesOfParts>
    <vt:vector size="43" baseType="lpstr">
      <vt:lpstr>Arial</vt:lpstr>
      <vt:lpstr>宋体</vt:lpstr>
      <vt:lpstr>Wingdings</vt:lpstr>
      <vt:lpstr>楷体_GB2312</vt:lpstr>
      <vt:lpstr>新宋体</vt:lpstr>
      <vt:lpstr>Verdana</vt:lpstr>
      <vt:lpstr>黑体</vt:lpstr>
      <vt:lpstr>Wingdings 2</vt:lpstr>
      <vt:lpstr>张海山锐谐体</vt:lpstr>
      <vt:lpstr>微软雅黑</vt:lpstr>
      <vt:lpstr>Calibri</vt:lpstr>
      <vt:lpstr>楷体</vt:lpstr>
      <vt:lpstr>Arial Narrow</vt:lpstr>
      <vt:lpstr>Arial Unicode MS</vt:lpstr>
      <vt:lpstr>1_Profile</vt:lpstr>
      <vt:lpstr>2_Profile</vt:lpstr>
      <vt:lpstr>3_Profile</vt:lpstr>
      <vt:lpstr>4_Profile</vt:lpstr>
      <vt:lpstr>1_Office 主题</vt:lpstr>
      <vt:lpstr>2_Office 主题</vt:lpstr>
      <vt:lpstr>PowerPoint 演示文稿</vt:lpstr>
      <vt:lpstr>PowerPoint 演示文稿</vt:lpstr>
      <vt:lpstr>第五节  会计核算的基本程序与方法</vt:lpstr>
      <vt:lpstr>第一节  会计核算组织程序的意义和种类</vt:lpstr>
      <vt:lpstr>第一节  会计核算组织程序的意义和种类</vt:lpstr>
      <vt:lpstr>第一节  会计核算组织程序的意义和种类</vt:lpstr>
      <vt:lpstr>第一节  会计核算组织程序的意义和种类</vt:lpstr>
      <vt:lpstr>第二节  记账凭证核算组织程序</vt:lpstr>
      <vt:lpstr>第一节  会计核算组织程序的意义和种类</vt:lpstr>
      <vt:lpstr>第二节  记账凭证核算组织程序</vt:lpstr>
      <vt:lpstr>第二节  记账凭证核算组织程序</vt:lpstr>
      <vt:lpstr>第三节  科目汇总表核算组织程序</vt:lpstr>
      <vt:lpstr>第三节  科目汇总表核算组织程序</vt:lpstr>
      <vt:lpstr>第三节  科目汇总表核算组织程序</vt:lpstr>
      <vt:lpstr>第三节  科目汇总表核算组织程序</vt:lpstr>
      <vt:lpstr>记账凭证核算组织程序的优缺点及适用范围</vt:lpstr>
      <vt:lpstr>第三节  科目汇总表核算组织程序</vt:lpstr>
      <vt:lpstr>第四节  汇总记账凭证核算组织程序</vt:lpstr>
      <vt:lpstr>第四节  汇总记账凭证核算组织程序</vt:lpstr>
      <vt:lpstr>科目汇总表核算组织程序的基本步骤</vt:lpstr>
      <vt:lpstr>科目汇总表核算组织程序的优缺点及适用范围</vt:lpstr>
      <vt:lpstr>第一节  会计核算组织程序的意义和种类</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第一章 概论</dc:title>
  <dc:creator>DQ</dc:creator>
  <cp:lastModifiedBy>夏梦瑗</cp:lastModifiedBy>
  <cp:revision>1320</cp:revision>
  <dcterms:created xsi:type="dcterms:W3CDTF">2006-10-08T18:39:00Z</dcterms:created>
  <dcterms:modified xsi:type="dcterms:W3CDTF">2025-02-12T03:30:49Z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412E9596D80042A9A9A1085164482B3F_12</vt:lpwstr>
  </property>
</Properties>
</file>