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2" r:id="rId4"/>
    <p:sldMasterId id="2147483682" r:id="rId5"/>
    <p:sldMasterId id="2147483695" r:id="rId6"/>
  </p:sldMasterIdLst>
  <p:notesMasterIdLst>
    <p:notesMasterId r:id="rId48"/>
  </p:notesMasterIdLst>
  <p:handoutMasterIdLst>
    <p:handoutMasterId r:id="rId97"/>
  </p:handoutMasterIdLst>
  <p:sldIdLst>
    <p:sldId id="1036" r:id="rId7"/>
    <p:sldId id="1037" r:id="rId8"/>
    <p:sldId id="955" r:id="rId9"/>
    <p:sldId id="956" r:id="rId10"/>
    <p:sldId id="957" r:id="rId11"/>
    <p:sldId id="958" r:id="rId12"/>
    <p:sldId id="959" r:id="rId13"/>
    <p:sldId id="960" r:id="rId14"/>
    <p:sldId id="961" r:id="rId15"/>
    <p:sldId id="962" r:id="rId16"/>
    <p:sldId id="963" r:id="rId17"/>
    <p:sldId id="964" r:id="rId18"/>
    <p:sldId id="965" r:id="rId19"/>
    <p:sldId id="966"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9"/>
    <p:sldId id="298" r:id="rId50"/>
    <p:sldId id="299" r:id="rId51"/>
    <p:sldId id="744" r:id="rId52"/>
    <p:sldId id="745" r:id="rId53"/>
    <p:sldId id="746" r:id="rId54"/>
    <p:sldId id="747" r:id="rId55"/>
    <p:sldId id="748" r:id="rId56"/>
    <p:sldId id="749" r:id="rId57"/>
    <p:sldId id="750" r:id="rId58"/>
    <p:sldId id="754" r:id="rId59"/>
    <p:sldId id="755" r:id="rId60"/>
    <p:sldId id="756" r:id="rId61"/>
    <p:sldId id="757" r:id="rId62"/>
    <p:sldId id="758" r:id="rId63"/>
    <p:sldId id="759" r:id="rId64"/>
    <p:sldId id="760" r:id="rId65"/>
    <p:sldId id="761" r:id="rId66"/>
    <p:sldId id="762" r:id="rId67"/>
    <p:sldId id="763" r:id="rId68"/>
    <p:sldId id="1111" r:id="rId69"/>
    <p:sldId id="1112" r:id="rId70"/>
    <p:sldId id="1113" r:id="rId71"/>
    <p:sldId id="1114" r:id="rId72"/>
    <p:sldId id="1115" r:id="rId73"/>
    <p:sldId id="1118" r:id="rId74"/>
    <p:sldId id="1119" r:id="rId75"/>
    <p:sldId id="1120" r:id="rId76"/>
    <p:sldId id="1121" r:id="rId77"/>
    <p:sldId id="1122" r:id="rId78"/>
    <p:sldId id="1123" r:id="rId79"/>
    <p:sldId id="1124" r:id="rId80"/>
    <p:sldId id="1125" r:id="rId81"/>
    <p:sldId id="1126" r:id="rId82"/>
    <p:sldId id="1116" r:id="rId83"/>
    <p:sldId id="1117" r:id="rId84"/>
    <p:sldId id="1040" r:id="rId85"/>
    <p:sldId id="1041" r:id="rId86"/>
    <p:sldId id="1042" r:id="rId87"/>
    <p:sldId id="1043" r:id="rId88"/>
    <p:sldId id="1044" r:id="rId89"/>
    <p:sldId id="1045" r:id="rId90"/>
    <p:sldId id="1046" r:id="rId91"/>
    <p:sldId id="1047" r:id="rId92"/>
    <p:sldId id="1048" r:id="rId93"/>
    <p:sldId id="1049" r:id="rId94"/>
    <p:sldId id="1050" r:id="rId95"/>
    <p:sldId id="1035" r:id="rId96"/>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9" userDrawn="1">
          <p15:clr>
            <a:srgbClr val="A4A3A4"/>
          </p15:clr>
        </p15:guide>
        <p15:guide id="2" pos="3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000000"/>
    </p:penClr>
    <p:extLst>
      <p:ext uri="{2FDB2607-1784-4EEB-B798-7EB5836EED8A}">
        <p14:showMediaCtrls xmlns:p14="http://schemas.microsoft.com/office/powerpoint/2010/main" val="1"/>
      </p:ext>
    </p:extLst>
  </p:showPr>
  <p:clrMru>
    <a:srgbClr val="0000CC"/>
    <a:srgbClr val="F3FC9E"/>
    <a:srgbClr val="E9FA48"/>
    <a:srgbClr val="D4EA06"/>
    <a:srgbClr val="CDDB15"/>
    <a:srgbClr val="03EDB0"/>
    <a:srgbClr val="2F9EC1"/>
    <a:srgbClr val="03ED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895"/>
    <p:restoredTop sz="99500"/>
  </p:normalViewPr>
  <p:slideViewPr>
    <p:cSldViewPr showGuides="1">
      <p:cViewPr varScale="1">
        <p:scale>
          <a:sx n="71" d="100"/>
          <a:sy n="71" d="100"/>
        </p:scale>
        <p:origin x="-450" y="-90"/>
      </p:cViewPr>
      <p:guideLst>
        <p:guide orient="horz" pos="2279"/>
        <p:guide pos="3843"/>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5" cy="72005"/>
</p:viewPr>
</file>

<file path=ppt/_rels/presentation.xml.rels><?xml version="1.0" encoding="UTF-8" standalone="yes"?>
<Relationships xmlns="http://schemas.openxmlformats.org/package/2006/relationships"><Relationship Id="rId99" Type="http://schemas.openxmlformats.org/officeDocument/2006/relationships/viewProps" Target="viewProps.xml"/><Relationship Id="rId98" Type="http://schemas.openxmlformats.org/officeDocument/2006/relationships/presProps" Target="presProps.xml"/><Relationship Id="rId97" Type="http://schemas.openxmlformats.org/officeDocument/2006/relationships/handoutMaster" Target="handoutMasters/handoutMaster1.xml"/><Relationship Id="rId96" Type="http://schemas.openxmlformats.org/officeDocument/2006/relationships/slide" Target="slides/slide89.xml"/><Relationship Id="rId95" Type="http://schemas.openxmlformats.org/officeDocument/2006/relationships/slide" Target="slides/slide88.xml"/><Relationship Id="rId94" Type="http://schemas.openxmlformats.org/officeDocument/2006/relationships/slide" Target="slides/slide87.xml"/><Relationship Id="rId93" Type="http://schemas.openxmlformats.org/officeDocument/2006/relationships/slide" Target="slides/slide86.xml"/><Relationship Id="rId92" Type="http://schemas.openxmlformats.org/officeDocument/2006/relationships/slide" Target="slides/slide85.xml"/><Relationship Id="rId91" Type="http://schemas.openxmlformats.org/officeDocument/2006/relationships/slide" Target="slides/slide84.xml"/><Relationship Id="rId90" Type="http://schemas.openxmlformats.org/officeDocument/2006/relationships/slide" Target="slides/slide83.xml"/><Relationship Id="rId9" Type="http://schemas.openxmlformats.org/officeDocument/2006/relationships/slide" Target="slides/slide3.xml"/><Relationship Id="rId89" Type="http://schemas.openxmlformats.org/officeDocument/2006/relationships/slide" Target="slides/slide82.xml"/><Relationship Id="rId88" Type="http://schemas.openxmlformats.org/officeDocument/2006/relationships/slide" Target="slides/slide81.xml"/><Relationship Id="rId87" Type="http://schemas.openxmlformats.org/officeDocument/2006/relationships/slide" Target="slides/slide80.xml"/><Relationship Id="rId86" Type="http://schemas.openxmlformats.org/officeDocument/2006/relationships/slide" Target="slides/slide79.xml"/><Relationship Id="rId85" Type="http://schemas.openxmlformats.org/officeDocument/2006/relationships/slide" Target="slides/slide78.xml"/><Relationship Id="rId84" Type="http://schemas.openxmlformats.org/officeDocument/2006/relationships/slide" Target="slides/slide77.xml"/><Relationship Id="rId83" Type="http://schemas.openxmlformats.org/officeDocument/2006/relationships/slide" Target="slides/slide76.xml"/><Relationship Id="rId82" Type="http://schemas.openxmlformats.org/officeDocument/2006/relationships/slide" Target="slides/slide75.xml"/><Relationship Id="rId81" Type="http://schemas.openxmlformats.org/officeDocument/2006/relationships/slide" Target="slides/slide74.xml"/><Relationship Id="rId80" Type="http://schemas.openxmlformats.org/officeDocument/2006/relationships/slide" Target="slides/slide73.xml"/><Relationship Id="rId8" Type="http://schemas.openxmlformats.org/officeDocument/2006/relationships/slide" Target="slides/slide2.xml"/><Relationship Id="rId79" Type="http://schemas.openxmlformats.org/officeDocument/2006/relationships/slide" Target="slides/slide72.xml"/><Relationship Id="rId78" Type="http://schemas.openxmlformats.org/officeDocument/2006/relationships/slide" Target="slides/slide71.xml"/><Relationship Id="rId77" Type="http://schemas.openxmlformats.org/officeDocument/2006/relationships/slide" Target="slides/slide70.xml"/><Relationship Id="rId76" Type="http://schemas.openxmlformats.org/officeDocument/2006/relationships/slide" Target="slides/slide69.xml"/><Relationship Id="rId75" Type="http://schemas.openxmlformats.org/officeDocument/2006/relationships/slide" Target="slides/slide68.xml"/><Relationship Id="rId74" Type="http://schemas.openxmlformats.org/officeDocument/2006/relationships/slide" Target="slides/slide67.xml"/><Relationship Id="rId73" Type="http://schemas.openxmlformats.org/officeDocument/2006/relationships/slide" Target="slides/slide66.xml"/><Relationship Id="rId72" Type="http://schemas.openxmlformats.org/officeDocument/2006/relationships/slide" Target="slides/slide65.xml"/><Relationship Id="rId71" Type="http://schemas.openxmlformats.org/officeDocument/2006/relationships/slide" Target="slides/slide64.xml"/><Relationship Id="rId70" Type="http://schemas.openxmlformats.org/officeDocument/2006/relationships/slide" Target="slides/slide63.xml"/><Relationship Id="rId7" Type="http://schemas.openxmlformats.org/officeDocument/2006/relationships/slide" Target="slides/slide1.xml"/><Relationship Id="rId69" Type="http://schemas.openxmlformats.org/officeDocument/2006/relationships/slide" Target="slides/slide62.xml"/><Relationship Id="rId68" Type="http://schemas.openxmlformats.org/officeDocument/2006/relationships/slide" Target="slides/slide61.xml"/><Relationship Id="rId67" Type="http://schemas.openxmlformats.org/officeDocument/2006/relationships/slide" Target="slides/slide60.xml"/><Relationship Id="rId66" Type="http://schemas.openxmlformats.org/officeDocument/2006/relationships/slide" Target="slides/slide59.xml"/><Relationship Id="rId65" Type="http://schemas.openxmlformats.org/officeDocument/2006/relationships/slide" Target="slides/slide58.xml"/><Relationship Id="rId64" Type="http://schemas.openxmlformats.org/officeDocument/2006/relationships/slide" Target="slides/slide57.xml"/><Relationship Id="rId63" Type="http://schemas.openxmlformats.org/officeDocument/2006/relationships/slide" Target="slides/slide56.xml"/><Relationship Id="rId62" Type="http://schemas.openxmlformats.org/officeDocument/2006/relationships/slide" Target="slides/slide55.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notesMaster" Target="notesMasters/notesMaster1.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0" Type="http://schemas.openxmlformats.org/officeDocument/2006/relationships/tableStyles" Target="tableStyles.xml"/><Relationship Id="rId10" Type="http://schemas.openxmlformats.org/officeDocument/2006/relationships/slide" Target="slides/slide4.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123"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124"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hangingPunct="1">
              <a:buSzPct val="100000"/>
            </a:pPr>
            <a:fld id="{9A0DB2DC-4C9A-4742-B13C-FB6460FD3503}" type="slidenum">
              <a:rPr lang="en-US" altLang="zh-CN" sz="1200" dirty="0">
                <a:latin typeface="Times New Roman" panose="02020603050405020304" pitchFamily="18" charset="0"/>
              </a:rPr>
            </a:fld>
            <a:endParaRPr lang="en-US" altLang="zh-CN" sz="1200"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8964" name="Rectangle 4"/>
          <p:cNvSpPr>
            <a:spLocks noGrp="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单击此处编辑母版文本样式</a:t>
            </a:r>
            <a:endPar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Pct val="100000"/>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第二级</a:t>
            </a:r>
            <a:endPar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Pct val="100000"/>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第三级</a:t>
            </a:r>
            <a:endPar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Pct val="100000"/>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第四级</a:t>
            </a:r>
            <a:endPar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Pct val="100000"/>
              <a:buFont typeface="Arial" panose="020B0604020202020204" pitchFamily="34" charset="0"/>
              <a:buNone/>
              <a:defRPr/>
            </a:pPr>
            <a:r>
              <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第五级</a:t>
            </a:r>
            <a:endParaRPr kumimoji="0" 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1" hangingPunct="1">
              <a:buClr>
                <a:srgbClr val="000000"/>
              </a:buClr>
              <a:buSzPct val="100000"/>
              <a:buFont typeface="Times New Roman" panose="02020603050405020304" pitchFamily="18" charset="0"/>
              <a:buNone/>
              <a:defRPr sz="1200">
                <a:latin typeface="Times New Roman" panose="02020603050405020304" pitchFamily="18" charset="0"/>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hangingPunct="1">
              <a:buSzPct val="100000"/>
            </a:pPr>
            <a:fld id="{9A0DB2DC-4C9A-4742-B13C-FB6460FD3503}" type="slidenum">
              <a:rPr lang="en-US" altLang="zh-CN" sz="1200" dirty="0">
                <a:latin typeface="Times New Roman" panose="02020603050405020304" pitchFamily="18" charset="0"/>
              </a:rPr>
            </a:fld>
            <a:endParaRPr lang="en-US" altLang="zh-CN" sz="1200"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buSzPct val="100000"/>
      <a:buFont typeface="Arial" panose="020B0604020202020204" pitchFamily="34" charset="0"/>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buSzPct val="100000"/>
      <a:buFont typeface="Arial" panose="020B0604020202020204" pitchFamily="34" charset="0"/>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buSzPct val="100000"/>
      <a:buFont typeface="Arial" panose="020B0604020202020204" pitchFamily="34" charset="0"/>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buSzPct val="100000"/>
      <a:buFont typeface="Arial" panose="020B0604020202020204" pitchFamily="34" charset="0"/>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3538" name="幻灯片图像占位符 1"/>
          <p:cNvSpPr>
            <a:spLocks noGrp="1" noTextEdit="1"/>
          </p:cNvSpPr>
          <p:nvPr>
            <p:ph type="sldImg"/>
          </p:nvPr>
        </p:nvSpPr>
        <p:spPr/>
      </p:sp>
      <p:sp>
        <p:nvSpPr>
          <p:cNvPr id="193539" name="文本占位符 2"/>
          <p:cNvSpPr/>
          <p:nvPr>
            <p:ph type="body"/>
          </p:nvPr>
        </p:nvSpPr>
        <p:spPr/>
        <p:txBody>
          <a:bodyPr wrap="square" lIns="91440" tIns="45720" rIns="91440" bIns="45720" anchor="t" anchorCtr="0"/>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6370" name="Text Box 2"/>
          <p:cNvSpPr txBox="1">
            <a:spLocks noGrp="1"/>
          </p:cNvSpP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en-US" altLang="zh-CN" dirty="0"/>
            </a:fld>
            <a:endParaRPr lang="en-US" altLang="zh-CN" dirty="0"/>
          </a:p>
        </p:txBody>
      </p:sp>
      <p:sp>
        <p:nvSpPr>
          <p:cNvPr id="186371" name="Rectangle 3"/>
          <p:cNvSpPr>
            <a:spLocks noGrp="1" noTextEdit="1"/>
          </p:cNvSpPr>
          <p:nvPr>
            <p:ph type="sldImg"/>
          </p:nvPr>
        </p:nvSpPr>
        <p:spPr/>
      </p:sp>
      <p:sp>
        <p:nvSpPr>
          <p:cNvPr id="186372" name="Rectangle 4"/>
          <p:cNvSpPr>
            <a:spLocks noGrp="1"/>
          </p:cNvSpPr>
          <p:nvPr>
            <p:ph type="body"/>
          </p:nvPr>
        </p:nvSpPr>
        <p:spPr/>
        <p:txBody>
          <a:bodyPr wrap="square" lIns="91440" tIns="45720" rIns="91440" bIns="45720" anchor="t" anchorCtr="0"/>
          <a:p>
            <a:pPr lvl="0" eaLnBrk="1" hangingPunct="1"/>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7394" name="Text Box 2"/>
          <p:cNvSpPr txBox="1">
            <a:spLocks noGrp="1"/>
          </p:cNvSpP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en-US" altLang="zh-CN" dirty="0"/>
            </a:fld>
            <a:endParaRPr lang="en-US" altLang="zh-CN" dirty="0"/>
          </a:p>
        </p:txBody>
      </p:sp>
      <p:sp>
        <p:nvSpPr>
          <p:cNvPr id="187395" name="Rectangle 3"/>
          <p:cNvSpPr>
            <a:spLocks noGrp="1" noTextEdit="1"/>
          </p:cNvSpPr>
          <p:nvPr>
            <p:ph type="sldImg"/>
          </p:nvPr>
        </p:nvSpPr>
        <p:spPr/>
      </p:sp>
      <p:sp>
        <p:nvSpPr>
          <p:cNvPr id="187396" name="Rectangle 4"/>
          <p:cNvSpPr>
            <a:spLocks noGrp="1"/>
          </p:cNvSpPr>
          <p:nvPr>
            <p:ph type="body"/>
          </p:nvPr>
        </p:nvSpPr>
        <p:spPr/>
        <p:txBody>
          <a:bodyPr wrap="square" lIns="91440" tIns="45720" rIns="91440" bIns="45720" anchor="t" anchorCtr="0"/>
          <a:p>
            <a:pPr lvl="0" eaLnBrk="1" hangingPunct="1"/>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4098" name="Freeform 2"/>
          <p:cNvSpPr/>
          <p:nvPr userDrawn="1"/>
        </p:nvSpPr>
        <p:spPr>
          <a:xfrm>
            <a:off x="914400" y="2393950"/>
            <a:ext cx="10363200" cy="109538"/>
          </a:xfrm>
          <a:custGeom>
            <a:avLst/>
            <a:gdLst/>
            <a:ahLst/>
            <a:cxnLst>
              <a:cxn ang="0">
                <a:pos x="0" y="0"/>
              </a:cxn>
              <a:cxn ang="0">
                <a:pos x="7772400" y="0"/>
              </a:cxn>
            </a:cxnLst>
            <a:pathLst>
              <a:path w="7564" h="109538">
                <a:moveTo>
                  <a:pt x="0" y="0"/>
                </a:moveTo>
                <a:lnTo>
                  <a:pt x="7564"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83" name="标题"/>
          <p:cNvSpPr>
            <a:spLocks noGrp="1"/>
          </p:cNvSpPr>
          <p:nvPr>
            <p:ph type="ctrTitle"/>
          </p:nvPr>
        </p:nvSpPr>
        <p:spPr>
          <a:xfrm>
            <a:off x="914400" y="990600"/>
            <a:ext cx="10363200" cy="1371600"/>
          </a:xfrm>
          <a:prstGeom prst="rect">
            <a:avLst/>
          </a:prstGeom>
          <a:noFill/>
          <a:ln w="9525" cap="flat" cmpd="sng">
            <a:noFill/>
            <a:prstDash val="solid"/>
            <a:miter/>
          </a:ln>
        </p:spPr>
        <p:txBody>
          <a:bodyPr anchor="b"/>
          <a:lstStyle>
            <a:lvl1pPr marL="0" indent="0">
              <a:defRPr sz="3600"/>
            </a:lvl1pPr>
          </a:lstStyle>
          <a:p>
            <a:r>
              <a:rPr lang="zh-CN" altLang="en-US" noProof="1"/>
              <a:t>单击此处编辑母版标题样式</a:t>
            </a:r>
            <a:endParaRPr lang="zh-CN" altLang="en-US" noProof="1"/>
          </a:p>
        </p:txBody>
      </p:sp>
      <p:sp>
        <p:nvSpPr>
          <p:cNvPr id="84" name="文本"/>
          <p:cNvSpPr>
            <a:spLocks noGrp="1"/>
          </p:cNvSpPr>
          <p:nvPr>
            <p:ph type="subTitle" idx="1"/>
          </p:nvPr>
        </p:nvSpPr>
        <p:spPr>
          <a:xfrm>
            <a:off x="1930400" y="3429000"/>
            <a:ext cx="9347199" cy="1600200"/>
          </a:xfrm>
          <a:prstGeom prst="rect">
            <a:avLst/>
          </a:prstGeom>
          <a:noFill/>
          <a:ln w="9525" cap="flat" cmpd="sng">
            <a:noFill/>
            <a:prstDash val="solid"/>
            <a:miter/>
          </a:ln>
        </p:spPr>
        <p:txBody>
          <a:bodyPr/>
          <a:lstStyle>
            <a:lvl1pPr marL="0" indent="0">
              <a:defRPr sz="2200"/>
            </a:lvl1pPr>
            <a:lvl2pPr marL="908050" lvl="1" indent="-436245"/>
            <a:lvl3pPr marL="1304925" lvl="2" indent="-394970"/>
            <a:lvl4pPr marL="1693545" lvl="3" indent="-387350"/>
            <a:lvl5pPr marL="2093595" lvl="4" indent="-398145"/>
            <a:lvl6pPr marL="2093595" lvl="5" indent="-398145"/>
            <a:lvl7pPr marL="2093595" lvl="6" indent="-398145"/>
            <a:lvl8pPr marL="2093595" lvl="7" indent="-398145"/>
            <a:lvl9pPr marL="2093595" lvl="7" indent="-398145"/>
          </a:lstStyle>
          <a:p>
            <a:r>
              <a:rPr lang="zh-CN" altLang="en-US" noProof="1"/>
              <a:t>单击此处编辑母版副标题样式</a:t>
            </a:r>
            <a:endParaRPr lang="zh-CN" altLang="en-US" noProof="1"/>
          </a:p>
        </p:txBody>
      </p:sp>
      <p:sp>
        <p:nvSpPr>
          <p:cNvPr id="16" name="Rectangle 5"/>
          <p:cNvSpPr>
            <a:spLocks noGrp="1" noChangeArrowheads="1"/>
          </p:cNvSpPr>
          <p:nvPr>
            <p:ph type="dt" sz="half" idx="2"/>
          </p:nvPr>
        </p:nvSpPr>
        <p:spPr bwMode="auto">
          <a:xfrm>
            <a:off x="914400" y="6248400"/>
            <a:ext cx="2540000" cy="457200"/>
          </a:xfrm>
          <a:prstGeom prst="rect">
            <a:avLst/>
          </a:prstGeom>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5DE3863B-DE86-4959-BFA4-7A0D7E321932}"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6"/>
          <p:cNvSpPr>
            <a:spLocks noGrp="1" noChangeArrowheads="1"/>
          </p:cNvSpPr>
          <p:nvPr>
            <p:ph type="ftr" sz="quarter" idx="3"/>
          </p:nvPr>
        </p:nvSpPr>
        <p:spPr bwMode="auto">
          <a:xfrm>
            <a:off x="4165600" y="6248400"/>
            <a:ext cx="3860800" cy="457200"/>
          </a:xfrm>
          <a:prstGeom prst="rect">
            <a:avLst/>
          </a:prstGeom>
        </p:spPr>
        <p:txBody>
          <a:bodyPr vert="horz" wrap="square" lIns="91440" tIns="45720" rIns="91440" bIns="45720" numCol="1" anchor="t" anchorCtr="0" compatLnSpc="1"/>
          <a:lstStyle>
            <a:lvl1pPr>
              <a:defRPr sz="1200"/>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8" name="Rectangle 7"/>
          <p:cNvSpPr>
            <a:spLocks noGrp="1" noChangeArrowheads="1"/>
          </p:cNvSpPr>
          <p:nvPr>
            <p:ph type="sldNum" sz="quarter" idx="4"/>
          </p:nvPr>
        </p:nvSpPr>
        <p:spPr bwMode="auto">
          <a:xfrm>
            <a:off x="8737600" y="6248400"/>
            <a:ext cx="2540000" cy="45720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fld>
            <a:endParaRPr lang="en-US" altLang="zh-CN" dirty="0"/>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3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36" name="竖排文字占位符"/>
          <p:cNvSpPr>
            <a:spLocks noGrp="1"/>
          </p:cNvSpPr>
          <p:nvPr>
            <p:ph type="body" orient="vert" idx="1"/>
          </p:nvPr>
        </p:nvSpPr>
        <p:spPr>
          <a:xfrm>
            <a:off x="755649" y="1196975"/>
            <a:ext cx="10668000" cy="4822825"/>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30" name="竖排标题"/>
          <p:cNvSpPr>
            <a:spLocks noGrp="1"/>
          </p:cNvSpPr>
          <p:nvPr>
            <p:ph type="title" orient="vert"/>
          </p:nvPr>
        </p:nvSpPr>
        <p:spPr>
          <a:xfrm>
            <a:off x="8765117" y="304800"/>
            <a:ext cx="2669115" cy="5715000"/>
          </a:xfrm>
          <a:prstGeom prst="rect">
            <a:avLst/>
          </a:prstGeom>
          <a:noFill/>
          <a:ln w="9525" cap="flat" cmpd="sng">
            <a:noFill/>
            <a:prstDash val="solid"/>
            <a:miter/>
          </a:ln>
        </p:spPr>
        <p:txBody>
          <a:bodyPr vert="eaVert" anchor="t"/>
          <a:lstStyle/>
          <a:p>
            <a:r>
              <a:rPr lang="zh-CN" altLang="en-US" noProof="1"/>
              <a:t>单击此处编辑母版标题样式</a:t>
            </a:r>
            <a:endParaRPr lang="zh-CN" altLang="en-US" noProof="1"/>
          </a:p>
        </p:txBody>
      </p:sp>
      <p:sp>
        <p:nvSpPr>
          <p:cNvPr id="31" name="竖排文字占位符"/>
          <p:cNvSpPr>
            <a:spLocks noGrp="1"/>
          </p:cNvSpPr>
          <p:nvPr>
            <p:ph type="body" orient="vert" idx="1"/>
          </p:nvPr>
        </p:nvSpPr>
        <p:spPr>
          <a:xfrm>
            <a:off x="755651" y="304800"/>
            <a:ext cx="7806267" cy="5715000"/>
          </a:xfrm>
          <a:prstGeom prst="rect">
            <a:avLst/>
          </a:prstGeom>
          <a:noFill/>
          <a:ln w="9525" cap="flat" cmpd="sng">
            <a:noFill/>
            <a:prstDash val="solid"/>
            <a:miter/>
          </a:ln>
        </p:spPr>
        <p:txBody>
          <a:bodyPr vert="eaVert"/>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表格">
    <p:spTree>
      <p:nvGrpSpPr>
        <p:cNvPr id="1" name=""/>
        <p:cNvGrpSpPr/>
        <p:nvPr/>
      </p:nvGrpSpPr>
      <p:grpSpPr>
        <a:xfrm>
          <a:off x="0" y="0"/>
          <a:ext cx="0" cy="0"/>
          <a:chOff x="0" y="0"/>
          <a:chExt cx="0" cy="0"/>
        </a:xfrm>
      </p:grpSpPr>
      <p:sp>
        <p:nvSpPr>
          <p:cNvPr id="25" name="标题"/>
          <p:cNvSpPr>
            <a:spLocks noGrp="1"/>
          </p:cNvSpPr>
          <p:nvPr>
            <p:ph type="title"/>
          </p:nvPr>
        </p:nvSpPr>
        <p:spPr>
          <a:xfrm>
            <a:off x="766233" y="304800"/>
            <a:ext cx="10667999"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6" name="表格"/>
          <p:cNvSpPr>
            <a:spLocks noGrp="1"/>
          </p:cNvSpPr>
          <p:nvPr>
            <p:ph type="tbl" idx="1"/>
          </p:nvPr>
        </p:nvSpPr>
        <p:spPr>
          <a:xfrm>
            <a:off x="755651" y="1196975"/>
            <a:ext cx="10667999" cy="4822825"/>
          </a:xfrm>
          <a:prstGeom prst="rect">
            <a:avLst/>
          </a:prstGeom>
          <a:noFill/>
          <a:ln w="9525" cap="flat" cmpd="sng">
            <a:noFill/>
            <a:prstDash val="solid"/>
            <a:miter/>
          </a:ln>
        </p:spPr>
        <p:txBody>
          <a:bodyPr vert="horz" wrap="none" lIns="-12700" tIns="-12700" rIns="-12700" bIns="-12700" numCol="1" anchor="t" anchorCtr="0" upright="1" compatLnSpc="1"/>
          <a:lstStyle>
            <a:lvl1pPr marL="0" indent="0"/>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Verdana" panose="020B0604030504040204" pitchFamily="34" charset="0"/>
            </a:endParaRPr>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文本与内容">
    <p:bg>
      <p:bgPr>
        <a:solidFill>
          <a:schemeClr val="bg1"/>
        </a:solidFill>
        <a:effectLst/>
      </p:bgPr>
    </p:bg>
    <p:spTree>
      <p:nvGrpSpPr>
        <p:cNvPr id="1" name=""/>
        <p:cNvGrpSpPr/>
        <p:nvPr/>
      </p:nvGrpSpPr>
      <p:grpSpPr>
        <a:xfrm>
          <a:off x="0" y="0"/>
          <a:ext cx="0" cy="0"/>
          <a:chOff x="0" y="0"/>
          <a:chExt cx="0" cy="0"/>
        </a:xfrm>
      </p:grpSpPr>
      <p:sp>
        <p:nvSpPr>
          <p:cNvPr id="91" name="标题"/>
          <p:cNvSpPr>
            <a:spLocks noGrp="1"/>
          </p:cNvSpPr>
          <p:nvPr>
            <p:ph type="title"/>
          </p:nvPr>
        </p:nvSpPr>
        <p:spPr>
          <a:xfrm>
            <a:off x="1219200" y="228600"/>
            <a:ext cx="10365317" cy="688975"/>
          </a:xfrm>
          <a:prstGeom prst="rect">
            <a:avLst/>
          </a:prstGeom>
          <a:noFill/>
          <a:ln w="9525" cap="flat" cmpd="sng">
            <a:noFill/>
            <a:prstDash val="solid"/>
            <a:miter/>
          </a:ln>
        </p:spPr>
        <p:txBody>
          <a:bodyPr/>
          <a:lstStyle>
            <a:lvl1pPr marL="0" indent="0">
              <a:defRPr>
                <a:latin typeface="黑体" panose="02010609060101010101" pitchFamily="49" charset="-122"/>
                <a:ea typeface="黑体" panose="02010609060101010101" pitchFamily="49" charset="-122"/>
              </a:defRPr>
            </a:lvl1pPr>
          </a:lstStyle>
          <a:p>
            <a:r>
              <a:rPr lang="zh-CN" altLang="en-US" noProof="1"/>
              <a:t>单击此处编辑母版标题样式</a:t>
            </a:r>
            <a:endParaRPr lang="zh-CN" altLang="en-US" noProof="1"/>
          </a:p>
        </p:txBody>
      </p:sp>
      <p:sp>
        <p:nvSpPr>
          <p:cNvPr id="92" name="文本"/>
          <p:cNvSpPr>
            <a:spLocks noGrp="1"/>
          </p:cNvSpPr>
          <p:nvPr>
            <p:ph type="body" idx="1"/>
          </p:nvPr>
        </p:nvSpPr>
        <p:spPr>
          <a:xfrm>
            <a:off x="609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93" name="内容占位符"/>
          <p:cNvSpPr>
            <a:spLocks noGrp="1"/>
          </p:cNvSpPr>
          <p:nvPr>
            <p:ph idx="2"/>
          </p:nvPr>
        </p:nvSpPr>
        <p:spPr>
          <a:xfrm>
            <a:off x="6197600" y="1295399"/>
            <a:ext cx="5384800" cy="4830763"/>
          </a:xfrm>
          <a:prstGeom prst="rect">
            <a:avLst/>
          </a:prstGeom>
          <a:noFill/>
          <a:ln w="9525" cap="flat" cmpd="sng">
            <a:noFill/>
            <a:prstDash val="solid"/>
            <a:miter/>
          </a:ln>
        </p:spPr>
        <p:txBody>
          <a:bodyPr/>
          <a:lstStyle>
            <a:lvl1pPr marL="469900" indent="-469900">
              <a:defRPr>
                <a:latin typeface="黑体" panose="02010609060101010101" pitchFamily="49" charset="-122"/>
                <a:ea typeface="黑体" panose="02010609060101010101" pitchFamily="49" charset="-122"/>
              </a:defRPr>
            </a:lvl1pPr>
            <a:lvl2pPr marL="908050" lvl="1" indent="-436245">
              <a:defRPr>
                <a:latin typeface="黑体" panose="02010609060101010101" pitchFamily="49" charset="-122"/>
                <a:ea typeface="黑体" panose="02010609060101010101" pitchFamily="49" charset="-122"/>
              </a:defRPr>
            </a:lvl2pPr>
            <a:lvl3pPr marL="1304925" lvl="2" indent="-394970">
              <a:defRPr>
                <a:latin typeface="黑体" panose="02010609060101010101" pitchFamily="49" charset="-122"/>
                <a:ea typeface="黑体" panose="02010609060101010101" pitchFamily="49" charset="-122"/>
              </a:defRPr>
            </a:lvl3pPr>
            <a:lvl4pPr marL="1693545" lvl="3" indent="-387350">
              <a:defRPr>
                <a:latin typeface="黑体" panose="02010609060101010101" pitchFamily="49" charset="-122"/>
                <a:ea typeface="黑体" panose="02010609060101010101" pitchFamily="49" charset="-122"/>
              </a:defRPr>
            </a:lvl4pPr>
            <a:lvl5pPr marL="2093595" lvl="4" indent="-398145">
              <a:defRPr>
                <a:latin typeface="黑体" panose="02010609060101010101" pitchFamily="49" charset="-122"/>
                <a:ea typeface="黑体" panose="02010609060101010101" pitchFamily="49" charset="-122"/>
              </a:defRPr>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15" name="Rectangle 12"/>
          <p:cNvSpPr>
            <a:spLocks noGrp="1" noChangeArrowheads="1"/>
          </p:cNvSpPr>
          <p:nvPr>
            <p:ph type="dt" sz="half" idx="12"/>
          </p:nvPr>
        </p:nvSpPr>
        <p:spPr bwMode="auto">
          <a:xfrm>
            <a:off x="812800" y="6245225"/>
            <a:ext cx="26416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黑体" panose="02010609060101010101" pitchFamily="49" charset="-122"/>
              <a:cs typeface="+mn-cs"/>
            </a:endParaRPr>
          </a:p>
        </p:txBody>
      </p:sp>
      <p:sp>
        <p:nvSpPr>
          <p:cNvPr id="16" name="Rectangle 13"/>
          <p:cNvSpPr>
            <a:spLocks noGrp="1" noChangeArrowheads="1"/>
          </p:cNvSpPr>
          <p:nvPr>
            <p:ph type="ftr" sz="quarter" idx="3"/>
          </p:nvPr>
        </p:nvSpPr>
        <p:spPr bwMode="auto">
          <a:xfrm>
            <a:off x="4165600" y="6245225"/>
            <a:ext cx="3860800" cy="476250"/>
          </a:xfrm>
          <a:prstGeom prst="rect">
            <a:avLst/>
          </a:prstGeom>
        </p:spPr>
        <p:txBody>
          <a:bodyPr vert="horz" wrap="square" lIns="91440" tIns="45720" rIns="91440" bIns="45720" numCol="1" anchor="t" anchorCtr="0" compatLnSpc="1"/>
          <a:lstStyle>
            <a:lvl1pPr>
              <a:defRPr>
                <a:ea typeface="黑体" panose="02010609060101010101"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黑体" panose="02010609060101010101" pitchFamily="49" charset="-122"/>
              <a:cs typeface="+mn-cs"/>
            </a:endParaRPr>
          </a:p>
        </p:txBody>
      </p:sp>
      <p:sp>
        <p:nvSpPr>
          <p:cNvPr id="17" name="Rectangle 14"/>
          <p:cNvSpPr>
            <a:spLocks noGrp="1" noChangeArrowheads="1"/>
          </p:cNvSpPr>
          <p:nvPr>
            <p:ph type="sldNum" sz="quarter" idx="4"/>
          </p:nvPr>
        </p:nvSpPr>
        <p:spPr bwMode="auto">
          <a:xfrm>
            <a:off x="8737600" y="6245225"/>
            <a:ext cx="2641600" cy="476250"/>
          </a:xfrm>
          <a:prstGeom prst="rect">
            <a:avLst/>
          </a:prstGeom>
        </p:spPr>
        <p:txBody>
          <a:bodyPr vert="horz" wrap="square" lIns="91440" tIns="45720" rIns="91440" bIns="45720" numCol="1" anchor="t" anchorCtr="0" compatLnSpc="1"/>
          <a:p>
            <a:pPr algn="r">
              <a:buSzPct val="100000"/>
            </a:pPr>
            <a:fld id="{9A0DB2DC-4C9A-4742-B13C-FB6460FD3503}" type="slidenum">
              <a:rPr lang="en-US" altLang="zh-CN" dirty="0">
                <a:ea typeface="黑体" panose="02010609060101010101" pitchFamily="49" charset="-122"/>
              </a:rPr>
            </a:fld>
            <a:endParaRPr lang="en-US" altLang="zh-CN" dirty="0">
              <a:ea typeface="黑体" panose="02010609060101010101" pitchFamily="49" charset="-122"/>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8"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79" name="内容占位符"/>
          <p:cNvSpPr>
            <a:spLocks noGrp="1"/>
          </p:cNvSpPr>
          <p:nvPr>
            <p:ph idx="1"/>
          </p:nvPr>
        </p:nvSpPr>
        <p:spPr>
          <a:xfrm>
            <a:off x="755649" y="1196975"/>
            <a:ext cx="10668000" cy="4822825"/>
          </a:xfrm>
          <a:prstGeom prst="rect">
            <a:avLst/>
          </a:prstGeom>
          <a:noFill/>
          <a:ln w="9525" cap="flat" cmpd="sng">
            <a:noFill/>
            <a:prstDash val="solid"/>
            <a:miter/>
          </a:ln>
        </p:spPr>
        <p:txBody>
          <a:body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charset="-122"/>
              </a:defRPr>
            </a:lvl1pPr>
            <a:lvl2pPr>
              <a:defRPr sz="2000">
                <a:solidFill>
                  <a:schemeClr val="tx1"/>
                </a:solidFill>
                <a:latin typeface="Arial" panose="020B0604020202020204" pitchFamily="34" charset="0"/>
                <a:ea typeface="微软雅黑" panose="020B0503020204020204" charset="-122"/>
              </a:defRPr>
            </a:lvl2pPr>
            <a:lvl3pPr>
              <a:defRPr sz="2000">
                <a:solidFill>
                  <a:schemeClr val="tx1"/>
                </a:solidFill>
                <a:latin typeface="Arial" panose="020B0604020202020204" pitchFamily="34" charset="0"/>
                <a:ea typeface="微软雅黑" panose="020B0503020204020204" charset="-122"/>
              </a:defRPr>
            </a:lvl3pPr>
            <a:lvl4pPr>
              <a:defRPr sz="2000">
                <a:solidFill>
                  <a:schemeClr val="tx1"/>
                </a:solidFill>
                <a:latin typeface="Arial" panose="020B0604020202020204" pitchFamily="34" charset="0"/>
                <a:ea typeface="微软雅黑" panose="020B0503020204020204" charset="-122"/>
              </a:defRPr>
            </a:lvl4pPr>
            <a:lvl5pPr>
              <a:defRPr sz="2000">
                <a:solidFill>
                  <a:schemeClr val="tx1"/>
                </a:solidFill>
                <a:latin typeface="Arial" panose="020B0604020202020204" pitchFamily="34" charset="0"/>
                <a:ea typeface="微软雅黑" panose="020B0503020204020204"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ea"/>
              <a:sym typeface="微软雅黑" panose="020B0503020204020204"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charset="-122"/>
              <a:ea typeface="+mn-ea"/>
              <a:cs typeface="+mn-ea"/>
              <a:sym typeface="微软雅黑" panose="020B0503020204020204"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3" name="标题"/>
          <p:cNvSpPr>
            <a:spLocks noGrp="1"/>
          </p:cNvSpPr>
          <p:nvPr>
            <p:ph type="title"/>
          </p:nvPr>
        </p:nvSpPr>
        <p:spPr>
          <a:xfrm>
            <a:off x="963084" y="4406900"/>
            <a:ext cx="10363200" cy="1362075"/>
          </a:xfrm>
          <a:prstGeom prst="rect">
            <a:avLst/>
          </a:prstGeom>
          <a:noFill/>
          <a:ln w="9525" cap="flat" cmpd="sng">
            <a:noFill/>
            <a:prstDash val="solid"/>
            <a:miter/>
          </a:ln>
        </p:spPr>
        <p:txBody>
          <a:bodyPr anchor="t"/>
          <a:lstStyle>
            <a:lvl1pPr marL="0" indent="0" algn="l">
              <a:defRPr sz="4000" b="1" cap="all"/>
            </a:lvl1pPr>
          </a:lstStyle>
          <a:p>
            <a:r>
              <a:rPr lang="zh-CN" altLang="en-US" noProof="1"/>
              <a:t>单击此处编辑母版标题样式</a:t>
            </a:r>
            <a:endParaRPr lang="zh-CN" altLang="en-US" noProof="1"/>
          </a:p>
        </p:txBody>
      </p:sp>
      <p:sp>
        <p:nvSpPr>
          <p:cNvPr id="74" name="文本"/>
          <p:cNvSpPr>
            <a:spLocks noGrp="1"/>
          </p:cNvSpPr>
          <p:nvPr>
            <p:ph type="body" idx="1"/>
          </p:nvPr>
        </p:nvSpPr>
        <p:spPr>
          <a:xfrm>
            <a:off x="963084" y="2906713"/>
            <a:ext cx="10363200" cy="1500187"/>
          </a:xfrm>
          <a:prstGeom prst="rect">
            <a:avLst/>
          </a:prstGeom>
          <a:noFill/>
          <a:ln w="9525" cap="flat" cmpd="sng">
            <a:noFill/>
            <a:prstDash val="solid"/>
            <a:miter/>
          </a:ln>
        </p:spPr>
        <p:txBody>
          <a:bodyPr anchor="b"/>
          <a:lstStyle>
            <a:lvl1pPr marL="0" indent="0">
              <a:defRPr sz="20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charset="-122"/>
              <a:ea typeface="微软雅黑" panose="020B0503020204020204"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charset="-122"/>
              <a:ea typeface="微软雅黑" panose="020B0503020204020204"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charset="-122"/>
              <a:cs typeface="+mn-cs"/>
              <a:sym typeface="+mn-lt"/>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3</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复式记账</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67"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8" name="内容占位符"/>
          <p:cNvSpPr>
            <a:spLocks noGrp="1"/>
          </p:cNvSpPr>
          <p:nvPr>
            <p:ph idx="1"/>
          </p:nvPr>
        </p:nvSpPr>
        <p:spPr>
          <a:xfrm>
            <a:off x="7556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9" name="内容占位符"/>
          <p:cNvSpPr>
            <a:spLocks noGrp="1"/>
          </p:cNvSpPr>
          <p:nvPr>
            <p:ph idx="2"/>
          </p:nvPr>
        </p:nvSpPr>
        <p:spPr>
          <a:xfrm>
            <a:off x="6191251" y="1196975"/>
            <a:ext cx="5232399" cy="4822825"/>
          </a:xfrm>
          <a:prstGeom prst="rect">
            <a:avLst/>
          </a:prstGeom>
          <a:noFill/>
          <a:ln w="9525" cap="flat" cmpd="sng">
            <a:noFill/>
            <a:prstDash val="solid"/>
            <a:miter/>
          </a:ln>
        </p:spPr>
        <p:txBody>
          <a:bodyPr/>
          <a:lstStyle>
            <a:lvl1pPr marL="469900" indent="-469900">
              <a:defRPr sz="2800"/>
            </a:lvl1pPr>
            <a:lvl2pPr marL="908050" lvl="1" indent="-436245">
              <a:defRPr sz="2400"/>
            </a:lvl2pPr>
            <a:lvl3pPr marL="1304925" lvl="2" indent="-394970">
              <a:defRPr sz="2000"/>
            </a:lvl3pPr>
            <a:lvl4pPr marL="1693545" lvl="3" indent="-387350">
              <a:defRPr sz="1800"/>
            </a:lvl4pPr>
            <a:lvl5pPr marL="2093595" lvl="4" indent="-398145">
              <a:defRPr sz="18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9394"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fontAlgn="base"/>
            <a:r>
              <a:rPr lang="zh-CN" altLang="en-US" strike="noStrike" noProof="1"/>
              <a:t>单击此处编辑母版标题样式</a:t>
            </a:r>
            <a:endParaRPr lang="zh-CN" altLang="en-US" strike="noStrike" noProof="1"/>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fontAlgn="base"/>
            <a:r>
              <a:rPr lang="zh-CN" altLang="en-US" strike="noStrike" noProof="1"/>
              <a:t>单击此处编辑母版副标题样式</a:t>
            </a:r>
            <a:endParaRPr lang="zh-CN" altLang="en-US" strike="noStrike" noProof="1"/>
          </a:p>
        </p:txBody>
      </p:sp>
      <p:sp>
        <p:nvSpPr>
          <p:cNvPr id="16" name="Rectangle 4"/>
          <p:cNvSpPr>
            <a:spLocks noGrp="1" noChangeArrowheads="1"/>
          </p:cNvSpPr>
          <p:nvPr>
            <p:ph type="dt" sz="half" idx="2"/>
          </p:nvPr>
        </p:nvSpPr>
        <p:spPr bwMode="auto">
          <a:xfrm>
            <a:off x="914400" y="6248400"/>
            <a:ext cx="2540000" cy="457200"/>
          </a:xfrm>
          <a:prstGeom prst="rect">
            <a:avLst/>
          </a:prstGeom>
          <a:noFill/>
          <a:ln w="9525">
            <a:noFill/>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17" name="Rectangle 5"/>
          <p:cNvSpPr>
            <a:spLocks noGrp="1" noChangeArrowheads="1"/>
          </p:cNvSpPr>
          <p:nvPr>
            <p:ph type="ftr" sz="quarter" idx="3"/>
          </p:nvPr>
        </p:nvSpPr>
        <p:spPr bwMode="auto">
          <a:xfrm>
            <a:off x="4165600" y="6248400"/>
            <a:ext cx="3860800" cy="457200"/>
          </a:xfrm>
          <a:prstGeom prst="rect">
            <a:avLst/>
          </a:prstGeom>
          <a:noFill/>
          <a:ln w="9525">
            <a:noFill/>
            <a:miter lim="800000"/>
          </a:ln>
        </p:spPr>
        <p:txBody>
          <a:bodyPr vert="horz" wrap="square" lIns="91440" tIns="45720" rIns="91440" bIns="45720" numCol="1" anchor="t" anchorCtr="0" compatLnSpc="1"/>
          <a:lstStyle>
            <a:lvl1pPr>
              <a:defRPr sz="1200" b="0">
                <a:latin typeface="+mn-lt"/>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18" name="Rectangle 6"/>
          <p:cNvSpPr>
            <a:spLocks noGrp="1" noChangeArrowheads="1"/>
          </p:cNvSpPr>
          <p:nvPr>
            <p:ph type="sldNum" sz="quarter" idx="4"/>
          </p:nvPr>
        </p:nvSpPr>
        <p:spPr bwMode="auto">
          <a:xfrm>
            <a:off x="8737600" y="6248400"/>
            <a:ext cx="2540000" cy="457200"/>
          </a:xfrm>
          <a:prstGeom prst="rect">
            <a:avLst/>
          </a:prstGeom>
          <a:noFill/>
          <a:ln w="9525">
            <a:noFill/>
            <a:miter lim="800000"/>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59" name="标题"/>
          <p:cNvSpPr>
            <a:spLocks noGrp="1"/>
          </p:cNvSpPr>
          <p:nvPr>
            <p:ph type="title"/>
          </p:nvPr>
        </p:nvSpPr>
        <p:spPr>
          <a:xfrm>
            <a:off x="609600" y="274638"/>
            <a:ext cx="10972800" cy="1143000"/>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60" name="文本"/>
          <p:cNvSpPr>
            <a:spLocks noGrp="1"/>
          </p:cNvSpPr>
          <p:nvPr>
            <p:ph type="body" idx="1"/>
          </p:nvPr>
        </p:nvSpPr>
        <p:spPr>
          <a:xfrm>
            <a:off x="609600" y="1535113"/>
            <a:ext cx="5386917"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1" name="内容占位符"/>
          <p:cNvSpPr>
            <a:spLocks noGrp="1"/>
          </p:cNvSpPr>
          <p:nvPr>
            <p:ph idx="2"/>
          </p:nvPr>
        </p:nvSpPr>
        <p:spPr>
          <a:xfrm>
            <a:off x="609600" y="2174875"/>
            <a:ext cx="5386917"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62" name="文本"/>
          <p:cNvSpPr>
            <a:spLocks noGrp="1"/>
          </p:cNvSpPr>
          <p:nvPr>
            <p:ph type="body" idx="3"/>
          </p:nvPr>
        </p:nvSpPr>
        <p:spPr>
          <a:xfrm>
            <a:off x="6193367" y="1535113"/>
            <a:ext cx="5389033" cy="639762"/>
          </a:xfrm>
          <a:prstGeom prst="rect">
            <a:avLst/>
          </a:prstGeom>
          <a:noFill/>
          <a:ln w="9525" cap="flat" cmpd="sng">
            <a:noFill/>
            <a:prstDash val="solid"/>
            <a:miter/>
          </a:ln>
        </p:spPr>
        <p:txBody>
          <a:bodyPr anchor="b"/>
          <a:lstStyle>
            <a:lvl1pPr marL="0" indent="0">
              <a:defRPr sz="2400" b="1"/>
            </a:lvl1pPr>
            <a:lvl2pPr marL="457200" lvl="1" indent="0">
              <a:defRPr sz="2000" b="1"/>
            </a:lvl2pPr>
            <a:lvl3pPr marL="914400" lvl="2" indent="0">
              <a:defRPr sz="1800" b="1"/>
            </a:lvl3pPr>
            <a:lvl4pPr marL="1371600" lvl="3" indent="0">
              <a:defRPr sz="1600" b="1"/>
            </a:lvl4pPr>
            <a:lvl5pPr marL="1828800" lvl="4" indent="0">
              <a:defRPr sz="1600" b="1"/>
            </a:lvl5pPr>
            <a:lvl6pPr marL="2286000" lvl="5" indent="0">
              <a:defRPr sz="1600" b="1"/>
            </a:lvl6pPr>
            <a:lvl7pPr marL="2743200" lvl="6" indent="0">
              <a:defRPr sz="1600" b="1"/>
            </a:lvl7pPr>
            <a:lvl8pPr marL="3200400" lvl="7" indent="0">
              <a:defRPr sz="1600" b="1"/>
            </a:lvl8pPr>
            <a:lvl9pPr marL="3200400" lvl="7" indent="0">
              <a:defRPr sz="1600" b="1"/>
            </a:lvl9pPr>
          </a:lstStyle>
          <a:p>
            <a:r>
              <a:rPr lang="zh-CN" altLang="en-US" noProof="1"/>
              <a:t>单击此处编辑母版文本样式</a:t>
            </a:r>
            <a:endParaRPr lang="zh-CN" altLang="en-US" noProof="1"/>
          </a:p>
        </p:txBody>
      </p:sp>
      <p:sp>
        <p:nvSpPr>
          <p:cNvPr id="63" name="内容占位符"/>
          <p:cNvSpPr>
            <a:spLocks noGrp="1"/>
          </p:cNvSpPr>
          <p:nvPr>
            <p:ph idx="4"/>
          </p:nvPr>
        </p:nvSpPr>
        <p:spPr>
          <a:xfrm>
            <a:off x="6193367" y="2174875"/>
            <a:ext cx="5389033" cy="3951288"/>
          </a:xfrm>
          <a:prstGeom prst="rect">
            <a:avLst/>
          </a:prstGeom>
          <a:noFill/>
          <a:ln w="9525" cap="flat" cmpd="sng">
            <a:noFill/>
            <a:prstDash val="solid"/>
            <a:miter/>
          </a:ln>
        </p:spPr>
        <p:txBody>
          <a:bodyPr/>
          <a:lstStyle>
            <a:lvl1pPr marL="469900" indent="-469900">
              <a:defRPr sz="2400"/>
            </a:lvl1pPr>
            <a:lvl2pPr marL="908050" lvl="1" indent="-436245">
              <a:defRPr sz="2000"/>
            </a:lvl2pPr>
            <a:lvl3pPr marL="1304925" lvl="2" indent="-394970">
              <a:defRPr sz="1800"/>
            </a:lvl3pPr>
            <a:lvl4pPr marL="1693545" lvl="3" indent="-387350">
              <a:defRPr sz="1600"/>
            </a:lvl4pPr>
            <a:lvl5pPr marL="2093595" lvl="4" indent="-398145">
              <a:defRPr sz="16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7150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7150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7556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8228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82282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55" name="标题"/>
          <p:cNvSpPr>
            <a:spLocks noGrp="1"/>
          </p:cNvSpPr>
          <p:nvPr>
            <p:ph type="title"/>
          </p:nvPr>
        </p:nvSpPr>
        <p:spPr>
          <a:xfrm>
            <a:off x="766233" y="304800"/>
            <a:ext cx="10668000" cy="676275"/>
          </a:xfrm>
          <a:prstGeom prst="rect">
            <a:avLst/>
          </a:prstGeom>
          <a:noFill/>
          <a:ln w="9525" cap="flat" cmpd="sng">
            <a:noFill/>
            <a:prstDash val="solid"/>
            <a:miter/>
          </a:ln>
        </p:spPr>
        <p:txBody>
          <a:bodyPr/>
          <a:lstStyle/>
          <a:p>
            <a:r>
              <a:rPr lang="zh-CN" altLang="en-US" noProof="1"/>
              <a:t>单击此处编辑母版标题样式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46" name="标题"/>
          <p:cNvSpPr>
            <a:spLocks noGrp="1"/>
          </p:cNvSpPr>
          <p:nvPr>
            <p:ph type="title"/>
          </p:nvPr>
        </p:nvSpPr>
        <p:spPr>
          <a:xfrm>
            <a:off x="609600" y="273050"/>
            <a:ext cx="4011084" cy="1162049"/>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7" name="内容占位符"/>
          <p:cNvSpPr>
            <a:spLocks noGrp="1"/>
          </p:cNvSpPr>
          <p:nvPr>
            <p:ph idx="1"/>
          </p:nvPr>
        </p:nvSpPr>
        <p:spPr>
          <a:xfrm>
            <a:off x="4766733" y="273050"/>
            <a:ext cx="6815667" cy="5853113"/>
          </a:xfrm>
          <a:prstGeom prst="rect">
            <a:avLst/>
          </a:prstGeom>
          <a:noFill/>
          <a:ln w="9525" cap="flat" cmpd="sng">
            <a:noFill/>
            <a:prstDash val="solid"/>
            <a:miter/>
          </a:ln>
        </p:spPr>
        <p:txBody>
          <a:bodyPr/>
          <a:lstStyle>
            <a:lvl1pPr marL="469900" indent="-469900">
              <a:defRPr sz="3200"/>
            </a:lvl1pPr>
            <a:lvl2pPr marL="908050" lvl="1" indent="-436245">
              <a:defRPr sz="2800"/>
            </a:lvl2pPr>
            <a:lvl3pPr marL="1304925" lvl="2" indent="-394970">
              <a:defRPr sz="2400"/>
            </a:lvl3pPr>
            <a:lvl4pPr marL="1693545" lvl="3" indent="-387350">
              <a:defRPr sz="2000"/>
            </a:lvl4pPr>
            <a:lvl5pPr marL="2093595" lvl="4" indent="-398145">
              <a:defRPr sz="2000"/>
            </a:lvl5pPr>
          </a:lstStyle>
          <a:p>
            <a:r>
              <a:rPr lang="zh-CN" altLang="en-US" noProof="1"/>
              <a:t>单击此处编辑母版文本样式</a:t>
            </a:r>
            <a:endParaRPr lang="en-US" altLang="zh-CN" noProof="1"/>
          </a:p>
          <a:p>
            <a:pPr lvl="1"/>
            <a:r>
              <a:rPr lang="zh-CN" altLang="en-US" noProof="1"/>
              <a:t>第二级</a:t>
            </a:r>
            <a:endParaRPr lang="en-US" altLang="zh-CN" noProof="1"/>
          </a:p>
          <a:p>
            <a:pPr lvl="2"/>
            <a:r>
              <a:rPr lang="zh-CN" altLang="en-US" noProof="1"/>
              <a:t>第三级</a:t>
            </a:r>
            <a:endParaRPr lang="en-US" altLang="zh-CN" noProof="1"/>
          </a:p>
          <a:p>
            <a:pPr lvl="3"/>
            <a:r>
              <a:rPr lang="zh-CN" altLang="en-US" noProof="1"/>
              <a:t>第四级</a:t>
            </a:r>
            <a:endParaRPr lang="en-US" altLang="zh-CN" noProof="1"/>
          </a:p>
          <a:p>
            <a:pPr lvl="4"/>
            <a:r>
              <a:rPr lang="zh-CN" altLang="en-US" noProof="1"/>
              <a:t>第五级</a:t>
            </a:r>
            <a:endParaRPr lang="zh-CN" altLang="en-US" noProof="1"/>
          </a:p>
        </p:txBody>
      </p:sp>
      <p:sp>
        <p:nvSpPr>
          <p:cNvPr id="48" name="文本"/>
          <p:cNvSpPr>
            <a:spLocks noGrp="1"/>
          </p:cNvSpPr>
          <p:nvPr>
            <p:ph type="body" idx="2"/>
          </p:nvPr>
        </p:nvSpPr>
        <p:spPr>
          <a:xfrm>
            <a:off x="609600" y="1435100"/>
            <a:ext cx="4011084" cy="4691063"/>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40" name="标题"/>
          <p:cNvSpPr>
            <a:spLocks noGrp="1"/>
          </p:cNvSpPr>
          <p:nvPr>
            <p:ph type="title"/>
          </p:nvPr>
        </p:nvSpPr>
        <p:spPr>
          <a:xfrm>
            <a:off x="2389717" y="4800600"/>
            <a:ext cx="7315200" cy="566738"/>
          </a:xfrm>
          <a:prstGeom prst="rect">
            <a:avLst/>
          </a:prstGeom>
          <a:noFill/>
          <a:ln w="9525" cap="flat" cmpd="sng">
            <a:noFill/>
            <a:prstDash val="solid"/>
            <a:miter/>
          </a:ln>
        </p:spPr>
        <p:txBody>
          <a:bodyPr anchor="b"/>
          <a:lstStyle>
            <a:lvl1pPr marL="0" indent="0" algn="l">
              <a:defRPr sz="2000" b="1"/>
            </a:lvl1pPr>
          </a:lstStyle>
          <a:p>
            <a:r>
              <a:rPr lang="zh-CN" altLang="en-US" noProof="1"/>
              <a:t>单击此处编辑母版标题样式</a:t>
            </a:r>
            <a:endParaRPr lang="zh-CN" altLang="en-US" noProof="1"/>
          </a:p>
        </p:txBody>
      </p:sp>
      <p:sp>
        <p:nvSpPr>
          <p:cNvPr id="41" name="图片"/>
          <p:cNvSpPr>
            <a:spLocks noGrp="1"/>
          </p:cNvSpPr>
          <p:nvPr>
            <p:ph type="pic" idx="2"/>
          </p:nvPr>
        </p:nvSpPr>
        <p:spPr>
          <a:xfrm>
            <a:off x="2389717" y="612775"/>
            <a:ext cx="7315200" cy="4114800"/>
          </a:xfrm>
          <a:prstGeom prst="rect">
            <a:avLst/>
          </a:prstGeom>
          <a:noFill/>
          <a:ln w="9525" cap="flat" cmpd="sng">
            <a:noFill/>
            <a:prstDash val="solid"/>
            <a:miter/>
          </a:ln>
        </p:spPr>
      </p:sp>
      <p:sp>
        <p:nvSpPr>
          <p:cNvPr id="42" name="文本"/>
          <p:cNvSpPr>
            <a:spLocks noGrp="1"/>
          </p:cNvSpPr>
          <p:nvPr>
            <p:ph type="body" idx="1"/>
          </p:nvPr>
        </p:nvSpPr>
        <p:spPr>
          <a:xfrm>
            <a:off x="2389717" y="5367338"/>
            <a:ext cx="7315200" cy="804861"/>
          </a:xfrm>
          <a:prstGeom prst="rect">
            <a:avLst/>
          </a:prstGeom>
          <a:noFill/>
          <a:ln w="9525" cap="flat" cmpd="sng">
            <a:noFill/>
            <a:prstDash val="solid"/>
            <a:miter/>
          </a:ln>
        </p:spPr>
        <p:txBody>
          <a:bodyPr/>
          <a:lstStyle>
            <a:lvl1pPr marL="0" indent="0">
              <a:defRPr sz="1400"/>
            </a:lvl1pPr>
          </a:lstStyle>
          <a:p>
            <a:r>
              <a:rPr lang="zh-CN" altLang="en-US" noProof="1"/>
              <a:t>单击此处编辑母版文本样式</a:t>
            </a:r>
            <a:endParaRPr lang="zh-CN" altLang="en-US" noProof="1"/>
          </a:p>
        </p:txBody>
      </p:sp>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1" Type="http://schemas.openxmlformats.org/officeDocument/2006/relationships/theme" Target="../theme/theme2.xml"/><Relationship Id="rId10" Type="http://schemas.openxmlformats.org/officeDocument/2006/relationships/image" Target="../media/image2.png"/><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1" Type="http://schemas.openxmlformats.org/officeDocument/2006/relationships/theme" Target="../theme/theme3.xml"/><Relationship Id="rId10" Type="http://schemas.openxmlformats.org/officeDocument/2006/relationships/image" Target="../media/image2.png"/><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0.xml"/><Relationship Id="rId8" Type="http://schemas.openxmlformats.org/officeDocument/2006/relationships/slideLayout" Target="../slideLayouts/slideLayout39.xml"/><Relationship Id="rId7" Type="http://schemas.openxmlformats.org/officeDocument/2006/relationships/slideLayout" Target="../slideLayouts/slideLayout38.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3" Type="http://schemas.openxmlformats.org/officeDocument/2006/relationships/slideLayout" Target="../slideLayouts/slideLayout34.xml"/><Relationship Id="rId2" Type="http://schemas.openxmlformats.org/officeDocument/2006/relationships/slideLayout" Target="../slideLayouts/slideLayout33.xml"/><Relationship Id="rId14" Type="http://schemas.openxmlformats.org/officeDocument/2006/relationships/theme" Target="../theme/theme4.xml"/><Relationship Id="rId13" Type="http://schemas.openxmlformats.org/officeDocument/2006/relationships/image" Target="../media/image1.png"/><Relationship Id="rId12" Type="http://schemas.openxmlformats.org/officeDocument/2006/relationships/slideLayout" Target="../slideLayouts/slideLayout43.xml"/><Relationship Id="rId11" Type="http://schemas.openxmlformats.org/officeDocument/2006/relationships/slideLayout" Target="../slideLayouts/slideLayout42.xml"/><Relationship Id="rId10" Type="http://schemas.openxmlformats.org/officeDocument/2006/relationships/slideLayout" Target="../slideLayouts/slideLayout41.xml"/><Relationship Id="rId1"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2.xml"/><Relationship Id="rId8" Type="http://schemas.openxmlformats.org/officeDocument/2006/relationships/slideLayout" Target="../slideLayouts/slideLayout51.xml"/><Relationship Id="rId7" Type="http://schemas.openxmlformats.org/officeDocument/2006/relationships/slideLayout" Target="../slideLayouts/slideLayout50.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3" Type="http://schemas.openxmlformats.org/officeDocument/2006/relationships/slideLayout" Target="../slideLayouts/slideLayout46.xml"/><Relationship Id="rId2" Type="http://schemas.openxmlformats.org/officeDocument/2006/relationships/slideLayout" Target="../slideLayouts/slideLayout45.xml"/><Relationship Id="rId15" Type="http://schemas.openxmlformats.org/officeDocument/2006/relationships/theme" Target="../theme/theme5.xml"/><Relationship Id="rId14" Type="http://schemas.openxmlformats.org/officeDocument/2006/relationships/image" Target="../media/image1.png"/><Relationship Id="rId13" Type="http://schemas.openxmlformats.org/officeDocument/2006/relationships/slideLayout" Target="../slideLayouts/slideLayout56.xml"/><Relationship Id="rId12" Type="http://schemas.openxmlformats.org/officeDocument/2006/relationships/slideLayout" Target="../slideLayouts/slideLayout55.xml"/><Relationship Id="rId11" Type="http://schemas.openxmlformats.org/officeDocument/2006/relationships/slideLayout" Target="../slideLayouts/slideLayout54.xml"/><Relationship Id="rId10" Type="http://schemas.openxmlformats.org/officeDocument/2006/relationships/slideLayout" Target="../slideLayouts/slideLayout53.xml"/><Relationship Id="rId1"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755651" y="1196975"/>
            <a:ext cx="10668000" cy="48228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p:txBody>
      </p:sp>
      <p:sp>
        <p:nvSpPr>
          <p:cNvPr id="1028" name="Freeform 4"/>
          <p:cNvSpPr/>
          <p:nvPr userDrawn="1"/>
        </p:nvSpPr>
        <p:spPr>
          <a:xfrm>
            <a:off x="814917" y="1052513"/>
            <a:ext cx="10610849" cy="109537"/>
          </a:xfrm>
          <a:custGeom>
            <a:avLst/>
            <a:gdLst/>
            <a:ahLst/>
            <a:cxnLst>
              <a:cxn ang="0">
                <a:pos x="0" y="0"/>
              </a:cxn>
              <a:cxn ang="0">
                <a:pos x="7958137" y="0"/>
              </a:cxn>
            </a:cxnLst>
            <a:pathLst>
              <a:path w="7331" h="109537">
                <a:moveTo>
                  <a:pt x="0" y="0"/>
                </a:moveTo>
                <a:lnTo>
                  <a:pt x="7331" y="0"/>
                </a:lnTo>
              </a:path>
            </a:pathLst>
          </a:custGeom>
          <a:solidFill>
            <a:schemeClr val="accent2">
              <a:alpha val="100000"/>
            </a:schemeClr>
          </a:solidFill>
          <a:ln w="9525" cap="flat" cmpd="sng">
            <a:solidFill>
              <a:schemeClr val="accent2">
                <a:alpha val="100000"/>
              </a:schemeClr>
            </a:solidFill>
            <a:prstDash val="solid"/>
            <a:round/>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headEnd type="none" w="med" len="med"/>
            <a:tailEnd type="none" w="med" len="med"/>
          </a:ln>
        </p:spPr>
      </p:sp>
      <p:sp>
        <p:nvSpPr>
          <p:cNvPr id="1030" name="Rectangle 6"/>
          <p:cNvSpPr>
            <a:spLocks noGrp="1" noChangeArrowheads="1"/>
          </p:cNvSpPr>
          <p:nvPr>
            <p:ph type="dt" sz="half" idx="2"/>
          </p:nvPr>
        </p:nvSpPr>
        <p:spPr bwMode="auto">
          <a:xfrm>
            <a:off x="812800" y="6245225"/>
            <a:ext cx="2641600" cy="476250"/>
          </a:xfrm>
          <a:prstGeom prst="rect">
            <a:avLst/>
          </a:prstGeom>
          <a:noFill/>
          <a:ln>
            <a:noFill/>
          </a:ln>
          <a:effectLst/>
        </p:spPr>
        <p:txBody>
          <a:bodyPr vert="horz" wrap="square" lIns="91440" tIns="45720" rIns="91440" bIns="45720" numCol="1" anchor="t" anchorCtr="0" compatLnSpc="1"/>
          <a:lstStyle>
            <a:lvl1pPr eaLnBrk="1" hangingPunct="1">
              <a:buClr>
                <a:srgbClr val="000000"/>
              </a:buClr>
              <a:buSzPct val="100000"/>
              <a:buFont typeface="Times New Roman" panose="02020603050405020304" pitchFamily="18" charset="0"/>
              <a:buNone/>
              <a:defRPr sz="1200"/>
            </a:lvl1p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fld id="{3FADABC5-CA53-4E4E-9032-103FAEDCBF51}" type="datetime5">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lstStyle>
            <a:lvl1pPr algn="ctr" eaLnBrk="1" hangingPunct="1">
              <a:buClr>
                <a:srgbClr val="000000"/>
              </a:buClr>
              <a:buSzPct val="100000"/>
              <a:buFont typeface="Times New Roman" panose="02020603050405020304" pitchFamily="18" charset="0"/>
              <a:buNone/>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1032" name="Rectangle 8"/>
          <p:cNvSpPr>
            <a:spLocks noGrp="1" noChangeArrowheads="1"/>
          </p:cNvSpPr>
          <p:nvPr>
            <p:ph type="sldNum" sz="quarter" idx="4"/>
          </p:nvPr>
        </p:nvSpPr>
        <p:spPr bwMode="auto">
          <a:xfrm>
            <a:off x="8737600" y="6245225"/>
            <a:ext cx="2641600" cy="476250"/>
          </a:xfrm>
          <a:prstGeom prst="rect">
            <a:avLst/>
          </a:prstGeom>
          <a:noFill/>
          <a:ln>
            <a:noFill/>
          </a:ln>
          <a:effectLst/>
        </p:spPr>
        <p:txBody>
          <a:bodyPr vert="horz" wrap="square" lIns="91440" tIns="45720" rIns="91440" bIns="45720" numCol="1" anchor="t" anchorCtr="0" compatLnSpc="1"/>
          <a:lstStyle>
            <a:lvl1pPr algn="r" eaLnBrk="1" hangingPunct="1">
              <a:buClr>
                <a:srgbClr val="000000"/>
              </a:buClr>
              <a:buSzPct val="100000"/>
              <a:buFont typeface="Times New Roman" panose="02020603050405020304" pitchFamily="18" charset="0"/>
              <a:buNone/>
              <a:defRPr sz="1200"/>
            </a:lvl1pPr>
          </a:lstStyle>
          <a:p>
            <a:pPr marL="0" marR="0" lvl="0" indent="0" algn="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defRPr/>
            </a:pPr>
            <a:endParaRPr kumimoji="0" lang="zh-CN"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3" name="Rectangle 9"/>
          <p:cNvSpPr>
            <a:spLocks noChangeArrowheads="1"/>
          </p:cNvSpPr>
          <p:nvPr userDrawn="1"/>
        </p:nvSpPr>
        <p:spPr bwMode="auto">
          <a:xfrm>
            <a:off x="0" y="0"/>
            <a:ext cx="12192000" cy="260350"/>
          </a:xfrm>
          <a:prstGeom prst="rect">
            <a:avLst/>
          </a:prstGeom>
          <a:gradFill rotWithShape="1">
            <a:gsLst>
              <a:gs pos="0">
                <a:srgbClr val="003366"/>
              </a:gs>
              <a:gs pos="100000">
                <a:srgbClr val="E7ECF1">
                  <a:alpha val="0"/>
                </a:srgbClr>
              </a:gs>
            </a:gsLst>
            <a:lin ang="0" scaled="1"/>
          </a:gra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4" name="AutoShape 10"/>
          <p:cNvSpPr>
            <a:spLocks noChangeArrowheads="1"/>
          </p:cNvSpPr>
          <p:nvPr userDrawn="1"/>
        </p:nvSpPr>
        <p:spPr bwMode="auto">
          <a:xfrm>
            <a:off x="0" y="193675"/>
            <a:ext cx="228600" cy="180975"/>
          </a:xfrm>
          <a:prstGeom prst="roundRect">
            <a:avLst>
              <a:gd name="adj" fmla="val 16667"/>
            </a:avLst>
          </a:prstGeom>
          <a:solidFill>
            <a:srgbClr val="FF99FF">
              <a:alpha val="79999"/>
            </a:srgbClr>
          </a:solidFill>
          <a:ln w="9525">
            <a:round/>
          </a:ln>
          <a:scene3d>
            <a:camera prst="legacyObliqueTopRight"/>
            <a:lightRig rig="legacyFlat3" dir="b"/>
          </a:scene3d>
          <a:sp3d extrusionH="125400" prstMaterial="legacyMatte">
            <a:bevelT w="13500" h="13500" prst="angle"/>
            <a:bevelB w="13500" h="13500" prst="angle"/>
            <a:extrusionClr>
              <a:srgbClr val="FF99FF"/>
            </a:extrusionClr>
            <a:contourClr>
              <a:srgbClr val="FF99FF"/>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5" name="AutoShape 11"/>
          <p:cNvSpPr>
            <a:spLocks noChangeArrowheads="1"/>
          </p:cNvSpPr>
          <p:nvPr userDrawn="1"/>
        </p:nvSpPr>
        <p:spPr bwMode="auto">
          <a:xfrm>
            <a:off x="203200" y="152400"/>
            <a:ext cx="228600" cy="180975"/>
          </a:xfrm>
          <a:prstGeom prst="roundRect">
            <a:avLst>
              <a:gd name="adj" fmla="val 16667"/>
            </a:avLst>
          </a:prstGeom>
          <a:solidFill>
            <a:srgbClr val="00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00FF00"/>
            </a:extrusionClr>
            <a:contourClr>
              <a:srgbClr val="00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6" name="AutoShape 12"/>
          <p:cNvSpPr>
            <a:spLocks noChangeArrowheads="1"/>
          </p:cNvSpPr>
          <p:nvPr userDrawn="1"/>
        </p:nvSpPr>
        <p:spPr bwMode="auto">
          <a:xfrm>
            <a:off x="103717" y="34925"/>
            <a:ext cx="228600" cy="180975"/>
          </a:xfrm>
          <a:prstGeom prst="roundRect">
            <a:avLst>
              <a:gd name="adj" fmla="val 16667"/>
            </a:avLst>
          </a:prstGeom>
          <a:solidFill>
            <a:srgbClr val="FFFF00">
              <a:alpha val="79999"/>
            </a:srgbClr>
          </a:solidFill>
          <a:ln w="9525">
            <a:round/>
          </a:ln>
          <a:scene3d>
            <a:camera prst="legacyObliqueTopRight"/>
            <a:lightRig rig="legacyFlat3" dir="b"/>
          </a:scene3d>
          <a:sp3d extrusionH="125400" prstMaterial="legacyMatte">
            <a:bevelT w="13500" h="13500" prst="angle"/>
            <a:bevelB w="13500" h="13500" prst="angle"/>
            <a:extrusionClr>
              <a:srgbClr val="FFFF00"/>
            </a:extrusionClr>
            <a:contourClr>
              <a:srgbClr val="FFFF00"/>
            </a:contourClr>
          </a:sp3d>
        </p:spPr>
        <p:txBody>
          <a:bodyPr wrap="none" anchor="ctr">
            <a:flatTx/>
          </a:bodyP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7" name="AutoShape 13"/>
          <p:cNvSpPr>
            <a:spLocks noChangeArrowheads="1"/>
          </p:cNvSpPr>
          <p:nvPr userDrawn="1"/>
        </p:nvSpPr>
        <p:spPr bwMode="auto">
          <a:xfrm>
            <a:off x="1871133" y="0"/>
            <a:ext cx="287867" cy="188913"/>
          </a:xfrm>
          <a:prstGeom prst="parallelogram">
            <a:avLst>
              <a:gd name="adj" fmla="val 28571"/>
            </a:avLst>
          </a:prstGeom>
          <a:solidFill>
            <a:srgbClr val="FF0066">
              <a:alpha val="70195"/>
            </a:srgbClr>
          </a:solidFill>
          <a:ln>
            <a:noFill/>
          </a:ln>
        </p:spPr>
        <p:txBody>
          <a:bodyPr wrap="none" anchor="ctr"/>
          <a:lstStyle>
            <a:lvl1pPr>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1pPr>
            <a:lvl2pPr marL="742950" indent="-28575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2pPr>
            <a:lvl3pPr marL="11430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3pPr>
            <a:lvl4pPr marL="16002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4pPr>
            <a:lvl5pPr marL="2057400" indent="-228600">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buSzPct val="100000"/>
              <a:buFont typeface="Times New Roman" panose="02020603050405020304" pitchFamily="18"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endParaRPr kumimoji="0" lang="zh-CN"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8" name="Text Box 14"/>
          <p:cNvSpPr txBox="1">
            <a:spLocks noChangeArrowheads="1"/>
          </p:cNvSpPr>
          <p:nvPr userDrawn="1"/>
        </p:nvSpPr>
        <p:spPr bwMode="auto">
          <a:xfrm>
            <a:off x="527051" y="0"/>
            <a:ext cx="3956051" cy="215265"/>
          </a:xfrm>
          <a:prstGeom prst="rect">
            <a:avLst/>
          </a:prstGeom>
          <a:noFill/>
          <a:ln>
            <a:noFill/>
          </a:ln>
          <a:effectLst/>
        </p:spPr>
        <p:txBody>
          <a:bodyPr lIns="0" tIns="0" rIns="0" bIns="0">
            <a:spAutoFit/>
          </a:bodyPr>
          <a:lstStyle>
            <a:lvl1pPr eaLnBrk="0" hangingPunct="0">
              <a:defRPr>
                <a:solidFill>
                  <a:schemeClr val="tx1"/>
                </a:solidFill>
                <a:latin typeface="Verdana" panose="020B0604030504040204" pitchFamily="34" charset="0"/>
                <a:ea typeface="宋体" panose="02010600030101010101" pitchFamily="2" charset="-122"/>
              </a:defRPr>
            </a:lvl1pPr>
            <a:lvl2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2pPr>
            <a:lvl3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3pPr>
            <a:lvl4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4pPr>
            <a:lvl5pPr eaLnBrk="0" hangingPunct="0">
              <a:buFont typeface="Arial" panose="020B0604020202020204" pitchFamily="34" charset="0"/>
              <a:defRPr>
                <a:solidFill>
                  <a:schemeClr val="tx1"/>
                </a:solidFill>
                <a:latin typeface="Verdana" panose="020B0604030504040204" pitchFamily="34" charset="0"/>
                <a:ea typeface="宋体" panose="02010600030101010101" pitchFamily="2" charset="-122"/>
              </a:defRPr>
            </a:lvl5pPr>
            <a:lvl6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eaLnBrk="0" fontAlgn="base" hangingPunct="0">
              <a:spcBef>
                <a:spcPct val="0"/>
              </a:spcBef>
              <a:spcAft>
                <a:spcPct val="0"/>
              </a:spcAft>
              <a:buClr>
                <a:srgbClr val="000000"/>
              </a:buClr>
              <a:buSzPct val="100000"/>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
                <a:srgbClr val="000000"/>
              </a:buClr>
              <a:buSzTx/>
              <a:buFont typeface="Times New Roman" panose="02020603050405020304" pitchFamily="18" charset="0"/>
              <a:buNone/>
              <a:defRPr/>
            </a:pP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第三章  </a:t>
            </a:r>
            <a:r>
              <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复式记账</a:t>
            </a:r>
            <a:endParaRPr kumimoji="0" lang="zh-CN"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4"/>
          <a:stretch>
            <a:fillRect/>
          </a:stretch>
        </p:blipFill>
        <p:spPr>
          <a:xfrm>
            <a:off x="100564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hf sldNum="0" hdr="0" ftr="0" dt="0"/>
  <p:txStyles>
    <p:titleStyle>
      <a:lvl1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1pPr>
      <a:lvl2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2pPr>
      <a:lvl3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3pPr>
      <a:lvl4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4pPr>
      <a:lvl5pPr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cs typeface="Verdana" panose="020B0604030504040204" pitchFamily="34" charset="0"/>
        </a:defRPr>
      </a:lvl5pPr>
      <a:lvl6pPr marL="4572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6pPr>
      <a:lvl7pPr marL="9144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7pPr>
      <a:lvl8pPr marL="13716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8pPr>
      <a:lvl9pPr marL="1828800" algn="l" rtl="0" eaLnBrk="0" fontAlgn="base" hangingPunct="0">
        <a:spcBef>
          <a:spcPct val="0"/>
        </a:spcBef>
        <a:spcAft>
          <a:spcPct val="0"/>
        </a:spcAft>
        <a:buSzPct val="100000"/>
        <a:buFont typeface="Times New Roman" panose="02020603050405020304" pitchFamily="18" charset="0"/>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SzPct val="100000"/>
        <a:buFont typeface="Wingdings 2" panose="05020102010507070707" pitchFamily="18" charset="2"/>
        <a:defRPr sz="2400" b="1">
          <a:solidFill>
            <a:schemeClr val="tx1"/>
          </a:solidFill>
          <a:latin typeface="Verdana" panose="020B0604030504040204" pitchFamily="34" charset="0"/>
          <a:ea typeface="宋体" panose="02010600030101010101" pitchFamily="2" charset="-122"/>
          <a:cs typeface="Verdana" panose="020B0604030504040204" pitchFamily="34" charset="0"/>
        </a:defRPr>
      </a:lvl1pPr>
      <a:lvl2pPr marL="906780" indent="-436880" algn="l" rtl="0" eaLnBrk="0" fontAlgn="base" hangingPunct="0">
        <a:spcBef>
          <a:spcPct val="20000"/>
        </a:spcBef>
        <a:spcAft>
          <a:spcPct val="0"/>
        </a:spcAft>
        <a:buClr>
          <a:schemeClr val="accent2"/>
        </a:buClr>
        <a:buSzPct val="100000"/>
        <a:buFont typeface="Wingdings" panose="05000000000000000000" pitchFamily="2" charset="2"/>
        <a:buChar char="Ì"/>
        <a:defRPr sz="2200" b="1">
          <a:solidFill>
            <a:schemeClr val="tx1"/>
          </a:solidFill>
          <a:latin typeface="Verdana" panose="020B0604030504040204" pitchFamily="34" charset="0"/>
          <a:ea typeface="宋体" panose="02010600030101010101" pitchFamily="2" charset="-122"/>
          <a:cs typeface="Verdana" panose="020B0604030504040204" pitchFamily="34" charset="0"/>
        </a:defRPr>
      </a:lvl2pPr>
      <a:lvl3pPr marL="1303655" indent="-395605" algn="l" rtl="0" eaLnBrk="0" fontAlgn="base" hangingPunct="0">
        <a:spcBef>
          <a:spcPct val="20000"/>
        </a:spcBef>
        <a:spcAft>
          <a:spcPct val="0"/>
        </a:spcAft>
        <a:buClr>
          <a:schemeClr val="accent2"/>
        </a:buClr>
        <a:buSzPct val="100000"/>
        <a:buFont typeface="Wingdings" panose="05000000000000000000" pitchFamily="2" charset="2"/>
        <a:buChar char="Ø"/>
        <a:defRPr sz="2000" b="1">
          <a:solidFill>
            <a:schemeClr val="tx1"/>
          </a:solidFill>
          <a:latin typeface="Verdana" panose="020B0604030504040204" pitchFamily="34" charset="0"/>
          <a:ea typeface="宋体" panose="02010600030101010101" pitchFamily="2" charset="-122"/>
          <a:cs typeface="Verdana" panose="020B0604030504040204" pitchFamily="34" charset="0"/>
        </a:defRPr>
      </a:lvl3pPr>
      <a:lvl4pPr marL="1692275" indent="-387350" algn="l" rtl="0" eaLnBrk="0" fontAlgn="base" hangingPunct="0">
        <a:spcBef>
          <a:spcPct val="20000"/>
        </a:spcBef>
        <a:spcAft>
          <a:spcPct val="0"/>
        </a:spcAft>
        <a:buClr>
          <a:schemeClr val="accent2"/>
        </a:buClr>
        <a:buSzPct val="100000"/>
        <a:buFont typeface="Wingdings" panose="05000000000000000000" pitchFamily="2" charset="2"/>
        <a:buChar char="n"/>
        <a:defRPr>
          <a:solidFill>
            <a:schemeClr val="tx1"/>
          </a:solidFill>
          <a:latin typeface="Verdana" panose="020B0604030504040204" pitchFamily="34" charset="0"/>
          <a:ea typeface="宋体" panose="02010600030101010101" pitchFamily="2" charset="-122"/>
          <a:cs typeface="Verdana" panose="020B0604030504040204" pitchFamily="34" charset="0"/>
        </a:defRPr>
      </a:lvl4pPr>
      <a:lvl5pPr marL="2092325" indent="-396875" algn="l" rtl="0" eaLnBrk="0" fontAlgn="base" hangingPunct="0">
        <a:spcBef>
          <a:spcPct val="25000"/>
        </a:spcBef>
        <a:spcAft>
          <a:spcPct val="0"/>
        </a:spcAft>
        <a:buClr>
          <a:schemeClr val="accent2"/>
        </a:buClr>
        <a:buSzPct val="100000"/>
        <a:buFont typeface="Wingdings" panose="05000000000000000000" pitchFamily="2" charset="2"/>
        <a:buChar char="§"/>
        <a:defRPr>
          <a:solidFill>
            <a:schemeClr val="tx1"/>
          </a:solidFill>
          <a:latin typeface="Verdana" panose="020B0604030504040204" pitchFamily="34" charset="0"/>
          <a:ea typeface="宋体" panose="02010600030101010101" pitchFamily="2" charset="-122"/>
          <a:cs typeface="Verdana" panose="020B0604030504040204" pitchFamily="34" charset="0"/>
        </a:defRPr>
      </a:lvl5pPr>
      <a:lvl6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6pPr>
      <a:lvl7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7pPr>
      <a:lvl8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8pPr>
      <a:lvl9pPr marL="2093595" indent="-398145" algn="l" defTabSz="914400" rtl="0" eaLnBrk="0" fontAlgn="base" latinLnBrk="0" hangingPunct="0">
        <a:lnSpc>
          <a:spcPct val="100000"/>
        </a:lnSpc>
        <a:spcBef>
          <a:spcPct val="25000"/>
        </a:spcBef>
        <a:spcAft>
          <a:spcPts val="0"/>
        </a:spcAft>
        <a:buClr>
          <a:schemeClr val="accent2"/>
        </a:buClr>
        <a:buSzPct val="100000"/>
        <a:buFont typeface="Wingdings" panose="05000000000000000000" pitchFamily="2" charset="2"/>
        <a:buChar char="§"/>
        <a:defRPr sz="1800" b="0" i="0" u="none" baseline="0">
          <a:solidFill>
            <a:schemeClr val="tx1"/>
          </a:solidFill>
          <a:latin typeface="Verdana" panose="020B0604030504040204" pitchFamily="34" charset="0"/>
          <a:ea typeface="宋体" panose="02010600030101010101" pitchFamily="2" charset="-122"/>
          <a:cs typeface="Verdana" panose="020B060403050404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userDrawn="1"/>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100564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96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9699" name="Rectangle 3"/>
          <p:cNvSpPr/>
          <p:nvPr>
            <p:ph type="body"/>
          </p:nvPr>
        </p:nvSpPr>
        <p:spPr>
          <a:xfrm>
            <a:off x="755651" y="1196975"/>
            <a:ext cx="10668000" cy="482282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a:p>
            <a:pPr lvl="3" indent="-387350"/>
            <a:r>
              <a:rPr lang="zh-CN" altLang="en-US" dirty="0"/>
              <a:t>第四级</a:t>
            </a:r>
            <a:endParaRPr lang="zh-CN" altLang="en-US" dirty="0"/>
          </a:p>
        </p:txBody>
      </p:sp>
      <p:sp>
        <p:nvSpPr>
          <p:cNvPr id="29700" name="AutoShape 4"/>
          <p:cNvSpPr/>
          <p:nvPr userDrawn="1"/>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9701" name="Line 5"/>
          <p:cNvSpPr/>
          <p:nvPr userDrawn="1"/>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w="9525">
            <a:noFill/>
            <a:miter lim="800000"/>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695700" y="6245225"/>
            <a:ext cx="6527800" cy="476250"/>
          </a:xfrm>
          <a:prstGeom prst="rect">
            <a:avLst/>
          </a:prstGeom>
          <a:noFill/>
          <a:ln w="9525">
            <a:noFill/>
            <a:miter lim="800000"/>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w="9525">
            <a:noFill/>
            <a:miter lim="800000"/>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9705" name="Rectangle 9"/>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29706" name="AutoShape 10"/>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9707" name="AutoShape 11"/>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9708" name="AutoShape 12"/>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a:endParaRPr lang="zh-CN" altLang="en-US" dirty="0">
              <a:latin typeface="Arial" panose="020B0604020202020204" pitchFamily="34" charset="0"/>
              <a:ea typeface="宋体" panose="02010600030101010101" pitchFamily="2" charset="-122"/>
            </a:endParaRPr>
          </a:p>
        </p:txBody>
      </p:sp>
      <p:sp>
        <p:nvSpPr>
          <p:cNvPr id="29709" name="AutoShape 13"/>
          <p:cNvSpPr/>
          <p:nvPr userDrawn="1"/>
        </p:nvSpPr>
        <p:spPr>
          <a:xfrm>
            <a:off x="1871133" y="0"/>
            <a:ext cx="287867" cy="188913"/>
          </a:xfrm>
          <a:prstGeom prst="parallelogram">
            <a:avLst>
              <a:gd name="adj" fmla="val 28571"/>
            </a:avLst>
          </a:prstGeom>
          <a:solidFill>
            <a:srgbClr val="FF0066">
              <a:alpha val="70192"/>
            </a:srgbClr>
          </a:solidFill>
          <a:ln w="9525">
            <a:noFill/>
          </a:ln>
        </p:spPr>
        <p:txBody>
          <a:bodyPr wrap="none" anchor="ctr" anchorCtr="0"/>
          <a:p>
            <a:pPr lvl="0"/>
            <a:endParaRPr lang="zh-CN" altLang="en-US" dirty="0">
              <a:latin typeface="Arial" panose="020B0604020202020204" pitchFamily="34" charset="0"/>
              <a:ea typeface="宋体" panose="02010600030101010101" pitchFamily="2" charset="-122"/>
            </a:endParaRPr>
          </a:p>
        </p:txBody>
      </p:sp>
      <p:sp>
        <p:nvSpPr>
          <p:cNvPr id="1038" name="Text Box 14"/>
          <p:cNvSpPr txBox="1">
            <a:spLocks noChangeArrowheads="1"/>
          </p:cNvSpPr>
          <p:nvPr userDrawn="1"/>
        </p:nvSpPr>
        <p:spPr bwMode="auto">
          <a:xfrm>
            <a:off x="527051" y="0"/>
            <a:ext cx="7008284" cy="215265"/>
          </a:xfrm>
          <a:prstGeom prst="rect">
            <a:avLst/>
          </a:prstGeom>
          <a:noFill/>
          <a:ln>
            <a:noFill/>
          </a:ln>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3</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 复式记账</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pic>
        <p:nvPicPr>
          <p:cNvPr id="9" name="图片 8" descr="图片1"/>
          <p:cNvPicPr>
            <a:picLocks noChangeAspect="1"/>
          </p:cNvPicPr>
          <p:nvPr userDrawn="1"/>
        </p:nvPicPr>
        <p:blipFill>
          <a:blip r:embed="rId14"/>
          <a:stretch>
            <a:fillRect/>
          </a:stretch>
        </p:blipFill>
        <p:spPr>
          <a:xfrm>
            <a:off x="10200640" y="0"/>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400" b="1">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b="1">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67.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88.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1.jpeg"/><Relationship Id="rId1" Type="http://schemas.openxmlformats.org/officeDocument/2006/relationships/image" Target="../media/image22.jpeg"/></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p:txBody>
          <a:bodyPr/>
          <a:lstStyle/>
          <a:p>
            <a:pPr lvl="0"/>
            <a:r>
              <a:rPr lang="en-US" altLang="zh-CN"/>
              <a:t>——</a:t>
            </a:r>
            <a:r>
              <a:rPr lang="zh-CN" altLang="en-US"/>
              <a:t>第三章   复式记账</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Text Box 2"/>
          <p:cNvSpPr txBox="1"/>
          <p:nvPr/>
        </p:nvSpPr>
        <p:spPr>
          <a:xfrm>
            <a:off x="4452938" y="2003425"/>
            <a:ext cx="3214687" cy="1828800"/>
          </a:xfrm>
          <a:prstGeom prst="rect">
            <a:avLst/>
          </a:prstGeom>
          <a:noFill/>
          <a:ln w="25400" cap="flat" cmpd="sng">
            <a:solidFill>
              <a:srgbClr val="FF0000"/>
            </a:solidFill>
            <a:prstDash val="solid"/>
            <a:miter/>
            <a:headEnd type="none" w="med" len="med"/>
            <a:tailEnd type="none" w="med" len="med"/>
          </a:ln>
        </p:spPr>
        <p:txBody>
          <a:bodyPr anchor="ctr" anchorCtr="0"/>
          <a:p>
            <a:pPr algn="ctr">
              <a:lnSpc>
                <a:spcPct val="150000"/>
              </a:lnSpc>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企业银行存款</a:t>
            </a:r>
            <a:r>
              <a:rPr lang="zh-CN" altLang="zh-CN" sz="2800" b="1" dirty="0">
                <a:solidFill>
                  <a:srgbClr val="000000"/>
                </a:solidFill>
                <a:latin typeface="楷体" panose="02010609060101010101" pitchFamily="49" charset="-122"/>
                <a:ea typeface="楷体" panose="02010609060101010101" pitchFamily="49" charset="-122"/>
              </a:rPr>
              <a:t>6000元</a:t>
            </a:r>
            <a:r>
              <a:rPr lang="zh-CN" altLang="en-US" sz="2800" b="1" dirty="0">
                <a:solidFill>
                  <a:srgbClr val="000000"/>
                </a:solidFill>
                <a:latin typeface="楷体" panose="02010609060101010101" pitchFamily="49" charset="-122"/>
                <a:ea typeface="楷体" panose="02010609060101010101" pitchFamily="49" charset="-122"/>
              </a:rPr>
              <a:t>购买原料（已入库），试登记账簿。</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4339" name="Text Box 3"/>
          <p:cNvSpPr txBox="1"/>
          <p:nvPr/>
        </p:nvSpPr>
        <p:spPr>
          <a:xfrm>
            <a:off x="7524750" y="3929063"/>
            <a:ext cx="3022600" cy="460375"/>
          </a:xfrm>
          <a:prstGeom prst="rect">
            <a:avLst/>
          </a:prstGeom>
          <a:noFill/>
          <a:ln w="9525">
            <a:noFill/>
          </a:ln>
        </p:spPr>
        <p:txBody>
          <a:bodyPr>
            <a:spAutoFit/>
          </a:bodyPr>
          <a:p>
            <a:pPr algn="ctr">
              <a:buSzPct val="100000"/>
            </a:pPr>
            <a:r>
              <a:rPr lang="zh-CN" altLang="en-US" sz="2400" b="1" dirty="0">
                <a:solidFill>
                  <a:srgbClr val="000000"/>
                </a:solidFill>
                <a:latin typeface="仿宋" panose="02010609060101010101" pitchFamily="49" charset="-122"/>
                <a:ea typeface="仿宋" panose="02010609060101010101" pitchFamily="49" charset="-122"/>
              </a:rPr>
              <a:t>原材料记录增加</a:t>
            </a:r>
            <a:r>
              <a:rPr lang="zh-CN" altLang="zh-CN" sz="2400" b="1" dirty="0">
                <a:solidFill>
                  <a:srgbClr val="000000"/>
                </a:solidFill>
                <a:latin typeface="仿宋" panose="02010609060101010101" pitchFamily="49" charset="-122"/>
                <a:ea typeface="仿宋" panose="02010609060101010101" pitchFamily="49" charset="-122"/>
              </a:rPr>
              <a:t>6000</a:t>
            </a:r>
            <a:endParaRPr lang="zh-CN" altLang="zh-CN" sz="2400" b="1" dirty="0">
              <a:solidFill>
                <a:srgbClr val="000000"/>
              </a:solidFill>
              <a:latin typeface="仿宋" panose="02010609060101010101" pitchFamily="49" charset="-122"/>
              <a:ea typeface="仿宋" panose="02010609060101010101" pitchFamily="49" charset="-122"/>
            </a:endParaRPr>
          </a:p>
        </p:txBody>
      </p:sp>
      <p:sp>
        <p:nvSpPr>
          <p:cNvPr id="14340" name="Rectangle 4"/>
          <p:cNvSpPr/>
          <p:nvPr/>
        </p:nvSpPr>
        <p:spPr>
          <a:xfrm>
            <a:off x="1487488" y="3933825"/>
            <a:ext cx="3429000" cy="460375"/>
          </a:xfrm>
          <a:prstGeom prst="rect">
            <a:avLst/>
          </a:prstGeom>
          <a:noFill/>
          <a:ln w="9525">
            <a:noFill/>
          </a:ln>
        </p:spPr>
        <p:txBody>
          <a:bodyPr>
            <a:spAutoFit/>
          </a:bodyPr>
          <a:p>
            <a:pPr algn="ctr">
              <a:buSzPct val="100000"/>
            </a:pPr>
            <a:r>
              <a:rPr lang="zh-CN" altLang="en-US" sz="2400" b="1" dirty="0">
                <a:solidFill>
                  <a:srgbClr val="000000"/>
                </a:solidFill>
                <a:latin typeface="仿宋" panose="02010609060101010101" pitchFamily="49" charset="-122"/>
                <a:ea typeface="仿宋" panose="02010609060101010101" pitchFamily="49" charset="-122"/>
              </a:rPr>
              <a:t>银行存款记录减少</a:t>
            </a:r>
            <a:r>
              <a:rPr lang="zh-CN" altLang="zh-CN" sz="2400" b="1" dirty="0">
                <a:solidFill>
                  <a:srgbClr val="000000"/>
                </a:solidFill>
                <a:latin typeface="仿宋" panose="02010609060101010101" pitchFamily="49" charset="-122"/>
                <a:ea typeface="仿宋" panose="02010609060101010101" pitchFamily="49" charset="-122"/>
              </a:rPr>
              <a:t>6000 </a:t>
            </a:r>
            <a:endParaRPr lang="zh-CN" altLang="zh-CN" sz="2400" dirty="0">
              <a:solidFill>
                <a:srgbClr val="000000"/>
              </a:solidFill>
              <a:latin typeface="仿宋" panose="02010609060101010101" pitchFamily="49" charset="-122"/>
              <a:ea typeface="仿宋" panose="02010609060101010101" pitchFamily="49" charset="-122"/>
            </a:endParaRPr>
          </a:p>
        </p:txBody>
      </p:sp>
      <p:pic>
        <p:nvPicPr>
          <p:cNvPr id="87045" name="Picture 5" descr="c:\users\li\appdata\roaming\360se6\User Data\temp\20130925084750_4813.jpg"/>
          <p:cNvPicPr>
            <a:picLocks noChangeAspect="1"/>
          </p:cNvPicPr>
          <p:nvPr/>
        </p:nvPicPr>
        <p:blipFill>
          <a:blip r:embed="rId1"/>
          <a:stretch>
            <a:fillRect/>
          </a:stretch>
        </p:blipFill>
        <p:spPr>
          <a:xfrm>
            <a:off x="1774825" y="2000250"/>
            <a:ext cx="2571750" cy="1831975"/>
          </a:xfrm>
          <a:prstGeom prst="rect">
            <a:avLst/>
          </a:prstGeom>
          <a:noFill/>
          <a:ln w="9525">
            <a:noFill/>
          </a:ln>
        </p:spPr>
      </p:pic>
      <p:pic>
        <p:nvPicPr>
          <p:cNvPr id="14342" name="Picture 6" descr="2803367591601253317686.png"/>
          <p:cNvPicPr>
            <a:picLocks noChangeAspect="1"/>
          </p:cNvPicPr>
          <p:nvPr/>
        </p:nvPicPr>
        <p:blipFill>
          <a:blip r:embed="rId2"/>
          <a:srcRect l="32028" t="65678" r="19189" b="21310"/>
          <a:stretch>
            <a:fillRect/>
          </a:stretch>
        </p:blipFill>
        <p:spPr>
          <a:xfrm>
            <a:off x="1524000" y="4437063"/>
            <a:ext cx="9132888" cy="2093912"/>
          </a:xfrm>
          <a:prstGeom prst="rect">
            <a:avLst/>
          </a:prstGeom>
          <a:noFill/>
          <a:ln w="9525">
            <a:noFill/>
          </a:ln>
        </p:spPr>
      </p:pic>
      <p:pic>
        <p:nvPicPr>
          <p:cNvPr id="87047" name="Picture 7" descr="c:\users\li\appdata\roaming\360se6\User Data\temp\u=1271313552,1152871548&amp;fm=21&amp;gp=0.jpg"/>
          <p:cNvPicPr>
            <a:picLocks noChangeAspect="1"/>
          </p:cNvPicPr>
          <p:nvPr/>
        </p:nvPicPr>
        <p:blipFill>
          <a:blip r:embed="rId3"/>
          <a:stretch>
            <a:fillRect/>
          </a:stretch>
        </p:blipFill>
        <p:spPr>
          <a:xfrm>
            <a:off x="7773988" y="2000250"/>
            <a:ext cx="2643187" cy="1831975"/>
          </a:xfrm>
          <a:prstGeom prst="rect">
            <a:avLst/>
          </a:prstGeom>
          <a:noFill/>
          <a:ln w="9525">
            <a:noFill/>
          </a:ln>
        </p:spPr>
      </p:pic>
      <p:sp>
        <p:nvSpPr>
          <p:cNvPr id="87048" name="Text Box 8"/>
          <p:cNvSpPr txBox="1"/>
          <p:nvPr/>
        </p:nvSpPr>
        <p:spPr>
          <a:xfrm>
            <a:off x="818515" y="304800"/>
            <a:ext cx="10397490" cy="676275"/>
          </a:xfrm>
          <a:prstGeom prst="rect">
            <a:avLst/>
          </a:prstGeom>
          <a:noFill/>
          <a:ln w="9525">
            <a:noFill/>
          </a:ln>
        </p:spPr>
        <p:txBody>
          <a:bodyPr/>
          <a:p>
            <a:pPr>
              <a:buSzPct val="100000"/>
            </a:pPr>
            <a:r>
              <a:rPr lang="zh-CN" altLang="en-US" sz="3200" b="1" dirty="0">
                <a:solidFill>
                  <a:srgbClr val="FF0000"/>
                </a:solidFill>
                <a:latin typeface="黑体" panose="02010609060101010101" pitchFamily="49" charset="-122"/>
                <a:ea typeface="黑体" panose="02010609060101010101" pitchFamily="49" charset="-122"/>
              </a:rPr>
              <a:t>第一节  复式记账原理</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87049" name="Rectangle 9"/>
          <p:cNvSpPr/>
          <p:nvPr/>
        </p:nvSpPr>
        <p:spPr>
          <a:xfrm>
            <a:off x="930910" y="1219200"/>
            <a:ext cx="3863975" cy="521970"/>
          </a:xfrm>
          <a:prstGeom prst="rect">
            <a:avLst/>
          </a:prstGeom>
          <a:noFill/>
          <a:ln w="9525">
            <a:noFill/>
          </a:ln>
        </p:spPr>
        <p:txBody>
          <a:bodyPr wrap="square">
            <a:spAutoFit/>
          </a:bodyPr>
          <a:p>
            <a:pPr algn="just">
              <a:buSzPct val="100000"/>
            </a:pPr>
            <a:r>
              <a:rPr lang="zh-CN" altLang="en-US" sz="2800" b="1" dirty="0">
                <a:solidFill>
                  <a:srgbClr val="FF0000"/>
                </a:solidFill>
                <a:latin typeface="黑体" panose="02010609060101010101" pitchFamily="49" charset="-122"/>
                <a:ea typeface="黑体" panose="02010609060101010101" pitchFamily="49" charset="-122"/>
              </a:rPr>
              <a:t>（二）复式记账法</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blinds(horizontal)">
                                      <p:cBhvr>
                                        <p:cTn id="11" dur="500"/>
                                        <p:tgtEl>
                                          <p:spTgt spid="1433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4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P spid="1434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Text Box 2"/>
          <p:cNvSpPr txBox="1"/>
          <p:nvPr/>
        </p:nvSpPr>
        <p:spPr>
          <a:xfrm>
            <a:off x="983615" y="1230630"/>
            <a:ext cx="7489190" cy="583565"/>
          </a:xfrm>
          <a:prstGeom prst="rect">
            <a:avLst/>
          </a:prstGeom>
          <a:noFill/>
          <a:ln w="9525">
            <a:noFill/>
          </a:ln>
        </p:spPr>
        <p:txBody>
          <a:bodyPr wrap="square">
            <a:spAutoFit/>
          </a:bodyPr>
          <a:p>
            <a:pPr>
              <a:buSzPct val="100000"/>
            </a:pPr>
            <a:r>
              <a:rPr lang="zh-CN" altLang="en-US" sz="3200" b="1" dirty="0">
                <a:solidFill>
                  <a:srgbClr val="FF0000"/>
                </a:solidFill>
                <a:latin typeface="黑体" panose="02010609060101010101" pitchFamily="49" charset="-122"/>
                <a:ea typeface="黑体" panose="02010609060101010101" pitchFamily="49" charset="-122"/>
              </a:rPr>
              <a:t>（二）复式记账法的特征</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5363" name="AutoShape 3"/>
          <p:cNvSpPr/>
          <p:nvPr/>
        </p:nvSpPr>
        <p:spPr>
          <a:xfrm>
            <a:off x="2794000" y="2997200"/>
            <a:ext cx="7623175" cy="969963"/>
          </a:xfrm>
          <a:prstGeom prst="roundRect">
            <a:avLst>
              <a:gd name="adj" fmla="val 50000"/>
            </a:avLst>
          </a:prstGeom>
          <a:noFill/>
          <a:ln w="9525" cap="flat" cmpd="sng">
            <a:solidFill>
              <a:srgbClr val="006600"/>
            </a:solidFill>
            <a:prstDash val="solid"/>
            <a:headEnd type="none" w="med" len="med"/>
            <a:tailEnd type="none" w="med" len="med"/>
          </a:ln>
        </p:spPr>
        <p:txBody>
          <a:bodyPr anchor="ctr" anchorCtr="0"/>
          <a:p>
            <a:pPr lvl="1" eaLnBrk="1" hangingPunct="1">
              <a:lnSpc>
                <a:spcPct val="150000"/>
              </a:lnSpc>
              <a:buSzPct val="100000"/>
            </a:pPr>
            <a:r>
              <a:rPr lang="zh-CN" altLang="en-US" sz="3000" b="1" dirty="0">
                <a:solidFill>
                  <a:srgbClr val="C00000"/>
                </a:solidFill>
                <a:latin typeface="楷体" panose="02010609060101010101" pitchFamily="49" charset="-122"/>
                <a:ea typeface="楷体" panose="02010609060101010101" pitchFamily="49" charset="-122"/>
              </a:rPr>
              <a:t>如实反映和记录每一项经济业务。</a:t>
            </a:r>
            <a:endParaRPr lang="zh-CN" altLang="en-US" sz="3000" b="1" dirty="0">
              <a:solidFill>
                <a:srgbClr val="C00000"/>
              </a:solidFill>
              <a:latin typeface="楷体" panose="02010609060101010101" pitchFamily="49" charset="-122"/>
              <a:ea typeface="楷体" panose="02010609060101010101" pitchFamily="49" charset="-122"/>
            </a:endParaRPr>
          </a:p>
        </p:txBody>
      </p:sp>
      <p:grpSp>
        <p:nvGrpSpPr>
          <p:cNvPr id="15364" name="Group 4"/>
          <p:cNvGrpSpPr/>
          <p:nvPr/>
        </p:nvGrpSpPr>
        <p:grpSpPr>
          <a:xfrm>
            <a:off x="2286000" y="3098800"/>
            <a:ext cx="873125" cy="812800"/>
            <a:chOff x="480" y="1952"/>
            <a:chExt cx="550" cy="512"/>
          </a:xfrm>
        </p:grpSpPr>
        <p:sp>
          <p:nvSpPr>
            <p:cNvPr id="88086" name="Freeform 5"/>
            <p:cNvSpPr/>
            <p:nvPr/>
          </p:nvSpPr>
          <p:spPr>
            <a:xfrm>
              <a:off x="480" y="1952"/>
              <a:ext cx="550" cy="512"/>
            </a:xfrm>
            <a:custGeom>
              <a:avLst/>
              <a:gdLst/>
              <a:ahLst/>
              <a:cxnLst>
                <a:cxn ang="0">
                  <a:pos x="0" y="256"/>
                </a:cxn>
                <a:cxn ang="0">
                  <a:pos x="275" y="0"/>
                </a:cxn>
                <a:cxn ang="0">
                  <a:pos x="550" y="256"/>
                </a:cxn>
                <a:cxn ang="0">
                  <a:pos x="275" y="512"/>
                </a:cxn>
                <a:cxn ang="0">
                  <a:pos x="0" y="256"/>
                </a:cxn>
                <a:cxn ang="0">
                  <a:pos x="137" y="256"/>
                </a:cxn>
                <a:cxn ang="0">
                  <a:pos x="275" y="384"/>
                </a:cxn>
                <a:cxn ang="0">
                  <a:pos x="413" y="256"/>
                </a:cxn>
                <a:cxn ang="0">
                  <a:pos x="275" y="128"/>
                </a:cxn>
                <a:cxn ang="0">
                  <a:pos x="137" y="256"/>
                </a:cxn>
              </a:cxnLst>
              <a:pathLst>
                <a:path w="1374" h="1279">
                  <a:moveTo>
                    <a:pt x="0" y="639"/>
                  </a:moveTo>
                  <a:cubicBezTo>
                    <a:pt x="0" y="286"/>
                    <a:pt x="307" y="0"/>
                    <a:pt x="687" y="0"/>
                  </a:cubicBezTo>
                  <a:cubicBezTo>
                    <a:pt x="1067" y="0"/>
                    <a:pt x="1374" y="286"/>
                    <a:pt x="1374" y="639"/>
                  </a:cubicBezTo>
                  <a:cubicBezTo>
                    <a:pt x="1374" y="993"/>
                    <a:pt x="1067" y="1279"/>
                    <a:pt x="687" y="1279"/>
                  </a:cubicBezTo>
                  <a:cubicBezTo>
                    <a:pt x="307" y="1279"/>
                    <a:pt x="0" y="993"/>
                    <a:pt x="0" y="639"/>
                  </a:cubicBezTo>
                  <a:moveTo>
                    <a:pt x="343" y="639"/>
                  </a:moveTo>
                  <a:cubicBezTo>
                    <a:pt x="343" y="816"/>
                    <a:pt x="497" y="959"/>
                    <a:pt x="687" y="959"/>
                  </a:cubicBezTo>
                  <a:cubicBezTo>
                    <a:pt x="877" y="959"/>
                    <a:pt x="1031" y="816"/>
                    <a:pt x="1031" y="639"/>
                  </a:cubicBezTo>
                  <a:cubicBezTo>
                    <a:pt x="1031" y="463"/>
                    <a:pt x="877" y="319"/>
                    <a:pt x="687" y="319"/>
                  </a:cubicBezTo>
                  <a:cubicBezTo>
                    <a:pt x="497" y="319"/>
                    <a:pt x="343" y="463"/>
                    <a:pt x="343" y="639"/>
                  </a:cubicBezTo>
                  <a:close/>
                </a:path>
              </a:pathLst>
            </a:custGeom>
            <a:gradFill rotWithShape="1">
              <a:gsLst>
                <a:gs pos="0">
                  <a:schemeClr val="tx2">
                    <a:alpha val="100000"/>
                  </a:schemeClr>
                </a:gs>
                <a:gs pos="100000">
                  <a:schemeClr val="bg1">
                    <a:alpha val="100000"/>
                  </a:schemeClr>
                </a:gs>
              </a:gsLst>
              <a:path path="rect">
                <a:fillToRect l="100000" t="100000"/>
              </a:path>
              <a:tileRect/>
            </a:gradFill>
            <a:ln w="9525">
              <a:noFill/>
            </a:ln>
            <a:effectLst>
              <a:outerShdw dist="25400" algn="ctr" rotWithShape="0">
                <a:schemeClr val="bg2">
                  <a:alpha val="100000"/>
                </a:schemeClr>
              </a:outerShdw>
            </a:effectLst>
          </p:spPr>
          <p:txBody>
            <a:bodyPr/>
            <a:p>
              <a:endParaRPr lang="zh-CN" altLang="en-US"/>
            </a:p>
          </p:txBody>
        </p:sp>
        <p:sp>
          <p:nvSpPr>
            <p:cNvPr id="88087" name="Oval 6"/>
            <p:cNvSpPr/>
            <p:nvPr/>
          </p:nvSpPr>
          <p:spPr>
            <a:xfrm>
              <a:off x="566" y="2029"/>
              <a:ext cx="381" cy="355"/>
            </a:xfrm>
            <a:prstGeom prst="ellipse">
              <a:avLst/>
            </a:prstGeom>
            <a:gradFill rotWithShape="1">
              <a:gsLst>
                <a:gs pos="0">
                  <a:schemeClr val="tx2"/>
                </a:gs>
                <a:gs pos="100000">
                  <a:srgbClr val="000000"/>
                </a:gs>
              </a:gsLst>
              <a:path path="rect">
                <a:fillToRect r="100000" b="100000"/>
              </a:path>
              <a:tileRect/>
            </a:gradFill>
            <a:ln w="9525">
              <a:noFill/>
            </a:ln>
          </p:spPr>
          <p:txBody>
            <a:bodyPr wrap="none" anchor="ctr" anchorCtr="0"/>
            <a:p>
              <a:pPr algn="ctr">
                <a:buSzPct val="100000"/>
              </a:pPr>
              <a:endParaRPr lang="zh-CN" altLang="zh-CN" sz="3000" b="1" dirty="0">
                <a:solidFill>
                  <a:srgbClr val="FFFFFF"/>
                </a:solidFill>
                <a:latin typeface="楷体" panose="02010609060101010101" pitchFamily="49" charset="-122"/>
                <a:ea typeface="楷体" panose="02010609060101010101" pitchFamily="49" charset="-122"/>
              </a:endParaRPr>
            </a:p>
          </p:txBody>
        </p:sp>
      </p:grpSp>
      <p:sp>
        <p:nvSpPr>
          <p:cNvPr id="15367" name="AutoShape 7"/>
          <p:cNvSpPr/>
          <p:nvPr/>
        </p:nvSpPr>
        <p:spPr>
          <a:xfrm>
            <a:off x="2794000" y="5373688"/>
            <a:ext cx="7623175" cy="1317625"/>
          </a:xfrm>
          <a:prstGeom prst="roundRect">
            <a:avLst>
              <a:gd name="adj" fmla="val 50000"/>
            </a:avLst>
          </a:prstGeom>
          <a:solidFill>
            <a:schemeClr val="bg1"/>
          </a:solidFill>
          <a:ln w="9525" cap="flat" cmpd="sng">
            <a:solidFill>
              <a:srgbClr val="006600"/>
            </a:solidFill>
            <a:prstDash val="solid"/>
            <a:headEnd type="none" w="med" len="med"/>
            <a:tailEnd type="none" w="med" len="med"/>
          </a:ln>
        </p:spPr>
        <p:txBody>
          <a:bodyPr anchor="ctr" anchorCtr="0"/>
          <a:p>
            <a:pPr lvl="1" eaLnBrk="1" hangingPunct="1">
              <a:lnSpc>
                <a:spcPct val="130000"/>
              </a:lnSpc>
              <a:buSzPct val="100000"/>
            </a:pPr>
            <a:r>
              <a:rPr lang="zh-CN" altLang="en-US" sz="3000" b="1" dirty="0">
                <a:solidFill>
                  <a:srgbClr val="7030A0"/>
                </a:solidFill>
                <a:latin typeface="楷体" panose="02010609060101010101" pitchFamily="49" charset="-122"/>
                <a:ea typeface="楷体" panose="02010609060101010101" pitchFamily="49" charset="-122"/>
              </a:rPr>
              <a:t>能试算平衡。</a:t>
            </a:r>
            <a:endParaRPr lang="zh-CN" altLang="en-US" sz="3000" b="1" dirty="0">
              <a:solidFill>
                <a:srgbClr val="7030A0"/>
              </a:solidFill>
              <a:latin typeface="楷体" panose="02010609060101010101" pitchFamily="49" charset="-122"/>
              <a:ea typeface="楷体" panose="02010609060101010101" pitchFamily="49" charset="-122"/>
            </a:endParaRPr>
          </a:p>
          <a:p>
            <a:pPr lvl="1" eaLnBrk="1" hangingPunct="1">
              <a:lnSpc>
                <a:spcPct val="130000"/>
              </a:lnSpc>
              <a:buSzPct val="100000"/>
            </a:pPr>
            <a:r>
              <a:rPr lang="en-US" altLang="zh-CN" sz="3000" b="1" dirty="0">
                <a:solidFill>
                  <a:srgbClr val="7030A0"/>
                </a:solidFill>
                <a:latin typeface="楷体" panose="02010609060101010101" pitchFamily="49" charset="-122"/>
                <a:ea typeface="楷体" panose="02010609060101010101" pitchFamily="49" charset="-122"/>
              </a:rPr>
              <a:t>——</a:t>
            </a:r>
            <a:r>
              <a:rPr lang="zh-CN" altLang="en-US" sz="3000" b="1" dirty="0">
                <a:solidFill>
                  <a:srgbClr val="7030A0"/>
                </a:solidFill>
                <a:latin typeface="楷体" panose="02010609060101010101" pitchFamily="49" charset="-122"/>
                <a:ea typeface="楷体" panose="02010609060101010101" pitchFamily="49" charset="-122"/>
              </a:rPr>
              <a:t>相关账户中以相等金额记录。</a:t>
            </a:r>
            <a:endParaRPr lang="zh-CN" altLang="en-US" sz="3000" b="1" dirty="0">
              <a:solidFill>
                <a:srgbClr val="7030A0"/>
              </a:solidFill>
              <a:latin typeface="楷体" panose="02010609060101010101" pitchFamily="49" charset="-122"/>
              <a:ea typeface="楷体" panose="02010609060101010101" pitchFamily="49" charset="-122"/>
            </a:endParaRPr>
          </a:p>
        </p:txBody>
      </p:sp>
      <p:grpSp>
        <p:nvGrpSpPr>
          <p:cNvPr id="15368" name="Group 8"/>
          <p:cNvGrpSpPr/>
          <p:nvPr/>
        </p:nvGrpSpPr>
        <p:grpSpPr>
          <a:xfrm>
            <a:off x="2286000" y="5586413"/>
            <a:ext cx="873125" cy="812800"/>
            <a:chOff x="480" y="3519"/>
            <a:chExt cx="550" cy="512"/>
          </a:xfrm>
        </p:grpSpPr>
        <p:sp>
          <p:nvSpPr>
            <p:cNvPr id="88084" name="Freeform 9"/>
            <p:cNvSpPr/>
            <p:nvPr/>
          </p:nvSpPr>
          <p:spPr>
            <a:xfrm>
              <a:off x="480" y="3519"/>
              <a:ext cx="550" cy="512"/>
            </a:xfrm>
            <a:custGeom>
              <a:avLst/>
              <a:gdLst/>
              <a:ahLst/>
              <a:cxnLst>
                <a:cxn ang="0">
                  <a:pos x="0" y="256"/>
                </a:cxn>
                <a:cxn ang="0">
                  <a:pos x="275" y="0"/>
                </a:cxn>
                <a:cxn ang="0">
                  <a:pos x="550" y="256"/>
                </a:cxn>
                <a:cxn ang="0">
                  <a:pos x="275" y="512"/>
                </a:cxn>
                <a:cxn ang="0">
                  <a:pos x="0" y="256"/>
                </a:cxn>
                <a:cxn ang="0">
                  <a:pos x="137" y="256"/>
                </a:cxn>
                <a:cxn ang="0">
                  <a:pos x="275" y="384"/>
                </a:cxn>
                <a:cxn ang="0">
                  <a:pos x="413" y="256"/>
                </a:cxn>
                <a:cxn ang="0">
                  <a:pos x="275" y="128"/>
                </a:cxn>
                <a:cxn ang="0">
                  <a:pos x="137" y="256"/>
                </a:cxn>
              </a:cxnLst>
              <a:pathLst>
                <a:path w="1374" h="1279">
                  <a:moveTo>
                    <a:pt x="0" y="639"/>
                  </a:moveTo>
                  <a:cubicBezTo>
                    <a:pt x="0" y="286"/>
                    <a:pt x="307" y="0"/>
                    <a:pt x="687" y="0"/>
                  </a:cubicBezTo>
                  <a:cubicBezTo>
                    <a:pt x="1067" y="0"/>
                    <a:pt x="1374" y="286"/>
                    <a:pt x="1374" y="639"/>
                  </a:cubicBezTo>
                  <a:cubicBezTo>
                    <a:pt x="1374" y="993"/>
                    <a:pt x="1067" y="1279"/>
                    <a:pt x="687" y="1279"/>
                  </a:cubicBezTo>
                  <a:cubicBezTo>
                    <a:pt x="307" y="1279"/>
                    <a:pt x="0" y="993"/>
                    <a:pt x="0" y="639"/>
                  </a:cubicBezTo>
                  <a:moveTo>
                    <a:pt x="343" y="639"/>
                  </a:moveTo>
                  <a:cubicBezTo>
                    <a:pt x="343" y="816"/>
                    <a:pt x="497" y="959"/>
                    <a:pt x="687" y="959"/>
                  </a:cubicBezTo>
                  <a:cubicBezTo>
                    <a:pt x="877" y="959"/>
                    <a:pt x="1031" y="816"/>
                    <a:pt x="1031" y="639"/>
                  </a:cubicBezTo>
                  <a:cubicBezTo>
                    <a:pt x="1031" y="463"/>
                    <a:pt x="877" y="319"/>
                    <a:pt x="687" y="319"/>
                  </a:cubicBezTo>
                  <a:cubicBezTo>
                    <a:pt x="497" y="319"/>
                    <a:pt x="343" y="463"/>
                    <a:pt x="343" y="639"/>
                  </a:cubicBezTo>
                  <a:close/>
                </a:path>
              </a:pathLst>
            </a:custGeom>
            <a:gradFill rotWithShape="1">
              <a:gsLst>
                <a:gs pos="0">
                  <a:schemeClr val="accent2">
                    <a:alpha val="100000"/>
                  </a:schemeClr>
                </a:gs>
                <a:gs pos="100000">
                  <a:schemeClr val="bg1">
                    <a:alpha val="100000"/>
                  </a:schemeClr>
                </a:gs>
              </a:gsLst>
              <a:path path="rect">
                <a:fillToRect l="100000" t="100000"/>
              </a:path>
              <a:tileRect/>
            </a:gradFill>
            <a:ln w="9525">
              <a:noFill/>
            </a:ln>
            <a:effectLst>
              <a:outerShdw dist="25400" algn="ctr" rotWithShape="0">
                <a:schemeClr val="bg2">
                  <a:alpha val="100000"/>
                </a:schemeClr>
              </a:outerShdw>
            </a:effectLst>
          </p:spPr>
          <p:txBody>
            <a:bodyPr/>
            <a:p>
              <a:endParaRPr lang="zh-CN" altLang="en-US"/>
            </a:p>
          </p:txBody>
        </p:sp>
        <p:sp>
          <p:nvSpPr>
            <p:cNvPr id="88085" name="Oval 10"/>
            <p:cNvSpPr/>
            <p:nvPr/>
          </p:nvSpPr>
          <p:spPr>
            <a:xfrm>
              <a:off x="566" y="3596"/>
              <a:ext cx="381" cy="355"/>
            </a:xfrm>
            <a:prstGeom prst="ellipse">
              <a:avLst/>
            </a:prstGeom>
            <a:solidFill>
              <a:srgbClr val="2C353F"/>
            </a:solidFill>
            <a:ln w="9525">
              <a:noFill/>
            </a:ln>
          </p:spPr>
          <p:txBody>
            <a:bodyPr wrap="none" anchor="ctr" anchorCtr="0"/>
            <a:p>
              <a:pPr algn="ctr">
                <a:buSzPct val="100000"/>
              </a:pPr>
              <a:endParaRPr lang="zh-CN" altLang="zh-CN" sz="3000" b="1" dirty="0">
                <a:solidFill>
                  <a:srgbClr val="FFFFFF"/>
                </a:solidFill>
                <a:latin typeface="楷体" panose="02010609060101010101" pitchFamily="49" charset="-122"/>
                <a:ea typeface="楷体" panose="02010609060101010101" pitchFamily="49" charset="-122"/>
              </a:endParaRPr>
            </a:p>
          </p:txBody>
        </p:sp>
      </p:grpSp>
      <p:sp>
        <p:nvSpPr>
          <p:cNvPr id="15371" name="Rectangle 11"/>
          <p:cNvSpPr/>
          <p:nvPr/>
        </p:nvSpPr>
        <p:spPr>
          <a:xfrm>
            <a:off x="2501900" y="5738813"/>
            <a:ext cx="396875" cy="444500"/>
          </a:xfrm>
          <a:prstGeom prst="rect">
            <a:avLst/>
          </a:prstGeom>
          <a:noFill/>
          <a:ln w="9525">
            <a:noFill/>
          </a:ln>
        </p:spPr>
        <p:txBody>
          <a:bodyPr anchor="ctr" anchorCtr="0"/>
          <a:p>
            <a:pPr>
              <a:buSzPct val="100000"/>
            </a:pPr>
            <a:r>
              <a:rPr lang="zh-CN" altLang="zh-CN" sz="3000" b="1" dirty="0">
                <a:solidFill>
                  <a:srgbClr val="FFFFFF"/>
                </a:solidFill>
                <a:latin typeface="楷体" panose="02010609060101010101" pitchFamily="49" charset="-122"/>
                <a:ea typeface="楷体" panose="02010609060101010101" pitchFamily="49" charset="-122"/>
              </a:rPr>
              <a:t>4</a:t>
            </a:r>
            <a:endParaRPr lang="zh-CN" altLang="zh-CN" sz="3000" b="1" dirty="0">
              <a:solidFill>
                <a:srgbClr val="FFFFFF"/>
              </a:solidFill>
              <a:latin typeface="楷体" panose="02010609060101010101" pitchFamily="49" charset="-122"/>
              <a:ea typeface="楷体" panose="02010609060101010101" pitchFamily="49" charset="-122"/>
            </a:endParaRPr>
          </a:p>
        </p:txBody>
      </p:sp>
      <p:sp>
        <p:nvSpPr>
          <p:cNvPr id="15372" name="AutoShape 12"/>
          <p:cNvSpPr/>
          <p:nvPr/>
        </p:nvSpPr>
        <p:spPr>
          <a:xfrm>
            <a:off x="2794000" y="2046288"/>
            <a:ext cx="7623175" cy="889000"/>
          </a:xfrm>
          <a:prstGeom prst="roundRect">
            <a:avLst>
              <a:gd name="adj" fmla="val 50000"/>
            </a:avLst>
          </a:prstGeom>
          <a:noFill/>
          <a:ln w="9525" cap="flat" cmpd="sng">
            <a:solidFill>
              <a:srgbClr val="006600"/>
            </a:solidFill>
            <a:prstDash val="solid"/>
            <a:headEnd type="none" w="med" len="med"/>
            <a:tailEnd type="none" w="med" len="med"/>
          </a:ln>
        </p:spPr>
        <p:txBody>
          <a:bodyPr wrap="none" anchor="ctr" anchorCtr="0"/>
          <a:p>
            <a:pPr lvl="1" eaLnBrk="1" hangingPunct="1">
              <a:buSzPct val="100000"/>
            </a:pPr>
            <a:r>
              <a:rPr lang="zh-CN" altLang="en-US" sz="3000" b="1" dirty="0">
                <a:solidFill>
                  <a:srgbClr val="000000"/>
                </a:solidFill>
                <a:latin typeface="楷体" panose="02010609060101010101" pitchFamily="49" charset="-122"/>
                <a:ea typeface="楷体" panose="02010609060101010101" pitchFamily="49" charset="-122"/>
              </a:rPr>
              <a:t>有完整的账户体系。 </a:t>
            </a:r>
            <a:endParaRPr lang="zh-CN" altLang="en-US" sz="3000" b="1" dirty="0">
              <a:solidFill>
                <a:srgbClr val="000000"/>
              </a:solidFill>
              <a:latin typeface="楷体" panose="02010609060101010101" pitchFamily="49" charset="-122"/>
              <a:ea typeface="楷体" panose="02010609060101010101" pitchFamily="49" charset="-122"/>
            </a:endParaRPr>
          </a:p>
        </p:txBody>
      </p:sp>
      <p:grpSp>
        <p:nvGrpSpPr>
          <p:cNvPr id="15373" name="Group 13"/>
          <p:cNvGrpSpPr/>
          <p:nvPr/>
        </p:nvGrpSpPr>
        <p:grpSpPr>
          <a:xfrm>
            <a:off x="2286000" y="2046288"/>
            <a:ext cx="873125" cy="812800"/>
            <a:chOff x="480" y="1289"/>
            <a:chExt cx="550" cy="512"/>
          </a:xfrm>
        </p:grpSpPr>
        <p:sp>
          <p:nvSpPr>
            <p:cNvPr id="88082" name="Freeform 14"/>
            <p:cNvSpPr/>
            <p:nvPr/>
          </p:nvSpPr>
          <p:spPr>
            <a:xfrm>
              <a:off x="480" y="1289"/>
              <a:ext cx="550" cy="512"/>
            </a:xfrm>
            <a:custGeom>
              <a:avLst/>
              <a:gdLst/>
              <a:ahLst/>
              <a:cxnLst>
                <a:cxn ang="0">
                  <a:pos x="0" y="256"/>
                </a:cxn>
                <a:cxn ang="0">
                  <a:pos x="275" y="0"/>
                </a:cxn>
                <a:cxn ang="0">
                  <a:pos x="550" y="256"/>
                </a:cxn>
                <a:cxn ang="0">
                  <a:pos x="275" y="512"/>
                </a:cxn>
                <a:cxn ang="0">
                  <a:pos x="0" y="256"/>
                </a:cxn>
                <a:cxn ang="0">
                  <a:pos x="137" y="256"/>
                </a:cxn>
                <a:cxn ang="0">
                  <a:pos x="275" y="384"/>
                </a:cxn>
                <a:cxn ang="0">
                  <a:pos x="413" y="256"/>
                </a:cxn>
                <a:cxn ang="0">
                  <a:pos x="275" y="128"/>
                </a:cxn>
                <a:cxn ang="0">
                  <a:pos x="137" y="256"/>
                </a:cxn>
              </a:cxnLst>
              <a:pathLst>
                <a:path w="1374" h="1279">
                  <a:moveTo>
                    <a:pt x="0" y="639"/>
                  </a:moveTo>
                  <a:cubicBezTo>
                    <a:pt x="0" y="286"/>
                    <a:pt x="307" y="0"/>
                    <a:pt x="687" y="0"/>
                  </a:cubicBezTo>
                  <a:cubicBezTo>
                    <a:pt x="1067" y="0"/>
                    <a:pt x="1374" y="286"/>
                    <a:pt x="1374" y="639"/>
                  </a:cubicBezTo>
                  <a:cubicBezTo>
                    <a:pt x="1374" y="993"/>
                    <a:pt x="1067" y="1279"/>
                    <a:pt x="687" y="1279"/>
                  </a:cubicBezTo>
                  <a:cubicBezTo>
                    <a:pt x="307" y="1279"/>
                    <a:pt x="0" y="993"/>
                    <a:pt x="0" y="639"/>
                  </a:cubicBezTo>
                  <a:moveTo>
                    <a:pt x="343" y="639"/>
                  </a:moveTo>
                  <a:cubicBezTo>
                    <a:pt x="343" y="816"/>
                    <a:pt x="497" y="959"/>
                    <a:pt x="687" y="959"/>
                  </a:cubicBezTo>
                  <a:cubicBezTo>
                    <a:pt x="877" y="959"/>
                    <a:pt x="1031" y="816"/>
                    <a:pt x="1031" y="639"/>
                  </a:cubicBezTo>
                  <a:cubicBezTo>
                    <a:pt x="1031" y="463"/>
                    <a:pt x="877" y="319"/>
                    <a:pt x="687" y="319"/>
                  </a:cubicBezTo>
                  <a:cubicBezTo>
                    <a:pt x="497" y="319"/>
                    <a:pt x="343" y="463"/>
                    <a:pt x="343" y="639"/>
                  </a:cubicBezTo>
                  <a:close/>
                </a:path>
              </a:pathLst>
            </a:custGeom>
            <a:gradFill rotWithShape="1">
              <a:gsLst>
                <a:gs pos="0">
                  <a:schemeClr val="accent2">
                    <a:alpha val="100000"/>
                  </a:schemeClr>
                </a:gs>
                <a:gs pos="100000">
                  <a:schemeClr val="bg1">
                    <a:alpha val="100000"/>
                  </a:schemeClr>
                </a:gs>
              </a:gsLst>
              <a:path path="rect">
                <a:fillToRect l="100000" t="100000"/>
              </a:path>
              <a:tileRect/>
            </a:gradFill>
            <a:ln w="9525">
              <a:noFill/>
            </a:ln>
            <a:effectLst>
              <a:outerShdw dist="25400" algn="ctr" rotWithShape="0">
                <a:schemeClr val="bg2">
                  <a:alpha val="100000"/>
                </a:schemeClr>
              </a:outerShdw>
            </a:effectLst>
          </p:spPr>
          <p:txBody>
            <a:bodyPr/>
            <a:p>
              <a:endParaRPr lang="zh-CN" altLang="en-US"/>
            </a:p>
          </p:txBody>
        </p:sp>
        <p:sp>
          <p:nvSpPr>
            <p:cNvPr id="88083" name="Oval 15"/>
            <p:cNvSpPr/>
            <p:nvPr/>
          </p:nvSpPr>
          <p:spPr>
            <a:xfrm>
              <a:off x="566" y="1366"/>
              <a:ext cx="381" cy="355"/>
            </a:xfrm>
            <a:prstGeom prst="ellipse">
              <a:avLst/>
            </a:prstGeom>
            <a:solidFill>
              <a:srgbClr val="2C353F"/>
            </a:solidFill>
            <a:ln w="25400" cap="flat" cmpd="sng">
              <a:solidFill>
                <a:srgbClr val="5D0000"/>
              </a:solidFill>
              <a:prstDash val="solid"/>
              <a:headEnd type="none" w="med" len="med"/>
              <a:tailEnd type="none" w="med" len="med"/>
            </a:ln>
          </p:spPr>
          <p:txBody>
            <a:bodyPr wrap="none" anchor="ctr" anchorCtr="0"/>
            <a:p>
              <a:pPr algn="ctr">
                <a:buSzPct val="100000"/>
              </a:pPr>
              <a:endParaRPr lang="zh-CN" altLang="zh-CN" sz="3000" b="1" dirty="0">
                <a:solidFill>
                  <a:srgbClr val="FFFFFF"/>
                </a:solidFill>
                <a:latin typeface="楷体" panose="02010609060101010101" pitchFamily="49" charset="-122"/>
                <a:ea typeface="楷体" panose="02010609060101010101" pitchFamily="49" charset="-122"/>
              </a:endParaRPr>
            </a:p>
          </p:txBody>
        </p:sp>
      </p:grpSp>
      <p:sp>
        <p:nvSpPr>
          <p:cNvPr id="15376" name="Rectangle 16"/>
          <p:cNvSpPr/>
          <p:nvPr/>
        </p:nvSpPr>
        <p:spPr>
          <a:xfrm>
            <a:off x="2489200" y="2211388"/>
            <a:ext cx="396875" cy="444500"/>
          </a:xfrm>
          <a:prstGeom prst="rect">
            <a:avLst/>
          </a:prstGeom>
          <a:noFill/>
          <a:ln w="9525">
            <a:noFill/>
          </a:ln>
        </p:spPr>
        <p:txBody>
          <a:bodyPr anchor="ctr" anchorCtr="0"/>
          <a:p>
            <a:pPr>
              <a:buSzPct val="100000"/>
            </a:pPr>
            <a:r>
              <a:rPr lang="zh-CN" altLang="zh-CN" sz="3000" b="1" dirty="0">
                <a:solidFill>
                  <a:srgbClr val="FFFFFF"/>
                </a:solidFill>
                <a:latin typeface="楷体" panose="02010609060101010101" pitchFamily="49" charset="-122"/>
                <a:ea typeface="楷体" panose="02010609060101010101" pitchFamily="49" charset="-122"/>
              </a:rPr>
              <a:t>1</a:t>
            </a:r>
            <a:endParaRPr lang="zh-CN" altLang="zh-CN" sz="3000" b="1" dirty="0">
              <a:solidFill>
                <a:srgbClr val="FFFFFF"/>
              </a:solidFill>
              <a:latin typeface="楷体" panose="02010609060101010101" pitchFamily="49" charset="-122"/>
              <a:ea typeface="楷体" panose="02010609060101010101" pitchFamily="49" charset="-122"/>
            </a:endParaRPr>
          </a:p>
        </p:txBody>
      </p:sp>
      <p:sp>
        <p:nvSpPr>
          <p:cNvPr id="15377" name="Rectangle 17"/>
          <p:cNvSpPr/>
          <p:nvPr/>
        </p:nvSpPr>
        <p:spPr>
          <a:xfrm>
            <a:off x="2489200" y="3251200"/>
            <a:ext cx="396875" cy="444500"/>
          </a:xfrm>
          <a:prstGeom prst="rect">
            <a:avLst/>
          </a:prstGeom>
          <a:noFill/>
          <a:ln w="9525">
            <a:noFill/>
          </a:ln>
        </p:spPr>
        <p:txBody>
          <a:bodyPr anchor="ctr" anchorCtr="0"/>
          <a:p>
            <a:pPr>
              <a:buSzPct val="100000"/>
            </a:pPr>
            <a:r>
              <a:rPr lang="zh-CN" altLang="zh-CN" sz="3000" b="1" dirty="0">
                <a:solidFill>
                  <a:schemeClr val="bg1"/>
                </a:solidFill>
                <a:latin typeface="楷体" panose="02010609060101010101" pitchFamily="49" charset="-122"/>
                <a:ea typeface="楷体" panose="02010609060101010101" pitchFamily="49" charset="-122"/>
              </a:rPr>
              <a:t>2</a:t>
            </a:r>
            <a:endParaRPr lang="zh-CN" altLang="zh-CN" sz="3000" b="1" dirty="0">
              <a:solidFill>
                <a:schemeClr val="bg1"/>
              </a:solidFill>
              <a:latin typeface="楷体" panose="02010609060101010101" pitchFamily="49" charset="-122"/>
              <a:ea typeface="楷体" panose="02010609060101010101" pitchFamily="49" charset="-122"/>
            </a:endParaRPr>
          </a:p>
        </p:txBody>
      </p:sp>
      <p:sp>
        <p:nvSpPr>
          <p:cNvPr id="88076" name="Text Box 18"/>
          <p:cNvSpPr txBox="1"/>
          <p:nvPr/>
        </p:nvSpPr>
        <p:spPr>
          <a:xfrm>
            <a:off x="795655" y="333375"/>
            <a:ext cx="10735945" cy="676275"/>
          </a:xfrm>
          <a:prstGeom prst="rect">
            <a:avLst/>
          </a:prstGeom>
          <a:noFill/>
          <a:ln w="9525">
            <a:noFill/>
          </a:ln>
        </p:spPr>
        <p:txBody>
          <a:bodyPr/>
          <a:p>
            <a:pPr algn="ctr">
              <a:buSzPct val="100000"/>
            </a:pPr>
            <a:r>
              <a:rPr lang="zh-CN" altLang="en-US" sz="3600" b="1" dirty="0">
                <a:solidFill>
                  <a:srgbClr val="FF0000"/>
                </a:solidFill>
                <a:latin typeface="黑体" panose="02010609060101010101" pitchFamily="49" charset="-122"/>
                <a:ea typeface="黑体" panose="02010609060101010101" pitchFamily="49" charset="-122"/>
              </a:rPr>
              <a:t>第一节  复式记账原理</a:t>
            </a:r>
            <a:endParaRPr lang="zh-CN" altLang="en-US" sz="3600" b="1" dirty="0">
              <a:solidFill>
                <a:srgbClr val="FF0000"/>
              </a:solidFill>
              <a:latin typeface="黑体" panose="02010609060101010101" pitchFamily="49" charset="-122"/>
              <a:ea typeface="黑体" panose="02010609060101010101" pitchFamily="49" charset="-122"/>
            </a:endParaRPr>
          </a:p>
        </p:txBody>
      </p:sp>
      <p:sp>
        <p:nvSpPr>
          <p:cNvPr id="6" name="AutoShape 19"/>
          <p:cNvSpPr/>
          <p:nvPr/>
        </p:nvSpPr>
        <p:spPr>
          <a:xfrm>
            <a:off x="2787650" y="4043363"/>
            <a:ext cx="7629525" cy="1257300"/>
          </a:xfrm>
          <a:prstGeom prst="roundRect">
            <a:avLst>
              <a:gd name="adj" fmla="val 50000"/>
            </a:avLst>
          </a:prstGeom>
          <a:noFill/>
          <a:ln w="9525" cap="flat" cmpd="sng">
            <a:solidFill>
              <a:srgbClr val="006600"/>
            </a:solidFill>
            <a:prstDash val="solid"/>
            <a:headEnd type="none" w="med" len="med"/>
            <a:tailEnd type="none" w="med" len="med"/>
          </a:ln>
        </p:spPr>
        <p:txBody>
          <a:bodyPr anchor="ctr" anchorCtr="0"/>
          <a:p>
            <a:pPr lvl="1" eaLnBrk="1" hangingPunct="1">
              <a:lnSpc>
                <a:spcPct val="130000"/>
              </a:lnSpc>
              <a:buSzPct val="100000"/>
            </a:pPr>
            <a:r>
              <a:rPr lang="zh-CN" altLang="en-US" sz="3000" b="1" dirty="0">
                <a:solidFill>
                  <a:srgbClr val="0000CC"/>
                </a:solidFill>
                <a:latin typeface="楷体" panose="02010609060101010101" pitchFamily="49" charset="-122"/>
                <a:ea typeface="楷体" panose="02010609060101010101" pitchFamily="49" charset="-122"/>
              </a:rPr>
              <a:t>每项经济业务都在相互关联的两个或两个以上账户中做双重记录。</a:t>
            </a:r>
            <a:endParaRPr lang="zh-CN" altLang="en-US" sz="3000" b="1" dirty="0">
              <a:solidFill>
                <a:srgbClr val="0000CC"/>
              </a:solidFill>
              <a:latin typeface="楷体" panose="02010609060101010101" pitchFamily="49" charset="-122"/>
              <a:ea typeface="楷体" panose="02010609060101010101" pitchFamily="49" charset="-122"/>
            </a:endParaRPr>
          </a:p>
        </p:txBody>
      </p:sp>
      <p:grpSp>
        <p:nvGrpSpPr>
          <p:cNvPr id="7" name="Group 20"/>
          <p:cNvGrpSpPr/>
          <p:nvPr/>
        </p:nvGrpSpPr>
        <p:grpSpPr>
          <a:xfrm>
            <a:off x="2279650" y="4144963"/>
            <a:ext cx="873125" cy="812800"/>
            <a:chOff x="476" y="2611"/>
            <a:chExt cx="550" cy="512"/>
          </a:xfrm>
        </p:grpSpPr>
        <p:sp>
          <p:nvSpPr>
            <p:cNvPr id="88080" name="Freeform 21"/>
            <p:cNvSpPr/>
            <p:nvPr/>
          </p:nvSpPr>
          <p:spPr>
            <a:xfrm>
              <a:off x="476" y="2611"/>
              <a:ext cx="550" cy="512"/>
            </a:xfrm>
            <a:custGeom>
              <a:avLst/>
              <a:gdLst/>
              <a:ahLst/>
              <a:cxnLst>
                <a:cxn ang="0">
                  <a:pos x="0" y="256"/>
                </a:cxn>
                <a:cxn ang="0">
                  <a:pos x="275" y="0"/>
                </a:cxn>
                <a:cxn ang="0">
                  <a:pos x="550" y="256"/>
                </a:cxn>
                <a:cxn ang="0">
                  <a:pos x="275" y="512"/>
                </a:cxn>
                <a:cxn ang="0">
                  <a:pos x="0" y="256"/>
                </a:cxn>
                <a:cxn ang="0">
                  <a:pos x="137" y="256"/>
                </a:cxn>
                <a:cxn ang="0">
                  <a:pos x="275" y="384"/>
                </a:cxn>
                <a:cxn ang="0">
                  <a:pos x="413" y="256"/>
                </a:cxn>
                <a:cxn ang="0">
                  <a:pos x="275" y="128"/>
                </a:cxn>
                <a:cxn ang="0">
                  <a:pos x="137" y="256"/>
                </a:cxn>
              </a:cxnLst>
              <a:pathLst>
                <a:path w="1374" h="1279">
                  <a:moveTo>
                    <a:pt x="0" y="639"/>
                  </a:moveTo>
                  <a:cubicBezTo>
                    <a:pt x="0" y="286"/>
                    <a:pt x="307" y="0"/>
                    <a:pt x="687" y="0"/>
                  </a:cubicBezTo>
                  <a:cubicBezTo>
                    <a:pt x="1067" y="0"/>
                    <a:pt x="1374" y="286"/>
                    <a:pt x="1374" y="639"/>
                  </a:cubicBezTo>
                  <a:cubicBezTo>
                    <a:pt x="1374" y="993"/>
                    <a:pt x="1067" y="1279"/>
                    <a:pt x="687" y="1279"/>
                  </a:cubicBezTo>
                  <a:cubicBezTo>
                    <a:pt x="307" y="1279"/>
                    <a:pt x="0" y="993"/>
                    <a:pt x="0" y="639"/>
                  </a:cubicBezTo>
                  <a:moveTo>
                    <a:pt x="343" y="639"/>
                  </a:moveTo>
                  <a:cubicBezTo>
                    <a:pt x="343" y="816"/>
                    <a:pt x="497" y="959"/>
                    <a:pt x="687" y="959"/>
                  </a:cubicBezTo>
                  <a:cubicBezTo>
                    <a:pt x="877" y="959"/>
                    <a:pt x="1031" y="816"/>
                    <a:pt x="1031" y="639"/>
                  </a:cubicBezTo>
                  <a:cubicBezTo>
                    <a:pt x="1031" y="463"/>
                    <a:pt x="877" y="319"/>
                    <a:pt x="687" y="319"/>
                  </a:cubicBezTo>
                  <a:cubicBezTo>
                    <a:pt x="497" y="319"/>
                    <a:pt x="343" y="463"/>
                    <a:pt x="343" y="639"/>
                  </a:cubicBezTo>
                  <a:close/>
                </a:path>
              </a:pathLst>
            </a:custGeom>
            <a:gradFill rotWithShape="1">
              <a:gsLst>
                <a:gs pos="0">
                  <a:schemeClr val="tx2">
                    <a:alpha val="100000"/>
                  </a:schemeClr>
                </a:gs>
                <a:gs pos="100000">
                  <a:schemeClr val="bg1">
                    <a:alpha val="100000"/>
                  </a:schemeClr>
                </a:gs>
              </a:gsLst>
              <a:path path="rect">
                <a:fillToRect l="100000" t="100000"/>
              </a:path>
              <a:tileRect/>
            </a:gradFill>
            <a:ln w="9525">
              <a:noFill/>
            </a:ln>
            <a:effectLst>
              <a:outerShdw dist="25400" algn="ctr" rotWithShape="0">
                <a:schemeClr val="bg2">
                  <a:alpha val="100000"/>
                </a:schemeClr>
              </a:outerShdw>
            </a:effectLst>
          </p:spPr>
          <p:txBody>
            <a:bodyPr/>
            <a:p>
              <a:endParaRPr lang="zh-CN" altLang="en-US"/>
            </a:p>
          </p:txBody>
        </p:sp>
        <p:sp>
          <p:nvSpPr>
            <p:cNvPr id="88081" name="Oval 22"/>
            <p:cNvSpPr/>
            <p:nvPr/>
          </p:nvSpPr>
          <p:spPr>
            <a:xfrm>
              <a:off x="562" y="2688"/>
              <a:ext cx="381" cy="355"/>
            </a:xfrm>
            <a:prstGeom prst="ellipse">
              <a:avLst/>
            </a:prstGeom>
            <a:gradFill rotWithShape="1">
              <a:gsLst>
                <a:gs pos="0">
                  <a:schemeClr val="tx2"/>
                </a:gs>
                <a:gs pos="100000">
                  <a:srgbClr val="000000"/>
                </a:gs>
              </a:gsLst>
              <a:path path="rect">
                <a:fillToRect r="100000" b="100000"/>
              </a:path>
              <a:tileRect/>
            </a:gradFill>
            <a:ln w="9525">
              <a:noFill/>
            </a:ln>
          </p:spPr>
          <p:txBody>
            <a:bodyPr wrap="none" anchor="ctr" anchorCtr="0"/>
            <a:p>
              <a:pPr algn="ctr">
                <a:buSzPct val="100000"/>
              </a:pPr>
              <a:endParaRPr lang="zh-CN" altLang="zh-CN" sz="3000" b="1" dirty="0">
                <a:solidFill>
                  <a:srgbClr val="FFFFFF"/>
                </a:solidFill>
                <a:latin typeface="楷体" panose="02010609060101010101" pitchFamily="49" charset="-122"/>
                <a:ea typeface="楷体" panose="02010609060101010101" pitchFamily="49" charset="-122"/>
              </a:endParaRPr>
            </a:p>
          </p:txBody>
        </p:sp>
      </p:grpSp>
      <p:sp>
        <p:nvSpPr>
          <p:cNvPr id="8" name="Rectangle 23"/>
          <p:cNvSpPr/>
          <p:nvPr/>
        </p:nvSpPr>
        <p:spPr>
          <a:xfrm>
            <a:off x="2482850" y="4297363"/>
            <a:ext cx="396875" cy="444500"/>
          </a:xfrm>
          <a:prstGeom prst="rect">
            <a:avLst/>
          </a:prstGeom>
          <a:noFill/>
          <a:ln w="9525">
            <a:noFill/>
          </a:ln>
        </p:spPr>
        <p:txBody>
          <a:bodyPr anchor="ctr" anchorCtr="0"/>
          <a:p>
            <a:pPr>
              <a:buSzPct val="100000"/>
            </a:pPr>
            <a:r>
              <a:rPr lang="zh-CN" altLang="zh-CN" sz="3000" b="1" dirty="0">
                <a:solidFill>
                  <a:schemeClr val="bg1"/>
                </a:solidFill>
                <a:latin typeface="楷体" panose="02010609060101010101" pitchFamily="49" charset="-122"/>
                <a:ea typeface="楷体" panose="02010609060101010101" pitchFamily="49" charset="-122"/>
              </a:rPr>
              <a:t>3</a:t>
            </a:r>
            <a:endParaRPr lang="zh-CN" altLang="zh-CN" sz="3000" b="1" dirty="0">
              <a:solidFill>
                <a:schemeClr val="bg1"/>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7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7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3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36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36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3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ldLvl="0" animBg="1"/>
      <p:bldP spid="15367" grpId="0" bldLvl="0" animBg="1"/>
      <p:bldP spid="15371" grpId="0"/>
      <p:bldP spid="15372" grpId="0" bldLvl="0" animBg="1"/>
      <p:bldP spid="15376" grpId="0"/>
      <p:bldP spid="15377" grpId="0"/>
      <p:bldP spid="6" grpId="0" bldLvl="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单式记账法和复式记账法</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举例</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6387" name="Group 3"/>
          <p:cNvGraphicFramePr>
            <a:graphicFrameLocks noGrp="1"/>
          </p:cNvGraphicFramePr>
          <p:nvPr/>
        </p:nvGraphicFramePr>
        <p:xfrm>
          <a:off x="2063750" y="1214438"/>
          <a:ext cx="8137525" cy="5554661"/>
        </p:xfrm>
        <a:graphic>
          <a:graphicData uri="http://schemas.openxmlformats.org/drawingml/2006/table">
            <a:tbl>
              <a:tblPr/>
              <a:tblGrid>
                <a:gridCol w="2637155"/>
                <a:gridCol w="2619375"/>
                <a:gridCol w="2880995"/>
              </a:tblGrid>
              <a:tr h="603497">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经济业务</a:t>
                      </a:r>
                      <a:endPar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单式记账法</a:t>
                      </a:r>
                      <a:endPar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复式记账法</a:t>
                      </a:r>
                      <a:endParaRPr kumimoji="0" lang="zh-CN" sz="28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054046">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用现金</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200</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元</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支付办公用品</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665204">
                <a:tc>
                  <a:txBody>
                    <a:bodyPr/>
                    <a:lstStyle/>
                    <a:p>
                      <a:pPr marL="0" marR="0" lvl="0" indent="0" algn="l"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  </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2.</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销售产品</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500</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元，收到现金</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300</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元，未收款</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200</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元</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15957">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3.</a:t>
                      </a: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收到购买人</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欠款</a:t>
                      </a: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200</a:t>
                      </a: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元。</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15957">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4.</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生产甲产品</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耗用</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材料</a:t>
                      </a: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100</a:t>
                      </a: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元。</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2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45" marR="91445"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16441" name="Rectangle 57"/>
          <p:cNvSpPr/>
          <p:nvPr/>
        </p:nvSpPr>
        <p:spPr>
          <a:xfrm>
            <a:off x="4671219" y="2101850"/>
            <a:ext cx="2635250" cy="534035"/>
          </a:xfrm>
          <a:prstGeom prst="rect">
            <a:avLst/>
          </a:prstGeom>
          <a:noFill/>
          <a:ln w="9525">
            <a:noFill/>
          </a:ln>
        </p:spPr>
        <p:txBody>
          <a:bodyPr wrap="none">
            <a:spAutoFit/>
          </a:bodyPr>
          <a:p>
            <a:pPr algn="ctr">
              <a:lnSpc>
                <a:spcPct val="120000"/>
              </a:lnSpc>
              <a:spcBef>
                <a:spcPct val="20000"/>
              </a:spcBef>
              <a:buSzPct val="100000"/>
            </a:pPr>
            <a:r>
              <a:rPr lang="zh-CN" altLang="en-US" sz="2400" b="1" dirty="0">
                <a:solidFill>
                  <a:srgbClr val="C00000"/>
                </a:solidFill>
                <a:latin typeface="楷体" panose="02010609060101010101" pitchFamily="49" charset="-122"/>
                <a:ea typeface="楷体" panose="02010609060101010101" pitchFamily="49" charset="-122"/>
              </a:rPr>
              <a:t>库存现金</a:t>
            </a:r>
            <a:r>
              <a:rPr lang="en-US" altLang="zh-CN" sz="2400" b="1" dirty="0">
                <a:solidFill>
                  <a:srgbClr val="C00000"/>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2" name="Rectangle 58"/>
          <p:cNvSpPr/>
          <p:nvPr/>
        </p:nvSpPr>
        <p:spPr>
          <a:xfrm>
            <a:off x="7478713" y="1844675"/>
            <a:ext cx="2635250" cy="1050925"/>
          </a:xfrm>
          <a:prstGeom prst="rect">
            <a:avLst/>
          </a:prstGeom>
          <a:noFill/>
          <a:ln w="9525">
            <a:noFill/>
          </a:ln>
        </p:spPr>
        <p:txBody>
          <a:bodyPr wrap="none">
            <a:spAutoFit/>
          </a:bodyPr>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库存现金</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管理费用</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3" name="Rectangle 59"/>
          <p:cNvSpPr/>
          <p:nvPr/>
        </p:nvSpPr>
        <p:spPr>
          <a:xfrm>
            <a:off x="4583113" y="3168650"/>
            <a:ext cx="2862262" cy="1050925"/>
          </a:xfrm>
          <a:prstGeom prst="rect">
            <a:avLst/>
          </a:prstGeom>
          <a:noFill/>
          <a:ln w="9525">
            <a:noFill/>
          </a:ln>
        </p:spPr>
        <p:txBody>
          <a:bodyPr>
            <a:spAutoFit/>
          </a:bodyPr>
          <a:p>
            <a:pPr algn="ctr">
              <a:lnSpc>
                <a:spcPct val="120000"/>
              </a:lnSpc>
              <a:spcBef>
                <a:spcPct val="20000"/>
              </a:spcBef>
              <a:buSzPct val="100000"/>
            </a:pPr>
            <a:r>
              <a:rPr lang="zh-CN" altLang="en-US" sz="2400" b="1" dirty="0">
                <a:solidFill>
                  <a:srgbClr val="C00000"/>
                </a:solidFill>
                <a:latin typeface="楷体" panose="02010609060101010101" pitchFamily="49" charset="-122"/>
                <a:ea typeface="楷体" panose="02010609060101010101" pitchFamily="49" charset="-122"/>
              </a:rPr>
              <a:t>库存现金</a:t>
            </a:r>
            <a:r>
              <a:rPr lang="en-US" altLang="zh-CN" sz="2400" b="1" dirty="0">
                <a:solidFill>
                  <a:srgbClr val="C00000"/>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300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C00000"/>
                </a:solidFill>
                <a:latin typeface="楷体" panose="02010609060101010101" pitchFamily="49" charset="-122"/>
                <a:ea typeface="楷体" panose="02010609060101010101" pitchFamily="49" charset="-122"/>
              </a:rPr>
              <a:t>应收账款</a:t>
            </a:r>
            <a:r>
              <a:rPr lang="en-US" altLang="zh-CN" sz="2400" b="1" dirty="0">
                <a:solidFill>
                  <a:srgbClr val="C00000"/>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4" name="Rectangle 60"/>
          <p:cNvSpPr/>
          <p:nvPr/>
        </p:nvSpPr>
        <p:spPr>
          <a:xfrm>
            <a:off x="7383463" y="2924175"/>
            <a:ext cx="2816225" cy="1567815"/>
          </a:xfrm>
          <a:prstGeom prst="rect">
            <a:avLst/>
          </a:prstGeom>
          <a:noFill/>
          <a:ln w="9525">
            <a:noFill/>
          </a:ln>
        </p:spPr>
        <p:txBody>
          <a:bodyPr>
            <a:spAutoFit/>
          </a:bodyPr>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库存现金</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300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应收账款</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主营收入</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500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5" name="Rectangle 61"/>
          <p:cNvSpPr/>
          <p:nvPr/>
        </p:nvSpPr>
        <p:spPr>
          <a:xfrm>
            <a:off x="4583113" y="4581525"/>
            <a:ext cx="2816225" cy="1050925"/>
          </a:xfrm>
          <a:prstGeom prst="rect">
            <a:avLst/>
          </a:prstGeom>
          <a:noFill/>
          <a:ln w="9525">
            <a:noFill/>
          </a:ln>
        </p:spPr>
        <p:txBody>
          <a:bodyPr>
            <a:spAutoFit/>
          </a:bodyPr>
          <a:p>
            <a:pPr algn="ctr">
              <a:lnSpc>
                <a:spcPct val="120000"/>
              </a:lnSpc>
              <a:spcBef>
                <a:spcPct val="20000"/>
              </a:spcBef>
              <a:buSzPct val="100000"/>
            </a:pPr>
            <a:r>
              <a:rPr lang="zh-CN" altLang="en-US" sz="2400" b="1" dirty="0">
                <a:solidFill>
                  <a:srgbClr val="C00000"/>
                </a:solidFill>
                <a:latin typeface="楷体" panose="02010609060101010101" pitchFamily="49" charset="-122"/>
                <a:ea typeface="楷体" panose="02010609060101010101" pitchFamily="49" charset="-122"/>
              </a:rPr>
              <a:t>库存现金</a:t>
            </a:r>
            <a:r>
              <a:rPr lang="en-US" altLang="zh-CN" sz="2400" b="1" dirty="0">
                <a:solidFill>
                  <a:srgbClr val="C00000"/>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C00000"/>
                </a:solidFill>
                <a:latin typeface="楷体" panose="02010609060101010101" pitchFamily="49" charset="-122"/>
                <a:ea typeface="楷体" panose="02010609060101010101" pitchFamily="49" charset="-122"/>
              </a:rPr>
              <a:t>应收账款</a:t>
            </a:r>
            <a:r>
              <a:rPr lang="en-US" altLang="zh-CN" sz="2400" b="1" dirty="0">
                <a:solidFill>
                  <a:srgbClr val="C00000"/>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6" name="Rectangle 62"/>
          <p:cNvSpPr/>
          <p:nvPr/>
        </p:nvSpPr>
        <p:spPr>
          <a:xfrm>
            <a:off x="7383463" y="4581525"/>
            <a:ext cx="2816225" cy="1050925"/>
          </a:xfrm>
          <a:prstGeom prst="rect">
            <a:avLst/>
          </a:prstGeom>
          <a:noFill/>
          <a:ln w="9525">
            <a:noFill/>
          </a:ln>
        </p:spPr>
        <p:txBody>
          <a:bodyPr>
            <a:spAutoFit/>
          </a:bodyPr>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库存现金</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应收账款</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200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
        <p:nvSpPr>
          <p:cNvPr id="16447" name="Rectangle 63"/>
          <p:cNvSpPr/>
          <p:nvPr/>
        </p:nvSpPr>
        <p:spPr>
          <a:xfrm>
            <a:off x="5299076" y="5949950"/>
            <a:ext cx="1612900" cy="607695"/>
          </a:xfrm>
          <a:prstGeom prst="rect">
            <a:avLst/>
          </a:prstGeom>
          <a:noFill/>
          <a:ln w="9525">
            <a:noFill/>
          </a:ln>
        </p:spPr>
        <p:txBody>
          <a:bodyPr wrap="none">
            <a:spAutoFit/>
          </a:bodyPr>
          <a:p>
            <a:pPr algn="ctr">
              <a:lnSpc>
                <a:spcPct val="120000"/>
              </a:lnSpc>
              <a:spcBef>
                <a:spcPct val="20000"/>
              </a:spcBef>
              <a:buSzPct val="100000"/>
            </a:pPr>
            <a:r>
              <a:rPr lang="zh-CN" altLang="en-US" sz="2800" b="1" dirty="0">
                <a:solidFill>
                  <a:srgbClr val="C00000"/>
                </a:solidFill>
                <a:latin typeface="楷体" panose="02010609060101010101" pitchFamily="49" charset="-122"/>
                <a:ea typeface="楷体" panose="02010609060101010101" pitchFamily="49" charset="-122"/>
              </a:rPr>
              <a:t>不作记录</a:t>
            </a:r>
            <a:endParaRPr lang="zh-CN" altLang="en-US" sz="2800" b="1" dirty="0">
              <a:solidFill>
                <a:srgbClr val="C00000"/>
              </a:solidFill>
              <a:latin typeface="楷体" panose="02010609060101010101" pitchFamily="49" charset="-122"/>
              <a:ea typeface="楷体" panose="02010609060101010101" pitchFamily="49" charset="-122"/>
            </a:endParaRPr>
          </a:p>
        </p:txBody>
      </p:sp>
      <p:sp>
        <p:nvSpPr>
          <p:cNvPr id="16448" name="Rectangle 64"/>
          <p:cNvSpPr/>
          <p:nvPr/>
        </p:nvSpPr>
        <p:spPr>
          <a:xfrm>
            <a:off x="7319963" y="5689600"/>
            <a:ext cx="2879725" cy="1050925"/>
          </a:xfrm>
          <a:prstGeom prst="rect">
            <a:avLst/>
          </a:prstGeom>
          <a:noFill/>
          <a:ln w="9525">
            <a:noFill/>
          </a:ln>
        </p:spPr>
        <p:txBody>
          <a:bodyPr>
            <a:spAutoFit/>
          </a:bodyPr>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生产成本</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100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a:p>
            <a:pPr algn="ctr">
              <a:lnSpc>
                <a:spcPct val="120000"/>
              </a:lnSpc>
              <a:spcBef>
                <a:spcPct val="20000"/>
              </a:spcBef>
              <a:buSzPct val="100000"/>
            </a:pPr>
            <a:r>
              <a:rPr lang="zh-CN" altLang="en-US" sz="2400" b="1" dirty="0">
                <a:solidFill>
                  <a:srgbClr val="0000CC"/>
                </a:solidFill>
                <a:latin typeface="楷体" panose="02010609060101010101" pitchFamily="49" charset="-122"/>
                <a:ea typeface="楷体" panose="02010609060101010101" pitchFamily="49" charset="-122"/>
              </a:rPr>
              <a:t>原材料</a:t>
            </a:r>
            <a:r>
              <a:rPr lang="en-US" altLang="zh-CN" sz="2400" b="1" dirty="0">
                <a:solidFill>
                  <a:srgbClr val="0000CC"/>
                </a:solidFill>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 </a:t>
            </a:r>
            <a:r>
              <a:rPr lang="zh-CN" altLang="zh-CN" sz="2400" b="1" dirty="0">
                <a:latin typeface="楷体" panose="02010609060101010101" pitchFamily="49" charset="-122"/>
                <a:ea typeface="楷体" panose="02010609060101010101" pitchFamily="49" charset="-122"/>
              </a:rPr>
              <a:t>100</a:t>
            </a:r>
            <a:r>
              <a:rPr lang="zh-CN" altLang="en-US" sz="2400" b="1" dirty="0">
                <a:latin typeface="楷体" panose="02010609060101010101" pitchFamily="49" charset="-122"/>
                <a:ea typeface="楷体" panose="02010609060101010101" pitchFamily="49" charset="-122"/>
              </a:rPr>
              <a:t>元</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4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4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4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4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4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4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41" grpId="0"/>
      <p:bldP spid="16442" grpId="0" animBg="1"/>
      <p:bldP spid="16443" grpId="0"/>
      <p:bldP spid="16444" grpId="0" animBg="1"/>
      <p:bldP spid="16445" grpId="0"/>
      <p:bldP spid="16446" grpId="0" animBg="1"/>
      <p:bldP spid="16447" grpId="0"/>
      <p:bldP spid="1644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Rectangle 3"/>
          <p:cNvSpPr/>
          <p:nvPr/>
        </p:nvSpPr>
        <p:spPr>
          <a:xfrm>
            <a:off x="883920" y="1135380"/>
            <a:ext cx="9428480" cy="829945"/>
          </a:xfrm>
          <a:prstGeom prst="rect">
            <a:avLst/>
          </a:prstGeom>
          <a:noFill/>
          <a:ln w="9525">
            <a:noFill/>
          </a:ln>
        </p:spPr>
        <p:txBody>
          <a:bodyPr wrap="square">
            <a:spAutoFit/>
          </a:bodyPr>
          <a:p>
            <a:pPr>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二、复式记帐的理论依据：综合会计等式</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90115" name="Text Box 18"/>
          <p:cNvSpPr txBox="1"/>
          <p:nvPr/>
        </p:nvSpPr>
        <p:spPr>
          <a:xfrm>
            <a:off x="883920" y="304800"/>
            <a:ext cx="10631805"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第一节  复式记账原理</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7427" name="Rectangle 19"/>
          <p:cNvSpPr/>
          <p:nvPr/>
        </p:nvSpPr>
        <p:spPr>
          <a:xfrm>
            <a:off x="2066925" y="3141980"/>
            <a:ext cx="8116570" cy="2306955"/>
          </a:xfrm>
          <a:prstGeom prst="rect">
            <a:avLst/>
          </a:prstGeom>
          <a:noFill/>
          <a:ln w="38100">
            <a:noFill/>
          </a:ln>
        </p:spPr>
        <p:txBody>
          <a:bodyPr wrap="square">
            <a:spAutoFit/>
          </a:bodyPr>
          <a:p>
            <a:pPr marL="457200" indent="-457200">
              <a:lnSpc>
                <a:spcPct val="150000"/>
              </a:lnSpc>
              <a:buClr>
                <a:srgbClr val="FF0000"/>
              </a:buClr>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一个会计要素项目发生变化时，就会有会计要素其他项目同时发生增减变化，并且增减变化的金额数量相等。</a:t>
            </a:r>
            <a:endParaRPr lang="zh-CN" altLang="en-US" sz="3200" b="1" dirty="0">
              <a:latin typeface="Verdana" panose="020B0604030504040204" pitchFamily="34" charset="0"/>
            </a:endParaRPr>
          </a:p>
        </p:txBody>
      </p:sp>
      <p:sp>
        <p:nvSpPr>
          <p:cNvPr id="17428" name="Rectangle 20"/>
          <p:cNvSpPr/>
          <p:nvPr/>
        </p:nvSpPr>
        <p:spPr>
          <a:xfrm>
            <a:off x="2138363" y="2268538"/>
            <a:ext cx="8157210" cy="583565"/>
          </a:xfrm>
          <a:prstGeom prst="rect">
            <a:avLst/>
          </a:prstGeom>
          <a:noFill/>
          <a:ln w="38100" cap="flat" cmpd="sng">
            <a:solidFill>
              <a:srgbClr val="0000CC"/>
            </a:solidFill>
            <a:prstDash val="solid"/>
            <a:miter/>
            <a:headEnd type="none" w="med" len="med"/>
            <a:tailEnd type="none" w="med" len="med"/>
          </a:ln>
        </p:spPr>
        <p:txBody>
          <a:bodyPr wrap="none">
            <a:spAutoFit/>
          </a:bodyPr>
          <a:p>
            <a:pPr algn="l">
              <a:buSzPct val="100000"/>
            </a:pPr>
            <a:r>
              <a:rPr lang="zh-CN" altLang="en-US" sz="3200" b="1" dirty="0">
                <a:latin typeface="仿宋" panose="02010609060101010101" pitchFamily="49" charset="-122"/>
                <a:ea typeface="仿宋" panose="02010609060101010101" pitchFamily="49" charset="-122"/>
              </a:rPr>
              <a:t>资产</a:t>
            </a:r>
            <a:r>
              <a:rPr lang="en-US" altLang="zh-CN"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sym typeface="+mn-ea"/>
              </a:rPr>
              <a:t> </a:t>
            </a:r>
            <a:r>
              <a:rPr lang="zh-CN" altLang="en-US" sz="3200" b="1" dirty="0">
                <a:latin typeface="仿宋" panose="02010609060101010101" pitchFamily="49" charset="-122"/>
                <a:ea typeface="仿宋" panose="02010609060101010101" pitchFamily="49" charset="-122"/>
                <a:sym typeface="+mn-ea"/>
              </a:rPr>
              <a:t>费用</a:t>
            </a:r>
            <a:r>
              <a:rPr lang="zh-CN" altLang="en-US" sz="3200" b="1" dirty="0">
                <a:latin typeface="仿宋" panose="02010609060101010101" pitchFamily="49" charset="-122"/>
                <a:ea typeface="仿宋" panose="02010609060101010101" pitchFamily="49" charset="-122"/>
              </a:rPr>
              <a:t> </a:t>
            </a:r>
            <a:r>
              <a:rPr lang="zh-CN"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负债 </a:t>
            </a:r>
            <a:r>
              <a:rPr lang="zh-CN"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所有者权益 </a:t>
            </a:r>
            <a:r>
              <a:rPr lang="zh-CN"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收入 </a:t>
            </a:r>
            <a:endParaRPr lang="zh-CN" altLang="en-US" sz="3200"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28"/>
                                        </p:tgtEl>
                                        <p:attrNameLst>
                                          <p:attrName>style.visibility</p:attrName>
                                        </p:attrNameLst>
                                      </p:cBhvr>
                                      <p:to>
                                        <p:strVal val="visible"/>
                                      </p:to>
                                    </p:set>
                                  </p:childTnLst>
                                </p:cTn>
                              </p:par>
                            </p:childTnLst>
                          </p:cTn>
                        </p:par>
                        <p:par>
                          <p:cTn id="7" fill="hold">
                            <p:stCondLst>
                              <p:cond delay="0"/>
                            </p:stCondLst>
                            <p:childTnLst>
                              <p:par>
                                <p:cTn id="8" presetID="2" presetClass="entr" presetSubtype="4" fill="hold" grpId="0" nodeType="afterEffect">
                                  <p:stCondLst>
                                    <p:cond delay="0"/>
                                  </p:stCondLst>
                                  <p:childTnLst>
                                    <p:set>
                                      <p:cBhvr>
                                        <p:cTn id="9" dur="1" fill="hold">
                                          <p:stCondLst>
                                            <p:cond delay="0"/>
                                          </p:stCondLst>
                                        </p:cTn>
                                        <p:tgtEl>
                                          <p:spTgt spid="17427"/>
                                        </p:tgtEl>
                                        <p:attrNameLst>
                                          <p:attrName>style.visibility</p:attrName>
                                        </p:attrNameLst>
                                      </p:cBhvr>
                                      <p:to>
                                        <p:strVal val="visible"/>
                                      </p:to>
                                    </p:set>
                                    <p:anim calcmode="lin" valueType="num">
                                      <p:cBhvr>
                                        <p:cTn id="10" dur="500" fill="hold"/>
                                        <p:tgtEl>
                                          <p:spTgt spid="17427"/>
                                        </p:tgtEl>
                                        <p:attrNameLst>
                                          <p:attrName>ppt_x</p:attrName>
                                        </p:attrNameLst>
                                      </p:cBhvr>
                                      <p:tavLst>
                                        <p:tav tm="0">
                                          <p:val>
                                            <p:strVal val="ppt_x"/>
                                          </p:val>
                                        </p:tav>
                                        <p:tav tm="100000">
                                          <p:val>
                                            <p:strVal val="ppt_x"/>
                                          </p:val>
                                        </p:tav>
                                      </p:tavLst>
                                    </p:anim>
                                    <p:anim calcmode="lin" valueType="num">
                                      <p:cBhvr>
                                        <p:cTn id="11" dur="500" fill="hold"/>
                                        <p:tgtEl>
                                          <p:spTgt spid="17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7" grpId="0"/>
      <p:bldP spid="1742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1139" name="Rectangle 3"/>
          <p:cNvSpPr>
            <a:spLocks noGrp="1"/>
          </p:cNvSpPr>
          <p:nvPr>
            <p:ph idx="1"/>
          </p:nvPr>
        </p:nvSpPr>
        <p:spPr>
          <a:xfrm>
            <a:off x="1015365" y="1125855"/>
            <a:ext cx="10193020" cy="4968875"/>
          </a:xfrm>
        </p:spPr>
        <p:txBody>
          <a:bodyPr vert="horz" wrap="square" lIns="91440" tIns="45720" rIns="91440" bIns="45720" anchor="t" anchorCtr="0"/>
          <a:p>
            <a:pPr eaLnBrk="1" hangingPunct="1">
              <a:lnSpc>
                <a:spcPct val="140000"/>
              </a:lnSpc>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三、复式记账的作用</a:t>
            </a:r>
            <a:endParaRPr lang="zh-CN" altLang="en-US" sz="3000" dirty="0">
              <a:solidFill>
                <a:srgbClr val="FF0000"/>
              </a:solidFill>
              <a:latin typeface="黑体" panose="02010609060101010101" pitchFamily="49" charset="-122"/>
              <a:ea typeface="黑体" panose="02010609060101010101" pitchFamily="49" charset="-122"/>
            </a:endParaRPr>
          </a:p>
          <a:p>
            <a:pPr lvl="1" eaLnBrk="1" hangingPunct="1">
              <a:lnSpc>
                <a:spcPct val="140000"/>
              </a:lnSpc>
              <a:buFont typeface="Wingdings" panose="05000000000000000000" pitchFamily="2" charset="2"/>
              <a:buChar char="Ø"/>
            </a:pPr>
            <a:r>
              <a:rPr lang="zh-CN" altLang="en-US" sz="3000" dirty="0">
                <a:solidFill>
                  <a:srgbClr val="000000"/>
                </a:solidFill>
                <a:latin typeface="楷体" panose="02010609060101010101" pitchFamily="49" charset="-122"/>
                <a:ea typeface="楷体" panose="02010609060101010101" pitchFamily="49" charset="-122"/>
              </a:rPr>
              <a:t>每项经济业务的</a:t>
            </a:r>
            <a:r>
              <a:rPr lang="zh-CN" altLang="en-US" sz="3000" dirty="0">
                <a:solidFill>
                  <a:srgbClr val="0000CC"/>
                </a:solidFill>
                <a:latin typeface="楷体" panose="02010609060101010101" pitchFamily="49" charset="-122"/>
                <a:ea typeface="楷体" panose="02010609060101010101" pitchFamily="49" charset="-122"/>
              </a:rPr>
              <a:t>资金运动</a:t>
            </a:r>
            <a:r>
              <a:rPr lang="zh-CN" altLang="en-US" sz="3000" dirty="0">
                <a:solidFill>
                  <a:srgbClr val="000000"/>
                </a:solidFill>
                <a:latin typeface="楷体" panose="02010609060101010101" pitchFamily="49" charset="-122"/>
                <a:ea typeface="楷体" panose="02010609060101010101" pitchFamily="49" charset="-122"/>
              </a:rPr>
              <a:t>（</a:t>
            </a:r>
            <a:r>
              <a:rPr lang="zh-CN" altLang="en-US" sz="3000" dirty="0">
                <a:solidFill>
                  <a:srgbClr val="C00000"/>
                </a:solidFill>
                <a:latin typeface="楷体" panose="02010609060101010101" pitchFamily="49" charset="-122"/>
                <a:ea typeface="楷体" panose="02010609060101010101" pitchFamily="49" charset="-122"/>
              </a:rPr>
              <a:t>资金来龙去脉</a:t>
            </a:r>
            <a:r>
              <a:rPr lang="zh-CN" altLang="en-US" sz="3000" dirty="0">
                <a:solidFill>
                  <a:srgbClr val="000000"/>
                </a:solidFill>
                <a:latin typeface="楷体" panose="02010609060101010101" pitchFamily="49" charset="-122"/>
                <a:ea typeface="楷体" panose="02010609060101010101" pitchFamily="49" charset="-122"/>
              </a:rPr>
              <a:t>）</a:t>
            </a:r>
            <a:endParaRPr lang="zh-CN" altLang="en-US" sz="3000" dirty="0">
              <a:solidFill>
                <a:srgbClr val="000000"/>
              </a:solidFill>
              <a:latin typeface="楷体" panose="02010609060101010101" pitchFamily="49" charset="-122"/>
              <a:ea typeface="楷体" panose="02010609060101010101" pitchFamily="49" charset="-122"/>
            </a:endParaRPr>
          </a:p>
          <a:p>
            <a:pPr lvl="1" eaLnBrk="1" hangingPunct="1">
              <a:lnSpc>
                <a:spcPct val="140000"/>
              </a:lnSpc>
              <a:buFont typeface="Wingdings" panose="05000000000000000000" pitchFamily="2" charset="2"/>
              <a:buChar char="Ø"/>
            </a:pPr>
            <a:r>
              <a:rPr lang="zh-CN" altLang="en-US" sz="3000" dirty="0">
                <a:solidFill>
                  <a:srgbClr val="0000CC"/>
                </a:solidFill>
                <a:latin typeface="楷体" panose="02010609060101010101" pitchFamily="49" charset="-122"/>
                <a:ea typeface="楷体" panose="02010609060101010101" pitchFamily="49" charset="-122"/>
              </a:rPr>
              <a:t>会计要素</a:t>
            </a:r>
            <a:r>
              <a:rPr lang="zh-CN" altLang="en-US" sz="3000" dirty="0">
                <a:solidFill>
                  <a:srgbClr val="000000"/>
                </a:solidFill>
                <a:latin typeface="楷体" panose="02010609060101010101" pitchFamily="49" charset="-122"/>
                <a:ea typeface="楷体" panose="02010609060101010101" pitchFamily="49" charset="-122"/>
              </a:rPr>
              <a:t>项目价值的</a:t>
            </a:r>
            <a:r>
              <a:rPr lang="zh-CN" altLang="en-US" sz="3000" dirty="0">
                <a:solidFill>
                  <a:srgbClr val="0000CC"/>
                </a:solidFill>
                <a:latin typeface="楷体" panose="02010609060101010101" pitchFamily="49" charset="-122"/>
                <a:ea typeface="楷体" panose="02010609060101010101" pitchFamily="49" charset="-122"/>
              </a:rPr>
              <a:t>增减变化（</a:t>
            </a:r>
            <a:r>
              <a:rPr lang="zh-CN" altLang="en-US" sz="3000" dirty="0">
                <a:solidFill>
                  <a:srgbClr val="C00000"/>
                </a:solidFill>
                <a:latin typeface="楷体" panose="02010609060101010101" pitchFamily="49" charset="-122"/>
                <a:ea typeface="楷体" panose="02010609060101010101" pitchFamily="49" charset="-122"/>
              </a:rPr>
              <a:t>金额变化</a:t>
            </a:r>
            <a:r>
              <a:rPr lang="zh-CN" altLang="en-US" sz="3000" dirty="0">
                <a:solidFill>
                  <a:srgbClr val="0000CC"/>
                </a:solidFill>
                <a:latin typeface="楷体" panose="02010609060101010101" pitchFamily="49" charset="-122"/>
                <a:ea typeface="楷体" panose="02010609060101010101" pitchFamily="49" charset="-122"/>
              </a:rPr>
              <a:t>）</a:t>
            </a:r>
            <a:endParaRPr lang="zh-CN" altLang="en-US" sz="3000" dirty="0">
              <a:solidFill>
                <a:srgbClr val="000000"/>
              </a:solidFill>
              <a:latin typeface="楷体" panose="02010609060101010101" pitchFamily="49" charset="-122"/>
              <a:ea typeface="楷体" panose="02010609060101010101" pitchFamily="49" charset="-122"/>
            </a:endParaRPr>
          </a:p>
          <a:p>
            <a:pPr lvl="1" eaLnBrk="1" hangingPunct="1">
              <a:lnSpc>
                <a:spcPct val="140000"/>
              </a:lnSpc>
              <a:buFont typeface="Wingdings" panose="05000000000000000000" pitchFamily="2" charset="2"/>
              <a:buChar char="Ø"/>
            </a:pPr>
            <a:r>
              <a:rPr lang="zh-CN" altLang="en-US" sz="3000" dirty="0">
                <a:solidFill>
                  <a:srgbClr val="0000CC"/>
                </a:solidFill>
                <a:latin typeface="楷体" panose="02010609060101010101" pitchFamily="49" charset="-122"/>
                <a:ea typeface="楷体" panose="02010609060101010101" pitchFamily="49" charset="-122"/>
              </a:rPr>
              <a:t>试算平衡</a:t>
            </a:r>
            <a:r>
              <a:rPr lang="zh-CN" altLang="en-US" sz="3000" dirty="0">
                <a:solidFill>
                  <a:srgbClr val="000000"/>
                </a:solidFill>
                <a:latin typeface="楷体" panose="02010609060101010101" pitchFamily="49" charset="-122"/>
                <a:ea typeface="楷体" panose="02010609060101010101" pitchFamily="49" charset="-122"/>
              </a:rPr>
              <a:t>，保障账户记录的完整性和正确性</a:t>
            </a:r>
            <a:endParaRPr lang="zh-CN" altLang="en-US" sz="3000" dirty="0">
              <a:solidFill>
                <a:srgbClr val="000000"/>
              </a:solidFill>
              <a:latin typeface="楷体" panose="02010609060101010101" pitchFamily="49" charset="-122"/>
              <a:ea typeface="楷体" panose="02010609060101010101" pitchFamily="49" charset="-122"/>
            </a:endParaRPr>
          </a:p>
          <a:p>
            <a:pPr eaLnBrk="1" hangingPunct="1">
              <a:lnSpc>
                <a:spcPct val="140000"/>
              </a:lnSpc>
              <a:buNone/>
            </a:pPr>
            <a:endParaRPr lang="zh-CN" altLang="zh-CN" sz="30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93187" name="Rectangle 3"/>
          <p:cNvSpPr>
            <a:spLocks noGrp="1"/>
          </p:cNvSpPr>
          <p:nvPr>
            <p:ph idx="1"/>
          </p:nvPr>
        </p:nvSpPr>
        <p:spPr>
          <a:xfrm>
            <a:off x="1071880" y="1123950"/>
            <a:ext cx="10289540" cy="5257800"/>
          </a:xfrm>
        </p:spPr>
        <p:txBody>
          <a:bodyPr vert="horz" wrap="square" lIns="91440" tIns="45720" rIns="91440" bIns="45720" anchor="t" anchorCtr="0"/>
          <a:p>
            <a:pPr algn="just" eaLnBrk="1" hangingPunct="1">
              <a:lnSpc>
                <a:spcPct val="150000"/>
              </a:lnSpc>
              <a:spcBef>
                <a:spcPct val="0"/>
              </a:spcBef>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借贷记账法</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ct val="0"/>
              </a:spcBef>
            </a:pPr>
            <a:r>
              <a:rPr lang="zh-CN" altLang="en-US" sz="3000" dirty="0">
                <a:latin typeface="楷体" panose="02010609060101010101" pitchFamily="49" charset="-122"/>
                <a:ea typeface="楷体" panose="02010609060101010101" pitchFamily="49" charset="-122"/>
              </a:rPr>
              <a:t>以</a:t>
            </a:r>
            <a:r>
              <a:rPr lang="zh-CN" altLang="en-US" sz="3000" dirty="0">
                <a:solidFill>
                  <a:srgbClr val="C00000"/>
                </a:solidFill>
                <a:latin typeface="楷体" panose="02010609060101010101" pitchFamily="49" charset="-122"/>
                <a:ea typeface="楷体" panose="02010609060101010101" pitchFamily="49" charset="-122"/>
              </a:rPr>
              <a:t>“借”、“贷”</a:t>
            </a:r>
            <a:r>
              <a:rPr lang="zh-CN" altLang="en-US" sz="3000" dirty="0">
                <a:latin typeface="楷体" panose="02010609060101010101" pitchFamily="49" charset="-122"/>
                <a:ea typeface="楷体" panose="02010609060101010101" pitchFamily="49" charset="-122"/>
              </a:rPr>
              <a:t>为记账符号，按“</a:t>
            </a:r>
            <a:r>
              <a:rPr lang="zh-CN" altLang="en-US" sz="3000" dirty="0">
                <a:solidFill>
                  <a:srgbClr val="C00000"/>
                </a:solidFill>
                <a:latin typeface="楷体" panose="02010609060101010101" pitchFamily="49" charset="-122"/>
                <a:ea typeface="楷体" panose="02010609060101010101" pitchFamily="49" charset="-122"/>
              </a:rPr>
              <a:t>有借必有贷、借贷必相等</a:t>
            </a:r>
            <a:r>
              <a:rPr lang="zh-CN" altLang="en-US" sz="3000" dirty="0">
                <a:latin typeface="楷体" panose="02010609060101010101" pitchFamily="49" charset="-122"/>
                <a:ea typeface="楷体" panose="02010609060101010101" pitchFamily="49" charset="-122"/>
              </a:rPr>
              <a:t>”的记账规则，反映各项会计要素增减变化情况的一种复式记账方法。</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ct val="0"/>
              </a:spcBef>
            </a:pPr>
            <a:r>
              <a:rPr lang="zh-CN" altLang="en-US" sz="3000" dirty="0">
                <a:latin typeface="楷体" panose="02010609060101010101" pitchFamily="49" charset="-122"/>
                <a:ea typeface="楷体" panose="02010609060101010101" pitchFamily="49" charset="-122"/>
              </a:rPr>
              <a:t>理论依据：</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ct val="0"/>
              </a:spcBef>
              <a:buNone/>
            </a:pPr>
            <a:r>
              <a:rPr lang="zh-CN" altLang="en-US" sz="3000" dirty="0">
                <a:latin typeface="仿宋" panose="02010609060101010101" pitchFamily="49" charset="-122"/>
                <a:ea typeface="仿宋" panose="02010609060101010101" pitchFamily="49" charset="-122"/>
              </a:rPr>
              <a:t>资产 </a:t>
            </a:r>
            <a:r>
              <a:rPr lang="zh-CN"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费用 </a:t>
            </a:r>
            <a:r>
              <a:rPr lang="zh-CN"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负债 </a:t>
            </a:r>
            <a:r>
              <a:rPr lang="zh-CN"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所有者权益 </a:t>
            </a:r>
            <a:r>
              <a:rPr lang="zh-CN" altLang="zh-CN" sz="3000" dirty="0">
                <a:latin typeface="仿宋" panose="02010609060101010101" pitchFamily="49" charset="-122"/>
                <a:ea typeface="仿宋" panose="02010609060101010101" pitchFamily="49" charset="-122"/>
              </a:rPr>
              <a:t>+ </a:t>
            </a:r>
            <a:r>
              <a:rPr lang="zh-CN" altLang="en-US" sz="3000" dirty="0">
                <a:latin typeface="仿宋" panose="02010609060101010101" pitchFamily="49" charset="-122"/>
                <a:ea typeface="仿宋" panose="02010609060101010101" pitchFamily="49" charset="-122"/>
              </a:rPr>
              <a:t>收入</a:t>
            </a:r>
            <a:endParaRPr lang="zh-CN" altLang="en-US" sz="3000" dirty="0">
              <a:latin typeface="仿宋" panose="02010609060101010101" pitchFamily="49" charset="-122"/>
              <a:ea typeface="仿宋" panose="02010609060101010101" pitchFamily="49"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19459" name="Rectangle 3"/>
          <p:cNvSpPr>
            <a:spLocks noGrp="1"/>
          </p:cNvSpPr>
          <p:nvPr>
            <p:ph idx="1"/>
          </p:nvPr>
        </p:nvSpPr>
        <p:spPr>
          <a:xfrm>
            <a:off x="787400" y="1125855"/>
            <a:ext cx="10325100" cy="4822825"/>
          </a:xfrm>
        </p:spPr>
        <p:txBody>
          <a:bodyPr vert="horz" wrap="square" lIns="91440" tIns="45720" rIns="91440" bIns="45720" anchor="t" anchorCtr="0"/>
          <a:p>
            <a:pPr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一、借贷记账法的记账符号</a:t>
            </a:r>
            <a:r>
              <a:rPr lang="zh-CN"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含义</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en-US" altLang="zh-CN" sz="3200" dirty="0">
                <a:solidFill>
                  <a:srgbClr val="FF0000"/>
                </a:solidFill>
                <a:latin typeface="黑体" panose="02010609060101010101" pitchFamily="49" charset="-122"/>
                <a:ea typeface="黑体" panose="02010609060101010101" pitchFamily="49" charset="-122"/>
              </a:rPr>
              <a:t>    ——</a:t>
            </a:r>
            <a:r>
              <a:rPr lang="zh-CN" altLang="zh-CN" sz="3200" dirty="0">
                <a:latin typeface="楷体" panose="02010609060101010101" pitchFamily="49" charset="-122"/>
                <a:ea typeface="楷体" panose="02010609060101010101" pitchFamily="49" charset="-122"/>
                <a:sym typeface="+mn-ea"/>
              </a:rPr>
              <a:t>“</a:t>
            </a:r>
            <a:r>
              <a:rPr lang="zh-CN" altLang="en-US" sz="3200" dirty="0">
                <a:latin typeface="楷体" panose="02010609060101010101" pitchFamily="49" charset="-122"/>
                <a:ea typeface="楷体" panose="02010609060101010101" pitchFamily="49" charset="-122"/>
                <a:sym typeface="+mn-ea"/>
              </a:rPr>
              <a:t>借”、“贷”</a:t>
            </a:r>
            <a:endParaRPr lang="zh-CN" altLang="en-US" sz="32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表示资金的增减和记账的方向。 </a:t>
            </a:r>
            <a:endParaRPr lang="zh-CN" altLang="en-US" sz="32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最初的含义与债权、债务有关，后逐步转化为抽象的记账符号。</a:t>
            </a:r>
            <a:endParaRPr lang="zh-CN" altLang="en-US" sz="32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Ø"/>
            </a:pPr>
            <a:r>
              <a:rPr lang="zh-CN"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借”在账户左方，“贷”在账户右方。</a:t>
            </a:r>
            <a:endParaRPr lang="zh-CN" altLang="en-US" sz="32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Ì"/>
            </a:pPr>
            <a:endParaRPr lang="zh-CN" altLang="zh-CN" sz="3200" dirty="0">
              <a:solidFill>
                <a:srgbClr val="353DE3"/>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charRg st="17" end="3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charRg st="33" end="6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59">
                                            <p:txEl>
                                              <p:charRg st="69" end="8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Text Box 2"/>
          <p:cNvSpPr txBox="1"/>
          <p:nvPr/>
        </p:nvSpPr>
        <p:spPr>
          <a:xfrm>
            <a:off x="1981200" y="1989138"/>
            <a:ext cx="8229600" cy="796925"/>
          </a:xfrm>
          <a:prstGeom prst="rect">
            <a:avLst/>
          </a:prstGeom>
          <a:noFill/>
          <a:ln w="28575" cap="flat" cmpd="sng">
            <a:solidFill>
              <a:srgbClr val="006600"/>
            </a:solidFill>
            <a:prstDash val="solid"/>
            <a:miter/>
            <a:headEnd type="none" w="med" len="med"/>
            <a:tailEnd type="none" w="med" len="med"/>
          </a:ln>
        </p:spPr>
        <p:txBody>
          <a:bodyPr anchor="ctr" anchorCtr="0"/>
          <a:p>
            <a:pPr algn="ctr">
              <a:buSzPct val="100000"/>
            </a:pPr>
            <a:r>
              <a:rPr lang="zh-CN" altLang="zh-CN" sz="3200" b="1" dirty="0">
                <a:solidFill>
                  <a:srgbClr val="353DE3"/>
                </a:solidFill>
                <a:latin typeface="黑体" panose="02010609060101010101" pitchFamily="49" charset="-122"/>
                <a:ea typeface="黑体" panose="02010609060101010101" pitchFamily="49" charset="-122"/>
              </a:rPr>
              <a:t>“</a:t>
            </a:r>
            <a:r>
              <a:rPr lang="zh-CN" altLang="en-US" sz="3200" b="1" dirty="0">
                <a:solidFill>
                  <a:srgbClr val="353DE3"/>
                </a:solidFill>
                <a:latin typeface="黑体" panose="02010609060101010101" pitchFamily="49" charset="-122"/>
                <a:ea typeface="黑体" panose="02010609060101010101" pitchFamily="49" charset="-122"/>
              </a:rPr>
              <a:t>有借必有贷，借贷必相等” </a:t>
            </a:r>
            <a:endParaRPr lang="zh-CN" altLang="en-US" sz="3200" b="1" dirty="0">
              <a:solidFill>
                <a:srgbClr val="353DE3"/>
              </a:solidFill>
              <a:latin typeface="黑体" panose="02010609060101010101" pitchFamily="49" charset="-122"/>
              <a:ea typeface="黑体" panose="02010609060101010101" pitchFamily="49" charset="-122"/>
            </a:endParaRPr>
          </a:p>
        </p:txBody>
      </p:sp>
      <p:sp>
        <p:nvSpPr>
          <p:cNvPr id="22531" name="Text Box 3"/>
          <p:cNvSpPr txBox="1"/>
          <p:nvPr/>
        </p:nvSpPr>
        <p:spPr>
          <a:xfrm>
            <a:off x="1184275" y="2926080"/>
            <a:ext cx="10140315" cy="2676525"/>
          </a:xfrm>
          <a:prstGeom prst="rect">
            <a:avLst/>
          </a:prstGeom>
          <a:noFill/>
          <a:ln w="9525">
            <a:noFill/>
          </a:ln>
        </p:spPr>
        <p:txBody>
          <a:bodyPr wrap="square">
            <a:spAutoFit/>
          </a:bodyPr>
          <a:p>
            <a:pPr>
              <a:lnSpc>
                <a:spcPct val="150000"/>
              </a:lnSpc>
              <a:buSzPct val="100000"/>
            </a:pPr>
            <a:r>
              <a:rPr lang="zh-CN" altLang="en-US" sz="2800" b="1" dirty="0">
                <a:solidFill>
                  <a:srgbClr val="000000"/>
                </a:solidFill>
                <a:latin typeface="楷体" panose="02010609060101010101" pitchFamily="49" charset="-122"/>
                <a:ea typeface="楷体" panose="02010609060101010101" pitchFamily="49" charset="-122"/>
              </a:rPr>
              <a:t>含义：</a:t>
            </a:r>
            <a:endParaRPr lang="zh-CN" altLang="en-US" sz="2800" b="1" dirty="0">
              <a:solidFill>
                <a:srgbClr val="000000"/>
              </a:solidFill>
              <a:latin typeface="楷体" panose="02010609060101010101" pitchFamily="49" charset="-122"/>
              <a:ea typeface="楷体" panose="02010609060101010101" pitchFamily="49" charset="-122"/>
            </a:endParaRPr>
          </a:p>
          <a:p>
            <a:pPr>
              <a:lnSpc>
                <a:spcPct val="150000"/>
              </a:lnSpc>
              <a:buSzPct val="100000"/>
            </a:pPr>
            <a:r>
              <a:rPr lang="zh-CN" altLang="en-US" sz="2800" b="1" dirty="0">
                <a:solidFill>
                  <a:srgbClr val="FF0000"/>
                </a:solidFill>
                <a:latin typeface="楷体" panose="02010609060101010101" pitchFamily="49" charset="-122"/>
                <a:ea typeface="楷体" panose="02010609060101010101" pitchFamily="49" charset="-122"/>
              </a:rPr>
              <a:t>（</a:t>
            </a:r>
            <a:r>
              <a:rPr lang="zh-CN" altLang="zh-CN" sz="2800" b="1" dirty="0">
                <a:solidFill>
                  <a:srgbClr val="FF0000"/>
                </a:solidFill>
                <a:latin typeface="楷体" panose="02010609060101010101" pitchFamily="49" charset="-122"/>
                <a:ea typeface="楷体" panose="02010609060101010101" pitchFamily="49" charset="-122"/>
              </a:rPr>
              <a:t>1</a:t>
            </a:r>
            <a:r>
              <a:rPr lang="zh-CN" altLang="en-US" sz="2800" b="1" dirty="0">
                <a:solidFill>
                  <a:srgbClr val="FF0000"/>
                </a:solidFill>
                <a:latin typeface="楷体" panose="02010609060101010101" pitchFamily="49" charset="-122"/>
                <a:ea typeface="楷体" panose="02010609060101010101" pitchFamily="49" charset="-122"/>
              </a:rPr>
              <a:t>）登记的方向：</a:t>
            </a:r>
            <a:r>
              <a:rPr lang="zh-CN" altLang="en-US" sz="2800" b="1" dirty="0">
                <a:solidFill>
                  <a:srgbClr val="000000"/>
                </a:solidFill>
                <a:latin typeface="楷体" panose="02010609060101010101" pitchFamily="49" charset="-122"/>
                <a:ea typeface="楷体" panose="02010609060101010101" pitchFamily="49" charset="-122"/>
              </a:rPr>
              <a:t>每笔业务记账时，会同时涉及借方和贷方，不可以都记在借方或都记在贷方；</a:t>
            </a:r>
            <a:endParaRPr lang="zh-CN" altLang="en-US" sz="2800" b="1" dirty="0">
              <a:solidFill>
                <a:srgbClr val="000000"/>
              </a:solidFill>
              <a:latin typeface="楷体" panose="02010609060101010101" pitchFamily="49" charset="-122"/>
              <a:ea typeface="楷体" panose="02010609060101010101" pitchFamily="49" charset="-122"/>
            </a:endParaRPr>
          </a:p>
          <a:p>
            <a:pPr>
              <a:lnSpc>
                <a:spcPct val="150000"/>
              </a:lnSpc>
              <a:buSzPct val="100000"/>
            </a:pPr>
            <a:r>
              <a:rPr lang="zh-CN" altLang="en-US" sz="2800" b="1" dirty="0">
                <a:solidFill>
                  <a:srgbClr val="FF0000"/>
                </a:solidFill>
                <a:latin typeface="楷体" panose="02010609060101010101" pitchFamily="49" charset="-122"/>
                <a:ea typeface="楷体" panose="02010609060101010101" pitchFamily="49" charset="-122"/>
              </a:rPr>
              <a:t>（</a:t>
            </a:r>
            <a:r>
              <a:rPr lang="zh-CN" altLang="zh-CN" sz="2800" b="1" dirty="0">
                <a:solidFill>
                  <a:srgbClr val="FF0000"/>
                </a:solidFill>
                <a:latin typeface="楷体" panose="02010609060101010101" pitchFamily="49" charset="-122"/>
                <a:ea typeface="楷体" panose="02010609060101010101" pitchFamily="49" charset="-122"/>
              </a:rPr>
              <a:t>2</a:t>
            </a:r>
            <a:r>
              <a:rPr lang="zh-CN" altLang="en-US" sz="2800" b="1" dirty="0">
                <a:solidFill>
                  <a:srgbClr val="FF0000"/>
                </a:solidFill>
                <a:latin typeface="楷体" panose="02010609060101010101" pitchFamily="49" charset="-122"/>
                <a:ea typeface="楷体" panose="02010609060101010101" pitchFamily="49" charset="-122"/>
              </a:rPr>
              <a:t>）登记的金额：</a:t>
            </a:r>
            <a:r>
              <a:rPr lang="zh-CN" altLang="en-US" sz="2800" b="1" dirty="0">
                <a:solidFill>
                  <a:srgbClr val="000000"/>
                </a:solidFill>
                <a:latin typeface="楷体" panose="02010609060101010101" pitchFamily="49" charset="-122"/>
                <a:ea typeface="楷体" panose="02010609060101010101" pitchFamily="49" charset="-122"/>
              </a:rPr>
              <a:t>记在借贷双方的金额要相等。</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22532" name="Rectangle 4"/>
          <p:cNvSpPr/>
          <p:nvPr/>
        </p:nvSpPr>
        <p:spPr>
          <a:xfrm>
            <a:off x="1905000" y="5643563"/>
            <a:ext cx="8456613" cy="737235"/>
          </a:xfrm>
          <a:prstGeom prst="rect">
            <a:avLst/>
          </a:prstGeom>
          <a:solidFill>
            <a:schemeClr val="bg1"/>
          </a:solidFill>
          <a:ln w="38100" cap="flat" cmpd="sng">
            <a:solidFill>
              <a:srgbClr val="7030A0"/>
            </a:solidFill>
            <a:prstDash val="solid"/>
            <a:miter/>
            <a:headEnd type="none" w="med" len="med"/>
            <a:tailEnd type="none" w="med" len="med"/>
          </a:ln>
        </p:spPr>
        <p:txBody>
          <a:bodyPr>
            <a:spAutoFit/>
          </a:bodyPr>
          <a:p>
            <a:pPr marL="457200" indent="-457200">
              <a:lnSpc>
                <a:spcPct val="150000"/>
              </a:lnSpc>
              <a:buSzPct val="100000"/>
              <a:buFont typeface="Wingdings" panose="05000000000000000000" pitchFamily="2" charset="2"/>
              <a:buChar char="p"/>
            </a:pPr>
            <a:r>
              <a:rPr lang="zh-CN" altLang="en-US" sz="2800" b="1" dirty="0">
                <a:solidFill>
                  <a:srgbClr val="0000CC"/>
                </a:solidFill>
                <a:latin typeface="仿宋" panose="02010609060101010101" pitchFamily="49" charset="-122"/>
                <a:ea typeface="仿宋" panose="02010609060101010101" pitchFamily="49" charset="-122"/>
              </a:rPr>
              <a:t>发生的任何经济业务都要采用以上规则记录账户！</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95237" name="Text Box 5"/>
          <p:cNvSpPr txBox="1"/>
          <p:nvPr/>
        </p:nvSpPr>
        <p:spPr>
          <a:xfrm>
            <a:off x="1000125" y="376555"/>
            <a:ext cx="9099550" cy="676275"/>
          </a:xfrm>
          <a:prstGeom prst="rect">
            <a:avLst/>
          </a:prstGeom>
          <a:noFill/>
          <a:ln w="9525">
            <a:noFill/>
          </a:ln>
        </p:spPr>
        <p:txBody>
          <a:bodyPr/>
          <a:p>
            <a:pPr algn="ctr">
              <a:buSzPct val="100000"/>
            </a:pPr>
            <a:r>
              <a:rPr lang="zh-CN" altLang="en-US" sz="3200" b="1" dirty="0">
                <a:solidFill>
                  <a:srgbClr val="FF0000"/>
                </a:solidFill>
                <a:latin typeface="Verdana" panose="020B0604030504040204" pitchFamily="34" charset="0"/>
                <a:ea typeface="黑体" panose="02010609060101010101" pitchFamily="49" charset="-122"/>
              </a:rPr>
              <a:t>第二节   借贷记账法</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95238" name="Rectangle 6"/>
          <p:cNvSpPr/>
          <p:nvPr/>
        </p:nvSpPr>
        <p:spPr>
          <a:xfrm>
            <a:off x="854710" y="1125855"/>
            <a:ext cx="9813290" cy="829945"/>
          </a:xfrm>
          <a:prstGeom prst="rect">
            <a:avLst/>
          </a:prstGeom>
          <a:noFill/>
          <a:ln w="9525">
            <a:noFill/>
          </a:ln>
        </p:spPr>
        <p:txBody>
          <a:bodyPr wrap="square">
            <a:spAutoFit/>
          </a:bodyPr>
          <a:p>
            <a:pPr algn="just">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二、借贷记账法的记账规则</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par>
                                <p:cTn id="8" presetID="27" presetClass="entr" presetSubtype="0" fill="hold" nodeType="withEffect">
                                  <p:stCondLst>
                                    <p:cond delay="0"/>
                                  </p:stCondLst>
                                  <p:iterate type="lt">
                                    <p:tmPct val="50000"/>
                                  </p:iterate>
                                  <p:childTnLst>
                                    <p:set>
                                      <p:cBhvr>
                                        <p:cTn id="9" dur="1" fill="hold">
                                          <p:stCondLst>
                                            <p:cond delay="0"/>
                                          </p:stCondLst>
                                        </p:cTn>
                                        <p:tgtEl>
                                          <p:spTgt spid="22530">
                                            <p:txEl>
                                              <p:charRg st="0" end="15"/>
                                            </p:txEl>
                                          </p:spTgt>
                                        </p:tgtEl>
                                        <p:attrNameLst>
                                          <p:attrName>style.visibility</p:attrName>
                                        </p:attrNameLst>
                                      </p:cBhvr>
                                      <p:to>
                                        <p:strVal val="visible"/>
                                      </p:to>
                                    </p:set>
                                    <p:anim calcmode="discrete" valueType="clr">
                                      <p:cBhvr override="childStyle">
                                        <p:cTn id="10" dur="500"/>
                                        <p:tgtEl>
                                          <p:spTgt spid="22530">
                                            <p:txEl>
                                              <p:charRg st="0" end="1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1" dur="500"/>
                                        <p:tgtEl>
                                          <p:spTgt spid="22530">
                                            <p:txEl>
                                              <p:charRg st="0" end="15"/>
                                            </p:txEl>
                                          </p:spTgt>
                                        </p:tgtEl>
                                        <p:attrNameLst>
                                          <p:attrName>fillcolor</p:attrName>
                                        </p:attrNameLst>
                                      </p:cBhvr>
                                      <p:tavLst>
                                        <p:tav tm="0">
                                          <p:val>
                                            <p:clrVal>
                                              <a:schemeClr val="accent2"/>
                                            </p:clrVal>
                                          </p:val>
                                        </p:tav>
                                        <p:tav tm="50000">
                                          <p:val>
                                            <p:clrVal>
                                              <a:schemeClr val="hlink"/>
                                            </p:clrVal>
                                          </p:val>
                                        </p:tav>
                                      </p:tavLst>
                                    </p:anim>
                                    <p:set>
                                      <p:cBhvr>
                                        <p:cTn id="12" dur="1" fill="hold">
                                          <p:stCondLst>
                                            <p:cond delay="0"/>
                                          </p:stCondLst>
                                        </p:cTn>
                                        <p:tgtEl>
                                          <p:spTgt spid="22530">
                                            <p:txEl>
                                              <p:charRg st="0" end="15"/>
                                            </p:txEl>
                                          </p:spTgt>
                                        </p:tgtEl>
                                        <p:attrNameLst>
                                          <p:attrName>fill.type</p:attrName>
                                        </p:attrNameLst>
                                      </p:cBhvr>
                                      <p:to>
                                        <p:strVal val="solid"/>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2531">
                                            <p:txEl>
                                              <p:charRg st="0" end="4"/>
                                            </p:txEl>
                                          </p:spTgt>
                                        </p:tgtEl>
                                        <p:attrNameLst>
                                          <p:attrName>style.visibility</p:attrName>
                                        </p:attrNameLst>
                                      </p:cBhvr>
                                      <p:to>
                                        <p:strVal val="visible"/>
                                      </p:to>
                                    </p:set>
                                    <p:animEffect transition="in" filter="blinds(horizontal)">
                                      <p:cBhvr>
                                        <p:cTn id="17" dur="500"/>
                                        <p:tgtEl>
                                          <p:spTgt spid="22531">
                                            <p:txEl>
                                              <p:charRg st="0" end="4"/>
                                            </p:txEl>
                                          </p:spTgt>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22531">
                                            <p:txEl>
                                              <p:charRg st="4" end="48"/>
                                            </p:txEl>
                                          </p:spTgt>
                                        </p:tgtEl>
                                        <p:attrNameLst>
                                          <p:attrName>style.visibility</p:attrName>
                                        </p:attrNameLst>
                                      </p:cBhvr>
                                      <p:to>
                                        <p:strVal val="visible"/>
                                      </p:to>
                                    </p:set>
                                    <p:animEffect transition="in" filter="blinds(horizontal)">
                                      <p:cBhvr>
                                        <p:cTn id="21" dur="500"/>
                                        <p:tgtEl>
                                          <p:spTgt spid="22531">
                                            <p:txEl>
                                              <p:charRg st="4" end="4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22531">
                                            <p:txEl>
                                              <p:charRg st="48" end="71"/>
                                            </p:txEl>
                                          </p:spTgt>
                                        </p:tgtEl>
                                        <p:attrNameLst>
                                          <p:attrName>style.visibility</p:attrName>
                                        </p:attrNameLst>
                                      </p:cBhvr>
                                      <p:to>
                                        <p:strVal val="visible"/>
                                      </p:to>
                                    </p:set>
                                    <p:animEffect transition="in" filter="blinds(horizontal)">
                                      <p:cBhvr>
                                        <p:cTn id="26" dur="500"/>
                                        <p:tgtEl>
                                          <p:spTgt spid="22531">
                                            <p:txEl>
                                              <p:charRg st="48" end="7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2532"/>
                                        </p:tgtEl>
                                        <p:attrNameLst>
                                          <p:attrName>style.visibility</p:attrName>
                                        </p:attrNameLst>
                                      </p:cBhvr>
                                      <p:to>
                                        <p:strVal val="visible"/>
                                      </p:to>
                                    </p:set>
                                    <p:animEffect transition="in" filter="blinds(horizontal)">
                                      <p:cBhvr>
                                        <p:cTn id="31" dur="5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3554" name="Group 2"/>
          <p:cNvGraphicFramePr>
            <a:graphicFrameLocks noGrp="1"/>
          </p:cNvGraphicFramePr>
          <p:nvPr>
            <p:custDataLst>
              <p:tags r:id="rId1"/>
            </p:custDataLst>
          </p:nvPr>
        </p:nvGraphicFramePr>
        <p:xfrm>
          <a:off x="2434590" y="1656080"/>
          <a:ext cx="7190105" cy="3001645"/>
        </p:xfrm>
        <a:graphic>
          <a:graphicData uri="http://schemas.openxmlformats.org/drawingml/2006/table">
            <a:tbl>
              <a:tblPr/>
              <a:tblGrid>
                <a:gridCol w="3560445"/>
                <a:gridCol w="3629660"/>
              </a:tblGrid>
              <a:tr h="1027430">
                <a:tc gridSpan="2">
                  <a:txBody>
                    <a:bodyPr/>
                    <a:lstStyle/>
                    <a:p>
                      <a:pPr marL="0" marR="0" lvl="0" indent="0" algn="ctr"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p>
                      <a:pPr marL="0" marR="0" lvl="0" indent="0" algn="ctr"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借方                              贷方</a:t>
                      </a:r>
                      <a:endParaRPr kumimoji="0" lang="zh-CN" sz="28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T="45725" marB="45725"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1180465">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rgbClr val="800000"/>
                        </a:solidFill>
                        <a:effectLst/>
                        <a:latin typeface="楷体" panose="02010609060101010101" pitchFamily="49" charset="-122"/>
                        <a:ea typeface="楷体" panose="02010609060101010101" pitchFamily="49" charset="-122"/>
                      </a:endParaRPr>
                    </a:p>
                  </a:txBody>
                  <a:tcPr marT="45725" marB="45725"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rgbClr val="800000"/>
                        </a:solidFill>
                        <a:effectLst/>
                        <a:latin typeface="楷体" panose="02010609060101010101" pitchFamily="49" charset="-122"/>
                        <a:ea typeface="楷体" panose="02010609060101010101" pitchFamily="49" charset="-122"/>
                      </a:endParaRPr>
                    </a:p>
                  </a:txBody>
                  <a:tcPr marT="45725" marB="45725"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79375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rgbClr val="800000"/>
                        </a:solidFill>
                        <a:effectLst/>
                        <a:latin typeface="楷体" panose="02010609060101010101" pitchFamily="49" charset="-122"/>
                        <a:ea typeface="楷体" panose="02010609060101010101" pitchFamily="49" charset="-122"/>
                      </a:endParaRPr>
                    </a:p>
                  </a:txBody>
                  <a:tcPr marT="45725" marB="45725"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rgbClr val="800000"/>
                        </a:solidFill>
                        <a:effectLst/>
                        <a:latin typeface="楷体" panose="02010609060101010101" pitchFamily="49" charset="-122"/>
                        <a:ea typeface="楷体" panose="02010609060101010101" pitchFamily="49" charset="-122"/>
                      </a:endParaRPr>
                    </a:p>
                  </a:txBody>
                  <a:tcPr marT="45725" marB="45725"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96267" name="Text Box 14"/>
          <p:cNvSpPr txBox="1"/>
          <p:nvPr/>
        </p:nvSpPr>
        <p:spPr>
          <a:xfrm>
            <a:off x="4550728" y="1901825"/>
            <a:ext cx="2895600" cy="521970"/>
          </a:xfrm>
          <a:prstGeom prst="rect">
            <a:avLst/>
          </a:prstGeom>
          <a:noFill/>
          <a:ln w="9525">
            <a:noFill/>
          </a:ln>
        </p:spPr>
        <p:txBody>
          <a:bodyPr>
            <a:spAutoFit/>
          </a:bodyPr>
          <a:p>
            <a:pPr algn="ctr">
              <a:spcBef>
                <a:spcPct val="50000"/>
              </a:spcBef>
              <a:buSzPct val="100000"/>
            </a:pPr>
            <a:r>
              <a:rPr lang="zh-CN" altLang="en-US" sz="2800" b="1" dirty="0">
                <a:solidFill>
                  <a:srgbClr val="0000CC"/>
                </a:solidFill>
                <a:latin typeface="楷体" panose="02010609060101010101" pitchFamily="49" charset="-122"/>
                <a:ea typeface="楷体" panose="02010609060101010101" pitchFamily="49" charset="-122"/>
              </a:rPr>
              <a:t>会计科目</a:t>
            </a:r>
            <a:endParaRPr lang="zh-CN" altLang="en-US" sz="2800" b="1" dirty="0">
              <a:solidFill>
                <a:srgbClr val="0000CC"/>
              </a:solidFill>
              <a:latin typeface="楷体" panose="02010609060101010101" pitchFamily="49" charset="-122"/>
              <a:ea typeface="楷体" panose="02010609060101010101" pitchFamily="49" charset="-122"/>
            </a:endParaRPr>
          </a:p>
        </p:txBody>
      </p:sp>
      <p:sp>
        <p:nvSpPr>
          <p:cNvPr id="96268" name="Text Box 15"/>
          <p:cNvSpPr txBox="1"/>
          <p:nvPr/>
        </p:nvSpPr>
        <p:spPr>
          <a:xfrm>
            <a:off x="2766378" y="2753360"/>
            <a:ext cx="3095625" cy="1106805"/>
          </a:xfrm>
          <a:prstGeom prst="rect">
            <a:avLst/>
          </a:prstGeom>
          <a:noFill/>
          <a:ln w="9525">
            <a:noFill/>
          </a:ln>
        </p:spPr>
        <p:txBody>
          <a:bodyPr>
            <a:spAutoFit/>
          </a:bodyPr>
          <a:p>
            <a:pPr>
              <a:lnSpc>
                <a:spcPct val="100000"/>
              </a:lnSpc>
              <a:spcBef>
                <a:spcPts val="1200"/>
              </a:spcBef>
              <a:buSzPct val="100000"/>
            </a:pPr>
            <a:r>
              <a:rPr lang="zh-CN" altLang="en-US" sz="2800" b="1" dirty="0">
                <a:solidFill>
                  <a:srgbClr val="000000"/>
                </a:solidFill>
                <a:latin typeface="楷体" panose="02010609060101010101" pitchFamily="49" charset="-122"/>
                <a:ea typeface="楷体" panose="02010609060101010101" pitchFamily="49" charset="-122"/>
              </a:rPr>
              <a:t>期初余额</a:t>
            </a:r>
            <a:endParaRPr lang="zh-CN" altLang="en-US" sz="2800" b="1" dirty="0">
              <a:solidFill>
                <a:srgbClr val="000000"/>
              </a:solidFill>
              <a:latin typeface="楷体" panose="02010609060101010101" pitchFamily="49" charset="-122"/>
              <a:ea typeface="楷体" panose="02010609060101010101" pitchFamily="49" charset="-122"/>
            </a:endParaRPr>
          </a:p>
          <a:p>
            <a:pPr>
              <a:lnSpc>
                <a:spcPct val="100000"/>
              </a:lnSpc>
              <a:spcBef>
                <a:spcPts val="1200"/>
              </a:spcBef>
              <a:buSzPct val="100000"/>
            </a:pPr>
            <a:r>
              <a:rPr lang="en-US" altLang="zh-CN" sz="2800" b="1" dirty="0">
                <a:solidFill>
                  <a:srgbClr val="000000"/>
                </a:solidFill>
                <a:latin typeface="楷体" panose="02010609060101010101" pitchFamily="49" charset="-122"/>
                <a:ea typeface="楷体" panose="02010609060101010101" pitchFamily="49" charset="-122"/>
              </a:rPr>
              <a:t>  </a:t>
            </a:r>
            <a:r>
              <a:rPr lang="zh-CN" altLang="en-US" sz="2800" b="1" dirty="0">
                <a:solidFill>
                  <a:srgbClr val="000000"/>
                </a:solidFill>
                <a:latin typeface="楷体" panose="02010609060101010101" pitchFamily="49" charset="-122"/>
                <a:ea typeface="楷体" panose="02010609060101010101" pitchFamily="49" charset="-122"/>
              </a:rPr>
              <a:t>本期（</a:t>
            </a:r>
            <a:r>
              <a:rPr lang="en-US" altLang="zh-CN" sz="2800" b="1" dirty="0">
                <a:solidFill>
                  <a:srgbClr val="000000"/>
                </a:solidFill>
                <a:latin typeface="楷体" panose="02010609060101010101" pitchFamily="49" charset="-122"/>
                <a:ea typeface="楷体" panose="02010609060101010101" pitchFamily="49" charset="-122"/>
              </a:rPr>
              <a:t>+</a:t>
            </a:r>
            <a:r>
              <a:rPr lang="zh-CN" altLang="en-US" sz="2800" b="1" dirty="0">
                <a:solidFill>
                  <a:srgbClr val="000000"/>
                </a:solidFill>
                <a:latin typeface="楷体" panose="02010609060101010101" pitchFamily="49" charset="-122"/>
                <a:ea typeface="楷体" panose="02010609060101010101" pitchFamily="49" charset="-122"/>
              </a:rPr>
              <a:t>或</a:t>
            </a:r>
            <a:r>
              <a:rPr lang="en-US" altLang="zh-CN" sz="2800" b="1" dirty="0">
                <a:solidFill>
                  <a:srgbClr val="000000"/>
                </a:solidFill>
                <a:latin typeface="楷体" panose="02010609060101010101" pitchFamily="49" charset="-122"/>
                <a:ea typeface="楷体" panose="02010609060101010101" pitchFamily="49" charset="-122"/>
              </a:rPr>
              <a:t>-</a:t>
            </a:r>
            <a:r>
              <a:rPr lang="zh-CN" altLang="en-US" sz="2800" b="1" dirty="0">
                <a:solidFill>
                  <a:srgbClr val="000000"/>
                </a:solidFill>
                <a:latin typeface="楷体" panose="02010609060101010101" pitchFamily="49" charset="-122"/>
                <a:ea typeface="楷体" panose="02010609060101010101" pitchFamily="49" charset="-122"/>
              </a:rPr>
              <a:t>）额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96269" name="Text Box 16"/>
          <p:cNvSpPr txBox="1"/>
          <p:nvPr/>
        </p:nvSpPr>
        <p:spPr>
          <a:xfrm>
            <a:off x="6306503" y="2753360"/>
            <a:ext cx="3300412" cy="1106805"/>
          </a:xfrm>
          <a:prstGeom prst="rect">
            <a:avLst/>
          </a:prstGeom>
          <a:noFill/>
          <a:ln w="9525">
            <a:noFill/>
          </a:ln>
        </p:spPr>
        <p:txBody>
          <a:bodyPr>
            <a:spAutoFit/>
          </a:bodyPr>
          <a:p>
            <a:pPr>
              <a:lnSpc>
                <a:spcPct val="100000"/>
              </a:lnSpc>
              <a:spcBef>
                <a:spcPts val="1200"/>
              </a:spcBef>
              <a:buSzPct val="100000"/>
            </a:pPr>
            <a:r>
              <a:rPr lang="zh-CN" altLang="en-US" sz="2800" b="1" dirty="0">
                <a:solidFill>
                  <a:srgbClr val="000000"/>
                </a:solidFill>
                <a:latin typeface="楷体" panose="02010609060101010101" pitchFamily="49" charset="-122"/>
                <a:ea typeface="楷体" panose="02010609060101010101" pitchFamily="49" charset="-122"/>
              </a:rPr>
              <a:t>期初余额</a:t>
            </a:r>
            <a:endParaRPr lang="zh-CN" altLang="en-US" sz="2800" b="1" dirty="0">
              <a:solidFill>
                <a:srgbClr val="000000"/>
              </a:solidFill>
              <a:latin typeface="楷体" panose="02010609060101010101" pitchFamily="49" charset="-122"/>
              <a:ea typeface="楷体" panose="02010609060101010101" pitchFamily="49" charset="-122"/>
            </a:endParaRPr>
          </a:p>
          <a:p>
            <a:pPr>
              <a:lnSpc>
                <a:spcPct val="100000"/>
              </a:lnSpc>
              <a:spcBef>
                <a:spcPts val="1200"/>
              </a:spcBef>
              <a:buSzPct val="100000"/>
            </a:pPr>
            <a:r>
              <a:rPr lang="en-US" altLang="zh-CN" sz="2800" b="1" dirty="0">
                <a:solidFill>
                  <a:srgbClr val="000000"/>
                </a:solidFill>
                <a:latin typeface="楷体" panose="02010609060101010101" pitchFamily="49" charset="-122"/>
                <a:ea typeface="楷体" panose="02010609060101010101" pitchFamily="49" charset="-122"/>
              </a:rPr>
              <a:t>  </a:t>
            </a:r>
            <a:r>
              <a:rPr lang="zh-CN" altLang="en-US" sz="2800" b="1" dirty="0">
                <a:solidFill>
                  <a:srgbClr val="000000"/>
                </a:solidFill>
                <a:latin typeface="楷体" panose="02010609060101010101" pitchFamily="49" charset="-122"/>
                <a:ea typeface="楷体" panose="02010609060101010101" pitchFamily="49" charset="-122"/>
              </a:rPr>
              <a:t>本期（</a:t>
            </a:r>
            <a:r>
              <a:rPr lang="en-US" altLang="zh-CN" sz="2800" b="1" dirty="0">
                <a:solidFill>
                  <a:srgbClr val="000000"/>
                </a:solidFill>
                <a:latin typeface="楷体" panose="02010609060101010101" pitchFamily="49" charset="-122"/>
                <a:ea typeface="楷体" panose="02010609060101010101" pitchFamily="49" charset="-122"/>
              </a:rPr>
              <a:t>+</a:t>
            </a:r>
            <a:r>
              <a:rPr lang="zh-CN" altLang="en-US" sz="2800" b="1" dirty="0">
                <a:solidFill>
                  <a:srgbClr val="000000"/>
                </a:solidFill>
                <a:latin typeface="楷体" panose="02010609060101010101" pitchFamily="49" charset="-122"/>
                <a:ea typeface="楷体" panose="02010609060101010101" pitchFamily="49" charset="-122"/>
              </a:rPr>
              <a:t>或</a:t>
            </a:r>
            <a:r>
              <a:rPr lang="en-US" altLang="zh-CN" sz="2800" b="1" dirty="0">
                <a:solidFill>
                  <a:srgbClr val="000000"/>
                </a:solidFill>
                <a:latin typeface="楷体" panose="02010609060101010101" pitchFamily="49" charset="-122"/>
                <a:ea typeface="楷体" panose="02010609060101010101" pitchFamily="49" charset="-122"/>
              </a:rPr>
              <a:t>-</a:t>
            </a:r>
            <a:r>
              <a:rPr lang="zh-CN" altLang="en-US" sz="2800" b="1" dirty="0">
                <a:solidFill>
                  <a:srgbClr val="000000"/>
                </a:solidFill>
                <a:latin typeface="楷体" panose="02010609060101010101" pitchFamily="49" charset="-122"/>
                <a:ea typeface="楷体" panose="02010609060101010101" pitchFamily="49" charset="-122"/>
              </a:rPr>
              <a:t>）额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96270" name="Text Box 17"/>
          <p:cNvSpPr txBox="1"/>
          <p:nvPr/>
        </p:nvSpPr>
        <p:spPr>
          <a:xfrm>
            <a:off x="2766378" y="3915093"/>
            <a:ext cx="1981200" cy="1168400"/>
          </a:xfrm>
          <a:prstGeom prst="rect">
            <a:avLst/>
          </a:prstGeom>
          <a:noFill/>
          <a:ln w="9525">
            <a:noFill/>
          </a:ln>
        </p:spPr>
        <p:txBody>
          <a:bodyPr>
            <a:spAutoFit/>
          </a:bodyPr>
          <a:p>
            <a:pPr>
              <a:lnSpc>
                <a:spcPct val="100000"/>
              </a:lnSpc>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本期发生额</a:t>
            </a:r>
            <a:endParaRPr lang="en-US" altLang="zh-CN" sz="2800" b="1" dirty="0">
              <a:solidFill>
                <a:srgbClr val="000000"/>
              </a:solidFill>
              <a:latin typeface="楷体" panose="02010609060101010101" pitchFamily="49" charset="-122"/>
              <a:ea typeface="楷体" panose="02010609060101010101" pitchFamily="49" charset="-122"/>
            </a:endParaRPr>
          </a:p>
          <a:p>
            <a:pPr>
              <a:lnSpc>
                <a:spcPct val="100000"/>
              </a:lnSpc>
              <a:spcBef>
                <a:spcPct val="50000"/>
              </a:spcBef>
              <a:buSzPct val="100000"/>
            </a:pPr>
            <a:r>
              <a:rPr lang="en-US" altLang="zh-CN" sz="2800" b="1" dirty="0">
                <a:solidFill>
                  <a:srgbClr val="000000"/>
                </a:solidFill>
                <a:latin typeface="楷体" panose="02010609060101010101" pitchFamily="49" charset="-122"/>
                <a:ea typeface="楷体" panose="02010609060101010101" pitchFamily="49" charset="-122"/>
              </a:rPr>
              <a:t>  </a:t>
            </a:r>
            <a:r>
              <a:rPr lang="zh-CN" altLang="en-US" sz="2800" b="1" dirty="0">
                <a:solidFill>
                  <a:srgbClr val="000000"/>
                </a:solidFill>
                <a:latin typeface="楷体" panose="02010609060101010101" pitchFamily="49" charset="-122"/>
                <a:ea typeface="楷体" panose="02010609060101010101" pitchFamily="49" charset="-122"/>
              </a:rPr>
              <a:t>期末余额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96271" name="Text Box 18"/>
          <p:cNvSpPr txBox="1"/>
          <p:nvPr/>
        </p:nvSpPr>
        <p:spPr>
          <a:xfrm>
            <a:off x="6293803" y="3915093"/>
            <a:ext cx="1981200" cy="1168400"/>
          </a:xfrm>
          <a:prstGeom prst="rect">
            <a:avLst/>
          </a:prstGeom>
          <a:noFill/>
          <a:ln w="9525">
            <a:noFill/>
          </a:ln>
        </p:spPr>
        <p:txBody>
          <a:bodyPr>
            <a:spAutoFit/>
          </a:bodyPr>
          <a:p>
            <a:pPr>
              <a:lnSpc>
                <a:spcPct val="100000"/>
              </a:lnSpc>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本期发生额</a:t>
            </a:r>
            <a:endParaRPr lang="en-US" altLang="zh-CN" sz="2800" b="1" dirty="0">
              <a:solidFill>
                <a:srgbClr val="000000"/>
              </a:solidFill>
              <a:latin typeface="楷体" panose="02010609060101010101" pitchFamily="49" charset="-122"/>
              <a:ea typeface="楷体" panose="02010609060101010101" pitchFamily="49" charset="-122"/>
            </a:endParaRPr>
          </a:p>
          <a:p>
            <a:pPr>
              <a:lnSpc>
                <a:spcPct val="100000"/>
              </a:lnSpc>
              <a:spcBef>
                <a:spcPct val="50000"/>
              </a:spcBef>
              <a:buSzPct val="100000"/>
            </a:pPr>
            <a:r>
              <a:rPr lang="en-US" altLang="zh-CN" sz="2800" b="1" dirty="0">
                <a:solidFill>
                  <a:srgbClr val="000000"/>
                </a:solidFill>
                <a:latin typeface="楷体" panose="02010609060101010101" pitchFamily="49" charset="-122"/>
                <a:ea typeface="楷体" panose="02010609060101010101" pitchFamily="49" charset="-122"/>
              </a:rPr>
              <a:t>  </a:t>
            </a:r>
            <a:r>
              <a:rPr lang="zh-CN" altLang="en-US" sz="2800" b="1" dirty="0">
                <a:solidFill>
                  <a:srgbClr val="000000"/>
                </a:solidFill>
                <a:latin typeface="楷体" panose="02010609060101010101" pitchFamily="49" charset="-122"/>
                <a:ea typeface="楷体" panose="02010609060101010101" pitchFamily="49" charset="-122"/>
              </a:rPr>
              <a:t>期末余额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23571" name="Text Box 19"/>
          <p:cNvSpPr txBox="1"/>
          <p:nvPr/>
        </p:nvSpPr>
        <p:spPr>
          <a:xfrm>
            <a:off x="2135188" y="5013325"/>
            <a:ext cx="7964487" cy="1753235"/>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a:lnSpc>
                <a:spcPct val="150000"/>
              </a:lnSpc>
              <a:buSzPct val="100000"/>
            </a:pPr>
            <a:r>
              <a:rPr lang="zh-CN" altLang="zh-CN" sz="2400" b="1" dirty="0">
                <a:solidFill>
                  <a:srgbClr val="000000"/>
                </a:solidFill>
                <a:latin typeface="仿宋" panose="02010609060101010101" pitchFamily="49" charset="-122"/>
                <a:ea typeface="仿宋" panose="02010609060101010101" pitchFamily="49" charset="-122"/>
              </a:rPr>
              <a:t>1.“</a:t>
            </a:r>
            <a:r>
              <a:rPr lang="zh-CN" altLang="en-US" sz="2400" b="1" dirty="0">
                <a:solidFill>
                  <a:srgbClr val="000000"/>
                </a:solidFill>
                <a:latin typeface="仿宋" panose="02010609060101010101" pitchFamily="49" charset="-122"/>
                <a:ea typeface="仿宋" panose="02010609060101010101" pitchFamily="49" charset="-122"/>
              </a:rPr>
              <a:t>借”、“贷”仅为记账符号，表示记账方向。</a:t>
            </a:r>
            <a:endParaRPr lang="zh-CN" altLang="en-US" sz="2400" b="1" dirty="0">
              <a:solidFill>
                <a:srgbClr val="000000"/>
              </a:solidFill>
              <a:latin typeface="仿宋" panose="02010609060101010101" pitchFamily="49" charset="-122"/>
              <a:ea typeface="仿宋" panose="02010609060101010101" pitchFamily="49" charset="-122"/>
            </a:endParaRPr>
          </a:p>
          <a:p>
            <a:pPr>
              <a:lnSpc>
                <a:spcPct val="150000"/>
              </a:lnSpc>
              <a:buSzPct val="100000"/>
            </a:pPr>
            <a:r>
              <a:rPr lang="zh-CN" altLang="zh-CN" sz="2400" b="1" dirty="0">
                <a:solidFill>
                  <a:srgbClr val="000000"/>
                </a:solidFill>
                <a:latin typeface="仿宋" panose="02010609060101010101" pitchFamily="49" charset="-122"/>
                <a:ea typeface="仿宋" panose="02010609060101010101" pitchFamily="49" charset="-122"/>
              </a:rPr>
              <a:t>2. </a:t>
            </a:r>
            <a:r>
              <a:rPr lang="zh-CN" altLang="en-US" sz="2400" b="1" dirty="0">
                <a:solidFill>
                  <a:srgbClr val="000000"/>
                </a:solidFill>
                <a:latin typeface="仿宋" panose="02010609060101010101" pitchFamily="49" charset="-122"/>
                <a:ea typeface="仿宋" panose="02010609060101010101" pitchFamily="49" charset="-122"/>
              </a:rPr>
              <a:t>每项经济业务的借贷双方增减金额相等。</a:t>
            </a:r>
            <a:endParaRPr lang="zh-CN" altLang="en-US" sz="2400" b="1" dirty="0">
              <a:solidFill>
                <a:srgbClr val="000000"/>
              </a:solidFill>
              <a:latin typeface="仿宋" panose="02010609060101010101" pitchFamily="49" charset="-122"/>
              <a:ea typeface="仿宋" panose="02010609060101010101" pitchFamily="49" charset="-122"/>
            </a:endParaRPr>
          </a:p>
          <a:p>
            <a:pPr>
              <a:lnSpc>
                <a:spcPct val="150000"/>
              </a:lnSpc>
              <a:buSzPct val="100000"/>
            </a:pPr>
            <a:r>
              <a:rPr lang="zh-CN" altLang="zh-CN" sz="2400" b="1" dirty="0">
                <a:solidFill>
                  <a:srgbClr val="000000"/>
                </a:solidFill>
                <a:latin typeface="仿宋" panose="02010609060101010101" pitchFamily="49" charset="-122"/>
                <a:ea typeface="仿宋" panose="02010609060101010101" pitchFamily="49" charset="-122"/>
              </a:rPr>
              <a:t>3. </a:t>
            </a:r>
            <a:r>
              <a:rPr lang="zh-CN" altLang="en-US" sz="2400" b="1" dirty="0">
                <a:solidFill>
                  <a:srgbClr val="000000"/>
                </a:solidFill>
                <a:latin typeface="仿宋" panose="02010609060101010101" pitchFamily="49" charset="-122"/>
                <a:ea typeface="仿宋" panose="02010609060101010101" pitchFamily="49" charset="-122"/>
              </a:rPr>
              <a:t>借贷记账增减方向因其账户科目性质不同而各异。</a:t>
            </a:r>
            <a:endParaRPr lang="zh-CN" altLang="en-US" sz="2400" b="1" dirty="0">
              <a:solidFill>
                <a:srgbClr val="000000"/>
              </a:solidFill>
              <a:latin typeface="仿宋" panose="02010609060101010101" pitchFamily="49" charset="-122"/>
              <a:ea typeface="仿宋" panose="02010609060101010101" pitchFamily="49" charset="-122"/>
            </a:endParaRPr>
          </a:p>
        </p:txBody>
      </p:sp>
      <p:sp>
        <p:nvSpPr>
          <p:cNvPr id="96273" name="Text Box 20"/>
          <p:cNvSpPr txBox="1"/>
          <p:nvPr/>
        </p:nvSpPr>
        <p:spPr>
          <a:xfrm>
            <a:off x="834390" y="376555"/>
            <a:ext cx="10553065" cy="676275"/>
          </a:xfrm>
          <a:prstGeom prst="rect">
            <a:avLst/>
          </a:prstGeom>
          <a:noFill/>
          <a:ln w="9525">
            <a:noFill/>
          </a:ln>
        </p:spPr>
        <p:txBody>
          <a:bodyPr/>
          <a:p>
            <a:pPr algn="ctr">
              <a:buSzPct val="100000"/>
            </a:pPr>
            <a:r>
              <a:rPr lang="zh-CN" altLang="en-US" sz="3600" b="1" dirty="0">
                <a:solidFill>
                  <a:srgbClr val="FF0000"/>
                </a:solidFill>
                <a:latin typeface="Verdana" panose="020B0604030504040204" pitchFamily="34" charset="0"/>
                <a:ea typeface="黑体" panose="02010609060101010101" pitchFamily="49" charset="-122"/>
              </a:rPr>
              <a:t>第二节   借贷记账法</a:t>
            </a:r>
            <a:endParaRPr lang="zh-CN" altLang="en-US" sz="3600" b="1" dirty="0">
              <a:solidFill>
                <a:srgbClr val="FF0000"/>
              </a:solidFill>
              <a:latin typeface="Verdana" panose="020B0604030504040204" pitchFamily="34" charset="0"/>
              <a:ea typeface="黑体" panose="02010609060101010101" pitchFamily="49" charset="-122"/>
            </a:endParaRPr>
          </a:p>
        </p:txBody>
      </p:sp>
      <p:sp>
        <p:nvSpPr>
          <p:cNvPr id="96274" name="Rectangle 21"/>
          <p:cNvSpPr/>
          <p:nvPr/>
        </p:nvSpPr>
        <p:spPr>
          <a:xfrm>
            <a:off x="920115" y="1052830"/>
            <a:ext cx="10388600" cy="829945"/>
          </a:xfrm>
          <a:prstGeom prst="rect">
            <a:avLst/>
          </a:prstGeom>
          <a:noFill/>
          <a:ln w="9525">
            <a:noFill/>
          </a:ln>
        </p:spPr>
        <p:txBody>
          <a:bodyPr wrap="square">
            <a:spAutoFit/>
          </a:bodyPr>
          <a:p>
            <a:pPr>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二、借贷记账法的记账规则</a:t>
            </a: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账户结构</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71"/>
                                        </p:tgtEl>
                                        <p:attrNameLst>
                                          <p:attrName>style.visibility</p:attrName>
                                        </p:attrNameLst>
                                      </p:cBhvr>
                                      <p:to>
                                        <p:strVal val="visible"/>
                                      </p:to>
                                    </p:set>
                                    <p:anim calcmode="lin" valueType="num">
                                      <p:cBhvr>
                                        <p:cTn id="7" dur="250" fill="hold"/>
                                        <p:tgtEl>
                                          <p:spTgt spid="23571"/>
                                        </p:tgtEl>
                                        <p:attrNameLst>
                                          <p:attrName>ppt_x</p:attrName>
                                        </p:attrNameLst>
                                      </p:cBhvr>
                                      <p:tavLst>
                                        <p:tav tm="0">
                                          <p:val>
                                            <p:strVal val="ppt_x"/>
                                          </p:val>
                                        </p:tav>
                                        <p:tav tm="100000">
                                          <p:val>
                                            <p:strVal val="ppt_x"/>
                                          </p:val>
                                        </p:tav>
                                      </p:tavLst>
                                    </p:anim>
                                    <p:anim calcmode="lin" valueType="num">
                                      <p:cBhvr>
                                        <p:cTn id="8" dur="250" fill="hold"/>
                                        <p:tgtEl>
                                          <p:spTgt spid="235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97283" name="Rectangle 3"/>
          <p:cNvSpPr>
            <a:spLocks noGrp="1"/>
          </p:cNvSpPr>
          <p:nvPr>
            <p:ph idx="1"/>
          </p:nvPr>
        </p:nvSpPr>
        <p:spPr>
          <a:xfrm>
            <a:off x="2063750" y="1125538"/>
            <a:ext cx="8291513" cy="5000625"/>
          </a:xfrm>
        </p:spPr>
        <p:txBody>
          <a:bodyPr vert="horz" wrap="square" lIns="91440" tIns="45720" rIns="91440" bIns="45720" anchor="t" anchorCtr="0"/>
          <a:p>
            <a:pPr algn="just" eaLnBrk="1" hangingPunct="1">
              <a:lnSpc>
                <a:spcPct val="150000"/>
              </a:lnSpc>
              <a:buClr>
                <a:srgbClr val="FF0000"/>
              </a:buClr>
              <a:buFont typeface="Wingdings" panose="05000000000000000000" pitchFamily="2" charset="2"/>
              <a:buChar char="p"/>
            </a:pP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zh-CN" altLang="en-US" sz="3000" dirty="0">
                <a:latin typeface="楷体" panose="02010609060101010101" pitchFamily="49" charset="-122"/>
                <a:ea typeface="楷体" panose="02010609060101010101" pitchFamily="49" charset="-122"/>
              </a:rPr>
              <a:t>在借贷记账法下，账户按会计要素分为六类：</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资产性质账户</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负债性质账户</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所有者权益性质账户</a:t>
            </a:r>
            <a:endParaRPr lang="zh-CN" altLang="en-US" sz="3000" dirty="0">
              <a:latin typeface="楷体" panose="02010609060101010101" pitchFamily="49" charset="-122"/>
              <a:ea typeface="楷体" panose="02010609060101010101" pitchFamily="49" charset="-122"/>
            </a:endParaRPr>
          </a:p>
        </p:txBody>
      </p:sp>
      <p:sp>
        <p:nvSpPr>
          <p:cNvPr id="22532" name="Text Box 4"/>
          <p:cNvSpPr txBox="1"/>
          <p:nvPr/>
        </p:nvSpPr>
        <p:spPr>
          <a:xfrm>
            <a:off x="6264275" y="2762250"/>
            <a:ext cx="3000375" cy="2398713"/>
          </a:xfrm>
          <a:prstGeom prst="rect">
            <a:avLst/>
          </a:prstGeom>
          <a:noFill/>
          <a:ln w="9525">
            <a:noFill/>
          </a:ln>
        </p:spPr>
        <p:txBody>
          <a:bodyPr/>
          <a:p>
            <a:pPr marL="469900" indent="-469900" algn="just">
              <a:lnSpc>
                <a:spcPct val="150000"/>
              </a:lnSpc>
              <a:spcBef>
                <a:spcPct val="20000"/>
              </a:spcBef>
              <a:buClr>
                <a:schemeClr val="accent2"/>
              </a:buClr>
              <a:buSzPct val="100000"/>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费用性质账户</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SzPct val="100000"/>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收入性质账户</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Clr>
                <a:schemeClr val="accent2"/>
              </a:buClr>
              <a:buSzPct val="100000"/>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利润性质账户</a:t>
            </a:r>
            <a:endParaRPr lang="zh-CN" altLang="en-US" sz="2800" b="1" dirty="0">
              <a:latin typeface="楷体" panose="02010609060101010101" pitchFamily="49" charset="-122"/>
              <a:ea typeface="楷体" panose="02010609060101010101" pitchFamily="49" charset="-122"/>
            </a:endParaRPr>
          </a:p>
          <a:p>
            <a:pPr marL="469900" indent="-469900" algn="just">
              <a:lnSpc>
                <a:spcPct val="150000"/>
              </a:lnSpc>
              <a:spcBef>
                <a:spcPct val="20000"/>
              </a:spcBef>
              <a:buSzPct val="100000"/>
            </a:pPr>
            <a:r>
              <a:rPr lang="zh-CN" altLang="zh-CN" sz="2800" b="1" dirty="0">
                <a:latin typeface="楷体" panose="02010609060101010101" pitchFamily="49" charset="-122"/>
                <a:ea typeface="楷体" panose="02010609060101010101" pitchFamily="49" charset="-122"/>
              </a:rPr>
              <a:t>        </a:t>
            </a:r>
            <a:endParaRPr lang="zh-CN" altLang="zh-CN" sz="2800" b="1" dirty="0">
              <a:latin typeface="楷体" panose="02010609060101010101" pitchFamily="49" charset="-122"/>
              <a:ea typeface="楷体" panose="02010609060101010101" pitchFamily="49" charset="-122"/>
            </a:endParaRPr>
          </a:p>
        </p:txBody>
      </p:sp>
      <p:sp>
        <p:nvSpPr>
          <p:cNvPr id="97285" name="Rectangle 21"/>
          <p:cNvSpPr/>
          <p:nvPr/>
        </p:nvSpPr>
        <p:spPr>
          <a:xfrm>
            <a:off x="865505" y="1052830"/>
            <a:ext cx="8762365" cy="829945"/>
          </a:xfrm>
          <a:prstGeom prst="rect">
            <a:avLst/>
          </a:prstGeom>
          <a:noFill/>
          <a:ln w="9525">
            <a:noFill/>
          </a:ln>
        </p:spPr>
        <p:txBody>
          <a:bodyPr wrap="square">
            <a:spAutoFit/>
          </a:bodyPr>
          <a:p>
            <a:pPr>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二、借贷记账法的记账规则</a:t>
            </a: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账户结构</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2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第三章 复式记账</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790825"/>
            <a:ext cx="6238240" cy="3559810"/>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1.</a:t>
            </a:r>
            <a:r>
              <a:rPr lang="zh-CN" altLang="en-US" sz="3000" dirty="0">
                <a:solidFill>
                  <a:srgbClr val="000000"/>
                </a:solidFill>
                <a:latin typeface="楷体" panose="02010609060101010101" pitchFamily="49" charset="-122"/>
                <a:ea typeface="楷体" panose="02010609060101010101" pitchFamily="49" charset="-122"/>
                <a:cs typeface="+mn-cs"/>
              </a:rPr>
              <a:t>复式记账原理；</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2.</a:t>
            </a:r>
            <a:r>
              <a:rPr lang="zh-CN" altLang="en-US" sz="3000" dirty="0">
                <a:solidFill>
                  <a:srgbClr val="000000"/>
                </a:solidFill>
                <a:latin typeface="楷体" panose="02010609060101010101" pitchFamily="49" charset="-122"/>
                <a:ea typeface="楷体" panose="02010609060101010101" pitchFamily="49" charset="-122"/>
                <a:cs typeface="+mn-cs"/>
              </a:rPr>
              <a:t>借贷记账法；</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3.</a:t>
            </a:r>
            <a:r>
              <a:rPr lang="zh-CN" altLang="en-US" sz="3000" dirty="0">
                <a:solidFill>
                  <a:srgbClr val="000000"/>
                </a:solidFill>
                <a:latin typeface="楷体" panose="02010609060101010101" pitchFamily="49" charset="-122"/>
                <a:ea typeface="楷体" panose="02010609060101010101" pitchFamily="49" charset="-122"/>
                <a:cs typeface="+mn-cs"/>
              </a:rPr>
              <a:t>账户对应关系与会计分录；</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en-US" altLang="zh-CN" sz="3000" dirty="0">
                <a:solidFill>
                  <a:srgbClr val="000000"/>
                </a:solidFill>
                <a:latin typeface="楷体" panose="02010609060101010101" pitchFamily="49" charset="-122"/>
                <a:ea typeface="楷体" panose="02010609060101010101" pitchFamily="49" charset="-122"/>
                <a:cs typeface="+mn-cs"/>
              </a:rPr>
              <a:t>4.</a:t>
            </a:r>
            <a:r>
              <a:rPr lang="zh-CN" altLang="en-US" sz="3000" dirty="0">
                <a:solidFill>
                  <a:srgbClr val="000000"/>
                </a:solidFill>
                <a:latin typeface="楷体" panose="02010609060101010101" pitchFamily="49" charset="-122"/>
                <a:ea typeface="楷体" panose="02010609060101010101" pitchFamily="49" charset="-122"/>
                <a:cs typeface="+mn-cs"/>
              </a:rPr>
              <a:t>总分类账户与明细分类账户。</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Rectangle 2"/>
          <p:cNvSpPr>
            <a:spLocks noGrp="1"/>
          </p:cNvSpPr>
          <p:nvPr>
            <p:ph type="title"/>
          </p:nvPr>
        </p:nvSpPr>
        <p:spPr>
          <a:xfrm>
            <a:off x="685800" y="376555"/>
            <a:ext cx="9413875" cy="676275"/>
          </a:xfrm>
        </p:spPr>
        <p:txBody>
          <a:bodyPr vert="horz" wrap="square" lIns="91440" tIns="45720" rIns="91440" bIns="45720" anchor="ctr" anchorCtr="0"/>
          <a:p>
            <a:pPr eaLnBrk="1" hangingPunct="1"/>
            <a:r>
              <a:rPr lang="zh-CN" altLang="en-US" sz="3600" dirty="0">
                <a:solidFill>
                  <a:srgbClr val="FF0000"/>
                </a:solidFill>
                <a:latin typeface="黑体" panose="02010609060101010101" pitchFamily="49" charset="-122"/>
                <a:ea typeface="黑体" panose="02010609060101010101" pitchFamily="49" charset="-122"/>
              </a:rPr>
              <a:t>第二节   借贷记账法</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98307" name="Rectangle 3"/>
          <p:cNvSpPr>
            <a:spLocks noGrp="1"/>
          </p:cNvSpPr>
          <p:nvPr>
            <p:ph idx="1"/>
          </p:nvPr>
        </p:nvSpPr>
        <p:spPr>
          <a:xfrm>
            <a:off x="834390" y="1119505"/>
            <a:ext cx="9159240" cy="1588770"/>
          </a:xfrm>
          <a:solidFill>
            <a:schemeClr val="bg1">
              <a:alpha val="100000"/>
            </a:schemeClr>
          </a:solidFill>
        </p:spPr>
        <p:txBody>
          <a:bodyPr vert="horz" wrap="square" lIns="91440" tIns="45720" rIns="91440" bIns="45720" anchor="t" anchorCtr="0"/>
          <a:p>
            <a:pPr algn="just"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二、借贷记账法的账户结构</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3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不同种类性质账户借贷表示的含义</a:t>
            </a:r>
            <a:endParaRPr lang="zh-CN" altLang="en-US" sz="3000" dirty="0">
              <a:latin typeface="楷体" panose="02010609060101010101" pitchFamily="49" charset="-122"/>
              <a:ea typeface="楷体" panose="02010609060101010101" pitchFamily="49" charset="-122"/>
            </a:endParaRPr>
          </a:p>
        </p:txBody>
      </p:sp>
      <p:grpSp>
        <p:nvGrpSpPr>
          <p:cNvPr id="98308" name="Group 4"/>
          <p:cNvGrpSpPr/>
          <p:nvPr/>
        </p:nvGrpSpPr>
        <p:grpSpPr>
          <a:xfrm>
            <a:off x="1822450" y="3135313"/>
            <a:ext cx="8631238" cy="3573462"/>
            <a:chOff x="188" y="2024"/>
            <a:chExt cx="5437" cy="2251"/>
          </a:xfrm>
        </p:grpSpPr>
        <p:sp>
          <p:nvSpPr>
            <p:cNvPr id="98314" name="Line 5"/>
            <p:cNvSpPr/>
            <p:nvPr/>
          </p:nvSpPr>
          <p:spPr>
            <a:xfrm>
              <a:off x="188" y="2024"/>
              <a:ext cx="5437" cy="0"/>
            </a:xfrm>
            <a:prstGeom prst="line">
              <a:avLst/>
            </a:prstGeom>
            <a:ln w="38100" cap="flat" cmpd="sng">
              <a:solidFill>
                <a:schemeClr val="tx1"/>
              </a:solidFill>
              <a:prstDash val="solid"/>
              <a:headEnd type="none" w="med" len="med"/>
              <a:tailEnd type="none" w="med" len="med"/>
            </a:ln>
          </p:spPr>
        </p:sp>
        <p:sp>
          <p:nvSpPr>
            <p:cNvPr id="98315" name="Line 6"/>
            <p:cNvSpPr/>
            <p:nvPr/>
          </p:nvSpPr>
          <p:spPr>
            <a:xfrm>
              <a:off x="2926" y="2024"/>
              <a:ext cx="0" cy="2251"/>
            </a:xfrm>
            <a:prstGeom prst="line">
              <a:avLst/>
            </a:prstGeom>
            <a:ln w="38100" cap="flat" cmpd="sng">
              <a:solidFill>
                <a:schemeClr val="tx1"/>
              </a:solidFill>
              <a:prstDash val="solid"/>
              <a:headEnd type="none" w="med" len="med"/>
              <a:tailEnd type="none" w="med" len="med"/>
            </a:ln>
          </p:spPr>
        </p:sp>
      </p:grpSp>
      <p:sp>
        <p:nvSpPr>
          <p:cNvPr id="98309" name="Text Box 7"/>
          <p:cNvSpPr txBox="1"/>
          <p:nvPr/>
        </p:nvSpPr>
        <p:spPr>
          <a:xfrm>
            <a:off x="1847850" y="3230563"/>
            <a:ext cx="4214813" cy="3476625"/>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资产性质账户         ＋</a:t>
            </a:r>
            <a:endParaRPr lang="zh-CN" altLang="en-US" sz="2500" b="1" dirty="0">
              <a:solidFill>
                <a:srgbClr val="C00000"/>
              </a:solidFill>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费用（成本）性质账户 ＋</a:t>
            </a:r>
            <a:endParaRPr lang="zh-CN" altLang="en-US" sz="2500" b="1" dirty="0">
              <a:solidFill>
                <a:srgbClr val="C00000"/>
              </a:solidFill>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负债性质账户         －</a:t>
            </a:r>
            <a:endParaRPr lang="zh-CN" altLang="en-US" sz="2500" b="1" dirty="0">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所有者权益性质账户   －</a:t>
            </a:r>
            <a:endParaRPr lang="zh-CN" altLang="en-US" sz="2500" b="1" dirty="0">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收入性质账户         －</a:t>
            </a:r>
            <a:endParaRPr lang="zh-CN" altLang="en-US" sz="2500" b="1" dirty="0">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利润性质账户         －</a:t>
            </a:r>
            <a:endParaRPr lang="zh-CN" altLang="en-US" sz="2500" b="1" dirty="0">
              <a:latin typeface="楷体" panose="02010609060101010101" pitchFamily="49" charset="-122"/>
              <a:ea typeface="楷体" panose="02010609060101010101" pitchFamily="49" charset="-122"/>
            </a:endParaRPr>
          </a:p>
        </p:txBody>
      </p:sp>
      <p:sp>
        <p:nvSpPr>
          <p:cNvPr id="98310" name="Text Box 8"/>
          <p:cNvSpPr txBox="1"/>
          <p:nvPr/>
        </p:nvSpPr>
        <p:spPr>
          <a:xfrm>
            <a:off x="6273800" y="3230563"/>
            <a:ext cx="4214813" cy="3476625"/>
          </a:xfrm>
          <a:prstGeom prst="rect">
            <a:avLst/>
          </a:prstGeom>
          <a:solidFill>
            <a:schemeClr val="bg1"/>
          </a:solidFill>
          <a:ln w="38100" cap="flat" cmpd="sng">
            <a:solidFill>
              <a:srgbClr val="C00000"/>
            </a:solidFill>
            <a:prstDash val="solid"/>
            <a:miter/>
            <a:headEnd type="none" w="med" len="med"/>
            <a:tailEnd type="none" w="med" len="med"/>
          </a:ln>
        </p:spPr>
        <p:txBody>
          <a:bodyPr>
            <a:spAutoFit/>
          </a:bodyPr>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资产性质账户         －</a:t>
            </a:r>
            <a:endParaRPr lang="zh-CN" altLang="en-US" sz="2500" b="1" dirty="0">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latin typeface="楷体" panose="02010609060101010101" pitchFamily="49" charset="-122"/>
                <a:ea typeface="楷体" panose="02010609060101010101" pitchFamily="49" charset="-122"/>
              </a:rPr>
              <a:t>费用（成本）性质账户 －</a:t>
            </a:r>
            <a:endParaRPr lang="zh-CN" altLang="en-US" sz="2500" b="1" dirty="0">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负债性质账户         ＋</a:t>
            </a:r>
            <a:endParaRPr lang="zh-CN" altLang="en-US" sz="2500" b="1" dirty="0">
              <a:solidFill>
                <a:srgbClr val="C00000"/>
              </a:solidFill>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所有者权益性质账户   ＋</a:t>
            </a:r>
            <a:endParaRPr lang="zh-CN" altLang="en-US" sz="2500" b="1" dirty="0">
              <a:solidFill>
                <a:srgbClr val="C00000"/>
              </a:solidFill>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收入性质账户         ＋</a:t>
            </a:r>
            <a:endParaRPr lang="zh-CN" altLang="en-US" sz="2500" b="1" dirty="0">
              <a:solidFill>
                <a:srgbClr val="C00000"/>
              </a:solidFill>
              <a:latin typeface="楷体" panose="02010609060101010101" pitchFamily="49" charset="-122"/>
              <a:ea typeface="楷体" panose="02010609060101010101" pitchFamily="49" charset="-122"/>
            </a:endParaRPr>
          </a:p>
          <a:p>
            <a:pPr>
              <a:lnSpc>
                <a:spcPct val="130000"/>
              </a:lnSpc>
              <a:spcBef>
                <a:spcPct val="20000"/>
              </a:spcBef>
              <a:buSzPct val="100000"/>
            </a:pPr>
            <a:r>
              <a:rPr lang="zh-CN" altLang="en-US" sz="2500" b="1" dirty="0">
                <a:solidFill>
                  <a:srgbClr val="C00000"/>
                </a:solidFill>
                <a:latin typeface="楷体" panose="02010609060101010101" pitchFamily="49" charset="-122"/>
                <a:ea typeface="楷体" panose="02010609060101010101" pitchFamily="49" charset="-122"/>
              </a:rPr>
              <a:t>利润性质账户         ＋</a:t>
            </a:r>
            <a:endParaRPr lang="zh-CN" altLang="en-US" sz="2500" b="1" dirty="0">
              <a:solidFill>
                <a:srgbClr val="C00000"/>
              </a:solidFill>
              <a:latin typeface="楷体" panose="02010609060101010101" pitchFamily="49" charset="-122"/>
              <a:ea typeface="楷体" panose="02010609060101010101" pitchFamily="49" charset="-122"/>
            </a:endParaRPr>
          </a:p>
        </p:txBody>
      </p:sp>
      <p:sp>
        <p:nvSpPr>
          <p:cNvPr id="98311" name="Rectangle 9"/>
          <p:cNvSpPr/>
          <p:nvPr/>
        </p:nvSpPr>
        <p:spPr>
          <a:xfrm>
            <a:off x="1809750" y="2565400"/>
            <a:ext cx="1079500" cy="475615"/>
          </a:xfrm>
          <a:prstGeom prst="rect">
            <a:avLst/>
          </a:prstGeom>
          <a:noFill/>
          <a:ln w="9525">
            <a:noFill/>
          </a:ln>
        </p:spPr>
        <p:txBody>
          <a:bodyPr>
            <a:spAutoFit/>
          </a:bodyPr>
          <a:p>
            <a:pPr algn="ctr">
              <a:buSzPct val="100000"/>
            </a:pPr>
            <a:r>
              <a:rPr lang="zh-CN" altLang="en-US" sz="2500" b="1" dirty="0">
                <a:solidFill>
                  <a:srgbClr val="0000CC"/>
                </a:solidFill>
                <a:latin typeface="黑体" panose="02010609060101010101" pitchFamily="49" charset="-122"/>
                <a:ea typeface="黑体" panose="02010609060101010101" pitchFamily="49" charset="-122"/>
              </a:rPr>
              <a:t>借方</a:t>
            </a:r>
            <a:endParaRPr lang="zh-CN" altLang="en-US" sz="2500" b="1" dirty="0">
              <a:solidFill>
                <a:srgbClr val="0000CC"/>
              </a:solidFill>
              <a:latin typeface="黑体" panose="02010609060101010101" pitchFamily="49" charset="-122"/>
              <a:ea typeface="黑体" panose="02010609060101010101" pitchFamily="49" charset="-122"/>
            </a:endParaRPr>
          </a:p>
        </p:txBody>
      </p:sp>
      <p:sp>
        <p:nvSpPr>
          <p:cNvPr id="98312" name="Rectangle 10"/>
          <p:cNvSpPr/>
          <p:nvPr/>
        </p:nvSpPr>
        <p:spPr>
          <a:xfrm>
            <a:off x="9374188" y="2565400"/>
            <a:ext cx="1079500" cy="475615"/>
          </a:xfrm>
          <a:prstGeom prst="rect">
            <a:avLst/>
          </a:prstGeom>
          <a:noFill/>
          <a:ln w="9525">
            <a:noFill/>
          </a:ln>
        </p:spPr>
        <p:txBody>
          <a:bodyPr>
            <a:spAutoFit/>
          </a:bodyPr>
          <a:p>
            <a:pPr algn="ctr">
              <a:buSzPct val="100000"/>
            </a:pPr>
            <a:r>
              <a:rPr lang="zh-CN" altLang="en-US" sz="2500" b="1" dirty="0">
                <a:solidFill>
                  <a:srgbClr val="0000CC"/>
                </a:solidFill>
                <a:latin typeface="黑体" panose="02010609060101010101" pitchFamily="49" charset="-122"/>
                <a:ea typeface="黑体" panose="02010609060101010101" pitchFamily="49" charset="-122"/>
              </a:rPr>
              <a:t>贷方</a:t>
            </a:r>
            <a:endParaRPr lang="zh-CN" altLang="en-US" sz="2500" b="1" dirty="0">
              <a:solidFill>
                <a:srgbClr val="0000CC"/>
              </a:solidFill>
              <a:latin typeface="黑体" panose="02010609060101010101" pitchFamily="49" charset="-122"/>
              <a:ea typeface="黑体" panose="02010609060101010101" pitchFamily="49" charset="-122"/>
            </a:endParaRPr>
          </a:p>
        </p:txBody>
      </p:sp>
      <p:sp>
        <p:nvSpPr>
          <p:cNvPr id="2" name="Rectangle 11"/>
          <p:cNvSpPr/>
          <p:nvPr/>
        </p:nvSpPr>
        <p:spPr>
          <a:xfrm>
            <a:off x="6743700" y="404813"/>
            <a:ext cx="3887788" cy="1529715"/>
          </a:xfrm>
          <a:prstGeom prst="rect">
            <a:avLst/>
          </a:prstGeom>
          <a:solidFill>
            <a:schemeClr val="bg1"/>
          </a:solidFill>
          <a:ln w="38100" cap="flat" cmpd="sng">
            <a:solidFill>
              <a:srgbClr val="C00000"/>
            </a:solidFill>
            <a:prstDash val="solid"/>
            <a:miter/>
            <a:headEnd type="none" w="med" len="med"/>
            <a:tailEnd type="none" w="med" len="med"/>
          </a:ln>
        </p:spPr>
        <p:txBody>
          <a:bodyPr>
            <a:spAutoFit/>
          </a:bodyPr>
          <a:p>
            <a:pPr>
              <a:lnSpc>
                <a:spcPct val="130000"/>
              </a:lnSpc>
              <a:buSzPct val="100000"/>
            </a:pPr>
            <a:r>
              <a:rPr lang="zh-CN" altLang="en-US" sz="2400" b="1" dirty="0">
                <a:solidFill>
                  <a:srgbClr val="0000CC"/>
                </a:solidFill>
                <a:latin typeface="仿宋" panose="02010609060101010101" pitchFamily="49" charset="-122"/>
                <a:ea typeface="仿宋" panose="02010609060101010101" pitchFamily="49" charset="-122"/>
              </a:rPr>
              <a:t>账户类别与性质未必相同：</a:t>
            </a:r>
            <a:r>
              <a:rPr lang="zh-CN" altLang="en-US" sz="2400" b="1" dirty="0">
                <a:latin typeface="仿宋" panose="02010609060101010101" pitchFamily="49" charset="-122"/>
                <a:ea typeface="仿宋" panose="02010609060101010101" pitchFamily="49" charset="-122"/>
              </a:rPr>
              <a:t>常见备抵账户。</a:t>
            </a:r>
            <a:r>
              <a:rPr lang="zh-CN" altLang="zh-CN" sz="2400" b="1" dirty="0">
                <a:latin typeface="仿宋" panose="02010609060101010101" pitchFamily="49" charset="-122"/>
                <a:ea typeface="仿宋" panose="02010609060101010101" pitchFamily="49" charset="-122"/>
              </a:rPr>
              <a:t>—</a:t>
            </a:r>
            <a:r>
              <a:rPr lang="zh-CN" altLang="en-US" sz="2400" b="1" dirty="0">
                <a:latin typeface="仿宋" panose="02010609060101010101" pitchFamily="49" charset="-122"/>
                <a:ea typeface="仿宋" panose="02010609060101010101" pitchFamily="49" charset="-122"/>
              </a:rPr>
              <a:t>如准备类资产账户属于负债性质 </a:t>
            </a:r>
            <a:r>
              <a:rPr lang="zh-CN" altLang="zh-CN" sz="2400" b="1" dirty="0">
                <a:latin typeface="仿宋" panose="02010609060101010101" pitchFamily="49" charset="-122"/>
                <a:ea typeface="仿宋" panose="02010609060101010101" pitchFamily="49" charset="-122"/>
              </a:rPr>
              <a:t>P3</a:t>
            </a:r>
            <a:r>
              <a:rPr lang="en-US" altLang="zh-CN" sz="2400" b="1" dirty="0">
                <a:latin typeface="仿宋" panose="02010609060101010101" pitchFamily="49" charset="-122"/>
                <a:ea typeface="仿宋" panose="02010609060101010101" pitchFamily="49" charset="-122"/>
              </a:rPr>
              <a:t>8</a:t>
            </a:r>
            <a:endParaRPr lang="en-US" altLang="zh-CN" sz="24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ppt_x</p:attrName>
                                        </p:attrNameLst>
                                      </p:cBhvr>
                                      <p:tavLst>
                                        <p:tav tm="0">
                                          <p:val>
                                            <p:strVal val="#ppt_x"/>
                                          </p:val>
                                        </p:tav>
                                        <p:tav tm="100000">
                                          <p:val>
                                            <p:strVal val="#ppt_x"/>
                                          </p:val>
                                        </p:tav>
                                      </p:tavLst>
                                    </p:anim>
                                    <p:anim calcmode="lin" valueType="num">
                                      <p:cBhvr>
                                        <p:cTn id="8" dur="25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9331" name="Rectangle 3"/>
          <p:cNvSpPr>
            <a:spLocks noGrp="1"/>
          </p:cNvSpPr>
          <p:nvPr>
            <p:ph idx="1"/>
          </p:nvPr>
        </p:nvSpPr>
        <p:spPr>
          <a:xfrm>
            <a:off x="2310130" y="2447925"/>
            <a:ext cx="8001000" cy="3239135"/>
          </a:xfrm>
        </p:spPr>
        <p:txBody>
          <a:bodyPr vert="horz" wrap="square" lIns="91440" tIns="45720" rIns="91440" bIns="45720" anchor="t" anchorCtr="0"/>
          <a:p>
            <a:pPr eaLnBrk="1" hangingPunct="1">
              <a:lnSpc>
                <a:spcPct val="150000"/>
              </a:lnSpc>
            </a:pPr>
            <a:r>
              <a:rPr lang="zh-CN" altLang="en-US" sz="2600" dirty="0">
                <a:latin typeface="楷体" panose="02010609060101010101" pitchFamily="49" charset="-122"/>
                <a:ea typeface="楷体" panose="02010609060101010101" pitchFamily="49" charset="-122"/>
              </a:rPr>
              <a:t>期初余额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a:p>
            <a:pPr eaLnBrk="1" hangingPunct="1">
              <a:lnSpc>
                <a:spcPct val="150000"/>
              </a:lnSpc>
            </a:pPr>
            <a:r>
              <a:rPr lang="zh-CN" altLang="zh-CN" sz="26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本期增加额 </a:t>
            </a:r>
            <a:r>
              <a:rPr lang="zh-CN" altLang="zh-CN" sz="26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本期减少额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a:p>
            <a:pPr eaLnBrk="1" hangingPunct="1">
              <a:lnSpc>
                <a:spcPct val="150000"/>
              </a:lnSpc>
            </a:pPr>
            <a:r>
              <a:rPr lang="zh-CN" altLang="en-US" sz="2600" dirty="0">
                <a:latin typeface="楷体" panose="02010609060101010101" pitchFamily="49" charset="-122"/>
                <a:ea typeface="楷体" panose="02010609060101010101" pitchFamily="49" charset="-122"/>
              </a:rPr>
              <a:t>本期发生额             本期发生额</a:t>
            </a:r>
            <a:endParaRPr lang="zh-CN" altLang="en-US" sz="2600" dirty="0">
              <a:latin typeface="楷体" panose="02010609060101010101" pitchFamily="49" charset="-122"/>
              <a:ea typeface="楷体" panose="02010609060101010101" pitchFamily="49" charset="-122"/>
            </a:endParaRPr>
          </a:p>
          <a:p>
            <a:pPr eaLnBrk="1" hangingPunct="1">
              <a:lnSpc>
                <a:spcPct val="150000"/>
              </a:lnSpc>
            </a:pPr>
            <a:r>
              <a:rPr lang="zh-CN" altLang="en-US" sz="2600" dirty="0">
                <a:latin typeface="楷体" panose="02010609060101010101" pitchFamily="49" charset="-122"/>
                <a:ea typeface="楷体" panose="02010609060101010101" pitchFamily="49" charset="-122"/>
              </a:rPr>
              <a:t>  期末余额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p:txBody>
      </p:sp>
      <p:sp>
        <p:nvSpPr>
          <p:cNvPr id="99332" name="Line 4"/>
          <p:cNvSpPr/>
          <p:nvPr/>
        </p:nvSpPr>
        <p:spPr>
          <a:xfrm>
            <a:off x="2208213" y="2441575"/>
            <a:ext cx="7775575" cy="0"/>
          </a:xfrm>
          <a:prstGeom prst="line">
            <a:avLst/>
          </a:prstGeom>
          <a:ln w="28575" cap="flat" cmpd="sng">
            <a:solidFill>
              <a:schemeClr val="tx1"/>
            </a:solidFill>
            <a:prstDash val="solid"/>
            <a:headEnd type="none" w="med" len="med"/>
            <a:tailEnd type="none" w="med" len="med"/>
          </a:ln>
        </p:spPr>
      </p:sp>
      <p:sp>
        <p:nvSpPr>
          <p:cNvPr id="99333" name="Line 5"/>
          <p:cNvSpPr/>
          <p:nvPr/>
        </p:nvSpPr>
        <p:spPr>
          <a:xfrm>
            <a:off x="2279650" y="3736975"/>
            <a:ext cx="7775575" cy="0"/>
          </a:xfrm>
          <a:prstGeom prst="line">
            <a:avLst/>
          </a:prstGeom>
          <a:ln w="28575" cap="flat" cmpd="sng">
            <a:solidFill>
              <a:schemeClr val="tx1"/>
            </a:solidFill>
            <a:prstDash val="solid"/>
            <a:headEnd type="none" w="med" len="med"/>
            <a:tailEnd type="none" w="med" len="med"/>
          </a:ln>
        </p:spPr>
      </p:sp>
      <p:sp>
        <p:nvSpPr>
          <p:cNvPr id="99334" name="Line 6"/>
          <p:cNvSpPr/>
          <p:nvPr/>
        </p:nvSpPr>
        <p:spPr>
          <a:xfrm flipH="1">
            <a:off x="5925185" y="2441575"/>
            <a:ext cx="26670" cy="2608580"/>
          </a:xfrm>
          <a:prstGeom prst="line">
            <a:avLst/>
          </a:prstGeom>
          <a:ln w="28575" cap="flat" cmpd="sng">
            <a:solidFill>
              <a:schemeClr val="tx1"/>
            </a:solidFill>
            <a:prstDash val="solid"/>
            <a:headEnd type="none" w="med" len="med"/>
            <a:tailEnd type="none" w="med" len="med"/>
          </a:ln>
        </p:spPr>
      </p:sp>
      <p:sp>
        <p:nvSpPr>
          <p:cNvPr id="99335" name="Rectangle 7"/>
          <p:cNvSpPr/>
          <p:nvPr/>
        </p:nvSpPr>
        <p:spPr>
          <a:xfrm>
            <a:off x="4854258" y="1196975"/>
            <a:ext cx="2327910" cy="521970"/>
          </a:xfrm>
          <a:prstGeom prst="rect">
            <a:avLst/>
          </a:prstGeom>
          <a:noFill/>
          <a:ln w="9525">
            <a:noFill/>
          </a:ln>
        </p:spPr>
        <p:txBody>
          <a:bodyPr wrap="none">
            <a:spAutoFit/>
          </a:bodyPr>
          <a:p>
            <a:pPr marL="469900" indent="-469900" algn="ctr">
              <a:spcBef>
                <a:spcPct val="20000"/>
              </a:spcBef>
              <a:buSzPct val="100000"/>
            </a:pPr>
            <a:r>
              <a:rPr lang="zh-CN" altLang="en-US" sz="2800" b="1" dirty="0">
                <a:solidFill>
                  <a:srgbClr val="353DE3"/>
                </a:solidFill>
                <a:latin typeface="黑体" panose="02010609060101010101" pitchFamily="49" charset="-122"/>
                <a:ea typeface="黑体" panose="02010609060101010101" pitchFamily="49" charset="-122"/>
              </a:rPr>
              <a:t>资产性质账户</a:t>
            </a:r>
            <a:endParaRPr lang="zh-CN" altLang="en-US" sz="2800" b="1" dirty="0">
              <a:solidFill>
                <a:srgbClr val="353DE3"/>
              </a:solidFill>
              <a:latin typeface="黑体" panose="02010609060101010101" pitchFamily="49" charset="-122"/>
              <a:ea typeface="黑体" panose="02010609060101010101" pitchFamily="49" charset="-122"/>
            </a:endParaRPr>
          </a:p>
        </p:txBody>
      </p:sp>
      <p:sp>
        <p:nvSpPr>
          <p:cNvPr id="99336" name="Rectangle 8"/>
          <p:cNvSpPr/>
          <p:nvPr/>
        </p:nvSpPr>
        <p:spPr>
          <a:xfrm>
            <a:off x="2309813" y="1804988"/>
            <a:ext cx="8215312" cy="610870"/>
          </a:xfrm>
          <a:prstGeom prst="rect">
            <a:avLst/>
          </a:prstGeom>
          <a:noFill/>
          <a:ln w="9525">
            <a:noFill/>
          </a:ln>
        </p:spPr>
        <p:txBody>
          <a:bodyPr>
            <a:spAutoFit/>
          </a:bodyPr>
          <a:p>
            <a:pPr marL="469900" indent="-469900">
              <a:lnSpc>
                <a:spcPct val="130000"/>
              </a:lnSpc>
              <a:spcBef>
                <a:spcPct val="20000"/>
              </a:spcBef>
              <a:buSzPct val="100000"/>
            </a:pPr>
            <a:r>
              <a:rPr lang="zh-CN" altLang="en-US" sz="2600" b="1" dirty="0">
                <a:solidFill>
                  <a:srgbClr val="000000"/>
                </a:solidFill>
                <a:latin typeface="楷体" panose="02010609060101010101" pitchFamily="49" charset="-122"/>
                <a:ea typeface="楷体" panose="02010609060101010101" pitchFamily="49" charset="-122"/>
              </a:rPr>
              <a:t>借方        账户名称（会计科目）     贷方</a:t>
            </a:r>
            <a:endParaRPr lang="zh-CN" altLang="en-US" sz="2600" b="1" dirty="0">
              <a:solidFill>
                <a:srgbClr val="000000"/>
              </a:solidFill>
              <a:latin typeface="楷体" panose="02010609060101010101" pitchFamily="49" charset="-122"/>
              <a:ea typeface="楷体" panose="02010609060101010101" pitchFamily="49" charset="-122"/>
            </a:endParaRPr>
          </a:p>
        </p:txBody>
      </p:sp>
      <p:sp>
        <p:nvSpPr>
          <p:cNvPr id="99337" name="Rectangle 9"/>
          <p:cNvSpPr/>
          <p:nvPr/>
        </p:nvSpPr>
        <p:spPr>
          <a:xfrm>
            <a:off x="1881188" y="5232400"/>
            <a:ext cx="8429625" cy="1383665"/>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lvl="1" eaLnBrk="1" hangingPunct="1">
              <a:lnSpc>
                <a:spcPct val="150000"/>
              </a:lnSpc>
              <a:buSzPct val="100000"/>
            </a:pPr>
            <a:r>
              <a:rPr lang="zh-CN" altLang="en-US" sz="2800" b="1" dirty="0">
                <a:solidFill>
                  <a:srgbClr val="0000CC"/>
                </a:solidFill>
                <a:latin typeface="仿宋" panose="02010609060101010101" pitchFamily="49" charset="-122"/>
                <a:ea typeface="仿宋" panose="02010609060101010101" pitchFamily="49" charset="-122"/>
              </a:rPr>
              <a:t>期末借方余额＝期初借方余额＋本期借方发生额 </a:t>
            </a:r>
            <a:endParaRPr lang="zh-CN" altLang="en-US" sz="2800" b="1" dirty="0">
              <a:solidFill>
                <a:srgbClr val="0000CC"/>
              </a:solidFill>
              <a:latin typeface="仿宋" panose="02010609060101010101" pitchFamily="49" charset="-122"/>
              <a:ea typeface="仿宋" panose="02010609060101010101" pitchFamily="49" charset="-122"/>
            </a:endParaRPr>
          </a:p>
          <a:p>
            <a:pPr lvl="1" eaLnBrk="1" hangingPunct="1">
              <a:lnSpc>
                <a:spcPct val="150000"/>
              </a:lnSpc>
              <a:buSzPct val="100000"/>
            </a:pPr>
            <a:r>
              <a:rPr lang="zh-CN" altLang="zh-CN" sz="2800" b="1" dirty="0">
                <a:solidFill>
                  <a:srgbClr val="0000CC"/>
                </a:solidFill>
                <a:latin typeface="仿宋" panose="02010609060101010101" pitchFamily="49" charset="-122"/>
                <a:ea typeface="仿宋" panose="02010609060101010101" pitchFamily="49" charset="-122"/>
              </a:rPr>
              <a:t>              </a:t>
            </a:r>
            <a:r>
              <a:rPr lang="zh-CN" altLang="en-US" sz="2800" b="1" dirty="0">
                <a:solidFill>
                  <a:srgbClr val="0000CC"/>
                </a:solidFill>
                <a:latin typeface="仿宋" panose="02010609060101010101" pitchFamily="49" charset="-122"/>
                <a:ea typeface="仿宋" panose="02010609060101010101" pitchFamily="49" charset="-122"/>
              </a:rPr>
              <a:t>－本期贷方发生额</a:t>
            </a:r>
            <a:endParaRPr lang="zh-CN" altLang="en-US" sz="28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AutoShape 2"/>
          <p:cNvSpPr/>
          <p:nvPr/>
        </p:nvSpPr>
        <p:spPr>
          <a:xfrm>
            <a:off x="3276600" y="0"/>
            <a:ext cx="1295400" cy="15240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0355" name="AutoShape 3"/>
          <p:cNvSpPr/>
          <p:nvPr/>
        </p:nvSpPr>
        <p:spPr>
          <a:xfrm>
            <a:off x="3429000" y="908050"/>
            <a:ext cx="1752600" cy="16002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0356" name="AutoShape 4"/>
          <p:cNvSpPr/>
          <p:nvPr/>
        </p:nvSpPr>
        <p:spPr>
          <a:xfrm>
            <a:off x="2895600" y="2432050"/>
            <a:ext cx="3733800" cy="29718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0357" name="AutoShape 5"/>
          <p:cNvSpPr/>
          <p:nvPr/>
        </p:nvSpPr>
        <p:spPr>
          <a:xfrm>
            <a:off x="2895600" y="762000"/>
            <a:ext cx="1447800" cy="19050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0358" name="Text Box 6"/>
          <p:cNvSpPr txBox="1"/>
          <p:nvPr/>
        </p:nvSpPr>
        <p:spPr>
          <a:xfrm>
            <a:off x="2098675" y="1158875"/>
            <a:ext cx="8001000" cy="2030095"/>
          </a:xfrm>
          <a:prstGeom prst="rect">
            <a:avLst/>
          </a:prstGeom>
          <a:noFill/>
          <a:ln w="9525" cap="flat" cmpd="sng">
            <a:solidFill>
              <a:srgbClr val="00B050"/>
            </a:solidFill>
            <a:prstDash val="solid"/>
            <a:miter/>
            <a:headEnd type="none" w="med" len="med"/>
            <a:tailEnd type="none" w="med" len="med"/>
          </a:ln>
        </p:spPr>
        <p:txBody>
          <a:bodyPr>
            <a:spAutoFit/>
          </a:bodyPr>
          <a:p>
            <a:pPr>
              <a:lnSpc>
                <a:spcPct val="150000"/>
              </a:lnSpc>
              <a:buSzPct val="100000"/>
            </a:pPr>
            <a:r>
              <a:rPr lang="zh-CN"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zh-CN" altLang="zh-CN" sz="2800" b="1" dirty="0">
                <a:solidFill>
                  <a:srgbClr val="FF0000"/>
                </a:solidFill>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某企业</a:t>
            </a:r>
            <a:r>
              <a:rPr lang="zh-CN"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甲材料”</a:t>
            </a:r>
            <a:r>
              <a:rPr lang="zh-CN" altLang="zh-CN" sz="2800" b="1" dirty="0">
                <a:solidFill>
                  <a:srgbClr val="000000"/>
                </a:solidFill>
                <a:latin typeface="楷体" panose="02010609060101010101" pitchFamily="49" charset="-122"/>
                <a:ea typeface="楷体" panose="02010609060101010101" pitchFamily="49" charset="-122"/>
              </a:rPr>
              <a:t>3</a:t>
            </a:r>
            <a:r>
              <a:rPr lang="zh-CN" altLang="en-US" sz="2800" b="1" dirty="0">
                <a:solidFill>
                  <a:srgbClr val="000000"/>
                </a:solidFill>
                <a:latin typeface="楷体" panose="02010609060101010101" pitchFamily="49" charset="-122"/>
                <a:ea typeface="楷体" panose="02010609060101010101" pitchFamily="49" charset="-122"/>
              </a:rPr>
              <a:t>月初余额</a:t>
            </a:r>
            <a:r>
              <a:rPr lang="zh-CN" altLang="zh-CN" sz="2800" b="1" dirty="0">
                <a:solidFill>
                  <a:srgbClr val="000000"/>
                </a:solidFill>
                <a:latin typeface="楷体" panose="02010609060101010101" pitchFamily="49" charset="-122"/>
                <a:ea typeface="楷体" panose="02010609060101010101" pitchFamily="49" charset="-122"/>
              </a:rPr>
              <a:t>20 000</a:t>
            </a:r>
            <a:r>
              <a:rPr lang="zh-CN" altLang="en-US" sz="2800" b="1" dirty="0">
                <a:solidFill>
                  <a:srgbClr val="000000"/>
                </a:solidFill>
                <a:latin typeface="楷体" panose="02010609060101010101" pitchFamily="49" charset="-122"/>
                <a:ea typeface="楷体" panose="02010609060101010101" pitchFamily="49" charset="-122"/>
              </a:rPr>
              <a:t>元，本月又购入</a:t>
            </a:r>
            <a:r>
              <a:rPr lang="zh-CN" altLang="zh-CN" sz="2800" b="1" dirty="0">
                <a:solidFill>
                  <a:srgbClr val="000000"/>
                </a:solidFill>
                <a:latin typeface="楷体" panose="02010609060101010101" pitchFamily="49" charset="-122"/>
                <a:ea typeface="楷体" panose="02010609060101010101" pitchFamily="49" charset="-122"/>
              </a:rPr>
              <a:t>65 000</a:t>
            </a:r>
            <a:r>
              <a:rPr lang="zh-CN" altLang="en-US" sz="2800" b="1" dirty="0">
                <a:solidFill>
                  <a:srgbClr val="000000"/>
                </a:solidFill>
                <a:latin typeface="楷体" panose="02010609060101010101" pitchFamily="49" charset="-122"/>
                <a:ea typeface="楷体" panose="02010609060101010101" pitchFamily="49" charset="-122"/>
              </a:rPr>
              <a:t>元，领用</a:t>
            </a:r>
            <a:r>
              <a:rPr lang="zh-CN" altLang="zh-CN" sz="2800" b="1" dirty="0">
                <a:solidFill>
                  <a:srgbClr val="000000"/>
                </a:solidFill>
                <a:latin typeface="楷体" panose="02010609060101010101" pitchFamily="49" charset="-122"/>
                <a:ea typeface="楷体" panose="02010609060101010101" pitchFamily="49" charset="-122"/>
              </a:rPr>
              <a:t>71 000</a:t>
            </a:r>
            <a:r>
              <a:rPr lang="zh-CN" altLang="en-US" sz="2800" b="1" dirty="0">
                <a:solidFill>
                  <a:srgbClr val="000000"/>
                </a:solidFill>
                <a:latin typeface="楷体" panose="02010609060101010101" pitchFamily="49" charset="-122"/>
                <a:ea typeface="楷体" panose="02010609060101010101" pitchFamily="49" charset="-122"/>
              </a:rPr>
              <a:t>元。要求：将业务填到甲材料账户中，并计算其月末余额。</a:t>
            </a:r>
            <a:endParaRPr lang="zh-CN" altLang="en-US" sz="2800" b="1" dirty="0">
              <a:solidFill>
                <a:srgbClr val="000000"/>
              </a:solidFill>
              <a:latin typeface="楷体" panose="02010609060101010101" pitchFamily="49" charset="-122"/>
              <a:ea typeface="楷体" panose="02010609060101010101" pitchFamily="49" charset="-122"/>
            </a:endParaRPr>
          </a:p>
        </p:txBody>
      </p:sp>
      <p:graphicFrame>
        <p:nvGraphicFramePr>
          <p:cNvPr id="27655" name="Group 7"/>
          <p:cNvGraphicFramePr>
            <a:graphicFrameLocks noGrp="1"/>
          </p:cNvGraphicFramePr>
          <p:nvPr/>
        </p:nvGraphicFramePr>
        <p:xfrm>
          <a:off x="1992313" y="3346450"/>
          <a:ext cx="8243570" cy="2614295"/>
        </p:xfrm>
        <a:graphic>
          <a:graphicData uri="http://schemas.openxmlformats.org/drawingml/2006/table">
            <a:tbl>
              <a:tblPr/>
              <a:tblGrid>
                <a:gridCol w="4070350"/>
                <a:gridCol w="4173220"/>
              </a:tblGrid>
              <a:tr h="518160">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694" marB="45694"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1259205">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694" marB="45694"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694" marB="45694"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836930">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694" marB="45694"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694" marB="45694"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27667" name="Text Box 19"/>
          <p:cNvSpPr txBox="1"/>
          <p:nvPr/>
        </p:nvSpPr>
        <p:spPr>
          <a:xfrm>
            <a:off x="4511675" y="3275013"/>
            <a:ext cx="3100388"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原材料</a:t>
            </a:r>
            <a:r>
              <a:rPr lang="zh-CN" altLang="zh-CN" sz="2800" b="1" dirty="0">
                <a:solidFill>
                  <a:srgbClr val="C00000"/>
                </a:solidFill>
                <a:latin typeface="仿宋" panose="02010609060101010101" pitchFamily="49" charset="-122"/>
                <a:ea typeface="仿宋" panose="02010609060101010101" pitchFamily="49" charset="-122"/>
              </a:rPr>
              <a:t>—</a:t>
            </a:r>
            <a:r>
              <a:rPr lang="zh-CN" altLang="en-US" sz="2800" b="1" dirty="0">
                <a:solidFill>
                  <a:srgbClr val="C00000"/>
                </a:solidFill>
                <a:latin typeface="仿宋" panose="02010609060101010101" pitchFamily="49" charset="-122"/>
                <a:ea typeface="仿宋" panose="02010609060101010101" pitchFamily="49" charset="-122"/>
              </a:rPr>
              <a:t>甲材料</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27668" name="Rectangle 20"/>
          <p:cNvSpPr/>
          <p:nvPr/>
        </p:nvSpPr>
        <p:spPr>
          <a:xfrm>
            <a:off x="2135188" y="3994150"/>
            <a:ext cx="3600450"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期初余额   </a:t>
            </a:r>
            <a:r>
              <a:rPr lang="zh-CN" altLang="zh-CN" sz="2800" b="1" dirty="0">
                <a:solidFill>
                  <a:srgbClr val="000000"/>
                </a:solidFill>
                <a:latin typeface="仿宋" panose="02010609060101010101" pitchFamily="49" charset="-122"/>
                <a:ea typeface="仿宋" panose="02010609060101010101" pitchFamily="49" charset="-122"/>
              </a:rPr>
              <a:t>20</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endParaRPr lang="zh-CN" altLang="zh-CN" sz="2800" b="1" dirty="0">
              <a:solidFill>
                <a:srgbClr val="000000"/>
              </a:solidFill>
              <a:latin typeface="仿宋" panose="02010609060101010101" pitchFamily="49" charset="-122"/>
              <a:ea typeface="仿宋" panose="02010609060101010101" pitchFamily="49" charset="-122"/>
            </a:endParaRPr>
          </a:p>
        </p:txBody>
      </p:sp>
      <p:sp>
        <p:nvSpPr>
          <p:cNvPr id="27669" name="Rectangle 21"/>
          <p:cNvSpPr/>
          <p:nvPr/>
        </p:nvSpPr>
        <p:spPr>
          <a:xfrm>
            <a:off x="2098675" y="4570413"/>
            <a:ext cx="4189413"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65</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27670" name="Rectangle 22"/>
          <p:cNvSpPr/>
          <p:nvPr/>
        </p:nvSpPr>
        <p:spPr>
          <a:xfrm>
            <a:off x="6288088" y="4570413"/>
            <a:ext cx="3984625"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71</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27671" name="Rectangle 23"/>
          <p:cNvSpPr/>
          <p:nvPr/>
        </p:nvSpPr>
        <p:spPr>
          <a:xfrm>
            <a:off x="2135188" y="5397500"/>
            <a:ext cx="3600450"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期末余额   </a:t>
            </a:r>
            <a:r>
              <a:rPr lang="zh-CN" altLang="zh-CN" sz="2800" b="1" dirty="0">
                <a:solidFill>
                  <a:srgbClr val="000000"/>
                </a:solidFill>
                <a:latin typeface="仿宋" panose="02010609060101010101" pitchFamily="49" charset="-122"/>
                <a:ea typeface="仿宋" panose="02010609060101010101" pitchFamily="49" charset="-122"/>
              </a:rPr>
              <a:t>14</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endParaRPr lang="zh-CN" altLang="zh-CN" sz="2800" b="1" dirty="0">
              <a:solidFill>
                <a:srgbClr val="000000"/>
              </a:solidFill>
              <a:latin typeface="仿宋" panose="02010609060101010101" pitchFamily="49" charset="-122"/>
              <a:ea typeface="仿宋" panose="02010609060101010101" pitchFamily="49" charset="-122"/>
            </a:endParaRPr>
          </a:p>
        </p:txBody>
      </p:sp>
      <p:sp>
        <p:nvSpPr>
          <p:cNvPr id="100373" name="Text Box 24"/>
          <p:cNvSpPr txBox="1"/>
          <p:nvPr/>
        </p:nvSpPr>
        <p:spPr>
          <a:xfrm>
            <a:off x="922655" y="304800"/>
            <a:ext cx="1029335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7673" name="Rectangle 25"/>
          <p:cNvSpPr/>
          <p:nvPr/>
        </p:nvSpPr>
        <p:spPr>
          <a:xfrm>
            <a:off x="1992313" y="6154738"/>
            <a:ext cx="6617970" cy="521970"/>
          </a:xfrm>
          <a:prstGeom prst="rect">
            <a:avLst/>
          </a:prstGeom>
          <a:noFill/>
          <a:ln w="9525">
            <a:noFill/>
          </a:ln>
        </p:spPr>
        <p:txBody>
          <a:bodyPr wrap="none">
            <a:spAutoFit/>
          </a:bodyPr>
          <a:p>
            <a:pPr>
              <a:buSzPct val="100000"/>
            </a:pPr>
            <a:r>
              <a:rPr lang="zh-CN" altLang="en-US" sz="2800" b="1" dirty="0">
                <a:solidFill>
                  <a:srgbClr val="0000CC"/>
                </a:solidFill>
                <a:latin typeface="仿宋" panose="02010609060101010101" pitchFamily="49" charset="-122"/>
                <a:ea typeface="仿宋" panose="02010609060101010101" pitchFamily="49" charset="-122"/>
              </a:rPr>
              <a:t>借贷必相等，为什么双方发生额不相等？</a:t>
            </a:r>
            <a:endParaRPr lang="zh-CN" altLang="en-US" sz="28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67"/>
                                        </p:tgtEl>
                                        <p:attrNameLst>
                                          <p:attrName>style.visibility</p:attrName>
                                        </p:attrNameLst>
                                      </p:cBhvr>
                                      <p:to>
                                        <p:strVal val="visible"/>
                                      </p:to>
                                    </p:set>
                                    <p:animEffect transition="in" filter="blinds(horizontal)">
                                      <p:cBhvr>
                                        <p:cTn id="7" dur="500"/>
                                        <p:tgtEl>
                                          <p:spTgt spid="2766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766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766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767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767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7673"/>
                                        </p:tgtEl>
                                        <p:attrNameLst>
                                          <p:attrName>style.visibility</p:attrName>
                                        </p:attrNameLst>
                                      </p:cBhvr>
                                      <p:to>
                                        <p:strVal val="visible"/>
                                      </p:to>
                                    </p:set>
                                    <p:anim calcmode="lin" valueType="num">
                                      <p:cBhvr>
                                        <p:cTn id="28" dur="500" fill="hold"/>
                                        <p:tgtEl>
                                          <p:spTgt spid="27673"/>
                                        </p:tgtEl>
                                        <p:attrNameLst>
                                          <p:attrName>ppt_x</p:attrName>
                                        </p:attrNameLst>
                                      </p:cBhvr>
                                      <p:tavLst>
                                        <p:tav tm="0">
                                          <p:val>
                                            <p:strVal val="ppt_x"/>
                                          </p:val>
                                        </p:tav>
                                        <p:tav tm="100000">
                                          <p:val>
                                            <p:strVal val="ppt_x"/>
                                          </p:val>
                                        </p:tav>
                                      </p:tavLst>
                                    </p:anim>
                                    <p:anim calcmode="lin" valueType="num">
                                      <p:cBhvr>
                                        <p:cTn id="29" dur="500" fill="hold"/>
                                        <p:tgtEl>
                                          <p:spTgt spid="276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7" grpId="0" animBg="1"/>
      <p:bldP spid="27668" grpId="0" animBg="1"/>
      <p:bldP spid="27669" grpId="0" animBg="1"/>
      <p:bldP spid="27670" grpId="0" animBg="1"/>
      <p:bldP spid="27671" grpId="0" animBg="1"/>
      <p:bldP spid="2767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AutoShape 2"/>
          <p:cNvSpPr/>
          <p:nvPr/>
        </p:nvSpPr>
        <p:spPr>
          <a:xfrm>
            <a:off x="3276600" y="0"/>
            <a:ext cx="1295400" cy="15240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1379" name="AutoShape 3"/>
          <p:cNvSpPr/>
          <p:nvPr/>
        </p:nvSpPr>
        <p:spPr>
          <a:xfrm>
            <a:off x="3429000" y="990600"/>
            <a:ext cx="1752600" cy="16002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1380" name="AutoShape 4"/>
          <p:cNvSpPr/>
          <p:nvPr/>
        </p:nvSpPr>
        <p:spPr>
          <a:xfrm>
            <a:off x="2895600" y="2514600"/>
            <a:ext cx="3733800" cy="29718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1381" name="AutoShape 5"/>
          <p:cNvSpPr/>
          <p:nvPr/>
        </p:nvSpPr>
        <p:spPr>
          <a:xfrm>
            <a:off x="2895600" y="762000"/>
            <a:ext cx="1447800" cy="1905000"/>
          </a:xfrm>
          <a:prstGeom prst="irregularSeal1">
            <a:avLst/>
          </a:prstGeom>
          <a:noFill/>
          <a:ln w="9525">
            <a:noFill/>
          </a:ln>
        </p:spPr>
        <p:txBody>
          <a:bodyPr wrap="none" anchor="ctr" anchorCtr="0"/>
          <a:p>
            <a:pPr algn="ctr">
              <a:buSzPct val="100000"/>
            </a:pPr>
            <a:endParaRPr lang="zh-CN" altLang="zh-CN" dirty="0">
              <a:solidFill>
                <a:srgbClr val="000000"/>
              </a:solidFill>
              <a:latin typeface="Arial" panose="020B0604020202020204" pitchFamily="34" charset="0"/>
              <a:ea typeface="黑体" panose="02010609060101010101" pitchFamily="49" charset="-122"/>
            </a:endParaRPr>
          </a:p>
        </p:txBody>
      </p:sp>
      <p:sp>
        <p:nvSpPr>
          <p:cNvPr id="101382" name="Text Box 6"/>
          <p:cNvSpPr txBox="1"/>
          <p:nvPr/>
        </p:nvSpPr>
        <p:spPr>
          <a:xfrm>
            <a:off x="944245" y="1265555"/>
            <a:ext cx="10089515" cy="1568450"/>
          </a:xfrm>
          <a:prstGeom prst="rect">
            <a:avLst/>
          </a:prstGeom>
          <a:noFill/>
          <a:ln w="9525" cap="flat" cmpd="sng">
            <a:solidFill>
              <a:srgbClr val="00B050"/>
            </a:solidFill>
            <a:prstDash val="solid"/>
            <a:miter/>
            <a:headEnd type="none" w="med" len="med"/>
            <a:tailEnd type="none" w="med" len="med"/>
          </a:ln>
        </p:spPr>
        <p:txBody>
          <a:bodyPr wrap="square">
            <a:spAutoFit/>
          </a:bodyPr>
          <a:p>
            <a:pPr>
              <a:lnSpc>
                <a:spcPct val="150000"/>
              </a:lnSpc>
              <a:buSzPct val="100000"/>
            </a:pPr>
            <a:r>
              <a:rPr lang="zh-CN"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例</a:t>
            </a:r>
            <a:r>
              <a:rPr lang="zh-CN" altLang="zh-CN" sz="3200" b="1" dirty="0">
                <a:solidFill>
                  <a:srgbClr val="FF0000"/>
                </a:solidFill>
                <a:latin typeface="楷体" panose="02010609060101010101" pitchFamily="49" charset="-122"/>
                <a:ea typeface="楷体" panose="02010609060101010101" pitchFamily="49" charset="-122"/>
              </a:rPr>
              <a:t>1】“</a:t>
            </a:r>
            <a:r>
              <a:rPr lang="zh-CN" altLang="en-US" sz="3200" b="1" dirty="0">
                <a:solidFill>
                  <a:srgbClr val="000000"/>
                </a:solidFill>
                <a:latin typeface="楷体" panose="02010609060101010101" pitchFamily="49" charset="-122"/>
                <a:ea typeface="楷体" panose="02010609060101010101" pitchFamily="49" charset="-122"/>
              </a:rPr>
              <a:t>甲材料”如果期初余额</a:t>
            </a:r>
            <a:r>
              <a:rPr lang="zh-CN" altLang="zh-CN" sz="3200" b="1" dirty="0">
                <a:solidFill>
                  <a:srgbClr val="000000"/>
                </a:solidFill>
                <a:latin typeface="楷体" panose="02010609060101010101" pitchFamily="49" charset="-122"/>
                <a:ea typeface="楷体" panose="02010609060101010101" pitchFamily="49" charset="-122"/>
              </a:rPr>
              <a:t>21</a:t>
            </a:r>
            <a:r>
              <a:rPr lang="en-US" altLang="zh-CN" sz="3200" b="1" dirty="0">
                <a:solidFill>
                  <a:srgbClr val="000000"/>
                </a:solidFill>
                <a:latin typeface="楷体" panose="02010609060101010101" pitchFamily="49" charset="-122"/>
                <a:ea typeface="楷体" panose="02010609060101010101" pitchFamily="49" charset="-122"/>
              </a:rPr>
              <a:t> </a:t>
            </a:r>
            <a:r>
              <a:rPr lang="zh-CN" altLang="zh-CN" sz="3200" b="1" dirty="0">
                <a:solidFill>
                  <a:srgbClr val="000000"/>
                </a:solidFill>
                <a:latin typeface="楷体" panose="02010609060101010101" pitchFamily="49" charset="-122"/>
                <a:ea typeface="楷体" panose="02010609060101010101" pitchFamily="49" charset="-122"/>
              </a:rPr>
              <a:t>000</a:t>
            </a:r>
            <a:r>
              <a:rPr lang="zh-CN" altLang="en-US" sz="3200" b="1" dirty="0">
                <a:solidFill>
                  <a:srgbClr val="000000"/>
                </a:solidFill>
                <a:latin typeface="楷体" panose="02010609060101010101" pitchFamily="49" charset="-122"/>
                <a:ea typeface="楷体" panose="02010609060101010101" pitchFamily="49" charset="-122"/>
              </a:rPr>
              <a:t>，本月购入</a:t>
            </a:r>
            <a:r>
              <a:rPr lang="zh-CN" altLang="zh-CN" sz="3200" b="1" dirty="0">
                <a:solidFill>
                  <a:srgbClr val="000000"/>
                </a:solidFill>
                <a:latin typeface="楷体" panose="02010609060101010101" pitchFamily="49" charset="-122"/>
                <a:ea typeface="楷体" panose="02010609060101010101" pitchFamily="49" charset="-122"/>
              </a:rPr>
              <a:t>43</a:t>
            </a:r>
            <a:r>
              <a:rPr lang="en-US" altLang="zh-CN" sz="3200" b="1" dirty="0">
                <a:solidFill>
                  <a:srgbClr val="000000"/>
                </a:solidFill>
                <a:latin typeface="楷体" panose="02010609060101010101" pitchFamily="49" charset="-122"/>
                <a:ea typeface="楷体" panose="02010609060101010101" pitchFamily="49" charset="-122"/>
              </a:rPr>
              <a:t> </a:t>
            </a:r>
            <a:r>
              <a:rPr lang="zh-CN" altLang="zh-CN" sz="3200" b="1" dirty="0">
                <a:solidFill>
                  <a:srgbClr val="000000"/>
                </a:solidFill>
                <a:latin typeface="楷体" panose="02010609060101010101" pitchFamily="49" charset="-122"/>
                <a:ea typeface="楷体" panose="02010609060101010101" pitchFamily="49" charset="-122"/>
              </a:rPr>
              <a:t>000</a:t>
            </a:r>
            <a:r>
              <a:rPr lang="zh-CN" altLang="en-US" sz="3200" b="1" dirty="0">
                <a:solidFill>
                  <a:srgbClr val="000000"/>
                </a:solidFill>
                <a:latin typeface="楷体" panose="02010609060101010101" pitchFamily="49" charset="-122"/>
                <a:ea typeface="楷体" panose="02010609060101010101" pitchFamily="49" charset="-122"/>
              </a:rPr>
              <a:t>，月末还有余额</a:t>
            </a:r>
            <a:r>
              <a:rPr lang="zh-CN" altLang="zh-CN" sz="3200" b="1" dirty="0">
                <a:solidFill>
                  <a:srgbClr val="000000"/>
                </a:solidFill>
                <a:latin typeface="楷体" panose="02010609060101010101" pitchFamily="49" charset="-122"/>
                <a:ea typeface="楷体" panose="02010609060101010101" pitchFamily="49" charset="-122"/>
              </a:rPr>
              <a:t>28</a:t>
            </a:r>
            <a:r>
              <a:rPr lang="en-US" altLang="zh-CN" sz="3200" b="1" dirty="0">
                <a:solidFill>
                  <a:srgbClr val="000000"/>
                </a:solidFill>
                <a:latin typeface="楷体" panose="02010609060101010101" pitchFamily="49" charset="-122"/>
                <a:ea typeface="楷体" panose="02010609060101010101" pitchFamily="49" charset="-122"/>
              </a:rPr>
              <a:t> </a:t>
            </a:r>
            <a:r>
              <a:rPr lang="zh-CN" altLang="zh-CN" sz="3200" b="1" dirty="0">
                <a:solidFill>
                  <a:srgbClr val="000000"/>
                </a:solidFill>
                <a:latin typeface="楷体" panose="02010609060101010101" pitchFamily="49" charset="-122"/>
                <a:ea typeface="楷体" panose="02010609060101010101" pitchFamily="49" charset="-122"/>
              </a:rPr>
              <a:t>000</a:t>
            </a:r>
            <a:r>
              <a:rPr lang="zh-CN" altLang="en-US" sz="3200" b="1" dirty="0">
                <a:solidFill>
                  <a:srgbClr val="000000"/>
                </a:solidFill>
                <a:latin typeface="楷体" panose="02010609060101010101" pitchFamily="49" charset="-122"/>
                <a:ea typeface="楷体" panose="02010609060101010101" pitchFamily="49" charset="-122"/>
              </a:rPr>
              <a:t>元，则本月领用多少？</a:t>
            </a:r>
            <a:endParaRPr lang="zh-CN" altLang="en-US" sz="3200" dirty="0">
              <a:solidFill>
                <a:srgbClr val="000000"/>
              </a:solidFill>
              <a:latin typeface="楷体" panose="02010609060101010101" pitchFamily="49" charset="-122"/>
              <a:ea typeface="楷体" panose="02010609060101010101" pitchFamily="49" charset="-122"/>
            </a:endParaRPr>
          </a:p>
        </p:txBody>
      </p:sp>
      <p:graphicFrame>
        <p:nvGraphicFramePr>
          <p:cNvPr id="28679" name="Group 7"/>
          <p:cNvGraphicFramePr>
            <a:graphicFrameLocks noGrp="1"/>
          </p:cNvGraphicFramePr>
          <p:nvPr>
            <p:custDataLst>
              <p:tags r:id="rId1"/>
            </p:custDataLst>
          </p:nvPr>
        </p:nvGraphicFramePr>
        <p:xfrm>
          <a:off x="2098675" y="3870325"/>
          <a:ext cx="8001000" cy="1327150"/>
        </p:xfrm>
        <a:graphic>
          <a:graphicData uri="http://schemas.openxmlformats.org/drawingml/2006/table">
            <a:tbl>
              <a:tblPr/>
              <a:tblGrid>
                <a:gridCol w="1656715"/>
                <a:gridCol w="216535"/>
                <a:gridCol w="1657985"/>
                <a:gridCol w="287655"/>
                <a:gridCol w="2019300"/>
                <a:gridCol w="288290"/>
                <a:gridCol w="1874520"/>
              </a:tblGrid>
              <a:tr h="795476">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期末</a:t>
                      </a:r>
                      <a:endParaRPr kumimoji="0" lang="en-US" alt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借方余额</a:t>
                      </a:r>
                      <a:endPar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期初</a:t>
                      </a:r>
                      <a:endParaRPr kumimoji="0" lang="en-US" alt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借方余额</a:t>
                      </a:r>
                      <a:endPar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本期</a:t>
                      </a:r>
                      <a:endParaRPr kumimoji="0" lang="en-US" alt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借方发生额</a:t>
                      </a:r>
                      <a:endPar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1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本期</a:t>
                      </a:r>
                      <a:endParaRPr kumimoji="0" lang="en-US" altLang="zh-CN" sz="21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贷方发生额</a:t>
                      </a:r>
                      <a:endParaRPr kumimoji="0" lang="zh-CN" sz="21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1674">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L="91427" marR="91427" marT="45708" marB="45708"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28715" name="Text Box 43"/>
          <p:cNvSpPr txBox="1"/>
          <p:nvPr/>
        </p:nvSpPr>
        <p:spPr>
          <a:xfrm>
            <a:off x="3911600" y="4697413"/>
            <a:ext cx="175260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21</a:t>
            </a:r>
            <a:r>
              <a:rPr lang="en-US" altLang="zh-CN" sz="2400" b="1" dirty="0">
                <a:solidFill>
                  <a:srgbClr val="000000"/>
                </a:solidFill>
                <a:latin typeface="仿宋" panose="02010609060101010101" pitchFamily="49" charset="-122"/>
                <a:ea typeface="仿宋" panose="02010609060101010101" pitchFamily="49" charset="-122"/>
              </a:rPr>
              <a:t> </a:t>
            </a:r>
            <a:r>
              <a:rPr lang="zh-CN" altLang="zh-CN" sz="2400" b="1" dirty="0">
                <a:solidFill>
                  <a:srgbClr val="000000"/>
                </a:solidFill>
                <a:latin typeface="仿宋" panose="02010609060101010101" pitchFamily="49" charset="-122"/>
                <a:ea typeface="仿宋" panose="02010609060101010101" pitchFamily="49" charset="-122"/>
              </a:rPr>
              <a:t>000</a:t>
            </a:r>
            <a:endParaRPr lang="zh-CN" altLang="zh-CN" sz="2400" b="1" dirty="0">
              <a:solidFill>
                <a:srgbClr val="000000"/>
              </a:solidFill>
              <a:latin typeface="仿宋" panose="02010609060101010101" pitchFamily="49" charset="-122"/>
              <a:ea typeface="仿宋" panose="02010609060101010101" pitchFamily="49" charset="-122"/>
            </a:endParaRPr>
          </a:p>
        </p:txBody>
      </p:sp>
      <p:sp>
        <p:nvSpPr>
          <p:cNvPr id="28716" name="Text Box 44"/>
          <p:cNvSpPr txBox="1"/>
          <p:nvPr/>
        </p:nvSpPr>
        <p:spPr>
          <a:xfrm>
            <a:off x="6072188" y="4697413"/>
            <a:ext cx="175260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43</a:t>
            </a:r>
            <a:r>
              <a:rPr lang="en-US" altLang="zh-CN" sz="2400" b="1" dirty="0">
                <a:solidFill>
                  <a:srgbClr val="000000"/>
                </a:solidFill>
                <a:latin typeface="仿宋" panose="02010609060101010101" pitchFamily="49" charset="-122"/>
                <a:ea typeface="仿宋" panose="02010609060101010101" pitchFamily="49" charset="-122"/>
              </a:rPr>
              <a:t> </a:t>
            </a:r>
            <a:r>
              <a:rPr lang="zh-CN" altLang="zh-CN" sz="2400" b="1" dirty="0">
                <a:solidFill>
                  <a:srgbClr val="000000"/>
                </a:solidFill>
                <a:latin typeface="仿宋" panose="02010609060101010101" pitchFamily="49" charset="-122"/>
                <a:ea typeface="仿宋" panose="02010609060101010101" pitchFamily="49" charset="-122"/>
              </a:rPr>
              <a:t>000</a:t>
            </a:r>
            <a:endParaRPr lang="zh-CN" altLang="zh-CN" sz="2400" b="1" dirty="0">
              <a:solidFill>
                <a:srgbClr val="000000"/>
              </a:solidFill>
              <a:latin typeface="仿宋" panose="02010609060101010101" pitchFamily="49" charset="-122"/>
              <a:ea typeface="仿宋" panose="02010609060101010101" pitchFamily="49" charset="-122"/>
            </a:endParaRPr>
          </a:p>
        </p:txBody>
      </p:sp>
      <p:sp>
        <p:nvSpPr>
          <p:cNvPr id="28717" name="Text Box 45"/>
          <p:cNvSpPr txBox="1"/>
          <p:nvPr/>
        </p:nvSpPr>
        <p:spPr>
          <a:xfrm>
            <a:off x="2039938" y="4697413"/>
            <a:ext cx="175260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28</a:t>
            </a:r>
            <a:r>
              <a:rPr lang="en-US" altLang="zh-CN" sz="2400" b="1" dirty="0">
                <a:solidFill>
                  <a:srgbClr val="000000"/>
                </a:solidFill>
                <a:latin typeface="仿宋" panose="02010609060101010101" pitchFamily="49" charset="-122"/>
                <a:ea typeface="仿宋" panose="02010609060101010101" pitchFamily="49" charset="-122"/>
              </a:rPr>
              <a:t> </a:t>
            </a:r>
            <a:r>
              <a:rPr lang="zh-CN" altLang="zh-CN" sz="2400" b="1" dirty="0">
                <a:solidFill>
                  <a:srgbClr val="000000"/>
                </a:solidFill>
                <a:latin typeface="仿宋" panose="02010609060101010101" pitchFamily="49" charset="-122"/>
                <a:ea typeface="仿宋" panose="02010609060101010101" pitchFamily="49" charset="-122"/>
              </a:rPr>
              <a:t>000</a:t>
            </a:r>
            <a:endParaRPr lang="zh-CN" altLang="zh-CN" sz="2400" b="1" dirty="0">
              <a:solidFill>
                <a:srgbClr val="000000"/>
              </a:solidFill>
              <a:latin typeface="仿宋" panose="02010609060101010101" pitchFamily="49" charset="-122"/>
              <a:ea typeface="仿宋" panose="02010609060101010101" pitchFamily="49" charset="-122"/>
            </a:endParaRPr>
          </a:p>
        </p:txBody>
      </p:sp>
      <p:sp>
        <p:nvSpPr>
          <p:cNvPr id="28718" name="Text Box 46"/>
          <p:cNvSpPr txBox="1"/>
          <p:nvPr/>
        </p:nvSpPr>
        <p:spPr>
          <a:xfrm>
            <a:off x="8356600" y="4697413"/>
            <a:ext cx="1752600" cy="460375"/>
          </a:xfrm>
          <a:prstGeom prst="rect">
            <a:avLst/>
          </a:prstGeom>
          <a:noFill/>
          <a:ln w="9525">
            <a:noFill/>
          </a:ln>
        </p:spPr>
        <p:txBody>
          <a:bodyPr>
            <a:spAutoFit/>
          </a:bodyPr>
          <a:p>
            <a:pPr algn="ctr">
              <a:spcBef>
                <a:spcPct val="50000"/>
              </a:spcBef>
              <a:buSzPct val="100000"/>
            </a:pPr>
            <a:r>
              <a:rPr lang="zh-CN" altLang="zh-CN" sz="2400" b="1" dirty="0">
                <a:solidFill>
                  <a:srgbClr val="663300"/>
                </a:solidFill>
                <a:latin typeface="仿宋" panose="02010609060101010101" pitchFamily="49" charset="-122"/>
                <a:ea typeface="仿宋" panose="02010609060101010101" pitchFamily="49" charset="-122"/>
              </a:rPr>
              <a:t>36</a:t>
            </a:r>
            <a:r>
              <a:rPr lang="en-US" altLang="zh-CN" sz="2400" b="1" dirty="0">
                <a:solidFill>
                  <a:srgbClr val="663300"/>
                </a:solidFill>
                <a:latin typeface="仿宋" panose="02010609060101010101" pitchFamily="49" charset="-122"/>
                <a:ea typeface="仿宋" panose="02010609060101010101" pitchFamily="49" charset="-122"/>
              </a:rPr>
              <a:t> </a:t>
            </a:r>
            <a:r>
              <a:rPr lang="zh-CN" altLang="zh-CN" sz="2400" b="1" dirty="0">
                <a:solidFill>
                  <a:srgbClr val="663300"/>
                </a:solidFill>
                <a:latin typeface="仿宋" panose="02010609060101010101" pitchFamily="49" charset="-122"/>
                <a:ea typeface="仿宋" panose="02010609060101010101" pitchFamily="49" charset="-122"/>
              </a:rPr>
              <a:t>000</a:t>
            </a:r>
            <a:endParaRPr lang="zh-CN" altLang="zh-CN" sz="2400" b="1" dirty="0">
              <a:solidFill>
                <a:srgbClr val="663300"/>
              </a:solidFill>
              <a:latin typeface="仿宋" panose="02010609060101010101" pitchFamily="49" charset="-122"/>
              <a:ea typeface="仿宋" panose="02010609060101010101" pitchFamily="49" charset="-122"/>
            </a:endParaRPr>
          </a:p>
        </p:txBody>
      </p:sp>
      <p:sp>
        <p:nvSpPr>
          <p:cNvPr id="101405" name="Text Box 47"/>
          <p:cNvSpPr txBox="1"/>
          <p:nvPr/>
        </p:nvSpPr>
        <p:spPr>
          <a:xfrm>
            <a:off x="940435" y="376555"/>
            <a:ext cx="915924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9"/>
                                        </p:tgtEl>
                                        <p:attrNameLst>
                                          <p:attrName>style.visibility</p:attrName>
                                        </p:attrNameLst>
                                      </p:cBhvr>
                                      <p:to>
                                        <p:strVal val="visible"/>
                                      </p:to>
                                    </p:set>
                                    <p:animEffect transition="in" filter="blinds(horizontal)">
                                      <p:cBhvr>
                                        <p:cTn id="7" dur="500"/>
                                        <p:tgtEl>
                                          <p:spTgt spid="2867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715"/>
                                        </p:tgtEl>
                                        <p:attrNameLst>
                                          <p:attrName>style.visibility</p:attrName>
                                        </p:attrNameLst>
                                      </p:cBhvr>
                                      <p:to>
                                        <p:strVal val="visible"/>
                                      </p:to>
                                    </p:set>
                                    <p:animEffect transition="in" filter="blinds(horizontal)">
                                      <p:cBhvr>
                                        <p:cTn id="12" dur="500"/>
                                        <p:tgtEl>
                                          <p:spTgt spid="287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716"/>
                                        </p:tgtEl>
                                        <p:attrNameLst>
                                          <p:attrName>style.visibility</p:attrName>
                                        </p:attrNameLst>
                                      </p:cBhvr>
                                      <p:to>
                                        <p:strVal val="visible"/>
                                      </p:to>
                                    </p:set>
                                    <p:animEffect transition="in" filter="blinds(horizontal)">
                                      <p:cBhvr>
                                        <p:cTn id="17" dur="500"/>
                                        <p:tgtEl>
                                          <p:spTgt spid="2871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8717"/>
                                        </p:tgtEl>
                                        <p:attrNameLst>
                                          <p:attrName>style.visibility</p:attrName>
                                        </p:attrNameLst>
                                      </p:cBhvr>
                                      <p:to>
                                        <p:strVal val="visible"/>
                                      </p:to>
                                    </p:set>
                                    <p:animEffect transition="in" filter="blinds(horizontal)">
                                      <p:cBhvr>
                                        <p:cTn id="22" dur="500"/>
                                        <p:tgtEl>
                                          <p:spTgt spid="2871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8718"/>
                                        </p:tgtEl>
                                        <p:attrNameLst>
                                          <p:attrName>style.visibility</p:attrName>
                                        </p:attrNameLst>
                                      </p:cBhvr>
                                      <p:to>
                                        <p:strVal val="visible"/>
                                      </p:to>
                                    </p:set>
                                    <p:animEffect transition="in" filter="blinds(horizontal)">
                                      <p:cBhvr>
                                        <p:cTn id="27" dur="500"/>
                                        <p:tgtEl>
                                          <p:spTgt spid="28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animBg="1"/>
      <p:bldP spid="28715" grpId="0" animBg="1"/>
      <p:bldP spid="28716" grpId="0" animBg="1"/>
      <p:bldP spid="28717" grpId="0" animBg="1"/>
      <p:bldP spid="287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2403" name="Rectangle 3"/>
          <p:cNvSpPr>
            <a:spLocks noGrp="1"/>
          </p:cNvSpPr>
          <p:nvPr>
            <p:ph idx="1"/>
          </p:nvPr>
        </p:nvSpPr>
        <p:spPr>
          <a:xfrm>
            <a:off x="2135505" y="2548255"/>
            <a:ext cx="8001000" cy="2680970"/>
          </a:xfrm>
        </p:spPr>
        <p:txBody>
          <a:bodyPr vert="horz" wrap="square" lIns="91440" tIns="45720" rIns="91440" bIns="45720" anchor="t" anchorCtr="0"/>
          <a:p>
            <a:pPr eaLnBrk="1" hangingPunct="1">
              <a:lnSpc>
                <a:spcPct val="150000"/>
              </a:lnSpc>
            </a:pPr>
            <a:r>
              <a:rPr lang="zh-CN" altLang="zh-CN" sz="2600" dirty="0"/>
              <a:t>                                  </a:t>
            </a:r>
            <a:r>
              <a:rPr lang="zh-CN" altLang="en-US" sz="2600" dirty="0">
                <a:latin typeface="楷体" panose="02010609060101010101" pitchFamily="49" charset="-122"/>
                <a:ea typeface="楷体" panose="02010609060101010101" pitchFamily="49" charset="-122"/>
              </a:rPr>
              <a:t>期初余额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a:p>
            <a:pPr eaLnBrk="1" hangingPunct="1">
              <a:lnSpc>
                <a:spcPct val="150000"/>
              </a:lnSpc>
            </a:pPr>
            <a:r>
              <a:rPr lang="zh-CN" altLang="zh-CN" sz="26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本期减少额 </a:t>
            </a:r>
            <a:r>
              <a:rPr lang="zh-CN" altLang="zh-CN" sz="26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本期增加额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a:p>
            <a:pPr eaLnBrk="1" hangingPunct="1">
              <a:lnSpc>
                <a:spcPct val="150000"/>
              </a:lnSpc>
            </a:pPr>
            <a:r>
              <a:rPr lang="zh-CN" altLang="zh-CN" sz="26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本期发生额             本期发生额</a:t>
            </a:r>
            <a:endParaRPr lang="zh-CN" altLang="en-US" sz="2600" dirty="0">
              <a:latin typeface="楷体" panose="02010609060101010101" pitchFamily="49" charset="-122"/>
              <a:ea typeface="楷体" panose="02010609060101010101" pitchFamily="49" charset="-122"/>
            </a:endParaRPr>
          </a:p>
          <a:p>
            <a:pPr eaLnBrk="1" hangingPunct="1">
              <a:lnSpc>
                <a:spcPct val="150000"/>
              </a:lnSpc>
            </a:pPr>
            <a:r>
              <a:rPr lang="zh-CN" altLang="en-US" sz="2600" dirty="0">
                <a:latin typeface="楷体" panose="02010609060101010101" pitchFamily="49" charset="-122"/>
                <a:ea typeface="楷体" panose="02010609060101010101" pitchFamily="49" charset="-122"/>
              </a:rPr>
              <a:t>                       期末余额  </a:t>
            </a:r>
            <a:r>
              <a:rPr lang="zh-CN" altLang="zh-CN" sz="2600" dirty="0">
                <a:latin typeface="楷体" panose="02010609060101010101" pitchFamily="49" charset="-122"/>
                <a:ea typeface="楷体" panose="02010609060101010101" pitchFamily="49" charset="-122"/>
              </a:rPr>
              <a:t>×××</a:t>
            </a:r>
            <a:endParaRPr lang="zh-CN" altLang="zh-CN" sz="2600" dirty="0">
              <a:latin typeface="楷体" panose="02010609060101010101" pitchFamily="49" charset="-122"/>
              <a:ea typeface="楷体" panose="02010609060101010101" pitchFamily="49" charset="-122"/>
            </a:endParaRPr>
          </a:p>
        </p:txBody>
      </p:sp>
      <p:sp>
        <p:nvSpPr>
          <p:cNvPr id="102404" name="Line 4"/>
          <p:cNvSpPr/>
          <p:nvPr/>
        </p:nvSpPr>
        <p:spPr>
          <a:xfrm>
            <a:off x="2176463" y="2547938"/>
            <a:ext cx="7775575" cy="0"/>
          </a:xfrm>
          <a:prstGeom prst="line">
            <a:avLst/>
          </a:prstGeom>
          <a:ln w="28575" cap="flat" cmpd="sng">
            <a:solidFill>
              <a:schemeClr val="tx1"/>
            </a:solidFill>
            <a:prstDash val="solid"/>
            <a:headEnd type="none" w="med" len="med"/>
            <a:tailEnd type="none" w="med" len="med"/>
          </a:ln>
        </p:spPr>
      </p:sp>
      <p:sp>
        <p:nvSpPr>
          <p:cNvPr id="102405" name="Line 5"/>
          <p:cNvSpPr/>
          <p:nvPr/>
        </p:nvSpPr>
        <p:spPr>
          <a:xfrm>
            <a:off x="2206625" y="3976688"/>
            <a:ext cx="7775575" cy="0"/>
          </a:xfrm>
          <a:prstGeom prst="line">
            <a:avLst/>
          </a:prstGeom>
          <a:ln w="28575" cap="flat" cmpd="sng">
            <a:solidFill>
              <a:schemeClr val="tx1"/>
            </a:solidFill>
            <a:prstDash val="solid"/>
            <a:headEnd type="none" w="med" len="med"/>
            <a:tailEnd type="none" w="med" len="med"/>
          </a:ln>
        </p:spPr>
      </p:sp>
      <p:sp>
        <p:nvSpPr>
          <p:cNvPr id="102406" name="Line 6"/>
          <p:cNvSpPr/>
          <p:nvPr/>
        </p:nvSpPr>
        <p:spPr>
          <a:xfrm flipH="1">
            <a:off x="5912485" y="2548255"/>
            <a:ext cx="7620" cy="2620010"/>
          </a:xfrm>
          <a:prstGeom prst="line">
            <a:avLst/>
          </a:prstGeom>
          <a:ln w="28575" cap="flat" cmpd="sng">
            <a:solidFill>
              <a:schemeClr val="tx1"/>
            </a:solidFill>
            <a:prstDash val="solid"/>
            <a:headEnd type="none" w="med" len="med"/>
            <a:tailEnd type="none" w="med" len="med"/>
          </a:ln>
        </p:spPr>
      </p:sp>
      <p:sp>
        <p:nvSpPr>
          <p:cNvPr id="102407" name="Rectangle 7"/>
          <p:cNvSpPr/>
          <p:nvPr/>
        </p:nvSpPr>
        <p:spPr>
          <a:xfrm>
            <a:off x="2100263" y="1827213"/>
            <a:ext cx="8496300" cy="521970"/>
          </a:xfrm>
          <a:prstGeom prst="rect">
            <a:avLst/>
          </a:prstGeom>
          <a:noFill/>
          <a:ln w="9525">
            <a:noFill/>
          </a:ln>
        </p:spPr>
        <p:txBody>
          <a:bodyPr>
            <a:spAutoFit/>
          </a:bodyPr>
          <a:p>
            <a:pPr marL="469900" indent="-469900">
              <a:spcBef>
                <a:spcPct val="20000"/>
              </a:spcBef>
              <a:buSzPct val="100000"/>
            </a:pPr>
            <a:r>
              <a:rPr lang="zh-CN" altLang="en-US" sz="2800" b="1" dirty="0">
                <a:solidFill>
                  <a:srgbClr val="000000"/>
                </a:solidFill>
                <a:latin typeface="楷体" panose="02010609060101010101" pitchFamily="49" charset="-122"/>
                <a:ea typeface="楷体" panose="02010609060101010101" pitchFamily="49" charset="-122"/>
              </a:rPr>
              <a:t>借方         账户名称（会计科目）      贷方</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02408" name="Rectangle 8"/>
          <p:cNvSpPr/>
          <p:nvPr/>
        </p:nvSpPr>
        <p:spPr>
          <a:xfrm>
            <a:off x="3710306" y="1196975"/>
            <a:ext cx="4472940" cy="521970"/>
          </a:xfrm>
          <a:prstGeom prst="rect">
            <a:avLst/>
          </a:prstGeom>
          <a:noFill/>
          <a:ln w="9525">
            <a:noFill/>
          </a:ln>
        </p:spPr>
        <p:txBody>
          <a:bodyPr wrap="none">
            <a:spAutoFit/>
          </a:bodyPr>
          <a:p>
            <a:pPr marL="469900" indent="-469900" algn="ctr">
              <a:spcBef>
                <a:spcPct val="20000"/>
              </a:spcBef>
              <a:buSzPct val="100000"/>
            </a:pPr>
            <a:r>
              <a:rPr lang="zh-CN" altLang="en-US" sz="2800" b="1" dirty="0">
                <a:solidFill>
                  <a:srgbClr val="FF0000"/>
                </a:solidFill>
                <a:latin typeface="黑体" panose="02010609060101010101" pitchFamily="49" charset="-122"/>
                <a:ea typeface="黑体" panose="02010609060101010101" pitchFamily="49" charset="-122"/>
              </a:rPr>
              <a:t>负债、所有者权益性质账户</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102409" name="Rectangle 9"/>
          <p:cNvSpPr/>
          <p:nvPr/>
        </p:nvSpPr>
        <p:spPr>
          <a:xfrm>
            <a:off x="1809750" y="5270500"/>
            <a:ext cx="8572500" cy="1383665"/>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lvl="1" eaLnBrk="1" hangingPunct="1">
              <a:lnSpc>
                <a:spcPct val="150000"/>
              </a:lnSpc>
              <a:buSzPct val="100000"/>
            </a:pPr>
            <a:r>
              <a:rPr lang="zh-CN" altLang="en-US" sz="2800" b="1" dirty="0">
                <a:solidFill>
                  <a:srgbClr val="0000CC"/>
                </a:solidFill>
                <a:latin typeface="仿宋" panose="02010609060101010101" pitchFamily="49" charset="-122"/>
                <a:ea typeface="仿宋" panose="02010609060101010101" pitchFamily="49" charset="-122"/>
              </a:rPr>
              <a:t>期末贷方余额＝期初贷方余额＋本期贷方发生额</a:t>
            </a:r>
            <a:endParaRPr lang="zh-CN" altLang="en-US" sz="2800" b="1" dirty="0">
              <a:solidFill>
                <a:srgbClr val="0000CC"/>
              </a:solidFill>
              <a:latin typeface="仿宋" panose="02010609060101010101" pitchFamily="49" charset="-122"/>
              <a:ea typeface="仿宋" panose="02010609060101010101" pitchFamily="49" charset="-122"/>
            </a:endParaRPr>
          </a:p>
          <a:p>
            <a:pPr lvl="1" eaLnBrk="1" hangingPunct="1">
              <a:lnSpc>
                <a:spcPct val="150000"/>
              </a:lnSpc>
              <a:buSzPct val="100000"/>
            </a:pPr>
            <a:r>
              <a:rPr lang="zh-CN" altLang="zh-CN" sz="2800" b="1" dirty="0">
                <a:solidFill>
                  <a:srgbClr val="0000CC"/>
                </a:solidFill>
                <a:latin typeface="仿宋" panose="02010609060101010101" pitchFamily="49" charset="-122"/>
                <a:ea typeface="仿宋" panose="02010609060101010101" pitchFamily="49" charset="-122"/>
              </a:rPr>
              <a:t>              </a:t>
            </a:r>
            <a:r>
              <a:rPr lang="zh-CN" altLang="en-US" sz="2800" b="1" dirty="0">
                <a:solidFill>
                  <a:srgbClr val="0000CC"/>
                </a:solidFill>
                <a:latin typeface="仿宋" panose="02010609060101010101" pitchFamily="49" charset="-122"/>
                <a:ea typeface="仿宋" panose="02010609060101010101" pitchFamily="49" charset="-122"/>
              </a:rPr>
              <a:t>－本期借方发生额</a:t>
            </a:r>
            <a:endParaRPr lang="zh-CN" altLang="en-US" sz="28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Text Box 2"/>
          <p:cNvSpPr txBox="1"/>
          <p:nvPr/>
        </p:nvSpPr>
        <p:spPr>
          <a:xfrm>
            <a:off x="2098675" y="1219200"/>
            <a:ext cx="8001000" cy="2030095"/>
          </a:xfrm>
          <a:prstGeom prst="rect">
            <a:avLst/>
          </a:prstGeom>
          <a:noFill/>
          <a:ln w="9525" cap="flat" cmpd="sng">
            <a:solidFill>
              <a:srgbClr val="00B050"/>
            </a:solidFill>
            <a:prstDash val="solid"/>
            <a:miter/>
            <a:headEnd type="none" w="med" len="med"/>
            <a:tailEnd type="none" w="med" len="med"/>
          </a:ln>
        </p:spPr>
        <p:txBody>
          <a:bodyPr>
            <a:spAutoFit/>
          </a:bodyPr>
          <a:p>
            <a:pPr>
              <a:lnSpc>
                <a:spcPct val="150000"/>
              </a:lnSpc>
              <a:spcBef>
                <a:spcPct val="25000"/>
              </a:spcBef>
              <a:buSzPct val="100000"/>
            </a:pPr>
            <a:r>
              <a:rPr lang="zh-CN"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zh-CN" altLang="zh-CN" sz="2800" b="1" dirty="0">
                <a:solidFill>
                  <a:srgbClr val="FF0000"/>
                </a:solidFill>
                <a:latin typeface="楷体" panose="02010609060101010101" pitchFamily="49" charset="-122"/>
                <a:ea typeface="楷体" panose="02010609060101010101" pitchFamily="49" charset="-122"/>
              </a:rPr>
              <a:t>2】</a:t>
            </a:r>
            <a:r>
              <a:rPr lang="zh-CN" altLang="en-US" sz="2800" b="1" dirty="0">
                <a:solidFill>
                  <a:srgbClr val="000000"/>
                </a:solidFill>
                <a:latin typeface="楷体" panose="02010609060101010101" pitchFamily="49" charset="-122"/>
                <a:ea typeface="楷体" panose="02010609060101010101" pitchFamily="49" charset="-122"/>
              </a:rPr>
              <a:t>某企业本月初“短期借款”账户有余额</a:t>
            </a:r>
            <a:r>
              <a:rPr lang="zh-CN" altLang="zh-CN" sz="2800" b="1" dirty="0">
                <a:solidFill>
                  <a:srgbClr val="000000"/>
                </a:solidFill>
                <a:latin typeface="楷体" panose="02010609060101010101" pitchFamily="49" charset="-122"/>
                <a:ea typeface="楷体" panose="02010609060101010101" pitchFamily="49" charset="-122"/>
              </a:rPr>
              <a:t>30</a:t>
            </a:r>
            <a:r>
              <a:rPr lang="en-US" altLang="zh-CN" sz="2800" b="1" dirty="0">
                <a:solidFill>
                  <a:srgbClr val="000000"/>
                </a:solidFill>
                <a:latin typeface="楷体" panose="02010609060101010101" pitchFamily="49" charset="-122"/>
                <a:ea typeface="楷体" panose="02010609060101010101" pitchFamily="49" charset="-122"/>
              </a:rPr>
              <a:t> </a:t>
            </a:r>
            <a:r>
              <a:rPr lang="zh-CN" altLang="zh-CN" sz="2800" b="1" dirty="0">
                <a:solidFill>
                  <a:srgbClr val="000000"/>
                </a:solidFill>
                <a:latin typeface="楷体" panose="02010609060101010101" pitchFamily="49" charset="-122"/>
                <a:ea typeface="楷体" panose="02010609060101010101" pitchFamily="49" charset="-122"/>
              </a:rPr>
              <a:t>000</a:t>
            </a:r>
            <a:r>
              <a:rPr lang="zh-CN" altLang="en-US" sz="2800" b="1" dirty="0">
                <a:solidFill>
                  <a:srgbClr val="000000"/>
                </a:solidFill>
                <a:latin typeface="楷体" panose="02010609060101010101" pitchFamily="49" charset="-122"/>
                <a:ea typeface="楷体" panose="02010609060101010101" pitchFamily="49" charset="-122"/>
              </a:rPr>
              <a:t>元，本月又借入</a:t>
            </a:r>
            <a:r>
              <a:rPr lang="zh-CN" altLang="zh-CN" sz="2800" b="1" dirty="0">
                <a:solidFill>
                  <a:srgbClr val="000000"/>
                </a:solidFill>
                <a:latin typeface="楷体" panose="02010609060101010101" pitchFamily="49" charset="-122"/>
                <a:ea typeface="楷体" panose="02010609060101010101" pitchFamily="49" charset="-122"/>
              </a:rPr>
              <a:t>45</a:t>
            </a:r>
            <a:r>
              <a:rPr lang="en-US" altLang="zh-CN" sz="2800" b="1" dirty="0">
                <a:solidFill>
                  <a:srgbClr val="000000"/>
                </a:solidFill>
                <a:latin typeface="楷体" panose="02010609060101010101" pitchFamily="49" charset="-122"/>
                <a:ea typeface="楷体" panose="02010609060101010101" pitchFamily="49" charset="-122"/>
              </a:rPr>
              <a:t> </a:t>
            </a:r>
            <a:r>
              <a:rPr lang="zh-CN" altLang="zh-CN" sz="2800" b="1" dirty="0">
                <a:solidFill>
                  <a:srgbClr val="000000"/>
                </a:solidFill>
                <a:latin typeface="楷体" panose="02010609060101010101" pitchFamily="49" charset="-122"/>
                <a:ea typeface="楷体" panose="02010609060101010101" pitchFamily="49" charset="-122"/>
              </a:rPr>
              <a:t>000</a:t>
            </a:r>
            <a:r>
              <a:rPr lang="zh-CN" altLang="en-US" sz="2800" b="1" dirty="0">
                <a:solidFill>
                  <a:srgbClr val="000000"/>
                </a:solidFill>
                <a:latin typeface="楷体" panose="02010609060101010101" pitchFamily="49" charset="-122"/>
                <a:ea typeface="楷体" panose="02010609060101010101" pitchFamily="49" charset="-122"/>
              </a:rPr>
              <a:t>元，归还前欠短期借款</a:t>
            </a:r>
            <a:r>
              <a:rPr lang="zh-CN" altLang="zh-CN" sz="2800" b="1" dirty="0">
                <a:solidFill>
                  <a:srgbClr val="000000"/>
                </a:solidFill>
                <a:latin typeface="楷体" panose="02010609060101010101" pitchFamily="49" charset="-122"/>
                <a:ea typeface="楷体" panose="02010609060101010101" pitchFamily="49" charset="-122"/>
              </a:rPr>
              <a:t>26</a:t>
            </a:r>
            <a:r>
              <a:rPr lang="en-US" altLang="zh-CN" sz="2800" b="1" dirty="0">
                <a:solidFill>
                  <a:srgbClr val="000000"/>
                </a:solidFill>
                <a:latin typeface="楷体" panose="02010609060101010101" pitchFamily="49" charset="-122"/>
                <a:ea typeface="楷体" panose="02010609060101010101" pitchFamily="49" charset="-122"/>
              </a:rPr>
              <a:t> </a:t>
            </a:r>
            <a:r>
              <a:rPr lang="zh-CN" altLang="zh-CN" sz="2800" b="1" dirty="0">
                <a:solidFill>
                  <a:srgbClr val="000000"/>
                </a:solidFill>
                <a:latin typeface="楷体" panose="02010609060101010101" pitchFamily="49" charset="-122"/>
                <a:ea typeface="楷体" panose="02010609060101010101" pitchFamily="49" charset="-122"/>
              </a:rPr>
              <a:t>000</a:t>
            </a:r>
            <a:r>
              <a:rPr lang="zh-CN" altLang="en-US" sz="2800" b="1" dirty="0">
                <a:solidFill>
                  <a:srgbClr val="000000"/>
                </a:solidFill>
                <a:latin typeface="楷体" panose="02010609060101010101" pitchFamily="49" charset="-122"/>
                <a:ea typeface="楷体" panose="02010609060101010101" pitchFamily="49" charset="-122"/>
              </a:rPr>
              <a:t>元，请将上述业务登记</a:t>
            </a:r>
            <a:r>
              <a:rPr lang="zh-CN" altLang="en-US" sz="2800" b="1" dirty="0">
                <a:solidFill>
                  <a:srgbClr val="000000"/>
                </a:solidFill>
                <a:latin typeface="楷体" panose="02010609060101010101" pitchFamily="49" charset="-122"/>
                <a:ea typeface="楷体" panose="02010609060101010101" pitchFamily="49" charset="-122"/>
                <a:sym typeface="+mn-ea"/>
              </a:rPr>
              <a:t>“短期借款”</a:t>
            </a:r>
            <a:r>
              <a:rPr lang="zh-CN" altLang="en-US" sz="2800" b="1" dirty="0">
                <a:solidFill>
                  <a:srgbClr val="000000"/>
                </a:solidFill>
                <a:latin typeface="楷体" panose="02010609060101010101" pitchFamily="49" charset="-122"/>
                <a:ea typeface="楷体" panose="02010609060101010101" pitchFamily="49" charset="-122"/>
              </a:rPr>
              <a:t>账户。</a:t>
            </a:r>
            <a:endParaRPr lang="zh-CN" altLang="en-US" sz="2800" b="1" dirty="0">
              <a:solidFill>
                <a:srgbClr val="000000"/>
              </a:solidFill>
              <a:latin typeface="楷体" panose="02010609060101010101" pitchFamily="49" charset="-122"/>
              <a:ea typeface="楷体" panose="02010609060101010101" pitchFamily="49" charset="-122"/>
            </a:endParaRPr>
          </a:p>
        </p:txBody>
      </p:sp>
      <p:graphicFrame>
        <p:nvGraphicFramePr>
          <p:cNvPr id="30723" name="Group 3"/>
          <p:cNvGraphicFramePr>
            <a:graphicFrameLocks noGrp="1"/>
          </p:cNvGraphicFramePr>
          <p:nvPr/>
        </p:nvGraphicFramePr>
        <p:xfrm>
          <a:off x="2063750" y="3582988"/>
          <a:ext cx="8351520" cy="2559050"/>
        </p:xfrm>
        <a:graphic>
          <a:graphicData uri="http://schemas.openxmlformats.org/drawingml/2006/table">
            <a:tbl>
              <a:tblPr/>
              <a:tblGrid>
                <a:gridCol w="4124325"/>
                <a:gridCol w="4227195"/>
              </a:tblGrid>
              <a:tr h="518155">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18" marB="45718"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1342611">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18" marB="45718"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18" marB="45718"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69828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18" marB="45718"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18" marB="45718"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0735" name="Text Box 15"/>
          <p:cNvSpPr txBox="1"/>
          <p:nvPr/>
        </p:nvSpPr>
        <p:spPr>
          <a:xfrm>
            <a:off x="4367213" y="3482975"/>
            <a:ext cx="3609975"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短期借款</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0736" name="Rectangle 16"/>
          <p:cNvSpPr/>
          <p:nvPr/>
        </p:nvSpPr>
        <p:spPr>
          <a:xfrm>
            <a:off x="6340475" y="4202113"/>
            <a:ext cx="3386138"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期初余额   </a:t>
            </a:r>
            <a:r>
              <a:rPr lang="zh-CN" altLang="zh-CN" sz="2800" b="1" dirty="0">
                <a:solidFill>
                  <a:srgbClr val="000000"/>
                </a:solidFill>
                <a:latin typeface="仿宋" panose="02010609060101010101" pitchFamily="49" charset="-122"/>
                <a:ea typeface="仿宋" panose="02010609060101010101" pitchFamily="49" charset="-122"/>
              </a:rPr>
              <a:t>30</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endParaRPr lang="zh-CN" altLang="zh-CN" sz="2800" b="1" dirty="0">
              <a:solidFill>
                <a:srgbClr val="000000"/>
              </a:solidFill>
              <a:latin typeface="仿宋" panose="02010609060101010101" pitchFamily="49" charset="-122"/>
              <a:ea typeface="仿宋" panose="02010609060101010101" pitchFamily="49" charset="-122"/>
            </a:endParaRPr>
          </a:p>
        </p:txBody>
      </p:sp>
      <p:sp>
        <p:nvSpPr>
          <p:cNvPr id="30737" name="Rectangle 17"/>
          <p:cNvSpPr/>
          <p:nvPr/>
        </p:nvSpPr>
        <p:spPr>
          <a:xfrm>
            <a:off x="6302375" y="4724400"/>
            <a:ext cx="4402138" cy="64516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a:t>
            </a:r>
            <a:r>
              <a:rPr lang="zh-CN" altLang="en-US" sz="36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45</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0738" name="Rectangle 18"/>
          <p:cNvSpPr/>
          <p:nvPr/>
        </p:nvSpPr>
        <p:spPr>
          <a:xfrm>
            <a:off x="1960563" y="4851400"/>
            <a:ext cx="4135437"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26</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0739" name="Rectangle 19"/>
          <p:cNvSpPr/>
          <p:nvPr/>
        </p:nvSpPr>
        <p:spPr>
          <a:xfrm>
            <a:off x="6343650" y="5589588"/>
            <a:ext cx="3713163"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期末余额   </a:t>
            </a:r>
            <a:r>
              <a:rPr lang="zh-CN" altLang="zh-CN" sz="2800" b="1" dirty="0">
                <a:solidFill>
                  <a:srgbClr val="000000"/>
                </a:solidFill>
                <a:latin typeface="仿宋" panose="02010609060101010101" pitchFamily="49" charset="-122"/>
                <a:ea typeface="仿宋" panose="02010609060101010101" pitchFamily="49" charset="-122"/>
              </a:rPr>
              <a:t>49</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endParaRPr lang="zh-CN" altLang="zh-CN" sz="2800" b="1" dirty="0">
              <a:solidFill>
                <a:srgbClr val="000000"/>
              </a:solidFill>
              <a:latin typeface="仿宋" panose="02010609060101010101" pitchFamily="49" charset="-122"/>
              <a:ea typeface="仿宋" panose="02010609060101010101" pitchFamily="49" charset="-122"/>
            </a:endParaRPr>
          </a:p>
        </p:txBody>
      </p:sp>
      <p:sp>
        <p:nvSpPr>
          <p:cNvPr id="103441" name="Text Box 20"/>
          <p:cNvSpPr txBox="1"/>
          <p:nvPr/>
        </p:nvSpPr>
        <p:spPr>
          <a:xfrm>
            <a:off x="768350" y="304800"/>
            <a:ext cx="9331325"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5" grpId="0"/>
      <p:bldP spid="30736" grpId="0"/>
      <p:bldP spid="30737" grpId="0"/>
      <p:bldP spid="30738" grpId="0"/>
      <p:bldP spid="307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Text Box 2"/>
          <p:cNvSpPr txBox="1"/>
          <p:nvPr/>
        </p:nvSpPr>
        <p:spPr>
          <a:xfrm>
            <a:off x="1992313" y="1219200"/>
            <a:ext cx="8255000" cy="2168525"/>
          </a:xfrm>
          <a:prstGeom prst="rect">
            <a:avLst/>
          </a:prstGeom>
          <a:noFill/>
          <a:ln w="9525" cap="flat" cmpd="sng">
            <a:solidFill>
              <a:srgbClr val="00B050"/>
            </a:solidFill>
            <a:prstDash val="solid"/>
            <a:miter/>
            <a:headEnd type="none" w="med" len="med"/>
            <a:tailEnd type="none" w="med" len="med"/>
          </a:ln>
        </p:spPr>
        <p:txBody>
          <a:bodyPr>
            <a:spAutoFit/>
          </a:bodyPr>
          <a:p>
            <a:pPr marL="457200" indent="-457200">
              <a:lnSpc>
                <a:spcPct val="150000"/>
              </a:lnSpc>
              <a:spcBef>
                <a:spcPct val="25000"/>
              </a:spcBef>
              <a:buClr>
                <a:srgbClr val="FF0000"/>
              </a:buClr>
              <a:buSzPct val="100000"/>
              <a:buFont typeface="Wingdings" panose="05000000000000000000" pitchFamily="2" charset="2"/>
              <a:buChar char="p"/>
            </a:pPr>
            <a:r>
              <a:rPr lang="zh-CN" altLang="zh-CN" sz="3000" b="1" dirty="0">
                <a:solidFill>
                  <a:srgbClr val="FF0000"/>
                </a:solidFill>
                <a:latin typeface="仿宋" panose="02010609060101010101" pitchFamily="49" charset="-122"/>
                <a:ea typeface="仿宋" panose="02010609060101010101" pitchFamily="49" charset="-122"/>
              </a:rPr>
              <a:t>【</a:t>
            </a:r>
            <a:r>
              <a:rPr lang="zh-CN" altLang="en-US" sz="3000" b="1" dirty="0">
                <a:solidFill>
                  <a:srgbClr val="FF0000"/>
                </a:solidFill>
                <a:latin typeface="仿宋" panose="02010609060101010101" pitchFamily="49" charset="-122"/>
                <a:ea typeface="仿宋" panose="02010609060101010101" pitchFamily="49" charset="-122"/>
              </a:rPr>
              <a:t>例</a:t>
            </a:r>
            <a:r>
              <a:rPr lang="zh-CN" altLang="zh-CN" sz="3000" b="1" dirty="0">
                <a:solidFill>
                  <a:srgbClr val="FF0000"/>
                </a:solidFill>
                <a:latin typeface="仿宋" panose="02010609060101010101" pitchFamily="49" charset="-122"/>
                <a:ea typeface="仿宋" panose="02010609060101010101" pitchFamily="49" charset="-122"/>
              </a:rPr>
              <a:t>2】</a:t>
            </a:r>
            <a:r>
              <a:rPr lang="zh-CN" altLang="en-US" sz="3000" b="1" dirty="0">
                <a:solidFill>
                  <a:srgbClr val="000000"/>
                </a:solidFill>
                <a:latin typeface="仿宋" panose="02010609060101010101" pitchFamily="49" charset="-122"/>
                <a:ea typeface="仿宋" panose="02010609060101010101" pitchFamily="49" charset="-122"/>
              </a:rPr>
              <a:t>若该企业本月借入</a:t>
            </a:r>
            <a:r>
              <a:rPr lang="zh-CN" altLang="zh-CN" sz="3000" b="1" dirty="0">
                <a:solidFill>
                  <a:srgbClr val="000000"/>
                </a:solidFill>
                <a:latin typeface="仿宋" panose="02010609060101010101" pitchFamily="49" charset="-122"/>
                <a:ea typeface="仿宋" panose="02010609060101010101" pitchFamily="49" charset="-122"/>
              </a:rPr>
              <a:t>40</a:t>
            </a:r>
            <a:r>
              <a:rPr lang="en-US" altLang="zh-CN" sz="3000" b="1" dirty="0">
                <a:solidFill>
                  <a:srgbClr val="000000"/>
                </a:solidFill>
                <a:latin typeface="仿宋" panose="02010609060101010101" pitchFamily="49" charset="-122"/>
                <a:ea typeface="仿宋" panose="02010609060101010101" pitchFamily="49" charset="-122"/>
              </a:rPr>
              <a:t> </a:t>
            </a:r>
            <a:r>
              <a:rPr lang="zh-CN" altLang="zh-CN" sz="3000" b="1" dirty="0">
                <a:solidFill>
                  <a:srgbClr val="000000"/>
                </a:solidFill>
                <a:latin typeface="仿宋" panose="02010609060101010101" pitchFamily="49" charset="-122"/>
                <a:ea typeface="仿宋" panose="02010609060101010101" pitchFamily="49" charset="-122"/>
              </a:rPr>
              <a:t>000</a:t>
            </a:r>
            <a:r>
              <a:rPr lang="zh-CN" altLang="en-US" sz="3000" b="1" dirty="0">
                <a:solidFill>
                  <a:srgbClr val="000000"/>
                </a:solidFill>
                <a:latin typeface="仿宋" panose="02010609060101010101" pitchFamily="49" charset="-122"/>
                <a:ea typeface="仿宋" panose="02010609060101010101" pitchFamily="49" charset="-122"/>
              </a:rPr>
              <a:t>元，归还短期借款</a:t>
            </a:r>
            <a:r>
              <a:rPr lang="zh-CN" altLang="zh-CN" sz="3000" b="1" dirty="0">
                <a:solidFill>
                  <a:srgbClr val="000000"/>
                </a:solidFill>
                <a:latin typeface="仿宋" panose="02010609060101010101" pitchFamily="49" charset="-122"/>
                <a:ea typeface="仿宋" panose="02010609060101010101" pitchFamily="49" charset="-122"/>
              </a:rPr>
              <a:t>66</a:t>
            </a:r>
            <a:r>
              <a:rPr lang="en-US" altLang="zh-CN" sz="3000" b="1" dirty="0">
                <a:solidFill>
                  <a:srgbClr val="000000"/>
                </a:solidFill>
                <a:latin typeface="仿宋" panose="02010609060101010101" pitchFamily="49" charset="-122"/>
                <a:ea typeface="仿宋" panose="02010609060101010101" pitchFamily="49" charset="-122"/>
              </a:rPr>
              <a:t> </a:t>
            </a:r>
            <a:r>
              <a:rPr lang="zh-CN" altLang="zh-CN" sz="3000" b="1" dirty="0">
                <a:solidFill>
                  <a:srgbClr val="000000"/>
                </a:solidFill>
                <a:latin typeface="仿宋" panose="02010609060101010101" pitchFamily="49" charset="-122"/>
                <a:ea typeface="仿宋" panose="02010609060101010101" pitchFamily="49" charset="-122"/>
              </a:rPr>
              <a:t>000</a:t>
            </a:r>
            <a:r>
              <a:rPr lang="zh-CN" altLang="en-US" sz="3000" b="1" dirty="0">
                <a:solidFill>
                  <a:srgbClr val="000000"/>
                </a:solidFill>
                <a:latin typeface="仿宋" panose="02010609060101010101" pitchFamily="49" charset="-122"/>
                <a:ea typeface="仿宋" panose="02010609060101010101" pitchFamily="49" charset="-122"/>
              </a:rPr>
              <a:t>元，月末余额</a:t>
            </a:r>
            <a:r>
              <a:rPr lang="zh-CN" altLang="zh-CN" sz="3000" b="1" dirty="0">
                <a:solidFill>
                  <a:srgbClr val="000000"/>
                </a:solidFill>
                <a:latin typeface="仿宋" panose="02010609060101010101" pitchFamily="49" charset="-122"/>
                <a:ea typeface="仿宋" panose="02010609060101010101" pitchFamily="49" charset="-122"/>
              </a:rPr>
              <a:t>50</a:t>
            </a:r>
            <a:r>
              <a:rPr lang="en-US" altLang="zh-CN" sz="3000" b="1" dirty="0">
                <a:solidFill>
                  <a:srgbClr val="000000"/>
                </a:solidFill>
                <a:latin typeface="仿宋" panose="02010609060101010101" pitchFamily="49" charset="-122"/>
                <a:ea typeface="仿宋" panose="02010609060101010101" pitchFamily="49" charset="-122"/>
              </a:rPr>
              <a:t> </a:t>
            </a:r>
            <a:r>
              <a:rPr lang="zh-CN" altLang="zh-CN" sz="3000" b="1" dirty="0">
                <a:solidFill>
                  <a:srgbClr val="000000"/>
                </a:solidFill>
                <a:latin typeface="仿宋" panose="02010609060101010101" pitchFamily="49" charset="-122"/>
                <a:ea typeface="仿宋" panose="02010609060101010101" pitchFamily="49" charset="-122"/>
              </a:rPr>
              <a:t>000</a:t>
            </a:r>
            <a:r>
              <a:rPr lang="zh-CN" altLang="en-US" sz="3000" b="1" dirty="0">
                <a:solidFill>
                  <a:srgbClr val="000000"/>
                </a:solidFill>
                <a:latin typeface="仿宋" panose="02010609060101010101" pitchFamily="49" charset="-122"/>
                <a:ea typeface="仿宋" panose="02010609060101010101" pitchFamily="49" charset="-122"/>
              </a:rPr>
              <a:t>元。问：该账户月初有多少余额？</a:t>
            </a:r>
            <a:endParaRPr lang="zh-CN" altLang="en-US" sz="3000" dirty="0">
              <a:solidFill>
                <a:srgbClr val="000000"/>
              </a:solidFill>
              <a:latin typeface="仿宋" panose="02010609060101010101" pitchFamily="49" charset="-122"/>
              <a:ea typeface="仿宋" panose="02010609060101010101" pitchFamily="49" charset="-122"/>
            </a:endParaRPr>
          </a:p>
        </p:txBody>
      </p:sp>
      <p:graphicFrame>
        <p:nvGraphicFramePr>
          <p:cNvPr id="31747" name="Group 3"/>
          <p:cNvGraphicFramePr>
            <a:graphicFrameLocks noGrp="1"/>
          </p:cNvGraphicFramePr>
          <p:nvPr/>
        </p:nvGraphicFramePr>
        <p:xfrm>
          <a:off x="1992313" y="4149725"/>
          <a:ext cx="8297545" cy="1360805"/>
        </p:xfrm>
        <a:graphic>
          <a:graphicData uri="http://schemas.openxmlformats.org/drawingml/2006/table">
            <a:tbl>
              <a:tblPr/>
              <a:tblGrid>
                <a:gridCol w="1718945"/>
                <a:gridCol w="222885"/>
                <a:gridCol w="1720215"/>
                <a:gridCol w="299085"/>
                <a:gridCol w="2092960"/>
                <a:gridCol w="300355"/>
                <a:gridCol w="1943100"/>
              </a:tblGrid>
              <a:tr h="828675">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期末</a:t>
                      </a:r>
                      <a:endParaRPr kumimoji="0" lang="en-US" alt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贷方余额</a:t>
                      </a:r>
                      <a:endPar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期初</a:t>
                      </a:r>
                      <a:endParaRPr kumimoji="0" lang="en-US" altLang="zh-CN" sz="22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贷方余额</a:t>
                      </a:r>
                      <a:endParaRPr kumimoji="0" lang="zh-CN" sz="22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本期</a:t>
                      </a:r>
                      <a:endParaRPr kumimoji="0" lang="en-US" alt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贷方发生额</a:t>
                      </a:r>
                      <a:endPar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本期</a:t>
                      </a:r>
                      <a:endParaRPr kumimoji="0" lang="en-US" alt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借方发生额</a:t>
                      </a:r>
                      <a:endPar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2130">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1783" name="Text Box 39"/>
          <p:cNvSpPr txBox="1"/>
          <p:nvPr/>
        </p:nvSpPr>
        <p:spPr>
          <a:xfrm>
            <a:off x="3792538" y="49847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FF0000"/>
                </a:solidFill>
                <a:latin typeface="黑体" panose="02010609060101010101" pitchFamily="49" charset="-122"/>
                <a:ea typeface="黑体" panose="02010609060101010101" pitchFamily="49" charset="-122"/>
              </a:rPr>
              <a:t>76</a:t>
            </a:r>
            <a:r>
              <a:rPr lang="en-US" altLang="zh-CN" sz="2400" b="1" dirty="0">
                <a:solidFill>
                  <a:srgbClr val="FF0000"/>
                </a:solidFill>
                <a:latin typeface="黑体" panose="02010609060101010101" pitchFamily="49" charset="-122"/>
                <a:ea typeface="黑体" panose="02010609060101010101" pitchFamily="49" charset="-122"/>
              </a:rPr>
              <a:t> </a:t>
            </a:r>
            <a:r>
              <a:rPr lang="zh-CN" altLang="zh-CN" sz="2400" b="1" dirty="0">
                <a:solidFill>
                  <a:srgbClr val="FF0000"/>
                </a:solidFill>
                <a:latin typeface="黑体" panose="02010609060101010101" pitchFamily="49" charset="-122"/>
                <a:ea typeface="黑体" panose="02010609060101010101" pitchFamily="49" charset="-122"/>
              </a:rPr>
              <a:t>000</a:t>
            </a:r>
            <a:endParaRPr lang="zh-CN" altLang="zh-CN" sz="2400" b="1" dirty="0">
              <a:solidFill>
                <a:srgbClr val="FF0000"/>
              </a:solidFill>
              <a:latin typeface="黑体" panose="02010609060101010101" pitchFamily="49" charset="-122"/>
              <a:ea typeface="黑体" panose="02010609060101010101" pitchFamily="49" charset="-122"/>
            </a:endParaRPr>
          </a:p>
        </p:txBody>
      </p:sp>
      <p:sp>
        <p:nvSpPr>
          <p:cNvPr id="31784" name="Text Box 40"/>
          <p:cNvSpPr txBox="1"/>
          <p:nvPr/>
        </p:nvSpPr>
        <p:spPr>
          <a:xfrm>
            <a:off x="6002338" y="49847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40</a:t>
            </a:r>
            <a:r>
              <a:rPr lang="en-US" altLang="zh-CN" sz="2400" b="1" dirty="0">
                <a:solidFill>
                  <a:srgbClr val="000000"/>
                </a:solidFill>
                <a:latin typeface="黑体" panose="02010609060101010101" pitchFamily="49" charset="-122"/>
                <a:ea typeface="黑体" panose="02010609060101010101" pitchFamily="49" charset="-122"/>
              </a:rPr>
              <a:t> </a:t>
            </a:r>
            <a:r>
              <a:rPr lang="zh-CN" altLang="zh-CN" sz="2400" b="1" dirty="0">
                <a:solidFill>
                  <a:srgbClr val="000000"/>
                </a:solidFill>
                <a:latin typeface="黑体" panose="02010609060101010101" pitchFamily="49" charset="-122"/>
                <a:ea typeface="黑体" panose="02010609060101010101" pitchFamily="49" charset="-122"/>
              </a:rPr>
              <a:t>000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31785" name="Text Box 41"/>
          <p:cNvSpPr txBox="1"/>
          <p:nvPr/>
        </p:nvSpPr>
        <p:spPr>
          <a:xfrm>
            <a:off x="1901825" y="49847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50</a:t>
            </a:r>
            <a:r>
              <a:rPr lang="en-US" altLang="zh-CN" sz="2400" b="1" dirty="0">
                <a:solidFill>
                  <a:srgbClr val="000000"/>
                </a:solidFill>
                <a:latin typeface="黑体" panose="02010609060101010101" pitchFamily="49" charset="-122"/>
                <a:ea typeface="黑体" panose="02010609060101010101" pitchFamily="49" charset="-122"/>
              </a:rPr>
              <a:t> </a:t>
            </a:r>
            <a:r>
              <a:rPr lang="zh-CN" altLang="zh-CN" sz="2400" b="1" dirty="0">
                <a:solidFill>
                  <a:srgbClr val="000000"/>
                </a:solidFill>
                <a:latin typeface="黑体" panose="02010609060101010101" pitchFamily="49" charset="-122"/>
                <a:ea typeface="黑体" panose="02010609060101010101" pitchFamily="49" charset="-122"/>
              </a:rPr>
              <a:t>000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31786" name="Text Box 42"/>
          <p:cNvSpPr txBox="1"/>
          <p:nvPr/>
        </p:nvSpPr>
        <p:spPr>
          <a:xfrm>
            <a:off x="8440738" y="49847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66</a:t>
            </a:r>
            <a:r>
              <a:rPr lang="en-US" altLang="zh-CN" sz="2400" b="1" dirty="0">
                <a:solidFill>
                  <a:srgbClr val="000000"/>
                </a:solidFill>
                <a:latin typeface="黑体" panose="02010609060101010101" pitchFamily="49" charset="-122"/>
                <a:ea typeface="黑体" panose="02010609060101010101" pitchFamily="49" charset="-122"/>
              </a:rPr>
              <a:t> </a:t>
            </a:r>
            <a:r>
              <a:rPr lang="zh-CN" altLang="zh-CN" sz="2400" b="1" dirty="0">
                <a:solidFill>
                  <a:srgbClr val="000000"/>
                </a:solidFill>
                <a:latin typeface="黑体" panose="02010609060101010101" pitchFamily="49" charset="-122"/>
                <a:ea typeface="黑体" panose="02010609060101010101" pitchFamily="49" charset="-122"/>
              </a:rPr>
              <a:t>000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104473" name="Text Box 43"/>
          <p:cNvSpPr txBox="1"/>
          <p:nvPr/>
        </p:nvSpPr>
        <p:spPr>
          <a:xfrm>
            <a:off x="978535" y="304800"/>
            <a:ext cx="912114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linds(horizontal)">
                                      <p:cBhvr>
                                        <p:cTn id="7" dur="500"/>
                                        <p:tgtEl>
                                          <p:spTgt spid="3174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784"/>
                                        </p:tgtEl>
                                        <p:attrNameLst>
                                          <p:attrName>style.visibility</p:attrName>
                                        </p:attrNameLst>
                                      </p:cBhvr>
                                      <p:to>
                                        <p:strVal val="visible"/>
                                      </p:to>
                                    </p:set>
                                    <p:animEffect transition="in" filter="blinds(horizontal)">
                                      <p:cBhvr>
                                        <p:cTn id="12" dur="500"/>
                                        <p:tgtEl>
                                          <p:spTgt spid="3178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786"/>
                                        </p:tgtEl>
                                        <p:attrNameLst>
                                          <p:attrName>style.visibility</p:attrName>
                                        </p:attrNameLst>
                                      </p:cBhvr>
                                      <p:to>
                                        <p:strVal val="visible"/>
                                      </p:to>
                                    </p:set>
                                    <p:animEffect transition="in" filter="blinds(horizontal)">
                                      <p:cBhvr>
                                        <p:cTn id="17" dur="500"/>
                                        <p:tgtEl>
                                          <p:spTgt spid="3178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785"/>
                                        </p:tgtEl>
                                        <p:attrNameLst>
                                          <p:attrName>style.visibility</p:attrName>
                                        </p:attrNameLst>
                                      </p:cBhvr>
                                      <p:to>
                                        <p:strVal val="visible"/>
                                      </p:to>
                                    </p:set>
                                    <p:animEffect transition="in" filter="blinds(horizontal)">
                                      <p:cBhvr>
                                        <p:cTn id="22" dur="500"/>
                                        <p:tgtEl>
                                          <p:spTgt spid="3178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1783"/>
                                        </p:tgtEl>
                                        <p:attrNameLst>
                                          <p:attrName>style.visibility</p:attrName>
                                        </p:attrNameLst>
                                      </p:cBhvr>
                                      <p:to>
                                        <p:strVal val="visible"/>
                                      </p:to>
                                    </p:set>
                                    <p:animEffect transition="in" filter="blinds(horizontal)">
                                      <p:cBhvr>
                                        <p:cTn id="27" dur="500"/>
                                        <p:tgtEl>
                                          <p:spTgt spid="31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83" grpId="0" animBg="1"/>
      <p:bldP spid="31784" grpId="0" animBg="1"/>
      <p:bldP spid="31785" grpId="0" animBg="1"/>
      <p:bldP spid="3178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Text Box 2"/>
          <p:cNvSpPr txBox="1"/>
          <p:nvPr/>
        </p:nvSpPr>
        <p:spPr>
          <a:xfrm>
            <a:off x="1992313" y="1196975"/>
            <a:ext cx="8178800" cy="2168525"/>
          </a:xfrm>
          <a:prstGeom prst="rect">
            <a:avLst/>
          </a:prstGeom>
          <a:noFill/>
          <a:ln w="9525" cap="flat" cmpd="sng">
            <a:solidFill>
              <a:srgbClr val="00B050"/>
            </a:solidFill>
            <a:prstDash val="solid"/>
            <a:miter/>
            <a:headEnd type="none" w="med" len="med"/>
            <a:tailEnd type="none" w="med" len="med"/>
          </a:ln>
        </p:spPr>
        <p:txBody>
          <a:bodyPr>
            <a:spAutoFit/>
          </a:bodyPr>
          <a:p>
            <a:pPr marL="457200" indent="-457200">
              <a:lnSpc>
                <a:spcPct val="150000"/>
              </a:lnSpc>
              <a:spcBef>
                <a:spcPct val="25000"/>
              </a:spcBef>
              <a:buClr>
                <a:srgbClr val="FF0000"/>
              </a:buClr>
              <a:buSzPct val="100000"/>
              <a:buFont typeface="Wingdings" panose="05000000000000000000" pitchFamily="2" charset="2"/>
              <a:buChar char="p"/>
            </a:pPr>
            <a:r>
              <a:rPr lang="zh-CN"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zh-CN" altLang="zh-CN" sz="3000" b="1" dirty="0">
                <a:solidFill>
                  <a:srgbClr val="FF0000"/>
                </a:solidFill>
                <a:latin typeface="楷体" panose="02010609060101010101" pitchFamily="49" charset="-122"/>
                <a:ea typeface="楷体" panose="02010609060101010101" pitchFamily="49" charset="-122"/>
              </a:rPr>
              <a:t>3】</a:t>
            </a:r>
            <a:r>
              <a:rPr lang="zh-CN" altLang="en-US" sz="3000" b="1" dirty="0">
                <a:solidFill>
                  <a:srgbClr val="000000"/>
                </a:solidFill>
                <a:latin typeface="楷体" panose="02010609060101010101" pitchFamily="49" charset="-122"/>
                <a:ea typeface="楷体" panose="02010609060101010101" pitchFamily="49" charset="-122"/>
              </a:rPr>
              <a:t>某企业本月初“实收资本”账户有余额</a:t>
            </a:r>
            <a:r>
              <a:rPr lang="zh-CN" altLang="zh-CN" sz="3000" b="1" dirty="0">
                <a:solidFill>
                  <a:srgbClr val="000000"/>
                </a:solidFill>
                <a:latin typeface="楷体" panose="02010609060101010101" pitchFamily="49" charset="-122"/>
                <a:ea typeface="楷体" panose="02010609060101010101" pitchFamily="49" charset="-122"/>
              </a:rPr>
              <a:t>1000</a:t>
            </a:r>
            <a:r>
              <a:rPr lang="zh-CN" altLang="en-US" sz="3000" b="1" dirty="0">
                <a:solidFill>
                  <a:srgbClr val="000000"/>
                </a:solidFill>
                <a:latin typeface="楷体" panose="02010609060101010101" pitchFamily="49" charset="-122"/>
                <a:ea typeface="楷体" panose="02010609060101010101" pitchFamily="49" charset="-122"/>
              </a:rPr>
              <a:t>万元，本月又有投资者投入</a:t>
            </a:r>
            <a:r>
              <a:rPr lang="zh-CN" altLang="zh-CN" sz="3000" b="1" dirty="0">
                <a:solidFill>
                  <a:srgbClr val="000000"/>
                </a:solidFill>
                <a:latin typeface="楷体" panose="02010609060101010101" pitchFamily="49" charset="-122"/>
                <a:ea typeface="楷体" panose="02010609060101010101" pitchFamily="49" charset="-122"/>
              </a:rPr>
              <a:t>500</a:t>
            </a:r>
            <a:r>
              <a:rPr lang="zh-CN" altLang="en-US" sz="3000" b="1" dirty="0">
                <a:solidFill>
                  <a:srgbClr val="000000"/>
                </a:solidFill>
                <a:latin typeface="楷体" panose="02010609060101010101" pitchFamily="49" charset="-122"/>
                <a:ea typeface="楷体" panose="02010609060101010101" pitchFamily="49" charset="-122"/>
              </a:rPr>
              <a:t>万元，问：该账户月末还有多少余额？余额在哪方？</a:t>
            </a:r>
            <a:endParaRPr lang="zh-CN" altLang="en-US" sz="3000" b="1" dirty="0">
              <a:solidFill>
                <a:srgbClr val="000000"/>
              </a:solidFill>
              <a:latin typeface="楷体" panose="02010609060101010101" pitchFamily="49" charset="-122"/>
              <a:ea typeface="楷体" panose="02010609060101010101" pitchFamily="49" charset="-122"/>
            </a:endParaRPr>
          </a:p>
        </p:txBody>
      </p:sp>
      <p:graphicFrame>
        <p:nvGraphicFramePr>
          <p:cNvPr id="32771" name="Group 3"/>
          <p:cNvGraphicFramePr>
            <a:graphicFrameLocks noGrp="1"/>
          </p:cNvGraphicFramePr>
          <p:nvPr/>
        </p:nvGraphicFramePr>
        <p:xfrm>
          <a:off x="2098675" y="3582988"/>
          <a:ext cx="8141970" cy="2555875"/>
        </p:xfrm>
        <a:graphic>
          <a:graphicData uri="http://schemas.openxmlformats.org/drawingml/2006/table">
            <a:tbl>
              <a:tblPr/>
              <a:tblGrid>
                <a:gridCol w="4019550"/>
                <a:gridCol w="4122420"/>
              </a:tblGrid>
              <a:tr h="518181">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31" marB="45731"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1363223">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31" marB="45731"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31" marB="45731"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674471">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31" marB="45731"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31" marB="45731"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2783" name="Text Box 15"/>
          <p:cNvSpPr txBox="1"/>
          <p:nvPr/>
        </p:nvSpPr>
        <p:spPr>
          <a:xfrm>
            <a:off x="4314825" y="3481388"/>
            <a:ext cx="3517900"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实收资本</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2784" name="Rectangle 16"/>
          <p:cNvSpPr/>
          <p:nvPr/>
        </p:nvSpPr>
        <p:spPr>
          <a:xfrm>
            <a:off x="6207125" y="4202113"/>
            <a:ext cx="3921125"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期初余额   </a:t>
            </a:r>
            <a:r>
              <a:rPr lang="zh-CN" altLang="zh-CN" sz="2800" b="1" dirty="0">
                <a:solidFill>
                  <a:srgbClr val="000000"/>
                </a:solidFill>
                <a:latin typeface="仿宋" panose="02010609060101010101" pitchFamily="49" charset="-122"/>
                <a:ea typeface="仿宋" panose="02010609060101010101" pitchFamily="49" charset="-122"/>
              </a:rPr>
              <a:t>1000</a:t>
            </a:r>
            <a:r>
              <a:rPr lang="zh-CN" altLang="en-US" sz="2800" b="1" dirty="0">
                <a:solidFill>
                  <a:srgbClr val="000000"/>
                </a:solidFill>
                <a:latin typeface="仿宋" panose="02010609060101010101" pitchFamily="49" charset="-122"/>
                <a:ea typeface="仿宋" panose="02010609060101010101" pitchFamily="49" charset="-122"/>
              </a:rPr>
              <a:t>万</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2785" name="Rectangle 17"/>
          <p:cNvSpPr/>
          <p:nvPr/>
        </p:nvSpPr>
        <p:spPr>
          <a:xfrm>
            <a:off x="6135688" y="4778375"/>
            <a:ext cx="4352925" cy="614045"/>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a:t>
            </a:r>
            <a:r>
              <a:rPr lang="zh-CN" altLang="en-US" sz="34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500</a:t>
            </a:r>
            <a:r>
              <a:rPr lang="zh-CN" altLang="en-US" sz="2800" b="1" dirty="0">
                <a:solidFill>
                  <a:srgbClr val="000000"/>
                </a:solidFill>
                <a:latin typeface="仿宋" panose="02010609060101010101" pitchFamily="49" charset="-122"/>
                <a:ea typeface="仿宋" panose="02010609060101010101" pitchFamily="49" charset="-122"/>
              </a:rPr>
              <a:t>万（</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2786" name="Rectangle 18"/>
          <p:cNvSpPr/>
          <p:nvPr/>
        </p:nvSpPr>
        <p:spPr>
          <a:xfrm>
            <a:off x="2208213" y="4851400"/>
            <a:ext cx="3819525"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本期发生额额 </a:t>
            </a:r>
            <a:r>
              <a:rPr lang="zh-CN" altLang="zh-CN" sz="2800" b="1" dirty="0">
                <a:solidFill>
                  <a:srgbClr val="000000"/>
                </a:solidFill>
                <a:latin typeface="仿宋" panose="02010609060101010101" pitchFamily="49" charset="-122"/>
                <a:ea typeface="仿宋" panose="02010609060101010101" pitchFamily="49" charset="-122"/>
              </a:rPr>
              <a:t>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32787" name="Rectangle 19"/>
          <p:cNvSpPr/>
          <p:nvPr/>
        </p:nvSpPr>
        <p:spPr>
          <a:xfrm>
            <a:off x="6167438" y="5581650"/>
            <a:ext cx="3619500" cy="583565"/>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期末余额</a:t>
            </a:r>
            <a:r>
              <a:rPr lang="zh-CN" altLang="en-US" sz="32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1500</a:t>
            </a:r>
            <a:r>
              <a:rPr lang="zh-CN" altLang="en-US" sz="2800" b="1" dirty="0">
                <a:solidFill>
                  <a:srgbClr val="000000"/>
                </a:solidFill>
                <a:latin typeface="仿宋" panose="02010609060101010101" pitchFamily="49" charset="-122"/>
                <a:ea typeface="仿宋" panose="02010609060101010101" pitchFamily="49" charset="-122"/>
              </a:rPr>
              <a:t>万</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05489" name="Text Box 20"/>
          <p:cNvSpPr txBox="1"/>
          <p:nvPr/>
        </p:nvSpPr>
        <p:spPr>
          <a:xfrm>
            <a:off x="591185" y="304800"/>
            <a:ext cx="10696575"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83"/>
                                        </p:tgtEl>
                                        <p:attrNameLst>
                                          <p:attrName>style.visibility</p:attrName>
                                        </p:attrNameLst>
                                      </p:cBhvr>
                                      <p:to>
                                        <p:strVal val="visible"/>
                                      </p:to>
                                    </p:set>
                                    <p:animEffect transition="in" filter="blinds(horizontal)">
                                      <p:cBhvr>
                                        <p:cTn id="7" dur="500"/>
                                        <p:tgtEl>
                                          <p:spTgt spid="3278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278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278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278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3" grpId="0" animBg="1"/>
      <p:bldP spid="32784" grpId="0" animBg="1"/>
      <p:bldP spid="32785" grpId="0" animBg="1"/>
      <p:bldP spid="32786" grpId="0" animBg="1"/>
      <p:bldP spid="3278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Text Box 2"/>
          <p:cNvSpPr txBox="1"/>
          <p:nvPr/>
        </p:nvSpPr>
        <p:spPr>
          <a:xfrm>
            <a:off x="1992313" y="1196975"/>
            <a:ext cx="8280400" cy="2168525"/>
          </a:xfrm>
          <a:prstGeom prst="rect">
            <a:avLst/>
          </a:prstGeom>
          <a:noFill/>
          <a:ln w="9525" cap="flat" cmpd="sng">
            <a:solidFill>
              <a:srgbClr val="00B050"/>
            </a:solidFill>
            <a:prstDash val="solid"/>
            <a:miter/>
            <a:headEnd type="none" w="med" len="med"/>
            <a:tailEnd type="none" w="med" len="med"/>
          </a:ln>
        </p:spPr>
        <p:txBody>
          <a:bodyPr>
            <a:spAutoFit/>
          </a:bodyPr>
          <a:p>
            <a:pPr marL="457200" indent="-457200">
              <a:lnSpc>
                <a:spcPct val="150000"/>
              </a:lnSpc>
              <a:spcBef>
                <a:spcPct val="25000"/>
              </a:spcBef>
              <a:buSzPct val="100000"/>
              <a:buFont typeface="Wingdings" panose="05000000000000000000" pitchFamily="2" charset="2"/>
              <a:buChar char="p"/>
            </a:pPr>
            <a:r>
              <a:rPr lang="zh-CN"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zh-CN" altLang="zh-CN" sz="3000" b="1" dirty="0">
                <a:solidFill>
                  <a:srgbClr val="FF0000"/>
                </a:solidFill>
                <a:latin typeface="楷体" panose="02010609060101010101" pitchFamily="49" charset="-122"/>
                <a:ea typeface="楷体" panose="02010609060101010101" pitchFamily="49" charset="-122"/>
              </a:rPr>
              <a:t>3】</a:t>
            </a:r>
            <a:r>
              <a:rPr lang="zh-CN" altLang="en-US" sz="3000" b="1" dirty="0">
                <a:solidFill>
                  <a:srgbClr val="000000"/>
                </a:solidFill>
                <a:latin typeface="楷体" panose="02010609060101010101" pitchFamily="49" charset="-122"/>
                <a:ea typeface="楷体" panose="02010609060101010101" pitchFamily="49" charset="-122"/>
              </a:rPr>
              <a:t>若该企业本月实收资本减少</a:t>
            </a:r>
            <a:r>
              <a:rPr lang="zh-CN" altLang="zh-CN" sz="3000" b="1" dirty="0">
                <a:solidFill>
                  <a:srgbClr val="000000"/>
                </a:solidFill>
                <a:latin typeface="楷体" panose="02010609060101010101" pitchFamily="49" charset="-122"/>
                <a:ea typeface="楷体" panose="02010609060101010101" pitchFamily="49" charset="-122"/>
              </a:rPr>
              <a:t>100</a:t>
            </a:r>
            <a:r>
              <a:rPr lang="zh-CN" altLang="en-US" sz="3000" b="1" dirty="0">
                <a:solidFill>
                  <a:srgbClr val="000000"/>
                </a:solidFill>
                <a:latin typeface="楷体" panose="02010609060101010101" pitchFamily="49" charset="-122"/>
                <a:ea typeface="楷体" panose="02010609060101010101" pitchFamily="49" charset="-122"/>
              </a:rPr>
              <a:t>万元，没有增加的情况发生，月末余额</a:t>
            </a:r>
            <a:r>
              <a:rPr lang="zh-CN" altLang="zh-CN" sz="3000" b="1" dirty="0">
                <a:solidFill>
                  <a:srgbClr val="000000"/>
                </a:solidFill>
                <a:latin typeface="楷体" panose="02010609060101010101" pitchFamily="49" charset="-122"/>
                <a:ea typeface="楷体" panose="02010609060101010101" pitchFamily="49" charset="-122"/>
              </a:rPr>
              <a:t>500</a:t>
            </a:r>
            <a:r>
              <a:rPr lang="zh-CN" altLang="en-US" sz="3000" b="1" dirty="0">
                <a:solidFill>
                  <a:srgbClr val="000000"/>
                </a:solidFill>
                <a:latin typeface="楷体" panose="02010609060101010101" pitchFamily="49" charset="-122"/>
                <a:ea typeface="楷体" panose="02010609060101010101" pitchFamily="49" charset="-122"/>
              </a:rPr>
              <a:t>万元，问：该账户月初有多少余额？</a:t>
            </a:r>
            <a:endParaRPr lang="zh-CN" altLang="en-US" sz="3000" dirty="0">
              <a:solidFill>
                <a:srgbClr val="000000"/>
              </a:solidFill>
              <a:latin typeface="楷体" panose="02010609060101010101" pitchFamily="49" charset="-122"/>
              <a:ea typeface="楷体" panose="02010609060101010101" pitchFamily="49" charset="-122"/>
            </a:endParaRPr>
          </a:p>
        </p:txBody>
      </p:sp>
      <p:graphicFrame>
        <p:nvGraphicFramePr>
          <p:cNvPr id="33795" name="Group 3"/>
          <p:cNvGraphicFramePr>
            <a:graphicFrameLocks noGrp="1"/>
          </p:cNvGraphicFramePr>
          <p:nvPr/>
        </p:nvGraphicFramePr>
        <p:xfrm>
          <a:off x="1992313" y="3933825"/>
          <a:ext cx="8280400" cy="1360805"/>
        </p:xfrm>
        <a:graphic>
          <a:graphicData uri="http://schemas.openxmlformats.org/drawingml/2006/table">
            <a:tbl>
              <a:tblPr/>
              <a:tblGrid>
                <a:gridCol w="1715135"/>
                <a:gridCol w="222885"/>
                <a:gridCol w="1716405"/>
                <a:gridCol w="297815"/>
                <a:gridCol w="2089150"/>
                <a:gridCol w="299720"/>
                <a:gridCol w="1939290"/>
              </a:tblGrid>
              <a:tr h="828675">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期末</a:t>
                      </a:r>
                      <a:endParaRPr kumimoji="0" lang="en-US" alt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贷方余额</a:t>
                      </a:r>
                      <a:endPar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期初</a:t>
                      </a:r>
                      <a:endParaRPr kumimoji="0" lang="en-US" altLang="zh-CN" sz="22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rPr>
                        <a:t>贷方余额</a:t>
                      </a:r>
                      <a:endParaRPr kumimoji="0" lang="zh-CN" sz="2200" b="1" i="0" u="none" strike="noStrike" cap="none" normalizeH="0" baseline="0" dirty="0">
                        <a:ln>
                          <a:noFill/>
                        </a:ln>
                        <a:solidFill>
                          <a:srgbClr val="FF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本期</a:t>
                      </a:r>
                      <a:endParaRPr kumimoji="0" lang="en-US" alt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贷方发生额</a:t>
                      </a:r>
                      <a:endParaRPr kumimoji="0" lang="zh-CN" sz="22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2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本期</a:t>
                      </a:r>
                      <a:endParaRPr kumimoji="0" lang="en-US" alt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rPr>
                        <a:t>借方发生额</a:t>
                      </a:r>
                      <a:endParaRPr kumimoji="0" lang="zh-CN" sz="21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2130">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rPr>
                        <a:t>-</a:t>
                      </a:r>
                      <a:endParaRPr kumimoji="0" lang="zh-CN" altLang="zh-CN" sz="2000" b="1" i="0" u="none" strike="noStrike" cap="none" normalizeH="0" baseline="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dirty="0">
                        <a:ln>
                          <a:noFill/>
                        </a:ln>
                        <a:solidFill>
                          <a:srgbClr val="800000"/>
                        </a:solidFill>
                        <a:effectLst/>
                        <a:latin typeface="黑体" panose="02010609060101010101" pitchFamily="49" charset="-122"/>
                        <a:ea typeface="黑体" panose="02010609060101010101" pitchFamily="49" charset="-122"/>
                      </a:endParaRPr>
                    </a:p>
                  </a:txBody>
                  <a:tcPr marT="45696" marB="45696" anchor="ctr"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3831" name="Text Box 39"/>
          <p:cNvSpPr txBox="1"/>
          <p:nvPr/>
        </p:nvSpPr>
        <p:spPr>
          <a:xfrm>
            <a:off x="3862388" y="47688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FF0000"/>
                </a:solidFill>
                <a:latin typeface="黑体" panose="02010609060101010101" pitchFamily="49" charset="-122"/>
                <a:ea typeface="黑体" panose="02010609060101010101" pitchFamily="49" charset="-122"/>
              </a:rPr>
              <a:t>600</a:t>
            </a:r>
            <a:endParaRPr lang="zh-CN" altLang="zh-CN" sz="2400" b="1" dirty="0">
              <a:solidFill>
                <a:srgbClr val="FF0000"/>
              </a:solidFill>
              <a:latin typeface="黑体" panose="02010609060101010101" pitchFamily="49" charset="-122"/>
              <a:ea typeface="黑体" panose="02010609060101010101" pitchFamily="49" charset="-122"/>
            </a:endParaRPr>
          </a:p>
        </p:txBody>
      </p:sp>
      <p:sp>
        <p:nvSpPr>
          <p:cNvPr id="33832" name="Text Box 40"/>
          <p:cNvSpPr txBox="1"/>
          <p:nvPr/>
        </p:nvSpPr>
        <p:spPr>
          <a:xfrm>
            <a:off x="6088063" y="47688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33833" name="Text Box 41"/>
          <p:cNvSpPr txBox="1"/>
          <p:nvPr/>
        </p:nvSpPr>
        <p:spPr>
          <a:xfrm>
            <a:off x="1847850" y="47688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500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33834" name="Text Box 42"/>
          <p:cNvSpPr txBox="1"/>
          <p:nvPr/>
        </p:nvSpPr>
        <p:spPr>
          <a:xfrm>
            <a:off x="8399463" y="4768850"/>
            <a:ext cx="1873250" cy="460375"/>
          </a:xfrm>
          <a:prstGeom prst="rect">
            <a:avLst/>
          </a:prstGeom>
          <a:noFill/>
          <a:ln w="9525">
            <a:noFill/>
          </a:ln>
        </p:spPr>
        <p:txBody>
          <a:bodyPr>
            <a:spAutoFit/>
          </a:bodyPr>
          <a:p>
            <a:pPr algn="ctr">
              <a:spcBef>
                <a:spcPct val="50000"/>
              </a:spcBef>
              <a:buSzPct val="100000"/>
            </a:pPr>
            <a:r>
              <a:rPr lang="zh-CN" altLang="zh-CN" sz="2400" b="1" dirty="0">
                <a:solidFill>
                  <a:srgbClr val="000000"/>
                </a:solidFill>
                <a:latin typeface="黑体" panose="02010609060101010101" pitchFamily="49" charset="-122"/>
                <a:ea typeface="黑体" panose="02010609060101010101" pitchFamily="49" charset="-122"/>
              </a:rPr>
              <a:t>100</a:t>
            </a:r>
            <a:endParaRPr lang="zh-CN" altLang="zh-CN" sz="2400" b="1" dirty="0">
              <a:solidFill>
                <a:srgbClr val="000000"/>
              </a:solidFill>
              <a:latin typeface="黑体" panose="02010609060101010101" pitchFamily="49" charset="-122"/>
              <a:ea typeface="黑体" panose="02010609060101010101" pitchFamily="49" charset="-122"/>
            </a:endParaRPr>
          </a:p>
        </p:txBody>
      </p:sp>
      <p:sp>
        <p:nvSpPr>
          <p:cNvPr id="106521" name="Text Box 43"/>
          <p:cNvSpPr txBox="1"/>
          <p:nvPr/>
        </p:nvSpPr>
        <p:spPr>
          <a:xfrm>
            <a:off x="868680" y="304800"/>
            <a:ext cx="9230995"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linds(horizontal)">
                                      <p:cBhvr>
                                        <p:cTn id="7" dur="500"/>
                                        <p:tgtEl>
                                          <p:spTgt spid="337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834"/>
                                        </p:tgtEl>
                                        <p:attrNameLst>
                                          <p:attrName>style.visibility</p:attrName>
                                        </p:attrNameLst>
                                      </p:cBhvr>
                                      <p:to>
                                        <p:strVal val="visible"/>
                                      </p:to>
                                    </p:set>
                                    <p:animEffect transition="in" filter="blinds(horizontal)">
                                      <p:cBhvr>
                                        <p:cTn id="12" dur="500"/>
                                        <p:tgtEl>
                                          <p:spTgt spid="3383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3832"/>
                                        </p:tgtEl>
                                        <p:attrNameLst>
                                          <p:attrName>style.visibility</p:attrName>
                                        </p:attrNameLst>
                                      </p:cBhvr>
                                      <p:to>
                                        <p:strVal val="visible"/>
                                      </p:to>
                                    </p:set>
                                    <p:animEffect transition="in" filter="blinds(horizontal)">
                                      <p:cBhvr>
                                        <p:cTn id="17" dur="500"/>
                                        <p:tgtEl>
                                          <p:spTgt spid="3383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3833"/>
                                        </p:tgtEl>
                                        <p:attrNameLst>
                                          <p:attrName>style.visibility</p:attrName>
                                        </p:attrNameLst>
                                      </p:cBhvr>
                                      <p:to>
                                        <p:strVal val="visible"/>
                                      </p:to>
                                    </p:set>
                                    <p:animEffect transition="in" filter="blinds(horizontal)">
                                      <p:cBhvr>
                                        <p:cTn id="22" dur="500"/>
                                        <p:tgtEl>
                                          <p:spTgt spid="3383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3831"/>
                                        </p:tgtEl>
                                        <p:attrNameLst>
                                          <p:attrName>style.visibility</p:attrName>
                                        </p:attrNameLst>
                                      </p:cBhvr>
                                      <p:to>
                                        <p:strVal val="visible"/>
                                      </p:to>
                                    </p:set>
                                    <p:animEffect transition="in" filter="blinds(horizontal)">
                                      <p:cBhvr>
                                        <p:cTn id="27" dur="500"/>
                                        <p:tgtEl>
                                          <p:spTgt spid="33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P spid="33831" grpId="0" animBg="1"/>
      <p:bldP spid="33832" grpId="0" animBg="1"/>
      <p:bldP spid="33833" grpId="0" animBg="1"/>
      <p:bldP spid="338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7523" name="Rectangle 3"/>
          <p:cNvSpPr>
            <a:spLocks noGrp="1"/>
          </p:cNvSpPr>
          <p:nvPr>
            <p:ph idx="1"/>
          </p:nvPr>
        </p:nvSpPr>
        <p:spPr>
          <a:xfrm>
            <a:off x="2167255" y="1196975"/>
            <a:ext cx="7816850" cy="3098165"/>
          </a:xfrm>
        </p:spPr>
        <p:txBody>
          <a:bodyPr vert="horz" wrap="square" lIns="91440" tIns="45720" rIns="91440" bIns="45720" anchor="t" anchorCtr="0"/>
          <a:p>
            <a:pPr algn="ctr" eaLnBrk="1" hangingPunct="1">
              <a:lnSpc>
                <a:spcPct val="150000"/>
              </a:lnSpc>
            </a:pPr>
            <a:r>
              <a:rPr lang="en-US" altLang="zh-CN" sz="3000" dirty="0">
                <a:solidFill>
                  <a:srgbClr val="FF0000"/>
                </a:solidFill>
                <a:latin typeface="黑体" panose="02010609060101010101" pitchFamily="49" charset="-122"/>
                <a:ea typeface="黑体" panose="02010609060101010101" pitchFamily="49" charset="-122"/>
              </a:rPr>
              <a:t>  </a:t>
            </a:r>
            <a:r>
              <a:rPr lang="zh-CN" altLang="en-US" sz="3000" dirty="0">
                <a:solidFill>
                  <a:srgbClr val="FF0000"/>
                </a:solidFill>
                <a:latin typeface="黑体" panose="02010609060101010101" pitchFamily="49" charset="-122"/>
                <a:ea typeface="黑体" panose="02010609060101010101" pitchFamily="49" charset="-122"/>
              </a:rPr>
              <a:t>收入性质账户</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pPr>
            <a:r>
              <a:rPr lang="zh-CN" altLang="en-US" sz="3000" dirty="0">
                <a:latin typeface="楷体" panose="02010609060101010101" pitchFamily="49" charset="-122"/>
                <a:ea typeface="楷体" panose="02010609060101010101" pitchFamily="49" charset="-122"/>
              </a:rPr>
              <a:t>借方         </a:t>
            </a: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账户名称     </a:t>
            </a: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贷方</a:t>
            </a:r>
            <a:endParaRPr lang="zh-CN" altLang="en-US" sz="3000" dirty="0">
              <a:latin typeface="楷体" panose="02010609060101010101" pitchFamily="49" charset="-122"/>
              <a:ea typeface="楷体" panose="02010609060101010101" pitchFamily="49" charset="-122"/>
            </a:endParaRPr>
          </a:p>
          <a:p>
            <a:pPr eaLnBrk="1" hangingPunct="1">
              <a:lnSpc>
                <a:spcPct val="150000"/>
              </a:lnSpc>
            </a:pP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本期减少额（结转）</a:t>
            </a: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本期增加额 </a:t>
            </a:r>
            <a:endParaRPr lang="en-US" altLang="zh-CN" sz="3000" dirty="0">
              <a:latin typeface="楷体" panose="02010609060101010101" pitchFamily="49" charset="-122"/>
              <a:ea typeface="楷体" panose="02010609060101010101" pitchFamily="49" charset="-122"/>
            </a:endParaRPr>
          </a:p>
          <a:p>
            <a:pPr eaLnBrk="1" hangingPunct="1">
              <a:lnSpc>
                <a:spcPct val="150000"/>
              </a:lnSpc>
            </a:pP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本期发生额               本期发生额</a:t>
            </a:r>
            <a:endParaRPr lang="zh-CN" altLang="en-US" sz="3000" dirty="0">
              <a:latin typeface="楷体" panose="02010609060101010101" pitchFamily="49" charset="-122"/>
              <a:ea typeface="楷体" panose="02010609060101010101" pitchFamily="49" charset="-122"/>
            </a:endParaRPr>
          </a:p>
        </p:txBody>
      </p:sp>
      <p:sp>
        <p:nvSpPr>
          <p:cNvPr id="107524" name="Line 4"/>
          <p:cNvSpPr/>
          <p:nvPr/>
        </p:nvSpPr>
        <p:spPr>
          <a:xfrm>
            <a:off x="2208213" y="2643188"/>
            <a:ext cx="7775575" cy="0"/>
          </a:xfrm>
          <a:prstGeom prst="line">
            <a:avLst/>
          </a:prstGeom>
          <a:ln w="28575" cap="flat" cmpd="sng">
            <a:solidFill>
              <a:schemeClr val="tx1"/>
            </a:solidFill>
            <a:prstDash val="solid"/>
            <a:headEnd type="none" w="med" len="med"/>
            <a:tailEnd type="none" w="med" len="med"/>
          </a:ln>
        </p:spPr>
      </p:sp>
      <p:sp>
        <p:nvSpPr>
          <p:cNvPr id="107525" name="Line 5"/>
          <p:cNvSpPr/>
          <p:nvPr/>
        </p:nvSpPr>
        <p:spPr>
          <a:xfrm>
            <a:off x="2229485" y="3576955"/>
            <a:ext cx="7775575" cy="0"/>
          </a:xfrm>
          <a:prstGeom prst="line">
            <a:avLst/>
          </a:prstGeom>
          <a:ln w="28575" cap="flat" cmpd="sng">
            <a:solidFill>
              <a:schemeClr val="tx1"/>
            </a:solidFill>
            <a:prstDash val="solid"/>
            <a:headEnd type="none" w="med" len="med"/>
            <a:tailEnd type="none" w="med" len="med"/>
          </a:ln>
        </p:spPr>
      </p:sp>
      <p:sp>
        <p:nvSpPr>
          <p:cNvPr id="107526" name="Line 6"/>
          <p:cNvSpPr/>
          <p:nvPr/>
        </p:nvSpPr>
        <p:spPr>
          <a:xfrm>
            <a:off x="6311900" y="2643188"/>
            <a:ext cx="0" cy="1362075"/>
          </a:xfrm>
          <a:prstGeom prst="line">
            <a:avLst/>
          </a:prstGeom>
          <a:ln w="28575" cap="flat" cmpd="sng">
            <a:solidFill>
              <a:schemeClr val="tx1"/>
            </a:solidFill>
            <a:prstDash val="solid"/>
            <a:headEnd type="none" w="med" len="med"/>
            <a:tailEnd type="none" w="med" len="med"/>
          </a:ln>
        </p:spPr>
      </p:sp>
      <p:sp>
        <p:nvSpPr>
          <p:cNvPr id="34823" name="Rectangle 7"/>
          <p:cNvSpPr/>
          <p:nvPr/>
        </p:nvSpPr>
        <p:spPr>
          <a:xfrm>
            <a:off x="2178050" y="4510088"/>
            <a:ext cx="7878763" cy="1591310"/>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a:lnSpc>
                <a:spcPct val="150000"/>
              </a:lnSpc>
              <a:spcBef>
                <a:spcPct val="25000"/>
              </a:spcBef>
              <a:buClr>
                <a:srgbClr val="FF0000"/>
              </a:buClr>
              <a:buSzPct val="100000"/>
              <a:buFont typeface="Wingdings" panose="05000000000000000000" pitchFamily="2" charset="2"/>
              <a:buChar char="p"/>
            </a:pPr>
            <a:r>
              <a:rPr lang="zh-CN" altLang="en-US" sz="3000" b="1" dirty="0">
                <a:solidFill>
                  <a:srgbClr val="0000CC"/>
                </a:solidFill>
                <a:latin typeface="仿宋" panose="02010609060101010101" pitchFamily="49" charset="-122"/>
                <a:ea typeface="仿宋" panose="02010609060101010101" pitchFamily="49" charset="-122"/>
              </a:rPr>
              <a:t>该类账户通常没有期末余额。</a:t>
            </a:r>
            <a:endParaRPr lang="zh-CN" altLang="en-US" sz="3000" b="1" dirty="0">
              <a:solidFill>
                <a:srgbClr val="0000CC"/>
              </a:solidFill>
              <a:latin typeface="仿宋" panose="02010609060101010101" pitchFamily="49" charset="-122"/>
              <a:ea typeface="仿宋" panose="02010609060101010101" pitchFamily="49" charset="-122"/>
            </a:endParaRPr>
          </a:p>
          <a:p>
            <a:pPr>
              <a:lnSpc>
                <a:spcPct val="150000"/>
              </a:lnSpc>
              <a:spcBef>
                <a:spcPct val="25000"/>
              </a:spcBef>
              <a:buClr>
                <a:srgbClr val="FF0000"/>
              </a:buClr>
              <a:buSzPct val="100000"/>
              <a:buFont typeface="Wingdings" panose="05000000000000000000" pitchFamily="2" charset="2"/>
              <a:buChar char="p"/>
            </a:pPr>
            <a:r>
              <a:rPr lang="zh-CN" altLang="en-US" sz="3000" b="1" dirty="0">
                <a:solidFill>
                  <a:srgbClr val="0000CC"/>
                </a:solidFill>
                <a:latin typeface="仿宋" panose="02010609060101010101" pitchFamily="49" charset="-122"/>
                <a:ea typeface="仿宋" panose="02010609060101010101" pitchFamily="49" charset="-122"/>
              </a:rPr>
              <a:t>期末贷方余额结转“本年利润”账户。</a:t>
            </a:r>
            <a:endParaRPr lang="zh-CN" altLang="en-US" sz="30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3"/>
                                        </p:tgtEl>
                                        <p:attrNameLst>
                                          <p:attrName>style.visibility</p:attrName>
                                        </p:attrNameLst>
                                      </p:cBhvr>
                                      <p:to>
                                        <p:strVal val="visible"/>
                                      </p:to>
                                    </p:set>
                                    <p:anim calcmode="lin" valueType="num">
                                      <p:cBhvr>
                                        <p:cTn id="7" dur="250" fill="hold"/>
                                        <p:tgtEl>
                                          <p:spTgt spid="34823"/>
                                        </p:tgtEl>
                                        <p:attrNameLst>
                                          <p:attrName>ppt_x</p:attrName>
                                        </p:attrNameLst>
                                      </p:cBhvr>
                                      <p:tavLst>
                                        <p:tav tm="0">
                                          <p:val>
                                            <p:strVal val="ppt_x"/>
                                          </p:val>
                                        </p:tav>
                                        <p:tav tm="100000">
                                          <p:val>
                                            <p:strVal val="ppt_x"/>
                                          </p:val>
                                        </p:tav>
                                      </p:tavLst>
                                    </p:anim>
                                    <p:anim calcmode="lin" valueType="num">
                                      <p:cBhvr>
                                        <p:cTn id="8" dur="250" fill="hold"/>
                                        <p:tgtEl>
                                          <p:spTgt spid="348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7171" name="Rectangle 3"/>
          <p:cNvSpPr>
            <a:spLocks noGrp="1"/>
          </p:cNvSpPr>
          <p:nvPr>
            <p:ph idx="1"/>
          </p:nvPr>
        </p:nvSpPr>
        <p:spPr>
          <a:xfrm>
            <a:off x="895350" y="1125855"/>
            <a:ext cx="10459720" cy="5111750"/>
          </a:xfrm>
        </p:spPr>
        <p:txBody>
          <a:bodyPr vert="horz" wrap="square" lIns="91440" tIns="45720" rIns="91440" bIns="45720" anchor="t" anchorCtr="0"/>
          <a:p>
            <a:pPr lvl="1" algn="just" eaLnBrk="1" hangingPunct="1">
              <a:lnSpc>
                <a:spcPct val="150000"/>
              </a:lnSpc>
              <a:buNone/>
            </a:pPr>
            <a:r>
              <a:rPr lang="zh-CN" altLang="en-US" sz="2900" dirty="0">
                <a:solidFill>
                  <a:srgbClr val="FF0000"/>
                </a:solidFill>
                <a:latin typeface="黑体" panose="02010609060101010101" pitchFamily="49" charset="-122"/>
                <a:ea typeface="黑体" panose="02010609060101010101" pitchFamily="49" charset="-122"/>
              </a:rPr>
              <a:t>一、记账方法概述</a:t>
            </a:r>
            <a:endParaRPr lang="zh-CN" altLang="en-US" sz="29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pPr>
            <a:r>
              <a:rPr lang="zh-CN" altLang="en-US" sz="2900" dirty="0">
                <a:solidFill>
                  <a:srgbClr val="0000FF"/>
                </a:solidFill>
                <a:latin typeface="楷体" panose="02010609060101010101" pitchFamily="49" charset="-122"/>
                <a:ea typeface="楷体" panose="02010609060101010101" pitchFamily="49" charset="-122"/>
              </a:rPr>
              <a:t>记账方法</a:t>
            </a:r>
            <a:r>
              <a:rPr lang="zh-CN" altLang="en-US" sz="2900" dirty="0">
                <a:latin typeface="楷体" panose="02010609060101010101" pitchFamily="49" charset="-122"/>
                <a:ea typeface="楷体" panose="02010609060101010101" pitchFamily="49" charset="-122"/>
              </a:rPr>
              <a:t>：指根据一定的</a:t>
            </a:r>
            <a:r>
              <a:rPr lang="zh-CN" altLang="en-US" sz="2900" dirty="0">
                <a:solidFill>
                  <a:srgbClr val="C00000"/>
                </a:solidFill>
                <a:latin typeface="楷体" panose="02010609060101010101" pitchFamily="49" charset="-122"/>
                <a:ea typeface="楷体" panose="02010609060101010101" pitchFamily="49" charset="-122"/>
              </a:rPr>
              <a:t>记账原理</a:t>
            </a:r>
            <a:r>
              <a:rPr lang="zh-CN" altLang="en-US" sz="2900" dirty="0">
                <a:latin typeface="楷体" panose="02010609060101010101" pitchFamily="49" charset="-122"/>
                <a:ea typeface="楷体" panose="02010609060101010101" pitchFamily="49" charset="-122"/>
              </a:rPr>
              <a:t>，运用一定的</a:t>
            </a:r>
            <a:r>
              <a:rPr lang="zh-CN" altLang="en-US" sz="2900" dirty="0">
                <a:solidFill>
                  <a:srgbClr val="C00000"/>
                </a:solidFill>
                <a:latin typeface="楷体" panose="02010609060101010101" pitchFamily="49" charset="-122"/>
                <a:ea typeface="楷体" panose="02010609060101010101" pitchFamily="49" charset="-122"/>
              </a:rPr>
              <a:t>记账符号</a:t>
            </a:r>
            <a:r>
              <a:rPr lang="zh-CN" altLang="en-US" sz="2900" dirty="0">
                <a:latin typeface="楷体" panose="02010609060101010101" pitchFamily="49" charset="-122"/>
                <a:ea typeface="楷体" panose="02010609060101010101" pitchFamily="49" charset="-122"/>
              </a:rPr>
              <a:t>和</a:t>
            </a:r>
            <a:r>
              <a:rPr lang="zh-CN" altLang="en-US" sz="2900" dirty="0">
                <a:solidFill>
                  <a:srgbClr val="C00000"/>
                </a:solidFill>
                <a:latin typeface="楷体" panose="02010609060101010101" pitchFamily="49" charset="-122"/>
                <a:ea typeface="楷体" panose="02010609060101010101" pitchFamily="49" charset="-122"/>
              </a:rPr>
              <a:t>记账规则</a:t>
            </a:r>
            <a:r>
              <a:rPr lang="zh-CN" altLang="en-US" sz="2900" dirty="0">
                <a:latin typeface="楷体" panose="02010609060101010101" pitchFamily="49" charset="-122"/>
                <a:ea typeface="楷体" panose="02010609060101010101" pitchFamily="49" charset="-122"/>
              </a:rPr>
              <a:t>，在</a:t>
            </a:r>
            <a:r>
              <a:rPr lang="zh-CN" altLang="en-US" sz="2900" dirty="0">
                <a:solidFill>
                  <a:srgbClr val="0000CC"/>
                </a:solidFill>
                <a:latin typeface="楷体" panose="02010609060101010101" pitchFamily="49" charset="-122"/>
                <a:ea typeface="楷体" panose="02010609060101010101" pitchFamily="49" charset="-122"/>
              </a:rPr>
              <a:t>账户</a:t>
            </a:r>
            <a:r>
              <a:rPr lang="zh-CN" altLang="en-US" sz="2900" dirty="0">
                <a:latin typeface="楷体" panose="02010609060101010101" pitchFamily="49" charset="-122"/>
                <a:ea typeface="楷体" panose="02010609060101010101" pitchFamily="49" charset="-122"/>
              </a:rPr>
              <a:t>中登记各项经济业务的方法。 </a:t>
            </a:r>
            <a:endParaRPr lang="zh-CN" altLang="en-US" sz="2900" dirty="0">
              <a:solidFill>
                <a:srgbClr val="000000"/>
              </a:solidFill>
              <a:latin typeface="楷体" panose="02010609060101010101" pitchFamily="49" charset="-122"/>
              <a:ea typeface="楷体" panose="02010609060101010101" pitchFamily="49" charset="-122"/>
            </a:endParaRPr>
          </a:p>
          <a:p>
            <a:pPr lvl="1" algn="just" eaLnBrk="1" hangingPunct="1">
              <a:lnSpc>
                <a:spcPct val="150000"/>
              </a:lnSpc>
            </a:pPr>
            <a:r>
              <a:rPr lang="zh-CN" altLang="en-US" sz="2900" dirty="0">
                <a:latin typeface="楷体" panose="02010609060101010101" pitchFamily="49" charset="-122"/>
                <a:ea typeface="楷体" panose="02010609060101010101" pitchFamily="49" charset="-122"/>
              </a:rPr>
              <a:t>方法：</a:t>
            </a:r>
            <a:endParaRPr lang="zh-CN" altLang="en-US" sz="29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2900" dirty="0">
                <a:latin typeface="楷体" panose="02010609060101010101" pitchFamily="49" charset="-122"/>
                <a:ea typeface="楷体" panose="02010609060101010101" pitchFamily="49" charset="-122"/>
              </a:rPr>
              <a:t>单式记账法</a:t>
            </a:r>
            <a:endParaRPr lang="zh-CN" altLang="en-US" sz="29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2900" dirty="0">
                <a:latin typeface="楷体" panose="02010609060101010101" pitchFamily="49" charset="-122"/>
                <a:ea typeface="楷体" panose="02010609060101010101" pitchFamily="49" charset="-122"/>
              </a:rPr>
              <a:t>复式记账法</a:t>
            </a:r>
            <a:endParaRPr lang="zh-CN" altLang="en-US" sz="29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charRg st="58" end="62"/>
                                            </p:txEl>
                                          </p:spTgt>
                                        </p:tgtEl>
                                        <p:attrNameLst>
                                          <p:attrName>style.visibility</p:attrName>
                                        </p:attrNameLst>
                                      </p:cBhvr>
                                      <p:to>
                                        <p:strVal val="visible"/>
                                      </p:to>
                                    </p:set>
                                    <p:anim calcmode="lin" valueType="num">
                                      <p:cBhvr>
                                        <p:cTn id="7" dur="500" fill="hold"/>
                                        <p:tgtEl>
                                          <p:spTgt spid="7171">
                                            <p:txEl>
                                              <p:charRg st="58" end="62"/>
                                            </p:txEl>
                                          </p:spTgt>
                                        </p:tgtEl>
                                        <p:attrNameLst>
                                          <p:attrName>ppt_x</p:attrName>
                                        </p:attrNameLst>
                                      </p:cBhvr>
                                      <p:tavLst>
                                        <p:tav tm="0">
                                          <p:val>
                                            <p:strVal val="ppt_x"/>
                                          </p:val>
                                        </p:tav>
                                        <p:tav tm="100000">
                                          <p:val>
                                            <p:strVal val="ppt_x"/>
                                          </p:val>
                                        </p:tav>
                                      </p:tavLst>
                                    </p:anim>
                                    <p:anim calcmode="lin" valueType="num">
                                      <p:cBhvr>
                                        <p:cTn id="8" dur="500" fill="hold"/>
                                        <p:tgtEl>
                                          <p:spTgt spid="7171">
                                            <p:txEl>
                                              <p:charRg st="58" end="6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1">
                                            <p:txEl>
                                              <p:charRg st="62" end="68"/>
                                            </p:txEl>
                                          </p:spTgt>
                                        </p:tgtEl>
                                        <p:attrNameLst>
                                          <p:attrName>style.visibility</p:attrName>
                                        </p:attrNameLst>
                                      </p:cBhvr>
                                      <p:to>
                                        <p:strVal val="visible"/>
                                      </p:to>
                                    </p:set>
                                    <p:anim calcmode="lin" valueType="num">
                                      <p:cBhvr>
                                        <p:cTn id="11" dur="500" fill="hold"/>
                                        <p:tgtEl>
                                          <p:spTgt spid="7171">
                                            <p:txEl>
                                              <p:charRg st="62" end="68"/>
                                            </p:txEl>
                                          </p:spTgt>
                                        </p:tgtEl>
                                        <p:attrNameLst>
                                          <p:attrName>ppt_x</p:attrName>
                                        </p:attrNameLst>
                                      </p:cBhvr>
                                      <p:tavLst>
                                        <p:tav tm="0">
                                          <p:val>
                                            <p:strVal val="ppt_x"/>
                                          </p:val>
                                        </p:tav>
                                        <p:tav tm="100000">
                                          <p:val>
                                            <p:strVal val="ppt_x"/>
                                          </p:val>
                                        </p:tav>
                                      </p:tavLst>
                                    </p:anim>
                                    <p:anim calcmode="lin" valueType="num">
                                      <p:cBhvr>
                                        <p:cTn id="12" dur="500" fill="hold"/>
                                        <p:tgtEl>
                                          <p:spTgt spid="7171">
                                            <p:txEl>
                                              <p:charRg st="62" end="6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71">
                                            <p:txEl>
                                              <p:charRg st="68" end="74"/>
                                            </p:txEl>
                                          </p:spTgt>
                                        </p:tgtEl>
                                        <p:attrNameLst>
                                          <p:attrName>style.visibility</p:attrName>
                                        </p:attrNameLst>
                                      </p:cBhvr>
                                      <p:to>
                                        <p:strVal val="visible"/>
                                      </p:to>
                                    </p:set>
                                    <p:anim calcmode="lin" valueType="num">
                                      <p:cBhvr>
                                        <p:cTn id="15" dur="500" fill="hold"/>
                                        <p:tgtEl>
                                          <p:spTgt spid="7171">
                                            <p:txEl>
                                              <p:charRg st="68" end="74"/>
                                            </p:txEl>
                                          </p:spTgt>
                                        </p:tgtEl>
                                        <p:attrNameLst>
                                          <p:attrName>ppt_x</p:attrName>
                                        </p:attrNameLst>
                                      </p:cBhvr>
                                      <p:tavLst>
                                        <p:tav tm="0">
                                          <p:val>
                                            <p:strVal val="ppt_x"/>
                                          </p:val>
                                        </p:tav>
                                        <p:tav tm="100000">
                                          <p:val>
                                            <p:strVal val="ppt_x"/>
                                          </p:val>
                                        </p:tav>
                                      </p:tavLst>
                                    </p:anim>
                                    <p:anim calcmode="lin" valueType="num">
                                      <p:cBhvr>
                                        <p:cTn id="16" dur="500" fill="hold"/>
                                        <p:tgtEl>
                                          <p:spTgt spid="7171">
                                            <p:txEl>
                                              <p:charRg st="68" end="7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5842" name="Group 2"/>
          <p:cNvGraphicFramePr>
            <a:graphicFrameLocks noGrp="1"/>
          </p:cNvGraphicFramePr>
          <p:nvPr/>
        </p:nvGraphicFramePr>
        <p:xfrm>
          <a:off x="2238375" y="2204403"/>
          <a:ext cx="7785100" cy="1824036"/>
        </p:xfrm>
        <a:graphic>
          <a:graphicData uri="http://schemas.openxmlformats.org/drawingml/2006/table">
            <a:tbl>
              <a:tblPr/>
              <a:tblGrid>
                <a:gridCol w="3843655"/>
                <a:gridCol w="394144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5854" name="Text Box 14"/>
          <p:cNvSpPr txBox="1"/>
          <p:nvPr/>
        </p:nvSpPr>
        <p:spPr>
          <a:xfrm>
            <a:off x="4387850" y="2066290"/>
            <a:ext cx="3363913"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银行存款</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5855" name="Rectangle 15"/>
          <p:cNvSpPr/>
          <p:nvPr/>
        </p:nvSpPr>
        <p:spPr>
          <a:xfrm>
            <a:off x="2135188" y="2834640"/>
            <a:ext cx="4151312"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20</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graphicFrame>
        <p:nvGraphicFramePr>
          <p:cNvPr id="35856" name="Group 16"/>
          <p:cNvGraphicFramePr>
            <a:graphicFrameLocks noGrp="1"/>
          </p:cNvGraphicFramePr>
          <p:nvPr/>
        </p:nvGraphicFramePr>
        <p:xfrm>
          <a:off x="2238375" y="4287838"/>
          <a:ext cx="7785100" cy="1824036"/>
        </p:xfrm>
        <a:graphic>
          <a:graphicData uri="http://schemas.openxmlformats.org/drawingml/2006/table">
            <a:tbl>
              <a:tblPr/>
              <a:tblGrid>
                <a:gridCol w="3843655"/>
                <a:gridCol w="394144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L="91427" marR="91427"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5868" name="Text Box 28"/>
          <p:cNvSpPr txBox="1"/>
          <p:nvPr/>
        </p:nvSpPr>
        <p:spPr>
          <a:xfrm>
            <a:off x="4387850" y="4149725"/>
            <a:ext cx="3363913"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主营业务收入</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5869" name="Rectangle 29"/>
          <p:cNvSpPr/>
          <p:nvPr/>
        </p:nvSpPr>
        <p:spPr>
          <a:xfrm>
            <a:off x="6156325" y="4949825"/>
            <a:ext cx="4043363"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20</a:t>
            </a:r>
            <a:r>
              <a:rPr lang="en-US" altLang="zh-CN" sz="2800" b="1" dirty="0">
                <a:solidFill>
                  <a:srgbClr val="000000"/>
                </a:solidFill>
                <a:latin typeface="仿宋" panose="02010609060101010101" pitchFamily="49" charset="-122"/>
                <a:ea typeface="仿宋" panose="02010609060101010101" pitchFamily="49" charset="-122"/>
              </a:rPr>
              <a:t> </a:t>
            </a:r>
            <a:r>
              <a:rPr lang="zh-CN" altLang="zh-CN" sz="2800" b="1" dirty="0">
                <a:solidFill>
                  <a:srgbClr val="000000"/>
                </a:solidFill>
                <a:latin typeface="仿宋" panose="02010609060101010101" pitchFamily="49" charset="-122"/>
                <a:ea typeface="仿宋" panose="02010609060101010101" pitchFamily="49" charset="-122"/>
              </a:rPr>
              <a:t>000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08568" name="Text Box 30"/>
          <p:cNvSpPr txBox="1"/>
          <p:nvPr/>
        </p:nvSpPr>
        <p:spPr>
          <a:xfrm>
            <a:off x="1881188" y="1287463"/>
            <a:ext cx="8501062" cy="629920"/>
          </a:xfrm>
          <a:prstGeom prst="rect">
            <a:avLst/>
          </a:prstGeom>
          <a:noFill/>
          <a:ln w="9525" cap="flat" cmpd="sng">
            <a:solidFill>
              <a:srgbClr val="00B050"/>
            </a:solidFill>
            <a:prstDash val="solid"/>
            <a:miter/>
            <a:headEnd type="none" w="med" len="med"/>
            <a:tailEnd type="none" w="med" len="med"/>
          </a:ln>
        </p:spPr>
        <p:txBody>
          <a:bodyPr>
            <a:spAutoFit/>
          </a:bodyPr>
          <a:p>
            <a:pPr>
              <a:lnSpc>
                <a:spcPct val="125000"/>
              </a:lnSpc>
              <a:spcBef>
                <a:spcPct val="25000"/>
              </a:spcBef>
              <a:buSzPct val="100000"/>
            </a:pPr>
            <a:r>
              <a:rPr lang="zh-CN"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zh-CN" altLang="zh-CN" sz="2800" b="1" dirty="0">
                <a:solidFill>
                  <a:srgbClr val="FF0000"/>
                </a:solidFill>
                <a:latin typeface="楷体" panose="02010609060101010101" pitchFamily="49" charset="-122"/>
                <a:ea typeface="楷体" panose="02010609060101010101" pitchFamily="49" charset="-122"/>
              </a:rPr>
              <a:t>4】</a:t>
            </a:r>
            <a:r>
              <a:rPr lang="zh-CN" altLang="en-US" sz="2800" b="1" dirty="0">
                <a:solidFill>
                  <a:srgbClr val="000000"/>
                </a:solidFill>
                <a:latin typeface="楷体" panose="02010609060101010101" pitchFamily="49" charset="-122"/>
                <a:ea typeface="楷体" panose="02010609060101010101" pitchFamily="49" charset="-122"/>
              </a:rPr>
              <a:t>企业销售商品并收到货款</a:t>
            </a:r>
            <a:r>
              <a:rPr lang="zh-CN" altLang="zh-CN" sz="2800" b="1" dirty="0">
                <a:solidFill>
                  <a:srgbClr val="000000"/>
                </a:solidFill>
                <a:latin typeface="楷体" panose="02010609060101010101" pitchFamily="49" charset="-122"/>
                <a:ea typeface="楷体" panose="02010609060101010101" pitchFamily="49" charset="-122"/>
              </a:rPr>
              <a:t>20</a:t>
            </a:r>
            <a:r>
              <a:rPr lang="en-US" altLang="zh-CN" sz="2800" b="1" dirty="0">
                <a:solidFill>
                  <a:srgbClr val="000000"/>
                </a:solidFill>
                <a:latin typeface="楷体" panose="02010609060101010101" pitchFamily="49" charset="-122"/>
                <a:ea typeface="楷体" panose="02010609060101010101" pitchFamily="49" charset="-122"/>
              </a:rPr>
              <a:t> </a:t>
            </a:r>
            <a:r>
              <a:rPr lang="zh-CN" altLang="zh-CN" sz="2800" b="1" dirty="0">
                <a:solidFill>
                  <a:srgbClr val="000000"/>
                </a:solidFill>
                <a:latin typeface="楷体" panose="02010609060101010101" pitchFamily="49" charset="-122"/>
                <a:ea typeface="楷体" panose="02010609060101010101" pitchFamily="49" charset="-122"/>
              </a:rPr>
              <a:t>000</a:t>
            </a:r>
            <a:r>
              <a:rPr lang="zh-CN" altLang="en-US" sz="2800" b="1" dirty="0">
                <a:solidFill>
                  <a:srgbClr val="000000"/>
                </a:solidFill>
                <a:latin typeface="楷体" panose="02010609060101010101" pitchFamily="49" charset="-122"/>
                <a:ea typeface="楷体" panose="02010609060101010101" pitchFamily="49" charset="-122"/>
              </a:rPr>
              <a:t>元存入银行。 </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08569" name="Text Box 31"/>
          <p:cNvSpPr txBox="1"/>
          <p:nvPr/>
        </p:nvSpPr>
        <p:spPr>
          <a:xfrm>
            <a:off x="890270" y="304800"/>
            <a:ext cx="1044702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blinds(horizontal)">
                                      <p:cBhvr>
                                        <p:cTn id="7" dur="500"/>
                                        <p:tgtEl>
                                          <p:spTgt spid="35854"/>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5868"/>
                                        </p:tgtEl>
                                        <p:attrNameLst>
                                          <p:attrName>style.visibility</p:attrName>
                                        </p:attrNameLst>
                                      </p:cBhvr>
                                      <p:to>
                                        <p:strVal val="visible"/>
                                      </p:to>
                                    </p:set>
                                    <p:animEffect transition="in" filter="blinds(horizontal)">
                                      <p:cBhvr>
                                        <p:cTn id="11" dur="500"/>
                                        <p:tgtEl>
                                          <p:spTgt spid="3586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58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5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animBg="1"/>
      <p:bldP spid="35855" grpId="0" animBg="1"/>
      <p:bldP spid="35868" grpId="0" animBg="1"/>
      <p:bldP spid="3586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9571" name="Rectangle 3"/>
          <p:cNvSpPr>
            <a:spLocks noGrp="1"/>
          </p:cNvSpPr>
          <p:nvPr>
            <p:ph idx="1"/>
          </p:nvPr>
        </p:nvSpPr>
        <p:spPr>
          <a:xfrm>
            <a:off x="2090738" y="1196975"/>
            <a:ext cx="8001000" cy="2719388"/>
          </a:xfrm>
        </p:spPr>
        <p:txBody>
          <a:bodyPr vert="horz" wrap="square" lIns="91440" tIns="45720" rIns="91440" bIns="45720" anchor="t" anchorCtr="0"/>
          <a:p>
            <a:pPr algn="ctr" eaLnBrk="1" hangingPunct="1"/>
            <a:r>
              <a:rPr lang="zh-CN" altLang="en-US" sz="2800" dirty="0">
                <a:solidFill>
                  <a:srgbClr val="FF0000"/>
                </a:solidFill>
                <a:latin typeface="黑体" panose="02010609060101010101" pitchFamily="49" charset="-122"/>
                <a:ea typeface="黑体" panose="02010609060101010101" pitchFamily="49" charset="-122"/>
              </a:rPr>
              <a:t>费用性质账户</a:t>
            </a:r>
            <a:endParaRPr lang="zh-CN" altLang="en-US" sz="2800" dirty="0">
              <a:solidFill>
                <a:srgbClr val="FF0000"/>
              </a:solidFill>
              <a:latin typeface="黑体" panose="02010609060101010101" pitchFamily="49" charset="-122"/>
              <a:ea typeface="黑体" panose="02010609060101010101" pitchFamily="49" charset="-122"/>
            </a:endParaRPr>
          </a:p>
          <a:p>
            <a:pPr algn="ctr" eaLnBrk="1" hangingPunct="1"/>
            <a:endParaRPr lang="zh-CN" altLang="zh-CN" sz="1000" dirty="0">
              <a:solidFill>
                <a:srgbClr val="353DE3"/>
              </a:solidFill>
              <a:latin typeface="楷体" panose="02010609060101010101" pitchFamily="49" charset="-122"/>
              <a:ea typeface="楷体" panose="02010609060101010101" pitchFamily="49" charset="-122"/>
            </a:endParaRPr>
          </a:p>
          <a:p>
            <a:pPr eaLnBrk="1" hangingPunct="1"/>
            <a:r>
              <a:rPr lang="zh-CN" altLang="en-US" sz="2800" dirty="0">
                <a:latin typeface="楷体" panose="02010609060101010101" pitchFamily="49" charset="-122"/>
                <a:ea typeface="楷体" panose="02010609060101010101" pitchFamily="49" charset="-122"/>
              </a:rPr>
              <a:t>借方         账户名称（会计科目）      贷方</a:t>
            </a:r>
            <a:endParaRPr lang="zh-CN" altLang="en-US" sz="2800" dirty="0">
              <a:latin typeface="楷体" panose="02010609060101010101" pitchFamily="49" charset="-122"/>
              <a:ea typeface="楷体" panose="02010609060101010101" pitchFamily="49" charset="-122"/>
            </a:endParaRPr>
          </a:p>
          <a:p>
            <a:pPr eaLnBrk="1" hangingPunct="1"/>
            <a:endParaRPr lang="zh-CN" altLang="zh-CN" dirty="0">
              <a:latin typeface="楷体" panose="02010609060101010101" pitchFamily="49" charset="-122"/>
              <a:ea typeface="楷体" panose="02010609060101010101" pitchFamily="49" charset="-122"/>
            </a:endParaRPr>
          </a:p>
          <a:p>
            <a:pPr eaLnBrk="1" hangingPunct="1"/>
            <a:r>
              <a:rPr lang="zh-CN" altLang="zh-CN" sz="20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本期增加额 </a:t>
            </a:r>
            <a:r>
              <a:rPr lang="zh-CN"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本期减少额（结转）</a:t>
            </a:r>
            <a:endParaRPr lang="zh-CN" altLang="en-US" sz="2800" dirty="0">
              <a:latin typeface="楷体" panose="02010609060101010101" pitchFamily="49" charset="-122"/>
              <a:ea typeface="楷体" panose="02010609060101010101" pitchFamily="49" charset="-122"/>
            </a:endParaRPr>
          </a:p>
          <a:p>
            <a:pPr eaLnBrk="1" hangingPunct="1"/>
            <a:endParaRPr lang="zh-CN" altLang="zh-CN" sz="2000" dirty="0">
              <a:latin typeface="楷体" panose="02010609060101010101" pitchFamily="49" charset="-122"/>
              <a:ea typeface="楷体" panose="02010609060101010101" pitchFamily="49" charset="-122"/>
            </a:endParaRPr>
          </a:p>
          <a:p>
            <a:pPr eaLnBrk="1" hangingPunct="1"/>
            <a:r>
              <a:rPr lang="zh-CN"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本期发生额            本期发生额</a:t>
            </a:r>
            <a:endParaRPr lang="zh-CN" altLang="en-US" sz="2800" dirty="0">
              <a:latin typeface="楷体" panose="02010609060101010101" pitchFamily="49" charset="-122"/>
              <a:ea typeface="楷体" panose="02010609060101010101" pitchFamily="49" charset="-122"/>
            </a:endParaRPr>
          </a:p>
        </p:txBody>
      </p:sp>
      <p:sp>
        <p:nvSpPr>
          <p:cNvPr id="109572" name="Line 4"/>
          <p:cNvSpPr/>
          <p:nvPr/>
        </p:nvSpPr>
        <p:spPr>
          <a:xfrm>
            <a:off x="2208213" y="2614613"/>
            <a:ext cx="7775575" cy="0"/>
          </a:xfrm>
          <a:prstGeom prst="line">
            <a:avLst/>
          </a:prstGeom>
          <a:ln w="28575" cap="flat" cmpd="sng">
            <a:solidFill>
              <a:schemeClr val="tx1"/>
            </a:solidFill>
            <a:prstDash val="solid"/>
            <a:headEnd type="none" w="med" len="med"/>
            <a:tailEnd type="none" w="med" len="med"/>
          </a:ln>
        </p:spPr>
      </p:sp>
      <p:sp>
        <p:nvSpPr>
          <p:cNvPr id="109573" name="Line 5"/>
          <p:cNvSpPr/>
          <p:nvPr/>
        </p:nvSpPr>
        <p:spPr>
          <a:xfrm>
            <a:off x="2166938" y="3500438"/>
            <a:ext cx="7775575" cy="0"/>
          </a:xfrm>
          <a:prstGeom prst="line">
            <a:avLst/>
          </a:prstGeom>
          <a:ln w="28575" cap="flat" cmpd="sng">
            <a:solidFill>
              <a:schemeClr val="tx1"/>
            </a:solidFill>
            <a:prstDash val="solid"/>
            <a:headEnd type="none" w="med" len="med"/>
            <a:tailEnd type="none" w="med" len="med"/>
          </a:ln>
        </p:spPr>
      </p:sp>
      <p:sp>
        <p:nvSpPr>
          <p:cNvPr id="109574" name="Line 6"/>
          <p:cNvSpPr/>
          <p:nvPr/>
        </p:nvSpPr>
        <p:spPr>
          <a:xfrm>
            <a:off x="5951538" y="2614613"/>
            <a:ext cx="0" cy="1677987"/>
          </a:xfrm>
          <a:prstGeom prst="line">
            <a:avLst/>
          </a:prstGeom>
          <a:ln w="28575" cap="flat" cmpd="sng">
            <a:solidFill>
              <a:schemeClr val="tx1"/>
            </a:solidFill>
            <a:prstDash val="solid"/>
            <a:headEnd type="none" w="med" len="med"/>
            <a:tailEnd type="none" w="med" len="med"/>
          </a:ln>
        </p:spPr>
      </p:sp>
      <p:sp>
        <p:nvSpPr>
          <p:cNvPr id="36871" name="Rectangle 7"/>
          <p:cNvSpPr/>
          <p:nvPr/>
        </p:nvSpPr>
        <p:spPr>
          <a:xfrm>
            <a:off x="2135188" y="4508818"/>
            <a:ext cx="7921625" cy="1970405"/>
          </a:xfrm>
          <a:prstGeom prst="rect">
            <a:avLst/>
          </a:prstGeom>
          <a:solidFill>
            <a:schemeClr val="bg1"/>
          </a:solidFill>
          <a:ln w="38100" cap="flat" cmpd="sng">
            <a:solidFill>
              <a:srgbClr val="0000CC"/>
            </a:solidFill>
            <a:prstDash val="solid"/>
            <a:miter/>
            <a:headEnd type="none" w="med" len="med"/>
            <a:tailEnd type="none" w="med" len="med"/>
          </a:ln>
        </p:spPr>
        <p:txBody>
          <a:bodyPr wrap="square">
            <a:spAutoFit/>
          </a:bodyPr>
          <a:p>
            <a:pPr>
              <a:lnSpc>
                <a:spcPct val="140000"/>
              </a:lnSpc>
              <a:spcBef>
                <a:spcPct val="25000"/>
              </a:spcBef>
              <a:buClr>
                <a:srgbClr val="FF0000"/>
              </a:buClr>
              <a:buSzPct val="100000"/>
              <a:buFont typeface="Wingdings" panose="05000000000000000000" pitchFamily="2" charset="2"/>
              <a:buChar char="p"/>
            </a:pPr>
            <a:r>
              <a:rPr lang="zh-CN" altLang="en-US" sz="2600" b="1" dirty="0">
                <a:solidFill>
                  <a:srgbClr val="0000CC"/>
                </a:solidFill>
                <a:latin typeface="仿宋" panose="02010609060101010101" pitchFamily="49" charset="-122"/>
                <a:ea typeface="仿宋" panose="02010609060101010101" pitchFamily="49" charset="-122"/>
              </a:rPr>
              <a:t>该类账户通常没有期末余额。</a:t>
            </a:r>
            <a:endParaRPr lang="zh-CN" altLang="en-US" sz="2600" b="1" dirty="0">
              <a:solidFill>
                <a:srgbClr val="0000CC"/>
              </a:solidFill>
              <a:latin typeface="仿宋" panose="02010609060101010101" pitchFamily="49" charset="-122"/>
              <a:ea typeface="仿宋"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600" b="1" dirty="0">
                <a:solidFill>
                  <a:srgbClr val="0000CC"/>
                </a:solidFill>
                <a:latin typeface="仿宋" panose="02010609060101010101" pitchFamily="49" charset="-122"/>
                <a:ea typeface="仿宋" panose="02010609060101010101" pitchFamily="49" charset="-122"/>
              </a:rPr>
              <a:t>借方余额期末结转“本年利润”账户。</a:t>
            </a:r>
            <a:endParaRPr lang="en-US" altLang="zh-CN" sz="2600" b="1" dirty="0">
              <a:solidFill>
                <a:srgbClr val="0000CC"/>
              </a:solidFill>
              <a:latin typeface="仿宋" panose="02010609060101010101" pitchFamily="49" charset="-122"/>
              <a:ea typeface="仿宋"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600" b="1" dirty="0">
                <a:solidFill>
                  <a:srgbClr val="0000CC"/>
                </a:solidFill>
                <a:latin typeface="仿宋" panose="02010609060101010101" pitchFamily="49" charset="-122"/>
                <a:ea typeface="仿宋" panose="02010609060101010101" pitchFamily="49" charset="-122"/>
              </a:rPr>
              <a:t>账户结构与资产性质账户类似。</a:t>
            </a:r>
            <a:endParaRPr lang="zh-CN" altLang="en-US" sz="26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71"/>
                                        </p:tgtEl>
                                        <p:attrNameLst>
                                          <p:attrName>style.visibility</p:attrName>
                                        </p:attrNameLst>
                                      </p:cBhvr>
                                      <p:to>
                                        <p:strVal val="visible"/>
                                      </p:to>
                                    </p:set>
                                    <p:anim calcmode="lin" valueType="num">
                                      <p:cBhvr>
                                        <p:cTn id="7" dur="250" fill="hold"/>
                                        <p:tgtEl>
                                          <p:spTgt spid="36871"/>
                                        </p:tgtEl>
                                        <p:attrNameLst>
                                          <p:attrName>ppt_x</p:attrName>
                                        </p:attrNameLst>
                                      </p:cBhvr>
                                      <p:tavLst>
                                        <p:tav tm="0">
                                          <p:val>
                                            <p:strVal val="ppt_x"/>
                                          </p:val>
                                        </p:tav>
                                        <p:tav tm="100000">
                                          <p:val>
                                            <p:strVal val="ppt_x"/>
                                          </p:val>
                                        </p:tav>
                                      </p:tavLst>
                                    </p:anim>
                                    <p:anim calcmode="lin" valueType="num">
                                      <p:cBhvr>
                                        <p:cTn id="8" dur="250" fill="hold"/>
                                        <p:tgtEl>
                                          <p:spTgt spid="368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1"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Text Box 2"/>
          <p:cNvSpPr txBox="1"/>
          <p:nvPr/>
        </p:nvSpPr>
        <p:spPr>
          <a:xfrm>
            <a:off x="1919288" y="1219200"/>
            <a:ext cx="8215312" cy="629920"/>
          </a:xfrm>
          <a:prstGeom prst="rect">
            <a:avLst/>
          </a:prstGeom>
          <a:noFill/>
          <a:ln w="9525" cap="flat" cmpd="sng">
            <a:solidFill>
              <a:srgbClr val="00B050"/>
            </a:solidFill>
            <a:prstDash val="solid"/>
            <a:miter/>
            <a:headEnd type="none" w="med" len="med"/>
            <a:tailEnd type="none" w="med" len="med"/>
          </a:ln>
        </p:spPr>
        <p:txBody>
          <a:bodyPr>
            <a:spAutoFit/>
          </a:bodyPr>
          <a:p>
            <a:pPr>
              <a:lnSpc>
                <a:spcPct val="125000"/>
              </a:lnSpc>
              <a:spcBef>
                <a:spcPct val="25000"/>
              </a:spcBef>
              <a:buSzPct val="100000"/>
            </a:pPr>
            <a:r>
              <a:rPr lang="zh-CN"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zh-CN" altLang="zh-CN" sz="2800" b="1" dirty="0">
                <a:solidFill>
                  <a:srgbClr val="FF0000"/>
                </a:solidFill>
                <a:latin typeface="楷体" panose="02010609060101010101" pitchFamily="49" charset="-122"/>
                <a:ea typeface="楷体" panose="02010609060101010101" pitchFamily="49" charset="-122"/>
              </a:rPr>
              <a:t>5】</a:t>
            </a:r>
            <a:r>
              <a:rPr lang="zh-CN" altLang="en-US" sz="2800" b="1" dirty="0">
                <a:solidFill>
                  <a:srgbClr val="000000"/>
                </a:solidFill>
                <a:latin typeface="楷体" panose="02010609060101010101" pitchFamily="49" charset="-122"/>
                <a:ea typeface="楷体" panose="02010609060101010101" pitchFamily="49" charset="-122"/>
              </a:rPr>
              <a:t>某企业用现金</a:t>
            </a:r>
            <a:r>
              <a:rPr lang="zh-CN" altLang="zh-CN" sz="2800" b="1" dirty="0">
                <a:solidFill>
                  <a:srgbClr val="000000"/>
                </a:solidFill>
                <a:latin typeface="楷体" panose="02010609060101010101" pitchFamily="49" charset="-122"/>
                <a:ea typeface="楷体" panose="02010609060101010101" pitchFamily="49" charset="-122"/>
              </a:rPr>
              <a:t>200</a:t>
            </a:r>
            <a:r>
              <a:rPr lang="zh-CN" altLang="en-US" sz="2800" b="1" dirty="0">
                <a:solidFill>
                  <a:srgbClr val="000000"/>
                </a:solidFill>
                <a:latin typeface="楷体" panose="02010609060101010101" pitchFamily="49" charset="-122"/>
                <a:ea typeface="楷体" panose="02010609060101010101" pitchFamily="49" charset="-122"/>
              </a:rPr>
              <a:t>元支付管理部门的电话费。</a:t>
            </a:r>
            <a:r>
              <a:rPr lang="zh-CN" altLang="en-US" sz="2800" dirty="0">
                <a:solidFill>
                  <a:srgbClr val="000000"/>
                </a:solidFill>
                <a:latin typeface="楷体" panose="02010609060101010101" pitchFamily="49" charset="-122"/>
                <a:ea typeface="楷体" panose="02010609060101010101" pitchFamily="49" charset="-122"/>
              </a:rPr>
              <a:t> </a:t>
            </a:r>
            <a:endParaRPr lang="zh-CN" altLang="en-US" sz="2800" dirty="0">
              <a:solidFill>
                <a:srgbClr val="000000"/>
              </a:solidFill>
              <a:latin typeface="楷体" panose="02010609060101010101" pitchFamily="49" charset="-122"/>
              <a:ea typeface="楷体" panose="02010609060101010101" pitchFamily="49" charset="-122"/>
            </a:endParaRPr>
          </a:p>
        </p:txBody>
      </p:sp>
      <p:graphicFrame>
        <p:nvGraphicFramePr>
          <p:cNvPr id="37891" name="Group 3"/>
          <p:cNvGraphicFramePr>
            <a:graphicFrameLocks noGrp="1"/>
          </p:cNvGraphicFramePr>
          <p:nvPr/>
        </p:nvGraphicFramePr>
        <p:xfrm>
          <a:off x="2452688" y="2195513"/>
          <a:ext cx="7004050" cy="1824036"/>
        </p:xfrm>
        <a:graphic>
          <a:graphicData uri="http://schemas.openxmlformats.org/drawingml/2006/table">
            <a:tbl>
              <a:tblPr/>
              <a:tblGrid>
                <a:gridCol w="3457575"/>
                <a:gridCol w="354647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7903" name="Text Box 15"/>
          <p:cNvSpPr txBox="1"/>
          <p:nvPr/>
        </p:nvSpPr>
        <p:spPr>
          <a:xfrm>
            <a:off x="4367213" y="1916113"/>
            <a:ext cx="3027362"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库存现金</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7904" name="Rectangle 16"/>
          <p:cNvSpPr/>
          <p:nvPr/>
        </p:nvSpPr>
        <p:spPr>
          <a:xfrm>
            <a:off x="6008688" y="2833688"/>
            <a:ext cx="3759200"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200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graphicFrame>
        <p:nvGraphicFramePr>
          <p:cNvPr id="37905" name="Group 17"/>
          <p:cNvGraphicFramePr>
            <a:graphicFrameLocks noGrp="1"/>
          </p:cNvGraphicFramePr>
          <p:nvPr/>
        </p:nvGraphicFramePr>
        <p:xfrm>
          <a:off x="2452688" y="4252913"/>
          <a:ext cx="7004050" cy="1824036"/>
        </p:xfrm>
        <a:graphic>
          <a:graphicData uri="http://schemas.openxmlformats.org/drawingml/2006/table">
            <a:tbl>
              <a:tblPr/>
              <a:tblGrid>
                <a:gridCol w="3457575"/>
                <a:gridCol w="354647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7917" name="Text Box 29"/>
          <p:cNvSpPr txBox="1"/>
          <p:nvPr/>
        </p:nvSpPr>
        <p:spPr>
          <a:xfrm>
            <a:off x="4437063" y="4129405"/>
            <a:ext cx="3027362"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管理费用</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7918" name="Rectangle 30"/>
          <p:cNvSpPr/>
          <p:nvPr/>
        </p:nvSpPr>
        <p:spPr>
          <a:xfrm>
            <a:off x="2308225" y="4921250"/>
            <a:ext cx="3716338"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a:t>
            </a:r>
            <a:r>
              <a:rPr lang="zh-CN" altLang="zh-CN" sz="2800" b="1" dirty="0">
                <a:solidFill>
                  <a:srgbClr val="000000"/>
                </a:solidFill>
                <a:latin typeface="仿宋" panose="02010609060101010101" pitchFamily="49" charset="-122"/>
                <a:ea typeface="仿宋" panose="02010609060101010101" pitchFamily="49" charset="-122"/>
              </a:rPr>
              <a:t>200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10617" name="Text Box 31"/>
          <p:cNvSpPr txBox="1"/>
          <p:nvPr/>
        </p:nvSpPr>
        <p:spPr>
          <a:xfrm>
            <a:off x="895985" y="304800"/>
            <a:ext cx="1056386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Text Box 32"/>
          <p:cNvSpPr txBox="1"/>
          <p:nvPr/>
        </p:nvSpPr>
        <p:spPr>
          <a:xfrm>
            <a:off x="2128838" y="6165850"/>
            <a:ext cx="8215312" cy="629920"/>
          </a:xfrm>
          <a:prstGeom prst="rect">
            <a:avLst/>
          </a:prstGeom>
          <a:noFill/>
          <a:ln w="9525" cap="flat" cmpd="sng">
            <a:solidFill>
              <a:srgbClr val="00B050"/>
            </a:solidFill>
            <a:prstDash val="solid"/>
            <a:miter/>
            <a:headEnd type="none" w="med" len="med"/>
            <a:tailEnd type="none" w="med" len="med"/>
          </a:ln>
        </p:spPr>
        <p:txBody>
          <a:bodyPr>
            <a:spAutoFit/>
          </a:bodyPr>
          <a:p>
            <a:pPr>
              <a:lnSpc>
                <a:spcPct val="125000"/>
              </a:lnSpc>
              <a:spcBef>
                <a:spcPct val="25000"/>
              </a:spcBef>
              <a:buSzPct val="100000"/>
            </a:pPr>
            <a:r>
              <a:rPr lang="zh-CN" altLang="en-US" sz="2800" b="1" dirty="0">
                <a:solidFill>
                  <a:srgbClr val="000000"/>
                </a:solidFill>
                <a:latin typeface="仿宋" panose="02010609060101010101" pitchFamily="49" charset="-122"/>
                <a:ea typeface="仿宋" panose="02010609060101010101" pitchFamily="49" charset="-122"/>
              </a:rPr>
              <a:t>此时的费用是资产减少的一种表现形式。 </a:t>
            </a:r>
            <a:endParaRPr lang="zh-CN" altLang="en-US" sz="2800" b="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903"/>
                                        </p:tgtEl>
                                        <p:attrNameLst>
                                          <p:attrName>style.visibility</p:attrName>
                                        </p:attrNameLst>
                                      </p:cBhvr>
                                      <p:to>
                                        <p:strVal val="visible"/>
                                      </p:to>
                                    </p:set>
                                    <p:animEffect transition="in" filter="blinds(horizontal)">
                                      <p:cBhvr>
                                        <p:cTn id="7" dur="500"/>
                                        <p:tgtEl>
                                          <p:spTgt spid="3790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7917"/>
                                        </p:tgtEl>
                                        <p:attrNameLst>
                                          <p:attrName>style.visibility</p:attrName>
                                        </p:attrNameLst>
                                      </p:cBhvr>
                                      <p:to>
                                        <p:strVal val="visible"/>
                                      </p:to>
                                    </p:set>
                                    <p:animEffect transition="in" filter="blinds(horizontal)">
                                      <p:cBhvr>
                                        <p:cTn id="11" dur="500"/>
                                        <p:tgtEl>
                                          <p:spTgt spid="3791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790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7918"/>
                                        </p:tgtEl>
                                        <p:attrNameLst>
                                          <p:attrName>style.visibility</p:attrName>
                                        </p:attrNameLst>
                                      </p:cBhvr>
                                      <p:to>
                                        <p:strVal val="visible"/>
                                      </p:to>
                                    </p:set>
                                  </p:childTnLst>
                                </p:cTn>
                              </p:par>
                            </p:childTnLst>
                          </p:cTn>
                        </p:par>
                        <p:par>
                          <p:cTn id="20" fill="hold">
                            <p:stCondLst>
                              <p:cond delay="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3" grpId="0" animBg="1"/>
      <p:bldP spid="37904" grpId="0" animBg="1"/>
      <p:bldP spid="37917" grpId="0" animBg="1"/>
      <p:bldP spid="37918" grpId="0" animBg="1"/>
      <p:bldP spid="2"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Text Box 2"/>
          <p:cNvSpPr txBox="1"/>
          <p:nvPr/>
        </p:nvSpPr>
        <p:spPr>
          <a:xfrm>
            <a:off x="2128838" y="1219200"/>
            <a:ext cx="8005762" cy="629920"/>
          </a:xfrm>
          <a:prstGeom prst="rect">
            <a:avLst/>
          </a:prstGeom>
          <a:noFill/>
          <a:ln w="9525" cap="flat" cmpd="sng">
            <a:solidFill>
              <a:srgbClr val="00B050"/>
            </a:solidFill>
            <a:prstDash val="solid"/>
            <a:miter/>
            <a:headEnd type="none" w="med" len="med"/>
            <a:tailEnd type="none" w="med" len="med"/>
          </a:ln>
        </p:spPr>
        <p:txBody>
          <a:bodyPr>
            <a:spAutoFit/>
          </a:bodyPr>
          <a:p>
            <a:pPr>
              <a:lnSpc>
                <a:spcPct val="125000"/>
              </a:lnSpc>
              <a:spcBef>
                <a:spcPct val="25000"/>
              </a:spcBef>
              <a:buSzPct val="100000"/>
            </a:pPr>
            <a:r>
              <a:rPr lang="zh-CN"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例</a:t>
            </a:r>
            <a:r>
              <a:rPr lang="zh-CN" altLang="zh-CN" sz="2800" b="1" dirty="0">
                <a:solidFill>
                  <a:srgbClr val="FF0000"/>
                </a:solidFill>
                <a:latin typeface="楷体" panose="02010609060101010101" pitchFamily="49" charset="-122"/>
                <a:ea typeface="楷体" panose="02010609060101010101" pitchFamily="49" charset="-122"/>
              </a:rPr>
              <a:t>5】</a:t>
            </a:r>
            <a:r>
              <a:rPr lang="zh-CN" altLang="en-US" sz="2800" b="1" dirty="0">
                <a:solidFill>
                  <a:srgbClr val="000000"/>
                </a:solidFill>
                <a:latin typeface="楷体" panose="02010609060101010101" pitchFamily="49" charset="-122"/>
                <a:ea typeface="楷体" panose="02010609060101010101" pitchFamily="49" charset="-122"/>
              </a:rPr>
              <a:t>某企业拖欠管理部门电话费</a:t>
            </a:r>
            <a:r>
              <a:rPr lang="zh-CN" altLang="zh-CN" sz="2800" b="1" dirty="0">
                <a:solidFill>
                  <a:srgbClr val="000000"/>
                </a:solidFill>
                <a:latin typeface="楷体" panose="02010609060101010101" pitchFamily="49" charset="-122"/>
                <a:ea typeface="楷体" panose="02010609060101010101" pitchFamily="49" charset="-122"/>
              </a:rPr>
              <a:t>200</a:t>
            </a:r>
            <a:r>
              <a:rPr lang="zh-CN" altLang="en-US" sz="2800" b="1" dirty="0">
                <a:solidFill>
                  <a:srgbClr val="000000"/>
                </a:solidFill>
                <a:latin typeface="楷体" panose="02010609060101010101" pitchFamily="49" charset="-122"/>
                <a:ea typeface="楷体" panose="02010609060101010101" pitchFamily="49" charset="-122"/>
              </a:rPr>
              <a:t>元。</a:t>
            </a:r>
            <a:r>
              <a:rPr lang="zh-CN" altLang="en-US" sz="2800" dirty="0">
                <a:solidFill>
                  <a:srgbClr val="000000"/>
                </a:solidFill>
                <a:latin typeface="楷体" panose="02010609060101010101" pitchFamily="49" charset="-122"/>
                <a:ea typeface="楷体" panose="02010609060101010101" pitchFamily="49" charset="-122"/>
              </a:rPr>
              <a:t> </a:t>
            </a:r>
            <a:endParaRPr lang="zh-CN" altLang="en-US" sz="2800" dirty="0">
              <a:solidFill>
                <a:srgbClr val="000000"/>
              </a:solidFill>
              <a:latin typeface="楷体" panose="02010609060101010101" pitchFamily="49" charset="-122"/>
              <a:ea typeface="楷体" panose="02010609060101010101" pitchFamily="49" charset="-122"/>
            </a:endParaRPr>
          </a:p>
        </p:txBody>
      </p:sp>
      <p:graphicFrame>
        <p:nvGraphicFramePr>
          <p:cNvPr id="38915" name="Group 3"/>
          <p:cNvGraphicFramePr>
            <a:graphicFrameLocks noGrp="1"/>
          </p:cNvGraphicFramePr>
          <p:nvPr/>
        </p:nvGraphicFramePr>
        <p:xfrm>
          <a:off x="2452688" y="2195513"/>
          <a:ext cx="7004050" cy="1824036"/>
        </p:xfrm>
        <a:graphic>
          <a:graphicData uri="http://schemas.openxmlformats.org/drawingml/2006/table">
            <a:tbl>
              <a:tblPr/>
              <a:tblGrid>
                <a:gridCol w="3457575"/>
                <a:gridCol w="354647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8927" name="Text Box 15"/>
          <p:cNvSpPr txBox="1"/>
          <p:nvPr/>
        </p:nvSpPr>
        <p:spPr>
          <a:xfrm>
            <a:off x="4367213" y="1916113"/>
            <a:ext cx="3027362"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其他应付款</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8928" name="Rectangle 16"/>
          <p:cNvSpPr/>
          <p:nvPr/>
        </p:nvSpPr>
        <p:spPr>
          <a:xfrm>
            <a:off x="6008688" y="2833688"/>
            <a:ext cx="3759200" cy="521970"/>
          </a:xfrm>
          <a:prstGeom prst="rect">
            <a:avLst/>
          </a:prstGeom>
          <a:noFill/>
          <a:ln w="9525">
            <a:noFill/>
          </a:ln>
        </p:spPr>
        <p:txBody>
          <a:bodyPr>
            <a:spAutoFit/>
          </a:bodyPr>
          <a:p>
            <a:pPr eaLnBrk="0" hangingPunct="0">
              <a:buSzPct val="100000"/>
            </a:pPr>
            <a:r>
              <a:rPr lang="zh-CN" altLang="en-US" sz="2800" b="1" dirty="0">
                <a:solidFill>
                  <a:srgbClr val="000000"/>
                </a:solidFill>
                <a:latin typeface="仿宋" panose="02010609060101010101" pitchFamily="49" charset="-122"/>
                <a:ea typeface="仿宋" panose="02010609060101010101" pitchFamily="49" charset="-122"/>
              </a:rPr>
              <a:t>本期发生额 </a:t>
            </a:r>
            <a:r>
              <a:rPr lang="zh-CN" altLang="zh-CN" sz="2800" b="1" dirty="0">
                <a:solidFill>
                  <a:srgbClr val="000000"/>
                </a:solidFill>
                <a:latin typeface="仿宋" panose="02010609060101010101" pitchFamily="49" charset="-122"/>
                <a:ea typeface="仿宋" panose="02010609060101010101" pitchFamily="49" charset="-122"/>
              </a:rPr>
              <a:t>200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graphicFrame>
        <p:nvGraphicFramePr>
          <p:cNvPr id="38929" name="Group 17"/>
          <p:cNvGraphicFramePr>
            <a:graphicFrameLocks noGrp="1"/>
          </p:cNvGraphicFramePr>
          <p:nvPr/>
        </p:nvGraphicFramePr>
        <p:xfrm>
          <a:off x="2452688" y="4252913"/>
          <a:ext cx="7004050" cy="1824036"/>
        </p:xfrm>
        <a:graphic>
          <a:graphicData uri="http://schemas.openxmlformats.org/drawingml/2006/table">
            <a:tbl>
              <a:tblPr/>
              <a:tblGrid>
                <a:gridCol w="3457575"/>
                <a:gridCol w="3546475"/>
              </a:tblGrid>
              <a:tr h="518163">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                              贷方</a:t>
                      </a:r>
                      <a:endParaRPr kumimoji="0" lang="zh-CN" sz="28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a:noFill/>
                    </a:lnR>
                    <a:lnT>
                      <a:noFill/>
                    </a:lnT>
                    <a:lnB w="28575" cap="flat" cmpd="sng" algn="ctr">
                      <a:solidFill>
                        <a:srgbClr val="800000"/>
                      </a:solidFill>
                      <a:prstDash val="solid"/>
                      <a:round/>
                      <a:headEnd type="none" w="med" len="med"/>
                      <a:tailEnd type="none" w="med" len="med"/>
                    </a:lnB>
                    <a:lnTlToBr>
                      <a:noFill/>
                    </a:lnTlToBr>
                    <a:lnBlToTr>
                      <a:noFill/>
                    </a:lnBlToTr>
                    <a:noFill/>
                  </a:tcPr>
                </a:tc>
                <a:tc hMerge="1">
                  <a:tcPr/>
                </a:tc>
              </a:tr>
              <a:tr h="785429">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r h="520444">
                <a:tc>
                  <a:txBody>
                    <a:bodyPr/>
                    <a:lstStyle/>
                    <a:p>
                      <a:pPr marL="0" marR="0" lvl="0" indent="0" algn="l" defTabSz="9144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a:noFill/>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marT="45723" marB="45723" anchor="ctr" horzOverflow="overflow">
                    <a:lnL w="28575" cap="flat" cmpd="sng" algn="ctr">
                      <a:solidFill>
                        <a:srgbClr val="800000"/>
                      </a:solidFill>
                      <a:prstDash val="solid"/>
                      <a:round/>
                      <a:headEnd type="none" w="med" len="med"/>
                      <a:tailEnd type="none" w="med" len="med"/>
                    </a:lnL>
                    <a:lnR>
                      <a:noFill/>
                    </a:lnR>
                    <a:lnT w="28575" cap="flat" cmpd="sng" algn="ctr">
                      <a:solidFill>
                        <a:srgbClr val="800000"/>
                      </a:solidFill>
                      <a:prstDash val="solid"/>
                      <a:round/>
                      <a:headEnd type="none" w="med" len="med"/>
                      <a:tailEnd type="none" w="med" len="med"/>
                    </a:lnT>
                    <a:lnB>
                      <a:noFill/>
                    </a:lnB>
                    <a:lnTlToBr>
                      <a:noFill/>
                    </a:lnTlToBr>
                    <a:lnBlToTr>
                      <a:noFill/>
                    </a:lnBlToTr>
                    <a:noFill/>
                  </a:tcPr>
                </a:tc>
              </a:tr>
            </a:tbl>
          </a:graphicData>
        </a:graphic>
      </p:graphicFrame>
      <p:sp>
        <p:nvSpPr>
          <p:cNvPr id="38941" name="Text Box 29"/>
          <p:cNvSpPr txBox="1"/>
          <p:nvPr/>
        </p:nvSpPr>
        <p:spPr>
          <a:xfrm>
            <a:off x="4437063" y="4129405"/>
            <a:ext cx="3027362" cy="521970"/>
          </a:xfrm>
          <a:prstGeom prst="rect">
            <a:avLst/>
          </a:prstGeom>
          <a:noFill/>
          <a:ln w="9525">
            <a:noFill/>
          </a:ln>
        </p:spPr>
        <p:txBody>
          <a:bodyPr>
            <a:spAutoFit/>
          </a:bodyPr>
          <a:p>
            <a:pPr algn="ctr">
              <a:spcBef>
                <a:spcPct val="50000"/>
              </a:spcBef>
              <a:buSzPct val="100000"/>
            </a:pPr>
            <a:r>
              <a:rPr lang="zh-CN" altLang="en-US" sz="2800" b="1" dirty="0">
                <a:solidFill>
                  <a:srgbClr val="C00000"/>
                </a:solidFill>
                <a:latin typeface="仿宋" panose="02010609060101010101" pitchFamily="49" charset="-122"/>
                <a:ea typeface="仿宋" panose="02010609060101010101" pitchFamily="49" charset="-122"/>
              </a:rPr>
              <a:t>管理费用</a:t>
            </a:r>
            <a:endParaRPr lang="zh-CN" altLang="en-US" sz="2800" b="1" dirty="0">
              <a:solidFill>
                <a:srgbClr val="C00000"/>
              </a:solidFill>
              <a:latin typeface="仿宋" panose="02010609060101010101" pitchFamily="49" charset="-122"/>
              <a:ea typeface="仿宋" panose="02010609060101010101" pitchFamily="49" charset="-122"/>
            </a:endParaRPr>
          </a:p>
        </p:txBody>
      </p:sp>
      <p:sp>
        <p:nvSpPr>
          <p:cNvPr id="38942" name="Rectangle 30"/>
          <p:cNvSpPr/>
          <p:nvPr/>
        </p:nvSpPr>
        <p:spPr>
          <a:xfrm>
            <a:off x="2308225" y="4921250"/>
            <a:ext cx="3716338" cy="521970"/>
          </a:xfrm>
          <a:prstGeom prst="rect">
            <a:avLst/>
          </a:prstGeom>
          <a:noFill/>
          <a:ln w="9525">
            <a:noFill/>
          </a:ln>
        </p:spPr>
        <p:txBody>
          <a:bodyPr>
            <a:spAutoFit/>
          </a:bodyPr>
          <a:p>
            <a:pPr>
              <a:buSzPct val="100000"/>
            </a:pPr>
            <a:r>
              <a:rPr lang="zh-CN" altLang="en-US" sz="2800" b="1" dirty="0">
                <a:solidFill>
                  <a:srgbClr val="000000"/>
                </a:solidFill>
                <a:latin typeface="仿宋" panose="02010609060101010101" pitchFamily="49" charset="-122"/>
                <a:ea typeface="仿宋" panose="02010609060101010101" pitchFamily="49" charset="-122"/>
              </a:rPr>
              <a:t>本期发生额</a:t>
            </a:r>
            <a:r>
              <a:rPr lang="zh-CN" altLang="zh-CN" sz="2800" b="1" dirty="0">
                <a:solidFill>
                  <a:srgbClr val="000000"/>
                </a:solidFill>
                <a:latin typeface="仿宋" panose="02010609060101010101" pitchFamily="49" charset="-122"/>
                <a:ea typeface="仿宋" panose="02010609060101010101" pitchFamily="49" charset="-122"/>
              </a:rPr>
              <a:t>200</a:t>
            </a:r>
            <a:r>
              <a:rPr lang="zh-CN" altLang="en-US" sz="2800" b="1" dirty="0">
                <a:solidFill>
                  <a:srgbClr val="000000"/>
                </a:solidFill>
                <a:latin typeface="仿宋" panose="02010609060101010101" pitchFamily="49" charset="-122"/>
                <a:ea typeface="仿宋" panose="02010609060101010101" pitchFamily="49" charset="-122"/>
              </a:rPr>
              <a:t>（</a:t>
            </a:r>
            <a:r>
              <a:rPr lang="zh-CN" altLang="zh-CN" sz="2800" b="1" dirty="0">
                <a:solidFill>
                  <a:srgbClr val="000000"/>
                </a:solidFill>
                <a:latin typeface="仿宋" panose="02010609060101010101" pitchFamily="49" charset="-122"/>
                <a:ea typeface="仿宋" panose="02010609060101010101" pitchFamily="49" charset="-122"/>
              </a:rPr>
              <a:t>+</a:t>
            </a:r>
            <a:r>
              <a:rPr lang="zh-CN" altLang="en-US"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11641" name="Text Box 31"/>
          <p:cNvSpPr txBox="1"/>
          <p:nvPr/>
        </p:nvSpPr>
        <p:spPr>
          <a:xfrm>
            <a:off x="884555" y="304800"/>
            <a:ext cx="10563860" cy="676275"/>
          </a:xfrm>
          <a:prstGeom prst="rect">
            <a:avLst/>
          </a:prstGeom>
          <a:noFill/>
          <a:ln w="9525">
            <a:noFill/>
          </a:ln>
        </p:spPr>
        <p:txBody>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 name="Text Box 32"/>
          <p:cNvSpPr txBox="1"/>
          <p:nvPr/>
        </p:nvSpPr>
        <p:spPr>
          <a:xfrm>
            <a:off x="2128838" y="6165850"/>
            <a:ext cx="8005762" cy="629920"/>
          </a:xfrm>
          <a:prstGeom prst="rect">
            <a:avLst/>
          </a:prstGeom>
          <a:noFill/>
          <a:ln w="9525" cap="flat" cmpd="sng">
            <a:solidFill>
              <a:srgbClr val="00B050"/>
            </a:solidFill>
            <a:prstDash val="solid"/>
            <a:miter/>
            <a:headEnd type="none" w="med" len="med"/>
            <a:tailEnd type="none" w="med" len="med"/>
          </a:ln>
        </p:spPr>
        <p:txBody>
          <a:bodyPr>
            <a:spAutoFit/>
          </a:bodyPr>
          <a:p>
            <a:pPr>
              <a:lnSpc>
                <a:spcPct val="125000"/>
              </a:lnSpc>
              <a:spcBef>
                <a:spcPct val="25000"/>
              </a:spcBef>
              <a:buSzPct val="100000"/>
            </a:pPr>
            <a:r>
              <a:rPr lang="zh-CN" altLang="en-US" sz="2800" b="1" dirty="0">
                <a:solidFill>
                  <a:srgbClr val="000000"/>
                </a:solidFill>
                <a:latin typeface="仿宋" panose="02010609060101010101" pitchFamily="49" charset="-122"/>
                <a:ea typeface="仿宋" panose="02010609060101010101" pitchFamily="49" charset="-122"/>
              </a:rPr>
              <a:t>此时的费用是负债增加的一种表现形式。 </a:t>
            </a:r>
            <a:endParaRPr lang="zh-CN" altLang="en-US" sz="2800" b="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27"/>
                                        </p:tgtEl>
                                        <p:attrNameLst>
                                          <p:attrName>style.visibility</p:attrName>
                                        </p:attrNameLst>
                                      </p:cBhvr>
                                      <p:to>
                                        <p:strVal val="visible"/>
                                      </p:to>
                                    </p:set>
                                    <p:animEffect transition="in" filter="blinds(horizontal)">
                                      <p:cBhvr>
                                        <p:cTn id="7" dur="500"/>
                                        <p:tgtEl>
                                          <p:spTgt spid="3892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8941"/>
                                        </p:tgtEl>
                                        <p:attrNameLst>
                                          <p:attrName>style.visibility</p:attrName>
                                        </p:attrNameLst>
                                      </p:cBhvr>
                                      <p:to>
                                        <p:strVal val="visible"/>
                                      </p:to>
                                    </p:set>
                                    <p:animEffect transition="in" filter="blinds(horizontal)">
                                      <p:cBhvr>
                                        <p:cTn id="11" dur="500"/>
                                        <p:tgtEl>
                                          <p:spTgt spid="3894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892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8942"/>
                                        </p:tgtEl>
                                        <p:attrNameLst>
                                          <p:attrName>style.visibility</p:attrName>
                                        </p:attrNameLst>
                                      </p:cBhvr>
                                      <p:to>
                                        <p:strVal val="visible"/>
                                      </p:to>
                                    </p:set>
                                  </p:childTnLst>
                                </p:cTn>
                              </p:par>
                            </p:childTnLst>
                          </p:cTn>
                        </p:par>
                        <p:par>
                          <p:cTn id="20" fill="hold">
                            <p:stCondLst>
                              <p:cond delay="0"/>
                            </p:stCondLst>
                            <p:childTnLst>
                              <p:par>
                                <p:cTn id="21" presetID="2" presetClass="entr" presetSubtype="4"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ppt_x</p:attrName>
                                        </p:attrNameLst>
                                      </p:cBhvr>
                                      <p:tavLst>
                                        <p:tav tm="0">
                                          <p:val>
                                            <p:strVal val="ppt_x"/>
                                          </p:val>
                                        </p:tav>
                                        <p:tav tm="100000">
                                          <p:val>
                                            <p:strVal val="ppt_x"/>
                                          </p:val>
                                        </p:tav>
                                      </p:tavLst>
                                    </p:anim>
                                    <p:anim calcmode="lin" valueType="num">
                                      <p:cBhvr>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7" grpId="0" animBg="1"/>
      <p:bldP spid="38928" grpId="0" animBg="1"/>
      <p:bldP spid="38941" grpId="0" animBg="1"/>
      <p:bldP spid="38942" grpId="0" animBg="1"/>
      <p:bldP spid="2"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2" name="Rectangle 2"/>
          <p:cNvSpPr>
            <a:spLocks noGrp="1"/>
          </p:cNvSpPr>
          <p:nvPr>
            <p:ph idx="1"/>
          </p:nvPr>
        </p:nvSpPr>
        <p:spPr>
          <a:xfrm>
            <a:off x="2090738" y="1193800"/>
            <a:ext cx="8001000" cy="3890963"/>
          </a:xfrm>
        </p:spPr>
        <p:txBody>
          <a:bodyPr vert="horz" wrap="square" lIns="91440" tIns="45720" rIns="91440" bIns="45720" anchor="t" anchorCtr="0"/>
          <a:p>
            <a:pPr algn="ctr" eaLnBrk="1" hangingPunct="1"/>
            <a:r>
              <a:rPr lang="zh-CN" altLang="en-US" sz="2800" dirty="0">
                <a:solidFill>
                  <a:srgbClr val="FF0000"/>
                </a:solidFill>
                <a:latin typeface="黑体" panose="02010609060101010101" pitchFamily="49" charset="-122"/>
                <a:ea typeface="黑体" panose="02010609060101010101" pitchFamily="49" charset="-122"/>
              </a:rPr>
              <a:t>利润性质账户</a:t>
            </a:r>
            <a:endParaRPr lang="zh-CN" altLang="en-US" sz="2800" dirty="0">
              <a:solidFill>
                <a:srgbClr val="FF0000"/>
              </a:solidFill>
              <a:latin typeface="黑体" panose="02010609060101010101" pitchFamily="49" charset="-122"/>
              <a:ea typeface="黑体" panose="02010609060101010101" pitchFamily="49" charset="-122"/>
            </a:endParaRPr>
          </a:p>
          <a:p>
            <a:pPr algn="ctr" eaLnBrk="1" hangingPunct="1"/>
            <a:endParaRPr lang="zh-CN" altLang="zh-CN" sz="1000" dirty="0">
              <a:solidFill>
                <a:srgbClr val="353DE3"/>
              </a:solidFill>
              <a:latin typeface="楷体" panose="02010609060101010101" pitchFamily="49" charset="-122"/>
              <a:ea typeface="楷体" panose="02010609060101010101" pitchFamily="49" charset="-122"/>
            </a:endParaRPr>
          </a:p>
          <a:p>
            <a:pPr eaLnBrk="1" hangingPunct="1"/>
            <a:r>
              <a:rPr lang="zh-CN" altLang="en-US" sz="2800" dirty="0">
                <a:latin typeface="楷体" panose="02010609060101010101" pitchFamily="49" charset="-122"/>
                <a:ea typeface="楷体" panose="02010609060101010101" pitchFamily="49" charset="-122"/>
              </a:rPr>
              <a:t>借方         账户名称（会计科目）     贷方</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pPr>
            <a:r>
              <a:rPr lang="zh-CN"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期初余额   </a:t>
            </a:r>
            <a:r>
              <a:rPr lang="zh-CN" altLang="zh-CN" sz="2800" dirty="0">
                <a:latin typeface="楷体" panose="02010609060101010101" pitchFamily="49" charset="-122"/>
                <a:ea typeface="楷体" panose="02010609060101010101" pitchFamily="49" charset="-122"/>
              </a:rPr>
              <a:t>×××</a:t>
            </a:r>
            <a:endParaRPr lang="zh-CN"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pPr>
            <a:endParaRPr lang="zh-CN" altLang="zh-CN" sz="800" dirty="0">
              <a:latin typeface="楷体" panose="02010609060101010101" pitchFamily="49" charset="-122"/>
              <a:ea typeface="楷体" panose="02010609060101010101" pitchFamily="49" charset="-122"/>
            </a:endParaRPr>
          </a:p>
          <a:p>
            <a:pPr eaLnBrk="1" hangingPunct="1">
              <a:lnSpc>
                <a:spcPct val="150000"/>
              </a:lnSpc>
              <a:spcBef>
                <a:spcPct val="0"/>
              </a:spcBef>
            </a:pPr>
            <a:r>
              <a:rPr lang="zh-CN"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本期减少额 </a:t>
            </a:r>
            <a:r>
              <a:rPr lang="zh-CN"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本期增加额 </a:t>
            </a:r>
            <a:r>
              <a:rPr lang="zh-CN" altLang="zh-CN" sz="2800" dirty="0">
                <a:latin typeface="楷体" panose="02010609060101010101" pitchFamily="49" charset="-122"/>
                <a:ea typeface="楷体" panose="02010609060101010101" pitchFamily="49" charset="-122"/>
              </a:rPr>
              <a:t>×××</a:t>
            </a:r>
            <a:endParaRPr lang="zh-CN" altLang="zh-CN" sz="2800" dirty="0">
              <a:latin typeface="楷体" panose="02010609060101010101" pitchFamily="49" charset="-122"/>
              <a:ea typeface="楷体" panose="02010609060101010101" pitchFamily="49" charset="-122"/>
            </a:endParaRPr>
          </a:p>
          <a:p>
            <a:pPr eaLnBrk="1" hangingPunct="1">
              <a:lnSpc>
                <a:spcPct val="150000"/>
              </a:lnSpc>
              <a:spcBef>
                <a:spcPct val="0"/>
              </a:spcBef>
            </a:pPr>
            <a:endParaRPr lang="zh-CN" altLang="zh-CN" sz="1000" dirty="0">
              <a:latin typeface="楷体" panose="02010609060101010101" pitchFamily="49" charset="-122"/>
              <a:ea typeface="楷体" panose="02010609060101010101" pitchFamily="49" charset="-122"/>
            </a:endParaRPr>
          </a:p>
          <a:p>
            <a:pPr eaLnBrk="1" hangingPunct="1">
              <a:lnSpc>
                <a:spcPct val="150000"/>
              </a:lnSpc>
              <a:spcBef>
                <a:spcPct val="0"/>
              </a:spcBef>
            </a:pPr>
            <a:r>
              <a:rPr lang="zh-CN" altLang="en-US" sz="2800" dirty="0">
                <a:latin typeface="楷体" panose="02010609060101010101" pitchFamily="49" charset="-122"/>
                <a:ea typeface="楷体" panose="02010609060101010101" pitchFamily="49" charset="-122"/>
              </a:rPr>
              <a:t>本期发生额            本期发生额</a:t>
            </a:r>
            <a:endParaRPr lang="zh-CN" altLang="en-US" sz="2800" dirty="0">
              <a:latin typeface="楷体" panose="02010609060101010101" pitchFamily="49" charset="-122"/>
              <a:ea typeface="楷体" panose="02010609060101010101" pitchFamily="49" charset="-122"/>
            </a:endParaRPr>
          </a:p>
          <a:p>
            <a:pPr eaLnBrk="1" hangingPunct="1">
              <a:lnSpc>
                <a:spcPct val="150000"/>
              </a:lnSpc>
              <a:spcBef>
                <a:spcPct val="0"/>
              </a:spcBef>
            </a:pPr>
            <a:r>
              <a:rPr lang="zh-CN" altLang="en-US" sz="2800" dirty="0">
                <a:latin typeface="楷体" panose="02010609060101010101" pitchFamily="49" charset="-122"/>
                <a:ea typeface="楷体" panose="02010609060101010101" pitchFamily="49" charset="-122"/>
              </a:rPr>
              <a:t>                        期末余额   </a:t>
            </a:r>
            <a:r>
              <a:rPr lang="zh-CN" altLang="zh-CN" sz="2800" dirty="0">
                <a:latin typeface="楷体" panose="02010609060101010101" pitchFamily="49" charset="-122"/>
                <a:ea typeface="楷体" panose="02010609060101010101" pitchFamily="49" charset="-122"/>
              </a:rPr>
              <a:t>×××</a:t>
            </a:r>
            <a:endParaRPr lang="zh-CN" altLang="zh-CN" sz="2800" dirty="0">
              <a:latin typeface="楷体" panose="02010609060101010101" pitchFamily="49" charset="-122"/>
              <a:ea typeface="楷体" panose="02010609060101010101" pitchFamily="49" charset="-122"/>
            </a:endParaRPr>
          </a:p>
          <a:p>
            <a:pPr eaLnBrk="1" hangingPunct="1">
              <a:lnSpc>
                <a:spcPct val="150000"/>
              </a:lnSpc>
            </a:pPr>
            <a:endParaRPr lang="zh-CN" altLang="zh-CN" sz="2800" dirty="0">
              <a:latin typeface="楷体" panose="02010609060101010101" pitchFamily="49" charset="-122"/>
              <a:ea typeface="楷体" panose="02010609060101010101" pitchFamily="49" charset="-122"/>
            </a:endParaRPr>
          </a:p>
        </p:txBody>
      </p:sp>
      <p:sp>
        <p:nvSpPr>
          <p:cNvPr id="112643"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12644" name="Line 4"/>
          <p:cNvSpPr/>
          <p:nvPr/>
        </p:nvSpPr>
        <p:spPr>
          <a:xfrm>
            <a:off x="2208213" y="2492375"/>
            <a:ext cx="7775575" cy="0"/>
          </a:xfrm>
          <a:prstGeom prst="line">
            <a:avLst/>
          </a:prstGeom>
          <a:ln w="28575" cap="flat" cmpd="sng">
            <a:solidFill>
              <a:schemeClr val="tx1"/>
            </a:solidFill>
            <a:prstDash val="solid"/>
            <a:headEnd type="none" w="med" len="med"/>
            <a:tailEnd type="none" w="med" len="med"/>
          </a:ln>
        </p:spPr>
      </p:sp>
      <p:sp>
        <p:nvSpPr>
          <p:cNvPr id="112645" name="Line 5"/>
          <p:cNvSpPr/>
          <p:nvPr/>
        </p:nvSpPr>
        <p:spPr>
          <a:xfrm>
            <a:off x="5951538" y="2492375"/>
            <a:ext cx="1587" cy="2736850"/>
          </a:xfrm>
          <a:prstGeom prst="line">
            <a:avLst/>
          </a:prstGeom>
          <a:ln w="28575" cap="flat" cmpd="sng">
            <a:solidFill>
              <a:schemeClr val="tx1"/>
            </a:solidFill>
            <a:prstDash val="solid"/>
            <a:headEnd type="none" w="med" len="med"/>
            <a:tailEnd type="none" w="med" len="med"/>
          </a:ln>
        </p:spPr>
      </p:sp>
      <p:sp>
        <p:nvSpPr>
          <p:cNvPr id="112646" name="Line 6"/>
          <p:cNvSpPr/>
          <p:nvPr/>
        </p:nvSpPr>
        <p:spPr>
          <a:xfrm>
            <a:off x="2166938" y="4005263"/>
            <a:ext cx="7775575" cy="0"/>
          </a:xfrm>
          <a:prstGeom prst="line">
            <a:avLst/>
          </a:prstGeom>
          <a:ln w="28575" cap="flat" cmpd="sng">
            <a:solidFill>
              <a:schemeClr val="tx1"/>
            </a:solidFill>
            <a:prstDash val="solid"/>
            <a:headEnd type="none" w="med" len="med"/>
            <a:tailEnd type="none" w="med" len="med"/>
          </a:ln>
        </p:spPr>
      </p:sp>
      <p:sp>
        <p:nvSpPr>
          <p:cNvPr id="39943" name="Rectangle 7"/>
          <p:cNvSpPr/>
          <p:nvPr/>
        </p:nvSpPr>
        <p:spPr>
          <a:xfrm>
            <a:off x="1919288" y="5300663"/>
            <a:ext cx="8388350" cy="1404620"/>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a:lnSpc>
                <a:spcPct val="140000"/>
              </a:lnSpc>
              <a:spcBef>
                <a:spcPct val="25000"/>
              </a:spcBef>
              <a:buClr>
                <a:srgbClr val="FF0000"/>
              </a:buClr>
              <a:buSzPct val="100000"/>
              <a:buFont typeface="Wingdings" panose="05000000000000000000" pitchFamily="2" charset="2"/>
              <a:buChar char="p"/>
            </a:pPr>
            <a:r>
              <a:rPr lang="zh-CN" altLang="en-US" sz="2800" b="1" dirty="0">
                <a:solidFill>
                  <a:srgbClr val="0000CC"/>
                </a:solidFill>
                <a:latin typeface="仿宋" panose="02010609060101010101" pitchFamily="49" charset="-122"/>
                <a:ea typeface="仿宋" panose="02010609060101010101" pitchFamily="49" charset="-122"/>
              </a:rPr>
              <a:t>余额若在借方，表示亏损。</a:t>
            </a:r>
            <a:endParaRPr lang="zh-CN" altLang="en-US" sz="2800" b="1" dirty="0">
              <a:solidFill>
                <a:srgbClr val="0000CC"/>
              </a:solidFill>
              <a:latin typeface="仿宋" panose="02010609060101010101" pitchFamily="49" charset="-122"/>
              <a:ea typeface="仿宋" panose="02010609060101010101" pitchFamily="49" charset="-122"/>
            </a:endParaRPr>
          </a:p>
          <a:p>
            <a:pPr>
              <a:lnSpc>
                <a:spcPct val="140000"/>
              </a:lnSpc>
              <a:spcBef>
                <a:spcPct val="25000"/>
              </a:spcBef>
              <a:buClr>
                <a:srgbClr val="FF0000"/>
              </a:buClr>
              <a:buSzPct val="100000"/>
              <a:buFont typeface="Wingdings" panose="05000000000000000000" pitchFamily="2" charset="2"/>
              <a:buChar char="p"/>
            </a:pPr>
            <a:r>
              <a:rPr lang="zh-CN" altLang="en-US" sz="2800" b="1" dirty="0">
                <a:solidFill>
                  <a:srgbClr val="0000CC"/>
                </a:solidFill>
                <a:latin typeface="仿宋" panose="02010609060101010101" pitchFamily="49" charset="-122"/>
                <a:ea typeface="仿宋" panose="02010609060101010101" pitchFamily="49" charset="-122"/>
              </a:rPr>
              <a:t>账户结构与负债、所有者权益账户类似。</a:t>
            </a:r>
            <a:endParaRPr lang="zh-CN" altLang="en-US" sz="28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43"/>
                                        </p:tgtEl>
                                        <p:attrNameLst>
                                          <p:attrName>style.visibility</p:attrName>
                                        </p:attrNameLst>
                                      </p:cBhvr>
                                      <p:to>
                                        <p:strVal val="visible"/>
                                      </p:to>
                                    </p:set>
                                    <p:anim calcmode="lin" valueType="num">
                                      <p:cBhvr>
                                        <p:cTn id="7" dur="250" fill="hold"/>
                                        <p:tgtEl>
                                          <p:spTgt spid="39943"/>
                                        </p:tgtEl>
                                        <p:attrNameLst>
                                          <p:attrName>ppt_x</p:attrName>
                                        </p:attrNameLst>
                                      </p:cBhvr>
                                      <p:tavLst>
                                        <p:tav tm="0">
                                          <p:val>
                                            <p:strVal val="ppt_x"/>
                                          </p:val>
                                        </p:tav>
                                        <p:tav tm="100000">
                                          <p:val>
                                            <p:strVal val="ppt_x"/>
                                          </p:val>
                                        </p:tav>
                                      </p:tavLst>
                                    </p:anim>
                                    <p:anim calcmode="lin" valueType="num">
                                      <p:cBhvr>
                                        <p:cTn id="8" dur="250" fill="hold"/>
                                        <p:tgtEl>
                                          <p:spTgt spid="399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Text Box 2"/>
          <p:cNvSpPr txBox="1"/>
          <p:nvPr/>
        </p:nvSpPr>
        <p:spPr>
          <a:xfrm>
            <a:off x="2027238" y="1901825"/>
            <a:ext cx="8205787" cy="3170555"/>
          </a:xfrm>
          <a:prstGeom prst="rect">
            <a:avLst/>
          </a:prstGeom>
          <a:noFill/>
          <a:ln w="9525">
            <a:noFill/>
          </a:ln>
        </p:spPr>
        <p:txBody>
          <a:bodyPr>
            <a:spAutoFit/>
          </a:bodyPr>
          <a:p>
            <a:pPr>
              <a:lnSpc>
                <a:spcPct val="150000"/>
              </a:lnSpc>
              <a:spcBef>
                <a:spcPct val="50000"/>
              </a:spcBef>
              <a:buClr>
                <a:srgbClr val="FF0000"/>
              </a:buClr>
              <a:buSzPct val="100000"/>
              <a:buFont typeface="Wingdings" panose="05000000000000000000" pitchFamily="2" charset="2"/>
              <a:buChar char="p"/>
            </a:pPr>
            <a:r>
              <a:rPr lang="zh-CN" altLang="zh-CN" sz="2900" b="1" dirty="0">
                <a:solidFill>
                  <a:srgbClr val="0000CC"/>
                </a:solidFill>
                <a:latin typeface="楷体" panose="02010609060101010101" pitchFamily="49" charset="-122"/>
                <a:ea typeface="楷体" panose="02010609060101010101" pitchFamily="49" charset="-122"/>
              </a:rPr>
              <a:t> </a:t>
            </a:r>
            <a:r>
              <a:rPr lang="zh-CN" altLang="en-US" sz="2900" b="1" dirty="0">
                <a:solidFill>
                  <a:srgbClr val="0000CC"/>
                </a:solidFill>
                <a:latin typeface="楷体" panose="02010609060101010101" pitchFamily="49" charset="-122"/>
                <a:ea typeface="楷体" panose="02010609060101010101" pitchFamily="49" charset="-122"/>
              </a:rPr>
              <a:t>可根据账户余额所在方向判断账户的性质：</a:t>
            </a:r>
            <a:endParaRPr lang="zh-CN" altLang="en-US" sz="2900" b="1" dirty="0">
              <a:solidFill>
                <a:srgbClr val="0000CC"/>
              </a:solidFill>
              <a:latin typeface="楷体" panose="02010609060101010101" pitchFamily="49" charset="-122"/>
              <a:ea typeface="楷体" panose="02010609060101010101" pitchFamily="49" charset="-122"/>
            </a:endParaRPr>
          </a:p>
          <a:p>
            <a:pPr>
              <a:lnSpc>
                <a:spcPct val="150000"/>
              </a:lnSpc>
              <a:spcBef>
                <a:spcPct val="50000"/>
              </a:spcBef>
              <a:buClr>
                <a:srgbClr val="FF0000"/>
              </a:buClr>
              <a:buSzPct val="100000"/>
              <a:buFont typeface="Wingdings" panose="05000000000000000000" pitchFamily="2" charset="2"/>
            </a:pPr>
            <a:r>
              <a:rPr lang="en-US" altLang="zh-CN" sz="2900" b="1" dirty="0">
                <a:latin typeface="楷体" panose="02010609060101010101" pitchFamily="49" charset="-122"/>
                <a:ea typeface="楷体" panose="02010609060101010101" pitchFamily="49" charset="-122"/>
              </a:rPr>
              <a:t>——</a:t>
            </a:r>
            <a:r>
              <a:rPr lang="zh-CN" altLang="en-US" sz="2900" b="1" dirty="0">
                <a:latin typeface="楷体" panose="02010609060101010101" pitchFamily="49" charset="-122"/>
                <a:ea typeface="楷体" panose="02010609060101010101" pitchFamily="49" charset="-122"/>
              </a:rPr>
              <a:t>账户期末余额一般都在记录增加额的一方。</a:t>
            </a:r>
            <a:endParaRPr lang="zh-CN" altLang="en-US" sz="2900" b="1" dirty="0">
              <a:latin typeface="楷体" panose="02010609060101010101" pitchFamily="49" charset="-122"/>
              <a:ea typeface="楷体" panose="02010609060101010101" pitchFamily="49" charset="-122"/>
            </a:endParaRPr>
          </a:p>
          <a:p>
            <a:pPr marL="906780" lvl="1" indent="-436880" algn="just" eaLnBrk="1" hangingPunct="1">
              <a:lnSpc>
                <a:spcPct val="150000"/>
              </a:lnSpc>
              <a:spcBef>
                <a:spcPct val="20000"/>
              </a:spcBef>
              <a:buClr>
                <a:schemeClr val="accent2"/>
              </a:buClr>
              <a:buSzPct val="100000"/>
              <a:buFont typeface="Wingdings" panose="05000000000000000000" pitchFamily="2" charset="2"/>
              <a:buChar char="Ø"/>
            </a:pPr>
            <a:r>
              <a:rPr lang="zh-CN" altLang="en-US" sz="2900" b="1" dirty="0">
                <a:latin typeface="楷体" panose="02010609060101010101" pitchFamily="49" charset="-122"/>
                <a:ea typeface="楷体" panose="02010609060101010101" pitchFamily="49" charset="-122"/>
              </a:rPr>
              <a:t>余额在借方，通常是资产性质；</a:t>
            </a:r>
            <a:endParaRPr lang="zh-CN" altLang="en-US" sz="2900" b="1" dirty="0">
              <a:latin typeface="楷体" panose="02010609060101010101" pitchFamily="49" charset="-122"/>
              <a:ea typeface="楷体" panose="02010609060101010101" pitchFamily="49" charset="-122"/>
            </a:endParaRPr>
          </a:p>
          <a:p>
            <a:pPr marL="906780" lvl="1" indent="-436880" algn="just" eaLnBrk="1" hangingPunct="1">
              <a:lnSpc>
                <a:spcPct val="150000"/>
              </a:lnSpc>
              <a:spcBef>
                <a:spcPct val="20000"/>
              </a:spcBef>
              <a:buClr>
                <a:schemeClr val="accent2"/>
              </a:buClr>
              <a:buSzPct val="100000"/>
              <a:buFont typeface="Wingdings" panose="05000000000000000000" pitchFamily="2" charset="2"/>
              <a:buChar char="Ø"/>
            </a:pPr>
            <a:r>
              <a:rPr lang="zh-CN" altLang="en-US" sz="2900" b="1" dirty="0">
                <a:latin typeface="楷体" panose="02010609060101010101" pitchFamily="49" charset="-122"/>
                <a:ea typeface="楷体" panose="02010609060101010101" pitchFamily="49" charset="-122"/>
              </a:rPr>
              <a:t>余额在贷方，通常是负债、所有者权益性质。</a:t>
            </a:r>
            <a:endParaRPr lang="zh-CN" altLang="en-US" sz="2900" b="1" dirty="0">
              <a:latin typeface="楷体" panose="02010609060101010101" pitchFamily="49" charset="-122"/>
              <a:ea typeface="楷体" panose="02010609060101010101" pitchFamily="49" charset="-122"/>
            </a:endParaRPr>
          </a:p>
        </p:txBody>
      </p:sp>
      <p:sp>
        <p:nvSpPr>
          <p:cNvPr id="113667" name="Rectangle 3"/>
          <p:cNvSpPr/>
          <p:nvPr/>
        </p:nvSpPr>
        <p:spPr>
          <a:xfrm>
            <a:off x="906780" y="304800"/>
            <a:ext cx="9192895" cy="676275"/>
          </a:xfrm>
          <a:prstGeom prst="rect">
            <a:avLst/>
          </a:prstGeom>
          <a:noFill/>
          <a:ln w="9525">
            <a:noFill/>
          </a:ln>
        </p:spPr>
        <p:txBody>
          <a:bodyPr anchor="ctr" anchorCtr="0"/>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13668" name="Rectangle 5"/>
          <p:cNvSpPr/>
          <p:nvPr/>
        </p:nvSpPr>
        <p:spPr>
          <a:xfrm>
            <a:off x="833755" y="1071880"/>
            <a:ext cx="10390505" cy="829945"/>
          </a:xfrm>
          <a:prstGeom prst="rect">
            <a:avLst/>
          </a:prstGeom>
          <a:noFill/>
          <a:ln w="9525">
            <a:noFill/>
          </a:ln>
        </p:spPr>
        <p:txBody>
          <a:bodyPr wrap="square">
            <a:spAutoFit/>
          </a:bodyPr>
          <a:p>
            <a:pPr algn="just">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二、借贷记账法的账户结构：</a:t>
            </a:r>
            <a:r>
              <a:rPr lang="zh-CN" altLang="en-US" sz="3200" b="1" dirty="0">
                <a:latin typeface="楷体" panose="02010609060101010101" pitchFamily="49" charset="-122"/>
                <a:ea typeface="楷体" panose="02010609060101010101" pitchFamily="49" charset="-122"/>
              </a:rPr>
              <a:t>重要结论</a:t>
            </a:r>
            <a:endParaRPr lang="zh-CN" altLang="en-US" sz="3200" b="1" dirty="0">
              <a:latin typeface="楷体" panose="02010609060101010101" pitchFamily="49" charset="-122"/>
              <a:ea typeface="楷体" panose="02010609060101010101" pitchFamily="49" charset="-122"/>
            </a:endParaRPr>
          </a:p>
        </p:txBody>
      </p:sp>
      <p:sp>
        <p:nvSpPr>
          <p:cNvPr id="40966" name="Rectangle 6"/>
          <p:cNvSpPr/>
          <p:nvPr/>
        </p:nvSpPr>
        <p:spPr>
          <a:xfrm>
            <a:off x="2098675" y="5096510"/>
            <a:ext cx="8001000" cy="1383665"/>
          </a:xfrm>
          <a:prstGeom prst="rect">
            <a:avLst/>
          </a:prstGeom>
          <a:solidFill>
            <a:schemeClr val="bg1"/>
          </a:solidFill>
          <a:ln w="38100" cap="flat" cmpd="sng">
            <a:solidFill>
              <a:srgbClr val="C00000"/>
            </a:solidFill>
            <a:prstDash val="solid"/>
            <a:miter/>
            <a:headEnd type="none" w="med" len="med"/>
            <a:tailEnd type="none" w="med" len="med"/>
          </a:ln>
        </p:spPr>
        <p:txBody>
          <a:bodyPr>
            <a:spAutoFit/>
          </a:bodyPr>
          <a:p>
            <a:pPr>
              <a:lnSpc>
                <a:spcPct val="150000"/>
              </a:lnSpc>
              <a:buSzPct val="100000"/>
            </a:pPr>
            <a:r>
              <a:rPr lang="zh-CN" altLang="en-US" sz="2800" b="1" dirty="0">
                <a:latin typeface="仿宋" panose="02010609060101010101" pitchFamily="49" charset="-122"/>
                <a:ea typeface="仿宋" panose="02010609060101010101" pitchFamily="49" charset="-122"/>
              </a:rPr>
              <a:t>如应付账款：余额通常在贷方，属负债性质账户。若余额在借方，则为资产性质，可视为预付账款。 </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p:cTn id="7" dur="250" fill="hold"/>
                                        <p:tgtEl>
                                          <p:spTgt spid="40966"/>
                                        </p:tgtEl>
                                        <p:attrNameLst>
                                          <p:attrName>ppt_x</p:attrName>
                                        </p:attrNameLst>
                                      </p:cBhvr>
                                      <p:tavLst>
                                        <p:tav tm="0">
                                          <p:val>
                                            <p:strVal val="ppt_x"/>
                                          </p:val>
                                        </p:tav>
                                        <p:tav tm="100000">
                                          <p:val>
                                            <p:strVal val="ppt_x"/>
                                          </p:val>
                                        </p:tav>
                                      </p:tavLst>
                                    </p:anim>
                                    <p:anim calcmode="lin" valueType="num">
                                      <p:cBhvr>
                                        <p:cTn id="8" dur="250" fill="hold"/>
                                        <p:tgtEl>
                                          <p:spTgt spid="409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6"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Text Box 2"/>
          <p:cNvSpPr txBox="1"/>
          <p:nvPr/>
        </p:nvSpPr>
        <p:spPr>
          <a:xfrm>
            <a:off x="4343400" y="1295400"/>
            <a:ext cx="5676900" cy="521970"/>
          </a:xfrm>
          <a:prstGeom prst="rect">
            <a:avLst/>
          </a:prstGeom>
          <a:noFill/>
          <a:ln w="9525">
            <a:noFill/>
          </a:ln>
        </p:spPr>
        <p:txBody>
          <a:bodyPr>
            <a:spAutoFit/>
          </a:bodyPr>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借方                     贷方</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14691" name="Line 3"/>
          <p:cNvSpPr/>
          <p:nvPr/>
        </p:nvSpPr>
        <p:spPr>
          <a:xfrm>
            <a:off x="3810000" y="1828800"/>
            <a:ext cx="6553200" cy="0"/>
          </a:xfrm>
          <a:prstGeom prst="line">
            <a:avLst/>
          </a:prstGeom>
          <a:ln w="38100" cap="flat" cmpd="sng">
            <a:solidFill>
              <a:schemeClr val="tx1"/>
            </a:solidFill>
            <a:prstDash val="solid"/>
            <a:headEnd type="none" w="med" len="med"/>
            <a:tailEnd type="none" w="med" len="med"/>
          </a:ln>
        </p:spPr>
      </p:sp>
      <p:sp>
        <p:nvSpPr>
          <p:cNvPr id="114692" name="Line 4"/>
          <p:cNvSpPr/>
          <p:nvPr/>
        </p:nvSpPr>
        <p:spPr>
          <a:xfrm>
            <a:off x="6743700" y="1828800"/>
            <a:ext cx="0" cy="4343400"/>
          </a:xfrm>
          <a:prstGeom prst="line">
            <a:avLst/>
          </a:prstGeom>
          <a:ln w="38100" cap="flat" cmpd="sng">
            <a:solidFill>
              <a:schemeClr val="tx1"/>
            </a:solidFill>
            <a:prstDash val="solid"/>
            <a:headEnd type="none" w="med" len="med"/>
            <a:tailEnd type="none" w="med" len="med"/>
          </a:ln>
        </p:spPr>
      </p:sp>
      <p:sp>
        <p:nvSpPr>
          <p:cNvPr id="41989" name="Text Box 5"/>
          <p:cNvSpPr txBox="1"/>
          <p:nvPr/>
        </p:nvSpPr>
        <p:spPr>
          <a:xfrm>
            <a:off x="4343400" y="2057400"/>
            <a:ext cx="2438400" cy="3753485"/>
          </a:xfrm>
          <a:prstGeom prst="rect">
            <a:avLst/>
          </a:prstGeom>
          <a:noFill/>
          <a:ln w="9525">
            <a:noFill/>
          </a:ln>
        </p:spPr>
        <p:txBody>
          <a:bodyPr>
            <a:spAutoFit/>
          </a:bodyPr>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a:t>
            </a:r>
            <a:endParaRPr lang="zh-CN" altLang="en-US" sz="28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a:t>
            </a:r>
            <a:endParaRPr lang="zh-CN" altLang="en-US" sz="28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减少（结转）</a:t>
            </a:r>
            <a:endParaRPr lang="zh-CN" altLang="en-US" sz="28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41990" name="Text Box 6"/>
          <p:cNvSpPr txBox="1"/>
          <p:nvPr/>
        </p:nvSpPr>
        <p:spPr>
          <a:xfrm>
            <a:off x="6959600" y="2057400"/>
            <a:ext cx="2667000" cy="3753485"/>
          </a:xfrm>
          <a:prstGeom prst="rect">
            <a:avLst/>
          </a:prstGeom>
          <a:noFill/>
          <a:ln w="9525">
            <a:noFill/>
          </a:ln>
        </p:spPr>
        <p:txBody>
          <a:bodyPr>
            <a:spAutoFit/>
          </a:bodyPr>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a:t>
            </a:r>
            <a:endParaRPr lang="zh-CN" altLang="en-US" sz="28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000000"/>
                </a:solidFill>
                <a:latin typeface="楷体" panose="02010609060101010101" pitchFamily="49" charset="-122"/>
                <a:ea typeface="楷体" panose="02010609060101010101" pitchFamily="49" charset="-122"/>
              </a:rPr>
              <a:t>减少（结转）</a:t>
            </a:r>
            <a:endParaRPr lang="zh-CN" altLang="en-US" sz="28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en-US" sz="2800" b="1" dirty="0">
                <a:solidFill>
                  <a:srgbClr val="FF0000"/>
                </a:solidFill>
                <a:latin typeface="楷体" panose="02010609060101010101" pitchFamily="49" charset="-122"/>
                <a:ea typeface="楷体" panose="02010609060101010101" pitchFamily="49" charset="-122"/>
              </a:rPr>
              <a:t>增加</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4695" name="Text Box 7"/>
          <p:cNvSpPr txBox="1"/>
          <p:nvPr/>
        </p:nvSpPr>
        <p:spPr>
          <a:xfrm>
            <a:off x="1992313" y="2057400"/>
            <a:ext cx="2057400" cy="3753485"/>
          </a:xfrm>
          <a:prstGeom prst="rect">
            <a:avLst/>
          </a:prstGeom>
          <a:noFill/>
          <a:ln w="38100" cap="flat" cmpd="sng">
            <a:solidFill>
              <a:srgbClr val="0000CC"/>
            </a:solidFill>
            <a:prstDash val="solid"/>
            <a:miter/>
            <a:headEnd type="none" w="med" len="med"/>
            <a:tailEnd type="none" w="med" len="med"/>
          </a:ln>
        </p:spPr>
        <p:txBody>
          <a:bodyPr>
            <a:spAutoFit/>
          </a:bodyPr>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资产</a:t>
            </a:r>
            <a:endParaRPr lang="zh-CN" altLang="en-US"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负债</a:t>
            </a:r>
            <a:endParaRPr lang="zh-CN" altLang="en-US"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所有者权益</a:t>
            </a:r>
            <a:endParaRPr lang="zh-CN" altLang="en-US"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收入</a:t>
            </a:r>
            <a:endParaRPr lang="zh-CN" altLang="en-US"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成本、费用</a:t>
            </a:r>
            <a:endParaRPr lang="zh-CN" altLang="en-US"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利润</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41992" name="Rectangle 8"/>
          <p:cNvSpPr/>
          <p:nvPr/>
        </p:nvSpPr>
        <p:spPr>
          <a:xfrm>
            <a:off x="9191625" y="4648200"/>
            <a:ext cx="1179513" cy="533400"/>
          </a:xfrm>
          <a:prstGeom prst="rect">
            <a:avLst/>
          </a:prstGeom>
          <a:solidFill>
            <a:schemeClr val="bg1">
              <a:alpha val="39999"/>
            </a:schemeClr>
          </a:solidFill>
          <a:ln w="28575" cap="flat" cmpd="sng">
            <a:solidFill>
              <a:schemeClr val="hlink"/>
            </a:solidFill>
            <a:prstDash val="solid"/>
            <a:miter/>
            <a:headEnd type="none" w="med" len="med"/>
            <a:tailEnd type="none" w="med" len="med"/>
          </a:ln>
        </p:spPr>
        <p:txBody>
          <a:bodyPr wrap="none" anchor="ctr" anchorCtr="0"/>
          <a:p>
            <a:pPr algn="ctr">
              <a:buSzPct val="100000"/>
            </a:pPr>
            <a:r>
              <a:rPr lang="zh-CN" altLang="en-US" sz="2800" b="1" dirty="0">
                <a:solidFill>
                  <a:srgbClr val="000000"/>
                </a:solidFill>
                <a:latin typeface="楷体" panose="02010609060101010101" pitchFamily="49" charset="-122"/>
                <a:ea typeface="楷体" panose="02010609060101010101" pitchFamily="49" charset="-122"/>
              </a:rPr>
              <a:t>无余额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41993" name="Rectangle 9"/>
          <p:cNvSpPr/>
          <p:nvPr/>
        </p:nvSpPr>
        <p:spPr>
          <a:xfrm>
            <a:off x="9191625" y="4038600"/>
            <a:ext cx="1179513" cy="533400"/>
          </a:xfrm>
          <a:prstGeom prst="rect">
            <a:avLst/>
          </a:prstGeom>
          <a:solidFill>
            <a:schemeClr val="bg1">
              <a:alpha val="39999"/>
            </a:schemeClr>
          </a:solidFill>
          <a:ln w="28575" cap="flat" cmpd="sng">
            <a:solidFill>
              <a:schemeClr val="hlink"/>
            </a:solidFill>
            <a:prstDash val="solid"/>
            <a:miter/>
            <a:headEnd type="none" w="med" len="med"/>
            <a:tailEnd type="none" w="med" len="med"/>
          </a:ln>
        </p:spPr>
        <p:txBody>
          <a:bodyPr wrap="none" anchor="ctr" anchorCtr="0"/>
          <a:p>
            <a:pPr algn="ctr">
              <a:buSzPct val="100000"/>
            </a:pPr>
            <a:r>
              <a:rPr lang="zh-CN" altLang="en-US" sz="2800" b="1" dirty="0">
                <a:solidFill>
                  <a:srgbClr val="000000"/>
                </a:solidFill>
                <a:latin typeface="楷体" panose="02010609060101010101" pitchFamily="49" charset="-122"/>
                <a:ea typeface="楷体" panose="02010609060101010101" pitchFamily="49" charset="-122"/>
              </a:rPr>
              <a:t>无余额</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14698" name="Rectangle 10"/>
          <p:cNvSpPr/>
          <p:nvPr/>
        </p:nvSpPr>
        <p:spPr>
          <a:xfrm>
            <a:off x="878840" y="304800"/>
            <a:ext cx="10386695" cy="676275"/>
          </a:xfrm>
          <a:prstGeom prst="rect">
            <a:avLst/>
          </a:prstGeom>
          <a:noFill/>
          <a:ln w="9525">
            <a:noFill/>
          </a:ln>
        </p:spPr>
        <p:txBody>
          <a:bodyPr anchor="ctr" anchorCtr="0"/>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1989">
                                            <p:txEl>
                                              <p:charRg st="0" end="3"/>
                                            </p:txEl>
                                          </p:spTgt>
                                        </p:tgtEl>
                                        <p:attrNameLst>
                                          <p:attrName>style.visibility</p:attrName>
                                        </p:attrNameLst>
                                      </p:cBhvr>
                                      <p:to>
                                        <p:strVal val="visible"/>
                                      </p:to>
                                    </p:set>
                                    <p:anim calcmode="discrete" valueType="clr">
                                      <p:cBhvr override="childStyle">
                                        <p:cTn id="7" dur="500"/>
                                        <p:tgtEl>
                                          <p:spTgt spid="41989">
                                            <p:txEl>
                                              <p:charRg st="0"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41989">
                                            <p:txEl>
                                              <p:charRg st="0" end="3"/>
                                            </p:txEl>
                                          </p:spTgt>
                                        </p:tgtEl>
                                        <p:attrNameLst>
                                          <p:attrName>fillcolor</p:attrName>
                                        </p:attrNameLst>
                                      </p:cBhvr>
                                      <p:tavLst>
                                        <p:tav tm="0">
                                          <p:val>
                                            <p:clrVal>
                                              <a:schemeClr val="accent2"/>
                                            </p:clrVal>
                                          </p:val>
                                        </p:tav>
                                        <p:tav tm="50000">
                                          <p:val>
                                            <p:clrVal>
                                              <a:schemeClr val="hlink"/>
                                            </p:clrVal>
                                          </p:val>
                                        </p:tav>
                                      </p:tavLst>
                                    </p:anim>
                                    <p:set>
                                      <p:cBhvr>
                                        <p:cTn id="9" dur="1" fill="hold">
                                          <p:stCondLst>
                                            <p:cond delay="0"/>
                                          </p:stCondLst>
                                        </p:cTn>
                                        <p:tgtEl>
                                          <p:spTgt spid="41989">
                                            <p:txEl>
                                              <p:charRg st="0" end="3"/>
                                            </p:txEl>
                                          </p:spTgt>
                                        </p:tgtEl>
                                        <p:attrNameLst>
                                          <p:attrName>fill.type</p:attrName>
                                        </p:attrNameLst>
                                      </p:cBhvr>
                                      <p:to>
                                        <p:strVal val="solid"/>
                                      </p:to>
                                    </p:set>
                                  </p:childTnLst>
                                </p:cTn>
                              </p:par>
                            </p:childTnLst>
                          </p:cTn>
                        </p:par>
                        <p:par>
                          <p:cTn id="10" fill="hold">
                            <p:stCondLst>
                              <p:cond delay="75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41990">
                                            <p:txEl>
                                              <p:charRg st="0" end="3"/>
                                            </p:txEl>
                                          </p:spTgt>
                                        </p:tgtEl>
                                        <p:attrNameLst>
                                          <p:attrName>style.visibility</p:attrName>
                                        </p:attrNameLst>
                                      </p:cBhvr>
                                      <p:to>
                                        <p:strVal val="visible"/>
                                      </p:to>
                                    </p:set>
                                    <p:anim calcmode="discrete" valueType="clr">
                                      <p:cBhvr override="childStyle">
                                        <p:cTn id="13" dur="80"/>
                                        <p:tgtEl>
                                          <p:spTgt spid="41990">
                                            <p:txEl>
                                              <p:charRg st="0"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41990">
                                            <p:txEl>
                                              <p:charRg st="0" end="3"/>
                                            </p:txEl>
                                          </p:spTgt>
                                        </p:tgtEl>
                                        <p:attrNameLst>
                                          <p:attrName>fillcolor</p:attrName>
                                        </p:attrNameLst>
                                      </p:cBhvr>
                                      <p:tavLst>
                                        <p:tav tm="0">
                                          <p:val>
                                            <p:clrVal>
                                              <a:schemeClr val="accent2"/>
                                            </p:clrVal>
                                          </p:val>
                                        </p:tav>
                                        <p:tav tm="50000">
                                          <p:val>
                                            <p:clrVal>
                                              <a:schemeClr val="hlink"/>
                                            </p:clrVal>
                                          </p:val>
                                        </p:tav>
                                      </p:tavLst>
                                    </p:anim>
                                    <p:set>
                                      <p:cBhvr>
                                        <p:cTn id="15" dur="1" fill="hold">
                                          <p:stCondLst>
                                            <p:cond delay="0"/>
                                          </p:stCondLst>
                                        </p:cTn>
                                        <p:tgtEl>
                                          <p:spTgt spid="41990">
                                            <p:txEl>
                                              <p:charRg st="0" end="3"/>
                                            </p:txEl>
                                          </p:spTgt>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7" presetClass="entr" presetSubtype="0" fill="hold" nodeType="clickEffect">
                                  <p:stCondLst>
                                    <p:cond delay="0"/>
                                  </p:stCondLst>
                                  <p:iterate type="lt">
                                    <p:tmPct val="50000"/>
                                  </p:iterate>
                                  <p:childTnLst>
                                    <p:set>
                                      <p:cBhvr>
                                        <p:cTn id="19" dur="1" fill="hold">
                                          <p:stCondLst>
                                            <p:cond delay="0"/>
                                          </p:stCondLst>
                                        </p:cTn>
                                        <p:tgtEl>
                                          <p:spTgt spid="41990">
                                            <p:txEl>
                                              <p:charRg st="3" end="6"/>
                                            </p:txEl>
                                          </p:spTgt>
                                        </p:tgtEl>
                                        <p:attrNameLst>
                                          <p:attrName>style.visibility</p:attrName>
                                        </p:attrNameLst>
                                      </p:cBhvr>
                                      <p:to>
                                        <p:strVal val="visible"/>
                                      </p:to>
                                    </p:set>
                                    <p:anim calcmode="discrete" valueType="clr">
                                      <p:cBhvr override="childStyle">
                                        <p:cTn id="20" dur="80"/>
                                        <p:tgtEl>
                                          <p:spTgt spid="41990">
                                            <p:txEl>
                                              <p:charRg st="3"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41990">
                                            <p:txEl>
                                              <p:charRg st="3" end="6"/>
                                            </p:txEl>
                                          </p:spTgt>
                                        </p:tgtEl>
                                        <p:attrNameLst>
                                          <p:attrName>fillcolor</p:attrName>
                                        </p:attrNameLst>
                                      </p:cBhvr>
                                      <p:tavLst>
                                        <p:tav tm="0">
                                          <p:val>
                                            <p:clrVal>
                                              <a:schemeClr val="accent2"/>
                                            </p:clrVal>
                                          </p:val>
                                        </p:tav>
                                        <p:tav tm="50000">
                                          <p:val>
                                            <p:clrVal>
                                              <a:schemeClr val="hlink"/>
                                            </p:clrVal>
                                          </p:val>
                                        </p:tav>
                                      </p:tavLst>
                                    </p:anim>
                                    <p:set>
                                      <p:cBhvr>
                                        <p:cTn id="22" dur="1" fill="hold">
                                          <p:stCondLst>
                                            <p:cond delay="0"/>
                                          </p:stCondLst>
                                        </p:cTn>
                                        <p:tgtEl>
                                          <p:spTgt spid="41990">
                                            <p:txEl>
                                              <p:charRg st="3" end="6"/>
                                            </p:txEl>
                                          </p:spTgt>
                                        </p:tgtEl>
                                        <p:attrNameLst>
                                          <p:attrName>fill.type</p:attrName>
                                        </p:attrNameLst>
                                      </p:cBhvr>
                                      <p:to>
                                        <p:strVal val="solid"/>
                                      </p:to>
                                    </p:set>
                                  </p:childTnLst>
                                </p:cTn>
                              </p:par>
                            </p:childTnLst>
                          </p:cTn>
                        </p:par>
                        <p:par>
                          <p:cTn id="23" fill="hold">
                            <p:stCondLst>
                              <p:cond delay="119"/>
                            </p:stCondLst>
                            <p:childTnLst>
                              <p:par>
                                <p:cTn id="24" presetID="27" presetClass="entr" presetSubtype="0" fill="hold" nodeType="afterEffect">
                                  <p:stCondLst>
                                    <p:cond delay="0"/>
                                  </p:stCondLst>
                                  <p:iterate type="lt">
                                    <p:tmPct val="50000"/>
                                  </p:iterate>
                                  <p:childTnLst>
                                    <p:set>
                                      <p:cBhvr>
                                        <p:cTn id="25" dur="1" fill="hold">
                                          <p:stCondLst>
                                            <p:cond delay="0"/>
                                          </p:stCondLst>
                                        </p:cTn>
                                        <p:tgtEl>
                                          <p:spTgt spid="41989">
                                            <p:txEl>
                                              <p:charRg st="3" end="6"/>
                                            </p:txEl>
                                          </p:spTgt>
                                        </p:tgtEl>
                                        <p:attrNameLst>
                                          <p:attrName>style.visibility</p:attrName>
                                        </p:attrNameLst>
                                      </p:cBhvr>
                                      <p:to>
                                        <p:strVal val="visible"/>
                                      </p:to>
                                    </p:set>
                                    <p:anim calcmode="discrete" valueType="clr">
                                      <p:cBhvr override="childStyle">
                                        <p:cTn id="26" dur="80"/>
                                        <p:tgtEl>
                                          <p:spTgt spid="41989">
                                            <p:txEl>
                                              <p:charRg st="3"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41989">
                                            <p:txEl>
                                              <p:charRg st="3" end="6"/>
                                            </p:txEl>
                                          </p:spTgt>
                                        </p:tgtEl>
                                        <p:attrNameLst>
                                          <p:attrName>fillcolor</p:attrName>
                                        </p:attrNameLst>
                                      </p:cBhvr>
                                      <p:tavLst>
                                        <p:tav tm="0">
                                          <p:val>
                                            <p:clrVal>
                                              <a:schemeClr val="accent2"/>
                                            </p:clrVal>
                                          </p:val>
                                        </p:tav>
                                        <p:tav tm="50000">
                                          <p:val>
                                            <p:clrVal>
                                              <a:schemeClr val="hlink"/>
                                            </p:clrVal>
                                          </p:val>
                                        </p:tav>
                                      </p:tavLst>
                                    </p:anim>
                                    <p:set>
                                      <p:cBhvr>
                                        <p:cTn id="28" dur="1" fill="hold">
                                          <p:stCondLst>
                                            <p:cond delay="0"/>
                                          </p:stCondLst>
                                        </p:cTn>
                                        <p:tgtEl>
                                          <p:spTgt spid="41989">
                                            <p:txEl>
                                              <p:charRg st="3" end="6"/>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nodeType="clickEffect">
                                  <p:stCondLst>
                                    <p:cond delay="0"/>
                                  </p:stCondLst>
                                  <p:iterate type="lt">
                                    <p:tmPct val="50000"/>
                                  </p:iterate>
                                  <p:childTnLst>
                                    <p:set>
                                      <p:cBhvr>
                                        <p:cTn id="32" dur="1" fill="hold">
                                          <p:stCondLst>
                                            <p:cond delay="0"/>
                                          </p:stCondLst>
                                        </p:cTn>
                                        <p:tgtEl>
                                          <p:spTgt spid="41990">
                                            <p:txEl>
                                              <p:charRg st="6" end="9"/>
                                            </p:txEl>
                                          </p:spTgt>
                                        </p:tgtEl>
                                        <p:attrNameLst>
                                          <p:attrName>style.visibility</p:attrName>
                                        </p:attrNameLst>
                                      </p:cBhvr>
                                      <p:to>
                                        <p:strVal val="visible"/>
                                      </p:to>
                                    </p:set>
                                    <p:anim calcmode="discrete" valueType="clr">
                                      <p:cBhvr override="childStyle">
                                        <p:cTn id="33" dur="80"/>
                                        <p:tgtEl>
                                          <p:spTgt spid="41990">
                                            <p:txEl>
                                              <p:charRg st="6"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41990">
                                            <p:txEl>
                                              <p:charRg st="6" end="9"/>
                                            </p:txEl>
                                          </p:spTgt>
                                        </p:tgtEl>
                                        <p:attrNameLst>
                                          <p:attrName>fillcolor</p:attrName>
                                        </p:attrNameLst>
                                      </p:cBhvr>
                                      <p:tavLst>
                                        <p:tav tm="0">
                                          <p:val>
                                            <p:clrVal>
                                              <a:schemeClr val="accent2"/>
                                            </p:clrVal>
                                          </p:val>
                                        </p:tav>
                                        <p:tav tm="50000">
                                          <p:val>
                                            <p:clrVal>
                                              <a:schemeClr val="hlink"/>
                                            </p:clrVal>
                                          </p:val>
                                        </p:tav>
                                      </p:tavLst>
                                    </p:anim>
                                    <p:set>
                                      <p:cBhvr>
                                        <p:cTn id="35" dur="1" fill="hold">
                                          <p:stCondLst>
                                            <p:cond delay="0"/>
                                          </p:stCondLst>
                                        </p:cTn>
                                        <p:tgtEl>
                                          <p:spTgt spid="41990">
                                            <p:txEl>
                                              <p:charRg st="6" end="9"/>
                                            </p:txEl>
                                          </p:spTgt>
                                        </p:tgtEl>
                                        <p:attrNameLst>
                                          <p:attrName>fill.type</p:attrName>
                                        </p:attrNameLst>
                                      </p:cBhvr>
                                      <p:to>
                                        <p:strVal val="solid"/>
                                      </p:to>
                                    </p:set>
                                  </p:childTnLst>
                                </p:cTn>
                              </p:par>
                            </p:childTnLst>
                          </p:cTn>
                        </p:par>
                        <p:par>
                          <p:cTn id="36" fill="hold">
                            <p:stCondLst>
                              <p:cond delay="119"/>
                            </p:stCondLst>
                            <p:childTnLst>
                              <p:par>
                                <p:cTn id="37" presetID="27" presetClass="entr" presetSubtype="0" fill="hold" nodeType="afterEffect">
                                  <p:stCondLst>
                                    <p:cond delay="0"/>
                                  </p:stCondLst>
                                  <p:iterate type="lt">
                                    <p:tmPct val="50000"/>
                                  </p:iterate>
                                  <p:childTnLst>
                                    <p:set>
                                      <p:cBhvr>
                                        <p:cTn id="38" dur="1" fill="hold">
                                          <p:stCondLst>
                                            <p:cond delay="0"/>
                                          </p:stCondLst>
                                        </p:cTn>
                                        <p:tgtEl>
                                          <p:spTgt spid="41989">
                                            <p:txEl>
                                              <p:charRg st="6" end="9"/>
                                            </p:txEl>
                                          </p:spTgt>
                                        </p:tgtEl>
                                        <p:attrNameLst>
                                          <p:attrName>style.visibility</p:attrName>
                                        </p:attrNameLst>
                                      </p:cBhvr>
                                      <p:to>
                                        <p:strVal val="visible"/>
                                      </p:to>
                                    </p:set>
                                    <p:anim calcmode="discrete" valueType="clr">
                                      <p:cBhvr override="childStyle">
                                        <p:cTn id="39" dur="80"/>
                                        <p:tgtEl>
                                          <p:spTgt spid="41989">
                                            <p:txEl>
                                              <p:charRg st="6"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41989">
                                            <p:txEl>
                                              <p:charRg st="6" end="9"/>
                                            </p:txEl>
                                          </p:spTgt>
                                        </p:tgtEl>
                                        <p:attrNameLst>
                                          <p:attrName>fillcolor</p:attrName>
                                        </p:attrNameLst>
                                      </p:cBhvr>
                                      <p:tavLst>
                                        <p:tav tm="0">
                                          <p:val>
                                            <p:clrVal>
                                              <a:schemeClr val="accent2"/>
                                            </p:clrVal>
                                          </p:val>
                                        </p:tav>
                                        <p:tav tm="50000">
                                          <p:val>
                                            <p:clrVal>
                                              <a:schemeClr val="hlink"/>
                                            </p:clrVal>
                                          </p:val>
                                        </p:tav>
                                      </p:tavLst>
                                    </p:anim>
                                    <p:set>
                                      <p:cBhvr>
                                        <p:cTn id="41" dur="1" fill="hold">
                                          <p:stCondLst>
                                            <p:cond delay="0"/>
                                          </p:stCondLst>
                                        </p:cTn>
                                        <p:tgtEl>
                                          <p:spTgt spid="41989">
                                            <p:txEl>
                                              <p:charRg st="6" end="9"/>
                                            </p:txEl>
                                          </p:spTgt>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nodeType="clickEffect">
                                  <p:stCondLst>
                                    <p:cond delay="0"/>
                                  </p:stCondLst>
                                  <p:iterate type="lt">
                                    <p:tmPct val="50000"/>
                                  </p:iterate>
                                  <p:childTnLst>
                                    <p:set>
                                      <p:cBhvr>
                                        <p:cTn id="45" dur="1" fill="hold">
                                          <p:stCondLst>
                                            <p:cond delay="0"/>
                                          </p:stCondLst>
                                        </p:cTn>
                                        <p:tgtEl>
                                          <p:spTgt spid="41990">
                                            <p:txEl>
                                              <p:charRg st="9" end="12"/>
                                            </p:txEl>
                                          </p:spTgt>
                                        </p:tgtEl>
                                        <p:attrNameLst>
                                          <p:attrName>style.visibility</p:attrName>
                                        </p:attrNameLst>
                                      </p:cBhvr>
                                      <p:to>
                                        <p:strVal val="visible"/>
                                      </p:to>
                                    </p:set>
                                    <p:anim calcmode="discrete" valueType="clr">
                                      <p:cBhvr override="childStyle">
                                        <p:cTn id="46" dur="80"/>
                                        <p:tgtEl>
                                          <p:spTgt spid="41990">
                                            <p:txEl>
                                              <p:charRg st="9" end="1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41990">
                                            <p:txEl>
                                              <p:charRg st="9" end="12"/>
                                            </p:txEl>
                                          </p:spTgt>
                                        </p:tgtEl>
                                        <p:attrNameLst>
                                          <p:attrName>fillcolor</p:attrName>
                                        </p:attrNameLst>
                                      </p:cBhvr>
                                      <p:tavLst>
                                        <p:tav tm="0">
                                          <p:val>
                                            <p:clrVal>
                                              <a:schemeClr val="accent2"/>
                                            </p:clrVal>
                                          </p:val>
                                        </p:tav>
                                        <p:tav tm="50000">
                                          <p:val>
                                            <p:clrVal>
                                              <a:schemeClr val="hlink"/>
                                            </p:clrVal>
                                          </p:val>
                                        </p:tav>
                                      </p:tavLst>
                                    </p:anim>
                                    <p:set>
                                      <p:cBhvr>
                                        <p:cTn id="48" dur="1" fill="hold">
                                          <p:stCondLst>
                                            <p:cond delay="0"/>
                                          </p:stCondLst>
                                        </p:cTn>
                                        <p:tgtEl>
                                          <p:spTgt spid="41990">
                                            <p:txEl>
                                              <p:charRg st="9" end="12"/>
                                            </p:txEl>
                                          </p:spTgt>
                                        </p:tgtEl>
                                        <p:attrNameLst>
                                          <p:attrName>fill.type</p:attrName>
                                        </p:attrNameLst>
                                      </p:cBhvr>
                                      <p:to>
                                        <p:strVal val="solid"/>
                                      </p:to>
                                    </p:set>
                                  </p:childTnLst>
                                </p:cTn>
                              </p:par>
                            </p:childTnLst>
                          </p:cTn>
                        </p:par>
                        <p:par>
                          <p:cTn id="49" fill="hold">
                            <p:stCondLst>
                              <p:cond delay="119"/>
                            </p:stCondLst>
                            <p:childTnLst>
                              <p:par>
                                <p:cTn id="50" presetID="27" presetClass="entr" presetSubtype="0" fill="hold" nodeType="afterEffect">
                                  <p:stCondLst>
                                    <p:cond delay="0"/>
                                  </p:stCondLst>
                                  <p:iterate type="lt">
                                    <p:tmPct val="50000"/>
                                  </p:iterate>
                                  <p:childTnLst>
                                    <p:set>
                                      <p:cBhvr>
                                        <p:cTn id="51" dur="1" fill="hold">
                                          <p:stCondLst>
                                            <p:cond delay="0"/>
                                          </p:stCondLst>
                                        </p:cTn>
                                        <p:tgtEl>
                                          <p:spTgt spid="41989">
                                            <p:txEl>
                                              <p:charRg st="9" end="16"/>
                                            </p:txEl>
                                          </p:spTgt>
                                        </p:tgtEl>
                                        <p:attrNameLst>
                                          <p:attrName>style.visibility</p:attrName>
                                        </p:attrNameLst>
                                      </p:cBhvr>
                                      <p:to>
                                        <p:strVal val="visible"/>
                                      </p:to>
                                    </p:set>
                                    <p:anim calcmode="discrete" valueType="clr">
                                      <p:cBhvr override="childStyle">
                                        <p:cTn id="52" dur="80"/>
                                        <p:tgtEl>
                                          <p:spTgt spid="41989">
                                            <p:txEl>
                                              <p:charRg st="9" end="1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41989">
                                            <p:txEl>
                                              <p:charRg st="9" end="16"/>
                                            </p:txEl>
                                          </p:spTgt>
                                        </p:tgtEl>
                                        <p:attrNameLst>
                                          <p:attrName>fillcolor</p:attrName>
                                        </p:attrNameLst>
                                      </p:cBhvr>
                                      <p:tavLst>
                                        <p:tav tm="0">
                                          <p:val>
                                            <p:clrVal>
                                              <a:schemeClr val="accent2"/>
                                            </p:clrVal>
                                          </p:val>
                                        </p:tav>
                                        <p:tav tm="50000">
                                          <p:val>
                                            <p:clrVal>
                                              <a:schemeClr val="hlink"/>
                                            </p:clrVal>
                                          </p:val>
                                        </p:tav>
                                      </p:tavLst>
                                    </p:anim>
                                    <p:set>
                                      <p:cBhvr>
                                        <p:cTn id="54" dur="1" fill="hold">
                                          <p:stCondLst>
                                            <p:cond delay="0"/>
                                          </p:stCondLst>
                                        </p:cTn>
                                        <p:tgtEl>
                                          <p:spTgt spid="41989">
                                            <p:txEl>
                                              <p:charRg st="9" end="16"/>
                                            </p:txEl>
                                          </p:spTgt>
                                        </p:tgtEl>
                                        <p:attrNameLst>
                                          <p:attrName>fill.type</p:attrName>
                                        </p:attrNameLst>
                                      </p:cBhvr>
                                      <p:to>
                                        <p:strVal val="solid"/>
                                      </p:to>
                                    </p:set>
                                  </p:childTnLst>
                                </p:cTn>
                              </p:par>
                            </p:childTnLst>
                          </p:cTn>
                        </p:par>
                      </p:childTnLst>
                    </p:cTn>
                  </p:par>
                  <p:par>
                    <p:cTn id="55" fill="hold">
                      <p:stCondLst>
                        <p:cond delay="indefinite"/>
                      </p:stCondLst>
                      <p:childTnLst>
                        <p:par>
                          <p:cTn id="56" fill="hold">
                            <p:stCondLst>
                              <p:cond delay="0"/>
                            </p:stCondLst>
                            <p:childTnLst>
                              <p:par>
                                <p:cTn id="57" presetID="27" presetClass="entr" presetSubtype="0" fill="hold" nodeType="clickEffect">
                                  <p:stCondLst>
                                    <p:cond delay="0"/>
                                  </p:stCondLst>
                                  <p:iterate type="lt">
                                    <p:tmPct val="50000"/>
                                  </p:iterate>
                                  <p:childTnLst>
                                    <p:set>
                                      <p:cBhvr>
                                        <p:cTn id="58" dur="1" fill="hold">
                                          <p:stCondLst>
                                            <p:cond delay="0"/>
                                          </p:stCondLst>
                                        </p:cTn>
                                        <p:tgtEl>
                                          <p:spTgt spid="41989">
                                            <p:txEl>
                                              <p:charRg st="16" end="19"/>
                                            </p:txEl>
                                          </p:spTgt>
                                        </p:tgtEl>
                                        <p:attrNameLst>
                                          <p:attrName>style.visibility</p:attrName>
                                        </p:attrNameLst>
                                      </p:cBhvr>
                                      <p:to>
                                        <p:strVal val="visible"/>
                                      </p:to>
                                    </p:set>
                                    <p:anim calcmode="discrete" valueType="clr">
                                      <p:cBhvr override="childStyle">
                                        <p:cTn id="59" dur="80"/>
                                        <p:tgtEl>
                                          <p:spTgt spid="41989">
                                            <p:txEl>
                                              <p:charRg st="16" end="1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0" dur="80"/>
                                        <p:tgtEl>
                                          <p:spTgt spid="41989">
                                            <p:txEl>
                                              <p:charRg st="16" end="19"/>
                                            </p:txEl>
                                          </p:spTgt>
                                        </p:tgtEl>
                                        <p:attrNameLst>
                                          <p:attrName>fillcolor</p:attrName>
                                        </p:attrNameLst>
                                      </p:cBhvr>
                                      <p:tavLst>
                                        <p:tav tm="0">
                                          <p:val>
                                            <p:clrVal>
                                              <a:schemeClr val="accent2"/>
                                            </p:clrVal>
                                          </p:val>
                                        </p:tav>
                                        <p:tav tm="50000">
                                          <p:val>
                                            <p:clrVal>
                                              <a:schemeClr val="hlink"/>
                                            </p:clrVal>
                                          </p:val>
                                        </p:tav>
                                      </p:tavLst>
                                    </p:anim>
                                    <p:set>
                                      <p:cBhvr>
                                        <p:cTn id="61" dur="1" fill="hold">
                                          <p:stCondLst>
                                            <p:cond delay="0"/>
                                          </p:stCondLst>
                                        </p:cTn>
                                        <p:tgtEl>
                                          <p:spTgt spid="41989">
                                            <p:txEl>
                                              <p:charRg st="16" end="19"/>
                                            </p:txEl>
                                          </p:spTgt>
                                        </p:tgtEl>
                                        <p:attrNameLst>
                                          <p:attrName>fill.type</p:attrName>
                                        </p:attrNameLst>
                                      </p:cBhvr>
                                      <p:to>
                                        <p:strVal val="solid"/>
                                      </p:to>
                                    </p:set>
                                  </p:childTnLst>
                                </p:cTn>
                              </p:par>
                            </p:childTnLst>
                          </p:cTn>
                        </p:par>
                        <p:par>
                          <p:cTn id="62" fill="hold">
                            <p:stCondLst>
                              <p:cond delay="119"/>
                            </p:stCondLst>
                            <p:childTnLst>
                              <p:par>
                                <p:cTn id="63" presetID="27" presetClass="entr" presetSubtype="0" fill="hold" nodeType="afterEffect">
                                  <p:stCondLst>
                                    <p:cond delay="0"/>
                                  </p:stCondLst>
                                  <p:iterate type="lt">
                                    <p:tmPct val="50000"/>
                                  </p:iterate>
                                  <p:childTnLst>
                                    <p:set>
                                      <p:cBhvr>
                                        <p:cTn id="64" dur="1" fill="hold">
                                          <p:stCondLst>
                                            <p:cond delay="0"/>
                                          </p:stCondLst>
                                        </p:cTn>
                                        <p:tgtEl>
                                          <p:spTgt spid="41990">
                                            <p:txEl>
                                              <p:charRg st="12" end="19"/>
                                            </p:txEl>
                                          </p:spTgt>
                                        </p:tgtEl>
                                        <p:attrNameLst>
                                          <p:attrName>style.visibility</p:attrName>
                                        </p:attrNameLst>
                                      </p:cBhvr>
                                      <p:to>
                                        <p:strVal val="visible"/>
                                      </p:to>
                                    </p:set>
                                    <p:anim calcmode="discrete" valueType="clr">
                                      <p:cBhvr override="childStyle">
                                        <p:cTn id="65" dur="80"/>
                                        <p:tgtEl>
                                          <p:spTgt spid="41990">
                                            <p:txEl>
                                              <p:charRg st="12" end="1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6" dur="80"/>
                                        <p:tgtEl>
                                          <p:spTgt spid="41990">
                                            <p:txEl>
                                              <p:charRg st="12" end="19"/>
                                            </p:txEl>
                                          </p:spTgt>
                                        </p:tgtEl>
                                        <p:attrNameLst>
                                          <p:attrName>fillcolor</p:attrName>
                                        </p:attrNameLst>
                                      </p:cBhvr>
                                      <p:tavLst>
                                        <p:tav tm="0">
                                          <p:val>
                                            <p:clrVal>
                                              <a:schemeClr val="accent2"/>
                                            </p:clrVal>
                                          </p:val>
                                        </p:tav>
                                        <p:tav tm="50000">
                                          <p:val>
                                            <p:clrVal>
                                              <a:schemeClr val="hlink"/>
                                            </p:clrVal>
                                          </p:val>
                                        </p:tav>
                                      </p:tavLst>
                                    </p:anim>
                                    <p:set>
                                      <p:cBhvr>
                                        <p:cTn id="67" dur="1" fill="hold">
                                          <p:stCondLst>
                                            <p:cond delay="0"/>
                                          </p:stCondLst>
                                        </p:cTn>
                                        <p:tgtEl>
                                          <p:spTgt spid="41990">
                                            <p:txEl>
                                              <p:charRg st="12" end="19"/>
                                            </p:txEl>
                                          </p:spTgt>
                                        </p:tgtEl>
                                        <p:attrNameLst>
                                          <p:attrName>fill.type</p:attrName>
                                        </p:attrNameLst>
                                      </p:cBhvr>
                                      <p:to>
                                        <p:strVal val="solid"/>
                                      </p:to>
                                    </p:set>
                                  </p:childTnLst>
                                </p:cTn>
                              </p:par>
                            </p:childTnLst>
                          </p:cTn>
                        </p:par>
                      </p:childTnLst>
                    </p:cTn>
                  </p:par>
                  <p:par>
                    <p:cTn id="68" fill="hold">
                      <p:stCondLst>
                        <p:cond delay="indefinite"/>
                      </p:stCondLst>
                      <p:childTnLst>
                        <p:par>
                          <p:cTn id="69" fill="hold">
                            <p:stCondLst>
                              <p:cond delay="0"/>
                            </p:stCondLst>
                            <p:childTnLst>
                              <p:par>
                                <p:cTn id="70" presetID="27" presetClass="entr" presetSubtype="0" fill="hold" nodeType="clickEffect">
                                  <p:stCondLst>
                                    <p:cond delay="0"/>
                                  </p:stCondLst>
                                  <p:iterate type="lt">
                                    <p:tmPct val="50000"/>
                                  </p:iterate>
                                  <p:childTnLst>
                                    <p:set>
                                      <p:cBhvr>
                                        <p:cTn id="71" dur="1" fill="hold">
                                          <p:stCondLst>
                                            <p:cond delay="0"/>
                                          </p:stCondLst>
                                        </p:cTn>
                                        <p:tgtEl>
                                          <p:spTgt spid="41990">
                                            <p:txEl>
                                              <p:charRg st="19" end="22"/>
                                            </p:txEl>
                                          </p:spTgt>
                                        </p:tgtEl>
                                        <p:attrNameLst>
                                          <p:attrName>style.visibility</p:attrName>
                                        </p:attrNameLst>
                                      </p:cBhvr>
                                      <p:to>
                                        <p:strVal val="visible"/>
                                      </p:to>
                                    </p:set>
                                    <p:anim calcmode="discrete" valueType="clr">
                                      <p:cBhvr override="childStyle">
                                        <p:cTn id="72" dur="80"/>
                                        <p:tgtEl>
                                          <p:spTgt spid="41990">
                                            <p:txEl>
                                              <p:charRg st="19" end="2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3" dur="80"/>
                                        <p:tgtEl>
                                          <p:spTgt spid="41990">
                                            <p:txEl>
                                              <p:charRg st="19" end="22"/>
                                            </p:txEl>
                                          </p:spTgt>
                                        </p:tgtEl>
                                        <p:attrNameLst>
                                          <p:attrName>fillcolor</p:attrName>
                                        </p:attrNameLst>
                                      </p:cBhvr>
                                      <p:tavLst>
                                        <p:tav tm="0">
                                          <p:val>
                                            <p:clrVal>
                                              <a:schemeClr val="accent2"/>
                                            </p:clrVal>
                                          </p:val>
                                        </p:tav>
                                        <p:tav tm="50000">
                                          <p:val>
                                            <p:clrVal>
                                              <a:schemeClr val="hlink"/>
                                            </p:clrVal>
                                          </p:val>
                                        </p:tav>
                                      </p:tavLst>
                                    </p:anim>
                                    <p:set>
                                      <p:cBhvr>
                                        <p:cTn id="74" dur="1" fill="hold">
                                          <p:stCondLst>
                                            <p:cond delay="0"/>
                                          </p:stCondLst>
                                        </p:cTn>
                                        <p:tgtEl>
                                          <p:spTgt spid="41990">
                                            <p:txEl>
                                              <p:charRg st="19" end="22"/>
                                            </p:txEl>
                                          </p:spTgt>
                                        </p:tgtEl>
                                        <p:attrNameLst>
                                          <p:attrName>fill.type</p:attrName>
                                        </p:attrNameLst>
                                      </p:cBhvr>
                                      <p:to>
                                        <p:strVal val="solid"/>
                                      </p:to>
                                    </p:set>
                                  </p:childTnLst>
                                </p:cTn>
                              </p:par>
                            </p:childTnLst>
                          </p:cTn>
                        </p:par>
                        <p:par>
                          <p:cTn id="75" fill="hold">
                            <p:stCondLst>
                              <p:cond delay="119"/>
                            </p:stCondLst>
                            <p:childTnLst>
                              <p:par>
                                <p:cTn id="76" presetID="27" presetClass="entr" presetSubtype="0" fill="hold" nodeType="afterEffect">
                                  <p:stCondLst>
                                    <p:cond delay="0"/>
                                  </p:stCondLst>
                                  <p:iterate type="lt">
                                    <p:tmPct val="50000"/>
                                  </p:iterate>
                                  <p:childTnLst>
                                    <p:set>
                                      <p:cBhvr>
                                        <p:cTn id="77" dur="1" fill="hold">
                                          <p:stCondLst>
                                            <p:cond delay="0"/>
                                          </p:stCondLst>
                                        </p:cTn>
                                        <p:tgtEl>
                                          <p:spTgt spid="41989">
                                            <p:txEl>
                                              <p:charRg st="19" end="22"/>
                                            </p:txEl>
                                          </p:spTgt>
                                        </p:tgtEl>
                                        <p:attrNameLst>
                                          <p:attrName>style.visibility</p:attrName>
                                        </p:attrNameLst>
                                      </p:cBhvr>
                                      <p:to>
                                        <p:strVal val="visible"/>
                                      </p:to>
                                    </p:set>
                                    <p:anim calcmode="discrete" valueType="clr">
                                      <p:cBhvr override="childStyle">
                                        <p:cTn id="78" dur="80"/>
                                        <p:tgtEl>
                                          <p:spTgt spid="41989">
                                            <p:txEl>
                                              <p:charRg st="19" end="2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9" dur="80"/>
                                        <p:tgtEl>
                                          <p:spTgt spid="41989">
                                            <p:txEl>
                                              <p:charRg st="19" end="22"/>
                                            </p:txEl>
                                          </p:spTgt>
                                        </p:tgtEl>
                                        <p:attrNameLst>
                                          <p:attrName>fillcolor</p:attrName>
                                        </p:attrNameLst>
                                      </p:cBhvr>
                                      <p:tavLst>
                                        <p:tav tm="0">
                                          <p:val>
                                            <p:clrVal>
                                              <a:schemeClr val="accent2"/>
                                            </p:clrVal>
                                          </p:val>
                                        </p:tav>
                                        <p:tav tm="50000">
                                          <p:val>
                                            <p:clrVal>
                                              <a:schemeClr val="hlink"/>
                                            </p:clrVal>
                                          </p:val>
                                        </p:tav>
                                      </p:tavLst>
                                    </p:anim>
                                    <p:set>
                                      <p:cBhvr>
                                        <p:cTn id="80" dur="1" fill="hold">
                                          <p:stCondLst>
                                            <p:cond delay="0"/>
                                          </p:stCondLst>
                                        </p:cTn>
                                        <p:tgtEl>
                                          <p:spTgt spid="41989">
                                            <p:txEl>
                                              <p:charRg st="19" end="22"/>
                                            </p:txEl>
                                          </p:spTgt>
                                        </p:tgtEl>
                                        <p:attrNameLst>
                                          <p:attrName>fill.type</p:attrName>
                                        </p:attrNameLst>
                                      </p:cBhvr>
                                      <p:to>
                                        <p:strVal val="solid"/>
                                      </p:to>
                                    </p:se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41993"/>
                                        </p:tgtEl>
                                        <p:attrNameLst>
                                          <p:attrName>style.visibility</p:attrName>
                                        </p:attrNameLst>
                                      </p:cBhvr>
                                      <p:to>
                                        <p:strVal val="visible"/>
                                      </p:to>
                                    </p:set>
                                    <p:animEffect transition="in" filter="blinds(horizontal)">
                                      <p:cBhvr>
                                        <p:cTn id="85" dur="500"/>
                                        <p:tgtEl>
                                          <p:spTgt spid="41993"/>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41992"/>
                                        </p:tgtEl>
                                        <p:attrNameLst>
                                          <p:attrName>style.visibility</p:attrName>
                                        </p:attrNameLst>
                                      </p:cBhvr>
                                      <p:to>
                                        <p:strVal val="visible"/>
                                      </p:to>
                                    </p:set>
                                    <p:animEffect transition="in" filter="blinds(horizontal)">
                                      <p:cBhvr>
                                        <p:cTn id="90" dur="500"/>
                                        <p:tgtEl>
                                          <p:spTgt spid="419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bldLvl="0" animBg="1"/>
      <p:bldP spid="41993"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nvSpPr>
        <p:spPr>
          <a:xfrm>
            <a:off x="4605338" y="1557338"/>
            <a:ext cx="5688012" cy="536575"/>
          </a:xfrm>
          <a:prstGeom prst="rect">
            <a:avLst/>
          </a:prstGeom>
          <a:noFill/>
          <a:ln w="9525">
            <a:noFill/>
          </a:ln>
        </p:spPr>
        <p:txBody>
          <a:bodyPr/>
          <a:p>
            <a:pPr marL="342900" indent="-342900" algn="ctr">
              <a:spcBef>
                <a:spcPct val="20000"/>
              </a:spcBef>
              <a:buSzPct val="100000"/>
            </a:pPr>
            <a:r>
              <a:rPr lang="zh-CN" altLang="en-US" sz="3200" b="1" dirty="0">
                <a:solidFill>
                  <a:srgbClr val="800000"/>
                </a:solidFill>
                <a:latin typeface="仿宋" panose="02010609060101010101" pitchFamily="49" charset="-122"/>
                <a:ea typeface="仿宋" panose="02010609060101010101" pitchFamily="49" charset="-122"/>
              </a:rPr>
              <a:t>＝  负债＋所有者权益＋收入</a:t>
            </a:r>
            <a:endParaRPr lang="zh-CN" altLang="en-US" sz="3200" b="1" dirty="0">
              <a:solidFill>
                <a:srgbClr val="800000"/>
              </a:solidFill>
              <a:latin typeface="仿宋" panose="02010609060101010101" pitchFamily="49" charset="-122"/>
              <a:ea typeface="仿宋" panose="02010609060101010101" pitchFamily="49" charset="-122"/>
            </a:endParaRPr>
          </a:p>
        </p:txBody>
      </p:sp>
      <p:grpSp>
        <p:nvGrpSpPr>
          <p:cNvPr id="43011" name="Group 3"/>
          <p:cNvGrpSpPr/>
          <p:nvPr/>
        </p:nvGrpSpPr>
        <p:grpSpPr>
          <a:xfrm>
            <a:off x="1919288" y="2417763"/>
            <a:ext cx="2663825" cy="1081087"/>
            <a:chOff x="249" y="1523"/>
            <a:chExt cx="1678" cy="681"/>
          </a:xfrm>
        </p:grpSpPr>
        <p:sp>
          <p:nvSpPr>
            <p:cNvPr id="115726" name="Line 4"/>
            <p:cNvSpPr/>
            <p:nvPr/>
          </p:nvSpPr>
          <p:spPr>
            <a:xfrm>
              <a:off x="249" y="1523"/>
              <a:ext cx="1678" cy="0"/>
            </a:xfrm>
            <a:prstGeom prst="line">
              <a:avLst/>
            </a:prstGeom>
            <a:ln w="28575" cap="flat" cmpd="sng">
              <a:solidFill>
                <a:srgbClr val="FF0000"/>
              </a:solidFill>
              <a:prstDash val="solid"/>
              <a:headEnd type="none" w="med" len="med"/>
              <a:tailEnd type="none" w="med" len="med"/>
            </a:ln>
          </p:spPr>
        </p:sp>
        <p:sp>
          <p:nvSpPr>
            <p:cNvPr id="115727" name="Line 5"/>
            <p:cNvSpPr/>
            <p:nvPr/>
          </p:nvSpPr>
          <p:spPr>
            <a:xfrm>
              <a:off x="1111" y="1525"/>
              <a:ext cx="0" cy="679"/>
            </a:xfrm>
            <a:prstGeom prst="line">
              <a:avLst/>
            </a:prstGeom>
            <a:ln w="28575" cap="flat" cmpd="sng">
              <a:solidFill>
                <a:srgbClr val="FF0000"/>
              </a:solidFill>
              <a:prstDash val="solid"/>
              <a:headEnd type="none" w="med" len="med"/>
              <a:tailEnd type="none" w="med" len="med"/>
            </a:ln>
          </p:spPr>
        </p:sp>
      </p:grpSp>
      <p:grpSp>
        <p:nvGrpSpPr>
          <p:cNvPr id="43014" name="Group 6"/>
          <p:cNvGrpSpPr/>
          <p:nvPr/>
        </p:nvGrpSpPr>
        <p:grpSpPr>
          <a:xfrm>
            <a:off x="5653088" y="2422525"/>
            <a:ext cx="4176712" cy="1076325"/>
            <a:chOff x="2601" y="1526"/>
            <a:chExt cx="2631" cy="678"/>
          </a:xfrm>
        </p:grpSpPr>
        <p:sp>
          <p:nvSpPr>
            <p:cNvPr id="115724" name="Line 7"/>
            <p:cNvSpPr/>
            <p:nvPr/>
          </p:nvSpPr>
          <p:spPr>
            <a:xfrm>
              <a:off x="2601" y="1526"/>
              <a:ext cx="2631" cy="0"/>
            </a:xfrm>
            <a:prstGeom prst="line">
              <a:avLst/>
            </a:prstGeom>
            <a:ln w="28575" cap="flat" cmpd="sng">
              <a:solidFill>
                <a:srgbClr val="FF0000"/>
              </a:solidFill>
              <a:prstDash val="solid"/>
              <a:headEnd type="none" w="med" len="med"/>
              <a:tailEnd type="none" w="med" len="med"/>
            </a:ln>
          </p:spPr>
        </p:sp>
        <p:sp>
          <p:nvSpPr>
            <p:cNvPr id="115725" name="Line 8"/>
            <p:cNvSpPr/>
            <p:nvPr/>
          </p:nvSpPr>
          <p:spPr>
            <a:xfrm>
              <a:off x="3919" y="1526"/>
              <a:ext cx="5" cy="678"/>
            </a:xfrm>
            <a:prstGeom prst="line">
              <a:avLst/>
            </a:prstGeom>
            <a:ln w="28575" cap="flat" cmpd="sng">
              <a:solidFill>
                <a:srgbClr val="FF0000"/>
              </a:solidFill>
              <a:prstDash val="solid"/>
              <a:headEnd type="none" w="med" len="med"/>
              <a:tailEnd type="none" w="med" len="med"/>
            </a:ln>
          </p:spPr>
        </p:sp>
      </p:grpSp>
      <p:sp>
        <p:nvSpPr>
          <p:cNvPr id="43017" name="Text Box 9"/>
          <p:cNvSpPr txBox="1"/>
          <p:nvPr/>
        </p:nvSpPr>
        <p:spPr>
          <a:xfrm>
            <a:off x="2304098" y="2705100"/>
            <a:ext cx="678815" cy="1079500"/>
          </a:xfrm>
          <a:prstGeom prst="rect">
            <a:avLst/>
          </a:prstGeom>
          <a:noFill/>
          <a:ln w="9525">
            <a:noFill/>
          </a:ln>
        </p:spPr>
        <p:txBody>
          <a:bodyPr vert="eaVert" lIns="93600" tIns="46800" rIns="93600" bIns="46800">
            <a:spAutoFit/>
          </a:bodyPr>
          <a:p>
            <a:pPr eaLnBrk="0" hangingPunct="0">
              <a:spcBef>
                <a:spcPct val="50000"/>
              </a:spcBef>
              <a:buSzPct val="100000"/>
            </a:pPr>
            <a:r>
              <a:rPr lang="zh-CN" altLang="en-US" sz="3200" b="1" dirty="0">
                <a:solidFill>
                  <a:srgbClr val="000000"/>
                </a:solidFill>
                <a:latin typeface="楷体" panose="02010609060101010101" pitchFamily="49" charset="-122"/>
                <a:ea typeface="楷体" panose="02010609060101010101" pitchFamily="49" charset="-122"/>
              </a:rPr>
              <a:t>增加</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43018" name="Text Box 10"/>
          <p:cNvSpPr txBox="1"/>
          <p:nvPr/>
        </p:nvSpPr>
        <p:spPr>
          <a:xfrm>
            <a:off x="3523298" y="2705100"/>
            <a:ext cx="678815" cy="936625"/>
          </a:xfrm>
          <a:prstGeom prst="rect">
            <a:avLst/>
          </a:prstGeom>
          <a:noFill/>
          <a:ln w="9525">
            <a:noFill/>
          </a:ln>
        </p:spPr>
        <p:txBody>
          <a:bodyPr vert="eaVert" lIns="93600" tIns="46800" rIns="93600" bIns="46800">
            <a:spAutoFit/>
          </a:bodyPr>
          <a:p>
            <a:pPr eaLnBrk="0" hangingPunct="0">
              <a:spcBef>
                <a:spcPct val="50000"/>
              </a:spcBef>
              <a:buSzPct val="100000"/>
            </a:pPr>
            <a:r>
              <a:rPr lang="zh-CN" altLang="en-US" sz="3200" b="1" dirty="0">
                <a:solidFill>
                  <a:srgbClr val="000000"/>
                </a:solidFill>
                <a:latin typeface="楷体" panose="02010609060101010101" pitchFamily="49" charset="-122"/>
                <a:ea typeface="楷体" panose="02010609060101010101" pitchFamily="49" charset="-122"/>
              </a:rPr>
              <a:t>减少</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43019" name="Text Box 11"/>
          <p:cNvSpPr txBox="1"/>
          <p:nvPr/>
        </p:nvSpPr>
        <p:spPr>
          <a:xfrm>
            <a:off x="6636385" y="2638425"/>
            <a:ext cx="678815" cy="1150938"/>
          </a:xfrm>
          <a:prstGeom prst="rect">
            <a:avLst/>
          </a:prstGeom>
          <a:noFill/>
          <a:ln w="9525">
            <a:noFill/>
          </a:ln>
        </p:spPr>
        <p:txBody>
          <a:bodyPr vert="eaVert" lIns="93600" tIns="46800" rIns="93600" bIns="46800">
            <a:spAutoFit/>
          </a:bodyPr>
          <a:p>
            <a:pPr eaLnBrk="0" hangingPunct="0">
              <a:spcBef>
                <a:spcPct val="50000"/>
              </a:spcBef>
              <a:buSzPct val="100000"/>
            </a:pPr>
            <a:r>
              <a:rPr lang="zh-CN" altLang="en-US" sz="3200" b="1" dirty="0">
                <a:solidFill>
                  <a:srgbClr val="000000"/>
                </a:solidFill>
                <a:latin typeface="楷体" panose="02010609060101010101" pitchFamily="49" charset="-122"/>
                <a:ea typeface="楷体" panose="02010609060101010101" pitchFamily="49" charset="-122"/>
              </a:rPr>
              <a:t>减少</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4" name="Text Box 12"/>
          <p:cNvSpPr txBox="1"/>
          <p:nvPr/>
        </p:nvSpPr>
        <p:spPr>
          <a:xfrm>
            <a:off x="8154035" y="2638425"/>
            <a:ext cx="678815" cy="1150938"/>
          </a:xfrm>
          <a:prstGeom prst="rect">
            <a:avLst/>
          </a:prstGeom>
          <a:noFill/>
          <a:ln w="9525">
            <a:noFill/>
          </a:ln>
        </p:spPr>
        <p:txBody>
          <a:bodyPr vert="eaVert" lIns="93600" tIns="46800" rIns="93600" bIns="46800">
            <a:spAutoFit/>
          </a:bodyPr>
          <a:p>
            <a:pPr eaLnBrk="0" hangingPunct="0">
              <a:spcBef>
                <a:spcPct val="50000"/>
              </a:spcBef>
              <a:buSzPct val="100000"/>
            </a:pPr>
            <a:r>
              <a:rPr lang="zh-CN" altLang="en-US" sz="3200" b="1" dirty="0">
                <a:solidFill>
                  <a:srgbClr val="000000"/>
                </a:solidFill>
                <a:latin typeface="楷体" panose="02010609060101010101" pitchFamily="49" charset="-122"/>
                <a:ea typeface="楷体" panose="02010609060101010101" pitchFamily="49" charset="-122"/>
              </a:rPr>
              <a:t>增加</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5" name="Rectangle 13"/>
          <p:cNvSpPr/>
          <p:nvPr/>
        </p:nvSpPr>
        <p:spPr>
          <a:xfrm>
            <a:off x="1898650" y="1557338"/>
            <a:ext cx="2757488" cy="583565"/>
          </a:xfrm>
          <a:prstGeom prst="rect">
            <a:avLst/>
          </a:prstGeom>
          <a:noFill/>
          <a:ln w="9525">
            <a:noFill/>
          </a:ln>
        </p:spPr>
        <p:txBody>
          <a:bodyPr>
            <a:spAutoFit/>
          </a:bodyPr>
          <a:p>
            <a:pPr algn="ctr">
              <a:buSzPct val="100000"/>
            </a:pPr>
            <a:r>
              <a:rPr lang="zh-CN" altLang="en-US" sz="3200" b="1" dirty="0">
                <a:solidFill>
                  <a:srgbClr val="000000"/>
                </a:solidFill>
                <a:latin typeface="仿宋" panose="02010609060101010101" pitchFamily="49" charset="-122"/>
                <a:ea typeface="仿宋" panose="02010609060101010101" pitchFamily="49" charset="-122"/>
              </a:rPr>
              <a:t>资产 ＋ 费用</a:t>
            </a:r>
            <a:endParaRPr lang="zh-CN" altLang="en-US" sz="3200" b="1" dirty="0">
              <a:solidFill>
                <a:srgbClr val="000000"/>
              </a:solidFill>
              <a:latin typeface="仿宋" panose="02010609060101010101" pitchFamily="49" charset="-122"/>
              <a:ea typeface="仿宋" panose="02010609060101010101" pitchFamily="49" charset="-122"/>
            </a:endParaRPr>
          </a:p>
        </p:txBody>
      </p:sp>
      <p:sp>
        <p:nvSpPr>
          <p:cNvPr id="6" name="Rectangle 14"/>
          <p:cNvSpPr/>
          <p:nvPr/>
        </p:nvSpPr>
        <p:spPr>
          <a:xfrm>
            <a:off x="1847850" y="4060825"/>
            <a:ext cx="8569325" cy="1476375"/>
          </a:xfrm>
          <a:prstGeom prst="rect">
            <a:avLst/>
          </a:prstGeom>
          <a:noFill/>
          <a:ln w="38100" cap="flat" cmpd="sng">
            <a:solidFill>
              <a:srgbClr val="0000CC"/>
            </a:solidFill>
            <a:prstDash val="solid"/>
            <a:miter/>
            <a:headEnd type="none" w="med" len="med"/>
            <a:tailEnd type="none" w="med" len="med"/>
          </a:ln>
        </p:spPr>
        <p:txBody>
          <a:bodyPr wrap="square">
            <a:spAutoFit/>
          </a:bodyPr>
          <a:p>
            <a:pPr>
              <a:lnSpc>
                <a:spcPct val="150000"/>
              </a:lnSpc>
              <a:buClr>
                <a:srgbClr val="FF0000"/>
              </a:buClr>
              <a:buSzPct val="100000"/>
              <a:buFont typeface="Wingdings" panose="05000000000000000000" pitchFamily="2" charset="2"/>
              <a:buChar char="p"/>
            </a:pPr>
            <a:r>
              <a:rPr lang="zh-CN" altLang="en-US" sz="3000" b="1" dirty="0">
                <a:solidFill>
                  <a:srgbClr val="000000"/>
                </a:solidFill>
                <a:latin typeface="仿宋" panose="02010609060101010101" pitchFamily="49" charset="-122"/>
                <a:ea typeface="仿宋" panose="02010609060101010101" pitchFamily="49" charset="-122"/>
              </a:rPr>
              <a:t>费用和收入类账户期末没有余额；</a:t>
            </a:r>
            <a:endParaRPr lang="zh-CN" altLang="en-US" sz="3000" b="1" dirty="0">
              <a:solidFill>
                <a:srgbClr val="000000"/>
              </a:solidFill>
              <a:latin typeface="仿宋" panose="02010609060101010101" pitchFamily="49" charset="-122"/>
              <a:ea typeface="仿宋" panose="02010609060101010101" pitchFamily="49" charset="-122"/>
            </a:endParaRPr>
          </a:p>
          <a:p>
            <a:pPr>
              <a:lnSpc>
                <a:spcPct val="150000"/>
              </a:lnSpc>
              <a:buClr>
                <a:srgbClr val="FF0000"/>
              </a:buClr>
              <a:buSzPct val="100000"/>
              <a:buFont typeface="Wingdings" panose="05000000000000000000" pitchFamily="2" charset="2"/>
              <a:buChar char="p"/>
            </a:pPr>
            <a:r>
              <a:rPr lang="zh-CN" altLang="en-US" sz="3000" b="1" dirty="0">
                <a:solidFill>
                  <a:srgbClr val="000000"/>
                </a:solidFill>
                <a:latin typeface="仿宋" panose="02010609060101010101" pitchFamily="49" charset="-122"/>
                <a:ea typeface="仿宋" panose="02010609060101010101" pitchFamily="49" charset="-122"/>
              </a:rPr>
              <a:t>其他账户期末余额一般都在记录增加额的一方。</a:t>
            </a:r>
            <a:endParaRPr lang="zh-CN" altLang="en-US" sz="3000" b="1" dirty="0">
              <a:solidFill>
                <a:srgbClr val="000000"/>
              </a:solidFill>
              <a:latin typeface="仿宋" panose="02010609060101010101" pitchFamily="49" charset="-122"/>
              <a:ea typeface="仿宋" panose="02010609060101010101" pitchFamily="49" charset="-122"/>
            </a:endParaRPr>
          </a:p>
        </p:txBody>
      </p:sp>
      <p:sp>
        <p:nvSpPr>
          <p:cNvPr id="115723" name="Rectangle 15"/>
          <p:cNvSpPr/>
          <p:nvPr/>
        </p:nvSpPr>
        <p:spPr>
          <a:xfrm>
            <a:off x="851535" y="304800"/>
            <a:ext cx="10464165" cy="676275"/>
          </a:xfrm>
          <a:prstGeom prst="rect">
            <a:avLst/>
          </a:prstGeom>
          <a:noFill/>
          <a:ln w="9525">
            <a:noFill/>
          </a:ln>
        </p:spPr>
        <p:txBody>
          <a:bodyPr anchor="ctr" anchorCtr="0"/>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第二节   借贷记账法</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43011"/>
                                        </p:tgtEl>
                                        <p:attrNameLst>
                                          <p:attrName>style.visibility</p:attrName>
                                        </p:attrNameLst>
                                      </p:cBhvr>
                                      <p:to>
                                        <p:strVal val="visible"/>
                                      </p:to>
                                    </p:set>
                                    <p:animEffect transition="in" filter="blinds(horizontal)">
                                      <p:cBhvr>
                                        <p:cTn id="10" dur="500"/>
                                        <p:tgtEl>
                                          <p:spTgt spid="430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3017"/>
                                        </p:tgtEl>
                                        <p:attrNameLst>
                                          <p:attrName>style.visibility</p:attrName>
                                        </p:attrNameLst>
                                      </p:cBhvr>
                                      <p:to>
                                        <p:strVal val="visible"/>
                                      </p:to>
                                    </p:set>
                                    <p:animEffect transition="in" filter="blinds(horizontal)">
                                      <p:cBhvr>
                                        <p:cTn id="15" dur="500"/>
                                        <p:tgtEl>
                                          <p:spTgt spid="4301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43018"/>
                                        </p:tgtEl>
                                        <p:attrNameLst>
                                          <p:attrName>style.visibility</p:attrName>
                                        </p:attrNameLst>
                                      </p:cBhvr>
                                      <p:to>
                                        <p:strVal val="visible"/>
                                      </p:to>
                                    </p:set>
                                    <p:animEffect transition="in" filter="blinds(horizontal)">
                                      <p:cBhvr>
                                        <p:cTn id="20" dur="500"/>
                                        <p:tgtEl>
                                          <p:spTgt spid="43018"/>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43010"/>
                                        </p:tgtEl>
                                        <p:attrNameLst>
                                          <p:attrName>style.visibility</p:attrName>
                                        </p:attrNameLst>
                                      </p:cBhvr>
                                      <p:to>
                                        <p:strVal val="visible"/>
                                      </p:to>
                                    </p:set>
                                    <p:animEffect transition="in" filter="blinds(horizontal)">
                                      <p:cBhvr>
                                        <p:cTn id="25" dur="500"/>
                                        <p:tgtEl>
                                          <p:spTgt spid="43010"/>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43014"/>
                                        </p:tgtEl>
                                        <p:attrNameLst>
                                          <p:attrName>style.visibility</p:attrName>
                                        </p:attrNameLst>
                                      </p:cBhvr>
                                      <p:to>
                                        <p:strVal val="visible"/>
                                      </p:to>
                                    </p:set>
                                    <p:animEffect transition="in" filter="blinds(horizontal)">
                                      <p:cBhvr>
                                        <p:cTn id="30" dur="500"/>
                                        <p:tgtEl>
                                          <p:spTgt spid="43014"/>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linds(horizontal)">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43019"/>
                                        </p:tgtEl>
                                        <p:attrNameLst>
                                          <p:attrName>style.visibility</p:attrName>
                                        </p:attrNameLst>
                                      </p:cBhvr>
                                      <p:to>
                                        <p:strVal val="visible"/>
                                      </p:to>
                                    </p:set>
                                    <p:animEffect transition="in" filter="blinds(horizontal)">
                                      <p:cBhvr>
                                        <p:cTn id="40" dur="500"/>
                                        <p:tgtEl>
                                          <p:spTgt spid="43019"/>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linds(horizontal)">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7" grpId="0" animBg="1"/>
      <p:bldP spid="43018" grpId="0" animBg="1"/>
      <p:bldP spid="43019" grpId="0" animBg="1"/>
      <p:bldP spid="4" grpId="0" animBg="1"/>
      <p:bldP spid="5" grpId="0" animBg="1"/>
      <p:bldP spid="6"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Rectangle 2"/>
          <p:cNvSpPr>
            <a:spLocks noGrp="1"/>
          </p:cNvSpPr>
          <p:nvPr>
            <p:ph type="title"/>
          </p:nvPr>
        </p:nvSpPr>
        <p:spPr/>
        <p:txBody>
          <a:bodyPr vert="horz" wrap="square" lIns="91440" tIns="45720" rIns="91440" bIns="45720" anchor="ctr" anchorCtr="0"/>
          <a:p>
            <a:pPr algn="ctr"/>
            <a:r>
              <a:rPr lang="zh-CN" altLang="en-US" sz="3600" dirty="0">
                <a:solidFill>
                  <a:srgbClr val="FF0000"/>
                </a:solidFill>
                <a:latin typeface="黑体" panose="02010609060101010101" pitchFamily="49" charset="-122"/>
                <a:ea typeface="黑体" panose="02010609060101010101" pitchFamily="49" charset="-122"/>
              </a:rPr>
              <a:t>课堂小测验</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116739" name="Rectangle 3"/>
          <p:cNvSpPr>
            <a:spLocks noGrp="1"/>
          </p:cNvSpPr>
          <p:nvPr>
            <p:ph idx="1"/>
          </p:nvPr>
        </p:nvSpPr>
        <p:spPr>
          <a:xfrm>
            <a:off x="918210" y="1268730"/>
            <a:ext cx="9354820" cy="588645"/>
          </a:xfrm>
        </p:spPr>
        <p:txBody>
          <a:bodyPr vert="horz" wrap="square" lIns="91440" tIns="45720" rIns="91440" bIns="45720" anchor="t" anchorCtr="0"/>
          <a:p>
            <a:r>
              <a:rPr lang="zh-CN" altLang="en-US" sz="3200" dirty="0">
                <a:solidFill>
                  <a:srgbClr val="FF0000"/>
                </a:solidFill>
                <a:latin typeface="黑体" panose="02010609060101010101" pitchFamily="49" charset="-122"/>
                <a:ea typeface="黑体" panose="02010609060101010101" pitchFamily="49" charset="-122"/>
              </a:rPr>
              <a:t>复习下借贷记账法的账户结构</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4036" name="Text Box 4"/>
          <p:cNvSpPr txBox="1"/>
          <p:nvPr/>
        </p:nvSpPr>
        <p:spPr>
          <a:xfrm>
            <a:off x="2135188" y="2217738"/>
            <a:ext cx="3240087" cy="563562"/>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银行存款增加   </a:t>
            </a:r>
            <a:endParaRPr lang="zh-CN" altLang="en-US" sz="3200" b="1" dirty="0">
              <a:latin typeface="楷体" panose="02010609060101010101" pitchFamily="49" charset="-122"/>
              <a:ea typeface="楷体" panose="02010609060101010101" pitchFamily="49" charset="-122"/>
            </a:endParaRPr>
          </a:p>
        </p:txBody>
      </p:sp>
      <p:sp>
        <p:nvSpPr>
          <p:cNvPr id="44037" name="Text Box 5"/>
          <p:cNvSpPr txBox="1"/>
          <p:nvPr/>
        </p:nvSpPr>
        <p:spPr>
          <a:xfrm>
            <a:off x="6037263" y="2217738"/>
            <a:ext cx="3227387" cy="563562"/>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库存现金减少  </a:t>
            </a:r>
            <a:endParaRPr lang="zh-CN" altLang="en-US" sz="3200" b="1" dirty="0">
              <a:latin typeface="楷体" panose="02010609060101010101" pitchFamily="49" charset="-122"/>
              <a:ea typeface="楷体" panose="02010609060101010101" pitchFamily="49" charset="-122"/>
            </a:endParaRPr>
          </a:p>
        </p:txBody>
      </p:sp>
      <p:sp>
        <p:nvSpPr>
          <p:cNvPr id="44038" name="Text Box 6"/>
          <p:cNvSpPr txBox="1"/>
          <p:nvPr/>
        </p:nvSpPr>
        <p:spPr>
          <a:xfrm>
            <a:off x="2128838" y="3011488"/>
            <a:ext cx="3240087" cy="561975"/>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实收资本增加   </a:t>
            </a:r>
            <a:endParaRPr lang="zh-CN" altLang="en-US" sz="3200" b="1" dirty="0">
              <a:latin typeface="楷体" panose="02010609060101010101" pitchFamily="49" charset="-122"/>
              <a:ea typeface="楷体" panose="02010609060101010101" pitchFamily="49" charset="-122"/>
            </a:endParaRPr>
          </a:p>
        </p:txBody>
      </p:sp>
      <p:sp>
        <p:nvSpPr>
          <p:cNvPr id="44039" name="Text Box 7"/>
          <p:cNvSpPr txBox="1"/>
          <p:nvPr/>
        </p:nvSpPr>
        <p:spPr>
          <a:xfrm>
            <a:off x="6037263" y="3009900"/>
            <a:ext cx="3241675" cy="563563"/>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短期借款增加</a:t>
            </a:r>
            <a:endParaRPr lang="zh-CN" altLang="en-US" sz="3200" b="1" dirty="0">
              <a:latin typeface="楷体" panose="02010609060101010101" pitchFamily="49" charset="-122"/>
              <a:ea typeface="楷体" panose="02010609060101010101" pitchFamily="49" charset="-122"/>
            </a:endParaRPr>
          </a:p>
        </p:txBody>
      </p:sp>
      <p:sp>
        <p:nvSpPr>
          <p:cNvPr id="44040" name="Text Box 8"/>
          <p:cNvSpPr txBox="1"/>
          <p:nvPr/>
        </p:nvSpPr>
        <p:spPr>
          <a:xfrm>
            <a:off x="2135188" y="3760788"/>
            <a:ext cx="3240087" cy="561975"/>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银行存款减少</a:t>
            </a:r>
            <a:endParaRPr lang="zh-CN" altLang="en-US" sz="3200" b="1" dirty="0">
              <a:latin typeface="楷体" panose="02010609060101010101" pitchFamily="49" charset="-122"/>
              <a:ea typeface="楷体" panose="02010609060101010101" pitchFamily="49" charset="-122"/>
            </a:endParaRPr>
          </a:p>
        </p:txBody>
      </p:sp>
      <p:sp>
        <p:nvSpPr>
          <p:cNvPr id="44041" name="Text Box 9"/>
          <p:cNvSpPr txBox="1"/>
          <p:nvPr/>
        </p:nvSpPr>
        <p:spPr>
          <a:xfrm>
            <a:off x="6042025" y="3768725"/>
            <a:ext cx="3240088" cy="563563"/>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应付账款增加</a:t>
            </a:r>
            <a:endParaRPr lang="zh-CN" altLang="en-US" sz="3200" b="1" dirty="0">
              <a:latin typeface="楷体" panose="02010609060101010101" pitchFamily="49" charset="-122"/>
              <a:ea typeface="楷体" panose="02010609060101010101" pitchFamily="49" charset="-122"/>
            </a:endParaRPr>
          </a:p>
        </p:txBody>
      </p:sp>
      <p:sp>
        <p:nvSpPr>
          <p:cNvPr id="44042" name="Text Box 10"/>
          <p:cNvSpPr txBox="1"/>
          <p:nvPr/>
        </p:nvSpPr>
        <p:spPr>
          <a:xfrm>
            <a:off x="2135188" y="4552950"/>
            <a:ext cx="3240087" cy="561975"/>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管理费用增加</a:t>
            </a:r>
            <a:endParaRPr lang="zh-CN" altLang="en-US" sz="3200" b="1" dirty="0">
              <a:latin typeface="楷体" panose="02010609060101010101" pitchFamily="49" charset="-122"/>
              <a:ea typeface="楷体" panose="02010609060101010101" pitchFamily="49" charset="-122"/>
            </a:endParaRPr>
          </a:p>
        </p:txBody>
      </p:sp>
      <p:sp>
        <p:nvSpPr>
          <p:cNvPr id="44043" name="Text Box 11"/>
          <p:cNvSpPr txBox="1"/>
          <p:nvPr/>
        </p:nvSpPr>
        <p:spPr>
          <a:xfrm>
            <a:off x="6037263" y="4540250"/>
            <a:ext cx="3241675" cy="563563"/>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制造费用增加</a:t>
            </a:r>
            <a:endParaRPr lang="zh-CN" altLang="en-US" sz="3200" b="1" dirty="0">
              <a:latin typeface="楷体" panose="02010609060101010101" pitchFamily="49" charset="-122"/>
              <a:ea typeface="楷体" panose="02010609060101010101" pitchFamily="49" charset="-122"/>
            </a:endParaRPr>
          </a:p>
        </p:txBody>
      </p:sp>
      <p:sp>
        <p:nvSpPr>
          <p:cNvPr id="44044" name="Text Box 12"/>
          <p:cNvSpPr txBox="1"/>
          <p:nvPr/>
        </p:nvSpPr>
        <p:spPr>
          <a:xfrm>
            <a:off x="2095500" y="5345113"/>
            <a:ext cx="3240088" cy="561975"/>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预付账款增加</a:t>
            </a:r>
            <a:endParaRPr lang="zh-CN" altLang="en-US" sz="3200" b="1" dirty="0">
              <a:latin typeface="楷体" panose="02010609060101010101" pitchFamily="49" charset="-122"/>
              <a:ea typeface="楷体" panose="02010609060101010101" pitchFamily="49" charset="-122"/>
            </a:endParaRPr>
          </a:p>
        </p:txBody>
      </p:sp>
      <p:sp>
        <p:nvSpPr>
          <p:cNvPr id="44045" name="Text Box 13"/>
          <p:cNvSpPr txBox="1"/>
          <p:nvPr/>
        </p:nvSpPr>
        <p:spPr>
          <a:xfrm>
            <a:off x="6024563" y="5345113"/>
            <a:ext cx="3240087" cy="561975"/>
          </a:xfrm>
          <a:prstGeom prst="rect">
            <a:avLst/>
          </a:prstGeom>
          <a:noFill/>
          <a:ln w="9525">
            <a:noFill/>
          </a:ln>
        </p:spPr>
        <p:txBody>
          <a:bodyPr/>
          <a:p>
            <a:pPr marL="457200" indent="-457200" eaLnBrk="0" hangingPunct="0">
              <a:spcBef>
                <a:spcPct val="20000"/>
              </a:spcBef>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原材料减少</a:t>
            </a:r>
            <a:endParaRPr lang="zh-CN" altLang="en-US" sz="3200" b="1" dirty="0">
              <a:latin typeface="楷体" panose="02010609060101010101" pitchFamily="49" charset="-122"/>
              <a:ea typeface="楷体" panose="02010609060101010101" pitchFamily="49" charset="-122"/>
            </a:endParaRPr>
          </a:p>
        </p:txBody>
      </p:sp>
      <p:sp>
        <p:nvSpPr>
          <p:cNvPr id="44046" name="Rectangle 14"/>
          <p:cNvSpPr/>
          <p:nvPr/>
        </p:nvSpPr>
        <p:spPr>
          <a:xfrm>
            <a:off x="5191125" y="2205038"/>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借</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47" name="Rectangle 15"/>
          <p:cNvSpPr/>
          <p:nvPr/>
        </p:nvSpPr>
        <p:spPr>
          <a:xfrm>
            <a:off x="5191125" y="3035300"/>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48" name="Rectangle 16"/>
          <p:cNvSpPr/>
          <p:nvPr/>
        </p:nvSpPr>
        <p:spPr>
          <a:xfrm>
            <a:off x="5191125" y="3759200"/>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49" name="Rectangle 17"/>
          <p:cNvSpPr/>
          <p:nvPr/>
        </p:nvSpPr>
        <p:spPr>
          <a:xfrm>
            <a:off x="5199063" y="4572000"/>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借</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0" name="Rectangle 18"/>
          <p:cNvSpPr/>
          <p:nvPr/>
        </p:nvSpPr>
        <p:spPr>
          <a:xfrm>
            <a:off x="5199063" y="5364163"/>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借</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1" name="Rectangle 19"/>
          <p:cNvSpPr/>
          <p:nvPr/>
        </p:nvSpPr>
        <p:spPr>
          <a:xfrm>
            <a:off x="9170988" y="2205038"/>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2" name="Rectangle 20"/>
          <p:cNvSpPr/>
          <p:nvPr/>
        </p:nvSpPr>
        <p:spPr>
          <a:xfrm>
            <a:off x="9170988" y="2997200"/>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3" name="Rectangle 21"/>
          <p:cNvSpPr/>
          <p:nvPr/>
        </p:nvSpPr>
        <p:spPr>
          <a:xfrm>
            <a:off x="9170988" y="3759200"/>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4" name="Rectangle 22"/>
          <p:cNvSpPr/>
          <p:nvPr/>
        </p:nvSpPr>
        <p:spPr>
          <a:xfrm>
            <a:off x="9170988" y="4538663"/>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借</a:t>
            </a:r>
            <a:endParaRPr lang="zh-CN" altLang="en-US" sz="3200" b="1" dirty="0">
              <a:solidFill>
                <a:srgbClr val="0000CC"/>
              </a:solidFill>
              <a:latin typeface="仿宋" panose="02010609060101010101" pitchFamily="49" charset="-122"/>
              <a:ea typeface="仿宋" panose="02010609060101010101" pitchFamily="49" charset="-122"/>
            </a:endParaRPr>
          </a:p>
        </p:txBody>
      </p:sp>
      <p:sp>
        <p:nvSpPr>
          <p:cNvPr id="44055" name="Rectangle 23"/>
          <p:cNvSpPr/>
          <p:nvPr/>
        </p:nvSpPr>
        <p:spPr>
          <a:xfrm>
            <a:off x="9170988" y="5330825"/>
            <a:ext cx="591185" cy="583565"/>
          </a:xfrm>
          <a:prstGeom prst="rect">
            <a:avLst/>
          </a:prstGeom>
          <a:noFill/>
          <a:ln w="9525">
            <a:noFill/>
          </a:ln>
        </p:spPr>
        <p:txBody>
          <a:bodyPr wrap="none">
            <a:spAutoFit/>
          </a:bodyPr>
          <a:p>
            <a:pPr>
              <a:buSzPct val="100000"/>
            </a:pPr>
            <a:r>
              <a:rPr lang="zh-CN" altLang="en-US" sz="3200" b="1" dirty="0">
                <a:solidFill>
                  <a:srgbClr val="0000CC"/>
                </a:solidFill>
                <a:latin typeface="仿宋" panose="02010609060101010101" pitchFamily="49" charset="-122"/>
                <a:ea typeface="仿宋" panose="02010609060101010101" pitchFamily="49" charset="-122"/>
              </a:rPr>
              <a:t>贷</a:t>
            </a:r>
            <a:endParaRPr lang="zh-CN" altLang="en-US" sz="32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fade">
                                      <p:cBhvr>
                                        <p:cTn id="7" dur="250"/>
                                        <p:tgtEl>
                                          <p:spTgt spid="44036"/>
                                        </p:tgtEl>
                                      </p:cBhvr>
                                    </p:animEffect>
                                    <p:anim calcmode="lin" valueType="num">
                                      <p:cBhvr>
                                        <p:cTn id="8" dur="250" fill="hold"/>
                                        <p:tgtEl>
                                          <p:spTgt spid="44036"/>
                                        </p:tgtEl>
                                        <p:attrNameLst>
                                          <p:attrName>ppt_x</p:attrName>
                                        </p:attrNameLst>
                                      </p:cBhvr>
                                      <p:tavLst>
                                        <p:tav tm="0">
                                          <p:val>
                                            <p:strVal val="#ppt_x"/>
                                          </p:val>
                                        </p:tav>
                                        <p:tav tm="100000">
                                          <p:val>
                                            <p:strVal val="#ppt_x"/>
                                          </p:val>
                                        </p:tav>
                                      </p:tavLst>
                                    </p:anim>
                                    <p:anim calcmode="lin" valueType="num">
                                      <p:cBhvr>
                                        <p:cTn id="9" dur="250" fill="hold"/>
                                        <p:tgtEl>
                                          <p:spTgt spid="4403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4046"/>
                                        </p:tgtEl>
                                        <p:attrNameLst>
                                          <p:attrName>style.visibility</p:attrName>
                                        </p:attrNameLst>
                                      </p:cBhvr>
                                      <p:to>
                                        <p:strVal val="visible"/>
                                      </p:to>
                                    </p:set>
                                    <p:animEffect transition="in" filter="fade">
                                      <p:cBhvr>
                                        <p:cTn id="14" dur="250"/>
                                        <p:tgtEl>
                                          <p:spTgt spid="44046"/>
                                        </p:tgtEl>
                                      </p:cBhvr>
                                    </p:animEffect>
                                    <p:anim calcmode="lin" valueType="num">
                                      <p:cBhvr>
                                        <p:cTn id="15" dur="250" fill="hold"/>
                                        <p:tgtEl>
                                          <p:spTgt spid="44046"/>
                                        </p:tgtEl>
                                        <p:attrNameLst>
                                          <p:attrName>ppt_x</p:attrName>
                                        </p:attrNameLst>
                                      </p:cBhvr>
                                      <p:tavLst>
                                        <p:tav tm="0">
                                          <p:val>
                                            <p:strVal val="#ppt_x"/>
                                          </p:val>
                                        </p:tav>
                                        <p:tav tm="100000">
                                          <p:val>
                                            <p:strVal val="#ppt_x"/>
                                          </p:val>
                                        </p:tav>
                                      </p:tavLst>
                                    </p:anim>
                                    <p:anim calcmode="lin" valueType="num">
                                      <p:cBhvr>
                                        <p:cTn id="16" dur="250" fill="hold"/>
                                        <p:tgtEl>
                                          <p:spTgt spid="440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4037"/>
                                        </p:tgtEl>
                                        <p:attrNameLst>
                                          <p:attrName>style.visibility</p:attrName>
                                        </p:attrNameLst>
                                      </p:cBhvr>
                                      <p:to>
                                        <p:strVal val="visible"/>
                                      </p:to>
                                    </p:set>
                                    <p:animEffect transition="in" filter="fade">
                                      <p:cBhvr>
                                        <p:cTn id="21" dur="250"/>
                                        <p:tgtEl>
                                          <p:spTgt spid="44037"/>
                                        </p:tgtEl>
                                      </p:cBhvr>
                                    </p:animEffect>
                                    <p:anim calcmode="lin" valueType="num">
                                      <p:cBhvr>
                                        <p:cTn id="22" dur="250" fill="hold"/>
                                        <p:tgtEl>
                                          <p:spTgt spid="44037"/>
                                        </p:tgtEl>
                                        <p:attrNameLst>
                                          <p:attrName>ppt_x</p:attrName>
                                        </p:attrNameLst>
                                      </p:cBhvr>
                                      <p:tavLst>
                                        <p:tav tm="0">
                                          <p:val>
                                            <p:strVal val="#ppt_x"/>
                                          </p:val>
                                        </p:tav>
                                        <p:tav tm="100000">
                                          <p:val>
                                            <p:strVal val="#ppt_x"/>
                                          </p:val>
                                        </p:tav>
                                      </p:tavLst>
                                    </p:anim>
                                    <p:anim calcmode="lin" valueType="num">
                                      <p:cBhvr>
                                        <p:cTn id="23" dur="250" fill="hold"/>
                                        <p:tgtEl>
                                          <p:spTgt spid="4403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4051"/>
                                        </p:tgtEl>
                                        <p:attrNameLst>
                                          <p:attrName>style.visibility</p:attrName>
                                        </p:attrNameLst>
                                      </p:cBhvr>
                                      <p:to>
                                        <p:strVal val="visible"/>
                                      </p:to>
                                    </p:set>
                                    <p:animEffect transition="in" filter="fade">
                                      <p:cBhvr>
                                        <p:cTn id="28" dur="250"/>
                                        <p:tgtEl>
                                          <p:spTgt spid="44051"/>
                                        </p:tgtEl>
                                      </p:cBhvr>
                                    </p:animEffect>
                                    <p:anim calcmode="lin" valueType="num">
                                      <p:cBhvr>
                                        <p:cTn id="29" dur="250" fill="hold"/>
                                        <p:tgtEl>
                                          <p:spTgt spid="44051"/>
                                        </p:tgtEl>
                                        <p:attrNameLst>
                                          <p:attrName>ppt_x</p:attrName>
                                        </p:attrNameLst>
                                      </p:cBhvr>
                                      <p:tavLst>
                                        <p:tav tm="0">
                                          <p:val>
                                            <p:strVal val="#ppt_x"/>
                                          </p:val>
                                        </p:tav>
                                        <p:tav tm="100000">
                                          <p:val>
                                            <p:strVal val="#ppt_x"/>
                                          </p:val>
                                        </p:tav>
                                      </p:tavLst>
                                    </p:anim>
                                    <p:anim calcmode="lin" valueType="num">
                                      <p:cBhvr>
                                        <p:cTn id="30" dur="250" fill="hold"/>
                                        <p:tgtEl>
                                          <p:spTgt spid="4405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4038"/>
                                        </p:tgtEl>
                                        <p:attrNameLst>
                                          <p:attrName>style.visibility</p:attrName>
                                        </p:attrNameLst>
                                      </p:cBhvr>
                                      <p:to>
                                        <p:strVal val="visible"/>
                                      </p:to>
                                    </p:set>
                                    <p:animEffect transition="in" filter="fade">
                                      <p:cBhvr>
                                        <p:cTn id="35" dur="250"/>
                                        <p:tgtEl>
                                          <p:spTgt spid="44038"/>
                                        </p:tgtEl>
                                      </p:cBhvr>
                                    </p:animEffect>
                                    <p:anim calcmode="lin" valueType="num">
                                      <p:cBhvr>
                                        <p:cTn id="36" dur="250" fill="hold"/>
                                        <p:tgtEl>
                                          <p:spTgt spid="44038"/>
                                        </p:tgtEl>
                                        <p:attrNameLst>
                                          <p:attrName>ppt_x</p:attrName>
                                        </p:attrNameLst>
                                      </p:cBhvr>
                                      <p:tavLst>
                                        <p:tav tm="0">
                                          <p:val>
                                            <p:strVal val="#ppt_x"/>
                                          </p:val>
                                        </p:tav>
                                        <p:tav tm="100000">
                                          <p:val>
                                            <p:strVal val="#ppt_x"/>
                                          </p:val>
                                        </p:tav>
                                      </p:tavLst>
                                    </p:anim>
                                    <p:anim calcmode="lin" valueType="num">
                                      <p:cBhvr>
                                        <p:cTn id="37" dur="250" fill="hold"/>
                                        <p:tgtEl>
                                          <p:spTgt spid="4403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4047"/>
                                        </p:tgtEl>
                                        <p:attrNameLst>
                                          <p:attrName>style.visibility</p:attrName>
                                        </p:attrNameLst>
                                      </p:cBhvr>
                                      <p:to>
                                        <p:strVal val="visible"/>
                                      </p:to>
                                    </p:set>
                                    <p:animEffect transition="in" filter="fade">
                                      <p:cBhvr>
                                        <p:cTn id="42" dur="250"/>
                                        <p:tgtEl>
                                          <p:spTgt spid="44047"/>
                                        </p:tgtEl>
                                      </p:cBhvr>
                                    </p:animEffect>
                                    <p:anim calcmode="lin" valueType="num">
                                      <p:cBhvr>
                                        <p:cTn id="43" dur="250" fill="hold"/>
                                        <p:tgtEl>
                                          <p:spTgt spid="44047"/>
                                        </p:tgtEl>
                                        <p:attrNameLst>
                                          <p:attrName>ppt_x</p:attrName>
                                        </p:attrNameLst>
                                      </p:cBhvr>
                                      <p:tavLst>
                                        <p:tav tm="0">
                                          <p:val>
                                            <p:strVal val="#ppt_x"/>
                                          </p:val>
                                        </p:tav>
                                        <p:tav tm="100000">
                                          <p:val>
                                            <p:strVal val="#ppt_x"/>
                                          </p:val>
                                        </p:tav>
                                      </p:tavLst>
                                    </p:anim>
                                    <p:anim calcmode="lin" valueType="num">
                                      <p:cBhvr>
                                        <p:cTn id="44" dur="250" fill="hold"/>
                                        <p:tgtEl>
                                          <p:spTgt spid="4404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4039"/>
                                        </p:tgtEl>
                                        <p:attrNameLst>
                                          <p:attrName>style.visibility</p:attrName>
                                        </p:attrNameLst>
                                      </p:cBhvr>
                                      <p:to>
                                        <p:strVal val="visible"/>
                                      </p:to>
                                    </p:set>
                                    <p:animEffect transition="in" filter="fade">
                                      <p:cBhvr>
                                        <p:cTn id="49" dur="250"/>
                                        <p:tgtEl>
                                          <p:spTgt spid="44039"/>
                                        </p:tgtEl>
                                      </p:cBhvr>
                                    </p:animEffect>
                                    <p:anim calcmode="lin" valueType="num">
                                      <p:cBhvr>
                                        <p:cTn id="50" dur="250" fill="hold"/>
                                        <p:tgtEl>
                                          <p:spTgt spid="44039"/>
                                        </p:tgtEl>
                                        <p:attrNameLst>
                                          <p:attrName>ppt_x</p:attrName>
                                        </p:attrNameLst>
                                      </p:cBhvr>
                                      <p:tavLst>
                                        <p:tav tm="0">
                                          <p:val>
                                            <p:strVal val="#ppt_x"/>
                                          </p:val>
                                        </p:tav>
                                        <p:tav tm="100000">
                                          <p:val>
                                            <p:strVal val="#ppt_x"/>
                                          </p:val>
                                        </p:tav>
                                      </p:tavLst>
                                    </p:anim>
                                    <p:anim calcmode="lin" valueType="num">
                                      <p:cBhvr>
                                        <p:cTn id="51" dur="250" fill="hold"/>
                                        <p:tgtEl>
                                          <p:spTgt spid="4403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44052"/>
                                        </p:tgtEl>
                                        <p:attrNameLst>
                                          <p:attrName>style.visibility</p:attrName>
                                        </p:attrNameLst>
                                      </p:cBhvr>
                                      <p:to>
                                        <p:strVal val="visible"/>
                                      </p:to>
                                    </p:set>
                                    <p:animEffect transition="in" filter="fade">
                                      <p:cBhvr>
                                        <p:cTn id="56" dur="250"/>
                                        <p:tgtEl>
                                          <p:spTgt spid="44052"/>
                                        </p:tgtEl>
                                      </p:cBhvr>
                                    </p:animEffect>
                                    <p:anim calcmode="lin" valueType="num">
                                      <p:cBhvr>
                                        <p:cTn id="57" dur="250" fill="hold"/>
                                        <p:tgtEl>
                                          <p:spTgt spid="44052"/>
                                        </p:tgtEl>
                                        <p:attrNameLst>
                                          <p:attrName>ppt_x</p:attrName>
                                        </p:attrNameLst>
                                      </p:cBhvr>
                                      <p:tavLst>
                                        <p:tav tm="0">
                                          <p:val>
                                            <p:strVal val="#ppt_x"/>
                                          </p:val>
                                        </p:tav>
                                        <p:tav tm="100000">
                                          <p:val>
                                            <p:strVal val="#ppt_x"/>
                                          </p:val>
                                        </p:tav>
                                      </p:tavLst>
                                    </p:anim>
                                    <p:anim calcmode="lin" valueType="num">
                                      <p:cBhvr>
                                        <p:cTn id="58" dur="250" fill="hold"/>
                                        <p:tgtEl>
                                          <p:spTgt spid="4405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44040"/>
                                        </p:tgtEl>
                                        <p:attrNameLst>
                                          <p:attrName>style.visibility</p:attrName>
                                        </p:attrNameLst>
                                      </p:cBhvr>
                                      <p:to>
                                        <p:strVal val="visible"/>
                                      </p:to>
                                    </p:set>
                                    <p:animEffect transition="in" filter="fade">
                                      <p:cBhvr>
                                        <p:cTn id="63" dur="250"/>
                                        <p:tgtEl>
                                          <p:spTgt spid="44040"/>
                                        </p:tgtEl>
                                      </p:cBhvr>
                                    </p:animEffect>
                                    <p:anim calcmode="lin" valueType="num">
                                      <p:cBhvr>
                                        <p:cTn id="64" dur="250" fill="hold"/>
                                        <p:tgtEl>
                                          <p:spTgt spid="44040"/>
                                        </p:tgtEl>
                                        <p:attrNameLst>
                                          <p:attrName>ppt_x</p:attrName>
                                        </p:attrNameLst>
                                      </p:cBhvr>
                                      <p:tavLst>
                                        <p:tav tm="0">
                                          <p:val>
                                            <p:strVal val="#ppt_x"/>
                                          </p:val>
                                        </p:tav>
                                        <p:tav tm="100000">
                                          <p:val>
                                            <p:strVal val="#ppt_x"/>
                                          </p:val>
                                        </p:tav>
                                      </p:tavLst>
                                    </p:anim>
                                    <p:anim calcmode="lin" valueType="num">
                                      <p:cBhvr>
                                        <p:cTn id="65" dur="250" fill="hold"/>
                                        <p:tgtEl>
                                          <p:spTgt spid="4404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44048"/>
                                        </p:tgtEl>
                                        <p:attrNameLst>
                                          <p:attrName>style.visibility</p:attrName>
                                        </p:attrNameLst>
                                      </p:cBhvr>
                                      <p:to>
                                        <p:strVal val="visible"/>
                                      </p:to>
                                    </p:set>
                                    <p:animEffect transition="in" filter="fade">
                                      <p:cBhvr>
                                        <p:cTn id="70" dur="250"/>
                                        <p:tgtEl>
                                          <p:spTgt spid="44048"/>
                                        </p:tgtEl>
                                      </p:cBhvr>
                                    </p:animEffect>
                                    <p:anim calcmode="lin" valueType="num">
                                      <p:cBhvr>
                                        <p:cTn id="71" dur="250" fill="hold"/>
                                        <p:tgtEl>
                                          <p:spTgt spid="44048"/>
                                        </p:tgtEl>
                                        <p:attrNameLst>
                                          <p:attrName>ppt_x</p:attrName>
                                        </p:attrNameLst>
                                      </p:cBhvr>
                                      <p:tavLst>
                                        <p:tav tm="0">
                                          <p:val>
                                            <p:strVal val="#ppt_x"/>
                                          </p:val>
                                        </p:tav>
                                        <p:tav tm="100000">
                                          <p:val>
                                            <p:strVal val="#ppt_x"/>
                                          </p:val>
                                        </p:tav>
                                      </p:tavLst>
                                    </p:anim>
                                    <p:anim calcmode="lin" valueType="num">
                                      <p:cBhvr>
                                        <p:cTn id="72" dur="250" fill="hold"/>
                                        <p:tgtEl>
                                          <p:spTgt spid="44048"/>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44041"/>
                                        </p:tgtEl>
                                        <p:attrNameLst>
                                          <p:attrName>style.visibility</p:attrName>
                                        </p:attrNameLst>
                                      </p:cBhvr>
                                      <p:to>
                                        <p:strVal val="visible"/>
                                      </p:to>
                                    </p:set>
                                    <p:animEffect transition="in" filter="fade">
                                      <p:cBhvr>
                                        <p:cTn id="77" dur="250"/>
                                        <p:tgtEl>
                                          <p:spTgt spid="44041"/>
                                        </p:tgtEl>
                                      </p:cBhvr>
                                    </p:animEffect>
                                    <p:anim calcmode="lin" valueType="num">
                                      <p:cBhvr>
                                        <p:cTn id="78" dur="250" fill="hold"/>
                                        <p:tgtEl>
                                          <p:spTgt spid="44041"/>
                                        </p:tgtEl>
                                        <p:attrNameLst>
                                          <p:attrName>ppt_x</p:attrName>
                                        </p:attrNameLst>
                                      </p:cBhvr>
                                      <p:tavLst>
                                        <p:tav tm="0">
                                          <p:val>
                                            <p:strVal val="#ppt_x"/>
                                          </p:val>
                                        </p:tav>
                                        <p:tav tm="100000">
                                          <p:val>
                                            <p:strVal val="#ppt_x"/>
                                          </p:val>
                                        </p:tav>
                                      </p:tavLst>
                                    </p:anim>
                                    <p:anim calcmode="lin" valueType="num">
                                      <p:cBhvr>
                                        <p:cTn id="79" dur="250" fill="hold"/>
                                        <p:tgtEl>
                                          <p:spTgt spid="44041"/>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44053"/>
                                        </p:tgtEl>
                                        <p:attrNameLst>
                                          <p:attrName>style.visibility</p:attrName>
                                        </p:attrNameLst>
                                      </p:cBhvr>
                                      <p:to>
                                        <p:strVal val="visible"/>
                                      </p:to>
                                    </p:set>
                                    <p:animEffect transition="in" filter="fade">
                                      <p:cBhvr>
                                        <p:cTn id="84" dur="250"/>
                                        <p:tgtEl>
                                          <p:spTgt spid="44053"/>
                                        </p:tgtEl>
                                      </p:cBhvr>
                                    </p:animEffect>
                                    <p:anim calcmode="lin" valueType="num">
                                      <p:cBhvr>
                                        <p:cTn id="85" dur="250" fill="hold"/>
                                        <p:tgtEl>
                                          <p:spTgt spid="44053"/>
                                        </p:tgtEl>
                                        <p:attrNameLst>
                                          <p:attrName>ppt_x</p:attrName>
                                        </p:attrNameLst>
                                      </p:cBhvr>
                                      <p:tavLst>
                                        <p:tav tm="0">
                                          <p:val>
                                            <p:strVal val="#ppt_x"/>
                                          </p:val>
                                        </p:tav>
                                        <p:tav tm="100000">
                                          <p:val>
                                            <p:strVal val="#ppt_x"/>
                                          </p:val>
                                        </p:tav>
                                      </p:tavLst>
                                    </p:anim>
                                    <p:anim calcmode="lin" valueType="num">
                                      <p:cBhvr>
                                        <p:cTn id="86" dur="250" fill="hold"/>
                                        <p:tgtEl>
                                          <p:spTgt spid="4405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44042"/>
                                        </p:tgtEl>
                                        <p:attrNameLst>
                                          <p:attrName>style.visibility</p:attrName>
                                        </p:attrNameLst>
                                      </p:cBhvr>
                                      <p:to>
                                        <p:strVal val="visible"/>
                                      </p:to>
                                    </p:set>
                                    <p:animEffect transition="in" filter="fade">
                                      <p:cBhvr>
                                        <p:cTn id="91" dur="250"/>
                                        <p:tgtEl>
                                          <p:spTgt spid="44042"/>
                                        </p:tgtEl>
                                      </p:cBhvr>
                                    </p:animEffect>
                                    <p:anim calcmode="lin" valueType="num">
                                      <p:cBhvr>
                                        <p:cTn id="92" dur="250" fill="hold"/>
                                        <p:tgtEl>
                                          <p:spTgt spid="44042"/>
                                        </p:tgtEl>
                                        <p:attrNameLst>
                                          <p:attrName>ppt_x</p:attrName>
                                        </p:attrNameLst>
                                      </p:cBhvr>
                                      <p:tavLst>
                                        <p:tav tm="0">
                                          <p:val>
                                            <p:strVal val="#ppt_x"/>
                                          </p:val>
                                        </p:tav>
                                        <p:tav tm="100000">
                                          <p:val>
                                            <p:strVal val="#ppt_x"/>
                                          </p:val>
                                        </p:tav>
                                      </p:tavLst>
                                    </p:anim>
                                    <p:anim calcmode="lin" valueType="num">
                                      <p:cBhvr>
                                        <p:cTn id="93" dur="250" fill="hold"/>
                                        <p:tgtEl>
                                          <p:spTgt spid="44042"/>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44049"/>
                                        </p:tgtEl>
                                        <p:attrNameLst>
                                          <p:attrName>style.visibility</p:attrName>
                                        </p:attrNameLst>
                                      </p:cBhvr>
                                      <p:to>
                                        <p:strVal val="visible"/>
                                      </p:to>
                                    </p:set>
                                    <p:animEffect transition="in" filter="fade">
                                      <p:cBhvr>
                                        <p:cTn id="98" dur="250"/>
                                        <p:tgtEl>
                                          <p:spTgt spid="44049"/>
                                        </p:tgtEl>
                                      </p:cBhvr>
                                    </p:animEffect>
                                    <p:anim calcmode="lin" valueType="num">
                                      <p:cBhvr>
                                        <p:cTn id="99" dur="250" fill="hold"/>
                                        <p:tgtEl>
                                          <p:spTgt spid="44049"/>
                                        </p:tgtEl>
                                        <p:attrNameLst>
                                          <p:attrName>ppt_x</p:attrName>
                                        </p:attrNameLst>
                                      </p:cBhvr>
                                      <p:tavLst>
                                        <p:tav tm="0">
                                          <p:val>
                                            <p:strVal val="#ppt_x"/>
                                          </p:val>
                                        </p:tav>
                                        <p:tav tm="100000">
                                          <p:val>
                                            <p:strVal val="#ppt_x"/>
                                          </p:val>
                                        </p:tav>
                                      </p:tavLst>
                                    </p:anim>
                                    <p:anim calcmode="lin" valueType="num">
                                      <p:cBhvr>
                                        <p:cTn id="100" dur="250" fill="hold"/>
                                        <p:tgtEl>
                                          <p:spTgt spid="44049"/>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44043"/>
                                        </p:tgtEl>
                                        <p:attrNameLst>
                                          <p:attrName>style.visibility</p:attrName>
                                        </p:attrNameLst>
                                      </p:cBhvr>
                                      <p:to>
                                        <p:strVal val="visible"/>
                                      </p:to>
                                    </p:set>
                                    <p:animEffect transition="in" filter="fade">
                                      <p:cBhvr>
                                        <p:cTn id="105" dur="250"/>
                                        <p:tgtEl>
                                          <p:spTgt spid="44043"/>
                                        </p:tgtEl>
                                      </p:cBhvr>
                                    </p:animEffect>
                                    <p:anim calcmode="lin" valueType="num">
                                      <p:cBhvr>
                                        <p:cTn id="106" dur="250" fill="hold"/>
                                        <p:tgtEl>
                                          <p:spTgt spid="44043"/>
                                        </p:tgtEl>
                                        <p:attrNameLst>
                                          <p:attrName>ppt_x</p:attrName>
                                        </p:attrNameLst>
                                      </p:cBhvr>
                                      <p:tavLst>
                                        <p:tav tm="0">
                                          <p:val>
                                            <p:strVal val="#ppt_x"/>
                                          </p:val>
                                        </p:tav>
                                        <p:tav tm="100000">
                                          <p:val>
                                            <p:strVal val="#ppt_x"/>
                                          </p:val>
                                        </p:tav>
                                      </p:tavLst>
                                    </p:anim>
                                    <p:anim calcmode="lin" valueType="num">
                                      <p:cBhvr>
                                        <p:cTn id="107" dur="250" fill="hold"/>
                                        <p:tgtEl>
                                          <p:spTgt spid="44043"/>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44054"/>
                                        </p:tgtEl>
                                        <p:attrNameLst>
                                          <p:attrName>style.visibility</p:attrName>
                                        </p:attrNameLst>
                                      </p:cBhvr>
                                      <p:to>
                                        <p:strVal val="visible"/>
                                      </p:to>
                                    </p:set>
                                    <p:animEffect transition="in" filter="fade">
                                      <p:cBhvr>
                                        <p:cTn id="112" dur="250"/>
                                        <p:tgtEl>
                                          <p:spTgt spid="44054"/>
                                        </p:tgtEl>
                                      </p:cBhvr>
                                    </p:animEffect>
                                    <p:anim calcmode="lin" valueType="num">
                                      <p:cBhvr>
                                        <p:cTn id="113" dur="250" fill="hold"/>
                                        <p:tgtEl>
                                          <p:spTgt spid="44054"/>
                                        </p:tgtEl>
                                        <p:attrNameLst>
                                          <p:attrName>ppt_x</p:attrName>
                                        </p:attrNameLst>
                                      </p:cBhvr>
                                      <p:tavLst>
                                        <p:tav tm="0">
                                          <p:val>
                                            <p:strVal val="#ppt_x"/>
                                          </p:val>
                                        </p:tav>
                                        <p:tav tm="100000">
                                          <p:val>
                                            <p:strVal val="#ppt_x"/>
                                          </p:val>
                                        </p:tav>
                                      </p:tavLst>
                                    </p:anim>
                                    <p:anim calcmode="lin" valueType="num">
                                      <p:cBhvr>
                                        <p:cTn id="114" dur="250" fill="hold"/>
                                        <p:tgtEl>
                                          <p:spTgt spid="44054"/>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grpId="0" nodeType="clickEffect">
                                  <p:stCondLst>
                                    <p:cond delay="0"/>
                                  </p:stCondLst>
                                  <p:childTnLst>
                                    <p:set>
                                      <p:cBhvr>
                                        <p:cTn id="118" dur="1" fill="hold">
                                          <p:stCondLst>
                                            <p:cond delay="0"/>
                                          </p:stCondLst>
                                        </p:cTn>
                                        <p:tgtEl>
                                          <p:spTgt spid="44044"/>
                                        </p:tgtEl>
                                        <p:attrNameLst>
                                          <p:attrName>style.visibility</p:attrName>
                                        </p:attrNameLst>
                                      </p:cBhvr>
                                      <p:to>
                                        <p:strVal val="visible"/>
                                      </p:to>
                                    </p:set>
                                    <p:animEffect transition="in" filter="fade">
                                      <p:cBhvr>
                                        <p:cTn id="119" dur="250"/>
                                        <p:tgtEl>
                                          <p:spTgt spid="44044"/>
                                        </p:tgtEl>
                                      </p:cBhvr>
                                    </p:animEffect>
                                    <p:anim calcmode="lin" valueType="num">
                                      <p:cBhvr>
                                        <p:cTn id="120" dur="250" fill="hold"/>
                                        <p:tgtEl>
                                          <p:spTgt spid="44044"/>
                                        </p:tgtEl>
                                        <p:attrNameLst>
                                          <p:attrName>ppt_x</p:attrName>
                                        </p:attrNameLst>
                                      </p:cBhvr>
                                      <p:tavLst>
                                        <p:tav tm="0">
                                          <p:val>
                                            <p:strVal val="#ppt_x"/>
                                          </p:val>
                                        </p:tav>
                                        <p:tav tm="100000">
                                          <p:val>
                                            <p:strVal val="#ppt_x"/>
                                          </p:val>
                                        </p:tav>
                                      </p:tavLst>
                                    </p:anim>
                                    <p:anim calcmode="lin" valueType="num">
                                      <p:cBhvr>
                                        <p:cTn id="121" dur="250" fill="hold"/>
                                        <p:tgtEl>
                                          <p:spTgt spid="44044"/>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44050"/>
                                        </p:tgtEl>
                                        <p:attrNameLst>
                                          <p:attrName>style.visibility</p:attrName>
                                        </p:attrNameLst>
                                      </p:cBhvr>
                                      <p:to>
                                        <p:strVal val="visible"/>
                                      </p:to>
                                    </p:set>
                                    <p:animEffect transition="in" filter="fade">
                                      <p:cBhvr>
                                        <p:cTn id="126" dur="250"/>
                                        <p:tgtEl>
                                          <p:spTgt spid="44050"/>
                                        </p:tgtEl>
                                      </p:cBhvr>
                                    </p:animEffect>
                                    <p:anim calcmode="lin" valueType="num">
                                      <p:cBhvr>
                                        <p:cTn id="127" dur="250" fill="hold"/>
                                        <p:tgtEl>
                                          <p:spTgt spid="44050"/>
                                        </p:tgtEl>
                                        <p:attrNameLst>
                                          <p:attrName>ppt_x</p:attrName>
                                        </p:attrNameLst>
                                      </p:cBhvr>
                                      <p:tavLst>
                                        <p:tav tm="0">
                                          <p:val>
                                            <p:strVal val="#ppt_x"/>
                                          </p:val>
                                        </p:tav>
                                        <p:tav tm="100000">
                                          <p:val>
                                            <p:strVal val="#ppt_x"/>
                                          </p:val>
                                        </p:tav>
                                      </p:tavLst>
                                    </p:anim>
                                    <p:anim calcmode="lin" valueType="num">
                                      <p:cBhvr>
                                        <p:cTn id="128" dur="250" fill="hold"/>
                                        <p:tgtEl>
                                          <p:spTgt spid="44050"/>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44045"/>
                                        </p:tgtEl>
                                        <p:attrNameLst>
                                          <p:attrName>style.visibility</p:attrName>
                                        </p:attrNameLst>
                                      </p:cBhvr>
                                      <p:to>
                                        <p:strVal val="visible"/>
                                      </p:to>
                                    </p:set>
                                    <p:animEffect transition="in" filter="fade">
                                      <p:cBhvr>
                                        <p:cTn id="133" dur="250"/>
                                        <p:tgtEl>
                                          <p:spTgt spid="44045"/>
                                        </p:tgtEl>
                                      </p:cBhvr>
                                    </p:animEffect>
                                    <p:anim calcmode="lin" valueType="num">
                                      <p:cBhvr>
                                        <p:cTn id="134" dur="250" fill="hold"/>
                                        <p:tgtEl>
                                          <p:spTgt spid="44045"/>
                                        </p:tgtEl>
                                        <p:attrNameLst>
                                          <p:attrName>ppt_x</p:attrName>
                                        </p:attrNameLst>
                                      </p:cBhvr>
                                      <p:tavLst>
                                        <p:tav tm="0">
                                          <p:val>
                                            <p:strVal val="#ppt_x"/>
                                          </p:val>
                                        </p:tav>
                                        <p:tav tm="100000">
                                          <p:val>
                                            <p:strVal val="#ppt_x"/>
                                          </p:val>
                                        </p:tav>
                                      </p:tavLst>
                                    </p:anim>
                                    <p:anim calcmode="lin" valueType="num">
                                      <p:cBhvr>
                                        <p:cTn id="135" dur="250" fill="hold"/>
                                        <p:tgtEl>
                                          <p:spTgt spid="44045"/>
                                        </p:tgtEl>
                                        <p:attrNameLst>
                                          <p:attrName>ppt_y</p:attrName>
                                        </p:attrNameLst>
                                      </p:cBhvr>
                                      <p:tavLst>
                                        <p:tav tm="0">
                                          <p:val>
                                            <p:strVal val="#ppt_y+.1"/>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42" presetClass="entr" presetSubtype="0" fill="hold" grpId="0" nodeType="clickEffect">
                                  <p:stCondLst>
                                    <p:cond delay="0"/>
                                  </p:stCondLst>
                                  <p:childTnLst>
                                    <p:set>
                                      <p:cBhvr>
                                        <p:cTn id="139" dur="1" fill="hold">
                                          <p:stCondLst>
                                            <p:cond delay="0"/>
                                          </p:stCondLst>
                                        </p:cTn>
                                        <p:tgtEl>
                                          <p:spTgt spid="44055"/>
                                        </p:tgtEl>
                                        <p:attrNameLst>
                                          <p:attrName>style.visibility</p:attrName>
                                        </p:attrNameLst>
                                      </p:cBhvr>
                                      <p:to>
                                        <p:strVal val="visible"/>
                                      </p:to>
                                    </p:set>
                                    <p:animEffect transition="in" filter="fade">
                                      <p:cBhvr>
                                        <p:cTn id="140" dur="250"/>
                                        <p:tgtEl>
                                          <p:spTgt spid="44055"/>
                                        </p:tgtEl>
                                      </p:cBhvr>
                                    </p:animEffect>
                                    <p:anim calcmode="lin" valueType="num">
                                      <p:cBhvr>
                                        <p:cTn id="141" dur="250" fill="hold"/>
                                        <p:tgtEl>
                                          <p:spTgt spid="44055"/>
                                        </p:tgtEl>
                                        <p:attrNameLst>
                                          <p:attrName>ppt_x</p:attrName>
                                        </p:attrNameLst>
                                      </p:cBhvr>
                                      <p:tavLst>
                                        <p:tav tm="0">
                                          <p:val>
                                            <p:strVal val="#ppt_x"/>
                                          </p:val>
                                        </p:tav>
                                        <p:tav tm="100000">
                                          <p:val>
                                            <p:strVal val="#ppt_x"/>
                                          </p:val>
                                        </p:tav>
                                      </p:tavLst>
                                    </p:anim>
                                    <p:anim calcmode="lin" valueType="num">
                                      <p:cBhvr>
                                        <p:cTn id="142" dur="250" fill="hold"/>
                                        <p:tgtEl>
                                          <p:spTgt spid="440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animBg="1"/>
      <p:bldP spid="44037" grpId="0" animBg="1"/>
      <p:bldP spid="44038" grpId="0" animBg="1"/>
      <p:bldP spid="44039" grpId="0" animBg="1"/>
      <p:bldP spid="44040" grpId="0" animBg="1"/>
      <p:bldP spid="44041" grpId="0" animBg="1"/>
      <p:bldP spid="44042" grpId="0" animBg="1"/>
      <p:bldP spid="44043" grpId="0" animBg="1"/>
      <p:bldP spid="44044" grpId="0" animBg="1"/>
      <p:bldP spid="44045" grpId="0" animBg="1"/>
      <p:bldP spid="44046" grpId="0" animBg="1"/>
      <p:bldP spid="44047" grpId="0" animBg="1"/>
      <p:bldP spid="44048" grpId="0" animBg="1"/>
      <p:bldP spid="44049" grpId="0" animBg="1"/>
      <p:bldP spid="44050" grpId="0" animBg="1"/>
      <p:bldP spid="44051" grpId="0" animBg="1"/>
      <p:bldP spid="44052" grpId="0" animBg="1"/>
      <p:bldP spid="44053" grpId="0" animBg="1"/>
      <p:bldP spid="44054" grpId="0" animBg="1"/>
      <p:bldP spid="4405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117763" name="Rectangle 3"/>
          <p:cNvSpPr>
            <a:spLocks noGrp="1"/>
          </p:cNvSpPr>
          <p:nvPr>
            <p:ph idx="1"/>
          </p:nvPr>
        </p:nvSpPr>
        <p:spPr>
          <a:xfrm>
            <a:off x="1115695" y="1228725"/>
            <a:ext cx="10061575" cy="3375025"/>
          </a:xfrm>
        </p:spPr>
        <p:txBody>
          <a:bodyPr vert="horz" wrap="square" lIns="91440" tIns="45720" rIns="91440" bIns="45720" anchor="t" anchorCtr="0"/>
          <a:p>
            <a:pPr eaLnBrk="1" hangingPunct="1">
              <a:lnSpc>
                <a:spcPct val="140000"/>
              </a:lnSpc>
              <a:spcBef>
                <a:spcPct val="0"/>
              </a:spcBef>
              <a:buNone/>
            </a:pPr>
            <a:r>
              <a:rPr lang="zh-CN" altLang="en-US" sz="3000" dirty="0">
                <a:solidFill>
                  <a:srgbClr val="FF0000"/>
                </a:solidFill>
                <a:latin typeface="黑体" panose="02010609060101010101" pitchFamily="49" charset="-122"/>
                <a:ea typeface="黑体" panose="02010609060101010101" pitchFamily="49" charset="-122"/>
              </a:rPr>
              <a:t>三、借贷记账法的记账举例</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buNone/>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1】</a:t>
            </a:r>
            <a:r>
              <a:rPr lang="zh-CN" altLang="zh-CN" sz="3000" dirty="0">
                <a:latin typeface="楷体" panose="02010609060101010101" pitchFamily="49" charset="-122"/>
                <a:ea typeface="楷体" panose="02010609060101010101" pitchFamily="49" charset="-122"/>
              </a:rPr>
              <a:t>20</a:t>
            </a:r>
            <a:r>
              <a:rPr lang="en-US" altLang="zh-CN" sz="3000" dirty="0">
                <a:latin typeface="楷体" panose="02010609060101010101" pitchFamily="49" charset="-122"/>
                <a:ea typeface="楷体" panose="02010609060101010101" pitchFamily="49" charset="-122"/>
              </a:rPr>
              <a:t>24</a:t>
            </a:r>
            <a:r>
              <a:rPr lang="zh-CN" altLang="en-US" sz="3000" dirty="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8</a:t>
            </a:r>
            <a:r>
              <a:rPr lang="zh-CN" altLang="en-US" sz="3000" dirty="0">
                <a:latin typeface="楷体" panose="02010609060101010101" pitchFamily="49" charset="-122"/>
                <a:ea typeface="楷体" panose="02010609060101010101" pitchFamily="49" charset="-122"/>
              </a:rPr>
              <a:t>月</a:t>
            </a:r>
            <a:r>
              <a:rPr lang="zh-CN" altLang="zh-CN" sz="3000" dirty="0">
                <a:latin typeface="楷体" panose="02010609060101010101" pitchFamily="49" charset="-122"/>
                <a:ea typeface="楷体" panose="02010609060101010101" pitchFamily="49" charset="-122"/>
              </a:rPr>
              <a:t>5</a:t>
            </a:r>
            <a:r>
              <a:rPr lang="zh-CN" altLang="en-US" sz="3000" dirty="0">
                <a:latin typeface="楷体" panose="02010609060101010101" pitchFamily="49" charset="-122"/>
                <a:ea typeface="楷体" panose="02010609060101010101" pitchFamily="49" charset="-122"/>
              </a:rPr>
              <a:t>日从银行提现</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元备用。</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资产要素“库存现金”增加</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元，借方</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资产要素“银行存款”减少</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元。贷方</a:t>
            </a:r>
            <a:endParaRPr lang="zh-CN" altLang="en-US" sz="3000" dirty="0"/>
          </a:p>
          <a:p>
            <a:pPr algn="just" eaLnBrk="1" hangingPunct="1">
              <a:lnSpc>
                <a:spcPct val="140000"/>
              </a:lnSpc>
              <a:buFont typeface="Wingdings" panose="05000000000000000000" pitchFamily="2" charset="2"/>
              <a:buChar char="Ø"/>
            </a:pPr>
            <a:endParaRPr lang="zh-CN" altLang="zh-CN" sz="3000" dirty="0">
              <a:latin typeface="楷体" panose="02010609060101010101" pitchFamily="49" charset="-122"/>
              <a:ea typeface="楷体" panose="02010609060101010101" pitchFamily="49" charset="-122"/>
            </a:endParaRPr>
          </a:p>
        </p:txBody>
      </p:sp>
      <p:graphicFrame>
        <p:nvGraphicFramePr>
          <p:cNvPr id="45060" name="Group 4"/>
          <p:cNvGraphicFramePr>
            <a:graphicFrameLocks noGrp="1"/>
          </p:cNvGraphicFramePr>
          <p:nvPr/>
        </p:nvGraphicFramePr>
        <p:xfrm>
          <a:off x="2381250" y="4975225"/>
          <a:ext cx="3569970" cy="1045845"/>
        </p:xfrm>
        <a:graphic>
          <a:graphicData uri="http://schemas.openxmlformats.org/drawingml/2006/table">
            <a:tbl>
              <a:tblPr/>
              <a:tblGrid>
                <a:gridCol w="1836420"/>
                <a:gridCol w="1733550"/>
              </a:tblGrid>
              <a:tr h="1045845">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rPr>
                        <a:t>   </a:t>
                      </a: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7" marB="4570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L="91427" marR="91427" marT="45707" marB="4570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5066" name="Text Box 10"/>
          <p:cNvSpPr txBox="1"/>
          <p:nvPr/>
        </p:nvSpPr>
        <p:spPr>
          <a:xfrm>
            <a:off x="2351088" y="4451350"/>
            <a:ext cx="3673475" cy="461645"/>
          </a:xfrm>
          <a:prstGeom prst="rect">
            <a:avLst/>
          </a:prstGeom>
          <a:noFill/>
          <a:ln w="9525">
            <a:noFill/>
          </a:ln>
        </p:spPr>
        <p:txBody>
          <a:bodyPr lIns="0" tIns="0" rIns="0" bIns="0">
            <a:spAutoFit/>
          </a:bodyPr>
          <a:p>
            <a:pPr>
              <a:buSzPct val="100000"/>
            </a:pPr>
            <a:r>
              <a:rPr lang="zh-CN" altLang="en-US" sz="3000" b="1" dirty="0">
                <a:latin typeface="仿宋" panose="02010609060101010101" pitchFamily="49" charset="-122"/>
                <a:ea typeface="仿宋" panose="02010609060101010101" pitchFamily="49" charset="-122"/>
              </a:rPr>
              <a:t>借方           贷方</a:t>
            </a:r>
            <a:endParaRPr lang="zh-CN" altLang="en-US" sz="3000" b="1" dirty="0">
              <a:latin typeface="仿宋" panose="02010609060101010101" pitchFamily="49" charset="-122"/>
              <a:ea typeface="仿宋" panose="02010609060101010101" pitchFamily="49" charset="-122"/>
            </a:endParaRPr>
          </a:p>
        </p:txBody>
      </p:sp>
      <p:graphicFrame>
        <p:nvGraphicFramePr>
          <p:cNvPr id="45067" name="Group 11"/>
          <p:cNvGraphicFramePr>
            <a:graphicFrameLocks noGrp="1"/>
          </p:cNvGraphicFramePr>
          <p:nvPr/>
        </p:nvGraphicFramePr>
        <p:xfrm>
          <a:off x="6381750" y="4986338"/>
          <a:ext cx="3784600" cy="1035050"/>
        </p:xfrm>
        <a:graphic>
          <a:graphicData uri="http://schemas.openxmlformats.org/drawingml/2006/table">
            <a:tbl>
              <a:tblPr/>
              <a:tblGrid>
                <a:gridCol w="1946275"/>
                <a:gridCol w="1838325"/>
              </a:tblGrid>
              <a:tr h="103505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L="91427" marR="91427" marT="45707" marB="4570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10 000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7" marB="4570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117775" name="Rectangle 17"/>
          <p:cNvSpPr/>
          <p:nvPr/>
        </p:nvSpPr>
        <p:spPr>
          <a:xfrm>
            <a:off x="3306763" y="4235450"/>
            <a:ext cx="1714500" cy="737235"/>
          </a:xfrm>
          <a:prstGeom prst="rect">
            <a:avLst/>
          </a:prstGeom>
          <a:noFill/>
          <a:ln w="9525">
            <a:noFill/>
          </a:ln>
        </p:spPr>
        <p:txBody>
          <a:bodyPr wrap="none">
            <a:spAutoFit/>
          </a:bodyPr>
          <a:p>
            <a:pPr marL="469900" indent="-469900" algn="just">
              <a:lnSpc>
                <a:spcPct val="140000"/>
              </a:lnSpc>
              <a:spcBef>
                <a:spcPct val="20000"/>
              </a:spcBef>
              <a:buSzPct val="100000"/>
            </a:pPr>
            <a:r>
              <a:rPr lang="zh-CN" altLang="en-US" sz="3000" b="1" dirty="0">
                <a:solidFill>
                  <a:srgbClr val="0000CC"/>
                </a:solidFill>
                <a:latin typeface="仿宋" panose="02010609060101010101" pitchFamily="49" charset="-122"/>
                <a:ea typeface="仿宋" panose="02010609060101010101" pitchFamily="49" charset="-122"/>
              </a:rPr>
              <a:t>库存现金</a:t>
            </a:r>
            <a:endParaRPr lang="zh-CN" altLang="en-US" sz="3000" b="1" dirty="0">
              <a:solidFill>
                <a:srgbClr val="0000CC"/>
              </a:solidFill>
              <a:latin typeface="仿宋" panose="02010609060101010101" pitchFamily="49" charset="-122"/>
              <a:ea typeface="仿宋" panose="02010609060101010101" pitchFamily="49" charset="-122"/>
            </a:endParaRPr>
          </a:p>
        </p:txBody>
      </p:sp>
      <p:sp>
        <p:nvSpPr>
          <p:cNvPr id="45074" name="Text Box 18"/>
          <p:cNvSpPr txBox="1"/>
          <p:nvPr/>
        </p:nvSpPr>
        <p:spPr>
          <a:xfrm>
            <a:off x="6383338" y="4483100"/>
            <a:ext cx="3816350" cy="461645"/>
          </a:xfrm>
          <a:prstGeom prst="rect">
            <a:avLst/>
          </a:prstGeom>
          <a:noFill/>
          <a:ln w="9525">
            <a:noFill/>
          </a:ln>
        </p:spPr>
        <p:txBody>
          <a:bodyPr lIns="0" tIns="0" rIns="0" bIns="0">
            <a:spAutoFit/>
          </a:bodyPr>
          <a:p>
            <a:pPr>
              <a:buSzPct val="100000"/>
            </a:pPr>
            <a:r>
              <a:rPr lang="zh-CN" altLang="en-US" sz="3000" b="1" dirty="0">
                <a:latin typeface="仿宋" panose="02010609060101010101" pitchFamily="49" charset="-122"/>
                <a:ea typeface="仿宋" panose="02010609060101010101" pitchFamily="49" charset="-122"/>
              </a:rPr>
              <a:t>借方           贷方</a:t>
            </a:r>
            <a:endParaRPr lang="zh-CN" altLang="en-US" sz="3000" b="1" dirty="0">
              <a:latin typeface="仿宋" panose="02010609060101010101" pitchFamily="49" charset="-122"/>
              <a:ea typeface="仿宋" panose="02010609060101010101" pitchFamily="49" charset="-122"/>
            </a:endParaRPr>
          </a:p>
        </p:txBody>
      </p:sp>
      <p:sp>
        <p:nvSpPr>
          <p:cNvPr id="117777" name="Rectangle 19"/>
          <p:cNvSpPr/>
          <p:nvPr/>
        </p:nvSpPr>
        <p:spPr>
          <a:xfrm>
            <a:off x="7450138" y="4235450"/>
            <a:ext cx="1714500" cy="737235"/>
          </a:xfrm>
          <a:prstGeom prst="rect">
            <a:avLst/>
          </a:prstGeom>
          <a:noFill/>
          <a:ln w="9525">
            <a:noFill/>
          </a:ln>
        </p:spPr>
        <p:txBody>
          <a:bodyPr wrap="none">
            <a:spAutoFit/>
          </a:bodyPr>
          <a:p>
            <a:pPr marL="469900" indent="-469900" algn="just">
              <a:lnSpc>
                <a:spcPct val="140000"/>
              </a:lnSpc>
              <a:spcBef>
                <a:spcPct val="20000"/>
              </a:spcBef>
              <a:buSzPct val="100000"/>
            </a:pPr>
            <a:r>
              <a:rPr lang="zh-CN" altLang="en-US" sz="3000" b="1" dirty="0">
                <a:solidFill>
                  <a:srgbClr val="0000CC"/>
                </a:solidFill>
                <a:latin typeface="仿宋" panose="02010609060101010101" pitchFamily="49" charset="-122"/>
                <a:ea typeface="仿宋" panose="02010609060101010101" pitchFamily="49" charset="-122"/>
              </a:rPr>
              <a:t>银行存款</a:t>
            </a:r>
            <a:endParaRPr lang="zh-CN" altLang="en-US" sz="30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6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6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animBg="1"/>
      <p:bldP spid="45066" grpId="0" animBg="1"/>
      <p:bldP spid="45067" grpId="0" animBg="1"/>
      <p:bldP spid="4507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80899" name="Rectangle 3"/>
          <p:cNvSpPr>
            <a:spLocks noGrp="1"/>
          </p:cNvSpPr>
          <p:nvPr>
            <p:ph idx="1"/>
          </p:nvPr>
        </p:nvSpPr>
        <p:spPr>
          <a:xfrm>
            <a:off x="767080" y="1196975"/>
            <a:ext cx="10668000" cy="5226050"/>
          </a:xfrm>
        </p:spPr>
        <p:txBody>
          <a:bodyPr vert="horz" wrap="square" lIns="91440" tIns="45720" rIns="91440" bIns="45720" anchor="t" anchorCtr="0"/>
          <a:p>
            <a:pPr algn="just" eaLnBrk="1" hangingPunct="1">
              <a:lnSpc>
                <a:spcPct val="150000"/>
              </a:lnSpc>
              <a:buClrTx/>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（一）单式记账法</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概念</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None/>
            </a:pPr>
            <a:r>
              <a:rPr lang="zh-CN"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指对发生的</a:t>
            </a:r>
            <a:r>
              <a:rPr lang="zh-CN" altLang="en-US" sz="2800" dirty="0">
                <a:solidFill>
                  <a:srgbClr val="C00000"/>
                </a:solidFill>
                <a:latin typeface="楷体" panose="02010609060101010101" pitchFamily="49" charset="-122"/>
                <a:ea typeface="楷体" panose="02010609060101010101" pitchFamily="49" charset="-122"/>
              </a:rPr>
              <a:t>每项经济业务</a:t>
            </a:r>
            <a:r>
              <a:rPr lang="zh-CN" altLang="en-US" sz="2800" dirty="0">
                <a:latin typeface="楷体" panose="02010609060101010101" pitchFamily="49" charset="-122"/>
                <a:ea typeface="楷体" panose="02010609060101010101" pitchFamily="49" charset="-122"/>
              </a:rPr>
              <a:t>只在</a:t>
            </a:r>
            <a:r>
              <a:rPr lang="zh-CN" altLang="en-US" sz="2800" dirty="0">
                <a:solidFill>
                  <a:srgbClr val="C00000"/>
                </a:solidFill>
                <a:latin typeface="楷体" panose="02010609060101010101" pitchFamily="49" charset="-122"/>
                <a:ea typeface="楷体" panose="02010609060101010101" pitchFamily="49" charset="-122"/>
              </a:rPr>
              <a:t>一个账户</a:t>
            </a:r>
            <a:r>
              <a:rPr lang="zh-CN" altLang="en-US" sz="2800" dirty="0">
                <a:latin typeface="楷体" panose="02010609060101010101" pitchFamily="49" charset="-122"/>
                <a:ea typeface="楷体" panose="02010609060101010101" pitchFamily="49" charset="-122"/>
              </a:rPr>
              <a:t>中进行登记的记账方法。一般只记录：</a:t>
            </a:r>
            <a:endParaRPr lang="zh-CN" altLang="en-US" sz="28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现金收付款</a:t>
            </a:r>
            <a:r>
              <a:rPr lang="zh-CN" altLang="en-US" sz="2800" dirty="0">
                <a:latin typeface="楷体" panose="02010609060101010101" pitchFamily="49" charset="-122"/>
                <a:ea typeface="楷体" panose="02010609060101010101" pitchFamily="49" charset="-122"/>
              </a:rPr>
              <a:t>业务：库存现金、银行存款。</a:t>
            </a:r>
            <a:endParaRPr lang="zh-CN" altLang="en-US" sz="28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债权债务</a:t>
            </a:r>
            <a:r>
              <a:rPr lang="zh-CN" altLang="en-US" sz="2800" dirty="0">
                <a:latin typeface="楷体" panose="02010609060101010101" pitchFamily="49" charset="-122"/>
                <a:ea typeface="楷体" panose="02010609060101010101" pitchFamily="49" charset="-122"/>
              </a:rPr>
              <a:t>的结算业务：应收应付、预收预付、长（短）期借款等。</a:t>
            </a:r>
            <a:endParaRPr lang="zh-CN" altLang="en-US" sz="2800" dirty="0">
              <a:latin typeface="楷体" panose="02010609060101010101" pitchFamily="49" charset="-122"/>
              <a:ea typeface="楷体" panose="02010609060101010101" pitchFamily="49" charset="-122"/>
            </a:endParaRPr>
          </a:p>
          <a:p>
            <a:pPr lvl="1"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不登记实物</a:t>
            </a:r>
            <a:r>
              <a:rPr lang="zh-CN" altLang="en-US" sz="2800" dirty="0">
                <a:latin typeface="楷体" panose="02010609060101010101" pitchFamily="49" charset="-122"/>
                <a:ea typeface="楷体" panose="02010609060101010101" pitchFamily="49" charset="-122"/>
              </a:rPr>
              <a:t>的增减业务。</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46083" name="Rectangle 3"/>
          <p:cNvSpPr>
            <a:spLocks noGrp="1"/>
          </p:cNvSpPr>
          <p:nvPr>
            <p:ph idx="1"/>
          </p:nvPr>
        </p:nvSpPr>
        <p:spPr>
          <a:xfrm>
            <a:off x="1021080" y="1125855"/>
            <a:ext cx="10248900" cy="3508375"/>
          </a:xfrm>
        </p:spPr>
        <p:txBody>
          <a:bodyPr vert="horz" wrap="square" lIns="91440" tIns="45720" rIns="91440" bIns="45720" anchor="t" anchorCtr="0"/>
          <a:p>
            <a:pPr eaLnBrk="1" hangingPunct="1">
              <a:lnSpc>
                <a:spcPct val="140000"/>
              </a:lnSpc>
              <a:spcBef>
                <a:spcPct val="0"/>
              </a:spcBef>
              <a:spcAft>
                <a:spcPts val="0"/>
              </a:spcAft>
              <a:buNone/>
            </a:pPr>
            <a:r>
              <a:rPr lang="zh-CN" altLang="en-US" sz="3000" dirty="0">
                <a:solidFill>
                  <a:srgbClr val="FF0000"/>
                </a:solidFill>
                <a:latin typeface="黑体" panose="02010609060101010101" pitchFamily="49" charset="-122"/>
                <a:ea typeface="黑体" panose="02010609060101010101" pitchFamily="49" charset="-122"/>
              </a:rPr>
              <a:t>三、借贷记账法的记账举例</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spcAft>
                <a:spcPts val="0"/>
              </a:spcAft>
              <a:buClr>
                <a:srgbClr val="FF0000"/>
              </a:buClr>
              <a:buFont typeface="Wingdings" panose="05000000000000000000" pitchFamily="2" charset="2"/>
              <a:buChar char="p"/>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2】</a:t>
            </a:r>
            <a:r>
              <a:rPr lang="zh-CN" altLang="zh-CN" sz="3000" dirty="0">
                <a:latin typeface="楷体" panose="02010609060101010101" pitchFamily="49" charset="-122"/>
                <a:ea typeface="楷体" panose="02010609060101010101" pitchFamily="49" charset="-122"/>
              </a:rPr>
              <a:t>20</a:t>
            </a:r>
            <a:r>
              <a:rPr lang="en-US" altLang="zh-CN" sz="3000" dirty="0">
                <a:latin typeface="楷体" panose="02010609060101010101" pitchFamily="49" charset="-122"/>
                <a:ea typeface="楷体" panose="02010609060101010101" pitchFamily="49" charset="-122"/>
              </a:rPr>
              <a:t>24</a:t>
            </a:r>
            <a:r>
              <a:rPr lang="zh-CN" altLang="en-US" sz="3000" dirty="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8</a:t>
            </a:r>
            <a:r>
              <a:rPr lang="zh-CN" altLang="en-US" sz="3000" dirty="0">
                <a:latin typeface="楷体" panose="02010609060101010101" pitchFamily="49" charset="-122"/>
                <a:ea typeface="楷体" panose="02010609060101010101" pitchFamily="49" charset="-122"/>
              </a:rPr>
              <a:t>月</a:t>
            </a:r>
            <a:r>
              <a:rPr lang="zh-CN" altLang="zh-CN" sz="3000" dirty="0">
                <a:latin typeface="楷体" panose="02010609060101010101" pitchFamily="49" charset="-122"/>
                <a:ea typeface="楷体" panose="02010609060101010101" pitchFamily="49" charset="-122"/>
              </a:rPr>
              <a:t>7</a:t>
            </a:r>
            <a:r>
              <a:rPr lang="zh-CN" altLang="en-US" sz="3000" dirty="0">
                <a:latin typeface="楷体" panose="02010609060101010101" pitchFamily="49" charset="-122"/>
                <a:ea typeface="楷体" panose="02010609060101010101" pitchFamily="49" charset="-122"/>
              </a:rPr>
              <a:t>日以银行存款偿还到期的一年期借款</a:t>
            </a:r>
            <a:r>
              <a:rPr lang="zh-CN" altLang="zh-CN" sz="3000" dirty="0">
                <a:latin typeface="楷体" panose="02010609060101010101" pitchFamily="49" charset="-122"/>
                <a:ea typeface="楷体" panose="02010609060101010101" pitchFamily="49" charset="-122"/>
              </a:rPr>
              <a:t>800 000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spcAft>
                <a:spcPts val="0"/>
              </a:spcAft>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资产“银行存款”减少</a:t>
            </a:r>
            <a:r>
              <a:rPr lang="zh-CN" altLang="zh-CN" sz="3000" dirty="0">
                <a:latin typeface="楷体" panose="02010609060101010101" pitchFamily="49" charset="-122"/>
                <a:ea typeface="楷体" panose="02010609060101010101" pitchFamily="49" charset="-122"/>
              </a:rPr>
              <a:t>800 000</a:t>
            </a:r>
            <a:r>
              <a:rPr lang="zh-CN" altLang="en-US" sz="3000" dirty="0">
                <a:latin typeface="楷体" panose="02010609060101010101" pitchFamily="49" charset="-122"/>
                <a:ea typeface="楷体" panose="02010609060101010101" pitchFamily="49" charset="-122"/>
              </a:rPr>
              <a:t>元。贷方</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spcAft>
                <a:spcPts val="0"/>
              </a:spcAft>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负债“短期借款”减少</a:t>
            </a:r>
            <a:r>
              <a:rPr lang="zh-CN" altLang="zh-CN" sz="3000" dirty="0">
                <a:latin typeface="楷体" panose="02010609060101010101" pitchFamily="49" charset="-122"/>
                <a:ea typeface="楷体" panose="02010609060101010101" pitchFamily="49" charset="-122"/>
              </a:rPr>
              <a:t>800 000</a:t>
            </a:r>
            <a:r>
              <a:rPr lang="zh-CN" altLang="en-US" sz="3000" dirty="0">
                <a:latin typeface="楷体" panose="02010609060101010101" pitchFamily="49" charset="-122"/>
                <a:ea typeface="楷体" panose="02010609060101010101" pitchFamily="49" charset="-122"/>
              </a:rPr>
              <a:t>元。借方</a:t>
            </a:r>
            <a:endParaRPr lang="zh-CN" altLang="en-US" sz="3000" dirty="0">
              <a:latin typeface="楷体" panose="02010609060101010101" pitchFamily="49" charset="-122"/>
              <a:ea typeface="楷体" panose="02010609060101010101" pitchFamily="49" charset="-122"/>
            </a:endParaRPr>
          </a:p>
        </p:txBody>
      </p:sp>
      <p:graphicFrame>
        <p:nvGraphicFramePr>
          <p:cNvPr id="46084" name="Group 4"/>
          <p:cNvGraphicFramePr>
            <a:graphicFrameLocks noGrp="1"/>
          </p:cNvGraphicFramePr>
          <p:nvPr/>
        </p:nvGraphicFramePr>
        <p:xfrm>
          <a:off x="2381250" y="5438775"/>
          <a:ext cx="3613150" cy="723900"/>
        </p:xfrm>
        <a:graphic>
          <a:graphicData uri="http://schemas.openxmlformats.org/drawingml/2006/table">
            <a:tbl>
              <a:tblPr/>
              <a:tblGrid>
                <a:gridCol w="1857375"/>
                <a:gridCol w="1755775"/>
              </a:tblGrid>
              <a:tr h="72390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70" marB="45770"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800 000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70" marB="45770"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6090" name="Text Box 10"/>
          <p:cNvSpPr txBox="1"/>
          <p:nvPr/>
        </p:nvSpPr>
        <p:spPr>
          <a:xfrm>
            <a:off x="2409825" y="4999038"/>
            <a:ext cx="3614738"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46091" name="Group 11"/>
          <p:cNvGraphicFramePr>
            <a:graphicFrameLocks noGrp="1"/>
          </p:cNvGraphicFramePr>
          <p:nvPr/>
        </p:nvGraphicFramePr>
        <p:xfrm>
          <a:off x="6553200" y="5432425"/>
          <a:ext cx="3611245" cy="730250"/>
        </p:xfrm>
        <a:graphic>
          <a:graphicData uri="http://schemas.openxmlformats.org/drawingml/2006/table">
            <a:tbl>
              <a:tblPr/>
              <a:tblGrid>
                <a:gridCol w="1855470"/>
                <a:gridCol w="1755775"/>
              </a:tblGrid>
              <a:tr h="73025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800 000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07" marB="4570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T="45707" marB="4570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6097" name="Text Box 17"/>
          <p:cNvSpPr txBox="1"/>
          <p:nvPr/>
        </p:nvSpPr>
        <p:spPr>
          <a:xfrm>
            <a:off x="6596063" y="4999038"/>
            <a:ext cx="3614737"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
        <p:nvSpPr>
          <p:cNvPr id="118800" name="Rectangle 18"/>
          <p:cNvSpPr/>
          <p:nvPr/>
        </p:nvSpPr>
        <p:spPr>
          <a:xfrm>
            <a:off x="3403600" y="4797425"/>
            <a:ext cx="1612900"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银行存款</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118801" name="Rectangle 19"/>
          <p:cNvSpPr/>
          <p:nvPr/>
        </p:nvSpPr>
        <p:spPr>
          <a:xfrm>
            <a:off x="7578725" y="4797425"/>
            <a:ext cx="1612900"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短期借款</a:t>
            </a:r>
            <a:endParaRPr lang="zh-CN" altLang="en-US" sz="2800" b="1" dirty="0">
              <a:solidFill>
                <a:srgbClr val="00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charRg st="51" end="7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3">
                                            <p:txEl>
                                              <p:charRg st="73" end="9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9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09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animBg="1"/>
      <p:bldP spid="46090" grpId="0" animBg="1"/>
      <p:bldP spid="46091" grpId="0" animBg="1"/>
      <p:bldP spid="4609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借贷记账法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7107" name="Rectangle 3"/>
          <p:cNvSpPr>
            <a:spLocks noGrp="1"/>
          </p:cNvSpPr>
          <p:nvPr>
            <p:ph idx="1"/>
          </p:nvPr>
        </p:nvSpPr>
        <p:spPr>
          <a:xfrm>
            <a:off x="862330" y="1054100"/>
            <a:ext cx="10448925" cy="3600450"/>
          </a:xfrm>
        </p:spPr>
        <p:txBody>
          <a:bodyPr vert="horz" wrap="square" lIns="91440" tIns="45720" rIns="91440" bIns="45720" anchor="t" anchorCtr="0"/>
          <a:p>
            <a:pPr eaLnBrk="1" hangingPunct="1">
              <a:lnSpc>
                <a:spcPct val="150000"/>
              </a:lnSpc>
              <a:spcBef>
                <a:spcPct val="0"/>
              </a:spcBef>
            </a:pPr>
            <a:r>
              <a:rPr lang="zh-CN" altLang="en-US" sz="3000" dirty="0">
                <a:solidFill>
                  <a:srgbClr val="FF0000"/>
                </a:solidFill>
                <a:latin typeface="黑体" panose="02010609060101010101" pitchFamily="49" charset="-122"/>
                <a:ea typeface="黑体" panose="02010609060101010101" pitchFamily="49" charset="-122"/>
              </a:rPr>
              <a:t>三、借贷记账法的记账举例</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lnSpc>
                <a:spcPct val="150000"/>
              </a:lnSpc>
              <a:spcBef>
                <a:spcPct val="0"/>
              </a:spcBef>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3】</a:t>
            </a:r>
            <a:r>
              <a:rPr lang="zh-CN" altLang="zh-CN" sz="3000" dirty="0">
                <a:latin typeface="楷体" panose="02010609060101010101" pitchFamily="49" charset="-122"/>
                <a:ea typeface="楷体" panose="02010609060101010101" pitchFamily="49" charset="-122"/>
              </a:rPr>
              <a:t>20</a:t>
            </a:r>
            <a:r>
              <a:rPr lang="en-US" altLang="zh-CN" sz="3000" dirty="0">
                <a:latin typeface="楷体" panose="02010609060101010101" pitchFamily="49" charset="-122"/>
                <a:ea typeface="楷体" panose="02010609060101010101" pitchFamily="49" charset="-122"/>
              </a:rPr>
              <a:t>24</a:t>
            </a:r>
            <a:r>
              <a:rPr lang="zh-CN" altLang="en-US" sz="3000" dirty="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8</a:t>
            </a:r>
            <a:r>
              <a:rPr lang="zh-CN" altLang="en-US" sz="3000" dirty="0">
                <a:latin typeface="楷体" panose="02010609060101010101" pitchFamily="49" charset="-122"/>
                <a:ea typeface="楷体" panose="02010609060101010101" pitchFamily="49" charset="-122"/>
              </a:rPr>
              <a:t>月</a:t>
            </a:r>
            <a:r>
              <a:rPr lang="zh-CN" altLang="zh-CN" sz="3000" dirty="0">
                <a:latin typeface="楷体" panose="02010609060101010101" pitchFamily="49" charset="-122"/>
                <a:ea typeface="楷体" panose="02010609060101010101" pitchFamily="49" charset="-122"/>
              </a:rPr>
              <a:t>10</a:t>
            </a:r>
            <a:r>
              <a:rPr lang="zh-CN" altLang="en-US" sz="3000" dirty="0">
                <a:latin typeface="楷体" panose="02010609060101010101" pitchFamily="49" charset="-122"/>
                <a:ea typeface="楷体" panose="02010609060101010101" pitchFamily="49" charset="-122"/>
              </a:rPr>
              <a:t>日收到投资者入股的机器设备一批，价值</a:t>
            </a:r>
            <a:r>
              <a:rPr lang="zh-CN" altLang="zh-CN" sz="3000" dirty="0">
                <a:latin typeface="楷体" panose="02010609060101010101" pitchFamily="49" charset="-122"/>
                <a:ea typeface="楷体" panose="02010609060101010101" pitchFamily="49" charset="-122"/>
              </a:rPr>
              <a:t>2 000 000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资产“固定资产”增加</a:t>
            </a:r>
            <a:r>
              <a:rPr lang="zh-CN" altLang="zh-CN" sz="2800" dirty="0">
                <a:latin typeface="楷体" panose="02010609060101010101" pitchFamily="49" charset="-122"/>
                <a:ea typeface="楷体" panose="02010609060101010101" pitchFamily="49" charset="-122"/>
              </a:rPr>
              <a:t>2 000 000</a:t>
            </a:r>
            <a:r>
              <a:rPr lang="zh-CN" altLang="en-US" sz="2800" dirty="0">
                <a:latin typeface="楷体" panose="02010609060101010101" pitchFamily="49" charset="-122"/>
                <a:ea typeface="楷体" panose="02010609060101010101" pitchFamily="49" charset="-122"/>
              </a:rPr>
              <a:t>元，借方</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所有者权益“实收资本”增加</a:t>
            </a:r>
            <a:r>
              <a:rPr lang="zh-CN" altLang="zh-CN" sz="2800" dirty="0">
                <a:latin typeface="楷体" panose="02010609060101010101" pitchFamily="49" charset="-122"/>
                <a:ea typeface="楷体" panose="02010609060101010101" pitchFamily="49" charset="-122"/>
              </a:rPr>
              <a:t>2 000 000</a:t>
            </a:r>
            <a:r>
              <a:rPr lang="zh-CN" altLang="en-US" sz="2800" dirty="0">
                <a:latin typeface="楷体" panose="02010609060101010101" pitchFamily="49" charset="-122"/>
                <a:ea typeface="楷体" panose="02010609060101010101" pitchFamily="49" charset="-122"/>
              </a:rPr>
              <a:t>元，贷方</a:t>
            </a:r>
            <a:endParaRPr lang="zh-CN" altLang="en-US" sz="2800" dirty="0">
              <a:latin typeface="楷体" panose="02010609060101010101" pitchFamily="49" charset="-122"/>
              <a:ea typeface="楷体" panose="02010609060101010101" pitchFamily="49" charset="-122"/>
            </a:endParaRPr>
          </a:p>
        </p:txBody>
      </p:sp>
      <p:graphicFrame>
        <p:nvGraphicFramePr>
          <p:cNvPr id="47108" name="Group 4"/>
          <p:cNvGraphicFramePr>
            <a:graphicFrameLocks noGrp="1"/>
          </p:cNvGraphicFramePr>
          <p:nvPr/>
        </p:nvGraphicFramePr>
        <p:xfrm>
          <a:off x="2135188" y="5459413"/>
          <a:ext cx="3927475" cy="722312"/>
        </p:xfrm>
        <a:graphic>
          <a:graphicData uri="http://schemas.openxmlformats.org/drawingml/2006/table">
            <a:tbl>
              <a:tblPr/>
              <a:tblGrid>
                <a:gridCol w="2020570"/>
                <a:gridCol w="1906905"/>
              </a:tblGrid>
              <a:tr h="722312">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2 000 000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70" marB="45770"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L="91427" marR="91427" marT="45770" marB="45770"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7114" name="Text Box 10"/>
          <p:cNvSpPr txBox="1"/>
          <p:nvPr/>
        </p:nvSpPr>
        <p:spPr>
          <a:xfrm>
            <a:off x="2206625" y="5018088"/>
            <a:ext cx="3929063"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47115" name="Group 11"/>
          <p:cNvGraphicFramePr>
            <a:graphicFrameLocks noGrp="1"/>
          </p:cNvGraphicFramePr>
          <p:nvPr/>
        </p:nvGraphicFramePr>
        <p:xfrm>
          <a:off x="6380163" y="5451475"/>
          <a:ext cx="4011295" cy="730250"/>
        </p:xfrm>
        <a:graphic>
          <a:graphicData uri="http://schemas.openxmlformats.org/drawingml/2006/table">
            <a:tbl>
              <a:tblPr/>
              <a:tblGrid>
                <a:gridCol w="2061845"/>
                <a:gridCol w="1949450"/>
              </a:tblGrid>
              <a:tr h="73025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L="91414" marR="91414" marT="45770" marB="45770"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2 000 000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14" marR="91414" marT="45770" marB="45770"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119823" name="Rectangle 17"/>
          <p:cNvSpPr/>
          <p:nvPr/>
        </p:nvSpPr>
        <p:spPr>
          <a:xfrm>
            <a:off x="3278188" y="4814888"/>
            <a:ext cx="1809750"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固定资产</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119824" name="Rectangle 18"/>
          <p:cNvSpPr/>
          <p:nvPr/>
        </p:nvSpPr>
        <p:spPr>
          <a:xfrm>
            <a:off x="7627938" y="4795838"/>
            <a:ext cx="1636712"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实收资本</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47123" name="Text Box 19"/>
          <p:cNvSpPr txBox="1"/>
          <p:nvPr/>
        </p:nvSpPr>
        <p:spPr>
          <a:xfrm>
            <a:off x="6492875" y="5032375"/>
            <a:ext cx="3929063"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charRg st="56" end="8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charRg st="80" end="10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8"/>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711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47115"/>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47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animBg="1"/>
      <p:bldP spid="47114" grpId="0" animBg="1"/>
      <p:bldP spid="47115" grpId="0" animBg="1"/>
      <p:bldP spid="4712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4"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48131" name="Rectangle 3"/>
          <p:cNvSpPr>
            <a:spLocks noGrp="1"/>
          </p:cNvSpPr>
          <p:nvPr>
            <p:ph idx="1"/>
          </p:nvPr>
        </p:nvSpPr>
        <p:spPr>
          <a:xfrm>
            <a:off x="826770" y="1054100"/>
            <a:ext cx="10570210" cy="3600450"/>
          </a:xfrm>
        </p:spPr>
        <p:txBody>
          <a:bodyPr vert="horz" wrap="square" lIns="91440" tIns="45720" rIns="91440" bIns="45720" anchor="t" anchorCtr="0"/>
          <a:p>
            <a:pPr eaLnBrk="1" hangingPunct="1">
              <a:lnSpc>
                <a:spcPct val="140000"/>
              </a:lnSpc>
              <a:spcBef>
                <a:spcPct val="0"/>
              </a:spcBef>
            </a:pPr>
            <a:r>
              <a:rPr lang="zh-CN" altLang="en-US" sz="3000" dirty="0">
                <a:solidFill>
                  <a:srgbClr val="FF0000"/>
                </a:solidFill>
                <a:latin typeface="黑体" panose="02010609060101010101" pitchFamily="49" charset="-122"/>
                <a:ea typeface="黑体" panose="02010609060101010101" pitchFamily="49" charset="-122"/>
              </a:rPr>
              <a:t>三、借贷记账法的记账举例</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4】</a:t>
            </a:r>
            <a:r>
              <a:rPr lang="zh-CN" altLang="zh-CN" sz="3000" dirty="0">
                <a:latin typeface="楷体" panose="02010609060101010101" pitchFamily="49" charset="-122"/>
                <a:ea typeface="楷体" panose="02010609060101010101" pitchFamily="49" charset="-122"/>
              </a:rPr>
              <a:t>20</a:t>
            </a:r>
            <a:r>
              <a:rPr lang="en-US" altLang="zh-CN" sz="3000" dirty="0">
                <a:latin typeface="楷体" panose="02010609060101010101" pitchFamily="49" charset="-122"/>
                <a:ea typeface="楷体" panose="02010609060101010101" pitchFamily="49" charset="-122"/>
              </a:rPr>
              <a:t>24</a:t>
            </a:r>
            <a:r>
              <a:rPr lang="zh-CN" altLang="en-US" sz="3000" dirty="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8</a:t>
            </a:r>
            <a:r>
              <a:rPr lang="zh-CN" altLang="en-US" sz="3000" dirty="0">
                <a:latin typeface="楷体" panose="02010609060101010101" pitchFamily="49" charset="-122"/>
                <a:ea typeface="楷体" panose="02010609060101010101" pitchFamily="49" charset="-122"/>
              </a:rPr>
              <a:t>月</a:t>
            </a:r>
            <a:r>
              <a:rPr lang="zh-CN" altLang="zh-CN" sz="3000" dirty="0">
                <a:latin typeface="楷体" panose="02010609060101010101" pitchFamily="49" charset="-122"/>
                <a:ea typeface="楷体" panose="02010609060101010101" pitchFamily="49" charset="-122"/>
              </a:rPr>
              <a:t>21</a:t>
            </a:r>
            <a:r>
              <a:rPr lang="zh-CN" altLang="en-US" sz="3000" dirty="0">
                <a:latin typeface="楷体" panose="02010609060101010101" pitchFamily="49" charset="-122"/>
                <a:ea typeface="楷体" panose="02010609060101010101" pitchFamily="49" charset="-122"/>
              </a:rPr>
              <a:t>日将资本公积金</a:t>
            </a:r>
            <a:r>
              <a:rPr lang="zh-CN" altLang="zh-CN" sz="3000" dirty="0">
                <a:latin typeface="楷体" panose="02010609060101010101" pitchFamily="49" charset="-122"/>
                <a:ea typeface="楷体" panose="02010609060101010101" pitchFamily="49" charset="-122"/>
              </a:rPr>
              <a:t>500 000</a:t>
            </a:r>
            <a:r>
              <a:rPr lang="zh-CN" altLang="en-US" sz="3000" dirty="0">
                <a:latin typeface="楷体" panose="02010609060101010101" pitchFamily="49" charset="-122"/>
                <a:ea typeface="楷体" panose="02010609060101010101" pitchFamily="49" charset="-122"/>
              </a:rPr>
              <a:t>元转增资本。 </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所有者权益“资本公积”减少</a:t>
            </a:r>
            <a:r>
              <a:rPr lang="zh-CN" altLang="zh-CN" sz="2800" dirty="0">
                <a:latin typeface="楷体" panose="02010609060101010101" pitchFamily="49" charset="-122"/>
                <a:ea typeface="楷体" panose="02010609060101010101" pitchFamily="49" charset="-122"/>
              </a:rPr>
              <a:t>500 000</a:t>
            </a:r>
            <a:r>
              <a:rPr lang="zh-CN" altLang="en-US" sz="2800" dirty="0">
                <a:latin typeface="楷体" panose="02010609060101010101" pitchFamily="49" charset="-122"/>
                <a:ea typeface="楷体" panose="02010609060101010101" pitchFamily="49" charset="-122"/>
              </a:rPr>
              <a:t>元，借方</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所有者权益“实收资本”增加</a:t>
            </a:r>
            <a:r>
              <a:rPr lang="zh-CN" altLang="zh-CN" sz="2800" dirty="0">
                <a:latin typeface="楷体" panose="02010609060101010101" pitchFamily="49" charset="-122"/>
                <a:ea typeface="楷体" panose="02010609060101010101" pitchFamily="49" charset="-122"/>
              </a:rPr>
              <a:t>500 000</a:t>
            </a:r>
            <a:r>
              <a:rPr lang="zh-CN" altLang="en-US" sz="2800" dirty="0">
                <a:latin typeface="楷体" panose="02010609060101010101" pitchFamily="49" charset="-122"/>
                <a:ea typeface="楷体" panose="02010609060101010101" pitchFamily="49" charset="-122"/>
              </a:rPr>
              <a:t>元，贷方</a:t>
            </a:r>
            <a:endParaRPr lang="zh-CN" altLang="en-US" sz="2800" dirty="0">
              <a:latin typeface="楷体" panose="02010609060101010101" pitchFamily="49" charset="-122"/>
              <a:ea typeface="楷体" panose="02010609060101010101" pitchFamily="49" charset="-122"/>
            </a:endParaRPr>
          </a:p>
        </p:txBody>
      </p:sp>
      <p:graphicFrame>
        <p:nvGraphicFramePr>
          <p:cNvPr id="48132" name="Group 4"/>
          <p:cNvGraphicFramePr>
            <a:graphicFrameLocks noGrp="1"/>
          </p:cNvGraphicFramePr>
          <p:nvPr/>
        </p:nvGraphicFramePr>
        <p:xfrm>
          <a:off x="2024063" y="5497513"/>
          <a:ext cx="4070350" cy="665162"/>
        </p:xfrm>
        <a:graphic>
          <a:graphicData uri="http://schemas.openxmlformats.org/drawingml/2006/table">
            <a:tbl>
              <a:tblPr/>
              <a:tblGrid>
                <a:gridCol w="2093595"/>
                <a:gridCol w="1976755"/>
              </a:tblGrid>
              <a:tr h="665162">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500 000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821" marB="45821"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821" marB="45821"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8138" name="Text Box 10"/>
          <p:cNvSpPr txBox="1"/>
          <p:nvPr/>
        </p:nvSpPr>
        <p:spPr>
          <a:xfrm>
            <a:off x="2095500" y="5056188"/>
            <a:ext cx="4071938"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48139" name="Group 11"/>
          <p:cNvGraphicFramePr>
            <a:graphicFrameLocks noGrp="1"/>
          </p:cNvGraphicFramePr>
          <p:nvPr/>
        </p:nvGraphicFramePr>
        <p:xfrm>
          <a:off x="6265863" y="5491163"/>
          <a:ext cx="4157345" cy="673100"/>
        </p:xfrm>
        <a:graphic>
          <a:graphicData uri="http://schemas.openxmlformats.org/drawingml/2006/table">
            <a:tbl>
              <a:tblPr/>
              <a:tblGrid>
                <a:gridCol w="2136775"/>
                <a:gridCol w="2020570"/>
              </a:tblGrid>
              <a:tr h="67310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500 000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120847" name="Rectangle 17"/>
          <p:cNvSpPr/>
          <p:nvPr/>
        </p:nvSpPr>
        <p:spPr>
          <a:xfrm>
            <a:off x="3309938" y="4868863"/>
            <a:ext cx="1643062"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资本公积</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120848" name="Rectangle 18"/>
          <p:cNvSpPr/>
          <p:nvPr/>
        </p:nvSpPr>
        <p:spPr>
          <a:xfrm>
            <a:off x="7535863" y="4868863"/>
            <a:ext cx="1739900" cy="521970"/>
          </a:xfrm>
          <a:prstGeom prst="rect">
            <a:avLst/>
          </a:prstGeom>
          <a:noFill/>
          <a:ln w="9525">
            <a:noFill/>
          </a:ln>
        </p:spPr>
        <p:txBody>
          <a:bodyPr>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实收资本</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48147" name="Text Box 19"/>
          <p:cNvSpPr txBox="1"/>
          <p:nvPr/>
        </p:nvSpPr>
        <p:spPr>
          <a:xfrm>
            <a:off x="6381750" y="5068888"/>
            <a:ext cx="4071938"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charRg st="48" end="7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31">
                                            <p:txEl>
                                              <p:charRg st="73" end="9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2"/>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8138"/>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48139"/>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48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animBg="1"/>
      <p:bldP spid="48138" grpId="0" animBg="1"/>
      <p:bldP spid="48139" grpId="0" animBg="1"/>
      <p:bldP spid="4814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49155" name="Rectangle 3"/>
          <p:cNvSpPr>
            <a:spLocks noGrp="1"/>
          </p:cNvSpPr>
          <p:nvPr>
            <p:ph idx="1"/>
          </p:nvPr>
        </p:nvSpPr>
        <p:spPr>
          <a:xfrm>
            <a:off x="861695" y="1125855"/>
            <a:ext cx="10521950" cy="3600450"/>
          </a:xfrm>
        </p:spPr>
        <p:txBody>
          <a:bodyPr vert="horz" wrap="square" lIns="91440" tIns="45720" rIns="91440" bIns="45720" anchor="t" anchorCtr="0"/>
          <a:p>
            <a:pPr eaLnBrk="1" hangingPunct="1">
              <a:lnSpc>
                <a:spcPct val="140000"/>
              </a:lnSpc>
              <a:spcBef>
                <a:spcPct val="0"/>
              </a:spcBef>
              <a:buNone/>
            </a:pPr>
            <a:r>
              <a:rPr lang="zh-CN" altLang="en-US" sz="2800" dirty="0">
                <a:solidFill>
                  <a:srgbClr val="FF0000"/>
                </a:solidFill>
                <a:latin typeface="黑体" panose="02010609060101010101" pitchFamily="49" charset="-122"/>
                <a:ea typeface="黑体" panose="02010609060101010101" pitchFamily="49" charset="-122"/>
              </a:rPr>
              <a:t>三、借贷记账法的记账举例</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zh-CN" altLang="zh-CN" sz="2800" dirty="0">
                <a:solidFill>
                  <a:srgbClr val="FF0000"/>
                </a:solidFill>
                <a:latin typeface="楷体" panose="02010609060101010101" pitchFamily="49" charset="-122"/>
                <a:ea typeface="楷体" panose="02010609060101010101" pitchFamily="49" charset="-122"/>
              </a:rPr>
              <a:t>【</a:t>
            </a:r>
            <a:r>
              <a:rPr lang="zh-CN" altLang="en-US" sz="2800" dirty="0">
                <a:solidFill>
                  <a:srgbClr val="FF0000"/>
                </a:solidFill>
                <a:latin typeface="楷体" panose="02010609060101010101" pitchFamily="49" charset="-122"/>
                <a:ea typeface="楷体" panose="02010609060101010101" pitchFamily="49" charset="-122"/>
              </a:rPr>
              <a:t>例</a:t>
            </a:r>
            <a:r>
              <a:rPr lang="zh-CN" altLang="zh-CN" sz="2800" dirty="0">
                <a:solidFill>
                  <a:srgbClr val="FF0000"/>
                </a:solidFill>
                <a:latin typeface="楷体" panose="02010609060101010101" pitchFamily="49" charset="-122"/>
                <a:ea typeface="楷体" panose="02010609060101010101" pitchFamily="49" charset="-122"/>
              </a:rPr>
              <a:t>5】</a:t>
            </a:r>
            <a:r>
              <a:rPr lang="zh-CN" altLang="zh-CN" sz="2800" dirty="0">
                <a:latin typeface="楷体" panose="02010609060101010101" pitchFamily="49" charset="-122"/>
                <a:ea typeface="楷体" panose="02010609060101010101" pitchFamily="49" charset="-122"/>
              </a:rPr>
              <a:t>20</a:t>
            </a:r>
            <a:r>
              <a:rPr lang="en-US" altLang="zh-CN" sz="2800" dirty="0">
                <a:latin typeface="楷体" panose="02010609060101010101" pitchFamily="49" charset="-122"/>
                <a:ea typeface="楷体" panose="02010609060101010101" pitchFamily="49" charset="-122"/>
              </a:rPr>
              <a:t>24</a:t>
            </a:r>
            <a:r>
              <a:rPr lang="zh-CN" altLang="en-US" sz="2800" dirty="0">
                <a:latin typeface="楷体" panose="02010609060101010101" pitchFamily="49" charset="-122"/>
                <a:ea typeface="楷体" panose="02010609060101010101" pitchFamily="49" charset="-122"/>
              </a:rPr>
              <a:t>年</a:t>
            </a:r>
            <a:r>
              <a:rPr lang="zh-CN" altLang="zh-CN" sz="2800" dirty="0">
                <a:latin typeface="楷体" panose="02010609060101010101" pitchFamily="49" charset="-122"/>
                <a:ea typeface="楷体" panose="02010609060101010101" pitchFamily="49" charset="-122"/>
              </a:rPr>
              <a:t>8</a:t>
            </a:r>
            <a:r>
              <a:rPr lang="zh-CN" altLang="en-US" sz="2800" dirty="0">
                <a:latin typeface="楷体" panose="02010609060101010101" pitchFamily="49" charset="-122"/>
                <a:ea typeface="楷体" panose="02010609060101010101" pitchFamily="49" charset="-122"/>
              </a:rPr>
              <a:t>月</a:t>
            </a:r>
            <a:r>
              <a:rPr lang="zh-CN" altLang="zh-CN" sz="2800" dirty="0">
                <a:latin typeface="楷体" panose="02010609060101010101" pitchFamily="49" charset="-122"/>
                <a:ea typeface="楷体" panose="02010609060101010101" pitchFamily="49" charset="-122"/>
              </a:rPr>
              <a:t>24</a:t>
            </a:r>
            <a:r>
              <a:rPr lang="zh-CN" altLang="en-US" sz="2800" dirty="0">
                <a:latin typeface="楷体" panose="02010609060101010101" pitchFamily="49" charset="-122"/>
                <a:ea typeface="楷体" panose="02010609060101010101" pitchFamily="49" charset="-122"/>
              </a:rPr>
              <a:t>日销售</a:t>
            </a:r>
            <a:r>
              <a:rPr lang="zh-CN" altLang="zh-CN" sz="2800" dirty="0">
                <a:latin typeface="楷体" panose="02010609060101010101" pitchFamily="49" charset="-122"/>
                <a:ea typeface="楷体" panose="02010609060101010101" pitchFamily="49" charset="-122"/>
              </a:rPr>
              <a:t>A</a:t>
            </a:r>
            <a:r>
              <a:rPr lang="zh-CN" altLang="en-US" sz="2800" dirty="0">
                <a:latin typeface="楷体" panose="02010609060101010101" pitchFamily="49" charset="-122"/>
                <a:ea typeface="楷体" panose="02010609060101010101" pitchFamily="49" charset="-122"/>
              </a:rPr>
              <a:t>产品</a:t>
            </a:r>
            <a:r>
              <a:rPr lang="zh-CN" altLang="zh-CN" sz="2800" dirty="0">
                <a:latin typeface="楷体" panose="02010609060101010101" pitchFamily="49" charset="-122"/>
                <a:ea typeface="楷体" panose="02010609060101010101" pitchFamily="49" charset="-122"/>
              </a:rPr>
              <a:t>80</a:t>
            </a:r>
            <a:r>
              <a:rPr lang="zh-CN" altLang="en-US" sz="2800" dirty="0">
                <a:latin typeface="楷体" panose="02010609060101010101" pitchFamily="49" charset="-122"/>
                <a:ea typeface="楷体" panose="02010609060101010101" pitchFamily="49" charset="-122"/>
              </a:rPr>
              <a:t>台，每台售价</a:t>
            </a:r>
            <a:r>
              <a:rPr lang="zh-CN" altLang="zh-CN" sz="2800" dirty="0">
                <a:latin typeface="楷体" panose="02010609060101010101" pitchFamily="49" charset="-122"/>
                <a:ea typeface="楷体" panose="02010609060101010101" pitchFamily="49" charset="-122"/>
              </a:rPr>
              <a:t>2 000</a:t>
            </a:r>
            <a:r>
              <a:rPr lang="zh-CN" altLang="en-US" sz="2800" dirty="0">
                <a:latin typeface="楷体" panose="02010609060101010101" pitchFamily="49" charset="-122"/>
                <a:ea typeface="楷体" panose="02010609060101010101" pitchFamily="49" charset="-122"/>
              </a:rPr>
              <a:t>元，计</a:t>
            </a:r>
            <a:r>
              <a:rPr lang="zh-CN" altLang="zh-CN" sz="2800" dirty="0">
                <a:latin typeface="楷体" panose="02010609060101010101" pitchFamily="49" charset="-122"/>
                <a:ea typeface="楷体" panose="02010609060101010101" pitchFamily="49" charset="-122"/>
              </a:rPr>
              <a:t>160 000</a:t>
            </a:r>
            <a:r>
              <a:rPr lang="zh-CN" altLang="en-US" sz="2800" dirty="0">
                <a:latin typeface="楷体" panose="02010609060101010101" pitchFamily="49" charset="-122"/>
                <a:ea typeface="楷体" panose="02010609060101010101" pitchFamily="49" charset="-122"/>
              </a:rPr>
              <a:t>元，货款已收到存入银行。  </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资产“银行存款”增加</a:t>
            </a:r>
            <a:r>
              <a:rPr lang="zh-CN" altLang="zh-CN" sz="2800" dirty="0">
                <a:latin typeface="楷体" panose="02010609060101010101" pitchFamily="49" charset="-122"/>
                <a:ea typeface="楷体" panose="02010609060101010101" pitchFamily="49" charset="-122"/>
              </a:rPr>
              <a:t>160 000</a:t>
            </a:r>
            <a:r>
              <a:rPr lang="zh-CN" altLang="en-US" sz="2800" dirty="0">
                <a:latin typeface="楷体" panose="02010609060101010101" pitchFamily="49" charset="-122"/>
                <a:ea typeface="楷体" panose="02010609060101010101" pitchFamily="49" charset="-122"/>
              </a:rPr>
              <a:t>元，借方</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收入“主营业务收入”增加</a:t>
            </a:r>
            <a:r>
              <a:rPr lang="zh-CN" altLang="zh-CN" sz="2800" dirty="0">
                <a:latin typeface="楷体" panose="02010609060101010101" pitchFamily="49" charset="-122"/>
                <a:ea typeface="楷体" panose="02010609060101010101" pitchFamily="49" charset="-122"/>
              </a:rPr>
              <a:t>160 000</a:t>
            </a:r>
            <a:r>
              <a:rPr lang="zh-CN" altLang="en-US" sz="2800" dirty="0">
                <a:latin typeface="楷体" panose="02010609060101010101" pitchFamily="49" charset="-122"/>
                <a:ea typeface="楷体" panose="02010609060101010101" pitchFamily="49" charset="-122"/>
              </a:rPr>
              <a:t>元，贷方</a:t>
            </a:r>
            <a:endParaRPr lang="zh-CN" altLang="en-US" sz="2800" dirty="0">
              <a:latin typeface="楷体" panose="02010609060101010101" pitchFamily="49" charset="-122"/>
              <a:ea typeface="楷体" panose="02010609060101010101" pitchFamily="49" charset="-122"/>
            </a:endParaRPr>
          </a:p>
        </p:txBody>
      </p:sp>
      <p:graphicFrame>
        <p:nvGraphicFramePr>
          <p:cNvPr id="49156" name="Group 4"/>
          <p:cNvGraphicFramePr>
            <a:graphicFrameLocks noGrp="1"/>
          </p:cNvGraphicFramePr>
          <p:nvPr/>
        </p:nvGraphicFramePr>
        <p:xfrm>
          <a:off x="2024063" y="5573713"/>
          <a:ext cx="4070350" cy="588962"/>
        </p:xfrm>
        <a:graphic>
          <a:graphicData uri="http://schemas.openxmlformats.org/drawingml/2006/table">
            <a:tbl>
              <a:tblPr/>
              <a:tblGrid>
                <a:gridCol w="2093595"/>
                <a:gridCol w="1976755"/>
              </a:tblGrid>
              <a:tr h="588962">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160 000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49162" name="Text Box 10"/>
          <p:cNvSpPr txBox="1"/>
          <p:nvPr/>
        </p:nvSpPr>
        <p:spPr>
          <a:xfrm>
            <a:off x="2095500" y="5078413"/>
            <a:ext cx="4071938"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49163" name="Group 11"/>
          <p:cNvGraphicFramePr>
            <a:graphicFrameLocks noGrp="1"/>
          </p:cNvGraphicFramePr>
          <p:nvPr/>
        </p:nvGraphicFramePr>
        <p:xfrm>
          <a:off x="6265863" y="5583238"/>
          <a:ext cx="4157345" cy="579437"/>
        </p:xfrm>
        <a:graphic>
          <a:graphicData uri="http://schemas.openxmlformats.org/drawingml/2006/table">
            <a:tbl>
              <a:tblPr/>
              <a:tblGrid>
                <a:gridCol w="2136775"/>
                <a:gridCol w="2020570"/>
              </a:tblGrid>
              <a:tr h="579437">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160 000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45" marB="45745"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121871" name="Rectangle 17"/>
          <p:cNvSpPr/>
          <p:nvPr/>
        </p:nvSpPr>
        <p:spPr>
          <a:xfrm>
            <a:off x="3294856" y="4818063"/>
            <a:ext cx="1612900" cy="521970"/>
          </a:xfrm>
          <a:prstGeom prst="rect">
            <a:avLst/>
          </a:prstGeom>
          <a:noFill/>
          <a:ln w="9525">
            <a:noFill/>
          </a:ln>
        </p:spPr>
        <p:txBody>
          <a:bodyPr wrap="none">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银行存款</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121872" name="Rectangle 18"/>
          <p:cNvSpPr/>
          <p:nvPr/>
        </p:nvSpPr>
        <p:spPr>
          <a:xfrm>
            <a:off x="7258527" y="4818063"/>
            <a:ext cx="2327910" cy="521970"/>
          </a:xfrm>
          <a:prstGeom prst="rect">
            <a:avLst/>
          </a:prstGeom>
          <a:noFill/>
          <a:ln w="9525">
            <a:noFill/>
          </a:ln>
        </p:spPr>
        <p:txBody>
          <a:bodyPr wrap="none">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主营业务收入</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49171" name="Text Box 19"/>
          <p:cNvSpPr txBox="1"/>
          <p:nvPr/>
        </p:nvSpPr>
        <p:spPr>
          <a:xfrm>
            <a:off x="6310313" y="5091113"/>
            <a:ext cx="4071937"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5">
                                            <p:txEl>
                                              <p:charRg st="70" end="9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5">
                                            <p:txEl>
                                              <p:charRg st="92" end="11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6"/>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9162"/>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4916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49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animBg="1"/>
      <p:bldP spid="49162" grpId="0" animBg="1"/>
      <p:bldP spid="49163" grpId="0" animBg="1"/>
      <p:bldP spid="4917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第二节   借贷记账法</a:t>
            </a:r>
            <a:endParaRPr lang="zh-CN" altLang="en-US" sz="3200" dirty="0">
              <a:solidFill>
                <a:srgbClr val="FF0000"/>
              </a:solidFill>
              <a:ea typeface="黑体" panose="02010609060101010101" pitchFamily="49" charset="-122"/>
            </a:endParaRPr>
          </a:p>
        </p:txBody>
      </p:sp>
      <p:sp>
        <p:nvSpPr>
          <p:cNvPr id="50179" name="Rectangle 3"/>
          <p:cNvSpPr>
            <a:spLocks noGrp="1"/>
          </p:cNvSpPr>
          <p:nvPr>
            <p:ph idx="1"/>
          </p:nvPr>
        </p:nvSpPr>
        <p:spPr>
          <a:xfrm>
            <a:off x="861695" y="1125855"/>
            <a:ext cx="10487660" cy="2933700"/>
          </a:xfrm>
        </p:spPr>
        <p:txBody>
          <a:bodyPr vert="horz" wrap="square" lIns="91440" tIns="45720" rIns="91440" bIns="45720" anchor="t" anchorCtr="0"/>
          <a:p>
            <a:pPr eaLnBrk="1" hangingPunct="1">
              <a:lnSpc>
                <a:spcPct val="140000"/>
              </a:lnSpc>
              <a:spcBef>
                <a:spcPct val="0"/>
              </a:spcBef>
            </a:pPr>
            <a:r>
              <a:rPr lang="zh-CN" altLang="en-US" sz="3000" dirty="0">
                <a:solidFill>
                  <a:srgbClr val="FF0000"/>
                </a:solidFill>
                <a:latin typeface="黑体" panose="02010609060101010101" pitchFamily="49" charset="-122"/>
                <a:ea typeface="黑体" panose="02010609060101010101" pitchFamily="49" charset="-122"/>
              </a:rPr>
              <a:t>三、借贷记账法的记账举例</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6】</a:t>
            </a:r>
            <a:r>
              <a:rPr lang="zh-CN" altLang="zh-CN" sz="3000" dirty="0">
                <a:latin typeface="楷体" panose="02010609060101010101" pitchFamily="49" charset="-122"/>
                <a:ea typeface="楷体" panose="02010609060101010101" pitchFamily="49" charset="-122"/>
              </a:rPr>
              <a:t>20</a:t>
            </a:r>
            <a:r>
              <a:rPr lang="en-US" altLang="zh-CN" sz="3000" dirty="0">
                <a:latin typeface="楷体" panose="02010609060101010101" pitchFamily="49" charset="-122"/>
                <a:ea typeface="楷体" panose="02010609060101010101" pitchFamily="49" charset="-122"/>
              </a:rPr>
              <a:t>24</a:t>
            </a:r>
            <a:r>
              <a:rPr lang="zh-CN" altLang="en-US" sz="3000" dirty="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8</a:t>
            </a:r>
            <a:r>
              <a:rPr lang="zh-CN" altLang="en-US" sz="3000" dirty="0">
                <a:latin typeface="楷体" panose="02010609060101010101" pitchFamily="49" charset="-122"/>
                <a:ea typeface="楷体" panose="02010609060101010101" pitchFamily="49" charset="-122"/>
              </a:rPr>
              <a:t>月</a:t>
            </a:r>
            <a:r>
              <a:rPr lang="zh-CN" altLang="zh-CN" sz="3000" dirty="0">
                <a:latin typeface="楷体" panose="02010609060101010101" pitchFamily="49" charset="-122"/>
                <a:ea typeface="楷体" panose="02010609060101010101" pitchFamily="49" charset="-122"/>
              </a:rPr>
              <a:t>25</a:t>
            </a:r>
            <a:r>
              <a:rPr lang="zh-CN" altLang="en-US" sz="3000" dirty="0">
                <a:latin typeface="楷体" panose="02010609060101010101" pitchFamily="49" charset="-122"/>
                <a:ea typeface="楷体" panose="02010609060101010101" pitchFamily="49" charset="-122"/>
              </a:rPr>
              <a:t>日现金购买办公用品</a:t>
            </a:r>
            <a:r>
              <a:rPr lang="zh-CN" altLang="zh-CN" sz="3000" dirty="0">
                <a:latin typeface="楷体" panose="02010609060101010101" pitchFamily="49" charset="-122"/>
                <a:ea typeface="楷体" panose="02010609060101010101" pitchFamily="49" charset="-122"/>
              </a:rPr>
              <a:t>600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资产“库存现金”项目减少</a:t>
            </a:r>
            <a:r>
              <a:rPr lang="zh-CN" altLang="zh-CN" sz="2800" dirty="0">
                <a:latin typeface="楷体" panose="02010609060101010101" pitchFamily="49" charset="-122"/>
                <a:ea typeface="楷体" panose="02010609060101010101" pitchFamily="49" charset="-122"/>
              </a:rPr>
              <a:t>600</a:t>
            </a:r>
            <a:r>
              <a:rPr lang="zh-CN" altLang="en-US" sz="2800" dirty="0">
                <a:latin typeface="楷体" panose="02010609060101010101" pitchFamily="49" charset="-122"/>
                <a:ea typeface="楷体" panose="02010609060101010101" pitchFamily="49" charset="-122"/>
              </a:rPr>
              <a:t>元，贷方</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费用“管理费用”项目增加</a:t>
            </a:r>
            <a:r>
              <a:rPr lang="zh-CN" altLang="zh-CN" sz="2800" dirty="0">
                <a:latin typeface="楷体" panose="02010609060101010101" pitchFamily="49" charset="-122"/>
                <a:ea typeface="楷体" panose="02010609060101010101" pitchFamily="49" charset="-122"/>
              </a:rPr>
              <a:t>600</a:t>
            </a:r>
            <a:r>
              <a:rPr lang="zh-CN" altLang="en-US" sz="2800" dirty="0">
                <a:latin typeface="楷体" panose="02010609060101010101" pitchFamily="49" charset="-122"/>
                <a:ea typeface="楷体" panose="02010609060101010101" pitchFamily="49" charset="-122"/>
              </a:rPr>
              <a:t>元，借方</a:t>
            </a:r>
            <a:endParaRPr lang="zh-CN" altLang="en-US" sz="2800" dirty="0">
              <a:latin typeface="楷体" panose="02010609060101010101" pitchFamily="49" charset="-122"/>
              <a:ea typeface="楷体" panose="02010609060101010101" pitchFamily="49" charset="-122"/>
            </a:endParaRPr>
          </a:p>
        </p:txBody>
      </p:sp>
      <p:graphicFrame>
        <p:nvGraphicFramePr>
          <p:cNvPr id="50180" name="Group 4"/>
          <p:cNvGraphicFramePr>
            <a:graphicFrameLocks noGrp="1"/>
          </p:cNvGraphicFramePr>
          <p:nvPr/>
        </p:nvGraphicFramePr>
        <p:xfrm>
          <a:off x="1919288" y="5154613"/>
          <a:ext cx="4070350" cy="577850"/>
        </p:xfrm>
        <a:graphic>
          <a:graphicData uri="http://schemas.openxmlformats.org/drawingml/2006/table">
            <a:tbl>
              <a:tblPr/>
              <a:tblGrid>
                <a:gridCol w="2093595"/>
                <a:gridCol w="1976755"/>
              </a:tblGrid>
              <a:tr h="577850">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600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50186" name="Text Box 10"/>
          <p:cNvSpPr txBox="1"/>
          <p:nvPr/>
        </p:nvSpPr>
        <p:spPr>
          <a:xfrm>
            <a:off x="1990725" y="4627563"/>
            <a:ext cx="4071938"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50187" name="Group 11"/>
          <p:cNvGraphicFramePr>
            <a:graphicFrameLocks noGrp="1"/>
          </p:cNvGraphicFramePr>
          <p:nvPr/>
        </p:nvGraphicFramePr>
        <p:xfrm>
          <a:off x="6161088" y="5154613"/>
          <a:ext cx="4157345" cy="649287"/>
        </p:xfrm>
        <a:graphic>
          <a:graphicData uri="http://schemas.openxmlformats.org/drawingml/2006/table">
            <a:tbl>
              <a:tblPr/>
              <a:tblGrid>
                <a:gridCol w="2136775"/>
                <a:gridCol w="2020570"/>
              </a:tblGrid>
              <a:tr h="649287">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7" marB="4570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600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7" marB="4570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51220" name="Rectangle 17"/>
          <p:cNvSpPr/>
          <p:nvPr/>
        </p:nvSpPr>
        <p:spPr>
          <a:xfrm>
            <a:off x="3190081" y="4364038"/>
            <a:ext cx="1612900" cy="521970"/>
          </a:xfrm>
          <a:prstGeom prst="rect">
            <a:avLst/>
          </a:prstGeom>
          <a:noFill/>
          <a:ln w="9525">
            <a:noFill/>
          </a:ln>
        </p:spPr>
        <p:txBody>
          <a:bodyPr wrap="none">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管理费用</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51221" name="Rectangle 18"/>
          <p:cNvSpPr/>
          <p:nvPr/>
        </p:nvSpPr>
        <p:spPr>
          <a:xfrm>
            <a:off x="7468394" y="4364038"/>
            <a:ext cx="1612900" cy="521970"/>
          </a:xfrm>
          <a:prstGeom prst="rect">
            <a:avLst/>
          </a:prstGeom>
          <a:noFill/>
          <a:ln w="9525">
            <a:noFill/>
          </a:ln>
        </p:spPr>
        <p:txBody>
          <a:bodyPr wrap="none">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库存现金</a:t>
            </a:r>
            <a:endParaRPr lang="zh-CN" altLang="en-US" sz="2800" b="1" dirty="0">
              <a:solidFill>
                <a:srgbClr val="0000CC"/>
              </a:solidFill>
              <a:latin typeface="仿宋" panose="02010609060101010101" pitchFamily="49" charset="-122"/>
              <a:ea typeface="仿宋" panose="02010609060101010101" pitchFamily="49" charset="-122"/>
            </a:endParaRPr>
          </a:p>
        </p:txBody>
      </p:sp>
      <p:sp>
        <p:nvSpPr>
          <p:cNvPr id="50195" name="Text Box 19"/>
          <p:cNvSpPr txBox="1"/>
          <p:nvPr/>
        </p:nvSpPr>
        <p:spPr>
          <a:xfrm>
            <a:off x="6205538" y="4640263"/>
            <a:ext cx="4071937" cy="430530"/>
          </a:xfrm>
          <a:prstGeom prst="rect">
            <a:avLst/>
          </a:prstGeom>
          <a:noFill/>
          <a:ln w="9525">
            <a:noFill/>
          </a:ln>
        </p:spPr>
        <p:txBody>
          <a:bodyPr lIns="0" tIns="0" rIns="0" bIns="0">
            <a:spAutoFit/>
          </a:bodyPr>
          <a:p>
            <a:pPr>
              <a:buSzPct val="100000"/>
            </a:pP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0179">
                                            <p:txEl>
                                              <p:charRg st="41" end="61"/>
                                            </p:txEl>
                                          </p:spTgt>
                                        </p:tgtEl>
                                        <p:attrNameLst>
                                          <p:attrName>style.visibility</p:attrName>
                                        </p:attrNameLst>
                                      </p:cBhvr>
                                      <p:to>
                                        <p:strVal val="visible"/>
                                      </p:to>
                                    </p:set>
                                    <p:animEffect transition="in" filter="blinds(horizontal)">
                                      <p:cBhvr>
                                        <p:cTn id="7" dur="500"/>
                                        <p:tgtEl>
                                          <p:spTgt spid="50179">
                                            <p:txEl>
                                              <p:charRg st="41" end="6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0179">
                                            <p:txEl>
                                              <p:charRg st="61" end="81"/>
                                            </p:txEl>
                                          </p:spTgt>
                                        </p:tgtEl>
                                        <p:attrNameLst>
                                          <p:attrName>style.visibility</p:attrName>
                                        </p:attrNameLst>
                                      </p:cBhvr>
                                      <p:to>
                                        <p:strVal val="visible"/>
                                      </p:to>
                                    </p:set>
                                    <p:animEffect transition="in" filter="blinds(horizontal)">
                                      <p:cBhvr>
                                        <p:cTn id="12" dur="500"/>
                                        <p:tgtEl>
                                          <p:spTgt spid="50179">
                                            <p:txEl>
                                              <p:charRg st="61" end="8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01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1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2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2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6" grpId="0"/>
      <p:bldP spid="50186" grpId="1"/>
      <p:bldP spid="51220" grpId="0"/>
      <p:bldP spid="51220" grpId="1"/>
      <p:bldP spid="51221" grpId="0"/>
      <p:bldP spid="51221" grpId="1"/>
      <p:bldP spid="50195" grpId="0"/>
      <p:bldP spid="50195"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5" name="Rectangle 3"/>
          <p:cNvSpPr>
            <a:spLocks noGrp="1"/>
          </p:cNvSpPr>
          <p:nvPr>
            <p:ph idx="1"/>
          </p:nvPr>
        </p:nvSpPr>
        <p:spPr>
          <a:xfrm>
            <a:off x="824865" y="1125855"/>
            <a:ext cx="10459085" cy="4899025"/>
          </a:xfrm>
        </p:spPr>
        <p:txBody>
          <a:bodyPr vert="horz" wrap="square" lIns="91440" tIns="45720" rIns="91440" bIns="45720" anchor="t" anchorCtr="0"/>
          <a:p>
            <a:pPr algn="just" eaLnBrk="1" hangingPunct="1">
              <a:lnSpc>
                <a:spcPct val="150000"/>
              </a:lnSpc>
              <a:buNone/>
            </a:pPr>
            <a:r>
              <a:rPr lang="zh-CN" sz="2800" dirty="0">
                <a:solidFill>
                  <a:srgbClr val="FF0000"/>
                </a:solidFill>
                <a:latin typeface="黑体" panose="02010609060101010101" pitchFamily="49" charset="-122"/>
                <a:ea typeface="黑体" panose="02010609060101010101" pitchFamily="49" charset="-122"/>
              </a:rPr>
              <a:t>四、</a:t>
            </a:r>
            <a:r>
              <a:rPr lang="zh-CN" altLang="en-US" sz="2800" dirty="0">
                <a:solidFill>
                  <a:srgbClr val="FF0000"/>
                </a:solidFill>
                <a:latin typeface="黑体" panose="02010609060101010101" pitchFamily="49" charset="-122"/>
                <a:ea typeface="黑体" panose="02010609060101010101" pitchFamily="49" charset="-122"/>
              </a:rPr>
              <a:t>借贷记账法的试算平衡</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根据借贷记账法的记账规则与资产和权益的恒等关系，通过对所有账户的</a:t>
            </a:r>
            <a:r>
              <a:rPr lang="zh-CN" altLang="en-US" sz="2800" dirty="0">
                <a:solidFill>
                  <a:srgbClr val="FF0000"/>
                </a:solidFill>
                <a:latin typeface="楷体" panose="02010609060101010101" pitchFamily="49" charset="-122"/>
                <a:ea typeface="楷体" panose="02010609060101010101" pitchFamily="49" charset="-122"/>
              </a:rPr>
              <a:t>发生额</a:t>
            </a:r>
            <a:r>
              <a:rPr lang="zh-CN" altLang="en-US" sz="2800" dirty="0">
                <a:latin typeface="楷体" panose="02010609060101010101" pitchFamily="49" charset="-122"/>
                <a:ea typeface="楷体" panose="02010609060101010101" pitchFamily="49" charset="-122"/>
              </a:rPr>
              <a:t>和</a:t>
            </a:r>
            <a:r>
              <a:rPr lang="zh-CN" altLang="en-US" sz="2800" dirty="0">
                <a:solidFill>
                  <a:srgbClr val="FF0000"/>
                </a:solidFill>
                <a:latin typeface="楷体" panose="02010609060101010101" pitchFamily="49" charset="-122"/>
                <a:ea typeface="楷体" panose="02010609060101010101" pitchFamily="49" charset="-122"/>
              </a:rPr>
              <a:t>余额</a:t>
            </a:r>
            <a:r>
              <a:rPr lang="zh-CN" altLang="en-US" sz="2800" dirty="0">
                <a:latin typeface="楷体" panose="02010609060101010101" pitchFamily="49" charset="-122"/>
                <a:ea typeface="楷体" panose="02010609060101010101" pitchFamily="49" charset="-122"/>
              </a:rPr>
              <a:t>的汇总计算和比较，检查账户记录是否正确的一种方法。</a:t>
            </a:r>
            <a:endParaRPr lang="en-US" altLang="zh-CN"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zh-CN" altLang="en-US" sz="2800" dirty="0">
                <a:latin typeface="楷体" panose="02010609060101010101" pitchFamily="49" charset="-122"/>
                <a:ea typeface="楷体" panose="02010609060101010101" pitchFamily="49" charset="-122"/>
              </a:rPr>
              <a:t>方法：</a:t>
            </a:r>
            <a:endParaRPr lang="en-US" altLang="zh-CN"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发生额试算平衡法</a:t>
            </a:r>
            <a:endParaRPr lang="en-US" altLang="zh-CN"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余额试算平衡法</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endParaRPr lang="zh-CN" altLang="en-US" sz="2800" dirty="0">
              <a:latin typeface="楷体" panose="02010609060101010101" pitchFamily="49" charset="-122"/>
              <a:ea typeface="楷体" panose="02010609060101010101" pitchFamily="49" charset="-122"/>
            </a:endParaRPr>
          </a:p>
        </p:txBody>
      </p:sp>
      <p:pic>
        <p:nvPicPr>
          <p:cNvPr id="69636" name="Picture 4" descr="capt3-16"/>
          <p:cNvPicPr>
            <a:picLocks noChangeAspect="1"/>
          </p:cNvPicPr>
          <p:nvPr/>
        </p:nvPicPr>
        <p:blipFill>
          <a:blip r:embed="rId1"/>
          <a:stretch>
            <a:fillRect/>
          </a:stretch>
        </p:blipFill>
        <p:spPr>
          <a:xfrm>
            <a:off x="5519738" y="3860800"/>
            <a:ext cx="4752975" cy="2308225"/>
          </a:xfrm>
          <a:prstGeom prst="rect">
            <a:avLst/>
          </a:prstGeom>
          <a:noFill/>
          <a:ln w="9525">
            <a:noFill/>
          </a:ln>
        </p:spPr>
      </p:pic>
      <p:sp>
        <p:nvSpPr>
          <p:cNvPr id="146436" name="Rectangle 2"/>
          <p:cNvSpPr>
            <a:spLocks noGrp="1"/>
          </p:cNvSpPr>
          <p:nvPr/>
        </p:nvSpPr>
        <p:spPr>
          <a:xfrm>
            <a:off x="824230" y="304800"/>
            <a:ext cx="9275445" cy="676275"/>
          </a:xfrm>
          <a:prstGeom prst="rect">
            <a:avLst/>
          </a:prstGeom>
          <a:noFill/>
          <a:ln w="9525">
            <a:noFill/>
          </a:ln>
        </p:spPr>
        <p:txBody>
          <a:bodyPr anchor="ctr" anchorCtr="0"/>
          <a:p>
            <a:pPr algn="ctr">
              <a:buSzPct val="100000"/>
              <a:buFont typeface="Times New Roman" panose="02020603050405020304" pitchFamily="18" charset="0"/>
            </a:pPr>
            <a:r>
              <a:rPr lang="zh-CN" altLang="en-US" sz="3200" b="1" dirty="0">
                <a:solidFill>
                  <a:srgbClr val="FF0000"/>
                </a:solidFill>
                <a:latin typeface="Verdana" panose="020B0604030504040204" pitchFamily="34" charset="0"/>
                <a:ea typeface="黑体" panose="02010609060101010101" pitchFamily="49" charset="-122"/>
              </a:rPr>
              <a:t>第二节   借贷记账法</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9635">
                                            <p:txEl>
                                              <p:charRg st="13" end="77"/>
                                            </p:txEl>
                                          </p:spTgt>
                                        </p:tgtEl>
                                        <p:attrNameLst>
                                          <p:attrName>style.visibility</p:attrName>
                                        </p:attrNameLst>
                                      </p:cBhvr>
                                      <p:to>
                                        <p:strVal val="visible"/>
                                      </p:to>
                                    </p:set>
                                    <p:animEffect transition="in" filter="blinds(horizontal)">
                                      <p:cBhvr>
                                        <p:cTn id="7" dur="500"/>
                                        <p:tgtEl>
                                          <p:spTgt spid="69635">
                                            <p:txEl>
                                              <p:charRg st="13" end="77"/>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9635">
                                            <p:txEl>
                                              <p:charRg st="77" end="81"/>
                                            </p:txEl>
                                          </p:spTgt>
                                        </p:tgtEl>
                                        <p:attrNameLst>
                                          <p:attrName>style.visibility</p:attrName>
                                        </p:attrNameLst>
                                      </p:cBhvr>
                                      <p:to>
                                        <p:strVal val="visible"/>
                                      </p:to>
                                    </p:set>
                                    <p:animEffect transition="in" filter="blinds(horizontal)">
                                      <p:cBhvr>
                                        <p:cTn id="10" dur="500"/>
                                        <p:tgtEl>
                                          <p:spTgt spid="69635">
                                            <p:txEl>
                                              <p:charRg st="77" end="8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9635">
                                            <p:txEl>
                                              <p:charRg st="81" end="90"/>
                                            </p:txEl>
                                          </p:spTgt>
                                        </p:tgtEl>
                                        <p:attrNameLst>
                                          <p:attrName>style.visibility</p:attrName>
                                        </p:attrNameLst>
                                      </p:cBhvr>
                                      <p:to>
                                        <p:strVal val="visible"/>
                                      </p:to>
                                    </p:set>
                                    <p:animEffect transition="in" filter="blinds(horizontal)">
                                      <p:cBhvr>
                                        <p:cTn id="13" dur="500"/>
                                        <p:tgtEl>
                                          <p:spTgt spid="69635">
                                            <p:txEl>
                                              <p:charRg st="81" end="9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9635">
                                            <p:txEl>
                                              <p:charRg st="90" end="98"/>
                                            </p:txEl>
                                          </p:spTgt>
                                        </p:tgtEl>
                                        <p:attrNameLst>
                                          <p:attrName>style.visibility</p:attrName>
                                        </p:attrNameLst>
                                      </p:cBhvr>
                                      <p:to>
                                        <p:strVal val="visible"/>
                                      </p:to>
                                    </p:set>
                                    <p:animEffect transition="in" filter="blinds(horizontal)">
                                      <p:cBhvr>
                                        <p:cTn id="16" dur="500"/>
                                        <p:tgtEl>
                                          <p:spTgt spid="69635">
                                            <p:txEl>
                                              <p:charRg st="90" end="98"/>
                                            </p:txEl>
                                          </p:spTgt>
                                        </p:tgtEl>
                                      </p:cBhvr>
                                    </p:animEffect>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69636"/>
                                        </p:tgtEl>
                                        <p:attrNameLst>
                                          <p:attrName>style.visibility</p:attrName>
                                        </p:attrNameLst>
                                      </p:cBhvr>
                                      <p:to>
                                        <p:strVal val="visible"/>
                                      </p:to>
                                    </p:set>
                                    <p:anim calcmode="lin" valueType="num">
                                      <p:cBhvr>
                                        <p:cTn id="20" dur="500" fill="hold"/>
                                        <p:tgtEl>
                                          <p:spTgt spid="69636"/>
                                        </p:tgtEl>
                                        <p:attrNameLst>
                                          <p:attrName>ppt_x</p:attrName>
                                        </p:attrNameLst>
                                      </p:cBhvr>
                                      <p:tavLst>
                                        <p:tav tm="0">
                                          <p:val>
                                            <p:strVal val="ppt_x"/>
                                          </p:val>
                                        </p:tav>
                                        <p:tav tm="100000">
                                          <p:val>
                                            <p:strVal val="ppt_x"/>
                                          </p:val>
                                        </p:tav>
                                      </p:tavLst>
                                    </p:anim>
                                    <p:anim calcmode="lin" valueType="num">
                                      <p:cBhvr>
                                        <p:cTn id="21" dur="500" fill="hold"/>
                                        <p:tgtEl>
                                          <p:spTgt spid="696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8" name="Rectangle 2"/>
          <p:cNvSpPr>
            <a:spLocks noGrp="1"/>
          </p:cNvSpPr>
          <p:nvPr>
            <p:ph type="body" idx="4294967295"/>
          </p:nvPr>
        </p:nvSpPr>
        <p:spPr>
          <a:xfrm>
            <a:off x="938530" y="1125855"/>
            <a:ext cx="10300335" cy="2667000"/>
          </a:xfrm>
        </p:spPr>
        <p:txBody>
          <a:bodyPr vert="horz" wrap="square" lIns="91440" tIns="45720" rIns="91440" bIns="45720" anchor="t" anchorCtr="0"/>
          <a:p>
            <a:pPr marL="0" indent="0" eaLnBrk="1" hangingPunct="1">
              <a:lnSpc>
                <a:spcPct val="150000"/>
              </a:lnSpc>
              <a:buNone/>
            </a:pPr>
            <a:r>
              <a:rPr lang="zh-CN" altLang="en-US" sz="2800" dirty="0">
                <a:solidFill>
                  <a:srgbClr val="FF0000"/>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1</a:t>
            </a:r>
            <a:r>
              <a:rPr lang="zh-CN" altLang="en-US" sz="2800" dirty="0">
                <a:solidFill>
                  <a:srgbClr val="FF0000"/>
                </a:solidFill>
                <a:latin typeface="黑体" panose="02010609060101010101" pitchFamily="49" charset="-122"/>
                <a:ea typeface="黑体" panose="02010609060101010101" pitchFamily="49" charset="-122"/>
              </a:rPr>
              <a:t>）发生额试算平衡法</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会计实务中最普遍</a:t>
            </a:r>
            <a:endParaRPr lang="zh-CN" altLang="en-US" sz="2800" dirty="0">
              <a:solidFill>
                <a:srgbClr val="FF0000"/>
              </a:solidFill>
              <a:latin typeface="黑体" panose="02010609060101010101" pitchFamily="49" charset="-122"/>
              <a:ea typeface="黑体" panose="02010609060101010101" pitchFamily="49" charset="-122"/>
            </a:endParaRPr>
          </a:p>
          <a:p>
            <a:pPr lvl="1" eaLnBrk="1" hangingPunct="1">
              <a:lnSpc>
                <a:spcPct val="150000"/>
              </a:lnSpc>
              <a:buClr>
                <a:srgbClr val="FF0000"/>
              </a:buClr>
              <a:buFont typeface="Wingdings" panose="05000000000000000000" pitchFamily="2" charset="2"/>
              <a:buChar char="Ø"/>
            </a:pPr>
            <a:r>
              <a:rPr lang="zh-CN" altLang="en-US" sz="2800" dirty="0">
                <a:latin typeface="楷体" panose="02010609060101010101" pitchFamily="49" charset="-122"/>
                <a:ea typeface="楷体" panose="02010609060101010101" pitchFamily="49" charset="-122"/>
              </a:rPr>
              <a:t>含义：根据本期所有账户</a:t>
            </a:r>
            <a:r>
              <a:rPr lang="zh-CN" altLang="en-US" sz="2800" dirty="0">
                <a:solidFill>
                  <a:srgbClr val="0000CC"/>
                </a:solidFill>
                <a:latin typeface="楷体" panose="02010609060101010101" pitchFamily="49" charset="-122"/>
                <a:ea typeface="楷体" panose="02010609060101010101" pitchFamily="49" charset="-122"/>
              </a:rPr>
              <a:t>借方发生额合计</a:t>
            </a:r>
            <a:r>
              <a:rPr lang="zh-CN" altLang="en-US" sz="2800" dirty="0">
                <a:latin typeface="楷体" panose="02010609060101010101" pitchFamily="49" charset="-122"/>
                <a:ea typeface="楷体" panose="02010609060101010101" pitchFamily="49" charset="-122"/>
              </a:rPr>
              <a:t>与</a:t>
            </a:r>
            <a:r>
              <a:rPr lang="zh-CN" altLang="en-US" sz="2800" dirty="0">
                <a:solidFill>
                  <a:srgbClr val="0000CC"/>
                </a:solidFill>
                <a:latin typeface="楷体" panose="02010609060101010101" pitchFamily="49" charset="-122"/>
                <a:ea typeface="楷体" panose="02010609060101010101" pitchFamily="49" charset="-122"/>
              </a:rPr>
              <a:t>贷方发生额合计</a:t>
            </a:r>
            <a:r>
              <a:rPr lang="zh-CN" altLang="en-US" sz="2800" dirty="0">
                <a:latin typeface="楷体" panose="02010609060101010101" pitchFamily="49" charset="-122"/>
                <a:ea typeface="楷体" panose="02010609060101010101" pitchFamily="49" charset="-122"/>
              </a:rPr>
              <a:t>的恒等关系，检验本期账户发生额记录是否正确的方法。</a:t>
            </a:r>
            <a:endParaRPr lang="zh-CN" altLang="en-US" sz="2800" dirty="0">
              <a:latin typeface="楷体" panose="02010609060101010101" pitchFamily="49" charset="-122"/>
              <a:ea typeface="楷体" panose="02010609060101010101" pitchFamily="49" charset="-122"/>
            </a:endParaRPr>
          </a:p>
        </p:txBody>
      </p:sp>
      <p:pic>
        <p:nvPicPr>
          <p:cNvPr id="75779" name="Picture 4" descr="capt3-17"/>
          <p:cNvPicPr>
            <a:picLocks noChangeAspect="1"/>
          </p:cNvPicPr>
          <p:nvPr/>
        </p:nvPicPr>
        <p:blipFill>
          <a:blip r:embed="rId1"/>
          <a:stretch>
            <a:fillRect/>
          </a:stretch>
        </p:blipFill>
        <p:spPr>
          <a:xfrm>
            <a:off x="4408488" y="3860800"/>
            <a:ext cx="5686425" cy="1638300"/>
          </a:xfrm>
          <a:prstGeom prst="rect">
            <a:avLst/>
          </a:prstGeom>
          <a:noFill/>
          <a:ln w="9525">
            <a:noFill/>
          </a:ln>
        </p:spPr>
      </p:pic>
      <p:sp>
        <p:nvSpPr>
          <p:cNvPr id="84998" name="Rectangle 6"/>
          <p:cNvSpPr/>
          <p:nvPr/>
        </p:nvSpPr>
        <p:spPr>
          <a:xfrm>
            <a:off x="2135188" y="5643563"/>
            <a:ext cx="7921625" cy="1071562"/>
          </a:xfrm>
          <a:prstGeom prst="rect">
            <a:avLst/>
          </a:prstGeom>
          <a:solidFill>
            <a:schemeClr val="bg1"/>
          </a:solidFill>
          <a:ln w="28575" cap="flat" cmpd="sng">
            <a:solidFill>
              <a:srgbClr val="800000"/>
            </a:solidFill>
            <a:prstDash val="sysDot"/>
            <a:miter/>
            <a:headEnd type="none" w="med" len="med"/>
            <a:tailEnd type="none" w="med" len="med"/>
          </a:ln>
        </p:spPr>
        <p:txBody>
          <a:bodyPr anchor="ctr" anchorCtr="0"/>
          <a:p>
            <a:pPr marL="342900" indent="-342900">
              <a:lnSpc>
                <a:spcPct val="120000"/>
              </a:lnSpc>
              <a:spcBef>
                <a:spcPct val="20000"/>
              </a:spcBef>
              <a:buSzPct val="100000"/>
            </a:pPr>
            <a:r>
              <a:rPr lang="zh-CN" altLang="en-US" sz="2800" b="1" dirty="0">
                <a:solidFill>
                  <a:srgbClr val="C00000"/>
                </a:solidFill>
                <a:latin typeface="楷体" panose="02010609060101010101" pitchFamily="49" charset="-122"/>
                <a:ea typeface="楷体" panose="02010609060101010101" pitchFamily="49" charset="-122"/>
              </a:rPr>
              <a:t>平衡原理：</a:t>
            </a:r>
            <a:r>
              <a:rPr lang="zh-CN" altLang="en-US" sz="2800" b="1" dirty="0">
                <a:solidFill>
                  <a:srgbClr val="000000"/>
                </a:solidFill>
                <a:latin typeface="楷体" panose="02010609060101010101" pitchFamily="49" charset="-122"/>
                <a:ea typeface="楷体" panose="02010609060101010101" pitchFamily="49" charset="-122"/>
              </a:rPr>
              <a:t>“有借必有贷，借贷必相等”。</a:t>
            </a:r>
            <a:endParaRPr lang="zh-CN" altLang="en-US" sz="2800" b="1" dirty="0">
              <a:solidFill>
                <a:srgbClr val="000000"/>
              </a:solidFill>
              <a:latin typeface="楷体" panose="02010609060101010101" pitchFamily="49" charset="-122"/>
              <a:ea typeface="楷体" panose="02010609060101010101" pitchFamily="49" charset="-122"/>
            </a:endParaRPr>
          </a:p>
          <a:p>
            <a:pPr marL="342900" lvl="2" indent="-342900" eaLnBrk="1" hangingPunct="1">
              <a:lnSpc>
                <a:spcPct val="120000"/>
              </a:lnSpc>
              <a:spcBef>
                <a:spcPct val="20000"/>
              </a:spcBef>
              <a:buSzPct val="100000"/>
              <a:buFont typeface="Wingdings" panose="05000000000000000000" pitchFamily="2" charset="2"/>
              <a:buChar char="Ø"/>
            </a:pPr>
            <a:r>
              <a:rPr lang="zh-CN" altLang="en-US" sz="2800" b="1" dirty="0">
                <a:latin typeface="楷体" panose="02010609060101010101" pitchFamily="49" charset="-122"/>
                <a:ea typeface="楷体" panose="02010609060101010101" pitchFamily="49" charset="-122"/>
              </a:rPr>
              <a:t>每笔经济业务金额相等，合计也必然相等。</a:t>
            </a:r>
            <a:endParaRPr lang="zh-CN" altLang="en-US" sz="2800" b="1" dirty="0">
              <a:latin typeface="楷体" panose="02010609060101010101" pitchFamily="49" charset="-122"/>
              <a:ea typeface="楷体" panose="02010609060101010101" pitchFamily="49" charset="-122"/>
            </a:endParaRPr>
          </a:p>
        </p:txBody>
      </p:sp>
      <p:sp>
        <p:nvSpPr>
          <p:cNvPr id="147461" name="Rectangle 7"/>
          <p:cNvSpPr/>
          <p:nvPr/>
        </p:nvSpPr>
        <p:spPr>
          <a:xfrm>
            <a:off x="2590800" y="241459"/>
            <a:ext cx="6934200" cy="829945"/>
          </a:xfrm>
          <a:prstGeom prst="rect">
            <a:avLst/>
          </a:prstGeom>
          <a:noFill/>
          <a:ln w="9525">
            <a:noFill/>
          </a:ln>
        </p:spPr>
        <p:txBody>
          <a:bodyPr anchor="ctr" anchorCtr="0">
            <a:spAutoFit/>
          </a:bodyPr>
          <a:p>
            <a:pPr algn="ctr">
              <a:lnSpc>
                <a:spcPct val="150000"/>
              </a:lnSpc>
              <a:buSzPct val="100000"/>
            </a:pPr>
            <a:r>
              <a:rPr lang="zh-CN" altLang="zh-CN" sz="3200" b="1" dirty="0">
                <a:solidFill>
                  <a:srgbClr val="FF0000"/>
                </a:solidFill>
                <a:latin typeface="黑体" panose="02010609060101010101" pitchFamily="49" charset="-122"/>
                <a:ea typeface="黑体" panose="02010609060101010101" pitchFamily="49" charset="-122"/>
              </a:rPr>
              <a:t>四.</a:t>
            </a:r>
            <a:r>
              <a:rPr lang="zh-CN" altLang="en-US" sz="3200" b="1" dirty="0">
                <a:solidFill>
                  <a:srgbClr val="FF0000"/>
                </a:solidFill>
                <a:latin typeface="黑体" panose="02010609060101010101" pitchFamily="49" charset="-122"/>
                <a:ea typeface="黑体" panose="02010609060101010101" pitchFamily="49" charset="-122"/>
              </a:rPr>
              <a:t>借贷记账法的试算平衡</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8" name="文本框 7"/>
          <p:cNvSpPr txBox="1"/>
          <p:nvPr/>
        </p:nvSpPr>
        <p:spPr>
          <a:xfrm>
            <a:off x="6278563" y="4210050"/>
            <a:ext cx="3778250" cy="922020"/>
          </a:xfrm>
          <a:prstGeom prst="rect">
            <a:avLst/>
          </a:prstGeom>
          <a:noFill/>
          <a:ln w="38100" cap="flat" cmpd="sng">
            <a:solidFill>
              <a:srgbClr val="0000CC"/>
            </a:solidFill>
            <a:prstDash val="solid"/>
            <a:miter/>
            <a:headEnd type="none" w="med" len="med"/>
            <a:tailEnd type="none" w="med" len="med"/>
          </a:ln>
        </p:spPr>
        <p:txBody>
          <a:bodyPr>
            <a:spAutoFit/>
          </a:bodyPr>
          <a:p>
            <a:pPr eaLnBrk="0" hangingPunct="0"/>
            <a:endParaRPr lang="zh-CN" altLang="en-US" b="1" dirty="0">
              <a:latin typeface="楷体" panose="02010609060101010101" pitchFamily="49" charset="-122"/>
              <a:ea typeface="楷体" panose="02010609060101010101" pitchFamily="49" charset="-122"/>
            </a:endParaRPr>
          </a:p>
          <a:p>
            <a:pPr eaLnBrk="0" hangingPunct="0"/>
            <a:endParaRPr lang="zh-CN" altLang="en-US" b="1" dirty="0">
              <a:latin typeface="楷体" panose="02010609060101010101" pitchFamily="49" charset="-122"/>
              <a:ea typeface="楷体" panose="02010609060101010101" pitchFamily="49" charset="-122"/>
            </a:endParaRPr>
          </a:p>
          <a:p>
            <a:pPr eaLnBrk="0" hangingPunct="0"/>
            <a:endParaRPr lang="zh-CN" altLang="en-US" b="1" dirty="0">
              <a:latin typeface="楷体" panose="02010609060101010101" pitchFamily="49" charset="-122"/>
              <a:ea typeface="楷体" panose="02010609060101010101" pitchFamily="49" charset="-122"/>
            </a:endParaRPr>
          </a:p>
        </p:txBody>
      </p:sp>
      <p:sp>
        <p:nvSpPr>
          <p:cNvPr id="2" name="文本框 1"/>
          <p:cNvSpPr txBox="1"/>
          <p:nvPr/>
        </p:nvSpPr>
        <p:spPr>
          <a:xfrm>
            <a:off x="2152650" y="4302125"/>
            <a:ext cx="2150110" cy="737235"/>
          </a:xfrm>
          <a:prstGeom prst="rect">
            <a:avLst/>
          </a:prstGeom>
          <a:noFill/>
          <a:ln w="9525">
            <a:noFill/>
          </a:ln>
        </p:spPr>
        <p:txBody>
          <a:bodyPr wrap="none">
            <a:spAutoFit/>
          </a:bodyPr>
          <a:p>
            <a:pPr>
              <a:lnSpc>
                <a:spcPct val="150000"/>
              </a:lnSpc>
              <a:buClr>
                <a:schemeClr val="accent2"/>
              </a:buClr>
              <a:buSzPct val="100000"/>
            </a:pPr>
            <a:r>
              <a:rPr lang="zh-CN"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平衡公式：</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77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par>
                          <p:cTn id="11" fill="hold">
                            <p:stCondLst>
                              <p:cond delay="0"/>
                            </p:stCondLst>
                            <p:childTnLst>
                              <p:par>
                                <p:cTn id="12" presetID="8" presetClass="emph" presetSubtype="0" fill="hold" grpId="1" nodeType="afterEffect">
                                  <p:stCondLst>
                                    <p:cond delay="0"/>
                                  </p:stCondLst>
                                  <p:childTnLst>
                                    <p:animRot by="21600000">
                                      <p:cBhvr>
                                        <p:cTn id="13" dur="1000" fill="hold"/>
                                        <p:tgtEl>
                                          <p:spTgt spid="8"/>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4998"/>
                                        </p:tgtEl>
                                        <p:attrNameLst>
                                          <p:attrName>style.visibility</p:attrName>
                                        </p:attrNameLst>
                                      </p:cBhvr>
                                      <p:to>
                                        <p:strVal val="visible"/>
                                      </p:to>
                                    </p:set>
                                    <p:anim calcmode="lin" valueType="num">
                                      <p:cBhvr>
                                        <p:cTn id="18" dur="500" fill="hold"/>
                                        <p:tgtEl>
                                          <p:spTgt spid="84998"/>
                                        </p:tgtEl>
                                        <p:attrNameLst>
                                          <p:attrName>ppt_x</p:attrName>
                                        </p:attrNameLst>
                                      </p:cBhvr>
                                      <p:tavLst>
                                        <p:tav tm="0">
                                          <p:val>
                                            <p:strVal val="#ppt_x"/>
                                          </p:val>
                                        </p:tav>
                                        <p:tav tm="100000">
                                          <p:val>
                                            <p:strVal val="#ppt_x"/>
                                          </p:val>
                                        </p:tav>
                                      </p:tavLst>
                                    </p:anim>
                                    <p:anim calcmode="lin" valueType="num">
                                      <p:cBhvr>
                                        <p:cTn id="19" dur="500" fill="hold"/>
                                        <p:tgtEl>
                                          <p:spTgt spid="849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8" grpId="0" bldLvl="0" animBg="1"/>
      <p:bldP spid="84998" grpId="1" animBg="1"/>
      <p:bldP spid="8" grpId="0" bldLvl="0" animBg="1"/>
      <p:bldP spid="8" grpId="1" bldLvl="0" animBg="1"/>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2" name="Rectangle 2"/>
          <p:cNvSpPr>
            <a:spLocks noGrp="1"/>
          </p:cNvSpPr>
          <p:nvPr>
            <p:ph type="subTitle" idx="4294967295"/>
          </p:nvPr>
        </p:nvSpPr>
        <p:spPr>
          <a:xfrm>
            <a:off x="2438400" y="285750"/>
            <a:ext cx="7385050" cy="785813"/>
          </a:xfrm>
        </p:spPr>
        <p:txBody>
          <a:bodyPr vert="horz" wrap="square" lIns="91440" tIns="45720" rIns="91440" bIns="45720" anchor="ctr" anchorCtr="0"/>
          <a:lstStyle>
            <a:lvl1pPr marL="0" lvl="0" indent="0" algn="ctr">
              <a:buClr>
                <a:schemeClr val="accent2"/>
              </a:buClr>
              <a:buSzPct val="100000"/>
              <a:buFont typeface="Wingdings 2" panose="05020102010507070707" pitchFamily="18" charset="2"/>
              <a:defRPr/>
            </a:lvl1pPr>
            <a:lvl2pPr marL="469900" lvl="1" indent="0" algn="ctr">
              <a:buClr>
                <a:schemeClr val="accent2"/>
              </a:buClr>
              <a:buSzPct val="100000"/>
              <a:buFont typeface="Wingdings" panose="05000000000000000000" pitchFamily="2" charset="2"/>
              <a:buNone/>
              <a:defRPr/>
            </a:lvl2pPr>
            <a:lvl3pPr marL="908050" lvl="2" indent="0" algn="ctr">
              <a:buClr>
                <a:schemeClr val="accent2"/>
              </a:buClr>
              <a:buSzPct val="100000"/>
              <a:buFont typeface="Wingdings" panose="05000000000000000000" pitchFamily="2" charset="2"/>
              <a:buNone/>
              <a:defRPr/>
            </a:lvl3pPr>
            <a:lvl4pPr marL="1304925" lvl="3" indent="0" algn="ctr">
              <a:buClr>
                <a:schemeClr val="accent2"/>
              </a:buClr>
              <a:buSzPct val="100000"/>
              <a:buFont typeface="Wingdings" panose="05000000000000000000" pitchFamily="2" charset="2"/>
              <a:buNone/>
              <a:defRPr/>
            </a:lvl4pPr>
            <a:lvl5pPr marL="1695450" lvl="4" indent="0" algn="ctr">
              <a:buClr>
                <a:schemeClr val="accent2"/>
              </a:buClr>
              <a:buSzPct val="100000"/>
              <a:buFont typeface="Wingdings" panose="05000000000000000000" pitchFamily="2" charset="2"/>
              <a:buNone/>
              <a:defRPr/>
            </a:lvl5pPr>
          </a:lstStyle>
          <a:p>
            <a:pPr lvl="0" eaLnBrk="1" hangingPunct="1">
              <a:buSzTx/>
            </a:pPr>
            <a:r>
              <a:rPr lang="zh-CN" altLang="en-US" sz="3200" dirty="0">
                <a:solidFill>
                  <a:srgbClr val="FF0000"/>
                </a:solidFill>
                <a:latin typeface="黑体" panose="02010609060101010101" pitchFamily="49" charset="-122"/>
                <a:ea typeface="黑体" panose="02010609060101010101" pitchFamily="49" charset="-122"/>
              </a:rPr>
              <a:t>编制“总分类账户发生额试算平衡表”</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86019" name="Group 3"/>
          <p:cNvGraphicFramePr>
            <a:graphicFrameLocks noGrp="1"/>
          </p:cNvGraphicFramePr>
          <p:nvPr>
            <p:custDataLst>
              <p:tags r:id="rId1"/>
            </p:custDataLst>
          </p:nvPr>
        </p:nvGraphicFramePr>
        <p:xfrm>
          <a:off x="2135188" y="3944938"/>
          <a:ext cx="7991475" cy="2773680"/>
        </p:xfrm>
        <a:graphic>
          <a:graphicData uri="http://schemas.openxmlformats.org/drawingml/2006/table">
            <a:tbl>
              <a:tblPr/>
              <a:tblGrid>
                <a:gridCol w="2295525"/>
                <a:gridCol w="2652395"/>
                <a:gridCol w="3043555"/>
              </a:tblGrid>
              <a:tr h="396240">
                <a:tc row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账户名称</a:t>
                      </a:r>
                      <a:endPar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本期发生额</a:t>
                      </a:r>
                      <a:endPar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cPr/>
                </a:tc>
              </a:tr>
              <a:tr h="396240">
                <a:tc vMerge="1">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借方</a:t>
                      </a:r>
                      <a:endPar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贷方</a:t>
                      </a:r>
                      <a:endPar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9624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银行存款</a:t>
                      </a:r>
                      <a:endParaRPr kumimoji="0" lang="zh-CN" sz="20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FFFFFF"/>
                    </a:solidFill>
                  </a:tcPr>
                </a:tc>
              </a:tr>
              <a:tr h="39624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6600CC"/>
                          </a:solidFill>
                          <a:effectLst/>
                          <a:latin typeface="仿宋" panose="02010609060101010101" pitchFamily="49" charset="-122"/>
                          <a:ea typeface="仿宋" panose="02010609060101010101" pitchFamily="49" charset="-122"/>
                        </a:rPr>
                        <a:t>实收资本</a:t>
                      </a:r>
                      <a:endParaRPr kumimoji="0" lang="zh-CN" sz="2000" b="1" i="0" u="none" strike="noStrike" cap="none" normalizeH="0" baseline="0">
                        <a:ln>
                          <a:noFill/>
                        </a:ln>
                        <a:solidFill>
                          <a:srgbClr val="6600CC"/>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6600CC"/>
                          </a:solidFill>
                          <a:effectLst/>
                          <a:latin typeface="仿宋" panose="02010609060101010101" pitchFamily="49" charset="-122"/>
                          <a:ea typeface="仿宋" panose="02010609060101010101" pitchFamily="49" charset="-122"/>
                        </a:rPr>
                        <a:t>　</a:t>
                      </a:r>
                      <a:endParaRPr kumimoji="0" lang="zh-CN" sz="2000" b="1" i="0" u="none" strike="noStrike" cap="none" normalizeH="0" baseline="0">
                        <a:ln>
                          <a:noFill/>
                        </a:ln>
                        <a:solidFill>
                          <a:srgbClr val="6600CC"/>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6600CC"/>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39624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006600"/>
                          </a:solidFill>
                          <a:effectLst/>
                          <a:latin typeface="仿宋" panose="02010609060101010101" pitchFamily="49" charset="-122"/>
                          <a:ea typeface="仿宋" panose="02010609060101010101" pitchFamily="49" charset="-122"/>
                        </a:rPr>
                        <a:t>短期借款</a:t>
                      </a:r>
                      <a:endParaRPr kumimoji="0" lang="zh-CN" sz="2000" b="1" i="0" u="none" strike="noStrike" cap="none" normalizeH="0" baseline="0">
                        <a:ln>
                          <a:noFill/>
                        </a:ln>
                        <a:solidFill>
                          <a:srgbClr val="006600"/>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006600"/>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FFFFF"/>
                    </a:solidFill>
                  </a:tcPr>
                </a:tc>
              </a:tr>
              <a:tr h="39624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应收账款</a:t>
                      </a:r>
                      <a:endParaRPr kumimoji="0" lang="zh-CN" sz="20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　</a:t>
                      </a:r>
                      <a:endParaRPr kumimoji="0" lang="zh-CN" sz="20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9624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合计</a:t>
                      </a:r>
                      <a:endParaRPr kumimoji="0" 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T="45714" marB="45714"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graphicFrame>
        <p:nvGraphicFramePr>
          <p:cNvPr id="86065" name="Group 49"/>
          <p:cNvGraphicFramePr>
            <a:graphicFrameLocks noGrp="1"/>
          </p:cNvGraphicFramePr>
          <p:nvPr/>
        </p:nvGraphicFramePr>
        <p:xfrm>
          <a:off x="1752600" y="1344613"/>
          <a:ext cx="8608695" cy="1846261"/>
        </p:xfrm>
        <a:graphic>
          <a:graphicData uri="http://schemas.openxmlformats.org/drawingml/2006/table">
            <a:tbl>
              <a:tblPr/>
              <a:tblGrid>
                <a:gridCol w="4417695"/>
                <a:gridCol w="2133600"/>
                <a:gridCol w="2057400"/>
              </a:tblGrid>
              <a:tr h="461962">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rPr>
                        <a:t>业务</a:t>
                      </a:r>
                      <a:endPar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rPr>
                        <a:t>借方</a:t>
                      </a:r>
                      <a:endPar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rPr>
                        <a:t>贷方</a:t>
                      </a:r>
                      <a:endParaRPr kumimoji="0" lang="zh-CN" sz="2000" b="1" i="0" u="none" strike="noStrike" cap="none" normalizeH="0" baseline="0">
                        <a:ln>
                          <a:noFill/>
                        </a:ln>
                        <a:solidFill>
                          <a:schemeClr val="tx1"/>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61962">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、收到投资人投资款</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50</a:t>
                      </a:r>
                      <a:r>
                        <a:rPr kumimoji="0" lang="en-US"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000</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，存入银行存款</a:t>
                      </a:r>
                      <a:endParaRPr kumimoji="0" lang="zh-CN" sz="16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银行存款    </a:t>
                      </a:r>
                      <a:r>
                        <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50000</a:t>
                      </a:r>
                      <a:endPar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a:ln>
                            <a:noFill/>
                          </a:ln>
                          <a:solidFill>
                            <a:srgbClr val="6600CC"/>
                          </a:solidFill>
                          <a:effectLst/>
                          <a:latin typeface="黑体" panose="02010609060101010101" pitchFamily="49" charset="-122"/>
                          <a:ea typeface="黑体" panose="02010609060101010101" pitchFamily="49" charset="-122"/>
                        </a:rPr>
                        <a:t>实收资本     </a:t>
                      </a:r>
                      <a:r>
                        <a:rPr kumimoji="0" lang="zh-CN" altLang="zh-CN" sz="1600" b="1" i="0" u="none" strike="noStrike" cap="none" normalizeH="0" baseline="0">
                          <a:ln>
                            <a:noFill/>
                          </a:ln>
                          <a:solidFill>
                            <a:srgbClr val="6600CC"/>
                          </a:solidFill>
                          <a:effectLst/>
                          <a:latin typeface="黑体" panose="02010609060101010101" pitchFamily="49" charset="-122"/>
                          <a:ea typeface="黑体" panose="02010609060101010101" pitchFamily="49" charset="-122"/>
                        </a:rPr>
                        <a:t>50000</a:t>
                      </a:r>
                      <a:endParaRPr kumimoji="0" lang="zh-CN" altLang="zh-CN" sz="1600" b="1" i="0" u="none" strike="noStrike" cap="none" normalizeH="0" baseline="0">
                        <a:ln>
                          <a:noFill/>
                        </a:ln>
                        <a:solidFill>
                          <a:srgbClr val="6600CC"/>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61962">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2</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、用银行存款归还短期借款</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60</a:t>
                      </a:r>
                      <a:r>
                        <a:rPr kumimoji="0" lang="en-US"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000</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a:t>
                      </a:r>
                      <a:endParaRPr kumimoji="0" lang="zh-CN" sz="16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a:ln>
                            <a:noFill/>
                          </a:ln>
                          <a:solidFill>
                            <a:srgbClr val="006600"/>
                          </a:solidFill>
                          <a:effectLst/>
                          <a:latin typeface="黑体" panose="02010609060101010101" pitchFamily="49" charset="-122"/>
                          <a:ea typeface="黑体" panose="02010609060101010101" pitchFamily="49" charset="-122"/>
                        </a:rPr>
                        <a:t>短期借款    </a:t>
                      </a:r>
                      <a:r>
                        <a:rPr kumimoji="0" lang="zh-CN" altLang="zh-CN" sz="1600" b="1" i="0" u="none" strike="noStrike" cap="none" normalizeH="0" baseline="0">
                          <a:ln>
                            <a:noFill/>
                          </a:ln>
                          <a:solidFill>
                            <a:srgbClr val="006600"/>
                          </a:solidFill>
                          <a:effectLst/>
                          <a:latin typeface="黑体" panose="02010609060101010101" pitchFamily="49" charset="-122"/>
                          <a:ea typeface="黑体" panose="02010609060101010101" pitchFamily="49" charset="-122"/>
                        </a:rPr>
                        <a:t>60000</a:t>
                      </a:r>
                      <a:endParaRPr kumimoji="0" lang="zh-CN" altLang="zh-CN" sz="1600" b="1" i="0" u="none" strike="noStrike" cap="none" normalizeH="0" baseline="0">
                        <a:ln>
                          <a:noFill/>
                        </a:ln>
                        <a:solidFill>
                          <a:srgbClr val="006600"/>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银行存款     </a:t>
                      </a:r>
                      <a:r>
                        <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60000</a:t>
                      </a:r>
                      <a:endPar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60375">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3</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、收回上月未收回的货款</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160</a:t>
                      </a:r>
                      <a:r>
                        <a:rPr kumimoji="0" lang="en-US"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 </a:t>
                      </a:r>
                      <a:r>
                        <a:rPr kumimoji="0" lang="zh-CN" alt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000</a:t>
                      </a:r>
                      <a:r>
                        <a:rPr kumimoji="0" lang="zh-CN" sz="16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存入银行</a:t>
                      </a:r>
                      <a:endParaRPr kumimoji="0" lang="zh-CN" sz="16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银行存款  </a:t>
                      </a:r>
                      <a:r>
                        <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rPr>
                        <a:t>160000</a:t>
                      </a:r>
                      <a:endParaRPr kumimoji="0" lang="zh-CN" altLang="zh-CN" sz="1600" b="1" i="0" u="none" strike="noStrike" cap="none" normalizeH="0" baseline="0">
                        <a:ln>
                          <a:noFill/>
                        </a:ln>
                        <a:solidFill>
                          <a:srgbClr val="FF0000"/>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600" b="1" i="0" u="none" strike="noStrike" cap="none" normalizeH="0" baseline="0" dirty="0">
                          <a:ln>
                            <a:noFill/>
                          </a:ln>
                          <a:solidFill>
                            <a:srgbClr val="0000CC"/>
                          </a:solidFill>
                          <a:effectLst/>
                          <a:latin typeface="黑体" panose="02010609060101010101" pitchFamily="49" charset="-122"/>
                          <a:ea typeface="黑体" panose="02010609060101010101" pitchFamily="49" charset="-122"/>
                        </a:rPr>
                        <a:t>应收账款   </a:t>
                      </a:r>
                      <a:r>
                        <a:rPr kumimoji="0" lang="zh-CN" altLang="zh-CN" sz="1600" b="1" i="0" u="none" strike="noStrike" cap="none" normalizeH="0" baseline="0" dirty="0">
                          <a:ln>
                            <a:noFill/>
                          </a:ln>
                          <a:solidFill>
                            <a:srgbClr val="0000CC"/>
                          </a:solidFill>
                          <a:effectLst/>
                          <a:latin typeface="黑体" panose="02010609060101010101" pitchFamily="49" charset="-122"/>
                          <a:ea typeface="黑体" panose="02010609060101010101" pitchFamily="49" charset="-122"/>
                        </a:rPr>
                        <a:t>160000</a:t>
                      </a:r>
                      <a:endParaRPr kumimoji="0" lang="zh-CN" altLang="zh-CN" sz="1600" b="1" i="0" u="none" strike="noStrike" cap="none" normalizeH="0" baseline="0" dirty="0">
                        <a:ln>
                          <a:noFill/>
                        </a:ln>
                        <a:solidFill>
                          <a:srgbClr val="0000CC"/>
                        </a:solidFill>
                        <a:effectLst/>
                        <a:latin typeface="黑体" panose="02010609060101010101" pitchFamily="49" charset="-122"/>
                        <a:ea typeface="黑体" panose="02010609060101010101" pitchFamily="49" charset="-122"/>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86101" name="Rectangle 85"/>
          <p:cNvSpPr/>
          <p:nvPr/>
        </p:nvSpPr>
        <p:spPr>
          <a:xfrm>
            <a:off x="6172200" y="1754188"/>
            <a:ext cx="2133600" cy="571500"/>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2" name="Rectangle 86"/>
          <p:cNvSpPr/>
          <p:nvPr/>
        </p:nvSpPr>
        <p:spPr>
          <a:xfrm>
            <a:off x="8305800" y="1754188"/>
            <a:ext cx="2057400" cy="571500"/>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3" name="Rectangle 87"/>
          <p:cNvSpPr/>
          <p:nvPr/>
        </p:nvSpPr>
        <p:spPr>
          <a:xfrm>
            <a:off x="8305800" y="2227263"/>
            <a:ext cx="2057400" cy="573087"/>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4" name="Rectangle 88"/>
          <p:cNvSpPr/>
          <p:nvPr/>
        </p:nvSpPr>
        <p:spPr>
          <a:xfrm>
            <a:off x="6172200" y="2227263"/>
            <a:ext cx="2209800" cy="573087"/>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5" name="Rectangle 89"/>
          <p:cNvSpPr/>
          <p:nvPr/>
        </p:nvSpPr>
        <p:spPr>
          <a:xfrm>
            <a:off x="6172200" y="2659063"/>
            <a:ext cx="2133600" cy="573087"/>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6" name="Rectangle 90"/>
          <p:cNvSpPr/>
          <p:nvPr/>
        </p:nvSpPr>
        <p:spPr>
          <a:xfrm>
            <a:off x="8305800" y="2659063"/>
            <a:ext cx="2057400" cy="573087"/>
          </a:xfrm>
          <a:prstGeom prst="rect">
            <a:avLst/>
          </a:prstGeom>
          <a:solidFill>
            <a:srgbClr val="F0EEE8"/>
          </a:solidFill>
          <a:ln w="9525">
            <a:noFill/>
          </a:ln>
        </p:spPr>
        <p:txBody>
          <a:bodyPr wrap="none" anchor="ctr" anchorCtr="0"/>
          <a:p>
            <a:pPr algn="ctr">
              <a:buSzPct val="100000"/>
            </a:pPr>
            <a:endParaRPr lang="zh-CN" altLang="zh-CN" b="1" dirty="0">
              <a:solidFill>
                <a:srgbClr val="000000"/>
              </a:solidFill>
              <a:latin typeface="黑体" panose="02010609060101010101" pitchFamily="49" charset="-122"/>
              <a:ea typeface="黑体" panose="02010609060101010101" pitchFamily="49" charset="-122"/>
            </a:endParaRPr>
          </a:p>
        </p:txBody>
      </p:sp>
      <p:sp>
        <p:nvSpPr>
          <p:cNvPr id="86107" name="Rectangle 91"/>
          <p:cNvSpPr/>
          <p:nvPr/>
        </p:nvSpPr>
        <p:spPr>
          <a:xfrm>
            <a:off x="4876800" y="4787900"/>
            <a:ext cx="1978660" cy="398780"/>
          </a:xfrm>
          <a:prstGeom prst="rect">
            <a:avLst/>
          </a:prstGeom>
          <a:noFill/>
          <a:ln w="9525">
            <a:noFill/>
          </a:ln>
        </p:spPr>
        <p:txBody>
          <a:bodyPr wrap="none">
            <a:spAutoFit/>
          </a:bodyPr>
          <a:p>
            <a:pPr fontAlgn="ctr">
              <a:buSzPct val="100000"/>
            </a:pPr>
            <a:r>
              <a:rPr lang="zh-CN" altLang="zh-CN" sz="2000" b="1" dirty="0">
                <a:solidFill>
                  <a:srgbClr val="FF0000"/>
                </a:solidFill>
                <a:latin typeface="黑体" panose="02010609060101010101" pitchFamily="49" charset="-122"/>
                <a:ea typeface="黑体" panose="02010609060101010101" pitchFamily="49" charset="-122"/>
              </a:rPr>
              <a:t>50</a:t>
            </a:r>
            <a:r>
              <a:rPr lang="en-US" altLang="zh-CN" sz="2000" b="1" dirty="0">
                <a:solidFill>
                  <a:srgbClr val="FF0000"/>
                </a:solidFill>
                <a:latin typeface="黑体" panose="02010609060101010101" pitchFamily="49" charset="-122"/>
                <a:ea typeface="黑体" panose="02010609060101010101" pitchFamily="49" charset="-122"/>
              </a:rPr>
              <a:t> </a:t>
            </a:r>
            <a:r>
              <a:rPr lang="zh-CN" altLang="zh-CN" sz="2000" b="1" dirty="0">
                <a:solidFill>
                  <a:srgbClr val="FF0000"/>
                </a:solidFill>
                <a:latin typeface="黑体" panose="02010609060101010101" pitchFamily="49" charset="-122"/>
                <a:ea typeface="黑体" panose="02010609060101010101" pitchFamily="49" charset="-122"/>
              </a:rPr>
              <a:t>000+160</a:t>
            </a:r>
            <a:r>
              <a:rPr lang="en-US" altLang="zh-CN" sz="2000" b="1" dirty="0">
                <a:solidFill>
                  <a:srgbClr val="FF0000"/>
                </a:solidFill>
                <a:latin typeface="黑体" panose="02010609060101010101" pitchFamily="49" charset="-122"/>
                <a:ea typeface="黑体" panose="02010609060101010101" pitchFamily="49" charset="-122"/>
              </a:rPr>
              <a:t> </a:t>
            </a:r>
            <a:r>
              <a:rPr lang="zh-CN" altLang="zh-CN" sz="2000" b="1" dirty="0">
                <a:solidFill>
                  <a:srgbClr val="FF0000"/>
                </a:solidFill>
                <a:latin typeface="黑体" panose="02010609060101010101" pitchFamily="49" charset="-122"/>
                <a:ea typeface="黑体" panose="02010609060101010101" pitchFamily="49" charset="-122"/>
              </a:rPr>
              <a:t>000</a:t>
            </a:r>
            <a:endParaRPr lang="zh-CN" altLang="zh-CN" sz="2000" b="1" dirty="0">
              <a:solidFill>
                <a:srgbClr val="FF0000"/>
              </a:solidFill>
              <a:latin typeface="黑体" panose="02010609060101010101" pitchFamily="49" charset="-122"/>
              <a:ea typeface="黑体" panose="02010609060101010101" pitchFamily="49" charset="-122"/>
            </a:endParaRPr>
          </a:p>
        </p:txBody>
      </p:sp>
      <p:sp>
        <p:nvSpPr>
          <p:cNvPr id="86108" name="Rectangle 92"/>
          <p:cNvSpPr/>
          <p:nvPr/>
        </p:nvSpPr>
        <p:spPr>
          <a:xfrm>
            <a:off x="7772400" y="4787900"/>
            <a:ext cx="952500" cy="398780"/>
          </a:xfrm>
          <a:prstGeom prst="rect">
            <a:avLst/>
          </a:prstGeom>
          <a:noFill/>
          <a:ln w="9525">
            <a:noFill/>
          </a:ln>
        </p:spPr>
        <p:txBody>
          <a:bodyPr wrap="none">
            <a:spAutoFit/>
          </a:bodyPr>
          <a:p>
            <a:pPr fontAlgn="ctr">
              <a:buSzPct val="100000"/>
            </a:pPr>
            <a:r>
              <a:rPr lang="zh-CN" altLang="zh-CN" sz="2000" b="1" dirty="0">
                <a:solidFill>
                  <a:srgbClr val="FF0000"/>
                </a:solidFill>
                <a:latin typeface="黑体" panose="02010609060101010101" pitchFamily="49" charset="-122"/>
                <a:ea typeface="黑体" panose="02010609060101010101" pitchFamily="49" charset="-122"/>
              </a:rPr>
              <a:t>60</a:t>
            </a:r>
            <a:r>
              <a:rPr lang="en-US" altLang="zh-CN" sz="2000" b="1" dirty="0">
                <a:solidFill>
                  <a:srgbClr val="FF0000"/>
                </a:solidFill>
                <a:latin typeface="黑体" panose="02010609060101010101" pitchFamily="49" charset="-122"/>
                <a:ea typeface="黑体" panose="02010609060101010101" pitchFamily="49" charset="-122"/>
              </a:rPr>
              <a:t> </a:t>
            </a:r>
            <a:r>
              <a:rPr lang="zh-CN" altLang="zh-CN" sz="2000" b="1" dirty="0">
                <a:solidFill>
                  <a:srgbClr val="FF0000"/>
                </a:solidFill>
                <a:latin typeface="黑体" panose="02010609060101010101" pitchFamily="49" charset="-122"/>
                <a:ea typeface="黑体" panose="02010609060101010101" pitchFamily="49" charset="-122"/>
              </a:rPr>
              <a:t>000</a:t>
            </a:r>
            <a:endParaRPr lang="zh-CN" altLang="zh-CN" sz="2000" b="1" dirty="0">
              <a:solidFill>
                <a:srgbClr val="FF0000"/>
              </a:solidFill>
              <a:latin typeface="黑体" panose="02010609060101010101" pitchFamily="49" charset="-122"/>
              <a:ea typeface="黑体" panose="02010609060101010101" pitchFamily="49" charset="-122"/>
            </a:endParaRPr>
          </a:p>
        </p:txBody>
      </p:sp>
      <p:sp>
        <p:nvSpPr>
          <p:cNvPr id="86109" name="Rectangle 93"/>
          <p:cNvSpPr/>
          <p:nvPr/>
        </p:nvSpPr>
        <p:spPr>
          <a:xfrm>
            <a:off x="7772400" y="5087938"/>
            <a:ext cx="952500" cy="398780"/>
          </a:xfrm>
          <a:prstGeom prst="rect">
            <a:avLst/>
          </a:prstGeom>
          <a:noFill/>
          <a:ln w="9525">
            <a:noFill/>
          </a:ln>
        </p:spPr>
        <p:txBody>
          <a:bodyPr wrap="none">
            <a:spAutoFit/>
          </a:bodyPr>
          <a:p>
            <a:pPr>
              <a:buSzPct val="100000"/>
            </a:pPr>
            <a:r>
              <a:rPr lang="zh-CN" altLang="zh-CN" sz="2000" b="1" dirty="0">
                <a:solidFill>
                  <a:srgbClr val="6600CC"/>
                </a:solidFill>
                <a:latin typeface="黑体" panose="02010609060101010101" pitchFamily="49" charset="-122"/>
                <a:ea typeface="黑体" panose="02010609060101010101" pitchFamily="49" charset="-122"/>
              </a:rPr>
              <a:t>50</a:t>
            </a:r>
            <a:r>
              <a:rPr lang="en-US" altLang="zh-CN" sz="2000" b="1" dirty="0">
                <a:solidFill>
                  <a:srgbClr val="6600CC"/>
                </a:solidFill>
                <a:latin typeface="黑体" panose="02010609060101010101" pitchFamily="49" charset="-122"/>
                <a:ea typeface="黑体" panose="02010609060101010101" pitchFamily="49" charset="-122"/>
              </a:rPr>
              <a:t> </a:t>
            </a:r>
            <a:r>
              <a:rPr lang="zh-CN" altLang="zh-CN" sz="2000" b="1" dirty="0">
                <a:solidFill>
                  <a:srgbClr val="6600CC"/>
                </a:solidFill>
                <a:latin typeface="黑体" panose="02010609060101010101" pitchFamily="49" charset="-122"/>
                <a:ea typeface="黑体" panose="02010609060101010101" pitchFamily="49" charset="-122"/>
              </a:rPr>
              <a:t>000</a:t>
            </a:r>
            <a:endParaRPr lang="zh-CN" altLang="zh-CN" sz="2000" b="1" dirty="0">
              <a:solidFill>
                <a:srgbClr val="6600CC"/>
              </a:solidFill>
              <a:latin typeface="黑体" panose="02010609060101010101" pitchFamily="49" charset="-122"/>
              <a:ea typeface="黑体" panose="02010609060101010101" pitchFamily="49" charset="-122"/>
            </a:endParaRPr>
          </a:p>
        </p:txBody>
      </p:sp>
      <p:sp>
        <p:nvSpPr>
          <p:cNvPr id="86110" name="Rectangle 94"/>
          <p:cNvSpPr/>
          <p:nvPr/>
        </p:nvSpPr>
        <p:spPr>
          <a:xfrm>
            <a:off x="5181600" y="5580063"/>
            <a:ext cx="952500" cy="398780"/>
          </a:xfrm>
          <a:prstGeom prst="rect">
            <a:avLst/>
          </a:prstGeom>
          <a:noFill/>
          <a:ln w="9525">
            <a:noFill/>
          </a:ln>
        </p:spPr>
        <p:txBody>
          <a:bodyPr wrap="none">
            <a:spAutoFit/>
          </a:bodyPr>
          <a:p>
            <a:pPr fontAlgn="ctr">
              <a:buSzPct val="100000"/>
            </a:pPr>
            <a:r>
              <a:rPr lang="zh-CN" altLang="zh-CN" sz="2000" b="1" dirty="0">
                <a:solidFill>
                  <a:srgbClr val="006600"/>
                </a:solidFill>
                <a:latin typeface="黑体" panose="02010609060101010101" pitchFamily="49" charset="-122"/>
                <a:ea typeface="黑体" panose="02010609060101010101" pitchFamily="49" charset="-122"/>
              </a:rPr>
              <a:t>60</a:t>
            </a:r>
            <a:r>
              <a:rPr lang="en-US" altLang="zh-CN" sz="2000" b="1" dirty="0">
                <a:solidFill>
                  <a:srgbClr val="006600"/>
                </a:solidFill>
                <a:latin typeface="黑体" panose="02010609060101010101" pitchFamily="49" charset="-122"/>
                <a:ea typeface="黑体" panose="02010609060101010101" pitchFamily="49" charset="-122"/>
              </a:rPr>
              <a:t> </a:t>
            </a:r>
            <a:r>
              <a:rPr lang="zh-CN" altLang="zh-CN" sz="2000" b="1" dirty="0">
                <a:solidFill>
                  <a:srgbClr val="006600"/>
                </a:solidFill>
                <a:latin typeface="黑体" panose="02010609060101010101" pitchFamily="49" charset="-122"/>
                <a:ea typeface="黑体" panose="02010609060101010101" pitchFamily="49" charset="-122"/>
              </a:rPr>
              <a:t>000</a:t>
            </a:r>
            <a:endParaRPr lang="zh-CN" altLang="zh-CN" sz="2000" b="1" dirty="0">
              <a:solidFill>
                <a:srgbClr val="006600"/>
              </a:solidFill>
              <a:latin typeface="黑体" panose="02010609060101010101" pitchFamily="49" charset="-122"/>
              <a:ea typeface="黑体" panose="02010609060101010101" pitchFamily="49" charset="-122"/>
            </a:endParaRPr>
          </a:p>
        </p:txBody>
      </p:sp>
      <p:sp>
        <p:nvSpPr>
          <p:cNvPr id="86111" name="Rectangle 95"/>
          <p:cNvSpPr/>
          <p:nvPr/>
        </p:nvSpPr>
        <p:spPr>
          <a:xfrm>
            <a:off x="7772400" y="5867400"/>
            <a:ext cx="1080770" cy="398780"/>
          </a:xfrm>
          <a:prstGeom prst="rect">
            <a:avLst/>
          </a:prstGeom>
          <a:noFill/>
          <a:ln w="9525">
            <a:noFill/>
          </a:ln>
        </p:spPr>
        <p:txBody>
          <a:bodyPr wrap="none">
            <a:spAutoFit/>
          </a:bodyPr>
          <a:p>
            <a:pPr>
              <a:buSzPct val="100000"/>
            </a:pPr>
            <a:r>
              <a:rPr lang="zh-CN" altLang="zh-CN" sz="2000" b="1" dirty="0">
                <a:solidFill>
                  <a:srgbClr val="0000CC"/>
                </a:solidFill>
                <a:latin typeface="黑体" panose="02010609060101010101" pitchFamily="49" charset="-122"/>
                <a:ea typeface="黑体" panose="02010609060101010101" pitchFamily="49" charset="-122"/>
              </a:rPr>
              <a:t>160</a:t>
            </a:r>
            <a:r>
              <a:rPr lang="en-US" altLang="zh-CN" sz="2000" b="1" dirty="0">
                <a:solidFill>
                  <a:srgbClr val="0000CC"/>
                </a:solidFill>
                <a:latin typeface="黑体" panose="02010609060101010101" pitchFamily="49" charset="-122"/>
                <a:ea typeface="黑体" panose="02010609060101010101" pitchFamily="49" charset="-122"/>
              </a:rPr>
              <a:t> </a:t>
            </a:r>
            <a:r>
              <a:rPr lang="zh-CN" altLang="zh-CN" sz="2000" b="1" dirty="0">
                <a:solidFill>
                  <a:srgbClr val="0000CC"/>
                </a:solidFill>
                <a:latin typeface="黑体" panose="02010609060101010101" pitchFamily="49" charset="-122"/>
                <a:ea typeface="黑体" panose="02010609060101010101" pitchFamily="49" charset="-122"/>
              </a:rPr>
              <a:t>000</a:t>
            </a:r>
            <a:endParaRPr lang="zh-CN" altLang="zh-CN" sz="2000" b="1" dirty="0">
              <a:solidFill>
                <a:srgbClr val="0000CC"/>
              </a:solidFill>
              <a:latin typeface="黑体" panose="02010609060101010101" pitchFamily="49" charset="-122"/>
              <a:ea typeface="黑体" panose="02010609060101010101" pitchFamily="49" charset="-122"/>
            </a:endParaRPr>
          </a:p>
        </p:txBody>
      </p:sp>
      <p:sp>
        <p:nvSpPr>
          <p:cNvPr id="86112" name="Rectangle 96"/>
          <p:cNvSpPr/>
          <p:nvPr/>
        </p:nvSpPr>
        <p:spPr>
          <a:xfrm>
            <a:off x="5105400" y="6308725"/>
            <a:ext cx="1080770" cy="398780"/>
          </a:xfrm>
          <a:prstGeom prst="rect">
            <a:avLst/>
          </a:prstGeom>
          <a:noFill/>
          <a:ln w="9525">
            <a:noFill/>
          </a:ln>
        </p:spPr>
        <p:txBody>
          <a:bodyPr wrap="none">
            <a:spAutoFit/>
          </a:bodyPr>
          <a:p>
            <a:pPr fontAlgn="ctr">
              <a:buSzPct val="100000"/>
            </a:pPr>
            <a:r>
              <a:rPr lang="zh-CN" altLang="zh-CN" sz="2000" b="1" dirty="0">
                <a:solidFill>
                  <a:srgbClr val="000000"/>
                </a:solidFill>
                <a:latin typeface="黑体" panose="02010609060101010101" pitchFamily="49" charset="-122"/>
                <a:ea typeface="黑体" panose="02010609060101010101" pitchFamily="49" charset="-122"/>
              </a:rPr>
              <a:t>270</a:t>
            </a:r>
            <a:r>
              <a:rPr lang="en-US" altLang="zh-CN" sz="2000" b="1" dirty="0">
                <a:solidFill>
                  <a:srgbClr val="000000"/>
                </a:solidFill>
                <a:latin typeface="黑体" panose="02010609060101010101" pitchFamily="49" charset="-122"/>
                <a:ea typeface="黑体" panose="02010609060101010101" pitchFamily="49" charset="-122"/>
              </a:rPr>
              <a:t> </a:t>
            </a:r>
            <a:r>
              <a:rPr lang="zh-CN" altLang="zh-CN" sz="2000" b="1" dirty="0">
                <a:solidFill>
                  <a:srgbClr val="000000"/>
                </a:solidFill>
                <a:latin typeface="黑体" panose="02010609060101010101" pitchFamily="49" charset="-122"/>
                <a:ea typeface="黑体" panose="02010609060101010101" pitchFamily="49" charset="-122"/>
              </a:rPr>
              <a:t>000</a:t>
            </a:r>
            <a:endParaRPr lang="zh-CN" altLang="zh-CN" sz="2000" b="1" dirty="0">
              <a:solidFill>
                <a:srgbClr val="000000"/>
              </a:solidFill>
              <a:latin typeface="黑体" panose="02010609060101010101" pitchFamily="49" charset="-122"/>
              <a:ea typeface="黑体" panose="02010609060101010101" pitchFamily="49" charset="-122"/>
            </a:endParaRPr>
          </a:p>
        </p:txBody>
      </p:sp>
      <p:sp>
        <p:nvSpPr>
          <p:cNvPr id="86113" name="Rectangle 97"/>
          <p:cNvSpPr/>
          <p:nvPr/>
        </p:nvSpPr>
        <p:spPr>
          <a:xfrm>
            <a:off x="7772400" y="6308725"/>
            <a:ext cx="1080770" cy="398780"/>
          </a:xfrm>
          <a:prstGeom prst="rect">
            <a:avLst/>
          </a:prstGeom>
          <a:noFill/>
          <a:ln w="9525">
            <a:noFill/>
          </a:ln>
        </p:spPr>
        <p:txBody>
          <a:bodyPr wrap="none">
            <a:spAutoFit/>
          </a:bodyPr>
          <a:p>
            <a:pPr fontAlgn="ctr">
              <a:buSzPct val="100000"/>
            </a:pPr>
            <a:r>
              <a:rPr lang="zh-CN" altLang="zh-CN" sz="2000" b="1" dirty="0">
                <a:solidFill>
                  <a:srgbClr val="000000"/>
                </a:solidFill>
                <a:latin typeface="黑体" panose="02010609060101010101" pitchFamily="49" charset="-122"/>
                <a:ea typeface="黑体" panose="02010609060101010101" pitchFamily="49" charset="-122"/>
              </a:rPr>
              <a:t>270</a:t>
            </a:r>
            <a:r>
              <a:rPr lang="en-US" altLang="zh-CN" sz="2000" b="1" dirty="0">
                <a:solidFill>
                  <a:srgbClr val="000000"/>
                </a:solidFill>
                <a:latin typeface="黑体" panose="02010609060101010101" pitchFamily="49" charset="-122"/>
                <a:ea typeface="黑体" panose="02010609060101010101" pitchFamily="49" charset="-122"/>
              </a:rPr>
              <a:t> </a:t>
            </a:r>
            <a:r>
              <a:rPr lang="zh-CN" altLang="zh-CN" sz="2000" b="1" dirty="0">
                <a:solidFill>
                  <a:srgbClr val="000000"/>
                </a:solidFill>
                <a:latin typeface="黑体" panose="02010609060101010101" pitchFamily="49" charset="-122"/>
                <a:ea typeface="黑体" panose="02010609060101010101" pitchFamily="49" charset="-122"/>
              </a:rPr>
              <a:t>000</a:t>
            </a:r>
            <a:endParaRPr lang="zh-CN" altLang="zh-CN" sz="2000" b="1" dirty="0">
              <a:solidFill>
                <a:srgbClr val="000000"/>
              </a:solidFill>
              <a:latin typeface="黑体" panose="02010609060101010101" pitchFamily="49" charset="-122"/>
              <a:ea typeface="黑体" panose="02010609060101010101" pitchFamily="49" charset="-122"/>
            </a:endParaRPr>
          </a:p>
        </p:txBody>
      </p:sp>
      <p:sp>
        <p:nvSpPr>
          <p:cNvPr id="86114" name="Text Box 98"/>
          <p:cNvSpPr txBox="1"/>
          <p:nvPr/>
        </p:nvSpPr>
        <p:spPr>
          <a:xfrm>
            <a:off x="4419600" y="3357563"/>
            <a:ext cx="3581400" cy="521970"/>
          </a:xfrm>
          <a:prstGeom prst="rect">
            <a:avLst/>
          </a:prstGeom>
          <a:solidFill>
            <a:schemeClr val="bg1"/>
          </a:solidFill>
          <a:ln w="9525">
            <a:noFill/>
          </a:ln>
        </p:spPr>
        <p:txBody>
          <a:bodyPr>
            <a:spAutoFit/>
          </a:bodyPr>
          <a:p>
            <a:pPr algn="ctr">
              <a:spcBef>
                <a:spcPct val="50000"/>
              </a:spcBef>
              <a:buSzPct val="100000"/>
            </a:pPr>
            <a:r>
              <a:rPr lang="zh-CN" altLang="en-US" sz="2800" b="1" dirty="0">
                <a:solidFill>
                  <a:srgbClr val="FF0000"/>
                </a:solidFill>
                <a:latin typeface="黑体" panose="02010609060101010101" pitchFamily="49" charset="-122"/>
                <a:ea typeface="黑体" panose="02010609060101010101" pitchFamily="49" charset="-122"/>
              </a:rPr>
              <a:t>发生额试算平衡表</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20" name="文本框 19"/>
          <p:cNvSpPr txBox="1"/>
          <p:nvPr/>
        </p:nvSpPr>
        <p:spPr>
          <a:xfrm>
            <a:off x="6527800" y="6237288"/>
            <a:ext cx="1093788" cy="583565"/>
          </a:xfrm>
          <a:prstGeom prst="rect">
            <a:avLst/>
          </a:prstGeom>
          <a:noFill/>
          <a:ln w="9525">
            <a:noFill/>
          </a:ln>
        </p:spPr>
        <p:txBody>
          <a:bodyPr>
            <a:spAutoFit/>
          </a:bodyPr>
          <a:p>
            <a:pPr algn="ctr" eaLnBrk="0" hangingPunct="0"/>
            <a:r>
              <a:rPr lang="en-US" altLang="zh-CN" sz="3200" b="1" dirty="0">
                <a:solidFill>
                  <a:srgbClr val="C00000"/>
                </a:solidFill>
                <a:latin typeface="黑体" panose="02010609060101010101" pitchFamily="49" charset="-122"/>
                <a:ea typeface="黑体" panose="02010609060101010101" pitchFamily="49" charset="-122"/>
              </a:rPr>
              <a:t>=</a:t>
            </a:r>
            <a:endParaRPr lang="en-US" altLang="zh-CN" sz="3200" b="1" dirty="0">
              <a:solidFill>
                <a:srgbClr val="C00000"/>
              </a:solidFill>
              <a:latin typeface="黑体" panose="02010609060101010101" pitchFamily="49" charset="-122"/>
              <a:ea typeface="黑体" panose="02010609060101010101" pitchFamily="49" charset="-122"/>
            </a:endParaRPr>
          </a:p>
        </p:txBody>
      </p:sp>
      <p:sp>
        <p:nvSpPr>
          <p:cNvPr id="8" name="文本框 7"/>
          <p:cNvSpPr txBox="1"/>
          <p:nvPr/>
        </p:nvSpPr>
        <p:spPr>
          <a:xfrm>
            <a:off x="4481513" y="6324600"/>
            <a:ext cx="5184775" cy="368300"/>
          </a:xfrm>
          <a:prstGeom prst="rect">
            <a:avLst/>
          </a:prstGeom>
          <a:noFill/>
          <a:ln w="38100" cap="flat" cmpd="sng">
            <a:solidFill>
              <a:srgbClr val="C00000"/>
            </a:solidFill>
            <a:prstDash val="solid"/>
            <a:miter/>
            <a:headEnd type="none" w="med" len="med"/>
            <a:tailEnd type="none" w="med" len="med"/>
          </a:ln>
        </p:spPr>
        <p:txBody>
          <a:bodyPr>
            <a:spAutoFit/>
          </a:bodyPr>
          <a:p>
            <a:pPr eaLnBrk="0" hangingPunct="0"/>
            <a:endParaRPr lang="zh-CN" altLang="en-US" b="1" dirty="0">
              <a:latin typeface="Verdana" panose="020B060403050404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86101"/>
                                        </p:tgtEl>
                                      </p:cBhvr>
                                    </p:animEffect>
                                    <p:set>
                                      <p:cBhvr>
                                        <p:cTn id="7" dur="1" fill="hold">
                                          <p:stCondLst>
                                            <p:cond delay="499"/>
                                          </p:stCondLst>
                                        </p:cTn>
                                        <p:tgtEl>
                                          <p:spTgt spid="8610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86102"/>
                                        </p:tgtEl>
                                      </p:cBhvr>
                                    </p:animEffect>
                                    <p:set>
                                      <p:cBhvr>
                                        <p:cTn id="12" dur="1" fill="hold">
                                          <p:stCondLst>
                                            <p:cond delay="499"/>
                                          </p:stCondLst>
                                        </p:cTn>
                                        <p:tgtEl>
                                          <p:spTgt spid="8610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86103"/>
                                        </p:tgtEl>
                                      </p:cBhvr>
                                    </p:animEffect>
                                    <p:set>
                                      <p:cBhvr>
                                        <p:cTn id="17" dur="1" fill="hold">
                                          <p:stCondLst>
                                            <p:cond delay="499"/>
                                          </p:stCondLst>
                                        </p:cTn>
                                        <p:tgtEl>
                                          <p:spTgt spid="8610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0" nodeType="clickEffect">
                                  <p:stCondLst>
                                    <p:cond delay="0"/>
                                  </p:stCondLst>
                                  <p:childTnLst>
                                    <p:animEffect transition="out" filter="blinds(horizontal)">
                                      <p:cBhvr>
                                        <p:cTn id="21" dur="500"/>
                                        <p:tgtEl>
                                          <p:spTgt spid="86104"/>
                                        </p:tgtEl>
                                      </p:cBhvr>
                                    </p:animEffect>
                                    <p:set>
                                      <p:cBhvr>
                                        <p:cTn id="22" dur="1" fill="hold">
                                          <p:stCondLst>
                                            <p:cond delay="499"/>
                                          </p:stCondLst>
                                        </p:cTn>
                                        <p:tgtEl>
                                          <p:spTgt spid="8610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0" nodeType="clickEffect">
                                  <p:stCondLst>
                                    <p:cond delay="0"/>
                                  </p:stCondLst>
                                  <p:childTnLst>
                                    <p:animEffect transition="out" filter="blinds(horizontal)">
                                      <p:cBhvr>
                                        <p:cTn id="26" dur="500"/>
                                        <p:tgtEl>
                                          <p:spTgt spid="86105"/>
                                        </p:tgtEl>
                                      </p:cBhvr>
                                    </p:animEffect>
                                    <p:set>
                                      <p:cBhvr>
                                        <p:cTn id="27" dur="1" fill="hold">
                                          <p:stCondLst>
                                            <p:cond delay="499"/>
                                          </p:stCondLst>
                                        </p:cTn>
                                        <p:tgtEl>
                                          <p:spTgt spid="8610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grpId="0" nodeType="clickEffect">
                                  <p:stCondLst>
                                    <p:cond delay="0"/>
                                  </p:stCondLst>
                                  <p:childTnLst>
                                    <p:animEffect transition="out" filter="blinds(horizontal)">
                                      <p:cBhvr>
                                        <p:cTn id="31" dur="500"/>
                                        <p:tgtEl>
                                          <p:spTgt spid="86106"/>
                                        </p:tgtEl>
                                      </p:cBhvr>
                                    </p:animEffect>
                                    <p:set>
                                      <p:cBhvr>
                                        <p:cTn id="32" dur="1" fill="hold">
                                          <p:stCondLst>
                                            <p:cond delay="499"/>
                                          </p:stCondLst>
                                        </p:cTn>
                                        <p:tgtEl>
                                          <p:spTgt spid="8610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6019"/>
                                        </p:tgtEl>
                                        <p:attrNameLst>
                                          <p:attrName>style.visibility</p:attrName>
                                        </p:attrNameLst>
                                      </p:cBhvr>
                                      <p:to>
                                        <p:strVal val="visible"/>
                                      </p:to>
                                    </p:set>
                                    <p:animEffect transition="in" filter="blinds(horizontal)">
                                      <p:cBhvr>
                                        <p:cTn id="37" dur="500"/>
                                        <p:tgtEl>
                                          <p:spTgt spid="8601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86114"/>
                                        </p:tgtEl>
                                        <p:attrNameLst>
                                          <p:attrName>style.visibility</p:attrName>
                                        </p:attrNameLst>
                                      </p:cBhvr>
                                      <p:to>
                                        <p:strVal val="visible"/>
                                      </p:to>
                                    </p:set>
                                    <p:animEffect transition="in" filter="blinds(horizontal)">
                                      <p:cBhvr>
                                        <p:cTn id="40" dur="500"/>
                                        <p:tgtEl>
                                          <p:spTgt spid="86114"/>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86107"/>
                                        </p:tgtEl>
                                        <p:attrNameLst>
                                          <p:attrName>style.visibility</p:attrName>
                                        </p:attrNameLst>
                                      </p:cBhvr>
                                      <p:to>
                                        <p:strVal val="visible"/>
                                      </p:to>
                                    </p:set>
                                    <p:animEffect transition="in" filter="blinds(horizontal)">
                                      <p:cBhvr>
                                        <p:cTn id="45" dur="500"/>
                                        <p:tgtEl>
                                          <p:spTgt spid="86107"/>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86108"/>
                                        </p:tgtEl>
                                        <p:attrNameLst>
                                          <p:attrName>style.visibility</p:attrName>
                                        </p:attrNameLst>
                                      </p:cBhvr>
                                      <p:to>
                                        <p:strVal val="visible"/>
                                      </p:to>
                                    </p:set>
                                    <p:animEffect transition="in" filter="blinds(horizontal)">
                                      <p:cBhvr>
                                        <p:cTn id="50" dur="500"/>
                                        <p:tgtEl>
                                          <p:spTgt spid="86108"/>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86109"/>
                                        </p:tgtEl>
                                        <p:attrNameLst>
                                          <p:attrName>style.visibility</p:attrName>
                                        </p:attrNameLst>
                                      </p:cBhvr>
                                      <p:to>
                                        <p:strVal val="visible"/>
                                      </p:to>
                                    </p:set>
                                    <p:animEffect transition="in" filter="blinds(horizontal)">
                                      <p:cBhvr>
                                        <p:cTn id="55" dur="500"/>
                                        <p:tgtEl>
                                          <p:spTgt spid="86109"/>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86110"/>
                                        </p:tgtEl>
                                        <p:attrNameLst>
                                          <p:attrName>style.visibility</p:attrName>
                                        </p:attrNameLst>
                                      </p:cBhvr>
                                      <p:to>
                                        <p:strVal val="visible"/>
                                      </p:to>
                                    </p:set>
                                    <p:animEffect transition="in" filter="blinds(horizontal)">
                                      <p:cBhvr>
                                        <p:cTn id="60" dur="500"/>
                                        <p:tgtEl>
                                          <p:spTgt spid="86110"/>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86111"/>
                                        </p:tgtEl>
                                        <p:attrNameLst>
                                          <p:attrName>style.visibility</p:attrName>
                                        </p:attrNameLst>
                                      </p:cBhvr>
                                      <p:to>
                                        <p:strVal val="visible"/>
                                      </p:to>
                                    </p:set>
                                    <p:animEffect transition="in" filter="blinds(horizontal)">
                                      <p:cBhvr>
                                        <p:cTn id="65" dur="500"/>
                                        <p:tgtEl>
                                          <p:spTgt spid="86111"/>
                                        </p:tgtEl>
                                      </p:cBhvr>
                                    </p:animEffect>
                                  </p:childTnLst>
                                </p:cTn>
                              </p:par>
                            </p:childTnLst>
                          </p:cTn>
                        </p:par>
                      </p:childTnLst>
                    </p:cTn>
                  </p:par>
                  <p:par>
                    <p:cTn id="66" fill="hold">
                      <p:stCondLst>
                        <p:cond delay="indefinite"/>
                      </p:stCondLst>
                      <p:childTnLst>
                        <p:par>
                          <p:cTn id="67" fill="hold">
                            <p:stCondLst>
                              <p:cond delay="0"/>
                            </p:stCondLst>
                            <p:childTnLst>
                              <p:par>
                                <p:cTn id="68" presetID="3" presetClass="entr" presetSubtype="10" fill="hold" grpId="0" nodeType="clickEffect">
                                  <p:stCondLst>
                                    <p:cond delay="0"/>
                                  </p:stCondLst>
                                  <p:childTnLst>
                                    <p:set>
                                      <p:cBhvr>
                                        <p:cTn id="69" dur="1" fill="hold">
                                          <p:stCondLst>
                                            <p:cond delay="0"/>
                                          </p:stCondLst>
                                        </p:cTn>
                                        <p:tgtEl>
                                          <p:spTgt spid="86112"/>
                                        </p:tgtEl>
                                        <p:attrNameLst>
                                          <p:attrName>style.visibility</p:attrName>
                                        </p:attrNameLst>
                                      </p:cBhvr>
                                      <p:to>
                                        <p:strVal val="visible"/>
                                      </p:to>
                                    </p:set>
                                    <p:animEffect transition="in" filter="blinds(horizontal)">
                                      <p:cBhvr>
                                        <p:cTn id="70" dur="500"/>
                                        <p:tgtEl>
                                          <p:spTgt spid="86112"/>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86113"/>
                                        </p:tgtEl>
                                        <p:attrNameLst>
                                          <p:attrName>style.visibility</p:attrName>
                                        </p:attrNameLst>
                                      </p:cBhvr>
                                      <p:to>
                                        <p:strVal val="visible"/>
                                      </p:to>
                                    </p:set>
                                    <p:animEffect transition="in" filter="blinds(horizontal)">
                                      <p:cBhvr>
                                        <p:cTn id="75" dur="500"/>
                                        <p:tgtEl>
                                          <p:spTgt spid="86113"/>
                                        </p:tgtEl>
                                      </p:cBhvr>
                                    </p:animEffect>
                                  </p:childTnLst>
                                </p:cTn>
                              </p:par>
                            </p:childTnLst>
                          </p:cTn>
                        </p:par>
                        <p:par>
                          <p:cTn id="76" fill="hold">
                            <p:stCondLst>
                              <p:cond delay="500"/>
                            </p:stCondLst>
                            <p:childTnLst>
                              <p:par>
                                <p:cTn id="77" presetID="1"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childTnLst>
                                </p:cTn>
                              </p:par>
                            </p:childTnLst>
                          </p:cTn>
                        </p:par>
                        <p:par>
                          <p:cTn id="79" fill="hold">
                            <p:stCondLst>
                              <p:cond delay="500"/>
                            </p:stCondLst>
                            <p:childTnLst>
                              <p:par>
                                <p:cTn id="80" presetID="1" presetClass="entr" presetSubtype="0"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childTnLst>
                                </p:cTn>
                              </p:par>
                            </p:childTnLst>
                          </p:cTn>
                        </p:par>
                        <p:par>
                          <p:cTn id="82" fill="hold">
                            <p:stCondLst>
                              <p:cond delay="500"/>
                            </p:stCondLst>
                            <p:childTnLst>
                              <p:par>
                                <p:cTn id="83" presetID="26" presetClass="emph" presetSubtype="0" fill="hold" grpId="1" nodeType="afterEffect">
                                  <p:stCondLst>
                                    <p:cond delay="0"/>
                                  </p:stCondLst>
                                  <p:childTnLst>
                                    <p:animEffect transition="out" filter="fade">
                                      <p:cBhvr>
                                        <p:cTn id="84" dur="500" tmFilter="0, 0; .2, .5; .8, .5; 1, 0"/>
                                        <p:tgtEl>
                                          <p:spTgt spid="8"/>
                                        </p:tgtEl>
                                      </p:cBhvr>
                                    </p:animEffect>
                                    <p:animScale>
                                      <p:cBhvr>
                                        <p:cTn id="85"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animBg="1"/>
      <p:bldP spid="86101" grpId="0" bldLvl="0" animBg="1"/>
      <p:bldP spid="86102" grpId="0" bldLvl="0" animBg="1"/>
      <p:bldP spid="86103" grpId="0" bldLvl="0" animBg="1"/>
      <p:bldP spid="86104" grpId="0" bldLvl="0" animBg="1"/>
      <p:bldP spid="86105" grpId="0" bldLvl="0" animBg="1"/>
      <p:bldP spid="86106" grpId="0" bldLvl="0" animBg="1"/>
      <p:bldP spid="86107" grpId="0" animBg="1"/>
      <p:bldP spid="86108" grpId="0" animBg="1"/>
      <p:bldP spid="86109" grpId="0" animBg="1"/>
      <p:bldP spid="86110" grpId="0" animBg="1"/>
      <p:bldP spid="86111" grpId="0" animBg="1"/>
      <p:bldP spid="86112" grpId="0" animBg="1"/>
      <p:bldP spid="86113" grpId="0" animBg="1"/>
      <p:bldP spid="86114" grpId="0" bldLvl="0" animBg="1"/>
      <p:bldP spid="20" grpId="0"/>
      <p:bldP spid="8" grpId="0" bldLvl="0" animBg="1"/>
      <p:bldP spid="8" grpId="1"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6" name="Rectangle 3"/>
          <p:cNvSpPr>
            <a:spLocks noGrp="1"/>
          </p:cNvSpPr>
          <p:nvPr>
            <p:ph idx="1"/>
          </p:nvPr>
        </p:nvSpPr>
        <p:spPr>
          <a:xfrm>
            <a:off x="777875" y="1214755"/>
            <a:ext cx="10339705" cy="2785745"/>
          </a:xfrm>
        </p:spPr>
        <p:txBody>
          <a:bodyPr vert="horz" wrap="square" lIns="91440" tIns="45720" rIns="91440" bIns="45720" anchor="t" anchorCtr="0"/>
          <a:p>
            <a:pPr algn="just"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a:t>
            </a:r>
            <a:r>
              <a:rPr lang="zh-CN" altLang="zh-CN" sz="2800" dirty="0">
                <a:solidFill>
                  <a:srgbClr val="FF0000"/>
                </a:solidFill>
                <a:latin typeface="黑体" panose="02010609060101010101" pitchFamily="49" charset="-122"/>
                <a:ea typeface="黑体" panose="02010609060101010101" pitchFamily="49" charset="-122"/>
              </a:rPr>
              <a:t>2</a:t>
            </a:r>
            <a:r>
              <a:rPr lang="zh-CN" altLang="en-US" sz="2800" dirty="0">
                <a:solidFill>
                  <a:srgbClr val="FF0000"/>
                </a:solidFill>
                <a:latin typeface="黑体" panose="02010609060101010101" pitchFamily="49" charset="-122"/>
                <a:ea typeface="黑体" panose="02010609060101010101" pitchFamily="49" charset="-122"/>
              </a:rPr>
              <a:t>）余额试算平衡法</a:t>
            </a:r>
            <a:endParaRPr lang="zh-CN" altLang="en-US" sz="28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pPr>
            <a:r>
              <a:rPr lang="zh-CN" altLang="en-US" sz="2800" dirty="0">
                <a:latin typeface="楷体" panose="02010609060101010101" pitchFamily="49" charset="-122"/>
                <a:ea typeface="楷体" panose="02010609060101010101" pitchFamily="49" charset="-122"/>
              </a:rPr>
              <a:t>根据本期所有账户</a:t>
            </a:r>
            <a:r>
              <a:rPr lang="zh-CN" altLang="en-US" sz="2800" dirty="0">
                <a:solidFill>
                  <a:srgbClr val="0000CC"/>
                </a:solidFill>
                <a:latin typeface="楷体" panose="02010609060101010101" pitchFamily="49" charset="-122"/>
                <a:ea typeface="楷体" panose="02010609060101010101" pitchFamily="49" charset="-122"/>
              </a:rPr>
              <a:t>借方余额合计</a:t>
            </a:r>
            <a:r>
              <a:rPr lang="zh-CN" altLang="en-US" sz="2800" dirty="0">
                <a:latin typeface="楷体" panose="02010609060101010101" pitchFamily="49" charset="-122"/>
                <a:ea typeface="楷体" panose="02010609060101010101" pitchFamily="49" charset="-122"/>
              </a:rPr>
              <a:t>与</a:t>
            </a:r>
            <a:r>
              <a:rPr lang="zh-CN" altLang="en-US" sz="2800" dirty="0">
                <a:solidFill>
                  <a:srgbClr val="0000CC"/>
                </a:solidFill>
                <a:latin typeface="楷体" panose="02010609060101010101" pitchFamily="49" charset="-122"/>
                <a:ea typeface="楷体" panose="02010609060101010101" pitchFamily="49" charset="-122"/>
              </a:rPr>
              <a:t>贷方余额合计</a:t>
            </a:r>
            <a:r>
              <a:rPr lang="zh-CN" altLang="en-US" sz="2800" dirty="0">
                <a:latin typeface="楷体" panose="02010609060101010101" pitchFamily="49" charset="-122"/>
                <a:ea typeface="楷体" panose="02010609060101010101" pitchFamily="49" charset="-122"/>
              </a:rPr>
              <a:t>的恒等关系，检验本期账户记录是否正确的方法。</a:t>
            </a:r>
            <a:endParaRPr lang="zh-CN" altLang="en-US" sz="2800" dirty="0">
              <a:latin typeface="楷体" panose="02010609060101010101" pitchFamily="49" charset="-122"/>
              <a:ea typeface="楷体" panose="02010609060101010101" pitchFamily="49" charset="-122"/>
            </a:endParaRPr>
          </a:p>
          <a:p>
            <a:pPr lvl="1" algn="just" eaLnBrk="1" hangingPunct="1">
              <a:lnSpc>
                <a:spcPct val="150000"/>
              </a:lnSpc>
            </a:pPr>
            <a:r>
              <a:rPr lang="zh-CN" altLang="en-US" sz="2800" dirty="0">
                <a:solidFill>
                  <a:srgbClr val="353DE3"/>
                </a:solidFill>
                <a:latin typeface="楷体" panose="02010609060101010101" pitchFamily="49" charset="-122"/>
                <a:ea typeface="楷体" panose="02010609060101010101" pitchFamily="49" charset="-122"/>
              </a:rPr>
              <a:t>平衡公式</a:t>
            </a:r>
            <a:endParaRPr lang="zh-CN" altLang="en-US" sz="2800" dirty="0">
              <a:solidFill>
                <a:srgbClr val="353DE3"/>
              </a:solidFill>
              <a:latin typeface="楷体" panose="02010609060101010101" pitchFamily="49" charset="-122"/>
              <a:ea typeface="楷体" panose="02010609060101010101" pitchFamily="49" charset="-122"/>
            </a:endParaRPr>
          </a:p>
        </p:txBody>
      </p:sp>
      <p:sp>
        <p:nvSpPr>
          <p:cNvPr id="149507" name="Text Box 4"/>
          <p:cNvSpPr txBox="1"/>
          <p:nvPr/>
        </p:nvSpPr>
        <p:spPr>
          <a:xfrm>
            <a:off x="1524000" y="5805488"/>
            <a:ext cx="2051050" cy="368300"/>
          </a:xfrm>
          <a:prstGeom prst="rect">
            <a:avLst/>
          </a:prstGeom>
          <a:noFill/>
          <a:ln w="9525">
            <a:noFill/>
          </a:ln>
        </p:spPr>
        <p:txBody>
          <a:bodyPr>
            <a:spAutoFit/>
          </a:bodyPr>
          <a:p>
            <a:pPr>
              <a:spcBef>
                <a:spcPct val="50000"/>
              </a:spcBef>
              <a:buSzPct val="100000"/>
            </a:pPr>
            <a:endParaRPr lang="zh-CN" altLang="zh-CN" dirty="0">
              <a:latin typeface="Verdana" panose="020B0604030504040204" pitchFamily="34" charset="0"/>
            </a:endParaRPr>
          </a:p>
        </p:txBody>
      </p:sp>
      <p:grpSp>
        <p:nvGrpSpPr>
          <p:cNvPr id="87045" name="Group 5"/>
          <p:cNvGrpSpPr/>
          <p:nvPr/>
        </p:nvGrpSpPr>
        <p:grpSpPr>
          <a:xfrm>
            <a:off x="4443413" y="3609975"/>
            <a:ext cx="5867400" cy="2962275"/>
            <a:chOff x="1839" y="2274"/>
            <a:chExt cx="3696" cy="1866"/>
          </a:xfrm>
        </p:grpSpPr>
        <p:pic>
          <p:nvPicPr>
            <p:cNvPr id="149511" name="Picture 6" descr="capt3-21"/>
            <p:cNvPicPr>
              <a:picLocks noChangeAspect="1"/>
            </p:cNvPicPr>
            <p:nvPr/>
          </p:nvPicPr>
          <p:blipFill>
            <a:blip r:embed="rId1"/>
            <a:stretch>
              <a:fillRect/>
            </a:stretch>
          </p:blipFill>
          <p:spPr>
            <a:xfrm>
              <a:off x="1839" y="2274"/>
              <a:ext cx="3696" cy="1866"/>
            </a:xfrm>
            <a:prstGeom prst="rect">
              <a:avLst/>
            </a:prstGeom>
            <a:noFill/>
            <a:ln w="9525">
              <a:noFill/>
            </a:ln>
          </p:spPr>
        </p:pic>
        <p:sp>
          <p:nvSpPr>
            <p:cNvPr id="149512" name="AutoShape 7"/>
            <p:cNvSpPr/>
            <p:nvPr/>
          </p:nvSpPr>
          <p:spPr>
            <a:xfrm>
              <a:off x="1938" y="2420"/>
              <a:ext cx="627" cy="156"/>
            </a:xfrm>
            <a:prstGeom prst="wedgeRectCallout">
              <a:avLst>
                <a:gd name="adj1" fmla="val -14000"/>
                <a:gd name="adj2" fmla="val -29560"/>
              </a:avLst>
            </a:prstGeom>
            <a:solidFill>
              <a:srgbClr val="FFFF99"/>
            </a:solidFill>
            <a:ln w="9525">
              <a:noFill/>
            </a:ln>
          </p:spPr>
          <p:txBody>
            <a:bodyPr/>
            <a:p>
              <a:pPr algn="ctr">
                <a:buSzPct val="100000"/>
              </a:pPr>
              <a:r>
                <a:rPr lang="zh-CN" altLang="en-US" sz="1200" dirty="0">
                  <a:solidFill>
                    <a:srgbClr val="0000FF"/>
                  </a:solidFill>
                  <a:latin typeface="Times New Roman" panose="02020603050405020304" pitchFamily="18" charset="0"/>
                  <a:ea typeface="黑体" panose="02010609060101010101" pitchFamily="49" charset="-122"/>
                </a:rPr>
                <a:t>库存现金</a:t>
              </a:r>
              <a:endParaRPr lang="zh-CN" altLang="en-US" sz="1200" dirty="0">
                <a:solidFill>
                  <a:srgbClr val="0000FF"/>
                </a:solidFill>
                <a:latin typeface="Times New Roman" panose="02020603050405020304" pitchFamily="18" charset="0"/>
                <a:ea typeface="黑体" panose="02010609060101010101" pitchFamily="49" charset="-122"/>
              </a:endParaRPr>
            </a:p>
          </p:txBody>
        </p:sp>
      </p:grpSp>
      <p:sp>
        <p:nvSpPr>
          <p:cNvPr id="8" name="文本框 7"/>
          <p:cNvSpPr txBox="1"/>
          <p:nvPr/>
        </p:nvSpPr>
        <p:spPr>
          <a:xfrm>
            <a:off x="6383338" y="4352925"/>
            <a:ext cx="3744912" cy="1476375"/>
          </a:xfrm>
          <a:prstGeom prst="rect">
            <a:avLst/>
          </a:prstGeom>
          <a:noFill/>
          <a:ln w="38100" cap="flat" cmpd="sng">
            <a:solidFill>
              <a:srgbClr val="0000CC"/>
            </a:solidFill>
            <a:prstDash val="solid"/>
            <a:miter/>
            <a:headEnd type="none" w="med" len="med"/>
            <a:tailEnd type="none" w="med" len="med"/>
          </a:ln>
        </p:spPr>
        <p:txBody>
          <a:bodyPr>
            <a:spAutoFit/>
          </a:bodyPr>
          <a:p>
            <a:pPr eaLnBrk="0" hangingPunct="0"/>
            <a:endParaRPr lang="en-US" altLang="zh-CN" dirty="0">
              <a:latin typeface="Verdana" panose="020B0604030504040204" pitchFamily="34" charset="0"/>
            </a:endParaRPr>
          </a:p>
          <a:p>
            <a:pPr eaLnBrk="0" hangingPunct="0"/>
            <a:endParaRPr lang="en-US" altLang="zh-CN" dirty="0">
              <a:latin typeface="Verdana" panose="020B0604030504040204" pitchFamily="34" charset="0"/>
            </a:endParaRPr>
          </a:p>
          <a:p>
            <a:pPr eaLnBrk="0" hangingPunct="0"/>
            <a:endParaRPr lang="en-US" altLang="zh-CN" dirty="0">
              <a:latin typeface="Verdana" panose="020B0604030504040204" pitchFamily="34" charset="0"/>
            </a:endParaRPr>
          </a:p>
          <a:p>
            <a:pPr eaLnBrk="0" hangingPunct="0"/>
            <a:endParaRPr lang="en-US" altLang="zh-CN" dirty="0">
              <a:latin typeface="Verdana" panose="020B0604030504040204" pitchFamily="34" charset="0"/>
            </a:endParaRPr>
          </a:p>
          <a:p>
            <a:pPr eaLnBrk="0" hangingPunct="0"/>
            <a:endParaRPr lang="zh-CN" altLang="en-US" dirty="0">
              <a:latin typeface="Verdana" panose="020B0604030504040204" pitchFamily="34" charset="0"/>
            </a:endParaRPr>
          </a:p>
        </p:txBody>
      </p:sp>
      <p:sp>
        <p:nvSpPr>
          <p:cNvPr id="149510" name="Rectangle 2"/>
          <p:cNvSpPr>
            <a:spLocks noGrp="1"/>
          </p:cNvSpPr>
          <p:nvPr/>
        </p:nvSpPr>
        <p:spPr>
          <a:xfrm>
            <a:off x="789940" y="304800"/>
            <a:ext cx="9309735" cy="676275"/>
          </a:xfrm>
          <a:prstGeom prst="rect">
            <a:avLst/>
          </a:prstGeom>
          <a:noFill/>
          <a:ln w="9525">
            <a:noFill/>
          </a:ln>
        </p:spPr>
        <p:txBody>
          <a:bodyPr anchor="ctr" anchorCtr="0"/>
          <a:p>
            <a:pPr algn="ctr">
              <a:buSzPct val="100000"/>
              <a:buFont typeface="Times New Roman" panose="02020603050405020304" pitchFamily="18" charset="0"/>
            </a:pPr>
            <a:r>
              <a:rPr lang="zh-CN" altLang="en-US" sz="3200" b="1" dirty="0">
                <a:solidFill>
                  <a:srgbClr val="FF0000"/>
                </a:solidFill>
                <a:latin typeface="Verdana" panose="020B0604030504040204" pitchFamily="34" charset="0"/>
                <a:ea typeface="黑体" panose="02010609060101010101" pitchFamily="49" charset="-122"/>
              </a:rPr>
              <a:t>第二节   借贷记账法</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87045"/>
                                        </p:tgtEl>
                                        <p:attrNameLst>
                                          <p:attrName>style.visibility</p:attrName>
                                        </p:attrNameLst>
                                      </p:cBhvr>
                                      <p:to>
                                        <p:strVal val="visible"/>
                                      </p:to>
                                    </p:set>
                                    <p:animEffect transition="in" filter="blinds(horizontal)">
                                      <p:cBhvr>
                                        <p:cTn id="7" dur="500"/>
                                        <p:tgtEl>
                                          <p:spTgt spid="870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par>
                          <p:cTn id="12" fill="hold">
                            <p:stCondLst>
                              <p:cond delay="0"/>
                            </p:stCondLst>
                            <p:childTnLst>
                              <p:par>
                                <p:cTn id="13" presetID="26" presetClass="emph" presetSubtype="0" fill="hold" grpId="1" nodeType="afterEffect">
                                  <p:stCondLst>
                                    <p:cond delay="0"/>
                                  </p:stCondLst>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a:spLocks noGrp="1" noChangeArrowheads="1"/>
          </p:cNvSpPr>
          <p:nvPr>
            <p:ph type="subTitle" idx="4294967295"/>
          </p:nvPr>
        </p:nvSpPr>
        <p:spPr>
          <a:xfrm>
            <a:off x="1059815" y="1123950"/>
            <a:ext cx="9068435" cy="1657350"/>
          </a:xfrm>
        </p:spPr>
        <p:txBody>
          <a:bodyPr vert="horz" wrap="square" lIns="91440" tIns="45720" rIns="91440" bIns="45720" numCol="1" anchor="t" anchorCtr="0" compatLnSpc="1"/>
          <a:lstStyle/>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a:t>
            </a:r>
            <a:r>
              <a:rPr kumimoji="0" lang="zh-CN" altLang="zh-CN"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2</a:t>
            </a: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）余额平衡法：原理</a:t>
            </a:r>
            <a:endParaRPr kumimoji="0" lang="en-US" altLang="zh-CN"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endParaRPr kumimoji="0" lang="en-US" altLang="zh-CN"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endParaRPr kumimoji="0" lang="zh-CN" altLang="en-US" sz="9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a:p>
            <a:pPr marL="457200" marR="0" lvl="0" indent="-4572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Ø"/>
              <a:defRPr/>
            </a:pPr>
            <a:r>
              <a:rPr kumimoji="0" lang="zh-CN" altLang="en-US" sz="25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借方余额资产性质，贷方余额负债、所有者权益性质。</a:t>
            </a:r>
            <a:endParaRPr kumimoji="0" lang="zh-CN" altLang="en-US" sz="25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endPar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endParaRPr>
          </a:p>
        </p:txBody>
      </p:sp>
      <p:pic>
        <p:nvPicPr>
          <p:cNvPr id="88067" name="Picture 3" descr="9735434801601253317801.png"/>
          <p:cNvPicPr>
            <a:picLocks noChangeAspect="1"/>
          </p:cNvPicPr>
          <p:nvPr/>
        </p:nvPicPr>
        <p:blipFill>
          <a:blip r:embed="rId1"/>
          <a:stretch>
            <a:fillRect/>
          </a:stretch>
        </p:blipFill>
        <p:spPr>
          <a:xfrm>
            <a:off x="2063750" y="1857375"/>
            <a:ext cx="8037830" cy="3242945"/>
          </a:xfrm>
          <a:prstGeom prst="rect">
            <a:avLst/>
          </a:prstGeom>
          <a:noFill/>
          <a:ln w="38100">
            <a:noFill/>
          </a:ln>
        </p:spPr>
      </p:pic>
      <p:sp>
        <p:nvSpPr>
          <p:cNvPr id="5" name="Text Box 4"/>
          <p:cNvSpPr txBox="1"/>
          <p:nvPr/>
        </p:nvSpPr>
        <p:spPr>
          <a:xfrm>
            <a:off x="1631950" y="5744528"/>
            <a:ext cx="3711575" cy="829945"/>
          </a:xfrm>
          <a:prstGeom prst="rect">
            <a:avLst/>
          </a:prstGeom>
          <a:solidFill>
            <a:schemeClr val="bg1"/>
          </a:solidFill>
          <a:ln w="38100" cap="flat" cmpd="sng">
            <a:solidFill>
              <a:srgbClr val="0000CC"/>
            </a:solidFill>
            <a:prstDash val="solid"/>
            <a:miter/>
            <a:headEnd type="none" w="med" len="med"/>
            <a:tailEnd type="none" w="med" len="med"/>
          </a:ln>
        </p:spPr>
        <p:txBody>
          <a:bodyPr wrap="square">
            <a:spAutoFit/>
          </a:bodyPr>
          <a:p>
            <a:pPr>
              <a:lnSpc>
                <a:spcPct val="100000"/>
              </a:lnSpc>
              <a:spcBef>
                <a:spcPct val="50000"/>
              </a:spcBef>
              <a:buSzPct val="100000"/>
            </a:pPr>
            <a:r>
              <a:rPr lang="zh-CN" altLang="en-US" sz="2400" b="1" dirty="0">
                <a:solidFill>
                  <a:srgbClr val="0000CC"/>
                </a:solidFill>
                <a:latin typeface="楷体" panose="02010609060101010101" pitchFamily="49" charset="-122"/>
                <a:ea typeface="楷体" panose="02010609060101010101" pitchFamily="49" charset="-122"/>
              </a:rPr>
              <a:t>全部资产账户期初（末）借方余额合计 </a:t>
            </a:r>
            <a:endParaRPr lang="zh-CN" altLang="en-US" sz="2400" b="1" dirty="0">
              <a:solidFill>
                <a:srgbClr val="0000CC"/>
              </a:solidFill>
              <a:latin typeface="楷体" panose="02010609060101010101" pitchFamily="49" charset="-122"/>
              <a:ea typeface="楷体" panose="02010609060101010101" pitchFamily="49" charset="-122"/>
            </a:endParaRPr>
          </a:p>
        </p:txBody>
      </p:sp>
      <p:sp>
        <p:nvSpPr>
          <p:cNvPr id="6" name="Text Box 5"/>
          <p:cNvSpPr txBox="1"/>
          <p:nvPr/>
        </p:nvSpPr>
        <p:spPr>
          <a:xfrm>
            <a:off x="5364163" y="5534025"/>
            <a:ext cx="660400" cy="1291590"/>
          </a:xfrm>
          <a:prstGeom prst="rect">
            <a:avLst/>
          </a:prstGeom>
          <a:solidFill>
            <a:schemeClr val="bg1"/>
          </a:solidFill>
          <a:ln w="9525">
            <a:noFill/>
          </a:ln>
        </p:spPr>
        <p:txBody>
          <a:bodyPr>
            <a:spAutoFit/>
          </a:bodyPr>
          <a:p>
            <a:pPr algn="ctr">
              <a:lnSpc>
                <a:spcPct val="130000"/>
              </a:lnSpc>
              <a:spcBef>
                <a:spcPct val="50000"/>
              </a:spcBef>
              <a:buSzPct val="100000"/>
            </a:pPr>
            <a:r>
              <a:rPr lang="zh-CN" altLang="zh-CN" sz="6000" b="1" dirty="0">
                <a:latin typeface="楷体" panose="02010609060101010101" pitchFamily="49" charset="-122"/>
                <a:ea typeface="楷体" panose="02010609060101010101" pitchFamily="49" charset="-122"/>
              </a:rPr>
              <a:t>=</a:t>
            </a:r>
            <a:endParaRPr lang="zh-CN" altLang="zh-CN" sz="6000" b="1" dirty="0">
              <a:latin typeface="楷体" panose="02010609060101010101" pitchFamily="49" charset="-122"/>
              <a:ea typeface="楷体" panose="02010609060101010101" pitchFamily="49" charset="-122"/>
            </a:endParaRPr>
          </a:p>
        </p:txBody>
      </p:sp>
      <p:sp>
        <p:nvSpPr>
          <p:cNvPr id="7" name="Text Box 6"/>
          <p:cNvSpPr txBox="1"/>
          <p:nvPr/>
        </p:nvSpPr>
        <p:spPr>
          <a:xfrm>
            <a:off x="6045200" y="5744845"/>
            <a:ext cx="4371340" cy="829945"/>
          </a:xfrm>
          <a:prstGeom prst="rect">
            <a:avLst/>
          </a:prstGeom>
          <a:solidFill>
            <a:schemeClr val="bg1"/>
          </a:solidFill>
          <a:ln w="38100" cap="flat" cmpd="sng">
            <a:solidFill>
              <a:srgbClr val="C00000"/>
            </a:solidFill>
            <a:prstDash val="solid"/>
            <a:miter/>
            <a:headEnd type="none" w="med" len="med"/>
            <a:tailEnd type="none" w="med" len="med"/>
          </a:ln>
        </p:spPr>
        <p:txBody>
          <a:bodyPr wrap="square">
            <a:spAutoFit/>
          </a:bodyPr>
          <a:p>
            <a:pPr>
              <a:lnSpc>
                <a:spcPct val="100000"/>
              </a:lnSpc>
              <a:spcBef>
                <a:spcPct val="50000"/>
              </a:spcBef>
              <a:buSzPct val="100000"/>
            </a:pPr>
            <a:r>
              <a:rPr lang="zh-CN" altLang="en-US" sz="2400" b="1" dirty="0">
                <a:solidFill>
                  <a:srgbClr val="C00000"/>
                </a:solidFill>
                <a:latin typeface="楷体" panose="02010609060101010101" pitchFamily="49" charset="-122"/>
                <a:ea typeface="楷体" panose="02010609060101010101" pitchFamily="49" charset="-122"/>
              </a:rPr>
              <a:t>全部负债和所有者权益账户期初（末）贷方余额合计</a:t>
            </a:r>
            <a:endParaRPr lang="zh-CN" altLang="en-US" sz="2400" b="1" dirty="0">
              <a:solidFill>
                <a:srgbClr val="C00000"/>
              </a:solidFill>
              <a:latin typeface="楷体" panose="02010609060101010101" pitchFamily="49" charset="-122"/>
              <a:ea typeface="楷体" panose="02010609060101010101" pitchFamily="49" charset="-122"/>
            </a:endParaRPr>
          </a:p>
        </p:txBody>
      </p:sp>
      <p:sp>
        <p:nvSpPr>
          <p:cNvPr id="8" name="文本框 7"/>
          <p:cNvSpPr txBox="1"/>
          <p:nvPr/>
        </p:nvSpPr>
        <p:spPr>
          <a:xfrm>
            <a:off x="2424113" y="4206240"/>
            <a:ext cx="5184775" cy="368300"/>
          </a:xfrm>
          <a:prstGeom prst="rect">
            <a:avLst/>
          </a:prstGeom>
          <a:noFill/>
          <a:ln w="38100" cap="flat" cmpd="sng">
            <a:solidFill>
              <a:srgbClr val="C00000"/>
            </a:solidFill>
            <a:prstDash val="solid"/>
            <a:miter/>
            <a:headEnd type="none" w="med" len="med"/>
            <a:tailEnd type="none" w="med" len="med"/>
          </a:ln>
        </p:spPr>
        <p:txBody>
          <a:bodyPr>
            <a:spAutoFit/>
          </a:bodyPr>
          <a:p>
            <a:pPr eaLnBrk="0" hangingPunct="0"/>
            <a:endParaRPr lang="zh-CN" altLang="en-US" dirty="0">
              <a:latin typeface="Verdana" panose="020B0604030504040204" pitchFamily="34" charset="0"/>
            </a:endParaRPr>
          </a:p>
        </p:txBody>
      </p:sp>
      <p:sp>
        <p:nvSpPr>
          <p:cNvPr id="150536" name="Rectangle 2"/>
          <p:cNvSpPr>
            <a:spLocks noGrp="1"/>
          </p:cNvSpPr>
          <p:nvPr/>
        </p:nvSpPr>
        <p:spPr>
          <a:xfrm>
            <a:off x="922655" y="304800"/>
            <a:ext cx="10298430" cy="676275"/>
          </a:xfrm>
          <a:prstGeom prst="rect">
            <a:avLst/>
          </a:prstGeom>
          <a:noFill/>
          <a:ln w="9525">
            <a:noFill/>
          </a:ln>
        </p:spPr>
        <p:txBody>
          <a:bodyPr anchor="ctr" anchorCtr="0"/>
          <a:p>
            <a:pPr algn="ctr">
              <a:buSzPct val="100000"/>
              <a:buFont typeface="Times New Roman" panose="02020603050405020304" pitchFamily="18" charset="0"/>
            </a:pPr>
            <a:r>
              <a:rPr lang="zh-CN" altLang="en-US" sz="3200" b="1" dirty="0">
                <a:solidFill>
                  <a:srgbClr val="FF0000"/>
                </a:solidFill>
                <a:latin typeface="Verdana" panose="020B0604030504040204" pitchFamily="34" charset="0"/>
                <a:ea typeface="黑体" panose="02010609060101010101" pitchFamily="49" charset="-122"/>
              </a:rPr>
              <a:t>第二节   借贷记账法</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advTm="28792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8067"/>
                                        </p:tgtEl>
                                        <p:attrNameLst>
                                          <p:attrName>style.visibility</p:attrName>
                                        </p:attrNameLst>
                                      </p:cBhvr>
                                      <p:to>
                                        <p:strVal val="visible"/>
                                      </p:to>
                                    </p:set>
                                    <p:animEffect transition="in" filter="blinds(horizontal)">
                                      <p:cBhvr>
                                        <p:cTn id="7" dur="500"/>
                                        <p:tgtEl>
                                          <p:spTgt spid="8806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par>
                          <p:cTn id="12" fill="hold">
                            <p:stCondLst>
                              <p:cond delay="0"/>
                            </p:stCondLst>
                            <p:childTnLst>
                              <p:par>
                                <p:cTn id="13" presetID="26" presetClass="emph" presetSubtype="0" fill="hold" grpId="1" nodeType="afterEffect">
                                  <p:stCondLst>
                                    <p:cond delay="0"/>
                                  </p:stCondLst>
                                  <p:childTnLst>
                                    <p:animEffect transition="out" filter="fade">
                                      <p:cBhvr>
                                        <p:cTn id="14" dur="500" tmFilter="0, 0; .2, .5; .8, .5; 1, 0"/>
                                        <p:tgtEl>
                                          <p:spTgt spid="8"/>
                                        </p:tgtEl>
                                      </p:cBhvr>
                                    </p:animEffect>
                                    <p:animScale>
                                      <p:cBhvr>
                                        <p:cTn id="15" dur="250" autoRev="1" fill="hold"/>
                                        <p:tgtEl>
                                          <p:spTgt spid="8"/>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8" grpId="1"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9219" name="Rectangle 3"/>
          <p:cNvSpPr>
            <a:spLocks noGrp="1"/>
          </p:cNvSpPr>
          <p:nvPr>
            <p:ph idx="1"/>
          </p:nvPr>
        </p:nvSpPr>
        <p:spPr>
          <a:xfrm>
            <a:off x="897890" y="1125855"/>
            <a:ext cx="10268585" cy="4664075"/>
          </a:xfrm>
        </p:spPr>
        <p:txBody>
          <a:bodyPr vert="horz" wrap="square" lIns="91440" tIns="45720" rIns="91440" bIns="45720" anchor="t" anchorCtr="0"/>
          <a:p>
            <a:pPr algn="just"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（一）单式记账法</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Font typeface="Wingdings" panose="05000000000000000000" pitchFamily="2" charset="2"/>
              <a:buChar char="p"/>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1】</a:t>
            </a:r>
            <a:r>
              <a:rPr lang="zh-CN" altLang="en-US" sz="3000" dirty="0">
                <a:latin typeface="楷体" panose="02010609060101010101" pitchFamily="49" charset="-122"/>
                <a:ea typeface="楷体" panose="02010609060101010101" pitchFamily="49" charset="-122"/>
              </a:rPr>
              <a:t>从外部购入</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元材料，已入库，款项以银行存款支付。</a:t>
            </a:r>
            <a:endParaRPr lang="zh-CN" altLang="en-US"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只记录“银行存款”账户减少</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marL="0" lvl="1" indent="0" algn="just" eaLnBrk="1" hangingPunct="1">
              <a:lnSpc>
                <a:spcPct val="150000"/>
              </a:lnSpc>
              <a:buNone/>
            </a:pPr>
            <a:r>
              <a:rPr lang="zh-CN"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减：银行存款 </a:t>
            </a:r>
            <a:r>
              <a:rPr lang="zh-CN" altLang="zh-CN" sz="3000" dirty="0">
                <a:latin typeface="楷体" panose="02010609060101010101" pitchFamily="49" charset="-122"/>
                <a:ea typeface="楷体" panose="02010609060101010101" pitchFamily="49" charset="-122"/>
              </a:rPr>
              <a:t>10 000</a:t>
            </a:r>
            <a:r>
              <a:rPr lang="zh-CN" altLang="en-US" sz="3000" dirty="0">
                <a:latin typeface="楷体" panose="02010609060101010101" pitchFamily="49" charset="-122"/>
                <a:ea typeface="楷体" panose="02010609060101010101" pitchFamily="49" charset="-122"/>
              </a:rPr>
              <a:t>（原材料增加不记账）</a:t>
            </a:r>
            <a:endParaRPr lang="zh-CN" altLang="en-US" sz="3000" dirty="0">
              <a:latin typeface="楷体" panose="02010609060101010101" pitchFamily="49" charset="-122"/>
              <a:ea typeface="楷体" panose="02010609060101010101" pitchFamily="49" charset="-122"/>
            </a:endParaRPr>
          </a:p>
          <a:p>
            <a:pPr marL="0" lvl="1" indent="0" algn="just" eaLnBrk="1" hangingPunct="1">
              <a:lnSpc>
                <a:spcPct val="150000"/>
              </a:lnSpc>
              <a:buFont typeface="Wingdings" panose="05000000000000000000" pitchFamily="2" charset="2"/>
              <a:buChar char="Ø"/>
            </a:pPr>
            <a:endParaRPr lang="zh-CN" altLang="zh-CN" sz="30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endParaRPr lang="zh-CN" altLang="zh-CN" sz="30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charRg st="43" end="6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charRg st="65" end="9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90114" name="Group 2"/>
          <p:cNvGraphicFramePr>
            <a:graphicFrameLocks noGrp="1"/>
          </p:cNvGraphicFramePr>
          <p:nvPr/>
        </p:nvGraphicFramePr>
        <p:xfrm>
          <a:off x="2095500" y="1806575"/>
          <a:ext cx="7999095" cy="4791075"/>
        </p:xfrm>
        <a:graphic>
          <a:graphicData uri="http://schemas.openxmlformats.org/drawingml/2006/table">
            <a:tbl>
              <a:tblPr/>
              <a:tblGrid>
                <a:gridCol w="2662555"/>
                <a:gridCol w="2640965"/>
                <a:gridCol w="2695575"/>
              </a:tblGrid>
              <a:tr h="542935">
                <a:tc row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账户名称</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期末余额</a:t>
                      </a:r>
                      <a:endParaRPr kumimoji="0" 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cPr/>
                </a:tc>
              </a:tr>
              <a:tr h="541348">
                <a:tc vMerge="1">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借  方</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贷   方</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163857">
                <a:tc>
                  <a:txBody>
                    <a:bodyPr/>
                    <a:lstStyle/>
                    <a:p>
                      <a:pPr marL="0" marR="0" lvl="0" indent="473075"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银行存款</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原材料</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固定资产</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短期借款</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应付账款</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实收资本</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473075"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资本公积</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590550"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400 000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100 000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1 200 000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590550"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1" fontAlgn="base" latinLnBrk="0" hangingPunct="1">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280 000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180 000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1 000 000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590550" algn="l" defTabSz="914400" rtl="0" eaLnBrk="0" fontAlgn="base" latinLnBrk="0" hangingPunct="0">
                        <a:lnSpc>
                          <a:spcPct val="12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240 000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42935">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合   计</a:t>
                      </a:r>
                      <a:endParaRPr kumimoji="0" 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1 700 000</a:t>
                      </a:r>
                      <a:endParaRPr kumimoji="0" lang="zh-CN" altLang="zh-CN" sz="24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rPr>
                        <a:t>    1 700 000</a:t>
                      </a:r>
                      <a:endParaRPr kumimoji="0" lang="zh-CN" altLang="zh-CN" sz="2400" b="1" i="0" u="none" strike="noStrike" cap="none" normalizeH="0" baseline="0" dirty="0">
                        <a:ln>
                          <a:noFill/>
                        </a:ln>
                        <a:solidFill>
                          <a:schemeClr val="tx1"/>
                        </a:solidFill>
                        <a:effectLst/>
                        <a:latin typeface="仿宋" panose="02010609060101010101" pitchFamily="49" charset="-122"/>
                        <a:ea typeface="仿宋" panose="02010609060101010101" pitchFamily="49" charset="-122"/>
                      </a:endParaRPr>
                    </a:p>
                  </a:txBody>
                  <a:tcPr marL="91427" marR="91427" marT="45708" marB="45708"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151572" name="Text Box 33"/>
          <p:cNvSpPr txBox="1"/>
          <p:nvPr/>
        </p:nvSpPr>
        <p:spPr>
          <a:xfrm>
            <a:off x="2590800" y="1196975"/>
            <a:ext cx="6934200" cy="521970"/>
          </a:xfrm>
          <a:prstGeom prst="rect">
            <a:avLst/>
          </a:prstGeom>
          <a:noFill/>
          <a:ln w="9525">
            <a:noFill/>
          </a:ln>
        </p:spPr>
        <p:txBody>
          <a:bodyPr>
            <a:spAutoFit/>
          </a:bodyPr>
          <a:p>
            <a:pPr algn="ctr">
              <a:spcBef>
                <a:spcPct val="50000"/>
              </a:spcBef>
              <a:buSzPct val="100000"/>
            </a:pPr>
            <a:r>
              <a:rPr lang="zh-CN" altLang="en-US" sz="2800" b="1" dirty="0">
                <a:solidFill>
                  <a:srgbClr val="0000CC"/>
                </a:solidFill>
                <a:latin typeface="黑体" panose="02010609060101010101" pitchFamily="49" charset="-122"/>
                <a:ea typeface="黑体" panose="02010609060101010101" pitchFamily="49" charset="-122"/>
              </a:rPr>
              <a:t>余额试算平衡表</a:t>
            </a:r>
            <a:endParaRPr lang="zh-CN" altLang="en-US" sz="2800" b="1" dirty="0">
              <a:solidFill>
                <a:srgbClr val="0000CC"/>
              </a:solidFill>
              <a:latin typeface="黑体" panose="02010609060101010101" pitchFamily="49" charset="-122"/>
              <a:ea typeface="黑体" panose="02010609060101010101" pitchFamily="49" charset="-122"/>
            </a:endParaRPr>
          </a:p>
        </p:txBody>
      </p:sp>
      <p:sp>
        <p:nvSpPr>
          <p:cNvPr id="151573" name="Rectangle 34"/>
          <p:cNvSpPr/>
          <p:nvPr/>
        </p:nvSpPr>
        <p:spPr>
          <a:xfrm>
            <a:off x="2514600" y="415925"/>
            <a:ext cx="7086600" cy="583565"/>
          </a:xfrm>
          <a:prstGeom prst="rect">
            <a:avLst/>
          </a:prstGeom>
          <a:noFill/>
          <a:ln w="9525">
            <a:noFill/>
          </a:ln>
        </p:spPr>
        <p:txBody>
          <a:bodyPr>
            <a:spAutoFit/>
          </a:bodyPr>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编制</a:t>
            </a:r>
            <a:r>
              <a:rPr lang="zh-CN" altLang="en-US" sz="3200" b="1" dirty="0">
                <a:solidFill>
                  <a:srgbClr val="FF0000"/>
                </a:solidFill>
                <a:latin typeface="Arial" panose="020B0604020202020204" pitchFamily="34" charset="0"/>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总分类账户余额试算平衡表</a:t>
            </a:r>
            <a:r>
              <a:rPr lang="zh-CN" altLang="en-US" sz="3200" b="1" dirty="0">
                <a:solidFill>
                  <a:srgbClr val="FF0000"/>
                </a:solidFill>
                <a:latin typeface="Arial" panose="020B0604020202020204" pitchFamily="34" charset="0"/>
                <a:ea typeface="黑体" panose="02010609060101010101" pitchFamily="49" charset="-122"/>
              </a:rPr>
              <a:t>”</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5" name="文本框 4"/>
          <p:cNvSpPr txBox="1"/>
          <p:nvPr/>
        </p:nvSpPr>
        <p:spPr>
          <a:xfrm>
            <a:off x="6816725" y="6084888"/>
            <a:ext cx="1150938" cy="583565"/>
          </a:xfrm>
          <a:prstGeom prst="rect">
            <a:avLst/>
          </a:prstGeom>
          <a:noFill/>
          <a:ln w="9525">
            <a:noFill/>
          </a:ln>
        </p:spPr>
        <p:txBody>
          <a:bodyPr>
            <a:spAutoFit/>
          </a:bodyPr>
          <a:p>
            <a:pPr algn="ctr" eaLnBrk="0" hangingPunct="0"/>
            <a:r>
              <a:rPr lang="en-US" altLang="zh-CN" sz="3200" b="1" dirty="0">
                <a:solidFill>
                  <a:srgbClr val="C00000"/>
                </a:solidFill>
                <a:latin typeface="黑体" panose="02010609060101010101" pitchFamily="49" charset="-122"/>
                <a:ea typeface="黑体" panose="02010609060101010101" pitchFamily="49" charset="-122"/>
              </a:rPr>
              <a:t>=</a:t>
            </a:r>
            <a:endParaRPr lang="en-US" altLang="zh-CN" sz="3200" b="1" dirty="0">
              <a:solidFill>
                <a:srgbClr val="C00000"/>
              </a:solidFill>
              <a:latin typeface="黑体" panose="02010609060101010101" pitchFamily="49" charset="-122"/>
              <a:ea typeface="黑体" panose="02010609060101010101" pitchFamily="49" charset="-122"/>
            </a:endParaRPr>
          </a:p>
        </p:txBody>
      </p:sp>
      <p:sp>
        <p:nvSpPr>
          <p:cNvPr id="6" name="文本框 5"/>
          <p:cNvSpPr txBox="1"/>
          <p:nvPr/>
        </p:nvSpPr>
        <p:spPr>
          <a:xfrm>
            <a:off x="5353050" y="6165850"/>
            <a:ext cx="4248150" cy="368300"/>
          </a:xfrm>
          <a:prstGeom prst="rect">
            <a:avLst/>
          </a:prstGeom>
          <a:noFill/>
          <a:ln w="38100" cap="flat" cmpd="sng">
            <a:solidFill>
              <a:srgbClr val="0000CC"/>
            </a:solidFill>
            <a:prstDash val="solid"/>
            <a:miter/>
            <a:headEnd type="none" w="med" len="med"/>
            <a:tailEnd type="none" w="med" len="med"/>
          </a:ln>
        </p:spPr>
        <p:txBody>
          <a:bodyPr>
            <a:spAutoFit/>
          </a:bodyPr>
          <a:p>
            <a:pPr eaLnBrk="0" hangingPunct="0"/>
            <a:endParaRPr lang="en-US" altLang="zh-CN" b="1" dirty="0">
              <a:latin typeface="Verdana" panose="020B0604030504040204" pitchFamily="34" charset="0"/>
            </a:endParaRPr>
          </a:p>
        </p:txBody>
      </p:sp>
    </p:spTree>
  </p:cSld>
  <p:clrMapOvr>
    <a:masterClrMapping/>
  </p:clrMapOvr>
  <p:transition advTm="26654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8" name="Rectangle 3"/>
          <p:cNvSpPr>
            <a:spLocks noGrp="1"/>
          </p:cNvSpPr>
          <p:nvPr>
            <p:ph idx="1"/>
          </p:nvPr>
        </p:nvSpPr>
        <p:spPr>
          <a:xfrm>
            <a:off x="860425" y="1256030"/>
            <a:ext cx="9431655" cy="588645"/>
          </a:xfrm>
        </p:spPr>
        <p:txBody>
          <a:bodyPr vert="horz" wrap="square" lIns="91440" tIns="45720" rIns="91440" bIns="45720" anchor="t" anchorCtr="0"/>
          <a:p>
            <a:pPr algn="just" eaLnBrk="1" hangingPunct="1"/>
            <a:r>
              <a:rPr lang="zh-CN" altLang="zh-CN" sz="2800" dirty="0">
                <a:solidFill>
                  <a:srgbClr val="FF0000"/>
                </a:solidFill>
                <a:latin typeface="仿宋" panose="02010609060101010101" pitchFamily="49" charset="-122"/>
                <a:ea typeface="仿宋" panose="02010609060101010101" pitchFamily="49" charset="-122"/>
              </a:rPr>
              <a:t>※ </a:t>
            </a:r>
            <a:r>
              <a:rPr lang="zh-CN" altLang="en-US" sz="2800" dirty="0">
                <a:solidFill>
                  <a:srgbClr val="353DE3"/>
                </a:solidFill>
                <a:latin typeface="仿宋" panose="02010609060101010101" pitchFamily="49" charset="-122"/>
                <a:ea typeface="仿宋" panose="02010609060101010101" pitchFamily="49" charset="-122"/>
              </a:rPr>
              <a:t>账户发生额及余额试算平衡表</a:t>
            </a:r>
            <a:endParaRPr lang="zh-CN" altLang="en-US" sz="2800" dirty="0">
              <a:solidFill>
                <a:srgbClr val="353DE3"/>
              </a:solidFill>
              <a:latin typeface="仿宋" panose="02010609060101010101" pitchFamily="49" charset="-122"/>
              <a:ea typeface="仿宋" panose="02010609060101010101" pitchFamily="49" charset="-122"/>
            </a:endParaRPr>
          </a:p>
        </p:txBody>
      </p:sp>
      <p:sp>
        <p:nvSpPr>
          <p:cNvPr id="152579" name="Text Box 4"/>
          <p:cNvSpPr txBox="1"/>
          <p:nvPr/>
        </p:nvSpPr>
        <p:spPr>
          <a:xfrm>
            <a:off x="1524000" y="5805488"/>
            <a:ext cx="2051050" cy="368300"/>
          </a:xfrm>
          <a:prstGeom prst="rect">
            <a:avLst/>
          </a:prstGeom>
          <a:noFill/>
          <a:ln w="9525">
            <a:noFill/>
          </a:ln>
        </p:spPr>
        <p:txBody>
          <a:bodyPr>
            <a:spAutoFit/>
          </a:bodyPr>
          <a:p>
            <a:pPr>
              <a:spcBef>
                <a:spcPct val="50000"/>
              </a:spcBef>
              <a:buSzPct val="100000"/>
            </a:pPr>
            <a:endParaRPr lang="zh-CN" altLang="zh-CN" dirty="0">
              <a:latin typeface="Verdana" panose="020B0604030504040204" pitchFamily="34" charset="0"/>
            </a:endParaRPr>
          </a:p>
        </p:txBody>
      </p:sp>
      <p:pic>
        <p:nvPicPr>
          <p:cNvPr id="152580" name="Picture 5" descr="图片2"/>
          <p:cNvPicPr>
            <a:picLocks noChangeAspect="1"/>
          </p:cNvPicPr>
          <p:nvPr/>
        </p:nvPicPr>
        <p:blipFill>
          <a:blip r:embed="rId1"/>
          <a:stretch>
            <a:fillRect/>
          </a:stretch>
        </p:blipFill>
        <p:spPr>
          <a:xfrm>
            <a:off x="2166938" y="1858963"/>
            <a:ext cx="8032750" cy="4883150"/>
          </a:xfrm>
          <a:prstGeom prst="rect">
            <a:avLst/>
          </a:prstGeom>
          <a:noFill/>
          <a:ln w="9525">
            <a:noFill/>
          </a:ln>
        </p:spPr>
      </p:pic>
      <p:sp>
        <p:nvSpPr>
          <p:cNvPr id="152581" name="Rectangle 2"/>
          <p:cNvSpPr>
            <a:spLocks noGrp="1"/>
          </p:cNvSpPr>
          <p:nvPr/>
        </p:nvSpPr>
        <p:spPr>
          <a:xfrm>
            <a:off x="906780" y="304800"/>
            <a:ext cx="9192895" cy="676275"/>
          </a:xfrm>
          <a:prstGeom prst="rect">
            <a:avLst/>
          </a:prstGeom>
          <a:noFill/>
          <a:ln w="9525">
            <a:noFill/>
          </a:ln>
        </p:spPr>
        <p:txBody>
          <a:bodyPr anchor="ctr" anchorCtr="0"/>
          <a:p>
            <a:pPr algn="ctr">
              <a:buSzPct val="100000"/>
              <a:buFont typeface="Times New Roman" panose="02020603050405020304" pitchFamily="18" charset="0"/>
            </a:pPr>
            <a:r>
              <a:rPr lang="zh-CN" altLang="en-US" sz="3200" b="1" dirty="0">
                <a:solidFill>
                  <a:srgbClr val="FF0000"/>
                </a:solidFill>
                <a:latin typeface="Verdana" panose="020B0604030504040204" pitchFamily="34" charset="0"/>
                <a:ea typeface="黑体" panose="02010609060101010101" pitchFamily="49" charset="-122"/>
              </a:rPr>
              <a:t>第二节   借贷记账法</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4"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课堂小练习－建账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56675" name="Rectangle 3"/>
          <p:cNvSpPr>
            <a:spLocks noGrp="1"/>
          </p:cNvSpPr>
          <p:nvPr>
            <p:ph idx="1"/>
          </p:nvPr>
        </p:nvSpPr>
        <p:spPr>
          <a:xfrm>
            <a:off x="1952625" y="1268413"/>
            <a:ext cx="8604250" cy="647700"/>
          </a:xfrm>
        </p:spPr>
        <p:txBody>
          <a:bodyPr vert="horz" wrap="square" lIns="91440" tIns="45720" rIns="91440" bIns="45720" anchor="t" anchorCtr="0"/>
          <a:p>
            <a:pPr marL="0" indent="0"/>
            <a:r>
              <a:rPr lang="en-US" altLang="zh-CN" sz="2800" dirty="0">
                <a:solidFill>
                  <a:srgbClr val="FF0000"/>
                </a:solidFill>
                <a:latin typeface="黑体" panose="02010609060101010101" pitchFamily="49" charset="-122"/>
              </a:rPr>
              <a:t>1.</a:t>
            </a:r>
            <a:r>
              <a:rPr lang="zh-CN" altLang="en-US" sz="2800" dirty="0">
                <a:solidFill>
                  <a:srgbClr val="FF0000"/>
                </a:solidFill>
                <a:latin typeface="黑体" panose="02010609060101010101" pitchFamily="49" charset="-122"/>
              </a:rPr>
              <a:t>根据某公司</a:t>
            </a:r>
            <a:r>
              <a:rPr lang="zh-CN" altLang="zh-CN" sz="2800" dirty="0">
                <a:solidFill>
                  <a:srgbClr val="FF0000"/>
                </a:solidFill>
                <a:latin typeface="黑体" panose="02010609060101010101" pitchFamily="49" charset="-122"/>
              </a:rPr>
              <a:t>20</a:t>
            </a:r>
            <a:r>
              <a:rPr lang="en-US" altLang="zh-CN" sz="2800" dirty="0">
                <a:solidFill>
                  <a:srgbClr val="FF0000"/>
                </a:solidFill>
                <a:latin typeface="黑体" panose="02010609060101010101" pitchFamily="49" charset="-122"/>
              </a:rPr>
              <a:t>24</a:t>
            </a:r>
            <a:r>
              <a:rPr lang="zh-CN" altLang="en-US" sz="2800" dirty="0">
                <a:solidFill>
                  <a:srgbClr val="FF0000"/>
                </a:solidFill>
                <a:latin typeface="黑体" panose="02010609060101010101" pitchFamily="49" charset="-122"/>
              </a:rPr>
              <a:t>年账户</a:t>
            </a:r>
            <a:r>
              <a:rPr lang="zh-CN" altLang="zh-CN" sz="2800" dirty="0">
                <a:solidFill>
                  <a:srgbClr val="FF0000"/>
                </a:solidFill>
                <a:latin typeface="黑体" panose="02010609060101010101" pitchFamily="49" charset="-122"/>
              </a:rPr>
              <a:t>4</a:t>
            </a:r>
            <a:r>
              <a:rPr lang="zh-CN" altLang="en-US" sz="2800" dirty="0">
                <a:solidFill>
                  <a:srgbClr val="FF0000"/>
                </a:solidFill>
                <a:latin typeface="黑体" panose="02010609060101010101" pitchFamily="49" charset="-122"/>
              </a:rPr>
              <a:t>月期初余额建立</a:t>
            </a:r>
            <a:r>
              <a:rPr lang="zh-CN" altLang="zh-CN" sz="2800" dirty="0">
                <a:solidFill>
                  <a:srgbClr val="FF0000"/>
                </a:solidFill>
                <a:latin typeface="黑体" panose="02010609060101010101" pitchFamily="49" charset="-122"/>
              </a:rPr>
              <a:t>T</a:t>
            </a:r>
            <a:r>
              <a:rPr lang="zh-CN" altLang="en-US" sz="2800" dirty="0">
                <a:solidFill>
                  <a:srgbClr val="FF0000"/>
                </a:solidFill>
                <a:latin typeface="黑体" panose="02010609060101010101" pitchFamily="49" charset="-122"/>
              </a:rPr>
              <a:t>型账</a:t>
            </a:r>
            <a:endParaRPr lang="zh-CN" altLang="en-US" sz="2800" dirty="0">
              <a:solidFill>
                <a:srgbClr val="FF0000"/>
              </a:solidFill>
              <a:latin typeface="黑体" panose="02010609060101010101" pitchFamily="49" charset="-122"/>
            </a:endParaRPr>
          </a:p>
        </p:txBody>
      </p:sp>
      <p:graphicFrame>
        <p:nvGraphicFramePr>
          <p:cNvPr id="74756" name="Group 4"/>
          <p:cNvGraphicFramePr>
            <a:graphicFrameLocks noGrp="1"/>
          </p:cNvGraphicFramePr>
          <p:nvPr/>
        </p:nvGraphicFramePr>
        <p:xfrm>
          <a:off x="1992313" y="2000250"/>
          <a:ext cx="8173720" cy="3096895"/>
        </p:xfrm>
        <a:graphic>
          <a:graphicData uri="http://schemas.openxmlformats.org/drawingml/2006/table">
            <a:tbl>
              <a:tblPr/>
              <a:tblGrid>
                <a:gridCol w="3677920"/>
                <a:gridCol w="2179955"/>
                <a:gridCol w="2315845"/>
              </a:tblGrid>
              <a:tr h="516255">
                <a:tc row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账户名称</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期初余额</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517525">
                <a:tc vMerge="1">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借方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贷方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4985">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银行存款</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30 000</a:t>
                      </a: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6255">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原材料</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40 000</a:t>
                      </a: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5620">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应付账款</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30 000</a:t>
                      </a: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6255">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实收资本</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50 000</a:t>
                      </a: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14" marR="9141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4834" name="Rectangle 82"/>
          <p:cNvSpPr/>
          <p:nvPr/>
        </p:nvSpPr>
        <p:spPr>
          <a:xfrm>
            <a:off x="3863975" y="6092825"/>
            <a:ext cx="2808288" cy="460375"/>
          </a:xfrm>
          <a:prstGeom prst="rect">
            <a:avLst/>
          </a:prstGeom>
          <a:solidFill>
            <a:schemeClr val="bg1"/>
          </a:solidFill>
          <a:ln w="9525">
            <a:noFill/>
          </a:ln>
        </p:spPr>
        <p:txBody>
          <a:bodyPr>
            <a:spAutoFit/>
          </a:bodyPr>
          <a:p>
            <a:pPr algn="ctr">
              <a:buSzPct val="100000"/>
            </a:pPr>
            <a:r>
              <a:rPr lang="zh-CN" altLang="en-US" sz="2400" b="1" dirty="0">
                <a:solidFill>
                  <a:srgbClr val="800000"/>
                </a:solidFill>
                <a:latin typeface="仿宋" panose="02010609060101010101" pitchFamily="49" charset="-122"/>
                <a:ea typeface="仿宋" panose="02010609060101010101" pitchFamily="49" charset="-122"/>
              </a:rPr>
              <a:t>期初余额  </a:t>
            </a:r>
            <a:r>
              <a:rPr lang="zh-CN" altLang="zh-CN" sz="2400" b="1" dirty="0">
                <a:solidFill>
                  <a:srgbClr val="800000"/>
                </a:solidFill>
                <a:latin typeface="仿宋" panose="02010609060101010101" pitchFamily="49" charset="-122"/>
                <a:ea typeface="仿宋" panose="02010609060101010101" pitchFamily="49" charset="-122"/>
              </a:rPr>
              <a:t>30000</a:t>
            </a:r>
            <a:endParaRPr lang="zh-CN" altLang="zh-CN" sz="2400" b="1" dirty="0">
              <a:solidFill>
                <a:srgbClr val="800000"/>
              </a:solidFill>
              <a:latin typeface="仿宋" panose="02010609060101010101" pitchFamily="49" charset="-122"/>
              <a:ea typeface="仿宋" panose="02010609060101010101" pitchFamily="49" charset="-122"/>
            </a:endParaRPr>
          </a:p>
        </p:txBody>
      </p:sp>
      <p:pic>
        <p:nvPicPr>
          <p:cNvPr id="74835" name="Picture 83" descr="301701291601253317796.png"/>
          <p:cNvPicPr/>
          <p:nvPr/>
        </p:nvPicPr>
        <p:blipFill>
          <a:blip r:embed="rId1"/>
          <a:stretch>
            <a:fillRect/>
          </a:stretch>
        </p:blipFill>
        <p:spPr>
          <a:xfrm>
            <a:off x="3606800" y="5248275"/>
            <a:ext cx="5965825" cy="1425575"/>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4834"/>
                                        </p:tgtEl>
                                        <p:attrNameLst>
                                          <p:attrName>style.visibility</p:attrName>
                                        </p:attrNameLst>
                                      </p:cBhvr>
                                      <p:to>
                                        <p:strVal val="visible"/>
                                      </p:to>
                                    </p:set>
                                    <p:animEffect transition="in" filter="fade">
                                      <p:cBhvr>
                                        <p:cTn id="7" dur="250"/>
                                        <p:tgtEl>
                                          <p:spTgt spid="74834"/>
                                        </p:tgtEl>
                                      </p:cBhvr>
                                    </p:animEffect>
                                    <p:anim calcmode="lin" valueType="num">
                                      <p:cBhvr>
                                        <p:cTn id="8" dur="250" fill="hold"/>
                                        <p:tgtEl>
                                          <p:spTgt spid="74834"/>
                                        </p:tgtEl>
                                        <p:attrNameLst>
                                          <p:attrName>ppt_x</p:attrName>
                                        </p:attrNameLst>
                                      </p:cBhvr>
                                      <p:tavLst>
                                        <p:tav tm="0">
                                          <p:val>
                                            <p:strVal val="#ppt_x"/>
                                          </p:val>
                                        </p:tav>
                                        <p:tav tm="100000">
                                          <p:val>
                                            <p:strVal val="#ppt_x"/>
                                          </p:val>
                                        </p:tav>
                                      </p:tavLst>
                                    </p:anim>
                                    <p:anim calcmode="lin" valueType="num">
                                      <p:cBhvr>
                                        <p:cTn id="9" dur="250" fill="hold"/>
                                        <p:tgtEl>
                                          <p:spTgt spid="7483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4835"/>
                                        </p:tgtEl>
                                        <p:attrNameLst>
                                          <p:attrName>style.visibility</p:attrName>
                                        </p:attrNameLst>
                                      </p:cBhvr>
                                      <p:to>
                                        <p:strVal val="visible"/>
                                      </p:to>
                                    </p:set>
                                    <p:animEffect transition="in" filter="fade">
                                      <p:cBhvr>
                                        <p:cTn id="12" dur="250"/>
                                        <p:tgtEl>
                                          <p:spTgt spid="74835"/>
                                        </p:tgtEl>
                                      </p:cBhvr>
                                    </p:animEffect>
                                    <p:anim calcmode="lin" valueType="num">
                                      <p:cBhvr>
                                        <p:cTn id="13" dur="250" fill="hold"/>
                                        <p:tgtEl>
                                          <p:spTgt spid="74835"/>
                                        </p:tgtEl>
                                        <p:attrNameLst>
                                          <p:attrName>ppt_x</p:attrName>
                                        </p:attrNameLst>
                                      </p:cBhvr>
                                      <p:tavLst>
                                        <p:tav tm="0">
                                          <p:val>
                                            <p:strVal val="#ppt_x"/>
                                          </p:val>
                                        </p:tav>
                                        <p:tav tm="100000">
                                          <p:val>
                                            <p:strVal val="#ppt_x"/>
                                          </p:val>
                                        </p:tav>
                                      </p:tavLst>
                                    </p:anim>
                                    <p:anim calcmode="lin" valueType="num">
                                      <p:cBhvr>
                                        <p:cTn id="14" dur="250" fill="hold"/>
                                        <p:tgtEl>
                                          <p:spTgt spid="748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34"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8"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57699" name="Rectangle 3"/>
          <p:cNvSpPr>
            <a:spLocks noGrp="1"/>
          </p:cNvSpPr>
          <p:nvPr>
            <p:ph idx="1"/>
          </p:nvPr>
        </p:nvSpPr>
        <p:spPr>
          <a:xfrm>
            <a:off x="822960" y="1125855"/>
            <a:ext cx="10449560" cy="5398770"/>
          </a:xfrm>
          <a:solidFill>
            <a:schemeClr val="bg1">
              <a:alpha val="100000"/>
            </a:schemeClr>
          </a:solidFill>
        </p:spPr>
        <p:txBody>
          <a:bodyPr vert="horz" wrap="square" lIns="91440" tIns="45720" rIns="91440" bIns="45720" anchor="t" anchorCtr="0"/>
          <a:p>
            <a:pPr marL="0" indent="0">
              <a:lnSpc>
                <a:spcPct val="140000"/>
              </a:lnSpc>
              <a:buNone/>
            </a:pPr>
            <a:r>
              <a:rPr lang="zh-CN" altLang="en-US" sz="2800" dirty="0">
                <a:latin typeface="楷体" panose="02010609060101010101" pitchFamily="49" charset="-122"/>
                <a:ea typeface="楷体" panose="02010609060101010101" pitchFamily="49" charset="-122"/>
              </a:rPr>
              <a:t>例</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某企业</a:t>
            </a:r>
            <a:r>
              <a:rPr lang="zh-CN" altLang="zh-CN" sz="2800" dirty="0">
                <a:latin typeface="楷体" panose="02010609060101010101" pitchFamily="49" charset="-122"/>
                <a:ea typeface="楷体" panose="02010609060101010101" pitchFamily="49" charset="-122"/>
              </a:rPr>
              <a:t>20</a:t>
            </a:r>
            <a:r>
              <a:rPr lang="en-US" altLang="zh-CN" sz="2800" dirty="0">
                <a:latin typeface="楷体" panose="02010609060101010101" pitchFamily="49" charset="-122"/>
                <a:ea typeface="楷体" panose="02010609060101010101" pitchFamily="49" charset="-122"/>
              </a:rPr>
              <a:t>24</a:t>
            </a:r>
            <a:r>
              <a:rPr lang="zh-CN" altLang="en-US" sz="2800" dirty="0">
                <a:latin typeface="楷体" panose="02010609060101010101" pitchFamily="49" charset="-122"/>
                <a:ea typeface="楷体" panose="02010609060101010101" pitchFamily="49" charset="-122"/>
              </a:rPr>
              <a:t>年</a:t>
            </a:r>
            <a:r>
              <a:rPr lang="zh-CN" altLang="zh-CN" sz="2800" dirty="0">
                <a:latin typeface="楷体" panose="02010609060101010101" pitchFamily="49" charset="-122"/>
                <a:ea typeface="楷体" panose="02010609060101010101" pitchFamily="49" charset="-122"/>
              </a:rPr>
              <a:t>4</a:t>
            </a:r>
            <a:r>
              <a:rPr lang="zh-CN" altLang="en-US" sz="2800" dirty="0">
                <a:latin typeface="楷体" panose="02010609060101010101" pitchFamily="49" charset="-122"/>
                <a:ea typeface="楷体" panose="02010609060101010101" pitchFamily="49" charset="-122"/>
              </a:rPr>
              <a:t>月份发生以下经济业务：</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AutoNum type="arabicPeriod"/>
            </a:pPr>
            <a:r>
              <a:rPr lang="zh-CN" altLang="en-US" sz="2800" dirty="0">
                <a:latin typeface="楷体" panose="02010609060101010101" pitchFamily="49" charset="-122"/>
                <a:ea typeface="楷体" panose="02010609060101010101" pitchFamily="49" charset="-122"/>
              </a:rPr>
              <a:t>收回客户前欠货款</a:t>
            </a:r>
            <a:r>
              <a:rPr lang="zh-CN" altLang="zh-CN" sz="2800" dirty="0">
                <a:latin typeface="楷体" panose="02010609060101010101" pitchFamily="49" charset="-122"/>
                <a:ea typeface="楷体" panose="02010609060101010101" pitchFamily="49" charset="-122"/>
              </a:rPr>
              <a:t>50</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000</a:t>
            </a:r>
            <a:r>
              <a:rPr lang="zh-CN" altLang="en-US" sz="2800" dirty="0">
                <a:latin typeface="楷体" panose="02010609060101010101" pitchFamily="49" charset="-122"/>
                <a:ea typeface="楷体" panose="02010609060101010101" pitchFamily="49" charset="-122"/>
              </a:rPr>
              <a:t>元，款项已存入银行。</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AutoNum type="arabicPeriod"/>
            </a:pPr>
            <a:r>
              <a:rPr lang="zh-CN" altLang="en-US" sz="2800" dirty="0">
                <a:latin typeface="楷体" panose="02010609060101010101" pitchFamily="49" charset="-122"/>
                <a:ea typeface="楷体" panose="02010609060101010101" pitchFamily="49" charset="-122"/>
              </a:rPr>
              <a:t>购入</a:t>
            </a:r>
            <a:r>
              <a:rPr lang="zh-CN" altLang="zh-CN" sz="2800" dirty="0">
                <a:latin typeface="楷体" panose="02010609060101010101" pitchFamily="49" charset="-122"/>
                <a:ea typeface="楷体" panose="02010609060101010101" pitchFamily="49" charset="-122"/>
              </a:rPr>
              <a:t>40</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000</a:t>
            </a:r>
            <a:r>
              <a:rPr lang="zh-CN" altLang="en-US" sz="2800" dirty="0">
                <a:latin typeface="楷体" panose="02010609060101010101" pitchFamily="49" charset="-122"/>
                <a:ea typeface="楷体" panose="02010609060101010101" pitchFamily="49" charset="-122"/>
              </a:rPr>
              <a:t>元原材料，已入库，货款未支付。</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AutoNum type="arabicPeriod"/>
            </a:pPr>
            <a:r>
              <a:rPr lang="zh-CN" altLang="en-US" sz="2800" dirty="0">
                <a:latin typeface="楷体" panose="02010609060101010101" pitchFamily="49" charset="-122"/>
                <a:ea typeface="楷体" panose="02010609060101010101" pitchFamily="49" charset="-122"/>
              </a:rPr>
              <a:t>从银行短期借款</a:t>
            </a:r>
            <a:r>
              <a:rPr lang="zh-CN" altLang="zh-CN" sz="2800" dirty="0">
                <a:latin typeface="楷体" panose="02010609060101010101" pitchFamily="49" charset="-122"/>
                <a:ea typeface="楷体" panose="02010609060101010101" pitchFamily="49" charset="-122"/>
              </a:rPr>
              <a:t>20</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000</a:t>
            </a:r>
            <a:r>
              <a:rPr lang="zh-CN" altLang="en-US" sz="2800" dirty="0">
                <a:latin typeface="楷体" panose="02010609060101010101" pitchFamily="49" charset="-122"/>
                <a:ea typeface="楷体" panose="02010609060101010101" pitchFamily="49" charset="-122"/>
              </a:rPr>
              <a:t>元，直接偿还应付账款。</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AutoNum type="arabicPeriod"/>
            </a:pPr>
            <a:r>
              <a:rPr lang="zh-CN" altLang="en-US" sz="2800" dirty="0">
                <a:latin typeface="楷体" panose="02010609060101010101" pitchFamily="49" charset="-122"/>
                <a:ea typeface="楷体" panose="02010609060101010101" pitchFamily="49" charset="-122"/>
              </a:rPr>
              <a:t>用银行存款偿还短期借款</a:t>
            </a:r>
            <a:r>
              <a:rPr lang="zh-CN" altLang="zh-CN" sz="2800" dirty="0">
                <a:latin typeface="楷体" panose="02010609060101010101" pitchFamily="49" charset="-122"/>
                <a:ea typeface="楷体" panose="02010609060101010101" pitchFamily="49" charset="-122"/>
              </a:rPr>
              <a:t>30</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000</a:t>
            </a:r>
            <a:r>
              <a:rPr lang="zh-CN" altLang="en-US" sz="2800" dirty="0">
                <a:latin typeface="楷体" panose="02010609060101010101" pitchFamily="49" charset="-122"/>
                <a:ea typeface="楷体" panose="02010609060101010101" pitchFamily="49" charset="-122"/>
              </a:rPr>
              <a:t>元。</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AutoNum type="arabicPeriod"/>
            </a:pPr>
            <a:r>
              <a:rPr lang="zh-CN" altLang="en-US" sz="2800" dirty="0">
                <a:latin typeface="楷体" panose="02010609060101010101" pitchFamily="49" charset="-122"/>
                <a:ea typeface="楷体" panose="02010609060101010101" pitchFamily="49" charset="-122"/>
              </a:rPr>
              <a:t>收到投资人追加投资</a:t>
            </a:r>
            <a:r>
              <a:rPr lang="zh-CN" altLang="zh-CN" sz="2800" dirty="0">
                <a:latin typeface="楷体" panose="02010609060101010101" pitchFamily="49" charset="-122"/>
                <a:ea typeface="楷体" panose="02010609060101010101" pitchFamily="49" charset="-122"/>
              </a:rPr>
              <a:t>100</a:t>
            </a:r>
            <a:r>
              <a:rPr lang="en-US" altLang="zh-CN" sz="2800" dirty="0">
                <a:latin typeface="楷体" panose="02010609060101010101" pitchFamily="49" charset="-122"/>
                <a:ea typeface="楷体" panose="02010609060101010101" pitchFamily="49" charset="-122"/>
              </a:rPr>
              <a:t> </a:t>
            </a:r>
            <a:r>
              <a:rPr lang="zh-CN" altLang="zh-CN" sz="2800" dirty="0">
                <a:latin typeface="楷体" panose="02010609060101010101" pitchFamily="49" charset="-122"/>
                <a:ea typeface="楷体" panose="02010609060101010101" pitchFamily="49" charset="-122"/>
              </a:rPr>
              <a:t>000</a:t>
            </a:r>
            <a:r>
              <a:rPr lang="zh-CN" altLang="en-US" sz="2800" dirty="0">
                <a:latin typeface="楷体" panose="02010609060101010101" pitchFamily="49" charset="-122"/>
                <a:ea typeface="楷体" panose="02010609060101010101" pitchFamily="49" charset="-122"/>
              </a:rPr>
              <a:t>元（假设全部为实收资本），款项已存入银行。</a:t>
            </a:r>
            <a:endParaRPr lang="en-US" altLang="zh-CN" sz="2800" dirty="0">
              <a:latin typeface="楷体" panose="02010609060101010101" pitchFamily="49" charset="-122"/>
              <a:ea typeface="楷体" panose="02010609060101010101" pitchFamily="49" charset="-122"/>
            </a:endParaRPr>
          </a:p>
          <a:p>
            <a:pPr marL="0" indent="0">
              <a:lnSpc>
                <a:spcPct val="140000"/>
              </a:lnSpc>
              <a:buNone/>
            </a:pPr>
            <a:r>
              <a:rPr lang="zh-CN" altLang="en-US" sz="2800" dirty="0">
                <a:solidFill>
                  <a:srgbClr val="C00000"/>
                </a:solidFill>
                <a:latin typeface="楷体" panose="02010609060101010101" pitchFamily="49" charset="-122"/>
                <a:ea typeface="楷体" panose="02010609060101010101" pitchFamily="49" charset="-122"/>
              </a:rPr>
              <a:t>过账练习：</a:t>
            </a:r>
            <a:r>
              <a:rPr lang="zh-CN" altLang="en-US" sz="2800" dirty="0">
                <a:latin typeface="楷体" panose="02010609060101010101" pitchFamily="49" charset="-122"/>
                <a:ea typeface="楷体" panose="02010609060101010101" pitchFamily="49" charset="-122"/>
              </a:rPr>
              <a:t>将企业</a:t>
            </a:r>
            <a:r>
              <a:rPr lang="zh-CN" altLang="zh-CN" sz="2800" dirty="0">
                <a:latin typeface="楷体" panose="02010609060101010101" pitchFamily="49" charset="-122"/>
                <a:ea typeface="楷体" panose="02010609060101010101" pitchFamily="49" charset="-122"/>
              </a:rPr>
              <a:t>4</a:t>
            </a:r>
            <a:r>
              <a:rPr lang="zh-CN" altLang="en-US" sz="2800" dirty="0">
                <a:latin typeface="楷体" panose="02010609060101010101" pitchFamily="49" charset="-122"/>
                <a:ea typeface="楷体" panose="02010609060101010101" pitchFamily="49" charset="-122"/>
              </a:rPr>
              <a:t>月份经济业务登记</a:t>
            </a:r>
            <a:r>
              <a:rPr lang="zh-CN" altLang="zh-CN" sz="2800" dirty="0">
                <a:latin typeface="楷体" panose="02010609060101010101" pitchFamily="49" charset="-122"/>
                <a:ea typeface="楷体" panose="02010609060101010101" pitchFamily="49" charset="-122"/>
              </a:rPr>
              <a:t>T</a:t>
            </a:r>
            <a:r>
              <a:rPr lang="zh-CN" altLang="en-US" sz="2800" dirty="0">
                <a:latin typeface="楷体" panose="02010609060101010101" pitchFamily="49" charset="-122"/>
                <a:ea typeface="楷体" panose="02010609060101010101" pitchFamily="49" charset="-122"/>
              </a:rPr>
              <a:t>型账户。</a:t>
            </a:r>
            <a:endParaRPr lang="zh-CN" altLang="en-US" sz="2800" dirty="0">
              <a:latin typeface="楷体" panose="02010609060101010101" pitchFamily="49" charset="-122"/>
              <a:ea typeface="楷体" panose="02010609060101010101" pitchFamily="49" charset="-122"/>
            </a:endParaRPr>
          </a:p>
          <a:p>
            <a:pPr marL="0" indent="0">
              <a:lnSpc>
                <a:spcPct val="140000"/>
              </a:lnSpc>
              <a:buFontTx/>
              <a:buChar char="•"/>
            </a:pP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2"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58723" name="Rectangle 3"/>
          <p:cNvSpPr/>
          <p:nvPr/>
        </p:nvSpPr>
        <p:spPr>
          <a:xfrm>
            <a:off x="834390" y="1341755"/>
            <a:ext cx="9509760" cy="737235"/>
          </a:xfrm>
          <a:prstGeom prst="rect">
            <a:avLst/>
          </a:prstGeom>
          <a:noFill/>
          <a:ln w="9525">
            <a:noFill/>
          </a:ln>
        </p:spPr>
        <p:txBody>
          <a:bodyPr wrap="square">
            <a:spAutoFit/>
          </a:bodyPr>
          <a:p>
            <a:pPr marL="514350" indent="-514350">
              <a:lnSpc>
                <a:spcPct val="140000"/>
              </a:lnSpc>
              <a:buSzPct val="100000"/>
              <a:buAutoNum type="arabicPeriod"/>
            </a:pPr>
            <a:r>
              <a:rPr lang="zh-CN" altLang="en-US" sz="3000" b="1" dirty="0">
                <a:latin typeface="楷体" panose="02010609060101010101" pitchFamily="49" charset="-122"/>
                <a:ea typeface="楷体" panose="02010609060101010101" pitchFamily="49" charset="-122"/>
              </a:rPr>
              <a:t>收回客户前欠货款</a:t>
            </a:r>
            <a:r>
              <a:rPr lang="zh-CN" altLang="zh-CN" sz="3000" b="1" dirty="0">
                <a:latin typeface="楷体" panose="02010609060101010101" pitchFamily="49" charset="-122"/>
                <a:ea typeface="楷体" panose="02010609060101010101" pitchFamily="49" charset="-122"/>
              </a:rPr>
              <a:t>50</a:t>
            </a:r>
            <a:r>
              <a:rPr lang="en-US" altLang="zh-CN" sz="3000" b="1" dirty="0">
                <a:latin typeface="楷体" panose="02010609060101010101" pitchFamily="49" charset="-122"/>
                <a:ea typeface="楷体" panose="02010609060101010101" pitchFamily="49" charset="-122"/>
              </a:rPr>
              <a:t> </a:t>
            </a:r>
            <a:r>
              <a:rPr lang="zh-CN" altLang="zh-CN" sz="3000" b="1" dirty="0">
                <a:latin typeface="楷体" panose="02010609060101010101" pitchFamily="49" charset="-122"/>
                <a:ea typeface="楷体" panose="02010609060101010101" pitchFamily="49" charset="-122"/>
              </a:rPr>
              <a:t>000</a:t>
            </a:r>
            <a:r>
              <a:rPr lang="zh-CN" altLang="en-US" sz="3000" b="1" dirty="0">
                <a:latin typeface="楷体" panose="02010609060101010101" pitchFamily="49" charset="-122"/>
                <a:ea typeface="楷体" panose="02010609060101010101" pitchFamily="49" charset="-122"/>
              </a:rPr>
              <a:t>元，款项已存银行。</a:t>
            </a:r>
            <a:endParaRPr lang="zh-CN" altLang="en-US" sz="3000" b="1" dirty="0">
              <a:latin typeface="楷体" panose="02010609060101010101" pitchFamily="49" charset="-122"/>
              <a:ea typeface="楷体" panose="02010609060101010101" pitchFamily="49" charset="-122"/>
            </a:endParaRPr>
          </a:p>
        </p:txBody>
      </p:sp>
      <p:sp>
        <p:nvSpPr>
          <p:cNvPr id="77828" name="Rectangle 4"/>
          <p:cNvSpPr/>
          <p:nvPr/>
        </p:nvSpPr>
        <p:spPr>
          <a:xfrm>
            <a:off x="1719263" y="3675063"/>
            <a:ext cx="2289175"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1</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50 000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77829" name="Group 5"/>
          <p:cNvGrpSpPr/>
          <p:nvPr/>
        </p:nvGrpSpPr>
        <p:grpSpPr>
          <a:xfrm>
            <a:off x="1857375" y="2924175"/>
            <a:ext cx="4183063" cy="1371600"/>
            <a:chOff x="210" y="1842"/>
            <a:chExt cx="2635" cy="864"/>
          </a:xfrm>
        </p:grpSpPr>
        <p:grpSp>
          <p:nvGrpSpPr>
            <p:cNvPr id="158732" name="Group 6"/>
            <p:cNvGrpSpPr/>
            <p:nvPr/>
          </p:nvGrpSpPr>
          <p:grpSpPr>
            <a:xfrm>
              <a:off x="244" y="2271"/>
              <a:ext cx="2601" cy="435"/>
              <a:chOff x="244" y="2271"/>
              <a:chExt cx="2601" cy="435"/>
            </a:xfrm>
          </p:grpSpPr>
          <p:sp>
            <p:nvSpPr>
              <p:cNvPr id="158734" name="Line 7"/>
              <p:cNvSpPr/>
              <p:nvPr/>
            </p:nvSpPr>
            <p:spPr>
              <a:xfrm>
                <a:off x="244" y="2271"/>
                <a:ext cx="2601" cy="0"/>
              </a:xfrm>
              <a:prstGeom prst="line">
                <a:avLst/>
              </a:prstGeom>
              <a:ln w="28575" cap="flat" cmpd="sng">
                <a:solidFill>
                  <a:srgbClr val="993300"/>
                </a:solidFill>
                <a:prstDash val="solid"/>
                <a:headEnd type="none" w="med" len="med"/>
                <a:tailEnd type="none" w="med" len="med"/>
              </a:ln>
            </p:spPr>
          </p:sp>
          <p:sp>
            <p:nvSpPr>
              <p:cNvPr id="158735" name="Line 8"/>
              <p:cNvSpPr/>
              <p:nvPr/>
            </p:nvSpPr>
            <p:spPr>
              <a:xfrm>
                <a:off x="1538" y="2271"/>
                <a:ext cx="0" cy="435"/>
              </a:xfrm>
              <a:prstGeom prst="line">
                <a:avLst/>
              </a:prstGeom>
              <a:ln w="28575" cap="flat" cmpd="sng">
                <a:solidFill>
                  <a:srgbClr val="993300"/>
                </a:solidFill>
                <a:prstDash val="solid"/>
                <a:headEnd type="none" w="med" len="med"/>
                <a:tailEnd type="none" w="med" len="med"/>
              </a:ln>
            </p:spPr>
          </p:sp>
        </p:grpSp>
        <p:sp>
          <p:nvSpPr>
            <p:cNvPr id="158733" name="Rectangle 9"/>
            <p:cNvSpPr/>
            <p:nvPr/>
          </p:nvSpPr>
          <p:spPr>
            <a:xfrm>
              <a:off x="210" y="1842"/>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银行存款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77834" name="Group 10"/>
          <p:cNvGrpSpPr/>
          <p:nvPr/>
        </p:nvGrpSpPr>
        <p:grpSpPr>
          <a:xfrm>
            <a:off x="6178550" y="2924175"/>
            <a:ext cx="4181475" cy="1371600"/>
            <a:chOff x="2932" y="1842"/>
            <a:chExt cx="2634" cy="864"/>
          </a:xfrm>
        </p:grpSpPr>
        <p:grpSp>
          <p:nvGrpSpPr>
            <p:cNvPr id="158728" name="Group 11"/>
            <p:cNvGrpSpPr/>
            <p:nvPr/>
          </p:nvGrpSpPr>
          <p:grpSpPr>
            <a:xfrm>
              <a:off x="2966" y="2271"/>
              <a:ext cx="2600" cy="435"/>
              <a:chOff x="2966" y="2271"/>
              <a:chExt cx="2600" cy="435"/>
            </a:xfrm>
          </p:grpSpPr>
          <p:sp>
            <p:nvSpPr>
              <p:cNvPr id="158730" name="Line 12"/>
              <p:cNvSpPr/>
              <p:nvPr/>
            </p:nvSpPr>
            <p:spPr>
              <a:xfrm>
                <a:off x="2966" y="2271"/>
                <a:ext cx="2600" cy="0"/>
              </a:xfrm>
              <a:prstGeom prst="line">
                <a:avLst/>
              </a:prstGeom>
              <a:ln w="28575" cap="flat" cmpd="sng">
                <a:solidFill>
                  <a:srgbClr val="993300"/>
                </a:solidFill>
                <a:prstDash val="solid"/>
                <a:headEnd type="none" w="med" len="med"/>
                <a:tailEnd type="none" w="med" len="med"/>
              </a:ln>
            </p:spPr>
          </p:sp>
          <p:sp>
            <p:nvSpPr>
              <p:cNvPr id="158731" name="Line 13"/>
              <p:cNvSpPr/>
              <p:nvPr/>
            </p:nvSpPr>
            <p:spPr>
              <a:xfrm>
                <a:off x="4259" y="2271"/>
                <a:ext cx="0" cy="435"/>
              </a:xfrm>
              <a:prstGeom prst="line">
                <a:avLst/>
              </a:prstGeom>
              <a:ln w="28575" cap="flat" cmpd="sng">
                <a:solidFill>
                  <a:srgbClr val="993300"/>
                </a:solidFill>
                <a:prstDash val="solid"/>
                <a:headEnd type="none" w="med" len="med"/>
                <a:tailEnd type="none" w="med" len="med"/>
              </a:ln>
            </p:spPr>
          </p:sp>
        </p:grpSp>
        <p:sp>
          <p:nvSpPr>
            <p:cNvPr id="158729" name="Rectangle 14"/>
            <p:cNvSpPr/>
            <p:nvPr/>
          </p:nvSpPr>
          <p:spPr>
            <a:xfrm>
              <a:off x="2932" y="1842"/>
              <a:ext cx="2634"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应收账款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77839" name="Rectangle 15"/>
          <p:cNvSpPr/>
          <p:nvPr/>
        </p:nvSpPr>
        <p:spPr>
          <a:xfrm>
            <a:off x="8128000" y="3697288"/>
            <a:ext cx="2289175"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1</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50 000</a:t>
            </a:r>
            <a:endParaRPr lang="zh-CN" altLang="zh-CN" sz="2800" b="1" dirty="0">
              <a:solidFill>
                <a:srgbClr val="8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7829"/>
                                        </p:tgtEl>
                                        <p:attrNameLst>
                                          <p:attrName>style.visibility</p:attrName>
                                        </p:attrNameLst>
                                      </p:cBhvr>
                                      <p:to>
                                        <p:strVal val="visible"/>
                                      </p:to>
                                    </p:set>
                                    <p:animEffect transition="in" filter="blinds(horizontal)">
                                      <p:cBhvr>
                                        <p:cTn id="7" dur="500"/>
                                        <p:tgtEl>
                                          <p:spTgt spid="77829"/>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7828"/>
                                        </p:tgtEl>
                                        <p:attrNameLst>
                                          <p:attrName>style.visibility</p:attrName>
                                        </p:attrNameLst>
                                      </p:cBhvr>
                                      <p:to>
                                        <p:strVal val="visible"/>
                                      </p:to>
                                    </p:set>
                                    <p:animEffect transition="in" filter="blinds(horizontal)">
                                      <p:cBhvr>
                                        <p:cTn id="11" dur="500"/>
                                        <p:tgtEl>
                                          <p:spTgt spid="77828"/>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7834"/>
                                        </p:tgtEl>
                                        <p:attrNameLst>
                                          <p:attrName>style.visibility</p:attrName>
                                        </p:attrNameLst>
                                      </p:cBhvr>
                                      <p:to>
                                        <p:strVal val="visible"/>
                                      </p:to>
                                    </p:set>
                                    <p:animEffect transition="in" filter="blinds(horizontal)">
                                      <p:cBhvr>
                                        <p:cTn id="15" dur="500"/>
                                        <p:tgtEl>
                                          <p:spTgt spid="77834"/>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77839"/>
                                        </p:tgtEl>
                                        <p:attrNameLst>
                                          <p:attrName>style.visibility</p:attrName>
                                        </p:attrNameLst>
                                      </p:cBhvr>
                                      <p:to>
                                        <p:strVal val="visible"/>
                                      </p:to>
                                    </p:set>
                                    <p:animEffect transition="in" filter="blinds(horizontal)">
                                      <p:cBhvr>
                                        <p:cTn id="19" dur="500"/>
                                        <p:tgtEl>
                                          <p:spTgt spid="77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bldLvl="0" animBg="1"/>
      <p:bldP spid="77839"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6"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59747" name="Rectangle 3"/>
          <p:cNvSpPr/>
          <p:nvPr/>
        </p:nvSpPr>
        <p:spPr>
          <a:xfrm>
            <a:off x="900430" y="1268730"/>
            <a:ext cx="9445625" cy="737235"/>
          </a:xfrm>
          <a:prstGeom prst="rect">
            <a:avLst/>
          </a:prstGeom>
          <a:noFill/>
          <a:ln w="9525">
            <a:noFill/>
          </a:ln>
        </p:spPr>
        <p:txBody>
          <a:bodyPr wrap="square">
            <a:spAutoFit/>
          </a:bodyPr>
          <a:p>
            <a:pPr>
              <a:lnSpc>
                <a:spcPct val="140000"/>
              </a:lnSpc>
              <a:buSzPct val="100000"/>
            </a:pPr>
            <a:r>
              <a:rPr lang="zh-CN" altLang="zh-CN" sz="3000" b="1" dirty="0">
                <a:latin typeface="楷体" panose="02010609060101010101" pitchFamily="49" charset="-122"/>
                <a:ea typeface="楷体" panose="02010609060101010101" pitchFamily="49" charset="-122"/>
              </a:rPr>
              <a:t>2.</a:t>
            </a:r>
            <a:r>
              <a:rPr lang="zh-CN" altLang="en-US" sz="3000" b="1" dirty="0">
                <a:latin typeface="楷体" panose="02010609060101010101" pitchFamily="49" charset="-122"/>
                <a:ea typeface="楷体" panose="02010609060101010101" pitchFamily="49" charset="-122"/>
              </a:rPr>
              <a:t>购入</a:t>
            </a:r>
            <a:r>
              <a:rPr lang="zh-CN" altLang="zh-CN" sz="3000" b="1" dirty="0">
                <a:latin typeface="楷体" panose="02010609060101010101" pitchFamily="49" charset="-122"/>
                <a:ea typeface="楷体" panose="02010609060101010101" pitchFamily="49" charset="-122"/>
              </a:rPr>
              <a:t>40</a:t>
            </a:r>
            <a:r>
              <a:rPr lang="en-US" altLang="zh-CN" sz="3000" b="1" dirty="0">
                <a:latin typeface="楷体" panose="02010609060101010101" pitchFamily="49" charset="-122"/>
                <a:ea typeface="楷体" panose="02010609060101010101" pitchFamily="49" charset="-122"/>
              </a:rPr>
              <a:t> </a:t>
            </a:r>
            <a:r>
              <a:rPr lang="zh-CN" altLang="zh-CN" sz="3000" b="1" dirty="0">
                <a:latin typeface="楷体" panose="02010609060101010101" pitchFamily="49" charset="-122"/>
                <a:ea typeface="楷体" panose="02010609060101010101" pitchFamily="49" charset="-122"/>
              </a:rPr>
              <a:t>000</a:t>
            </a:r>
            <a:r>
              <a:rPr lang="zh-CN" altLang="en-US" sz="3000" b="1" dirty="0">
                <a:latin typeface="楷体" panose="02010609060101010101" pitchFamily="49" charset="-122"/>
                <a:ea typeface="楷体" panose="02010609060101010101" pitchFamily="49" charset="-122"/>
              </a:rPr>
              <a:t>元原材料，已入库，货款未支付。</a:t>
            </a:r>
            <a:endParaRPr lang="zh-CN" altLang="en-US" sz="3000" b="1" dirty="0">
              <a:latin typeface="楷体" panose="02010609060101010101" pitchFamily="49" charset="-122"/>
              <a:ea typeface="楷体" panose="02010609060101010101" pitchFamily="49" charset="-122"/>
            </a:endParaRPr>
          </a:p>
        </p:txBody>
      </p:sp>
      <p:sp>
        <p:nvSpPr>
          <p:cNvPr id="78852" name="Rectangle 4"/>
          <p:cNvSpPr/>
          <p:nvPr/>
        </p:nvSpPr>
        <p:spPr>
          <a:xfrm>
            <a:off x="1703388" y="3675063"/>
            <a:ext cx="2287587"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40 000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78853" name="Group 5"/>
          <p:cNvGrpSpPr/>
          <p:nvPr/>
        </p:nvGrpSpPr>
        <p:grpSpPr>
          <a:xfrm>
            <a:off x="1841500" y="2924175"/>
            <a:ext cx="4183063" cy="1371600"/>
            <a:chOff x="200" y="1842"/>
            <a:chExt cx="2635" cy="864"/>
          </a:xfrm>
        </p:grpSpPr>
        <p:grpSp>
          <p:nvGrpSpPr>
            <p:cNvPr id="159756" name="Group 6"/>
            <p:cNvGrpSpPr/>
            <p:nvPr/>
          </p:nvGrpSpPr>
          <p:grpSpPr>
            <a:xfrm>
              <a:off x="234" y="2271"/>
              <a:ext cx="2601" cy="435"/>
              <a:chOff x="234" y="2271"/>
              <a:chExt cx="2601" cy="435"/>
            </a:xfrm>
          </p:grpSpPr>
          <p:sp>
            <p:nvSpPr>
              <p:cNvPr id="159758" name="Line 7"/>
              <p:cNvSpPr/>
              <p:nvPr/>
            </p:nvSpPr>
            <p:spPr>
              <a:xfrm>
                <a:off x="234" y="2271"/>
                <a:ext cx="2601" cy="0"/>
              </a:xfrm>
              <a:prstGeom prst="line">
                <a:avLst/>
              </a:prstGeom>
              <a:ln w="28575" cap="flat" cmpd="sng">
                <a:solidFill>
                  <a:srgbClr val="993300"/>
                </a:solidFill>
                <a:prstDash val="solid"/>
                <a:headEnd type="none" w="med" len="med"/>
                <a:tailEnd type="none" w="med" len="med"/>
              </a:ln>
            </p:spPr>
          </p:sp>
          <p:sp>
            <p:nvSpPr>
              <p:cNvPr id="159759" name="Line 8"/>
              <p:cNvSpPr/>
              <p:nvPr/>
            </p:nvSpPr>
            <p:spPr>
              <a:xfrm>
                <a:off x="1528" y="2271"/>
                <a:ext cx="0" cy="435"/>
              </a:xfrm>
              <a:prstGeom prst="line">
                <a:avLst/>
              </a:prstGeom>
              <a:ln w="28575" cap="flat" cmpd="sng">
                <a:solidFill>
                  <a:srgbClr val="993300"/>
                </a:solidFill>
                <a:prstDash val="solid"/>
                <a:headEnd type="none" w="med" len="med"/>
                <a:tailEnd type="none" w="med" len="med"/>
              </a:ln>
            </p:spPr>
          </p:sp>
        </p:grpSp>
        <p:sp>
          <p:nvSpPr>
            <p:cNvPr id="159757" name="Rectangle 9"/>
            <p:cNvSpPr/>
            <p:nvPr/>
          </p:nvSpPr>
          <p:spPr>
            <a:xfrm>
              <a:off x="200" y="1842"/>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原材料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78858" name="Group 10"/>
          <p:cNvGrpSpPr/>
          <p:nvPr/>
        </p:nvGrpSpPr>
        <p:grpSpPr>
          <a:xfrm>
            <a:off x="6162675" y="2924175"/>
            <a:ext cx="4181475" cy="1371600"/>
            <a:chOff x="2922" y="1842"/>
            <a:chExt cx="2634" cy="864"/>
          </a:xfrm>
        </p:grpSpPr>
        <p:grpSp>
          <p:nvGrpSpPr>
            <p:cNvPr id="159752" name="Group 11"/>
            <p:cNvGrpSpPr/>
            <p:nvPr/>
          </p:nvGrpSpPr>
          <p:grpSpPr>
            <a:xfrm>
              <a:off x="2956" y="2271"/>
              <a:ext cx="2600" cy="435"/>
              <a:chOff x="2956" y="2271"/>
              <a:chExt cx="2600" cy="435"/>
            </a:xfrm>
          </p:grpSpPr>
          <p:sp>
            <p:nvSpPr>
              <p:cNvPr id="159754" name="Line 12"/>
              <p:cNvSpPr/>
              <p:nvPr/>
            </p:nvSpPr>
            <p:spPr>
              <a:xfrm>
                <a:off x="2956" y="2271"/>
                <a:ext cx="2600" cy="0"/>
              </a:xfrm>
              <a:prstGeom prst="line">
                <a:avLst/>
              </a:prstGeom>
              <a:ln w="28575" cap="flat" cmpd="sng">
                <a:solidFill>
                  <a:srgbClr val="993300"/>
                </a:solidFill>
                <a:prstDash val="solid"/>
                <a:headEnd type="none" w="med" len="med"/>
                <a:tailEnd type="none" w="med" len="med"/>
              </a:ln>
            </p:spPr>
          </p:sp>
          <p:sp>
            <p:nvSpPr>
              <p:cNvPr id="159755" name="Line 13"/>
              <p:cNvSpPr/>
              <p:nvPr/>
            </p:nvSpPr>
            <p:spPr>
              <a:xfrm>
                <a:off x="4249" y="2271"/>
                <a:ext cx="0" cy="435"/>
              </a:xfrm>
              <a:prstGeom prst="line">
                <a:avLst/>
              </a:prstGeom>
              <a:ln w="28575" cap="flat" cmpd="sng">
                <a:solidFill>
                  <a:srgbClr val="993300"/>
                </a:solidFill>
                <a:prstDash val="solid"/>
                <a:headEnd type="none" w="med" len="med"/>
                <a:tailEnd type="none" w="med" len="med"/>
              </a:ln>
            </p:spPr>
          </p:sp>
        </p:grpSp>
        <p:sp>
          <p:nvSpPr>
            <p:cNvPr id="159753" name="Rectangle 14"/>
            <p:cNvSpPr/>
            <p:nvPr/>
          </p:nvSpPr>
          <p:spPr>
            <a:xfrm>
              <a:off x="2922" y="1842"/>
              <a:ext cx="2634"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应付账款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78863" name="Rectangle 15"/>
          <p:cNvSpPr/>
          <p:nvPr/>
        </p:nvSpPr>
        <p:spPr>
          <a:xfrm>
            <a:off x="8112125" y="3697288"/>
            <a:ext cx="2287588"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40 000</a:t>
            </a:r>
            <a:endParaRPr lang="zh-CN" altLang="zh-CN" sz="2800" b="1" dirty="0">
              <a:solidFill>
                <a:srgbClr val="8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8853"/>
                                        </p:tgtEl>
                                        <p:attrNameLst>
                                          <p:attrName>style.visibility</p:attrName>
                                        </p:attrNameLst>
                                      </p:cBhvr>
                                      <p:to>
                                        <p:strVal val="visible"/>
                                      </p:to>
                                    </p:set>
                                    <p:animEffect transition="in" filter="blinds(horizontal)">
                                      <p:cBhvr>
                                        <p:cTn id="7" dur="500"/>
                                        <p:tgtEl>
                                          <p:spTgt spid="78853"/>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8852"/>
                                        </p:tgtEl>
                                        <p:attrNameLst>
                                          <p:attrName>style.visibility</p:attrName>
                                        </p:attrNameLst>
                                      </p:cBhvr>
                                      <p:to>
                                        <p:strVal val="visible"/>
                                      </p:to>
                                    </p:set>
                                    <p:animEffect transition="in" filter="blinds(horizontal)">
                                      <p:cBhvr>
                                        <p:cTn id="11" dur="500"/>
                                        <p:tgtEl>
                                          <p:spTgt spid="78852"/>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8858"/>
                                        </p:tgtEl>
                                        <p:attrNameLst>
                                          <p:attrName>style.visibility</p:attrName>
                                        </p:attrNameLst>
                                      </p:cBhvr>
                                      <p:to>
                                        <p:strVal val="visible"/>
                                      </p:to>
                                    </p:set>
                                    <p:animEffect transition="in" filter="blinds(horizontal)">
                                      <p:cBhvr>
                                        <p:cTn id="15" dur="500"/>
                                        <p:tgtEl>
                                          <p:spTgt spid="78858"/>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78863"/>
                                        </p:tgtEl>
                                        <p:attrNameLst>
                                          <p:attrName>style.visibility</p:attrName>
                                        </p:attrNameLst>
                                      </p:cBhvr>
                                      <p:to>
                                        <p:strVal val="visible"/>
                                      </p:to>
                                    </p:set>
                                    <p:animEffect transition="in" filter="blinds(horizontal)">
                                      <p:cBhvr>
                                        <p:cTn id="19" dur="500"/>
                                        <p:tgtEl>
                                          <p:spTgt spid="788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bldLvl="0" animBg="1"/>
      <p:bldP spid="78863"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70"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60771" name="Rectangle 3"/>
          <p:cNvSpPr/>
          <p:nvPr/>
        </p:nvSpPr>
        <p:spPr>
          <a:xfrm>
            <a:off x="972185" y="1196975"/>
            <a:ext cx="9373870" cy="737235"/>
          </a:xfrm>
          <a:prstGeom prst="rect">
            <a:avLst/>
          </a:prstGeom>
          <a:noFill/>
          <a:ln w="9525">
            <a:noFill/>
          </a:ln>
        </p:spPr>
        <p:txBody>
          <a:bodyPr wrap="square">
            <a:spAutoFit/>
          </a:bodyPr>
          <a:p>
            <a:pPr>
              <a:lnSpc>
                <a:spcPct val="140000"/>
              </a:lnSpc>
              <a:buSzPct val="100000"/>
            </a:pPr>
            <a:r>
              <a:rPr lang="zh-CN" altLang="zh-CN" sz="3000" b="1" dirty="0">
                <a:latin typeface="楷体" panose="02010609060101010101" pitchFamily="49" charset="-122"/>
                <a:ea typeface="楷体" panose="02010609060101010101" pitchFamily="49" charset="-122"/>
              </a:rPr>
              <a:t>3.</a:t>
            </a:r>
            <a:r>
              <a:rPr lang="zh-CN" altLang="en-US" sz="3000" b="1" dirty="0">
                <a:latin typeface="楷体" panose="02010609060101010101" pitchFamily="49" charset="-122"/>
                <a:ea typeface="楷体" panose="02010609060101010101" pitchFamily="49" charset="-122"/>
              </a:rPr>
              <a:t>从银行短期借款</a:t>
            </a:r>
            <a:r>
              <a:rPr lang="zh-CN" altLang="zh-CN" sz="3000" b="1" dirty="0">
                <a:latin typeface="楷体" panose="02010609060101010101" pitchFamily="49" charset="-122"/>
                <a:ea typeface="楷体" panose="02010609060101010101" pitchFamily="49" charset="-122"/>
              </a:rPr>
              <a:t>20 000</a:t>
            </a:r>
            <a:r>
              <a:rPr lang="zh-CN" altLang="en-US" sz="3000" b="1" dirty="0">
                <a:latin typeface="楷体" panose="02010609060101010101" pitchFamily="49" charset="-122"/>
                <a:ea typeface="楷体" panose="02010609060101010101" pitchFamily="49" charset="-122"/>
              </a:rPr>
              <a:t>元，直接偿还应付账款。</a:t>
            </a:r>
            <a:endParaRPr lang="zh-CN" altLang="en-US" sz="3000" b="1" dirty="0">
              <a:latin typeface="楷体" panose="02010609060101010101" pitchFamily="49" charset="-122"/>
              <a:ea typeface="楷体" panose="02010609060101010101" pitchFamily="49" charset="-122"/>
            </a:endParaRPr>
          </a:p>
        </p:txBody>
      </p:sp>
      <p:sp>
        <p:nvSpPr>
          <p:cNvPr id="79876" name="Rectangle 4"/>
          <p:cNvSpPr/>
          <p:nvPr/>
        </p:nvSpPr>
        <p:spPr>
          <a:xfrm>
            <a:off x="1787525" y="2957830"/>
            <a:ext cx="2287588"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79877" name="Group 5"/>
          <p:cNvGrpSpPr/>
          <p:nvPr/>
        </p:nvGrpSpPr>
        <p:grpSpPr>
          <a:xfrm>
            <a:off x="1925638" y="2206943"/>
            <a:ext cx="4183062" cy="1371600"/>
            <a:chOff x="200" y="1933"/>
            <a:chExt cx="2635" cy="864"/>
          </a:xfrm>
        </p:grpSpPr>
        <p:grpSp>
          <p:nvGrpSpPr>
            <p:cNvPr id="160792" name="Group 6"/>
            <p:cNvGrpSpPr/>
            <p:nvPr/>
          </p:nvGrpSpPr>
          <p:grpSpPr>
            <a:xfrm>
              <a:off x="234" y="2362"/>
              <a:ext cx="2601" cy="435"/>
              <a:chOff x="234" y="2362"/>
              <a:chExt cx="2601" cy="435"/>
            </a:xfrm>
          </p:grpSpPr>
          <p:sp>
            <p:nvSpPr>
              <p:cNvPr id="160794" name="Line 7"/>
              <p:cNvSpPr/>
              <p:nvPr/>
            </p:nvSpPr>
            <p:spPr>
              <a:xfrm>
                <a:off x="234" y="2362"/>
                <a:ext cx="2601" cy="0"/>
              </a:xfrm>
              <a:prstGeom prst="line">
                <a:avLst/>
              </a:prstGeom>
              <a:ln w="28575" cap="flat" cmpd="sng">
                <a:solidFill>
                  <a:srgbClr val="993300"/>
                </a:solidFill>
                <a:prstDash val="solid"/>
                <a:headEnd type="none" w="med" len="med"/>
                <a:tailEnd type="none" w="med" len="med"/>
              </a:ln>
            </p:spPr>
          </p:sp>
          <p:sp>
            <p:nvSpPr>
              <p:cNvPr id="160795" name="Line 8"/>
              <p:cNvSpPr/>
              <p:nvPr/>
            </p:nvSpPr>
            <p:spPr>
              <a:xfrm>
                <a:off x="1528" y="2362"/>
                <a:ext cx="0" cy="435"/>
              </a:xfrm>
              <a:prstGeom prst="line">
                <a:avLst/>
              </a:prstGeom>
              <a:ln w="28575" cap="flat" cmpd="sng">
                <a:solidFill>
                  <a:srgbClr val="993300"/>
                </a:solidFill>
                <a:prstDash val="solid"/>
                <a:headEnd type="none" w="med" len="med"/>
                <a:tailEnd type="none" w="med" len="med"/>
              </a:ln>
            </p:spPr>
          </p:sp>
        </p:grpSp>
        <p:sp>
          <p:nvSpPr>
            <p:cNvPr id="160793" name="Rectangle 9"/>
            <p:cNvSpPr/>
            <p:nvPr/>
          </p:nvSpPr>
          <p:spPr>
            <a:xfrm>
              <a:off x="200" y="1933"/>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银行存款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79882" name="Group 10"/>
          <p:cNvGrpSpPr/>
          <p:nvPr/>
        </p:nvGrpSpPr>
        <p:grpSpPr>
          <a:xfrm>
            <a:off x="6107113" y="2852738"/>
            <a:ext cx="4181475" cy="1371600"/>
            <a:chOff x="2922" y="1933"/>
            <a:chExt cx="2634" cy="864"/>
          </a:xfrm>
        </p:grpSpPr>
        <p:grpSp>
          <p:nvGrpSpPr>
            <p:cNvPr id="160788" name="Group 11"/>
            <p:cNvGrpSpPr/>
            <p:nvPr/>
          </p:nvGrpSpPr>
          <p:grpSpPr>
            <a:xfrm>
              <a:off x="2956" y="2362"/>
              <a:ext cx="2600" cy="435"/>
              <a:chOff x="2956" y="2362"/>
              <a:chExt cx="2600" cy="435"/>
            </a:xfrm>
          </p:grpSpPr>
          <p:sp>
            <p:nvSpPr>
              <p:cNvPr id="160790" name="Line 12"/>
              <p:cNvSpPr/>
              <p:nvPr/>
            </p:nvSpPr>
            <p:spPr>
              <a:xfrm>
                <a:off x="2956" y="2362"/>
                <a:ext cx="2600" cy="0"/>
              </a:xfrm>
              <a:prstGeom prst="line">
                <a:avLst/>
              </a:prstGeom>
              <a:ln w="28575" cap="flat" cmpd="sng">
                <a:solidFill>
                  <a:srgbClr val="993300"/>
                </a:solidFill>
                <a:prstDash val="solid"/>
                <a:headEnd type="none" w="med" len="med"/>
                <a:tailEnd type="none" w="med" len="med"/>
              </a:ln>
            </p:spPr>
          </p:sp>
          <p:sp>
            <p:nvSpPr>
              <p:cNvPr id="160791" name="Line 13"/>
              <p:cNvSpPr/>
              <p:nvPr/>
            </p:nvSpPr>
            <p:spPr>
              <a:xfrm>
                <a:off x="4249" y="2362"/>
                <a:ext cx="0" cy="435"/>
              </a:xfrm>
              <a:prstGeom prst="line">
                <a:avLst/>
              </a:prstGeom>
              <a:ln w="28575" cap="flat" cmpd="sng">
                <a:solidFill>
                  <a:srgbClr val="993300"/>
                </a:solidFill>
                <a:prstDash val="solid"/>
                <a:headEnd type="none" w="med" len="med"/>
                <a:tailEnd type="none" w="med" len="med"/>
              </a:ln>
            </p:spPr>
          </p:sp>
        </p:grpSp>
        <p:sp>
          <p:nvSpPr>
            <p:cNvPr id="160789" name="Rectangle 14"/>
            <p:cNvSpPr/>
            <p:nvPr/>
          </p:nvSpPr>
          <p:spPr>
            <a:xfrm>
              <a:off x="2922" y="1933"/>
              <a:ext cx="2634"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短期借款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79887" name="Rectangle 15"/>
          <p:cNvSpPr/>
          <p:nvPr/>
        </p:nvSpPr>
        <p:spPr>
          <a:xfrm>
            <a:off x="8056563" y="3625850"/>
            <a:ext cx="2287587"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20 000</a:t>
            </a:r>
            <a:endParaRPr lang="zh-CN" altLang="zh-CN" sz="2800" b="1" dirty="0">
              <a:solidFill>
                <a:srgbClr val="800000"/>
              </a:solidFill>
              <a:latin typeface="楷体" panose="02010609060101010101" pitchFamily="49" charset="-122"/>
              <a:ea typeface="楷体" panose="02010609060101010101" pitchFamily="49" charset="-122"/>
            </a:endParaRPr>
          </a:p>
        </p:txBody>
      </p:sp>
      <p:sp>
        <p:nvSpPr>
          <p:cNvPr id="79888" name="Rectangle 16"/>
          <p:cNvSpPr/>
          <p:nvPr/>
        </p:nvSpPr>
        <p:spPr>
          <a:xfrm>
            <a:off x="1787525" y="4538980"/>
            <a:ext cx="2287588"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79889" name="Group 17"/>
          <p:cNvGrpSpPr/>
          <p:nvPr/>
        </p:nvGrpSpPr>
        <p:grpSpPr>
          <a:xfrm>
            <a:off x="1925638" y="3788093"/>
            <a:ext cx="4183062" cy="1371600"/>
            <a:chOff x="200" y="2929"/>
            <a:chExt cx="2635" cy="864"/>
          </a:xfrm>
        </p:grpSpPr>
        <p:grpSp>
          <p:nvGrpSpPr>
            <p:cNvPr id="160784" name="Group 18"/>
            <p:cNvGrpSpPr/>
            <p:nvPr/>
          </p:nvGrpSpPr>
          <p:grpSpPr>
            <a:xfrm>
              <a:off x="234" y="3358"/>
              <a:ext cx="2601" cy="435"/>
              <a:chOff x="234" y="3358"/>
              <a:chExt cx="2601" cy="435"/>
            </a:xfrm>
          </p:grpSpPr>
          <p:sp>
            <p:nvSpPr>
              <p:cNvPr id="160786" name="Line 19"/>
              <p:cNvSpPr/>
              <p:nvPr/>
            </p:nvSpPr>
            <p:spPr>
              <a:xfrm>
                <a:off x="234" y="3358"/>
                <a:ext cx="2601" cy="0"/>
              </a:xfrm>
              <a:prstGeom prst="line">
                <a:avLst/>
              </a:prstGeom>
              <a:ln w="28575" cap="flat" cmpd="sng">
                <a:solidFill>
                  <a:srgbClr val="993300"/>
                </a:solidFill>
                <a:prstDash val="solid"/>
                <a:headEnd type="none" w="med" len="med"/>
                <a:tailEnd type="none" w="med" len="med"/>
              </a:ln>
            </p:spPr>
          </p:sp>
          <p:sp>
            <p:nvSpPr>
              <p:cNvPr id="160787" name="Line 20"/>
              <p:cNvSpPr/>
              <p:nvPr/>
            </p:nvSpPr>
            <p:spPr>
              <a:xfrm>
                <a:off x="1528" y="3358"/>
                <a:ext cx="0" cy="435"/>
              </a:xfrm>
              <a:prstGeom prst="line">
                <a:avLst/>
              </a:prstGeom>
              <a:ln w="28575" cap="flat" cmpd="sng">
                <a:solidFill>
                  <a:srgbClr val="993300"/>
                </a:solidFill>
                <a:prstDash val="solid"/>
                <a:headEnd type="none" w="med" len="med"/>
                <a:tailEnd type="none" w="med" len="med"/>
              </a:ln>
            </p:spPr>
          </p:sp>
        </p:grpSp>
        <p:sp>
          <p:nvSpPr>
            <p:cNvPr id="160785" name="Rectangle 21"/>
            <p:cNvSpPr/>
            <p:nvPr/>
          </p:nvSpPr>
          <p:spPr>
            <a:xfrm>
              <a:off x="200" y="2929"/>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应付账款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79894" name="Group 22"/>
          <p:cNvGrpSpPr/>
          <p:nvPr/>
        </p:nvGrpSpPr>
        <p:grpSpPr>
          <a:xfrm>
            <a:off x="6107113" y="4433888"/>
            <a:ext cx="4181475" cy="1371600"/>
            <a:chOff x="2922" y="2929"/>
            <a:chExt cx="2634" cy="864"/>
          </a:xfrm>
        </p:grpSpPr>
        <p:grpSp>
          <p:nvGrpSpPr>
            <p:cNvPr id="160780" name="Group 23"/>
            <p:cNvGrpSpPr/>
            <p:nvPr/>
          </p:nvGrpSpPr>
          <p:grpSpPr>
            <a:xfrm>
              <a:off x="2956" y="3358"/>
              <a:ext cx="2600" cy="435"/>
              <a:chOff x="2956" y="3358"/>
              <a:chExt cx="2600" cy="435"/>
            </a:xfrm>
          </p:grpSpPr>
          <p:sp>
            <p:nvSpPr>
              <p:cNvPr id="160782" name="Line 24"/>
              <p:cNvSpPr/>
              <p:nvPr/>
            </p:nvSpPr>
            <p:spPr>
              <a:xfrm>
                <a:off x="2956" y="3358"/>
                <a:ext cx="2600" cy="0"/>
              </a:xfrm>
              <a:prstGeom prst="line">
                <a:avLst/>
              </a:prstGeom>
              <a:ln w="28575" cap="flat" cmpd="sng">
                <a:solidFill>
                  <a:srgbClr val="993300"/>
                </a:solidFill>
                <a:prstDash val="solid"/>
                <a:headEnd type="none" w="med" len="med"/>
                <a:tailEnd type="none" w="med" len="med"/>
              </a:ln>
            </p:spPr>
          </p:sp>
          <p:sp>
            <p:nvSpPr>
              <p:cNvPr id="160783" name="Line 25"/>
              <p:cNvSpPr/>
              <p:nvPr/>
            </p:nvSpPr>
            <p:spPr>
              <a:xfrm>
                <a:off x="4249" y="3358"/>
                <a:ext cx="0" cy="435"/>
              </a:xfrm>
              <a:prstGeom prst="line">
                <a:avLst/>
              </a:prstGeom>
              <a:ln w="28575" cap="flat" cmpd="sng">
                <a:solidFill>
                  <a:srgbClr val="993300"/>
                </a:solidFill>
                <a:prstDash val="solid"/>
                <a:headEnd type="none" w="med" len="med"/>
                <a:tailEnd type="none" w="med" len="med"/>
              </a:ln>
            </p:spPr>
          </p:sp>
        </p:grpSp>
        <p:sp>
          <p:nvSpPr>
            <p:cNvPr id="160781" name="Rectangle 26"/>
            <p:cNvSpPr/>
            <p:nvPr/>
          </p:nvSpPr>
          <p:spPr>
            <a:xfrm>
              <a:off x="2922" y="2929"/>
              <a:ext cx="2634"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银行存款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79899" name="Rectangle 27"/>
          <p:cNvSpPr/>
          <p:nvPr/>
        </p:nvSpPr>
        <p:spPr>
          <a:xfrm>
            <a:off x="8056563" y="5207000"/>
            <a:ext cx="2287587"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20 000</a:t>
            </a:r>
            <a:endParaRPr lang="zh-CN" altLang="zh-CN" sz="2800" b="1" dirty="0">
              <a:solidFill>
                <a:srgbClr val="8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9877"/>
                                        </p:tgtEl>
                                        <p:attrNameLst>
                                          <p:attrName>style.visibility</p:attrName>
                                        </p:attrNameLst>
                                      </p:cBhvr>
                                      <p:to>
                                        <p:strVal val="visible"/>
                                      </p:to>
                                    </p:set>
                                    <p:animEffect transition="in" filter="blinds(horizontal)">
                                      <p:cBhvr>
                                        <p:cTn id="7" dur="500"/>
                                        <p:tgtEl>
                                          <p:spTgt spid="7987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9876"/>
                                        </p:tgtEl>
                                        <p:attrNameLst>
                                          <p:attrName>style.visibility</p:attrName>
                                        </p:attrNameLst>
                                      </p:cBhvr>
                                      <p:to>
                                        <p:strVal val="visible"/>
                                      </p:to>
                                    </p:set>
                                    <p:animEffect transition="in" filter="blinds(horizontal)">
                                      <p:cBhvr>
                                        <p:cTn id="11" dur="500"/>
                                        <p:tgtEl>
                                          <p:spTgt spid="79876"/>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9882"/>
                                        </p:tgtEl>
                                        <p:attrNameLst>
                                          <p:attrName>style.visibility</p:attrName>
                                        </p:attrNameLst>
                                      </p:cBhvr>
                                      <p:to>
                                        <p:strVal val="visible"/>
                                      </p:to>
                                    </p:set>
                                    <p:animEffect transition="in" filter="blinds(horizontal)">
                                      <p:cBhvr>
                                        <p:cTn id="15" dur="500"/>
                                        <p:tgtEl>
                                          <p:spTgt spid="79882"/>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79887"/>
                                        </p:tgtEl>
                                        <p:attrNameLst>
                                          <p:attrName>style.visibility</p:attrName>
                                        </p:attrNameLst>
                                      </p:cBhvr>
                                      <p:to>
                                        <p:strVal val="visible"/>
                                      </p:to>
                                    </p:set>
                                    <p:animEffect transition="in" filter="blinds(horizontal)">
                                      <p:cBhvr>
                                        <p:cTn id="19" dur="500"/>
                                        <p:tgtEl>
                                          <p:spTgt spid="79887"/>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79889"/>
                                        </p:tgtEl>
                                        <p:attrNameLst>
                                          <p:attrName>style.visibility</p:attrName>
                                        </p:attrNameLst>
                                      </p:cBhvr>
                                      <p:to>
                                        <p:strVal val="visible"/>
                                      </p:to>
                                    </p:set>
                                    <p:animEffect transition="in" filter="blinds(horizontal)">
                                      <p:cBhvr>
                                        <p:cTn id="24" dur="500"/>
                                        <p:tgtEl>
                                          <p:spTgt spid="79889"/>
                                        </p:tgtEl>
                                      </p:cBhvr>
                                    </p:animEffect>
                                  </p:childTnLst>
                                </p:cTn>
                              </p:par>
                            </p:childTnLst>
                          </p:cTn>
                        </p:par>
                        <p:par>
                          <p:cTn id="25" fill="hold">
                            <p:stCondLst>
                              <p:cond delay="500"/>
                            </p:stCondLst>
                            <p:childTnLst>
                              <p:par>
                                <p:cTn id="26" presetID="3" presetClass="entr" presetSubtype="10" fill="hold" grpId="0" nodeType="afterEffect">
                                  <p:stCondLst>
                                    <p:cond delay="0"/>
                                  </p:stCondLst>
                                  <p:childTnLst>
                                    <p:set>
                                      <p:cBhvr>
                                        <p:cTn id="27" dur="1" fill="hold">
                                          <p:stCondLst>
                                            <p:cond delay="0"/>
                                          </p:stCondLst>
                                        </p:cTn>
                                        <p:tgtEl>
                                          <p:spTgt spid="79888"/>
                                        </p:tgtEl>
                                        <p:attrNameLst>
                                          <p:attrName>style.visibility</p:attrName>
                                        </p:attrNameLst>
                                      </p:cBhvr>
                                      <p:to>
                                        <p:strVal val="visible"/>
                                      </p:to>
                                    </p:set>
                                    <p:animEffect transition="in" filter="blinds(horizontal)">
                                      <p:cBhvr>
                                        <p:cTn id="28" dur="500"/>
                                        <p:tgtEl>
                                          <p:spTgt spid="79888"/>
                                        </p:tgtEl>
                                      </p:cBhvr>
                                    </p:animEffect>
                                  </p:childTnLst>
                                </p:cTn>
                              </p:par>
                            </p:childTnLst>
                          </p:cTn>
                        </p:par>
                        <p:par>
                          <p:cTn id="29" fill="hold">
                            <p:stCondLst>
                              <p:cond delay="1000"/>
                            </p:stCondLst>
                            <p:childTnLst>
                              <p:par>
                                <p:cTn id="30" presetID="3" presetClass="entr" presetSubtype="10" fill="hold" nodeType="afterEffect">
                                  <p:stCondLst>
                                    <p:cond delay="0"/>
                                  </p:stCondLst>
                                  <p:childTnLst>
                                    <p:set>
                                      <p:cBhvr>
                                        <p:cTn id="31" dur="1" fill="hold">
                                          <p:stCondLst>
                                            <p:cond delay="0"/>
                                          </p:stCondLst>
                                        </p:cTn>
                                        <p:tgtEl>
                                          <p:spTgt spid="79894"/>
                                        </p:tgtEl>
                                        <p:attrNameLst>
                                          <p:attrName>style.visibility</p:attrName>
                                        </p:attrNameLst>
                                      </p:cBhvr>
                                      <p:to>
                                        <p:strVal val="visible"/>
                                      </p:to>
                                    </p:set>
                                    <p:animEffect transition="in" filter="blinds(horizontal)">
                                      <p:cBhvr>
                                        <p:cTn id="32" dur="500"/>
                                        <p:tgtEl>
                                          <p:spTgt spid="79894"/>
                                        </p:tgtEl>
                                      </p:cBhvr>
                                    </p:animEffect>
                                  </p:childTnLst>
                                </p:cTn>
                              </p:par>
                            </p:childTnLst>
                          </p:cTn>
                        </p:par>
                        <p:par>
                          <p:cTn id="33" fill="hold">
                            <p:stCondLst>
                              <p:cond delay="1500"/>
                            </p:stCondLst>
                            <p:childTnLst>
                              <p:par>
                                <p:cTn id="34" presetID="3" presetClass="entr" presetSubtype="10" fill="hold" grpId="0" nodeType="afterEffect">
                                  <p:stCondLst>
                                    <p:cond delay="0"/>
                                  </p:stCondLst>
                                  <p:childTnLst>
                                    <p:set>
                                      <p:cBhvr>
                                        <p:cTn id="35" dur="1" fill="hold">
                                          <p:stCondLst>
                                            <p:cond delay="0"/>
                                          </p:stCondLst>
                                        </p:cTn>
                                        <p:tgtEl>
                                          <p:spTgt spid="79899"/>
                                        </p:tgtEl>
                                        <p:attrNameLst>
                                          <p:attrName>style.visibility</p:attrName>
                                        </p:attrNameLst>
                                      </p:cBhvr>
                                      <p:to>
                                        <p:strVal val="visible"/>
                                      </p:to>
                                    </p:set>
                                    <p:animEffect transition="in" filter="blinds(horizontal)">
                                      <p:cBhvr>
                                        <p:cTn id="36" dur="500"/>
                                        <p:tgtEl>
                                          <p:spTgt spid="798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bldLvl="0" animBg="1"/>
      <p:bldP spid="79887" grpId="0" bldLvl="0" animBg="1"/>
      <p:bldP spid="79888" grpId="0" bldLvl="0" animBg="1"/>
      <p:bldP spid="79899"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4"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61795" name="Rectangle 3"/>
          <p:cNvSpPr/>
          <p:nvPr/>
        </p:nvSpPr>
        <p:spPr>
          <a:xfrm>
            <a:off x="861060" y="1268730"/>
            <a:ext cx="9556115" cy="780415"/>
          </a:xfrm>
          <a:prstGeom prst="rect">
            <a:avLst/>
          </a:prstGeom>
          <a:noFill/>
          <a:ln w="9525">
            <a:noFill/>
          </a:ln>
        </p:spPr>
        <p:txBody>
          <a:bodyPr wrap="square">
            <a:spAutoFit/>
          </a:bodyPr>
          <a:p>
            <a:pPr>
              <a:lnSpc>
                <a:spcPct val="140000"/>
              </a:lnSpc>
              <a:buSzPct val="100000"/>
            </a:pPr>
            <a:r>
              <a:rPr lang="zh-CN" altLang="zh-CN" sz="3200" b="1" dirty="0">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用银行存款偿还短期借款</a:t>
            </a:r>
            <a:r>
              <a:rPr lang="zh-CN" altLang="zh-CN" sz="3200" b="1" dirty="0">
                <a:latin typeface="楷体" panose="02010609060101010101" pitchFamily="49" charset="-122"/>
                <a:ea typeface="楷体" panose="02010609060101010101" pitchFamily="49" charset="-122"/>
              </a:rPr>
              <a:t>30 000</a:t>
            </a:r>
            <a:r>
              <a:rPr lang="zh-CN" altLang="en-US" sz="3200" b="1" dirty="0">
                <a:latin typeface="楷体" panose="02010609060101010101" pitchFamily="49" charset="-122"/>
                <a:ea typeface="楷体" panose="02010609060101010101" pitchFamily="49" charset="-122"/>
              </a:rPr>
              <a:t>元。</a:t>
            </a:r>
            <a:endParaRPr lang="zh-CN" altLang="en-US" sz="3200" b="1" dirty="0">
              <a:latin typeface="楷体" panose="02010609060101010101" pitchFamily="49" charset="-122"/>
              <a:ea typeface="楷体" panose="02010609060101010101" pitchFamily="49" charset="-122"/>
            </a:endParaRPr>
          </a:p>
        </p:txBody>
      </p:sp>
      <p:sp>
        <p:nvSpPr>
          <p:cNvPr id="80900" name="Rectangle 4"/>
          <p:cNvSpPr/>
          <p:nvPr/>
        </p:nvSpPr>
        <p:spPr>
          <a:xfrm>
            <a:off x="1703388" y="3532188"/>
            <a:ext cx="2287587"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4</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80901" name="Group 5"/>
          <p:cNvGrpSpPr/>
          <p:nvPr/>
        </p:nvGrpSpPr>
        <p:grpSpPr>
          <a:xfrm>
            <a:off x="1841500" y="2781300"/>
            <a:ext cx="4183063" cy="1371600"/>
            <a:chOff x="200" y="1752"/>
            <a:chExt cx="2635" cy="864"/>
          </a:xfrm>
        </p:grpSpPr>
        <p:grpSp>
          <p:nvGrpSpPr>
            <p:cNvPr id="161804" name="Group 6"/>
            <p:cNvGrpSpPr/>
            <p:nvPr/>
          </p:nvGrpSpPr>
          <p:grpSpPr>
            <a:xfrm>
              <a:off x="234" y="2181"/>
              <a:ext cx="2601" cy="435"/>
              <a:chOff x="234" y="2181"/>
              <a:chExt cx="2601" cy="435"/>
            </a:xfrm>
          </p:grpSpPr>
          <p:sp>
            <p:nvSpPr>
              <p:cNvPr id="161806" name="Line 7"/>
              <p:cNvSpPr/>
              <p:nvPr/>
            </p:nvSpPr>
            <p:spPr>
              <a:xfrm>
                <a:off x="234" y="2181"/>
                <a:ext cx="2601" cy="0"/>
              </a:xfrm>
              <a:prstGeom prst="line">
                <a:avLst/>
              </a:prstGeom>
              <a:ln w="28575" cap="flat" cmpd="sng">
                <a:solidFill>
                  <a:srgbClr val="993300"/>
                </a:solidFill>
                <a:prstDash val="solid"/>
                <a:headEnd type="none" w="med" len="med"/>
                <a:tailEnd type="none" w="med" len="med"/>
              </a:ln>
            </p:spPr>
          </p:sp>
          <p:sp>
            <p:nvSpPr>
              <p:cNvPr id="161807" name="Line 8"/>
              <p:cNvSpPr/>
              <p:nvPr/>
            </p:nvSpPr>
            <p:spPr>
              <a:xfrm>
                <a:off x="1528" y="2181"/>
                <a:ext cx="0" cy="435"/>
              </a:xfrm>
              <a:prstGeom prst="line">
                <a:avLst/>
              </a:prstGeom>
              <a:ln w="28575" cap="flat" cmpd="sng">
                <a:solidFill>
                  <a:srgbClr val="993300"/>
                </a:solidFill>
                <a:prstDash val="solid"/>
                <a:headEnd type="none" w="med" len="med"/>
                <a:tailEnd type="none" w="med" len="med"/>
              </a:ln>
            </p:spPr>
          </p:sp>
        </p:grpSp>
        <p:sp>
          <p:nvSpPr>
            <p:cNvPr id="161805" name="Rectangle 9"/>
            <p:cNvSpPr/>
            <p:nvPr/>
          </p:nvSpPr>
          <p:spPr>
            <a:xfrm>
              <a:off x="200" y="1752"/>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短期借款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80906" name="Group 10"/>
          <p:cNvGrpSpPr/>
          <p:nvPr/>
        </p:nvGrpSpPr>
        <p:grpSpPr>
          <a:xfrm>
            <a:off x="6162675" y="2781300"/>
            <a:ext cx="4181475" cy="1371600"/>
            <a:chOff x="2922" y="1752"/>
            <a:chExt cx="2634" cy="864"/>
          </a:xfrm>
        </p:grpSpPr>
        <p:grpSp>
          <p:nvGrpSpPr>
            <p:cNvPr id="161800" name="Group 11"/>
            <p:cNvGrpSpPr/>
            <p:nvPr/>
          </p:nvGrpSpPr>
          <p:grpSpPr>
            <a:xfrm>
              <a:off x="2956" y="2181"/>
              <a:ext cx="2600" cy="435"/>
              <a:chOff x="2956" y="2181"/>
              <a:chExt cx="2600" cy="435"/>
            </a:xfrm>
          </p:grpSpPr>
          <p:sp>
            <p:nvSpPr>
              <p:cNvPr id="161802" name="Line 12"/>
              <p:cNvSpPr/>
              <p:nvPr/>
            </p:nvSpPr>
            <p:spPr>
              <a:xfrm>
                <a:off x="2956" y="2181"/>
                <a:ext cx="2600" cy="0"/>
              </a:xfrm>
              <a:prstGeom prst="line">
                <a:avLst/>
              </a:prstGeom>
              <a:ln w="28575" cap="flat" cmpd="sng">
                <a:solidFill>
                  <a:srgbClr val="993300"/>
                </a:solidFill>
                <a:prstDash val="solid"/>
                <a:headEnd type="none" w="med" len="med"/>
                <a:tailEnd type="none" w="med" len="med"/>
              </a:ln>
            </p:spPr>
          </p:sp>
          <p:sp>
            <p:nvSpPr>
              <p:cNvPr id="161803" name="Line 13"/>
              <p:cNvSpPr/>
              <p:nvPr/>
            </p:nvSpPr>
            <p:spPr>
              <a:xfrm>
                <a:off x="4249" y="2181"/>
                <a:ext cx="0" cy="435"/>
              </a:xfrm>
              <a:prstGeom prst="line">
                <a:avLst/>
              </a:prstGeom>
              <a:ln w="28575" cap="flat" cmpd="sng">
                <a:solidFill>
                  <a:srgbClr val="993300"/>
                </a:solidFill>
                <a:prstDash val="solid"/>
                <a:headEnd type="none" w="med" len="med"/>
                <a:tailEnd type="none" w="med" len="med"/>
              </a:ln>
            </p:spPr>
          </p:sp>
        </p:grpSp>
        <p:sp>
          <p:nvSpPr>
            <p:cNvPr id="161801" name="Rectangle 14"/>
            <p:cNvSpPr/>
            <p:nvPr/>
          </p:nvSpPr>
          <p:spPr>
            <a:xfrm>
              <a:off x="2922" y="1752"/>
              <a:ext cx="2634"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银行存款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80911" name="Rectangle 15"/>
          <p:cNvSpPr/>
          <p:nvPr/>
        </p:nvSpPr>
        <p:spPr>
          <a:xfrm>
            <a:off x="8112125" y="3554413"/>
            <a:ext cx="2287588"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4</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30 000</a:t>
            </a:r>
            <a:endParaRPr lang="zh-CN" altLang="zh-CN" sz="2800" b="1" dirty="0">
              <a:solidFill>
                <a:srgbClr val="8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0901"/>
                                        </p:tgtEl>
                                        <p:attrNameLst>
                                          <p:attrName>style.visibility</p:attrName>
                                        </p:attrNameLst>
                                      </p:cBhvr>
                                      <p:to>
                                        <p:strVal val="visible"/>
                                      </p:to>
                                    </p:set>
                                    <p:animEffect transition="in" filter="blinds(horizontal)">
                                      <p:cBhvr>
                                        <p:cTn id="7" dur="500"/>
                                        <p:tgtEl>
                                          <p:spTgt spid="8090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0900"/>
                                        </p:tgtEl>
                                        <p:attrNameLst>
                                          <p:attrName>style.visibility</p:attrName>
                                        </p:attrNameLst>
                                      </p:cBhvr>
                                      <p:to>
                                        <p:strVal val="visible"/>
                                      </p:to>
                                    </p:set>
                                    <p:animEffect transition="in" filter="blinds(horizontal)">
                                      <p:cBhvr>
                                        <p:cTn id="11" dur="500"/>
                                        <p:tgtEl>
                                          <p:spTgt spid="80900"/>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80906"/>
                                        </p:tgtEl>
                                        <p:attrNameLst>
                                          <p:attrName>style.visibility</p:attrName>
                                        </p:attrNameLst>
                                      </p:cBhvr>
                                      <p:to>
                                        <p:strVal val="visible"/>
                                      </p:to>
                                    </p:set>
                                    <p:animEffect transition="in" filter="blinds(horizontal)">
                                      <p:cBhvr>
                                        <p:cTn id="15" dur="500"/>
                                        <p:tgtEl>
                                          <p:spTgt spid="80906"/>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80911"/>
                                        </p:tgtEl>
                                        <p:attrNameLst>
                                          <p:attrName>style.visibility</p:attrName>
                                        </p:attrNameLst>
                                      </p:cBhvr>
                                      <p:to>
                                        <p:strVal val="visible"/>
                                      </p:to>
                                    </p:set>
                                    <p:animEffect transition="in" filter="blinds(horizontal)">
                                      <p:cBhvr>
                                        <p:cTn id="19" dur="500"/>
                                        <p:tgtEl>
                                          <p:spTgt spid="809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bldLvl="0" animBg="1"/>
      <p:bldP spid="80911"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8"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课堂小练习－过账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62819" name="Rectangle 3"/>
          <p:cNvSpPr/>
          <p:nvPr/>
        </p:nvSpPr>
        <p:spPr>
          <a:xfrm>
            <a:off x="899795" y="1268730"/>
            <a:ext cx="10512425" cy="1470025"/>
          </a:xfrm>
          <a:prstGeom prst="rect">
            <a:avLst/>
          </a:prstGeom>
          <a:noFill/>
          <a:ln w="9525">
            <a:noFill/>
          </a:ln>
        </p:spPr>
        <p:txBody>
          <a:bodyPr wrap="square">
            <a:spAutoFit/>
          </a:bodyPr>
          <a:p>
            <a:pPr>
              <a:lnSpc>
                <a:spcPct val="140000"/>
              </a:lnSpc>
              <a:buSzPct val="100000"/>
            </a:pPr>
            <a:r>
              <a:rPr lang="zh-CN" altLang="zh-CN" sz="3200" b="1" dirty="0">
                <a:latin typeface="楷体" panose="02010609060101010101" pitchFamily="49" charset="-122"/>
                <a:ea typeface="楷体" panose="02010609060101010101" pitchFamily="49" charset="-122"/>
              </a:rPr>
              <a:t>5.</a:t>
            </a:r>
            <a:r>
              <a:rPr lang="zh-CN" altLang="en-US" sz="3200" b="1" dirty="0">
                <a:latin typeface="楷体" panose="02010609060101010101" pitchFamily="49" charset="-122"/>
                <a:ea typeface="楷体" panose="02010609060101010101" pitchFamily="49" charset="-122"/>
              </a:rPr>
              <a:t>收到投资人追加投资</a:t>
            </a:r>
            <a:r>
              <a:rPr lang="zh-CN" altLang="zh-CN" sz="3200" b="1" dirty="0">
                <a:latin typeface="楷体" panose="02010609060101010101" pitchFamily="49" charset="-122"/>
                <a:ea typeface="楷体" panose="02010609060101010101" pitchFamily="49" charset="-122"/>
              </a:rPr>
              <a:t>100 000</a:t>
            </a:r>
            <a:r>
              <a:rPr lang="zh-CN" altLang="en-US" sz="3200" b="1" dirty="0">
                <a:latin typeface="楷体" panose="02010609060101010101" pitchFamily="49" charset="-122"/>
                <a:ea typeface="楷体" panose="02010609060101010101" pitchFamily="49" charset="-122"/>
              </a:rPr>
              <a:t>元（假设全部为实收资本），款项已存入银行。</a:t>
            </a:r>
            <a:endParaRPr lang="zh-CN" altLang="en-US" sz="3200" b="1" dirty="0">
              <a:latin typeface="楷体" panose="02010609060101010101" pitchFamily="49" charset="-122"/>
              <a:ea typeface="楷体" panose="02010609060101010101" pitchFamily="49" charset="-122"/>
            </a:endParaRPr>
          </a:p>
        </p:txBody>
      </p:sp>
      <p:sp>
        <p:nvSpPr>
          <p:cNvPr id="81924" name="Rectangle 4"/>
          <p:cNvSpPr/>
          <p:nvPr/>
        </p:nvSpPr>
        <p:spPr>
          <a:xfrm>
            <a:off x="1631950" y="3963988"/>
            <a:ext cx="2432050"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5</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100 000</a:t>
            </a:r>
            <a:endParaRPr lang="zh-CN" altLang="zh-CN" sz="2800" b="1" dirty="0">
              <a:solidFill>
                <a:srgbClr val="800000"/>
              </a:solidFill>
              <a:latin typeface="楷体" panose="02010609060101010101" pitchFamily="49" charset="-122"/>
              <a:ea typeface="楷体" panose="02010609060101010101" pitchFamily="49" charset="-122"/>
            </a:endParaRPr>
          </a:p>
        </p:txBody>
      </p:sp>
      <p:grpSp>
        <p:nvGrpSpPr>
          <p:cNvPr id="81925" name="Group 5"/>
          <p:cNvGrpSpPr/>
          <p:nvPr/>
        </p:nvGrpSpPr>
        <p:grpSpPr>
          <a:xfrm>
            <a:off x="1912938" y="3213100"/>
            <a:ext cx="4183062" cy="1371600"/>
            <a:chOff x="245" y="2024"/>
            <a:chExt cx="2635" cy="864"/>
          </a:xfrm>
        </p:grpSpPr>
        <p:grpSp>
          <p:nvGrpSpPr>
            <p:cNvPr id="162828" name="Group 6"/>
            <p:cNvGrpSpPr/>
            <p:nvPr/>
          </p:nvGrpSpPr>
          <p:grpSpPr>
            <a:xfrm>
              <a:off x="279" y="2453"/>
              <a:ext cx="2601" cy="435"/>
              <a:chOff x="279" y="2453"/>
              <a:chExt cx="2601" cy="435"/>
            </a:xfrm>
          </p:grpSpPr>
          <p:sp>
            <p:nvSpPr>
              <p:cNvPr id="162830" name="Line 7"/>
              <p:cNvSpPr/>
              <p:nvPr/>
            </p:nvSpPr>
            <p:spPr>
              <a:xfrm>
                <a:off x="279" y="2453"/>
                <a:ext cx="2601" cy="0"/>
              </a:xfrm>
              <a:prstGeom prst="line">
                <a:avLst/>
              </a:prstGeom>
              <a:ln w="28575" cap="flat" cmpd="sng">
                <a:solidFill>
                  <a:srgbClr val="993300"/>
                </a:solidFill>
                <a:prstDash val="solid"/>
                <a:headEnd type="none" w="med" len="med"/>
                <a:tailEnd type="none" w="med" len="med"/>
              </a:ln>
            </p:spPr>
          </p:sp>
          <p:sp>
            <p:nvSpPr>
              <p:cNvPr id="162831" name="Line 8"/>
              <p:cNvSpPr/>
              <p:nvPr/>
            </p:nvSpPr>
            <p:spPr>
              <a:xfrm>
                <a:off x="1573" y="2453"/>
                <a:ext cx="0" cy="435"/>
              </a:xfrm>
              <a:prstGeom prst="line">
                <a:avLst/>
              </a:prstGeom>
              <a:ln w="28575" cap="flat" cmpd="sng">
                <a:solidFill>
                  <a:srgbClr val="993300"/>
                </a:solidFill>
                <a:prstDash val="solid"/>
                <a:headEnd type="none" w="med" len="med"/>
                <a:tailEnd type="none" w="med" len="med"/>
              </a:ln>
            </p:spPr>
          </p:sp>
        </p:grpSp>
        <p:sp>
          <p:nvSpPr>
            <p:cNvPr id="162829" name="Rectangle 9"/>
            <p:cNvSpPr/>
            <p:nvPr/>
          </p:nvSpPr>
          <p:spPr>
            <a:xfrm>
              <a:off x="245" y="2024"/>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银行存款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grpSp>
        <p:nvGrpSpPr>
          <p:cNvPr id="81930" name="Group 10"/>
          <p:cNvGrpSpPr/>
          <p:nvPr/>
        </p:nvGrpSpPr>
        <p:grpSpPr>
          <a:xfrm>
            <a:off x="6234113" y="3213100"/>
            <a:ext cx="4183062" cy="1371600"/>
            <a:chOff x="2967" y="2024"/>
            <a:chExt cx="2635" cy="864"/>
          </a:xfrm>
        </p:grpSpPr>
        <p:grpSp>
          <p:nvGrpSpPr>
            <p:cNvPr id="162824" name="Group 11"/>
            <p:cNvGrpSpPr/>
            <p:nvPr/>
          </p:nvGrpSpPr>
          <p:grpSpPr>
            <a:xfrm>
              <a:off x="3001" y="2453"/>
              <a:ext cx="2601" cy="435"/>
              <a:chOff x="3001" y="2453"/>
              <a:chExt cx="2601" cy="435"/>
            </a:xfrm>
          </p:grpSpPr>
          <p:sp>
            <p:nvSpPr>
              <p:cNvPr id="162826" name="Line 12"/>
              <p:cNvSpPr/>
              <p:nvPr/>
            </p:nvSpPr>
            <p:spPr>
              <a:xfrm>
                <a:off x="3001" y="2453"/>
                <a:ext cx="2601" cy="0"/>
              </a:xfrm>
              <a:prstGeom prst="line">
                <a:avLst/>
              </a:prstGeom>
              <a:ln w="28575" cap="flat" cmpd="sng">
                <a:solidFill>
                  <a:srgbClr val="993300"/>
                </a:solidFill>
                <a:prstDash val="solid"/>
                <a:headEnd type="none" w="med" len="med"/>
                <a:tailEnd type="none" w="med" len="med"/>
              </a:ln>
            </p:spPr>
          </p:sp>
          <p:sp>
            <p:nvSpPr>
              <p:cNvPr id="162827" name="Line 13"/>
              <p:cNvSpPr/>
              <p:nvPr/>
            </p:nvSpPr>
            <p:spPr>
              <a:xfrm>
                <a:off x="4295" y="2453"/>
                <a:ext cx="0" cy="435"/>
              </a:xfrm>
              <a:prstGeom prst="line">
                <a:avLst/>
              </a:prstGeom>
              <a:ln w="28575" cap="flat" cmpd="sng">
                <a:solidFill>
                  <a:srgbClr val="993300"/>
                </a:solidFill>
                <a:prstDash val="solid"/>
                <a:headEnd type="none" w="med" len="med"/>
                <a:tailEnd type="none" w="med" len="med"/>
              </a:ln>
            </p:spPr>
          </p:sp>
        </p:grpSp>
        <p:sp>
          <p:nvSpPr>
            <p:cNvPr id="162825" name="Rectangle 14"/>
            <p:cNvSpPr/>
            <p:nvPr/>
          </p:nvSpPr>
          <p:spPr>
            <a:xfrm>
              <a:off x="2967" y="2024"/>
              <a:ext cx="2635" cy="329"/>
            </a:xfrm>
            <a:prstGeom prst="rect">
              <a:avLst/>
            </a:prstGeom>
            <a:noFill/>
            <a:ln w="9525">
              <a:noFill/>
            </a:ln>
          </p:spPr>
          <p:txBody>
            <a:bodyPr>
              <a:spAutoFit/>
            </a:bodyPr>
            <a:p>
              <a:pPr>
                <a:buSzPct val="100000"/>
              </a:pPr>
              <a:r>
                <a:rPr lang="zh-CN" altLang="en-US" sz="2800" b="1" dirty="0">
                  <a:solidFill>
                    <a:srgbClr val="000000"/>
                  </a:solidFill>
                  <a:latin typeface="楷体" panose="02010609060101010101" pitchFamily="49" charset="-122"/>
                  <a:ea typeface="楷体" panose="02010609060101010101" pitchFamily="49" charset="-122"/>
                </a:rPr>
                <a:t>借方   实收资本   贷方</a:t>
              </a:r>
              <a:endParaRPr lang="zh-CN" altLang="en-US" sz="2800" b="1" dirty="0">
                <a:solidFill>
                  <a:srgbClr val="000000"/>
                </a:solidFill>
                <a:latin typeface="楷体" panose="02010609060101010101" pitchFamily="49" charset="-122"/>
                <a:ea typeface="楷体" panose="02010609060101010101" pitchFamily="49" charset="-122"/>
              </a:endParaRPr>
            </a:p>
          </p:txBody>
        </p:sp>
      </p:grpSp>
      <p:sp>
        <p:nvSpPr>
          <p:cNvPr id="81935" name="Rectangle 15"/>
          <p:cNvSpPr/>
          <p:nvPr/>
        </p:nvSpPr>
        <p:spPr>
          <a:xfrm>
            <a:off x="8112125" y="3986213"/>
            <a:ext cx="2411413" cy="521970"/>
          </a:xfrm>
          <a:prstGeom prst="rect">
            <a:avLst/>
          </a:prstGeom>
          <a:solidFill>
            <a:srgbClr val="FFFFFF">
              <a:alpha val="41176"/>
            </a:srgbClr>
          </a:solidFill>
          <a:ln w="9525">
            <a:noFill/>
          </a:ln>
        </p:spPr>
        <p:txBody>
          <a:bodyPr>
            <a:spAutoFit/>
          </a:bodyPr>
          <a:p>
            <a:pPr>
              <a:buSzPct val="100000"/>
            </a:pP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5</a:t>
            </a:r>
            <a:r>
              <a:rPr lang="zh-CN" altLang="en-US" sz="2800" b="1" dirty="0">
                <a:solidFill>
                  <a:srgbClr val="800000"/>
                </a:solidFill>
                <a:latin typeface="楷体" panose="02010609060101010101" pitchFamily="49" charset="-122"/>
                <a:ea typeface="楷体" panose="02010609060101010101" pitchFamily="49" charset="-122"/>
              </a:rPr>
              <a:t>）</a:t>
            </a:r>
            <a:r>
              <a:rPr lang="zh-CN" altLang="zh-CN" sz="2800" b="1" dirty="0">
                <a:solidFill>
                  <a:srgbClr val="800000"/>
                </a:solidFill>
                <a:latin typeface="楷体" panose="02010609060101010101" pitchFamily="49" charset="-122"/>
                <a:ea typeface="楷体" panose="02010609060101010101" pitchFamily="49" charset="-122"/>
              </a:rPr>
              <a:t>100 000</a:t>
            </a:r>
            <a:endParaRPr lang="zh-CN" altLang="zh-CN" sz="2800" b="1" dirty="0">
              <a:solidFill>
                <a:srgbClr val="80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25"/>
                                        </p:tgtEl>
                                        <p:attrNameLst>
                                          <p:attrName>style.visibility</p:attrName>
                                        </p:attrNameLst>
                                      </p:cBhvr>
                                      <p:to>
                                        <p:strVal val="visible"/>
                                      </p:to>
                                    </p:set>
                                    <p:animEffect transition="in" filter="blinds(horizontal)">
                                      <p:cBhvr>
                                        <p:cTn id="7" dur="500"/>
                                        <p:tgtEl>
                                          <p:spTgt spid="8192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1924"/>
                                        </p:tgtEl>
                                        <p:attrNameLst>
                                          <p:attrName>style.visibility</p:attrName>
                                        </p:attrNameLst>
                                      </p:cBhvr>
                                      <p:to>
                                        <p:strVal val="visible"/>
                                      </p:to>
                                    </p:set>
                                    <p:animEffect transition="in" filter="blinds(horizontal)">
                                      <p:cBhvr>
                                        <p:cTn id="11" dur="500"/>
                                        <p:tgtEl>
                                          <p:spTgt spid="81924"/>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81930"/>
                                        </p:tgtEl>
                                        <p:attrNameLst>
                                          <p:attrName>style.visibility</p:attrName>
                                        </p:attrNameLst>
                                      </p:cBhvr>
                                      <p:to>
                                        <p:strVal val="visible"/>
                                      </p:to>
                                    </p:set>
                                    <p:animEffect transition="in" filter="blinds(horizontal)">
                                      <p:cBhvr>
                                        <p:cTn id="15" dur="500"/>
                                        <p:tgtEl>
                                          <p:spTgt spid="81930"/>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81935"/>
                                        </p:tgtEl>
                                        <p:attrNameLst>
                                          <p:attrName>style.visibility</p:attrName>
                                        </p:attrNameLst>
                                      </p:cBhvr>
                                      <p:to>
                                        <p:strVal val="visible"/>
                                      </p:to>
                                    </p:set>
                                    <p:animEffect transition="in" filter="blinds(horizontal)">
                                      <p:cBhvr>
                                        <p:cTn id="19" dur="500"/>
                                        <p:tgtEl>
                                          <p:spTgt spid="819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bldLvl="0" animBg="1"/>
      <p:bldP spid="81935"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2" name="Rectangle 2"/>
          <p:cNvSpPr>
            <a:spLocks noGrp="1"/>
          </p:cNvSpPr>
          <p:nvPr>
            <p:ph type="title"/>
          </p:nvPr>
        </p:nvSpPr>
        <p:spPr/>
        <p:txBody>
          <a:bodyPr vert="horz" wrap="square" lIns="91440" tIns="45720" rIns="91440" bIns="45720" anchor="ctr" anchorCtr="0"/>
          <a:p>
            <a:pPr algn="ctr"/>
            <a:r>
              <a:rPr lang="zh-CN" altLang="en-US" sz="3200" dirty="0">
                <a:solidFill>
                  <a:srgbClr val="FF0000"/>
                </a:solidFill>
                <a:latin typeface="黑体" panose="02010609060101010101" pitchFamily="49" charset="-122"/>
                <a:ea typeface="黑体" panose="02010609060101010101" pitchFamily="49" charset="-122"/>
              </a:rPr>
              <a:t>课堂小练习－结账</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63843" name="Rectangle 3"/>
          <p:cNvSpPr>
            <a:spLocks noGrp="1"/>
          </p:cNvSpPr>
          <p:nvPr>
            <p:ph idx="1"/>
          </p:nvPr>
        </p:nvSpPr>
        <p:spPr>
          <a:xfrm>
            <a:off x="1017270" y="1125855"/>
            <a:ext cx="10210800" cy="1727200"/>
          </a:xfrm>
        </p:spPr>
        <p:txBody>
          <a:bodyPr vert="horz" wrap="square" lIns="91440" tIns="45720" rIns="91440" bIns="45720" anchor="t" anchorCtr="0"/>
          <a:p>
            <a:pPr>
              <a:lnSpc>
                <a:spcPct val="150000"/>
              </a:lnSpc>
            </a:pPr>
            <a:r>
              <a:rPr lang="zh-CN" altLang="en-US" sz="2800" dirty="0">
                <a:solidFill>
                  <a:srgbClr val="C00000"/>
                </a:solidFill>
                <a:latin typeface="楷体" panose="02010609060101010101" pitchFamily="49" charset="-122"/>
                <a:ea typeface="楷体" panose="02010609060101010101" pitchFamily="49" charset="-122"/>
              </a:rPr>
              <a:t>结账练习：</a:t>
            </a:r>
            <a:r>
              <a:rPr lang="zh-CN" altLang="en-US" sz="2800" dirty="0">
                <a:latin typeface="楷体" panose="02010609060101010101" pitchFamily="49" charset="-122"/>
                <a:ea typeface="楷体" panose="02010609060101010101" pitchFamily="49" charset="-122"/>
              </a:rPr>
              <a:t>根据资料计算出该企业相关账户本期发</a:t>
            </a:r>
            <a:endParaRPr lang="en-US" altLang="zh-CN"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生额、期末余额。将数据填列到下表中。</a:t>
            </a:r>
            <a:endParaRPr lang="zh-CN" altLang="en-US" sz="2800" dirty="0">
              <a:latin typeface="楷体" panose="02010609060101010101" pitchFamily="49" charset="-122"/>
              <a:ea typeface="楷体" panose="02010609060101010101" pitchFamily="49" charset="-122"/>
            </a:endParaRPr>
          </a:p>
        </p:txBody>
      </p:sp>
      <p:graphicFrame>
        <p:nvGraphicFramePr>
          <p:cNvPr id="76804" name="Group 4"/>
          <p:cNvGraphicFramePr>
            <a:graphicFrameLocks noGrp="1"/>
          </p:cNvGraphicFramePr>
          <p:nvPr/>
        </p:nvGraphicFramePr>
        <p:xfrm>
          <a:off x="2166938" y="2708275"/>
          <a:ext cx="7816850" cy="1828800"/>
        </p:xfrm>
        <a:graphic>
          <a:graphicData uri="http://schemas.openxmlformats.org/drawingml/2006/table">
            <a:tbl>
              <a:tblPr/>
              <a:tblGrid>
                <a:gridCol w="1480820"/>
                <a:gridCol w="1151890"/>
                <a:gridCol w="1151890"/>
                <a:gridCol w="1008380"/>
                <a:gridCol w="1079500"/>
                <a:gridCol w="936625"/>
                <a:gridCol w="1007745"/>
              </a:tblGrid>
              <a:tr h="455613">
                <a:tc row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账户名称</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期初余额</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本期发生额</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gridSpan="2">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期末余额</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455613">
                <a:tc vMerge="1">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借方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贷方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借方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贷方</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借方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贷方</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银行存款</a:t>
                      </a:r>
                      <a:endParaRPr kumimoji="0" 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rPr>
                        <a:t>30 000</a:t>
                      </a: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短期借款</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30 000</a:t>
                      </a: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3" name="表格 2"/>
          <p:cNvGraphicFramePr>
            <a:graphicFrameLocks noGrp="1"/>
          </p:cNvGraphicFramePr>
          <p:nvPr/>
        </p:nvGraphicFramePr>
        <p:xfrm>
          <a:off x="2166938" y="4537075"/>
          <a:ext cx="7816850" cy="457200"/>
        </p:xfrm>
        <a:graphic>
          <a:graphicData uri="http://schemas.openxmlformats.org/drawingml/2006/table">
            <a:tbl>
              <a:tblPr/>
              <a:tblGrid>
                <a:gridCol w="1480820"/>
                <a:gridCol w="1151890"/>
                <a:gridCol w="1151890"/>
                <a:gridCol w="1008380"/>
                <a:gridCol w="1079500"/>
                <a:gridCol w="936625"/>
                <a:gridCol w="1007745"/>
              </a:tblGrid>
              <a:tr h="455613">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 name="表格 3"/>
          <p:cNvGraphicFramePr>
            <a:graphicFrameLocks noGrp="1"/>
          </p:cNvGraphicFramePr>
          <p:nvPr/>
        </p:nvGraphicFramePr>
        <p:xfrm>
          <a:off x="2166938" y="4989513"/>
          <a:ext cx="7816850" cy="457200"/>
        </p:xfrm>
        <a:graphic>
          <a:graphicData uri="http://schemas.openxmlformats.org/drawingml/2006/table">
            <a:tbl>
              <a:tblPr/>
              <a:tblGrid>
                <a:gridCol w="1480820"/>
                <a:gridCol w="1151890"/>
                <a:gridCol w="1151890"/>
                <a:gridCol w="1008380"/>
                <a:gridCol w="1079500"/>
                <a:gridCol w="936625"/>
                <a:gridCol w="1007745"/>
              </a:tblGrid>
              <a:tr h="455613">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5" name="表格 4"/>
          <p:cNvGraphicFramePr>
            <a:graphicFrameLocks noGrp="1"/>
          </p:cNvGraphicFramePr>
          <p:nvPr/>
        </p:nvGraphicFramePr>
        <p:xfrm>
          <a:off x="2166938" y="5446713"/>
          <a:ext cx="7816850" cy="457200"/>
        </p:xfrm>
        <a:graphic>
          <a:graphicData uri="http://schemas.openxmlformats.org/drawingml/2006/table">
            <a:tbl>
              <a:tblPr/>
              <a:tblGrid>
                <a:gridCol w="1480820"/>
                <a:gridCol w="1151890"/>
                <a:gridCol w="1151890"/>
                <a:gridCol w="1008380"/>
                <a:gridCol w="1079500"/>
                <a:gridCol w="936625"/>
                <a:gridCol w="1007745"/>
              </a:tblGrid>
              <a:tr h="455613">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en-US"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rPr>
                        <a:t>合计</a:t>
                      </a:r>
                      <a:endParaRPr kumimoji="0" 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zh-CN"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pPr>
                      <a:endParaRPr kumimoji="0" lang="en-US" altLang="zh-CN" sz="2400" b="1" i="0" u="none" strike="noStrike" cap="none" normalizeH="0" baseline="0" dirty="0">
                        <a:ln>
                          <a:noFill/>
                        </a:ln>
                        <a:solidFill>
                          <a:schemeClr val="tx1"/>
                        </a:solidFill>
                        <a:effectLst/>
                        <a:latin typeface="楷体" panose="02010609060101010101" pitchFamily="49" charset="-122"/>
                        <a:ea typeface="楷体" panose="02010609060101010101" pitchFamily="49" charset="-122"/>
                      </a:endParaRPr>
                    </a:p>
                  </a:txBody>
                  <a:tcPr marL="91406" marR="91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82947" name="Rectangle 3"/>
          <p:cNvSpPr>
            <a:spLocks noGrp="1"/>
          </p:cNvSpPr>
          <p:nvPr>
            <p:ph idx="1"/>
          </p:nvPr>
        </p:nvSpPr>
        <p:spPr>
          <a:xfrm>
            <a:off x="876935" y="1125855"/>
            <a:ext cx="10466705" cy="3509645"/>
          </a:xfrm>
        </p:spPr>
        <p:txBody>
          <a:bodyPr vert="horz" wrap="square" lIns="91440" tIns="45720" rIns="91440" bIns="45720" anchor="t" anchorCtr="0"/>
          <a:p>
            <a:pPr algn="just" eaLnBrk="1" hangingPunct="1">
              <a:lnSpc>
                <a:spcPct val="140000"/>
              </a:lnSpc>
            </a:pPr>
            <a:r>
              <a:rPr lang="zh-CN" altLang="en-US" sz="3000" dirty="0">
                <a:solidFill>
                  <a:srgbClr val="FF0000"/>
                </a:solidFill>
                <a:latin typeface="黑体" panose="02010609060101010101" pitchFamily="49" charset="-122"/>
                <a:ea typeface="黑体" panose="02010609060101010101" pitchFamily="49" charset="-122"/>
              </a:rPr>
              <a:t>（一）单式记账法</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zh-CN" altLang="zh-CN" sz="3000" dirty="0">
                <a:solidFill>
                  <a:srgbClr val="FF0000"/>
                </a:solidFill>
                <a:latin typeface="楷体" panose="02010609060101010101" pitchFamily="49" charset="-122"/>
                <a:ea typeface="楷体" panose="02010609060101010101" pitchFamily="49" charset="-122"/>
              </a:rPr>
              <a:t>2】</a:t>
            </a:r>
            <a:r>
              <a:rPr lang="zh-CN" altLang="en-US" sz="3000" dirty="0">
                <a:latin typeface="楷体" panose="02010609060101010101" pitchFamily="49" charset="-122"/>
                <a:ea typeface="楷体" panose="02010609060101010101" pitchFamily="49" charset="-122"/>
              </a:rPr>
              <a:t>购入材料</a:t>
            </a:r>
            <a:r>
              <a:rPr lang="zh-CN" altLang="zh-CN" sz="3000" dirty="0">
                <a:latin typeface="楷体" panose="02010609060101010101" pitchFamily="49" charset="-122"/>
                <a:ea typeface="楷体" panose="02010609060101010101" pitchFamily="49" charset="-122"/>
              </a:rPr>
              <a:t>5 000</a:t>
            </a:r>
            <a:r>
              <a:rPr lang="zh-CN" altLang="en-US" sz="3000" dirty="0">
                <a:latin typeface="楷体" panose="02010609060101010101" pitchFamily="49" charset="-122"/>
                <a:ea typeface="楷体" panose="02010609060101010101" pitchFamily="49" charset="-122"/>
              </a:rPr>
              <a:t>元，已入库，款项末付。</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buClr>
                <a:srgbClr val="FF0000"/>
              </a:buClr>
              <a:buFont typeface="Wingdings" panose="05000000000000000000" pitchFamily="2" charset="2"/>
              <a:buChar char="p"/>
            </a:pPr>
            <a:r>
              <a:rPr lang="zh-CN" altLang="en-US" sz="3000" dirty="0">
                <a:latin typeface="楷体" panose="02010609060101010101" pitchFamily="49" charset="-122"/>
                <a:ea typeface="楷体" panose="02010609060101010101" pitchFamily="49" charset="-122"/>
              </a:rPr>
              <a:t>只记录“应付账款”账户增加</a:t>
            </a:r>
            <a:r>
              <a:rPr lang="zh-CN" altLang="zh-CN" sz="3000" dirty="0">
                <a:latin typeface="楷体" panose="02010609060101010101" pitchFamily="49" charset="-122"/>
                <a:ea typeface="楷体" panose="02010609060101010101" pitchFamily="49" charset="-122"/>
              </a:rPr>
              <a:t>5 000</a:t>
            </a:r>
            <a:r>
              <a:rPr lang="zh-CN" altLang="en-US" sz="3000" dirty="0">
                <a:latin typeface="楷体" panose="02010609060101010101" pitchFamily="49" charset="-122"/>
                <a:ea typeface="楷体" panose="02010609060101010101" pitchFamily="49" charset="-122"/>
              </a:rPr>
              <a:t>元。</a:t>
            </a:r>
            <a:endParaRPr lang="zh-CN" altLang="en-US" sz="3000" dirty="0">
              <a:latin typeface="楷体" panose="02010609060101010101" pitchFamily="49" charset="-122"/>
              <a:ea typeface="楷体" panose="02010609060101010101" pitchFamily="49" charset="-122"/>
            </a:endParaRPr>
          </a:p>
          <a:p>
            <a:pPr algn="just" eaLnBrk="1" hangingPunct="1">
              <a:lnSpc>
                <a:spcPct val="140000"/>
              </a:lnSpc>
            </a:pPr>
            <a:r>
              <a:rPr lang="en-US" altLang="zh-CN" sz="3000" dirty="0">
                <a:latin typeface="楷体" panose="02010609060101010101" pitchFamily="49" charset="-122"/>
                <a:ea typeface="楷体" panose="02010609060101010101" pitchFamily="49" charset="-122"/>
              </a:rPr>
              <a:t>           </a:t>
            </a:r>
            <a:r>
              <a:rPr lang="zh-CN"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增：应付账款  </a:t>
            </a:r>
            <a:r>
              <a:rPr lang="zh-CN" altLang="zh-CN" sz="3000" dirty="0">
                <a:latin typeface="楷体" panose="02010609060101010101" pitchFamily="49" charset="-122"/>
                <a:ea typeface="楷体" panose="02010609060101010101" pitchFamily="49" charset="-122"/>
              </a:rPr>
              <a:t>5 000 </a:t>
            </a:r>
            <a:r>
              <a:rPr lang="zh-CN" altLang="en-US" sz="3000" dirty="0">
                <a:latin typeface="楷体" panose="02010609060101010101" pitchFamily="49" charset="-122"/>
                <a:ea typeface="楷体" panose="02010609060101010101" pitchFamily="49" charset="-122"/>
              </a:rPr>
              <a:t>（原材料不记账）</a:t>
            </a:r>
            <a:endParaRPr lang="zh-CN" altLang="en-US" sz="30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2946" name="Group 2"/>
          <p:cNvGraphicFramePr>
            <a:graphicFrameLocks noGrp="1"/>
          </p:cNvGraphicFramePr>
          <p:nvPr/>
        </p:nvGraphicFramePr>
        <p:xfrm>
          <a:off x="2135188" y="1211263"/>
          <a:ext cx="7992745" cy="5313045"/>
        </p:xfrm>
        <a:graphic>
          <a:graphicData uri="http://schemas.openxmlformats.org/drawingml/2006/table">
            <a:tbl>
              <a:tblPr/>
              <a:tblGrid>
                <a:gridCol w="1085850"/>
                <a:gridCol w="913765"/>
                <a:gridCol w="876935"/>
                <a:gridCol w="1598930"/>
                <a:gridCol w="1573530"/>
                <a:gridCol w="920115"/>
                <a:gridCol w="1023620"/>
              </a:tblGrid>
              <a:tr h="533400">
                <a:tc row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账户名称</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期初余额</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cPr/>
                </a:tc>
                <a:tc grid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本期发生额</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cPr/>
                </a:tc>
                <a:tc gridSpan="2">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00"/>
                          </a:solidFill>
                          <a:effectLst/>
                          <a:latin typeface="楷体" panose="02010609060101010101" pitchFamily="49" charset="-122"/>
                          <a:ea typeface="楷体" panose="02010609060101010101" pitchFamily="49" charset="-122"/>
                        </a:rPr>
                        <a:t>期末余额</a:t>
                      </a:r>
                      <a:endParaRPr kumimoji="0" lang="zh-CN" sz="1900" b="1" i="0" u="none" strike="noStrike" cap="none" normalizeH="0" baseline="0" dirty="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cPr/>
                </a:tc>
              </a:tr>
              <a:tr h="532130">
                <a:tc vMerge="1">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借方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贷方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借方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贷方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借方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rPr>
                        <a:t>贷方</a:t>
                      </a:r>
                      <a:endParaRPr kumimoji="0" lang="zh-CN" sz="1900" b="1" i="0" u="none" strike="noStrike" cap="none" normalizeH="0" baseline="0">
                        <a:ln>
                          <a:noFill/>
                        </a:ln>
                        <a:solidFill>
                          <a:srgbClr val="000000"/>
                        </a:solidFill>
                        <a:effectLst/>
                        <a:latin typeface="楷体" panose="02010609060101010101" pitchFamily="49" charset="-122"/>
                        <a:ea typeface="楷体"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050925">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银行存款</a:t>
                      </a:r>
                      <a:endPar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1</a:t>
                      </a: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50 000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3</a:t>
                      </a: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5</a:t>
                      </a: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100 000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3</a:t>
                      </a: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4</a:t>
                      </a:r>
                      <a:r>
                        <a:rPr kumimoji="0" 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rPr>
                        <a:t>150 000</a:t>
                      </a:r>
                      <a:endParaRPr kumimoji="0" lang="zh-CN" altLang="zh-CN" sz="1900" b="1" i="0" u="none" strike="noStrike" cap="none" normalizeH="0" baseline="0" dirty="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340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应收账款</a:t>
                      </a:r>
                      <a:endPar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1</a:t>
                      </a:r>
                      <a:r>
                        <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50 000</a:t>
                      </a:r>
                      <a:endParaRPr kumimoji="0" lang="zh-CN" alt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rPr>
                        <a:t>50 000</a:t>
                      </a:r>
                      <a:endParaRPr kumimoji="0" lang="zh-CN" altLang="zh-CN" sz="1900" b="1" i="0" u="none" strike="noStrike" cap="none" normalizeH="0" baseline="0">
                        <a:ln>
                          <a:noFill/>
                        </a:ln>
                        <a:solidFill>
                          <a:srgbClr val="FF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086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原材料</a:t>
                      </a:r>
                      <a:endPar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2</a:t>
                      </a: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40 000</a:t>
                      </a:r>
                      <a:endParaRPr kumimoji="0" lang="zh-CN" alt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rPr>
                        <a:t>40 000</a:t>
                      </a:r>
                      <a:endParaRPr kumimoji="0" lang="zh-CN" altLang="zh-CN" sz="1900" b="1" i="0" u="none" strike="noStrike" cap="none" normalizeH="0" baseline="0" dirty="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206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206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340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应付账款</a:t>
                      </a:r>
                      <a:endPar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3</a:t>
                      </a:r>
                      <a:r>
                        <a:rPr kumimoji="0" 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2</a:t>
                      </a:r>
                      <a:r>
                        <a:rPr kumimoji="0" 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rPr>
                        <a:t>40 000</a:t>
                      </a:r>
                      <a:endParaRPr kumimoji="0" lang="zh-CN" altLang="zh-CN" sz="1900" b="1" i="0" u="none" strike="noStrike" cap="none" normalizeH="0" baseline="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dirty="0">
                        <a:ln>
                          <a:noFill/>
                        </a:ln>
                        <a:solidFill>
                          <a:srgbClr val="7030A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340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短期借款</a:t>
                      </a:r>
                      <a:endPar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4</a:t>
                      </a: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3</a:t>
                      </a:r>
                      <a:r>
                        <a:rPr kumimoji="0" 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rPr>
                        <a:t>20 000</a:t>
                      </a:r>
                      <a:endParaRPr kumimoji="0" lang="zh-CN" altLang="zh-CN" sz="1900" b="1" i="0" u="none" strike="noStrike" cap="none" normalizeH="0" baseline="0" dirty="0">
                        <a:ln>
                          <a:noFill/>
                        </a:ln>
                        <a:solidFill>
                          <a:srgbClr val="C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213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rPr>
                        <a:t>实收资本</a:t>
                      </a:r>
                      <a:endPar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rPr>
                        <a:t>　</a:t>
                      </a:r>
                      <a:endParaRPr kumimoji="0" lang="zh-CN" sz="1900" b="1" i="0" u="none" strike="noStrike" cap="none" normalizeH="0" baseline="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5</a:t>
                      </a:r>
                      <a:r>
                        <a:rPr kumimoji="0" 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a:t>
                      </a:r>
                      <a:r>
                        <a:rPr kumimoji="0" lang="zh-CN" alt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100 000</a:t>
                      </a:r>
                      <a:endParaRPr kumimoji="0" lang="zh-CN" alt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　</a:t>
                      </a:r>
                      <a:endParaRPr kumimoji="0" 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rPr>
                        <a:t>100 000</a:t>
                      </a:r>
                      <a:endParaRPr kumimoji="0" lang="zh-CN" altLang="zh-CN" sz="1900" b="1" i="0" u="none" strike="noStrike" cap="none" normalizeH="0" baseline="0" dirty="0">
                        <a:ln>
                          <a:noFill/>
                        </a:ln>
                        <a:solidFill>
                          <a:srgbClr val="0070C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33400">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rPr>
                        <a:t>合计</a:t>
                      </a:r>
                      <a:endParaRPr kumimoji="0" 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rPr>
                        <a:t>30 000</a:t>
                      </a:r>
                      <a:endPar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rPr>
                        <a:t>260 000</a:t>
                      </a:r>
                      <a:endPar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rPr>
                        <a:t>260 000</a:t>
                      </a:r>
                      <a:endPar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rPr>
                        <a:t>190 000</a:t>
                      </a:r>
                      <a:endParaRPr kumimoji="0" lang="zh-CN" altLang="zh-CN" sz="1900" b="1" i="0" u="none" strike="noStrike" cap="none" normalizeH="0" baseline="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ctr" latinLnBrk="0" hangingPunct="1">
                        <a:lnSpc>
                          <a:spcPct val="100000"/>
                        </a:lnSpc>
                        <a:spcBef>
                          <a:spcPct val="0"/>
                        </a:spcBef>
                        <a:spcAft>
                          <a:spcPct val="0"/>
                        </a:spcAft>
                        <a:buClr>
                          <a:srgbClr val="000000"/>
                        </a:buClr>
                        <a:buSzPct val="100000"/>
                        <a:buFont typeface="Times New Roman" panose="02020603050405020304" pitchFamily="18" charset="0"/>
                        <a:buNone/>
                      </a:pPr>
                      <a:r>
                        <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rPr>
                        <a:t>190 000</a:t>
                      </a:r>
                      <a:endParaRPr kumimoji="0" lang="zh-CN" altLang="zh-CN" sz="1900" b="1" i="0" u="none" strike="noStrike" cap="none" normalizeH="0" baseline="0" dirty="0">
                        <a:ln>
                          <a:noFill/>
                        </a:ln>
                        <a:solidFill>
                          <a:srgbClr val="000000"/>
                        </a:solidFill>
                        <a:effectLst/>
                        <a:latin typeface="仿宋" panose="02010609060101010101" pitchFamily="49" charset="-122"/>
                        <a:ea typeface="仿宋" panose="02010609060101010101" pitchFamily="49" charset="-122"/>
                      </a:endParaRPr>
                    </a:p>
                  </a:txBody>
                  <a:tcPr marL="9525" marR="9525" marT="9512"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164944" name="Rectangle 196"/>
          <p:cNvSpPr/>
          <p:nvPr/>
        </p:nvSpPr>
        <p:spPr>
          <a:xfrm>
            <a:off x="2428875" y="222250"/>
            <a:ext cx="7610475" cy="829945"/>
          </a:xfrm>
          <a:prstGeom prst="rect">
            <a:avLst/>
          </a:prstGeom>
          <a:noFill/>
          <a:ln w="9525">
            <a:noFill/>
          </a:ln>
        </p:spPr>
        <p:txBody>
          <a:bodyPr>
            <a:spAutoFit/>
          </a:bodyPr>
          <a:p>
            <a:pPr algn="ctr">
              <a:lnSpc>
                <a:spcPct val="150000"/>
              </a:lnSpc>
              <a:buSzPct val="100000"/>
            </a:pPr>
            <a:r>
              <a:rPr lang="zh-CN" altLang="en-US" sz="3200" b="1" dirty="0">
                <a:solidFill>
                  <a:srgbClr val="FF0000"/>
                </a:solidFill>
                <a:latin typeface="黑体" panose="02010609060101010101" pitchFamily="49" charset="-122"/>
                <a:ea typeface="黑体" panose="02010609060101010101" pitchFamily="49" charset="-122"/>
              </a:rPr>
              <a:t>账户本期发生额、期末余额试算平衡表</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90" name="Rectangle 2"/>
          <p:cNvSpPr/>
          <p:nvPr/>
        </p:nvSpPr>
        <p:spPr>
          <a:xfrm>
            <a:off x="3076575" y="420688"/>
            <a:ext cx="6019800" cy="583565"/>
          </a:xfrm>
          <a:prstGeom prst="rect">
            <a:avLst/>
          </a:prstGeom>
          <a:noFill/>
          <a:ln w="9525">
            <a:noFill/>
          </a:ln>
        </p:spPr>
        <p:txBody>
          <a:bodyPr>
            <a:spAutoFit/>
          </a:bodyPr>
          <a:p>
            <a:pPr algn="ctr">
              <a:spcBef>
                <a:spcPct val="20000"/>
              </a:spcBef>
              <a:buSzPct val="100000"/>
            </a:pPr>
            <a:r>
              <a:rPr lang="zh-CN" altLang="en-US" sz="3200" b="1" dirty="0">
                <a:solidFill>
                  <a:srgbClr val="FF0000"/>
                </a:solidFill>
                <a:latin typeface="黑体" panose="02010609060101010101" pitchFamily="49" charset="-122"/>
                <a:ea typeface="黑体" panose="02010609060101010101" pitchFamily="49" charset="-122"/>
              </a:rPr>
              <a:t>试算平衡表的局限性</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165891" name="Picture 3" descr="1y00"/>
          <p:cNvPicPr>
            <a:picLocks noChangeAspect="1"/>
          </p:cNvPicPr>
          <p:nvPr/>
        </p:nvPicPr>
        <p:blipFill>
          <a:blip r:embed="rId1"/>
          <a:stretch>
            <a:fillRect/>
          </a:stretch>
        </p:blipFill>
        <p:spPr>
          <a:xfrm>
            <a:off x="1056005" y="1125220"/>
            <a:ext cx="1600200" cy="1600200"/>
          </a:xfrm>
          <a:prstGeom prst="rect">
            <a:avLst/>
          </a:prstGeom>
          <a:noFill/>
          <a:ln w="9525">
            <a:noFill/>
          </a:ln>
        </p:spPr>
      </p:pic>
      <p:sp>
        <p:nvSpPr>
          <p:cNvPr id="165892" name="Rectangle 4"/>
          <p:cNvSpPr/>
          <p:nvPr/>
        </p:nvSpPr>
        <p:spPr>
          <a:xfrm>
            <a:off x="2896870" y="1233805"/>
            <a:ext cx="8528685" cy="1568450"/>
          </a:xfrm>
          <a:prstGeom prst="rect">
            <a:avLst/>
          </a:prstGeom>
          <a:noFill/>
          <a:ln w="9525">
            <a:noFill/>
          </a:ln>
        </p:spPr>
        <p:txBody>
          <a:bodyPr wrap="square">
            <a:spAutoFit/>
          </a:bodyPr>
          <a:p>
            <a:pPr>
              <a:lnSpc>
                <a:spcPct val="150000"/>
              </a:lnSpc>
              <a:buSzPct val="100000"/>
            </a:pPr>
            <a:r>
              <a:rPr lang="zh-CN" altLang="en-US" sz="3200" b="1" dirty="0">
                <a:latin typeface="楷体" panose="02010609060101010101" pitchFamily="49" charset="-122"/>
                <a:ea typeface="楷体" panose="02010609060101010101" pitchFamily="49" charset="-122"/>
              </a:rPr>
              <a:t>发生额或余额试算平衡是否就代表记账没有任何错误？</a:t>
            </a:r>
            <a:endParaRPr lang="zh-CN" altLang="en-US" sz="3200" b="1" dirty="0">
              <a:latin typeface="楷体" panose="02010609060101010101" pitchFamily="49" charset="-122"/>
              <a:ea typeface="楷体" panose="02010609060101010101" pitchFamily="49" charset="-122"/>
            </a:endParaRPr>
          </a:p>
        </p:txBody>
      </p:sp>
      <p:sp>
        <p:nvSpPr>
          <p:cNvPr id="96261" name="Text Box 5"/>
          <p:cNvSpPr txBox="1"/>
          <p:nvPr/>
        </p:nvSpPr>
        <p:spPr>
          <a:xfrm>
            <a:off x="1287780" y="2892425"/>
            <a:ext cx="5149850" cy="3091815"/>
          </a:xfrm>
          <a:prstGeom prst="rect">
            <a:avLst/>
          </a:prstGeom>
          <a:noFill/>
          <a:ln w="9525">
            <a:noFill/>
          </a:ln>
        </p:spPr>
        <p:txBody>
          <a:bodyPr wrap="square">
            <a:spAutoFit/>
          </a:bodyPr>
          <a:p>
            <a:pPr marL="342900" indent="-342900">
              <a:lnSpc>
                <a:spcPct val="150000"/>
              </a:lnSpc>
              <a:buSzPct val="100000"/>
            </a:pPr>
            <a:r>
              <a:rPr lang="zh-CN" altLang="en-US" sz="2600" b="1" dirty="0">
                <a:solidFill>
                  <a:srgbClr val="0000CC"/>
                </a:solidFill>
                <a:latin typeface="仿宋" panose="02010609060101010101" pitchFamily="49" charset="-122"/>
                <a:ea typeface="仿宋" panose="02010609060101010101" pitchFamily="49" charset="-122"/>
              </a:rPr>
              <a:t>通过试算平衡可发现的错误：</a:t>
            </a:r>
            <a:endParaRPr lang="zh-CN" altLang="en-US" sz="2600" b="1" dirty="0">
              <a:solidFill>
                <a:srgbClr val="0000CC"/>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分录借贷金额不等</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借贷某一方漏记或重复登记</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余额计算错误</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抄写错误等</a:t>
            </a:r>
            <a:endParaRPr lang="zh-CN" altLang="en-US" sz="2600" b="1" dirty="0">
              <a:solidFill>
                <a:srgbClr val="000000"/>
              </a:solidFill>
              <a:latin typeface="仿宋" panose="02010609060101010101" pitchFamily="49" charset="-122"/>
              <a:ea typeface="仿宋" panose="02010609060101010101" pitchFamily="49" charset="-122"/>
            </a:endParaRPr>
          </a:p>
        </p:txBody>
      </p:sp>
      <p:sp>
        <p:nvSpPr>
          <p:cNvPr id="96262" name="Rectangle 6"/>
          <p:cNvSpPr/>
          <p:nvPr/>
        </p:nvSpPr>
        <p:spPr>
          <a:xfrm>
            <a:off x="6311900" y="2892425"/>
            <a:ext cx="4843780" cy="3091815"/>
          </a:xfrm>
          <a:prstGeom prst="rect">
            <a:avLst/>
          </a:prstGeom>
          <a:noFill/>
          <a:ln w="9525">
            <a:noFill/>
          </a:ln>
        </p:spPr>
        <p:txBody>
          <a:bodyPr wrap="square">
            <a:spAutoFit/>
          </a:bodyPr>
          <a:p>
            <a:pPr marL="342900" indent="-342900">
              <a:lnSpc>
                <a:spcPct val="150000"/>
              </a:lnSpc>
              <a:buSzPct val="100000"/>
            </a:pPr>
            <a:r>
              <a:rPr lang="zh-CN" altLang="en-US" sz="2600" b="1" dirty="0">
                <a:solidFill>
                  <a:srgbClr val="0000CC"/>
                </a:solidFill>
                <a:latin typeface="仿宋" panose="02010609060101010101" pitchFamily="49" charset="-122"/>
                <a:ea typeface="仿宋" panose="02010609060101010101" pitchFamily="49" charset="-122"/>
              </a:rPr>
              <a:t>试算平衡无法发现的错误：</a:t>
            </a:r>
            <a:endParaRPr lang="zh-CN" altLang="en-US" sz="2600" b="1" dirty="0">
              <a:solidFill>
                <a:srgbClr val="0000CC"/>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漏记或重复记录整笔分录</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金额相同，账户错误</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金额相同，借贷方向错误</a:t>
            </a:r>
            <a:endParaRPr lang="zh-CN" altLang="en-US" sz="26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SzPct val="100000"/>
              <a:buFont typeface="Wingdings" panose="05000000000000000000" pitchFamily="2" charset="2"/>
              <a:buChar char="p"/>
            </a:pPr>
            <a:r>
              <a:rPr lang="zh-CN" altLang="en-US" sz="2600" b="1" dirty="0">
                <a:solidFill>
                  <a:srgbClr val="000000"/>
                </a:solidFill>
                <a:latin typeface="仿宋" panose="02010609060101010101" pitchFamily="49" charset="-122"/>
                <a:ea typeface="仿宋" panose="02010609060101010101" pitchFamily="49" charset="-122"/>
              </a:rPr>
              <a:t>金额差错正好相抵</a:t>
            </a:r>
            <a:endParaRPr lang="zh-CN" altLang="en-US" sz="2600" b="1" dirty="0">
              <a:solidFill>
                <a:srgbClr val="000000"/>
              </a:solidFill>
              <a:latin typeface="仿宋" panose="02010609060101010101" pitchFamily="49" charset="-122"/>
              <a:ea typeface="仿宋" panose="02010609060101010101" pitchFamily="49" charset="-122"/>
            </a:endParaRPr>
          </a:p>
        </p:txBody>
      </p:sp>
      <p:pic>
        <p:nvPicPr>
          <p:cNvPr id="96263" name="Picture 7" descr="Freeicons_012"/>
          <p:cNvPicPr>
            <a:picLocks noChangeAspect="1"/>
          </p:cNvPicPr>
          <p:nvPr/>
        </p:nvPicPr>
        <p:blipFill>
          <a:blip r:embed="rId2"/>
          <a:stretch>
            <a:fillRect/>
          </a:stretch>
        </p:blipFill>
        <p:spPr>
          <a:xfrm>
            <a:off x="10056495" y="2205355"/>
            <a:ext cx="533400" cy="45085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6263"/>
                                        </p:tgtEl>
                                        <p:attrNameLst>
                                          <p:attrName>style.visibility</p:attrName>
                                        </p:attrNameLst>
                                      </p:cBhvr>
                                      <p:to>
                                        <p:strVal val="visible"/>
                                      </p:to>
                                    </p:set>
                                    <p:animEffect transition="in" filter="blinds(horizontal)">
                                      <p:cBhvr>
                                        <p:cTn id="7" dur="500"/>
                                        <p:tgtEl>
                                          <p:spTgt spid="9626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6261">
                                            <p:txEl>
                                              <p:charRg st="0" end="14"/>
                                            </p:txEl>
                                          </p:spTgt>
                                        </p:tgtEl>
                                        <p:attrNameLst>
                                          <p:attrName>style.visibility</p:attrName>
                                        </p:attrNameLst>
                                      </p:cBhvr>
                                      <p:to>
                                        <p:strVal val="visible"/>
                                      </p:to>
                                    </p:set>
                                    <p:animEffect transition="in" filter="blinds(horizontal)">
                                      <p:cBhvr>
                                        <p:cTn id="12" dur="500"/>
                                        <p:tgtEl>
                                          <p:spTgt spid="96261">
                                            <p:txEl>
                                              <p:charRg st="0" end="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6261">
                                            <p:txEl>
                                              <p:charRg st="14" end="23"/>
                                            </p:txEl>
                                          </p:spTgt>
                                        </p:tgtEl>
                                        <p:attrNameLst>
                                          <p:attrName>style.visibility</p:attrName>
                                        </p:attrNameLst>
                                      </p:cBhvr>
                                      <p:to>
                                        <p:strVal val="visible"/>
                                      </p:to>
                                    </p:set>
                                    <p:animEffect transition="in" filter="blinds(horizontal)">
                                      <p:cBhvr>
                                        <p:cTn id="17" dur="500"/>
                                        <p:tgtEl>
                                          <p:spTgt spid="96261">
                                            <p:txEl>
                                              <p:charRg st="14" end="2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96261">
                                            <p:txEl>
                                              <p:charRg st="23" end="36"/>
                                            </p:txEl>
                                          </p:spTgt>
                                        </p:tgtEl>
                                        <p:attrNameLst>
                                          <p:attrName>style.visibility</p:attrName>
                                        </p:attrNameLst>
                                      </p:cBhvr>
                                      <p:to>
                                        <p:strVal val="visible"/>
                                      </p:to>
                                    </p:set>
                                    <p:animEffect transition="in" filter="blinds(horizontal)">
                                      <p:cBhvr>
                                        <p:cTn id="20" dur="500"/>
                                        <p:tgtEl>
                                          <p:spTgt spid="96261">
                                            <p:txEl>
                                              <p:charRg st="23" end="36"/>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96261">
                                            <p:txEl>
                                              <p:charRg st="36" end="43"/>
                                            </p:txEl>
                                          </p:spTgt>
                                        </p:tgtEl>
                                        <p:attrNameLst>
                                          <p:attrName>style.visibility</p:attrName>
                                        </p:attrNameLst>
                                      </p:cBhvr>
                                      <p:to>
                                        <p:strVal val="visible"/>
                                      </p:to>
                                    </p:set>
                                    <p:animEffect transition="in" filter="blinds(horizontal)">
                                      <p:cBhvr>
                                        <p:cTn id="23" dur="500"/>
                                        <p:tgtEl>
                                          <p:spTgt spid="96261">
                                            <p:txEl>
                                              <p:charRg st="36" end="43"/>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96261">
                                            <p:txEl>
                                              <p:charRg st="43" end="49"/>
                                            </p:txEl>
                                          </p:spTgt>
                                        </p:tgtEl>
                                        <p:attrNameLst>
                                          <p:attrName>style.visibility</p:attrName>
                                        </p:attrNameLst>
                                      </p:cBhvr>
                                      <p:to>
                                        <p:strVal val="visible"/>
                                      </p:to>
                                    </p:set>
                                    <p:animEffect transition="in" filter="blinds(horizontal)">
                                      <p:cBhvr>
                                        <p:cTn id="26" dur="500"/>
                                        <p:tgtEl>
                                          <p:spTgt spid="96261">
                                            <p:txEl>
                                              <p:charRg st="43" end="4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96262">
                                            <p:txEl>
                                              <p:charRg st="0" end="13"/>
                                            </p:txEl>
                                          </p:spTgt>
                                        </p:tgtEl>
                                        <p:attrNameLst>
                                          <p:attrName>style.visibility</p:attrName>
                                        </p:attrNameLst>
                                      </p:cBhvr>
                                      <p:to>
                                        <p:strVal val="visible"/>
                                      </p:to>
                                    </p:set>
                                    <p:animEffect transition="in" filter="blinds(horizontal)">
                                      <p:cBhvr>
                                        <p:cTn id="31" dur="500"/>
                                        <p:tgtEl>
                                          <p:spTgt spid="96262">
                                            <p:txEl>
                                              <p:charRg st="0" end="1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96262">
                                            <p:txEl>
                                              <p:charRg st="13" end="25"/>
                                            </p:txEl>
                                          </p:spTgt>
                                        </p:tgtEl>
                                        <p:attrNameLst>
                                          <p:attrName>style.visibility</p:attrName>
                                        </p:attrNameLst>
                                      </p:cBhvr>
                                      <p:to>
                                        <p:strVal val="visible"/>
                                      </p:to>
                                    </p:set>
                                    <p:animEffect transition="in" filter="blinds(horizontal)">
                                      <p:cBhvr>
                                        <p:cTn id="36" dur="500"/>
                                        <p:tgtEl>
                                          <p:spTgt spid="96262">
                                            <p:txEl>
                                              <p:charRg st="13" end="2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96262">
                                            <p:txEl>
                                              <p:charRg st="25" end="35"/>
                                            </p:txEl>
                                          </p:spTgt>
                                        </p:tgtEl>
                                        <p:attrNameLst>
                                          <p:attrName>style.visibility</p:attrName>
                                        </p:attrNameLst>
                                      </p:cBhvr>
                                      <p:to>
                                        <p:strVal val="visible"/>
                                      </p:to>
                                    </p:set>
                                    <p:animEffect transition="in" filter="blinds(horizontal)">
                                      <p:cBhvr>
                                        <p:cTn id="41" dur="500"/>
                                        <p:tgtEl>
                                          <p:spTgt spid="96262">
                                            <p:txEl>
                                              <p:charRg st="25" end="3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96262">
                                            <p:txEl>
                                              <p:charRg st="35" end="47"/>
                                            </p:txEl>
                                          </p:spTgt>
                                        </p:tgtEl>
                                        <p:attrNameLst>
                                          <p:attrName>style.visibility</p:attrName>
                                        </p:attrNameLst>
                                      </p:cBhvr>
                                      <p:to>
                                        <p:strVal val="visible"/>
                                      </p:to>
                                    </p:set>
                                    <p:animEffect transition="in" filter="blinds(horizontal)">
                                      <p:cBhvr>
                                        <p:cTn id="46" dur="500"/>
                                        <p:tgtEl>
                                          <p:spTgt spid="96262">
                                            <p:txEl>
                                              <p:charRg st="35" end="4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96262">
                                            <p:txEl>
                                              <p:charRg st="47" end="56"/>
                                            </p:txEl>
                                          </p:spTgt>
                                        </p:tgtEl>
                                        <p:attrNameLst>
                                          <p:attrName>style.visibility</p:attrName>
                                        </p:attrNameLst>
                                      </p:cBhvr>
                                      <p:to>
                                        <p:strVal val="visible"/>
                                      </p:to>
                                    </p:set>
                                    <p:anim calcmode="lin" valueType="num">
                                      <p:cBhvr>
                                        <p:cTn id="51" dur="500" fill="hold"/>
                                        <p:tgtEl>
                                          <p:spTgt spid="96262">
                                            <p:txEl>
                                              <p:charRg st="47" end="56"/>
                                            </p:txEl>
                                          </p:spTgt>
                                        </p:tgtEl>
                                        <p:attrNameLst>
                                          <p:attrName>ppt_x</p:attrName>
                                        </p:attrNameLst>
                                      </p:cBhvr>
                                      <p:tavLst>
                                        <p:tav tm="0">
                                          <p:val>
                                            <p:strVal val="ppt_x"/>
                                          </p:val>
                                        </p:tav>
                                        <p:tav tm="100000">
                                          <p:val>
                                            <p:strVal val="ppt_x"/>
                                          </p:val>
                                        </p:tav>
                                      </p:tavLst>
                                    </p:anim>
                                    <p:anim calcmode="lin" valueType="num">
                                      <p:cBhvr>
                                        <p:cTn id="52" dur="500" fill="hold"/>
                                        <p:tgtEl>
                                          <p:spTgt spid="96262">
                                            <p:txEl>
                                              <p:charRg st="47" end="5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a:spLocks noGrp="1"/>
          </p:cNvSpPr>
          <p:nvPr>
            <p:ph type="title"/>
          </p:nvPr>
        </p:nvSpPr>
        <p:spPr>
          <a:xfrm>
            <a:off x="945515" y="376555"/>
            <a:ext cx="9154160" cy="676275"/>
          </a:xfrm>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a:t>
            </a:r>
            <a:r>
              <a:rPr lang="en-US" altLang="zh-CN" sz="3200" dirty="0">
                <a:solidFill>
                  <a:srgbClr val="FF0000"/>
                </a:solidFill>
                <a:latin typeface="Arial" panose="020B0604020202020204" pitchFamily="34" charset="0"/>
                <a:ea typeface="黑体" panose="02010609060101010101" pitchFamily="49" charset="-122"/>
              </a:rPr>
              <a:t>   </a:t>
            </a:r>
            <a:r>
              <a:rPr lang="zh-CN" altLang="en-US" sz="3200" dirty="0">
                <a:solidFill>
                  <a:srgbClr val="FF0000"/>
                </a:solidFill>
                <a:ea typeface="黑体" panose="02010609060101010101" pitchFamily="49" charset="-122"/>
              </a:rPr>
              <a:t>账户的对应关系与会计分录</a:t>
            </a:r>
            <a:endParaRPr lang="zh-CN" altLang="en-US" sz="3200" dirty="0">
              <a:solidFill>
                <a:srgbClr val="FF0000"/>
              </a:solidFill>
              <a:ea typeface="黑体" panose="02010609060101010101" pitchFamily="49" charset="-122"/>
            </a:endParaRPr>
          </a:p>
        </p:txBody>
      </p:sp>
      <p:sp>
        <p:nvSpPr>
          <p:cNvPr id="66562" name="Rectangle 3"/>
          <p:cNvSpPr>
            <a:spLocks noGrp="1"/>
          </p:cNvSpPr>
          <p:nvPr>
            <p:ph idx="1"/>
          </p:nvPr>
        </p:nvSpPr>
        <p:spPr>
          <a:xfrm>
            <a:off x="945515" y="1125855"/>
            <a:ext cx="10022840" cy="1512570"/>
          </a:xfrm>
        </p:spPr>
        <p:txBody>
          <a:bodyPr vert="horz" wrap="square" lIns="91440" tIns="45720" rIns="91440" bIns="45720" anchor="t" anchorCtr="0"/>
          <a:p>
            <a:pPr eaLnBrk="1" hangingPunct="1">
              <a:lnSpc>
                <a:spcPct val="150000"/>
              </a:lnSpc>
              <a:spcBef>
                <a:spcPct val="0"/>
              </a:spcBef>
              <a:buSzPct val="100000"/>
              <a:buNone/>
            </a:pPr>
            <a:r>
              <a:rPr lang="zh-CN" altLang="en-US" sz="3200" dirty="0">
                <a:solidFill>
                  <a:srgbClr val="FF0000"/>
                </a:solidFill>
                <a:latin typeface="黑体" panose="02010609060101010101" pitchFamily="49" charset="-122"/>
                <a:ea typeface="黑体" panose="02010609060101010101" pitchFamily="49" charset="-122"/>
              </a:rPr>
              <a:t>一、账户的对应关系</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spcBef>
                <a:spcPct val="0"/>
              </a:spcBef>
              <a:buClr>
                <a:srgbClr val="FF0000"/>
              </a:buClr>
              <a:buSzPct val="100000"/>
              <a:buFont typeface="Wingdings" panose="05000000000000000000" pitchFamily="2" charset="2"/>
              <a:buChar char="Ø"/>
            </a:pPr>
            <a:r>
              <a:rPr lang="zh-CN" altLang="zh-CN" sz="3200" dirty="0">
                <a:latin typeface="楷体" panose="02010609060101010101" pitchFamily="49" charset="-122"/>
                <a:ea typeface="楷体" panose="02010609060101010101" pitchFamily="49" charset="-122"/>
              </a:rPr>
              <a:t>20</a:t>
            </a:r>
            <a:r>
              <a:rPr lang="en-US" altLang="zh-CN" sz="3200" dirty="0">
                <a:latin typeface="楷体" panose="02010609060101010101" pitchFamily="49" charset="-122"/>
                <a:ea typeface="楷体" panose="02010609060101010101" pitchFamily="49" charset="-122"/>
              </a:rPr>
              <a:t>24</a:t>
            </a:r>
            <a:r>
              <a:rPr lang="zh-CN" altLang="en-US" sz="3200" dirty="0">
                <a:latin typeface="楷体" panose="02010609060101010101" pitchFamily="49" charset="-122"/>
                <a:ea typeface="楷体" panose="02010609060101010101" pitchFamily="49" charset="-122"/>
              </a:rPr>
              <a:t>年</a:t>
            </a:r>
            <a:r>
              <a:rPr lang="zh-CN" altLang="zh-CN" sz="3200" dirty="0">
                <a:latin typeface="楷体" panose="02010609060101010101" pitchFamily="49" charset="-122"/>
                <a:ea typeface="楷体" panose="02010609060101010101" pitchFamily="49" charset="-122"/>
              </a:rPr>
              <a:t>8</a:t>
            </a:r>
            <a:r>
              <a:rPr lang="zh-CN" altLang="en-US" sz="3200" dirty="0">
                <a:latin typeface="楷体" panose="02010609060101010101" pitchFamily="49" charset="-122"/>
                <a:ea typeface="楷体" panose="02010609060101010101" pitchFamily="49" charset="-122"/>
              </a:rPr>
              <a:t>月</a:t>
            </a:r>
            <a:r>
              <a:rPr lang="zh-CN" altLang="zh-CN" sz="3200" dirty="0">
                <a:latin typeface="楷体" panose="02010609060101010101" pitchFamily="49" charset="-122"/>
                <a:ea typeface="楷体" panose="02010609060101010101" pitchFamily="49" charset="-122"/>
              </a:rPr>
              <a:t>5</a:t>
            </a:r>
            <a:r>
              <a:rPr lang="zh-CN" altLang="en-US" sz="3200" dirty="0">
                <a:latin typeface="楷体" panose="02010609060101010101" pitchFamily="49" charset="-122"/>
                <a:ea typeface="楷体" panose="02010609060101010101" pitchFamily="49" charset="-122"/>
              </a:rPr>
              <a:t>日从银行提取现金</a:t>
            </a:r>
            <a:r>
              <a:rPr lang="zh-CN" altLang="zh-CN" sz="3200" dirty="0">
                <a:latin typeface="楷体" panose="02010609060101010101" pitchFamily="49" charset="-122"/>
                <a:ea typeface="楷体" panose="02010609060101010101" pitchFamily="49" charset="-122"/>
              </a:rPr>
              <a:t>10 000</a:t>
            </a:r>
            <a:r>
              <a:rPr lang="zh-CN" altLang="en-US" sz="3200" dirty="0">
                <a:latin typeface="楷体" panose="02010609060101010101" pitchFamily="49" charset="-122"/>
                <a:ea typeface="楷体" panose="02010609060101010101" pitchFamily="49" charset="-122"/>
              </a:rPr>
              <a:t>元备用</a:t>
            </a:r>
            <a:endParaRPr lang="zh-CN" altLang="en-US" sz="3200" dirty="0">
              <a:latin typeface="楷体" panose="02010609060101010101" pitchFamily="49" charset="-122"/>
              <a:ea typeface="楷体" panose="02010609060101010101" pitchFamily="49" charset="-122"/>
            </a:endParaRPr>
          </a:p>
          <a:p>
            <a:pPr algn="just" eaLnBrk="1" hangingPunct="1">
              <a:lnSpc>
                <a:spcPct val="150000"/>
              </a:lnSpc>
              <a:buSzPct val="100000"/>
              <a:buNone/>
            </a:pPr>
            <a:endParaRPr lang="zh-CN" altLang="zh-CN" sz="3200" dirty="0">
              <a:latin typeface="楷体" panose="02010609060101010101" pitchFamily="49" charset="-122"/>
              <a:ea typeface="楷体" panose="02010609060101010101" pitchFamily="49" charset="-122"/>
            </a:endParaRPr>
          </a:p>
          <a:p>
            <a:pPr algn="just" eaLnBrk="1" hangingPunct="1">
              <a:lnSpc>
                <a:spcPct val="150000"/>
              </a:lnSpc>
              <a:buSzPct val="100000"/>
              <a:buNone/>
            </a:pPr>
            <a:r>
              <a:rPr lang="zh-CN" altLang="zh-CN" sz="3200" dirty="0">
                <a:latin typeface="楷体" panose="02010609060101010101" pitchFamily="49" charset="-122"/>
                <a:ea typeface="楷体" panose="02010609060101010101" pitchFamily="49" charset="-122"/>
              </a:rPr>
              <a:t>       </a:t>
            </a:r>
            <a:endParaRPr lang="zh-CN" altLang="zh-CN" sz="3200" dirty="0">
              <a:latin typeface="楷体" panose="02010609060101010101" pitchFamily="49" charset="-122"/>
              <a:ea typeface="楷体" panose="02010609060101010101" pitchFamily="49" charset="-122"/>
            </a:endParaRPr>
          </a:p>
        </p:txBody>
      </p:sp>
      <p:graphicFrame>
        <p:nvGraphicFramePr>
          <p:cNvPr id="98308" name="Group 4"/>
          <p:cNvGraphicFramePr>
            <a:graphicFrameLocks noGrp="1"/>
          </p:cNvGraphicFramePr>
          <p:nvPr/>
        </p:nvGraphicFramePr>
        <p:xfrm>
          <a:off x="2124075" y="3716338"/>
          <a:ext cx="3712845" cy="935037"/>
        </p:xfrm>
        <a:graphic>
          <a:graphicData uri="http://schemas.openxmlformats.org/drawingml/2006/table">
            <a:tbl>
              <a:tblPr/>
              <a:tblGrid>
                <a:gridCol w="1909445"/>
                <a:gridCol w="1803400"/>
              </a:tblGrid>
              <a:tr h="935037">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000" b="1" i="0" u="none" strike="noStrike" cap="none" normalizeH="0" baseline="0">
                        <a:ln>
                          <a:noFill/>
                        </a:ln>
                        <a:solidFill>
                          <a:schemeClr val="tx1"/>
                        </a:solidFill>
                        <a:effectLst/>
                        <a:latin typeface="Verdana" panose="020B0604030504040204" pitchFamily="34" charset="0"/>
                        <a:ea typeface="宋体" panose="02010600030101010101" pitchFamily="2" charset="-122"/>
                      </a:endParaRPr>
                    </a:p>
                  </a:txBody>
                  <a:tcPr marL="91427" marR="9142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98314" name="Text Box 10"/>
          <p:cNvSpPr txBox="1"/>
          <p:nvPr/>
        </p:nvSpPr>
        <p:spPr>
          <a:xfrm>
            <a:off x="2124075" y="2854325"/>
            <a:ext cx="3971925" cy="861695"/>
          </a:xfrm>
          <a:prstGeom prst="rect">
            <a:avLst/>
          </a:prstGeom>
          <a:noFill/>
          <a:ln w="9525">
            <a:noFill/>
          </a:ln>
        </p:spPr>
        <p:txBody>
          <a:bodyPr lIns="0" tIns="0" rIns="0" bIns="0" anchor="t" anchorCtr="0">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库存现金</a:t>
            </a:r>
            <a:endParaRPr lang="zh-CN" altLang="en-US" sz="2800" b="1" dirty="0">
              <a:solidFill>
                <a:srgbClr val="0000CC"/>
              </a:solidFill>
              <a:latin typeface="仿宋" panose="02010609060101010101" pitchFamily="49" charset="-122"/>
              <a:ea typeface="仿宋" panose="02010609060101010101" pitchFamily="49" charset="-122"/>
            </a:endParaRPr>
          </a:p>
          <a:p>
            <a:pPr>
              <a:buSzPct val="100000"/>
            </a:pPr>
            <a:r>
              <a:rPr lang="zh-CN"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graphicFrame>
        <p:nvGraphicFramePr>
          <p:cNvPr id="98315" name="Group 11"/>
          <p:cNvGraphicFramePr>
            <a:graphicFrameLocks noGrp="1"/>
          </p:cNvGraphicFramePr>
          <p:nvPr/>
        </p:nvGraphicFramePr>
        <p:xfrm>
          <a:off x="6238875" y="3716338"/>
          <a:ext cx="3784600" cy="935037"/>
        </p:xfrm>
        <a:graphic>
          <a:graphicData uri="http://schemas.openxmlformats.org/drawingml/2006/table">
            <a:tbl>
              <a:tblPr/>
              <a:tblGrid>
                <a:gridCol w="1946275"/>
                <a:gridCol w="1838325"/>
              </a:tblGrid>
              <a:tr h="935037">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horzOverflow="overflow">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00"/>
                        </a:buClr>
                        <a:buSzPct val="100000"/>
                        <a:buFont typeface="Times New Roman" panose="02020603050405020304" pitchFamily="18" charset="0"/>
                        <a:buNone/>
                      </a:pPr>
                      <a:r>
                        <a:rPr kumimoji="0" lang="en-US"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10 000</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91427" marR="91427" horzOverflow="overflow">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98321" name="Text Box 17"/>
          <p:cNvSpPr txBox="1"/>
          <p:nvPr/>
        </p:nvSpPr>
        <p:spPr>
          <a:xfrm>
            <a:off x="6267450" y="2854325"/>
            <a:ext cx="3971925" cy="861695"/>
          </a:xfrm>
          <a:prstGeom prst="rect">
            <a:avLst/>
          </a:prstGeom>
          <a:noFill/>
          <a:ln w="9525">
            <a:noFill/>
          </a:ln>
        </p:spPr>
        <p:txBody>
          <a:bodyPr lIns="0" tIns="0" rIns="0" bIns="0" anchor="t" anchorCtr="0">
            <a:spAutoFit/>
          </a:bodyPr>
          <a:p>
            <a:pPr algn="ctr">
              <a:buSzPct val="100000"/>
            </a:pPr>
            <a:r>
              <a:rPr lang="zh-CN" altLang="en-US" sz="2800" b="1" dirty="0">
                <a:solidFill>
                  <a:srgbClr val="0000CC"/>
                </a:solidFill>
                <a:latin typeface="仿宋" panose="02010609060101010101" pitchFamily="49" charset="-122"/>
                <a:ea typeface="仿宋" panose="02010609060101010101" pitchFamily="49" charset="-122"/>
              </a:rPr>
              <a:t>银行存款</a:t>
            </a:r>
            <a:endParaRPr lang="zh-CN" altLang="en-US" sz="2800" b="1" dirty="0">
              <a:solidFill>
                <a:srgbClr val="0000CC"/>
              </a:solidFill>
              <a:latin typeface="仿宋" panose="02010609060101010101" pitchFamily="49" charset="-122"/>
              <a:ea typeface="仿宋" panose="02010609060101010101" pitchFamily="49" charset="-122"/>
            </a:endParaRPr>
          </a:p>
          <a:p>
            <a:pPr>
              <a:buSzPct val="100000"/>
            </a:pPr>
            <a:r>
              <a:rPr lang="zh-CN"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借方           贷方</a:t>
            </a:r>
            <a:endParaRPr lang="zh-CN" altLang="en-US" sz="2800" b="1" dirty="0">
              <a:latin typeface="仿宋" panose="02010609060101010101" pitchFamily="49" charset="-122"/>
              <a:ea typeface="仿宋" panose="02010609060101010101" pitchFamily="49" charset="-122"/>
            </a:endParaRPr>
          </a:p>
        </p:txBody>
      </p:sp>
      <p:sp>
        <p:nvSpPr>
          <p:cNvPr id="98322" name="Rectangle 18"/>
          <p:cNvSpPr/>
          <p:nvPr/>
        </p:nvSpPr>
        <p:spPr>
          <a:xfrm>
            <a:off x="2065338" y="4654550"/>
            <a:ext cx="8174037" cy="2030095"/>
          </a:xfrm>
          <a:prstGeom prst="rect">
            <a:avLst/>
          </a:prstGeom>
          <a:solidFill>
            <a:schemeClr val="bg1"/>
          </a:solidFill>
          <a:ln w="25400" cap="flat" cmpd="sng">
            <a:solidFill>
              <a:srgbClr val="C00000"/>
            </a:solidFill>
            <a:prstDash val="solid"/>
            <a:miter/>
            <a:headEnd type="none" w="med" len="med"/>
            <a:tailEnd type="none" w="med" len="med"/>
          </a:ln>
        </p:spPr>
        <p:txBody>
          <a:bodyPr anchor="t" anchorCtr="0">
            <a:spAutoFit/>
          </a:bodyPr>
          <a:p>
            <a:pPr>
              <a:lnSpc>
                <a:spcPct val="150000"/>
              </a:lnSpc>
              <a:buSzPct val="100000"/>
            </a:pPr>
            <a:r>
              <a:rPr lang="zh-CN" altLang="en-US" sz="2800" b="1" dirty="0">
                <a:solidFill>
                  <a:srgbClr val="0000CC"/>
                </a:solidFill>
                <a:latin typeface="仿宋" panose="02010609060101010101" pitchFamily="49" charset="-122"/>
                <a:ea typeface="仿宋" panose="02010609060101010101" pitchFamily="49" charset="-122"/>
              </a:rPr>
              <a:t>账户的对应关系：</a:t>
            </a:r>
            <a:r>
              <a:rPr lang="zh-CN" altLang="en-US" sz="2800" b="1" dirty="0">
                <a:latin typeface="仿宋" panose="02010609060101010101" pitchFamily="49" charset="-122"/>
                <a:ea typeface="仿宋" panose="02010609060101010101" pitchFamily="49" charset="-122"/>
              </a:rPr>
              <a:t>指运用借贷记账法的记账规则记账时形成的</a:t>
            </a:r>
            <a:r>
              <a:rPr lang="zh-CN" altLang="en-US" sz="2800" b="1" dirty="0">
                <a:solidFill>
                  <a:srgbClr val="C00000"/>
                </a:solidFill>
                <a:latin typeface="仿宋" panose="02010609060101010101" pitchFamily="49" charset="-122"/>
                <a:ea typeface="仿宋" panose="02010609060101010101" pitchFamily="49" charset="-122"/>
              </a:rPr>
              <a:t>有关账户之间的借贷对应关系</a:t>
            </a:r>
            <a:r>
              <a:rPr lang="zh-CN" altLang="en-US" sz="2800" b="1" dirty="0">
                <a:latin typeface="仿宋" panose="02010609060101010101" pitchFamily="49" charset="-122"/>
                <a:ea typeface="仿宋" panose="02010609060101010101" pitchFamily="49" charset="-122"/>
              </a:rPr>
              <a:t>。</a:t>
            </a:r>
            <a:endParaRPr lang="zh-CN" altLang="en-US" sz="2800" b="1" dirty="0">
              <a:latin typeface="仿宋" panose="02010609060101010101" pitchFamily="49" charset="-122"/>
              <a:ea typeface="仿宋" panose="02010609060101010101" pitchFamily="49" charset="-122"/>
            </a:endParaRPr>
          </a:p>
          <a:p>
            <a:pPr>
              <a:lnSpc>
                <a:spcPct val="150000"/>
              </a:lnSpc>
              <a:buSzPct val="100000"/>
            </a:pPr>
            <a:r>
              <a:rPr lang="zh-CN" altLang="en-US" sz="2800" b="1" dirty="0">
                <a:latin typeface="仿宋" panose="02010609060101010101" pitchFamily="49" charset="-122"/>
                <a:ea typeface="仿宋" panose="02010609060101010101" pitchFamily="49" charset="-122"/>
              </a:rPr>
              <a:t>发生对应关系的账户，称为</a:t>
            </a:r>
            <a:r>
              <a:rPr lang="zh-CN" altLang="en-US" sz="2800" b="1" dirty="0">
                <a:solidFill>
                  <a:srgbClr val="0000CC"/>
                </a:solidFill>
                <a:latin typeface="仿宋" panose="02010609060101010101" pitchFamily="49" charset="-122"/>
                <a:ea typeface="仿宋" panose="02010609060101010101" pitchFamily="49" charset="-122"/>
              </a:rPr>
              <a:t>对应账户</a:t>
            </a:r>
            <a:r>
              <a:rPr lang="zh-CN" altLang="en-US" sz="2800" b="1" dirty="0">
                <a:latin typeface="仿宋" panose="02010609060101010101" pitchFamily="49" charset="-122"/>
                <a:ea typeface="仿宋" panose="02010609060101010101" pitchFamily="49" charset="-122"/>
              </a:rPr>
              <a:t>。</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3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83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83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83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8322"/>
                                        </p:tgtEl>
                                        <p:attrNameLst>
                                          <p:attrName>style.visibility</p:attrName>
                                        </p:attrNameLst>
                                      </p:cBhvr>
                                      <p:to>
                                        <p:strVal val="visible"/>
                                      </p:to>
                                    </p:set>
                                    <p:anim calcmode="lin" valueType="num">
                                      <p:cBhvr>
                                        <p:cTn id="17" dur="500" fill="hold"/>
                                        <p:tgtEl>
                                          <p:spTgt spid="98322"/>
                                        </p:tgtEl>
                                        <p:attrNameLst>
                                          <p:attrName>ppt_x</p:attrName>
                                        </p:attrNameLst>
                                      </p:cBhvr>
                                      <p:tavLst>
                                        <p:tav tm="0">
                                          <p:val>
                                            <p:strVal val="ppt_x"/>
                                          </p:val>
                                        </p:tav>
                                        <p:tav tm="100000">
                                          <p:val>
                                            <p:strVal val="ppt_x"/>
                                          </p:val>
                                        </p:tav>
                                      </p:tavLst>
                                    </p:anim>
                                    <p:anim calcmode="lin" valueType="num">
                                      <p:cBhvr>
                                        <p:cTn id="18" dur="500" fill="hold"/>
                                        <p:tgtEl>
                                          <p:spTgt spid="98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animBg="1"/>
      <p:bldP spid="98314" grpId="0" animBg="1"/>
      <p:bldP spid="98315" grpId="0" animBg="1"/>
      <p:bldP spid="98321" grpId="0" animBg="1"/>
      <p:bldP spid="98322"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Text Box 2"/>
          <p:cNvSpPr txBox="1"/>
          <p:nvPr/>
        </p:nvSpPr>
        <p:spPr>
          <a:xfrm>
            <a:off x="850265" y="1125220"/>
            <a:ext cx="9249410" cy="783590"/>
          </a:xfrm>
          <a:prstGeom prst="rect">
            <a:avLst/>
          </a:prstGeom>
          <a:noFill/>
          <a:ln w="9525">
            <a:noFill/>
          </a:ln>
        </p:spPr>
        <p:txBody>
          <a:bodyPr wrap="square" anchor="t" anchorCtr="0">
            <a:spAutoFit/>
          </a:bodyPr>
          <a:p>
            <a:pPr algn="just">
              <a:lnSpc>
                <a:spcPct val="150000"/>
              </a:lnSpc>
              <a:buSzPct val="100000"/>
            </a:pPr>
            <a:r>
              <a:rPr lang="zh-CN" altLang="en-US" sz="3000" b="1" dirty="0">
                <a:solidFill>
                  <a:srgbClr val="FF0000"/>
                </a:solidFill>
                <a:latin typeface="黑体" panose="02010609060101010101" pitchFamily="49" charset="-122"/>
                <a:ea typeface="黑体" panose="02010609060101010101" pitchFamily="49" charset="-122"/>
              </a:rPr>
              <a:t>一、账户的对应关系</a:t>
            </a:r>
            <a:r>
              <a:rPr lang="en-US" altLang="zh-CN" sz="3000" b="1" dirty="0">
                <a:solidFill>
                  <a:srgbClr val="FF0000"/>
                </a:solidFill>
                <a:latin typeface="黑体" panose="02010609060101010101" pitchFamily="49" charset="-122"/>
                <a:ea typeface="黑体" panose="02010609060101010101" pitchFamily="49" charset="-122"/>
              </a:rPr>
              <a:t>——</a:t>
            </a:r>
            <a:r>
              <a:rPr lang="zh-CN" altLang="en-US" sz="3000" b="1" dirty="0">
                <a:solidFill>
                  <a:srgbClr val="FF0000"/>
                </a:solidFill>
                <a:latin typeface="黑体" panose="02010609060101010101" pitchFamily="49" charset="-122"/>
                <a:ea typeface="黑体" panose="02010609060101010101" pitchFamily="49" charset="-122"/>
              </a:rPr>
              <a:t>意义</a:t>
            </a:r>
            <a:endParaRPr lang="zh-CN" altLang="en-US" sz="3000" b="1" dirty="0">
              <a:solidFill>
                <a:srgbClr val="FF0000"/>
              </a:solidFill>
              <a:latin typeface="黑体" panose="02010609060101010101" pitchFamily="49" charset="-122"/>
              <a:ea typeface="黑体" panose="02010609060101010101" pitchFamily="49" charset="-122"/>
            </a:endParaRPr>
          </a:p>
        </p:txBody>
      </p:sp>
      <p:pic>
        <p:nvPicPr>
          <p:cNvPr id="99331" name="Picture 3" descr="582364631601253317832.png"/>
          <p:cNvPicPr>
            <a:picLocks noChangeAspect="1"/>
          </p:cNvPicPr>
          <p:nvPr/>
        </p:nvPicPr>
        <p:blipFill>
          <a:blip r:embed="rId1"/>
          <a:srcRect l="35432" t="57993" r="21657" b="14549"/>
          <a:stretch>
            <a:fillRect/>
          </a:stretch>
        </p:blipFill>
        <p:spPr>
          <a:xfrm>
            <a:off x="2095500" y="3275013"/>
            <a:ext cx="8072438" cy="1951037"/>
          </a:xfrm>
          <a:prstGeom prst="rect">
            <a:avLst/>
          </a:prstGeom>
          <a:noFill/>
          <a:ln w="9525">
            <a:noFill/>
          </a:ln>
        </p:spPr>
      </p:pic>
      <p:sp>
        <p:nvSpPr>
          <p:cNvPr id="67587" name="Text Box 4"/>
          <p:cNvSpPr txBox="1"/>
          <p:nvPr/>
        </p:nvSpPr>
        <p:spPr>
          <a:xfrm>
            <a:off x="873125" y="376555"/>
            <a:ext cx="9226550" cy="676275"/>
          </a:xfrm>
          <a:prstGeom prst="rect">
            <a:avLst/>
          </a:prstGeom>
          <a:noFill/>
          <a:ln w="9525">
            <a:noFill/>
          </a:ln>
        </p:spPr>
        <p:txBody>
          <a:bodyPr anchor="t" anchorCtr="0"/>
          <a:p>
            <a:pPr algn="ctr">
              <a:buSzPct val="100000"/>
            </a:pPr>
            <a:r>
              <a:rPr lang="zh-CN" altLang="en-US" sz="3200" b="1" dirty="0">
                <a:solidFill>
                  <a:srgbClr val="FF0000"/>
                </a:solidFill>
                <a:latin typeface="Verdana" panose="020B0604030504040204" pitchFamily="34" charset="0"/>
                <a:ea typeface="黑体" panose="02010609060101010101" pitchFamily="49" charset="-122"/>
              </a:rPr>
              <a:t>第三节</a:t>
            </a:r>
            <a:r>
              <a:rPr lang="en-US" altLang="zh-CN" sz="3200" b="1" dirty="0">
                <a:solidFill>
                  <a:srgbClr val="FF0000"/>
                </a:solidFill>
                <a:latin typeface="Arial" panose="020B060402020202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账户的对应关系与会计分录</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99333" name="Rectangle 5"/>
          <p:cNvSpPr/>
          <p:nvPr/>
        </p:nvSpPr>
        <p:spPr>
          <a:xfrm>
            <a:off x="2106613" y="5226050"/>
            <a:ext cx="7877175" cy="1476375"/>
          </a:xfrm>
          <a:prstGeom prst="rect">
            <a:avLst/>
          </a:prstGeom>
          <a:solidFill>
            <a:schemeClr val="bg1"/>
          </a:solidFill>
          <a:ln w="25400" cap="flat" cmpd="sng">
            <a:solidFill>
              <a:srgbClr val="C00000"/>
            </a:solidFill>
            <a:prstDash val="solid"/>
            <a:miter/>
            <a:headEnd type="none" w="med" len="med"/>
            <a:tailEnd type="none" w="med" len="med"/>
          </a:ln>
        </p:spPr>
        <p:txBody>
          <a:bodyPr anchor="t" anchorCtr="0">
            <a:spAutoFit/>
          </a:bodyPr>
          <a:p>
            <a:pPr>
              <a:lnSpc>
                <a:spcPct val="150000"/>
              </a:lnSpc>
              <a:buClr>
                <a:srgbClr val="006600"/>
              </a:buClr>
              <a:buSzPct val="100000"/>
              <a:buFont typeface="Wingdings" panose="05000000000000000000" pitchFamily="2" charset="2"/>
              <a:buChar char="l"/>
            </a:pPr>
            <a:r>
              <a:rPr lang="zh-CN" altLang="en-US" sz="3000" b="1" dirty="0">
                <a:solidFill>
                  <a:srgbClr val="000000"/>
                </a:solidFill>
                <a:latin typeface="仿宋" panose="02010609060101010101" pitchFamily="49" charset="-122"/>
                <a:ea typeface="仿宋" panose="02010609060101010101" pitchFamily="49" charset="-122"/>
              </a:rPr>
              <a:t>账户的对应关系</a:t>
            </a:r>
            <a:r>
              <a:rPr lang="zh-CN" altLang="en-US" sz="3000" b="1" dirty="0">
                <a:solidFill>
                  <a:srgbClr val="0000CC"/>
                </a:solidFill>
                <a:latin typeface="仿宋" panose="02010609060101010101" pitchFamily="49" charset="-122"/>
                <a:ea typeface="仿宋" panose="02010609060101010101" pitchFamily="49" charset="-122"/>
              </a:rPr>
              <a:t>反映了</a:t>
            </a:r>
            <a:r>
              <a:rPr lang="zh-CN" altLang="en-US" sz="3000" b="1" dirty="0">
                <a:solidFill>
                  <a:srgbClr val="000000"/>
                </a:solidFill>
                <a:latin typeface="仿宋" panose="02010609060101010101" pitchFamily="49" charset="-122"/>
                <a:ea typeface="仿宋" panose="02010609060101010101" pitchFamily="49" charset="-122"/>
              </a:rPr>
              <a:t>经济业务发生引起的</a:t>
            </a:r>
            <a:r>
              <a:rPr lang="zh-CN" altLang="en-US" sz="3000" b="1" dirty="0">
                <a:solidFill>
                  <a:srgbClr val="0000CC"/>
                </a:solidFill>
                <a:latin typeface="仿宋" panose="02010609060101010101" pitchFamily="49" charset="-122"/>
                <a:ea typeface="仿宋" panose="02010609060101010101" pitchFamily="49" charset="-122"/>
              </a:rPr>
              <a:t>资金运动的来龙去脉</a:t>
            </a:r>
            <a:r>
              <a:rPr lang="zh-CN" altLang="en-US" sz="3000" b="1" dirty="0">
                <a:solidFill>
                  <a:srgbClr val="000000"/>
                </a:solidFill>
                <a:latin typeface="仿宋" panose="02010609060101010101" pitchFamily="49" charset="-122"/>
                <a:ea typeface="仿宋" panose="02010609060101010101" pitchFamily="49" charset="-122"/>
              </a:rPr>
              <a:t>。</a:t>
            </a:r>
            <a:endParaRPr lang="zh-CN" altLang="en-US" sz="3000" b="1" dirty="0">
              <a:solidFill>
                <a:srgbClr val="000000"/>
              </a:solidFill>
              <a:latin typeface="仿宋" panose="02010609060101010101" pitchFamily="49" charset="-122"/>
              <a:ea typeface="仿宋" panose="02010609060101010101" pitchFamily="49" charset="-122"/>
            </a:endParaRPr>
          </a:p>
        </p:txBody>
      </p:sp>
      <p:sp>
        <p:nvSpPr>
          <p:cNvPr id="67589" name="文本框 1"/>
          <p:cNvSpPr txBox="1"/>
          <p:nvPr/>
        </p:nvSpPr>
        <p:spPr>
          <a:xfrm>
            <a:off x="1056005" y="2103120"/>
            <a:ext cx="10292715" cy="783590"/>
          </a:xfrm>
          <a:prstGeom prst="rect">
            <a:avLst/>
          </a:prstGeom>
          <a:noFill/>
          <a:ln w="9525">
            <a:noFill/>
          </a:ln>
        </p:spPr>
        <p:txBody>
          <a:bodyPr wrap="square" anchor="t" anchorCtr="0">
            <a:spAutoFit/>
          </a:bodyPr>
          <a:p>
            <a:pPr>
              <a:lnSpc>
                <a:spcPct val="150000"/>
              </a:lnSpc>
            </a:pPr>
            <a:r>
              <a:rPr lang="zh-CN" altLang="en-US" sz="3000" b="1" dirty="0">
                <a:solidFill>
                  <a:srgbClr val="0000CC"/>
                </a:solidFill>
                <a:latin typeface="楷体" panose="02010609060101010101" pitchFamily="49" charset="-122"/>
                <a:ea typeface="楷体" panose="02010609060101010101" pitchFamily="49" charset="-122"/>
              </a:rPr>
              <a:t>例：</a:t>
            </a:r>
            <a:r>
              <a:rPr lang="en-US" altLang="zh-CN" sz="3000" b="1" dirty="0">
                <a:latin typeface="楷体" panose="02010609060101010101" pitchFamily="49" charset="-122"/>
                <a:ea typeface="楷体" panose="02010609060101010101" pitchFamily="49" charset="-122"/>
              </a:rPr>
              <a:t>70 000</a:t>
            </a:r>
            <a:r>
              <a:rPr lang="zh-CN" altLang="en-US" sz="3000" b="1" dirty="0">
                <a:latin typeface="楷体" panose="02010609060101010101" pitchFamily="49" charset="-122"/>
                <a:ea typeface="楷体" panose="02010609060101010101" pitchFamily="49" charset="-122"/>
              </a:rPr>
              <a:t>元购买原材料，银行转账</a:t>
            </a:r>
            <a:r>
              <a:rPr lang="en-US" altLang="zh-CN" sz="3000" b="1" dirty="0">
                <a:latin typeface="楷体" panose="02010609060101010101" pitchFamily="49" charset="-122"/>
                <a:ea typeface="楷体" panose="02010609060101010101" pitchFamily="49" charset="-122"/>
              </a:rPr>
              <a:t>40 000</a:t>
            </a:r>
            <a:r>
              <a:rPr lang="zh-CN" altLang="en-US" sz="3000" b="1" dirty="0">
                <a:latin typeface="楷体" panose="02010609060101010101" pitchFamily="49" charset="-122"/>
                <a:ea typeface="楷体" panose="02010609060101010101" pitchFamily="49" charset="-122"/>
              </a:rPr>
              <a:t>，余款下月支付。</a:t>
            </a:r>
            <a:endParaRPr lang="zh-CN" altLang="en-US" sz="30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500" fill="hold">
                                          <p:stCondLst>
                                            <p:cond delay="0"/>
                                          </p:stCondLst>
                                        </p:cTn>
                                        <p:tgtEl>
                                          <p:spTgt spid="99331"/>
                                        </p:tgtEl>
                                        <p:attrNameLst>
                                          <p:attrName>style.visibility</p:attrName>
                                        </p:attrNameLst>
                                      </p:cBhvr>
                                      <p:to>
                                        <p:strVal val="visible"/>
                                      </p:to>
                                    </p:set>
                                    <p:animEffect transition="in" filter="fade">
                                      <p:cBhvr>
                                        <p:cTn id="7" dur="500"/>
                                        <p:tgtEl>
                                          <p:spTgt spid="99331"/>
                                        </p:tgtEl>
                                      </p:cBhvr>
                                    </p:animEffect>
                                    <p:anim calcmode="lin" valueType="num">
                                      <p:cBhvr>
                                        <p:cTn id="8" dur="500" fill="hold"/>
                                        <p:tgtEl>
                                          <p:spTgt spid="99331"/>
                                        </p:tgtEl>
                                        <p:attrNameLst>
                                          <p:attrName>ppt_x</p:attrName>
                                        </p:attrNameLst>
                                      </p:cBhvr>
                                      <p:tavLst>
                                        <p:tav tm="0">
                                          <p:val>
                                            <p:strVal val="#ppt_x"/>
                                          </p:val>
                                        </p:tav>
                                        <p:tav tm="100000">
                                          <p:val>
                                            <p:strVal val="#ppt_x"/>
                                          </p:val>
                                        </p:tav>
                                      </p:tavLst>
                                    </p:anim>
                                    <p:anim calcmode="lin" valueType="num">
                                      <p:cBhvr>
                                        <p:cTn id="9" dur="500" fill="hold"/>
                                        <p:tgtEl>
                                          <p:spTgt spid="993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9333"/>
                                        </p:tgtEl>
                                        <p:attrNameLst>
                                          <p:attrName>style.visibility</p:attrName>
                                        </p:attrNameLst>
                                      </p:cBhvr>
                                      <p:to>
                                        <p:strVal val="visible"/>
                                      </p:to>
                                    </p:set>
                                    <p:anim calcmode="lin" valueType="num">
                                      <p:cBhvr>
                                        <p:cTn id="14" dur="500" fill="hold"/>
                                        <p:tgtEl>
                                          <p:spTgt spid="99333"/>
                                        </p:tgtEl>
                                        <p:attrNameLst>
                                          <p:attrName>ppt_x</p:attrName>
                                        </p:attrNameLst>
                                      </p:cBhvr>
                                      <p:tavLst>
                                        <p:tav tm="0">
                                          <p:val>
                                            <p:strVal val="ppt_x"/>
                                          </p:val>
                                        </p:tav>
                                        <p:tav tm="100000">
                                          <p:val>
                                            <p:strVal val="ppt_x"/>
                                          </p:val>
                                        </p:tav>
                                      </p:tavLst>
                                    </p:anim>
                                    <p:anim calcmode="lin" valueType="num">
                                      <p:cBhvr>
                                        <p:cTn id="15" dur="500" fill="hold"/>
                                        <p:tgtEl>
                                          <p:spTgt spid="993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3" grpId="0" bldLvl="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a:t>
            </a:r>
            <a:r>
              <a:rPr lang="en-US" altLang="zh-CN" sz="3200" dirty="0">
                <a:solidFill>
                  <a:srgbClr val="FF0000"/>
                </a:solidFill>
                <a:latin typeface="Arial" panose="020B0604020202020204" pitchFamily="34" charset="0"/>
                <a:ea typeface="黑体" panose="02010609060101010101" pitchFamily="49" charset="-122"/>
              </a:rPr>
              <a:t>   </a:t>
            </a:r>
            <a:r>
              <a:rPr lang="zh-CN" altLang="en-US" sz="3200" dirty="0">
                <a:solidFill>
                  <a:srgbClr val="FF0000"/>
                </a:solidFill>
                <a:ea typeface="黑体" panose="02010609060101010101" pitchFamily="49" charset="-122"/>
              </a:rPr>
              <a:t>账户的对应关系与会计分录</a:t>
            </a:r>
            <a:endParaRPr lang="zh-CN" altLang="en-US" sz="3200" dirty="0">
              <a:solidFill>
                <a:srgbClr val="FF0000"/>
              </a:solidFill>
              <a:ea typeface="黑体" panose="02010609060101010101" pitchFamily="49" charset="-122"/>
            </a:endParaRPr>
          </a:p>
        </p:txBody>
      </p:sp>
      <p:sp>
        <p:nvSpPr>
          <p:cNvPr id="68610" name="Rectangle 3"/>
          <p:cNvSpPr>
            <a:spLocks noGrp="1"/>
          </p:cNvSpPr>
          <p:nvPr>
            <p:ph idx="1"/>
          </p:nvPr>
        </p:nvSpPr>
        <p:spPr>
          <a:xfrm>
            <a:off x="903605" y="1215390"/>
            <a:ext cx="10648315" cy="3898900"/>
          </a:xfrm>
        </p:spPr>
        <p:txBody>
          <a:bodyPr vert="horz" wrap="square" lIns="91440" tIns="45720" rIns="91440" bIns="45720" anchor="t" anchorCtr="0"/>
          <a:p>
            <a:pPr marL="0" indent="0" algn="just" eaLnBrk="1" hangingPunct="1">
              <a:lnSpc>
                <a:spcPct val="140000"/>
              </a:lnSpc>
              <a:spcBef>
                <a:spcPts val="20"/>
              </a:spcBef>
              <a:spcAft>
                <a:spcPts val="0"/>
              </a:spcAft>
              <a:buSzPct val="100000"/>
              <a:buNone/>
            </a:pPr>
            <a:r>
              <a:rPr lang="zh-CN" altLang="en-US" sz="2800" dirty="0">
                <a:solidFill>
                  <a:srgbClr val="FF0000"/>
                </a:solidFill>
                <a:latin typeface="黑体" panose="02010609060101010101" pitchFamily="49" charset="-122"/>
                <a:ea typeface="黑体" panose="02010609060101010101" pitchFamily="49" charset="-122"/>
              </a:rPr>
              <a:t>二、会计分录</a:t>
            </a:r>
            <a:endParaRPr lang="zh-CN" altLang="en-US" sz="2800" dirty="0">
              <a:solidFill>
                <a:srgbClr val="FF0000"/>
              </a:solidFill>
              <a:latin typeface="黑体" panose="02010609060101010101" pitchFamily="49" charset="-122"/>
              <a:ea typeface="黑体" panose="02010609060101010101" pitchFamily="49" charset="-122"/>
            </a:endParaRPr>
          </a:p>
          <a:p>
            <a:pPr marL="0" indent="0" algn="just" eaLnBrk="1" latinLnBrk="0" hangingPunct="1">
              <a:lnSpc>
                <a:spcPct val="150000"/>
              </a:lnSpc>
              <a:spcBef>
                <a:spcPts val="0"/>
              </a:spcBef>
              <a:spcAft>
                <a:spcPts val="0"/>
              </a:spcAft>
              <a:buClr>
                <a:srgbClr val="FF0000"/>
              </a:buClr>
              <a:buSzPct val="100000"/>
              <a:buFont typeface="Wingdings" panose="05000000000000000000" pitchFamily="2" charset="2"/>
              <a:buChar char="p"/>
            </a:pPr>
            <a:r>
              <a:rPr lang="zh-CN" altLang="en-US" sz="3000" dirty="0">
                <a:latin typeface="楷体" panose="02010609060101010101" pitchFamily="49" charset="-122"/>
                <a:ea typeface="楷体" panose="02010609060101010101" pitchFamily="49" charset="-122"/>
              </a:rPr>
              <a:t>简称分录，指按照借贷记账法原理，标明每项经济业务应记</a:t>
            </a:r>
            <a:r>
              <a:rPr lang="zh-CN" altLang="en-US" sz="3000" dirty="0">
                <a:solidFill>
                  <a:srgbClr val="0000CC"/>
                </a:solidFill>
                <a:latin typeface="楷体" panose="02010609060101010101" pitchFamily="49" charset="-122"/>
                <a:ea typeface="楷体" panose="02010609060101010101" pitchFamily="49" charset="-122"/>
              </a:rPr>
              <a:t>账户名称、记账方向和记账金额</a:t>
            </a:r>
            <a:r>
              <a:rPr lang="zh-CN" altLang="en-US" sz="3000" dirty="0">
                <a:latin typeface="楷体" panose="02010609060101010101" pitchFamily="49" charset="-122"/>
                <a:ea typeface="楷体" panose="02010609060101010101" pitchFamily="49" charset="-122"/>
              </a:rPr>
              <a:t>的一种记录。 </a:t>
            </a:r>
            <a:endParaRPr lang="zh-CN" altLang="en-US" sz="3000" dirty="0">
              <a:latin typeface="楷体" panose="02010609060101010101" pitchFamily="49" charset="-122"/>
              <a:ea typeface="楷体" panose="02010609060101010101" pitchFamily="49" charset="-122"/>
            </a:endParaRPr>
          </a:p>
          <a:p>
            <a:pPr marL="0" indent="0" algn="just" eaLnBrk="1" latinLnBrk="0" hangingPunct="1">
              <a:lnSpc>
                <a:spcPct val="150000"/>
              </a:lnSpc>
              <a:spcBef>
                <a:spcPts val="0"/>
              </a:spcBef>
              <a:spcAft>
                <a:spcPts val="0"/>
              </a:spcAft>
              <a:buClr>
                <a:srgbClr val="FF0000"/>
              </a:buClr>
              <a:buSzPct val="100000"/>
              <a:buFont typeface="Wingdings" panose="05000000000000000000" pitchFamily="2" charset="2"/>
              <a:buChar char="p"/>
            </a:pPr>
            <a:r>
              <a:rPr lang="zh-CN" altLang="en-US" sz="3000" dirty="0">
                <a:solidFill>
                  <a:srgbClr val="0000CC"/>
                </a:solidFill>
                <a:latin typeface="楷体" panose="02010609060101010101" pitchFamily="49" charset="-122"/>
                <a:ea typeface="楷体" panose="02010609060101010101" pitchFamily="49" charset="-122"/>
              </a:rPr>
              <a:t>三要素：</a:t>
            </a:r>
            <a:r>
              <a:rPr lang="zh-CN" altLang="en-US" sz="3000" dirty="0">
                <a:latin typeface="楷体" panose="02010609060101010101" pitchFamily="49" charset="-122"/>
                <a:ea typeface="楷体" panose="02010609060101010101" pitchFamily="49" charset="-122"/>
              </a:rPr>
              <a:t>记账方向（符号）、账户名称（会计科目）、记账金额。</a:t>
            </a:r>
            <a:endParaRPr lang="zh-CN" altLang="en-US" sz="3000" dirty="0">
              <a:latin typeface="楷体" panose="02010609060101010101" pitchFamily="49" charset="-122"/>
              <a:ea typeface="楷体" panose="02010609060101010101" pitchFamily="49" charset="-122"/>
            </a:endParaRPr>
          </a:p>
        </p:txBody>
      </p:sp>
      <p:sp>
        <p:nvSpPr>
          <p:cNvPr id="100356" name="Rectangle 4"/>
          <p:cNvSpPr/>
          <p:nvPr/>
        </p:nvSpPr>
        <p:spPr>
          <a:xfrm>
            <a:off x="2231390" y="4652963"/>
            <a:ext cx="7993063" cy="1379537"/>
          </a:xfrm>
          <a:prstGeom prst="rect">
            <a:avLst/>
          </a:prstGeom>
          <a:solidFill>
            <a:schemeClr val="bg1"/>
          </a:solidFill>
          <a:ln w="25400" cap="flat" cmpd="sng">
            <a:solidFill>
              <a:srgbClr val="FF0000"/>
            </a:solidFill>
            <a:prstDash val="solid"/>
            <a:miter/>
            <a:headEnd type="none" w="med" len="med"/>
            <a:tailEnd type="none" w="med" len="med"/>
          </a:ln>
        </p:spPr>
        <p:txBody>
          <a:bodyPr wrap="none" anchor="ctr" anchorCtr="0"/>
          <a:p>
            <a:pPr>
              <a:lnSpc>
                <a:spcPct val="150000"/>
              </a:lnSpc>
              <a:spcBef>
                <a:spcPct val="25000"/>
              </a:spcBef>
              <a:buSzPct val="100000"/>
            </a:pPr>
            <a:r>
              <a:rPr lang="zh-CN" altLang="en-US" sz="2800" b="1" dirty="0">
                <a:solidFill>
                  <a:srgbClr val="191610"/>
                </a:solidFill>
                <a:latin typeface="仿宋" panose="02010609060101010101" pitchFamily="49" charset="-122"/>
                <a:ea typeface="仿宋" panose="02010609060101010101" pitchFamily="49" charset="-122"/>
              </a:rPr>
              <a:t>借：银行存款      </a:t>
            </a:r>
            <a:r>
              <a:rPr lang="zh-CN" altLang="zh-CN" sz="2800" b="1" dirty="0">
                <a:solidFill>
                  <a:srgbClr val="191610"/>
                </a:solidFill>
                <a:latin typeface="仿宋" panose="02010609060101010101" pitchFamily="49" charset="-122"/>
                <a:ea typeface="仿宋" panose="02010609060101010101" pitchFamily="49" charset="-122"/>
              </a:rPr>
              <a:t>64 000</a:t>
            </a:r>
            <a:endParaRPr lang="zh-CN" altLang="zh-CN" sz="2800" b="1" dirty="0">
              <a:solidFill>
                <a:srgbClr val="191610"/>
              </a:solidFill>
              <a:latin typeface="仿宋" panose="02010609060101010101" pitchFamily="49" charset="-122"/>
              <a:ea typeface="仿宋" panose="02010609060101010101" pitchFamily="49" charset="-122"/>
            </a:endParaRPr>
          </a:p>
          <a:p>
            <a:pPr>
              <a:lnSpc>
                <a:spcPct val="150000"/>
              </a:lnSpc>
              <a:spcBef>
                <a:spcPct val="25000"/>
              </a:spcBef>
              <a:buSzPct val="100000"/>
            </a:pPr>
            <a:r>
              <a:rPr lang="zh-CN" altLang="zh-CN" sz="2800" b="1" dirty="0">
                <a:solidFill>
                  <a:srgbClr val="191610"/>
                </a:solidFill>
                <a:latin typeface="仿宋" panose="02010609060101010101" pitchFamily="49" charset="-122"/>
                <a:ea typeface="仿宋" panose="02010609060101010101" pitchFamily="49" charset="-122"/>
              </a:rPr>
              <a:t>    </a:t>
            </a:r>
            <a:r>
              <a:rPr lang="zh-CN" altLang="en-US" sz="2800" b="1" dirty="0">
                <a:solidFill>
                  <a:srgbClr val="191610"/>
                </a:solidFill>
                <a:latin typeface="仿宋" panose="02010609060101010101" pitchFamily="49" charset="-122"/>
                <a:ea typeface="仿宋" panose="02010609060101010101" pitchFamily="49" charset="-122"/>
              </a:rPr>
              <a:t>贷：应收账款      </a:t>
            </a:r>
            <a:r>
              <a:rPr lang="zh-CN" altLang="zh-CN" sz="2800" b="1" dirty="0">
                <a:solidFill>
                  <a:srgbClr val="191610"/>
                </a:solidFill>
                <a:latin typeface="仿宋" panose="02010609060101010101" pitchFamily="49" charset="-122"/>
                <a:ea typeface="仿宋" panose="02010609060101010101" pitchFamily="49" charset="-122"/>
              </a:rPr>
              <a:t>64 000</a:t>
            </a:r>
            <a:endParaRPr lang="zh-CN" altLang="zh-CN" sz="2800" b="1" dirty="0">
              <a:solidFill>
                <a:srgbClr val="191610"/>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blinds(horizontal)">
                                      <p:cBhvr>
                                        <p:cTn id="7" dur="500"/>
                                        <p:tgtEl>
                                          <p:spTgt spid="100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6" grpId="0" bldLvl="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a:t>
            </a:r>
            <a:r>
              <a:rPr lang="en-US" altLang="zh-CN" sz="3200" dirty="0">
                <a:solidFill>
                  <a:srgbClr val="FF0000"/>
                </a:solidFill>
                <a:latin typeface="黑体" panose="02010609060101010101" pitchFamily="49" charset="-122"/>
                <a:ea typeface="黑体" panose="02010609060101010101" pitchFamily="49" charset="-122"/>
              </a:rPr>
              <a:t>   </a:t>
            </a:r>
            <a:r>
              <a:rPr lang="zh-CN" altLang="en-US" sz="3200" dirty="0">
                <a:solidFill>
                  <a:srgbClr val="FF0000"/>
                </a:solidFill>
                <a:latin typeface="黑体" panose="02010609060101010101" pitchFamily="49" charset="-122"/>
                <a:ea typeface="黑体" panose="02010609060101010101" pitchFamily="49" charset="-122"/>
              </a:rPr>
              <a:t>账户的对应关系与会计分录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01379" name="Rectangle 3"/>
          <p:cNvSpPr>
            <a:spLocks noGrp="1"/>
          </p:cNvSpPr>
          <p:nvPr>
            <p:ph idx="1"/>
          </p:nvPr>
        </p:nvSpPr>
        <p:spPr>
          <a:xfrm>
            <a:off x="876300" y="1149350"/>
            <a:ext cx="10531475" cy="3072130"/>
          </a:xfrm>
        </p:spPr>
        <p:txBody>
          <a:bodyPr vert="horz" wrap="square" lIns="91440" tIns="45720" rIns="91440" bIns="45720" anchor="t" anchorCtr="0"/>
          <a:p>
            <a:pPr algn="just" eaLnBrk="1" hangingPunct="1">
              <a:lnSpc>
                <a:spcPct val="150000"/>
              </a:lnSpc>
              <a:buSzPct val="100000"/>
              <a:buNone/>
            </a:pPr>
            <a:r>
              <a:rPr lang="zh-CN" altLang="en-US" sz="2800" dirty="0">
                <a:solidFill>
                  <a:srgbClr val="FF0000"/>
                </a:solidFill>
                <a:latin typeface="黑体" panose="02010609060101010101" pitchFamily="49" charset="-122"/>
                <a:ea typeface="黑体" panose="02010609060101010101" pitchFamily="49" charset="-122"/>
              </a:rPr>
              <a:t>二、会计分录</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SzPct val="100000"/>
              <a:buFont typeface="Wingdings" panose="05000000000000000000" charset="0"/>
              <a:buChar char="p"/>
            </a:pPr>
            <a:r>
              <a:rPr lang="zh-CN" altLang="zh-CN" sz="2800" dirty="0">
                <a:latin typeface="楷体" panose="02010609060101010101" pitchFamily="49" charset="-122"/>
                <a:ea typeface="楷体" panose="02010609060101010101" pitchFamily="49" charset="-122"/>
              </a:rPr>
              <a:t>20</a:t>
            </a:r>
            <a:r>
              <a:rPr lang="en-US" altLang="zh-CN" sz="2800" dirty="0">
                <a:latin typeface="楷体" panose="02010609060101010101" pitchFamily="49" charset="-122"/>
                <a:ea typeface="楷体" panose="02010609060101010101" pitchFamily="49" charset="-122"/>
              </a:rPr>
              <a:t>24</a:t>
            </a:r>
            <a:r>
              <a:rPr lang="zh-CN" altLang="en-US" sz="2800" dirty="0">
                <a:latin typeface="楷体" panose="02010609060101010101" pitchFamily="49" charset="-122"/>
                <a:ea typeface="楷体" panose="02010609060101010101" pitchFamily="49" charset="-122"/>
              </a:rPr>
              <a:t>年</a:t>
            </a:r>
            <a:r>
              <a:rPr lang="zh-CN" altLang="zh-CN" sz="2800" dirty="0">
                <a:latin typeface="楷体" panose="02010609060101010101" pitchFamily="49" charset="-122"/>
                <a:ea typeface="楷体" panose="02010609060101010101" pitchFamily="49" charset="-122"/>
              </a:rPr>
              <a:t>8</a:t>
            </a:r>
            <a:r>
              <a:rPr lang="zh-CN" altLang="en-US" sz="2800" dirty="0">
                <a:latin typeface="楷体" panose="02010609060101010101" pitchFamily="49" charset="-122"/>
                <a:ea typeface="楷体" panose="02010609060101010101" pitchFamily="49" charset="-122"/>
              </a:rPr>
              <a:t>月</a:t>
            </a:r>
            <a:r>
              <a:rPr lang="zh-CN" altLang="zh-CN" sz="2800" dirty="0">
                <a:latin typeface="楷体" panose="02010609060101010101" pitchFamily="49" charset="-122"/>
                <a:ea typeface="楷体" panose="02010609060101010101" pitchFamily="49" charset="-122"/>
              </a:rPr>
              <a:t>5</a:t>
            </a:r>
            <a:r>
              <a:rPr lang="zh-CN" altLang="en-US" sz="2800" dirty="0">
                <a:latin typeface="楷体" panose="02010609060101010101" pitchFamily="49" charset="-122"/>
                <a:ea typeface="楷体" panose="02010609060101010101" pitchFamily="49" charset="-122"/>
              </a:rPr>
              <a:t>日从银行提取现金</a:t>
            </a:r>
            <a:r>
              <a:rPr lang="zh-CN" altLang="zh-CN" sz="2800" dirty="0">
                <a:latin typeface="楷体" panose="02010609060101010101" pitchFamily="49" charset="-122"/>
                <a:ea typeface="楷体" panose="02010609060101010101" pitchFamily="49" charset="-122"/>
              </a:rPr>
              <a:t>10 000</a:t>
            </a:r>
            <a:r>
              <a:rPr lang="zh-CN" altLang="en-US" sz="2800" dirty="0">
                <a:latin typeface="楷体" panose="02010609060101010101" pitchFamily="49" charset="-122"/>
                <a:ea typeface="楷体" panose="02010609060101010101" pitchFamily="49" charset="-122"/>
              </a:rPr>
              <a:t>元备用。</a:t>
            </a:r>
            <a:endParaRPr lang="zh-CN" altLang="en-US" sz="2800" dirty="0">
              <a:latin typeface="楷体" panose="02010609060101010101" pitchFamily="49" charset="-122"/>
              <a:ea typeface="楷体" panose="02010609060101010101" pitchFamily="49" charset="-122"/>
            </a:endParaRPr>
          </a:p>
          <a:p>
            <a:pPr lvl="1" indent="-436245" algn="just" eaLnBrk="1" hangingPunct="1">
              <a:lnSpc>
                <a:spcPct val="150000"/>
              </a:lnSpc>
              <a:buNone/>
            </a:pPr>
            <a:r>
              <a:rPr lang="zh-CN" altLang="en-US" sz="2800" dirty="0">
                <a:latin typeface="仿宋" panose="02010609060101010101" pitchFamily="49" charset="-122"/>
                <a:ea typeface="仿宋" panose="02010609060101010101" pitchFamily="49" charset="-122"/>
              </a:rPr>
              <a:t>借：库存现金        </a:t>
            </a:r>
            <a:r>
              <a:rPr lang="zh-CN" altLang="zh-CN" sz="2800" dirty="0">
                <a:latin typeface="仿宋" panose="02010609060101010101" pitchFamily="49" charset="-122"/>
                <a:ea typeface="仿宋" panose="02010609060101010101" pitchFamily="49" charset="-122"/>
              </a:rPr>
              <a:t>10 000</a:t>
            </a:r>
            <a:endParaRPr lang="zh-CN" altLang="zh-CN" sz="2800" dirty="0">
              <a:latin typeface="仿宋" panose="02010609060101010101" pitchFamily="49" charset="-122"/>
              <a:ea typeface="仿宋" panose="02010609060101010101" pitchFamily="49" charset="-122"/>
            </a:endParaRPr>
          </a:p>
          <a:p>
            <a:pPr lvl="1" indent="-436245" algn="just" eaLnBrk="1" hangingPunct="1">
              <a:lnSpc>
                <a:spcPct val="150000"/>
              </a:lnSpc>
              <a:buNone/>
            </a:pPr>
            <a:r>
              <a:rPr lang="zh-CN" altLang="zh-CN" sz="2800" dirty="0">
                <a:latin typeface="仿宋" panose="02010609060101010101" pitchFamily="49" charset="-122"/>
                <a:ea typeface="仿宋" panose="02010609060101010101" pitchFamily="49" charset="-122"/>
              </a:rPr>
              <a:t>    </a:t>
            </a:r>
            <a:r>
              <a:rPr lang="zh-CN" altLang="en-US" sz="2800" dirty="0">
                <a:latin typeface="仿宋" panose="02010609060101010101" pitchFamily="49" charset="-122"/>
                <a:ea typeface="仿宋" panose="02010609060101010101" pitchFamily="49" charset="-122"/>
              </a:rPr>
              <a:t>贷：银行存款         </a:t>
            </a:r>
            <a:r>
              <a:rPr lang="zh-CN" altLang="zh-CN" sz="2800" dirty="0">
                <a:latin typeface="仿宋" panose="02010609060101010101" pitchFamily="49" charset="-122"/>
                <a:ea typeface="仿宋" panose="02010609060101010101" pitchFamily="49" charset="-122"/>
              </a:rPr>
              <a:t>10 000</a:t>
            </a:r>
            <a:endParaRPr lang="zh-CN" altLang="zh-CN" sz="2800" dirty="0">
              <a:latin typeface="仿宋" panose="02010609060101010101" pitchFamily="49" charset="-122"/>
              <a:ea typeface="仿宋" panose="02010609060101010101" pitchFamily="49" charset="-122"/>
            </a:endParaRPr>
          </a:p>
        </p:txBody>
      </p:sp>
      <p:sp>
        <p:nvSpPr>
          <p:cNvPr id="101380" name="Rectangle 4"/>
          <p:cNvSpPr/>
          <p:nvPr/>
        </p:nvSpPr>
        <p:spPr>
          <a:xfrm>
            <a:off x="924560" y="3968750"/>
            <a:ext cx="10340975" cy="2030095"/>
          </a:xfrm>
          <a:prstGeom prst="rect">
            <a:avLst/>
          </a:prstGeom>
          <a:noFill/>
          <a:ln w="9525">
            <a:noFill/>
          </a:ln>
        </p:spPr>
        <p:txBody>
          <a:bodyPr wrap="square" anchor="t">
            <a:spAutoFit/>
          </a:bodyPr>
          <a:p>
            <a:pPr marL="914400" lvl="1" indent="-457200" algn="just" rtl="0" eaLnBrk="1" fontAlgn="base" hangingPunct="1">
              <a:lnSpc>
                <a:spcPct val="150000"/>
              </a:lnSpc>
              <a:spcBef>
                <a:spcPct val="0"/>
              </a:spcBef>
              <a:spcAft>
                <a:spcPct val="0"/>
              </a:spcAft>
              <a:buClr>
                <a:srgbClr val="FF0000"/>
              </a:buClr>
              <a:buSzPct val="100000"/>
              <a:buFont typeface="Wingdings" panose="05000000000000000000" charset="0"/>
              <a:buChar char="p"/>
            </a:pPr>
            <a:r>
              <a:rPr lang="zh-CN" altLang="zh-CN" sz="2800" b="1" strike="noStrike" noProof="1" dirty="0">
                <a:solidFill>
                  <a:schemeClr val="tx1"/>
                </a:solidFill>
                <a:latin typeface="楷体" panose="02010609060101010101" pitchFamily="49" charset="-122"/>
                <a:ea typeface="楷体" panose="02010609060101010101" pitchFamily="49" charset="-122"/>
                <a:cs typeface="+mn-cs"/>
              </a:rPr>
              <a:t>20</a:t>
            </a:r>
            <a:r>
              <a:rPr lang="en-US" altLang="zh-CN" sz="2800" b="1" strike="noStrike" noProof="1" dirty="0">
                <a:solidFill>
                  <a:schemeClr val="tx1"/>
                </a:solidFill>
                <a:latin typeface="楷体" panose="02010609060101010101" pitchFamily="49" charset="-122"/>
                <a:ea typeface="楷体" panose="02010609060101010101" pitchFamily="49" charset="-122"/>
                <a:cs typeface="+mn-cs"/>
              </a:rPr>
              <a:t>24</a:t>
            </a:r>
            <a:r>
              <a:rPr lang="zh-CN" altLang="en-US" sz="2800" b="1" strike="noStrike" noProof="1" dirty="0">
                <a:solidFill>
                  <a:schemeClr val="tx1"/>
                </a:solidFill>
                <a:latin typeface="楷体" panose="02010609060101010101" pitchFamily="49" charset="-122"/>
                <a:ea typeface="楷体" panose="02010609060101010101" pitchFamily="49" charset="-122"/>
                <a:cs typeface="+mn-cs"/>
              </a:rPr>
              <a:t>年</a:t>
            </a:r>
            <a:r>
              <a:rPr lang="zh-CN" altLang="zh-CN" sz="2800" b="1" strike="noStrike" noProof="1" dirty="0">
                <a:solidFill>
                  <a:schemeClr val="tx1"/>
                </a:solidFill>
                <a:latin typeface="楷体" panose="02010609060101010101" pitchFamily="49" charset="-122"/>
                <a:ea typeface="楷体" panose="02010609060101010101" pitchFamily="49" charset="-122"/>
                <a:cs typeface="+mn-cs"/>
              </a:rPr>
              <a:t>8</a:t>
            </a:r>
            <a:r>
              <a:rPr lang="zh-CN" altLang="en-US" sz="2800" b="1" strike="noStrike" noProof="1" dirty="0">
                <a:solidFill>
                  <a:schemeClr val="tx1"/>
                </a:solidFill>
                <a:latin typeface="楷体" panose="02010609060101010101" pitchFamily="49" charset="-122"/>
                <a:ea typeface="楷体" panose="02010609060101010101" pitchFamily="49" charset="-122"/>
                <a:cs typeface="+mn-cs"/>
              </a:rPr>
              <a:t>月</a:t>
            </a:r>
            <a:r>
              <a:rPr lang="zh-CN" altLang="zh-CN" sz="2800" b="1" strike="noStrike" noProof="1" dirty="0">
                <a:solidFill>
                  <a:schemeClr val="tx1"/>
                </a:solidFill>
                <a:latin typeface="楷体" panose="02010609060101010101" pitchFamily="49" charset="-122"/>
                <a:ea typeface="楷体" panose="02010609060101010101" pitchFamily="49" charset="-122"/>
                <a:cs typeface="+mn-cs"/>
              </a:rPr>
              <a:t>25</a:t>
            </a:r>
            <a:r>
              <a:rPr lang="zh-CN" altLang="en-US" sz="2800" b="1" strike="noStrike" noProof="1" dirty="0">
                <a:solidFill>
                  <a:schemeClr val="tx1"/>
                </a:solidFill>
                <a:latin typeface="楷体" panose="02010609060101010101" pitchFamily="49" charset="-122"/>
                <a:ea typeface="楷体" panose="02010609060101010101" pitchFamily="49" charset="-122"/>
                <a:cs typeface="+mn-cs"/>
              </a:rPr>
              <a:t>日以现金购买办公用品</a:t>
            </a:r>
            <a:r>
              <a:rPr lang="zh-CN" altLang="zh-CN" sz="2800" b="1" strike="noStrike" noProof="1" dirty="0">
                <a:solidFill>
                  <a:schemeClr val="tx1"/>
                </a:solidFill>
                <a:latin typeface="楷体" panose="02010609060101010101" pitchFamily="49" charset="-122"/>
                <a:ea typeface="楷体" panose="02010609060101010101" pitchFamily="49" charset="-122"/>
                <a:cs typeface="+mn-cs"/>
              </a:rPr>
              <a:t>600</a:t>
            </a:r>
            <a:r>
              <a:rPr lang="zh-CN" altLang="en-US" sz="2800" b="1" strike="noStrike" noProof="1" dirty="0">
                <a:solidFill>
                  <a:schemeClr val="tx1"/>
                </a:solidFill>
                <a:latin typeface="楷体" panose="02010609060101010101" pitchFamily="49" charset="-122"/>
                <a:ea typeface="楷体" panose="02010609060101010101" pitchFamily="49" charset="-122"/>
                <a:cs typeface="+mn-cs"/>
              </a:rPr>
              <a:t>元。</a:t>
            </a:r>
            <a:endParaRPr lang="zh-CN" altLang="en-US" sz="2800" b="1" strike="noStrike" noProof="1" dirty="0">
              <a:solidFill>
                <a:schemeClr val="tx1"/>
              </a:solidFill>
              <a:latin typeface="楷体" panose="02010609060101010101" pitchFamily="49" charset="-122"/>
              <a:ea typeface="楷体" panose="02010609060101010101" pitchFamily="49" charset="-122"/>
            </a:endParaRPr>
          </a:p>
          <a:p>
            <a:pPr lvl="1" indent="0" algn="just" rtl="0" eaLnBrk="1" fontAlgn="base" hangingPunct="1">
              <a:lnSpc>
                <a:spcPct val="150000"/>
              </a:lnSpc>
              <a:spcBef>
                <a:spcPct val="0"/>
              </a:spcBef>
              <a:spcAft>
                <a:spcPct val="0"/>
              </a:spcAft>
              <a:buClrTx/>
              <a:buSzPct val="100000"/>
              <a:buNone/>
            </a:pPr>
            <a:r>
              <a:rPr lang="zh-CN" altLang="zh-CN" sz="21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   </a:t>
            </a:r>
            <a:r>
              <a:rPr lang="zh-CN" altLang="en-US"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借：管理费用           </a:t>
            </a:r>
            <a:r>
              <a:rPr lang="zh-CN" altLang="zh-CN"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600</a:t>
            </a:r>
            <a:endParaRPr lang="zh-CN" altLang="zh-CN"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endParaRPr>
          </a:p>
          <a:p>
            <a:pPr lvl="1" indent="0" algn="just" rtl="0" eaLnBrk="1" fontAlgn="base" hangingPunct="1">
              <a:lnSpc>
                <a:spcPct val="150000"/>
              </a:lnSpc>
              <a:spcBef>
                <a:spcPct val="0"/>
              </a:spcBef>
              <a:spcAft>
                <a:spcPct val="0"/>
              </a:spcAft>
              <a:buClrTx/>
              <a:buSzPct val="100000"/>
              <a:buNone/>
            </a:pPr>
            <a:r>
              <a:rPr lang="zh-CN" altLang="zh-CN" sz="24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       </a:t>
            </a:r>
            <a:r>
              <a:rPr lang="zh-CN" altLang="en-US"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贷：库存现金            </a:t>
            </a:r>
            <a:r>
              <a:rPr lang="zh-CN" altLang="zh-CN"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rPr>
              <a:t>600</a:t>
            </a:r>
            <a:endParaRPr lang="zh-CN" altLang="zh-CN" sz="2800" b="1" strike="noStrike" noProof="1" dirty="0">
              <a:solidFill>
                <a:schemeClr val="tx1"/>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379">
                                            <p:txEl>
                                              <p:charRg st="34" end="5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1379">
                                            <p:txEl>
                                              <p:charRg st="55" end="81"/>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101380">
                                            <p:txEl>
                                              <p:charRg st="0" end="25"/>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1380">
                                            <p:txEl>
                                              <p:charRg st="25" end="49"/>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1380">
                                            <p:txEl>
                                              <p:charRg st="49" end="7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第三节  账户的对应关系与会计分录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70658" name="Rectangle 3"/>
          <p:cNvSpPr>
            <a:spLocks noGrp="1"/>
          </p:cNvSpPr>
          <p:nvPr>
            <p:ph idx="1"/>
          </p:nvPr>
        </p:nvSpPr>
        <p:spPr>
          <a:xfrm>
            <a:off x="833120" y="1143635"/>
            <a:ext cx="10525760" cy="2312670"/>
          </a:xfrm>
        </p:spPr>
        <p:txBody>
          <a:bodyPr vert="horz" wrap="square" lIns="91440" tIns="45720" rIns="91440" bIns="45720" anchor="t" anchorCtr="0"/>
          <a:p>
            <a:pPr algn="just" eaLnBrk="1" hangingPunct="1">
              <a:lnSpc>
                <a:spcPct val="150000"/>
              </a:lnSpc>
              <a:buSzPct val="100000"/>
              <a:buNone/>
            </a:pPr>
            <a:r>
              <a:rPr lang="zh-CN" altLang="en-US" sz="3200" dirty="0">
                <a:solidFill>
                  <a:srgbClr val="FF0000"/>
                </a:solidFill>
                <a:latin typeface="黑体" panose="02010609060101010101" pitchFamily="49" charset="-122"/>
                <a:ea typeface="黑体" panose="02010609060101010101" pitchFamily="49" charset="-122"/>
              </a:rPr>
              <a:t>二、会计分录</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SzPct val="100000"/>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实际工作中，会计分录是根据每项经济业务的原始凭证，通过</a:t>
            </a:r>
            <a:r>
              <a:rPr lang="zh-CN" altLang="en-US" sz="3000" dirty="0">
                <a:solidFill>
                  <a:srgbClr val="0000CC"/>
                </a:solidFill>
                <a:latin typeface="楷体" panose="02010609060101010101" pitchFamily="49" charset="-122"/>
                <a:ea typeface="楷体" panose="02010609060101010101" pitchFamily="49" charset="-122"/>
              </a:rPr>
              <a:t>填制记账凭证</a:t>
            </a:r>
            <a:r>
              <a:rPr lang="zh-CN" altLang="en-US" sz="3000" dirty="0">
                <a:latin typeface="楷体" panose="02010609060101010101" pitchFamily="49" charset="-122"/>
                <a:ea typeface="楷体" panose="02010609060101010101" pitchFamily="49" charset="-122"/>
              </a:rPr>
              <a:t>来完成的。</a:t>
            </a:r>
            <a:endParaRPr lang="zh-CN" altLang="en-US" sz="3000" dirty="0">
              <a:solidFill>
                <a:srgbClr val="0000CC"/>
              </a:solidFill>
              <a:latin typeface="楷体" panose="02010609060101010101" pitchFamily="49" charset="-122"/>
              <a:ea typeface="楷体" panose="02010609060101010101" pitchFamily="49" charset="-122"/>
            </a:endParaRPr>
          </a:p>
        </p:txBody>
      </p:sp>
      <p:pic>
        <p:nvPicPr>
          <p:cNvPr id="102404" name="Picture 4" descr="123"/>
          <p:cNvPicPr>
            <a:picLocks noChangeAspect="1"/>
          </p:cNvPicPr>
          <p:nvPr/>
        </p:nvPicPr>
        <p:blipFill>
          <a:blip r:embed="rId1"/>
          <a:stretch>
            <a:fillRect/>
          </a:stretch>
        </p:blipFill>
        <p:spPr>
          <a:xfrm>
            <a:off x="2024063" y="3384550"/>
            <a:ext cx="8475662" cy="3357563"/>
          </a:xfrm>
          <a:prstGeom prst="rect">
            <a:avLst/>
          </a:prstGeom>
          <a:noFill/>
          <a:ln w="9525">
            <a:noFill/>
          </a:ln>
        </p:spPr>
      </p:pic>
      <p:sp>
        <p:nvSpPr>
          <p:cNvPr id="102405" name="Text Box 5"/>
          <p:cNvSpPr txBox="1"/>
          <p:nvPr/>
        </p:nvSpPr>
        <p:spPr>
          <a:xfrm>
            <a:off x="4760913" y="4527550"/>
            <a:ext cx="1047750" cy="276860"/>
          </a:xfrm>
          <a:prstGeom prst="rect">
            <a:avLst/>
          </a:prstGeom>
          <a:noFill/>
          <a:ln w="9525">
            <a:noFill/>
          </a:ln>
        </p:spPr>
        <p:txBody>
          <a:bodyPr lIns="0" tIns="0" rIns="0" bIns="0" anchor="t" anchorCtr="0">
            <a:spAutoFit/>
          </a:bodyPr>
          <a:p>
            <a:pPr>
              <a:spcBef>
                <a:spcPct val="50000"/>
              </a:spcBef>
              <a:buSzPct val="100000"/>
            </a:pPr>
            <a:r>
              <a:rPr lang="zh-CN" altLang="en-US" b="1" dirty="0">
                <a:solidFill>
                  <a:srgbClr val="0000CC"/>
                </a:solidFill>
                <a:latin typeface="楷体" panose="02010609060101010101" pitchFamily="49" charset="-122"/>
                <a:ea typeface="楷体" panose="02010609060101010101" pitchFamily="49" charset="-122"/>
              </a:rPr>
              <a:t>库存现金</a:t>
            </a:r>
            <a:endParaRPr lang="zh-CN" altLang="en-US" b="1" dirty="0">
              <a:solidFill>
                <a:srgbClr val="0000CC"/>
              </a:solidFill>
              <a:latin typeface="楷体" panose="02010609060101010101" pitchFamily="49" charset="-122"/>
              <a:ea typeface="楷体" panose="02010609060101010101" pitchFamily="49" charset="-122"/>
            </a:endParaRPr>
          </a:p>
        </p:txBody>
      </p:sp>
      <p:sp>
        <p:nvSpPr>
          <p:cNvPr id="102406" name="Text Box 6"/>
          <p:cNvSpPr txBox="1"/>
          <p:nvPr/>
        </p:nvSpPr>
        <p:spPr>
          <a:xfrm>
            <a:off x="4760913" y="4813300"/>
            <a:ext cx="1049337" cy="276860"/>
          </a:xfrm>
          <a:prstGeom prst="rect">
            <a:avLst/>
          </a:prstGeom>
          <a:noFill/>
          <a:ln w="9525">
            <a:noFill/>
          </a:ln>
        </p:spPr>
        <p:txBody>
          <a:bodyPr lIns="0" tIns="0" rIns="0" bIns="0" anchor="t" anchorCtr="0">
            <a:spAutoFit/>
          </a:bodyPr>
          <a:p>
            <a:pPr>
              <a:spcBef>
                <a:spcPct val="50000"/>
              </a:spcBef>
              <a:buSzPct val="100000"/>
            </a:pPr>
            <a:r>
              <a:rPr lang="zh-CN" altLang="en-US" b="1" dirty="0">
                <a:solidFill>
                  <a:srgbClr val="0000CC"/>
                </a:solidFill>
                <a:latin typeface="楷体" panose="02010609060101010101" pitchFamily="49" charset="-122"/>
                <a:ea typeface="楷体" panose="02010609060101010101" pitchFamily="49" charset="-122"/>
              </a:rPr>
              <a:t>银行存款</a:t>
            </a:r>
            <a:endParaRPr lang="zh-CN" altLang="en-US" b="1" dirty="0">
              <a:solidFill>
                <a:srgbClr val="0000CC"/>
              </a:solidFill>
              <a:latin typeface="楷体" panose="02010609060101010101" pitchFamily="49" charset="-122"/>
              <a:ea typeface="楷体" panose="02010609060101010101" pitchFamily="49" charset="-122"/>
            </a:endParaRPr>
          </a:p>
        </p:txBody>
      </p:sp>
      <p:sp>
        <p:nvSpPr>
          <p:cNvPr id="102407" name="Text Box 7"/>
          <p:cNvSpPr txBox="1"/>
          <p:nvPr/>
        </p:nvSpPr>
        <p:spPr>
          <a:xfrm>
            <a:off x="7667625" y="4527550"/>
            <a:ext cx="647700" cy="215265"/>
          </a:xfrm>
          <a:prstGeom prst="rect">
            <a:avLst/>
          </a:prstGeom>
          <a:noFill/>
          <a:ln w="9525">
            <a:noFill/>
          </a:ln>
        </p:spPr>
        <p:txBody>
          <a:bodyPr lIns="0" tIns="0" rIns="0" bIns="0" anchor="t" anchorCtr="0">
            <a:spAutoFit/>
          </a:bodyPr>
          <a:p>
            <a:pPr>
              <a:spcBef>
                <a:spcPct val="50000"/>
              </a:spcBef>
              <a:buSzPct val="100000"/>
            </a:pPr>
            <a:r>
              <a:rPr lang="zh-CN" altLang="zh-CN" sz="1400" b="1" dirty="0">
                <a:latin typeface="Verdana" panose="020B0604030504040204" pitchFamily="34" charset="0"/>
                <a:ea typeface="宋体" panose="02010600030101010101" pitchFamily="2" charset="-122"/>
              </a:rPr>
              <a:t>10000</a:t>
            </a:r>
            <a:endParaRPr lang="zh-CN" altLang="zh-CN" sz="1400" b="1" dirty="0">
              <a:latin typeface="Verdana" panose="020B0604030504040204" pitchFamily="34" charset="0"/>
              <a:ea typeface="宋体" panose="02010600030101010101" pitchFamily="2" charset="-122"/>
            </a:endParaRPr>
          </a:p>
        </p:txBody>
      </p:sp>
      <p:sp>
        <p:nvSpPr>
          <p:cNvPr id="102408" name="Freeform 8"/>
          <p:cNvSpPr/>
          <p:nvPr/>
        </p:nvSpPr>
        <p:spPr>
          <a:xfrm>
            <a:off x="7739063" y="4813300"/>
            <a:ext cx="357187" cy="1143000"/>
          </a:xfrm>
          <a:custGeom>
            <a:avLst/>
            <a:gdLst/>
            <a:ahLst/>
            <a:cxnLst>
              <a:cxn ang="0">
                <a:pos x="140167933" y="0"/>
              </a:cxn>
              <a:cxn ang="0">
                <a:pos x="33123056" y="62165476"/>
              </a:cxn>
              <a:cxn ang="0">
                <a:pos x="2423406" y="113836192"/>
              </a:cxn>
              <a:cxn ang="0">
                <a:pos x="10098477" y="285397379"/>
              </a:cxn>
              <a:cxn ang="0">
                <a:pos x="63822707" y="326975513"/>
              </a:cxn>
              <a:cxn ang="0">
                <a:pos x="109468282" y="337067460"/>
              </a:cxn>
              <a:cxn ang="0">
                <a:pos x="178542019" y="399636385"/>
              </a:cxn>
              <a:cxn ang="0">
                <a:pos x="193892162" y="430719759"/>
              </a:cxn>
              <a:cxn ang="0">
                <a:pos x="140167933" y="653951026"/>
              </a:cxn>
              <a:cxn ang="0">
                <a:pos x="71093560" y="726611898"/>
              </a:cxn>
            </a:cxnLst>
            <a:pathLst>
              <a:path w="562" h="1799">
                <a:moveTo>
                  <a:pt x="347" y="0"/>
                </a:moveTo>
                <a:cubicBezTo>
                  <a:pt x="224" y="27"/>
                  <a:pt x="183" y="109"/>
                  <a:pt x="82" y="154"/>
                </a:cubicBezTo>
                <a:cubicBezTo>
                  <a:pt x="37" y="197"/>
                  <a:pt x="25" y="231"/>
                  <a:pt x="6" y="282"/>
                </a:cubicBezTo>
                <a:cubicBezTo>
                  <a:pt x="12" y="424"/>
                  <a:pt x="0" y="567"/>
                  <a:pt x="25" y="707"/>
                </a:cubicBezTo>
                <a:cubicBezTo>
                  <a:pt x="31" y="743"/>
                  <a:pt x="104" y="792"/>
                  <a:pt x="158" y="810"/>
                </a:cubicBezTo>
                <a:cubicBezTo>
                  <a:pt x="195" y="820"/>
                  <a:pt x="271" y="835"/>
                  <a:pt x="271" y="835"/>
                </a:cubicBezTo>
                <a:cubicBezTo>
                  <a:pt x="325" y="889"/>
                  <a:pt x="388" y="934"/>
                  <a:pt x="442" y="990"/>
                </a:cubicBezTo>
                <a:cubicBezTo>
                  <a:pt x="464" y="1013"/>
                  <a:pt x="480" y="1067"/>
                  <a:pt x="480" y="1067"/>
                </a:cubicBezTo>
                <a:cubicBezTo>
                  <a:pt x="477" y="1144"/>
                  <a:pt x="562" y="1521"/>
                  <a:pt x="347" y="1620"/>
                </a:cubicBezTo>
                <a:cubicBezTo>
                  <a:pt x="316" y="1686"/>
                  <a:pt x="249" y="1750"/>
                  <a:pt x="176" y="1800"/>
                </a:cubicBezTo>
              </a:path>
            </a:pathLst>
          </a:custGeom>
          <a:noFill/>
          <a:ln w="9525" cap="flat" cmpd="sng">
            <a:solidFill>
              <a:schemeClr val="tx1"/>
            </a:solidFill>
            <a:prstDash val="solid"/>
            <a:round/>
            <a:headEnd type="none" w="med" len="med"/>
            <a:tailEnd type="none" w="med" len="med"/>
          </a:ln>
        </p:spPr>
        <p:txBody>
          <a:bodyPr/>
          <a:p>
            <a:endParaRPr lang="zh-CN" altLang="en-US"/>
          </a:p>
        </p:txBody>
      </p:sp>
      <p:sp>
        <p:nvSpPr>
          <p:cNvPr id="102409" name="Freeform 9"/>
          <p:cNvSpPr/>
          <p:nvPr/>
        </p:nvSpPr>
        <p:spPr>
          <a:xfrm>
            <a:off x="9239250" y="5099050"/>
            <a:ext cx="244475" cy="857250"/>
          </a:xfrm>
          <a:custGeom>
            <a:avLst/>
            <a:gdLst/>
            <a:ahLst/>
            <a:cxnLst>
              <a:cxn ang="0">
                <a:pos x="83092214" y="0"/>
              </a:cxn>
              <a:cxn ang="0">
                <a:pos x="34453149" y="37959208"/>
              </a:cxn>
              <a:cxn ang="0">
                <a:pos x="0" y="81168675"/>
              </a:cxn>
              <a:cxn ang="0">
                <a:pos x="6890502" y="138511011"/>
              </a:cxn>
              <a:cxn ang="0">
                <a:pos x="41343651" y="181316318"/>
              </a:cxn>
              <a:cxn ang="0">
                <a:pos x="69311209" y="224525785"/>
              </a:cxn>
              <a:cxn ang="0">
                <a:pos x="117545363" y="305693825"/>
              </a:cxn>
              <a:cxn ang="0">
                <a:pos x="145512921" y="348903292"/>
              </a:cxn>
              <a:cxn ang="0">
                <a:pos x="124435865" y="492260402"/>
              </a:cxn>
              <a:cxn ang="0">
                <a:pos x="76201712" y="530623770"/>
              </a:cxn>
              <a:cxn ang="0">
                <a:pos x="55124656" y="544757274"/>
              </a:cxn>
            </a:cxnLst>
            <a:pathLst>
              <a:path w="384" h="1349">
                <a:moveTo>
                  <a:pt x="205" y="0"/>
                </a:moveTo>
                <a:cubicBezTo>
                  <a:pt x="179" y="51"/>
                  <a:pt x="131" y="53"/>
                  <a:pt x="85" y="94"/>
                </a:cubicBezTo>
                <a:cubicBezTo>
                  <a:pt x="17" y="155"/>
                  <a:pt x="25" y="148"/>
                  <a:pt x="0" y="201"/>
                </a:cubicBezTo>
                <a:cubicBezTo>
                  <a:pt x="5" y="248"/>
                  <a:pt x="2" y="296"/>
                  <a:pt x="17" y="343"/>
                </a:cubicBezTo>
                <a:cubicBezTo>
                  <a:pt x="25" y="374"/>
                  <a:pt x="82" y="418"/>
                  <a:pt x="102" y="449"/>
                </a:cubicBezTo>
                <a:cubicBezTo>
                  <a:pt x="185" y="576"/>
                  <a:pt x="94" y="475"/>
                  <a:pt x="171" y="556"/>
                </a:cubicBezTo>
                <a:cubicBezTo>
                  <a:pt x="205" y="651"/>
                  <a:pt x="211" y="674"/>
                  <a:pt x="290" y="757"/>
                </a:cubicBezTo>
                <a:cubicBezTo>
                  <a:pt x="322" y="789"/>
                  <a:pt x="359" y="864"/>
                  <a:pt x="359" y="864"/>
                </a:cubicBezTo>
                <a:cubicBezTo>
                  <a:pt x="339" y="1174"/>
                  <a:pt x="384" y="1057"/>
                  <a:pt x="307" y="1219"/>
                </a:cubicBezTo>
                <a:cubicBezTo>
                  <a:pt x="270" y="1298"/>
                  <a:pt x="253" y="1276"/>
                  <a:pt x="188" y="1314"/>
                </a:cubicBezTo>
                <a:cubicBezTo>
                  <a:pt x="168" y="1324"/>
                  <a:pt x="136" y="1349"/>
                  <a:pt x="136" y="1349"/>
                </a:cubicBezTo>
              </a:path>
            </a:pathLst>
          </a:custGeom>
          <a:noFill/>
          <a:ln w="9525" cap="flat" cmpd="sng">
            <a:solidFill>
              <a:schemeClr val="tx1"/>
            </a:solidFill>
            <a:prstDash val="solid"/>
            <a:round/>
            <a:headEnd type="none" w="med" len="med"/>
            <a:tailEnd type="none" w="med" len="med"/>
          </a:ln>
        </p:spPr>
        <p:txBody>
          <a:bodyPr/>
          <a:p>
            <a:endParaRPr lang="zh-CN" altLang="en-US"/>
          </a:p>
        </p:txBody>
      </p:sp>
      <p:sp>
        <p:nvSpPr>
          <p:cNvPr id="102410" name="Text Box 10"/>
          <p:cNvSpPr txBox="1"/>
          <p:nvPr/>
        </p:nvSpPr>
        <p:spPr>
          <a:xfrm>
            <a:off x="3392488" y="4594225"/>
            <a:ext cx="792162" cy="215265"/>
          </a:xfrm>
          <a:prstGeom prst="rect">
            <a:avLst/>
          </a:prstGeom>
          <a:noFill/>
          <a:ln w="9525">
            <a:noFill/>
          </a:ln>
        </p:spPr>
        <p:txBody>
          <a:bodyPr lIns="0" tIns="0" rIns="0" bIns="0" anchor="t" anchorCtr="0">
            <a:spAutoFit/>
          </a:bodyPr>
          <a:p>
            <a:pPr>
              <a:spcBef>
                <a:spcPct val="50000"/>
              </a:spcBef>
              <a:buSzPct val="100000"/>
            </a:pPr>
            <a:r>
              <a:rPr lang="zh-CN" altLang="zh-CN" sz="1400" b="1" dirty="0">
                <a:latin typeface="Arial" panose="020B0604020202020204" pitchFamily="34" charset="0"/>
                <a:ea typeface="宋体" panose="02010600030101010101" pitchFamily="2" charset="-122"/>
              </a:rPr>
              <a:t>…………</a:t>
            </a:r>
            <a:endParaRPr lang="zh-CN" altLang="zh-CN" sz="1400" b="1" dirty="0">
              <a:latin typeface="Verdana" panose="020B0604030504040204" pitchFamily="34" charset="0"/>
              <a:ea typeface="宋体" panose="02010600030101010101" pitchFamily="2" charset="-122"/>
            </a:endParaRPr>
          </a:p>
        </p:txBody>
      </p:sp>
      <p:sp>
        <p:nvSpPr>
          <p:cNvPr id="102411" name="Text Box 11"/>
          <p:cNvSpPr txBox="1"/>
          <p:nvPr/>
        </p:nvSpPr>
        <p:spPr>
          <a:xfrm>
            <a:off x="9091613" y="4813300"/>
            <a:ext cx="647700" cy="215265"/>
          </a:xfrm>
          <a:prstGeom prst="rect">
            <a:avLst/>
          </a:prstGeom>
          <a:noFill/>
          <a:ln w="9525">
            <a:noFill/>
          </a:ln>
        </p:spPr>
        <p:txBody>
          <a:bodyPr lIns="0" tIns="0" rIns="0" bIns="0" anchor="t" anchorCtr="0">
            <a:spAutoFit/>
          </a:bodyPr>
          <a:p>
            <a:pPr>
              <a:spcBef>
                <a:spcPct val="50000"/>
              </a:spcBef>
              <a:buSzPct val="100000"/>
            </a:pPr>
            <a:r>
              <a:rPr lang="zh-CN" altLang="zh-CN" sz="1400" b="1" dirty="0">
                <a:latin typeface="Verdana" panose="020B0604030504040204" pitchFamily="34" charset="0"/>
                <a:ea typeface="宋体" panose="02010600030101010101" pitchFamily="2" charset="-122"/>
              </a:rPr>
              <a:t>10000</a:t>
            </a:r>
            <a:endParaRPr lang="zh-CN" altLang="zh-CN" sz="1400" b="1" dirty="0">
              <a:latin typeface="Verdana" panose="020B0604030504040204" pitchFamily="34" charset="0"/>
              <a:ea typeface="宋体" panose="02010600030101010101" pitchFamily="2" charset="-122"/>
            </a:endParaRPr>
          </a:p>
        </p:txBody>
      </p:sp>
      <p:sp>
        <p:nvSpPr>
          <p:cNvPr id="102412" name="Text Box 12"/>
          <p:cNvSpPr txBox="1"/>
          <p:nvPr/>
        </p:nvSpPr>
        <p:spPr>
          <a:xfrm>
            <a:off x="7662863" y="6026150"/>
            <a:ext cx="647700" cy="215265"/>
          </a:xfrm>
          <a:prstGeom prst="rect">
            <a:avLst/>
          </a:prstGeom>
          <a:noFill/>
          <a:ln w="9525">
            <a:noFill/>
          </a:ln>
        </p:spPr>
        <p:txBody>
          <a:bodyPr lIns="0" tIns="0" rIns="0" bIns="0" anchor="t" anchorCtr="0">
            <a:spAutoFit/>
          </a:bodyPr>
          <a:p>
            <a:pPr>
              <a:spcBef>
                <a:spcPct val="50000"/>
              </a:spcBef>
              <a:buSzPct val="100000"/>
            </a:pPr>
            <a:r>
              <a:rPr lang="zh-CN" altLang="zh-CN" sz="1400" b="1" dirty="0">
                <a:latin typeface="Verdana" panose="020B0604030504040204" pitchFamily="34" charset="0"/>
                <a:ea typeface="宋体" panose="02010600030101010101" pitchFamily="2" charset="-122"/>
              </a:rPr>
              <a:t>10000</a:t>
            </a:r>
            <a:endParaRPr lang="zh-CN" altLang="zh-CN" sz="1400" b="1" dirty="0">
              <a:latin typeface="Verdana" panose="020B0604030504040204" pitchFamily="34" charset="0"/>
              <a:ea typeface="宋体" panose="02010600030101010101" pitchFamily="2" charset="-122"/>
            </a:endParaRPr>
          </a:p>
        </p:txBody>
      </p:sp>
      <p:sp>
        <p:nvSpPr>
          <p:cNvPr id="102413" name="Text Box 13"/>
          <p:cNvSpPr txBox="1"/>
          <p:nvPr/>
        </p:nvSpPr>
        <p:spPr>
          <a:xfrm>
            <a:off x="9096375" y="6026150"/>
            <a:ext cx="647700" cy="215265"/>
          </a:xfrm>
          <a:prstGeom prst="rect">
            <a:avLst/>
          </a:prstGeom>
          <a:noFill/>
          <a:ln w="9525">
            <a:noFill/>
          </a:ln>
        </p:spPr>
        <p:txBody>
          <a:bodyPr lIns="0" tIns="0" rIns="0" bIns="0" anchor="t" anchorCtr="0">
            <a:spAutoFit/>
          </a:bodyPr>
          <a:p>
            <a:pPr>
              <a:spcBef>
                <a:spcPct val="50000"/>
              </a:spcBef>
              <a:buSzPct val="100000"/>
            </a:pPr>
            <a:r>
              <a:rPr lang="zh-CN" altLang="zh-CN" sz="1400" b="1" dirty="0">
                <a:latin typeface="Verdana" panose="020B0604030504040204" pitchFamily="34" charset="0"/>
                <a:ea typeface="宋体" panose="02010600030101010101" pitchFamily="2" charset="-122"/>
              </a:rPr>
              <a:t>10000</a:t>
            </a:r>
            <a:endParaRPr lang="zh-CN" altLang="zh-CN" sz="1400" b="1" dirty="0">
              <a:latin typeface="Verdana" panose="020B0604030504040204" pitchFamily="34" charset="0"/>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0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0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40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4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5" grpId="0" animBg="1"/>
      <p:bldP spid="102406" grpId="0" animBg="1"/>
      <p:bldP spid="102407" grpId="0" animBg="1"/>
      <p:bldP spid="102410" grpId="0" animBg="1"/>
      <p:bldP spid="102411" grpId="0" animBg="1"/>
      <p:bldP spid="102412" grpId="0" animBg="1"/>
      <p:bldP spid="10241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71682" name="Rectangle 3"/>
          <p:cNvSpPr>
            <a:spLocks noGrp="1"/>
          </p:cNvSpPr>
          <p:nvPr>
            <p:ph idx="1"/>
          </p:nvPr>
        </p:nvSpPr>
        <p:spPr>
          <a:xfrm>
            <a:off x="910590" y="1196975"/>
            <a:ext cx="10518775" cy="1303655"/>
          </a:xfrm>
        </p:spPr>
        <p:txBody>
          <a:bodyPr vert="horz" wrap="square" lIns="91440" tIns="45720" rIns="91440" bIns="45720" anchor="t" anchorCtr="0"/>
          <a:p>
            <a:pPr algn="just" eaLnBrk="1" hangingPunct="1">
              <a:lnSpc>
                <a:spcPct val="150000"/>
              </a:lnSpc>
              <a:buClr>
                <a:srgbClr val="FF0000"/>
              </a:buClr>
              <a:buSzPct val="100000"/>
              <a:buFont typeface="Wingdings" panose="05000000000000000000" pitchFamily="2" charset="2"/>
              <a:buChar char="p"/>
            </a:pPr>
            <a:r>
              <a:rPr lang="zh-CN" altLang="en-US" dirty="0">
                <a:solidFill>
                  <a:srgbClr val="FF0000"/>
                </a:solidFill>
                <a:latin typeface="黑体" panose="02010609060101010101" pitchFamily="49" charset="-122"/>
                <a:ea typeface="黑体" panose="02010609060101010101" pitchFamily="49" charset="-122"/>
              </a:rPr>
              <a:t>编制会计分录步骤：</a:t>
            </a:r>
            <a:endParaRPr lang="zh-CN" altLang="en-US"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SzPct val="100000"/>
              <a:buFont typeface="Wingdings" panose="05000000000000000000" pitchFamily="2" charset="2"/>
              <a:buChar char="Ø"/>
            </a:pPr>
            <a:r>
              <a:rPr lang="zh-CN" altLang="en-US" dirty="0">
                <a:latin typeface="楷体" panose="02010609060101010101" pitchFamily="49" charset="-122"/>
                <a:ea typeface="楷体" panose="02010609060101010101" pitchFamily="49" charset="-122"/>
              </a:rPr>
              <a:t>企业向银行借款</a:t>
            </a:r>
            <a:r>
              <a:rPr lang="zh-CN" altLang="zh-CN" dirty="0">
                <a:latin typeface="楷体" panose="02010609060101010101" pitchFamily="49" charset="-122"/>
                <a:ea typeface="楷体" panose="02010609060101010101" pitchFamily="49" charset="-122"/>
              </a:rPr>
              <a:t>1 000 000</a:t>
            </a:r>
            <a:r>
              <a:rPr lang="zh-CN" altLang="en-US" dirty="0">
                <a:latin typeface="楷体" panose="02010609060101010101" pitchFamily="49" charset="-122"/>
                <a:ea typeface="楷体" panose="02010609060101010101" pitchFamily="49" charset="-122"/>
              </a:rPr>
              <a:t>元，期限三个月，存入银行。</a:t>
            </a:r>
            <a:endParaRPr lang="zh-CN" altLang="en-US" dirty="0">
              <a:latin typeface="楷体" panose="02010609060101010101" pitchFamily="49" charset="-122"/>
              <a:ea typeface="楷体" panose="02010609060101010101" pitchFamily="49" charset="-122"/>
            </a:endParaRPr>
          </a:p>
        </p:txBody>
      </p:sp>
      <p:sp>
        <p:nvSpPr>
          <p:cNvPr id="103428" name="Text Box 4"/>
          <p:cNvSpPr txBox="1"/>
          <p:nvPr>
            <p:custDataLst>
              <p:tags r:id="rId1"/>
            </p:custDataLst>
          </p:nvPr>
        </p:nvSpPr>
        <p:spPr>
          <a:xfrm>
            <a:off x="1990360" y="2520929"/>
            <a:ext cx="2022919" cy="460375"/>
          </a:xfrm>
          <a:prstGeom prst="rect">
            <a:avLst/>
          </a:prstGeom>
          <a:noFill/>
          <a:ln w="9525">
            <a:noFill/>
          </a:ln>
        </p:spPr>
        <p:txBody>
          <a:bodyPr anchor="t" anchorCtr="0">
            <a:spAutoFit/>
          </a:bodyPr>
          <a:p>
            <a:pPr algn="ctr">
              <a:spcBef>
                <a:spcPct val="50000"/>
              </a:spcBef>
              <a:buSzPct val="100000"/>
            </a:pPr>
            <a:r>
              <a:rPr lang="zh-CN" altLang="zh-CN" sz="2400" b="1" dirty="0">
                <a:solidFill>
                  <a:srgbClr val="0000FF"/>
                </a:solidFill>
                <a:latin typeface="楷体" panose="02010609060101010101" pitchFamily="49" charset="-122"/>
                <a:ea typeface="楷体" panose="02010609060101010101" pitchFamily="49" charset="-122"/>
              </a:rPr>
              <a:t>1.</a:t>
            </a:r>
            <a:r>
              <a:rPr lang="zh-CN" altLang="en-US" sz="2400" b="1" dirty="0">
                <a:solidFill>
                  <a:srgbClr val="0000FF"/>
                </a:solidFill>
                <a:latin typeface="楷体" panose="02010609060101010101" pitchFamily="49" charset="-122"/>
                <a:ea typeface="楷体" panose="02010609060101010101" pitchFamily="49" charset="-122"/>
              </a:rPr>
              <a:t>找出科目</a:t>
            </a:r>
            <a:endParaRPr lang="zh-CN" altLang="en-US" sz="2400" b="1" dirty="0">
              <a:solidFill>
                <a:srgbClr val="0000FF"/>
              </a:solidFill>
              <a:latin typeface="楷体" panose="02010609060101010101" pitchFamily="49" charset="-122"/>
              <a:ea typeface="楷体" panose="02010609060101010101" pitchFamily="49" charset="-122"/>
            </a:endParaRPr>
          </a:p>
        </p:txBody>
      </p:sp>
      <p:sp>
        <p:nvSpPr>
          <p:cNvPr id="103429" name="Text Box 5"/>
          <p:cNvSpPr txBox="1"/>
          <p:nvPr>
            <p:custDataLst>
              <p:tags r:id="rId2"/>
            </p:custDataLst>
          </p:nvPr>
        </p:nvSpPr>
        <p:spPr>
          <a:xfrm>
            <a:off x="1990360" y="3124202"/>
            <a:ext cx="2022919" cy="460375"/>
          </a:xfrm>
          <a:prstGeom prst="rect">
            <a:avLst/>
          </a:prstGeom>
          <a:noFill/>
          <a:ln w="9525">
            <a:noFill/>
          </a:ln>
        </p:spPr>
        <p:txBody>
          <a:bodyPr anchor="t" anchorCtr="0">
            <a:spAutoFit/>
          </a:bodyPr>
          <a:p>
            <a:pPr algn="ctr">
              <a:spcBef>
                <a:spcPct val="50000"/>
              </a:spcBef>
              <a:buSzPct val="100000"/>
            </a:pPr>
            <a:r>
              <a:rPr lang="zh-CN" altLang="zh-CN" sz="2400" b="1" dirty="0">
                <a:solidFill>
                  <a:srgbClr val="7030A0"/>
                </a:solidFill>
                <a:latin typeface="楷体" panose="02010609060101010101" pitchFamily="49" charset="-122"/>
                <a:ea typeface="楷体" panose="02010609060101010101" pitchFamily="49" charset="-122"/>
              </a:rPr>
              <a:t>2.</a:t>
            </a:r>
            <a:r>
              <a:rPr lang="zh-CN" altLang="en-US" sz="2400" b="1" dirty="0">
                <a:solidFill>
                  <a:srgbClr val="7030A0"/>
                </a:solidFill>
                <a:latin typeface="楷体" panose="02010609060101010101" pitchFamily="49" charset="-122"/>
                <a:ea typeface="楷体" panose="02010609060101010101" pitchFamily="49" charset="-122"/>
              </a:rPr>
              <a:t>确认性质</a:t>
            </a:r>
            <a:endParaRPr lang="zh-CN" altLang="en-US" sz="2400" b="1" dirty="0">
              <a:solidFill>
                <a:srgbClr val="7030A0"/>
              </a:solidFill>
              <a:latin typeface="楷体" panose="02010609060101010101" pitchFamily="49" charset="-122"/>
              <a:ea typeface="楷体" panose="02010609060101010101" pitchFamily="49" charset="-122"/>
            </a:endParaRPr>
          </a:p>
        </p:txBody>
      </p:sp>
      <p:sp>
        <p:nvSpPr>
          <p:cNvPr id="103430" name="Text Box 6"/>
          <p:cNvSpPr txBox="1"/>
          <p:nvPr>
            <p:custDataLst>
              <p:tags r:id="rId3"/>
            </p:custDataLst>
          </p:nvPr>
        </p:nvSpPr>
        <p:spPr>
          <a:xfrm>
            <a:off x="1990360" y="3758812"/>
            <a:ext cx="2022919" cy="460375"/>
          </a:xfrm>
          <a:prstGeom prst="rect">
            <a:avLst/>
          </a:prstGeom>
          <a:noFill/>
          <a:ln w="9525">
            <a:noFill/>
          </a:ln>
        </p:spPr>
        <p:txBody>
          <a:bodyPr anchor="t" anchorCtr="0">
            <a:spAutoFit/>
          </a:bodyPr>
          <a:p>
            <a:pPr algn="ctr">
              <a:spcBef>
                <a:spcPct val="50000"/>
              </a:spcBef>
              <a:buSzPct val="100000"/>
            </a:pPr>
            <a:r>
              <a:rPr lang="zh-CN" altLang="zh-CN" sz="2400" b="1" dirty="0">
                <a:solidFill>
                  <a:srgbClr val="C00000"/>
                </a:solidFill>
                <a:latin typeface="楷体" panose="02010609060101010101" pitchFamily="49" charset="-122"/>
                <a:ea typeface="楷体" panose="02010609060101010101" pitchFamily="49" charset="-122"/>
              </a:rPr>
              <a:t>3.</a:t>
            </a:r>
            <a:r>
              <a:rPr lang="zh-CN" altLang="en-US" sz="2400" b="1" dirty="0">
                <a:solidFill>
                  <a:srgbClr val="C00000"/>
                </a:solidFill>
                <a:latin typeface="楷体" panose="02010609060101010101" pitchFamily="49" charset="-122"/>
                <a:ea typeface="楷体" panose="02010609060101010101" pitchFamily="49" charset="-122"/>
              </a:rPr>
              <a:t>辨明增减</a:t>
            </a:r>
            <a:endParaRPr lang="zh-CN" altLang="en-US" sz="2400" b="1" dirty="0">
              <a:solidFill>
                <a:srgbClr val="C00000"/>
              </a:solidFill>
              <a:latin typeface="楷体" panose="02010609060101010101" pitchFamily="49" charset="-122"/>
              <a:ea typeface="楷体" panose="02010609060101010101" pitchFamily="49" charset="-122"/>
            </a:endParaRPr>
          </a:p>
        </p:txBody>
      </p:sp>
      <p:sp>
        <p:nvSpPr>
          <p:cNvPr id="103431" name="Text Box 7"/>
          <p:cNvSpPr txBox="1"/>
          <p:nvPr/>
        </p:nvSpPr>
        <p:spPr>
          <a:xfrm>
            <a:off x="1973263" y="4395788"/>
            <a:ext cx="1908175" cy="460375"/>
          </a:xfrm>
          <a:prstGeom prst="rect">
            <a:avLst/>
          </a:prstGeom>
          <a:noFill/>
          <a:ln w="9525">
            <a:noFill/>
          </a:ln>
        </p:spPr>
        <p:txBody>
          <a:bodyPr anchor="t" anchorCtr="0">
            <a:spAutoFit/>
          </a:bodyPr>
          <a:p>
            <a:pPr algn="ctr">
              <a:spcBef>
                <a:spcPct val="50000"/>
              </a:spcBef>
              <a:buSzPct val="100000"/>
            </a:pPr>
            <a:r>
              <a:rPr lang="zh-CN" altLang="zh-CN" sz="2400" b="1" dirty="0">
                <a:solidFill>
                  <a:srgbClr val="0070C0"/>
                </a:solidFill>
                <a:latin typeface="楷体" panose="02010609060101010101" pitchFamily="49" charset="-122"/>
                <a:ea typeface="楷体" panose="02010609060101010101" pitchFamily="49" charset="-122"/>
              </a:rPr>
              <a:t>4.</a:t>
            </a:r>
            <a:r>
              <a:rPr lang="zh-CN" altLang="en-US" sz="2400" b="1" dirty="0">
                <a:solidFill>
                  <a:srgbClr val="0070C0"/>
                </a:solidFill>
                <a:latin typeface="楷体" panose="02010609060101010101" pitchFamily="49" charset="-122"/>
                <a:ea typeface="楷体" panose="02010609060101010101" pitchFamily="49" charset="-122"/>
              </a:rPr>
              <a:t>确定金额</a:t>
            </a:r>
            <a:endParaRPr lang="zh-CN" altLang="en-US" sz="2400" b="1" dirty="0">
              <a:solidFill>
                <a:srgbClr val="0070C0"/>
              </a:solidFill>
              <a:latin typeface="楷体" panose="02010609060101010101" pitchFamily="49" charset="-122"/>
              <a:ea typeface="楷体" panose="02010609060101010101" pitchFamily="49" charset="-122"/>
            </a:endParaRPr>
          </a:p>
        </p:txBody>
      </p:sp>
      <p:sp>
        <p:nvSpPr>
          <p:cNvPr id="103432" name="Text Box 8"/>
          <p:cNvSpPr txBox="1"/>
          <p:nvPr>
            <p:custDataLst>
              <p:tags r:id="rId4"/>
            </p:custDataLst>
          </p:nvPr>
        </p:nvSpPr>
        <p:spPr>
          <a:xfrm>
            <a:off x="3894192" y="2519363"/>
            <a:ext cx="6416621" cy="460375"/>
          </a:xfrm>
          <a:prstGeom prst="rect">
            <a:avLst/>
          </a:prstGeom>
          <a:solidFill>
            <a:srgbClr val="FFFF99"/>
          </a:solidFill>
          <a:ln w="9525">
            <a:noFill/>
          </a:ln>
        </p:spPr>
        <p:txBody>
          <a:bodyPr anchor="t" anchorCtr="0">
            <a:spAutoFit/>
          </a:bodyPr>
          <a:p>
            <a:pPr>
              <a:spcBef>
                <a:spcPct val="50000"/>
              </a:spcBef>
              <a:buSzPct val="100000"/>
            </a:pPr>
            <a:r>
              <a:rPr lang="zh-CN" altLang="en-US" sz="2400" b="1" dirty="0">
                <a:latin typeface="仿宋" panose="02010609060101010101" pitchFamily="49" charset="-122"/>
                <a:ea typeface="仿宋" panose="02010609060101010101" pitchFamily="49" charset="-122"/>
              </a:rPr>
              <a:t>至少两个：短期借款，银行存款</a:t>
            </a:r>
            <a:endParaRPr lang="zh-CN" altLang="en-US" sz="2400" b="1" dirty="0">
              <a:latin typeface="仿宋" panose="02010609060101010101" pitchFamily="49" charset="-122"/>
              <a:ea typeface="仿宋" panose="02010609060101010101" pitchFamily="49" charset="-122"/>
            </a:endParaRPr>
          </a:p>
        </p:txBody>
      </p:sp>
      <p:sp>
        <p:nvSpPr>
          <p:cNvPr id="103433" name="Text Box 9"/>
          <p:cNvSpPr txBox="1"/>
          <p:nvPr>
            <p:custDataLst>
              <p:tags r:id="rId5"/>
            </p:custDataLst>
          </p:nvPr>
        </p:nvSpPr>
        <p:spPr>
          <a:xfrm>
            <a:off x="3894192" y="3124202"/>
            <a:ext cx="6416621" cy="460375"/>
          </a:xfrm>
          <a:prstGeom prst="rect">
            <a:avLst/>
          </a:prstGeom>
          <a:solidFill>
            <a:srgbClr val="002060"/>
          </a:solidFill>
          <a:ln w="9525">
            <a:noFill/>
          </a:ln>
        </p:spPr>
        <p:txBody>
          <a:bodyPr anchor="t" anchorCtr="0">
            <a:spAutoFit/>
          </a:bodyPr>
          <a:p>
            <a:pPr>
              <a:spcBef>
                <a:spcPct val="50000"/>
              </a:spcBef>
              <a:buSzPct val="100000"/>
            </a:pPr>
            <a:r>
              <a:rPr lang="zh-CN" altLang="en-US" sz="2400" b="1" dirty="0">
                <a:solidFill>
                  <a:schemeClr val="bg1"/>
                </a:solidFill>
                <a:latin typeface="仿宋" panose="02010609060101010101" pitchFamily="49" charset="-122"/>
                <a:ea typeface="仿宋" panose="02010609060101010101" pitchFamily="49" charset="-122"/>
              </a:rPr>
              <a:t>短期借款</a:t>
            </a:r>
            <a:r>
              <a:rPr lang="en-US" altLang="zh-CN" sz="2400" b="1" dirty="0">
                <a:solidFill>
                  <a:schemeClr val="bg1"/>
                </a:solidFill>
                <a:latin typeface="仿宋" panose="02010609060101010101" pitchFamily="49" charset="-122"/>
                <a:ea typeface="仿宋" panose="02010609060101010101" pitchFamily="49" charset="-122"/>
              </a:rPr>
              <a:t>-</a:t>
            </a:r>
            <a:r>
              <a:rPr lang="zh-CN" altLang="en-US" sz="2400" b="1" dirty="0">
                <a:solidFill>
                  <a:schemeClr val="bg1"/>
                </a:solidFill>
                <a:latin typeface="仿宋" panose="02010609060101010101" pitchFamily="49" charset="-122"/>
                <a:ea typeface="仿宋" panose="02010609060101010101" pitchFamily="49" charset="-122"/>
              </a:rPr>
              <a:t>负债，银行存款</a:t>
            </a:r>
            <a:r>
              <a:rPr lang="en-US" altLang="zh-CN" sz="2400" b="1" dirty="0">
                <a:solidFill>
                  <a:schemeClr val="bg1"/>
                </a:solidFill>
                <a:latin typeface="仿宋" panose="02010609060101010101" pitchFamily="49" charset="-122"/>
                <a:ea typeface="仿宋" panose="02010609060101010101" pitchFamily="49" charset="-122"/>
              </a:rPr>
              <a:t>-</a:t>
            </a:r>
            <a:r>
              <a:rPr lang="zh-CN" altLang="en-US" sz="2400" b="1" dirty="0">
                <a:solidFill>
                  <a:schemeClr val="bg1"/>
                </a:solidFill>
                <a:latin typeface="仿宋" panose="02010609060101010101" pitchFamily="49" charset="-122"/>
                <a:ea typeface="仿宋" panose="02010609060101010101" pitchFamily="49" charset="-122"/>
              </a:rPr>
              <a:t>资产</a:t>
            </a:r>
            <a:endParaRPr lang="zh-CN" altLang="en-US" sz="2400" b="1" dirty="0">
              <a:solidFill>
                <a:schemeClr val="bg1"/>
              </a:solidFill>
              <a:latin typeface="仿宋" panose="02010609060101010101" pitchFamily="49" charset="-122"/>
              <a:ea typeface="仿宋" panose="02010609060101010101" pitchFamily="49" charset="-122"/>
            </a:endParaRPr>
          </a:p>
        </p:txBody>
      </p:sp>
      <p:sp>
        <p:nvSpPr>
          <p:cNvPr id="103434" name="Text Box 10"/>
          <p:cNvSpPr txBox="1"/>
          <p:nvPr>
            <p:custDataLst>
              <p:tags r:id="rId6"/>
            </p:custDataLst>
          </p:nvPr>
        </p:nvSpPr>
        <p:spPr>
          <a:xfrm>
            <a:off x="3873822" y="3744710"/>
            <a:ext cx="6416620" cy="460375"/>
          </a:xfrm>
          <a:prstGeom prst="rect">
            <a:avLst/>
          </a:prstGeom>
          <a:solidFill>
            <a:srgbClr val="CCFF99"/>
          </a:solidFill>
          <a:ln w="9525">
            <a:noFill/>
          </a:ln>
        </p:spPr>
        <p:txBody>
          <a:bodyPr anchor="t" anchorCtr="0">
            <a:spAutoFit/>
          </a:bodyPr>
          <a:p>
            <a:pPr>
              <a:spcBef>
                <a:spcPct val="50000"/>
              </a:spcBef>
              <a:buSzPct val="100000"/>
            </a:pPr>
            <a:r>
              <a:rPr lang="zh-CN" altLang="en-US" sz="2400" b="1" dirty="0">
                <a:latin typeface="仿宋" panose="02010609060101010101" pitchFamily="49" charset="-122"/>
                <a:ea typeface="仿宋" panose="02010609060101010101" pitchFamily="49" charset="-122"/>
              </a:rPr>
              <a:t>负债增加，记贷方，资产增加，记借方</a:t>
            </a:r>
            <a:endParaRPr lang="zh-CN" altLang="en-US" sz="2400" b="1" dirty="0">
              <a:latin typeface="仿宋" panose="02010609060101010101" pitchFamily="49" charset="-122"/>
              <a:ea typeface="仿宋" panose="02010609060101010101" pitchFamily="49" charset="-122"/>
            </a:endParaRPr>
          </a:p>
        </p:txBody>
      </p:sp>
      <p:sp>
        <p:nvSpPr>
          <p:cNvPr id="103435" name="Text Box 11"/>
          <p:cNvSpPr txBox="1"/>
          <p:nvPr/>
        </p:nvSpPr>
        <p:spPr>
          <a:xfrm>
            <a:off x="3810000" y="4395788"/>
            <a:ext cx="6500813" cy="460375"/>
          </a:xfrm>
          <a:prstGeom prst="rect">
            <a:avLst/>
          </a:prstGeom>
          <a:solidFill>
            <a:srgbClr val="CCECFF"/>
          </a:solidFill>
          <a:ln w="9525">
            <a:noFill/>
          </a:ln>
        </p:spPr>
        <p:txBody>
          <a:bodyPr anchor="t" anchorCtr="0">
            <a:spAutoFit/>
          </a:bodyPr>
          <a:p>
            <a:pPr>
              <a:spcBef>
                <a:spcPct val="50000"/>
              </a:spcBef>
              <a:buSzPct val="100000"/>
            </a:pPr>
            <a:r>
              <a:rPr lang="zh-CN" altLang="zh-CN" sz="2400" b="1" dirty="0">
                <a:latin typeface="仿宋" panose="02010609060101010101" pitchFamily="49" charset="-122"/>
                <a:ea typeface="仿宋" panose="02010609060101010101" pitchFamily="49" charset="-122"/>
              </a:rPr>
              <a:t>各为1 000 000</a:t>
            </a:r>
            <a:r>
              <a:rPr lang="zh-CN" altLang="en-US" sz="2400" b="1" dirty="0">
                <a:latin typeface="仿宋" panose="02010609060101010101" pitchFamily="49" charset="-122"/>
                <a:ea typeface="仿宋" panose="02010609060101010101" pitchFamily="49" charset="-122"/>
              </a:rPr>
              <a:t>元。</a:t>
            </a:r>
            <a:endParaRPr lang="zh-CN" altLang="en-US" sz="2400" b="1" dirty="0">
              <a:latin typeface="仿宋" panose="02010609060101010101" pitchFamily="49" charset="-122"/>
              <a:ea typeface="仿宋" panose="02010609060101010101" pitchFamily="49" charset="-122"/>
            </a:endParaRPr>
          </a:p>
        </p:txBody>
      </p:sp>
      <p:sp>
        <p:nvSpPr>
          <p:cNvPr id="103436" name="Text Box 12"/>
          <p:cNvSpPr txBox="1"/>
          <p:nvPr/>
        </p:nvSpPr>
        <p:spPr>
          <a:xfrm>
            <a:off x="2044700" y="4984750"/>
            <a:ext cx="8694738" cy="1014730"/>
          </a:xfrm>
          <a:prstGeom prst="rect">
            <a:avLst/>
          </a:prstGeom>
          <a:noFill/>
          <a:ln w="9525">
            <a:noFill/>
          </a:ln>
        </p:spPr>
        <p:txBody>
          <a:bodyPr wrap="square" anchor="t" anchorCtr="0">
            <a:spAutoFit/>
          </a:bodyPr>
          <a:p>
            <a:pPr>
              <a:spcBef>
                <a:spcPct val="50000"/>
              </a:spcBef>
              <a:buSzPct val="100000"/>
            </a:pPr>
            <a:r>
              <a:rPr lang="zh-CN" altLang="zh-CN" sz="2400" b="1" dirty="0">
                <a:solidFill>
                  <a:srgbClr val="0000FF"/>
                </a:solidFill>
                <a:latin typeface="楷体" panose="02010609060101010101" pitchFamily="49" charset="-122"/>
                <a:ea typeface="楷体" panose="02010609060101010101" pitchFamily="49" charset="-122"/>
              </a:rPr>
              <a:t>5.</a:t>
            </a:r>
            <a:r>
              <a:rPr lang="zh-CN" altLang="en-US" sz="2400" b="1" dirty="0">
                <a:solidFill>
                  <a:srgbClr val="0000FF"/>
                </a:solidFill>
                <a:latin typeface="楷体" panose="02010609060101010101" pitchFamily="49" charset="-122"/>
                <a:ea typeface="楷体" panose="02010609060101010101" pitchFamily="49" charset="-122"/>
              </a:rPr>
              <a:t>编制会计分录      借：银行存款      </a:t>
            </a:r>
            <a:r>
              <a:rPr lang="zh-CN" altLang="zh-CN" sz="2400" b="1" dirty="0">
                <a:solidFill>
                  <a:srgbClr val="0000FF"/>
                </a:solidFill>
                <a:latin typeface="楷体" panose="02010609060101010101" pitchFamily="49" charset="-122"/>
                <a:ea typeface="楷体" panose="02010609060101010101" pitchFamily="49" charset="-122"/>
              </a:rPr>
              <a:t>1 000 000</a:t>
            </a:r>
            <a:endParaRPr lang="zh-CN" altLang="zh-CN" sz="2400" b="1" dirty="0">
              <a:solidFill>
                <a:srgbClr val="0000FF"/>
              </a:solidFill>
              <a:latin typeface="楷体" panose="02010609060101010101" pitchFamily="49" charset="-122"/>
              <a:ea typeface="楷体" panose="02010609060101010101" pitchFamily="49" charset="-122"/>
            </a:endParaRPr>
          </a:p>
          <a:p>
            <a:pPr>
              <a:spcBef>
                <a:spcPct val="50000"/>
              </a:spcBef>
              <a:buSzPct val="100000"/>
            </a:pPr>
            <a:r>
              <a:rPr lang="zh-CN" altLang="zh-CN" sz="2400" b="1" dirty="0">
                <a:solidFill>
                  <a:srgbClr val="0000FF"/>
                </a:solidFill>
                <a:latin typeface="楷体" panose="02010609060101010101" pitchFamily="49" charset="-122"/>
                <a:ea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rPr>
              <a:t>贷：短期借款      </a:t>
            </a:r>
            <a:r>
              <a:rPr lang="zh-CN" altLang="zh-CN" sz="2400" b="1" dirty="0">
                <a:solidFill>
                  <a:srgbClr val="0000FF"/>
                </a:solidFill>
                <a:latin typeface="楷体" panose="02010609060101010101" pitchFamily="49" charset="-122"/>
                <a:ea typeface="楷体" panose="02010609060101010101" pitchFamily="49" charset="-122"/>
              </a:rPr>
              <a:t>1 000 000</a:t>
            </a:r>
            <a:endParaRPr lang="zh-CN" altLang="zh-CN" sz="2400" b="1" dirty="0">
              <a:solidFill>
                <a:srgbClr val="0000FF"/>
              </a:solidFill>
              <a:latin typeface="楷体" panose="02010609060101010101" pitchFamily="49" charset="-122"/>
              <a:ea typeface="楷体" panose="02010609060101010101" pitchFamily="49" charset="-122"/>
            </a:endParaRPr>
          </a:p>
        </p:txBody>
      </p:sp>
      <p:sp>
        <p:nvSpPr>
          <p:cNvPr id="103437" name="Text Box 13"/>
          <p:cNvSpPr txBox="1"/>
          <p:nvPr/>
        </p:nvSpPr>
        <p:spPr>
          <a:xfrm>
            <a:off x="2024063" y="5538788"/>
            <a:ext cx="2428875" cy="460375"/>
          </a:xfrm>
          <a:prstGeom prst="rect">
            <a:avLst/>
          </a:prstGeom>
          <a:noFill/>
          <a:ln w="9525">
            <a:noFill/>
          </a:ln>
        </p:spPr>
        <p:txBody>
          <a:bodyPr anchor="t" anchorCtr="0">
            <a:spAutoFit/>
          </a:bodyPr>
          <a:p>
            <a:pPr>
              <a:spcBef>
                <a:spcPct val="50000"/>
              </a:spcBef>
              <a:buSzPct val="100000"/>
            </a:pPr>
            <a:r>
              <a:rPr lang="zh-CN"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检查会计分录</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4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4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34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34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34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34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34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34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3436"/>
                                        </p:tgtEl>
                                        <p:attrNameLst>
                                          <p:attrName>style.visibility</p:attrName>
                                        </p:attrNameLst>
                                      </p:cBhvr>
                                      <p:to>
                                        <p:strVal val="visible"/>
                                      </p:to>
                                    </p:set>
                                  </p:childTnLst>
                                </p:cTn>
                              </p:par>
                            </p:childTnLst>
                          </p:cTn>
                        </p:par>
                        <p:par>
                          <p:cTn id="39" fill="hold">
                            <p:stCondLst>
                              <p:cond delay="0"/>
                            </p:stCondLst>
                            <p:childTnLst>
                              <p:par>
                                <p:cTn id="40" presetID="2" presetClass="entr" presetSubtype="4" fill="hold" grpId="0" nodeType="afterEffect">
                                  <p:stCondLst>
                                    <p:cond delay="0"/>
                                  </p:stCondLst>
                                  <p:childTnLst>
                                    <p:set>
                                      <p:cBhvr>
                                        <p:cTn id="41" dur="1" fill="hold">
                                          <p:stCondLst>
                                            <p:cond delay="0"/>
                                          </p:stCondLst>
                                        </p:cTn>
                                        <p:tgtEl>
                                          <p:spTgt spid="103437"/>
                                        </p:tgtEl>
                                        <p:attrNameLst>
                                          <p:attrName>style.visibility</p:attrName>
                                        </p:attrNameLst>
                                      </p:cBhvr>
                                      <p:to>
                                        <p:strVal val="visible"/>
                                      </p:to>
                                    </p:set>
                                    <p:anim calcmode="lin" valueType="num">
                                      <p:cBhvr>
                                        <p:cTn id="42" dur="500" fill="hold"/>
                                        <p:tgtEl>
                                          <p:spTgt spid="103437"/>
                                        </p:tgtEl>
                                        <p:attrNameLst>
                                          <p:attrName>ppt_x</p:attrName>
                                        </p:attrNameLst>
                                      </p:cBhvr>
                                      <p:tavLst>
                                        <p:tav tm="0">
                                          <p:val>
                                            <p:strVal val="#ppt_x"/>
                                          </p:val>
                                        </p:tav>
                                        <p:tav tm="100000">
                                          <p:val>
                                            <p:strVal val="#ppt_x"/>
                                          </p:val>
                                        </p:tav>
                                      </p:tavLst>
                                    </p:anim>
                                    <p:anim calcmode="lin" valueType="num">
                                      <p:cBhvr>
                                        <p:cTn id="43" dur="500" fill="hold"/>
                                        <p:tgtEl>
                                          <p:spTgt spid="1034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p:bldP spid="103428" grpId="1"/>
      <p:bldP spid="103432" grpId="0" bldLvl="0" animBg="1"/>
      <p:bldP spid="103432" grpId="1" animBg="1"/>
      <p:bldP spid="103429" grpId="0"/>
      <p:bldP spid="103429" grpId="1"/>
      <p:bldP spid="103433" grpId="0" bldLvl="0" animBg="1"/>
      <p:bldP spid="103433" grpId="1" animBg="1"/>
      <p:bldP spid="103430" grpId="0"/>
      <p:bldP spid="103430" grpId="1"/>
      <p:bldP spid="103434" grpId="0" bldLvl="0" animBg="1"/>
      <p:bldP spid="103434" grpId="1" animBg="1"/>
      <p:bldP spid="103431" grpId="0"/>
      <p:bldP spid="103431" grpId="1"/>
      <p:bldP spid="103435" grpId="0" bldLvl="0" animBg="1"/>
      <p:bldP spid="103435" grpId="1" animBg="1"/>
      <p:bldP spid="103436" grpId="0"/>
      <p:bldP spid="103436" grpId="1"/>
      <p:bldP spid="103437" grpId="0"/>
      <p:bldP spid="103437" grpId="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72706" name="Rectangle 3"/>
          <p:cNvSpPr>
            <a:spLocks noGrp="1"/>
          </p:cNvSpPr>
          <p:nvPr>
            <p:ph idx="1"/>
          </p:nvPr>
        </p:nvSpPr>
        <p:spPr>
          <a:xfrm>
            <a:off x="915670" y="1125855"/>
            <a:ext cx="10427335" cy="4822825"/>
          </a:xfrm>
        </p:spPr>
        <p:txBody>
          <a:bodyPr vert="horz" wrap="square" lIns="91440" tIns="45720" rIns="91440" bIns="45720" anchor="t" anchorCtr="0"/>
          <a:p>
            <a:pPr algn="just" eaLnBrk="1" hangingPunct="1">
              <a:lnSpc>
                <a:spcPct val="150000"/>
              </a:lnSpc>
              <a:buClr>
                <a:srgbClr val="FF0000"/>
              </a:buClr>
              <a:buSzPct val="100000"/>
              <a:buFont typeface="Wingdings" panose="05000000000000000000" pitchFamily="2" charset="2"/>
              <a:buChar char="p"/>
            </a:pPr>
            <a:r>
              <a:rPr lang="zh-CN" altLang="en-US" sz="2800" dirty="0">
                <a:solidFill>
                  <a:srgbClr val="FF0000"/>
                </a:solidFill>
                <a:latin typeface="黑体" panose="02010609060101010101" pitchFamily="49" charset="-122"/>
                <a:ea typeface="黑体" panose="02010609060101010101" pitchFamily="49" charset="-122"/>
              </a:rPr>
              <a:t>会计分录的书写格式：</a:t>
            </a:r>
            <a:endParaRPr lang="zh-CN" altLang="en-US" sz="28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Clr>
                <a:srgbClr val="FF0000"/>
              </a:buClr>
              <a:buSzPct val="100000"/>
              <a:buFont typeface="Wingdings" panose="05000000000000000000" pitchFamily="2" charset="2"/>
              <a:buChar char="Ø"/>
            </a:pPr>
            <a:r>
              <a:rPr lang="zh-CN" altLang="zh-CN" sz="2800" dirty="0">
                <a:latin typeface="楷体" panose="02010609060101010101" pitchFamily="49" charset="-122"/>
                <a:ea typeface="楷体" panose="02010609060101010101" pitchFamily="49" charset="-122"/>
              </a:rPr>
              <a:t>1.</a:t>
            </a:r>
            <a:r>
              <a:rPr lang="zh-CN" altLang="en-US" sz="2800" dirty="0">
                <a:latin typeface="楷体" panose="02010609060101010101" pitchFamily="49" charset="-122"/>
                <a:ea typeface="楷体" panose="02010609060101010101" pitchFamily="49" charset="-122"/>
              </a:rPr>
              <a:t>先写借，后写贷，借方在上，贷方在下。</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SzPct val="100000"/>
              <a:buFont typeface="Wingdings" panose="05000000000000000000" pitchFamily="2" charset="2"/>
              <a:buChar char="Ø"/>
            </a:pPr>
            <a:r>
              <a:rPr lang="zh-CN" altLang="zh-CN" sz="2800" dirty="0">
                <a:latin typeface="楷体" panose="02010609060101010101" pitchFamily="49" charset="-122"/>
                <a:ea typeface="楷体" panose="02010609060101010101" pitchFamily="49" charset="-122"/>
              </a:rPr>
              <a:t>2.</a:t>
            </a:r>
            <a:r>
              <a:rPr lang="zh-CN" altLang="en-US" sz="2800" dirty="0">
                <a:latin typeface="楷体" panose="02010609060101010101" pitchFamily="49" charset="-122"/>
                <a:ea typeface="楷体" panose="02010609060101010101" pitchFamily="49" charset="-122"/>
              </a:rPr>
              <a:t>内容：借或贷及冒号，账户名称，金额。</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SzPct val="100000"/>
              <a:buFont typeface="Wingdings" panose="05000000000000000000" pitchFamily="2" charset="2"/>
              <a:buChar char="Ø"/>
            </a:pPr>
            <a:r>
              <a:rPr lang="zh-CN" altLang="zh-CN" sz="2800" dirty="0">
                <a:latin typeface="楷体" panose="02010609060101010101" pitchFamily="49" charset="-122"/>
                <a:ea typeface="楷体" panose="02010609060101010101" pitchFamily="49" charset="-122"/>
              </a:rPr>
              <a:t>3.</a:t>
            </a:r>
            <a:r>
              <a:rPr lang="zh-CN" altLang="en-US" sz="2800" dirty="0">
                <a:latin typeface="楷体" panose="02010609060101010101" pitchFamily="49" charset="-122"/>
                <a:ea typeface="楷体" panose="02010609060101010101" pitchFamily="49" charset="-122"/>
              </a:rPr>
              <a:t>贷方内容要缩进一个字符。</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Clr>
                <a:srgbClr val="FF0000"/>
              </a:buClr>
              <a:buSzPct val="100000"/>
              <a:buFont typeface="Wingdings" panose="05000000000000000000" pitchFamily="2" charset="2"/>
              <a:buChar char="Ø"/>
            </a:pPr>
            <a:r>
              <a:rPr lang="zh-CN" altLang="zh-CN" sz="2700" dirty="0">
                <a:latin typeface="楷体" panose="02010609060101010101" pitchFamily="49" charset="-122"/>
                <a:ea typeface="楷体" panose="02010609060101010101" pitchFamily="49" charset="-122"/>
              </a:rPr>
              <a:t>4.</a:t>
            </a:r>
            <a:r>
              <a:rPr lang="zh-CN" altLang="en-US" sz="2700" dirty="0">
                <a:latin typeface="楷体" panose="02010609060101010101" pitchFamily="49" charset="-122"/>
                <a:ea typeface="楷体" panose="02010609060101010101" pitchFamily="49" charset="-122"/>
              </a:rPr>
              <a:t>一借多贷、一贷多借或多借多贷，只写一个借、一个贷，借方或贷方账户名称左对齐，金额右对齐。</a:t>
            </a:r>
            <a:endParaRPr lang="zh-CN" altLang="en-US" sz="2700" dirty="0">
              <a:latin typeface="楷体" panose="02010609060101010101" pitchFamily="49" charset="-122"/>
              <a:ea typeface="楷体" panose="02010609060101010101" pitchFamily="49" charset="-122"/>
            </a:endParaRPr>
          </a:p>
          <a:p>
            <a:pPr algn="just" eaLnBrk="1" hangingPunct="1">
              <a:lnSpc>
                <a:spcPct val="150000"/>
              </a:lnSpc>
              <a:buSzPct val="100000"/>
              <a:buNone/>
            </a:pPr>
            <a:r>
              <a:rPr lang="zh-CN" altLang="zh-CN" sz="2800" dirty="0">
                <a:latin typeface="楷体" panose="02010609060101010101" pitchFamily="49" charset="-122"/>
                <a:ea typeface="楷体" panose="02010609060101010101" pitchFamily="49" charset="-122"/>
              </a:rPr>
              <a:t>    </a:t>
            </a:r>
            <a:endParaRPr lang="zh-CN" altLang="zh-CN" sz="2800" dirty="0">
              <a:latin typeface="楷体" panose="02010609060101010101" pitchFamily="49" charset="-122"/>
              <a:ea typeface="楷体" panose="02010609060101010101" pitchFamily="49" charset="-122"/>
            </a:endParaRPr>
          </a:p>
          <a:p>
            <a:pPr algn="just" eaLnBrk="1" hangingPunct="1">
              <a:lnSpc>
                <a:spcPct val="150000"/>
              </a:lnSpc>
              <a:buSzPct val="100000"/>
              <a:buNone/>
            </a:pPr>
            <a:r>
              <a:rPr lang="zh-CN" altLang="zh-CN" sz="2800" dirty="0">
                <a:solidFill>
                  <a:srgbClr val="353DE3"/>
                </a:solidFill>
                <a:latin typeface="楷体" panose="02010609060101010101" pitchFamily="49" charset="-122"/>
                <a:ea typeface="楷体" panose="02010609060101010101" pitchFamily="49" charset="-122"/>
              </a:rPr>
              <a:t>    </a:t>
            </a:r>
            <a:endParaRPr lang="zh-CN" altLang="zh-CN" sz="2800" dirty="0">
              <a:latin typeface="楷体" panose="02010609060101010101" pitchFamily="49" charset="-122"/>
              <a:ea typeface="楷体" panose="02010609060101010101" pitchFamily="49" charset="-122"/>
            </a:endParaRPr>
          </a:p>
        </p:txBody>
      </p:sp>
      <p:sp>
        <p:nvSpPr>
          <p:cNvPr id="105476" name="Text Box 4"/>
          <p:cNvSpPr txBox="1"/>
          <p:nvPr/>
        </p:nvSpPr>
        <p:spPr>
          <a:xfrm>
            <a:off x="5637213" y="5300663"/>
            <a:ext cx="4459287" cy="1500187"/>
          </a:xfrm>
          <a:prstGeom prst="rect">
            <a:avLst/>
          </a:prstGeom>
          <a:solidFill>
            <a:srgbClr val="FFFFFF"/>
          </a:solidFill>
          <a:ln w="19050" cap="flat" cmpd="sng">
            <a:solidFill>
              <a:srgbClr val="008000"/>
            </a:solidFill>
            <a:prstDash val="solid"/>
            <a:miter/>
            <a:headEnd type="none" w="med" len="med"/>
            <a:tailEnd type="none" w="med" len="med"/>
          </a:ln>
        </p:spPr>
        <p:txBody>
          <a:bodyPr anchor="ctr" anchorCtr="0"/>
          <a:p>
            <a:pPr>
              <a:lnSpc>
                <a:spcPct val="150000"/>
              </a:lnSpc>
              <a:buSzPct val="100000"/>
            </a:pPr>
            <a:r>
              <a:rPr lang="zh-CN" altLang="en-US" sz="2400" b="1" dirty="0">
                <a:solidFill>
                  <a:srgbClr val="000000"/>
                </a:solidFill>
                <a:latin typeface="仿宋" panose="02010609060101010101" pitchFamily="49" charset="-122"/>
                <a:ea typeface="仿宋" panose="02010609060101010101" pitchFamily="49" charset="-122"/>
              </a:rPr>
              <a:t>借：原材料   </a:t>
            </a:r>
            <a:r>
              <a:rPr lang="zh-CN" altLang="zh-CN" sz="2400" b="1" dirty="0">
                <a:solidFill>
                  <a:srgbClr val="000000"/>
                </a:solidFill>
                <a:latin typeface="仿宋" panose="02010609060101010101" pitchFamily="49" charset="-122"/>
                <a:ea typeface="仿宋" panose="02010609060101010101" pitchFamily="49" charset="-122"/>
              </a:rPr>
              <a:t>50 000</a:t>
            </a:r>
            <a:endParaRPr lang="zh-CN" altLang="zh-CN" sz="2400" b="1" dirty="0">
              <a:solidFill>
                <a:srgbClr val="000000"/>
              </a:solidFill>
              <a:latin typeface="仿宋" panose="02010609060101010101" pitchFamily="49" charset="-122"/>
              <a:ea typeface="仿宋" panose="02010609060101010101" pitchFamily="49" charset="-122"/>
            </a:endParaRPr>
          </a:p>
          <a:p>
            <a:pPr>
              <a:lnSpc>
                <a:spcPct val="150000"/>
              </a:lnSpc>
              <a:buSzPct val="100000"/>
            </a:pPr>
            <a:r>
              <a:rPr lang="zh-CN" altLang="zh-CN" sz="2400" b="1" dirty="0">
                <a:solidFill>
                  <a:srgbClr val="000000"/>
                </a:solidFill>
                <a:latin typeface="仿宋" panose="02010609060101010101" pitchFamily="49" charset="-122"/>
                <a:ea typeface="仿宋" panose="02010609060101010101" pitchFamily="49" charset="-122"/>
              </a:rPr>
              <a:t>    </a:t>
            </a:r>
            <a:r>
              <a:rPr lang="zh-CN" altLang="en-US" sz="2400" b="1" dirty="0">
                <a:solidFill>
                  <a:srgbClr val="000000"/>
                </a:solidFill>
                <a:latin typeface="仿宋" panose="02010609060101010101" pitchFamily="49" charset="-122"/>
                <a:ea typeface="仿宋" panose="02010609060101010101" pitchFamily="49" charset="-122"/>
              </a:rPr>
              <a:t>贷：银行存款    </a:t>
            </a:r>
            <a:r>
              <a:rPr lang="zh-CN" altLang="zh-CN" sz="2400" b="1" dirty="0">
                <a:solidFill>
                  <a:srgbClr val="000000"/>
                </a:solidFill>
                <a:latin typeface="仿宋" panose="02010609060101010101" pitchFamily="49" charset="-122"/>
                <a:ea typeface="仿宋" panose="02010609060101010101" pitchFamily="49" charset="-122"/>
              </a:rPr>
              <a:t>45 000</a:t>
            </a:r>
            <a:endParaRPr lang="zh-CN" altLang="zh-CN" sz="2400" b="1" dirty="0">
              <a:solidFill>
                <a:srgbClr val="000000"/>
              </a:solidFill>
              <a:latin typeface="仿宋" panose="02010609060101010101" pitchFamily="49" charset="-122"/>
              <a:ea typeface="仿宋" panose="02010609060101010101" pitchFamily="49" charset="-122"/>
            </a:endParaRPr>
          </a:p>
          <a:p>
            <a:pPr>
              <a:lnSpc>
                <a:spcPct val="150000"/>
              </a:lnSpc>
              <a:buSzPct val="100000"/>
            </a:pPr>
            <a:r>
              <a:rPr lang="zh-CN" altLang="zh-CN" sz="2400" b="1" dirty="0">
                <a:solidFill>
                  <a:srgbClr val="000000"/>
                </a:solidFill>
                <a:latin typeface="仿宋" panose="02010609060101010101" pitchFamily="49" charset="-122"/>
                <a:ea typeface="仿宋" panose="02010609060101010101" pitchFamily="49" charset="-122"/>
              </a:rPr>
              <a:t>        </a:t>
            </a:r>
            <a:r>
              <a:rPr lang="zh-CN" altLang="en-US" sz="2400" b="1" dirty="0">
                <a:solidFill>
                  <a:srgbClr val="000000"/>
                </a:solidFill>
                <a:latin typeface="仿宋" panose="02010609060101010101" pitchFamily="49" charset="-122"/>
                <a:ea typeface="仿宋" panose="02010609060101010101" pitchFamily="49" charset="-122"/>
              </a:rPr>
              <a:t>应付账款     </a:t>
            </a:r>
            <a:r>
              <a:rPr lang="zh-CN" altLang="zh-CN" sz="2400" b="1" dirty="0">
                <a:solidFill>
                  <a:srgbClr val="000000"/>
                </a:solidFill>
                <a:latin typeface="仿宋" panose="02010609060101010101" pitchFamily="49" charset="-122"/>
                <a:ea typeface="仿宋" panose="02010609060101010101" pitchFamily="49" charset="-122"/>
              </a:rPr>
              <a:t>5 000</a:t>
            </a:r>
            <a:endParaRPr lang="zh-CN" altLang="zh-CN" sz="2400" b="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5476"/>
                                        </p:tgtEl>
                                        <p:attrNameLst>
                                          <p:attrName>style.visibility</p:attrName>
                                        </p:attrNameLst>
                                      </p:cBhvr>
                                      <p:to>
                                        <p:strVal val="visible"/>
                                      </p:to>
                                    </p:set>
                                    <p:animEffect transition="in" filter="blinds(horizontal)">
                                      <p:cBhvr>
                                        <p:cTn id="7" dur="500"/>
                                        <p:tgtEl>
                                          <p:spTgt spid="105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1" name="Text Box 3"/>
          <p:cNvSpPr txBox="1"/>
          <p:nvPr/>
        </p:nvSpPr>
        <p:spPr>
          <a:xfrm>
            <a:off x="2947988" y="3817938"/>
            <a:ext cx="6435725" cy="1984375"/>
          </a:xfrm>
          <a:prstGeom prst="rect">
            <a:avLst/>
          </a:prstGeom>
          <a:solidFill>
            <a:srgbClr val="FFFFFF"/>
          </a:solidFill>
          <a:ln w="19050" cap="flat" cmpd="sng">
            <a:solidFill>
              <a:srgbClr val="008000"/>
            </a:solidFill>
            <a:prstDash val="solid"/>
            <a:miter/>
            <a:headEnd type="none" w="med" len="med"/>
            <a:tailEnd type="none" w="med" len="med"/>
          </a:ln>
        </p:spPr>
        <p:txBody>
          <a:bodyPr anchor="ctr" anchorCtr="0"/>
          <a:p>
            <a:pPr>
              <a:spcBef>
                <a:spcPct val="50000"/>
              </a:spcBef>
              <a:buSzPct val="100000"/>
            </a:pPr>
            <a:r>
              <a:rPr lang="zh-CN" altLang="en-US" sz="2800" b="1" dirty="0">
                <a:solidFill>
                  <a:srgbClr val="000000"/>
                </a:solidFill>
                <a:latin typeface="仿宋" panose="02010609060101010101" pitchFamily="49" charset="-122"/>
                <a:ea typeface="仿宋" panose="02010609060101010101" pitchFamily="49" charset="-122"/>
              </a:rPr>
              <a:t>借：原材料   </a:t>
            </a:r>
            <a:r>
              <a:rPr lang="zh-CN" altLang="zh-CN" sz="2800" b="1" dirty="0">
                <a:solidFill>
                  <a:srgbClr val="000000"/>
                </a:solidFill>
                <a:latin typeface="仿宋" panose="02010609060101010101" pitchFamily="49" charset="-122"/>
                <a:ea typeface="仿宋" panose="02010609060101010101" pitchFamily="49" charset="-122"/>
              </a:rPr>
              <a:t>50 000</a:t>
            </a:r>
            <a:endParaRPr lang="zh-CN" altLang="zh-CN"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zh-CN" sz="2800" b="1" dirty="0">
                <a:solidFill>
                  <a:srgbClr val="000000"/>
                </a:solidFill>
                <a:latin typeface="仿宋" panose="02010609060101010101" pitchFamily="49" charset="-122"/>
                <a:ea typeface="仿宋" panose="02010609060101010101" pitchFamily="49" charset="-122"/>
              </a:rPr>
              <a:t>    </a:t>
            </a:r>
            <a:r>
              <a:rPr lang="zh-CN" altLang="en-US" sz="2800" b="1" dirty="0">
                <a:solidFill>
                  <a:srgbClr val="000000"/>
                </a:solidFill>
                <a:latin typeface="仿宋" panose="02010609060101010101" pitchFamily="49" charset="-122"/>
                <a:ea typeface="仿宋" panose="02010609060101010101" pitchFamily="49" charset="-122"/>
              </a:rPr>
              <a:t>贷：银行存款   </a:t>
            </a:r>
            <a:r>
              <a:rPr lang="zh-CN" altLang="zh-CN" sz="2800" b="1" dirty="0">
                <a:solidFill>
                  <a:srgbClr val="000000"/>
                </a:solidFill>
                <a:latin typeface="仿宋" panose="02010609060101010101" pitchFamily="49" charset="-122"/>
                <a:ea typeface="仿宋" panose="02010609060101010101" pitchFamily="49" charset="-122"/>
              </a:rPr>
              <a:t>40 000</a:t>
            </a:r>
            <a:endParaRPr lang="zh-CN" altLang="zh-CN" sz="2800" b="1" dirty="0">
              <a:solidFill>
                <a:srgbClr val="000000"/>
              </a:solidFill>
              <a:latin typeface="仿宋" panose="02010609060101010101" pitchFamily="49" charset="-122"/>
              <a:ea typeface="仿宋" panose="02010609060101010101" pitchFamily="49" charset="-122"/>
            </a:endParaRPr>
          </a:p>
          <a:p>
            <a:pPr>
              <a:spcBef>
                <a:spcPct val="50000"/>
              </a:spcBef>
              <a:buSzPct val="100000"/>
            </a:pPr>
            <a:r>
              <a:rPr lang="zh-CN" altLang="zh-CN" sz="2800" b="1" dirty="0">
                <a:solidFill>
                  <a:srgbClr val="000000"/>
                </a:solidFill>
                <a:latin typeface="仿宋" panose="02010609060101010101" pitchFamily="49" charset="-122"/>
                <a:ea typeface="仿宋" panose="02010609060101010101" pitchFamily="49" charset="-122"/>
              </a:rPr>
              <a:t>        </a:t>
            </a:r>
            <a:r>
              <a:rPr lang="zh-CN" altLang="en-US" sz="2800" b="1" dirty="0">
                <a:solidFill>
                  <a:srgbClr val="000000"/>
                </a:solidFill>
                <a:latin typeface="仿宋" panose="02010609060101010101" pitchFamily="49" charset="-122"/>
                <a:ea typeface="仿宋" panose="02010609060101010101" pitchFamily="49" charset="-122"/>
              </a:rPr>
              <a:t>应付账款   </a:t>
            </a:r>
            <a:r>
              <a:rPr lang="zh-CN" altLang="zh-CN" sz="2800" b="1" dirty="0">
                <a:solidFill>
                  <a:srgbClr val="000000"/>
                </a:solidFill>
                <a:latin typeface="仿宋" panose="02010609060101010101" pitchFamily="49" charset="-122"/>
                <a:ea typeface="仿宋" panose="02010609060101010101" pitchFamily="49" charset="-122"/>
              </a:rPr>
              <a:t>10 000</a:t>
            </a:r>
            <a:endParaRPr lang="zh-CN" altLang="zh-CN" sz="2800" b="1" dirty="0">
              <a:solidFill>
                <a:srgbClr val="000000"/>
              </a:solidFill>
              <a:latin typeface="仿宋" panose="02010609060101010101" pitchFamily="49" charset="-122"/>
              <a:ea typeface="仿宋" panose="02010609060101010101" pitchFamily="49" charset="-122"/>
            </a:endParaRPr>
          </a:p>
        </p:txBody>
      </p:sp>
      <p:sp>
        <p:nvSpPr>
          <p:cNvPr id="73730" name="Text Box 4"/>
          <p:cNvSpPr txBox="1"/>
          <p:nvPr/>
        </p:nvSpPr>
        <p:spPr>
          <a:xfrm>
            <a:off x="882650" y="1172210"/>
            <a:ext cx="10551795" cy="2399665"/>
          </a:xfrm>
          <a:prstGeom prst="rect">
            <a:avLst/>
          </a:prstGeom>
          <a:noFill/>
          <a:ln w="9525">
            <a:noFill/>
          </a:ln>
        </p:spPr>
        <p:txBody>
          <a:bodyPr wrap="square" anchor="t" anchorCtr="0">
            <a:spAutoFit/>
          </a:bodyPr>
          <a:p>
            <a:pPr>
              <a:lnSpc>
                <a:spcPct val="150000"/>
              </a:lnSpc>
              <a:spcBef>
                <a:spcPct val="50000"/>
              </a:spcBef>
              <a:buSzPct val="100000"/>
            </a:pPr>
            <a:r>
              <a:rPr lang="zh-CN" altLang="en-US" sz="3000" b="1" dirty="0">
                <a:solidFill>
                  <a:srgbClr val="FF0000"/>
                </a:solidFill>
                <a:latin typeface="黑体" panose="02010609060101010101" pitchFamily="49" charset="-122"/>
                <a:ea typeface="黑体" panose="02010609060101010101" pitchFamily="49" charset="-122"/>
              </a:rPr>
              <a:t>三、会计分录运用举例</a:t>
            </a:r>
            <a:r>
              <a:rPr lang="en-US" altLang="zh-CN" sz="3000" b="1" dirty="0">
                <a:solidFill>
                  <a:srgbClr val="FF0000"/>
                </a:solidFill>
                <a:latin typeface="黑体" panose="02010609060101010101" pitchFamily="49" charset="-122"/>
                <a:ea typeface="黑体" panose="02010609060101010101" pitchFamily="49" charset="-122"/>
              </a:rPr>
              <a:t>——</a:t>
            </a:r>
            <a:r>
              <a:rPr lang="zh-CN" altLang="en-US" sz="3000" b="1" dirty="0">
                <a:solidFill>
                  <a:srgbClr val="FF0000"/>
                </a:solidFill>
                <a:latin typeface="黑体" panose="02010609060101010101" pitchFamily="49" charset="-122"/>
                <a:ea typeface="黑体" panose="02010609060101010101" pitchFamily="49" charset="-122"/>
              </a:rPr>
              <a:t>课堂测试</a:t>
            </a:r>
            <a:endParaRPr lang="zh-CN" altLang="en-US" sz="3000" b="1" dirty="0">
              <a:solidFill>
                <a:srgbClr val="FF0000"/>
              </a:solidFill>
              <a:latin typeface="黑体" panose="02010609060101010101" pitchFamily="49" charset="-122"/>
              <a:ea typeface="黑体" panose="02010609060101010101" pitchFamily="49" charset="-122"/>
            </a:endParaRPr>
          </a:p>
          <a:p>
            <a:pPr>
              <a:lnSpc>
                <a:spcPct val="150000"/>
              </a:lnSpc>
              <a:spcBef>
                <a:spcPct val="50000"/>
              </a:spcBef>
              <a:buSzPct val="100000"/>
            </a:pPr>
            <a:r>
              <a:rPr lang="zh-CN" altLang="zh-CN" sz="3000" b="1" dirty="0">
                <a:solidFill>
                  <a:srgbClr val="FF0000"/>
                </a:solidFill>
                <a:latin typeface="楷体" panose="02010609060101010101" pitchFamily="49" charset="-122"/>
                <a:ea typeface="楷体" panose="02010609060101010101" pitchFamily="49" charset="-122"/>
              </a:rPr>
              <a:t>【</a:t>
            </a:r>
            <a:r>
              <a:rPr lang="zh-CN" altLang="en-US" sz="3000" b="1" dirty="0">
                <a:solidFill>
                  <a:srgbClr val="FF0000"/>
                </a:solidFill>
                <a:latin typeface="楷体" panose="02010609060101010101" pitchFamily="49" charset="-122"/>
                <a:ea typeface="楷体" panose="02010609060101010101" pitchFamily="49" charset="-122"/>
              </a:rPr>
              <a:t>例</a:t>
            </a:r>
            <a:r>
              <a:rPr lang="zh-CN" altLang="zh-CN" sz="3000" b="1" dirty="0">
                <a:solidFill>
                  <a:srgbClr val="FF0000"/>
                </a:solidFill>
                <a:latin typeface="楷体" panose="02010609060101010101" pitchFamily="49" charset="-122"/>
                <a:ea typeface="楷体" panose="02010609060101010101" pitchFamily="49" charset="-122"/>
              </a:rPr>
              <a:t>1】</a:t>
            </a:r>
            <a:r>
              <a:rPr lang="zh-CN" altLang="en-US" sz="3000" b="1" dirty="0">
                <a:solidFill>
                  <a:srgbClr val="000000"/>
                </a:solidFill>
                <a:latin typeface="楷体" panose="02010609060101010101" pitchFamily="49" charset="-122"/>
                <a:ea typeface="楷体" panose="02010609060101010101" pitchFamily="49" charset="-122"/>
              </a:rPr>
              <a:t>某公司购买价值</a:t>
            </a:r>
            <a:r>
              <a:rPr lang="zh-CN" altLang="zh-CN" sz="3000" b="1" dirty="0">
                <a:solidFill>
                  <a:srgbClr val="000000"/>
                </a:solidFill>
                <a:latin typeface="楷体" panose="02010609060101010101" pitchFamily="49" charset="-122"/>
                <a:ea typeface="楷体" panose="02010609060101010101" pitchFamily="49" charset="-122"/>
              </a:rPr>
              <a:t>50 000</a:t>
            </a:r>
            <a:r>
              <a:rPr lang="zh-CN" altLang="en-US" sz="3000" b="1" dirty="0">
                <a:solidFill>
                  <a:srgbClr val="000000"/>
                </a:solidFill>
                <a:latin typeface="楷体" panose="02010609060101010101" pitchFamily="49" charset="-122"/>
                <a:ea typeface="楷体" panose="02010609060101010101" pitchFamily="49" charset="-122"/>
              </a:rPr>
              <a:t>元的原材料，其中</a:t>
            </a:r>
            <a:r>
              <a:rPr lang="zh-CN" altLang="zh-CN" sz="3000" b="1" dirty="0">
                <a:solidFill>
                  <a:srgbClr val="000000"/>
                </a:solidFill>
                <a:latin typeface="楷体" panose="02010609060101010101" pitchFamily="49" charset="-122"/>
                <a:ea typeface="楷体" panose="02010609060101010101" pitchFamily="49" charset="-122"/>
              </a:rPr>
              <a:t>40 000</a:t>
            </a:r>
            <a:r>
              <a:rPr lang="zh-CN" altLang="en-US" sz="3000" b="1" dirty="0">
                <a:solidFill>
                  <a:srgbClr val="000000"/>
                </a:solidFill>
                <a:latin typeface="楷体" panose="02010609060101010101" pitchFamily="49" charset="-122"/>
                <a:ea typeface="楷体" panose="02010609060101010101" pitchFamily="49" charset="-122"/>
              </a:rPr>
              <a:t>银行存款支付，剩余</a:t>
            </a:r>
            <a:r>
              <a:rPr lang="zh-CN" altLang="zh-CN" sz="3000" b="1" dirty="0">
                <a:solidFill>
                  <a:srgbClr val="000000"/>
                </a:solidFill>
                <a:latin typeface="楷体" panose="02010609060101010101" pitchFamily="49" charset="-122"/>
                <a:ea typeface="楷体" panose="02010609060101010101" pitchFamily="49" charset="-122"/>
              </a:rPr>
              <a:t>10 000</a:t>
            </a:r>
            <a:r>
              <a:rPr lang="zh-CN" altLang="en-US" sz="3000" b="1" dirty="0">
                <a:solidFill>
                  <a:srgbClr val="000000"/>
                </a:solidFill>
                <a:latin typeface="楷体" panose="02010609060101010101" pitchFamily="49" charset="-122"/>
                <a:ea typeface="楷体" panose="02010609060101010101" pitchFamily="49" charset="-122"/>
              </a:rPr>
              <a:t>尚未支付。</a:t>
            </a:r>
            <a:endParaRPr lang="zh-CN" altLang="en-US" sz="3000" b="1" dirty="0">
              <a:solidFill>
                <a:srgbClr val="000000"/>
              </a:solidFill>
              <a:latin typeface="楷体" panose="02010609060101010101" pitchFamily="49" charset="-122"/>
              <a:ea typeface="楷体" panose="02010609060101010101" pitchFamily="49" charset="-122"/>
            </a:endParaRPr>
          </a:p>
        </p:txBody>
      </p:sp>
      <p:sp>
        <p:nvSpPr>
          <p:cNvPr id="73731"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blinds(horizontal)">
                                      <p:cBhvr>
                                        <p:cTn id="7"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83971" name="Rectangle 3"/>
          <p:cNvSpPr>
            <a:spLocks noGrp="1"/>
          </p:cNvSpPr>
          <p:nvPr>
            <p:ph idx="1"/>
          </p:nvPr>
        </p:nvSpPr>
        <p:spPr>
          <a:xfrm>
            <a:off x="904875" y="1071880"/>
            <a:ext cx="10594340" cy="3222625"/>
          </a:xfrm>
        </p:spPr>
        <p:txBody>
          <a:bodyPr vert="horz" wrap="square" lIns="91440" tIns="45720" rIns="91440" bIns="45720" anchor="t" anchorCtr="0"/>
          <a:p>
            <a:pPr algn="just" eaLnBrk="1" hangingPunct="1">
              <a:lnSpc>
                <a:spcPct val="140000"/>
              </a:lnSpc>
              <a:buNone/>
            </a:pPr>
            <a:r>
              <a:rPr lang="zh-CN" altLang="en-US" sz="3200" dirty="0">
                <a:solidFill>
                  <a:srgbClr val="FF0000"/>
                </a:solidFill>
                <a:latin typeface="黑体" panose="02010609060101010101" pitchFamily="49" charset="-122"/>
                <a:ea typeface="黑体" panose="02010609060101010101" pitchFamily="49" charset="-122"/>
              </a:rPr>
              <a:t>（一）单式记账法</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40000"/>
              </a:lnSpc>
              <a:buClr>
                <a:srgbClr val="FF0000"/>
              </a:buClr>
              <a:buFont typeface="Wingdings" panose="05000000000000000000" pitchFamily="2" charset="2"/>
              <a:buChar char="p"/>
            </a:pPr>
            <a:r>
              <a:rPr lang="zh-CN"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zh-CN" altLang="zh-CN" sz="3200" dirty="0">
                <a:solidFill>
                  <a:srgbClr val="FF0000"/>
                </a:solidFill>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企业生产车间领用原材料</a:t>
            </a:r>
            <a:r>
              <a:rPr lang="zh-CN" altLang="zh-CN" sz="3200" dirty="0">
                <a:latin typeface="楷体" panose="02010609060101010101" pitchFamily="49" charset="-122"/>
                <a:ea typeface="楷体" panose="02010609060101010101" pitchFamily="49" charset="-122"/>
              </a:rPr>
              <a:t>20 000</a:t>
            </a:r>
            <a:r>
              <a:rPr lang="zh-CN" altLang="en-US" sz="3200" dirty="0">
                <a:latin typeface="楷体" panose="02010609060101010101" pitchFamily="49" charset="-122"/>
                <a:ea typeface="楷体" panose="02010609060101010101" pitchFamily="49" charset="-122"/>
              </a:rPr>
              <a:t>元，用于生产产品。</a:t>
            </a:r>
            <a:endParaRPr lang="zh-CN" altLang="en-US" sz="3200" dirty="0">
              <a:latin typeface="楷体" panose="02010609060101010101" pitchFamily="49" charset="-122"/>
              <a:ea typeface="楷体" panose="02010609060101010101" pitchFamily="49" charset="-122"/>
            </a:endParaRPr>
          </a:p>
        </p:txBody>
      </p:sp>
      <p:sp>
        <p:nvSpPr>
          <p:cNvPr id="11268" name="Rectangle 4"/>
          <p:cNvSpPr/>
          <p:nvPr/>
        </p:nvSpPr>
        <p:spPr>
          <a:xfrm>
            <a:off x="2381250" y="3643313"/>
            <a:ext cx="4588510" cy="583565"/>
          </a:xfrm>
          <a:prstGeom prst="rect">
            <a:avLst/>
          </a:prstGeom>
          <a:noFill/>
          <a:ln w="9525">
            <a:noFill/>
          </a:ln>
        </p:spPr>
        <p:txBody>
          <a:bodyPr wrap="none">
            <a:spAutoFit/>
          </a:bodyPr>
          <a:p>
            <a:pPr>
              <a:buClr>
                <a:srgbClr val="FF0000"/>
              </a:buClr>
              <a:buSzPct val="100000"/>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会计上不作任何处理。</a:t>
            </a:r>
            <a:endParaRPr lang="zh-CN" altLang="en-US" sz="3200" b="1" dirty="0">
              <a:latin typeface="Verdana" panose="020B060403050404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linds(horizontal)">
                                      <p:cBhvr>
                                        <p:cTn id="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105474" name="Rectangle 3"/>
          <p:cNvSpPr>
            <a:spLocks noGrp="1"/>
          </p:cNvSpPr>
          <p:nvPr>
            <p:ph idx="1"/>
          </p:nvPr>
        </p:nvSpPr>
        <p:spPr>
          <a:xfrm>
            <a:off x="876935" y="1125855"/>
            <a:ext cx="10631805" cy="2478405"/>
          </a:xfrm>
        </p:spPr>
        <p:txBody>
          <a:bodyPr vert="horz" wrap="square" lIns="91440" tIns="45720" rIns="91440" bIns="45720" anchor="t"/>
          <a:p>
            <a:pPr marL="469900" marR="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pP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Verdana" panose="020B0604030504040204" pitchFamily="34" charset="0"/>
              </a:rPr>
              <a:t>三、会计分录运用举例</a:t>
            </a:r>
            <a:r>
              <a:rPr kumimoji="0" lang="en-US" altLang="zh-CN"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Verdana" panose="020B0604030504040204" pitchFamily="34" charset="0"/>
              </a:rPr>
              <a:t>——</a:t>
            </a:r>
            <a:r>
              <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Verdana" panose="020B0604030504040204" pitchFamily="34" charset="0"/>
              </a:rPr>
              <a:t>课堂测试</a:t>
            </a:r>
            <a:endParaRPr kumimoji="0" lang="zh-CN" altLang="en-US" sz="3200" b="1" i="0" u="none" strike="noStrike" kern="0" cap="none" spc="0" normalizeH="0" baseline="0" noProof="1" dirty="0">
              <a:solidFill>
                <a:srgbClr val="FF0000"/>
              </a:solidFill>
              <a:latin typeface="黑体" panose="02010609060101010101" pitchFamily="49" charset="-122"/>
              <a:ea typeface="黑体" panose="02010609060101010101" pitchFamily="49" charset="-122"/>
              <a:cs typeface="Verdana" panose="020B0604030504040204" pitchFamily="34" charset="0"/>
            </a:endParaRPr>
          </a:p>
          <a:p>
            <a:pPr marL="0" marR="0" indent="0" algn="just" defTabSz="914400" rtl="0" eaLnBrk="1" fontAlgn="base" latinLnBrk="0" hangingPunct="1">
              <a:lnSpc>
                <a:spcPct val="150000"/>
              </a:lnSpc>
              <a:spcBef>
                <a:spcPct val="20000"/>
              </a:spcBef>
              <a:spcAft>
                <a:spcPct val="0"/>
              </a:spcAft>
              <a:buClr>
                <a:srgbClr val="FF0000"/>
              </a:buClr>
              <a:buSzTx/>
              <a:buFont typeface="Wingdings" panose="05000000000000000000" charset="0"/>
              <a:buNone/>
            </a:pPr>
            <a:r>
              <a:rPr kumimoji="0" lang="zh-CN" altLang="zh-CN"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Verdana" panose="020B0604030504040204" pitchFamily="34" charset="0"/>
              </a:rPr>
              <a:t>【</a:t>
            </a:r>
            <a:r>
              <a:rPr kumimoji="0" lang="zh-CN" altLang="en-US"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Verdana" panose="020B0604030504040204" pitchFamily="34" charset="0"/>
              </a:rPr>
              <a:t>例</a:t>
            </a:r>
            <a:r>
              <a:rPr kumimoji="0" lang="en-US" altLang="zh-CN"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Verdana" panose="020B0604030504040204" pitchFamily="34" charset="0"/>
              </a:rPr>
              <a:t>2</a:t>
            </a:r>
            <a:r>
              <a:rPr kumimoji="0" lang="zh-CN" altLang="zh-CN" sz="3200" b="1" i="0" u="none" strike="noStrike" kern="0" cap="none" spc="0" normalizeH="0" baseline="0" noProof="1" dirty="0">
                <a:solidFill>
                  <a:srgbClr val="FF0000"/>
                </a:solidFill>
                <a:latin typeface="楷体" panose="02010609060101010101" pitchFamily="49" charset="-122"/>
                <a:ea typeface="楷体" panose="02010609060101010101" pitchFamily="49" charset="-122"/>
                <a:cs typeface="Verdana" panose="020B0604030504040204" pitchFamily="34" charset="0"/>
              </a:rPr>
              <a:t>】</a:t>
            </a:r>
            <a:r>
              <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新华公司于</a:t>
            </a:r>
            <a:r>
              <a:rPr kumimoji="0" lang="zh-CN" altLang="zh-CN"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20</a:t>
            </a:r>
            <a:r>
              <a:rPr kumimoji="0" lang="en-US" altLang="zh-CN"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24</a:t>
            </a:r>
            <a:r>
              <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年</a:t>
            </a:r>
            <a:r>
              <a:rPr kumimoji="0" lang="zh-CN" altLang="zh-CN"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9</a:t>
            </a:r>
            <a:r>
              <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月</a:t>
            </a:r>
            <a:r>
              <a:rPr kumimoji="0" lang="zh-CN" altLang="zh-CN"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1</a:t>
            </a:r>
            <a:r>
              <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日成立，投入资金</a:t>
            </a:r>
            <a:r>
              <a:rPr kumimoji="0" lang="zh-CN" altLang="zh-CN"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600 000</a:t>
            </a:r>
            <a:r>
              <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rPr>
              <a:t>元，存入银行。</a:t>
            </a:r>
            <a:endParaRPr kumimoji="0" lang="zh-CN" altLang="en-US" sz="3200" b="1" i="0" u="none" strike="noStrike" kern="0" cap="none" spc="0" normalizeH="0" baseline="0" noProof="1" dirty="0">
              <a:solidFill>
                <a:srgbClr val="000000"/>
              </a:solidFill>
              <a:latin typeface="楷体" panose="02010609060101010101" pitchFamily="49" charset="-122"/>
              <a:ea typeface="楷体" panose="02010609060101010101" pitchFamily="49" charset="-122"/>
              <a:cs typeface="Verdana" panose="020B0604030504040204" pitchFamily="34" charset="0"/>
            </a:endParaRPr>
          </a:p>
        </p:txBody>
      </p:sp>
      <p:sp>
        <p:nvSpPr>
          <p:cNvPr id="74755" name="Text Box 4"/>
          <p:cNvSpPr txBox="1"/>
          <p:nvPr/>
        </p:nvSpPr>
        <p:spPr>
          <a:xfrm>
            <a:off x="2208213" y="4868863"/>
            <a:ext cx="8208962" cy="460375"/>
          </a:xfrm>
          <a:prstGeom prst="rect">
            <a:avLst/>
          </a:prstGeom>
          <a:noFill/>
          <a:ln w="9525">
            <a:noFill/>
          </a:ln>
        </p:spPr>
        <p:txBody>
          <a:bodyPr anchor="t" anchorCtr="0">
            <a:spAutoFit/>
          </a:bodyPr>
          <a:p>
            <a:pPr>
              <a:spcBef>
                <a:spcPct val="50000"/>
              </a:spcBef>
              <a:buSzPct val="100000"/>
            </a:pPr>
            <a:endParaRPr lang="zh-CN" altLang="zh-CN" sz="2400" dirty="0">
              <a:latin typeface="Times New Roman" panose="02020603050405020304" pitchFamily="18" charset="0"/>
              <a:ea typeface="宋体" panose="02010600030101010101" pitchFamily="2" charset="-122"/>
            </a:endParaRPr>
          </a:p>
        </p:txBody>
      </p:sp>
      <p:sp>
        <p:nvSpPr>
          <p:cNvPr id="104451" name="Text Box 3"/>
          <p:cNvSpPr txBox="1"/>
          <p:nvPr/>
        </p:nvSpPr>
        <p:spPr>
          <a:xfrm>
            <a:off x="2174875" y="3818255"/>
            <a:ext cx="8188960" cy="2173605"/>
          </a:xfrm>
          <a:prstGeom prst="rect">
            <a:avLst/>
          </a:prstGeom>
          <a:solidFill>
            <a:srgbClr val="FFFFFF"/>
          </a:solidFill>
          <a:ln w="19050" cap="flat" cmpd="sng">
            <a:solidFill>
              <a:srgbClr val="008000"/>
            </a:solidFill>
            <a:prstDash val="solid"/>
            <a:miter/>
            <a:headEnd type="none" w="med" len="med"/>
            <a:tailEnd type="none" w="med" len="med"/>
          </a:ln>
        </p:spPr>
        <p:txBody>
          <a:bodyPr anchor="ctr" anchorCtr="0"/>
          <a:p>
            <a:pPr>
              <a:lnSpc>
                <a:spcPct val="150000"/>
              </a:lnSpc>
              <a:spcBef>
                <a:spcPct val="20000"/>
              </a:spcBef>
              <a:buSzPct val="100000"/>
            </a:pPr>
            <a:r>
              <a:rPr lang="zh-CN" altLang="en-US" sz="2800" b="1" dirty="0">
                <a:solidFill>
                  <a:srgbClr val="FF0066"/>
                </a:solidFill>
                <a:latin typeface="华文彩云" panose="02010800040101010101" pitchFamily="2" charset="-122"/>
                <a:ea typeface="华文彩云" panose="02010800040101010101" pitchFamily="2" charset="-122"/>
                <a:sym typeface="+mn-ea"/>
              </a:rPr>
              <a:t> </a:t>
            </a:r>
            <a:r>
              <a:rPr lang="zh-CN" altLang="en-US"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借：银行存款            </a:t>
            </a:r>
            <a:r>
              <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600 000 </a:t>
            </a:r>
            <a:endPar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endParaRPr>
          </a:p>
          <a:p>
            <a:pPr>
              <a:lnSpc>
                <a:spcPct val="150000"/>
              </a:lnSpc>
              <a:spcBef>
                <a:spcPct val="20000"/>
              </a:spcBef>
              <a:buSzPct val="100000"/>
            </a:pPr>
            <a:r>
              <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        </a:t>
            </a:r>
            <a:r>
              <a:rPr lang="zh-CN" altLang="en-US"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贷：实收资本</a:t>
            </a:r>
            <a:r>
              <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a:t>
            </a:r>
            <a:r>
              <a:rPr lang="zh-CN" altLang="en-US"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新华公司     </a:t>
            </a:r>
            <a:r>
              <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sym typeface="+mn-ea"/>
              </a:rPr>
              <a:t>600 000</a:t>
            </a:r>
            <a:endPar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blinds(horizontal)">
                                      <p:cBhvr>
                                        <p:cTn id="7"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75778" name="Rectangle 3"/>
          <p:cNvSpPr>
            <a:spLocks noGrp="1"/>
          </p:cNvSpPr>
          <p:nvPr>
            <p:ph idx="1"/>
          </p:nvPr>
        </p:nvSpPr>
        <p:spPr>
          <a:xfrm>
            <a:off x="959485" y="1196975"/>
            <a:ext cx="10337800" cy="1511300"/>
          </a:xfrm>
        </p:spPr>
        <p:txBody>
          <a:bodyPr vert="horz" wrap="square" lIns="91440" tIns="45720" rIns="91440" bIns="45720" anchor="t" anchorCtr="0"/>
          <a:p>
            <a:pPr marL="0" indent="0" algn="just" eaLnBrk="1" hangingPunct="1">
              <a:lnSpc>
                <a:spcPct val="150000"/>
              </a:lnSpc>
            </a:pPr>
            <a:r>
              <a:rPr lang="zh-CN" altLang="zh-CN" sz="3200" dirty="0">
                <a:solidFill>
                  <a:srgbClr val="FF0000"/>
                </a:solidFill>
                <a:latin typeface="黑体" panose="02010609060101010101" pitchFamily="49" charset="-122"/>
                <a:ea typeface="黑体" panose="02010609060101010101" pitchFamily="49" charset="-122"/>
              </a:rPr>
              <a:t> </a:t>
            </a:r>
            <a:r>
              <a:rPr lang="zh-CN" altLang="en-US" sz="3200" dirty="0">
                <a:solidFill>
                  <a:srgbClr val="FF0000"/>
                </a:solidFill>
                <a:latin typeface="黑体" panose="02010609060101010101" pitchFamily="49" charset="-122"/>
                <a:ea typeface="黑体" panose="02010609060101010101" pitchFamily="49" charset="-122"/>
              </a:rPr>
              <a:t>三、会计分录运用举例</a:t>
            </a:r>
            <a:endParaRPr lang="zh-CN" altLang="en-US" sz="3200" dirty="0">
              <a:solidFill>
                <a:srgbClr val="FF0000"/>
              </a:solidFill>
              <a:latin typeface="黑体" panose="02010609060101010101" pitchFamily="49" charset="-122"/>
              <a:ea typeface="黑体" panose="02010609060101010101" pitchFamily="49" charset="-122"/>
            </a:endParaRPr>
          </a:p>
          <a:p>
            <a:pPr marL="0" indent="0" algn="just" eaLnBrk="1" hangingPunct="1">
              <a:lnSpc>
                <a:spcPct val="150000"/>
              </a:lnSpc>
            </a:pPr>
            <a:r>
              <a:rPr lang="zh-CN" altLang="zh-CN" sz="3200" dirty="0">
                <a:solidFill>
                  <a:srgbClr val="FF0000"/>
                </a:solidFill>
                <a:latin typeface="楷体" panose="02010609060101010101" pitchFamily="49" charset="-122"/>
                <a:ea typeface="楷体" panose="02010609060101010101" pitchFamily="49" charset="-122"/>
              </a:rPr>
              <a:t>【</a:t>
            </a:r>
            <a:r>
              <a:rPr lang="zh-CN" altLang="en-US" sz="3200" dirty="0">
                <a:solidFill>
                  <a:srgbClr val="FF0000"/>
                </a:solidFill>
                <a:latin typeface="楷体" panose="02010609060101010101" pitchFamily="49" charset="-122"/>
                <a:ea typeface="楷体" panose="02010609060101010101" pitchFamily="49" charset="-122"/>
              </a:rPr>
              <a:t>例</a:t>
            </a:r>
            <a:r>
              <a:rPr lang="en-US" altLang="zh-CN" sz="3200" dirty="0">
                <a:solidFill>
                  <a:srgbClr val="FF0000"/>
                </a:solidFill>
                <a:latin typeface="楷体" panose="02010609060101010101" pitchFamily="49" charset="-122"/>
                <a:ea typeface="楷体" panose="02010609060101010101" pitchFamily="49" charset="-122"/>
              </a:rPr>
              <a:t>3</a:t>
            </a:r>
            <a:r>
              <a:rPr lang="zh-CN" altLang="zh-CN" sz="3200" dirty="0">
                <a:solidFill>
                  <a:srgbClr val="FF0000"/>
                </a:solidFill>
                <a:latin typeface="楷体" panose="02010609060101010101" pitchFamily="49" charset="-122"/>
                <a:ea typeface="楷体" panose="02010609060101010101" pitchFamily="49" charset="-122"/>
              </a:rPr>
              <a:t>】</a:t>
            </a:r>
            <a:r>
              <a:rPr lang="zh-CN" altLang="zh-CN" sz="3200" dirty="0">
                <a:latin typeface="楷体" panose="02010609060101010101" pitchFamily="49" charset="-122"/>
                <a:ea typeface="楷体" panose="02010609060101010101" pitchFamily="49" charset="-122"/>
              </a:rPr>
              <a:t>9</a:t>
            </a:r>
            <a:r>
              <a:rPr lang="zh-CN" altLang="en-US" sz="3200" dirty="0">
                <a:latin typeface="楷体" panose="02010609060101010101" pitchFamily="49" charset="-122"/>
                <a:ea typeface="楷体" panose="02010609060101010101" pitchFamily="49" charset="-122"/>
              </a:rPr>
              <a:t>月</a:t>
            </a:r>
            <a:r>
              <a:rPr lang="zh-CN" altLang="zh-CN" sz="3200" dirty="0">
                <a:latin typeface="楷体" panose="02010609060101010101" pitchFamily="49" charset="-122"/>
                <a:ea typeface="楷体" panose="02010609060101010101" pitchFamily="49" charset="-122"/>
              </a:rPr>
              <a:t>3</a:t>
            </a:r>
            <a:r>
              <a:rPr lang="zh-CN" altLang="en-US" sz="3200" dirty="0">
                <a:latin typeface="楷体" panose="02010609060101010101" pitchFamily="49" charset="-122"/>
                <a:ea typeface="楷体" panose="02010609060101010101" pitchFamily="49" charset="-122"/>
              </a:rPr>
              <a:t>日新华公司现金</a:t>
            </a:r>
            <a:r>
              <a:rPr lang="zh-CN" altLang="zh-CN" sz="3200" dirty="0">
                <a:latin typeface="楷体" panose="02010609060101010101" pitchFamily="49" charset="-122"/>
                <a:ea typeface="楷体" panose="02010609060101010101" pitchFamily="49" charset="-122"/>
              </a:rPr>
              <a:t>21 000</a:t>
            </a:r>
            <a:r>
              <a:rPr lang="zh-CN" altLang="en-US" sz="3200" dirty="0">
                <a:latin typeface="楷体" panose="02010609060101010101" pitchFamily="49" charset="-122"/>
                <a:ea typeface="楷体" panose="02010609060101010101" pitchFamily="49" charset="-122"/>
              </a:rPr>
              <a:t>元购买商品。</a:t>
            </a:r>
            <a:endParaRPr lang="zh-CN" altLang="en-US" sz="3200" dirty="0">
              <a:latin typeface="楷体" panose="02010609060101010101" pitchFamily="49" charset="-122"/>
              <a:ea typeface="楷体" panose="02010609060101010101" pitchFamily="49" charset="-122"/>
            </a:endParaRPr>
          </a:p>
        </p:txBody>
      </p:sp>
      <p:sp>
        <p:nvSpPr>
          <p:cNvPr id="104451" name="Text Box 3"/>
          <p:cNvSpPr txBox="1"/>
          <p:nvPr/>
        </p:nvSpPr>
        <p:spPr>
          <a:xfrm>
            <a:off x="2033905" y="3285490"/>
            <a:ext cx="8188960" cy="2173605"/>
          </a:xfrm>
          <a:prstGeom prst="rect">
            <a:avLst/>
          </a:prstGeom>
          <a:solidFill>
            <a:srgbClr val="FFFFFF"/>
          </a:solidFill>
          <a:ln w="19050" cap="flat" cmpd="sng">
            <a:solidFill>
              <a:srgbClr val="008000"/>
            </a:solidFill>
            <a:prstDash val="solid"/>
            <a:miter/>
            <a:headEnd type="none" w="med" len="med"/>
            <a:tailEnd type="none" w="med" len="med"/>
          </a:ln>
        </p:spPr>
        <p:txBody>
          <a:bodyPr anchor="ctr" anchorCtr="0"/>
          <a:p>
            <a:pPr>
              <a:lnSpc>
                <a:spcPct val="150000"/>
              </a:lnSpc>
              <a:spcBef>
                <a:spcPct val="20000"/>
              </a:spcBef>
              <a:buSzPct val="100000"/>
            </a:pPr>
            <a:r>
              <a:rPr lang="zh-CN" altLang="en-US" sz="2800" b="1" dirty="0">
                <a:latin typeface="楷体" panose="02010609060101010101" pitchFamily="49" charset="-122"/>
                <a:ea typeface="楷体" panose="02010609060101010101" pitchFamily="49" charset="-122"/>
                <a:sym typeface="+mn-ea"/>
              </a:rPr>
              <a:t>借：库存商品     </a:t>
            </a:r>
            <a:r>
              <a:rPr lang="zh-CN" altLang="zh-CN" sz="2800" b="1" dirty="0">
                <a:latin typeface="楷体" panose="02010609060101010101" pitchFamily="49" charset="-122"/>
                <a:ea typeface="楷体" panose="02010609060101010101" pitchFamily="49" charset="-122"/>
                <a:sym typeface="+mn-ea"/>
              </a:rPr>
              <a:t>21 000 </a:t>
            </a:r>
            <a:endParaRPr lang="zh-CN" altLang="zh-CN" sz="2800" b="1" dirty="0">
              <a:latin typeface="楷体" panose="02010609060101010101" pitchFamily="49" charset="-122"/>
              <a:ea typeface="楷体" panose="02010609060101010101" pitchFamily="49" charset="-122"/>
            </a:endParaRPr>
          </a:p>
          <a:p>
            <a:pPr>
              <a:lnSpc>
                <a:spcPct val="150000"/>
              </a:lnSpc>
              <a:spcBef>
                <a:spcPct val="20000"/>
              </a:spcBef>
              <a:buSzPct val="100000"/>
            </a:pPr>
            <a:r>
              <a:rPr lang="zh-CN" altLang="zh-CN" sz="2800" b="1" dirty="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贷：库存现金     </a:t>
            </a:r>
            <a:r>
              <a:rPr lang="zh-CN" altLang="zh-CN" sz="2800" b="1" dirty="0">
                <a:latin typeface="楷体" panose="02010609060101010101" pitchFamily="49" charset="-122"/>
                <a:ea typeface="楷体" panose="02010609060101010101" pitchFamily="49" charset="-122"/>
                <a:sym typeface="+mn-ea"/>
              </a:rPr>
              <a:t>21 000</a:t>
            </a:r>
            <a:endPar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blinds(horizontal)">
                                      <p:cBhvr>
                                        <p:cTn id="7"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76802" name="Rectangle 3"/>
          <p:cNvSpPr>
            <a:spLocks noGrp="1"/>
          </p:cNvSpPr>
          <p:nvPr>
            <p:ph idx="1"/>
          </p:nvPr>
        </p:nvSpPr>
        <p:spPr>
          <a:xfrm>
            <a:off x="855980" y="1125855"/>
            <a:ext cx="10400665" cy="2336800"/>
          </a:xfrm>
        </p:spPr>
        <p:txBody>
          <a:bodyPr vert="horz" wrap="square" lIns="91440" tIns="45720" rIns="91440" bIns="45720" anchor="t" anchorCtr="0"/>
          <a:p>
            <a:pPr marL="0" indent="0" algn="just" eaLnBrk="1" hangingPunct="1">
              <a:lnSpc>
                <a:spcPct val="150000"/>
              </a:lnSpc>
              <a:buClr>
                <a:srgbClr val="FF0000"/>
              </a:buClr>
              <a:buSzPct val="100000"/>
              <a:buNone/>
            </a:pPr>
            <a:r>
              <a:rPr lang="zh-CN" altLang="zh-CN" sz="3000" dirty="0">
                <a:solidFill>
                  <a:srgbClr val="FF0000"/>
                </a:solidFill>
                <a:latin typeface="楷体" panose="02010609060101010101" pitchFamily="49" charset="-122"/>
                <a:ea typeface="楷体" panose="02010609060101010101" pitchFamily="49" charset="-122"/>
              </a:rPr>
              <a:t>【</a:t>
            </a:r>
            <a:r>
              <a:rPr lang="zh-CN" altLang="en-US" sz="3000" dirty="0">
                <a:solidFill>
                  <a:srgbClr val="FF0000"/>
                </a:solidFill>
                <a:latin typeface="楷体" panose="02010609060101010101" pitchFamily="49" charset="-122"/>
                <a:ea typeface="楷体" panose="02010609060101010101" pitchFamily="49" charset="-122"/>
              </a:rPr>
              <a:t>例</a:t>
            </a:r>
            <a:r>
              <a:rPr lang="en-US" altLang="zh-CN" sz="3000" dirty="0">
                <a:solidFill>
                  <a:srgbClr val="FF0000"/>
                </a:solidFill>
                <a:latin typeface="楷体" panose="02010609060101010101" pitchFamily="49" charset="-122"/>
                <a:ea typeface="楷体" panose="02010609060101010101" pitchFamily="49" charset="-122"/>
              </a:rPr>
              <a:t>4</a:t>
            </a:r>
            <a:r>
              <a:rPr lang="zh-CN" altLang="zh-CN" sz="3000" dirty="0">
                <a:solidFill>
                  <a:srgbClr val="FF0000"/>
                </a:solidFill>
                <a:latin typeface="楷体" panose="02010609060101010101" pitchFamily="49" charset="-122"/>
                <a:ea typeface="楷体" panose="02010609060101010101" pitchFamily="49" charset="-122"/>
              </a:rPr>
              <a:t>】</a:t>
            </a:r>
            <a:r>
              <a:rPr lang="zh-CN" altLang="zh-CN" sz="3000" dirty="0">
                <a:solidFill>
                  <a:srgbClr val="000000"/>
                </a:solidFill>
                <a:latin typeface="楷体" panose="02010609060101010101" pitchFamily="49" charset="-122"/>
                <a:ea typeface="楷体" panose="02010609060101010101" pitchFamily="49" charset="-122"/>
              </a:rPr>
              <a:t>9</a:t>
            </a:r>
            <a:r>
              <a:rPr lang="zh-CN" altLang="en-US" sz="3000" dirty="0">
                <a:solidFill>
                  <a:srgbClr val="000000"/>
                </a:solidFill>
                <a:latin typeface="楷体" panose="02010609060101010101" pitchFamily="49" charset="-122"/>
                <a:ea typeface="楷体" panose="02010609060101010101" pitchFamily="49" charset="-122"/>
              </a:rPr>
              <a:t>月</a:t>
            </a:r>
            <a:r>
              <a:rPr lang="zh-CN" altLang="zh-CN" sz="3000" dirty="0">
                <a:solidFill>
                  <a:srgbClr val="000000"/>
                </a:solidFill>
                <a:latin typeface="楷体" panose="02010609060101010101" pitchFamily="49" charset="-122"/>
                <a:ea typeface="楷体" panose="02010609060101010101" pitchFamily="49" charset="-122"/>
              </a:rPr>
              <a:t>5</a:t>
            </a:r>
            <a:r>
              <a:rPr lang="zh-CN" altLang="en-US" sz="3000" dirty="0">
                <a:solidFill>
                  <a:srgbClr val="000000"/>
                </a:solidFill>
                <a:latin typeface="楷体" panose="02010609060101010101" pitchFamily="49" charset="-122"/>
                <a:ea typeface="楷体" panose="02010609060101010101" pitchFamily="49" charset="-122"/>
              </a:rPr>
              <a:t>日，新华公司购买一套房产，价值</a:t>
            </a:r>
            <a:r>
              <a:rPr lang="zh-CN" altLang="zh-CN" sz="3000" dirty="0">
                <a:solidFill>
                  <a:srgbClr val="000000"/>
                </a:solidFill>
                <a:latin typeface="楷体" panose="02010609060101010101" pitchFamily="49" charset="-122"/>
                <a:ea typeface="楷体" panose="02010609060101010101" pitchFamily="49" charset="-122"/>
              </a:rPr>
              <a:t>360 000</a:t>
            </a:r>
            <a:r>
              <a:rPr lang="zh-CN" altLang="en-US" sz="3000" dirty="0">
                <a:solidFill>
                  <a:srgbClr val="000000"/>
                </a:solidFill>
                <a:latin typeface="楷体" panose="02010609060101010101" pitchFamily="49" charset="-122"/>
                <a:ea typeface="楷体" panose="02010609060101010101" pitchFamily="49" charset="-122"/>
              </a:rPr>
              <a:t>元。合同规定，</a:t>
            </a:r>
            <a:r>
              <a:rPr lang="zh-CN" altLang="zh-CN" sz="3000" dirty="0">
                <a:solidFill>
                  <a:srgbClr val="000000"/>
                </a:solidFill>
                <a:latin typeface="楷体" panose="02010609060101010101" pitchFamily="49" charset="-122"/>
                <a:ea typeface="楷体" panose="02010609060101010101" pitchFamily="49" charset="-122"/>
              </a:rPr>
              <a:t>150 000</a:t>
            </a:r>
            <a:r>
              <a:rPr lang="zh-CN" altLang="en-US" sz="3000" dirty="0">
                <a:solidFill>
                  <a:srgbClr val="000000"/>
                </a:solidFill>
                <a:latin typeface="楷体" panose="02010609060101010101" pitchFamily="49" charset="-122"/>
                <a:ea typeface="楷体" panose="02010609060101010101" pitchFamily="49" charset="-122"/>
              </a:rPr>
              <a:t>元用银行存款支付，其余</a:t>
            </a:r>
            <a:r>
              <a:rPr lang="zh-CN" altLang="zh-CN" sz="3000" dirty="0">
                <a:solidFill>
                  <a:srgbClr val="000000"/>
                </a:solidFill>
                <a:latin typeface="楷体" panose="02010609060101010101" pitchFamily="49" charset="-122"/>
                <a:ea typeface="楷体" panose="02010609060101010101" pitchFamily="49" charset="-122"/>
              </a:rPr>
              <a:t>210 000</a:t>
            </a:r>
            <a:r>
              <a:rPr lang="zh-CN" altLang="en-US" sz="3000" dirty="0">
                <a:solidFill>
                  <a:srgbClr val="000000"/>
                </a:solidFill>
                <a:latin typeface="楷体" panose="02010609060101010101" pitchFamily="49" charset="-122"/>
                <a:ea typeface="楷体" panose="02010609060101010101" pitchFamily="49" charset="-122"/>
              </a:rPr>
              <a:t>元</a:t>
            </a:r>
            <a:r>
              <a:rPr lang="zh-CN" altLang="zh-CN" sz="3000" dirty="0">
                <a:solidFill>
                  <a:srgbClr val="000000"/>
                </a:solidFill>
                <a:latin typeface="楷体" panose="02010609060101010101" pitchFamily="49" charset="-122"/>
                <a:ea typeface="楷体" panose="02010609060101010101" pitchFamily="49" charset="-122"/>
              </a:rPr>
              <a:t>90</a:t>
            </a:r>
            <a:r>
              <a:rPr lang="zh-CN" altLang="en-US" sz="3000" dirty="0">
                <a:solidFill>
                  <a:srgbClr val="000000"/>
                </a:solidFill>
                <a:latin typeface="楷体" panose="02010609060101010101" pitchFamily="49" charset="-122"/>
                <a:ea typeface="楷体" panose="02010609060101010101" pitchFamily="49" charset="-122"/>
              </a:rPr>
              <a:t>天内全部付清。</a:t>
            </a:r>
            <a:endParaRPr lang="zh-CN" altLang="en-US" sz="3000" dirty="0">
              <a:solidFill>
                <a:srgbClr val="000000"/>
              </a:solidFill>
              <a:latin typeface="楷体" panose="02010609060101010101" pitchFamily="49" charset="-122"/>
              <a:ea typeface="楷体" panose="02010609060101010101" pitchFamily="49" charset="-122"/>
            </a:endParaRPr>
          </a:p>
        </p:txBody>
      </p:sp>
      <p:sp>
        <p:nvSpPr>
          <p:cNvPr id="104451" name="Text Box 3"/>
          <p:cNvSpPr txBox="1"/>
          <p:nvPr/>
        </p:nvSpPr>
        <p:spPr>
          <a:xfrm>
            <a:off x="2063750" y="3357245"/>
            <a:ext cx="8188960" cy="2173605"/>
          </a:xfrm>
          <a:prstGeom prst="rect">
            <a:avLst/>
          </a:prstGeom>
          <a:solidFill>
            <a:srgbClr val="FFFFFF"/>
          </a:solidFill>
          <a:ln w="19050" cap="flat" cmpd="sng">
            <a:solidFill>
              <a:srgbClr val="008000"/>
            </a:solidFill>
            <a:prstDash val="solid"/>
            <a:miter/>
            <a:headEnd type="none" w="med" len="med"/>
            <a:tailEnd type="none" w="med" len="med"/>
          </a:ln>
        </p:spPr>
        <p:txBody>
          <a:bodyPr anchor="ctr" anchorCtr="0"/>
          <a:p>
            <a:pPr marL="469900" indent="-469900" algn="just">
              <a:lnSpc>
                <a:spcPct val="130000"/>
              </a:lnSpc>
              <a:buSzPct val="100000"/>
            </a:pPr>
            <a:r>
              <a:rPr lang="zh-CN" altLang="en-US" sz="2800" b="1" dirty="0">
                <a:latin typeface="楷体" panose="02010609060101010101" pitchFamily="49" charset="-122"/>
                <a:ea typeface="楷体" panose="02010609060101010101" pitchFamily="49" charset="-122"/>
                <a:sym typeface="+mn-ea"/>
              </a:rPr>
              <a:t>借：固定资产     </a:t>
            </a:r>
            <a:r>
              <a:rPr lang="zh-CN" altLang="zh-CN" sz="2800" b="1" dirty="0">
                <a:latin typeface="楷体" panose="02010609060101010101" pitchFamily="49" charset="-122"/>
                <a:ea typeface="楷体" panose="02010609060101010101" pitchFamily="49" charset="-122"/>
                <a:sym typeface="+mn-ea"/>
              </a:rPr>
              <a:t>360 000 </a:t>
            </a:r>
            <a:endParaRPr lang="zh-CN" altLang="zh-CN" sz="2800" b="1" dirty="0">
              <a:latin typeface="楷体" panose="02010609060101010101" pitchFamily="49" charset="-122"/>
              <a:ea typeface="楷体" panose="02010609060101010101" pitchFamily="49" charset="-122"/>
            </a:endParaRPr>
          </a:p>
          <a:p>
            <a:pPr marL="469900" indent="-469900" algn="just">
              <a:lnSpc>
                <a:spcPct val="130000"/>
              </a:lnSpc>
              <a:buSzPct val="100000"/>
            </a:pPr>
            <a:r>
              <a:rPr lang="zh-CN" altLang="zh-CN" sz="2800" b="1" dirty="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贷：</a:t>
            </a:r>
            <a:r>
              <a:rPr lang="zh-CN" altLang="en-US" sz="2800" b="1" dirty="0">
                <a:solidFill>
                  <a:srgbClr val="000000"/>
                </a:solidFill>
                <a:latin typeface="楷体" panose="02010609060101010101" pitchFamily="49" charset="-122"/>
                <a:ea typeface="楷体" panose="02010609060101010101" pitchFamily="49" charset="-122"/>
                <a:sym typeface="+mn-ea"/>
              </a:rPr>
              <a:t>银行存款     </a:t>
            </a:r>
            <a:r>
              <a:rPr lang="zh-CN" altLang="zh-CN" sz="2800" b="1" dirty="0">
                <a:latin typeface="楷体" panose="02010609060101010101" pitchFamily="49" charset="-122"/>
                <a:ea typeface="楷体" panose="02010609060101010101" pitchFamily="49" charset="-122"/>
                <a:sym typeface="+mn-ea"/>
              </a:rPr>
              <a:t>150 000 </a:t>
            </a:r>
            <a:endParaRPr lang="zh-CN" altLang="zh-CN" sz="2800" b="1" dirty="0">
              <a:latin typeface="楷体" panose="02010609060101010101" pitchFamily="49" charset="-122"/>
              <a:ea typeface="楷体" panose="02010609060101010101" pitchFamily="49" charset="-122"/>
            </a:endParaRPr>
          </a:p>
          <a:p>
            <a:pPr marL="469900" indent="-469900" algn="just">
              <a:lnSpc>
                <a:spcPct val="130000"/>
              </a:lnSpc>
              <a:buSzPct val="100000"/>
            </a:pPr>
            <a:r>
              <a:rPr lang="zh-CN" altLang="zh-CN" sz="2800" b="1" dirty="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应付账款     </a:t>
            </a:r>
            <a:r>
              <a:rPr lang="zh-CN" altLang="zh-CN" sz="2800" b="1" dirty="0">
                <a:latin typeface="楷体" panose="02010609060101010101" pitchFamily="49" charset="-122"/>
                <a:ea typeface="楷体" panose="02010609060101010101" pitchFamily="49" charset="-122"/>
                <a:sym typeface="+mn-ea"/>
              </a:rPr>
              <a:t>210 000 </a:t>
            </a:r>
            <a:endParaRPr lang="zh-CN" altLang="zh-CN" sz="2800" b="1" dirty="0">
              <a:solidFill>
                <a:srgbClr val="000000"/>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blinds(horizontal)">
                                      <p:cBhvr>
                                        <p:cTn id="7"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ldLvl="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a:spLocks noGrp="1"/>
          </p:cNvSpPr>
          <p:nvPr>
            <p:ph idx="1"/>
          </p:nvPr>
        </p:nvSpPr>
        <p:spPr>
          <a:xfrm>
            <a:off x="999490" y="1214755"/>
            <a:ext cx="10278110" cy="4320540"/>
          </a:xfrm>
        </p:spPr>
        <p:txBody>
          <a:bodyPr vert="horz" wrap="square" lIns="91440" tIns="45720" rIns="91440" bIns="45720" anchor="t" anchorCtr="0"/>
          <a:p>
            <a:pPr>
              <a:lnSpc>
                <a:spcPct val="140000"/>
              </a:lnSpc>
              <a:buClr>
                <a:srgbClr val="FF0000"/>
              </a:buClr>
              <a:buSzPct val="100000"/>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会计分录的两种形式：</a:t>
            </a:r>
            <a:endParaRPr lang="zh-CN" altLang="en-US" sz="3000" dirty="0">
              <a:solidFill>
                <a:srgbClr val="FF0000"/>
              </a:solidFill>
              <a:latin typeface="黑体" panose="02010609060101010101" pitchFamily="49" charset="-122"/>
              <a:ea typeface="黑体" panose="02010609060101010101" pitchFamily="49" charset="-122"/>
            </a:endParaRPr>
          </a:p>
          <a:p>
            <a:pPr lvl="1" indent="-436245" algn="just" eaLnBrk="1" hangingPunct="1">
              <a:lnSpc>
                <a:spcPct val="140000"/>
              </a:lnSpc>
              <a:buFont typeface="Wingdings" panose="05000000000000000000" pitchFamily="2" charset="2"/>
              <a:buChar char="Ø"/>
            </a:pPr>
            <a:r>
              <a:rPr lang="zh-CN" altLang="en-US" sz="3000" dirty="0">
                <a:solidFill>
                  <a:srgbClr val="353DE3"/>
                </a:solidFill>
                <a:latin typeface="楷体" panose="02010609060101010101" pitchFamily="49" charset="-122"/>
                <a:ea typeface="楷体" panose="02010609060101010101" pitchFamily="49" charset="-122"/>
              </a:rPr>
              <a:t>简单会计分录：</a:t>
            </a:r>
            <a:r>
              <a:rPr lang="zh-CN" altLang="en-US" sz="3000" dirty="0">
                <a:latin typeface="楷体" panose="02010609060101010101" pitchFamily="49" charset="-122"/>
                <a:ea typeface="楷体" panose="02010609060101010101" pitchFamily="49" charset="-122"/>
              </a:rPr>
              <a:t>指只涉及一个借方科目和一个贷方科目的会计分录；</a:t>
            </a:r>
            <a:endParaRPr lang="zh-CN" altLang="en-US" sz="3000" dirty="0">
              <a:latin typeface="楷体" panose="02010609060101010101" pitchFamily="49" charset="-122"/>
              <a:ea typeface="楷体" panose="02010609060101010101" pitchFamily="49" charset="-122"/>
            </a:endParaRPr>
          </a:p>
          <a:p>
            <a:pPr lvl="1" indent="-436245" algn="just" eaLnBrk="1" hangingPunct="1">
              <a:lnSpc>
                <a:spcPct val="140000"/>
              </a:lnSpc>
              <a:buFont typeface="Wingdings" panose="05000000000000000000" pitchFamily="2" charset="2"/>
              <a:buChar char="Ø"/>
            </a:pPr>
            <a:r>
              <a:rPr lang="zh-CN" altLang="en-US" sz="3000" dirty="0">
                <a:solidFill>
                  <a:srgbClr val="353DE3"/>
                </a:solidFill>
                <a:latin typeface="楷体" panose="02010609060101010101" pitchFamily="49" charset="-122"/>
                <a:ea typeface="楷体" panose="02010609060101010101" pitchFamily="49" charset="-122"/>
              </a:rPr>
              <a:t>复合会计分录：</a:t>
            </a:r>
            <a:r>
              <a:rPr lang="zh-CN" altLang="en-US" sz="3000" dirty="0">
                <a:latin typeface="楷体" panose="02010609060101010101" pitchFamily="49" charset="-122"/>
                <a:ea typeface="楷体" panose="02010609060101010101" pitchFamily="49" charset="-122"/>
              </a:rPr>
              <a:t>指涉及一个借方科目和多个贷方科目或多个借方科目和一个贷方科目的会计分录，由若干简单分录复合而成。</a:t>
            </a:r>
            <a:endParaRPr lang="zh-CN" altLang="en-US" sz="3000" dirty="0">
              <a:latin typeface="楷体" panose="02010609060101010101" pitchFamily="49" charset="-122"/>
              <a:ea typeface="楷体" panose="02010609060101010101" pitchFamily="49" charset="-122"/>
            </a:endParaRPr>
          </a:p>
          <a:p>
            <a:pPr>
              <a:lnSpc>
                <a:spcPct val="140000"/>
              </a:lnSpc>
              <a:buSzPct val="100000"/>
              <a:buNone/>
            </a:pPr>
            <a:endParaRPr lang="zh-CN" altLang="en-US" sz="3000" dirty="0"/>
          </a:p>
          <a:p>
            <a:pPr>
              <a:lnSpc>
                <a:spcPct val="140000"/>
              </a:lnSpc>
              <a:buSzPct val="100000"/>
              <a:buNone/>
            </a:pPr>
            <a:endParaRPr lang="zh-CN" altLang="zh-CN" sz="3000" dirty="0"/>
          </a:p>
        </p:txBody>
      </p:sp>
      <p:sp>
        <p:nvSpPr>
          <p:cNvPr id="82946"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2"/>
          <p:cNvSpPr>
            <a:spLocks noGrp="1"/>
          </p:cNvSpPr>
          <p:nvPr>
            <p:ph type="title"/>
          </p:nvPr>
        </p:nvSpPr>
        <p:spPr>
          <a:xfrm>
            <a:off x="829310" y="395605"/>
            <a:ext cx="9270365" cy="676275"/>
          </a:xfrm>
        </p:spPr>
        <p:txBody>
          <a:bodyPr vert="horz" wrap="square" lIns="91440" tIns="45720" rIns="91440" bIns="45720" anchor="ctr" anchorCtr="0"/>
          <a:p>
            <a:pPr marL="342900" indent="-342900" algn="ctr" eaLnBrk="1" hangingPunct="1"/>
            <a:r>
              <a:rPr lang="zh-CN" altLang="en-US" sz="3200" dirty="0">
                <a:solidFill>
                  <a:srgbClr val="FF0000"/>
                </a:solidFill>
                <a:ea typeface="黑体" panose="02010609060101010101" pitchFamily="49" charset="-122"/>
              </a:rPr>
              <a:t>第三节  账户的对应关系与会计分录</a:t>
            </a:r>
            <a:endParaRPr lang="zh-CN" altLang="en-US" sz="3200" dirty="0">
              <a:solidFill>
                <a:srgbClr val="FF0000"/>
              </a:solidFill>
              <a:ea typeface="黑体" panose="02010609060101010101" pitchFamily="49" charset="-122"/>
            </a:endParaRPr>
          </a:p>
        </p:txBody>
      </p:sp>
      <p:sp>
        <p:nvSpPr>
          <p:cNvPr id="83970" name="Rectangle 3"/>
          <p:cNvSpPr>
            <a:spLocks noGrp="1"/>
          </p:cNvSpPr>
          <p:nvPr>
            <p:ph idx="1"/>
          </p:nvPr>
        </p:nvSpPr>
        <p:spPr>
          <a:xfrm>
            <a:off x="1207770" y="1158875"/>
            <a:ext cx="9918700" cy="4895850"/>
          </a:xfrm>
        </p:spPr>
        <p:txBody>
          <a:bodyPr vert="horz" wrap="square" lIns="91440" tIns="45720" rIns="91440" bIns="45720" anchor="t" anchorCtr="0"/>
          <a:p>
            <a:pPr lvl="1" indent="-436245" algn="just" eaLnBrk="1" hangingPunct="1">
              <a:lnSpc>
                <a:spcPct val="150000"/>
              </a:lnSpc>
              <a:buClr>
                <a:srgbClr val="FF0000"/>
              </a:buClr>
              <a:buFont typeface="Wingdings" panose="05000000000000000000" charset="0"/>
              <a:buChar char="p"/>
            </a:pPr>
            <a:r>
              <a:rPr lang="zh-CN" altLang="en-US" sz="3200" dirty="0">
                <a:solidFill>
                  <a:srgbClr val="FF0000"/>
                </a:solidFill>
                <a:latin typeface="黑体" panose="02010609060101010101" pitchFamily="49" charset="-122"/>
                <a:ea typeface="黑体" panose="02010609060101010101" pitchFamily="49" charset="-122"/>
              </a:rPr>
              <a:t>会计分录的表现形式：</a:t>
            </a:r>
            <a:endParaRPr lang="zh-CN" altLang="en-US" sz="3200" dirty="0">
              <a:solidFill>
                <a:srgbClr val="FF0000"/>
              </a:solidFill>
              <a:latin typeface="黑体" panose="02010609060101010101" pitchFamily="49" charset="-122"/>
              <a:ea typeface="黑体" panose="02010609060101010101" pitchFamily="49" charset="-122"/>
            </a:endParaRPr>
          </a:p>
          <a:p>
            <a:pPr lvl="2" indent="-394970" eaLnBrk="1" hangingPunct="1">
              <a:lnSpc>
                <a:spcPct val="150000"/>
              </a:lnSpc>
            </a:pPr>
            <a:r>
              <a:rPr lang="zh-CN" altLang="en-US" sz="3200" dirty="0">
                <a:latin typeface="楷体" panose="02010609060101010101" pitchFamily="49" charset="-122"/>
                <a:ea typeface="楷体" panose="02010609060101010101" pitchFamily="49" charset="-122"/>
              </a:rPr>
              <a:t>一借一贷 </a:t>
            </a:r>
            <a:r>
              <a:rPr lang="zh-CN" altLang="zh-CN" sz="32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简单会计分录</a:t>
            </a:r>
            <a:endParaRPr lang="zh-CN" altLang="en-US" sz="3200" dirty="0">
              <a:latin typeface="楷体" panose="02010609060101010101" pitchFamily="49" charset="-122"/>
              <a:ea typeface="楷体" panose="02010609060101010101" pitchFamily="49" charset="-122"/>
            </a:endParaRPr>
          </a:p>
          <a:p>
            <a:pPr lvl="2" indent="-394970" eaLnBrk="1" hangingPunct="1">
              <a:lnSpc>
                <a:spcPct val="150000"/>
              </a:lnSpc>
            </a:pPr>
            <a:r>
              <a:rPr lang="zh-CN" altLang="en-US" sz="3200" dirty="0">
                <a:latin typeface="楷体" panose="02010609060101010101" pitchFamily="49" charset="-122"/>
                <a:ea typeface="楷体" panose="02010609060101010101" pitchFamily="49" charset="-122"/>
              </a:rPr>
              <a:t>一借多贷 </a:t>
            </a:r>
            <a:endParaRPr lang="zh-CN" altLang="en-US" sz="3200" dirty="0">
              <a:latin typeface="楷体" panose="02010609060101010101" pitchFamily="49" charset="-122"/>
              <a:ea typeface="楷体" panose="02010609060101010101" pitchFamily="49" charset="-122"/>
            </a:endParaRPr>
          </a:p>
          <a:p>
            <a:pPr lvl="2" indent="-394970" eaLnBrk="1" hangingPunct="1">
              <a:lnSpc>
                <a:spcPct val="150000"/>
              </a:lnSpc>
            </a:pPr>
            <a:r>
              <a:rPr lang="zh-CN" altLang="en-US" sz="3200" dirty="0">
                <a:latin typeface="楷体" panose="02010609060101010101" pitchFamily="49" charset="-122"/>
                <a:ea typeface="楷体" panose="02010609060101010101" pitchFamily="49" charset="-122"/>
              </a:rPr>
              <a:t>一贷多借 </a:t>
            </a:r>
            <a:endParaRPr lang="zh-CN" altLang="en-US" sz="3200" dirty="0">
              <a:latin typeface="楷体" panose="02010609060101010101" pitchFamily="49" charset="-122"/>
              <a:ea typeface="楷体" panose="02010609060101010101" pitchFamily="49" charset="-122"/>
            </a:endParaRPr>
          </a:p>
          <a:p>
            <a:pPr lvl="2" indent="-394970" eaLnBrk="1" hangingPunct="1">
              <a:lnSpc>
                <a:spcPct val="150000"/>
              </a:lnSpc>
            </a:pPr>
            <a:r>
              <a:rPr lang="zh-CN" altLang="en-US" sz="3200" dirty="0">
                <a:latin typeface="楷体" panose="02010609060101010101" pitchFamily="49" charset="-122"/>
                <a:ea typeface="楷体" panose="02010609060101010101" pitchFamily="49" charset="-122"/>
              </a:rPr>
              <a:t>多借多贷</a:t>
            </a:r>
            <a:endParaRPr lang="zh-CN" altLang="en-US" sz="3200" dirty="0">
              <a:latin typeface="楷体" panose="02010609060101010101" pitchFamily="49" charset="-122"/>
              <a:ea typeface="楷体" panose="02010609060101010101" pitchFamily="49" charset="-122"/>
            </a:endParaRPr>
          </a:p>
          <a:p>
            <a:pPr lvl="2" indent="-394970" eaLnBrk="1" hangingPunct="1">
              <a:lnSpc>
                <a:spcPct val="150000"/>
              </a:lnSpc>
            </a:pPr>
            <a:endParaRPr lang="zh-CN" altLang="zh-CN" sz="3200" dirty="0">
              <a:latin typeface="楷体" panose="02010609060101010101" pitchFamily="49" charset="-122"/>
              <a:ea typeface="楷体" panose="02010609060101010101" pitchFamily="49" charset="-122"/>
            </a:endParaRPr>
          </a:p>
        </p:txBody>
      </p:sp>
      <p:sp>
        <p:nvSpPr>
          <p:cNvPr id="83971" name="Rectangle 4"/>
          <p:cNvSpPr/>
          <p:nvPr/>
        </p:nvSpPr>
        <p:spPr>
          <a:xfrm>
            <a:off x="5307013" y="3784600"/>
            <a:ext cx="2663825" cy="583565"/>
          </a:xfrm>
          <a:prstGeom prst="rect">
            <a:avLst/>
          </a:prstGeom>
          <a:noFill/>
          <a:ln w="9525">
            <a:noFill/>
          </a:ln>
        </p:spPr>
        <p:txBody>
          <a:bodyPr anchor="t" anchorCtr="0">
            <a:spAutoFit/>
          </a:bodyPr>
          <a:p>
            <a:pPr>
              <a:buSzPct val="100000"/>
            </a:pPr>
            <a:r>
              <a:rPr lang="zh-CN" altLang="en-US" sz="3200" b="1" dirty="0">
                <a:solidFill>
                  <a:srgbClr val="000000"/>
                </a:solidFill>
                <a:latin typeface="楷体" panose="02010609060101010101" pitchFamily="49" charset="-122"/>
                <a:ea typeface="楷体" panose="02010609060101010101" pitchFamily="49" charset="-122"/>
              </a:rPr>
              <a:t>复合会计分录</a:t>
            </a:r>
            <a:endParaRPr lang="zh-CN" altLang="en-US" dirty="0">
              <a:latin typeface="Verdana" panose="020B0604030504040204" pitchFamily="34" charset="0"/>
              <a:ea typeface="宋体" panose="02010600030101010101" pitchFamily="2" charset="-122"/>
            </a:endParaRPr>
          </a:p>
        </p:txBody>
      </p:sp>
      <p:sp>
        <p:nvSpPr>
          <p:cNvPr id="83972" name="AutoShape 5"/>
          <p:cNvSpPr/>
          <p:nvPr/>
        </p:nvSpPr>
        <p:spPr>
          <a:xfrm>
            <a:off x="4730750" y="3216275"/>
            <a:ext cx="503238" cy="1800225"/>
          </a:xfrm>
          <a:prstGeom prst="rightBrace">
            <a:avLst>
              <a:gd name="adj1" fmla="val 8115"/>
              <a:gd name="adj2" fmla="val 50000"/>
            </a:avLst>
          </a:prstGeom>
          <a:noFill/>
          <a:ln w="25400" cap="sq" cmpd="sng">
            <a:solidFill>
              <a:schemeClr val="tx1"/>
            </a:solidFill>
            <a:prstDash val="solid"/>
            <a:round/>
            <a:headEnd type="none" w="med" len="med"/>
            <a:tailEnd type="none" w="med" len="med"/>
          </a:ln>
        </p:spPr>
        <p:txBody>
          <a:bodyPr anchor="t" anchorCtr="0"/>
          <a:p>
            <a:pPr>
              <a:buSzPct val="100000"/>
            </a:pPr>
            <a:endParaRPr lang="zh-CN" altLang="zh-CN" dirty="0">
              <a:latin typeface="Verdana" panose="020B0604030504040204" pitchFamily="34" charset="0"/>
              <a:ea typeface="宋体" panose="02010600030101010101" pitchFamily="2" charset="-122"/>
            </a:endParaRPr>
          </a:p>
        </p:txBody>
      </p:sp>
      <p:sp>
        <p:nvSpPr>
          <p:cNvPr id="116743" name="Rectangle 7"/>
          <p:cNvSpPr/>
          <p:nvPr/>
        </p:nvSpPr>
        <p:spPr>
          <a:xfrm>
            <a:off x="1918970" y="5339715"/>
            <a:ext cx="8395970" cy="780415"/>
          </a:xfrm>
          <a:prstGeom prst="rect">
            <a:avLst/>
          </a:prstGeom>
          <a:solidFill>
            <a:schemeClr val="bg1"/>
          </a:solidFill>
          <a:ln w="25400" cap="flat" cmpd="sng">
            <a:solidFill>
              <a:srgbClr val="00B050"/>
            </a:solidFill>
            <a:prstDash val="solid"/>
            <a:miter/>
            <a:headEnd type="none" w="med" len="med"/>
            <a:tailEnd type="none" w="med" len="med"/>
          </a:ln>
        </p:spPr>
        <p:txBody>
          <a:bodyPr wrap="square" anchor="t" anchorCtr="0">
            <a:spAutoFit/>
          </a:bodyPr>
          <a:p>
            <a:pPr algn="just">
              <a:lnSpc>
                <a:spcPct val="140000"/>
              </a:lnSpc>
              <a:buClr>
                <a:srgbClr val="FF0000"/>
              </a:buClr>
              <a:buSzPct val="100000"/>
              <a:buFont typeface="Wingdings" panose="05000000000000000000" pitchFamily="2" charset="2"/>
            </a:pPr>
            <a:r>
              <a:rPr lang="zh-CN" altLang="en-US" sz="3200" b="1" dirty="0">
                <a:latin typeface="楷体" panose="02010609060101010101" pitchFamily="49" charset="-122"/>
                <a:ea typeface="楷体" panose="02010609060101010101" pitchFamily="49" charset="-122"/>
              </a:rPr>
              <a:t>为保证经济业务清晰性，</a:t>
            </a:r>
            <a:r>
              <a:rPr lang="zh-CN" altLang="en-US" sz="3200" b="1" dirty="0">
                <a:solidFill>
                  <a:srgbClr val="0000CC"/>
                </a:solidFill>
                <a:latin typeface="楷体" panose="02010609060101010101" pitchFamily="49" charset="-122"/>
                <a:ea typeface="楷体" panose="02010609060101010101" pitchFamily="49" charset="-122"/>
              </a:rPr>
              <a:t>一般不编制</a:t>
            </a:r>
            <a:r>
              <a:rPr lang="zh-CN" altLang="en-US" sz="3200" b="1" dirty="0">
                <a:solidFill>
                  <a:srgbClr val="353DE3"/>
                </a:solidFill>
                <a:latin typeface="楷体" panose="02010609060101010101" pitchFamily="49" charset="-122"/>
                <a:ea typeface="楷体" panose="02010609060101010101" pitchFamily="49" charset="-122"/>
              </a:rPr>
              <a:t>多借多贷</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Text Box 2"/>
          <p:cNvSpPr txBox="1"/>
          <p:nvPr/>
        </p:nvSpPr>
        <p:spPr>
          <a:xfrm>
            <a:off x="5882005" y="1183005"/>
            <a:ext cx="4714875" cy="5466080"/>
          </a:xfrm>
          <a:prstGeom prst="rect">
            <a:avLst/>
          </a:prstGeom>
          <a:solidFill>
            <a:srgbClr val="FFFFFF"/>
          </a:solidFill>
          <a:ln w="28575" cap="flat" cmpd="sng">
            <a:solidFill>
              <a:srgbClr val="008000"/>
            </a:solidFill>
            <a:prstDash val="solid"/>
            <a:miter/>
            <a:headEnd type="none" w="med" len="med"/>
            <a:tailEnd type="none" w="med" len="med"/>
          </a:ln>
        </p:spPr>
        <p:txBody>
          <a:bodyPr anchor="ctr" anchorCtr="0"/>
          <a:p>
            <a:pPr>
              <a:lnSpc>
                <a:spcPct val="90000"/>
              </a:lnSpc>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①</a:t>
            </a:r>
            <a:r>
              <a:rPr lang="zh-CN" altLang="en-US" sz="2400" b="1" dirty="0">
                <a:latin typeface="仿宋" panose="02010609060101010101" pitchFamily="49" charset="-122"/>
                <a:ea typeface="仿宋" panose="02010609060101010101" pitchFamily="49" charset="-122"/>
              </a:rPr>
              <a:t>借：原材料      </a:t>
            </a:r>
            <a:r>
              <a:rPr lang="zh-CN" altLang="zh-CN" sz="2400" b="1" dirty="0">
                <a:latin typeface="仿宋" panose="02010609060101010101" pitchFamily="49" charset="-122"/>
                <a:ea typeface="仿宋" panose="02010609060101010101" pitchFamily="49" charset="-122"/>
              </a:rPr>
              <a:t>50 000</a:t>
            </a:r>
            <a:endParaRPr lang="zh-CN" altLang="zh-CN" sz="2400" b="1" dirty="0">
              <a:latin typeface="仿宋" panose="02010609060101010101" pitchFamily="49" charset="-122"/>
              <a:ea typeface="仿宋" panose="02010609060101010101" pitchFamily="49" charset="-122"/>
            </a:endParaRPr>
          </a:p>
          <a:p>
            <a:pPr lvl="1" indent="0">
              <a:lnSpc>
                <a:spcPct val="90000"/>
              </a:lnSpc>
              <a:spcBef>
                <a:spcPct val="50000"/>
              </a:spcBef>
              <a:buClrTx/>
              <a:buSzPct val="100000"/>
            </a:pPr>
            <a:r>
              <a:rPr lang="zh-CN"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固定资产    </a:t>
            </a:r>
            <a:r>
              <a:rPr lang="zh-CN" altLang="zh-CN" sz="2400" b="1" dirty="0">
                <a:latin typeface="仿宋" panose="02010609060101010101" pitchFamily="49" charset="-122"/>
                <a:ea typeface="仿宋" panose="02010609060101010101" pitchFamily="49" charset="-122"/>
              </a:rPr>
              <a:t>80 000</a:t>
            </a:r>
            <a:endParaRPr lang="zh-CN" altLang="zh-CN" sz="2400" b="1" dirty="0">
              <a:latin typeface="仿宋" panose="02010609060101010101" pitchFamily="49" charset="-122"/>
              <a:ea typeface="仿宋" panose="02010609060101010101" pitchFamily="49" charset="-122"/>
            </a:endParaRPr>
          </a:p>
          <a:p>
            <a:pPr lvl="1" indent="0">
              <a:lnSpc>
                <a:spcPct val="90000"/>
              </a:lnSpc>
              <a:spcBef>
                <a:spcPct val="50000"/>
              </a:spcBef>
              <a:buClrTx/>
              <a:buSzPct val="100000"/>
            </a:pPr>
            <a:r>
              <a:rPr lang="zh-CN" altLang="zh-CN" sz="2400" b="1" dirty="0">
                <a:solidFill>
                  <a:srgbClr val="000000"/>
                </a:solidFill>
                <a:latin typeface="仿宋" panose="02010609060101010101" pitchFamily="49" charset="-122"/>
                <a:ea typeface="仿宋" panose="02010609060101010101" pitchFamily="49" charset="-122"/>
              </a:rPr>
              <a:t>   </a:t>
            </a:r>
            <a:r>
              <a:rPr lang="zh-CN" altLang="en-US" sz="2400" b="1" dirty="0">
                <a:solidFill>
                  <a:srgbClr val="0000CC"/>
                </a:solidFill>
                <a:latin typeface="仿宋" panose="02010609060101010101" pitchFamily="49" charset="-122"/>
                <a:ea typeface="仿宋" panose="02010609060101010101" pitchFamily="49" charset="-122"/>
              </a:rPr>
              <a:t>贷：银行存款   </a:t>
            </a:r>
            <a:r>
              <a:rPr lang="zh-CN" altLang="zh-CN" sz="2400" b="1" dirty="0">
                <a:solidFill>
                  <a:srgbClr val="0000CC"/>
                </a:solidFill>
                <a:latin typeface="仿宋" panose="02010609060101010101" pitchFamily="49" charset="-122"/>
                <a:ea typeface="仿宋" panose="02010609060101010101" pitchFamily="49" charset="-122"/>
              </a:rPr>
              <a:t>130 000</a:t>
            </a:r>
            <a:endParaRPr lang="zh-CN" altLang="zh-CN" sz="2400" b="1" dirty="0">
              <a:solidFill>
                <a:srgbClr val="0000CC"/>
              </a:solidFill>
              <a:latin typeface="仿宋" panose="02010609060101010101" pitchFamily="49" charset="-122"/>
              <a:ea typeface="仿宋" panose="02010609060101010101" pitchFamily="49" charset="-122"/>
            </a:endParaRPr>
          </a:p>
          <a:p>
            <a:pPr>
              <a:lnSpc>
                <a:spcPct val="90000"/>
              </a:lnSpc>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②</a:t>
            </a:r>
            <a:r>
              <a:rPr lang="zh-CN" altLang="en-US" sz="2400" b="1" dirty="0">
                <a:latin typeface="仿宋" panose="02010609060101010101" pitchFamily="49" charset="-122"/>
                <a:ea typeface="仿宋" panose="02010609060101010101" pitchFamily="49" charset="-122"/>
              </a:rPr>
              <a:t>借：银行存款    </a:t>
            </a:r>
            <a:r>
              <a:rPr lang="zh-CN" altLang="zh-CN" sz="2400" b="1" dirty="0">
                <a:latin typeface="仿宋" panose="02010609060101010101" pitchFamily="49" charset="-122"/>
                <a:ea typeface="仿宋" panose="02010609060101010101" pitchFamily="49" charset="-122"/>
              </a:rPr>
              <a:t>30 000</a:t>
            </a:r>
            <a:endParaRPr lang="zh-CN" altLang="zh-CN" sz="2400" b="1" dirty="0">
              <a:solidFill>
                <a:srgbClr val="FF0000"/>
              </a:solidFill>
              <a:latin typeface="仿宋" panose="02010609060101010101" pitchFamily="49" charset="-122"/>
              <a:ea typeface="仿宋" panose="02010609060101010101" pitchFamily="49" charset="-122"/>
            </a:endParaRPr>
          </a:p>
          <a:p>
            <a:pPr>
              <a:lnSpc>
                <a:spcPct val="90000"/>
              </a:lnSpc>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      </a:t>
            </a:r>
            <a:r>
              <a:rPr lang="zh-CN" altLang="en-US" sz="2400" b="1" dirty="0">
                <a:solidFill>
                  <a:srgbClr val="0000CC"/>
                </a:solidFill>
                <a:latin typeface="仿宋" panose="02010609060101010101" pitchFamily="49" charset="-122"/>
                <a:ea typeface="仿宋" panose="02010609060101010101" pitchFamily="49" charset="-122"/>
              </a:rPr>
              <a:t>贷：主营业务收入</a:t>
            </a:r>
            <a:r>
              <a:rPr lang="zh-CN" altLang="zh-CN" sz="2400" b="1" dirty="0">
                <a:solidFill>
                  <a:srgbClr val="0000CC"/>
                </a:solidFill>
                <a:latin typeface="仿宋" panose="02010609060101010101" pitchFamily="49" charset="-122"/>
                <a:ea typeface="仿宋" panose="02010609060101010101" pitchFamily="49" charset="-122"/>
              </a:rPr>
              <a:t>26 000</a:t>
            </a:r>
            <a:endParaRPr lang="zh-CN" altLang="zh-CN" sz="2400" b="1" dirty="0">
              <a:solidFill>
                <a:srgbClr val="0000CC"/>
              </a:solidFill>
              <a:latin typeface="仿宋" panose="02010609060101010101" pitchFamily="49" charset="-122"/>
              <a:ea typeface="仿宋" panose="02010609060101010101" pitchFamily="49" charset="-122"/>
            </a:endParaRPr>
          </a:p>
          <a:p>
            <a:pPr lvl="2" indent="0">
              <a:lnSpc>
                <a:spcPct val="90000"/>
              </a:lnSpc>
              <a:spcBef>
                <a:spcPct val="50000"/>
              </a:spcBef>
              <a:buClrTx/>
              <a:buSzPct val="100000"/>
            </a:pPr>
            <a:r>
              <a:rPr lang="zh-CN" altLang="zh-CN" sz="2400" b="1" dirty="0">
                <a:solidFill>
                  <a:srgbClr val="0000CC"/>
                </a:solidFill>
                <a:latin typeface="仿宋" panose="02010609060101010101" pitchFamily="49" charset="-122"/>
                <a:ea typeface="仿宋" panose="02010609060101010101" pitchFamily="49" charset="-122"/>
              </a:rPr>
              <a:t>    </a:t>
            </a:r>
            <a:r>
              <a:rPr lang="zh-CN" altLang="en-US" sz="2400" b="1" dirty="0">
                <a:solidFill>
                  <a:srgbClr val="0000CC"/>
                </a:solidFill>
                <a:latin typeface="仿宋" panose="02010609060101010101" pitchFamily="49" charset="-122"/>
                <a:ea typeface="仿宋" panose="02010609060101010101" pitchFamily="49" charset="-122"/>
              </a:rPr>
              <a:t>应收账款     </a:t>
            </a:r>
            <a:r>
              <a:rPr lang="zh-CN" altLang="zh-CN" sz="2400" b="1" dirty="0">
                <a:solidFill>
                  <a:srgbClr val="0000CC"/>
                </a:solidFill>
                <a:latin typeface="仿宋" panose="02010609060101010101" pitchFamily="49" charset="-122"/>
                <a:ea typeface="仿宋" panose="02010609060101010101" pitchFamily="49" charset="-122"/>
              </a:rPr>
              <a:t>4 000</a:t>
            </a:r>
            <a:endParaRPr lang="zh-CN" altLang="zh-CN" sz="2400" b="1" dirty="0">
              <a:solidFill>
                <a:srgbClr val="0000CC"/>
              </a:solidFill>
              <a:latin typeface="仿宋" panose="02010609060101010101" pitchFamily="49" charset="-122"/>
              <a:ea typeface="仿宋" panose="02010609060101010101" pitchFamily="49" charset="-122"/>
            </a:endParaRPr>
          </a:p>
          <a:p>
            <a:pPr>
              <a:lnSpc>
                <a:spcPct val="90000"/>
              </a:lnSpc>
              <a:spcBef>
                <a:spcPct val="50000"/>
              </a:spcBef>
              <a:buSzPct val="100000"/>
            </a:pPr>
            <a:r>
              <a:rPr lang="zh-CN" altLang="zh-CN" sz="2400" b="1" dirty="0">
                <a:solidFill>
                  <a:srgbClr val="000000"/>
                </a:solidFill>
                <a:latin typeface="仿宋" panose="02010609060101010101" pitchFamily="49" charset="-122"/>
                <a:ea typeface="仿宋" panose="02010609060101010101" pitchFamily="49" charset="-122"/>
              </a:rPr>
              <a:t>③</a:t>
            </a:r>
            <a:r>
              <a:rPr lang="zh-CN" altLang="en-US" sz="2400" b="1" dirty="0">
                <a:latin typeface="仿宋" panose="02010609060101010101" pitchFamily="49" charset="-122"/>
                <a:ea typeface="仿宋" panose="02010609060101010101" pitchFamily="49" charset="-122"/>
              </a:rPr>
              <a:t>借：应付票据    </a:t>
            </a:r>
            <a:r>
              <a:rPr lang="zh-CN" altLang="zh-CN" sz="2400" b="1" dirty="0">
                <a:latin typeface="仿宋" panose="02010609060101010101" pitchFamily="49" charset="-122"/>
                <a:ea typeface="仿宋" panose="02010609060101010101" pitchFamily="49" charset="-122"/>
              </a:rPr>
              <a:t>20 000  </a:t>
            </a:r>
            <a:endParaRPr lang="zh-CN" altLang="zh-CN" sz="2400" b="1" dirty="0">
              <a:latin typeface="仿宋" panose="02010609060101010101" pitchFamily="49" charset="-122"/>
              <a:ea typeface="仿宋" panose="02010609060101010101" pitchFamily="49" charset="-122"/>
            </a:endParaRPr>
          </a:p>
          <a:p>
            <a:pPr lvl="1" indent="0">
              <a:lnSpc>
                <a:spcPct val="90000"/>
              </a:lnSpc>
              <a:spcBef>
                <a:spcPct val="50000"/>
              </a:spcBef>
              <a:buClrTx/>
              <a:buSzPct val="100000"/>
            </a:pPr>
            <a:r>
              <a:rPr lang="zh-CN" altLang="zh-CN" sz="2400" b="1" dirty="0">
                <a:latin typeface="仿宋" panose="02010609060101010101" pitchFamily="49" charset="-122"/>
                <a:ea typeface="仿宋" panose="02010609060101010101" pitchFamily="49" charset="-122"/>
              </a:rPr>
              <a:t>   </a:t>
            </a:r>
            <a:r>
              <a:rPr lang="zh-CN" altLang="en-US" sz="2400" b="1" dirty="0">
                <a:latin typeface="仿宋" panose="02010609060101010101" pitchFamily="49" charset="-122"/>
                <a:ea typeface="仿宋" panose="02010609060101010101" pitchFamily="49" charset="-122"/>
              </a:rPr>
              <a:t>财务费用        </a:t>
            </a:r>
            <a:r>
              <a:rPr lang="zh-CN" altLang="zh-CN" sz="2400" b="1" dirty="0">
                <a:latin typeface="仿宋" panose="02010609060101010101" pitchFamily="49" charset="-122"/>
                <a:ea typeface="仿宋" panose="02010609060101010101" pitchFamily="49" charset="-122"/>
              </a:rPr>
              <a:t>60</a:t>
            </a:r>
            <a:endParaRPr lang="zh-CN" altLang="zh-CN" sz="2400" b="1" dirty="0">
              <a:latin typeface="仿宋" panose="02010609060101010101" pitchFamily="49" charset="-122"/>
              <a:ea typeface="仿宋" panose="02010609060101010101" pitchFamily="49" charset="-122"/>
            </a:endParaRPr>
          </a:p>
          <a:p>
            <a:pPr lvl="1" indent="0">
              <a:lnSpc>
                <a:spcPct val="90000"/>
              </a:lnSpc>
              <a:spcBef>
                <a:spcPct val="50000"/>
              </a:spcBef>
              <a:buClrTx/>
              <a:buSzPct val="100000"/>
            </a:pPr>
            <a:r>
              <a:rPr lang="zh-CN" altLang="zh-CN" sz="2400" b="1" dirty="0">
                <a:solidFill>
                  <a:srgbClr val="000000"/>
                </a:solidFill>
                <a:latin typeface="仿宋" panose="02010609060101010101" pitchFamily="49" charset="-122"/>
                <a:ea typeface="仿宋" panose="02010609060101010101" pitchFamily="49" charset="-122"/>
              </a:rPr>
              <a:t>   </a:t>
            </a:r>
            <a:r>
              <a:rPr lang="zh-CN" altLang="en-US" sz="2400" b="1" dirty="0">
                <a:solidFill>
                  <a:srgbClr val="0000CC"/>
                </a:solidFill>
                <a:latin typeface="仿宋" panose="02010609060101010101" pitchFamily="49" charset="-122"/>
                <a:ea typeface="仿宋" panose="02010609060101010101" pitchFamily="49" charset="-122"/>
              </a:rPr>
              <a:t>贷：银行存款    </a:t>
            </a:r>
            <a:r>
              <a:rPr lang="zh-CN" altLang="zh-CN" sz="2400" b="1" dirty="0">
                <a:solidFill>
                  <a:srgbClr val="0000CC"/>
                </a:solidFill>
                <a:latin typeface="仿宋" panose="02010609060101010101" pitchFamily="49" charset="-122"/>
                <a:ea typeface="仿宋" panose="02010609060101010101" pitchFamily="49" charset="-122"/>
              </a:rPr>
              <a:t>20 000</a:t>
            </a:r>
            <a:endParaRPr lang="zh-CN" altLang="zh-CN" sz="2400" b="1" dirty="0">
              <a:solidFill>
                <a:srgbClr val="0000CC"/>
              </a:solidFill>
              <a:latin typeface="仿宋" panose="02010609060101010101" pitchFamily="49" charset="-122"/>
              <a:ea typeface="仿宋" panose="02010609060101010101" pitchFamily="49" charset="-122"/>
            </a:endParaRPr>
          </a:p>
          <a:p>
            <a:pPr lvl="1" indent="0">
              <a:lnSpc>
                <a:spcPct val="90000"/>
              </a:lnSpc>
              <a:spcBef>
                <a:spcPct val="50000"/>
              </a:spcBef>
              <a:buClrTx/>
              <a:buSzPct val="100000"/>
            </a:pPr>
            <a:r>
              <a:rPr lang="zh-CN" altLang="zh-CN" sz="2400" b="1" dirty="0">
                <a:solidFill>
                  <a:srgbClr val="0000CC"/>
                </a:solidFill>
                <a:latin typeface="仿宋" panose="02010609060101010101" pitchFamily="49" charset="-122"/>
                <a:ea typeface="仿宋" panose="02010609060101010101" pitchFamily="49" charset="-122"/>
              </a:rPr>
              <a:t>       </a:t>
            </a:r>
            <a:r>
              <a:rPr lang="zh-CN" altLang="en-US" sz="2400" b="1" dirty="0">
                <a:solidFill>
                  <a:srgbClr val="0000CC"/>
                </a:solidFill>
                <a:latin typeface="仿宋" panose="02010609060101010101" pitchFamily="49" charset="-122"/>
                <a:ea typeface="仿宋" panose="02010609060101010101" pitchFamily="49" charset="-122"/>
              </a:rPr>
              <a:t>库存现金        </a:t>
            </a:r>
            <a:r>
              <a:rPr lang="zh-CN" altLang="zh-CN" sz="2400" b="1" dirty="0">
                <a:solidFill>
                  <a:srgbClr val="0000CC"/>
                </a:solidFill>
                <a:latin typeface="仿宋" panose="02010609060101010101" pitchFamily="49" charset="-122"/>
                <a:ea typeface="仿宋" panose="02010609060101010101" pitchFamily="49" charset="-122"/>
              </a:rPr>
              <a:t>60</a:t>
            </a:r>
            <a:endParaRPr lang="zh-CN" altLang="zh-CN" sz="2400" b="1" dirty="0">
              <a:solidFill>
                <a:srgbClr val="0000CC"/>
              </a:solidFill>
              <a:latin typeface="仿宋" panose="02010609060101010101" pitchFamily="49" charset="-122"/>
              <a:ea typeface="仿宋" panose="02010609060101010101" pitchFamily="49" charset="-122"/>
            </a:endParaRPr>
          </a:p>
        </p:txBody>
      </p:sp>
      <p:sp>
        <p:nvSpPr>
          <p:cNvPr id="116739" name="Text Box 3"/>
          <p:cNvSpPr txBox="1"/>
          <p:nvPr/>
        </p:nvSpPr>
        <p:spPr>
          <a:xfrm>
            <a:off x="1700530" y="2205355"/>
            <a:ext cx="4110355" cy="1371600"/>
          </a:xfrm>
          <a:prstGeom prst="rect">
            <a:avLst/>
          </a:prstGeom>
          <a:solidFill>
            <a:srgbClr val="FFFFFF"/>
          </a:solidFill>
          <a:ln w="28575" cap="flat" cmpd="sng">
            <a:solidFill>
              <a:srgbClr val="008000"/>
            </a:solidFill>
            <a:prstDash val="solid"/>
            <a:miter/>
            <a:headEnd type="none" w="med" len="med"/>
            <a:tailEnd type="none" w="med" len="med"/>
          </a:ln>
        </p:spPr>
        <p:txBody>
          <a:bodyPr anchor="ctr" anchorCtr="0"/>
          <a:p>
            <a:pPr>
              <a:spcBef>
                <a:spcPct val="50000"/>
              </a:spcBef>
              <a:buSzPct val="100000"/>
            </a:pPr>
            <a:r>
              <a:rPr lang="zh-CN" altLang="en-US" sz="2600" b="1" dirty="0">
                <a:solidFill>
                  <a:srgbClr val="000000"/>
                </a:solidFill>
                <a:latin typeface="楷体" panose="02010609060101010101" pitchFamily="49" charset="-122"/>
                <a:ea typeface="楷体" panose="02010609060101010101" pitchFamily="49" charset="-122"/>
              </a:rPr>
              <a:t>借：银行存款 </a:t>
            </a:r>
            <a:r>
              <a:rPr lang="zh-CN" altLang="zh-CN" sz="2600" b="1" dirty="0">
                <a:solidFill>
                  <a:srgbClr val="000000"/>
                </a:solidFill>
                <a:latin typeface="楷体" panose="02010609060101010101" pitchFamily="49" charset="-122"/>
                <a:ea typeface="楷体" panose="02010609060101010101" pitchFamily="49" charset="-122"/>
              </a:rPr>
              <a:t>20 000</a:t>
            </a:r>
            <a:endParaRPr lang="zh-CN" altLang="zh-CN" sz="2600" b="1" dirty="0">
              <a:solidFill>
                <a:srgbClr val="000000"/>
              </a:solidFill>
              <a:latin typeface="楷体" panose="02010609060101010101" pitchFamily="49" charset="-122"/>
              <a:ea typeface="楷体" panose="02010609060101010101" pitchFamily="49" charset="-122"/>
            </a:endParaRPr>
          </a:p>
          <a:p>
            <a:pPr>
              <a:spcBef>
                <a:spcPct val="50000"/>
              </a:spcBef>
              <a:buSzPct val="100000"/>
            </a:pPr>
            <a:r>
              <a:rPr lang="zh-CN" altLang="zh-CN" sz="2600" b="1" dirty="0">
                <a:solidFill>
                  <a:srgbClr val="000000"/>
                </a:solidFill>
                <a:latin typeface="楷体" panose="02010609060101010101" pitchFamily="49" charset="-122"/>
                <a:ea typeface="楷体" panose="02010609060101010101" pitchFamily="49" charset="-122"/>
              </a:rPr>
              <a:t>   </a:t>
            </a:r>
            <a:r>
              <a:rPr lang="en-US" altLang="zh-CN" sz="2600" b="1" dirty="0">
                <a:solidFill>
                  <a:srgbClr val="000000"/>
                </a:solidFill>
                <a:latin typeface="楷体" panose="02010609060101010101" pitchFamily="49" charset="-122"/>
                <a:ea typeface="楷体" panose="02010609060101010101" pitchFamily="49" charset="-122"/>
              </a:rPr>
              <a:t> </a:t>
            </a:r>
            <a:r>
              <a:rPr lang="zh-CN" altLang="en-US" sz="2600" b="1" dirty="0">
                <a:solidFill>
                  <a:srgbClr val="000000"/>
                </a:solidFill>
                <a:latin typeface="楷体" panose="02010609060101010101" pitchFamily="49" charset="-122"/>
                <a:ea typeface="楷体" panose="02010609060101010101" pitchFamily="49" charset="-122"/>
              </a:rPr>
              <a:t>贷：库存现金 </a:t>
            </a:r>
            <a:r>
              <a:rPr lang="zh-CN" altLang="zh-CN" sz="2600" b="1" dirty="0">
                <a:solidFill>
                  <a:srgbClr val="000000"/>
                </a:solidFill>
                <a:latin typeface="楷体" panose="02010609060101010101" pitchFamily="49" charset="-122"/>
                <a:ea typeface="楷体" panose="02010609060101010101" pitchFamily="49" charset="-122"/>
              </a:rPr>
              <a:t>20 000</a:t>
            </a:r>
            <a:endParaRPr lang="zh-CN" altLang="zh-CN" sz="2600" b="1" dirty="0">
              <a:solidFill>
                <a:srgbClr val="000000"/>
              </a:solidFill>
              <a:latin typeface="楷体" panose="02010609060101010101" pitchFamily="49" charset="-122"/>
              <a:ea typeface="楷体" panose="02010609060101010101" pitchFamily="49" charset="-122"/>
            </a:endParaRPr>
          </a:p>
        </p:txBody>
      </p:sp>
      <p:sp>
        <p:nvSpPr>
          <p:cNvPr id="84995" name="Text Box 4"/>
          <p:cNvSpPr txBox="1"/>
          <p:nvPr/>
        </p:nvSpPr>
        <p:spPr>
          <a:xfrm>
            <a:off x="1703388" y="1341438"/>
            <a:ext cx="3816350" cy="583565"/>
          </a:xfrm>
          <a:prstGeom prst="rect">
            <a:avLst/>
          </a:prstGeom>
          <a:noFill/>
          <a:ln w="9525">
            <a:noFill/>
          </a:ln>
        </p:spPr>
        <p:txBody>
          <a:bodyPr anchor="t" anchorCtr="0">
            <a:spAutoFit/>
          </a:bodyPr>
          <a:p>
            <a:pPr>
              <a:spcBef>
                <a:spcPct val="50000"/>
              </a:spcBef>
              <a:buSzPct val="100000"/>
            </a:pPr>
            <a:r>
              <a:rPr lang="zh-CN" altLang="en-US" sz="3200" b="1" dirty="0">
                <a:solidFill>
                  <a:srgbClr val="FF0000"/>
                </a:solidFill>
                <a:latin typeface="黑体" panose="02010609060101010101" pitchFamily="49" charset="-122"/>
                <a:ea typeface="黑体" panose="02010609060101010101" pitchFamily="49" charset="-122"/>
              </a:rPr>
              <a:t>（</a:t>
            </a:r>
            <a:r>
              <a:rPr lang="zh-CN" altLang="zh-CN" sz="3200" b="1" dirty="0">
                <a:solidFill>
                  <a:srgbClr val="FF0000"/>
                </a:solidFill>
                <a:latin typeface="黑体" panose="02010609060101010101" pitchFamily="49" charset="-122"/>
                <a:ea typeface="黑体" panose="02010609060101010101" pitchFamily="49" charset="-122"/>
              </a:rPr>
              <a:t>1</a:t>
            </a:r>
            <a:r>
              <a:rPr lang="zh-CN" altLang="en-US" sz="3200" b="1" dirty="0">
                <a:solidFill>
                  <a:srgbClr val="FF0000"/>
                </a:solidFill>
                <a:latin typeface="黑体" panose="02010609060101010101" pitchFamily="49" charset="-122"/>
                <a:ea typeface="黑体" panose="02010609060101010101" pitchFamily="49" charset="-122"/>
              </a:rPr>
              <a:t>）简单会计分录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84996" name="Text Box 5"/>
          <p:cNvSpPr txBox="1"/>
          <p:nvPr/>
        </p:nvSpPr>
        <p:spPr>
          <a:xfrm>
            <a:off x="1703388" y="3933825"/>
            <a:ext cx="3887787" cy="583565"/>
          </a:xfrm>
          <a:prstGeom prst="rect">
            <a:avLst/>
          </a:prstGeom>
          <a:noFill/>
          <a:ln w="9525">
            <a:noFill/>
          </a:ln>
        </p:spPr>
        <p:txBody>
          <a:bodyPr anchor="t" anchorCtr="0">
            <a:spAutoFit/>
          </a:bodyPr>
          <a:p>
            <a:pPr>
              <a:spcBef>
                <a:spcPct val="50000"/>
              </a:spcBef>
              <a:buSzPct val="100000"/>
            </a:pPr>
            <a:r>
              <a:rPr lang="zh-CN" altLang="en-US" sz="3200" b="1" dirty="0">
                <a:solidFill>
                  <a:srgbClr val="FF0000"/>
                </a:solidFill>
                <a:latin typeface="黑体" panose="02010609060101010101" pitchFamily="49" charset="-122"/>
                <a:ea typeface="黑体" panose="02010609060101010101" pitchFamily="49" charset="-122"/>
              </a:rPr>
              <a:t>（</a:t>
            </a:r>
            <a:r>
              <a:rPr lang="zh-CN" altLang="zh-CN" sz="3200" b="1" dirty="0">
                <a:solidFill>
                  <a:srgbClr val="FF0000"/>
                </a:solidFill>
                <a:latin typeface="黑体" panose="02010609060101010101" pitchFamily="49" charset="-122"/>
                <a:ea typeface="黑体" panose="02010609060101010101" pitchFamily="49" charset="-122"/>
              </a:rPr>
              <a:t>2</a:t>
            </a:r>
            <a:r>
              <a:rPr lang="zh-CN" altLang="en-US" sz="3200" b="1" dirty="0">
                <a:solidFill>
                  <a:srgbClr val="FF0000"/>
                </a:solidFill>
                <a:latin typeface="黑体" panose="02010609060101010101" pitchFamily="49" charset="-122"/>
                <a:ea typeface="黑体" panose="02010609060101010101" pitchFamily="49" charset="-122"/>
              </a:rPr>
              <a:t>）复合会计分录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84997" name="Text Box 6"/>
          <p:cNvSpPr txBox="1"/>
          <p:nvPr/>
        </p:nvSpPr>
        <p:spPr>
          <a:xfrm>
            <a:off x="1083945" y="395605"/>
            <a:ext cx="10474960" cy="676275"/>
          </a:xfrm>
          <a:prstGeom prst="rect">
            <a:avLst/>
          </a:prstGeom>
          <a:noFill/>
          <a:ln w="9525">
            <a:noFill/>
          </a:ln>
        </p:spPr>
        <p:txBody>
          <a:bodyPr anchor="t" anchorCtr="0"/>
          <a:p>
            <a:pPr>
              <a:buSzPct val="100000"/>
            </a:pPr>
            <a:r>
              <a:rPr lang="zh-CN" altLang="en-US" sz="3200" b="1" dirty="0">
                <a:solidFill>
                  <a:srgbClr val="FF0000"/>
                </a:solidFill>
                <a:latin typeface="Verdana" panose="020B0604030504040204" pitchFamily="34" charset="0"/>
                <a:ea typeface="黑体" panose="02010609060101010101" pitchFamily="49" charset="-122"/>
              </a:rPr>
              <a:t>第三节  账户的对应关系与会计分录</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6739"/>
                                        </p:tgtEl>
                                        <p:attrNameLst>
                                          <p:attrName>style.visibility</p:attrName>
                                        </p:attrNameLst>
                                      </p:cBhvr>
                                      <p:to>
                                        <p:strVal val="hidden"/>
                                      </p:to>
                                    </p:set>
                                  </p:childTnLst>
                                </p:cTn>
                              </p:par>
                            </p:childTnLst>
                          </p:cTn>
                        </p:par>
                        <p:par>
                          <p:cTn id="7" fill="hold">
                            <p:stCondLst>
                              <p:cond delay="0"/>
                            </p:stCondLst>
                            <p:childTnLst>
                              <p:par>
                                <p:cTn id="8" presetID="3" presetClass="entr" presetSubtype="10" fill="hold" grpId="0" nodeType="afterEffect">
                                  <p:stCondLst>
                                    <p:cond delay="0"/>
                                  </p:stCondLst>
                                  <p:childTnLst>
                                    <p:set>
                                      <p:cBhvr>
                                        <p:cTn id="9" dur="1" fill="hold">
                                          <p:stCondLst>
                                            <p:cond delay="0"/>
                                          </p:stCondLst>
                                        </p:cTn>
                                        <p:tgtEl>
                                          <p:spTgt spid="116738"/>
                                        </p:tgtEl>
                                        <p:attrNameLst>
                                          <p:attrName>style.visibility</p:attrName>
                                        </p:attrNameLst>
                                      </p:cBhvr>
                                      <p:to>
                                        <p:strVal val="visible"/>
                                      </p:to>
                                    </p:set>
                                    <p:animEffect transition="in" filter="blinds(horizontal)">
                                      <p:cBhvr>
                                        <p:cTn id="10" dur="500"/>
                                        <p:tgtEl>
                                          <p:spTgt spid="116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bldLvl="0" animBg="1"/>
      <p:bldP spid="116739"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56323" name="Rectangle 3"/>
          <p:cNvSpPr>
            <a:spLocks noGrp="1"/>
          </p:cNvSpPr>
          <p:nvPr>
            <p:ph idx="1"/>
          </p:nvPr>
        </p:nvSpPr>
        <p:spPr>
          <a:xfrm>
            <a:off x="941705" y="1125855"/>
            <a:ext cx="10400030" cy="4551680"/>
          </a:xfrm>
          <a:solidFill>
            <a:schemeClr val="bg1">
              <a:alpha val="100000"/>
            </a:schemeClr>
          </a:solidFill>
        </p:spPr>
        <p:txBody>
          <a:bodyPr vert="horz" wrap="square" lIns="91440" tIns="45720" rIns="91440" bIns="45720" anchor="t" anchorCtr="0"/>
          <a:p>
            <a:pPr lvl="1" algn="just" eaLnBrk="1" hangingPunct="1">
              <a:lnSpc>
                <a:spcPct val="150000"/>
              </a:lnSpc>
              <a:spcBef>
                <a:spcPts val="20"/>
              </a:spcBef>
              <a:spcAft>
                <a:spcPts val="0"/>
              </a:spcAft>
            </a:pPr>
            <a:r>
              <a:rPr lang="zh-CN" altLang="en-US" sz="3000" dirty="0">
                <a:latin typeface="楷体" panose="02010609060101010101" pitchFamily="49" charset="-122"/>
                <a:ea typeface="楷体" panose="02010609060101010101" pitchFamily="49" charset="-122"/>
              </a:rPr>
              <a:t>账户按其提供资料的详细程度不同，分为</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ts val="20"/>
              </a:spcBef>
              <a:spcAft>
                <a:spcPts val="0"/>
              </a:spcAft>
              <a:buFont typeface="Wingdings" panose="05000000000000000000" pitchFamily="2" charset="2"/>
              <a:buChar char="Ø"/>
            </a:pPr>
            <a:r>
              <a:rPr lang="zh-CN" altLang="en-US" sz="3000" dirty="0">
                <a:solidFill>
                  <a:srgbClr val="FF0000"/>
                </a:solidFill>
                <a:latin typeface="楷体" panose="02010609060101010101" pitchFamily="49" charset="-122"/>
                <a:ea typeface="楷体" panose="02010609060101010101" pitchFamily="49" charset="-122"/>
              </a:rPr>
              <a:t>总分类账</a:t>
            </a:r>
            <a:r>
              <a:rPr lang="zh-CN" altLang="en-US" sz="3000" dirty="0">
                <a:latin typeface="楷体" panose="02010609060101010101" pitchFamily="49" charset="-122"/>
                <a:ea typeface="楷体" panose="02010609060101010101" pitchFamily="49" charset="-122"/>
              </a:rPr>
              <a:t>（</a:t>
            </a:r>
            <a:r>
              <a:rPr lang="zh-CN" altLang="zh-CN" sz="3000" dirty="0">
                <a:latin typeface="楷体" panose="02010609060101010101" pitchFamily="49" charset="-122"/>
                <a:ea typeface="楷体" panose="02010609060101010101" pitchFamily="49" charset="-122"/>
              </a:rPr>
              <a:t>general ledger</a:t>
            </a:r>
            <a:r>
              <a:rPr lang="zh-CN" altLang="en-US" sz="3000" dirty="0">
                <a:latin typeface="楷体" panose="02010609060101010101" pitchFamily="49" charset="-122"/>
                <a:ea typeface="楷体" panose="02010609060101010101" pitchFamily="49" charset="-122"/>
              </a:rPr>
              <a:t>）</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ts val="20"/>
              </a:spcBef>
              <a:spcAft>
                <a:spcPts val="0"/>
              </a:spcAft>
              <a:buNone/>
            </a:pPr>
            <a:r>
              <a:rPr lang="zh-CN" altLang="en-US" sz="3000" dirty="0">
                <a:solidFill>
                  <a:srgbClr val="0000CC"/>
                </a:solidFill>
                <a:latin typeface="楷体" panose="02010609060101010101" pitchFamily="49" charset="-122"/>
                <a:ea typeface="楷体" panose="02010609060101010101" pitchFamily="49" charset="-122"/>
              </a:rPr>
              <a:t>提供的指标：</a:t>
            </a:r>
            <a:r>
              <a:rPr lang="zh-CN" altLang="en-US" sz="3000" dirty="0">
                <a:latin typeface="楷体" panose="02010609060101010101" pitchFamily="49" charset="-122"/>
                <a:ea typeface="楷体" panose="02010609060101010101" pitchFamily="49" charset="-122"/>
              </a:rPr>
              <a:t>货币金额。</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ts val="20"/>
              </a:spcBef>
              <a:spcAft>
                <a:spcPts val="0"/>
              </a:spcAft>
              <a:buFont typeface="Wingdings" panose="05000000000000000000" pitchFamily="2" charset="2"/>
              <a:buChar char="Ø"/>
            </a:pPr>
            <a:r>
              <a:rPr lang="zh-CN" altLang="en-US" sz="3000" dirty="0">
                <a:solidFill>
                  <a:srgbClr val="FF0000"/>
                </a:solidFill>
                <a:latin typeface="楷体" panose="02010609060101010101" pitchFamily="49" charset="-122"/>
                <a:ea typeface="楷体" panose="02010609060101010101" pitchFamily="49" charset="-122"/>
              </a:rPr>
              <a:t>明细分类账</a:t>
            </a:r>
            <a:r>
              <a:rPr lang="zh-CN" altLang="en-US" sz="3000" dirty="0">
                <a:latin typeface="楷体" panose="02010609060101010101" pitchFamily="49" charset="-122"/>
                <a:ea typeface="楷体" panose="02010609060101010101" pitchFamily="49" charset="-122"/>
              </a:rPr>
              <a:t>（</a:t>
            </a:r>
            <a:r>
              <a:rPr lang="zh-CN" altLang="zh-CN" sz="3000" dirty="0">
                <a:latin typeface="楷体" panose="02010609060101010101" pitchFamily="49" charset="-122"/>
                <a:ea typeface="楷体" panose="02010609060101010101" pitchFamily="49" charset="-122"/>
              </a:rPr>
              <a:t>detail ledger</a:t>
            </a:r>
            <a:r>
              <a:rPr lang="zh-CN" altLang="en-US" sz="3000" dirty="0">
                <a:latin typeface="楷体" panose="02010609060101010101" pitchFamily="49" charset="-122"/>
                <a:ea typeface="楷体" panose="02010609060101010101" pitchFamily="49" charset="-122"/>
              </a:rPr>
              <a:t>）</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ts val="20"/>
              </a:spcBef>
              <a:spcAft>
                <a:spcPts val="0"/>
              </a:spcAft>
              <a:buNone/>
            </a:pPr>
            <a:r>
              <a:rPr lang="zh-CN" altLang="en-US" sz="3000" dirty="0">
                <a:solidFill>
                  <a:srgbClr val="353DE3"/>
                </a:solidFill>
                <a:latin typeface="楷体" panose="02010609060101010101" pitchFamily="49" charset="-122"/>
                <a:ea typeface="楷体" panose="02010609060101010101" pitchFamily="49" charset="-122"/>
              </a:rPr>
              <a:t>提供的指标</a:t>
            </a:r>
            <a:r>
              <a:rPr lang="zh-CN" altLang="en-US" sz="3000" dirty="0">
                <a:latin typeface="楷体" panose="02010609060101010101" pitchFamily="49" charset="-122"/>
                <a:ea typeface="楷体" panose="02010609060101010101" pitchFamily="49" charset="-122"/>
              </a:rPr>
              <a:t>：货币金额和实物指标。</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spcBef>
                <a:spcPts val="20"/>
              </a:spcBef>
              <a:spcAft>
                <a:spcPts val="0"/>
              </a:spcAft>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有时会设置二级账户，介于上面两者之间。</a:t>
            </a:r>
            <a:endParaRPr lang="zh-CN" altLang="en-US" sz="3000" dirty="0">
              <a:latin typeface="楷体" panose="02010609060101010101" pitchFamily="49" charset="-122"/>
              <a:ea typeface="楷体" panose="02010609060101010101" pitchFamily="49" charset="-122"/>
            </a:endParaRPr>
          </a:p>
          <a:p>
            <a:pPr lvl="1" algn="just" eaLnBrk="1" hangingPunct="1">
              <a:lnSpc>
                <a:spcPct val="150000"/>
              </a:lnSpc>
            </a:pPr>
            <a:endParaRPr lang="zh-CN" altLang="zh-CN" sz="3000" dirty="0">
              <a:latin typeface="楷体" panose="02010609060101010101" pitchFamily="49" charset="-122"/>
              <a:ea typeface="楷体" panose="02010609060101010101" pitchFamily="49" charset="-122"/>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20835" name="Rectangle 3"/>
          <p:cNvSpPr>
            <a:spLocks noGrp="1"/>
          </p:cNvSpPr>
          <p:nvPr>
            <p:ph idx="1"/>
          </p:nvPr>
        </p:nvSpPr>
        <p:spPr>
          <a:xfrm>
            <a:off x="765810" y="1127125"/>
            <a:ext cx="10557510" cy="4895850"/>
          </a:xfrm>
        </p:spPr>
        <p:txBody>
          <a:bodyPr vert="horz" wrap="square" lIns="91440" tIns="45720" rIns="91440" bIns="45720" anchor="t" anchorCtr="0"/>
          <a:p>
            <a:pPr algn="just"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一、总分类账户与明细分类账户</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设置</a:t>
            </a:r>
            <a:endParaRPr lang="zh-CN" altLang="en-US" sz="32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pPr>
            <a:r>
              <a:rPr lang="zh-CN" altLang="en-US" sz="3200" dirty="0">
                <a:latin typeface="楷体" panose="02010609060101010101" pitchFamily="49" charset="-122"/>
                <a:ea typeface="楷体" panose="02010609060101010101" pitchFamily="49" charset="-122"/>
              </a:rPr>
              <a:t>总分类账：一级账户（一般三栏式）</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latin typeface="楷体" panose="02010609060101010101" pitchFamily="49" charset="-122"/>
                <a:ea typeface="楷体" panose="02010609060101010101" pitchFamily="49" charset="-122"/>
              </a:rPr>
              <a:t>根据各会计要素的具体内容按大类分别设置，用货币作为统一的计量单位；</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latin typeface="楷体" panose="02010609060101010101" pitchFamily="49" charset="-122"/>
                <a:ea typeface="楷体" panose="02010609060101010101" pitchFamily="49" charset="-122"/>
              </a:rPr>
              <a:t>只提供各账户的总括价值指标。</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solidFill>
                  <a:srgbClr val="0000CC"/>
                </a:solidFill>
                <a:latin typeface="楷体" panose="02010609060101010101" pitchFamily="49" charset="-122"/>
                <a:ea typeface="楷体" panose="02010609060101010101" pitchFamily="49" charset="-122"/>
              </a:rPr>
              <a:t>提供的指标：</a:t>
            </a:r>
            <a:r>
              <a:rPr lang="zh-CN" altLang="en-US" sz="3200" dirty="0">
                <a:latin typeface="楷体" panose="02010609060101010101" pitchFamily="49" charset="-122"/>
                <a:ea typeface="楷体" panose="02010609060101010101" pitchFamily="49" charset="-122"/>
              </a:rPr>
              <a:t>货币金额。</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0835">
                                            <p:txEl>
                                              <p:charRg st="18" end="36"/>
                                            </p:txEl>
                                          </p:spTgt>
                                        </p:tgtEl>
                                        <p:attrNameLst>
                                          <p:attrName>style.visibility</p:attrName>
                                        </p:attrNameLst>
                                      </p:cBhvr>
                                      <p:to>
                                        <p:strVal val="visible"/>
                                      </p:to>
                                    </p:set>
                                    <p:animEffect transition="in" filter="blinds(horizontal)">
                                      <p:cBhvr>
                                        <p:cTn id="7" dur="500"/>
                                        <p:tgtEl>
                                          <p:spTgt spid="120835">
                                            <p:txEl>
                                              <p:charRg st="18" end="3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20835">
                                            <p:txEl>
                                              <p:charRg st="36" end="70"/>
                                            </p:txEl>
                                          </p:spTgt>
                                        </p:tgtEl>
                                        <p:attrNameLst>
                                          <p:attrName>style.visibility</p:attrName>
                                        </p:attrNameLst>
                                      </p:cBhvr>
                                      <p:to>
                                        <p:strVal val="visible"/>
                                      </p:to>
                                    </p:set>
                                    <p:animEffect transition="in" filter="blinds(horizontal)">
                                      <p:cBhvr>
                                        <p:cTn id="10" dur="500"/>
                                        <p:tgtEl>
                                          <p:spTgt spid="120835">
                                            <p:txEl>
                                              <p:charRg st="36" end="7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20835">
                                            <p:txEl>
                                              <p:charRg st="70" end="85"/>
                                            </p:txEl>
                                          </p:spTgt>
                                        </p:tgtEl>
                                        <p:attrNameLst>
                                          <p:attrName>style.visibility</p:attrName>
                                        </p:attrNameLst>
                                      </p:cBhvr>
                                      <p:to>
                                        <p:strVal val="visible"/>
                                      </p:to>
                                    </p:set>
                                    <p:animEffect transition="in" filter="blinds(horizontal)">
                                      <p:cBhvr>
                                        <p:cTn id="13" dur="500"/>
                                        <p:tgtEl>
                                          <p:spTgt spid="120835">
                                            <p:txEl>
                                              <p:charRg st="70" end="8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0835">
                                            <p:txEl>
                                              <p:charRg st="85" end="97"/>
                                            </p:txEl>
                                          </p:spTgt>
                                        </p:tgtEl>
                                        <p:attrNameLst>
                                          <p:attrName>style.visibility</p:attrName>
                                        </p:attrNameLst>
                                      </p:cBhvr>
                                      <p:to>
                                        <p:strVal val="visible"/>
                                      </p:to>
                                    </p:set>
                                    <p:anim calcmode="lin" valueType="num">
                                      <p:cBhvr>
                                        <p:cTn id="18" dur="500" fill="hold"/>
                                        <p:tgtEl>
                                          <p:spTgt spid="120835">
                                            <p:txEl>
                                              <p:charRg st="85" end="97"/>
                                            </p:txEl>
                                          </p:spTgt>
                                        </p:tgtEl>
                                        <p:attrNameLst>
                                          <p:attrName>ppt_x</p:attrName>
                                        </p:attrNameLst>
                                      </p:cBhvr>
                                      <p:tavLst>
                                        <p:tav tm="0">
                                          <p:val>
                                            <p:strVal val="ppt_x"/>
                                          </p:val>
                                        </p:tav>
                                        <p:tav tm="100000">
                                          <p:val>
                                            <p:strVal val="ppt_x"/>
                                          </p:val>
                                        </p:tav>
                                      </p:tavLst>
                                    </p:anim>
                                    <p:anim calcmode="lin" valueType="num">
                                      <p:cBhvr>
                                        <p:cTn id="19" dur="500" fill="hold"/>
                                        <p:tgtEl>
                                          <p:spTgt spid="120835">
                                            <p:txEl>
                                              <p:charRg st="85" end="9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a:spLocks noGrp="1"/>
          </p:cNvSpPr>
          <p:nvPr>
            <p:ph type="title"/>
          </p:nvPr>
        </p:nvSpPr>
        <p:spPr/>
        <p:txBody>
          <a:bodyPr vert="horz" wrap="square" lIns="91440" tIns="45720" rIns="91440" bIns="45720" anchor="ctr" anchorCtr="0"/>
          <a:p>
            <a:pPr eaLnBrk="1" hangingPunct="1"/>
            <a:r>
              <a:rPr lang="zh-CN" altLang="en-US" sz="3200" dirty="0">
                <a:solidFill>
                  <a:srgbClr val="FF0000"/>
                </a:solidFill>
                <a:latin typeface="黑体" panose="02010609060101010101" pitchFamily="49" charset="-122"/>
                <a:ea typeface="黑体" panose="02010609060101010101" pitchFamily="49" charset="-122"/>
                <a:sym typeface="+mn-ea"/>
              </a:rPr>
              <a:t>第四节  总分类账户与明细分类账户</a:t>
            </a:r>
            <a:endParaRPr lang="zh-CN" altLang="en-US" dirty="0"/>
          </a:p>
        </p:txBody>
      </p:sp>
      <p:pic>
        <p:nvPicPr>
          <p:cNvPr id="58371" name="Picture 3" descr="总账"/>
          <p:cNvPicPr>
            <a:picLocks noChangeAspect="1"/>
          </p:cNvPicPr>
          <p:nvPr/>
        </p:nvPicPr>
        <p:blipFill>
          <a:blip r:embed="rId1"/>
          <a:stretch>
            <a:fillRect/>
          </a:stretch>
        </p:blipFill>
        <p:spPr>
          <a:xfrm>
            <a:off x="1703705" y="1052830"/>
            <a:ext cx="9180830" cy="7315200"/>
          </a:xfrm>
          <a:prstGeom prst="rect">
            <a:avLst/>
          </a:prstGeom>
          <a:noFill/>
          <a:ln w="9525">
            <a:noFill/>
          </a:ln>
        </p:spPr>
      </p:pic>
      <p:sp>
        <p:nvSpPr>
          <p:cNvPr id="58372" name="Rectangle 4"/>
          <p:cNvSpPr/>
          <p:nvPr/>
        </p:nvSpPr>
        <p:spPr>
          <a:xfrm>
            <a:off x="3030220" y="2565083"/>
            <a:ext cx="6527800" cy="583565"/>
          </a:xfrm>
          <a:prstGeom prst="rect">
            <a:avLst/>
          </a:prstGeom>
          <a:solidFill>
            <a:schemeClr val="bg1"/>
          </a:solidFill>
          <a:ln w="25400" cap="flat" cmpd="sng">
            <a:solidFill>
              <a:srgbClr val="FF0000"/>
            </a:solidFill>
            <a:prstDash val="solid"/>
            <a:miter/>
            <a:headEnd type="none" w="med" len="med"/>
            <a:tailEnd type="none" w="med" len="med"/>
          </a:ln>
        </p:spPr>
        <p:txBody>
          <a:bodyPr wrap="none">
            <a:spAutoFit/>
          </a:bodyPr>
          <a:p>
            <a:pPr>
              <a:buSzPct val="100000"/>
            </a:pPr>
            <a:r>
              <a:rPr lang="zh-CN" altLang="en-US" sz="3200" b="1" dirty="0">
                <a:solidFill>
                  <a:srgbClr val="FF0000"/>
                </a:solidFill>
                <a:latin typeface="黑体" panose="02010609060101010101" pitchFamily="49" charset="-122"/>
                <a:ea typeface="黑体" panose="02010609060101010101" pitchFamily="49" charset="-122"/>
              </a:rPr>
              <a:t>三栏式：</a:t>
            </a:r>
            <a:r>
              <a:rPr lang="zh-CN" altLang="en-US" sz="3200" b="1" dirty="0">
                <a:latin typeface="黑体" panose="02010609060101010101" pitchFamily="49" charset="-122"/>
                <a:ea typeface="黑体" panose="02010609060101010101" pitchFamily="49" charset="-122"/>
              </a:rPr>
              <a:t>借         贷        余</a:t>
            </a:r>
            <a:endParaRPr lang="zh-CN" altLang="en-US" sz="3200" b="1" dirty="0">
              <a:latin typeface="黑体" panose="02010609060101010101" pitchFamily="49" charset="-122"/>
              <a:ea typeface="黑体" panose="02010609060101010101" pitchFamily="49" charset="-122"/>
            </a:endParaRPr>
          </a:p>
        </p:txBody>
      </p:sp>
      <p:sp>
        <p:nvSpPr>
          <p:cNvPr id="2" name="Rectangle 4"/>
          <p:cNvSpPr/>
          <p:nvPr/>
        </p:nvSpPr>
        <p:spPr>
          <a:xfrm>
            <a:off x="8400415" y="1485265"/>
            <a:ext cx="1127125" cy="337185"/>
          </a:xfrm>
          <a:prstGeom prst="rect">
            <a:avLst/>
          </a:prstGeom>
          <a:solidFill>
            <a:schemeClr val="bg1"/>
          </a:solidFill>
          <a:ln w="25400" cap="flat" cmpd="sng">
            <a:solidFill>
              <a:srgbClr val="FF0000"/>
            </a:solidFill>
            <a:prstDash val="solid"/>
            <a:miter/>
            <a:headEnd type="none" w="med" len="med"/>
            <a:tailEnd type="none" w="med" len="med"/>
          </a:ln>
        </p:spPr>
        <p:txBody>
          <a:bodyPr wrap="square">
            <a:spAutoFit/>
          </a:bodyPr>
          <a:p>
            <a:pPr algn="ctr">
              <a:buSzPct val="100000"/>
            </a:pPr>
            <a:r>
              <a:rPr lang="zh-CN" altLang="en-US" sz="1600" b="1" dirty="0">
                <a:latin typeface="黑体" panose="02010609060101010101" pitchFamily="49" charset="-122"/>
                <a:ea typeface="黑体" panose="02010609060101010101" pitchFamily="49" charset="-122"/>
              </a:rPr>
              <a:t>银行存款</a:t>
            </a:r>
            <a:endParaRPr lang="zh-CN" altLang="en-US" sz="16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Rectangle 2"/>
          <p:cNvSpPr>
            <a:spLocks noGrp="1"/>
          </p:cNvSpPr>
          <p:nvPr>
            <p:ph idx="1"/>
          </p:nvPr>
        </p:nvSpPr>
        <p:spPr>
          <a:xfrm>
            <a:off x="933450" y="1125855"/>
            <a:ext cx="10372725" cy="4822825"/>
          </a:xfrm>
          <a:solidFill>
            <a:schemeClr val="bg1">
              <a:alpha val="100000"/>
            </a:schemeClr>
          </a:solidFill>
        </p:spPr>
        <p:txBody>
          <a:bodyPr vert="horz" wrap="square" lIns="91440" tIns="45720" rIns="91440" bIns="45720" anchor="t" anchorCtr="0"/>
          <a:p>
            <a:pPr algn="just"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四、总分类账户与明细分类账户</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设置</a:t>
            </a:r>
            <a:endParaRPr lang="zh-CN" altLang="en-US" sz="32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pPr>
            <a:r>
              <a:rPr lang="zh-CN" altLang="en-US" sz="3200" dirty="0">
                <a:latin typeface="楷体" panose="02010609060101010101" pitchFamily="49" charset="-122"/>
                <a:ea typeface="楷体" panose="02010609060101010101" pitchFamily="49" charset="-122"/>
              </a:rPr>
              <a:t>明细分类账：简称明细账户</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latin typeface="楷体" panose="02010609060101010101" pitchFamily="49" charset="-122"/>
                <a:ea typeface="楷体" panose="02010609060101010101" pitchFamily="49" charset="-122"/>
              </a:rPr>
              <a:t>根据总分类账的核算内容，按实际需要和更详细的分类分别设置；</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latin typeface="楷体" panose="02010609060101010101" pitchFamily="49" charset="-122"/>
                <a:ea typeface="楷体" panose="02010609060101010101" pitchFamily="49" charset="-122"/>
              </a:rPr>
              <a:t>是总分类账户的补充说明；</a:t>
            </a:r>
            <a:endParaRPr lang="zh-CN" altLang="en-US" sz="3200" dirty="0">
              <a:latin typeface="楷体" panose="02010609060101010101" pitchFamily="49" charset="-122"/>
              <a:ea typeface="楷体" panose="02010609060101010101" pitchFamily="49" charset="-122"/>
            </a:endParaRPr>
          </a:p>
          <a:p>
            <a:pPr lvl="2" algn="just" eaLnBrk="1" hangingPunct="1">
              <a:lnSpc>
                <a:spcPct val="150000"/>
              </a:lnSpc>
            </a:pPr>
            <a:r>
              <a:rPr lang="zh-CN" altLang="en-US" sz="3200" dirty="0">
                <a:solidFill>
                  <a:srgbClr val="353DE3"/>
                </a:solidFill>
                <a:latin typeface="楷体" panose="02010609060101010101" pitchFamily="49" charset="-122"/>
                <a:ea typeface="楷体" panose="02010609060101010101" pitchFamily="49" charset="-122"/>
              </a:rPr>
              <a:t>提供的指标</a:t>
            </a:r>
            <a:r>
              <a:rPr lang="zh-CN" altLang="en-US" sz="3200" dirty="0">
                <a:latin typeface="楷体" panose="02010609060101010101" pitchFamily="49" charset="-122"/>
                <a:ea typeface="楷体" panose="02010609060101010101" pitchFamily="49" charset="-122"/>
              </a:rPr>
              <a:t>：货币金额和实物指标。</a:t>
            </a:r>
            <a:endParaRPr lang="zh-CN" altLang="en-US" sz="3200" dirty="0">
              <a:latin typeface="楷体" panose="02010609060101010101" pitchFamily="49" charset="-122"/>
              <a:ea typeface="楷体" panose="02010609060101010101" pitchFamily="49" charset="-122"/>
            </a:endParaRPr>
          </a:p>
        </p:txBody>
      </p:sp>
      <p:sp>
        <p:nvSpPr>
          <p:cNvPr id="59395"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84995" name="Text Box 3"/>
          <p:cNvSpPr txBox="1"/>
          <p:nvPr/>
        </p:nvSpPr>
        <p:spPr>
          <a:xfrm>
            <a:off x="933450" y="1125855"/>
            <a:ext cx="10283825" cy="863600"/>
          </a:xfrm>
          <a:prstGeom prst="rect">
            <a:avLst/>
          </a:prstGeom>
          <a:noFill/>
          <a:ln w="9525">
            <a:noFill/>
          </a:ln>
        </p:spPr>
        <p:txBody>
          <a:bodyPr/>
          <a:p>
            <a:pPr marL="469900" indent="-469900" algn="just">
              <a:lnSpc>
                <a:spcPct val="150000"/>
              </a:lnSpc>
              <a:spcBef>
                <a:spcPct val="20000"/>
              </a:spcBef>
              <a:buSzPct val="100000"/>
            </a:pPr>
            <a:r>
              <a:rPr lang="zh-CN" altLang="en-US" sz="3200" b="1" dirty="0">
                <a:solidFill>
                  <a:srgbClr val="FF0000"/>
                </a:solidFill>
                <a:latin typeface="黑体" panose="02010609060101010101" pitchFamily="49" charset="-122"/>
                <a:ea typeface="黑体" panose="02010609060101010101" pitchFamily="49" charset="-122"/>
              </a:rPr>
              <a:t>（一）单式记账法</a:t>
            </a:r>
            <a:r>
              <a:rPr lang="en-US" altLang="zh-CN" sz="3200" b="1" dirty="0">
                <a:solidFill>
                  <a:srgbClr val="FF0000"/>
                </a:solidFill>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特点</a:t>
            </a:r>
            <a:r>
              <a:rPr lang="zh-CN" altLang="en-US" sz="3200" b="1" dirty="0">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
        <p:nvSpPr>
          <p:cNvPr id="84996" name="文本框 1"/>
          <p:cNvSpPr txBox="1"/>
          <p:nvPr/>
        </p:nvSpPr>
        <p:spPr>
          <a:xfrm>
            <a:off x="2027238" y="2144713"/>
            <a:ext cx="7913687" cy="2030095"/>
          </a:xfrm>
          <a:prstGeom prst="rect">
            <a:avLst/>
          </a:prstGeom>
          <a:noFill/>
          <a:ln w="38100" cap="flat" cmpd="sng">
            <a:solidFill>
              <a:srgbClr val="C00000"/>
            </a:solidFill>
            <a:prstDash val="solid"/>
            <a:round/>
            <a:headEnd type="none" w="med" len="med"/>
            <a:tailEnd type="none" w="med" len="med"/>
          </a:ln>
        </p:spPr>
        <p:txBody>
          <a:bodyPr>
            <a:spAutoFit/>
          </a:bodyPr>
          <a:p>
            <a:pPr marL="457200" indent="-457200">
              <a:lnSpc>
                <a:spcPct val="150000"/>
              </a:lnSpc>
              <a:buClr>
                <a:srgbClr val="FF0000"/>
              </a:buClr>
              <a:buSzPct val="100000"/>
              <a:buFont typeface="Wingdings" panose="05000000000000000000" pitchFamily="2" charset="2"/>
              <a:buChar char="p"/>
            </a:pPr>
            <a:r>
              <a:rPr lang="zh-CN" altLang="en-US" sz="2800" b="1" dirty="0">
                <a:solidFill>
                  <a:srgbClr val="0000CC"/>
                </a:solidFill>
                <a:latin typeface="仿宋" panose="02010609060101010101" pitchFamily="49" charset="-122"/>
                <a:ea typeface="仿宋" panose="02010609060101010101" pitchFamily="49" charset="-122"/>
              </a:rPr>
              <a:t>账户体系不完整：</a:t>
            </a:r>
            <a:r>
              <a:rPr lang="zh-CN" altLang="en-US" sz="2800" b="1" dirty="0">
                <a:latin typeface="仿宋" panose="02010609060101010101" pitchFamily="49" charset="-122"/>
                <a:ea typeface="仿宋" panose="02010609060101010101" pitchFamily="49" charset="-122"/>
              </a:rPr>
              <a:t>每项经济业务仅一个账户，账户间彼此独立无关联，且无平衡概念。</a:t>
            </a:r>
            <a:endParaRPr lang="zh-CN" altLang="en-US" sz="2800" b="1" dirty="0">
              <a:latin typeface="仿宋" panose="02010609060101010101" pitchFamily="49" charset="-122"/>
              <a:ea typeface="仿宋" panose="02010609060101010101" pitchFamily="49" charset="-122"/>
            </a:endParaRPr>
          </a:p>
          <a:p>
            <a:pPr marL="457200" indent="-457200">
              <a:lnSpc>
                <a:spcPct val="150000"/>
              </a:lnSpc>
              <a:buClr>
                <a:srgbClr val="FF0000"/>
              </a:buClr>
              <a:buSzPct val="100000"/>
              <a:buFont typeface="Wingdings" panose="05000000000000000000" pitchFamily="2" charset="2"/>
              <a:buChar char="p"/>
            </a:pPr>
            <a:r>
              <a:rPr lang="zh-CN" altLang="en-US" sz="2800" b="1" dirty="0">
                <a:solidFill>
                  <a:srgbClr val="0000CC"/>
                </a:solidFill>
                <a:latin typeface="仿宋" panose="02010609060101010101" pitchFamily="49" charset="-122"/>
                <a:ea typeface="仿宋" panose="02010609060101010101" pitchFamily="49" charset="-122"/>
              </a:rPr>
              <a:t>不能反映每项经济业务：</a:t>
            </a:r>
            <a:r>
              <a:rPr lang="zh-CN" altLang="en-US" sz="2800" b="1" dirty="0">
                <a:latin typeface="仿宋" panose="02010609060101010101" pitchFamily="49" charset="-122"/>
                <a:ea typeface="仿宋" panose="02010609060101010101" pitchFamily="49" charset="-122"/>
              </a:rPr>
              <a:t>如实物。</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0418" name="Picture 2" descr="进销存明细分类账"/>
          <p:cNvPicPr>
            <a:picLocks noChangeAspect="1"/>
          </p:cNvPicPr>
          <p:nvPr/>
        </p:nvPicPr>
        <p:blipFill>
          <a:blip r:embed="rId1"/>
          <a:stretch>
            <a:fillRect/>
          </a:stretch>
        </p:blipFill>
        <p:spPr>
          <a:xfrm>
            <a:off x="1558925" y="765175"/>
            <a:ext cx="9059863" cy="6096000"/>
          </a:xfrm>
          <a:prstGeom prst="rect">
            <a:avLst/>
          </a:prstGeom>
          <a:noFill/>
          <a:ln w="9525">
            <a:noFill/>
          </a:ln>
        </p:spPr>
      </p:pic>
      <p:sp>
        <p:nvSpPr>
          <p:cNvPr id="60419" name="Rectangle 3"/>
          <p:cNvSpPr/>
          <p:nvPr/>
        </p:nvSpPr>
        <p:spPr>
          <a:xfrm>
            <a:off x="2532063" y="2762250"/>
            <a:ext cx="7458075" cy="1476375"/>
          </a:xfrm>
          <a:prstGeom prst="rect">
            <a:avLst/>
          </a:prstGeom>
          <a:solidFill>
            <a:schemeClr val="bg1"/>
          </a:solidFill>
          <a:ln w="25400" cap="flat" cmpd="sng">
            <a:solidFill>
              <a:srgbClr val="FF0000"/>
            </a:solidFill>
            <a:prstDash val="solid"/>
            <a:miter/>
            <a:headEnd type="none" w="med" len="med"/>
            <a:tailEnd type="none" w="med" len="med"/>
          </a:ln>
        </p:spPr>
        <p:txBody>
          <a:bodyPr wrap="none">
            <a:spAutoFit/>
          </a:bodyPr>
          <a:p>
            <a:pPr>
              <a:lnSpc>
                <a:spcPct val="150000"/>
              </a:lnSpc>
              <a:buSzPct val="100000"/>
            </a:pPr>
            <a:r>
              <a:rPr lang="zh-CN" altLang="en-US" sz="3000" b="1" dirty="0">
                <a:solidFill>
                  <a:srgbClr val="FF0000"/>
                </a:solidFill>
                <a:latin typeface="黑体" panose="02010609060101010101" pitchFamily="49" charset="-122"/>
                <a:ea typeface="黑体" panose="02010609060101010101" pitchFamily="49" charset="-122"/>
              </a:rPr>
              <a:t>数量金额式：</a:t>
            </a:r>
            <a:r>
              <a:rPr lang="zh-CN" altLang="en-US" sz="3000" b="1" dirty="0">
                <a:latin typeface="黑体" panose="02010609060101010101" pitchFamily="49" charset="-122"/>
                <a:ea typeface="黑体" panose="02010609060101010101" pitchFamily="49" charset="-122"/>
              </a:rPr>
              <a:t>借贷余下设数量、单价、金额</a:t>
            </a:r>
            <a:endParaRPr lang="zh-CN" altLang="en-US" sz="3000" b="1" dirty="0">
              <a:latin typeface="黑体" panose="02010609060101010101" pitchFamily="49" charset="-122"/>
              <a:ea typeface="黑体" panose="02010609060101010101" pitchFamily="49" charset="-122"/>
            </a:endParaRPr>
          </a:p>
          <a:p>
            <a:pPr>
              <a:lnSpc>
                <a:spcPct val="150000"/>
              </a:lnSpc>
              <a:buSzPct val="100000"/>
            </a:pPr>
            <a:r>
              <a:rPr lang="en-US" altLang="zh-CN" sz="3000" b="1" dirty="0">
                <a:latin typeface="黑体" panose="02010609060101010101" pitchFamily="49" charset="-122"/>
                <a:ea typeface="黑体" panose="02010609060101010101" pitchFamily="49" charset="-122"/>
              </a:rPr>
              <a:t>——</a:t>
            </a:r>
            <a:r>
              <a:rPr lang="zh-CN" altLang="en-US" sz="3000" b="1" dirty="0">
                <a:latin typeface="黑体" panose="02010609060101010101" pitchFamily="49" charset="-122"/>
                <a:ea typeface="黑体" panose="02010609060101010101" pitchFamily="49" charset="-122"/>
              </a:rPr>
              <a:t>主要用于存货类。</a:t>
            </a:r>
            <a:endParaRPr lang="zh-CN" altLang="en-US" sz="30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Text Box 2"/>
          <p:cNvSpPr txBox="1"/>
          <p:nvPr/>
        </p:nvSpPr>
        <p:spPr>
          <a:xfrm>
            <a:off x="987425" y="1222375"/>
            <a:ext cx="10280015" cy="5300980"/>
          </a:xfrm>
          <a:prstGeom prst="rect">
            <a:avLst/>
          </a:prstGeom>
          <a:solidFill>
            <a:schemeClr val="bg1"/>
          </a:solidFill>
          <a:ln w="9525">
            <a:noFill/>
          </a:ln>
        </p:spPr>
        <p:txBody>
          <a:bodyPr wrap="square">
            <a:spAutoFit/>
          </a:bodyPr>
          <a:p>
            <a:pPr>
              <a:lnSpc>
                <a:spcPct val="140000"/>
              </a:lnSpc>
              <a:spcBef>
                <a:spcPts val="500"/>
              </a:spcBef>
              <a:buSzPct val="100000"/>
            </a:pPr>
            <a:r>
              <a:rPr lang="zh-CN" altLang="zh-CN" sz="3200" b="1" dirty="0">
                <a:solidFill>
                  <a:srgbClr val="FF0000"/>
                </a:solidFill>
                <a:latin typeface="仿宋" panose="02010609060101010101" pitchFamily="49" charset="-122"/>
                <a:ea typeface="仿宋" panose="02010609060101010101" pitchFamily="49" charset="-122"/>
              </a:rPr>
              <a:t>【</a:t>
            </a:r>
            <a:r>
              <a:rPr lang="zh-CN" altLang="en-US" sz="3200" b="1" dirty="0">
                <a:solidFill>
                  <a:srgbClr val="FF0000"/>
                </a:solidFill>
                <a:latin typeface="仿宋" panose="02010609060101010101" pitchFamily="49" charset="-122"/>
                <a:ea typeface="仿宋" panose="02010609060101010101" pitchFamily="49" charset="-122"/>
              </a:rPr>
              <a:t>例</a:t>
            </a:r>
            <a:r>
              <a:rPr lang="zh-CN" altLang="zh-CN" sz="3200" b="1" dirty="0">
                <a:solidFill>
                  <a:srgbClr val="FF0000"/>
                </a:solidFill>
                <a:latin typeface="仿宋" panose="02010609060101010101" pitchFamily="49" charset="-122"/>
                <a:ea typeface="仿宋" panose="02010609060101010101" pitchFamily="49" charset="-122"/>
              </a:rPr>
              <a:t>】</a:t>
            </a:r>
            <a:endParaRPr lang="zh-CN" altLang="zh-CN" sz="3200" b="1" dirty="0">
              <a:solidFill>
                <a:srgbClr val="FF0000"/>
              </a:solidFill>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solidFill>
                  <a:srgbClr val="FF0066"/>
                </a:solidFill>
                <a:latin typeface="仿宋" panose="02010609060101010101" pitchFamily="49" charset="-122"/>
                <a:ea typeface="仿宋" panose="02010609060101010101" pitchFamily="49" charset="-122"/>
              </a:rPr>
              <a:t>    </a:t>
            </a:r>
            <a:r>
              <a:rPr lang="zh-CN" altLang="en-US" sz="3200" b="1" dirty="0">
                <a:solidFill>
                  <a:srgbClr val="FF0066"/>
                </a:solidFill>
                <a:latin typeface="仿宋" panose="02010609060101010101" pitchFamily="49" charset="-122"/>
                <a:ea typeface="仿宋" panose="02010609060101010101" pitchFamily="49" charset="-122"/>
              </a:rPr>
              <a:t>库存商品         </a:t>
            </a:r>
            <a:r>
              <a:rPr lang="zh-CN" altLang="zh-CN" sz="3200" b="1" dirty="0">
                <a:solidFill>
                  <a:srgbClr val="FF0066"/>
                </a:solidFill>
                <a:latin typeface="仿宋" panose="02010609060101010101" pitchFamily="49" charset="-122"/>
                <a:ea typeface="仿宋" panose="02010609060101010101" pitchFamily="49" charset="-122"/>
              </a:rPr>
              <a:t>100</a:t>
            </a:r>
            <a:r>
              <a:rPr lang="zh-CN" altLang="en-US" sz="3200" b="1" dirty="0">
                <a:solidFill>
                  <a:srgbClr val="FF0066"/>
                </a:solidFill>
                <a:latin typeface="仿宋" panose="02010609060101010101" pitchFamily="49" charset="-122"/>
                <a:ea typeface="仿宋" panose="02010609060101010101" pitchFamily="49" charset="-122"/>
              </a:rPr>
              <a:t>万元</a:t>
            </a:r>
            <a:endParaRPr lang="zh-CN" altLang="en-US" sz="3200" b="1" dirty="0">
              <a:solidFill>
                <a:srgbClr val="FF0066"/>
              </a:solidFill>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服装类           </a:t>
            </a:r>
            <a:r>
              <a:rPr lang="zh-CN" altLang="zh-CN" sz="3200" b="1" dirty="0">
                <a:latin typeface="仿宋" panose="02010609060101010101" pitchFamily="49" charset="-122"/>
                <a:ea typeface="仿宋" panose="02010609060101010101" pitchFamily="49" charset="-122"/>
              </a:rPr>
              <a:t>15</a:t>
            </a:r>
            <a:r>
              <a:rPr lang="zh-CN" altLang="en-US" sz="3200" b="1" dirty="0">
                <a:latin typeface="仿宋" panose="02010609060101010101" pitchFamily="49" charset="-122"/>
                <a:ea typeface="仿宋" panose="02010609060101010101" pitchFamily="49" charset="-122"/>
              </a:rPr>
              <a:t>万元</a:t>
            </a:r>
            <a:endParaRPr lang="zh-CN" altLang="en-US" sz="3200" b="1" dirty="0">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solidFill>
                  <a:srgbClr val="353DE3"/>
                </a:solidFill>
                <a:latin typeface="仿宋" panose="02010609060101010101" pitchFamily="49" charset="-122"/>
                <a:ea typeface="仿宋" panose="02010609060101010101" pitchFamily="49" charset="-122"/>
              </a:rPr>
              <a:t>              ——A</a:t>
            </a:r>
            <a:r>
              <a:rPr lang="zh-CN" altLang="en-US" sz="3200" b="1" dirty="0">
                <a:solidFill>
                  <a:srgbClr val="353DE3"/>
                </a:solidFill>
                <a:latin typeface="仿宋" panose="02010609060101010101" pitchFamily="49" charset="-122"/>
                <a:ea typeface="仿宋" panose="02010609060101010101" pitchFamily="49" charset="-122"/>
              </a:rPr>
              <a:t>服装           </a:t>
            </a:r>
            <a:r>
              <a:rPr lang="zh-CN" altLang="zh-CN" sz="3200" b="1" dirty="0">
                <a:solidFill>
                  <a:srgbClr val="353DE3"/>
                </a:solidFill>
                <a:latin typeface="仿宋" panose="02010609060101010101" pitchFamily="49" charset="-122"/>
                <a:ea typeface="仿宋" panose="02010609060101010101" pitchFamily="49" charset="-122"/>
              </a:rPr>
              <a:t>5</a:t>
            </a:r>
            <a:r>
              <a:rPr lang="zh-CN" altLang="en-US" sz="3200" b="1" dirty="0">
                <a:solidFill>
                  <a:srgbClr val="353DE3"/>
                </a:solidFill>
                <a:latin typeface="仿宋" panose="02010609060101010101" pitchFamily="49" charset="-122"/>
                <a:ea typeface="仿宋" panose="02010609060101010101" pitchFamily="49" charset="-122"/>
              </a:rPr>
              <a:t>万元</a:t>
            </a:r>
            <a:endParaRPr lang="zh-CN" altLang="en-US" sz="3200" b="1" dirty="0">
              <a:solidFill>
                <a:srgbClr val="353DE3"/>
              </a:solidFill>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solidFill>
                  <a:srgbClr val="353DE3"/>
                </a:solidFill>
                <a:latin typeface="仿宋" panose="02010609060101010101" pitchFamily="49" charset="-122"/>
                <a:ea typeface="仿宋" panose="02010609060101010101" pitchFamily="49" charset="-122"/>
              </a:rPr>
              <a:t>              ——B</a:t>
            </a:r>
            <a:r>
              <a:rPr lang="zh-CN" altLang="en-US" sz="3200" b="1" dirty="0">
                <a:solidFill>
                  <a:srgbClr val="353DE3"/>
                </a:solidFill>
                <a:latin typeface="仿宋" panose="02010609060101010101" pitchFamily="49" charset="-122"/>
                <a:ea typeface="仿宋" panose="02010609060101010101" pitchFamily="49" charset="-122"/>
              </a:rPr>
              <a:t>服装          </a:t>
            </a:r>
            <a:r>
              <a:rPr lang="zh-CN" altLang="zh-CN" sz="3200" b="1" dirty="0">
                <a:solidFill>
                  <a:srgbClr val="353DE3"/>
                </a:solidFill>
                <a:latin typeface="仿宋" panose="02010609060101010101" pitchFamily="49" charset="-122"/>
                <a:ea typeface="仿宋" panose="02010609060101010101" pitchFamily="49" charset="-122"/>
              </a:rPr>
              <a:t>10</a:t>
            </a:r>
            <a:r>
              <a:rPr lang="zh-CN" altLang="en-US" sz="3200" b="1" dirty="0">
                <a:solidFill>
                  <a:srgbClr val="353DE3"/>
                </a:solidFill>
                <a:latin typeface="仿宋" panose="02010609060101010101" pitchFamily="49" charset="-122"/>
                <a:ea typeface="仿宋" panose="02010609060101010101" pitchFamily="49" charset="-122"/>
              </a:rPr>
              <a:t>万元</a:t>
            </a:r>
            <a:endParaRPr lang="zh-CN" altLang="en-US" sz="3200" b="1" dirty="0">
              <a:solidFill>
                <a:srgbClr val="353DE3"/>
              </a:solidFill>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latin typeface="仿宋" panose="02010609060101010101" pitchFamily="49" charset="-122"/>
                <a:ea typeface="仿宋" panose="02010609060101010101" pitchFamily="49" charset="-122"/>
              </a:rPr>
              <a:t>        ——</a:t>
            </a:r>
            <a:r>
              <a:rPr lang="zh-CN" altLang="en-US" sz="3200" b="1" dirty="0">
                <a:latin typeface="仿宋" panose="02010609060101010101" pitchFamily="49" charset="-122"/>
                <a:ea typeface="仿宋" panose="02010609060101010101" pitchFamily="49" charset="-122"/>
              </a:rPr>
              <a:t>家电类           </a:t>
            </a:r>
            <a:r>
              <a:rPr lang="zh-CN" altLang="zh-CN" sz="3200" b="1" dirty="0">
                <a:latin typeface="仿宋" panose="02010609060101010101" pitchFamily="49" charset="-122"/>
                <a:ea typeface="仿宋" panose="02010609060101010101" pitchFamily="49" charset="-122"/>
              </a:rPr>
              <a:t>50</a:t>
            </a:r>
            <a:r>
              <a:rPr lang="zh-CN" altLang="en-US" sz="3200" b="1" dirty="0">
                <a:latin typeface="仿宋" panose="02010609060101010101" pitchFamily="49" charset="-122"/>
                <a:ea typeface="仿宋" panose="02010609060101010101" pitchFamily="49" charset="-122"/>
              </a:rPr>
              <a:t>万元</a:t>
            </a:r>
            <a:endParaRPr lang="zh-CN" altLang="en-US" sz="3200" b="1" dirty="0">
              <a:latin typeface="仿宋" panose="02010609060101010101" pitchFamily="49" charset="-122"/>
              <a:ea typeface="仿宋" panose="02010609060101010101" pitchFamily="49" charset="-122"/>
            </a:endParaRPr>
          </a:p>
          <a:p>
            <a:pPr>
              <a:lnSpc>
                <a:spcPct val="140000"/>
              </a:lnSpc>
              <a:spcBef>
                <a:spcPts val="500"/>
              </a:spcBef>
              <a:buSzPct val="100000"/>
            </a:pPr>
            <a:r>
              <a:rPr lang="zh-CN" altLang="zh-CN" sz="3200" b="1" dirty="0">
                <a:latin typeface="仿宋" panose="02010609060101010101" pitchFamily="49" charset="-122"/>
                <a:ea typeface="仿宋" panose="02010609060101010101" pitchFamily="49" charset="-122"/>
              </a:rPr>
              <a:t>        ……                 35</a:t>
            </a:r>
            <a:r>
              <a:rPr lang="zh-CN" altLang="en-US" sz="3200" b="1" dirty="0">
                <a:latin typeface="仿宋" panose="02010609060101010101" pitchFamily="49" charset="-122"/>
                <a:ea typeface="仿宋" panose="02010609060101010101" pitchFamily="49" charset="-122"/>
              </a:rPr>
              <a:t>万元</a:t>
            </a:r>
            <a:endParaRPr lang="zh-CN" altLang="en-US" sz="3200" b="1" dirty="0">
              <a:latin typeface="仿宋" panose="02010609060101010101" pitchFamily="49" charset="-122"/>
              <a:ea typeface="仿宋" panose="02010609060101010101" pitchFamily="49" charset="-122"/>
            </a:endParaRPr>
          </a:p>
        </p:txBody>
      </p:sp>
      <p:sp>
        <p:nvSpPr>
          <p:cNvPr id="61443" name="Rectangle 3"/>
          <p:cNvSpPr>
            <a:spLocks noGrp="1"/>
          </p:cNvSpPr>
          <p:nvPr>
            <p:ph type="title"/>
          </p:nvPr>
        </p:nvSpPr>
        <p:spPr>
          <a:xfrm>
            <a:off x="2098675" y="376238"/>
            <a:ext cx="8001000" cy="676275"/>
          </a:xfrm>
        </p:spPr>
        <p:txBody>
          <a:bodyPr vert="horz" wrap="square" lIns="91440" tIns="45720" rIns="91440" bIns="45720" anchor="ctr" anchorCtr="0"/>
          <a:p>
            <a:pPr algn="ctr" eaLnBrk="1" hangingPunct="1"/>
            <a:r>
              <a:rPr lang="zh-CN" altLang="en-US" sz="36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6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2"/>
          <p:cNvSpPr>
            <a:spLocks noGrp="1"/>
          </p:cNvSpPr>
          <p:nvPr>
            <p:ph idx="1"/>
          </p:nvPr>
        </p:nvSpPr>
        <p:spPr>
          <a:xfrm>
            <a:off x="850265" y="1127125"/>
            <a:ext cx="10584815" cy="4967605"/>
          </a:xfrm>
        </p:spPr>
        <p:txBody>
          <a:bodyPr vert="horz" wrap="square" lIns="91440" tIns="45720" rIns="91440" bIns="45720" anchor="t" anchorCtr="0"/>
          <a:p>
            <a:pPr algn="just" eaLnBrk="1" hangingPunct="1">
              <a:lnSpc>
                <a:spcPct val="150000"/>
              </a:lnSpc>
              <a:buNone/>
            </a:pPr>
            <a:r>
              <a:rPr lang="zh-CN" altLang="en-US" sz="3000" dirty="0">
                <a:solidFill>
                  <a:srgbClr val="FF0000"/>
                </a:solidFill>
                <a:latin typeface="黑体" panose="02010609060101010101" pitchFamily="49" charset="-122"/>
                <a:ea typeface="黑体" panose="02010609060101010101" pitchFamily="49" charset="-122"/>
              </a:rPr>
              <a:t>二、总分类账户与明细分类账户</a:t>
            </a:r>
            <a:r>
              <a:rPr lang="en-US" altLang="zh-CN" sz="3000" dirty="0">
                <a:solidFill>
                  <a:srgbClr val="FF0000"/>
                </a:solidFill>
                <a:latin typeface="黑体" panose="02010609060101010101" pitchFamily="49" charset="-122"/>
                <a:ea typeface="黑体" panose="02010609060101010101" pitchFamily="49" charset="-122"/>
              </a:rPr>
              <a:t>——</a:t>
            </a:r>
            <a:r>
              <a:rPr lang="zh-CN" altLang="en-US" sz="3000" dirty="0">
                <a:solidFill>
                  <a:srgbClr val="FF0000"/>
                </a:solidFill>
                <a:latin typeface="黑体" panose="02010609060101010101" pitchFamily="49" charset="-122"/>
                <a:ea typeface="黑体" panose="02010609060101010101" pitchFamily="49" charset="-122"/>
              </a:rPr>
              <a:t>关系</a:t>
            </a:r>
            <a:endParaRPr lang="zh-CN" altLang="en-US" sz="30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solidFill>
                  <a:srgbClr val="353DE3"/>
                </a:solidFill>
                <a:latin typeface="楷体" panose="02010609060101010101" pitchFamily="49" charset="-122"/>
                <a:ea typeface="楷体" panose="02010609060101010101" pitchFamily="49" charset="-122"/>
              </a:rPr>
              <a:t>总分类账户</a:t>
            </a:r>
            <a:r>
              <a:rPr lang="zh-CN" altLang="en-US" sz="3000" dirty="0">
                <a:latin typeface="楷体" panose="02010609060101010101" pitchFamily="49" charset="-122"/>
                <a:ea typeface="楷体" panose="02010609060101010101" pitchFamily="49" charset="-122"/>
              </a:rPr>
              <a:t>：按一级会计科目设置，是所属明细分类账户的综合，</a:t>
            </a:r>
            <a:r>
              <a:rPr lang="zh-CN" altLang="en-US" sz="3000" dirty="0">
                <a:solidFill>
                  <a:srgbClr val="FF0000"/>
                </a:solidFill>
                <a:latin typeface="楷体" panose="02010609060101010101" pitchFamily="49" charset="-122"/>
                <a:ea typeface="楷体" panose="02010609060101010101" pitchFamily="49" charset="-122"/>
              </a:rPr>
              <a:t>统驭</a:t>
            </a:r>
            <a:r>
              <a:rPr lang="zh-CN" altLang="en-US" sz="3000" dirty="0">
                <a:latin typeface="楷体" panose="02010609060101010101" pitchFamily="49" charset="-122"/>
                <a:ea typeface="楷体" panose="02010609060101010101" pitchFamily="49" charset="-122"/>
              </a:rPr>
              <a:t>所属明细分类账户；</a:t>
            </a:r>
            <a:endParaRPr lang="zh-CN" altLang="en-US" sz="3000" dirty="0">
              <a:latin typeface="楷体" panose="02010609060101010101" pitchFamily="49" charset="-122"/>
              <a:ea typeface="楷体" panose="02010609060101010101" pitchFamily="49" charset="-122"/>
            </a:endParaRPr>
          </a:p>
          <a:p>
            <a:pPr marL="469900" lvl="1" indent="-469900" algn="just" eaLnBrk="1" hangingPunct="1">
              <a:lnSpc>
                <a:spcPct val="150000"/>
              </a:lnSpc>
              <a:buFont typeface="Wingdings" panose="05000000000000000000" pitchFamily="2" charset="2"/>
              <a:buChar char="Ø"/>
            </a:pPr>
            <a:r>
              <a:rPr lang="zh-CN" altLang="en-US" sz="3000" dirty="0">
                <a:solidFill>
                  <a:srgbClr val="353DE3"/>
                </a:solidFill>
                <a:latin typeface="楷体" panose="02010609060101010101" pitchFamily="49" charset="-122"/>
                <a:ea typeface="楷体" panose="02010609060101010101" pitchFamily="49" charset="-122"/>
              </a:rPr>
              <a:t>明细分类账户：</a:t>
            </a:r>
            <a:r>
              <a:rPr lang="zh-CN" altLang="en-US" sz="3000" dirty="0">
                <a:latin typeface="楷体" panose="02010609060101010101" pitchFamily="49" charset="-122"/>
                <a:ea typeface="楷体" panose="02010609060101010101" pitchFamily="49" charset="-122"/>
              </a:rPr>
              <a:t>根据明细科目设置，是有关总分类账的补充说明，</a:t>
            </a:r>
            <a:r>
              <a:rPr lang="zh-CN" altLang="en-US" sz="3000" dirty="0">
                <a:solidFill>
                  <a:srgbClr val="FF0000"/>
                </a:solidFill>
                <a:latin typeface="楷体" panose="02010609060101010101" pitchFamily="49" charset="-122"/>
                <a:ea typeface="楷体" panose="02010609060101010101" pitchFamily="49" charset="-122"/>
              </a:rPr>
              <a:t>辅助</a:t>
            </a:r>
            <a:r>
              <a:rPr lang="zh-CN" altLang="en-US" sz="3000" dirty="0">
                <a:latin typeface="楷体" panose="02010609060101010101" pitchFamily="49" charset="-122"/>
                <a:ea typeface="楷体" panose="02010609060101010101" pitchFamily="49" charset="-122"/>
              </a:rPr>
              <a:t>总分类账户。</a:t>
            </a:r>
            <a:endParaRPr lang="zh-CN" altLang="en-US" sz="3000" dirty="0">
              <a:latin typeface="楷体" panose="02010609060101010101" pitchFamily="49" charset="-122"/>
              <a:ea typeface="楷体" panose="02010609060101010101" pitchFamily="49" charset="-122"/>
            </a:endParaRPr>
          </a:p>
          <a:p>
            <a:pPr marL="469900" lvl="1" indent="-469900" algn="just" eaLnBrk="1" hangingPunct="1">
              <a:lnSpc>
                <a:spcPct val="150000"/>
              </a:lnSpc>
              <a:buFont typeface="Wingdings" panose="05000000000000000000" pitchFamily="2" charset="2"/>
              <a:buChar char="Ø"/>
            </a:pPr>
            <a:r>
              <a:rPr lang="zh-CN" altLang="en-US" sz="3000" dirty="0">
                <a:latin typeface="楷体" panose="02010609060101010101" pitchFamily="49" charset="-122"/>
                <a:ea typeface="楷体" panose="02010609060101010101" pitchFamily="49" charset="-122"/>
              </a:rPr>
              <a:t>两者反映的经济业务内容和原始依据相同。</a:t>
            </a:r>
            <a:endParaRPr lang="zh-CN" altLang="en-US" sz="3000" dirty="0">
              <a:latin typeface="楷体" panose="02010609060101010101" pitchFamily="49" charset="-122"/>
              <a:ea typeface="楷体" panose="02010609060101010101" pitchFamily="49" charset="-122"/>
            </a:endParaRPr>
          </a:p>
        </p:txBody>
      </p:sp>
      <p:sp>
        <p:nvSpPr>
          <p:cNvPr id="62467"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Rectangle 2"/>
          <p:cNvSpPr>
            <a:spLocks noGrp="1"/>
          </p:cNvSpPr>
          <p:nvPr>
            <p:ph idx="1"/>
          </p:nvPr>
        </p:nvSpPr>
        <p:spPr>
          <a:xfrm>
            <a:off x="976630" y="1071880"/>
            <a:ext cx="10440035" cy="1571625"/>
          </a:xfrm>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sym typeface="+mn-ea"/>
              </a:rPr>
              <a:t>二、总分类账户与明细分类账户</a:t>
            </a:r>
            <a:r>
              <a:rPr kumimoji="0" lang="en-US" altLang="zh-CN"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sym typeface="+mn-ea"/>
              </a:rPr>
              <a:t>——</a:t>
            </a:r>
            <a:r>
              <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sym typeface="+mn-ea"/>
              </a:rPr>
              <a:t>关系</a:t>
            </a:r>
            <a:endPar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总账与所属明细账金额是</a:t>
            </a:r>
            <a:r>
              <a:rPr kumimoji="0" lang="zh-CN" altLang="en-US" sz="3200" b="1" i="0" u="none" strike="noStrike" kern="0" cap="none" spc="0" normalizeH="0" baseline="0" noProof="1">
                <a:ln>
                  <a:noFill/>
                </a:ln>
                <a:solidFill>
                  <a:srgbClr val="0000CC"/>
                </a:solidFill>
                <a:effectLst/>
                <a:uLnTx/>
                <a:uFillTx/>
                <a:latin typeface="楷体" panose="02010609060101010101" pitchFamily="49" charset="-122"/>
                <a:ea typeface="楷体" panose="02010609060101010101" pitchFamily="49" charset="-122"/>
                <a:cs typeface="Verdana" panose="020B0604030504040204" pitchFamily="34" charset="0"/>
              </a:rPr>
              <a:t>勾稽核对</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关系</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p:txBody>
      </p:sp>
      <p:sp>
        <p:nvSpPr>
          <p:cNvPr id="63491"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30052" name="Group 4"/>
          <p:cNvGraphicFramePr>
            <a:graphicFrameLocks noGrp="1"/>
          </p:cNvGraphicFramePr>
          <p:nvPr/>
        </p:nvGraphicFramePr>
        <p:xfrm>
          <a:off x="2024063" y="3424238"/>
          <a:ext cx="7999095" cy="1230312"/>
        </p:xfrm>
        <a:graphic>
          <a:graphicData uri="http://schemas.openxmlformats.org/drawingml/2006/table">
            <a:tbl>
              <a:tblPr/>
              <a:tblGrid>
                <a:gridCol w="3378200"/>
                <a:gridCol w="798195"/>
                <a:gridCol w="3822700"/>
              </a:tblGrid>
              <a:tr h="1230312">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总分类账户的</a:t>
                      </a:r>
                      <a:endPar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期初（末）余额</a:t>
                      </a:r>
                      <a:endPar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所属明细分类账户的</a:t>
                      </a:r>
                      <a:endPar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期初（末）余额合计</a:t>
                      </a:r>
                      <a:endPar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r>
            </a:tbl>
          </a:graphicData>
        </a:graphic>
      </p:graphicFrame>
      <p:graphicFrame>
        <p:nvGraphicFramePr>
          <p:cNvPr id="130056" name="Group 8"/>
          <p:cNvGraphicFramePr>
            <a:graphicFrameLocks noGrp="1"/>
          </p:cNvGraphicFramePr>
          <p:nvPr/>
        </p:nvGraphicFramePr>
        <p:xfrm>
          <a:off x="2024063" y="4719638"/>
          <a:ext cx="8427720" cy="1230312"/>
        </p:xfrm>
        <a:graphic>
          <a:graphicData uri="http://schemas.openxmlformats.org/drawingml/2006/table">
            <a:tbl>
              <a:tblPr/>
              <a:tblGrid>
                <a:gridCol w="3203575"/>
                <a:gridCol w="757555"/>
                <a:gridCol w="4466590"/>
              </a:tblGrid>
              <a:tr h="1230312">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总分类账户本期</a:t>
                      </a:r>
                      <a:endPar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借（贷）方发生额</a:t>
                      </a:r>
                      <a:endPar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a:t>
                      </a:r>
                      <a:endParaRPr kumimoji="0" lang="zh-CN" alt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所属明细分类账户本期</a:t>
                      </a:r>
                      <a:endParaRPr kumimoji="0" lang="zh-CN" sz="28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p>
                      <a:pPr marL="0" marR="0" lvl="0" indent="0" algn="ctr" defTabSz="914400" rtl="0" eaLnBrk="1" fontAlgn="base" latinLnBrk="0" hangingPunct="1">
                        <a:lnSpc>
                          <a:spcPct val="130000"/>
                        </a:lnSpc>
                        <a:spcBef>
                          <a:spcPct val="20000"/>
                        </a:spcBef>
                        <a:spcAft>
                          <a:spcPct val="0"/>
                        </a:spcAft>
                        <a:buClr>
                          <a:srgbClr val="000000"/>
                        </a:buClr>
                        <a:buSzPct val="100000"/>
                        <a:buFont typeface="Times New Roman" panose="02020603050405020304" pitchFamily="18" charset="0"/>
                        <a:buNone/>
                      </a:pPr>
                      <a:r>
                        <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rPr>
                        <a:t>借（贷）方发生额合计</a:t>
                      </a:r>
                      <a:endParaRPr kumimoji="0" lang="zh-CN" sz="2800" b="1" i="0" u="none" strike="noStrike" cap="none" normalizeH="0" baseline="0">
                        <a:ln>
                          <a:noFill/>
                        </a:ln>
                        <a:solidFill>
                          <a:srgbClr val="0000CC"/>
                        </a:solidFill>
                        <a:effectLst/>
                        <a:latin typeface="仿宋" panose="02010609060101010101" pitchFamily="49" charset="-122"/>
                        <a:ea typeface="仿宋" panose="02010609060101010101" pitchFamily="49" charset="-122"/>
                      </a:endParaRPr>
                    </a:p>
                  </a:txBody>
                  <a:tcPr marL="35991" marR="35991" marT="17862" marB="17862" anchor="ctr" anchorCtr="1" horzOverflow="overflow">
                    <a:lnL>
                      <a:noFill/>
                    </a:lnL>
                    <a:lnR>
                      <a:noFill/>
                    </a:lnR>
                    <a:lnT>
                      <a:noFill/>
                    </a:lnT>
                    <a:lnB>
                      <a:noFill/>
                    </a:lnB>
                    <a:lnTlToBr>
                      <a:noFill/>
                    </a:lnTlToBr>
                    <a:lnBlToTr>
                      <a:noFill/>
                    </a:lnBlToTr>
                    <a:noFill/>
                  </a:tcPr>
                </a:tc>
              </a:tr>
            </a:tbl>
          </a:graphicData>
        </a:graphic>
      </p:graphicFrame>
      <p:sp>
        <p:nvSpPr>
          <p:cNvPr id="130060" name="Rectangle 12"/>
          <p:cNvSpPr/>
          <p:nvPr/>
        </p:nvSpPr>
        <p:spPr>
          <a:xfrm>
            <a:off x="2566988" y="2762250"/>
            <a:ext cx="6769100" cy="521970"/>
          </a:xfrm>
          <a:prstGeom prst="rect">
            <a:avLst/>
          </a:prstGeom>
          <a:noFill/>
          <a:ln w="38100" cap="flat" cmpd="sng">
            <a:solidFill>
              <a:srgbClr val="C00000"/>
            </a:solidFill>
            <a:prstDash val="solid"/>
            <a:miter/>
            <a:headEnd type="none" w="med" len="med"/>
            <a:tailEnd type="none" w="med" len="med"/>
          </a:ln>
        </p:spPr>
        <p:txBody>
          <a:bodyPr>
            <a:spAutoFit/>
          </a:bodyPr>
          <a:p>
            <a:pPr>
              <a:buSzPct val="100000"/>
            </a:pPr>
            <a:r>
              <a:rPr lang="zh-CN" altLang="en-US" sz="2800" dirty="0">
                <a:solidFill>
                  <a:srgbClr val="0000CC"/>
                </a:solidFill>
                <a:latin typeface="楷体" panose="02010609060101010101" pitchFamily="49" charset="-122"/>
                <a:ea typeface="楷体" panose="02010609060101010101" pitchFamily="49" charset="-122"/>
              </a:rPr>
              <a:t>勾稽核对：</a:t>
            </a:r>
            <a:r>
              <a:rPr lang="zh-CN" altLang="en-US" sz="2800" b="1" dirty="0">
                <a:latin typeface="仿宋" panose="02010609060101010101" pitchFamily="49" charset="-122"/>
                <a:ea typeface="仿宋" panose="02010609060101010101" pitchFamily="49" charset="-122"/>
              </a:rPr>
              <a:t>科目相同，（合计）金额相同</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0060"/>
                                        </p:tgtEl>
                                        <p:attrNameLst>
                                          <p:attrName>style.visibility</p:attrName>
                                        </p:attrNameLst>
                                      </p:cBhvr>
                                      <p:to>
                                        <p:strVal val="visible"/>
                                      </p:to>
                                    </p:set>
                                    <p:animEffect transition="in" filter="fade">
                                      <p:cBhvr>
                                        <p:cTn id="7" dur="500"/>
                                        <p:tgtEl>
                                          <p:spTgt spid="130060"/>
                                        </p:tgtEl>
                                      </p:cBhvr>
                                    </p:animEffect>
                                    <p:anim calcmode="lin" valueType="num">
                                      <p:cBhvr>
                                        <p:cTn id="8" dur="500" fill="hold"/>
                                        <p:tgtEl>
                                          <p:spTgt spid="130060"/>
                                        </p:tgtEl>
                                        <p:attrNameLst>
                                          <p:attrName>ppt_x</p:attrName>
                                        </p:attrNameLst>
                                      </p:cBhvr>
                                      <p:tavLst>
                                        <p:tav tm="0">
                                          <p:val>
                                            <p:strVal val="#ppt_x"/>
                                          </p:val>
                                        </p:tav>
                                        <p:tav tm="100000">
                                          <p:val>
                                            <p:strVal val="#ppt_x"/>
                                          </p:val>
                                        </p:tav>
                                      </p:tavLst>
                                    </p:anim>
                                    <p:anim calcmode="lin" valueType="num">
                                      <p:cBhvr>
                                        <p:cTn id="9" dur="500" fill="hold"/>
                                        <p:tgtEl>
                                          <p:spTgt spid="13006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005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0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animBg="1"/>
      <p:bldP spid="130056" grpId="0" animBg="1"/>
      <p:bldP spid="130060"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总分类账户与明细分类账户关系总结</a:t>
            </a:r>
            <a:endParaRPr lang="zh-CN" altLang="en-US" sz="3200" dirty="0">
              <a:solidFill>
                <a:srgbClr val="FF0000"/>
              </a:solidFill>
              <a:latin typeface="黑体" panose="02010609060101010101" pitchFamily="49" charset="-122"/>
              <a:ea typeface="黑体" panose="02010609060101010101" pitchFamily="49" charset="-122"/>
            </a:endParaRPr>
          </a:p>
        </p:txBody>
      </p:sp>
      <p:graphicFrame>
        <p:nvGraphicFramePr>
          <p:cNvPr id="126979" name="Group 3"/>
          <p:cNvGraphicFramePr>
            <a:graphicFrameLocks noGrp="1"/>
          </p:cNvGraphicFramePr>
          <p:nvPr/>
        </p:nvGraphicFramePr>
        <p:xfrm>
          <a:off x="2135188" y="1247775"/>
          <a:ext cx="7991475" cy="4862195"/>
        </p:xfrm>
        <a:graphic>
          <a:graphicData uri="http://schemas.openxmlformats.org/drawingml/2006/table">
            <a:tbl>
              <a:tblPr/>
              <a:tblGrid>
                <a:gridCol w="1943100"/>
                <a:gridCol w="1871345"/>
                <a:gridCol w="4177030"/>
              </a:tblGrid>
              <a:tr h="8032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endParaRPr kumimoji="0" lang="zh-CN" altLang="zh-CN" sz="32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总账</a:t>
                      </a:r>
                      <a:endParaRPr kumimoji="0" lang="zh-CN" sz="32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353DE3"/>
                          </a:solidFill>
                          <a:effectLst/>
                          <a:latin typeface="楷体" panose="02010609060101010101" pitchFamily="49" charset="-122"/>
                          <a:ea typeface="楷体" panose="02010609060101010101" pitchFamily="49" charset="-122"/>
                        </a:rPr>
                        <a:t>明细账</a:t>
                      </a:r>
                      <a:endParaRPr kumimoji="0" lang="zh-CN" sz="3200" b="1" i="0" u="none" strike="noStrike" cap="none" normalizeH="0" baseline="0">
                        <a:ln>
                          <a:noFill/>
                        </a:ln>
                        <a:solidFill>
                          <a:srgbClr val="353DE3"/>
                        </a:solidFill>
                        <a:effectLst/>
                        <a:latin typeface="楷体" panose="02010609060101010101" pitchFamily="49" charset="-122"/>
                        <a:ea typeface="楷体"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849630">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提供信息</a:t>
                      </a:r>
                      <a:endPar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alt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 </a:t>
                      </a: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总括</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详细</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802640">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提供指标</a:t>
                      </a:r>
                      <a:endPar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货币金额</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货币金额和实物指标</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8032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设置依据</a:t>
                      </a:r>
                      <a:endPar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会计科目</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企业实际情况</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800100">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两者关系</a:t>
                      </a:r>
                      <a:endPar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统驭</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辅助与补充</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8032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rPr>
                        <a:t>共同点</a:t>
                      </a:r>
                      <a:endParaRPr kumimoji="0" lang="zh-CN" sz="3200" b="1" i="0" u="none" strike="noStrike" cap="none" normalizeH="0" baseline="0">
                        <a:ln>
                          <a:noFill/>
                        </a:ln>
                        <a:solidFill>
                          <a:srgbClr val="FF0000"/>
                        </a:solidFill>
                        <a:effectLst/>
                        <a:latin typeface="楷体" panose="02010609060101010101" pitchFamily="49" charset="-122"/>
                        <a:ea typeface="楷体" panose="02010609060101010101" pitchFamily="49" charset="-122"/>
                      </a:endParaRPr>
                    </a:p>
                  </a:txBody>
                  <a:tcPr anchor="ctr" horzOverflow="overflow">
                    <a:lnL w="2857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Pct val="100000"/>
                        <a:buFont typeface="Wingdings 2" panose="05020102010507070707" pitchFamily="18" charset="2"/>
                        <a:buNone/>
                      </a:pPr>
                      <a:r>
                        <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rPr>
                        <a:t>经济业务内容与原始依据相同</a:t>
                      </a:r>
                      <a:endParaRPr kumimoji="0" lang="zh-CN" sz="3200" b="1" i="0" u="none" strike="noStrike" cap="none" normalizeH="0" baseline="0">
                        <a:ln>
                          <a:noFill/>
                        </a:ln>
                        <a:solidFill>
                          <a:schemeClr val="tx1"/>
                        </a:solidFill>
                        <a:effectLst/>
                        <a:latin typeface="仿宋" panose="02010609060101010101" pitchFamily="49" charset="-122"/>
                        <a:ea typeface="仿宋" panose="02010609060101010101" pitchFamily="49" charset="-122"/>
                      </a:endParaRPr>
                    </a:p>
                  </a:txBody>
                  <a:tcPr anchor="ctr" horzOverflow="overflow">
                    <a:lnL w="1905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hMerge="1">
                  <a:tcPr/>
                </a:tc>
              </a:tr>
            </a:tbl>
          </a:graphicData>
        </a:graphic>
      </p:graphicFrame>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2" name="Rectangle 2"/>
          <p:cNvSpPr>
            <a:spLocks noGrp="1"/>
          </p:cNvSpPr>
          <p:nvPr>
            <p:ph idx="1"/>
          </p:nvPr>
        </p:nvSpPr>
        <p:spPr>
          <a:xfrm>
            <a:off x="988060" y="1101725"/>
            <a:ext cx="10369550" cy="4899025"/>
          </a:xfrm>
        </p:spPr>
        <p:txBody>
          <a:bodyPr vert="horz" wrap="square" lIns="91440" tIns="45720" rIns="91440" bIns="45720" anchor="t" anchorCtr="0"/>
          <a:p>
            <a:pPr algn="just"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三、总分类账户与明细分类账户</a:t>
            </a:r>
            <a:r>
              <a:rPr lang="en-US" altLang="zh-CN" sz="3200" dirty="0">
                <a:solidFill>
                  <a:srgbClr val="FF0000"/>
                </a:solidFill>
                <a:latin typeface="黑体" panose="02010609060101010101" pitchFamily="49" charset="-122"/>
                <a:ea typeface="黑体" panose="02010609060101010101" pitchFamily="49" charset="-122"/>
              </a:rPr>
              <a:t>—</a:t>
            </a:r>
            <a:r>
              <a:rPr lang="zh-CN" altLang="en-US" sz="3200" dirty="0">
                <a:solidFill>
                  <a:srgbClr val="FF0000"/>
                </a:solidFill>
                <a:latin typeface="黑体" panose="02010609060101010101" pitchFamily="49" charset="-122"/>
                <a:ea typeface="黑体" panose="02010609060101010101" pitchFamily="49" charset="-122"/>
              </a:rPr>
              <a:t>平行登记</a:t>
            </a:r>
            <a:endParaRPr lang="zh-CN" altLang="en-US" sz="3200" dirty="0">
              <a:solidFill>
                <a:srgbClr val="FF0000"/>
              </a:solidFill>
              <a:latin typeface="黑体" panose="02010609060101010101" pitchFamily="49" charset="-122"/>
              <a:ea typeface="黑体" panose="02010609060101010101" pitchFamily="49" charset="-122"/>
            </a:endParaRPr>
          </a:p>
          <a:p>
            <a:pPr algn="just"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平行登记是指对所发生的每一笔经济业务，要以</a:t>
            </a:r>
            <a:r>
              <a:rPr lang="zh-CN" altLang="en-US" sz="3200" dirty="0">
                <a:solidFill>
                  <a:srgbClr val="0000CC"/>
                </a:solidFill>
                <a:latin typeface="楷体" panose="02010609060101010101" pitchFamily="49" charset="-122"/>
                <a:ea typeface="楷体" panose="02010609060101010101" pitchFamily="49" charset="-122"/>
              </a:rPr>
              <a:t>会计凭证</a:t>
            </a:r>
            <a:r>
              <a:rPr lang="zh-CN" altLang="en-US" sz="3200" dirty="0">
                <a:latin typeface="楷体" panose="02010609060101010101" pitchFamily="49" charset="-122"/>
                <a:ea typeface="楷体" panose="02010609060101010101" pitchFamily="49" charset="-122"/>
              </a:rPr>
              <a:t>为依据，一方面记入有关</a:t>
            </a:r>
            <a:r>
              <a:rPr lang="zh-CN" altLang="en-US" sz="3200" dirty="0">
                <a:solidFill>
                  <a:srgbClr val="0000CC"/>
                </a:solidFill>
                <a:latin typeface="楷体" panose="02010609060101010101" pitchFamily="49" charset="-122"/>
                <a:ea typeface="楷体" panose="02010609060101010101" pitchFamily="49" charset="-122"/>
              </a:rPr>
              <a:t>总分类账户</a:t>
            </a:r>
            <a:r>
              <a:rPr lang="zh-CN" altLang="en-US" sz="3200" dirty="0">
                <a:latin typeface="楷体" panose="02010609060101010101" pitchFamily="49" charset="-122"/>
                <a:ea typeface="楷体" panose="02010609060101010101" pitchFamily="49" charset="-122"/>
              </a:rPr>
              <a:t>，另一方面记入总分类账户所属的有关</a:t>
            </a:r>
            <a:r>
              <a:rPr lang="zh-CN" altLang="en-US" sz="3200" dirty="0">
                <a:solidFill>
                  <a:srgbClr val="0000CC"/>
                </a:solidFill>
                <a:latin typeface="楷体" panose="02010609060101010101" pitchFamily="49" charset="-122"/>
                <a:ea typeface="楷体" panose="02010609060101010101" pitchFamily="49" charset="-122"/>
              </a:rPr>
              <a:t>明细分类账户</a:t>
            </a:r>
            <a:r>
              <a:rPr lang="zh-CN" altLang="en-US" sz="3200"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p:txBody>
      </p:sp>
      <p:sp>
        <p:nvSpPr>
          <p:cNvPr id="65539"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总分类账户与明细分类账户</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a:spLocks noGrp="1"/>
          </p:cNvSpPr>
          <p:nvPr>
            <p:ph idx="1"/>
          </p:nvPr>
        </p:nvSpPr>
        <p:spPr>
          <a:xfrm>
            <a:off x="887730" y="1095375"/>
            <a:ext cx="10450830" cy="4958715"/>
          </a:xfrm>
          <a:solidFill>
            <a:schemeClr val="bg1">
              <a:alpha val="100000"/>
            </a:schemeClr>
          </a:solidFill>
        </p:spPr>
        <p:txBody>
          <a:bodyPr vert="horz" wrap="square" lIns="91440" tIns="45720" rIns="91440" bIns="45720" anchor="t" anchorCtr="0"/>
          <a:p>
            <a:pPr algn="just"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三、总账与明细账</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solidFill>
                  <a:srgbClr val="FF0000"/>
                </a:solidFill>
                <a:latin typeface="黑体" panose="02010609060101010101" pitchFamily="49" charset="-122"/>
                <a:ea typeface="黑体" panose="02010609060101010101" pitchFamily="49" charset="-122"/>
              </a:rPr>
              <a:t>平行登记：</a:t>
            </a:r>
            <a:r>
              <a:rPr lang="zh-CN" altLang="en-US" sz="2800" dirty="0">
                <a:latin typeface="楷体" panose="02010609060101010101" pitchFamily="49" charset="-122"/>
                <a:ea typeface="楷体" panose="02010609060101010101" pitchFamily="49" charset="-122"/>
              </a:rPr>
              <a:t>要点</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同依据登记。</a:t>
            </a:r>
            <a:r>
              <a:rPr lang="zh-CN" altLang="en-US" sz="2800" dirty="0">
                <a:latin typeface="楷体" panose="02010609060101010101" pitchFamily="49" charset="-122"/>
                <a:ea typeface="楷体" panose="02010609060101010101" pitchFamily="49" charset="-122"/>
              </a:rPr>
              <a:t>两者原始凭证或记账凭证相同；</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同时期登记。</a:t>
            </a:r>
            <a:r>
              <a:rPr lang="zh-CN" altLang="en-US" sz="2800" dirty="0">
                <a:latin typeface="楷体" panose="02010609060101010101" pitchFamily="49" charset="-122"/>
                <a:ea typeface="楷体" panose="02010609060101010101" pitchFamily="49" charset="-122"/>
              </a:rPr>
              <a:t>又称双重登记，同一笔业务同一会计期间同时登记；</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同方向登记。</a:t>
            </a:r>
            <a:r>
              <a:rPr lang="zh-CN" altLang="en-US" sz="2800" dirty="0">
                <a:latin typeface="楷体" panose="02010609060101010101" pitchFamily="49" charset="-122"/>
                <a:ea typeface="楷体" panose="02010609060101010101" pitchFamily="49" charset="-122"/>
              </a:rPr>
              <a:t>同一科目同一借贷方向；</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2800" dirty="0">
                <a:solidFill>
                  <a:srgbClr val="0000CC"/>
                </a:solidFill>
                <a:latin typeface="楷体" panose="02010609060101010101" pitchFamily="49" charset="-122"/>
                <a:ea typeface="楷体" panose="02010609060101010101" pitchFamily="49" charset="-122"/>
              </a:rPr>
              <a:t>同金额登记。</a:t>
            </a:r>
            <a:r>
              <a:rPr lang="zh-CN" altLang="en-US" sz="2800" dirty="0">
                <a:latin typeface="楷体" panose="02010609060101010101" pitchFamily="49" charset="-122"/>
                <a:ea typeface="楷体" panose="02010609060101010101" pitchFamily="49" charset="-122"/>
              </a:rPr>
              <a:t>总账金额必须与所属多个明细账的金额合计相等。</a:t>
            </a:r>
            <a:endParaRPr lang="zh-CN" altLang="en-US" sz="2800" dirty="0">
              <a:latin typeface="楷体" panose="02010609060101010101" pitchFamily="49" charset="-122"/>
              <a:ea typeface="楷体" panose="02010609060101010101" pitchFamily="49" charset="-122"/>
            </a:endParaRPr>
          </a:p>
        </p:txBody>
      </p:sp>
      <p:sp>
        <p:nvSpPr>
          <p:cNvPr id="66563" name="Rectangle 3"/>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第四节  会计账户</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49" name="Rectangle 2"/>
          <p:cNvSpPr>
            <a:spLocks noGrp="1"/>
          </p:cNvSpPr>
          <p:nvPr>
            <p:ph type="body" idx="4294967295"/>
          </p:nvPr>
        </p:nvSpPr>
        <p:spPr>
          <a:xfrm>
            <a:off x="849630" y="1071880"/>
            <a:ext cx="10608310" cy="2482850"/>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四、总分类账户与明细分类账户</a:t>
            </a:r>
            <a:r>
              <a:rPr kumimoji="0" lang="en-US" altLang="zh-CN"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a:t>
            </a:r>
            <a:r>
              <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rPr>
              <a:t>平行登记</a:t>
            </a:r>
            <a:endParaRPr kumimoji="0" lang="zh-CN" altLang="en-US" sz="3200" b="1" i="0" u="none" strike="noStrike" kern="0" cap="none" spc="0" normalizeH="0" baseline="0" noProof="1">
              <a:ln>
                <a:noFill/>
              </a:ln>
              <a:solidFill>
                <a:srgbClr val="FF0000"/>
              </a:solidFill>
              <a:effectLst/>
              <a:uLnTx/>
              <a:uFillTx/>
              <a:latin typeface="黑体" panose="02010609060101010101" pitchFamily="49" charset="-122"/>
              <a:ea typeface="黑体" panose="02010609060101010101" pitchFamily="49" charset="-122"/>
              <a:cs typeface="Verdana" panose="020B0604030504040204" pitchFamily="34" charset="0"/>
            </a:endParaRPr>
          </a:p>
          <a:p>
            <a:pPr marL="0" marR="0" lvl="0"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zh-CN" altLang="zh-CN" sz="3200" b="1" i="0" u="none" strike="noStrike" kern="0" cap="none" spc="0" normalizeH="0" baseline="0" noProof="1">
                <a:ln>
                  <a:noFill/>
                </a:ln>
                <a:solidFill>
                  <a:srgbClr val="FF0000"/>
                </a:solidFill>
                <a:effectLst/>
                <a:uLnTx/>
                <a:uFillTx/>
                <a:latin typeface="楷体" panose="02010609060101010101" pitchFamily="49" charset="-122"/>
                <a:ea typeface="楷体" panose="02010609060101010101" pitchFamily="49" charset="-122"/>
                <a:cs typeface="Verdana" panose="020B0604030504040204" pitchFamily="34" charset="0"/>
              </a:rPr>
              <a:t>【</a:t>
            </a:r>
            <a:r>
              <a:rPr kumimoji="0" lang="zh-CN" altLang="en-US" sz="3200" b="1" i="0" u="none" strike="noStrike" kern="0" cap="none" spc="0" normalizeH="0" baseline="0" noProof="1">
                <a:ln>
                  <a:noFill/>
                </a:ln>
                <a:solidFill>
                  <a:srgbClr val="FF0000"/>
                </a:solidFill>
                <a:effectLst/>
                <a:uLnTx/>
                <a:uFillTx/>
                <a:latin typeface="楷体" panose="02010609060101010101" pitchFamily="49" charset="-122"/>
                <a:ea typeface="楷体" panose="02010609060101010101" pitchFamily="49" charset="-122"/>
                <a:cs typeface="Verdana" panose="020B0604030504040204" pitchFamily="34" charset="0"/>
              </a:rPr>
              <a:t>例</a:t>
            </a:r>
            <a:r>
              <a:rPr kumimoji="0" lang="zh-CN" altLang="zh-CN" sz="3200" b="1" i="0" u="none" strike="noStrike" kern="0" cap="none" spc="0" normalizeH="0" baseline="0" noProof="1">
                <a:ln>
                  <a:noFill/>
                </a:ln>
                <a:solidFill>
                  <a:srgbClr val="FF0000"/>
                </a:solidFill>
                <a:effectLst/>
                <a:uLnTx/>
                <a:uFillTx/>
                <a:latin typeface="楷体" panose="02010609060101010101" pitchFamily="49" charset="-122"/>
                <a:ea typeface="楷体" panose="02010609060101010101" pitchFamily="49" charset="-122"/>
                <a:cs typeface="Verdana" panose="020B0604030504040204" pitchFamily="34" charset="0"/>
              </a:rPr>
              <a:t>】</a:t>
            </a:r>
            <a:r>
              <a:rPr kumimoji="0" lang="zh-CN"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2006</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年</a:t>
            </a:r>
            <a:r>
              <a:rPr kumimoji="0" lang="zh-CN"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3</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月</a:t>
            </a:r>
            <a:r>
              <a:rPr kumimoji="0" lang="zh-CN"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11</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日，公司接开户行通知：收到上年星光公司赊销的商品货款</a:t>
            </a:r>
            <a:r>
              <a:rPr kumimoji="0" lang="zh-CN" altLang="zh-CN"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8</a:t>
            </a:r>
            <a:r>
              <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rPr>
              <a:t>万元。</a:t>
            </a:r>
            <a:endParaRPr kumimoji="0" lang="zh-CN" altLang="en-US" sz="3200" b="1" i="0" u="none" strike="noStrike" kern="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Verdana" panose="020B0604030504040204" pitchFamily="34" charset="0"/>
            </a:endParaRPr>
          </a:p>
        </p:txBody>
      </p:sp>
      <p:sp>
        <p:nvSpPr>
          <p:cNvPr id="67587" name="Rectangle 3"/>
          <p:cNvSpPr/>
          <p:nvPr/>
        </p:nvSpPr>
        <p:spPr>
          <a:xfrm>
            <a:off x="2098675" y="304800"/>
            <a:ext cx="8001000" cy="676275"/>
          </a:xfrm>
          <a:prstGeom prst="rect">
            <a:avLst/>
          </a:prstGeom>
          <a:noFill/>
          <a:ln w="9525">
            <a:noFill/>
          </a:ln>
        </p:spPr>
        <p:txBody>
          <a:bodyPr anchor="ctr" anchorCtr="0"/>
          <a:p>
            <a:pPr algn="ctr">
              <a:buSzPct val="100000"/>
            </a:pPr>
            <a:r>
              <a:rPr lang="zh-CN" altLang="en-US" sz="3200" b="1" dirty="0">
                <a:solidFill>
                  <a:srgbClr val="FF0000"/>
                </a:solidFill>
                <a:latin typeface="黑体" panose="02010609060101010101" pitchFamily="49" charset="-122"/>
                <a:ea typeface="黑体" panose="02010609060101010101" pitchFamily="49" charset="-122"/>
              </a:rPr>
              <a:t>第四节 总分类账户与明细分类账户 </a:t>
            </a:r>
            <a:endParaRPr lang="zh-CN" altLang="en-US" sz="3200" b="1" dirty="0">
              <a:solidFill>
                <a:srgbClr val="FF0000"/>
              </a:solidFill>
              <a:latin typeface="黑体" panose="02010609060101010101" pitchFamily="49" charset="-122"/>
              <a:ea typeface="黑体" panose="02010609060101010101" pitchFamily="49" charset="-122"/>
            </a:endParaRPr>
          </a:p>
        </p:txBody>
      </p:sp>
      <p:pic>
        <p:nvPicPr>
          <p:cNvPr id="131076" name="Picture 4" descr="复件 123副本"/>
          <p:cNvPicPr>
            <a:picLocks noChangeAspect="1"/>
          </p:cNvPicPr>
          <p:nvPr/>
        </p:nvPicPr>
        <p:blipFill>
          <a:blip r:embed="rId1"/>
          <a:stretch>
            <a:fillRect/>
          </a:stretch>
        </p:blipFill>
        <p:spPr>
          <a:xfrm>
            <a:off x="2095500" y="3644900"/>
            <a:ext cx="8001000" cy="3074988"/>
          </a:xfrm>
          <a:prstGeom prst="rect">
            <a:avLst/>
          </a:prstGeom>
          <a:noFill/>
          <a:ln w="9525">
            <a:noFill/>
          </a:ln>
        </p:spPr>
      </p:pic>
      <p:sp>
        <p:nvSpPr>
          <p:cNvPr id="131077" name="Text Box 5"/>
          <p:cNvSpPr txBox="1"/>
          <p:nvPr/>
        </p:nvSpPr>
        <p:spPr>
          <a:xfrm>
            <a:off x="8688388" y="3789363"/>
            <a:ext cx="381000" cy="215265"/>
          </a:xfrm>
          <a:prstGeom prst="rect">
            <a:avLst/>
          </a:prstGeom>
          <a:noFill/>
          <a:ln w="9525">
            <a:noFill/>
          </a:ln>
        </p:spPr>
        <p:txBody>
          <a:bodyPr lIns="0" tIns="0" rIns="0" bIns="0">
            <a:spAutoFit/>
          </a:bodyPr>
          <a:p>
            <a:pPr algn="ctr">
              <a:spcBef>
                <a:spcPct val="50000"/>
              </a:spcBef>
              <a:buSzPct val="100000"/>
            </a:pPr>
            <a:r>
              <a:rPr lang="zh-CN" altLang="en-US" sz="1400" b="1" dirty="0">
                <a:latin typeface="黑体" panose="02010609060101010101" pitchFamily="49" charset="-122"/>
                <a:ea typeface="黑体" panose="02010609060101010101" pitchFamily="49" charset="-122"/>
              </a:rPr>
              <a:t>记</a:t>
            </a:r>
            <a:endParaRPr lang="zh-CN" altLang="en-US" sz="1400" b="1"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131076"/>
                                        </p:tgtEl>
                                        <p:attrNameLst>
                                          <p:attrName>style.visibility</p:attrName>
                                        </p:attrNameLst>
                                      </p:cBhvr>
                                      <p:to>
                                        <p:strVal val="visible"/>
                                      </p:to>
                                    </p:set>
                                    <p:anim calcmode="lin" valueType="num">
                                      <p:cBhvr>
                                        <p:cTn id="7" dur="500" fill="hold"/>
                                        <p:tgtEl>
                                          <p:spTgt spid="131076"/>
                                        </p:tgtEl>
                                        <p:attrNameLst>
                                          <p:attrName>ppt_w</p:attrName>
                                        </p:attrNameLst>
                                      </p:cBhvr>
                                      <p:tavLst>
                                        <p:tav tm="0">
                                          <p:val>
                                            <p:strVal val="#ppt_w*2.5"/>
                                          </p:val>
                                        </p:tav>
                                        <p:tav tm="100000">
                                          <p:val>
                                            <p:strVal val="#ppt_w"/>
                                          </p:val>
                                        </p:tav>
                                      </p:tavLst>
                                    </p:anim>
                                    <p:anim calcmode="lin" valueType="num">
                                      <p:cBhvr>
                                        <p:cTn id="8" dur="500" fill="hold"/>
                                        <p:tgtEl>
                                          <p:spTgt spid="131076"/>
                                        </p:tgtEl>
                                        <p:attrNameLst>
                                          <p:attrName>ppt_h</p:attrName>
                                        </p:attrNameLst>
                                      </p:cBhvr>
                                      <p:tavLst>
                                        <p:tav tm="0">
                                          <p:val>
                                            <p:strVal val="#ppt_h*0.01"/>
                                          </p:val>
                                        </p:tav>
                                        <p:tav tm="100000">
                                          <p:val>
                                            <p:strVal val="#ppt_h"/>
                                          </p:val>
                                        </p:tav>
                                      </p:tavLst>
                                    </p:anim>
                                    <p:anim calcmode="lin" valueType="num">
                                      <p:cBhvr>
                                        <p:cTn id="9" dur="500" fill="hold"/>
                                        <p:tgtEl>
                                          <p:spTgt spid="131076"/>
                                        </p:tgtEl>
                                        <p:attrNameLst>
                                          <p:attrName>ppt_x</p:attrName>
                                        </p:attrNameLst>
                                      </p:cBhvr>
                                      <p:tavLst>
                                        <p:tav tm="0">
                                          <p:val>
                                            <p:strVal val="#ppt_x"/>
                                          </p:val>
                                        </p:tav>
                                        <p:tav tm="100000">
                                          <p:val>
                                            <p:strVal val="#ppt_x"/>
                                          </p:val>
                                        </p:tav>
                                      </p:tavLst>
                                    </p:anim>
                                    <p:anim calcmode="lin" valueType="num">
                                      <p:cBhvr>
                                        <p:cTn id="10" dur="500" fill="hold"/>
                                        <p:tgtEl>
                                          <p:spTgt spid="131076"/>
                                        </p:tgtEl>
                                        <p:attrNameLst>
                                          <p:attrName>ppt_y</p:attrName>
                                        </p:attrNameLst>
                                      </p:cBhvr>
                                      <p:tavLst>
                                        <p:tav tm="0">
                                          <p:val>
                                            <p:strVal val="#ppt_h+1"/>
                                          </p:val>
                                        </p:tav>
                                        <p:tav tm="100000">
                                          <p:val>
                                            <p:strVal val="#ppt_y"/>
                                          </p:val>
                                        </p:tav>
                                      </p:tavLst>
                                    </p:anim>
                                    <p:animEffect transition="in" filter="fade">
                                      <p:cBhvr>
                                        <p:cTn id="11" dur="500"/>
                                        <p:tgtEl>
                                          <p:spTgt spid="131076"/>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310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7"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descr="栎木"/>
          <p:cNvSpPr/>
          <p:nvPr/>
        </p:nvSpPr>
        <p:spPr>
          <a:xfrm>
            <a:off x="1524000" y="0"/>
            <a:ext cx="9144000" cy="6858000"/>
          </a:xfrm>
          <a:prstGeom prst="rect">
            <a:avLst/>
          </a:prstGeom>
          <a:blipFill rotWithShape="1">
            <a:blip r:embed="rId1"/>
          </a:blipFill>
          <a:ln w="9525">
            <a:noFill/>
          </a:ln>
        </p:spPr>
        <p:txBody>
          <a:bodyPr wrap="none" anchor="ctr" anchorCtr="0"/>
          <a:p>
            <a:pPr>
              <a:buSzPct val="100000"/>
            </a:pPr>
            <a:endParaRPr lang="zh-CN" altLang="zh-CN" sz="2400" b="1" dirty="0">
              <a:latin typeface="Verdana" panose="020B0604030504040204" pitchFamily="34" charset="0"/>
            </a:endParaRPr>
          </a:p>
        </p:txBody>
      </p:sp>
      <p:pic>
        <p:nvPicPr>
          <p:cNvPr id="68611" name="Picture 3" descr="复件 123副本"/>
          <p:cNvPicPr>
            <a:picLocks noChangeAspect="1"/>
          </p:cNvPicPr>
          <p:nvPr/>
        </p:nvPicPr>
        <p:blipFill>
          <a:blip r:embed="rId2"/>
          <a:stretch>
            <a:fillRect/>
          </a:stretch>
        </p:blipFill>
        <p:spPr>
          <a:xfrm>
            <a:off x="1524000" y="1989138"/>
            <a:ext cx="3348038" cy="2447925"/>
          </a:xfrm>
          <a:prstGeom prst="rect">
            <a:avLst/>
          </a:prstGeom>
          <a:noFill/>
          <a:ln w="9525">
            <a:noFill/>
          </a:ln>
        </p:spPr>
      </p:pic>
      <p:pic>
        <p:nvPicPr>
          <p:cNvPr id="68612" name="Picture 4" descr="图片4"/>
          <p:cNvPicPr>
            <a:picLocks noChangeAspect="1"/>
          </p:cNvPicPr>
          <p:nvPr/>
        </p:nvPicPr>
        <p:blipFill>
          <a:blip r:embed="rId3"/>
          <a:stretch>
            <a:fillRect/>
          </a:stretch>
        </p:blipFill>
        <p:spPr>
          <a:xfrm>
            <a:off x="4949825" y="5102225"/>
            <a:ext cx="5718175" cy="1755775"/>
          </a:xfrm>
          <a:prstGeom prst="rect">
            <a:avLst/>
          </a:prstGeom>
          <a:noFill/>
          <a:ln w="9525">
            <a:noFill/>
          </a:ln>
        </p:spPr>
      </p:pic>
      <p:pic>
        <p:nvPicPr>
          <p:cNvPr id="68613" name="Picture 5" descr="图片3"/>
          <p:cNvPicPr>
            <a:picLocks noChangeAspect="1"/>
          </p:cNvPicPr>
          <p:nvPr/>
        </p:nvPicPr>
        <p:blipFill>
          <a:blip r:embed="rId4"/>
          <a:stretch>
            <a:fillRect/>
          </a:stretch>
        </p:blipFill>
        <p:spPr>
          <a:xfrm>
            <a:off x="4949825" y="1752600"/>
            <a:ext cx="5718175" cy="1676400"/>
          </a:xfrm>
          <a:prstGeom prst="rect">
            <a:avLst/>
          </a:prstGeom>
          <a:noFill/>
          <a:ln w="9525">
            <a:noFill/>
          </a:ln>
        </p:spPr>
      </p:pic>
      <p:pic>
        <p:nvPicPr>
          <p:cNvPr id="68614" name="Picture 6" descr="图片2"/>
          <p:cNvPicPr>
            <a:picLocks noChangeAspect="1"/>
          </p:cNvPicPr>
          <p:nvPr/>
        </p:nvPicPr>
        <p:blipFill>
          <a:blip r:embed="rId5"/>
          <a:stretch>
            <a:fillRect/>
          </a:stretch>
        </p:blipFill>
        <p:spPr>
          <a:xfrm>
            <a:off x="4992688" y="0"/>
            <a:ext cx="5675312" cy="1676400"/>
          </a:xfrm>
          <a:prstGeom prst="rect">
            <a:avLst/>
          </a:prstGeom>
          <a:noFill/>
          <a:ln w="9525">
            <a:noFill/>
          </a:ln>
        </p:spPr>
      </p:pic>
      <p:pic>
        <p:nvPicPr>
          <p:cNvPr id="68615" name="Picture 7" descr="图片11"/>
          <p:cNvPicPr>
            <a:picLocks noChangeAspect="1"/>
          </p:cNvPicPr>
          <p:nvPr/>
        </p:nvPicPr>
        <p:blipFill>
          <a:blip r:embed="rId6"/>
          <a:srcRect t="9091"/>
          <a:stretch>
            <a:fillRect/>
          </a:stretch>
        </p:blipFill>
        <p:spPr>
          <a:xfrm>
            <a:off x="4949825" y="3505200"/>
            <a:ext cx="5718175" cy="1524000"/>
          </a:xfrm>
          <a:prstGeom prst="rect">
            <a:avLst/>
          </a:prstGeom>
          <a:noFill/>
          <a:ln w="9525">
            <a:noFill/>
          </a:ln>
        </p:spPr>
      </p:pic>
      <p:sp>
        <p:nvSpPr>
          <p:cNvPr id="132104" name="Line 8"/>
          <p:cNvSpPr/>
          <p:nvPr/>
        </p:nvSpPr>
        <p:spPr>
          <a:xfrm>
            <a:off x="4151313" y="2922588"/>
            <a:ext cx="3024187" cy="3746500"/>
          </a:xfrm>
          <a:prstGeom prst="line">
            <a:avLst/>
          </a:prstGeom>
          <a:ln w="28575" cap="flat" cmpd="sng">
            <a:solidFill>
              <a:srgbClr val="336699"/>
            </a:solidFill>
            <a:prstDash val="sysDot"/>
            <a:headEnd type="none" w="med" len="med"/>
            <a:tailEnd type="triangle" w="med" len="med"/>
          </a:ln>
        </p:spPr>
      </p:sp>
      <p:sp>
        <p:nvSpPr>
          <p:cNvPr id="68617" name="Text Box 9"/>
          <p:cNvSpPr txBox="1"/>
          <p:nvPr/>
        </p:nvSpPr>
        <p:spPr>
          <a:xfrm>
            <a:off x="5791200" y="1182688"/>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月初余额</a:t>
            </a:r>
            <a:endParaRPr lang="zh-CN" altLang="en-US" sz="1200" b="1" dirty="0">
              <a:latin typeface="Arial" panose="020B0604020202020204" pitchFamily="34" charset="0"/>
              <a:ea typeface="楷体_GB2312" pitchFamily="49" charset="-122"/>
            </a:endParaRPr>
          </a:p>
        </p:txBody>
      </p:sp>
      <p:sp>
        <p:nvSpPr>
          <p:cNvPr id="68618" name="Text Box 10"/>
          <p:cNvSpPr txBox="1"/>
          <p:nvPr/>
        </p:nvSpPr>
        <p:spPr>
          <a:xfrm>
            <a:off x="9296400" y="228600"/>
            <a:ext cx="685800" cy="184150"/>
          </a:xfrm>
          <a:prstGeom prst="rect">
            <a:avLst/>
          </a:prstGeom>
          <a:noFill/>
          <a:ln w="9525">
            <a:noFill/>
          </a:ln>
        </p:spPr>
        <p:txBody>
          <a:bodyPr lIns="0" tIns="0" rIns="0" bIns="0">
            <a:spAutoFit/>
          </a:bodyPr>
          <a:p>
            <a:pPr>
              <a:spcBef>
                <a:spcPct val="50000"/>
              </a:spcBef>
              <a:buSzPct val="100000"/>
            </a:pPr>
            <a:r>
              <a:rPr lang="zh-CN" altLang="en-US" sz="1200" b="1" dirty="0">
                <a:solidFill>
                  <a:srgbClr val="0000CC"/>
                </a:solidFill>
                <a:latin typeface="Arial" panose="020B0604020202020204" pitchFamily="34" charset="0"/>
                <a:ea typeface="楷体_GB2312" pitchFamily="49" charset="-122"/>
              </a:rPr>
              <a:t>银行存款</a:t>
            </a:r>
            <a:endParaRPr lang="zh-CN" altLang="en-US" sz="1200" b="1" dirty="0">
              <a:solidFill>
                <a:srgbClr val="0000CC"/>
              </a:solidFill>
              <a:latin typeface="Arial" panose="020B0604020202020204" pitchFamily="34" charset="0"/>
              <a:ea typeface="楷体_GB2312" pitchFamily="49" charset="-122"/>
            </a:endParaRPr>
          </a:p>
        </p:txBody>
      </p:sp>
      <p:sp>
        <p:nvSpPr>
          <p:cNvPr id="68619" name="Text Box 11"/>
          <p:cNvSpPr txBox="1"/>
          <p:nvPr/>
        </p:nvSpPr>
        <p:spPr>
          <a:xfrm>
            <a:off x="9525000" y="1219200"/>
            <a:ext cx="863600" cy="182563"/>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866000000</a:t>
            </a:r>
            <a:endParaRPr lang="zh-CN" altLang="zh-CN" sz="1200" b="1" i="1" dirty="0">
              <a:latin typeface="Arial" panose="020B0604020202020204" pitchFamily="34" charset="0"/>
              <a:ea typeface="楷体_GB2312" pitchFamily="49" charset="-122"/>
            </a:endParaRPr>
          </a:p>
        </p:txBody>
      </p:sp>
      <p:sp>
        <p:nvSpPr>
          <p:cNvPr id="68620" name="Text Box 12"/>
          <p:cNvSpPr txBox="1"/>
          <p:nvPr/>
        </p:nvSpPr>
        <p:spPr>
          <a:xfrm>
            <a:off x="9220200" y="12192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68621" name="Text Box 13"/>
          <p:cNvSpPr txBox="1"/>
          <p:nvPr/>
        </p:nvSpPr>
        <p:spPr>
          <a:xfrm>
            <a:off x="5003800" y="466725"/>
            <a:ext cx="293688" cy="153670"/>
          </a:xfrm>
          <a:prstGeom prst="rect">
            <a:avLst/>
          </a:prstGeom>
          <a:noFill/>
          <a:ln w="9525">
            <a:noFill/>
          </a:ln>
        </p:spPr>
        <p:txBody>
          <a:bodyPr lIns="0" tIns="0" rIns="0" bIns="0">
            <a:spAutoFit/>
          </a:bodyPr>
          <a:p>
            <a:pPr>
              <a:spcBef>
                <a:spcPct val="50000"/>
              </a:spcBef>
              <a:buSzPct val="100000"/>
            </a:pPr>
            <a:r>
              <a:rPr lang="zh-CN" altLang="zh-CN" sz="1000" b="1" dirty="0">
                <a:latin typeface="Arial" panose="020B0604020202020204" pitchFamily="34" charset="0"/>
              </a:rPr>
              <a:t>2006</a:t>
            </a:r>
            <a:endParaRPr lang="zh-CN" altLang="zh-CN" sz="1000" b="1" dirty="0">
              <a:latin typeface="Arial" panose="020B0604020202020204" pitchFamily="34" charset="0"/>
            </a:endParaRPr>
          </a:p>
        </p:txBody>
      </p:sp>
      <p:sp>
        <p:nvSpPr>
          <p:cNvPr id="68622" name="Text Box 14"/>
          <p:cNvSpPr txBox="1"/>
          <p:nvPr/>
        </p:nvSpPr>
        <p:spPr>
          <a:xfrm>
            <a:off x="4992688" y="1179513"/>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a:t>
            </a:r>
            <a:endParaRPr lang="zh-CN" altLang="zh-CN" sz="1200" b="1" i="1" dirty="0">
              <a:latin typeface="Arial" panose="020B0604020202020204" pitchFamily="34" charset="0"/>
            </a:endParaRPr>
          </a:p>
        </p:txBody>
      </p:sp>
      <p:sp>
        <p:nvSpPr>
          <p:cNvPr id="68623" name="Text Box 15"/>
          <p:cNvSpPr txBox="1"/>
          <p:nvPr/>
        </p:nvSpPr>
        <p:spPr>
          <a:xfrm>
            <a:off x="9372600" y="1981200"/>
            <a:ext cx="685800" cy="184150"/>
          </a:xfrm>
          <a:prstGeom prst="rect">
            <a:avLst/>
          </a:prstGeom>
          <a:noFill/>
          <a:ln w="9525">
            <a:noFill/>
          </a:ln>
        </p:spPr>
        <p:txBody>
          <a:bodyPr lIns="0" tIns="0" rIns="0" bIns="0">
            <a:spAutoFit/>
          </a:bodyPr>
          <a:p>
            <a:pPr>
              <a:spcBef>
                <a:spcPct val="50000"/>
              </a:spcBef>
              <a:buSzPct val="100000"/>
            </a:pPr>
            <a:r>
              <a:rPr lang="zh-CN" altLang="en-US" sz="1200" b="1" dirty="0">
                <a:solidFill>
                  <a:srgbClr val="C00000"/>
                </a:solidFill>
                <a:latin typeface="Arial" panose="020B0604020202020204" pitchFamily="34" charset="0"/>
                <a:ea typeface="楷体_GB2312" pitchFamily="49" charset="-122"/>
              </a:rPr>
              <a:t>应收账款</a:t>
            </a:r>
            <a:endParaRPr lang="zh-CN" altLang="en-US" sz="1200" b="1" dirty="0">
              <a:solidFill>
                <a:srgbClr val="C00000"/>
              </a:solidFill>
              <a:latin typeface="Arial" panose="020B0604020202020204" pitchFamily="34" charset="0"/>
              <a:ea typeface="楷体_GB2312" pitchFamily="49" charset="-122"/>
            </a:endParaRPr>
          </a:p>
        </p:txBody>
      </p:sp>
      <p:sp>
        <p:nvSpPr>
          <p:cNvPr id="68624" name="Text Box 16"/>
          <p:cNvSpPr txBox="1"/>
          <p:nvPr/>
        </p:nvSpPr>
        <p:spPr>
          <a:xfrm>
            <a:off x="9601200" y="2989263"/>
            <a:ext cx="787400" cy="152400"/>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18000000</a:t>
            </a:r>
            <a:endParaRPr lang="zh-CN" altLang="zh-CN" sz="1200" b="1" i="1" dirty="0">
              <a:latin typeface="Arial" panose="020B0604020202020204" pitchFamily="34" charset="0"/>
              <a:ea typeface="楷体_GB2312" pitchFamily="49" charset="-122"/>
            </a:endParaRPr>
          </a:p>
        </p:txBody>
      </p:sp>
      <p:sp>
        <p:nvSpPr>
          <p:cNvPr id="68625" name="Text Box 17"/>
          <p:cNvSpPr txBox="1"/>
          <p:nvPr/>
        </p:nvSpPr>
        <p:spPr>
          <a:xfrm>
            <a:off x="5867400" y="2895600"/>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月初余额</a:t>
            </a:r>
            <a:endParaRPr lang="zh-CN" altLang="en-US" sz="1200" b="1" dirty="0">
              <a:latin typeface="Arial" panose="020B0604020202020204" pitchFamily="34" charset="0"/>
              <a:ea typeface="楷体_GB2312" pitchFamily="49" charset="-122"/>
            </a:endParaRPr>
          </a:p>
        </p:txBody>
      </p:sp>
      <p:sp>
        <p:nvSpPr>
          <p:cNvPr id="132114" name="Text Box 18"/>
          <p:cNvSpPr txBox="1"/>
          <p:nvPr/>
        </p:nvSpPr>
        <p:spPr>
          <a:xfrm>
            <a:off x="5867400" y="3200400"/>
            <a:ext cx="7620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收回货款</a:t>
            </a:r>
            <a:endParaRPr lang="zh-CN" altLang="en-US" sz="1200" b="1" dirty="0">
              <a:latin typeface="Arial" panose="020B0604020202020204" pitchFamily="34" charset="0"/>
              <a:ea typeface="楷体_GB2312" pitchFamily="49" charset="-122"/>
            </a:endParaRPr>
          </a:p>
        </p:txBody>
      </p:sp>
      <p:sp>
        <p:nvSpPr>
          <p:cNvPr id="132115" name="Text Box 19"/>
          <p:cNvSpPr txBox="1"/>
          <p:nvPr/>
        </p:nvSpPr>
        <p:spPr>
          <a:xfrm>
            <a:off x="8458200" y="3235325"/>
            <a:ext cx="641350" cy="228600"/>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8000000</a:t>
            </a:r>
            <a:endParaRPr lang="zh-CN" altLang="zh-CN" sz="1200" b="1" i="1" dirty="0">
              <a:latin typeface="Arial" panose="020B0604020202020204" pitchFamily="34" charset="0"/>
              <a:ea typeface="楷体_GB2312" pitchFamily="49" charset="-122"/>
            </a:endParaRPr>
          </a:p>
        </p:txBody>
      </p:sp>
      <p:sp>
        <p:nvSpPr>
          <p:cNvPr id="132116" name="Text Box 20"/>
          <p:cNvSpPr txBox="1"/>
          <p:nvPr/>
        </p:nvSpPr>
        <p:spPr>
          <a:xfrm>
            <a:off x="5291138" y="3200400"/>
            <a:ext cx="3810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记</a:t>
            </a:r>
            <a:r>
              <a:rPr lang="zh-CN" altLang="zh-CN" sz="1200" b="1" dirty="0">
                <a:latin typeface="Arial" panose="020B0604020202020204" pitchFamily="34" charset="0"/>
                <a:ea typeface="楷体_GB2312" pitchFamily="49" charset="-122"/>
              </a:rPr>
              <a:t>16</a:t>
            </a:r>
            <a:endParaRPr lang="zh-CN" altLang="zh-CN" sz="1200" b="1" dirty="0">
              <a:latin typeface="Arial" panose="020B0604020202020204" pitchFamily="34" charset="0"/>
              <a:ea typeface="楷体_GB2312" pitchFamily="49" charset="-122"/>
            </a:endParaRPr>
          </a:p>
        </p:txBody>
      </p:sp>
      <p:sp>
        <p:nvSpPr>
          <p:cNvPr id="132117" name="Text Box 21"/>
          <p:cNvSpPr txBox="1"/>
          <p:nvPr/>
        </p:nvSpPr>
        <p:spPr>
          <a:xfrm>
            <a:off x="9601200" y="3235325"/>
            <a:ext cx="787400" cy="152400"/>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10000000</a:t>
            </a:r>
            <a:endParaRPr lang="zh-CN" altLang="zh-CN" sz="1200" b="1" i="1" dirty="0">
              <a:latin typeface="Arial" panose="020B0604020202020204" pitchFamily="34" charset="0"/>
              <a:ea typeface="楷体_GB2312" pitchFamily="49" charset="-122"/>
            </a:endParaRPr>
          </a:p>
        </p:txBody>
      </p:sp>
      <p:sp>
        <p:nvSpPr>
          <p:cNvPr id="132118" name="Text Box 22"/>
          <p:cNvSpPr txBox="1"/>
          <p:nvPr/>
        </p:nvSpPr>
        <p:spPr>
          <a:xfrm>
            <a:off x="9220200" y="32004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68631" name="Text Box 23"/>
          <p:cNvSpPr txBox="1"/>
          <p:nvPr/>
        </p:nvSpPr>
        <p:spPr>
          <a:xfrm>
            <a:off x="9220200" y="29718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68632" name="Text Box 24"/>
          <p:cNvSpPr txBox="1"/>
          <p:nvPr/>
        </p:nvSpPr>
        <p:spPr>
          <a:xfrm>
            <a:off x="4953000" y="2286000"/>
            <a:ext cx="228600" cy="122555"/>
          </a:xfrm>
          <a:prstGeom prst="rect">
            <a:avLst/>
          </a:prstGeom>
          <a:noFill/>
          <a:ln w="9525">
            <a:noFill/>
          </a:ln>
        </p:spPr>
        <p:txBody>
          <a:bodyPr lIns="0" tIns="0" rIns="0" bIns="0">
            <a:spAutoFit/>
          </a:bodyPr>
          <a:p>
            <a:pPr>
              <a:spcBef>
                <a:spcPct val="50000"/>
              </a:spcBef>
              <a:buSzPct val="100000"/>
            </a:pPr>
            <a:r>
              <a:rPr lang="zh-CN" altLang="zh-CN" sz="800" b="1" dirty="0">
                <a:latin typeface="Arial" panose="020B0604020202020204" pitchFamily="34" charset="0"/>
              </a:rPr>
              <a:t>2006</a:t>
            </a:r>
            <a:endParaRPr lang="zh-CN" altLang="zh-CN" sz="800" b="1" dirty="0">
              <a:latin typeface="Arial" panose="020B0604020202020204" pitchFamily="34" charset="0"/>
            </a:endParaRPr>
          </a:p>
        </p:txBody>
      </p:sp>
      <p:sp>
        <p:nvSpPr>
          <p:cNvPr id="68633" name="Text Box 25"/>
          <p:cNvSpPr txBox="1"/>
          <p:nvPr/>
        </p:nvSpPr>
        <p:spPr>
          <a:xfrm>
            <a:off x="4992688" y="2932113"/>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a:t>
            </a:r>
            <a:endParaRPr lang="zh-CN" altLang="zh-CN" sz="1200" b="1" i="1" dirty="0">
              <a:latin typeface="Arial" panose="020B0604020202020204" pitchFamily="34" charset="0"/>
            </a:endParaRPr>
          </a:p>
        </p:txBody>
      </p:sp>
      <p:sp>
        <p:nvSpPr>
          <p:cNvPr id="132122" name="Text Box 26"/>
          <p:cNvSpPr txBox="1"/>
          <p:nvPr/>
        </p:nvSpPr>
        <p:spPr>
          <a:xfrm>
            <a:off x="4989513" y="32004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3 11</a:t>
            </a:r>
            <a:endParaRPr lang="zh-CN" altLang="zh-CN" sz="1200" b="1" i="1" dirty="0">
              <a:latin typeface="Arial" panose="020B0604020202020204" pitchFamily="34" charset="0"/>
            </a:endParaRPr>
          </a:p>
        </p:txBody>
      </p:sp>
      <p:sp>
        <p:nvSpPr>
          <p:cNvPr id="132123" name="Text Box 27"/>
          <p:cNvSpPr txBox="1"/>
          <p:nvPr/>
        </p:nvSpPr>
        <p:spPr>
          <a:xfrm>
            <a:off x="4656138" y="3003550"/>
            <a:ext cx="152400" cy="138430"/>
          </a:xfrm>
          <a:prstGeom prst="rect">
            <a:avLst/>
          </a:prstGeom>
          <a:noFill/>
          <a:ln w="9525" cap="flat" cmpd="sng">
            <a:solidFill>
              <a:srgbClr val="FF0000"/>
            </a:solidFill>
            <a:prstDash val="solid"/>
            <a:miter/>
            <a:headEnd type="none" w="med" len="med"/>
            <a:tailEnd type="none" w="med" len="med"/>
          </a:ln>
        </p:spPr>
        <p:txBody>
          <a:bodyPr lIns="0" tIns="0" rIns="0" bIns="0">
            <a:spAutoFit/>
          </a:bodyPr>
          <a:p>
            <a:pPr>
              <a:spcBef>
                <a:spcPct val="50000"/>
              </a:spcBef>
              <a:buSzPct val="100000"/>
            </a:pPr>
            <a:r>
              <a:rPr lang="zh-CN" altLang="zh-CN" sz="900" b="1" dirty="0">
                <a:solidFill>
                  <a:srgbClr val="FF0000"/>
                </a:solidFill>
                <a:latin typeface="Arial" panose="020B0604020202020204" pitchFamily="34" charset="0"/>
              </a:rPr>
              <a:t>√</a:t>
            </a:r>
            <a:endParaRPr lang="zh-CN" altLang="zh-CN" sz="900" b="1" dirty="0">
              <a:solidFill>
                <a:srgbClr val="FF0000"/>
              </a:solidFill>
              <a:latin typeface="Arial" panose="020B0604020202020204" pitchFamily="34" charset="0"/>
            </a:endParaRPr>
          </a:p>
        </p:txBody>
      </p:sp>
      <p:sp>
        <p:nvSpPr>
          <p:cNvPr id="132124" name="Line 28"/>
          <p:cNvSpPr/>
          <p:nvPr/>
        </p:nvSpPr>
        <p:spPr>
          <a:xfrm>
            <a:off x="4732338" y="3124200"/>
            <a:ext cx="3649662" cy="152400"/>
          </a:xfrm>
          <a:prstGeom prst="line">
            <a:avLst/>
          </a:prstGeom>
          <a:ln w="28575" cap="flat" cmpd="sng">
            <a:solidFill>
              <a:srgbClr val="336699"/>
            </a:solidFill>
            <a:prstDash val="sysDot"/>
            <a:headEnd type="none" w="med" len="med"/>
            <a:tailEnd type="triangle" w="med" len="med"/>
          </a:ln>
        </p:spPr>
      </p:sp>
      <p:sp>
        <p:nvSpPr>
          <p:cNvPr id="132125" name="Text Box 29"/>
          <p:cNvSpPr txBox="1"/>
          <p:nvPr/>
        </p:nvSpPr>
        <p:spPr>
          <a:xfrm>
            <a:off x="5791200" y="1447800"/>
            <a:ext cx="8382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收回货款</a:t>
            </a:r>
            <a:endParaRPr lang="zh-CN" altLang="en-US" sz="1200" b="1" dirty="0">
              <a:latin typeface="Arial" panose="020B0604020202020204" pitchFamily="34" charset="0"/>
              <a:ea typeface="楷体_GB2312" pitchFamily="49" charset="-122"/>
            </a:endParaRPr>
          </a:p>
        </p:txBody>
      </p:sp>
      <p:sp>
        <p:nvSpPr>
          <p:cNvPr id="132126" name="Text Box 30"/>
          <p:cNvSpPr txBox="1"/>
          <p:nvPr/>
        </p:nvSpPr>
        <p:spPr>
          <a:xfrm>
            <a:off x="7273925" y="1482725"/>
            <a:ext cx="641350" cy="228600"/>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8000000</a:t>
            </a:r>
            <a:endParaRPr lang="zh-CN" altLang="zh-CN" sz="1200" b="1" i="1" dirty="0">
              <a:latin typeface="Arial" panose="020B0604020202020204" pitchFamily="34" charset="0"/>
              <a:ea typeface="楷体_GB2312" pitchFamily="49" charset="-122"/>
            </a:endParaRPr>
          </a:p>
        </p:txBody>
      </p:sp>
      <p:sp>
        <p:nvSpPr>
          <p:cNvPr id="132127" name="Text Box 31"/>
          <p:cNvSpPr txBox="1"/>
          <p:nvPr/>
        </p:nvSpPr>
        <p:spPr>
          <a:xfrm>
            <a:off x="5291138" y="1447800"/>
            <a:ext cx="3810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记</a:t>
            </a:r>
            <a:r>
              <a:rPr lang="zh-CN" altLang="zh-CN" sz="1200" b="1" dirty="0">
                <a:latin typeface="Arial" panose="020B0604020202020204" pitchFamily="34" charset="0"/>
                <a:ea typeface="楷体_GB2312" pitchFamily="49" charset="-122"/>
              </a:rPr>
              <a:t>16</a:t>
            </a:r>
            <a:endParaRPr lang="zh-CN" altLang="zh-CN" sz="1200" b="1" dirty="0">
              <a:latin typeface="Arial" panose="020B0604020202020204" pitchFamily="34" charset="0"/>
              <a:ea typeface="楷体_GB2312" pitchFamily="49" charset="-122"/>
            </a:endParaRPr>
          </a:p>
        </p:txBody>
      </p:sp>
      <p:sp>
        <p:nvSpPr>
          <p:cNvPr id="132128" name="Text Box 32"/>
          <p:cNvSpPr txBox="1"/>
          <p:nvPr/>
        </p:nvSpPr>
        <p:spPr>
          <a:xfrm>
            <a:off x="9220200" y="15240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132129" name="Text Box 33"/>
          <p:cNvSpPr txBox="1"/>
          <p:nvPr/>
        </p:nvSpPr>
        <p:spPr>
          <a:xfrm>
            <a:off x="9525000" y="1482725"/>
            <a:ext cx="863600" cy="182563"/>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874000000</a:t>
            </a:r>
            <a:endParaRPr lang="zh-CN" altLang="zh-CN" sz="1200" b="1" i="1" dirty="0">
              <a:latin typeface="Arial" panose="020B0604020202020204" pitchFamily="34" charset="0"/>
              <a:ea typeface="楷体_GB2312" pitchFamily="49" charset="-122"/>
            </a:endParaRPr>
          </a:p>
        </p:txBody>
      </p:sp>
      <p:sp>
        <p:nvSpPr>
          <p:cNvPr id="132130" name="Text Box 34"/>
          <p:cNvSpPr txBox="1"/>
          <p:nvPr/>
        </p:nvSpPr>
        <p:spPr>
          <a:xfrm>
            <a:off x="4989513" y="14478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3 11</a:t>
            </a:r>
            <a:endParaRPr lang="zh-CN" altLang="zh-CN" sz="1200" b="1" i="1" dirty="0">
              <a:latin typeface="Arial" panose="020B0604020202020204" pitchFamily="34" charset="0"/>
            </a:endParaRPr>
          </a:p>
        </p:txBody>
      </p:sp>
      <p:sp>
        <p:nvSpPr>
          <p:cNvPr id="132131" name="Line 35"/>
          <p:cNvSpPr/>
          <p:nvPr/>
        </p:nvSpPr>
        <p:spPr>
          <a:xfrm flipV="1">
            <a:off x="4151313" y="1600200"/>
            <a:ext cx="3087687" cy="1331913"/>
          </a:xfrm>
          <a:prstGeom prst="line">
            <a:avLst/>
          </a:prstGeom>
          <a:ln w="28575" cap="flat" cmpd="sng">
            <a:solidFill>
              <a:srgbClr val="336699"/>
            </a:solidFill>
            <a:prstDash val="sysDot"/>
            <a:headEnd type="none" w="med" len="med"/>
            <a:tailEnd type="triangle" w="med" len="med"/>
          </a:ln>
        </p:spPr>
      </p:sp>
      <p:sp>
        <p:nvSpPr>
          <p:cNvPr id="68644" name="Text Box 36"/>
          <p:cNvSpPr txBox="1"/>
          <p:nvPr/>
        </p:nvSpPr>
        <p:spPr>
          <a:xfrm>
            <a:off x="9525000" y="6357938"/>
            <a:ext cx="863600" cy="182562"/>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866000000</a:t>
            </a:r>
            <a:endParaRPr lang="zh-CN" altLang="zh-CN" sz="1200" b="1" i="1" dirty="0">
              <a:latin typeface="Arial" panose="020B0604020202020204" pitchFamily="34" charset="0"/>
              <a:ea typeface="楷体_GB2312" pitchFamily="49" charset="-122"/>
            </a:endParaRPr>
          </a:p>
        </p:txBody>
      </p:sp>
      <p:sp>
        <p:nvSpPr>
          <p:cNvPr id="68645" name="Text Box 37"/>
          <p:cNvSpPr txBox="1"/>
          <p:nvPr/>
        </p:nvSpPr>
        <p:spPr>
          <a:xfrm>
            <a:off x="4953000" y="63246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a:t>
            </a:r>
            <a:endParaRPr lang="zh-CN" altLang="zh-CN" sz="1200" b="1" i="1" dirty="0">
              <a:latin typeface="Arial" panose="020B0604020202020204" pitchFamily="34" charset="0"/>
            </a:endParaRPr>
          </a:p>
        </p:txBody>
      </p:sp>
      <p:sp>
        <p:nvSpPr>
          <p:cNvPr id="132134" name="Text Box 38"/>
          <p:cNvSpPr txBox="1"/>
          <p:nvPr/>
        </p:nvSpPr>
        <p:spPr>
          <a:xfrm>
            <a:off x="5230813" y="6553200"/>
            <a:ext cx="3810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记</a:t>
            </a:r>
            <a:r>
              <a:rPr lang="zh-CN" altLang="zh-CN" sz="1200" b="1" dirty="0">
                <a:latin typeface="Arial" panose="020B0604020202020204" pitchFamily="34" charset="0"/>
                <a:ea typeface="楷体_GB2312" pitchFamily="49" charset="-122"/>
              </a:rPr>
              <a:t>16</a:t>
            </a:r>
            <a:endParaRPr lang="zh-CN" altLang="zh-CN" sz="1200" b="1" dirty="0">
              <a:latin typeface="Arial" panose="020B0604020202020204" pitchFamily="34" charset="0"/>
              <a:ea typeface="楷体_GB2312" pitchFamily="49" charset="-122"/>
            </a:endParaRPr>
          </a:p>
        </p:txBody>
      </p:sp>
      <p:sp>
        <p:nvSpPr>
          <p:cNvPr id="132135" name="Text Box 39"/>
          <p:cNvSpPr txBox="1"/>
          <p:nvPr/>
        </p:nvSpPr>
        <p:spPr>
          <a:xfrm>
            <a:off x="6096000" y="6626225"/>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收回货款</a:t>
            </a:r>
            <a:endParaRPr lang="zh-CN" altLang="en-US" sz="1200" b="1" dirty="0">
              <a:latin typeface="Arial" panose="020B0604020202020204" pitchFamily="34" charset="0"/>
              <a:ea typeface="楷体_GB2312" pitchFamily="49" charset="-122"/>
            </a:endParaRPr>
          </a:p>
        </p:txBody>
      </p:sp>
      <p:sp>
        <p:nvSpPr>
          <p:cNvPr id="68648" name="Text Box 40"/>
          <p:cNvSpPr txBox="1"/>
          <p:nvPr/>
        </p:nvSpPr>
        <p:spPr>
          <a:xfrm>
            <a:off x="6094413" y="6286500"/>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月初余额</a:t>
            </a:r>
            <a:endParaRPr lang="zh-CN" altLang="en-US" sz="1200" b="1" dirty="0">
              <a:latin typeface="Arial" panose="020B0604020202020204" pitchFamily="34" charset="0"/>
              <a:ea typeface="楷体_GB2312" pitchFamily="49" charset="-122"/>
            </a:endParaRPr>
          </a:p>
        </p:txBody>
      </p:sp>
      <p:sp>
        <p:nvSpPr>
          <p:cNvPr id="132137" name="Text Box 41"/>
          <p:cNvSpPr txBox="1"/>
          <p:nvPr/>
        </p:nvSpPr>
        <p:spPr>
          <a:xfrm>
            <a:off x="9525000" y="6624638"/>
            <a:ext cx="863600" cy="182562"/>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874000000</a:t>
            </a:r>
            <a:endParaRPr lang="zh-CN" altLang="zh-CN" sz="1200" b="1" i="1" dirty="0">
              <a:latin typeface="Arial" panose="020B0604020202020204" pitchFamily="34" charset="0"/>
              <a:ea typeface="楷体_GB2312" pitchFamily="49" charset="-122"/>
            </a:endParaRPr>
          </a:p>
        </p:txBody>
      </p:sp>
      <p:sp>
        <p:nvSpPr>
          <p:cNvPr id="68650" name="Text Box 42"/>
          <p:cNvSpPr txBox="1"/>
          <p:nvPr/>
        </p:nvSpPr>
        <p:spPr>
          <a:xfrm>
            <a:off x="9601200" y="3505200"/>
            <a:ext cx="685800" cy="184150"/>
          </a:xfrm>
          <a:prstGeom prst="rect">
            <a:avLst/>
          </a:prstGeom>
          <a:noFill/>
          <a:ln w="9525">
            <a:noFill/>
          </a:ln>
        </p:spPr>
        <p:txBody>
          <a:bodyPr lIns="0" tIns="0" rIns="0" bIns="0">
            <a:spAutoFit/>
          </a:bodyPr>
          <a:p>
            <a:pPr>
              <a:spcBef>
                <a:spcPct val="50000"/>
              </a:spcBef>
              <a:buSzPct val="100000"/>
            </a:pPr>
            <a:r>
              <a:rPr lang="zh-CN" altLang="en-US" sz="1200" b="1" dirty="0">
                <a:solidFill>
                  <a:srgbClr val="C00000"/>
                </a:solidFill>
                <a:latin typeface="Arial" panose="020B0604020202020204" pitchFamily="34" charset="0"/>
                <a:ea typeface="楷体_GB2312" pitchFamily="49" charset="-122"/>
              </a:rPr>
              <a:t>应收账款</a:t>
            </a:r>
            <a:endParaRPr lang="zh-CN" altLang="en-US" sz="1200" b="1" dirty="0">
              <a:solidFill>
                <a:srgbClr val="C00000"/>
              </a:solidFill>
              <a:latin typeface="Arial" panose="020B0604020202020204" pitchFamily="34" charset="0"/>
              <a:ea typeface="楷体_GB2312" pitchFamily="49" charset="-122"/>
            </a:endParaRPr>
          </a:p>
        </p:txBody>
      </p:sp>
      <p:sp>
        <p:nvSpPr>
          <p:cNvPr id="68651" name="Text Box 43"/>
          <p:cNvSpPr txBox="1"/>
          <p:nvPr/>
        </p:nvSpPr>
        <p:spPr>
          <a:xfrm>
            <a:off x="9601200" y="3733800"/>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星光公司</a:t>
            </a:r>
            <a:endParaRPr lang="zh-CN" altLang="en-US" sz="1200" b="1" dirty="0">
              <a:latin typeface="Arial" panose="020B0604020202020204" pitchFamily="34" charset="0"/>
              <a:ea typeface="楷体_GB2312" pitchFamily="49" charset="-122"/>
            </a:endParaRPr>
          </a:p>
        </p:txBody>
      </p:sp>
      <p:sp>
        <p:nvSpPr>
          <p:cNvPr id="132140" name="Text Box 44"/>
          <p:cNvSpPr txBox="1"/>
          <p:nvPr/>
        </p:nvSpPr>
        <p:spPr>
          <a:xfrm>
            <a:off x="9829800" y="4835525"/>
            <a:ext cx="558800" cy="152400"/>
          </a:xfrm>
          <a:prstGeom prst="rect">
            <a:avLst/>
          </a:prstGeom>
          <a:noFill/>
          <a:ln w="9525">
            <a:noFill/>
          </a:ln>
        </p:spPr>
        <p:txBody>
          <a:bodyPr lIns="0" tIns="0" rIns="0" bIns="0"/>
          <a:p>
            <a:pPr algn="dist">
              <a:spcBef>
                <a:spcPct val="50000"/>
              </a:spcBef>
              <a:buSzPct val="100000"/>
            </a:pPr>
            <a:r>
              <a:rPr lang="zh-CN" altLang="zh-CN" sz="1000" b="1" i="1" dirty="0">
                <a:latin typeface="Arial" panose="020B0604020202020204" pitchFamily="34" charset="0"/>
                <a:ea typeface="楷体_GB2312" pitchFamily="49" charset="-122"/>
              </a:rPr>
              <a:t>7000000</a:t>
            </a:r>
            <a:endParaRPr lang="zh-CN" altLang="zh-CN" sz="1000" b="1" i="1" dirty="0">
              <a:latin typeface="Arial" panose="020B0604020202020204" pitchFamily="34" charset="0"/>
              <a:ea typeface="楷体_GB2312" pitchFamily="49" charset="-122"/>
            </a:endParaRPr>
          </a:p>
        </p:txBody>
      </p:sp>
      <p:sp>
        <p:nvSpPr>
          <p:cNvPr id="68653" name="Text Box 45"/>
          <p:cNvSpPr txBox="1"/>
          <p:nvPr/>
        </p:nvSpPr>
        <p:spPr>
          <a:xfrm>
            <a:off x="5943600" y="4572000"/>
            <a:ext cx="6858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月初余额</a:t>
            </a:r>
            <a:endParaRPr lang="zh-CN" altLang="en-US" sz="1200" b="1" dirty="0">
              <a:latin typeface="Arial" panose="020B0604020202020204" pitchFamily="34" charset="0"/>
              <a:ea typeface="楷体_GB2312" pitchFamily="49" charset="-122"/>
            </a:endParaRPr>
          </a:p>
        </p:txBody>
      </p:sp>
      <p:sp>
        <p:nvSpPr>
          <p:cNvPr id="132142" name="Text Box 46"/>
          <p:cNvSpPr txBox="1"/>
          <p:nvPr/>
        </p:nvSpPr>
        <p:spPr>
          <a:xfrm>
            <a:off x="5943600" y="4765675"/>
            <a:ext cx="7620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收回货款</a:t>
            </a:r>
            <a:endParaRPr lang="zh-CN" altLang="en-US" sz="1200" b="1" dirty="0">
              <a:latin typeface="Arial" panose="020B0604020202020204" pitchFamily="34" charset="0"/>
              <a:ea typeface="楷体_GB2312" pitchFamily="49" charset="-122"/>
            </a:endParaRPr>
          </a:p>
        </p:txBody>
      </p:sp>
      <p:sp>
        <p:nvSpPr>
          <p:cNvPr id="132143" name="Text Box 47"/>
          <p:cNvSpPr txBox="1"/>
          <p:nvPr/>
        </p:nvSpPr>
        <p:spPr>
          <a:xfrm>
            <a:off x="7239000" y="6624638"/>
            <a:ext cx="676275" cy="228600"/>
          </a:xfrm>
          <a:prstGeom prst="rect">
            <a:avLst/>
          </a:prstGeom>
          <a:noFill/>
          <a:ln w="9525">
            <a:noFill/>
          </a:ln>
        </p:spPr>
        <p:txBody>
          <a:bodyPr lIns="0" tIns="0" rIns="0" bIns="0"/>
          <a:p>
            <a:pPr algn="dist">
              <a:spcBef>
                <a:spcPct val="50000"/>
              </a:spcBef>
              <a:buSzPct val="100000"/>
            </a:pPr>
            <a:r>
              <a:rPr lang="zh-CN" altLang="zh-CN" sz="1200" b="1" i="1" dirty="0">
                <a:latin typeface="Arial" panose="020B0604020202020204" pitchFamily="34" charset="0"/>
                <a:ea typeface="楷体_GB2312" pitchFamily="49" charset="-122"/>
              </a:rPr>
              <a:t>8000000</a:t>
            </a:r>
            <a:endParaRPr lang="zh-CN" altLang="zh-CN" sz="1200" b="1" i="1" dirty="0">
              <a:latin typeface="Arial" panose="020B0604020202020204" pitchFamily="34" charset="0"/>
              <a:ea typeface="楷体_GB2312" pitchFamily="49" charset="-122"/>
            </a:endParaRPr>
          </a:p>
        </p:txBody>
      </p:sp>
      <p:sp>
        <p:nvSpPr>
          <p:cNvPr id="132144" name="Text Box 48"/>
          <p:cNvSpPr txBox="1"/>
          <p:nvPr/>
        </p:nvSpPr>
        <p:spPr>
          <a:xfrm>
            <a:off x="8645525" y="4835525"/>
            <a:ext cx="522288" cy="152400"/>
          </a:xfrm>
          <a:prstGeom prst="rect">
            <a:avLst/>
          </a:prstGeom>
          <a:noFill/>
          <a:ln w="9525">
            <a:noFill/>
          </a:ln>
        </p:spPr>
        <p:txBody>
          <a:bodyPr lIns="0" tIns="0" rIns="0" bIns="0"/>
          <a:p>
            <a:pPr algn="dist">
              <a:spcBef>
                <a:spcPct val="50000"/>
              </a:spcBef>
              <a:buSzPct val="100000"/>
            </a:pPr>
            <a:r>
              <a:rPr lang="zh-CN" altLang="zh-CN" sz="1000" b="1" i="1" dirty="0">
                <a:latin typeface="Arial" panose="020B0604020202020204" pitchFamily="34" charset="0"/>
                <a:ea typeface="楷体_GB2312" pitchFamily="49" charset="-122"/>
              </a:rPr>
              <a:t>8000000</a:t>
            </a:r>
            <a:endParaRPr lang="zh-CN" altLang="zh-CN" sz="1000" b="1" i="1" dirty="0">
              <a:latin typeface="Arial" panose="020B0604020202020204" pitchFamily="34" charset="0"/>
              <a:ea typeface="楷体_GB2312" pitchFamily="49" charset="-122"/>
            </a:endParaRPr>
          </a:p>
        </p:txBody>
      </p:sp>
      <p:sp>
        <p:nvSpPr>
          <p:cNvPr id="68657" name="Text Box 49"/>
          <p:cNvSpPr txBox="1"/>
          <p:nvPr/>
        </p:nvSpPr>
        <p:spPr>
          <a:xfrm>
            <a:off x="9753600" y="4648200"/>
            <a:ext cx="641350" cy="152400"/>
          </a:xfrm>
          <a:prstGeom prst="rect">
            <a:avLst/>
          </a:prstGeom>
          <a:noFill/>
          <a:ln w="9525">
            <a:noFill/>
          </a:ln>
        </p:spPr>
        <p:txBody>
          <a:bodyPr lIns="0" tIns="0" rIns="0" bIns="0"/>
          <a:p>
            <a:pPr algn="dist">
              <a:spcBef>
                <a:spcPct val="50000"/>
              </a:spcBef>
              <a:buSzPct val="100000"/>
            </a:pPr>
            <a:r>
              <a:rPr lang="zh-CN" altLang="zh-CN" sz="1000" b="1" i="1" dirty="0">
                <a:latin typeface="Arial" panose="020B0604020202020204" pitchFamily="34" charset="0"/>
                <a:ea typeface="楷体_GB2312" pitchFamily="49" charset="-122"/>
              </a:rPr>
              <a:t>15000000</a:t>
            </a:r>
            <a:endParaRPr lang="zh-CN" altLang="zh-CN" sz="1000" b="1" i="1" dirty="0">
              <a:latin typeface="Arial" panose="020B0604020202020204" pitchFamily="34" charset="0"/>
              <a:ea typeface="楷体_GB2312" pitchFamily="49" charset="-122"/>
            </a:endParaRPr>
          </a:p>
        </p:txBody>
      </p:sp>
      <p:sp>
        <p:nvSpPr>
          <p:cNvPr id="132146" name="Text Box 50"/>
          <p:cNvSpPr txBox="1"/>
          <p:nvPr/>
        </p:nvSpPr>
        <p:spPr>
          <a:xfrm>
            <a:off x="5257800" y="4800600"/>
            <a:ext cx="457200" cy="184150"/>
          </a:xfrm>
          <a:prstGeom prst="rect">
            <a:avLst/>
          </a:prstGeom>
          <a:noFill/>
          <a:ln w="9525">
            <a:noFill/>
          </a:ln>
        </p:spPr>
        <p:txBody>
          <a:bodyPr lIns="0" tIns="0" rIns="0" bIns="0">
            <a:spAutoFit/>
          </a:bodyPr>
          <a:p>
            <a:pPr>
              <a:spcBef>
                <a:spcPct val="50000"/>
              </a:spcBef>
              <a:buSzPct val="100000"/>
            </a:pPr>
            <a:r>
              <a:rPr lang="zh-CN" altLang="en-US" sz="1200" b="1" dirty="0">
                <a:latin typeface="Arial" panose="020B0604020202020204" pitchFamily="34" charset="0"/>
                <a:ea typeface="楷体_GB2312" pitchFamily="49" charset="-122"/>
              </a:rPr>
              <a:t>记</a:t>
            </a:r>
            <a:r>
              <a:rPr lang="zh-CN" altLang="zh-CN" sz="1200" b="1" dirty="0">
                <a:latin typeface="Arial" panose="020B0604020202020204" pitchFamily="34" charset="0"/>
                <a:ea typeface="楷体_GB2312" pitchFamily="49" charset="-122"/>
              </a:rPr>
              <a:t>16</a:t>
            </a:r>
            <a:endParaRPr lang="zh-CN" altLang="zh-CN" sz="1200" b="1" dirty="0">
              <a:latin typeface="Arial" panose="020B0604020202020204" pitchFamily="34" charset="0"/>
              <a:ea typeface="楷体_GB2312" pitchFamily="49" charset="-122"/>
            </a:endParaRPr>
          </a:p>
        </p:txBody>
      </p:sp>
      <p:sp>
        <p:nvSpPr>
          <p:cNvPr id="68659" name="Text Box 51"/>
          <p:cNvSpPr txBox="1"/>
          <p:nvPr/>
        </p:nvSpPr>
        <p:spPr>
          <a:xfrm>
            <a:off x="9220200" y="63246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132148" name="Text Box 52"/>
          <p:cNvSpPr txBox="1"/>
          <p:nvPr/>
        </p:nvSpPr>
        <p:spPr>
          <a:xfrm>
            <a:off x="9220200" y="66294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132149" name="Text Box 53"/>
          <p:cNvSpPr txBox="1"/>
          <p:nvPr/>
        </p:nvSpPr>
        <p:spPr>
          <a:xfrm>
            <a:off x="9372600" y="4800600"/>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68662" name="Text Box 54"/>
          <p:cNvSpPr txBox="1"/>
          <p:nvPr/>
        </p:nvSpPr>
        <p:spPr>
          <a:xfrm>
            <a:off x="9372600" y="4613275"/>
            <a:ext cx="184150" cy="153670"/>
          </a:xfrm>
          <a:prstGeom prst="rect">
            <a:avLst/>
          </a:prstGeom>
          <a:noFill/>
          <a:ln w="9525">
            <a:noFill/>
          </a:ln>
        </p:spPr>
        <p:txBody>
          <a:bodyPr lIns="0" tIns="0" rIns="0" bIns="0">
            <a:spAutoFit/>
          </a:bodyPr>
          <a:p>
            <a:pPr>
              <a:spcBef>
                <a:spcPct val="50000"/>
              </a:spcBef>
              <a:buSzPct val="100000"/>
            </a:pPr>
            <a:r>
              <a:rPr lang="zh-CN" altLang="en-US" sz="1000" b="1" dirty="0">
                <a:latin typeface="Arial" panose="020B0604020202020204" pitchFamily="34" charset="0"/>
                <a:ea typeface="楷体_GB2312" pitchFamily="49" charset="-122"/>
              </a:rPr>
              <a:t>借</a:t>
            </a:r>
            <a:endParaRPr lang="zh-CN" altLang="en-US" sz="1000" b="1" dirty="0">
              <a:latin typeface="Arial" panose="020B0604020202020204" pitchFamily="34" charset="0"/>
              <a:ea typeface="楷体_GB2312" pitchFamily="49" charset="-122"/>
            </a:endParaRPr>
          </a:p>
        </p:txBody>
      </p:sp>
      <p:sp>
        <p:nvSpPr>
          <p:cNvPr id="68663" name="Text Box 55"/>
          <p:cNvSpPr txBox="1"/>
          <p:nvPr/>
        </p:nvSpPr>
        <p:spPr>
          <a:xfrm>
            <a:off x="4953000" y="3983038"/>
            <a:ext cx="228600" cy="122555"/>
          </a:xfrm>
          <a:prstGeom prst="rect">
            <a:avLst/>
          </a:prstGeom>
          <a:noFill/>
          <a:ln w="9525">
            <a:noFill/>
          </a:ln>
        </p:spPr>
        <p:txBody>
          <a:bodyPr lIns="0" tIns="0" rIns="0" bIns="0">
            <a:spAutoFit/>
          </a:bodyPr>
          <a:p>
            <a:pPr>
              <a:spcBef>
                <a:spcPct val="50000"/>
              </a:spcBef>
              <a:buSzPct val="100000"/>
            </a:pPr>
            <a:r>
              <a:rPr lang="zh-CN" altLang="zh-CN" sz="800" b="1" dirty="0">
                <a:latin typeface="Arial" panose="020B0604020202020204" pitchFamily="34" charset="0"/>
              </a:rPr>
              <a:t>2006</a:t>
            </a:r>
            <a:endParaRPr lang="zh-CN" altLang="zh-CN" sz="800" b="1" dirty="0">
              <a:latin typeface="Arial" panose="020B0604020202020204" pitchFamily="34" charset="0"/>
            </a:endParaRPr>
          </a:p>
        </p:txBody>
      </p:sp>
      <p:sp>
        <p:nvSpPr>
          <p:cNvPr id="68664" name="Text Box 56"/>
          <p:cNvSpPr txBox="1"/>
          <p:nvPr/>
        </p:nvSpPr>
        <p:spPr>
          <a:xfrm>
            <a:off x="4953000" y="5649913"/>
            <a:ext cx="228600" cy="122555"/>
          </a:xfrm>
          <a:prstGeom prst="rect">
            <a:avLst/>
          </a:prstGeom>
          <a:noFill/>
          <a:ln w="9525">
            <a:noFill/>
          </a:ln>
        </p:spPr>
        <p:txBody>
          <a:bodyPr lIns="0" tIns="0" rIns="0" bIns="0">
            <a:spAutoFit/>
          </a:bodyPr>
          <a:p>
            <a:pPr>
              <a:spcBef>
                <a:spcPct val="50000"/>
              </a:spcBef>
              <a:buSzPct val="100000"/>
            </a:pPr>
            <a:r>
              <a:rPr lang="zh-CN" altLang="zh-CN" sz="800" b="1" dirty="0">
                <a:latin typeface="Arial" panose="020B0604020202020204" pitchFamily="34" charset="0"/>
              </a:rPr>
              <a:t>2006</a:t>
            </a:r>
            <a:endParaRPr lang="zh-CN" altLang="zh-CN" sz="800" b="1" dirty="0">
              <a:latin typeface="Arial" panose="020B0604020202020204" pitchFamily="34" charset="0"/>
            </a:endParaRPr>
          </a:p>
        </p:txBody>
      </p:sp>
      <p:sp>
        <p:nvSpPr>
          <p:cNvPr id="68665" name="Text Box 57"/>
          <p:cNvSpPr txBox="1"/>
          <p:nvPr/>
        </p:nvSpPr>
        <p:spPr>
          <a:xfrm>
            <a:off x="4989513" y="45720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a:t>
            </a:r>
            <a:endParaRPr lang="zh-CN" altLang="zh-CN" sz="1200" b="1" i="1" dirty="0">
              <a:latin typeface="Arial" panose="020B0604020202020204" pitchFamily="34" charset="0"/>
            </a:endParaRPr>
          </a:p>
        </p:txBody>
      </p:sp>
      <p:sp>
        <p:nvSpPr>
          <p:cNvPr id="132154" name="Text Box 58"/>
          <p:cNvSpPr txBox="1"/>
          <p:nvPr/>
        </p:nvSpPr>
        <p:spPr>
          <a:xfrm>
            <a:off x="4953000" y="48006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3 11</a:t>
            </a:r>
            <a:endParaRPr lang="zh-CN" altLang="zh-CN" sz="1200" b="1" i="1" dirty="0">
              <a:latin typeface="Arial" panose="020B0604020202020204" pitchFamily="34" charset="0"/>
            </a:endParaRPr>
          </a:p>
        </p:txBody>
      </p:sp>
      <p:sp>
        <p:nvSpPr>
          <p:cNvPr id="132155" name="Text Box 59"/>
          <p:cNvSpPr txBox="1"/>
          <p:nvPr/>
        </p:nvSpPr>
        <p:spPr>
          <a:xfrm>
            <a:off x="4953000" y="6553200"/>
            <a:ext cx="304800" cy="184150"/>
          </a:xfrm>
          <a:prstGeom prst="rect">
            <a:avLst/>
          </a:prstGeom>
          <a:noFill/>
          <a:ln w="9525">
            <a:noFill/>
          </a:ln>
        </p:spPr>
        <p:txBody>
          <a:bodyPr lIns="0" tIns="0" rIns="0" bIns="0">
            <a:spAutoFit/>
          </a:bodyPr>
          <a:p>
            <a:pPr>
              <a:spcBef>
                <a:spcPct val="50000"/>
              </a:spcBef>
              <a:buSzPct val="100000"/>
            </a:pPr>
            <a:r>
              <a:rPr lang="zh-CN" altLang="zh-CN" sz="1200" b="1" i="1" dirty="0">
                <a:latin typeface="Arial" panose="020B0604020202020204" pitchFamily="34" charset="0"/>
              </a:rPr>
              <a:t>311</a:t>
            </a:r>
            <a:endParaRPr lang="zh-CN" altLang="zh-CN" sz="1200" b="1" i="1" dirty="0">
              <a:latin typeface="Arial" panose="020B0604020202020204" pitchFamily="34" charset="0"/>
            </a:endParaRPr>
          </a:p>
        </p:txBody>
      </p:sp>
      <p:sp>
        <p:nvSpPr>
          <p:cNvPr id="132156" name="Line 60"/>
          <p:cNvSpPr/>
          <p:nvPr/>
        </p:nvSpPr>
        <p:spPr>
          <a:xfrm>
            <a:off x="4656138" y="3136900"/>
            <a:ext cx="3887787" cy="1731963"/>
          </a:xfrm>
          <a:prstGeom prst="line">
            <a:avLst/>
          </a:prstGeom>
          <a:ln w="28575" cap="flat" cmpd="sng">
            <a:solidFill>
              <a:srgbClr val="336699"/>
            </a:solidFill>
            <a:prstDash val="sysDot"/>
            <a:headEnd type="none" w="med" len="med"/>
            <a:tailEnd type="triangle" w="med" len="med"/>
          </a:ln>
        </p:spPr>
      </p:sp>
      <p:sp>
        <p:nvSpPr>
          <p:cNvPr id="132157" name="Text Box 61"/>
          <p:cNvSpPr txBox="1"/>
          <p:nvPr/>
        </p:nvSpPr>
        <p:spPr>
          <a:xfrm>
            <a:off x="1487488" y="17463"/>
            <a:ext cx="3400425" cy="2037715"/>
          </a:xfrm>
          <a:prstGeom prst="rect">
            <a:avLst/>
          </a:prstGeom>
          <a:solidFill>
            <a:schemeClr val="bg1"/>
          </a:solidFill>
          <a:ln w="38100" cap="flat" cmpd="sng">
            <a:solidFill>
              <a:srgbClr val="FF0000"/>
            </a:solidFill>
            <a:prstDash val="solid"/>
            <a:miter/>
            <a:headEnd type="none" w="med" len="med"/>
            <a:tailEnd type="none" w="med" len="med"/>
          </a:ln>
        </p:spPr>
        <p:txBody>
          <a:bodyPr>
            <a:spAutoFit/>
          </a:bodyPr>
          <a:p>
            <a:pPr>
              <a:spcBef>
                <a:spcPct val="50000"/>
              </a:spcBef>
              <a:buSzPct val="100000"/>
            </a:pPr>
            <a:r>
              <a:rPr lang="zh-CN" altLang="en-US" sz="2300" b="1" dirty="0">
                <a:solidFill>
                  <a:srgbClr val="FF0000"/>
                </a:solidFill>
                <a:latin typeface="黑体" panose="02010609060101010101" pitchFamily="49" charset="-122"/>
                <a:ea typeface="黑体" panose="02010609060101010101" pitchFamily="49" charset="-122"/>
              </a:rPr>
              <a:t>总结：平行登记的要点</a:t>
            </a:r>
            <a:endParaRPr lang="zh-CN" altLang="en-US" sz="2300" b="1" dirty="0">
              <a:solidFill>
                <a:srgbClr val="FF0000"/>
              </a:solidFill>
              <a:latin typeface="黑体" panose="02010609060101010101" pitchFamily="49" charset="-122"/>
              <a:ea typeface="黑体" panose="02010609060101010101" pitchFamily="49" charset="-122"/>
            </a:endParaRPr>
          </a:p>
          <a:p>
            <a:pPr>
              <a:lnSpc>
                <a:spcPct val="150000"/>
              </a:lnSpc>
              <a:buSzPct val="100000"/>
            </a:pPr>
            <a:r>
              <a:rPr lang="zh-CN" altLang="en-US" sz="2300" b="1" dirty="0">
                <a:solidFill>
                  <a:srgbClr val="0000CC"/>
                </a:solidFill>
                <a:latin typeface="黑体" panose="02010609060101010101" pitchFamily="49" charset="-122"/>
                <a:ea typeface="黑体" panose="02010609060101010101" pitchFamily="49" charset="-122"/>
              </a:rPr>
              <a:t>依据</a:t>
            </a:r>
            <a:r>
              <a:rPr lang="zh-CN" altLang="en-US" sz="2300" b="1" dirty="0">
                <a:latin typeface="黑体" panose="02010609060101010101" pitchFamily="49" charset="-122"/>
                <a:ea typeface="黑体" panose="02010609060101010101" pitchFamily="49" charset="-122"/>
              </a:rPr>
              <a:t>相同</a:t>
            </a:r>
            <a:r>
              <a:rPr lang="zh-CN" altLang="en-US" sz="2300" b="1" dirty="0">
                <a:solidFill>
                  <a:srgbClr val="0000CC"/>
                </a:solidFill>
                <a:latin typeface="黑体" panose="02010609060101010101" pitchFamily="49" charset="-122"/>
                <a:ea typeface="黑体" panose="02010609060101010101" pitchFamily="49" charset="-122"/>
              </a:rPr>
              <a:t>（</a:t>
            </a:r>
            <a:r>
              <a:rPr lang="zh-CN" altLang="en-US" sz="2300" b="1" dirty="0">
                <a:latin typeface="黑体" panose="02010609060101010101" pitchFamily="49" charset="-122"/>
                <a:ea typeface="黑体" panose="02010609060101010101" pitchFamily="49" charset="-122"/>
              </a:rPr>
              <a:t>摘要与字号</a:t>
            </a:r>
            <a:r>
              <a:rPr lang="zh-CN" altLang="en-US" sz="2300" b="1" dirty="0">
                <a:solidFill>
                  <a:srgbClr val="0000CC"/>
                </a:solidFill>
                <a:latin typeface="黑体" panose="02010609060101010101" pitchFamily="49" charset="-122"/>
                <a:ea typeface="黑体" panose="02010609060101010101" pitchFamily="49" charset="-122"/>
              </a:rPr>
              <a:t>）时间</a:t>
            </a:r>
            <a:r>
              <a:rPr lang="zh-CN" altLang="en-US" sz="2300" b="1" dirty="0">
                <a:latin typeface="黑体" panose="02010609060101010101" pitchFamily="49" charset="-122"/>
                <a:ea typeface="黑体" panose="02010609060101010101" pitchFamily="49" charset="-122"/>
              </a:rPr>
              <a:t>相同  </a:t>
            </a:r>
            <a:r>
              <a:rPr lang="zh-CN" altLang="en-US" sz="2300" b="1" dirty="0">
                <a:solidFill>
                  <a:srgbClr val="0000CC"/>
                </a:solidFill>
                <a:latin typeface="黑体" panose="02010609060101010101" pitchFamily="49" charset="-122"/>
                <a:ea typeface="黑体" panose="02010609060101010101" pitchFamily="49" charset="-122"/>
              </a:rPr>
              <a:t>方向</a:t>
            </a:r>
            <a:r>
              <a:rPr lang="zh-CN" altLang="en-US" sz="2300" b="1" dirty="0">
                <a:latin typeface="黑体" panose="02010609060101010101" pitchFamily="49" charset="-122"/>
                <a:ea typeface="黑体" panose="02010609060101010101" pitchFamily="49" charset="-122"/>
              </a:rPr>
              <a:t>相同</a:t>
            </a:r>
            <a:endParaRPr lang="zh-CN" altLang="en-US" sz="2300" b="1" dirty="0">
              <a:latin typeface="黑体" panose="02010609060101010101" pitchFamily="49" charset="-122"/>
              <a:ea typeface="黑体" panose="02010609060101010101" pitchFamily="49" charset="-122"/>
            </a:endParaRPr>
          </a:p>
          <a:p>
            <a:pPr>
              <a:lnSpc>
                <a:spcPct val="150000"/>
              </a:lnSpc>
              <a:buSzPct val="100000"/>
            </a:pPr>
            <a:r>
              <a:rPr lang="zh-CN" altLang="en-US" sz="2300" b="1" dirty="0">
                <a:solidFill>
                  <a:srgbClr val="0000CC"/>
                </a:solidFill>
                <a:latin typeface="黑体" panose="02010609060101010101" pitchFamily="49" charset="-122"/>
                <a:ea typeface="黑体" panose="02010609060101010101" pitchFamily="49" charset="-122"/>
              </a:rPr>
              <a:t>金额</a:t>
            </a:r>
            <a:r>
              <a:rPr lang="zh-CN" altLang="en-US" sz="2300" b="1" dirty="0">
                <a:latin typeface="黑体" panose="02010609060101010101" pitchFamily="49" charset="-122"/>
                <a:ea typeface="黑体" panose="02010609060101010101" pitchFamily="49" charset="-122"/>
              </a:rPr>
              <a:t>相同 </a:t>
            </a:r>
            <a:endParaRPr lang="zh-CN" altLang="en-US" sz="2300" b="1" dirty="0">
              <a:latin typeface="黑体" panose="02010609060101010101" pitchFamily="49" charset="-122"/>
              <a:ea typeface="黑体" panose="02010609060101010101" pitchFamily="49" charset="-122"/>
            </a:endParaRPr>
          </a:p>
        </p:txBody>
      </p:sp>
      <p:sp>
        <p:nvSpPr>
          <p:cNvPr id="132158" name="Text Box 62"/>
          <p:cNvSpPr txBox="1"/>
          <p:nvPr/>
        </p:nvSpPr>
        <p:spPr>
          <a:xfrm>
            <a:off x="1487488" y="4467225"/>
            <a:ext cx="3384550" cy="977265"/>
          </a:xfrm>
          <a:prstGeom prst="rect">
            <a:avLst/>
          </a:prstGeom>
          <a:solidFill>
            <a:schemeClr val="bg1"/>
          </a:solidFill>
          <a:ln w="9525" cap="flat" cmpd="sng">
            <a:solidFill>
              <a:srgbClr val="FF0000"/>
            </a:solidFill>
            <a:prstDash val="solid"/>
            <a:miter/>
            <a:headEnd type="none" w="med" len="med"/>
            <a:tailEnd type="none" w="med" len="med"/>
          </a:ln>
        </p:spPr>
        <p:txBody>
          <a:bodyPr>
            <a:spAutoFit/>
          </a:bodyPr>
          <a:p>
            <a:pPr>
              <a:lnSpc>
                <a:spcPct val="120000"/>
              </a:lnSpc>
              <a:buSzPct val="100000"/>
            </a:pPr>
            <a:r>
              <a:rPr lang="zh-CN" altLang="en-US" sz="2400" b="1" dirty="0">
                <a:solidFill>
                  <a:srgbClr val="FF0000"/>
                </a:solidFill>
                <a:latin typeface="仿宋" panose="02010609060101010101" pitchFamily="49" charset="-122"/>
                <a:ea typeface="仿宋" panose="02010609060101010101" pitchFamily="49" charset="-122"/>
              </a:rPr>
              <a:t>将记账凭证内容转入账簿的过程，叫“过账”。</a:t>
            </a:r>
            <a:endParaRPr lang="zh-CN" altLang="en-US" sz="2400" b="1" dirty="0">
              <a:solidFill>
                <a:srgbClr val="FF0000"/>
              </a:solidFill>
              <a:latin typeface="仿宋" panose="02010609060101010101" pitchFamily="49" charset="-122"/>
              <a:ea typeface="仿宋" panose="02010609060101010101" pitchFamily="49" charset="-122"/>
            </a:endParaRPr>
          </a:p>
        </p:txBody>
      </p:sp>
      <p:sp>
        <p:nvSpPr>
          <p:cNvPr id="132159" name="Text Box 63"/>
          <p:cNvSpPr txBox="1"/>
          <p:nvPr/>
        </p:nvSpPr>
        <p:spPr>
          <a:xfrm>
            <a:off x="4656138" y="2859088"/>
            <a:ext cx="152400" cy="138430"/>
          </a:xfrm>
          <a:prstGeom prst="rect">
            <a:avLst/>
          </a:prstGeom>
          <a:noFill/>
          <a:ln w="9525" cap="flat" cmpd="sng">
            <a:solidFill>
              <a:srgbClr val="FF0000"/>
            </a:solidFill>
            <a:prstDash val="solid"/>
            <a:miter/>
            <a:headEnd type="none" w="med" len="med"/>
            <a:tailEnd type="none" w="med" len="med"/>
          </a:ln>
        </p:spPr>
        <p:txBody>
          <a:bodyPr lIns="0" tIns="0" rIns="0" bIns="0">
            <a:spAutoFit/>
          </a:bodyPr>
          <a:p>
            <a:pPr>
              <a:spcBef>
                <a:spcPct val="50000"/>
              </a:spcBef>
              <a:buSzPct val="100000"/>
            </a:pPr>
            <a:r>
              <a:rPr lang="zh-CN" altLang="zh-CN" sz="900" b="1" dirty="0">
                <a:solidFill>
                  <a:srgbClr val="FF0000"/>
                </a:solidFill>
                <a:latin typeface="Arial" panose="020B0604020202020204" pitchFamily="34" charset="0"/>
              </a:rPr>
              <a:t>√</a:t>
            </a:r>
            <a:endParaRPr lang="zh-CN" altLang="zh-CN" sz="900" b="1" dirty="0">
              <a:solidFill>
                <a:srgbClr val="FF0000"/>
              </a:solidFill>
              <a:latin typeface="Arial" panose="020B0604020202020204" pitchFamily="34" charset="0"/>
            </a:endParaRPr>
          </a:p>
        </p:txBody>
      </p:sp>
      <p:sp>
        <p:nvSpPr>
          <p:cNvPr id="68672" name="Text Box 64"/>
          <p:cNvSpPr txBox="1"/>
          <p:nvPr/>
        </p:nvSpPr>
        <p:spPr>
          <a:xfrm>
            <a:off x="4167188" y="2133600"/>
            <a:ext cx="381000" cy="122555"/>
          </a:xfrm>
          <a:prstGeom prst="rect">
            <a:avLst/>
          </a:prstGeom>
          <a:noFill/>
          <a:ln w="9525">
            <a:noFill/>
          </a:ln>
        </p:spPr>
        <p:txBody>
          <a:bodyPr lIns="0" tIns="0" rIns="0" bIns="0">
            <a:spAutoFit/>
          </a:bodyPr>
          <a:p>
            <a:pPr algn="ctr">
              <a:spcBef>
                <a:spcPct val="50000"/>
              </a:spcBef>
              <a:buSzPct val="100000"/>
            </a:pPr>
            <a:r>
              <a:rPr lang="zh-CN" altLang="en-US" sz="800" b="1" dirty="0">
                <a:latin typeface="Arial" panose="020B0604020202020204" pitchFamily="34" charset="0"/>
                <a:ea typeface="楷体_GB2312" pitchFamily="49" charset="-122"/>
              </a:rPr>
              <a:t>记</a:t>
            </a:r>
            <a:endParaRPr lang="zh-CN" altLang="en-US" sz="800" b="1" dirty="0">
              <a:latin typeface="Arial" panose="020B0604020202020204" pitchFamily="34" charset="0"/>
              <a:ea typeface="楷体_GB2312" pitchFamily="49" charset="-122"/>
            </a:endParaRPr>
          </a:p>
        </p:txBody>
      </p:sp>
      <p:sp>
        <p:nvSpPr>
          <p:cNvPr id="132161" name="Text Box 65"/>
          <p:cNvSpPr txBox="1"/>
          <p:nvPr/>
        </p:nvSpPr>
        <p:spPr>
          <a:xfrm>
            <a:off x="1497013" y="5464175"/>
            <a:ext cx="3375025" cy="1420495"/>
          </a:xfrm>
          <a:prstGeom prst="rect">
            <a:avLst/>
          </a:prstGeom>
          <a:solidFill>
            <a:schemeClr val="bg1"/>
          </a:solidFill>
          <a:ln w="38100" cap="flat" cmpd="sng">
            <a:solidFill>
              <a:srgbClr val="0000CC"/>
            </a:solidFill>
            <a:prstDash val="solid"/>
            <a:miter/>
            <a:headEnd type="none" w="med" len="med"/>
            <a:tailEnd type="none" w="med" len="med"/>
          </a:ln>
        </p:spPr>
        <p:txBody>
          <a:bodyPr>
            <a:spAutoFit/>
          </a:bodyPr>
          <a:p>
            <a:pPr>
              <a:lnSpc>
                <a:spcPct val="120000"/>
              </a:lnSpc>
              <a:spcBef>
                <a:spcPct val="50000"/>
              </a:spcBef>
              <a:buSzPct val="100000"/>
            </a:pPr>
            <a:r>
              <a:rPr lang="zh-CN" altLang="en-US" sz="2400" b="1" dirty="0">
                <a:solidFill>
                  <a:srgbClr val="0000CC"/>
                </a:solidFill>
                <a:latin typeface="楷体" panose="02010609060101010101" pitchFamily="49" charset="-122"/>
                <a:ea typeface="楷体" panose="02010609060101010101" pitchFamily="49" charset="-122"/>
              </a:rPr>
              <a:t>字号：收、付、转、记；前三字多见于银行，记字多见于企业。</a:t>
            </a:r>
            <a:endParaRPr lang="zh-CN" altLang="en-US" sz="2400" b="1" dirty="0">
              <a:solidFill>
                <a:srgbClr val="0000CC"/>
              </a:solidFill>
              <a:latin typeface="楷体" panose="02010609060101010101" pitchFamily="49" charset="-122"/>
              <a:ea typeface="楷体" panose="02010609060101010101" pitchFamily="49" charset="-122"/>
            </a:endParaRPr>
          </a:p>
        </p:txBody>
      </p:sp>
      <p:sp>
        <p:nvSpPr>
          <p:cNvPr id="132162" name="Line 66"/>
          <p:cNvSpPr/>
          <p:nvPr/>
        </p:nvSpPr>
        <p:spPr>
          <a:xfrm flipH="1">
            <a:off x="4656138" y="2932113"/>
            <a:ext cx="0" cy="2097087"/>
          </a:xfrm>
          <a:prstGeom prst="line">
            <a:avLst/>
          </a:prstGeom>
          <a:ln w="28575" cap="flat" cmpd="sng">
            <a:solidFill>
              <a:srgbClr val="0000CC"/>
            </a:solidFill>
            <a:prstDash val="sysDot"/>
            <a:headEnd type="none" w="med" len="med"/>
            <a:tailEnd type="triangle" w="med" len="med"/>
          </a:ln>
        </p:spPr>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2157"/>
                                        </p:tgtEl>
                                        <p:attrNameLst>
                                          <p:attrName>style.visibility</p:attrName>
                                        </p:attrNameLst>
                                      </p:cBhvr>
                                      <p:to>
                                        <p:strVal val="visible"/>
                                      </p:to>
                                    </p:set>
                                    <p:anim calcmode="lin" valueType="num">
                                      <p:cBhvr>
                                        <p:cTn id="7" dur="500" fill="hold"/>
                                        <p:tgtEl>
                                          <p:spTgt spid="132157"/>
                                        </p:tgtEl>
                                        <p:attrNameLst>
                                          <p:attrName>ppt_x</p:attrName>
                                        </p:attrNameLst>
                                      </p:cBhvr>
                                      <p:tavLst>
                                        <p:tav tm="0">
                                          <p:val>
                                            <p:strVal val="0-#ppt_w/2"/>
                                          </p:val>
                                        </p:tav>
                                        <p:tav tm="100000">
                                          <p:val>
                                            <p:strVal val="ppt_x"/>
                                          </p:val>
                                        </p:tav>
                                      </p:tavLst>
                                    </p:anim>
                                    <p:anim calcmode="lin" valueType="num">
                                      <p:cBhvr>
                                        <p:cTn id="8" dur="500" fill="hold"/>
                                        <p:tgtEl>
                                          <p:spTgt spid="13215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3" fill="hold" nodeType="clickEffect">
                                  <p:stCondLst>
                                    <p:cond delay="0"/>
                                  </p:stCondLst>
                                  <p:childTnLst>
                                    <p:set>
                                      <p:cBhvr>
                                        <p:cTn id="12" dur="1" fill="hold">
                                          <p:stCondLst>
                                            <p:cond delay="0"/>
                                          </p:stCondLst>
                                        </p:cTn>
                                        <p:tgtEl>
                                          <p:spTgt spid="132131"/>
                                        </p:tgtEl>
                                        <p:attrNameLst>
                                          <p:attrName>style.visibility</p:attrName>
                                        </p:attrNameLst>
                                      </p:cBhvr>
                                      <p:to>
                                        <p:strVal val="visible"/>
                                      </p:to>
                                    </p:set>
                                    <p:animEffect transition="in" filter="strips(upRight)">
                                      <p:cBhvr>
                                        <p:cTn id="13" dur="500"/>
                                        <p:tgtEl>
                                          <p:spTgt spid="132131"/>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32130"/>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132127"/>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132125"/>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32126"/>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132128"/>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13212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8" presetClass="entr" presetSubtype="6" fill="hold" nodeType="clickEffect">
                                  <p:stCondLst>
                                    <p:cond delay="0"/>
                                  </p:stCondLst>
                                  <p:childTnLst>
                                    <p:set>
                                      <p:cBhvr>
                                        <p:cTn id="35" dur="1" fill="hold">
                                          <p:stCondLst>
                                            <p:cond delay="0"/>
                                          </p:stCondLst>
                                        </p:cTn>
                                        <p:tgtEl>
                                          <p:spTgt spid="132104"/>
                                        </p:tgtEl>
                                        <p:attrNameLst>
                                          <p:attrName>style.visibility</p:attrName>
                                        </p:attrNameLst>
                                      </p:cBhvr>
                                      <p:to>
                                        <p:strVal val="visible"/>
                                      </p:to>
                                    </p:set>
                                    <p:animEffect transition="in" filter="strips(downRight)">
                                      <p:cBhvr>
                                        <p:cTn id="36" dur="500"/>
                                        <p:tgtEl>
                                          <p:spTgt spid="132104"/>
                                        </p:tgtEl>
                                      </p:cBhvr>
                                    </p:animEffec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132155"/>
                                        </p:tgtEl>
                                        <p:attrNameLst>
                                          <p:attrName>style.visibility</p:attrName>
                                        </p:attrNameLst>
                                      </p:cBhvr>
                                      <p:to>
                                        <p:strVal val="visible"/>
                                      </p:to>
                                    </p:set>
                                  </p:childTnLst>
                                </p:cTn>
                              </p:par>
                            </p:childTnLst>
                          </p:cTn>
                        </p:par>
                        <p:par>
                          <p:cTn id="40" fill="hold">
                            <p:stCondLst>
                              <p:cond delay="500"/>
                            </p:stCondLst>
                            <p:childTnLst>
                              <p:par>
                                <p:cTn id="41" presetID="1" presetClass="entr" presetSubtype="0" fill="hold" grpId="0" nodeType="afterEffect">
                                  <p:stCondLst>
                                    <p:cond delay="0"/>
                                  </p:stCondLst>
                                  <p:childTnLst>
                                    <p:set>
                                      <p:cBhvr>
                                        <p:cTn id="42" dur="1" fill="hold">
                                          <p:stCondLst>
                                            <p:cond delay="0"/>
                                          </p:stCondLst>
                                        </p:cTn>
                                        <p:tgtEl>
                                          <p:spTgt spid="132134"/>
                                        </p:tgtEl>
                                        <p:attrNameLst>
                                          <p:attrName>style.visibility</p:attrName>
                                        </p:attrNameLst>
                                      </p:cBhvr>
                                      <p:to>
                                        <p:strVal val="visible"/>
                                      </p:to>
                                    </p:se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132135"/>
                                        </p:tgtEl>
                                        <p:attrNameLst>
                                          <p:attrName>style.visibility</p:attrName>
                                        </p:attrNameLst>
                                      </p:cBhvr>
                                      <p:to>
                                        <p:strVal val="visible"/>
                                      </p:to>
                                    </p:set>
                                  </p:childTnLst>
                                </p:cTn>
                              </p:par>
                            </p:childTnLst>
                          </p:cTn>
                        </p:par>
                        <p:par>
                          <p:cTn id="46" fill="hold">
                            <p:stCondLst>
                              <p:cond delay="500"/>
                            </p:stCondLst>
                            <p:childTnLst>
                              <p:par>
                                <p:cTn id="47" presetID="1" presetClass="entr" presetSubtype="0" fill="hold" grpId="0" nodeType="afterEffect">
                                  <p:stCondLst>
                                    <p:cond delay="0"/>
                                  </p:stCondLst>
                                  <p:childTnLst>
                                    <p:set>
                                      <p:cBhvr>
                                        <p:cTn id="48" dur="1" fill="hold">
                                          <p:stCondLst>
                                            <p:cond delay="0"/>
                                          </p:stCondLst>
                                        </p:cTn>
                                        <p:tgtEl>
                                          <p:spTgt spid="132143"/>
                                        </p:tgtEl>
                                        <p:attrNameLst>
                                          <p:attrName>style.visibility</p:attrName>
                                        </p:attrNameLst>
                                      </p:cBhvr>
                                      <p:to>
                                        <p:strVal val="visible"/>
                                      </p:to>
                                    </p:set>
                                  </p:childTnLst>
                                </p:cTn>
                              </p:par>
                            </p:childTnLst>
                          </p:cTn>
                        </p:par>
                        <p:par>
                          <p:cTn id="49" fill="hold">
                            <p:stCondLst>
                              <p:cond delay="500"/>
                            </p:stCondLst>
                            <p:childTnLst>
                              <p:par>
                                <p:cTn id="50" presetID="1" presetClass="entr" presetSubtype="0" fill="hold" grpId="0" nodeType="afterEffect">
                                  <p:stCondLst>
                                    <p:cond delay="0"/>
                                  </p:stCondLst>
                                  <p:childTnLst>
                                    <p:set>
                                      <p:cBhvr>
                                        <p:cTn id="51" dur="1" fill="hold">
                                          <p:stCondLst>
                                            <p:cond delay="0"/>
                                          </p:stCondLst>
                                        </p:cTn>
                                        <p:tgtEl>
                                          <p:spTgt spid="132148"/>
                                        </p:tgtEl>
                                        <p:attrNameLst>
                                          <p:attrName>style.visibility</p:attrName>
                                        </p:attrNameLst>
                                      </p:cBhvr>
                                      <p:to>
                                        <p:strVal val="visible"/>
                                      </p:to>
                                    </p:set>
                                  </p:childTnLst>
                                </p:cTn>
                              </p:par>
                            </p:childTnLst>
                          </p:cTn>
                        </p:par>
                        <p:par>
                          <p:cTn id="52" fill="hold">
                            <p:stCondLst>
                              <p:cond delay="500"/>
                            </p:stCondLst>
                            <p:childTnLst>
                              <p:par>
                                <p:cTn id="53" presetID="1" presetClass="entr" presetSubtype="0" fill="hold" grpId="0" nodeType="afterEffect">
                                  <p:stCondLst>
                                    <p:cond delay="0"/>
                                  </p:stCondLst>
                                  <p:childTnLst>
                                    <p:set>
                                      <p:cBhvr>
                                        <p:cTn id="54" dur="1" fill="hold">
                                          <p:stCondLst>
                                            <p:cond delay="0"/>
                                          </p:stCondLst>
                                        </p:cTn>
                                        <p:tgtEl>
                                          <p:spTgt spid="1321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8" presetClass="entr" presetSubtype="6" fill="hold" nodeType="clickEffect">
                                  <p:stCondLst>
                                    <p:cond delay="0"/>
                                  </p:stCondLst>
                                  <p:childTnLst>
                                    <p:set>
                                      <p:cBhvr>
                                        <p:cTn id="58" dur="1" fill="hold">
                                          <p:stCondLst>
                                            <p:cond delay="0"/>
                                          </p:stCondLst>
                                        </p:cTn>
                                        <p:tgtEl>
                                          <p:spTgt spid="132124"/>
                                        </p:tgtEl>
                                        <p:attrNameLst>
                                          <p:attrName>style.visibility</p:attrName>
                                        </p:attrNameLst>
                                      </p:cBhvr>
                                      <p:to>
                                        <p:strVal val="visible"/>
                                      </p:to>
                                    </p:set>
                                    <p:animEffect transition="in" filter="strips(downRight)">
                                      <p:cBhvr>
                                        <p:cTn id="59" dur="500"/>
                                        <p:tgtEl>
                                          <p:spTgt spid="132124"/>
                                        </p:tgtEl>
                                      </p:cBhvr>
                                    </p:animEffect>
                                  </p:childTnLst>
                                </p:cTn>
                              </p:par>
                            </p:childTnLst>
                          </p:cTn>
                        </p:par>
                        <p:par>
                          <p:cTn id="60" fill="hold">
                            <p:stCondLst>
                              <p:cond delay="500"/>
                            </p:stCondLst>
                            <p:childTnLst>
                              <p:par>
                                <p:cTn id="61" presetID="1" presetClass="entr" presetSubtype="0" fill="hold" grpId="0" nodeType="afterEffect">
                                  <p:stCondLst>
                                    <p:cond delay="0"/>
                                  </p:stCondLst>
                                  <p:childTnLst>
                                    <p:set>
                                      <p:cBhvr>
                                        <p:cTn id="62" dur="1" fill="hold">
                                          <p:stCondLst>
                                            <p:cond delay="0"/>
                                          </p:stCondLst>
                                        </p:cTn>
                                        <p:tgtEl>
                                          <p:spTgt spid="132122"/>
                                        </p:tgtEl>
                                        <p:attrNameLst>
                                          <p:attrName>style.visibility</p:attrName>
                                        </p:attrNameLst>
                                      </p:cBhvr>
                                      <p:to>
                                        <p:strVal val="visible"/>
                                      </p:to>
                                    </p:set>
                                  </p:childTnLst>
                                </p:cTn>
                              </p:par>
                            </p:childTnLst>
                          </p:cTn>
                        </p:par>
                        <p:par>
                          <p:cTn id="63" fill="hold">
                            <p:stCondLst>
                              <p:cond delay="500"/>
                            </p:stCondLst>
                            <p:childTnLst>
                              <p:par>
                                <p:cTn id="64" presetID="1" presetClass="entr" presetSubtype="0" fill="hold" grpId="0" nodeType="afterEffect">
                                  <p:stCondLst>
                                    <p:cond delay="0"/>
                                  </p:stCondLst>
                                  <p:childTnLst>
                                    <p:set>
                                      <p:cBhvr>
                                        <p:cTn id="65" dur="1" fill="hold">
                                          <p:stCondLst>
                                            <p:cond delay="0"/>
                                          </p:stCondLst>
                                        </p:cTn>
                                        <p:tgtEl>
                                          <p:spTgt spid="132116"/>
                                        </p:tgtEl>
                                        <p:attrNameLst>
                                          <p:attrName>style.visibility</p:attrName>
                                        </p:attrNameLst>
                                      </p:cBhvr>
                                      <p:to>
                                        <p:strVal val="visible"/>
                                      </p:to>
                                    </p:set>
                                  </p:child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0"/>
                                          </p:stCondLst>
                                        </p:cTn>
                                        <p:tgtEl>
                                          <p:spTgt spid="132114"/>
                                        </p:tgtEl>
                                        <p:attrNameLst>
                                          <p:attrName>style.visibility</p:attrName>
                                        </p:attrNameLst>
                                      </p:cBhvr>
                                      <p:to>
                                        <p:strVal val="visible"/>
                                      </p:to>
                                    </p:se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132115"/>
                                        </p:tgtEl>
                                        <p:attrNameLst>
                                          <p:attrName>style.visibility</p:attrName>
                                        </p:attrNameLst>
                                      </p:cBhvr>
                                      <p:to>
                                        <p:strVal val="visible"/>
                                      </p:to>
                                    </p:set>
                                  </p:childTnLst>
                                </p:cTn>
                              </p:par>
                            </p:childTnLst>
                          </p:cTn>
                        </p:par>
                        <p:par>
                          <p:cTn id="72" fill="hold">
                            <p:stCondLst>
                              <p:cond delay="500"/>
                            </p:stCondLst>
                            <p:childTnLst>
                              <p:par>
                                <p:cTn id="73" presetID="1" presetClass="entr" presetSubtype="0" fill="hold" grpId="0" nodeType="afterEffect">
                                  <p:stCondLst>
                                    <p:cond delay="0"/>
                                  </p:stCondLst>
                                  <p:childTnLst>
                                    <p:set>
                                      <p:cBhvr>
                                        <p:cTn id="74" dur="1" fill="hold">
                                          <p:stCondLst>
                                            <p:cond delay="0"/>
                                          </p:stCondLst>
                                        </p:cTn>
                                        <p:tgtEl>
                                          <p:spTgt spid="132118"/>
                                        </p:tgtEl>
                                        <p:attrNameLst>
                                          <p:attrName>style.visibility</p:attrName>
                                        </p:attrNameLst>
                                      </p:cBhvr>
                                      <p:to>
                                        <p:strVal val="visible"/>
                                      </p:to>
                                    </p:set>
                                  </p:childTnLst>
                                </p:cTn>
                              </p:par>
                            </p:childTnLst>
                          </p:cTn>
                        </p:par>
                        <p:par>
                          <p:cTn id="75" fill="hold">
                            <p:stCondLst>
                              <p:cond delay="500"/>
                            </p:stCondLst>
                            <p:childTnLst>
                              <p:par>
                                <p:cTn id="76" presetID="1" presetClass="entr" presetSubtype="0" fill="hold" grpId="0" nodeType="afterEffect">
                                  <p:stCondLst>
                                    <p:cond delay="0"/>
                                  </p:stCondLst>
                                  <p:childTnLst>
                                    <p:set>
                                      <p:cBhvr>
                                        <p:cTn id="77" dur="1" fill="hold">
                                          <p:stCondLst>
                                            <p:cond delay="0"/>
                                          </p:stCondLst>
                                        </p:cTn>
                                        <p:tgtEl>
                                          <p:spTgt spid="132117"/>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8" presetClass="entr" presetSubtype="6" fill="hold" nodeType="clickEffect">
                                  <p:stCondLst>
                                    <p:cond delay="0"/>
                                  </p:stCondLst>
                                  <p:childTnLst>
                                    <p:set>
                                      <p:cBhvr>
                                        <p:cTn id="81" dur="1" fill="hold">
                                          <p:stCondLst>
                                            <p:cond delay="0"/>
                                          </p:stCondLst>
                                        </p:cTn>
                                        <p:tgtEl>
                                          <p:spTgt spid="132156"/>
                                        </p:tgtEl>
                                        <p:attrNameLst>
                                          <p:attrName>style.visibility</p:attrName>
                                        </p:attrNameLst>
                                      </p:cBhvr>
                                      <p:to>
                                        <p:strVal val="visible"/>
                                      </p:to>
                                    </p:set>
                                    <p:animEffect transition="in" filter="strips(downRight)">
                                      <p:cBhvr>
                                        <p:cTn id="82" dur="500"/>
                                        <p:tgtEl>
                                          <p:spTgt spid="132156"/>
                                        </p:tgtEl>
                                      </p:cBhvr>
                                    </p:animEffect>
                                  </p:childTnLst>
                                </p:cTn>
                              </p:par>
                            </p:childTnLst>
                          </p:cTn>
                        </p:par>
                        <p:par>
                          <p:cTn id="83" fill="hold">
                            <p:stCondLst>
                              <p:cond delay="500"/>
                            </p:stCondLst>
                            <p:childTnLst>
                              <p:par>
                                <p:cTn id="84" presetID="1" presetClass="entr" presetSubtype="0" fill="hold" grpId="0" nodeType="afterEffect">
                                  <p:stCondLst>
                                    <p:cond delay="0"/>
                                  </p:stCondLst>
                                  <p:childTnLst>
                                    <p:set>
                                      <p:cBhvr>
                                        <p:cTn id="85" dur="1" fill="hold">
                                          <p:stCondLst>
                                            <p:cond delay="0"/>
                                          </p:stCondLst>
                                        </p:cTn>
                                        <p:tgtEl>
                                          <p:spTgt spid="132154"/>
                                        </p:tgtEl>
                                        <p:attrNameLst>
                                          <p:attrName>style.visibility</p:attrName>
                                        </p:attrNameLst>
                                      </p:cBhvr>
                                      <p:to>
                                        <p:strVal val="visible"/>
                                      </p:to>
                                    </p:set>
                                  </p:childTnLst>
                                </p:cTn>
                              </p:par>
                            </p:childTnLst>
                          </p:cTn>
                        </p:par>
                        <p:par>
                          <p:cTn id="86" fill="hold">
                            <p:stCondLst>
                              <p:cond delay="500"/>
                            </p:stCondLst>
                            <p:childTnLst>
                              <p:par>
                                <p:cTn id="87" presetID="1" presetClass="entr" presetSubtype="0" fill="hold" grpId="0" nodeType="afterEffect">
                                  <p:stCondLst>
                                    <p:cond delay="0"/>
                                  </p:stCondLst>
                                  <p:childTnLst>
                                    <p:set>
                                      <p:cBhvr>
                                        <p:cTn id="88" dur="1" fill="hold">
                                          <p:stCondLst>
                                            <p:cond delay="0"/>
                                          </p:stCondLst>
                                        </p:cTn>
                                        <p:tgtEl>
                                          <p:spTgt spid="132146"/>
                                        </p:tgtEl>
                                        <p:attrNameLst>
                                          <p:attrName>style.visibility</p:attrName>
                                        </p:attrNameLst>
                                      </p:cBhvr>
                                      <p:to>
                                        <p:strVal val="visible"/>
                                      </p:to>
                                    </p:set>
                                  </p:childTnLst>
                                </p:cTn>
                              </p:par>
                            </p:childTnLst>
                          </p:cTn>
                        </p:par>
                        <p:par>
                          <p:cTn id="89" fill="hold">
                            <p:stCondLst>
                              <p:cond delay="500"/>
                            </p:stCondLst>
                            <p:childTnLst>
                              <p:par>
                                <p:cTn id="90" presetID="1" presetClass="entr" presetSubtype="0" fill="hold" grpId="0" nodeType="afterEffect">
                                  <p:stCondLst>
                                    <p:cond delay="0"/>
                                  </p:stCondLst>
                                  <p:childTnLst>
                                    <p:set>
                                      <p:cBhvr>
                                        <p:cTn id="91" dur="1" fill="hold">
                                          <p:stCondLst>
                                            <p:cond delay="0"/>
                                          </p:stCondLst>
                                        </p:cTn>
                                        <p:tgtEl>
                                          <p:spTgt spid="132142"/>
                                        </p:tgtEl>
                                        <p:attrNameLst>
                                          <p:attrName>style.visibility</p:attrName>
                                        </p:attrNameLst>
                                      </p:cBhvr>
                                      <p:to>
                                        <p:strVal val="visible"/>
                                      </p:to>
                                    </p:set>
                                  </p:childTnLst>
                                </p:cTn>
                              </p:par>
                            </p:childTnLst>
                          </p:cTn>
                        </p:par>
                        <p:par>
                          <p:cTn id="92" fill="hold">
                            <p:stCondLst>
                              <p:cond delay="500"/>
                            </p:stCondLst>
                            <p:childTnLst>
                              <p:par>
                                <p:cTn id="93" presetID="1" presetClass="entr" presetSubtype="0" fill="hold" grpId="0" nodeType="afterEffect">
                                  <p:stCondLst>
                                    <p:cond delay="0"/>
                                  </p:stCondLst>
                                  <p:childTnLst>
                                    <p:set>
                                      <p:cBhvr>
                                        <p:cTn id="94" dur="1" fill="hold">
                                          <p:stCondLst>
                                            <p:cond delay="0"/>
                                          </p:stCondLst>
                                        </p:cTn>
                                        <p:tgtEl>
                                          <p:spTgt spid="132144"/>
                                        </p:tgtEl>
                                        <p:attrNameLst>
                                          <p:attrName>style.visibility</p:attrName>
                                        </p:attrNameLst>
                                      </p:cBhvr>
                                      <p:to>
                                        <p:strVal val="visible"/>
                                      </p:to>
                                    </p:set>
                                  </p:childTnLst>
                                </p:cTn>
                              </p:par>
                            </p:childTnLst>
                          </p:cTn>
                        </p:par>
                        <p:par>
                          <p:cTn id="95" fill="hold">
                            <p:stCondLst>
                              <p:cond delay="500"/>
                            </p:stCondLst>
                            <p:childTnLst>
                              <p:par>
                                <p:cTn id="96" presetID="1" presetClass="entr" presetSubtype="0" fill="hold" grpId="0" nodeType="afterEffect">
                                  <p:stCondLst>
                                    <p:cond delay="0"/>
                                  </p:stCondLst>
                                  <p:childTnLst>
                                    <p:set>
                                      <p:cBhvr>
                                        <p:cTn id="97" dur="1" fill="hold">
                                          <p:stCondLst>
                                            <p:cond delay="0"/>
                                          </p:stCondLst>
                                        </p:cTn>
                                        <p:tgtEl>
                                          <p:spTgt spid="132140"/>
                                        </p:tgtEl>
                                        <p:attrNameLst>
                                          <p:attrName>style.visibility</p:attrName>
                                        </p:attrNameLst>
                                      </p:cBhvr>
                                      <p:to>
                                        <p:strVal val="visible"/>
                                      </p:to>
                                    </p:set>
                                  </p:childTnLst>
                                </p:cTn>
                              </p:par>
                            </p:childTnLst>
                          </p:cTn>
                        </p:par>
                        <p:par>
                          <p:cTn id="98" fill="hold">
                            <p:stCondLst>
                              <p:cond delay="500"/>
                            </p:stCondLst>
                            <p:childTnLst>
                              <p:par>
                                <p:cTn id="99" presetID="1" presetClass="entr" presetSubtype="0" fill="hold" grpId="0" nodeType="afterEffect">
                                  <p:stCondLst>
                                    <p:cond delay="0"/>
                                  </p:stCondLst>
                                  <p:childTnLst>
                                    <p:set>
                                      <p:cBhvr>
                                        <p:cTn id="100" dur="1" fill="hold">
                                          <p:stCondLst>
                                            <p:cond delay="0"/>
                                          </p:stCondLst>
                                        </p:cTn>
                                        <p:tgtEl>
                                          <p:spTgt spid="132149"/>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132159"/>
                                        </p:tgtEl>
                                        <p:attrNameLst>
                                          <p:attrName>style.visibility</p:attrName>
                                        </p:attrNameLst>
                                      </p:cBhvr>
                                      <p:to>
                                        <p:strVal val="visible"/>
                                      </p:to>
                                    </p:set>
                                  </p:childTnLst>
                                </p:cTn>
                              </p:par>
                            </p:childTnLst>
                          </p:cTn>
                        </p:par>
                        <p:par>
                          <p:cTn id="105" fill="hold">
                            <p:stCondLst>
                              <p:cond delay="0"/>
                            </p:stCondLst>
                            <p:childTnLst>
                              <p:par>
                                <p:cTn id="106" presetID="1" presetClass="entr" presetSubtype="0" fill="hold" grpId="0" nodeType="afterEffect">
                                  <p:stCondLst>
                                    <p:cond delay="0"/>
                                  </p:stCondLst>
                                  <p:childTnLst>
                                    <p:set>
                                      <p:cBhvr>
                                        <p:cTn id="107" dur="1" fill="hold">
                                          <p:stCondLst>
                                            <p:cond delay="0"/>
                                          </p:stCondLst>
                                        </p:cTn>
                                        <p:tgtEl>
                                          <p:spTgt spid="132123"/>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2" presetClass="entr" presetSubtype="8" fill="hold" grpId="0" nodeType="clickEffect">
                                  <p:stCondLst>
                                    <p:cond delay="0"/>
                                  </p:stCondLst>
                                  <p:childTnLst>
                                    <p:set>
                                      <p:cBhvr>
                                        <p:cTn id="111" dur="1" fill="hold">
                                          <p:stCondLst>
                                            <p:cond delay="0"/>
                                          </p:stCondLst>
                                        </p:cTn>
                                        <p:tgtEl>
                                          <p:spTgt spid="132158"/>
                                        </p:tgtEl>
                                        <p:attrNameLst>
                                          <p:attrName>style.visibility</p:attrName>
                                        </p:attrNameLst>
                                      </p:cBhvr>
                                      <p:to>
                                        <p:strVal val="visible"/>
                                      </p:to>
                                    </p:set>
                                    <p:anim calcmode="lin" valueType="num">
                                      <p:cBhvr>
                                        <p:cTn id="112" dur="500" fill="hold"/>
                                        <p:tgtEl>
                                          <p:spTgt spid="132158"/>
                                        </p:tgtEl>
                                        <p:attrNameLst>
                                          <p:attrName>ppt_x</p:attrName>
                                        </p:attrNameLst>
                                      </p:cBhvr>
                                      <p:tavLst>
                                        <p:tav tm="0">
                                          <p:val>
                                            <p:strVal val="0-#ppt_w/2"/>
                                          </p:val>
                                        </p:tav>
                                        <p:tav tm="100000">
                                          <p:val>
                                            <p:strVal val="ppt_x"/>
                                          </p:val>
                                        </p:tav>
                                      </p:tavLst>
                                    </p:anim>
                                    <p:anim calcmode="lin" valueType="num">
                                      <p:cBhvr>
                                        <p:cTn id="113" dur="500" fill="hold"/>
                                        <p:tgtEl>
                                          <p:spTgt spid="132158"/>
                                        </p:tgtEl>
                                        <p:attrNameLst>
                                          <p:attrName>ppt_y</p:attrName>
                                        </p:attrNameLst>
                                      </p:cBhvr>
                                      <p:tavLst>
                                        <p:tav tm="0">
                                          <p:val>
                                            <p:strVal val="#ppt_y"/>
                                          </p:val>
                                        </p:tav>
                                        <p:tav tm="100000">
                                          <p:val>
                                            <p:strVal val="#ppt_y"/>
                                          </p:val>
                                        </p:tav>
                                      </p:tavLst>
                                    </p:anim>
                                  </p:childTnLst>
                                </p:cTn>
                              </p:par>
                            </p:childTnLst>
                          </p:cTn>
                        </p:par>
                        <p:par>
                          <p:cTn id="114" fill="hold">
                            <p:stCondLst>
                              <p:cond delay="500"/>
                            </p:stCondLst>
                            <p:childTnLst>
                              <p:par>
                                <p:cTn id="115" presetID="1" presetClass="entr" presetSubtype="0" fill="hold" nodeType="afterEffect">
                                  <p:stCondLst>
                                    <p:cond delay="0"/>
                                  </p:stCondLst>
                                  <p:childTnLst>
                                    <p:set>
                                      <p:cBhvr>
                                        <p:cTn id="116" dur="1" fill="hold">
                                          <p:stCondLst>
                                            <p:cond delay="0"/>
                                          </p:stCondLst>
                                        </p:cTn>
                                        <p:tgtEl>
                                          <p:spTgt spid="132162"/>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32161"/>
                                        </p:tgtEl>
                                        <p:attrNameLst>
                                          <p:attrName>style.visibility</p:attrName>
                                        </p:attrNameLst>
                                      </p:cBhvr>
                                      <p:to>
                                        <p:strVal val="visible"/>
                                      </p:to>
                                    </p:set>
                                    <p:anim calcmode="lin" valueType="num">
                                      <p:cBhvr>
                                        <p:cTn id="121" dur="500" fill="hold"/>
                                        <p:tgtEl>
                                          <p:spTgt spid="132161"/>
                                        </p:tgtEl>
                                        <p:attrNameLst>
                                          <p:attrName>ppt_x</p:attrName>
                                        </p:attrNameLst>
                                      </p:cBhvr>
                                      <p:tavLst>
                                        <p:tav tm="0">
                                          <p:val>
                                            <p:strVal val="ppt_x"/>
                                          </p:val>
                                        </p:tav>
                                        <p:tav tm="100000">
                                          <p:val>
                                            <p:strVal val="ppt_x"/>
                                          </p:val>
                                        </p:tav>
                                      </p:tavLst>
                                    </p:anim>
                                    <p:anim calcmode="lin" valueType="num">
                                      <p:cBhvr>
                                        <p:cTn id="122" dur="500" fill="hold"/>
                                        <p:tgtEl>
                                          <p:spTgt spid="1321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14" grpId="0" animBg="1"/>
      <p:bldP spid="132115" grpId="0" animBg="1"/>
      <p:bldP spid="132116" grpId="0" animBg="1"/>
      <p:bldP spid="132117" grpId="0" animBg="1"/>
      <p:bldP spid="132118" grpId="0" animBg="1"/>
      <p:bldP spid="132122" grpId="0" animBg="1"/>
      <p:bldP spid="132123" grpId="0" bldLvl="0" animBg="1"/>
      <p:bldP spid="132125" grpId="0" animBg="1"/>
      <p:bldP spid="132126" grpId="0" animBg="1"/>
      <p:bldP spid="132127" grpId="0" animBg="1"/>
      <p:bldP spid="132128" grpId="0" animBg="1"/>
      <p:bldP spid="132129" grpId="0" animBg="1"/>
      <p:bldP spid="132130" grpId="0" animBg="1"/>
      <p:bldP spid="132134" grpId="0" animBg="1"/>
      <p:bldP spid="132135" grpId="0" animBg="1"/>
      <p:bldP spid="132137" grpId="0" animBg="1"/>
      <p:bldP spid="132140" grpId="0" animBg="1"/>
      <p:bldP spid="132142" grpId="0" animBg="1"/>
      <p:bldP spid="132143" grpId="0" animBg="1"/>
      <p:bldP spid="132144" grpId="0" animBg="1"/>
      <p:bldP spid="132146" grpId="0" animBg="1"/>
      <p:bldP spid="132148" grpId="0" animBg="1"/>
      <p:bldP spid="132149" grpId="0" animBg="1"/>
      <p:bldP spid="132154" grpId="0" animBg="1"/>
      <p:bldP spid="132155" grpId="0" animBg="1"/>
      <p:bldP spid="132157" grpId="0" bldLvl="0" animBg="1"/>
      <p:bldP spid="132158" grpId="0" bldLvl="0" animBg="1"/>
      <p:bldP spid="132159" grpId="0" bldLvl="0" animBg="1"/>
      <p:bldP spid="132161" grpId="0" bldLvl="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ea"/>
              <a:sym typeface="微软雅黑" panose="020B0503020204020204"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charset="-122"/>
              <a:ea typeface="+mn-ea"/>
              <a:cs typeface="+mn-ea"/>
              <a:sym typeface="微软雅黑" panose="020B050302020402020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第一节  复式记账原理</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3315" name="Rectangle 3"/>
          <p:cNvSpPr>
            <a:spLocks noGrp="1"/>
          </p:cNvSpPr>
          <p:nvPr>
            <p:ph idx="1"/>
          </p:nvPr>
        </p:nvSpPr>
        <p:spPr>
          <a:xfrm>
            <a:off x="855980" y="1071880"/>
            <a:ext cx="10400030" cy="3006725"/>
          </a:xfrm>
        </p:spPr>
        <p:txBody>
          <a:bodyPr vert="horz" wrap="square" lIns="91440" tIns="45720" rIns="91440" bIns="45720" anchor="t" anchorCtr="0"/>
          <a:p>
            <a:pPr algn="just" eaLnBrk="1" hangingPunct="1">
              <a:lnSpc>
                <a:spcPct val="150000"/>
              </a:lnSpc>
            </a:pPr>
            <a:r>
              <a:rPr lang="zh-CN" altLang="en-US" sz="3200" dirty="0">
                <a:solidFill>
                  <a:srgbClr val="FF0000"/>
                </a:solidFill>
                <a:latin typeface="黑体" panose="02010609060101010101" pitchFamily="49" charset="-122"/>
                <a:ea typeface="黑体" panose="02010609060101010101" pitchFamily="49" charset="-122"/>
              </a:rPr>
              <a:t>（二）复式记账法</a:t>
            </a:r>
            <a:endParaRPr lang="zh-CN" altLang="en-US" sz="3200" dirty="0">
              <a:solidFill>
                <a:srgbClr val="FF0000"/>
              </a:solidFill>
              <a:latin typeface="黑体" panose="02010609060101010101" pitchFamily="49" charset="-122"/>
              <a:ea typeface="黑体" panose="02010609060101010101" pitchFamily="49" charset="-122"/>
            </a:endParaRPr>
          </a:p>
          <a:p>
            <a:pPr lvl="1" algn="just" eaLnBrk="1" hangingPunct="1">
              <a:lnSpc>
                <a:spcPct val="150000"/>
              </a:lnSpc>
            </a:pPr>
            <a:r>
              <a:rPr lang="zh-CN" altLang="en-US" sz="3200" dirty="0">
                <a:latin typeface="楷体" panose="02010609060101010101" pitchFamily="49" charset="-122"/>
                <a:ea typeface="楷体" panose="02010609060101010101" pitchFamily="49" charset="-122"/>
              </a:rPr>
              <a:t>指对发生的</a:t>
            </a:r>
            <a:r>
              <a:rPr lang="zh-CN" altLang="en-US" sz="3200" dirty="0">
                <a:solidFill>
                  <a:srgbClr val="C00000"/>
                </a:solidFill>
                <a:latin typeface="楷体" panose="02010609060101010101" pitchFamily="49" charset="-122"/>
                <a:ea typeface="楷体" panose="02010609060101010101" pitchFamily="49" charset="-122"/>
              </a:rPr>
              <a:t>每一项经济业务</a:t>
            </a:r>
            <a:r>
              <a:rPr lang="zh-CN" altLang="en-US" sz="3200" dirty="0">
                <a:latin typeface="楷体" panose="02010609060101010101" pitchFamily="49" charset="-122"/>
                <a:ea typeface="楷体" panose="02010609060101010101" pitchFamily="49" charset="-122"/>
              </a:rPr>
              <a:t>，都以</a:t>
            </a:r>
            <a:r>
              <a:rPr lang="zh-CN" altLang="en-US" sz="3200" dirty="0">
                <a:solidFill>
                  <a:srgbClr val="C00000"/>
                </a:solidFill>
                <a:latin typeface="楷体" panose="02010609060101010101" pitchFamily="49" charset="-122"/>
                <a:ea typeface="楷体" panose="02010609060101010101" pitchFamily="49" charset="-122"/>
              </a:rPr>
              <a:t>相等的金额</a:t>
            </a:r>
            <a:r>
              <a:rPr lang="zh-CN" altLang="en-US" sz="3200" dirty="0">
                <a:latin typeface="楷体" panose="02010609060101010101" pitchFamily="49" charset="-122"/>
                <a:ea typeface="楷体" panose="02010609060101010101" pitchFamily="49" charset="-122"/>
              </a:rPr>
              <a:t>，在相互联系的</a:t>
            </a:r>
            <a:r>
              <a:rPr lang="zh-CN" altLang="en-US" sz="3200" dirty="0">
                <a:solidFill>
                  <a:srgbClr val="C00000"/>
                </a:solidFill>
                <a:latin typeface="楷体" panose="02010609060101010101" pitchFamily="49" charset="-122"/>
                <a:ea typeface="楷体" panose="02010609060101010101" pitchFamily="49" charset="-122"/>
              </a:rPr>
              <a:t>两个或两个以上账户</a:t>
            </a:r>
            <a:r>
              <a:rPr lang="zh-CN" altLang="en-US" sz="3200" dirty="0">
                <a:latin typeface="楷体" panose="02010609060101010101" pitchFamily="49" charset="-122"/>
                <a:ea typeface="楷体" panose="02010609060101010101" pitchFamily="49" charset="-122"/>
              </a:rPr>
              <a:t>中进行登记的记账方法。 </a:t>
            </a:r>
            <a:endParaRPr lang="zh-CN" altLang="en-US" sz="3200" dirty="0">
              <a:latin typeface="楷体" panose="02010609060101010101" pitchFamily="49" charset="-122"/>
              <a:ea typeface="楷体" panose="02010609060101010101" pitchFamily="49" charset="-122"/>
            </a:endParaRPr>
          </a:p>
        </p:txBody>
      </p:sp>
      <p:pic>
        <p:nvPicPr>
          <p:cNvPr id="13316" name="Picture 4" descr="capt3-1"/>
          <p:cNvPicPr>
            <a:picLocks noChangeAspect="1"/>
          </p:cNvPicPr>
          <p:nvPr/>
        </p:nvPicPr>
        <p:blipFill>
          <a:blip r:embed="rId1"/>
          <a:stretch>
            <a:fillRect/>
          </a:stretch>
        </p:blipFill>
        <p:spPr>
          <a:xfrm>
            <a:off x="2127250" y="4365625"/>
            <a:ext cx="8072438" cy="221456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charRg st="9" end="5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3316"/>
                                        </p:tgtEl>
                                        <p:attrNameLst>
                                          <p:attrName>style.visibility</p:attrName>
                                        </p:attrNameLst>
                                      </p:cBhvr>
                                      <p:to>
                                        <p:strVal val="visible"/>
                                      </p:to>
                                    </p:set>
                                    <p:anim calcmode="lin" valueType="num">
                                      <p:cBhvr>
                                        <p:cTn id="11" dur="500" fill="hold"/>
                                        <p:tgtEl>
                                          <p:spTgt spid="13316"/>
                                        </p:tgtEl>
                                        <p:attrNameLst>
                                          <p:attrName>ppt_x</p:attrName>
                                        </p:attrNameLst>
                                      </p:cBhvr>
                                      <p:tavLst>
                                        <p:tav tm="0">
                                          <p:val>
                                            <p:strVal val="ppt_x"/>
                                          </p:val>
                                        </p:tav>
                                        <p:tav tm="100000">
                                          <p:val>
                                            <p:strVal val="ppt_x"/>
                                          </p:val>
                                        </p:tav>
                                      </p:tavLst>
                                    </p:anim>
                                    <p:anim calcmode="lin" valueType="num">
                                      <p:cBhvr>
                                        <p:cTn id="12" dur="500" fill="hold"/>
                                        <p:tgtEl>
                                          <p:spTgt spid="133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TABLE_BEAUTIFY" val="smartTable{b274ad7c-e248-4518-bc4b-e3c02764c4e0}"/>
</p:tagLst>
</file>

<file path=ppt/tags/tag10.xml><?xml version="1.0" encoding="utf-8"?>
<p:tagLst xmlns:p="http://schemas.openxmlformats.org/presentationml/2006/main">
  <p:tag name="MH" val="20160508133540"/>
  <p:tag name="MH_LIBRARY" val="GRAPHIC"/>
  <p:tag name="MH_ORDER" val="矩形 4"/>
</p:tagLst>
</file>

<file path=ppt/tags/tag2.xml><?xml version="1.0" encoding="utf-8"?>
<p:tagLst xmlns:p="http://schemas.openxmlformats.org/presentationml/2006/main">
  <p:tag name="KSO_WM_UNIT_TABLE_BEAUTIFY" val="smartTable{7edfdde4-c230-4014-84da-70a0ffed5151}"/>
</p:tagLst>
</file>

<file path=ppt/tags/tag3.xml><?xml version="1.0" encoding="utf-8"?>
<p:tagLst xmlns:p="http://schemas.openxmlformats.org/presentationml/2006/main">
  <p:tag name="KSO_WM_UNIT_TABLE_BEAUTIFY" val="smartTable{72e662cd-5f9b-4c13-a486-3f1fe529df68}"/>
</p:tagLst>
</file>

<file path=ppt/tags/tag4.xml><?xml version="1.0" encoding="utf-8"?>
<p:tagLst xmlns:p="http://schemas.openxmlformats.org/presentationml/2006/main">
  <p:tag name="KSO_WM_DIAGRAM_VIRTUALLY_FRAME" val="{&quot;height&quot;:133.84443347716038,&quot;left&quot;:92.32503937007873,&quot;top&quot;:198.37503937007872,&quot;width&quot;:719.55}"/>
</p:tagLst>
</file>

<file path=ppt/tags/tag5.xml><?xml version="1.0" encoding="utf-8"?>
<p:tagLst xmlns:p="http://schemas.openxmlformats.org/presentationml/2006/main">
  <p:tag name="KSO_WM_DIAGRAM_VIRTUALLY_FRAME" val="{&quot;height&quot;:133.84443347716038,&quot;left&quot;:92.32503937007873,&quot;top&quot;:198.37503937007872,&quot;width&quot;:719.55}"/>
</p:tagLst>
</file>

<file path=ppt/tags/tag6.xml><?xml version="1.0" encoding="utf-8"?>
<p:tagLst xmlns:p="http://schemas.openxmlformats.org/presentationml/2006/main">
  <p:tag name="KSO_WM_DIAGRAM_VIRTUALLY_FRAME" val="{&quot;height&quot;:133.84443347716038,&quot;left&quot;:92.32503937007873,&quot;top&quot;:198.37503937007872,&quot;width&quot;:719.55}"/>
</p:tagLst>
</file>

<file path=ppt/tags/tag7.xml><?xml version="1.0" encoding="utf-8"?>
<p:tagLst xmlns:p="http://schemas.openxmlformats.org/presentationml/2006/main">
  <p:tag name="KSO_WM_DIAGRAM_VIRTUALLY_FRAME" val="{&quot;height&quot;:133.84443347716038,&quot;left&quot;:92.32503937007873,&quot;top&quot;:198.37503937007872,&quot;width&quot;:719.55}"/>
</p:tagLst>
</file>

<file path=ppt/tags/tag8.xml><?xml version="1.0" encoding="utf-8"?>
<p:tagLst xmlns:p="http://schemas.openxmlformats.org/presentationml/2006/main">
  <p:tag name="KSO_WM_DIAGRAM_VIRTUALLY_FRAME" val="{&quot;height&quot;:133.84443347716038,&quot;left&quot;:92.32503937007873,&quot;top&quot;:198.37503937007872,&quot;width&quot;:719.55}"/>
</p:tagLst>
</file>

<file path=ppt/tags/tag9.xml><?xml version="1.0" encoding="utf-8"?>
<p:tagLst xmlns:p="http://schemas.openxmlformats.org/presentationml/2006/main">
  <p:tag name="KSO_WM_DIAGRAM_VIRTUALLY_FRAME" val="{&quot;height&quot;:133.84443347716038,&quot;left&quot;:92.32503937007873,&quot;top&quot;:198.37503937007872,&quot;width&quot;:719.55}"/>
</p:tagLst>
</file>

<file path=ppt/theme/theme1.xml><?xml version="1.0" encoding="utf-8"?>
<a:theme xmlns:a="http://schemas.openxmlformats.org/drawingml/2006/main" name="1_Profile">
  <a:themeElements>
    <a:clrScheme name="1_Profile">
      <a:dk1>
        <a:srgbClr val="000000"/>
      </a:dk1>
      <a:lt1>
        <a:srgbClr val="FFFFFF"/>
      </a:lt1>
      <a:dk2>
        <a:srgbClr val="000000"/>
      </a:dk2>
      <a:lt2>
        <a:srgbClr val="DDDDDD"/>
      </a:lt2>
      <a:accent1>
        <a:srgbClr val="A3B2C1"/>
      </a:accent1>
      <a:accent2>
        <a:srgbClr val="CC0000"/>
      </a:accent2>
      <a:accent3>
        <a:srgbClr val="000000"/>
      </a:accent3>
      <a:accent4>
        <a:srgbClr val="000000"/>
      </a:accent4>
      <a:accent5>
        <a:srgbClr val="000000"/>
      </a:accent5>
      <a:accent6>
        <a:srgbClr val="000000"/>
      </a:accent6>
      <a:hlink>
        <a:srgbClr val="336699"/>
      </a:hlink>
      <a:folHlink>
        <a:srgbClr val="003366"/>
      </a:folHlink>
    </a:clrScheme>
    <a:fontScheme name="1_Profile">
      <a:majorFont>
        <a:latin typeface=""/>
        <a:ea typeface=""/>
        <a:cs typeface=""/>
      </a:majorFont>
      <a:minorFont>
        <a:latin typeface=""/>
        <a:ea typeface=""/>
        <a:cs typeface=""/>
      </a:minorFont>
    </a:fontScheme>
    <a:fmtScheme name="1_Profile">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spDef>
      <a:spPr>
        <a:solidFill>
          <a:srgbClr val="A3B2C1"/>
        </a:solidFill>
        <a:ln w="9525" cap="flat" cmpd="sng">
          <a:solidFill>
            <a:srgbClr val="000000"/>
          </a:solidFill>
          <a:prstDash val="solid"/>
          <a:round/>
        </a:ln>
      </a:spPr>
      <a:bodyPr rtlCol="0" anchor="ct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chor="t">
        <a:spAutoFit/>
      </a:bodyPr>
      <a:lstStyle>
        <a:defPPr>
          <a:lnSpc>
            <a:spcPct val="150000"/>
          </a:lnSpc>
          <a:defRPr lang="zh-CN" altLang="en-US" sz="2800" b="1" dirty="0">
            <a:solidFill>
              <a:schemeClr val="tx1"/>
            </a:solidFill>
            <a:latin typeface="仿宋" panose="02010609060101010101" pitchFamily="49" charset="-122"/>
            <a:ea typeface="仿宋" panose="02010609060101010101" pitchFamily="49" charset="-122"/>
            <a:sym typeface="+mn-ea"/>
          </a:defRPr>
        </a:defPPr>
      </a:lstStyle>
    </a:txDef>
  </a:objectDefaults>
  <a:extraClrSchemeLst>
    <a:extraClrScheme>
      <a:clrScheme name="1_Profile 1">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
      <a:clrScheme name="1_Profile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1_Profile 3">
        <a:dk1>
          <a:srgbClr val="000000"/>
        </a:dk1>
        <a:lt1>
          <a:srgbClr val="FFFFFF"/>
        </a:lt1>
        <a:dk2>
          <a:srgbClr val="000000"/>
        </a:dk2>
        <a:lt2>
          <a:srgbClr val="F8F8F8"/>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19191"/>
        </a:folHlink>
      </a:clrScheme>
      <a:clrMap bg1="lt1" tx1="dk1" bg2="lt2" tx2="dk2" accent1="accent1" accent2="accent2" accent3="accent3" accent4="accent4" accent5="accent5" accent6="accent6" hlink="hlink" folHlink="folHlink"/>
    </a:extraClrScheme>
    <a:extraClrScheme>
      <a:clrScheme name="1_Profile 4">
        <a:dk1>
          <a:srgbClr val="000000"/>
        </a:dk1>
        <a:lt1>
          <a:srgbClr val="FFFFFF"/>
        </a:lt1>
        <a:dk2>
          <a:srgbClr val="242852"/>
        </a:dk2>
        <a:lt2>
          <a:srgbClr val="ACCBF9"/>
        </a:lt2>
        <a:accent1>
          <a:srgbClr val="4A66AC"/>
        </a:accent1>
        <a:accent2>
          <a:srgbClr val="629DD1"/>
        </a:accent2>
        <a:accent3>
          <a:srgbClr val="FFFFFF"/>
        </a:accent3>
        <a:accent4>
          <a:srgbClr val="000000"/>
        </a:accent4>
        <a:accent5>
          <a:srgbClr val="B1B8D2"/>
        </a:accent5>
        <a:accent6>
          <a:srgbClr val="588EBD"/>
        </a:accent6>
        <a:hlink>
          <a:srgbClr val="9454C3"/>
        </a:hlink>
        <a:folHlink>
          <a:srgbClr val="3EBBF0"/>
        </a:folHlink>
      </a:clrScheme>
      <a:clrMap bg1="lt1" tx1="dk1" bg2="lt2" tx2="dk2" accent1="accent1" accent2="accent2" accent3="accent3" accent4="accent4" accent5="accent5" accent6="accent6" hlink="hlink" folHlink="folHlink"/>
    </a:extraClrScheme>
    <a:extraClrScheme>
      <a:clrScheme name="1_Profile 5">
        <a:dk1>
          <a:srgbClr val="000000"/>
        </a:dk1>
        <a:lt1>
          <a:srgbClr val="FFFFFF"/>
        </a:lt1>
        <a:dk2>
          <a:srgbClr val="17406D"/>
        </a:dk2>
        <a:lt2>
          <a:srgbClr val="DBEFF9"/>
        </a:lt2>
        <a:accent1>
          <a:srgbClr val="0F6FC6"/>
        </a:accent1>
        <a:accent2>
          <a:srgbClr val="009DD9"/>
        </a:accent2>
        <a:accent3>
          <a:srgbClr val="FFFFFF"/>
        </a:accent3>
        <a:accent4>
          <a:srgbClr val="000000"/>
        </a:accent4>
        <a:accent5>
          <a:srgbClr val="AABBDF"/>
        </a:accent5>
        <a:accent6>
          <a:srgbClr val="008EC4"/>
        </a:accent6>
        <a:hlink>
          <a:srgbClr val="F49100"/>
        </a:hlink>
        <a:folHlink>
          <a:srgbClr val="85DFD0"/>
        </a:folHlink>
      </a:clrScheme>
      <a:clrMap bg1="lt1" tx1="dk1" bg2="lt2" tx2="dk2" accent1="accent1" accent2="accent2" accent3="accent3" accent4="accent4" accent5="accent5" accent6="accent6" hlink="hlink" folHlink="folHlink"/>
    </a:extraClrScheme>
    <a:extraClrScheme>
      <a:clrScheme name="1_Profile 6">
        <a:dk1>
          <a:srgbClr val="000000"/>
        </a:dk1>
        <a:lt1>
          <a:srgbClr val="FFFFFF"/>
        </a:lt1>
        <a:dk2>
          <a:srgbClr val="335B74"/>
        </a:dk2>
        <a:lt2>
          <a:srgbClr val="DFE3E5"/>
        </a:lt2>
        <a:accent1>
          <a:srgbClr val="1CADE4"/>
        </a:accent1>
        <a:accent2>
          <a:srgbClr val="2683C6"/>
        </a:accent2>
        <a:accent3>
          <a:srgbClr val="FFFFFF"/>
        </a:accent3>
        <a:accent4>
          <a:srgbClr val="000000"/>
        </a:accent4>
        <a:accent5>
          <a:srgbClr val="ABD3EF"/>
        </a:accent5>
        <a:accent6>
          <a:srgbClr val="2176B3"/>
        </a:accent6>
        <a:hlink>
          <a:srgbClr val="6EAC1C"/>
        </a:hlink>
        <a:folHlink>
          <a:srgbClr val="B26B02"/>
        </a:folHlink>
      </a:clrScheme>
      <a:clrMap bg1="lt1" tx1="dk1" bg2="lt2" tx2="dk2" accent1="accent1" accent2="accent2" accent3="accent3" accent4="accent4" accent5="accent5" accent6="accent6" hlink="hlink" folHlink="folHlink"/>
    </a:extraClrScheme>
    <a:extraClrScheme>
      <a:clrScheme name="1_Profile 7">
        <a:dk1>
          <a:srgbClr val="000000"/>
        </a:dk1>
        <a:lt1>
          <a:srgbClr val="FFFFFF"/>
        </a:lt1>
        <a:dk2>
          <a:srgbClr val="373545"/>
        </a:dk2>
        <a:lt2>
          <a:srgbClr val="CEDBE6"/>
        </a:lt2>
        <a:accent1>
          <a:srgbClr val="3494BA"/>
        </a:accent1>
        <a:accent2>
          <a:srgbClr val="58B6C0"/>
        </a:accent2>
        <a:accent3>
          <a:srgbClr val="FFFFFF"/>
        </a:accent3>
        <a:accent4>
          <a:srgbClr val="000000"/>
        </a:accent4>
        <a:accent5>
          <a:srgbClr val="AEC8D9"/>
        </a:accent5>
        <a:accent6>
          <a:srgbClr val="4FA5AE"/>
        </a:accent6>
        <a:hlink>
          <a:srgbClr val="6B9F25"/>
        </a:hlink>
        <a:folHlink>
          <a:srgbClr val="9F6715"/>
        </a:folHlink>
      </a:clrScheme>
      <a:clrMap bg1="lt1" tx1="dk1" bg2="lt2" tx2="dk2" accent1="accent1" accent2="accent2" accent3="accent3" accent4="accent4" accent5="accent5" accent6="accent6" hlink="hlink" folHlink="folHlink"/>
    </a:extraClrScheme>
    <a:extraClrScheme>
      <a:clrScheme name="1_Profile 8">
        <a:dk1>
          <a:srgbClr val="000000"/>
        </a:dk1>
        <a:lt1>
          <a:srgbClr val="FFFFFF"/>
        </a:lt1>
        <a:dk2>
          <a:srgbClr val="455F51"/>
        </a:dk2>
        <a:lt2>
          <a:srgbClr val="E3DED1"/>
        </a:lt2>
        <a:accent1>
          <a:srgbClr val="549E39"/>
        </a:accent1>
        <a:accent2>
          <a:srgbClr val="8AB833"/>
        </a:accent2>
        <a:accent3>
          <a:srgbClr val="FFFFFF"/>
        </a:accent3>
        <a:accent4>
          <a:srgbClr val="000000"/>
        </a:accent4>
        <a:accent5>
          <a:srgbClr val="B3CCAE"/>
        </a:accent5>
        <a:accent6>
          <a:srgbClr val="7DA62D"/>
        </a:accent6>
        <a:hlink>
          <a:srgbClr val="6B9F25"/>
        </a:hlink>
        <a:folHlink>
          <a:srgbClr val="B96906"/>
        </a:folHlink>
      </a:clrScheme>
      <a:clrMap bg1="lt1" tx1="dk1" bg2="lt2" tx2="dk2" accent1="accent1" accent2="accent2" accent3="accent3" accent4="accent4" accent5="accent5" accent6="accent6" hlink="hlink" folHlink="folHlink"/>
    </a:extraClrScheme>
    <a:extraClrScheme>
      <a:clrScheme name="1_Profile 9">
        <a:dk1>
          <a:srgbClr val="000000"/>
        </a:dk1>
        <a:lt1>
          <a:srgbClr val="FFFFFF"/>
        </a:lt1>
        <a:dk2>
          <a:srgbClr val="455F51"/>
        </a:dk2>
        <a:lt2>
          <a:srgbClr val="E2DFCC"/>
        </a:lt2>
        <a:accent1>
          <a:srgbClr val="99CB38"/>
        </a:accent1>
        <a:accent2>
          <a:srgbClr val="63A537"/>
        </a:accent2>
        <a:accent3>
          <a:srgbClr val="FFFFFF"/>
        </a:accent3>
        <a:accent4>
          <a:srgbClr val="000000"/>
        </a:accent4>
        <a:accent5>
          <a:srgbClr val="CAE2AE"/>
        </a:accent5>
        <a:accent6>
          <a:srgbClr val="599531"/>
        </a:accent6>
        <a:hlink>
          <a:srgbClr val="EE7B08"/>
        </a:hlink>
        <a:folHlink>
          <a:srgbClr val="977B2D"/>
        </a:folHlink>
      </a:clrScheme>
      <a:clrMap bg1="lt1" tx1="dk1" bg2="lt2" tx2="dk2" accent1="accent1" accent2="accent2" accent3="accent3" accent4="accent4" accent5="accent5" accent6="accent6" hlink="hlink" folHlink="folHlink"/>
    </a:extraClrScheme>
    <a:extraClrScheme>
      <a:clrScheme name="1_Profile 10">
        <a:dk1>
          <a:srgbClr val="000000"/>
        </a:dk1>
        <a:lt1>
          <a:srgbClr val="FFFFFF"/>
        </a:lt1>
        <a:dk2>
          <a:srgbClr val="39302A"/>
        </a:dk2>
        <a:lt2>
          <a:srgbClr val="E5DEDB"/>
        </a:lt2>
        <a:accent1>
          <a:srgbClr val="FFCA08"/>
        </a:accent1>
        <a:accent2>
          <a:srgbClr val="F8931D"/>
        </a:accent2>
        <a:accent3>
          <a:srgbClr val="FFFFFF"/>
        </a:accent3>
        <a:accent4>
          <a:srgbClr val="000000"/>
        </a:accent4>
        <a:accent5>
          <a:srgbClr val="FFE1AA"/>
        </a:accent5>
        <a:accent6>
          <a:srgbClr val="E18519"/>
        </a:accent6>
        <a:hlink>
          <a:srgbClr val="2998E3"/>
        </a:hlink>
        <a:folHlink>
          <a:srgbClr val="7F723D"/>
        </a:folHlink>
      </a:clrScheme>
      <a:clrMap bg1="lt1" tx1="dk1" bg2="lt2" tx2="dk2" accent1="accent1" accent2="accent2" accent3="accent3" accent4="accent4" accent5="accent5" accent6="accent6" hlink="hlink" folHlink="folHlink"/>
    </a:extraClrScheme>
    <a:extraClrScheme>
      <a:clrScheme name="1_Profile 11">
        <a:dk1>
          <a:srgbClr val="000000"/>
        </a:dk1>
        <a:lt1>
          <a:srgbClr val="FFFFFF"/>
        </a:lt1>
        <a:dk2>
          <a:srgbClr val="4E3B30"/>
        </a:dk2>
        <a:lt2>
          <a:srgbClr val="FBEEC9"/>
        </a:lt2>
        <a:accent1>
          <a:srgbClr val="F0A22E"/>
        </a:accent1>
        <a:accent2>
          <a:srgbClr val="A5644E"/>
        </a:accent2>
        <a:accent3>
          <a:srgbClr val="FFFFFF"/>
        </a:accent3>
        <a:accent4>
          <a:srgbClr val="000000"/>
        </a:accent4>
        <a:accent5>
          <a:srgbClr val="F6CEAD"/>
        </a:accent5>
        <a:accent6>
          <a:srgbClr val="955A46"/>
        </a:accent6>
        <a:hlink>
          <a:srgbClr val="AD1F1F"/>
        </a:hlink>
        <a:folHlink>
          <a:srgbClr val="FFC42F"/>
        </a:folHlink>
      </a:clrScheme>
      <a:clrMap bg1="lt1" tx1="dk1" bg2="lt2" tx2="dk2" accent1="accent1" accent2="accent2" accent3="accent3" accent4="accent4" accent5="accent5" accent6="accent6" hlink="hlink" folHlink="folHlink"/>
    </a:extraClrScheme>
    <a:extraClrScheme>
      <a:clrScheme name="1_Profile 12">
        <a:dk1>
          <a:srgbClr val="000000"/>
        </a:dk1>
        <a:lt1>
          <a:srgbClr val="FFFFFF"/>
        </a:lt1>
        <a:dk2>
          <a:srgbClr val="637052"/>
        </a:dk2>
        <a:lt2>
          <a:srgbClr val="CCDDEA"/>
        </a:lt2>
        <a:accent1>
          <a:srgbClr val="E48312"/>
        </a:accent1>
        <a:accent2>
          <a:srgbClr val="BD582C"/>
        </a:accent2>
        <a:accent3>
          <a:srgbClr val="FFFFFF"/>
        </a:accent3>
        <a:accent4>
          <a:srgbClr val="000000"/>
        </a:accent4>
        <a:accent5>
          <a:srgbClr val="EFC1AA"/>
        </a:accent5>
        <a:accent6>
          <a:srgbClr val="AB4F27"/>
        </a:accent6>
        <a:hlink>
          <a:srgbClr val="2998E3"/>
        </a:hlink>
        <a:folHlink>
          <a:srgbClr val="8C8C8C"/>
        </a:folHlink>
      </a:clrScheme>
      <a:clrMap bg1="lt1" tx1="dk1" bg2="lt2" tx2="dk2" accent1="accent1" accent2="accent2" accent3="accent3" accent4="accent4" accent5="accent5" accent6="accent6" hlink="hlink" folHlink="folHlink"/>
    </a:extraClrScheme>
    <a:extraClrScheme>
      <a:clrScheme name="1_Profile 13">
        <a:dk1>
          <a:srgbClr val="000000"/>
        </a:dk1>
        <a:lt1>
          <a:srgbClr val="FFFFFF"/>
        </a:lt1>
        <a:dk2>
          <a:srgbClr val="696464"/>
        </a:dk2>
        <a:lt2>
          <a:srgbClr val="E9E5DC"/>
        </a:lt2>
        <a:accent1>
          <a:srgbClr val="D34817"/>
        </a:accent1>
        <a:accent2>
          <a:srgbClr val="9B2D1F"/>
        </a:accent2>
        <a:accent3>
          <a:srgbClr val="FFFFFF"/>
        </a:accent3>
        <a:accent4>
          <a:srgbClr val="000000"/>
        </a:accent4>
        <a:accent5>
          <a:srgbClr val="E6B1AB"/>
        </a:accent5>
        <a:accent6>
          <a:srgbClr val="8C281B"/>
        </a:accent6>
        <a:hlink>
          <a:srgbClr val="CC9900"/>
        </a:hlink>
        <a:folHlink>
          <a:srgbClr val="96A9A9"/>
        </a:folHlink>
      </a:clrScheme>
      <a:clrMap bg1="lt1" tx1="dk1" bg2="lt2" tx2="dk2" accent1="accent1" accent2="accent2" accent3="accent3" accent4="accent4" accent5="accent5" accent6="accent6" hlink="hlink" folHlink="folHlink"/>
    </a:extraClrScheme>
    <a:extraClrScheme>
      <a:clrScheme name="1_Profile 14">
        <a:dk1>
          <a:srgbClr val="000000"/>
        </a:dk1>
        <a:lt1>
          <a:srgbClr val="FFFFFF"/>
        </a:lt1>
        <a:dk2>
          <a:srgbClr val="505046"/>
        </a:dk2>
        <a:lt2>
          <a:srgbClr val="EEECE1"/>
        </a:lt2>
        <a:accent1>
          <a:srgbClr val="E84C22"/>
        </a:accent1>
        <a:accent2>
          <a:srgbClr val="FFBD47"/>
        </a:accent2>
        <a:accent3>
          <a:srgbClr val="FFFFFF"/>
        </a:accent3>
        <a:accent4>
          <a:srgbClr val="000000"/>
        </a:accent4>
        <a:accent5>
          <a:srgbClr val="F2B2AB"/>
        </a:accent5>
        <a:accent6>
          <a:srgbClr val="E7AB3F"/>
        </a:accent6>
        <a:hlink>
          <a:srgbClr val="CC9900"/>
        </a:hlink>
        <a:folHlink>
          <a:srgbClr val="666699"/>
        </a:folHlink>
      </a:clrScheme>
      <a:clrMap bg1="lt1" tx1="dk1" bg2="lt2" tx2="dk2" accent1="accent1" accent2="accent2" accent3="accent3" accent4="accent4" accent5="accent5" accent6="accent6" hlink="hlink" folHlink="folHlink"/>
    </a:extraClrScheme>
    <a:extraClrScheme>
      <a:clrScheme name="1_Profile 15">
        <a:dk1>
          <a:srgbClr val="000000"/>
        </a:dk1>
        <a:lt1>
          <a:srgbClr val="FFFFFF"/>
        </a:lt1>
        <a:dk2>
          <a:srgbClr val="323232"/>
        </a:dk2>
        <a:lt2>
          <a:srgbClr val="E5C243"/>
        </a:lt2>
        <a:accent1>
          <a:srgbClr val="A5300F"/>
        </a:accent1>
        <a:accent2>
          <a:srgbClr val="D55816"/>
        </a:accent2>
        <a:accent3>
          <a:srgbClr val="FFFFFF"/>
        </a:accent3>
        <a:accent4>
          <a:srgbClr val="000000"/>
        </a:accent4>
        <a:accent5>
          <a:srgbClr val="CFADAA"/>
        </a:accent5>
        <a:accent6>
          <a:srgbClr val="C14F13"/>
        </a:accent6>
        <a:hlink>
          <a:srgbClr val="6B9F25"/>
        </a:hlink>
        <a:folHlink>
          <a:srgbClr val="B26B02"/>
        </a:folHlink>
      </a:clrScheme>
      <a:clrMap bg1="lt1" tx1="dk1" bg2="lt2" tx2="dk2" accent1="accent1" accent2="accent2" accent3="accent3" accent4="accent4" accent5="accent5" accent6="accent6" hlink="hlink" folHlink="folHlink"/>
    </a:extraClrScheme>
    <a:extraClrScheme>
      <a:clrScheme name="1_Profile 16">
        <a:dk1>
          <a:srgbClr val="000000"/>
        </a:dk1>
        <a:lt1>
          <a:srgbClr val="FFFFFF"/>
        </a:lt1>
        <a:dk2>
          <a:srgbClr val="454551"/>
        </a:dk2>
        <a:lt2>
          <a:srgbClr val="D8D9DC"/>
        </a:lt2>
        <a:accent1>
          <a:srgbClr val="E32D91"/>
        </a:accent1>
        <a:accent2>
          <a:srgbClr val="C830CC"/>
        </a:accent2>
        <a:accent3>
          <a:srgbClr val="FFFFFF"/>
        </a:accent3>
        <a:accent4>
          <a:srgbClr val="000000"/>
        </a:accent4>
        <a:accent5>
          <a:srgbClr val="EFADC7"/>
        </a:accent5>
        <a:accent6>
          <a:srgbClr val="B52AB9"/>
        </a:accent6>
        <a:hlink>
          <a:srgbClr val="6B9F25"/>
        </a:hlink>
        <a:folHlink>
          <a:srgbClr val="8C8C8C"/>
        </a:folHlink>
      </a:clrScheme>
      <a:clrMap bg1="lt1" tx1="dk1" bg2="lt2" tx2="dk2" accent1="accent1" accent2="accent2" accent3="accent3" accent4="accent4" accent5="accent5" accent6="accent6" hlink="hlink" folHlink="folHlink"/>
    </a:extraClrScheme>
    <a:extraClrScheme>
      <a:clrScheme name="1_Profile 17">
        <a:dk1>
          <a:srgbClr val="000000"/>
        </a:dk1>
        <a:lt1>
          <a:srgbClr val="FFFFFF"/>
        </a:lt1>
        <a:dk2>
          <a:srgbClr val="373545"/>
        </a:dk2>
        <a:lt2>
          <a:srgbClr val="DCD8DC"/>
        </a:lt2>
        <a:accent1>
          <a:srgbClr val="AD84C6"/>
        </a:accent1>
        <a:accent2>
          <a:srgbClr val="8784C7"/>
        </a:accent2>
        <a:accent3>
          <a:srgbClr val="FFFFFF"/>
        </a:accent3>
        <a:accent4>
          <a:srgbClr val="000000"/>
        </a:accent4>
        <a:accent5>
          <a:srgbClr val="D3C2DF"/>
        </a:accent5>
        <a:accent6>
          <a:srgbClr val="7A77B4"/>
        </a:accent6>
        <a:hlink>
          <a:srgbClr val="69A020"/>
        </a:hlink>
        <a:folHlink>
          <a:srgbClr val="8C8C8C"/>
        </a:folHlink>
      </a:clrScheme>
      <a:clrMap bg1="lt1" tx1="dk1" bg2="lt2" tx2="dk2" accent1="accent1" accent2="accent2" accent3="accent3" accent4="accent4" accent5="accent5" accent6="accent6" hlink="hlink" folHlink="folHlink"/>
    </a:extraClrScheme>
    <a:extraClrScheme>
      <a:clrScheme name="1_Profile 18">
        <a:dk1>
          <a:srgbClr val="000000"/>
        </a:dk1>
        <a:lt1>
          <a:srgbClr val="FFFFFF"/>
        </a:lt1>
        <a:dk2>
          <a:srgbClr val="632E62"/>
        </a:dk2>
        <a:lt2>
          <a:srgbClr val="EAE5EB"/>
        </a:lt2>
        <a:accent1>
          <a:srgbClr val="92278F"/>
        </a:accent1>
        <a:accent2>
          <a:srgbClr val="9B57D3"/>
        </a:accent2>
        <a:accent3>
          <a:srgbClr val="FFFFFF"/>
        </a:accent3>
        <a:accent4>
          <a:srgbClr val="000000"/>
        </a:accent4>
        <a:accent5>
          <a:srgbClr val="C7ACC6"/>
        </a:accent5>
        <a:accent6>
          <a:srgbClr val="8C4EBF"/>
        </a:accent6>
        <a:hlink>
          <a:srgbClr val="0066FF"/>
        </a:hlink>
        <a:folHlink>
          <a:srgbClr val="666699"/>
        </a:folHlink>
      </a:clrScheme>
      <a:clrMap bg1="lt1" tx1="dk1" bg2="lt2" tx2="dk2" accent1="accent1" accent2="accent2" accent3="accent3" accent4="accent4" accent5="accent5" accent6="accent6" hlink="hlink" folHlink="folHlink"/>
    </a:extraClrScheme>
    <a:extraClrScheme>
      <a:clrScheme name="1_Profile 19">
        <a:dk1>
          <a:srgbClr val="000000"/>
        </a:dk1>
        <a:lt1>
          <a:srgbClr val="FFFFFF"/>
        </a:lt1>
        <a:dk2>
          <a:srgbClr val="775F55"/>
        </a:dk2>
        <a:lt2>
          <a:srgbClr val="EBDDC3"/>
        </a:lt2>
        <a:accent1>
          <a:srgbClr val="94B6D2"/>
        </a:accent1>
        <a:accent2>
          <a:srgbClr val="DD8047"/>
        </a:accent2>
        <a:accent3>
          <a:srgbClr val="FFFFFF"/>
        </a:accent3>
        <a:accent4>
          <a:srgbClr val="000000"/>
        </a:accent4>
        <a:accent5>
          <a:srgbClr val="C8D7E5"/>
        </a:accent5>
        <a:accent6>
          <a:srgbClr val="C8733F"/>
        </a:accent6>
        <a:hlink>
          <a:srgbClr val="F7B615"/>
        </a:hlink>
        <a:folHlink>
          <a:srgbClr val="704404"/>
        </a:folHlink>
      </a:clrScheme>
      <a:clrMap bg1="lt1" tx1="dk1" bg2="lt2" tx2="dk2" accent1="accent1" accent2="accent2" accent3="accent3" accent4="accent4" accent5="accent5" accent6="accent6" hlink="hlink" folHlink="folHlink"/>
    </a:extraClrScheme>
    <a:extraClrScheme>
      <a:clrScheme name="1_Profile 20">
        <a:dk1>
          <a:srgbClr val="000000"/>
        </a:dk1>
        <a:lt1>
          <a:srgbClr val="FFFFFF"/>
        </a:lt1>
        <a:dk2>
          <a:srgbClr val="444D26"/>
        </a:dk2>
        <a:lt2>
          <a:srgbClr val="FEFAC9"/>
        </a:lt2>
        <a:accent1>
          <a:srgbClr val="A5B592"/>
        </a:accent1>
        <a:accent2>
          <a:srgbClr val="F3A447"/>
        </a:accent2>
        <a:accent3>
          <a:srgbClr val="FFFFFF"/>
        </a:accent3>
        <a:accent4>
          <a:srgbClr val="000000"/>
        </a:accent4>
        <a:accent5>
          <a:srgbClr val="CFD7C7"/>
        </a:accent5>
        <a:accent6>
          <a:srgbClr val="DC943F"/>
        </a:accent6>
        <a:hlink>
          <a:srgbClr val="8E58B6"/>
        </a:hlink>
        <a:folHlink>
          <a:srgbClr val="7F6F6F"/>
        </a:folHlink>
      </a:clrScheme>
      <a:clrMap bg1="lt1" tx1="dk1" bg2="lt2" tx2="dk2" accent1="accent1" accent2="accent2" accent3="accent3" accent4="accent4" accent5="accent5" accent6="accent6" hlink="hlink" folHlink="folHlink"/>
    </a:extraClrScheme>
    <a:extraClrScheme>
      <a:clrScheme name="1_Profile 21">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clrMap bg1="lt1" tx1="dk1" bg2="lt2" tx2="dk2" accent1="accent1" accent2="accent2" accent3="accent3" accent4="accent4" accent5="accent5" accent6="accent6" hlink="hlink" folHlink="folHlink"/>
    </a:extraClrScheme>
    <a:extraClrScheme>
      <a:clrScheme name="1_Profile 22">
        <a:dk1>
          <a:srgbClr val="000000"/>
        </a:dk1>
        <a:lt1>
          <a:srgbClr val="FFFFFF"/>
        </a:lt1>
        <a:dk2>
          <a:srgbClr val="212745"/>
        </a:dk2>
        <a:lt2>
          <a:srgbClr val="B4E5FA"/>
        </a:lt2>
        <a:accent1>
          <a:srgbClr val="4E67C8"/>
        </a:accent1>
        <a:accent2>
          <a:srgbClr val="5ECCF3"/>
        </a:accent2>
        <a:accent3>
          <a:srgbClr val="FFFFFF"/>
        </a:accent3>
        <a:accent4>
          <a:srgbClr val="000000"/>
        </a:accent4>
        <a:accent5>
          <a:srgbClr val="B2B8E0"/>
        </a:accent5>
        <a:accent6>
          <a:srgbClr val="54B9DC"/>
        </a:accent6>
        <a:hlink>
          <a:srgbClr val="56C7AA"/>
        </a:hlink>
        <a:folHlink>
          <a:srgbClr val="59A8D1"/>
        </a:folHlink>
      </a:clrScheme>
      <a:clrMap bg1="lt1" tx1="dk1" bg2="lt2" tx2="dk2" accent1="accent1" accent2="accent2" accent3="accent3" accent4="accent4" accent5="accent5" accent6="accent6" hlink="hlink" folHlink="folHlink"/>
    </a:extraClrScheme>
    <a:extraClrScheme>
      <a:clrScheme name="1_Profile 23">
        <a:dk1>
          <a:srgbClr val="000000"/>
        </a:dk1>
        <a:lt1>
          <a:srgbClr val="FFFFFF"/>
        </a:lt1>
        <a:dk2>
          <a:srgbClr val="323232"/>
        </a:dk2>
        <a:lt2>
          <a:srgbClr val="E3DED1"/>
        </a:lt2>
        <a:accent1>
          <a:srgbClr val="F07F09"/>
        </a:accent1>
        <a:accent2>
          <a:srgbClr val="9F2936"/>
        </a:accent2>
        <a:accent3>
          <a:srgbClr val="FFFFFF"/>
        </a:accent3>
        <a:accent4>
          <a:srgbClr val="000000"/>
        </a:accent4>
        <a:accent5>
          <a:srgbClr val="F6C0AA"/>
        </a:accent5>
        <a:accent6>
          <a:srgbClr val="902430"/>
        </a:accent6>
        <a:hlink>
          <a:srgbClr val="6B9F25"/>
        </a:hlink>
        <a:folHlink>
          <a:srgbClr val="B26B0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noFill/>
        </a:ln>
      </a:spPr>
      <a:bodyPr anchor="t">
        <a:spAutoFit/>
      </a:bodyPr>
      <a:lstStyle>
        <a:defPPr>
          <a:lnSpc>
            <a:spcPct val="135000"/>
          </a:lnSpc>
          <a:spcBef>
            <a:spcPct val="20000"/>
          </a:spcBef>
          <a:buClr>
            <a:srgbClr val="FF0000"/>
          </a:buClr>
          <a:defRPr lang="zh-CN" altLang="en-US" sz="2800" b="1" dirty="0">
            <a:solidFill>
              <a:srgbClr val="FF0000"/>
            </a:solidFill>
            <a:latin typeface="楷体" panose="02010609060101010101" pitchFamily="49" charset="-122"/>
            <a:ea typeface="楷体" panose="02010609060101010101" pitchFamily="49" charset="-122"/>
          </a:defRPr>
        </a:defPPr>
      </a:lstStyle>
    </a:sp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11911</Words>
  <Application>WPS 演示</Application>
  <PresentationFormat/>
  <Paragraphs>1676</Paragraphs>
  <Slides>89</Slides>
  <Notes>24</Notes>
  <HiddenSlides>0</HiddenSlides>
  <MMClips>0</MMClips>
  <ScaleCrop>false</ScaleCrop>
  <HeadingPairs>
    <vt:vector size="6" baseType="variant">
      <vt:variant>
        <vt:lpstr>已用的字体</vt:lpstr>
      </vt:variant>
      <vt:variant>
        <vt:i4>18</vt:i4>
      </vt:variant>
      <vt:variant>
        <vt:lpstr>主题</vt:lpstr>
      </vt:variant>
      <vt:variant>
        <vt:i4>5</vt:i4>
      </vt:variant>
      <vt:variant>
        <vt:lpstr>幻灯片标题</vt:lpstr>
      </vt:variant>
      <vt:variant>
        <vt:i4>89</vt:i4>
      </vt:variant>
    </vt:vector>
  </HeadingPairs>
  <TitlesOfParts>
    <vt:vector size="112" baseType="lpstr">
      <vt:lpstr>Arial</vt:lpstr>
      <vt:lpstr>宋体</vt:lpstr>
      <vt:lpstr>Wingdings</vt:lpstr>
      <vt:lpstr>Verdana</vt:lpstr>
      <vt:lpstr>仿宋</vt:lpstr>
      <vt:lpstr>Times New Roman</vt:lpstr>
      <vt:lpstr>楷体_GB2312</vt:lpstr>
      <vt:lpstr>新宋体</vt:lpstr>
      <vt:lpstr>黑体</vt:lpstr>
      <vt:lpstr>Wingdings 2</vt:lpstr>
      <vt:lpstr>张海山锐谐体</vt:lpstr>
      <vt:lpstr>微软雅黑</vt:lpstr>
      <vt:lpstr>Calibri</vt:lpstr>
      <vt:lpstr>楷体</vt:lpstr>
      <vt:lpstr>Arial Unicode MS</vt:lpstr>
      <vt:lpstr>Wingdings</vt:lpstr>
      <vt:lpstr>华文彩云</vt:lpstr>
      <vt:lpstr>Arial Narrow</vt:lpstr>
      <vt:lpstr>1_Profile</vt:lpstr>
      <vt:lpstr>2_Office 主题</vt:lpstr>
      <vt:lpstr>1_Office 主题</vt:lpstr>
      <vt:lpstr>2_Profile</vt:lpstr>
      <vt:lpstr>3_Profile</vt:lpstr>
      <vt:lpstr>PowerPoint 演示文稿</vt:lpstr>
      <vt:lpstr>PowerPoint 演示文稿</vt:lpstr>
      <vt:lpstr>第一节  复式记账原理</vt:lpstr>
      <vt:lpstr>第一节  复式记账原理</vt:lpstr>
      <vt:lpstr>第一节  复式记账原理</vt:lpstr>
      <vt:lpstr>第一节  复式记账原理</vt:lpstr>
      <vt:lpstr>第一节  复式记账原理</vt:lpstr>
      <vt:lpstr>第一节  复式记账原理</vt:lpstr>
      <vt:lpstr>第一节  复式记账原理</vt:lpstr>
      <vt:lpstr>PowerPoint 演示文稿</vt:lpstr>
      <vt:lpstr>PowerPoint 演示文稿</vt:lpstr>
      <vt:lpstr>单式记账法和复式记账法——举例</vt:lpstr>
      <vt:lpstr>PowerPoint 演示文稿</vt:lpstr>
      <vt:lpstr>第一节  复式记账原理</vt:lpstr>
      <vt:lpstr>第二节   借贷记账法</vt:lpstr>
      <vt:lpstr>第二节   借贷记账法</vt:lpstr>
      <vt:lpstr>PowerPoint 演示文稿</vt:lpstr>
      <vt:lpstr>PowerPoint 演示文稿</vt:lpstr>
      <vt:lpstr>第二节   借贷记账法</vt:lpstr>
      <vt:lpstr>第二节   借贷记账法</vt:lpstr>
      <vt:lpstr>第二节   借贷记账法</vt:lpstr>
      <vt:lpstr>PowerPoint 演示文稿</vt:lpstr>
      <vt:lpstr>PowerPoint 演示文稿</vt:lpstr>
      <vt:lpstr>第二节   借贷记账法</vt:lpstr>
      <vt:lpstr>PowerPoint 演示文稿</vt:lpstr>
      <vt:lpstr>PowerPoint 演示文稿</vt:lpstr>
      <vt:lpstr>PowerPoint 演示文稿</vt:lpstr>
      <vt:lpstr>PowerPoint 演示文稿</vt:lpstr>
      <vt:lpstr>第二节   借贷记账法</vt:lpstr>
      <vt:lpstr>PowerPoint 演示文稿</vt:lpstr>
      <vt:lpstr>第二节   借贷记账法</vt:lpstr>
      <vt:lpstr>PowerPoint 演示文稿</vt:lpstr>
      <vt:lpstr>PowerPoint 演示文稿</vt:lpstr>
      <vt:lpstr>第二节   借贷记账法</vt:lpstr>
      <vt:lpstr>PowerPoint 演示文稿</vt:lpstr>
      <vt:lpstr>PowerPoint 演示文稿</vt:lpstr>
      <vt:lpstr>PowerPoint 演示文稿</vt:lpstr>
      <vt:lpstr>课堂小测验</vt:lpstr>
      <vt:lpstr>第二节   借贷记账法</vt:lpstr>
      <vt:lpstr>第二节   借贷记账法</vt:lpstr>
      <vt:lpstr>第二节   借贷记账法</vt:lpstr>
      <vt:lpstr>第二节   借贷记账法</vt:lpstr>
      <vt:lpstr>第二节   借贷记账法</vt:lpstr>
      <vt:lpstr>第二节   借贷记账法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课堂小练习－建账</vt:lpstr>
      <vt:lpstr>课堂小练习－过账</vt:lpstr>
      <vt:lpstr>课堂小练习－过账</vt:lpstr>
      <vt:lpstr>课堂小练习－过账</vt:lpstr>
      <vt:lpstr>课堂小练习－过账</vt:lpstr>
      <vt:lpstr>课堂小练习－过账</vt:lpstr>
      <vt:lpstr>课堂小练习－过账</vt:lpstr>
      <vt:lpstr>课堂小练习－结账</vt:lpstr>
      <vt:lpstr>PowerPoint 演示文稿</vt:lpstr>
      <vt:lpstr>PowerPoint 演示文稿</vt:lpstr>
      <vt:lpstr>第三节   账户的对应关系与会计分录</vt:lpstr>
      <vt:lpstr>PowerPoint 演示文稿</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第三节  账户的对应关系与会计分录</vt:lpstr>
      <vt:lpstr>PowerPoint 演示文稿</vt:lpstr>
      <vt:lpstr>第四节  总分类账户与明细分类账户</vt:lpstr>
      <vt:lpstr>第四节  总分类账户与明细分类账户</vt:lpstr>
      <vt:lpstr>第四节  总分类账户与明细分类账户</vt:lpstr>
      <vt:lpstr>第四节  总分类账户与明细分类账户</vt:lpstr>
      <vt:lpstr>PowerPoint 演示文稿</vt:lpstr>
      <vt:lpstr>第四节  总分类账户与明细分类账户</vt:lpstr>
      <vt:lpstr>第四节  总分类账户与明细分类账户</vt:lpstr>
      <vt:lpstr>第四节  总分类账户与明细分类账户</vt:lpstr>
      <vt:lpstr>总分类账户与明细分类账户关系总结</vt:lpstr>
      <vt:lpstr>第四节  总分类账户与明细分类账户</vt:lpstr>
      <vt:lpstr>第四节  会计账户</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 复式记账</dc:title>
  <dc:creator>DQ</dc:creator>
  <cp:lastModifiedBy>夏梦瑗</cp:lastModifiedBy>
  <cp:revision>874</cp:revision>
  <dcterms:created xsi:type="dcterms:W3CDTF">2003-04-02T13:58:00Z</dcterms:created>
  <dcterms:modified xsi:type="dcterms:W3CDTF">2025-02-11T13:04:49Z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AA51DFAA4B054D96B75D929AA88395B5</vt:lpwstr>
  </property>
</Properties>
</file>