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4" r:id="rId5"/>
  </p:sldMasterIdLst>
  <p:notesMasterIdLst>
    <p:notesMasterId r:id="rId40"/>
  </p:notesMasterIdLst>
  <p:sldIdLst>
    <p:sldId id="835" r:id="rId6"/>
    <p:sldId id="836" r:id="rId7"/>
    <p:sldId id="263" r:id="rId8"/>
    <p:sldId id="932" r:id="rId9"/>
    <p:sldId id="934" r:id="rId10"/>
    <p:sldId id="935" r:id="rId11"/>
    <p:sldId id="391" r:id="rId12"/>
    <p:sldId id="546" r:id="rId13"/>
    <p:sldId id="547" r:id="rId14"/>
    <p:sldId id="548" r:id="rId15"/>
    <p:sldId id="549" r:id="rId16"/>
    <p:sldId id="552" r:id="rId17"/>
    <p:sldId id="936" r:id="rId18"/>
    <p:sldId id="937" r:id="rId19"/>
    <p:sldId id="938" r:id="rId20"/>
    <p:sldId id="939" r:id="rId21"/>
    <p:sldId id="940" r:id="rId22"/>
    <p:sldId id="553" r:id="rId23"/>
    <p:sldId id="941" r:id="rId24"/>
    <p:sldId id="420" r:id="rId25"/>
    <p:sldId id="422" r:id="rId26"/>
    <p:sldId id="423" r:id="rId27"/>
    <p:sldId id="424" r:id="rId28"/>
    <p:sldId id="425" r:id="rId29"/>
    <p:sldId id="560" r:id="rId30"/>
    <p:sldId id="426" r:id="rId31"/>
    <p:sldId id="427" r:id="rId32"/>
    <p:sldId id="431" r:id="rId33"/>
    <p:sldId id="561" r:id="rId34"/>
    <p:sldId id="685" r:id="rId35"/>
    <p:sldId id="686" r:id="rId36"/>
    <p:sldId id="687" r:id="rId37"/>
    <p:sldId id="688" r:id="rId38"/>
    <p:sldId id="689" r:id="rId39"/>
    <p:sldId id="690" r:id="rId41"/>
    <p:sldId id="691" r:id="rId42"/>
    <p:sldId id="694" r:id="rId43"/>
    <p:sldId id="695" r:id="rId44"/>
    <p:sldId id="463" r:id="rId45"/>
    <p:sldId id="433" r:id="rId46"/>
    <p:sldId id="437" r:id="rId47"/>
    <p:sldId id="438" r:id="rId48"/>
    <p:sldId id="439" r:id="rId49"/>
    <p:sldId id="440" r:id="rId50"/>
    <p:sldId id="441" r:id="rId51"/>
    <p:sldId id="442" r:id="rId52"/>
    <p:sldId id="443" r:id="rId53"/>
    <p:sldId id="696" r:id="rId54"/>
    <p:sldId id="697" r:id="rId55"/>
    <p:sldId id="698" r:id="rId56"/>
    <p:sldId id="699" r:id="rId57"/>
    <p:sldId id="702" r:id="rId58"/>
    <p:sldId id="704" r:id="rId59"/>
    <p:sldId id="445" r:id="rId60"/>
    <p:sldId id="446" r:id="rId61"/>
    <p:sldId id="447" r:id="rId62"/>
    <p:sldId id="448" r:id="rId63"/>
    <p:sldId id="449" r:id="rId64"/>
    <p:sldId id="450" r:id="rId65"/>
    <p:sldId id="451" r:id="rId66"/>
    <p:sldId id="452" r:id="rId67"/>
    <p:sldId id="636" r:id="rId68"/>
    <p:sldId id="455" r:id="rId69"/>
    <p:sldId id="457" r:id="rId70"/>
    <p:sldId id="458" r:id="rId71"/>
    <p:sldId id="460" r:id="rId72"/>
    <p:sldId id="639" r:id="rId73"/>
    <p:sldId id="943" r:id="rId74"/>
    <p:sldId id="944" r:id="rId75"/>
    <p:sldId id="834" r:id="rId76"/>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5" userDrawn="1">
          <p15:clr>
            <a:srgbClr val="A4A3A4"/>
          </p15:clr>
        </p15:guide>
        <p15:guide id="2" pos="3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5FAC"/>
    <a:srgbClr val="0066CC"/>
    <a:srgbClr val="0033CC"/>
    <a:srgbClr val="FFFFFF"/>
    <a:srgbClr val="FFFFCC"/>
    <a:srgbClr val="CC00FF"/>
    <a:srgbClr val="003366"/>
    <a:srgbClr val="66FF66"/>
    <a:srgbClr val="FFCCFF"/>
    <a:srgbClr val="CC00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488"/>
    <p:restoredTop sz="93729"/>
  </p:normalViewPr>
  <p:slideViewPr>
    <p:cSldViewPr showGuides="1">
      <p:cViewPr varScale="1">
        <p:scale>
          <a:sx n="84" d="100"/>
          <a:sy n="84" d="100"/>
        </p:scale>
        <p:origin x="-1656" y="-72"/>
      </p:cViewPr>
      <p:guideLst>
        <p:guide orient="horz" pos="2165"/>
        <p:guide pos="3843"/>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slide" Target="slides/slide70.xml"/><Relationship Id="rId75" Type="http://schemas.openxmlformats.org/officeDocument/2006/relationships/slide" Target="slides/slide69.xml"/><Relationship Id="rId74" Type="http://schemas.openxmlformats.org/officeDocument/2006/relationships/slide" Target="slides/slide68.xml"/><Relationship Id="rId73" Type="http://schemas.openxmlformats.org/officeDocument/2006/relationships/slide" Target="slides/slide67.xml"/><Relationship Id="rId72" Type="http://schemas.openxmlformats.org/officeDocument/2006/relationships/slide" Target="slides/slide66.xml"/><Relationship Id="rId71" Type="http://schemas.openxmlformats.org/officeDocument/2006/relationships/slide" Target="slides/slide65.xml"/><Relationship Id="rId70" Type="http://schemas.openxmlformats.org/officeDocument/2006/relationships/slide" Target="slides/slide64.xml"/><Relationship Id="rId7" Type="http://schemas.openxmlformats.org/officeDocument/2006/relationships/slide" Target="slides/slide2.xml"/><Relationship Id="rId69" Type="http://schemas.openxmlformats.org/officeDocument/2006/relationships/slide" Target="slides/slide63.xml"/><Relationship Id="rId68" Type="http://schemas.openxmlformats.org/officeDocument/2006/relationships/slide" Target="slides/slide62.xml"/><Relationship Id="rId67" Type="http://schemas.openxmlformats.org/officeDocument/2006/relationships/slide" Target="slides/slide61.xml"/><Relationship Id="rId66" Type="http://schemas.openxmlformats.org/officeDocument/2006/relationships/slide" Target="slides/slide60.xml"/><Relationship Id="rId65" Type="http://schemas.openxmlformats.org/officeDocument/2006/relationships/slide" Target="slides/slide59.xml"/><Relationship Id="rId64" Type="http://schemas.openxmlformats.org/officeDocument/2006/relationships/slide" Target="slides/slide58.xml"/><Relationship Id="rId63" Type="http://schemas.openxmlformats.org/officeDocument/2006/relationships/slide" Target="slides/slide57.xml"/><Relationship Id="rId62" Type="http://schemas.openxmlformats.org/officeDocument/2006/relationships/slide" Target="slides/slide56.xml"/><Relationship Id="rId61" Type="http://schemas.openxmlformats.org/officeDocument/2006/relationships/slide" Target="slides/slide55.xml"/><Relationship Id="rId60" Type="http://schemas.openxmlformats.org/officeDocument/2006/relationships/slide" Target="slides/slide54.xml"/><Relationship Id="rId6" Type="http://schemas.openxmlformats.org/officeDocument/2006/relationships/slide" Target="slides/slide1.xml"/><Relationship Id="rId59" Type="http://schemas.openxmlformats.org/officeDocument/2006/relationships/slide" Target="slides/slide53.xml"/><Relationship Id="rId58" Type="http://schemas.openxmlformats.org/officeDocument/2006/relationships/slide" Target="slides/slide52.xml"/><Relationship Id="rId57" Type="http://schemas.openxmlformats.org/officeDocument/2006/relationships/slide" Target="slides/slide51.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notesMaster" Target="notesMasters/notesMaster1.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buNone/>
            </a:pPr>
            <a:fld id="{9A0DB2DC-4C9A-4742-B13C-FB6460FD3503}" type="slidenum">
              <a:rPr lang="en-US" altLang="zh-CN" sz="1200" b="0" strike="noStrike" noProof="1" dirty="0">
                <a:latin typeface="Arial" panose="020B0604020202020204" pitchFamily="34" charset="0"/>
                <a:ea typeface="宋体" panose="02010600030101010101" pitchFamily="2" charset="-122"/>
                <a:cs typeface="+mn-cs"/>
              </a:rPr>
            </a:fld>
            <a:endParaRPr lang="en-US" altLang="zh-CN"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074" name="AutoShape 7"/>
          <p:cNvSpPr/>
          <p:nvPr userDrawn="1"/>
        </p:nvSpPr>
        <p:spPr>
          <a:xfrm>
            <a:off x="914400" y="2393950"/>
            <a:ext cx="10363200" cy="109538"/>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5" name="Rectangle 20"/>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3076" name="AutoShape 21"/>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7" name="AutoShape 22"/>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8" name="AutoShape 23"/>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9" name="AutoShape 24"/>
          <p:cNvSpPr/>
          <p:nvPr userDrawn="1"/>
        </p:nvSpPr>
        <p:spPr>
          <a:xfrm>
            <a:off x="1871133" y="0"/>
            <a:ext cx="385233" cy="188913"/>
          </a:xfrm>
          <a:prstGeom prst="parallelogram">
            <a:avLst>
              <a:gd name="adj" fmla="val 38235"/>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1" name="Text Box 25"/>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8</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财务</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会计报告</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22"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fontAlgn="base">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9004300" y="20955"/>
            <a:ext cx="2292985" cy="311785"/>
          </a:xfrm>
          <a:prstGeom prst="rect">
            <a:avLst/>
          </a:prstGeom>
          <a:noFill/>
          <a:ln w="9525">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3074" name="AutoShape 7"/>
          <p:cNvSpPr/>
          <p:nvPr userDrawn="1"/>
        </p:nvSpPr>
        <p:spPr>
          <a:xfrm>
            <a:off x="914400" y="2393950"/>
            <a:ext cx="10363200" cy="109538"/>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5" name="Rectangle 20"/>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3076" name="AutoShape 21"/>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7" name="AutoShape 22"/>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8" name="AutoShape 23"/>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3079" name="AutoShape 24"/>
          <p:cNvSpPr/>
          <p:nvPr userDrawn="1"/>
        </p:nvSpPr>
        <p:spPr>
          <a:xfrm>
            <a:off x="1871133" y="0"/>
            <a:ext cx="385233" cy="188913"/>
          </a:xfrm>
          <a:prstGeom prst="parallelogram">
            <a:avLst>
              <a:gd name="adj" fmla="val 38235"/>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1" name="Text Box 25"/>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8</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财务</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会计报告</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22"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fontAlgn="base">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052" name="图片 3"/>
          <p:cNvPicPr>
            <a:picLocks noChangeAspect="1"/>
          </p:cNvPicPr>
          <p:nvPr userDrawn="1"/>
        </p:nvPicPr>
        <p:blipFill>
          <a:blip r:embed="rId2"/>
          <a:stretch>
            <a:fillRect/>
          </a:stretch>
        </p:blipFill>
        <p:spPr>
          <a:xfrm>
            <a:off x="9004300" y="20955"/>
            <a:ext cx="2292985" cy="311785"/>
          </a:xfrm>
          <a:prstGeom prst="rect">
            <a:avLst/>
          </a:prstGeom>
          <a:noFill/>
          <a:ln w="9525">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sz="2800"/>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sz="2800"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sz="2800"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sz="2800"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sz="2800"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sz="2800"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a:xfrm>
            <a:off x="3790951" y="6245225"/>
            <a:ext cx="4610100" cy="476250"/>
          </a:xfrm>
          <a:prstGeom prst="rect">
            <a:avLst/>
          </a:prstGeom>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1" Type="http://schemas.openxmlformats.org/officeDocument/2006/relationships/theme" Target="../theme/theme3.xml"/><Relationship Id="rId10" Type="http://schemas.openxmlformats.org/officeDocument/2006/relationships/image" Target="../media/image2.png"/><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image" Target="../media/image2.png"/><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b="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b="0">
                <a:latin typeface="Verdana" panose="020B0604030504040204" pitchFamily="34" charset="0"/>
              </a:defRPr>
            </a:lvl1pPr>
          </a:lstStyle>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385233" cy="188913"/>
          </a:xfrm>
          <a:prstGeom prst="parallelogram">
            <a:avLst>
              <a:gd name="adj" fmla="val 38235"/>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8</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财务</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会计报告</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pic>
        <p:nvPicPr>
          <p:cNvPr id="2052" name="图片 3"/>
          <p:cNvPicPr>
            <a:picLocks noChangeAspect="1"/>
          </p:cNvPicPr>
          <p:nvPr userDrawn="1"/>
        </p:nvPicPr>
        <p:blipFill>
          <a:blip r:embed="rId13"/>
          <a:stretch>
            <a:fillRect/>
          </a:stretch>
        </p:blipFill>
        <p:spPr>
          <a:xfrm>
            <a:off x="9004300" y="-19050"/>
            <a:ext cx="2411095" cy="35179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400">
          <a:solidFill>
            <a:schemeClr val="tx1"/>
          </a:solidFill>
          <a:latin typeface="+mn-lt"/>
          <a:ea typeface="隶书" panose="02010509060101010101" pitchFamily="49" charset="-122"/>
        </a:defRPr>
      </a:lvl2pPr>
      <a:lvl3pPr marL="1304925" indent="-395605" algn="l" rtl="0" eaLnBrk="0" fontAlgn="base" hangingPunct="0">
        <a:spcBef>
          <a:spcPct val="20000"/>
        </a:spcBef>
        <a:spcAft>
          <a:spcPct val="0"/>
        </a:spcAft>
        <a:buClr>
          <a:schemeClr val="accent2"/>
        </a:buClr>
        <a:buFont typeface="Wingdings 3" panose="05040102010807070707" pitchFamily="18" charset="2"/>
        <a:buChar char=""/>
        <a:defRPr sz="2400">
          <a:solidFill>
            <a:schemeClr val="tx1"/>
          </a:solidFill>
          <a:latin typeface="+mn-lt"/>
          <a:ea typeface="隶书" panose="02010509060101010101" pitchFamily="49"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b="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w="9525">
            <a:noFill/>
            <a:miter lim="800000"/>
          </a:ln>
        </p:spPr>
        <p:txBody>
          <a:bodyPr vert="horz" wrap="square" lIns="0" tIns="0" rIns="0" bIns="0" numCol="1" anchor="t" anchorCtr="0" compatLnSpc="1"/>
          <a:lstStyle>
            <a:lvl1pPr algn="ctr">
              <a:defRPr sz="1400">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九</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财务会计报告</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b="0">
                <a:latin typeface="Verdana" panose="020B0604030504040204" pitchFamily="34" charset="0"/>
              </a:defRPr>
            </a:lvl1pPr>
          </a:lstStyle>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385233" cy="188913"/>
          </a:xfrm>
          <a:prstGeom prst="parallelogram">
            <a:avLst>
              <a:gd name="adj" fmla="val 38235"/>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8</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财务</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会计报告</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pic>
        <p:nvPicPr>
          <p:cNvPr id="2052" name="图片 3"/>
          <p:cNvPicPr>
            <a:picLocks noChangeAspect="1"/>
          </p:cNvPicPr>
          <p:nvPr userDrawn="1"/>
        </p:nvPicPr>
        <p:blipFill>
          <a:blip r:embed="rId13"/>
          <a:stretch>
            <a:fillRect/>
          </a:stretch>
        </p:blipFill>
        <p:spPr>
          <a:xfrm>
            <a:off x="9004300" y="20955"/>
            <a:ext cx="2292985" cy="31178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400">
          <a:solidFill>
            <a:schemeClr val="tx1"/>
          </a:solidFill>
          <a:latin typeface="+mn-lt"/>
          <a:ea typeface="隶书" panose="02010509060101010101" pitchFamily="49" charset="-122"/>
        </a:defRPr>
      </a:lvl2pPr>
      <a:lvl3pPr marL="1304925" indent="-395605" algn="l" rtl="0" eaLnBrk="0" fontAlgn="base" hangingPunct="0">
        <a:spcBef>
          <a:spcPct val="20000"/>
        </a:spcBef>
        <a:spcAft>
          <a:spcPct val="0"/>
        </a:spcAft>
        <a:buClr>
          <a:schemeClr val="accent2"/>
        </a:buClr>
        <a:buFont typeface="Wingdings 3" panose="05040102010807070707" pitchFamily="18" charset="2"/>
        <a:buChar char=""/>
        <a:defRPr sz="2400">
          <a:solidFill>
            <a:schemeClr val="tx1"/>
          </a:solidFill>
          <a:latin typeface="+mn-lt"/>
          <a:ea typeface="隶书" panose="02010509060101010101" pitchFamily="49"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1"/>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a:xfrm>
            <a:off x="3359872" y="3626515"/>
            <a:ext cx="8628524" cy="914400"/>
          </a:xfrm>
        </p:spPr>
        <p:txBody>
          <a:bodyPr/>
          <a:lstStyle/>
          <a:p>
            <a:pPr lvl="0"/>
            <a:r>
              <a:rPr lang="en-US" altLang="zh-CN"/>
              <a:t>——</a:t>
            </a:r>
            <a:r>
              <a:rPr lang="zh-CN" altLang="en-US"/>
              <a:t>第八章   财务会计报告</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0243" name="Rectangle 3"/>
          <p:cNvSpPr>
            <a:spLocks noGrp="1"/>
          </p:cNvSpPr>
          <p:nvPr>
            <p:ph idx="1"/>
          </p:nvPr>
        </p:nvSpPr>
        <p:spPr>
          <a:xfrm>
            <a:off x="875665" y="1196975"/>
            <a:ext cx="10430510" cy="4271645"/>
          </a:xfrm>
          <a:solidFill>
            <a:schemeClr val="bg1"/>
          </a:solidFill>
        </p:spPr>
        <p:txBody>
          <a:bodyPr vert="horz" wrap="square" lIns="91440" tIns="45720" rIns="91440" bIns="45720" anchor="t" anchorCtr="0"/>
          <a:p>
            <a:pPr marL="0" lvl="1" indent="0">
              <a:lnSpc>
                <a:spcPct val="140000"/>
              </a:lnSpc>
              <a:buFont typeface="Wingdings" panose="05000000000000000000" pitchFamily="2" charset="2"/>
              <a:buNone/>
            </a:pPr>
            <a:r>
              <a:rPr lang="zh-CN" altLang="en-US" sz="3000" b="1" dirty="0">
                <a:solidFill>
                  <a:srgbClr val="FF0000"/>
                </a:solidFill>
                <a:latin typeface="黑体" panose="02010609060101010101" pitchFamily="49" charset="-122"/>
                <a:ea typeface="黑体" panose="02010609060101010101" pitchFamily="49" charset="-122"/>
                <a:sym typeface="+mn-ea"/>
              </a:rPr>
              <a:t>三、财务报告的种类</a:t>
            </a:r>
            <a:r>
              <a:rPr lang="en-US" altLang="zh-CN" sz="3000" b="1" dirty="0">
                <a:solidFill>
                  <a:srgbClr val="FF0000"/>
                </a:solidFill>
                <a:latin typeface="黑体" panose="02010609060101010101" pitchFamily="49" charset="-122"/>
                <a:ea typeface="黑体" panose="02010609060101010101" pitchFamily="49" charset="-122"/>
                <a:sym typeface="+mn-ea"/>
              </a:rPr>
              <a:t> </a:t>
            </a:r>
            <a:endParaRPr lang="zh-CN" altLang="en-US" sz="3000" b="1" dirty="0">
              <a:solidFill>
                <a:srgbClr val="FF0000"/>
              </a:solidFill>
              <a:latin typeface="黑体" panose="02010609060101010101" pitchFamily="49" charset="-122"/>
              <a:ea typeface="黑体" panose="02010609060101010101" pitchFamily="49" charset="-122"/>
            </a:endParaRPr>
          </a:p>
          <a:p>
            <a:pPr marL="0" lvl="1" indent="0">
              <a:lnSpc>
                <a:spcPct val="140000"/>
              </a:lnSpc>
              <a:buFont typeface="Wingdings" panose="05000000000000000000" pitchFamily="2" charset="2"/>
              <a:buNone/>
            </a:pPr>
            <a:r>
              <a:rPr lang="en-US" altLang="zh-CN" sz="3000" b="1" dirty="0">
                <a:solidFill>
                  <a:srgbClr val="0033CC"/>
                </a:solidFill>
                <a:latin typeface="黑体" panose="02010609060101010101" pitchFamily="49" charset="-122"/>
                <a:ea typeface="黑体" panose="02010609060101010101" pitchFamily="49" charset="-122"/>
                <a:cs typeface="黑体" panose="02010609060101010101" pitchFamily="49" charset="-122"/>
              </a:rPr>
              <a:t>4</a:t>
            </a:r>
            <a:r>
              <a:rPr lang="zh-CN" altLang="en-US" sz="3000" b="1" dirty="0">
                <a:solidFill>
                  <a:srgbClr val="0033CC"/>
                </a:solidFill>
                <a:latin typeface="黑体" panose="02010609060101010101" pitchFamily="49" charset="-122"/>
                <a:ea typeface="黑体" panose="02010609060101010101" pitchFamily="49" charset="-122"/>
                <a:cs typeface="黑体" panose="02010609060101010101" pitchFamily="49" charset="-122"/>
              </a:rPr>
              <a:t>、按财务报表编制主体的不同，分为</a:t>
            </a:r>
            <a:endParaRPr lang="zh-CN" altLang="en-US" sz="3000" b="1" dirty="0">
              <a:solidFill>
                <a:srgbClr val="0033CC"/>
              </a:solidFill>
              <a:latin typeface="黑体" panose="02010609060101010101" pitchFamily="49" charset="-122"/>
              <a:ea typeface="黑体" panose="02010609060101010101" pitchFamily="49" charset="-122"/>
              <a:cs typeface="黑体" panose="02010609060101010101" pitchFamily="49" charset="-122"/>
            </a:endParaRPr>
          </a:p>
          <a:p>
            <a:pPr marL="469900" lvl="1" indent="-469900">
              <a:lnSpc>
                <a:spcPct val="140000"/>
              </a:lnSpc>
              <a:buFont typeface="Wingdings" panose="05000000000000000000" pitchFamily="2" charset="2"/>
              <a:buChar char="Ø"/>
            </a:pPr>
            <a:r>
              <a:rPr lang="zh-CN" altLang="en-US" sz="3000" b="1" dirty="0">
                <a:solidFill>
                  <a:srgbClr val="C00000"/>
                </a:solidFill>
                <a:latin typeface="楷体" panose="02010609060101010101" pitchFamily="49" charset="-122"/>
                <a:ea typeface="楷体" panose="02010609060101010101" pitchFamily="49" charset="-122"/>
              </a:rPr>
              <a:t>个别财务报表：</a:t>
            </a:r>
            <a:r>
              <a:rPr lang="zh-CN" altLang="en-US" sz="3000" b="1" dirty="0">
                <a:solidFill>
                  <a:schemeClr val="tx1"/>
                </a:solidFill>
                <a:latin typeface="楷体" panose="02010609060101010101" pitchFamily="49" charset="-122"/>
                <a:ea typeface="楷体" panose="02010609060101010101" pitchFamily="49" charset="-122"/>
              </a:rPr>
              <a:t>单个企业生产经营状况的财报</a:t>
            </a:r>
            <a:endParaRPr lang="en-US" altLang="zh-CN" sz="3000" b="1" dirty="0">
              <a:solidFill>
                <a:schemeClr val="tx1"/>
              </a:solidFill>
              <a:latin typeface="楷体" panose="02010609060101010101" pitchFamily="49" charset="-122"/>
              <a:ea typeface="楷体" panose="02010609060101010101" pitchFamily="49" charset="-122"/>
            </a:endParaRPr>
          </a:p>
          <a:p>
            <a:pPr marL="469900" lvl="1" indent="-469900">
              <a:lnSpc>
                <a:spcPct val="140000"/>
              </a:lnSpc>
              <a:buFont typeface="Wingdings" panose="05000000000000000000" pitchFamily="2" charset="2"/>
              <a:buChar char="Ø"/>
            </a:pPr>
            <a:r>
              <a:rPr lang="zh-CN" altLang="en-US" sz="3000" b="1" dirty="0">
                <a:solidFill>
                  <a:srgbClr val="C00000"/>
                </a:solidFill>
                <a:latin typeface="楷体" panose="02010609060101010101" pitchFamily="49" charset="-122"/>
                <a:ea typeface="楷体" panose="02010609060101010101" pitchFamily="49" charset="-122"/>
              </a:rPr>
              <a:t>合并财务报表：</a:t>
            </a:r>
            <a:r>
              <a:rPr lang="zh-CN" altLang="en-US" sz="3000" b="1" dirty="0">
                <a:solidFill>
                  <a:schemeClr val="tx1"/>
                </a:solidFill>
                <a:latin typeface="楷体" panose="02010609060101010101" pitchFamily="49" charset="-122"/>
                <a:ea typeface="楷体" panose="02010609060101010101" pitchFamily="49" charset="-122"/>
              </a:rPr>
              <a:t>母公司编制，将母、子公司形成的企业集团作为一个会计主体的财报</a:t>
            </a:r>
            <a:endParaRPr lang="zh-CN" altLang="en-US" sz="30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0243" name="Rectangle 3"/>
          <p:cNvSpPr>
            <a:spLocks noGrp="1"/>
          </p:cNvSpPr>
          <p:nvPr>
            <p:ph idx="1"/>
          </p:nvPr>
        </p:nvSpPr>
        <p:spPr>
          <a:xfrm>
            <a:off x="808355" y="1196975"/>
            <a:ext cx="10581005" cy="4993640"/>
          </a:xfrm>
          <a:solidFill>
            <a:schemeClr val="bg1"/>
          </a:solidFill>
        </p:spPr>
        <p:txBody>
          <a:bodyPr vert="horz" wrap="square" lIns="91440" tIns="45720" rIns="91440" bIns="45720" anchor="t" anchorCtr="0"/>
          <a:p>
            <a:pPr marL="0" lvl="1" indent="0">
              <a:lnSpc>
                <a:spcPct val="150000"/>
              </a:lnSpc>
              <a:buFont typeface="Wingdings" panose="05000000000000000000" pitchFamily="2" charset="2"/>
              <a:buNone/>
            </a:pPr>
            <a:r>
              <a:rPr lang="zh-CN" altLang="en-US" sz="2800" b="1" dirty="0">
                <a:solidFill>
                  <a:srgbClr val="FF0000"/>
                </a:solidFill>
                <a:latin typeface="黑体" panose="02010609060101010101" pitchFamily="49" charset="-122"/>
                <a:ea typeface="黑体" panose="02010609060101010101" pitchFamily="49" charset="-122"/>
                <a:sym typeface="+mn-ea"/>
              </a:rPr>
              <a:t>三、财务报告的种类</a:t>
            </a:r>
            <a:r>
              <a:rPr lang="en-US" altLang="zh-CN" sz="2800" b="1" dirty="0">
                <a:solidFill>
                  <a:srgbClr val="FF0000"/>
                </a:solidFill>
                <a:latin typeface="黑体" panose="02010609060101010101" pitchFamily="49" charset="-122"/>
                <a:ea typeface="黑体" panose="02010609060101010101" pitchFamily="49" charset="-122"/>
                <a:sym typeface="+mn-ea"/>
              </a:rPr>
              <a:t> </a:t>
            </a:r>
            <a:endParaRPr lang="zh-CN" altLang="en-US" sz="2800" b="1" dirty="0">
              <a:solidFill>
                <a:srgbClr val="FF0000"/>
              </a:solidFill>
              <a:latin typeface="黑体" panose="02010609060101010101" pitchFamily="49" charset="-122"/>
              <a:ea typeface="黑体" panose="02010609060101010101" pitchFamily="49" charset="-122"/>
            </a:endParaRPr>
          </a:p>
          <a:p>
            <a:pPr marL="0" lvl="1" indent="0">
              <a:lnSpc>
                <a:spcPct val="150000"/>
              </a:lnSpc>
              <a:buFont typeface="Wingdings" panose="05000000000000000000" pitchFamily="2" charset="2"/>
              <a:buNone/>
            </a:pPr>
            <a:r>
              <a:rPr lang="en-US" altLang="zh-CN" sz="2800" b="1" dirty="0">
                <a:solidFill>
                  <a:srgbClr val="0033CC"/>
                </a:solidFill>
                <a:latin typeface="黑体" panose="02010609060101010101" pitchFamily="49" charset="-122"/>
                <a:ea typeface="黑体" panose="02010609060101010101" pitchFamily="49" charset="-122"/>
                <a:cs typeface="黑体" panose="02010609060101010101" pitchFamily="49" charset="-122"/>
              </a:rPr>
              <a:t>5</a:t>
            </a:r>
            <a:r>
              <a:rPr lang="zh-CN" altLang="en-US" sz="2800" b="1" dirty="0">
                <a:solidFill>
                  <a:srgbClr val="0033CC"/>
                </a:solidFill>
                <a:latin typeface="黑体" panose="02010609060101010101" pitchFamily="49" charset="-122"/>
                <a:ea typeface="黑体" panose="02010609060101010101" pitchFamily="49" charset="-122"/>
                <a:cs typeface="黑体" panose="02010609060101010101" pitchFamily="49" charset="-122"/>
              </a:rPr>
              <a:t>、按财务报表服务对象的不同，分为</a:t>
            </a:r>
            <a:endParaRPr lang="zh-CN" altLang="en-US" sz="2800" b="1" dirty="0">
              <a:solidFill>
                <a:srgbClr val="0033CC"/>
              </a:solidFill>
              <a:latin typeface="黑体" panose="02010609060101010101" pitchFamily="49" charset="-122"/>
              <a:ea typeface="黑体" panose="02010609060101010101" pitchFamily="49" charset="-122"/>
              <a:cs typeface="黑体" panose="02010609060101010101" pitchFamily="49" charset="-122"/>
            </a:endParaRPr>
          </a:p>
          <a:p>
            <a:pPr marL="469900" lvl="1" indent="-469900">
              <a:lnSpc>
                <a:spcPct val="150000"/>
              </a:lnSpc>
              <a:buFont typeface="Wingdings" panose="05000000000000000000" pitchFamily="2" charset="2"/>
              <a:buChar char="Ø"/>
            </a:pPr>
            <a:r>
              <a:rPr lang="zh-CN" altLang="en-US" sz="2800" b="1" dirty="0">
                <a:solidFill>
                  <a:srgbClr val="C00000"/>
                </a:solidFill>
                <a:latin typeface="楷体" panose="02010609060101010101" pitchFamily="49" charset="-122"/>
                <a:ea typeface="楷体" panose="02010609060101010101" pitchFamily="49" charset="-122"/>
              </a:rPr>
              <a:t>对外财务报表：</a:t>
            </a:r>
            <a:r>
              <a:rPr lang="zh-CN" altLang="en-US" sz="2800" b="1" dirty="0">
                <a:solidFill>
                  <a:schemeClr val="tx1"/>
                </a:solidFill>
                <a:latin typeface="楷体" panose="02010609060101010101" pitchFamily="49" charset="-122"/>
                <a:ea typeface="楷体" panose="02010609060101010101" pitchFamily="49" charset="-122"/>
              </a:rPr>
              <a:t>必须定期编制、定期向上级主管部门、投资者、财税部门、债权人等报送或按规定向社会公布的财报。有统一格式、指标体系和编制时间。</a:t>
            </a:r>
            <a:endParaRPr lang="en-US" altLang="zh-CN" sz="2800" b="1" dirty="0">
              <a:solidFill>
                <a:schemeClr val="tx1"/>
              </a:solidFill>
              <a:latin typeface="楷体" panose="02010609060101010101" pitchFamily="49" charset="-122"/>
              <a:ea typeface="楷体" panose="02010609060101010101" pitchFamily="49" charset="-122"/>
            </a:endParaRPr>
          </a:p>
          <a:p>
            <a:pPr marL="469900" lvl="1" indent="-469900">
              <a:lnSpc>
                <a:spcPct val="150000"/>
              </a:lnSpc>
              <a:buFont typeface="Wingdings" panose="05000000000000000000" pitchFamily="2" charset="2"/>
              <a:buChar char="Ø"/>
            </a:pPr>
            <a:r>
              <a:rPr lang="zh-CN" altLang="en-US" sz="2800" b="1" dirty="0">
                <a:solidFill>
                  <a:srgbClr val="C00000"/>
                </a:solidFill>
                <a:latin typeface="楷体" panose="02010609060101010101" pitchFamily="49" charset="-122"/>
                <a:ea typeface="楷体" panose="02010609060101010101" pitchFamily="49" charset="-122"/>
              </a:rPr>
              <a:t>内部财务报表：</a:t>
            </a:r>
            <a:r>
              <a:rPr lang="zh-CN" altLang="en-US" sz="2800" b="1" dirty="0">
                <a:solidFill>
                  <a:schemeClr val="tx1"/>
                </a:solidFill>
                <a:latin typeface="楷体" panose="02010609060101010101" pitchFamily="49" charset="-122"/>
                <a:ea typeface="楷体" panose="02010609060101010101" pitchFamily="49" charset="-122"/>
              </a:rPr>
              <a:t>根据内部经营管理需要，供其内部管理人员使用的财报。</a:t>
            </a:r>
            <a:endParaRPr lang="zh-CN" altLang="en-US"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8" name="文本框 60421"/>
          <p:cNvSpPr txBox="1">
            <a:spLocks noChangeArrowheads="1"/>
          </p:cNvSpPr>
          <p:nvPr/>
        </p:nvSpPr>
        <p:spPr bwMode="auto">
          <a:xfrm>
            <a:off x="766445" y="1991995"/>
            <a:ext cx="9361805" cy="3925570"/>
          </a:xfrm>
          <a:prstGeom prst="rect">
            <a:avLst/>
          </a:prstGeom>
          <a:solidFill>
            <a:schemeClr val="bg1"/>
          </a:solidFill>
          <a:ln w="12700" cmpd="sng">
            <a:noFill/>
            <a:prstDash val="solid"/>
            <a:miter lim="800000"/>
          </a:ln>
        </p:spPr>
        <p:txBody>
          <a:bodyPr wrap="square">
            <a:no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数字真实、</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计算准确、</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内容完整、</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说明清楚、</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报送及时。</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914400" marR="0" lvl="1"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endPar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19" name="矩形 18"/>
          <p:cNvSpPr/>
          <p:nvPr/>
        </p:nvSpPr>
        <p:spPr>
          <a:xfrm>
            <a:off x="832485" y="1196975"/>
            <a:ext cx="7661910" cy="829945"/>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j-ea"/>
                <a:ea typeface="+mj-ea"/>
                <a:cs typeface="+mn-cs"/>
              </a:rPr>
              <a:t>四、财务报表的编制要求</a:t>
            </a:r>
            <a:endParaRPr kumimoji="0" lang="zh-CN" altLang="en-US" sz="3200" b="1" i="0" u="none" strike="noStrike" kern="1200" cap="none" spc="0" normalizeH="0" baseline="0" noProof="0" dirty="0">
              <a:ln>
                <a:noFill/>
              </a:ln>
              <a:solidFill>
                <a:srgbClr val="FF0000"/>
              </a:solidFill>
              <a:effectLst/>
              <a:uLnTx/>
              <a:uFillTx/>
              <a:latin typeface="+mj-ea"/>
              <a:ea typeface="+mj-ea"/>
              <a:cs typeface="+mn-cs"/>
            </a:endParaRPr>
          </a:p>
        </p:txBody>
      </p:sp>
      <p:sp>
        <p:nvSpPr>
          <p:cNvPr id="2" name="文本框 60421"/>
          <p:cNvSpPr txBox="1">
            <a:spLocks noChangeArrowheads="1"/>
          </p:cNvSpPr>
          <p:nvPr/>
        </p:nvSpPr>
        <p:spPr bwMode="auto">
          <a:xfrm>
            <a:off x="5137785" y="2712085"/>
            <a:ext cx="3713480" cy="829945"/>
          </a:xfrm>
          <a:prstGeom prst="rect">
            <a:avLst/>
          </a:prstGeom>
          <a:solidFill>
            <a:schemeClr val="bg1"/>
          </a:solidFill>
          <a:ln w="12700" cmpd="sng">
            <a:noFill/>
            <a:prstDash val="solid"/>
            <a:miter lim="800000"/>
          </a:ln>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endPar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dirty="0">
                <a:solidFill>
                  <a:srgbClr val="FF0000"/>
                </a:solidFill>
                <a:latin typeface="黑体" panose="02010609060101010101" pitchFamily="49" charset="-122"/>
                <a:sym typeface="+mn-ea"/>
              </a:rPr>
              <a:t>第一节  </a:t>
            </a:r>
            <a:r>
              <a:rPr lang="zh-CN" altLang="en-US" sz="3200" dirty="0">
                <a:solidFill>
                  <a:srgbClr val="FF0000"/>
                </a:solidFill>
                <a:latin typeface="Times New Roman" panose="02020603050405020304" pitchFamily="18" charset="0"/>
                <a:sym typeface="+mn-ea"/>
              </a:rPr>
              <a:t>财务会计报告概述</a:t>
            </a:r>
            <a:endParaRPr lang="zh-CN" altLang="en-US"/>
          </a:p>
        </p:txBody>
      </p:sp>
      <p:sp>
        <p:nvSpPr>
          <p:cNvPr id="3" name="内容占位符 2"/>
          <p:cNvSpPr>
            <a:spLocks noGrp="1"/>
          </p:cNvSpPr>
          <p:nvPr>
            <p:ph idx="1"/>
          </p:nvPr>
        </p:nvSpPr>
        <p:spPr/>
        <p:txBody>
          <a:bodyPr/>
          <a:p>
            <a:pPr latinLnBrk="0">
              <a:lnSpc>
                <a:spcPct val="150000"/>
              </a:lnSpc>
              <a:spcBef>
                <a:spcPts val="0"/>
              </a:spcBef>
            </a:pPr>
            <a:r>
              <a:rPr lang="zh-CN" altLang="en-US" sz="3200" kern="1200" noProof="0" dirty="0">
                <a:ln>
                  <a:noFill/>
                </a:ln>
                <a:solidFill>
                  <a:srgbClr val="FF0000"/>
                </a:solidFill>
                <a:effectLst/>
                <a:uLnTx/>
                <a:uFillTx/>
                <a:latin typeface="+mj-ea"/>
                <a:ea typeface="+mj-ea"/>
                <a:sym typeface="+mn-ea"/>
              </a:rPr>
              <a:t>五、</a:t>
            </a:r>
            <a:r>
              <a:rPr lang="zh-CN" altLang="en-US" sz="3200">
                <a:solidFill>
                  <a:srgbClr val="FF0000"/>
                </a:solidFill>
              </a:rPr>
              <a:t>财务报表列报的基本要求</a:t>
            </a:r>
            <a:endParaRPr lang="zh-CN" altLang="en-US" sz="3200">
              <a:solidFill>
                <a:srgbClr val="FF0000"/>
              </a:solidFill>
            </a:endParaRPr>
          </a:p>
          <a:p>
            <a:pPr indent="0" latinLnBrk="0">
              <a:lnSpc>
                <a:spcPct val="150000"/>
              </a:lnSpc>
              <a:spcBef>
                <a:spcPts val="0"/>
              </a:spcBef>
            </a:pPr>
            <a:r>
              <a:rPr lang="en-US" altLang="zh-CN" sz="3200" kern="120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kern="120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、质量要求：</a:t>
            </a:r>
            <a:endPar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endParaRPr>
          </a:p>
          <a:p>
            <a:pPr indent="0" latinLnBrk="0">
              <a:lnSpc>
                <a:spcPct val="150000"/>
              </a:lnSpc>
              <a:spcBef>
                <a:spcPts val="0"/>
              </a:spcBef>
            </a:pPr>
            <a:r>
              <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rPr>
              <a:t>会计核算应当以实际发生的交易或事项为依据</a:t>
            </a:r>
            <a:r>
              <a:rPr lang="en-US" altLang="zh-CN" sz="3200">
                <a:solidFill>
                  <a:schemeClr val="tx1"/>
                </a:solidFill>
                <a:latin typeface="楷体" panose="02010609060101010101" pitchFamily="49" charset="-122"/>
                <a:ea typeface="楷体" panose="02010609060101010101" pitchFamily="49" charset="-122"/>
                <a:cs typeface="楷体" panose="02010609060101010101" pitchFamily="49" charset="-122"/>
              </a:rPr>
              <a:t>,</a:t>
            </a:r>
            <a:r>
              <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rPr>
              <a:t>如实反映企业的财务状况、经营成果和现金流量。</a:t>
            </a:r>
            <a:endPar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a:xfrm>
            <a:off x="839258" y="332740"/>
            <a:ext cx="10668000"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8" name="文本框 60421"/>
          <p:cNvSpPr txBox="1">
            <a:spLocks noChangeArrowheads="1"/>
          </p:cNvSpPr>
          <p:nvPr/>
        </p:nvSpPr>
        <p:spPr bwMode="auto">
          <a:xfrm>
            <a:off x="841375" y="1991995"/>
            <a:ext cx="10160000" cy="3065145"/>
          </a:xfrm>
          <a:prstGeom prst="rect">
            <a:avLst/>
          </a:prstGeom>
          <a:solidFill>
            <a:schemeClr val="bg1"/>
          </a:solidFill>
          <a:ln w="12700" cmpd="sng">
            <a:noFill/>
            <a:prstDash val="solid"/>
            <a:miter lim="800000"/>
          </a:ln>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en-US" altLang="zh-CN"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2</a:t>
            </a: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、时间要求：</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914400" marR="0" lvl="1"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年度结账日：公历</a:t>
            </a:r>
            <a:r>
              <a:rPr kumimoji="0" lang="en-US" altLang="zh-CN"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12</a:t>
            </a: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月</a:t>
            </a:r>
            <a:r>
              <a:rPr kumimoji="0" lang="en-US" altLang="zh-CN"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31</a:t>
            </a: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日</a:t>
            </a:r>
            <a:endPar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914400" marR="0" lvl="1"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半年度：公历</a:t>
            </a:r>
            <a:r>
              <a:rPr kumimoji="0" lang="en-US" altLang="zh-CN"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6</a:t>
            </a: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月</a:t>
            </a:r>
            <a:r>
              <a:rPr kumimoji="0" lang="en-US" altLang="zh-CN"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30</a:t>
            </a: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日</a:t>
            </a:r>
            <a:endPar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914400" marR="0" lvl="1"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季度、月度结账日：季度、月份的最后一天</a:t>
            </a:r>
            <a:endPar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3" name="矩形 2"/>
          <p:cNvSpPr/>
          <p:nvPr/>
        </p:nvSpPr>
        <p:spPr>
          <a:xfrm>
            <a:off x="911860" y="1268730"/>
            <a:ext cx="7412990" cy="654685"/>
          </a:xfrm>
          <a:prstGeom prst="rect">
            <a:avLst/>
          </a:prstGeom>
        </p:spPr>
        <p:txBody>
          <a:bodyPr wrap="square">
            <a:no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j-ea"/>
                <a:ea typeface="+mj-ea"/>
                <a:cs typeface="+mn-cs"/>
              </a:rPr>
              <a:t>五、财务报表列报的基本要求</a:t>
            </a:r>
            <a:endParaRPr kumimoji="0" lang="zh-CN" altLang="en-US" sz="3200" b="1" i="0" u="none" strike="noStrike" kern="1200" cap="none" spc="0" normalizeH="0" baseline="0" noProof="0" dirty="0">
              <a:ln>
                <a:noFill/>
              </a:ln>
              <a:solidFill>
                <a:srgbClr val="FF0000"/>
              </a:solidFill>
              <a:effectLst/>
              <a:uLnTx/>
              <a:uFillTx/>
              <a:latin typeface="+mj-ea"/>
              <a:ea typeface="+mj-ea"/>
              <a:cs typeface="+mn-cs"/>
            </a:endParaRPr>
          </a:p>
          <a:p>
            <a:pPr marL="0" marR="0" lvl="0" indent="0" algn="l" defTabSz="914400" rtl="0" eaLnBrk="1" fontAlgn="base" latinLnBrk="0" hangingPunct="1">
              <a:lnSpc>
                <a:spcPct val="150000"/>
              </a:lnSpc>
              <a:spcBef>
                <a:spcPct val="0"/>
              </a:spcBef>
              <a:spcAft>
                <a:spcPct val="0"/>
              </a:spcAft>
              <a:buClrTx/>
              <a:buSzTx/>
              <a:buFontTx/>
              <a:buNone/>
              <a:defRPr/>
            </a:pPr>
            <a:endParaRPr kumimoji="0" lang="zh-CN" altLang="en-US" sz="3200" b="1" i="0" u="none" strike="noStrike" kern="1200" cap="none" spc="0" normalizeH="0" baseline="0" noProof="0" dirty="0">
              <a:ln>
                <a:noFill/>
              </a:ln>
              <a:solidFill>
                <a:srgbClr val="FF0000"/>
              </a:solidFill>
              <a:effectLst/>
              <a:uLnTx/>
              <a:uFillTx/>
              <a:latin typeface="+mj-ea"/>
              <a:ea typeface="+mj-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占位符 98306"/>
          <p:cNvSpPr>
            <a:spLocks noGrp="1" noRot="1" noChangeArrowheads="1"/>
          </p:cNvSpPr>
          <p:nvPr>
            <p:ph idx="1"/>
          </p:nvPr>
        </p:nvSpPr>
        <p:spPr>
          <a:xfrm>
            <a:off x="1019810" y="1196975"/>
            <a:ext cx="10153015"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48000"/>
              </a:lnSpc>
              <a:spcBef>
                <a:spcPct val="20000"/>
              </a:spcBef>
              <a:spcAft>
                <a:spcPct val="0"/>
              </a:spcAft>
              <a:buClr>
                <a:srgbClr val="FF0000"/>
              </a:buClr>
              <a:buSzTx/>
              <a:buFont typeface="Wingdings" panose="05000000000000000000" pitchFamily="2" charset="2"/>
              <a:buChar char="p"/>
              <a:defRPr/>
            </a:pPr>
            <a:r>
              <a:rPr kumimoji="0" lang="en-US" altLang="zh-CN"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2</a:t>
            </a:r>
            <a:r>
              <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、时间要求</a:t>
            </a:r>
            <a:endPar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月度财务会计报告：</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应于月份终了后</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6</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天内报出，至少应含资产负债表和利润表。会计制度规定要报表附注的，从其规定。</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季度财务会计报告：</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应于季度终了后</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15</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日内报出，内容与月度基本相同。</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1331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占位符 98306"/>
          <p:cNvSpPr>
            <a:spLocks noGrp="1" noRot="1" noChangeArrowheads="1"/>
          </p:cNvSpPr>
          <p:nvPr>
            <p:ph idx="1"/>
          </p:nvPr>
        </p:nvSpPr>
        <p:spPr>
          <a:xfrm>
            <a:off x="998855" y="1196975"/>
            <a:ext cx="10127615" cy="4752975"/>
          </a:xfrm>
        </p:spPr>
        <p:txBody>
          <a:bodyPr vert="horz" wrap="square" lIns="91440" tIns="45720" rIns="91440" bIns="45720" numCol="1" anchor="t" anchorCtr="0" compatLnSpc="1"/>
          <a:lstStyle/>
          <a:p>
            <a:pPr marL="469900" marR="0" lvl="0" indent="-469900" algn="l" defTabSz="914400" rtl="0" eaLnBrk="0" fontAlgn="base" latinLnBrk="0" hangingPunct="0">
              <a:lnSpc>
                <a:spcPct val="148000"/>
              </a:lnSpc>
              <a:spcBef>
                <a:spcPct val="20000"/>
              </a:spcBef>
              <a:spcAft>
                <a:spcPct val="0"/>
              </a:spcAft>
              <a:buClr>
                <a:srgbClr val="FF0000"/>
              </a:buClr>
              <a:buSzTx/>
              <a:buFont typeface="Wingdings" panose="05000000000000000000" pitchFamily="2" charset="2"/>
              <a:buChar char="p"/>
              <a:defRPr/>
            </a:pPr>
            <a:r>
              <a:rPr kumimoji="0" lang="en-US" altLang="zh-CN"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2</a:t>
            </a: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、时间要求</a:t>
            </a:r>
            <a:endPar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半年度财务会计报告：</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应于中期后</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60</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日内报出，一般包括基本会计报表、利润分配表等附表以及财务情况说明书。</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年度财务会计报告：</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应于年度终了后</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4</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个月内报出，含财务会计报告全部内容。 </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 name="文本框 2"/>
          <p:cNvSpPr txBox="1"/>
          <p:nvPr/>
        </p:nvSpPr>
        <p:spPr>
          <a:xfrm>
            <a:off x="839470" y="260985"/>
            <a:ext cx="6096000" cy="829945"/>
          </a:xfrm>
          <a:prstGeom prst="rect">
            <a:avLst/>
          </a:prstGeom>
          <a:noFill/>
        </p:spPr>
        <p:txBody>
          <a:bodyPr wrap="square" rtlCol="0" anchor="t">
            <a:spAutoFit/>
          </a:bodyPr>
          <a:p>
            <a:pPr marL="469900" indent="-469900" algn="l" eaLnBrk="0" hangingPunct="0">
              <a:lnSpc>
                <a:spcPct val="150000"/>
              </a:lnSpc>
              <a:spcBef>
                <a:spcPts val="0"/>
              </a:spcBef>
              <a:buClr>
                <a:schemeClr val="accent2"/>
              </a:buClr>
              <a:buFont typeface="Wingdings 2" panose="05020102010507070707" pitchFamily="18" charset="2"/>
            </a:pPr>
            <a:r>
              <a:rPr lang="zh-CN" altLang="en-US" sz="3200">
                <a:solidFill>
                  <a:srgbClr val="FF0000"/>
                </a:solidFill>
                <a:latin typeface="+mn-lt"/>
                <a:ea typeface="+mn-ea"/>
                <a:sym typeface="+mn-ea"/>
              </a:rPr>
              <a:t>五、财务报表列报的基本要求</a:t>
            </a:r>
            <a:endParaRPr lang="zh-CN" altLang="en-US" sz="3200">
              <a:solidFill>
                <a:srgbClr val="FF0000"/>
              </a:solidFill>
              <a:latin typeface="+mn-lt"/>
              <a:ea typeface="+mn-ea"/>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文本占位符 98306"/>
          <p:cNvSpPr>
            <a:spLocks noGrp="1" noRot="1" noChangeArrowheads="1"/>
          </p:cNvSpPr>
          <p:nvPr>
            <p:ph idx="1"/>
          </p:nvPr>
        </p:nvSpPr>
        <p:spPr>
          <a:xfrm>
            <a:off x="998855" y="1196975"/>
            <a:ext cx="10127615" cy="4752975"/>
          </a:xfrm>
        </p:spPr>
        <p:txBody>
          <a:bodyPr vert="horz" wrap="square" lIns="91440" tIns="45720" rIns="91440" bIns="45720" numCol="1" anchor="t" anchorCtr="0" compatLnSpc="1"/>
          <a:lstStyle/>
          <a:p>
            <a:pPr marL="469900" marR="0" lvl="0" indent="-469900" algn="l" defTabSz="914400" rtl="0" eaLnBrk="0" fontAlgn="base" latinLnBrk="0" hangingPunct="0">
              <a:lnSpc>
                <a:spcPct val="148000"/>
              </a:lnSpc>
              <a:spcBef>
                <a:spcPct val="20000"/>
              </a:spcBef>
              <a:spcAft>
                <a:spcPct val="0"/>
              </a:spcAft>
              <a:buClr>
                <a:srgbClr val="FF0000"/>
              </a:buClr>
              <a:buSzTx/>
              <a:buFont typeface="Wingdings" panose="05000000000000000000" pitchFamily="2" charset="2"/>
              <a:buChar char="p"/>
              <a:defRPr/>
            </a:pPr>
            <a:r>
              <a:rPr kumimoji="0" lang="en-US" altLang="zh-CN"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3</a:t>
            </a: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、形式要求</a:t>
            </a:r>
            <a:endPar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908050" marR="0" lvl="1" indent="-436880" algn="just"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企业对外提供的财务报表应当依次编定页数</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加具封面</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装订成册</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加盖公章。封面上应当注明企业名称、企业统一代码、组织形式、地址、报表所属年度或者月份、报出日期</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并由企业负责人和主管会计工作的负责人、会计机构负责人</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会计主管人员</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签名并盖章</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设置总会计师的企业</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还应当由总会计师签名并盖章。</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 </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 name="文本框 2"/>
          <p:cNvSpPr txBox="1"/>
          <p:nvPr/>
        </p:nvSpPr>
        <p:spPr>
          <a:xfrm>
            <a:off x="839470" y="260985"/>
            <a:ext cx="6096000" cy="829945"/>
          </a:xfrm>
          <a:prstGeom prst="rect">
            <a:avLst/>
          </a:prstGeom>
          <a:noFill/>
        </p:spPr>
        <p:txBody>
          <a:bodyPr wrap="square" rtlCol="0" anchor="t">
            <a:spAutoFit/>
          </a:bodyPr>
          <a:p>
            <a:pPr marL="469900" indent="-469900" algn="l" eaLnBrk="0" hangingPunct="0">
              <a:lnSpc>
                <a:spcPct val="150000"/>
              </a:lnSpc>
              <a:spcBef>
                <a:spcPts val="0"/>
              </a:spcBef>
              <a:buClr>
                <a:schemeClr val="accent2"/>
              </a:buClr>
              <a:buFont typeface="Wingdings 2" panose="05020102010507070707" pitchFamily="18" charset="2"/>
            </a:pPr>
            <a:r>
              <a:rPr lang="zh-CN" altLang="en-US" sz="3200">
                <a:solidFill>
                  <a:srgbClr val="FF0000"/>
                </a:solidFill>
                <a:latin typeface="+mn-lt"/>
                <a:ea typeface="+mn-ea"/>
                <a:sym typeface="+mn-ea"/>
              </a:rPr>
              <a:t>五、财务报表列报的基本要求</a:t>
            </a:r>
            <a:endParaRPr lang="zh-CN" altLang="en-US" sz="3200">
              <a:solidFill>
                <a:srgbClr val="FF0000"/>
              </a:solidFill>
              <a:latin typeface="+mn-lt"/>
              <a:ea typeface="+mn-ea"/>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8" name="文本框 60421"/>
          <p:cNvSpPr txBox="1">
            <a:spLocks noChangeArrowheads="1"/>
          </p:cNvSpPr>
          <p:nvPr/>
        </p:nvSpPr>
        <p:spPr bwMode="auto">
          <a:xfrm>
            <a:off x="700405" y="1991995"/>
            <a:ext cx="10547350" cy="3421380"/>
          </a:xfrm>
          <a:prstGeom prst="rect">
            <a:avLst/>
          </a:prstGeom>
          <a:solidFill>
            <a:schemeClr val="bg1"/>
          </a:solidFill>
          <a:ln w="12700" cmpd="sng">
            <a:noFill/>
            <a:prstDash val="solid"/>
            <a:miter lim="800000"/>
          </a:ln>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en-US" altLang="zh-CN"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4</a:t>
            </a: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、编制要求：</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1</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）编制前，全面清查、账证相符、账账相符、账实相符。</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914400" lvl="1" indent="-457200" eaLnBrk="1" hangingPunct="1">
              <a:lnSpc>
                <a:spcPct val="150000"/>
              </a:lnSpc>
              <a:buClr>
                <a:srgbClr val="0033CC"/>
              </a:buClr>
              <a:buFont typeface="Arial" panose="020B0604020202020204" pitchFamily="34" charset="0"/>
              <a:buChar char="•"/>
            </a:pPr>
            <a:r>
              <a:rPr lang="zh-CN" altLang="en-US" sz="2800" dirty="0">
                <a:latin typeface="楷体" panose="02010609060101010101" pitchFamily="49" charset="-122"/>
                <a:ea typeface="楷体" panose="02010609060101010101" pitchFamily="49" charset="-122"/>
                <a:sym typeface="+mn-ea"/>
              </a:rPr>
              <a:t>检查本期发生的经济业务是否已全部入账</a:t>
            </a:r>
            <a:endParaRPr lang="zh-CN" altLang="en-US" sz="2800" dirty="0">
              <a:latin typeface="楷体" panose="02010609060101010101" pitchFamily="49" charset="-122"/>
              <a:ea typeface="楷体" panose="02010609060101010101" pitchFamily="49" charset="-122"/>
              <a:sym typeface="+mn-ea"/>
            </a:endParaRPr>
          </a:p>
          <a:p>
            <a:pPr marL="914400" lvl="1" indent="-457200" eaLnBrk="1" hangingPunct="1">
              <a:lnSpc>
                <a:spcPct val="150000"/>
              </a:lnSpc>
              <a:buClr>
                <a:srgbClr val="0033CC"/>
              </a:buClr>
              <a:buFont typeface="Arial" panose="020B0604020202020204" pitchFamily="34" charset="0"/>
              <a:buChar char="•"/>
            </a:pPr>
            <a:r>
              <a:rPr lang="zh-CN" altLang="en-US" sz="2800" dirty="0">
                <a:latin typeface="楷体" panose="02010609060101010101" pitchFamily="49" charset="-122"/>
                <a:ea typeface="楷体" panose="02010609060101010101" pitchFamily="49" charset="-122"/>
                <a:sym typeface="+mn-ea"/>
              </a:rPr>
              <a:t>账项调整、财产清查、清理核对账目</a:t>
            </a:r>
            <a:endParaRPr lang="zh-CN" altLang="en-US" sz="2800" dirty="0">
              <a:latin typeface="楷体" panose="02010609060101010101" pitchFamily="49" charset="-122"/>
              <a:ea typeface="楷体" panose="02010609060101010101" pitchFamily="49" charset="-122"/>
              <a:sym typeface="+mn-ea"/>
            </a:endParaRPr>
          </a:p>
          <a:p>
            <a:pPr marL="914400" lvl="1" indent="-457200" eaLnBrk="1" hangingPunct="1">
              <a:lnSpc>
                <a:spcPct val="150000"/>
              </a:lnSpc>
              <a:buClr>
                <a:srgbClr val="0033CC"/>
              </a:buClr>
              <a:buFont typeface="Arial" panose="020B0604020202020204" pitchFamily="34" charset="0"/>
              <a:buChar char="•"/>
            </a:pPr>
            <a:r>
              <a:rPr lang="zh-CN" altLang="en-US" sz="2800" dirty="0">
                <a:latin typeface="楷体" panose="02010609060101010101" pitchFamily="49" charset="-122"/>
                <a:ea typeface="楷体" panose="02010609060101010101" pitchFamily="49" charset="-122"/>
                <a:sym typeface="+mn-ea"/>
              </a:rPr>
              <a:t>按时结账，试算平衡</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911860" y="1125220"/>
            <a:ext cx="6096000" cy="829945"/>
          </a:xfrm>
          <a:prstGeom prst="rect">
            <a:avLst/>
          </a:prstGeom>
          <a:noFill/>
        </p:spPr>
        <p:txBody>
          <a:bodyPr wrap="square" rtlCol="0" anchor="t">
            <a:spAutoFit/>
          </a:bodyPr>
          <a:p>
            <a:pPr marL="469900" indent="-469900" algn="l" eaLnBrk="0" hangingPunct="0">
              <a:lnSpc>
                <a:spcPct val="150000"/>
              </a:lnSpc>
              <a:spcBef>
                <a:spcPts val="0"/>
              </a:spcBef>
              <a:buClr>
                <a:schemeClr val="accent2"/>
              </a:buClr>
              <a:buFont typeface="Wingdings 2" panose="05020102010507070707" pitchFamily="18" charset="2"/>
            </a:pPr>
            <a:r>
              <a:rPr lang="zh-CN" altLang="en-US" sz="3200">
                <a:solidFill>
                  <a:srgbClr val="FF0000"/>
                </a:solidFill>
                <a:latin typeface="+mn-lt"/>
                <a:ea typeface="+mn-ea"/>
                <a:sym typeface="+mn-ea"/>
              </a:rPr>
              <a:t>五、财务报表列报的基本要求</a:t>
            </a:r>
            <a:endParaRPr lang="zh-CN" altLang="en-US" sz="3200">
              <a:solidFill>
                <a:srgbClr val="FF0000"/>
              </a:solidFill>
              <a:latin typeface="+mn-lt"/>
              <a:ea typeface="+mn-ea"/>
              <a:sym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8" name="文本框 60421"/>
          <p:cNvSpPr txBox="1">
            <a:spLocks noChangeArrowheads="1"/>
          </p:cNvSpPr>
          <p:nvPr/>
        </p:nvSpPr>
        <p:spPr bwMode="auto">
          <a:xfrm>
            <a:off x="700405" y="1991995"/>
            <a:ext cx="10705465" cy="3427730"/>
          </a:xfrm>
          <a:prstGeom prst="rect">
            <a:avLst/>
          </a:prstGeom>
          <a:solidFill>
            <a:schemeClr val="bg1"/>
          </a:solidFill>
          <a:ln w="12700" cmpd="sng">
            <a:noFill/>
            <a:prstDash val="solid"/>
            <a:miter lim="800000"/>
          </a:ln>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p"/>
              <a:defRPr/>
            </a:pPr>
            <a:r>
              <a:rPr kumimoji="0" lang="en-US" altLang="zh-CN"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4</a:t>
            </a:r>
            <a:r>
              <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rPr>
              <a:t>、编制要求：</a:t>
            </a:r>
            <a:endParaRPr kumimoji="0" lang="zh-CN" altLang="en-US" sz="3200" b="1" i="0" u="none" strike="noStrike" kern="120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2</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）编制时，按规定的报告格式，内容完整、数字真实、计算准确，不得漏报或任意取舍。</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457200" marR="0" lvl="0" indent="-457200" algn="l" defTabSz="914400" rtl="0" eaLnBrk="1" fontAlgn="base" latinLnBrk="0" hangingPunct="1">
              <a:lnSpc>
                <a:spcPct val="150000"/>
              </a:lnSpc>
              <a:spcBef>
                <a:spcPts val="50"/>
              </a:spcBef>
              <a:spcAft>
                <a:spcPts val="0"/>
              </a:spcAft>
              <a:buClr>
                <a:srgbClr val="FF0000"/>
              </a:buClr>
              <a:buSzTx/>
              <a:buFont typeface="Wingdings" panose="05000000000000000000" charset="0"/>
              <a:buChar char="Ø"/>
              <a:defRPr/>
            </a:pP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 </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财务报表附注应当对财务报表中需要说明的事项作出真实、完整、清楚的说明。</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911860" y="1125220"/>
            <a:ext cx="6096000" cy="829945"/>
          </a:xfrm>
          <a:prstGeom prst="rect">
            <a:avLst/>
          </a:prstGeom>
          <a:noFill/>
        </p:spPr>
        <p:txBody>
          <a:bodyPr wrap="square" rtlCol="0" anchor="t">
            <a:spAutoFit/>
          </a:bodyPr>
          <a:p>
            <a:pPr marL="469900" indent="-469900" algn="l" eaLnBrk="0" hangingPunct="0">
              <a:lnSpc>
                <a:spcPct val="150000"/>
              </a:lnSpc>
              <a:spcBef>
                <a:spcPts val="0"/>
              </a:spcBef>
              <a:buClr>
                <a:schemeClr val="accent2"/>
              </a:buClr>
              <a:buFont typeface="Wingdings 2" panose="05020102010507070707" pitchFamily="18" charset="2"/>
            </a:pPr>
            <a:r>
              <a:rPr lang="zh-CN" altLang="en-US" sz="3200">
                <a:solidFill>
                  <a:srgbClr val="FF0000"/>
                </a:solidFill>
                <a:latin typeface="+mn-lt"/>
                <a:ea typeface="+mn-ea"/>
                <a:sym typeface="+mn-ea"/>
              </a:rPr>
              <a:t>五、财务报表列报的基本要求</a:t>
            </a:r>
            <a:endParaRPr lang="zh-CN" altLang="en-US" sz="3200">
              <a:solidFill>
                <a:srgbClr val="FF0000"/>
              </a:solidFill>
              <a:latin typeface="+mn-lt"/>
              <a:ea typeface="+mn-ea"/>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第八章  财务会计报告</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63975" y="2565400"/>
            <a:ext cx="6238240" cy="3941445"/>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财务报告概述；</a:t>
            </a:r>
            <a:endParaRPr lang="en-US" altLang="zh-CN"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资产负债表；</a:t>
            </a:r>
            <a:endParaRPr lang="en-US" altLang="zh-CN"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利润表；</a:t>
            </a:r>
            <a:endParaRPr lang="zh-CN" altLang="en-US"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现金流量表；</a:t>
            </a:r>
            <a:endParaRPr lang="zh-CN" altLang="en-US"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所有者权益变动表；</a:t>
            </a:r>
            <a:endParaRPr lang="zh-CN" altLang="en-US"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cs typeface="+mn-cs"/>
              </a:rPr>
              <a:t>财务报表附注。</a:t>
            </a:r>
            <a:endParaRPr lang="zh-CN" altLang="en-US" sz="2400" b="1"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671747" name="Rectangle 3"/>
          <p:cNvSpPr>
            <a:spLocks noGrp="1" noChangeArrowheads="1"/>
          </p:cNvSpPr>
          <p:nvPr>
            <p:ph type="body" idx="1"/>
          </p:nvPr>
        </p:nvSpPr>
        <p:spPr>
          <a:xfrm>
            <a:off x="859790" y="1196975"/>
            <a:ext cx="1036383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一、资产负债表的含义与作用</a:t>
            </a:r>
            <a:r>
              <a:rPr kumimoji="0" lang="en-US" altLang="zh-CN" sz="2800" b="1" i="0" u="none" strike="noStrike" kern="0" cap="none" spc="0" normalizeH="0" baseline="0" noProof="0" dirty="0" smtClean="0">
                <a:ln>
                  <a:noFill/>
                </a:ln>
                <a:solidFill>
                  <a:srgbClr val="FF0000"/>
                </a:solidFill>
                <a:effectLst/>
                <a:uLnTx/>
                <a:uFillTx/>
                <a:latin typeface="+mn-ea"/>
                <a:ea typeface="+mn-ea"/>
                <a:cs typeface="+mn-cs"/>
              </a:rPr>
              <a:t> </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0033CC"/>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rgbClr val="0033CC"/>
                </a:solidFill>
                <a:effectLst/>
                <a:uLnTx/>
                <a:uFillTx/>
                <a:latin typeface="+mn-ea"/>
                <a:ea typeface="+mn-ea"/>
                <a:cs typeface="+mn-cs"/>
              </a:rPr>
              <a:t>（一）资产负债表的含义</a:t>
            </a:r>
            <a:endParaRPr kumimoji="0" lang="en-US" altLang="zh-CN" sz="2800" b="1" i="0" u="none" strike="noStrike" kern="0" cap="none" spc="0" normalizeH="0" baseline="0" noProof="0" dirty="0" smtClean="0">
              <a:ln>
                <a:noFill/>
              </a:ln>
              <a:solidFill>
                <a:srgbClr val="0033CC"/>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以</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货币</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为主要计量单位，以“</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资产</a:t>
            </a:r>
            <a:r>
              <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负债</a:t>
            </a:r>
            <a:r>
              <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所有者权益</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”会计等式为理论依据，综合反映企业</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某一特定时日（月末、季末、半年末、年末）</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资产、负债、所有者权益</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三者的相互关系，是反映企业经济</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资源的构成和来源</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渠道的</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静态报表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672771" name="Rectangle 3"/>
          <p:cNvSpPr>
            <a:spLocks noGrp="1" noChangeArrowheads="1"/>
          </p:cNvSpPr>
          <p:nvPr>
            <p:ph type="body" idx="1"/>
          </p:nvPr>
        </p:nvSpPr>
        <p:spPr>
          <a:xfrm>
            <a:off x="920750" y="1268730"/>
            <a:ext cx="1025334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j-ea"/>
                <a:ea typeface="+mj-ea"/>
                <a:cs typeface="+mn-cs"/>
              </a:rPr>
              <a:t>一、资产负债表的含义与作用</a:t>
            </a:r>
            <a:endParaRPr kumimoji="0" lang="zh-CN" altLang="en-US" sz="28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0033CC"/>
                </a:solidFill>
                <a:effectLst/>
                <a:uLnTx/>
                <a:uFillTx/>
                <a:latin typeface="+mj-ea"/>
                <a:ea typeface="+mj-ea"/>
                <a:cs typeface="+mn-cs"/>
              </a:rPr>
              <a:t>（二）资产负债表的作用</a:t>
            </a:r>
            <a:r>
              <a:rPr kumimoji="0" lang="en-US" altLang="zh-CN" sz="2800" b="1" i="0" u="none" strike="noStrike" kern="0" cap="none" spc="0" normalizeH="0" baseline="0" noProof="0" dirty="0" smtClean="0">
                <a:ln>
                  <a:noFill/>
                </a:ln>
                <a:solidFill>
                  <a:srgbClr val="0033CC"/>
                </a:solidFill>
                <a:effectLst/>
                <a:uLnTx/>
                <a:uFillTx/>
                <a:latin typeface="+mj-ea"/>
                <a:ea typeface="+mj-ea"/>
                <a:cs typeface="+mn-cs"/>
              </a:rPr>
              <a:t> </a:t>
            </a:r>
            <a:endParaRPr kumimoji="0" lang="en-US" altLang="zh-CN" sz="2800" b="1" i="0" u="none" strike="noStrike" kern="0" cap="none" spc="0" normalizeH="0" baseline="0" noProof="0" dirty="0" smtClean="0">
              <a:ln>
                <a:noFill/>
              </a:ln>
              <a:solidFill>
                <a:srgbClr val="0033CC"/>
              </a:solidFill>
              <a:effectLst/>
              <a:uLnTx/>
              <a:uFillTx/>
              <a:latin typeface="+mj-ea"/>
              <a:ea typeface="+mj-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分析企业生产经营能力：</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企业经济资源</a:t>
            </a:r>
            <a:r>
              <a:rPr kumimoji="0" lang="zh-CN"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及分布</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判断财务风险：</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资金来源渠道及其构成</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企业偿债能力：</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流动资产、非流动资产与负债等</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财务状况变化趋势：</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前后期资产负债表对比</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结合利润表，分析企业综合</a:t>
            </a: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经营能力和经营业绩</a:t>
            </a:r>
            <a:endParaRPr kumimoji="0" lang="zh-CN" altLang="zh-CN"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53667" name="Rectangle 3"/>
          <p:cNvSpPr>
            <a:spLocks noGrp="1" noChangeArrowheads="1"/>
          </p:cNvSpPr>
          <p:nvPr>
            <p:ph type="body" idx="1"/>
          </p:nvPr>
        </p:nvSpPr>
        <p:spPr>
          <a:xfrm>
            <a:off x="972185" y="1196975"/>
            <a:ext cx="10361930" cy="4537075"/>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二、资产负债表的内容与格式</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just"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smtClean="0">
                <a:ln>
                  <a:noFill/>
                </a:ln>
                <a:solidFill>
                  <a:srgbClr val="0033CC"/>
                </a:solidFill>
                <a:effectLst/>
                <a:uLnTx/>
                <a:uFillTx/>
                <a:latin typeface="+mn-ea"/>
                <a:ea typeface="+mn-ea"/>
                <a:cs typeface="+mn-cs"/>
              </a:rPr>
              <a:t>(</a:t>
            </a:r>
            <a:r>
              <a:rPr kumimoji="0" lang="zh-CN" altLang="en-US" sz="2800" b="1" i="0" u="none" strike="noStrike" kern="0" cap="none" spc="0" normalizeH="0" baseline="0" noProof="0" dirty="0" smtClean="0">
                <a:ln>
                  <a:noFill/>
                </a:ln>
                <a:solidFill>
                  <a:srgbClr val="0033CC"/>
                </a:solidFill>
                <a:effectLst/>
                <a:uLnTx/>
                <a:uFillTx/>
                <a:latin typeface="+mn-ea"/>
                <a:ea typeface="+mn-ea"/>
                <a:cs typeface="+mn-cs"/>
              </a:rPr>
              <a:t>一</a:t>
            </a:r>
            <a:r>
              <a:rPr kumimoji="0" lang="en-US" altLang="zh-CN" sz="2800" b="1" i="0" u="none" strike="noStrike" kern="0" cap="none" spc="0" normalizeH="0" baseline="0" noProof="0" dirty="0" smtClean="0">
                <a:ln>
                  <a:noFill/>
                </a:ln>
                <a:solidFill>
                  <a:srgbClr val="0033CC"/>
                </a:solidFill>
                <a:effectLst/>
                <a:uLnTx/>
                <a:uFillTx/>
                <a:latin typeface="+mn-ea"/>
                <a:ea typeface="+mn-ea"/>
                <a:cs typeface="+mn-cs"/>
              </a:rPr>
              <a:t>) </a:t>
            </a:r>
            <a:r>
              <a:rPr kumimoji="0" lang="zh-CN" altLang="en-US" sz="2800" b="1" i="0" u="none" strike="noStrike" kern="0" cap="none" spc="0" normalizeH="0" baseline="0" noProof="0" dirty="0" smtClean="0">
                <a:ln>
                  <a:noFill/>
                </a:ln>
                <a:solidFill>
                  <a:srgbClr val="0033CC"/>
                </a:solidFill>
                <a:effectLst/>
                <a:uLnTx/>
                <a:uFillTx/>
                <a:latin typeface="+mn-ea"/>
                <a:ea typeface="+mn-ea"/>
                <a:cs typeface="+mn-cs"/>
              </a:rPr>
              <a:t>资产负债表的内容</a:t>
            </a:r>
            <a:r>
              <a:rPr kumimoji="0" lang="en-US" altLang="zh-CN" sz="2800" b="1" i="0" u="none" strike="noStrike" kern="0" cap="none" spc="0" normalizeH="0" baseline="0" noProof="0" dirty="0" smtClean="0">
                <a:ln>
                  <a:noFill/>
                </a:ln>
                <a:solidFill>
                  <a:srgbClr val="0033CC"/>
                </a:solidFill>
                <a:effectLst/>
                <a:uLnTx/>
                <a:uFillTx/>
                <a:latin typeface="+mn-ea"/>
                <a:ea typeface="+mn-ea"/>
                <a:cs typeface="+mn-cs"/>
              </a:rPr>
              <a:t> </a:t>
            </a:r>
            <a:endParaRPr kumimoji="0" lang="zh-CN" altLang="en-US" sz="2800" b="1" i="0" u="none" strike="noStrike" kern="0" cap="none" spc="0" normalizeH="0" baseline="0" noProof="0" dirty="0" smtClean="0">
              <a:ln>
                <a:noFill/>
              </a:ln>
              <a:solidFill>
                <a:srgbClr val="0033CC"/>
              </a:solidFill>
              <a:effectLst/>
              <a:uLnTx/>
              <a:uFillTx/>
              <a:latin typeface="+mn-ea"/>
              <a:ea typeface="+mn-ea"/>
              <a:cs typeface="+mn-cs"/>
            </a:endParaRPr>
          </a:p>
          <a:p>
            <a:pPr marL="0" marR="0" lvl="0" indent="0" algn="just"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    基本内容：资产、负债和所有者权益。</a:t>
            </a:r>
            <a:endParaRPr kumimoji="0" lang="zh-CN" altLang="en-US" sz="2800" b="1" i="0" u="none" strike="noStrike" kern="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just"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1</a:t>
            </a:r>
            <a:r>
              <a:rPr kumimoji="0" lang="en-US" altLang="zh-CN"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资产类项目：</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按流动性大小，分为流动资产与非流动资产两类，设置项目予以反映。</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负债类项目：</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按其流动性分为流动负债和非流动负债两类，在表中分项列示。 </a:t>
            </a:r>
            <a:endPar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54691" name="Rectangle 3"/>
          <p:cNvSpPr>
            <a:spLocks noGrp="1" noChangeArrowheads="1"/>
          </p:cNvSpPr>
          <p:nvPr>
            <p:ph type="body" idx="1"/>
          </p:nvPr>
        </p:nvSpPr>
        <p:spPr>
          <a:xfrm>
            <a:off x="922655" y="1246505"/>
            <a:ext cx="10339705" cy="2722245"/>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smtClean="0">
                <a:ln>
                  <a:noFill/>
                </a:ln>
                <a:solidFill>
                  <a:srgbClr val="0033CC"/>
                </a:solidFill>
                <a:effectLst/>
                <a:uLnTx/>
                <a:uFillTx/>
                <a:latin typeface="+mn-ea"/>
                <a:ea typeface="+mn-ea"/>
                <a:cs typeface="+mn-cs"/>
              </a:rPr>
              <a:t>(</a:t>
            </a:r>
            <a:r>
              <a:rPr kumimoji="0" lang="zh-CN" altLang="en-US" sz="3200" b="1" i="0" u="none" strike="noStrike" kern="0" cap="none" spc="0" normalizeH="0" baseline="0" noProof="0" dirty="0" smtClean="0">
                <a:ln>
                  <a:noFill/>
                </a:ln>
                <a:solidFill>
                  <a:srgbClr val="0033CC"/>
                </a:solidFill>
                <a:effectLst/>
                <a:uLnTx/>
                <a:uFillTx/>
                <a:latin typeface="+mn-ea"/>
                <a:ea typeface="+mn-ea"/>
                <a:cs typeface="+mn-cs"/>
              </a:rPr>
              <a:t>一</a:t>
            </a:r>
            <a:r>
              <a:rPr kumimoji="0" lang="en-US" altLang="zh-CN" sz="3200" b="1" i="0" u="none" strike="noStrike" kern="0" cap="none" spc="0" normalizeH="0" baseline="0" noProof="0" dirty="0" smtClean="0">
                <a:ln>
                  <a:noFill/>
                </a:ln>
                <a:solidFill>
                  <a:srgbClr val="0033CC"/>
                </a:solidFill>
                <a:effectLst/>
                <a:uLnTx/>
                <a:uFillTx/>
                <a:latin typeface="+mn-ea"/>
                <a:ea typeface="+mn-ea"/>
                <a:cs typeface="+mn-cs"/>
              </a:rPr>
              <a:t>) </a:t>
            </a:r>
            <a:r>
              <a:rPr kumimoji="0" lang="zh-CN" altLang="en-US" sz="3200" b="1" i="0" u="none" strike="noStrike" kern="0" cap="none" spc="0" normalizeH="0" baseline="0" noProof="0" dirty="0" smtClean="0">
                <a:ln>
                  <a:noFill/>
                </a:ln>
                <a:solidFill>
                  <a:srgbClr val="0033CC"/>
                </a:solidFill>
                <a:effectLst/>
                <a:uLnTx/>
                <a:uFillTx/>
                <a:latin typeface="+mn-ea"/>
                <a:ea typeface="+mn-ea"/>
                <a:cs typeface="+mn-cs"/>
              </a:rPr>
              <a:t>资产负债表的内容</a:t>
            </a:r>
            <a:endParaRPr kumimoji="0" lang="zh-CN" altLang="en-US" sz="3200" b="1" i="0" u="none" strike="noStrike" kern="0" cap="none" spc="0" normalizeH="0" baseline="0" noProof="0" dirty="0" smtClean="0">
              <a:ln>
                <a:noFill/>
              </a:ln>
              <a:solidFill>
                <a:srgbClr val="0033CC"/>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3.</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所有者权益类项目：</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按实收资本、资本公积、其他综合收益、盈余公积、未分配利润的顺序排列。 </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673795" name="Rectangle 3"/>
          <p:cNvSpPr>
            <a:spLocks noGrp="1" noChangeArrowheads="1"/>
          </p:cNvSpPr>
          <p:nvPr>
            <p:ph type="body" idx="1"/>
          </p:nvPr>
        </p:nvSpPr>
        <p:spPr>
          <a:xfrm>
            <a:off x="799465" y="1196975"/>
            <a:ext cx="10509250" cy="4582795"/>
          </a:xfrm>
        </p:spPr>
        <p:txBody>
          <a:bodyPr vert="horz" wrap="square" lIns="91440" tIns="45720" rIns="91440" bIns="45720" numCol="1" anchor="t" anchorCtr="0" compatLnSpc="1"/>
          <a:lstStyle/>
          <a:p>
            <a:pPr marL="469900" marR="0" lvl="0" indent="-469900" algn="just"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smtClean="0">
                <a:ln>
                  <a:noFill/>
                </a:ln>
                <a:solidFill>
                  <a:srgbClr val="FF0000"/>
                </a:solidFill>
                <a:effectLst/>
                <a:uLnTx/>
                <a:uFillTx/>
                <a:latin typeface="+mn-ea"/>
                <a:ea typeface="+mn-ea"/>
                <a:cs typeface="+mn-cs"/>
              </a:rPr>
              <a:t>(</a:t>
            </a: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a:t>
            </a:r>
            <a:r>
              <a:rPr kumimoji="0" lang="en-US" altLang="zh-CN" sz="2800" b="1" i="0" u="none" strike="noStrike" kern="0" cap="none" spc="0" normalizeH="0" baseline="0" noProof="0" dirty="0" smtClean="0">
                <a:ln>
                  <a:noFill/>
                </a:ln>
                <a:solidFill>
                  <a:srgbClr val="FF0000"/>
                </a:solidFill>
                <a:effectLst/>
                <a:uLnTx/>
                <a:uFillTx/>
                <a:latin typeface="+mn-ea"/>
                <a:ea typeface="+mn-ea"/>
                <a:cs typeface="+mn-cs"/>
              </a:rPr>
              <a:t>) </a:t>
            </a: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资产负债表的</a:t>
            </a: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格式</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cs"/>
              </a:rPr>
              <a:t>表</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首：</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报表名称、编制单位、日期、报表编号、货币名称和计量单位</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等；</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表</a:t>
            </a:r>
            <a:r>
              <a:rPr kumimoji="0" lang="zh-CN" altLang="en-US" sz="28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cs"/>
              </a:rPr>
              <a:t>体</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资产、负债、所有者权益的年初数（余额）和期末数（余额），且三要素都按照一定的分类标准列示具体的构成项目及其金额。</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格式：</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账户式与报告式两种。</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矩形 111621"/>
          <p:cNvSpPr>
            <a:spLocks noRot="1"/>
          </p:cNvSpPr>
          <p:nvPr/>
        </p:nvSpPr>
        <p:spPr>
          <a:xfrm>
            <a:off x="1905000" y="261938"/>
            <a:ext cx="8291513" cy="1428750"/>
          </a:xfrm>
          <a:prstGeom prst="rect">
            <a:avLst/>
          </a:prstGeom>
          <a:noFill/>
          <a:ln w="9525">
            <a:noFill/>
          </a:ln>
        </p:spPr>
        <p:txBody>
          <a:bodyPr anchor="ctr" anchorCtr="0"/>
          <a:p>
            <a:pPr algn="ctr">
              <a:lnSpc>
                <a:spcPct val="200000"/>
              </a:lnSpc>
            </a:pPr>
            <a:r>
              <a:rPr lang="zh-CN" altLang="en-US" sz="3200" dirty="0">
                <a:solidFill>
                  <a:srgbClr val="FF0000"/>
                </a:solidFill>
                <a:latin typeface="黑体" panose="02010609060101010101" pitchFamily="49" charset="-122"/>
                <a:ea typeface="黑体" panose="02010609060101010101" pitchFamily="49" charset="-122"/>
              </a:rPr>
              <a:t>账户式资产负债表基本格式</a:t>
            </a:r>
            <a:endParaRPr lang="en-US" altLang="zh-CN" sz="3200" dirty="0">
              <a:solidFill>
                <a:srgbClr val="FF0000"/>
              </a:solidFill>
              <a:latin typeface="黑体" panose="02010609060101010101" pitchFamily="49" charset="-122"/>
              <a:ea typeface="黑体" panose="02010609060101010101" pitchFamily="49" charset="-122"/>
            </a:endParaRPr>
          </a:p>
          <a:p>
            <a:pPr algn="ctr">
              <a:lnSpc>
                <a:spcPct val="200000"/>
              </a:lnSpc>
            </a:pPr>
            <a:r>
              <a:rPr lang="zh-CN" altLang="en-US" sz="2400" dirty="0">
                <a:latin typeface="楷体" panose="02010609060101010101" pitchFamily="49" charset="-122"/>
                <a:ea typeface="楷体" panose="02010609060101010101" pitchFamily="49" charset="-122"/>
              </a:rPr>
              <a:t>编制单位：</a:t>
            </a:r>
            <a:r>
              <a:rPr lang="en-US" altLang="zh-CN" sz="2400" dirty="0">
                <a:latin typeface="楷体" panose="02010609060101010101" pitchFamily="49" charset="-122"/>
                <a:ea typeface="楷体" panose="02010609060101010101" pitchFamily="49" charset="-122"/>
              </a:rPr>
              <a:t>xx</a:t>
            </a:r>
            <a:r>
              <a:rPr lang="zh-CN" altLang="en-US" sz="2400" dirty="0">
                <a:latin typeface="楷体" panose="02010609060101010101" pitchFamily="49" charset="-122"/>
                <a:ea typeface="楷体" panose="02010609060101010101" pitchFamily="49" charset="-122"/>
              </a:rPr>
              <a:t>公司       </a:t>
            </a:r>
            <a:r>
              <a:rPr lang="en-US" altLang="zh-CN" sz="2400" dirty="0">
                <a:latin typeface="楷体" panose="02010609060101010101" pitchFamily="49" charset="-122"/>
                <a:ea typeface="楷体" panose="02010609060101010101" pitchFamily="49" charset="-122"/>
              </a:rPr>
              <a:t>20xx</a:t>
            </a:r>
            <a:r>
              <a:rPr lang="zh-CN" altLang="en-US" sz="2400" dirty="0">
                <a:latin typeface="楷体" panose="02010609060101010101" pitchFamily="49" charset="-122"/>
                <a:ea typeface="楷体" panose="02010609060101010101" pitchFamily="49" charset="-122"/>
              </a:rPr>
              <a:t>年</a:t>
            </a:r>
            <a:r>
              <a:rPr lang="en-US" altLang="zh-CN" sz="2400" dirty="0">
                <a:latin typeface="楷体" panose="02010609060101010101" pitchFamily="49" charset="-122"/>
                <a:ea typeface="楷体" panose="02010609060101010101" pitchFamily="49" charset="-122"/>
              </a:rPr>
              <a:t>x</a:t>
            </a:r>
            <a:r>
              <a:rPr lang="zh-CN" altLang="en-US" sz="2400" dirty="0">
                <a:latin typeface="楷体" panose="02010609060101010101" pitchFamily="49" charset="-122"/>
                <a:ea typeface="楷体" panose="02010609060101010101" pitchFamily="49" charset="-122"/>
              </a:rPr>
              <a:t>月</a:t>
            </a:r>
            <a:r>
              <a:rPr lang="en-US" altLang="zh-CN" sz="2400" dirty="0">
                <a:latin typeface="楷体" panose="02010609060101010101" pitchFamily="49" charset="-122"/>
                <a:ea typeface="楷体" panose="02010609060101010101" pitchFamily="49" charset="-122"/>
              </a:rPr>
              <a:t>x</a:t>
            </a:r>
            <a:r>
              <a:rPr lang="zh-CN" altLang="en-US" sz="2400" dirty="0">
                <a:latin typeface="楷体" panose="02010609060101010101" pitchFamily="49" charset="-122"/>
                <a:ea typeface="楷体" panose="02010609060101010101" pitchFamily="49" charset="-122"/>
              </a:rPr>
              <a:t>日       单位：万元</a:t>
            </a:r>
            <a:endParaRPr lang="zh-CN" altLang="en-US" sz="2400" dirty="0">
              <a:latin typeface="楷体" panose="02010609060101010101" pitchFamily="49" charset="-122"/>
              <a:ea typeface="楷体" panose="02010609060101010101" pitchFamily="49" charset="-122"/>
            </a:endParaRPr>
          </a:p>
        </p:txBody>
      </p:sp>
      <p:graphicFrame>
        <p:nvGraphicFramePr>
          <p:cNvPr id="111687" name="表格 111686"/>
          <p:cNvGraphicFramePr/>
          <p:nvPr>
            <p:custDataLst>
              <p:tags r:id="rId1"/>
            </p:custDataLst>
          </p:nvPr>
        </p:nvGraphicFramePr>
        <p:xfrm>
          <a:off x="1703388" y="1844675"/>
          <a:ext cx="8785225" cy="5333365"/>
        </p:xfrm>
        <a:graphic>
          <a:graphicData uri="http://schemas.openxmlformats.org/drawingml/2006/table">
            <a:tbl>
              <a:tblPr/>
              <a:tblGrid>
                <a:gridCol w="1035685"/>
                <a:gridCol w="869950"/>
                <a:gridCol w="846455"/>
                <a:gridCol w="4361180"/>
                <a:gridCol w="813435"/>
                <a:gridCol w="858520"/>
              </a:tblGrid>
              <a:tr h="1112520">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a:solidFill>
                            <a:srgbClr val="0033CC"/>
                          </a:solidFill>
                          <a:latin typeface="仿宋" panose="02010609060101010101" pitchFamily="49" charset="-122"/>
                          <a:ea typeface="仿宋" panose="02010609060101010101" pitchFamily="49" charset="-122"/>
                        </a:rPr>
                        <a:t>资产</a:t>
                      </a: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年</a:t>
                      </a:r>
                      <a:endParaRPr lang="en-US" altLang="zh-CN" sz="2400" dirty="0" smtClean="0">
                        <a:solidFill>
                          <a:schemeClr val="tx1"/>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初</a:t>
                      </a:r>
                      <a:r>
                        <a:rPr lang="zh-CN" altLang="en-US" sz="2400" dirty="0">
                          <a:solidFill>
                            <a:schemeClr val="tx1"/>
                          </a:solidFill>
                          <a:latin typeface="仿宋" panose="02010609060101010101" pitchFamily="49" charset="-122"/>
                          <a:ea typeface="仿宋" panose="02010609060101010101" pitchFamily="49" charset="-122"/>
                        </a:rPr>
                        <a:t>数</a:t>
                      </a:r>
                      <a:endParaRPr lang="zh-CN" altLang="en-US" sz="2400" dirty="0">
                        <a:solidFill>
                          <a:schemeClr val="tx1"/>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年</a:t>
                      </a:r>
                      <a:endParaRPr lang="en-US" altLang="zh-CN" sz="2400" dirty="0" smtClean="0">
                        <a:solidFill>
                          <a:schemeClr val="tx1"/>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末</a:t>
                      </a:r>
                      <a:r>
                        <a:rPr lang="zh-CN" altLang="en-US" sz="2400" dirty="0">
                          <a:solidFill>
                            <a:schemeClr val="tx1"/>
                          </a:solidFill>
                          <a:latin typeface="仿宋" panose="02010609060101010101" pitchFamily="49" charset="-122"/>
                          <a:ea typeface="仿宋" panose="02010609060101010101" pitchFamily="49" charset="-122"/>
                        </a:rPr>
                        <a:t>数</a:t>
                      </a:r>
                      <a:endParaRPr lang="zh-CN" altLang="en-US" sz="2400" dirty="0">
                        <a:solidFill>
                          <a:schemeClr val="tx1"/>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a:solidFill>
                            <a:srgbClr val="0033CC"/>
                          </a:solidFill>
                          <a:latin typeface="仿宋" panose="02010609060101010101" pitchFamily="49" charset="-122"/>
                          <a:ea typeface="仿宋" panose="02010609060101010101" pitchFamily="49" charset="-122"/>
                        </a:rPr>
                        <a:t>负债</a:t>
                      </a:r>
                      <a:r>
                        <a:rPr lang="zh-CN" altLang="en-US" sz="2400" dirty="0" smtClean="0">
                          <a:solidFill>
                            <a:srgbClr val="0033CC"/>
                          </a:solidFill>
                          <a:latin typeface="仿宋" panose="02010609060101010101" pitchFamily="49" charset="-122"/>
                          <a:ea typeface="仿宋" panose="02010609060101010101" pitchFamily="49" charset="-122"/>
                        </a:rPr>
                        <a:t>及</a:t>
                      </a:r>
                      <a:endParaRPr lang="en-US" altLang="zh-CN" sz="2400" dirty="0" smtClean="0">
                        <a:solidFill>
                          <a:srgbClr val="0033CC"/>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所有者权益</a:t>
                      </a: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年</a:t>
                      </a:r>
                      <a:endParaRPr lang="en-US" altLang="zh-CN" sz="2400" dirty="0" smtClean="0">
                        <a:solidFill>
                          <a:schemeClr val="tx1"/>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初数</a:t>
                      </a:r>
                      <a:endParaRPr lang="zh-CN" altLang="en-US" sz="2400" dirty="0" smtClean="0">
                        <a:solidFill>
                          <a:schemeClr val="tx1"/>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年</a:t>
                      </a:r>
                      <a:endParaRPr lang="en-US" altLang="zh-CN" sz="2400" dirty="0" smtClean="0">
                        <a:solidFill>
                          <a:schemeClr val="tx1"/>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末</a:t>
                      </a:r>
                      <a:r>
                        <a:rPr lang="zh-CN" altLang="en-US" sz="2400" dirty="0">
                          <a:solidFill>
                            <a:schemeClr val="tx1"/>
                          </a:solidFill>
                          <a:latin typeface="仿宋" panose="02010609060101010101" pitchFamily="49" charset="-122"/>
                          <a:ea typeface="仿宋" panose="02010609060101010101" pitchFamily="49" charset="-122"/>
                        </a:rPr>
                        <a:t>数</a:t>
                      </a:r>
                      <a:endParaRPr lang="zh-CN" altLang="en-US" sz="2400" dirty="0">
                        <a:solidFill>
                          <a:schemeClr val="tx1"/>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94385">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流动</a:t>
                      </a:r>
                      <a:endParaRPr lang="en-US" altLang="zh-CN" sz="2400" dirty="0" smtClean="0">
                        <a:solidFill>
                          <a:srgbClr val="0033CC"/>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资产</a:t>
                      </a:r>
                      <a:endParaRPr lang="zh-CN" altLang="en-US" sz="2400" dirty="0" smtClean="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负债</a:t>
                      </a:r>
                      <a:endParaRPr lang="zh-CN" altLang="en-US" sz="2400" dirty="0" smtClean="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27075">
                <a:tc vMerge="1">
                  <a:tcPr>
                    <a:lnL cap="flat">
                      <a:noFill/>
                    </a:lnL>
                    <a:lnR w="12700" cap="flat" cmpd="sng">
                      <a:solidFill>
                        <a:schemeClr val="bg1"/>
                      </a:solidFill>
                      <a:prstDash val="solid"/>
                      <a:headEnd type="none" w="med" len="med"/>
                      <a:tailEnd type="none" w="med" len="med"/>
                    </a:lnR>
                    <a:lnB w="19050" cap="flat" cmpd="sng">
                      <a:solidFill>
                        <a:schemeClr val="bg1"/>
                      </a:solidFill>
                      <a:prstDash val="solid"/>
                      <a:headEnd type="none" w="med" len="med"/>
                      <a:tailEnd type="none" w="med" len="med"/>
                    </a:lnB>
                  </a:tcPr>
                </a:tc>
                <a:tc vMerge="1">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B w="19050" cap="flat" cmpd="sng">
                      <a:solidFill>
                        <a:schemeClr val="bg1"/>
                      </a:solidFill>
                      <a:prstDash val="solid"/>
                      <a:headEnd type="none" w="med" len="med"/>
                      <a:tailEnd type="none" w="med" len="med"/>
                    </a:lnB>
                  </a:tcPr>
                </a:tc>
                <a:tc vMerge="1">
                  <a:tcPr>
                    <a:lnL w="12700" cap="flat" cmpd="sng">
                      <a:solidFill>
                        <a:schemeClr val="bg1"/>
                      </a:solidFill>
                      <a:prstDash val="solid"/>
                      <a:headEnd type="none" w="med" len="med"/>
                      <a:tailEnd type="none" w="med" len="med"/>
                    </a:lnL>
                    <a:lnR w="28575" cap="flat" cmpd="sng">
                      <a:solidFill>
                        <a:schemeClr val="bg1"/>
                      </a:solidFill>
                      <a:prstDash val="solid"/>
                      <a:headEnd type="none" w="med" len="med"/>
                      <a:tailEnd type="none" w="med" len="med"/>
                    </a:lnR>
                    <a:lnB w="19050" cap="flat" cmpd="sng">
                      <a:solidFill>
                        <a:schemeClr val="bg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chemeClr val="tx1"/>
                          </a:solidFill>
                          <a:latin typeface="仿宋" panose="02010609060101010101" pitchFamily="49" charset="-122"/>
                          <a:ea typeface="仿宋" panose="02010609060101010101" pitchFamily="49" charset="-122"/>
                        </a:rPr>
                        <a:t>流动、非流动负债</a:t>
                      </a:r>
                      <a:endParaRPr lang="zh-CN" altLang="en-US" sz="2400" dirty="0" smtClean="0">
                        <a:solidFill>
                          <a:schemeClr val="tx1"/>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30885">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baseline="0" dirty="0" smtClean="0">
                          <a:solidFill>
                            <a:srgbClr val="0033CC"/>
                          </a:solidFill>
                          <a:latin typeface="仿宋" panose="02010609060101010101" pitchFamily="49" charset="-122"/>
                          <a:ea typeface="仿宋" panose="02010609060101010101" pitchFamily="49" charset="-122"/>
                        </a:rPr>
                        <a:t>非流动资产</a:t>
                      </a:r>
                      <a:endParaRPr lang="zh-CN" altLang="en-US" sz="2400" baseline="0" dirty="0" smtClean="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2">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所有者权益</a:t>
                      </a:r>
                      <a:endParaRPr lang="zh-CN" altLang="en-US" sz="2400" dirty="0" smtClean="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855980">
                <a:tc vMerge="1">
                  <a:tcPr>
                    <a:lnL cap="flat">
                      <a:noFill/>
                    </a:lnL>
                    <a:lnR w="12700" cap="flat" cmpd="sng">
                      <a:solidFill>
                        <a:schemeClr val="bg1"/>
                      </a:solidFill>
                      <a:prstDash val="solid"/>
                      <a:headEnd type="none" w="med" len="med"/>
                      <a:tailEnd type="none" w="med" len="med"/>
                    </a:lnR>
                    <a:lnB w="28575" cap="flat" cmpd="sng">
                      <a:solidFill>
                        <a:schemeClr val="bg1"/>
                      </a:solidFill>
                      <a:prstDash val="solid"/>
                      <a:headEnd type="none" w="med" len="med"/>
                      <a:tailEnd type="none" w="med" len="med"/>
                    </a:lnB>
                  </a:tcPr>
                </a:tc>
                <a:tc vMerge="1">
                  <a:tcPr>
                    <a:lnL w="12700" cap="flat" cmpd="sng">
                      <a:solidFill>
                        <a:schemeClr val="bg1"/>
                      </a:solidFill>
                      <a:prstDash val="solid"/>
                      <a:headEnd type="none" w="med" len="med"/>
                      <a:tailEnd type="none" w="med" len="med"/>
                    </a:lnL>
                    <a:lnR w="12700" cap="flat" cmpd="sng">
                      <a:solidFill>
                        <a:schemeClr val="bg1"/>
                      </a:solidFill>
                      <a:prstDash val="solid"/>
                      <a:headEnd type="none" w="med" len="med"/>
                      <a:tailEnd type="none" w="med" len="med"/>
                    </a:lnR>
                    <a:lnB w="28575" cap="flat" cmpd="sng">
                      <a:solidFill>
                        <a:schemeClr val="bg1"/>
                      </a:solidFill>
                      <a:prstDash val="solid"/>
                      <a:headEnd type="none" w="med" len="med"/>
                      <a:tailEnd type="none" w="med" len="med"/>
                    </a:lnB>
                  </a:tcPr>
                </a:tc>
                <a:tc vMerge="1">
                  <a:tcPr>
                    <a:lnL w="12700" cap="flat" cmpd="sng">
                      <a:solidFill>
                        <a:schemeClr val="bg1"/>
                      </a:solidFill>
                      <a:prstDash val="solid"/>
                      <a:headEnd type="none" w="med" len="med"/>
                      <a:tailEnd type="none" w="med" len="med"/>
                    </a:lnL>
                    <a:lnR w="28575" cap="flat" cmpd="sng">
                      <a:solidFill>
                        <a:schemeClr val="bg1"/>
                      </a:solidFill>
                      <a:prstDash val="solid"/>
                      <a:headEnd type="none" w="med" len="med"/>
                      <a:tailEnd type="none" w="med" len="med"/>
                    </a:lnR>
                    <a:lnB w="28575" cap="flat" cmpd="sng">
                      <a:solidFill>
                        <a:schemeClr val="bg1"/>
                      </a:solidFill>
                      <a:prstDash val="solid"/>
                      <a:headEnd type="none" w="med" len="med"/>
                      <a:tailEnd type="none" w="med" len="med"/>
                    </a:lnB>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algn="ctr">
                        <a:buSzTx/>
                        <a:buNone/>
                      </a:pPr>
                      <a:r>
                        <a:rPr lang="zh-CN" altLang="en-US" sz="2300" dirty="0" smtClean="0">
                          <a:latin typeface="仿宋" panose="02010609060101010101" pitchFamily="49" charset="-122"/>
                          <a:ea typeface="仿宋" panose="02010609060101010101" pitchFamily="49" charset="-122"/>
                          <a:sym typeface="+mn-ea"/>
                        </a:rPr>
                        <a:t>实收资本、资本公积、其他综合收益、盈余公积、未分配利润</a:t>
                      </a:r>
                      <a:endParaRPr lang="zh-CN" altLang="en-US" sz="2300" dirty="0" smtClean="0">
                        <a:solidFill>
                          <a:schemeClr val="tx1"/>
                        </a:solidFill>
                        <a:latin typeface="仿宋" panose="02010609060101010101" pitchFamily="49" charset="-122"/>
                        <a:ea typeface="仿宋" panose="02010609060101010101" pitchFamily="49" charset="-122"/>
                        <a:sym typeface="+mn-ea"/>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1112520">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资产</a:t>
                      </a:r>
                      <a:endParaRPr lang="en-US" altLang="zh-CN" sz="2400" dirty="0" smtClean="0">
                        <a:solidFill>
                          <a:srgbClr val="0033CC"/>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合计</a:t>
                      </a:r>
                      <a:endParaRPr lang="zh-CN" altLang="en-US" sz="2400" dirty="0" smtClean="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r>
                        <a:rPr lang="zh-CN" altLang="en-US" sz="2400" dirty="0">
                          <a:solidFill>
                            <a:srgbClr val="0033CC"/>
                          </a:solidFill>
                          <a:latin typeface="仿宋" panose="02010609060101010101" pitchFamily="49" charset="-122"/>
                          <a:ea typeface="仿宋" panose="02010609060101010101" pitchFamily="49" charset="-122"/>
                        </a:rPr>
                        <a:t>负债</a:t>
                      </a:r>
                      <a:r>
                        <a:rPr lang="zh-CN" altLang="en-US" sz="2400" dirty="0" smtClean="0">
                          <a:solidFill>
                            <a:srgbClr val="0033CC"/>
                          </a:solidFill>
                          <a:latin typeface="仿宋" panose="02010609060101010101" pitchFamily="49" charset="-122"/>
                          <a:ea typeface="仿宋" panose="02010609060101010101" pitchFamily="49" charset="-122"/>
                        </a:rPr>
                        <a:t>及</a:t>
                      </a:r>
                      <a:endParaRPr lang="en-US" altLang="zh-CN" sz="2400" dirty="0" smtClean="0">
                        <a:solidFill>
                          <a:srgbClr val="0033CC"/>
                        </a:solidFill>
                        <a:latin typeface="仿宋" panose="02010609060101010101" pitchFamily="49" charset="-122"/>
                        <a:ea typeface="仿宋" panose="02010609060101010101" pitchFamily="49" charset="-122"/>
                      </a:endParaRPr>
                    </a:p>
                    <a:p>
                      <a:pPr marL="0" lvl="0" indent="0" algn="ctr">
                        <a:buNone/>
                      </a:pPr>
                      <a:r>
                        <a:rPr lang="zh-CN" altLang="en-US" sz="2400" dirty="0" smtClean="0">
                          <a:solidFill>
                            <a:srgbClr val="0033CC"/>
                          </a:solidFill>
                          <a:latin typeface="仿宋" panose="02010609060101010101" pitchFamily="49" charset="-122"/>
                          <a:ea typeface="仿宋" panose="02010609060101010101" pitchFamily="49" charset="-122"/>
                        </a:rPr>
                        <a:t>所有者</a:t>
                      </a:r>
                      <a:r>
                        <a:rPr lang="zh-CN" altLang="en-US" sz="2400" dirty="0">
                          <a:solidFill>
                            <a:srgbClr val="0033CC"/>
                          </a:solidFill>
                          <a:latin typeface="仿宋" panose="02010609060101010101" pitchFamily="49" charset="-122"/>
                          <a:ea typeface="仿宋" panose="02010609060101010101" pitchFamily="49" charset="-122"/>
                        </a:rPr>
                        <a:t>权益合计</a:t>
                      </a: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marL="342900" lvl="0" indent="-342900" algn="l" defTabSz="914400" eaLnBrk="1" fontAlgn="base" latinLnBrk="0" hangingPunct="1">
                        <a:lnSpc>
                          <a:spcPct val="100000"/>
                        </a:lnSpc>
                        <a:spcBef>
                          <a:spcPct val="20000"/>
                        </a:spcBef>
                        <a:spcAft>
                          <a:spcPct val="0"/>
                        </a:spcAft>
                        <a:buClr>
                          <a:srgbClr val="FF0000"/>
                        </a:buClr>
                        <a:buFont typeface="Wingdings" panose="05000000000000000000" pitchFamily="2" charset="2"/>
                        <a:buChar char="Ì"/>
                        <a:defRPr sz="2400" b="1"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tx2"/>
                        </a:buClr>
                        <a:buSzPct val="85000"/>
                        <a:defRPr sz="2000" kern="1200"/>
                      </a:lvl2pPr>
                      <a:lvl3pPr marL="1143000" lvl="2" indent="-228600">
                        <a:buClr>
                          <a:schemeClr val="hlink"/>
                        </a:buClr>
                        <a:defRPr sz="1800" kern="1200"/>
                      </a:lvl3pPr>
                      <a:lvl4pPr marL="1600200" lvl="3" indent="-228600">
                        <a:defRPr sz="1600" kern="1200"/>
                      </a:lvl4pPr>
                      <a:lvl5pPr marL="2057400" lvl="4" indent="-228600">
                        <a:defRPr sz="1400" kern="1200"/>
                      </a:lvl5pPr>
                    </a:lstStyle>
                    <a:p>
                      <a:pPr marL="0" lvl="0" indent="0" algn="ctr">
                        <a:buNone/>
                      </a:pPr>
                      <a:endParaRPr lang="zh-CN" altLang="en-US" sz="2400" dirty="0">
                        <a:solidFill>
                          <a:srgbClr val="0033CC"/>
                        </a:solidFill>
                        <a:latin typeface="仿宋" panose="02010609060101010101" pitchFamily="49" charset="-122"/>
                        <a:ea typeface="仿宋" panose="02010609060101010101" pitchFamily="49" charset="-122"/>
                      </a:endParaRPr>
                    </a:p>
                  </a:txBody>
                  <a:tcPr marL="91443" marR="91443"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文本占位符 109570"/>
          <p:cNvSpPr>
            <a:spLocks noGrp="1" noRot="1" noChangeArrowheads="1"/>
          </p:cNvSpPr>
          <p:nvPr>
            <p:ph type="body" idx="1"/>
          </p:nvPr>
        </p:nvSpPr>
        <p:spPr>
          <a:xfrm>
            <a:off x="848360" y="1270000"/>
            <a:ext cx="10512425" cy="4535805"/>
          </a:xfrm>
        </p:spPr>
        <p:txBody>
          <a:bodyPr vert="horz" wrap="square" lIns="91440" tIns="45720" rIns="91440" bIns="45720" numCol="1" anchor="t" anchorCtr="0" compatLnSpc="1"/>
          <a:lstStyle/>
          <a:p>
            <a:pPr marL="469900" marR="0" lvl="0" indent="-469900" algn="just" defTabSz="914400" rtl="0" eaLnBrk="1" fontAlgn="base" latinLnBrk="0" hangingPunct="1">
              <a:lnSpc>
                <a:spcPct val="148000"/>
              </a:lnSpc>
              <a:spcBef>
                <a:spcPct val="20000"/>
              </a:spcBef>
              <a:spcAft>
                <a:spcPct val="0"/>
              </a:spcAft>
              <a:buClr>
                <a:schemeClr val="accent2"/>
              </a:buClr>
              <a:buSzTx/>
              <a:buFont typeface="Wingdings 2" panose="05020102010507070707" pitchFamily="18" charset="2"/>
              <a:buNone/>
              <a:defRPr/>
            </a:pPr>
            <a:r>
              <a:rPr kumimoji="0" lang="en-US" altLang="zh-CN" sz="3000" b="1" i="0" u="none" strike="noStrike" kern="0" cap="none" spc="0" normalizeH="0" baseline="0" noProof="0" dirty="0">
                <a:ln>
                  <a:noFill/>
                </a:ln>
                <a:solidFill>
                  <a:srgbClr val="FF0000"/>
                </a:solidFill>
                <a:effectLst/>
                <a:uLnTx/>
                <a:uFillTx/>
                <a:latin typeface="+mn-ea"/>
                <a:ea typeface="+mn-ea"/>
                <a:cs typeface="+mn-cs"/>
              </a:rPr>
              <a:t>(</a:t>
            </a:r>
            <a:r>
              <a:rPr kumimoji="0" lang="zh-CN" altLang="en-US" sz="3000" b="1" i="0" u="none" strike="noStrike" kern="0" cap="none" spc="0" normalizeH="0" baseline="0" noProof="0" dirty="0">
                <a:ln>
                  <a:noFill/>
                </a:ln>
                <a:solidFill>
                  <a:srgbClr val="FF0000"/>
                </a:solidFill>
                <a:effectLst/>
                <a:uLnTx/>
                <a:uFillTx/>
                <a:latin typeface="+mn-ea"/>
                <a:ea typeface="+mn-ea"/>
                <a:cs typeface="+mn-cs"/>
              </a:rPr>
              <a:t>二</a:t>
            </a:r>
            <a:r>
              <a:rPr kumimoji="0" lang="en-US" altLang="zh-CN" sz="3000" b="1" i="0" u="none" strike="noStrike" kern="0" cap="none" spc="0" normalizeH="0" baseline="0" noProof="0" dirty="0">
                <a:ln>
                  <a:noFill/>
                </a:ln>
                <a:solidFill>
                  <a:srgbClr val="FF0000"/>
                </a:solidFill>
                <a:effectLst/>
                <a:uLnTx/>
                <a:uFillTx/>
                <a:latin typeface="+mn-ea"/>
                <a:ea typeface="+mn-ea"/>
                <a:cs typeface="+mn-cs"/>
              </a:rPr>
              <a:t>) </a:t>
            </a:r>
            <a:r>
              <a:rPr kumimoji="0" lang="zh-CN" altLang="en-US" sz="3000" b="1" i="0" u="none" strike="noStrike" kern="0" cap="none" spc="0" normalizeH="0" baseline="0" noProof="0" dirty="0">
                <a:ln>
                  <a:noFill/>
                </a:ln>
                <a:solidFill>
                  <a:srgbClr val="FF0000"/>
                </a:solidFill>
                <a:effectLst/>
                <a:uLnTx/>
                <a:uFillTx/>
                <a:latin typeface="+mn-ea"/>
                <a:ea typeface="+mn-ea"/>
                <a:cs typeface="+mn-cs"/>
              </a:rPr>
              <a:t>资产负债表的</a:t>
            </a: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格式</a:t>
            </a:r>
            <a:endParaRPr kumimoji="0" lang="zh-CN" altLang="en-US" sz="3000" b="1" i="0" u="none" strike="noStrike" kern="0" cap="none" spc="0" normalizeH="0" baseline="0" noProof="0" dirty="0" smtClean="0">
              <a:ln>
                <a:noFill/>
              </a:ln>
              <a:solidFill>
                <a:schemeClr val="tx1"/>
              </a:solidFill>
              <a:effectLst/>
              <a:uLnTx/>
              <a:uFillTx/>
              <a:latin typeface="+mn-ea"/>
              <a:ea typeface="+mn-ea"/>
              <a:cs typeface="+mn-cs"/>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账户式资产负债表：</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左右结构，左边列示资产，右边列示负债和所有者权益。</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报告式资产负债表：</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上下结构，上半部列示资产，下半部列示负债和所有者权益。</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48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恒等式：资产</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负债</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所有者权益</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0723"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
          <p:cNvSpPr/>
          <p:nvPr>
            <p:ph type="title"/>
          </p:nvPr>
        </p:nvSpPr>
        <p:spPr>
          <a:xfrm>
            <a:off x="766445" y="494030"/>
            <a:ext cx="10668000" cy="487045"/>
          </a:xfrm>
        </p:spPr>
        <p:txBody>
          <a:bodyPr vert="horz" wrap="square" lIns="91440" tIns="45720" rIns="91440" bIns="45720" anchor="ctr" anchorCtr="0"/>
          <a:p>
            <a:pPr eaLnBrk="1" hangingPunct="1"/>
            <a:r>
              <a:rPr lang="en-US" altLang="zh-CN" sz="3200" dirty="0">
                <a:solidFill>
                  <a:srgbClr val="FF0000"/>
                </a:solidFill>
                <a:latin typeface="Times New Roman" panose="02020603050405020304" pitchFamily="18" charset="0"/>
                <a:ea typeface="Times New Roman" panose="02020603050405020304" pitchFamily="18" charset="0"/>
              </a:rPr>
              <a:t>1</a:t>
            </a:r>
            <a:r>
              <a:rPr lang="zh-CN" altLang="en-US" sz="3200" dirty="0">
                <a:solidFill>
                  <a:srgbClr val="FF0000"/>
                </a:solidFill>
                <a:latin typeface="Times New Roman" panose="02020603050405020304" pitchFamily="18" charset="0"/>
                <a:ea typeface="宋体" panose="02010600030101010101" pitchFamily="2" charset="-122"/>
              </a:rPr>
              <a:t>、</a:t>
            </a:r>
            <a:r>
              <a:rPr lang="zh-CN" altLang="en-US" sz="3200" dirty="0">
                <a:solidFill>
                  <a:srgbClr val="FF0000"/>
                </a:solidFill>
                <a:latin typeface="Times New Roman" panose="02020603050405020304" pitchFamily="18" charset="0"/>
                <a:ea typeface="Times New Roman" panose="02020603050405020304" pitchFamily="18" charset="0"/>
              </a:rPr>
              <a:t>账户式资产负债表</a:t>
            </a:r>
            <a:r>
              <a:rPr lang="en-US" altLang="zh-CN" sz="3200" dirty="0">
                <a:solidFill>
                  <a:srgbClr val="FF0000"/>
                </a:solidFill>
                <a:latin typeface="Times New Roman" panose="02020603050405020304" pitchFamily="18" charset="0"/>
                <a:ea typeface="Times New Roman" panose="02020603050405020304" pitchFamily="18" charset="0"/>
              </a:rPr>
              <a:t> </a:t>
            </a:r>
            <a:endParaRPr lang="en-US" altLang="zh-CN" sz="3200" dirty="0">
              <a:solidFill>
                <a:srgbClr val="FF0000"/>
              </a:solidFill>
              <a:latin typeface="Times New Roman" panose="02020603050405020304" pitchFamily="18" charset="0"/>
              <a:ea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042795" y="1196340"/>
            <a:ext cx="6779260" cy="566166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p:nvPr>
            <p:ph type="title"/>
          </p:nvPr>
        </p:nvSpPr>
        <p:spPr/>
        <p:txBody>
          <a:bodyPr vert="horz" wrap="square" lIns="91440" tIns="45720" rIns="91440" bIns="45720" anchor="ctr" anchorCtr="0"/>
          <a:p>
            <a:pPr eaLnBrk="1" hangingPunct="1"/>
            <a:r>
              <a:rPr lang="en-US" altLang="zh-CN" sz="3200" noProof="0" dirty="0" smtClean="0">
                <a:ln>
                  <a:noFill/>
                </a:ln>
                <a:solidFill>
                  <a:srgbClr val="FF0000"/>
                </a:solidFill>
                <a:effectLst/>
                <a:uLnTx/>
                <a:uFillTx/>
                <a:latin typeface="+mn-ea"/>
                <a:ea typeface="+mn-ea"/>
                <a:cs typeface="+mn-cs"/>
                <a:sym typeface="+mn-ea"/>
              </a:rPr>
              <a:t>2</a:t>
            </a:r>
            <a:r>
              <a:rPr lang="zh-CN" altLang="en-US" sz="3200" noProof="0" dirty="0" smtClean="0">
                <a:ln>
                  <a:noFill/>
                </a:ln>
                <a:solidFill>
                  <a:srgbClr val="FF0000"/>
                </a:solidFill>
                <a:effectLst/>
                <a:uLnTx/>
                <a:uFillTx/>
                <a:latin typeface="+mn-ea"/>
                <a:ea typeface="+mn-ea"/>
                <a:cs typeface="+mn-cs"/>
                <a:sym typeface="+mn-ea"/>
              </a:rPr>
              <a:t>、报告式资产负债表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grpSp>
        <p:nvGrpSpPr>
          <p:cNvPr id="36868" name="Group 7"/>
          <p:cNvGrpSpPr/>
          <p:nvPr/>
        </p:nvGrpSpPr>
        <p:grpSpPr>
          <a:xfrm>
            <a:off x="2352040" y="1125220"/>
            <a:ext cx="6092190" cy="5280025"/>
            <a:chOff x="431" y="119"/>
            <a:chExt cx="4898" cy="3946"/>
          </a:xfrm>
        </p:grpSpPr>
        <p:pic>
          <p:nvPicPr>
            <p:cNvPr id="36869" name="Picture 8"/>
            <p:cNvPicPr>
              <a:picLocks noChangeAspect="1"/>
            </p:cNvPicPr>
            <p:nvPr/>
          </p:nvPicPr>
          <p:blipFill>
            <a:blip r:embed="rId1"/>
            <a:stretch>
              <a:fillRect/>
            </a:stretch>
          </p:blipFill>
          <p:spPr>
            <a:xfrm>
              <a:off x="431" y="119"/>
              <a:ext cx="4898" cy="3946"/>
            </a:xfrm>
            <a:prstGeom prst="rect">
              <a:avLst/>
            </a:prstGeom>
            <a:noFill/>
            <a:ln w="9525">
              <a:noFill/>
            </a:ln>
          </p:spPr>
        </p:pic>
        <p:sp>
          <p:nvSpPr>
            <p:cNvPr id="36870" name="Line 9"/>
            <p:cNvSpPr/>
            <p:nvPr/>
          </p:nvSpPr>
          <p:spPr>
            <a:xfrm>
              <a:off x="2109" y="300"/>
              <a:ext cx="1542" cy="0"/>
            </a:xfrm>
            <a:prstGeom prst="line">
              <a:avLst/>
            </a:prstGeom>
            <a:ln w="38100" cap="flat" cmpd="sng">
              <a:solidFill>
                <a:srgbClr val="FF0000"/>
              </a:solidFill>
              <a:prstDash val="solid"/>
              <a:round/>
              <a:headEnd type="none" w="med" len="med"/>
              <a:tailEnd type="none" w="med" len="med"/>
            </a:ln>
          </p:spPr>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45820" y="1196975"/>
            <a:ext cx="9410700" cy="3553460"/>
          </a:xfrm>
          <a:prstGeom prst="rect">
            <a:avLst/>
          </a:prstGeom>
          <a:noFill/>
        </p:spPr>
        <p:txBody>
          <a:bodyPr wrap="square" rtlCol="0" anchor="t">
            <a:spAutoFit/>
          </a:bodyPr>
          <a:p>
            <a:pPr marL="469900" marR="0" lvl="0" indent="-469900" algn="just" defTabSz="914400" rtl="0" eaLnBrk="1" fontAlgn="base" latinLnBrk="0" hangingPunct="1">
              <a:lnSpc>
                <a:spcPct val="150000"/>
              </a:lnSpc>
              <a:spcBef>
                <a:spcPts val="0"/>
              </a:spcBef>
              <a:spcAft>
                <a:spcPct val="0"/>
              </a:spcAft>
              <a:buClr>
                <a:srgbClr val="FF0000"/>
              </a:buClr>
              <a:buSzTx/>
              <a:buFont typeface="Wingdings" panose="05000000000000000000" charset="0"/>
              <a:buChar char="p"/>
              <a:defRPr/>
            </a:pPr>
            <a:r>
              <a:rPr lang="zh-CN" altLang="en-US" sz="3000" kern="0" noProof="0" dirty="0" smtClean="0">
                <a:ln>
                  <a:noFill/>
                </a:ln>
                <a:solidFill>
                  <a:srgbClr val="FF0000"/>
                </a:solidFill>
                <a:effectLst/>
                <a:uLnTx/>
                <a:uFillTx/>
                <a:latin typeface="+mn-ea"/>
                <a:ea typeface="+mn-ea"/>
                <a:sym typeface="+mn-ea"/>
              </a:rPr>
              <a:t>三、资产负债表的编制方法</a:t>
            </a:r>
            <a:r>
              <a:rPr lang="en-US" altLang="zh-CN" sz="3000" kern="0" noProof="0" dirty="0" smtClean="0">
                <a:ln>
                  <a:noFill/>
                </a:ln>
                <a:solidFill>
                  <a:srgbClr val="FF0000"/>
                </a:solidFill>
                <a:effectLst/>
                <a:uLnTx/>
                <a:uFillTx/>
                <a:latin typeface="+mn-ea"/>
                <a:ea typeface="+mn-ea"/>
                <a:sym typeface="+mn-ea"/>
              </a:rPr>
              <a:t> </a:t>
            </a:r>
            <a:endParaRPr lang="en-US" altLang="zh-CN" sz="3000" kern="0" noProof="0" dirty="0" smtClean="0">
              <a:ln>
                <a:noFill/>
              </a:ln>
              <a:solidFill>
                <a:srgbClr val="FF0000"/>
              </a:solidFill>
              <a:effectLst/>
              <a:uLnTx/>
              <a:uFillTx/>
              <a:latin typeface="+mn-ea"/>
              <a:ea typeface="+mn-ea"/>
              <a:sym typeface="+mn-ea"/>
            </a:endParaRPr>
          </a:p>
          <a:p>
            <a:pPr marL="927100" marR="0" lvl="1" indent="-469900" algn="just" defTabSz="914400" rtl="0" eaLnBrk="1" fontAlgn="base" latinLnBrk="0" hangingPunct="1">
              <a:lnSpc>
                <a:spcPct val="150000"/>
              </a:lnSpc>
              <a:spcBef>
                <a:spcPts val="0"/>
              </a:spcBef>
              <a:spcAft>
                <a:spcPct val="0"/>
              </a:spcAft>
              <a:buClr>
                <a:srgbClr val="FF0000"/>
              </a:buClr>
              <a:buSzTx/>
              <a:buFont typeface="Wingdings" panose="05000000000000000000" charset="0"/>
              <a:buChar char="Ø"/>
              <a:defRPr/>
            </a:pPr>
            <a:r>
              <a:rPr lang="en-US" altLang="zh-CN"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、资产负债表的数据来源</a:t>
            </a:r>
            <a:endPar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marR="0" lvl="1" algn="just" defTabSz="914400" rtl="0" eaLnBrk="1" fontAlgn="base" latinLnBrk="0" hangingPunct="1">
              <a:lnSpc>
                <a:spcPct val="150000"/>
              </a:lnSpc>
              <a:spcBef>
                <a:spcPts val="0"/>
              </a:spcBef>
              <a:spcAft>
                <a:spcPct val="0"/>
              </a:spcAft>
              <a:buClr>
                <a:srgbClr val="FF0000"/>
              </a:buClr>
              <a:buSzTx/>
              <a:buFont typeface="Wingdings" panose="05000000000000000000" charset="0"/>
              <a:defRPr/>
            </a:pPr>
            <a:r>
              <a:rPr lang="en-US" altLang="zh-CN"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期初余额与期末余额数据来源</a:t>
            </a:r>
            <a:endPar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marL="927100" marR="0" lvl="1" indent="-469900" algn="just" defTabSz="914400" rtl="0" eaLnBrk="1" fontAlgn="base" latinLnBrk="0" hangingPunct="1">
              <a:lnSpc>
                <a:spcPct val="150000"/>
              </a:lnSpc>
              <a:spcBef>
                <a:spcPts val="0"/>
              </a:spcBef>
              <a:spcAft>
                <a:spcPct val="0"/>
              </a:spcAft>
              <a:buClr>
                <a:srgbClr val="FF0000"/>
              </a:buClr>
              <a:buSzTx/>
              <a:buFont typeface="Wingdings" panose="05000000000000000000" charset="0"/>
              <a:buChar char="Ø"/>
              <a:defRPr/>
            </a:pPr>
            <a:r>
              <a:rPr lang="en-US" altLang="zh-CN"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rPr>
              <a:t>、资产负债表各项目的内容和填列方法</a:t>
            </a:r>
            <a:endPar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a:p>
            <a:pPr marR="0" lvl="1" algn="just" defTabSz="914400" rtl="0" eaLnBrk="1" fontAlgn="base" latinLnBrk="0" hangingPunct="1">
              <a:lnSpc>
                <a:spcPct val="150000"/>
              </a:lnSpc>
              <a:spcBef>
                <a:spcPts val="0"/>
              </a:spcBef>
              <a:spcAft>
                <a:spcPct val="0"/>
              </a:spcAft>
              <a:buClr>
                <a:srgbClr val="FF0000"/>
              </a:buClr>
              <a:buSzTx/>
              <a:buFont typeface="Wingdings" panose="05000000000000000000" charset="0"/>
              <a:defRPr/>
            </a:pPr>
            <a:endParaRPr lang="zh-CN" altLang="en-US" sz="3000" kern="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5842" name="Rectangle 2"/>
          <p:cNvSpPr/>
          <p:nvPr/>
        </p:nvSpPr>
        <p:spPr>
          <a:xfrm>
            <a:off x="850900" y="304800"/>
            <a:ext cx="9248775"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a:lstStyle>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资产负债表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350211" name="Rectangle 3"/>
          <p:cNvSpPr>
            <a:spLocks noGrp="1" noChangeArrowheads="1"/>
          </p:cNvSpPr>
          <p:nvPr>
            <p:ph idx="1"/>
          </p:nvPr>
        </p:nvSpPr>
        <p:spPr>
          <a:xfrm>
            <a:off x="774065" y="1214755"/>
            <a:ext cx="10549255" cy="44469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一、定义</a:t>
            </a:r>
            <a:endParaRPr kumimoji="0" lang="en-US" altLang="zh-CN"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简称财务</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报告，指企业对外提供的反映企业某一特定日期</a:t>
            </a: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财务状况</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和某一会计期间</a:t>
            </a: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经营成果、现金流量</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等会计信息的文件。</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是企业对外披露会计信息最重要的手段。</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7171" name="Rectangle 6"/>
          <p:cNvSpPr/>
          <p:nvPr/>
        </p:nvSpPr>
        <p:spPr>
          <a:xfrm>
            <a:off x="2063750" y="3716338"/>
            <a:ext cx="8001000" cy="2376487"/>
          </a:xfrm>
          <a:prstGeom prst="rect">
            <a:avLst/>
          </a:prstGeom>
          <a:noFill/>
          <a:ln w="9525">
            <a:noFill/>
          </a:ln>
        </p:spPr>
        <p:txBody>
          <a:bodyPr anchor="t" anchorCtr="0"/>
          <a:p>
            <a:pPr marL="908050" lvl="1" indent="-436245" eaLnBrk="1" hangingPunct="1">
              <a:spcBef>
                <a:spcPct val="20000"/>
              </a:spcBef>
              <a:buClr>
                <a:schemeClr val="accent2"/>
              </a:buClr>
              <a:buFont typeface="Wingdings" panose="05000000000000000000" pitchFamily="2" charset="2"/>
              <a:buChar char="Ì"/>
            </a:pPr>
            <a:endParaRPr lang="zh-CN" altLang="zh-CN" sz="2400" dirty="0">
              <a:latin typeface="Verdana" panose="020B0604030504040204" pitchFamily="34" charset="0"/>
              <a:ea typeface="隶书" panose="02010509060101010101" pitchFamily="49"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Times New Roman" panose="02020603050405020304" pitchFamily="18" charset="0"/>
              </a:rPr>
              <a:t>三、资产负债表的编制方法</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56739" name="Rectangle 3"/>
          <p:cNvSpPr>
            <a:spLocks noGrp="1"/>
          </p:cNvSpPr>
          <p:nvPr>
            <p:ph idx="1"/>
          </p:nvPr>
        </p:nvSpPr>
        <p:spPr>
          <a:xfrm>
            <a:off x="883920" y="1196975"/>
            <a:ext cx="10516870" cy="4559300"/>
          </a:xfrm>
        </p:spPr>
        <p:txBody>
          <a:bodyPr vert="horz" wrap="square" lIns="91440" tIns="45720" rIns="91440" bIns="45720" anchor="t" anchorCtr="0"/>
          <a:p>
            <a:pPr eaLnBrk="1" hangingPunct="1">
              <a:lnSpc>
                <a:spcPct val="140000"/>
              </a:lnSpc>
              <a:buClr>
                <a:srgbClr val="FF0000"/>
              </a:buClr>
              <a:buFont typeface="Wingdings" panose="05000000000000000000" charset="0"/>
              <a:buChar char="p"/>
            </a:pPr>
            <a:r>
              <a:rPr lang="zh-CN" altLang="en-US" sz="2800" dirty="0">
                <a:solidFill>
                  <a:srgbClr val="FF0000"/>
                </a:solidFill>
                <a:latin typeface="黑体" panose="02010609060101010101" pitchFamily="49" charset="-122"/>
              </a:rPr>
              <a:t>资产负债表中的“年初余额”和“期末余额”</a:t>
            </a:r>
            <a:endParaRPr lang="zh-CN" altLang="en-US" sz="2800" dirty="0">
              <a:solidFill>
                <a:srgbClr val="FF0000"/>
              </a:solidFill>
              <a:latin typeface="黑体" panose="02010609060101010101" pitchFamily="49" charset="-122"/>
            </a:endParaRPr>
          </a:p>
          <a:p>
            <a:pPr eaLnBrk="1" hangingPunct="1">
              <a:lnSpc>
                <a:spcPct val="14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资产负债表是静态报表，提供的是时点数，表中各项目</a:t>
            </a:r>
            <a:r>
              <a:rPr lang="zh-CN" altLang="en-US" sz="2800" dirty="0">
                <a:solidFill>
                  <a:srgbClr val="0033CC"/>
                </a:solidFill>
                <a:latin typeface="楷体" panose="02010609060101010101" pitchFamily="49" charset="-122"/>
                <a:ea typeface="楷体" panose="02010609060101010101" pitchFamily="49" charset="-122"/>
              </a:rPr>
              <a:t>反映的均是有关账户的余额</a:t>
            </a:r>
            <a:r>
              <a:rPr lang="zh-CN" altLang="en-US"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eaLnBrk="1" hangingPunct="1">
              <a:lnSpc>
                <a:spcPct val="14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企业会计准则规定：会计报表至少应当反映相关</a:t>
            </a:r>
            <a:r>
              <a:rPr lang="zh-CN" altLang="en-US" sz="2800" dirty="0">
                <a:solidFill>
                  <a:srgbClr val="0033CC"/>
                </a:solidFill>
                <a:latin typeface="楷体" panose="02010609060101010101" pitchFamily="49" charset="-122"/>
                <a:ea typeface="楷体" panose="02010609060101010101" pitchFamily="49" charset="-122"/>
              </a:rPr>
              <a:t>两个期间的比较数据</a:t>
            </a:r>
            <a:r>
              <a:rPr lang="zh-CN" altLang="en-US" sz="2800" dirty="0">
                <a:latin typeface="楷体" panose="02010609060101010101" pitchFamily="49" charset="-122"/>
                <a:ea typeface="楷体" panose="02010609060101010101" pitchFamily="49" charset="-122"/>
              </a:rPr>
              <a:t>。即企业需要提供比较资产负债表，各项目需要分为“年初余额”和“期末余额”两栏分别填列。</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3"/>
          <p:cNvSpPr>
            <a:spLocks noGrp="1"/>
          </p:cNvSpPr>
          <p:nvPr>
            <p:ph idx="1"/>
          </p:nvPr>
        </p:nvSpPr>
        <p:spPr>
          <a:xfrm>
            <a:off x="942975" y="1287780"/>
            <a:ext cx="10317480" cy="4157345"/>
          </a:xfrm>
        </p:spPr>
        <p:txBody>
          <a:bodyPr vert="horz" wrap="square" lIns="91440" tIns="45720" rIns="91440" bIns="45720" anchor="t" anchorCtr="0"/>
          <a:p>
            <a:pPr eaLnBrk="1" hangingPunct="1">
              <a:lnSpc>
                <a:spcPct val="150000"/>
              </a:lnSpc>
              <a:buClr>
                <a:srgbClr val="FF0000"/>
              </a:buClr>
              <a:buFont typeface="Wingdings" panose="05000000000000000000" charset="0"/>
              <a:buChar char="p"/>
            </a:pPr>
            <a:r>
              <a:rPr lang="zh-CN" altLang="en-US" sz="2800" dirty="0">
                <a:solidFill>
                  <a:srgbClr val="FF0000"/>
                </a:solidFill>
                <a:latin typeface="黑体" panose="02010609060101010101" pitchFamily="49" charset="-122"/>
              </a:rPr>
              <a:t>资产负债表中的“年初余额”和“期末余额”</a:t>
            </a:r>
            <a:endParaRPr lang="zh-CN" altLang="en-US" sz="2800" dirty="0">
              <a:solidFill>
                <a:srgbClr val="FF0000"/>
              </a:solidFill>
              <a:latin typeface="黑体" panose="02010609060101010101" pitchFamily="49" charset="-122"/>
            </a:endParaRPr>
          </a:p>
          <a:p>
            <a:pPr eaLnBrk="1" hangingPunct="1">
              <a:lnSpc>
                <a:spcPct val="150000"/>
              </a:lnSpc>
              <a:buFont typeface="Wingdings" panose="05000000000000000000" pitchFamily="2" charset="2"/>
              <a:buChar char="Ø"/>
            </a:pPr>
            <a:r>
              <a:rPr lang="zh-CN" altLang="en-US" sz="2800" dirty="0">
                <a:solidFill>
                  <a:srgbClr val="0033CC"/>
                </a:solidFill>
                <a:latin typeface="楷体" panose="02010609060101010101" pitchFamily="49" charset="-122"/>
                <a:ea typeface="楷体" panose="02010609060101010101" pitchFamily="49" charset="-122"/>
              </a:rPr>
              <a:t>“年初余额”：</a:t>
            </a:r>
            <a:r>
              <a:rPr lang="zh-CN" altLang="en-US" sz="2800" dirty="0">
                <a:latin typeface="楷体" panose="02010609060101010101" pitchFamily="49" charset="-122"/>
                <a:ea typeface="楷体" panose="02010609060101010101" pitchFamily="49" charset="-122"/>
              </a:rPr>
              <a:t>各项目数字根据上年末资产负债表“期末余额”栏内所列数字填列。 </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solidFill>
                  <a:srgbClr val="0033CC"/>
                </a:solidFill>
                <a:latin typeface="楷体" panose="02010609060101010101" pitchFamily="49" charset="-122"/>
                <a:ea typeface="楷体" panose="02010609060101010101" pitchFamily="49" charset="-122"/>
              </a:rPr>
              <a:t>“期末余额”</a:t>
            </a:r>
            <a:r>
              <a:rPr lang="zh-CN" altLang="en-US" sz="2800" dirty="0">
                <a:latin typeface="楷体" panose="02010609060101010101" pitchFamily="49" charset="-122"/>
                <a:ea typeface="楷体" panose="02010609060101010101" pitchFamily="49" charset="-122"/>
              </a:rPr>
              <a:t>：指某一会计期末的数字，即月末、季末、半年末或年末的数字，根据有关总账、明细账户余额直接或若干账户合计数填列。</a:t>
            </a:r>
            <a:endParaRPr lang="zh-CN" altLang="en-US" sz="2800" dirty="0">
              <a:latin typeface="楷体" panose="02010609060101010101" pitchFamily="49" charset="-122"/>
              <a:ea typeface="楷体" panose="02010609060101010101" pitchFamily="49" charset="-122"/>
            </a:endParaRPr>
          </a:p>
        </p:txBody>
      </p:sp>
      <p:sp>
        <p:nvSpPr>
          <p:cNvPr id="75779" name="Rectangle 2"/>
          <p:cNvSpPr/>
          <p:nvPr/>
        </p:nvSpPr>
        <p:spPr>
          <a:xfrm>
            <a:off x="850900" y="304800"/>
            <a:ext cx="9248775"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6802" name="Picture 4"/>
          <p:cNvPicPr>
            <a:picLocks noChangeAspect="1"/>
          </p:cNvPicPr>
          <p:nvPr/>
        </p:nvPicPr>
        <p:blipFill>
          <a:blip r:embed="rId1"/>
          <a:stretch>
            <a:fillRect/>
          </a:stretch>
        </p:blipFill>
        <p:spPr>
          <a:xfrm>
            <a:off x="2062163" y="1268413"/>
            <a:ext cx="8074025" cy="4824412"/>
          </a:xfrm>
          <a:prstGeom prst="rect">
            <a:avLst/>
          </a:prstGeom>
          <a:noFill/>
          <a:ln w="9525">
            <a:noFill/>
          </a:ln>
        </p:spPr>
      </p:pic>
      <p:sp>
        <p:nvSpPr>
          <p:cNvPr id="76803" name="Rectangle 2"/>
          <p:cNvSpPr/>
          <p:nvPr/>
        </p:nvSpPr>
        <p:spPr>
          <a:xfrm>
            <a:off x="651510" y="304800"/>
            <a:ext cx="9448165"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7891" name="Rectangle 3"/>
          <p:cNvSpPr>
            <a:spLocks noGrp="1" noChangeArrowheads="1"/>
          </p:cNvSpPr>
          <p:nvPr>
            <p:ph idx="1"/>
          </p:nvPr>
        </p:nvSpPr>
        <p:spPr>
          <a:xfrm>
            <a:off x="872490" y="1196975"/>
            <a:ext cx="10555605" cy="482028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rPr>
              <a:t>“期末余额”取得的方式</a:t>
            </a:r>
            <a:endPar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）根据总账期末余额直接填列</a:t>
            </a:r>
            <a:endParaRPr kumimoji="0" lang="en-US" altLang="zh-CN"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50000"/>
              </a:lnSpc>
              <a:spcBef>
                <a:spcPct val="20000"/>
              </a:spcBef>
              <a:spcAft>
                <a:spcPct val="0"/>
              </a:spcAft>
              <a:buClr>
                <a:schemeClr val="accent2"/>
              </a:buClr>
              <a:buSzTx/>
              <a:buFont typeface="Wingdings" panose="05000000000000000000" charset="0"/>
              <a:buChar char="ü"/>
              <a:defRPr/>
            </a:pPr>
            <a:r>
              <a:rPr kumimoji="0" lang="zh-CN" altLang="en-US" sz="28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cs"/>
              </a:rPr>
              <a:t>范围：无异向（余额只会在借或贷其中一方）时</a:t>
            </a:r>
            <a:endParaRPr kumimoji="0" lang="en-US" altLang="zh-CN" sz="28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如应收票据、</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应收股利、应收利息、</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工程物资、在建工程、</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短期借款、实收资本、资本公积、盈余公积、累计折旧</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等。</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77827" name="Picture 5" descr="MB900416102"/>
          <p:cNvPicPr>
            <a:picLocks noChangeAspect="1"/>
          </p:cNvPicPr>
          <p:nvPr/>
        </p:nvPicPr>
        <p:blipFill>
          <a:blip r:embed="rId1"/>
          <a:stretch>
            <a:fillRect/>
          </a:stretch>
        </p:blipFill>
        <p:spPr>
          <a:xfrm>
            <a:off x="8616315" y="2060575"/>
            <a:ext cx="1689100" cy="1223010"/>
          </a:xfrm>
          <a:prstGeom prst="rect">
            <a:avLst/>
          </a:prstGeom>
          <a:noFill/>
          <a:ln w="9525">
            <a:noFill/>
          </a:ln>
        </p:spPr>
      </p:pic>
      <p:sp>
        <p:nvSpPr>
          <p:cNvPr id="77828" name="Rectangle 2"/>
          <p:cNvSpPr/>
          <p:nvPr/>
        </p:nvSpPr>
        <p:spPr>
          <a:xfrm>
            <a:off x="871855" y="304800"/>
            <a:ext cx="9227820"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9006" name="Rectangle 94"/>
          <p:cNvSpPr/>
          <p:nvPr/>
        </p:nvSpPr>
        <p:spPr>
          <a:xfrm>
            <a:off x="1777365" y="3284855"/>
            <a:ext cx="3846830" cy="1163320"/>
          </a:xfrm>
          <a:prstGeom prst="rect">
            <a:avLst/>
          </a:prstGeom>
          <a:solidFill>
            <a:srgbClr val="CCFFCC"/>
          </a:solidFill>
          <a:ln w="9525">
            <a:noFill/>
          </a:ln>
        </p:spPr>
        <p:txBody>
          <a:bodyPr wrap="none" anchor="ctr" anchorCtr="0"/>
          <a:p>
            <a:pPr algn="ctr">
              <a:lnSpc>
                <a:spcPct val="150000"/>
              </a:lnSpc>
            </a:pPr>
            <a:r>
              <a:rPr lang="zh-CN" altLang="en-US" sz="2800" dirty="0">
                <a:latin typeface="楷体" panose="02010609060101010101" pitchFamily="49" charset="-122"/>
                <a:ea typeface="楷体" panose="02010609060101010101" pitchFamily="49" charset="-122"/>
              </a:rPr>
              <a:t>填入“资产负债表”中</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latin typeface="楷体" panose="02010609060101010101" pitchFamily="49" charset="-122"/>
                <a:ea typeface="楷体" panose="02010609060101010101" pitchFamily="49" charset="-122"/>
              </a:rPr>
              <a:t>的“货币资金”项目</a:t>
            </a:r>
            <a:endParaRPr lang="zh-CN" altLang="en-US" sz="2800" dirty="0">
              <a:latin typeface="楷体" panose="02010609060101010101" pitchFamily="49" charset="-122"/>
              <a:ea typeface="楷体" panose="02010609060101010101" pitchFamily="49" charset="-122"/>
            </a:endParaRPr>
          </a:p>
        </p:txBody>
      </p:sp>
      <p:sp>
        <p:nvSpPr>
          <p:cNvPr id="78850" name="Rectangle 3"/>
          <p:cNvSpPr>
            <a:spLocks noGrp="1"/>
          </p:cNvSpPr>
          <p:nvPr>
            <p:ph idx="1"/>
          </p:nvPr>
        </p:nvSpPr>
        <p:spPr>
          <a:xfrm>
            <a:off x="767080" y="1196975"/>
            <a:ext cx="10479405" cy="2303780"/>
          </a:xfrm>
        </p:spPr>
        <p:txBody>
          <a:bodyPr vert="horz" wrap="square" lIns="91440" tIns="45720" rIns="91440" bIns="45720" anchor="t" anchorCtr="0"/>
          <a:p>
            <a:pPr eaLnBrk="1" hangingPunct="1">
              <a:lnSpc>
                <a:spcPct val="150000"/>
              </a:lnSpc>
              <a:spcBef>
                <a:spcPct val="0"/>
              </a:spcBef>
              <a:buClrTx/>
              <a:buFont typeface="Wingdings" panose="05000000000000000000" pitchFamily="2" charset="2"/>
              <a:buChar char="Ø"/>
            </a:pPr>
            <a:r>
              <a:rPr lang="zh-CN" altLang="en-US" sz="2800" dirty="0">
                <a:solidFill>
                  <a:schemeClr val="accent2"/>
                </a:solidFill>
                <a:latin typeface="楷体" panose="02010609060101010101" pitchFamily="49" charset="-122"/>
                <a:ea typeface="楷体" panose="02010609060101010101" pitchFamily="49" charset="-122"/>
              </a:rPr>
              <a:t>（</a:t>
            </a:r>
            <a:r>
              <a:rPr lang="en-US" altLang="zh-CN" sz="2800" dirty="0">
                <a:solidFill>
                  <a:schemeClr val="accent2"/>
                </a:solidFill>
                <a:latin typeface="楷体" panose="02010609060101010101" pitchFamily="49" charset="-122"/>
                <a:ea typeface="楷体" panose="02010609060101010101" pitchFamily="49" charset="-122"/>
              </a:rPr>
              <a:t>2</a:t>
            </a:r>
            <a:r>
              <a:rPr lang="zh-CN" altLang="en-US" sz="2800" dirty="0">
                <a:solidFill>
                  <a:schemeClr val="accent2"/>
                </a:solidFill>
                <a:latin typeface="楷体" panose="02010609060101010101" pitchFamily="49" charset="-122"/>
                <a:ea typeface="楷体" panose="02010609060101010101" pitchFamily="49" charset="-122"/>
              </a:rPr>
              <a:t>）根据总账期末余额计算填列（合计数）</a:t>
            </a:r>
            <a:endParaRPr lang="zh-CN" altLang="en-US" sz="2800" dirty="0">
              <a:solidFill>
                <a:schemeClr val="accent2"/>
              </a:solidFill>
              <a:latin typeface="楷体" panose="02010609060101010101" pitchFamily="49" charset="-122"/>
              <a:ea typeface="楷体" panose="02010609060101010101" pitchFamily="49" charset="-122"/>
            </a:endParaRPr>
          </a:p>
          <a:p>
            <a:pPr marL="457200" indent="-457200" eaLnBrk="1" hangingPunct="1">
              <a:lnSpc>
                <a:spcPct val="150000"/>
              </a:lnSpc>
              <a:spcBef>
                <a:spcPct val="0"/>
              </a:spcBef>
              <a:buClr>
                <a:srgbClr val="CC0013"/>
              </a:buClr>
              <a:buFont typeface="Wingdings" panose="05000000000000000000" charset="0"/>
              <a:buChar char="ü"/>
            </a:pPr>
            <a:r>
              <a:rPr lang="zh-CN" altLang="en-US" sz="2800" dirty="0">
                <a:solidFill>
                  <a:srgbClr val="0033CC"/>
                </a:solidFill>
                <a:latin typeface="楷体" panose="02010609060101010101" pitchFamily="49" charset="-122"/>
                <a:ea typeface="楷体" panose="02010609060101010101" pitchFamily="49" charset="-122"/>
              </a:rPr>
              <a:t>范围：不止一个明细账或一个科目时</a:t>
            </a:r>
            <a:endParaRPr lang="en-US" altLang="zh-CN" sz="2800" dirty="0">
              <a:solidFill>
                <a:srgbClr val="0033CC"/>
              </a:solidFill>
              <a:latin typeface="楷体" panose="02010609060101010101" pitchFamily="49" charset="-122"/>
              <a:ea typeface="楷体" panose="02010609060101010101" pitchFamily="49" charset="-122"/>
            </a:endParaRPr>
          </a:p>
          <a:p>
            <a:pPr eaLnBrk="1" hangingPunct="1">
              <a:lnSpc>
                <a:spcPct val="150000"/>
              </a:lnSpc>
              <a:spcBef>
                <a:spcPct val="0"/>
              </a:spcBef>
              <a:buClrTx/>
              <a:buNone/>
            </a:pP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如“货币资金”、“存货”等。</a:t>
            </a:r>
            <a:endParaRPr lang="zh-CN" altLang="en-US" sz="2800" dirty="0">
              <a:latin typeface="楷体" panose="02010609060101010101" pitchFamily="49" charset="-122"/>
              <a:ea typeface="楷体" panose="02010609060101010101" pitchFamily="49" charset="-122"/>
            </a:endParaRPr>
          </a:p>
        </p:txBody>
      </p:sp>
      <p:graphicFrame>
        <p:nvGraphicFramePr>
          <p:cNvPr id="679040" name="Group 128"/>
          <p:cNvGraphicFramePr>
            <a:graphicFrameLocks noGrp="1"/>
          </p:cNvGraphicFramePr>
          <p:nvPr>
            <p:custDataLst>
              <p:tags r:id="rId1"/>
            </p:custDataLst>
          </p:nvPr>
        </p:nvGraphicFramePr>
        <p:xfrm>
          <a:off x="5810568" y="3356610"/>
          <a:ext cx="2359025" cy="1571671"/>
        </p:xfrm>
        <a:graphic>
          <a:graphicData uri="http://schemas.openxmlformats.org/drawingml/2006/table">
            <a:tbl>
              <a:tblPr/>
              <a:tblGrid>
                <a:gridCol w="1685925"/>
                <a:gridCol w="673100"/>
              </a:tblGrid>
              <a:tr h="401955">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rPr>
                        <a:t>现金</a:t>
                      </a:r>
                      <a:endPar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40191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767806">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2 000</a:t>
                      </a:r>
                      <a:endParaRPr kumimoji="1" lang="en-US" altLang="zh-CN"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79003" name="Group 91"/>
          <p:cNvGraphicFramePr>
            <a:graphicFrameLocks noGrp="1"/>
          </p:cNvGraphicFramePr>
          <p:nvPr>
            <p:custDataLst>
              <p:tags r:id="rId2"/>
            </p:custDataLst>
          </p:nvPr>
        </p:nvGraphicFramePr>
        <p:xfrm>
          <a:off x="7881938" y="3939223"/>
          <a:ext cx="2512695" cy="1571671"/>
        </p:xfrm>
        <a:graphic>
          <a:graphicData uri="http://schemas.openxmlformats.org/drawingml/2006/table">
            <a:tbl>
              <a:tblPr/>
              <a:tblGrid>
                <a:gridCol w="1795780"/>
                <a:gridCol w="716915"/>
              </a:tblGrid>
              <a:tr h="401910">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rPr>
                        <a:t>银行存款</a:t>
                      </a:r>
                      <a:endPar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401955">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767806">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30 000</a:t>
                      </a:r>
                      <a:endParaRPr kumimoji="1" lang="en-US"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78997" name="Rectangle 85"/>
          <p:cNvSpPr/>
          <p:nvPr/>
        </p:nvSpPr>
        <p:spPr>
          <a:xfrm>
            <a:off x="1880870" y="4804410"/>
            <a:ext cx="3495675" cy="1368425"/>
          </a:xfrm>
          <a:prstGeom prst="rect">
            <a:avLst/>
          </a:prstGeom>
          <a:solidFill>
            <a:srgbClr val="FFFF99"/>
          </a:solidFill>
          <a:ln w="9525">
            <a:noFill/>
          </a:ln>
        </p:spPr>
        <p:txBody>
          <a:bodyPr wrap="none" anchor="ctr" anchorCtr="0"/>
          <a:p>
            <a:pPr>
              <a:lnSpc>
                <a:spcPct val="150000"/>
              </a:lnSpc>
            </a:pPr>
            <a:r>
              <a:rPr lang="zh-CN" altLang="en-US" sz="2400" dirty="0">
                <a:latin typeface="楷体" panose="02010609060101010101" pitchFamily="49" charset="-122"/>
                <a:ea typeface="楷体" panose="02010609060101010101" pitchFamily="49" charset="-122"/>
              </a:rPr>
              <a:t>合计：</a:t>
            </a:r>
            <a:r>
              <a:rPr lang="en-US" altLang="zh-CN" sz="2400" dirty="0">
                <a:latin typeface="楷体" panose="02010609060101010101" pitchFamily="49" charset="-122"/>
                <a:ea typeface="楷体" panose="02010609060101010101" pitchFamily="49" charset="-122"/>
              </a:rPr>
              <a:t>2 000 + 30 000</a:t>
            </a:r>
            <a:endParaRPr lang="en-US" altLang="zh-CN" sz="2400" dirty="0">
              <a:latin typeface="楷体" panose="02010609060101010101" pitchFamily="49" charset="-122"/>
              <a:ea typeface="楷体" panose="02010609060101010101" pitchFamily="49" charset="-122"/>
            </a:endParaRPr>
          </a:p>
          <a:p>
            <a:pPr>
              <a:lnSpc>
                <a:spcPct val="150000"/>
              </a:lnSpc>
            </a:pPr>
            <a:r>
              <a:rPr lang="en-US" altLang="zh-CN" sz="2400" dirty="0">
                <a:latin typeface="楷体" panose="02010609060101010101" pitchFamily="49" charset="-122"/>
                <a:ea typeface="楷体" panose="02010609060101010101" pitchFamily="49" charset="-122"/>
              </a:rPr>
              <a:t>+10 000 = 32 000</a:t>
            </a:r>
            <a:endParaRPr lang="en-US" altLang="zh-CN" sz="2400" dirty="0">
              <a:latin typeface="楷体" panose="02010609060101010101" pitchFamily="49" charset="-122"/>
              <a:ea typeface="楷体" panose="02010609060101010101" pitchFamily="49" charset="-122"/>
            </a:endParaRPr>
          </a:p>
        </p:txBody>
      </p:sp>
      <p:sp>
        <p:nvSpPr>
          <p:cNvPr id="679000" name="Line 88"/>
          <p:cNvSpPr/>
          <p:nvPr/>
        </p:nvSpPr>
        <p:spPr>
          <a:xfrm flipH="1" flipV="1">
            <a:off x="5518468" y="4723448"/>
            <a:ext cx="863600" cy="1587"/>
          </a:xfrm>
          <a:prstGeom prst="line">
            <a:avLst/>
          </a:prstGeom>
          <a:ln w="28575" cap="flat" cmpd="sng">
            <a:solidFill>
              <a:srgbClr val="FF00FF"/>
            </a:solidFill>
            <a:prstDash val="solid"/>
            <a:round/>
            <a:headEnd type="none" w="med" len="med"/>
            <a:tailEnd type="triangle" w="lg" len="lg"/>
          </a:ln>
        </p:spPr>
      </p:sp>
      <p:sp>
        <p:nvSpPr>
          <p:cNvPr id="679001" name="Line 89"/>
          <p:cNvSpPr/>
          <p:nvPr/>
        </p:nvSpPr>
        <p:spPr>
          <a:xfrm flipH="1">
            <a:off x="5520055" y="5296218"/>
            <a:ext cx="2647950" cy="14287"/>
          </a:xfrm>
          <a:prstGeom prst="line">
            <a:avLst/>
          </a:prstGeom>
          <a:ln w="28575" cap="flat" cmpd="sng">
            <a:solidFill>
              <a:srgbClr val="FF00FF"/>
            </a:solidFill>
            <a:prstDash val="solid"/>
            <a:round/>
            <a:headEnd type="none" w="med" len="med"/>
            <a:tailEnd type="triangle" w="lg" len="lg"/>
          </a:ln>
        </p:spPr>
      </p:sp>
      <p:sp>
        <p:nvSpPr>
          <p:cNvPr id="679005" name="AutoShape 93"/>
          <p:cNvSpPr/>
          <p:nvPr/>
        </p:nvSpPr>
        <p:spPr>
          <a:xfrm rot="10800000">
            <a:off x="3484880" y="4485005"/>
            <a:ext cx="431800" cy="384810"/>
          </a:xfrm>
          <a:prstGeom prst="downArrow">
            <a:avLst>
              <a:gd name="adj1" fmla="val 50000"/>
              <a:gd name="adj2" fmla="val 29211"/>
            </a:avLst>
          </a:prstGeom>
          <a:solidFill>
            <a:srgbClr val="FF0000"/>
          </a:solidFill>
          <a:ln w="9525" cap="flat" cmpd="sng">
            <a:solidFill>
              <a:schemeClr val="tx1"/>
            </a:solidFill>
            <a:prstDash val="solid"/>
            <a:miter/>
            <a:headEnd type="none" w="med" len="med"/>
            <a:tailEnd type="none" w="med" len="med"/>
          </a:ln>
        </p:spPr>
        <p:txBody>
          <a:bodyPr vert="eaVert" wrap="none" anchor="ctr" anchorCtr="0"/>
          <a:p>
            <a:endParaRPr lang="zh-CN" altLang="en-US" dirty="0">
              <a:latin typeface="Arial" panose="020B0604020202020204" pitchFamily="34" charset="0"/>
              <a:ea typeface="宋体" panose="02010600030101010101" pitchFamily="2" charset="-122"/>
            </a:endParaRPr>
          </a:p>
        </p:txBody>
      </p:sp>
      <p:sp>
        <p:nvSpPr>
          <p:cNvPr id="78881" name="Rectangle 2"/>
          <p:cNvSpPr/>
          <p:nvPr/>
        </p:nvSpPr>
        <p:spPr>
          <a:xfrm>
            <a:off x="801370" y="304800"/>
            <a:ext cx="9298305"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graphicFrame>
        <p:nvGraphicFramePr>
          <p:cNvPr id="2" name="Group 91"/>
          <p:cNvGraphicFramePr>
            <a:graphicFrameLocks noGrp="1"/>
          </p:cNvGraphicFramePr>
          <p:nvPr>
            <p:custDataLst>
              <p:tags r:id="rId3"/>
            </p:custDataLst>
          </p:nvPr>
        </p:nvGraphicFramePr>
        <p:xfrm>
          <a:off x="5879783" y="5319713"/>
          <a:ext cx="2512695" cy="1571671"/>
        </p:xfrm>
        <a:graphic>
          <a:graphicData uri="http://schemas.openxmlformats.org/drawingml/2006/table">
            <a:tbl>
              <a:tblPr/>
              <a:tblGrid>
                <a:gridCol w="1795780"/>
                <a:gridCol w="716915"/>
              </a:tblGrid>
              <a:tr h="401955">
                <a:tc gridSpan="2">
                  <a:txBody>
                    <a:bodyPr/>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rPr>
                        <a:t>其他货币资金</a:t>
                      </a:r>
                      <a:endParaRPr kumimoji="0" lang="zh-CN" altLang="en-US" sz="2400" b="1" i="0" u="none" strike="noStrike" cap="none" normalizeH="0" baseline="0" dirty="0" smtClean="0">
                        <a:ln>
                          <a:noFill/>
                        </a:ln>
                        <a:solidFill>
                          <a:srgbClr val="0033CC"/>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hMerge="1">
                  <a:tcPr/>
                </a:tc>
              </a:tr>
              <a:tr h="401910">
                <a:tc>
                  <a:txBody>
                    <a:bodyPr/>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r>
              <a:tr h="767806">
                <a:tc>
                  <a:txBody>
                    <a:bodyPr/>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10 000</a:t>
                      </a:r>
                      <a:endParaRPr kumimoji="1" lang="en-US"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c>
                  <a:txBody>
                    <a:bodyPr/>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8007" marB="1800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solidFill>
                      <a:schemeClr val="bg1"/>
                    </a:solidFill>
                  </a:tcPr>
                </a:tc>
              </a:tr>
            </a:tbl>
          </a:graphicData>
        </a:graphic>
      </p:graphicFrame>
      <p:sp>
        <p:nvSpPr>
          <p:cNvPr id="3" name="Line 88"/>
          <p:cNvSpPr/>
          <p:nvPr/>
        </p:nvSpPr>
        <p:spPr>
          <a:xfrm flipH="1" flipV="1">
            <a:off x="5519103" y="6020753"/>
            <a:ext cx="863600" cy="1587"/>
          </a:xfrm>
          <a:prstGeom prst="line">
            <a:avLst/>
          </a:prstGeom>
          <a:ln w="28575" cap="flat" cmpd="sng">
            <a:solidFill>
              <a:srgbClr val="FF00FF"/>
            </a:solidFill>
            <a:prstDash val="solid"/>
            <a:round/>
            <a:headEnd type="none" w="med" len="med"/>
            <a:tailEnd type="triangle" w="lg" len="lg"/>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90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900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90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7900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7899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7900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790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8997" grpId="0" bldLvl="0" animBg="1"/>
      <p:bldP spid="678997" grpId="1" animBg="1"/>
      <p:bldP spid="679006" grpId="0" bldLvl="0" animBg="1"/>
      <p:bldP spid="679005" grpId="0" bldLvl="0" animBg="1"/>
      <p:bldP spid="679006" grpId="1" animBg="1"/>
      <p:bldP spid="679005"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1986" name="Rectangle 2"/>
          <p:cNvSpPr/>
          <p:nvPr/>
        </p:nvSpPr>
        <p:spPr>
          <a:xfrm>
            <a:off x="2024063" y="5589588"/>
            <a:ext cx="5400675" cy="431800"/>
          </a:xfrm>
          <a:prstGeom prst="rect">
            <a:avLst/>
          </a:prstGeom>
          <a:solidFill>
            <a:srgbClr val="CCFFCC"/>
          </a:solidFill>
          <a:ln w="9525">
            <a:noFill/>
          </a:ln>
        </p:spPr>
        <p:txBody>
          <a:bodyPr wrap="none" anchor="ctr" anchorCtr="0"/>
          <a:p>
            <a:pPr algn="ctr"/>
            <a:r>
              <a:rPr lang="zh-CN" altLang="en-US" sz="2400" dirty="0">
                <a:latin typeface="楷体" panose="02010609060101010101" pitchFamily="49" charset="-122"/>
                <a:ea typeface="楷体" panose="02010609060101010101" pitchFamily="49" charset="-122"/>
              </a:rPr>
              <a:t>填入“资产负债表”中的“存货”项目</a:t>
            </a:r>
            <a:endParaRPr lang="zh-CN" altLang="en-US" sz="2400" dirty="0">
              <a:latin typeface="楷体" panose="02010609060101010101" pitchFamily="49" charset="-122"/>
              <a:ea typeface="楷体" panose="02010609060101010101" pitchFamily="49" charset="-122"/>
            </a:endParaRPr>
          </a:p>
        </p:txBody>
      </p:sp>
      <p:sp>
        <p:nvSpPr>
          <p:cNvPr id="79875" name="Rectangle 4"/>
          <p:cNvSpPr>
            <a:spLocks noGrp="1"/>
          </p:cNvSpPr>
          <p:nvPr>
            <p:ph idx="1"/>
          </p:nvPr>
        </p:nvSpPr>
        <p:spPr>
          <a:xfrm>
            <a:off x="723265" y="1228725"/>
            <a:ext cx="9516110" cy="3000375"/>
          </a:xfrm>
        </p:spPr>
        <p:txBody>
          <a:bodyPr vert="horz" wrap="square" lIns="91440" tIns="45720" rIns="91440" bIns="45720" anchor="t" anchorCtr="0"/>
          <a:p>
            <a:pPr eaLnBrk="1" hangingPunct="1">
              <a:lnSpc>
                <a:spcPct val="130000"/>
              </a:lnSpc>
              <a:buClr>
                <a:srgbClr val="FF0000"/>
              </a:buClr>
              <a:buFont typeface="Wingdings" panose="05000000000000000000" charset="0"/>
              <a:buChar char="p"/>
            </a:pPr>
            <a:r>
              <a:rPr lang="zh-CN" altLang="en-US" sz="2800" dirty="0">
                <a:solidFill>
                  <a:srgbClr val="FF0000"/>
                </a:solidFill>
                <a:latin typeface="黑体" panose="02010609060101010101" pitchFamily="49" charset="-122"/>
              </a:rPr>
              <a:t>“期末余额”取得的方式</a:t>
            </a:r>
            <a:endParaRPr lang="zh-CN" altLang="en-US" sz="2800" dirty="0">
              <a:solidFill>
                <a:srgbClr val="FF0000"/>
              </a:solidFill>
              <a:latin typeface="黑体" panose="02010609060101010101" pitchFamily="49" charset="-122"/>
            </a:endParaRPr>
          </a:p>
          <a:p>
            <a:pPr eaLnBrk="1" hangingPunct="1">
              <a:lnSpc>
                <a:spcPct val="130000"/>
              </a:lnSpc>
              <a:buFont typeface="Wingdings" panose="05000000000000000000" pitchFamily="2" charset="2"/>
              <a:buChar char="Ø"/>
            </a:pPr>
            <a:r>
              <a:rPr lang="zh-CN" altLang="en-US" sz="2800" dirty="0">
                <a:solidFill>
                  <a:srgbClr val="0033CC"/>
                </a:solidFill>
                <a:latin typeface="楷体" panose="02010609060101010101" pitchFamily="49" charset="-122"/>
                <a:ea typeface="楷体" panose="02010609060101010101" pitchFamily="49" charset="-122"/>
              </a:rPr>
              <a:t>（</a:t>
            </a:r>
            <a:r>
              <a:rPr lang="en-US" altLang="zh-CN" sz="2800" dirty="0">
                <a:solidFill>
                  <a:srgbClr val="0033CC"/>
                </a:solidFill>
                <a:latin typeface="楷体" panose="02010609060101010101" pitchFamily="49" charset="-122"/>
                <a:ea typeface="楷体" panose="02010609060101010101" pitchFamily="49" charset="-122"/>
              </a:rPr>
              <a:t>2</a:t>
            </a:r>
            <a:r>
              <a:rPr lang="zh-CN" altLang="en-US" sz="2800" dirty="0">
                <a:solidFill>
                  <a:srgbClr val="0033CC"/>
                </a:solidFill>
                <a:latin typeface="楷体" panose="02010609060101010101" pitchFamily="49" charset="-122"/>
                <a:ea typeface="楷体" panose="02010609060101010101" pitchFamily="49" charset="-122"/>
              </a:rPr>
              <a:t>）根据总账期末余额计算填列</a:t>
            </a:r>
            <a:endParaRPr lang="zh-CN" altLang="en-US" sz="2800" dirty="0">
              <a:latin typeface="楷体" panose="02010609060101010101" pitchFamily="49" charset="-122"/>
              <a:ea typeface="楷体" panose="02010609060101010101" pitchFamily="49" charset="-122"/>
            </a:endParaRPr>
          </a:p>
        </p:txBody>
      </p:sp>
      <p:graphicFrame>
        <p:nvGraphicFramePr>
          <p:cNvPr id="682022" name="Group 38"/>
          <p:cNvGraphicFramePr>
            <a:graphicFrameLocks noGrp="1"/>
          </p:cNvGraphicFramePr>
          <p:nvPr/>
        </p:nvGraphicFramePr>
        <p:xfrm>
          <a:off x="7726363" y="2473325"/>
          <a:ext cx="1941195" cy="1327150"/>
        </p:xfrm>
        <a:graphic>
          <a:graphicData uri="http://schemas.openxmlformats.org/drawingml/2006/table">
            <a:tbl>
              <a:tblPr/>
              <a:tblGrid>
                <a:gridCol w="1385570"/>
                <a:gridCol w="555625"/>
              </a:tblGrid>
              <a:tr h="340786">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库存商品</a:t>
                      </a:r>
                      <a:endPar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340786">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4557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40 000</a:t>
                      </a:r>
                      <a:endParaRPr kumimoji="1" lang="en-US"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aphicFrame>
        <p:nvGraphicFramePr>
          <p:cNvPr id="682021" name="Group 37"/>
          <p:cNvGraphicFramePr>
            <a:graphicFrameLocks noGrp="1"/>
          </p:cNvGraphicFramePr>
          <p:nvPr/>
        </p:nvGraphicFramePr>
        <p:xfrm>
          <a:off x="8596313" y="3514725"/>
          <a:ext cx="1928495" cy="1327150"/>
        </p:xfrm>
        <a:graphic>
          <a:graphicData uri="http://schemas.openxmlformats.org/drawingml/2006/table">
            <a:tbl>
              <a:tblPr/>
              <a:tblGrid>
                <a:gridCol w="1376045"/>
                <a:gridCol w="552450"/>
              </a:tblGrid>
              <a:tr h="340786">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原材料</a:t>
                      </a:r>
                      <a:endPar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340786">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4557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54 000</a:t>
                      </a:r>
                      <a:endParaRPr kumimoji="1"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82017" name="Rectangle 33"/>
          <p:cNvSpPr/>
          <p:nvPr/>
        </p:nvSpPr>
        <p:spPr>
          <a:xfrm>
            <a:off x="2024063" y="3860800"/>
            <a:ext cx="5222875" cy="1368425"/>
          </a:xfrm>
          <a:prstGeom prst="rect">
            <a:avLst/>
          </a:prstGeom>
          <a:solidFill>
            <a:srgbClr val="FFFF99"/>
          </a:solidFill>
          <a:ln w="9525">
            <a:noFill/>
          </a:ln>
        </p:spPr>
        <p:txBody>
          <a:bodyPr wrap="none" anchor="ctr" anchorCtr="0"/>
          <a:p>
            <a:r>
              <a:rPr lang="zh-CN" altLang="en-US" sz="2400" dirty="0">
                <a:latin typeface="楷体" panose="02010609060101010101" pitchFamily="49" charset="-122"/>
                <a:ea typeface="楷体" panose="02010609060101010101" pitchFamily="49" charset="-122"/>
              </a:rPr>
              <a:t>合 计：</a:t>
            </a:r>
            <a:r>
              <a:rPr lang="en-US" altLang="zh-CN" sz="2400" dirty="0">
                <a:latin typeface="楷体" panose="02010609060101010101" pitchFamily="49" charset="-122"/>
                <a:ea typeface="楷体" panose="02010609060101010101" pitchFamily="49" charset="-122"/>
              </a:rPr>
              <a:t>40 000 + 54 000 + 16 000</a:t>
            </a:r>
            <a:endParaRPr lang="en-US" altLang="zh-CN" sz="2400" dirty="0">
              <a:latin typeface="楷体" panose="02010609060101010101" pitchFamily="49" charset="-122"/>
              <a:ea typeface="楷体" panose="02010609060101010101" pitchFamily="49" charset="-122"/>
            </a:endParaRPr>
          </a:p>
          <a:p>
            <a:r>
              <a:rPr lang="en-US" altLang="zh-CN" sz="2400" dirty="0">
                <a:latin typeface="楷体" panose="02010609060101010101" pitchFamily="49" charset="-122"/>
                <a:ea typeface="楷体" panose="02010609060101010101" pitchFamily="49" charset="-122"/>
              </a:rPr>
              <a:t>       = 110 000</a:t>
            </a:r>
            <a:endParaRPr lang="en-US" altLang="zh-CN" sz="2400" dirty="0">
              <a:latin typeface="楷体" panose="02010609060101010101" pitchFamily="49" charset="-122"/>
              <a:ea typeface="楷体" panose="02010609060101010101" pitchFamily="49" charset="-122"/>
            </a:endParaRPr>
          </a:p>
        </p:txBody>
      </p:sp>
      <p:sp>
        <p:nvSpPr>
          <p:cNvPr id="682018" name="Line 34"/>
          <p:cNvSpPr/>
          <p:nvPr/>
        </p:nvSpPr>
        <p:spPr>
          <a:xfrm flipH="1">
            <a:off x="7246938" y="3729038"/>
            <a:ext cx="777875" cy="433387"/>
          </a:xfrm>
          <a:prstGeom prst="line">
            <a:avLst/>
          </a:prstGeom>
          <a:ln w="28575" cap="flat" cmpd="sng">
            <a:solidFill>
              <a:srgbClr val="FF00FF"/>
            </a:solidFill>
            <a:prstDash val="solid"/>
            <a:round/>
            <a:headEnd type="none" w="med" len="med"/>
            <a:tailEnd type="triangle" w="lg" len="lg"/>
          </a:ln>
        </p:spPr>
      </p:sp>
      <p:sp>
        <p:nvSpPr>
          <p:cNvPr id="682019" name="Line 35"/>
          <p:cNvSpPr/>
          <p:nvPr/>
        </p:nvSpPr>
        <p:spPr>
          <a:xfrm flipH="1">
            <a:off x="7175500" y="4657725"/>
            <a:ext cx="1635125" cy="0"/>
          </a:xfrm>
          <a:prstGeom prst="line">
            <a:avLst/>
          </a:prstGeom>
          <a:ln w="28575" cap="flat" cmpd="sng">
            <a:solidFill>
              <a:srgbClr val="FF00FF"/>
            </a:solidFill>
            <a:prstDash val="solid"/>
            <a:round/>
            <a:headEnd type="none" w="med" len="med"/>
            <a:tailEnd type="triangle" w="lg" len="lg"/>
          </a:ln>
        </p:spPr>
      </p:sp>
      <p:sp>
        <p:nvSpPr>
          <p:cNvPr id="682020" name="AutoShape 36"/>
          <p:cNvSpPr/>
          <p:nvPr/>
        </p:nvSpPr>
        <p:spPr>
          <a:xfrm>
            <a:off x="5591175" y="5214938"/>
            <a:ext cx="290513" cy="374650"/>
          </a:xfrm>
          <a:prstGeom prst="downArrow">
            <a:avLst>
              <a:gd name="adj1" fmla="val 50000"/>
              <a:gd name="adj2" fmla="val 45847"/>
            </a:avLst>
          </a:prstGeom>
          <a:solidFill>
            <a:srgbClr val="FF0000"/>
          </a:solidFill>
          <a:ln w="9525" cap="flat" cmpd="sng">
            <a:solidFill>
              <a:schemeClr val="tx1"/>
            </a:solidFill>
            <a:prstDash val="solid"/>
            <a:miter/>
            <a:headEnd type="none" w="med" len="med"/>
            <a:tailEnd type="none" w="med" len="med"/>
          </a:ln>
        </p:spPr>
        <p:txBody>
          <a:bodyPr vert="eaVert" wrap="none" anchor="ctr" anchorCtr="0"/>
          <a:p>
            <a:endParaRPr lang="zh-CN" altLang="en-US" dirty="0">
              <a:latin typeface="Arial" panose="020B0604020202020204" pitchFamily="34" charset="0"/>
              <a:ea typeface="宋体" panose="02010600030101010101" pitchFamily="2" charset="-122"/>
            </a:endParaRPr>
          </a:p>
        </p:txBody>
      </p:sp>
      <p:graphicFrame>
        <p:nvGraphicFramePr>
          <p:cNvPr id="682052" name="Group 68"/>
          <p:cNvGraphicFramePr>
            <a:graphicFrameLocks noGrp="1"/>
          </p:cNvGraphicFramePr>
          <p:nvPr/>
        </p:nvGraphicFramePr>
        <p:xfrm>
          <a:off x="8154988" y="4908550"/>
          <a:ext cx="2226945" cy="1327150"/>
        </p:xfrm>
        <a:graphic>
          <a:graphicData uri="http://schemas.openxmlformats.org/drawingml/2006/table">
            <a:tbl>
              <a:tblPr/>
              <a:tblGrid>
                <a:gridCol w="1589405"/>
                <a:gridCol w="637540"/>
              </a:tblGrid>
              <a:tr h="340786">
                <a:tc gridSpan="2">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生产成本</a:t>
                      </a:r>
                      <a:endParaRPr kumimoji="0" lang="zh-CN" altLang="en-US" sz="20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cPr/>
                </a:tc>
              </a:tr>
              <a:tr h="340786">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45578">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期末余额：</a:t>
                      </a:r>
                      <a:endPar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r>
                        <a:rPr kumimoji="1" lang="zh-CN" altLang="en-US"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1" lang="en-US"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16 000</a:t>
                      </a:r>
                      <a:endParaRPr kumimoji="1" lang="en-US"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1" lang="zh-CN" altLang="zh-CN" sz="20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18000" marR="18000" marT="17997" marB="17997" horzOverflow="overflow">
                    <a:lnL w="19050" cap="flat" cmpd="sng" algn="ctr">
                      <a:solidFill>
                        <a:schemeClr val="tx1"/>
                      </a:solidFill>
                      <a:prstDash val="solid"/>
                      <a:round/>
                      <a:headEnd type="none" w="med" len="med"/>
                      <a:tailEnd type="none" w="med" len="med"/>
                    </a:lnL>
                    <a:lnR cap="flat">
                      <a:noFill/>
                    </a:lnR>
                    <a:lnT w="1905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
        <p:nvSpPr>
          <p:cNvPr id="682053" name="Line 69"/>
          <p:cNvSpPr/>
          <p:nvPr/>
        </p:nvSpPr>
        <p:spPr>
          <a:xfrm flipH="1" flipV="1">
            <a:off x="7175500" y="4941888"/>
            <a:ext cx="1206500" cy="1130300"/>
          </a:xfrm>
          <a:prstGeom prst="line">
            <a:avLst/>
          </a:prstGeom>
          <a:ln w="28575" cap="flat" cmpd="sng">
            <a:solidFill>
              <a:srgbClr val="FF00FF"/>
            </a:solidFill>
            <a:prstDash val="solid"/>
            <a:round/>
            <a:headEnd type="none" w="med" len="med"/>
            <a:tailEnd type="triangle" w="lg" len="lg"/>
          </a:ln>
        </p:spPr>
      </p:sp>
      <p:sp>
        <p:nvSpPr>
          <p:cNvPr id="79920" name="Rectangle 2"/>
          <p:cNvSpPr/>
          <p:nvPr/>
        </p:nvSpPr>
        <p:spPr>
          <a:xfrm>
            <a:off x="833755" y="304800"/>
            <a:ext cx="9265920"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20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20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20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682018"/>
                                        </p:tgtEl>
                                        <p:attrNameLst>
                                          <p:attrName>style.visibility</p:attrName>
                                        </p:attrNameLst>
                                      </p:cBhvr>
                                      <p:to>
                                        <p:strVal val="visible"/>
                                      </p:to>
                                    </p:set>
                                    <p:animEffect transition="in" filter="wipe(right)">
                                      <p:cBhvr>
                                        <p:cTn id="19" dur="500"/>
                                        <p:tgtEl>
                                          <p:spTgt spid="682018"/>
                                        </p:tgtEl>
                                      </p:cBhvr>
                                    </p:animEffect>
                                  </p:childTnLst>
                                </p:cTn>
                              </p:par>
                            </p:childTnLst>
                          </p:cTn>
                        </p:par>
                        <p:par>
                          <p:cTn id="20" fill="hold">
                            <p:stCondLst>
                              <p:cond delay="500"/>
                            </p:stCondLst>
                            <p:childTnLst>
                              <p:par>
                                <p:cTn id="21" presetID="22" presetClass="entr" presetSubtype="2" fill="hold" nodeType="afterEffect">
                                  <p:stCondLst>
                                    <p:cond delay="0"/>
                                  </p:stCondLst>
                                  <p:childTnLst>
                                    <p:set>
                                      <p:cBhvr>
                                        <p:cTn id="22" dur="1" fill="hold">
                                          <p:stCondLst>
                                            <p:cond delay="0"/>
                                          </p:stCondLst>
                                        </p:cTn>
                                        <p:tgtEl>
                                          <p:spTgt spid="682019"/>
                                        </p:tgtEl>
                                        <p:attrNameLst>
                                          <p:attrName>style.visibility</p:attrName>
                                        </p:attrNameLst>
                                      </p:cBhvr>
                                      <p:to>
                                        <p:strVal val="visible"/>
                                      </p:to>
                                    </p:set>
                                    <p:animEffect transition="in" filter="wipe(right)">
                                      <p:cBhvr>
                                        <p:cTn id="23" dur="500"/>
                                        <p:tgtEl>
                                          <p:spTgt spid="682019"/>
                                        </p:tgtEl>
                                      </p:cBhvr>
                                    </p:animEffect>
                                  </p:childTnLst>
                                </p:cTn>
                              </p:par>
                            </p:childTnLst>
                          </p:cTn>
                        </p:par>
                        <p:par>
                          <p:cTn id="24" fill="hold">
                            <p:stCondLst>
                              <p:cond delay="1000"/>
                            </p:stCondLst>
                            <p:childTnLst>
                              <p:par>
                                <p:cTn id="25" presetID="22" presetClass="entr" presetSubtype="2" fill="hold" nodeType="afterEffect">
                                  <p:stCondLst>
                                    <p:cond delay="0"/>
                                  </p:stCondLst>
                                  <p:childTnLst>
                                    <p:set>
                                      <p:cBhvr>
                                        <p:cTn id="26" dur="1" fill="hold">
                                          <p:stCondLst>
                                            <p:cond delay="0"/>
                                          </p:stCondLst>
                                        </p:cTn>
                                        <p:tgtEl>
                                          <p:spTgt spid="682053"/>
                                        </p:tgtEl>
                                        <p:attrNameLst>
                                          <p:attrName>style.visibility</p:attrName>
                                        </p:attrNameLst>
                                      </p:cBhvr>
                                      <p:to>
                                        <p:strVal val="visible"/>
                                      </p:to>
                                    </p:set>
                                    <p:animEffect transition="in" filter="wipe(right)">
                                      <p:cBhvr>
                                        <p:cTn id="27" dur="500"/>
                                        <p:tgtEl>
                                          <p:spTgt spid="682053"/>
                                        </p:tgtEl>
                                      </p:cBhvr>
                                    </p:animEffect>
                                  </p:childTnLst>
                                </p:cTn>
                              </p:par>
                            </p:childTnLst>
                          </p:cTn>
                        </p:par>
                        <p:par>
                          <p:cTn id="28" fill="hold">
                            <p:stCondLst>
                              <p:cond delay="1500"/>
                            </p:stCondLst>
                            <p:childTnLst>
                              <p:par>
                                <p:cTn id="29" presetID="1" presetClass="entr" presetSubtype="0" fill="hold" grpId="0" nodeType="afterEffect">
                                  <p:stCondLst>
                                    <p:cond delay="0"/>
                                  </p:stCondLst>
                                  <p:childTnLst>
                                    <p:set>
                                      <p:cBhvr>
                                        <p:cTn id="30" dur="1" fill="hold">
                                          <p:stCondLst>
                                            <p:cond delay="0"/>
                                          </p:stCondLst>
                                        </p:cTn>
                                        <p:tgtEl>
                                          <p:spTgt spid="6820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682020"/>
                                        </p:tgtEl>
                                        <p:attrNameLst>
                                          <p:attrName>style.visibility</p:attrName>
                                        </p:attrNameLst>
                                      </p:cBhvr>
                                      <p:to>
                                        <p:strVal val="visible"/>
                                      </p:to>
                                    </p:set>
                                    <p:animEffect transition="in" filter="wipe(up)">
                                      <p:cBhvr>
                                        <p:cTn id="35" dur="500"/>
                                        <p:tgtEl>
                                          <p:spTgt spid="682020"/>
                                        </p:tgtEl>
                                      </p:cBhvr>
                                    </p:animEffect>
                                  </p:childTnLst>
                                </p:cTn>
                              </p:par>
                            </p:childTnLst>
                          </p:cTn>
                        </p:par>
                        <p:par>
                          <p:cTn id="36" fill="hold">
                            <p:stCondLst>
                              <p:cond delay="500"/>
                            </p:stCondLst>
                            <p:childTnLst>
                              <p:par>
                                <p:cTn id="37" presetID="18" presetClass="entr" presetSubtype="6" fill="hold" grpId="0" nodeType="afterEffect">
                                  <p:stCondLst>
                                    <p:cond delay="0"/>
                                  </p:stCondLst>
                                  <p:childTnLst>
                                    <p:set>
                                      <p:cBhvr>
                                        <p:cTn id="38" dur="1" fill="hold">
                                          <p:stCondLst>
                                            <p:cond delay="0"/>
                                          </p:stCondLst>
                                        </p:cTn>
                                        <p:tgtEl>
                                          <p:spTgt spid="681986"/>
                                        </p:tgtEl>
                                        <p:attrNameLst>
                                          <p:attrName>style.visibility</p:attrName>
                                        </p:attrNameLst>
                                      </p:cBhvr>
                                      <p:to>
                                        <p:strVal val="visible"/>
                                      </p:to>
                                    </p:set>
                                    <p:animEffect transition="in" filter="strips(downRight)">
                                      <p:cBhvr>
                                        <p:cTn id="39" dur="500"/>
                                        <p:tgtEl>
                                          <p:spTgt spid="68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986" grpId="0" bldLvl="0" animBg="1"/>
      <p:bldP spid="682017" grpId="0" bldLvl="0" animBg="1"/>
      <p:bldP spid="682020"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4036" name="Rectangle 4"/>
          <p:cNvSpPr>
            <a:spLocks noGrp="1"/>
          </p:cNvSpPr>
          <p:nvPr>
            <p:ph idx="1"/>
          </p:nvPr>
        </p:nvSpPr>
        <p:spPr>
          <a:xfrm>
            <a:off x="787400" y="1196975"/>
            <a:ext cx="10549890" cy="4968875"/>
          </a:xfrm>
        </p:spPr>
        <p:txBody>
          <a:bodyPr vert="horz" wrap="square" lIns="91440" tIns="45720" rIns="91440" bIns="45720" anchor="t" anchorCtr="0"/>
          <a:p>
            <a:pPr eaLnBrk="1" hangingPunct="1">
              <a:lnSpc>
                <a:spcPct val="150000"/>
              </a:lnSpc>
              <a:buClr>
                <a:srgbClr val="FF0000"/>
              </a:buClr>
              <a:buFont typeface="Wingdings" panose="05000000000000000000" charset="0"/>
              <a:buChar char="p"/>
            </a:pPr>
            <a:r>
              <a:rPr lang="zh-CN" altLang="en-US" sz="2800" dirty="0">
                <a:solidFill>
                  <a:srgbClr val="FF0000"/>
                </a:solidFill>
                <a:latin typeface="黑体" panose="02010609060101010101" pitchFamily="49" charset="-122"/>
              </a:rPr>
              <a:t>“期末余额”取得的方式</a:t>
            </a:r>
            <a:endParaRPr lang="zh-CN" altLang="en-US" sz="2800" dirty="0">
              <a:solidFill>
                <a:srgbClr val="FF0000"/>
              </a:solidFill>
              <a:latin typeface="黑体" panose="02010609060101010101" pitchFamily="49" charset="-122"/>
            </a:endParaRPr>
          </a:p>
          <a:p>
            <a:pPr eaLnBrk="1" hangingPunct="1">
              <a:lnSpc>
                <a:spcPct val="150000"/>
              </a:lnSpc>
              <a:buFont typeface="Wingdings" panose="05000000000000000000" charset="0"/>
              <a:buChar char="Ø"/>
            </a:pPr>
            <a:r>
              <a:rPr lang="zh-CN" altLang="en-US" sz="2800" dirty="0">
                <a:solidFill>
                  <a:srgbClr val="0033CC"/>
                </a:solidFill>
                <a:latin typeface="楷体" panose="02010609060101010101" pitchFamily="49" charset="-122"/>
                <a:ea typeface="楷体" panose="02010609060101010101" pitchFamily="49" charset="-122"/>
              </a:rPr>
              <a:t>（</a:t>
            </a:r>
            <a:r>
              <a:rPr lang="en-US" altLang="zh-CN" sz="2800" dirty="0">
                <a:solidFill>
                  <a:srgbClr val="0033CC"/>
                </a:solidFill>
                <a:latin typeface="楷体" panose="02010609060101010101" pitchFamily="49" charset="-122"/>
                <a:ea typeface="楷体" panose="02010609060101010101" pitchFamily="49" charset="-122"/>
              </a:rPr>
              <a:t>3</a:t>
            </a:r>
            <a:r>
              <a:rPr lang="zh-CN" altLang="en-US" sz="2800" dirty="0">
                <a:solidFill>
                  <a:srgbClr val="0033CC"/>
                </a:solidFill>
                <a:latin typeface="楷体" panose="02010609060101010101" pitchFamily="49" charset="-122"/>
                <a:ea typeface="楷体" panose="02010609060101010101" pitchFamily="49" charset="-122"/>
              </a:rPr>
              <a:t>）根据明细账期末余额计算填列</a:t>
            </a:r>
            <a:endParaRPr lang="zh-CN" altLang="en-US" sz="2800" dirty="0">
              <a:solidFill>
                <a:srgbClr val="0033CC"/>
              </a:solidFill>
              <a:latin typeface="楷体" panose="02010609060101010101" pitchFamily="49" charset="-122"/>
              <a:ea typeface="楷体" panose="02010609060101010101" pitchFamily="49" charset="-122"/>
            </a:endParaRPr>
          </a:p>
          <a:p>
            <a:pPr marL="0" indent="0" eaLnBrk="1" hangingPunct="1">
              <a:lnSpc>
                <a:spcPct val="150000"/>
              </a:lnSpc>
              <a:buFont typeface="Wingdings" panose="05000000000000000000" charset="0"/>
              <a:buNone/>
            </a:pPr>
            <a:r>
              <a:rPr lang="zh-CN" altLang="en-US" sz="2800" dirty="0">
                <a:solidFill>
                  <a:srgbClr val="C00000"/>
                </a:solidFill>
                <a:latin typeface="楷体" panose="02010609060101010101" pitchFamily="49" charset="-122"/>
                <a:ea typeface="楷体" panose="02010609060101010101" pitchFamily="49" charset="-122"/>
              </a:rPr>
              <a:t>范围：</a:t>
            </a:r>
            <a:r>
              <a:rPr lang="zh-CN" altLang="en-US" sz="2800" dirty="0">
                <a:latin typeface="楷体" panose="02010609060101010101" pitchFamily="49" charset="-122"/>
                <a:ea typeface="楷体" panose="02010609060101010101" pitchFamily="49" charset="-122"/>
              </a:rPr>
              <a:t>多见于往来账项：应收账款、预收账款；应付账款、预付账款等。</a:t>
            </a:r>
            <a:endParaRPr lang="zh-CN" altLang="en-US" sz="2800" dirty="0">
              <a:latin typeface="楷体" panose="02010609060101010101" pitchFamily="49" charset="-122"/>
              <a:ea typeface="楷体" panose="02010609060101010101" pitchFamily="49" charset="-122"/>
            </a:endParaRPr>
          </a:p>
          <a:p>
            <a:pPr marL="0" indent="0" eaLnBrk="1" hangingPunct="1">
              <a:lnSpc>
                <a:spcPct val="150000"/>
              </a:lnSpc>
              <a:buFont typeface="Wingdings" panose="05000000000000000000" pitchFamily="2" charset="2"/>
              <a:buNone/>
            </a:pPr>
            <a:endParaRPr lang="zh-CN" altLang="en-US" sz="2800" dirty="0">
              <a:latin typeface="楷体" panose="02010609060101010101" pitchFamily="49" charset="-122"/>
              <a:ea typeface="楷体" panose="02010609060101010101" pitchFamily="49" charset="-122"/>
            </a:endParaRPr>
          </a:p>
        </p:txBody>
      </p:sp>
      <p:sp>
        <p:nvSpPr>
          <p:cNvPr id="80899" name="Rectangle 2"/>
          <p:cNvSpPr/>
          <p:nvPr/>
        </p:nvSpPr>
        <p:spPr>
          <a:xfrm>
            <a:off x="922655" y="304800"/>
            <a:ext cx="9177020"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3"/>
          <p:cNvSpPr>
            <a:spLocks noGrp="1"/>
          </p:cNvSpPr>
          <p:nvPr>
            <p:ph idx="1"/>
          </p:nvPr>
        </p:nvSpPr>
        <p:spPr>
          <a:xfrm>
            <a:off x="770255" y="1216025"/>
            <a:ext cx="10624185" cy="3004820"/>
          </a:xfrm>
        </p:spPr>
        <p:txBody>
          <a:bodyPr vert="horz" wrap="square" lIns="91440" tIns="45720" rIns="91440" bIns="45720" anchor="t" anchorCtr="0"/>
          <a:p>
            <a:pPr eaLnBrk="1" hangingPunct="1">
              <a:lnSpc>
                <a:spcPct val="150000"/>
              </a:lnSpc>
              <a:buClr>
                <a:srgbClr val="FF0000"/>
              </a:buClr>
              <a:buFont typeface="Wingdings" panose="05000000000000000000" charset="0"/>
              <a:buChar char="p"/>
            </a:pPr>
            <a:r>
              <a:rPr lang="zh-CN" altLang="en-US" sz="2800" dirty="0">
                <a:solidFill>
                  <a:srgbClr val="FF0000"/>
                </a:solidFill>
                <a:latin typeface="黑体" panose="02010609060101010101" pitchFamily="49" charset="-122"/>
              </a:rPr>
              <a:t>“期末余额”的取得方式</a:t>
            </a:r>
            <a:endParaRPr lang="zh-CN" altLang="en-US" sz="2800" dirty="0">
              <a:solidFill>
                <a:srgbClr val="FF0000"/>
              </a:solidFill>
              <a:latin typeface="黑体" panose="02010609060101010101" pitchFamily="49" charset="-122"/>
            </a:endParaRPr>
          </a:p>
          <a:p>
            <a:pPr eaLnBrk="1" hangingPunct="1">
              <a:lnSpc>
                <a:spcPct val="150000"/>
              </a:lnSpc>
              <a:buClr>
                <a:srgbClr val="FF0000"/>
              </a:buClr>
              <a:buFont typeface="Wingdings" panose="05000000000000000000" charset="0"/>
              <a:buChar char="Ø"/>
            </a:pPr>
            <a:r>
              <a:rPr lang="zh-CN" altLang="en-US" sz="2800" b="1" dirty="0">
                <a:solidFill>
                  <a:schemeClr val="accent2"/>
                </a:solidFill>
                <a:latin typeface="楷体" panose="02010609060101010101" pitchFamily="49" charset="-122"/>
                <a:ea typeface="楷体" panose="02010609060101010101" pitchFamily="49" charset="-122"/>
              </a:rPr>
              <a:t>（</a:t>
            </a:r>
            <a:r>
              <a:rPr lang="en-US" altLang="zh-CN" sz="2800" b="1" dirty="0">
                <a:solidFill>
                  <a:schemeClr val="accent2"/>
                </a:solidFill>
                <a:latin typeface="楷体" panose="02010609060101010101" pitchFamily="49" charset="-122"/>
                <a:ea typeface="楷体" panose="02010609060101010101" pitchFamily="49" charset="-122"/>
              </a:rPr>
              <a:t>4</a:t>
            </a:r>
            <a:r>
              <a:rPr lang="zh-CN" altLang="en-US" sz="2800" b="1" dirty="0">
                <a:solidFill>
                  <a:schemeClr val="accent2"/>
                </a:solidFill>
                <a:latin typeface="楷体" panose="02010609060101010101" pitchFamily="49" charset="-122"/>
                <a:ea typeface="楷体" panose="02010609060101010101" pitchFamily="49" charset="-122"/>
              </a:rPr>
              <a:t>）根据总账及其所属明细账期末余额分析计算</a:t>
            </a:r>
            <a:endParaRPr lang="en-US" altLang="zh-CN" sz="2800" b="1" dirty="0">
              <a:solidFill>
                <a:schemeClr val="accent2"/>
              </a:solidFill>
              <a:latin typeface="楷体" panose="02010609060101010101" pitchFamily="49" charset="-122"/>
              <a:ea typeface="楷体" panose="02010609060101010101" pitchFamily="49" charset="-122"/>
            </a:endParaRPr>
          </a:p>
          <a:p>
            <a:pPr marL="471805" lvl="1" indent="0" eaLnBrk="1" hangingPunct="1">
              <a:lnSpc>
                <a:spcPct val="150000"/>
              </a:lnSpc>
              <a:buClr>
                <a:srgbClr val="FF0000"/>
              </a:buClr>
              <a:buFont typeface="Wingdings" panose="05000000000000000000" charset="0"/>
              <a:buNone/>
            </a:pPr>
            <a:r>
              <a:rPr lang="en-US" altLang="zh-CN" sz="2800" b="1" dirty="0">
                <a:solidFill>
                  <a:schemeClr val="accent2"/>
                </a:solidFill>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如长期借款</a:t>
            </a:r>
            <a:endParaRPr lang="zh-CN" altLang="en-US" sz="2800" b="1" dirty="0">
              <a:latin typeface="楷体" panose="02010609060101010101" pitchFamily="49" charset="-122"/>
              <a:ea typeface="楷体" panose="02010609060101010101" pitchFamily="49" charset="-122"/>
            </a:endParaRPr>
          </a:p>
          <a:p>
            <a:pPr marL="471805" lvl="1" indent="0" eaLnBrk="1" hangingPunct="1">
              <a:lnSpc>
                <a:spcPct val="150000"/>
              </a:lnSpc>
              <a:buClr>
                <a:srgbClr val="FF0000"/>
              </a:buClr>
              <a:buFont typeface="Wingdings" panose="05000000000000000000" charset="0"/>
              <a:buNone/>
            </a:pPr>
            <a:r>
              <a:rPr lang="zh-CN" altLang="en-US" sz="2800" b="1" dirty="0">
                <a:latin typeface="楷体" panose="02010609060101010101" pitchFamily="49" charset="-122"/>
                <a:ea typeface="楷体" panose="02010609060101010101" pitchFamily="49" charset="-122"/>
              </a:rPr>
              <a:t>（归还期已不满</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年的应计入“短期借款”）</a:t>
            </a:r>
            <a:endParaRPr lang="zh-CN" altLang="en-US" sz="2800" b="1" dirty="0">
              <a:latin typeface="楷体" panose="02010609060101010101" pitchFamily="49" charset="-122"/>
              <a:ea typeface="楷体" panose="02010609060101010101" pitchFamily="49" charset="-122"/>
            </a:endParaRPr>
          </a:p>
          <a:p>
            <a:pPr marL="929005" lvl="1" indent="-457200" eaLnBrk="1" hangingPunct="1">
              <a:lnSpc>
                <a:spcPct val="150000"/>
              </a:lnSpc>
              <a:buClr>
                <a:srgbClr val="FF0000"/>
              </a:buClr>
              <a:buFont typeface="Wingdings" panose="05000000000000000000" charset="0"/>
              <a:buChar char="Ø"/>
            </a:pPr>
            <a:endParaRPr lang="zh-CN" altLang="en-US" sz="2800" b="1" dirty="0">
              <a:solidFill>
                <a:schemeClr val="accent2"/>
              </a:solidFill>
              <a:latin typeface="楷体" panose="02010609060101010101" pitchFamily="49" charset="-122"/>
              <a:ea typeface="楷体" panose="02010609060101010101" pitchFamily="49" charset="-122"/>
            </a:endParaRPr>
          </a:p>
        </p:txBody>
      </p:sp>
      <p:sp>
        <p:nvSpPr>
          <p:cNvPr id="83971" name="Rectangle 2"/>
          <p:cNvSpPr/>
          <p:nvPr/>
        </p:nvSpPr>
        <p:spPr>
          <a:xfrm>
            <a:off x="812165" y="304800"/>
            <a:ext cx="9287510"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2" name="文本框 1"/>
          <p:cNvSpPr txBox="1"/>
          <p:nvPr/>
        </p:nvSpPr>
        <p:spPr>
          <a:xfrm>
            <a:off x="1877695" y="4364990"/>
            <a:ext cx="8286750" cy="1198880"/>
          </a:xfrm>
          <a:prstGeom prst="rect">
            <a:avLst/>
          </a:prstGeom>
          <a:noFill/>
          <a:ln w="28575" cmpd="sng">
            <a:solidFill>
              <a:srgbClr val="CC0013"/>
            </a:solidFill>
            <a:prstDash val="solid"/>
          </a:ln>
        </p:spPr>
        <p:txBody>
          <a:bodyPr wrap="square" rtlCol="0" anchor="t">
            <a:spAutoFit/>
          </a:bodyPr>
          <a:p>
            <a:pPr>
              <a:lnSpc>
                <a:spcPct val="150000"/>
              </a:lnSpc>
            </a:pPr>
            <a:r>
              <a:rPr lang="zh-CN" altLang="en-US" sz="2400">
                <a:solidFill>
                  <a:srgbClr val="0033CC"/>
                </a:solidFill>
                <a:latin typeface="黑体" panose="02010609060101010101" pitchFamily="49" charset="-122"/>
                <a:ea typeface="黑体" panose="02010609060101010101" pitchFamily="49" charset="-122"/>
              </a:rPr>
              <a:t>长期借款总账账户期末余额</a:t>
            </a:r>
            <a:r>
              <a:rPr lang="en-US" altLang="zh-CN" sz="2400">
                <a:latin typeface="黑体" panose="02010609060101010101" pitchFamily="49" charset="-122"/>
                <a:ea typeface="黑体" panose="02010609060101010101" pitchFamily="49" charset="-122"/>
              </a:rPr>
              <a:t> </a:t>
            </a:r>
            <a:r>
              <a:rPr lang="zh-CN" altLang="en-US" sz="2400">
                <a:latin typeface="黑体" panose="02010609060101010101" pitchFamily="49" charset="-122"/>
                <a:ea typeface="黑体" panose="02010609060101010101" pitchFamily="49" charset="-122"/>
              </a:rPr>
              <a:t>减去</a:t>
            </a:r>
            <a:r>
              <a:rPr lang="en-US" altLang="zh-CN" sz="2400">
                <a:latin typeface="黑体" panose="02010609060101010101" pitchFamily="49" charset="-122"/>
                <a:ea typeface="黑体" panose="02010609060101010101" pitchFamily="49" charset="-122"/>
              </a:rPr>
              <a:t> </a:t>
            </a:r>
            <a:r>
              <a:rPr lang="zh-CN" altLang="en-US" sz="2400">
                <a:latin typeface="黑体" panose="02010609060101010101" pitchFamily="49" charset="-122"/>
                <a:ea typeface="黑体" panose="02010609060101010101" pitchFamily="49" charset="-122"/>
              </a:rPr>
              <a:t>所属明细账户</a:t>
            </a:r>
            <a:r>
              <a:rPr lang="en-US" altLang="zh-CN" sz="2400">
                <a:latin typeface="黑体" panose="02010609060101010101" pitchFamily="49" charset="-122"/>
                <a:ea typeface="黑体" panose="02010609060101010101" pitchFamily="49" charset="-122"/>
              </a:rPr>
              <a:t> </a:t>
            </a:r>
            <a:r>
              <a:rPr lang="zh-CN" altLang="en-US" sz="2400">
                <a:solidFill>
                  <a:srgbClr val="0033CC"/>
                </a:solidFill>
                <a:latin typeface="黑体" panose="02010609060101010101" pitchFamily="49" charset="-122"/>
                <a:ea typeface="黑体" panose="02010609060101010101" pitchFamily="49" charset="-122"/>
              </a:rPr>
              <a:t>一年内到期的长期借款</a:t>
            </a:r>
            <a:r>
              <a:rPr lang="zh-CN" altLang="en-US" sz="2400">
                <a:solidFill>
                  <a:srgbClr val="465FAC"/>
                </a:solidFill>
                <a:latin typeface="黑体" panose="02010609060101010101" pitchFamily="49" charset="-122"/>
                <a:ea typeface="黑体" panose="02010609060101010101" pitchFamily="49" charset="-122"/>
              </a:rPr>
              <a:t>的金额</a:t>
            </a:r>
            <a:endParaRPr lang="zh-CN" altLang="en-US" sz="2400">
              <a:solidFill>
                <a:srgbClr val="465FAC"/>
              </a:solidFill>
              <a:latin typeface="黑体" panose="02010609060101010101" pitchFamily="49" charset="-122"/>
              <a:ea typeface="黑体" panose="02010609060101010101" pitchFamily="49"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3"/>
          <p:cNvSpPr>
            <a:spLocks noGrp="1"/>
          </p:cNvSpPr>
          <p:nvPr>
            <p:ph idx="1"/>
          </p:nvPr>
        </p:nvSpPr>
        <p:spPr>
          <a:xfrm>
            <a:off x="927100" y="1287780"/>
            <a:ext cx="9388475" cy="4518025"/>
          </a:xfrm>
        </p:spPr>
        <p:txBody>
          <a:bodyPr vert="horz" wrap="square" lIns="91440" tIns="45720" rIns="91440" bIns="45720" anchor="t" anchorCtr="0"/>
          <a:p>
            <a:pPr eaLnBrk="1" hangingPunct="1">
              <a:lnSpc>
                <a:spcPct val="150000"/>
              </a:lnSpc>
              <a:buClr>
                <a:srgbClr val="0033CC"/>
              </a:buClr>
              <a:buFont typeface="Wingdings" panose="05000000000000000000" charset="0"/>
              <a:buChar char="p"/>
            </a:pPr>
            <a:r>
              <a:rPr lang="zh-CN" altLang="en-US" sz="2800" dirty="0">
                <a:solidFill>
                  <a:srgbClr val="0033CC"/>
                </a:solidFill>
                <a:latin typeface="黑体" panose="02010609060101010101" pitchFamily="49" charset="-122"/>
              </a:rPr>
              <a:t>“期末余额”的取得方式</a:t>
            </a:r>
            <a:endParaRPr lang="en-US" altLang="zh-CN" sz="2800" dirty="0">
              <a:solidFill>
                <a:srgbClr val="0033CC"/>
              </a:solidFill>
              <a:latin typeface="黑体" panose="02010609060101010101" pitchFamily="49" charset="-122"/>
            </a:endParaRPr>
          </a:p>
          <a:p>
            <a:pPr eaLnBrk="1" hangingPunct="1">
              <a:lnSpc>
                <a:spcPct val="150000"/>
              </a:lnSpc>
              <a:buFont typeface="Wingdings" panose="05000000000000000000" charset="0"/>
              <a:buChar char="Ø"/>
            </a:pPr>
            <a:r>
              <a:rPr lang="zh-CN" altLang="en-US" sz="2800" dirty="0">
                <a:solidFill>
                  <a:schemeClr val="accent2"/>
                </a:solidFill>
                <a:latin typeface="楷体" panose="02010609060101010101" pitchFamily="49" charset="-122"/>
                <a:ea typeface="楷体" panose="02010609060101010101" pitchFamily="49" charset="-122"/>
              </a:rPr>
              <a:t>（</a:t>
            </a:r>
            <a:r>
              <a:rPr lang="en-US" altLang="zh-CN" sz="2800" dirty="0">
                <a:solidFill>
                  <a:schemeClr val="accent2"/>
                </a:solidFill>
                <a:latin typeface="楷体" panose="02010609060101010101" pitchFamily="49" charset="-122"/>
                <a:ea typeface="楷体" panose="02010609060101010101" pitchFamily="49" charset="-122"/>
              </a:rPr>
              <a:t>5</a:t>
            </a:r>
            <a:r>
              <a:rPr lang="zh-CN" altLang="en-US" sz="2800" dirty="0">
                <a:solidFill>
                  <a:schemeClr val="accent2"/>
                </a:solidFill>
                <a:latin typeface="楷体" panose="02010609060101010101" pitchFamily="49" charset="-122"/>
                <a:ea typeface="楷体" panose="02010609060101010101" pitchFamily="49" charset="-122"/>
              </a:rPr>
              <a:t>）根据总分类账户余额减去其备抵项目后的净额填列</a:t>
            </a:r>
            <a:endParaRPr lang="en-US" altLang="zh-CN" sz="2800" dirty="0">
              <a:solidFill>
                <a:schemeClr val="accent2"/>
              </a:solidFill>
              <a:latin typeface="楷体" panose="02010609060101010101" pitchFamily="49" charset="-122"/>
              <a:ea typeface="楷体" panose="02010609060101010101" pitchFamily="49" charset="-122"/>
            </a:endParaRPr>
          </a:p>
          <a:p>
            <a:pPr marL="471805" lvl="1" indent="0" eaLnBrk="1" hangingPunct="1">
              <a:lnSpc>
                <a:spcPct val="150000"/>
              </a:lnSpc>
              <a:buFont typeface="Wingdings" panose="05000000000000000000" charset="0"/>
              <a:buNone/>
            </a:pPr>
            <a:r>
              <a:rPr lang="zh-CN" altLang="en-US" sz="2800" b="1" dirty="0">
                <a:latin typeface="楷体" panose="02010609060101010101" pitchFamily="49" charset="-122"/>
                <a:ea typeface="楷体" panose="02010609060101010101" pitchFamily="49" charset="-122"/>
              </a:rPr>
              <a:t> 固定资产＝固定资产－累计折旧</a:t>
            </a:r>
            <a:endParaRPr lang="zh-CN" altLang="en-US" sz="2800" b="1" dirty="0">
              <a:latin typeface="楷体" panose="02010609060101010101" pitchFamily="49" charset="-122"/>
              <a:ea typeface="楷体" panose="02010609060101010101" pitchFamily="49" charset="-122"/>
            </a:endParaRPr>
          </a:p>
          <a:p>
            <a:pPr marL="471805" lvl="1" indent="0" eaLnBrk="1" hangingPunct="1">
              <a:lnSpc>
                <a:spcPct val="150000"/>
              </a:lnSpc>
              <a:buFont typeface="Wingdings" panose="05000000000000000000" charset="0"/>
              <a:buNone/>
            </a:pP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应收账款＝应收账款－坏账准备</a:t>
            </a:r>
            <a:endParaRPr lang="zh-CN" altLang="en-US" sz="2800" b="1" dirty="0">
              <a:latin typeface="楷体" panose="02010609060101010101" pitchFamily="49" charset="-122"/>
              <a:ea typeface="楷体" panose="02010609060101010101" pitchFamily="49" charset="-122"/>
            </a:endParaRPr>
          </a:p>
          <a:p>
            <a:pPr marL="471805" lvl="1" indent="0" eaLnBrk="1" hangingPunct="1">
              <a:lnSpc>
                <a:spcPct val="150000"/>
              </a:lnSpc>
              <a:buFont typeface="Wingdings" panose="05000000000000000000" charset="0"/>
              <a:buNone/>
            </a:pPr>
            <a:r>
              <a:rPr lang="zh-CN" altLang="en-US" sz="2800" b="1" dirty="0">
                <a:latin typeface="楷体" panose="02010609060101010101" pitchFamily="49" charset="-122"/>
                <a:ea typeface="楷体" panose="02010609060101010101" pitchFamily="49" charset="-122"/>
              </a:rPr>
              <a:t> 无形资产＝无形资产－累计摊销</a:t>
            </a:r>
            <a:endParaRPr lang="zh-CN" altLang="en-US" sz="2800" b="1" dirty="0">
              <a:latin typeface="楷体" panose="02010609060101010101" pitchFamily="49" charset="-122"/>
              <a:ea typeface="楷体" panose="02010609060101010101" pitchFamily="49" charset="-122"/>
            </a:endParaRPr>
          </a:p>
        </p:txBody>
      </p:sp>
      <p:sp>
        <p:nvSpPr>
          <p:cNvPr id="84995" name="Rectangle 2"/>
          <p:cNvSpPr/>
          <p:nvPr/>
        </p:nvSpPr>
        <p:spPr>
          <a:xfrm>
            <a:off x="739775" y="304800"/>
            <a:ext cx="9359900" cy="676275"/>
          </a:xfrm>
          <a:prstGeom prst="rect">
            <a:avLst/>
          </a:prstGeom>
          <a:noFill/>
          <a:ln w="9525">
            <a:noFill/>
          </a:ln>
        </p:spPr>
        <p:txBody>
          <a:bodyPr anchor="ctr" anchorCtr="0"/>
          <a:p>
            <a:r>
              <a:rPr lang="zh-CN" altLang="en-US" sz="3200" dirty="0">
                <a:solidFill>
                  <a:srgbClr val="FF0000"/>
                </a:solidFill>
                <a:latin typeface="Times New Roman" panose="02020603050405020304" pitchFamily="18" charset="0"/>
                <a:ea typeface="黑体" panose="02010609060101010101" pitchFamily="49" charset="-122"/>
              </a:rPr>
              <a:t>资产负债表的编制方法</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宋体" panose="02010600030101010101" pitchFamily="2" charset="-122"/>
              </a:rPr>
              <a:t>利润</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689155" name="Rectangle 3"/>
          <p:cNvSpPr>
            <a:spLocks noGrp="1" noChangeArrowheads="1"/>
          </p:cNvSpPr>
          <p:nvPr>
            <p:ph type="body" idx="1"/>
          </p:nvPr>
        </p:nvSpPr>
        <p:spPr>
          <a:xfrm>
            <a:off x="746760" y="1196975"/>
            <a:ext cx="10609580" cy="471932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一、利润表的含义与作用</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0033CC"/>
                </a:solidFill>
                <a:effectLst/>
                <a:uLnTx/>
                <a:uFillTx/>
                <a:latin typeface="+mj-ea"/>
                <a:ea typeface="+mj-ea"/>
                <a:cs typeface="+mn-cs"/>
              </a:rPr>
              <a:t>（一）利润表的含义：动态报表</a:t>
            </a:r>
            <a:endParaRPr kumimoji="0" lang="en-US" altLang="zh-CN" sz="3200" b="1" i="0" u="none" strike="noStrike" kern="0" cap="none" spc="0" normalizeH="0" baseline="0" noProof="0" dirty="0" smtClean="0">
              <a:ln>
                <a:noFill/>
              </a:ln>
              <a:solidFill>
                <a:srgbClr val="0033CC"/>
              </a:solidFill>
              <a:effectLst/>
              <a:uLnTx/>
              <a:uFillTx/>
              <a:latin typeface="+mj-ea"/>
              <a:ea typeface="+mj-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是指反映企业在一定会计期间（月、季、半年、年度）</a:t>
            </a:r>
            <a:r>
              <a:rPr kumimoji="0" lang="zh-CN" altLang="en-US" sz="32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ea"/>
              </a:rPr>
              <a:t>经营成果</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的财务报表。</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R="0" lvl="0" algn="l" defTabSz="914400" rtl="0" eaLnBrk="1" fontAlgn="base" latinLnBrk="0" hangingPunct="1">
              <a:lnSpc>
                <a:spcPct val="150000"/>
              </a:lnSpc>
              <a:spcBef>
                <a:spcPct val="20000"/>
              </a:spcBef>
              <a:buClr>
                <a:schemeClr val="accent2"/>
              </a:buClr>
              <a:buSzTx/>
              <a:buNone/>
              <a:defRPr/>
            </a:pPr>
            <a:r>
              <a:rPr lang="zh-CN" altLang="en-US" sz="3200" b="1" noProof="0" dirty="0" smtClean="0">
                <a:ln>
                  <a:noFill/>
                </a:ln>
                <a:solidFill>
                  <a:srgbClr val="0033CC"/>
                </a:solidFill>
                <a:effectLst/>
                <a:uLnTx/>
                <a:uFillTx/>
                <a:latin typeface="+mj-ea"/>
                <a:ea typeface="+mj-ea"/>
                <a:cs typeface="+mn-cs"/>
                <a:sym typeface="+mn-ea"/>
              </a:rPr>
              <a:t>（二）利润表的作用：</a:t>
            </a:r>
            <a:endParaRPr lang="zh-CN" altLang="en-US" sz="3200" b="1" noProof="0" dirty="0" smtClean="0">
              <a:ln>
                <a:noFill/>
              </a:ln>
              <a:solidFill>
                <a:srgbClr val="0033CC"/>
              </a:solidFill>
              <a:effectLst/>
              <a:uLnTx/>
              <a:uFillTx/>
              <a:latin typeface="+mj-ea"/>
              <a:ea typeface="+mj-ea"/>
              <a:cs typeface="+mn-cs"/>
              <a:sym typeface="+mn-ea"/>
            </a:endParaRPr>
          </a:p>
          <a:p>
            <a:pPr marR="0" lvl="0" algn="l" defTabSz="914400" rtl="0" eaLnBrk="1" fontAlgn="base" latinLnBrk="0" hangingPunct="1">
              <a:lnSpc>
                <a:spcPct val="150000"/>
              </a:lnSpc>
              <a:spcBef>
                <a:spcPct val="20000"/>
              </a:spcBef>
              <a:buClr>
                <a:schemeClr val="accent2"/>
              </a:buClr>
              <a:buSzTx/>
              <a:buNone/>
              <a:defRPr/>
            </a:pP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分析企业的盈利能力；预测未来的盈利能力走向等。</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R="0" lvl="0" algn="l" defTabSz="914400" rtl="0" eaLnBrk="1" fontAlgn="base" latinLnBrk="0" hangingPunct="1">
              <a:lnSpc>
                <a:spcPct val="150000"/>
              </a:lnSpc>
              <a:spcBef>
                <a:spcPct val="20000"/>
              </a:spcBef>
              <a:buClr>
                <a:schemeClr val="accent2"/>
              </a:buClr>
              <a:buSzTx/>
              <a:buNone/>
              <a:defRPr/>
            </a:pP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350211" name="Rectangle 3"/>
          <p:cNvSpPr>
            <a:spLocks noGrp="1" noChangeArrowheads="1"/>
          </p:cNvSpPr>
          <p:nvPr>
            <p:ph idx="1"/>
          </p:nvPr>
        </p:nvSpPr>
        <p:spPr>
          <a:xfrm>
            <a:off x="774065" y="1214755"/>
            <a:ext cx="10549255" cy="44469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二、财务报表的定义及构成</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定义：财务报表（也称会计报表）是以企业日常的会计核算资料为依据</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按照规定的格式、内容和填报要求编制</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并对外提供的总括反映企业财务状况、经营成果和现金流量情况的书面报告文件。</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7171" name="Rectangle 6"/>
          <p:cNvSpPr/>
          <p:nvPr/>
        </p:nvSpPr>
        <p:spPr>
          <a:xfrm>
            <a:off x="2063750" y="3716338"/>
            <a:ext cx="8001000" cy="2376487"/>
          </a:xfrm>
          <a:prstGeom prst="rect">
            <a:avLst/>
          </a:prstGeom>
          <a:noFill/>
          <a:ln w="9525">
            <a:noFill/>
          </a:ln>
        </p:spPr>
        <p:txBody>
          <a:bodyPr anchor="t" anchorCtr="0"/>
          <a:p>
            <a:pPr marL="908050" lvl="1" indent="-436245" eaLnBrk="1" hangingPunct="1">
              <a:spcBef>
                <a:spcPct val="20000"/>
              </a:spcBef>
              <a:buClr>
                <a:schemeClr val="accent2"/>
              </a:buClr>
              <a:buFont typeface="Wingdings" panose="05000000000000000000" pitchFamily="2" charset="2"/>
              <a:buChar char="Ì"/>
            </a:pPr>
            <a:endParaRPr lang="zh-CN" altLang="zh-CN" sz="2400" dirty="0">
              <a:latin typeface="Verdana" panose="020B0604030504040204" pitchFamily="34" charset="0"/>
              <a:ea typeface="隶书" panose="02010509060101010101" pitchFamily="49"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宋体" panose="02010600030101010101" pitchFamily="2" charset="-122"/>
              </a:rPr>
              <a:t>利润</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691203" name="Rectangle 3"/>
          <p:cNvSpPr>
            <a:spLocks noGrp="1" noChangeArrowheads="1"/>
          </p:cNvSpPr>
          <p:nvPr>
            <p:ph type="body" idx="1"/>
          </p:nvPr>
        </p:nvSpPr>
        <p:spPr>
          <a:xfrm>
            <a:off x="482600" y="1268730"/>
            <a:ext cx="10952480" cy="416687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一、利润表的概念与作用</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rgbClr val="0033CC"/>
                </a:solidFill>
                <a:effectLst/>
                <a:uLnTx/>
                <a:uFillTx/>
                <a:latin typeface="+mn-ea"/>
                <a:ea typeface="+mn-ea"/>
                <a:cs typeface="+mn-cs"/>
              </a:rPr>
              <a:t>（一）利润表的含义</a:t>
            </a:r>
            <a:endParaRPr kumimoji="0" lang="zh-CN" altLang="en-US" sz="3200" b="1" i="0" u="none" strike="noStrike" kern="0" cap="none" spc="0" normalizeH="0" baseline="0" noProof="0" dirty="0" smtClean="0">
              <a:ln>
                <a:noFill/>
              </a:ln>
              <a:solidFill>
                <a:srgbClr val="0033CC"/>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依据：“</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利润</a:t>
            </a: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 = </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收入</a:t>
            </a: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 — </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费用</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 </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将同一期间收入与费用相配比，加上利得与损失，计算出净利润或净亏损。</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60835" name="Rectangle 3"/>
          <p:cNvSpPr>
            <a:spLocks noGrp="1" noChangeArrowheads="1"/>
          </p:cNvSpPr>
          <p:nvPr>
            <p:ph type="body" idx="1"/>
          </p:nvPr>
        </p:nvSpPr>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二、利润表的内容与格式</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0033CC"/>
                </a:solidFill>
                <a:effectLst/>
                <a:uLnTx/>
                <a:uFillTx/>
                <a:latin typeface="+mj-ea"/>
                <a:ea typeface="+mj-ea"/>
                <a:cs typeface="+mn-cs"/>
              </a:rPr>
              <a:t>（一）利润表的内容</a:t>
            </a:r>
            <a:endParaRPr kumimoji="0" lang="en-US" altLang="zh-CN" sz="3200" b="1" i="0" u="none" strike="noStrike" kern="0" cap="none" spc="0" normalizeH="0" baseline="0" noProof="0" dirty="0" smtClean="0">
              <a:ln>
                <a:noFill/>
              </a:ln>
              <a:solidFill>
                <a:schemeClr val="tx1"/>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利润表主要设置收入、费用和利润三类项目，反映企业一定期间的经营成果。</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1</a:t>
            </a:r>
            <a:r>
              <a:rPr kumimoji="0" lang="zh-CN" altLang="en-US" sz="320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．收入类项目。</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按重要性原则，分设营业收入、投资收益和营业外收入等项目。</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60835" name="Rectangle 3"/>
          <p:cNvSpPr>
            <a:spLocks noGrp="1" noChangeArrowheads="1"/>
          </p:cNvSpPr>
          <p:nvPr>
            <p:ph type="body" idx="1"/>
          </p:nvPr>
        </p:nvSpPr>
        <p:spPr>
          <a:xfrm>
            <a:off x="932180" y="1196975"/>
            <a:ext cx="1027874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150" b="1" i="0" u="none" strike="noStrike" kern="0" cap="none" spc="0" normalizeH="0" baseline="0" noProof="0" dirty="0" smtClean="0">
                <a:ln>
                  <a:noFill/>
                </a:ln>
                <a:solidFill>
                  <a:srgbClr val="FF0000"/>
                </a:solidFill>
                <a:effectLst/>
                <a:uLnTx/>
                <a:uFillTx/>
                <a:latin typeface="+mn-ea"/>
                <a:ea typeface="+mn-ea"/>
                <a:cs typeface="+mn-cs"/>
              </a:rPr>
              <a:t>二、利润表的内容与格式</a:t>
            </a:r>
            <a:endParaRPr kumimoji="0" lang="zh-CN" altLang="en-US" sz="315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150" b="1" i="0" u="none" strike="noStrike" kern="0" cap="none" spc="0" normalizeH="0" baseline="0" noProof="0" dirty="0" smtClean="0">
                <a:ln>
                  <a:noFill/>
                </a:ln>
                <a:solidFill>
                  <a:srgbClr val="0033CC"/>
                </a:solidFill>
                <a:effectLst/>
                <a:uLnTx/>
                <a:uFillTx/>
                <a:latin typeface="+mj-ea"/>
                <a:ea typeface="+mj-ea"/>
                <a:cs typeface="+mn-cs"/>
              </a:rPr>
              <a:t>（一）利润表的内容：</a:t>
            </a:r>
            <a:endParaRPr kumimoji="0" lang="zh-CN" altLang="en-US" sz="315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en-US" altLang="zh-CN" sz="315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2</a:t>
            </a:r>
            <a:r>
              <a:rPr kumimoji="0" lang="zh-CN" altLang="en-US" sz="315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．费用类项目。</a:t>
            </a:r>
            <a:r>
              <a:rPr kumimoji="0" lang="zh-CN" altLang="en-US" sz="315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按费用的性质，分设营业成本、税金及附加、销售费用、管理费用和财务费用等项目。</a:t>
            </a:r>
            <a:endParaRPr kumimoji="0" lang="en-US" altLang="zh-CN" sz="315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en-US" altLang="zh-CN" sz="315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3</a:t>
            </a:r>
            <a:r>
              <a:rPr kumimoji="0" lang="zh-CN" altLang="en-US" sz="315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．利润类项目。</a:t>
            </a:r>
            <a:r>
              <a:rPr kumimoji="0" lang="zh-CN" altLang="en-US" sz="315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按利润的构成，分设营业利润、利润总额和净利润等项目。</a:t>
            </a:r>
            <a:endParaRPr kumimoji="0" lang="zh-CN" altLang="en-US" sz="315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61859" name="Rectangle 3"/>
          <p:cNvSpPr>
            <a:spLocks noGrp="1" noChangeArrowheads="1"/>
          </p:cNvSpPr>
          <p:nvPr>
            <p:ph type="body" idx="1"/>
          </p:nvPr>
        </p:nvSpPr>
        <p:spPr>
          <a:xfrm>
            <a:off x="839470" y="1125220"/>
            <a:ext cx="10440035" cy="496062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（二）利润表的格式：</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表首：</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报表名称、单位名称、日期和金额单位等；</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日期：***年**月 或 ***年度</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表</a:t>
            </a:r>
            <a:r>
              <a:rPr kumimoji="0" lang="zh-CN" altLang="en-US" sz="32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ea"/>
              </a:rPr>
              <a:t>体</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：反映利润的构成</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项目</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类型：</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单步式、多步式。</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 </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46083" name="Rectangle 3"/>
          <p:cNvSpPr>
            <a:spLocks noGrp="1"/>
          </p:cNvSpPr>
          <p:nvPr>
            <p:ph type="body"/>
          </p:nvPr>
        </p:nvSpPr>
        <p:spPr>
          <a:xfrm>
            <a:off x="925830" y="1196975"/>
            <a:ext cx="10368280" cy="3240405"/>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rPr>
              <a:t>（二）利润表的格式 </a:t>
            </a:r>
            <a:endParaRPr lang="en-US" altLang="zh-CN" sz="3200" dirty="0">
              <a:solidFill>
                <a:srgbClr val="FF0000"/>
              </a:solidFill>
              <a:latin typeface="黑体" panose="02010609060101010101" pitchFamily="49" charset="-122"/>
            </a:endParaRPr>
          </a:p>
          <a:p>
            <a:pPr lvl="1" indent="-436245" eaLnBrk="1" hangingPunct="1">
              <a:lnSpc>
                <a:spcPct val="150000"/>
              </a:lnSpc>
              <a:buFont typeface="Wingdings" panose="05000000000000000000" pitchFamily="2" charset="2"/>
              <a:buChar char="Ø"/>
            </a:pPr>
            <a:r>
              <a:rPr lang="en-US" altLang="zh-CN" sz="3200" b="1" dirty="0">
                <a:solidFill>
                  <a:srgbClr val="0033CC"/>
                </a:solidFill>
                <a:latin typeface="楷体" panose="02010609060101010101" pitchFamily="49" charset="-122"/>
                <a:ea typeface="楷体" panose="02010609060101010101" pitchFamily="49" charset="-122"/>
              </a:rPr>
              <a:t>1</a:t>
            </a:r>
            <a:r>
              <a:rPr lang="zh-CN" altLang="en-US" sz="3200" b="1" dirty="0">
                <a:solidFill>
                  <a:srgbClr val="0033CC"/>
                </a:solidFill>
                <a:latin typeface="楷体" panose="02010609060101010101" pitchFamily="49" charset="-122"/>
                <a:ea typeface="楷体" panose="02010609060101010101" pitchFamily="49" charset="-122"/>
              </a:rPr>
              <a:t>．单步式利润表：</a:t>
            </a:r>
            <a:r>
              <a:rPr lang="zh-CN" altLang="en-US" sz="3200" b="1" dirty="0">
                <a:latin typeface="楷体" panose="02010609060101010101" pitchFamily="49" charset="-122"/>
                <a:ea typeface="楷体" panose="02010609060101010101" pitchFamily="49" charset="-122"/>
              </a:rPr>
              <a:t>将所有收入和所有费用分别加以汇总，用收入合计减去费用合计，从而得出本年利润。 </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页脚占位符 4"/>
          <p:cNvSpPr txBox="1">
            <a:spLocks noGrp="1"/>
          </p:cNvSpPr>
          <p:nvPr/>
        </p:nvSpPr>
        <p:spPr>
          <a:xfrm>
            <a:off x="4367213" y="6245225"/>
            <a:ext cx="3457575" cy="476250"/>
          </a:xfrm>
          <a:prstGeom prst="rect">
            <a:avLst/>
          </a:prstGeom>
          <a:noFill/>
          <a:ln w="9525">
            <a:noFill/>
          </a:ln>
        </p:spPr>
        <p:txBody>
          <a:bodyPr lIns="0" tIns="0" rIns="0" bIns="0" anchor="t" anchorCtr="0"/>
          <a:p>
            <a:pPr algn="ct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九</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财务会计报告</a:t>
            </a:r>
            <a:endParaRPr lang="zh-CN" altLang="en-US" sz="1400" dirty="0">
              <a:latin typeface="楷体_GB2312" pitchFamily="49" charset="-122"/>
              <a:ea typeface="楷体_GB2312" pitchFamily="49" charset="-122"/>
            </a:endParaRPr>
          </a:p>
        </p:txBody>
      </p:sp>
      <p:sp>
        <p:nvSpPr>
          <p:cNvPr id="47106" name="Rectangle 2"/>
          <p:cNvSpPr/>
          <p:nvPr>
            <p:ph type="title"/>
          </p:nvPr>
        </p:nvSpPr>
        <p:spPr/>
        <p:txBody>
          <a:bodyPr vert="horz" wrap="square" lIns="91440" tIns="45720" rIns="91440" bIns="45720" anchor="ctr" anchorCtr="0"/>
          <a:p>
            <a:pPr eaLnBrk="1" hangingPunct="1"/>
            <a:r>
              <a:rPr lang="zh-CN" altLang="en-US" dirty="0">
                <a:latin typeface="黑体" panose="02010609060101010101" pitchFamily="49" charset="-122"/>
              </a:rPr>
              <a:t>单步式利润表</a:t>
            </a:r>
            <a:endParaRPr lang="zh-CN" altLang="en-US" dirty="0">
              <a:latin typeface="Times New Roman" panose="02020603050405020304" pitchFamily="18" charset="0"/>
              <a:ea typeface="Times New Roman" panose="02020603050405020304" pitchFamily="18" charset="0"/>
            </a:endParaRPr>
          </a:p>
        </p:txBody>
      </p:sp>
      <p:grpSp>
        <p:nvGrpSpPr>
          <p:cNvPr id="47108" name="Group 4"/>
          <p:cNvGrpSpPr/>
          <p:nvPr/>
        </p:nvGrpSpPr>
        <p:grpSpPr>
          <a:xfrm>
            <a:off x="1847850" y="1309370"/>
            <a:ext cx="8136255" cy="5360035"/>
            <a:chOff x="204" y="618"/>
            <a:chExt cx="5125" cy="3492"/>
          </a:xfrm>
        </p:grpSpPr>
        <p:pic>
          <p:nvPicPr>
            <p:cNvPr id="47109" name="Picture 5"/>
            <p:cNvPicPr>
              <a:picLocks noChangeAspect="1"/>
            </p:cNvPicPr>
            <p:nvPr/>
          </p:nvPicPr>
          <p:blipFill>
            <a:blip r:embed="rId1"/>
            <a:stretch>
              <a:fillRect/>
            </a:stretch>
          </p:blipFill>
          <p:spPr>
            <a:xfrm>
              <a:off x="748" y="618"/>
              <a:ext cx="4581" cy="3492"/>
            </a:xfrm>
            <a:prstGeom prst="rect">
              <a:avLst/>
            </a:prstGeom>
            <a:noFill/>
            <a:ln w="57150" cap="flat" cmpd="thickThin">
              <a:solidFill>
                <a:srgbClr val="FF0000"/>
              </a:solidFill>
              <a:prstDash val="solid"/>
              <a:miter/>
              <a:headEnd type="none" w="med" len="med"/>
              <a:tailEnd type="none" w="med" len="med"/>
            </a:ln>
          </p:spPr>
        </p:pic>
        <p:sp>
          <p:nvSpPr>
            <p:cNvPr id="47110" name="AutoShape 6"/>
            <p:cNvSpPr/>
            <p:nvPr/>
          </p:nvSpPr>
          <p:spPr>
            <a:xfrm>
              <a:off x="204" y="663"/>
              <a:ext cx="480" cy="864"/>
            </a:xfrm>
            <a:prstGeom prst="wedgeRoundRectCallout">
              <a:avLst>
                <a:gd name="adj1" fmla="val 87917"/>
                <a:gd name="adj2" fmla="val -37269"/>
                <a:gd name="adj3" fmla="val 16667"/>
              </a:avLst>
            </a:prstGeom>
            <a:solidFill>
              <a:srgbClr val="F2ACF2"/>
            </a:solidFill>
            <a:ln w="57150" cap="flat" cmpd="thickThin">
              <a:solidFill>
                <a:srgbClr val="FF0000"/>
              </a:solidFill>
              <a:prstDash val="solid"/>
              <a:miter/>
              <a:headEnd type="none" w="med" len="med"/>
              <a:tailEnd type="none" w="med" len="med"/>
            </a:ln>
          </p:spPr>
          <p:txBody>
            <a:bodyPr anchor="t" anchorCtr="0"/>
            <a:p>
              <a:pPr algn="ctr"/>
              <a:r>
                <a:rPr lang="zh-CN" altLang="en-US" sz="3200" dirty="0">
                  <a:solidFill>
                    <a:srgbClr val="0000FF"/>
                  </a:solidFill>
                  <a:latin typeface="楷体" panose="02010609060101010101" pitchFamily="49" charset="-122"/>
                  <a:ea typeface="楷体" panose="02010609060101010101" pitchFamily="49" charset="-122"/>
                </a:rPr>
                <a:t>单步式</a:t>
              </a:r>
              <a:endParaRPr lang="zh-CN" altLang="en-US" sz="3200" dirty="0">
                <a:solidFill>
                  <a:srgbClr val="0000FF"/>
                </a:solidFill>
                <a:latin typeface="楷体" panose="02010609060101010101" pitchFamily="49" charset="-122"/>
                <a:ea typeface="楷体" panose="02010609060101010101" pitchFamily="49" charset="-122"/>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63907" name="Rectangle 3"/>
          <p:cNvSpPr>
            <a:spLocks noGrp="1" noChangeArrowheads="1"/>
          </p:cNvSpPr>
          <p:nvPr>
            <p:ph type="body" idx="1"/>
          </p:nvPr>
        </p:nvSpPr>
        <p:spPr>
          <a:xfrm>
            <a:off x="766445" y="1214755"/>
            <a:ext cx="10416540" cy="51435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（二）利润表的格式</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．多步式利润表：</a:t>
            </a:r>
            <a:endParaRPr kumimoji="0" lang="en-US" altLang="zh-CN"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将利润分成多个层次：营业利润、利润总额和净利润；</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通过多步骤分别计算每一层次的利润，最后计算出净利润。</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企业</a:t>
            </a:r>
            <a:r>
              <a:rPr lang="zh-CN" altLang="en-US" sz="2800" b="1" noProof="0" dirty="0">
                <a:ln>
                  <a:noFill/>
                </a:ln>
                <a:effectLst/>
                <a:uLnTx/>
                <a:uFillTx/>
                <a:latin typeface="楷体" panose="02010609060101010101" pitchFamily="49" charset="-122"/>
                <a:ea typeface="楷体" panose="02010609060101010101" pitchFamily="49" charset="-122"/>
                <a:cs typeface="+mn-ea"/>
                <a:sym typeface="+mn-ea"/>
              </a:rPr>
              <a:t>会计</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准则规定</a:t>
            </a:r>
            <a:r>
              <a:rPr lang="zh-CN" altLang="en-US" sz="2800" b="1" noProof="0" dirty="0">
                <a:ln>
                  <a:noFill/>
                </a:ln>
                <a:effectLst/>
                <a:uLnTx/>
                <a:uFillTx/>
                <a:latin typeface="楷体" panose="02010609060101010101" pitchFamily="49" charset="-122"/>
                <a:ea typeface="楷体" panose="02010609060101010101" pitchFamily="49" charset="-122"/>
                <a:cs typeface="+mn-ea"/>
                <a:sym typeface="+mn-ea"/>
              </a:rPr>
              <a:t>，</a:t>
            </a:r>
            <a:r>
              <a:rPr lang="zh-CN" altLang="en-US" sz="2800" b="1" noProof="0" dirty="0">
                <a:ln>
                  <a:noFill/>
                </a:ln>
                <a:solidFill>
                  <a:srgbClr val="0033CC"/>
                </a:solidFill>
                <a:effectLst/>
                <a:uLnTx/>
                <a:uFillTx/>
                <a:latin typeface="楷体" panose="02010609060101010101" pitchFamily="49" charset="-122"/>
                <a:ea typeface="楷体" panose="02010609060101010101" pitchFamily="49" charset="-122"/>
                <a:cs typeface="+mn-ea"/>
                <a:sym typeface="+mn-ea"/>
              </a:rPr>
              <a:t>我国</a:t>
            </a:r>
            <a:r>
              <a:rPr lang="zh-CN" altLang="en-US" sz="2800" b="1" noProof="0" dirty="0" smtClean="0">
                <a:ln>
                  <a:noFill/>
                </a:ln>
                <a:solidFill>
                  <a:srgbClr val="0033CC"/>
                </a:solidFill>
                <a:effectLst/>
                <a:uLnTx/>
                <a:uFillTx/>
                <a:latin typeface="楷体" panose="02010609060101010101" pitchFamily="49" charset="-122"/>
                <a:ea typeface="楷体" panose="02010609060101010101" pitchFamily="49" charset="-122"/>
                <a:cs typeface="+mn-ea"/>
                <a:sym typeface="+mn-ea"/>
              </a:rPr>
              <a:t>采用</a:t>
            </a:r>
            <a:r>
              <a:rPr lang="zh-CN" altLang="en-US" sz="2800" b="1" noProof="0" dirty="0">
                <a:ln>
                  <a:noFill/>
                </a:ln>
                <a:solidFill>
                  <a:srgbClr val="0033CC"/>
                </a:solidFill>
                <a:effectLst/>
                <a:uLnTx/>
                <a:uFillTx/>
                <a:latin typeface="楷体" panose="02010609060101010101" pitchFamily="49" charset="-122"/>
                <a:ea typeface="楷体" panose="02010609060101010101" pitchFamily="49" charset="-122"/>
                <a:cs typeface="+mn-ea"/>
                <a:sym typeface="+mn-ea"/>
              </a:rPr>
              <a:t>多步</a:t>
            </a:r>
            <a:r>
              <a:rPr lang="zh-CN" altLang="en-US" sz="2800" b="1" noProof="0" dirty="0" smtClean="0">
                <a:ln>
                  <a:noFill/>
                </a:ln>
                <a:solidFill>
                  <a:srgbClr val="0033CC"/>
                </a:solidFill>
                <a:effectLst/>
                <a:uLnTx/>
                <a:uFillTx/>
                <a:latin typeface="楷体" panose="02010609060101010101" pitchFamily="49" charset="-122"/>
                <a:ea typeface="楷体" panose="02010609060101010101" pitchFamily="49" charset="-122"/>
                <a:cs typeface="+mn-ea"/>
                <a:sym typeface="+mn-ea"/>
              </a:rPr>
              <a:t>式利润表。</a:t>
            </a:r>
            <a:endPar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sym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利润表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63907" name="Rectangle 3"/>
          <p:cNvSpPr>
            <a:spLocks noGrp="1" noChangeArrowheads="1"/>
          </p:cNvSpPr>
          <p:nvPr>
            <p:ph type="body" idx="1"/>
          </p:nvPr>
        </p:nvSpPr>
        <p:spPr>
          <a:xfrm>
            <a:off x="655955" y="1196975"/>
            <a:ext cx="10696575" cy="4807585"/>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（二）利润表的格式</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．多步式利润表：</a:t>
            </a: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  </a:t>
            </a:r>
            <a:endParaRPr kumimoji="0" lang="en-US" altLang="zh-CN"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第一步，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计算营业利润；</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第二步，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计算利润总额；</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第三步，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计算净利润；</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第四步，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计算每股收益。</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——每股收益</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EPS</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期末净利润 ÷ 期末总股本</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4931" name="Rectangle 3"/>
          <p:cNvSpPr>
            <a:spLocks noGrp="1"/>
          </p:cNvSpPr>
          <p:nvPr>
            <p:ph idx="1"/>
          </p:nvPr>
        </p:nvSpPr>
        <p:spPr>
          <a:xfrm>
            <a:off x="695960" y="1214755"/>
            <a:ext cx="9887585" cy="4375150"/>
          </a:xfrm>
        </p:spPr>
        <p:txBody>
          <a:bodyPr vert="horz" wrap="square" lIns="91440" tIns="45720" rIns="91440" bIns="45720" anchor="t" anchorCtr="0"/>
          <a:p>
            <a:pPr eaLnBrk="1" hangingPunct="1">
              <a:lnSpc>
                <a:spcPct val="150000"/>
              </a:lnSpc>
              <a:buNone/>
            </a:pPr>
            <a:r>
              <a:rPr lang="zh-CN" altLang="en-US" sz="2800" dirty="0">
                <a:solidFill>
                  <a:srgbClr val="0033CC"/>
                </a:solidFill>
                <a:latin typeface="黑体" panose="02010609060101010101" pitchFamily="49" charset="-122"/>
              </a:rPr>
              <a:t>（一）利润表中的“本期金额”与“上期金额”</a:t>
            </a:r>
            <a:endParaRPr lang="zh-CN" altLang="en-US" sz="2800" dirty="0">
              <a:solidFill>
                <a:srgbClr val="0033CC"/>
              </a:solidFill>
              <a:latin typeface="黑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企业会计准则规定：会计报表至少应当反映相关两个期间的比较数据。即企业需要提供</a:t>
            </a:r>
            <a:r>
              <a:rPr lang="zh-CN" altLang="en-US" sz="2800" dirty="0">
                <a:solidFill>
                  <a:srgbClr val="C00000"/>
                </a:solidFill>
                <a:latin typeface="楷体" panose="02010609060101010101" pitchFamily="49" charset="-122"/>
                <a:ea typeface="楷体" panose="02010609060101010101" pitchFamily="49" charset="-122"/>
              </a:rPr>
              <a:t>比较利润表</a:t>
            </a:r>
            <a:r>
              <a:rPr lang="zh-CN" altLang="en-US" sz="2800" dirty="0">
                <a:latin typeface="楷体" panose="02010609060101010101" pitchFamily="49" charset="-122"/>
                <a:ea typeface="楷体" panose="02010609060101010101" pitchFamily="49" charset="-122"/>
              </a:rPr>
              <a:t>，所以，利润表各项目需要分为“</a:t>
            </a:r>
            <a:r>
              <a:rPr lang="zh-CN" altLang="en-US" sz="2800" dirty="0">
                <a:solidFill>
                  <a:srgbClr val="C00000"/>
                </a:solidFill>
                <a:latin typeface="楷体" panose="02010609060101010101" pitchFamily="49" charset="-122"/>
                <a:ea typeface="楷体" panose="02010609060101010101" pitchFamily="49" charset="-122"/>
              </a:rPr>
              <a:t>本期金额</a:t>
            </a:r>
            <a:r>
              <a:rPr lang="zh-CN" altLang="en-US" sz="2800" dirty="0">
                <a:latin typeface="楷体" panose="02010609060101010101" pitchFamily="49" charset="-122"/>
                <a:ea typeface="楷体" panose="02010609060101010101" pitchFamily="49" charset="-122"/>
              </a:rPr>
              <a:t>”和“</a:t>
            </a:r>
            <a:r>
              <a:rPr lang="zh-CN" altLang="en-US" sz="2800" dirty="0">
                <a:solidFill>
                  <a:srgbClr val="C00000"/>
                </a:solidFill>
                <a:latin typeface="楷体" panose="02010609060101010101" pitchFamily="49" charset="-122"/>
                <a:ea typeface="楷体" panose="02010609060101010101" pitchFamily="49" charset="-122"/>
              </a:rPr>
              <a:t>上期金额</a:t>
            </a:r>
            <a:r>
              <a:rPr lang="zh-CN" altLang="en-US" sz="2800" dirty="0">
                <a:latin typeface="楷体" panose="02010609060101010101" pitchFamily="49" charset="-122"/>
                <a:ea typeface="楷体" panose="02010609060101010101" pitchFamily="49" charset="-122"/>
              </a:rPr>
              <a:t>”两栏分别填列。</a:t>
            </a:r>
            <a:endParaRPr lang="en-US" altLang="zh-CN" sz="2800" dirty="0">
              <a:latin typeface="楷体" panose="02010609060101010101" pitchFamily="49" charset="-122"/>
              <a:ea typeface="楷体" panose="02010609060101010101" pitchFamily="49" charset="-122"/>
            </a:endParaRPr>
          </a:p>
        </p:txBody>
      </p:sp>
      <p:sp>
        <p:nvSpPr>
          <p:cNvPr id="86019" name="Rectangle 6"/>
          <p:cNvSpPr/>
          <p:nvPr/>
        </p:nvSpPr>
        <p:spPr>
          <a:xfrm>
            <a:off x="921385" y="367030"/>
            <a:ext cx="6542405"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r>
              <a:rPr lang="en-US" altLang="zh-CN" sz="3200" dirty="0">
                <a:solidFill>
                  <a:srgbClr val="FF0000"/>
                </a:solidFill>
                <a:latin typeface="Arial" panose="020B0604020202020204" pitchFamily="34" charset="0"/>
                <a:ea typeface="黑体" panose="02010609060101010101" pitchFamily="49" charset="-122"/>
              </a:rPr>
              <a:t> </a:t>
            </a:r>
            <a:endParaRPr lang="en-US" altLang="zh-CN" sz="3200" dirty="0">
              <a:solidFill>
                <a:srgbClr val="FF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4931" name="Rectangle 3"/>
          <p:cNvSpPr>
            <a:spLocks noGrp="1"/>
          </p:cNvSpPr>
          <p:nvPr>
            <p:ph idx="1"/>
          </p:nvPr>
        </p:nvSpPr>
        <p:spPr>
          <a:xfrm>
            <a:off x="815975" y="1214755"/>
            <a:ext cx="10513060" cy="3654425"/>
          </a:xfrm>
        </p:spPr>
        <p:txBody>
          <a:bodyPr vert="horz" wrap="square" lIns="91440" tIns="45720" rIns="91440" bIns="45720" anchor="t" anchorCtr="0"/>
          <a:p>
            <a:pPr eaLnBrk="1" hangingPunct="1">
              <a:lnSpc>
                <a:spcPct val="150000"/>
              </a:lnSpc>
              <a:buNone/>
            </a:pPr>
            <a:r>
              <a:rPr lang="zh-CN" altLang="en-US" sz="3000" dirty="0">
                <a:solidFill>
                  <a:srgbClr val="0033CC"/>
                </a:solidFill>
                <a:latin typeface="黑体" panose="02010609060101010101" pitchFamily="49" charset="-122"/>
              </a:rPr>
              <a:t>（一）利润表中的“本期金额”与“上期金额”</a:t>
            </a:r>
            <a:endParaRPr lang="zh-CN" altLang="en-US" sz="3000" dirty="0">
              <a:solidFill>
                <a:srgbClr val="0033CC"/>
              </a:solidFill>
              <a:latin typeface="黑体" panose="02010609060101010101" pitchFamily="49" charset="-122"/>
            </a:endParaRPr>
          </a:p>
          <a:p>
            <a:pPr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“上期金额”：栏内各项数字，应根据上年该期利润表“本期金额”栏内所列数字填列。 </a:t>
            </a:r>
            <a:endParaRPr lang="en-US" altLang="zh-CN"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“本年金额”：本期实际发生数，一般根据损益类科目的</a:t>
            </a:r>
            <a:r>
              <a:rPr lang="zh-CN" altLang="en-US" sz="3000" dirty="0">
                <a:solidFill>
                  <a:schemeClr val="accent2"/>
                </a:solidFill>
                <a:latin typeface="楷体" panose="02010609060101010101" pitchFamily="49" charset="-122"/>
                <a:ea typeface="楷体" panose="02010609060101010101" pitchFamily="49" charset="-122"/>
              </a:rPr>
              <a:t>发生额</a:t>
            </a:r>
            <a:r>
              <a:rPr lang="zh-CN" altLang="en-US" sz="3000" dirty="0">
                <a:latin typeface="楷体" panose="02010609060101010101" pitchFamily="49" charset="-122"/>
                <a:ea typeface="楷体" panose="02010609060101010101" pitchFamily="49" charset="-122"/>
              </a:rPr>
              <a:t>分析填列。</a:t>
            </a:r>
            <a:endParaRPr lang="zh-CN" altLang="en-US" sz="3000" dirty="0">
              <a:latin typeface="楷体" panose="02010609060101010101" pitchFamily="49" charset="-122"/>
              <a:ea typeface="楷体" panose="02010609060101010101" pitchFamily="49" charset="-122"/>
            </a:endParaRPr>
          </a:p>
        </p:txBody>
      </p:sp>
      <p:sp>
        <p:nvSpPr>
          <p:cNvPr id="87043" name="Rectangle 6"/>
          <p:cNvSpPr/>
          <p:nvPr/>
        </p:nvSpPr>
        <p:spPr>
          <a:xfrm>
            <a:off x="927100" y="367030"/>
            <a:ext cx="4657725"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endParaRPr lang="zh-CN" altLang="en-US" sz="3200" dirty="0">
              <a:solidFill>
                <a:srgbClr val="FF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8" name="文本框 60421"/>
          <p:cNvSpPr txBox="1">
            <a:spLocks noChangeArrowheads="1"/>
          </p:cNvSpPr>
          <p:nvPr/>
        </p:nvSpPr>
        <p:spPr bwMode="auto">
          <a:xfrm>
            <a:off x="2063750" y="2350453"/>
            <a:ext cx="8064500" cy="1568450"/>
          </a:xfrm>
          <a:prstGeom prst="rect">
            <a:avLst/>
          </a:prstGeom>
          <a:noFill/>
          <a:ln w="38100">
            <a:solidFill>
              <a:srgbClr val="FF0000"/>
            </a:solidFill>
            <a:miter lim="800000"/>
          </a:ln>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3200" b="1" i="0" u="none" strike="noStrike" kern="1200" cap="none" spc="0" normalizeH="0" baseline="0" noProof="0" dirty="0" smtClean="0">
                <a:ln>
                  <a:noFill/>
                </a:ln>
                <a:solidFill>
                  <a:srgbClr val="FF0000"/>
                </a:solidFill>
                <a:effectLst/>
                <a:uLnTx/>
                <a:uFillTx/>
                <a:latin typeface="+mn-ea"/>
                <a:ea typeface="+mn-ea"/>
                <a:cs typeface="+mn-cs"/>
              </a:rPr>
              <a:t>报表附注：</a:t>
            </a:r>
            <a:r>
              <a:rPr kumimoji="0" lang="zh-CN" altLang="en-US" sz="32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对四表中列示项目的文字描述或明细资料，以及未能列出项目的说明等。</a:t>
            </a:r>
            <a:endParaRPr kumimoji="0" lang="zh-CN" altLang="en-US" sz="32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19" name="矩形 18"/>
          <p:cNvSpPr/>
          <p:nvPr/>
        </p:nvSpPr>
        <p:spPr>
          <a:xfrm>
            <a:off x="934085" y="1196975"/>
            <a:ext cx="10198735" cy="829945"/>
          </a:xfrm>
          <a:prstGeom prst="rect">
            <a:avLst/>
          </a:prstGeom>
        </p:spPr>
        <p:txBody>
          <a:bodyPr wrap="square">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j-ea"/>
                <a:ea typeface="+mj-ea"/>
                <a:cs typeface="+mn-cs"/>
              </a:rPr>
              <a:t>财务报告的构成</a:t>
            </a:r>
            <a:endParaRPr kumimoji="0" lang="zh-CN" altLang="en-US" sz="3200" b="1" i="0" u="none" strike="noStrike" kern="1200" cap="none" spc="0" normalizeH="0" baseline="0" noProof="0" dirty="0">
              <a:ln>
                <a:noFill/>
              </a:ln>
              <a:solidFill>
                <a:srgbClr val="FF0000"/>
              </a:solidFill>
              <a:effectLst/>
              <a:uLnTx/>
              <a:uFillTx/>
              <a:latin typeface="+mj-ea"/>
              <a:ea typeface="+mj-ea"/>
              <a:cs typeface="+mn-cs"/>
            </a:endParaRPr>
          </a:p>
        </p:txBody>
      </p:sp>
      <p:sp>
        <p:nvSpPr>
          <p:cNvPr id="20" name="文本框 60421"/>
          <p:cNvSpPr txBox="1">
            <a:spLocks noChangeArrowheads="1"/>
          </p:cNvSpPr>
          <p:nvPr/>
        </p:nvSpPr>
        <p:spPr bwMode="auto">
          <a:xfrm>
            <a:off x="2063750" y="4045903"/>
            <a:ext cx="8064500" cy="1568450"/>
          </a:xfrm>
          <a:prstGeom prst="rect">
            <a:avLst/>
          </a:prstGeom>
          <a:noFill/>
          <a:ln w="38100">
            <a:solidFill>
              <a:srgbClr val="0033CC"/>
            </a:solid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3200" b="1" i="0" u="none" strike="noStrike" kern="1200" cap="none" spc="0" normalizeH="0" baseline="0" noProof="0" dirty="0" smtClean="0">
                <a:ln>
                  <a:noFill/>
                </a:ln>
                <a:solidFill>
                  <a:srgbClr val="0033CC"/>
                </a:solidFill>
                <a:effectLst/>
                <a:uLnTx/>
                <a:uFillTx/>
                <a:latin typeface="+mn-ea"/>
                <a:ea typeface="+mn-ea"/>
                <a:cs typeface="+mn-cs"/>
              </a:rPr>
              <a:t>其他财务报告：</a:t>
            </a:r>
            <a:r>
              <a:rPr kumimoji="0" lang="zh-CN" altLang="en-US" sz="32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管理当局的分析与讨论预测报告；物价变动影响报告；社会责任报告等。</a:t>
            </a:r>
            <a:endParaRPr kumimoji="0" lang="zh-CN" altLang="en-US" sz="32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5" name="Rectangle 3"/>
          <p:cNvSpPr>
            <a:spLocks noGrp="1" noChangeArrowheads="1"/>
          </p:cNvSpPr>
          <p:nvPr>
            <p:ph idx="1"/>
          </p:nvPr>
        </p:nvSpPr>
        <p:spPr>
          <a:xfrm>
            <a:off x="998855" y="1196975"/>
            <a:ext cx="10202545" cy="478091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（二）利润表中各项目的填列方法</a:t>
            </a:r>
            <a:r>
              <a:rPr kumimoji="0" lang="en-US" altLang="zh-CN" sz="2800" b="1" i="0" u="none" strike="noStrike" kern="0" cap="none" spc="0" normalizeH="0" baseline="0" noProof="0" dirty="0" smtClean="0">
                <a:ln>
                  <a:noFill/>
                </a:ln>
                <a:solidFill>
                  <a:srgbClr val="FF0000"/>
                </a:solidFill>
                <a:effectLst/>
                <a:uLnTx/>
                <a:uFillTx/>
                <a:latin typeface="+mn-ea"/>
                <a:ea typeface="+mn-ea"/>
                <a:cs typeface="+mn-cs"/>
              </a:rPr>
              <a:t> </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charset="0"/>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本期金额</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的填制来源。</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营业收入：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根据“主营业务收入”和 “其他业务收入”账户的发生额填列。</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营业成本：</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根据“主营业务成本”和“其他业务成本” 账户的发生额填列。</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88067" name="Rectangle 6"/>
          <p:cNvSpPr/>
          <p:nvPr/>
        </p:nvSpPr>
        <p:spPr>
          <a:xfrm>
            <a:off x="904240" y="367030"/>
            <a:ext cx="4680585"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endParaRPr lang="zh-CN" altLang="en-US" sz="3200" dirty="0">
              <a:solidFill>
                <a:srgbClr val="FF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5" name="Rectangle 3"/>
          <p:cNvSpPr>
            <a:spLocks noGrp="1" noChangeArrowheads="1"/>
          </p:cNvSpPr>
          <p:nvPr>
            <p:ph idx="1"/>
          </p:nvPr>
        </p:nvSpPr>
        <p:spPr>
          <a:xfrm>
            <a:off x="936625" y="1268730"/>
            <a:ext cx="1031875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（二）利润表中各项目的填列方法</a:t>
            </a:r>
            <a:r>
              <a:rPr lang="zh-CN" altLang="en-US" sz="2800" noProof="0" dirty="0" smtClean="0">
                <a:ln>
                  <a:noFill/>
                </a:ln>
                <a:solidFill>
                  <a:srgbClr val="FF0000"/>
                </a:solidFill>
                <a:effectLst/>
                <a:uLnTx/>
                <a:uFillTx/>
                <a:latin typeface="+mn-ea"/>
                <a:sym typeface="+mn-ea"/>
              </a:rPr>
              <a:t>：</a:t>
            </a:r>
            <a:r>
              <a:rPr lang="zh-CN" altLang="en-US" sz="2600" noProof="0" dirty="0" smtClean="0">
                <a:ln>
                  <a:noFill/>
                </a:ln>
                <a:effectLst/>
                <a:uLnTx/>
                <a:uFillTx/>
                <a:latin typeface="楷体" panose="02010609060101010101" pitchFamily="49" charset="-122"/>
                <a:ea typeface="楷体" panose="02010609060101010101" pitchFamily="49" charset="-122"/>
                <a:sym typeface="+mn-ea"/>
              </a:rPr>
              <a:t>本期</a:t>
            </a:r>
            <a:r>
              <a:rPr lang="zh-CN" altLang="en-US" sz="2600" noProof="0" dirty="0" smtClean="0">
                <a:ln>
                  <a:noFill/>
                </a:ln>
                <a:solidFill>
                  <a:schemeClr val="accent2"/>
                </a:solidFill>
                <a:effectLst/>
                <a:uLnTx/>
                <a:uFillTx/>
                <a:latin typeface="楷体" panose="02010609060101010101" pitchFamily="49" charset="-122"/>
                <a:ea typeface="楷体" panose="02010609060101010101" pitchFamily="49" charset="-122"/>
                <a:sym typeface="+mn-ea"/>
              </a:rPr>
              <a:t>发生额</a:t>
            </a:r>
            <a:r>
              <a:rPr lang="zh-CN" altLang="en-US" sz="2600" noProof="0" dirty="0" smtClean="0">
                <a:ln>
                  <a:noFill/>
                </a:ln>
                <a:effectLst/>
                <a:uLnTx/>
                <a:uFillTx/>
                <a:latin typeface="楷体" panose="02010609060101010101" pitchFamily="49" charset="-122"/>
                <a:ea typeface="楷体" panose="02010609060101010101" pitchFamily="49" charset="-122"/>
                <a:sym typeface="+mn-ea"/>
              </a:rPr>
              <a:t>填列</a:t>
            </a:r>
            <a:endParaRPr kumimoji="0" lang="zh-CN" altLang="en-US" sz="26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）根据各自账户的发生额填列。如：</a:t>
            </a:r>
            <a:endPar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税金及附加</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销售费用</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管理费用</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财务费用</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资产减值损失</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89091" name="Rectangle 6"/>
          <p:cNvSpPr/>
          <p:nvPr/>
        </p:nvSpPr>
        <p:spPr>
          <a:xfrm>
            <a:off x="860425" y="367030"/>
            <a:ext cx="4724400"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endParaRPr lang="zh-CN" altLang="en-US" sz="3200" dirty="0">
              <a:solidFill>
                <a:srgbClr val="FF0000"/>
              </a:solidFill>
              <a:latin typeface="Arial" panose="020B0604020202020204" pitchFamily="34" charset="0"/>
              <a:ea typeface="黑体" panose="02010609060101010101" pitchFamily="49" charset="-122"/>
            </a:endParaRPr>
          </a:p>
        </p:txBody>
      </p:sp>
      <p:sp>
        <p:nvSpPr>
          <p:cNvPr id="2" name="Rectangle 3"/>
          <p:cNvSpPr>
            <a:spLocks noGrp="1" noChangeArrowheads="1"/>
          </p:cNvSpPr>
          <p:nvPr/>
        </p:nvSpPr>
        <p:spPr>
          <a:xfrm>
            <a:off x="5015865" y="2637155"/>
            <a:ext cx="4621530" cy="3719830"/>
          </a:xfrm>
          <a:prstGeom prst="rect">
            <a:avLst/>
          </a:prstGeom>
          <a:noFill/>
          <a:ln w="9525">
            <a:noFill/>
          </a:ln>
        </p:spPr>
        <p:txBody>
          <a:bodyPr vert="horz" wrap="square" lIns="91440" tIns="45720" rIns="91440" bIns="45720" numCol="1" anchor="t" anchorCtr="0" compatLnSpc="1"/>
          <a:lst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400">
                <a:solidFill>
                  <a:schemeClr val="tx1"/>
                </a:solidFill>
                <a:latin typeface="+mn-lt"/>
                <a:ea typeface="隶书" panose="02010509060101010101" pitchFamily="49" charset="-122"/>
              </a:defRPr>
            </a:lvl2pPr>
            <a:lvl3pPr marL="1304925" indent="-395605" algn="l" rtl="0" eaLnBrk="0" fontAlgn="base" hangingPunct="0">
              <a:spcBef>
                <a:spcPct val="20000"/>
              </a:spcBef>
              <a:spcAft>
                <a:spcPct val="0"/>
              </a:spcAft>
              <a:buClr>
                <a:schemeClr val="accent2"/>
              </a:buClr>
              <a:buFont typeface="Wingdings 3" panose="05040102010807070707" pitchFamily="18" charset="2"/>
              <a:buChar char=""/>
              <a:defRPr sz="2400">
                <a:solidFill>
                  <a:schemeClr val="tx1"/>
                </a:solidFill>
                <a:latin typeface="+mn-lt"/>
                <a:ea typeface="隶书" panose="02010509060101010101" pitchFamily="49"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a:lstStyle>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公允价值变动损益</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投资收益</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营业外收入</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营业外支出</a:t>
            </a:r>
            <a:endParaRPr lang="zh-CN" altLang="en-US" sz="2800" b="1" noProof="0" dirty="0" smtClean="0">
              <a:ln>
                <a:noFill/>
              </a:ln>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lang="zh-CN" altLang="en-US" sz="2800" b="1" noProof="0" dirty="0" smtClean="0">
                <a:ln>
                  <a:noFill/>
                </a:ln>
                <a:effectLst/>
                <a:uLnTx/>
                <a:uFillTx/>
                <a:latin typeface="楷体" panose="02010609060101010101" pitchFamily="49" charset="-122"/>
                <a:ea typeface="楷体" panose="02010609060101010101" pitchFamily="49" charset="-122"/>
                <a:sym typeface="+mn-ea"/>
              </a:rPr>
              <a:t>所得税费用等</a:t>
            </a:r>
            <a:b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br>
            <a:endParaRPr kumimoji="0" lang="en-US" altLang="zh-CN" sz="2800" b="1" i="0" u="none" strike="noStrike" kern="0" cap="none" spc="0" normalizeH="0" baseline="-2500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5" name="Rectangle 3"/>
          <p:cNvSpPr>
            <a:spLocks noGrp="1" noChangeArrowheads="1"/>
          </p:cNvSpPr>
          <p:nvPr>
            <p:ph idx="1"/>
          </p:nvPr>
        </p:nvSpPr>
        <p:spPr>
          <a:xfrm>
            <a:off x="943610" y="1196975"/>
            <a:ext cx="10523220" cy="464248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（二）利润表中各项目的填列方法：</a:t>
            </a: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本期</a:t>
            </a:r>
            <a:r>
              <a:rPr kumimoji="0" lang="zh-CN" altLang="en-US" sz="2600" b="1" i="0" u="none" strike="noStrike" kern="0" cap="none" spc="0" normalizeH="0" baseline="0" noProof="0" dirty="0" smtClean="0">
                <a:ln>
                  <a:noFill/>
                </a:ln>
                <a:solidFill>
                  <a:schemeClr val="accent2"/>
                </a:solidFill>
                <a:effectLst/>
                <a:uLnTx/>
                <a:uFillTx/>
                <a:latin typeface="楷体" panose="02010609060101010101" pitchFamily="49" charset="-122"/>
                <a:ea typeface="楷体" panose="02010609060101010101" pitchFamily="49" charset="-122"/>
                <a:cs typeface="+mn-cs"/>
              </a:rPr>
              <a:t>发生额</a:t>
            </a: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填列</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营业利润：</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根据“营业收入”、“营业成本”、</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“税金及附加”、期间费用、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“资产减值损失”、</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“公允价值变动收益”、</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“投资收益”等</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项目计算填列；</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lang="zh-CN" altLang="en-US" sz="2800" noProof="0" dirty="0" smtClean="0">
                <a:ln>
                  <a:noFill/>
                </a:ln>
                <a:effectLst/>
                <a:uLnTx/>
                <a:uFillTx/>
                <a:latin typeface="楷体" panose="02010609060101010101" pitchFamily="49" charset="-122"/>
                <a:ea typeface="楷体" panose="02010609060101010101" pitchFamily="49" charset="-122"/>
                <a:sym typeface="+mn-ea"/>
              </a:rPr>
              <a:t>（</a:t>
            </a:r>
            <a:r>
              <a:rPr lang="en-US" altLang="zh-CN" sz="2800" noProof="0" dirty="0" smtClean="0">
                <a:ln>
                  <a:noFill/>
                </a:ln>
                <a:effectLst/>
                <a:uLnTx/>
                <a:uFillTx/>
                <a:latin typeface="楷体" panose="02010609060101010101" pitchFamily="49" charset="-122"/>
                <a:ea typeface="楷体" panose="02010609060101010101" pitchFamily="49" charset="-122"/>
                <a:sym typeface="+mn-ea"/>
              </a:rPr>
              <a:t>5</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a:t>
            </a:r>
            <a:r>
              <a:rPr lang="zh-CN" altLang="en-US" sz="2800" noProof="0" dirty="0" smtClean="0">
                <a:ln>
                  <a:noFill/>
                </a:ln>
                <a:solidFill>
                  <a:srgbClr val="0033CC"/>
                </a:solidFill>
                <a:effectLst/>
                <a:uLnTx/>
                <a:uFillTx/>
                <a:latin typeface="楷体" panose="02010609060101010101" pitchFamily="49" charset="-122"/>
                <a:ea typeface="楷体" panose="02010609060101010101" pitchFamily="49" charset="-122"/>
                <a:sym typeface="+mn-ea"/>
              </a:rPr>
              <a:t>利润总额：</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根据“营业利润”、“营业外收入”、“营业外支出”等项目计算填列。</a:t>
            </a:r>
            <a:b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br>
            <a:endParaRPr kumimoji="0" lang="en-US" altLang="zh-CN" sz="2800" b="1" i="0" u="none" strike="noStrike" kern="0" cap="none" spc="0" normalizeH="0" baseline="-2500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92163" name="Rectangle 6"/>
          <p:cNvSpPr/>
          <p:nvPr/>
        </p:nvSpPr>
        <p:spPr>
          <a:xfrm>
            <a:off x="892810" y="367030"/>
            <a:ext cx="4692015"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endParaRPr lang="zh-CN" altLang="en-US" sz="3200" dirty="0">
              <a:solidFill>
                <a:srgbClr val="FF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5955" name="Rectangle 3"/>
          <p:cNvSpPr>
            <a:spLocks noGrp="1"/>
          </p:cNvSpPr>
          <p:nvPr>
            <p:ph idx="1"/>
          </p:nvPr>
        </p:nvSpPr>
        <p:spPr>
          <a:xfrm>
            <a:off x="868045" y="1268730"/>
            <a:ext cx="10456545" cy="3669030"/>
          </a:xfrm>
        </p:spPr>
        <p:txBody>
          <a:bodyPr vert="horz" wrap="square" lIns="91440" tIns="45720" rIns="91440" bIns="45720" anchor="t" anchorCtr="0"/>
          <a:p>
            <a:pPr eaLnBrk="1" hangingPunct="1">
              <a:lnSpc>
                <a:spcPct val="150000"/>
              </a:lnSpc>
              <a:buNone/>
            </a:pPr>
            <a:r>
              <a:rPr lang="zh-CN" altLang="en-US" sz="2800" dirty="0">
                <a:solidFill>
                  <a:srgbClr val="FF0000"/>
                </a:solidFill>
                <a:latin typeface="黑体" panose="02010609060101010101" pitchFamily="49" charset="-122"/>
              </a:rPr>
              <a:t>（二）利润表中各项目的填列方法：</a:t>
            </a:r>
            <a:r>
              <a:rPr lang="zh-CN" altLang="en-US" sz="2600" dirty="0">
                <a:latin typeface="楷体" panose="02010609060101010101" pitchFamily="49" charset="-122"/>
                <a:ea typeface="楷体" panose="02010609060101010101" pitchFamily="49" charset="-122"/>
              </a:rPr>
              <a:t>本期</a:t>
            </a:r>
            <a:r>
              <a:rPr lang="zh-CN" altLang="en-US" sz="2600" dirty="0">
                <a:solidFill>
                  <a:schemeClr val="accent2"/>
                </a:solidFill>
                <a:latin typeface="楷体" panose="02010609060101010101" pitchFamily="49" charset="-122"/>
                <a:ea typeface="楷体" panose="02010609060101010101" pitchFamily="49" charset="-122"/>
              </a:rPr>
              <a:t>发生额</a:t>
            </a:r>
            <a:r>
              <a:rPr lang="zh-CN" altLang="en-US" sz="2600" dirty="0">
                <a:latin typeface="楷体" panose="02010609060101010101" pitchFamily="49" charset="-122"/>
                <a:ea typeface="楷体" panose="02010609060101010101" pitchFamily="49" charset="-122"/>
              </a:rPr>
              <a:t>填列</a:t>
            </a:r>
            <a:endParaRPr lang="en-US" altLang="zh-CN" sz="26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6</a:t>
            </a:r>
            <a:r>
              <a:rPr lang="zh-CN" altLang="en-US" sz="2800" dirty="0">
                <a:latin typeface="楷体" panose="02010609060101010101" pitchFamily="49" charset="-122"/>
                <a:ea typeface="楷体" panose="02010609060101010101" pitchFamily="49" charset="-122"/>
              </a:rPr>
              <a:t>）</a:t>
            </a:r>
            <a:r>
              <a:rPr lang="zh-CN" altLang="en-US" sz="2800" dirty="0">
                <a:solidFill>
                  <a:srgbClr val="0033CC"/>
                </a:solidFill>
                <a:latin typeface="楷体" panose="02010609060101010101" pitchFamily="49" charset="-122"/>
                <a:ea typeface="楷体" panose="02010609060101010101" pitchFamily="49" charset="-122"/>
              </a:rPr>
              <a:t>净利润：</a:t>
            </a:r>
            <a:r>
              <a:rPr lang="zh-CN" altLang="en-US" sz="2800" dirty="0">
                <a:latin typeface="楷体" panose="02010609060101010101" pitchFamily="49" charset="-122"/>
                <a:ea typeface="楷体" panose="02010609060101010101" pitchFamily="49" charset="-122"/>
              </a:rPr>
              <a:t>根据“利润总额”、“所得税费用”项目计算填列。</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7</a:t>
            </a:r>
            <a:r>
              <a:rPr lang="zh-CN" altLang="en-US" sz="2800" dirty="0">
                <a:latin typeface="楷体" panose="02010609060101010101" pitchFamily="49" charset="-122"/>
                <a:ea typeface="楷体" panose="02010609060101010101" pitchFamily="49" charset="-122"/>
              </a:rPr>
              <a:t>）</a:t>
            </a:r>
            <a:r>
              <a:rPr lang="zh-CN" altLang="en-US" sz="2800" dirty="0">
                <a:solidFill>
                  <a:srgbClr val="0033CC"/>
                </a:solidFill>
                <a:latin typeface="楷体" panose="02010609060101010101" pitchFamily="49" charset="-122"/>
                <a:ea typeface="楷体" panose="02010609060101010101" pitchFamily="49" charset="-122"/>
              </a:rPr>
              <a:t>每股收益：</a:t>
            </a:r>
            <a:r>
              <a:rPr lang="zh-CN" altLang="en-US" sz="2800" dirty="0">
                <a:latin typeface="楷体" panose="02010609060101010101" pitchFamily="49" charset="-122"/>
                <a:ea typeface="楷体" panose="02010609060101010101" pitchFamily="49" charset="-122"/>
              </a:rPr>
              <a:t>根据净利润和公司发行在外普通股股份计算填列。</a:t>
            </a:r>
            <a:endParaRPr lang="zh-CN" altLang="en-US" sz="28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楷体" panose="02010609060101010101" pitchFamily="49" charset="-122"/>
                <a:ea typeface="楷体" panose="02010609060101010101" pitchFamily="49" charset="-122"/>
              </a:rPr>
              <a:t>      </a:t>
            </a:r>
            <a:endParaRPr lang="en-US" altLang="zh-CN" sz="2800" dirty="0">
              <a:latin typeface="楷体" panose="02010609060101010101" pitchFamily="49" charset="-122"/>
              <a:ea typeface="楷体" panose="02010609060101010101" pitchFamily="49" charset="-122"/>
            </a:endParaRPr>
          </a:p>
          <a:p>
            <a:pPr eaLnBrk="1" hangingPunct="1">
              <a:lnSpc>
                <a:spcPct val="150000"/>
              </a:lnSpc>
              <a:buNone/>
            </a:pPr>
            <a:br>
              <a:rPr lang="zh-CN" altLang="en-US" sz="2800" dirty="0">
                <a:latin typeface="楷体" panose="02010609060101010101" pitchFamily="49" charset="-122"/>
                <a:ea typeface="楷体" panose="02010609060101010101" pitchFamily="49" charset="-122"/>
              </a:rPr>
            </a:br>
            <a:endParaRPr lang="en-US" altLang="zh-CN" sz="2800" baseline="-25000" dirty="0">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p:txBody>
      </p:sp>
      <p:sp>
        <p:nvSpPr>
          <p:cNvPr id="94211" name="Rectangle 6"/>
          <p:cNvSpPr/>
          <p:nvPr/>
        </p:nvSpPr>
        <p:spPr>
          <a:xfrm>
            <a:off x="927100" y="367030"/>
            <a:ext cx="4657725" cy="583565"/>
          </a:xfrm>
          <a:prstGeom prst="rect">
            <a:avLst/>
          </a:prstGeom>
          <a:noFill/>
          <a:ln w="9525">
            <a:noFill/>
          </a:ln>
        </p:spPr>
        <p:txBody>
          <a:bodyPr wrap="square" anchor="t" anchorCtr="0">
            <a:spAutoFit/>
          </a:bodyPr>
          <a:p>
            <a:r>
              <a:rPr lang="zh-CN" altLang="en-US" sz="3200" dirty="0">
                <a:solidFill>
                  <a:srgbClr val="FF0000"/>
                </a:solidFill>
                <a:latin typeface="Arial" panose="020B0604020202020204" pitchFamily="34" charset="0"/>
                <a:ea typeface="黑体" panose="02010609060101010101" pitchFamily="49" charset="-122"/>
              </a:rPr>
              <a:t>利润表的编制方法</a:t>
            </a:r>
            <a:endParaRPr lang="zh-CN" altLang="en-US" sz="3200" dirty="0">
              <a:solidFill>
                <a:srgbClr val="FF0000"/>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00419" name="Rectangle 3"/>
          <p:cNvSpPr>
            <a:spLocks noGrp="1" noChangeArrowheads="1"/>
          </p:cNvSpPr>
          <p:nvPr>
            <p:ph type="body" idx="1"/>
          </p:nvPr>
        </p:nvSpPr>
        <p:spPr>
          <a:xfrm>
            <a:off x="859790" y="1196975"/>
            <a:ext cx="10422255" cy="443166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一、现金流量表的含义与作用</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0033CC"/>
                </a:solidFill>
                <a:effectLst/>
                <a:uLnTx/>
                <a:uFillTx/>
                <a:latin typeface="+mn-ea"/>
                <a:ea typeface="+mn-ea"/>
                <a:cs typeface="+mn-cs"/>
              </a:rPr>
              <a:t>（一）现金流量表的含义</a:t>
            </a:r>
            <a:endParaRPr kumimoji="0" lang="en-US" altLang="zh-CN" sz="2800" b="1" i="0" u="none" strike="noStrike" kern="0" cap="none" spc="0" normalizeH="0" baseline="0" noProof="0" dirty="0" smtClean="0">
              <a:ln>
                <a:noFill/>
              </a:ln>
              <a:solidFill>
                <a:srgbClr val="0033CC"/>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反映企业在一定会计期间现金及现金等价物的流入和流出情况的会计报表。属于动态报表。</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编制原则：</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收付实现制，即将权责发生制下的盈利信息调为收付实现制下的现金流量信息。</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01443" name="Rectangle 3"/>
          <p:cNvSpPr>
            <a:spLocks noGrp="1"/>
          </p:cNvSpPr>
          <p:nvPr>
            <p:ph type="body"/>
          </p:nvPr>
        </p:nvSpPr>
        <p:spPr/>
        <p:txBody>
          <a:bodyPr vert="horz" wrap="square" lIns="91440" tIns="45720" rIns="91440" bIns="45720" anchor="t" anchorCtr="0"/>
          <a:p>
            <a:pPr eaLnBrk="1" hangingPunct="1">
              <a:lnSpc>
                <a:spcPct val="150000"/>
              </a:lnSpc>
            </a:pPr>
            <a:r>
              <a:rPr lang="zh-CN" altLang="en-US" sz="2800" dirty="0">
                <a:solidFill>
                  <a:srgbClr val="FF0000"/>
                </a:solidFill>
                <a:latin typeface="黑体" panose="02010609060101010101" pitchFamily="49" charset="-122"/>
              </a:rPr>
              <a:t>一、现金流量表的含义与作用</a:t>
            </a:r>
            <a:endParaRPr lang="zh-CN" altLang="en-US" sz="2800" dirty="0">
              <a:solidFill>
                <a:srgbClr val="FF0000"/>
              </a:solidFill>
              <a:latin typeface="黑体" panose="02010609060101010101" pitchFamily="49" charset="-122"/>
            </a:endParaRPr>
          </a:p>
          <a:p>
            <a:pPr eaLnBrk="1" hangingPunct="1">
              <a:lnSpc>
                <a:spcPct val="150000"/>
              </a:lnSpc>
            </a:pPr>
            <a:r>
              <a:rPr lang="zh-CN" altLang="en-US" sz="2800" dirty="0">
                <a:solidFill>
                  <a:srgbClr val="0033CC"/>
                </a:solidFill>
                <a:latin typeface="黑体" panose="02010609060101010101" pitchFamily="49" charset="-122"/>
              </a:rPr>
              <a:t>（二）现金流量表的作用 </a:t>
            </a:r>
            <a:endParaRPr lang="zh-CN" altLang="en-US" sz="2800" dirty="0">
              <a:solidFill>
                <a:srgbClr val="0033CC"/>
              </a:solidFill>
              <a:latin typeface="黑体" panose="02010609060101010101" pitchFamily="49" charset="-122"/>
            </a:endParaRPr>
          </a:p>
          <a:p>
            <a:pPr lvl="1" indent="-436245" eaLnBrk="1" hangingPunct="1">
              <a:lnSpc>
                <a:spcPct val="150000"/>
              </a:lnSpc>
            </a:pPr>
            <a:r>
              <a:rPr lang="en-US" altLang="zh-CN" sz="2800" b="1" dirty="0">
                <a:latin typeface="楷体" panose="02010609060101010101" pitchFamily="49" charset="-122"/>
                <a:ea typeface="楷体" panose="02010609060101010101" pitchFamily="49" charset="-122"/>
              </a:rPr>
              <a:t> 1</a:t>
            </a:r>
            <a:r>
              <a:rPr lang="zh-CN" altLang="en-US" sz="2800" b="1" dirty="0">
                <a:latin typeface="楷体" panose="02010609060101010101" pitchFamily="49" charset="-122"/>
                <a:ea typeface="楷体" panose="02010609060101010101" pitchFamily="49" charset="-122"/>
              </a:rPr>
              <a:t>．反映企业真正偿债能力；</a:t>
            </a:r>
            <a:endParaRPr lang="zh-CN" altLang="en-US" sz="2800" b="1" dirty="0">
              <a:latin typeface="楷体" panose="02010609060101010101" pitchFamily="49" charset="-122"/>
              <a:ea typeface="楷体" panose="02010609060101010101" pitchFamily="49" charset="-122"/>
            </a:endParaRPr>
          </a:p>
          <a:p>
            <a:pPr lvl="1" indent="-436245" eaLnBrk="1" hangingPunct="1">
              <a:lnSpc>
                <a:spcPct val="150000"/>
              </a:lnSpc>
            </a:pPr>
            <a:r>
              <a:rPr lang="en-US" altLang="zh-CN" sz="2800" b="1" dirty="0">
                <a:latin typeface="楷体" panose="02010609060101010101" pitchFamily="49" charset="-122"/>
                <a:ea typeface="楷体" panose="02010609060101010101" pitchFamily="49" charset="-122"/>
              </a:rPr>
              <a:t> 2</a:t>
            </a:r>
            <a:r>
              <a:rPr lang="zh-CN" altLang="en-US" sz="2800" b="1" dirty="0">
                <a:latin typeface="楷体" panose="02010609060101010101" pitchFamily="49" charset="-122"/>
                <a:ea typeface="楷体" panose="02010609060101010101" pitchFamily="49" charset="-122"/>
              </a:rPr>
              <a:t>．反映企业真正盈利能力和获取现金能力；</a:t>
            </a:r>
            <a:endParaRPr lang="zh-CN" altLang="en-US" sz="2800" b="1" dirty="0">
              <a:latin typeface="楷体" panose="02010609060101010101" pitchFamily="49" charset="-122"/>
              <a:ea typeface="楷体" panose="02010609060101010101" pitchFamily="49" charset="-122"/>
            </a:endParaRPr>
          </a:p>
          <a:p>
            <a:pPr lvl="1" indent="-436245" eaLnBrk="1" hangingPunct="1">
              <a:lnSpc>
                <a:spcPct val="150000"/>
              </a:lnSpc>
            </a:pPr>
            <a:r>
              <a:rPr lang="en-US" altLang="zh-CN" sz="2800" b="1" dirty="0">
                <a:latin typeface="楷体" panose="02010609060101010101" pitchFamily="49" charset="-122"/>
                <a:ea typeface="楷体" panose="02010609060101010101" pitchFamily="49" charset="-122"/>
              </a:rPr>
              <a:t> 3</a:t>
            </a:r>
            <a:r>
              <a:rPr lang="zh-CN" altLang="en-US" sz="2800" b="1" dirty="0">
                <a:latin typeface="楷体" panose="02010609060101010101" pitchFamily="49" charset="-122"/>
                <a:ea typeface="楷体" panose="02010609060101010101" pitchFamily="49" charset="-122"/>
              </a:rPr>
              <a:t>．反映企业财务弹性和收益质量。</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0051" name="Rectangle 3"/>
          <p:cNvSpPr>
            <a:spLocks noGrp="1" noChangeArrowheads="1"/>
          </p:cNvSpPr>
          <p:nvPr>
            <p:ph type="body" idx="1"/>
          </p:nvPr>
        </p:nvSpPr>
        <p:spPr>
          <a:xfrm>
            <a:off x="1247775" y="1214755"/>
            <a:ext cx="10330815" cy="494030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二、现金流量表的编制基础</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现金流量表是以现金为基础编制的；</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cs"/>
              </a:rPr>
              <a:t>现金：</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库存现金、银行存款、</a:t>
            </a:r>
            <a:r>
              <a:rPr lang="zh-CN" altLang="en-US" sz="2800" b="1"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其他货币资金、现金等价物等。</a:t>
            </a:r>
            <a:endParaRPr lang="zh-CN" altLang="en-US" sz="2800" b="1" noProof="0" dirty="0" smtClean="0">
              <a:ln>
                <a:noFill/>
              </a:ln>
              <a:solidFill>
                <a:schemeClr val="tx1"/>
              </a:solidFill>
              <a:effectLst/>
              <a:uLnTx/>
              <a:uFillTx/>
              <a:latin typeface="楷体" panose="02010609060101010101" pitchFamily="49" charset="-122"/>
              <a:ea typeface="楷体" panose="02010609060101010101" pitchFamily="49" charset="-122"/>
              <a:sym typeface="+mn-ea"/>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lang="zh-CN" altLang="en-US" sz="2800" b="1" noProof="0" dirty="0" smtClean="0">
                <a:ln>
                  <a:noFill/>
                </a:ln>
                <a:solidFill>
                  <a:srgbClr val="0033CC"/>
                </a:solidFill>
                <a:effectLst/>
                <a:uLnTx/>
                <a:uFillTx/>
                <a:latin typeface="楷体" panose="02010609060101010101" pitchFamily="49" charset="-122"/>
                <a:ea typeface="楷体" panose="02010609060101010101" pitchFamily="49" charset="-122"/>
                <a:sym typeface="+mn-ea"/>
              </a:rPr>
              <a:t>注意：</a:t>
            </a:r>
            <a:r>
              <a:rPr lang="zh-CN" altLang="en-US" sz="2800" noProof="0" dirty="0" smtClean="0">
                <a:ln>
                  <a:noFill/>
                </a:ln>
                <a:solidFill>
                  <a:srgbClr val="C00000"/>
                </a:solidFill>
                <a:effectLst/>
                <a:uLnTx/>
                <a:uFillTx/>
                <a:latin typeface="楷体" panose="02010609060101010101" pitchFamily="49" charset="-122"/>
                <a:ea typeface="楷体" panose="02010609060101010101" pitchFamily="49" charset="-122"/>
                <a:sym typeface="+mn-ea"/>
              </a:rPr>
              <a:t>银行取现、现金和现金等价物之间的转换</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（如</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现金购买短期到期国债等）</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不属于现金流量表填制范畴。</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endParaRPr lang="zh-CN" altLang="en-US" sz="2800" b="1" noProof="0" dirty="0" smtClean="0">
              <a:ln>
                <a:noFill/>
              </a:ln>
              <a:solidFill>
                <a:schemeClr val="tx1"/>
              </a:solidFill>
              <a:effectLst/>
              <a:uLnTx/>
              <a:uFillTx/>
              <a:latin typeface="楷体" panose="02010609060101010101" pitchFamily="49" charset="-122"/>
              <a:ea typeface="楷体" panose="02010609060101010101" pitchFamily="49" charset="-122"/>
              <a:sym typeface="+mn-ea"/>
            </a:endParaRPr>
          </a:p>
          <a:p>
            <a:pPr marL="927100" marR="0" lvl="1"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0051" name="Rectangle 3"/>
          <p:cNvSpPr>
            <a:spLocks noGrp="1" noChangeArrowheads="1"/>
          </p:cNvSpPr>
          <p:nvPr>
            <p:ph type="body" idx="1"/>
          </p:nvPr>
        </p:nvSpPr>
        <p:spPr>
          <a:xfrm>
            <a:off x="817245" y="1196975"/>
            <a:ext cx="9727565" cy="4897755"/>
          </a:xfrm>
        </p:spPr>
        <p:txBody>
          <a:bodyPr vert="horz" wrap="square" lIns="91440" tIns="45720" rIns="91440" bIns="45720" numCol="1" anchor="t" anchorCtr="0" compatLnSpc="1"/>
          <a:lstStyle/>
          <a:p>
            <a:pPr marL="457200" marR="0" lvl="0" indent="-457200" algn="l" defTabSz="914400" rtl="0" eaLnBrk="1" fontAlgn="base" latinLnBrk="0" hangingPunct="1">
              <a:lnSpc>
                <a:spcPct val="150000"/>
              </a:lnSpc>
              <a:spcBef>
                <a:spcPts val="20"/>
              </a:spcBef>
              <a:spcAft>
                <a:spcPts val="0"/>
              </a:spcAft>
              <a:buClr>
                <a:srgbClr val="FF0000"/>
              </a:buClr>
              <a:buSzTx/>
              <a:buFont typeface="Wingdings" panose="05000000000000000000" charset="0"/>
              <a:buChar char="p"/>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其他货币资金：</a:t>
            </a:r>
            <a:endPar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50000"/>
              </a:lnSpc>
              <a:spcBef>
                <a:spcPts val="20"/>
              </a:spcBef>
              <a:spcAft>
                <a:spcPts val="0"/>
              </a:spcAft>
              <a:buClr>
                <a:srgbClr val="FF0000"/>
              </a:buClr>
              <a:buSzTx/>
              <a:buFont typeface="Wingdings" panose="05000000000000000000" charset="0"/>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企业存在金融机构有特定用途的资金。</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、外埠存款</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lang="en-US" altLang="zh-CN"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2</a:t>
            </a:r>
            <a:r>
              <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、银行汇（本）票存款</a:t>
            </a:r>
            <a:endPar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endParaRPr>
          </a:p>
          <a:p>
            <a:pPr marL="469900" marR="0" lvl="0" indent="-4699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lang="en-US" altLang="zh-CN"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3</a:t>
            </a:r>
            <a:r>
              <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、信用证保证金存款</a:t>
            </a:r>
            <a:endPar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endParaRPr>
          </a:p>
          <a:p>
            <a:pPr marL="469900" marR="0" lvl="0" indent="-46990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Char char="Ø"/>
              <a:defRPr/>
            </a:pPr>
            <a:r>
              <a:rPr lang="en-US" altLang="zh-CN"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4</a:t>
            </a:r>
            <a:r>
              <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rPr>
              <a:t>、信用卡存款</a:t>
            </a:r>
            <a:endParaRPr lang="zh-CN" altLang="en-US" sz="2800" noProof="0" dirty="0" smtClean="0">
              <a:ln>
                <a:noFill/>
              </a:ln>
              <a:solidFill>
                <a:schemeClr val="tx1"/>
              </a:solidFill>
              <a:effectLst/>
              <a:uLnTx/>
              <a:uFillTx/>
              <a:latin typeface="楷体" panose="02010609060101010101" pitchFamily="49" charset="-122"/>
              <a:ea typeface="楷体" panose="02010609060101010101" pitchFamily="49" charset="-122"/>
              <a:sym typeface="+mn-ea"/>
            </a:endParaRPr>
          </a:p>
          <a:p>
            <a:pPr marL="0" marR="0" lvl="0" indent="0" algn="l" defTabSz="914400" rtl="0" eaLnBrk="1" fontAlgn="base" latinLnBrk="0" hangingPunct="1">
              <a:lnSpc>
                <a:spcPct val="150000"/>
              </a:lnSpc>
              <a:spcBef>
                <a:spcPts val="20"/>
              </a:spcBef>
              <a:spcAft>
                <a:spcPts val="0"/>
              </a:spcAft>
              <a:buClr>
                <a:schemeClr val="accent2"/>
              </a:buClr>
              <a:buSzTx/>
              <a:buFont typeface="Wingdings" panose="05000000000000000000" pitchFamily="2" charset="2"/>
              <a:buNone/>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0051" name="Rectangle 3"/>
          <p:cNvSpPr>
            <a:spLocks noGrp="1" noChangeArrowheads="1"/>
          </p:cNvSpPr>
          <p:nvPr>
            <p:ph type="body" idx="1"/>
          </p:nvPr>
        </p:nvSpPr>
        <p:spPr>
          <a:xfrm>
            <a:off x="1069975" y="1214755"/>
            <a:ext cx="10037445" cy="479933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现金等价物</a:t>
            </a:r>
            <a:endPar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指企业持有期限短（</a:t>
            </a:r>
            <a:r>
              <a:rPr lang="zh-CN" altLang="en-US" sz="2800" noProof="0" dirty="0" smtClean="0">
                <a:ln>
                  <a:noFill/>
                </a:ln>
                <a:effectLst/>
                <a:uLnTx/>
                <a:uFillTx/>
                <a:latin typeface="楷体" panose="02010609060101010101" pitchFamily="49" charset="-122"/>
                <a:ea typeface="楷体" panose="02010609060101010101" pitchFamily="49" charset="-122"/>
                <a:cs typeface="+mn-ea"/>
                <a:sym typeface="+mn-ea"/>
              </a:rPr>
              <a:t>通常三个月内到期）</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、流动性高、易于转换为已知金额的现金且价值变动风险很小的投资。</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如企业短期债券投资</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注意：权益性投资因变现金额通常不确定，不属于现金等价物。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1075" name="Rectangle 3"/>
          <p:cNvSpPr>
            <a:spLocks noGrp="1" noChangeArrowheads="1"/>
          </p:cNvSpPr>
          <p:nvPr>
            <p:ph type="body" idx="1"/>
          </p:nvPr>
        </p:nvSpPr>
        <p:spPr>
          <a:xfrm>
            <a:off x="916305" y="1196975"/>
            <a:ext cx="1021778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三、现金流量的分类</a:t>
            </a:r>
            <a:endParaRPr kumimoji="0" lang="en-US" altLang="zh-CN"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现金净流量：现金流入和现金流出的差额</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Arial" panose="020B0604020202020204" pitchFamily="34" charset="0"/>
              <a:buChar char="•"/>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正数</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代表净</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流入，负数</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代表净</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流出</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zh-CN" altLang="en-US" sz="2800" b="0" i="0" u="none" strike="noStrike" kern="0" cap="none" spc="0" normalizeH="0" baseline="0" noProof="0" dirty="0" smtClean="0">
              <a:ln>
                <a:noFill/>
              </a:ln>
              <a:solidFill>
                <a:srgbClr val="FF0000"/>
              </a:solidFill>
              <a:effectLst/>
              <a:uLnTx/>
              <a:uFillTx/>
              <a:latin typeface="+mn-ea"/>
              <a:ea typeface="隶书" panose="02010509060101010101" pitchFamily="49" charset="-122"/>
              <a:cs typeface="+mn-ea"/>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按照业务发生的性质分类：</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Char char="•"/>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经营活动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Char char="•"/>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投资活动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Char char="•"/>
              <a:defRPr/>
            </a:pP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筹资活动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6387" name="Rectangle 3"/>
          <p:cNvSpPr/>
          <p:nvPr>
            <p:ph idx="1"/>
          </p:nvPr>
        </p:nvSpPr>
        <p:spPr>
          <a:xfrm>
            <a:off x="711200" y="1341755"/>
            <a:ext cx="9380855" cy="647700"/>
          </a:xfrm>
        </p:spPr>
        <p:txBody>
          <a:bodyPr vert="horz" wrap="square" lIns="91440" tIns="45720" rIns="91440" bIns="45720" anchor="t" anchorCtr="0"/>
          <a:p>
            <a:pPr eaLnBrk="1" hangingPunct="1"/>
            <a:r>
              <a:rPr lang="zh-CN" altLang="en-US" sz="3200" dirty="0">
                <a:solidFill>
                  <a:srgbClr val="FF0000"/>
                </a:solidFill>
              </a:rPr>
              <a:t>财务报告的构成</a:t>
            </a:r>
            <a:endParaRPr lang="zh-CN" altLang="en-US" sz="3200" dirty="0">
              <a:solidFill>
                <a:srgbClr val="FF0000"/>
              </a:solidFill>
            </a:endParaRPr>
          </a:p>
        </p:txBody>
      </p:sp>
      <p:sp>
        <p:nvSpPr>
          <p:cNvPr id="665612" name="Rectangle 12"/>
          <p:cNvSpPr/>
          <p:nvPr/>
        </p:nvSpPr>
        <p:spPr>
          <a:xfrm>
            <a:off x="1952625" y="2117725"/>
            <a:ext cx="2198688" cy="2740025"/>
          </a:xfrm>
          <a:prstGeom prst="rect">
            <a:avLst/>
          </a:prstGeom>
          <a:solidFill>
            <a:srgbClr val="FFFFCC"/>
          </a:solidFill>
          <a:ln w="9525" cap="flat" cmpd="sng">
            <a:solidFill>
              <a:schemeClr val="tx1"/>
            </a:solidFill>
            <a:prstDash val="solid"/>
            <a:miter/>
            <a:headEnd type="none" w="med" len="med"/>
            <a:tailEnd type="none" w="med" len="med"/>
          </a:ln>
        </p:spPr>
        <p:txBody>
          <a:bodyPr lIns="126000" rIns="126000" anchor="t" anchorCtr="1"/>
          <a:p>
            <a:pPr algn="ctr">
              <a:lnSpc>
                <a:spcPct val="150000"/>
              </a:lnSpc>
            </a:pPr>
            <a:r>
              <a:rPr lang="zh-CN" altLang="en-US" sz="2800" dirty="0">
                <a:solidFill>
                  <a:srgbClr val="FF0000"/>
                </a:solidFill>
                <a:latin typeface="楷体" panose="02010609060101010101" pitchFamily="49" charset="-122"/>
                <a:ea typeface="楷体" panose="02010609060101010101" pitchFamily="49" charset="-122"/>
              </a:rPr>
              <a:t>资产负债表</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latin typeface="楷体" panose="02010609060101010101" pitchFamily="49" charset="-122"/>
                <a:ea typeface="楷体" panose="02010609060101010101" pitchFamily="49" charset="-122"/>
              </a:rPr>
              <a:t>（财务状况）</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solidFill>
                  <a:srgbClr val="0000FF"/>
                </a:solidFill>
                <a:latin typeface="楷体" panose="02010609060101010101" pitchFamily="49" charset="-122"/>
                <a:ea typeface="楷体" panose="02010609060101010101" pitchFamily="49" charset="-122"/>
              </a:rPr>
              <a:t>资产、负债、所有者权益</a:t>
            </a:r>
            <a:endParaRPr lang="zh-CN" altLang="en-US" sz="2800" dirty="0">
              <a:latin typeface="楷体" panose="02010609060101010101" pitchFamily="49" charset="-122"/>
              <a:ea typeface="楷体" panose="02010609060101010101" pitchFamily="49" charset="-122"/>
            </a:endParaRPr>
          </a:p>
        </p:txBody>
      </p:sp>
      <p:sp>
        <p:nvSpPr>
          <p:cNvPr id="665613" name="Rectangle 13"/>
          <p:cNvSpPr/>
          <p:nvPr/>
        </p:nvSpPr>
        <p:spPr>
          <a:xfrm>
            <a:off x="4025900" y="2414588"/>
            <a:ext cx="2214563" cy="2800350"/>
          </a:xfrm>
          <a:prstGeom prst="rect">
            <a:avLst/>
          </a:prstGeom>
          <a:solidFill>
            <a:schemeClr val="bg1"/>
          </a:solidFill>
          <a:ln w="9525" cap="flat" cmpd="sng">
            <a:solidFill>
              <a:schemeClr val="tx1"/>
            </a:solidFill>
            <a:prstDash val="solid"/>
            <a:miter/>
            <a:headEnd type="none" w="med" len="med"/>
            <a:tailEnd type="none" w="med" len="med"/>
          </a:ln>
        </p:spPr>
        <p:txBody>
          <a:bodyPr lIns="126000" rIns="126000" anchor="t" anchorCtr="1"/>
          <a:p>
            <a:pPr algn="ctr">
              <a:lnSpc>
                <a:spcPct val="150000"/>
              </a:lnSpc>
            </a:pPr>
            <a:r>
              <a:rPr lang="zh-CN" altLang="en-US" sz="2800" dirty="0">
                <a:solidFill>
                  <a:srgbClr val="FF0000"/>
                </a:solidFill>
                <a:latin typeface="楷体" panose="02010609060101010101" pitchFamily="49" charset="-122"/>
                <a:ea typeface="楷体" panose="02010609060101010101" pitchFamily="49" charset="-122"/>
              </a:rPr>
              <a:t>利润表</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latin typeface="楷体" panose="02010609060101010101" pitchFamily="49" charset="-122"/>
                <a:ea typeface="楷体" panose="02010609060101010101" pitchFamily="49" charset="-122"/>
              </a:rPr>
              <a:t>（经营成果）</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solidFill>
                  <a:srgbClr val="0000FF"/>
                </a:solidFill>
                <a:latin typeface="楷体" panose="02010609060101010101" pitchFamily="49" charset="-122"/>
                <a:ea typeface="楷体" panose="02010609060101010101" pitchFamily="49" charset="-122"/>
              </a:rPr>
              <a:t>收入、费用、利润</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65614" name="Rectangle 14"/>
          <p:cNvSpPr/>
          <p:nvPr/>
        </p:nvSpPr>
        <p:spPr>
          <a:xfrm>
            <a:off x="6143625" y="2909888"/>
            <a:ext cx="2184400" cy="2662237"/>
          </a:xfrm>
          <a:prstGeom prst="rect">
            <a:avLst/>
          </a:prstGeom>
          <a:solidFill>
            <a:srgbClr val="FFFFCC"/>
          </a:solidFill>
          <a:ln w="9525" cap="flat" cmpd="sng">
            <a:solidFill>
              <a:schemeClr val="tx1"/>
            </a:solidFill>
            <a:prstDash val="solid"/>
            <a:miter/>
            <a:headEnd type="none" w="med" len="med"/>
            <a:tailEnd type="none" w="med" len="med"/>
          </a:ln>
        </p:spPr>
        <p:txBody>
          <a:bodyPr lIns="126000" rIns="126000" anchor="t" anchorCtr="1"/>
          <a:p>
            <a:pPr algn="ctr">
              <a:lnSpc>
                <a:spcPct val="150000"/>
              </a:lnSpc>
            </a:pPr>
            <a:r>
              <a:rPr lang="zh-CN" altLang="en-US" sz="2800" dirty="0">
                <a:solidFill>
                  <a:srgbClr val="FF0000"/>
                </a:solidFill>
                <a:latin typeface="楷体" panose="02010609060101010101" pitchFamily="49" charset="-122"/>
                <a:ea typeface="楷体" panose="02010609060101010101" pitchFamily="49" charset="-122"/>
              </a:rPr>
              <a:t>现金流量表</a:t>
            </a:r>
            <a:endParaRPr lang="zh-CN" altLang="en-US" sz="2800" dirty="0">
              <a:solidFill>
                <a:srgbClr val="FF0000"/>
              </a:solidFill>
              <a:latin typeface="楷体" panose="02010609060101010101" pitchFamily="49" charset="-122"/>
              <a:ea typeface="楷体" panose="02010609060101010101" pitchFamily="49" charset="-122"/>
            </a:endParaRPr>
          </a:p>
          <a:p>
            <a:pPr algn="ctr">
              <a:lnSpc>
                <a:spcPct val="150000"/>
              </a:lnSpc>
            </a:pPr>
            <a:r>
              <a:rPr lang="zh-CN" altLang="en-US" sz="2800" dirty="0">
                <a:latin typeface="楷体" panose="02010609060101010101" pitchFamily="49" charset="-122"/>
                <a:ea typeface="楷体" panose="02010609060101010101" pitchFamily="49" charset="-122"/>
              </a:rPr>
              <a:t>（现金流量）</a:t>
            </a:r>
            <a:endParaRPr lang="zh-CN" altLang="en-US" sz="2800" dirty="0">
              <a:latin typeface="楷体" panose="02010609060101010101" pitchFamily="49" charset="-122"/>
              <a:ea typeface="楷体" panose="02010609060101010101" pitchFamily="49" charset="-122"/>
            </a:endParaRPr>
          </a:p>
          <a:p>
            <a:pPr algn="ctr">
              <a:lnSpc>
                <a:spcPct val="150000"/>
              </a:lnSpc>
            </a:pPr>
            <a:r>
              <a:rPr lang="zh-CN" altLang="en-US" sz="2800" dirty="0">
                <a:solidFill>
                  <a:srgbClr val="0000FF"/>
                </a:solidFill>
                <a:latin typeface="楷体" panose="02010609060101010101" pitchFamily="49" charset="-122"/>
                <a:ea typeface="楷体" panose="02010609060101010101" pitchFamily="49" charset="-122"/>
              </a:rPr>
              <a:t>现金流入</a:t>
            </a:r>
            <a:endParaRPr lang="zh-CN" altLang="en-US" sz="2800" dirty="0">
              <a:solidFill>
                <a:srgbClr val="0000FF"/>
              </a:solidFill>
              <a:latin typeface="楷体" panose="02010609060101010101" pitchFamily="49" charset="-122"/>
              <a:ea typeface="楷体" panose="02010609060101010101" pitchFamily="49" charset="-122"/>
            </a:endParaRPr>
          </a:p>
          <a:p>
            <a:pPr algn="ctr">
              <a:lnSpc>
                <a:spcPct val="150000"/>
              </a:lnSpc>
            </a:pPr>
            <a:r>
              <a:rPr lang="zh-CN" altLang="en-US" sz="2800" dirty="0">
                <a:solidFill>
                  <a:srgbClr val="0000FF"/>
                </a:solidFill>
                <a:latin typeface="楷体" panose="02010609060101010101" pitchFamily="49" charset="-122"/>
                <a:ea typeface="楷体" panose="02010609060101010101" pitchFamily="49" charset="-122"/>
              </a:rPr>
              <a:t>现金流出</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65616" name="Rectangle 16"/>
          <p:cNvSpPr/>
          <p:nvPr/>
        </p:nvSpPr>
        <p:spPr>
          <a:xfrm>
            <a:off x="8411845" y="1143000"/>
            <a:ext cx="2129790" cy="2230755"/>
          </a:xfrm>
          <a:prstGeom prst="rect">
            <a:avLst/>
          </a:prstGeom>
          <a:solidFill>
            <a:srgbClr val="CCFFFF"/>
          </a:solidFill>
          <a:ln w="9525" cap="flat" cmpd="sng">
            <a:solidFill>
              <a:schemeClr val="tx1"/>
            </a:solidFill>
            <a:prstDash val="solid"/>
            <a:miter/>
            <a:headEnd type="none" w="med" len="med"/>
            <a:tailEnd type="none" w="med" len="med"/>
          </a:ln>
        </p:spPr>
        <p:txBody>
          <a:bodyPr lIns="126000" rIns="126000" anchor="t" anchorCtr="1"/>
          <a:p>
            <a:pPr algn="ctr" eaLnBrk="0" hangingPunct="0">
              <a:lnSpc>
                <a:spcPct val="150000"/>
              </a:lnSpc>
            </a:pPr>
            <a:r>
              <a:rPr lang="zh-CN" altLang="en-US" sz="2800" dirty="0">
                <a:solidFill>
                  <a:srgbClr val="FF0000"/>
                </a:solidFill>
                <a:latin typeface="楷体" panose="02010609060101010101" pitchFamily="49" charset="-122"/>
                <a:ea typeface="楷体" panose="02010609060101010101" pitchFamily="49" charset="-122"/>
              </a:rPr>
              <a:t>附注</a:t>
            </a:r>
            <a:endParaRPr lang="zh-CN" altLang="en-US" sz="2800" dirty="0">
              <a:solidFill>
                <a:srgbClr val="FF0000"/>
              </a:solidFill>
              <a:latin typeface="楷体" panose="02010609060101010101" pitchFamily="49" charset="-122"/>
              <a:ea typeface="楷体" panose="02010609060101010101" pitchFamily="49" charset="-122"/>
            </a:endParaRPr>
          </a:p>
          <a:p>
            <a:pPr algn="ctr" eaLnBrk="0" hangingPunct="0">
              <a:lnSpc>
                <a:spcPct val="150000"/>
              </a:lnSpc>
            </a:pPr>
            <a:r>
              <a:rPr lang="zh-CN" altLang="en-US" sz="2800" dirty="0">
                <a:solidFill>
                  <a:srgbClr val="0033CC"/>
                </a:solidFill>
                <a:latin typeface="楷体" panose="02010609060101010101" pitchFamily="49" charset="-122"/>
                <a:ea typeface="楷体" panose="02010609060101010101" pitchFamily="49" charset="-122"/>
              </a:rPr>
              <a:t>（文字描述与补充）</a:t>
            </a:r>
            <a:endParaRPr lang="zh-CN" altLang="en-US" sz="2800" dirty="0">
              <a:solidFill>
                <a:srgbClr val="0033CC"/>
              </a:solidFill>
              <a:latin typeface="楷体" panose="02010609060101010101" pitchFamily="49" charset="-122"/>
              <a:ea typeface="楷体" panose="02010609060101010101" pitchFamily="49" charset="-122"/>
            </a:endParaRPr>
          </a:p>
        </p:txBody>
      </p:sp>
      <p:sp>
        <p:nvSpPr>
          <p:cNvPr id="665619" name="Rectangle 19"/>
          <p:cNvSpPr/>
          <p:nvPr/>
        </p:nvSpPr>
        <p:spPr>
          <a:xfrm>
            <a:off x="8232775" y="3643313"/>
            <a:ext cx="2039938" cy="2357437"/>
          </a:xfrm>
          <a:prstGeom prst="rect">
            <a:avLst/>
          </a:prstGeom>
          <a:solidFill>
            <a:schemeClr val="bg1"/>
          </a:solidFill>
          <a:ln w="9525" cap="flat" cmpd="sng">
            <a:solidFill>
              <a:schemeClr val="tx1"/>
            </a:solidFill>
            <a:prstDash val="solid"/>
            <a:miter/>
            <a:headEnd type="none" w="med" len="med"/>
            <a:tailEnd type="none" w="med" len="med"/>
          </a:ln>
        </p:spPr>
        <p:txBody>
          <a:bodyPr lIns="126000" rIns="126000" anchor="t" anchorCtr="1"/>
          <a:p>
            <a:pPr algn="ctr">
              <a:lnSpc>
                <a:spcPct val="150000"/>
              </a:lnSpc>
            </a:pPr>
            <a:r>
              <a:rPr lang="zh-CN" altLang="en-US" sz="2800" dirty="0">
                <a:solidFill>
                  <a:srgbClr val="FF0000"/>
                </a:solidFill>
                <a:latin typeface="楷体" panose="02010609060101010101" pitchFamily="49" charset="-122"/>
                <a:ea typeface="楷体" panose="02010609060101010101" pitchFamily="49" charset="-122"/>
              </a:rPr>
              <a:t>所有者权益变动表</a:t>
            </a:r>
            <a:endParaRPr lang="zh-CN" altLang="en-US" sz="2800" dirty="0">
              <a:solidFill>
                <a:srgbClr val="FF0000"/>
              </a:solidFill>
              <a:latin typeface="楷体" panose="02010609060101010101" pitchFamily="49" charset="-122"/>
              <a:ea typeface="楷体" panose="02010609060101010101" pitchFamily="49" charset="-122"/>
            </a:endParaRPr>
          </a:p>
          <a:p>
            <a:pPr algn="ctr">
              <a:lnSpc>
                <a:spcPct val="150000"/>
              </a:lnSpc>
            </a:pPr>
            <a:endParaRPr lang="en-US" altLang="zh-CN" sz="2800" dirty="0">
              <a:solidFill>
                <a:srgbClr val="FF0066"/>
              </a:solidFill>
              <a:latin typeface="楷体" panose="02010609060101010101" pitchFamily="49" charset="-122"/>
              <a:ea typeface="楷体" panose="02010609060101010101" pitchFamily="49" charset="-122"/>
            </a:endParaRPr>
          </a:p>
        </p:txBody>
      </p:sp>
      <p:sp>
        <p:nvSpPr>
          <p:cNvPr id="10" name="Rectangle 16"/>
          <p:cNvSpPr/>
          <p:nvPr/>
        </p:nvSpPr>
        <p:spPr>
          <a:xfrm>
            <a:off x="1759585" y="5295900"/>
            <a:ext cx="3496945" cy="1450975"/>
          </a:xfrm>
          <a:prstGeom prst="rect">
            <a:avLst/>
          </a:prstGeom>
          <a:solidFill>
            <a:srgbClr val="CCFFFF"/>
          </a:solidFill>
          <a:ln w="9525" cap="flat" cmpd="sng">
            <a:solidFill>
              <a:schemeClr val="tx1"/>
            </a:solidFill>
            <a:prstDash val="solid"/>
            <a:miter/>
            <a:headEnd type="none" w="med" len="med"/>
            <a:tailEnd type="none" w="med" len="med"/>
          </a:ln>
        </p:spPr>
        <p:txBody>
          <a:bodyPr lIns="126000" rIns="126000" anchor="t" anchorCtr="1"/>
          <a:p>
            <a:pPr algn="ctr" eaLnBrk="0" hangingPunct="0">
              <a:lnSpc>
                <a:spcPct val="150000"/>
              </a:lnSpc>
            </a:pPr>
            <a:r>
              <a:rPr lang="zh-CN" altLang="en-US" sz="2800" dirty="0">
                <a:solidFill>
                  <a:srgbClr val="FF0000"/>
                </a:solidFill>
                <a:latin typeface="楷体" panose="02010609060101010101" pitchFamily="49" charset="-122"/>
                <a:ea typeface="楷体" panose="02010609060101010101" pitchFamily="49" charset="-122"/>
              </a:rPr>
              <a:t>其他财务报告</a:t>
            </a:r>
            <a:r>
              <a:rPr lang="zh-CN" altLang="en-US" sz="2800" dirty="0">
                <a:solidFill>
                  <a:srgbClr val="0000FF"/>
                </a:solidFill>
                <a:latin typeface="楷体" panose="02010609060101010101" pitchFamily="49" charset="-122"/>
                <a:ea typeface="楷体" panose="02010609060101010101" pitchFamily="49" charset="-122"/>
              </a:rPr>
              <a:t>（分析、评价、预估与判断</a:t>
            </a:r>
            <a:endParaRPr lang="zh-CN" altLang="en-US" sz="2800"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6561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665614"/>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665616"/>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66561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12" grpId="0" bldLvl="0" animBg="1"/>
      <p:bldP spid="665613" grpId="0" bldLvl="0" animBg="1"/>
      <p:bldP spid="665614" grpId="0" bldLvl="0" animBg="1"/>
      <p:bldP spid="665616" grpId="0" bldLvl="0" animBg="1"/>
      <p:bldP spid="665619" grpId="0" bldLvl="0" animBg="1"/>
      <p:bldP spid="10"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2099" name="Rectangle 3"/>
          <p:cNvSpPr>
            <a:spLocks noGrp="1"/>
          </p:cNvSpPr>
          <p:nvPr>
            <p:ph type="body"/>
          </p:nvPr>
        </p:nvSpPr>
        <p:spPr>
          <a:xfrm>
            <a:off x="830580" y="1196975"/>
            <a:ext cx="10582910" cy="4726305"/>
          </a:xfrm>
          <a:solidFill>
            <a:schemeClr val="bg1"/>
          </a:solidFill>
        </p:spPr>
        <p:txBody>
          <a:bodyPr vert="horz" wrap="square" lIns="91440" tIns="45720" rIns="91440" bIns="45720" anchor="t" anchorCtr="0"/>
          <a:p>
            <a:pPr eaLnBrk="1" hangingPunct="1">
              <a:lnSpc>
                <a:spcPct val="150000"/>
              </a:lnSpc>
              <a:buNone/>
            </a:pPr>
            <a:r>
              <a:rPr lang="zh-CN" altLang="en-US" sz="2800" dirty="0">
                <a:solidFill>
                  <a:srgbClr val="FF0000"/>
                </a:solidFill>
                <a:latin typeface="黑体" panose="02010609060101010101" pitchFamily="49" charset="-122"/>
              </a:rPr>
              <a:t>四、现金流量表的内容与格式</a:t>
            </a:r>
            <a:r>
              <a:rPr lang="en-US" altLang="zh-CN" sz="2800" dirty="0">
                <a:solidFill>
                  <a:srgbClr val="FF0000"/>
                </a:solidFill>
                <a:latin typeface="黑体" panose="02010609060101010101" pitchFamily="49" charset="-122"/>
              </a:rPr>
              <a:t> </a:t>
            </a:r>
            <a:endParaRPr lang="zh-CN" altLang="en-US" sz="2800" dirty="0">
              <a:solidFill>
                <a:srgbClr val="FF0000"/>
              </a:solidFill>
              <a:latin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现金流量表由</a:t>
            </a:r>
            <a:r>
              <a:rPr lang="zh-CN" altLang="en-US" sz="2800" dirty="0">
                <a:solidFill>
                  <a:srgbClr val="0033CC"/>
                </a:solidFill>
                <a:latin typeface="楷体" panose="02010609060101010101" pitchFamily="49" charset="-122"/>
                <a:ea typeface="楷体" panose="02010609060101010101" pitchFamily="49" charset="-122"/>
              </a:rPr>
              <a:t>表首</a:t>
            </a:r>
            <a:r>
              <a:rPr lang="zh-CN" altLang="en-US" sz="2800" dirty="0">
                <a:latin typeface="楷体" panose="02010609060101010101" pitchFamily="49" charset="-122"/>
                <a:ea typeface="楷体" panose="02010609060101010101" pitchFamily="49" charset="-122"/>
              </a:rPr>
              <a:t>、</a:t>
            </a:r>
            <a:r>
              <a:rPr lang="zh-CN" altLang="en-US" sz="2800" dirty="0">
                <a:solidFill>
                  <a:srgbClr val="0033CC"/>
                </a:solidFill>
                <a:latin typeface="楷体" panose="02010609060101010101" pitchFamily="49" charset="-122"/>
                <a:ea typeface="楷体" panose="02010609060101010101" pitchFamily="49" charset="-122"/>
              </a:rPr>
              <a:t>正表</a:t>
            </a:r>
            <a:r>
              <a:rPr lang="zh-CN" altLang="en-US" sz="2800" dirty="0">
                <a:latin typeface="楷体" panose="02010609060101010101" pitchFamily="49" charset="-122"/>
                <a:ea typeface="楷体" panose="02010609060101010101" pitchFamily="49" charset="-122"/>
              </a:rPr>
              <a:t>和</a:t>
            </a:r>
            <a:r>
              <a:rPr lang="zh-CN" altLang="en-US" sz="2800" dirty="0">
                <a:solidFill>
                  <a:srgbClr val="0033CC"/>
                </a:solidFill>
                <a:latin typeface="楷体" panose="02010609060101010101" pitchFamily="49" charset="-122"/>
                <a:ea typeface="楷体" panose="02010609060101010101" pitchFamily="49" charset="-122"/>
              </a:rPr>
              <a:t>补充资料</a:t>
            </a:r>
            <a:r>
              <a:rPr lang="zh-CN" altLang="en-US" sz="2800" dirty="0">
                <a:solidFill>
                  <a:schemeClr val="tx1"/>
                </a:solidFill>
                <a:latin typeface="楷体" panose="02010609060101010101" pitchFamily="49" charset="-122"/>
                <a:ea typeface="楷体" panose="02010609060101010101" pitchFamily="49" charset="-122"/>
              </a:rPr>
              <a:t>三</a:t>
            </a:r>
            <a:r>
              <a:rPr lang="zh-CN" altLang="en-US" sz="2800" dirty="0">
                <a:latin typeface="楷体" panose="02010609060101010101" pitchFamily="49" charset="-122"/>
                <a:ea typeface="楷体" panose="02010609060101010101" pitchFamily="49" charset="-122"/>
              </a:rPr>
              <a:t>部分组成。</a:t>
            </a:r>
            <a:endParaRPr lang="zh-CN" altLang="en-US"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2800" dirty="0">
                <a:solidFill>
                  <a:srgbClr val="0033CC"/>
                </a:solidFill>
                <a:latin typeface="楷体" panose="02010609060101010101" pitchFamily="49" charset="-122"/>
                <a:ea typeface="楷体" panose="02010609060101010101" pitchFamily="49" charset="-122"/>
              </a:rPr>
              <a:t>1</a:t>
            </a:r>
            <a:r>
              <a:rPr lang="zh-CN" altLang="en-US" sz="2800" dirty="0">
                <a:solidFill>
                  <a:srgbClr val="0033CC"/>
                </a:solidFill>
                <a:latin typeface="楷体" panose="02010609060101010101" pitchFamily="49" charset="-122"/>
                <a:ea typeface="楷体" panose="02010609060101010101" pitchFamily="49" charset="-122"/>
              </a:rPr>
              <a:t>、表首：</a:t>
            </a:r>
            <a:r>
              <a:rPr lang="zh-CN" altLang="en-US" sz="2800" dirty="0">
                <a:latin typeface="楷体" panose="02010609060101010101" pitchFamily="49" charset="-122"/>
                <a:ea typeface="楷体" panose="02010609060101010101" pitchFamily="49" charset="-122"/>
              </a:rPr>
              <a:t>报表名称、编报单位、编报年度、货币计量单位等。</a:t>
            </a:r>
            <a:endParaRPr lang="en-US" altLang="zh-CN" sz="2800" dirty="0">
              <a:latin typeface="楷体" panose="02010609060101010101" pitchFamily="49" charset="-122"/>
              <a:ea typeface="楷体" panose="02010609060101010101" pitchFamily="49" charset="-122"/>
            </a:endParaRPr>
          </a:p>
          <a:p>
            <a:pPr marL="469900" lvl="2" indent="-469900" eaLnBrk="1" hangingPunct="1">
              <a:lnSpc>
                <a:spcPct val="150000"/>
              </a:lnSpc>
              <a:buFont typeface="Wingdings" panose="05000000000000000000" pitchFamily="2" charset="2"/>
              <a:buChar char="Ø"/>
            </a:pPr>
            <a:r>
              <a:rPr lang="en-US" altLang="zh-CN" sz="2800" b="1" dirty="0">
                <a:solidFill>
                  <a:srgbClr val="0033CC"/>
                </a:solidFill>
                <a:latin typeface="楷体" panose="02010609060101010101" pitchFamily="49" charset="-122"/>
                <a:ea typeface="楷体" panose="02010609060101010101" pitchFamily="49" charset="-122"/>
              </a:rPr>
              <a:t>2</a:t>
            </a:r>
            <a:r>
              <a:rPr lang="zh-CN" altLang="en-US" sz="2800" b="1" dirty="0">
                <a:solidFill>
                  <a:srgbClr val="0033CC"/>
                </a:solidFill>
                <a:latin typeface="楷体" panose="02010609060101010101" pitchFamily="49" charset="-122"/>
                <a:ea typeface="楷体" panose="02010609060101010101" pitchFamily="49" charset="-122"/>
              </a:rPr>
              <a:t>、正表：</a:t>
            </a:r>
            <a:r>
              <a:rPr lang="zh-CN" altLang="en-US" sz="2800" b="1" dirty="0">
                <a:latin typeface="楷体" panose="02010609060101010101" pitchFamily="49" charset="-122"/>
                <a:ea typeface="楷体" panose="02010609060101010101" pitchFamily="49" charset="-122"/>
                <a:sym typeface="+mn-ea"/>
              </a:rPr>
              <a:t>采用报告式结构，</a:t>
            </a:r>
            <a:r>
              <a:rPr lang="zh-CN" altLang="en-US" sz="2800" b="1" dirty="0">
                <a:latin typeface="楷体" panose="02010609060101010101" pitchFamily="49" charset="-122"/>
                <a:ea typeface="楷体" panose="02010609060101010101" pitchFamily="49" charset="-122"/>
              </a:rPr>
              <a:t>分类反映经营、投资、筹资活动产生的现金流量，最后汇总反映企业现金及现金等价物净增加额。</a:t>
            </a:r>
            <a:endParaRPr lang="zh-CN" altLang="en-US" sz="2800" b="1"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页脚占位符 4"/>
          <p:cNvSpPr txBox="1">
            <a:spLocks noGrp="1"/>
          </p:cNvSpPr>
          <p:nvPr/>
        </p:nvSpPr>
        <p:spPr>
          <a:xfrm>
            <a:off x="4367213" y="6245225"/>
            <a:ext cx="3457575" cy="476250"/>
          </a:xfrm>
          <a:prstGeom prst="rect">
            <a:avLst/>
          </a:prstGeom>
          <a:noFill/>
          <a:ln w="9525">
            <a:noFill/>
          </a:ln>
        </p:spPr>
        <p:txBody>
          <a:bodyPr lIns="0" tIns="0" rIns="0" bIns="0" anchor="t" anchorCtr="0"/>
          <a:p>
            <a:pPr algn="ct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九</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财务会计报告</a:t>
            </a:r>
            <a:endParaRPr lang="zh-CN" altLang="en-US" sz="1400" dirty="0">
              <a:latin typeface="楷体_GB2312" pitchFamily="49" charset="-122"/>
              <a:ea typeface="楷体_GB2312" pitchFamily="49" charset="-122"/>
            </a:endParaRPr>
          </a:p>
        </p:txBody>
      </p:sp>
      <p:sp>
        <p:nvSpPr>
          <p:cNvPr id="58370"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2099" name="Rectangle 3"/>
          <p:cNvSpPr>
            <a:spLocks noGrp="1" noChangeArrowheads="1"/>
          </p:cNvSpPr>
          <p:nvPr>
            <p:ph type="body" idx="1"/>
          </p:nvPr>
        </p:nvSpPr>
        <p:spPr>
          <a:xfrm>
            <a:off x="2090738" y="1214438"/>
            <a:ext cx="8291513" cy="5383213"/>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3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四、现金流量表的内容与格式</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ts val="3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正表的六项内容：</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经营活动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投资活动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0033CC"/>
                </a:solidFill>
                <a:effectLst/>
                <a:uLnTx/>
                <a:uFillTx/>
                <a:latin typeface="楷体" panose="02010609060101010101" pitchFamily="49" charset="-122"/>
                <a:ea typeface="楷体" panose="02010609060101010101" pitchFamily="49" charset="-122"/>
                <a:cs typeface="+mn-ea"/>
              </a:rPr>
              <a:t>筹资活动</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产生的现金流量</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汇率变动对现金的影响</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本期现金及现金等价物净增加额</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3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期初、期末现金及现金等价物余额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2" name="文本框 1"/>
          <p:cNvSpPr txBox="1"/>
          <p:nvPr/>
        </p:nvSpPr>
        <p:spPr>
          <a:xfrm>
            <a:off x="8328660" y="3215005"/>
            <a:ext cx="1195705" cy="953135"/>
          </a:xfrm>
          <a:prstGeom prst="rect">
            <a:avLst/>
          </a:prstGeom>
          <a:noFill/>
        </p:spPr>
        <p:txBody>
          <a:bodyPr wrap="square" rtlCol="0" anchor="t">
            <a:spAutoFit/>
          </a:bodyPr>
          <a:p>
            <a:pPr algn="ctr"/>
            <a:r>
              <a:rPr lang="zh-CN" altLang="en-US" sz="2800">
                <a:solidFill>
                  <a:srgbClr val="0033CC"/>
                </a:solidFill>
                <a:latin typeface="黑体" panose="02010609060101010101" pitchFamily="49" charset="-122"/>
                <a:ea typeface="黑体" panose="02010609060101010101" pitchFamily="49" charset="-122"/>
              </a:rPr>
              <a:t>主要部分</a:t>
            </a:r>
            <a:endParaRPr lang="zh-CN" altLang="en-US" sz="2800">
              <a:solidFill>
                <a:srgbClr val="0033CC"/>
              </a:solidFill>
              <a:latin typeface="黑体" panose="02010609060101010101" pitchFamily="49" charset="-122"/>
              <a:ea typeface="黑体" panose="02010609060101010101" pitchFamily="49" charset="-122"/>
            </a:endParaRPr>
          </a:p>
        </p:txBody>
      </p:sp>
      <p:sp>
        <p:nvSpPr>
          <p:cNvPr id="3" name="右大括号 2"/>
          <p:cNvSpPr/>
          <p:nvPr/>
        </p:nvSpPr>
        <p:spPr>
          <a:xfrm>
            <a:off x="7824470" y="2924810"/>
            <a:ext cx="389255" cy="1512570"/>
          </a:xfrm>
          <a:prstGeom prst="rightBrace">
            <a:avLst/>
          </a:prstGeom>
          <a:solidFill>
            <a:schemeClr val="bg1"/>
          </a:solidFill>
          <a:ln w="2857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2099">
                                            <p:txEl>
                                              <p:charRg st="14" end="23"/>
                                            </p:txEl>
                                          </p:spTgt>
                                        </p:tgtEl>
                                        <p:attrNameLst>
                                          <p:attrName>style.visibility</p:attrName>
                                        </p:attrNameLst>
                                      </p:cBhvr>
                                      <p:to>
                                        <p:strVal val="visible"/>
                                      </p:to>
                                    </p:set>
                                    <p:anim calcmode="lin" valueType="num">
                                      <p:cBhvr additive="base">
                                        <p:cTn id="7" dur="500" fill="hold"/>
                                        <p:tgtEl>
                                          <p:spTgt spid="772099">
                                            <p:txEl>
                                              <p:charRg st="14" end="2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2099">
                                            <p:txEl>
                                              <p:charRg st="14" end="2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2099">
                                            <p:txEl>
                                              <p:charRg st="23" end="38"/>
                                            </p:txEl>
                                          </p:spTgt>
                                        </p:tgtEl>
                                        <p:attrNameLst>
                                          <p:attrName>style.visibility</p:attrName>
                                        </p:attrNameLst>
                                      </p:cBhvr>
                                      <p:to>
                                        <p:strVal val="visible"/>
                                      </p:to>
                                    </p:set>
                                    <p:anim calcmode="lin" valueType="num">
                                      <p:cBhvr additive="base">
                                        <p:cTn id="13" dur="500" fill="hold"/>
                                        <p:tgtEl>
                                          <p:spTgt spid="772099">
                                            <p:txEl>
                                              <p:charRg st="23" end="3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2099">
                                            <p:txEl>
                                              <p:charRg st="23" end="3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72099">
                                            <p:txEl>
                                              <p:charRg st="38" end="53"/>
                                            </p:txEl>
                                          </p:spTgt>
                                        </p:tgtEl>
                                        <p:attrNameLst>
                                          <p:attrName>style.visibility</p:attrName>
                                        </p:attrNameLst>
                                      </p:cBhvr>
                                      <p:to>
                                        <p:strVal val="visible"/>
                                      </p:to>
                                    </p:set>
                                    <p:anim calcmode="lin" valueType="num">
                                      <p:cBhvr additive="base">
                                        <p:cTn id="19" dur="500" fill="hold"/>
                                        <p:tgtEl>
                                          <p:spTgt spid="772099">
                                            <p:txEl>
                                              <p:charRg st="38" end="5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2099">
                                            <p:txEl>
                                              <p:charRg st="38" end="5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72099">
                                            <p:txEl>
                                              <p:charRg st="53" end="68"/>
                                            </p:txEl>
                                          </p:spTgt>
                                        </p:tgtEl>
                                        <p:attrNameLst>
                                          <p:attrName>style.visibility</p:attrName>
                                        </p:attrNameLst>
                                      </p:cBhvr>
                                      <p:to>
                                        <p:strVal val="visible"/>
                                      </p:to>
                                    </p:set>
                                    <p:anim calcmode="lin" valueType="num">
                                      <p:cBhvr additive="base">
                                        <p:cTn id="25" dur="500" fill="hold"/>
                                        <p:tgtEl>
                                          <p:spTgt spid="772099">
                                            <p:txEl>
                                              <p:charRg st="53" end="6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72099">
                                            <p:txEl>
                                              <p:charRg st="53" end="6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72099">
                                            <p:txEl>
                                              <p:charRg st="68" end="82"/>
                                            </p:txEl>
                                          </p:spTgt>
                                        </p:tgtEl>
                                        <p:attrNameLst>
                                          <p:attrName>style.visibility</p:attrName>
                                        </p:attrNameLst>
                                      </p:cBhvr>
                                      <p:to>
                                        <p:strVal val="visible"/>
                                      </p:to>
                                    </p:set>
                                    <p:anim calcmode="lin" valueType="num">
                                      <p:cBhvr additive="base">
                                        <p:cTn id="31" dur="500" fill="hold"/>
                                        <p:tgtEl>
                                          <p:spTgt spid="772099">
                                            <p:txEl>
                                              <p:charRg st="68" end="8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72099">
                                            <p:txEl>
                                              <p:charRg st="68" end="8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72099">
                                            <p:txEl>
                                              <p:charRg st="82" end="98"/>
                                            </p:txEl>
                                          </p:spTgt>
                                        </p:tgtEl>
                                        <p:attrNameLst>
                                          <p:attrName>style.visibility</p:attrName>
                                        </p:attrNameLst>
                                      </p:cBhvr>
                                      <p:to>
                                        <p:strVal val="visible"/>
                                      </p:to>
                                    </p:set>
                                    <p:anim calcmode="lin" valueType="num">
                                      <p:cBhvr additive="base">
                                        <p:cTn id="37" dur="500" fill="hold"/>
                                        <p:tgtEl>
                                          <p:spTgt spid="772099">
                                            <p:txEl>
                                              <p:charRg st="82" end="9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72099">
                                            <p:txEl>
                                              <p:charRg st="82" end="9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72099">
                                            <p:txEl>
                                              <p:charRg st="98" end="114"/>
                                            </p:txEl>
                                          </p:spTgt>
                                        </p:tgtEl>
                                        <p:attrNameLst>
                                          <p:attrName>style.visibility</p:attrName>
                                        </p:attrNameLst>
                                      </p:cBhvr>
                                      <p:to>
                                        <p:strVal val="visible"/>
                                      </p:to>
                                    </p:set>
                                    <p:anim calcmode="lin" valueType="num">
                                      <p:cBhvr additive="base">
                                        <p:cTn id="43" dur="500" fill="hold"/>
                                        <p:tgtEl>
                                          <p:spTgt spid="772099">
                                            <p:txEl>
                                              <p:charRg st="98" end="11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72099">
                                            <p:txEl>
                                              <p:charRg st="98" end="1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p:nvPr/>
        </p:nvSpPr>
        <p:spPr>
          <a:xfrm>
            <a:off x="2098675" y="304800"/>
            <a:ext cx="8001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a:lstStyle>
          <a:p>
            <a:pP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宋体" panose="02010600030101010101" pitchFamily="2" charset="-122"/>
              </a:rPr>
              <a:t>现金流量</a:t>
            </a:r>
            <a:r>
              <a:rPr lang="zh-CN" altLang="en-US" sz="3200" dirty="0">
                <a:solidFill>
                  <a:srgbClr val="FF0000"/>
                </a:solidFill>
                <a:latin typeface="Times New Roman" panose="02020603050405020304" pitchFamily="18" charset="0"/>
              </a:rPr>
              <a:t>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2" name="文本框 1"/>
          <p:cNvSpPr txBox="1"/>
          <p:nvPr/>
        </p:nvSpPr>
        <p:spPr>
          <a:xfrm>
            <a:off x="834390" y="1197610"/>
            <a:ext cx="6683375" cy="829945"/>
          </a:xfrm>
          <a:prstGeom prst="rect">
            <a:avLst/>
          </a:prstGeom>
          <a:noFill/>
        </p:spPr>
        <p:txBody>
          <a:bodyPr wrap="square" rtlCol="0" anchor="t">
            <a:spAutoFit/>
          </a:bodyPr>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sym typeface="+mn-ea"/>
              </a:rPr>
              <a:t>四、现金流量表的内容与格式</a:t>
            </a:r>
            <a:endParaRPr lang="zh-CN" altLang="en-US" sz="3200" dirty="0">
              <a:solidFill>
                <a:srgbClr val="FF0000"/>
              </a:solidFill>
              <a:latin typeface="黑体" panose="02010609060101010101" pitchFamily="49" charset="-122"/>
              <a:ea typeface="黑体" panose="02010609060101010101" pitchFamily="49" charset="-122"/>
              <a:sym typeface="+mn-ea"/>
            </a:endParaRPr>
          </a:p>
        </p:txBody>
      </p:sp>
      <p:sp>
        <p:nvSpPr>
          <p:cNvPr id="3" name="文本框 2"/>
          <p:cNvSpPr txBox="1"/>
          <p:nvPr/>
        </p:nvSpPr>
        <p:spPr>
          <a:xfrm>
            <a:off x="751840" y="2028825"/>
            <a:ext cx="10360025" cy="2676525"/>
          </a:xfrm>
          <a:prstGeom prst="rect">
            <a:avLst/>
          </a:prstGeom>
          <a:noFill/>
        </p:spPr>
        <p:txBody>
          <a:bodyPr wrap="square" rtlCol="0" anchor="t">
            <a:spAutoFit/>
          </a:bodyPr>
          <a:p>
            <a:pPr marL="457200" indent="-457200">
              <a:lnSpc>
                <a:spcPct val="150000"/>
              </a:lnSpc>
              <a:buClr>
                <a:srgbClr val="FF0000"/>
              </a:buClr>
              <a:buFont typeface="Wingdings" panose="05000000000000000000" charset="0"/>
              <a:buChar char="p"/>
            </a:pPr>
            <a:r>
              <a:rPr lang="en-US" altLang="zh-CN" sz="2800" dirty="0">
                <a:solidFill>
                  <a:srgbClr val="0033CC"/>
                </a:solidFill>
                <a:latin typeface="楷体" panose="02010609060101010101" pitchFamily="49" charset="-122"/>
                <a:ea typeface="楷体" panose="02010609060101010101" pitchFamily="49" charset="-122"/>
                <a:sym typeface="+mn-ea"/>
              </a:rPr>
              <a:t>3</a:t>
            </a:r>
            <a:r>
              <a:rPr lang="zh-CN" altLang="en-US" sz="2800" dirty="0">
                <a:solidFill>
                  <a:srgbClr val="0033CC"/>
                </a:solidFill>
                <a:latin typeface="楷体" panose="02010609060101010101" pitchFamily="49" charset="-122"/>
                <a:ea typeface="楷体" panose="02010609060101010101" pitchFamily="49" charset="-122"/>
                <a:sym typeface="+mn-ea"/>
              </a:rPr>
              <a:t>、补充资料</a:t>
            </a:r>
            <a:r>
              <a:rPr lang="en-US" altLang="zh-CN" sz="2800" dirty="0">
                <a:solidFill>
                  <a:srgbClr val="0033CC"/>
                </a:solidFill>
                <a:latin typeface="楷体" panose="02010609060101010101" pitchFamily="49" charset="-122"/>
                <a:ea typeface="楷体" panose="02010609060101010101" pitchFamily="49" charset="-122"/>
                <a:sym typeface="+mn-ea"/>
              </a:rPr>
              <a:t> </a:t>
            </a:r>
            <a:endParaRPr lang="zh-CN" altLang="en-US" sz="2800" dirty="0">
              <a:solidFill>
                <a:srgbClr val="0033CC"/>
              </a:solidFill>
              <a:latin typeface="楷体" panose="02010609060101010101" pitchFamily="49" charset="-122"/>
              <a:ea typeface="楷体" panose="02010609060101010101" pitchFamily="49" charset="-122"/>
              <a:sym typeface="+mn-ea"/>
            </a:endParaRPr>
          </a:p>
          <a:p>
            <a:pPr marL="457200" indent="-457200">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sym typeface="+mn-ea"/>
              </a:rPr>
              <a:t>净利润调整所得的经营活动的现金流量，对应正表第一项；</a:t>
            </a:r>
            <a:endParaRPr lang="zh-CN" altLang="en-US" sz="2800" dirty="0">
              <a:latin typeface="楷体" panose="02010609060101010101" pitchFamily="49" charset="-122"/>
              <a:ea typeface="楷体" panose="02010609060101010101" pitchFamily="49" charset="-122"/>
              <a:sym typeface="+mn-ea"/>
            </a:endParaRPr>
          </a:p>
          <a:p>
            <a:pPr marL="457200" indent="-457200">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sym typeface="+mn-ea"/>
              </a:rPr>
              <a:t>不涉及现金收支的重大投资和筹资活动；</a:t>
            </a:r>
            <a:endParaRPr lang="zh-CN" altLang="en-US" sz="2800" dirty="0">
              <a:latin typeface="楷体" panose="02010609060101010101" pitchFamily="49" charset="-122"/>
              <a:ea typeface="楷体" panose="02010609060101010101" pitchFamily="49" charset="-122"/>
              <a:sym typeface="+mn-ea"/>
            </a:endParaRPr>
          </a:p>
          <a:p>
            <a:pPr marL="457200" indent="-457200">
              <a:lnSpc>
                <a:spcPct val="150000"/>
              </a:lnSpc>
              <a:buClr>
                <a:srgbClr val="FF0000"/>
              </a:buClr>
              <a:buFont typeface="Wingdings" panose="05000000000000000000" charset="0"/>
              <a:buChar char="Ø"/>
            </a:pPr>
            <a:r>
              <a:rPr lang="zh-CN" altLang="en-US" sz="2800" dirty="0">
                <a:latin typeface="楷体" panose="02010609060101010101" pitchFamily="49" charset="-122"/>
                <a:ea typeface="楷体" panose="02010609060101010101" pitchFamily="49" charset="-122"/>
                <a:sym typeface="+mn-ea"/>
              </a:rPr>
              <a:t>现金及现金等价物净变动情况，对应正表第五项。</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文本占位符 120834"/>
          <p:cNvSpPr>
            <a:spLocks noGrp="1" noRot="1" noChangeArrowheads="1"/>
          </p:cNvSpPr>
          <p:nvPr>
            <p:ph type="body" idx="1"/>
          </p:nvPr>
        </p:nvSpPr>
        <p:spPr>
          <a:xfrm>
            <a:off x="966470" y="1270000"/>
            <a:ext cx="10249535" cy="4246880"/>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
                <a:srgbClr val="FF0000"/>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rPr>
              <a:t>一、所有者权益变动表的概念</a:t>
            </a:r>
            <a:endParaRPr kumimoji="0" lang="en-US" altLang="zh-CN" sz="2800" b="1" i="0" u="none" strike="noStrike" kern="0" cap="none" spc="0" normalizeH="0" baseline="0" noProof="0" dirty="0" smtClean="0">
              <a:ln>
                <a:noFill/>
              </a:ln>
              <a:solidFill>
                <a:schemeClr val="tx1"/>
              </a:solidFill>
              <a:effectLst/>
              <a:uLnTx/>
              <a:uFillTx/>
              <a:latin typeface="黑体" panose="02010609060101010101" pitchFamily="49" charset="-122"/>
              <a:ea typeface="+mn-ea"/>
              <a:cs typeface="+mn-cs"/>
            </a:endParaRPr>
          </a:p>
          <a:p>
            <a:pPr marL="469900" marR="0" lvl="0" indent="-46990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所有者权益变动表</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反映构成所有者权益各组成部分当期增减变动情况的报表。</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60419" name="Rectangle 2"/>
          <p:cNvSpPr/>
          <p:nvPr>
            <p:ph type="title"/>
          </p:nvPr>
        </p:nvSpPr>
        <p:spPr>
          <a:xfrm>
            <a:off x="774065" y="396875"/>
            <a:ext cx="9325610" cy="532130"/>
          </a:xfrm>
        </p:spPr>
        <p:txBody>
          <a:bodyPr vert="horz" wrap="square" lIns="91440" tIns="45720" rIns="91440" bIns="45720" anchor="ctr" anchorCtr="0"/>
          <a:p>
            <a:pPr algn="l" eaLnBrk="1" hangingPunct="1"/>
            <a:r>
              <a:rPr lang="zh-CN" altLang="en-US" sz="3200" dirty="0">
                <a:solidFill>
                  <a:srgbClr val="FF0000"/>
                </a:solidFill>
              </a:rPr>
              <a:t>第五节 所有者权益变动表</a:t>
            </a:r>
            <a:endParaRPr lang="zh-CN" altLang="en-US" sz="3200" dirty="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文本占位符 120834"/>
          <p:cNvSpPr>
            <a:spLocks noGrp="1" noRot="1" noChangeArrowheads="1"/>
          </p:cNvSpPr>
          <p:nvPr>
            <p:ph type="body" idx="1"/>
          </p:nvPr>
        </p:nvSpPr>
        <p:spPr>
          <a:xfrm>
            <a:off x="1026160" y="1196340"/>
            <a:ext cx="10164445" cy="4968875"/>
          </a:xfrm>
        </p:spPr>
        <p:txBody>
          <a:bodyPr vert="horz" wrap="square" lIns="91440" tIns="45720" rIns="91440" bIns="45720" numCol="1" anchor="t" anchorCtr="0" compatLnSpc="1"/>
          <a:lstStyle/>
          <a:p>
            <a:pPr marL="0" marR="0" lvl="0" indent="0" algn="l" defTabSz="914400" rtl="0" eaLnBrk="0" fontAlgn="base" latinLnBrk="0" hangingPunct="0">
              <a:lnSpc>
                <a:spcPct val="150000"/>
              </a:lnSpc>
              <a:spcBef>
                <a:spcPct val="20000"/>
              </a:spcBef>
              <a:spcAft>
                <a:spcPct val="0"/>
              </a:spcAft>
              <a:buClr>
                <a:srgbClr val="FF0000"/>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黑体" panose="02010609060101010101" pitchFamily="49" charset="-122"/>
                <a:ea typeface="+mn-ea"/>
                <a:cs typeface="+mn-cs"/>
              </a:rPr>
              <a:t>二</a:t>
            </a:r>
            <a:r>
              <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rPr>
              <a:t>、所有者权益变动表的作用</a:t>
            </a:r>
            <a:endParaRPr kumimoji="0" lang="en-US" altLang="zh-CN" sz="3000" b="1" i="0" u="none" strike="noStrike" kern="0" cap="none" spc="0" normalizeH="0" baseline="0" noProof="0" dirty="0" smtClean="0">
              <a:ln>
                <a:noFill/>
              </a:ln>
              <a:solidFill>
                <a:schemeClr val="tx1"/>
              </a:solidFill>
              <a:effectLst/>
              <a:uLnTx/>
              <a:uFillTx/>
              <a:latin typeface="黑体" panose="02010609060101010101" pitchFamily="49" charset="-122"/>
              <a:ea typeface="+mn-ea"/>
              <a:cs typeface="+mn-cs"/>
            </a:endParaRPr>
          </a:p>
          <a:p>
            <a:pPr marL="469900" marR="0" lvl="0" indent="-46990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可帮助了解企业所有者权益的以下内容：</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所有者权益总量的增减变动；</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所有者权益增减变动的重要结构性信息；</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要反映直接计入所有者权益的利得和损失。</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1" indent="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None/>
              <a:defRPr/>
            </a:pP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62467" name="Rectangle 2"/>
          <p:cNvSpPr/>
          <p:nvPr>
            <p:ph type="title"/>
          </p:nvPr>
        </p:nvSpPr>
        <p:spPr>
          <a:xfrm>
            <a:off x="2098675" y="396875"/>
            <a:ext cx="8001000" cy="531813"/>
          </a:xfrm>
        </p:spPr>
        <p:txBody>
          <a:bodyPr vert="horz" wrap="square" lIns="91440" tIns="45720" rIns="91440" bIns="45720" anchor="ctr" anchorCtr="0"/>
          <a:p>
            <a:pPr algn="ctr" eaLnBrk="1" hangingPunct="1"/>
            <a:r>
              <a:rPr lang="zh-CN" altLang="en-US" sz="3200" dirty="0">
                <a:solidFill>
                  <a:srgbClr val="FF0000"/>
                </a:solidFill>
              </a:rPr>
              <a:t>第五节 所有者权益变动表</a:t>
            </a:r>
            <a:endParaRPr lang="zh-CN" altLang="en-US" sz="3200" dirty="0">
              <a:solidFill>
                <a:srgbClr val="FF0000"/>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Rectangle 2"/>
          <p:cNvSpPr/>
          <p:nvPr>
            <p:ph type="title"/>
          </p:nvPr>
        </p:nvSpPr>
        <p:spPr>
          <a:xfrm>
            <a:off x="2098675" y="396875"/>
            <a:ext cx="8001000" cy="531813"/>
          </a:xfrm>
        </p:spPr>
        <p:txBody>
          <a:bodyPr vert="horz" wrap="square" lIns="91440" tIns="45720" rIns="91440" bIns="45720" anchor="ctr" anchorCtr="0"/>
          <a:p>
            <a:pPr algn="ctr" eaLnBrk="1" hangingPunct="1"/>
            <a:r>
              <a:rPr lang="zh-CN" altLang="en-US" sz="3200" dirty="0">
                <a:solidFill>
                  <a:srgbClr val="FF0000"/>
                </a:solidFill>
              </a:rPr>
              <a:t>第五节 所有者权益变动表</a:t>
            </a:r>
            <a:endParaRPr lang="zh-CN" altLang="en-US" sz="3200" dirty="0">
              <a:solidFill>
                <a:srgbClr val="FF0000"/>
              </a:solidFill>
            </a:endParaRPr>
          </a:p>
        </p:txBody>
      </p:sp>
      <p:sp>
        <p:nvSpPr>
          <p:cNvPr id="744451" name="Rectangle 3"/>
          <p:cNvSpPr>
            <a:spLocks noGrp="1" noChangeArrowheads="1"/>
          </p:cNvSpPr>
          <p:nvPr>
            <p:ph type="body" idx="1"/>
          </p:nvPr>
        </p:nvSpPr>
        <p:spPr>
          <a:xfrm>
            <a:off x="839470" y="1052830"/>
            <a:ext cx="10396220" cy="537591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600" b="1" i="0" u="none" strike="noStrike" kern="0" cap="none" spc="0" normalizeH="0" baseline="0" noProof="0" dirty="0">
                <a:ln>
                  <a:noFill/>
                </a:ln>
                <a:solidFill>
                  <a:srgbClr val="FF0000"/>
                </a:solidFill>
                <a:effectLst/>
                <a:uLnTx/>
                <a:uFillTx/>
                <a:latin typeface="+mn-ea"/>
                <a:ea typeface="+mn-ea"/>
                <a:cs typeface="+mn-cs"/>
              </a:rPr>
              <a:t>三</a:t>
            </a:r>
            <a:r>
              <a:rPr kumimoji="0" lang="zh-CN" altLang="en-US" sz="2600" b="1" i="0" u="none" strike="noStrike" kern="0" cap="none" spc="0" normalizeH="0" baseline="0" noProof="0" dirty="0" smtClean="0">
                <a:ln>
                  <a:noFill/>
                </a:ln>
                <a:solidFill>
                  <a:srgbClr val="FF0000"/>
                </a:solidFill>
                <a:effectLst/>
                <a:uLnTx/>
                <a:uFillTx/>
                <a:latin typeface="+mn-ea"/>
                <a:ea typeface="+mn-ea"/>
                <a:cs typeface="+mn-cs"/>
              </a:rPr>
              <a:t>、</a:t>
            </a:r>
            <a:r>
              <a:rPr kumimoji="0" lang="zh-CN" altLang="en-US" sz="2600" b="1" i="0" u="none" strike="noStrike" kern="0" cap="none" spc="0" normalizeH="0" baseline="0" noProof="0" dirty="0">
                <a:ln>
                  <a:noFill/>
                </a:ln>
                <a:solidFill>
                  <a:srgbClr val="FF0000"/>
                </a:solidFill>
                <a:effectLst/>
                <a:uLnTx/>
                <a:uFillTx/>
                <a:latin typeface="+mn-ea"/>
                <a:ea typeface="+mn-ea"/>
                <a:cs typeface="+mn-cs"/>
              </a:rPr>
              <a:t>所有者权益变动</a:t>
            </a:r>
            <a:r>
              <a:rPr kumimoji="0" lang="zh-CN" altLang="en-US" sz="2600" b="1" i="0" u="none" strike="noStrike" kern="0" cap="none" spc="0" normalizeH="0" baseline="0" noProof="0" dirty="0" smtClean="0">
                <a:ln>
                  <a:noFill/>
                </a:ln>
                <a:solidFill>
                  <a:srgbClr val="FF0000"/>
                </a:solidFill>
                <a:effectLst/>
                <a:uLnTx/>
                <a:uFillTx/>
                <a:latin typeface="+mn-ea"/>
                <a:ea typeface="+mn-ea"/>
                <a:cs typeface="+mn-cs"/>
              </a:rPr>
              <a:t>表应单独</a:t>
            </a:r>
            <a:r>
              <a:rPr kumimoji="0" lang="zh-CN" altLang="en-US" sz="2600" b="1" i="0" u="none" strike="noStrike" kern="0" cap="none" spc="0" normalizeH="0" baseline="0" noProof="0" dirty="0">
                <a:ln>
                  <a:noFill/>
                </a:ln>
                <a:solidFill>
                  <a:srgbClr val="FF0000"/>
                </a:solidFill>
                <a:effectLst/>
                <a:uLnTx/>
                <a:uFillTx/>
                <a:latin typeface="+mn-ea"/>
                <a:ea typeface="+mn-ea"/>
                <a:cs typeface="+mn-cs"/>
              </a:rPr>
              <a:t>列</a:t>
            </a:r>
            <a:r>
              <a:rPr kumimoji="0" lang="zh-CN" altLang="en-US" sz="2600" b="1" i="0" u="none" strike="noStrike" kern="0" cap="none" spc="0" normalizeH="0" baseline="0" noProof="0" dirty="0" smtClean="0">
                <a:ln>
                  <a:noFill/>
                </a:ln>
                <a:solidFill>
                  <a:srgbClr val="FF0000"/>
                </a:solidFill>
                <a:effectLst/>
                <a:uLnTx/>
                <a:uFillTx/>
                <a:latin typeface="+mn-ea"/>
                <a:ea typeface="+mn-ea"/>
                <a:cs typeface="+mn-cs"/>
              </a:rPr>
              <a:t>示的信息 </a:t>
            </a:r>
            <a:endParaRPr kumimoji="0" lang="en-US" altLang="zh-CN" sz="26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净利润</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直接计入所有者权益的利得和损失项目及其总额</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会计政策变更和差错更正的累计影响金额</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所有者投入资本和向所有者分配利润等</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按照规定提取的盈余公积</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实收资本</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或股本</a:t>
            </a:r>
            <a:r>
              <a:rPr kumimoji="0" lang="en-US" altLang="zh-CN"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、资本公积、盈余公积、未分配利润的期初和期末余额及其调节情况。</a:t>
            </a:r>
            <a:endParaRPr kumimoji="0" lang="zh-CN" altLang="en-US" sz="26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2"/>
          <p:cNvSpPr/>
          <p:nvPr>
            <p:ph type="title"/>
          </p:nvPr>
        </p:nvSpPr>
        <p:spPr/>
        <p:txBody>
          <a:bodyPr vert="horz" wrap="square" lIns="91440" tIns="45720" rIns="91440" bIns="45720" anchor="ctr" anchorCtr="0"/>
          <a:p>
            <a:pPr eaLnBrk="1" hangingPunct="1"/>
            <a:r>
              <a:rPr lang="zh-CN" altLang="en-US" dirty="0">
                <a:solidFill>
                  <a:srgbClr val="FF0000"/>
                </a:solidFill>
                <a:latin typeface="黑体" panose="02010609060101010101" pitchFamily="49" charset="-122"/>
              </a:rPr>
              <a:t>第六节  </a:t>
            </a:r>
            <a:r>
              <a:rPr lang="zh-CN" altLang="en-US" dirty="0">
                <a:solidFill>
                  <a:srgbClr val="FF0000"/>
                </a:solidFill>
                <a:latin typeface="宋体" panose="02010600030101010101" pitchFamily="2" charset="-122"/>
              </a:rPr>
              <a:t>财务报表附注</a:t>
            </a:r>
            <a:endParaRPr lang="zh-CN" altLang="en-US" dirty="0">
              <a:solidFill>
                <a:srgbClr val="FF0000"/>
              </a:solidFill>
              <a:latin typeface="Times New Roman" panose="02020603050405020304" pitchFamily="18" charset="0"/>
              <a:ea typeface="Times New Roman" panose="02020603050405020304" pitchFamily="18" charset="0"/>
            </a:endParaRPr>
          </a:p>
        </p:txBody>
      </p:sp>
      <p:sp>
        <p:nvSpPr>
          <p:cNvPr id="705539" name="Rectangle 3"/>
          <p:cNvSpPr>
            <a:spLocks noGrp="1" noChangeArrowheads="1"/>
          </p:cNvSpPr>
          <p:nvPr>
            <p:ph type="body" idx="1"/>
          </p:nvPr>
        </p:nvSpPr>
        <p:spPr>
          <a:xfrm>
            <a:off x="1070610" y="1196975"/>
            <a:ext cx="9994265" cy="487553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一、</a:t>
            </a:r>
            <a:r>
              <a:rPr kumimoji="0" lang="zh-CN" altLang="en-US" sz="2800" b="1" i="0" u="none" strike="noStrike" kern="0" cap="none" spc="0" normalizeH="0" baseline="0" noProof="0" dirty="0">
                <a:ln>
                  <a:noFill/>
                </a:ln>
                <a:solidFill>
                  <a:srgbClr val="FF0000"/>
                </a:solidFill>
                <a:effectLst/>
                <a:uLnTx/>
                <a:uFillTx/>
                <a:latin typeface="+mn-ea"/>
                <a:ea typeface="+mn-ea"/>
                <a:cs typeface="+mn-cs"/>
              </a:rPr>
              <a:t>财务</a:t>
            </a: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报表附注的概念</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财务报表附注是对在资产负债表、利润表、所有者权益变动表和现金流量表等报表中列示项目的文字描述或明细资料</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以及对未能在这些报表中列示项目的说明等。</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第六节  </a:t>
            </a:r>
            <a:r>
              <a:rPr lang="zh-CN" altLang="en-US" sz="3200" dirty="0">
                <a:solidFill>
                  <a:srgbClr val="FF0000"/>
                </a:solidFill>
                <a:latin typeface="宋体" panose="02010600030101010101" pitchFamily="2" charset="-122"/>
              </a:rPr>
              <a:t>会计报表附注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06563" name="Rectangle 3"/>
          <p:cNvSpPr>
            <a:spLocks noGrp="1" noChangeArrowheads="1"/>
          </p:cNvSpPr>
          <p:nvPr>
            <p:ph type="body" idx="1"/>
          </p:nvPr>
        </p:nvSpPr>
        <p:spPr>
          <a:xfrm>
            <a:off x="783590" y="1196975"/>
            <a:ext cx="10611485" cy="50419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二、会计报表附注的内容</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1.</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财务报表的编制基础</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2.</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遵循《企业会计准则》的声明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3.</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重要会计政策的说明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包括财务报表项目的计量基础和会计政策的确定依据等</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4.</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重要会计估计的说明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包括下一会计期间内很可能导致资产、负债账面价值重大调整的会计估计的确定依据等</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R="0" lvl="2"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第六节  </a:t>
            </a:r>
            <a:r>
              <a:rPr lang="zh-CN" altLang="en-US" sz="3200" dirty="0">
                <a:solidFill>
                  <a:srgbClr val="FF0000"/>
                </a:solidFill>
                <a:latin typeface="宋体" panose="02010600030101010101" pitchFamily="2" charset="-122"/>
              </a:rPr>
              <a:t>会计报表附注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06563" name="Rectangle 3"/>
          <p:cNvSpPr>
            <a:spLocks noGrp="1" noChangeArrowheads="1"/>
          </p:cNvSpPr>
          <p:nvPr>
            <p:ph type="body" idx="1"/>
          </p:nvPr>
        </p:nvSpPr>
        <p:spPr>
          <a:xfrm>
            <a:off x="783590" y="1196975"/>
            <a:ext cx="10611485" cy="50419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二、会计报表附注的内容</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5.</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会计政策和会计估计变更以及差错更正的说明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6.</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对已在资产负债表、利润表、现金流量表和所有者权益变动表中列示的重要项目的进一步说明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包括终止经营税后利润的金额及其构成情况等</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7.</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或有和承诺事项、资产负债表日后非调整事项、关联方关系及其交易等需要说明的事项。</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第六节  </a:t>
            </a:r>
            <a:r>
              <a:rPr lang="zh-CN" altLang="en-US" sz="3200" dirty="0">
                <a:solidFill>
                  <a:srgbClr val="FF0000"/>
                </a:solidFill>
                <a:latin typeface="宋体" panose="02010600030101010101" pitchFamily="2" charset="-122"/>
              </a:rPr>
              <a:t>会计报表附注</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06563" name="Rectangle 3"/>
          <p:cNvSpPr>
            <a:spLocks noGrp="1" noChangeArrowheads="1"/>
          </p:cNvSpPr>
          <p:nvPr>
            <p:ph type="body" idx="1"/>
          </p:nvPr>
        </p:nvSpPr>
        <p:spPr>
          <a:xfrm>
            <a:off x="783590" y="1196975"/>
            <a:ext cx="10611485" cy="50419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二、会计报表附注的内容</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zh-CN" altLang="en-US"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准则还规定</a:t>
            </a:r>
            <a:r>
              <a:rPr kumimoji="0" lang="en-US" altLang="zh-CN"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如果下列各项没有在与财务报表一起公布的其他信息中披露的</a:t>
            </a:r>
            <a:r>
              <a:rPr kumimoji="0" lang="en-US" altLang="zh-CN"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企业应当在附注中披露</a:t>
            </a:r>
            <a:r>
              <a:rPr kumimoji="0" lang="en-US" altLang="zh-CN"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rgbClr val="465FAC"/>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1.</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企业注册地、组织形式和总部地址</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2.</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企业的业务性质和主要经营活动</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7117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3.</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母公司以及集团最终母公司的名称。</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0243" name="Rectangle 3"/>
          <p:cNvSpPr>
            <a:spLocks noGrp="1"/>
          </p:cNvSpPr>
          <p:nvPr>
            <p:ph idx="1"/>
          </p:nvPr>
        </p:nvSpPr>
        <p:spPr>
          <a:xfrm>
            <a:off x="920750" y="1196975"/>
            <a:ext cx="10429240" cy="4266565"/>
          </a:xfrm>
          <a:solidFill>
            <a:schemeClr val="bg1"/>
          </a:solidFill>
        </p:spPr>
        <p:txBody>
          <a:bodyPr vert="horz" wrap="square" lIns="91440" tIns="45720" rIns="91440" bIns="45720" anchor="t" anchorCtr="0"/>
          <a:p>
            <a:pPr marL="0" lvl="1" indent="0" eaLnBrk="1" hangingPunct="1">
              <a:lnSpc>
                <a:spcPct val="140000"/>
              </a:lnSpc>
              <a:buClr>
                <a:srgbClr val="FF0000"/>
              </a:buClr>
              <a:buFont typeface="Wingdings" panose="05000000000000000000" pitchFamily="2" charset="2"/>
              <a:buNone/>
            </a:pPr>
            <a:r>
              <a:rPr lang="zh-CN" altLang="en-US" sz="3000" b="1" dirty="0">
                <a:solidFill>
                  <a:srgbClr val="FF0000"/>
                </a:solidFill>
                <a:latin typeface="黑体" panose="02010609060101010101" pitchFamily="49" charset="-122"/>
                <a:ea typeface="黑体" panose="02010609060101010101" pitchFamily="49" charset="-122"/>
              </a:rPr>
              <a:t>三、财务报告的种类</a:t>
            </a:r>
            <a:r>
              <a:rPr lang="en-US" altLang="zh-CN" sz="3000" b="1" dirty="0">
                <a:solidFill>
                  <a:srgbClr val="FF0000"/>
                </a:solidFill>
                <a:latin typeface="黑体" panose="02010609060101010101" pitchFamily="49" charset="-122"/>
                <a:ea typeface="黑体" panose="02010609060101010101" pitchFamily="49" charset="-122"/>
              </a:rPr>
              <a:t> </a:t>
            </a:r>
            <a:endParaRPr lang="zh-CN" altLang="en-US" sz="3000" b="1" dirty="0">
              <a:solidFill>
                <a:srgbClr val="FF0000"/>
              </a:solidFill>
              <a:latin typeface="黑体" panose="02010609060101010101" pitchFamily="49" charset="-122"/>
              <a:ea typeface="黑体" panose="02010609060101010101" pitchFamily="49" charset="-122"/>
            </a:endParaRPr>
          </a:p>
          <a:p>
            <a:pPr marL="0" lvl="1" indent="0" eaLnBrk="1" hangingPunct="1">
              <a:lnSpc>
                <a:spcPct val="140000"/>
              </a:lnSpc>
              <a:buClr>
                <a:srgbClr val="FF0000"/>
              </a:buClr>
              <a:buFont typeface="Wingdings" panose="05000000000000000000" pitchFamily="2" charset="2"/>
              <a:buNone/>
            </a:pPr>
            <a:r>
              <a:rPr lang="en-US" altLang="zh-CN" sz="3000" b="1" dirty="0">
                <a:solidFill>
                  <a:srgbClr val="0033CC"/>
                </a:solidFill>
                <a:latin typeface="黑体" panose="02010609060101010101" pitchFamily="49" charset="-122"/>
                <a:ea typeface="黑体" panose="02010609060101010101" pitchFamily="49" charset="-122"/>
              </a:rPr>
              <a:t>1</a:t>
            </a:r>
            <a:r>
              <a:rPr lang="zh-CN" altLang="en-US" sz="3000" b="1" dirty="0">
                <a:solidFill>
                  <a:srgbClr val="0033CC"/>
                </a:solidFill>
                <a:latin typeface="黑体" panose="02010609060101010101" pitchFamily="49" charset="-122"/>
                <a:ea typeface="黑体" panose="02010609060101010101" pitchFamily="49" charset="-122"/>
              </a:rPr>
              <a:t>、按财务报表所反映的经济内容不同，分为</a:t>
            </a:r>
            <a:endParaRPr lang="en-US" altLang="zh-CN" sz="3000" b="1" dirty="0">
              <a:solidFill>
                <a:srgbClr val="0033CC"/>
              </a:solidFill>
              <a:latin typeface="黑体" panose="02010609060101010101" pitchFamily="49" charset="-122"/>
              <a:ea typeface="黑体" panose="02010609060101010101" pitchFamily="49" charset="-122"/>
            </a:endParaRPr>
          </a:p>
          <a:p>
            <a:pPr marL="927100" lvl="2" indent="-469900">
              <a:lnSpc>
                <a:spcPct val="140000"/>
              </a:lnSpc>
              <a:buFont typeface="Wingdings" panose="05000000000000000000" pitchFamily="2" charset="2"/>
              <a:buChar char="Ø"/>
            </a:pPr>
            <a:r>
              <a:rPr lang="zh-CN" altLang="en-US" sz="2800" b="1" dirty="0">
                <a:solidFill>
                  <a:schemeClr val="tx1"/>
                </a:solidFill>
                <a:latin typeface="楷体" panose="02010609060101010101" pitchFamily="49" charset="-122"/>
                <a:ea typeface="楷体" panose="02010609060101010101" pitchFamily="49" charset="-122"/>
              </a:rPr>
              <a:t>资产负债表</a:t>
            </a:r>
            <a:endParaRPr lang="zh-CN" altLang="en-US" sz="2800" b="1" dirty="0">
              <a:solidFill>
                <a:schemeClr val="tx1"/>
              </a:solidFill>
              <a:latin typeface="楷体" panose="02010609060101010101" pitchFamily="49" charset="-122"/>
              <a:ea typeface="楷体" panose="02010609060101010101" pitchFamily="49" charset="-122"/>
            </a:endParaRPr>
          </a:p>
          <a:p>
            <a:pPr marL="927100" lvl="2" indent="-469900">
              <a:lnSpc>
                <a:spcPct val="140000"/>
              </a:lnSpc>
              <a:buFont typeface="Wingdings" panose="05000000000000000000" pitchFamily="2" charset="2"/>
              <a:buChar char="Ø"/>
            </a:pPr>
            <a:r>
              <a:rPr lang="zh-CN" altLang="en-US" sz="2800" b="1" dirty="0">
                <a:solidFill>
                  <a:schemeClr val="tx1"/>
                </a:solidFill>
                <a:latin typeface="楷体" panose="02010609060101010101" pitchFamily="49" charset="-122"/>
                <a:ea typeface="楷体" panose="02010609060101010101" pitchFamily="49" charset="-122"/>
              </a:rPr>
              <a:t>利润表</a:t>
            </a:r>
            <a:endParaRPr lang="zh-CN" altLang="en-US" sz="2800" b="1" dirty="0">
              <a:solidFill>
                <a:schemeClr val="tx1"/>
              </a:solidFill>
              <a:latin typeface="楷体" panose="02010609060101010101" pitchFamily="49" charset="-122"/>
              <a:ea typeface="楷体" panose="02010609060101010101" pitchFamily="49" charset="-122"/>
            </a:endParaRPr>
          </a:p>
          <a:p>
            <a:pPr marL="927100" lvl="2" indent="-469900">
              <a:lnSpc>
                <a:spcPct val="140000"/>
              </a:lnSpc>
              <a:buFont typeface="Wingdings" panose="05000000000000000000" pitchFamily="2" charset="2"/>
              <a:buChar char="Ø"/>
            </a:pPr>
            <a:r>
              <a:rPr lang="zh-CN" altLang="en-US" sz="2800" b="1" dirty="0">
                <a:solidFill>
                  <a:schemeClr val="tx1"/>
                </a:solidFill>
                <a:latin typeface="楷体" panose="02010609060101010101" pitchFamily="49" charset="-122"/>
                <a:ea typeface="楷体" panose="02010609060101010101" pitchFamily="49" charset="-122"/>
              </a:rPr>
              <a:t>现金流量表</a:t>
            </a:r>
            <a:endParaRPr lang="zh-CN" altLang="en-US" sz="2800" b="1" dirty="0">
              <a:solidFill>
                <a:schemeClr val="tx1"/>
              </a:solidFill>
              <a:latin typeface="楷体" panose="02010609060101010101" pitchFamily="49" charset="-122"/>
              <a:ea typeface="楷体" panose="02010609060101010101" pitchFamily="49" charset="-122"/>
            </a:endParaRPr>
          </a:p>
          <a:p>
            <a:pPr marL="927100" lvl="2" indent="-469900">
              <a:lnSpc>
                <a:spcPct val="140000"/>
              </a:lnSpc>
              <a:buFont typeface="Wingdings" panose="05000000000000000000" pitchFamily="2" charset="2"/>
              <a:buChar char="Ø"/>
            </a:pPr>
            <a:r>
              <a:rPr lang="zh-CN" altLang="en-US" sz="2800" b="1" dirty="0">
                <a:solidFill>
                  <a:schemeClr val="tx1"/>
                </a:solidFill>
                <a:latin typeface="楷体" panose="02010609060101010101" pitchFamily="49" charset="-122"/>
                <a:ea typeface="楷体" panose="02010609060101010101" pitchFamily="49" charset="-122"/>
              </a:rPr>
              <a:t>所有者权益变动表</a:t>
            </a:r>
            <a:endParaRPr lang="zh-CN" altLang="en-US"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charset="-122"/>
              <a:ea typeface="+mn-ea"/>
              <a:cs typeface="+mn-ea"/>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0243" name="Rectangle 3"/>
          <p:cNvSpPr>
            <a:spLocks noGrp="1"/>
          </p:cNvSpPr>
          <p:nvPr>
            <p:ph idx="1"/>
          </p:nvPr>
        </p:nvSpPr>
        <p:spPr>
          <a:xfrm>
            <a:off x="826770" y="1196975"/>
            <a:ext cx="10357485" cy="4032250"/>
          </a:xfrm>
          <a:solidFill>
            <a:schemeClr val="bg1"/>
          </a:solidFill>
        </p:spPr>
        <p:txBody>
          <a:bodyPr vert="horz" wrap="square" lIns="91440" tIns="45720" rIns="91440" bIns="45720" anchor="t" anchorCtr="0"/>
          <a:p>
            <a:pPr marL="0" lvl="1" indent="0" eaLnBrk="1" hangingPunct="1">
              <a:lnSpc>
                <a:spcPct val="140000"/>
              </a:lnSpc>
              <a:buClr>
                <a:srgbClr val="FF0000"/>
              </a:buClr>
              <a:buFont typeface="Wingdings" panose="05000000000000000000" pitchFamily="2" charset="2"/>
              <a:buNone/>
            </a:pPr>
            <a:r>
              <a:rPr lang="zh-CN" altLang="en-US" sz="3200" b="1" dirty="0">
                <a:solidFill>
                  <a:srgbClr val="FF0000"/>
                </a:solidFill>
                <a:latin typeface="黑体" panose="02010609060101010101" pitchFamily="49" charset="-122"/>
                <a:ea typeface="黑体" panose="02010609060101010101" pitchFamily="49" charset="-122"/>
                <a:sym typeface="+mn-ea"/>
              </a:rPr>
              <a:t>三、财务报告的种类</a:t>
            </a:r>
            <a:r>
              <a:rPr lang="en-US" altLang="zh-CN" sz="3200" b="1" dirty="0">
                <a:solidFill>
                  <a:srgbClr val="FF0000"/>
                </a:solidFill>
                <a:latin typeface="黑体" panose="02010609060101010101" pitchFamily="49" charset="-122"/>
                <a:ea typeface="黑体" panose="02010609060101010101" pitchFamily="49" charset="-122"/>
                <a:sym typeface="+mn-ea"/>
              </a:rPr>
              <a:t> </a:t>
            </a:r>
            <a:endParaRPr lang="zh-CN" altLang="en-US" sz="3200" b="1" dirty="0">
              <a:solidFill>
                <a:srgbClr val="FF0000"/>
              </a:solidFill>
              <a:latin typeface="黑体" panose="02010609060101010101" pitchFamily="49" charset="-122"/>
              <a:ea typeface="黑体" panose="02010609060101010101" pitchFamily="49" charset="-122"/>
            </a:endParaRPr>
          </a:p>
          <a:p>
            <a:pPr marL="0" lvl="1" indent="0" eaLnBrk="1" hangingPunct="1">
              <a:lnSpc>
                <a:spcPct val="140000"/>
              </a:lnSpc>
              <a:buClr>
                <a:srgbClr val="FF0000"/>
              </a:buClr>
              <a:buFont typeface="Wingdings" panose="05000000000000000000" pitchFamily="2" charset="2"/>
              <a:buNone/>
            </a:pPr>
            <a:r>
              <a:rPr lang="en-US" sz="3200" b="1" dirty="0">
                <a:solidFill>
                  <a:srgbClr val="0033CC"/>
                </a:solidFill>
                <a:latin typeface="+mj-ea"/>
                <a:ea typeface="+mj-ea"/>
                <a:cs typeface="+mj-ea"/>
              </a:rPr>
              <a:t>2</a:t>
            </a:r>
            <a:r>
              <a:rPr lang="zh-CN" altLang="en-US" sz="3200" b="1" dirty="0">
                <a:solidFill>
                  <a:srgbClr val="0033CC"/>
                </a:solidFill>
                <a:latin typeface="+mj-ea"/>
                <a:ea typeface="+mj-ea"/>
                <a:cs typeface="+mj-ea"/>
              </a:rPr>
              <a:t>、按财务报表所反映的资金形态，分为</a:t>
            </a:r>
            <a:endParaRPr lang="zh-CN" altLang="en-US" sz="3200" b="1" dirty="0">
              <a:solidFill>
                <a:srgbClr val="0033CC"/>
              </a:solidFill>
              <a:latin typeface="+mj-ea"/>
              <a:ea typeface="+mj-ea"/>
              <a:cs typeface="+mj-ea"/>
            </a:endParaRPr>
          </a:p>
          <a:p>
            <a:pPr marL="927100" lvl="2" indent="-469900">
              <a:lnSpc>
                <a:spcPct val="140000"/>
              </a:lnSpc>
              <a:buFont typeface="Wingdings" panose="05000000000000000000" pitchFamily="2" charset="2"/>
              <a:buChar char="Ø"/>
            </a:pPr>
            <a:r>
              <a:rPr lang="zh-CN" altLang="en-US" sz="3200" b="1" dirty="0">
                <a:solidFill>
                  <a:schemeClr val="tx1"/>
                </a:solidFill>
                <a:latin typeface="楷体" panose="02010609060101010101" pitchFamily="49" charset="-122"/>
                <a:ea typeface="楷体" panose="02010609060101010101" pitchFamily="49" charset="-122"/>
              </a:rPr>
              <a:t>静态报表：资产负债表</a:t>
            </a:r>
            <a:endParaRPr lang="zh-CN" altLang="en-US" sz="3200" b="1" dirty="0">
              <a:solidFill>
                <a:schemeClr val="tx1"/>
              </a:solidFill>
              <a:latin typeface="楷体" panose="02010609060101010101" pitchFamily="49" charset="-122"/>
              <a:ea typeface="楷体" panose="02010609060101010101" pitchFamily="49" charset="-122"/>
            </a:endParaRPr>
          </a:p>
          <a:p>
            <a:pPr marL="927100" lvl="2" indent="-469900">
              <a:lnSpc>
                <a:spcPct val="140000"/>
              </a:lnSpc>
              <a:buFont typeface="Wingdings" panose="05000000000000000000" pitchFamily="2" charset="2"/>
              <a:buChar char="Ø"/>
            </a:pPr>
            <a:r>
              <a:rPr lang="zh-CN" altLang="en-US" sz="3200" b="1" dirty="0">
                <a:solidFill>
                  <a:schemeClr val="tx1"/>
                </a:solidFill>
                <a:latin typeface="楷体" panose="02010609060101010101" pitchFamily="49" charset="-122"/>
                <a:ea typeface="楷体" panose="02010609060101010101" pitchFamily="49" charset="-122"/>
              </a:rPr>
              <a:t>动态报表：利润表、现金流量表、所有者权益变动表</a:t>
            </a:r>
            <a:endParaRPr lang="zh-CN" altLang="en-US" sz="32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财务会计报告概述</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10243" name="Rectangle 3"/>
          <p:cNvSpPr>
            <a:spLocks noGrp="1"/>
          </p:cNvSpPr>
          <p:nvPr>
            <p:ph idx="1"/>
          </p:nvPr>
        </p:nvSpPr>
        <p:spPr>
          <a:xfrm>
            <a:off x="781685" y="1196975"/>
            <a:ext cx="10435590" cy="4828540"/>
          </a:xfrm>
          <a:solidFill>
            <a:schemeClr val="bg1"/>
          </a:solidFill>
        </p:spPr>
        <p:txBody>
          <a:bodyPr vert="horz" wrap="square" lIns="91440" tIns="45720" rIns="91440" bIns="45720" anchor="t" anchorCtr="0"/>
          <a:p>
            <a:pPr marL="0" lvl="1" indent="0">
              <a:lnSpc>
                <a:spcPct val="140000"/>
              </a:lnSpc>
              <a:buFont typeface="Wingdings" panose="05000000000000000000" pitchFamily="2" charset="2"/>
              <a:buNone/>
            </a:pPr>
            <a:r>
              <a:rPr lang="zh-CN" altLang="en-US" sz="3000" b="1" dirty="0">
                <a:solidFill>
                  <a:srgbClr val="FF0000"/>
                </a:solidFill>
                <a:latin typeface="黑体" panose="02010609060101010101" pitchFamily="49" charset="-122"/>
                <a:ea typeface="黑体" panose="02010609060101010101" pitchFamily="49" charset="-122"/>
                <a:sym typeface="+mn-ea"/>
              </a:rPr>
              <a:t>三、财务报告的种类</a:t>
            </a:r>
            <a:r>
              <a:rPr lang="en-US" altLang="zh-CN" sz="3000" b="1" dirty="0">
                <a:solidFill>
                  <a:srgbClr val="FF0000"/>
                </a:solidFill>
                <a:latin typeface="黑体" panose="02010609060101010101" pitchFamily="49" charset="-122"/>
                <a:ea typeface="黑体" panose="02010609060101010101" pitchFamily="49" charset="-122"/>
                <a:sym typeface="+mn-ea"/>
              </a:rPr>
              <a:t> </a:t>
            </a:r>
            <a:endParaRPr lang="zh-CN" altLang="en-US" sz="3000" b="1" dirty="0">
              <a:solidFill>
                <a:srgbClr val="FF0000"/>
              </a:solidFill>
              <a:latin typeface="黑体" panose="02010609060101010101" pitchFamily="49" charset="-122"/>
              <a:ea typeface="黑体" panose="02010609060101010101" pitchFamily="49" charset="-122"/>
            </a:endParaRPr>
          </a:p>
          <a:p>
            <a:pPr marL="0" lvl="1" indent="0">
              <a:lnSpc>
                <a:spcPct val="140000"/>
              </a:lnSpc>
              <a:buFont typeface="Wingdings" panose="05000000000000000000" pitchFamily="2" charset="2"/>
              <a:buNone/>
            </a:pPr>
            <a:r>
              <a:rPr lang="en-US" altLang="zh-CN" sz="2800" b="1" dirty="0">
                <a:solidFill>
                  <a:srgbClr val="0033CC"/>
                </a:solidFill>
                <a:latin typeface="黑体" panose="02010609060101010101" pitchFamily="49" charset="-122"/>
                <a:ea typeface="黑体" panose="02010609060101010101" pitchFamily="49" charset="-122"/>
                <a:cs typeface="黑体" panose="02010609060101010101" pitchFamily="49" charset="-122"/>
              </a:rPr>
              <a:t>3</a:t>
            </a:r>
            <a:r>
              <a:rPr lang="zh-CN" altLang="en-US" sz="2800" b="1" dirty="0">
                <a:solidFill>
                  <a:srgbClr val="0033CC"/>
                </a:solidFill>
                <a:latin typeface="黑体" panose="02010609060101010101" pitchFamily="49" charset="-122"/>
                <a:ea typeface="黑体" panose="02010609060101010101" pitchFamily="49" charset="-122"/>
                <a:cs typeface="黑体" panose="02010609060101010101" pitchFamily="49" charset="-122"/>
              </a:rPr>
              <a:t>、按财务报表编制期间的不同，分为</a:t>
            </a:r>
            <a:endParaRPr lang="zh-CN" altLang="en-US" sz="2800" b="1" dirty="0">
              <a:solidFill>
                <a:srgbClr val="0033CC"/>
              </a:solidFill>
              <a:latin typeface="黑体" panose="02010609060101010101" pitchFamily="49" charset="-122"/>
              <a:ea typeface="黑体" panose="02010609060101010101" pitchFamily="49" charset="-122"/>
              <a:cs typeface="黑体" panose="02010609060101010101" pitchFamily="49" charset="-122"/>
            </a:endParaRPr>
          </a:p>
          <a:p>
            <a:pPr marL="469900" lvl="1" indent="-469900">
              <a:lnSpc>
                <a:spcPct val="140000"/>
              </a:lnSpc>
              <a:buFont typeface="Wingdings" panose="05000000000000000000" pitchFamily="2" charset="2"/>
              <a:buChar char="Ø"/>
            </a:pPr>
            <a:r>
              <a:rPr lang="zh-CN" altLang="en-US" sz="2800" b="1" dirty="0">
                <a:solidFill>
                  <a:srgbClr val="C00000"/>
                </a:solidFill>
                <a:latin typeface="楷体" panose="02010609060101010101" pitchFamily="49" charset="-122"/>
                <a:ea typeface="楷体" panose="02010609060101010101" pitchFamily="49" charset="-122"/>
              </a:rPr>
              <a:t>年度财务报表：</a:t>
            </a:r>
            <a:r>
              <a:rPr lang="zh-CN" altLang="en-US" sz="2800" b="1" dirty="0">
                <a:solidFill>
                  <a:schemeClr val="tx1"/>
                </a:solidFill>
                <a:latin typeface="楷体" panose="02010609060101010101" pitchFamily="49" charset="-122"/>
                <a:ea typeface="楷体" panose="02010609060101010101" pitchFamily="49" charset="-122"/>
              </a:rPr>
              <a:t>年度终了对外提供的财务报告</a:t>
            </a:r>
            <a:endParaRPr lang="en-US" altLang="zh-CN" sz="2800" b="1" dirty="0">
              <a:solidFill>
                <a:schemeClr val="tx1"/>
              </a:solidFill>
              <a:latin typeface="楷体" panose="02010609060101010101" pitchFamily="49" charset="-122"/>
              <a:ea typeface="楷体" panose="02010609060101010101" pitchFamily="49" charset="-122"/>
            </a:endParaRPr>
          </a:p>
          <a:p>
            <a:pPr marL="469900" lvl="1" indent="-469900">
              <a:lnSpc>
                <a:spcPct val="140000"/>
              </a:lnSpc>
              <a:buFont typeface="Wingdings" panose="05000000000000000000" pitchFamily="2" charset="2"/>
              <a:buChar char="Ø"/>
            </a:pPr>
            <a:r>
              <a:rPr lang="zh-CN" altLang="en-US" sz="2800" b="1" dirty="0">
                <a:solidFill>
                  <a:srgbClr val="C00000"/>
                </a:solidFill>
                <a:latin typeface="楷体" panose="02010609060101010101" pitchFamily="49" charset="-122"/>
                <a:ea typeface="楷体" panose="02010609060101010101" pitchFamily="49" charset="-122"/>
              </a:rPr>
              <a:t>中期财务报表：</a:t>
            </a:r>
            <a:r>
              <a:rPr lang="zh-CN" altLang="en-US" sz="2800" b="1" dirty="0">
                <a:latin typeface="楷体" panose="02010609060101010101" pitchFamily="49" charset="-122"/>
                <a:ea typeface="楷体" panose="02010609060101010101" pitchFamily="49" charset="-122"/>
              </a:rPr>
              <a:t>半年度、季度和月度财务报告</a:t>
            </a:r>
            <a:endParaRPr lang="zh-CN" altLang="en-US" sz="2800" b="1" dirty="0">
              <a:latin typeface="楷体" panose="02010609060101010101" pitchFamily="49" charset="-122"/>
              <a:ea typeface="楷体" panose="02010609060101010101" pitchFamily="49" charset="-122"/>
            </a:endParaRPr>
          </a:p>
          <a:p>
            <a:pPr marL="927100" lvl="2" indent="-469900">
              <a:lnSpc>
                <a:spcPct val="140000"/>
              </a:lnSpc>
              <a:buFont typeface="Arial" panose="020B0604020202020204" pitchFamily="34" charset="0"/>
              <a:buChar char="•"/>
            </a:pPr>
            <a:r>
              <a:rPr lang="zh-CN" altLang="en-US" sz="2800" b="1" dirty="0">
                <a:latin typeface="楷体" panose="02010609060101010101" pitchFamily="49" charset="-122"/>
                <a:ea typeface="楷体" panose="02010609060101010101" pitchFamily="49" charset="-122"/>
              </a:rPr>
              <a:t>会计期间：</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月</a:t>
            </a: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日</a:t>
            </a:r>
            <a:r>
              <a:rPr lang="en-US" altLang="zh-CN" sz="2800" b="1" dirty="0">
                <a:latin typeface="楷体" panose="02010609060101010101" pitchFamily="49" charset="-122"/>
                <a:ea typeface="楷体" panose="02010609060101010101" pitchFamily="49" charset="-122"/>
              </a:rPr>
              <a:t>——12</a:t>
            </a:r>
            <a:r>
              <a:rPr lang="zh-CN" altLang="en-US" sz="2800" b="1" dirty="0">
                <a:latin typeface="楷体" panose="02010609060101010101" pitchFamily="49" charset="-122"/>
                <a:ea typeface="楷体" panose="02010609060101010101" pitchFamily="49" charset="-122"/>
              </a:rPr>
              <a:t>月</a:t>
            </a:r>
            <a:r>
              <a:rPr lang="en-US" altLang="zh-CN" sz="2800" b="1" dirty="0">
                <a:latin typeface="楷体" panose="02010609060101010101" pitchFamily="49" charset="-122"/>
                <a:ea typeface="楷体" panose="02010609060101010101" pitchFamily="49" charset="-122"/>
              </a:rPr>
              <a:t>31</a:t>
            </a:r>
            <a:r>
              <a:rPr lang="zh-CN" altLang="en-US" sz="2800" b="1" dirty="0">
                <a:latin typeface="楷体" panose="02010609060101010101" pitchFamily="49" charset="-122"/>
                <a:ea typeface="楷体" panose="02010609060101010101" pitchFamily="49" charset="-122"/>
              </a:rPr>
              <a:t>日；</a:t>
            </a:r>
            <a:endParaRPr lang="zh-CN" altLang="en-US" sz="2800" b="1" dirty="0">
              <a:latin typeface="楷体" panose="02010609060101010101" pitchFamily="49" charset="-122"/>
              <a:ea typeface="楷体" panose="02010609060101010101" pitchFamily="49" charset="-122"/>
            </a:endParaRPr>
          </a:p>
          <a:p>
            <a:pPr marL="927100" lvl="2" indent="-469900">
              <a:lnSpc>
                <a:spcPct val="140000"/>
              </a:lnSpc>
              <a:buFont typeface="Arial" panose="020B0604020202020204" pitchFamily="34" charset="0"/>
              <a:buChar char="•"/>
            </a:pP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半年度：</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1</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月</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1</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日</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—6</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月</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30</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日；</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7</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月</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1</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日</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—12</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月</a:t>
            </a:r>
            <a:r>
              <a:rPr lang="en-US" altLang="zh-CN" sz="2800" b="1" noProof="0" dirty="0" smtClean="0">
                <a:ln>
                  <a:noFill/>
                </a:ln>
                <a:effectLst/>
                <a:uLnTx/>
                <a:uFillTx/>
                <a:latin typeface="楷体" panose="02010609060101010101" pitchFamily="49" charset="-122"/>
                <a:ea typeface="楷体" panose="02010609060101010101" pitchFamily="49" charset="-122"/>
                <a:cs typeface="+mn-ea"/>
                <a:sym typeface="+mn-ea"/>
              </a:rPr>
              <a:t>31</a:t>
            </a: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日</a:t>
            </a:r>
            <a:endPar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endParaRPr>
          </a:p>
          <a:p>
            <a:pPr marL="927100" lvl="2" indent="-469900">
              <a:lnSpc>
                <a:spcPct val="140000"/>
              </a:lnSpc>
              <a:buFont typeface="Arial" panose="020B0604020202020204" pitchFamily="34" charset="0"/>
              <a:buChar char="•"/>
            </a:pPr>
            <a:r>
              <a:rPr lang="zh-CN" altLang="en-US" sz="2800" b="1" noProof="0" dirty="0" smtClean="0">
                <a:ln>
                  <a:noFill/>
                </a:ln>
                <a:effectLst/>
                <a:uLnTx/>
                <a:uFillTx/>
                <a:latin typeface="楷体" panose="02010609060101010101" pitchFamily="49" charset="-122"/>
                <a:ea typeface="楷体" panose="02010609060101010101" pitchFamily="49" charset="-122"/>
                <a:cs typeface="+mn-ea"/>
                <a:sym typeface="+mn-ea"/>
              </a:rPr>
              <a:t>区别：会计信息详细程度不同：年报最详尽</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sld>
</file>

<file path=ppt/tags/tag1.xml><?xml version="1.0" encoding="utf-8"?>
<p:tagLst xmlns:p="http://schemas.openxmlformats.org/presentationml/2006/main">
  <p:tag name="KSO_WM_UNIT_TABLE_BEAUTIFY" val="smartTable{b08301b5-499c-49ef-a9d8-1ff3d7dfb143}"/>
</p:tagLst>
</file>

<file path=ppt/tags/tag2.xml><?xml version="1.0" encoding="utf-8"?>
<p:tagLst xmlns:p="http://schemas.openxmlformats.org/presentationml/2006/main">
  <p:tag name="KSO_WM_UNIT_TABLE_BEAUTIFY" val="smartTable{f2011de5-abf5-4f54-a9f6-726be48df63a}"/>
</p:tagLst>
</file>

<file path=ppt/tags/tag3.xml><?xml version="1.0" encoding="utf-8"?>
<p:tagLst xmlns:p="http://schemas.openxmlformats.org/presentationml/2006/main">
  <p:tag name="KSO_WM_UNIT_TABLE_BEAUTIFY" val="smartTable{9e0e9312-3ef2-4306-9cb7-6a95d915460e}"/>
</p:tagLst>
</file>

<file path=ppt/tags/tag4.xml><?xml version="1.0" encoding="utf-8"?>
<p:tagLst xmlns:p="http://schemas.openxmlformats.org/presentationml/2006/main">
  <p:tag name="KSO_WM_UNIT_TABLE_BEAUTIFY" val="smartTable{81e78512-7177-4730-976b-9b1d1382aa68}"/>
</p:tagLst>
</file>

<file path=ppt/tags/tag5.xml><?xml version="1.0" encoding="utf-8"?>
<p:tagLst xmlns:p="http://schemas.openxmlformats.org/presentationml/2006/main">
  <p:tag name="MH" val="20160508133540"/>
  <p:tag name="MH_LIBRARY" val="GRAPHIC"/>
  <p:tag name="MH_ORDER" val="矩形 4"/>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6885</Words>
  <Application>WPS 演示</Application>
  <PresentationFormat>全屏显示(4:3)</PresentationFormat>
  <Paragraphs>635</Paragraphs>
  <Slides>70</Slides>
  <Notes>0</Notes>
  <HiddenSlides>0</HiddenSlides>
  <MMClips>0</MMClips>
  <ScaleCrop>false</ScaleCrop>
  <HeadingPairs>
    <vt:vector size="6" baseType="variant">
      <vt:variant>
        <vt:lpstr>已用的字体</vt:lpstr>
      </vt:variant>
      <vt:variant>
        <vt:i4>19</vt:i4>
      </vt:variant>
      <vt:variant>
        <vt:lpstr>主题</vt:lpstr>
      </vt:variant>
      <vt:variant>
        <vt:i4>4</vt:i4>
      </vt:variant>
      <vt:variant>
        <vt:lpstr>幻灯片标题</vt:lpstr>
      </vt:variant>
      <vt:variant>
        <vt:i4>70</vt:i4>
      </vt:variant>
    </vt:vector>
  </HeadingPairs>
  <TitlesOfParts>
    <vt:vector size="93" baseType="lpstr">
      <vt:lpstr>Arial</vt:lpstr>
      <vt:lpstr>宋体</vt:lpstr>
      <vt:lpstr>Wingdings</vt:lpstr>
      <vt:lpstr>Verdana</vt:lpstr>
      <vt:lpstr>黑体</vt:lpstr>
      <vt:lpstr>楷体_GB2312</vt:lpstr>
      <vt:lpstr>新宋体</vt:lpstr>
      <vt:lpstr>Wingdings 2</vt:lpstr>
      <vt:lpstr>隶书</vt:lpstr>
      <vt:lpstr>Wingdings 3</vt:lpstr>
      <vt:lpstr>张海山锐谐体</vt:lpstr>
      <vt:lpstr>微软雅黑</vt:lpstr>
      <vt:lpstr>Calibri</vt:lpstr>
      <vt:lpstr>楷体</vt:lpstr>
      <vt:lpstr>Times New Roman</vt:lpstr>
      <vt:lpstr>仿宋</vt:lpstr>
      <vt:lpstr>Arial Unicode MS</vt:lpstr>
      <vt:lpstr>Wingdings</vt:lpstr>
      <vt:lpstr>Arial Narrow</vt:lpstr>
      <vt:lpstr>1_Profile</vt:lpstr>
      <vt:lpstr>3_Profile</vt:lpstr>
      <vt:lpstr>2_Office 主题</vt:lpstr>
      <vt:lpstr>1_Office 主题</vt:lpstr>
      <vt:lpstr>PowerPoint 演示文稿</vt:lpstr>
      <vt:lpstr>PowerPoint 演示文稿</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第一节  财务会计报告概述</vt:lpstr>
      <vt:lpstr>PowerPoint 演示文稿</vt:lpstr>
      <vt:lpstr>PowerPoint 演示文稿</vt:lpstr>
      <vt:lpstr>第一节  财务会计报告概述</vt:lpstr>
      <vt:lpstr>第一节  财务会计报告概述</vt:lpstr>
      <vt:lpstr>第二节  资产负债表</vt:lpstr>
      <vt:lpstr>第二节  资产负债表</vt:lpstr>
      <vt:lpstr>第二节  资产负债表</vt:lpstr>
      <vt:lpstr>第二节  资产负债表</vt:lpstr>
      <vt:lpstr>第二节  资产负债表</vt:lpstr>
      <vt:lpstr>PowerPoint 演示文稿</vt:lpstr>
      <vt:lpstr>第二节  资产负债表</vt:lpstr>
      <vt:lpstr>1、账户式资产负债表 </vt:lpstr>
      <vt:lpstr>2、报告式资产负债表</vt:lpstr>
      <vt:lpstr>PowerPoint 演示文稿</vt:lpstr>
      <vt:lpstr>三、资产负债表的编制方法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利润表</vt:lpstr>
      <vt:lpstr>第三节  利润表</vt:lpstr>
      <vt:lpstr>第三节  利润表</vt:lpstr>
      <vt:lpstr>第三节  利润表</vt:lpstr>
      <vt:lpstr>第三节  利润表</vt:lpstr>
      <vt:lpstr>第三节  利润表</vt:lpstr>
      <vt:lpstr>单步式利润表</vt:lpstr>
      <vt:lpstr>第三节  利润表</vt:lpstr>
      <vt:lpstr>第三节  利润表</vt:lpstr>
      <vt:lpstr>PowerPoint 演示文稿</vt:lpstr>
      <vt:lpstr>PowerPoint 演示文稿</vt:lpstr>
      <vt:lpstr>PowerPoint 演示文稿</vt:lpstr>
      <vt:lpstr>PowerPoint 演示文稿</vt:lpstr>
      <vt:lpstr>PowerPoint 演示文稿</vt:lpstr>
      <vt:lpstr>PowerPoint 演示文稿</vt:lpstr>
      <vt:lpstr>第四节  现金流量表</vt:lpstr>
      <vt:lpstr>第四节  现金流量表</vt:lpstr>
      <vt:lpstr>第四节  现金流量表</vt:lpstr>
      <vt:lpstr>第四节  现金流量表</vt:lpstr>
      <vt:lpstr>第四节  现金流量表</vt:lpstr>
      <vt:lpstr>第四节  现金流量表</vt:lpstr>
      <vt:lpstr>第四节  现金流量表</vt:lpstr>
      <vt:lpstr>第四节  现金流量表</vt:lpstr>
      <vt:lpstr>PowerPoint 演示文稿</vt:lpstr>
      <vt:lpstr>第五节 所有者权益变动表</vt:lpstr>
      <vt:lpstr>第五节 所有者权益变动表</vt:lpstr>
      <vt:lpstr>第五节 所有者权益变动表</vt:lpstr>
      <vt:lpstr>第六节  财务报表附注</vt:lpstr>
      <vt:lpstr>第六节  会计报表附注</vt:lpstr>
      <vt:lpstr>第六节  会计报表附注</vt:lpstr>
      <vt:lpstr>第六节  会计报表附注</vt:lpstr>
      <vt:lpstr>PowerPoint 演示文稿</vt:lpstr>
    </vt:vector>
  </TitlesOfParts>
  <Company>my 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第十二章 财务会计报告</dc:title>
  <dc:creator>DQ</dc:creator>
  <cp:lastModifiedBy>夏梦瑗</cp:lastModifiedBy>
  <cp:revision>1093</cp:revision>
  <dcterms:created xsi:type="dcterms:W3CDTF">2006-10-08T18:39:00Z</dcterms:created>
  <dcterms:modified xsi:type="dcterms:W3CDTF">2025-02-12T05:15:33Z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37B536AEC7E64BAF97C8CF6A196CC06B</vt:lpwstr>
  </property>
</Properties>
</file>